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g"/>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256"/>
  </p:notesMasterIdLst>
  <p:handoutMasterIdLst>
    <p:handoutMasterId r:id="rId257"/>
  </p:handoutMasterIdLst>
  <p:sldIdLst>
    <p:sldId id="296" r:id="rId2"/>
    <p:sldId id="297" r:id="rId3"/>
    <p:sldId id="299" r:id="rId4"/>
    <p:sldId id="667" r:id="rId5"/>
    <p:sldId id="400" r:id="rId6"/>
    <p:sldId id="300" r:id="rId7"/>
    <p:sldId id="301" r:id="rId8"/>
    <p:sldId id="668" r:id="rId9"/>
    <p:sldId id="302" r:id="rId10"/>
    <p:sldId id="303" r:id="rId11"/>
    <p:sldId id="305" r:id="rId12"/>
    <p:sldId id="306" r:id="rId13"/>
    <p:sldId id="307" r:id="rId14"/>
    <p:sldId id="308" r:id="rId15"/>
    <p:sldId id="309" r:id="rId16"/>
    <p:sldId id="310" r:id="rId17"/>
    <p:sldId id="669" r:id="rId18"/>
    <p:sldId id="261" r:id="rId19"/>
    <p:sldId id="262" r:id="rId20"/>
    <p:sldId id="263" r:id="rId21"/>
    <p:sldId id="897" r:id="rId22"/>
    <p:sldId id="898" r:id="rId23"/>
    <p:sldId id="899" r:id="rId24"/>
    <p:sldId id="900" r:id="rId25"/>
    <p:sldId id="268" r:id="rId26"/>
    <p:sldId id="272" r:id="rId27"/>
    <p:sldId id="523" r:id="rId28"/>
    <p:sldId id="524" r:id="rId29"/>
    <p:sldId id="529" r:id="rId30"/>
    <p:sldId id="528" r:id="rId31"/>
    <p:sldId id="688" r:id="rId32"/>
    <p:sldId id="670" r:id="rId33"/>
    <p:sldId id="690" r:id="rId34"/>
    <p:sldId id="672" r:id="rId35"/>
    <p:sldId id="673" r:id="rId36"/>
    <p:sldId id="674" r:id="rId37"/>
    <p:sldId id="675" r:id="rId38"/>
    <p:sldId id="676" r:id="rId39"/>
    <p:sldId id="677" r:id="rId40"/>
    <p:sldId id="678" r:id="rId41"/>
    <p:sldId id="679" r:id="rId42"/>
    <p:sldId id="680" r:id="rId43"/>
    <p:sldId id="681" r:id="rId44"/>
    <p:sldId id="736" r:id="rId45"/>
    <p:sldId id="849" r:id="rId46"/>
    <p:sldId id="848" r:id="rId47"/>
    <p:sldId id="685" r:id="rId48"/>
    <p:sldId id="850" r:id="rId49"/>
    <p:sldId id="852" r:id="rId50"/>
    <p:sldId id="853" r:id="rId51"/>
    <p:sldId id="854" r:id="rId52"/>
    <p:sldId id="855" r:id="rId53"/>
    <p:sldId id="856" r:id="rId54"/>
    <p:sldId id="687" r:id="rId55"/>
    <p:sldId id="857" r:id="rId56"/>
    <p:sldId id="880" r:id="rId57"/>
    <p:sldId id="869" r:id="rId58"/>
    <p:sldId id="881" r:id="rId59"/>
    <p:sldId id="870" r:id="rId60"/>
    <p:sldId id="884" r:id="rId61"/>
    <p:sldId id="882" r:id="rId62"/>
    <p:sldId id="871" r:id="rId63"/>
    <p:sldId id="873" r:id="rId64"/>
    <p:sldId id="874" r:id="rId65"/>
    <p:sldId id="875" r:id="rId66"/>
    <p:sldId id="876" r:id="rId67"/>
    <p:sldId id="877" r:id="rId68"/>
    <p:sldId id="883" r:id="rId69"/>
    <p:sldId id="879" r:id="rId70"/>
    <p:sldId id="706" r:id="rId71"/>
    <p:sldId id="885" r:id="rId72"/>
    <p:sldId id="866" r:id="rId73"/>
    <p:sldId id="886" r:id="rId74"/>
    <p:sldId id="867" r:id="rId75"/>
    <p:sldId id="868" r:id="rId76"/>
    <p:sldId id="689" r:id="rId77"/>
    <p:sldId id="275" r:id="rId78"/>
    <p:sldId id="708" r:id="rId79"/>
    <p:sldId id="709" r:id="rId80"/>
    <p:sldId id="710" r:id="rId81"/>
    <p:sldId id="276" r:id="rId82"/>
    <p:sldId id="277" r:id="rId83"/>
    <p:sldId id="278" r:id="rId84"/>
    <p:sldId id="279" r:id="rId85"/>
    <p:sldId id="280" r:id="rId86"/>
    <p:sldId id="281" r:id="rId87"/>
    <p:sldId id="695" r:id="rId88"/>
    <p:sldId id="692" r:id="rId89"/>
    <p:sldId id="693" r:id="rId90"/>
    <p:sldId id="694" r:id="rId91"/>
    <p:sldId id="696" r:id="rId92"/>
    <p:sldId id="283" r:id="rId93"/>
    <p:sldId id="284" r:id="rId94"/>
    <p:sldId id="287" r:id="rId95"/>
    <p:sldId id="288" r:id="rId96"/>
    <p:sldId id="546" r:id="rId97"/>
    <p:sldId id="545" r:id="rId98"/>
    <p:sldId id="548" r:id="rId99"/>
    <p:sldId id="549" r:id="rId100"/>
    <p:sldId id="550" r:id="rId101"/>
    <p:sldId id="551" r:id="rId102"/>
    <p:sldId id="294" r:id="rId103"/>
    <p:sldId id="418" r:id="rId104"/>
    <p:sldId id="419" r:id="rId105"/>
    <p:sldId id="420" r:id="rId106"/>
    <p:sldId id="421" r:id="rId107"/>
    <p:sldId id="422" r:id="rId108"/>
    <p:sldId id="424" r:id="rId109"/>
    <p:sldId id="699" r:id="rId110"/>
    <p:sldId id="700" r:id="rId111"/>
    <p:sldId id="701" r:id="rId112"/>
    <p:sldId id="702" r:id="rId113"/>
    <p:sldId id="703" r:id="rId114"/>
    <p:sldId id="705" r:id="rId115"/>
    <p:sldId id="553" r:id="rId116"/>
    <p:sldId id="557" r:id="rId117"/>
    <p:sldId id="558" r:id="rId118"/>
    <p:sldId id="707" r:id="rId119"/>
    <p:sldId id="559" r:id="rId120"/>
    <p:sldId id="560" r:id="rId121"/>
    <p:sldId id="561" r:id="rId122"/>
    <p:sldId id="562" r:id="rId123"/>
    <p:sldId id="563" r:id="rId124"/>
    <p:sldId id="564" r:id="rId125"/>
    <p:sldId id="565" r:id="rId126"/>
    <p:sldId id="566" r:id="rId127"/>
    <p:sldId id="567" r:id="rId128"/>
    <p:sldId id="568" r:id="rId129"/>
    <p:sldId id="569" r:id="rId130"/>
    <p:sldId id="570" r:id="rId131"/>
    <p:sldId id="571" r:id="rId132"/>
    <p:sldId id="574" r:id="rId133"/>
    <p:sldId id="575" r:id="rId134"/>
    <p:sldId id="711" r:id="rId135"/>
    <p:sldId id="712" r:id="rId136"/>
    <p:sldId id="713" r:id="rId137"/>
    <p:sldId id="716" r:id="rId138"/>
    <p:sldId id="717" r:id="rId139"/>
    <p:sldId id="718" r:id="rId140"/>
    <p:sldId id="719" r:id="rId141"/>
    <p:sldId id="720" r:id="rId142"/>
    <p:sldId id="743" r:id="rId143"/>
    <p:sldId id="738" r:id="rId144"/>
    <p:sldId id="739" r:id="rId145"/>
    <p:sldId id="740" r:id="rId146"/>
    <p:sldId id="741" r:id="rId147"/>
    <p:sldId id="742" r:id="rId148"/>
    <p:sldId id="816" r:id="rId149"/>
    <p:sldId id="744" r:id="rId150"/>
    <p:sldId id="745" r:id="rId151"/>
    <p:sldId id="746" r:id="rId152"/>
    <p:sldId id="747" r:id="rId153"/>
    <p:sldId id="748" r:id="rId154"/>
    <p:sldId id="749" r:id="rId155"/>
    <p:sldId id="750" r:id="rId156"/>
    <p:sldId id="751" r:id="rId157"/>
    <p:sldId id="752" r:id="rId158"/>
    <p:sldId id="757" r:id="rId159"/>
    <p:sldId id="758" r:id="rId160"/>
    <p:sldId id="759" r:id="rId161"/>
    <p:sldId id="760" r:id="rId162"/>
    <p:sldId id="761" r:id="rId163"/>
    <p:sldId id="762" r:id="rId164"/>
    <p:sldId id="763" r:id="rId165"/>
    <p:sldId id="764" r:id="rId166"/>
    <p:sldId id="765" r:id="rId167"/>
    <p:sldId id="766" r:id="rId168"/>
    <p:sldId id="767" r:id="rId169"/>
    <p:sldId id="772" r:id="rId170"/>
    <p:sldId id="773" r:id="rId171"/>
    <p:sldId id="774" r:id="rId172"/>
    <p:sldId id="775" r:id="rId173"/>
    <p:sldId id="776" r:id="rId174"/>
    <p:sldId id="951" r:id="rId175"/>
    <p:sldId id="777" r:id="rId176"/>
    <p:sldId id="778" r:id="rId177"/>
    <p:sldId id="779" r:id="rId178"/>
    <p:sldId id="780" r:id="rId179"/>
    <p:sldId id="781" r:id="rId180"/>
    <p:sldId id="782" r:id="rId181"/>
    <p:sldId id="784" r:id="rId182"/>
    <p:sldId id="787" r:id="rId183"/>
    <p:sldId id="788" r:id="rId184"/>
    <p:sldId id="789" r:id="rId185"/>
    <p:sldId id="790" r:id="rId186"/>
    <p:sldId id="791" r:id="rId187"/>
    <p:sldId id="792" r:id="rId188"/>
    <p:sldId id="794" r:id="rId189"/>
    <p:sldId id="795" r:id="rId190"/>
    <p:sldId id="796" r:id="rId191"/>
    <p:sldId id="797" r:id="rId192"/>
    <p:sldId id="798" r:id="rId193"/>
    <p:sldId id="799" r:id="rId194"/>
    <p:sldId id="800" r:id="rId195"/>
    <p:sldId id="801" r:id="rId196"/>
    <p:sldId id="918" r:id="rId197"/>
    <p:sldId id="919" r:id="rId198"/>
    <p:sldId id="920" r:id="rId199"/>
    <p:sldId id="921" r:id="rId200"/>
    <p:sldId id="922" r:id="rId201"/>
    <p:sldId id="923" r:id="rId202"/>
    <p:sldId id="924" r:id="rId203"/>
    <p:sldId id="925" r:id="rId204"/>
    <p:sldId id="926" r:id="rId205"/>
    <p:sldId id="928" r:id="rId206"/>
    <p:sldId id="929" r:id="rId207"/>
    <p:sldId id="806" r:id="rId208"/>
    <p:sldId id="807" r:id="rId209"/>
    <p:sldId id="808" r:id="rId210"/>
    <p:sldId id="809" r:id="rId211"/>
    <p:sldId id="810" r:id="rId212"/>
    <p:sldId id="811" r:id="rId213"/>
    <p:sldId id="812" r:id="rId214"/>
    <p:sldId id="813" r:id="rId215"/>
    <p:sldId id="814" r:id="rId216"/>
    <p:sldId id="815" r:id="rId217"/>
    <p:sldId id="840" r:id="rId218"/>
    <p:sldId id="832" r:id="rId219"/>
    <p:sldId id="833" r:id="rId220"/>
    <p:sldId id="834" r:id="rId221"/>
    <p:sldId id="835" r:id="rId222"/>
    <p:sldId id="836" r:id="rId223"/>
    <p:sldId id="837" r:id="rId224"/>
    <p:sldId id="838" r:id="rId225"/>
    <p:sldId id="839" r:id="rId226"/>
    <p:sldId id="841" r:id="rId227"/>
    <p:sldId id="818" r:id="rId228"/>
    <p:sldId id="819" r:id="rId229"/>
    <p:sldId id="843" r:id="rId230"/>
    <p:sldId id="821" r:id="rId231"/>
    <p:sldId id="822" r:id="rId232"/>
    <p:sldId id="844" r:id="rId233"/>
    <p:sldId id="824" r:id="rId234"/>
    <p:sldId id="825" r:id="rId235"/>
    <p:sldId id="845" r:id="rId236"/>
    <p:sldId id="827" r:id="rId237"/>
    <p:sldId id="828" r:id="rId238"/>
    <p:sldId id="846" r:id="rId239"/>
    <p:sldId id="860" r:id="rId240"/>
    <p:sldId id="862" r:id="rId241"/>
    <p:sldId id="863" r:id="rId242"/>
    <p:sldId id="864" r:id="rId243"/>
    <p:sldId id="865" r:id="rId244"/>
    <p:sldId id="597" r:id="rId245"/>
    <p:sldId id="595" r:id="rId246"/>
    <p:sldId id="596" r:id="rId247"/>
    <p:sldId id="598" r:id="rId248"/>
    <p:sldId id="599" r:id="rId249"/>
    <p:sldId id="313" r:id="rId250"/>
    <p:sldId id="314" r:id="rId251"/>
    <p:sldId id="847" r:id="rId252"/>
    <p:sldId id="626" r:id="rId253"/>
    <p:sldId id="600" r:id="rId254"/>
    <p:sldId id="576" r:id="rId255"/>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appl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0" autoAdjust="0"/>
    <p:restoredTop sz="92943" autoAdjust="0"/>
  </p:normalViewPr>
  <p:slideViewPr>
    <p:cSldViewPr>
      <p:cViewPr>
        <p:scale>
          <a:sx n="100" d="100"/>
          <a:sy n="100" d="100"/>
        </p:scale>
        <p:origin x="2352" y="584"/>
      </p:cViewPr>
      <p:guideLst>
        <p:guide orient="horz" pos="2880"/>
        <p:guide pos="2160"/>
      </p:guideLst>
    </p:cSldViewPr>
  </p:slideViewPr>
  <p:outlineViewPr>
    <p:cViewPr>
      <p:scale>
        <a:sx n="33" d="100"/>
        <a:sy n="33" d="100"/>
      </p:scale>
      <p:origin x="0" y="-1211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8" d="100"/>
          <a:sy n="128" d="100"/>
        </p:scale>
        <p:origin x="2080" y="168"/>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theme" Target="theme/theme1.xml"/><Relationship Id="rId262"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notesMaster" Target="notesMasters/notesMaster1.xml"/><Relationship Id="rId257" Type="http://schemas.openxmlformats.org/officeDocument/2006/relationships/handoutMaster" Target="handoutMasters/handoutMaster1.xml"/><Relationship Id="rId258" Type="http://schemas.openxmlformats.org/officeDocument/2006/relationships/commentAuthors" Target="commentAuthors.xml"/><Relationship Id="rId259" Type="http://schemas.openxmlformats.org/officeDocument/2006/relationships/presProps" Target="presProps.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C4776883-9FE0-8547-99AA-7F8BB745A04A}" type="datetime1">
              <a:rPr lang="zh-CN" altLang="en-US" smtClean="0"/>
              <a:t>2019/10/23</a:t>
            </a:fld>
            <a:endParaRPr lang="zh-CN" altLang="en-US"/>
          </a:p>
        </p:txBody>
      </p:sp>
      <p:sp>
        <p:nvSpPr>
          <p:cNvPr id="4" name="页脚占位符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D62E9AAB-4CB5-41E3-B541-E3E326C36A37}" type="slidenum">
              <a:rPr lang="zh-CN" altLang="en-US" smtClean="0"/>
              <a:t>‹#›</a:t>
            </a:fld>
            <a:endParaRPr lang="zh-CN" altLang="en-US"/>
          </a:p>
        </p:txBody>
      </p:sp>
    </p:spTree>
    <p:extLst>
      <p:ext uri="{BB962C8B-B14F-4D97-AF65-F5344CB8AC3E}">
        <p14:creationId xmlns:p14="http://schemas.microsoft.com/office/powerpoint/2010/main" val="4247672150"/>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C104606C-E743-FF40-B7A5-483C427AF87D}" type="datetime1">
              <a:rPr lang="zh-CN" altLang="en-US" smtClean="0"/>
              <a:t>2019/10/23</a:t>
            </a:fld>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890A7C1C-956E-40CF-82DC-63341EF3E4E2}" type="slidenum">
              <a:rPr lang="zh-CN" altLang="en-US" smtClean="0"/>
              <a:t>‹#›</a:t>
            </a:fld>
            <a:endParaRPr lang="zh-CN" altLang="en-US"/>
          </a:p>
        </p:txBody>
      </p:sp>
    </p:spTree>
    <p:extLst>
      <p:ext uri="{BB962C8B-B14F-4D97-AF65-F5344CB8AC3E}">
        <p14:creationId xmlns:p14="http://schemas.microsoft.com/office/powerpoint/2010/main" val="138627226"/>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 Id="rId3" Type="http://schemas.openxmlformats.org/officeDocument/2006/relationships/hyperlink" Target="http://baike.baidu.com/view/6552064.htm"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DD816FB6-86E1-A544-B4F4-5771416FF014}" type="datetime1">
              <a:rPr lang="zh-CN" altLang="en-US" smtClean="0"/>
              <a:t>2019/10/23</a:t>
            </a:fld>
            <a:endParaRPr lang="zh-CN" altLang="en-US"/>
          </a:p>
        </p:txBody>
      </p:sp>
    </p:spTree>
    <p:extLst>
      <p:ext uri="{BB962C8B-B14F-4D97-AF65-F5344CB8AC3E}">
        <p14:creationId xmlns:p14="http://schemas.microsoft.com/office/powerpoint/2010/main" val="1712637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DL</a:t>
            </a:r>
            <a:r>
              <a:rPr kumimoji="1" lang="zh-CN" altLang="en-US" dirty="0" smtClean="0"/>
              <a:t>：数据链路层；</a:t>
            </a:r>
            <a:r>
              <a:rPr kumimoji="1" lang="en-US" altLang="zh-CN" dirty="0" smtClean="0"/>
              <a:t>fabric</a:t>
            </a:r>
            <a:r>
              <a:rPr kumimoji="1" lang="zh-CN" altLang="en-US" dirty="0" smtClean="0"/>
              <a:t>：结构</a:t>
            </a:r>
            <a:endParaRPr kumimoji="1" lang="zh-CN" altLang="en-US" dirty="0"/>
          </a:p>
        </p:txBody>
      </p:sp>
      <p:sp>
        <p:nvSpPr>
          <p:cNvPr id="4" name="日期占位符 3"/>
          <p:cNvSpPr>
            <a:spLocks noGrp="1"/>
          </p:cNvSpPr>
          <p:nvPr>
            <p:ph type="dt" idx="10"/>
          </p:nvPr>
        </p:nvSpPr>
        <p:spPr/>
        <p:txBody>
          <a:bodyPr/>
          <a:lstStyle/>
          <a:p>
            <a:fld id="{8B53D58F-6AF3-3842-9A67-C33BBDF6B813}" type="datetime1">
              <a:rPr lang="zh-CN" altLang="en-US" smtClean="0"/>
              <a:t>2019/10/23</a:t>
            </a:fld>
            <a:endParaRPr lang="zh-CN" altLang="en-US"/>
          </a:p>
        </p:txBody>
      </p:sp>
    </p:spTree>
    <p:extLst>
      <p:ext uri="{BB962C8B-B14F-4D97-AF65-F5344CB8AC3E}">
        <p14:creationId xmlns:p14="http://schemas.microsoft.com/office/powerpoint/2010/main" val="2543067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DE05E3C5-25A7-2348-BAFC-00AD9EC80A76}" type="datetime1">
              <a:rPr lang="zh-CN" altLang="en-US" smtClean="0"/>
              <a:t>2019/10/23</a:t>
            </a:fld>
            <a:endParaRPr lang="zh-CN" altLang="en-US"/>
          </a:p>
        </p:txBody>
      </p:sp>
    </p:spTree>
    <p:extLst>
      <p:ext uri="{BB962C8B-B14F-4D97-AF65-F5344CB8AC3E}">
        <p14:creationId xmlns:p14="http://schemas.microsoft.com/office/powerpoint/2010/main" val="2026554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Convention</a:t>
            </a:r>
            <a:r>
              <a:rPr kumimoji="1" lang="zh-CN" altLang="en-US" dirty="0" smtClean="0"/>
              <a:t>：规则；</a:t>
            </a:r>
            <a:r>
              <a:rPr kumimoji="1" lang="en-US" altLang="zh-CN" dirty="0" smtClean="0"/>
              <a:t>signaling</a:t>
            </a:r>
            <a:r>
              <a:rPr kumimoji="1" lang="zh-CN" altLang="en-US" dirty="0" smtClean="0"/>
              <a:t>：发信号</a:t>
            </a:r>
            <a:endParaRPr kumimoji="1" lang="zh-CN" altLang="en-US" dirty="0"/>
          </a:p>
        </p:txBody>
      </p:sp>
      <p:sp>
        <p:nvSpPr>
          <p:cNvPr id="4" name="日期占位符 3"/>
          <p:cNvSpPr>
            <a:spLocks noGrp="1"/>
          </p:cNvSpPr>
          <p:nvPr>
            <p:ph type="dt" idx="10"/>
          </p:nvPr>
        </p:nvSpPr>
        <p:spPr/>
        <p:txBody>
          <a:bodyPr/>
          <a:lstStyle/>
          <a:p>
            <a:fld id="{A51F9257-4B34-3146-B807-486F379495FB}" type="datetime1">
              <a:rPr lang="zh-CN" altLang="en-US" smtClean="0"/>
              <a:t>2019/10/23</a:t>
            </a:fld>
            <a:endParaRPr lang="zh-CN" altLang="en-US"/>
          </a:p>
        </p:txBody>
      </p:sp>
    </p:spTree>
    <p:extLst>
      <p:ext uri="{BB962C8B-B14F-4D97-AF65-F5344CB8AC3E}">
        <p14:creationId xmlns:p14="http://schemas.microsoft.com/office/powerpoint/2010/main" val="134264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2297B06F-7E7B-554B-BA03-10473C902D30}" type="slidenum">
              <a:rPr lang="en-US" altLang="zh-CN" sz="1200" b="0">
                <a:latin typeface="Times New Roman" charset="0"/>
              </a:rPr>
              <a:pPr/>
              <a:t>46</a:t>
            </a:fld>
            <a:endParaRPr lang="en-US" altLang="zh-CN" sz="1200" b="0">
              <a:latin typeface="Times New Roman" charset="0"/>
            </a:endParaRPr>
          </a:p>
        </p:txBody>
      </p:sp>
      <p:sp>
        <p:nvSpPr>
          <p:cNvPr id="7034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03491" name="Rectangle 3"/>
          <p:cNvSpPr>
            <a:spLocks noGrp="1" noChangeArrowheads="1"/>
          </p:cNvSpPr>
          <p:nvPr>
            <p:ph type="body" idx="1"/>
          </p:nvPr>
        </p:nvSpPr>
        <p:spPr/>
        <p:txBody>
          <a:bodyPr/>
          <a:lstStyle/>
          <a:p>
            <a:pPr>
              <a:defRPr/>
            </a:pPr>
            <a:r>
              <a:rPr kumimoji="0" lang="zh-CN" altLang="en-US" dirty="0" smtClean="0"/>
              <a:t>无编号：是指不需要给除了路由器以外的其它主机编号</a:t>
            </a:r>
          </a:p>
        </p:txBody>
      </p:sp>
      <p:sp>
        <p:nvSpPr>
          <p:cNvPr id="2" name="日期占位符 1"/>
          <p:cNvSpPr>
            <a:spLocks noGrp="1"/>
          </p:cNvSpPr>
          <p:nvPr>
            <p:ph type="dt" idx="10"/>
          </p:nvPr>
        </p:nvSpPr>
        <p:spPr/>
        <p:txBody>
          <a:bodyPr/>
          <a:lstStyle/>
          <a:p>
            <a:fld id="{7B4C556D-6BEE-384F-B518-4CED15C2939E}" type="datetime1">
              <a:rPr lang="zh-CN" altLang="en-US" smtClean="0"/>
              <a:t>2019/10/23</a:t>
            </a:fld>
            <a:endParaRPr lang="zh-CN" altLang="en-US"/>
          </a:p>
        </p:txBody>
      </p:sp>
    </p:spTree>
    <p:extLst>
      <p:ext uri="{BB962C8B-B14F-4D97-AF65-F5344CB8AC3E}">
        <p14:creationId xmlns:p14="http://schemas.microsoft.com/office/powerpoint/2010/main" val="1330798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66777026</a:t>
            </a:r>
            <a:r>
              <a:rPr kumimoji="1" lang="zh-CN" altLang="en-US" dirty="0" smtClean="0"/>
              <a:t>，</a:t>
            </a:r>
            <a:endParaRPr kumimoji="1" lang="zh-CN" altLang="en-US" dirty="0"/>
          </a:p>
        </p:txBody>
      </p:sp>
      <p:sp>
        <p:nvSpPr>
          <p:cNvPr id="4" name="日期占位符 3"/>
          <p:cNvSpPr>
            <a:spLocks noGrp="1"/>
          </p:cNvSpPr>
          <p:nvPr>
            <p:ph type="dt" idx="10"/>
          </p:nvPr>
        </p:nvSpPr>
        <p:spPr/>
        <p:txBody>
          <a:bodyPr/>
          <a:lstStyle/>
          <a:p>
            <a:fld id="{3E6E4B32-1906-A646-A475-AE5A2252DE07}" type="datetime1">
              <a:rPr lang="zh-CN" altLang="en-US" smtClean="0"/>
              <a:t>2019/10/23</a:t>
            </a:fld>
            <a:endParaRPr lang="zh-CN" altLang="en-US"/>
          </a:p>
        </p:txBody>
      </p:sp>
    </p:spTree>
    <p:extLst>
      <p:ext uri="{BB962C8B-B14F-4D97-AF65-F5344CB8AC3E}">
        <p14:creationId xmlns:p14="http://schemas.microsoft.com/office/powerpoint/2010/main" val="1419176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D82BCE5B-6371-8F41-8438-4889C2CCCB95}" type="slidenum">
              <a:rPr lang="en-US" altLang="zh-CN" sz="1200" b="0">
                <a:latin typeface="Times New Roman" charset="0"/>
              </a:rPr>
              <a:pPr/>
              <a:t>48</a:t>
            </a:fld>
            <a:endParaRPr lang="en-US" altLang="zh-CN" sz="1200" b="0">
              <a:latin typeface="Times New Roman" charset="0"/>
            </a:endParaRPr>
          </a:p>
        </p:txBody>
      </p:sp>
      <p:sp>
        <p:nvSpPr>
          <p:cNvPr id="7198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19875"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DE76C86F-5A0F-2B40-8DE4-1EE87A500044}" type="datetime1">
              <a:rPr lang="zh-CN" altLang="en-US" smtClean="0"/>
              <a:t>2019/10/23</a:t>
            </a:fld>
            <a:endParaRPr lang="zh-CN" altLang="en-US"/>
          </a:p>
        </p:txBody>
      </p:sp>
    </p:spTree>
    <p:extLst>
      <p:ext uri="{BB962C8B-B14F-4D97-AF65-F5344CB8AC3E}">
        <p14:creationId xmlns:p14="http://schemas.microsoft.com/office/powerpoint/2010/main" val="1760464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F4CE0490-EC64-2B43-9D85-EDAFE445ACAB}" type="slidenum">
              <a:rPr lang="en-US" altLang="zh-CN" sz="1200" b="0">
                <a:latin typeface="Times New Roman" charset="0"/>
              </a:rPr>
              <a:pPr/>
              <a:t>49</a:t>
            </a:fld>
            <a:endParaRPr lang="en-US" altLang="zh-CN" sz="1200" b="0">
              <a:latin typeface="Times New Roman" charset="0"/>
            </a:endParaRPr>
          </a:p>
        </p:txBody>
      </p:sp>
      <p:sp>
        <p:nvSpPr>
          <p:cNvPr id="72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21923"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6DFE2DAB-5739-BC46-9D84-39D5BD47F420}" type="datetime1">
              <a:rPr lang="zh-CN" altLang="en-US" smtClean="0"/>
              <a:t>2019/10/23</a:t>
            </a:fld>
            <a:endParaRPr lang="zh-CN" altLang="en-US"/>
          </a:p>
        </p:txBody>
      </p:sp>
    </p:spTree>
    <p:extLst>
      <p:ext uri="{BB962C8B-B14F-4D97-AF65-F5344CB8AC3E}">
        <p14:creationId xmlns:p14="http://schemas.microsoft.com/office/powerpoint/2010/main" val="1357845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6E39EC88-70DE-1C45-8925-8EBCA1E6A832}" type="slidenum">
              <a:rPr lang="en-US" altLang="zh-CN" sz="1200" b="0">
                <a:latin typeface="Times New Roman" charset="0"/>
              </a:rPr>
              <a:pPr/>
              <a:t>50</a:t>
            </a:fld>
            <a:endParaRPr lang="en-US" altLang="zh-CN" sz="1200" b="0">
              <a:latin typeface="Times New Roman" charset="0"/>
            </a:endParaRPr>
          </a:p>
        </p:txBody>
      </p:sp>
      <p:sp>
        <p:nvSpPr>
          <p:cNvPr id="723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23971"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F4ACB5DA-716E-8E4D-BC9E-31EAA546FFD2}" type="datetime1">
              <a:rPr lang="zh-CN" altLang="en-US" smtClean="0"/>
              <a:t>2019/10/23</a:t>
            </a:fld>
            <a:endParaRPr lang="zh-CN" altLang="en-US"/>
          </a:p>
        </p:txBody>
      </p:sp>
    </p:spTree>
    <p:extLst>
      <p:ext uri="{BB962C8B-B14F-4D97-AF65-F5344CB8AC3E}">
        <p14:creationId xmlns:p14="http://schemas.microsoft.com/office/powerpoint/2010/main" val="1837743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F7B8B1D6-17D0-8742-9989-4DC729D4EF89}" type="slidenum">
              <a:rPr lang="en-US" altLang="zh-CN" sz="1200" b="0">
                <a:latin typeface="Times New Roman" charset="0"/>
              </a:rPr>
              <a:pPr/>
              <a:t>51</a:t>
            </a:fld>
            <a:endParaRPr lang="en-US" altLang="zh-CN" sz="1200" b="0">
              <a:latin typeface="Times New Roman" charset="0"/>
            </a:endParaRPr>
          </a:p>
        </p:txBody>
      </p:sp>
      <p:sp>
        <p:nvSpPr>
          <p:cNvPr id="726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26019"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C062540C-CEE7-6741-A4FC-499018855E78}" type="datetime1">
              <a:rPr lang="zh-CN" altLang="en-US" smtClean="0"/>
              <a:t>2019/10/23</a:t>
            </a:fld>
            <a:endParaRPr lang="zh-CN" altLang="en-US"/>
          </a:p>
        </p:txBody>
      </p:sp>
    </p:spTree>
    <p:extLst>
      <p:ext uri="{BB962C8B-B14F-4D97-AF65-F5344CB8AC3E}">
        <p14:creationId xmlns:p14="http://schemas.microsoft.com/office/powerpoint/2010/main" val="65920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4FDA9AD3-0480-7145-BF5E-2D5F1F1F1510}" type="slidenum">
              <a:rPr lang="en-US" altLang="zh-CN" sz="1200" b="0">
                <a:latin typeface="Times New Roman" charset="0"/>
              </a:rPr>
              <a:pPr/>
              <a:t>52</a:t>
            </a:fld>
            <a:endParaRPr lang="en-US" altLang="zh-CN" sz="1200" b="0">
              <a:latin typeface="Times New Roman" charset="0"/>
            </a:endParaRPr>
          </a:p>
        </p:txBody>
      </p:sp>
      <p:sp>
        <p:nvSpPr>
          <p:cNvPr id="728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28067"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4CEAB604-2BF6-E241-844D-96AD77334FAA}" type="datetime1">
              <a:rPr lang="zh-CN" altLang="en-US" smtClean="0"/>
              <a:t>2019/10/23</a:t>
            </a:fld>
            <a:endParaRPr lang="zh-CN" altLang="en-US"/>
          </a:p>
        </p:txBody>
      </p:sp>
    </p:spTree>
    <p:extLst>
      <p:ext uri="{BB962C8B-B14F-4D97-AF65-F5344CB8AC3E}">
        <p14:creationId xmlns:p14="http://schemas.microsoft.com/office/powerpoint/2010/main" val="374041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fld id="{0AFC4B21-A7FE-7342-9334-2C2AF9697967}" type="datetime1">
              <a:rPr lang="zh-CN" altLang="en-US" smtClean="0"/>
              <a:t>2019/10/23</a:t>
            </a:fld>
            <a:endParaRPr lang="zh-CN" altLang="en-US"/>
          </a:p>
        </p:txBody>
      </p:sp>
    </p:spTree>
    <p:extLst>
      <p:ext uri="{BB962C8B-B14F-4D97-AF65-F5344CB8AC3E}">
        <p14:creationId xmlns:p14="http://schemas.microsoft.com/office/powerpoint/2010/main" val="3782967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92F549C7-B3A1-A240-8B12-F25FE9499259}" type="slidenum">
              <a:rPr lang="en-US" altLang="zh-CN" sz="1200" b="0">
                <a:latin typeface="Times New Roman" charset="0"/>
              </a:rPr>
              <a:pPr/>
              <a:t>53</a:t>
            </a:fld>
            <a:endParaRPr lang="en-US" altLang="zh-CN" sz="1200" b="0">
              <a:latin typeface="Times New Roman" charset="0"/>
            </a:endParaRPr>
          </a:p>
        </p:txBody>
      </p:sp>
      <p:sp>
        <p:nvSpPr>
          <p:cNvPr id="730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30115"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31CE2826-A542-B24E-A7D8-4CA98E85D960}" type="datetime1">
              <a:rPr lang="zh-CN" altLang="en-US" smtClean="0"/>
              <a:t>2019/10/23</a:t>
            </a:fld>
            <a:endParaRPr lang="zh-CN" altLang="en-US"/>
          </a:p>
        </p:txBody>
      </p:sp>
    </p:spTree>
    <p:extLst>
      <p:ext uri="{BB962C8B-B14F-4D97-AF65-F5344CB8AC3E}">
        <p14:creationId xmlns:p14="http://schemas.microsoft.com/office/powerpoint/2010/main" val="892392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Min:</a:t>
            </a:r>
            <a:r>
              <a:rPr lang="zh-CN" altLang="en-US" dirty="0" smtClean="0"/>
              <a:t>分钟</a:t>
            </a:r>
            <a:endParaRPr lang="zh-CN" altLang="en-US" dirty="0"/>
          </a:p>
        </p:txBody>
      </p:sp>
      <p:sp>
        <p:nvSpPr>
          <p:cNvPr id="4" name="日期占位符 3"/>
          <p:cNvSpPr>
            <a:spLocks noGrp="1"/>
          </p:cNvSpPr>
          <p:nvPr>
            <p:ph type="dt" idx="10"/>
          </p:nvPr>
        </p:nvSpPr>
        <p:spPr/>
        <p:txBody>
          <a:bodyPr/>
          <a:lstStyle/>
          <a:p>
            <a:fld id="{A91DF548-E5FC-8A40-952B-890E262CF27D}" type="datetime1">
              <a:rPr lang="zh-CN" altLang="en-US" smtClean="0"/>
              <a:t>2019/10/23</a:t>
            </a:fld>
            <a:endParaRPr lang="zh-CN" altLang="en-US"/>
          </a:p>
        </p:txBody>
      </p:sp>
    </p:spTree>
    <p:extLst>
      <p:ext uri="{BB962C8B-B14F-4D97-AF65-F5344CB8AC3E}">
        <p14:creationId xmlns:p14="http://schemas.microsoft.com/office/powerpoint/2010/main" val="1717824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FD73D856-4D23-F142-875C-081153E82B44}" type="slidenum">
              <a:rPr lang="en-US" altLang="zh-CN" sz="1200" b="0">
                <a:latin typeface="Times New Roman" charset="0"/>
              </a:rPr>
              <a:pPr/>
              <a:t>60</a:t>
            </a:fld>
            <a:endParaRPr lang="en-US" altLang="zh-CN" sz="1200" b="0">
              <a:latin typeface="Times New Roman" charset="0"/>
            </a:endParaRPr>
          </a:p>
        </p:txBody>
      </p:sp>
      <p:sp>
        <p:nvSpPr>
          <p:cNvPr id="738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38307" name="Rectangle 3"/>
          <p:cNvSpPr>
            <a:spLocks noGrp="1" noChangeArrowheads="1"/>
          </p:cNvSpPr>
          <p:nvPr>
            <p:ph type="body" idx="1"/>
          </p:nvPr>
        </p:nvSpPr>
        <p:spPr/>
        <p:txBody>
          <a:bodyPr/>
          <a:lstStyle/>
          <a:p>
            <a:pPr>
              <a:defRPr/>
            </a:pPr>
            <a:endParaRPr kumimoji="0" lang="zh-CN" altLang="en-US" smtClean="0"/>
          </a:p>
        </p:txBody>
      </p:sp>
      <p:sp>
        <p:nvSpPr>
          <p:cNvPr id="2" name="日期占位符 1"/>
          <p:cNvSpPr>
            <a:spLocks noGrp="1"/>
          </p:cNvSpPr>
          <p:nvPr>
            <p:ph type="dt" idx="10"/>
          </p:nvPr>
        </p:nvSpPr>
        <p:spPr/>
        <p:txBody>
          <a:bodyPr/>
          <a:lstStyle/>
          <a:p>
            <a:fld id="{E8501400-8155-5749-AC8C-54D3EED37033}" type="datetime1">
              <a:rPr lang="zh-CN" altLang="en-US" smtClean="0"/>
              <a:t>2019/10/23</a:t>
            </a:fld>
            <a:endParaRPr lang="zh-CN" altLang="en-US"/>
          </a:p>
        </p:txBody>
      </p:sp>
    </p:spTree>
    <p:extLst>
      <p:ext uri="{BB962C8B-B14F-4D97-AF65-F5344CB8AC3E}">
        <p14:creationId xmlns:p14="http://schemas.microsoft.com/office/powerpoint/2010/main" val="1134569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至于</a:t>
            </a:r>
            <a:r>
              <a:rPr kumimoji="1" lang="en-US" altLang="zh-CN" dirty="0" smtClean="0"/>
              <a:t>client</a:t>
            </a:r>
            <a:r>
              <a:rPr kumimoji="1" lang="zh-CN" altLang="en-US" dirty="0" smtClean="0"/>
              <a:t>如何受到此</a:t>
            </a:r>
            <a:r>
              <a:rPr kumimoji="1" lang="en-US" altLang="zh-CN" dirty="0" smtClean="0"/>
              <a:t>DHCP</a:t>
            </a:r>
            <a:r>
              <a:rPr kumimoji="1" lang="zh-CN" altLang="en-US" dirty="0" smtClean="0"/>
              <a:t> </a:t>
            </a:r>
            <a:r>
              <a:rPr kumimoji="1" lang="en-US" altLang="zh-CN" dirty="0" smtClean="0"/>
              <a:t>offer</a:t>
            </a:r>
            <a:r>
              <a:rPr kumimoji="1" lang="zh-CN" altLang="en-US" dirty="0" smtClean="0"/>
              <a:t>：通过数据链路层，课不能这么上了</a:t>
            </a:r>
            <a:endParaRPr kumimoji="1" lang="zh-CN" altLang="en-US" dirty="0"/>
          </a:p>
        </p:txBody>
      </p:sp>
      <p:sp>
        <p:nvSpPr>
          <p:cNvPr id="4" name="日期占位符 3"/>
          <p:cNvSpPr>
            <a:spLocks noGrp="1"/>
          </p:cNvSpPr>
          <p:nvPr>
            <p:ph type="dt" idx="10"/>
          </p:nvPr>
        </p:nvSpPr>
        <p:spPr/>
        <p:txBody>
          <a:bodyPr/>
          <a:lstStyle/>
          <a:p>
            <a:fld id="{19A13A2E-B7CB-494B-8B72-5B225642CEDB}" type="datetime1">
              <a:rPr lang="zh-CN" altLang="en-US" smtClean="0"/>
              <a:t>2019/10/23</a:t>
            </a:fld>
            <a:endParaRPr lang="zh-CN" altLang="en-US"/>
          </a:p>
        </p:txBody>
      </p:sp>
    </p:spTree>
    <p:extLst>
      <p:ext uri="{BB962C8B-B14F-4D97-AF65-F5344CB8AC3E}">
        <p14:creationId xmlns:p14="http://schemas.microsoft.com/office/powerpoint/2010/main" val="124129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4B07C8BF-53C8-9947-9BBB-5B48B8DB5666}" type="slidenum">
              <a:rPr lang="en-US" altLang="zh-CN" sz="1200" b="0">
                <a:latin typeface="Times New Roman" charset="0"/>
              </a:rPr>
              <a:pPr>
                <a:defRPr/>
              </a:pPr>
              <a:t>78</a:t>
            </a:fld>
            <a:endParaRPr lang="en-US" altLang="zh-CN" sz="1200" b="0">
              <a:latin typeface="Times New Roman" charset="0"/>
            </a:endParaRPr>
          </a:p>
        </p:txBody>
      </p:sp>
      <p:sp>
        <p:nvSpPr>
          <p:cNvPr id="18432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18432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E8CDB8A8-BB45-8546-8300-4DA55D38DEE9}" type="datetime1">
              <a:rPr lang="zh-CN" altLang="en-US" smtClean="0"/>
              <a:t>2019/10/23</a:t>
            </a:fld>
            <a:endParaRPr lang="zh-CN" altLang="en-US"/>
          </a:p>
        </p:txBody>
      </p:sp>
    </p:spTree>
    <p:extLst>
      <p:ext uri="{BB962C8B-B14F-4D97-AF65-F5344CB8AC3E}">
        <p14:creationId xmlns:p14="http://schemas.microsoft.com/office/powerpoint/2010/main" val="1090647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114C324D-2F4A-6249-BACD-11CBC61A48BE}" type="slidenum">
              <a:rPr lang="en-US" altLang="zh-CN" sz="1200" b="0">
                <a:latin typeface="Times New Roman" charset="0"/>
              </a:rPr>
              <a:pPr>
                <a:defRPr/>
              </a:pPr>
              <a:t>79</a:t>
            </a:fld>
            <a:endParaRPr lang="en-US" altLang="zh-CN" sz="1200" b="0">
              <a:latin typeface="Times New Roman" charset="0"/>
            </a:endParaRPr>
          </a:p>
        </p:txBody>
      </p:sp>
      <p:sp>
        <p:nvSpPr>
          <p:cNvPr id="18022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1802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A6E014A8-CF07-E14E-A710-58EA2594919C}" type="datetime1">
              <a:rPr lang="zh-CN" altLang="en-US" smtClean="0"/>
              <a:t>2019/10/23</a:t>
            </a:fld>
            <a:endParaRPr lang="zh-CN" altLang="en-US"/>
          </a:p>
        </p:txBody>
      </p:sp>
    </p:spTree>
    <p:extLst>
      <p:ext uri="{BB962C8B-B14F-4D97-AF65-F5344CB8AC3E}">
        <p14:creationId xmlns:p14="http://schemas.microsoft.com/office/powerpoint/2010/main" val="606509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C97DC4CC-AD40-1B4F-A3E0-137A5B65ED92}" type="slidenum">
              <a:rPr lang="en-US" altLang="zh-CN" sz="1200" b="0">
                <a:latin typeface="Times New Roman" charset="0"/>
              </a:rPr>
              <a:pPr>
                <a:defRPr/>
              </a:pPr>
              <a:t>80</a:t>
            </a:fld>
            <a:endParaRPr lang="en-US" altLang="zh-CN" sz="1200" b="0">
              <a:latin typeface="Times New Roman" charset="0"/>
            </a:endParaRPr>
          </a:p>
        </p:txBody>
      </p:sp>
      <p:sp>
        <p:nvSpPr>
          <p:cNvPr id="18227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18227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kumimoji="0" lang="zh-CN" altLang="en-US" dirty="0"/>
              <a:t>接收端求和结果为全</a:t>
            </a:r>
            <a:r>
              <a:rPr kumimoji="0" lang="en-US" altLang="zh-CN" dirty="0"/>
              <a:t>1</a:t>
            </a:r>
            <a:r>
              <a:rPr kumimoji="0" lang="zh-CN" altLang="en-US" dirty="0"/>
              <a:t>，去反码为全</a:t>
            </a:r>
            <a:r>
              <a:rPr kumimoji="0" lang="en-US" altLang="zh-CN" dirty="0"/>
              <a:t>0</a:t>
            </a:r>
          </a:p>
          <a:p>
            <a:pPr>
              <a:defRPr/>
            </a:pPr>
            <a:r>
              <a:rPr kumimoji="0" lang="zh-CN" altLang="en-US" dirty="0"/>
              <a:t>反码求和说明见书</a:t>
            </a:r>
          </a:p>
        </p:txBody>
      </p:sp>
      <p:sp>
        <p:nvSpPr>
          <p:cNvPr id="2" name="日期占位符 1"/>
          <p:cNvSpPr>
            <a:spLocks noGrp="1"/>
          </p:cNvSpPr>
          <p:nvPr>
            <p:ph type="dt" idx="10"/>
          </p:nvPr>
        </p:nvSpPr>
        <p:spPr/>
        <p:txBody>
          <a:bodyPr/>
          <a:lstStyle/>
          <a:p>
            <a:fld id="{2F8F686D-D48B-4840-BB5C-1AE05E142048}" type="datetime1">
              <a:rPr lang="zh-CN" altLang="en-US" smtClean="0"/>
              <a:t>2019/10/23</a:t>
            </a:fld>
            <a:endParaRPr lang="zh-CN" altLang="en-US"/>
          </a:p>
        </p:txBody>
      </p:sp>
    </p:spTree>
    <p:extLst>
      <p:ext uri="{BB962C8B-B14F-4D97-AF65-F5344CB8AC3E}">
        <p14:creationId xmlns:p14="http://schemas.microsoft.com/office/powerpoint/2010/main" val="116442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需要拆分成</a:t>
            </a:r>
            <a:r>
              <a:rPr kumimoji="1" lang="en-US" altLang="zh-CN" dirty="0" smtClean="0"/>
              <a:t>3</a:t>
            </a:r>
            <a:r>
              <a:rPr kumimoji="1" lang="zh-CN" altLang="en-US" dirty="0" smtClean="0"/>
              <a:t>个数据报，每个数据报的长度分别为：。。。。。。，每个数据报都需要加上</a:t>
            </a:r>
            <a:r>
              <a:rPr kumimoji="1" lang="en-US" altLang="zh-CN" dirty="0" smtClean="0"/>
              <a:t>20B</a:t>
            </a:r>
            <a:r>
              <a:rPr kumimoji="1" lang="zh-CN" altLang="en-US" dirty="0" smtClean="0"/>
              <a:t>的首部，为了完成寻址等工作</a:t>
            </a:r>
            <a:endParaRPr kumimoji="1" lang="zh-CN" altLang="en-US" dirty="0"/>
          </a:p>
        </p:txBody>
      </p:sp>
      <p:sp>
        <p:nvSpPr>
          <p:cNvPr id="4" name="日期占位符 3"/>
          <p:cNvSpPr>
            <a:spLocks noGrp="1"/>
          </p:cNvSpPr>
          <p:nvPr>
            <p:ph type="dt" idx="10"/>
          </p:nvPr>
        </p:nvSpPr>
        <p:spPr/>
        <p:txBody>
          <a:bodyPr/>
          <a:lstStyle/>
          <a:p>
            <a:fld id="{0512A265-0359-664B-B47A-195ED3685170}" type="datetime1">
              <a:rPr lang="zh-CN" altLang="en-US" smtClean="0"/>
              <a:t>2019/10/23</a:t>
            </a:fld>
            <a:endParaRPr lang="zh-CN" altLang="en-US"/>
          </a:p>
        </p:txBody>
      </p:sp>
    </p:spTree>
    <p:extLst>
      <p:ext uri="{BB962C8B-B14F-4D97-AF65-F5344CB8AC3E}">
        <p14:creationId xmlns:p14="http://schemas.microsoft.com/office/powerpoint/2010/main" val="2893626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最终通常都是按照过程中的最短帧长发送；本来发一个</a:t>
            </a:r>
            <a:r>
              <a:rPr kumimoji="1" lang="en-US" altLang="zh-CN" dirty="0" smtClean="0"/>
              <a:t>20B</a:t>
            </a:r>
            <a:r>
              <a:rPr kumimoji="1" lang="zh-CN" altLang="en-US" dirty="0" smtClean="0"/>
              <a:t>的</a:t>
            </a:r>
            <a:r>
              <a:rPr kumimoji="1" lang="en-US" altLang="zh-CN" dirty="0" err="1" smtClean="0"/>
              <a:t>Ip</a:t>
            </a:r>
            <a:r>
              <a:rPr kumimoji="1" lang="zh-CN" altLang="en-US" dirty="0" smtClean="0"/>
              <a:t>首部，现在需要发</a:t>
            </a:r>
            <a:r>
              <a:rPr kumimoji="1" lang="en-US" altLang="zh-CN" dirty="0" smtClean="0"/>
              <a:t>3</a:t>
            </a:r>
            <a:r>
              <a:rPr kumimoji="1" lang="zh-CN" altLang="en-US" dirty="0" smtClean="0"/>
              <a:t>个</a:t>
            </a:r>
            <a:r>
              <a:rPr kumimoji="1" lang="en-US" altLang="zh-CN" dirty="0" smtClean="0"/>
              <a:t>IP</a:t>
            </a:r>
            <a:r>
              <a:rPr kumimoji="1" lang="zh-CN" altLang="en-US" dirty="0" smtClean="0"/>
              <a:t> 首部</a:t>
            </a:r>
            <a:endParaRPr kumimoji="1" lang="zh-CN" altLang="en-US" dirty="0"/>
          </a:p>
        </p:txBody>
      </p:sp>
      <p:sp>
        <p:nvSpPr>
          <p:cNvPr id="4" name="日期占位符 3"/>
          <p:cNvSpPr>
            <a:spLocks noGrp="1"/>
          </p:cNvSpPr>
          <p:nvPr>
            <p:ph type="dt" idx="10"/>
          </p:nvPr>
        </p:nvSpPr>
        <p:spPr/>
        <p:txBody>
          <a:bodyPr/>
          <a:lstStyle/>
          <a:p>
            <a:fld id="{0503CF5F-FE9D-4B40-9A41-F5E6B819F58C}" type="datetime1">
              <a:rPr lang="zh-CN" altLang="en-US" smtClean="0"/>
              <a:t>2019/10/23</a:t>
            </a:fld>
            <a:endParaRPr lang="zh-CN" altLang="en-US"/>
          </a:p>
        </p:txBody>
      </p:sp>
    </p:spTree>
    <p:extLst>
      <p:ext uri="{BB962C8B-B14F-4D97-AF65-F5344CB8AC3E}">
        <p14:creationId xmlns:p14="http://schemas.microsoft.com/office/powerpoint/2010/main" val="3504541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蓝色、绿色、黄色和红色分别为</a:t>
            </a:r>
            <a:r>
              <a:rPr kumimoji="1" lang="en-US" altLang="zh-CN" dirty="0" smtClean="0"/>
              <a:t>4</a:t>
            </a:r>
            <a:r>
              <a:rPr kumimoji="1" lang="zh-CN" altLang="en-US" dirty="0" smtClean="0"/>
              <a:t>个</a:t>
            </a:r>
            <a:r>
              <a:rPr kumimoji="1" lang="en-US" altLang="zh-CN" dirty="0" smtClean="0"/>
              <a:t>IP</a:t>
            </a:r>
            <a:r>
              <a:rPr kumimoji="1" lang="zh-CN" altLang="en-US" dirty="0" smtClean="0"/>
              <a:t>数据报，路径能够传输的最大数据单元为</a:t>
            </a:r>
            <a:r>
              <a:rPr kumimoji="1" lang="en-US" altLang="zh-CN" dirty="0" smtClean="0"/>
              <a:t>1300B</a:t>
            </a:r>
            <a:r>
              <a:rPr kumimoji="1" lang="zh-CN" altLang="en-US" dirty="0" smtClean="0"/>
              <a:t>，</a:t>
            </a:r>
            <a:r>
              <a:rPr kumimoji="1" lang="en-US" altLang="zh-CN" dirty="0" smtClean="0"/>
              <a:t>3300</a:t>
            </a:r>
            <a:r>
              <a:rPr kumimoji="1" lang="zh-CN" altLang="en-US" dirty="0" smtClean="0"/>
              <a:t>、</a:t>
            </a:r>
            <a:r>
              <a:rPr kumimoji="1" lang="en-US" altLang="zh-CN" dirty="0" smtClean="0"/>
              <a:t>2100</a:t>
            </a:r>
            <a:r>
              <a:rPr kumimoji="1" lang="zh-CN" altLang="en-US" dirty="0" smtClean="0"/>
              <a:t>已经包含有</a:t>
            </a:r>
            <a:r>
              <a:rPr kumimoji="1" lang="en-US" altLang="zh-CN" dirty="0" smtClean="0"/>
              <a:t>IP</a:t>
            </a:r>
            <a:r>
              <a:rPr kumimoji="1" lang="zh-CN" altLang="en-US" dirty="0" smtClean="0"/>
              <a:t>首部信息了</a:t>
            </a:r>
            <a:endParaRPr kumimoji="1" lang="zh-CN" altLang="en-US" dirty="0"/>
          </a:p>
        </p:txBody>
      </p:sp>
      <p:sp>
        <p:nvSpPr>
          <p:cNvPr id="4" name="日期占位符 3"/>
          <p:cNvSpPr>
            <a:spLocks noGrp="1"/>
          </p:cNvSpPr>
          <p:nvPr>
            <p:ph type="dt" idx="10"/>
          </p:nvPr>
        </p:nvSpPr>
        <p:spPr/>
        <p:txBody>
          <a:bodyPr/>
          <a:lstStyle/>
          <a:p>
            <a:fld id="{3D6B2972-D88D-6146-A3A1-56AEB5E9C21A}" type="datetime1">
              <a:rPr lang="zh-CN" altLang="en-US" smtClean="0"/>
              <a:t>2019/10/23</a:t>
            </a:fld>
            <a:endParaRPr lang="zh-CN" altLang="en-US"/>
          </a:p>
        </p:txBody>
      </p:sp>
    </p:spTree>
    <p:extLst>
      <p:ext uri="{BB962C8B-B14F-4D97-AF65-F5344CB8AC3E}">
        <p14:creationId xmlns:p14="http://schemas.microsoft.com/office/powerpoint/2010/main" val="420460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F42B7A0-5C01-D247-B417-124DAD8CD619}" type="slidenum">
              <a:rPr lang="en-US" altLang="zh-CN"/>
              <a:pPr>
                <a:defRPr/>
              </a:pPr>
              <a:t>5</a:t>
            </a:fld>
            <a:endParaRPr lang="en-US" altLang="zh-CN"/>
          </a:p>
        </p:txBody>
      </p:sp>
      <p:sp>
        <p:nvSpPr>
          <p:cNvPr id="6727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72771" name="Rectangle 3"/>
          <p:cNvSpPr>
            <a:spLocks noGrp="1" noChangeArrowheads="1"/>
          </p:cNvSpPr>
          <p:nvPr>
            <p:ph type="body" idx="1"/>
          </p:nvPr>
        </p:nvSpPr>
        <p:spPr/>
        <p:txBody>
          <a:bodyPr/>
          <a:lstStyle/>
          <a:p>
            <a:pPr>
              <a:defRPr/>
            </a:pPr>
            <a:endParaRPr kumimoji="0" lang="zh-CN" altLang="en-US" dirty="0" smtClean="0"/>
          </a:p>
        </p:txBody>
      </p:sp>
      <p:sp>
        <p:nvSpPr>
          <p:cNvPr id="2" name="日期占位符 1"/>
          <p:cNvSpPr>
            <a:spLocks noGrp="1"/>
          </p:cNvSpPr>
          <p:nvPr>
            <p:ph type="dt" idx="10"/>
          </p:nvPr>
        </p:nvSpPr>
        <p:spPr/>
        <p:txBody>
          <a:bodyPr/>
          <a:lstStyle/>
          <a:p>
            <a:fld id="{8BBB1A33-A4B5-3E4C-918E-001F62A3ED3F}" type="datetime1">
              <a:rPr lang="zh-CN" altLang="en-US" smtClean="0"/>
              <a:t>2019/10/23</a:t>
            </a:fld>
            <a:endParaRPr lang="zh-CN" altLang="en-US"/>
          </a:p>
        </p:txBody>
      </p:sp>
    </p:spTree>
    <p:extLst>
      <p:ext uri="{BB962C8B-B14F-4D97-AF65-F5344CB8AC3E}">
        <p14:creationId xmlns:p14="http://schemas.microsoft.com/office/powerpoint/2010/main" val="986222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04DA32B0-1051-2A47-BB13-6B31E3A56B41}" type="datetime1">
              <a:rPr lang="zh-CN" altLang="en-US" smtClean="0"/>
              <a:t>2019/10/23</a:t>
            </a:fld>
            <a:endParaRPr lang="zh-CN" altLang="en-US"/>
          </a:p>
        </p:txBody>
      </p:sp>
    </p:spTree>
    <p:extLst>
      <p:ext uri="{BB962C8B-B14F-4D97-AF65-F5344CB8AC3E}">
        <p14:creationId xmlns:p14="http://schemas.microsoft.com/office/powerpoint/2010/main" val="2123970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FD849B80-7B64-F841-BA6E-D442DFB8AD6E}" type="slidenum">
              <a:rPr lang="en-US" altLang="zh-CN" sz="1200" b="0">
                <a:latin typeface="Times New Roman" charset="0"/>
              </a:rPr>
              <a:pPr>
                <a:defRPr/>
              </a:pPr>
              <a:t>89</a:t>
            </a:fld>
            <a:endParaRPr lang="en-US" altLang="zh-CN" sz="1200" b="0">
              <a:latin typeface="Times New Roman" charset="0"/>
            </a:endParaRPr>
          </a:p>
        </p:txBody>
      </p:sp>
      <p:sp>
        <p:nvSpPr>
          <p:cNvPr id="18739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18739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45BA2196-A517-5A4E-98F9-7C13C068325F}" type="datetime1">
              <a:rPr lang="zh-CN" altLang="en-US" smtClean="0"/>
              <a:t>2019/10/23</a:t>
            </a:fld>
            <a:endParaRPr lang="zh-CN" altLang="en-US"/>
          </a:p>
        </p:txBody>
      </p:sp>
    </p:spTree>
    <p:extLst>
      <p:ext uri="{BB962C8B-B14F-4D97-AF65-F5344CB8AC3E}">
        <p14:creationId xmlns:p14="http://schemas.microsoft.com/office/powerpoint/2010/main" val="1044982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FFC4DE28-8D29-524C-815B-F2BF0808F6DB}" type="slidenum">
              <a:rPr lang="en-US" altLang="zh-CN" sz="1200" b="0">
                <a:latin typeface="Times New Roman" charset="0"/>
              </a:rPr>
              <a:pPr>
                <a:defRPr/>
              </a:pPr>
              <a:t>90</a:t>
            </a:fld>
            <a:endParaRPr lang="en-US" altLang="zh-CN" sz="1200" b="0">
              <a:latin typeface="Times New Roman" charset="0"/>
            </a:endParaRPr>
          </a:p>
        </p:txBody>
      </p:sp>
      <p:sp>
        <p:nvSpPr>
          <p:cNvPr id="18944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18944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2A7EF323-2DD5-6D47-B888-8418D7694AC3}" type="datetime1">
              <a:rPr lang="zh-CN" altLang="en-US" smtClean="0"/>
              <a:t>2019/10/23</a:t>
            </a:fld>
            <a:endParaRPr lang="zh-CN" altLang="en-US"/>
          </a:p>
        </p:txBody>
      </p:sp>
    </p:spTree>
    <p:extLst>
      <p:ext uri="{BB962C8B-B14F-4D97-AF65-F5344CB8AC3E}">
        <p14:creationId xmlns:p14="http://schemas.microsoft.com/office/powerpoint/2010/main" val="34882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High</a:t>
            </a:r>
            <a:r>
              <a:rPr kumimoji="1" lang="zh-CN" altLang="en-US" dirty="0" smtClean="0"/>
              <a:t> </a:t>
            </a:r>
            <a:r>
              <a:rPr kumimoji="1" lang="en-US" altLang="zh-CN" dirty="0" smtClean="0"/>
              <a:t>order</a:t>
            </a:r>
            <a:r>
              <a:rPr kumimoji="1" lang="zh-CN" altLang="en-US" dirty="0" smtClean="0"/>
              <a:t> </a:t>
            </a:r>
            <a:r>
              <a:rPr kumimoji="1" lang="en-US" altLang="zh-CN" dirty="0" smtClean="0"/>
              <a:t>bits</a:t>
            </a:r>
            <a:r>
              <a:rPr kumimoji="1" lang="zh-CN" altLang="en-US" dirty="0" smtClean="0"/>
              <a:t>：高位；</a:t>
            </a:r>
            <a:r>
              <a:rPr kumimoji="1" lang="en-US" altLang="zh-CN" dirty="0" smtClean="0"/>
              <a:t>low</a:t>
            </a:r>
            <a:r>
              <a:rPr kumimoji="1" lang="zh-CN" altLang="en-US" dirty="0" smtClean="0"/>
              <a:t> </a:t>
            </a:r>
            <a:r>
              <a:rPr kumimoji="1" lang="en-US" altLang="zh-CN" dirty="0" smtClean="0"/>
              <a:t>order</a:t>
            </a:r>
            <a:r>
              <a:rPr kumimoji="1" lang="zh-CN" altLang="en-US" dirty="0" smtClean="0"/>
              <a:t> </a:t>
            </a:r>
            <a:r>
              <a:rPr kumimoji="1" lang="en-US" altLang="zh-CN" dirty="0" smtClean="0"/>
              <a:t>bits</a:t>
            </a:r>
            <a:r>
              <a:rPr kumimoji="1" lang="zh-CN" altLang="en-US" dirty="0" smtClean="0"/>
              <a:t>：低位</a:t>
            </a:r>
            <a:endParaRPr kumimoji="1" lang="zh-CN" altLang="en-US" dirty="0"/>
          </a:p>
        </p:txBody>
      </p:sp>
      <p:sp>
        <p:nvSpPr>
          <p:cNvPr id="4" name="日期占位符 3"/>
          <p:cNvSpPr>
            <a:spLocks noGrp="1"/>
          </p:cNvSpPr>
          <p:nvPr>
            <p:ph type="dt" idx="10"/>
          </p:nvPr>
        </p:nvSpPr>
        <p:spPr/>
        <p:txBody>
          <a:bodyPr/>
          <a:lstStyle/>
          <a:p>
            <a:fld id="{93815700-3A08-A844-A1DF-2CE4FE0F17DD}" type="datetime1">
              <a:rPr lang="zh-CN" altLang="en-US" smtClean="0"/>
              <a:t>2019/10/23</a:t>
            </a:fld>
            <a:endParaRPr lang="zh-CN" altLang="en-US"/>
          </a:p>
        </p:txBody>
      </p:sp>
    </p:spTree>
    <p:extLst>
      <p:ext uri="{BB962C8B-B14F-4D97-AF65-F5344CB8AC3E}">
        <p14:creationId xmlns:p14="http://schemas.microsoft.com/office/powerpoint/2010/main" val="1919202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23C994D-F331-1F40-B9D0-7220BC5D72B7}" type="slidenum">
              <a:rPr lang="en-US" altLang="zh-CN"/>
              <a:pPr>
                <a:defRPr/>
              </a:pPr>
              <a:t>98</a:t>
            </a:fld>
            <a:endParaRPr lang="en-US" altLang="zh-CN"/>
          </a:p>
        </p:txBody>
      </p:sp>
      <p:sp>
        <p:nvSpPr>
          <p:cNvPr id="794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4627" name="Rectangle 3"/>
          <p:cNvSpPr>
            <a:spLocks noGrp="1" noChangeArrowheads="1"/>
          </p:cNvSpPr>
          <p:nvPr>
            <p:ph type="body" idx="1"/>
          </p:nvPr>
        </p:nvSpPr>
        <p:spPr/>
        <p:txBody>
          <a:bodyPr/>
          <a:lstStyle/>
          <a:p>
            <a:pPr>
              <a:defRPr/>
            </a:pPr>
            <a:r>
              <a:rPr kumimoji="0" lang="en-US" altLang="zh-CN" dirty="0" smtClean="0"/>
              <a:t>10</a:t>
            </a:r>
            <a:r>
              <a:rPr kumimoji="0" lang="zh-CN" altLang="en-US" dirty="0" smtClean="0"/>
              <a:t>是主机号</a:t>
            </a:r>
          </a:p>
        </p:txBody>
      </p:sp>
      <p:sp>
        <p:nvSpPr>
          <p:cNvPr id="2" name="日期占位符 1"/>
          <p:cNvSpPr>
            <a:spLocks noGrp="1"/>
          </p:cNvSpPr>
          <p:nvPr>
            <p:ph type="dt" idx="10"/>
          </p:nvPr>
        </p:nvSpPr>
        <p:spPr/>
        <p:txBody>
          <a:bodyPr/>
          <a:lstStyle/>
          <a:p>
            <a:fld id="{919D2B98-1090-CB44-9C12-396B7077F743}" type="datetime1">
              <a:rPr lang="zh-CN" altLang="en-US" smtClean="0"/>
              <a:t>2019/10/23</a:t>
            </a:fld>
            <a:endParaRPr lang="zh-CN" altLang="en-US"/>
          </a:p>
        </p:txBody>
      </p:sp>
    </p:spTree>
    <p:extLst>
      <p:ext uri="{BB962C8B-B14F-4D97-AF65-F5344CB8AC3E}">
        <p14:creationId xmlns:p14="http://schemas.microsoft.com/office/powerpoint/2010/main" val="751287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6AA9823-7A4A-604C-861A-0DE56A09307A}" type="slidenum">
              <a:rPr lang="en-US" altLang="zh-CN"/>
              <a:pPr>
                <a:defRPr/>
              </a:pPr>
              <a:t>99</a:t>
            </a:fld>
            <a:endParaRPr lang="en-US" altLang="zh-CN"/>
          </a:p>
        </p:txBody>
      </p:sp>
      <p:sp>
        <p:nvSpPr>
          <p:cNvPr id="7966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6675" name="Rectangle 3"/>
          <p:cNvSpPr>
            <a:spLocks noGrp="1" noChangeArrowheads="1"/>
          </p:cNvSpPr>
          <p:nvPr>
            <p:ph type="body" idx="1"/>
          </p:nvPr>
        </p:nvSpPr>
        <p:spPr/>
        <p:txBody>
          <a:bodyPr/>
          <a:lstStyle/>
          <a:p>
            <a:pPr>
              <a:defRPr/>
            </a:pPr>
            <a:endParaRPr kumimoji="0" lang="zh-CN" altLang="en-US" dirty="0" smtClean="0"/>
          </a:p>
        </p:txBody>
      </p:sp>
      <p:sp>
        <p:nvSpPr>
          <p:cNvPr id="2" name="日期占位符 1"/>
          <p:cNvSpPr>
            <a:spLocks noGrp="1"/>
          </p:cNvSpPr>
          <p:nvPr>
            <p:ph type="dt" idx="10"/>
          </p:nvPr>
        </p:nvSpPr>
        <p:spPr/>
        <p:txBody>
          <a:bodyPr/>
          <a:lstStyle/>
          <a:p>
            <a:fld id="{4B0C0D35-667A-8544-984A-ED8F4F22DA14}" type="datetime1">
              <a:rPr lang="zh-CN" altLang="en-US" smtClean="0"/>
              <a:t>2019/10/23</a:t>
            </a:fld>
            <a:endParaRPr lang="zh-CN" altLang="en-US"/>
          </a:p>
        </p:txBody>
      </p:sp>
    </p:spTree>
    <p:extLst>
      <p:ext uri="{BB962C8B-B14F-4D97-AF65-F5344CB8AC3E}">
        <p14:creationId xmlns:p14="http://schemas.microsoft.com/office/powerpoint/2010/main" val="1836618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9D958DF-351A-7C4E-B501-3236ACD7C8B6}" type="slidenum">
              <a:rPr lang="en-US" altLang="zh-CN"/>
              <a:pPr>
                <a:defRPr/>
              </a:pPr>
              <a:t>100</a:t>
            </a:fld>
            <a:endParaRPr lang="en-US" altLang="zh-CN"/>
          </a:p>
        </p:txBody>
      </p:sp>
      <p:sp>
        <p:nvSpPr>
          <p:cNvPr id="217090"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1709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01C7A795-A3F7-D24E-8798-A5486D9C55A6}" type="datetime1">
              <a:rPr lang="zh-CN" altLang="en-US" smtClean="0"/>
              <a:t>2019/10/23</a:t>
            </a:fld>
            <a:endParaRPr lang="zh-CN" altLang="en-US"/>
          </a:p>
        </p:txBody>
      </p:sp>
    </p:spTree>
    <p:extLst>
      <p:ext uri="{BB962C8B-B14F-4D97-AF65-F5344CB8AC3E}">
        <p14:creationId xmlns:p14="http://schemas.microsoft.com/office/powerpoint/2010/main" val="11280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76AA3E31-B5CE-E040-A7EB-0B92D26228C0}" type="slidenum">
              <a:rPr lang="en-US" altLang="zh-CN" sz="1200" b="0">
                <a:latin typeface="Times New Roman" charset="0"/>
              </a:rPr>
              <a:pPr>
                <a:defRPr/>
              </a:pPr>
              <a:t>101</a:t>
            </a:fld>
            <a:endParaRPr lang="en-US" altLang="zh-CN" sz="1200" b="0">
              <a:latin typeface="Times New Roman" charset="0"/>
            </a:endParaRPr>
          </a:p>
        </p:txBody>
      </p:sp>
      <p:sp>
        <p:nvSpPr>
          <p:cNvPr id="21913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1913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776F3A23-8A38-044D-99FD-EF92C8542BB3}" type="datetime1">
              <a:rPr lang="zh-CN" altLang="en-US" smtClean="0"/>
              <a:t>2019/10/23</a:t>
            </a:fld>
            <a:endParaRPr lang="zh-CN" altLang="en-US"/>
          </a:p>
        </p:txBody>
      </p:sp>
    </p:spTree>
    <p:extLst>
      <p:ext uri="{BB962C8B-B14F-4D97-AF65-F5344CB8AC3E}">
        <p14:creationId xmlns:p14="http://schemas.microsoft.com/office/powerpoint/2010/main" val="1764065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4321016F-A2BC-0241-B206-99FCB296FA35}" type="datetime1">
              <a:rPr lang="zh-CN" altLang="en-US" smtClean="0"/>
              <a:t>2019/10/23</a:t>
            </a:fld>
            <a:endParaRPr lang="zh-CN" altLang="en-US"/>
          </a:p>
        </p:txBody>
      </p:sp>
    </p:spTree>
    <p:extLst>
      <p:ext uri="{BB962C8B-B14F-4D97-AF65-F5344CB8AC3E}">
        <p14:creationId xmlns:p14="http://schemas.microsoft.com/office/powerpoint/2010/main" val="165484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DB591F3E-8B01-3D41-8B42-71F9602913EC}" type="slidenum">
              <a:rPr lang="en-US" altLang="zh-CN" sz="1200" b="0">
                <a:latin typeface="Times New Roman" charset="0"/>
              </a:rPr>
              <a:pPr>
                <a:defRPr/>
              </a:pPr>
              <a:t>103</a:t>
            </a:fld>
            <a:endParaRPr lang="en-US" altLang="zh-CN" sz="1200" b="0">
              <a:latin typeface="Times New Roman" charset="0"/>
            </a:endParaRPr>
          </a:p>
        </p:txBody>
      </p:sp>
      <p:sp>
        <p:nvSpPr>
          <p:cNvPr id="227330"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2733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F58989F1-1417-4D44-8BC3-465F2725E9C0}" type="datetime1">
              <a:rPr lang="zh-CN" altLang="en-US" smtClean="0"/>
              <a:t>2019/10/23</a:t>
            </a:fld>
            <a:endParaRPr lang="zh-CN" altLang="en-US"/>
          </a:p>
        </p:txBody>
      </p:sp>
    </p:spTree>
    <p:extLst>
      <p:ext uri="{BB962C8B-B14F-4D97-AF65-F5344CB8AC3E}">
        <p14:creationId xmlns:p14="http://schemas.microsoft.com/office/powerpoint/2010/main" val="131074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75B84E23-DFF6-DB49-8CE2-C855CCCE1EE0}" type="datetime1">
              <a:rPr lang="zh-CN" altLang="en-US" smtClean="0"/>
              <a:t>2019/10/23</a:t>
            </a:fld>
            <a:endParaRPr lang="zh-CN" altLang="en-US"/>
          </a:p>
        </p:txBody>
      </p:sp>
    </p:spTree>
    <p:extLst>
      <p:ext uri="{BB962C8B-B14F-4D97-AF65-F5344CB8AC3E}">
        <p14:creationId xmlns:p14="http://schemas.microsoft.com/office/powerpoint/2010/main" val="3778137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4E12B85C-4629-F544-9825-FCF62785FEBC}" type="slidenum">
              <a:rPr lang="en-US" altLang="zh-CN" sz="1200" b="0">
                <a:latin typeface="Times New Roman" charset="0"/>
              </a:rPr>
              <a:pPr>
                <a:defRPr/>
              </a:pPr>
              <a:t>104</a:t>
            </a:fld>
            <a:endParaRPr lang="en-US" altLang="zh-CN" sz="1200" b="0">
              <a:latin typeface="Times New Roman" charset="0"/>
            </a:endParaRPr>
          </a:p>
        </p:txBody>
      </p:sp>
      <p:sp>
        <p:nvSpPr>
          <p:cNvPr id="22937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2937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kumimoji="0" lang="zh-CN" altLang="en-US"/>
              <a:t>注意：</a:t>
            </a:r>
            <a:r>
              <a:rPr kumimoji="0" lang="en-US" altLang="zh-CN" b="1">
                <a:solidFill>
                  <a:schemeClr val="bg1"/>
                </a:solidFill>
                <a:effectLst>
                  <a:outerShdw blurRad="38100" dist="38100" dir="2700000" algn="tl">
                    <a:srgbClr val="DDDDDD"/>
                  </a:outerShdw>
                </a:effectLst>
                <a:latin typeface="Arial" charset="0"/>
              </a:rPr>
              <a:t>128.30.33. </a:t>
            </a:r>
            <a:r>
              <a:rPr kumimoji="0" lang="en-US" altLang="zh-CN" b="1">
                <a:solidFill>
                  <a:srgbClr val="FF0000"/>
                </a:solidFill>
                <a:effectLst>
                  <a:outerShdw blurRad="38100" dist="38100" dir="2700000" algn="tl">
                    <a:srgbClr val="DDDDDD"/>
                  </a:outerShdw>
                </a:effectLst>
                <a:latin typeface="Arial" charset="0"/>
              </a:rPr>
              <a:t>0</a:t>
            </a:r>
            <a:r>
              <a:rPr kumimoji="0" lang="zh-CN" altLang="en-US"/>
              <a:t>和</a:t>
            </a:r>
            <a:r>
              <a:rPr kumimoji="0" lang="en-US" altLang="zh-CN" b="1">
                <a:solidFill>
                  <a:schemeClr val="bg1"/>
                </a:solidFill>
                <a:effectLst>
                  <a:outerShdw blurRad="38100" dist="38100" dir="2700000" algn="tl">
                    <a:srgbClr val="DDDDDD"/>
                  </a:outerShdw>
                </a:effectLst>
                <a:latin typeface="Arial" charset="0"/>
              </a:rPr>
              <a:t>128.30.33.</a:t>
            </a:r>
            <a:r>
              <a:rPr kumimoji="0" lang="en-US" altLang="zh-CN" b="1">
                <a:solidFill>
                  <a:srgbClr val="FF0000"/>
                </a:solidFill>
                <a:effectLst>
                  <a:outerShdw blurRad="38100" dist="38100" dir="2700000" algn="tl">
                    <a:srgbClr val="DDDDDD"/>
                  </a:outerShdw>
                </a:effectLst>
                <a:latin typeface="Arial" charset="0"/>
              </a:rPr>
              <a:t>12</a:t>
            </a:r>
            <a:r>
              <a:rPr kumimoji="0" lang="en-US" altLang="zh-CN" b="1">
                <a:solidFill>
                  <a:schemeClr val="bg1"/>
                </a:solidFill>
                <a:effectLst>
                  <a:outerShdw blurRad="38100" dist="38100" dir="2700000" algn="tl">
                    <a:srgbClr val="DDDDDD"/>
                  </a:outerShdw>
                </a:effectLst>
                <a:latin typeface="Arial" charset="0"/>
              </a:rPr>
              <a:t>8</a:t>
            </a:r>
            <a:r>
              <a:rPr kumimoji="0" lang="zh-CN" altLang="en-US" b="1">
                <a:solidFill>
                  <a:schemeClr val="bg1"/>
                </a:solidFill>
                <a:effectLst>
                  <a:outerShdw blurRad="38100" dist="38100" dir="2700000" algn="tl">
                    <a:srgbClr val="DDDDDD"/>
                  </a:outerShdw>
                </a:effectLst>
                <a:latin typeface="Arial" charset="0"/>
              </a:rPr>
              <a:t>的子网掩码都相同，都为：</a:t>
            </a:r>
            <a:r>
              <a:rPr kumimoji="0" lang="en-US" altLang="zh-CN" b="1">
                <a:solidFill>
                  <a:srgbClr val="FF0000"/>
                </a:solidFill>
                <a:effectLst>
                  <a:outerShdw blurRad="38100" dist="38100" dir="2700000" algn="tl">
                    <a:srgbClr val="DDDDDD"/>
                  </a:outerShdw>
                </a:effectLst>
                <a:latin typeface="Arial" charset="0"/>
              </a:rPr>
              <a:t>255.255.255.128</a:t>
            </a:r>
            <a:r>
              <a:rPr kumimoji="0" lang="zh-CN" altLang="en-US" b="1">
                <a:solidFill>
                  <a:srgbClr val="FF0000"/>
                </a:solidFill>
                <a:effectLst>
                  <a:outerShdw blurRad="38100" dist="38100" dir="2700000" algn="tl">
                    <a:srgbClr val="DDDDDD"/>
                  </a:outerShdw>
                </a:effectLst>
                <a:latin typeface="Arial" charset="0"/>
              </a:rPr>
              <a:t>，不同点是：它们的的子网号码第四字节不同，本别为：</a:t>
            </a:r>
            <a:r>
              <a:rPr kumimoji="0" lang="en-US" altLang="zh-CN" b="1">
                <a:solidFill>
                  <a:srgbClr val="FF0000"/>
                </a:solidFill>
                <a:effectLst>
                  <a:outerShdw blurRad="38100" dist="38100" dir="2700000" algn="tl">
                    <a:srgbClr val="DDDDDD"/>
                  </a:outerShdw>
                </a:effectLst>
                <a:latin typeface="Arial" charset="0"/>
              </a:rPr>
              <a:t>0</a:t>
            </a:r>
            <a:r>
              <a:rPr kumimoji="0" lang="zh-CN" altLang="en-US" b="1">
                <a:solidFill>
                  <a:srgbClr val="FF0000"/>
                </a:solidFill>
                <a:effectLst>
                  <a:outerShdw blurRad="38100" dist="38100" dir="2700000" algn="tl">
                    <a:srgbClr val="DDDDDD"/>
                  </a:outerShdw>
                </a:effectLst>
                <a:latin typeface="Arial" charset="0"/>
              </a:rPr>
              <a:t>和</a:t>
            </a:r>
            <a:r>
              <a:rPr kumimoji="0" lang="en-US" altLang="zh-CN" b="1">
                <a:solidFill>
                  <a:srgbClr val="FF0000"/>
                </a:solidFill>
                <a:effectLst>
                  <a:outerShdw blurRad="38100" dist="38100" dir="2700000" algn="tl">
                    <a:srgbClr val="DDDDDD"/>
                  </a:outerShdw>
                </a:effectLst>
                <a:latin typeface="Arial" charset="0"/>
              </a:rPr>
              <a:t>1</a:t>
            </a:r>
          </a:p>
        </p:txBody>
      </p:sp>
      <p:sp>
        <p:nvSpPr>
          <p:cNvPr id="2" name="日期占位符 1"/>
          <p:cNvSpPr>
            <a:spLocks noGrp="1"/>
          </p:cNvSpPr>
          <p:nvPr>
            <p:ph type="dt" idx="10"/>
          </p:nvPr>
        </p:nvSpPr>
        <p:spPr/>
        <p:txBody>
          <a:bodyPr/>
          <a:lstStyle/>
          <a:p>
            <a:fld id="{76CC92B6-1770-7E47-A520-1D83861FFDD9}" type="datetime1">
              <a:rPr lang="zh-CN" altLang="en-US" smtClean="0"/>
              <a:t>2019/10/23</a:t>
            </a:fld>
            <a:endParaRPr lang="zh-CN" altLang="en-US"/>
          </a:p>
        </p:txBody>
      </p:sp>
    </p:spTree>
    <p:extLst>
      <p:ext uri="{BB962C8B-B14F-4D97-AF65-F5344CB8AC3E}">
        <p14:creationId xmlns:p14="http://schemas.microsoft.com/office/powerpoint/2010/main" val="800653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97704FBB-4E08-0241-A248-AB085E09E277}" type="slidenum">
              <a:rPr lang="en-US" altLang="zh-CN" sz="1200" b="0">
                <a:latin typeface="Times New Roman" charset="0"/>
              </a:rPr>
              <a:pPr>
                <a:defRPr/>
              </a:pPr>
              <a:t>105</a:t>
            </a:fld>
            <a:endParaRPr lang="en-US" altLang="zh-CN" sz="1200" b="0">
              <a:latin typeface="Times New Roman" charset="0"/>
            </a:endParaRPr>
          </a:p>
        </p:txBody>
      </p:sp>
      <p:sp>
        <p:nvSpPr>
          <p:cNvPr id="23142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314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7D598A08-306C-274C-ADFF-93F0DBE90790}" type="datetime1">
              <a:rPr lang="zh-CN" altLang="en-US" smtClean="0"/>
              <a:t>2019/10/23</a:t>
            </a:fld>
            <a:endParaRPr lang="zh-CN" altLang="en-US"/>
          </a:p>
        </p:txBody>
      </p:sp>
    </p:spTree>
    <p:extLst>
      <p:ext uri="{BB962C8B-B14F-4D97-AF65-F5344CB8AC3E}">
        <p14:creationId xmlns:p14="http://schemas.microsoft.com/office/powerpoint/2010/main" val="1388708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E515723E-2E16-8A42-AF6F-72AD0027DD11}" type="slidenum">
              <a:rPr lang="en-US" altLang="zh-CN" sz="1200" b="0">
                <a:latin typeface="Times New Roman" charset="0"/>
              </a:rPr>
              <a:pPr>
                <a:defRPr/>
              </a:pPr>
              <a:t>106</a:t>
            </a:fld>
            <a:endParaRPr lang="en-US" altLang="zh-CN" sz="1200" b="0">
              <a:latin typeface="Times New Roman" charset="0"/>
            </a:endParaRPr>
          </a:p>
        </p:txBody>
      </p:sp>
      <p:sp>
        <p:nvSpPr>
          <p:cNvPr id="23347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3347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dirty="0"/>
          </a:p>
        </p:txBody>
      </p:sp>
      <p:sp>
        <p:nvSpPr>
          <p:cNvPr id="2" name="日期占位符 1"/>
          <p:cNvSpPr>
            <a:spLocks noGrp="1"/>
          </p:cNvSpPr>
          <p:nvPr>
            <p:ph type="dt" idx="10"/>
          </p:nvPr>
        </p:nvSpPr>
        <p:spPr/>
        <p:txBody>
          <a:bodyPr/>
          <a:lstStyle/>
          <a:p>
            <a:fld id="{0A04A20A-B6B4-D048-A726-EEDA9605093E}" type="datetime1">
              <a:rPr lang="zh-CN" altLang="en-US" smtClean="0"/>
              <a:t>2019/10/23</a:t>
            </a:fld>
            <a:endParaRPr lang="zh-CN" altLang="en-US"/>
          </a:p>
        </p:txBody>
      </p:sp>
    </p:spTree>
    <p:extLst>
      <p:ext uri="{BB962C8B-B14F-4D97-AF65-F5344CB8AC3E}">
        <p14:creationId xmlns:p14="http://schemas.microsoft.com/office/powerpoint/2010/main" val="1178223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3C399DFA-021D-994E-82C1-F2E52447C9B4}" type="slidenum">
              <a:rPr lang="en-US" altLang="zh-CN" sz="1200" b="0">
                <a:latin typeface="Times New Roman" charset="0"/>
              </a:rPr>
              <a:pPr>
                <a:defRPr/>
              </a:pPr>
              <a:t>107</a:t>
            </a:fld>
            <a:endParaRPr lang="en-US" altLang="zh-CN" sz="1200" b="0">
              <a:latin typeface="Times New Roman" charset="0"/>
            </a:endParaRPr>
          </a:p>
        </p:txBody>
      </p:sp>
      <p:sp>
        <p:nvSpPr>
          <p:cNvPr id="23552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3552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FF555957-C708-4B4D-80C4-AA940BCD0DCF}" type="datetime1">
              <a:rPr lang="zh-CN" altLang="en-US" smtClean="0"/>
              <a:t>2019/10/23</a:t>
            </a:fld>
            <a:endParaRPr lang="zh-CN" altLang="en-US"/>
          </a:p>
        </p:txBody>
      </p:sp>
    </p:spTree>
    <p:extLst>
      <p:ext uri="{BB962C8B-B14F-4D97-AF65-F5344CB8AC3E}">
        <p14:creationId xmlns:p14="http://schemas.microsoft.com/office/powerpoint/2010/main" val="455840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8696A09F-3376-5543-AC5C-BF01FFAFBADE}" type="slidenum">
              <a:rPr lang="en-US" altLang="zh-CN" sz="1200" b="0">
                <a:latin typeface="Times New Roman" charset="0"/>
              </a:rPr>
              <a:pPr>
                <a:defRPr/>
              </a:pPr>
              <a:t>108</a:t>
            </a:fld>
            <a:endParaRPr lang="en-US" altLang="zh-CN" sz="1200" b="0">
              <a:latin typeface="Times New Roman" charset="0"/>
            </a:endParaRPr>
          </a:p>
        </p:txBody>
      </p:sp>
      <p:sp>
        <p:nvSpPr>
          <p:cNvPr id="23961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3961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59752005-6260-AA40-8B93-55A5DF1B3F25}" type="datetime1">
              <a:rPr lang="zh-CN" altLang="en-US" smtClean="0"/>
              <a:t>2019/10/23</a:t>
            </a:fld>
            <a:endParaRPr lang="zh-CN" altLang="en-US"/>
          </a:p>
        </p:txBody>
      </p:sp>
    </p:spTree>
    <p:extLst>
      <p:ext uri="{BB962C8B-B14F-4D97-AF65-F5344CB8AC3E}">
        <p14:creationId xmlns:p14="http://schemas.microsoft.com/office/powerpoint/2010/main" val="1235265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kumimoji="0" lang="zh-CN" altLang="en-US"/>
              <a:t>因为一行为</a:t>
            </a:r>
            <a:r>
              <a:rPr kumimoji="0" lang="en-US" altLang="zh-CN"/>
              <a:t>16</a:t>
            </a:r>
            <a:r>
              <a:rPr kumimoji="0" lang="zh-CN" altLang="en-US"/>
              <a:t>字节，所以，而字节计数器是十六机制，所以，为</a:t>
            </a:r>
            <a:r>
              <a:rPr kumimoji="0" lang="en-US" altLang="zh-CN"/>
              <a:t>0010 0020 ……</a:t>
            </a:r>
            <a:endParaRPr kumimoji="0" lang="zh-CN" altLang="en-US"/>
          </a:p>
        </p:txBody>
      </p:sp>
      <p:sp>
        <p:nvSpPr>
          <p:cNvPr id="17411"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fld id="{44B197C8-1C38-D74F-92F7-36B74B3891F8}" type="slidenum">
              <a:rPr kumimoji="0" lang="zh-CN" altLang="en-US" sz="1200"/>
              <a:pPr/>
              <a:t>109</a:t>
            </a:fld>
            <a:endParaRPr kumimoji="0" lang="zh-CN" altLang="en-US" sz="1200"/>
          </a:p>
        </p:txBody>
      </p:sp>
      <p:sp>
        <p:nvSpPr>
          <p:cNvPr id="2" name="日期占位符 1"/>
          <p:cNvSpPr>
            <a:spLocks noGrp="1"/>
          </p:cNvSpPr>
          <p:nvPr>
            <p:ph type="dt" idx="10"/>
          </p:nvPr>
        </p:nvSpPr>
        <p:spPr/>
        <p:txBody>
          <a:bodyPr/>
          <a:lstStyle/>
          <a:p>
            <a:fld id="{7B22F01E-7A9C-0342-B75D-892C784639E5}" type="datetime1">
              <a:rPr lang="zh-CN" altLang="en-US" smtClean="0"/>
              <a:t>2019/10/23</a:t>
            </a:fld>
            <a:endParaRPr lang="zh-CN" altLang="en-US"/>
          </a:p>
        </p:txBody>
      </p:sp>
    </p:spTree>
    <p:extLst>
      <p:ext uri="{BB962C8B-B14F-4D97-AF65-F5344CB8AC3E}">
        <p14:creationId xmlns:p14="http://schemas.microsoft.com/office/powerpoint/2010/main" val="1495814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4C65CF29-D28C-5447-9FF7-12ACE351F419}" type="datetime1">
              <a:rPr lang="zh-CN" altLang="en-US" smtClean="0"/>
              <a:t>2019/10/23</a:t>
            </a:fld>
            <a:endParaRPr lang="zh-CN" altLang="en-US"/>
          </a:p>
        </p:txBody>
      </p:sp>
    </p:spTree>
    <p:extLst>
      <p:ext uri="{BB962C8B-B14F-4D97-AF65-F5344CB8AC3E}">
        <p14:creationId xmlns:p14="http://schemas.microsoft.com/office/powerpoint/2010/main" val="986119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F24095E1-986F-A641-A46D-0871447E0FCD}" type="slidenum">
              <a:rPr lang="en-US" altLang="zh-CN" sz="1200" b="0">
                <a:latin typeface="Times New Roman" charset="0"/>
              </a:rPr>
              <a:pPr>
                <a:defRPr/>
              </a:pPr>
              <a:t>115</a:t>
            </a:fld>
            <a:endParaRPr lang="en-US" altLang="zh-CN" sz="1200" b="0">
              <a:latin typeface="Times New Roman" charset="0"/>
            </a:endParaRPr>
          </a:p>
        </p:txBody>
      </p:sp>
      <p:sp>
        <p:nvSpPr>
          <p:cNvPr id="22118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2118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A6D4B9B3-719F-A54A-906F-D2D94BED7D30}" type="datetime1">
              <a:rPr lang="zh-CN" altLang="en-US" smtClean="0"/>
              <a:t>2019/10/23</a:t>
            </a:fld>
            <a:endParaRPr lang="zh-CN" altLang="en-US"/>
          </a:p>
        </p:txBody>
      </p:sp>
    </p:spTree>
    <p:extLst>
      <p:ext uri="{BB962C8B-B14F-4D97-AF65-F5344CB8AC3E}">
        <p14:creationId xmlns:p14="http://schemas.microsoft.com/office/powerpoint/2010/main" val="1911001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420E4999-0941-C84A-A15C-312CE15D2D97}" type="slidenum">
              <a:rPr lang="en-US" altLang="zh-CN" sz="1200" b="0">
                <a:latin typeface="Times New Roman" charset="0"/>
              </a:rPr>
              <a:pPr>
                <a:defRPr/>
              </a:pPr>
              <a:t>120</a:t>
            </a:fld>
            <a:endParaRPr lang="en-US" altLang="zh-CN" sz="1200" b="0">
              <a:latin typeface="Times New Roman" charset="0"/>
            </a:endParaRPr>
          </a:p>
        </p:txBody>
      </p:sp>
      <p:sp>
        <p:nvSpPr>
          <p:cNvPr id="24473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4473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kumimoji="0" lang="zh-CN" altLang="en-US"/>
              <a:t>无分类：不区分</a:t>
            </a:r>
            <a:r>
              <a:rPr kumimoji="0" lang="en-US" altLang="zh-CN"/>
              <a:t>A</a:t>
            </a:r>
            <a:r>
              <a:rPr kumimoji="0" lang="zh-CN" altLang="en-US"/>
              <a:t>、</a:t>
            </a:r>
            <a:r>
              <a:rPr kumimoji="0" lang="en-US" altLang="zh-CN"/>
              <a:t>B</a:t>
            </a:r>
            <a:r>
              <a:rPr kumimoji="0" lang="zh-CN" altLang="en-US"/>
              <a:t>、</a:t>
            </a:r>
            <a:r>
              <a:rPr kumimoji="0" lang="en-US" altLang="zh-CN"/>
              <a:t>C</a:t>
            </a:r>
            <a:r>
              <a:rPr kumimoji="0" lang="zh-CN" altLang="en-US"/>
              <a:t>类地址</a:t>
            </a:r>
          </a:p>
        </p:txBody>
      </p:sp>
      <p:sp>
        <p:nvSpPr>
          <p:cNvPr id="2" name="日期占位符 1"/>
          <p:cNvSpPr>
            <a:spLocks noGrp="1"/>
          </p:cNvSpPr>
          <p:nvPr>
            <p:ph type="dt" idx="10"/>
          </p:nvPr>
        </p:nvSpPr>
        <p:spPr/>
        <p:txBody>
          <a:bodyPr/>
          <a:lstStyle/>
          <a:p>
            <a:fld id="{4EF185F0-1512-994C-9554-7D9825CFF05E}" type="datetime1">
              <a:rPr lang="zh-CN" altLang="en-US" smtClean="0"/>
              <a:t>2019/10/23</a:t>
            </a:fld>
            <a:endParaRPr lang="zh-CN" altLang="en-US"/>
          </a:p>
        </p:txBody>
      </p:sp>
    </p:spTree>
    <p:extLst>
      <p:ext uri="{BB962C8B-B14F-4D97-AF65-F5344CB8AC3E}">
        <p14:creationId xmlns:p14="http://schemas.microsoft.com/office/powerpoint/2010/main" val="435105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EBD52D9F-68D1-994D-9D21-35D1DF4F6788}" type="slidenum">
              <a:rPr lang="en-US" altLang="zh-CN" sz="1200" b="0">
                <a:latin typeface="Times New Roman" charset="0"/>
              </a:rPr>
              <a:pPr>
                <a:defRPr/>
              </a:pPr>
              <a:t>121</a:t>
            </a:fld>
            <a:endParaRPr lang="en-US" altLang="zh-CN" sz="1200" b="0">
              <a:latin typeface="Times New Roman" charset="0"/>
            </a:endParaRPr>
          </a:p>
        </p:txBody>
      </p:sp>
      <p:sp>
        <p:nvSpPr>
          <p:cNvPr id="24678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4678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3F92A64C-8D4A-6144-809D-7DC3649FF8FC}" type="datetime1">
              <a:rPr lang="zh-CN" altLang="en-US" smtClean="0"/>
              <a:t>2019/10/23</a:t>
            </a:fld>
            <a:endParaRPr lang="zh-CN" altLang="en-US"/>
          </a:p>
        </p:txBody>
      </p:sp>
    </p:spTree>
    <p:extLst>
      <p:ext uri="{BB962C8B-B14F-4D97-AF65-F5344CB8AC3E}">
        <p14:creationId xmlns:p14="http://schemas.microsoft.com/office/powerpoint/2010/main" val="63242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为什么是</a:t>
            </a:r>
            <a:r>
              <a:rPr kumimoji="1" lang="en-US" altLang="zh-CN" dirty="0" smtClean="0"/>
              <a:t>2+1</a:t>
            </a:r>
            <a:r>
              <a:rPr kumimoji="1" lang="zh-CN" altLang="en-US" dirty="0" smtClean="0"/>
              <a:t>：因为建立连接功能只在某些协议中使用，例如：</a:t>
            </a:r>
            <a:r>
              <a:rPr kumimoji="1" lang="en-US" altLang="zh-CN" dirty="0" smtClean="0"/>
              <a:t>ATM</a:t>
            </a:r>
            <a:r>
              <a:rPr kumimoji="1" lang="zh-CN" altLang="en-US" dirty="0" smtClean="0"/>
              <a:t>等，而在</a:t>
            </a:r>
            <a:r>
              <a:rPr kumimoji="1" lang="en-US" altLang="zh-CN" dirty="0" smtClean="0"/>
              <a:t>IP</a:t>
            </a:r>
            <a:r>
              <a:rPr kumimoji="1" lang="zh-CN" altLang="en-US" dirty="0" smtClean="0"/>
              <a:t>协议中就不使用</a:t>
            </a:r>
            <a:endParaRPr kumimoji="1" lang="zh-CN" altLang="en-US" dirty="0"/>
          </a:p>
        </p:txBody>
      </p:sp>
      <p:sp>
        <p:nvSpPr>
          <p:cNvPr id="4" name="日期占位符 3"/>
          <p:cNvSpPr>
            <a:spLocks noGrp="1"/>
          </p:cNvSpPr>
          <p:nvPr>
            <p:ph type="dt" idx="10"/>
          </p:nvPr>
        </p:nvSpPr>
        <p:spPr/>
        <p:txBody>
          <a:bodyPr/>
          <a:lstStyle/>
          <a:p>
            <a:fld id="{F6076B68-E442-E84C-81AC-0AD94DEC9D89}" type="datetime1">
              <a:rPr lang="zh-CN" altLang="en-US" smtClean="0"/>
              <a:t>2019/10/23</a:t>
            </a:fld>
            <a:endParaRPr lang="zh-CN" altLang="en-US"/>
          </a:p>
        </p:txBody>
      </p:sp>
    </p:spTree>
    <p:extLst>
      <p:ext uri="{BB962C8B-B14F-4D97-AF65-F5344CB8AC3E}">
        <p14:creationId xmlns:p14="http://schemas.microsoft.com/office/powerpoint/2010/main" val="1358349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C6BCF4CD-A8D7-4441-933C-E9DCAFC77626}" type="slidenum">
              <a:rPr lang="en-US" altLang="zh-CN" sz="1200" b="0">
                <a:latin typeface="Times New Roman" charset="0"/>
              </a:rPr>
              <a:pPr>
                <a:defRPr/>
              </a:pPr>
              <a:t>122</a:t>
            </a:fld>
            <a:endParaRPr lang="en-US" altLang="zh-CN" sz="1200" b="0">
              <a:latin typeface="Times New Roman" charset="0"/>
            </a:endParaRPr>
          </a:p>
        </p:txBody>
      </p:sp>
      <p:sp>
        <p:nvSpPr>
          <p:cNvPr id="24883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4883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0D8B352F-5243-E347-84FA-9F992592D8C5}" type="datetime1">
              <a:rPr lang="zh-CN" altLang="en-US" smtClean="0"/>
              <a:t>2019/10/23</a:t>
            </a:fld>
            <a:endParaRPr lang="zh-CN" altLang="en-US"/>
          </a:p>
        </p:txBody>
      </p:sp>
    </p:spTree>
    <p:extLst>
      <p:ext uri="{BB962C8B-B14F-4D97-AF65-F5344CB8AC3E}">
        <p14:creationId xmlns:p14="http://schemas.microsoft.com/office/powerpoint/2010/main" val="1207228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FB4EE0EE-C194-4D42-B74D-221E5592F910}" type="slidenum">
              <a:rPr lang="en-US" altLang="zh-CN" sz="1200" b="0">
                <a:latin typeface="Times New Roman" charset="0"/>
              </a:rPr>
              <a:pPr>
                <a:defRPr/>
              </a:pPr>
              <a:t>123</a:t>
            </a:fld>
            <a:endParaRPr lang="en-US" altLang="zh-CN" sz="1200" b="0">
              <a:latin typeface="Times New Roman" charset="0"/>
            </a:endParaRPr>
          </a:p>
        </p:txBody>
      </p:sp>
      <p:sp>
        <p:nvSpPr>
          <p:cNvPr id="25088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5088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A23DCC5E-FD8C-8D44-B865-E750238DB2D4}" type="datetime1">
              <a:rPr lang="zh-CN" altLang="en-US" smtClean="0"/>
              <a:t>2019/10/23</a:t>
            </a:fld>
            <a:endParaRPr lang="zh-CN" altLang="en-US"/>
          </a:p>
        </p:txBody>
      </p:sp>
    </p:spTree>
    <p:extLst>
      <p:ext uri="{BB962C8B-B14F-4D97-AF65-F5344CB8AC3E}">
        <p14:creationId xmlns:p14="http://schemas.microsoft.com/office/powerpoint/2010/main" val="463633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7C290B1E-B8CE-E243-9511-F4D5F31F152F}" type="slidenum">
              <a:rPr lang="en-US" altLang="zh-CN" sz="1200" b="0">
                <a:latin typeface="Times New Roman" charset="0"/>
              </a:rPr>
              <a:pPr>
                <a:defRPr/>
              </a:pPr>
              <a:t>124</a:t>
            </a:fld>
            <a:endParaRPr lang="en-US" altLang="zh-CN" sz="1200" b="0">
              <a:latin typeface="Times New Roman" charset="0"/>
            </a:endParaRPr>
          </a:p>
        </p:txBody>
      </p:sp>
      <p:sp>
        <p:nvSpPr>
          <p:cNvPr id="252930"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5293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ACA53549-4B65-7543-AAB0-94E4E7AB4166}" type="datetime1">
              <a:rPr lang="zh-CN" altLang="en-US" smtClean="0"/>
              <a:t>2019/10/23</a:t>
            </a:fld>
            <a:endParaRPr lang="zh-CN" altLang="en-US"/>
          </a:p>
        </p:txBody>
      </p:sp>
    </p:spTree>
    <p:extLst>
      <p:ext uri="{BB962C8B-B14F-4D97-AF65-F5344CB8AC3E}">
        <p14:creationId xmlns:p14="http://schemas.microsoft.com/office/powerpoint/2010/main" val="12214624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E5761AE8-0917-0841-9E09-4A43922F8DB5}" type="slidenum">
              <a:rPr lang="en-US" altLang="zh-CN" sz="1200" b="0">
                <a:latin typeface="Times New Roman" charset="0"/>
              </a:rPr>
              <a:pPr>
                <a:defRPr/>
              </a:pPr>
              <a:t>125</a:t>
            </a:fld>
            <a:endParaRPr lang="en-US" altLang="zh-CN" sz="1200" b="0">
              <a:latin typeface="Times New Roman" charset="0"/>
            </a:endParaRPr>
          </a:p>
        </p:txBody>
      </p:sp>
      <p:sp>
        <p:nvSpPr>
          <p:cNvPr id="25497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5497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E94014FC-3D9C-5342-8415-9447B34CFB51}" type="datetime1">
              <a:rPr lang="zh-CN" altLang="en-US" smtClean="0"/>
              <a:t>2019/10/23</a:t>
            </a:fld>
            <a:endParaRPr lang="zh-CN" altLang="en-US"/>
          </a:p>
        </p:txBody>
      </p:sp>
    </p:spTree>
    <p:extLst>
      <p:ext uri="{BB962C8B-B14F-4D97-AF65-F5344CB8AC3E}">
        <p14:creationId xmlns:p14="http://schemas.microsoft.com/office/powerpoint/2010/main" val="1322509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7"/>
          <p:cNvSpPr txBox="1">
            <a:spLocks noGrp="1" noChangeArrowheads="1"/>
          </p:cNvSpPr>
          <p:nvPr/>
        </p:nvSpPr>
        <p:spPr bwMode="auto">
          <a:xfrm>
            <a:off x="5179484" y="6513910"/>
            <a:ext cx="3962400" cy="3429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b"/>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lgn="r">
              <a:defRPr/>
            </a:pPr>
            <a:fld id="{61603492-886F-584A-857E-E67F68F368CC}" type="slidenum">
              <a:rPr kumimoji="1" lang="en-US" altLang="zh-CN" sz="1200" b="0" smtClean="0">
                <a:latin typeface="Times New Roman" charset="0"/>
              </a:rPr>
              <a:pPr algn="r">
                <a:defRPr/>
              </a:pPr>
              <a:t>126</a:t>
            </a:fld>
            <a:endParaRPr kumimoji="1" lang="en-US" altLang="zh-CN" sz="1200" b="0" smtClean="0">
              <a:latin typeface="Times New Roman" charset="0"/>
            </a:endParaRPr>
          </a:p>
        </p:txBody>
      </p:sp>
      <p:sp>
        <p:nvSpPr>
          <p:cNvPr id="25702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5702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18ABD9DE-E71D-134E-AAF2-4D7E258C6FCF}" type="datetime1">
              <a:rPr lang="zh-CN" altLang="en-US" smtClean="0"/>
              <a:t>2019/10/23</a:t>
            </a:fld>
            <a:endParaRPr lang="zh-CN" altLang="en-US"/>
          </a:p>
        </p:txBody>
      </p:sp>
    </p:spTree>
    <p:extLst>
      <p:ext uri="{BB962C8B-B14F-4D97-AF65-F5344CB8AC3E}">
        <p14:creationId xmlns:p14="http://schemas.microsoft.com/office/powerpoint/2010/main" val="439766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D2A24ED8-5FA2-E444-A746-20EB8BFB85DB}" type="slidenum">
              <a:rPr lang="en-US" altLang="zh-CN" sz="1200" b="0">
                <a:latin typeface="Times New Roman" charset="0"/>
              </a:rPr>
              <a:pPr>
                <a:defRPr/>
              </a:pPr>
              <a:t>127</a:t>
            </a:fld>
            <a:endParaRPr lang="en-US" altLang="zh-CN" sz="1200" b="0">
              <a:latin typeface="Times New Roman" charset="0"/>
            </a:endParaRPr>
          </a:p>
        </p:txBody>
      </p:sp>
      <p:sp>
        <p:nvSpPr>
          <p:cNvPr id="25907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5907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DC8BB276-546C-1244-93F8-6B4AE5F51144}" type="datetime1">
              <a:rPr lang="zh-CN" altLang="en-US" smtClean="0"/>
              <a:t>2019/10/23</a:t>
            </a:fld>
            <a:endParaRPr lang="zh-CN" altLang="en-US"/>
          </a:p>
        </p:txBody>
      </p:sp>
    </p:spTree>
    <p:extLst>
      <p:ext uri="{BB962C8B-B14F-4D97-AF65-F5344CB8AC3E}">
        <p14:creationId xmlns:p14="http://schemas.microsoft.com/office/powerpoint/2010/main" val="1658319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AB0913F4-6698-CF4A-858F-0C7CA4787E89}" type="slidenum">
              <a:rPr lang="en-US" altLang="zh-CN" sz="1200" b="0">
                <a:latin typeface="Times New Roman" charset="0"/>
              </a:rPr>
              <a:pPr>
                <a:defRPr/>
              </a:pPr>
              <a:t>128</a:t>
            </a:fld>
            <a:endParaRPr lang="en-US" altLang="zh-CN" sz="1200" b="0">
              <a:latin typeface="Times New Roman" charset="0"/>
            </a:endParaRPr>
          </a:p>
        </p:txBody>
      </p:sp>
      <p:sp>
        <p:nvSpPr>
          <p:cNvPr id="26112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6112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C5AD9A6B-AB2F-8A4C-9BE1-223D5CA49689}" type="datetime1">
              <a:rPr lang="zh-CN" altLang="en-US" smtClean="0"/>
              <a:t>2019/10/23</a:t>
            </a:fld>
            <a:endParaRPr lang="zh-CN" altLang="en-US"/>
          </a:p>
        </p:txBody>
      </p:sp>
    </p:spTree>
    <p:extLst>
      <p:ext uri="{BB962C8B-B14F-4D97-AF65-F5344CB8AC3E}">
        <p14:creationId xmlns:p14="http://schemas.microsoft.com/office/powerpoint/2010/main" val="1329149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47054C95-10D8-574B-ABEB-6B72570BD907}" type="slidenum">
              <a:rPr lang="en-US" altLang="zh-CN" sz="1200" b="0">
                <a:latin typeface="Times New Roman" charset="0"/>
              </a:rPr>
              <a:pPr>
                <a:defRPr/>
              </a:pPr>
              <a:t>129</a:t>
            </a:fld>
            <a:endParaRPr lang="en-US" altLang="zh-CN" sz="1200" b="0">
              <a:latin typeface="Times New Roman" charset="0"/>
            </a:endParaRPr>
          </a:p>
        </p:txBody>
      </p:sp>
      <p:sp>
        <p:nvSpPr>
          <p:cNvPr id="263170"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6317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DEF5D47A-390B-C74F-8F1C-4E3E23738A90}" type="datetime1">
              <a:rPr lang="zh-CN" altLang="en-US" smtClean="0"/>
              <a:t>2019/10/23</a:t>
            </a:fld>
            <a:endParaRPr lang="zh-CN" altLang="en-US"/>
          </a:p>
        </p:txBody>
      </p:sp>
    </p:spTree>
    <p:extLst>
      <p:ext uri="{BB962C8B-B14F-4D97-AF65-F5344CB8AC3E}">
        <p14:creationId xmlns:p14="http://schemas.microsoft.com/office/powerpoint/2010/main" val="77225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6CF94D96-F5F1-3246-A9A1-D4284AFA5925}" type="slidenum">
              <a:rPr lang="en-US" altLang="zh-CN" sz="1200" b="0">
                <a:latin typeface="Times New Roman" charset="0"/>
              </a:rPr>
              <a:pPr>
                <a:defRPr/>
              </a:pPr>
              <a:t>130</a:t>
            </a:fld>
            <a:endParaRPr lang="en-US" altLang="zh-CN" sz="1200" b="0">
              <a:latin typeface="Times New Roman" charset="0"/>
            </a:endParaRPr>
          </a:p>
        </p:txBody>
      </p:sp>
      <p:sp>
        <p:nvSpPr>
          <p:cNvPr id="26521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6521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AEC1A84D-FA94-794C-AEAA-3E627ECE40BD}" type="datetime1">
              <a:rPr lang="zh-CN" altLang="en-US" smtClean="0"/>
              <a:t>2019/10/23</a:t>
            </a:fld>
            <a:endParaRPr lang="zh-CN" altLang="en-US"/>
          </a:p>
        </p:txBody>
      </p:sp>
    </p:spTree>
    <p:extLst>
      <p:ext uri="{BB962C8B-B14F-4D97-AF65-F5344CB8AC3E}">
        <p14:creationId xmlns:p14="http://schemas.microsoft.com/office/powerpoint/2010/main" val="849393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FD7E457B-1D03-FB48-AF65-7E162A1E0362}" type="slidenum">
              <a:rPr lang="en-US" altLang="zh-CN" sz="1200" b="0">
                <a:latin typeface="Times New Roman" charset="0"/>
              </a:rPr>
              <a:pPr>
                <a:defRPr/>
              </a:pPr>
              <a:t>131</a:t>
            </a:fld>
            <a:endParaRPr lang="en-US" altLang="zh-CN" sz="1200" b="0">
              <a:latin typeface="Times New Roman" charset="0"/>
            </a:endParaRPr>
          </a:p>
        </p:txBody>
      </p:sp>
      <p:sp>
        <p:nvSpPr>
          <p:cNvPr id="26726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6726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11D19E15-58A2-114A-B6F1-7AF5CAC19E10}" type="datetime1">
              <a:rPr lang="zh-CN" altLang="en-US" smtClean="0"/>
              <a:t>2019/10/23</a:t>
            </a:fld>
            <a:endParaRPr lang="zh-CN" altLang="en-US"/>
          </a:p>
        </p:txBody>
      </p:sp>
    </p:spTree>
    <p:extLst>
      <p:ext uri="{BB962C8B-B14F-4D97-AF65-F5344CB8AC3E}">
        <p14:creationId xmlns:p14="http://schemas.microsoft.com/office/powerpoint/2010/main" val="1433357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Sec:</a:t>
            </a:r>
            <a:r>
              <a:rPr kumimoji="1" lang="zh-CN" altLang="en-US" dirty="0" smtClean="0"/>
              <a:t>秒；</a:t>
            </a:r>
            <a:r>
              <a:rPr lang="zh-TW" altLang="en-US" sz="1200" spc="0" dirty="0" smtClean="0">
                <a:latin typeface="宋体"/>
                <a:cs typeface="宋体"/>
              </a:rPr>
              <a:t>保证最大抖动</a:t>
            </a:r>
            <a:r>
              <a:rPr lang="zh-TW" altLang="en-US" sz="1200" spc="-670" dirty="0" smtClean="0">
                <a:latin typeface="宋体"/>
                <a:cs typeface="宋体"/>
              </a:rPr>
              <a:t> </a:t>
            </a:r>
            <a:r>
              <a:rPr lang="en-US" altLang="zh-TW" sz="1200" spc="0" dirty="0" smtClean="0">
                <a:latin typeface="+mn-lt"/>
                <a:cs typeface="Calibri"/>
              </a:rPr>
              <a:t>ji</a:t>
            </a:r>
            <a:r>
              <a:rPr lang="en-US" altLang="zh-TW" sz="1200" spc="-35" dirty="0" smtClean="0">
                <a:latin typeface="+mn-lt"/>
                <a:cs typeface="Calibri"/>
              </a:rPr>
              <a:t>tt</a:t>
            </a:r>
            <a:r>
              <a:rPr lang="en-US" altLang="zh-TW" sz="1200" spc="-10" dirty="0" smtClean="0">
                <a:latin typeface="+mn-lt"/>
                <a:cs typeface="Calibri"/>
              </a:rPr>
              <a:t>er</a:t>
            </a:r>
            <a:r>
              <a:rPr lang="zh-CN" altLang="en-US" sz="1200" spc="-10" dirty="0" smtClean="0">
                <a:latin typeface="+mn-lt"/>
                <a:cs typeface="Calibri"/>
              </a:rPr>
              <a:t>：给定一个最大抖动值，保证不超过最大抖动的上限</a:t>
            </a:r>
            <a:endParaRPr kumimoji="1" lang="zh-CN" altLang="en-US" dirty="0"/>
          </a:p>
        </p:txBody>
      </p:sp>
      <p:sp>
        <p:nvSpPr>
          <p:cNvPr id="4" name="日期占位符 3"/>
          <p:cNvSpPr>
            <a:spLocks noGrp="1"/>
          </p:cNvSpPr>
          <p:nvPr>
            <p:ph type="dt" idx="10"/>
          </p:nvPr>
        </p:nvSpPr>
        <p:spPr/>
        <p:txBody>
          <a:bodyPr/>
          <a:lstStyle/>
          <a:p>
            <a:fld id="{E38C5C6F-D13C-8E40-AB4A-2A73F3801CC2}" type="datetime1">
              <a:rPr lang="zh-CN" altLang="en-US" smtClean="0"/>
              <a:t>2019/10/23</a:t>
            </a:fld>
            <a:endParaRPr lang="zh-CN" altLang="en-US"/>
          </a:p>
        </p:txBody>
      </p:sp>
    </p:spTree>
    <p:extLst>
      <p:ext uri="{BB962C8B-B14F-4D97-AF65-F5344CB8AC3E}">
        <p14:creationId xmlns:p14="http://schemas.microsoft.com/office/powerpoint/2010/main" val="1050005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Expired</a:t>
            </a:r>
            <a:r>
              <a:rPr kumimoji="1" lang="zh-CN" altLang="en-US" dirty="0" smtClean="0"/>
              <a:t>（期满）</a:t>
            </a:r>
            <a:endParaRPr kumimoji="1" lang="zh-CN" altLang="en-US" dirty="0"/>
          </a:p>
        </p:txBody>
      </p:sp>
      <p:sp>
        <p:nvSpPr>
          <p:cNvPr id="4" name="日期占位符 3"/>
          <p:cNvSpPr>
            <a:spLocks noGrp="1"/>
          </p:cNvSpPr>
          <p:nvPr>
            <p:ph type="dt" idx="10"/>
          </p:nvPr>
        </p:nvSpPr>
        <p:spPr/>
        <p:txBody>
          <a:bodyPr/>
          <a:lstStyle/>
          <a:p>
            <a:fld id="{A88FCCFF-E3AC-0747-9C18-E98A7CFA42BA}" type="datetime1">
              <a:rPr lang="zh-CN" altLang="en-US" smtClean="0"/>
              <a:t>2019/10/23</a:t>
            </a:fld>
            <a:endParaRPr lang="zh-CN" altLang="en-US"/>
          </a:p>
        </p:txBody>
      </p:sp>
    </p:spTree>
    <p:extLst>
      <p:ext uri="{BB962C8B-B14F-4D97-AF65-F5344CB8AC3E}">
        <p14:creationId xmlns:p14="http://schemas.microsoft.com/office/powerpoint/2010/main" val="18563030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服务类型表示数据类型，</a:t>
            </a:r>
            <a:r>
              <a:rPr kumimoji="1" lang="en-US" altLang="zh-CN" dirty="0" smtClean="0"/>
              <a:t>protocol</a:t>
            </a:r>
            <a:r>
              <a:rPr kumimoji="1" lang="zh-CN" altLang="en-US" dirty="0" smtClean="0"/>
              <a:t>代表高层协议类型；</a:t>
            </a:r>
            <a:r>
              <a:rPr kumimoji="1" lang="en-US" altLang="zh-CN" dirty="0" smtClean="0"/>
              <a:t>type</a:t>
            </a:r>
            <a:r>
              <a:rPr kumimoji="1" lang="zh-CN" altLang="en-US" dirty="0" smtClean="0"/>
              <a:t>和</a:t>
            </a:r>
            <a:r>
              <a:rPr kumimoji="1" lang="en-US" altLang="zh-CN" dirty="0" smtClean="0"/>
              <a:t>code</a:t>
            </a:r>
            <a:r>
              <a:rPr kumimoji="1" lang="zh-CN" altLang="en-US" dirty="0" smtClean="0"/>
              <a:t>对应上一页的</a:t>
            </a:r>
            <a:r>
              <a:rPr kumimoji="1" lang="en-US" altLang="zh-CN" dirty="0" smtClean="0"/>
              <a:t>type</a:t>
            </a:r>
            <a:r>
              <a:rPr kumimoji="1" lang="zh-CN" altLang="en-US" dirty="0" smtClean="0"/>
              <a:t>和</a:t>
            </a:r>
            <a:r>
              <a:rPr kumimoji="1" lang="en-US" altLang="zh-CN" dirty="0" smtClean="0"/>
              <a:t>code</a:t>
            </a:r>
            <a:endParaRPr kumimoji="1" lang="zh-CN" altLang="en-US" dirty="0"/>
          </a:p>
        </p:txBody>
      </p:sp>
      <p:sp>
        <p:nvSpPr>
          <p:cNvPr id="4" name="日期占位符 3"/>
          <p:cNvSpPr>
            <a:spLocks noGrp="1"/>
          </p:cNvSpPr>
          <p:nvPr>
            <p:ph type="dt" idx="10"/>
          </p:nvPr>
        </p:nvSpPr>
        <p:spPr/>
        <p:txBody>
          <a:bodyPr/>
          <a:lstStyle/>
          <a:p>
            <a:fld id="{0848354C-0F01-C148-B15F-6525A65EC55B}" type="datetime1">
              <a:rPr lang="zh-CN" altLang="en-US" smtClean="0"/>
              <a:t>2019/10/23</a:t>
            </a:fld>
            <a:endParaRPr lang="zh-CN" altLang="en-US"/>
          </a:p>
        </p:txBody>
      </p:sp>
    </p:spTree>
    <p:extLst>
      <p:ext uri="{BB962C8B-B14F-4D97-AF65-F5344CB8AC3E}">
        <p14:creationId xmlns:p14="http://schemas.microsoft.com/office/powerpoint/2010/main" val="1028396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以上介绍了如何转发，接下来介绍如何执行路由协议，完成选路工作</a:t>
            </a:r>
            <a:endParaRPr lang="zh-CN" altLang="en-US" dirty="0"/>
          </a:p>
        </p:txBody>
      </p:sp>
      <p:sp>
        <p:nvSpPr>
          <p:cNvPr id="4" name="日期占位符 3"/>
          <p:cNvSpPr>
            <a:spLocks noGrp="1"/>
          </p:cNvSpPr>
          <p:nvPr>
            <p:ph type="dt" idx="10"/>
          </p:nvPr>
        </p:nvSpPr>
        <p:spPr/>
        <p:txBody>
          <a:bodyPr/>
          <a:lstStyle/>
          <a:p>
            <a:fld id="{5D8C740D-FBC5-864B-A898-2AE146E99008}" type="datetime1">
              <a:rPr lang="zh-CN" altLang="en-US" smtClean="0"/>
              <a:t>2019/10/23</a:t>
            </a:fld>
            <a:endParaRPr lang="zh-CN" altLang="en-US"/>
          </a:p>
        </p:txBody>
      </p:sp>
    </p:spTree>
    <p:extLst>
      <p:ext uri="{BB962C8B-B14F-4D97-AF65-F5344CB8AC3E}">
        <p14:creationId xmlns:p14="http://schemas.microsoft.com/office/powerpoint/2010/main" val="541489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Next</a:t>
            </a:r>
            <a:r>
              <a:rPr kumimoji="1" lang="zh-CN" altLang="en-US" dirty="0" smtClean="0"/>
              <a:t> </a:t>
            </a:r>
            <a:r>
              <a:rPr kumimoji="1" lang="en-US" altLang="zh-CN" dirty="0" smtClean="0"/>
              <a:t>router</a:t>
            </a:r>
            <a:r>
              <a:rPr kumimoji="1" lang="zh-CN" altLang="en-US" dirty="0" smtClean="0"/>
              <a:t> </a:t>
            </a:r>
            <a:r>
              <a:rPr kumimoji="1" lang="en-US" altLang="zh-CN" dirty="0" smtClean="0"/>
              <a:t>-</a:t>
            </a:r>
            <a:r>
              <a:rPr kumimoji="1" lang="zh-CN" altLang="en-US" dirty="0" smtClean="0"/>
              <a:t>：直接转发</a:t>
            </a:r>
            <a:endParaRPr kumimoji="1" lang="zh-CN" altLang="en-US" dirty="0"/>
          </a:p>
        </p:txBody>
      </p:sp>
      <p:sp>
        <p:nvSpPr>
          <p:cNvPr id="4" name="日期占位符 3"/>
          <p:cNvSpPr>
            <a:spLocks noGrp="1"/>
          </p:cNvSpPr>
          <p:nvPr>
            <p:ph type="dt" idx="10"/>
          </p:nvPr>
        </p:nvSpPr>
        <p:spPr/>
        <p:txBody>
          <a:bodyPr/>
          <a:lstStyle/>
          <a:p>
            <a:fld id="{E910E8EE-004B-BC4F-BA97-5951FE4FB5F6}" type="datetime1">
              <a:rPr lang="zh-CN" altLang="en-US" smtClean="0"/>
              <a:t>2019/10/23</a:t>
            </a:fld>
            <a:endParaRPr lang="zh-CN" altLang="en-US"/>
          </a:p>
        </p:txBody>
      </p:sp>
    </p:spTree>
    <p:extLst>
      <p:ext uri="{BB962C8B-B14F-4D97-AF65-F5344CB8AC3E}">
        <p14:creationId xmlns:p14="http://schemas.microsoft.com/office/powerpoint/2010/main" val="1616102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Adjacent</a:t>
            </a:r>
            <a:r>
              <a:rPr kumimoji="1" lang="zh-CN" altLang="en-US" dirty="0" smtClean="0"/>
              <a:t>：直连；</a:t>
            </a:r>
            <a:r>
              <a:rPr kumimoji="1" lang="en-US" altLang="zh-CN" dirty="0" smtClean="0"/>
              <a:t>13</a:t>
            </a:r>
            <a:r>
              <a:rPr kumimoji="1" lang="zh-CN" altLang="en-US" dirty="0" smtClean="0"/>
              <a:t>、</a:t>
            </a:r>
            <a:r>
              <a:rPr kumimoji="1" lang="en-US" altLang="zh-CN" dirty="0" smtClean="0"/>
              <a:t>14</a:t>
            </a:r>
            <a:r>
              <a:rPr kumimoji="1" lang="zh-CN" altLang="en-US" dirty="0" smtClean="0"/>
              <a:t>说明公式</a:t>
            </a:r>
            <a:r>
              <a:rPr kumimoji="1" lang="en-US" altLang="zh-CN" dirty="0" smtClean="0"/>
              <a:t>12</a:t>
            </a:r>
            <a:r>
              <a:rPr kumimoji="1" lang="zh-CN" altLang="en-US" dirty="0" smtClean="0"/>
              <a:t>的含义，即取新的</a:t>
            </a:r>
            <a:r>
              <a:rPr kumimoji="1" lang="en-US" altLang="zh-CN" dirty="0" smtClean="0"/>
              <a:t>D(v</a:t>
            </a:r>
            <a:r>
              <a:rPr kumimoji="1" lang="zh-CN" altLang="en-US" dirty="0" smtClean="0"/>
              <a:t>）是旧的</a:t>
            </a:r>
            <a:r>
              <a:rPr kumimoji="1" lang="en-US" altLang="zh-CN" dirty="0" smtClean="0"/>
              <a:t>D(v</a:t>
            </a:r>
            <a:r>
              <a:rPr kumimoji="1" lang="zh-CN" altLang="en-US" dirty="0" smtClean="0"/>
              <a:t>）和</a:t>
            </a:r>
            <a:r>
              <a:rPr lang="pl-PL" altLang="zh-CN" sz="1200" spc="0" dirty="0" smtClean="0">
                <a:solidFill>
                  <a:srgbClr val="FF0000"/>
                </a:solidFill>
                <a:latin typeface="Arial"/>
                <a:cs typeface="Arial"/>
              </a:rPr>
              <a:t>D</a:t>
            </a:r>
            <a:r>
              <a:rPr lang="pl-PL" altLang="zh-CN" sz="1200" spc="5" dirty="0" smtClean="0">
                <a:solidFill>
                  <a:srgbClr val="FF0000"/>
                </a:solidFill>
                <a:latin typeface="Arial"/>
                <a:cs typeface="Arial"/>
              </a:rPr>
              <a:t>(</a:t>
            </a:r>
            <a:r>
              <a:rPr lang="pl-PL" altLang="zh-CN" sz="1200" spc="0" dirty="0" smtClean="0">
                <a:solidFill>
                  <a:srgbClr val="FF0000"/>
                </a:solidFill>
                <a:latin typeface="Arial"/>
                <a:cs typeface="Arial"/>
              </a:rPr>
              <a:t>w)</a:t>
            </a:r>
            <a:r>
              <a:rPr lang="pl-PL" altLang="zh-CN" sz="1200" spc="-25" dirty="0" smtClean="0">
                <a:solidFill>
                  <a:srgbClr val="FF0000"/>
                </a:solidFill>
                <a:latin typeface="Arial"/>
                <a:cs typeface="Arial"/>
              </a:rPr>
              <a:t> </a:t>
            </a:r>
            <a:r>
              <a:rPr lang="pl-PL" altLang="zh-CN" sz="1200" spc="0" dirty="0" smtClean="0">
                <a:solidFill>
                  <a:srgbClr val="FF0000"/>
                </a:solidFill>
                <a:latin typeface="Arial"/>
                <a:cs typeface="Arial"/>
              </a:rPr>
              <a:t>+</a:t>
            </a:r>
            <a:r>
              <a:rPr lang="pl-PL" altLang="zh-CN" sz="1200" spc="-15" dirty="0" smtClean="0">
                <a:solidFill>
                  <a:srgbClr val="FF0000"/>
                </a:solidFill>
                <a:latin typeface="Arial"/>
                <a:cs typeface="Arial"/>
              </a:rPr>
              <a:t> </a:t>
            </a:r>
            <a:r>
              <a:rPr lang="pl-PL" altLang="zh-CN" sz="1200" spc="0" dirty="0" smtClean="0">
                <a:solidFill>
                  <a:srgbClr val="FF0000"/>
                </a:solidFill>
                <a:latin typeface="Arial"/>
                <a:cs typeface="Arial"/>
              </a:rPr>
              <a:t>c</a:t>
            </a:r>
            <a:r>
              <a:rPr lang="pl-PL" altLang="zh-CN" sz="1200" spc="20" dirty="0" smtClean="0">
                <a:solidFill>
                  <a:srgbClr val="FF0000"/>
                </a:solidFill>
                <a:latin typeface="Arial"/>
                <a:cs typeface="Arial"/>
              </a:rPr>
              <a:t>(</a:t>
            </a:r>
            <a:r>
              <a:rPr lang="pl-PL" altLang="zh-CN" sz="1200" spc="-105" dirty="0" err="1" smtClean="0">
                <a:solidFill>
                  <a:srgbClr val="FF0000"/>
                </a:solidFill>
                <a:latin typeface="Arial"/>
                <a:cs typeface="Arial"/>
              </a:rPr>
              <a:t>w</a:t>
            </a:r>
            <a:r>
              <a:rPr lang="pl-PL" altLang="zh-CN" sz="1200" spc="0" dirty="0" err="1" smtClean="0">
                <a:solidFill>
                  <a:srgbClr val="FF0000"/>
                </a:solidFill>
                <a:latin typeface="Arial"/>
                <a:cs typeface="Arial"/>
              </a:rPr>
              <a:t>,</a:t>
            </a:r>
            <a:r>
              <a:rPr lang="pl-PL" altLang="zh-CN" sz="1200" spc="-15" dirty="0" err="1" smtClean="0">
                <a:solidFill>
                  <a:srgbClr val="FF0000"/>
                </a:solidFill>
                <a:latin typeface="Arial"/>
                <a:cs typeface="Arial"/>
              </a:rPr>
              <a:t>v</a:t>
            </a:r>
            <a:r>
              <a:rPr lang="pl-PL" altLang="zh-CN" sz="1200" spc="0" dirty="0" smtClean="0">
                <a:solidFill>
                  <a:srgbClr val="FF0000"/>
                </a:solidFill>
                <a:latin typeface="Arial"/>
                <a:cs typeface="Arial"/>
              </a:rPr>
              <a:t>)</a:t>
            </a:r>
            <a:r>
              <a:rPr lang="pl-PL" altLang="zh-CN" sz="1200" spc="-35" dirty="0" smtClean="0">
                <a:solidFill>
                  <a:srgbClr val="FF0000"/>
                </a:solidFill>
                <a:latin typeface="Arial"/>
                <a:cs typeface="Arial"/>
              </a:rPr>
              <a:t> </a:t>
            </a:r>
            <a:r>
              <a:rPr lang="zh-CN" altLang="en-US" sz="1200" spc="-35" dirty="0" smtClean="0">
                <a:solidFill>
                  <a:srgbClr val="FF0000"/>
                </a:solidFill>
                <a:latin typeface="Arial"/>
                <a:cs typeface="Arial"/>
              </a:rPr>
              <a:t>的最小值</a:t>
            </a:r>
            <a:endParaRPr kumimoji="1" lang="en-US" altLang="zh-CN" dirty="0" smtClean="0"/>
          </a:p>
        </p:txBody>
      </p:sp>
      <p:sp>
        <p:nvSpPr>
          <p:cNvPr id="4" name="日期占位符 3"/>
          <p:cNvSpPr>
            <a:spLocks noGrp="1"/>
          </p:cNvSpPr>
          <p:nvPr>
            <p:ph type="dt" idx="10"/>
          </p:nvPr>
        </p:nvSpPr>
        <p:spPr/>
        <p:txBody>
          <a:bodyPr/>
          <a:lstStyle/>
          <a:p>
            <a:fld id="{E347CFB6-12B5-9D4D-B716-4E2F437678A3}" type="datetime1">
              <a:rPr lang="zh-CN" altLang="en-US" smtClean="0"/>
              <a:t>2019/10/23</a:t>
            </a:fld>
            <a:endParaRPr lang="zh-CN" altLang="en-US"/>
          </a:p>
        </p:txBody>
      </p:sp>
    </p:spTree>
    <p:extLst>
      <p:ext uri="{BB962C8B-B14F-4D97-AF65-F5344CB8AC3E}">
        <p14:creationId xmlns:p14="http://schemas.microsoft.com/office/powerpoint/2010/main" val="9170534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Construct</a:t>
            </a:r>
            <a:r>
              <a:rPr kumimoji="1" lang="zh-CN" altLang="en-US" dirty="0" smtClean="0"/>
              <a:t>：构建；</a:t>
            </a:r>
            <a:r>
              <a:rPr kumimoji="1" lang="en-US" altLang="zh-CN" dirty="0" err="1" smtClean="0"/>
              <a:t>prececessor</a:t>
            </a:r>
            <a:r>
              <a:rPr kumimoji="1" lang="zh-CN" altLang="en-US" dirty="0" smtClean="0"/>
              <a:t>：前节点；</a:t>
            </a:r>
            <a:r>
              <a:rPr kumimoji="1" lang="en-US" altLang="zh-CN" dirty="0" smtClean="0"/>
              <a:t>ties</a:t>
            </a:r>
            <a:r>
              <a:rPr kumimoji="1" lang="zh-CN" altLang="en-US" dirty="0" smtClean="0"/>
              <a:t>：关系；</a:t>
            </a:r>
            <a:r>
              <a:rPr lang="en-US" altLang="zh-CN" sz="1200" spc="0" dirty="0" smtClean="0">
                <a:latin typeface="Gill Sans MT"/>
                <a:cs typeface="Gill Sans MT"/>
              </a:rPr>
              <a:t>arbi</a:t>
            </a:r>
            <a:r>
              <a:rPr lang="en-US" altLang="zh-CN" sz="1200" spc="5" dirty="0" smtClean="0">
                <a:latin typeface="Gill Sans MT"/>
                <a:cs typeface="Gill Sans MT"/>
              </a:rPr>
              <a:t>t</a:t>
            </a:r>
            <a:r>
              <a:rPr lang="en-US" altLang="zh-CN" sz="1200" spc="0" dirty="0" smtClean="0">
                <a:latin typeface="Gill Sans MT"/>
                <a:cs typeface="Gill Sans MT"/>
              </a:rPr>
              <a:t>ra</a:t>
            </a:r>
            <a:r>
              <a:rPr lang="en-US" altLang="zh-CN" sz="1200" spc="-10" dirty="0" smtClean="0">
                <a:latin typeface="Gill Sans MT"/>
                <a:cs typeface="Gill Sans MT"/>
              </a:rPr>
              <a:t>ri</a:t>
            </a:r>
            <a:r>
              <a:rPr lang="en-US" altLang="zh-CN" sz="1200" spc="-20" dirty="0" smtClean="0">
                <a:latin typeface="Gill Sans MT"/>
                <a:cs typeface="Gill Sans MT"/>
              </a:rPr>
              <a:t>l</a:t>
            </a:r>
            <a:r>
              <a:rPr lang="en-US" altLang="zh-CN" sz="1200" spc="0" dirty="0" smtClean="0">
                <a:latin typeface="Gill Sans MT"/>
                <a:cs typeface="Gill Sans MT"/>
              </a:rPr>
              <a:t>y</a:t>
            </a:r>
            <a:r>
              <a:rPr lang="zh-CN" altLang="en-US" sz="1200" spc="0" dirty="0" smtClean="0">
                <a:latin typeface="Gill Sans MT"/>
                <a:cs typeface="Gill Sans MT"/>
              </a:rPr>
              <a:t>：反复无常的</a:t>
            </a:r>
            <a:endParaRPr kumimoji="1" lang="zh-CN" altLang="en-US" dirty="0"/>
          </a:p>
        </p:txBody>
      </p:sp>
      <p:sp>
        <p:nvSpPr>
          <p:cNvPr id="4" name="日期占位符 3"/>
          <p:cNvSpPr>
            <a:spLocks noGrp="1"/>
          </p:cNvSpPr>
          <p:nvPr>
            <p:ph type="dt" idx="10"/>
          </p:nvPr>
        </p:nvSpPr>
        <p:spPr/>
        <p:txBody>
          <a:bodyPr/>
          <a:lstStyle/>
          <a:p>
            <a:fld id="{BC59580B-445F-2B47-AEBC-574EC1AA2CB0}" type="datetime1">
              <a:rPr lang="zh-CN" altLang="en-US" smtClean="0"/>
              <a:t>2019/10/23</a:t>
            </a:fld>
            <a:endParaRPr lang="zh-CN" altLang="en-US"/>
          </a:p>
        </p:txBody>
      </p:sp>
    </p:spTree>
    <p:extLst>
      <p:ext uri="{BB962C8B-B14F-4D97-AF65-F5344CB8AC3E}">
        <p14:creationId xmlns:p14="http://schemas.microsoft.com/office/powerpoint/2010/main" val="18694691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Recompute</a:t>
            </a:r>
            <a:r>
              <a:rPr kumimoji="1" lang="zh-CN" altLang="en-US" dirty="0" smtClean="0"/>
              <a:t>：重计算；</a:t>
            </a:r>
            <a:r>
              <a:rPr kumimoji="1" lang="en-US" altLang="zh-CN" dirty="0" err="1" smtClean="0"/>
              <a:t>msg</a:t>
            </a:r>
            <a:r>
              <a:rPr kumimoji="1" lang="zh-CN" altLang="en-US" dirty="0" smtClean="0"/>
              <a:t>：消息</a:t>
            </a:r>
            <a:r>
              <a:rPr kumimoji="1" lang="en-US" altLang="zh-CN" dirty="0" smtClean="0"/>
              <a:t>message</a:t>
            </a:r>
            <a:r>
              <a:rPr kumimoji="1" lang="zh-CN" altLang="en-US" dirty="0" smtClean="0"/>
              <a:t>；</a:t>
            </a:r>
            <a:r>
              <a:rPr kumimoji="1" lang="en-US" altLang="zh-CN" dirty="0" smtClean="0"/>
              <a:t>notify</a:t>
            </a:r>
            <a:r>
              <a:rPr kumimoji="1" lang="zh-CN" altLang="en-US" dirty="0" smtClean="0"/>
              <a:t>：通知</a:t>
            </a:r>
            <a:endParaRPr kumimoji="1" lang="zh-CN" altLang="en-US" dirty="0"/>
          </a:p>
        </p:txBody>
      </p:sp>
      <p:sp>
        <p:nvSpPr>
          <p:cNvPr id="4" name="日期占位符 3"/>
          <p:cNvSpPr>
            <a:spLocks noGrp="1"/>
          </p:cNvSpPr>
          <p:nvPr>
            <p:ph type="dt" idx="10"/>
          </p:nvPr>
        </p:nvSpPr>
        <p:spPr/>
        <p:txBody>
          <a:bodyPr/>
          <a:lstStyle/>
          <a:p>
            <a:fld id="{20BD032C-B2C0-164F-852D-31C12932F88D}" type="datetime1">
              <a:rPr lang="zh-CN" altLang="en-US" smtClean="0"/>
              <a:t>2019/10/23</a:t>
            </a:fld>
            <a:endParaRPr lang="zh-CN" altLang="en-US"/>
          </a:p>
        </p:txBody>
      </p:sp>
    </p:spTree>
    <p:extLst>
      <p:ext uri="{BB962C8B-B14F-4D97-AF65-F5344CB8AC3E}">
        <p14:creationId xmlns:p14="http://schemas.microsoft.com/office/powerpoint/2010/main" val="1003402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E45ED770-D97B-1C45-8694-5FD712FCC143}" type="datetime1">
              <a:rPr lang="zh-CN" altLang="en-US" smtClean="0"/>
              <a:t>2019/10/23</a:t>
            </a:fld>
            <a:endParaRPr lang="zh-CN" altLang="en-US"/>
          </a:p>
        </p:txBody>
      </p:sp>
    </p:spTree>
    <p:extLst>
      <p:ext uri="{BB962C8B-B14F-4D97-AF65-F5344CB8AC3E}">
        <p14:creationId xmlns:p14="http://schemas.microsoft.com/office/powerpoint/2010/main" val="894982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T0</a:t>
            </a:r>
            <a:r>
              <a:rPr kumimoji="1" lang="zh-CN" altLang="en-US" dirty="0" smtClean="0"/>
              <a:t>时刻，</a:t>
            </a:r>
            <a:r>
              <a:rPr kumimoji="1" lang="en-US" altLang="zh-CN" dirty="0" err="1" smtClean="0"/>
              <a:t>Dy</a:t>
            </a:r>
            <a:r>
              <a:rPr kumimoji="1" lang="zh-CN" altLang="en-US" dirty="0" smtClean="0"/>
              <a:t>（</a:t>
            </a:r>
            <a:r>
              <a:rPr kumimoji="1" lang="en-US" altLang="zh-CN" dirty="0" smtClean="0"/>
              <a:t>X</a:t>
            </a:r>
            <a:r>
              <a:rPr kumimoji="1" lang="zh-CN" altLang="en-US" dirty="0" smtClean="0"/>
              <a:t>）等的距离，</a:t>
            </a:r>
            <a:r>
              <a:rPr kumimoji="1" lang="en-US" altLang="zh-CN" dirty="0" smtClean="0"/>
              <a:t>t1</a:t>
            </a:r>
            <a:r>
              <a:rPr kumimoji="1" lang="zh-CN" altLang="en-US" dirty="0" smtClean="0"/>
              <a:t>时刻</a:t>
            </a:r>
            <a:r>
              <a:rPr kumimoji="1" lang="en-US" altLang="zh-CN" dirty="0" err="1" smtClean="0"/>
              <a:t>Dy</a:t>
            </a:r>
            <a:r>
              <a:rPr kumimoji="1" lang="zh-CN" altLang="en-US" dirty="0" smtClean="0"/>
              <a:t>（</a:t>
            </a:r>
            <a:r>
              <a:rPr kumimoji="1" lang="en-US" altLang="zh-CN" dirty="0" smtClean="0"/>
              <a:t>X</a:t>
            </a:r>
            <a:r>
              <a:rPr kumimoji="1" lang="zh-CN" altLang="en-US" dirty="0" smtClean="0"/>
              <a:t>）改为</a:t>
            </a:r>
            <a:r>
              <a:rPr kumimoji="1" lang="en-US" altLang="zh-CN" dirty="0" smtClean="0"/>
              <a:t>1</a:t>
            </a:r>
            <a:r>
              <a:rPr kumimoji="1" lang="zh-CN" altLang="en-US" dirty="0" smtClean="0"/>
              <a:t>，</a:t>
            </a:r>
            <a:r>
              <a:rPr kumimoji="1" lang="en-US" altLang="zh-CN" dirty="0" smtClean="0"/>
              <a:t>t2</a:t>
            </a:r>
            <a:r>
              <a:rPr kumimoji="1" lang="zh-CN" altLang="en-US" dirty="0" smtClean="0"/>
              <a:t>时刻，该消息发给</a:t>
            </a:r>
            <a:r>
              <a:rPr kumimoji="1" lang="en-US" altLang="zh-CN" dirty="0" smtClean="0"/>
              <a:t>z</a:t>
            </a:r>
            <a:r>
              <a:rPr kumimoji="1" lang="zh-CN" altLang="en-US" dirty="0" smtClean="0"/>
              <a:t>节点，</a:t>
            </a:r>
            <a:r>
              <a:rPr kumimoji="1" lang="en-US" altLang="zh-CN" dirty="0" smtClean="0"/>
              <a:t>z</a:t>
            </a:r>
            <a:r>
              <a:rPr kumimoji="1" lang="zh-CN" altLang="en-US" dirty="0" smtClean="0"/>
              <a:t>节点立刻算出：</a:t>
            </a:r>
            <a:r>
              <a:rPr kumimoji="1" lang="en-US" altLang="zh-CN" dirty="0" err="1" smtClean="0"/>
              <a:t>Dz</a:t>
            </a:r>
            <a:r>
              <a:rPr kumimoji="1" lang="zh-CN" altLang="en-US" dirty="0" smtClean="0"/>
              <a:t>（</a:t>
            </a:r>
            <a:r>
              <a:rPr kumimoji="1" lang="en-US" altLang="zh-CN" dirty="0" smtClean="0"/>
              <a:t>Y</a:t>
            </a:r>
            <a:r>
              <a:rPr kumimoji="1" lang="zh-CN" altLang="en-US" dirty="0" smtClean="0"/>
              <a:t>）</a:t>
            </a:r>
            <a:r>
              <a:rPr kumimoji="1" lang="en-US" altLang="zh-CN" dirty="0" smtClean="0"/>
              <a:t>+</a:t>
            </a:r>
            <a:r>
              <a:rPr kumimoji="1" lang="en-US" altLang="zh-CN" dirty="0" err="1" smtClean="0"/>
              <a:t>Dy</a:t>
            </a:r>
            <a:r>
              <a:rPr kumimoji="1" lang="zh-CN" altLang="en-US" dirty="0" smtClean="0"/>
              <a:t>（</a:t>
            </a:r>
            <a:r>
              <a:rPr kumimoji="1" lang="en-US" altLang="zh-CN" dirty="0" smtClean="0"/>
              <a:t>X</a:t>
            </a:r>
            <a:r>
              <a:rPr kumimoji="1" lang="zh-CN" altLang="en-US" dirty="0" smtClean="0"/>
              <a:t>）</a:t>
            </a:r>
            <a:r>
              <a:rPr kumimoji="1" lang="en-US" altLang="zh-CN" dirty="0" smtClean="0"/>
              <a:t>=2</a:t>
            </a:r>
            <a:r>
              <a:rPr kumimoji="1" lang="zh-CN" altLang="en-US" dirty="0" smtClean="0"/>
              <a:t>，于是更新路由表，见红圈</a:t>
            </a:r>
            <a:endParaRPr kumimoji="1" lang="zh-CN" altLang="en-US" dirty="0"/>
          </a:p>
        </p:txBody>
      </p:sp>
      <p:sp>
        <p:nvSpPr>
          <p:cNvPr id="4" name="日期占位符 3"/>
          <p:cNvSpPr>
            <a:spLocks noGrp="1"/>
          </p:cNvSpPr>
          <p:nvPr>
            <p:ph type="dt" idx="10"/>
          </p:nvPr>
        </p:nvSpPr>
        <p:spPr/>
        <p:txBody>
          <a:bodyPr/>
          <a:lstStyle/>
          <a:p>
            <a:fld id="{D83C0264-F581-A044-A6D3-1B0C609EB3B9}" type="datetime1">
              <a:rPr lang="zh-CN" altLang="en-US" smtClean="0"/>
              <a:t>2019/10/23</a:t>
            </a:fld>
            <a:endParaRPr lang="zh-CN" altLang="en-US"/>
          </a:p>
        </p:txBody>
      </p:sp>
    </p:spTree>
    <p:extLst>
      <p:ext uri="{BB962C8B-B14F-4D97-AF65-F5344CB8AC3E}">
        <p14:creationId xmlns:p14="http://schemas.microsoft.com/office/powerpoint/2010/main" val="20541731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T1</a:t>
            </a:r>
            <a:r>
              <a:rPr kumimoji="1" lang="zh-CN" altLang="en-US" dirty="0" smtClean="0"/>
              <a:t>时刻，</a:t>
            </a:r>
            <a:r>
              <a:rPr kumimoji="1" lang="en-US" altLang="zh-CN" dirty="0" err="1" smtClean="0"/>
              <a:t>Dy</a:t>
            </a:r>
            <a:r>
              <a:rPr kumimoji="1" lang="zh-CN" altLang="en-US" dirty="0" smtClean="0"/>
              <a:t>（</a:t>
            </a:r>
            <a:r>
              <a:rPr kumimoji="1" lang="en-US" altLang="zh-CN" dirty="0" smtClean="0"/>
              <a:t>X</a:t>
            </a:r>
            <a:r>
              <a:rPr kumimoji="1" lang="zh-CN" altLang="en-US" dirty="0" smtClean="0"/>
              <a:t>）</a:t>
            </a:r>
            <a:r>
              <a:rPr kumimoji="1" lang="en-US" altLang="zh-CN" dirty="0" smtClean="0"/>
              <a:t>=</a:t>
            </a:r>
            <a:r>
              <a:rPr kumimoji="1" lang="en-US" altLang="zh-CN" dirty="0" err="1" smtClean="0"/>
              <a:t>Dy</a:t>
            </a:r>
            <a:r>
              <a:rPr kumimoji="1" lang="zh-CN" altLang="en-US" dirty="0" smtClean="0"/>
              <a:t>（</a:t>
            </a:r>
            <a:r>
              <a:rPr kumimoji="1" lang="en-US" altLang="zh-CN" dirty="0" smtClean="0"/>
              <a:t>Z</a:t>
            </a:r>
            <a:r>
              <a:rPr kumimoji="1" lang="zh-CN" altLang="en-US" dirty="0" smtClean="0"/>
              <a:t>）</a:t>
            </a:r>
            <a:r>
              <a:rPr kumimoji="1" lang="en-US" altLang="zh-CN" dirty="0" smtClean="0"/>
              <a:t>+</a:t>
            </a:r>
            <a:r>
              <a:rPr kumimoji="1" lang="en-US" altLang="zh-CN" dirty="0" err="1" smtClean="0"/>
              <a:t>Dz</a:t>
            </a:r>
            <a:r>
              <a:rPr kumimoji="1" lang="zh-CN" altLang="en-US" dirty="0" smtClean="0"/>
              <a:t>（</a:t>
            </a:r>
            <a:r>
              <a:rPr kumimoji="1" lang="en-US" altLang="zh-CN" dirty="0" smtClean="0"/>
              <a:t>X</a:t>
            </a:r>
            <a:r>
              <a:rPr kumimoji="1" lang="zh-CN" altLang="en-US" dirty="0" smtClean="0"/>
              <a:t>）</a:t>
            </a:r>
            <a:r>
              <a:rPr kumimoji="1" lang="en-US" altLang="zh-CN" dirty="0" smtClean="0"/>
              <a:t>=1+5=6</a:t>
            </a:r>
            <a:r>
              <a:rPr kumimoji="1" lang="zh-CN" altLang="en-US" dirty="0" smtClean="0"/>
              <a:t>，为避免循环时间过长，要定最大值，到达最大值，停止计算，确定为不可达</a:t>
            </a:r>
            <a:endParaRPr kumimoji="1" lang="en-US" altLang="zh-CN" dirty="0" smtClean="0"/>
          </a:p>
        </p:txBody>
      </p:sp>
      <p:sp>
        <p:nvSpPr>
          <p:cNvPr id="4" name="日期占位符 3"/>
          <p:cNvSpPr>
            <a:spLocks noGrp="1"/>
          </p:cNvSpPr>
          <p:nvPr>
            <p:ph type="dt" idx="10"/>
          </p:nvPr>
        </p:nvSpPr>
        <p:spPr/>
        <p:txBody>
          <a:bodyPr/>
          <a:lstStyle/>
          <a:p>
            <a:fld id="{DE368C60-0D6C-434D-8389-9B87859CDC51}" type="datetime1">
              <a:rPr lang="zh-CN" altLang="en-US" smtClean="0"/>
              <a:t>2019/10/23</a:t>
            </a:fld>
            <a:endParaRPr lang="zh-CN" altLang="en-US"/>
          </a:p>
        </p:txBody>
      </p:sp>
    </p:spTree>
    <p:extLst>
      <p:ext uri="{BB962C8B-B14F-4D97-AF65-F5344CB8AC3E}">
        <p14:creationId xmlns:p14="http://schemas.microsoft.com/office/powerpoint/2010/main" val="1999355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EBE620E6-46C5-F94B-A73A-F4C4BA5B39D7}" type="datetime1">
              <a:rPr lang="zh-CN" altLang="en-US" smtClean="0"/>
              <a:t>2019/10/23</a:t>
            </a:fld>
            <a:endParaRPr lang="zh-CN" altLang="en-US"/>
          </a:p>
        </p:txBody>
      </p:sp>
    </p:spTree>
    <p:extLst>
      <p:ext uri="{BB962C8B-B14F-4D97-AF65-F5344CB8AC3E}">
        <p14:creationId xmlns:p14="http://schemas.microsoft.com/office/powerpoint/2010/main" val="2522970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图的解释：如果到达</a:t>
            </a:r>
            <a:r>
              <a:rPr kumimoji="1" lang="en-US" altLang="zh-CN" dirty="0" smtClean="0"/>
              <a:t>x</a:t>
            </a:r>
            <a:r>
              <a:rPr kumimoji="1" lang="zh-CN" altLang="en-US" dirty="0" smtClean="0"/>
              <a:t>网络即可经过多个路由器到达，此时需要使用域内选路算法来确定到达</a:t>
            </a:r>
            <a:r>
              <a:rPr kumimoji="1" lang="en-US" altLang="zh-CN" dirty="0" smtClean="0"/>
              <a:t>x</a:t>
            </a:r>
            <a:r>
              <a:rPr kumimoji="1" lang="zh-CN" altLang="en-US" baseline="0" dirty="0" smtClean="0"/>
              <a:t>的下一跳路由器，热土豆算法是寻找最近路由器，确定到达</a:t>
            </a:r>
            <a:r>
              <a:rPr kumimoji="1" lang="en-US" altLang="zh-CN" baseline="0" dirty="0" smtClean="0"/>
              <a:t>x</a:t>
            </a:r>
            <a:r>
              <a:rPr kumimoji="1" lang="zh-CN" altLang="en-US" baseline="0" dirty="0" smtClean="0"/>
              <a:t>的出口接口为</a:t>
            </a:r>
            <a:r>
              <a:rPr kumimoji="1" lang="en-US" altLang="zh-CN" baseline="0" dirty="0" smtClean="0"/>
              <a:t>I</a:t>
            </a:r>
            <a:endParaRPr kumimoji="1" lang="zh-CN" altLang="en-US" dirty="0"/>
          </a:p>
        </p:txBody>
      </p:sp>
      <p:sp>
        <p:nvSpPr>
          <p:cNvPr id="4" name="日期占位符 3"/>
          <p:cNvSpPr>
            <a:spLocks noGrp="1"/>
          </p:cNvSpPr>
          <p:nvPr>
            <p:ph type="dt" idx="10"/>
          </p:nvPr>
        </p:nvSpPr>
        <p:spPr/>
        <p:txBody>
          <a:bodyPr/>
          <a:lstStyle/>
          <a:p>
            <a:fld id="{C5AAF7C2-CACD-364B-B3C0-A4D84B0D57FB}" type="datetime1">
              <a:rPr lang="zh-CN" altLang="en-US" smtClean="0"/>
              <a:t>2019/10/23</a:t>
            </a:fld>
            <a:endParaRPr lang="zh-CN" altLang="en-US"/>
          </a:p>
        </p:txBody>
      </p:sp>
    </p:spTree>
    <p:extLst>
      <p:ext uri="{BB962C8B-B14F-4D97-AF65-F5344CB8AC3E}">
        <p14:creationId xmlns:p14="http://schemas.microsoft.com/office/powerpoint/2010/main" val="20293941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advertisement[</a:t>
            </a:r>
            <a:r>
              <a:rPr kumimoji="1" lang="en-US" altLang="zh-CN" dirty="0" err="1" smtClean="0"/>
              <a:t>ədˈvɜ:tɪsmənt</a:t>
            </a:r>
            <a:r>
              <a:rPr kumimoji="1" lang="en-US" altLang="zh-CN" dirty="0" smtClean="0"/>
              <a:t>]</a:t>
            </a:r>
            <a:r>
              <a:rPr kumimoji="1" lang="zh-CN" altLang="en-US" dirty="0" smtClean="0"/>
              <a:t>：</a:t>
            </a:r>
            <a:r>
              <a:rPr lang="hr-HR" altLang="zh-CN" sz="1200" spc="0" dirty="0" smtClean="0">
                <a:latin typeface="Comic Sans MS"/>
                <a:cs typeface="Comic Sans MS"/>
              </a:rPr>
              <a:t>|y</a:t>
            </a:r>
            <a:r>
              <a:rPr lang="hr-HR" altLang="zh-CN" sz="1200" spc="5" dirty="0" smtClean="0">
                <a:latin typeface="Comic Sans MS"/>
                <a:cs typeface="Comic Sans MS"/>
              </a:rPr>
              <a:t>|</a:t>
            </a:r>
            <a:r>
              <a:rPr lang="is-IS" altLang="zh-CN" sz="1200" spc="0" dirty="0" smtClean="0">
                <a:latin typeface="Comic Sans MS"/>
                <a:cs typeface="Comic Sans MS"/>
              </a:rPr>
              <a:t>≤2</a:t>
            </a:r>
            <a:r>
              <a:rPr lang="is-IS" altLang="zh-CN" sz="1200" spc="5" dirty="0" smtClean="0">
                <a:latin typeface="Comic Sans MS"/>
                <a:cs typeface="Comic Sans MS"/>
              </a:rPr>
              <a:t>5</a:t>
            </a:r>
            <a:r>
              <a:rPr lang="zh-CN" altLang="en-US" sz="1200" spc="5" dirty="0" smtClean="0">
                <a:latin typeface="Comic Sans MS"/>
                <a:cs typeface="Comic Sans MS"/>
              </a:rPr>
              <a:t>代表</a:t>
            </a:r>
            <a:r>
              <a:rPr lang="en-US" altLang="zh-CN" sz="1200" spc="5" dirty="0" smtClean="0">
                <a:latin typeface="Comic Sans MS"/>
                <a:cs typeface="Comic Sans MS"/>
              </a:rPr>
              <a:t>y</a:t>
            </a:r>
            <a:r>
              <a:rPr lang="zh-CN" altLang="en-US" sz="1200" spc="5" dirty="0" smtClean="0">
                <a:latin typeface="Comic Sans MS"/>
                <a:cs typeface="Comic Sans MS"/>
              </a:rPr>
              <a:t>的个数小于等于</a:t>
            </a:r>
            <a:r>
              <a:rPr lang="en-US" altLang="zh-CN" sz="1200" spc="5" dirty="0" smtClean="0">
                <a:latin typeface="Comic Sans MS"/>
                <a:cs typeface="Comic Sans MS"/>
              </a:rPr>
              <a:t>25</a:t>
            </a:r>
            <a:endParaRPr kumimoji="1" lang="zh-CN" altLang="en-US" dirty="0"/>
          </a:p>
        </p:txBody>
      </p:sp>
      <p:sp>
        <p:nvSpPr>
          <p:cNvPr id="4" name="日期占位符 3"/>
          <p:cNvSpPr>
            <a:spLocks noGrp="1"/>
          </p:cNvSpPr>
          <p:nvPr>
            <p:ph type="dt" idx="10"/>
          </p:nvPr>
        </p:nvSpPr>
        <p:spPr/>
        <p:txBody>
          <a:bodyPr/>
          <a:lstStyle/>
          <a:p>
            <a:fld id="{28E19022-5687-BE4A-A26A-21FC624F202D}" type="datetime1">
              <a:rPr lang="zh-CN" altLang="en-US" smtClean="0"/>
              <a:t>2019/10/23</a:t>
            </a:fld>
            <a:endParaRPr lang="zh-CN" altLang="en-US"/>
          </a:p>
        </p:txBody>
      </p:sp>
    </p:spTree>
    <p:extLst>
      <p:ext uri="{BB962C8B-B14F-4D97-AF65-F5344CB8AC3E}">
        <p14:creationId xmlns:p14="http://schemas.microsoft.com/office/powerpoint/2010/main" val="688136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2A098088-5F9E-7245-A4D3-613D04417A5F}" type="slidenum">
              <a:rPr lang="en-US" altLang="zh-CN" sz="1200" b="0">
                <a:latin typeface="Times New Roman" charset="0"/>
              </a:rPr>
              <a:pPr>
                <a:defRPr/>
              </a:pPr>
              <a:t>195</a:t>
            </a:fld>
            <a:endParaRPr lang="en-US" altLang="zh-CN" sz="1200" b="0">
              <a:latin typeface="Times New Roman" charset="0"/>
            </a:endParaRPr>
          </a:p>
        </p:txBody>
      </p:sp>
      <p:sp>
        <p:nvSpPr>
          <p:cNvPr id="36454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36454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B028D03F-C05C-F442-B492-F6E3A0F62F77}" type="datetime1">
              <a:rPr lang="zh-CN" altLang="en-US" smtClean="0"/>
              <a:t>2019/10/23</a:t>
            </a:fld>
            <a:endParaRPr lang="zh-CN" altLang="en-US"/>
          </a:p>
        </p:txBody>
      </p:sp>
    </p:spTree>
    <p:extLst>
      <p:ext uri="{BB962C8B-B14F-4D97-AF65-F5344CB8AC3E}">
        <p14:creationId xmlns:p14="http://schemas.microsoft.com/office/powerpoint/2010/main" val="20496869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说明：</a:t>
            </a:r>
            <a:r>
              <a:rPr lang="en-US" altLang="zh-CN"/>
              <a:t>ID</a:t>
            </a:r>
            <a:r>
              <a:rPr lang="zh-CN" altLang="en-US"/>
              <a:t>号是路由器的代号，所以，它是固定的不是端口</a:t>
            </a:r>
            <a:r>
              <a:rPr lang="en-US" altLang="zh-CN"/>
              <a:t>IP</a:t>
            </a:r>
            <a:r>
              <a:rPr lang="zh-CN" altLang="en-US"/>
              <a:t>地址，因为这不是路由表，这是存储路由表的数据结构</a:t>
            </a:r>
          </a:p>
        </p:txBody>
      </p:sp>
      <p:sp>
        <p:nvSpPr>
          <p:cNvPr id="27651"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fld id="{3329AE3C-2C48-DF49-9C77-22DB061CCFAD}" type="slidenum">
              <a:rPr lang="zh-CN" altLang="en-US" sz="1200"/>
              <a:pPr/>
              <a:t>197</a:t>
            </a:fld>
            <a:endParaRPr lang="zh-CN" altLang="en-US" sz="1200"/>
          </a:p>
        </p:txBody>
      </p:sp>
      <p:sp>
        <p:nvSpPr>
          <p:cNvPr id="2" name="日期占位符 1"/>
          <p:cNvSpPr>
            <a:spLocks noGrp="1"/>
          </p:cNvSpPr>
          <p:nvPr>
            <p:ph type="dt" idx="10"/>
          </p:nvPr>
        </p:nvSpPr>
        <p:spPr/>
        <p:txBody>
          <a:bodyPr/>
          <a:lstStyle/>
          <a:p>
            <a:fld id="{CAE5EBCE-2DF6-2649-AF86-D64DEE876091}" type="datetime1">
              <a:rPr lang="zh-CN" altLang="en-US" smtClean="0"/>
              <a:t>2019/10/23</a:t>
            </a:fld>
            <a:endParaRPr lang="zh-CN" altLang="en-US"/>
          </a:p>
        </p:txBody>
      </p:sp>
    </p:spTree>
    <p:extLst>
      <p:ext uri="{BB962C8B-B14F-4D97-AF65-F5344CB8AC3E}">
        <p14:creationId xmlns:p14="http://schemas.microsoft.com/office/powerpoint/2010/main" val="1332403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kumimoji="0" lang="en-US" altLang="zh-CN" dirty="0" err="1" smtClean="0"/>
              <a:t>LinkNode</a:t>
            </a:r>
            <a:r>
              <a:rPr kumimoji="0" lang="zh-CN" altLang="en-US" dirty="0" smtClean="0"/>
              <a:t>：表示一个链路，链路包含两个内容：一是下一站路由器的</a:t>
            </a:r>
            <a:r>
              <a:rPr kumimoji="0" lang="en-US" altLang="zh-CN" dirty="0" smtClean="0"/>
              <a:t>ID</a:t>
            </a:r>
            <a:r>
              <a:rPr kumimoji="0" lang="zh-CN" altLang="en-US" dirty="0" smtClean="0"/>
              <a:t>，二是链接该链路的本地</a:t>
            </a:r>
            <a:r>
              <a:rPr kumimoji="0" lang="en-US" altLang="zh-CN" dirty="0" err="1" smtClean="0"/>
              <a:t>Ip</a:t>
            </a:r>
            <a:r>
              <a:rPr kumimoji="0" lang="zh-CN" altLang="en-US" dirty="0" smtClean="0"/>
              <a:t>地址；</a:t>
            </a:r>
            <a:r>
              <a:rPr kumimoji="0" lang="en-US" altLang="zh-CN" dirty="0" err="1" smtClean="0"/>
              <a:t>typedef</a:t>
            </a:r>
            <a:r>
              <a:rPr kumimoji="0" lang="en-US" altLang="zh-CN" dirty="0" smtClean="0"/>
              <a:t> </a:t>
            </a:r>
            <a:r>
              <a:rPr kumimoji="0" lang="en-US" altLang="zh-CN" dirty="0" err="1"/>
              <a:t>struct</a:t>
            </a:r>
            <a:r>
              <a:rPr kumimoji="0" lang="en-US" altLang="zh-CN" dirty="0"/>
              <a:t> </a:t>
            </a:r>
            <a:r>
              <a:rPr kumimoji="0" lang="en-US" altLang="zh-CN" dirty="0" err="1"/>
              <a:t>LinkNode</a:t>
            </a:r>
            <a:r>
              <a:rPr kumimoji="0" lang="zh-CN" altLang="en-US" dirty="0"/>
              <a:t>：</a:t>
            </a:r>
            <a:r>
              <a:rPr kumimoji="0" lang="zh-CN" altLang="en-US" dirty="0" smtClean="0"/>
              <a:t>链路结构</a:t>
            </a:r>
            <a:r>
              <a:rPr kumimoji="0" lang="zh-CN" altLang="en-US" dirty="0"/>
              <a:t>类型定义；</a:t>
            </a:r>
            <a:r>
              <a:rPr kumimoji="0" lang="en-US" altLang="zh-CN" dirty="0" err="1"/>
              <a:t>ArcNode</a:t>
            </a:r>
            <a:r>
              <a:rPr kumimoji="0" lang="zh-CN" altLang="en-US" dirty="0"/>
              <a:t>：弧节点</a:t>
            </a:r>
            <a:r>
              <a:rPr kumimoji="0" lang="en-US" altLang="zh-CN" dirty="0"/>
              <a:t>; </a:t>
            </a:r>
            <a:r>
              <a:rPr kumimoji="0" lang="en-US" altLang="zh-CN" dirty="0" err="1"/>
              <a:t>struct</a:t>
            </a:r>
            <a:r>
              <a:rPr kumimoji="0" lang="en-US" altLang="zh-CN" dirty="0"/>
              <a:t> </a:t>
            </a:r>
            <a:r>
              <a:rPr kumimoji="0" lang="en-US" altLang="zh-CN" dirty="0" err="1"/>
              <a:t>ArcNode</a:t>
            </a:r>
            <a:r>
              <a:rPr kumimoji="0" lang="en-US" altLang="zh-CN" dirty="0"/>
              <a:t> * Next;      </a:t>
            </a:r>
            <a:r>
              <a:rPr kumimoji="0" lang="zh-CN" altLang="en-US" dirty="0"/>
              <a:t>弧代表一个连接；表头节点：最开始；经过的第一个节点是表头节点；</a:t>
            </a:r>
            <a:r>
              <a:rPr kumimoji="0" lang="en-US" altLang="zh-CN" dirty="0"/>
              <a:t>*</a:t>
            </a:r>
            <a:r>
              <a:rPr kumimoji="0" lang="zh-CN" altLang="en-US" dirty="0"/>
              <a:t>？表？弧</a:t>
            </a:r>
            <a:r>
              <a:rPr kumimoji="0" lang="en-US" altLang="zh-CN" dirty="0"/>
              <a:t>？</a:t>
            </a:r>
          </a:p>
          <a:p>
            <a:pPr>
              <a:spcBef>
                <a:spcPct val="0"/>
              </a:spcBef>
            </a:pPr>
            <a:r>
              <a:rPr lang="en-US" altLang="zh-CN" dirty="0" err="1">
                <a:solidFill>
                  <a:srgbClr val="FF0000"/>
                </a:solidFill>
              </a:rPr>
              <a:t>struct</a:t>
            </a:r>
            <a:r>
              <a:rPr lang="en-US" altLang="zh-CN" dirty="0">
                <a:solidFill>
                  <a:srgbClr val="FF0000"/>
                </a:solidFill>
              </a:rPr>
              <a:t> </a:t>
            </a:r>
            <a:r>
              <a:rPr lang="en-US" altLang="zh-CN" dirty="0" err="1">
                <a:solidFill>
                  <a:srgbClr val="FF0000"/>
                </a:solidFill>
              </a:rPr>
              <a:t>ArcNode</a:t>
            </a:r>
            <a:r>
              <a:rPr lang="en-US" altLang="zh-CN" dirty="0">
                <a:solidFill>
                  <a:srgbClr val="FF0000"/>
                </a:solidFill>
              </a:rPr>
              <a:t> * Next:</a:t>
            </a:r>
            <a:r>
              <a:rPr lang="zh-CN" altLang="en-US" dirty="0">
                <a:solidFill>
                  <a:srgbClr val="FF0000"/>
                </a:solidFill>
              </a:rPr>
              <a:t>指向下一个</a:t>
            </a:r>
            <a:r>
              <a:rPr lang="en-US" altLang="zh-CN" dirty="0" err="1">
                <a:solidFill>
                  <a:srgbClr val="FF0000"/>
                </a:solidFill>
              </a:rPr>
              <a:t>ArcNode</a:t>
            </a:r>
            <a:r>
              <a:rPr lang="zh-CN" altLang="en-US" dirty="0">
                <a:solidFill>
                  <a:srgbClr val="FF0000"/>
                </a:solidFill>
              </a:rPr>
              <a:t>节点，当</a:t>
            </a:r>
            <a:r>
              <a:rPr lang="en-US" altLang="zh-CN" dirty="0">
                <a:solidFill>
                  <a:srgbClr val="FF0000"/>
                </a:solidFill>
              </a:rPr>
              <a:t>next</a:t>
            </a:r>
            <a:r>
              <a:rPr lang="zh-CN" altLang="en-US" dirty="0">
                <a:solidFill>
                  <a:srgbClr val="FF0000"/>
                </a:solidFill>
              </a:rPr>
              <a:t>为空时，链表结束了</a:t>
            </a:r>
            <a:endParaRPr lang="zh-CN" altLang="en-US" dirty="0"/>
          </a:p>
        </p:txBody>
      </p:sp>
      <p:sp>
        <p:nvSpPr>
          <p:cNvPr id="3174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fld id="{A2226C03-5F05-6C47-B7B2-4D875856ABE0}" type="slidenum">
              <a:rPr lang="zh-CN" altLang="en-US" sz="1200"/>
              <a:pPr/>
              <a:t>200</a:t>
            </a:fld>
            <a:endParaRPr lang="zh-CN" altLang="en-US" sz="1200"/>
          </a:p>
        </p:txBody>
      </p:sp>
      <p:sp>
        <p:nvSpPr>
          <p:cNvPr id="2" name="日期占位符 1"/>
          <p:cNvSpPr>
            <a:spLocks noGrp="1"/>
          </p:cNvSpPr>
          <p:nvPr>
            <p:ph type="dt" idx="10"/>
          </p:nvPr>
        </p:nvSpPr>
        <p:spPr/>
        <p:txBody>
          <a:bodyPr/>
          <a:lstStyle/>
          <a:p>
            <a:fld id="{FDD86CD2-9E53-344C-9DF1-E827942826E6}" type="datetime1">
              <a:rPr lang="zh-CN" altLang="en-US" smtClean="0"/>
              <a:t>2019/10/23</a:t>
            </a:fld>
            <a:endParaRPr lang="zh-CN" altLang="en-US"/>
          </a:p>
        </p:txBody>
      </p:sp>
    </p:spTree>
    <p:extLst>
      <p:ext uri="{BB962C8B-B14F-4D97-AF65-F5344CB8AC3E}">
        <p14:creationId xmlns:p14="http://schemas.microsoft.com/office/powerpoint/2010/main" val="17032993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Metric</a:t>
            </a:r>
            <a:r>
              <a:rPr lang="zh-CN" altLang="en-US"/>
              <a:t>：度量，之所以默认路由的目的网络为</a:t>
            </a:r>
            <a:r>
              <a:rPr lang="en-US" altLang="zh-CN">
                <a:solidFill>
                  <a:srgbClr val="FF0000"/>
                </a:solidFill>
              </a:rPr>
              <a:t>0.0.0.0/0</a:t>
            </a:r>
            <a:r>
              <a:rPr lang="zh-CN" altLang="en-US">
                <a:solidFill>
                  <a:srgbClr val="FF0000"/>
                </a:solidFill>
              </a:rPr>
              <a:t>，因为所有的路径信息都可以和它匹配上</a:t>
            </a:r>
            <a:endParaRPr lang="zh-CN" altLang="en-US"/>
          </a:p>
        </p:txBody>
      </p:sp>
      <p:sp>
        <p:nvSpPr>
          <p:cNvPr id="40963"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fld id="{FE15D701-F299-D44D-BAEB-C6363A00BCE6}" type="slidenum">
              <a:rPr lang="zh-CN" altLang="en-US" sz="1200"/>
              <a:pPr/>
              <a:t>205</a:t>
            </a:fld>
            <a:endParaRPr lang="zh-CN" altLang="en-US" sz="1200"/>
          </a:p>
        </p:txBody>
      </p:sp>
      <p:sp>
        <p:nvSpPr>
          <p:cNvPr id="2" name="日期占位符 1"/>
          <p:cNvSpPr>
            <a:spLocks noGrp="1"/>
          </p:cNvSpPr>
          <p:nvPr>
            <p:ph type="dt" idx="10"/>
          </p:nvPr>
        </p:nvSpPr>
        <p:spPr/>
        <p:txBody>
          <a:bodyPr/>
          <a:lstStyle/>
          <a:p>
            <a:fld id="{E0856797-A7D0-8343-BD36-500136288007}" type="datetime1">
              <a:rPr lang="zh-CN" altLang="en-US" smtClean="0"/>
              <a:t>2019/10/23</a:t>
            </a:fld>
            <a:endParaRPr lang="zh-CN" altLang="en-US"/>
          </a:p>
        </p:txBody>
      </p:sp>
    </p:spTree>
    <p:extLst>
      <p:ext uri="{BB962C8B-B14F-4D97-AF65-F5344CB8AC3E}">
        <p14:creationId xmlns:p14="http://schemas.microsoft.com/office/powerpoint/2010/main" val="825479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zh-CN" altLang="en-US"/>
          </a:p>
        </p:txBody>
      </p:sp>
      <p:sp>
        <p:nvSpPr>
          <p:cNvPr id="38915"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fld id="{33C5A209-8846-4249-A65A-387583C56F85}" type="slidenum">
              <a:rPr lang="zh-CN" altLang="en-US" sz="1200"/>
              <a:pPr/>
              <a:t>206</a:t>
            </a:fld>
            <a:endParaRPr lang="zh-CN" altLang="en-US" sz="1200"/>
          </a:p>
        </p:txBody>
      </p:sp>
      <p:sp>
        <p:nvSpPr>
          <p:cNvPr id="2" name="日期占位符 1"/>
          <p:cNvSpPr>
            <a:spLocks noGrp="1"/>
          </p:cNvSpPr>
          <p:nvPr>
            <p:ph type="dt" idx="10"/>
          </p:nvPr>
        </p:nvSpPr>
        <p:spPr/>
        <p:txBody>
          <a:bodyPr/>
          <a:lstStyle/>
          <a:p>
            <a:fld id="{7153C9D4-152A-804C-9253-EA5EB979DB06}" type="datetime1">
              <a:rPr lang="zh-CN" altLang="en-US" smtClean="0"/>
              <a:t>2019/10/23</a:t>
            </a:fld>
            <a:endParaRPr lang="zh-CN" altLang="en-US"/>
          </a:p>
        </p:txBody>
      </p:sp>
    </p:spTree>
    <p:extLst>
      <p:ext uri="{BB962C8B-B14F-4D97-AF65-F5344CB8AC3E}">
        <p14:creationId xmlns:p14="http://schemas.microsoft.com/office/powerpoint/2010/main" val="564313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不向</a:t>
            </a:r>
            <a:r>
              <a:rPr kumimoji="1" lang="en-US" altLang="zh-CN" dirty="0" smtClean="0"/>
              <a:t>Z</a:t>
            </a:r>
            <a:r>
              <a:rPr kumimoji="1" lang="zh-CN" altLang="en-US" dirty="0" smtClean="0"/>
              <a:t>推荐路径，则</a:t>
            </a:r>
            <a:r>
              <a:rPr kumimoji="1" lang="en-US" altLang="zh-CN" dirty="0" smtClean="0"/>
              <a:t>Z</a:t>
            </a:r>
            <a:r>
              <a:rPr kumimoji="1" lang="zh-CN" altLang="en-US" dirty="0" smtClean="0"/>
              <a:t>就不会选择</a:t>
            </a:r>
            <a:r>
              <a:rPr kumimoji="1" lang="en-US" altLang="zh-CN" dirty="0" smtClean="0"/>
              <a:t>X</a:t>
            </a:r>
            <a:r>
              <a:rPr kumimoji="1" lang="zh-CN" altLang="en-US" dirty="0" smtClean="0"/>
              <a:t>为它转发数据</a:t>
            </a:r>
            <a:endParaRPr kumimoji="1" lang="zh-CN" altLang="en-US" dirty="0"/>
          </a:p>
        </p:txBody>
      </p:sp>
      <p:sp>
        <p:nvSpPr>
          <p:cNvPr id="4" name="日期占位符 3"/>
          <p:cNvSpPr>
            <a:spLocks noGrp="1"/>
          </p:cNvSpPr>
          <p:nvPr>
            <p:ph type="dt" idx="10"/>
          </p:nvPr>
        </p:nvSpPr>
        <p:spPr/>
        <p:txBody>
          <a:bodyPr/>
          <a:lstStyle/>
          <a:p>
            <a:fld id="{85D60A56-712A-CC4A-B1AC-233B82C95792}" type="datetime1">
              <a:rPr lang="zh-CN" altLang="en-US" smtClean="0"/>
              <a:t>2019/10/23</a:t>
            </a:fld>
            <a:endParaRPr lang="zh-CN" altLang="en-US"/>
          </a:p>
        </p:txBody>
      </p:sp>
    </p:spTree>
    <p:extLst>
      <p:ext uri="{BB962C8B-B14F-4D97-AF65-F5344CB8AC3E}">
        <p14:creationId xmlns:p14="http://schemas.microsoft.com/office/powerpoint/2010/main" val="5747379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10" dirty="0" smtClean="0">
                <a:solidFill>
                  <a:srgbClr val="FF0000"/>
                </a:solidFill>
                <a:latin typeface="Comic Sans MS"/>
                <a:cs typeface="Comic Sans MS"/>
              </a:rPr>
              <a:t>NOTIF</a:t>
            </a:r>
            <a:r>
              <a:rPr lang="en-US" altLang="zh-CN" sz="1200" spc="-15" dirty="0" smtClean="0">
                <a:solidFill>
                  <a:srgbClr val="FF0000"/>
                </a:solidFill>
                <a:latin typeface="Comic Sans MS"/>
                <a:cs typeface="Comic Sans MS"/>
              </a:rPr>
              <a:t>I</a:t>
            </a:r>
            <a:r>
              <a:rPr lang="en-US" altLang="zh-CN" sz="1200" spc="0" dirty="0" smtClean="0">
                <a:solidFill>
                  <a:srgbClr val="FF0000"/>
                </a:solidFill>
                <a:latin typeface="Comic Sans MS"/>
                <a:cs typeface="Comic Sans MS"/>
              </a:rPr>
              <a:t>CATION</a:t>
            </a:r>
            <a:r>
              <a:rPr lang="zh-CN" altLang="en-US" sz="1200" spc="0" dirty="0" smtClean="0">
                <a:solidFill>
                  <a:srgbClr val="FF0000"/>
                </a:solidFill>
                <a:latin typeface="Comic Sans MS"/>
                <a:cs typeface="Comic Sans MS"/>
              </a:rPr>
              <a:t>  通知</a:t>
            </a:r>
            <a:endParaRPr kumimoji="1" lang="zh-CN" altLang="en-US" dirty="0"/>
          </a:p>
        </p:txBody>
      </p:sp>
      <p:sp>
        <p:nvSpPr>
          <p:cNvPr id="4" name="日期占位符 3"/>
          <p:cNvSpPr>
            <a:spLocks noGrp="1"/>
          </p:cNvSpPr>
          <p:nvPr>
            <p:ph type="dt" idx="10"/>
          </p:nvPr>
        </p:nvSpPr>
        <p:spPr/>
        <p:txBody>
          <a:bodyPr/>
          <a:lstStyle/>
          <a:p>
            <a:fld id="{1DADD8E0-44ED-D548-8FA9-171E361C5FD5}" type="datetime1">
              <a:rPr lang="zh-CN" altLang="en-US" smtClean="0"/>
              <a:t>2019/10/23</a:t>
            </a:fld>
            <a:endParaRPr lang="zh-CN" altLang="en-US"/>
          </a:p>
        </p:txBody>
      </p:sp>
    </p:spTree>
    <p:extLst>
      <p:ext uri="{BB962C8B-B14F-4D97-AF65-F5344CB8AC3E}">
        <p14:creationId xmlns:p14="http://schemas.microsoft.com/office/powerpoint/2010/main" val="15310508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BB2C4EED-C27D-9F46-AFF3-35B435D34BD3}" type="slidenum">
              <a:rPr lang="en-US" altLang="zh-CN" sz="1200" b="0">
                <a:latin typeface="Times New Roman" charset="0"/>
              </a:rPr>
              <a:pPr>
                <a:defRPr/>
              </a:pPr>
              <a:t>215</a:t>
            </a:fld>
            <a:endParaRPr lang="en-US" altLang="zh-CN" sz="1200" b="0">
              <a:latin typeface="Times New Roman" charset="0"/>
            </a:endParaRPr>
          </a:p>
        </p:txBody>
      </p:sp>
      <p:sp>
        <p:nvSpPr>
          <p:cNvPr id="39424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39424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kumimoji="0" lang="zh-CN" altLang="en-US" dirty="0" smtClean="0"/>
              <a:t>标记用来鉴别报文的真伪，但不使用时可设为全</a:t>
            </a:r>
            <a:r>
              <a:rPr kumimoji="0" lang="en-US" altLang="zh-CN" dirty="0" smtClean="0"/>
              <a:t>1</a:t>
            </a:r>
            <a:endParaRPr kumimoji="0" lang="zh-CN" altLang="en-US" dirty="0"/>
          </a:p>
        </p:txBody>
      </p:sp>
      <p:sp>
        <p:nvSpPr>
          <p:cNvPr id="2" name="日期占位符 1"/>
          <p:cNvSpPr>
            <a:spLocks noGrp="1"/>
          </p:cNvSpPr>
          <p:nvPr>
            <p:ph type="dt" idx="10"/>
          </p:nvPr>
        </p:nvSpPr>
        <p:spPr/>
        <p:txBody>
          <a:bodyPr/>
          <a:lstStyle/>
          <a:p>
            <a:fld id="{70D46C44-CA41-F949-AD00-0767DF4C4D98}" type="datetime1">
              <a:rPr lang="zh-CN" altLang="en-US" smtClean="0"/>
              <a:t>2019/10/23</a:t>
            </a:fld>
            <a:endParaRPr lang="zh-CN" altLang="en-US"/>
          </a:p>
        </p:txBody>
      </p:sp>
    </p:spTree>
    <p:extLst>
      <p:ext uri="{BB962C8B-B14F-4D97-AF65-F5344CB8AC3E}">
        <p14:creationId xmlns:p14="http://schemas.microsoft.com/office/powerpoint/2010/main" val="135755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说明输入和输出端口的三层协议</a:t>
            </a:r>
            <a:endParaRPr kumimoji="1" lang="zh-CN" altLang="en-US" dirty="0"/>
          </a:p>
        </p:txBody>
      </p:sp>
      <p:sp>
        <p:nvSpPr>
          <p:cNvPr id="4" name="日期占位符 3"/>
          <p:cNvSpPr>
            <a:spLocks noGrp="1"/>
          </p:cNvSpPr>
          <p:nvPr>
            <p:ph type="dt" idx="10"/>
          </p:nvPr>
        </p:nvSpPr>
        <p:spPr/>
        <p:txBody>
          <a:bodyPr/>
          <a:lstStyle/>
          <a:p>
            <a:fld id="{3C7F992D-B09A-5943-9FBE-3E0AF8A06B41}" type="datetime1">
              <a:rPr lang="zh-CN" altLang="en-US" smtClean="0"/>
              <a:t>2019/10/23</a:t>
            </a:fld>
            <a:endParaRPr lang="zh-CN" altLang="en-US"/>
          </a:p>
        </p:txBody>
      </p:sp>
    </p:spTree>
    <p:extLst>
      <p:ext uri="{BB962C8B-B14F-4D97-AF65-F5344CB8AC3E}">
        <p14:creationId xmlns:p14="http://schemas.microsoft.com/office/powerpoint/2010/main" val="18305212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日期占位符 3"/>
          <p:cNvSpPr>
            <a:spLocks noGrp="1"/>
          </p:cNvSpPr>
          <p:nvPr>
            <p:ph type="dt" idx="10"/>
          </p:nvPr>
        </p:nvSpPr>
        <p:spPr/>
        <p:txBody>
          <a:bodyPr/>
          <a:lstStyle/>
          <a:p>
            <a:fld id="{476D41E7-B5D4-804D-8134-8C01FF1E0398}" type="datetime1">
              <a:rPr lang="zh-CN" altLang="en-US" smtClean="0"/>
              <a:t>2019/10/23</a:t>
            </a:fld>
            <a:endParaRPr lang="zh-CN" altLang="en-US"/>
          </a:p>
        </p:txBody>
      </p:sp>
    </p:spTree>
    <p:extLst>
      <p:ext uri="{BB962C8B-B14F-4D97-AF65-F5344CB8AC3E}">
        <p14:creationId xmlns:p14="http://schemas.microsoft.com/office/powerpoint/2010/main" val="21195545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Next</a:t>
            </a:r>
            <a:r>
              <a:rPr kumimoji="1" lang="zh-CN" altLang="en-US" dirty="0" smtClean="0"/>
              <a:t> </a:t>
            </a:r>
            <a:r>
              <a:rPr kumimoji="1" lang="en-US" altLang="zh-CN" dirty="0" err="1" smtClean="0"/>
              <a:t>hdr</a:t>
            </a:r>
            <a:r>
              <a:rPr kumimoji="1" lang="zh-CN" altLang="en-US" dirty="0" smtClean="0"/>
              <a:t>的使用？</a:t>
            </a:r>
            <a:r>
              <a:rPr kumimoji="1" lang="en-US" altLang="zh-CN" dirty="0" smtClean="0"/>
              <a:t>Ipv4</a:t>
            </a:r>
            <a:r>
              <a:rPr kumimoji="1" lang="zh-CN" altLang="en-US" dirty="0" smtClean="0"/>
              <a:t>有</a:t>
            </a:r>
            <a:r>
              <a:rPr kumimoji="1" lang="en-US" altLang="zh-CN" dirty="0" smtClean="0"/>
              <a:t>20</a:t>
            </a:r>
            <a:r>
              <a:rPr kumimoji="1" lang="zh-CN" altLang="en-US" dirty="0" smtClean="0"/>
              <a:t>字节首部，</a:t>
            </a:r>
            <a:r>
              <a:rPr kumimoji="1" lang="en-US" altLang="zh-CN" dirty="0" smtClean="0"/>
              <a:t>ipv6</a:t>
            </a:r>
            <a:r>
              <a:rPr kumimoji="1" lang="zh-CN" altLang="en-US" dirty="0" smtClean="0"/>
              <a:t>有</a:t>
            </a:r>
            <a:r>
              <a:rPr kumimoji="1" lang="en-US" altLang="zh-CN" dirty="0" smtClean="0"/>
              <a:t>40</a:t>
            </a:r>
            <a:r>
              <a:rPr kumimoji="1" lang="zh-CN" altLang="en-US" dirty="0" smtClean="0"/>
              <a:t>字节首部，仅地址就增加了</a:t>
            </a:r>
            <a:r>
              <a:rPr kumimoji="1" lang="en-US" altLang="zh-CN" dirty="0" smtClean="0"/>
              <a:t>12</a:t>
            </a:r>
            <a:r>
              <a:rPr kumimoji="1" lang="zh-CN" altLang="en-US" dirty="0" smtClean="0"/>
              <a:t>*</a:t>
            </a:r>
            <a:r>
              <a:rPr kumimoji="1" lang="en-US" altLang="zh-CN" dirty="0" smtClean="0"/>
              <a:t>2=24</a:t>
            </a:r>
            <a:r>
              <a:rPr kumimoji="1" lang="zh-CN" altLang="en-US" dirty="0" smtClean="0"/>
              <a:t>字节，再加上</a:t>
            </a:r>
            <a:r>
              <a:rPr kumimoji="1" lang="en-US" altLang="zh-CN" dirty="0" smtClean="0"/>
              <a:t>1</a:t>
            </a:r>
            <a:r>
              <a:rPr kumimoji="1" lang="zh-CN" altLang="en-US" dirty="0" smtClean="0"/>
              <a:t>字节优先级和</a:t>
            </a:r>
            <a:r>
              <a:rPr kumimoji="1" lang="en-US" altLang="zh-CN" dirty="0" smtClean="0"/>
              <a:t>2.5</a:t>
            </a:r>
            <a:r>
              <a:rPr kumimoji="1" lang="zh-CN" altLang="en-US" dirty="0" smtClean="0"/>
              <a:t>字节的流标记域，同时省略了什么呢？</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日期占位符 3"/>
          <p:cNvSpPr>
            <a:spLocks noGrp="1"/>
          </p:cNvSpPr>
          <p:nvPr>
            <p:ph type="dt" idx="10"/>
          </p:nvPr>
        </p:nvSpPr>
        <p:spPr/>
        <p:txBody>
          <a:bodyPr/>
          <a:lstStyle/>
          <a:p>
            <a:fld id="{34EADA40-0DAA-FF48-91A9-FBC68AC70130}" type="datetime1">
              <a:rPr lang="zh-CN" altLang="en-US" smtClean="0"/>
              <a:t>2019/10/23</a:t>
            </a:fld>
            <a:endParaRPr lang="zh-CN" altLang="en-US"/>
          </a:p>
        </p:txBody>
      </p:sp>
    </p:spTree>
    <p:extLst>
      <p:ext uri="{BB962C8B-B14F-4D97-AF65-F5344CB8AC3E}">
        <p14:creationId xmlns:p14="http://schemas.microsoft.com/office/powerpoint/2010/main" val="5923945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C2182340-087D-3A4B-AC5B-FCFF4EAA4D13}" type="datetime1">
              <a:rPr lang="zh-CN" altLang="en-US" smtClean="0"/>
              <a:t>2019/10/23</a:t>
            </a:fld>
            <a:endParaRPr lang="zh-CN" altLang="en-US"/>
          </a:p>
        </p:txBody>
      </p:sp>
    </p:spTree>
    <p:extLst>
      <p:ext uri="{BB962C8B-B14F-4D97-AF65-F5344CB8AC3E}">
        <p14:creationId xmlns:p14="http://schemas.microsoft.com/office/powerpoint/2010/main" val="1182032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BDBC4383-A894-5444-8120-69E4D5F40D4F}" type="slidenum">
              <a:rPr lang="en-US" altLang="zh-CN" sz="1200" b="0">
                <a:latin typeface="Times New Roman" charset="0"/>
              </a:rPr>
              <a:pPr>
                <a:defRPr/>
              </a:pPr>
              <a:t>227</a:t>
            </a:fld>
            <a:endParaRPr lang="en-US" altLang="zh-CN" sz="1200" b="0">
              <a:latin typeface="Times New Roman" charset="0"/>
            </a:endParaRPr>
          </a:p>
        </p:txBody>
      </p:sp>
      <p:sp>
        <p:nvSpPr>
          <p:cNvPr id="40038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40038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E3D8B21F-3F93-BC4D-8308-8A271BC8396F}" type="datetime1">
              <a:rPr lang="zh-CN" altLang="en-US" smtClean="0"/>
              <a:t>2019/10/23</a:t>
            </a:fld>
            <a:endParaRPr lang="zh-CN" altLang="en-US"/>
          </a:p>
        </p:txBody>
      </p:sp>
    </p:spTree>
    <p:extLst>
      <p:ext uri="{BB962C8B-B14F-4D97-AF65-F5344CB8AC3E}">
        <p14:creationId xmlns:p14="http://schemas.microsoft.com/office/powerpoint/2010/main" val="377666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3"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105339EC-B05C-0F49-8CD9-C28CB9477F80}" type="slidenum">
              <a:rPr lang="en-US" altLang="zh-CN" sz="1200" b="0">
                <a:latin typeface="Times New Roman" charset="0"/>
              </a:rPr>
              <a:pPr>
                <a:defRPr/>
              </a:pPr>
              <a:t>228</a:t>
            </a:fld>
            <a:endParaRPr lang="en-US" altLang="zh-CN" sz="1200" b="0">
              <a:latin typeface="Times New Roman" charset="0"/>
            </a:endParaRPr>
          </a:p>
        </p:txBody>
      </p:sp>
      <p:sp>
        <p:nvSpPr>
          <p:cNvPr id="40243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40243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49BAB92F-CAAF-844F-87AF-0895D681B94C}" type="datetime1">
              <a:rPr lang="zh-CN" altLang="en-US" smtClean="0"/>
              <a:t>2019/10/23</a:t>
            </a:fld>
            <a:endParaRPr lang="zh-CN" altLang="en-US"/>
          </a:p>
        </p:txBody>
      </p:sp>
    </p:spTree>
    <p:extLst>
      <p:ext uri="{BB962C8B-B14F-4D97-AF65-F5344CB8AC3E}">
        <p14:creationId xmlns:p14="http://schemas.microsoft.com/office/powerpoint/2010/main" val="11252372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kern="1200" dirty="0" smtClean="0">
                <a:solidFill>
                  <a:schemeClr val="tx1"/>
                </a:solidFill>
                <a:latin typeface="+mn-lt"/>
                <a:ea typeface="+mn-ea"/>
                <a:cs typeface="+mn-cs"/>
              </a:rPr>
              <a:t>2000 </a:t>
            </a:r>
            <a:r>
              <a:rPr lang="zh-CN" altLang="en-US" sz="2800" kern="1200" dirty="0" smtClean="0">
                <a:solidFill>
                  <a:schemeClr val="tx1"/>
                </a:solidFill>
                <a:latin typeface="+mn-lt"/>
                <a:ea typeface="+mn-ea"/>
                <a:cs typeface="+mn-cs"/>
              </a:rPr>
              <a:t>年</a:t>
            </a:r>
            <a:r>
              <a:rPr lang="en-US" altLang="zh-CN" sz="2800" kern="1200" dirty="0" smtClean="0">
                <a:solidFill>
                  <a:schemeClr val="tx1"/>
                </a:solidFill>
                <a:latin typeface="+mn-lt"/>
                <a:ea typeface="+mn-ea"/>
                <a:cs typeface="+mn-cs"/>
              </a:rPr>
              <a:t>3</a:t>
            </a:r>
            <a:r>
              <a:rPr lang="zh-CN" altLang="en-US" sz="2800" kern="1200" dirty="0" smtClean="0">
                <a:solidFill>
                  <a:schemeClr val="tx1"/>
                </a:solidFill>
                <a:latin typeface="+mn-lt"/>
                <a:ea typeface="+mn-ea"/>
                <a:cs typeface="+mn-cs"/>
              </a:rPr>
              <a:t>月</a:t>
            </a:r>
            <a:r>
              <a:rPr lang="en-US" altLang="zh-CN" sz="2800" kern="1200" dirty="0" smtClean="0">
                <a:solidFill>
                  <a:schemeClr val="tx1"/>
                </a:solidFill>
                <a:latin typeface="+mn-lt"/>
                <a:ea typeface="+mn-ea"/>
                <a:cs typeface="+mn-cs"/>
              </a:rPr>
              <a:t>14 </a:t>
            </a:r>
            <a:r>
              <a:rPr lang="zh-CN" altLang="en-US" sz="2800" kern="1200" dirty="0" smtClean="0">
                <a:solidFill>
                  <a:schemeClr val="tx1"/>
                </a:solidFill>
                <a:latin typeface="+mn-lt"/>
                <a:ea typeface="+mn-ea"/>
                <a:cs typeface="+mn-cs"/>
              </a:rPr>
              <a:t>日，美国东部标准时间上午</a:t>
            </a:r>
            <a:r>
              <a:rPr lang="en-US" altLang="zh-CN" sz="2800" kern="1200" dirty="0" smtClean="0">
                <a:solidFill>
                  <a:schemeClr val="tx1"/>
                </a:solidFill>
                <a:latin typeface="+mn-lt"/>
                <a:ea typeface="+mn-ea"/>
                <a:cs typeface="+mn-cs"/>
              </a:rPr>
              <a:t>11</a:t>
            </a:r>
            <a:r>
              <a:rPr lang="zh-CN" altLang="en-US" sz="2800" kern="1200" dirty="0" smtClean="0">
                <a:solidFill>
                  <a:schemeClr val="tx1"/>
                </a:solidFill>
                <a:latin typeface="+mn-lt"/>
                <a:ea typeface="+mn-ea"/>
                <a:cs typeface="+mn-cs"/>
              </a:rPr>
              <a:t>：</a:t>
            </a:r>
            <a:r>
              <a:rPr lang="en-US" altLang="zh-CN" sz="2800" kern="1200" dirty="0" smtClean="0">
                <a:solidFill>
                  <a:schemeClr val="tx1"/>
                </a:solidFill>
                <a:latin typeface="+mn-lt"/>
                <a:ea typeface="+mn-ea"/>
                <a:cs typeface="+mn-cs"/>
              </a:rPr>
              <a:t>31</a:t>
            </a:r>
            <a:r>
              <a:rPr lang="zh-CN" altLang="en-US" sz="2800" kern="1200" dirty="0" smtClean="0">
                <a:solidFill>
                  <a:schemeClr val="tx1"/>
                </a:solidFill>
                <a:latin typeface="+mn-lt"/>
                <a:ea typeface="+mn-ea"/>
                <a:cs typeface="+mn-cs"/>
              </a:rPr>
              <a:t>，地下黑客站点</a:t>
            </a:r>
            <a:r>
              <a:rPr lang="en-US" altLang="zh-CN" sz="2800" kern="1200" dirty="0" smtClean="0">
                <a:solidFill>
                  <a:schemeClr val="tx1"/>
                </a:solidFill>
                <a:latin typeface="+mn-lt"/>
                <a:ea typeface="+mn-ea"/>
                <a:cs typeface="+mn-cs"/>
              </a:rPr>
              <a:t>Slashdot</a:t>
            </a:r>
            <a:r>
              <a:rPr lang="zh-CN" altLang="en-US" sz="2800" kern="1200" dirty="0" smtClean="0">
                <a:solidFill>
                  <a:schemeClr val="tx1"/>
                </a:solidFill>
                <a:latin typeface="+mn-lt"/>
                <a:ea typeface="+mn-ea"/>
                <a:cs typeface="+mn-cs"/>
              </a:rPr>
              <a:t>（新闻发布网站）邮寄列表中发表一个消息，说</a:t>
            </a:r>
            <a:r>
              <a:rPr lang="en-US" altLang="zh-CN" sz="2800" kern="1200" dirty="0" smtClean="0">
                <a:solidFill>
                  <a:schemeClr val="tx1"/>
                </a:solidFill>
                <a:latin typeface="+mn-lt"/>
                <a:ea typeface="+mn-ea"/>
                <a:cs typeface="+mn-cs"/>
              </a:rPr>
              <a:t>AOL(American</a:t>
            </a:r>
            <a:r>
              <a:rPr lang="zh-CN" altLang="en-US" sz="2800" kern="1200" dirty="0" smtClean="0">
                <a:solidFill>
                  <a:schemeClr val="tx1"/>
                </a:solidFill>
                <a:latin typeface="+mn-lt"/>
                <a:ea typeface="+mn-ea"/>
                <a:cs typeface="+mn-cs"/>
              </a:rPr>
              <a:t> </a:t>
            </a:r>
            <a:r>
              <a:rPr lang="en-US" altLang="zh-CN" sz="2800" kern="1200" dirty="0" smtClean="0">
                <a:solidFill>
                  <a:schemeClr val="tx1"/>
                </a:solidFill>
                <a:latin typeface="+mn-lt"/>
                <a:ea typeface="+mn-ea"/>
                <a:cs typeface="+mn-cs"/>
              </a:rPr>
              <a:t>Online</a:t>
            </a:r>
            <a:r>
              <a:rPr lang="zh-CN" altLang="en-US" sz="2800" kern="1200" dirty="0" smtClean="0">
                <a:solidFill>
                  <a:schemeClr val="tx1"/>
                </a:solidFill>
                <a:latin typeface="+mn-lt"/>
                <a:ea typeface="+mn-ea"/>
                <a:cs typeface="+mn-cs"/>
              </a:rPr>
              <a:t>美国在线，著名的因特网服务提供商，</a:t>
            </a:r>
            <a:r>
              <a:rPr lang="en-US" altLang="zh-CN" sz="2800" kern="1200" dirty="0" smtClean="0">
                <a:solidFill>
                  <a:schemeClr val="tx1"/>
                </a:solidFill>
                <a:latin typeface="+mn-lt"/>
                <a:ea typeface="+mn-ea"/>
                <a:cs typeface="+mn-cs"/>
              </a:rPr>
              <a:t>2000</a:t>
            </a:r>
            <a:r>
              <a:rPr lang="zh-CN" altLang="en-US" sz="2800" kern="1200" dirty="0" smtClean="0">
                <a:solidFill>
                  <a:schemeClr val="tx1"/>
                </a:solidFill>
                <a:latin typeface="+mn-lt"/>
                <a:ea typeface="+mn-ea"/>
                <a:cs typeface="+mn-cs"/>
              </a:rPr>
              <a:t>年和美国华纳合并，华纳是跨国媒体企业电影等）的</a:t>
            </a:r>
            <a:r>
              <a:rPr lang="en-US" altLang="zh-CN" sz="2800" kern="1200" dirty="0" err="1" smtClean="0">
                <a:solidFill>
                  <a:schemeClr val="tx1"/>
                </a:solidFill>
                <a:latin typeface="+mn-lt"/>
                <a:ea typeface="+mn-ea"/>
                <a:cs typeface="+mn-cs"/>
              </a:rPr>
              <a:t>Nullsoft</a:t>
            </a:r>
            <a:r>
              <a:rPr lang="en-US" altLang="zh-CN" sz="2800" kern="1200" dirty="0" smtClean="0">
                <a:solidFill>
                  <a:schemeClr val="tx1"/>
                </a:solidFill>
                <a:latin typeface="+mn-lt"/>
                <a:ea typeface="+mn-ea"/>
                <a:cs typeface="+mn-cs"/>
              </a:rPr>
              <a:t> </a:t>
            </a:r>
            <a:r>
              <a:rPr lang="zh-CN" altLang="en-US" sz="2800" kern="1200" dirty="0" smtClean="0">
                <a:solidFill>
                  <a:schemeClr val="tx1"/>
                </a:solidFill>
                <a:latin typeface="+mn-lt"/>
                <a:ea typeface="+mn-ea"/>
                <a:cs typeface="+mn-cs"/>
              </a:rPr>
              <a:t>（美国一个软件开发团队）部门已经发放一个开放源码的</a:t>
            </a:r>
            <a:r>
              <a:rPr lang="en-US" altLang="zh-CN" sz="2800" kern="1200" dirty="0" smtClean="0">
                <a:solidFill>
                  <a:schemeClr val="tx1"/>
                </a:solidFill>
                <a:latin typeface="+mn-lt"/>
                <a:ea typeface="+mn-ea"/>
                <a:cs typeface="+mn-cs"/>
              </a:rPr>
              <a:t>Napster</a:t>
            </a:r>
            <a:r>
              <a:rPr lang="zh-CN" altLang="en-US" sz="2800" kern="1200" dirty="0" smtClean="0">
                <a:solidFill>
                  <a:schemeClr val="tx1"/>
                </a:solidFill>
                <a:latin typeface="+mn-lt"/>
                <a:ea typeface="+mn-ea"/>
                <a:cs typeface="+mn-cs"/>
              </a:rPr>
              <a:t>（</a:t>
            </a:r>
            <a:r>
              <a:rPr lang="en-US" altLang="zh-CN" sz="2800" kern="1200" dirty="0" smtClean="0">
                <a:solidFill>
                  <a:schemeClr val="tx1"/>
                </a:solidFill>
                <a:latin typeface="+mn-lt"/>
                <a:ea typeface="+mn-ea"/>
                <a:cs typeface="+mn-cs"/>
              </a:rPr>
              <a:t>Napster</a:t>
            </a:r>
            <a:r>
              <a:rPr lang="zh-CN" altLang="en-US" sz="2800" kern="1200" dirty="0" smtClean="0">
                <a:solidFill>
                  <a:schemeClr val="tx1"/>
                </a:solidFill>
                <a:latin typeface="+mn-lt"/>
                <a:ea typeface="+mn-ea"/>
                <a:cs typeface="+mn-cs"/>
              </a:rPr>
              <a:t>是一款可以在网络中下载自己想要的</a:t>
            </a:r>
            <a:r>
              <a:rPr lang="en-US" altLang="zh-CN" sz="2800" kern="1200" dirty="0" smtClean="0">
                <a:solidFill>
                  <a:schemeClr val="tx1"/>
                </a:solidFill>
                <a:latin typeface="+mn-lt"/>
                <a:ea typeface="+mn-ea"/>
                <a:cs typeface="+mn-cs"/>
              </a:rPr>
              <a:t>MP3</a:t>
            </a:r>
            <a:r>
              <a:rPr lang="zh-CN" altLang="en-US" sz="2800" kern="1200" dirty="0" smtClean="0">
                <a:solidFill>
                  <a:schemeClr val="tx1"/>
                </a:solidFill>
                <a:latin typeface="+mn-lt"/>
                <a:ea typeface="+mn-ea"/>
                <a:cs typeface="+mn-cs"/>
              </a:rPr>
              <a:t>文件的软件）的克隆软件，这个能寻找和下载任何种类</a:t>
            </a:r>
            <a:r>
              <a:rPr lang="zh-CN" altLang="en-US" sz="2800" kern="1200" dirty="0" smtClean="0">
                <a:solidFill>
                  <a:schemeClr val="tx1"/>
                </a:solidFill>
                <a:latin typeface="+mn-lt"/>
                <a:ea typeface="+mn-ea"/>
                <a:cs typeface="+mn-cs"/>
                <a:hlinkClick r:id="rId3"/>
              </a:rPr>
              <a:t>计算机文件的软件被命名为</a:t>
            </a:r>
            <a:r>
              <a:rPr lang="en-US" altLang="zh-CN" sz="2800" kern="1200" dirty="0" smtClean="0">
                <a:solidFill>
                  <a:schemeClr val="tx1"/>
                </a:solidFill>
                <a:latin typeface="+mn-lt"/>
                <a:ea typeface="+mn-ea"/>
                <a:cs typeface="+mn-cs"/>
                <a:hlinkClick r:id="rId3"/>
              </a:rPr>
              <a:t>Gnutella</a:t>
            </a:r>
            <a:r>
              <a:rPr lang="zh-CN" altLang="en-US" sz="2800" kern="1200" dirty="0" smtClean="0">
                <a:solidFill>
                  <a:schemeClr val="tx1"/>
                </a:solidFill>
                <a:latin typeface="+mn-lt"/>
                <a:ea typeface="+mn-ea"/>
                <a:cs typeface="+mn-cs"/>
                <a:hlinkClick r:id="rId3"/>
              </a:rPr>
              <a:t>。</a:t>
            </a:r>
          </a:p>
          <a:p>
            <a:r>
              <a:rPr lang="zh-CN" altLang="en-US" sz="2800" kern="1200" dirty="0" smtClean="0">
                <a:solidFill>
                  <a:schemeClr val="tx1"/>
                </a:solidFill>
                <a:latin typeface="+mn-lt"/>
                <a:ea typeface="+mn-ea"/>
                <a:cs typeface="+mn-cs"/>
              </a:rPr>
              <a:t>在</a:t>
            </a:r>
            <a:r>
              <a:rPr lang="en-US" altLang="zh-CN" sz="2800" kern="1200" dirty="0" smtClean="0">
                <a:solidFill>
                  <a:schemeClr val="tx1"/>
                </a:solidFill>
                <a:latin typeface="+mn-lt"/>
                <a:ea typeface="+mn-ea"/>
                <a:cs typeface="+mn-cs"/>
              </a:rPr>
              <a:t>2000 </a:t>
            </a:r>
            <a:r>
              <a:rPr lang="zh-CN" altLang="en-US" sz="2800" kern="1200" dirty="0" smtClean="0">
                <a:solidFill>
                  <a:schemeClr val="tx1"/>
                </a:solidFill>
                <a:latin typeface="+mn-lt"/>
                <a:ea typeface="+mn-ea"/>
                <a:cs typeface="+mn-cs"/>
              </a:rPr>
              <a:t>年</a:t>
            </a:r>
            <a:r>
              <a:rPr lang="en-US" altLang="zh-CN" sz="2800" kern="1200" dirty="0" smtClean="0">
                <a:solidFill>
                  <a:schemeClr val="tx1"/>
                </a:solidFill>
                <a:latin typeface="+mn-lt"/>
                <a:ea typeface="+mn-ea"/>
                <a:cs typeface="+mn-cs"/>
              </a:rPr>
              <a:t>3</a:t>
            </a:r>
            <a:r>
              <a:rPr lang="zh-CN" altLang="en-US" sz="2800" kern="1200" dirty="0" smtClean="0">
                <a:solidFill>
                  <a:schemeClr val="tx1"/>
                </a:solidFill>
                <a:latin typeface="+mn-lt"/>
                <a:ea typeface="+mn-ea"/>
                <a:cs typeface="+mn-cs"/>
              </a:rPr>
              <a:t>月</a:t>
            </a:r>
            <a:r>
              <a:rPr lang="en-US" altLang="zh-CN" sz="2800" kern="1200" dirty="0" smtClean="0">
                <a:solidFill>
                  <a:schemeClr val="tx1"/>
                </a:solidFill>
                <a:latin typeface="+mn-lt"/>
                <a:ea typeface="+mn-ea"/>
                <a:cs typeface="+mn-cs"/>
              </a:rPr>
              <a:t>15 </a:t>
            </a:r>
            <a:r>
              <a:rPr lang="zh-CN" altLang="en-US" sz="2800" kern="1200" dirty="0" smtClean="0">
                <a:solidFill>
                  <a:schemeClr val="tx1"/>
                </a:solidFill>
                <a:latin typeface="+mn-lt"/>
                <a:ea typeface="+mn-ea"/>
                <a:cs typeface="+mn-cs"/>
              </a:rPr>
              <a:t>日，美国东部标准时间</a:t>
            </a:r>
            <a:r>
              <a:rPr lang="en-US" altLang="zh-CN" sz="2800" kern="1200" dirty="0" smtClean="0">
                <a:solidFill>
                  <a:schemeClr val="tx1"/>
                </a:solidFill>
                <a:latin typeface="+mn-lt"/>
                <a:ea typeface="+mn-ea"/>
                <a:cs typeface="+mn-cs"/>
              </a:rPr>
              <a:t>4</a:t>
            </a:r>
            <a:r>
              <a:rPr lang="zh-CN" altLang="en-US" sz="2800" kern="1200" dirty="0" smtClean="0">
                <a:solidFill>
                  <a:schemeClr val="tx1"/>
                </a:solidFill>
                <a:latin typeface="+mn-lt"/>
                <a:ea typeface="+mn-ea"/>
                <a:cs typeface="+mn-cs"/>
              </a:rPr>
              <a:t>：</a:t>
            </a:r>
            <a:r>
              <a:rPr lang="en-US" altLang="zh-CN" sz="2800" kern="1200" dirty="0" smtClean="0">
                <a:solidFill>
                  <a:schemeClr val="tx1"/>
                </a:solidFill>
                <a:latin typeface="+mn-lt"/>
                <a:ea typeface="+mn-ea"/>
                <a:cs typeface="+mn-cs"/>
              </a:rPr>
              <a:t>25</a:t>
            </a:r>
            <a:r>
              <a:rPr lang="zh-CN" altLang="en-US" sz="2800" kern="1200" dirty="0" smtClean="0">
                <a:solidFill>
                  <a:schemeClr val="tx1"/>
                </a:solidFill>
                <a:latin typeface="+mn-lt"/>
                <a:ea typeface="+mn-ea"/>
                <a:cs typeface="+mn-cs"/>
              </a:rPr>
              <a:t>，美国有线新闻报道</a:t>
            </a:r>
            <a:r>
              <a:rPr lang="en-US" altLang="zh-CN" sz="2800" kern="1200" dirty="0" err="1" smtClean="0">
                <a:solidFill>
                  <a:schemeClr val="tx1"/>
                </a:solidFill>
                <a:latin typeface="+mn-lt"/>
                <a:ea typeface="+mn-ea"/>
                <a:cs typeface="+mn-cs"/>
              </a:rPr>
              <a:t>Nullsoft</a:t>
            </a:r>
            <a:r>
              <a:rPr lang="zh-CN" altLang="en-US" sz="2800" kern="1200" dirty="0" smtClean="0">
                <a:solidFill>
                  <a:schemeClr val="tx1"/>
                </a:solidFill>
                <a:latin typeface="+mn-lt"/>
                <a:ea typeface="+mn-ea"/>
                <a:cs typeface="+mn-cs"/>
              </a:rPr>
              <a:t>已经关掉这个可能比</a:t>
            </a:r>
            <a:r>
              <a:rPr lang="en-US" altLang="zh-CN" sz="2800" kern="1200" dirty="0" smtClean="0">
                <a:solidFill>
                  <a:schemeClr val="tx1"/>
                </a:solidFill>
                <a:latin typeface="+mn-lt"/>
                <a:ea typeface="+mn-ea"/>
                <a:cs typeface="+mn-cs"/>
              </a:rPr>
              <a:t>Napster</a:t>
            </a:r>
            <a:r>
              <a:rPr lang="zh-CN" altLang="en-US" sz="2800" kern="1200" dirty="0" smtClean="0">
                <a:solidFill>
                  <a:schemeClr val="tx1"/>
                </a:solidFill>
                <a:latin typeface="+mn-lt"/>
                <a:ea typeface="+mn-ea"/>
                <a:cs typeface="+mn-cs"/>
              </a:rPr>
              <a:t>公司更有潜力的分享文件的软件的下载， 可能的原因是</a:t>
            </a:r>
            <a:r>
              <a:rPr lang="en-US" altLang="zh-CN" sz="2800" kern="1200" dirty="0" smtClean="0">
                <a:solidFill>
                  <a:schemeClr val="tx1"/>
                </a:solidFill>
                <a:latin typeface="+mn-lt"/>
                <a:ea typeface="+mn-ea"/>
                <a:cs typeface="+mn-cs"/>
              </a:rPr>
              <a:t>Gnutella </a:t>
            </a:r>
            <a:r>
              <a:rPr lang="zh-CN" altLang="en-US" sz="2800" kern="1200" dirty="0" smtClean="0">
                <a:solidFill>
                  <a:schemeClr val="tx1"/>
                </a:solidFill>
                <a:latin typeface="+mn-lt"/>
                <a:ea typeface="+mn-ea"/>
                <a:cs typeface="+mn-cs"/>
              </a:rPr>
              <a:t>造成对唱片巨头华纳音乐和</a:t>
            </a:r>
            <a:r>
              <a:rPr lang="en-US" altLang="zh-CN" sz="2800" kern="1200" dirty="0" smtClean="0">
                <a:solidFill>
                  <a:schemeClr val="tx1"/>
                </a:solidFill>
                <a:latin typeface="+mn-lt"/>
                <a:ea typeface="+mn-ea"/>
                <a:cs typeface="+mn-cs"/>
              </a:rPr>
              <a:t>EMI </a:t>
            </a:r>
            <a:r>
              <a:rPr lang="zh-CN" altLang="en-US" sz="2800" kern="1200" dirty="0" smtClean="0">
                <a:solidFill>
                  <a:schemeClr val="tx1"/>
                </a:solidFill>
                <a:latin typeface="+mn-lt"/>
                <a:ea typeface="+mn-ea"/>
                <a:cs typeface="+mn-cs"/>
              </a:rPr>
              <a:t>的潜在的威胁， 当时</a:t>
            </a:r>
            <a:r>
              <a:rPr lang="en-US" altLang="zh-CN" sz="2800" kern="1200" dirty="0" smtClean="0">
                <a:solidFill>
                  <a:schemeClr val="tx1"/>
                </a:solidFill>
                <a:latin typeface="+mn-lt"/>
                <a:ea typeface="+mn-ea"/>
                <a:cs typeface="+mn-cs"/>
              </a:rPr>
              <a:t>AOL</a:t>
            </a:r>
            <a:r>
              <a:rPr lang="zh-CN" altLang="en-US" sz="2800" kern="1200" dirty="0" smtClean="0">
                <a:solidFill>
                  <a:schemeClr val="tx1"/>
                </a:solidFill>
                <a:latin typeface="+mn-lt"/>
                <a:ea typeface="+mn-ea"/>
                <a:cs typeface="+mn-cs"/>
              </a:rPr>
              <a:t>正在与华纳进行合并的谈判之中。 但是，此时软件已经被从</a:t>
            </a:r>
            <a:r>
              <a:rPr lang="en-US" altLang="zh-CN" sz="2800" kern="1200" dirty="0" err="1" smtClean="0">
                <a:solidFill>
                  <a:schemeClr val="tx1"/>
                </a:solidFill>
                <a:latin typeface="+mn-lt"/>
                <a:ea typeface="+mn-ea"/>
                <a:cs typeface="+mn-cs"/>
              </a:rPr>
              <a:t>Nullsoft</a:t>
            </a:r>
            <a:r>
              <a:rPr lang="en-US" altLang="zh-CN" sz="2800" kern="1200" dirty="0" smtClean="0">
                <a:solidFill>
                  <a:schemeClr val="tx1"/>
                </a:solidFill>
                <a:latin typeface="+mn-lt"/>
                <a:ea typeface="+mn-ea"/>
                <a:cs typeface="+mn-cs"/>
              </a:rPr>
              <a:t> </a:t>
            </a:r>
            <a:r>
              <a:rPr lang="zh-CN" altLang="en-US" sz="2800" kern="1200" dirty="0" smtClean="0">
                <a:solidFill>
                  <a:schemeClr val="tx1"/>
                </a:solidFill>
                <a:latin typeface="+mn-lt"/>
                <a:ea typeface="+mn-ea"/>
                <a:cs typeface="+mn-cs"/>
              </a:rPr>
              <a:t>站点上下载了几千份，而且各种第三方组织很快就开始对</a:t>
            </a:r>
            <a:r>
              <a:rPr lang="en-US" altLang="zh-CN" sz="2800" kern="1200" dirty="0" smtClean="0">
                <a:solidFill>
                  <a:schemeClr val="tx1"/>
                </a:solidFill>
                <a:latin typeface="+mn-lt"/>
                <a:ea typeface="+mn-ea"/>
                <a:cs typeface="+mn-cs"/>
              </a:rPr>
              <a:t>Gnutella</a:t>
            </a:r>
            <a:r>
              <a:rPr lang="zh-CN" altLang="en-US" sz="2800" kern="1200" dirty="0" smtClean="0">
                <a:solidFill>
                  <a:schemeClr val="tx1"/>
                </a:solidFill>
                <a:latin typeface="+mn-lt"/>
                <a:ea typeface="+mn-ea"/>
                <a:cs typeface="+mn-cs"/>
              </a:rPr>
              <a:t>进行克隆</a:t>
            </a:r>
            <a:r>
              <a:rPr lang="en-US" altLang="zh-CN" sz="2800" kern="1200" dirty="0" smtClean="0">
                <a:solidFill>
                  <a:schemeClr val="tx1"/>
                </a:solidFill>
                <a:latin typeface="+mn-lt"/>
                <a:ea typeface="+mn-ea"/>
                <a:cs typeface="+mn-cs"/>
              </a:rPr>
              <a:t>,</a:t>
            </a:r>
            <a:r>
              <a:rPr lang="zh-CN" altLang="en-US" sz="2800" kern="1200" dirty="0" smtClean="0">
                <a:solidFill>
                  <a:schemeClr val="tx1"/>
                </a:solidFill>
                <a:latin typeface="+mn-lt"/>
                <a:ea typeface="+mn-ea"/>
                <a:cs typeface="+mn-cs"/>
              </a:rPr>
              <a:t>开发自己的客户版本</a:t>
            </a:r>
            <a:r>
              <a:rPr lang="en-US" altLang="zh-CN" sz="2800" kern="1200" dirty="0" smtClean="0">
                <a:solidFill>
                  <a:schemeClr val="tx1"/>
                </a:solidFill>
                <a:latin typeface="+mn-lt"/>
                <a:ea typeface="+mn-ea"/>
                <a:cs typeface="+mn-cs"/>
              </a:rPr>
              <a:t>.</a:t>
            </a:r>
            <a:r>
              <a:rPr lang="zh-CN" altLang="en-US" sz="2800" kern="1200" dirty="0" smtClean="0">
                <a:solidFill>
                  <a:schemeClr val="tx1"/>
                </a:solidFill>
                <a:latin typeface="+mn-lt"/>
                <a:ea typeface="+mn-ea"/>
                <a:cs typeface="+mn-cs"/>
              </a:rPr>
              <a:t>这些克隆的版本都与</a:t>
            </a:r>
            <a:r>
              <a:rPr lang="en-US" altLang="zh-CN" sz="2800" kern="1200" dirty="0" err="1" smtClean="0">
                <a:solidFill>
                  <a:schemeClr val="tx1"/>
                </a:solidFill>
                <a:latin typeface="+mn-lt"/>
                <a:ea typeface="+mn-ea"/>
                <a:cs typeface="+mn-cs"/>
              </a:rPr>
              <a:t>Nullsoft</a:t>
            </a:r>
            <a:r>
              <a:rPr lang="zh-CN" altLang="en-US" sz="2800" kern="1200" dirty="0" smtClean="0">
                <a:solidFill>
                  <a:schemeClr val="tx1"/>
                </a:solidFill>
                <a:latin typeface="+mn-lt"/>
                <a:ea typeface="+mn-ea"/>
                <a:cs typeface="+mn-cs"/>
              </a:rPr>
              <a:t>设计的</a:t>
            </a:r>
            <a:r>
              <a:rPr lang="en-US" altLang="zh-CN" sz="2800" kern="1200" dirty="0" smtClean="0">
                <a:solidFill>
                  <a:schemeClr val="tx1"/>
                </a:solidFill>
                <a:latin typeface="+mn-lt"/>
                <a:ea typeface="+mn-ea"/>
                <a:cs typeface="+mn-cs"/>
              </a:rPr>
              <a:t>Gnutella</a:t>
            </a:r>
            <a:r>
              <a:rPr lang="zh-CN" altLang="en-US" sz="2800" kern="1200" dirty="0" smtClean="0">
                <a:solidFill>
                  <a:schemeClr val="tx1"/>
                </a:solidFill>
                <a:latin typeface="+mn-lt"/>
                <a:ea typeface="+mn-ea"/>
                <a:cs typeface="+mn-cs"/>
              </a:rPr>
              <a:t>协议的相兼容，因此能彼此互相通讯并且和原先</a:t>
            </a:r>
            <a:r>
              <a:rPr lang="en-US" altLang="zh-CN" sz="2800" kern="1200" dirty="0" err="1" smtClean="0">
                <a:solidFill>
                  <a:schemeClr val="tx1"/>
                </a:solidFill>
                <a:latin typeface="+mn-lt"/>
                <a:ea typeface="+mn-ea"/>
                <a:cs typeface="+mn-cs"/>
              </a:rPr>
              <a:t>Nullsoft</a:t>
            </a:r>
            <a:r>
              <a:rPr lang="zh-CN" altLang="en-US" sz="2800" kern="1200" dirty="0" smtClean="0">
                <a:solidFill>
                  <a:schemeClr val="tx1"/>
                </a:solidFill>
                <a:latin typeface="+mn-lt"/>
                <a:ea typeface="+mn-ea"/>
                <a:cs typeface="+mn-cs"/>
              </a:rPr>
              <a:t>的客户端通讯</a:t>
            </a:r>
            <a:r>
              <a:rPr lang="en-US" altLang="zh-CN" sz="2800" kern="1200" dirty="0" smtClean="0">
                <a:solidFill>
                  <a:schemeClr val="tx1"/>
                </a:solidFill>
                <a:latin typeface="+mn-lt"/>
                <a:ea typeface="+mn-ea"/>
                <a:cs typeface="+mn-cs"/>
              </a:rPr>
              <a:t>.</a:t>
            </a:r>
            <a:r>
              <a:rPr lang="zh-CN" altLang="en-US" sz="2800" kern="1200" dirty="0" smtClean="0">
                <a:solidFill>
                  <a:schemeClr val="tx1"/>
                </a:solidFill>
                <a:latin typeface="+mn-lt"/>
                <a:ea typeface="+mn-ea"/>
                <a:cs typeface="+mn-cs"/>
              </a:rPr>
              <a:t>当人开始运行这些克隆的未被授权的客户端软件后，一个互相兼容的</a:t>
            </a:r>
            <a:r>
              <a:rPr lang="en-US" altLang="zh-CN" sz="2800" kern="1200" dirty="0" smtClean="0">
                <a:solidFill>
                  <a:schemeClr val="tx1"/>
                </a:solidFill>
                <a:latin typeface="+mn-lt"/>
                <a:ea typeface="+mn-ea"/>
                <a:cs typeface="+mn-cs"/>
              </a:rPr>
              <a:t>Gnutella</a:t>
            </a:r>
            <a:r>
              <a:rPr lang="zh-CN" altLang="en-US" sz="2800" kern="1200" dirty="0" smtClean="0">
                <a:solidFill>
                  <a:schemeClr val="tx1"/>
                </a:solidFill>
                <a:latin typeface="+mn-lt"/>
                <a:ea typeface="+mn-ea"/>
                <a:cs typeface="+mn-cs"/>
              </a:rPr>
              <a:t>应用网络开始增长并且用</a:t>
            </a:r>
            <a:r>
              <a:rPr lang="en-US" altLang="zh-CN" sz="2800" kern="1200" dirty="0" smtClean="0">
                <a:solidFill>
                  <a:schemeClr val="tx1"/>
                </a:solidFill>
                <a:latin typeface="+mn-lt"/>
                <a:ea typeface="+mn-ea"/>
                <a:cs typeface="+mn-cs"/>
              </a:rPr>
              <a:t>Gnutella </a:t>
            </a:r>
            <a:r>
              <a:rPr lang="zh-CN" altLang="en-US" sz="2800" kern="1200" dirty="0" smtClean="0">
                <a:solidFill>
                  <a:schemeClr val="tx1"/>
                </a:solidFill>
                <a:latin typeface="+mn-lt"/>
                <a:ea typeface="+mn-ea"/>
                <a:cs typeface="+mn-cs"/>
              </a:rPr>
              <a:t>协议约定的无中心的交流方式。这个网络，在过去的</a:t>
            </a:r>
            <a:r>
              <a:rPr lang="en-US" altLang="zh-CN" sz="2800" kern="1200" dirty="0" smtClean="0">
                <a:solidFill>
                  <a:schemeClr val="tx1"/>
                </a:solidFill>
                <a:latin typeface="+mn-lt"/>
                <a:ea typeface="+mn-ea"/>
                <a:cs typeface="+mn-cs"/>
              </a:rPr>
              <a:t>2001</a:t>
            </a:r>
            <a:r>
              <a:rPr lang="zh-CN" altLang="en-US" sz="2800" kern="1200" dirty="0" smtClean="0">
                <a:solidFill>
                  <a:schemeClr val="tx1"/>
                </a:solidFill>
                <a:latin typeface="+mn-lt"/>
                <a:ea typeface="+mn-ea"/>
                <a:cs typeface="+mn-cs"/>
              </a:rPr>
              <a:t>年显著增长，开始被称为</a:t>
            </a:r>
            <a:r>
              <a:rPr lang="en-US" altLang="zh-CN" sz="2800" kern="1200" dirty="0" smtClean="0">
                <a:solidFill>
                  <a:schemeClr val="tx1"/>
                </a:solidFill>
                <a:latin typeface="+mn-lt"/>
                <a:ea typeface="+mn-ea"/>
                <a:cs typeface="+mn-cs"/>
              </a:rPr>
              <a:t>Gnutella </a:t>
            </a:r>
            <a:r>
              <a:rPr lang="zh-CN" altLang="en-US" sz="2800" kern="1200" dirty="0" smtClean="0">
                <a:solidFill>
                  <a:schemeClr val="tx1"/>
                </a:solidFill>
                <a:latin typeface="+mn-lt"/>
                <a:ea typeface="+mn-ea"/>
                <a:cs typeface="+mn-cs"/>
              </a:rPr>
              <a:t>网络。所有利用</a:t>
            </a:r>
            <a:r>
              <a:rPr lang="en-US" altLang="zh-CN" sz="2800" kern="1200" dirty="0" smtClean="0">
                <a:solidFill>
                  <a:schemeClr val="tx1"/>
                </a:solidFill>
                <a:latin typeface="+mn-lt"/>
                <a:ea typeface="+mn-ea"/>
                <a:cs typeface="+mn-cs"/>
              </a:rPr>
              <a:t>Gnutella </a:t>
            </a:r>
            <a:r>
              <a:rPr lang="zh-CN" altLang="en-US" sz="2800" kern="1200" dirty="0" smtClean="0">
                <a:solidFill>
                  <a:schemeClr val="tx1"/>
                </a:solidFill>
                <a:latin typeface="+mn-lt"/>
                <a:ea typeface="+mn-ea"/>
                <a:cs typeface="+mn-cs"/>
              </a:rPr>
              <a:t>协议运行的客户端程序的计算机都被称为在</a:t>
            </a:r>
            <a:r>
              <a:rPr lang="en-US" altLang="zh-CN" sz="2800" kern="1200" dirty="0" smtClean="0">
                <a:solidFill>
                  <a:schemeClr val="tx1"/>
                </a:solidFill>
                <a:latin typeface="+mn-lt"/>
                <a:ea typeface="+mn-ea"/>
                <a:cs typeface="+mn-cs"/>
              </a:rPr>
              <a:t>Gnutella </a:t>
            </a:r>
            <a:r>
              <a:rPr lang="zh-CN" altLang="en-US" sz="2800" kern="1200" dirty="0" smtClean="0">
                <a:solidFill>
                  <a:schemeClr val="tx1"/>
                </a:solidFill>
                <a:latin typeface="+mn-lt"/>
                <a:ea typeface="+mn-ea"/>
                <a:cs typeface="+mn-cs"/>
              </a:rPr>
              <a:t>网络</a:t>
            </a:r>
            <a:r>
              <a:rPr lang="en-US" altLang="zh-CN" sz="2800" kern="1200" dirty="0" smtClean="0">
                <a:solidFill>
                  <a:schemeClr val="tx1"/>
                </a:solidFill>
                <a:latin typeface="+mn-lt"/>
                <a:ea typeface="+mn-ea"/>
                <a:cs typeface="+mn-cs"/>
              </a:rPr>
              <a:t>( </a:t>
            </a:r>
            <a:r>
              <a:rPr lang="en-US" altLang="zh-CN" sz="2800" kern="1200" dirty="0" err="1" smtClean="0">
                <a:solidFill>
                  <a:schemeClr val="tx1"/>
                </a:solidFill>
                <a:latin typeface="+mn-lt"/>
                <a:ea typeface="+mn-ea"/>
                <a:cs typeface="+mn-cs"/>
              </a:rPr>
              <a:t>gNet</a:t>
            </a:r>
            <a:r>
              <a:rPr lang="en-US" altLang="zh-CN" sz="2800" kern="1200" dirty="0" smtClean="0">
                <a:solidFill>
                  <a:schemeClr val="tx1"/>
                </a:solidFill>
                <a:latin typeface="+mn-lt"/>
                <a:ea typeface="+mn-ea"/>
                <a:cs typeface="+mn-cs"/>
              </a:rPr>
              <a:t>) </a:t>
            </a:r>
            <a:r>
              <a:rPr lang="zh-CN" altLang="en-US" sz="2800" kern="1200" dirty="0" smtClean="0">
                <a:solidFill>
                  <a:schemeClr val="tx1"/>
                </a:solidFill>
                <a:latin typeface="+mn-lt"/>
                <a:ea typeface="+mn-ea"/>
                <a:cs typeface="+mn-cs"/>
              </a:rPr>
              <a:t>上。在互联网上，每台计算机只能同时连接另外一台计算机一次。 比如：当一个用户访问时，她不在。两个场所相互独立。 在</a:t>
            </a:r>
            <a:r>
              <a:rPr lang="en-US" altLang="zh-CN" sz="2800" kern="1200" dirty="0" smtClean="0">
                <a:solidFill>
                  <a:schemeClr val="tx1"/>
                </a:solidFill>
                <a:latin typeface="+mn-lt"/>
                <a:ea typeface="+mn-ea"/>
                <a:cs typeface="+mn-cs"/>
              </a:rPr>
              <a:t>Gnutella </a:t>
            </a:r>
            <a:r>
              <a:rPr lang="zh-CN" altLang="en-US" sz="2800" kern="1200" dirty="0" smtClean="0">
                <a:solidFill>
                  <a:schemeClr val="tx1"/>
                </a:solidFill>
                <a:latin typeface="+mn-lt"/>
                <a:ea typeface="+mn-ea"/>
                <a:cs typeface="+mn-cs"/>
              </a:rPr>
              <a:t>网络上，一个用户可以同时连接几台其他计算机。 信息同时可能从很多来源接收</a:t>
            </a:r>
            <a:endParaRPr kumimoji="1" lang="zh-CN" altLang="en-US" sz="2800" dirty="0"/>
          </a:p>
        </p:txBody>
      </p:sp>
      <p:sp>
        <p:nvSpPr>
          <p:cNvPr id="4" name="日期占位符 3"/>
          <p:cNvSpPr>
            <a:spLocks noGrp="1"/>
          </p:cNvSpPr>
          <p:nvPr>
            <p:ph type="dt" idx="10"/>
          </p:nvPr>
        </p:nvSpPr>
        <p:spPr/>
        <p:txBody>
          <a:bodyPr/>
          <a:lstStyle/>
          <a:p>
            <a:fld id="{D731D55E-F3AF-F948-8208-E98CB6EA1519}" type="datetime1">
              <a:rPr lang="zh-CN" altLang="en-US" smtClean="0"/>
              <a:t>2019/10/23</a:t>
            </a:fld>
            <a:endParaRPr lang="zh-CN" altLang="en-US"/>
          </a:p>
        </p:txBody>
      </p:sp>
    </p:spTree>
    <p:extLst>
      <p:ext uri="{BB962C8B-B14F-4D97-AF65-F5344CB8AC3E}">
        <p14:creationId xmlns:p14="http://schemas.microsoft.com/office/powerpoint/2010/main" val="4050245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sv-SE" altLang="zh-CN" dirty="0" smtClean="0"/>
              <a:t>[ˈ</a:t>
            </a:r>
            <a:r>
              <a:rPr kumimoji="1" lang="sv-SE" altLang="zh-CN" dirty="0" err="1" smtClean="0"/>
              <a:t>dju:plɪkeɪt</a:t>
            </a:r>
            <a:r>
              <a:rPr kumimoji="1" lang="sv-SE" altLang="zh-CN" dirty="0" smtClean="0"/>
              <a:t>]</a:t>
            </a:r>
            <a:r>
              <a:rPr kumimoji="1" lang="zh-CN" altLang="en-US" dirty="0" smtClean="0"/>
              <a:t> </a:t>
            </a:r>
            <a:r>
              <a:rPr kumimoji="1" lang="en-US" altLang="zh-CN" dirty="0" smtClean="0"/>
              <a:t>versus</a:t>
            </a:r>
            <a:r>
              <a:rPr kumimoji="1" lang="zh-CN" altLang="en-US" dirty="0" smtClean="0"/>
              <a:t>：</a:t>
            </a:r>
            <a:r>
              <a:rPr kumimoji="1" lang="en-US" altLang="zh-CN" dirty="0" smtClean="0"/>
              <a:t>VS.</a:t>
            </a:r>
            <a:r>
              <a:rPr kumimoji="1" lang="zh-CN" altLang="en-US" dirty="0" smtClean="0"/>
              <a:t>与</a:t>
            </a:r>
            <a:r>
              <a:rPr kumimoji="1" lang="en-US" altLang="zh-CN" dirty="0" smtClean="0"/>
              <a:t>……</a:t>
            </a:r>
            <a:r>
              <a:rPr kumimoji="1" lang="zh-CN" altLang="en-US" dirty="0" smtClean="0"/>
              <a:t>比较</a:t>
            </a:r>
            <a:endParaRPr kumimoji="1" lang="zh-CN" altLang="en-US" dirty="0"/>
          </a:p>
        </p:txBody>
      </p:sp>
      <p:sp>
        <p:nvSpPr>
          <p:cNvPr id="4" name="日期占位符 3"/>
          <p:cNvSpPr>
            <a:spLocks noGrp="1"/>
          </p:cNvSpPr>
          <p:nvPr>
            <p:ph type="dt" idx="10"/>
          </p:nvPr>
        </p:nvSpPr>
        <p:spPr/>
        <p:txBody>
          <a:bodyPr/>
          <a:lstStyle/>
          <a:p>
            <a:fld id="{E74EFF3C-97A5-8B41-87B8-5C61C29FCC06}" type="datetime1">
              <a:rPr lang="zh-CN" altLang="en-US" smtClean="0"/>
              <a:t>2019/10/23</a:t>
            </a:fld>
            <a:endParaRPr lang="zh-CN" altLang="en-US"/>
          </a:p>
        </p:txBody>
      </p:sp>
    </p:spTree>
    <p:extLst>
      <p:ext uri="{BB962C8B-B14F-4D97-AF65-F5344CB8AC3E}">
        <p14:creationId xmlns:p14="http://schemas.microsoft.com/office/powerpoint/2010/main" val="5118396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0"/>
          </p:nvPr>
        </p:nvSpPr>
        <p:spPr/>
        <p:txBody>
          <a:bodyPr/>
          <a:lstStyle/>
          <a:p>
            <a:fld id="{228FF5FB-C792-2649-B312-F49F8DC48967}" type="datetime1">
              <a:rPr lang="zh-CN" altLang="en-US" smtClean="0"/>
              <a:t>2019/10/23</a:t>
            </a:fld>
            <a:endParaRPr lang="zh-CN" altLang="en-US"/>
          </a:p>
        </p:txBody>
      </p:sp>
    </p:spTree>
    <p:extLst>
      <p:ext uri="{BB962C8B-B14F-4D97-AF65-F5344CB8AC3E}">
        <p14:creationId xmlns:p14="http://schemas.microsoft.com/office/powerpoint/2010/main" val="630618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Shared</a:t>
            </a:r>
            <a:r>
              <a:rPr kumimoji="1" lang="zh-CN" altLang="en-US" dirty="0" smtClean="0"/>
              <a:t> </a:t>
            </a:r>
            <a:r>
              <a:rPr kumimoji="1" lang="en-US" altLang="zh-CN" dirty="0" smtClean="0"/>
              <a:t>tree</a:t>
            </a:r>
            <a:r>
              <a:rPr kumimoji="1" lang="zh-CN" altLang="en-US" dirty="0" smtClean="0"/>
              <a:t>为建立多播路径的多播树</a:t>
            </a:r>
            <a:endParaRPr kumimoji="1" lang="zh-CN" altLang="en-US" dirty="0"/>
          </a:p>
        </p:txBody>
      </p:sp>
      <p:sp>
        <p:nvSpPr>
          <p:cNvPr id="4" name="日期占位符 3"/>
          <p:cNvSpPr>
            <a:spLocks noGrp="1"/>
          </p:cNvSpPr>
          <p:nvPr>
            <p:ph type="dt" idx="10"/>
          </p:nvPr>
        </p:nvSpPr>
        <p:spPr/>
        <p:txBody>
          <a:bodyPr/>
          <a:lstStyle/>
          <a:p>
            <a:fld id="{7CAF37BE-1CA3-D943-A261-DFA2D490FCEA}" type="datetime1">
              <a:rPr lang="zh-CN" altLang="en-US" smtClean="0"/>
              <a:t>2019/10/23</a:t>
            </a:fld>
            <a:endParaRPr lang="zh-CN" altLang="en-US"/>
          </a:p>
        </p:txBody>
      </p:sp>
    </p:spTree>
    <p:extLst>
      <p:ext uri="{BB962C8B-B14F-4D97-AF65-F5344CB8AC3E}">
        <p14:creationId xmlns:p14="http://schemas.microsoft.com/office/powerpoint/2010/main" val="21037460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530BD763-A7BA-0644-96C0-4D6F958A084A}" type="slidenum">
              <a:rPr lang="en-US" altLang="zh-CN" sz="1200" b="0">
                <a:latin typeface="Times New Roman" charset="0"/>
              </a:rPr>
              <a:pPr/>
              <a:t>239</a:t>
            </a:fld>
            <a:endParaRPr lang="en-US" altLang="zh-CN" sz="1200" b="0">
              <a:latin typeface="Times New Roman" charset="0"/>
            </a:endParaRPr>
          </a:p>
        </p:txBody>
      </p:sp>
      <p:sp>
        <p:nvSpPr>
          <p:cNvPr id="442370"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44237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6375B216-B16F-D24C-A9D4-7AA7DDF98ECE}" type="datetime1">
              <a:rPr lang="zh-CN" altLang="en-US" smtClean="0"/>
              <a:t>2019/10/23</a:t>
            </a:fld>
            <a:endParaRPr lang="zh-CN" altLang="en-US"/>
          </a:p>
        </p:txBody>
      </p:sp>
    </p:spTree>
    <p:extLst>
      <p:ext uri="{BB962C8B-B14F-4D97-AF65-F5344CB8AC3E}">
        <p14:creationId xmlns:p14="http://schemas.microsoft.com/office/powerpoint/2010/main" val="56785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日期占位符 3"/>
          <p:cNvSpPr>
            <a:spLocks noGrp="1"/>
          </p:cNvSpPr>
          <p:nvPr>
            <p:ph type="dt" idx="10"/>
          </p:nvPr>
        </p:nvSpPr>
        <p:spPr/>
        <p:txBody>
          <a:bodyPr/>
          <a:lstStyle/>
          <a:p>
            <a:fld id="{640F6A6E-CF2A-904E-8B4E-F09B69E5DB94}" type="datetime1">
              <a:rPr lang="zh-CN" altLang="en-US" smtClean="0"/>
              <a:t>2019/10/23</a:t>
            </a:fld>
            <a:endParaRPr lang="zh-CN" altLang="en-US"/>
          </a:p>
        </p:txBody>
      </p:sp>
    </p:spTree>
    <p:extLst>
      <p:ext uri="{BB962C8B-B14F-4D97-AF65-F5344CB8AC3E}">
        <p14:creationId xmlns:p14="http://schemas.microsoft.com/office/powerpoint/2010/main" val="19498831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AD4B18E0-21AF-0643-93D0-36F51AA00565}" type="slidenum">
              <a:rPr lang="en-US" altLang="zh-CN" sz="1200" b="0">
                <a:latin typeface="Times New Roman" charset="0"/>
              </a:rPr>
              <a:pPr/>
              <a:t>240</a:t>
            </a:fld>
            <a:endParaRPr lang="en-US" altLang="zh-CN" sz="1200" b="0">
              <a:latin typeface="Times New Roman" charset="0"/>
            </a:endParaRPr>
          </a:p>
        </p:txBody>
      </p:sp>
      <p:sp>
        <p:nvSpPr>
          <p:cNvPr id="446466"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446467"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AD52DE96-E88E-0544-ABC4-E46238C22AC1}" type="datetime1">
              <a:rPr lang="zh-CN" altLang="en-US" smtClean="0"/>
              <a:t>2019/10/23</a:t>
            </a:fld>
            <a:endParaRPr lang="zh-CN" altLang="en-US"/>
          </a:p>
        </p:txBody>
      </p:sp>
    </p:spTree>
    <p:extLst>
      <p:ext uri="{BB962C8B-B14F-4D97-AF65-F5344CB8AC3E}">
        <p14:creationId xmlns:p14="http://schemas.microsoft.com/office/powerpoint/2010/main" val="10709570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09F6C3C1-E813-6E45-92D2-53D9EA3821EA}" type="slidenum">
              <a:rPr lang="en-US" altLang="zh-CN" sz="1200" b="0">
                <a:latin typeface="Times New Roman" charset="0"/>
              </a:rPr>
              <a:pPr/>
              <a:t>241</a:t>
            </a:fld>
            <a:endParaRPr lang="en-US" altLang="zh-CN" sz="1200" b="0">
              <a:latin typeface="Times New Roman" charset="0"/>
            </a:endParaRPr>
          </a:p>
        </p:txBody>
      </p:sp>
      <p:sp>
        <p:nvSpPr>
          <p:cNvPr id="448514"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44851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5437F8FE-DA0F-8246-9456-AE48B8B4C969}" type="datetime1">
              <a:rPr lang="zh-CN" altLang="en-US" smtClean="0"/>
              <a:t>2019/10/23</a:t>
            </a:fld>
            <a:endParaRPr lang="zh-CN" altLang="en-US"/>
          </a:p>
        </p:txBody>
      </p:sp>
    </p:spTree>
    <p:extLst>
      <p:ext uri="{BB962C8B-B14F-4D97-AF65-F5344CB8AC3E}">
        <p14:creationId xmlns:p14="http://schemas.microsoft.com/office/powerpoint/2010/main" val="7934741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fld id="{5456B188-9616-6E46-A99A-0E84209D7255}" type="slidenum">
              <a:rPr lang="en-US" altLang="zh-CN" sz="1200" b="0">
                <a:latin typeface="Times New Roman" charset="0"/>
              </a:rPr>
              <a:pPr/>
              <a:t>242</a:t>
            </a:fld>
            <a:endParaRPr lang="en-US" altLang="zh-CN" sz="1200" b="0">
              <a:latin typeface="Times New Roman" charset="0"/>
            </a:endParaRPr>
          </a:p>
        </p:txBody>
      </p:sp>
      <p:sp>
        <p:nvSpPr>
          <p:cNvPr id="450562"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45056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kumimoji="0" lang="zh-CN" altLang="en-US" dirty="0" smtClean="0"/>
              <a:t>外联网：例如学校的图书馆电子图书系统，需要维普、知网等合作机构，这样就组成外联网</a:t>
            </a:r>
            <a:endParaRPr kumimoji="0" lang="zh-CN" altLang="en-US" dirty="0"/>
          </a:p>
        </p:txBody>
      </p:sp>
      <p:sp>
        <p:nvSpPr>
          <p:cNvPr id="2" name="日期占位符 1"/>
          <p:cNvSpPr>
            <a:spLocks noGrp="1"/>
          </p:cNvSpPr>
          <p:nvPr>
            <p:ph type="dt" idx="10"/>
          </p:nvPr>
        </p:nvSpPr>
        <p:spPr/>
        <p:txBody>
          <a:bodyPr/>
          <a:lstStyle/>
          <a:p>
            <a:fld id="{921B6C98-E17A-0048-B16D-5F3DA85E6BEF}" type="datetime1">
              <a:rPr lang="zh-CN" altLang="en-US" smtClean="0"/>
              <a:t>2019/10/23</a:t>
            </a:fld>
            <a:endParaRPr lang="zh-CN" altLang="en-US"/>
          </a:p>
        </p:txBody>
      </p:sp>
    </p:spTree>
    <p:extLst>
      <p:ext uri="{BB962C8B-B14F-4D97-AF65-F5344CB8AC3E}">
        <p14:creationId xmlns:p14="http://schemas.microsoft.com/office/powerpoint/2010/main" val="2984935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端口号码使用</a:t>
            </a:r>
            <a:r>
              <a:rPr kumimoji="1" lang="en-US" altLang="zh-CN" dirty="0" smtClean="0"/>
              <a:t>16bit</a:t>
            </a:r>
            <a:r>
              <a:rPr kumimoji="1" lang="zh-CN" altLang="en-US" dirty="0" smtClean="0"/>
              <a:t>编码，</a:t>
            </a:r>
            <a:r>
              <a:rPr kumimoji="1" lang="en-US" altLang="zh-CN" dirty="0" smtClean="0"/>
              <a:t>1550</a:t>
            </a:r>
            <a:r>
              <a:rPr kumimoji="1" lang="zh-CN" altLang="en-US" dirty="0" smtClean="0"/>
              <a:t>以上可以用于表示</a:t>
            </a:r>
            <a:r>
              <a:rPr kumimoji="1" lang="en-US" altLang="zh-CN" dirty="0" smtClean="0"/>
              <a:t>NAT</a:t>
            </a:r>
            <a:r>
              <a:rPr kumimoji="1" lang="zh-CN" altLang="en-US" dirty="0" smtClean="0"/>
              <a:t>的端口号码</a:t>
            </a:r>
            <a:endParaRPr kumimoji="1" lang="zh-CN" altLang="en-US" dirty="0"/>
          </a:p>
        </p:txBody>
      </p:sp>
      <p:sp>
        <p:nvSpPr>
          <p:cNvPr id="4" name="日期占位符 3"/>
          <p:cNvSpPr>
            <a:spLocks noGrp="1"/>
          </p:cNvSpPr>
          <p:nvPr>
            <p:ph type="dt" idx="10"/>
          </p:nvPr>
        </p:nvSpPr>
        <p:spPr/>
        <p:txBody>
          <a:bodyPr/>
          <a:lstStyle/>
          <a:p>
            <a:fld id="{F412A79B-1ED1-334D-B440-7BFC73F03B2F}" type="datetime1">
              <a:rPr lang="zh-CN" altLang="en-US" smtClean="0"/>
              <a:t>2019/10/23</a:t>
            </a:fld>
            <a:endParaRPr lang="zh-CN" altLang="en-US"/>
          </a:p>
        </p:txBody>
      </p:sp>
    </p:spTree>
    <p:extLst>
      <p:ext uri="{BB962C8B-B14F-4D97-AF65-F5344CB8AC3E}">
        <p14:creationId xmlns:p14="http://schemas.microsoft.com/office/powerpoint/2010/main" val="14799460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罗列现存的端口映射，总是需要外网访问服务器分配一个合法的端口，同时自动完成静态配置，并向外界通告：公网</a:t>
            </a:r>
            <a:r>
              <a:rPr kumimoji="1" lang="en-US" altLang="zh-CN" dirty="0" smtClean="0"/>
              <a:t>IP+</a:t>
            </a:r>
            <a:r>
              <a:rPr kumimoji="1" lang="zh-CN" altLang="en-US" dirty="0" smtClean="0"/>
              <a:t>能够传送进来的端口号码</a:t>
            </a:r>
            <a:endParaRPr kumimoji="1" lang="zh-CN" altLang="en-US" dirty="0"/>
          </a:p>
        </p:txBody>
      </p:sp>
      <p:sp>
        <p:nvSpPr>
          <p:cNvPr id="4" name="日期占位符 3"/>
          <p:cNvSpPr>
            <a:spLocks noGrp="1"/>
          </p:cNvSpPr>
          <p:nvPr>
            <p:ph type="dt" idx="10"/>
          </p:nvPr>
        </p:nvSpPr>
        <p:spPr/>
        <p:txBody>
          <a:bodyPr/>
          <a:lstStyle/>
          <a:p>
            <a:fld id="{4D718C73-4783-B843-BCE5-9CFB85449FA2}" type="datetime1">
              <a:rPr lang="zh-CN" altLang="en-US" smtClean="0"/>
              <a:t>2019/10/23</a:t>
            </a:fld>
            <a:endParaRPr lang="zh-CN" altLang="en-US"/>
          </a:p>
        </p:txBody>
      </p:sp>
    </p:spTree>
    <p:extLst>
      <p:ext uri="{BB962C8B-B14F-4D97-AF65-F5344CB8AC3E}">
        <p14:creationId xmlns:p14="http://schemas.microsoft.com/office/powerpoint/2010/main" val="26086993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fld id="{033C9A1F-58AD-574A-8BB2-AE053D0DF24F}" type="slidenum">
              <a:rPr lang="en-US" altLang="zh-CN" sz="1200" b="0">
                <a:latin typeface="Times New Roman" charset="0"/>
              </a:rPr>
              <a:pPr>
                <a:defRPr/>
              </a:pPr>
              <a:t>253</a:t>
            </a:fld>
            <a:endParaRPr lang="en-US" altLang="zh-CN" sz="1200" b="0">
              <a:latin typeface="Times New Roman" charset="0"/>
            </a:endParaRPr>
          </a:p>
        </p:txBody>
      </p:sp>
      <p:sp>
        <p:nvSpPr>
          <p:cNvPr id="178178" name="Rectangle 2"/>
          <p:cNvSpPr>
            <a:spLocks noGrp="1" noRot="1" noChangeAspect="1" noChangeArrowheads="1" noTextEdit="1"/>
          </p:cNvSpPr>
          <p:nvPr>
            <p:ph type="sldImg"/>
          </p:nvPr>
        </p:nvSpPr>
        <p:spPr>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17817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kumimoji="0" lang="zh-CN" altLang="en-US"/>
          </a:p>
        </p:txBody>
      </p:sp>
      <p:sp>
        <p:nvSpPr>
          <p:cNvPr id="2" name="日期占位符 1"/>
          <p:cNvSpPr>
            <a:spLocks noGrp="1"/>
          </p:cNvSpPr>
          <p:nvPr>
            <p:ph type="dt" idx="10"/>
          </p:nvPr>
        </p:nvSpPr>
        <p:spPr/>
        <p:txBody>
          <a:bodyPr/>
          <a:lstStyle/>
          <a:p>
            <a:fld id="{87BC7550-DF29-9940-B396-E5CE5F669006}" type="datetime1">
              <a:rPr lang="zh-CN" altLang="en-US" smtClean="0"/>
              <a:t>2019/10/23</a:t>
            </a:fld>
            <a:endParaRPr lang="zh-CN" altLang="en-US"/>
          </a:p>
        </p:txBody>
      </p:sp>
    </p:spTree>
    <p:extLst>
      <p:ext uri="{BB962C8B-B14F-4D97-AF65-F5344CB8AC3E}">
        <p14:creationId xmlns:p14="http://schemas.microsoft.com/office/powerpoint/2010/main" val="63902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29992"/>
            <a:ext cx="7772400" cy="1470936"/>
          </a:xfrm>
          <a:prstGeom prst="rect">
            <a:avLst/>
          </a:prstGeo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5883"/>
            <a:ext cx="6400800" cy="1752706"/>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1336187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406"/>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99882"/>
            <a:ext cx="8229600" cy="452583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626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2" y="275404"/>
            <a:ext cx="2057400" cy="58503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5404"/>
            <a:ext cx="6019800" cy="58503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1852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5940" y="449707"/>
            <a:ext cx="8072119" cy="626857"/>
          </a:xfrm>
          <a:prstGeom prst="rect">
            <a:avLst/>
          </a:prstGeom>
        </p:spPr>
        <p:txBody>
          <a:bodyPr lIns="0" tIns="0" rIns="0" bIns="0"/>
          <a:lstStyle/>
          <a:p>
            <a:endParaRPr/>
          </a:p>
        </p:txBody>
      </p:sp>
      <p:sp>
        <p:nvSpPr>
          <p:cNvPr id="3" name="Holder 3"/>
          <p:cNvSpPr>
            <a:spLocks noGrp="1"/>
          </p:cNvSpPr>
          <p:nvPr>
            <p:ph sz="half" idx="2"/>
          </p:nvPr>
        </p:nvSpPr>
        <p:spPr>
          <a:xfrm>
            <a:off x="546303" y="1376171"/>
            <a:ext cx="3329101" cy="3825779"/>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801870" y="1621535"/>
            <a:ext cx="3512693" cy="3890581"/>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a:xfrm>
            <a:off x="535940" y="6445910"/>
            <a:ext cx="519785" cy="194065"/>
          </a:xfrm>
          <a:prstGeom prst="rect">
            <a:avLst/>
          </a:prstGeom>
        </p:spPr>
        <p:txBody>
          <a:bodyPr lIns="0" tIns="0" rIns="0" bIns="0"/>
          <a:lstStyle/>
          <a:p>
            <a:pPr marL="12700">
              <a:lnSpc>
                <a:spcPct val="100000"/>
              </a:lnSpc>
            </a:pPr>
            <a:endParaRPr sz="1200">
              <a:latin typeface="宋体"/>
              <a:cs typeface="宋体"/>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endParaRPr lang="en-US" dirty="0" smtClean="0"/>
          </a:p>
        </p:txBody>
      </p:sp>
      <p:sp>
        <p:nvSpPr>
          <p:cNvPr id="7" name="Holder 7"/>
          <p:cNvSpPr>
            <a:spLocks noGrp="1"/>
          </p:cNvSpPr>
          <p:nvPr>
            <p:ph type="sldNum" sz="quarter" idx="7"/>
          </p:nvPr>
        </p:nvSpPr>
        <p:spPr>
          <a:xfrm>
            <a:off x="8365742" y="6439814"/>
            <a:ext cx="473457" cy="265786"/>
          </a:xfrm>
          <a:prstGeom prst="rect">
            <a:avLst/>
          </a:prstGeom>
        </p:spPr>
        <p:txBody>
          <a:bodyPr lIns="0" tIns="0" rIns="0" bIns="0"/>
          <a:lstStyle/>
          <a:p>
            <a:pPr marL="127000">
              <a:lnSpc>
                <a:spcPct val="100000"/>
              </a:lnSpc>
            </a:pPr>
            <a:fld id="{81D60167-4931-47E6-BA6A-407CBD079E47}" type="slidenum">
              <a:rPr sz="1200" b="1" dirty="0" smtClean="0">
                <a:latin typeface="Arial Black"/>
                <a:cs typeface="Arial Black"/>
              </a:rPr>
              <a:t>‹#›</a:t>
            </a:fld>
            <a:endParaRPr sz="1200">
              <a:latin typeface="Arial Black"/>
              <a:cs typeface="Arial Black"/>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vert="horz"/>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5940" y="449707"/>
            <a:ext cx="8072119" cy="626857"/>
          </a:xfrm>
          <a:prstGeom prst="rect">
            <a:avLst/>
          </a:prstGeom>
        </p:spPr>
        <p:txBody>
          <a:bodyPr lIns="0" tIns="0" rIns="0" bIns="0"/>
          <a:lstStyle/>
          <a:p>
            <a:endParaRPr dirty="0"/>
          </a:p>
        </p:txBody>
      </p:sp>
      <p:sp>
        <p:nvSpPr>
          <p:cNvPr id="3" name="Holder 3"/>
          <p:cNvSpPr>
            <a:spLocks noGrp="1"/>
          </p:cNvSpPr>
          <p:nvPr>
            <p:ph type="ftr" sz="quarter" idx="5"/>
          </p:nvPr>
        </p:nvSpPr>
        <p:spPr>
          <a:xfrm>
            <a:off x="535940" y="6445910"/>
            <a:ext cx="519785" cy="194065"/>
          </a:xfrm>
          <a:prstGeom prst="rect">
            <a:avLst/>
          </a:prstGeom>
        </p:spPr>
        <p:txBody>
          <a:bodyPr lIns="0" tIns="0" rIns="0" bIns="0"/>
          <a:lstStyle/>
          <a:p>
            <a:pPr marL="12700">
              <a:lnSpc>
                <a:spcPct val="100000"/>
              </a:lnSpc>
            </a:pPr>
            <a:endParaRPr sz="1200">
              <a:latin typeface="宋体"/>
              <a:cs typeface="宋体"/>
            </a:endParaRPr>
          </a:p>
        </p:txBody>
      </p:sp>
      <p:sp>
        <p:nvSpPr>
          <p:cNvPr id="4" name="Holder 4"/>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endParaRPr lang="en-US" dirty="0" smtClean="0"/>
          </a:p>
        </p:txBody>
      </p:sp>
      <p:sp>
        <p:nvSpPr>
          <p:cNvPr id="5" name="Holder 5"/>
          <p:cNvSpPr>
            <a:spLocks noGrp="1"/>
          </p:cNvSpPr>
          <p:nvPr>
            <p:ph type="sldNum" sz="quarter" idx="7"/>
          </p:nvPr>
        </p:nvSpPr>
        <p:spPr>
          <a:xfrm>
            <a:off x="8365743" y="6439814"/>
            <a:ext cx="255016" cy="198623"/>
          </a:xfrm>
          <a:prstGeom prst="rect">
            <a:avLst/>
          </a:prstGeom>
        </p:spPr>
        <p:txBody>
          <a:bodyPr lIns="0" tIns="0" rIns="0" bIns="0"/>
          <a:lstStyle/>
          <a:p>
            <a:pPr marL="127000">
              <a:lnSpc>
                <a:spcPct val="100000"/>
              </a:lnSpc>
            </a:pPr>
            <a:fld id="{81D60167-4931-47E6-BA6A-407CBD079E47}" type="slidenum">
              <a:rPr sz="1200" b="1" dirty="0" smtClean="0">
                <a:latin typeface="Arial Black"/>
                <a:cs typeface="Arial Black"/>
              </a:rPr>
              <a:t>‹#›</a:t>
            </a:fld>
            <a:endParaRPr sz="1200">
              <a:latin typeface="Arial Black"/>
              <a:cs typeface="Arial Black"/>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600200"/>
            <a:ext cx="4038600" cy="449580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24"/>
          <p:cNvSpPr>
            <a:spLocks noGrp="1" noChangeArrowheads="1"/>
          </p:cNvSpPr>
          <p:nvPr>
            <p:ph type="dt" sz="half" idx="10"/>
          </p:nvPr>
        </p:nvSpPr>
        <p:spPr>
          <a:xfrm>
            <a:off x="457200" y="6248400"/>
            <a:ext cx="2133600" cy="457200"/>
          </a:xfrm>
          <a:prstGeom prst="rect">
            <a:avLst/>
          </a:prstGeom>
          <a:ln/>
        </p:spPr>
        <p:txBody>
          <a:bodyPr/>
          <a:lstStyle>
            <a:lvl1pPr>
              <a:defRPr/>
            </a:lvl1pPr>
          </a:lstStyle>
          <a:p>
            <a:pPr>
              <a:defRPr/>
            </a:pPr>
            <a:endParaRPr lang="en-US" altLang="zh-CN" dirty="0"/>
          </a:p>
        </p:txBody>
      </p:sp>
      <p:sp>
        <p:nvSpPr>
          <p:cNvPr id="6" name="Rectangle 2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zh-CN"/>
          </a:p>
        </p:txBody>
      </p:sp>
      <p:sp>
        <p:nvSpPr>
          <p:cNvPr id="7" name="Rectangle 26"/>
          <p:cNvSpPr>
            <a:spLocks noGrp="1" noChangeArrowheads="1"/>
          </p:cNvSpPr>
          <p:nvPr>
            <p:ph type="sldNum" sz="quarter" idx="12"/>
          </p:nvPr>
        </p:nvSpPr>
        <p:spPr>
          <a:xfrm>
            <a:off x="6553200" y="6248400"/>
            <a:ext cx="2133600" cy="457200"/>
          </a:xfrm>
          <a:prstGeom prst="rect">
            <a:avLst/>
          </a:prstGeom>
          <a:ln/>
        </p:spPr>
        <p:txBody>
          <a:bodyPr/>
          <a:lstStyle>
            <a:lvl1pPr>
              <a:defRPr/>
            </a:lvl1pPr>
          </a:lstStyle>
          <a:p>
            <a:pPr>
              <a:defRPr/>
            </a:pPr>
            <a:fld id="{E39CF7E8-230B-C244-AE46-B4F0C6B6E811}" type="slidenum">
              <a:rPr lang="en-US" altLang="zh-CN"/>
              <a:pPr>
                <a:defRPr/>
              </a:pPr>
              <a:t>‹#›</a:t>
            </a:fld>
            <a:endParaRPr lang="en-US" altLang="zh-CN"/>
          </a:p>
        </p:txBody>
      </p:sp>
    </p:spTree>
    <p:extLst>
      <p:ext uri="{BB962C8B-B14F-4D97-AF65-F5344CB8AC3E}">
        <p14:creationId xmlns:p14="http://schemas.microsoft.com/office/powerpoint/2010/main" val="53428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535940" y="6445910"/>
            <a:ext cx="519785" cy="194065"/>
          </a:xfrm>
          <a:prstGeom prst="rect">
            <a:avLst/>
          </a:prstGeom>
        </p:spPr>
        <p:txBody>
          <a:bodyPr lIns="0" tIns="0" rIns="0" bIns="0"/>
          <a:lstStyle/>
          <a:p>
            <a:pPr marL="12700">
              <a:lnSpc>
                <a:spcPct val="100000"/>
              </a:lnSpc>
            </a:pPr>
            <a:endParaRPr sz="1200">
              <a:latin typeface="宋体"/>
              <a:cs typeface="宋体"/>
            </a:endParaRPr>
          </a:p>
        </p:txBody>
      </p:sp>
      <p:sp>
        <p:nvSpPr>
          <p:cNvPr id="3" name="Holder 3"/>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endParaRPr lang="en-US" dirty="0" smtClean="0"/>
          </a:p>
        </p:txBody>
      </p:sp>
      <p:sp>
        <p:nvSpPr>
          <p:cNvPr id="4" name="Holder 4"/>
          <p:cNvSpPr>
            <a:spLocks noGrp="1"/>
          </p:cNvSpPr>
          <p:nvPr>
            <p:ph type="sldNum" sz="quarter" idx="7"/>
          </p:nvPr>
        </p:nvSpPr>
        <p:spPr>
          <a:xfrm>
            <a:off x="8365743" y="6439814"/>
            <a:ext cx="255016" cy="198623"/>
          </a:xfrm>
          <a:prstGeom prst="rect">
            <a:avLst/>
          </a:prstGeom>
        </p:spPr>
        <p:txBody>
          <a:bodyPr lIns="0" tIns="0" rIns="0" bIns="0"/>
          <a:lstStyle/>
          <a:p>
            <a:pPr marL="127000">
              <a:lnSpc>
                <a:spcPct val="100000"/>
              </a:lnSpc>
            </a:pPr>
            <a:fld id="{81D60167-4931-47E6-BA6A-407CBD079E47}" type="slidenum">
              <a:rPr sz="1200" b="1" dirty="0" smtClean="0">
                <a:latin typeface="Arial Black"/>
                <a:cs typeface="Arial Black"/>
              </a:rPr>
              <a:t>‹#›</a:t>
            </a:fld>
            <a:endParaRPr sz="1200">
              <a:latin typeface="Arial Black"/>
              <a:cs typeface="Arial Blac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406"/>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599882"/>
            <a:ext cx="8229600" cy="452583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3607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440"/>
            <a:ext cx="7772400" cy="136268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852"/>
            <a:ext cx="7772400" cy="1499591"/>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198577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406"/>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599882"/>
            <a:ext cx="4038600" cy="4525834"/>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2" y="1599882"/>
            <a:ext cx="4038600" cy="4525834"/>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28484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406"/>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4615"/>
            <a:ext cx="4040188" cy="63995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566"/>
            <a:ext cx="4040188" cy="3951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4615"/>
            <a:ext cx="4041775" cy="639953"/>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566"/>
            <a:ext cx="4041775" cy="3951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96502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406"/>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711148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159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810"/>
            <a:ext cx="3008313" cy="116051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812"/>
            <a:ext cx="5111750" cy="585190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4322"/>
            <a:ext cx="3008313" cy="46913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0263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1237"/>
            <a:ext cx="5486400" cy="56672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893"/>
            <a:ext cx="5486400" cy="411511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1792288" y="5367961"/>
            <a:ext cx="5486400" cy="80392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697063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bk object 16"/>
          <p:cNvSpPr>
            <a:spLocks noChangeArrowheads="1"/>
          </p:cNvSpPr>
          <p:nvPr/>
        </p:nvSpPr>
        <p:spPr bwMode="auto">
          <a:xfrm>
            <a:off x="466716" y="951970"/>
            <a:ext cx="8281558" cy="54125"/>
          </a:xfrm>
          <a:prstGeom prst="rect">
            <a:avLst/>
          </a:prstGeom>
          <a:blipFill dpi="0" rotWithShape="1">
            <a:blip r:embed="rId1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zh-CN" altLang="en-US"/>
          </a:p>
        </p:txBody>
      </p:sp>
      <p:sp>
        <p:nvSpPr>
          <p:cNvPr id="1027" name="bk object 17"/>
          <p:cNvSpPr>
            <a:spLocks noChangeArrowheads="1"/>
          </p:cNvSpPr>
          <p:nvPr/>
        </p:nvSpPr>
        <p:spPr bwMode="auto">
          <a:xfrm>
            <a:off x="466716" y="951970"/>
            <a:ext cx="8281558" cy="54125"/>
          </a:xfrm>
          <a:prstGeom prst="rect">
            <a:avLst/>
          </a:prstGeom>
          <a:blipFill dpi="0" rotWithShape="1">
            <a:blip r:embed="rId1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zh-CN" altLang="en-US"/>
          </a:p>
        </p:txBody>
      </p:sp>
      <p:sp>
        <p:nvSpPr>
          <p:cNvPr id="1028" name="灯片编号占位符 5"/>
          <p:cNvSpPr>
            <a:spLocks noGrp="1" noChangeArrowheads="1"/>
          </p:cNvSpPr>
          <p:nvPr/>
        </p:nvSpPr>
        <p:spPr bwMode="auto">
          <a:xfrm>
            <a:off x="6706204" y="6405895"/>
            <a:ext cx="2132694" cy="36614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pPr algn="r"/>
            <a:fld id="{37562E1F-23AA-4C49-9BB4-A45E990189AA}" type="slidenum">
              <a:rPr lang="zh-CN" altLang="en-US" sz="1200">
                <a:solidFill>
                  <a:srgbClr val="898989"/>
                </a:solidFill>
              </a:rPr>
              <a:pPr algn="r"/>
              <a:t>‹#›</a:t>
            </a:fld>
            <a:endParaRPr lang="zh-CN" altLang="en-US" dirty="0"/>
          </a:p>
        </p:txBody>
      </p:sp>
      <p:sp>
        <p:nvSpPr>
          <p:cNvPr id="1029" name="日期占位符 3"/>
          <p:cNvSpPr>
            <a:spLocks noGrp="1" noChangeArrowheads="1"/>
          </p:cNvSpPr>
          <p:nvPr/>
        </p:nvSpPr>
        <p:spPr bwMode="auto">
          <a:xfrm>
            <a:off x="3733724" y="6405895"/>
            <a:ext cx="2134205" cy="36614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fld id="{00DDD886-A9B5-4D89-A6B8-717386B5F001}" type="datetime1">
              <a:rPr lang="zh-CN" altLang="en-US" sz="1200">
                <a:solidFill>
                  <a:srgbClr val="898989"/>
                </a:solidFill>
              </a:rPr>
              <a:pPr/>
              <a:t>2019/10/23</a:t>
            </a:fld>
            <a:endParaRPr lang="zh-CN" altLang="en-US"/>
          </a:p>
        </p:txBody>
      </p:sp>
      <p:sp>
        <p:nvSpPr>
          <p:cNvPr id="1030" name="Holder 4"/>
          <p:cNvSpPr>
            <a:spLocks noGrp="1" noChangeArrowheads="1"/>
          </p:cNvSpPr>
          <p:nvPr/>
        </p:nvSpPr>
        <p:spPr bwMode="auto">
          <a:xfrm>
            <a:off x="380622" y="6485490"/>
            <a:ext cx="1904623" cy="184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p>
            <a:pPr>
              <a:buFont typeface="Arial" charset="0"/>
              <a:buNone/>
              <a:defRPr/>
            </a:pPr>
            <a:r>
              <a:rPr lang="zh-CN" altLang="en-US" sz="1200" b="1" i="1" dirty="0">
                <a:solidFill>
                  <a:srgbClr val="888888"/>
                </a:solidFill>
                <a:latin typeface="Arial" charset="0"/>
                <a:ea typeface="宋体" charset="0"/>
                <a:cs typeface="宋体" charset="0"/>
                <a:sym typeface="Arial" charset="0"/>
              </a:rPr>
              <a:t>中国海洋大学 </a:t>
            </a:r>
            <a:endParaRPr lang="zh-CN" altLang="en-US" dirty="0">
              <a:latin typeface="Arial" charset="0"/>
              <a:ea typeface="宋体" charset="0"/>
              <a:cs typeface="宋体" charset="0"/>
            </a:endParaRPr>
          </a:p>
        </p:txBody>
      </p:sp>
    </p:spTree>
    <p:extLst>
      <p:ext uri="{BB962C8B-B14F-4D97-AF65-F5344CB8AC3E}">
        <p14:creationId xmlns:p14="http://schemas.microsoft.com/office/powerpoint/2010/main" val="37883439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sldNum="0" hdr="0" ftr="0" dt="0"/>
  <p:txStyles>
    <p:titleStyle>
      <a:lvl1pPr algn="ctr" rtl="0" eaLnBrk="0" fontAlgn="base" latinLnBrk="1" hangingPunct="0">
        <a:spcBef>
          <a:spcPct val="0"/>
        </a:spcBef>
        <a:spcAft>
          <a:spcPct val="0"/>
        </a:spcAft>
        <a:defRPr kumimoji="1" sz="16300">
          <a:solidFill>
            <a:schemeClr val="bg1"/>
          </a:solidFill>
          <a:latin typeface="+mj-lt"/>
          <a:ea typeface="宋体" charset="0"/>
          <a:cs typeface="宋体" charset="0"/>
        </a:defRPr>
      </a:lvl1pPr>
      <a:lvl2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2pPr>
      <a:lvl3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3pPr>
      <a:lvl4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4pPr>
      <a:lvl5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5pPr>
      <a:lvl6pPr marL="457200" algn="ctr" rtl="0" eaLnBrk="0" fontAlgn="base" latinLnBrk="1" hangingPunct="0">
        <a:spcBef>
          <a:spcPct val="0"/>
        </a:spcBef>
        <a:spcAft>
          <a:spcPct val="0"/>
        </a:spcAft>
        <a:defRPr sz="16300">
          <a:solidFill>
            <a:schemeClr val="bg1"/>
          </a:solidFill>
          <a:latin typeface="Arial" pitchFamily="34" charset="0"/>
        </a:defRPr>
      </a:lvl6pPr>
      <a:lvl7pPr marL="914400" algn="ctr" rtl="0" eaLnBrk="0" fontAlgn="base" latinLnBrk="1" hangingPunct="0">
        <a:spcBef>
          <a:spcPct val="0"/>
        </a:spcBef>
        <a:spcAft>
          <a:spcPct val="0"/>
        </a:spcAft>
        <a:defRPr sz="16300">
          <a:solidFill>
            <a:schemeClr val="bg1"/>
          </a:solidFill>
          <a:latin typeface="Arial" pitchFamily="34" charset="0"/>
        </a:defRPr>
      </a:lvl7pPr>
      <a:lvl8pPr marL="1371600" algn="ctr" rtl="0" eaLnBrk="0" fontAlgn="base" latinLnBrk="1" hangingPunct="0">
        <a:spcBef>
          <a:spcPct val="0"/>
        </a:spcBef>
        <a:spcAft>
          <a:spcPct val="0"/>
        </a:spcAft>
        <a:defRPr sz="16300">
          <a:solidFill>
            <a:schemeClr val="bg1"/>
          </a:solidFill>
          <a:latin typeface="Arial" pitchFamily="34" charset="0"/>
        </a:defRPr>
      </a:lvl8pPr>
      <a:lvl9pPr marL="1828800" algn="ctr" rtl="0" eaLnBrk="0" fontAlgn="base" latinLnBrk="1" hangingPunct="0">
        <a:spcBef>
          <a:spcPct val="0"/>
        </a:spcBef>
        <a:spcAft>
          <a:spcPct val="0"/>
        </a:spcAft>
        <a:defRPr sz="16300">
          <a:solidFill>
            <a:schemeClr val="bg1"/>
          </a:solidFill>
          <a:latin typeface="Arial" pitchFamily="34" charset="0"/>
        </a:defRPr>
      </a:lvl9pPr>
    </p:titleStyle>
    <p:bodyStyle>
      <a:lvl1pPr marL="342900" indent="-342900" algn="l" defTabSz="0" rtl="0" eaLnBrk="0" fontAlgn="base" hangingPunct="0">
        <a:spcBef>
          <a:spcPct val="20000"/>
        </a:spcBef>
        <a:spcAft>
          <a:spcPct val="0"/>
        </a:spcAft>
        <a:buChar char="•"/>
        <a:defRPr kumimoji="1">
          <a:solidFill>
            <a:schemeClr val="tx1"/>
          </a:solidFill>
          <a:latin typeface="+mn-lt"/>
          <a:ea typeface="+mn-ea"/>
          <a:cs typeface="宋体" charset="0"/>
          <a:sym typeface="Calibri" pitchFamily="34" charset="0"/>
        </a:defRPr>
      </a:lvl1pPr>
      <a:lvl2pPr marL="4572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2pPr>
      <a:lvl3pPr marL="9144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3pPr>
      <a:lvl4pPr marL="13716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4pPr>
      <a:lvl5pPr marL="18288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5pPr>
      <a:lvl6pPr marL="2286000" algn="l" defTabSz="0" rtl="0" fontAlgn="base">
        <a:spcBef>
          <a:spcPct val="20000"/>
        </a:spcBef>
        <a:spcAft>
          <a:spcPct val="0"/>
        </a:spcAft>
        <a:buChar char="•"/>
        <a:defRPr>
          <a:solidFill>
            <a:schemeClr val="tx1"/>
          </a:solidFill>
          <a:latin typeface="+mn-lt"/>
          <a:ea typeface="+mn-ea"/>
          <a:sym typeface="Calibri" pitchFamily="34" charset="0"/>
        </a:defRPr>
      </a:lvl6pPr>
      <a:lvl7pPr marL="2743200" algn="l" defTabSz="0" rtl="0" fontAlgn="base">
        <a:spcBef>
          <a:spcPct val="20000"/>
        </a:spcBef>
        <a:spcAft>
          <a:spcPct val="0"/>
        </a:spcAft>
        <a:buChar char="•"/>
        <a:defRPr>
          <a:solidFill>
            <a:schemeClr val="tx1"/>
          </a:solidFill>
          <a:latin typeface="+mn-lt"/>
          <a:ea typeface="+mn-ea"/>
          <a:sym typeface="Calibri" pitchFamily="34" charset="0"/>
        </a:defRPr>
      </a:lvl7pPr>
      <a:lvl8pPr marL="3200400" algn="l" defTabSz="0" rtl="0" fontAlgn="base">
        <a:spcBef>
          <a:spcPct val="20000"/>
        </a:spcBef>
        <a:spcAft>
          <a:spcPct val="0"/>
        </a:spcAft>
        <a:buChar char="•"/>
        <a:defRPr>
          <a:solidFill>
            <a:schemeClr val="tx1"/>
          </a:solidFill>
          <a:latin typeface="+mn-lt"/>
          <a:ea typeface="+mn-ea"/>
          <a:sym typeface="Calibri" pitchFamily="34" charset="0"/>
        </a:defRPr>
      </a:lvl8pPr>
      <a:lvl9pPr marL="3657600" algn="l" defTabSz="0" rtl="0" fontAlgn="base">
        <a:spcBef>
          <a:spcPct val="20000"/>
        </a:spcBef>
        <a:spcAft>
          <a:spcPct val="0"/>
        </a:spcAft>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104.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105.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106.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108.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eeexplore.ieee.org/xpls/abs_all.jsp?arnumber=1092937"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jpg"/><Relationship Id="rId3" Type="http://schemas.openxmlformats.org/officeDocument/2006/relationships/hyperlink" Target="http://www.cs.utexas.edu/users/EWD/"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11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2.jp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15.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1" Type="http://schemas.openxmlformats.org/officeDocument/2006/relationships/slideLayout" Target="../slideLayouts/slideLayout12.xml"/><Relationship Id="rId2" Type="http://schemas.openxmlformats.org/officeDocument/2006/relationships/image" Target="../media/image117.png"/></Relationships>
</file>

<file path=ppt/slides/_rels/slide177.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7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baike.baidu.com/view/79588.htm" TargetMode="External"/><Relationship Id="rId4" Type="http://schemas.openxmlformats.org/officeDocument/2006/relationships/hyperlink" Target="http://baike.baidu.com/view/10339028.htm" TargetMode="External"/><Relationship Id="rId5" Type="http://schemas.openxmlformats.org/officeDocument/2006/relationships/hyperlink" Target="http://baike.baidu.com/view/709092.htm" TargetMode="External"/><Relationship Id="rId1" Type="http://schemas.openxmlformats.org/officeDocument/2006/relationships/slideLayout" Target="../slideLayouts/slideLayout2.xml"/><Relationship Id="rId2" Type="http://schemas.openxmlformats.org/officeDocument/2006/relationships/hyperlink" Target="http://baike.baidu.com/view/906914.htm"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6.png"/></Relationships>
</file>

<file path=ppt/slides/_rels/slide185.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12.xml"/><Relationship Id="rId2" Type="http://schemas.openxmlformats.org/officeDocument/2006/relationships/image" Target="../media/image12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wmf"/></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jpe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 Id="rId3" Type="http://schemas.openxmlformats.org/officeDocument/2006/relationships/image" Target="../media/image1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jpe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3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13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image" Target="../media/image2.wmf"/><Relationship Id="rId5" Type="http://schemas.openxmlformats.org/officeDocument/2006/relationships/image" Target="../media/image3.wmf"/><Relationship Id="rId6" Type="http://schemas.openxmlformats.org/officeDocument/2006/relationships/oleObject" Target="../embeddings/oleObject1.bin"/><Relationship Id="rId7" Type="http://schemas.openxmlformats.org/officeDocument/2006/relationships/image" Target="../media/image141.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image" Target="../media/image3.wmf"/><Relationship Id="rId5" Type="http://schemas.openxmlformats.org/officeDocument/2006/relationships/oleObject" Target="../embeddings/oleObject2.bin"/><Relationship Id="rId6" Type="http://schemas.openxmlformats.org/officeDocument/2006/relationships/image" Target="../media/image141.wmf"/><Relationship Id="rId7" Type="http://schemas.openxmlformats.org/officeDocument/2006/relationships/image" Target="../media/image2.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4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 Id="rId3" Type="http://schemas.openxmlformats.org/officeDocument/2006/relationships/image" Target="../media/image14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9" Type="http://schemas.openxmlformats.org/officeDocument/2006/relationships/image" Target="../media/image151.png"/><Relationship Id="rId20" Type="http://schemas.openxmlformats.org/officeDocument/2006/relationships/image" Target="../media/image162.png"/><Relationship Id="rId21" Type="http://schemas.openxmlformats.org/officeDocument/2006/relationships/image" Target="../media/image163.png"/><Relationship Id="rId22" Type="http://schemas.openxmlformats.org/officeDocument/2006/relationships/image" Target="../media/image164.png"/><Relationship Id="rId23" Type="http://schemas.openxmlformats.org/officeDocument/2006/relationships/image" Target="../media/image165.png"/><Relationship Id="rId24" Type="http://schemas.openxmlformats.org/officeDocument/2006/relationships/image" Target="../media/image166.png"/><Relationship Id="rId25" Type="http://schemas.openxmlformats.org/officeDocument/2006/relationships/image" Target="../media/image167.png"/><Relationship Id="rId26" Type="http://schemas.openxmlformats.org/officeDocument/2006/relationships/image" Target="../media/image168.png"/><Relationship Id="rId27" Type="http://schemas.openxmlformats.org/officeDocument/2006/relationships/image" Target="../media/image169.jpeg"/><Relationship Id="rId10" Type="http://schemas.openxmlformats.org/officeDocument/2006/relationships/image" Target="../media/image152.png"/><Relationship Id="rId11" Type="http://schemas.openxmlformats.org/officeDocument/2006/relationships/image" Target="../media/image153.png"/><Relationship Id="rId12" Type="http://schemas.openxmlformats.org/officeDocument/2006/relationships/image" Target="../media/image154.png"/><Relationship Id="rId13" Type="http://schemas.openxmlformats.org/officeDocument/2006/relationships/image" Target="../media/image155.png"/><Relationship Id="rId14" Type="http://schemas.openxmlformats.org/officeDocument/2006/relationships/image" Target="../media/image156.png"/><Relationship Id="rId15" Type="http://schemas.openxmlformats.org/officeDocument/2006/relationships/image" Target="../media/image157.png"/><Relationship Id="rId16" Type="http://schemas.openxmlformats.org/officeDocument/2006/relationships/image" Target="../media/image158.jpeg"/><Relationship Id="rId17" Type="http://schemas.openxmlformats.org/officeDocument/2006/relationships/image" Target="../media/image159.jpeg"/><Relationship Id="rId18" Type="http://schemas.openxmlformats.org/officeDocument/2006/relationships/image" Target="../media/image160.png"/><Relationship Id="rId19"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45.jpe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image" Target="../media/image2.wmf"/><Relationship Id="rId5" Type="http://schemas.openxmlformats.org/officeDocument/2006/relationships/oleObject" Target="../embeddings/oleObject3.bin"/><Relationship Id="rId6" Type="http://schemas.openxmlformats.org/officeDocument/2006/relationships/image" Target="../media/image170.wmf"/><Relationship Id="rId7" Type="http://schemas.openxmlformats.org/officeDocument/2006/relationships/image" Target="../media/image3.w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image" Target="../media/image2.wmf"/><Relationship Id="rId5" Type="http://schemas.openxmlformats.org/officeDocument/2006/relationships/oleObject" Target="../embeddings/oleObject4.bin"/><Relationship Id="rId6" Type="http://schemas.openxmlformats.org/officeDocument/2006/relationships/image" Target="../media/image170.wmf"/><Relationship Id="rId7" Type="http://schemas.openxmlformats.org/officeDocument/2006/relationships/image" Target="../media/image3.w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7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0.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jpg"/><Relationship Id="rId1" Type="http://schemas.openxmlformats.org/officeDocument/2006/relationships/slideLayout" Target="../slideLayouts/slideLayout2.xml"/><Relationship Id="rId2" Type="http://schemas.openxmlformats.org/officeDocument/2006/relationships/image" Target="../media/image17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1" Type="http://schemas.openxmlformats.org/officeDocument/2006/relationships/image" Target="../media/image42.jpeg"/><Relationship Id="rId12"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20.jp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20.jp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63.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20.jp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64.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68.png"/><Relationship Id="rId17" Type="http://schemas.openxmlformats.org/officeDocument/2006/relationships/image" Target="../media/image69.png"/><Relationship Id="rId18"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20.jp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65.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68.png"/><Relationship Id="rId17" Type="http://schemas.openxmlformats.org/officeDocument/2006/relationships/image" Target="../media/image70.png"/><Relationship Id="rId1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20.jp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66.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68.png"/><Relationship Id="rId17" Type="http://schemas.openxmlformats.org/officeDocument/2006/relationships/image" Target="../media/image72.png"/><Relationship Id="rId18" Type="http://schemas.openxmlformats.org/officeDocument/2006/relationships/image" Target="../media/image71.png"/><Relationship Id="rId19"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20.jp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67.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5" Type="http://schemas.openxmlformats.org/officeDocument/2006/relationships/image" Target="../media/image56.png"/><Relationship Id="rId16" Type="http://schemas.openxmlformats.org/officeDocument/2006/relationships/image" Target="../media/image81.png"/><Relationship Id="rId17" Type="http://schemas.openxmlformats.org/officeDocument/2006/relationships/image" Target="../media/image72.png"/><Relationship Id="rId18"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74.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20.jp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63.png"/><Relationship Id="rId10"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20.jp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81.xml.rels><?xml version="1.0" encoding="UTF-8" standalone="yes"?>
<Relationships xmlns="http://schemas.openxmlformats.org/package/2006/relationships"><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9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101.jpg"/><Relationship Id="rId13" Type="http://schemas.openxmlformats.org/officeDocument/2006/relationships/image" Target="../media/image102.jp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g"/><Relationship Id="rId7" Type="http://schemas.openxmlformats.org/officeDocument/2006/relationships/image" Target="../media/image99.png"/><Relationship Id="rId8" Type="http://schemas.openxmlformats.org/officeDocument/2006/relationships/image" Target="../media/image25.png"/><Relationship Id="rId9" Type="http://schemas.openxmlformats.org/officeDocument/2006/relationships/image" Target="../media/image100.png"/><Relationship Id="rId10"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object 2"/>
          <p:cNvSpPr>
            <a:spLocks noGrp="1" noChangeArrowheads="1"/>
          </p:cNvSpPr>
          <p:nvPr>
            <p:ph type="ctrTitle"/>
          </p:nvPr>
        </p:nvSpPr>
        <p:spPr bwMode="auto">
          <a:xfrm>
            <a:off x="619267" y="304800"/>
            <a:ext cx="4497990" cy="652688"/>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2700">
              <a:lnSpc>
                <a:spcPts val="5125"/>
              </a:lnSpc>
            </a:pPr>
            <a:r>
              <a:rPr kumimoji="0" lang="zh-CN" altLang="en-US" sz="4000" b="1" dirty="0" smtClean="0">
                <a:solidFill>
                  <a:srgbClr val="FF0066"/>
                </a:solidFill>
                <a:latin typeface="黑体" pitchFamily="49" charset="-122"/>
                <a:ea typeface="黑体" pitchFamily="49" charset="-122"/>
                <a:sym typeface="黑体" pitchFamily="49" charset="-122"/>
              </a:rPr>
              <a:t>计算机网络及应用</a:t>
            </a:r>
          </a:p>
        </p:txBody>
      </p:sp>
      <p:sp>
        <p:nvSpPr>
          <p:cNvPr id="4098" name="object 3"/>
          <p:cNvSpPr>
            <a:spLocks noChangeArrowheads="1"/>
          </p:cNvSpPr>
          <p:nvPr/>
        </p:nvSpPr>
        <p:spPr bwMode="auto">
          <a:xfrm>
            <a:off x="619267" y="1008144"/>
            <a:ext cx="6620111" cy="611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2700"/>
            <a:r>
              <a:rPr lang="zh-CN" altLang="zh-CN" sz="4000" b="1" dirty="0">
                <a:solidFill>
                  <a:srgbClr val="FF0066"/>
                </a:solidFill>
                <a:sym typeface="Arial" pitchFamily="34" charset="0"/>
              </a:rPr>
              <a:t>C</a:t>
            </a:r>
            <a:r>
              <a:rPr lang="zh-CN" altLang="zh-CN" sz="2500" b="1" dirty="0">
                <a:solidFill>
                  <a:srgbClr val="001F5F"/>
                </a:solidFill>
                <a:latin typeface="Arial Unicode MS" pitchFamily="34" charset="-122"/>
                <a:sym typeface="Arial Unicode MS" pitchFamily="34" charset="-122"/>
              </a:rPr>
              <a:t>omputer Networks and Applications</a:t>
            </a:r>
            <a:endParaRPr lang="zh-CN" altLang="zh-CN" sz="2500" dirty="0">
              <a:solidFill>
                <a:srgbClr val="000000"/>
              </a:solidFill>
              <a:latin typeface="Arial Unicode MS" pitchFamily="34" charset="-122"/>
              <a:sym typeface="Arial Unicode MS" pitchFamily="34" charset="-122"/>
            </a:endParaRPr>
          </a:p>
        </p:txBody>
      </p:sp>
      <p:sp>
        <p:nvSpPr>
          <p:cNvPr id="4099" name="object 4"/>
          <p:cNvSpPr>
            <a:spLocks noChangeArrowheads="1"/>
          </p:cNvSpPr>
          <p:nvPr/>
        </p:nvSpPr>
        <p:spPr bwMode="auto">
          <a:xfrm>
            <a:off x="619267" y="2059947"/>
            <a:ext cx="7290732" cy="1523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p>
            <a:pPr marL="12700">
              <a:lnSpc>
                <a:spcPts val="5980"/>
              </a:lnSpc>
            </a:pPr>
            <a:r>
              <a:rPr lang="zh-CN" altLang="en-US" sz="4400" spc="-30" dirty="0" smtClean="0">
                <a:latin typeface="黑体"/>
                <a:cs typeface="黑体"/>
              </a:rPr>
              <a:t>第四章</a:t>
            </a:r>
            <a:r>
              <a:rPr lang="zh-CN" altLang="en-US" sz="4400" spc="-20" dirty="0" smtClean="0">
                <a:latin typeface="黑体"/>
                <a:cs typeface="黑体"/>
              </a:rPr>
              <a:t> </a:t>
            </a:r>
            <a:r>
              <a:rPr lang="zh-CN" altLang="en-US" sz="4400" spc="-30" dirty="0" smtClean="0">
                <a:latin typeface="黑体"/>
                <a:cs typeface="黑体"/>
              </a:rPr>
              <a:t>网络层</a:t>
            </a:r>
            <a:endParaRPr lang="zh-CN" altLang="en-US" sz="4400" dirty="0">
              <a:latin typeface="黑体"/>
              <a:cs typeface="黑体"/>
            </a:endParaRPr>
          </a:p>
          <a:p>
            <a:pPr marL="12700">
              <a:lnSpc>
                <a:spcPts val="5980"/>
              </a:lnSpc>
              <a:spcBef>
                <a:spcPts val="280"/>
              </a:spcBef>
            </a:pPr>
            <a:r>
              <a:rPr lang="zh-CN" altLang="en-US" sz="3200" spc="-25" dirty="0" smtClean="0">
                <a:solidFill>
                  <a:srgbClr val="800080"/>
                </a:solidFill>
                <a:latin typeface="仿宋"/>
                <a:cs typeface="仿宋"/>
              </a:rPr>
              <a:t>网</a:t>
            </a:r>
            <a:r>
              <a:rPr lang="zh-CN" altLang="en-US" sz="3200" spc="-10" dirty="0" smtClean="0">
                <a:solidFill>
                  <a:srgbClr val="800080"/>
                </a:solidFill>
                <a:latin typeface="仿宋"/>
                <a:cs typeface="仿宋"/>
              </a:rPr>
              <a:t>络</a:t>
            </a:r>
            <a:r>
              <a:rPr lang="zh-CN" altLang="en-US" sz="3200" spc="-25" dirty="0" smtClean="0">
                <a:solidFill>
                  <a:srgbClr val="800080"/>
                </a:solidFill>
                <a:latin typeface="仿宋"/>
                <a:cs typeface="仿宋"/>
              </a:rPr>
              <a:t>层功能</a:t>
            </a:r>
            <a:r>
              <a:rPr lang="zh-CN" altLang="en-US" sz="3200" spc="-10" dirty="0" smtClean="0">
                <a:solidFill>
                  <a:srgbClr val="800080"/>
                </a:solidFill>
                <a:latin typeface="仿宋"/>
                <a:cs typeface="仿宋"/>
              </a:rPr>
              <a:t>和</a:t>
            </a:r>
            <a:r>
              <a:rPr lang="zh-CN" altLang="en-US" sz="3200" spc="-25" dirty="0" smtClean="0">
                <a:solidFill>
                  <a:srgbClr val="800080"/>
                </a:solidFill>
                <a:latin typeface="仿宋"/>
                <a:cs typeface="仿宋"/>
              </a:rPr>
              <a:t>服务</a:t>
            </a:r>
            <a:r>
              <a:rPr lang="zh-CN" altLang="en-US" sz="3200" spc="-25" dirty="0">
                <a:solidFill>
                  <a:srgbClr val="800080"/>
                </a:solidFill>
                <a:latin typeface="仿宋"/>
                <a:cs typeface="仿宋"/>
              </a:rPr>
              <a:t>模</a:t>
            </a:r>
            <a:r>
              <a:rPr lang="zh-CN" altLang="en-US" sz="3200" spc="-10" dirty="0">
                <a:solidFill>
                  <a:srgbClr val="800080"/>
                </a:solidFill>
                <a:latin typeface="仿宋"/>
                <a:cs typeface="仿宋"/>
              </a:rPr>
              <a:t>型</a:t>
            </a:r>
            <a:r>
              <a:rPr lang="zh-CN" altLang="en-US" sz="3200" spc="-25" dirty="0">
                <a:solidFill>
                  <a:srgbClr val="800080"/>
                </a:solidFill>
                <a:latin typeface="仿宋"/>
                <a:cs typeface="仿宋"/>
              </a:rPr>
              <a:t>；路由</a:t>
            </a:r>
            <a:r>
              <a:rPr lang="zh-CN" altLang="en-US" sz="3200" spc="-10" dirty="0">
                <a:solidFill>
                  <a:srgbClr val="800080"/>
                </a:solidFill>
                <a:latin typeface="仿宋"/>
                <a:cs typeface="仿宋"/>
              </a:rPr>
              <a:t>器</a:t>
            </a:r>
            <a:r>
              <a:rPr lang="zh-CN" altLang="en-US" sz="3200" spc="-25" dirty="0" smtClean="0">
                <a:solidFill>
                  <a:srgbClr val="800080"/>
                </a:solidFill>
                <a:latin typeface="仿宋"/>
                <a:cs typeface="仿宋"/>
              </a:rPr>
              <a:t>原</a:t>
            </a:r>
            <a:r>
              <a:rPr lang="zh-CN" altLang="en-US" sz="3200" spc="-30" dirty="0" smtClean="0">
                <a:solidFill>
                  <a:srgbClr val="800080"/>
                </a:solidFill>
                <a:latin typeface="仿宋"/>
                <a:cs typeface="仿宋"/>
              </a:rPr>
              <a:t>理</a:t>
            </a:r>
            <a:endParaRPr lang="zh-CN" altLang="en-US" sz="3200" dirty="0">
              <a:latin typeface="仿宋"/>
              <a:cs typeface="仿宋"/>
            </a:endParaRPr>
          </a:p>
        </p:txBody>
      </p:sp>
    </p:spTree>
    <p:extLst>
      <p:ext uri="{BB962C8B-B14F-4D97-AF65-F5344CB8AC3E}">
        <p14:creationId xmlns:p14="http://schemas.microsoft.com/office/powerpoint/2010/main" val="320606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81000"/>
            <a:ext cx="6245860" cy="592455"/>
          </a:xfrm>
          <a:prstGeom prst="rect">
            <a:avLst/>
          </a:prstGeom>
        </p:spPr>
        <p:txBody>
          <a:bodyPr vert="horz" wrap="square" lIns="0" tIns="0" rIns="0" bIns="0" rtlCol="0">
            <a:noAutofit/>
          </a:bodyPr>
          <a:lstStyle/>
          <a:p>
            <a:pPr marL="12700">
              <a:lnSpc>
                <a:spcPts val="4660"/>
              </a:lnSpc>
            </a:pPr>
            <a:r>
              <a:rPr sz="4000" spc="-30" dirty="0" smtClean="0">
                <a:latin typeface="黑体"/>
                <a:cs typeface="黑体"/>
              </a:rPr>
              <a:t>网</a:t>
            </a:r>
            <a:r>
              <a:rPr sz="4000" spc="-40" dirty="0" smtClean="0">
                <a:latin typeface="黑体"/>
                <a:cs typeface="黑体"/>
              </a:rPr>
              <a:t>络层</a:t>
            </a:r>
            <a:r>
              <a:rPr sz="4000" spc="-25" dirty="0" smtClean="0">
                <a:latin typeface="黑体"/>
                <a:cs typeface="黑体"/>
              </a:rPr>
              <a:t>服</a:t>
            </a:r>
            <a:r>
              <a:rPr sz="4000" spc="-40" dirty="0" smtClean="0">
                <a:latin typeface="黑体"/>
                <a:cs typeface="黑体"/>
              </a:rPr>
              <a:t>务模型</a:t>
            </a:r>
            <a:r>
              <a:rPr lang="en-US" altLang="zh-CN" sz="4000" spc="-40" dirty="0" smtClean="0">
                <a:latin typeface="黑体"/>
                <a:cs typeface="黑体"/>
              </a:rPr>
              <a:t>(</a:t>
            </a:r>
            <a:r>
              <a:rPr lang="zh-CN" altLang="en-US" sz="4000" spc="-40" dirty="0" smtClean="0">
                <a:latin typeface="黑体"/>
                <a:cs typeface="黑体"/>
              </a:rPr>
              <a:t>自学</a:t>
            </a:r>
            <a:r>
              <a:rPr lang="en-US" altLang="zh-CN" sz="4000" spc="-40" dirty="0" smtClean="0">
                <a:latin typeface="黑体"/>
                <a:cs typeface="黑体"/>
              </a:rPr>
              <a:t>)</a:t>
            </a:r>
            <a:endParaRPr sz="4000" dirty="0">
              <a:latin typeface="黑体"/>
              <a:cs typeface="黑体"/>
            </a:endParaRPr>
          </a:p>
        </p:txBody>
      </p:sp>
      <p:sp>
        <p:nvSpPr>
          <p:cNvPr id="3" name="object 3"/>
          <p:cNvSpPr/>
          <p:nvPr/>
        </p:nvSpPr>
        <p:spPr>
          <a:xfrm>
            <a:off x="409575" y="2649601"/>
            <a:ext cx="8429625" cy="9525"/>
          </a:xfrm>
          <a:custGeom>
            <a:avLst/>
            <a:gdLst/>
            <a:ahLst/>
            <a:cxnLst/>
            <a:rect l="l" t="t" r="r" b="b"/>
            <a:pathLst>
              <a:path w="8429625" h="9525">
                <a:moveTo>
                  <a:pt x="0" y="0"/>
                </a:moveTo>
                <a:lnTo>
                  <a:pt x="8429625" y="9525"/>
                </a:lnTo>
              </a:path>
            </a:pathLst>
          </a:custGeom>
          <a:ln w="28575">
            <a:solidFill>
              <a:srgbClr val="3333CC"/>
            </a:solidFill>
          </a:ln>
        </p:spPr>
        <p:txBody>
          <a:bodyPr wrap="square" lIns="0" tIns="0" rIns="0" bIns="0" rtlCol="0">
            <a:noAutofit/>
          </a:bodyPr>
          <a:lstStyle/>
          <a:p>
            <a:endParaRPr/>
          </a:p>
        </p:txBody>
      </p:sp>
      <p:sp>
        <p:nvSpPr>
          <p:cNvPr id="4" name="object 4"/>
          <p:cNvSpPr/>
          <p:nvPr/>
        </p:nvSpPr>
        <p:spPr>
          <a:xfrm>
            <a:off x="561975" y="4630673"/>
            <a:ext cx="8429625" cy="9525"/>
          </a:xfrm>
          <a:custGeom>
            <a:avLst/>
            <a:gdLst/>
            <a:ahLst/>
            <a:cxnLst/>
            <a:rect l="l" t="t" r="r" b="b"/>
            <a:pathLst>
              <a:path w="8429625" h="9525">
                <a:moveTo>
                  <a:pt x="0" y="0"/>
                </a:moveTo>
                <a:lnTo>
                  <a:pt x="8429625" y="9525"/>
                </a:lnTo>
              </a:path>
            </a:pathLst>
          </a:custGeom>
          <a:ln w="19050">
            <a:solidFill>
              <a:srgbClr val="3333CC"/>
            </a:solidFill>
          </a:ln>
        </p:spPr>
        <p:txBody>
          <a:bodyPr wrap="square" lIns="0" tIns="0" rIns="0" bIns="0" rtlCol="0">
            <a:noAutofit/>
          </a:bodyPr>
          <a:lstStyle/>
          <a:p>
            <a:endParaRPr/>
          </a:p>
        </p:txBody>
      </p:sp>
      <p:sp>
        <p:nvSpPr>
          <p:cNvPr id="7" name="object 7"/>
          <p:cNvSpPr txBox="1"/>
          <p:nvPr/>
        </p:nvSpPr>
        <p:spPr>
          <a:xfrm>
            <a:off x="501650" y="3098165"/>
            <a:ext cx="8455025" cy="315595"/>
          </a:xfrm>
          <a:prstGeom prst="rect">
            <a:avLst/>
          </a:prstGeom>
        </p:spPr>
        <p:txBody>
          <a:bodyPr vert="horz" wrap="square" lIns="0" tIns="0" rIns="0" bIns="0" rtlCol="0">
            <a:noAutofit/>
          </a:bodyPr>
          <a:lstStyle/>
          <a:p>
            <a:pPr marL="12700">
              <a:lnSpc>
                <a:spcPct val="100000"/>
              </a:lnSpc>
              <a:tabLst>
                <a:tab pos="6986270" algn="l"/>
                <a:tab pos="8441690" algn="l"/>
              </a:tabLst>
            </a:pPr>
            <a:r>
              <a:rPr sz="2000" u="heavy" dirty="0" smtClean="0">
                <a:latin typeface="宋体"/>
                <a:cs typeface="宋体"/>
              </a:rPr>
              <a:t> 	事件推测</a:t>
            </a:r>
            <a:r>
              <a:rPr sz="2000" u="heavy" dirty="0" smtClean="0">
                <a:latin typeface="Arial"/>
                <a:cs typeface="Arial"/>
              </a:rPr>
              <a:t>) 	</a:t>
            </a:r>
            <a:endParaRPr sz="2000">
              <a:latin typeface="Arial"/>
              <a:cs typeface="Arial"/>
            </a:endParaRPr>
          </a:p>
        </p:txBody>
      </p:sp>
      <p:sp>
        <p:nvSpPr>
          <p:cNvPr id="8" name="object 8"/>
          <p:cNvSpPr/>
          <p:nvPr/>
        </p:nvSpPr>
        <p:spPr>
          <a:xfrm>
            <a:off x="3390900" y="2125726"/>
            <a:ext cx="3733800" cy="0"/>
          </a:xfrm>
          <a:custGeom>
            <a:avLst/>
            <a:gdLst/>
            <a:ahLst/>
            <a:cxnLst/>
            <a:rect l="l" t="t" r="r" b="b"/>
            <a:pathLst>
              <a:path w="3733800">
                <a:moveTo>
                  <a:pt x="0" y="0"/>
                </a:moveTo>
                <a:lnTo>
                  <a:pt x="3733800" y="0"/>
                </a:lnTo>
              </a:path>
            </a:pathLst>
          </a:custGeom>
          <a:ln w="19050">
            <a:solidFill>
              <a:srgbClr val="3333CC"/>
            </a:solidFill>
          </a:ln>
        </p:spPr>
        <p:txBody>
          <a:bodyPr wrap="square" lIns="0" tIns="0" rIns="0" bIns="0" rtlCol="0">
            <a:noAutofit/>
          </a:bodyPr>
          <a:lstStyle/>
          <a:p>
            <a:endParaRPr/>
          </a:p>
        </p:txBody>
      </p:sp>
      <p:graphicFrame>
        <p:nvGraphicFramePr>
          <p:cNvPr id="5" name="object 5"/>
          <p:cNvGraphicFramePr>
            <a:graphicFrameLocks noGrp="1"/>
          </p:cNvGraphicFramePr>
          <p:nvPr/>
        </p:nvGraphicFramePr>
        <p:xfrm>
          <a:off x="565772" y="1831570"/>
          <a:ext cx="8186747" cy="1301876"/>
        </p:xfrm>
        <a:graphic>
          <a:graphicData uri="http://schemas.openxmlformats.org/drawingml/2006/table">
            <a:tbl>
              <a:tblPr firstRow="1" bandRow="1">
                <a:tableStyleId>{2D5ABB26-0587-4C30-8999-92F81FD0307C}</a:tableStyleId>
              </a:tblPr>
              <a:tblGrid>
                <a:gridCol w="1350327"/>
                <a:gridCol w="1439430"/>
                <a:gridCol w="2940748"/>
                <a:gridCol w="1124521"/>
                <a:gridCol w="1331721"/>
              </a:tblGrid>
              <a:tr h="347916">
                <a:tc>
                  <a:txBody>
                    <a:bodyPr/>
                    <a:lstStyle/>
                    <a:p>
                      <a:pPr marL="435609">
                        <a:lnSpc>
                          <a:spcPct val="100000"/>
                        </a:lnSpc>
                      </a:pPr>
                      <a:r>
                        <a:rPr sz="2000" dirty="0" smtClean="0">
                          <a:solidFill>
                            <a:srgbClr val="001F5F"/>
                          </a:solidFill>
                          <a:latin typeface="宋体"/>
                          <a:cs typeface="宋体"/>
                        </a:rPr>
                        <a:t>网络</a:t>
                      </a:r>
                      <a:endParaRPr sz="2000">
                        <a:latin typeface="宋体"/>
                        <a:cs typeface="宋体"/>
                      </a:endParaRPr>
                    </a:p>
                  </a:txBody>
                  <a:tcPr marL="0" marR="0" marT="0" marB="0"/>
                </a:tc>
                <a:tc>
                  <a:txBody>
                    <a:bodyPr/>
                    <a:lstStyle/>
                    <a:p>
                      <a:pPr marL="405130">
                        <a:lnSpc>
                          <a:spcPct val="100000"/>
                        </a:lnSpc>
                      </a:pPr>
                      <a:r>
                        <a:rPr sz="2000" dirty="0" smtClean="0">
                          <a:solidFill>
                            <a:srgbClr val="001F5F"/>
                          </a:solidFill>
                          <a:latin typeface="宋体"/>
                          <a:cs typeface="宋体"/>
                        </a:rPr>
                        <a:t>服务</a:t>
                      </a:r>
                      <a:endParaRPr sz="2000">
                        <a:latin typeface="宋体"/>
                        <a:cs typeface="宋体"/>
                      </a:endParaRPr>
                    </a:p>
                  </a:txBody>
                  <a:tcPr marL="0" marR="0" marT="0" marB="0"/>
                </a:tc>
                <a:tc>
                  <a:txBody>
                    <a:bodyPr/>
                    <a:lstStyle/>
                    <a:p>
                      <a:pPr marL="1408430">
                        <a:lnSpc>
                          <a:spcPct val="100000"/>
                        </a:lnSpc>
                      </a:pPr>
                      <a:r>
                        <a:rPr sz="2000" dirty="0" smtClean="0">
                          <a:solidFill>
                            <a:srgbClr val="001F5F"/>
                          </a:solidFill>
                          <a:latin typeface="宋体"/>
                          <a:cs typeface="宋体"/>
                        </a:rPr>
                        <a:t>保证</a:t>
                      </a:r>
                      <a:r>
                        <a:rPr sz="2000" dirty="0" smtClean="0">
                          <a:solidFill>
                            <a:srgbClr val="001F5F"/>
                          </a:solidFill>
                          <a:latin typeface="Arial"/>
                          <a:cs typeface="Arial"/>
                        </a:rPr>
                        <a:t>?</a:t>
                      </a:r>
                      <a:endParaRPr sz="2000">
                        <a:latin typeface="Arial"/>
                        <a:cs typeface="Arial"/>
                      </a:endParaRPr>
                    </a:p>
                  </a:txBody>
                  <a:tcPr marL="0" marR="0" marT="0" marB="0"/>
                </a:tc>
                <a:tc>
                  <a:txBody>
                    <a:bodyPr/>
                    <a:lstStyle/>
                    <a:p>
                      <a:endParaRPr sz="2000">
                        <a:latin typeface="Arial"/>
                        <a:cs typeface="Arial"/>
                      </a:endParaRPr>
                    </a:p>
                  </a:txBody>
                  <a:tcPr marL="0" marR="0" marT="0" marB="0"/>
                </a:tc>
                <a:tc>
                  <a:txBody>
                    <a:bodyPr/>
                    <a:lstStyle/>
                    <a:p>
                      <a:pPr marL="364490">
                        <a:lnSpc>
                          <a:spcPts val="2370"/>
                        </a:lnSpc>
                      </a:pPr>
                      <a:r>
                        <a:rPr sz="2000" dirty="0" smtClean="0">
                          <a:solidFill>
                            <a:srgbClr val="001F5F"/>
                          </a:solidFill>
                          <a:latin typeface="宋体"/>
                          <a:cs typeface="宋体"/>
                        </a:rPr>
                        <a:t>拥塞</a:t>
                      </a:r>
                      <a:endParaRPr sz="2000">
                        <a:latin typeface="宋体"/>
                        <a:cs typeface="宋体"/>
                      </a:endParaRPr>
                    </a:p>
                  </a:txBody>
                  <a:tcPr marL="0" marR="0" marT="0" marB="0"/>
                </a:tc>
              </a:tr>
              <a:tr h="489164">
                <a:tc>
                  <a:txBody>
                    <a:bodyPr/>
                    <a:lstStyle/>
                    <a:p>
                      <a:pPr marL="181610">
                        <a:lnSpc>
                          <a:spcPct val="100000"/>
                        </a:lnSpc>
                      </a:pPr>
                      <a:r>
                        <a:rPr sz="2000" dirty="0" smtClean="0">
                          <a:solidFill>
                            <a:srgbClr val="001F5F"/>
                          </a:solidFill>
                          <a:latin typeface="宋体"/>
                          <a:cs typeface="宋体"/>
                        </a:rPr>
                        <a:t>体系结构</a:t>
                      </a:r>
                      <a:endParaRPr sz="2000">
                        <a:latin typeface="宋体"/>
                        <a:cs typeface="宋体"/>
                      </a:endParaRPr>
                    </a:p>
                  </a:txBody>
                  <a:tcPr marL="0" marR="0" marT="0" marB="0">
                    <a:lnB w="28575">
                      <a:solidFill>
                        <a:srgbClr val="3333CC"/>
                      </a:solidFill>
                      <a:prstDash val="solid"/>
                    </a:lnB>
                  </a:tcPr>
                </a:tc>
                <a:tc>
                  <a:txBody>
                    <a:bodyPr/>
                    <a:lstStyle/>
                    <a:p>
                      <a:pPr marL="405130">
                        <a:lnSpc>
                          <a:spcPct val="100000"/>
                        </a:lnSpc>
                      </a:pPr>
                      <a:r>
                        <a:rPr sz="2000" dirty="0" smtClean="0">
                          <a:solidFill>
                            <a:srgbClr val="001F5F"/>
                          </a:solidFill>
                          <a:latin typeface="宋体"/>
                          <a:cs typeface="宋体"/>
                        </a:rPr>
                        <a:t>模型</a:t>
                      </a:r>
                      <a:endParaRPr sz="2000">
                        <a:latin typeface="宋体"/>
                        <a:cs typeface="宋体"/>
                      </a:endParaRPr>
                    </a:p>
                  </a:txBody>
                  <a:tcPr marL="0" marR="0" marT="0" marB="0">
                    <a:lnB w="28575">
                      <a:solidFill>
                        <a:srgbClr val="3333CC"/>
                      </a:solidFill>
                      <a:prstDash val="solid"/>
                    </a:lnB>
                  </a:tcPr>
                </a:tc>
                <a:tc>
                  <a:txBody>
                    <a:bodyPr/>
                    <a:lstStyle/>
                    <a:p>
                      <a:pPr marL="299085">
                        <a:lnSpc>
                          <a:spcPct val="100000"/>
                        </a:lnSpc>
                        <a:tabLst>
                          <a:tab pos="1172210" algn="l"/>
                        </a:tabLst>
                      </a:pPr>
                      <a:r>
                        <a:rPr sz="3000" baseline="1388" dirty="0" smtClean="0">
                          <a:solidFill>
                            <a:srgbClr val="001F5F"/>
                          </a:solidFill>
                          <a:latin typeface="宋体"/>
                          <a:cs typeface="宋体"/>
                        </a:rPr>
                        <a:t>带宽	数据丢失</a:t>
                      </a:r>
                      <a:r>
                        <a:rPr sz="3000" spc="330" baseline="1388" dirty="0" smtClean="0">
                          <a:solidFill>
                            <a:srgbClr val="001F5F"/>
                          </a:solidFill>
                          <a:latin typeface="宋体"/>
                          <a:cs typeface="宋体"/>
                        </a:rPr>
                        <a:t> </a:t>
                      </a:r>
                      <a:r>
                        <a:rPr sz="2000" spc="0" dirty="0" smtClean="0">
                          <a:solidFill>
                            <a:srgbClr val="001F5F"/>
                          </a:solidFill>
                          <a:latin typeface="宋体"/>
                          <a:cs typeface="宋体"/>
                        </a:rPr>
                        <a:t>保序</a:t>
                      </a:r>
                      <a:endParaRPr sz="2000">
                        <a:latin typeface="宋体"/>
                        <a:cs typeface="宋体"/>
                      </a:endParaRPr>
                    </a:p>
                  </a:txBody>
                  <a:tcPr marL="0" marR="0" marT="0" marB="0">
                    <a:lnB w="28575">
                      <a:solidFill>
                        <a:srgbClr val="3333CC"/>
                      </a:solidFill>
                      <a:prstDash val="solid"/>
                    </a:lnB>
                  </a:tcPr>
                </a:tc>
                <a:tc>
                  <a:txBody>
                    <a:bodyPr/>
                    <a:lstStyle/>
                    <a:p>
                      <a:pPr marL="85725">
                        <a:lnSpc>
                          <a:spcPct val="100000"/>
                        </a:lnSpc>
                      </a:pPr>
                      <a:r>
                        <a:rPr sz="2000" dirty="0" smtClean="0">
                          <a:solidFill>
                            <a:srgbClr val="001F5F"/>
                          </a:solidFill>
                          <a:latin typeface="宋体"/>
                          <a:cs typeface="宋体"/>
                        </a:rPr>
                        <a:t>时间要求</a:t>
                      </a:r>
                      <a:endParaRPr sz="2000">
                        <a:latin typeface="宋体"/>
                        <a:cs typeface="宋体"/>
                      </a:endParaRPr>
                    </a:p>
                  </a:txBody>
                  <a:tcPr marL="0" marR="0" marT="0" marB="0">
                    <a:lnB w="28575">
                      <a:solidFill>
                        <a:srgbClr val="3333CC"/>
                      </a:solidFill>
                      <a:prstDash val="solid"/>
                    </a:lnB>
                  </a:tcPr>
                </a:tc>
                <a:tc>
                  <a:txBody>
                    <a:bodyPr/>
                    <a:lstStyle/>
                    <a:p>
                      <a:pPr marL="364490">
                        <a:lnSpc>
                          <a:spcPct val="100000"/>
                        </a:lnSpc>
                      </a:pPr>
                      <a:r>
                        <a:rPr sz="2000" dirty="0" smtClean="0">
                          <a:solidFill>
                            <a:srgbClr val="001F5F"/>
                          </a:solidFill>
                          <a:latin typeface="宋体"/>
                          <a:cs typeface="宋体"/>
                        </a:rPr>
                        <a:t>反馈</a:t>
                      </a:r>
                      <a:endParaRPr sz="2000">
                        <a:latin typeface="宋体"/>
                        <a:cs typeface="宋体"/>
                      </a:endParaRPr>
                    </a:p>
                  </a:txBody>
                  <a:tcPr marL="0" marR="0" marT="0" marB="0">
                    <a:lnB w="28575">
                      <a:solidFill>
                        <a:srgbClr val="3333CC"/>
                      </a:solidFill>
                      <a:prstDash val="solid"/>
                    </a:lnB>
                  </a:tcPr>
                </a:tc>
              </a:tr>
              <a:tr h="464796">
                <a:tc>
                  <a:txBody>
                    <a:bodyPr/>
                    <a:lstStyle/>
                    <a:p>
                      <a:pPr marL="259079">
                        <a:lnSpc>
                          <a:spcPct val="100000"/>
                        </a:lnSpc>
                      </a:pPr>
                      <a:r>
                        <a:rPr sz="2000" dirty="0" smtClean="0">
                          <a:latin typeface="Arial"/>
                          <a:cs typeface="Arial"/>
                        </a:rPr>
                        <a:t>In</a:t>
                      </a:r>
                      <a:r>
                        <a:rPr sz="2000" spc="-15" dirty="0" smtClean="0">
                          <a:latin typeface="Arial"/>
                          <a:cs typeface="Arial"/>
                        </a:rPr>
                        <a:t>t</a:t>
                      </a:r>
                      <a:r>
                        <a:rPr sz="2000" spc="0" dirty="0" smtClean="0">
                          <a:latin typeface="Arial"/>
                          <a:cs typeface="Arial"/>
                        </a:rPr>
                        <a:t>ernet</a:t>
                      </a:r>
                      <a:endParaRPr sz="2000">
                        <a:latin typeface="Arial"/>
                        <a:cs typeface="Arial"/>
                      </a:endParaRPr>
                    </a:p>
                  </a:txBody>
                  <a:tcPr marL="0" marR="0" marT="0" marB="0">
                    <a:lnT w="28575">
                      <a:solidFill>
                        <a:srgbClr val="3333CC"/>
                      </a:solidFill>
                      <a:prstDash val="solid"/>
                    </a:lnT>
                  </a:tcPr>
                </a:tc>
                <a:tc>
                  <a:txBody>
                    <a:bodyPr/>
                    <a:lstStyle/>
                    <a:p>
                      <a:pPr marL="150495">
                        <a:lnSpc>
                          <a:spcPct val="100000"/>
                        </a:lnSpc>
                      </a:pPr>
                      <a:r>
                        <a:rPr sz="2000" spc="-5" dirty="0" smtClean="0">
                          <a:latin typeface="宋体"/>
                          <a:cs typeface="宋体"/>
                        </a:rPr>
                        <a:t>尽力而为</a:t>
                      </a:r>
                      <a:endParaRPr sz="2000">
                        <a:latin typeface="宋体"/>
                        <a:cs typeface="宋体"/>
                      </a:endParaRPr>
                    </a:p>
                  </a:txBody>
                  <a:tcPr marL="0" marR="0" marT="0" marB="0">
                    <a:lnT w="28575">
                      <a:solidFill>
                        <a:srgbClr val="3333CC"/>
                      </a:solidFill>
                      <a:prstDash val="solid"/>
                    </a:lnT>
                  </a:tcPr>
                </a:tc>
                <a:tc>
                  <a:txBody>
                    <a:bodyPr/>
                    <a:lstStyle/>
                    <a:p>
                      <a:pPr marL="270510">
                        <a:lnSpc>
                          <a:spcPct val="100000"/>
                        </a:lnSpc>
                        <a:tabLst>
                          <a:tab pos="1539240" algn="l"/>
                          <a:tab pos="2345055" algn="l"/>
                        </a:tabLst>
                      </a:pPr>
                      <a:r>
                        <a:rPr sz="3000" baseline="2777" dirty="0" smtClean="0">
                          <a:latin typeface="Arial"/>
                          <a:cs typeface="Arial"/>
                        </a:rPr>
                        <a:t>none	no	</a:t>
                      </a:r>
                      <a:r>
                        <a:rPr sz="2000" dirty="0" smtClean="0">
                          <a:latin typeface="Arial"/>
                          <a:cs typeface="Arial"/>
                        </a:rPr>
                        <a:t>no</a:t>
                      </a:r>
                      <a:endParaRPr sz="2000">
                        <a:latin typeface="Arial"/>
                        <a:cs typeface="Arial"/>
                      </a:endParaRPr>
                    </a:p>
                  </a:txBody>
                  <a:tcPr marL="0" marR="0" marT="0" marB="0">
                    <a:lnT w="28575">
                      <a:solidFill>
                        <a:srgbClr val="3333CC"/>
                      </a:solidFill>
                      <a:prstDash val="solid"/>
                    </a:lnT>
                  </a:tcPr>
                </a:tc>
                <a:tc>
                  <a:txBody>
                    <a:bodyPr/>
                    <a:lstStyle/>
                    <a:p>
                      <a:pPr marL="66040" algn="ctr">
                        <a:lnSpc>
                          <a:spcPct val="100000"/>
                        </a:lnSpc>
                      </a:pPr>
                      <a:r>
                        <a:rPr sz="2000" dirty="0" smtClean="0">
                          <a:latin typeface="Arial"/>
                          <a:cs typeface="Arial"/>
                        </a:rPr>
                        <a:t>no</a:t>
                      </a:r>
                      <a:endParaRPr sz="2000">
                        <a:latin typeface="Arial"/>
                        <a:cs typeface="Arial"/>
                      </a:endParaRPr>
                    </a:p>
                  </a:txBody>
                  <a:tcPr marL="0" marR="0" marT="0" marB="0">
                    <a:lnT w="28575">
                      <a:solidFill>
                        <a:srgbClr val="3333CC"/>
                      </a:solidFill>
                      <a:prstDash val="solid"/>
                    </a:lnT>
                  </a:tcPr>
                </a:tc>
                <a:tc>
                  <a:txBody>
                    <a:bodyPr/>
                    <a:lstStyle/>
                    <a:p>
                      <a:pPr marL="19685">
                        <a:lnSpc>
                          <a:spcPct val="100000"/>
                        </a:lnSpc>
                      </a:pPr>
                      <a:r>
                        <a:rPr sz="2000" dirty="0" smtClean="0">
                          <a:latin typeface="Arial"/>
                          <a:cs typeface="Arial"/>
                        </a:rPr>
                        <a:t>no</a:t>
                      </a:r>
                      <a:r>
                        <a:rPr sz="2000" spc="-30" dirty="0" smtClean="0">
                          <a:latin typeface="Arial"/>
                          <a:cs typeface="Arial"/>
                        </a:rPr>
                        <a:t> </a:t>
                      </a:r>
                      <a:r>
                        <a:rPr sz="2000" spc="5" dirty="0" smtClean="0">
                          <a:latin typeface="Arial"/>
                          <a:cs typeface="Arial"/>
                        </a:rPr>
                        <a:t>(</a:t>
                      </a:r>
                      <a:r>
                        <a:rPr sz="2000" spc="0" dirty="0" smtClean="0">
                          <a:latin typeface="宋体"/>
                          <a:cs typeface="宋体"/>
                        </a:rPr>
                        <a:t>从丢失</a:t>
                      </a:r>
                      <a:endParaRPr sz="2000">
                        <a:latin typeface="宋体"/>
                        <a:cs typeface="宋体"/>
                      </a:endParaRPr>
                    </a:p>
                  </a:txBody>
                  <a:tcPr marL="0" marR="0" marT="0" marB="0">
                    <a:lnT w="28575">
                      <a:solidFill>
                        <a:srgbClr val="3333CC"/>
                      </a:solidFill>
                      <a:prstDash val="solid"/>
                    </a:lnT>
                  </a:tcPr>
                </a:tc>
              </a:tr>
            </a:tbl>
          </a:graphicData>
        </a:graphic>
      </p:graphicFrame>
      <p:graphicFrame>
        <p:nvGraphicFramePr>
          <p:cNvPr id="6" name="object 6"/>
          <p:cNvGraphicFramePr>
            <a:graphicFrameLocks noGrp="1"/>
          </p:cNvGraphicFramePr>
          <p:nvPr/>
        </p:nvGraphicFramePr>
        <p:xfrm>
          <a:off x="571500" y="3400441"/>
          <a:ext cx="8420096" cy="2215097"/>
        </p:xfrm>
        <a:graphic>
          <a:graphicData uri="http://schemas.openxmlformats.org/drawingml/2006/table">
            <a:tbl>
              <a:tblPr firstRow="1" bandRow="1">
                <a:tableStyleId>{2D5ABB26-0587-4C30-8999-92F81FD0307C}</a:tableStyleId>
              </a:tblPr>
              <a:tblGrid>
                <a:gridCol w="1339382"/>
                <a:gridCol w="1211164"/>
                <a:gridCol w="1506658"/>
                <a:gridCol w="839186"/>
                <a:gridCol w="927353"/>
                <a:gridCol w="978979"/>
                <a:gridCol w="1617374"/>
              </a:tblGrid>
              <a:tr h="615870">
                <a:tc>
                  <a:txBody>
                    <a:bodyPr/>
                    <a:lstStyle/>
                    <a:p>
                      <a:pPr marL="425450">
                        <a:lnSpc>
                          <a:spcPct val="100000"/>
                        </a:lnSpc>
                      </a:pPr>
                      <a:r>
                        <a:rPr sz="2000" spc="-150" dirty="0" smtClean="0">
                          <a:latin typeface="Arial"/>
                          <a:cs typeface="Arial"/>
                        </a:rPr>
                        <a:t>A</a:t>
                      </a:r>
                      <a:r>
                        <a:rPr sz="2000" spc="0" dirty="0" smtClean="0">
                          <a:latin typeface="Arial"/>
                          <a:cs typeface="Arial"/>
                        </a:rPr>
                        <a:t>TM</a:t>
                      </a:r>
                      <a:endParaRPr sz="2000">
                        <a:latin typeface="Arial"/>
                        <a:cs typeface="Arial"/>
                      </a:endParaRPr>
                    </a:p>
                  </a:txBody>
                  <a:tcPr marL="0" marR="0" marT="0" marB="0">
                    <a:lnB w="19050">
                      <a:solidFill>
                        <a:srgbClr val="3333CC"/>
                      </a:solidFill>
                      <a:prstDash val="solid"/>
                    </a:lnB>
                  </a:tcPr>
                </a:tc>
                <a:tc>
                  <a:txBody>
                    <a:bodyPr/>
                    <a:lstStyle/>
                    <a:p>
                      <a:pPr marL="394970">
                        <a:lnSpc>
                          <a:spcPct val="100000"/>
                        </a:lnSpc>
                      </a:pPr>
                      <a:r>
                        <a:rPr sz="2000" dirty="0" smtClean="0">
                          <a:latin typeface="Arial"/>
                          <a:cs typeface="Arial"/>
                        </a:rPr>
                        <a:t>CBR</a:t>
                      </a:r>
                      <a:endParaRPr sz="2000">
                        <a:latin typeface="Arial"/>
                        <a:cs typeface="Arial"/>
                      </a:endParaRPr>
                    </a:p>
                  </a:txBody>
                  <a:tcPr marL="0" marR="0" marT="0" marB="0">
                    <a:lnB w="19050">
                      <a:solidFill>
                        <a:srgbClr val="3333CC"/>
                      </a:solidFill>
                      <a:prstDash val="solid"/>
                    </a:lnB>
                  </a:tcPr>
                </a:tc>
                <a:tc>
                  <a:txBody>
                    <a:bodyPr/>
                    <a:lstStyle/>
                    <a:p>
                      <a:pPr marL="532765">
                        <a:lnSpc>
                          <a:spcPct val="100000"/>
                        </a:lnSpc>
                      </a:pPr>
                      <a:r>
                        <a:rPr sz="2000" dirty="0" smtClean="0">
                          <a:latin typeface="宋体"/>
                          <a:cs typeface="宋体"/>
                        </a:rPr>
                        <a:t>恒定</a:t>
                      </a:r>
                      <a:endParaRPr sz="2000">
                        <a:latin typeface="宋体"/>
                        <a:cs typeface="宋体"/>
                      </a:endParaRPr>
                    </a:p>
                  </a:txBody>
                  <a:tcPr marL="0" marR="0" marT="0" marB="0">
                    <a:lnB w="19050">
                      <a:solidFill>
                        <a:srgbClr val="3333CC"/>
                      </a:solidFill>
                      <a:prstDash val="solid"/>
                    </a:lnB>
                  </a:tcPr>
                </a:tc>
                <a:tc>
                  <a:txBody>
                    <a:bodyPr/>
                    <a:lstStyle/>
                    <a:p>
                      <a:pPr marL="209550">
                        <a:lnSpc>
                          <a:spcPct val="100000"/>
                        </a:lnSpc>
                      </a:pPr>
                      <a:r>
                        <a:rPr sz="2000" dirty="0" smtClean="0">
                          <a:latin typeface="Arial"/>
                          <a:cs typeface="Arial"/>
                        </a:rPr>
                        <a:t>yes</a:t>
                      </a:r>
                      <a:endParaRPr sz="2000">
                        <a:latin typeface="Arial"/>
                        <a:cs typeface="Arial"/>
                      </a:endParaRPr>
                    </a:p>
                  </a:txBody>
                  <a:tcPr marL="0" marR="0" marT="0" marB="0">
                    <a:lnB w="19050">
                      <a:solidFill>
                        <a:srgbClr val="3333CC"/>
                      </a:solidFill>
                      <a:prstDash val="solid"/>
                    </a:lnB>
                  </a:tcPr>
                </a:tc>
                <a:tc>
                  <a:txBody>
                    <a:bodyPr/>
                    <a:lstStyle/>
                    <a:p>
                      <a:pPr marL="233045">
                        <a:lnSpc>
                          <a:spcPct val="100000"/>
                        </a:lnSpc>
                      </a:pPr>
                      <a:r>
                        <a:rPr sz="2000" dirty="0" smtClean="0">
                          <a:latin typeface="Arial"/>
                          <a:cs typeface="Arial"/>
                        </a:rPr>
                        <a:t>yes</a:t>
                      </a:r>
                      <a:endParaRPr sz="2000">
                        <a:latin typeface="Arial"/>
                        <a:cs typeface="Arial"/>
                      </a:endParaRPr>
                    </a:p>
                  </a:txBody>
                  <a:tcPr marL="0" marR="0" marT="0" marB="0">
                    <a:lnB w="19050">
                      <a:solidFill>
                        <a:srgbClr val="3333CC"/>
                      </a:solidFill>
                      <a:prstDash val="solid"/>
                    </a:lnB>
                  </a:tcPr>
                </a:tc>
                <a:tc>
                  <a:txBody>
                    <a:bodyPr/>
                    <a:lstStyle/>
                    <a:p>
                      <a:pPr marL="297815">
                        <a:lnSpc>
                          <a:spcPct val="100000"/>
                        </a:lnSpc>
                      </a:pPr>
                      <a:r>
                        <a:rPr sz="2000" dirty="0" smtClean="0">
                          <a:latin typeface="Arial"/>
                          <a:cs typeface="Arial"/>
                        </a:rPr>
                        <a:t>yes</a:t>
                      </a:r>
                      <a:endParaRPr sz="2000">
                        <a:latin typeface="Arial"/>
                        <a:cs typeface="Arial"/>
                      </a:endParaRPr>
                    </a:p>
                  </a:txBody>
                  <a:tcPr marL="0" marR="0" marT="0" marB="0">
                    <a:lnB w="19050">
                      <a:solidFill>
                        <a:srgbClr val="3333CC"/>
                      </a:solidFill>
                      <a:prstDash val="solid"/>
                    </a:lnB>
                  </a:tcPr>
                </a:tc>
                <a:tc>
                  <a:txBody>
                    <a:bodyPr/>
                    <a:lstStyle/>
                    <a:p>
                      <a:pPr marL="284480">
                        <a:lnSpc>
                          <a:spcPct val="100000"/>
                        </a:lnSpc>
                      </a:pPr>
                      <a:r>
                        <a:rPr sz="2000" dirty="0" smtClean="0">
                          <a:latin typeface="宋体"/>
                          <a:cs typeface="宋体"/>
                        </a:rPr>
                        <a:t>无拥塞</a:t>
                      </a:r>
                      <a:endParaRPr sz="2000">
                        <a:latin typeface="宋体"/>
                        <a:cs typeface="宋体"/>
                      </a:endParaRPr>
                    </a:p>
                  </a:txBody>
                  <a:tcPr marL="0" marR="0" marT="0" marB="0">
                    <a:lnB w="19050">
                      <a:solidFill>
                        <a:srgbClr val="3333CC"/>
                      </a:solidFill>
                      <a:prstDash val="solid"/>
                    </a:lnB>
                  </a:tcPr>
                </a:tc>
              </a:tr>
              <a:tr h="297219">
                <a:tc>
                  <a:txBody>
                    <a:bodyPr/>
                    <a:lstStyle/>
                    <a:p>
                      <a:pPr marL="425450">
                        <a:lnSpc>
                          <a:spcPct val="100000"/>
                        </a:lnSpc>
                      </a:pPr>
                      <a:r>
                        <a:rPr sz="2000" spc="-150" dirty="0" smtClean="0">
                          <a:latin typeface="Arial"/>
                          <a:cs typeface="Arial"/>
                        </a:rPr>
                        <a:t>A</a:t>
                      </a:r>
                      <a:r>
                        <a:rPr sz="2000" spc="0" dirty="0" smtClean="0">
                          <a:latin typeface="Arial"/>
                          <a:cs typeface="Arial"/>
                        </a:rPr>
                        <a:t>TM</a:t>
                      </a:r>
                      <a:endParaRPr sz="2000">
                        <a:latin typeface="Arial"/>
                        <a:cs typeface="Arial"/>
                      </a:endParaRPr>
                    </a:p>
                  </a:txBody>
                  <a:tcPr marL="0" marR="0" marT="0" marB="0">
                    <a:lnT w="19050">
                      <a:solidFill>
                        <a:srgbClr val="3333CC"/>
                      </a:solidFill>
                      <a:prstDash val="solid"/>
                    </a:lnT>
                  </a:tcPr>
                </a:tc>
                <a:tc>
                  <a:txBody>
                    <a:bodyPr/>
                    <a:lstStyle/>
                    <a:p>
                      <a:pPr marL="402590">
                        <a:lnSpc>
                          <a:spcPct val="100000"/>
                        </a:lnSpc>
                      </a:pPr>
                      <a:r>
                        <a:rPr sz="2000" spc="-5" dirty="0" smtClean="0">
                          <a:latin typeface="Arial"/>
                          <a:cs typeface="Arial"/>
                        </a:rPr>
                        <a:t>VBR</a:t>
                      </a:r>
                      <a:endParaRPr sz="2000">
                        <a:latin typeface="Arial"/>
                        <a:cs typeface="Arial"/>
                      </a:endParaRPr>
                    </a:p>
                  </a:txBody>
                  <a:tcPr marL="0" marR="0" marT="0" marB="0">
                    <a:lnT w="19050">
                      <a:solidFill>
                        <a:srgbClr val="3333CC"/>
                      </a:solidFill>
                      <a:prstDash val="solid"/>
                    </a:lnT>
                  </a:tcPr>
                </a:tc>
                <a:tc>
                  <a:txBody>
                    <a:bodyPr/>
                    <a:lstStyle/>
                    <a:p>
                      <a:pPr marL="532765">
                        <a:lnSpc>
                          <a:spcPct val="100000"/>
                        </a:lnSpc>
                      </a:pPr>
                      <a:r>
                        <a:rPr sz="2000" dirty="0" smtClean="0">
                          <a:latin typeface="宋体"/>
                          <a:cs typeface="宋体"/>
                        </a:rPr>
                        <a:t>保证</a:t>
                      </a:r>
                      <a:endParaRPr sz="2000">
                        <a:latin typeface="宋体"/>
                        <a:cs typeface="宋体"/>
                      </a:endParaRPr>
                    </a:p>
                  </a:txBody>
                  <a:tcPr marL="0" marR="0" marT="0" marB="0">
                    <a:lnT w="19050">
                      <a:solidFill>
                        <a:srgbClr val="3333CC"/>
                      </a:solidFill>
                      <a:prstDash val="solid"/>
                    </a:lnT>
                  </a:tcPr>
                </a:tc>
                <a:tc>
                  <a:txBody>
                    <a:bodyPr/>
                    <a:lstStyle/>
                    <a:p>
                      <a:pPr marL="209550">
                        <a:lnSpc>
                          <a:spcPct val="100000"/>
                        </a:lnSpc>
                      </a:pPr>
                      <a:r>
                        <a:rPr sz="2000" dirty="0" smtClean="0">
                          <a:latin typeface="Arial"/>
                          <a:cs typeface="Arial"/>
                        </a:rPr>
                        <a:t>yes</a:t>
                      </a:r>
                      <a:endParaRPr sz="2000">
                        <a:latin typeface="Arial"/>
                        <a:cs typeface="Arial"/>
                      </a:endParaRPr>
                    </a:p>
                  </a:txBody>
                  <a:tcPr marL="0" marR="0" marT="0" marB="0">
                    <a:lnT w="19050">
                      <a:solidFill>
                        <a:srgbClr val="3333CC"/>
                      </a:solidFill>
                      <a:prstDash val="solid"/>
                    </a:lnT>
                  </a:tcPr>
                </a:tc>
                <a:tc>
                  <a:txBody>
                    <a:bodyPr/>
                    <a:lstStyle/>
                    <a:p>
                      <a:pPr marL="233045">
                        <a:lnSpc>
                          <a:spcPct val="100000"/>
                        </a:lnSpc>
                      </a:pPr>
                      <a:r>
                        <a:rPr sz="2000" dirty="0" smtClean="0">
                          <a:latin typeface="Arial"/>
                          <a:cs typeface="Arial"/>
                        </a:rPr>
                        <a:t>yes</a:t>
                      </a:r>
                      <a:endParaRPr sz="2000">
                        <a:latin typeface="Arial"/>
                        <a:cs typeface="Arial"/>
                      </a:endParaRPr>
                    </a:p>
                  </a:txBody>
                  <a:tcPr marL="0" marR="0" marT="0" marB="0">
                    <a:lnT w="19050">
                      <a:solidFill>
                        <a:srgbClr val="3333CC"/>
                      </a:solidFill>
                      <a:prstDash val="solid"/>
                    </a:lnT>
                  </a:tcPr>
                </a:tc>
                <a:tc>
                  <a:txBody>
                    <a:bodyPr/>
                    <a:lstStyle/>
                    <a:p>
                      <a:pPr marL="297815">
                        <a:lnSpc>
                          <a:spcPct val="100000"/>
                        </a:lnSpc>
                      </a:pPr>
                      <a:r>
                        <a:rPr sz="2000" dirty="0" smtClean="0">
                          <a:latin typeface="Arial"/>
                          <a:cs typeface="Arial"/>
                        </a:rPr>
                        <a:t>yes</a:t>
                      </a:r>
                      <a:endParaRPr sz="2000">
                        <a:latin typeface="Arial"/>
                        <a:cs typeface="Arial"/>
                      </a:endParaRPr>
                    </a:p>
                  </a:txBody>
                  <a:tcPr marL="0" marR="0" marT="0" marB="0">
                    <a:lnT w="19050">
                      <a:solidFill>
                        <a:srgbClr val="3333CC"/>
                      </a:solidFill>
                      <a:prstDash val="solid"/>
                    </a:lnT>
                  </a:tcPr>
                </a:tc>
                <a:tc>
                  <a:txBody>
                    <a:bodyPr/>
                    <a:lstStyle/>
                    <a:p>
                      <a:pPr marL="284480">
                        <a:lnSpc>
                          <a:spcPts val="2365"/>
                        </a:lnSpc>
                      </a:pPr>
                      <a:r>
                        <a:rPr sz="2000" dirty="0" smtClean="0">
                          <a:latin typeface="宋体"/>
                          <a:cs typeface="宋体"/>
                        </a:rPr>
                        <a:t>无拥塞</a:t>
                      </a:r>
                      <a:endParaRPr sz="2000">
                        <a:latin typeface="宋体"/>
                        <a:cs typeface="宋体"/>
                      </a:endParaRPr>
                    </a:p>
                  </a:txBody>
                  <a:tcPr marL="0" marR="0" marT="0" marB="0">
                    <a:lnT w="19050">
                      <a:solidFill>
                        <a:srgbClr val="3333CC"/>
                      </a:solidFill>
                      <a:prstDash val="solid"/>
                    </a:lnT>
                  </a:tcPr>
                </a:tc>
              </a:tr>
              <a:tr h="290445">
                <a:tc>
                  <a:txBody>
                    <a:bodyPr/>
                    <a:lstStyle/>
                    <a:p>
                      <a:endParaRPr sz="2000">
                        <a:latin typeface="宋体"/>
                        <a:cs typeface="宋体"/>
                      </a:endParaRPr>
                    </a:p>
                  </a:txBody>
                  <a:tcPr marL="0" marR="0" marT="0" marB="0"/>
                </a:tc>
                <a:tc>
                  <a:txBody>
                    <a:bodyPr/>
                    <a:lstStyle/>
                    <a:p>
                      <a:endParaRPr sz="2000">
                        <a:latin typeface="宋体"/>
                        <a:cs typeface="宋体"/>
                      </a:endParaRPr>
                    </a:p>
                  </a:txBody>
                  <a:tcPr marL="0" marR="0" marT="0" marB="0"/>
                </a:tc>
                <a:tc>
                  <a:txBody>
                    <a:bodyPr/>
                    <a:lstStyle/>
                    <a:p>
                      <a:pPr marL="532765">
                        <a:lnSpc>
                          <a:spcPct val="100000"/>
                        </a:lnSpc>
                      </a:pPr>
                      <a:r>
                        <a:rPr sz="2000" dirty="0" smtClean="0">
                          <a:latin typeface="宋体"/>
                          <a:cs typeface="宋体"/>
                        </a:rPr>
                        <a:t>带宽</a:t>
                      </a:r>
                      <a:endParaRPr sz="2000">
                        <a:latin typeface="宋体"/>
                        <a:cs typeface="宋体"/>
                      </a:endParaRPr>
                    </a:p>
                  </a:txBody>
                  <a:tcPr marL="0" marR="0" marT="0" marB="0"/>
                </a:tc>
                <a:tc>
                  <a:txBody>
                    <a:bodyPr/>
                    <a:lstStyle/>
                    <a:p>
                      <a:endParaRPr sz="2000">
                        <a:latin typeface="宋体"/>
                        <a:cs typeface="宋体"/>
                      </a:endParaRPr>
                    </a:p>
                  </a:txBody>
                  <a:tcPr marL="0" marR="0" marT="0" marB="0"/>
                </a:tc>
                <a:tc>
                  <a:txBody>
                    <a:bodyPr/>
                    <a:lstStyle/>
                    <a:p>
                      <a:endParaRPr sz="2000">
                        <a:latin typeface="宋体"/>
                        <a:cs typeface="宋体"/>
                      </a:endParaRPr>
                    </a:p>
                  </a:txBody>
                  <a:tcPr marL="0" marR="0" marT="0" marB="0"/>
                </a:tc>
                <a:tc>
                  <a:txBody>
                    <a:bodyPr/>
                    <a:lstStyle/>
                    <a:p>
                      <a:endParaRPr sz="2000">
                        <a:latin typeface="宋体"/>
                        <a:cs typeface="宋体"/>
                      </a:endParaRPr>
                    </a:p>
                  </a:txBody>
                  <a:tcPr marL="0" marR="0" marT="0" marB="0"/>
                </a:tc>
                <a:tc>
                  <a:txBody>
                    <a:bodyPr/>
                    <a:lstStyle/>
                    <a:p>
                      <a:endParaRPr sz="2000">
                        <a:latin typeface="宋体"/>
                        <a:cs typeface="宋体"/>
                      </a:endParaRPr>
                    </a:p>
                  </a:txBody>
                  <a:tcPr marL="0" marR="0" marT="0" marB="0"/>
                </a:tc>
              </a:tr>
              <a:tr h="622010">
                <a:tc>
                  <a:txBody>
                    <a:bodyPr/>
                    <a:lstStyle/>
                    <a:p>
                      <a:pPr marL="425450">
                        <a:lnSpc>
                          <a:spcPct val="100000"/>
                        </a:lnSpc>
                      </a:pPr>
                      <a:r>
                        <a:rPr sz="2000" spc="-150" dirty="0" smtClean="0">
                          <a:latin typeface="Arial"/>
                          <a:cs typeface="Arial"/>
                        </a:rPr>
                        <a:t>A</a:t>
                      </a:r>
                      <a:r>
                        <a:rPr sz="2000" spc="0" dirty="0" smtClean="0">
                          <a:latin typeface="Arial"/>
                          <a:cs typeface="Arial"/>
                        </a:rPr>
                        <a:t>TM</a:t>
                      </a:r>
                      <a:endParaRPr sz="2000">
                        <a:latin typeface="Arial"/>
                        <a:cs typeface="Arial"/>
                      </a:endParaRPr>
                    </a:p>
                  </a:txBody>
                  <a:tcPr marL="0" marR="0" marT="0" marB="0">
                    <a:lnB w="19050">
                      <a:solidFill>
                        <a:srgbClr val="3333CC"/>
                      </a:solidFill>
                      <a:prstDash val="solid"/>
                    </a:lnB>
                  </a:tcPr>
                </a:tc>
                <a:tc>
                  <a:txBody>
                    <a:bodyPr/>
                    <a:lstStyle/>
                    <a:p>
                      <a:pPr marL="402590">
                        <a:lnSpc>
                          <a:spcPct val="100000"/>
                        </a:lnSpc>
                      </a:pPr>
                      <a:r>
                        <a:rPr sz="2000" spc="-5" dirty="0" smtClean="0">
                          <a:latin typeface="Arial"/>
                          <a:cs typeface="Arial"/>
                        </a:rPr>
                        <a:t>ABR</a:t>
                      </a:r>
                      <a:endParaRPr sz="2000">
                        <a:latin typeface="Arial"/>
                        <a:cs typeface="Arial"/>
                      </a:endParaRPr>
                    </a:p>
                  </a:txBody>
                  <a:tcPr marL="0" marR="0" marT="0" marB="0">
                    <a:lnB w="19050">
                      <a:solidFill>
                        <a:srgbClr val="3333CC"/>
                      </a:solidFill>
                      <a:prstDash val="solid"/>
                    </a:lnB>
                  </a:tcPr>
                </a:tc>
                <a:tc>
                  <a:txBody>
                    <a:bodyPr/>
                    <a:lstStyle/>
                    <a:p>
                      <a:pPr marL="68580" algn="ctr">
                        <a:lnSpc>
                          <a:spcPct val="100000"/>
                        </a:lnSpc>
                      </a:pPr>
                      <a:r>
                        <a:rPr sz="2000" spc="-5" dirty="0" smtClean="0">
                          <a:latin typeface="宋体"/>
                          <a:cs typeface="宋体"/>
                        </a:rPr>
                        <a:t>保证最小</a:t>
                      </a:r>
                      <a:endParaRPr sz="2000">
                        <a:latin typeface="宋体"/>
                        <a:cs typeface="宋体"/>
                      </a:endParaRPr>
                    </a:p>
                    <a:p>
                      <a:pPr marL="68580" algn="ctr">
                        <a:lnSpc>
                          <a:spcPct val="100000"/>
                        </a:lnSpc>
                      </a:pPr>
                      <a:r>
                        <a:rPr sz="2000" dirty="0" smtClean="0">
                          <a:latin typeface="宋体"/>
                          <a:cs typeface="宋体"/>
                        </a:rPr>
                        <a:t>带宽</a:t>
                      </a:r>
                      <a:endParaRPr sz="2000">
                        <a:latin typeface="宋体"/>
                        <a:cs typeface="宋体"/>
                      </a:endParaRPr>
                    </a:p>
                  </a:txBody>
                  <a:tcPr marL="0" marR="0" marT="0" marB="0">
                    <a:lnB w="19050">
                      <a:solidFill>
                        <a:srgbClr val="3333CC"/>
                      </a:solidFill>
                      <a:prstDash val="solid"/>
                    </a:lnB>
                  </a:tcPr>
                </a:tc>
                <a:tc>
                  <a:txBody>
                    <a:bodyPr/>
                    <a:lstStyle/>
                    <a:p>
                      <a:pPr marL="266065">
                        <a:lnSpc>
                          <a:spcPct val="100000"/>
                        </a:lnSpc>
                      </a:pPr>
                      <a:r>
                        <a:rPr sz="2000" dirty="0" smtClean="0">
                          <a:latin typeface="Arial"/>
                          <a:cs typeface="Arial"/>
                        </a:rPr>
                        <a:t>no</a:t>
                      </a:r>
                      <a:endParaRPr sz="2000">
                        <a:latin typeface="Arial"/>
                        <a:cs typeface="Arial"/>
                      </a:endParaRPr>
                    </a:p>
                  </a:txBody>
                  <a:tcPr marL="0" marR="0" marT="0" marB="0">
                    <a:lnB w="19050">
                      <a:solidFill>
                        <a:srgbClr val="3333CC"/>
                      </a:solidFill>
                      <a:prstDash val="solid"/>
                    </a:lnB>
                  </a:tcPr>
                </a:tc>
                <a:tc>
                  <a:txBody>
                    <a:bodyPr/>
                    <a:lstStyle/>
                    <a:p>
                      <a:pPr marL="233045">
                        <a:lnSpc>
                          <a:spcPct val="100000"/>
                        </a:lnSpc>
                      </a:pPr>
                      <a:r>
                        <a:rPr sz="2000" dirty="0" smtClean="0">
                          <a:latin typeface="Arial"/>
                          <a:cs typeface="Arial"/>
                        </a:rPr>
                        <a:t>yes</a:t>
                      </a:r>
                      <a:endParaRPr sz="2000">
                        <a:latin typeface="Arial"/>
                        <a:cs typeface="Arial"/>
                      </a:endParaRPr>
                    </a:p>
                  </a:txBody>
                  <a:tcPr marL="0" marR="0" marT="0" marB="0">
                    <a:lnB w="19050">
                      <a:solidFill>
                        <a:srgbClr val="3333CC"/>
                      </a:solidFill>
                      <a:prstDash val="solid"/>
                    </a:lnB>
                  </a:tcPr>
                </a:tc>
                <a:tc>
                  <a:txBody>
                    <a:bodyPr/>
                    <a:lstStyle/>
                    <a:p>
                      <a:pPr marL="13335" algn="ctr">
                        <a:lnSpc>
                          <a:spcPct val="100000"/>
                        </a:lnSpc>
                      </a:pPr>
                      <a:r>
                        <a:rPr sz="2000" dirty="0" smtClean="0">
                          <a:latin typeface="Arial"/>
                          <a:cs typeface="Arial"/>
                        </a:rPr>
                        <a:t>no</a:t>
                      </a:r>
                      <a:endParaRPr sz="2000">
                        <a:latin typeface="Arial"/>
                        <a:cs typeface="Arial"/>
                      </a:endParaRPr>
                    </a:p>
                  </a:txBody>
                  <a:tcPr marL="0" marR="0" marT="0" marB="0">
                    <a:lnB w="19050">
                      <a:solidFill>
                        <a:srgbClr val="3333CC"/>
                      </a:solidFill>
                      <a:prstDash val="solid"/>
                    </a:lnB>
                  </a:tcPr>
                </a:tc>
                <a:tc>
                  <a:txBody>
                    <a:bodyPr/>
                    <a:lstStyle/>
                    <a:p>
                      <a:pPr marL="467359">
                        <a:lnSpc>
                          <a:spcPct val="100000"/>
                        </a:lnSpc>
                      </a:pPr>
                      <a:r>
                        <a:rPr sz="2000" dirty="0" smtClean="0">
                          <a:latin typeface="Arial"/>
                          <a:cs typeface="Arial"/>
                        </a:rPr>
                        <a:t>yes</a:t>
                      </a:r>
                      <a:endParaRPr sz="2000">
                        <a:latin typeface="Arial"/>
                        <a:cs typeface="Arial"/>
                      </a:endParaRPr>
                    </a:p>
                  </a:txBody>
                  <a:tcPr marL="0" marR="0" marT="0" marB="0">
                    <a:lnB w="19050">
                      <a:solidFill>
                        <a:srgbClr val="3333CC"/>
                      </a:solidFill>
                      <a:prstDash val="solid"/>
                    </a:lnB>
                  </a:tcPr>
                </a:tc>
              </a:tr>
              <a:tr h="367617">
                <a:tc>
                  <a:txBody>
                    <a:bodyPr/>
                    <a:lstStyle/>
                    <a:p>
                      <a:pPr marL="425450">
                        <a:lnSpc>
                          <a:spcPct val="100000"/>
                        </a:lnSpc>
                      </a:pPr>
                      <a:r>
                        <a:rPr sz="2000" spc="-150" dirty="0" smtClean="0">
                          <a:latin typeface="Arial"/>
                          <a:cs typeface="Arial"/>
                        </a:rPr>
                        <a:t>A</a:t>
                      </a:r>
                      <a:r>
                        <a:rPr sz="2000" spc="0" dirty="0" smtClean="0">
                          <a:latin typeface="Arial"/>
                          <a:cs typeface="Arial"/>
                        </a:rPr>
                        <a:t>TM</a:t>
                      </a:r>
                      <a:endParaRPr sz="2000">
                        <a:latin typeface="Arial"/>
                        <a:cs typeface="Arial"/>
                      </a:endParaRPr>
                    </a:p>
                  </a:txBody>
                  <a:tcPr marL="0" marR="0" marT="0" marB="0">
                    <a:lnT w="19050">
                      <a:solidFill>
                        <a:srgbClr val="3333CC"/>
                      </a:solidFill>
                      <a:prstDash val="solid"/>
                    </a:lnT>
                  </a:tcPr>
                </a:tc>
                <a:tc>
                  <a:txBody>
                    <a:bodyPr/>
                    <a:lstStyle/>
                    <a:p>
                      <a:pPr marL="394970">
                        <a:lnSpc>
                          <a:spcPct val="100000"/>
                        </a:lnSpc>
                      </a:pPr>
                      <a:r>
                        <a:rPr sz="2000" dirty="0" smtClean="0">
                          <a:latin typeface="Arial"/>
                          <a:cs typeface="Arial"/>
                        </a:rPr>
                        <a:t>UBR</a:t>
                      </a:r>
                      <a:endParaRPr sz="2000">
                        <a:latin typeface="Arial"/>
                        <a:cs typeface="Arial"/>
                      </a:endParaRPr>
                    </a:p>
                  </a:txBody>
                  <a:tcPr marL="0" marR="0" marT="0" marB="0">
                    <a:lnT w="19050">
                      <a:solidFill>
                        <a:srgbClr val="3333CC"/>
                      </a:solidFill>
                      <a:prstDash val="solid"/>
                    </a:lnT>
                  </a:tcPr>
                </a:tc>
                <a:tc>
                  <a:txBody>
                    <a:bodyPr/>
                    <a:lstStyle/>
                    <a:p>
                      <a:pPr marL="504190">
                        <a:lnSpc>
                          <a:spcPct val="100000"/>
                        </a:lnSpc>
                      </a:pPr>
                      <a:r>
                        <a:rPr sz="2000" dirty="0" smtClean="0">
                          <a:latin typeface="Arial"/>
                          <a:cs typeface="Arial"/>
                        </a:rPr>
                        <a:t>none</a:t>
                      </a:r>
                      <a:endParaRPr sz="2000">
                        <a:latin typeface="Arial"/>
                        <a:cs typeface="Arial"/>
                      </a:endParaRPr>
                    </a:p>
                  </a:txBody>
                  <a:tcPr marL="0" marR="0" marT="0" marB="0">
                    <a:lnT w="19050">
                      <a:solidFill>
                        <a:srgbClr val="3333CC"/>
                      </a:solidFill>
                      <a:prstDash val="solid"/>
                    </a:lnT>
                  </a:tcPr>
                </a:tc>
                <a:tc>
                  <a:txBody>
                    <a:bodyPr/>
                    <a:lstStyle/>
                    <a:p>
                      <a:pPr marL="266065">
                        <a:lnSpc>
                          <a:spcPct val="100000"/>
                        </a:lnSpc>
                      </a:pPr>
                      <a:r>
                        <a:rPr sz="2000" dirty="0" smtClean="0">
                          <a:latin typeface="Arial"/>
                          <a:cs typeface="Arial"/>
                        </a:rPr>
                        <a:t>no</a:t>
                      </a:r>
                      <a:endParaRPr sz="2000">
                        <a:latin typeface="Arial"/>
                        <a:cs typeface="Arial"/>
                      </a:endParaRPr>
                    </a:p>
                  </a:txBody>
                  <a:tcPr marL="0" marR="0" marT="0" marB="0">
                    <a:lnT w="19050">
                      <a:solidFill>
                        <a:srgbClr val="3333CC"/>
                      </a:solidFill>
                      <a:prstDash val="solid"/>
                    </a:lnT>
                  </a:tcPr>
                </a:tc>
                <a:tc>
                  <a:txBody>
                    <a:bodyPr/>
                    <a:lstStyle/>
                    <a:p>
                      <a:pPr marL="233045">
                        <a:lnSpc>
                          <a:spcPct val="100000"/>
                        </a:lnSpc>
                      </a:pPr>
                      <a:r>
                        <a:rPr sz="2000" dirty="0" smtClean="0">
                          <a:latin typeface="Arial"/>
                          <a:cs typeface="Arial"/>
                        </a:rPr>
                        <a:t>yes</a:t>
                      </a:r>
                      <a:endParaRPr sz="2000">
                        <a:latin typeface="Arial"/>
                        <a:cs typeface="Arial"/>
                      </a:endParaRPr>
                    </a:p>
                  </a:txBody>
                  <a:tcPr marL="0" marR="0" marT="0" marB="0">
                    <a:lnT w="19050">
                      <a:solidFill>
                        <a:srgbClr val="3333CC"/>
                      </a:solidFill>
                      <a:prstDash val="solid"/>
                    </a:lnT>
                  </a:tcPr>
                </a:tc>
                <a:tc>
                  <a:txBody>
                    <a:bodyPr/>
                    <a:lstStyle/>
                    <a:p>
                      <a:pPr marL="13335" algn="ctr">
                        <a:lnSpc>
                          <a:spcPct val="100000"/>
                        </a:lnSpc>
                      </a:pPr>
                      <a:r>
                        <a:rPr sz="2000" dirty="0" smtClean="0">
                          <a:latin typeface="Arial"/>
                          <a:cs typeface="Arial"/>
                        </a:rPr>
                        <a:t>no</a:t>
                      </a:r>
                      <a:endParaRPr sz="2000">
                        <a:latin typeface="Arial"/>
                        <a:cs typeface="Arial"/>
                      </a:endParaRPr>
                    </a:p>
                  </a:txBody>
                  <a:tcPr marL="0" marR="0" marT="0" marB="0">
                    <a:lnT w="19050">
                      <a:solidFill>
                        <a:srgbClr val="3333CC"/>
                      </a:solidFill>
                      <a:prstDash val="solid"/>
                    </a:lnT>
                  </a:tcPr>
                </a:tc>
                <a:tc>
                  <a:txBody>
                    <a:bodyPr/>
                    <a:lstStyle/>
                    <a:p>
                      <a:pPr marL="523875">
                        <a:lnSpc>
                          <a:spcPct val="100000"/>
                        </a:lnSpc>
                      </a:pPr>
                      <a:r>
                        <a:rPr sz="2000" dirty="0" smtClean="0">
                          <a:latin typeface="Arial"/>
                          <a:cs typeface="Arial"/>
                        </a:rPr>
                        <a:t>no</a:t>
                      </a:r>
                      <a:endParaRPr sz="2000">
                        <a:latin typeface="Arial"/>
                        <a:cs typeface="Arial"/>
                      </a:endParaRPr>
                    </a:p>
                  </a:txBody>
                  <a:tcPr marL="0" marR="0" marT="0" marB="0">
                    <a:lnT w="19050">
                      <a:solidFill>
                        <a:srgbClr val="3333CC"/>
                      </a:solidFill>
                      <a:prstDash val="solid"/>
                    </a:lnT>
                  </a:tcPr>
                </a:tc>
              </a:tr>
            </a:tbl>
          </a:graphicData>
        </a:graphic>
      </p:graphicFrame>
    </p:spTree>
    <p:extLst>
      <p:ext uri="{BB962C8B-B14F-4D97-AF65-F5344CB8AC3E}">
        <p14:creationId xmlns:p14="http://schemas.microsoft.com/office/powerpoint/2010/main" val="9810893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ChangeArrowheads="1"/>
          </p:cNvSpPr>
          <p:nvPr/>
        </p:nvSpPr>
        <p:spPr bwMode="auto">
          <a:xfrm>
            <a:off x="7112000" y="6003925"/>
            <a:ext cx="1589088" cy="496888"/>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699" name="Rectangle 3"/>
          <p:cNvSpPr>
            <a:spLocks noChangeArrowheads="1"/>
          </p:cNvSpPr>
          <p:nvPr/>
        </p:nvSpPr>
        <p:spPr bwMode="auto">
          <a:xfrm>
            <a:off x="2433638" y="6016625"/>
            <a:ext cx="4679950" cy="496888"/>
          </a:xfrm>
          <a:prstGeom prst="rect">
            <a:avLst/>
          </a:prstGeom>
          <a:solidFill>
            <a:srgbClr val="CCE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00" name="Rectangle 4"/>
          <p:cNvSpPr>
            <a:spLocks noChangeArrowheads="1"/>
          </p:cNvSpPr>
          <p:nvPr/>
        </p:nvSpPr>
        <p:spPr bwMode="auto">
          <a:xfrm>
            <a:off x="2459038" y="6059488"/>
            <a:ext cx="4691062" cy="3937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1 1 1 1 1 1 1 1 1 1 1 1 1 1 1 1 1 1 1 1 1 1 1 1</a:t>
            </a:r>
          </a:p>
        </p:txBody>
      </p:sp>
      <p:sp>
        <p:nvSpPr>
          <p:cNvPr id="797701" name="Rectangle 5"/>
          <p:cNvSpPr>
            <a:spLocks noChangeArrowheads="1"/>
          </p:cNvSpPr>
          <p:nvPr/>
        </p:nvSpPr>
        <p:spPr bwMode="auto">
          <a:xfrm>
            <a:off x="7062788" y="6059488"/>
            <a:ext cx="164147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0 0 0 0 0 0 0 0</a:t>
            </a:r>
          </a:p>
        </p:txBody>
      </p:sp>
      <p:sp>
        <p:nvSpPr>
          <p:cNvPr id="797702" name="Rectangle 6"/>
          <p:cNvSpPr>
            <a:spLocks noChangeArrowheads="1"/>
          </p:cNvSpPr>
          <p:nvPr/>
        </p:nvSpPr>
        <p:spPr bwMode="auto">
          <a:xfrm>
            <a:off x="5508625" y="4252913"/>
            <a:ext cx="3189288" cy="49371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03" name="Rectangle 7"/>
          <p:cNvSpPr>
            <a:spLocks noChangeArrowheads="1"/>
          </p:cNvSpPr>
          <p:nvPr/>
        </p:nvSpPr>
        <p:spPr bwMode="auto">
          <a:xfrm>
            <a:off x="5514975" y="4292600"/>
            <a:ext cx="316547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0 0 0 0 0 0 0 0 0 0 0 0 0 0 0 0</a:t>
            </a:r>
          </a:p>
        </p:txBody>
      </p:sp>
      <p:sp>
        <p:nvSpPr>
          <p:cNvPr id="797704" name="Rectangle 8"/>
          <p:cNvSpPr>
            <a:spLocks noChangeArrowheads="1"/>
          </p:cNvSpPr>
          <p:nvPr/>
        </p:nvSpPr>
        <p:spPr bwMode="auto">
          <a:xfrm>
            <a:off x="2439988" y="4259263"/>
            <a:ext cx="3074987" cy="493712"/>
          </a:xfrm>
          <a:prstGeom prst="rect">
            <a:avLst/>
          </a:prstGeom>
          <a:solidFill>
            <a:srgbClr val="CCE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05" name="Rectangle 9"/>
          <p:cNvSpPr>
            <a:spLocks noChangeArrowheads="1"/>
          </p:cNvSpPr>
          <p:nvPr/>
        </p:nvSpPr>
        <p:spPr bwMode="auto">
          <a:xfrm>
            <a:off x="2408238" y="4292600"/>
            <a:ext cx="3167062" cy="393700"/>
          </a:xfrm>
          <a:prstGeom prst="rect">
            <a:avLst/>
          </a:prstGeom>
          <a:noFill/>
          <a:ln>
            <a:noFill/>
          </a:ln>
          <a:effectLst/>
          <a:extLst>
            <a:ext uri="{909E8E84-426E-40dd-AFC4-6F175D3DCCD1}">
              <a14:hiddenFill xmlns:a14="http://schemas.microsoft.com/office/drawing/2010/main" xmlns="">
                <a:solidFill>
                  <a:srgbClr val="DDDDDD"/>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1 1 1 1 1 1 1 1 1 1 1 1 1 1 1 1</a:t>
            </a:r>
          </a:p>
        </p:txBody>
      </p:sp>
      <p:sp>
        <p:nvSpPr>
          <p:cNvPr id="797706" name="Rectangle 10"/>
          <p:cNvSpPr>
            <a:spLocks noChangeArrowheads="1"/>
          </p:cNvSpPr>
          <p:nvPr/>
        </p:nvSpPr>
        <p:spPr bwMode="auto">
          <a:xfrm>
            <a:off x="2439988" y="2501900"/>
            <a:ext cx="1603375" cy="493713"/>
          </a:xfrm>
          <a:prstGeom prst="rect">
            <a:avLst/>
          </a:prstGeom>
          <a:solidFill>
            <a:srgbClr val="CCE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07" name="Rectangle 11"/>
          <p:cNvSpPr>
            <a:spLocks noChangeArrowheads="1"/>
          </p:cNvSpPr>
          <p:nvPr/>
        </p:nvSpPr>
        <p:spPr bwMode="auto">
          <a:xfrm>
            <a:off x="4022725" y="2503488"/>
            <a:ext cx="4652963" cy="49371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08" name="Rectangle 12"/>
          <p:cNvSpPr>
            <a:spLocks noChangeArrowheads="1"/>
          </p:cNvSpPr>
          <p:nvPr/>
        </p:nvSpPr>
        <p:spPr bwMode="auto">
          <a:xfrm>
            <a:off x="2420938" y="2551113"/>
            <a:ext cx="164147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1 1 1 1 1 1 1 1</a:t>
            </a:r>
          </a:p>
        </p:txBody>
      </p:sp>
      <p:sp>
        <p:nvSpPr>
          <p:cNvPr id="797709" name="Rectangle 13"/>
          <p:cNvSpPr>
            <a:spLocks noChangeArrowheads="1"/>
          </p:cNvSpPr>
          <p:nvPr/>
        </p:nvSpPr>
        <p:spPr bwMode="auto">
          <a:xfrm>
            <a:off x="3995738" y="2551113"/>
            <a:ext cx="4687887" cy="393700"/>
          </a:xfrm>
          <a:prstGeom prst="rect">
            <a:avLst/>
          </a:prstGeom>
          <a:noFill/>
          <a:ln>
            <a:noFill/>
          </a:ln>
          <a:effectLst/>
          <a:extLst>
            <a:ext uri="{909E8E84-426E-40dd-AFC4-6F175D3DCCD1}">
              <a14:hiddenFill xmlns:a14="http://schemas.microsoft.com/office/drawing/2010/main" xmlns="">
                <a:solidFill>
                  <a:srgbClr val="FFCC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0 0 0 0 0 0 0 0 0 0 0 0 0 0 0 0 0 0 0 0 0 0 0 0</a:t>
            </a:r>
          </a:p>
        </p:txBody>
      </p:sp>
      <p:sp>
        <p:nvSpPr>
          <p:cNvPr id="797710" name="Rectangle 14"/>
          <p:cNvSpPr>
            <a:spLocks noChangeArrowheads="1"/>
          </p:cNvSpPr>
          <p:nvPr/>
        </p:nvSpPr>
        <p:spPr bwMode="auto">
          <a:xfrm>
            <a:off x="22225" y="1579563"/>
            <a:ext cx="9032875" cy="51625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11" name="Rectangle 15"/>
          <p:cNvSpPr>
            <a:spLocks noChangeArrowheads="1"/>
          </p:cNvSpPr>
          <p:nvPr/>
        </p:nvSpPr>
        <p:spPr bwMode="auto">
          <a:xfrm>
            <a:off x="2436813" y="5219700"/>
            <a:ext cx="4679950" cy="496888"/>
          </a:xfrm>
          <a:prstGeom prst="rect">
            <a:avLst/>
          </a:prstGeom>
          <a:solidFill>
            <a:srgbClr val="CCE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12" name="Rectangle 16"/>
          <p:cNvSpPr>
            <a:spLocks noChangeArrowheads="1"/>
          </p:cNvSpPr>
          <p:nvPr/>
        </p:nvSpPr>
        <p:spPr bwMode="auto">
          <a:xfrm>
            <a:off x="4676775" y="5240338"/>
            <a:ext cx="77152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net-id</a:t>
            </a:r>
          </a:p>
        </p:txBody>
      </p:sp>
      <p:sp>
        <p:nvSpPr>
          <p:cNvPr id="797713" name="Line 17"/>
          <p:cNvSpPr>
            <a:spLocks noChangeShapeType="1"/>
          </p:cNvSpPr>
          <p:nvPr/>
        </p:nvSpPr>
        <p:spPr bwMode="auto">
          <a:xfrm>
            <a:off x="7121525" y="5203825"/>
            <a:ext cx="0" cy="50641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14" name="Rectangle 18"/>
          <p:cNvSpPr>
            <a:spLocks noChangeArrowheads="1"/>
          </p:cNvSpPr>
          <p:nvPr/>
        </p:nvSpPr>
        <p:spPr bwMode="auto">
          <a:xfrm>
            <a:off x="2432050" y="5207000"/>
            <a:ext cx="6276975" cy="51911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15" name="Rectangle 19"/>
          <p:cNvSpPr>
            <a:spLocks noChangeArrowheads="1"/>
          </p:cNvSpPr>
          <p:nvPr/>
        </p:nvSpPr>
        <p:spPr bwMode="auto">
          <a:xfrm>
            <a:off x="2441575" y="1771650"/>
            <a:ext cx="1570038" cy="493713"/>
          </a:xfrm>
          <a:prstGeom prst="rect">
            <a:avLst/>
          </a:prstGeom>
          <a:solidFill>
            <a:srgbClr val="CCE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16" name="Rectangle 20"/>
          <p:cNvSpPr>
            <a:spLocks noChangeArrowheads="1"/>
          </p:cNvSpPr>
          <p:nvPr/>
        </p:nvSpPr>
        <p:spPr bwMode="auto">
          <a:xfrm>
            <a:off x="4044950" y="1790700"/>
            <a:ext cx="4648200" cy="482600"/>
          </a:xfrm>
          <a:prstGeom prst="rect">
            <a:avLst/>
          </a:prstGeom>
          <a:solidFill>
            <a:srgbClr val="FF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17" name="Rectangle 21"/>
          <p:cNvSpPr>
            <a:spLocks noChangeArrowheads="1"/>
          </p:cNvSpPr>
          <p:nvPr/>
        </p:nvSpPr>
        <p:spPr bwMode="auto">
          <a:xfrm>
            <a:off x="2814638" y="1824038"/>
            <a:ext cx="77152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net-id</a:t>
            </a:r>
          </a:p>
        </p:txBody>
      </p:sp>
      <p:sp>
        <p:nvSpPr>
          <p:cNvPr id="797718" name="Rectangle 22"/>
          <p:cNvSpPr>
            <a:spLocks noChangeArrowheads="1"/>
          </p:cNvSpPr>
          <p:nvPr/>
        </p:nvSpPr>
        <p:spPr bwMode="auto">
          <a:xfrm>
            <a:off x="5619750" y="1824038"/>
            <a:ext cx="1646238" cy="39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host-id </a:t>
            </a:r>
            <a:r>
              <a:rPr kumimoji="1" lang="zh-CN" altLang="en-US" sz="2000" b="0">
                <a:solidFill>
                  <a:srgbClr val="333399"/>
                </a:solidFill>
                <a:latin typeface="Times New Roman" charset="0"/>
                <a:ea typeface="黑体" charset="0"/>
                <a:cs typeface="黑体" charset="0"/>
              </a:rPr>
              <a:t>为全</a:t>
            </a:r>
            <a:r>
              <a:rPr kumimoji="1" lang="en-US" altLang="zh-CN" sz="2000" b="0">
                <a:solidFill>
                  <a:srgbClr val="333399"/>
                </a:solidFill>
                <a:latin typeface="Times New Roman" charset="0"/>
                <a:ea typeface="黑体" charset="0"/>
                <a:cs typeface="黑体" charset="0"/>
              </a:rPr>
              <a:t> 0</a:t>
            </a:r>
          </a:p>
        </p:txBody>
      </p:sp>
      <p:sp>
        <p:nvSpPr>
          <p:cNvPr id="797719" name="Line 23"/>
          <p:cNvSpPr>
            <a:spLocks noChangeShapeType="1"/>
          </p:cNvSpPr>
          <p:nvPr/>
        </p:nvSpPr>
        <p:spPr bwMode="auto">
          <a:xfrm>
            <a:off x="4025900" y="1766888"/>
            <a:ext cx="0" cy="508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0" name="Rectangle 24"/>
          <p:cNvSpPr>
            <a:spLocks noChangeArrowheads="1"/>
          </p:cNvSpPr>
          <p:nvPr/>
        </p:nvSpPr>
        <p:spPr bwMode="auto">
          <a:xfrm>
            <a:off x="2433638" y="1757363"/>
            <a:ext cx="6280150" cy="5207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1" name="Rectangle 25"/>
          <p:cNvSpPr>
            <a:spLocks noChangeArrowheads="1"/>
          </p:cNvSpPr>
          <p:nvPr/>
        </p:nvSpPr>
        <p:spPr bwMode="auto">
          <a:xfrm>
            <a:off x="2436813" y="3481388"/>
            <a:ext cx="3078162" cy="493712"/>
          </a:xfrm>
          <a:prstGeom prst="rect">
            <a:avLst/>
          </a:prstGeom>
          <a:solidFill>
            <a:srgbClr val="CCE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2" name="Rectangle 26"/>
          <p:cNvSpPr>
            <a:spLocks noChangeArrowheads="1"/>
          </p:cNvSpPr>
          <p:nvPr/>
        </p:nvSpPr>
        <p:spPr bwMode="auto">
          <a:xfrm>
            <a:off x="3579813" y="3540125"/>
            <a:ext cx="773112"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net-id</a:t>
            </a:r>
          </a:p>
        </p:txBody>
      </p:sp>
      <p:sp>
        <p:nvSpPr>
          <p:cNvPr id="797723" name="Line 27"/>
          <p:cNvSpPr>
            <a:spLocks noChangeShapeType="1"/>
          </p:cNvSpPr>
          <p:nvPr/>
        </p:nvSpPr>
        <p:spPr bwMode="auto">
          <a:xfrm>
            <a:off x="5534025" y="3476625"/>
            <a:ext cx="0" cy="5080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4" name="Rectangle 28"/>
          <p:cNvSpPr>
            <a:spLocks noChangeArrowheads="1"/>
          </p:cNvSpPr>
          <p:nvPr/>
        </p:nvSpPr>
        <p:spPr bwMode="auto">
          <a:xfrm>
            <a:off x="2430463" y="3467100"/>
            <a:ext cx="6278562" cy="51911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5" name="Rectangle 29"/>
          <p:cNvSpPr>
            <a:spLocks noChangeArrowheads="1"/>
          </p:cNvSpPr>
          <p:nvPr/>
        </p:nvSpPr>
        <p:spPr bwMode="auto">
          <a:xfrm>
            <a:off x="7131050" y="5219700"/>
            <a:ext cx="1555750" cy="482600"/>
          </a:xfrm>
          <a:prstGeom prst="rect">
            <a:avLst/>
          </a:prstGeom>
          <a:solidFill>
            <a:srgbClr val="FF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6" name="Rectangle 30"/>
          <p:cNvSpPr>
            <a:spLocks noChangeArrowheads="1"/>
          </p:cNvSpPr>
          <p:nvPr/>
        </p:nvSpPr>
        <p:spPr bwMode="auto">
          <a:xfrm>
            <a:off x="2432050" y="2487613"/>
            <a:ext cx="6280150" cy="51911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27" name="Rectangle 31"/>
          <p:cNvSpPr>
            <a:spLocks noChangeArrowheads="1"/>
          </p:cNvSpPr>
          <p:nvPr/>
        </p:nvSpPr>
        <p:spPr bwMode="auto">
          <a:xfrm>
            <a:off x="1042988" y="1824038"/>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defRPr/>
            </a:pPr>
            <a:r>
              <a:rPr kumimoji="1" lang="zh-CN" altLang="en-US" sz="2000">
                <a:effectLst>
                  <a:outerShdw blurRad="38100" dist="38100" dir="2700000" algn="tl">
                    <a:srgbClr val="000000"/>
                  </a:outerShdw>
                </a:effectLst>
                <a:latin typeface="Times New Roman" charset="0"/>
                <a:ea typeface="黑体" charset="0"/>
                <a:cs typeface="黑体" charset="0"/>
              </a:rPr>
              <a:t>网络地址</a:t>
            </a:r>
          </a:p>
        </p:txBody>
      </p:sp>
      <p:sp>
        <p:nvSpPr>
          <p:cNvPr id="797728" name="Text Box 32"/>
          <p:cNvSpPr txBox="1">
            <a:spLocks noChangeArrowheads="1"/>
          </p:cNvSpPr>
          <p:nvPr/>
        </p:nvSpPr>
        <p:spPr bwMode="auto">
          <a:xfrm>
            <a:off x="130175" y="1739900"/>
            <a:ext cx="439738" cy="1128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85000"/>
              </a:lnSpc>
              <a:defRPr/>
            </a:pPr>
            <a:r>
              <a:rPr kumimoji="1" lang="en-US" altLang="zh-CN" sz="2000">
                <a:effectLst>
                  <a:outerShdw blurRad="38100" dist="38100" dir="2700000" algn="tl">
                    <a:srgbClr val="000000"/>
                  </a:outerShdw>
                </a:effectLst>
                <a:latin typeface="Times New Roman" charset="0"/>
                <a:ea typeface="黑体" charset="0"/>
                <a:cs typeface="黑体" charset="0"/>
              </a:rPr>
              <a:t>A</a:t>
            </a: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类</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地</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址</a:t>
            </a:r>
          </a:p>
        </p:txBody>
      </p:sp>
      <p:sp>
        <p:nvSpPr>
          <p:cNvPr id="797729" name="Rectangle 33"/>
          <p:cNvSpPr>
            <a:spLocks noChangeArrowheads="1"/>
          </p:cNvSpPr>
          <p:nvPr/>
        </p:nvSpPr>
        <p:spPr bwMode="auto">
          <a:xfrm>
            <a:off x="768350" y="2459038"/>
            <a:ext cx="17049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zh-CN" altLang="en-US" sz="2000">
                <a:effectLst>
                  <a:outerShdw blurRad="38100" dist="38100" dir="2700000" algn="tl">
                    <a:srgbClr val="000000"/>
                  </a:outerShdw>
                </a:effectLst>
                <a:latin typeface="Times New Roman" charset="0"/>
                <a:ea typeface="黑体" charset="0"/>
                <a:cs typeface="黑体" charset="0"/>
              </a:rPr>
              <a:t>默认子网掩码</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defTabSz="762000" eaLnBrk="0" hangingPunct="0">
              <a:lnSpc>
                <a:spcPct val="90000"/>
              </a:lnSpc>
              <a:defRPr/>
            </a:pPr>
            <a:r>
              <a:rPr kumimoji="1" lang="en-US" altLang="zh-CN" sz="2000">
                <a:effectLst>
                  <a:outerShdw blurRad="38100" dist="38100" dir="2700000" algn="tl">
                    <a:srgbClr val="000000"/>
                  </a:outerShdw>
                </a:effectLst>
                <a:latin typeface="Times New Roman" charset="0"/>
                <a:ea typeface="黑体" charset="0"/>
                <a:cs typeface="黑体" charset="0"/>
              </a:rPr>
              <a:t>255.0.0.0</a:t>
            </a:r>
          </a:p>
        </p:txBody>
      </p:sp>
      <p:sp>
        <p:nvSpPr>
          <p:cNvPr id="797730" name="Rectangle 34"/>
          <p:cNvSpPr>
            <a:spLocks noChangeArrowheads="1"/>
          </p:cNvSpPr>
          <p:nvPr/>
        </p:nvSpPr>
        <p:spPr bwMode="auto">
          <a:xfrm>
            <a:off x="1050925" y="354012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defRPr/>
            </a:pPr>
            <a:r>
              <a:rPr kumimoji="1" lang="zh-CN" altLang="en-US" sz="2000">
                <a:effectLst>
                  <a:outerShdw blurRad="38100" dist="38100" dir="2700000" algn="tl">
                    <a:srgbClr val="000000"/>
                  </a:outerShdw>
                </a:effectLst>
                <a:latin typeface="Times New Roman" charset="0"/>
                <a:ea typeface="黑体" charset="0"/>
                <a:cs typeface="黑体" charset="0"/>
              </a:rPr>
              <a:t>网络地址</a:t>
            </a:r>
          </a:p>
        </p:txBody>
      </p:sp>
      <p:sp>
        <p:nvSpPr>
          <p:cNvPr id="797731" name="Text Box 35"/>
          <p:cNvSpPr txBox="1">
            <a:spLocks noChangeArrowheads="1"/>
          </p:cNvSpPr>
          <p:nvPr/>
        </p:nvSpPr>
        <p:spPr bwMode="auto">
          <a:xfrm>
            <a:off x="133350" y="3429000"/>
            <a:ext cx="438150" cy="112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85000"/>
              </a:lnSpc>
              <a:defRPr/>
            </a:pPr>
            <a:r>
              <a:rPr kumimoji="1" lang="en-US" altLang="zh-CN" sz="2000">
                <a:effectLst>
                  <a:outerShdw blurRad="38100" dist="38100" dir="2700000" algn="tl">
                    <a:srgbClr val="000000"/>
                  </a:outerShdw>
                </a:effectLst>
                <a:latin typeface="Times New Roman" charset="0"/>
                <a:ea typeface="黑体" charset="0"/>
                <a:cs typeface="黑体" charset="0"/>
              </a:rPr>
              <a:t>B</a:t>
            </a: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类</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地</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址</a:t>
            </a:r>
          </a:p>
        </p:txBody>
      </p:sp>
      <p:sp>
        <p:nvSpPr>
          <p:cNvPr id="797732" name="Rectangle 36"/>
          <p:cNvSpPr>
            <a:spLocks noChangeArrowheads="1"/>
          </p:cNvSpPr>
          <p:nvPr/>
        </p:nvSpPr>
        <p:spPr bwMode="auto">
          <a:xfrm>
            <a:off x="735013" y="4149725"/>
            <a:ext cx="1704975" cy="63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zh-CN" altLang="en-US" sz="2000">
                <a:effectLst>
                  <a:outerShdw blurRad="38100" dist="38100" dir="2700000" algn="tl">
                    <a:srgbClr val="000000"/>
                  </a:outerShdw>
                </a:effectLst>
                <a:latin typeface="Times New Roman" charset="0"/>
                <a:ea typeface="黑体" charset="0"/>
                <a:cs typeface="黑体" charset="0"/>
              </a:rPr>
              <a:t>默认子网掩码</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defTabSz="762000" eaLnBrk="0" hangingPunct="0">
              <a:lnSpc>
                <a:spcPct val="90000"/>
              </a:lnSpc>
              <a:defRPr/>
            </a:pPr>
            <a:r>
              <a:rPr kumimoji="1" lang="en-US" altLang="zh-CN" sz="2000">
                <a:effectLst>
                  <a:outerShdw blurRad="38100" dist="38100" dir="2700000" algn="tl">
                    <a:srgbClr val="000000"/>
                  </a:outerShdw>
                </a:effectLst>
                <a:latin typeface="Times New Roman" charset="0"/>
                <a:ea typeface="黑体" charset="0"/>
                <a:cs typeface="黑体" charset="0"/>
              </a:rPr>
              <a:t>255.255.0.0</a:t>
            </a:r>
          </a:p>
        </p:txBody>
      </p:sp>
      <p:sp>
        <p:nvSpPr>
          <p:cNvPr id="797733" name="Rectangle 37"/>
          <p:cNvSpPr>
            <a:spLocks noChangeArrowheads="1"/>
          </p:cNvSpPr>
          <p:nvPr/>
        </p:nvSpPr>
        <p:spPr bwMode="auto">
          <a:xfrm>
            <a:off x="2432050" y="4244975"/>
            <a:ext cx="6280150" cy="5207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rgbClr val="CCE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34" name="Rectangle 38"/>
          <p:cNvSpPr>
            <a:spLocks noChangeArrowheads="1"/>
          </p:cNvSpPr>
          <p:nvPr/>
        </p:nvSpPr>
        <p:spPr bwMode="auto">
          <a:xfrm>
            <a:off x="1050925" y="526732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defRPr/>
            </a:pPr>
            <a:r>
              <a:rPr kumimoji="1" lang="zh-CN" altLang="en-US" sz="2000">
                <a:effectLst>
                  <a:outerShdw blurRad="38100" dist="38100" dir="2700000" algn="tl">
                    <a:srgbClr val="000000"/>
                  </a:outerShdw>
                </a:effectLst>
                <a:latin typeface="Times New Roman" charset="0"/>
                <a:ea typeface="黑体" charset="0"/>
                <a:cs typeface="黑体" charset="0"/>
              </a:rPr>
              <a:t>网络地址</a:t>
            </a:r>
          </a:p>
        </p:txBody>
      </p:sp>
      <p:sp>
        <p:nvSpPr>
          <p:cNvPr id="797735" name="Text Box 39"/>
          <p:cNvSpPr txBox="1">
            <a:spLocks noChangeArrowheads="1"/>
          </p:cNvSpPr>
          <p:nvPr/>
        </p:nvSpPr>
        <p:spPr bwMode="auto">
          <a:xfrm>
            <a:off x="133350" y="5191125"/>
            <a:ext cx="438150" cy="112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85000"/>
              </a:lnSpc>
              <a:defRPr/>
            </a:pPr>
            <a:r>
              <a:rPr kumimoji="1" lang="en-US" altLang="zh-CN" sz="2000">
                <a:effectLst>
                  <a:outerShdw blurRad="38100" dist="38100" dir="2700000" algn="tl">
                    <a:srgbClr val="000000"/>
                  </a:outerShdw>
                </a:effectLst>
                <a:latin typeface="Times New Roman" charset="0"/>
                <a:ea typeface="黑体" charset="0"/>
                <a:cs typeface="黑体" charset="0"/>
              </a:rPr>
              <a:t>C</a:t>
            </a: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类</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地</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a:lnSpc>
                <a:spcPct val="85000"/>
              </a:lnSpc>
              <a:defRPr/>
            </a:pPr>
            <a:r>
              <a:rPr kumimoji="1" lang="zh-CN" altLang="en-US" sz="2000">
                <a:effectLst>
                  <a:outerShdw blurRad="38100" dist="38100" dir="2700000" algn="tl">
                    <a:srgbClr val="000000"/>
                  </a:outerShdw>
                </a:effectLst>
                <a:latin typeface="Times New Roman" charset="0"/>
                <a:ea typeface="黑体" charset="0"/>
                <a:cs typeface="黑体" charset="0"/>
              </a:rPr>
              <a:t>址</a:t>
            </a:r>
          </a:p>
        </p:txBody>
      </p:sp>
      <p:sp>
        <p:nvSpPr>
          <p:cNvPr id="797736" name="Rectangle 40"/>
          <p:cNvSpPr>
            <a:spLocks noChangeArrowheads="1"/>
          </p:cNvSpPr>
          <p:nvPr/>
        </p:nvSpPr>
        <p:spPr bwMode="auto">
          <a:xfrm>
            <a:off x="735013" y="5957888"/>
            <a:ext cx="1704975" cy="639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zh-CN" altLang="en-US" sz="2000">
                <a:effectLst>
                  <a:outerShdw blurRad="38100" dist="38100" dir="2700000" algn="tl">
                    <a:srgbClr val="000000"/>
                  </a:outerShdw>
                </a:effectLst>
                <a:latin typeface="Times New Roman" charset="0"/>
                <a:ea typeface="黑体" charset="0"/>
                <a:cs typeface="黑体" charset="0"/>
              </a:rPr>
              <a:t>默认子网掩码</a:t>
            </a:r>
            <a:endParaRPr kumimoji="1" lang="en-US" altLang="zh-CN" sz="2000">
              <a:effectLst>
                <a:outerShdw blurRad="38100" dist="38100" dir="2700000" algn="tl">
                  <a:srgbClr val="000000"/>
                </a:outerShdw>
              </a:effectLst>
              <a:latin typeface="Times New Roman" charset="0"/>
              <a:ea typeface="黑体" charset="0"/>
              <a:cs typeface="黑体" charset="0"/>
            </a:endParaRPr>
          </a:p>
          <a:p>
            <a:pPr algn="ctr" defTabSz="762000" eaLnBrk="0" hangingPunct="0">
              <a:lnSpc>
                <a:spcPct val="90000"/>
              </a:lnSpc>
              <a:defRPr/>
            </a:pPr>
            <a:r>
              <a:rPr kumimoji="1" lang="en-US" altLang="zh-CN" sz="2000">
                <a:effectLst>
                  <a:outerShdw blurRad="38100" dist="38100" dir="2700000" algn="tl">
                    <a:srgbClr val="000000"/>
                  </a:outerShdw>
                </a:effectLst>
                <a:latin typeface="Times New Roman" charset="0"/>
                <a:ea typeface="黑体" charset="0"/>
                <a:cs typeface="黑体" charset="0"/>
              </a:rPr>
              <a:t>255.255.255.0</a:t>
            </a:r>
          </a:p>
        </p:txBody>
      </p:sp>
      <p:sp>
        <p:nvSpPr>
          <p:cNvPr id="797737" name="Rectangle 41"/>
          <p:cNvSpPr>
            <a:spLocks noChangeArrowheads="1"/>
          </p:cNvSpPr>
          <p:nvPr/>
        </p:nvSpPr>
        <p:spPr bwMode="auto">
          <a:xfrm>
            <a:off x="2427288" y="6002338"/>
            <a:ext cx="6278562" cy="5207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rgbClr val="CCE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38" name="Rectangle 42"/>
          <p:cNvSpPr>
            <a:spLocks noChangeArrowheads="1"/>
          </p:cNvSpPr>
          <p:nvPr/>
        </p:nvSpPr>
        <p:spPr bwMode="auto">
          <a:xfrm>
            <a:off x="5543550" y="3479800"/>
            <a:ext cx="3149600" cy="482600"/>
          </a:xfrm>
          <a:prstGeom prst="rect">
            <a:avLst/>
          </a:prstGeom>
          <a:solidFill>
            <a:srgbClr val="FF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7739" name="Rectangle 43"/>
          <p:cNvSpPr>
            <a:spLocks noChangeArrowheads="1"/>
          </p:cNvSpPr>
          <p:nvPr/>
        </p:nvSpPr>
        <p:spPr bwMode="auto">
          <a:xfrm>
            <a:off x="7086600" y="5245100"/>
            <a:ext cx="1646238" cy="39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host-id </a:t>
            </a:r>
            <a:r>
              <a:rPr kumimoji="1" lang="zh-CN" altLang="en-US" sz="2000" b="0">
                <a:solidFill>
                  <a:srgbClr val="333399"/>
                </a:solidFill>
                <a:latin typeface="Times New Roman" charset="0"/>
                <a:ea typeface="黑体" charset="0"/>
                <a:cs typeface="黑体" charset="0"/>
              </a:rPr>
              <a:t>为全</a:t>
            </a:r>
            <a:r>
              <a:rPr kumimoji="1" lang="en-US" altLang="zh-CN" sz="2000" b="0">
                <a:solidFill>
                  <a:srgbClr val="333399"/>
                </a:solidFill>
                <a:latin typeface="Times New Roman" charset="0"/>
                <a:ea typeface="黑体" charset="0"/>
                <a:cs typeface="黑体" charset="0"/>
              </a:rPr>
              <a:t> 0</a:t>
            </a:r>
          </a:p>
        </p:txBody>
      </p:sp>
      <p:sp>
        <p:nvSpPr>
          <p:cNvPr id="797740" name="Rectangle 44"/>
          <p:cNvSpPr>
            <a:spLocks noChangeArrowheads="1"/>
          </p:cNvSpPr>
          <p:nvPr/>
        </p:nvSpPr>
        <p:spPr bwMode="auto">
          <a:xfrm>
            <a:off x="6296025" y="3540125"/>
            <a:ext cx="1646238" cy="39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latin typeface="Times New Roman" charset="0"/>
                <a:ea typeface="黑体" charset="0"/>
                <a:cs typeface="黑体" charset="0"/>
              </a:rPr>
              <a:t>host-id </a:t>
            </a:r>
            <a:r>
              <a:rPr kumimoji="1" lang="zh-CN" altLang="en-US" sz="2000" b="0">
                <a:solidFill>
                  <a:srgbClr val="333399"/>
                </a:solidFill>
                <a:latin typeface="Times New Roman" charset="0"/>
                <a:ea typeface="黑体" charset="0"/>
                <a:cs typeface="黑体" charset="0"/>
              </a:rPr>
              <a:t>为全</a:t>
            </a:r>
            <a:r>
              <a:rPr kumimoji="1" lang="en-US" altLang="zh-CN" sz="2000" b="0">
                <a:solidFill>
                  <a:srgbClr val="333399"/>
                </a:solidFill>
                <a:latin typeface="Times New Roman" charset="0"/>
                <a:ea typeface="黑体" charset="0"/>
                <a:cs typeface="黑体" charset="0"/>
              </a:rPr>
              <a:t> 0</a:t>
            </a:r>
          </a:p>
        </p:txBody>
      </p:sp>
      <p:sp>
        <p:nvSpPr>
          <p:cNvPr id="797741" name="Line 45"/>
          <p:cNvSpPr>
            <a:spLocks noChangeShapeType="1"/>
          </p:cNvSpPr>
          <p:nvPr/>
        </p:nvSpPr>
        <p:spPr bwMode="auto">
          <a:xfrm>
            <a:off x="22225" y="3227388"/>
            <a:ext cx="90328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7742" name="Line 46"/>
          <p:cNvSpPr>
            <a:spLocks noChangeShapeType="1"/>
          </p:cNvSpPr>
          <p:nvPr/>
        </p:nvSpPr>
        <p:spPr bwMode="auto">
          <a:xfrm>
            <a:off x="22225" y="4984750"/>
            <a:ext cx="90328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7743" name="Line 47"/>
          <p:cNvSpPr>
            <a:spLocks noChangeShapeType="1"/>
          </p:cNvSpPr>
          <p:nvPr/>
        </p:nvSpPr>
        <p:spPr bwMode="auto">
          <a:xfrm>
            <a:off x="674688" y="1579563"/>
            <a:ext cx="0" cy="51625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7744" name="Rectangle 48"/>
          <p:cNvSpPr>
            <a:spLocks noGrp="1" noChangeArrowheads="1"/>
          </p:cNvSpPr>
          <p:nvPr>
            <p:ph type="title"/>
          </p:nvPr>
        </p:nvSpPr>
        <p:spPr>
          <a:xfrm>
            <a:off x="2549525" y="396875"/>
            <a:ext cx="3573463" cy="544513"/>
          </a:xfrm>
          <a:solidFill>
            <a:srgbClr val="FFFFCC"/>
          </a:solidFill>
          <a:ln>
            <a:solidFill>
              <a:srgbClr val="333399"/>
            </a:solidFill>
            <a:miter lim="800000"/>
            <a:headEnd/>
            <a:tailEnd/>
          </a:ln>
          <a:effectLst>
            <a:outerShdw blurRad="63500" dist="38099" dir="2700000" algn="ctr" rotWithShape="0">
              <a:schemeClr val="bg2">
                <a:alpha val="74998"/>
              </a:schemeClr>
            </a:outerShdw>
          </a:effectLst>
        </p:spPr>
        <p:txBody>
          <a:bodyPr/>
          <a:lstStyle/>
          <a:p>
            <a:pPr>
              <a:defRPr/>
            </a:pPr>
            <a:r>
              <a:rPr kumimoji="0" lang="zh-CN" altLang="en-US" sz="4000" b="1" dirty="0">
                <a:solidFill>
                  <a:srgbClr val="000090"/>
                </a:solidFill>
                <a:latin typeface="Arial" charset="0"/>
                <a:ea typeface="宋体" charset="0"/>
                <a:cs typeface="宋体" charset="0"/>
              </a:rPr>
              <a:t>默认子网掩码</a:t>
            </a:r>
            <a:r>
              <a:rPr kumimoji="0" lang="en-US" altLang="zh-CN" sz="4000" b="1" dirty="0">
                <a:solidFill>
                  <a:srgbClr val="000090"/>
                </a:solidFill>
                <a:latin typeface="Arial" charset="0"/>
                <a:ea typeface="宋体" charset="0"/>
                <a:cs typeface="宋体" charset="0"/>
              </a:rPr>
              <a:t> </a:t>
            </a:r>
          </a:p>
        </p:txBody>
      </p:sp>
    </p:spTree>
    <p:extLst>
      <p:ext uri="{BB962C8B-B14F-4D97-AF65-F5344CB8AC3E}">
        <p14:creationId xmlns:p14="http://schemas.microsoft.com/office/powerpoint/2010/main" val="17991084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xfrm>
            <a:off x="457200" y="658813"/>
            <a:ext cx="8229600" cy="712787"/>
          </a:xfrm>
        </p:spPr>
        <p:txBody>
          <a:bodyPr/>
          <a:lstStyle/>
          <a:p>
            <a:pPr>
              <a:defRPr/>
            </a:pPr>
            <a:r>
              <a:rPr kumimoji="0" lang="zh-CN" altLang="en-US" sz="4000" b="1" dirty="0" smtClean="0">
                <a:solidFill>
                  <a:srgbClr val="000090"/>
                </a:solidFill>
                <a:effectLst/>
              </a:rPr>
              <a:t>子网掩码是一个重要属性</a:t>
            </a:r>
          </a:p>
        </p:txBody>
      </p:sp>
      <p:sp>
        <p:nvSpPr>
          <p:cNvPr id="799747" name="Rectangle 3"/>
          <p:cNvSpPr>
            <a:spLocks noGrp="1" noChangeArrowheads="1"/>
          </p:cNvSpPr>
          <p:nvPr>
            <p:ph type="body" idx="1"/>
          </p:nvPr>
        </p:nvSpPr>
        <p:spPr>
          <a:xfrm>
            <a:off x="1042988" y="1773238"/>
            <a:ext cx="7772400" cy="4608512"/>
          </a:xfrm>
        </p:spPr>
        <p:txBody>
          <a:bodyPr/>
          <a:lstStyle/>
          <a:p>
            <a:pPr>
              <a:defRPr/>
            </a:pPr>
            <a:r>
              <a:rPr kumimoji="0" lang="zh-CN" altLang="en-US" sz="2800" b="1" dirty="0" smtClean="0"/>
              <a:t>子网掩码是一个网络或一个子网的重要属性。</a:t>
            </a:r>
            <a:endParaRPr kumimoji="0" lang="en-US" altLang="zh-CN" sz="2800" b="1" dirty="0" smtClean="0"/>
          </a:p>
          <a:p>
            <a:pPr>
              <a:defRPr/>
            </a:pPr>
            <a:r>
              <a:rPr kumimoji="0" lang="zh-CN" altLang="en-US" sz="2800" b="1" dirty="0" smtClean="0"/>
              <a:t>路由器在和相邻路由器交换路由信息时，必须把自己所在网络（或子网）的子网掩码告诉相邻路由器。</a:t>
            </a:r>
            <a:endParaRPr kumimoji="0" lang="en-US" altLang="zh-CN" sz="2800" b="1" dirty="0" smtClean="0"/>
          </a:p>
          <a:p>
            <a:pPr>
              <a:defRPr/>
            </a:pPr>
            <a:r>
              <a:rPr kumimoji="0" lang="zh-CN" altLang="en-US" sz="2800" b="1" dirty="0" smtClean="0">
                <a:solidFill>
                  <a:srgbClr val="FF0000"/>
                </a:solidFill>
              </a:rPr>
              <a:t>路由器的路由表中的每一个项目，除了要给出目的网络地址外，还必须同时给出该网络的子网掩码</a:t>
            </a:r>
            <a:r>
              <a:rPr kumimoji="0" lang="zh-CN" altLang="en-US" sz="2800" b="1" dirty="0" smtClean="0"/>
              <a:t>。</a:t>
            </a:r>
            <a:endParaRPr kumimoji="0" lang="en-US" altLang="zh-CN" sz="2800" b="1" dirty="0" smtClean="0"/>
          </a:p>
          <a:p>
            <a:pPr>
              <a:defRPr/>
            </a:pPr>
            <a:r>
              <a:rPr kumimoji="0" lang="zh-CN" altLang="en-US" sz="2800" b="1" dirty="0" smtClean="0"/>
              <a:t>若一个路由器连接在两个子网上就拥有两个网络地址和两个子网掩码。</a:t>
            </a:r>
          </a:p>
        </p:txBody>
      </p:sp>
    </p:spTree>
    <p:extLst>
      <p:ext uri="{BB962C8B-B14F-4D97-AF65-F5344CB8AC3E}">
        <p14:creationId xmlns:p14="http://schemas.microsoft.com/office/powerpoint/2010/main" val="42402108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30" dirty="0" smtClean="0">
                <a:solidFill>
                  <a:schemeClr val="tx1"/>
                </a:solidFill>
                <a:latin typeface="黑体"/>
                <a:cs typeface="黑体"/>
              </a:rPr>
              <a:t>常见问</a:t>
            </a:r>
            <a:r>
              <a:rPr sz="4000" spc="-40" dirty="0" smtClean="0">
                <a:solidFill>
                  <a:schemeClr val="tx1"/>
                </a:solidFill>
                <a:latin typeface="黑体"/>
                <a:cs typeface="黑体"/>
              </a:rPr>
              <a:t>题</a:t>
            </a:r>
            <a:r>
              <a:rPr sz="4000" spc="-1140" dirty="0" smtClean="0">
                <a:solidFill>
                  <a:schemeClr val="tx1"/>
                </a:solidFill>
                <a:latin typeface="黑体"/>
                <a:cs typeface="黑体"/>
              </a:rPr>
              <a:t> </a:t>
            </a:r>
            <a:r>
              <a:rPr sz="3200" spc="0" dirty="0" smtClean="0">
                <a:solidFill>
                  <a:schemeClr val="tx1"/>
                </a:solidFill>
                <a:latin typeface="Calibri"/>
                <a:cs typeface="Calibri"/>
              </a:rPr>
              <a:t>(</a:t>
            </a:r>
            <a:r>
              <a:rPr sz="3200" spc="10" dirty="0" smtClean="0">
                <a:solidFill>
                  <a:schemeClr val="tx1"/>
                </a:solidFill>
                <a:latin typeface="黑体"/>
                <a:cs typeface="黑体"/>
              </a:rPr>
              <a:t>分类编</a:t>
            </a:r>
            <a:r>
              <a:rPr sz="3200" spc="-10" dirty="0" smtClean="0">
                <a:solidFill>
                  <a:schemeClr val="tx1"/>
                </a:solidFill>
                <a:latin typeface="黑体"/>
                <a:cs typeface="黑体"/>
              </a:rPr>
              <a:t>址</a:t>
            </a:r>
            <a:r>
              <a:rPr sz="3200" spc="0" dirty="0" smtClean="0">
                <a:solidFill>
                  <a:schemeClr val="tx1"/>
                </a:solidFill>
                <a:latin typeface="Calibri"/>
                <a:cs typeface="Calibri"/>
              </a:rPr>
              <a:t>)</a:t>
            </a:r>
            <a:endParaRPr sz="3200" dirty="0">
              <a:solidFill>
                <a:schemeClr val="tx1"/>
              </a:solidFill>
              <a:latin typeface="Calibri"/>
              <a:cs typeface="Calibri"/>
            </a:endParaRPr>
          </a:p>
        </p:txBody>
      </p:sp>
      <p:sp>
        <p:nvSpPr>
          <p:cNvPr id="4" name="object 4"/>
          <p:cNvSpPr txBox="1">
            <a:spLocks noGrp="1"/>
          </p:cNvSpPr>
          <p:nvPr>
            <p:ph idx="1"/>
          </p:nvPr>
        </p:nvSpPr>
        <p:spPr>
          <a:prstGeom prst="rect">
            <a:avLst/>
          </a:prstGeom>
        </p:spPr>
        <p:txBody>
          <a:bodyPr vert="horz" wrap="square" lIns="0" tIns="0" rIns="0" bIns="0" rtlCol="0">
            <a:noAutofit/>
          </a:bodyPr>
          <a:lstStyle/>
          <a:p>
            <a:r>
              <a:rPr sz="2800" spc="-20" dirty="0" smtClean="0">
                <a:solidFill>
                  <a:srgbClr val="F30700"/>
                </a:solidFill>
                <a:latin typeface="宋体"/>
                <a:cs typeface="宋体"/>
              </a:rPr>
              <a:t>子网掩码</a:t>
            </a:r>
            <a:r>
              <a:rPr sz="2800" spc="-25" dirty="0" smtClean="0">
                <a:solidFill>
                  <a:srgbClr val="F30700"/>
                </a:solidFill>
                <a:latin typeface="宋体"/>
                <a:cs typeface="宋体"/>
              </a:rPr>
              <a:t>为</a:t>
            </a:r>
            <a:r>
              <a:rPr sz="2800" b="1" spc="-20" dirty="0" smtClean="0">
                <a:solidFill>
                  <a:srgbClr val="F30700"/>
                </a:solidFill>
                <a:latin typeface="Comic Sans MS"/>
                <a:cs typeface="Comic Sans MS"/>
              </a:rPr>
              <a:t>255.255.</a:t>
            </a:r>
            <a:r>
              <a:rPr sz="2800" b="1" spc="-15" dirty="0" smtClean="0">
                <a:solidFill>
                  <a:srgbClr val="F30700"/>
                </a:solidFill>
                <a:latin typeface="Comic Sans MS"/>
                <a:cs typeface="Comic Sans MS"/>
              </a:rPr>
              <a:t>2</a:t>
            </a:r>
            <a:r>
              <a:rPr sz="2800" b="1" spc="-20" dirty="0" smtClean="0">
                <a:solidFill>
                  <a:srgbClr val="F30700"/>
                </a:solidFill>
                <a:latin typeface="Comic Sans MS"/>
                <a:cs typeface="Comic Sans MS"/>
              </a:rPr>
              <a:t>55.</a:t>
            </a:r>
            <a:r>
              <a:rPr sz="2800" b="1" spc="-10" dirty="0" smtClean="0">
                <a:solidFill>
                  <a:srgbClr val="F30700"/>
                </a:solidFill>
                <a:latin typeface="Comic Sans MS"/>
                <a:cs typeface="Comic Sans MS"/>
              </a:rPr>
              <a:t>0</a:t>
            </a:r>
            <a:r>
              <a:rPr sz="2800" spc="-10" dirty="0" smtClean="0">
                <a:solidFill>
                  <a:srgbClr val="F30700"/>
                </a:solidFill>
                <a:latin typeface="宋体"/>
                <a:cs typeface="宋体"/>
              </a:rPr>
              <a:t>代</a:t>
            </a:r>
            <a:r>
              <a:rPr sz="2800" spc="-20" dirty="0" smtClean="0">
                <a:solidFill>
                  <a:srgbClr val="F30700"/>
                </a:solidFill>
                <a:latin typeface="宋体"/>
                <a:cs typeface="宋体"/>
              </a:rPr>
              <a:t>表</a:t>
            </a:r>
            <a:r>
              <a:rPr sz="2800" spc="-10" dirty="0" smtClean="0">
                <a:solidFill>
                  <a:srgbClr val="F30700"/>
                </a:solidFill>
                <a:latin typeface="宋体"/>
                <a:cs typeface="宋体"/>
              </a:rPr>
              <a:t>什</a:t>
            </a:r>
            <a:r>
              <a:rPr sz="2800" spc="-20" dirty="0" smtClean="0">
                <a:solidFill>
                  <a:srgbClr val="F30700"/>
                </a:solidFill>
                <a:latin typeface="宋体"/>
                <a:cs typeface="宋体"/>
              </a:rPr>
              <a:t>么意</a:t>
            </a:r>
            <a:r>
              <a:rPr sz="2800" spc="-10" dirty="0" smtClean="0">
                <a:solidFill>
                  <a:srgbClr val="F30700"/>
                </a:solidFill>
                <a:latin typeface="宋体"/>
                <a:cs typeface="宋体"/>
              </a:rPr>
              <a:t>思</a:t>
            </a:r>
            <a:r>
              <a:rPr sz="2800" spc="-30" dirty="0" smtClean="0">
                <a:solidFill>
                  <a:srgbClr val="F30700"/>
                </a:solidFill>
                <a:latin typeface="宋体"/>
                <a:cs typeface="宋体"/>
              </a:rPr>
              <a:t>？</a:t>
            </a:r>
            <a:endParaRPr sz="2800" dirty="0">
              <a:latin typeface="宋体"/>
              <a:cs typeface="宋体"/>
            </a:endParaRPr>
          </a:p>
          <a:p>
            <a:pPr marL="469900">
              <a:lnSpc>
                <a:spcPct val="100000"/>
              </a:lnSpc>
              <a:spcBef>
                <a:spcPts val="305"/>
              </a:spcBef>
              <a:tabLst>
                <a:tab pos="756285" algn="l"/>
              </a:tabLst>
            </a:pPr>
            <a:r>
              <a:rPr sz="2400" b="1" spc="10" dirty="0" smtClean="0">
                <a:latin typeface="Comic Sans MS"/>
                <a:cs typeface="Comic Sans MS"/>
              </a:rPr>
              <a:t>255.255.255.0</a:t>
            </a:r>
            <a:r>
              <a:rPr sz="2400" b="1" spc="-45" dirty="0" smtClean="0">
                <a:latin typeface="Comic Sans MS"/>
                <a:cs typeface="Comic Sans MS"/>
              </a:rPr>
              <a:t> </a:t>
            </a:r>
            <a:r>
              <a:rPr sz="2400" spc="0" dirty="0" smtClean="0">
                <a:latin typeface="宋体"/>
                <a:cs typeface="宋体"/>
              </a:rPr>
              <a:t>即</a:t>
            </a:r>
            <a:endParaRPr lang="en-US" sz="2400" dirty="0">
              <a:latin typeface="宋体"/>
              <a:cs typeface="宋体"/>
            </a:endParaRPr>
          </a:p>
          <a:p>
            <a:pPr marL="127000" indent="0">
              <a:lnSpc>
                <a:spcPct val="100000"/>
              </a:lnSpc>
              <a:spcBef>
                <a:spcPts val="305"/>
              </a:spcBef>
              <a:buNone/>
              <a:tabLst>
                <a:tab pos="756285" algn="l"/>
              </a:tabLst>
            </a:pPr>
            <a:r>
              <a:rPr lang="en-US" sz="2400" b="1" spc="-20" dirty="0">
                <a:latin typeface="宋体"/>
                <a:cs typeface="Comic Sans MS"/>
              </a:rPr>
              <a:t> </a:t>
            </a:r>
            <a:r>
              <a:rPr lang="en-US" sz="2400" b="1" spc="-20" dirty="0" smtClean="0">
                <a:latin typeface="宋体"/>
                <a:cs typeface="Comic Sans MS"/>
              </a:rPr>
              <a:t> </a:t>
            </a:r>
            <a:r>
              <a:rPr sz="2800" b="1" spc="-20" dirty="0" smtClean="0">
                <a:latin typeface="Comic Sans MS"/>
                <a:cs typeface="Comic Sans MS"/>
              </a:rPr>
              <a:t>11111111</a:t>
            </a:r>
            <a:r>
              <a:rPr sz="2800" b="1" spc="35" dirty="0" smtClean="0">
                <a:latin typeface="Comic Sans MS"/>
                <a:cs typeface="Comic Sans MS"/>
              </a:rPr>
              <a:t> </a:t>
            </a:r>
            <a:r>
              <a:rPr sz="2800" b="1" spc="-20" dirty="0" smtClean="0">
                <a:latin typeface="Comic Sans MS"/>
                <a:cs typeface="Comic Sans MS"/>
              </a:rPr>
              <a:t>11111111</a:t>
            </a:r>
            <a:r>
              <a:rPr sz="2800" b="1" spc="35" dirty="0" smtClean="0">
                <a:latin typeface="Comic Sans MS"/>
                <a:cs typeface="Comic Sans MS"/>
              </a:rPr>
              <a:t> </a:t>
            </a:r>
            <a:r>
              <a:rPr sz="2800" b="1" spc="-20" dirty="0" smtClean="0">
                <a:latin typeface="Comic Sans MS"/>
                <a:cs typeface="Comic Sans MS"/>
              </a:rPr>
              <a:t>11111111</a:t>
            </a:r>
            <a:endParaRPr sz="2800" dirty="0">
              <a:latin typeface="Comic Sans MS"/>
              <a:cs typeface="Comic Sans MS"/>
            </a:endParaRPr>
          </a:p>
          <a:p>
            <a:pPr marL="413385" indent="0">
              <a:lnSpc>
                <a:spcPts val="3025"/>
              </a:lnSpc>
              <a:buNone/>
            </a:pPr>
            <a:r>
              <a:rPr sz="2800" b="1" spc="-20" dirty="0" smtClean="0">
                <a:latin typeface="Comic Sans MS"/>
                <a:cs typeface="Comic Sans MS"/>
              </a:rPr>
              <a:t>00000</a:t>
            </a:r>
            <a:r>
              <a:rPr sz="2800" b="1" spc="-35" dirty="0" smtClean="0">
                <a:latin typeface="Comic Sans MS"/>
                <a:cs typeface="Comic Sans MS"/>
              </a:rPr>
              <a:t>0</a:t>
            </a:r>
            <a:r>
              <a:rPr sz="2800" b="1" spc="-15" dirty="0" smtClean="0">
                <a:latin typeface="Comic Sans MS"/>
                <a:cs typeface="Comic Sans MS"/>
              </a:rPr>
              <a:t>0</a:t>
            </a:r>
            <a:r>
              <a:rPr sz="2800" b="1" spc="-20" dirty="0" smtClean="0">
                <a:latin typeface="Comic Sans MS"/>
                <a:cs typeface="Comic Sans MS"/>
              </a:rPr>
              <a:t>0</a:t>
            </a:r>
            <a:endParaRPr sz="2800" dirty="0">
              <a:latin typeface="Comic Sans MS"/>
              <a:cs typeface="Comic Sans MS"/>
            </a:endParaRPr>
          </a:p>
          <a:p>
            <a:pPr>
              <a:lnSpc>
                <a:spcPts val="1100"/>
              </a:lnSpc>
              <a:spcBef>
                <a:spcPts val="11"/>
              </a:spcBef>
            </a:pPr>
            <a:endParaRPr sz="1100" dirty="0"/>
          </a:p>
          <a:p>
            <a:pPr marL="469265" marR="214629" indent="-457200">
              <a:lnSpc>
                <a:spcPts val="2830"/>
              </a:lnSpc>
            </a:pPr>
            <a:r>
              <a:rPr sz="2800" spc="-20" dirty="0" smtClean="0">
                <a:solidFill>
                  <a:srgbClr val="F30700"/>
                </a:solidFill>
                <a:latin typeface="宋体"/>
                <a:cs typeface="宋体"/>
              </a:rPr>
              <a:t>哪类地址的掩码？主机号在哪</a:t>
            </a:r>
            <a:r>
              <a:rPr sz="2800" spc="-10" dirty="0" smtClean="0">
                <a:solidFill>
                  <a:srgbClr val="F30700"/>
                </a:solidFill>
                <a:latin typeface="宋体"/>
                <a:cs typeface="宋体"/>
              </a:rPr>
              <a:t>？</a:t>
            </a:r>
            <a:r>
              <a:rPr sz="2800" spc="-20" dirty="0" smtClean="0">
                <a:solidFill>
                  <a:srgbClr val="F30700"/>
                </a:solidFill>
                <a:latin typeface="宋体"/>
                <a:cs typeface="宋体"/>
              </a:rPr>
              <a:t>路由</a:t>
            </a:r>
            <a:r>
              <a:rPr sz="2800" spc="-10" dirty="0" smtClean="0">
                <a:solidFill>
                  <a:srgbClr val="F30700"/>
                </a:solidFill>
                <a:latin typeface="宋体"/>
                <a:cs typeface="宋体"/>
              </a:rPr>
              <a:t>器</a:t>
            </a:r>
            <a:r>
              <a:rPr sz="2800" spc="-20" dirty="0" smtClean="0">
                <a:solidFill>
                  <a:srgbClr val="F30700"/>
                </a:solidFill>
                <a:latin typeface="宋体"/>
                <a:cs typeface="宋体"/>
              </a:rPr>
              <a:t>如</a:t>
            </a:r>
            <a:r>
              <a:rPr sz="2800" spc="-10" dirty="0" smtClean="0">
                <a:solidFill>
                  <a:srgbClr val="F30700"/>
                </a:solidFill>
                <a:latin typeface="宋体"/>
                <a:cs typeface="宋体"/>
              </a:rPr>
              <a:t>何</a:t>
            </a:r>
            <a:r>
              <a:rPr sz="2800" spc="-20" dirty="0" smtClean="0">
                <a:solidFill>
                  <a:srgbClr val="F30700"/>
                </a:solidFill>
                <a:latin typeface="宋体"/>
                <a:cs typeface="宋体"/>
              </a:rPr>
              <a:t>寻找</a:t>
            </a:r>
            <a:r>
              <a:rPr sz="2800" spc="-15" dirty="0" smtClean="0">
                <a:solidFill>
                  <a:srgbClr val="F30700"/>
                </a:solidFill>
                <a:latin typeface="宋体"/>
                <a:cs typeface="宋体"/>
              </a:rPr>
              <a:t>网络？</a:t>
            </a:r>
            <a:endParaRPr sz="2800" dirty="0">
              <a:latin typeface="宋体"/>
              <a:cs typeface="宋体"/>
            </a:endParaRPr>
          </a:p>
          <a:p>
            <a:pPr marL="469900">
              <a:lnSpc>
                <a:spcPct val="100000"/>
              </a:lnSpc>
              <a:spcBef>
                <a:spcPts val="300"/>
              </a:spcBef>
              <a:tabLst>
                <a:tab pos="756285" algn="l"/>
              </a:tabLst>
            </a:pPr>
            <a:r>
              <a:rPr sz="2400" spc="10" dirty="0" smtClean="0">
                <a:latin typeface="宋体"/>
                <a:cs typeface="宋体"/>
              </a:rPr>
              <a:t>为</a:t>
            </a:r>
            <a:r>
              <a:rPr sz="2400" spc="-175" dirty="0" smtClean="0">
                <a:latin typeface="宋体"/>
                <a:cs typeface="宋体"/>
              </a:rPr>
              <a:t> </a:t>
            </a:r>
            <a:r>
              <a:rPr sz="2400" b="1" spc="0" dirty="0" smtClean="0">
                <a:latin typeface="Comic Sans MS"/>
                <a:cs typeface="Comic Sans MS"/>
              </a:rPr>
              <a:t>C </a:t>
            </a:r>
            <a:r>
              <a:rPr sz="2400" spc="5" dirty="0" smtClean="0">
                <a:latin typeface="宋体"/>
                <a:cs typeface="宋体"/>
              </a:rPr>
              <a:t>类地址对应的子网掩码默认值，也可以</a:t>
            </a:r>
            <a:r>
              <a:rPr sz="2400" spc="15" dirty="0" smtClean="0">
                <a:latin typeface="宋体"/>
                <a:cs typeface="宋体"/>
              </a:rPr>
              <a:t>是</a:t>
            </a:r>
            <a:r>
              <a:rPr sz="2400" b="1" spc="-10" dirty="0" smtClean="0">
                <a:latin typeface="Comic Sans MS"/>
                <a:cs typeface="Comic Sans MS"/>
              </a:rPr>
              <a:t>A</a:t>
            </a:r>
            <a:r>
              <a:rPr sz="2400" spc="5" dirty="0" smtClean="0">
                <a:latin typeface="宋体"/>
                <a:cs typeface="宋体"/>
              </a:rPr>
              <a:t>类</a:t>
            </a:r>
            <a:r>
              <a:rPr sz="2400" spc="10" dirty="0" smtClean="0">
                <a:latin typeface="宋体"/>
                <a:cs typeface="宋体"/>
              </a:rPr>
              <a:t>或</a:t>
            </a:r>
            <a:r>
              <a:rPr sz="2400" b="1" spc="0" dirty="0" smtClean="0">
                <a:latin typeface="Comic Sans MS"/>
                <a:cs typeface="Comic Sans MS"/>
              </a:rPr>
              <a:t>B</a:t>
            </a:r>
            <a:endParaRPr sz="2400" dirty="0">
              <a:latin typeface="Comic Sans MS"/>
              <a:cs typeface="Comic Sans MS"/>
            </a:endParaRPr>
          </a:p>
          <a:p>
            <a:pPr marL="413385" indent="0">
              <a:lnSpc>
                <a:spcPts val="2590"/>
              </a:lnSpc>
              <a:buNone/>
            </a:pPr>
            <a:r>
              <a:rPr lang="en-US" sz="2400" spc="10" dirty="0" smtClean="0">
                <a:latin typeface="宋体"/>
                <a:cs typeface="宋体"/>
              </a:rPr>
              <a:t>  </a:t>
            </a:r>
            <a:r>
              <a:rPr sz="2400" spc="10" dirty="0" err="1" smtClean="0">
                <a:latin typeface="宋体"/>
                <a:cs typeface="宋体"/>
              </a:rPr>
              <a:t>类地址的掩码</a:t>
            </a:r>
            <a:endParaRPr sz="2400" dirty="0">
              <a:latin typeface="宋体"/>
              <a:cs typeface="宋体"/>
            </a:endParaRPr>
          </a:p>
          <a:p>
            <a:pPr marL="469900">
              <a:lnSpc>
                <a:spcPct val="100000"/>
              </a:lnSpc>
              <a:spcBef>
                <a:spcPts val="285"/>
              </a:spcBef>
              <a:tabLst>
                <a:tab pos="756285" algn="l"/>
              </a:tabLst>
            </a:pPr>
            <a:r>
              <a:rPr sz="2400" spc="10" dirty="0" smtClean="0">
                <a:latin typeface="宋体"/>
                <a:cs typeface="宋体"/>
              </a:rPr>
              <a:t>主机号由最</a:t>
            </a:r>
            <a:r>
              <a:rPr sz="2400" spc="15" dirty="0" smtClean="0">
                <a:latin typeface="宋体"/>
                <a:cs typeface="宋体"/>
              </a:rPr>
              <a:t>后</a:t>
            </a:r>
            <a:r>
              <a:rPr sz="2400" b="1" spc="-5" dirty="0" smtClean="0">
                <a:latin typeface="Comic Sans MS"/>
                <a:cs typeface="Comic Sans MS"/>
              </a:rPr>
              <a:t>8</a:t>
            </a:r>
            <a:r>
              <a:rPr sz="2400" spc="10" dirty="0" smtClean="0">
                <a:latin typeface="宋体"/>
                <a:cs typeface="宋体"/>
              </a:rPr>
              <a:t>位决定</a:t>
            </a:r>
            <a:endParaRPr sz="2400" dirty="0">
              <a:latin typeface="宋体"/>
              <a:cs typeface="宋体"/>
            </a:endParaRPr>
          </a:p>
          <a:p>
            <a:pPr marL="469900">
              <a:lnSpc>
                <a:spcPct val="100000"/>
              </a:lnSpc>
              <a:spcBef>
                <a:spcPts val="285"/>
              </a:spcBef>
              <a:tabLst>
                <a:tab pos="756285" algn="l"/>
              </a:tabLst>
            </a:pPr>
            <a:r>
              <a:rPr sz="2400" spc="10" dirty="0" smtClean="0">
                <a:latin typeface="宋体"/>
                <a:cs typeface="宋体"/>
              </a:rPr>
              <a:t>路由器如何寻找网络由</a:t>
            </a:r>
            <a:r>
              <a:rPr sz="2400" spc="15" dirty="0" smtClean="0">
                <a:latin typeface="宋体"/>
                <a:cs typeface="宋体"/>
              </a:rPr>
              <a:t>前</a:t>
            </a:r>
            <a:r>
              <a:rPr sz="2400" b="1" spc="0" dirty="0" smtClean="0">
                <a:latin typeface="Comic Sans MS"/>
                <a:cs typeface="Comic Sans MS"/>
              </a:rPr>
              <a:t>2</a:t>
            </a:r>
            <a:r>
              <a:rPr sz="2400" b="1" spc="-5" dirty="0" smtClean="0">
                <a:latin typeface="Comic Sans MS"/>
                <a:cs typeface="Comic Sans MS"/>
              </a:rPr>
              <a:t>4</a:t>
            </a:r>
            <a:r>
              <a:rPr sz="2400" spc="10" dirty="0" smtClean="0">
                <a:latin typeface="宋体"/>
                <a:cs typeface="宋体"/>
              </a:rPr>
              <a:t>位决定</a:t>
            </a:r>
            <a:endParaRPr sz="2400" dirty="0">
              <a:latin typeface="宋体"/>
              <a:cs typeface="宋体"/>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a:xfrm>
            <a:off x="0" y="428625"/>
            <a:ext cx="8943975" cy="623888"/>
          </a:xfrm>
        </p:spPr>
        <p:txBody>
          <a:bodyPr/>
          <a:lstStyle/>
          <a:p>
            <a:pPr>
              <a:defRPr/>
            </a:pPr>
            <a:r>
              <a:rPr kumimoji="0" lang="zh-CN" altLang="en-US" sz="3200" b="1" dirty="0" smtClean="0">
                <a:solidFill>
                  <a:srgbClr val="3F5A87"/>
                </a:solidFill>
              </a:rPr>
              <a:t>在划分子网的情况下路由器转发分组的算法</a:t>
            </a:r>
            <a:r>
              <a:rPr kumimoji="0" lang="en-US" altLang="zh-CN" sz="3200" b="1" dirty="0" smtClean="0">
                <a:solidFill>
                  <a:srgbClr val="3F5A87"/>
                </a:solidFill>
              </a:rPr>
              <a:t> </a:t>
            </a:r>
          </a:p>
        </p:txBody>
      </p:sp>
      <p:sp>
        <p:nvSpPr>
          <p:cNvPr id="807939" name="Text Box 3"/>
          <p:cNvSpPr txBox="1">
            <a:spLocks noChangeArrowheads="1"/>
          </p:cNvSpPr>
          <p:nvPr/>
        </p:nvSpPr>
        <p:spPr bwMode="auto">
          <a:xfrm>
            <a:off x="107950" y="1141413"/>
            <a:ext cx="8947150" cy="5780087"/>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342900" indent="-342900">
              <a:defRPr kumimoji="1" sz="2400">
                <a:solidFill>
                  <a:schemeClr val="tx1"/>
                </a:solidFill>
                <a:latin typeface="Times New Roman" charset="0"/>
                <a:ea typeface="宋体" charset="0"/>
                <a:cs typeface="宋体" charset="0"/>
              </a:defRPr>
            </a:lvl1pPr>
            <a:lvl2pPr marL="800100" indent="-342900">
              <a:defRPr kumimoji="1" sz="2400">
                <a:solidFill>
                  <a:schemeClr val="tx1"/>
                </a:solidFill>
                <a:latin typeface="Times New Roman" charset="0"/>
                <a:ea typeface="宋体" charset="0"/>
              </a:defRPr>
            </a:lvl2pPr>
            <a:lvl3pPr marL="1257300" indent="-342900">
              <a:defRPr kumimoji="1" sz="2400">
                <a:solidFill>
                  <a:schemeClr val="tx1"/>
                </a:solidFill>
                <a:latin typeface="Times New Roman" charset="0"/>
                <a:ea typeface="宋体" charset="0"/>
              </a:defRPr>
            </a:lvl3pPr>
            <a:lvl4pPr marL="1714500" indent="-342900">
              <a:defRPr kumimoji="1" sz="2400">
                <a:solidFill>
                  <a:schemeClr val="tx1"/>
                </a:solidFill>
                <a:latin typeface="Times New Roman" charset="0"/>
                <a:ea typeface="宋体" charset="0"/>
              </a:defRPr>
            </a:lvl4pPr>
            <a:lvl5pPr marL="2171700" indent="-342900">
              <a:defRPr kumimoji="1" sz="2400">
                <a:solidFill>
                  <a:schemeClr val="tx1"/>
                </a:solidFill>
                <a:latin typeface="Times New Roman" charset="0"/>
                <a:ea typeface="宋体" charset="0"/>
              </a:defRPr>
            </a:lvl5pPr>
            <a:lvl6pPr marL="2628900" indent="-342900" fontAlgn="base">
              <a:spcBef>
                <a:spcPct val="0"/>
              </a:spcBef>
              <a:spcAft>
                <a:spcPct val="0"/>
              </a:spcAft>
              <a:defRPr kumimoji="1" sz="2400">
                <a:solidFill>
                  <a:schemeClr val="tx1"/>
                </a:solidFill>
                <a:latin typeface="Times New Roman" charset="0"/>
                <a:ea typeface="宋体" charset="0"/>
              </a:defRPr>
            </a:lvl6pPr>
            <a:lvl7pPr marL="3086100" indent="-342900" fontAlgn="base">
              <a:spcBef>
                <a:spcPct val="0"/>
              </a:spcBef>
              <a:spcAft>
                <a:spcPct val="0"/>
              </a:spcAft>
              <a:defRPr kumimoji="1" sz="2400">
                <a:solidFill>
                  <a:schemeClr val="tx1"/>
                </a:solidFill>
                <a:latin typeface="Times New Roman" charset="0"/>
                <a:ea typeface="宋体" charset="0"/>
              </a:defRPr>
            </a:lvl7pPr>
            <a:lvl8pPr marL="3543300" indent="-342900" fontAlgn="base">
              <a:spcBef>
                <a:spcPct val="0"/>
              </a:spcBef>
              <a:spcAft>
                <a:spcPct val="0"/>
              </a:spcAft>
              <a:defRPr kumimoji="1" sz="2400">
                <a:solidFill>
                  <a:schemeClr val="tx1"/>
                </a:solidFill>
                <a:latin typeface="Times New Roman" charset="0"/>
                <a:ea typeface="宋体" charset="0"/>
              </a:defRPr>
            </a:lvl8pPr>
            <a:lvl9pPr marL="4000500" indent="-342900" fontAlgn="base">
              <a:spcBef>
                <a:spcPct val="0"/>
              </a:spcBef>
              <a:spcAft>
                <a:spcPct val="0"/>
              </a:spcAft>
              <a:defRPr kumimoji="1" sz="2400">
                <a:solidFill>
                  <a:schemeClr val="tx1"/>
                </a:solidFill>
                <a:latin typeface="Times New Roman" charset="0"/>
                <a:ea typeface="宋体" charset="0"/>
              </a:defRPr>
            </a:lvl9pPr>
          </a:lstStyle>
          <a:p>
            <a:pPr>
              <a:spcAft>
                <a:spcPct val="10000"/>
              </a:spcAft>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(1)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从收到的分组的首部提取目的</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IP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地址</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en-US" altLang="zh-CN" sz="2800" i="1" dirty="0" smtClean="0">
                <a:solidFill>
                  <a:srgbClr val="3F5A87"/>
                </a:solidFill>
                <a:effectLst>
                  <a:outerShdw blurRad="38100" dist="38100" dir="2700000" algn="tl">
                    <a:srgbClr val="000000"/>
                  </a:outerShdw>
                </a:effectLst>
                <a:latin typeface="Arial" charset="0"/>
                <a:ea typeface="黑体" charset="0"/>
                <a:cs typeface="黑体" charset="0"/>
              </a:rPr>
              <a:t>D</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(2)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先用连接到该路由器的各网络</a:t>
            </a:r>
            <a:r>
              <a:rPr kumimoji="0" lang="zh-CN" altLang="en-US" sz="2800" dirty="0" smtClean="0">
                <a:solidFill>
                  <a:srgbClr val="FF0000"/>
                </a:solidFill>
                <a:effectLst>
                  <a:outerShdw blurRad="38100" dist="38100" dir="2700000" algn="tl">
                    <a:srgbClr val="000000"/>
                  </a:outerShdw>
                </a:effectLst>
                <a:latin typeface="Arial" charset="0"/>
                <a:ea typeface="黑体" charset="0"/>
                <a:cs typeface="黑体" charset="0"/>
              </a:rPr>
              <a:t>的子网掩码和</a:t>
            </a:r>
            <a:r>
              <a:rPr kumimoji="0" lang="en-US" altLang="zh-CN" sz="2800" dirty="0" smtClean="0">
                <a:solidFill>
                  <a:srgbClr val="FF0000"/>
                </a:solidFill>
                <a:effectLst>
                  <a:outerShdw blurRad="38100" dist="38100" dir="2700000" algn="tl">
                    <a:srgbClr val="000000"/>
                  </a:outerShdw>
                </a:effectLst>
                <a:latin typeface="Arial" charset="0"/>
                <a:ea typeface="黑体" charset="0"/>
                <a:cs typeface="黑体" charset="0"/>
              </a:rPr>
              <a:t> </a:t>
            </a:r>
            <a:r>
              <a:rPr kumimoji="0" lang="en-US" altLang="zh-CN" sz="2800" i="1" dirty="0" smtClean="0">
                <a:solidFill>
                  <a:srgbClr val="FF0000"/>
                </a:solidFill>
                <a:effectLst>
                  <a:outerShdw blurRad="38100" dist="38100" dir="2700000" algn="tl">
                    <a:srgbClr val="000000"/>
                  </a:outerShdw>
                </a:effectLst>
                <a:latin typeface="Arial" charset="0"/>
                <a:ea typeface="黑体" charset="0"/>
                <a:cs typeface="黑体" charset="0"/>
              </a:rPr>
              <a:t>D </a:t>
            </a:r>
            <a:r>
              <a:rPr kumimoji="0" lang="zh-CN" altLang="en-US" sz="2800" dirty="0" smtClean="0">
                <a:solidFill>
                  <a:srgbClr val="FF0000"/>
                </a:solidFill>
                <a:effectLst>
                  <a:outerShdw blurRad="38100" dist="38100" dir="2700000" algn="tl">
                    <a:srgbClr val="000000"/>
                  </a:outerShdw>
                </a:effectLst>
                <a:latin typeface="Arial" charset="0"/>
                <a:ea typeface="黑体" charset="0"/>
                <a:cs typeface="黑体" charset="0"/>
              </a:rPr>
              <a:t>逐位相“与”</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，看是否和相应的网络地址匹配。若匹配，则将分组直接交付。</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spcBef>
                <a:spcPct val="10000"/>
              </a:spcBef>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否则就是间接交付，执行</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(3)</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(3)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若路由表中有目的地址为</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en-US" altLang="zh-CN" sz="2800" i="1" dirty="0" smtClean="0">
                <a:solidFill>
                  <a:srgbClr val="3F5A87"/>
                </a:solidFill>
                <a:effectLst>
                  <a:outerShdw blurRad="38100" dist="38100" dir="2700000" algn="tl">
                    <a:srgbClr val="000000"/>
                  </a:outerShdw>
                </a:effectLst>
                <a:latin typeface="Arial" charset="0"/>
                <a:ea typeface="黑体" charset="0"/>
                <a:cs typeface="黑体" charset="0"/>
              </a:rPr>
              <a:t>D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的特定主机路由，则将</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分组传送给指明的下一跳路由器；否则，执行</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(4)</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(4)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对路由表中的每</a:t>
            </a:r>
            <a:r>
              <a:rPr kumimoji="0" lang="zh-CN" altLang="en-US" sz="2800" dirty="0" smtClean="0">
                <a:solidFill>
                  <a:srgbClr val="FF0000"/>
                </a:solidFill>
                <a:effectLst>
                  <a:outerShdw blurRad="38100" dist="38100" dir="2700000" algn="tl">
                    <a:srgbClr val="000000"/>
                  </a:outerShdw>
                </a:effectLst>
                <a:latin typeface="Arial" charset="0"/>
                <a:ea typeface="黑体" charset="0"/>
                <a:cs typeface="黑体" charset="0"/>
              </a:rPr>
              <a:t>一行的子网掩码和</a:t>
            </a:r>
            <a:r>
              <a:rPr kumimoji="0" lang="en-US" altLang="zh-CN" sz="1800" dirty="0" smtClean="0">
                <a:solidFill>
                  <a:srgbClr val="FF0000"/>
                </a:solidFill>
                <a:effectLst>
                  <a:outerShdw blurRad="38100" dist="38100" dir="2700000" algn="tl">
                    <a:srgbClr val="000000"/>
                  </a:outerShdw>
                </a:effectLst>
                <a:latin typeface="Arial" charset="0"/>
                <a:ea typeface="黑体" charset="0"/>
                <a:cs typeface="黑体" charset="0"/>
              </a:rPr>
              <a:t> </a:t>
            </a:r>
            <a:r>
              <a:rPr kumimoji="0" lang="en-US" altLang="zh-CN" sz="2800" i="1" dirty="0" smtClean="0">
                <a:solidFill>
                  <a:srgbClr val="FF0000"/>
                </a:solidFill>
                <a:effectLst>
                  <a:outerShdw blurRad="38100" dist="38100" dir="2700000" algn="tl">
                    <a:srgbClr val="000000"/>
                  </a:outerShdw>
                </a:effectLst>
                <a:latin typeface="Arial" charset="0"/>
                <a:ea typeface="黑体" charset="0"/>
                <a:cs typeface="黑体" charset="0"/>
              </a:rPr>
              <a:t>D </a:t>
            </a:r>
            <a:r>
              <a:rPr kumimoji="0" lang="zh-CN" altLang="en-US" sz="2800" dirty="0" smtClean="0">
                <a:solidFill>
                  <a:srgbClr val="FF0000"/>
                </a:solidFill>
                <a:effectLst>
                  <a:outerShdw blurRad="38100" dist="38100" dir="2700000" algn="tl">
                    <a:srgbClr val="000000"/>
                  </a:outerShdw>
                </a:effectLst>
                <a:latin typeface="Arial" charset="0"/>
                <a:ea typeface="黑体" charset="0"/>
                <a:cs typeface="黑体" charset="0"/>
              </a:rPr>
              <a:t>逐位相“与”</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若其结果与该行的目的网络地址匹配，则将分组传送</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给该行指明的下一跳路由器；否则，执行</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(5)</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(5)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若路由表中有一个默认路由，则将分组传送给路由表</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中所指明的默认路由器；否则，执行</a:t>
            </a: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(6)</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a:t>
            </a:r>
            <a:endPar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endParaRPr>
          </a:p>
          <a:p>
            <a:pPr>
              <a:defRPr/>
            </a:pPr>
            <a:r>
              <a:rPr kumimoji="0" lang="en-US" altLang="zh-CN" sz="2800" dirty="0" smtClean="0">
                <a:solidFill>
                  <a:srgbClr val="3F5A87"/>
                </a:solidFill>
                <a:effectLst>
                  <a:outerShdw blurRad="38100" dist="38100" dir="2700000" algn="tl">
                    <a:srgbClr val="000000"/>
                  </a:outerShdw>
                </a:effectLst>
                <a:latin typeface="Arial" charset="0"/>
                <a:ea typeface="黑体" charset="0"/>
                <a:cs typeface="黑体" charset="0"/>
              </a:rPr>
              <a:t>(6) </a:t>
            </a:r>
            <a:r>
              <a:rPr kumimoji="0" lang="zh-CN" altLang="en-US" sz="2800" dirty="0" smtClean="0">
                <a:solidFill>
                  <a:srgbClr val="3F5A87"/>
                </a:solidFill>
                <a:effectLst>
                  <a:outerShdw blurRad="38100" dist="38100" dir="2700000" algn="tl">
                    <a:srgbClr val="000000"/>
                  </a:outerShdw>
                </a:effectLst>
                <a:latin typeface="Arial" charset="0"/>
                <a:ea typeface="黑体" charset="0"/>
                <a:cs typeface="黑体" charset="0"/>
              </a:rPr>
              <a:t>报告转发分组出错。</a:t>
            </a:r>
          </a:p>
        </p:txBody>
      </p:sp>
      <p:sp>
        <p:nvSpPr>
          <p:cNvPr id="4" name="文本框 3"/>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5285721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Freeform 2"/>
          <p:cNvSpPr>
            <a:spLocks/>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rgbClr val="FFFF99">
                  <a:gamma/>
                  <a:shade val="72549"/>
                  <a:invGamma/>
                </a:srgbClr>
              </a:gs>
              <a:gs pos="100000">
                <a:srgbClr val="FFFF99"/>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09987" name="Text Box 3"/>
          <p:cNvSpPr txBox="1">
            <a:spLocks noChangeArrowheads="1"/>
          </p:cNvSpPr>
          <p:nvPr/>
        </p:nvSpPr>
        <p:spPr bwMode="auto">
          <a:xfrm>
            <a:off x="1116013" y="3098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a:t>
            </a:r>
          </a:p>
        </p:txBody>
      </p:sp>
      <p:sp>
        <p:nvSpPr>
          <p:cNvPr id="809988" name="Text Box 4"/>
          <p:cNvSpPr txBox="1">
            <a:spLocks noChangeArrowheads="1"/>
          </p:cNvSpPr>
          <p:nvPr/>
        </p:nvSpPr>
        <p:spPr bwMode="auto">
          <a:xfrm>
            <a:off x="2549525" y="3127375"/>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graphicFrame>
        <p:nvGraphicFramePr>
          <p:cNvPr id="809989" name="Group 5"/>
          <p:cNvGraphicFramePr>
            <a:graphicFrameLocks noGrp="1"/>
          </p:cNvGraphicFramePr>
          <p:nvPr>
            <p:extLst>
              <p:ext uri="{D42A27DB-BD31-4B8C-83A1-F6EECF244321}">
                <p14:modId xmlns:p14="http://schemas.microsoft.com/office/powerpoint/2010/main" val="3751177403"/>
              </p:ext>
            </p:extLst>
          </p:nvPr>
        </p:nvGraphicFramePr>
        <p:xfrm>
          <a:off x="4230688" y="2052638"/>
          <a:ext cx="4645025" cy="1376362"/>
        </p:xfrm>
        <a:graphic>
          <a:graphicData uri="http://schemas.openxmlformats.org/drawingml/2006/table">
            <a:tbl>
              <a:tblPr/>
              <a:tblGrid>
                <a:gridCol w="1668462"/>
                <a:gridCol w="1998663"/>
                <a:gridCol w="977900"/>
              </a:tblGrid>
              <a:tr h="338314">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048">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smtClean="0">
                          <a:ln>
                            <a:noFill/>
                          </a:ln>
                          <a:solidFill>
                            <a:srgbClr val="3F5A87"/>
                          </a:solidFill>
                          <a:effectLst>
                            <a:outerShdw blurRad="38100" dist="38100" dir="2700000" algn="tl">
                              <a:srgbClr val="000000"/>
                            </a:outerShdw>
                          </a:effectLst>
                          <a:latin typeface="Arial" charset="0"/>
                          <a:ea typeface="宋体" charset="0"/>
                          <a:cs typeface="宋体" charset="0"/>
                        </a:rPr>
                        <a:t>128.30.33. </a:t>
                      </a:r>
                      <a:r>
                        <a:rPr kumimoji="0" lang="en-US" altLang="zh-CN" sz="1800" b="1" i="0" u="none" strike="noStrike" cap="none" normalizeH="0" baseline="0" dirty="0" smtClean="0">
                          <a:ln>
                            <a:noFill/>
                          </a:ln>
                          <a:solidFill>
                            <a:srgbClr val="FF0000"/>
                          </a:solidFill>
                          <a:effectLst>
                            <a:outerShdw blurRad="38100" dist="38100" dir="2700000" algn="tl">
                              <a:srgbClr val="000000"/>
                            </a:outerShdw>
                          </a:effectLst>
                          <a:latin typeface="Arial" charset="0"/>
                          <a:ea typeface="宋体" charset="0"/>
                          <a:cs typeface="宋体" charset="0"/>
                        </a:rPr>
                        <a:t>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smtClean="0">
                          <a:ln>
                            <a:noFill/>
                          </a:ln>
                          <a:solidFill>
                            <a:srgbClr val="3F5A87"/>
                          </a:solidFill>
                          <a:effectLst>
                            <a:outerShdw blurRad="38100" dist="38100" dir="2700000" algn="tl">
                              <a:srgbClr val="000000"/>
                            </a:outerShdw>
                          </a:effectLst>
                          <a:latin typeface="Arial" charset="0"/>
                          <a:ea typeface="宋体" charset="0"/>
                          <a:cs typeface="宋体" charset="0"/>
                        </a:rPr>
                        <a:t>128.30.33.128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smtClean="0">
                          <a:ln>
                            <a:noFill/>
                          </a:ln>
                          <a:solidFill>
                            <a:srgbClr val="3F5A87"/>
                          </a:solidFill>
                          <a:effectLst>
                            <a:outerShdw blurRad="38100" dist="38100" dir="2700000" algn="tl">
                              <a:srgbClr val="000000"/>
                            </a:outerShdw>
                          </a:effectLst>
                          <a:latin typeface="Arial" charset="0"/>
                          <a:ea typeface="宋体" charset="0"/>
                          <a:cs typeface="宋体" charset="0"/>
                        </a:rPr>
                        <a:t>128.30.36.0</a:t>
                      </a:r>
                      <a:endPar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FF0000"/>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FF0000"/>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1</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R</a:t>
                      </a:r>
                      <a:r>
                        <a:rPr kumimoji="0" lang="en-US" altLang="zh-CN" sz="1800" b="1" i="0" u="none" strike="noStrike" cap="none" normalizeH="0" baseline="-25000" dirty="0">
                          <a:ln>
                            <a:noFill/>
                          </a:ln>
                          <a:solidFill>
                            <a:srgbClr val="3F5A87"/>
                          </a:solidFill>
                          <a:effectLst>
                            <a:outerShdw blurRad="38100" dist="38100" dir="2700000" algn="tl">
                              <a:srgbClr val="000000"/>
                            </a:outerShdw>
                          </a:effectLst>
                          <a:latin typeface="Arial" charset="0"/>
                          <a:ea typeface="宋体" charset="0"/>
                          <a:cs typeface="宋体" charset="0"/>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810003" name="Line 19"/>
          <p:cNvSpPr>
            <a:spLocks noChangeShapeType="1"/>
          </p:cNvSpPr>
          <p:nvPr/>
        </p:nvSpPr>
        <p:spPr bwMode="auto">
          <a:xfrm>
            <a:off x="2522538" y="3105150"/>
            <a:ext cx="1587"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04" name="Line 20"/>
          <p:cNvSpPr>
            <a:spLocks noChangeShapeType="1"/>
          </p:cNvSpPr>
          <p:nvPr/>
        </p:nvSpPr>
        <p:spPr bwMode="auto">
          <a:xfrm>
            <a:off x="314325" y="3087688"/>
            <a:ext cx="1588"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05" name="Line 21"/>
          <p:cNvSpPr>
            <a:spLocks noChangeShapeType="1"/>
          </p:cNvSpPr>
          <p:nvPr/>
        </p:nvSpPr>
        <p:spPr bwMode="auto">
          <a:xfrm>
            <a:off x="34925" y="3105150"/>
            <a:ext cx="3816350" cy="0"/>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06" name="Line 22"/>
          <p:cNvSpPr>
            <a:spLocks noChangeShapeType="1"/>
          </p:cNvSpPr>
          <p:nvPr/>
        </p:nvSpPr>
        <p:spPr bwMode="auto">
          <a:xfrm>
            <a:off x="481013" y="2535238"/>
            <a:ext cx="1587"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0007"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0008" name="Text Box 24"/>
          <p:cNvSpPr txBox="1">
            <a:spLocks noChangeArrowheads="1"/>
          </p:cNvSpPr>
          <p:nvPr/>
        </p:nvSpPr>
        <p:spPr bwMode="auto">
          <a:xfrm>
            <a:off x="-36513" y="1922463"/>
            <a:ext cx="1517651"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a:t>
            </a:r>
          </a:p>
        </p:txBody>
      </p:sp>
      <p:sp>
        <p:nvSpPr>
          <p:cNvPr id="810009" name="Text Box 25"/>
          <p:cNvSpPr txBox="1">
            <a:spLocks noChangeArrowheads="1"/>
          </p:cNvSpPr>
          <p:nvPr/>
        </p:nvSpPr>
        <p:spPr bwMode="auto">
          <a:xfrm>
            <a:off x="-36513" y="22891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1</a:t>
            </a:r>
          </a:p>
        </p:txBody>
      </p:sp>
      <p:sp>
        <p:nvSpPr>
          <p:cNvPr id="810010" name="Text Box 26"/>
          <p:cNvSpPr txBox="1">
            <a:spLocks noChangeArrowheads="1"/>
          </p:cNvSpPr>
          <p:nvPr/>
        </p:nvSpPr>
        <p:spPr bwMode="auto">
          <a:xfrm>
            <a:off x="250825" y="2189163"/>
            <a:ext cx="3494088"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kumimoji="1" lang="zh-CN" altLang="en-US">
                <a:effectLst>
                  <a:outerShdw blurRad="38100" dist="38100" dir="2700000" algn="tl">
                    <a:srgbClr val="000000"/>
                  </a:outerShdw>
                </a:effectLst>
                <a:ea typeface="黑体" charset="0"/>
                <a:cs typeface="黑体" charset="0"/>
              </a:rPr>
              <a:t>子网</a:t>
            </a:r>
            <a:r>
              <a:rPr kumimoji="1" lang="en-US" altLang="zh-CN">
                <a:effectLst>
                  <a:outerShdw blurRad="38100" dist="38100" dir="2700000" algn="tl">
                    <a:srgbClr val="000000"/>
                  </a:outerShdw>
                </a:effectLst>
                <a:ea typeface="黑体" charset="0"/>
                <a:cs typeface="黑体" charset="0"/>
              </a:rPr>
              <a:t>1</a:t>
            </a:r>
            <a:r>
              <a:rPr kumimoji="1" lang="zh-CN" altLang="en-US">
                <a:effectLst>
                  <a:outerShdw blurRad="38100" dist="38100" dir="2700000" algn="tl">
                    <a:srgbClr val="000000"/>
                  </a:outerShdw>
                </a:effectLst>
                <a:ea typeface="黑体" charset="0"/>
                <a:cs typeface="黑体" charset="0"/>
              </a:rPr>
              <a:t>：</a:t>
            </a:r>
            <a:endParaRPr kumimoji="1" lang="en-US" altLang="zh-CN">
              <a:effectLst>
                <a:outerShdw blurRad="38100" dist="38100" dir="2700000" algn="tl">
                  <a:srgbClr val="000000"/>
                </a:outerShdw>
              </a:effectLst>
              <a:ea typeface="黑体" charset="0"/>
              <a:cs typeface="黑体" charset="0"/>
            </a:endParaRPr>
          </a:p>
          <a:p>
            <a:pPr algn="ctr">
              <a:defRPr/>
            </a:pPr>
            <a:r>
              <a:rPr kumimoji="1" lang="en-US" altLang="zh-CN">
                <a:effectLst>
                  <a:outerShdw blurRad="38100" dist="38100" dir="2700000" algn="tl">
                    <a:srgbClr val="000000"/>
                  </a:outerShdw>
                </a:effectLst>
                <a:ea typeface="黑体" charset="0"/>
                <a:cs typeface="黑体" charset="0"/>
              </a:rPr>
              <a:t>    </a:t>
            </a:r>
            <a:r>
              <a:rPr kumimoji="1" lang="zh-CN" altLang="en-US">
                <a:effectLst>
                  <a:outerShdw blurRad="38100" dist="38100" dir="2700000" algn="tl">
                    <a:srgbClr val="000000"/>
                  </a:outerShdw>
                </a:effectLst>
                <a:ea typeface="黑体" charset="0"/>
                <a:cs typeface="黑体" charset="0"/>
              </a:rPr>
              <a:t>网络地址</a:t>
            </a:r>
            <a:r>
              <a:rPr kumimoji="1" lang="en-US" altLang="zh-CN">
                <a:effectLst>
                  <a:outerShdw blurRad="38100" dist="38100" dir="2700000" algn="tl">
                    <a:srgbClr val="000000"/>
                  </a:outerShdw>
                </a:effectLst>
                <a:ea typeface="黑体" charset="0"/>
                <a:cs typeface="黑体" charset="0"/>
              </a:rPr>
              <a:t> 128.30.33.0</a:t>
            </a:r>
          </a:p>
          <a:p>
            <a:pPr algn="ctr">
              <a:defRPr/>
            </a:pPr>
            <a:r>
              <a:rPr kumimoji="1" lang="en-US" altLang="zh-CN">
                <a:effectLst>
                  <a:outerShdw blurRad="38100" dist="38100" dir="2700000" algn="tl">
                    <a:srgbClr val="000000"/>
                  </a:outerShdw>
                </a:effectLst>
                <a:ea typeface="黑体" charset="0"/>
                <a:cs typeface="黑体" charset="0"/>
              </a:rPr>
              <a:t>     </a:t>
            </a:r>
            <a:r>
              <a:rPr kumimoji="1" lang="zh-CN" altLang="en-US">
                <a:effectLst>
                  <a:outerShdw blurRad="38100" dist="38100" dir="2700000" algn="tl">
                    <a:srgbClr val="000000"/>
                  </a:outerShdw>
                </a:effectLst>
                <a:ea typeface="黑体" charset="0"/>
                <a:cs typeface="黑体" charset="0"/>
              </a:rPr>
              <a:t>子网掩码</a:t>
            </a:r>
            <a:r>
              <a:rPr kumimoji="1" lang="en-US" altLang="zh-CN">
                <a:effectLst>
                  <a:outerShdw blurRad="38100" dist="38100" dir="2700000" algn="tl">
                    <a:srgbClr val="000000"/>
                  </a:outerShdw>
                </a:effectLst>
                <a:ea typeface="黑体" charset="0"/>
                <a:cs typeface="黑体" charset="0"/>
              </a:rPr>
              <a:t> 255.255.255.128</a:t>
            </a:r>
          </a:p>
        </p:txBody>
      </p:sp>
      <p:sp>
        <p:nvSpPr>
          <p:cNvPr id="810011" name="Line 27"/>
          <p:cNvSpPr>
            <a:spLocks noChangeShapeType="1"/>
          </p:cNvSpPr>
          <p:nvPr/>
        </p:nvSpPr>
        <p:spPr bwMode="auto">
          <a:xfrm>
            <a:off x="1628775" y="5011738"/>
            <a:ext cx="1588" cy="70326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12" name="Line 28"/>
          <p:cNvSpPr>
            <a:spLocks noChangeShapeType="1"/>
          </p:cNvSpPr>
          <p:nvPr/>
        </p:nvSpPr>
        <p:spPr bwMode="auto">
          <a:xfrm>
            <a:off x="6156325"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13" name="Line 29"/>
          <p:cNvSpPr>
            <a:spLocks noChangeShapeType="1"/>
          </p:cNvSpPr>
          <p:nvPr/>
        </p:nvSpPr>
        <p:spPr bwMode="auto">
          <a:xfrm>
            <a:off x="833438" y="5708650"/>
            <a:ext cx="1587"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14" name="Line 30"/>
          <p:cNvSpPr>
            <a:spLocks noChangeShapeType="1"/>
          </p:cNvSpPr>
          <p:nvPr/>
        </p:nvSpPr>
        <p:spPr bwMode="auto">
          <a:xfrm>
            <a:off x="1628775" y="4400550"/>
            <a:ext cx="1588"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15" name="Line 31"/>
          <p:cNvSpPr>
            <a:spLocks noChangeShapeType="1"/>
          </p:cNvSpPr>
          <p:nvPr/>
        </p:nvSpPr>
        <p:spPr bwMode="auto">
          <a:xfrm>
            <a:off x="2528888" y="3676650"/>
            <a:ext cx="1587"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0016"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10017"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5" name="组 4"/>
          <p:cNvGrpSpPr/>
          <p:nvPr/>
        </p:nvGrpSpPr>
        <p:grpSpPr>
          <a:xfrm>
            <a:off x="2268538" y="3459163"/>
            <a:ext cx="612775" cy="460375"/>
            <a:chOff x="2268538" y="3459163"/>
            <a:chExt cx="612775" cy="460375"/>
          </a:xfrm>
        </p:grpSpPr>
        <p:pic>
          <p:nvPicPr>
            <p:cNvPr id="810019" name="Picture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459163"/>
              <a:ext cx="612775"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0020" name="Picture 3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459163"/>
              <a:ext cx="612775"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pic>
        <p:nvPicPr>
          <p:cNvPr id="810021"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0022" name="Line 38"/>
          <p:cNvSpPr>
            <a:spLocks noChangeShapeType="1"/>
          </p:cNvSpPr>
          <p:nvPr/>
        </p:nvSpPr>
        <p:spPr bwMode="auto">
          <a:xfrm>
            <a:off x="935038" y="4379913"/>
            <a:ext cx="6948487" cy="1587"/>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23" name="Line 39"/>
          <p:cNvSpPr>
            <a:spLocks noChangeShapeType="1"/>
          </p:cNvSpPr>
          <p:nvPr/>
        </p:nvSpPr>
        <p:spPr bwMode="auto">
          <a:xfrm>
            <a:off x="520700" y="5729288"/>
            <a:ext cx="7835900" cy="1587"/>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0024" name="Text Box 40"/>
          <p:cNvSpPr txBox="1">
            <a:spLocks noChangeArrowheads="1"/>
          </p:cNvSpPr>
          <p:nvPr/>
        </p:nvSpPr>
        <p:spPr bwMode="auto">
          <a:xfrm>
            <a:off x="839788" y="38909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128.30.33.130</a:t>
            </a:r>
          </a:p>
        </p:txBody>
      </p:sp>
      <p:grpSp>
        <p:nvGrpSpPr>
          <p:cNvPr id="7" name="组 6"/>
          <p:cNvGrpSpPr/>
          <p:nvPr/>
        </p:nvGrpSpPr>
        <p:grpSpPr>
          <a:xfrm>
            <a:off x="2914650" y="1628775"/>
            <a:ext cx="5765800" cy="2274888"/>
            <a:chOff x="2914650" y="1628775"/>
            <a:chExt cx="5765800" cy="2274888"/>
          </a:xfrm>
        </p:grpSpPr>
        <p:sp>
          <p:nvSpPr>
            <p:cNvPr id="810026" name="Text Box 42"/>
            <p:cNvSpPr txBox="1">
              <a:spLocks noChangeArrowheads="1"/>
            </p:cNvSpPr>
            <p:nvPr/>
          </p:nvSpPr>
          <p:spPr bwMode="auto">
            <a:xfrm>
              <a:off x="4594225" y="1628775"/>
              <a:ext cx="40862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effectLst>
                    <a:outerShdw blurRad="38100" dist="38100" dir="2700000" algn="tl">
                      <a:srgbClr val="000000"/>
                    </a:outerShdw>
                  </a:effectLst>
                  <a:ea typeface="黑体" charset="0"/>
                  <a:cs typeface="黑体" charset="0"/>
                </a:rPr>
                <a:t>R</a:t>
              </a:r>
              <a:r>
                <a:rPr kumimoji="1" lang="en-US" altLang="zh-CN" sz="2000" baseline="-25000">
                  <a:effectLst>
                    <a:outerShdw blurRad="38100" dist="38100" dir="2700000" algn="tl">
                      <a:srgbClr val="000000"/>
                    </a:outerShdw>
                  </a:effectLst>
                  <a:ea typeface="黑体" charset="0"/>
                  <a:cs typeface="黑体" charset="0"/>
                </a:rPr>
                <a:t>1</a:t>
              </a: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的路由表（未给出默认路由器）</a:t>
              </a:r>
              <a:endParaRPr kumimoji="1" lang="zh-CN" altLang="en-US" sz="2000" baseline="-25000">
                <a:effectLst>
                  <a:outerShdw blurRad="38100" dist="38100" dir="2700000" algn="tl">
                    <a:srgbClr val="000000"/>
                  </a:outerShdw>
                </a:effectLst>
                <a:ea typeface="黑体" charset="0"/>
                <a:cs typeface="黑体" charset="0"/>
              </a:endParaRPr>
            </a:p>
          </p:txBody>
        </p:sp>
        <p:sp>
          <p:nvSpPr>
            <p:cNvPr id="810027" name="Text Box 43"/>
            <p:cNvSpPr txBox="1">
              <a:spLocks noChangeArrowheads="1"/>
            </p:cNvSpPr>
            <p:nvPr/>
          </p:nvSpPr>
          <p:spPr bwMode="auto">
            <a:xfrm>
              <a:off x="2914650" y="353695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1</a:t>
              </a:r>
            </a:p>
          </p:txBody>
        </p:sp>
      </p:grpSp>
      <p:sp>
        <p:nvSpPr>
          <p:cNvPr id="810028" name="Text Box 44"/>
          <p:cNvSpPr txBox="1">
            <a:spLocks noChangeArrowheads="1"/>
          </p:cNvSpPr>
          <p:nvPr/>
        </p:nvSpPr>
        <p:spPr bwMode="auto">
          <a:xfrm>
            <a:off x="2533650" y="38973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10029" name="Line 45"/>
          <p:cNvSpPr>
            <a:spLocks noChangeShapeType="1"/>
          </p:cNvSpPr>
          <p:nvPr/>
        </p:nvSpPr>
        <p:spPr bwMode="auto">
          <a:xfrm>
            <a:off x="4019550"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6" name="组 5"/>
          <p:cNvGrpSpPr/>
          <p:nvPr/>
        </p:nvGrpSpPr>
        <p:grpSpPr>
          <a:xfrm>
            <a:off x="1368425" y="4843463"/>
            <a:ext cx="612775" cy="460375"/>
            <a:chOff x="1368425" y="4843463"/>
            <a:chExt cx="612775" cy="460375"/>
          </a:xfrm>
        </p:grpSpPr>
        <p:pic>
          <p:nvPicPr>
            <p:cNvPr id="810031" name="Picture 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4843463"/>
              <a:ext cx="612775"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0032" name="Picture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4843463"/>
              <a:ext cx="612775"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sp>
        <p:nvSpPr>
          <p:cNvPr id="810033" name="Text Box 49"/>
          <p:cNvSpPr txBox="1">
            <a:spLocks noChangeArrowheads="1"/>
          </p:cNvSpPr>
          <p:nvPr/>
        </p:nvSpPr>
        <p:spPr bwMode="auto">
          <a:xfrm>
            <a:off x="971550" y="482600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2</a:t>
            </a:r>
          </a:p>
        </p:txBody>
      </p:sp>
      <p:sp>
        <p:nvSpPr>
          <p:cNvPr id="810034" name="Line 50"/>
          <p:cNvSpPr>
            <a:spLocks noChangeShapeType="1"/>
          </p:cNvSpPr>
          <p:nvPr/>
        </p:nvSpPr>
        <p:spPr bwMode="auto">
          <a:xfrm>
            <a:off x="2217738" y="5707063"/>
            <a:ext cx="1587"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0035"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0036" name="Text Box 52"/>
          <p:cNvSpPr txBox="1">
            <a:spLocks noChangeArrowheads="1"/>
          </p:cNvSpPr>
          <p:nvPr/>
        </p:nvSpPr>
        <p:spPr bwMode="auto">
          <a:xfrm>
            <a:off x="3951288" y="3681413"/>
            <a:ext cx="45815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2</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128.30.33.128</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255.255.255.128</a:t>
            </a:r>
            <a:endParaRPr kumimoji="1" lang="en-US" altLang="zh-CN" sz="2000" baseline="-25000">
              <a:effectLst>
                <a:outerShdw blurRad="38100" dist="38100" dir="2700000" algn="tl">
                  <a:srgbClr val="000000"/>
                </a:outerShdw>
              </a:effectLst>
              <a:ea typeface="黑体" charset="0"/>
              <a:cs typeface="黑体" charset="0"/>
            </a:endParaRPr>
          </a:p>
        </p:txBody>
      </p:sp>
      <p:sp>
        <p:nvSpPr>
          <p:cNvPr id="810037" name="Text Box 53"/>
          <p:cNvSpPr txBox="1">
            <a:spLocks noChangeArrowheads="1"/>
          </p:cNvSpPr>
          <p:nvPr/>
        </p:nvSpPr>
        <p:spPr bwMode="auto">
          <a:xfrm>
            <a:off x="3563938" y="4689475"/>
            <a:ext cx="4333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2</a:t>
            </a:r>
          </a:p>
        </p:txBody>
      </p:sp>
      <p:sp>
        <p:nvSpPr>
          <p:cNvPr id="810038" name="Text Box 54"/>
          <p:cNvSpPr txBox="1">
            <a:spLocks noChangeArrowheads="1"/>
          </p:cNvSpPr>
          <p:nvPr/>
        </p:nvSpPr>
        <p:spPr bwMode="auto">
          <a:xfrm>
            <a:off x="4140200" y="476091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128.30.33.138</a:t>
            </a:r>
          </a:p>
        </p:txBody>
      </p:sp>
      <p:sp>
        <p:nvSpPr>
          <p:cNvPr id="810039" name="Text Box 55"/>
          <p:cNvSpPr txBox="1">
            <a:spLocks noChangeArrowheads="1"/>
          </p:cNvSpPr>
          <p:nvPr/>
        </p:nvSpPr>
        <p:spPr bwMode="auto">
          <a:xfrm>
            <a:off x="1308100" y="453866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0</a:t>
            </a:r>
            <a:endParaRPr kumimoji="1" lang="en-US" altLang="zh-CN" b="0" baseline="-25000">
              <a:effectLst>
                <a:outerShdw blurRad="38100" dist="38100" dir="2700000" algn="tl">
                  <a:srgbClr val="000000"/>
                </a:outerShdw>
              </a:effectLst>
              <a:ea typeface="黑体" charset="0"/>
              <a:cs typeface="黑体" charset="0"/>
            </a:endParaRPr>
          </a:p>
        </p:txBody>
      </p:sp>
      <p:sp>
        <p:nvSpPr>
          <p:cNvPr id="810040" name="Text Box 56"/>
          <p:cNvSpPr txBox="1">
            <a:spLocks noChangeArrowheads="1"/>
          </p:cNvSpPr>
          <p:nvPr/>
        </p:nvSpPr>
        <p:spPr bwMode="auto">
          <a:xfrm>
            <a:off x="1308100" y="525938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10041" name="Text Box 57"/>
          <p:cNvSpPr txBox="1">
            <a:spLocks noChangeArrowheads="1"/>
          </p:cNvSpPr>
          <p:nvPr/>
        </p:nvSpPr>
        <p:spPr bwMode="auto">
          <a:xfrm>
            <a:off x="1619250" y="45386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128.30.33.129</a:t>
            </a:r>
          </a:p>
        </p:txBody>
      </p:sp>
      <p:pic>
        <p:nvPicPr>
          <p:cNvPr id="810042"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0043" name="Text Box 59"/>
          <p:cNvSpPr txBox="1">
            <a:spLocks noChangeArrowheads="1"/>
          </p:cNvSpPr>
          <p:nvPr/>
        </p:nvSpPr>
        <p:spPr bwMode="auto">
          <a:xfrm>
            <a:off x="1692275" y="59848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3</a:t>
            </a:r>
          </a:p>
        </p:txBody>
      </p:sp>
      <p:sp>
        <p:nvSpPr>
          <p:cNvPr id="810044" name="Text Box 60"/>
          <p:cNvSpPr txBox="1">
            <a:spLocks noChangeArrowheads="1"/>
          </p:cNvSpPr>
          <p:nvPr/>
        </p:nvSpPr>
        <p:spPr bwMode="auto">
          <a:xfrm>
            <a:off x="1687513" y="5257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128.30.36.2</a:t>
            </a:r>
          </a:p>
        </p:txBody>
      </p:sp>
      <p:sp>
        <p:nvSpPr>
          <p:cNvPr id="810045" name="Text Box 61"/>
          <p:cNvSpPr txBox="1">
            <a:spLocks noChangeArrowheads="1"/>
          </p:cNvSpPr>
          <p:nvPr/>
        </p:nvSpPr>
        <p:spPr bwMode="auto">
          <a:xfrm>
            <a:off x="4019550" y="5788025"/>
            <a:ext cx="37306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3</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128.30.36.0</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255.255.255.0</a:t>
            </a:r>
            <a:endParaRPr kumimoji="1" lang="en-US" altLang="zh-CN" sz="2000" baseline="-25000">
              <a:effectLst>
                <a:outerShdw blurRad="38100" dist="38100" dir="2700000" algn="tl">
                  <a:srgbClr val="000000"/>
                </a:outerShdw>
              </a:effectLst>
              <a:ea typeface="黑体" charset="0"/>
              <a:cs typeface="黑体" charset="0"/>
            </a:endParaRPr>
          </a:p>
        </p:txBody>
      </p:sp>
      <p:sp>
        <p:nvSpPr>
          <p:cNvPr id="810046" name="Text Box 62"/>
          <p:cNvSpPr txBox="1">
            <a:spLocks noChangeArrowheads="1"/>
          </p:cNvSpPr>
          <p:nvPr/>
        </p:nvSpPr>
        <p:spPr bwMode="auto">
          <a:xfrm>
            <a:off x="2333625" y="6056313"/>
            <a:ext cx="1517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128.30.36.12</a:t>
            </a:r>
          </a:p>
        </p:txBody>
      </p:sp>
      <p:sp>
        <p:nvSpPr>
          <p:cNvPr id="810047" name="Rectangle 63"/>
          <p:cNvSpPr>
            <a:spLocks noGrp="1" noChangeArrowheads="1"/>
          </p:cNvSpPr>
          <p:nvPr>
            <p:ph type="title"/>
          </p:nvPr>
        </p:nvSpPr>
        <p:spPr>
          <a:xfrm>
            <a:off x="250825" y="96838"/>
            <a:ext cx="8569325" cy="1460500"/>
          </a:xfrm>
          <a:solidFill>
            <a:srgbClr val="CCECFF"/>
          </a:solidFill>
          <a:ln>
            <a:solidFill>
              <a:srgbClr val="333399"/>
            </a:solidFill>
            <a:miter lim="800000"/>
            <a:headEnd/>
            <a:tailEnd/>
          </a:ln>
          <a:effectLst>
            <a:outerShdw blurRad="63500" dist="38099" dir="2700000" algn="ctr" rotWithShape="0">
              <a:schemeClr val="bg2">
                <a:alpha val="74998"/>
              </a:schemeClr>
            </a:outerShdw>
          </a:effectLst>
        </p:spPr>
        <p:txBody>
          <a:bodyPr anchor="b"/>
          <a:lstStyle/>
          <a:p>
            <a:pPr>
              <a:defRPr/>
            </a:pPr>
            <a:r>
              <a:rPr kumimoji="0" lang="en-US" altLang="zh-CN" sz="2800" b="1" dirty="0" smtClean="0">
                <a:solidFill>
                  <a:srgbClr val="3F5A87"/>
                </a:solidFill>
              </a:rPr>
              <a:t>【</a:t>
            </a:r>
            <a:r>
              <a:rPr kumimoji="0" lang="zh-CN" altLang="en-US" sz="2800" b="1" dirty="0" smtClean="0">
                <a:solidFill>
                  <a:srgbClr val="3F5A87"/>
                </a:solidFill>
              </a:rPr>
              <a:t>例</a:t>
            </a:r>
            <a:r>
              <a:rPr kumimoji="0" lang="en-US" altLang="zh-CN" sz="2800" b="1" dirty="0" smtClean="0">
                <a:solidFill>
                  <a:srgbClr val="3F5A87"/>
                </a:solidFill>
              </a:rPr>
              <a:t>4-4】</a:t>
            </a:r>
            <a:r>
              <a:rPr kumimoji="0" lang="zh-CN" altLang="en-US" sz="2800" b="1" dirty="0" smtClean="0">
                <a:solidFill>
                  <a:srgbClr val="3F5A87"/>
                </a:solidFill>
              </a:rPr>
              <a:t>已知互联网和路由器</a:t>
            </a:r>
            <a:r>
              <a:rPr kumimoji="0" lang="en-US" altLang="zh-CN" sz="2800" b="1" dirty="0" smtClean="0">
                <a:solidFill>
                  <a:srgbClr val="3F5A87"/>
                </a:solidFill>
              </a:rPr>
              <a:t> R</a:t>
            </a:r>
            <a:r>
              <a:rPr kumimoji="0" lang="en-US" altLang="zh-CN" sz="2800" b="1" baseline="-25000" dirty="0" smtClean="0">
                <a:solidFill>
                  <a:srgbClr val="3F5A87"/>
                </a:solidFill>
              </a:rPr>
              <a:t>1 </a:t>
            </a:r>
            <a:r>
              <a:rPr kumimoji="0" lang="zh-CN" altLang="en-US" sz="2800" b="1" dirty="0" smtClean="0">
                <a:solidFill>
                  <a:srgbClr val="3F5A87"/>
                </a:solidFill>
              </a:rPr>
              <a:t>中的路由表。主机</a:t>
            </a:r>
            <a:r>
              <a:rPr kumimoji="0" lang="en-US" altLang="zh-CN" sz="2800" b="1" dirty="0" smtClean="0">
                <a:solidFill>
                  <a:srgbClr val="3F5A87"/>
                </a:solidFill>
              </a:rPr>
              <a:t> H</a:t>
            </a:r>
            <a:r>
              <a:rPr kumimoji="0" lang="en-US" altLang="zh-CN" sz="2800" b="1" baseline="-25000" dirty="0" smtClean="0">
                <a:solidFill>
                  <a:srgbClr val="3F5A87"/>
                </a:solidFill>
              </a:rPr>
              <a:t>1 </a:t>
            </a:r>
            <a:r>
              <a:rPr kumimoji="0" lang="zh-CN" altLang="en-US" sz="2800" b="1" dirty="0" smtClean="0">
                <a:solidFill>
                  <a:srgbClr val="3F5A87"/>
                </a:solidFill>
              </a:rPr>
              <a:t>向</a:t>
            </a:r>
            <a:r>
              <a:rPr kumimoji="0" lang="en-US" altLang="zh-CN" sz="2800" b="1" dirty="0" smtClean="0">
                <a:solidFill>
                  <a:srgbClr val="3F5A87"/>
                </a:solidFill>
              </a:rPr>
              <a:t> H</a:t>
            </a:r>
            <a:r>
              <a:rPr kumimoji="0" lang="en-US" altLang="zh-CN" sz="2800" b="1" baseline="-25000" dirty="0" smtClean="0">
                <a:solidFill>
                  <a:srgbClr val="3F5A87"/>
                </a:solidFill>
              </a:rPr>
              <a:t>2 </a:t>
            </a:r>
            <a:r>
              <a:rPr kumimoji="0" lang="zh-CN" altLang="en-US" sz="2800" b="1" dirty="0" smtClean="0">
                <a:solidFill>
                  <a:srgbClr val="3F5A87"/>
                </a:solidFill>
              </a:rPr>
              <a:t>发送分组。试讨论</a:t>
            </a:r>
            <a:r>
              <a:rPr kumimoji="0" lang="en-US" altLang="zh-CN" sz="2800" b="1" dirty="0" smtClean="0">
                <a:solidFill>
                  <a:srgbClr val="3F5A87"/>
                </a:solidFill>
              </a:rPr>
              <a:t> R</a:t>
            </a:r>
            <a:r>
              <a:rPr kumimoji="0" lang="en-US" altLang="zh-CN" sz="2800" b="1" baseline="-25000" dirty="0" smtClean="0">
                <a:solidFill>
                  <a:srgbClr val="3F5A87"/>
                </a:solidFill>
              </a:rPr>
              <a:t>1 </a:t>
            </a:r>
            <a:r>
              <a:rPr kumimoji="0" lang="zh-CN" altLang="en-US" sz="2800" b="1" dirty="0" smtClean="0">
                <a:solidFill>
                  <a:srgbClr val="3F5A87"/>
                </a:solidFill>
              </a:rPr>
              <a:t>收到</a:t>
            </a:r>
            <a:r>
              <a:rPr kumimoji="0" lang="en-US" altLang="zh-CN" sz="2800" b="1" dirty="0" smtClean="0">
                <a:solidFill>
                  <a:srgbClr val="3F5A87"/>
                </a:solidFill>
              </a:rPr>
              <a:t> H</a:t>
            </a:r>
            <a:r>
              <a:rPr kumimoji="0" lang="en-US" altLang="zh-CN" sz="2800" b="1" baseline="-25000" dirty="0" smtClean="0">
                <a:solidFill>
                  <a:srgbClr val="3F5A87"/>
                </a:solidFill>
              </a:rPr>
              <a:t>1 </a:t>
            </a:r>
            <a:br>
              <a:rPr kumimoji="0" lang="en-US" altLang="zh-CN" sz="2800" b="1" baseline="-25000" dirty="0" smtClean="0">
                <a:solidFill>
                  <a:srgbClr val="3F5A87"/>
                </a:solidFill>
              </a:rPr>
            </a:br>
            <a:r>
              <a:rPr kumimoji="0" lang="zh-CN" altLang="en-US" sz="2800" b="1" dirty="0" smtClean="0">
                <a:solidFill>
                  <a:srgbClr val="3F5A87"/>
                </a:solidFill>
              </a:rPr>
              <a:t>向</a:t>
            </a:r>
            <a:r>
              <a:rPr kumimoji="0" lang="en-US" altLang="zh-CN" sz="2800" b="1" dirty="0" smtClean="0">
                <a:solidFill>
                  <a:srgbClr val="3F5A87"/>
                </a:solidFill>
              </a:rPr>
              <a:t> H</a:t>
            </a:r>
            <a:r>
              <a:rPr kumimoji="0" lang="en-US" altLang="zh-CN" sz="2800" b="1" baseline="-25000" dirty="0" smtClean="0">
                <a:solidFill>
                  <a:srgbClr val="3F5A87"/>
                </a:solidFill>
              </a:rPr>
              <a:t>2 </a:t>
            </a:r>
            <a:r>
              <a:rPr kumimoji="0" lang="zh-CN" altLang="en-US" sz="2800" b="1" dirty="0" smtClean="0">
                <a:solidFill>
                  <a:srgbClr val="3F5A87"/>
                </a:solidFill>
              </a:rPr>
              <a:t>发送的分组后查找路由表的过程。</a:t>
            </a:r>
            <a:r>
              <a:rPr kumimoji="0" lang="en-US" altLang="zh-CN" sz="2800" b="1" dirty="0" smtClean="0">
                <a:solidFill>
                  <a:srgbClr val="3F5A87"/>
                </a:solidFill>
              </a:rPr>
              <a:t> </a:t>
            </a:r>
          </a:p>
        </p:txBody>
      </p:sp>
    </p:spTree>
    <p:extLst>
      <p:ext uri="{BB962C8B-B14F-4D97-AF65-F5344CB8AC3E}">
        <p14:creationId xmlns:p14="http://schemas.microsoft.com/office/powerpoint/2010/main" val="11596696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a:xfrm>
            <a:off x="762000" y="265113"/>
            <a:ext cx="6273800" cy="487362"/>
          </a:xfrm>
        </p:spPr>
        <p:txBody>
          <a:bodyPr/>
          <a:lstStyle/>
          <a:p>
            <a:pPr>
              <a:defRPr/>
            </a:pPr>
            <a:r>
              <a:rPr kumimoji="0" lang="zh-CN" altLang="en-US" sz="3200" smtClean="0">
                <a:solidFill>
                  <a:srgbClr val="3F5A87"/>
                </a:solidFill>
              </a:rPr>
              <a:t>主机</a:t>
            </a:r>
            <a:r>
              <a:rPr kumimoji="0" lang="en-US" altLang="zh-CN" sz="3200" smtClean="0">
                <a:solidFill>
                  <a:srgbClr val="3F5A87"/>
                </a:solidFill>
              </a:rPr>
              <a:t> H</a:t>
            </a:r>
            <a:r>
              <a:rPr kumimoji="0" lang="en-US" altLang="zh-CN" sz="3200" baseline="-25000" smtClean="0">
                <a:solidFill>
                  <a:srgbClr val="3F5A87"/>
                </a:solidFill>
              </a:rPr>
              <a:t>1 </a:t>
            </a:r>
            <a:r>
              <a:rPr kumimoji="0" lang="zh-CN" altLang="en-US" sz="3200" smtClean="0">
                <a:solidFill>
                  <a:srgbClr val="3F5A87"/>
                </a:solidFill>
              </a:rPr>
              <a:t>要发送分组给</a:t>
            </a:r>
            <a:r>
              <a:rPr kumimoji="0" lang="en-US" altLang="zh-CN" sz="3200" smtClean="0">
                <a:solidFill>
                  <a:srgbClr val="3F5A87"/>
                </a:solidFill>
              </a:rPr>
              <a:t> H</a:t>
            </a:r>
            <a:r>
              <a:rPr kumimoji="0" lang="en-US" altLang="zh-CN" sz="3200" baseline="-25000" smtClean="0">
                <a:solidFill>
                  <a:srgbClr val="3F5A87"/>
                </a:solidFill>
              </a:rPr>
              <a:t>2</a:t>
            </a:r>
            <a:r>
              <a:rPr kumimoji="0" lang="en-US" altLang="zh-CN" sz="3200" smtClean="0">
                <a:solidFill>
                  <a:srgbClr val="3F5A87"/>
                </a:solidFill>
              </a:rPr>
              <a:t> </a:t>
            </a:r>
          </a:p>
        </p:txBody>
      </p:sp>
      <p:sp>
        <p:nvSpPr>
          <p:cNvPr id="812035" name="Freeform 3"/>
          <p:cNvSpPr>
            <a:spLocks/>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rgbClr val="FFFF99">
                  <a:gamma/>
                  <a:shade val="46275"/>
                  <a:invGamma/>
                </a:srgbClr>
              </a:gs>
              <a:gs pos="100000">
                <a:srgbClr val="FFFF99"/>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36" name="Text Box 4"/>
          <p:cNvSpPr txBox="1">
            <a:spLocks noChangeArrowheads="1"/>
          </p:cNvSpPr>
          <p:nvPr/>
        </p:nvSpPr>
        <p:spPr bwMode="auto">
          <a:xfrm>
            <a:off x="1116013" y="3098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a:t>
            </a:r>
          </a:p>
        </p:txBody>
      </p:sp>
      <p:sp>
        <p:nvSpPr>
          <p:cNvPr id="812037" name="Text Box 5"/>
          <p:cNvSpPr txBox="1">
            <a:spLocks noChangeArrowheads="1"/>
          </p:cNvSpPr>
          <p:nvPr/>
        </p:nvSpPr>
        <p:spPr bwMode="auto">
          <a:xfrm>
            <a:off x="2549525" y="3127375"/>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graphicFrame>
        <p:nvGraphicFramePr>
          <p:cNvPr id="812038" name="Group 6"/>
          <p:cNvGraphicFramePr>
            <a:graphicFrameLocks noGrp="1"/>
          </p:cNvGraphicFramePr>
          <p:nvPr>
            <p:extLst>
              <p:ext uri="{D42A27DB-BD31-4B8C-83A1-F6EECF244321}">
                <p14:modId xmlns:p14="http://schemas.microsoft.com/office/powerpoint/2010/main" val="1187225631"/>
              </p:ext>
            </p:extLst>
          </p:nvPr>
        </p:nvGraphicFramePr>
        <p:xfrm>
          <a:off x="4230688" y="2052638"/>
          <a:ext cx="4645025" cy="1376362"/>
        </p:xfrm>
        <a:graphic>
          <a:graphicData uri="http://schemas.openxmlformats.org/drawingml/2006/table">
            <a:tbl>
              <a:tblPr/>
              <a:tblGrid>
                <a:gridCol w="1668462"/>
                <a:gridCol w="1998663"/>
                <a:gridCol w="977900"/>
              </a:tblGrid>
              <a:tr h="338314">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048">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128.30.33.0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128.30.33.128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128.30.36.0</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1</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R</a:t>
                      </a:r>
                      <a:r>
                        <a:rPr kumimoji="0" lang="en-US" altLang="zh-CN" sz="1800" b="1" i="0" u="none" strike="noStrike" cap="none" normalizeH="0" baseline="-25000" dirty="0">
                          <a:ln>
                            <a:noFill/>
                          </a:ln>
                          <a:solidFill>
                            <a:srgbClr val="3F5A87"/>
                          </a:solidFill>
                          <a:effectLst>
                            <a:outerShdw blurRad="38100" dist="38100" dir="2700000" algn="tl">
                              <a:srgbClr val="000000"/>
                            </a:outerShdw>
                          </a:effectLst>
                          <a:latin typeface="Arial" charset="0"/>
                          <a:ea typeface="宋体" charset="0"/>
                          <a:cs typeface="宋体" charset="0"/>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812052" name="Text Box 20"/>
          <p:cNvSpPr txBox="1">
            <a:spLocks noChangeArrowheads="1"/>
          </p:cNvSpPr>
          <p:nvPr/>
        </p:nvSpPr>
        <p:spPr bwMode="auto">
          <a:xfrm>
            <a:off x="4594225" y="1628775"/>
            <a:ext cx="40862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effectLst>
                  <a:outerShdw blurRad="38100" dist="38100" dir="2700000" algn="tl">
                    <a:srgbClr val="000000"/>
                  </a:outerShdw>
                </a:effectLst>
                <a:ea typeface="黑体" charset="0"/>
                <a:cs typeface="黑体" charset="0"/>
              </a:rPr>
              <a:t>R</a:t>
            </a:r>
            <a:r>
              <a:rPr kumimoji="1" lang="en-US" altLang="zh-CN" sz="2000" baseline="-25000">
                <a:effectLst>
                  <a:outerShdw blurRad="38100" dist="38100" dir="2700000" algn="tl">
                    <a:srgbClr val="000000"/>
                  </a:outerShdw>
                </a:effectLst>
                <a:ea typeface="黑体" charset="0"/>
                <a:cs typeface="黑体" charset="0"/>
              </a:rPr>
              <a:t>1</a:t>
            </a: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的路由表（未给出默认路由器）</a:t>
            </a:r>
            <a:endParaRPr kumimoji="1" lang="zh-CN" altLang="en-US" sz="2000" baseline="-25000">
              <a:effectLst>
                <a:outerShdw blurRad="38100" dist="38100" dir="2700000" algn="tl">
                  <a:srgbClr val="000000"/>
                </a:outerShdw>
              </a:effectLst>
              <a:ea typeface="黑体" charset="0"/>
              <a:cs typeface="黑体" charset="0"/>
            </a:endParaRPr>
          </a:p>
        </p:txBody>
      </p:sp>
      <p:sp>
        <p:nvSpPr>
          <p:cNvPr id="812053" name="Line 21"/>
          <p:cNvSpPr>
            <a:spLocks noChangeShapeType="1"/>
          </p:cNvSpPr>
          <p:nvPr/>
        </p:nvSpPr>
        <p:spPr bwMode="auto">
          <a:xfrm>
            <a:off x="2522538" y="3105150"/>
            <a:ext cx="1587"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54" name="Line 22"/>
          <p:cNvSpPr>
            <a:spLocks noChangeShapeType="1"/>
          </p:cNvSpPr>
          <p:nvPr/>
        </p:nvSpPr>
        <p:spPr bwMode="auto">
          <a:xfrm>
            <a:off x="314325" y="3087688"/>
            <a:ext cx="1588"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55" name="Line 23"/>
          <p:cNvSpPr>
            <a:spLocks noChangeShapeType="1"/>
          </p:cNvSpPr>
          <p:nvPr/>
        </p:nvSpPr>
        <p:spPr bwMode="auto">
          <a:xfrm>
            <a:off x="34925" y="3105150"/>
            <a:ext cx="3816350" cy="0"/>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56" name="Line 24"/>
          <p:cNvSpPr>
            <a:spLocks noChangeShapeType="1"/>
          </p:cNvSpPr>
          <p:nvPr/>
        </p:nvSpPr>
        <p:spPr bwMode="auto">
          <a:xfrm>
            <a:off x="481013" y="2535238"/>
            <a:ext cx="1587"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2057"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2058" name="Text Box 26"/>
          <p:cNvSpPr txBox="1">
            <a:spLocks noChangeArrowheads="1"/>
          </p:cNvSpPr>
          <p:nvPr/>
        </p:nvSpPr>
        <p:spPr bwMode="auto">
          <a:xfrm>
            <a:off x="-36513" y="1922463"/>
            <a:ext cx="1517651"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a:t>
            </a:r>
          </a:p>
        </p:txBody>
      </p:sp>
      <p:sp>
        <p:nvSpPr>
          <p:cNvPr id="812059" name="Text Box 27"/>
          <p:cNvSpPr txBox="1">
            <a:spLocks noChangeArrowheads="1"/>
          </p:cNvSpPr>
          <p:nvPr/>
        </p:nvSpPr>
        <p:spPr bwMode="auto">
          <a:xfrm>
            <a:off x="-36513" y="22891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1</a:t>
            </a:r>
          </a:p>
        </p:txBody>
      </p:sp>
      <p:sp>
        <p:nvSpPr>
          <p:cNvPr id="812060" name="Text Box 28"/>
          <p:cNvSpPr txBox="1">
            <a:spLocks noChangeArrowheads="1"/>
          </p:cNvSpPr>
          <p:nvPr/>
        </p:nvSpPr>
        <p:spPr bwMode="auto">
          <a:xfrm>
            <a:off x="250825" y="2189163"/>
            <a:ext cx="3494088"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kumimoji="1" lang="zh-CN" altLang="en-US">
                <a:effectLst>
                  <a:outerShdw blurRad="38100" dist="38100" dir="2700000" algn="tl">
                    <a:srgbClr val="000000"/>
                  </a:outerShdw>
                </a:effectLst>
                <a:ea typeface="黑体" charset="0"/>
                <a:cs typeface="黑体" charset="0"/>
              </a:rPr>
              <a:t>子网</a:t>
            </a:r>
            <a:r>
              <a:rPr kumimoji="1" lang="en-US" altLang="zh-CN">
                <a:effectLst>
                  <a:outerShdw blurRad="38100" dist="38100" dir="2700000" algn="tl">
                    <a:srgbClr val="000000"/>
                  </a:outerShdw>
                </a:effectLst>
                <a:ea typeface="黑体" charset="0"/>
                <a:cs typeface="黑体" charset="0"/>
              </a:rPr>
              <a:t>1</a:t>
            </a:r>
            <a:r>
              <a:rPr kumimoji="1" lang="zh-CN" altLang="en-US">
                <a:effectLst>
                  <a:outerShdw blurRad="38100" dist="38100" dir="2700000" algn="tl">
                    <a:srgbClr val="000000"/>
                  </a:outerShdw>
                </a:effectLst>
                <a:ea typeface="黑体" charset="0"/>
                <a:cs typeface="黑体" charset="0"/>
              </a:rPr>
              <a:t>：</a:t>
            </a:r>
            <a:endParaRPr kumimoji="1" lang="en-US" altLang="zh-CN">
              <a:effectLst>
                <a:outerShdw blurRad="38100" dist="38100" dir="2700000" algn="tl">
                  <a:srgbClr val="000000"/>
                </a:outerShdw>
              </a:effectLst>
              <a:ea typeface="黑体" charset="0"/>
              <a:cs typeface="黑体" charset="0"/>
            </a:endParaRPr>
          </a:p>
          <a:p>
            <a:pPr algn="ctr">
              <a:defRPr/>
            </a:pPr>
            <a:r>
              <a:rPr kumimoji="1" lang="en-US" altLang="zh-CN">
                <a:effectLst>
                  <a:outerShdw blurRad="38100" dist="38100" dir="2700000" algn="tl">
                    <a:srgbClr val="000000"/>
                  </a:outerShdw>
                </a:effectLst>
                <a:ea typeface="黑体" charset="0"/>
                <a:cs typeface="黑体" charset="0"/>
              </a:rPr>
              <a:t>    </a:t>
            </a:r>
            <a:r>
              <a:rPr kumimoji="1" lang="zh-CN" altLang="en-US">
                <a:effectLst>
                  <a:outerShdw blurRad="38100" dist="38100" dir="2700000" algn="tl">
                    <a:srgbClr val="000000"/>
                  </a:outerShdw>
                </a:effectLst>
                <a:ea typeface="黑体" charset="0"/>
                <a:cs typeface="黑体" charset="0"/>
              </a:rPr>
              <a:t>网络地址</a:t>
            </a:r>
            <a:r>
              <a:rPr kumimoji="1" lang="en-US" altLang="zh-CN">
                <a:effectLst>
                  <a:outerShdw blurRad="38100" dist="38100" dir="2700000" algn="tl">
                    <a:srgbClr val="000000"/>
                  </a:outerShdw>
                </a:effectLst>
                <a:ea typeface="黑体" charset="0"/>
                <a:cs typeface="黑体" charset="0"/>
              </a:rPr>
              <a:t> 128.30.33.0</a:t>
            </a:r>
          </a:p>
          <a:p>
            <a:pPr algn="ctr">
              <a:defRPr/>
            </a:pPr>
            <a:r>
              <a:rPr kumimoji="1" lang="en-US" altLang="zh-CN">
                <a:effectLst>
                  <a:outerShdw blurRad="38100" dist="38100" dir="2700000" algn="tl">
                    <a:srgbClr val="000000"/>
                  </a:outerShdw>
                </a:effectLst>
                <a:ea typeface="黑体" charset="0"/>
                <a:cs typeface="黑体" charset="0"/>
              </a:rPr>
              <a:t>     </a:t>
            </a:r>
            <a:r>
              <a:rPr kumimoji="1" lang="zh-CN" altLang="en-US">
                <a:effectLst>
                  <a:outerShdw blurRad="38100" dist="38100" dir="2700000" algn="tl">
                    <a:srgbClr val="000000"/>
                  </a:outerShdw>
                </a:effectLst>
                <a:ea typeface="黑体" charset="0"/>
                <a:cs typeface="黑体" charset="0"/>
              </a:rPr>
              <a:t>子网掩码</a:t>
            </a:r>
            <a:r>
              <a:rPr kumimoji="1" lang="en-US" altLang="zh-CN">
                <a:effectLst>
                  <a:outerShdw blurRad="38100" dist="38100" dir="2700000" algn="tl">
                    <a:srgbClr val="000000"/>
                  </a:outerShdw>
                </a:effectLst>
                <a:ea typeface="黑体" charset="0"/>
                <a:cs typeface="黑体" charset="0"/>
              </a:rPr>
              <a:t> 255.255.255.128</a:t>
            </a:r>
          </a:p>
        </p:txBody>
      </p:sp>
      <p:sp>
        <p:nvSpPr>
          <p:cNvPr id="812061" name="Line 29"/>
          <p:cNvSpPr>
            <a:spLocks noChangeShapeType="1"/>
          </p:cNvSpPr>
          <p:nvPr/>
        </p:nvSpPr>
        <p:spPr bwMode="auto">
          <a:xfrm>
            <a:off x="1628775" y="5011738"/>
            <a:ext cx="1588" cy="7032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62" name="Line 30"/>
          <p:cNvSpPr>
            <a:spLocks noChangeShapeType="1"/>
          </p:cNvSpPr>
          <p:nvPr/>
        </p:nvSpPr>
        <p:spPr bwMode="auto">
          <a:xfrm>
            <a:off x="6156325"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63" name="Line 31"/>
          <p:cNvSpPr>
            <a:spLocks noChangeShapeType="1"/>
          </p:cNvSpPr>
          <p:nvPr/>
        </p:nvSpPr>
        <p:spPr bwMode="auto">
          <a:xfrm>
            <a:off x="833438" y="5708650"/>
            <a:ext cx="1587" cy="5699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64" name="Line 32"/>
          <p:cNvSpPr>
            <a:spLocks noChangeShapeType="1"/>
          </p:cNvSpPr>
          <p:nvPr/>
        </p:nvSpPr>
        <p:spPr bwMode="auto">
          <a:xfrm>
            <a:off x="1628775" y="4400550"/>
            <a:ext cx="1588"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65" name="Line 33"/>
          <p:cNvSpPr>
            <a:spLocks noChangeShapeType="1"/>
          </p:cNvSpPr>
          <p:nvPr/>
        </p:nvSpPr>
        <p:spPr bwMode="auto">
          <a:xfrm>
            <a:off x="2528888" y="3676650"/>
            <a:ext cx="1587" cy="70326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2066"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12067"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28387" name="Group 36"/>
          <p:cNvGrpSpPr>
            <a:grpSpLocks/>
          </p:cNvGrpSpPr>
          <p:nvPr/>
        </p:nvGrpSpPr>
        <p:grpSpPr bwMode="auto">
          <a:xfrm>
            <a:off x="2268538" y="3459163"/>
            <a:ext cx="612775" cy="460375"/>
            <a:chOff x="864" y="1824"/>
            <a:chExt cx="432" cy="288"/>
          </a:xfrm>
        </p:grpSpPr>
        <p:pic>
          <p:nvPicPr>
            <p:cNvPr id="812069"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2070" name="Picture 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pic>
        <p:nvPicPr>
          <p:cNvPr id="812071"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2072" name="Line 40"/>
          <p:cNvSpPr>
            <a:spLocks noChangeShapeType="1"/>
          </p:cNvSpPr>
          <p:nvPr/>
        </p:nvSpPr>
        <p:spPr bwMode="auto">
          <a:xfrm>
            <a:off x="935038" y="4379913"/>
            <a:ext cx="6948487" cy="1587"/>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73" name="Line 41"/>
          <p:cNvSpPr>
            <a:spLocks noChangeShapeType="1"/>
          </p:cNvSpPr>
          <p:nvPr/>
        </p:nvSpPr>
        <p:spPr bwMode="auto">
          <a:xfrm>
            <a:off x="520700" y="5729288"/>
            <a:ext cx="7835900" cy="1587"/>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74" name="Text Box 42"/>
          <p:cNvSpPr txBox="1">
            <a:spLocks noChangeArrowheads="1"/>
          </p:cNvSpPr>
          <p:nvPr/>
        </p:nvSpPr>
        <p:spPr bwMode="auto">
          <a:xfrm>
            <a:off x="839788" y="38909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128.30.33.130</a:t>
            </a:r>
          </a:p>
        </p:txBody>
      </p:sp>
      <p:sp>
        <p:nvSpPr>
          <p:cNvPr id="812075" name="Text Box 43"/>
          <p:cNvSpPr txBox="1">
            <a:spLocks noChangeArrowheads="1"/>
          </p:cNvSpPr>
          <p:nvPr/>
        </p:nvSpPr>
        <p:spPr bwMode="auto">
          <a:xfrm>
            <a:off x="2914650" y="353695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1</a:t>
            </a:r>
          </a:p>
        </p:txBody>
      </p:sp>
      <p:sp>
        <p:nvSpPr>
          <p:cNvPr id="812076" name="Text Box 44"/>
          <p:cNvSpPr txBox="1">
            <a:spLocks noChangeArrowheads="1"/>
          </p:cNvSpPr>
          <p:nvPr/>
        </p:nvSpPr>
        <p:spPr bwMode="auto">
          <a:xfrm>
            <a:off x="2533650" y="39989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12077" name="Line 45"/>
          <p:cNvSpPr>
            <a:spLocks noChangeShapeType="1"/>
          </p:cNvSpPr>
          <p:nvPr/>
        </p:nvSpPr>
        <p:spPr bwMode="auto">
          <a:xfrm>
            <a:off x="4019550"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228395" name="Group 46"/>
          <p:cNvGrpSpPr>
            <a:grpSpLocks/>
          </p:cNvGrpSpPr>
          <p:nvPr/>
        </p:nvGrpSpPr>
        <p:grpSpPr bwMode="auto">
          <a:xfrm>
            <a:off x="1368425" y="4843463"/>
            <a:ext cx="612775" cy="460375"/>
            <a:chOff x="864" y="1824"/>
            <a:chExt cx="432" cy="288"/>
          </a:xfrm>
        </p:grpSpPr>
        <p:pic>
          <p:nvPicPr>
            <p:cNvPr id="812079" name="Picture 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2080" name="Picture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sp>
        <p:nvSpPr>
          <p:cNvPr id="812081" name="Text Box 49"/>
          <p:cNvSpPr txBox="1">
            <a:spLocks noChangeArrowheads="1"/>
          </p:cNvSpPr>
          <p:nvPr/>
        </p:nvSpPr>
        <p:spPr bwMode="auto">
          <a:xfrm>
            <a:off x="971550" y="482600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2</a:t>
            </a:r>
          </a:p>
        </p:txBody>
      </p:sp>
      <p:sp>
        <p:nvSpPr>
          <p:cNvPr id="812082" name="Line 50"/>
          <p:cNvSpPr>
            <a:spLocks noChangeShapeType="1"/>
          </p:cNvSpPr>
          <p:nvPr/>
        </p:nvSpPr>
        <p:spPr bwMode="auto">
          <a:xfrm>
            <a:off x="2217738" y="5707063"/>
            <a:ext cx="1587" cy="56991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2083"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2084" name="Text Box 52"/>
          <p:cNvSpPr txBox="1">
            <a:spLocks noChangeArrowheads="1"/>
          </p:cNvSpPr>
          <p:nvPr/>
        </p:nvSpPr>
        <p:spPr bwMode="auto">
          <a:xfrm>
            <a:off x="3951288" y="3681413"/>
            <a:ext cx="45815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2</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128.30.33.128</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255.255.255.128</a:t>
            </a:r>
            <a:endParaRPr kumimoji="1" lang="en-US" altLang="zh-CN" sz="2000" baseline="-25000">
              <a:effectLst>
                <a:outerShdw blurRad="38100" dist="38100" dir="2700000" algn="tl">
                  <a:srgbClr val="000000"/>
                </a:outerShdw>
              </a:effectLst>
              <a:ea typeface="黑体" charset="0"/>
              <a:cs typeface="黑体" charset="0"/>
            </a:endParaRPr>
          </a:p>
        </p:txBody>
      </p:sp>
      <p:sp>
        <p:nvSpPr>
          <p:cNvPr id="812085" name="Text Box 53"/>
          <p:cNvSpPr txBox="1">
            <a:spLocks noChangeArrowheads="1"/>
          </p:cNvSpPr>
          <p:nvPr/>
        </p:nvSpPr>
        <p:spPr bwMode="auto">
          <a:xfrm>
            <a:off x="3490913" y="4797425"/>
            <a:ext cx="4333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2</a:t>
            </a:r>
          </a:p>
        </p:txBody>
      </p:sp>
      <p:sp>
        <p:nvSpPr>
          <p:cNvPr id="812086" name="Text Box 54"/>
          <p:cNvSpPr txBox="1">
            <a:spLocks noChangeArrowheads="1"/>
          </p:cNvSpPr>
          <p:nvPr/>
        </p:nvSpPr>
        <p:spPr bwMode="auto">
          <a:xfrm>
            <a:off x="4140200" y="476091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128.30.33.138</a:t>
            </a:r>
          </a:p>
        </p:txBody>
      </p:sp>
      <p:sp>
        <p:nvSpPr>
          <p:cNvPr id="812087" name="Text Box 55"/>
          <p:cNvSpPr txBox="1">
            <a:spLocks noChangeArrowheads="1"/>
          </p:cNvSpPr>
          <p:nvPr/>
        </p:nvSpPr>
        <p:spPr bwMode="auto">
          <a:xfrm>
            <a:off x="1308100" y="453866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sp>
        <p:nvSpPr>
          <p:cNvPr id="812088" name="Text Box 56"/>
          <p:cNvSpPr txBox="1">
            <a:spLocks noChangeArrowheads="1"/>
          </p:cNvSpPr>
          <p:nvPr/>
        </p:nvSpPr>
        <p:spPr bwMode="auto">
          <a:xfrm>
            <a:off x="1308100" y="525938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a:t>
            </a:r>
            <a:endParaRPr kumimoji="1" lang="en-US" altLang="zh-CN" b="0" baseline="-25000">
              <a:solidFill>
                <a:srgbClr val="333399"/>
              </a:solidFill>
              <a:ea typeface="黑体" charset="0"/>
              <a:cs typeface="黑体" charset="0"/>
            </a:endParaRPr>
          </a:p>
        </p:txBody>
      </p:sp>
      <p:sp>
        <p:nvSpPr>
          <p:cNvPr id="812089" name="Text Box 57"/>
          <p:cNvSpPr txBox="1">
            <a:spLocks noChangeArrowheads="1"/>
          </p:cNvSpPr>
          <p:nvPr/>
        </p:nvSpPr>
        <p:spPr bwMode="auto">
          <a:xfrm>
            <a:off x="1619250" y="45386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128.30.33.129</a:t>
            </a:r>
          </a:p>
        </p:txBody>
      </p:sp>
      <p:pic>
        <p:nvPicPr>
          <p:cNvPr id="812090"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2091" name="Text Box 59"/>
          <p:cNvSpPr txBox="1">
            <a:spLocks noChangeArrowheads="1"/>
          </p:cNvSpPr>
          <p:nvPr/>
        </p:nvSpPr>
        <p:spPr bwMode="auto">
          <a:xfrm>
            <a:off x="1692275" y="59848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t>
            </a:r>
            <a:r>
              <a:rPr kumimoji="1" lang="en-US" altLang="zh-CN" b="0" baseline="-25000">
                <a:solidFill>
                  <a:srgbClr val="333399"/>
                </a:solidFill>
                <a:ea typeface="黑体" charset="0"/>
                <a:cs typeface="黑体" charset="0"/>
              </a:rPr>
              <a:t>3</a:t>
            </a:r>
          </a:p>
        </p:txBody>
      </p:sp>
      <p:sp>
        <p:nvSpPr>
          <p:cNvPr id="812092" name="Text Box 60"/>
          <p:cNvSpPr txBox="1">
            <a:spLocks noChangeArrowheads="1"/>
          </p:cNvSpPr>
          <p:nvPr/>
        </p:nvSpPr>
        <p:spPr bwMode="auto">
          <a:xfrm>
            <a:off x="1687513" y="5257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128.30.36.2</a:t>
            </a:r>
          </a:p>
        </p:txBody>
      </p:sp>
      <p:sp>
        <p:nvSpPr>
          <p:cNvPr id="812093" name="Text Box 61"/>
          <p:cNvSpPr txBox="1">
            <a:spLocks noChangeArrowheads="1"/>
          </p:cNvSpPr>
          <p:nvPr/>
        </p:nvSpPr>
        <p:spPr bwMode="auto">
          <a:xfrm>
            <a:off x="4019550" y="5788025"/>
            <a:ext cx="37306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子网</a:t>
            </a:r>
            <a:r>
              <a:rPr kumimoji="1" lang="en-US" altLang="zh-CN" sz="2000" b="0">
                <a:solidFill>
                  <a:srgbClr val="333399"/>
                </a:solidFill>
                <a:ea typeface="黑体" charset="0"/>
                <a:cs typeface="黑体" charset="0"/>
              </a:rPr>
              <a:t>3</a:t>
            </a:r>
            <a:r>
              <a:rPr kumimoji="1" lang="zh-CN" altLang="en-US" sz="2000" b="0">
                <a:solidFill>
                  <a:srgbClr val="333399"/>
                </a:solidFill>
                <a:ea typeface="黑体" charset="0"/>
                <a:cs typeface="黑体" charset="0"/>
              </a:rPr>
              <a:t>：网络地址</a:t>
            </a:r>
            <a:r>
              <a:rPr kumimoji="1" lang="en-US" altLang="zh-CN" sz="2000" b="0">
                <a:solidFill>
                  <a:srgbClr val="333399"/>
                </a:solidFill>
                <a:ea typeface="黑体" charset="0"/>
                <a:cs typeface="黑体" charset="0"/>
              </a:rPr>
              <a:t> 128.30.36.0</a:t>
            </a:r>
          </a:p>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子网掩码</a:t>
            </a:r>
            <a:r>
              <a:rPr kumimoji="1" lang="en-US" altLang="zh-CN" sz="2000" b="0">
                <a:solidFill>
                  <a:srgbClr val="333399"/>
                </a:solidFill>
                <a:ea typeface="黑体" charset="0"/>
                <a:cs typeface="黑体" charset="0"/>
              </a:rPr>
              <a:t> 255.255.255.0</a:t>
            </a:r>
            <a:endParaRPr kumimoji="1" lang="en-US" altLang="zh-CN" sz="2000" b="0" baseline="-25000">
              <a:solidFill>
                <a:srgbClr val="333399"/>
              </a:solidFill>
              <a:ea typeface="黑体" charset="0"/>
              <a:cs typeface="黑体" charset="0"/>
            </a:endParaRPr>
          </a:p>
        </p:txBody>
      </p:sp>
      <p:sp>
        <p:nvSpPr>
          <p:cNvPr id="812094" name="Text Box 62"/>
          <p:cNvSpPr txBox="1">
            <a:spLocks noChangeArrowheads="1"/>
          </p:cNvSpPr>
          <p:nvPr/>
        </p:nvSpPr>
        <p:spPr bwMode="auto">
          <a:xfrm>
            <a:off x="2333625" y="6056313"/>
            <a:ext cx="1517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128.30.36.12</a:t>
            </a:r>
          </a:p>
        </p:txBody>
      </p:sp>
      <p:sp>
        <p:nvSpPr>
          <p:cNvPr id="812095" name="Line 63"/>
          <p:cNvSpPr>
            <a:spLocks noChangeShapeType="1"/>
          </p:cNvSpPr>
          <p:nvPr/>
        </p:nvSpPr>
        <p:spPr bwMode="auto">
          <a:xfrm>
            <a:off x="468313" y="2420938"/>
            <a:ext cx="3527425" cy="252095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96" name="Rectangle 64"/>
          <p:cNvSpPr>
            <a:spLocks noChangeArrowheads="1"/>
          </p:cNvSpPr>
          <p:nvPr/>
        </p:nvSpPr>
        <p:spPr bwMode="auto">
          <a:xfrm>
            <a:off x="1116013" y="981075"/>
            <a:ext cx="6480175" cy="5048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just">
              <a:defRPr/>
            </a:pPr>
            <a:r>
              <a:rPr lang="zh-CN" altLang="en-US" sz="2400" b="0">
                <a:solidFill>
                  <a:srgbClr val="333399"/>
                </a:solidFill>
                <a:ea typeface="黑体" charset="0"/>
                <a:cs typeface="黑体" charset="0"/>
              </a:rPr>
              <a:t>要发送的分组的目的</a:t>
            </a:r>
            <a:r>
              <a:rPr lang="en-US" altLang="zh-CN" sz="2400" b="0">
                <a:solidFill>
                  <a:srgbClr val="333399"/>
                </a:solidFill>
                <a:ea typeface="黑体" charset="0"/>
                <a:cs typeface="黑体" charset="0"/>
              </a:rPr>
              <a:t> IP </a:t>
            </a:r>
            <a:r>
              <a:rPr lang="zh-CN" altLang="en-US" sz="2400" b="0">
                <a:solidFill>
                  <a:srgbClr val="333399"/>
                </a:solidFill>
                <a:ea typeface="黑体" charset="0"/>
                <a:cs typeface="黑体" charset="0"/>
              </a:rPr>
              <a:t>地址：</a:t>
            </a:r>
            <a:r>
              <a:rPr lang="en-US" altLang="zh-CN" sz="2400" b="0">
                <a:solidFill>
                  <a:srgbClr val="333399"/>
                </a:solidFill>
                <a:ea typeface="黑体" charset="0"/>
                <a:cs typeface="黑体" charset="0"/>
              </a:rPr>
              <a:t>128.30.33.138</a:t>
            </a:r>
          </a:p>
        </p:txBody>
      </p:sp>
      <p:sp>
        <p:nvSpPr>
          <p:cNvPr id="812097" name="Line 65"/>
          <p:cNvSpPr>
            <a:spLocks noChangeShapeType="1"/>
          </p:cNvSpPr>
          <p:nvPr/>
        </p:nvSpPr>
        <p:spPr bwMode="auto">
          <a:xfrm flipH="1">
            <a:off x="1979613" y="1484313"/>
            <a:ext cx="1296987" cy="2016125"/>
          </a:xfrm>
          <a:prstGeom prst="line">
            <a:avLst/>
          </a:prstGeom>
          <a:noFill/>
          <a:ln w="28575">
            <a:solidFill>
              <a:schemeClr val="hlink"/>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2098" name="Rectangle 66"/>
          <p:cNvSpPr>
            <a:spLocks noChangeArrowheads="1"/>
          </p:cNvSpPr>
          <p:nvPr/>
        </p:nvSpPr>
        <p:spPr bwMode="auto">
          <a:xfrm>
            <a:off x="0" y="5300663"/>
            <a:ext cx="9144000" cy="155733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800" b="0">
                <a:solidFill>
                  <a:srgbClr val="333399"/>
                </a:solidFill>
                <a:ea typeface="黑体" charset="0"/>
                <a:cs typeface="黑体" charset="0"/>
              </a:rPr>
              <a:t>请注意：</a:t>
            </a:r>
            <a:r>
              <a:rPr lang="en-US" altLang="zh-CN" sz="2800" b="0">
                <a:solidFill>
                  <a:srgbClr val="333399"/>
                </a:solidFill>
                <a:ea typeface="黑体" charset="0"/>
                <a:cs typeface="黑体" charset="0"/>
              </a:rPr>
              <a:t>H</a:t>
            </a:r>
            <a:r>
              <a:rPr lang="en-US" altLang="zh-CN" sz="2800" b="0" baseline="-25000">
                <a:solidFill>
                  <a:srgbClr val="333399"/>
                </a:solidFill>
                <a:ea typeface="黑体" charset="0"/>
                <a:cs typeface="黑体" charset="0"/>
              </a:rPr>
              <a:t>1</a:t>
            </a:r>
            <a:r>
              <a:rPr lang="en-US" altLang="zh-CN" sz="1200" b="0">
                <a:solidFill>
                  <a:srgbClr val="333399"/>
                </a:solidFill>
                <a:ea typeface="黑体" charset="0"/>
                <a:cs typeface="黑体" charset="0"/>
              </a:rPr>
              <a:t> </a:t>
            </a:r>
            <a:r>
              <a:rPr lang="zh-CN" altLang="en-US" sz="2800" b="0">
                <a:solidFill>
                  <a:schemeClr val="hlink"/>
                </a:solidFill>
                <a:ea typeface="黑体" charset="0"/>
                <a:cs typeface="黑体" charset="0"/>
              </a:rPr>
              <a:t>并不知道</a:t>
            </a:r>
            <a:r>
              <a:rPr lang="en-US" altLang="zh-CN" b="0">
                <a:solidFill>
                  <a:srgbClr val="333399"/>
                </a:solidFill>
                <a:ea typeface="黑体" charset="0"/>
                <a:cs typeface="黑体" charset="0"/>
              </a:rPr>
              <a:t> </a:t>
            </a:r>
            <a:r>
              <a:rPr lang="en-US" altLang="zh-CN" sz="2800" b="0">
                <a:solidFill>
                  <a:srgbClr val="333399"/>
                </a:solidFill>
                <a:ea typeface="黑体" charset="0"/>
                <a:cs typeface="黑体" charset="0"/>
              </a:rPr>
              <a:t>H</a:t>
            </a:r>
            <a:r>
              <a:rPr lang="en-US" altLang="zh-CN" sz="2800" b="0" baseline="-25000">
                <a:solidFill>
                  <a:srgbClr val="333399"/>
                </a:solidFill>
                <a:ea typeface="黑体" charset="0"/>
                <a:cs typeface="黑体" charset="0"/>
              </a:rPr>
              <a:t>2</a:t>
            </a:r>
            <a:r>
              <a:rPr lang="en-US" altLang="zh-CN" b="0">
                <a:solidFill>
                  <a:srgbClr val="333399"/>
                </a:solidFill>
                <a:ea typeface="黑体" charset="0"/>
                <a:cs typeface="黑体" charset="0"/>
              </a:rPr>
              <a:t> </a:t>
            </a:r>
            <a:r>
              <a:rPr lang="zh-CN" altLang="en-US" sz="2800" b="0">
                <a:solidFill>
                  <a:srgbClr val="333399"/>
                </a:solidFill>
                <a:ea typeface="黑体" charset="0"/>
                <a:cs typeface="黑体" charset="0"/>
              </a:rPr>
              <a:t>连接在哪一个网络上。</a:t>
            </a:r>
            <a:endParaRPr lang="en-US" altLang="zh-CN" sz="2800" b="0">
              <a:solidFill>
                <a:srgbClr val="333399"/>
              </a:solidFill>
              <a:ea typeface="黑体" charset="0"/>
              <a:cs typeface="黑体" charset="0"/>
            </a:endParaRPr>
          </a:p>
          <a:p>
            <a:pPr algn="ctr">
              <a:defRPr/>
            </a:pPr>
            <a:r>
              <a:rPr lang="en-US" altLang="zh-CN" sz="2800" b="0">
                <a:solidFill>
                  <a:srgbClr val="333399"/>
                </a:solidFill>
                <a:ea typeface="黑体" charset="0"/>
                <a:cs typeface="黑体" charset="0"/>
              </a:rPr>
              <a:t>H</a:t>
            </a:r>
            <a:r>
              <a:rPr lang="en-US" altLang="zh-CN" sz="2800" b="0" baseline="-25000">
                <a:solidFill>
                  <a:srgbClr val="333399"/>
                </a:solidFill>
                <a:ea typeface="黑体" charset="0"/>
                <a:cs typeface="黑体" charset="0"/>
              </a:rPr>
              <a:t>1</a:t>
            </a:r>
            <a:r>
              <a:rPr lang="en-US" altLang="zh-CN" b="0">
                <a:solidFill>
                  <a:srgbClr val="333399"/>
                </a:solidFill>
                <a:ea typeface="黑体" charset="0"/>
                <a:cs typeface="黑体" charset="0"/>
              </a:rPr>
              <a:t> </a:t>
            </a:r>
            <a:r>
              <a:rPr lang="zh-CN" altLang="en-US" sz="2800" b="0">
                <a:solidFill>
                  <a:srgbClr val="333399"/>
                </a:solidFill>
                <a:ea typeface="黑体" charset="0"/>
                <a:cs typeface="黑体" charset="0"/>
              </a:rPr>
              <a:t>仅仅知道</a:t>
            </a:r>
            <a:r>
              <a:rPr lang="en-US" altLang="zh-CN" b="0">
                <a:solidFill>
                  <a:srgbClr val="333399"/>
                </a:solidFill>
                <a:ea typeface="黑体" charset="0"/>
                <a:cs typeface="黑体" charset="0"/>
              </a:rPr>
              <a:t> </a:t>
            </a:r>
            <a:r>
              <a:rPr lang="en-US" altLang="zh-CN" sz="2800" b="0">
                <a:solidFill>
                  <a:srgbClr val="333399"/>
                </a:solidFill>
                <a:ea typeface="黑体" charset="0"/>
                <a:cs typeface="黑体" charset="0"/>
              </a:rPr>
              <a:t>H</a:t>
            </a:r>
            <a:r>
              <a:rPr lang="en-US" altLang="zh-CN" sz="2800" b="0" baseline="-25000">
                <a:solidFill>
                  <a:srgbClr val="333399"/>
                </a:solidFill>
                <a:ea typeface="黑体" charset="0"/>
                <a:cs typeface="黑体" charset="0"/>
              </a:rPr>
              <a:t>2</a:t>
            </a:r>
            <a:r>
              <a:rPr lang="en-US" altLang="zh-CN" b="0">
                <a:solidFill>
                  <a:srgbClr val="333399"/>
                </a:solidFill>
                <a:ea typeface="黑体" charset="0"/>
                <a:cs typeface="黑体" charset="0"/>
              </a:rPr>
              <a:t> </a:t>
            </a:r>
            <a:r>
              <a:rPr lang="zh-CN" altLang="en-US" sz="2800" b="0">
                <a:solidFill>
                  <a:srgbClr val="333399"/>
                </a:solidFill>
                <a:ea typeface="黑体" charset="0"/>
                <a:cs typeface="黑体" charset="0"/>
              </a:rPr>
              <a:t>的</a:t>
            </a:r>
            <a:r>
              <a:rPr lang="en-US" altLang="zh-CN" b="0">
                <a:solidFill>
                  <a:srgbClr val="333399"/>
                </a:solidFill>
                <a:ea typeface="黑体" charset="0"/>
                <a:cs typeface="黑体" charset="0"/>
              </a:rPr>
              <a:t> </a:t>
            </a:r>
            <a:r>
              <a:rPr lang="en-US" altLang="zh-CN" sz="2800" b="0">
                <a:solidFill>
                  <a:srgbClr val="333399"/>
                </a:solidFill>
                <a:ea typeface="黑体" charset="0"/>
                <a:cs typeface="黑体" charset="0"/>
              </a:rPr>
              <a:t>IP</a:t>
            </a:r>
            <a:r>
              <a:rPr lang="en-US" altLang="zh-CN" b="0">
                <a:solidFill>
                  <a:srgbClr val="333399"/>
                </a:solidFill>
                <a:ea typeface="黑体" charset="0"/>
                <a:cs typeface="黑体" charset="0"/>
              </a:rPr>
              <a:t> </a:t>
            </a:r>
            <a:r>
              <a:rPr lang="zh-CN" altLang="en-US" sz="2800" b="0">
                <a:solidFill>
                  <a:srgbClr val="333399"/>
                </a:solidFill>
                <a:ea typeface="黑体" charset="0"/>
                <a:cs typeface="黑体" charset="0"/>
              </a:rPr>
              <a:t>地址是</a:t>
            </a:r>
            <a:endParaRPr lang="en-US" altLang="zh-CN" sz="2800" b="0">
              <a:solidFill>
                <a:srgbClr val="333399"/>
              </a:solidFill>
              <a:ea typeface="黑体" charset="0"/>
              <a:cs typeface="黑体" charset="0"/>
            </a:endParaRPr>
          </a:p>
          <a:p>
            <a:pPr algn="ctr">
              <a:defRPr/>
            </a:pPr>
            <a:r>
              <a:rPr lang="en-US" altLang="zh-CN" sz="2800" b="0">
                <a:solidFill>
                  <a:srgbClr val="333399"/>
                </a:solidFill>
                <a:ea typeface="黑体" charset="0"/>
                <a:cs typeface="黑体" charset="0"/>
              </a:rPr>
              <a:t>128.30.33.138</a:t>
            </a:r>
          </a:p>
        </p:txBody>
      </p:sp>
      <p:sp>
        <p:nvSpPr>
          <p:cNvPr id="812099" name="Rectangle 67"/>
          <p:cNvSpPr>
            <a:spLocks noChangeArrowheads="1"/>
          </p:cNvSpPr>
          <p:nvPr/>
        </p:nvSpPr>
        <p:spPr bwMode="auto">
          <a:xfrm>
            <a:off x="0" y="5300663"/>
            <a:ext cx="9144000" cy="1557337"/>
          </a:xfrm>
          <a:prstGeom prst="rect">
            <a:avLst/>
          </a:prstGeom>
          <a:solidFill>
            <a:srgbClr val="FF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lnSpc>
                <a:spcPct val="110000"/>
              </a:lnSpc>
              <a:defRPr/>
            </a:pPr>
            <a:r>
              <a:rPr lang="zh-CN" altLang="en-US" sz="2800" b="0" dirty="0">
                <a:solidFill>
                  <a:srgbClr val="333399"/>
                </a:solidFill>
                <a:ea typeface="黑体" charset="0"/>
                <a:cs typeface="黑体" charset="0"/>
              </a:rPr>
              <a:t>因此</a:t>
            </a:r>
            <a:r>
              <a:rPr lang="en-US" altLang="zh-CN" sz="1000" b="0" dirty="0">
                <a:solidFill>
                  <a:srgbClr val="333399"/>
                </a:solidFill>
                <a:ea typeface="黑体" charset="0"/>
                <a:cs typeface="黑体" charset="0"/>
              </a:rPr>
              <a:t> </a:t>
            </a:r>
            <a:r>
              <a:rPr lang="en-US" altLang="zh-CN" sz="2800" b="0" dirty="0">
                <a:solidFill>
                  <a:srgbClr val="FF0000"/>
                </a:solidFill>
                <a:ea typeface="黑体" charset="0"/>
                <a:cs typeface="黑体" charset="0"/>
              </a:rPr>
              <a:t>H</a:t>
            </a:r>
            <a:r>
              <a:rPr lang="en-US" altLang="zh-CN" sz="2800" b="0" baseline="-25000" dirty="0">
                <a:solidFill>
                  <a:srgbClr val="FF0000"/>
                </a:solidFill>
                <a:ea typeface="黑体" charset="0"/>
                <a:cs typeface="黑体" charset="0"/>
              </a:rPr>
              <a:t>1</a:t>
            </a:r>
            <a:r>
              <a:rPr lang="en-US" altLang="zh-CN" sz="1400" b="0" baseline="-25000" dirty="0">
                <a:solidFill>
                  <a:srgbClr val="FF0000"/>
                </a:solidFill>
                <a:ea typeface="黑体" charset="0"/>
                <a:cs typeface="黑体" charset="0"/>
              </a:rPr>
              <a:t> </a:t>
            </a:r>
            <a:r>
              <a:rPr lang="zh-CN" altLang="en-US" sz="2800" b="0" dirty="0">
                <a:solidFill>
                  <a:srgbClr val="333399"/>
                </a:solidFill>
                <a:ea typeface="黑体" charset="0"/>
                <a:cs typeface="黑体" charset="0"/>
              </a:rPr>
              <a:t>首先检查主机</a:t>
            </a:r>
            <a:r>
              <a:rPr lang="en-US" altLang="zh-CN" sz="1400" b="0" dirty="0">
                <a:solidFill>
                  <a:srgbClr val="333399"/>
                </a:solidFill>
                <a:ea typeface="黑体" charset="0"/>
                <a:cs typeface="黑体" charset="0"/>
              </a:rPr>
              <a:t> </a:t>
            </a:r>
            <a:r>
              <a:rPr lang="en-US" altLang="zh-CN" sz="2800" b="0" dirty="0">
                <a:solidFill>
                  <a:srgbClr val="333399"/>
                </a:solidFill>
                <a:ea typeface="黑体" charset="0"/>
                <a:cs typeface="黑体" charset="0"/>
              </a:rPr>
              <a:t>128.30.33.138</a:t>
            </a:r>
            <a:r>
              <a:rPr lang="en-US" altLang="zh-CN" sz="1600" b="0" dirty="0">
                <a:solidFill>
                  <a:srgbClr val="333399"/>
                </a:solidFill>
                <a:ea typeface="黑体" charset="0"/>
                <a:cs typeface="黑体" charset="0"/>
              </a:rPr>
              <a:t> </a:t>
            </a:r>
            <a:r>
              <a:rPr lang="zh-CN" altLang="en-US" sz="2800" b="0" dirty="0">
                <a:solidFill>
                  <a:srgbClr val="333399"/>
                </a:solidFill>
                <a:ea typeface="黑体" charset="0"/>
                <a:cs typeface="黑体" charset="0"/>
              </a:rPr>
              <a:t>是否连接在本网络上</a:t>
            </a:r>
            <a:endParaRPr lang="en-US" altLang="zh-CN" sz="2800" b="0" dirty="0">
              <a:solidFill>
                <a:srgbClr val="333399"/>
              </a:solidFill>
              <a:ea typeface="黑体" charset="0"/>
              <a:cs typeface="黑体" charset="0"/>
            </a:endParaRPr>
          </a:p>
          <a:p>
            <a:pPr algn="ctr">
              <a:lnSpc>
                <a:spcPct val="110000"/>
              </a:lnSpc>
              <a:defRPr/>
            </a:pPr>
            <a:r>
              <a:rPr lang="zh-CN" altLang="en-US" sz="2800" b="0" dirty="0">
                <a:solidFill>
                  <a:srgbClr val="333399"/>
                </a:solidFill>
                <a:ea typeface="黑体" charset="0"/>
                <a:cs typeface="黑体" charset="0"/>
              </a:rPr>
              <a:t>如果是，则直接交付；</a:t>
            </a:r>
            <a:endParaRPr lang="en-US" altLang="zh-CN" sz="2800" b="0" dirty="0">
              <a:solidFill>
                <a:srgbClr val="333399"/>
              </a:solidFill>
              <a:ea typeface="黑体" charset="0"/>
              <a:cs typeface="黑体" charset="0"/>
            </a:endParaRPr>
          </a:p>
          <a:p>
            <a:pPr algn="ctr">
              <a:lnSpc>
                <a:spcPct val="110000"/>
              </a:lnSpc>
              <a:defRPr/>
            </a:pPr>
            <a:r>
              <a:rPr lang="zh-CN" altLang="en-US" sz="2800" b="0" dirty="0">
                <a:solidFill>
                  <a:srgbClr val="333399"/>
                </a:solidFill>
                <a:ea typeface="黑体" charset="0"/>
                <a:cs typeface="黑体" charset="0"/>
              </a:rPr>
              <a:t>否则，就送交路由器</a:t>
            </a:r>
            <a:r>
              <a:rPr lang="en-US" altLang="zh-CN" sz="1200" b="0" dirty="0">
                <a:solidFill>
                  <a:srgbClr val="333399"/>
                </a:solidFill>
                <a:ea typeface="黑体" charset="0"/>
                <a:cs typeface="黑体" charset="0"/>
              </a:rPr>
              <a:t> </a:t>
            </a:r>
            <a:r>
              <a:rPr lang="en-US" altLang="zh-CN" sz="2800" b="0" dirty="0">
                <a:solidFill>
                  <a:srgbClr val="333399"/>
                </a:solidFill>
                <a:ea typeface="黑体" charset="0"/>
                <a:cs typeface="黑体" charset="0"/>
              </a:rPr>
              <a:t>R</a:t>
            </a:r>
            <a:r>
              <a:rPr lang="en-US" altLang="zh-CN" sz="2800" b="0" baseline="-25000" dirty="0">
                <a:solidFill>
                  <a:srgbClr val="333399"/>
                </a:solidFill>
                <a:ea typeface="黑体" charset="0"/>
                <a:cs typeface="黑体" charset="0"/>
              </a:rPr>
              <a:t>1</a:t>
            </a:r>
            <a:r>
              <a:rPr lang="zh-CN" altLang="en-US" sz="2800" b="0" dirty="0">
                <a:solidFill>
                  <a:srgbClr val="333399"/>
                </a:solidFill>
                <a:ea typeface="黑体" charset="0"/>
                <a:cs typeface="黑体" charset="0"/>
              </a:rPr>
              <a:t>，并逐项查找路由表。</a:t>
            </a:r>
          </a:p>
        </p:txBody>
      </p:sp>
      <p:sp>
        <p:nvSpPr>
          <p:cNvPr id="2" name="文本框 1"/>
          <p:cNvSpPr txBox="1"/>
          <p:nvPr/>
        </p:nvSpPr>
        <p:spPr>
          <a:xfrm>
            <a:off x="6629400" y="0"/>
            <a:ext cx="2362200" cy="1077218"/>
          </a:xfrm>
          <a:prstGeom prst="rect">
            <a:avLst/>
          </a:prstGeom>
          <a:noFill/>
        </p:spPr>
        <p:txBody>
          <a:bodyPr wrap="square" rtlCol="0">
            <a:spAutoFit/>
          </a:bodyPr>
          <a:lstStyle/>
          <a:p>
            <a:r>
              <a:rPr kumimoji="1" lang="zh-CN" altLang="en-US" sz="3200" b="1" dirty="0" smtClean="0">
                <a:solidFill>
                  <a:srgbClr val="FF0000"/>
                </a:solidFill>
              </a:rPr>
              <a:t>发送方主机</a:t>
            </a:r>
            <a:r>
              <a:rPr kumimoji="1" lang="en-US" altLang="zh-CN" sz="3200" b="1" dirty="0" smtClean="0">
                <a:solidFill>
                  <a:srgbClr val="FF0000"/>
                </a:solidFill>
              </a:rPr>
              <a:t>H1</a:t>
            </a:r>
            <a:r>
              <a:rPr kumimoji="1" lang="zh-CN" altLang="en-US" sz="3200" b="1" dirty="0" smtClean="0">
                <a:solidFill>
                  <a:srgbClr val="FF0000"/>
                </a:solidFill>
              </a:rPr>
              <a:t>检查</a:t>
            </a:r>
            <a:endParaRPr kumimoji="1" lang="zh-CN" altLang="en-US" sz="3200" b="1" dirty="0">
              <a:solidFill>
                <a:srgbClr val="FF0000"/>
              </a:solidFill>
            </a:endParaRPr>
          </a:p>
        </p:txBody>
      </p:sp>
    </p:spTree>
    <p:extLst>
      <p:ext uri="{BB962C8B-B14F-4D97-AF65-F5344CB8AC3E}">
        <p14:creationId xmlns:p14="http://schemas.microsoft.com/office/powerpoint/2010/main" val="3541741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12095"/>
                                        </p:tgtEl>
                                        <p:attrNameLst>
                                          <p:attrName>style.visibility</p:attrName>
                                        </p:attrNameLst>
                                      </p:cBhvr>
                                      <p:to>
                                        <p:strVal val="visible"/>
                                      </p:to>
                                    </p:set>
                                    <p:animEffect transition="in" filter="wipe(left)">
                                      <p:cBhvr>
                                        <p:cTn id="7" dur="2000"/>
                                        <p:tgtEl>
                                          <p:spTgt spid="812095"/>
                                        </p:tgtEl>
                                      </p:cBhvr>
                                    </p:animEffect>
                                  </p:childTnLst>
                                </p:cTn>
                              </p:par>
                            </p:childTnLst>
                          </p:cTn>
                        </p:par>
                        <p:par>
                          <p:cTn id="8" fill="hold" nodeType="afterGroup">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812098"/>
                                        </p:tgtEl>
                                        <p:attrNameLst>
                                          <p:attrName>style.visibility</p:attrName>
                                        </p:attrNameLst>
                                      </p:cBhvr>
                                      <p:to>
                                        <p:strVal val="visible"/>
                                      </p:to>
                                    </p:set>
                                    <p:animEffect transition="in" filter="box(out)">
                                      <p:cBhvr>
                                        <p:cTn id="11" dur="2000"/>
                                        <p:tgtEl>
                                          <p:spTgt spid="8120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12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98" grpId="0" animBg="1"/>
      <p:bldP spid="81209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Freeform 2"/>
          <p:cNvSpPr>
            <a:spLocks/>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solidFill>
            <a:srgbClr val="FFFF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083" name="Text Box 3"/>
          <p:cNvSpPr txBox="1">
            <a:spLocks noChangeArrowheads="1"/>
          </p:cNvSpPr>
          <p:nvPr/>
        </p:nvSpPr>
        <p:spPr bwMode="auto">
          <a:xfrm>
            <a:off x="1331913" y="2624138"/>
            <a:ext cx="1390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128.30.33.1</a:t>
            </a:r>
          </a:p>
        </p:txBody>
      </p:sp>
      <p:sp>
        <p:nvSpPr>
          <p:cNvPr id="814084" name="Text Box 4"/>
          <p:cNvSpPr txBox="1">
            <a:spLocks noChangeArrowheads="1"/>
          </p:cNvSpPr>
          <p:nvPr/>
        </p:nvSpPr>
        <p:spPr bwMode="auto">
          <a:xfrm>
            <a:off x="2765425" y="26527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0</a:t>
            </a:r>
            <a:endParaRPr kumimoji="1" lang="en-US" altLang="zh-CN" b="0" baseline="-25000">
              <a:solidFill>
                <a:srgbClr val="333399"/>
              </a:solidFill>
              <a:ea typeface="黑体" charset="0"/>
              <a:cs typeface="黑体" charset="0"/>
            </a:endParaRPr>
          </a:p>
        </p:txBody>
      </p:sp>
      <p:graphicFrame>
        <p:nvGraphicFramePr>
          <p:cNvPr id="814085" name="Group 5"/>
          <p:cNvGraphicFramePr>
            <a:graphicFrameLocks noGrp="1"/>
          </p:cNvGraphicFramePr>
          <p:nvPr/>
        </p:nvGraphicFramePr>
        <p:xfrm>
          <a:off x="4230688" y="2052638"/>
          <a:ext cx="4645025" cy="1376362"/>
        </p:xfrm>
        <a:graphic>
          <a:graphicData uri="http://schemas.openxmlformats.org/drawingml/2006/table">
            <a:tbl>
              <a:tblPr/>
              <a:tblGrid>
                <a:gridCol w="1668462"/>
                <a:gridCol w="1998663"/>
                <a:gridCol w="977900"/>
              </a:tblGrid>
              <a:tr h="338314">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048">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128.30.33.0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128.30.33.128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128.30.36.0</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接口</a:t>
                      </a:r>
                      <a:r>
                        <a:rPr kumimoji="0" lang="en-US" altLang="zh-CN" sz="1800" b="0" i="0" u="none" strike="noStrike" cap="none" normalizeH="0" baseline="0">
                          <a:ln>
                            <a:noFill/>
                          </a:ln>
                          <a:solidFill>
                            <a:schemeClr val="tx1"/>
                          </a:solidFill>
                          <a:effectLst/>
                          <a:latin typeface="Arial" charset="0"/>
                          <a:ea typeface="宋体" charset="0"/>
                          <a:cs typeface="宋体" charset="0"/>
                        </a:rPr>
                        <a:t> 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0" i="0" u="none" strike="noStrike" cap="none" normalizeH="0" baseline="0">
                          <a:ln>
                            <a:noFill/>
                          </a:ln>
                          <a:solidFill>
                            <a:schemeClr val="tx1"/>
                          </a:solidFill>
                          <a:effectLst/>
                          <a:latin typeface="Arial" charset="0"/>
                          <a:ea typeface="宋体" charset="0"/>
                          <a:cs typeface="宋体" charset="0"/>
                        </a:rPr>
                        <a:t>接口</a:t>
                      </a:r>
                      <a:r>
                        <a:rPr kumimoji="0" lang="en-US" altLang="zh-CN" sz="1800" b="0" i="0" u="none" strike="noStrike" cap="none" normalizeH="0" baseline="0">
                          <a:ln>
                            <a:noFill/>
                          </a:ln>
                          <a:solidFill>
                            <a:schemeClr val="tx1"/>
                          </a:solidFill>
                          <a:effectLst/>
                          <a:latin typeface="Arial" charset="0"/>
                          <a:ea typeface="宋体" charset="0"/>
                          <a:cs typeface="宋体" charset="0"/>
                        </a:rPr>
                        <a:t> 1</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R</a:t>
                      </a:r>
                      <a:r>
                        <a:rPr kumimoji="0" lang="en-US" altLang="zh-CN" sz="1800" b="0" i="0" u="none" strike="noStrike" cap="none" normalizeH="0" baseline="-25000">
                          <a:ln>
                            <a:noFill/>
                          </a:ln>
                          <a:solidFill>
                            <a:schemeClr val="tx1"/>
                          </a:solidFill>
                          <a:effectLst/>
                          <a:latin typeface="Arial" charset="0"/>
                          <a:ea typeface="宋体" charset="0"/>
                          <a:cs typeface="宋体" charset="0"/>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814099" name="Line 19"/>
          <p:cNvSpPr>
            <a:spLocks noChangeShapeType="1"/>
          </p:cNvSpPr>
          <p:nvPr/>
        </p:nvSpPr>
        <p:spPr bwMode="auto">
          <a:xfrm>
            <a:off x="2738438" y="2630488"/>
            <a:ext cx="1587" cy="7032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00" name="Line 20"/>
          <p:cNvSpPr>
            <a:spLocks noChangeShapeType="1"/>
          </p:cNvSpPr>
          <p:nvPr/>
        </p:nvSpPr>
        <p:spPr bwMode="auto">
          <a:xfrm>
            <a:off x="530225" y="2613025"/>
            <a:ext cx="1588" cy="5699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01" name="Line 21"/>
          <p:cNvSpPr>
            <a:spLocks noChangeShapeType="1"/>
          </p:cNvSpPr>
          <p:nvPr/>
        </p:nvSpPr>
        <p:spPr bwMode="auto">
          <a:xfrm>
            <a:off x="250825" y="2630488"/>
            <a:ext cx="3816350"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02" name="Line 22"/>
          <p:cNvSpPr>
            <a:spLocks noChangeShapeType="1"/>
          </p:cNvSpPr>
          <p:nvPr/>
        </p:nvSpPr>
        <p:spPr bwMode="auto">
          <a:xfrm>
            <a:off x="696913" y="2060575"/>
            <a:ext cx="1587" cy="5699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4103" name="Picture 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463" y="2101850"/>
            <a:ext cx="398462"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4104" name="Text Box 24"/>
          <p:cNvSpPr txBox="1">
            <a:spLocks noChangeArrowheads="1"/>
          </p:cNvSpPr>
          <p:nvPr/>
        </p:nvSpPr>
        <p:spPr bwMode="auto">
          <a:xfrm>
            <a:off x="-36513" y="1989138"/>
            <a:ext cx="4333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t>
            </a:r>
            <a:r>
              <a:rPr kumimoji="1" lang="en-US" altLang="zh-CN" b="0" baseline="-25000">
                <a:solidFill>
                  <a:srgbClr val="333399"/>
                </a:solidFill>
                <a:ea typeface="黑体" charset="0"/>
                <a:cs typeface="黑体" charset="0"/>
              </a:rPr>
              <a:t>1</a:t>
            </a:r>
          </a:p>
        </p:txBody>
      </p:sp>
      <p:sp>
        <p:nvSpPr>
          <p:cNvPr id="814105" name="Text Box 25"/>
          <p:cNvSpPr txBox="1">
            <a:spLocks noChangeArrowheads="1"/>
          </p:cNvSpPr>
          <p:nvPr/>
        </p:nvSpPr>
        <p:spPr bwMode="auto">
          <a:xfrm>
            <a:off x="250825" y="2189163"/>
            <a:ext cx="3494088"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kumimoji="1" lang="zh-CN" altLang="en-US" b="0">
                <a:solidFill>
                  <a:srgbClr val="333399"/>
                </a:solidFill>
                <a:ea typeface="黑体" charset="0"/>
                <a:cs typeface="黑体" charset="0"/>
              </a:rPr>
              <a:t>子网</a:t>
            </a:r>
            <a:r>
              <a:rPr kumimoji="1" lang="en-US" altLang="zh-CN" b="0">
                <a:solidFill>
                  <a:srgbClr val="333399"/>
                </a:solidFill>
                <a:ea typeface="黑体" charset="0"/>
                <a:cs typeface="黑体" charset="0"/>
              </a:rPr>
              <a:t>1</a:t>
            </a:r>
            <a:r>
              <a:rPr kumimoji="1" lang="zh-CN" altLang="en-US" b="0">
                <a:solidFill>
                  <a:srgbClr val="333399"/>
                </a:solidFill>
                <a:ea typeface="黑体" charset="0"/>
                <a:cs typeface="黑体" charset="0"/>
              </a:rPr>
              <a:t>：</a:t>
            </a:r>
            <a:endParaRPr kumimoji="1" lang="en-US" altLang="zh-CN" b="0">
              <a:solidFill>
                <a:srgbClr val="333399"/>
              </a:solidFill>
              <a:ea typeface="黑体" charset="0"/>
              <a:cs typeface="黑体" charset="0"/>
            </a:endParaRPr>
          </a:p>
          <a:p>
            <a:pPr algn="ctr">
              <a:defRPr/>
            </a:pP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网络地址</a:t>
            </a:r>
            <a:r>
              <a:rPr kumimoji="1" lang="en-US" altLang="zh-CN" b="0">
                <a:solidFill>
                  <a:srgbClr val="333399"/>
                </a:solidFill>
                <a:ea typeface="黑体" charset="0"/>
                <a:cs typeface="黑体" charset="0"/>
              </a:rPr>
              <a:t> 128.30.33.0</a:t>
            </a:r>
          </a:p>
          <a:p>
            <a:pPr algn="ctr">
              <a:defRPr/>
            </a:pP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子网掩码</a:t>
            </a:r>
            <a:r>
              <a:rPr kumimoji="1" lang="en-US" altLang="zh-CN" b="0">
                <a:solidFill>
                  <a:srgbClr val="333399"/>
                </a:solidFill>
                <a:ea typeface="黑体" charset="0"/>
                <a:cs typeface="黑体" charset="0"/>
              </a:rPr>
              <a:t> 255.255.255.128</a:t>
            </a:r>
          </a:p>
        </p:txBody>
      </p:sp>
      <p:sp>
        <p:nvSpPr>
          <p:cNvPr id="814106" name="Line 26"/>
          <p:cNvSpPr>
            <a:spLocks noChangeShapeType="1"/>
          </p:cNvSpPr>
          <p:nvPr/>
        </p:nvSpPr>
        <p:spPr bwMode="auto">
          <a:xfrm>
            <a:off x="2205038" y="5011738"/>
            <a:ext cx="1587" cy="7032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07" name="Line 27"/>
          <p:cNvSpPr>
            <a:spLocks noChangeShapeType="1"/>
          </p:cNvSpPr>
          <p:nvPr/>
        </p:nvSpPr>
        <p:spPr bwMode="auto">
          <a:xfrm>
            <a:off x="6372225" y="3925888"/>
            <a:ext cx="1588" cy="56991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08" name="Line 28"/>
          <p:cNvSpPr>
            <a:spLocks noChangeShapeType="1"/>
          </p:cNvSpPr>
          <p:nvPr/>
        </p:nvSpPr>
        <p:spPr bwMode="auto">
          <a:xfrm>
            <a:off x="1409700" y="5708650"/>
            <a:ext cx="1588" cy="5699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09" name="Line 29"/>
          <p:cNvSpPr>
            <a:spLocks noChangeShapeType="1"/>
          </p:cNvSpPr>
          <p:nvPr/>
        </p:nvSpPr>
        <p:spPr bwMode="auto">
          <a:xfrm>
            <a:off x="1844675" y="3925888"/>
            <a:ext cx="1588" cy="7032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10" name="Line 30"/>
          <p:cNvSpPr>
            <a:spLocks noChangeShapeType="1"/>
          </p:cNvSpPr>
          <p:nvPr/>
        </p:nvSpPr>
        <p:spPr bwMode="auto">
          <a:xfrm>
            <a:off x="2744788" y="3201988"/>
            <a:ext cx="1587" cy="7032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4111"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5075" y="601821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14112"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675" y="293846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30432" name="Group 33"/>
          <p:cNvGrpSpPr>
            <a:grpSpLocks/>
          </p:cNvGrpSpPr>
          <p:nvPr/>
        </p:nvGrpSpPr>
        <p:grpSpPr bwMode="auto">
          <a:xfrm>
            <a:off x="2484438" y="2984500"/>
            <a:ext cx="612775" cy="460375"/>
            <a:chOff x="864" y="1824"/>
            <a:chExt cx="432" cy="288"/>
          </a:xfrm>
        </p:grpSpPr>
        <p:pic>
          <p:nvPicPr>
            <p:cNvPr id="814114" name="Picture 3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4115" name="Picture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pic>
        <p:nvPicPr>
          <p:cNvPr id="814116"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125" y="4305300"/>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4117" name="Line 37"/>
          <p:cNvSpPr>
            <a:spLocks noChangeShapeType="1"/>
          </p:cNvSpPr>
          <p:nvPr/>
        </p:nvSpPr>
        <p:spPr bwMode="auto">
          <a:xfrm>
            <a:off x="1150938" y="3905250"/>
            <a:ext cx="6948487" cy="158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18" name="Line 38"/>
          <p:cNvSpPr>
            <a:spLocks noChangeShapeType="1"/>
          </p:cNvSpPr>
          <p:nvPr/>
        </p:nvSpPr>
        <p:spPr bwMode="auto">
          <a:xfrm>
            <a:off x="520700" y="5729288"/>
            <a:ext cx="7835900" cy="1587"/>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19" name="Text Box 39"/>
          <p:cNvSpPr txBox="1">
            <a:spLocks noChangeArrowheads="1"/>
          </p:cNvSpPr>
          <p:nvPr/>
        </p:nvSpPr>
        <p:spPr bwMode="auto">
          <a:xfrm>
            <a:off x="2640013" y="3416300"/>
            <a:ext cx="1644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128.30.33.130</a:t>
            </a:r>
          </a:p>
        </p:txBody>
      </p:sp>
      <p:sp>
        <p:nvSpPr>
          <p:cNvPr id="814120" name="Text Box 40"/>
          <p:cNvSpPr txBox="1">
            <a:spLocks noChangeArrowheads="1"/>
          </p:cNvSpPr>
          <p:nvPr/>
        </p:nvSpPr>
        <p:spPr bwMode="auto">
          <a:xfrm>
            <a:off x="3130550" y="3062288"/>
            <a:ext cx="4333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R</a:t>
            </a:r>
            <a:r>
              <a:rPr kumimoji="1" lang="en-US" altLang="zh-CN" b="0" baseline="-25000">
                <a:solidFill>
                  <a:srgbClr val="333399"/>
                </a:solidFill>
                <a:ea typeface="黑体" charset="0"/>
                <a:cs typeface="黑体" charset="0"/>
              </a:rPr>
              <a:t>1</a:t>
            </a:r>
          </a:p>
        </p:txBody>
      </p:sp>
      <p:sp>
        <p:nvSpPr>
          <p:cNvPr id="814121" name="Text Box 41"/>
          <p:cNvSpPr txBox="1">
            <a:spLocks noChangeArrowheads="1"/>
          </p:cNvSpPr>
          <p:nvPr/>
        </p:nvSpPr>
        <p:spPr bwMode="auto">
          <a:xfrm>
            <a:off x="4333875" y="3422650"/>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a:t>
            </a:r>
            <a:endParaRPr kumimoji="1" lang="en-US" altLang="zh-CN" b="0" baseline="-25000">
              <a:solidFill>
                <a:srgbClr val="333399"/>
              </a:solidFill>
              <a:ea typeface="黑体" charset="0"/>
              <a:cs typeface="黑体" charset="0"/>
            </a:endParaRPr>
          </a:p>
        </p:txBody>
      </p:sp>
      <p:sp>
        <p:nvSpPr>
          <p:cNvPr id="814122" name="Line 42"/>
          <p:cNvSpPr>
            <a:spLocks noChangeShapeType="1"/>
          </p:cNvSpPr>
          <p:nvPr/>
        </p:nvSpPr>
        <p:spPr bwMode="auto">
          <a:xfrm>
            <a:off x="4930775" y="3925888"/>
            <a:ext cx="1588" cy="56991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230440" name="Group 43"/>
          <p:cNvGrpSpPr>
            <a:grpSpLocks/>
          </p:cNvGrpSpPr>
          <p:nvPr/>
        </p:nvGrpSpPr>
        <p:grpSpPr bwMode="auto">
          <a:xfrm>
            <a:off x="1584325" y="4368800"/>
            <a:ext cx="612775" cy="460375"/>
            <a:chOff x="864" y="1824"/>
            <a:chExt cx="432" cy="288"/>
          </a:xfrm>
        </p:grpSpPr>
        <p:pic>
          <p:nvPicPr>
            <p:cNvPr id="814124" name="Picture 4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4125" name="Picture 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sp>
        <p:nvSpPr>
          <p:cNvPr id="814126" name="Text Box 46"/>
          <p:cNvSpPr txBox="1">
            <a:spLocks noChangeArrowheads="1"/>
          </p:cNvSpPr>
          <p:nvPr/>
        </p:nvSpPr>
        <p:spPr bwMode="auto">
          <a:xfrm>
            <a:off x="1187450" y="4351338"/>
            <a:ext cx="4333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R</a:t>
            </a:r>
            <a:r>
              <a:rPr kumimoji="1" lang="en-US" altLang="zh-CN" b="0" baseline="-25000">
                <a:solidFill>
                  <a:srgbClr val="333399"/>
                </a:solidFill>
                <a:ea typeface="黑体" charset="0"/>
                <a:cs typeface="黑体" charset="0"/>
              </a:rPr>
              <a:t>2</a:t>
            </a:r>
          </a:p>
        </p:txBody>
      </p:sp>
      <p:sp>
        <p:nvSpPr>
          <p:cNvPr id="814127" name="Line 47"/>
          <p:cNvSpPr>
            <a:spLocks noChangeShapeType="1"/>
          </p:cNvSpPr>
          <p:nvPr/>
        </p:nvSpPr>
        <p:spPr bwMode="auto">
          <a:xfrm>
            <a:off x="2794000" y="5707063"/>
            <a:ext cx="1588" cy="56991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4128"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0825" y="431006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4129" name="Text Box 49"/>
          <p:cNvSpPr txBox="1">
            <a:spLocks noChangeArrowheads="1"/>
          </p:cNvSpPr>
          <p:nvPr/>
        </p:nvSpPr>
        <p:spPr bwMode="auto">
          <a:xfrm>
            <a:off x="4167188" y="3206750"/>
            <a:ext cx="45815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b="0">
                <a:solidFill>
                  <a:srgbClr val="333399"/>
                </a:solidFill>
                <a:ea typeface="黑体" charset="0"/>
                <a:cs typeface="黑体" charset="0"/>
              </a:rPr>
              <a:t>子网</a:t>
            </a:r>
            <a:r>
              <a:rPr kumimoji="1" lang="en-US" altLang="zh-CN" sz="2000" b="0">
                <a:solidFill>
                  <a:srgbClr val="333399"/>
                </a:solidFill>
                <a:ea typeface="黑体" charset="0"/>
                <a:cs typeface="黑体" charset="0"/>
              </a:rPr>
              <a:t>2</a:t>
            </a:r>
            <a:r>
              <a:rPr kumimoji="1" lang="zh-CN" altLang="en-US" sz="2000" b="0">
                <a:solidFill>
                  <a:srgbClr val="333399"/>
                </a:solidFill>
                <a:ea typeface="黑体" charset="0"/>
                <a:cs typeface="黑体" charset="0"/>
              </a:rPr>
              <a:t>：网络地址</a:t>
            </a:r>
            <a:r>
              <a:rPr kumimoji="1" lang="en-US" altLang="zh-CN" sz="2000" b="0">
                <a:solidFill>
                  <a:srgbClr val="333399"/>
                </a:solidFill>
                <a:ea typeface="黑体" charset="0"/>
                <a:cs typeface="黑体" charset="0"/>
              </a:rPr>
              <a:t> 128.30.33.128</a:t>
            </a:r>
          </a:p>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子网掩码</a:t>
            </a:r>
            <a:r>
              <a:rPr kumimoji="1" lang="en-US" altLang="zh-CN" sz="2000" b="0">
                <a:solidFill>
                  <a:srgbClr val="333399"/>
                </a:solidFill>
                <a:ea typeface="黑体" charset="0"/>
                <a:cs typeface="黑体" charset="0"/>
              </a:rPr>
              <a:t> 255.255.255.128</a:t>
            </a:r>
            <a:endParaRPr kumimoji="1" lang="en-US" altLang="zh-CN" sz="2000" b="0" baseline="-25000">
              <a:solidFill>
                <a:srgbClr val="333399"/>
              </a:solidFill>
              <a:ea typeface="黑体" charset="0"/>
              <a:cs typeface="黑体" charset="0"/>
            </a:endParaRPr>
          </a:p>
        </p:txBody>
      </p:sp>
      <p:sp>
        <p:nvSpPr>
          <p:cNvPr id="814130" name="Text Box 50"/>
          <p:cNvSpPr txBox="1">
            <a:spLocks noChangeArrowheads="1"/>
          </p:cNvSpPr>
          <p:nvPr/>
        </p:nvSpPr>
        <p:spPr bwMode="auto">
          <a:xfrm>
            <a:off x="3779838" y="4214813"/>
            <a:ext cx="4333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t>
            </a:r>
            <a:r>
              <a:rPr kumimoji="1" lang="en-US" altLang="zh-CN" b="0" baseline="-25000">
                <a:solidFill>
                  <a:srgbClr val="333399"/>
                </a:solidFill>
                <a:ea typeface="黑体" charset="0"/>
                <a:cs typeface="黑体" charset="0"/>
              </a:rPr>
              <a:t>2</a:t>
            </a:r>
          </a:p>
        </p:txBody>
      </p:sp>
      <p:sp>
        <p:nvSpPr>
          <p:cNvPr id="814131" name="Text Box 51"/>
          <p:cNvSpPr txBox="1">
            <a:spLocks noChangeArrowheads="1"/>
          </p:cNvSpPr>
          <p:nvPr/>
        </p:nvSpPr>
        <p:spPr bwMode="auto">
          <a:xfrm>
            <a:off x="-36513" y="1922463"/>
            <a:ext cx="1517651"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128.30.33.13</a:t>
            </a:r>
          </a:p>
        </p:txBody>
      </p:sp>
      <p:sp>
        <p:nvSpPr>
          <p:cNvPr id="814132" name="Text Box 52"/>
          <p:cNvSpPr txBox="1">
            <a:spLocks noChangeArrowheads="1"/>
          </p:cNvSpPr>
          <p:nvPr/>
        </p:nvSpPr>
        <p:spPr bwMode="auto">
          <a:xfrm>
            <a:off x="4356100" y="4286250"/>
            <a:ext cx="1644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128.30.33.138</a:t>
            </a:r>
          </a:p>
        </p:txBody>
      </p:sp>
      <p:sp>
        <p:nvSpPr>
          <p:cNvPr id="814133" name="Text Box 53"/>
          <p:cNvSpPr txBox="1">
            <a:spLocks noChangeArrowheads="1"/>
          </p:cNvSpPr>
          <p:nvPr/>
        </p:nvSpPr>
        <p:spPr bwMode="auto">
          <a:xfrm>
            <a:off x="3108325" y="4064000"/>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0</a:t>
            </a:r>
            <a:endParaRPr kumimoji="1" lang="en-US" altLang="zh-CN" b="0" baseline="-25000">
              <a:solidFill>
                <a:srgbClr val="333399"/>
              </a:solidFill>
              <a:ea typeface="黑体" charset="0"/>
              <a:cs typeface="黑体" charset="0"/>
            </a:endParaRPr>
          </a:p>
        </p:txBody>
      </p:sp>
      <p:sp>
        <p:nvSpPr>
          <p:cNvPr id="814134" name="Text Box 54"/>
          <p:cNvSpPr txBox="1">
            <a:spLocks noChangeArrowheads="1"/>
          </p:cNvSpPr>
          <p:nvPr/>
        </p:nvSpPr>
        <p:spPr bwMode="auto">
          <a:xfrm>
            <a:off x="1884363" y="4959350"/>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a:t>
            </a:r>
            <a:endParaRPr kumimoji="1" lang="en-US" altLang="zh-CN" b="0" baseline="-25000">
              <a:solidFill>
                <a:srgbClr val="333399"/>
              </a:solidFill>
              <a:ea typeface="黑体" charset="0"/>
              <a:cs typeface="黑体" charset="0"/>
            </a:endParaRPr>
          </a:p>
        </p:txBody>
      </p:sp>
      <p:sp>
        <p:nvSpPr>
          <p:cNvPr id="814135" name="Text Box 55"/>
          <p:cNvSpPr txBox="1">
            <a:spLocks noChangeArrowheads="1"/>
          </p:cNvSpPr>
          <p:nvPr/>
        </p:nvSpPr>
        <p:spPr bwMode="auto">
          <a:xfrm>
            <a:off x="3419475" y="4064000"/>
            <a:ext cx="1644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128.30.33.129</a:t>
            </a:r>
          </a:p>
        </p:txBody>
      </p:sp>
      <p:pic>
        <p:nvPicPr>
          <p:cNvPr id="814136"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9375" y="6016625"/>
            <a:ext cx="400050"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4137" name="Text Box 57"/>
          <p:cNvSpPr txBox="1">
            <a:spLocks noChangeArrowheads="1"/>
          </p:cNvSpPr>
          <p:nvPr/>
        </p:nvSpPr>
        <p:spPr bwMode="auto">
          <a:xfrm>
            <a:off x="2268538" y="5984875"/>
            <a:ext cx="4333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t>
            </a:r>
            <a:r>
              <a:rPr kumimoji="1" lang="en-US" altLang="zh-CN" b="0" baseline="-25000">
                <a:solidFill>
                  <a:srgbClr val="333399"/>
                </a:solidFill>
                <a:ea typeface="黑体" charset="0"/>
                <a:cs typeface="黑体" charset="0"/>
              </a:rPr>
              <a:t>3</a:t>
            </a:r>
          </a:p>
        </p:txBody>
      </p:sp>
      <p:sp>
        <p:nvSpPr>
          <p:cNvPr id="814138" name="Text Box 58"/>
          <p:cNvSpPr txBox="1">
            <a:spLocks noChangeArrowheads="1"/>
          </p:cNvSpPr>
          <p:nvPr/>
        </p:nvSpPr>
        <p:spPr bwMode="auto">
          <a:xfrm>
            <a:off x="2263775" y="4957763"/>
            <a:ext cx="1390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128.30.36.2</a:t>
            </a:r>
          </a:p>
        </p:txBody>
      </p:sp>
      <p:sp>
        <p:nvSpPr>
          <p:cNvPr id="814139" name="Text Box 59"/>
          <p:cNvSpPr txBox="1">
            <a:spLocks noChangeArrowheads="1"/>
          </p:cNvSpPr>
          <p:nvPr/>
        </p:nvSpPr>
        <p:spPr bwMode="auto">
          <a:xfrm>
            <a:off x="4019550" y="5788025"/>
            <a:ext cx="37306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子网</a:t>
            </a:r>
            <a:r>
              <a:rPr kumimoji="1" lang="en-US" altLang="zh-CN" sz="2000" b="0">
                <a:solidFill>
                  <a:srgbClr val="333399"/>
                </a:solidFill>
                <a:ea typeface="黑体" charset="0"/>
                <a:cs typeface="黑体" charset="0"/>
              </a:rPr>
              <a:t>3</a:t>
            </a:r>
            <a:r>
              <a:rPr kumimoji="1" lang="zh-CN" altLang="en-US" sz="2000" b="0">
                <a:solidFill>
                  <a:srgbClr val="333399"/>
                </a:solidFill>
                <a:ea typeface="黑体" charset="0"/>
                <a:cs typeface="黑体" charset="0"/>
              </a:rPr>
              <a:t>：网络地址</a:t>
            </a:r>
            <a:r>
              <a:rPr kumimoji="1" lang="en-US" altLang="zh-CN" sz="2000" b="0">
                <a:solidFill>
                  <a:srgbClr val="333399"/>
                </a:solidFill>
                <a:ea typeface="黑体" charset="0"/>
                <a:cs typeface="黑体" charset="0"/>
              </a:rPr>
              <a:t> 128.30.36.0</a:t>
            </a:r>
          </a:p>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子网掩码</a:t>
            </a:r>
            <a:r>
              <a:rPr kumimoji="1" lang="en-US" altLang="zh-CN" sz="2000" b="0">
                <a:solidFill>
                  <a:srgbClr val="333399"/>
                </a:solidFill>
                <a:ea typeface="黑体" charset="0"/>
                <a:cs typeface="黑体" charset="0"/>
              </a:rPr>
              <a:t> 255.255.255.0</a:t>
            </a:r>
            <a:endParaRPr kumimoji="1" lang="en-US" altLang="zh-CN" sz="2000" b="0" baseline="-25000">
              <a:solidFill>
                <a:srgbClr val="333399"/>
              </a:solidFill>
              <a:ea typeface="黑体" charset="0"/>
              <a:cs typeface="黑体" charset="0"/>
            </a:endParaRPr>
          </a:p>
        </p:txBody>
      </p:sp>
      <p:sp>
        <p:nvSpPr>
          <p:cNvPr id="814140" name="Text Box 60"/>
          <p:cNvSpPr txBox="1">
            <a:spLocks noChangeArrowheads="1"/>
          </p:cNvSpPr>
          <p:nvPr/>
        </p:nvSpPr>
        <p:spPr bwMode="auto">
          <a:xfrm>
            <a:off x="2909888" y="6056313"/>
            <a:ext cx="1517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128.30.36.12</a:t>
            </a:r>
          </a:p>
        </p:txBody>
      </p:sp>
      <p:sp>
        <p:nvSpPr>
          <p:cNvPr id="814141" name="Line 61"/>
          <p:cNvSpPr>
            <a:spLocks noChangeShapeType="1"/>
          </p:cNvSpPr>
          <p:nvPr/>
        </p:nvSpPr>
        <p:spPr bwMode="auto">
          <a:xfrm>
            <a:off x="468313" y="2120900"/>
            <a:ext cx="3598862" cy="2376488"/>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42" name="Rectangle 62"/>
          <p:cNvSpPr>
            <a:spLocks noGrp="1" noChangeArrowheads="1"/>
          </p:cNvSpPr>
          <p:nvPr>
            <p:ph type="title"/>
          </p:nvPr>
        </p:nvSpPr>
        <p:spPr>
          <a:xfrm>
            <a:off x="34925" y="531813"/>
            <a:ext cx="9144000" cy="1296987"/>
          </a:xfrm>
        </p:spPr>
        <p:txBody>
          <a:bodyPr anchor="b"/>
          <a:lstStyle/>
          <a:p>
            <a:pPr>
              <a:lnSpc>
                <a:spcPct val="110000"/>
              </a:lnSpc>
              <a:defRPr/>
            </a:pPr>
            <a:r>
              <a:rPr kumimoji="0" lang="zh-CN" altLang="en-US" sz="2400" dirty="0">
                <a:solidFill>
                  <a:srgbClr val="3F5A87"/>
                </a:solidFill>
                <a:latin typeface="Arial" charset="0"/>
                <a:ea typeface="宋体" charset="0"/>
                <a:cs typeface="宋体" charset="0"/>
              </a:rPr>
              <a:t>主机</a:t>
            </a:r>
            <a:r>
              <a:rPr kumimoji="0" lang="en-US" altLang="zh-CN" sz="2400" dirty="0">
                <a:solidFill>
                  <a:srgbClr val="3F5A87"/>
                </a:solidFill>
                <a:latin typeface="Arial" charset="0"/>
                <a:ea typeface="宋体" charset="0"/>
                <a:cs typeface="宋体" charset="0"/>
              </a:rPr>
              <a:t> H</a:t>
            </a:r>
            <a:r>
              <a:rPr kumimoji="0" lang="en-US" altLang="zh-CN" sz="2400" baseline="-25000" dirty="0">
                <a:solidFill>
                  <a:srgbClr val="3F5A87"/>
                </a:solidFill>
                <a:latin typeface="Arial" charset="0"/>
                <a:ea typeface="宋体" charset="0"/>
                <a:cs typeface="宋体" charset="0"/>
              </a:rPr>
              <a:t>1</a:t>
            </a:r>
            <a:r>
              <a:rPr kumimoji="0" lang="en-US" altLang="zh-CN" sz="2400" dirty="0">
                <a:solidFill>
                  <a:srgbClr val="3F5A87"/>
                </a:solidFill>
                <a:latin typeface="Arial" charset="0"/>
                <a:ea typeface="宋体" charset="0"/>
                <a:cs typeface="宋体" charset="0"/>
              </a:rPr>
              <a:t> </a:t>
            </a:r>
            <a:r>
              <a:rPr kumimoji="0" lang="zh-CN" altLang="en-US" sz="2400" dirty="0">
                <a:solidFill>
                  <a:srgbClr val="3F5A87"/>
                </a:solidFill>
                <a:latin typeface="Arial" charset="0"/>
                <a:ea typeface="宋体" charset="0"/>
                <a:cs typeface="宋体" charset="0"/>
              </a:rPr>
              <a:t>首先</a:t>
            </a:r>
            <a:r>
              <a:rPr kumimoji="0" lang="zh-CN" altLang="en-US" sz="2400" dirty="0" smtClean="0">
                <a:solidFill>
                  <a:srgbClr val="3F5A87"/>
                </a:solidFill>
                <a:latin typeface="Arial" charset="0"/>
                <a:ea typeface="宋体" charset="0"/>
                <a:cs typeface="宋体" charset="0"/>
              </a:rPr>
              <a:t>将本子网</a:t>
            </a:r>
            <a:r>
              <a:rPr kumimoji="0" lang="zh-CN" altLang="en-US" sz="2400" dirty="0">
                <a:solidFill>
                  <a:srgbClr val="3F5A87"/>
                </a:solidFill>
                <a:latin typeface="Arial" charset="0"/>
                <a:ea typeface="宋体" charset="0"/>
                <a:cs typeface="宋体" charset="0"/>
              </a:rPr>
              <a:t>的子网掩码</a:t>
            </a:r>
            <a:r>
              <a:rPr kumimoji="0" lang="en-US" altLang="zh-CN" sz="2400" dirty="0">
                <a:solidFill>
                  <a:srgbClr val="3F5A87"/>
                </a:solidFill>
                <a:latin typeface="Arial" charset="0"/>
                <a:ea typeface="宋体" charset="0"/>
                <a:cs typeface="宋体" charset="0"/>
              </a:rPr>
              <a:t> 255.255.255.128</a:t>
            </a:r>
            <a:br>
              <a:rPr kumimoji="0" lang="en-US" altLang="zh-CN" sz="2400" dirty="0">
                <a:solidFill>
                  <a:srgbClr val="3F5A87"/>
                </a:solidFill>
                <a:latin typeface="Arial" charset="0"/>
                <a:ea typeface="宋体" charset="0"/>
                <a:cs typeface="宋体" charset="0"/>
              </a:rPr>
            </a:br>
            <a:r>
              <a:rPr kumimoji="0" lang="zh-CN" altLang="en-US" sz="2400" dirty="0">
                <a:solidFill>
                  <a:srgbClr val="3F5A87"/>
                </a:solidFill>
                <a:latin typeface="Arial" charset="0"/>
                <a:ea typeface="宋体" charset="0"/>
                <a:cs typeface="宋体" charset="0"/>
              </a:rPr>
              <a:t>与分组的</a:t>
            </a:r>
            <a:r>
              <a:rPr kumimoji="0" lang="en-US" altLang="zh-CN" sz="2400" dirty="0">
                <a:solidFill>
                  <a:srgbClr val="3F5A87"/>
                </a:solidFill>
                <a:latin typeface="Arial" charset="0"/>
                <a:ea typeface="宋体" charset="0"/>
                <a:cs typeface="宋体" charset="0"/>
              </a:rPr>
              <a:t> IP </a:t>
            </a:r>
            <a:r>
              <a:rPr kumimoji="0" lang="zh-CN" altLang="en-US" sz="2400" dirty="0">
                <a:solidFill>
                  <a:srgbClr val="3F5A87"/>
                </a:solidFill>
                <a:latin typeface="Arial" charset="0"/>
                <a:ea typeface="宋体" charset="0"/>
                <a:cs typeface="宋体" charset="0"/>
              </a:rPr>
              <a:t>地址</a:t>
            </a:r>
            <a:r>
              <a:rPr kumimoji="0" lang="en-US" altLang="zh-CN" sz="2400" dirty="0">
                <a:solidFill>
                  <a:srgbClr val="3F5A87"/>
                </a:solidFill>
                <a:latin typeface="Arial" charset="0"/>
                <a:ea typeface="宋体" charset="0"/>
                <a:cs typeface="宋体" charset="0"/>
              </a:rPr>
              <a:t> 128.30.33.138 </a:t>
            </a:r>
            <a:r>
              <a:rPr kumimoji="0" lang="zh-CN" altLang="en-US" sz="2400" dirty="0">
                <a:solidFill>
                  <a:srgbClr val="3F5A87"/>
                </a:solidFill>
                <a:latin typeface="Arial" charset="0"/>
                <a:ea typeface="宋体" charset="0"/>
                <a:cs typeface="宋体" charset="0"/>
              </a:rPr>
              <a:t>逐比特相“与”</a:t>
            </a:r>
            <a:r>
              <a:rPr kumimoji="0" lang="en-US" altLang="zh-CN" sz="2400" dirty="0">
                <a:solidFill>
                  <a:srgbClr val="3F5A87"/>
                </a:solidFill>
                <a:latin typeface="Arial" charset="0"/>
                <a:ea typeface="宋体" charset="0"/>
                <a:cs typeface="宋体" charset="0"/>
              </a:rPr>
              <a:t>(AND </a:t>
            </a:r>
            <a:r>
              <a:rPr kumimoji="0" lang="zh-CN" altLang="en-US" sz="2400" dirty="0">
                <a:solidFill>
                  <a:srgbClr val="3F5A87"/>
                </a:solidFill>
                <a:latin typeface="Arial" charset="0"/>
                <a:ea typeface="宋体" charset="0"/>
                <a:cs typeface="宋体" charset="0"/>
              </a:rPr>
              <a:t>操作</a:t>
            </a:r>
            <a:r>
              <a:rPr kumimoji="0" lang="en-US" altLang="zh-CN" sz="2400" dirty="0">
                <a:solidFill>
                  <a:srgbClr val="3F5A87"/>
                </a:solidFill>
                <a:latin typeface="Arial" charset="0"/>
                <a:ea typeface="宋体" charset="0"/>
                <a:cs typeface="宋体" charset="0"/>
              </a:rPr>
              <a:t>) </a:t>
            </a:r>
          </a:p>
        </p:txBody>
      </p:sp>
      <p:sp>
        <p:nvSpPr>
          <p:cNvPr id="814143" name="Rectangle 63"/>
          <p:cNvSpPr>
            <a:spLocks noChangeArrowheads="1"/>
          </p:cNvSpPr>
          <p:nvPr/>
        </p:nvSpPr>
        <p:spPr bwMode="auto">
          <a:xfrm>
            <a:off x="0" y="1800225"/>
            <a:ext cx="9144000" cy="5300663"/>
          </a:xfrm>
          <a:prstGeom prst="rect">
            <a:avLst/>
          </a:prstGeom>
          <a:gradFill rotWithShape="1">
            <a:gsLst>
              <a:gs pos="0">
                <a:srgbClr val="FFFF99"/>
              </a:gs>
              <a:gs pos="100000">
                <a:srgbClr val="FFFF99">
                  <a:gamma/>
                  <a:tint val="33725"/>
                  <a:invGamma/>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zh-CN" altLang="en-US" sz="2800" b="0">
              <a:latin typeface="Tahoma" charset="0"/>
            </a:endParaRPr>
          </a:p>
        </p:txBody>
      </p:sp>
      <p:sp>
        <p:nvSpPr>
          <p:cNvPr id="814144" name="Text Box 64"/>
          <p:cNvSpPr txBox="1">
            <a:spLocks noChangeArrowheads="1"/>
          </p:cNvSpPr>
          <p:nvPr/>
        </p:nvSpPr>
        <p:spPr bwMode="auto">
          <a:xfrm>
            <a:off x="900113" y="1773238"/>
            <a:ext cx="725328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b="0">
                <a:solidFill>
                  <a:srgbClr val="333399"/>
                </a:solidFill>
              </a:rPr>
              <a:t>255.255.255.128 </a:t>
            </a:r>
            <a:r>
              <a:rPr lang="en-US" altLang="zh-CN" sz="2800" b="0">
                <a:solidFill>
                  <a:schemeClr val="hlink"/>
                </a:solidFill>
              </a:rPr>
              <a:t>AND</a:t>
            </a:r>
            <a:r>
              <a:rPr lang="en-US" altLang="zh-CN" sz="2800" b="0">
                <a:solidFill>
                  <a:srgbClr val="333399"/>
                </a:solidFill>
              </a:rPr>
              <a:t> 128.30.33.138 </a:t>
            </a:r>
            <a:r>
              <a:rPr lang="zh-CN" altLang="en-US" sz="2800" b="0">
                <a:solidFill>
                  <a:srgbClr val="333399"/>
                </a:solidFill>
                <a:ea typeface="黑体" charset="0"/>
                <a:cs typeface="黑体" charset="0"/>
              </a:rPr>
              <a:t>的计算</a:t>
            </a:r>
          </a:p>
        </p:txBody>
      </p:sp>
      <p:sp>
        <p:nvSpPr>
          <p:cNvPr id="814145" name="Text Box 65"/>
          <p:cNvSpPr txBox="1">
            <a:spLocks noChangeArrowheads="1"/>
          </p:cNvSpPr>
          <p:nvPr/>
        </p:nvSpPr>
        <p:spPr bwMode="auto">
          <a:xfrm>
            <a:off x="466725" y="2378075"/>
            <a:ext cx="8199438"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b="0">
                <a:solidFill>
                  <a:srgbClr val="333399"/>
                </a:solidFill>
                <a:ea typeface="黑体" charset="0"/>
                <a:cs typeface="黑体" charset="0"/>
              </a:rPr>
              <a:t>255 </a:t>
            </a:r>
            <a:r>
              <a:rPr lang="zh-CN" altLang="en-US" sz="2800" b="0">
                <a:solidFill>
                  <a:srgbClr val="333399"/>
                </a:solidFill>
                <a:ea typeface="黑体" charset="0"/>
                <a:cs typeface="黑体" charset="0"/>
              </a:rPr>
              <a:t>就是二进制的全</a:t>
            </a:r>
            <a:r>
              <a:rPr lang="en-US" altLang="zh-CN" sz="2800" b="0">
                <a:solidFill>
                  <a:srgbClr val="333399"/>
                </a:solidFill>
                <a:ea typeface="黑体" charset="0"/>
                <a:cs typeface="黑体" charset="0"/>
              </a:rPr>
              <a:t> 1</a:t>
            </a:r>
            <a:r>
              <a:rPr lang="zh-CN" altLang="en-US" sz="2800" b="0">
                <a:solidFill>
                  <a:srgbClr val="333399"/>
                </a:solidFill>
                <a:ea typeface="黑体" charset="0"/>
                <a:cs typeface="黑体" charset="0"/>
              </a:rPr>
              <a:t>，因此</a:t>
            </a:r>
            <a:r>
              <a:rPr lang="en-US" altLang="zh-CN" sz="2800" b="0">
                <a:solidFill>
                  <a:srgbClr val="333399"/>
                </a:solidFill>
                <a:ea typeface="黑体" charset="0"/>
                <a:cs typeface="黑体" charset="0"/>
              </a:rPr>
              <a:t> 255 </a:t>
            </a:r>
            <a:r>
              <a:rPr lang="en-US" altLang="zh-CN" sz="2800" b="0">
                <a:solidFill>
                  <a:schemeClr val="hlink"/>
                </a:solidFill>
                <a:ea typeface="黑体" charset="0"/>
                <a:cs typeface="黑体" charset="0"/>
              </a:rPr>
              <a:t>AND</a:t>
            </a:r>
            <a:r>
              <a:rPr lang="en-US" altLang="zh-CN" sz="2800" b="0">
                <a:solidFill>
                  <a:srgbClr val="333399"/>
                </a:solidFill>
                <a:ea typeface="黑体" charset="0"/>
                <a:cs typeface="黑体" charset="0"/>
              </a:rPr>
              <a:t> xyz = xyz</a:t>
            </a:r>
            <a:r>
              <a:rPr lang="zh-CN" altLang="en-US" sz="2800" b="0">
                <a:solidFill>
                  <a:srgbClr val="333399"/>
                </a:solidFill>
                <a:ea typeface="黑体" charset="0"/>
                <a:cs typeface="黑体" charset="0"/>
              </a:rPr>
              <a:t>，</a:t>
            </a:r>
            <a:endParaRPr lang="en-US" altLang="zh-CN" sz="2800" b="0">
              <a:solidFill>
                <a:srgbClr val="333399"/>
              </a:solidFill>
              <a:ea typeface="黑体" charset="0"/>
              <a:cs typeface="黑体" charset="0"/>
            </a:endParaRPr>
          </a:p>
          <a:p>
            <a:pPr>
              <a:defRPr/>
            </a:pPr>
            <a:r>
              <a:rPr lang="zh-CN" altLang="en-US" sz="2800" b="0">
                <a:solidFill>
                  <a:srgbClr val="333399"/>
                </a:solidFill>
                <a:ea typeface="黑体" charset="0"/>
                <a:cs typeface="黑体" charset="0"/>
              </a:rPr>
              <a:t>这里只需计算最后的</a:t>
            </a:r>
            <a:r>
              <a:rPr lang="en-US" altLang="zh-CN" sz="2800" b="0">
                <a:solidFill>
                  <a:srgbClr val="333399"/>
                </a:solidFill>
                <a:ea typeface="黑体" charset="0"/>
                <a:cs typeface="黑体" charset="0"/>
              </a:rPr>
              <a:t> 128 </a:t>
            </a:r>
            <a:r>
              <a:rPr lang="en-US" altLang="zh-CN" sz="2800" b="0">
                <a:solidFill>
                  <a:schemeClr val="hlink"/>
                </a:solidFill>
                <a:ea typeface="黑体" charset="0"/>
                <a:cs typeface="黑体" charset="0"/>
              </a:rPr>
              <a:t>AND</a:t>
            </a:r>
            <a:r>
              <a:rPr lang="en-US" altLang="zh-CN" sz="2800" b="0">
                <a:solidFill>
                  <a:srgbClr val="333399"/>
                </a:solidFill>
                <a:ea typeface="黑体" charset="0"/>
                <a:cs typeface="黑体" charset="0"/>
              </a:rPr>
              <a:t> 138 </a:t>
            </a:r>
            <a:r>
              <a:rPr lang="zh-CN" altLang="en-US" sz="2800" b="0">
                <a:solidFill>
                  <a:srgbClr val="333399"/>
                </a:solidFill>
                <a:ea typeface="黑体" charset="0"/>
                <a:cs typeface="黑体" charset="0"/>
              </a:rPr>
              <a:t>即可。</a:t>
            </a:r>
          </a:p>
        </p:txBody>
      </p:sp>
      <p:sp>
        <p:nvSpPr>
          <p:cNvPr id="814146" name="Text Box 66"/>
          <p:cNvSpPr txBox="1">
            <a:spLocks noChangeArrowheads="1"/>
          </p:cNvSpPr>
          <p:nvPr/>
        </p:nvSpPr>
        <p:spPr bwMode="auto">
          <a:xfrm>
            <a:off x="2484438" y="3314700"/>
            <a:ext cx="2919412"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b="0" dirty="0">
                <a:solidFill>
                  <a:srgbClr val="333399"/>
                </a:solidFill>
              </a:rPr>
              <a:t>128 → 10000000</a:t>
            </a:r>
          </a:p>
          <a:p>
            <a:pPr>
              <a:defRPr/>
            </a:pPr>
            <a:r>
              <a:rPr lang="en-US" altLang="zh-CN" sz="2800" b="0" dirty="0">
                <a:solidFill>
                  <a:srgbClr val="333399"/>
                </a:solidFill>
              </a:rPr>
              <a:t>138 → 10001010</a:t>
            </a:r>
          </a:p>
        </p:txBody>
      </p:sp>
      <p:sp>
        <p:nvSpPr>
          <p:cNvPr id="814147" name="Line 67"/>
          <p:cNvSpPr>
            <a:spLocks noChangeShapeType="1"/>
          </p:cNvSpPr>
          <p:nvPr/>
        </p:nvSpPr>
        <p:spPr bwMode="auto">
          <a:xfrm>
            <a:off x="2268538" y="4249738"/>
            <a:ext cx="3311525"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48" name="Text Box 68"/>
          <p:cNvSpPr txBox="1">
            <a:spLocks noChangeArrowheads="1"/>
          </p:cNvSpPr>
          <p:nvPr/>
        </p:nvSpPr>
        <p:spPr bwMode="auto">
          <a:xfrm>
            <a:off x="70443" y="4308475"/>
            <a:ext cx="63230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b="0" dirty="0">
                <a:solidFill>
                  <a:srgbClr val="333399"/>
                </a:solidFill>
                <a:latin typeface="Tahoma" charset="0"/>
                <a:ea typeface="黑体" charset="0"/>
                <a:cs typeface="黑体" charset="0"/>
              </a:rPr>
              <a:t>逐比特</a:t>
            </a:r>
            <a:r>
              <a:rPr lang="en-US" altLang="zh-CN" sz="2800" b="0" dirty="0">
                <a:solidFill>
                  <a:srgbClr val="333399"/>
                </a:solidFill>
                <a:latin typeface="Tahoma" charset="0"/>
                <a:ea typeface="黑体" charset="0"/>
                <a:cs typeface="黑体" charset="0"/>
              </a:rPr>
              <a:t> </a:t>
            </a:r>
            <a:r>
              <a:rPr lang="en-US" altLang="zh-CN" sz="2800" b="0" dirty="0">
                <a:solidFill>
                  <a:schemeClr val="hlink"/>
                </a:solidFill>
                <a:latin typeface="Tahoma" charset="0"/>
                <a:ea typeface="黑体" charset="0"/>
                <a:cs typeface="黑体" charset="0"/>
              </a:rPr>
              <a:t>AND</a:t>
            </a:r>
            <a:r>
              <a:rPr lang="en-US" altLang="zh-CN" sz="2800" b="0" dirty="0">
                <a:solidFill>
                  <a:srgbClr val="333399"/>
                </a:solidFill>
                <a:latin typeface="Tahoma" charset="0"/>
                <a:ea typeface="黑体" charset="0"/>
                <a:cs typeface="黑体" charset="0"/>
              </a:rPr>
              <a:t> </a:t>
            </a:r>
            <a:r>
              <a:rPr lang="zh-CN" altLang="en-US" sz="2800" b="0" dirty="0">
                <a:solidFill>
                  <a:srgbClr val="333399"/>
                </a:solidFill>
                <a:latin typeface="Tahoma" charset="0"/>
                <a:ea typeface="黑体" charset="0"/>
                <a:cs typeface="黑体" charset="0"/>
              </a:rPr>
              <a:t>操作</a:t>
            </a:r>
            <a:r>
              <a:rPr lang="zh-CN" altLang="en-US" sz="2800" b="0" dirty="0" smtClean="0">
                <a:solidFill>
                  <a:srgbClr val="333399"/>
                </a:solidFill>
                <a:latin typeface="Tahoma" charset="0"/>
                <a:ea typeface="黑体" charset="0"/>
                <a:cs typeface="黑体" charset="0"/>
              </a:rPr>
              <a:t>后：</a:t>
            </a:r>
            <a:r>
              <a:rPr lang="en-US" altLang="zh-CN" sz="2800" b="0" dirty="0" smtClean="0">
                <a:solidFill>
                  <a:srgbClr val="333399"/>
                </a:solidFill>
                <a:ea typeface="黑体" charset="0"/>
                <a:cs typeface="黑体" charset="0"/>
              </a:rPr>
              <a:t>10000000 </a:t>
            </a:r>
            <a:r>
              <a:rPr lang="en-US" altLang="zh-CN" sz="2800" b="0" dirty="0">
                <a:solidFill>
                  <a:srgbClr val="333399"/>
                </a:solidFill>
                <a:ea typeface="黑体" charset="0"/>
                <a:cs typeface="黑体" charset="0"/>
              </a:rPr>
              <a:t>→ 128</a:t>
            </a:r>
          </a:p>
        </p:txBody>
      </p:sp>
      <p:sp>
        <p:nvSpPr>
          <p:cNvPr id="814149" name="Rectangle 69"/>
          <p:cNvSpPr>
            <a:spLocks noChangeArrowheads="1"/>
          </p:cNvSpPr>
          <p:nvPr/>
        </p:nvSpPr>
        <p:spPr bwMode="auto">
          <a:xfrm>
            <a:off x="3532744" y="3332163"/>
            <a:ext cx="271463" cy="1500187"/>
          </a:xfrm>
          <a:prstGeom prst="rect">
            <a:avLst/>
          </a:prstGeom>
          <a:noFill/>
          <a:ln w="50800" cmpd="sng">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rgbClr val="FF0000"/>
              </a:solidFill>
            </a:endParaRPr>
          </a:p>
        </p:txBody>
      </p:sp>
      <p:sp>
        <p:nvSpPr>
          <p:cNvPr id="814150" name="Rectangle 70"/>
          <p:cNvSpPr>
            <a:spLocks noChangeArrowheads="1"/>
          </p:cNvSpPr>
          <p:nvPr/>
        </p:nvSpPr>
        <p:spPr bwMode="auto">
          <a:xfrm>
            <a:off x="3805128" y="3341720"/>
            <a:ext cx="1528763" cy="1500188"/>
          </a:xfrm>
          <a:prstGeom prst="rect">
            <a:avLst/>
          </a:prstGeom>
          <a:noFill/>
          <a:ln w="50800" cmpd="sng">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814151" name="Group 71"/>
          <p:cNvGrpSpPr>
            <a:grpSpLocks/>
          </p:cNvGrpSpPr>
          <p:nvPr/>
        </p:nvGrpSpPr>
        <p:grpSpPr bwMode="auto">
          <a:xfrm>
            <a:off x="400050" y="5013325"/>
            <a:ext cx="5756275" cy="1527175"/>
            <a:chOff x="252" y="3158"/>
            <a:chExt cx="3626" cy="962"/>
          </a:xfrm>
        </p:grpSpPr>
        <p:sp>
          <p:nvSpPr>
            <p:cNvPr id="814152" name="Text Box 72"/>
            <p:cNvSpPr txBox="1">
              <a:spLocks noChangeArrowheads="1"/>
            </p:cNvSpPr>
            <p:nvPr/>
          </p:nvSpPr>
          <p:spPr bwMode="auto">
            <a:xfrm>
              <a:off x="2064" y="3158"/>
              <a:ext cx="1802" cy="596"/>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b="0" dirty="0">
                  <a:solidFill>
                    <a:srgbClr val="333399"/>
                  </a:solidFill>
                </a:rPr>
                <a:t>255.255.255.128</a:t>
              </a:r>
            </a:p>
            <a:p>
              <a:pPr>
                <a:defRPr/>
              </a:pPr>
              <a:r>
                <a:rPr lang="en-US" altLang="zh-CN" sz="2800" b="0" dirty="0">
                  <a:solidFill>
                    <a:srgbClr val="333399"/>
                  </a:solidFill>
                </a:rPr>
                <a:t>128.  30.  33.138</a:t>
              </a:r>
            </a:p>
          </p:txBody>
        </p:sp>
        <p:sp>
          <p:nvSpPr>
            <p:cNvPr id="814153" name="Text Box 73"/>
            <p:cNvSpPr txBox="1">
              <a:spLocks noChangeArrowheads="1"/>
            </p:cNvSpPr>
            <p:nvPr/>
          </p:nvSpPr>
          <p:spPr bwMode="auto">
            <a:xfrm>
              <a:off x="2064" y="3793"/>
              <a:ext cx="1800" cy="32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b="0" dirty="0">
                  <a:solidFill>
                    <a:srgbClr val="333399"/>
                  </a:solidFill>
                  <a:ea typeface="黑体" charset="0"/>
                  <a:cs typeface="黑体" charset="0"/>
                </a:rPr>
                <a:t>128.  30.  33.128</a:t>
              </a:r>
            </a:p>
          </p:txBody>
        </p:sp>
        <p:sp>
          <p:nvSpPr>
            <p:cNvPr id="814154" name="Line 74"/>
            <p:cNvSpPr>
              <a:spLocks noChangeShapeType="1"/>
            </p:cNvSpPr>
            <p:nvPr/>
          </p:nvSpPr>
          <p:spPr bwMode="auto">
            <a:xfrm>
              <a:off x="295" y="3748"/>
              <a:ext cx="3583" cy="0"/>
            </a:xfrm>
            <a:prstGeom prst="line">
              <a:avLst/>
            </a:prstGeom>
            <a:noFill/>
            <a:ln w="28575">
              <a:no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4155" name="Text Box 75"/>
            <p:cNvSpPr txBox="1">
              <a:spLocks noChangeArrowheads="1"/>
            </p:cNvSpPr>
            <p:nvPr/>
          </p:nvSpPr>
          <p:spPr bwMode="auto">
            <a:xfrm>
              <a:off x="252" y="3421"/>
              <a:ext cx="1812" cy="327"/>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b="0" dirty="0">
                  <a:solidFill>
                    <a:srgbClr val="333399"/>
                  </a:solidFill>
                  <a:latin typeface="Tahoma" charset="0"/>
                  <a:ea typeface="黑体" charset="0"/>
                  <a:cs typeface="黑体" charset="0"/>
                </a:rPr>
                <a:t>逐比特</a:t>
              </a:r>
              <a:r>
                <a:rPr lang="en-US" altLang="zh-CN" sz="2800" b="0" dirty="0">
                  <a:solidFill>
                    <a:srgbClr val="333399"/>
                  </a:solidFill>
                  <a:latin typeface="Tahoma" charset="0"/>
                  <a:ea typeface="黑体" charset="0"/>
                  <a:cs typeface="黑体" charset="0"/>
                </a:rPr>
                <a:t> </a:t>
              </a:r>
              <a:r>
                <a:rPr lang="en-US" altLang="zh-CN" sz="2800" b="0" dirty="0">
                  <a:solidFill>
                    <a:schemeClr val="hlink"/>
                  </a:solidFill>
                  <a:latin typeface="Tahoma" charset="0"/>
                  <a:ea typeface="黑体" charset="0"/>
                  <a:cs typeface="黑体" charset="0"/>
                </a:rPr>
                <a:t>AND</a:t>
              </a:r>
              <a:r>
                <a:rPr lang="en-US" altLang="zh-CN" sz="2800" b="0" dirty="0">
                  <a:solidFill>
                    <a:srgbClr val="333399"/>
                  </a:solidFill>
                  <a:latin typeface="Tahoma" charset="0"/>
                  <a:ea typeface="黑体" charset="0"/>
                  <a:cs typeface="黑体" charset="0"/>
                </a:rPr>
                <a:t> </a:t>
              </a:r>
              <a:r>
                <a:rPr lang="zh-CN" altLang="en-US" sz="2800" b="0" dirty="0">
                  <a:solidFill>
                    <a:srgbClr val="333399"/>
                  </a:solidFill>
                  <a:latin typeface="Tahoma" charset="0"/>
                  <a:ea typeface="黑体" charset="0"/>
                  <a:cs typeface="黑体" charset="0"/>
                </a:rPr>
                <a:t>操作</a:t>
              </a:r>
              <a:endParaRPr lang="zh-CN" altLang="en-US" sz="2800" b="0" dirty="0">
                <a:solidFill>
                  <a:srgbClr val="333399"/>
                </a:solidFill>
                <a:ea typeface="黑体" charset="0"/>
                <a:cs typeface="黑体" charset="0"/>
              </a:endParaRPr>
            </a:p>
          </p:txBody>
        </p:sp>
      </p:grpSp>
      <p:sp>
        <p:nvSpPr>
          <p:cNvPr id="814156" name="Rectangle 76"/>
          <p:cNvSpPr>
            <a:spLocks noChangeArrowheads="1"/>
          </p:cNvSpPr>
          <p:nvPr/>
        </p:nvSpPr>
        <p:spPr bwMode="auto">
          <a:xfrm>
            <a:off x="3276600" y="5024438"/>
            <a:ext cx="1981200" cy="1500187"/>
          </a:xfrm>
          <a:prstGeom prst="rect">
            <a:avLst/>
          </a:prstGeom>
          <a:noFill/>
          <a:ln w="53975" cmpd="sng">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14157" name="Rectangle 77"/>
          <p:cNvSpPr>
            <a:spLocks noChangeArrowheads="1"/>
          </p:cNvSpPr>
          <p:nvPr/>
        </p:nvSpPr>
        <p:spPr bwMode="auto">
          <a:xfrm>
            <a:off x="5257800" y="5026835"/>
            <a:ext cx="898525" cy="1500188"/>
          </a:xfrm>
          <a:prstGeom prst="rect">
            <a:avLst/>
          </a:prstGeom>
          <a:noFill/>
          <a:ln w="60325" cmpd="sng">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14158" name="Text Box 78"/>
          <p:cNvSpPr txBox="1">
            <a:spLocks noChangeArrowheads="1"/>
          </p:cNvSpPr>
          <p:nvPr/>
        </p:nvSpPr>
        <p:spPr bwMode="auto">
          <a:xfrm>
            <a:off x="6173788" y="5913438"/>
            <a:ext cx="281359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457200" indent="-457200">
              <a:buFont typeface="Symbol" charset="0"/>
              <a:buChar char="¹"/>
              <a:defRPr/>
            </a:pPr>
            <a:r>
              <a:rPr lang="en-US" altLang="zh-CN" sz="2800" b="0" dirty="0" smtClean="0">
                <a:solidFill>
                  <a:srgbClr val="333399"/>
                </a:solidFill>
                <a:ea typeface="黑体" charset="0"/>
                <a:cs typeface="黑体" charset="0"/>
                <a:sym typeface="Symbol" charset="0"/>
              </a:rPr>
              <a:t>H</a:t>
            </a:r>
            <a:r>
              <a:rPr lang="en-US" altLang="zh-CN" sz="2800" b="0" baseline="-25000" dirty="0" smtClean="0">
                <a:solidFill>
                  <a:srgbClr val="333399"/>
                </a:solidFill>
                <a:ea typeface="黑体" charset="0"/>
                <a:cs typeface="黑体" charset="0"/>
                <a:sym typeface="Symbol" charset="0"/>
              </a:rPr>
              <a:t>1</a:t>
            </a:r>
            <a:r>
              <a:rPr lang="en-US" altLang="zh-CN" sz="1200" b="0" dirty="0" smtClean="0">
                <a:solidFill>
                  <a:srgbClr val="333399"/>
                </a:solidFill>
                <a:ea typeface="黑体" charset="0"/>
                <a:cs typeface="黑体" charset="0"/>
                <a:sym typeface="Symbol" charset="0"/>
              </a:rPr>
              <a:t> </a:t>
            </a:r>
            <a:r>
              <a:rPr lang="zh-CN" altLang="en-US" sz="2800" b="0" dirty="0">
                <a:solidFill>
                  <a:srgbClr val="333399"/>
                </a:solidFill>
                <a:ea typeface="黑体" charset="0"/>
                <a:cs typeface="黑体" charset="0"/>
                <a:sym typeface="Symbol" charset="0"/>
              </a:rPr>
              <a:t>的网络地</a:t>
            </a:r>
            <a:r>
              <a:rPr lang="zh-CN" altLang="en-US" sz="2800" b="0" dirty="0" smtClean="0">
                <a:solidFill>
                  <a:srgbClr val="333399"/>
                </a:solidFill>
                <a:ea typeface="黑体" charset="0"/>
                <a:cs typeface="黑体" charset="0"/>
                <a:sym typeface="Symbol" charset="0"/>
              </a:rPr>
              <a:t>址</a:t>
            </a:r>
            <a:endParaRPr lang="en-US" altLang="zh-CN" sz="2800" b="0" dirty="0" smtClean="0">
              <a:solidFill>
                <a:srgbClr val="333399"/>
              </a:solidFill>
              <a:ea typeface="黑体" charset="0"/>
              <a:cs typeface="黑体" charset="0"/>
              <a:sym typeface="Symbol" charset="0"/>
            </a:endParaRPr>
          </a:p>
        </p:txBody>
      </p:sp>
      <p:sp>
        <p:nvSpPr>
          <p:cNvPr id="2" name="文本框 1"/>
          <p:cNvSpPr txBox="1"/>
          <p:nvPr/>
        </p:nvSpPr>
        <p:spPr>
          <a:xfrm>
            <a:off x="4572000" y="6400800"/>
            <a:ext cx="4572000" cy="461665"/>
          </a:xfrm>
          <a:prstGeom prst="rect">
            <a:avLst/>
          </a:prstGeom>
          <a:noFill/>
        </p:spPr>
        <p:txBody>
          <a:bodyPr wrap="square" rtlCol="0">
            <a:spAutoFit/>
          </a:bodyPr>
          <a:lstStyle/>
          <a:p>
            <a:r>
              <a:rPr lang="en-US" altLang="zh-CN" sz="2400" dirty="0">
                <a:solidFill>
                  <a:srgbClr val="333399"/>
                </a:solidFill>
                <a:ea typeface="黑体" charset="0"/>
                <a:cs typeface="黑体" charset="0"/>
                <a:sym typeface="Symbol" charset="0"/>
              </a:rPr>
              <a:t>H</a:t>
            </a:r>
            <a:r>
              <a:rPr lang="en-US" altLang="zh-CN" sz="2400" baseline="-25000" dirty="0">
                <a:solidFill>
                  <a:srgbClr val="333399"/>
                </a:solidFill>
                <a:ea typeface="黑体" charset="0"/>
                <a:cs typeface="黑体" charset="0"/>
                <a:sym typeface="Symbol" charset="0"/>
              </a:rPr>
              <a:t>1</a:t>
            </a:r>
            <a:r>
              <a:rPr lang="zh-CN" altLang="en-US" sz="2400" dirty="0">
                <a:solidFill>
                  <a:srgbClr val="333399"/>
                </a:solidFill>
                <a:ea typeface="黑体" charset="0"/>
                <a:cs typeface="黑体" charset="0"/>
                <a:sym typeface="Symbol" charset="0"/>
              </a:rPr>
              <a:t>的网络地址是：</a:t>
            </a:r>
            <a:r>
              <a:rPr lang="en-US" altLang="zh-CN" sz="2400" dirty="0">
                <a:solidFill>
                  <a:srgbClr val="333399"/>
                </a:solidFill>
                <a:ea typeface="黑体" charset="0"/>
                <a:cs typeface="黑体" charset="0"/>
              </a:rPr>
              <a:t>128.  30.  </a:t>
            </a:r>
            <a:r>
              <a:rPr lang="en-US" altLang="zh-CN" sz="2400" dirty="0" smtClean="0">
                <a:solidFill>
                  <a:srgbClr val="333399"/>
                </a:solidFill>
                <a:ea typeface="黑体" charset="0"/>
                <a:cs typeface="黑体" charset="0"/>
              </a:rPr>
              <a:t>33.0</a:t>
            </a:r>
            <a:endParaRPr lang="en-US" altLang="zh-CN" sz="2400" dirty="0">
              <a:solidFill>
                <a:srgbClr val="333399"/>
              </a:solidFill>
              <a:ea typeface="黑体" charset="0"/>
              <a:cs typeface="黑体" charset="0"/>
            </a:endParaRPr>
          </a:p>
        </p:txBody>
      </p:sp>
      <p:sp>
        <p:nvSpPr>
          <p:cNvPr id="3" name="TextBox 2"/>
          <p:cNvSpPr txBox="1"/>
          <p:nvPr/>
        </p:nvSpPr>
        <p:spPr>
          <a:xfrm>
            <a:off x="5291026" y="3367086"/>
            <a:ext cx="3810109" cy="830997"/>
          </a:xfrm>
          <a:prstGeom prst="rect">
            <a:avLst/>
          </a:prstGeom>
          <a:noFill/>
        </p:spPr>
        <p:txBody>
          <a:bodyPr wrap="square" rtlCol="0">
            <a:spAutoFit/>
          </a:bodyPr>
          <a:lstStyle/>
          <a:p>
            <a:r>
              <a:rPr lang="zh-CN" altLang="en-US" sz="2400" b="1" dirty="0" smtClean="0"/>
              <a:t>子网掩码最后一个字节</a:t>
            </a:r>
            <a:endParaRPr lang="en-US" altLang="zh-CN" sz="2400" b="1" dirty="0" smtClean="0"/>
          </a:p>
          <a:p>
            <a:r>
              <a:rPr lang="zh-CN" altLang="en-US" sz="2400" b="1" dirty="0" smtClean="0"/>
              <a:t>分组的</a:t>
            </a:r>
            <a:r>
              <a:rPr lang="en-US" altLang="zh-CN" sz="2400" b="1" dirty="0" smtClean="0"/>
              <a:t>IP</a:t>
            </a:r>
            <a:r>
              <a:rPr lang="zh-CN" altLang="en-US" sz="2400" b="1" dirty="0" smtClean="0"/>
              <a:t>地址最后一个字节</a:t>
            </a:r>
            <a:endParaRPr lang="zh-CN" altLang="en-US" sz="2400" b="1" dirty="0"/>
          </a:p>
        </p:txBody>
      </p:sp>
      <p:sp>
        <p:nvSpPr>
          <p:cNvPr id="68" name="TextBox 67"/>
          <p:cNvSpPr txBox="1"/>
          <p:nvPr/>
        </p:nvSpPr>
        <p:spPr>
          <a:xfrm>
            <a:off x="6172091" y="5076824"/>
            <a:ext cx="2286109" cy="830997"/>
          </a:xfrm>
          <a:prstGeom prst="rect">
            <a:avLst/>
          </a:prstGeom>
          <a:noFill/>
        </p:spPr>
        <p:txBody>
          <a:bodyPr wrap="square" rtlCol="0">
            <a:spAutoFit/>
          </a:bodyPr>
          <a:lstStyle/>
          <a:p>
            <a:r>
              <a:rPr lang="zh-CN" altLang="en-US" sz="2400" b="1" dirty="0" smtClean="0"/>
              <a:t>子网掩码</a:t>
            </a:r>
            <a:endParaRPr lang="en-US" altLang="zh-CN" sz="2400" b="1" dirty="0" smtClean="0"/>
          </a:p>
          <a:p>
            <a:r>
              <a:rPr lang="zh-CN" altLang="en-US" sz="2400" b="1" dirty="0" smtClean="0"/>
              <a:t>分组的</a:t>
            </a:r>
            <a:r>
              <a:rPr lang="en-US" altLang="zh-CN" sz="2400" b="1" dirty="0" smtClean="0"/>
              <a:t>IP</a:t>
            </a:r>
            <a:r>
              <a:rPr lang="zh-CN" altLang="en-US" sz="2400" b="1" dirty="0" smtClean="0"/>
              <a:t>地址</a:t>
            </a:r>
            <a:endParaRPr lang="zh-CN" altLang="en-US" sz="2400" b="1" dirty="0"/>
          </a:p>
        </p:txBody>
      </p:sp>
      <p:sp>
        <p:nvSpPr>
          <p:cNvPr id="69" name="Line 67"/>
          <p:cNvSpPr>
            <a:spLocks noChangeShapeType="1"/>
          </p:cNvSpPr>
          <p:nvPr/>
        </p:nvSpPr>
        <p:spPr bwMode="auto">
          <a:xfrm>
            <a:off x="3089275" y="6019800"/>
            <a:ext cx="3311525"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Tree>
    <p:extLst>
      <p:ext uri="{BB962C8B-B14F-4D97-AF65-F5344CB8AC3E}">
        <p14:creationId xmlns:p14="http://schemas.microsoft.com/office/powerpoint/2010/main" val="394300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414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814149"/>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814149"/>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grpId="0" nodeType="afterEffect">
                                  <p:stCondLst>
                                    <p:cond delay="0"/>
                                  </p:stCondLst>
                                  <p:childTnLst>
                                    <p:set>
                                      <p:cBhvr>
                                        <p:cTn id="15" dur="1" fill="hold">
                                          <p:stCondLst>
                                            <p:cond delay="0"/>
                                          </p:stCondLst>
                                        </p:cTn>
                                        <p:tgtEl>
                                          <p:spTgt spid="814150"/>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grpId="1" nodeType="afterEffect">
                                  <p:stCondLst>
                                    <p:cond delay="0"/>
                                  </p:stCondLst>
                                  <p:childTnLst>
                                    <p:anim calcmode="discrete" valueType="str">
                                      <p:cBhvr>
                                        <p:cTn id="18" dur="1000" fill="hold"/>
                                        <p:tgtEl>
                                          <p:spTgt spid="814150"/>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500"/>
                            </p:stCondLst>
                            <p:childTnLst>
                              <p:par>
                                <p:cTn id="20" presetID="1" presetClass="exit" presetSubtype="0" fill="hold" grpId="2" nodeType="afterEffect">
                                  <p:stCondLst>
                                    <p:cond delay="0"/>
                                  </p:stCondLst>
                                  <p:childTnLst>
                                    <p:set>
                                      <p:cBhvr>
                                        <p:cTn id="21" dur="1" fill="hold">
                                          <p:stCondLst>
                                            <p:cond delay="0"/>
                                          </p:stCondLst>
                                        </p:cTn>
                                        <p:tgtEl>
                                          <p:spTgt spid="814150"/>
                                        </p:tgtEl>
                                        <p:attrNameLst>
                                          <p:attrName>style.visibility</p:attrName>
                                        </p:attrNameLst>
                                      </p:cBhvr>
                                      <p:to>
                                        <p:strVal val="hidden"/>
                                      </p:to>
                                    </p:set>
                                  </p:childTnLst>
                                </p:cTn>
                              </p:par>
                            </p:childTnLst>
                          </p:cTn>
                        </p:par>
                      </p:childTnLst>
                    </p:cTn>
                  </p:par>
                  <p:par>
                    <p:cTn id="22" fill="hold">
                      <p:stCondLst>
                        <p:cond delay="indefinite"/>
                      </p:stCondLst>
                      <p:childTnLst>
                        <p:par>
                          <p:cTn id="23" fill="hold" nodeType="after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141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5" presetClass="emph" presetSubtype="0" repeatCount="3000" fill="hold" grpId="1" nodeType="clickEffect">
                                  <p:stCondLst>
                                    <p:cond delay="0"/>
                                  </p:stCondLst>
                                  <p:childTnLst>
                                    <p:anim calcmode="discrete" valueType="str">
                                      <p:cBhvr>
                                        <p:cTn id="29" dur="1000" fill="hold"/>
                                        <p:tgtEl>
                                          <p:spTgt spid="814156"/>
                                        </p:tgtEl>
                                        <p:attrNameLst>
                                          <p:attrName>style.visibility</p:attrName>
                                        </p:attrNameLst>
                                      </p:cBhvr>
                                      <p:tavLst>
                                        <p:tav tm="0">
                                          <p:val>
                                            <p:strVal val="hidden"/>
                                          </p:val>
                                        </p:tav>
                                        <p:tav tm="50000">
                                          <p:val>
                                            <p:strVal val="visible"/>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2" nodeType="clickEffect">
                                  <p:stCondLst>
                                    <p:cond delay="0"/>
                                  </p:stCondLst>
                                  <p:childTnLst>
                                    <p:set>
                                      <p:cBhvr>
                                        <p:cTn id="33" dur="1" fill="hold">
                                          <p:stCondLst>
                                            <p:cond delay="0"/>
                                          </p:stCondLst>
                                        </p:cTn>
                                        <p:tgtEl>
                                          <p:spTgt spid="814156"/>
                                        </p:tgtEl>
                                        <p:attrNameLst>
                                          <p:attrName>style.visibility</p:attrName>
                                        </p:attrNameLst>
                                      </p:cBhvr>
                                      <p:to>
                                        <p:strVal val="hidden"/>
                                      </p:to>
                                    </p:set>
                                  </p:childTnLst>
                                </p:cTn>
                              </p:par>
                            </p:childTnLst>
                          </p:cTn>
                        </p:par>
                        <p:par>
                          <p:cTn id="34" fill="hold" nodeType="afterGroup">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814157"/>
                                        </p:tgtEl>
                                        <p:attrNameLst>
                                          <p:attrName>style.visibility</p:attrName>
                                        </p:attrNameLst>
                                      </p:cBhvr>
                                      <p:to>
                                        <p:strVal val="visible"/>
                                      </p:to>
                                    </p:set>
                                  </p:childTnLst>
                                </p:cTn>
                              </p:par>
                            </p:childTnLst>
                          </p:cTn>
                        </p:par>
                        <p:par>
                          <p:cTn id="37" fill="hold" nodeType="afterGroup">
                            <p:stCondLst>
                              <p:cond delay="0"/>
                            </p:stCondLst>
                            <p:childTnLst>
                              <p:par>
                                <p:cTn id="38" presetID="35" presetClass="emph" presetSubtype="0" repeatCount="3000" fill="hold" grpId="1" nodeType="afterEffect">
                                  <p:stCondLst>
                                    <p:cond delay="0"/>
                                  </p:stCondLst>
                                  <p:childTnLst>
                                    <p:anim calcmode="discrete" valueType="str">
                                      <p:cBhvr>
                                        <p:cTn id="39" dur="1000" fill="hold"/>
                                        <p:tgtEl>
                                          <p:spTgt spid="814157"/>
                                        </p:tgtEl>
                                        <p:attrNameLst>
                                          <p:attrName>style.visibility</p:attrName>
                                        </p:attrNameLst>
                                      </p:cBhvr>
                                      <p:tavLst>
                                        <p:tav tm="0">
                                          <p:val>
                                            <p:strVal val="hidden"/>
                                          </p:val>
                                        </p:tav>
                                        <p:tav tm="50000">
                                          <p:val>
                                            <p:strVal val="visible"/>
                                          </p:val>
                                        </p:tav>
                                      </p:tavLst>
                                    </p:anim>
                                  </p:childTnLst>
                                </p:cTn>
                              </p:par>
                            </p:childTnLst>
                          </p:cTn>
                        </p:par>
                        <p:par>
                          <p:cTn id="40" fill="hold" nodeType="afterGroup">
                            <p:stCondLst>
                              <p:cond delay="3000"/>
                            </p:stCondLst>
                            <p:childTnLst>
                              <p:par>
                                <p:cTn id="41" presetID="1" presetClass="exit" presetSubtype="0" fill="hold" grpId="2" nodeType="afterEffect">
                                  <p:stCondLst>
                                    <p:cond delay="0"/>
                                  </p:stCondLst>
                                  <p:childTnLst>
                                    <p:set>
                                      <p:cBhvr>
                                        <p:cTn id="42" dur="1" fill="hold">
                                          <p:stCondLst>
                                            <p:cond delay="0"/>
                                          </p:stCondLst>
                                        </p:cTn>
                                        <p:tgtEl>
                                          <p:spTgt spid="814157"/>
                                        </p:tgtEl>
                                        <p:attrNameLst>
                                          <p:attrName>style.visibility</p:attrName>
                                        </p:attrNameLst>
                                      </p:cBhvr>
                                      <p:to>
                                        <p:strVal val="hidden"/>
                                      </p:to>
                                    </p:set>
                                  </p:childTnLst>
                                </p:cTn>
                              </p:par>
                            </p:childTnLst>
                          </p:cTn>
                        </p:par>
                        <p:par>
                          <p:cTn id="43" fill="hold" nodeType="afterGroup">
                            <p:stCondLst>
                              <p:cond delay="3000"/>
                            </p:stCondLst>
                            <p:childTnLst>
                              <p:par>
                                <p:cTn id="44" presetID="1" presetClass="entr" presetSubtype="0" fill="hold" grpId="0" nodeType="afterEffect">
                                  <p:stCondLst>
                                    <p:cond delay="500"/>
                                  </p:stCondLst>
                                  <p:childTnLst>
                                    <p:set>
                                      <p:cBhvr>
                                        <p:cTn id="45" dur="1" fill="hold">
                                          <p:stCondLst>
                                            <p:cond delay="0"/>
                                          </p:stCondLst>
                                        </p:cTn>
                                        <p:tgtEl>
                                          <p:spTgt spid="814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149" grpId="0" animBg="1"/>
      <p:bldP spid="814149" grpId="1" animBg="1"/>
      <p:bldP spid="814149" grpId="2" animBg="1"/>
      <p:bldP spid="814150" grpId="0" animBg="1"/>
      <p:bldP spid="814150" grpId="1" animBg="1"/>
      <p:bldP spid="814150" grpId="2" animBg="1"/>
      <p:bldP spid="814156" grpId="0" animBg="1"/>
      <p:bldP spid="814156" grpId="1" animBg="1"/>
      <p:bldP spid="814156" grpId="2" animBg="1"/>
      <p:bldP spid="814157" grpId="0" animBg="1"/>
      <p:bldP spid="814157" grpId="1" animBg="1"/>
      <p:bldP spid="814157" grpId="2" animBg="1"/>
      <p:bldP spid="81415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a:xfrm>
            <a:off x="107950" y="204788"/>
            <a:ext cx="8893175" cy="1063625"/>
          </a:xfrm>
          <a:solidFill>
            <a:srgbClr val="CCECFF"/>
          </a:solidFill>
          <a:ln>
            <a:solidFill>
              <a:schemeClr val="tx2"/>
            </a:solidFill>
            <a:miter lim="800000"/>
            <a:headEnd/>
            <a:tailEnd/>
          </a:ln>
        </p:spPr>
        <p:txBody>
          <a:bodyPr/>
          <a:lstStyle/>
          <a:p>
            <a:pPr>
              <a:defRPr/>
            </a:pPr>
            <a:r>
              <a:rPr kumimoji="0" lang="zh-CN" altLang="en-US" sz="3200" b="1" dirty="0" smtClean="0">
                <a:solidFill>
                  <a:srgbClr val="3F5A87"/>
                </a:solidFill>
              </a:rPr>
              <a:t>因此</a:t>
            </a:r>
            <a:r>
              <a:rPr kumimoji="0" lang="en-US" altLang="zh-CN" sz="3200" b="1" dirty="0" smtClean="0">
                <a:solidFill>
                  <a:srgbClr val="3F5A87"/>
                </a:solidFill>
              </a:rPr>
              <a:t> H</a:t>
            </a:r>
            <a:r>
              <a:rPr kumimoji="0" lang="en-US" altLang="zh-CN" sz="3200" b="1" baseline="-25000" dirty="0" smtClean="0">
                <a:solidFill>
                  <a:srgbClr val="3F5A87"/>
                </a:solidFill>
              </a:rPr>
              <a:t>1 </a:t>
            </a:r>
            <a:r>
              <a:rPr kumimoji="0" lang="zh-CN" altLang="en-US" sz="3200" b="1" dirty="0" smtClean="0">
                <a:solidFill>
                  <a:srgbClr val="3F5A87"/>
                </a:solidFill>
              </a:rPr>
              <a:t>必须把分组传送到路由器</a:t>
            </a:r>
            <a:r>
              <a:rPr kumimoji="0" lang="en-US" altLang="zh-CN" sz="3200" b="1" dirty="0" smtClean="0">
                <a:solidFill>
                  <a:srgbClr val="3F5A87"/>
                </a:solidFill>
              </a:rPr>
              <a:t> R</a:t>
            </a:r>
            <a:r>
              <a:rPr kumimoji="0" lang="en-US" altLang="zh-CN" sz="3200" b="1" baseline="-25000" dirty="0" smtClean="0">
                <a:solidFill>
                  <a:srgbClr val="3F5A87"/>
                </a:solidFill>
              </a:rPr>
              <a:t>1</a:t>
            </a:r>
            <a:r>
              <a:rPr kumimoji="0" lang="en-US" altLang="zh-CN" sz="3200" b="1" dirty="0" smtClean="0">
                <a:solidFill>
                  <a:srgbClr val="3F5A87"/>
                </a:solidFill>
              </a:rPr>
              <a:t/>
            </a:r>
            <a:br>
              <a:rPr kumimoji="0" lang="en-US" altLang="zh-CN" sz="3200" b="1" dirty="0" smtClean="0">
                <a:solidFill>
                  <a:srgbClr val="3F5A87"/>
                </a:solidFill>
              </a:rPr>
            </a:br>
            <a:r>
              <a:rPr kumimoji="0" lang="zh-CN" altLang="en-US" sz="3200" b="1" dirty="0" smtClean="0">
                <a:solidFill>
                  <a:srgbClr val="3F5A87"/>
                </a:solidFill>
              </a:rPr>
              <a:t>然后逐项查找路由表</a:t>
            </a:r>
          </a:p>
        </p:txBody>
      </p:sp>
      <p:sp>
        <p:nvSpPr>
          <p:cNvPr id="816131" name="Freeform 3"/>
          <p:cNvSpPr>
            <a:spLocks/>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gradFill rotWithShape="1">
            <a:gsLst>
              <a:gs pos="0">
                <a:srgbClr val="FFFF99">
                  <a:gamma/>
                  <a:shade val="46275"/>
                  <a:invGamma/>
                </a:srgbClr>
              </a:gs>
              <a:gs pos="100000">
                <a:srgbClr val="FFFF99"/>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32" name="Text Box 4"/>
          <p:cNvSpPr txBox="1">
            <a:spLocks noChangeArrowheads="1"/>
          </p:cNvSpPr>
          <p:nvPr/>
        </p:nvSpPr>
        <p:spPr bwMode="auto">
          <a:xfrm>
            <a:off x="1116013" y="3098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a:t>
            </a:r>
          </a:p>
        </p:txBody>
      </p:sp>
      <p:sp>
        <p:nvSpPr>
          <p:cNvPr id="816133" name="Text Box 5"/>
          <p:cNvSpPr txBox="1">
            <a:spLocks noChangeArrowheads="1"/>
          </p:cNvSpPr>
          <p:nvPr/>
        </p:nvSpPr>
        <p:spPr bwMode="auto">
          <a:xfrm>
            <a:off x="2549525" y="3127375"/>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graphicFrame>
        <p:nvGraphicFramePr>
          <p:cNvPr id="816134" name="Group 6"/>
          <p:cNvGraphicFramePr>
            <a:graphicFrameLocks noGrp="1"/>
          </p:cNvGraphicFramePr>
          <p:nvPr>
            <p:extLst>
              <p:ext uri="{D42A27DB-BD31-4B8C-83A1-F6EECF244321}">
                <p14:modId xmlns:p14="http://schemas.microsoft.com/office/powerpoint/2010/main" val="902819327"/>
              </p:ext>
            </p:extLst>
          </p:nvPr>
        </p:nvGraphicFramePr>
        <p:xfrm>
          <a:off x="4230688" y="2052638"/>
          <a:ext cx="4645025" cy="1376362"/>
        </p:xfrm>
        <a:graphic>
          <a:graphicData uri="http://schemas.openxmlformats.org/drawingml/2006/table">
            <a:tbl>
              <a:tblPr/>
              <a:tblGrid>
                <a:gridCol w="1668462"/>
                <a:gridCol w="1998663"/>
                <a:gridCol w="977900"/>
              </a:tblGrid>
              <a:tr h="338314">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048">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128.30.33.0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128.30.33.128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128.30.36.0</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1</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R</a:t>
                      </a:r>
                      <a:r>
                        <a:rPr kumimoji="0" lang="en-US" altLang="zh-CN" sz="1800" b="1" i="0" u="none" strike="noStrike" cap="none" normalizeH="0" baseline="-25000" dirty="0">
                          <a:ln>
                            <a:noFill/>
                          </a:ln>
                          <a:solidFill>
                            <a:srgbClr val="3F5A87"/>
                          </a:solidFill>
                          <a:effectLst>
                            <a:outerShdw blurRad="38100" dist="38100" dir="2700000" algn="tl">
                              <a:srgbClr val="000000"/>
                            </a:outerShdw>
                          </a:effectLst>
                          <a:latin typeface="Arial" charset="0"/>
                          <a:ea typeface="宋体" charset="0"/>
                          <a:cs typeface="宋体" charset="0"/>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816148" name="Text Box 20"/>
          <p:cNvSpPr txBox="1">
            <a:spLocks noChangeArrowheads="1"/>
          </p:cNvSpPr>
          <p:nvPr/>
        </p:nvSpPr>
        <p:spPr bwMode="auto">
          <a:xfrm>
            <a:off x="4594225" y="1628775"/>
            <a:ext cx="40862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effectLst>
                  <a:outerShdw blurRad="38100" dist="38100" dir="2700000" algn="tl">
                    <a:srgbClr val="000000"/>
                  </a:outerShdw>
                </a:effectLst>
                <a:ea typeface="黑体" charset="0"/>
                <a:cs typeface="黑体" charset="0"/>
              </a:rPr>
              <a:t>R</a:t>
            </a:r>
            <a:r>
              <a:rPr kumimoji="1" lang="en-US" altLang="zh-CN" sz="2000" baseline="-25000">
                <a:effectLst>
                  <a:outerShdw blurRad="38100" dist="38100" dir="2700000" algn="tl">
                    <a:srgbClr val="000000"/>
                  </a:outerShdw>
                </a:effectLst>
                <a:ea typeface="黑体" charset="0"/>
                <a:cs typeface="黑体" charset="0"/>
              </a:rPr>
              <a:t>1</a:t>
            </a: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的路由表（未给出默认路由器）</a:t>
            </a:r>
            <a:endParaRPr kumimoji="1" lang="zh-CN" altLang="en-US" sz="2000" baseline="-25000">
              <a:effectLst>
                <a:outerShdw blurRad="38100" dist="38100" dir="2700000" algn="tl">
                  <a:srgbClr val="000000"/>
                </a:outerShdw>
              </a:effectLst>
              <a:ea typeface="黑体" charset="0"/>
              <a:cs typeface="黑体" charset="0"/>
            </a:endParaRPr>
          </a:p>
        </p:txBody>
      </p:sp>
      <p:sp>
        <p:nvSpPr>
          <p:cNvPr id="816149" name="Line 21"/>
          <p:cNvSpPr>
            <a:spLocks noChangeShapeType="1"/>
          </p:cNvSpPr>
          <p:nvPr/>
        </p:nvSpPr>
        <p:spPr bwMode="auto">
          <a:xfrm>
            <a:off x="2522538" y="3105150"/>
            <a:ext cx="1587"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50" name="Line 22"/>
          <p:cNvSpPr>
            <a:spLocks noChangeShapeType="1"/>
          </p:cNvSpPr>
          <p:nvPr/>
        </p:nvSpPr>
        <p:spPr bwMode="auto">
          <a:xfrm>
            <a:off x="314325" y="3087688"/>
            <a:ext cx="1588"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51" name="Line 23"/>
          <p:cNvSpPr>
            <a:spLocks noChangeShapeType="1"/>
          </p:cNvSpPr>
          <p:nvPr/>
        </p:nvSpPr>
        <p:spPr bwMode="auto">
          <a:xfrm>
            <a:off x="34925" y="3105150"/>
            <a:ext cx="3816350" cy="0"/>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52" name="Line 24"/>
          <p:cNvSpPr>
            <a:spLocks noChangeShapeType="1"/>
          </p:cNvSpPr>
          <p:nvPr/>
        </p:nvSpPr>
        <p:spPr bwMode="auto">
          <a:xfrm>
            <a:off x="481013" y="2535238"/>
            <a:ext cx="1587"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6153"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6154" name="Text Box 26"/>
          <p:cNvSpPr txBox="1">
            <a:spLocks noChangeArrowheads="1"/>
          </p:cNvSpPr>
          <p:nvPr/>
        </p:nvSpPr>
        <p:spPr bwMode="auto">
          <a:xfrm>
            <a:off x="-36513" y="1922463"/>
            <a:ext cx="1517651"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a:t>
            </a:r>
          </a:p>
        </p:txBody>
      </p:sp>
      <p:sp>
        <p:nvSpPr>
          <p:cNvPr id="816155" name="Text Box 27"/>
          <p:cNvSpPr txBox="1">
            <a:spLocks noChangeArrowheads="1"/>
          </p:cNvSpPr>
          <p:nvPr/>
        </p:nvSpPr>
        <p:spPr bwMode="auto">
          <a:xfrm>
            <a:off x="-36513" y="22891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1</a:t>
            </a:r>
          </a:p>
        </p:txBody>
      </p:sp>
      <p:sp>
        <p:nvSpPr>
          <p:cNvPr id="816156" name="Text Box 28"/>
          <p:cNvSpPr txBox="1">
            <a:spLocks noChangeArrowheads="1"/>
          </p:cNvSpPr>
          <p:nvPr/>
        </p:nvSpPr>
        <p:spPr bwMode="auto">
          <a:xfrm>
            <a:off x="250825" y="2189163"/>
            <a:ext cx="3494088"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kumimoji="1" lang="zh-CN" altLang="en-US" dirty="0">
                <a:effectLst>
                  <a:outerShdw blurRad="38100" dist="38100" dir="2700000" algn="tl">
                    <a:srgbClr val="000000"/>
                  </a:outerShdw>
                </a:effectLst>
                <a:ea typeface="黑体" charset="0"/>
                <a:cs typeface="黑体" charset="0"/>
              </a:rPr>
              <a:t>子网</a:t>
            </a:r>
            <a:r>
              <a:rPr kumimoji="1" lang="en-US" altLang="zh-CN" dirty="0">
                <a:effectLst>
                  <a:outerShdw blurRad="38100" dist="38100" dir="2700000" algn="tl">
                    <a:srgbClr val="000000"/>
                  </a:outerShdw>
                </a:effectLst>
                <a:ea typeface="黑体" charset="0"/>
                <a:cs typeface="黑体" charset="0"/>
              </a:rPr>
              <a:t>1</a:t>
            </a:r>
            <a:r>
              <a:rPr kumimoji="1" lang="zh-CN" altLang="en-US" dirty="0">
                <a:effectLst>
                  <a:outerShdw blurRad="38100" dist="38100" dir="2700000" algn="tl">
                    <a:srgbClr val="000000"/>
                  </a:outerShdw>
                </a:effectLst>
                <a:ea typeface="黑体" charset="0"/>
                <a:cs typeface="黑体" charset="0"/>
              </a:rPr>
              <a:t>：</a:t>
            </a:r>
            <a:endParaRPr kumimoji="1" lang="en-US" altLang="zh-CN" dirty="0">
              <a:effectLst>
                <a:outerShdw blurRad="38100" dist="38100" dir="2700000" algn="tl">
                  <a:srgbClr val="000000"/>
                </a:outerShdw>
              </a:effectLst>
              <a:ea typeface="黑体" charset="0"/>
              <a:cs typeface="黑体" charset="0"/>
            </a:endParaRPr>
          </a:p>
          <a:p>
            <a:pPr algn="ctr">
              <a:defRPr/>
            </a:pPr>
            <a:r>
              <a:rPr kumimoji="1" lang="en-US" altLang="zh-CN" dirty="0">
                <a:effectLst>
                  <a:outerShdw blurRad="38100" dist="38100" dir="2700000" algn="tl">
                    <a:srgbClr val="000000"/>
                  </a:outerShdw>
                </a:effectLst>
                <a:ea typeface="黑体" charset="0"/>
                <a:cs typeface="黑体" charset="0"/>
              </a:rPr>
              <a:t>    </a:t>
            </a:r>
            <a:r>
              <a:rPr kumimoji="1" lang="zh-CN" altLang="en-US" dirty="0">
                <a:effectLst>
                  <a:outerShdw blurRad="38100" dist="38100" dir="2700000" algn="tl">
                    <a:srgbClr val="000000"/>
                  </a:outerShdw>
                </a:effectLst>
                <a:ea typeface="黑体" charset="0"/>
                <a:cs typeface="黑体" charset="0"/>
              </a:rPr>
              <a:t>网络地址</a:t>
            </a:r>
            <a:r>
              <a:rPr kumimoji="1" lang="en-US" altLang="zh-CN" dirty="0">
                <a:effectLst>
                  <a:outerShdw blurRad="38100" dist="38100" dir="2700000" algn="tl">
                    <a:srgbClr val="000000"/>
                  </a:outerShdw>
                </a:effectLst>
                <a:ea typeface="黑体" charset="0"/>
                <a:cs typeface="黑体" charset="0"/>
              </a:rPr>
              <a:t> 128.30.33.0</a:t>
            </a:r>
          </a:p>
          <a:p>
            <a:pPr algn="ctr">
              <a:defRPr/>
            </a:pPr>
            <a:r>
              <a:rPr kumimoji="1" lang="en-US" altLang="zh-CN" dirty="0">
                <a:effectLst>
                  <a:outerShdw blurRad="38100" dist="38100" dir="2700000" algn="tl">
                    <a:srgbClr val="000000"/>
                  </a:outerShdw>
                </a:effectLst>
                <a:ea typeface="黑体" charset="0"/>
                <a:cs typeface="黑体" charset="0"/>
              </a:rPr>
              <a:t>     </a:t>
            </a:r>
            <a:r>
              <a:rPr kumimoji="1" lang="zh-CN" altLang="en-US" dirty="0">
                <a:effectLst>
                  <a:outerShdw blurRad="38100" dist="38100" dir="2700000" algn="tl">
                    <a:srgbClr val="000000"/>
                  </a:outerShdw>
                </a:effectLst>
                <a:ea typeface="黑体" charset="0"/>
                <a:cs typeface="黑体" charset="0"/>
              </a:rPr>
              <a:t>子网掩码</a:t>
            </a:r>
            <a:r>
              <a:rPr kumimoji="1" lang="en-US" altLang="zh-CN" dirty="0">
                <a:effectLst>
                  <a:outerShdw blurRad="38100" dist="38100" dir="2700000" algn="tl">
                    <a:srgbClr val="000000"/>
                  </a:outerShdw>
                </a:effectLst>
                <a:ea typeface="黑体" charset="0"/>
                <a:cs typeface="黑体" charset="0"/>
              </a:rPr>
              <a:t> 255.255.255.128</a:t>
            </a:r>
          </a:p>
        </p:txBody>
      </p:sp>
      <p:sp>
        <p:nvSpPr>
          <p:cNvPr id="816157" name="Line 29"/>
          <p:cNvSpPr>
            <a:spLocks noChangeShapeType="1"/>
          </p:cNvSpPr>
          <p:nvPr/>
        </p:nvSpPr>
        <p:spPr bwMode="auto">
          <a:xfrm>
            <a:off x="1628775" y="5011738"/>
            <a:ext cx="1588" cy="70326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58" name="Line 30"/>
          <p:cNvSpPr>
            <a:spLocks noChangeShapeType="1"/>
          </p:cNvSpPr>
          <p:nvPr/>
        </p:nvSpPr>
        <p:spPr bwMode="auto">
          <a:xfrm>
            <a:off x="6156325"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59" name="Line 31"/>
          <p:cNvSpPr>
            <a:spLocks noChangeShapeType="1"/>
          </p:cNvSpPr>
          <p:nvPr/>
        </p:nvSpPr>
        <p:spPr bwMode="auto">
          <a:xfrm>
            <a:off x="833438" y="5708650"/>
            <a:ext cx="1587"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60" name="Line 32"/>
          <p:cNvSpPr>
            <a:spLocks noChangeShapeType="1"/>
          </p:cNvSpPr>
          <p:nvPr/>
        </p:nvSpPr>
        <p:spPr bwMode="auto">
          <a:xfrm>
            <a:off x="1628775" y="4400550"/>
            <a:ext cx="1588"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61" name="Line 33"/>
          <p:cNvSpPr>
            <a:spLocks noChangeShapeType="1"/>
          </p:cNvSpPr>
          <p:nvPr/>
        </p:nvSpPr>
        <p:spPr bwMode="auto">
          <a:xfrm>
            <a:off x="2528888" y="3676650"/>
            <a:ext cx="1587"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6162"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16163"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05200"/>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32483" name="Group 36"/>
          <p:cNvGrpSpPr>
            <a:grpSpLocks/>
          </p:cNvGrpSpPr>
          <p:nvPr/>
        </p:nvGrpSpPr>
        <p:grpSpPr bwMode="auto">
          <a:xfrm>
            <a:off x="2268538" y="3459163"/>
            <a:ext cx="612775" cy="460375"/>
            <a:chOff x="864" y="1824"/>
            <a:chExt cx="432" cy="288"/>
          </a:xfrm>
        </p:grpSpPr>
        <p:pic>
          <p:nvPicPr>
            <p:cNvPr id="81616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6166" name="Picture 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pic>
        <p:nvPicPr>
          <p:cNvPr id="816167"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6168" name="Line 40"/>
          <p:cNvSpPr>
            <a:spLocks noChangeShapeType="1"/>
          </p:cNvSpPr>
          <p:nvPr/>
        </p:nvSpPr>
        <p:spPr bwMode="auto">
          <a:xfrm>
            <a:off x="935038" y="4379913"/>
            <a:ext cx="6948487" cy="1587"/>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69" name="Line 41"/>
          <p:cNvSpPr>
            <a:spLocks noChangeShapeType="1"/>
          </p:cNvSpPr>
          <p:nvPr/>
        </p:nvSpPr>
        <p:spPr bwMode="auto">
          <a:xfrm>
            <a:off x="520700" y="5729288"/>
            <a:ext cx="7835900" cy="1587"/>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16170" name="Text Box 42"/>
          <p:cNvSpPr txBox="1">
            <a:spLocks noChangeArrowheads="1"/>
          </p:cNvSpPr>
          <p:nvPr/>
        </p:nvSpPr>
        <p:spPr bwMode="auto">
          <a:xfrm>
            <a:off x="839788" y="38909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128.30.33.130</a:t>
            </a:r>
          </a:p>
        </p:txBody>
      </p:sp>
      <p:sp>
        <p:nvSpPr>
          <p:cNvPr id="816171" name="Text Box 43"/>
          <p:cNvSpPr txBox="1">
            <a:spLocks noChangeArrowheads="1"/>
          </p:cNvSpPr>
          <p:nvPr/>
        </p:nvSpPr>
        <p:spPr bwMode="auto">
          <a:xfrm>
            <a:off x="2914650" y="353695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1</a:t>
            </a:r>
          </a:p>
        </p:txBody>
      </p:sp>
      <p:sp>
        <p:nvSpPr>
          <p:cNvPr id="816172" name="Text Box 44"/>
          <p:cNvSpPr txBox="1">
            <a:spLocks noChangeArrowheads="1"/>
          </p:cNvSpPr>
          <p:nvPr/>
        </p:nvSpPr>
        <p:spPr bwMode="auto">
          <a:xfrm>
            <a:off x="2533650" y="38973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16173" name="Line 45"/>
          <p:cNvSpPr>
            <a:spLocks noChangeShapeType="1"/>
          </p:cNvSpPr>
          <p:nvPr/>
        </p:nvSpPr>
        <p:spPr bwMode="auto">
          <a:xfrm>
            <a:off x="4019550"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232491" name="Group 46"/>
          <p:cNvGrpSpPr>
            <a:grpSpLocks/>
          </p:cNvGrpSpPr>
          <p:nvPr/>
        </p:nvGrpSpPr>
        <p:grpSpPr bwMode="auto">
          <a:xfrm>
            <a:off x="1368425" y="4843463"/>
            <a:ext cx="612775" cy="460375"/>
            <a:chOff x="864" y="1824"/>
            <a:chExt cx="432" cy="288"/>
          </a:xfrm>
        </p:grpSpPr>
        <p:pic>
          <p:nvPicPr>
            <p:cNvPr id="816175" name="Picture 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16176" name="Picture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sp>
        <p:nvSpPr>
          <p:cNvPr id="816177" name="Text Box 49"/>
          <p:cNvSpPr txBox="1">
            <a:spLocks noChangeArrowheads="1"/>
          </p:cNvSpPr>
          <p:nvPr/>
        </p:nvSpPr>
        <p:spPr bwMode="auto">
          <a:xfrm>
            <a:off x="971550" y="482600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2</a:t>
            </a:r>
          </a:p>
        </p:txBody>
      </p:sp>
      <p:sp>
        <p:nvSpPr>
          <p:cNvPr id="816178" name="Line 50"/>
          <p:cNvSpPr>
            <a:spLocks noChangeShapeType="1"/>
          </p:cNvSpPr>
          <p:nvPr/>
        </p:nvSpPr>
        <p:spPr bwMode="auto">
          <a:xfrm>
            <a:off x="2217738" y="5707063"/>
            <a:ext cx="1587"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16179"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6180" name="Text Box 52"/>
          <p:cNvSpPr txBox="1">
            <a:spLocks noChangeArrowheads="1"/>
          </p:cNvSpPr>
          <p:nvPr/>
        </p:nvSpPr>
        <p:spPr bwMode="auto">
          <a:xfrm>
            <a:off x="3951288" y="3681413"/>
            <a:ext cx="45815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2</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128.30.33.128</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255.255.255.128</a:t>
            </a:r>
            <a:endParaRPr kumimoji="1" lang="en-US" altLang="zh-CN" sz="2000" baseline="-25000">
              <a:effectLst>
                <a:outerShdw blurRad="38100" dist="38100" dir="2700000" algn="tl">
                  <a:srgbClr val="000000"/>
                </a:outerShdw>
              </a:effectLst>
              <a:ea typeface="黑体" charset="0"/>
              <a:cs typeface="黑体" charset="0"/>
            </a:endParaRPr>
          </a:p>
        </p:txBody>
      </p:sp>
      <p:sp>
        <p:nvSpPr>
          <p:cNvPr id="816181" name="Text Box 53"/>
          <p:cNvSpPr txBox="1">
            <a:spLocks noChangeArrowheads="1"/>
          </p:cNvSpPr>
          <p:nvPr/>
        </p:nvSpPr>
        <p:spPr bwMode="auto">
          <a:xfrm>
            <a:off x="3490913" y="4797425"/>
            <a:ext cx="4333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2</a:t>
            </a:r>
          </a:p>
        </p:txBody>
      </p:sp>
      <p:sp>
        <p:nvSpPr>
          <p:cNvPr id="816182" name="Text Box 54"/>
          <p:cNvSpPr txBox="1">
            <a:spLocks noChangeArrowheads="1"/>
          </p:cNvSpPr>
          <p:nvPr/>
        </p:nvSpPr>
        <p:spPr bwMode="auto">
          <a:xfrm>
            <a:off x="4140200" y="476091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128.30.33.138</a:t>
            </a:r>
          </a:p>
        </p:txBody>
      </p:sp>
      <p:sp>
        <p:nvSpPr>
          <p:cNvPr id="816183" name="Text Box 55"/>
          <p:cNvSpPr txBox="1">
            <a:spLocks noChangeArrowheads="1"/>
          </p:cNvSpPr>
          <p:nvPr/>
        </p:nvSpPr>
        <p:spPr bwMode="auto">
          <a:xfrm>
            <a:off x="1308100" y="453866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sp>
        <p:nvSpPr>
          <p:cNvPr id="816184" name="Text Box 56"/>
          <p:cNvSpPr txBox="1">
            <a:spLocks noChangeArrowheads="1"/>
          </p:cNvSpPr>
          <p:nvPr/>
        </p:nvSpPr>
        <p:spPr bwMode="auto">
          <a:xfrm>
            <a:off x="1308100" y="525938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16185" name="Text Box 57"/>
          <p:cNvSpPr txBox="1">
            <a:spLocks noChangeArrowheads="1"/>
          </p:cNvSpPr>
          <p:nvPr/>
        </p:nvSpPr>
        <p:spPr bwMode="auto">
          <a:xfrm>
            <a:off x="1619250" y="45386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dirty="0">
                <a:effectLst>
                  <a:outerShdw blurRad="38100" dist="38100" dir="2700000" algn="tl">
                    <a:srgbClr val="000000"/>
                  </a:outerShdw>
                </a:effectLst>
                <a:ea typeface="黑体" charset="0"/>
                <a:cs typeface="黑体" charset="0"/>
              </a:rPr>
              <a:t>128.30.33.129</a:t>
            </a:r>
          </a:p>
        </p:txBody>
      </p:sp>
      <p:pic>
        <p:nvPicPr>
          <p:cNvPr id="816186"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16187" name="Text Box 59"/>
          <p:cNvSpPr txBox="1">
            <a:spLocks noChangeArrowheads="1"/>
          </p:cNvSpPr>
          <p:nvPr/>
        </p:nvSpPr>
        <p:spPr bwMode="auto">
          <a:xfrm>
            <a:off x="1692275" y="59848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3</a:t>
            </a:r>
          </a:p>
        </p:txBody>
      </p:sp>
      <p:sp>
        <p:nvSpPr>
          <p:cNvPr id="816188" name="Text Box 60"/>
          <p:cNvSpPr txBox="1">
            <a:spLocks noChangeArrowheads="1"/>
          </p:cNvSpPr>
          <p:nvPr/>
        </p:nvSpPr>
        <p:spPr bwMode="auto">
          <a:xfrm>
            <a:off x="1687513" y="5257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128.30.36.2</a:t>
            </a:r>
          </a:p>
        </p:txBody>
      </p:sp>
      <p:sp>
        <p:nvSpPr>
          <p:cNvPr id="816189" name="Text Box 61"/>
          <p:cNvSpPr txBox="1">
            <a:spLocks noChangeArrowheads="1"/>
          </p:cNvSpPr>
          <p:nvPr/>
        </p:nvSpPr>
        <p:spPr bwMode="auto">
          <a:xfrm>
            <a:off x="4019550" y="5788025"/>
            <a:ext cx="37306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3</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128.30.36.0</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255.255.255.0</a:t>
            </a:r>
            <a:endParaRPr kumimoji="1" lang="en-US" altLang="zh-CN" sz="2000" baseline="-25000">
              <a:effectLst>
                <a:outerShdw blurRad="38100" dist="38100" dir="2700000" algn="tl">
                  <a:srgbClr val="000000"/>
                </a:outerShdw>
              </a:effectLst>
              <a:ea typeface="黑体" charset="0"/>
              <a:cs typeface="黑体" charset="0"/>
            </a:endParaRPr>
          </a:p>
        </p:txBody>
      </p:sp>
      <p:sp>
        <p:nvSpPr>
          <p:cNvPr id="816190" name="Text Box 62"/>
          <p:cNvSpPr txBox="1">
            <a:spLocks noChangeArrowheads="1"/>
          </p:cNvSpPr>
          <p:nvPr/>
        </p:nvSpPr>
        <p:spPr bwMode="auto">
          <a:xfrm>
            <a:off x="2333625" y="6056313"/>
            <a:ext cx="1517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128.30.36.12</a:t>
            </a:r>
          </a:p>
        </p:txBody>
      </p:sp>
      <p:sp>
        <p:nvSpPr>
          <p:cNvPr id="816191" name="AutoShape 63"/>
          <p:cNvSpPr>
            <a:spLocks noChangeArrowheads="1"/>
          </p:cNvSpPr>
          <p:nvPr/>
        </p:nvSpPr>
        <p:spPr bwMode="auto">
          <a:xfrm>
            <a:off x="3708400" y="2420938"/>
            <a:ext cx="576263" cy="215900"/>
          </a:xfrm>
          <a:prstGeom prst="rightArrow">
            <a:avLst>
              <a:gd name="adj1" fmla="val 50000"/>
              <a:gd name="adj2" fmla="val 66728"/>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16192" name="AutoShape 64"/>
          <p:cNvSpPr>
            <a:spLocks noChangeArrowheads="1"/>
          </p:cNvSpPr>
          <p:nvPr/>
        </p:nvSpPr>
        <p:spPr bwMode="auto">
          <a:xfrm>
            <a:off x="3708400" y="2725738"/>
            <a:ext cx="576263" cy="215900"/>
          </a:xfrm>
          <a:prstGeom prst="rightArrow">
            <a:avLst>
              <a:gd name="adj1" fmla="val 50000"/>
              <a:gd name="adj2" fmla="val 66728"/>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16193" name="AutoShape 65"/>
          <p:cNvSpPr>
            <a:spLocks noChangeArrowheads="1"/>
          </p:cNvSpPr>
          <p:nvPr/>
        </p:nvSpPr>
        <p:spPr bwMode="auto">
          <a:xfrm>
            <a:off x="3708400" y="3032125"/>
            <a:ext cx="576263" cy="215900"/>
          </a:xfrm>
          <a:prstGeom prst="rightArrow">
            <a:avLst>
              <a:gd name="adj1" fmla="val 50000"/>
              <a:gd name="adj2" fmla="val 66728"/>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Tree>
    <p:extLst>
      <p:ext uri="{BB962C8B-B14F-4D97-AF65-F5344CB8AC3E}">
        <p14:creationId xmlns:p14="http://schemas.microsoft.com/office/powerpoint/2010/main" val="27651926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191"/>
                                        </p:tgtEl>
                                        <p:attrNameLst>
                                          <p:attrName>style.visibility</p:attrName>
                                        </p:attrNameLst>
                                      </p:cBhvr>
                                      <p:to>
                                        <p:strVal val="visible"/>
                                      </p:to>
                                    </p:set>
                                  </p:childTnLst>
                                </p:cTn>
                              </p:par>
                            </p:childTnLst>
                          </p:cTn>
                        </p:par>
                        <p:par>
                          <p:cTn id="7" fill="hold" nodeType="afterGroup">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816191"/>
                                        </p:tgtEl>
                                        <p:attrNameLst>
                                          <p:attrName>style.visibility</p:attrName>
                                        </p:attrNameLst>
                                      </p:cBhvr>
                                      <p:to>
                                        <p:strVal val="hidden"/>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816192"/>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816192"/>
                                        </p:tgtEl>
                                        <p:attrNameLst>
                                          <p:attrName>style.visibility</p:attrName>
                                        </p:attrNameLst>
                                      </p:cBhvr>
                                      <p:to>
                                        <p:strVal val="hidden"/>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816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91" grpId="0" animBg="1"/>
      <p:bldP spid="816191" grpId="1" animBg="1"/>
      <p:bldP spid="816192" grpId="0" animBg="1"/>
      <p:bldP spid="816192" grpId="1" animBg="1"/>
      <p:bldP spid="81619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107950" y="115888"/>
            <a:ext cx="8893175" cy="992187"/>
          </a:xfrm>
          <a:solidFill>
            <a:srgbClr val="CCECFF"/>
          </a:solidFill>
          <a:ln>
            <a:solidFill>
              <a:schemeClr val="tx2"/>
            </a:solidFill>
            <a:miter lim="800000"/>
            <a:headEnd/>
            <a:tailEnd/>
          </a:ln>
        </p:spPr>
        <p:txBody>
          <a:bodyPr/>
          <a:lstStyle/>
          <a:p>
            <a:pPr>
              <a:defRPr/>
            </a:pPr>
            <a:r>
              <a:rPr kumimoji="0" lang="zh-CN" altLang="en-US" sz="2800" b="1" dirty="0" smtClean="0">
                <a:solidFill>
                  <a:schemeClr val="accent5">
                    <a:lumMod val="50000"/>
                  </a:schemeClr>
                </a:solidFill>
              </a:rPr>
              <a:t>路由器</a:t>
            </a:r>
            <a:r>
              <a:rPr kumimoji="0" lang="en-US" altLang="zh-CN" sz="2800" b="1" dirty="0" smtClean="0">
                <a:solidFill>
                  <a:schemeClr val="accent5">
                    <a:lumMod val="50000"/>
                  </a:schemeClr>
                </a:solidFill>
              </a:rPr>
              <a:t> R</a:t>
            </a:r>
            <a:r>
              <a:rPr kumimoji="0" lang="en-US" altLang="zh-CN" sz="2800" b="1" baseline="-25000" dirty="0" smtClean="0">
                <a:solidFill>
                  <a:schemeClr val="accent5">
                    <a:lumMod val="50000"/>
                  </a:schemeClr>
                </a:solidFill>
              </a:rPr>
              <a:t>1 </a:t>
            </a:r>
            <a:r>
              <a:rPr kumimoji="0" lang="zh-CN" altLang="en-US" sz="2800" b="1" dirty="0" smtClean="0">
                <a:solidFill>
                  <a:schemeClr val="accent5">
                    <a:lumMod val="50000"/>
                  </a:schemeClr>
                </a:solidFill>
              </a:rPr>
              <a:t>再用路由表中第</a:t>
            </a:r>
            <a:r>
              <a:rPr kumimoji="0" lang="en-US" altLang="zh-CN" sz="2800" b="1" dirty="0" smtClean="0">
                <a:solidFill>
                  <a:schemeClr val="accent5">
                    <a:lumMod val="50000"/>
                  </a:schemeClr>
                </a:solidFill>
              </a:rPr>
              <a:t> 2 </a:t>
            </a:r>
            <a:r>
              <a:rPr kumimoji="0" lang="zh-CN" altLang="en-US" sz="2800" b="1" dirty="0" smtClean="0">
                <a:solidFill>
                  <a:schemeClr val="accent5">
                    <a:lumMod val="50000"/>
                  </a:schemeClr>
                </a:solidFill>
              </a:rPr>
              <a:t>个项目的</a:t>
            </a:r>
            <a:r>
              <a:rPr kumimoji="0" lang="en-US" altLang="zh-CN" sz="2800" b="1" dirty="0" smtClean="0">
                <a:solidFill>
                  <a:schemeClr val="accent5">
                    <a:lumMod val="50000"/>
                  </a:schemeClr>
                </a:solidFill>
              </a:rPr>
              <a:t/>
            </a:r>
            <a:br>
              <a:rPr kumimoji="0" lang="en-US" altLang="zh-CN" sz="2800" b="1" dirty="0" smtClean="0">
                <a:solidFill>
                  <a:schemeClr val="accent5">
                    <a:lumMod val="50000"/>
                  </a:schemeClr>
                </a:solidFill>
              </a:rPr>
            </a:br>
            <a:r>
              <a:rPr kumimoji="0" lang="zh-CN" altLang="en-US" sz="2800" b="1" dirty="0" smtClean="0">
                <a:solidFill>
                  <a:schemeClr val="accent5">
                    <a:lumMod val="50000"/>
                  </a:schemeClr>
                </a:solidFill>
              </a:rPr>
              <a:t>子网掩码和</a:t>
            </a:r>
            <a:r>
              <a:rPr kumimoji="0" lang="en-US" altLang="zh-CN" sz="2800" b="1" dirty="0" smtClean="0">
                <a:solidFill>
                  <a:schemeClr val="accent5">
                    <a:lumMod val="50000"/>
                  </a:schemeClr>
                </a:solidFill>
              </a:rPr>
              <a:t> 128.30.33.138 </a:t>
            </a:r>
            <a:r>
              <a:rPr kumimoji="0" lang="zh-CN" altLang="en-US" sz="2800" b="1" dirty="0" smtClean="0">
                <a:solidFill>
                  <a:schemeClr val="accent5">
                    <a:lumMod val="50000"/>
                  </a:schemeClr>
                </a:solidFill>
              </a:rPr>
              <a:t>逐比特</a:t>
            </a:r>
            <a:r>
              <a:rPr kumimoji="0" lang="en-US" altLang="zh-CN" sz="2800" b="1" dirty="0" smtClean="0">
                <a:solidFill>
                  <a:schemeClr val="accent5">
                    <a:lumMod val="50000"/>
                  </a:schemeClr>
                </a:solidFill>
              </a:rPr>
              <a:t> </a:t>
            </a:r>
            <a:r>
              <a:rPr kumimoji="0" lang="en-US" altLang="zh-CN" sz="2800" b="1" dirty="0" smtClean="0">
                <a:solidFill>
                  <a:schemeClr val="accent6">
                    <a:lumMod val="50000"/>
                  </a:schemeClr>
                </a:solidFill>
              </a:rPr>
              <a:t>AND</a:t>
            </a:r>
            <a:r>
              <a:rPr kumimoji="0" lang="en-US" altLang="zh-CN" sz="2800" b="1" dirty="0" smtClean="0">
                <a:solidFill>
                  <a:schemeClr val="accent5">
                    <a:lumMod val="50000"/>
                  </a:schemeClr>
                </a:solidFill>
              </a:rPr>
              <a:t> </a:t>
            </a:r>
            <a:r>
              <a:rPr kumimoji="0" lang="zh-CN" altLang="en-US" sz="2800" b="1" dirty="0" smtClean="0">
                <a:solidFill>
                  <a:schemeClr val="accent5">
                    <a:lumMod val="50000"/>
                  </a:schemeClr>
                </a:solidFill>
              </a:rPr>
              <a:t>操作</a:t>
            </a:r>
            <a:r>
              <a:rPr kumimoji="0" lang="en-US" altLang="zh-CN" sz="2800" b="1" dirty="0" smtClean="0">
                <a:solidFill>
                  <a:schemeClr val="accent5">
                    <a:lumMod val="50000"/>
                  </a:schemeClr>
                </a:solidFill>
              </a:rPr>
              <a:t> </a:t>
            </a:r>
          </a:p>
        </p:txBody>
      </p:sp>
      <p:sp>
        <p:nvSpPr>
          <p:cNvPr id="820227" name="Freeform 3"/>
          <p:cNvSpPr>
            <a:spLocks/>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Lst>
            <a:ahLst/>
            <a:cxnLst>
              <a:cxn ang="0">
                <a:pos x="T0" y="T1"/>
              </a:cxn>
              <a:cxn ang="0">
                <a:pos x="T2" y="T3"/>
              </a:cxn>
              <a:cxn ang="0">
                <a:pos x="T4" y="T5"/>
              </a:cxn>
              <a:cxn ang="0">
                <a:pos x="T6" y="T7"/>
              </a:cxn>
            </a:cxnLst>
            <a:rect l="0" t="0" r="r" b="b"/>
            <a:pathLst>
              <a:path w="1059" h="1146">
                <a:moveTo>
                  <a:pt x="5" y="1146"/>
                </a:moveTo>
                <a:lnTo>
                  <a:pt x="1048" y="0"/>
                </a:lnTo>
                <a:lnTo>
                  <a:pt x="1059" y="880"/>
                </a:lnTo>
                <a:lnTo>
                  <a:pt x="0" y="1111"/>
                </a:lnTo>
              </a:path>
            </a:pathLst>
          </a:custGeom>
          <a:solidFill>
            <a:srgbClr val="FFFF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28" name="Text Box 4"/>
          <p:cNvSpPr txBox="1">
            <a:spLocks noChangeArrowheads="1"/>
          </p:cNvSpPr>
          <p:nvPr/>
        </p:nvSpPr>
        <p:spPr bwMode="auto">
          <a:xfrm>
            <a:off x="1116013" y="3098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a:t>
            </a:r>
          </a:p>
        </p:txBody>
      </p:sp>
      <p:sp>
        <p:nvSpPr>
          <p:cNvPr id="820229" name="Text Box 5"/>
          <p:cNvSpPr txBox="1">
            <a:spLocks noChangeArrowheads="1"/>
          </p:cNvSpPr>
          <p:nvPr/>
        </p:nvSpPr>
        <p:spPr bwMode="auto">
          <a:xfrm>
            <a:off x="2549525" y="3127375"/>
            <a:ext cx="311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graphicFrame>
        <p:nvGraphicFramePr>
          <p:cNvPr id="820230" name="Group 6"/>
          <p:cNvGraphicFramePr>
            <a:graphicFrameLocks noGrp="1"/>
          </p:cNvGraphicFramePr>
          <p:nvPr>
            <p:extLst>
              <p:ext uri="{D42A27DB-BD31-4B8C-83A1-F6EECF244321}">
                <p14:modId xmlns:p14="http://schemas.microsoft.com/office/powerpoint/2010/main" val="782652404"/>
              </p:ext>
            </p:extLst>
          </p:nvPr>
        </p:nvGraphicFramePr>
        <p:xfrm>
          <a:off x="4230688" y="2052638"/>
          <a:ext cx="4645025" cy="1376362"/>
        </p:xfrm>
        <a:graphic>
          <a:graphicData uri="http://schemas.openxmlformats.org/drawingml/2006/table">
            <a:tbl>
              <a:tblPr/>
              <a:tblGrid>
                <a:gridCol w="1668462"/>
                <a:gridCol w="1998663"/>
                <a:gridCol w="977900"/>
              </a:tblGrid>
              <a:tr h="338314">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目的网络地址</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子网掩码</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下一跳</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1038048">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128.30.33.0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128.30.33.128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128.30.36.0</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255.255.255.128</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a:ln>
                            <a:noFill/>
                          </a:ln>
                          <a:solidFill>
                            <a:srgbClr val="3F5A87"/>
                          </a:solidFill>
                          <a:effectLst>
                            <a:outerShdw blurRad="38100" dist="38100" dir="2700000" algn="tl">
                              <a:srgbClr val="000000"/>
                            </a:outerShdw>
                          </a:effectLst>
                          <a:latin typeface="Arial" charset="0"/>
                          <a:ea typeface="宋体" charset="0"/>
                          <a:cs typeface="宋体" charset="0"/>
                        </a:rPr>
                        <a:t>255.255.255.0</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0</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zh-CN" altLang="en-US"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接口</a:t>
                      </a: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 1</a:t>
                      </a:r>
                    </a:p>
                    <a:p>
                      <a:pPr marL="0" marR="0" lvl="0" indent="0" algn="l" defTabSz="914400" rtl="0" eaLnBrk="1" fontAlgn="base" latinLnBrk="0" hangingPunct="1">
                        <a:lnSpc>
                          <a:spcPct val="90000"/>
                        </a:lnSpc>
                        <a:spcBef>
                          <a:spcPct val="20000"/>
                        </a:spcBef>
                        <a:spcAft>
                          <a:spcPct val="0"/>
                        </a:spcAft>
                        <a:buClr>
                          <a:schemeClr val="tx2"/>
                        </a:buClr>
                        <a:buSzTx/>
                        <a:buFontTx/>
                        <a:buNone/>
                        <a:tabLst/>
                      </a:pPr>
                      <a:r>
                        <a:rPr kumimoji="0" lang="en-US" altLang="zh-CN" sz="1800" b="1" i="0" u="none" strike="noStrike" cap="none" normalizeH="0" baseline="0" dirty="0">
                          <a:ln>
                            <a:noFill/>
                          </a:ln>
                          <a:solidFill>
                            <a:srgbClr val="3F5A87"/>
                          </a:solidFill>
                          <a:effectLst>
                            <a:outerShdw blurRad="38100" dist="38100" dir="2700000" algn="tl">
                              <a:srgbClr val="000000"/>
                            </a:outerShdw>
                          </a:effectLst>
                          <a:latin typeface="Arial" charset="0"/>
                          <a:ea typeface="宋体" charset="0"/>
                          <a:cs typeface="宋体" charset="0"/>
                        </a:rPr>
                        <a:t>R</a:t>
                      </a:r>
                      <a:r>
                        <a:rPr kumimoji="0" lang="en-US" altLang="zh-CN" sz="1800" b="1" i="0" u="none" strike="noStrike" cap="none" normalizeH="0" baseline="-25000" dirty="0">
                          <a:ln>
                            <a:noFill/>
                          </a:ln>
                          <a:solidFill>
                            <a:srgbClr val="3F5A87"/>
                          </a:solidFill>
                          <a:effectLst>
                            <a:outerShdw blurRad="38100" dist="38100" dir="2700000" algn="tl">
                              <a:srgbClr val="000000"/>
                            </a:outerShdw>
                          </a:effectLst>
                          <a:latin typeface="Arial" charset="0"/>
                          <a:ea typeface="宋体" charset="0"/>
                          <a:cs typeface="宋体" charset="0"/>
                        </a:rPr>
                        <a:t>2</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820244" name="Text Box 20"/>
          <p:cNvSpPr txBox="1">
            <a:spLocks noChangeArrowheads="1"/>
          </p:cNvSpPr>
          <p:nvPr/>
        </p:nvSpPr>
        <p:spPr bwMode="auto">
          <a:xfrm>
            <a:off x="4594225" y="1663700"/>
            <a:ext cx="40862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effectLst>
                  <a:outerShdw blurRad="38100" dist="38100" dir="2700000" algn="tl">
                    <a:srgbClr val="000000"/>
                  </a:outerShdw>
                </a:effectLst>
                <a:ea typeface="黑体" charset="0"/>
                <a:cs typeface="黑体" charset="0"/>
              </a:rPr>
              <a:t>R</a:t>
            </a:r>
            <a:r>
              <a:rPr kumimoji="1" lang="en-US" altLang="zh-CN" sz="2000" baseline="-25000">
                <a:effectLst>
                  <a:outerShdw blurRad="38100" dist="38100" dir="2700000" algn="tl">
                    <a:srgbClr val="000000"/>
                  </a:outerShdw>
                </a:effectLst>
                <a:ea typeface="黑体" charset="0"/>
                <a:cs typeface="黑体" charset="0"/>
              </a:rPr>
              <a:t>1</a:t>
            </a: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的路由表（未给出默认路由器）</a:t>
            </a:r>
            <a:endParaRPr kumimoji="1" lang="zh-CN" altLang="en-US" sz="2000" baseline="-25000">
              <a:effectLst>
                <a:outerShdw blurRad="38100" dist="38100" dir="2700000" algn="tl">
                  <a:srgbClr val="000000"/>
                </a:outerShdw>
              </a:effectLst>
              <a:ea typeface="黑体" charset="0"/>
              <a:cs typeface="黑体" charset="0"/>
            </a:endParaRPr>
          </a:p>
        </p:txBody>
      </p:sp>
      <p:sp>
        <p:nvSpPr>
          <p:cNvPr id="820245" name="Line 21"/>
          <p:cNvSpPr>
            <a:spLocks noChangeShapeType="1"/>
          </p:cNvSpPr>
          <p:nvPr/>
        </p:nvSpPr>
        <p:spPr bwMode="auto">
          <a:xfrm>
            <a:off x="2522538" y="3105150"/>
            <a:ext cx="1587" cy="70326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46" name="Line 22"/>
          <p:cNvSpPr>
            <a:spLocks noChangeShapeType="1"/>
          </p:cNvSpPr>
          <p:nvPr/>
        </p:nvSpPr>
        <p:spPr bwMode="auto">
          <a:xfrm>
            <a:off x="314325" y="3087688"/>
            <a:ext cx="1588"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47" name="Line 23"/>
          <p:cNvSpPr>
            <a:spLocks noChangeShapeType="1"/>
          </p:cNvSpPr>
          <p:nvPr/>
        </p:nvSpPr>
        <p:spPr bwMode="auto">
          <a:xfrm>
            <a:off x="34925" y="3105150"/>
            <a:ext cx="3816350" cy="0"/>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48" name="Line 24"/>
          <p:cNvSpPr>
            <a:spLocks noChangeShapeType="1"/>
          </p:cNvSpPr>
          <p:nvPr/>
        </p:nvSpPr>
        <p:spPr bwMode="auto">
          <a:xfrm>
            <a:off x="481013" y="2535238"/>
            <a:ext cx="1587" cy="569912"/>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20249"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563" y="2276475"/>
            <a:ext cx="398462"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20250" name="Text Box 26"/>
          <p:cNvSpPr txBox="1">
            <a:spLocks noChangeArrowheads="1"/>
          </p:cNvSpPr>
          <p:nvPr/>
        </p:nvSpPr>
        <p:spPr bwMode="auto">
          <a:xfrm>
            <a:off x="-36513" y="1922463"/>
            <a:ext cx="1517651"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a:t>
            </a:r>
          </a:p>
        </p:txBody>
      </p:sp>
      <p:sp>
        <p:nvSpPr>
          <p:cNvPr id="820251" name="Text Box 27"/>
          <p:cNvSpPr txBox="1">
            <a:spLocks noChangeArrowheads="1"/>
          </p:cNvSpPr>
          <p:nvPr/>
        </p:nvSpPr>
        <p:spPr bwMode="auto">
          <a:xfrm>
            <a:off x="-36513" y="22891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1</a:t>
            </a:r>
          </a:p>
        </p:txBody>
      </p:sp>
      <p:sp>
        <p:nvSpPr>
          <p:cNvPr id="820252" name="Text Box 28"/>
          <p:cNvSpPr txBox="1">
            <a:spLocks noChangeArrowheads="1"/>
          </p:cNvSpPr>
          <p:nvPr/>
        </p:nvSpPr>
        <p:spPr bwMode="auto">
          <a:xfrm>
            <a:off x="250825" y="2189163"/>
            <a:ext cx="3494088"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kumimoji="1" lang="zh-CN" altLang="en-US">
                <a:effectLst>
                  <a:outerShdw blurRad="38100" dist="38100" dir="2700000" algn="tl">
                    <a:srgbClr val="000000"/>
                  </a:outerShdw>
                </a:effectLst>
                <a:ea typeface="黑体" charset="0"/>
                <a:cs typeface="黑体" charset="0"/>
              </a:rPr>
              <a:t>子网</a:t>
            </a:r>
            <a:r>
              <a:rPr kumimoji="1" lang="en-US" altLang="zh-CN">
                <a:effectLst>
                  <a:outerShdw blurRad="38100" dist="38100" dir="2700000" algn="tl">
                    <a:srgbClr val="000000"/>
                  </a:outerShdw>
                </a:effectLst>
                <a:ea typeface="黑体" charset="0"/>
                <a:cs typeface="黑体" charset="0"/>
              </a:rPr>
              <a:t>1</a:t>
            </a:r>
            <a:r>
              <a:rPr kumimoji="1" lang="zh-CN" altLang="en-US">
                <a:effectLst>
                  <a:outerShdw blurRad="38100" dist="38100" dir="2700000" algn="tl">
                    <a:srgbClr val="000000"/>
                  </a:outerShdw>
                </a:effectLst>
                <a:ea typeface="黑体" charset="0"/>
                <a:cs typeface="黑体" charset="0"/>
              </a:rPr>
              <a:t>：</a:t>
            </a:r>
            <a:endParaRPr kumimoji="1" lang="en-US" altLang="zh-CN">
              <a:effectLst>
                <a:outerShdw blurRad="38100" dist="38100" dir="2700000" algn="tl">
                  <a:srgbClr val="000000"/>
                </a:outerShdw>
              </a:effectLst>
              <a:ea typeface="黑体" charset="0"/>
              <a:cs typeface="黑体" charset="0"/>
            </a:endParaRPr>
          </a:p>
          <a:p>
            <a:pPr algn="ctr">
              <a:defRPr/>
            </a:pPr>
            <a:r>
              <a:rPr kumimoji="1" lang="en-US" altLang="zh-CN">
                <a:effectLst>
                  <a:outerShdw blurRad="38100" dist="38100" dir="2700000" algn="tl">
                    <a:srgbClr val="000000"/>
                  </a:outerShdw>
                </a:effectLst>
                <a:ea typeface="黑体" charset="0"/>
                <a:cs typeface="黑体" charset="0"/>
              </a:rPr>
              <a:t>    </a:t>
            </a:r>
            <a:r>
              <a:rPr kumimoji="1" lang="zh-CN" altLang="en-US">
                <a:effectLst>
                  <a:outerShdw blurRad="38100" dist="38100" dir="2700000" algn="tl">
                    <a:srgbClr val="000000"/>
                  </a:outerShdw>
                </a:effectLst>
                <a:ea typeface="黑体" charset="0"/>
                <a:cs typeface="黑体" charset="0"/>
              </a:rPr>
              <a:t>网络地址</a:t>
            </a:r>
            <a:r>
              <a:rPr kumimoji="1" lang="en-US" altLang="zh-CN">
                <a:effectLst>
                  <a:outerShdw blurRad="38100" dist="38100" dir="2700000" algn="tl">
                    <a:srgbClr val="000000"/>
                  </a:outerShdw>
                </a:effectLst>
                <a:ea typeface="黑体" charset="0"/>
                <a:cs typeface="黑体" charset="0"/>
              </a:rPr>
              <a:t> 128.30.33.0</a:t>
            </a:r>
          </a:p>
          <a:p>
            <a:pPr algn="ctr">
              <a:defRPr/>
            </a:pPr>
            <a:r>
              <a:rPr kumimoji="1" lang="en-US" altLang="zh-CN">
                <a:effectLst>
                  <a:outerShdw blurRad="38100" dist="38100" dir="2700000" algn="tl">
                    <a:srgbClr val="000000"/>
                  </a:outerShdw>
                </a:effectLst>
                <a:ea typeface="黑体" charset="0"/>
                <a:cs typeface="黑体" charset="0"/>
              </a:rPr>
              <a:t>     </a:t>
            </a:r>
            <a:r>
              <a:rPr kumimoji="1" lang="zh-CN" altLang="en-US">
                <a:effectLst>
                  <a:outerShdw blurRad="38100" dist="38100" dir="2700000" algn="tl">
                    <a:srgbClr val="000000"/>
                  </a:outerShdw>
                </a:effectLst>
                <a:ea typeface="黑体" charset="0"/>
                <a:cs typeface="黑体" charset="0"/>
              </a:rPr>
              <a:t>子网掩码</a:t>
            </a:r>
            <a:r>
              <a:rPr kumimoji="1" lang="en-US" altLang="zh-CN">
                <a:effectLst>
                  <a:outerShdw blurRad="38100" dist="38100" dir="2700000" algn="tl">
                    <a:srgbClr val="000000"/>
                  </a:outerShdw>
                </a:effectLst>
                <a:ea typeface="黑体" charset="0"/>
                <a:cs typeface="黑体" charset="0"/>
              </a:rPr>
              <a:t> 255.255.255.128</a:t>
            </a:r>
          </a:p>
        </p:txBody>
      </p:sp>
      <p:sp>
        <p:nvSpPr>
          <p:cNvPr id="820253" name="Line 29"/>
          <p:cNvSpPr>
            <a:spLocks noChangeShapeType="1"/>
          </p:cNvSpPr>
          <p:nvPr/>
        </p:nvSpPr>
        <p:spPr bwMode="auto">
          <a:xfrm>
            <a:off x="1628775" y="5011738"/>
            <a:ext cx="1588" cy="7032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54" name="Line 30"/>
          <p:cNvSpPr>
            <a:spLocks noChangeShapeType="1"/>
          </p:cNvSpPr>
          <p:nvPr/>
        </p:nvSpPr>
        <p:spPr bwMode="auto">
          <a:xfrm>
            <a:off x="6156325"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55" name="Line 31"/>
          <p:cNvSpPr>
            <a:spLocks noChangeShapeType="1"/>
          </p:cNvSpPr>
          <p:nvPr/>
        </p:nvSpPr>
        <p:spPr bwMode="auto">
          <a:xfrm>
            <a:off x="833438" y="5708650"/>
            <a:ext cx="1587" cy="5699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56" name="Line 32"/>
          <p:cNvSpPr>
            <a:spLocks noChangeShapeType="1"/>
          </p:cNvSpPr>
          <p:nvPr/>
        </p:nvSpPr>
        <p:spPr bwMode="auto">
          <a:xfrm>
            <a:off x="1628775" y="4400550"/>
            <a:ext cx="1588"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57" name="Line 33"/>
          <p:cNvSpPr>
            <a:spLocks noChangeShapeType="1"/>
          </p:cNvSpPr>
          <p:nvPr/>
        </p:nvSpPr>
        <p:spPr bwMode="auto">
          <a:xfrm>
            <a:off x="2528888" y="3676650"/>
            <a:ext cx="1587" cy="70326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20258"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13" y="6018213"/>
            <a:ext cx="398462"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20259"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75" y="34131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36579" name="Group 36"/>
          <p:cNvGrpSpPr>
            <a:grpSpLocks/>
          </p:cNvGrpSpPr>
          <p:nvPr/>
        </p:nvGrpSpPr>
        <p:grpSpPr bwMode="auto">
          <a:xfrm>
            <a:off x="2268538" y="3459163"/>
            <a:ext cx="612775" cy="460375"/>
            <a:chOff x="864" y="1824"/>
            <a:chExt cx="432" cy="288"/>
          </a:xfrm>
        </p:grpSpPr>
        <p:pic>
          <p:nvPicPr>
            <p:cNvPr id="820261"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20262" name="Picture 3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pic>
        <p:nvPicPr>
          <p:cNvPr id="820263" name="Picture 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1225" y="4779963"/>
            <a:ext cx="398463"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20264" name="Line 40"/>
          <p:cNvSpPr>
            <a:spLocks noChangeShapeType="1"/>
          </p:cNvSpPr>
          <p:nvPr/>
        </p:nvSpPr>
        <p:spPr bwMode="auto">
          <a:xfrm>
            <a:off x="935038" y="4379913"/>
            <a:ext cx="6948487" cy="1587"/>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65" name="Line 41"/>
          <p:cNvSpPr>
            <a:spLocks noChangeShapeType="1"/>
          </p:cNvSpPr>
          <p:nvPr/>
        </p:nvSpPr>
        <p:spPr bwMode="auto">
          <a:xfrm>
            <a:off x="520700" y="5729288"/>
            <a:ext cx="7835900" cy="1587"/>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66" name="Text Box 42"/>
          <p:cNvSpPr txBox="1">
            <a:spLocks noChangeArrowheads="1"/>
          </p:cNvSpPr>
          <p:nvPr/>
        </p:nvSpPr>
        <p:spPr bwMode="auto">
          <a:xfrm>
            <a:off x="839788" y="38909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128.30.33.130</a:t>
            </a:r>
          </a:p>
        </p:txBody>
      </p:sp>
      <p:sp>
        <p:nvSpPr>
          <p:cNvPr id="820267" name="Text Box 43"/>
          <p:cNvSpPr txBox="1">
            <a:spLocks noChangeArrowheads="1"/>
          </p:cNvSpPr>
          <p:nvPr/>
        </p:nvSpPr>
        <p:spPr bwMode="auto">
          <a:xfrm>
            <a:off x="2914650" y="353695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1</a:t>
            </a:r>
          </a:p>
        </p:txBody>
      </p:sp>
      <p:sp>
        <p:nvSpPr>
          <p:cNvPr id="820268" name="Text Box 44"/>
          <p:cNvSpPr txBox="1">
            <a:spLocks noChangeArrowheads="1"/>
          </p:cNvSpPr>
          <p:nvPr/>
        </p:nvSpPr>
        <p:spPr bwMode="auto">
          <a:xfrm>
            <a:off x="2533650" y="389731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20269" name="Line 45"/>
          <p:cNvSpPr>
            <a:spLocks noChangeShapeType="1"/>
          </p:cNvSpPr>
          <p:nvPr/>
        </p:nvSpPr>
        <p:spPr bwMode="auto">
          <a:xfrm>
            <a:off x="4019550" y="4400550"/>
            <a:ext cx="1588" cy="569913"/>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236587" name="Group 46"/>
          <p:cNvGrpSpPr>
            <a:grpSpLocks/>
          </p:cNvGrpSpPr>
          <p:nvPr/>
        </p:nvGrpSpPr>
        <p:grpSpPr bwMode="auto">
          <a:xfrm>
            <a:off x="1368425" y="4843463"/>
            <a:ext cx="612775" cy="460375"/>
            <a:chOff x="864" y="1824"/>
            <a:chExt cx="432" cy="288"/>
          </a:xfrm>
        </p:grpSpPr>
        <p:pic>
          <p:nvPicPr>
            <p:cNvPr id="820271" name="Picture 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820272" name="Picture 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pSp>
      <p:sp>
        <p:nvSpPr>
          <p:cNvPr id="820273" name="Text Box 49"/>
          <p:cNvSpPr txBox="1">
            <a:spLocks noChangeArrowheads="1"/>
          </p:cNvSpPr>
          <p:nvPr/>
        </p:nvSpPr>
        <p:spPr bwMode="auto">
          <a:xfrm>
            <a:off x="971550" y="4826000"/>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R</a:t>
            </a:r>
            <a:r>
              <a:rPr kumimoji="1" lang="en-US" altLang="zh-CN" baseline="-25000">
                <a:effectLst>
                  <a:outerShdw blurRad="38100" dist="38100" dir="2700000" algn="tl">
                    <a:srgbClr val="000000"/>
                  </a:outerShdw>
                </a:effectLst>
                <a:ea typeface="黑体" charset="0"/>
                <a:cs typeface="黑体" charset="0"/>
              </a:rPr>
              <a:t>2</a:t>
            </a:r>
          </a:p>
        </p:txBody>
      </p:sp>
      <p:sp>
        <p:nvSpPr>
          <p:cNvPr id="820274" name="Line 50"/>
          <p:cNvSpPr>
            <a:spLocks noChangeShapeType="1"/>
          </p:cNvSpPr>
          <p:nvPr/>
        </p:nvSpPr>
        <p:spPr bwMode="auto">
          <a:xfrm>
            <a:off x="2217738" y="5707063"/>
            <a:ext cx="1587" cy="56991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820275"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925" y="4784725"/>
            <a:ext cx="398463"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20276" name="Text Box 52"/>
          <p:cNvSpPr txBox="1">
            <a:spLocks noChangeArrowheads="1"/>
          </p:cNvSpPr>
          <p:nvPr/>
        </p:nvSpPr>
        <p:spPr bwMode="auto">
          <a:xfrm>
            <a:off x="3951288" y="3681413"/>
            <a:ext cx="45815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2</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128.30.33.128</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255.255.255.128</a:t>
            </a:r>
            <a:endParaRPr kumimoji="1" lang="en-US" altLang="zh-CN" sz="2000" baseline="-25000">
              <a:effectLst>
                <a:outerShdw blurRad="38100" dist="38100" dir="2700000" algn="tl">
                  <a:srgbClr val="000000"/>
                </a:outerShdw>
              </a:effectLst>
              <a:ea typeface="黑体" charset="0"/>
              <a:cs typeface="黑体" charset="0"/>
            </a:endParaRPr>
          </a:p>
        </p:txBody>
      </p:sp>
      <p:sp>
        <p:nvSpPr>
          <p:cNvPr id="820277" name="Text Box 53"/>
          <p:cNvSpPr txBox="1">
            <a:spLocks noChangeArrowheads="1"/>
          </p:cNvSpPr>
          <p:nvPr/>
        </p:nvSpPr>
        <p:spPr bwMode="auto">
          <a:xfrm>
            <a:off x="3490913" y="4797425"/>
            <a:ext cx="4333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2</a:t>
            </a:r>
          </a:p>
        </p:txBody>
      </p:sp>
      <p:sp>
        <p:nvSpPr>
          <p:cNvPr id="820278" name="Text Box 54"/>
          <p:cNvSpPr txBox="1">
            <a:spLocks noChangeArrowheads="1"/>
          </p:cNvSpPr>
          <p:nvPr/>
        </p:nvSpPr>
        <p:spPr bwMode="auto">
          <a:xfrm>
            <a:off x="4140200" y="476091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128.30.33.138</a:t>
            </a:r>
          </a:p>
        </p:txBody>
      </p:sp>
      <p:sp>
        <p:nvSpPr>
          <p:cNvPr id="820279" name="Text Box 55"/>
          <p:cNvSpPr txBox="1">
            <a:spLocks noChangeArrowheads="1"/>
          </p:cNvSpPr>
          <p:nvPr/>
        </p:nvSpPr>
        <p:spPr bwMode="auto">
          <a:xfrm>
            <a:off x="1308100" y="4538663"/>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0</a:t>
            </a:r>
            <a:endParaRPr kumimoji="1" lang="en-US" altLang="zh-CN" baseline="-25000">
              <a:effectLst>
                <a:outerShdw blurRad="38100" dist="38100" dir="2700000" algn="tl">
                  <a:srgbClr val="000000"/>
                </a:outerShdw>
              </a:effectLst>
              <a:ea typeface="黑体" charset="0"/>
              <a:cs typeface="黑体" charset="0"/>
            </a:endParaRPr>
          </a:p>
        </p:txBody>
      </p:sp>
      <p:sp>
        <p:nvSpPr>
          <p:cNvPr id="820280" name="Text Box 56"/>
          <p:cNvSpPr txBox="1">
            <a:spLocks noChangeArrowheads="1"/>
          </p:cNvSpPr>
          <p:nvPr/>
        </p:nvSpPr>
        <p:spPr bwMode="auto">
          <a:xfrm>
            <a:off x="1308100" y="525938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a:t>
            </a:r>
            <a:endParaRPr kumimoji="1" lang="en-US" altLang="zh-CN" baseline="-25000">
              <a:effectLst>
                <a:outerShdw blurRad="38100" dist="38100" dir="2700000" algn="tl">
                  <a:srgbClr val="000000"/>
                </a:outerShdw>
              </a:effectLst>
              <a:ea typeface="黑体" charset="0"/>
              <a:cs typeface="黑体" charset="0"/>
            </a:endParaRPr>
          </a:p>
        </p:txBody>
      </p:sp>
      <p:sp>
        <p:nvSpPr>
          <p:cNvPr id="820281" name="Text Box 57"/>
          <p:cNvSpPr txBox="1">
            <a:spLocks noChangeArrowheads="1"/>
          </p:cNvSpPr>
          <p:nvPr/>
        </p:nvSpPr>
        <p:spPr bwMode="auto">
          <a:xfrm>
            <a:off x="1619250" y="4538663"/>
            <a:ext cx="164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128.30.33.129</a:t>
            </a:r>
          </a:p>
        </p:txBody>
      </p:sp>
      <p:pic>
        <p:nvPicPr>
          <p:cNvPr id="820282"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3113" y="6016625"/>
            <a:ext cx="400050"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20283" name="Text Box 59"/>
          <p:cNvSpPr txBox="1">
            <a:spLocks noChangeArrowheads="1"/>
          </p:cNvSpPr>
          <p:nvPr/>
        </p:nvSpPr>
        <p:spPr bwMode="auto">
          <a:xfrm>
            <a:off x="1692275" y="5984875"/>
            <a:ext cx="4333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t>
            </a:r>
            <a:r>
              <a:rPr kumimoji="1" lang="en-US" altLang="zh-CN" baseline="-25000">
                <a:effectLst>
                  <a:outerShdw blurRad="38100" dist="38100" dir="2700000" algn="tl">
                    <a:srgbClr val="000000"/>
                  </a:outerShdw>
                </a:effectLst>
                <a:ea typeface="黑体" charset="0"/>
                <a:cs typeface="黑体" charset="0"/>
              </a:rPr>
              <a:t>3</a:t>
            </a:r>
          </a:p>
        </p:txBody>
      </p:sp>
      <p:sp>
        <p:nvSpPr>
          <p:cNvPr id="820284" name="Text Box 60"/>
          <p:cNvSpPr txBox="1">
            <a:spLocks noChangeArrowheads="1"/>
          </p:cNvSpPr>
          <p:nvPr/>
        </p:nvSpPr>
        <p:spPr bwMode="auto">
          <a:xfrm>
            <a:off x="1687513" y="52578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128.30.36.2</a:t>
            </a:r>
          </a:p>
        </p:txBody>
      </p:sp>
      <p:sp>
        <p:nvSpPr>
          <p:cNvPr id="820285" name="Text Box 61"/>
          <p:cNvSpPr txBox="1">
            <a:spLocks noChangeArrowheads="1"/>
          </p:cNvSpPr>
          <p:nvPr/>
        </p:nvSpPr>
        <p:spPr bwMode="auto">
          <a:xfrm>
            <a:off x="4019550" y="5788025"/>
            <a:ext cx="373062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ea typeface="黑体" charset="0"/>
                <a:cs typeface="黑体" charset="0"/>
              </a:rPr>
              <a:t>子网</a:t>
            </a:r>
            <a:r>
              <a:rPr kumimoji="1" lang="en-US" altLang="zh-CN" sz="2000">
                <a:effectLst>
                  <a:outerShdw blurRad="38100" dist="38100" dir="2700000" algn="tl">
                    <a:srgbClr val="000000"/>
                  </a:outerShdw>
                </a:effectLst>
                <a:ea typeface="黑体" charset="0"/>
                <a:cs typeface="黑体" charset="0"/>
              </a:rPr>
              <a:t>3</a:t>
            </a:r>
            <a:r>
              <a:rPr kumimoji="1" lang="zh-CN" altLang="en-US" sz="2000">
                <a:effectLst>
                  <a:outerShdw blurRad="38100" dist="38100" dir="2700000" algn="tl">
                    <a:srgbClr val="000000"/>
                  </a:outerShdw>
                </a:effectLst>
                <a:ea typeface="黑体" charset="0"/>
                <a:cs typeface="黑体" charset="0"/>
              </a:rPr>
              <a:t>：网络地址</a:t>
            </a:r>
            <a:r>
              <a:rPr kumimoji="1" lang="en-US" altLang="zh-CN" sz="2000">
                <a:effectLst>
                  <a:outerShdw blurRad="38100" dist="38100" dir="2700000" algn="tl">
                    <a:srgbClr val="000000"/>
                  </a:outerShdw>
                </a:effectLst>
                <a:ea typeface="黑体" charset="0"/>
                <a:cs typeface="黑体" charset="0"/>
              </a:rPr>
              <a:t> 128.30.36.0</a:t>
            </a:r>
          </a:p>
          <a:p>
            <a:pPr>
              <a:defRPr/>
            </a:pPr>
            <a:r>
              <a:rPr kumimoji="1" lang="en-US" altLang="zh-CN" sz="2000">
                <a:effectLst>
                  <a:outerShdw blurRad="38100" dist="38100" dir="2700000" algn="tl">
                    <a:srgbClr val="000000"/>
                  </a:outerShdw>
                </a:effectLst>
                <a:ea typeface="黑体" charset="0"/>
                <a:cs typeface="黑体" charset="0"/>
              </a:rPr>
              <a:t>            </a:t>
            </a:r>
            <a:r>
              <a:rPr kumimoji="1" lang="zh-CN" altLang="en-US" sz="2000">
                <a:effectLst>
                  <a:outerShdw blurRad="38100" dist="38100" dir="2700000" algn="tl">
                    <a:srgbClr val="000000"/>
                  </a:outerShdw>
                </a:effectLst>
                <a:ea typeface="黑体" charset="0"/>
                <a:cs typeface="黑体" charset="0"/>
              </a:rPr>
              <a:t>子网掩码</a:t>
            </a:r>
            <a:r>
              <a:rPr kumimoji="1" lang="en-US" altLang="zh-CN" sz="2000">
                <a:effectLst>
                  <a:outerShdw blurRad="38100" dist="38100" dir="2700000" algn="tl">
                    <a:srgbClr val="000000"/>
                  </a:outerShdw>
                </a:effectLst>
                <a:ea typeface="黑体" charset="0"/>
                <a:cs typeface="黑体" charset="0"/>
              </a:rPr>
              <a:t> 255.255.255.0</a:t>
            </a:r>
            <a:endParaRPr kumimoji="1" lang="en-US" altLang="zh-CN" sz="2000" baseline="-25000">
              <a:effectLst>
                <a:outerShdw blurRad="38100" dist="38100" dir="2700000" algn="tl">
                  <a:srgbClr val="000000"/>
                </a:outerShdw>
              </a:effectLst>
              <a:ea typeface="黑体" charset="0"/>
              <a:cs typeface="黑体" charset="0"/>
            </a:endParaRPr>
          </a:p>
        </p:txBody>
      </p:sp>
      <p:sp>
        <p:nvSpPr>
          <p:cNvPr id="820286" name="Text Box 62"/>
          <p:cNvSpPr txBox="1">
            <a:spLocks noChangeArrowheads="1"/>
          </p:cNvSpPr>
          <p:nvPr/>
        </p:nvSpPr>
        <p:spPr bwMode="auto">
          <a:xfrm>
            <a:off x="2333625" y="6056313"/>
            <a:ext cx="1517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128.30.36.12</a:t>
            </a:r>
          </a:p>
        </p:txBody>
      </p:sp>
      <p:sp>
        <p:nvSpPr>
          <p:cNvPr id="820287" name="Rectangle 63"/>
          <p:cNvSpPr>
            <a:spLocks noChangeArrowheads="1"/>
          </p:cNvSpPr>
          <p:nvPr/>
        </p:nvSpPr>
        <p:spPr bwMode="auto">
          <a:xfrm>
            <a:off x="0" y="5300663"/>
            <a:ext cx="9144000" cy="1557337"/>
          </a:xfrm>
          <a:prstGeom prst="rect">
            <a:avLst/>
          </a:prstGeom>
          <a:solidFill>
            <a:srgbClr val="FFC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lnSpc>
                <a:spcPct val="110000"/>
              </a:lnSpc>
              <a:defRPr/>
            </a:pPr>
            <a:r>
              <a:rPr lang="en-US" altLang="zh-CN" sz="2800" dirty="0">
                <a:solidFill>
                  <a:srgbClr val="000090"/>
                </a:solidFill>
                <a:effectLst>
                  <a:outerShdw blurRad="38100" dist="38100" dir="2700000" algn="tl">
                    <a:srgbClr val="000000"/>
                  </a:outerShdw>
                </a:effectLst>
                <a:ea typeface="黑体" charset="0"/>
                <a:cs typeface="黑体" charset="0"/>
              </a:rPr>
              <a:t>255.255.255.128 </a:t>
            </a:r>
            <a:r>
              <a:rPr lang="en-US" altLang="zh-CN" sz="2800" dirty="0">
                <a:solidFill>
                  <a:srgbClr val="800000"/>
                </a:solidFill>
                <a:effectLst>
                  <a:outerShdw blurRad="38100" dist="38100" dir="2700000" algn="tl">
                    <a:srgbClr val="000000"/>
                  </a:outerShdw>
                </a:effectLst>
                <a:ea typeface="黑体" charset="0"/>
                <a:cs typeface="黑体" charset="0"/>
              </a:rPr>
              <a:t>AND </a:t>
            </a:r>
            <a:r>
              <a:rPr lang="en-US" altLang="zh-CN" sz="2800" dirty="0">
                <a:solidFill>
                  <a:srgbClr val="000090"/>
                </a:solidFill>
                <a:effectLst>
                  <a:outerShdw blurRad="38100" dist="38100" dir="2700000" algn="tl">
                    <a:srgbClr val="000000"/>
                  </a:outerShdw>
                </a:effectLst>
                <a:ea typeface="黑体" charset="0"/>
                <a:cs typeface="黑体" charset="0"/>
              </a:rPr>
              <a:t>128.30.33.138 = 128.30.33.128</a:t>
            </a:r>
          </a:p>
          <a:p>
            <a:pPr algn="ctr">
              <a:lnSpc>
                <a:spcPct val="110000"/>
              </a:lnSpc>
              <a:defRPr/>
            </a:pPr>
            <a:r>
              <a:rPr lang="zh-CN" altLang="en-US" sz="2800" dirty="0">
                <a:solidFill>
                  <a:srgbClr val="800000"/>
                </a:solidFill>
                <a:effectLst>
                  <a:outerShdw blurRad="38100" dist="38100" dir="2700000" algn="tl">
                    <a:srgbClr val="000000"/>
                  </a:outerShdw>
                </a:effectLst>
                <a:ea typeface="黑体" charset="0"/>
                <a:cs typeface="黑体" charset="0"/>
              </a:rPr>
              <a:t>匹配</a:t>
            </a:r>
            <a:r>
              <a:rPr lang="en-US" altLang="zh-CN" sz="2800" dirty="0">
                <a:solidFill>
                  <a:srgbClr val="000090"/>
                </a:solidFill>
                <a:effectLst>
                  <a:outerShdw blurRad="38100" dist="38100" dir="2700000" algn="tl">
                    <a:srgbClr val="000000"/>
                  </a:outerShdw>
                </a:effectLst>
                <a:ea typeface="黑体" charset="0"/>
                <a:cs typeface="黑体" charset="0"/>
              </a:rPr>
              <a:t>!</a:t>
            </a:r>
          </a:p>
          <a:p>
            <a:pPr algn="ctr">
              <a:lnSpc>
                <a:spcPct val="110000"/>
              </a:lnSpc>
              <a:defRPr/>
            </a:pPr>
            <a:r>
              <a:rPr lang="zh-CN" altLang="en-US" sz="2800" dirty="0">
                <a:solidFill>
                  <a:srgbClr val="000090"/>
                </a:solidFill>
                <a:effectLst>
                  <a:outerShdw blurRad="38100" dist="38100" dir="2700000" algn="tl">
                    <a:srgbClr val="000000"/>
                  </a:outerShdw>
                </a:effectLst>
                <a:ea typeface="黑体" charset="0"/>
                <a:cs typeface="黑体" charset="0"/>
              </a:rPr>
              <a:t>这表明子网</a:t>
            </a:r>
            <a:r>
              <a:rPr lang="en-US" altLang="zh-CN" sz="2800" dirty="0">
                <a:solidFill>
                  <a:srgbClr val="000090"/>
                </a:solidFill>
                <a:effectLst>
                  <a:outerShdw blurRad="38100" dist="38100" dir="2700000" algn="tl">
                    <a:srgbClr val="000000"/>
                  </a:outerShdw>
                </a:effectLst>
                <a:ea typeface="黑体" charset="0"/>
                <a:cs typeface="黑体" charset="0"/>
              </a:rPr>
              <a:t> 2 </a:t>
            </a:r>
            <a:r>
              <a:rPr lang="zh-CN" altLang="en-US" sz="2800" dirty="0">
                <a:solidFill>
                  <a:srgbClr val="000090"/>
                </a:solidFill>
                <a:effectLst>
                  <a:outerShdw blurRad="38100" dist="38100" dir="2700000" algn="tl">
                    <a:srgbClr val="000000"/>
                  </a:outerShdw>
                </a:effectLst>
                <a:ea typeface="黑体" charset="0"/>
                <a:cs typeface="黑体" charset="0"/>
              </a:rPr>
              <a:t>就是收到的分组所要寻找的目的网络</a:t>
            </a:r>
          </a:p>
        </p:txBody>
      </p:sp>
      <p:sp>
        <p:nvSpPr>
          <p:cNvPr id="820288"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just">
              <a:defRPr/>
            </a:pPr>
            <a:r>
              <a:rPr lang="en-US" altLang="zh-CN" sz="2800" dirty="0">
                <a:solidFill>
                  <a:srgbClr val="3F5A87"/>
                </a:solidFill>
                <a:effectLst>
                  <a:outerShdw blurRad="38100" dist="38100" dir="2700000" algn="tl">
                    <a:srgbClr val="000000"/>
                  </a:outerShdw>
                </a:effectLst>
                <a:ea typeface="黑体" charset="0"/>
                <a:cs typeface="黑体" charset="0"/>
              </a:rPr>
              <a:t>R</a:t>
            </a:r>
            <a:r>
              <a:rPr lang="en-US" altLang="zh-CN" sz="2800" baseline="-25000" dirty="0">
                <a:solidFill>
                  <a:srgbClr val="3F5A87"/>
                </a:solidFill>
                <a:effectLst>
                  <a:outerShdw blurRad="38100" dist="38100" dir="2700000" algn="tl">
                    <a:srgbClr val="000000"/>
                  </a:outerShdw>
                </a:effectLst>
                <a:ea typeface="黑体" charset="0"/>
                <a:cs typeface="黑体" charset="0"/>
              </a:rPr>
              <a:t>1</a:t>
            </a:r>
            <a:r>
              <a:rPr lang="en-US" altLang="zh-CN" dirty="0">
                <a:solidFill>
                  <a:srgbClr val="3F5A87"/>
                </a:solidFill>
                <a:effectLst>
                  <a:outerShdw blurRad="38100" dist="38100" dir="2700000" algn="tl">
                    <a:srgbClr val="000000"/>
                  </a:outerShdw>
                </a:effectLst>
                <a:ea typeface="黑体" charset="0"/>
                <a:cs typeface="黑体" charset="0"/>
              </a:rPr>
              <a:t> </a:t>
            </a:r>
            <a:r>
              <a:rPr lang="zh-CN" altLang="en-US" sz="2800" dirty="0">
                <a:solidFill>
                  <a:srgbClr val="3F5A87"/>
                </a:solidFill>
                <a:effectLst>
                  <a:outerShdw blurRad="38100" dist="38100" dir="2700000" algn="tl">
                    <a:srgbClr val="000000"/>
                  </a:outerShdw>
                </a:effectLst>
                <a:ea typeface="黑体" charset="0"/>
                <a:cs typeface="黑体" charset="0"/>
              </a:rPr>
              <a:t>收到的分组的目的</a:t>
            </a:r>
            <a:r>
              <a:rPr lang="en-US" altLang="zh-CN" sz="2800" dirty="0">
                <a:solidFill>
                  <a:srgbClr val="3F5A87"/>
                </a:solidFill>
                <a:effectLst>
                  <a:outerShdw blurRad="38100" dist="38100" dir="2700000" algn="tl">
                    <a:srgbClr val="000000"/>
                  </a:outerShdw>
                </a:effectLst>
                <a:ea typeface="黑体" charset="0"/>
                <a:cs typeface="黑体" charset="0"/>
              </a:rPr>
              <a:t> IP </a:t>
            </a:r>
            <a:r>
              <a:rPr lang="zh-CN" altLang="en-US" sz="2800" dirty="0">
                <a:solidFill>
                  <a:srgbClr val="3F5A87"/>
                </a:solidFill>
                <a:effectLst>
                  <a:outerShdw blurRad="38100" dist="38100" dir="2700000" algn="tl">
                    <a:srgbClr val="000000"/>
                  </a:outerShdw>
                </a:effectLst>
                <a:ea typeface="黑体" charset="0"/>
                <a:cs typeface="黑体" charset="0"/>
              </a:rPr>
              <a:t>地址：</a:t>
            </a:r>
            <a:r>
              <a:rPr lang="en-US" altLang="zh-CN" sz="2800" dirty="0">
                <a:solidFill>
                  <a:srgbClr val="3F5A87"/>
                </a:solidFill>
                <a:effectLst>
                  <a:outerShdw blurRad="38100" dist="38100" dir="2700000" algn="tl">
                    <a:srgbClr val="000000"/>
                  </a:outerShdw>
                </a:effectLst>
                <a:ea typeface="黑体" charset="0"/>
                <a:cs typeface="黑体" charset="0"/>
              </a:rPr>
              <a:t>128.30.33.138</a:t>
            </a:r>
          </a:p>
        </p:txBody>
      </p:sp>
      <p:grpSp>
        <p:nvGrpSpPr>
          <p:cNvPr id="820289" name="Group 65"/>
          <p:cNvGrpSpPr>
            <a:grpSpLocks/>
          </p:cNvGrpSpPr>
          <p:nvPr/>
        </p:nvGrpSpPr>
        <p:grpSpPr bwMode="auto">
          <a:xfrm>
            <a:off x="5154613" y="1654175"/>
            <a:ext cx="2586037" cy="1379538"/>
            <a:chOff x="3247" y="1042"/>
            <a:chExt cx="1629" cy="869"/>
          </a:xfrm>
        </p:grpSpPr>
        <p:sp>
          <p:nvSpPr>
            <p:cNvPr id="820290" name="Line 66"/>
            <p:cNvSpPr>
              <a:spLocks noChangeShapeType="1"/>
            </p:cNvSpPr>
            <p:nvPr/>
          </p:nvSpPr>
          <p:spPr bwMode="auto">
            <a:xfrm>
              <a:off x="3742" y="1911"/>
              <a:ext cx="1134"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91" name="Line 67"/>
            <p:cNvSpPr>
              <a:spLocks noChangeShapeType="1"/>
            </p:cNvSpPr>
            <p:nvPr/>
          </p:nvSpPr>
          <p:spPr bwMode="auto">
            <a:xfrm flipV="1">
              <a:off x="3247" y="1042"/>
              <a:ext cx="1428"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sp>
        <p:nvSpPr>
          <p:cNvPr id="820292"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820293" name="AutoShape 69"/>
          <p:cNvSpPr>
            <a:spLocks noChangeArrowheads="1"/>
          </p:cNvSpPr>
          <p:nvPr/>
        </p:nvSpPr>
        <p:spPr bwMode="auto">
          <a:xfrm>
            <a:off x="3708400" y="2727325"/>
            <a:ext cx="576263" cy="215900"/>
          </a:xfrm>
          <a:prstGeom prst="rightArrow">
            <a:avLst>
              <a:gd name="adj1" fmla="val 50000"/>
              <a:gd name="adj2" fmla="val 66728"/>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820294" name="Group 70"/>
          <p:cNvGrpSpPr>
            <a:grpSpLocks/>
          </p:cNvGrpSpPr>
          <p:nvPr/>
        </p:nvGrpSpPr>
        <p:grpSpPr bwMode="auto">
          <a:xfrm>
            <a:off x="4146550" y="2997200"/>
            <a:ext cx="4727575" cy="2859088"/>
            <a:chOff x="2612" y="1888"/>
            <a:chExt cx="2978" cy="1801"/>
          </a:xfrm>
        </p:grpSpPr>
        <p:sp>
          <p:nvSpPr>
            <p:cNvPr id="820295" name="Line 71"/>
            <p:cNvSpPr>
              <a:spLocks noChangeShapeType="1"/>
            </p:cNvSpPr>
            <p:nvPr/>
          </p:nvSpPr>
          <p:spPr bwMode="auto">
            <a:xfrm>
              <a:off x="2612" y="1888"/>
              <a:ext cx="1134"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96" name="Line 72"/>
            <p:cNvSpPr>
              <a:spLocks noChangeShapeType="1"/>
            </p:cNvSpPr>
            <p:nvPr/>
          </p:nvSpPr>
          <p:spPr bwMode="auto">
            <a:xfrm flipV="1">
              <a:off x="4162" y="3689"/>
              <a:ext cx="1428"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grpSp>
        <p:nvGrpSpPr>
          <p:cNvPr id="820297" name="Group 73"/>
          <p:cNvGrpSpPr>
            <a:grpSpLocks/>
          </p:cNvGrpSpPr>
          <p:nvPr/>
        </p:nvGrpSpPr>
        <p:grpSpPr bwMode="auto">
          <a:xfrm>
            <a:off x="5221288" y="2997200"/>
            <a:ext cx="2590800" cy="2447925"/>
            <a:chOff x="3289" y="1888"/>
            <a:chExt cx="1632" cy="1542"/>
          </a:xfrm>
        </p:grpSpPr>
        <p:sp>
          <p:nvSpPr>
            <p:cNvPr id="820298" name="Line 74"/>
            <p:cNvSpPr>
              <a:spLocks noChangeShapeType="1"/>
            </p:cNvSpPr>
            <p:nvPr/>
          </p:nvSpPr>
          <p:spPr bwMode="auto">
            <a:xfrm>
              <a:off x="3289" y="1888"/>
              <a:ext cx="1632" cy="1542"/>
            </a:xfrm>
            <a:prstGeom prst="line">
              <a:avLst/>
            </a:prstGeom>
            <a:noFill/>
            <a:ln w="76200">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20299" name="Text Box 75"/>
            <p:cNvSpPr txBox="1">
              <a:spLocks noChangeArrowheads="1"/>
            </p:cNvSpPr>
            <p:nvPr/>
          </p:nvSpPr>
          <p:spPr bwMode="auto">
            <a:xfrm>
              <a:off x="3619" y="2421"/>
              <a:ext cx="945" cy="485"/>
            </a:xfrm>
            <a:prstGeom prst="rect">
              <a:avLst/>
            </a:prstGeom>
            <a:solidFill>
              <a:srgbClr val="CCECFF"/>
            </a:solidFill>
            <a:ln w="76200" cmpd="tri">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4400">
                  <a:solidFill>
                    <a:schemeClr val="accent5">
                      <a:lumMod val="50000"/>
                    </a:schemeClr>
                  </a:solidFill>
                  <a:effectLst>
                    <a:outerShdw blurRad="38100" dist="38100" dir="2700000" algn="tl">
                      <a:srgbClr val="000000"/>
                    </a:outerShdw>
                  </a:effectLst>
                  <a:latin typeface="Tahoma" charset="0"/>
                  <a:ea typeface="黑体" charset="0"/>
                  <a:cs typeface="黑体" charset="0"/>
                </a:rPr>
                <a:t>一致</a:t>
              </a:r>
              <a:r>
                <a:rPr lang="en-US" altLang="zh-CN" sz="4400">
                  <a:solidFill>
                    <a:schemeClr val="accent5">
                      <a:lumMod val="50000"/>
                    </a:schemeClr>
                  </a:solidFill>
                  <a:effectLst>
                    <a:outerShdw blurRad="38100" dist="38100" dir="2700000" algn="tl">
                      <a:srgbClr val="000000"/>
                    </a:outerShdw>
                  </a:effectLst>
                  <a:latin typeface="Tahoma" charset="0"/>
                  <a:ea typeface="黑体" charset="0"/>
                  <a:cs typeface="黑体" charset="0"/>
                </a:rPr>
                <a:t>!</a:t>
              </a:r>
            </a:p>
          </p:txBody>
        </p:sp>
      </p:grpSp>
    </p:spTree>
    <p:extLst>
      <p:ext uri="{BB962C8B-B14F-4D97-AF65-F5344CB8AC3E}">
        <p14:creationId xmlns:p14="http://schemas.microsoft.com/office/powerpoint/2010/main" val="884380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293"/>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820293"/>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2500"/>
                            </p:stCondLst>
                            <p:childTnLst>
                              <p:par>
                                <p:cTn id="11" presetID="1" presetClass="exit" presetSubtype="0" fill="hold" grpId="2" nodeType="afterEffect">
                                  <p:stCondLst>
                                    <p:cond delay="0"/>
                                  </p:stCondLst>
                                  <p:childTnLst>
                                    <p:set>
                                      <p:cBhvr>
                                        <p:cTn id="12" dur="1" fill="hold">
                                          <p:stCondLst>
                                            <p:cond delay="0"/>
                                          </p:stCondLst>
                                        </p:cTn>
                                        <p:tgtEl>
                                          <p:spTgt spid="820293"/>
                                        </p:tgtEl>
                                        <p:attrNameLst>
                                          <p:attrName>style.visibility</p:attrName>
                                        </p:attrNameLst>
                                      </p:cBhvr>
                                      <p:to>
                                        <p:strVal val="hidden"/>
                                      </p:to>
                                    </p:set>
                                  </p:childTnLst>
                                </p:cTn>
                              </p:par>
                            </p:childTnLst>
                          </p:cTn>
                        </p:par>
                        <p:par>
                          <p:cTn id="13" fill="hold" nodeType="afterGroup">
                            <p:stCondLst>
                              <p:cond delay="2500"/>
                            </p:stCondLst>
                            <p:childTnLst>
                              <p:par>
                                <p:cTn id="14" presetID="1" presetClass="entr" presetSubtype="0" fill="hold" nodeType="afterEffect">
                                  <p:stCondLst>
                                    <p:cond delay="0"/>
                                  </p:stCondLst>
                                  <p:childTnLst>
                                    <p:set>
                                      <p:cBhvr>
                                        <p:cTn id="15" dur="1" fill="hold">
                                          <p:stCondLst>
                                            <p:cond delay="0"/>
                                          </p:stCondLst>
                                        </p:cTn>
                                        <p:tgtEl>
                                          <p:spTgt spid="820289"/>
                                        </p:tgtEl>
                                        <p:attrNameLst>
                                          <p:attrName>style.visibility</p:attrName>
                                        </p:attrNameLst>
                                      </p:cBhvr>
                                      <p:to>
                                        <p:strVal val="visible"/>
                                      </p:to>
                                    </p:set>
                                  </p:childTnLst>
                                </p:cTn>
                              </p:par>
                            </p:childTnLst>
                          </p:cTn>
                        </p:par>
                        <p:par>
                          <p:cTn id="16" fill="hold" nodeType="afterGroup">
                            <p:stCondLst>
                              <p:cond delay="2500"/>
                            </p:stCondLst>
                            <p:childTnLst>
                              <p:par>
                                <p:cTn id="17" presetID="35" presetClass="emph" presetSubtype="0" repeatCount="3000" fill="hold" nodeType="afterEffect">
                                  <p:stCondLst>
                                    <p:cond delay="0"/>
                                  </p:stCondLst>
                                  <p:childTnLst>
                                    <p:anim calcmode="discrete" valueType="str">
                                      <p:cBhvr>
                                        <p:cTn id="18" dur="1000" fill="hold"/>
                                        <p:tgtEl>
                                          <p:spTgt spid="820289"/>
                                        </p:tgtEl>
                                        <p:attrNameLst>
                                          <p:attrName>style.visibility</p:attrName>
                                        </p:attrNameLst>
                                      </p:cBhvr>
                                      <p:tavLst>
                                        <p:tav tm="0">
                                          <p:val>
                                            <p:strVal val="hidden"/>
                                          </p:val>
                                        </p:tav>
                                        <p:tav tm="50000">
                                          <p:val>
                                            <p:strVal val="visible"/>
                                          </p:val>
                                        </p:tav>
                                      </p:tavLst>
                                    </p:anim>
                                  </p:childTnLst>
                                </p:cTn>
                              </p:par>
                            </p:childTnLst>
                          </p:cTn>
                        </p:par>
                        <p:par>
                          <p:cTn id="19" fill="hold" nodeType="afterGroup">
                            <p:stCondLst>
                              <p:cond delay="5500"/>
                            </p:stCondLst>
                            <p:childTnLst>
                              <p:par>
                                <p:cTn id="20" presetID="22" presetClass="entr" presetSubtype="1" fill="hold" grpId="0" nodeType="afterEffect">
                                  <p:stCondLst>
                                    <p:cond delay="0"/>
                                  </p:stCondLst>
                                  <p:childTnLst>
                                    <p:set>
                                      <p:cBhvr>
                                        <p:cTn id="21" dur="1" fill="hold">
                                          <p:stCondLst>
                                            <p:cond delay="0"/>
                                          </p:stCondLst>
                                        </p:cTn>
                                        <p:tgtEl>
                                          <p:spTgt spid="820287"/>
                                        </p:tgtEl>
                                        <p:attrNameLst>
                                          <p:attrName>style.visibility</p:attrName>
                                        </p:attrNameLst>
                                      </p:cBhvr>
                                      <p:to>
                                        <p:strVal val="visible"/>
                                      </p:to>
                                    </p:set>
                                    <p:animEffect transition="in" filter="wipe(up)">
                                      <p:cBhvr>
                                        <p:cTn id="22" dur="5000"/>
                                        <p:tgtEl>
                                          <p:spTgt spid="820287"/>
                                        </p:tgtEl>
                                      </p:cBhvr>
                                    </p:animEffect>
                                  </p:childTnLst>
                                </p:cTn>
                              </p:par>
                            </p:childTnLst>
                          </p:cTn>
                        </p:par>
                        <p:par>
                          <p:cTn id="23" fill="hold" nodeType="afterGroup">
                            <p:stCondLst>
                              <p:cond delay="10500"/>
                            </p:stCondLst>
                            <p:childTnLst>
                              <p:par>
                                <p:cTn id="24" presetID="1" presetClass="entr" presetSubtype="0" fill="hold" nodeType="afterEffect">
                                  <p:stCondLst>
                                    <p:cond delay="0"/>
                                  </p:stCondLst>
                                  <p:childTnLst>
                                    <p:set>
                                      <p:cBhvr>
                                        <p:cTn id="25" dur="1" fill="hold">
                                          <p:stCondLst>
                                            <p:cond delay="0"/>
                                          </p:stCondLst>
                                        </p:cTn>
                                        <p:tgtEl>
                                          <p:spTgt spid="820294"/>
                                        </p:tgtEl>
                                        <p:attrNameLst>
                                          <p:attrName>style.visibility</p:attrName>
                                        </p:attrNameLst>
                                      </p:cBhvr>
                                      <p:to>
                                        <p:strVal val="visible"/>
                                      </p:to>
                                    </p:set>
                                  </p:childTnLst>
                                </p:cTn>
                              </p:par>
                            </p:childTnLst>
                          </p:cTn>
                        </p:par>
                        <p:par>
                          <p:cTn id="26" fill="hold" nodeType="afterGroup">
                            <p:stCondLst>
                              <p:cond delay="10500"/>
                            </p:stCondLst>
                            <p:childTnLst>
                              <p:par>
                                <p:cTn id="27" presetID="35" presetClass="emph" presetSubtype="0" repeatCount="3000" fill="hold" nodeType="afterEffect">
                                  <p:stCondLst>
                                    <p:cond delay="500"/>
                                  </p:stCondLst>
                                  <p:childTnLst>
                                    <p:anim calcmode="discrete" valueType="str">
                                      <p:cBhvr>
                                        <p:cTn id="28" dur="1000" fill="hold"/>
                                        <p:tgtEl>
                                          <p:spTgt spid="820294"/>
                                        </p:tgtEl>
                                        <p:attrNameLst>
                                          <p:attrName>style.visibility</p:attrName>
                                        </p:attrNameLst>
                                      </p:cBhvr>
                                      <p:tavLst>
                                        <p:tav tm="0">
                                          <p:val>
                                            <p:strVal val="hidden"/>
                                          </p:val>
                                        </p:tav>
                                        <p:tav tm="50000">
                                          <p:val>
                                            <p:strVal val="visible"/>
                                          </p:val>
                                        </p:tav>
                                      </p:tavLst>
                                    </p:anim>
                                  </p:childTnLst>
                                </p:cTn>
                              </p:par>
                            </p:childTnLst>
                          </p:cTn>
                        </p:par>
                        <p:par>
                          <p:cTn id="29" fill="hold" nodeType="afterGroup">
                            <p:stCondLst>
                              <p:cond delay="14000"/>
                            </p:stCondLst>
                            <p:childTnLst>
                              <p:par>
                                <p:cTn id="30" presetID="1" presetClass="entr" presetSubtype="0" fill="hold" nodeType="afterEffect">
                                  <p:stCondLst>
                                    <p:cond delay="0"/>
                                  </p:stCondLst>
                                  <p:childTnLst>
                                    <p:set>
                                      <p:cBhvr>
                                        <p:cTn id="31" dur="1" fill="hold">
                                          <p:stCondLst>
                                            <p:cond delay="0"/>
                                          </p:stCondLst>
                                        </p:cTn>
                                        <p:tgtEl>
                                          <p:spTgt spid="820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87" grpId="0" animBg="1"/>
      <p:bldP spid="820293" grpId="0" animBg="1"/>
      <p:bldP spid="820293" grpId="1" animBg="1"/>
      <p:bldP spid="820293" grpId="2"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kumimoji="0" lang="en-US" altLang="zh-CN" sz="3600" dirty="0" smtClean="0">
                <a:solidFill>
                  <a:schemeClr val="tx1"/>
                </a:solidFill>
              </a:rPr>
              <a:t>2014</a:t>
            </a:r>
            <a:r>
              <a:rPr kumimoji="0" lang="zh-CN" altLang="en-US" sz="3600" dirty="0" smtClean="0">
                <a:solidFill>
                  <a:schemeClr val="tx1"/>
                </a:solidFill>
              </a:rPr>
              <a:t>年应用</a:t>
            </a:r>
            <a:r>
              <a:rPr kumimoji="0" lang="zh-CN" altLang="en-US" sz="3600" dirty="0">
                <a:solidFill>
                  <a:schemeClr val="tx1"/>
                </a:solidFill>
              </a:rPr>
              <a:t>题</a:t>
            </a:r>
          </a:p>
        </p:txBody>
      </p:sp>
      <p:sp>
        <p:nvSpPr>
          <p:cNvPr id="16387" name="Rectangle 3"/>
          <p:cNvSpPr>
            <a:spLocks noGrp="1" noChangeArrowheads="1"/>
          </p:cNvSpPr>
          <p:nvPr>
            <p:ph type="body" idx="1"/>
          </p:nvPr>
        </p:nvSpPr>
        <p:spPr>
          <a:xfrm>
            <a:off x="228600" y="1600200"/>
            <a:ext cx="8610600" cy="4267200"/>
          </a:xfrm>
        </p:spPr>
        <p:txBody>
          <a:bodyPr/>
          <a:lstStyle/>
          <a:p>
            <a:pPr eaLnBrk="1" hangingPunct="1">
              <a:buFont typeface="Wingdings" charset="0"/>
              <a:buChar char="o"/>
              <a:defRPr/>
            </a:pPr>
            <a:r>
              <a:rPr kumimoji="0" lang="zh-CN" altLang="en-US" sz="2000" dirty="0"/>
              <a:t>某主机的</a:t>
            </a:r>
            <a:r>
              <a:rPr kumimoji="0" lang="en-US" altLang="zh-CN" sz="2000" dirty="0"/>
              <a:t>MAC</a:t>
            </a:r>
            <a:r>
              <a:rPr kumimoji="0" lang="zh-CN" altLang="en-US" sz="2000" dirty="0"/>
              <a:t>地址为</a:t>
            </a:r>
            <a:r>
              <a:rPr kumimoji="0" lang="en-US" altLang="zh-CN" sz="2000" dirty="0"/>
              <a:t>00-15-C5-C1-5E-28</a:t>
            </a:r>
            <a:r>
              <a:rPr kumimoji="0" lang="zh-CN" altLang="en-US" sz="2000" dirty="0"/>
              <a:t>，</a:t>
            </a:r>
            <a:r>
              <a:rPr kumimoji="0" lang="en-US" altLang="zh-CN" sz="2000" dirty="0"/>
              <a:t>IP</a:t>
            </a:r>
            <a:r>
              <a:rPr kumimoji="0" lang="zh-CN" altLang="en-US" sz="2000" dirty="0"/>
              <a:t>地址为</a:t>
            </a:r>
            <a:r>
              <a:rPr kumimoji="0" lang="en-US" altLang="zh-CN" sz="2000" dirty="0"/>
              <a:t>10.2.128.100</a:t>
            </a:r>
            <a:r>
              <a:rPr kumimoji="0" lang="zh-CN" altLang="en-US" sz="2000" dirty="0"/>
              <a:t>（私有地址）。网络拓扑如图</a:t>
            </a:r>
            <a:r>
              <a:rPr kumimoji="0" lang="en-US" altLang="zh-CN" sz="2000" dirty="0"/>
              <a:t>1</a:t>
            </a:r>
            <a:r>
              <a:rPr kumimoji="0" lang="zh-CN" altLang="en-US" sz="2000" dirty="0"/>
              <a:t>，图</a:t>
            </a:r>
            <a:r>
              <a:rPr kumimoji="0" lang="en-US" altLang="zh-CN" sz="2000" dirty="0"/>
              <a:t>2</a:t>
            </a:r>
            <a:r>
              <a:rPr kumimoji="0" lang="zh-CN" altLang="en-US" sz="2000" dirty="0"/>
              <a:t>是该主机进行</a:t>
            </a:r>
            <a:r>
              <a:rPr kumimoji="0" lang="en-US" altLang="zh-CN" sz="2000" dirty="0"/>
              <a:t>Web</a:t>
            </a:r>
            <a:r>
              <a:rPr kumimoji="0" lang="zh-CN" altLang="en-US" sz="2000" dirty="0"/>
              <a:t>请求的</a:t>
            </a:r>
            <a:r>
              <a:rPr kumimoji="0" lang="en-US" altLang="zh-CN" sz="2000" dirty="0"/>
              <a:t>1</a:t>
            </a:r>
            <a:r>
              <a:rPr kumimoji="0" lang="zh-CN" altLang="en-US" sz="2000" dirty="0"/>
              <a:t>个以太网数据帧前</a:t>
            </a:r>
            <a:r>
              <a:rPr kumimoji="0" lang="en-US" altLang="zh-CN" sz="2000" dirty="0"/>
              <a:t>80</a:t>
            </a:r>
            <a:r>
              <a:rPr kumimoji="0" lang="zh-CN" altLang="en-US" sz="2000" dirty="0"/>
              <a:t>个字节的十六进制及</a:t>
            </a:r>
            <a:r>
              <a:rPr kumimoji="0" lang="en-US" altLang="zh-CN" sz="2000" dirty="0"/>
              <a:t>ASCII</a:t>
            </a:r>
            <a:r>
              <a:rPr kumimoji="0" lang="zh-CN" altLang="en-US" sz="2000" dirty="0"/>
              <a:t>码内容</a:t>
            </a:r>
          </a:p>
        </p:txBody>
      </p:sp>
      <p:grpSp>
        <p:nvGrpSpPr>
          <p:cNvPr id="2" name="Group 52"/>
          <p:cNvGrpSpPr>
            <a:grpSpLocks/>
          </p:cNvGrpSpPr>
          <p:nvPr/>
        </p:nvGrpSpPr>
        <p:grpSpPr bwMode="auto">
          <a:xfrm>
            <a:off x="1981200" y="2514600"/>
            <a:ext cx="4800600" cy="1738313"/>
            <a:chOff x="192" y="1776"/>
            <a:chExt cx="3024" cy="1095"/>
          </a:xfrm>
        </p:grpSpPr>
        <p:sp>
          <p:nvSpPr>
            <p:cNvPr id="16416" name="Line 32"/>
            <p:cNvSpPr>
              <a:spLocks noChangeShapeType="1"/>
            </p:cNvSpPr>
            <p:nvPr/>
          </p:nvSpPr>
          <p:spPr bwMode="auto">
            <a:xfrm>
              <a:off x="1440" y="2256"/>
              <a:ext cx="576" cy="0"/>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13" name="Line 29"/>
            <p:cNvSpPr>
              <a:spLocks noChangeShapeType="1"/>
            </p:cNvSpPr>
            <p:nvPr/>
          </p:nvSpPr>
          <p:spPr bwMode="auto">
            <a:xfrm>
              <a:off x="384" y="2256"/>
              <a:ext cx="576" cy="0"/>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pic>
          <p:nvPicPr>
            <p:cNvPr id="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2076"/>
              <a:ext cx="323" cy="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16389" name="AutoShape 5"/>
            <p:cNvSpPr>
              <a:spLocks noChangeArrowheads="1"/>
            </p:cNvSpPr>
            <p:nvPr/>
          </p:nvSpPr>
          <p:spPr bwMode="auto">
            <a:xfrm>
              <a:off x="912" y="2112"/>
              <a:ext cx="624" cy="288"/>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r>
                <a:rPr lang="en-US" altLang="zh-CN" b="1">
                  <a:ea typeface="宋体" charset="0"/>
                </a:rPr>
                <a:t>R</a:t>
              </a:r>
            </a:p>
          </p:txBody>
        </p:sp>
        <p:grpSp>
          <p:nvGrpSpPr>
            <p:cNvPr id="16407" name="Group 6"/>
            <p:cNvGrpSpPr>
              <a:grpSpLocks/>
            </p:cNvGrpSpPr>
            <p:nvPr/>
          </p:nvGrpSpPr>
          <p:grpSpPr bwMode="auto">
            <a:xfrm>
              <a:off x="1776" y="2064"/>
              <a:ext cx="1296" cy="384"/>
              <a:chOff x="3372" y="1857"/>
              <a:chExt cx="2326" cy="1530"/>
            </a:xfrm>
          </p:grpSpPr>
          <p:grpSp>
            <p:nvGrpSpPr>
              <p:cNvPr id="4" name="Group 7"/>
              <p:cNvGrpSpPr>
                <a:grpSpLocks/>
              </p:cNvGrpSpPr>
              <p:nvPr/>
            </p:nvGrpSpPr>
            <p:grpSpPr bwMode="auto">
              <a:xfrm>
                <a:off x="3385" y="1887"/>
                <a:ext cx="2313" cy="1500"/>
                <a:chOff x="3134" y="1375"/>
                <a:chExt cx="2386" cy="1553"/>
              </a:xfrm>
            </p:grpSpPr>
            <p:sp>
              <p:nvSpPr>
                <p:cNvPr id="5" name="Oval 8"/>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6" name="Oval 9"/>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7" name="Oval 10"/>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8" name="Oval 11"/>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9" name="Oval 12"/>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0" name="Oval 13"/>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6434" name="Oval 14"/>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6435" name="Oval 15"/>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6436" name="Oval 16"/>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grpSp>
          <p:sp>
            <p:nvSpPr>
              <p:cNvPr id="11" name="Oval 17"/>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2" name="Oval 18"/>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3" name="Oval 19"/>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6422" name="Oval 20"/>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4" name="Oval 21"/>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5" name="Oval 22"/>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6" name="Oval 23"/>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7" name="Oval 24"/>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sp>
            <p:nvSpPr>
              <p:cNvPr id="18" name="Oval 25"/>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b="1"/>
              </a:p>
            </p:txBody>
          </p:sp>
        </p:grpSp>
        <p:sp>
          <p:nvSpPr>
            <p:cNvPr id="16411" name="Text Box 27"/>
            <p:cNvSpPr txBox="1">
              <a:spLocks noChangeArrowheads="1"/>
            </p:cNvSpPr>
            <p:nvPr/>
          </p:nvSpPr>
          <p:spPr bwMode="auto">
            <a:xfrm>
              <a:off x="240" y="1776"/>
              <a:ext cx="134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10.2.128.100</a:t>
              </a:r>
            </a:p>
          </p:txBody>
        </p:sp>
        <p:sp>
          <p:nvSpPr>
            <p:cNvPr id="16412" name="Text Box 28"/>
            <p:cNvSpPr txBox="1">
              <a:spLocks noChangeArrowheads="1"/>
            </p:cNvSpPr>
            <p:nvPr/>
          </p:nvSpPr>
          <p:spPr bwMode="auto">
            <a:xfrm>
              <a:off x="480" y="2448"/>
              <a:ext cx="134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10.2.128.1</a:t>
              </a:r>
            </a:p>
          </p:txBody>
        </p:sp>
        <p:sp>
          <p:nvSpPr>
            <p:cNvPr id="16414" name="Line 30"/>
            <p:cNvSpPr>
              <a:spLocks noChangeShapeType="1"/>
            </p:cNvSpPr>
            <p:nvPr/>
          </p:nvSpPr>
          <p:spPr bwMode="auto">
            <a:xfrm flipH="1">
              <a:off x="480" y="1872"/>
              <a:ext cx="144" cy="336"/>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15" name="Line 31"/>
            <p:cNvSpPr>
              <a:spLocks noChangeShapeType="1"/>
            </p:cNvSpPr>
            <p:nvPr/>
          </p:nvSpPr>
          <p:spPr bwMode="auto">
            <a:xfrm flipV="1">
              <a:off x="720" y="2304"/>
              <a:ext cx="144" cy="192"/>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17" name="Text Box 33"/>
            <p:cNvSpPr txBox="1">
              <a:spLocks noChangeArrowheads="1"/>
            </p:cNvSpPr>
            <p:nvPr/>
          </p:nvSpPr>
          <p:spPr bwMode="auto">
            <a:xfrm>
              <a:off x="1200" y="1872"/>
              <a:ext cx="134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101.12.123.15</a:t>
              </a:r>
            </a:p>
          </p:txBody>
        </p:sp>
        <p:sp>
          <p:nvSpPr>
            <p:cNvPr id="16418" name="Line 34"/>
            <p:cNvSpPr>
              <a:spLocks noChangeShapeType="1"/>
            </p:cNvSpPr>
            <p:nvPr/>
          </p:nvSpPr>
          <p:spPr bwMode="auto">
            <a:xfrm flipH="1">
              <a:off x="1536" y="2016"/>
              <a:ext cx="96" cy="192"/>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19" name="Text Box 35"/>
            <p:cNvSpPr txBox="1">
              <a:spLocks noChangeArrowheads="1"/>
            </p:cNvSpPr>
            <p:nvPr/>
          </p:nvSpPr>
          <p:spPr bwMode="auto">
            <a:xfrm>
              <a:off x="2064" y="2064"/>
              <a:ext cx="11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b="1">
                  <a:ea typeface="宋体" charset="0"/>
                </a:rPr>
                <a:t>Internet</a:t>
              </a:r>
            </a:p>
          </p:txBody>
        </p:sp>
        <p:sp>
          <p:nvSpPr>
            <p:cNvPr id="16420" name="Text Box 36"/>
            <p:cNvSpPr txBox="1">
              <a:spLocks noChangeArrowheads="1"/>
            </p:cNvSpPr>
            <p:nvPr/>
          </p:nvSpPr>
          <p:spPr bwMode="auto">
            <a:xfrm>
              <a:off x="1392" y="2448"/>
              <a:ext cx="1248"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MTU=1500B</a:t>
              </a:r>
            </a:p>
          </p:txBody>
        </p:sp>
        <p:sp>
          <p:nvSpPr>
            <p:cNvPr id="16421" name="Line 37"/>
            <p:cNvSpPr>
              <a:spLocks noChangeShapeType="1"/>
            </p:cNvSpPr>
            <p:nvPr/>
          </p:nvSpPr>
          <p:spPr bwMode="auto">
            <a:xfrm flipV="1">
              <a:off x="1728" y="2274"/>
              <a:ext cx="48" cy="192"/>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23" name="Text Box 39"/>
            <p:cNvSpPr txBox="1">
              <a:spLocks noChangeArrowheads="1"/>
            </p:cNvSpPr>
            <p:nvPr/>
          </p:nvSpPr>
          <p:spPr bwMode="auto">
            <a:xfrm>
              <a:off x="960" y="2640"/>
              <a:ext cx="163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algn="ctr" eaLnBrk="1" hangingPunct="1">
                <a:defRPr/>
              </a:pPr>
              <a:r>
                <a:rPr lang="en-US" altLang="zh-CN" b="1" smtClean="0"/>
                <a:t>  </a:t>
              </a:r>
              <a:r>
                <a:rPr lang="zh-CN" altLang="en-US" b="1" smtClean="0"/>
                <a:t>图</a:t>
              </a:r>
              <a:r>
                <a:rPr lang="en-US" altLang="zh-CN" b="1" smtClean="0"/>
                <a:t>1 </a:t>
              </a:r>
              <a:r>
                <a:rPr lang="zh-CN" altLang="en-US" b="1" smtClean="0"/>
                <a:t>网络拓扑</a:t>
              </a:r>
            </a:p>
          </p:txBody>
        </p:sp>
      </p:grpSp>
      <p:sp>
        <p:nvSpPr>
          <p:cNvPr id="16437" name="Text Box 53"/>
          <p:cNvSpPr txBox="1">
            <a:spLocks noChangeArrowheads="1"/>
          </p:cNvSpPr>
          <p:nvPr/>
        </p:nvSpPr>
        <p:spPr bwMode="auto">
          <a:xfrm>
            <a:off x="3810000" y="6477000"/>
            <a:ext cx="37338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eaLnBrk="1" hangingPunct="1">
              <a:spcBef>
                <a:spcPct val="50000"/>
              </a:spcBef>
              <a:defRPr/>
            </a:pPr>
            <a:r>
              <a:rPr lang="zh-CN" altLang="en-US" smtClean="0"/>
              <a:t>图</a:t>
            </a:r>
            <a:r>
              <a:rPr lang="en-US" altLang="zh-CN" smtClean="0"/>
              <a:t> 2 </a:t>
            </a:r>
            <a:r>
              <a:rPr lang="zh-CN" altLang="en-US" smtClean="0"/>
              <a:t>以太网数据帧前</a:t>
            </a:r>
            <a:r>
              <a:rPr lang="en-US" altLang="zh-CN" smtClean="0"/>
              <a:t>80</a:t>
            </a:r>
            <a:r>
              <a:rPr lang="zh-CN" altLang="en-US" smtClean="0"/>
              <a:t>个字节</a:t>
            </a:r>
          </a:p>
        </p:txBody>
      </p:sp>
      <p:grpSp>
        <p:nvGrpSpPr>
          <p:cNvPr id="19" name="组 18"/>
          <p:cNvGrpSpPr/>
          <p:nvPr/>
        </p:nvGrpSpPr>
        <p:grpSpPr>
          <a:xfrm>
            <a:off x="990600" y="4343400"/>
            <a:ext cx="6781800" cy="2112963"/>
            <a:chOff x="990600" y="4343400"/>
            <a:chExt cx="6781800" cy="2112963"/>
          </a:xfrm>
        </p:grpSpPr>
        <p:grpSp>
          <p:nvGrpSpPr>
            <p:cNvPr id="16388" name="Group 51"/>
            <p:cNvGrpSpPr>
              <a:grpSpLocks/>
            </p:cNvGrpSpPr>
            <p:nvPr/>
          </p:nvGrpSpPr>
          <p:grpSpPr bwMode="auto">
            <a:xfrm>
              <a:off x="990600" y="4343400"/>
              <a:ext cx="6781800" cy="2112963"/>
              <a:chOff x="0" y="3120"/>
              <a:chExt cx="4272" cy="1331"/>
            </a:xfrm>
          </p:grpSpPr>
          <p:grpSp>
            <p:nvGrpSpPr>
              <p:cNvPr id="16392" name="Group 50"/>
              <p:cNvGrpSpPr>
                <a:grpSpLocks/>
              </p:cNvGrpSpPr>
              <p:nvPr/>
            </p:nvGrpSpPr>
            <p:grpSpPr bwMode="auto">
              <a:xfrm>
                <a:off x="0" y="3120"/>
                <a:ext cx="4272" cy="1248"/>
                <a:chOff x="0" y="3072"/>
                <a:chExt cx="4272" cy="1248"/>
              </a:xfrm>
            </p:grpSpPr>
            <p:sp>
              <p:nvSpPr>
                <p:cNvPr id="16426" name="Rectangle 42"/>
                <p:cNvSpPr>
                  <a:spLocks noChangeArrowheads="1"/>
                </p:cNvSpPr>
                <p:nvPr/>
              </p:nvSpPr>
              <p:spPr bwMode="auto">
                <a:xfrm>
                  <a:off x="0" y="3072"/>
                  <a:ext cx="4272" cy="124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16425" name="Line 41"/>
                <p:cNvSpPr>
                  <a:spLocks noChangeShapeType="1"/>
                </p:cNvSpPr>
                <p:nvPr/>
              </p:nvSpPr>
              <p:spPr bwMode="auto">
                <a:xfrm>
                  <a:off x="432"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27" name="Line 43"/>
                <p:cNvSpPr>
                  <a:spLocks noChangeShapeType="1"/>
                </p:cNvSpPr>
                <p:nvPr/>
              </p:nvSpPr>
              <p:spPr bwMode="auto">
                <a:xfrm>
                  <a:off x="912"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28" name="Line 44"/>
                <p:cNvSpPr>
                  <a:spLocks noChangeShapeType="1"/>
                </p:cNvSpPr>
                <p:nvPr/>
              </p:nvSpPr>
              <p:spPr bwMode="auto">
                <a:xfrm>
                  <a:off x="1392"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29" name="Line 45"/>
                <p:cNvSpPr>
                  <a:spLocks noChangeShapeType="1"/>
                </p:cNvSpPr>
                <p:nvPr/>
              </p:nvSpPr>
              <p:spPr bwMode="auto">
                <a:xfrm>
                  <a:off x="1824"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30" name="Line 46"/>
                <p:cNvSpPr>
                  <a:spLocks noChangeShapeType="1"/>
                </p:cNvSpPr>
                <p:nvPr/>
              </p:nvSpPr>
              <p:spPr bwMode="auto">
                <a:xfrm>
                  <a:off x="2283"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31" name="Line 47"/>
                <p:cNvSpPr>
                  <a:spLocks noChangeShapeType="1"/>
                </p:cNvSpPr>
                <p:nvPr/>
              </p:nvSpPr>
              <p:spPr bwMode="auto">
                <a:xfrm>
                  <a:off x="2745"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32" name="Line 48"/>
                <p:cNvSpPr>
                  <a:spLocks noChangeShapeType="1"/>
                </p:cNvSpPr>
                <p:nvPr/>
              </p:nvSpPr>
              <p:spPr bwMode="auto">
                <a:xfrm>
                  <a:off x="3168"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16433" name="Line 49"/>
                <p:cNvSpPr>
                  <a:spLocks noChangeShapeType="1"/>
                </p:cNvSpPr>
                <p:nvPr/>
              </p:nvSpPr>
              <p:spPr bwMode="auto">
                <a:xfrm>
                  <a:off x="3648"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grpSp>
          <p:sp>
            <p:nvSpPr>
              <p:cNvPr id="16424" name="Text Box 40"/>
              <p:cNvSpPr txBox="1">
                <a:spLocks noChangeArrowheads="1"/>
              </p:cNvSpPr>
              <p:nvPr/>
            </p:nvSpPr>
            <p:spPr bwMode="auto">
              <a:xfrm>
                <a:off x="0" y="3120"/>
                <a:ext cx="4272" cy="1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lnSpc>
                    <a:spcPts val="1980"/>
                  </a:lnSpc>
                  <a:spcBef>
                    <a:spcPct val="50000"/>
                  </a:spcBef>
                  <a:defRPr/>
                </a:pPr>
                <a:r>
                  <a:rPr lang="en-US" altLang="zh-CN" sz="2400" dirty="0">
                    <a:ea typeface="宋体" charset="0"/>
                  </a:rPr>
                  <a:t>0000 00 21 27 21 51ee 00 15 c5 c1 5e 28 08 00 45 00 </a:t>
                </a:r>
              </a:p>
              <a:p>
                <a:pPr>
                  <a:lnSpc>
                    <a:spcPts val="1980"/>
                  </a:lnSpc>
                  <a:spcBef>
                    <a:spcPct val="50000"/>
                  </a:spcBef>
                  <a:defRPr/>
                </a:pPr>
                <a:r>
                  <a:rPr lang="en-US" altLang="zh-CN" sz="2400" dirty="0">
                    <a:ea typeface="宋体" charset="0"/>
                  </a:rPr>
                  <a:t>0010 01 </a:t>
                </a:r>
                <a:r>
                  <a:rPr lang="en-US" altLang="zh-CN" sz="2400" dirty="0" err="1">
                    <a:ea typeface="宋体" charset="0"/>
                  </a:rPr>
                  <a:t>ef</a:t>
                </a:r>
                <a:r>
                  <a:rPr lang="en-US" altLang="zh-CN" sz="2400" dirty="0">
                    <a:ea typeface="宋体" charset="0"/>
                  </a:rPr>
                  <a:t> 11 3b 40 00 80 06 </a:t>
                </a:r>
                <a:r>
                  <a:rPr lang="en-US" altLang="zh-CN" sz="2400" dirty="0" err="1">
                    <a:ea typeface="宋体" charset="0"/>
                  </a:rPr>
                  <a:t>ba</a:t>
                </a:r>
                <a:r>
                  <a:rPr lang="en-US" altLang="zh-CN" sz="2400" dirty="0">
                    <a:ea typeface="宋体" charset="0"/>
                  </a:rPr>
                  <a:t> 9d </a:t>
                </a:r>
                <a:r>
                  <a:rPr lang="en-US" altLang="zh-CN" sz="2400" dirty="0" smtClean="0">
                    <a:ea typeface="宋体" charset="0"/>
                  </a:rPr>
                  <a:t>0a02 </a:t>
                </a:r>
                <a:r>
                  <a:rPr lang="en-US" altLang="zh-CN" sz="2400" dirty="0">
                    <a:ea typeface="宋体" charset="0"/>
                  </a:rPr>
                  <a:t>80 64 40 aa</a:t>
                </a:r>
              </a:p>
              <a:p>
                <a:pPr>
                  <a:lnSpc>
                    <a:spcPts val="1980"/>
                  </a:lnSpc>
                  <a:spcBef>
                    <a:spcPct val="50000"/>
                  </a:spcBef>
                  <a:defRPr/>
                </a:pPr>
                <a:r>
                  <a:rPr lang="en-US" altLang="zh-CN" sz="2400" dirty="0">
                    <a:ea typeface="宋体" charset="0"/>
                  </a:rPr>
                  <a:t>0020 62 20 04 </a:t>
                </a:r>
                <a:r>
                  <a:rPr lang="en-US" altLang="zh-CN" sz="2400" dirty="0" err="1">
                    <a:ea typeface="宋体" charset="0"/>
                  </a:rPr>
                  <a:t>ff</a:t>
                </a:r>
                <a:r>
                  <a:rPr lang="en-US" altLang="zh-CN" sz="2400" dirty="0">
                    <a:ea typeface="宋体" charset="0"/>
                  </a:rPr>
                  <a:t>  00 50 e0 e2 00 fa 7b f9  f8 05 50 18</a:t>
                </a:r>
              </a:p>
              <a:p>
                <a:pPr>
                  <a:lnSpc>
                    <a:spcPts val="1980"/>
                  </a:lnSpc>
                  <a:spcBef>
                    <a:spcPct val="50000"/>
                  </a:spcBef>
                  <a:defRPr/>
                </a:pPr>
                <a:r>
                  <a:rPr lang="en-US" altLang="zh-CN" sz="2400" dirty="0">
                    <a:ea typeface="宋体" charset="0"/>
                  </a:rPr>
                  <a:t>0030 fa  f0  1a c4 00 00 47 45 5420 2f 72 66 63 2e 68</a:t>
                </a:r>
              </a:p>
              <a:p>
                <a:pPr>
                  <a:lnSpc>
                    <a:spcPts val="1980"/>
                  </a:lnSpc>
                  <a:spcBef>
                    <a:spcPct val="50000"/>
                  </a:spcBef>
                  <a:defRPr/>
                </a:pPr>
                <a:r>
                  <a:rPr lang="en-US" altLang="zh-CN" sz="2400" dirty="0">
                    <a:ea typeface="宋体" charset="0"/>
                  </a:rPr>
                  <a:t>0040 74 6d 6c 20 48 54 54 50 2f 31 </a:t>
                </a:r>
                <a:r>
                  <a:rPr lang="en-US" altLang="zh-CN" sz="2400" dirty="0" smtClean="0">
                    <a:ea typeface="宋体" charset="0"/>
                  </a:rPr>
                  <a:t>2e31 </a:t>
                </a:r>
                <a:r>
                  <a:rPr lang="en-US" altLang="zh-CN" sz="2400" dirty="0">
                    <a:ea typeface="宋体" charset="0"/>
                  </a:rPr>
                  <a:t>0d 0a 41 63</a:t>
                </a:r>
              </a:p>
            </p:txBody>
          </p:sp>
        </p:grpSp>
        <p:sp>
          <p:nvSpPr>
            <p:cNvPr id="16440" name="Rectangle 56"/>
            <p:cNvSpPr>
              <a:spLocks noChangeArrowheads="1"/>
            </p:cNvSpPr>
            <p:nvPr/>
          </p:nvSpPr>
          <p:spPr bwMode="auto">
            <a:xfrm>
              <a:off x="990600" y="4343400"/>
              <a:ext cx="685800" cy="1981200"/>
            </a:xfrm>
            <a:prstGeom prst="rect">
              <a:avLst/>
            </a:prstGeom>
            <a:noFill/>
            <a:ln w="3810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grpSp>
      <p:sp>
        <p:nvSpPr>
          <p:cNvPr id="16441" name="Text Box 57"/>
          <p:cNvSpPr txBox="1">
            <a:spLocks noChangeArrowheads="1"/>
          </p:cNvSpPr>
          <p:nvPr/>
        </p:nvSpPr>
        <p:spPr bwMode="auto">
          <a:xfrm>
            <a:off x="152400" y="3505200"/>
            <a:ext cx="2133600" cy="784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eaLnBrk="1" hangingPunct="1">
              <a:spcBef>
                <a:spcPct val="50000"/>
              </a:spcBef>
              <a:defRPr/>
            </a:pPr>
            <a:r>
              <a:rPr lang="zh-CN" altLang="en-US" smtClean="0"/>
              <a:t>数据帧的字节计数</a:t>
            </a:r>
            <a:endParaRPr lang="en-US" altLang="zh-CN" smtClean="0"/>
          </a:p>
          <a:p>
            <a:pPr eaLnBrk="1" hangingPunct="1">
              <a:spcBef>
                <a:spcPct val="50000"/>
              </a:spcBef>
              <a:defRPr/>
            </a:pPr>
            <a:r>
              <a:rPr lang="zh-CN" altLang="en-US" smtClean="0"/>
              <a:t>一行为</a:t>
            </a:r>
            <a:r>
              <a:rPr lang="en-US" altLang="zh-CN" smtClean="0"/>
              <a:t>16</a:t>
            </a:r>
            <a:r>
              <a:rPr lang="zh-CN" altLang="en-US" smtClean="0"/>
              <a:t>个字节</a:t>
            </a:r>
          </a:p>
        </p:txBody>
      </p:sp>
    </p:spTree>
    <p:extLst>
      <p:ext uri="{BB962C8B-B14F-4D97-AF65-F5344CB8AC3E}">
        <p14:creationId xmlns:p14="http://schemas.microsoft.com/office/powerpoint/2010/main" val="5464470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21945"/>
            <a:ext cx="7846060" cy="592455"/>
          </a:xfrm>
          <a:prstGeom prst="rect">
            <a:avLst/>
          </a:prstGeom>
        </p:spPr>
        <p:txBody>
          <a:bodyPr vert="horz" wrap="square" lIns="0" tIns="0" rIns="0" bIns="0" rtlCol="0">
            <a:noAutofit/>
          </a:bodyPr>
          <a:lstStyle/>
          <a:p>
            <a:pPr marL="12700">
              <a:lnSpc>
                <a:spcPts val="4660"/>
              </a:lnSpc>
            </a:pPr>
            <a:r>
              <a:rPr sz="4000" spc="-30" dirty="0" smtClean="0">
                <a:latin typeface="黑体"/>
                <a:cs typeface="黑体"/>
              </a:rPr>
              <a:t>虚</a:t>
            </a:r>
            <a:r>
              <a:rPr sz="4000" spc="-40" dirty="0" smtClean="0">
                <a:latin typeface="黑体"/>
                <a:cs typeface="黑体"/>
              </a:rPr>
              <a:t>电路</a:t>
            </a:r>
            <a:r>
              <a:rPr sz="4000" spc="-25" dirty="0" smtClean="0">
                <a:latin typeface="黑体"/>
                <a:cs typeface="黑体"/>
              </a:rPr>
              <a:t>和</a:t>
            </a:r>
            <a:r>
              <a:rPr sz="4000" spc="-40" dirty="0" smtClean="0">
                <a:latin typeface="黑体"/>
                <a:cs typeface="黑体"/>
              </a:rPr>
              <a:t>数据</a:t>
            </a:r>
            <a:r>
              <a:rPr sz="4000" spc="-25" dirty="0" smtClean="0">
                <a:latin typeface="黑体"/>
                <a:cs typeface="黑体"/>
              </a:rPr>
              <a:t>报</a:t>
            </a:r>
            <a:r>
              <a:rPr sz="4000" spc="-40" dirty="0" smtClean="0">
                <a:latin typeface="黑体"/>
                <a:cs typeface="黑体"/>
              </a:rPr>
              <a:t>网络</a:t>
            </a:r>
            <a:r>
              <a:rPr lang="zh-CN" altLang="en-US" sz="4000" spc="-40" dirty="0" smtClean="0">
                <a:latin typeface="黑体"/>
                <a:cs typeface="黑体"/>
              </a:rPr>
              <a:t>（</a:t>
            </a:r>
            <a:r>
              <a:rPr lang="en-US" altLang="zh-CN" sz="4000" spc="-40" dirty="0" smtClean="0">
                <a:latin typeface="黑体"/>
                <a:cs typeface="黑体"/>
              </a:rPr>
              <a:t>4.1</a:t>
            </a:r>
            <a:r>
              <a:rPr lang="zh-CN" altLang="en-US" sz="4000" spc="-40" dirty="0" smtClean="0">
                <a:latin typeface="黑体"/>
                <a:cs typeface="黑体"/>
              </a:rPr>
              <a:t>）</a:t>
            </a:r>
            <a:endParaRPr sz="4000" dirty="0">
              <a:latin typeface="黑体"/>
              <a:cs typeface="黑体"/>
            </a:endParaRPr>
          </a:p>
        </p:txBody>
      </p:sp>
      <p:graphicFrame>
        <p:nvGraphicFramePr>
          <p:cNvPr id="3" name="object 3"/>
          <p:cNvGraphicFramePr>
            <a:graphicFrameLocks noGrp="1"/>
          </p:cNvGraphicFramePr>
          <p:nvPr/>
        </p:nvGraphicFramePr>
        <p:xfrm>
          <a:off x="525462" y="1759013"/>
          <a:ext cx="7989951" cy="3771900"/>
        </p:xfrm>
        <a:graphic>
          <a:graphicData uri="http://schemas.openxmlformats.org/drawingml/2006/table">
            <a:tbl>
              <a:tblPr firstRow="1" bandRow="1">
                <a:tableStyleId>{2D5ABB26-0587-4C30-8999-92F81FD0307C}</a:tableStyleId>
              </a:tblPr>
              <a:tblGrid>
                <a:gridCol w="2663825"/>
                <a:gridCol w="2662301"/>
                <a:gridCol w="2663825"/>
              </a:tblGrid>
              <a:tr h="934974">
                <a:tc>
                  <a:txBody>
                    <a:bodyPr/>
                    <a:lstStyle/>
                    <a:p>
                      <a:pPr marR="8255" algn="ctr">
                        <a:lnSpc>
                          <a:spcPct val="100000"/>
                        </a:lnSpc>
                      </a:pPr>
                      <a:r>
                        <a:rPr sz="2800" spc="10" dirty="0" smtClean="0">
                          <a:solidFill>
                            <a:srgbClr val="001F5F"/>
                          </a:solidFill>
                          <a:latin typeface="宋体"/>
                          <a:cs typeface="宋体"/>
                        </a:rPr>
                        <a:t>层次</a:t>
                      </a:r>
                      <a:endParaRPr sz="2800" dirty="0">
                        <a:latin typeface="宋体"/>
                        <a:cs typeface="宋体"/>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FFFCC"/>
                    </a:solidFill>
                  </a:tcPr>
                </a:tc>
                <a:tc>
                  <a:txBody>
                    <a:bodyPr/>
                    <a:lstStyle/>
                    <a:p>
                      <a:pPr marL="789940">
                        <a:lnSpc>
                          <a:spcPct val="100000"/>
                        </a:lnSpc>
                      </a:pPr>
                      <a:r>
                        <a:rPr sz="2800" spc="10" dirty="0" smtClean="0">
                          <a:solidFill>
                            <a:srgbClr val="001F5F"/>
                          </a:solidFill>
                          <a:latin typeface="宋体"/>
                          <a:cs typeface="宋体"/>
                        </a:rPr>
                        <a:t>无连接</a:t>
                      </a:r>
                      <a:endParaRPr sz="2800">
                        <a:latin typeface="宋体"/>
                        <a:cs typeface="宋体"/>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FFFFCC"/>
                    </a:solidFill>
                  </a:tcPr>
                </a:tc>
                <a:tc>
                  <a:txBody>
                    <a:bodyPr/>
                    <a:lstStyle/>
                    <a:p>
                      <a:pPr marL="612140">
                        <a:lnSpc>
                          <a:spcPct val="100000"/>
                        </a:lnSpc>
                      </a:pPr>
                      <a:r>
                        <a:rPr sz="2800" spc="10" dirty="0" smtClean="0">
                          <a:solidFill>
                            <a:srgbClr val="001F5F"/>
                          </a:solidFill>
                          <a:latin typeface="宋体"/>
                          <a:cs typeface="宋体"/>
                        </a:rPr>
                        <a:t>面向连接</a:t>
                      </a:r>
                      <a:endParaRPr sz="2800">
                        <a:latin typeface="宋体"/>
                        <a:cs typeface="宋体"/>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FFFFCC"/>
                    </a:solidFill>
                  </a:tcPr>
                </a:tc>
              </a:tr>
              <a:tr h="782574">
                <a:tc>
                  <a:txBody>
                    <a:bodyPr/>
                    <a:lstStyle/>
                    <a:p>
                      <a:pPr marL="784860">
                        <a:lnSpc>
                          <a:spcPct val="100000"/>
                        </a:lnSpc>
                      </a:pPr>
                      <a:r>
                        <a:rPr sz="2800" dirty="0" smtClean="0">
                          <a:latin typeface="宋体"/>
                          <a:cs typeface="宋体"/>
                        </a:rPr>
                        <a:t>传输层</a:t>
                      </a:r>
                      <a:endParaRPr sz="2800" dirty="0">
                        <a:latin typeface="宋体"/>
                        <a:cs typeface="宋体"/>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0" algn="ctr">
                        <a:lnSpc>
                          <a:spcPct val="100000"/>
                        </a:lnSpc>
                      </a:pPr>
                      <a:r>
                        <a:rPr sz="2800" spc="-5" dirty="0" smtClean="0">
                          <a:latin typeface="Arial"/>
                          <a:cs typeface="Arial"/>
                        </a:rPr>
                        <a:t>UDP</a:t>
                      </a:r>
                      <a:endParaRPr sz="2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430" algn="ctr">
                        <a:lnSpc>
                          <a:spcPct val="100000"/>
                        </a:lnSpc>
                      </a:pPr>
                      <a:r>
                        <a:rPr sz="2800" dirty="0" smtClean="0">
                          <a:latin typeface="Arial"/>
                          <a:cs typeface="Arial"/>
                        </a:rPr>
                        <a:t>TCP</a:t>
                      </a:r>
                      <a:endParaRPr sz="280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2054352">
                <a:tc>
                  <a:txBody>
                    <a:bodyPr/>
                    <a:lstStyle/>
                    <a:p>
                      <a:pPr marL="784860">
                        <a:lnSpc>
                          <a:spcPct val="100000"/>
                        </a:lnSpc>
                      </a:pPr>
                      <a:r>
                        <a:rPr sz="2800" dirty="0" smtClean="0">
                          <a:latin typeface="宋体"/>
                          <a:cs typeface="宋体"/>
                        </a:rPr>
                        <a:t>网络层</a:t>
                      </a:r>
                      <a:endParaRPr sz="2800" dirty="0">
                        <a:latin typeface="宋体"/>
                        <a:cs typeface="宋体"/>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1270" algn="ctr">
                        <a:lnSpc>
                          <a:spcPct val="100000"/>
                        </a:lnSpc>
                      </a:pPr>
                      <a:r>
                        <a:rPr sz="2800" dirty="0" smtClean="0">
                          <a:solidFill>
                            <a:srgbClr val="F30700"/>
                          </a:solidFill>
                          <a:latin typeface="Arial"/>
                          <a:cs typeface="Arial"/>
                        </a:rPr>
                        <a:t>Dat</a:t>
                      </a:r>
                      <a:r>
                        <a:rPr sz="2800" spc="5" dirty="0" smtClean="0">
                          <a:solidFill>
                            <a:srgbClr val="F30700"/>
                          </a:solidFill>
                          <a:latin typeface="Arial"/>
                          <a:cs typeface="Arial"/>
                        </a:rPr>
                        <a:t>a</a:t>
                      </a:r>
                      <a:r>
                        <a:rPr sz="2800" spc="0" dirty="0" smtClean="0">
                          <a:solidFill>
                            <a:srgbClr val="F30700"/>
                          </a:solidFill>
                          <a:latin typeface="Arial"/>
                          <a:cs typeface="Arial"/>
                        </a:rPr>
                        <a:t>g</a:t>
                      </a:r>
                      <a:r>
                        <a:rPr sz="2800" spc="5" dirty="0" smtClean="0">
                          <a:solidFill>
                            <a:srgbClr val="F30700"/>
                          </a:solidFill>
                          <a:latin typeface="Arial"/>
                          <a:cs typeface="Arial"/>
                        </a:rPr>
                        <a:t>r</a:t>
                      </a:r>
                      <a:r>
                        <a:rPr sz="2800" spc="0" dirty="0" smtClean="0">
                          <a:solidFill>
                            <a:srgbClr val="F30700"/>
                          </a:solidFill>
                          <a:latin typeface="Arial"/>
                          <a:cs typeface="Arial"/>
                        </a:rPr>
                        <a:t>am</a:t>
                      </a:r>
                      <a:endParaRPr sz="2800">
                        <a:latin typeface="Arial"/>
                        <a:cs typeface="Arial"/>
                      </a:endParaRPr>
                    </a:p>
                    <a:p>
                      <a:pPr>
                        <a:lnSpc>
                          <a:spcPts val="650"/>
                        </a:lnSpc>
                        <a:spcBef>
                          <a:spcPts val="21"/>
                        </a:spcBef>
                      </a:pPr>
                      <a:endParaRPr sz="650"/>
                    </a:p>
                    <a:p>
                      <a:pPr marL="1270" algn="ctr">
                        <a:lnSpc>
                          <a:spcPct val="100000"/>
                        </a:lnSpc>
                      </a:pPr>
                      <a:r>
                        <a:rPr sz="2800" dirty="0" smtClean="0">
                          <a:latin typeface="Arial"/>
                          <a:cs typeface="Arial"/>
                        </a:rPr>
                        <a:t>IP</a:t>
                      </a:r>
                      <a:endParaRPr sz="28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525" algn="ctr">
                        <a:lnSpc>
                          <a:spcPct val="100000"/>
                        </a:lnSpc>
                      </a:pPr>
                      <a:r>
                        <a:rPr sz="2800" spc="-10" dirty="0" smtClean="0">
                          <a:solidFill>
                            <a:srgbClr val="F30700"/>
                          </a:solidFill>
                          <a:latin typeface="Arial"/>
                          <a:cs typeface="Arial"/>
                        </a:rPr>
                        <a:t>VC</a:t>
                      </a:r>
                      <a:endParaRPr sz="2800">
                        <a:latin typeface="Arial"/>
                        <a:cs typeface="Arial"/>
                      </a:endParaRPr>
                    </a:p>
                    <a:p>
                      <a:pPr>
                        <a:lnSpc>
                          <a:spcPts val="650"/>
                        </a:lnSpc>
                        <a:spcBef>
                          <a:spcPts val="22"/>
                        </a:spcBef>
                      </a:pPr>
                      <a:endParaRPr sz="650"/>
                    </a:p>
                    <a:p>
                      <a:pPr marL="8890" algn="ctr">
                        <a:lnSpc>
                          <a:spcPct val="100000"/>
                        </a:lnSpc>
                      </a:pPr>
                      <a:r>
                        <a:rPr sz="2800" spc="-210" dirty="0" smtClean="0">
                          <a:latin typeface="Arial"/>
                          <a:cs typeface="Arial"/>
                        </a:rPr>
                        <a:t>A</a:t>
                      </a:r>
                      <a:r>
                        <a:rPr sz="2800" spc="0" dirty="0" smtClean="0">
                          <a:latin typeface="Arial"/>
                          <a:cs typeface="Arial"/>
                        </a:rPr>
                        <a:t>TM</a:t>
                      </a:r>
                      <a:endParaRPr sz="2800">
                        <a:latin typeface="Arial"/>
                        <a:cs typeface="Arial"/>
                      </a:endParaRPr>
                    </a:p>
                    <a:p>
                      <a:pPr marL="375920" marR="368300" algn="ctr">
                        <a:lnSpc>
                          <a:spcPts val="4029"/>
                        </a:lnSpc>
                        <a:spcBef>
                          <a:spcPts val="245"/>
                        </a:spcBef>
                      </a:pPr>
                      <a:r>
                        <a:rPr sz="2800" dirty="0" smtClean="0">
                          <a:latin typeface="Arial"/>
                          <a:cs typeface="Arial"/>
                        </a:rPr>
                        <a:t>Frame</a:t>
                      </a:r>
                      <a:r>
                        <a:rPr sz="2800" spc="15" dirty="0" smtClean="0">
                          <a:latin typeface="Arial"/>
                          <a:cs typeface="Arial"/>
                        </a:rPr>
                        <a:t> </a:t>
                      </a:r>
                      <a:r>
                        <a:rPr sz="2800" spc="0" dirty="0" smtClean="0">
                          <a:latin typeface="Arial"/>
                          <a:cs typeface="Arial"/>
                        </a:rPr>
                        <a:t>r</a:t>
                      </a:r>
                      <a:r>
                        <a:rPr sz="2800" spc="5" dirty="0" smtClean="0">
                          <a:latin typeface="Arial"/>
                          <a:cs typeface="Arial"/>
                        </a:rPr>
                        <a:t>e</a:t>
                      </a:r>
                      <a:r>
                        <a:rPr sz="2800" spc="0" dirty="0" smtClean="0">
                          <a:latin typeface="Arial"/>
                          <a:cs typeface="Arial"/>
                        </a:rPr>
                        <a:t>lay X.25</a:t>
                      </a:r>
                      <a:endParaRPr sz="280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sp>
        <p:nvSpPr>
          <p:cNvPr id="4" name="文本框 3"/>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3551356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 name="Rectangle 8"/>
          <p:cNvSpPr>
            <a:spLocks noChangeArrowheads="1"/>
          </p:cNvSpPr>
          <p:nvPr/>
        </p:nvSpPr>
        <p:spPr bwMode="auto">
          <a:xfrm>
            <a:off x="1414463" y="914400"/>
            <a:ext cx="6421437" cy="457200"/>
          </a:xfrm>
          <a:prstGeom prst="rect">
            <a:avLst/>
          </a:prstGeom>
          <a:solidFill>
            <a:srgbClr val="FFCCFF"/>
          </a:solidFill>
          <a:ln w="12700">
            <a:solidFill>
              <a:schemeClr val="folHlink"/>
            </a:solidFill>
            <a:miter lim="800000"/>
            <a:headEnd/>
            <a:tailEnd/>
          </a:ln>
          <a:effectLst>
            <a:outerShdw blurRad="63500" dist="38099" dir="2700000" algn="ctr" rotWithShape="0">
              <a:schemeClr val="bg2">
                <a:alpha val="74997"/>
              </a:schemeClr>
            </a:outerShdw>
          </a:effectLst>
        </p:spPr>
        <p:txBody>
          <a:bodyPr wrap="none" anchor="ctr"/>
          <a:lstStyle/>
          <a:p>
            <a:pPr>
              <a:defRPr/>
            </a:pPr>
            <a:endParaRPr lang="zh-CN" altLang="en-US">
              <a:ea typeface="宋体" charset="0"/>
            </a:endParaRPr>
          </a:p>
        </p:txBody>
      </p:sp>
      <p:sp>
        <p:nvSpPr>
          <p:cNvPr id="21513" name="Line 9"/>
          <p:cNvSpPr>
            <a:spLocks noChangeShapeType="1"/>
          </p:cNvSpPr>
          <p:nvPr/>
        </p:nvSpPr>
        <p:spPr bwMode="auto">
          <a:xfrm>
            <a:off x="3260725" y="914400"/>
            <a:ext cx="3175" cy="457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14" name="Line 10"/>
          <p:cNvSpPr>
            <a:spLocks noChangeShapeType="1"/>
          </p:cNvSpPr>
          <p:nvPr/>
        </p:nvSpPr>
        <p:spPr bwMode="auto">
          <a:xfrm>
            <a:off x="4572000" y="914400"/>
            <a:ext cx="0" cy="457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15" name="Line 11"/>
          <p:cNvSpPr>
            <a:spLocks noChangeShapeType="1"/>
          </p:cNvSpPr>
          <p:nvPr/>
        </p:nvSpPr>
        <p:spPr bwMode="auto">
          <a:xfrm>
            <a:off x="5257800" y="914400"/>
            <a:ext cx="0" cy="457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16" name="Line 12"/>
          <p:cNvSpPr>
            <a:spLocks noChangeShapeType="1"/>
          </p:cNvSpPr>
          <p:nvPr/>
        </p:nvSpPr>
        <p:spPr bwMode="auto">
          <a:xfrm>
            <a:off x="7302500" y="914400"/>
            <a:ext cx="0" cy="4572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17" name="Rectangle 13"/>
          <p:cNvSpPr>
            <a:spLocks noChangeArrowheads="1"/>
          </p:cNvSpPr>
          <p:nvPr/>
        </p:nvSpPr>
        <p:spPr bwMode="auto">
          <a:xfrm>
            <a:off x="1520825" y="960438"/>
            <a:ext cx="1603375"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a:solidFill>
                  <a:srgbClr val="333399"/>
                </a:solidFill>
                <a:latin typeface="Arial" charset="0"/>
                <a:ea typeface="黑体" charset="0"/>
                <a:cs typeface="黑体" charset="0"/>
              </a:rPr>
              <a:t>目的</a:t>
            </a:r>
            <a:r>
              <a:rPr kumimoji="1" lang="en-US" altLang="zh-CN">
                <a:solidFill>
                  <a:srgbClr val="333399"/>
                </a:solidFill>
                <a:latin typeface="Arial" charset="0"/>
                <a:ea typeface="黑体" charset="0"/>
                <a:cs typeface="黑体" charset="0"/>
              </a:rPr>
              <a:t>MAC</a:t>
            </a:r>
            <a:r>
              <a:rPr kumimoji="1" lang="zh-CN" altLang="en-US">
                <a:solidFill>
                  <a:srgbClr val="333399"/>
                </a:solidFill>
                <a:latin typeface="Arial" charset="0"/>
                <a:ea typeface="黑体" charset="0"/>
                <a:cs typeface="黑体" charset="0"/>
              </a:rPr>
              <a:t>地址</a:t>
            </a:r>
          </a:p>
        </p:txBody>
      </p:sp>
      <p:sp>
        <p:nvSpPr>
          <p:cNvPr id="21518" name="Rectangle 14"/>
          <p:cNvSpPr>
            <a:spLocks noChangeArrowheads="1"/>
          </p:cNvSpPr>
          <p:nvPr/>
        </p:nvSpPr>
        <p:spPr bwMode="auto">
          <a:xfrm>
            <a:off x="3200400" y="960438"/>
            <a:ext cx="1374775"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a:solidFill>
                  <a:srgbClr val="333399"/>
                </a:solidFill>
                <a:latin typeface="Arial" charset="0"/>
                <a:ea typeface="黑体" charset="0"/>
                <a:cs typeface="黑体" charset="0"/>
              </a:rPr>
              <a:t>源</a:t>
            </a:r>
            <a:r>
              <a:rPr kumimoji="1" lang="en-US" altLang="zh-CN">
                <a:solidFill>
                  <a:srgbClr val="333399"/>
                </a:solidFill>
                <a:latin typeface="Arial" charset="0"/>
                <a:ea typeface="黑体" charset="0"/>
                <a:cs typeface="黑体" charset="0"/>
              </a:rPr>
              <a:t>MAC</a:t>
            </a:r>
            <a:r>
              <a:rPr kumimoji="1" lang="zh-CN" altLang="en-US">
                <a:solidFill>
                  <a:srgbClr val="333399"/>
                </a:solidFill>
                <a:latin typeface="Arial" charset="0"/>
                <a:ea typeface="黑体" charset="0"/>
                <a:cs typeface="黑体" charset="0"/>
              </a:rPr>
              <a:t>地址</a:t>
            </a:r>
          </a:p>
        </p:txBody>
      </p:sp>
      <p:sp>
        <p:nvSpPr>
          <p:cNvPr id="21519" name="Rectangle 15"/>
          <p:cNvSpPr>
            <a:spLocks noChangeArrowheads="1"/>
          </p:cNvSpPr>
          <p:nvPr/>
        </p:nvSpPr>
        <p:spPr bwMode="auto">
          <a:xfrm>
            <a:off x="4619625" y="960438"/>
            <a:ext cx="638175"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a:solidFill>
                  <a:srgbClr val="333399"/>
                </a:solidFill>
                <a:latin typeface="Arial" charset="0"/>
                <a:ea typeface="黑体" charset="0"/>
                <a:cs typeface="黑体" charset="0"/>
              </a:rPr>
              <a:t>类型</a:t>
            </a:r>
          </a:p>
        </p:txBody>
      </p:sp>
      <p:sp>
        <p:nvSpPr>
          <p:cNvPr id="21520" name="Rectangle 16"/>
          <p:cNvSpPr>
            <a:spLocks noChangeArrowheads="1"/>
          </p:cNvSpPr>
          <p:nvPr/>
        </p:nvSpPr>
        <p:spPr bwMode="auto">
          <a:xfrm>
            <a:off x="5635625" y="960438"/>
            <a:ext cx="1146175"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a:solidFill>
                  <a:srgbClr val="333399"/>
                </a:solidFill>
                <a:latin typeface="Arial" charset="0"/>
                <a:ea typeface="黑体" charset="0"/>
                <a:cs typeface="黑体" charset="0"/>
              </a:rPr>
              <a:t>数</a:t>
            </a:r>
            <a:r>
              <a:rPr kumimoji="1" lang="en-US" altLang="zh-CN">
                <a:solidFill>
                  <a:srgbClr val="333399"/>
                </a:solidFill>
                <a:latin typeface="Arial" charset="0"/>
                <a:ea typeface="黑体" charset="0"/>
                <a:cs typeface="黑体" charset="0"/>
              </a:rPr>
              <a:t>        </a:t>
            </a:r>
            <a:r>
              <a:rPr kumimoji="1" lang="zh-CN" altLang="en-US">
                <a:solidFill>
                  <a:srgbClr val="333399"/>
                </a:solidFill>
                <a:latin typeface="Arial" charset="0"/>
                <a:ea typeface="黑体" charset="0"/>
                <a:cs typeface="黑体" charset="0"/>
              </a:rPr>
              <a:t>据</a:t>
            </a:r>
          </a:p>
        </p:txBody>
      </p:sp>
      <p:sp>
        <p:nvSpPr>
          <p:cNvPr id="21521" name="Rectangle 17"/>
          <p:cNvSpPr>
            <a:spLocks noChangeArrowheads="1"/>
          </p:cNvSpPr>
          <p:nvPr/>
        </p:nvSpPr>
        <p:spPr bwMode="auto">
          <a:xfrm>
            <a:off x="7248525" y="960438"/>
            <a:ext cx="638175" cy="363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en-US" altLang="zh-CN">
                <a:solidFill>
                  <a:srgbClr val="333399"/>
                </a:solidFill>
                <a:latin typeface="Arial" charset="0"/>
                <a:ea typeface="黑体" charset="0"/>
                <a:cs typeface="黑体" charset="0"/>
              </a:rPr>
              <a:t>FCS</a:t>
            </a:r>
          </a:p>
        </p:txBody>
      </p:sp>
      <p:sp>
        <p:nvSpPr>
          <p:cNvPr id="21522" name="Rectangle 18"/>
          <p:cNvSpPr>
            <a:spLocks noChangeArrowheads="1"/>
          </p:cNvSpPr>
          <p:nvPr/>
        </p:nvSpPr>
        <p:spPr bwMode="auto">
          <a:xfrm>
            <a:off x="2144713" y="625475"/>
            <a:ext cx="293687"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6</a:t>
            </a:r>
          </a:p>
        </p:txBody>
      </p:sp>
      <p:sp>
        <p:nvSpPr>
          <p:cNvPr id="21523" name="Rectangle 19"/>
          <p:cNvSpPr>
            <a:spLocks noChangeArrowheads="1"/>
          </p:cNvSpPr>
          <p:nvPr/>
        </p:nvSpPr>
        <p:spPr bwMode="auto">
          <a:xfrm>
            <a:off x="3733800" y="625475"/>
            <a:ext cx="293688"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6</a:t>
            </a:r>
          </a:p>
        </p:txBody>
      </p:sp>
      <p:sp>
        <p:nvSpPr>
          <p:cNvPr id="21524" name="Rectangle 20"/>
          <p:cNvSpPr>
            <a:spLocks noChangeArrowheads="1"/>
          </p:cNvSpPr>
          <p:nvPr/>
        </p:nvSpPr>
        <p:spPr bwMode="auto">
          <a:xfrm>
            <a:off x="4724400" y="625475"/>
            <a:ext cx="293688"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2</a:t>
            </a:r>
          </a:p>
        </p:txBody>
      </p:sp>
      <p:sp>
        <p:nvSpPr>
          <p:cNvPr id="21525" name="Rectangle 21"/>
          <p:cNvSpPr>
            <a:spLocks noChangeArrowheads="1"/>
          </p:cNvSpPr>
          <p:nvPr/>
        </p:nvSpPr>
        <p:spPr bwMode="auto">
          <a:xfrm>
            <a:off x="7466013" y="625475"/>
            <a:ext cx="293687"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4</a:t>
            </a:r>
          </a:p>
        </p:txBody>
      </p:sp>
      <p:sp>
        <p:nvSpPr>
          <p:cNvPr id="21526" name="Rectangle 22"/>
          <p:cNvSpPr>
            <a:spLocks noChangeArrowheads="1"/>
          </p:cNvSpPr>
          <p:nvPr/>
        </p:nvSpPr>
        <p:spPr bwMode="auto">
          <a:xfrm>
            <a:off x="914400" y="588963"/>
            <a:ext cx="5873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effectLst>
                  <a:outerShdw blurRad="38100" dist="38100" dir="2700000" algn="tl">
                    <a:srgbClr val="DDDDDD"/>
                  </a:outerShdw>
                </a:effectLst>
                <a:latin typeface="Arial" charset="0"/>
                <a:ea typeface="黑体" charset="0"/>
                <a:cs typeface="黑体" charset="0"/>
              </a:rPr>
              <a:t>字节</a:t>
            </a:r>
          </a:p>
        </p:txBody>
      </p:sp>
      <p:sp>
        <p:nvSpPr>
          <p:cNvPr id="21527" name="Text Box 23"/>
          <p:cNvSpPr txBox="1">
            <a:spLocks noChangeArrowheads="1"/>
          </p:cNvSpPr>
          <p:nvPr/>
        </p:nvSpPr>
        <p:spPr bwMode="auto">
          <a:xfrm>
            <a:off x="5562600" y="592138"/>
            <a:ext cx="10937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46 ~ 1500</a:t>
            </a:r>
          </a:p>
        </p:txBody>
      </p:sp>
      <p:sp>
        <p:nvSpPr>
          <p:cNvPr id="21528" name="Text Box 24"/>
          <p:cNvSpPr txBox="1">
            <a:spLocks noChangeArrowheads="1"/>
          </p:cNvSpPr>
          <p:nvPr/>
        </p:nvSpPr>
        <p:spPr bwMode="auto">
          <a:xfrm>
            <a:off x="2590800" y="1919288"/>
            <a:ext cx="39624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algn="ctr" eaLnBrk="1" hangingPunct="1">
              <a:spcBef>
                <a:spcPct val="50000"/>
              </a:spcBef>
              <a:defRPr/>
            </a:pPr>
            <a:r>
              <a:rPr lang="zh-CN" altLang="en-US" smtClean="0"/>
              <a:t>图</a:t>
            </a:r>
            <a:r>
              <a:rPr lang="en-US" altLang="zh-CN" smtClean="0"/>
              <a:t>3    </a:t>
            </a:r>
            <a:r>
              <a:rPr lang="zh-CN" altLang="en-US" smtClean="0"/>
              <a:t>以太网数据帧结构</a:t>
            </a:r>
          </a:p>
        </p:txBody>
      </p:sp>
      <p:sp>
        <p:nvSpPr>
          <p:cNvPr id="21530" name="Rectangle 26"/>
          <p:cNvSpPr>
            <a:spLocks noChangeArrowheads="1"/>
          </p:cNvSpPr>
          <p:nvPr/>
        </p:nvSpPr>
        <p:spPr bwMode="auto">
          <a:xfrm>
            <a:off x="2790825" y="3055938"/>
            <a:ext cx="1966913" cy="4349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1" name="Line 27"/>
          <p:cNvSpPr>
            <a:spLocks noChangeShapeType="1"/>
          </p:cNvSpPr>
          <p:nvPr/>
        </p:nvSpPr>
        <p:spPr bwMode="auto">
          <a:xfrm>
            <a:off x="828675" y="3497263"/>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2" name="Line 28"/>
          <p:cNvSpPr>
            <a:spLocks noChangeShapeType="1"/>
          </p:cNvSpPr>
          <p:nvPr/>
        </p:nvSpPr>
        <p:spPr bwMode="auto">
          <a:xfrm>
            <a:off x="828675" y="3940175"/>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3" name="Line 29"/>
          <p:cNvSpPr>
            <a:spLocks noChangeShapeType="1"/>
          </p:cNvSpPr>
          <p:nvPr/>
        </p:nvSpPr>
        <p:spPr bwMode="auto">
          <a:xfrm>
            <a:off x="828675" y="4384675"/>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4" name="Line 30"/>
          <p:cNvSpPr>
            <a:spLocks noChangeShapeType="1"/>
          </p:cNvSpPr>
          <p:nvPr/>
        </p:nvSpPr>
        <p:spPr bwMode="auto">
          <a:xfrm>
            <a:off x="828675" y="4822825"/>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5" name="Line 31"/>
          <p:cNvSpPr>
            <a:spLocks noChangeShapeType="1"/>
          </p:cNvSpPr>
          <p:nvPr/>
        </p:nvSpPr>
        <p:spPr bwMode="auto">
          <a:xfrm>
            <a:off x="828675" y="5267325"/>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6" name="Line 32"/>
          <p:cNvSpPr>
            <a:spLocks noChangeShapeType="1"/>
          </p:cNvSpPr>
          <p:nvPr/>
        </p:nvSpPr>
        <p:spPr bwMode="auto">
          <a:xfrm>
            <a:off x="1797050" y="3054350"/>
            <a:ext cx="0" cy="4429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7" name="Line 33"/>
          <p:cNvSpPr>
            <a:spLocks noChangeShapeType="1"/>
          </p:cNvSpPr>
          <p:nvPr/>
        </p:nvSpPr>
        <p:spPr bwMode="auto">
          <a:xfrm>
            <a:off x="2781300" y="3054350"/>
            <a:ext cx="0" cy="44291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8" name="Line 34"/>
          <p:cNvSpPr>
            <a:spLocks noChangeShapeType="1"/>
          </p:cNvSpPr>
          <p:nvPr/>
        </p:nvSpPr>
        <p:spPr bwMode="auto">
          <a:xfrm>
            <a:off x="2781300" y="3949700"/>
            <a:ext cx="0" cy="43180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39" name="Line 35"/>
          <p:cNvSpPr>
            <a:spLocks noChangeShapeType="1"/>
          </p:cNvSpPr>
          <p:nvPr/>
        </p:nvSpPr>
        <p:spPr bwMode="auto">
          <a:xfrm>
            <a:off x="4754563" y="3054350"/>
            <a:ext cx="0" cy="13271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40" name="Line 36"/>
          <p:cNvSpPr>
            <a:spLocks noChangeShapeType="1"/>
          </p:cNvSpPr>
          <p:nvPr/>
        </p:nvSpPr>
        <p:spPr bwMode="auto">
          <a:xfrm>
            <a:off x="5556250" y="3506788"/>
            <a:ext cx="0" cy="43338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1541" name="Rectangle 37"/>
          <p:cNvSpPr>
            <a:spLocks noChangeArrowheads="1"/>
          </p:cNvSpPr>
          <p:nvPr/>
        </p:nvSpPr>
        <p:spPr bwMode="auto">
          <a:xfrm>
            <a:off x="776288" y="2667000"/>
            <a:ext cx="322262"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0</a:t>
            </a:r>
          </a:p>
        </p:txBody>
      </p:sp>
      <p:sp>
        <p:nvSpPr>
          <p:cNvPr id="21542" name="Rectangle 38"/>
          <p:cNvSpPr>
            <a:spLocks noChangeArrowheads="1"/>
          </p:cNvSpPr>
          <p:nvPr/>
        </p:nvSpPr>
        <p:spPr bwMode="auto">
          <a:xfrm>
            <a:off x="1711325" y="2667000"/>
            <a:ext cx="322263"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4</a:t>
            </a:r>
          </a:p>
        </p:txBody>
      </p:sp>
      <p:sp>
        <p:nvSpPr>
          <p:cNvPr id="21543" name="Rectangle 39"/>
          <p:cNvSpPr>
            <a:spLocks noChangeArrowheads="1"/>
          </p:cNvSpPr>
          <p:nvPr/>
        </p:nvSpPr>
        <p:spPr bwMode="auto">
          <a:xfrm>
            <a:off x="2706688" y="2667000"/>
            <a:ext cx="322262"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8</a:t>
            </a:r>
          </a:p>
        </p:txBody>
      </p:sp>
      <p:sp>
        <p:nvSpPr>
          <p:cNvPr id="21544" name="Rectangle 40"/>
          <p:cNvSpPr>
            <a:spLocks noChangeArrowheads="1"/>
          </p:cNvSpPr>
          <p:nvPr/>
        </p:nvSpPr>
        <p:spPr bwMode="auto">
          <a:xfrm>
            <a:off x="4657725" y="2667000"/>
            <a:ext cx="46355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16</a:t>
            </a:r>
          </a:p>
        </p:txBody>
      </p:sp>
      <p:sp>
        <p:nvSpPr>
          <p:cNvPr id="21545" name="Rectangle 41"/>
          <p:cNvSpPr>
            <a:spLocks noChangeArrowheads="1"/>
          </p:cNvSpPr>
          <p:nvPr/>
        </p:nvSpPr>
        <p:spPr bwMode="auto">
          <a:xfrm>
            <a:off x="5454650" y="2667000"/>
            <a:ext cx="461963"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19</a:t>
            </a:r>
          </a:p>
        </p:txBody>
      </p:sp>
      <p:sp>
        <p:nvSpPr>
          <p:cNvPr id="21546" name="Rectangle 42"/>
          <p:cNvSpPr>
            <a:spLocks noChangeArrowheads="1"/>
          </p:cNvSpPr>
          <p:nvPr/>
        </p:nvSpPr>
        <p:spPr bwMode="auto">
          <a:xfrm>
            <a:off x="6629400" y="2667000"/>
            <a:ext cx="46355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24</a:t>
            </a:r>
          </a:p>
        </p:txBody>
      </p:sp>
      <p:sp>
        <p:nvSpPr>
          <p:cNvPr id="21547" name="Rectangle 43"/>
          <p:cNvSpPr>
            <a:spLocks noChangeArrowheads="1"/>
          </p:cNvSpPr>
          <p:nvPr/>
        </p:nvSpPr>
        <p:spPr bwMode="auto">
          <a:xfrm>
            <a:off x="8342313" y="2667000"/>
            <a:ext cx="463550"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2000">
                <a:effectLst>
                  <a:outerShdw blurRad="38100" dist="38100" dir="2700000" algn="tl">
                    <a:srgbClr val="C0C0C0"/>
                  </a:outerShdw>
                </a:effectLst>
                <a:latin typeface="Arial" charset="0"/>
                <a:ea typeface="黑体" charset="-122"/>
              </a:rPr>
              <a:t>31</a:t>
            </a:r>
          </a:p>
        </p:txBody>
      </p:sp>
      <p:sp>
        <p:nvSpPr>
          <p:cNvPr id="21548" name="Rectangle 44"/>
          <p:cNvSpPr>
            <a:spLocks noChangeArrowheads="1"/>
          </p:cNvSpPr>
          <p:nvPr/>
        </p:nvSpPr>
        <p:spPr bwMode="auto">
          <a:xfrm>
            <a:off x="925513" y="3081338"/>
            <a:ext cx="7588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版</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本</a:t>
            </a:r>
          </a:p>
        </p:txBody>
      </p:sp>
      <p:sp>
        <p:nvSpPr>
          <p:cNvPr id="21549" name="Rectangle 45"/>
          <p:cNvSpPr>
            <a:spLocks noChangeArrowheads="1"/>
          </p:cNvSpPr>
          <p:nvPr/>
        </p:nvSpPr>
        <p:spPr bwMode="auto">
          <a:xfrm>
            <a:off x="4813300" y="3557588"/>
            <a:ext cx="68897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标志</a:t>
            </a:r>
          </a:p>
        </p:txBody>
      </p:sp>
      <p:sp>
        <p:nvSpPr>
          <p:cNvPr id="21550" name="Rectangle 46"/>
          <p:cNvSpPr>
            <a:spLocks noChangeArrowheads="1"/>
          </p:cNvSpPr>
          <p:nvPr/>
        </p:nvSpPr>
        <p:spPr bwMode="auto">
          <a:xfrm>
            <a:off x="1122363" y="3962400"/>
            <a:ext cx="14065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生</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存</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时</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间</a:t>
            </a:r>
          </a:p>
        </p:txBody>
      </p:sp>
      <p:sp>
        <p:nvSpPr>
          <p:cNvPr id="21551" name="Rectangle 47"/>
          <p:cNvSpPr>
            <a:spLocks noChangeArrowheads="1"/>
          </p:cNvSpPr>
          <p:nvPr/>
        </p:nvSpPr>
        <p:spPr bwMode="auto">
          <a:xfrm>
            <a:off x="3252788" y="3962400"/>
            <a:ext cx="969962"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协</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议</a:t>
            </a:r>
          </a:p>
        </p:txBody>
      </p:sp>
      <p:sp>
        <p:nvSpPr>
          <p:cNvPr id="21552" name="Rectangle 48"/>
          <p:cNvSpPr>
            <a:spLocks noChangeArrowheads="1"/>
          </p:cNvSpPr>
          <p:nvPr/>
        </p:nvSpPr>
        <p:spPr bwMode="auto">
          <a:xfrm>
            <a:off x="2266950" y="3557588"/>
            <a:ext cx="96837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标</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识</a:t>
            </a:r>
          </a:p>
        </p:txBody>
      </p:sp>
      <p:sp>
        <p:nvSpPr>
          <p:cNvPr id="21553" name="Rectangle 49"/>
          <p:cNvSpPr>
            <a:spLocks noChangeArrowheads="1"/>
          </p:cNvSpPr>
          <p:nvPr/>
        </p:nvSpPr>
        <p:spPr bwMode="auto">
          <a:xfrm>
            <a:off x="3078163" y="3081338"/>
            <a:ext cx="14065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区</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分</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服</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务</a:t>
            </a:r>
          </a:p>
        </p:txBody>
      </p:sp>
      <p:sp>
        <p:nvSpPr>
          <p:cNvPr id="21554" name="Rectangle 50"/>
          <p:cNvSpPr>
            <a:spLocks noChangeArrowheads="1"/>
          </p:cNvSpPr>
          <p:nvPr/>
        </p:nvSpPr>
        <p:spPr bwMode="auto">
          <a:xfrm>
            <a:off x="6203950" y="3081338"/>
            <a:ext cx="1360488"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总</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长</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度</a:t>
            </a:r>
          </a:p>
        </p:txBody>
      </p:sp>
      <p:sp>
        <p:nvSpPr>
          <p:cNvPr id="21555" name="Rectangle 51"/>
          <p:cNvSpPr>
            <a:spLocks noChangeArrowheads="1"/>
          </p:cNvSpPr>
          <p:nvPr/>
        </p:nvSpPr>
        <p:spPr bwMode="auto">
          <a:xfrm>
            <a:off x="6475413" y="3557588"/>
            <a:ext cx="136207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片</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偏</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移</a:t>
            </a:r>
          </a:p>
        </p:txBody>
      </p:sp>
      <p:sp>
        <p:nvSpPr>
          <p:cNvPr id="21556" name="Rectangle 52"/>
          <p:cNvSpPr>
            <a:spLocks noChangeArrowheads="1"/>
          </p:cNvSpPr>
          <p:nvPr/>
        </p:nvSpPr>
        <p:spPr bwMode="auto">
          <a:xfrm>
            <a:off x="5622925" y="3962400"/>
            <a:ext cx="228917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首</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部</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检</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验</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和</a:t>
            </a:r>
          </a:p>
        </p:txBody>
      </p:sp>
      <p:sp>
        <p:nvSpPr>
          <p:cNvPr id="21557" name="Rectangle 53"/>
          <p:cNvSpPr>
            <a:spLocks noChangeArrowheads="1"/>
          </p:cNvSpPr>
          <p:nvPr/>
        </p:nvSpPr>
        <p:spPr bwMode="auto">
          <a:xfrm>
            <a:off x="4113213" y="4421188"/>
            <a:ext cx="136207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源</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地</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址</a:t>
            </a:r>
          </a:p>
        </p:txBody>
      </p:sp>
      <p:sp>
        <p:nvSpPr>
          <p:cNvPr id="21558" name="Rectangle 54"/>
          <p:cNvSpPr>
            <a:spLocks noChangeArrowheads="1"/>
          </p:cNvSpPr>
          <p:nvPr/>
        </p:nvSpPr>
        <p:spPr bwMode="auto">
          <a:xfrm>
            <a:off x="3857625" y="4862513"/>
            <a:ext cx="18256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目</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的</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地</a:t>
            </a:r>
            <a:r>
              <a:rPr kumimoji="1" lang="en-US" altLang="zh-CN" sz="2000">
                <a:solidFill>
                  <a:srgbClr val="333399"/>
                </a:solidFill>
                <a:latin typeface="Arial" charset="0"/>
                <a:ea typeface="黑体" charset="0"/>
                <a:cs typeface="黑体" charset="0"/>
              </a:rPr>
              <a:t>   </a:t>
            </a:r>
            <a:r>
              <a:rPr kumimoji="1" lang="zh-CN" altLang="en-US" sz="2000">
                <a:solidFill>
                  <a:srgbClr val="333399"/>
                </a:solidFill>
                <a:latin typeface="Arial" charset="0"/>
                <a:ea typeface="黑体" charset="0"/>
                <a:cs typeface="黑体" charset="0"/>
              </a:rPr>
              <a:t>址</a:t>
            </a:r>
          </a:p>
        </p:txBody>
      </p:sp>
      <p:sp>
        <p:nvSpPr>
          <p:cNvPr id="21560" name="Rectangle 56"/>
          <p:cNvSpPr>
            <a:spLocks noChangeArrowheads="1"/>
          </p:cNvSpPr>
          <p:nvPr/>
        </p:nvSpPr>
        <p:spPr bwMode="auto">
          <a:xfrm>
            <a:off x="1700213" y="3062288"/>
            <a:ext cx="119697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333399"/>
                </a:solidFill>
                <a:latin typeface="Arial" charset="0"/>
                <a:ea typeface="黑体" charset="0"/>
                <a:cs typeface="黑体" charset="0"/>
              </a:rPr>
              <a:t>首部长度</a:t>
            </a:r>
          </a:p>
        </p:txBody>
      </p:sp>
      <p:sp>
        <p:nvSpPr>
          <p:cNvPr id="21563" name="Line 59"/>
          <p:cNvSpPr>
            <a:spLocks noChangeShapeType="1"/>
          </p:cNvSpPr>
          <p:nvPr/>
        </p:nvSpPr>
        <p:spPr bwMode="auto">
          <a:xfrm>
            <a:off x="838200" y="3057525"/>
            <a:ext cx="7848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1564" name="Line 60"/>
          <p:cNvSpPr>
            <a:spLocks noChangeShapeType="1"/>
          </p:cNvSpPr>
          <p:nvPr/>
        </p:nvSpPr>
        <p:spPr bwMode="auto">
          <a:xfrm>
            <a:off x="838200" y="3057525"/>
            <a:ext cx="0" cy="2209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1565" name="Line 61"/>
          <p:cNvSpPr>
            <a:spLocks noChangeShapeType="1"/>
          </p:cNvSpPr>
          <p:nvPr/>
        </p:nvSpPr>
        <p:spPr bwMode="auto">
          <a:xfrm>
            <a:off x="8686800" y="3057525"/>
            <a:ext cx="0" cy="2209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1566" name="Text Box 62"/>
          <p:cNvSpPr txBox="1">
            <a:spLocks noChangeArrowheads="1"/>
          </p:cNvSpPr>
          <p:nvPr/>
        </p:nvSpPr>
        <p:spPr bwMode="auto">
          <a:xfrm>
            <a:off x="2590800" y="5791200"/>
            <a:ext cx="4724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algn="ctr" eaLnBrk="1" hangingPunct="1">
              <a:spcBef>
                <a:spcPct val="50000"/>
              </a:spcBef>
              <a:defRPr/>
            </a:pPr>
            <a:r>
              <a:rPr lang="zh-CN" altLang="en-US" smtClean="0"/>
              <a:t>图</a:t>
            </a:r>
            <a:r>
              <a:rPr lang="en-US" altLang="zh-CN" smtClean="0"/>
              <a:t> 4   IP</a:t>
            </a:r>
            <a:r>
              <a:rPr lang="zh-CN" altLang="en-US" smtClean="0"/>
              <a:t>分组头首部</a:t>
            </a:r>
          </a:p>
        </p:txBody>
      </p:sp>
    </p:spTree>
    <p:extLst>
      <p:ext uri="{BB962C8B-B14F-4D97-AF65-F5344CB8AC3E}">
        <p14:creationId xmlns:p14="http://schemas.microsoft.com/office/powerpoint/2010/main" val="17041917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152400" y="3505200"/>
            <a:ext cx="8763000" cy="2743200"/>
          </a:xfrm>
        </p:spPr>
        <p:txBody>
          <a:bodyPr/>
          <a:lstStyle/>
          <a:p>
            <a:pPr eaLnBrk="1" hangingPunct="1">
              <a:lnSpc>
                <a:spcPct val="90000"/>
              </a:lnSpc>
            </a:pPr>
            <a:r>
              <a:rPr kumimoji="0" lang="zh-CN" altLang="en-US" sz="2000" b="1"/>
              <a:t>参考图中的数据回答问题：</a:t>
            </a:r>
            <a:endParaRPr kumimoji="0" lang="en-US" altLang="zh-CN" sz="2000" b="1"/>
          </a:p>
          <a:p>
            <a:pPr eaLnBrk="1" hangingPunct="1">
              <a:lnSpc>
                <a:spcPct val="90000"/>
              </a:lnSpc>
            </a:pPr>
            <a:r>
              <a:rPr kumimoji="0" lang="zh-CN" altLang="en-US" sz="2000" b="1"/>
              <a:t>（</a:t>
            </a:r>
            <a:r>
              <a:rPr kumimoji="0" lang="en-US" altLang="zh-CN" sz="2000" b="1"/>
              <a:t>1</a:t>
            </a:r>
            <a:r>
              <a:rPr kumimoji="0" lang="zh-CN" altLang="en-US" sz="2000" b="1"/>
              <a:t>）</a:t>
            </a:r>
            <a:r>
              <a:rPr kumimoji="0" lang="en-US" altLang="zh-CN" sz="2000" b="1"/>
              <a:t>Web</a:t>
            </a:r>
            <a:r>
              <a:rPr kumimoji="0" lang="zh-CN" altLang="en-US" sz="2000" b="1"/>
              <a:t>服务器的</a:t>
            </a:r>
            <a:r>
              <a:rPr kumimoji="0" lang="en-US" altLang="zh-CN" sz="2000" b="1"/>
              <a:t>IP</a:t>
            </a:r>
            <a:r>
              <a:rPr kumimoji="0" lang="zh-CN" altLang="en-US" sz="2000" b="1"/>
              <a:t>地址是什么？该主机的默认网关的</a:t>
            </a:r>
            <a:r>
              <a:rPr kumimoji="0" lang="en-US" altLang="zh-CN" sz="2000" b="1"/>
              <a:t>MAC</a:t>
            </a:r>
            <a:r>
              <a:rPr kumimoji="0" lang="zh-CN" altLang="en-US" sz="2000" b="1"/>
              <a:t>地址是什么</a:t>
            </a:r>
            <a:endParaRPr kumimoji="0" lang="en-US" altLang="zh-CN" sz="2000" b="1"/>
          </a:p>
          <a:p>
            <a:pPr eaLnBrk="1" hangingPunct="1">
              <a:lnSpc>
                <a:spcPct val="90000"/>
              </a:lnSpc>
            </a:pPr>
            <a:r>
              <a:rPr kumimoji="0" lang="zh-CN" altLang="en-US" sz="2000" b="1"/>
              <a:t>分析：</a:t>
            </a:r>
            <a:endParaRPr kumimoji="0" lang="en-US" altLang="zh-CN" sz="2000" b="1"/>
          </a:p>
          <a:p>
            <a:pPr eaLnBrk="1" hangingPunct="1">
              <a:lnSpc>
                <a:spcPct val="90000"/>
              </a:lnSpc>
            </a:pPr>
            <a:r>
              <a:rPr kumimoji="0" lang="zh-CN" altLang="en-US" sz="2000" b="1"/>
              <a:t>以太网帧头部</a:t>
            </a:r>
            <a:r>
              <a:rPr kumimoji="0" lang="en-US" altLang="zh-CN" sz="2000" b="1"/>
              <a:t>6+6+2(</a:t>
            </a:r>
            <a:r>
              <a:rPr kumimoji="0" lang="zh-CN" altLang="en-US" sz="2000" b="1"/>
              <a:t>协议或类型）</a:t>
            </a:r>
            <a:r>
              <a:rPr kumimoji="0" lang="en-US" altLang="zh-CN" sz="2000" b="1"/>
              <a:t>=14B,IP</a:t>
            </a:r>
            <a:r>
              <a:rPr kumimoji="0" lang="zh-CN" altLang="en-US" sz="2000" b="1"/>
              <a:t>数据报首部中目的</a:t>
            </a:r>
            <a:r>
              <a:rPr kumimoji="0" lang="en-US" altLang="zh-CN" sz="2000" b="1"/>
              <a:t>IP</a:t>
            </a:r>
            <a:r>
              <a:rPr kumimoji="0" lang="zh-CN" altLang="en-US" sz="2000" b="1"/>
              <a:t>地址前有</a:t>
            </a:r>
            <a:r>
              <a:rPr kumimoji="0" lang="en-US" altLang="zh-CN" sz="2000" b="1"/>
              <a:t>16</a:t>
            </a:r>
            <a:r>
              <a:rPr kumimoji="0" lang="zh-CN" altLang="en-US" sz="2000" b="1"/>
              <a:t>字节，因此，从</a:t>
            </a:r>
            <a:r>
              <a:rPr kumimoji="0" lang="en-US" altLang="zh-CN" sz="2000" b="1"/>
              <a:t>MAC</a:t>
            </a:r>
            <a:r>
              <a:rPr kumimoji="0" lang="zh-CN" altLang="en-US" sz="2000" b="1"/>
              <a:t>帧中的第</a:t>
            </a:r>
            <a:r>
              <a:rPr kumimoji="0" lang="en-US" altLang="zh-CN" sz="2000" b="1"/>
              <a:t>31</a:t>
            </a:r>
            <a:r>
              <a:rPr kumimoji="0" lang="zh-CN" altLang="en-US" sz="2000" b="1"/>
              <a:t>字节开始是目的</a:t>
            </a:r>
            <a:r>
              <a:rPr kumimoji="0" lang="en-US" altLang="zh-CN" sz="2000" b="1"/>
              <a:t>IP</a:t>
            </a:r>
            <a:r>
              <a:rPr kumimoji="0" lang="zh-CN" altLang="en-US" sz="2000" b="1"/>
              <a:t>地址：</a:t>
            </a:r>
            <a:r>
              <a:rPr kumimoji="0" lang="en-US" altLang="zh-CN" sz="2000" b="1"/>
              <a:t>40 aa 62 20(</a:t>
            </a:r>
            <a:r>
              <a:rPr kumimoji="0" lang="zh-CN" altLang="en-US" sz="2000" b="1"/>
              <a:t>十六进制</a:t>
            </a:r>
            <a:r>
              <a:rPr kumimoji="0" lang="en-US" altLang="zh-CN" sz="2000" b="1"/>
              <a:t>)</a:t>
            </a:r>
            <a:r>
              <a:rPr kumimoji="0" lang="zh-CN" altLang="en-US" sz="2000" b="1"/>
              <a:t>转换为十进制得：</a:t>
            </a:r>
            <a:r>
              <a:rPr kumimoji="0" lang="en-US" altLang="zh-CN" sz="2000" b="1"/>
              <a:t>64.170.98.32</a:t>
            </a:r>
          </a:p>
          <a:p>
            <a:pPr eaLnBrk="1" hangingPunct="1">
              <a:lnSpc>
                <a:spcPct val="90000"/>
              </a:lnSpc>
            </a:pPr>
            <a:r>
              <a:rPr kumimoji="0" lang="zh-CN" altLang="en-US" sz="2000" b="1"/>
              <a:t>以太网帧的前</a:t>
            </a:r>
            <a:r>
              <a:rPr kumimoji="0" lang="en-US" altLang="zh-CN" sz="2000" b="1"/>
              <a:t>6B</a:t>
            </a:r>
            <a:r>
              <a:rPr kumimoji="0" lang="zh-CN" altLang="en-US" sz="2000" b="1"/>
              <a:t>即为目的</a:t>
            </a:r>
            <a:r>
              <a:rPr kumimoji="0" lang="en-US" altLang="zh-CN" sz="2000" b="1"/>
              <a:t>MAC</a:t>
            </a:r>
            <a:r>
              <a:rPr kumimoji="0" lang="zh-CN" altLang="en-US" sz="2000" b="1"/>
              <a:t>地址，即默认网关的</a:t>
            </a:r>
            <a:r>
              <a:rPr kumimoji="0" lang="en-US" altLang="zh-CN" sz="2000" b="1"/>
              <a:t>MAC</a:t>
            </a:r>
            <a:r>
              <a:rPr kumimoji="0" lang="zh-CN" altLang="en-US" sz="2000" b="1"/>
              <a:t>地址：</a:t>
            </a:r>
            <a:r>
              <a:rPr kumimoji="0" lang="en-US" altLang="zh-CN" sz="2000" b="1"/>
              <a:t>00-21-27-21-51-ee</a:t>
            </a:r>
          </a:p>
        </p:txBody>
      </p:sp>
      <p:grpSp>
        <p:nvGrpSpPr>
          <p:cNvPr id="19458" name="Group 37"/>
          <p:cNvGrpSpPr>
            <a:grpSpLocks/>
          </p:cNvGrpSpPr>
          <p:nvPr/>
        </p:nvGrpSpPr>
        <p:grpSpPr bwMode="auto">
          <a:xfrm>
            <a:off x="1066800" y="762000"/>
            <a:ext cx="6781800" cy="2049463"/>
            <a:chOff x="0" y="3120"/>
            <a:chExt cx="4272" cy="1291"/>
          </a:xfrm>
        </p:grpSpPr>
        <p:grpSp>
          <p:nvGrpSpPr>
            <p:cNvPr id="19461" name="Group 38"/>
            <p:cNvGrpSpPr>
              <a:grpSpLocks/>
            </p:cNvGrpSpPr>
            <p:nvPr/>
          </p:nvGrpSpPr>
          <p:grpSpPr bwMode="auto">
            <a:xfrm>
              <a:off x="0" y="3120"/>
              <a:ext cx="4272" cy="1248"/>
              <a:chOff x="0" y="3072"/>
              <a:chExt cx="4272" cy="1248"/>
            </a:xfrm>
          </p:grpSpPr>
          <p:sp>
            <p:nvSpPr>
              <p:cNvPr id="17447" name="Rectangle 39"/>
              <p:cNvSpPr>
                <a:spLocks noChangeArrowheads="1"/>
              </p:cNvSpPr>
              <p:nvPr/>
            </p:nvSpPr>
            <p:spPr bwMode="auto">
              <a:xfrm>
                <a:off x="0" y="3072"/>
                <a:ext cx="4272" cy="1248"/>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nSpc>
                    <a:spcPts val="1880"/>
                  </a:lnSpc>
                  <a:defRPr/>
                </a:pPr>
                <a:endParaRPr lang="zh-CN" altLang="en-US" sz="2400">
                  <a:ea typeface="宋体" charset="0"/>
                </a:endParaRPr>
              </a:p>
            </p:txBody>
          </p:sp>
          <p:sp>
            <p:nvSpPr>
              <p:cNvPr id="17448" name="Line 40"/>
              <p:cNvSpPr>
                <a:spLocks noChangeShapeType="1"/>
              </p:cNvSpPr>
              <p:nvPr/>
            </p:nvSpPr>
            <p:spPr bwMode="auto">
              <a:xfrm>
                <a:off x="432"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49" name="Line 41"/>
              <p:cNvSpPr>
                <a:spLocks noChangeShapeType="1"/>
              </p:cNvSpPr>
              <p:nvPr/>
            </p:nvSpPr>
            <p:spPr bwMode="auto">
              <a:xfrm>
                <a:off x="912"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50" name="Line 42"/>
              <p:cNvSpPr>
                <a:spLocks noChangeShapeType="1"/>
              </p:cNvSpPr>
              <p:nvPr/>
            </p:nvSpPr>
            <p:spPr bwMode="auto">
              <a:xfrm>
                <a:off x="1392"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51" name="Line 43"/>
              <p:cNvSpPr>
                <a:spLocks noChangeShapeType="1"/>
              </p:cNvSpPr>
              <p:nvPr/>
            </p:nvSpPr>
            <p:spPr bwMode="auto">
              <a:xfrm>
                <a:off x="1824"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52" name="Line 44"/>
              <p:cNvSpPr>
                <a:spLocks noChangeShapeType="1"/>
              </p:cNvSpPr>
              <p:nvPr/>
            </p:nvSpPr>
            <p:spPr bwMode="auto">
              <a:xfrm>
                <a:off x="2283"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53" name="Line 45"/>
              <p:cNvSpPr>
                <a:spLocks noChangeShapeType="1"/>
              </p:cNvSpPr>
              <p:nvPr/>
            </p:nvSpPr>
            <p:spPr bwMode="auto">
              <a:xfrm>
                <a:off x="2745"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54" name="Line 46"/>
              <p:cNvSpPr>
                <a:spLocks noChangeShapeType="1"/>
              </p:cNvSpPr>
              <p:nvPr/>
            </p:nvSpPr>
            <p:spPr bwMode="auto">
              <a:xfrm>
                <a:off x="3168"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sp>
            <p:nvSpPr>
              <p:cNvPr id="17455" name="Line 47"/>
              <p:cNvSpPr>
                <a:spLocks noChangeShapeType="1"/>
              </p:cNvSpPr>
              <p:nvPr/>
            </p:nvSpPr>
            <p:spPr bwMode="auto">
              <a:xfrm>
                <a:off x="3648" y="3072"/>
                <a:ext cx="0" cy="124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ts val="1880"/>
                  </a:lnSpc>
                  <a:defRPr/>
                </a:pPr>
                <a:endParaRPr lang="zh-CN" altLang="en-US" sz="2400">
                  <a:ea typeface="宋体" charset="0"/>
                </a:endParaRPr>
              </a:p>
            </p:txBody>
          </p:sp>
        </p:grpSp>
        <p:sp>
          <p:nvSpPr>
            <p:cNvPr id="17456" name="Text Box 48"/>
            <p:cNvSpPr txBox="1">
              <a:spLocks noChangeArrowheads="1"/>
            </p:cNvSpPr>
            <p:nvPr/>
          </p:nvSpPr>
          <p:spPr bwMode="auto">
            <a:xfrm>
              <a:off x="0" y="3120"/>
              <a:ext cx="4272" cy="1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lnSpc>
                  <a:spcPts val="1880"/>
                </a:lnSpc>
                <a:spcBef>
                  <a:spcPct val="50000"/>
                </a:spcBef>
                <a:defRPr/>
              </a:pPr>
              <a:r>
                <a:rPr lang="en-US" altLang="zh-CN" sz="2400" dirty="0">
                  <a:ea typeface="宋体" charset="0"/>
                </a:rPr>
                <a:t>0000 </a:t>
              </a:r>
              <a:r>
                <a:rPr lang="en-US" altLang="zh-CN" sz="2400" b="1" dirty="0">
                  <a:solidFill>
                    <a:schemeClr val="accent2"/>
                  </a:solidFill>
                  <a:ea typeface="宋体" charset="0"/>
                </a:rPr>
                <a:t>00 21 27</a:t>
              </a:r>
              <a:r>
                <a:rPr lang="en-US" altLang="zh-CN" sz="2400" dirty="0">
                  <a:ea typeface="宋体" charset="0"/>
                </a:rPr>
                <a:t> </a:t>
              </a:r>
              <a:r>
                <a:rPr lang="en-US" altLang="zh-CN" sz="2400" b="1" dirty="0">
                  <a:solidFill>
                    <a:schemeClr val="accent2"/>
                  </a:solidFill>
                  <a:ea typeface="宋体" charset="0"/>
                </a:rPr>
                <a:t>2151ee</a:t>
              </a:r>
              <a:r>
                <a:rPr lang="en-US" altLang="zh-CN" sz="2400" dirty="0">
                  <a:ea typeface="宋体" charset="0"/>
                </a:rPr>
                <a:t> 00 15 c5 c1 5e 28 08 00 45 00 </a:t>
              </a:r>
            </a:p>
            <a:p>
              <a:pPr>
                <a:lnSpc>
                  <a:spcPts val="1880"/>
                </a:lnSpc>
                <a:spcBef>
                  <a:spcPct val="50000"/>
                </a:spcBef>
                <a:defRPr/>
              </a:pPr>
              <a:r>
                <a:rPr lang="en-US" altLang="zh-CN" sz="2400" dirty="0">
                  <a:ea typeface="宋体" charset="0"/>
                </a:rPr>
                <a:t>0010 01 </a:t>
              </a:r>
              <a:r>
                <a:rPr lang="en-US" altLang="zh-CN" sz="2400" dirty="0" err="1">
                  <a:ea typeface="宋体" charset="0"/>
                </a:rPr>
                <a:t>ef</a:t>
              </a:r>
              <a:r>
                <a:rPr lang="en-US" altLang="zh-CN" sz="2400" dirty="0">
                  <a:ea typeface="宋体" charset="0"/>
                </a:rPr>
                <a:t> 11 3b 40 00 80 06 </a:t>
              </a:r>
              <a:r>
                <a:rPr lang="en-US" altLang="zh-CN" sz="2400" dirty="0" err="1">
                  <a:ea typeface="宋体" charset="0"/>
                </a:rPr>
                <a:t>ba</a:t>
              </a:r>
              <a:r>
                <a:rPr lang="en-US" altLang="zh-CN" sz="2400" dirty="0">
                  <a:ea typeface="宋体" charset="0"/>
                </a:rPr>
                <a:t> 9d </a:t>
              </a:r>
              <a:r>
                <a:rPr lang="en-US" altLang="zh-CN" sz="2400" dirty="0" smtClean="0">
                  <a:ea typeface="宋体" charset="0"/>
                </a:rPr>
                <a:t>0a02 </a:t>
              </a:r>
              <a:r>
                <a:rPr lang="en-US" altLang="zh-CN" sz="2400" dirty="0">
                  <a:ea typeface="宋体" charset="0"/>
                </a:rPr>
                <a:t>80 64 </a:t>
              </a:r>
              <a:r>
                <a:rPr lang="en-US" altLang="zh-CN" sz="2400" b="1" dirty="0">
                  <a:solidFill>
                    <a:schemeClr val="accent2"/>
                  </a:solidFill>
                  <a:ea typeface="宋体" charset="0"/>
                </a:rPr>
                <a:t>40 aa</a:t>
              </a:r>
            </a:p>
            <a:p>
              <a:pPr>
                <a:lnSpc>
                  <a:spcPts val="1880"/>
                </a:lnSpc>
                <a:spcBef>
                  <a:spcPct val="50000"/>
                </a:spcBef>
                <a:defRPr/>
              </a:pPr>
              <a:r>
                <a:rPr lang="en-US" altLang="zh-CN" sz="2400" dirty="0">
                  <a:ea typeface="宋体" charset="0"/>
                </a:rPr>
                <a:t>0020 </a:t>
              </a:r>
              <a:r>
                <a:rPr lang="en-US" altLang="zh-CN" sz="2400" b="1" dirty="0">
                  <a:solidFill>
                    <a:schemeClr val="accent2"/>
                  </a:solidFill>
                  <a:ea typeface="宋体" charset="0"/>
                </a:rPr>
                <a:t>62 20</a:t>
              </a:r>
              <a:r>
                <a:rPr lang="en-US" altLang="zh-CN" sz="2400" dirty="0">
                  <a:ea typeface="宋体" charset="0"/>
                </a:rPr>
                <a:t> 04 </a:t>
              </a:r>
              <a:r>
                <a:rPr lang="en-US" altLang="zh-CN" sz="2400" dirty="0" err="1">
                  <a:ea typeface="宋体" charset="0"/>
                </a:rPr>
                <a:t>ff</a:t>
              </a:r>
              <a:r>
                <a:rPr lang="en-US" altLang="zh-CN" sz="2400" dirty="0">
                  <a:ea typeface="宋体" charset="0"/>
                </a:rPr>
                <a:t>  00 50 e0 e2 00 fa 7b f9  f8 05 50 18</a:t>
              </a:r>
            </a:p>
            <a:p>
              <a:pPr>
                <a:lnSpc>
                  <a:spcPts val="1880"/>
                </a:lnSpc>
                <a:spcBef>
                  <a:spcPct val="50000"/>
                </a:spcBef>
                <a:defRPr/>
              </a:pPr>
              <a:r>
                <a:rPr lang="en-US" altLang="zh-CN" sz="2400" dirty="0">
                  <a:ea typeface="宋体" charset="0"/>
                </a:rPr>
                <a:t>0030 fa  f0  1a c4 00 00 47 45 5420 2f 72 66 63 2e 68</a:t>
              </a:r>
            </a:p>
            <a:p>
              <a:pPr>
                <a:lnSpc>
                  <a:spcPts val="1880"/>
                </a:lnSpc>
                <a:spcBef>
                  <a:spcPct val="50000"/>
                </a:spcBef>
                <a:defRPr/>
              </a:pPr>
              <a:r>
                <a:rPr lang="en-US" altLang="zh-CN" sz="2400" dirty="0">
                  <a:ea typeface="宋体" charset="0"/>
                </a:rPr>
                <a:t>0040 74 6d 6c 20 48 54 54 50 2f 31 </a:t>
              </a:r>
              <a:r>
                <a:rPr lang="en-US" altLang="zh-CN" sz="2400" dirty="0" smtClean="0">
                  <a:ea typeface="宋体" charset="0"/>
                </a:rPr>
                <a:t>2e31 </a:t>
              </a:r>
              <a:r>
                <a:rPr lang="en-US" altLang="zh-CN" sz="2400" dirty="0">
                  <a:ea typeface="宋体" charset="0"/>
                </a:rPr>
                <a:t>0d 0a 41 63</a:t>
              </a:r>
            </a:p>
          </p:txBody>
        </p:sp>
      </p:grpSp>
      <p:sp>
        <p:nvSpPr>
          <p:cNvPr id="17457" name="Text Box 49"/>
          <p:cNvSpPr txBox="1">
            <a:spLocks noChangeArrowheads="1"/>
          </p:cNvSpPr>
          <p:nvPr/>
        </p:nvSpPr>
        <p:spPr bwMode="auto">
          <a:xfrm>
            <a:off x="2971800" y="2895600"/>
            <a:ext cx="37338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eaLnBrk="1" hangingPunct="1">
              <a:spcBef>
                <a:spcPct val="50000"/>
              </a:spcBef>
              <a:defRPr/>
            </a:pPr>
            <a:r>
              <a:rPr lang="zh-CN" altLang="en-US" smtClean="0"/>
              <a:t>图</a:t>
            </a:r>
            <a:r>
              <a:rPr lang="en-US" altLang="zh-CN" smtClean="0"/>
              <a:t> 2 </a:t>
            </a:r>
            <a:r>
              <a:rPr lang="zh-CN" altLang="en-US" smtClean="0"/>
              <a:t>以太网数据帧前</a:t>
            </a:r>
            <a:r>
              <a:rPr lang="en-US" altLang="zh-CN" smtClean="0"/>
              <a:t>80</a:t>
            </a:r>
            <a:r>
              <a:rPr lang="zh-CN" altLang="en-US" smtClean="0"/>
              <a:t>个字节</a:t>
            </a:r>
          </a:p>
        </p:txBody>
      </p:sp>
      <p:sp>
        <p:nvSpPr>
          <p:cNvPr id="17458" name="Rectangle 50"/>
          <p:cNvSpPr>
            <a:spLocks noChangeArrowheads="1"/>
          </p:cNvSpPr>
          <p:nvPr/>
        </p:nvSpPr>
        <p:spPr bwMode="auto">
          <a:xfrm>
            <a:off x="1752600" y="762000"/>
            <a:ext cx="6096000" cy="1981200"/>
          </a:xfrm>
          <a:prstGeom prst="rect">
            <a:avLst/>
          </a:prstGeom>
          <a:noFill/>
          <a:ln w="38100">
            <a:solidFill>
              <a:srgbClr val="FF7C8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Tree>
    <p:extLst>
      <p:ext uri="{BB962C8B-B14F-4D97-AF65-F5344CB8AC3E}">
        <p14:creationId xmlns:p14="http://schemas.microsoft.com/office/powerpoint/2010/main" val="1362098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animEffect transition="in" filter="wipe(down)">
                                      <p:cBhvr>
                                        <p:cTn id="7" dur="500"/>
                                        <p:tgtEl>
                                          <p:spTgt spid="1741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411">
                                            <p:txEl>
                                              <p:pRg st="2" end="2"/>
                                            </p:txEl>
                                          </p:spTgt>
                                        </p:tgtEl>
                                        <p:attrNameLst>
                                          <p:attrName>style.visibility</p:attrName>
                                        </p:attrNameLst>
                                      </p:cBhvr>
                                      <p:to>
                                        <p:strVal val="visible"/>
                                      </p:to>
                                    </p:set>
                                    <p:animEffect transition="in" filter="wipe(down)">
                                      <p:cBhvr>
                                        <p:cTn id="10" dur="500"/>
                                        <p:tgtEl>
                                          <p:spTgt spid="17411">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7411">
                                            <p:txEl>
                                              <p:pRg st="3" end="3"/>
                                            </p:txEl>
                                          </p:spTgt>
                                        </p:tgtEl>
                                        <p:attrNameLst>
                                          <p:attrName>style.visibility</p:attrName>
                                        </p:attrNameLst>
                                      </p:cBhvr>
                                      <p:to>
                                        <p:strVal val="visible"/>
                                      </p:to>
                                    </p:set>
                                    <p:animEffect transition="in" filter="wipe(down)">
                                      <p:cBhvr>
                                        <p:cTn id="13" dur="500"/>
                                        <p:tgtEl>
                                          <p:spTgt spid="17411">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7411">
                                            <p:txEl>
                                              <p:pRg st="4" end="4"/>
                                            </p:txEl>
                                          </p:spTgt>
                                        </p:tgtEl>
                                        <p:attrNameLst>
                                          <p:attrName>style.visibility</p:attrName>
                                        </p:attrNameLst>
                                      </p:cBhvr>
                                      <p:to>
                                        <p:strVal val="visible"/>
                                      </p:to>
                                    </p:set>
                                    <p:animEffect transition="in" filter="wipe(down)">
                                      <p:cBhvr>
                                        <p:cTn id="16" dur="500"/>
                                        <p:tgtEl>
                                          <p:spTgt spid="174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566738" y="1676400"/>
            <a:ext cx="8001000" cy="4267200"/>
          </a:xfrm>
        </p:spPr>
        <p:txBody>
          <a:bodyPr/>
          <a:lstStyle/>
          <a:p>
            <a:pPr eaLnBrk="1" hangingPunct="1">
              <a:lnSpc>
                <a:spcPts val="3580"/>
              </a:lnSpc>
            </a:pPr>
            <a:r>
              <a:rPr kumimoji="0" lang="zh-CN" altLang="en-US" sz="2400" b="1"/>
              <a:t>（</a:t>
            </a:r>
            <a:r>
              <a:rPr kumimoji="0" lang="en-US" altLang="zh-CN" sz="2400" b="1" dirty="0"/>
              <a:t>2</a:t>
            </a:r>
            <a:r>
              <a:rPr kumimoji="0" lang="zh-CN" altLang="en-US" sz="2400" b="1" dirty="0"/>
              <a:t>）该主机在构造题图</a:t>
            </a:r>
            <a:r>
              <a:rPr kumimoji="0" lang="en-US" altLang="zh-CN" sz="2400" b="1" dirty="0"/>
              <a:t>2</a:t>
            </a:r>
            <a:r>
              <a:rPr kumimoji="0" lang="zh-CN" altLang="en-US" sz="2400" b="1" dirty="0"/>
              <a:t>的数据帧时，是用什么协议确定目的</a:t>
            </a:r>
            <a:r>
              <a:rPr kumimoji="0" lang="en-US" altLang="zh-CN" sz="2400" b="1" dirty="0"/>
              <a:t>MAC</a:t>
            </a:r>
            <a:r>
              <a:rPr kumimoji="0" lang="zh-CN" altLang="en-US" sz="2400" b="1" dirty="0"/>
              <a:t>地址？封装该协议</a:t>
            </a:r>
            <a:r>
              <a:rPr kumimoji="0" lang="zh-CN" altLang="en-US" sz="2400" b="1" dirty="0">
                <a:solidFill>
                  <a:schemeClr val="accent2"/>
                </a:solidFill>
              </a:rPr>
              <a:t>请求报文</a:t>
            </a:r>
            <a:r>
              <a:rPr kumimoji="0" lang="zh-CN" altLang="en-US" sz="2400" b="1" dirty="0"/>
              <a:t>的以太网帧的目的</a:t>
            </a:r>
            <a:r>
              <a:rPr kumimoji="0" lang="en-US" altLang="zh-CN" sz="2400" b="1" dirty="0"/>
              <a:t>MAC</a:t>
            </a:r>
            <a:r>
              <a:rPr kumimoji="0" lang="zh-CN" altLang="en-US" sz="2400" b="1" dirty="0"/>
              <a:t>地址是什么？</a:t>
            </a:r>
            <a:endParaRPr kumimoji="0" lang="en-US" altLang="zh-CN" sz="2400" b="1" dirty="0"/>
          </a:p>
          <a:p>
            <a:pPr eaLnBrk="1" hangingPunct="1">
              <a:lnSpc>
                <a:spcPts val="3580"/>
              </a:lnSpc>
            </a:pPr>
            <a:r>
              <a:rPr kumimoji="0" lang="zh-CN" altLang="en-US" sz="2400" b="1" dirty="0"/>
              <a:t>分析：将</a:t>
            </a:r>
            <a:r>
              <a:rPr kumimoji="0" lang="en-US" altLang="zh-CN" sz="2400" b="1" dirty="0"/>
              <a:t>IP</a:t>
            </a:r>
            <a:r>
              <a:rPr kumimoji="0" lang="zh-CN" altLang="en-US" sz="2400" b="1" dirty="0"/>
              <a:t>地址转换成</a:t>
            </a:r>
            <a:r>
              <a:rPr kumimoji="0" lang="en-US" altLang="zh-CN" sz="2400" b="1" dirty="0"/>
              <a:t>MAC</a:t>
            </a:r>
            <a:r>
              <a:rPr kumimoji="0" lang="zh-CN" altLang="en-US" sz="2400" b="1" dirty="0"/>
              <a:t>地址的</a:t>
            </a:r>
            <a:r>
              <a:rPr kumimoji="0" lang="en-US" altLang="zh-CN" sz="2400" b="1" dirty="0">
                <a:solidFill>
                  <a:schemeClr val="accent2"/>
                </a:solidFill>
              </a:rPr>
              <a:t>ARP</a:t>
            </a:r>
            <a:r>
              <a:rPr kumimoji="0" lang="zh-CN" altLang="en-US" sz="2400" b="1" dirty="0">
                <a:solidFill>
                  <a:schemeClr val="accent2"/>
                </a:solidFill>
              </a:rPr>
              <a:t>协议</a:t>
            </a:r>
            <a:endParaRPr kumimoji="0" lang="en-US" altLang="zh-CN" sz="2400" b="1" dirty="0">
              <a:solidFill>
                <a:schemeClr val="accent2"/>
              </a:solidFill>
            </a:endParaRPr>
          </a:p>
          <a:p>
            <a:pPr eaLnBrk="1" hangingPunct="1">
              <a:lnSpc>
                <a:spcPts val="3580"/>
              </a:lnSpc>
            </a:pPr>
            <a:r>
              <a:rPr kumimoji="0" lang="en-US" altLang="zh-CN" sz="2400" b="1" dirty="0"/>
              <a:t>ARP</a:t>
            </a:r>
            <a:r>
              <a:rPr kumimoji="0" lang="zh-CN" altLang="en-US" sz="2400" b="1" dirty="0"/>
              <a:t>协议在发送</a:t>
            </a:r>
            <a:r>
              <a:rPr kumimoji="0" lang="en-US" altLang="zh-CN" sz="2400" b="1" dirty="0"/>
              <a:t>ARP</a:t>
            </a:r>
            <a:r>
              <a:rPr kumimoji="0" lang="zh-CN" altLang="en-US" sz="2400" b="1" dirty="0"/>
              <a:t>请求分组时，目的</a:t>
            </a:r>
            <a:r>
              <a:rPr kumimoji="0" lang="en-US" altLang="zh-CN" sz="2400" b="1" dirty="0"/>
              <a:t>MAC</a:t>
            </a:r>
            <a:r>
              <a:rPr kumimoji="0" lang="zh-CN" altLang="en-US" sz="2400" b="1" dirty="0"/>
              <a:t>地址是广播地址，即全</a:t>
            </a:r>
            <a:r>
              <a:rPr kumimoji="0" lang="en-US" altLang="zh-CN" sz="2400" b="1" dirty="0"/>
              <a:t>1</a:t>
            </a:r>
            <a:r>
              <a:rPr kumimoji="0" lang="zh-CN" altLang="en-US" sz="2400" b="1" dirty="0"/>
              <a:t>的硬件地址，</a:t>
            </a:r>
            <a:r>
              <a:rPr kumimoji="0" lang="en-US" altLang="zh-CN" sz="2400" b="1" dirty="0">
                <a:solidFill>
                  <a:schemeClr val="accent2"/>
                </a:solidFill>
              </a:rPr>
              <a:t>FF-FF-FF-FF-FF-FF</a:t>
            </a:r>
          </a:p>
          <a:p>
            <a:pPr eaLnBrk="1" hangingPunct="1">
              <a:lnSpc>
                <a:spcPts val="3580"/>
              </a:lnSpc>
            </a:pPr>
            <a:endParaRPr kumimoji="0" lang="zh-CN" altLang="en-US" sz="2400" b="1" dirty="0">
              <a:solidFill>
                <a:schemeClr val="accent2"/>
              </a:solidFill>
            </a:endParaRPr>
          </a:p>
        </p:txBody>
      </p:sp>
    </p:spTree>
    <p:extLst>
      <p:ext uri="{BB962C8B-B14F-4D97-AF65-F5344CB8AC3E}">
        <p14:creationId xmlns:p14="http://schemas.microsoft.com/office/powerpoint/2010/main" val="614249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wedge">
                                      <p:cBhvr>
                                        <p:cTn id="7" dur="2000"/>
                                        <p:tgtEl>
                                          <p:spTgt spid="18435">
                                            <p:txEl>
                                              <p:pRg st="1" end="1"/>
                                            </p:txEl>
                                          </p:spTgt>
                                        </p:tgtEl>
                                      </p:cBhvr>
                                    </p:animEffect>
                                  </p:childTnLst>
                                </p:cTn>
                              </p:par>
                              <p:par>
                                <p:cTn id="8" presetID="20" presetClass="entr" presetSubtype="0" fill="hold" nodeType="withEffect">
                                  <p:stCondLst>
                                    <p:cond delay="0"/>
                                  </p:stCondLst>
                                  <p:childTnLst>
                                    <p:set>
                                      <p:cBhvr>
                                        <p:cTn id="9" dur="1" fill="hold">
                                          <p:stCondLst>
                                            <p:cond delay="0"/>
                                          </p:stCondLst>
                                        </p:cTn>
                                        <p:tgtEl>
                                          <p:spTgt spid="18435">
                                            <p:txEl>
                                              <p:pRg st="2" end="2"/>
                                            </p:txEl>
                                          </p:spTgt>
                                        </p:tgtEl>
                                        <p:attrNameLst>
                                          <p:attrName>style.visibility</p:attrName>
                                        </p:attrNameLst>
                                      </p:cBhvr>
                                      <p:to>
                                        <p:strVal val="visible"/>
                                      </p:to>
                                    </p:set>
                                    <p:animEffect transition="in" filter="wedge">
                                      <p:cBhvr>
                                        <p:cTn id="10" dur="2000"/>
                                        <p:tgtEl>
                                          <p:spTgt spid="184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533400" y="304800"/>
            <a:ext cx="8001000" cy="4267200"/>
          </a:xfrm>
        </p:spPr>
        <p:txBody>
          <a:bodyPr/>
          <a:lstStyle/>
          <a:p>
            <a:pPr eaLnBrk="1" hangingPunct="1"/>
            <a:r>
              <a:rPr kumimoji="0" lang="en-US" altLang="zh-CN" sz="2400"/>
              <a:t>(4)</a:t>
            </a:r>
            <a:r>
              <a:rPr kumimoji="0" lang="zh-CN" altLang="en-US" sz="2400"/>
              <a:t>该帧所封装的</a:t>
            </a:r>
            <a:r>
              <a:rPr kumimoji="0" lang="en-US" altLang="zh-CN" sz="2400"/>
              <a:t>IP</a:t>
            </a:r>
            <a:r>
              <a:rPr kumimoji="0" lang="zh-CN" altLang="en-US" sz="2400"/>
              <a:t>分组经过路由器</a:t>
            </a:r>
            <a:r>
              <a:rPr kumimoji="0" lang="en-US" altLang="zh-CN" sz="2400"/>
              <a:t>R</a:t>
            </a:r>
            <a:r>
              <a:rPr kumimoji="0" lang="zh-CN" altLang="en-US" sz="2400"/>
              <a:t>转发时，需修改</a:t>
            </a:r>
            <a:r>
              <a:rPr kumimoji="0" lang="en-US" altLang="zh-CN" sz="2400"/>
              <a:t>IP</a:t>
            </a:r>
            <a:r>
              <a:rPr kumimoji="0" lang="zh-CN" altLang="en-US" sz="2400"/>
              <a:t>分组头中的哪些字段？</a:t>
            </a:r>
          </a:p>
        </p:txBody>
      </p:sp>
      <p:sp>
        <p:nvSpPr>
          <p:cNvPr id="20484" name="Rectangle 4"/>
          <p:cNvSpPr>
            <a:spLocks noChangeArrowheads="1"/>
          </p:cNvSpPr>
          <p:nvPr/>
        </p:nvSpPr>
        <p:spPr bwMode="auto">
          <a:xfrm>
            <a:off x="2790825" y="1574800"/>
            <a:ext cx="1966913" cy="31432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85" name="Line 5"/>
          <p:cNvSpPr>
            <a:spLocks noChangeShapeType="1"/>
          </p:cNvSpPr>
          <p:nvPr/>
        </p:nvSpPr>
        <p:spPr bwMode="auto">
          <a:xfrm>
            <a:off x="828675" y="1893888"/>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86" name="Line 6"/>
          <p:cNvSpPr>
            <a:spLocks noChangeShapeType="1"/>
          </p:cNvSpPr>
          <p:nvPr/>
        </p:nvSpPr>
        <p:spPr bwMode="auto">
          <a:xfrm>
            <a:off x="828675" y="2212975"/>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87" name="Line 7"/>
          <p:cNvSpPr>
            <a:spLocks noChangeShapeType="1"/>
          </p:cNvSpPr>
          <p:nvPr/>
        </p:nvSpPr>
        <p:spPr bwMode="auto">
          <a:xfrm>
            <a:off x="828675" y="2532063"/>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88" name="Line 8"/>
          <p:cNvSpPr>
            <a:spLocks noChangeShapeType="1"/>
          </p:cNvSpPr>
          <p:nvPr/>
        </p:nvSpPr>
        <p:spPr bwMode="auto">
          <a:xfrm>
            <a:off x="828675" y="2847975"/>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89" name="Line 9"/>
          <p:cNvSpPr>
            <a:spLocks noChangeShapeType="1"/>
          </p:cNvSpPr>
          <p:nvPr/>
        </p:nvSpPr>
        <p:spPr bwMode="auto">
          <a:xfrm>
            <a:off x="828675" y="3168650"/>
            <a:ext cx="787876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90" name="Line 10"/>
          <p:cNvSpPr>
            <a:spLocks noChangeShapeType="1"/>
          </p:cNvSpPr>
          <p:nvPr/>
        </p:nvSpPr>
        <p:spPr bwMode="auto">
          <a:xfrm>
            <a:off x="1797050" y="1574800"/>
            <a:ext cx="0" cy="3190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91" name="Line 11"/>
          <p:cNvSpPr>
            <a:spLocks noChangeShapeType="1"/>
          </p:cNvSpPr>
          <p:nvPr/>
        </p:nvSpPr>
        <p:spPr bwMode="auto">
          <a:xfrm>
            <a:off x="2781300" y="1574800"/>
            <a:ext cx="0" cy="31908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92" name="Line 12"/>
          <p:cNvSpPr>
            <a:spLocks noChangeShapeType="1"/>
          </p:cNvSpPr>
          <p:nvPr/>
        </p:nvSpPr>
        <p:spPr bwMode="auto">
          <a:xfrm>
            <a:off x="2781300" y="2219325"/>
            <a:ext cx="0" cy="31115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93" name="Line 13"/>
          <p:cNvSpPr>
            <a:spLocks noChangeShapeType="1"/>
          </p:cNvSpPr>
          <p:nvPr/>
        </p:nvSpPr>
        <p:spPr bwMode="auto">
          <a:xfrm>
            <a:off x="4754563" y="1574800"/>
            <a:ext cx="0" cy="95567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94" name="Line 14"/>
          <p:cNvSpPr>
            <a:spLocks noChangeShapeType="1"/>
          </p:cNvSpPr>
          <p:nvPr/>
        </p:nvSpPr>
        <p:spPr bwMode="auto">
          <a:xfrm>
            <a:off x="5556250" y="1900238"/>
            <a:ext cx="0" cy="3127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ea typeface="宋体" charset="0"/>
            </a:endParaRPr>
          </a:p>
        </p:txBody>
      </p:sp>
      <p:sp>
        <p:nvSpPr>
          <p:cNvPr id="20495" name="Rectangle 15"/>
          <p:cNvSpPr>
            <a:spLocks noChangeArrowheads="1"/>
          </p:cNvSpPr>
          <p:nvPr/>
        </p:nvSpPr>
        <p:spPr bwMode="auto">
          <a:xfrm>
            <a:off x="776288" y="1295400"/>
            <a:ext cx="293687"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0</a:t>
            </a:r>
          </a:p>
        </p:txBody>
      </p:sp>
      <p:sp>
        <p:nvSpPr>
          <p:cNvPr id="20496" name="Rectangle 16"/>
          <p:cNvSpPr>
            <a:spLocks noChangeArrowheads="1"/>
          </p:cNvSpPr>
          <p:nvPr/>
        </p:nvSpPr>
        <p:spPr bwMode="auto">
          <a:xfrm>
            <a:off x="1711325" y="1295400"/>
            <a:ext cx="293688"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4</a:t>
            </a:r>
          </a:p>
        </p:txBody>
      </p:sp>
      <p:sp>
        <p:nvSpPr>
          <p:cNvPr id="20497" name="Rectangle 17"/>
          <p:cNvSpPr>
            <a:spLocks noChangeArrowheads="1"/>
          </p:cNvSpPr>
          <p:nvPr/>
        </p:nvSpPr>
        <p:spPr bwMode="auto">
          <a:xfrm>
            <a:off x="2706688" y="1295400"/>
            <a:ext cx="293687"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8</a:t>
            </a:r>
          </a:p>
        </p:txBody>
      </p:sp>
      <p:sp>
        <p:nvSpPr>
          <p:cNvPr id="20498" name="Rectangle 18"/>
          <p:cNvSpPr>
            <a:spLocks noChangeArrowheads="1"/>
          </p:cNvSpPr>
          <p:nvPr/>
        </p:nvSpPr>
        <p:spPr bwMode="auto">
          <a:xfrm>
            <a:off x="4657725" y="1295400"/>
            <a:ext cx="4064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16</a:t>
            </a:r>
          </a:p>
        </p:txBody>
      </p:sp>
      <p:sp>
        <p:nvSpPr>
          <p:cNvPr id="20499" name="Rectangle 19"/>
          <p:cNvSpPr>
            <a:spLocks noChangeArrowheads="1"/>
          </p:cNvSpPr>
          <p:nvPr/>
        </p:nvSpPr>
        <p:spPr bwMode="auto">
          <a:xfrm>
            <a:off x="5454650" y="1295400"/>
            <a:ext cx="4064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19</a:t>
            </a:r>
          </a:p>
        </p:txBody>
      </p:sp>
      <p:sp>
        <p:nvSpPr>
          <p:cNvPr id="20500" name="Rectangle 20"/>
          <p:cNvSpPr>
            <a:spLocks noChangeArrowheads="1"/>
          </p:cNvSpPr>
          <p:nvPr/>
        </p:nvSpPr>
        <p:spPr bwMode="auto">
          <a:xfrm>
            <a:off x="6629400" y="1295400"/>
            <a:ext cx="4064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24</a:t>
            </a:r>
          </a:p>
        </p:txBody>
      </p:sp>
      <p:sp>
        <p:nvSpPr>
          <p:cNvPr id="20501" name="Rectangle 21"/>
          <p:cNvSpPr>
            <a:spLocks noChangeArrowheads="1"/>
          </p:cNvSpPr>
          <p:nvPr/>
        </p:nvSpPr>
        <p:spPr bwMode="auto">
          <a:xfrm>
            <a:off x="8342313" y="1295400"/>
            <a:ext cx="406400"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lvl1pPr defTabSz="762000">
              <a:defRPr kumimoji="1" sz="2400">
                <a:solidFill>
                  <a:schemeClr val="tx1"/>
                </a:solidFill>
                <a:latin typeface="Verdana" charset="0"/>
                <a:ea typeface="宋体" charset="-122"/>
              </a:defRPr>
            </a:lvl1pPr>
            <a:lvl2pPr marL="742950" indent="-285750" defTabSz="762000">
              <a:defRPr kumimoji="1" sz="2400">
                <a:solidFill>
                  <a:schemeClr val="tx1"/>
                </a:solidFill>
                <a:latin typeface="Verdana" charset="0"/>
                <a:ea typeface="宋体" charset="-122"/>
              </a:defRPr>
            </a:lvl2pPr>
            <a:lvl3pPr marL="1143000" indent="-228600" defTabSz="762000">
              <a:defRPr kumimoji="1" sz="2400">
                <a:solidFill>
                  <a:schemeClr val="tx1"/>
                </a:solidFill>
                <a:latin typeface="Verdana" charset="0"/>
                <a:ea typeface="宋体" charset="-122"/>
              </a:defRPr>
            </a:lvl3pPr>
            <a:lvl4pPr marL="1600200" indent="-228600" defTabSz="762000">
              <a:defRPr kumimoji="1" sz="2400">
                <a:solidFill>
                  <a:schemeClr val="tx1"/>
                </a:solidFill>
                <a:latin typeface="Verdana" charset="0"/>
                <a:ea typeface="宋体" charset="-122"/>
              </a:defRPr>
            </a:lvl4pPr>
            <a:lvl5pPr marL="2057400" indent="-228600" defTabSz="762000">
              <a:defRPr kumimoji="1" sz="2400">
                <a:solidFill>
                  <a:schemeClr val="tx1"/>
                </a:solidFill>
                <a:latin typeface="Verdana" charset="0"/>
                <a:ea typeface="宋体" charset="-122"/>
              </a:defRPr>
            </a:lvl5pPr>
            <a:lvl6pPr marL="2514600" indent="-228600" defTabSz="762000" fontAlgn="base">
              <a:spcBef>
                <a:spcPct val="0"/>
              </a:spcBef>
              <a:spcAft>
                <a:spcPct val="0"/>
              </a:spcAft>
              <a:defRPr kumimoji="1" sz="2400">
                <a:solidFill>
                  <a:schemeClr val="tx1"/>
                </a:solidFill>
                <a:latin typeface="Verdana" charset="0"/>
                <a:ea typeface="宋体" charset="-122"/>
              </a:defRPr>
            </a:lvl6pPr>
            <a:lvl7pPr marL="2971800" indent="-228600" defTabSz="762000" fontAlgn="base">
              <a:spcBef>
                <a:spcPct val="0"/>
              </a:spcBef>
              <a:spcAft>
                <a:spcPct val="0"/>
              </a:spcAft>
              <a:defRPr kumimoji="1" sz="2400">
                <a:solidFill>
                  <a:schemeClr val="tx1"/>
                </a:solidFill>
                <a:latin typeface="Verdana" charset="0"/>
                <a:ea typeface="宋体" charset="-122"/>
              </a:defRPr>
            </a:lvl7pPr>
            <a:lvl8pPr marL="3429000" indent="-228600" defTabSz="762000" fontAlgn="base">
              <a:spcBef>
                <a:spcPct val="0"/>
              </a:spcBef>
              <a:spcAft>
                <a:spcPct val="0"/>
              </a:spcAft>
              <a:defRPr kumimoji="1" sz="2400">
                <a:solidFill>
                  <a:schemeClr val="tx1"/>
                </a:solidFill>
                <a:latin typeface="Verdana" charset="0"/>
                <a:ea typeface="宋体" charset="-122"/>
              </a:defRPr>
            </a:lvl8pPr>
            <a:lvl9pPr marL="3886200" indent="-228600" defTabSz="762000" fontAlgn="base">
              <a:spcBef>
                <a:spcPct val="0"/>
              </a:spcBef>
              <a:spcAft>
                <a:spcPct val="0"/>
              </a:spcAft>
              <a:defRPr kumimoji="1" sz="2400">
                <a:solidFill>
                  <a:schemeClr val="tx1"/>
                </a:solidFill>
                <a:latin typeface="Verdana" charset="0"/>
                <a:ea typeface="宋体" charset="-122"/>
              </a:defRPr>
            </a:lvl9pPr>
          </a:lstStyle>
          <a:p>
            <a:pPr eaLnBrk="0" hangingPunct="0"/>
            <a:r>
              <a:rPr lang="en-US" altLang="zh-CN" sz="1600" b="1">
                <a:effectLst>
                  <a:outerShdw blurRad="38100" dist="38100" dir="2700000" algn="tl">
                    <a:srgbClr val="C0C0C0"/>
                  </a:outerShdw>
                </a:effectLst>
                <a:latin typeface="Arial" charset="0"/>
                <a:ea typeface="黑体" charset="-122"/>
              </a:rPr>
              <a:t>31</a:t>
            </a:r>
          </a:p>
        </p:txBody>
      </p:sp>
      <p:sp>
        <p:nvSpPr>
          <p:cNvPr id="20502" name="Rectangle 22"/>
          <p:cNvSpPr>
            <a:spLocks noChangeArrowheads="1"/>
          </p:cNvSpPr>
          <p:nvPr/>
        </p:nvSpPr>
        <p:spPr bwMode="auto">
          <a:xfrm>
            <a:off x="925513" y="1593850"/>
            <a:ext cx="6445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版</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本</a:t>
            </a:r>
          </a:p>
        </p:txBody>
      </p:sp>
      <p:sp>
        <p:nvSpPr>
          <p:cNvPr id="20503" name="Rectangle 23"/>
          <p:cNvSpPr>
            <a:spLocks noChangeArrowheads="1"/>
          </p:cNvSpPr>
          <p:nvPr/>
        </p:nvSpPr>
        <p:spPr bwMode="auto">
          <a:xfrm>
            <a:off x="4813300" y="1936750"/>
            <a:ext cx="5873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标志</a:t>
            </a:r>
          </a:p>
        </p:txBody>
      </p:sp>
      <p:sp>
        <p:nvSpPr>
          <p:cNvPr id="20504" name="Rectangle 24"/>
          <p:cNvSpPr>
            <a:spLocks noChangeArrowheads="1"/>
          </p:cNvSpPr>
          <p:nvPr/>
        </p:nvSpPr>
        <p:spPr bwMode="auto">
          <a:xfrm>
            <a:off x="1122363" y="2228850"/>
            <a:ext cx="11652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生</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存</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时</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间</a:t>
            </a:r>
          </a:p>
        </p:txBody>
      </p:sp>
      <p:sp>
        <p:nvSpPr>
          <p:cNvPr id="20505" name="Rectangle 25"/>
          <p:cNvSpPr>
            <a:spLocks noChangeArrowheads="1"/>
          </p:cNvSpPr>
          <p:nvPr/>
        </p:nvSpPr>
        <p:spPr bwMode="auto">
          <a:xfrm>
            <a:off x="3252788" y="2228850"/>
            <a:ext cx="8159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协</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议</a:t>
            </a:r>
          </a:p>
        </p:txBody>
      </p:sp>
      <p:sp>
        <p:nvSpPr>
          <p:cNvPr id="20506" name="Rectangle 26"/>
          <p:cNvSpPr>
            <a:spLocks noChangeArrowheads="1"/>
          </p:cNvSpPr>
          <p:nvPr/>
        </p:nvSpPr>
        <p:spPr bwMode="auto">
          <a:xfrm>
            <a:off x="2266950" y="1936750"/>
            <a:ext cx="8159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标</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识</a:t>
            </a:r>
          </a:p>
        </p:txBody>
      </p:sp>
      <p:sp>
        <p:nvSpPr>
          <p:cNvPr id="20507" name="Rectangle 27"/>
          <p:cNvSpPr>
            <a:spLocks noChangeArrowheads="1"/>
          </p:cNvSpPr>
          <p:nvPr/>
        </p:nvSpPr>
        <p:spPr bwMode="auto">
          <a:xfrm>
            <a:off x="3078163" y="1593850"/>
            <a:ext cx="11652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区</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分</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服</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务</a:t>
            </a:r>
          </a:p>
        </p:txBody>
      </p:sp>
      <p:sp>
        <p:nvSpPr>
          <p:cNvPr id="20508" name="Rectangle 28"/>
          <p:cNvSpPr>
            <a:spLocks noChangeArrowheads="1"/>
          </p:cNvSpPr>
          <p:nvPr/>
        </p:nvSpPr>
        <p:spPr bwMode="auto">
          <a:xfrm>
            <a:off x="6203950" y="1593850"/>
            <a:ext cx="11334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总</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长</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度</a:t>
            </a:r>
          </a:p>
        </p:txBody>
      </p:sp>
      <p:sp>
        <p:nvSpPr>
          <p:cNvPr id="20509" name="Rectangle 29"/>
          <p:cNvSpPr>
            <a:spLocks noChangeArrowheads="1"/>
          </p:cNvSpPr>
          <p:nvPr/>
        </p:nvSpPr>
        <p:spPr bwMode="auto">
          <a:xfrm>
            <a:off x="6475413" y="1936750"/>
            <a:ext cx="11334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片</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偏</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移</a:t>
            </a:r>
          </a:p>
        </p:txBody>
      </p:sp>
      <p:sp>
        <p:nvSpPr>
          <p:cNvPr id="20510" name="Rectangle 30"/>
          <p:cNvSpPr>
            <a:spLocks noChangeArrowheads="1"/>
          </p:cNvSpPr>
          <p:nvPr/>
        </p:nvSpPr>
        <p:spPr bwMode="auto">
          <a:xfrm>
            <a:off x="5622925" y="2228850"/>
            <a:ext cx="18827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首</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部</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检</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验</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和</a:t>
            </a:r>
          </a:p>
        </p:txBody>
      </p:sp>
      <p:sp>
        <p:nvSpPr>
          <p:cNvPr id="20511" name="Rectangle 31"/>
          <p:cNvSpPr>
            <a:spLocks noChangeArrowheads="1"/>
          </p:cNvSpPr>
          <p:nvPr/>
        </p:nvSpPr>
        <p:spPr bwMode="auto">
          <a:xfrm>
            <a:off x="4113213" y="2559050"/>
            <a:ext cx="11334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源</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地</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址</a:t>
            </a:r>
          </a:p>
        </p:txBody>
      </p:sp>
      <p:sp>
        <p:nvSpPr>
          <p:cNvPr id="20512" name="Rectangle 32"/>
          <p:cNvSpPr>
            <a:spLocks noChangeArrowheads="1"/>
          </p:cNvSpPr>
          <p:nvPr/>
        </p:nvSpPr>
        <p:spPr bwMode="auto">
          <a:xfrm>
            <a:off x="3857625" y="2876550"/>
            <a:ext cx="150812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目</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的</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地</a:t>
            </a:r>
            <a:r>
              <a:rPr kumimoji="1" lang="en-US" altLang="zh-CN" sz="1600" b="1">
                <a:solidFill>
                  <a:srgbClr val="333399"/>
                </a:solidFill>
                <a:latin typeface="Arial" charset="0"/>
                <a:ea typeface="黑体" charset="0"/>
                <a:cs typeface="黑体" charset="0"/>
              </a:rPr>
              <a:t>   </a:t>
            </a:r>
            <a:r>
              <a:rPr kumimoji="1" lang="zh-CN" altLang="en-US" sz="1600" b="1">
                <a:solidFill>
                  <a:srgbClr val="333399"/>
                </a:solidFill>
                <a:latin typeface="Arial" charset="0"/>
                <a:ea typeface="黑体" charset="0"/>
                <a:cs typeface="黑体" charset="0"/>
              </a:rPr>
              <a:t>址</a:t>
            </a:r>
          </a:p>
        </p:txBody>
      </p:sp>
      <p:sp>
        <p:nvSpPr>
          <p:cNvPr id="20513" name="Rectangle 33"/>
          <p:cNvSpPr>
            <a:spLocks noChangeArrowheads="1"/>
          </p:cNvSpPr>
          <p:nvPr/>
        </p:nvSpPr>
        <p:spPr bwMode="auto">
          <a:xfrm>
            <a:off x="1700213" y="1579563"/>
            <a:ext cx="993775"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lIns="90488" tIns="44450" rIns="90488" bIns="44450">
            <a:spAutoFit/>
          </a:bodyPr>
          <a:lstStyle/>
          <a:p>
            <a:pPr defTabSz="762000" eaLnBrk="0" hangingPunct="0">
              <a:defRPr/>
            </a:pPr>
            <a:r>
              <a:rPr kumimoji="1" lang="zh-CN" altLang="en-US" sz="1600" b="1">
                <a:solidFill>
                  <a:srgbClr val="333399"/>
                </a:solidFill>
                <a:latin typeface="Arial" charset="0"/>
                <a:ea typeface="黑体" charset="0"/>
                <a:cs typeface="黑体" charset="0"/>
              </a:rPr>
              <a:t>首部长度</a:t>
            </a:r>
          </a:p>
        </p:txBody>
      </p:sp>
      <p:sp>
        <p:nvSpPr>
          <p:cNvPr id="20514" name="Line 34"/>
          <p:cNvSpPr>
            <a:spLocks noChangeShapeType="1"/>
          </p:cNvSpPr>
          <p:nvPr/>
        </p:nvSpPr>
        <p:spPr bwMode="auto">
          <a:xfrm>
            <a:off x="838200" y="1576388"/>
            <a:ext cx="7848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15" name="Line 35"/>
          <p:cNvSpPr>
            <a:spLocks noChangeShapeType="1"/>
          </p:cNvSpPr>
          <p:nvPr/>
        </p:nvSpPr>
        <p:spPr bwMode="auto">
          <a:xfrm>
            <a:off x="838200" y="1576388"/>
            <a:ext cx="0" cy="15922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16" name="Line 36"/>
          <p:cNvSpPr>
            <a:spLocks noChangeShapeType="1"/>
          </p:cNvSpPr>
          <p:nvPr/>
        </p:nvSpPr>
        <p:spPr bwMode="auto">
          <a:xfrm>
            <a:off x="8686800" y="1576388"/>
            <a:ext cx="0" cy="15922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19" name="Text Box 39"/>
          <p:cNvSpPr txBox="1">
            <a:spLocks noChangeArrowheads="1"/>
          </p:cNvSpPr>
          <p:nvPr/>
        </p:nvSpPr>
        <p:spPr bwMode="auto">
          <a:xfrm>
            <a:off x="4800600" y="3581400"/>
            <a:ext cx="3962400" cy="2181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eaLnBrk="1" hangingPunct="1">
              <a:lnSpc>
                <a:spcPct val="120000"/>
              </a:lnSpc>
              <a:spcBef>
                <a:spcPct val="80000"/>
              </a:spcBef>
              <a:defRPr/>
            </a:pPr>
            <a:r>
              <a:rPr lang="en-US" altLang="zh-CN" b="1" smtClean="0">
                <a:solidFill>
                  <a:schemeClr val="tx2"/>
                </a:solidFill>
              </a:rPr>
              <a:t>1</a:t>
            </a:r>
            <a:r>
              <a:rPr lang="zh-CN" altLang="en-US" b="1" smtClean="0">
                <a:solidFill>
                  <a:schemeClr val="tx2"/>
                </a:solidFill>
              </a:rPr>
              <a:t>、生存时间：</a:t>
            </a:r>
            <a:r>
              <a:rPr lang="en-US" altLang="zh-CN" b="1" smtClean="0">
                <a:solidFill>
                  <a:schemeClr val="tx2"/>
                </a:solidFill>
              </a:rPr>
              <a:t>TTL=TTL-1</a:t>
            </a:r>
          </a:p>
          <a:p>
            <a:pPr eaLnBrk="1" hangingPunct="1">
              <a:lnSpc>
                <a:spcPct val="120000"/>
              </a:lnSpc>
              <a:spcBef>
                <a:spcPct val="80000"/>
              </a:spcBef>
              <a:defRPr/>
            </a:pPr>
            <a:r>
              <a:rPr lang="en-US" altLang="zh-CN" b="1" smtClean="0">
                <a:solidFill>
                  <a:schemeClr val="tx2"/>
                </a:solidFill>
              </a:rPr>
              <a:t>2</a:t>
            </a:r>
            <a:r>
              <a:rPr lang="zh-CN" altLang="en-US" b="1" smtClean="0">
                <a:solidFill>
                  <a:schemeClr val="tx2"/>
                </a:solidFill>
              </a:rPr>
              <a:t>、首部检验和重新计算</a:t>
            </a:r>
            <a:endParaRPr lang="en-US" altLang="zh-CN" b="1" smtClean="0">
              <a:solidFill>
                <a:schemeClr val="tx2"/>
              </a:solidFill>
            </a:endParaRPr>
          </a:p>
          <a:p>
            <a:pPr eaLnBrk="1" hangingPunct="1">
              <a:lnSpc>
                <a:spcPct val="120000"/>
              </a:lnSpc>
              <a:spcBef>
                <a:spcPct val="80000"/>
              </a:spcBef>
              <a:defRPr/>
            </a:pPr>
            <a:r>
              <a:rPr lang="en-US" altLang="zh-CN" b="1" smtClean="0">
                <a:solidFill>
                  <a:schemeClr val="tx2"/>
                </a:solidFill>
              </a:rPr>
              <a:t>3</a:t>
            </a:r>
            <a:r>
              <a:rPr lang="zh-CN" altLang="en-US" b="1" smtClean="0">
                <a:solidFill>
                  <a:schemeClr val="tx2"/>
                </a:solidFill>
              </a:rPr>
              <a:t>、分析：私有地址和</a:t>
            </a:r>
            <a:r>
              <a:rPr lang="en-US" altLang="zh-CN" b="1" smtClean="0">
                <a:solidFill>
                  <a:schemeClr val="tx2"/>
                </a:solidFill>
              </a:rPr>
              <a:t>Internet</a:t>
            </a:r>
            <a:r>
              <a:rPr lang="zh-CN" altLang="en-US" b="1" smtClean="0">
                <a:solidFill>
                  <a:schemeClr val="tx2"/>
                </a:solidFill>
              </a:rPr>
              <a:t>上的主机通信时，使用</a:t>
            </a:r>
            <a:r>
              <a:rPr lang="en-US" altLang="zh-CN" b="1" smtClean="0">
                <a:solidFill>
                  <a:schemeClr val="tx2"/>
                </a:solidFill>
              </a:rPr>
              <a:t>NAT</a:t>
            </a:r>
            <a:r>
              <a:rPr lang="zh-CN" altLang="en-US" b="1" smtClean="0">
                <a:solidFill>
                  <a:schemeClr val="tx2"/>
                </a:solidFill>
              </a:rPr>
              <a:t>路由器将地址转换为全局地址，</a:t>
            </a:r>
            <a:r>
              <a:rPr lang="en-US" altLang="zh-CN" b="1" smtClean="0">
                <a:solidFill>
                  <a:schemeClr val="tx2"/>
                </a:solidFill>
              </a:rPr>
              <a:t>101.12.123.15</a:t>
            </a:r>
          </a:p>
        </p:txBody>
      </p:sp>
      <p:grpSp>
        <p:nvGrpSpPr>
          <p:cNvPr id="21540" name="Group 41"/>
          <p:cNvGrpSpPr>
            <a:grpSpLocks/>
          </p:cNvGrpSpPr>
          <p:nvPr/>
        </p:nvGrpSpPr>
        <p:grpSpPr bwMode="auto">
          <a:xfrm>
            <a:off x="152400" y="3657600"/>
            <a:ext cx="4800600" cy="1738313"/>
            <a:chOff x="192" y="1776"/>
            <a:chExt cx="3024" cy="1095"/>
          </a:xfrm>
        </p:grpSpPr>
        <p:sp>
          <p:nvSpPr>
            <p:cNvPr id="20522" name="Line 42"/>
            <p:cNvSpPr>
              <a:spLocks noChangeShapeType="1"/>
            </p:cNvSpPr>
            <p:nvPr/>
          </p:nvSpPr>
          <p:spPr bwMode="auto">
            <a:xfrm>
              <a:off x="1440" y="2256"/>
              <a:ext cx="576" cy="0"/>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23" name="Line 43"/>
            <p:cNvSpPr>
              <a:spLocks noChangeShapeType="1"/>
            </p:cNvSpPr>
            <p:nvPr/>
          </p:nvSpPr>
          <p:spPr bwMode="auto">
            <a:xfrm>
              <a:off x="384" y="2256"/>
              <a:ext cx="576" cy="0"/>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pic>
          <p:nvPicPr>
            <p:cNvPr id="20524" name="Picture 4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2076"/>
              <a:ext cx="323" cy="3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20525" name="AutoShape 45"/>
            <p:cNvSpPr>
              <a:spLocks noChangeArrowheads="1"/>
            </p:cNvSpPr>
            <p:nvPr/>
          </p:nvSpPr>
          <p:spPr bwMode="auto">
            <a:xfrm>
              <a:off x="912" y="2112"/>
              <a:ext cx="624" cy="288"/>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ctr">
                <a:defRPr/>
              </a:pPr>
              <a:r>
                <a:rPr lang="en-US" altLang="zh-CN">
                  <a:ea typeface="宋体" charset="0"/>
                </a:rPr>
                <a:t>R</a:t>
              </a:r>
            </a:p>
          </p:txBody>
        </p:sp>
        <p:grpSp>
          <p:nvGrpSpPr>
            <p:cNvPr id="21546" name="Group 46"/>
            <p:cNvGrpSpPr>
              <a:grpSpLocks/>
            </p:cNvGrpSpPr>
            <p:nvPr/>
          </p:nvGrpSpPr>
          <p:grpSpPr bwMode="auto">
            <a:xfrm>
              <a:off x="1776" y="2064"/>
              <a:ext cx="1296" cy="384"/>
              <a:chOff x="3372" y="1857"/>
              <a:chExt cx="2326" cy="1530"/>
            </a:xfrm>
          </p:grpSpPr>
          <p:grpSp>
            <p:nvGrpSpPr>
              <p:cNvPr id="21557" name="Group 47"/>
              <p:cNvGrpSpPr>
                <a:grpSpLocks/>
              </p:cNvGrpSpPr>
              <p:nvPr/>
            </p:nvGrpSpPr>
            <p:grpSpPr bwMode="auto">
              <a:xfrm>
                <a:off x="3385" y="1887"/>
                <a:ext cx="2313" cy="1500"/>
                <a:chOff x="3134" y="1375"/>
                <a:chExt cx="2386" cy="1553"/>
              </a:xfrm>
            </p:grpSpPr>
            <p:sp>
              <p:nvSpPr>
                <p:cNvPr id="21567" name="Oval 48"/>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8" name="Oval 49"/>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9" name="Oval 50"/>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70" name="Oval 51"/>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71" name="Oval 52"/>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72" name="Oval 53"/>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73" name="Oval 54"/>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74" name="Oval 55"/>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75" name="Oval 56"/>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21558" name="Oval 57"/>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59" name="Oval 58"/>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0" name="Oval 59"/>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1" name="Oval 60"/>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2" name="Oval 61"/>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3" name="Oval 62"/>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4" name="Oval 63"/>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5" name="Oval 64"/>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1566" name="Oval 65"/>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20546" name="Text Box 66"/>
            <p:cNvSpPr txBox="1">
              <a:spLocks noChangeArrowheads="1"/>
            </p:cNvSpPr>
            <p:nvPr/>
          </p:nvSpPr>
          <p:spPr bwMode="auto">
            <a:xfrm>
              <a:off x="240" y="1776"/>
              <a:ext cx="134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10.2.128.100</a:t>
              </a:r>
            </a:p>
          </p:txBody>
        </p:sp>
        <p:sp>
          <p:nvSpPr>
            <p:cNvPr id="20547" name="Text Box 67"/>
            <p:cNvSpPr txBox="1">
              <a:spLocks noChangeArrowheads="1"/>
            </p:cNvSpPr>
            <p:nvPr/>
          </p:nvSpPr>
          <p:spPr bwMode="auto">
            <a:xfrm>
              <a:off x="480" y="2448"/>
              <a:ext cx="134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10.2.128.1</a:t>
              </a:r>
            </a:p>
          </p:txBody>
        </p:sp>
        <p:sp>
          <p:nvSpPr>
            <p:cNvPr id="20548" name="Line 68"/>
            <p:cNvSpPr>
              <a:spLocks noChangeShapeType="1"/>
            </p:cNvSpPr>
            <p:nvPr/>
          </p:nvSpPr>
          <p:spPr bwMode="auto">
            <a:xfrm flipH="1">
              <a:off x="480" y="1872"/>
              <a:ext cx="144" cy="336"/>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49" name="Line 69"/>
            <p:cNvSpPr>
              <a:spLocks noChangeShapeType="1"/>
            </p:cNvSpPr>
            <p:nvPr/>
          </p:nvSpPr>
          <p:spPr bwMode="auto">
            <a:xfrm flipV="1">
              <a:off x="720" y="2304"/>
              <a:ext cx="144" cy="192"/>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50" name="Text Box 70"/>
            <p:cNvSpPr txBox="1">
              <a:spLocks noChangeArrowheads="1"/>
            </p:cNvSpPr>
            <p:nvPr/>
          </p:nvSpPr>
          <p:spPr bwMode="auto">
            <a:xfrm>
              <a:off x="1200" y="1872"/>
              <a:ext cx="134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101.12.123.15</a:t>
              </a:r>
            </a:p>
          </p:txBody>
        </p:sp>
        <p:sp>
          <p:nvSpPr>
            <p:cNvPr id="20551" name="Line 71"/>
            <p:cNvSpPr>
              <a:spLocks noChangeShapeType="1"/>
            </p:cNvSpPr>
            <p:nvPr/>
          </p:nvSpPr>
          <p:spPr bwMode="auto">
            <a:xfrm flipH="1">
              <a:off x="1536" y="2016"/>
              <a:ext cx="96" cy="192"/>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52" name="Text Box 72"/>
            <p:cNvSpPr txBox="1">
              <a:spLocks noChangeArrowheads="1"/>
            </p:cNvSpPr>
            <p:nvPr/>
          </p:nvSpPr>
          <p:spPr bwMode="auto">
            <a:xfrm>
              <a:off x="2064" y="2064"/>
              <a:ext cx="11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a:ea typeface="宋体" charset="0"/>
                </a:rPr>
                <a:t>Internet</a:t>
              </a:r>
            </a:p>
          </p:txBody>
        </p:sp>
        <p:sp>
          <p:nvSpPr>
            <p:cNvPr id="20553" name="Text Box 73"/>
            <p:cNvSpPr txBox="1">
              <a:spLocks noChangeArrowheads="1"/>
            </p:cNvSpPr>
            <p:nvPr/>
          </p:nvSpPr>
          <p:spPr bwMode="auto">
            <a:xfrm>
              <a:off x="1392" y="2448"/>
              <a:ext cx="1248"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altLang="zh-CN" sz="1200" b="1">
                  <a:ea typeface="宋体" charset="0"/>
                </a:rPr>
                <a:t>MTU=1500B</a:t>
              </a:r>
            </a:p>
          </p:txBody>
        </p:sp>
        <p:sp>
          <p:nvSpPr>
            <p:cNvPr id="20554" name="Line 74"/>
            <p:cNvSpPr>
              <a:spLocks noChangeShapeType="1"/>
            </p:cNvSpPr>
            <p:nvPr/>
          </p:nvSpPr>
          <p:spPr bwMode="auto">
            <a:xfrm flipV="1">
              <a:off x="1728" y="2274"/>
              <a:ext cx="48" cy="192"/>
            </a:xfrm>
            <a:prstGeom prst="line">
              <a:avLst/>
            </a:prstGeom>
            <a:noFill/>
            <a:ln w="28575">
              <a:solidFill>
                <a:schemeClr val="fo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zh-CN" altLang="en-US">
                <a:ea typeface="宋体" charset="0"/>
              </a:endParaRPr>
            </a:p>
          </p:txBody>
        </p:sp>
        <p:sp>
          <p:nvSpPr>
            <p:cNvPr id="20555" name="Text Box 75"/>
            <p:cNvSpPr txBox="1">
              <a:spLocks noChangeArrowheads="1"/>
            </p:cNvSpPr>
            <p:nvPr/>
          </p:nvSpPr>
          <p:spPr bwMode="auto">
            <a:xfrm>
              <a:off x="960" y="2640"/>
              <a:ext cx="163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algn="ctr" eaLnBrk="1" hangingPunct="1">
                <a:defRPr/>
              </a:pPr>
              <a:r>
                <a:rPr lang="en-US" altLang="zh-CN" smtClean="0"/>
                <a:t>  </a:t>
              </a:r>
              <a:r>
                <a:rPr lang="zh-CN" altLang="en-US" smtClean="0"/>
                <a:t>图</a:t>
              </a:r>
              <a:r>
                <a:rPr lang="en-US" altLang="zh-CN" smtClean="0"/>
                <a:t>1 </a:t>
              </a:r>
              <a:r>
                <a:rPr lang="zh-CN" altLang="en-US" smtClean="0"/>
                <a:t>网络拓扑</a:t>
              </a:r>
            </a:p>
          </p:txBody>
        </p:sp>
      </p:grpSp>
      <p:sp>
        <p:nvSpPr>
          <p:cNvPr id="20556" name="Text Box 76"/>
          <p:cNvSpPr txBox="1">
            <a:spLocks noChangeArrowheads="1"/>
          </p:cNvSpPr>
          <p:nvPr/>
        </p:nvSpPr>
        <p:spPr bwMode="auto">
          <a:xfrm>
            <a:off x="4724400" y="5867400"/>
            <a:ext cx="4038600" cy="75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eaLnBrk="0" hangingPunct="0">
              <a:defRPr>
                <a:solidFill>
                  <a:schemeClr val="tx1"/>
                </a:solidFill>
                <a:latin typeface="Verdana" charset="0"/>
                <a:ea typeface="宋体" charset="0"/>
                <a:cs typeface="宋体" charset="0"/>
              </a:defRPr>
            </a:lvl1pPr>
            <a:lvl2pPr marL="742950" indent="-285750" eaLnBrk="0" hangingPunct="0">
              <a:defRPr>
                <a:solidFill>
                  <a:schemeClr val="tx1"/>
                </a:solidFill>
                <a:latin typeface="Verdana" charset="0"/>
                <a:ea typeface="宋体" charset="0"/>
              </a:defRPr>
            </a:lvl2pPr>
            <a:lvl3pPr marL="1143000" indent="-228600" eaLnBrk="0" hangingPunct="0">
              <a:defRPr>
                <a:solidFill>
                  <a:schemeClr val="tx1"/>
                </a:solidFill>
                <a:latin typeface="Verdana" charset="0"/>
                <a:ea typeface="宋体" charset="0"/>
              </a:defRPr>
            </a:lvl3pPr>
            <a:lvl4pPr marL="1600200" indent="-228600" eaLnBrk="0" hangingPunct="0">
              <a:defRPr>
                <a:solidFill>
                  <a:schemeClr val="tx1"/>
                </a:solidFill>
                <a:latin typeface="Verdana" charset="0"/>
                <a:ea typeface="宋体" charset="0"/>
              </a:defRPr>
            </a:lvl4pPr>
            <a:lvl5pPr marL="2057400" indent="-228600" eaLnBrk="0" hangingPunct="0">
              <a:defRPr>
                <a:solidFill>
                  <a:schemeClr val="tx1"/>
                </a:solidFill>
                <a:latin typeface="Verdana" charset="0"/>
                <a:ea typeface="宋体" charset="0"/>
              </a:defRPr>
            </a:lvl5pPr>
            <a:lvl6pPr marL="2514600" indent="-228600" eaLnBrk="0" fontAlgn="base" hangingPunct="0">
              <a:spcBef>
                <a:spcPct val="0"/>
              </a:spcBef>
              <a:spcAft>
                <a:spcPct val="0"/>
              </a:spcAft>
              <a:defRPr>
                <a:solidFill>
                  <a:schemeClr val="tx1"/>
                </a:solidFill>
                <a:latin typeface="Verdana" charset="0"/>
                <a:ea typeface="宋体" charset="0"/>
              </a:defRPr>
            </a:lvl6pPr>
            <a:lvl7pPr marL="2971800" indent="-228600" eaLnBrk="0" fontAlgn="base" hangingPunct="0">
              <a:spcBef>
                <a:spcPct val="0"/>
              </a:spcBef>
              <a:spcAft>
                <a:spcPct val="0"/>
              </a:spcAft>
              <a:defRPr>
                <a:solidFill>
                  <a:schemeClr val="tx1"/>
                </a:solidFill>
                <a:latin typeface="Verdana" charset="0"/>
                <a:ea typeface="宋体" charset="0"/>
              </a:defRPr>
            </a:lvl7pPr>
            <a:lvl8pPr marL="3429000" indent="-228600" eaLnBrk="0" fontAlgn="base" hangingPunct="0">
              <a:spcBef>
                <a:spcPct val="0"/>
              </a:spcBef>
              <a:spcAft>
                <a:spcPct val="0"/>
              </a:spcAft>
              <a:defRPr>
                <a:solidFill>
                  <a:schemeClr val="tx1"/>
                </a:solidFill>
                <a:latin typeface="Verdana" charset="0"/>
                <a:ea typeface="宋体" charset="0"/>
              </a:defRPr>
            </a:lvl8pPr>
            <a:lvl9pPr marL="3886200" indent="-228600" eaLnBrk="0" fontAlgn="base" hangingPunct="0">
              <a:spcBef>
                <a:spcPct val="0"/>
              </a:spcBef>
              <a:spcAft>
                <a:spcPct val="0"/>
              </a:spcAft>
              <a:defRPr>
                <a:solidFill>
                  <a:schemeClr val="tx1"/>
                </a:solidFill>
                <a:latin typeface="Verdana" charset="0"/>
                <a:ea typeface="宋体" charset="0"/>
              </a:defRPr>
            </a:lvl9pPr>
          </a:lstStyle>
          <a:p>
            <a:pPr eaLnBrk="1" hangingPunct="1">
              <a:lnSpc>
                <a:spcPct val="120000"/>
              </a:lnSpc>
              <a:spcBef>
                <a:spcPct val="50000"/>
              </a:spcBef>
              <a:defRPr/>
            </a:pPr>
            <a:r>
              <a:rPr lang="zh-CN" altLang="en-US" b="1" smtClean="0">
                <a:solidFill>
                  <a:srgbClr val="000000"/>
                </a:solidFill>
              </a:rPr>
              <a:t>源</a:t>
            </a:r>
            <a:r>
              <a:rPr lang="en-US" altLang="zh-CN" b="1" smtClean="0">
                <a:solidFill>
                  <a:srgbClr val="000000"/>
                </a:solidFill>
              </a:rPr>
              <a:t>IP</a:t>
            </a:r>
            <a:r>
              <a:rPr lang="zh-CN" altLang="en-US" b="1" smtClean="0">
                <a:solidFill>
                  <a:srgbClr val="000000"/>
                </a:solidFill>
              </a:rPr>
              <a:t>地址：</a:t>
            </a:r>
            <a:r>
              <a:rPr lang="en-US" altLang="zh-CN" b="1" smtClean="0">
                <a:solidFill>
                  <a:srgbClr val="000000"/>
                </a:solidFill>
              </a:rPr>
              <a:t>0a 02 80 64 </a:t>
            </a:r>
            <a:r>
              <a:rPr lang="zh-CN" altLang="en-US" b="1" smtClean="0">
                <a:solidFill>
                  <a:srgbClr val="000000"/>
                </a:solidFill>
              </a:rPr>
              <a:t>改为</a:t>
            </a:r>
            <a:r>
              <a:rPr lang="en-US" altLang="zh-CN" b="1" smtClean="0">
                <a:solidFill>
                  <a:srgbClr val="000000"/>
                </a:solidFill>
              </a:rPr>
              <a:t> 65 0c 7b 0f</a:t>
            </a:r>
          </a:p>
        </p:txBody>
      </p:sp>
    </p:spTree>
    <p:extLst>
      <p:ext uri="{BB962C8B-B14F-4D97-AF65-F5344CB8AC3E}">
        <p14:creationId xmlns:p14="http://schemas.microsoft.com/office/powerpoint/2010/main" val="736816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519">
                                            <p:txEl>
                                              <p:pRg st="0" end="0"/>
                                            </p:txEl>
                                          </p:spTgt>
                                        </p:tgtEl>
                                        <p:attrNameLst>
                                          <p:attrName>style.visibility</p:attrName>
                                        </p:attrNameLst>
                                      </p:cBhvr>
                                      <p:to>
                                        <p:strVal val="visible"/>
                                      </p:to>
                                    </p:set>
                                    <p:animEffect transition="in" filter="wipe(down)">
                                      <p:cBhvr>
                                        <p:cTn id="7" dur="500"/>
                                        <p:tgtEl>
                                          <p:spTgt spid="20519">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519">
                                            <p:txEl>
                                              <p:pRg st="1" end="1"/>
                                            </p:txEl>
                                          </p:spTgt>
                                        </p:tgtEl>
                                        <p:attrNameLst>
                                          <p:attrName>style.visibility</p:attrName>
                                        </p:attrNameLst>
                                      </p:cBhvr>
                                      <p:to>
                                        <p:strVal val="visible"/>
                                      </p:to>
                                    </p:set>
                                    <p:animEffect transition="in" filter="wipe(down)">
                                      <p:cBhvr>
                                        <p:cTn id="10" dur="500"/>
                                        <p:tgtEl>
                                          <p:spTgt spid="20519">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519">
                                            <p:txEl>
                                              <p:pRg st="2" end="2"/>
                                            </p:txEl>
                                          </p:spTgt>
                                        </p:tgtEl>
                                        <p:attrNameLst>
                                          <p:attrName>style.visibility</p:attrName>
                                        </p:attrNameLst>
                                      </p:cBhvr>
                                      <p:to>
                                        <p:strVal val="visible"/>
                                      </p:to>
                                    </p:set>
                                    <p:animEffect transition="in" filter="wipe(down)">
                                      <p:cBhvr>
                                        <p:cTn id="13" dur="500"/>
                                        <p:tgtEl>
                                          <p:spTgt spid="20519">
                                            <p:txEl>
                                              <p:pRg st="2" end="2"/>
                                            </p:txEl>
                                          </p:spTgt>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20556"/>
                                        </p:tgtEl>
                                        <p:attrNameLst>
                                          <p:attrName>style.visibility</p:attrName>
                                        </p:attrNameLst>
                                      </p:cBhvr>
                                      <p:to>
                                        <p:strVal val="visible"/>
                                      </p:to>
                                    </p:set>
                                    <p:animEffect transition="in" filter="barn(inHorizontal)">
                                      <p:cBhvr>
                                        <p:cTn id="16" dur="500"/>
                                        <p:tgtEl>
                                          <p:spTgt spid="20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9" grpId="0" build="allAtOnce"/>
      <p:bldP spid="2055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defRPr/>
            </a:pPr>
            <a:r>
              <a:rPr kumimoji="0" lang="zh-CN" altLang="en-US"/>
              <a:t>选择题</a:t>
            </a:r>
            <a:r>
              <a:rPr kumimoji="0" lang="en-US" altLang="zh-CN"/>
              <a:t>5</a:t>
            </a:r>
          </a:p>
        </p:txBody>
      </p:sp>
      <p:sp>
        <p:nvSpPr>
          <p:cNvPr id="36867" name="Rectangle 3"/>
          <p:cNvSpPr>
            <a:spLocks noGrp="1" noChangeArrowheads="1"/>
          </p:cNvSpPr>
          <p:nvPr>
            <p:ph type="body" idx="1"/>
          </p:nvPr>
        </p:nvSpPr>
        <p:spPr>
          <a:xfrm>
            <a:off x="304800" y="1752600"/>
            <a:ext cx="8610600" cy="4267200"/>
          </a:xfrm>
        </p:spPr>
        <p:txBody>
          <a:bodyPr/>
          <a:lstStyle/>
          <a:p>
            <a:pPr eaLnBrk="1" hangingPunct="1">
              <a:lnSpc>
                <a:spcPts val="2800"/>
              </a:lnSpc>
            </a:pPr>
            <a:r>
              <a:rPr kumimoji="0" lang="zh-CN" altLang="en-US" sz="2000" b="1"/>
              <a:t>下列关于</a:t>
            </a:r>
            <a:r>
              <a:rPr kumimoji="0" lang="en-US" altLang="zh-CN" sz="2000" b="1"/>
              <a:t>IP </a:t>
            </a:r>
            <a:r>
              <a:rPr kumimoji="0" lang="zh-CN" altLang="en-US" sz="2000" b="1"/>
              <a:t>路由器功能的描述中，正确的是：</a:t>
            </a:r>
            <a:endParaRPr kumimoji="0" lang="en-US" altLang="zh-CN" sz="2000" b="1"/>
          </a:p>
          <a:p>
            <a:pPr eaLnBrk="1" hangingPunct="1">
              <a:lnSpc>
                <a:spcPts val="2800"/>
              </a:lnSpc>
              <a:buFont typeface="Wingdings" charset="2"/>
              <a:buNone/>
            </a:pPr>
            <a:r>
              <a:rPr kumimoji="0" lang="en-US" altLang="zh-CN" sz="2000" b="1"/>
              <a:t> </a:t>
            </a:r>
            <a:r>
              <a:rPr kumimoji="0" lang="en-US" altLang="zh-CN" sz="2000" b="1">
                <a:solidFill>
                  <a:srgbClr val="0000FF"/>
                </a:solidFill>
              </a:rPr>
              <a:t>Ⅰ</a:t>
            </a:r>
            <a:r>
              <a:rPr kumimoji="0" lang="zh-CN" altLang="en-US" sz="2000" b="1">
                <a:solidFill>
                  <a:srgbClr val="0000FF"/>
                </a:solidFill>
              </a:rPr>
              <a:t>．运行路由协议，设备路由表</a:t>
            </a:r>
            <a:r>
              <a:rPr kumimoji="0" lang="en-US" altLang="zh-CN" sz="2000" b="1">
                <a:solidFill>
                  <a:srgbClr val="0000FF"/>
                </a:solidFill>
              </a:rPr>
              <a:t> </a:t>
            </a:r>
            <a:r>
              <a:rPr kumimoji="0" lang="en-US" altLang="zh-CN" sz="2000" b="1">
                <a:solidFill>
                  <a:srgbClr val="8B0000"/>
                </a:solidFill>
              </a:rPr>
              <a:t>Ⅱ</a:t>
            </a:r>
            <a:r>
              <a:rPr kumimoji="0" lang="zh-CN" altLang="en-US" sz="2000" b="1">
                <a:solidFill>
                  <a:srgbClr val="8B0000"/>
                </a:solidFill>
              </a:rPr>
              <a:t>．监测到拥塞时，合理丢弃</a:t>
            </a:r>
            <a:r>
              <a:rPr kumimoji="0" lang="en-US" altLang="zh-CN" sz="2000" b="1">
                <a:solidFill>
                  <a:srgbClr val="8B0000"/>
                </a:solidFill>
              </a:rPr>
              <a:t>IP </a:t>
            </a:r>
            <a:r>
              <a:rPr kumimoji="0" lang="zh-CN" altLang="en-US" sz="2000" b="1">
                <a:solidFill>
                  <a:srgbClr val="8B0000"/>
                </a:solidFill>
              </a:rPr>
              <a:t>分组</a:t>
            </a:r>
            <a:r>
              <a:rPr kumimoji="0" lang="en-US" altLang="zh-CN" sz="2000" b="1">
                <a:solidFill>
                  <a:srgbClr val="8B0000"/>
                </a:solidFill>
              </a:rPr>
              <a:t> </a:t>
            </a:r>
            <a:r>
              <a:rPr kumimoji="0" lang="en-US" altLang="zh-CN" sz="2000" b="1">
                <a:solidFill>
                  <a:srgbClr val="0000FF"/>
                </a:solidFill>
              </a:rPr>
              <a:t>Ⅲ</a:t>
            </a:r>
            <a:r>
              <a:rPr kumimoji="0" lang="zh-CN" altLang="en-US" sz="2000" b="1">
                <a:solidFill>
                  <a:srgbClr val="0000FF"/>
                </a:solidFill>
              </a:rPr>
              <a:t>．对收到的</a:t>
            </a:r>
            <a:r>
              <a:rPr kumimoji="0" lang="en-US" altLang="zh-CN" sz="2000" b="1">
                <a:solidFill>
                  <a:srgbClr val="0000FF"/>
                </a:solidFill>
              </a:rPr>
              <a:t>IP </a:t>
            </a:r>
            <a:r>
              <a:rPr kumimoji="0" lang="zh-CN" altLang="en-US" sz="2000" b="1">
                <a:solidFill>
                  <a:srgbClr val="0000FF"/>
                </a:solidFill>
              </a:rPr>
              <a:t>分组头进行差错校验，确保传输的</a:t>
            </a:r>
            <a:r>
              <a:rPr kumimoji="0" lang="en-US" altLang="zh-CN" sz="2000" b="1">
                <a:solidFill>
                  <a:srgbClr val="0000FF"/>
                </a:solidFill>
              </a:rPr>
              <a:t>IP </a:t>
            </a:r>
            <a:r>
              <a:rPr kumimoji="0" lang="zh-CN" altLang="en-US" sz="2000" b="1">
                <a:solidFill>
                  <a:srgbClr val="0000FF"/>
                </a:solidFill>
              </a:rPr>
              <a:t>分组不丢失</a:t>
            </a:r>
            <a:r>
              <a:rPr kumimoji="0" lang="en-US" altLang="zh-CN" sz="2000" b="1">
                <a:solidFill>
                  <a:srgbClr val="0000FF"/>
                </a:solidFill>
              </a:rPr>
              <a:t> </a:t>
            </a:r>
            <a:r>
              <a:rPr kumimoji="0" lang="en-US" altLang="zh-CN" sz="2000" b="1">
                <a:solidFill>
                  <a:srgbClr val="8B0000"/>
                </a:solidFill>
              </a:rPr>
              <a:t>Ⅳ</a:t>
            </a:r>
            <a:r>
              <a:rPr kumimoji="0" lang="zh-CN" altLang="en-US" sz="2000" b="1">
                <a:solidFill>
                  <a:srgbClr val="8B0000"/>
                </a:solidFill>
              </a:rPr>
              <a:t>．根据收到的</a:t>
            </a:r>
            <a:r>
              <a:rPr kumimoji="0" lang="en-US" altLang="zh-CN" sz="2000" b="1">
                <a:solidFill>
                  <a:srgbClr val="8B0000"/>
                </a:solidFill>
              </a:rPr>
              <a:t>IP </a:t>
            </a:r>
            <a:r>
              <a:rPr kumimoji="0" lang="zh-CN" altLang="en-US" sz="2000" b="1">
                <a:solidFill>
                  <a:srgbClr val="8B0000"/>
                </a:solidFill>
              </a:rPr>
              <a:t>分组的目的</a:t>
            </a:r>
            <a:r>
              <a:rPr kumimoji="0" lang="en-US" altLang="zh-CN" sz="2000" b="1">
                <a:solidFill>
                  <a:srgbClr val="8B0000"/>
                </a:solidFill>
              </a:rPr>
              <a:t>IP </a:t>
            </a:r>
            <a:r>
              <a:rPr kumimoji="0" lang="zh-CN" altLang="en-US" sz="2000" b="1">
                <a:solidFill>
                  <a:srgbClr val="8B0000"/>
                </a:solidFill>
              </a:rPr>
              <a:t>地址，将其转发到合适的输出线路上</a:t>
            </a:r>
            <a:r>
              <a:rPr kumimoji="0" lang="en-US" altLang="zh-CN" sz="2000" b="1">
                <a:solidFill>
                  <a:srgbClr val="8B0000"/>
                </a:solidFill>
              </a:rPr>
              <a:t> </a:t>
            </a:r>
          </a:p>
          <a:p>
            <a:pPr eaLnBrk="1" hangingPunct="1">
              <a:lnSpc>
                <a:spcPts val="2800"/>
              </a:lnSpc>
              <a:buFont typeface="Wingdings" charset="2"/>
              <a:buNone/>
            </a:pPr>
            <a:r>
              <a:rPr kumimoji="0" lang="en-US" altLang="zh-CN" sz="2000" b="1"/>
              <a:t>   A</a:t>
            </a:r>
            <a:r>
              <a:rPr kumimoji="0" lang="zh-CN" altLang="en-US" sz="2000" b="1"/>
              <a:t>．仅</a:t>
            </a:r>
            <a:r>
              <a:rPr kumimoji="0" lang="en-US" altLang="zh-CN" sz="2000" b="1"/>
              <a:t>Ⅲ</a:t>
            </a:r>
            <a:r>
              <a:rPr kumimoji="0" lang="zh-CN" altLang="en-US" sz="2000" b="1"/>
              <a:t>、</a:t>
            </a:r>
            <a:r>
              <a:rPr kumimoji="0" lang="en-US" altLang="zh-CN" sz="2000" b="1"/>
              <a:t>Ⅳ         B</a:t>
            </a:r>
            <a:r>
              <a:rPr kumimoji="0" lang="zh-CN" altLang="en-US" sz="2000" b="1"/>
              <a:t>．仅</a:t>
            </a:r>
            <a:r>
              <a:rPr kumimoji="0" lang="en-US" altLang="zh-CN" sz="2000" b="1"/>
              <a:t>Ⅰ</a:t>
            </a:r>
            <a:r>
              <a:rPr kumimoji="0" lang="zh-CN" altLang="en-US" sz="2000" b="1"/>
              <a:t>、</a:t>
            </a:r>
            <a:r>
              <a:rPr kumimoji="0" lang="en-US" altLang="zh-CN" sz="2000" b="1"/>
              <a:t>Ⅱ</a:t>
            </a:r>
            <a:r>
              <a:rPr kumimoji="0" lang="zh-CN" altLang="en-US" sz="2000" b="1"/>
              <a:t>、</a:t>
            </a:r>
            <a:r>
              <a:rPr kumimoji="0" lang="en-US" altLang="zh-CN" sz="2000" b="1"/>
              <a:t>Ⅲ </a:t>
            </a:r>
          </a:p>
          <a:p>
            <a:pPr eaLnBrk="1" hangingPunct="1">
              <a:lnSpc>
                <a:spcPts val="2800"/>
              </a:lnSpc>
              <a:buFont typeface="Wingdings" charset="2"/>
              <a:buNone/>
            </a:pPr>
            <a:r>
              <a:rPr kumimoji="0" lang="en-US" altLang="zh-CN" sz="2000" b="1"/>
              <a:t>   C</a:t>
            </a:r>
            <a:r>
              <a:rPr kumimoji="0" lang="zh-CN" altLang="en-US" sz="2000" b="1"/>
              <a:t>．仅</a:t>
            </a:r>
            <a:r>
              <a:rPr kumimoji="0" lang="en-US" altLang="zh-CN" sz="2000" b="1"/>
              <a:t>Ⅰ</a:t>
            </a:r>
            <a:r>
              <a:rPr kumimoji="0" lang="zh-CN" altLang="en-US" sz="2000" b="1"/>
              <a:t>、</a:t>
            </a:r>
            <a:r>
              <a:rPr kumimoji="0" lang="en-US" altLang="zh-CN" sz="2000" b="1"/>
              <a:t>Ⅱ</a:t>
            </a:r>
            <a:r>
              <a:rPr kumimoji="0" lang="zh-CN" altLang="en-US" sz="2000" b="1"/>
              <a:t>、</a:t>
            </a:r>
            <a:r>
              <a:rPr kumimoji="0" lang="en-US" altLang="zh-CN" sz="2000" b="1"/>
              <a:t>Ⅳ   D</a:t>
            </a:r>
            <a:r>
              <a:rPr kumimoji="0" lang="zh-CN" altLang="en-US" sz="2000" b="1"/>
              <a:t>．</a:t>
            </a:r>
            <a:r>
              <a:rPr kumimoji="0" lang="en-US" altLang="zh-CN" sz="2000" b="1"/>
              <a:t>Ⅰ</a:t>
            </a:r>
            <a:r>
              <a:rPr kumimoji="0" lang="zh-CN" altLang="en-US" sz="2000" b="1"/>
              <a:t>、</a:t>
            </a:r>
            <a:r>
              <a:rPr kumimoji="0" lang="en-US" altLang="zh-CN" sz="2000" b="1"/>
              <a:t>Ⅱ</a:t>
            </a:r>
            <a:r>
              <a:rPr kumimoji="0" lang="zh-CN" altLang="en-US" sz="2000" b="1"/>
              <a:t>、</a:t>
            </a:r>
            <a:r>
              <a:rPr kumimoji="0" lang="en-US" altLang="zh-CN" sz="2000" b="1"/>
              <a:t>Ⅲ</a:t>
            </a:r>
            <a:r>
              <a:rPr kumimoji="0" lang="zh-CN" altLang="en-US" sz="2000" b="1"/>
              <a:t>、</a:t>
            </a:r>
            <a:r>
              <a:rPr kumimoji="0" lang="en-US" altLang="zh-CN" sz="2000" b="1"/>
              <a:t>Ⅳ</a:t>
            </a:r>
          </a:p>
          <a:p>
            <a:pPr eaLnBrk="1" hangingPunct="1">
              <a:lnSpc>
                <a:spcPts val="2800"/>
              </a:lnSpc>
              <a:buFont typeface="Wingdings" charset="2"/>
              <a:buChar char="p"/>
            </a:pPr>
            <a:r>
              <a:rPr kumimoji="0" lang="zh-CN" altLang="en-US" sz="2000" b="1"/>
              <a:t>答案：</a:t>
            </a:r>
            <a:r>
              <a:rPr kumimoji="0" lang="en-US" altLang="zh-CN" sz="2000" b="1"/>
              <a:t>C</a:t>
            </a:r>
          </a:p>
          <a:p>
            <a:pPr eaLnBrk="1" hangingPunct="1">
              <a:lnSpc>
                <a:spcPts val="2800"/>
              </a:lnSpc>
              <a:buFont typeface="Wingdings" charset="2"/>
              <a:buChar char="p"/>
            </a:pPr>
            <a:r>
              <a:rPr kumimoji="0" lang="zh-CN" altLang="en-US" sz="2000" b="1"/>
              <a:t>解析：考查</a:t>
            </a:r>
            <a:r>
              <a:rPr kumimoji="0" lang="en-US" altLang="zh-CN" sz="2000" b="1"/>
              <a:t>IP</a:t>
            </a:r>
            <a:r>
              <a:rPr kumimoji="0" lang="zh-CN" altLang="en-US" sz="2000" b="1"/>
              <a:t>路由器的功能。</a:t>
            </a:r>
            <a:r>
              <a:rPr kumimoji="0" lang="en-US" altLang="zh-CN" sz="2000" b="1"/>
              <a:t> Ⅰ</a:t>
            </a:r>
            <a:r>
              <a:rPr kumimoji="0" lang="zh-CN" altLang="en-US" sz="2000" b="1"/>
              <a:t>、</a:t>
            </a:r>
            <a:r>
              <a:rPr kumimoji="0" lang="en-US" altLang="zh-CN" sz="2000" b="1"/>
              <a:t>Ⅳ</a:t>
            </a:r>
            <a:r>
              <a:rPr kumimoji="0" lang="zh-CN" altLang="en-US" sz="2000" b="1"/>
              <a:t>显然是</a:t>
            </a:r>
            <a:r>
              <a:rPr kumimoji="0" lang="en-US" altLang="zh-CN" sz="2000" b="1"/>
              <a:t>IP</a:t>
            </a:r>
            <a:r>
              <a:rPr kumimoji="0" lang="zh-CN" altLang="en-US" sz="2000" b="1"/>
              <a:t>路由器的功能。对于</a:t>
            </a:r>
            <a:r>
              <a:rPr kumimoji="0" lang="en-US" altLang="zh-CN" sz="2000" b="1"/>
              <a:t>Ⅱ</a:t>
            </a:r>
            <a:r>
              <a:rPr kumimoji="0" lang="zh-CN" altLang="en-US" sz="2000" b="1"/>
              <a:t>，当路由器监测到拥塞时，可合理丢弃</a:t>
            </a:r>
            <a:r>
              <a:rPr kumimoji="0" lang="en-US" altLang="zh-CN" sz="2000" b="1"/>
              <a:t>IP</a:t>
            </a:r>
            <a:r>
              <a:rPr kumimoji="0" lang="zh-CN" altLang="en-US" sz="2000" b="1"/>
              <a:t>分组，并向发出该</a:t>
            </a:r>
            <a:r>
              <a:rPr kumimoji="0" lang="en-US" altLang="zh-CN" sz="2000" b="1"/>
              <a:t>IP</a:t>
            </a:r>
            <a:r>
              <a:rPr kumimoji="0" lang="zh-CN" altLang="en-US" sz="2000" b="1"/>
              <a:t>分组的源主机发送一个源点抑制的</a:t>
            </a:r>
            <a:r>
              <a:rPr kumimoji="0" lang="en-US" altLang="zh-CN" sz="2000" b="1"/>
              <a:t>ICMP</a:t>
            </a:r>
            <a:r>
              <a:rPr kumimoji="0" lang="zh-CN" altLang="en-US" sz="2000" b="1"/>
              <a:t>报文。对于</a:t>
            </a:r>
            <a:r>
              <a:rPr kumimoji="0" lang="en-US" altLang="zh-CN" sz="2000" b="1"/>
              <a:t>Ⅲ</a:t>
            </a:r>
            <a:r>
              <a:rPr kumimoji="0" lang="zh-CN" altLang="en-US" sz="2000" b="1"/>
              <a:t>，路由器对收到的</a:t>
            </a:r>
            <a:r>
              <a:rPr kumimoji="0" lang="en-US" altLang="zh-CN" sz="2000" b="1"/>
              <a:t>IP</a:t>
            </a:r>
            <a:r>
              <a:rPr kumimoji="0" lang="zh-CN" altLang="en-US" sz="2000" b="1"/>
              <a:t>分组首部进行差错检验，丢弃有差错首部的报文，但不保证</a:t>
            </a:r>
            <a:r>
              <a:rPr kumimoji="0" lang="en-US" altLang="zh-CN" sz="2000" b="1"/>
              <a:t>IP</a:t>
            </a:r>
            <a:r>
              <a:rPr kumimoji="0" lang="zh-CN" altLang="en-US" sz="2000" b="1"/>
              <a:t>分组不丢失。</a:t>
            </a:r>
            <a:r>
              <a:rPr kumimoji="0" lang="en-US" altLang="zh-CN" sz="2000" b="1"/>
              <a:t> </a:t>
            </a:r>
          </a:p>
          <a:p>
            <a:pPr eaLnBrk="1" hangingPunct="1">
              <a:lnSpc>
                <a:spcPts val="2800"/>
              </a:lnSpc>
              <a:buFont typeface="Wingdings" charset="2"/>
              <a:buChar char="p"/>
            </a:pPr>
            <a:endParaRPr kumimoji="0" lang="en-US" altLang="zh-CN" sz="2000" b="1"/>
          </a:p>
        </p:txBody>
      </p:sp>
    </p:spTree>
    <p:extLst>
      <p:ext uri="{BB962C8B-B14F-4D97-AF65-F5344CB8AC3E}">
        <p14:creationId xmlns:p14="http://schemas.microsoft.com/office/powerpoint/2010/main" val="13800499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Freeform 2"/>
          <p:cNvSpPr>
            <a:spLocks/>
          </p:cNvSpPr>
          <p:nvPr/>
        </p:nvSpPr>
        <p:spPr bwMode="auto">
          <a:xfrm>
            <a:off x="6102350" y="2132013"/>
            <a:ext cx="1223963"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66FF66"/>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01795" name="Rectangle 3"/>
          <p:cNvSpPr>
            <a:spLocks noChangeArrowheads="1"/>
          </p:cNvSpPr>
          <p:nvPr/>
        </p:nvSpPr>
        <p:spPr bwMode="auto">
          <a:xfrm>
            <a:off x="3527425" y="3798888"/>
            <a:ext cx="2916238" cy="344487"/>
          </a:xfrm>
          <a:prstGeom prst="rect">
            <a:avLst/>
          </a:prstGeom>
          <a:solidFill>
            <a:srgbClr val="FFCCCC"/>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796" name="Text Box 4"/>
          <p:cNvSpPr txBox="1">
            <a:spLocks noChangeArrowheads="1"/>
          </p:cNvSpPr>
          <p:nvPr/>
        </p:nvSpPr>
        <p:spPr bwMode="auto">
          <a:xfrm>
            <a:off x="4013200" y="3810000"/>
            <a:ext cx="343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b="0">
                <a:solidFill>
                  <a:srgbClr val="FF6600"/>
                </a:solidFill>
                <a:effectLst>
                  <a:outerShdw blurRad="38100" dist="38100" dir="2700000" algn="tl">
                    <a:srgbClr val="000000"/>
                  </a:outerShdw>
                </a:effectLst>
                <a:latin typeface="Times New Roman" charset="0"/>
              </a:rPr>
              <a:t>141       .        14            . 0 1 0 0 0 0 0 0 </a:t>
            </a:r>
          </a:p>
        </p:txBody>
      </p:sp>
      <p:sp>
        <p:nvSpPr>
          <p:cNvPr id="801797" name="Rectangle 5"/>
          <p:cNvSpPr>
            <a:spLocks noChangeArrowheads="1"/>
          </p:cNvSpPr>
          <p:nvPr/>
        </p:nvSpPr>
        <p:spPr bwMode="auto">
          <a:xfrm>
            <a:off x="3519488" y="3084513"/>
            <a:ext cx="2870200" cy="342900"/>
          </a:xfrm>
          <a:prstGeom prst="rect">
            <a:avLst/>
          </a:prstGeom>
          <a:solidFill>
            <a:srgbClr val="FFCCCC"/>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798" name="Rectangle 6"/>
          <p:cNvSpPr>
            <a:spLocks noChangeArrowheads="1"/>
          </p:cNvSpPr>
          <p:nvPr/>
        </p:nvSpPr>
        <p:spPr bwMode="auto">
          <a:xfrm>
            <a:off x="3495675" y="3068638"/>
            <a:ext cx="3876675" cy="363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solidFill>
                  <a:srgbClr val="FF6600"/>
                </a:solidFill>
                <a:effectLst>
                  <a:outerShdw blurRad="38100" dist="38100" dir="2700000" algn="tl">
                    <a:srgbClr val="000000"/>
                  </a:outerShdw>
                </a:effectLst>
                <a:latin typeface="Times New Roman" charset="0"/>
              </a:rPr>
              <a:t>1 1 1 1 1 1 1 1 1 1 1 1 1 1 1 1</a:t>
            </a:r>
            <a:r>
              <a:rPr kumimoji="1" lang="en-US" altLang="zh-CN" b="0">
                <a:solidFill>
                  <a:srgbClr val="FF6600"/>
                </a:solidFill>
                <a:effectLst>
                  <a:outerShdw blurRad="38100" dist="38100" dir="2700000" algn="tl">
                    <a:srgbClr val="000000"/>
                  </a:outerShdw>
                </a:effectLst>
                <a:latin typeface="Times New Roman" charset="0"/>
              </a:rPr>
              <a:t>  </a:t>
            </a:r>
            <a:r>
              <a:rPr kumimoji="1" lang="en-US" altLang="zh-CN" sz="800" b="0">
                <a:solidFill>
                  <a:srgbClr val="FF6600"/>
                </a:solidFill>
                <a:effectLst>
                  <a:outerShdw blurRad="38100" dist="38100" dir="2700000" algn="tl">
                    <a:srgbClr val="000000"/>
                  </a:outerShdw>
                </a:effectLst>
                <a:latin typeface="Times New Roman" charset="0"/>
              </a:rPr>
              <a:t> </a:t>
            </a:r>
            <a:r>
              <a:rPr kumimoji="1" lang="en-US" altLang="zh-CN" sz="1600" b="0">
                <a:solidFill>
                  <a:srgbClr val="FF6600"/>
                </a:solidFill>
                <a:effectLst>
                  <a:outerShdw blurRad="38100" dist="38100" dir="2700000" algn="tl">
                    <a:srgbClr val="000000"/>
                  </a:outerShdw>
                </a:effectLst>
                <a:latin typeface="Times New Roman" charset="0"/>
              </a:rPr>
              <a:t>1 1 0 0 0 0 0 0</a:t>
            </a:r>
          </a:p>
        </p:txBody>
      </p:sp>
      <p:sp>
        <p:nvSpPr>
          <p:cNvPr id="801799" name="Rectangle 7"/>
          <p:cNvSpPr>
            <a:spLocks noGrp="1" noChangeArrowheads="1"/>
          </p:cNvSpPr>
          <p:nvPr>
            <p:ph type="title"/>
          </p:nvPr>
        </p:nvSpPr>
        <p:spPr>
          <a:xfrm>
            <a:off x="468313" y="260350"/>
            <a:ext cx="8475662" cy="1055688"/>
          </a:xfrm>
          <a:solidFill>
            <a:srgbClr val="FFFFCC"/>
          </a:solidFill>
          <a:ln>
            <a:solidFill>
              <a:srgbClr val="333399"/>
            </a:solidFill>
            <a:miter lim="800000"/>
            <a:headEnd/>
            <a:tailEnd/>
          </a:ln>
          <a:effectLst>
            <a:outerShdw blurRad="63500" dist="38099" dir="2700000" algn="ctr" rotWithShape="0">
              <a:schemeClr val="bg2">
                <a:alpha val="74998"/>
              </a:schemeClr>
            </a:outerShdw>
          </a:effectLst>
        </p:spPr>
        <p:txBody>
          <a:bodyPr/>
          <a:lstStyle/>
          <a:p>
            <a:pPr>
              <a:defRPr/>
            </a:pPr>
            <a:r>
              <a:rPr kumimoji="0" lang="en-US" altLang="zh-CN" sz="3200" b="1" dirty="0" smtClean="0">
                <a:solidFill>
                  <a:srgbClr val="000090"/>
                </a:solidFill>
              </a:rPr>
              <a:t>【</a:t>
            </a:r>
            <a:r>
              <a:rPr kumimoji="0" lang="zh-CN" altLang="en-US" sz="3200" b="1" dirty="0" smtClean="0">
                <a:solidFill>
                  <a:srgbClr val="000090"/>
                </a:solidFill>
              </a:rPr>
              <a:t>例</a:t>
            </a:r>
            <a:r>
              <a:rPr kumimoji="0" lang="en-US" altLang="zh-CN" sz="3200" b="1" dirty="0" smtClean="0">
                <a:solidFill>
                  <a:srgbClr val="000090"/>
                </a:solidFill>
              </a:rPr>
              <a:t>4-2】</a:t>
            </a:r>
            <a:r>
              <a:rPr kumimoji="0" lang="zh-CN" altLang="en-US" sz="3200" b="1" dirty="0" smtClean="0">
                <a:solidFill>
                  <a:srgbClr val="000090"/>
                </a:solidFill>
              </a:rPr>
              <a:t>已知</a:t>
            </a:r>
            <a:r>
              <a:rPr kumimoji="0" lang="en-US" altLang="zh-CN" sz="3200" b="1" dirty="0" smtClean="0">
                <a:solidFill>
                  <a:srgbClr val="000090"/>
                </a:solidFill>
              </a:rPr>
              <a:t> IP </a:t>
            </a:r>
            <a:r>
              <a:rPr kumimoji="0" lang="zh-CN" altLang="en-US" sz="3200" b="1" dirty="0" smtClean="0">
                <a:solidFill>
                  <a:srgbClr val="000090"/>
                </a:solidFill>
              </a:rPr>
              <a:t>地址是</a:t>
            </a:r>
            <a:r>
              <a:rPr kumimoji="0" lang="en-US" altLang="zh-CN" sz="3200" b="1" dirty="0" smtClean="0">
                <a:solidFill>
                  <a:srgbClr val="000090"/>
                </a:solidFill>
              </a:rPr>
              <a:t> 141.14.72.24</a:t>
            </a:r>
            <a:r>
              <a:rPr kumimoji="0" lang="zh-CN" altLang="en-US" sz="3200" b="1" dirty="0" smtClean="0">
                <a:solidFill>
                  <a:srgbClr val="000090"/>
                </a:solidFill>
              </a:rPr>
              <a:t>，子网掩码是</a:t>
            </a:r>
            <a:r>
              <a:rPr kumimoji="0" lang="en-US" altLang="zh-CN" sz="3200" b="1" dirty="0" smtClean="0">
                <a:solidFill>
                  <a:srgbClr val="000090"/>
                </a:solidFill>
              </a:rPr>
              <a:t> 255.255.192.0</a:t>
            </a:r>
            <a:r>
              <a:rPr kumimoji="0" lang="zh-CN" altLang="en-US" sz="3200" b="1" dirty="0" smtClean="0">
                <a:solidFill>
                  <a:srgbClr val="000090"/>
                </a:solidFill>
              </a:rPr>
              <a:t>。试求网络地址。</a:t>
            </a:r>
            <a:r>
              <a:rPr kumimoji="0" lang="en-US" altLang="zh-CN" sz="3200" b="1" dirty="0" smtClean="0">
                <a:solidFill>
                  <a:srgbClr val="000090"/>
                </a:solidFill>
              </a:rPr>
              <a:t> </a:t>
            </a:r>
          </a:p>
        </p:txBody>
      </p:sp>
      <p:sp>
        <p:nvSpPr>
          <p:cNvPr id="801800" name="Rectangle 8"/>
          <p:cNvSpPr>
            <a:spLocks noChangeArrowheads="1"/>
          </p:cNvSpPr>
          <p:nvPr/>
        </p:nvSpPr>
        <p:spPr bwMode="auto">
          <a:xfrm>
            <a:off x="3513138" y="1785938"/>
            <a:ext cx="5137150" cy="3603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01" name="Rectangle 9"/>
          <p:cNvSpPr>
            <a:spLocks noChangeArrowheads="1"/>
          </p:cNvSpPr>
          <p:nvPr/>
        </p:nvSpPr>
        <p:spPr bwMode="auto">
          <a:xfrm>
            <a:off x="495300" y="1795463"/>
            <a:ext cx="2825750"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ea typeface="黑体" charset="0"/>
                <a:cs typeface="黑体" charset="0"/>
              </a:rPr>
              <a:t>(a) </a:t>
            </a:r>
            <a:r>
              <a:rPr kumimoji="1" lang="zh-CN" altLang="en-US" sz="1600" b="0">
                <a:effectLst>
                  <a:outerShdw blurRad="38100" dist="38100" dir="2700000" algn="tl">
                    <a:srgbClr val="000000"/>
                  </a:outerShdw>
                </a:effectLst>
                <a:ea typeface="黑体" charset="0"/>
                <a:cs typeface="黑体" charset="0"/>
              </a:rPr>
              <a:t>点分十进制表示的</a:t>
            </a:r>
            <a:r>
              <a:rPr kumimoji="1" lang="en-US" altLang="zh-CN" sz="1600" b="0">
                <a:effectLst>
                  <a:outerShdw blurRad="38100" dist="38100" dir="2700000" algn="tl">
                    <a:srgbClr val="000000"/>
                  </a:outerShdw>
                </a:effectLst>
                <a:ea typeface="黑体" charset="0"/>
                <a:cs typeface="黑体" charset="0"/>
              </a:rPr>
              <a:t> IP </a:t>
            </a:r>
            <a:r>
              <a:rPr kumimoji="1" lang="zh-CN" altLang="en-US" sz="1600" b="0">
                <a:effectLst>
                  <a:outerShdw blurRad="38100" dist="38100" dir="2700000" algn="tl">
                    <a:srgbClr val="000000"/>
                  </a:outerShdw>
                </a:effectLst>
                <a:ea typeface="黑体" charset="0"/>
                <a:cs typeface="黑体" charset="0"/>
              </a:rPr>
              <a:t>地址</a:t>
            </a:r>
          </a:p>
        </p:txBody>
      </p:sp>
      <p:sp>
        <p:nvSpPr>
          <p:cNvPr id="801802" name="Rectangle 10"/>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03" name="Rectangle 11"/>
          <p:cNvSpPr>
            <a:spLocks noChangeArrowheads="1"/>
          </p:cNvSpPr>
          <p:nvPr/>
        </p:nvSpPr>
        <p:spPr bwMode="auto">
          <a:xfrm>
            <a:off x="495300" y="3068638"/>
            <a:ext cx="2847975"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ea typeface="黑体" charset="0"/>
                <a:cs typeface="黑体" charset="0"/>
              </a:rPr>
              <a:t>(c) </a:t>
            </a:r>
            <a:r>
              <a:rPr kumimoji="1" lang="zh-CN" altLang="en-US" sz="1600" b="0">
                <a:effectLst>
                  <a:outerShdw blurRad="38100" dist="38100" dir="2700000" algn="tl">
                    <a:srgbClr val="000000"/>
                  </a:outerShdw>
                </a:effectLst>
                <a:ea typeface="黑体" charset="0"/>
                <a:cs typeface="黑体" charset="0"/>
              </a:rPr>
              <a:t>子网掩码是</a:t>
            </a:r>
            <a:r>
              <a:rPr kumimoji="1" lang="en-US" altLang="zh-CN" sz="1600" b="0">
                <a:effectLst>
                  <a:outerShdw blurRad="38100" dist="38100" dir="2700000" algn="tl">
                    <a:srgbClr val="000000"/>
                  </a:outerShdw>
                </a:effectLst>
                <a:ea typeface="黑体" charset="0"/>
                <a:cs typeface="黑体" charset="0"/>
              </a:rPr>
              <a:t> 255.255.192.0</a:t>
            </a:r>
          </a:p>
        </p:txBody>
      </p:sp>
      <p:sp>
        <p:nvSpPr>
          <p:cNvPr id="801804" name="Line 12"/>
          <p:cNvSpPr>
            <a:spLocks noChangeShapeType="1"/>
          </p:cNvSpPr>
          <p:nvPr/>
        </p:nvSpPr>
        <p:spPr bwMode="auto">
          <a:xfrm>
            <a:off x="6051550" y="3081338"/>
            <a:ext cx="0" cy="3524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05" name="Line 13"/>
          <p:cNvSpPr>
            <a:spLocks noChangeShapeType="1"/>
          </p:cNvSpPr>
          <p:nvPr/>
        </p:nvSpPr>
        <p:spPr bwMode="auto">
          <a:xfrm>
            <a:off x="7351713" y="3071813"/>
            <a:ext cx="0" cy="357187"/>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06" name="Rectangle 14"/>
          <p:cNvSpPr>
            <a:spLocks noChangeArrowheads="1"/>
          </p:cNvSpPr>
          <p:nvPr/>
        </p:nvSpPr>
        <p:spPr bwMode="auto">
          <a:xfrm>
            <a:off x="3513138" y="3074988"/>
            <a:ext cx="5137150" cy="3603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07" name="Rectangle 15"/>
          <p:cNvSpPr>
            <a:spLocks noChangeArrowheads="1"/>
          </p:cNvSpPr>
          <p:nvPr/>
        </p:nvSpPr>
        <p:spPr bwMode="auto">
          <a:xfrm>
            <a:off x="7326313" y="3098800"/>
            <a:ext cx="1349375" cy="3333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latin typeface="Times New Roman" charset="0"/>
              </a:rPr>
              <a:t>0 0 0 0 0 0 0 0</a:t>
            </a:r>
          </a:p>
        </p:txBody>
      </p:sp>
      <p:sp>
        <p:nvSpPr>
          <p:cNvPr id="801808" name="Rectangle 16"/>
          <p:cNvSpPr>
            <a:spLocks noChangeArrowheads="1"/>
          </p:cNvSpPr>
          <p:nvPr/>
        </p:nvSpPr>
        <p:spPr bwMode="auto">
          <a:xfrm>
            <a:off x="3522663" y="3789363"/>
            <a:ext cx="5137150" cy="3603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09" name="Text Box 17"/>
          <p:cNvSpPr txBox="1">
            <a:spLocks noChangeArrowheads="1"/>
          </p:cNvSpPr>
          <p:nvPr/>
        </p:nvSpPr>
        <p:spPr bwMode="auto">
          <a:xfrm>
            <a:off x="4013200" y="1795463"/>
            <a:ext cx="216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b="0">
                <a:effectLst>
                  <a:outerShdw blurRad="38100" dist="38100" dir="2700000" algn="tl">
                    <a:srgbClr val="000000"/>
                  </a:outerShdw>
                </a:effectLst>
                <a:latin typeface="Times New Roman" charset="0"/>
              </a:rPr>
              <a:t>141       .        14            .</a:t>
            </a:r>
          </a:p>
        </p:txBody>
      </p:sp>
      <p:sp>
        <p:nvSpPr>
          <p:cNvPr id="801810" name="Text Box 18"/>
          <p:cNvSpPr txBox="1">
            <a:spLocks noChangeArrowheads="1"/>
          </p:cNvSpPr>
          <p:nvPr/>
        </p:nvSpPr>
        <p:spPr bwMode="auto">
          <a:xfrm>
            <a:off x="6462713" y="1795463"/>
            <a:ext cx="1708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b="0">
                <a:effectLst>
                  <a:outerShdw blurRad="38100" dist="38100" dir="2700000" algn="tl">
                    <a:srgbClr val="000000"/>
                  </a:outerShdw>
                </a:effectLst>
                <a:latin typeface="Times New Roman" charset="0"/>
              </a:rPr>
              <a:t> 72          .          24</a:t>
            </a:r>
          </a:p>
        </p:txBody>
      </p:sp>
      <p:sp>
        <p:nvSpPr>
          <p:cNvPr id="801811" name="Text Box 19"/>
          <p:cNvSpPr txBox="1">
            <a:spLocks noChangeArrowheads="1"/>
          </p:cNvSpPr>
          <p:nvPr/>
        </p:nvSpPr>
        <p:spPr bwMode="auto">
          <a:xfrm>
            <a:off x="4013200" y="4529138"/>
            <a:ext cx="216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a:solidFill>
                  <a:srgbClr val="FF6600"/>
                </a:solidFill>
                <a:effectLst>
                  <a:outerShdw blurRad="38100" dist="38100" dir="2700000" algn="tl">
                    <a:srgbClr val="000000"/>
                  </a:outerShdw>
                </a:effectLst>
                <a:latin typeface="Times New Roman" charset="0"/>
              </a:rPr>
              <a:t>141       .        14            .</a:t>
            </a:r>
          </a:p>
        </p:txBody>
      </p:sp>
      <p:sp>
        <p:nvSpPr>
          <p:cNvPr id="801812" name="Text Box 20"/>
          <p:cNvSpPr txBox="1">
            <a:spLocks noChangeArrowheads="1"/>
          </p:cNvSpPr>
          <p:nvPr/>
        </p:nvSpPr>
        <p:spPr bwMode="auto">
          <a:xfrm>
            <a:off x="6516688" y="4529138"/>
            <a:ext cx="1657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a:solidFill>
                  <a:srgbClr val="FF6600"/>
                </a:solidFill>
                <a:effectLst>
                  <a:outerShdw blurRad="38100" dist="38100" dir="2700000" algn="tl">
                    <a:srgbClr val="000000"/>
                  </a:outerShdw>
                </a:effectLst>
                <a:latin typeface="Times New Roman" charset="0"/>
              </a:rPr>
              <a:t>64          .            0</a:t>
            </a:r>
          </a:p>
        </p:txBody>
      </p:sp>
      <p:sp>
        <p:nvSpPr>
          <p:cNvPr id="801813" name="Text Box 21"/>
          <p:cNvSpPr txBox="1">
            <a:spLocks noChangeArrowheads="1"/>
          </p:cNvSpPr>
          <p:nvPr/>
        </p:nvSpPr>
        <p:spPr bwMode="auto">
          <a:xfrm>
            <a:off x="7277100" y="3810000"/>
            <a:ext cx="89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b="0">
                <a:effectLst>
                  <a:outerShdw blurRad="38100" dist="38100" dir="2700000" algn="tl">
                    <a:srgbClr val="000000"/>
                  </a:outerShdw>
                </a:effectLst>
                <a:latin typeface="Times New Roman" charset="0"/>
              </a:rPr>
              <a:t>.           0</a:t>
            </a:r>
          </a:p>
        </p:txBody>
      </p:sp>
      <p:sp>
        <p:nvSpPr>
          <p:cNvPr id="801814" name="Line 22"/>
          <p:cNvSpPr>
            <a:spLocks noChangeShapeType="1"/>
          </p:cNvSpPr>
          <p:nvPr/>
        </p:nvSpPr>
        <p:spPr bwMode="auto">
          <a:xfrm>
            <a:off x="4805363" y="3071813"/>
            <a:ext cx="0" cy="3524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15" name="Rectangle 23"/>
          <p:cNvSpPr>
            <a:spLocks noChangeArrowheads="1"/>
          </p:cNvSpPr>
          <p:nvPr/>
        </p:nvSpPr>
        <p:spPr bwMode="auto">
          <a:xfrm>
            <a:off x="6029325" y="2433638"/>
            <a:ext cx="1349375" cy="3333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latin typeface="Times New Roman" charset="0"/>
              </a:rPr>
              <a:t>0 1 0 0 1 0 0 0</a:t>
            </a:r>
          </a:p>
        </p:txBody>
      </p:sp>
      <p:sp>
        <p:nvSpPr>
          <p:cNvPr id="801816" name="Rectangle 24"/>
          <p:cNvSpPr>
            <a:spLocks noChangeArrowheads="1"/>
          </p:cNvSpPr>
          <p:nvPr/>
        </p:nvSpPr>
        <p:spPr bwMode="auto">
          <a:xfrm>
            <a:off x="3509963" y="2419350"/>
            <a:ext cx="5137150" cy="3603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17" name="Text Box 25"/>
          <p:cNvSpPr txBox="1">
            <a:spLocks noChangeArrowheads="1"/>
          </p:cNvSpPr>
          <p:nvPr/>
        </p:nvSpPr>
        <p:spPr bwMode="auto">
          <a:xfrm>
            <a:off x="4013200" y="2430463"/>
            <a:ext cx="21653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b="0">
                <a:effectLst>
                  <a:outerShdw blurRad="38100" dist="38100" dir="2700000" algn="tl">
                    <a:srgbClr val="000000"/>
                  </a:outerShdw>
                </a:effectLst>
                <a:latin typeface="Times New Roman" charset="0"/>
              </a:rPr>
              <a:t>141       .        14            .</a:t>
            </a:r>
          </a:p>
        </p:txBody>
      </p:sp>
      <p:sp>
        <p:nvSpPr>
          <p:cNvPr id="801818" name="Text Box 26"/>
          <p:cNvSpPr txBox="1">
            <a:spLocks noChangeArrowheads="1"/>
          </p:cNvSpPr>
          <p:nvPr/>
        </p:nvSpPr>
        <p:spPr bwMode="auto">
          <a:xfrm>
            <a:off x="7254875" y="2430463"/>
            <a:ext cx="946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1600" b="0">
                <a:effectLst>
                  <a:outerShdw blurRad="38100" dist="38100" dir="2700000" algn="tl">
                    <a:srgbClr val="000000"/>
                  </a:outerShdw>
                </a:effectLst>
                <a:latin typeface="Times New Roman" charset="0"/>
              </a:rPr>
              <a:t>.          24</a:t>
            </a:r>
          </a:p>
        </p:txBody>
      </p:sp>
      <p:sp>
        <p:nvSpPr>
          <p:cNvPr id="801819" name="Rectangle 27"/>
          <p:cNvSpPr>
            <a:spLocks noChangeArrowheads="1"/>
          </p:cNvSpPr>
          <p:nvPr/>
        </p:nvSpPr>
        <p:spPr bwMode="auto">
          <a:xfrm>
            <a:off x="6389688" y="1795463"/>
            <a:ext cx="647700" cy="360362"/>
          </a:xfrm>
          <a:prstGeom prst="rect">
            <a:avLst/>
          </a:prstGeom>
          <a:noFill/>
          <a:ln w="571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01820" name="Rectangle 28"/>
          <p:cNvSpPr>
            <a:spLocks noChangeArrowheads="1"/>
          </p:cNvSpPr>
          <p:nvPr/>
        </p:nvSpPr>
        <p:spPr bwMode="auto">
          <a:xfrm>
            <a:off x="495300" y="2419350"/>
            <a:ext cx="2995613"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ea typeface="黑体" charset="0"/>
                <a:cs typeface="黑体" charset="0"/>
              </a:rPr>
              <a:t>(b) IP </a:t>
            </a:r>
            <a:r>
              <a:rPr kumimoji="1" lang="zh-CN" altLang="en-US" sz="1600" b="0">
                <a:effectLst>
                  <a:outerShdw blurRad="38100" dist="38100" dir="2700000" algn="tl">
                    <a:srgbClr val="000000"/>
                  </a:outerShdw>
                </a:effectLst>
                <a:ea typeface="黑体" charset="0"/>
                <a:cs typeface="黑体" charset="0"/>
              </a:rPr>
              <a:t>地址的第</a:t>
            </a:r>
            <a:r>
              <a:rPr kumimoji="1" lang="en-US" altLang="zh-CN" sz="1600" b="0">
                <a:effectLst>
                  <a:outerShdw blurRad="38100" dist="38100" dir="2700000" algn="tl">
                    <a:srgbClr val="000000"/>
                  </a:outerShdw>
                </a:effectLst>
                <a:ea typeface="黑体" charset="0"/>
                <a:cs typeface="黑体" charset="0"/>
              </a:rPr>
              <a:t> 3 </a:t>
            </a:r>
            <a:r>
              <a:rPr kumimoji="1" lang="zh-CN" altLang="en-US" sz="1600" b="0">
                <a:effectLst>
                  <a:outerShdw blurRad="38100" dist="38100" dir="2700000" algn="tl">
                    <a:srgbClr val="000000"/>
                  </a:outerShdw>
                </a:effectLst>
                <a:ea typeface="黑体" charset="0"/>
                <a:cs typeface="黑体" charset="0"/>
              </a:rPr>
              <a:t>字节是二进制</a:t>
            </a:r>
          </a:p>
        </p:txBody>
      </p:sp>
      <p:sp>
        <p:nvSpPr>
          <p:cNvPr id="801821" name="Rectangle 29"/>
          <p:cNvSpPr>
            <a:spLocks noChangeArrowheads="1"/>
          </p:cNvSpPr>
          <p:nvPr/>
        </p:nvSpPr>
        <p:spPr bwMode="auto">
          <a:xfrm>
            <a:off x="495300" y="3787775"/>
            <a:ext cx="2971800"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ea typeface="黑体" charset="0"/>
                <a:cs typeface="黑体" charset="0"/>
              </a:rPr>
              <a:t>(d) IP </a:t>
            </a:r>
            <a:r>
              <a:rPr kumimoji="1" lang="zh-CN" altLang="en-US" sz="1600" b="0">
                <a:effectLst>
                  <a:outerShdw blurRad="38100" dist="38100" dir="2700000" algn="tl">
                    <a:srgbClr val="000000"/>
                  </a:outerShdw>
                </a:effectLst>
                <a:ea typeface="黑体" charset="0"/>
                <a:cs typeface="黑体" charset="0"/>
              </a:rPr>
              <a:t>地址与子网掩码逐位相与</a:t>
            </a:r>
          </a:p>
        </p:txBody>
      </p:sp>
      <p:sp>
        <p:nvSpPr>
          <p:cNvPr id="801822" name="Rectangle 30"/>
          <p:cNvSpPr>
            <a:spLocks noChangeArrowheads="1"/>
          </p:cNvSpPr>
          <p:nvPr/>
        </p:nvSpPr>
        <p:spPr bwMode="auto">
          <a:xfrm>
            <a:off x="495300" y="4532313"/>
            <a:ext cx="3128963"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1600" b="0">
                <a:effectLst>
                  <a:outerShdw blurRad="38100" dist="38100" dir="2700000" algn="tl">
                    <a:srgbClr val="000000"/>
                  </a:outerShdw>
                </a:effectLst>
                <a:ea typeface="黑体" charset="0"/>
                <a:cs typeface="黑体" charset="0"/>
              </a:rPr>
              <a:t>(e) </a:t>
            </a:r>
            <a:r>
              <a:rPr kumimoji="1" lang="zh-CN" altLang="en-US" sz="1600" b="0">
                <a:effectLst>
                  <a:outerShdw blurRad="38100" dist="38100" dir="2700000" algn="tl">
                    <a:srgbClr val="000000"/>
                  </a:outerShdw>
                </a:effectLst>
                <a:ea typeface="黑体" charset="0"/>
                <a:cs typeface="黑体" charset="0"/>
              </a:rPr>
              <a:t>网络地址（点分十进制表示）</a:t>
            </a:r>
          </a:p>
        </p:txBody>
      </p:sp>
    </p:spTree>
    <p:extLst>
      <p:ext uri="{BB962C8B-B14F-4D97-AF65-F5344CB8AC3E}">
        <p14:creationId xmlns:p14="http://schemas.microsoft.com/office/powerpoint/2010/main" val="41889406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2129992"/>
            <a:ext cx="7772400" cy="1470936"/>
          </a:xfrm>
          <a:prstGeom prst="rect">
            <a:avLst/>
          </a:prstGeom>
        </p:spPr>
        <p:txBody>
          <a:bodyPr/>
          <a:lstStyle>
            <a:lvl1pPr algn="ctr" rtl="0" eaLnBrk="0" fontAlgn="base" latinLnBrk="1" hangingPunct="0">
              <a:spcBef>
                <a:spcPct val="0"/>
              </a:spcBef>
              <a:spcAft>
                <a:spcPct val="0"/>
              </a:spcAft>
              <a:defRPr kumimoji="1" sz="16300">
                <a:solidFill>
                  <a:schemeClr val="bg1"/>
                </a:solidFill>
                <a:latin typeface="+mj-lt"/>
                <a:ea typeface="宋体" charset="0"/>
                <a:cs typeface="宋体" charset="0"/>
              </a:defRPr>
            </a:lvl1pPr>
            <a:lvl2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2pPr>
            <a:lvl3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3pPr>
            <a:lvl4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4pPr>
            <a:lvl5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5pPr>
            <a:lvl6pPr marL="457200" algn="ctr" rtl="0" eaLnBrk="0" fontAlgn="base" latinLnBrk="1" hangingPunct="0">
              <a:spcBef>
                <a:spcPct val="0"/>
              </a:spcBef>
              <a:spcAft>
                <a:spcPct val="0"/>
              </a:spcAft>
              <a:defRPr sz="16300">
                <a:solidFill>
                  <a:schemeClr val="bg1"/>
                </a:solidFill>
                <a:latin typeface="Arial" pitchFamily="34" charset="0"/>
              </a:defRPr>
            </a:lvl6pPr>
            <a:lvl7pPr marL="914400" algn="ctr" rtl="0" eaLnBrk="0" fontAlgn="base" latinLnBrk="1" hangingPunct="0">
              <a:spcBef>
                <a:spcPct val="0"/>
              </a:spcBef>
              <a:spcAft>
                <a:spcPct val="0"/>
              </a:spcAft>
              <a:defRPr sz="16300">
                <a:solidFill>
                  <a:schemeClr val="bg1"/>
                </a:solidFill>
                <a:latin typeface="Arial" pitchFamily="34" charset="0"/>
              </a:defRPr>
            </a:lvl7pPr>
            <a:lvl8pPr marL="1371600" algn="ctr" rtl="0" eaLnBrk="0" fontAlgn="base" latinLnBrk="1" hangingPunct="0">
              <a:spcBef>
                <a:spcPct val="0"/>
              </a:spcBef>
              <a:spcAft>
                <a:spcPct val="0"/>
              </a:spcAft>
              <a:defRPr sz="16300">
                <a:solidFill>
                  <a:schemeClr val="bg1"/>
                </a:solidFill>
                <a:latin typeface="Arial" pitchFamily="34" charset="0"/>
              </a:defRPr>
            </a:lvl8pPr>
            <a:lvl9pPr marL="1828800" algn="ctr" rtl="0" eaLnBrk="0" fontAlgn="base" latinLnBrk="1" hangingPunct="0">
              <a:spcBef>
                <a:spcPct val="0"/>
              </a:spcBef>
              <a:spcAft>
                <a:spcPct val="0"/>
              </a:spcAft>
              <a:defRPr sz="16300">
                <a:solidFill>
                  <a:schemeClr val="bg1"/>
                </a:solidFill>
                <a:latin typeface="Arial" pitchFamily="34" charset="0"/>
              </a:defRPr>
            </a:lvl9pPr>
          </a:lstStyle>
          <a:p>
            <a:pPr>
              <a:lnSpc>
                <a:spcPts val="6120"/>
              </a:lnSpc>
              <a:defRPr/>
            </a:pPr>
            <a:r>
              <a:rPr kumimoji="0" lang="en-US" altLang="zh-CN" sz="3600" b="1" dirty="0" smtClean="0">
                <a:solidFill>
                  <a:srgbClr val="000090"/>
                </a:solidFill>
              </a:rPr>
              <a:t>2012</a:t>
            </a:r>
            <a:r>
              <a:rPr kumimoji="0" lang="zh-CN" altLang="en-US" sz="3600" b="1" dirty="0" smtClean="0">
                <a:solidFill>
                  <a:srgbClr val="000090"/>
                </a:solidFill>
              </a:rPr>
              <a:t>年全国硕士研究生入学统一考试计算机专业基础综合真题</a:t>
            </a:r>
          </a:p>
        </p:txBody>
      </p:sp>
    </p:spTree>
    <p:extLst>
      <p:ext uri="{BB962C8B-B14F-4D97-AF65-F5344CB8AC3E}">
        <p14:creationId xmlns:p14="http://schemas.microsoft.com/office/powerpoint/2010/main" val="9978370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28600"/>
            <a:ext cx="8229600" cy="1143000"/>
          </a:xfrm>
        </p:spPr>
        <p:txBody>
          <a:bodyPr/>
          <a:lstStyle/>
          <a:p>
            <a:pPr>
              <a:defRPr/>
            </a:pPr>
            <a:r>
              <a:rPr kumimoji="0" lang="zh-CN" altLang="en-US" sz="3600" b="1" dirty="0" smtClean="0">
                <a:solidFill>
                  <a:srgbClr val="3F5A87"/>
                </a:solidFill>
              </a:rPr>
              <a:t>选择题</a:t>
            </a:r>
            <a:r>
              <a:rPr kumimoji="0" lang="en-US" altLang="zh-CN" sz="3600" b="1" dirty="0" smtClean="0">
                <a:solidFill>
                  <a:srgbClr val="3F5A87"/>
                </a:solidFill>
              </a:rPr>
              <a:t>7</a:t>
            </a:r>
          </a:p>
        </p:txBody>
      </p:sp>
      <p:sp>
        <p:nvSpPr>
          <p:cNvPr id="5" name="Rectangle 3"/>
          <p:cNvSpPr txBox="1">
            <a:spLocks noChangeArrowheads="1"/>
          </p:cNvSpPr>
          <p:nvPr/>
        </p:nvSpPr>
        <p:spPr>
          <a:xfrm>
            <a:off x="457200" y="1143000"/>
            <a:ext cx="8382000" cy="4495800"/>
          </a:xfrm>
          <a:prstGeom prst="rect">
            <a:avLst/>
          </a:prstGeom>
        </p:spPr>
        <p:txBody>
          <a:bodyPr/>
          <a:lstStyle>
            <a:lvl1pPr marL="342900" indent="-342900" algn="l" defTabSz="0" rtl="0" eaLnBrk="0" fontAlgn="base" hangingPunct="0">
              <a:spcBef>
                <a:spcPct val="20000"/>
              </a:spcBef>
              <a:spcAft>
                <a:spcPct val="0"/>
              </a:spcAft>
              <a:buChar char="•"/>
              <a:defRPr kumimoji="1">
                <a:solidFill>
                  <a:schemeClr val="tx1"/>
                </a:solidFill>
                <a:latin typeface="+mn-lt"/>
                <a:ea typeface="+mn-ea"/>
                <a:cs typeface="宋体" charset="0"/>
                <a:sym typeface="Calibri" pitchFamily="34" charset="0"/>
              </a:defRPr>
            </a:lvl1pPr>
            <a:lvl2pPr marL="4572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2pPr>
            <a:lvl3pPr marL="9144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3pPr>
            <a:lvl4pPr marL="13716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4pPr>
            <a:lvl5pPr marL="1828800" algn="l" defTabSz="0" rtl="0" eaLnBrk="0" fontAlgn="base" hangingPunct="0">
              <a:spcBef>
                <a:spcPct val="20000"/>
              </a:spcBef>
              <a:spcAft>
                <a:spcPct val="0"/>
              </a:spcAft>
              <a:buChar char="•"/>
              <a:defRPr kumimoji="1">
                <a:solidFill>
                  <a:schemeClr val="tx1"/>
                </a:solidFill>
                <a:latin typeface="+mn-lt"/>
                <a:ea typeface="+mn-ea"/>
                <a:sym typeface="Calibri" pitchFamily="34" charset="0"/>
              </a:defRPr>
            </a:lvl5pPr>
            <a:lvl6pPr marL="2286000" algn="l" defTabSz="0" rtl="0" fontAlgn="base">
              <a:spcBef>
                <a:spcPct val="20000"/>
              </a:spcBef>
              <a:spcAft>
                <a:spcPct val="0"/>
              </a:spcAft>
              <a:buChar char="•"/>
              <a:defRPr>
                <a:solidFill>
                  <a:schemeClr val="tx1"/>
                </a:solidFill>
                <a:latin typeface="+mn-lt"/>
                <a:ea typeface="+mn-ea"/>
                <a:sym typeface="Calibri" pitchFamily="34" charset="0"/>
              </a:defRPr>
            </a:lvl6pPr>
            <a:lvl7pPr marL="2743200" algn="l" defTabSz="0" rtl="0" fontAlgn="base">
              <a:spcBef>
                <a:spcPct val="20000"/>
              </a:spcBef>
              <a:spcAft>
                <a:spcPct val="0"/>
              </a:spcAft>
              <a:buChar char="•"/>
              <a:defRPr>
                <a:solidFill>
                  <a:schemeClr val="tx1"/>
                </a:solidFill>
                <a:latin typeface="+mn-lt"/>
                <a:ea typeface="+mn-ea"/>
                <a:sym typeface="Calibri" pitchFamily="34" charset="0"/>
              </a:defRPr>
            </a:lvl7pPr>
            <a:lvl8pPr marL="3200400" algn="l" defTabSz="0" rtl="0" fontAlgn="base">
              <a:spcBef>
                <a:spcPct val="20000"/>
              </a:spcBef>
              <a:spcAft>
                <a:spcPct val="0"/>
              </a:spcAft>
              <a:buChar char="•"/>
              <a:defRPr>
                <a:solidFill>
                  <a:schemeClr val="tx1"/>
                </a:solidFill>
                <a:latin typeface="+mn-lt"/>
                <a:ea typeface="+mn-ea"/>
                <a:sym typeface="Calibri" pitchFamily="34" charset="0"/>
              </a:defRPr>
            </a:lvl8pPr>
            <a:lvl9pPr marL="3657600" algn="l" defTabSz="0" rtl="0" fontAlgn="base">
              <a:spcBef>
                <a:spcPct val="20000"/>
              </a:spcBef>
              <a:spcAft>
                <a:spcPct val="0"/>
              </a:spcAft>
              <a:buChar char="•"/>
              <a:defRPr>
                <a:solidFill>
                  <a:schemeClr val="tx1"/>
                </a:solidFill>
                <a:latin typeface="+mn-lt"/>
                <a:ea typeface="+mn-ea"/>
                <a:sym typeface="Calibri" pitchFamily="34" charset="0"/>
              </a:defRPr>
            </a:lvl9pPr>
          </a:lstStyle>
          <a:p>
            <a:pPr>
              <a:lnSpc>
                <a:spcPts val="3080"/>
              </a:lnSpc>
              <a:defRPr/>
            </a:pPr>
            <a:r>
              <a:rPr kumimoji="0" lang="zh-CN" altLang="en-US" sz="2400" b="1" dirty="0" smtClean="0"/>
              <a:t>某主机的</a:t>
            </a:r>
            <a:r>
              <a:rPr kumimoji="0" lang="en-US" altLang="zh-CN" sz="2400" b="1" dirty="0" smtClean="0"/>
              <a:t>IP</a:t>
            </a:r>
            <a:r>
              <a:rPr kumimoji="0" lang="zh-CN" altLang="en-US" sz="2400" b="1" dirty="0" smtClean="0"/>
              <a:t>地址是</a:t>
            </a:r>
            <a:r>
              <a:rPr kumimoji="0" lang="en-US" altLang="zh-CN" sz="2400" b="1" dirty="0" smtClean="0"/>
              <a:t>180.80.77.55</a:t>
            </a:r>
            <a:r>
              <a:rPr kumimoji="0" lang="zh-CN" altLang="en-US" sz="2400" b="1" dirty="0" smtClean="0"/>
              <a:t>，子网掩码是</a:t>
            </a:r>
            <a:r>
              <a:rPr kumimoji="0" lang="en-US" altLang="zh-CN" sz="2400" b="1" dirty="0" smtClean="0"/>
              <a:t>255.255.252.0.</a:t>
            </a:r>
            <a:r>
              <a:rPr kumimoji="0" lang="zh-CN" altLang="en-US" sz="2400" b="1" dirty="0" smtClean="0"/>
              <a:t>若该主机向其所在子网发送广播分组，则目的地址可以是（）</a:t>
            </a:r>
            <a:endParaRPr kumimoji="0" lang="en-US" altLang="zh-CN" sz="2400" b="1" dirty="0" smtClean="0"/>
          </a:p>
          <a:p>
            <a:pPr>
              <a:lnSpc>
                <a:spcPts val="3080"/>
              </a:lnSpc>
              <a:buFont typeface="Wingdings" charset="0"/>
              <a:buNone/>
              <a:defRPr/>
            </a:pPr>
            <a:r>
              <a:rPr kumimoji="0" lang="en-US" altLang="zh-CN" sz="2400" b="1" dirty="0" smtClean="0"/>
              <a:t>	A.180.80.76.0</a:t>
            </a:r>
          </a:p>
          <a:p>
            <a:pPr>
              <a:lnSpc>
                <a:spcPts val="3080"/>
              </a:lnSpc>
              <a:buFont typeface="Wingdings" charset="0"/>
              <a:buNone/>
              <a:defRPr/>
            </a:pPr>
            <a:r>
              <a:rPr kumimoji="0" lang="en-US" altLang="zh-CN" sz="2400" b="1" dirty="0" smtClean="0"/>
              <a:t>	B.180.80.76.255</a:t>
            </a:r>
          </a:p>
          <a:p>
            <a:pPr>
              <a:lnSpc>
                <a:spcPts val="3080"/>
              </a:lnSpc>
              <a:buFont typeface="Wingdings" charset="0"/>
              <a:buNone/>
              <a:defRPr/>
            </a:pPr>
            <a:r>
              <a:rPr kumimoji="0" lang="en-US" altLang="zh-CN" sz="2400" b="1" dirty="0" smtClean="0"/>
              <a:t>	C.180.80.77.255</a:t>
            </a:r>
          </a:p>
          <a:p>
            <a:pPr>
              <a:lnSpc>
                <a:spcPts val="3080"/>
              </a:lnSpc>
              <a:buFont typeface="Wingdings" charset="0"/>
              <a:buNone/>
              <a:defRPr/>
            </a:pPr>
            <a:r>
              <a:rPr kumimoji="0" lang="en-US" altLang="zh-CN" sz="2400" b="1" dirty="0" smtClean="0"/>
              <a:t>	D.180.80.79.255</a:t>
            </a:r>
          </a:p>
          <a:p>
            <a:pPr>
              <a:lnSpc>
                <a:spcPts val="3080"/>
              </a:lnSpc>
              <a:defRPr/>
            </a:pPr>
            <a:r>
              <a:rPr kumimoji="0" lang="zh-CN" altLang="en-US" sz="2400" b="1" dirty="0" smtClean="0"/>
              <a:t>答案：</a:t>
            </a:r>
            <a:r>
              <a:rPr kumimoji="0" lang="en-US" altLang="zh-CN" sz="2400" b="1" dirty="0" smtClean="0"/>
              <a:t>D</a:t>
            </a:r>
          </a:p>
          <a:p>
            <a:pPr>
              <a:lnSpc>
                <a:spcPts val="3080"/>
              </a:lnSpc>
              <a:defRPr/>
            </a:pPr>
            <a:r>
              <a:rPr kumimoji="0" lang="zh-CN" altLang="en-US" sz="2400" b="1" dirty="0"/>
              <a:t>考查</a:t>
            </a:r>
            <a:r>
              <a:rPr kumimoji="0" lang="en-US" altLang="zh-CN" sz="2400" b="1" dirty="0"/>
              <a:t>IP</a:t>
            </a:r>
            <a:r>
              <a:rPr kumimoji="0" lang="zh-CN" altLang="en-US" sz="2400" b="1" dirty="0"/>
              <a:t>地址的特点。</a:t>
            </a:r>
            <a:r>
              <a:rPr kumimoji="0" lang="en-US" altLang="zh-CN" sz="2400" b="1" dirty="0"/>
              <a:t> </a:t>
            </a:r>
            <a:r>
              <a:rPr kumimoji="0" lang="zh-CN" altLang="en-US" sz="2400" b="1" dirty="0"/>
              <a:t>由子网掩码可知前</a:t>
            </a:r>
            <a:r>
              <a:rPr kumimoji="0" lang="en-US" altLang="zh-CN" sz="2400" b="1" dirty="0"/>
              <a:t>22</a:t>
            </a:r>
            <a:r>
              <a:rPr kumimoji="0" lang="zh-CN" altLang="en-US" sz="2400" b="1" dirty="0"/>
              <a:t>位为子网号、后</a:t>
            </a:r>
            <a:r>
              <a:rPr kumimoji="0" lang="en-US" altLang="zh-CN" sz="2400" b="1" dirty="0"/>
              <a:t>10</a:t>
            </a:r>
            <a:r>
              <a:rPr kumimoji="0" lang="zh-CN" altLang="en-US" sz="2400" b="1" dirty="0"/>
              <a:t>位为主机号。</a:t>
            </a:r>
            <a:r>
              <a:rPr kumimoji="0" lang="en-US" altLang="zh-CN" sz="2400" b="1" dirty="0"/>
              <a:t>IP</a:t>
            </a:r>
            <a:r>
              <a:rPr kumimoji="0" lang="zh-CN" altLang="en-US" sz="2400" b="1" dirty="0"/>
              <a:t>地址的第</a:t>
            </a:r>
            <a:r>
              <a:rPr kumimoji="0" lang="en-US" altLang="zh-CN" sz="2400" b="1" dirty="0"/>
              <a:t>3</a:t>
            </a:r>
            <a:r>
              <a:rPr kumimoji="0" lang="zh-CN" altLang="en-US" sz="2400" b="1" dirty="0"/>
              <a:t>个字节为</a:t>
            </a:r>
            <a:r>
              <a:rPr kumimoji="0" lang="en-US" altLang="zh-CN" sz="2400" b="1" u="sng" dirty="0"/>
              <a:t>010011</a:t>
            </a:r>
            <a:r>
              <a:rPr kumimoji="0" lang="en-US" altLang="zh-CN" sz="2400" b="1" dirty="0"/>
              <a:t>01</a:t>
            </a:r>
            <a:r>
              <a:rPr kumimoji="0" lang="zh-CN" altLang="en-US" sz="2400" b="1" dirty="0"/>
              <a:t>（下划线为子网号的一部分），将主机号全置为</a:t>
            </a:r>
            <a:r>
              <a:rPr kumimoji="0" lang="en-US" altLang="zh-CN" sz="2400" b="1" dirty="0"/>
              <a:t>1</a:t>
            </a:r>
            <a:r>
              <a:rPr kumimoji="0" lang="zh-CN" altLang="en-US" sz="2400" b="1" dirty="0"/>
              <a:t>，可得广播地址为</a:t>
            </a:r>
            <a:r>
              <a:rPr kumimoji="0" lang="en-US" altLang="zh-CN" sz="2400" b="1" dirty="0" smtClean="0"/>
              <a:t>180.80.</a:t>
            </a:r>
            <a:r>
              <a:rPr kumimoji="0" lang="en-US" altLang="zh-CN" sz="2400" b="1" u="sng" dirty="0" smtClean="0"/>
              <a:t>010011</a:t>
            </a:r>
            <a:r>
              <a:rPr kumimoji="0" lang="en-US" altLang="zh-CN" sz="2400" b="1" dirty="0" smtClean="0"/>
              <a:t>11.255</a:t>
            </a:r>
            <a:r>
              <a:rPr kumimoji="0" lang="zh-CN" altLang="en-US" sz="2400" b="1" dirty="0" smtClean="0"/>
              <a:t>（下划线为子网号码）。</a:t>
            </a:r>
            <a:r>
              <a:rPr kumimoji="0" lang="en-US" altLang="zh-CN" sz="2400" b="1" dirty="0" smtClean="0"/>
              <a:t> </a:t>
            </a:r>
            <a:endParaRPr kumimoji="0" lang="en-US" altLang="zh-CN" sz="2400" b="1" dirty="0"/>
          </a:p>
          <a:p>
            <a:pPr>
              <a:lnSpc>
                <a:spcPts val="3080"/>
              </a:lnSpc>
              <a:defRPr/>
            </a:pPr>
            <a:endParaRPr kumimoji="0" lang="en-US" altLang="zh-CN" sz="2400" b="1" dirty="0" smtClean="0"/>
          </a:p>
        </p:txBody>
      </p:sp>
      <p:sp>
        <p:nvSpPr>
          <p:cNvPr id="6" name="文本框 1"/>
          <p:cNvSpPr txBox="1">
            <a:spLocks noChangeArrowheads="1"/>
          </p:cNvSpPr>
          <p:nvPr/>
        </p:nvSpPr>
        <p:spPr bwMode="auto">
          <a:xfrm>
            <a:off x="4572000" y="2819400"/>
            <a:ext cx="3744913"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r>
              <a:rPr lang="zh-CN" altLang="en-US" sz="2800" dirty="0"/>
              <a:t>第三字节：</a:t>
            </a:r>
            <a:r>
              <a:rPr lang="en-US" altLang="zh-CN" sz="2800" dirty="0"/>
              <a:t>010011 </a:t>
            </a:r>
            <a:r>
              <a:rPr lang="en-US" altLang="zh-CN" sz="2800" dirty="0">
                <a:solidFill>
                  <a:srgbClr val="800000"/>
                </a:solidFill>
              </a:rPr>
              <a:t>01</a:t>
            </a:r>
          </a:p>
          <a:p>
            <a:r>
              <a:rPr lang="zh-CN" altLang="en-US" sz="2800" dirty="0"/>
              <a:t>广播地址的第三字节：</a:t>
            </a:r>
            <a:endParaRPr lang="en-US" altLang="zh-CN" sz="2800" dirty="0"/>
          </a:p>
          <a:p>
            <a:r>
              <a:rPr lang="en-US" altLang="zh-CN" sz="2800" dirty="0"/>
              <a:t>010011 </a:t>
            </a:r>
            <a:r>
              <a:rPr lang="en-US" altLang="zh-CN" sz="2800" dirty="0">
                <a:solidFill>
                  <a:srgbClr val="800000"/>
                </a:solidFill>
              </a:rPr>
              <a:t>11</a:t>
            </a:r>
          </a:p>
          <a:p>
            <a:endParaRPr kumimoji="1" lang="zh-CN" altLang="en-US" sz="2800" dirty="0"/>
          </a:p>
        </p:txBody>
      </p:sp>
    </p:spTree>
    <p:extLst>
      <p:ext uri="{BB962C8B-B14F-4D97-AF65-F5344CB8AC3E}">
        <p14:creationId xmlns:p14="http://schemas.microsoft.com/office/powerpoint/2010/main" val="3820449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latin typeface="STXingkai" charset="-122"/>
                <a:ea typeface="STXingkai" charset="-122"/>
                <a:cs typeface="STXingkai" charset="-122"/>
              </a:rPr>
              <a:t>4</a:t>
            </a:r>
            <a:r>
              <a:rPr lang="zh-CN" altLang="en-US" sz="2400" dirty="0" smtClean="0">
                <a:solidFill>
                  <a:srgbClr val="FF0000"/>
                </a:solidFill>
                <a:latin typeface="STXingkai" charset="-122"/>
                <a:ea typeface="STXingkai" charset="-122"/>
                <a:cs typeface="STXingkai" charset="-122"/>
              </a:rPr>
              <a:t>、无分类编址</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4403592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a:xfrm>
            <a:off x="395288" y="304800"/>
            <a:ext cx="8748712" cy="1206500"/>
          </a:xfrm>
        </p:spPr>
        <p:txBody>
          <a:bodyPr/>
          <a:lstStyle/>
          <a:p>
            <a:pPr>
              <a:defRPr/>
            </a:pPr>
            <a:r>
              <a:rPr kumimoji="0" lang="en-US" altLang="zh-CN" sz="4000" b="1" dirty="0" smtClean="0">
                <a:solidFill>
                  <a:srgbClr val="000090"/>
                </a:solidFill>
              </a:rPr>
              <a:t>Classless Inter-Domain Routing</a:t>
            </a:r>
            <a:r>
              <a:rPr kumimoji="0" lang="zh-CN" altLang="en-US" sz="4000" b="1" dirty="0" smtClean="0">
                <a:solidFill>
                  <a:srgbClr val="000090"/>
                </a:solidFill>
              </a:rPr>
              <a:t>无分类编址</a:t>
            </a:r>
            <a:r>
              <a:rPr kumimoji="0" lang="en-US" altLang="zh-CN" sz="4000" b="1" dirty="0" smtClean="0">
                <a:solidFill>
                  <a:srgbClr val="000090"/>
                </a:solidFill>
              </a:rPr>
              <a:t>CIDR</a:t>
            </a:r>
            <a:endParaRPr kumimoji="0" lang="en-US" altLang="zh-CN" sz="1800" b="1" dirty="0" smtClean="0">
              <a:solidFill>
                <a:srgbClr val="000090"/>
              </a:solidFill>
            </a:endParaRPr>
          </a:p>
        </p:txBody>
      </p:sp>
      <p:sp>
        <p:nvSpPr>
          <p:cNvPr id="533507" name="Rectangle 3"/>
          <p:cNvSpPr>
            <a:spLocks noGrp="1" noChangeArrowheads="1"/>
          </p:cNvSpPr>
          <p:nvPr>
            <p:ph type="body" sz="half" idx="1"/>
          </p:nvPr>
        </p:nvSpPr>
        <p:spPr>
          <a:xfrm>
            <a:off x="0" y="1600200"/>
            <a:ext cx="9144000" cy="5257800"/>
          </a:xfrm>
        </p:spPr>
        <p:txBody>
          <a:bodyPr/>
          <a:lstStyle/>
          <a:p>
            <a:pPr>
              <a:lnSpc>
                <a:spcPct val="90000"/>
              </a:lnSpc>
              <a:buFontTx/>
              <a:buNone/>
              <a:defRPr/>
            </a:pPr>
            <a:r>
              <a:rPr kumimoji="0" lang="en-US" altLang="zh-CN" sz="2400" b="1" smtClean="0">
                <a:solidFill>
                  <a:srgbClr val="000090"/>
                </a:solidFill>
              </a:rPr>
              <a:t>1</a:t>
            </a:r>
            <a:r>
              <a:rPr kumimoji="0" lang="zh-CN" altLang="en-US" sz="2400" b="1" smtClean="0">
                <a:solidFill>
                  <a:srgbClr val="000090"/>
                </a:solidFill>
              </a:rPr>
              <a:t>、</a:t>
            </a:r>
            <a:r>
              <a:rPr kumimoji="0" lang="en-US" altLang="zh-CN" sz="2400" b="1" smtClean="0">
                <a:solidFill>
                  <a:srgbClr val="000090"/>
                </a:solidFill>
              </a:rPr>
              <a:t>causation: contradiction between finite IPv4 address and rapidly increased items in routing list in internet.</a:t>
            </a:r>
          </a:p>
          <a:p>
            <a:pPr>
              <a:lnSpc>
                <a:spcPct val="90000"/>
              </a:lnSpc>
              <a:buFontTx/>
              <a:buNone/>
              <a:defRPr/>
            </a:pPr>
            <a:r>
              <a:rPr kumimoji="0" lang="en-US" altLang="zh-CN" sz="2400" b="1" smtClean="0">
                <a:solidFill>
                  <a:srgbClr val="000090"/>
                </a:solidFill>
              </a:rPr>
              <a:t>     </a:t>
            </a:r>
            <a:r>
              <a:rPr kumimoji="0" lang="zh-CN" altLang="en-US" sz="2000" b="1" smtClean="0">
                <a:solidFill>
                  <a:srgbClr val="000090"/>
                </a:solidFill>
              </a:rPr>
              <a:t>产生原因：</a:t>
            </a:r>
            <a:r>
              <a:rPr kumimoji="0" lang="en-US" altLang="zh-CN" sz="2000" b="1" smtClean="0">
                <a:solidFill>
                  <a:srgbClr val="000090"/>
                </a:solidFill>
              </a:rPr>
              <a:t>IPv4</a:t>
            </a:r>
            <a:r>
              <a:rPr kumimoji="0" lang="zh-CN" altLang="en-US" sz="2000" b="1" smtClean="0">
                <a:solidFill>
                  <a:srgbClr val="000090"/>
                </a:solidFill>
              </a:rPr>
              <a:t>的地址空间有限和因特网上的路由表中的项目数急剧增长的矛盾</a:t>
            </a:r>
            <a:endParaRPr kumimoji="0" lang="en-US" altLang="zh-CN" sz="2000" b="1" smtClean="0">
              <a:solidFill>
                <a:srgbClr val="000090"/>
              </a:solidFill>
            </a:endParaRPr>
          </a:p>
          <a:p>
            <a:pPr>
              <a:lnSpc>
                <a:spcPct val="90000"/>
              </a:lnSpc>
              <a:buFontTx/>
              <a:buNone/>
              <a:defRPr/>
            </a:pPr>
            <a:r>
              <a:rPr kumimoji="0" lang="en-US" altLang="zh-CN" sz="2400" b="1" smtClean="0">
                <a:solidFill>
                  <a:srgbClr val="000090"/>
                </a:solidFill>
              </a:rPr>
              <a:t>2</a:t>
            </a:r>
            <a:r>
              <a:rPr kumimoji="0" lang="zh-CN" altLang="en-US" sz="2400" b="1" smtClean="0">
                <a:solidFill>
                  <a:srgbClr val="000090"/>
                </a:solidFill>
              </a:rPr>
              <a:t>、</a:t>
            </a:r>
            <a:r>
              <a:rPr kumimoji="0" lang="en-US" altLang="zh-CN" sz="2400" b="1" smtClean="0">
                <a:solidFill>
                  <a:srgbClr val="000090"/>
                </a:solidFill>
              </a:rPr>
              <a:t>characteristic </a:t>
            </a:r>
            <a:r>
              <a:rPr kumimoji="0" lang="zh-CN" altLang="en-US" sz="2000" b="1" smtClean="0">
                <a:solidFill>
                  <a:srgbClr val="000090"/>
                </a:solidFill>
              </a:rPr>
              <a:t>特点：</a:t>
            </a:r>
            <a:endParaRPr kumimoji="0" lang="en-US" altLang="zh-CN" sz="2000" b="1" smtClean="0">
              <a:solidFill>
                <a:srgbClr val="000090"/>
              </a:solidFill>
            </a:endParaRPr>
          </a:p>
          <a:p>
            <a:pPr>
              <a:lnSpc>
                <a:spcPct val="90000"/>
              </a:lnSpc>
              <a:buFontTx/>
              <a:buNone/>
              <a:defRPr/>
            </a:pPr>
            <a:r>
              <a:rPr kumimoji="0" lang="en-US" altLang="zh-CN" sz="2400" b="1" smtClean="0">
                <a:solidFill>
                  <a:srgbClr val="000090"/>
                </a:solidFill>
              </a:rPr>
              <a:t>          </a:t>
            </a:r>
            <a:r>
              <a:rPr kumimoji="0" lang="en-US" altLang="zh-CN" sz="2400" b="1" smtClean="0">
                <a:solidFill>
                  <a:srgbClr val="000090"/>
                </a:solidFill>
                <a:latin typeface="Times New Roman" charset="0"/>
              </a:rPr>
              <a:t>(</a:t>
            </a:r>
            <a:r>
              <a:rPr kumimoji="0" lang="en-US" altLang="zh-CN" sz="2400" b="1" smtClean="0">
                <a:solidFill>
                  <a:srgbClr val="000090"/>
                </a:solidFill>
              </a:rPr>
              <a:t>1)   V</a:t>
            </a:r>
            <a:r>
              <a:rPr kumimoji="0" lang="en-US" sz="2400" b="1" smtClean="0">
                <a:solidFill>
                  <a:srgbClr val="000090"/>
                </a:solidFill>
              </a:rPr>
              <a:t>arious</a:t>
            </a:r>
            <a:r>
              <a:rPr kumimoji="0" lang="en-US" altLang="zh-CN" sz="2400" b="1" smtClean="0">
                <a:solidFill>
                  <a:srgbClr val="000090"/>
                </a:solidFill>
              </a:rPr>
              <a:t> lengthen network prefix is used to eliminate the limitation of  class A,B,C address, and distribute IPv4 address effectively.</a:t>
            </a:r>
          </a:p>
          <a:p>
            <a:pPr>
              <a:lnSpc>
                <a:spcPct val="90000"/>
              </a:lnSpc>
              <a:buFontTx/>
              <a:buNone/>
              <a:defRPr/>
            </a:pPr>
            <a:r>
              <a:rPr kumimoji="0" lang="en-US" altLang="zh-CN" sz="2400" b="1" smtClean="0">
                <a:solidFill>
                  <a:srgbClr val="000090"/>
                </a:solidFill>
              </a:rPr>
              <a:t>                </a:t>
            </a:r>
            <a:r>
              <a:rPr kumimoji="0" lang="zh-CN" altLang="en-US" sz="2400" b="1" smtClean="0">
                <a:solidFill>
                  <a:srgbClr val="000090"/>
                </a:solidFill>
              </a:rPr>
              <a:t>使用各种长度的网络前缀，消除了</a:t>
            </a:r>
            <a:r>
              <a:rPr kumimoji="0" lang="en-US" altLang="zh-CN" sz="2400" b="1" smtClean="0">
                <a:solidFill>
                  <a:srgbClr val="000090"/>
                </a:solidFill>
              </a:rPr>
              <a:t>A</a:t>
            </a:r>
            <a:r>
              <a:rPr kumimoji="0" lang="zh-CN" altLang="en-US" sz="2400" b="1" smtClean="0">
                <a:solidFill>
                  <a:srgbClr val="000090"/>
                </a:solidFill>
              </a:rPr>
              <a:t>、</a:t>
            </a:r>
            <a:r>
              <a:rPr kumimoji="0" lang="en-US" altLang="zh-CN" sz="2400" b="1" smtClean="0">
                <a:solidFill>
                  <a:srgbClr val="000090"/>
                </a:solidFill>
              </a:rPr>
              <a:t>  B</a:t>
            </a:r>
            <a:r>
              <a:rPr kumimoji="0" lang="zh-CN" altLang="en-US" sz="2400" b="1" smtClean="0">
                <a:solidFill>
                  <a:srgbClr val="000090"/>
                </a:solidFill>
              </a:rPr>
              <a:t>、</a:t>
            </a:r>
            <a:r>
              <a:rPr kumimoji="0" lang="en-US" altLang="zh-CN" sz="2400" b="1" smtClean="0">
                <a:solidFill>
                  <a:srgbClr val="000090"/>
                </a:solidFill>
              </a:rPr>
              <a:t>C</a:t>
            </a:r>
            <a:r>
              <a:rPr kumimoji="0" lang="zh-CN" altLang="en-US" sz="2400" b="1" smtClean="0">
                <a:solidFill>
                  <a:srgbClr val="000090"/>
                </a:solidFill>
              </a:rPr>
              <a:t>类地址的局限，更加有效的分配</a:t>
            </a:r>
            <a:r>
              <a:rPr kumimoji="0" lang="en-US" altLang="zh-CN" sz="2400" b="1" smtClean="0">
                <a:solidFill>
                  <a:srgbClr val="000090"/>
                </a:solidFill>
              </a:rPr>
              <a:t>IPv4</a:t>
            </a:r>
            <a:r>
              <a:rPr kumimoji="0" lang="zh-CN" altLang="en-US" sz="2400" b="1" smtClean="0">
                <a:solidFill>
                  <a:srgbClr val="000090"/>
                </a:solidFill>
              </a:rPr>
              <a:t>的地址空间</a:t>
            </a:r>
            <a:endParaRPr kumimoji="0" lang="en-US" altLang="zh-CN" sz="2400" b="1" smtClean="0">
              <a:solidFill>
                <a:srgbClr val="000090"/>
              </a:solidFill>
            </a:endParaRPr>
          </a:p>
          <a:p>
            <a:pPr>
              <a:lnSpc>
                <a:spcPct val="90000"/>
              </a:lnSpc>
              <a:buFontTx/>
              <a:buNone/>
              <a:defRPr/>
            </a:pPr>
            <a:r>
              <a:rPr kumimoji="0" lang="en-US" altLang="zh-CN" sz="2400" b="1" smtClean="0">
                <a:solidFill>
                  <a:srgbClr val="000090"/>
                </a:solidFill>
              </a:rPr>
              <a:t>        </a:t>
            </a:r>
            <a:r>
              <a:rPr kumimoji="0" lang="zh-CN" altLang="en-US" sz="2400" b="1" smtClean="0">
                <a:solidFill>
                  <a:srgbClr val="000090"/>
                </a:solidFill>
              </a:rPr>
              <a:t>（</a:t>
            </a:r>
            <a:r>
              <a:rPr kumimoji="0" lang="en-US" altLang="zh-CN" sz="2400" b="1" smtClean="0">
                <a:solidFill>
                  <a:srgbClr val="000090"/>
                </a:solidFill>
              </a:rPr>
              <a:t>2</a:t>
            </a:r>
            <a:r>
              <a:rPr kumimoji="0" lang="zh-CN" altLang="en-US" sz="2400" b="1" smtClean="0">
                <a:solidFill>
                  <a:srgbClr val="000090"/>
                </a:solidFill>
              </a:rPr>
              <a:t>）</a:t>
            </a:r>
            <a:r>
              <a:rPr kumimoji="0" lang="en-US" altLang="zh-CN" sz="2400" b="1" smtClean="0">
                <a:solidFill>
                  <a:srgbClr val="000090"/>
                </a:solidFill>
              </a:rPr>
              <a:t> CIDR put sequential IP address with the same network prefix in one CIDR address block.</a:t>
            </a:r>
          </a:p>
          <a:p>
            <a:pPr>
              <a:lnSpc>
                <a:spcPct val="90000"/>
              </a:lnSpc>
              <a:buFontTx/>
              <a:buNone/>
              <a:defRPr/>
            </a:pPr>
            <a:r>
              <a:rPr kumimoji="0" lang="en-US" altLang="zh-CN" sz="2400" b="1" smtClean="0">
                <a:solidFill>
                  <a:srgbClr val="000090"/>
                </a:solidFill>
              </a:rPr>
              <a:t>                CIDR</a:t>
            </a:r>
            <a:r>
              <a:rPr kumimoji="0" lang="zh-CN" altLang="en-US" sz="2400" b="1" smtClean="0">
                <a:solidFill>
                  <a:srgbClr val="000090"/>
                </a:solidFill>
              </a:rPr>
              <a:t>将网络前缀都相同的连续的</a:t>
            </a:r>
            <a:r>
              <a:rPr kumimoji="0" lang="en-US" altLang="zh-CN" sz="2400" b="1" smtClean="0">
                <a:solidFill>
                  <a:srgbClr val="000090"/>
                </a:solidFill>
              </a:rPr>
              <a:t>IP</a:t>
            </a:r>
            <a:r>
              <a:rPr kumimoji="0" lang="zh-CN" altLang="en-US" sz="2400" b="1" smtClean="0">
                <a:solidFill>
                  <a:srgbClr val="000090"/>
                </a:solidFill>
              </a:rPr>
              <a:t>地址组成“</a:t>
            </a:r>
            <a:r>
              <a:rPr kumimoji="0" lang="en-US" altLang="zh-CN" sz="2400" b="1" smtClean="0">
                <a:solidFill>
                  <a:srgbClr val="000090"/>
                </a:solidFill>
              </a:rPr>
              <a:t>CIDR</a:t>
            </a:r>
            <a:r>
              <a:rPr kumimoji="0" lang="zh-CN" altLang="en-US" sz="2400" b="1" smtClean="0">
                <a:solidFill>
                  <a:srgbClr val="000090"/>
                </a:solidFill>
              </a:rPr>
              <a:t>”地址块</a:t>
            </a:r>
            <a:endParaRPr kumimoji="0" lang="en-US" altLang="zh-CN" sz="2400" b="1" smtClean="0">
              <a:solidFill>
                <a:srgbClr val="000090"/>
              </a:solidFill>
            </a:endParaRPr>
          </a:p>
          <a:p>
            <a:pPr>
              <a:lnSpc>
                <a:spcPct val="90000"/>
              </a:lnSpc>
              <a:buFontTx/>
              <a:buNone/>
              <a:defRPr/>
            </a:pPr>
            <a:endParaRPr kumimoji="0" lang="zh-CN" altLang="en-US" sz="2400" b="1" smtClean="0">
              <a:solidFill>
                <a:srgbClr val="000090"/>
              </a:solidFill>
            </a:endParaRPr>
          </a:p>
        </p:txBody>
      </p:sp>
    </p:spTree>
    <p:extLst>
      <p:ext uri="{BB962C8B-B14F-4D97-AF65-F5344CB8AC3E}">
        <p14:creationId xmlns:p14="http://schemas.microsoft.com/office/powerpoint/2010/main" val="327507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2691" y="381000"/>
            <a:ext cx="1549400" cy="592455"/>
          </a:xfrm>
          <a:prstGeom prst="rect">
            <a:avLst/>
          </a:prstGeom>
        </p:spPr>
        <p:txBody>
          <a:bodyPr vert="horz" wrap="square" lIns="0" tIns="0" rIns="0" bIns="0" rtlCol="0">
            <a:noAutofit/>
          </a:bodyPr>
          <a:lstStyle/>
          <a:p>
            <a:pPr marL="12700">
              <a:lnSpc>
                <a:spcPts val="4660"/>
              </a:lnSpc>
            </a:pPr>
            <a:r>
              <a:rPr sz="4000" spc="-40" dirty="0" smtClean="0">
                <a:latin typeface="黑体"/>
                <a:cs typeface="黑体"/>
              </a:rPr>
              <a:t>虚电路</a:t>
            </a:r>
            <a:endParaRPr sz="4000" dirty="0">
              <a:latin typeface="黑体"/>
              <a:cs typeface="黑体"/>
            </a:endParaRPr>
          </a:p>
        </p:txBody>
      </p:sp>
      <p:sp>
        <p:nvSpPr>
          <p:cNvPr id="3" name="object 3"/>
          <p:cNvSpPr txBox="1"/>
          <p:nvPr/>
        </p:nvSpPr>
        <p:spPr>
          <a:xfrm>
            <a:off x="690168" y="2072894"/>
            <a:ext cx="7709534" cy="3891915"/>
          </a:xfrm>
          <a:prstGeom prst="rect">
            <a:avLst/>
          </a:prstGeom>
        </p:spPr>
        <p:txBody>
          <a:bodyPr vert="horz" wrap="square" lIns="0" tIns="0" rIns="0" bIns="0" rtlCol="0">
            <a:noAutofit/>
          </a:bodyPr>
          <a:lstStyle/>
          <a:p>
            <a:pPr marL="1191895" indent="-457200">
              <a:lnSpc>
                <a:spcPct val="100000"/>
              </a:lnSpc>
              <a:buFont typeface="Arial" panose="020B0604020202020204" pitchFamily="34" charset="0"/>
              <a:buChar char="•"/>
              <a:tabLst>
                <a:tab pos="1021080" algn="l"/>
              </a:tabLst>
            </a:pPr>
            <a:r>
              <a:rPr sz="2600" dirty="0" err="1" smtClean="0">
                <a:latin typeface="宋体"/>
                <a:cs typeface="宋体"/>
              </a:rPr>
              <a:t>性能角度</a:t>
            </a:r>
            <a:endParaRPr lang="en-US" sz="2600" dirty="0">
              <a:latin typeface="宋体"/>
              <a:cs typeface="宋体"/>
            </a:endParaRPr>
          </a:p>
          <a:p>
            <a:pPr marL="1191895" indent="-457200">
              <a:lnSpc>
                <a:spcPct val="100000"/>
              </a:lnSpc>
              <a:buFont typeface="Arial" panose="020B0604020202020204" pitchFamily="34" charset="0"/>
              <a:buChar char="•"/>
              <a:tabLst>
                <a:tab pos="1021080" algn="l"/>
              </a:tabLst>
            </a:pPr>
            <a:r>
              <a:rPr sz="2600" dirty="0" err="1" smtClean="0">
                <a:latin typeface="宋体"/>
                <a:cs typeface="宋体"/>
              </a:rPr>
              <a:t>沿着</a:t>
            </a:r>
            <a:r>
              <a:rPr sz="2600" spc="-740" dirty="0" smtClean="0">
                <a:latin typeface="宋体"/>
                <a:cs typeface="宋体"/>
              </a:rPr>
              <a:t> </a:t>
            </a:r>
            <a:r>
              <a:rPr sz="2600" spc="0" dirty="0" smtClean="0">
                <a:latin typeface="Comic Sans MS"/>
                <a:cs typeface="Comic Sans MS"/>
              </a:rPr>
              <a:t>source</a:t>
            </a:r>
            <a:r>
              <a:rPr sz="2600" spc="-5" dirty="0" smtClean="0">
                <a:latin typeface="Comic Sans MS"/>
                <a:cs typeface="Comic Sans MS"/>
              </a:rPr>
              <a:t>-to-</a:t>
            </a:r>
            <a:r>
              <a:rPr sz="2600" spc="0" dirty="0" smtClean="0">
                <a:latin typeface="Comic Sans MS"/>
                <a:cs typeface="Comic Sans MS"/>
              </a:rPr>
              <a:t>dest</a:t>
            </a:r>
            <a:r>
              <a:rPr sz="2600" spc="-204" dirty="0" smtClean="0">
                <a:latin typeface="Comic Sans MS"/>
                <a:cs typeface="Comic Sans MS"/>
              </a:rPr>
              <a:t> </a:t>
            </a:r>
            <a:r>
              <a:rPr sz="2600" spc="0" dirty="0" smtClean="0">
                <a:latin typeface="宋体"/>
                <a:cs typeface="宋体"/>
              </a:rPr>
              <a:t>路径的网络行为</a:t>
            </a:r>
            <a:endParaRPr sz="2600" dirty="0">
              <a:latin typeface="宋体"/>
              <a:cs typeface="宋体"/>
            </a:endParaRPr>
          </a:p>
          <a:p>
            <a:pPr>
              <a:lnSpc>
                <a:spcPts val="500"/>
              </a:lnSpc>
              <a:spcBef>
                <a:spcPts val="16"/>
              </a:spcBef>
            </a:pPr>
            <a:endParaRPr sz="500" dirty="0"/>
          </a:p>
          <a:p>
            <a:pPr>
              <a:lnSpc>
                <a:spcPts val="1000"/>
              </a:lnSpc>
            </a:pPr>
            <a:endParaRPr sz="1000" dirty="0"/>
          </a:p>
          <a:p>
            <a:pPr>
              <a:lnSpc>
                <a:spcPts val="1000"/>
              </a:lnSpc>
            </a:pPr>
            <a:endParaRPr sz="1000" dirty="0"/>
          </a:p>
          <a:p>
            <a:pPr>
              <a:lnSpc>
                <a:spcPts val="1000"/>
              </a:lnSpc>
            </a:pPr>
            <a:endParaRPr sz="1000" dirty="0"/>
          </a:p>
          <a:p>
            <a:pPr marL="12700">
              <a:lnSpc>
                <a:spcPct val="10000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在数据流动之前要进行呼叫建立和</a:t>
            </a:r>
            <a:r>
              <a:rPr sz="2200" spc="-20" dirty="0" smtClean="0">
                <a:latin typeface="宋体"/>
                <a:cs typeface="宋体"/>
              </a:rPr>
              <a:t>拆</a:t>
            </a:r>
            <a:r>
              <a:rPr sz="2200" spc="-25" dirty="0" smtClean="0">
                <a:latin typeface="宋体"/>
                <a:cs typeface="宋体"/>
              </a:rPr>
              <a:t>除</a:t>
            </a:r>
            <a:endParaRPr sz="2200" dirty="0">
              <a:latin typeface="宋体"/>
              <a:cs typeface="宋体"/>
            </a:endParaRPr>
          </a:p>
          <a:p>
            <a:pPr>
              <a:lnSpc>
                <a:spcPts val="500"/>
              </a:lnSpc>
              <a:spcBef>
                <a:spcPts val="28"/>
              </a:spcBef>
            </a:pPr>
            <a:endParaRPr sz="500" dirty="0"/>
          </a:p>
          <a:p>
            <a:pPr marL="12700">
              <a:lnSpc>
                <a:spcPct val="10000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每个分组带有一个</a:t>
            </a:r>
            <a:r>
              <a:rPr sz="2200" spc="-585" dirty="0" smtClean="0">
                <a:latin typeface="宋体"/>
                <a:cs typeface="宋体"/>
              </a:rPr>
              <a:t> </a:t>
            </a:r>
            <a:r>
              <a:rPr sz="2200" spc="-40" dirty="0" smtClean="0">
                <a:latin typeface="Calibri"/>
                <a:cs typeface="Calibri"/>
              </a:rPr>
              <a:t>V</a:t>
            </a:r>
            <a:r>
              <a:rPr sz="2200" spc="-15" dirty="0" smtClean="0">
                <a:latin typeface="Calibri"/>
                <a:cs typeface="Calibri"/>
              </a:rPr>
              <a:t>C</a:t>
            </a:r>
            <a:r>
              <a:rPr sz="2200" spc="10" dirty="0" smtClean="0">
                <a:latin typeface="Calibri"/>
                <a:cs typeface="Calibri"/>
              </a:rPr>
              <a:t> </a:t>
            </a:r>
            <a:r>
              <a:rPr sz="2200" spc="-25" dirty="0" smtClean="0">
                <a:latin typeface="宋体"/>
                <a:cs typeface="宋体"/>
              </a:rPr>
              <a:t>识别号</a:t>
            </a:r>
            <a:r>
              <a:rPr sz="2200" spc="-585" dirty="0" smtClean="0">
                <a:latin typeface="宋体"/>
                <a:cs typeface="宋体"/>
              </a:rPr>
              <a:t> </a:t>
            </a:r>
            <a:r>
              <a:rPr sz="2200" spc="-20" dirty="0" smtClean="0">
                <a:latin typeface="Calibri"/>
                <a:cs typeface="Calibri"/>
              </a:rPr>
              <a:t>(</a:t>
            </a:r>
            <a:r>
              <a:rPr sz="2200" spc="-25" dirty="0" smtClean="0">
                <a:latin typeface="宋体"/>
                <a:cs typeface="宋体"/>
              </a:rPr>
              <a:t>并非目的主机名</a:t>
            </a:r>
            <a:r>
              <a:rPr sz="2200" spc="-10" dirty="0" smtClean="0">
                <a:latin typeface="Calibri"/>
                <a:cs typeface="Calibri"/>
              </a:rPr>
              <a:t>)</a:t>
            </a:r>
            <a:endParaRPr sz="2200" dirty="0">
              <a:latin typeface="Calibri"/>
              <a:cs typeface="Calibri"/>
            </a:endParaRPr>
          </a:p>
          <a:p>
            <a:pPr>
              <a:lnSpc>
                <a:spcPts val="500"/>
              </a:lnSpc>
              <a:spcBef>
                <a:spcPts val="30"/>
              </a:spcBef>
            </a:pPr>
            <a:endParaRPr sz="500" dirty="0"/>
          </a:p>
          <a:p>
            <a:pPr marL="12700">
              <a:lnSpc>
                <a:spcPct val="10000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30" dirty="0" smtClean="0">
                <a:latin typeface="宋体"/>
                <a:cs typeface="宋体"/>
              </a:rPr>
              <a:t>在源</a:t>
            </a:r>
            <a:r>
              <a:rPr sz="2200" spc="-15" dirty="0" smtClean="0">
                <a:latin typeface="Calibri"/>
                <a:cs typeface="Calibri"/>
              </a:rPr>
              <a:t>-</a:t>
            </a:r>
            <a:r>
              <a:rPr sz="2200" spc="-30" dirty="0" smtClean="0">
                <a:latin typeface="宋体"/>
                <a:cs typeface="宋体"/>
              </a:rPr>
              <a:t>目的路径上的每一个路由器</a:t>
            </a:r>
            <a:r>
              <a:rPr sz="2200" spc="-20" dirty="0" smtClean="0">
                <a:latin typeface="宋体"/>
                <a:cs typeface="宋体"/>
              </a:rPr>
              <a:t>要</a:t>
            </a:r>
            <a:r>
              <a:rPr sz="2200" spc="-30" dirty="0" smtClean="0">
                <a:latin typeface="宋体"/>
                <a:cs typeface="宋体"/>
              </a:rPr>
              <a:t>为每</a:t>
            </a:r>
            <a:r>
              <a:rPr sz="2200" spc="-20" dirty="0" smtClean="0">
                <a:latin typeface="宋体"/>
                <a:cs typeface="宋体"/>
              </a:rPr>
              <a:t>一</a:t>
            </a:r>
            <a:r>
              <a:rPr sz="2200" spc="-30" dirty="0" smtClean="0">
                <a:latin typeface="宋体"/>
                <a:cs typeface="宋体"/>
              </a:rPr>
              <a:t>个经</a:t>
            </a:r>
            <a:r>
              <a:rPr sz="2200" spc="-20" dirty="0" smtClean="0">
                <a:latin typeface="宋体"/>
                <a:cs typeface="宋体"/>
              </a:rPr>
              <a:t>过</a:t>
            </a:r>
            <a:r>
              <a:rPr sz="2200" spc="-30" dirty="0" smtClean="0">
                <a:latin typeface="宋体"/>
                <a:cs typeface="宋体"/>
              </a:rPr>
              <a:t>的连</a:t>
            </a:r>
            <a:r>
              <a:rPr sz="2200" spc="-20" dirty="0" smtClean="0">
                <a:latin typeface="宋体"/>
                <a:cs typeface="宋体"/>
              </a:rPr>
              <a:t>接</a:t>
            </a:r>
            <a:r>
              <a:rPr sz="2200" spc="-30" dirty="0" smtClean="0">
                <a:latin typeface="宋体"/>
                <a:cs typeface="宋体"/>
              </a:rPr>
              <a:t>维护</a:t>
            </a:r>
            <a:endParaRPr sz="2200" dirty="0">
              <a:latin typeface="宋体"/>
              <a:cs typeface="宋体"/>
            </a:endParaRPr>
          </a:p>
          <a:p>
            <a:pPr marL="355600">
              <a:lnSpc>
                <a:spcPct val="100000"/>
              </a:lnSpc>
            </a:pPr>
            <a:r>
              <a:rPr sz="2200" spc="-25" dirty="0" smtClean="0">
                <a:latin typeface="宋体"/>
                <a:cs typeface="宋体"/>
              </a:rPr>
              <a:t>“状态”</a:t>
            </a:r>
            <a:endParaRPr sz="2200" dirty="0">
              <a:latin typeface="宋体"/>
              <a:cs typeface="宋体"/>
            </a:endParaRPr>
          </a:p>
          <a:p>
            <a:pPr>
              <a:lnSpc>
                <a:spcPts val="500"/>
              </a:lnSpc>
              <a:spcBef>
                <a:spcPts val="16"/>
              </a:spcBef>
            </a:pPr>
            <a:endParaRPr sz="500" dirty="0"/>
          </a:p>
          <a:p>
            <a:pPr marL="12700">
              <a:lnSpc>
                <a:spcPct val="10000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链路、路由器资源</a:t>
            </a:r>
            <a:r>
              <a:rPr sz="2200" spc="-20" dirty="0" smtClean="0">
                <a:latin typeface="Calibri"/>
                <a:cs typeface="Calibri"/>
              </a:rPr>
              <a:t>(</a:t>
            </a:r>
            <a:r>
              <a:rPr sz="2200" spc="-25" dirty="0" smtClean="0">
                <a:latin typeface="宋体"/>
                <a:cs typeface="宋体"/>
              </a:rPr>
              <a:t>带宽、缓存等</a:t>
            </a:r>
            <a:r>
              <a:rPr sz="2200" spc="-20" dirty="0" smtClean="0">
                <a:latin typeface="Calibri"/>
                <a:cs typeface="Calibri"/>
              </a:rPr>
              <a:t>)</a:t>
            </a:r>
            <a:r>
              <a:rPr sz="2200" spc="-20" dirty="0" smtClean="0">
                <a:latin typeface="宋体"/>
                <a:cs typeface="宋体"/>
              </a:rPr>
              <a:t>可</a:t>
            </a:r>
            <a:r>
              <a:rPr sz="2200" spc="-25" dirty="0" smtClean="0">
                <a:latin typeface="宋体"/>
                <a:cs typeface="宋体"/>
              </a:rPr>
              <a:t>以</a:t>
            </a:r>
            <a:r>
              <a:rPr sz="2200" spc="-10" dirty="0" smtClean="0">
                <a:latin typeface="宋体"/>
                <a:cs typeface="宋体"/>
              </a:rPr>
              <a:t>由</a:t>
            </a:r>
            <a:r>
              <a:rPr sz="2200" spc="-40" dirty="0" smtClean="0">
                <a:latin typeface="Calibri"/>
                <a:cs typeface="Calibri"/>
              </a:rPr>
              <a:t>V</a:t>
            </a:r>
            <a:r>
              <a:rPr sz="2200" spc="-15" dirty="0" smtClean="0">
                <a:latin typeface="Calibri"/>
                <a:cs typeface="Calibri"/>
              </a:rPr>
              <a:t>C</a:t>
            </a:r>
            <a:r>
              <a:rPr sz="2200" spc="-25" dirty="0" smtClean="0">
                <a:latin typeface="宋体"/>
                <a:cs typeface="宋体"/>
              </a:rPr>
              <a:t>来</a:t>
            </a:r>
            <a:r>
              <a:rPr sz="2200" spc="-20" dirty="0" smtClean="0">
                <a:latin typeface="宋体"/>
                <a:cs typeface="宋体"/>
              </a:rPr>
              <a:t>分</a:t>
            </a:r>
            <a:r>
              <a:rPr sz="2200" spc="-25" dirty="0" smtClean="0">
                <a:latin typeface="宋体"/>
                <a:cs typeface="宋体"/>
              </a:rPr>
              <a:t>配</a:t>
            </a:r>
            <a:endParaRPr sz="2200" dirty="0">
              <a:latin typeface="宋体"/>
              <a:cs typeface="宋体"/>
            </a:endParaRPr>
          </a:p>
          <a:p>
            <a:pPr marL="469900">
              <a:lnSpc>
                <a:spcPts val="2265"/>
              </a:lnSpc>
              <a:spcBef>
                <a:spcPts val="470"/>
              </a:spcBef>
              <a:tabLst>
                <a:tab pos="756285" algn="l"/>
              </a:tabLst>
            </a:pPr>
            <a:r>
              <a:rPr sz="1300" spc="15" dirty="0" smtClean="0">
                <a:solidFill>
                  <a:srgbClr val="7E7E7E"/>
                </a:solidFill>
                <a:latin typeface="Verdana"/>
                <a:cs typeface="Verdana"/>
              </a:rPr>
              <a:t>●	</a:t>
            </a:r>
            <a:r>
              <a:rPr sz="1900" spc="-25" dirty="0" smtClean="0">
                <a:latin typeface="宋体"/>
                <a:cs typeface="宋体"/>
              </a:rPr>
              <a:t>获得类似于电路的性能</a:t>
            </a:r>
            <a:endParaRPr sz="1900" dirty="0">
              <a:latin typeface="宋体"/>
              <a:cs typeface="宋体"/>
            </a:endParaRPr>
          </a:p>
        </p:txBody>
      </p:sp>
      <p:sp>
        <p:nvSpPr>
          <p:cNvPr id="4" name="object 4"/>
          <p:cNvSpPr txBox="1"/>
          <p:nvPr/>
        </p:nvSpPr>
        <p:spPr>
          <a:xfrm>
            <a:off x="955344" y="1534414"/>
            <a:ext cx="7212330" cy="476250"/>
          </a:xfrm>
          <a:prstGeom prst="rect">
            <a:avLst/>
          </a:prstGeom>
        </p:spPr>
        <p:txBody>
          <a:bodyPr vert="horz" wrap="square" lIns="0" tIns="0" rIns="0" bIns="0" rtlCol="0">
            <a:noAutofit/>
          </a:bodyPr>
          <a:lstStyle/>
          <a:p>
            <a:pPr marL="12700">
              <a:lnSpc>
                <a:spcPct val="100000"/>
              </a:lnSpc>
            </a:pPr>
            <a:r>
              <a:rPr sz="3000" spc="5" dirty="0" smtClean="0">
                <a:latin typeface="Calibri"/>
                <a:cs typeface="Calibri"/>
              </a:rPr>
              <a:t>“</a:t>
            </a:r>
            <a:r>
              <a:rPr sz="3000" spc="0" dirty="0" smtClean="0">
                <a:latin typeface="宋体"/>
                <a:cs typeface="宋体"/>
              </a:rPr>
              <a:t>类似</a:t>
            </a:r>
            <a:r>
              <a:rPr sz="3000" spc="-15" dirty="0" smtClean="0">
                <a:latin typeface="宋体"/>
                <a:cs typeface="宋体"/>
              </a:rPr>
              <a:t>于</a:t>
            </a:r>
            <a:r>
              <a:rPr sz="3000" spc="0" dirty="0" smtClean="0">
                <a:latin typeface="宋体"/>
                <a:cs typeface="宋体"/>
              </a:rPr>
              <a:t>电话线路的</a:t>
            </a:r>
            <a:r>
              <a:rPr sz="3000" spc="-815" dirty="0" smtClean="0">
                <a:latin typeface="宋体"/>
                <a:cs typeface="宋体"/>
              </a:rPr>
              <a:t> </a:t>
            </a:r>
            <a:r>
              <a:rPr sz="3000" spc="-15" dirty="0" smtClean="0">
                <a:latin typeface="Comic Sans MS"/>
                <a:cs typeface="Comic Sans MS"/>
              </a:rPr>
              <a:t>sour</a:t>
            </a:r>
            <a:r>
              <a:rPr sz="3000" spc="-45" dirty="0" smtClean="0">
                <a:latin typeface="Comic Sans MS"/>
                <a:cs typeface="Comic Sans MS"/>
              </a:rPr>
              <a:t>c</a:t>
            </a:r>
            <a:r>
              <a:rPr sz="3000" spc="-20" dirty="0" smtClean="0">
                <a:latin typeface="Comic Sans MS"/>
                <a:cs typeface="Comic Sans MS"/>
              </a:rPr>
              <a:t>e-</a:t>
            </a:r>
            <a:r>
              <a:rPr sz="3000" spc="0" dirty="0" smtClean="0">
                <a:latin typeface="Comic Sans MS"/>
                <a:cs typeface="Comic Sans MS"/>
              </a:rPr>
              <a:t>t</a:t>
            </a:r>
            <a:r>
              <a:rPr sz="3000" spc="-10" dirty="0" smtClean="0">
                <a:latin typeface="Comic Sans MS"/>
                <a:cs typeface="Comic Sans MS"/>
              </a:rPr>
              <a:t>o</a:t>
            </a:r>
            <a:r>
              <a:rPr sz="3000" spc="-20" dirty="0" smtClean="0">
                <a:latin typeface="Comic Sans MS"/>
                <a:cs typeface="Comic Sans MS"/>
              </a:rPr>
              <a:t>-</a:t>
            </a:r>
            <a:r>
              <a:rPr sz="3000" spc="0" dirty="0" smtClean="0">
                <a:latin typeface="Comic Sans MS"/>
                <a:cs typeface="Comic Sans MS"/>
              </a:rPr>
              <a:t>dest</a:t>
            </a:r>
            <a:r>
              <a:rPr sz="3000" spc="-215" dirty="0" smtClean="0">
                <a:latin typeface="Comic Sans MS"/>
                <a:cs typeface="Comic Sans MS"/>
              </a:rPr>
              <a:t> </a:t>
            </a:r>
            <a:r>
              <a:rPr sz="3000" spc="0" dirty="0" smtClean="0">
                <a:latin typeface="宋体"/>
                <a:cs typeface="宋体"/>
              </a:rPr>
              <a:t>路径”</a:t>
            </a:r>
            <a:endParaRPr sz="3000">
              <a:latin typeface="宋体"/>
              <a:cs typeface="宋体"/>
            </a:endParaRPr>
          </a:p>
        </p:txBody>
      </p:sp>
      <p:sp>
        <p:nvSpPr>
          <p:cNvPr id="5" name="object 5"/>
          <p:cNvSpPr/>
          <p:nvPr/>
        </p:nvSpPr>
        <p:spPr>
          <a:xfrm>
            <a:off x="666750" y="1457325"/>
            <a:ext cx="7677150" cy="1685925"/>
          </a:xfrm>
          <a:custGeom>
            <a:avLst/>
            <a:gdLst/>
            <a:ahLst/>
            <a:cxnLst/>
            <a:rect l="l" t="t" r="r" b="b"/>
            <a:pathLst>
              <a:path w="7677150" h="1685925">
                <a:moveTo>
                  <a:pt x="0" y="1685925"/>
                </a:moveTo>
                <a:lnTo>
                  <a:pt x="7677150" y="1685925"/>
                </a:lnTo>
                <a:lnTo>
                  <a:pt x="7677150" y="0"/>
                </a:lnTo>
                <a:lnTo>
                  <a:pt x="0" y="0"/>
                </a:lnTo>
                <a:lnTo>
                  <a:pt x="0" y="1685925"/>
                </a:lnTo>
                <a:close/>
              </a:path>
            </a:pathLst>
          </a:custGeom>
          <a:ln w="19050">
            <a:solidFill>
              <a:srgbClr val="FF0000"/>
            </a:solidFill>
          </a:ln>
        </p:spPr>
        <p:txBody>
          <a:bodyPr wrap="square" lIns="0" tIns="0" rIns="0" bIns="0" rtlCol="0">
            <a:noAutofit/>
          </a:bodyPr>
          <a:lstStyle/>
          <a:p>
            <a:endParaRPr/>
          </a:p>
        </p:txBody>
      </p:sp>
    </p:spTree>
    <p:extLst>
      <p:ext uri="{BB962C8B-B14F-4D97-AF65-F5344CB8AC3E}">
        <p14:creationId xmlns:p14="http://schemas.microsoft.com/office/powerpoint/2010/main" val="272771165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ChangeArrowheads="1"/>
          </p:cNvSpPr>
          <p:nvPr/>
        </p:nvSpPr>
        <p:spPr bwMode="auto">
          <a:xfrm>
            <a:off x="827088" y="2565400"/>
            <a:ext cx="8029575" cy="733425"/>
          </a:xfrm>
          <a:prstGeom prst="rect">
            <a:avLst/>
          </a:prstGeom>
          <a:solidFill>
            <a:srgbClr val="FFFF99"/>
          </a:solidFill>
          <a:ln w="9525">
            <a:solidFill>
              <a:srgbClr val="333399"/>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24323" name="Rectangle 3"/>
          <p:cNvSpPr>
            <a:spLocks noGrp="1" noChangeArrowheads="1"/>
          </p:cNvSpPr>
          <p:nvPr>
            <p:ph type="body" idx="1"/>
          </p:nvPr>
        </p:nvSpPr>
        <p:spPr>
          <a:xfrm>
            <a:off x="539750" y="2051050"/>
            <a:ext cx="8280400" cy="4257675"/>
          </a:xfrm>
        </p:spPr>
        <p:txBody>
          <a:bodyPr/>
          <a:lstStyle/>
          <a:p>
            <a:pPr algn="just">
              <a:defRPr/>
            </a:pPr>
            <a:r>
              <a:rPr kumimoji="0" lang="zh-CN" altLang="en-US" sz="2800" b="1" dirty="0" smtClean="0">
                <a:solidFill>
                  <a:srgbClr val="000090"/>
                </a:solidFill>
                <a:effectLst>
                  <a:outerShdw blurRad="38100" dist="38100" dir="2700000" algn="tl">
                    <a:srgbClr val="000000"/>
                  </a:outerShdw>
                </a:effectLst>
              </a:rPr>
              <a:t>无分类的两级编址的记法是：</a:t>
            </a:r>
            <a:r>
              <a:rPr kumimoji="0" lang="en-US" altLang="zh-CN" sz="2800" b="1" dirty="0" smtClean="0">
                <a:solidFill>
                  <a:srgbClr val="000090"/>
                </a:solidFill>
                <a:effectLst>
                  <a:outerShdw blurRad="38100" dist="38100" dir="2700000" algn="tl">
                    <a:srgbClr val="000000"/>
                  </a:outerShdw>
                </a:effectLst>
              </a:rPr>
              <a:t> </a:t>
            </a:r>
          </a:p>
          <a:p>
            <a:pPr algn="r">
              <a:spcBef>
                <a:spcPct val="50000"/>
              </a:spcBef>
              <a:spcAft>
                <a:spcPct val="40000"/>
              </a:spcAft>
              <a:buFontTx/>
              <a:buNone/>
              <a:defRPr/>
            </a:pPr>
            <a:r>
              <a:rPr kumimoji="0" lang="en-US" altLang="zh-CN" sz="2800" b="1" dirty="0" smtClean="0">
                <a:solidFill>
                  <a:srgbClr val="000090"/>
                </a:solidFill>
                <a:effectLst>
                  <a:outerShdw blurRad="38100" dist="38100" dir="2700000" algn="tl">
                    <a:srgbClr val="000000"/>
                  </a:outerShdw>
                </a:effectLst>
              </a:rPr>
              <a:t>IP</a:t>
            </a:r>
            <a:r>
              <a:rPr kumimoji="0" lang="zh-CN" altLang="en-US" sz="2800" b="1" dirty="0" smtClean="0">
                <a:solidFill>
                  <a:srgbClr val="000090"/>
                </a:solidFill>
                <a:effectLst>
                  <a:outerShdw blurRad="38100" dist="38100" dir="2700000" algn="tl">
                    <a:srgbClr val="000000"/>
                  </a:outerShdw>
                </a:effectLst>
              </a:rPr>
              <a:t>地址</a:t>
            </a:r>
            <a:r>
              <a:rPr kumimoji="0" lang="en-US" altLang="zh-CN" sz="2800" b="1" dirty="0" smtClean="0">
                <a:solidFill>
                  <a:srgbClr val="000090"/>
                </a:solidFill>
                <a:effectLst>
                  <a:outerShdw blurRad="38100" dist="38100" dir="2700000" algn="tl">
                    <a:srgbClr val="000000"/>
                  </a:outerShdw>
                </a:effectLst>
              </a:rPr>
              <a:t> ::= {&lt;</a:t>
            </a:r>
            <a:r>
              <a:rPr kumimoji="0" lang="zh-CN" altLang="en-US" sz="2800" b="1" dirty="0" smtClean="0">
                <a:solidFill>
                  <a:srgbClr val="000090"/>
                </a:solidFill>
                <a:effectLst>
                  <a:outerShdw blurRad="38100" dist="38100" dir="2700000" algn="tl">
                    <a:srgbClr val="000000"/>
                  </a:outerShdw>
                </a:effectLst>
              </a:rPr>
              <a:t>网络前缀</a:t>
            </a:r>
            <a:r>
              <a:rPr kumimoji="0" lang="en-US" altLang="zh-CN" sz="2800" b="1" dirty="0" smtClean="0">
                <a:solidFill>
                  <a:srgbClr val="000090"/>
                </a:solidFill>
                <a:effectLst>
                  <a:outerShdw blurRad="38100" dist="38100" dir="2700000" algn="tl">
                    <a:srgbClr val="000000"/>
                  </a:outerShdw>
                </a:effectLst>
              </a:rPr>
              <a:t>&gt;, &lt;</a:t>
            </a:r>
            <a:r>
              <a:rPr kumimoji="0" lang="zh-CN" altLang="en-US" sz="2800" b="1" dirty="0" smtClean="0">
                <a:solidFill>
                  <a:srgbClr val="000090"/>
                </a:solidFill>
                <a:effectLst>
                  <a:outerShdw blurRad="38100" dist="38100" dir="2700000" algn="tl">
                    <a:srgbClr val="000000"/>
                  </a:outerShdw>
                </a:effectLst>
              </a:rPr>
              <a:t>主机号</a:t>
            </a:r>
            <a:r>
              <a:rPr kumimoji="0" lang="en-US" altLang="zh-CN" sz="2800" b="1" dirty="0" smtClean="0">
                <a:solidFill>
                  <a:srgbClr val="000090"/>
                </a:solidFill>
                <a:effectLst>
                  <a:outerShdw blurRad="38100" dist="38100" dir="2700000" algn="tl">
                    <a:srgbClr val="000000"/>
                  </a:outerShdw>
                </a:effectLst>
              </a:rPr>
              <a:t>&gt;}           (4-3) </a:t>
            </a:r>
          </a:p>
          <a:p>
            <a:pPr algn="just">
              <a:defRPr/>
            </a:pPr>
            <a:r>
              <a:rPr kumimoji="0" lang="en-US" altLang="zh-CN" sz="2800" b="1" dirty="0" smtClean="0">
                <a:solidFill>
                  <a:srgbClr val="000090"/>
                </a:solidFill>
                <a:effectLst>
                  <a:outerShdw blurRad="38100" dist="38100" dir="2700000" algn="tl">
                    <a:srgbClr val="000000"/>
                  </a:outerShdw>
                </a:effectLst>
              </a:rPr>
              <a:t>CIDR </a:t>
            </a:r>
            <a:r>
              <a:rPr kumimoji="0" lang="zh-CN" altLang="en-US" sz="2800" b="1" dirty="0" smtClean="0">
                <a:solidFill>
                  <a:srgbClr val="000090"/>
                </a:solidFill>
                <a:effectLst>
                  <a:outerShdw blurRad="38100" dist="38100" dir="2700000" algn="tl">
                    <a:srgbClr val="000000"/>
                  </a:outerShdw>
                </a:effectLst>
              </a:rPr>
              <a:t>还使用“</a:t>
            </a:r>
            <a:r>
              <a:rPr kumimoji="0" lang="zh-CN" altLang="en-US" sz="2800" b="1" dirty="0" smtClean="0">
                <a:solidFill>
                  <a:srgbClr val="FF0000"/>
                </a:solidFill>
                <a:effectLst>
                  <a:outerShdw blurRad="38100" dist="38100" dir="2700000" algn="tl">
                    <a:srgbClr val="000000"/>
                  </a:outerShdw>
                </a:effectLst>
              </a:rPr>
              <a:t>斜线记法</a:t>
            </a:r>
            <a:r>
              <a:rPr kumimoji="0" lang="zh-CN" altLang="en-US" sz="2800" b="1" dirty="0" smtClean="0">
                <a:solidFill>
                  <a:srgbClr val="000090"/>
                </a:solidFill>
                <a:effectLst>
                  <a:outerShdw blurRad="38100" dist="38100" dir="2700000" algn="tl">
                    <a:srgbClr val="000000"/>
                  </a:outerShdw>
                </a:effectLst>
              </a:rPr>
              <a:t>”</a:t>
            </a:r>
            <a:r>
              <a:rPr kumimoji="0" lang="en-US" altLang="zh-CN" sz="2800" b="1" dirty="0" smtClean="0">
                <a:solidFill>
                  <a:srgbClr val="000090"/>
                </a:solidFill>
                <a:effectLst>
                  <a:outerShdw blurRad="38100" dist="38100" dir="2700000" algn="tl">
                    <a:srgbClr val="000000"/>
                  </a:outerShdw>
                </a:effectLst>
              </a:rPr>
              <a:t>(slash notation)</a:t>
            </a:r>
            <a:r>
              <a:rPr kumimoji="0" lang="zh-CN" altLang="en-US" sz="2800" b="1" dirty="0" smtClean="0">
                <a:solidFill>
                  <a:srgbClr val="000090"/>
                </a:solidFill>
                <a:effectLst>
                  <a:outerShdw blurRad="38100" dist="38100" dir="2700000" algn="tl">
                    <a:srgbClr val="000000"/>
                  </a:outerShdw>
                </a:effectLst>
              </a:rPr>
              <a:t>，它又称为</a:t>
            </a:r>
            <a:r>
              <a:rPr kumimoji="0" lang="en-US" altLang="zh-CN" sz="2800" b="1" dirty="0" smtClean="0">
                <a:solidFill>
                  <a:srgbClr val="FF0000"/>
                </a:solidFill>
                <a:effectLst>
                  <a:outerShdw blurRad="38100" dist="38100" dir="2700000" algn="tl">
                    <a:srgbClr val="000000"/>
                  </a:outerShdw>
                </a:effectLst>
              </a:rPr>
              <a:t>CIDR</a:t>
            </a:r>
            <a:r>
              <a:rPr kumimoji="0" lang="zh-CN" altLang="en-US" sz="2800" b="1" dirty="0" smtClean="0">
                <a:solidFill>
                  <a:srgbClr val="FF0000"/>
                </a:solidFill>
                <a:effectLst>
                  <a:outerShdw blurRad="38100" dist="38100" dir="2700000" algn="tl">
                    <a:srgbClr val="000000"/>
                  </a:outerShdw>
                </a:effectLst>
              </a:rPr>
              <a:t>记法</a:t>
            </a:r>
            <a:r>
              <a:rPr kumimoji="0" lang="zh-CN" altLang="en-US" sz="2800" b="1" dirty="0" smtClean="0">
                <a:solidFill>
                  <a:srgbClr val="000090"/>
                </a:solidFill>
                <a:effectLst>
                  <a:outerShdw blurRad="38100" dist="38100" dir="2700000" algn="tl">
                    <a:srgbClr val="000000"/>
                  </a:outerShdw>
                </a:effectLst>
              </a:rPr>
              <a:t>，即在</a:t>
            </a:r>
            <a:r>
              <a:rPr kumimoji="0" lang="en-US" altLang="zh-CN" sz="2800" b="1" dirty="0" smtClean="0">
                <a:solidFill>
                  <a:srgbClr val="000090"/>
                </a:solidFill>
                <a:effectLst>
                  <a:outerShdw blurRad="38100" dist="38100" dir="2700000" algn="tl">
                    <a:srgbClr val="000000"/>
                  </a:outerShdw>
                </a:effectLst>
              </a:rPr>
              <a:t> IP </a:t>
            </a:r>
            <a:r>
              <a:rPr kumimoji="0" lang="zh-CN" altLang="en-US" sz="2800" b="1" dirty="0" smtClean="0">
                <a:solidFill>
                  <a:srgbClr val="000090"/>
                </a:solidFill>
                <a:effectLst>
                  <a:outerShdw blurRad="38100" dist="38100" dir="2700000" algn="tl">
                    <a:srgbClr val="000000"/>
                  </a:outerShdw>
                </a:effectLst>
              </a:rPr>
              <a:t>地址后加上一个斜线“</a:t>
            </a:r>
            <a:r>
              <a:rPr kumimoji="0" lang="en-US" altLang="zh-CN" sz="2800" b="1" dirty="0" smtClean="0">
                <a:solidFill>
                  <a:srgbClr val="000090"/>
                </a:solidFill>
                <a:effectLst>
                  <a:outerShdw blurRad="38100" dist="38100" dir="2700000" algn="tl">
                    <a:srgbClr val="000000"/>
                  </a:outerShdw>
                </a:effectLst>
              </a:rPr>
              <a:t>/</a:t>
            </a:r>
            <a:r>
              <a:rPr kumimoji="0" lang="zh-CN" altLang="en-US" sz="2800" b="1" dirty="0" smtClean="0">
                <a:solidFill>
                  <a:srgbClr val="000090"/>
                </a:solidFill>
                <a:effectLst>
                  <a:outerShdw blurRad="38100" dist="38100" dir="2700000" algn="tl">
                    <a:srgbClr val="000000"/>
                  </a:outerShdw>
                </a:effectLst>
              </a:rPr>
              <a:t>”，然后写上网络前缀所占的位数（这个数值对应于三级编址中子网掩码中</a:t>
            </a:r>
            <a:r>
              <a:rPr kumimoji="0" lang="en-US" altLang="zh-CN" sz="2800" b="1" dirty="0" smtClean="0">
                <a:solidFill>
                  <a:srgbClr val="000090"/>
                </a:solidFill>
                <a:effectLst>
                  <a:outerShdw blurRad="38100" dist="38100" dir="2700000" algn="tl">
                    <a:srgbClr val="000000"/>
                  </a:outerShdw>
                </a:effectLst>
              </a:rPr>
              <a:t> 1 </a:t>
            </a:r>
            <a:r>
              <a:rPr kumimoji="0" lang="zh-CN" altLang="en-US" sz="2800" b="1" dirty="0" smtClean="0">
                <a:solidFill>
                  <a:srgbClr val="000090"/>
                </a:solidFill>
                <a:effectLst>
                  <a:outerShdw blurRad="38100" dist="38100" dir="2700000" algn="tl">
                    <a:srgbClr val="000000"/>
                  </a:outerShdw>
                </a:effectLst>
              </a:rPr>
              <a:t>的个数）。</a:t>
            </a:r>
            <a:endParaRPr kumimoji="0" lang="en-US" altLang="zh-CN" sz="2800" b="1" dirty="0" smtClean="0">
              <a:solidFill>
                <a:srgbClr val="000090"/>
              </a:solidFill>
              <a:effectLst>
                <a:outerShdw blurRad="38100" dist="38100" dir="2700000" algn="tl">
                  <a:srgbClr val="000000"/>
                </a:outerShdw>
              </a:effectLst>
            </a:endParaRPr>
          </a:p>
          <a:p>
            <a:pPr algn="just">
              <a:defRPr/>
            </a:pPr>
            <a:r>
              <a:rPr kumimoji="0" lang="en-US" altLang="zh-CN" sz="2800" b="1" dirty="0" smtClean="0">
                <a:solidFill>
                  <a:srgbClr val="000090"/>
                </a:solidFill>
                <a:effectLst>
                  <a:outerShdw blurRad="38100" dist="38100" dir="2700000" algn="tl">
                    <a:srgbClr val="000000"/>
                  </a:outerShdw>
                </a:effectLst>
              </a:rPr>
              <a:t>CIDR </a:t>
            </a:r>
            <a:r>
              <a:rPr kumimoji="0" lang="zh-CN" altLang="en-US" sz="2800" b="1" dirty="0" smtClean="0">
                <a:solidFill>
                  <a:srgbClr val="000090"/>
                </a:solidFill>
                <a:effectLst>
                  <a:outerShdw blurRad="38100" dist="38100" dir="2700000" algn="tl">
                    <a:srgbClr val="000000"/>
                  </a:outerShdw>
                </a:effectLst>
              </a:rPr>
              <a:t>把网络前缀都相同的连续的</a:t>
            </a:r>
            <a:r>
              <a:rPr kumimoji="0" lang="en-US" altLang="zh-CN" sz="2800" b="1" dirty="0" smtClean="0">
                <a:solidFill>
                  <a:srgbClr val="000090"/>
                </a:solidFill>
                <a:effectLst>
                  <a:outerShdw blurRad="38100" dist="38100" dir="2700000" algn="tl">
                    <a:srgbClr val="000000"/>
                  </a:outerShdw>
                </a:effectLst>
              </a:rPr>
              <a:t> IP </a:t>
            </a:r>
            <a:r>
              <a:rPr kumimoji="0" lang="zh-CN" altLang="en-US" sz="2800" b="1" dirty="0" smtClean="0">
                <a:solidFill>
                  <a:srgbClr val="000090"/>
                </a:solidFill>
                <a:effectLst>
                  <a:outerShdw blurRad="38100" dist="38100" dir="2700000" algn="tl">
                    <a:srgbClr val="000000"/>
                  </a:outerShdw>
                </a:effectLst>
              </a:rPr>
              <a:t>地址组成“</a:t>
            </a:r>
            <a:r>
              <a:rPr kumimoji="0" lang="en-US" altLang="zh-CN" sz="2800" b="1" dirty="0" smtClean="0">
                <a:solidFill>
                  <a:srgbClr val="FF0000"/>
                </a:solidFill>
                <a:effectLst>
                  <a:outerShdw blurRad="38100" dist="38100" dir="2700000" algn="tl">
                    <a:srgbClr val="000000"/>
                  </a:outerShdw>
                </a:effectLst>
              </a:rPr>
              <a:t>CIDR </a:t>
            </a:r>
            <a:r>
              <a:rPr kumimoji="0" lang="zh-CN" altLang="en-US" sz="2800" b="1" dirty="0" smtClean="0">
                <a:solidFill>
                  <a:srgbClr val="FF0000"/>
                </a:solidFill>
                <a:effectLst>
                  <a:outerShdw blurRad="38100" dist="38100" dir="2700000" algn="tl">
                    <a:srgbClr val="000000"/>
                  </a:outerShdw>
                </a:effectLst>
              </a:rPr>
              <a:t>地址块</a:t>
            </a:r>
            <a:r>
              <a:rPr kumimoji="0" lang="zh-CN" altLang="en-US" sz="2800" b="1" dirty="0" smtClean="0">
                <a:solidFill>
                  <a:srgbClr val="000090"/>
                </a:solidFill>
                <a:effectLst>
                  <a:outerShdw blurRad="38100" dist="38100" dir="2700000" algn="tl">
                    <a:srgbClr val="000000"/>
                  </a:outerShdw>
                </a:effectLst>
              </a:rPr>
              <a:t>”。</a:t>
            </a:r>
            <a:r>
              <a:rPr kumimoji="0" lang="en-US" altLang="zh-CN" b="1" dirty="0" smtClean="0">
                <a:solidFill>
                  <a:srgbClr val="000090"/>
                </a:solidFill>
                <a:effectLst>
                  <a:outerShdw blurRad="38100" dist="38100" dir="2700000" algn="tl">
                    <a:srgbClr val="000000"/>
                  </a:outerShdw>
                </a:effectLst>
              </a:rPr>
              <a:t>  </a:t>
            </a:r>
          </a:p>
        </p:txBody>
      </p:sp>
      <p:sp>
        <p:nvSpPr>
          <p:cNvPr id="824324" name="Rectangle 4"/>
          <p:cNvSpPr>
            <a:spLocks noGrp="1" noChangeArrowheads="1"/>
          </p:cNvSpPr>
          <p:nvPr>
            <p:ph type="title"/>
          </p:nvPr>
        </p:nvSpPr>
        <p:spPr>
          <a:xfrm>
            <a:off x="919163" y="214313"/>
            <a:ext cx="8116887" cy="1462087"/>
          </a:xfrm>
        </p:spPr>
        <p:txBody>
          <a:bodyPr/>
          <a:lstStyle/>
          <a:p>
            <a:pPr>
              <a:defRPr/>
            </a:pPr>
            <a:r>
              <a:rPr kumimoji="0" lang="zh-CN" altLang="en-US" sz="3600" b="1" dirty="0" smtClean="0">
                <a:solidFill>
                  <a:srgbClr val="000090"/>
                </a:solidFill>
              </a:rPr>
              <a:t>无分类的两级编址</a:t>
            </a:r>
            <a:r>
              <a:rPr kumimoji="0" lang="en-US" altLang="zh-CN" sz="3600" b="1" dirty="0" smtClean="0">
                <a:solidFill>
                  <a:srgbClr val="000090"/>
                </a:solidFill>
              </a:rPr>
              <a:t> </a:t>
            </a:r>
          </a:p>
        </p:txBody>
      </p:sp>
      <p:sp>
        <p:nvSpPr>
          <p:cNvPr id="5" name="文本框 4"/>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721071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243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4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919163" y="214313"/>
            <a:ext cx="8116887" cy="1462087"/>
          </a:xfrm>
        </p:spPr>
        <p:txBody>
          <a:bodyPr/>
          <a:lstStyle/>
          <a:p>
            <a:pPr>
              <a:defRPr/>
            </a:pPr>
            <a:r>
              <a:rPr kumimoji="0" lang="en-US" altLang="zh-CN" sz="4800" b="1" dirty="0" smtClean="0">
                <a:solidFill>
                  <a:srgbClr val="000090"/>
                </a:solidFill>
              </a:rPr>
              <a:t>CIDR </a:t>
            </a:r>
            <a:r>
              <a:rPr kumimoji="0" lang="zh-CN" altLang="en-US" sz="4800" b="1" dirty="0" smtClean="0">
                <a:solidFill>
                  <a:srgbClr val="000090"/>
                </a:solidFill>
              </a:rPr>
              <a:t>地址块</a:t>
            </a:r>
            <a:r>
              <a:rPr kumimoji="0" lang="en-US" altLang="zh-CN" sz="4800" b="1" dirty="0" smtClean="0">
                <a:solidFill>
                  <a:srgbClr val="000090"/>
                </a:solidFill>
              </a:rPr>
              <a:t> </a:t>
            </a:r>
          </a:p>
        </p:txBody>
      </p:sp>
      <p:sp>
        <p:nvSpPr>
          <p:cNvPr id="826371" name="Rectangle 3"/>
          <p:cNvSpPr>
            <a:spLocks noGrp="1" noChangeArrowheads="1"/>
          </p:cNvSpPr>
          <p:nvPr>
            <p:ph type="body" idx="1"/>
          </p:nvPr>
        </p:nvSpPr>
        <p:spPr>
          <a:xfrm>
            <a:off x="395288" y="1906588"/>
            <a:ext cx="8497887" cy="4546600"/>
          </a:xfrm>
        </p:spPr>
        <p:txBody>
          <a:bodyPr/>
          <a:lstStyle/>
          <a:p>
            <a:pPr algn="just">
              <a:lnSpc>
                <a:spcPct val="90000"/>
              </a:lnSpc>
              <a:defRPr/>
            </a:pPr>
            <a:r>
              <a:rPr kumimoji="0" lang="en-US" altLang="zh-CN" sz="2800" b="1" dirty="0">
                <a:effectLst>
                  <a:outerShdw blurRad="38100" dist="38100" dir="2700000" algn="tl">
                    <a:srgbClr val="000000"/>
                  </a:outerShdw>
                </a:effectLst>
                <a:latin typeface="Arial" charset="0"/>
                <a:ea typeface="宋体" charset="0"/>
                <a:cs typeface="宋体" charset="0"/>
              </a:rPr>
              <a:t>128.14.32.0/20 </a:t>
            </a:r>
            <a:r>
              <a:rPr kumimoji="0" lang="zh-CN" altLang="en-US" sz="2800" b="1" dirty="0">
                <a:effectLst>
                  <a:outerShdw blurRad="38100" dist="38100" dir="2700000" algn="tl">
                    <a:srgbClr val="000000"/>
                  </a:outerShdw>
                </a:effectLst>
                <a:latin typeface="Arial" charset="0"/>
                <a:ea typeface="宋体" charset="0"/>
                <a:cs typeface="宋体" charset="0"/>
              </a:rPr>
              <a:t>表示的地址块共有</a:t>
            </a:r>
            <a:r>
              <a:rPr kumimoji="0" lang="en-US" altLang="zh-CN" sz="2800" b="1" dirty="0">
                <a:effectLst>
                  <a:outerShdw blurRad="38100" dist="38100" dir="2700000" algn="tl">
                    <a:srgbClr val="000000"/>
                  </a:outerShdw>
                </a:effectLst>
                <a:latin typeface="Arial" charset="0"/>
                <a:ea typeface="宋体" charset="0"/>
                <a:cs typeface="宋体" charset="0"/>
              </a:rPr>
              <a:t> 2</a:t>
            </a:r>
            <a:r>
              <a:rPr kumimoji="0" lang="en-US" altLang="zh-CN" sz="2800" b="1" baseline="30000" dirty="0">
                <a:effectLst>
                  <a:outerShdw blurRad="38100" dist="38100" dir="2700000" algn="tl">
                    <a:srgbClr val="000000"/>
                  </a:outerShdw>
                </a:effectLst>
                <a:latin typeface="Arial" charset="0"/>
                <a:ea typeface="宋体" charset="0"/>
                <a:cs typeface="宋体" charset="0"/>
              </a:rPr>
              <a:t>12 </a:t>
            </a:r>
            <a:r>
              <a:rPr kumimoji="0" lang="zh-CN" altLang="en-US" sz="2800" b="1" dirty="0">
                <a:effectLst>
                  <a:outerShdw blurRad="38100" dist="38100" dir="2700000" algn="tl">
                    <a:srgbClr val="000000"/>
                  </a:outerShdw>
                </a:effectLst>
                <a:latin typeface="Arial" charset="0"/>
                <a:ea typeface="宋体" charset="0"/>
                <a:cs typeface="宋体" charset="0"/>
              </a:rPr>
              <a:t>个地址（因为</a:t>
            </a:r>
            <a:r>
              <a:rPr kumimoji="0" lang="zh-CN" altLang="en-US" sz="2800" b="1" dirty="0">
                <a:solidFill>
                  <a:schemeClr val="hlink"/>
                </a:solidFill>
                <a:effectLst>
                  <a:outerShdw blurRad="38100" dist="38100" dir="2700000" algn="tl">
                    <a:srgbClr val="000000"/>
                  </a:outerShdw>
                </a:effectLst>
                <a:latin typeface="Arial" charset="0"/>
                <a:ea typeface="宋体" charset="0"/>
                <a:cs typeface="宋体" charset="0"/>
              </a:rPr>
              <a:t>斜线后面的</a:t>
            </a:r>
            <a:r>
              <a:rPr kumimoji="0" lang="en-US" altLang="zh-CN" sz="2800" b="1" dirty="0">
                <a:solidFill>
                  <a:schemeClr val="hlink"/>
                </a:solidFill>
                <a:effectLst>
                  <a:outerShdw blurRad="38100" dist="38100" dir="2700000" algn="tl">
                    <a:srgbClr val="000000"/>
                  </a:outerShdw>
                </a:effectLst>
                <a:latin typeface="Arial" charset="0"/>
                <a:ea typeface="宋体" charset="0"/>
                <a:cs typeface="宋体" charset="0"/>
              </a:rPr>
              <a:t> 20 </a:t>
            </a:r>
            <a:r>
              <a:rPr kumimoji="0" lang="zh-CN" altLang="en-US" sz="2800" b="1" dirty="0">
                <a:solidFill>
                  <a:schemeClr val="hlink"/>
                </a:solidFill>
                <a:effectLst>
                  <a:outerShdw blurRad="38100" dist="38100" dir="2700000" algn="tl">
                    <a:srgbClr val="000000"/>
                  </a:outerShdw>
                </a:effectLst>
                <a:latin typeface="Arial" charset="0"/>
                <a:ea typeface="宋体" charset="0"/>
                <a:cs typeface="宋体" charset="0"/>
              </a:rPr>
              <a:t>是网络前缀的位数</a:t>
            </a:r>
            <a:r>
              <a:rPr kumimoji="0" lang="zh-CN" altLang="en-US" sz="2800" b="1" dirty="0">
                <a:effectLst>
                  <a:outerShdw blurRad="38100" dist="38100" dir="2700000" algn="tl">
                    <a:srgbClr val="000000"/>
                  </a:outerShdw>
                </a:effectLst>
                <a:latin typeface="Arial" charset="0"/>
                <a:ea typeface="宋体" charset="0"/>
                <a:cs typeface="宋体" charset="0"/>
              </a:rPr>
              <a:t>，所以这个地址的主机号是</a:t>
            </a:r>
            <a:r>
              <a:rPr kumimoji="0" lang="en-US" altLang="zh-CN" sz="2800" b="1" dirty="0">
                <a:effectLst>
                  <a:outerShdw blurRad="38100" dist="38100" dir="2700000" algn="tl">
                    <a:srgbClr val="000000"/>
                  </a:outerShdw>
                </a:effectLst>
                <a:latin typeface="Arial" charset="0"/>
                <a:ea typeface="宋体" charset="0"/>
                <a:cs typeface="宋体" charset="0"/>
              </a:rPr>
              <a:t> 12 </a:t>
            </a:r>
            <a:r>
              <a:rPr kumimoji="0" lang="zh-CN" altLang="en-US" sz="2800" b="1" dirty="0">
                <a:effectLst>
                  <a:outerShdw blurRad="38100" dist="38100" dir="2700000" algn="tl">
                    <a:srgbClr val="000000"/>
                  </a:outerShdw>
                </a:effectLst>
                <a:latin typeface="Arial" charset="0"/>
                <a:ea typeface="宋体" charset="0"/>
                <a:cs typeface="宋体" charset="0"/>
              </a:rPr>
              <a:t>位）。</a:t>
            </a:r>
            <a:endParaRPr kumimoji="0" lang="en-US" altLang="zh-CN" sz="2800" b="1" dirty="0">
              <a:effectLst>
                <a:outerShdw blurRad="38100" dist="38100" dir="2700000" algn="tl">
                  <a:srgbClr val="000000"/>
                </a:outerShdw>
              </a:effectLst>
              <a:latin typeface="Arial" charset="0"/>
              <a:ea typeface="宋体" charset="0"/>
              <a:cs typeface="宋体" charset="0"/>
            </a:endParaRPr>
          </a:p>
          <a:p>
            <a:pPr algn="just">
              <a:lnSpc>
                <a:spcPct val="90000"/>
              </a:lnSpc>
              <a:defRPr/>
            </a:pPr>
            <a:r>
              <a:rPr kumimoji="0" lang="zh-CN" altLang="en-US" sz="2800" b="1" dirty="0">
                <a:effectLst>
                  <a:outerShdw blurRad="38100" dist="38100" dir="2700000" algn="tl">
                    <a:srgbClr val="000000"/>
                  </a:outerShdw>
                </a:effectLst>
                <a:latin typeface="Arial" charset="0"/>
                <a:ea typeface="宋体" charset="0"/>
                <a:cs typeface="宋体" charset="0"/>
              </a:rPr>
              <a:t>这个地址块的起始地址是</a:t>
            </a:r>
            <a:r>
              <a:rPr kumimoji="0" lang="en-US" altLang="zh-CN" sz="2800" b="1" dirty="0">
                <a:effectLst>
                  <a:outerShdw blurRad="38100" dist="38100" dir="2700000" algn="tl">
                    <a:srgbClr val="000000"/>
                  </a:outerShdw>
                </a:effectLst>
                <a:latin typeface="Arial" charset="0"/>
                <a:ea typeface="宋体" charset="0"/>
                <a:cs typeface="宋体" charset="0"/>
              </a:rPr>
              <a:t> 128.14.32.0</a:t>
            </a:r>
            <a:r>
              <a:rPr kumimoji="0" lang="zh-CN" altLang="en-US" sz="2800" b="1" dirty="0">
                <a:effectLst>
                  <a:outerShdw blurRad="38100" dist="38100" dir="2700000" algn="tl">
                    <a:srgbClr val="000000"/>
                  </a:outerShdw>
                </a:effectLst>
                <a:latin typeface="Arial" charset="0"/>
                <a:ea typeface="宋体" charset="0"/>
                <a:cs typeface="宋体" charset="0"/>
              </a:rPr>
              <a:t>。</a:t>
            </a:r>
            <a:endParaRPr kumimoji="0" lang="en-US" altLang="zh-CN" sz="2800" b="1" dirty="0">
              <a:effectLst>
                <a:outerShdw blurRad="38100" dist="38100" dir="2700000" algn="tl">
                  <a:srgbClr val="000000"/>
                </a:outerShdw>
              </a:effectLst>
              <a:latin typeface="Arial" charset="0"/>
              <a:ea typeface="宋体" charset="0"/>
              <a:cs typeface="宋体" charset="0"/>
            </a:endParaRPr>
          </a:p>
          <a:p>
            <a:pPr algn="just">
              <a:lnSpc>
                <a:spcPct val="90000"/>
              </a:lnSpc>
              <a:defRPr/>
            </a:pPr>
            <a:r>
              <a:rPr kumimoji="0" lang="zh-CN" altLang="en-US" sz="2800" b="1" dirty="0">
                <a:effectLst>
                  <a:outerShdw blurRad="38100" dist="38100" dir="2700000" algn="tl">
                    <a:srgbClr val="000000"/>
                  </a:outerShdw>
                </a:effectLst>
                <a:latin typeface="Arial" charset="0"/>
                <a:ea typeface="宋体" charset="0"/>
                <a:cs typeface="宋体" charset="0"/>
              </a:rPr>
              <a:t>在不需要指出地址块的起始地址时，也可将这样的地址块简称为“</a:t>
            </a:r>
            <a:r>
              <a:rPr kumimoji="0" lang="en-US" altLang="zh-CN" sz="2800" b="1" dirty="0">
                <a:solidFill>
                  <a:schemeClr val="hlink"/>
                </a:solidFill>
                <a:effectLst>
                  <a:outerShdw blurRad="38100" dist="38100" dir="2700000" algn="tl">
                    <a:srgbClr val="000000"/>
                  </a:outerShdw>
                </a:effectLst>
                <a:latin typeface="Arial" charset="0"/>
                <a:ea typeface="宋体" charset="0"/>
                <a:cs typeface="宋体" charset="0"/>
              </a:rPr>
              <a:t>/20 </a:t>
            </a:r>
            <a:r>
              <a:rPr kumimoji="0" lang="zh-CN" altLang="en-US" sz="2800" b="1" dirty="0">
                <a:solidFill>
                  <a:schemeClr val="hlink"/>
                </a:solidFill>
                <a:effectLst>
                  <a:outerShdw blurRad="38100" dist="38100" dir="2700000" algn="tl">
                    <a:srgbClr val="000000"/>
                  </a:outerShdw>
                </a:effectLst>
                <a:latin typeface="Arial" charset="0"/>
                <a:ea typeface="宋体" charset="0"/>
                <a:cs typeface="宋体" charset="0"/>
              </a:rPr>
              <a:t>地址块</a:t>
            </a:r>
            <a:r>
              <a:rPr kumimoji="0" lang="zh-CN" altLang="en-US" sz="2800" b="1" dirty="0">
                <a:effectLst>
                  <a:outerShdw blurRad="38100" dist="38100" dir="2700000" algn="tl">
                    <a:srgbClr val="000000"/>
                  </a:outerShdw>
                </a:effectLst>
                <a:latin typeface="Arial" charset="0"/>
                <a:ea typeface="宋体" charset="0"/>
                <a:cs typeface="宋体" charset="0"/>
              </a:rPr>
              <a:t>”。</a:t>
            </a:r>
            <a:endParaRPr kumimoji="0" lang="en-US" altLang="zh-CN" sz="2800" b="1" dirty="0">
              <a:effectLst>
                <a:outerShdw blurRad="38100" dist="38100" dir="2700000" algn="tl">
                  <a:srgbClr val="000000"/>
                </a:outerShdw>
              </a:effectLst>
              <a:latin typeface="Arial" charset="0"/>
              <a:ea typeface="宋体" charset="0"/>
              <a:cs typeface="宋体" charset="0"/>
            </a:endParaRPr>
          </a:p>
          <a:p>
            <a:pPr algn="just">
              <a:lnSpc>
                <a:spcPct val="90000"/>
              </a:lnSpc>
              <a:defRPr/>
            </a:pPr>
            <a:r>
              <a:rPr kumimoji="0" lang="en-US" altLang="zh-CN" sz="2800" b="1" dirty="0">
                <a:effectLst>
                  <a:outerShdw blurRad="38100" dist="38100" dir="2700000" algn="tl">
                    <a:srgbClr val="000000"/>
                  </a:outerShdw>
                </a:effectLst>
                <a:latin typeface="Arial" charset="0"/>
                <a:ea typeface="宋体" charset="0"/>
                <a:cs typeface="宋体" charset="0"/>
              </a:rPr>
              <a:t>128.14.32.0/20 </a:t>
            </a:r>
            <a:r>
              <a:rPr kumimoji="0" lang="zh-CN" altLang="en-US" sz="2800" b="1" dirty="0">
                <a:effectLst>
                  <a:outerShdw blurRad="38100" dist="38100" dir="2700000" algn="tl">
                    <a:srgbClr val="000000"/>
                  </a:outerShdw>
                </a:effectLst>
                <a:latin typeface="Arial" charset="0"/>
                <a:ea typeface="宋体" charset="0"/>
                <a:cs typeface="宋体" charset="0"/>
              </a:rPr>
              <a:t>地址块的最大地址：</a:t>
            </a:r>
            <a:r>
              <a:rPr kumimoji="0" lang="en-US" altLang="zh-CN" sz="2800" b="1" dirty="0">
                <a:effectLst>
                  <a:outerShdw blurRad="38100" dist="38100" dir="2700000" algn="tl">
                    <a:srgbClr val="000000"/>
                  </a:outerShdw>
                </a:effectLst>
                <a:latin typeface="Arial" charset="0"/>
                <a:ea typeface="宋体" charset="0"/>
                <a:cs typeface="宋体" charset="0"/>
              </a:rPr>
              <a:t>128.14.47.255</a:t>
            </a:r>
          </a:p>
          <a:p>
            <a:pPr algn="just">
              <a:lnSpc>
                <a:spcPct val="90000"/>
              </a:lnSpc>
              <a:defRPr/>
            </a:pPr>
            <a:r>
              <a:rPr kumimoji="0" lang="zh-CN" altLang="en-US" sz="2800" b="1" dirty="0">
                <a:effectLst>
                  <a:outerShdw blurRad="38100" dist="38100" dir="2700000" algn="tl">
                    <a:srgbClr val="000000"/>
                  </a:outerShdw>
                </a:effectLst>
                <a:latin typeface="Arial" charset="0"/>
                <a:ea typeface="宋体" charset="0"/>
                <a:cs typeface="宋体" charset="0"/>
              </a:rPr>
              <a:t>全</a:t>
            </a:r>
            <a:r>
              <a:rPr kumimoji="0" lang="en-US" altLang="zh-CN" sz="2800" b="1" dirty="0">
                <a:effectLst>
                  <a:outerShdw blurRad="38100" dist="38100" dir="2700000" algn="tl">
                    <a:srgbClr val="000000"/>
                  </a:outerShdw>
                </a:effectLst>
                <a:latin typeface="Arial" charset="0"/>
                <a:ea typeface="宋体" charset="0"/>
                <a:cs typeface="宋体" charset="0"/>
              </a:rPr>
              <a:t> 0 </a:t>
            </a:r>
            <a:r>
              <a:rPr kumimoji="0" lang="zh-CN" altLang="en-US" sz="2800" b="1" dirty="0">
                <a:effectLst>
                  <a:outerShdw blurRad="38100" dist="38100" dir="2700000" algn="tl">
                    <a:srgbClr val="000000"/>
                  </a:outerShdw>
                </a:effectLst>
                <a:latin typeface="Arial" charset="0"/>
                <a:ea typeface="宋体" charset="0"/>
                <a:cs typeface="宋体" charset="0"/>
              </a:rPr>
              <a:t>和全</a:t>
            </a:r>
            <a:r>
              <a:rPr kumimoji="0" lang="en-US" altLang="zh-CN" sz="2800" b="1" dirty="0">
                <a:effectLst>
                  <a:outerShdw blurRad="38100" dist="38100" dir="2700000" algn="tl">
                    <a:srgbClr val="000000"/>
                  </a:outerShdw>
                </a:effectLst>
                <a:latin typeface="Arial" charset="0"/>
                <a:ea typeface="宋体" charset="0"/>
                <a:cs typeface="宋体" charset="0"/>
              </a:rPr>
              <a:t> 1 </a:t>
            </a:r>
            <a:r>
              <a:rPr kumimoji="0" lang="zh-CN" altLang="en-US" sz="2800" b="1" dirty="0">
                <a:effectLst>
                  <a:outerShdw blurRad="38100" dist="38100" dir="2700000" algn="tl">
                    <a:srgbClr val="000000"/>
                  </a:outerShdw>
                </a:effectLst>
                <a:latin typeface="Arial" charset="0"/>
                <a:ea typeface="宋体" charset="0"/>
                <a:cs typeface="宋体" charset="0"/>
              </a:rPr>
              <a:t>的主机号地址一般不使用。</a:t>
            </a:r>
          </a:p>
        </p:txBody>
      </p:sp>
    </p:spTree>
    <p:extLst>
      <p:ext uri="{BB962C8B-B14F-4D97-AF65-F5344CB8AC3E}">
        <p14:creationId xmlns:p14="http://schemas.microsoft.com/office/powerpoint/2010/main" val="1008165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2637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637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637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63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371"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1100138" y="223838"/>
            <a:ext cx="7793037" cy="588962"/>
          </a:xfrm>
        </p:spPr>
        <p:txBody>
          <a:bodyPr/>
          <a:lstStyle/>
          <a:p>
            <a:pPr>
              <a:defRPr/>
            </a:pPr>
            <a:r>
              <a:rPr kumimoji="0" lang="en-US" altLang="zh-CN" sz="3200" b="1" dirty="0" smtClean="0">
                <a:solidFill>
                  <a:srgbClr val="000090"/>
                </a:solidFill>
              </a:rPr>
              <a:t>128.14.32.0/20 </a:t>
            </a:r>
            <a:r>
              <a:rPr kumimoji="0" lang="zh-CN" altLang="en-US" sz="3200" b="1" dirty="0" smtClean="0">
                <a:solidFill>
                  <a:srgbClr val="000090"/>
                </a:solidFill>
              </a:rPr>
              <a:t>表示的地址（</a:t>
            </a:r>
            <a:r>
              <a:rPr kumimoji="0" lang="en-US" altLang="zh-CN" sz="3200" b="1" dirty="0" smtClean="0">
                <a:solidFill>
                  <a:srgbClr val="000090"/>
                </a:solidFill>
              </a:rPr>
              <a:t>2</a:t>
            </a:r>
            <a:r>
              <a:rPr kumimoji="0" lang="en-US" altLang="zh-CN" sz="3200" b="1" baseline="30000" dirty="0" smtClean="0">
                <a:solidFill>
                  <a:srgbClr val="000090"/>
                </a:solidFill>
              </a:rPr>
              <a:t>12 </a:t>
            </a:r>
            <a:r>
              <a:rPr kumimoji="0" lang="zh-CN" altLang="en-US" sz="3200" b="1" dirty="0" smtClean="0">
                <a:solidFill>
                  <a:srgbClr val="000090"/>
                </a:solidFill>
              </a:rPr>
              <a:t>个地址）</a:t>
            </a:r>
          </a:p>
        </p:txBody>
      </p:sp>
      <p:sp>
        <p:nvSpPr>
          <p:cNvPr id="828419" name="Text Box 3"/>
          <p:cNvSpPr txBox="1">
            <a:spLocks noChangeArrowheads="1"/>
          </p:cNvSpPr>
          <p:nvPr/>
        </p:nvSpPr>
        <p:spPr bwMode="auto">
          <a:xfrm>
            <a:off x="2051050" y="876300"/>
            <a:ext cx="6985000" cy="5653088"/>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altLang="zh-CN" sz="2800" b="0" dirty="0">
                <a:solidFill>
                  <a:srgbClr val="FF6600"/>
                </a:solidFill>
              </a:rPr>
              <a:t>10000000 00001110 0010 0000 00000000</a:t>
            </a:r>
          </a:p>
          <a:p>
            <a:pPr>
              <a:defRPr/>
            </a:pPr>
            <a:r>
              <a:rPr lang="en-US" altLang="zh-CN" sz="2800" b="0" dirty="0">
                <a:solidFill>
                  <a:srgbClr val="FF6600"/>
                </a:solidFill>
              </a:rPr>
              <a:t>10000000 00001110 0010 0000 00000001</a:t>
            </a:r>
          </a:p>
          <a:p>
            <a:pPr>
              <a:defRPr/>
            </a:pPr>
            <a:r>
              <a:rPr lang="en-US" altLang="zh-CN" sz="2800" b="0" dirty="0">
                <a:solidFill>
                  <a:srgbClr val="FF6600"/>
                </a:solidFill>
              </a:rPr>
              <a:t>10000000 00001110 0010 0000 00000010</a:t>
            </a:r>
          </a:p>
          <a:p>
            <a:pPr>
              <a:defRPr/>
            </a:pPr>
            <a:r>
              <a:rPr lang="en-US" altLang="zh-CN" sz="2800" b="0" dirty="0">
                <a:solidFill>
                  <a:srgbClr val="FF6600"/>
                </a:solidFill>
              </a:rPr>
              <a:t>10000000 00001110 0010 0000 00000011</a:t>
            </a:r>
          </a:p>
          <a:p>
            <a:pPr>
              <a:defRPr/>
            </a:pPr>
            <a:r>
              <a:rPr lang="en-US" altLang="zh-CN" sz="2800" b="0" dirty="0">
                <a:solidFill>
                  <a:srgbClr val="FF6600"/>
                </a:solidFill>
              </a:rPr>
              <a:t>10000000 00001110 0010 0000 00000100</a:t>
            </a:r>
          </a:p>
          <a:p>
            <a:pPr>
              <a:defRPr/>
            </a:pPr>
            <a:r>
              <a:rPr lang="en-US" altLang="zh-CN" sz="2800" b="0" dirty="0">
                <a:solidFill>
                  <a:srgbClr val="FF6600"/>
                </a:solidFill>
              </a:rPr>
              <a:t>10000000 00001110 0010 0000 00000101</a:t>
            </a:r>
          </a:p>
          <a:p>
            <a:pPr>
              <a:defRPr/>
            </a:pPr>
            <a:endParaRPr lang="en-US" altLang="zh-CN" sz="2800" b="0" dirty="0">
              <a:solidFill>
                <a:srgbClr val="FF6600"/>
              </a:solidFill>
            </a:endParaRPr>
          </a:p>
          <a:p>
            <a:pPr>
              <a:defRPr/>
            </a:pPr>
            <a:endParaRPr lang="en-US" altLang="zh-CN" sz="2800" b="0" dirty="0">
              <a:solidFill>
                <a:srgbClr val="FF6600"/>
              </a:solidFill>
            </a:endParaRPr>
          </a:p>
          <a:p>
            <a:pPr>
              <a:defRPr/>
            </a:pPr>
            <a:r>
              <a:rPr lang="en-US" altLang="zh-CN" sz="2800" b="0" dirty="0">
                <a:solidFill>
                  <a:srgbClr val="FF6600"/>
                </a:solidFill>
              </a:rPr>
              <a:t>10000000 00001110 0010 1111 11111011</a:t>
            </a:r>
          </a:p>
          <a:p>
            <a:pPr>
              <a:defRPr/>
            </a:pPr>
            <a:r>
              <a:rPr lang="en-US" altLang="zh-CN" sz="2800" b="0" dirty="0">
                <a:solidFill>
                  <a:srgbClr val="FF6600"/>
                </a:solidFill>
              </a:rPr>
              <a:t>10000000 00001110 0010 1111 11111100</a:t>
            </a:r>
          </a:p>
          <a:p>
            <a:pPr>
              <a:defRPr/>
            </a:pPr>
            <a:r>
              <a:rPr lang="en-US" altLang="zh-CN" sz="2800" b="0" dirty="0">
                <a:solidFill>
                  <a:srgbClr val="FF6600"/>
                </a:solidFill>
              </a:rPr>
              <a:t>10000000 00001110 0010 1111 11111101</a:t>
            </a:r>
          </a:p>
          <a:p>
            <a:pPr>
              <a:defRPr/>
            </a:pPr>
            <a:r>
              <a:rPr lang="en-US" altLang="zh-CN" sz="2800" b="0" dirty="0">
                <a:solidFill>
                  <a:srgbClr val="FF6600"/>
                </a:solidFill>
              </a:rPr>
              <a:t>10000000 00001110 0010 1111 11111110</a:t>
            </a:r>
          </a:p>
          <a:p>
            <a:pPr>
              <a:defRPr/>
            </a:pPr>
            <a:r>
              <a:rPr lang="en-US" altLang="zh-CN" sz="2800" b="0" dirty="0">
                <a:solidFill>
                  <a:srgbClr val="FF6600"/>
                </a:solidFill>
              </a:rPr>
              <a:t>10000000 00001110 0010 1111 11111111</a:t>
            </a:r>
          </a:p>
        </p:txBody>
      </p:sp>
      <p:sp>
        <p:nvSpPr>
          <p:cNvPr id="828420" name="Text Box 4"/>
          <p:cNvSpPr txBox="1">
            <a:spLocks noChangeArrowheads="1"/>
          </p:cNvSpPr>
          <p:nvPr/>
        </p:nvSpPr>
        <p:spPr bwMode="auto">
          <a:xfrm>
            <a:off x="6804025" y="3162300"/>
            <a:ext cx="8699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5400">
                <a:solidFill>
                  <a:srgbClr val="FF6600"/>
                </a:solidFill>
                <a:latin typeface="Tahoma" charset="0"/>
                <a:sym typeface="Symbol" charset="0"/>
              </a:rPr>
              <a:t></a:t>
            </a:r>
          </a:p>
        </p:txBody>
      </p:sp>
      <p:sp>
        <p:nvSpPr>
          <p:cNvPr id="828421" name="Text Box 5"/>
          <p:cNvSpPr txBox="1">
            <a:spLocks noChangeArrowheads="1"/>
          </p:cNvSpPr>
          <p:nvPr/>
        </p:nvSpPr>
        <p:spPr bwMode="auto">
          <a:xfrm>
            <a:off x="3708400" y="3162300"/>
            <a:ext cx="8699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5400">
                <a:solidFill>
                  <a:srgbClr val="FF6600"/>
                </a:solidFill>
                <a:latin typeface="Tahoma" charset="0"/>
                <a:sym typeface="Symbol" charset="0"/>
              </a:rPr>
              <a:t></a:t>
            </a:r>
          </a:p>
        </p:txBody>
      </p:sp>
      <p:sp>
        <p:nvSpPr>
          <p:cNvPr id="828422" name="Rectangle 6"/>
          <p:cNvSpPr>
            <a:spLocks noChangeArrowheads="1"/>
          </p:cNvSpPr>
          <p:nvPr/>
        </p:nvSpPr>
        <p:spPr bwMode="auto">
          <a:xfrm>
            <a:off x="2124075" y="908050"/>
            <a:ext cx="3819525" cy="5616575"/>
          </a:xfrm>
          <a:prstGeom prst="rect">
            <a:avLst/>
          </a:prstGeom>
          <a:noFill/>
          <a:ln w="28575">
            <a:solidFill>
              <a:srgbClr val="FF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zh-CN" altLang="en-US">
              <a:solidFill>
                <a:srgbClr val="FF6600"/>
              </a:solidFill>
            </a:endParaRPr>
          </a:p>
        </p:txBody>
      </p:sp>
      <p:sp>
        <p:nvSpPr>
          <p:cNvPr id="828423" name="Text Box 7"/>
          <p:cNvSpPr txBox="1">
            <a:spLocks noChangeArrowheads="1"/>
          </p:cNvSpPr>
          <p:nvPr/>
        </p:nvSpPr>
        <p:spPr bwMode="auto">
          <a:xfrm>
            <a:off x="174625" y="2652713"/>
            <a:ext cx="1616075" cy="206375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115000"/>
              </a:lnSpc>
              <a:defRPr/>
            </a:pPr>
            <a:r>
              <a:rPr lang="zh-CN" altLang="en-US" sz="2800">
                <a:effectLst>
                  <a:outerShdw blurRad="38100" dist="38100" dir="2700000" algn="tl">
                    <a:srgbClr val="000000"/>
                  </a:outerShdw>
                </a:effectLst>
                <a:ea typeface="黑体" charset="0"/>
                <a:cs typeface="黑体" charset="0"/>
              </a:rPr>
              <a:t>所有地址</a:t>
            </a:r>
            <a:endParaRPr lang="en-US" altLang="zh-CN" sz="2800">
              <a:effectLst>
                <a:outerShdw blurRad="38100" dist="38100" dir="2700000" algn="tl">
                  <a:srgbClr val="000000"/>
                </a:outerShdw>
              </a:effectLst>
              <a:ea typeface="黑体" charset="0"/>
              <a:cs typeface="黑体" charset="0"/>
            </a:endParaRPr>
          </a:p>
          <a:p>
            <a:pPr algn="ctr">
              <a:lnSpc>
                <a:spcPct val="115000"/>
              </a:lnSpc>
              <a:defRPr/>
            </a:pPr>
            <a:r>
              <a:rPr lang="zh-CN" altLang="en-US" sz="2800">
                <a:effectLst>
                  <a:outerShdw blurRad="38100" dist="38100" dir="2700000" algn="tl">
                    <a:srgbClr val="000000"/>
                  </a:outerShdw>
                </a:effectLst>
                <a:ea typeface="黑体" charset="0"/>
                <a:cs typeface="黑体" charset="0"/>
              </a:rPr>
              <a:t>的</a:t>
            </a:r>
            <a:r>
              <a:rPr lang="en-US" altLang="zh-CN" sz="2800">
                <a:effectLst>
                  <a:outerShdw blurRad="38100" dist="38100" dir="2700000" algn="tl">
                    <a:srgbClr val="000000"/>
                  </a:outerShdw>
                </a:effectLst>
                <a:ea typeface="黑体" charset="0"/>
                <a:cs typeface="黑体" charset="0"/>
              </a:rPr>
              <a:t> 20 </a:t>
            </a:r>
            <a:r>
              <a:rPr lang="zh-CN" altLang="en-US" sz="2800">
                <a:effectLst>
                  <a:outerShdw blurRad="38100" dist="38100" dir="2700000" algn="tl">
                    <a:srgbClr val="000000"/>
                  </a:outerShdw>
                </a:effectLst>
                <a:ea typeface="黑体" charset="0"/>
                <a:cs typeface="黑体" charset="0"/>
              </a:rPr>
              <a:t>位</a:t>
            </a:r>
            <a:endParaRPr lang="en-US" altLang="zh-CN" sz="2800">
              <a:effectLst>
                <a:outerShdw blurRad="38100" dist="38100" dir="2700000" algn="tl">
                  <a:srgbClr val="000000"/>
                </a:outerShdw>
              </a:effectLst>
              <a:ea typeface="黑体" charset="0"/>
              <a:cs typeface="黑体" charset="0"/>
            </a:endParaRPr>
          </a:p>
          <a:p>
            <a:pPr algn="ctr">
              <a:lnSpc>
                <a:spcPct val="115000"/>
              </a:lnSpc>
              <a:defRPr/>
            </a:pPr>
            <a:r>
              <a:rPr lang="zh-CN" altLang="en-US" sz="2800">
                <a:effectLst>
                  <a:outerShdw blurRad="38100" dist="38100" dir="2700000" algn="tl">
                    <a:srgbClr val="000000"/>
                  </a:outerShdw>
                </a:effectLst>
                <a:ea typeface="黑体" charset="0"/>
                <a:cs typeface="黑体" charset="0"/>
              </a:rPr>
              <a:t>前缀都是</a:t>
            </a:r>
            <a:endParaRPr lang="en-US" altLang="zh-CN" sz="2800">
              <a:effectLst>
                <a:outerShdw blurRad="38100" dist="38100" dir="2700000" algn="tl">
                  <a:srgbClr val="000000"/>
                </a:outerShdw>
              </a:effectLst>
              <a:ea typeface="黑体" charset="0"/>
              <a:cs typeface="黑体" charset="0"/>
            </a:endParaRPr>
          </a:p>
          <a:p>
            <a:pPr algn="ctr">
              <a:lnSpc>
                <a:spcPct val="115000"/>
              </a:lnSpc>
              <a:defRPr/>
            </a:pPr>
            <a:r>
              <a:rPr lang="zh-CN" altLang="en-US" sz="2800">
                <a:effectLst>
                  <a:outerShdw blurRad="38100" dist="38100" dir="2700000" algn="tl">
                    <a:srgbClr val="000000"/>
                  </a:outerShdw>
                </a:effectLst>
                <a:ea typeface="黑体" charset="0"/>
                <a:cs typeface="黑体" charset="0"/>
              </a:rPr>
              <a:t>一样的</a:t>
            </a:r>
          </a:p>
        </p:txBody>
      </p:sp>
      <p:grpSp>
        <p:nvGrpSpPr>
          <p:cNvPr id="828424" name="Group 8"/>
          <p:cNvGrpSpPr>
            <a:grpSpLocks/>
          </p:cNvGrpSpPr>
          <p:nvPr/>
        </p:nvGrpSpPr>
        <p:grpSpPr bwMode="auto">
          <a:xfrm>
            <a:off x="0" y="855663"/>
            <a:ext cx="2206625" cy="519112"/>
            <a:chOff x="0" y="539"/>
            <a:chExt cx="1390" cy="327"/>
          </a:xfrm>
        </p:grpSpPr>
        <p:sp>
          <p:nvSpPr>
            <p:cNvPr id="828425" name="Text Box 9"/>
            <p:cNvSpPr txBox="1">
              <a:spLocks noChangeArrowheads="1"/>
            </p:cNvSpPr>
            <p:nvPr/>
          </p:nvSpPr>
          <p:spPr bwMode="auto">
            <a:xfrm>
              <a:off x="0" y="539"/>
              <a:ext cx="1012"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latin typeface="Tahoma" charset="0"/>
                  <a:ea typeface="黑体" charset="0"/>
                  <a:cs typeface="黑体" charset="0"/>
                </a:rPr>
                <a:t>最小地址</a:t>
              </a:r>
            </a:p>
          </p:txBody>
        </p:sp>
        <p:sp>
          <p:nvSpPr>
            <p:cNvPr id="828426" name="AutoShape 10"/>
            <p:cNvSpPr>
              <a:spLocks noChangeArrowheads="1"/>
            </p:cNvSpPr>
            <p:nvPr/>
          </p:nvSpPr>
          <p:spPr bwMode="auto">
            <a:xfrm>
              <a:off x="1010" y="656"/>
              <a:ext cx="380" cy="110"/>
            </a:xfrm>
            <a:prstGeom prst="rightArrow">
              <a:avLst>
                <a:gd name="adj1" fmla="val 50000"/>
                <a:gd name="adj2" fmla="val 8636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828427" name="Group 11"/>
          <p:cNvGrpSpPr>
            <a:grpSpLocks/>
          </p:cNvGrpSpPr>
          <p:nvPr/>
        </p:nvGrpSpPr>
        <p:grpSpPr bwMode="auto">
          <a:xfrm>
            <a:off x="12700" y="5986463"/>
            <a:ext cx="2165350" cy="519112"/>
            <a:chOff x="8" y="3771"/>
            <a:chExt cx="1364" cy="327"/>
          </a:xfrm>
        </p:grpSpPr>
        <p:sp>
          <p:nvSpPr>
            <p:cNvPr id="828428" name="Text Box 12"/>
            <p:cNvSpPr txBox="1">
              <a:spLocks noChangeArrowheads="1"/>
            </p:cNvSpPr>
            <p:nvPr/>
          </p:nvSpPr>
          <p:spPr bwMode="auto">
            <a:xfrm>
              <a:off x="8" y="3771"/>
              <a:ext cx="1012"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latin typeface="Tahoma" charset="0"/>
                  <a:ea typeface="黑体" charset="0"/>
                  <a:cs typeface="黑体" charset="0"/>
                </a:rPr>
                <a:t>最大地址</a:t>
              </a:r>
            </a:p>
          </p:txBody>
        </p:sp>
        <p:sp>
          <p:nvSpPr>
            <p:cNvPr id="828429" name="AutoShape 13"/>
            <p:cNvSpPr>
              <a:spLocks noChangeArrowheads="1"/>
            </p:cNvSpPr>
            <p:nvPr/>
          </p:nvSpPr>
          <p:spPr bwMode="auto">
            <a:xfrm>
              <a:off x="992" y="3899"/>
              <a:ext cx="380" cy="110"/>
            </a:xfrm>
            <a:prstGeom prst="rightArrow">
              <a:avLst>
                <a:gd name="adj1" fmla="val 50000"/>
                <a:gd name="adj2" fmla="val 8636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Tree>
    <p:extLst>
      <p:ext uri="{BB962C8B-B14F-4D97-AF65-F5344CB8AC3E}">
        <p14:creationId xmlns:p14="http://schemas.microsoft.com/office/powerpoint/2010/main" val="947546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84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8423"/>
                                        </p:tgtEl>
                                        <p:attrNameLst>
                                          <p:attrName>style.visibility</p:attrName>
                                        </p:attrNameLst>
                                      </p:cBhvr>
                                      <p:to>
                                        <p:strVal val="visible"/>
                                      </p:to>
                                    </p:set>
                                  </p:childTnLst>
                                </p:cTn>
                              </p:par>
                            </p:childTnLst>
                          </p:cTn>
                        </p:par>
                        <p:par>
                          <p:cTn id="9" fill="hold" nodeType="afterGroup">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828422"/>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828423"/>
                                        </p:tgtEl>
                                        <p:attrNameLst>
                                          <p:attrName>style.visibility</p:attrName>
                                        </p:attrNameLst>
                                      </p:cBhvr>
                                      <p:tavLst>
                                        <p:tav tm="0">
                                          <p:val>
                                            <p:strVal val="hidden"/>
                                          </p:val>
                                        </p:tav>
                                        <p:tav tm="50000">
                                          <p:val>
                                            <p:strVal val="visible"/>
                                          </p:val>
                                        </p:tav>
                                      </p:tavLst>
                                    </p:anim>
                                  </p:childTnLst>
                                </p:cTn>
                              </p:par>
                            </p:childTnLst>
                          </p:cTn>
                        </p:par>
                        <p:par>
                          <p:cTn id="14" fill="hold" nodeType="afterGroup">
                            <p:stCondLst>
                              <p:cond delay="3500"/>
                            </p:stCondLst>
                            <p:childTnLst>
                              <p:par>
                                <p:cTn id="15" presetID="1" presetClass="exit" presetSubtype="0" fill="hold" grpId="2" nodeType="afterEffect">
                                  <p:stCondLst>
                                    <p:cond delay="500"/>
                                  </p:stCondLst>
                                  <p:childTnLst>
                                    <p:set>
                                      <p:cBhvr>
                                        <p:cTn id="16" dur="1" fill="hold">
                                          <p:stCondLst>
                                            <p:cond delay="0"/>
                                          </p:stCondLst>
                                        </p:cTn>
                                        <p:tgtEl>
                                          <p:spTgt spid="828422"/>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284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28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422" grpId="0" animBg="1"/>
      <p:bldP spid="828422" grpId="1" animBg="1"/>
      <p:bldP spid="828422" grpId="2" animBg="1"/>
      <p:bldP spid="828423" grpId="0"/>
      <p:bldP spid="828423"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2"/>
          <p:cNvSpPr>
            <a:spLocks noGrp="1" noChangeArrowheads="1"/>
          </p:cNvSpPr>
          <p:nvPr>
            <p:ph type="body" idx="1"/>
          </p:nvPr>
        </p:nvSpPr>
        <p:spPr>
          <a:xfrm>
            <a:off x="611188" y="1916113"/>
            <a:ext cx="7993062" cy="4321175"/>
          </a:xfrm>
        </p:spPr>
        <p:txBody>
          <a:bodyPr/>
          <a:lstStyle/>
          <a:p>
            <a:pPr marL="533400" indent="-533400" algn="just">
              <a:defRPr/>
            </a:pPr>
            <a:r>
              <a:rPr kumimoji="0" lang="zh-CN" altLang="en-US" sz="2800" b="1">
                <a:effectLst>
                  <a:outerShdw blurRad="38100" dist="38100" dir="2700000" algn="tl">
                    <a:srgbClr val="000000"/>
                  </a:outerShdw>
                </a:effectLst>
                <a:latin typeface="Arial" charset="0"/>
                <a:ea typeface="宋体" charset="0"/>
                <a:cs typeface="宋体" charset="0"/>
              </a:rPr>
              <a:t>一个</a:t>
            </a:r>
            <a:r>
              <a:rPr kumimoji="0" lang="en-US" altLang="zh-CN" sz="2800" b="1">
                <a:effectLst>
                  <a:outerShdw blurRad="38100" dist="38100" dir="2700000" algn="tl">
                    <a:srgbClr val="000000"/>
                  </a:outerShdw>
                </a:effectLst>
                <a:latin typeface="Arial" charset="0"/>
                <a:ea typeface="宋体" charset="0"/>
                <a:cs typeface="宋体" charset="0"/>
              </a:rPr>
              <a:t> CIDR </a:t>
            </a:r>
            <a:r>
              <a:rPr kumimoji="0" lang="zh-CN" altLang="en-US" sz="2800" b="1">
                <a:effectLst>
                  <a:outerShdw blurRad="38100" dist="38100" dir="2700000" algn="tl">
                    <a:srgbClr val="000000"/>
                  </a:outerShdw>
                </a:effectLst>
                <a:latin typeface="Arial" charset="0"/>
                <a:ea typeface="宋体" charset="0"/>
                <a:cs typeface="宋体" charset="0"/>
              </a:rPr>
              <a:t>地址块可以表示很多地址，这种地址的聚合常称为</a:t>
            </a:r>
            <a:r>
              <a:rPr kumimoji="0" lang="zh-CN" altLang="en-US" sz="2800" b="1">
                <a:solidFill>
                  <a:schemeClr val="hlink"/>
                </a:solidFill>
                <a:effectLst>
                  <a:outerShdw blurRad="38100" dist="38100" dir="2700000" algn="tl">
                    <a:srgbClr val="000000"/>
                  </a:outerShdw>
                </a:effectLst>
                <a:latin typeface="Arial" charset="0"/>
                <a:ea typeface="宋体" charset="0"/>
                <a:cs typeface="宋体" charset="0"/>
              </a:rPr>
              <a:t>路由聚合</a:t>
            </a:r>
            <a:r>
              <a:rPr kumimoji="0" lang="zh-CN" altLang="en-US" sz="2800" b="1">
                <a:effectLst>
                  <a:outerShdw blurRad="38100" dist="38100" dir="2700000" algn="tl">
                    <a:srgbClr val="000000"/>
                  </a:outerShdw>
                </a:effectLst>
                <a:latin typeface="Arial" charset="0"/>
                <a:ea typeface="宋体" charset="0"/>
                <a:cs typeface="宋体" charset="0"/>
              </a:rPr>
              <a:t>，它使得路由表中的一个项目可以表示很多个原来传统分类地址的路由。</a:t>
            </a:r>
            <a:endParaRPr kumimoji="0" lang="en-US" altLang="zh-CN" sz="2800" b="1">
              <a:effectLst>
                <a:outerShdw blurRad="38100" dist="38100" dir="2700000" algn="tl">
                  <a:srgbClr val="000000"/>
                </a:outerShdw>
              </a:effectLst>
              <a:latin typeface="Arial" charset="0"/>
              <a:ea typeface="宋体" charset="0"/>
              <a:cs typeface="宋体" charset="0"/>
            </a:endParaRPr>
          </a:p>
          <a:p>
            <a:pPr marL="533400" indent="-533400" algn="just">
              <a:defRPr/>
            </a:pPr>
            <a:r>
              <a:rPr kumimoji="0" lang="zh-CN" altLang="en-US" sz="2800" b="1">
                <a:effectLst>
                  <a:outerShdw blurRad="38100" dist="38100" dir="2700000" algn="tl">
                    <a:srgbClr val="000000"/>
                  </a:outerShdw>
                </a:effectLst>
                <a:latin typeface="Arial" charset="0"/>
                <a:ea typeface="宋体" charset="0"/>
                <a:cs typeface="宋体" charset="0"/>
              </a:rPr>
              <a:t>路由聚合也称为</a:t>
            </a:r>
            <a:r>
              <a:rPr kumimoji="0" lang="zh-CN" altLang="en-US" sz="2800" b="1">
                <a:solidFill>
                  <a:schemeClr val="hlink"/>
                </a:solidFill>
                <a:effectLst>
                  <a:outerShdw blurRad="38100" dist="38100" dir="2700000" algn="tl">
                    <a:srgbClr val="000000"/>
                  </a:outerShdw>
                </a:effectLst>
                <a:latin typeface="Arial" charset="0"/>
                <a:ea typeface="宋体" charset="0"/>
                <a:cs typeface="宋体" charset="0"/>
              </a:rPr>
              <a:t>构成超网</a:t>
            </a:r>
            <a:r>
              <a:rPr kumimoji="0" lang="en-US" altLang="zh-CN" sz="2800" b="1">
                <a:effectLst>
                  <a:outerShdw blurRad="38100" dist="38100" dir="2700000" algn="tl">
                    <a:srgbClr val="000000"/>
                  </a:outerShdw>
                </a:effectLst>
                <a:latin typeface="Arial" charset="0"/>
                <a:ea typeface="宋体" charset="0"/>
                <a:cs typeface="宋体" charset="0"/>
              </a:rPr>
              <a:t>(supernetting)</a:t>
            </a:r>
            <a:r>
              <a:rPr kumimoji="0" lang="zh-CN" altLang="en-US" sz="2800" b="1">
                <a:effectLst>
                  <a:outerShdw blurRad="38100" dist="38100" dir="2700000" algn="tl">
                    <a:srgbClr val="000000"/>
                  </a:outerShdw>
                </a:effectLst>
                <a:latin typeface="Arial" charset="0"/>
                <a:ea typeface="宋体" charset="0"/>
                <a:cs typeface="宋体" charset="0"/>
              </a:rPr>
              <a:t>。</a:t>
            </a:r>
            <a:endParaRPr kumimoji="0" lang="en-US" altLang="zh-CN" sz="2800" b="1">
              <a:effectLst>
                <a:outerShdw blurRad="38100" dist="38100" dir="2700000" algn="tl">
                  <a:srgbClr val="000000"/>
                </a:outerShdw>
              </a:effectLst>
              <a:latin typeface="Arial" charset="0"/>
              <a:ea typeface="宋体" charset="0"/>
              <a:cs typeface="宋体" charset="0"/>
            </a:endParaRPr>
          </a:p>
          <a:p>
            <a:pPr marL="533400" indent="-533400" algn="just">
              <a:defRPr/>
            </a:pPr>
            <a:r>
              <a:rPr kumimoji="0" lang="en-US" altLang="zh-CN" sz="2800" b="1">
                <a:effectLst>
                  <a:outerShdw blurRad="38100" dist="38100" dir="2700000" algn="tl">
                    <a:srgbClr val="000000"/>
                  </a:outerShdw>
                </a:effectLst>
                <a:latin typeface="Arial" charset="0"/>
                <a:ea typeface="宋体" charset="0"/>
                <a:cs typeface="宋体" charset="0"/>
              </a:rPr>
              <a:t>CIDR </a:t>
            </a:r>
            <a:r>
              <a:rPr kumimoji="0" lang="zh-CN" altLang="en-US" sz="2800" b="1">
                <a:effectLst>
                  <a:outerShdw blurRad="38100" dist="38100" dir="2700000" algn="tl">
                    <a:srgbClr val="000000"/>
                  </a:outerShdw>
                </a:effectLst>
                <a:latin typeface="Arial" charset="0"/>
                <a:ea typeface="宋体" charset="0"/>
                <a:cs typeface="宋体" charset="0"/>
              </a:rPr>
              <a:t>虽然不使用子网了，但仍然使用“</a:t>
            </a:r>
            <a:r>
              <a:rPr kumimoji="0" lang="zh-CN" altLang="en-US" sz="2800" b="1">
                <a:solidFill>
                  <a:schemeClr val="hlink"/>
                </a:solidFill>
                <a:effectLst>
                  <a:outerShdw blurRad="38100" dist="38100" dir="2700000" algn="tl">
                    <a:srgbClr val="000000"/>
                  </a:outerShdw>
                </a:effectLst>
                <a:latin typeface="Arial" charset="0"/>
                <a:ea typeface="宋体" charset="0"/>
                <a:cs typeface="宋体" charset="0"/>
              </a:rPr>
              <a:t>掩码</a:t>
            </a:r>
            <a:r>
              <a:rPr kumimoji="0" lang="zh-CN" altLang="en-US" sz="2800" b="1">
                <a:effectLst>
                  <a:outerShdw blurRad="38100" dist="38100" dir="2700000" algn="tl">
                    <a:srgbClr val="000000"/>
                  </a:outerShdw>
                </a:effectLst>
                <a:latin typeface="Arial" charset="0"/>
                <a:ea typeface="宋体" charset="0"/>
                <a:cs typeface="宋体" charset="0"/>
              </a:rPr>
              <a:t>”这一名词（但不叫子网掩码）。</a:t>
            </a:r>
            <a:endParaRPr kumimoji="0" lang="en-US" altLang="zh-CN" sz="2800" b="1">
              <a:effectLst>
                <a:outerShdw blurRad="38100" dist="38100" dir="2700000" algn="tl">
                  <a:srgbClr val="000000"/>
                </a:outerShdw>
              </a:effectLst>
              <a:latin typeface="Arial" charset="0"/>
              <a:ea typeface="宋体" charset="0"/>
              <a:cs typeface="宋体" charset="0"/>
            </a:endParaRPr>
          </a:p>
          <a:p>
            <a:pPr marL="533400" indent="-533400" algn="just">
              <a:defRPr/>
            </a:pPr>
            <a:r>
              <a:rPr kumimoji="0" lang="zh-CN" altLang="en-US" sz="2800" b="1">
                <a:effectLst>
                  <a:outerShdw blurRad="38100" dist="38100" dir="2700000" algn="tl">
                    <a:srgbClr val="000000"/>
                  </a:outerShdw>
                </a:effectLst>
                <a:latin typeface="Arial" charset="0"/>
                <a:ea typeface="宋体" charset="0"/>
                <a:cs typeface="宋体" charset="0"/>
              </a:rPr>
              <a:t>对于</a:t>
            </a:r>
            <a:r>
              <a:rPr kumimoji="0" lang="en-US" altLang="zh-CN" sz="1400" b="1">
                <a:effectLst>
                  <a:outerShdw blurRad="38100" dist="38100" dir="2700000" algn="tl">
                    <a:srgbClr val="000000"/>
                  </a:outerShdw>
                </a:effectLst>
                <a:latin typeface="Arial" charset="0"/>
                <a:ea typeface="宋体" charset="0"/>
                <a:cs typeface="宋体" charset="0"/>
              </a:rPr>
              <a:t> </a:t>
            </a:r>
            <a:r>
              <a:rPr kumimoji="0" lang="en-US" altLang="zh-CN" sz="2800" b="1">
                <a:effectLst>
                  <a:outerShdw blurRad="38100" dist="38100" dir="2700000" algn="tl">
                    <a:srgbClr val="000000"/>
                  </a:outerShdw>
                </a:effectLst>
                <a:latin typeface="Arial" charset="0"/>
                <a:ea typeface="宋体" charset="0"/>
                <a:cs typeface="宋体" charset="0"/>
              </a:rPr>
              <a:t>/20</a:t>
            </a:r>
            <a:r>
              <a:rPr kumimoji="0" lang="en-US" altLang="zh-CN" sz="700" b="1">
                <a:effectLst>
                  <a:outerShdw blurRad="38100" dist="38100" dir="2700000" algn="tl">
                    <a:srgbClr val="000000"/>
                  </a:outerShdw>
                </a:effectLst>
                <a:latin typeface="Arial" charset="0"/>
                <a:ea typeface="宋体" charset="0"/>
                <a:cs typeface="宋体" charset="0"/>
              </a:rPr>
              <a:t>  </a:t>
            </a:r>
            <a:r>
              <a:rPr kumimoji="0" lang="zh-CN" altLang="en-US" sz="2800" b="1">
                <a:effectLst>
                  <a:outerShdw blurRad="38100" dist="38100" dir="2700000" algn="tl">
                    <a:srgbClr val="000000"/>
                  </a:outerShdw>
                </a:effectLst>
                <a:latin typeface="Arial" charset="0"/>
                <a:ea typeface="宋体" charset="0"/>
                <a:cs typeface="宋体" charset="0"/>
              </a:rPr>
              <a:t>地址块，它的掩码是</a:t>
            </a:r>
            <a:r>
              <a:rPr kumimoji="0" lang="en-US" altLang="zh-CN" sz="1400" b="1">
                <a:effectLst>
                  <a:outerShdw blurRad="38100" dist="38100" dir="2700000" algn="tl">
                    <a:srgbClr val="000000"/>
                  </a:outerShdw>
                </a:effectLst>
                <a:latin typeface="Arial" charset="0"/>
                <a:ea typeface="宋体" charset="0"/>
                <a:cs typeface="宋体" charset="0"/>
              </a:rPr>
              <a:t> </a:t>
            </a:r>
            <a:r>
              <a:rPr kumimoji="0" lang="en-US" altLang="zh-CN" sz="2800" b="1">
                <a:effectLst>
                  <a:outerShdw blurRad="38100" dist="38100" dir="2700000" algn="tl">
                    <a:srgbClr val="000000"/>
                  </a:outerShdw>
                </a:effectLst>
                <a:latin typeface="Arial" charset="0"/>
                <a:ea typeface="宋体" charset="0"/>
                <a:cs typeface="宋体" charset="0"/>
              </a:rPr>
              <a:t>20</a:t>
            </a:r>
            <a:r>
              <a:rPr kumimoji="0" lang="en-US" altLang="zh-CN" sz="900" b="1">
                <a:effectLst>
                  <a:outerShdw blurRad="38100" dist="38100" dir="2700000" algn="tl">
                    <a:srgbClr val="000000"/>
                  </a:outerShdw>
                </a:effectLst>
                <a:latin typeface="Arial" charset="0"/>
                <a:ea typeface="宋体" charset="0"/>
                <a:cs typeface="宋体" charset="0"/>
              </a:rPr>
              <a:t> </a:t>
            </a:r>
            <a:r>
              <a:rPr kumimoji="0" lang="zh-CN" altLang="en-US" sz="2800" b="1">
                <a:effectLst>
                  <a:outerShdw blurRad="38100" dist="38100" dir="2700000" algn="tl">
                    <a:srgbClr val="000000"/>
                  </a:outerShdw>
                </a:effectLst>
                <a:latin typeface="Arial" charset="0"/>
                <a:ea typeface="宋体" charset="0"/>
                <a:cs typeface="宋体" charset="0"/>
              </a:rPr>
              <a:t>个连续的</a:t>
            </a:r>
            <a:r>
              <a:rPr kumimoji="0" lang="en-US" altLang="zh-CN" sz="2800" b="1">
                <a:effectLst>
                  <a:outerShdw blurRad="38100" dist="38100" dir="2700000" algn="tl">
                    <a:srgbClr val="000000"/>
                  </a:outerShdw>
                </a:effectLst>
                <a:latin typeface="Arial" charset="0"/>
                <a:ea typeface="宋体" charset="0"/>
                <a:cs typeface="宋体" charset="0"/>
              </a:rPr>
              <a:t> 1</a:t>
            </a:r>
            <a:r>
              <a:rPr kumimoji="0" lang="zh-CN" altLang="en-US" sz="2800" b="1">
                <a:effectLst>
                  <a:outerShdw blurRad="38100" dist="38100" dir="2700000" algn="tl">
                    <a:srgbClr val="000000"/>
                  </a:outerShdw>
                </a:effectLst>
                <a:latin typeface="Arial" charset="0"/>
                <a:ea typeface="宋体" charset="0"/>
                <a:cs typeface="宋体" charset="0"/>
              </a:rPr>
              <a:t>， 斜线记法中的数字就是掩码中</a:t>
            </a:r>
            <a:r>
              <a:rPr kumimoji="0" lang="en-US" altLang="zh-CN" sz="2800" b="1">
                <a:effectLst>
                  <a:outerShdw blurRad="38100" dist="38100" dir="2700000" algn="tl">
                    <a:srgbClr val="000000"/>
                  </a:outerShdw>
                </a:effectLst>
                <a:latin typeface="Arial" charset="0"/>
                <a:ea typeface="宋体" charset="0"/>
                <a:cs typeface="宋体" charset="0"/>
              </a:rPr>
              <a:t>1</a:t>
            </a:r>
            <a:r>
              <a:rPr kumimoji="0" lang="zh-CN" altLang="en-US" sz="2800" b="1">
                <a:effectLst>
                  <a:outerShdw blurRad="38100" dist="38100" dir="2700000" algn="tl">
                    <a:srgbClr val="000000"/>
                  </a:outerShdw>
                </a:effectLst>
                <a:latin typeface="Arial" charset="0"/>
                <a:ea typeface="宋体" charset="0"/>
                <a:cs typeface="宋体" charset="0"/>
              </a:rPr>
              <a:t>的个数。</a:t>
            </a:r>
            <a:r>
              <a:rPr kumimoji="0" lang="en-US" altLang="zh-CN" sz="2800" b="1">
                <a:effectLst>
                  <a:outerShdw blurRad="38100" dist="38100" dir="2700000" algn="tl">
                    <a:srgbClr val="000000"/>
                  </a:outerShdw>
                </a:effectLst>
                <a:latin typeface="Arial" charset="0"/>
                <a:ea typeface="宋体" charset="0"/>
                <a:cs typeface="宋体" charset="0"/>
              </a:rPr>
              <a:t>    </a:t>
            </a:r>
          </a:p>
        </p:txBody>
      </p:sp>
      <p:sp>
        <p:nvSpPr>
          <p:cNvPr id="830467" name="Rectangle 3"/>
          <p:cNvSpPr>
            <a:spLocks noGrp="1" noChangeArrowheads="1"/>
          </p:cNvSpPr>
          <p:nvPr>
            <p:ph type="title"/>
          </p:nvPr>
        </p:nvSpPr>
        <p:spPr>
          <a:xfrm>
            <a:off x="919163" y="214313"/>
            <a:ext cx="8116887" cy="1462087"/>
          </a:xfrm>
        </p:spPr>
        <p:txBody>
          <a:bodyPr/>
          <a:lstStyle/>
          <a:p>
            <a:pPr>
              <a:defRPr/>
            </a:pPr>
            <a:r>
              <a:rPr kumimoji="0" lang="zh-CN" altLang="en-US" sz="3600" b="1" dirty="0" smtClean="0">
                <a:solidFill>
                  <a:srgbClr val="000090"/>
                </a:solidFill>
              </a:rPr>
              <a:t>路由聚合</a:t>
            </a:r>
            <a:r>
              <a:rPr kumimoji="0" lang="en-US" altLang="zh-CN" sz="3600" b="1" dirty="0" smtClean="0">
                <a:solidFill>
                  <a:srgbClr val="000090"/>
                </a:solidFill>
              </a:rPr>
              <a:t>(route aggregation) </a:t>
            </a:r>
          </a:p>
        </p:txBody>
      </p:sp>
      <p:sp>
        <p:nvSpPr>
          <p:cNvPr id="4" name="文本框 3"/>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33948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046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04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04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6"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919163" y="449263"/>
            <a:ext cx="8116887" cy="863600"/>
          </a:xfrm>
        </p:spPr>
        <p:txBody>
          <a:bodyPr/>
          <a:lstStyle/>
          <a:p>
            <a:pPr>
              <a:defRPr/>
            </a:pPr>
            <a:r>
              <a:rPr kumimoji="0" lang="en-US" altLang="zh-CN" sz="3600" b="1" dirty="0" smtClean="0">
                <a:solidFill>
                  <a:srgbClr val="000090"/>
                </a:solidFill>
              </a:rPr>
              <a:t>CIDR </a:t>
            </a:r>
            <a:r>
              <a:rPr kumimoji="0" lang="zh-CN" altLang="en-US" sz="3600" b="1" dirty="0" smtClean="0">
                <a:solidFill>
                  <a:srgbClr val="000090"/>
                </a:solidFill>
              </a:rPr>
              <a:t>记法的其他形式</a:t>
            </a:r>
            <a:r>
              <a:rPr kumimoji="0" lang="en-US" altLang="zh-CN" sz="3600" b="1" dirty="0" smtClean="0">
                <a:solidFill>
                  <a:srgbClr val="000090"/>
                </a:solidFill>
              </a:rPr>
              <a:t> </a:t>
            </a:r>
          </a:p>
        </p:txBody>
      </p:sp>
      <p:sp>
        <p:nvSpPr>
          <p:cNvPr id="832515" name="Rectangle 3"/>
          <p:cNvSpPr>
            <a:spLocks noGrp="1" noChangeArrowheads="1"/>
          </p:cNvSpPr>
          <p:nvPr>
            <p:ph type="body" idx="1"/>
          </p:nvPr>
        </p:nvSpPr>
        <p:spPr>
          <a:xfrm>
            <a:off x="1042988" y="1123950"/>
            <a:ext cx="7561262" cy="2430463"/>
          </a:xfrm>
        </p:spPr>
        <p:txBody>
          <a:bodyPr/>
          <a:lstStyle/>
          <a:p>
            <a:pPr algn="just">
              <a:defRPr/>
            </a:pPr>
            <a:r>
              <a:rPr kumimoji="0" lang="en-US" altLang="zh-CN" sz="2800" b="1" dirty="0" smtClean="0">
                <a:effectLst>
                  <a:outerShdw blurRad="38100" dist="38100" dir="2700000" algn="tl">
                    <a:srgbClr val="000000"/>
                  </a:outerShdw>
                </a:effectLst>
              </a:rPr>
              <a:t>10.0.0.0/10 </a:t>
            </a:r>
            <a:r>
              <a:rPr kumimoji="0" lang="zh-CN" altLang="en-US" sz="2800" b="1" dirty="0" smtClean="0">
                <a:effectLst>
                  <a:outerShdw blurRad="38100" dist="38100" dir="2700000" algn="tl">
                    <a:srgbClr val="000000"/>
                  </a:outerShdw>
                </a:effectLst>
              </a:rPr>
              <a:t>可简写为</a:t>
            </a:r>
            <a:r>
              <a:rPr kumimoji="0" lang="en-US" altLang="zh-CN" sz="2800" b="1" dirty="0" smtClean="0">
                <a:effectLst>
                  <a:outerShdw blurRad="38100" dist="38100" dir="2700000" algn="tl">
                    <a:srgbClr val="000000"/>
                  </a:outerShdw>
                </a:effectLst>
              </a:rPr>
              <a:t> 10/10</a:t>
            </a:r>
            <a:r>
              <a:rPr kumimoji="0" lang="zh-CN" altLang="en-US" sz="2800" b="1" dirty="0" smtClean="0">
                <a:effectLst>
                  <a:outerShdw blurRad="38100" dist="38100" dir="2700000" algn="tl">
                    <a:srgbClr val="000000"/>
                  </a:outerShdw>
                </a:effectLst>
              </a:rPr>
              <a:t>，也就是把点分十进制中低位连续的</a:t>
            </a:r>
            <a:r>
              <a:rPr kumimoji="0" lang="en-US" altLang="zh-CN" sz="2800" b="1" dirty="0" smtClean="0">
                <a:effectLst>
                  <a:outerShdw blurRad="38100" dist="38100" dir="2700000" algn="tl">
                    <a:srgbClr val="000000"/>
                  </a:outerShdw>
                </a:effectLst>
              </a:rPr>
              <a:t> 0 </a:t>
            </a:r>
            <a:r>
              <a:rPr kumimoji="0" lang="zh-CN" altLang="en-US" sz="2800" b="1" dirty="0" smtClean="0">
                <a:effectLst>
                  <a:outerShdw blurRad="38100" dist="38100" dir="2700000" algn="tl">
                    <a:srgbClr val="000000"/>
                  </a:outerShdw>
                </a:effectLst>
              </a:rPr>
              <a:t>省略。</a:t>
            </a:r>
            <a:endParaRPr kumimoji="0" lang="en-US" altLang="zh-CN" sz="2800" b="1" dirty="0" smtClean="0">
              <a:effectLst>
                <a:outerShdw blurRad="38100" dist="38100" dir="2700000" algn="tl">
                  <a:srgbClr val="000000"/>
                </a:outerShdw>
              </a:effectLst>
            </a:endParaRPr>
          </a:p>
          <a:p>
            <a:pPr algn="just">
              <a:defRPr/>
            </a:pPr>
            <a:r>
              <a:rPr kumimoji="0" lang="en-US" altLang="zh-CN" sz="2800" b="1" dirty="0" smtClean="0">
                <a:effectLst>
                  <a:outerShdw blurRad="38100" dist="38100" dir="2700000" algn="tl">
                    <a:srgbClr val="000000"/>
                  </a:outerShdw>
                </a:effectLst>
              </a:rPr>
              <a:t>10.0.0.0/10 </a:t>
            </a:r>
            <a:r>
              <a:rPr kumimoji="0" lang="zh-CN" altLang="en-US" sz="2800" b="1" dirty="0" smtClean="0">
                <a:effectLst>
                  <a:outerShdw blurRad="38100" dist="38100" dir="2700000" algn="tl">
                    <a:srgbClr val="000000"/>
                  </a:outerShdw>
                </a:effectLst>
              </a:rPr>
              <a:t>隐含地指出</a:t>
            </a:r>
            <a:r>
              <a:rPr kumimoji="0" lang="en-US" altLang="zh-CN" sz="2800" b="1" dirty="0" smtClean="0">
                <a:effectLst>
                  <a:outerShdw blurRad="38100" dist="38100" dir="2700000" algn="tl">
                    <a:srgbClr val="000000"/>
                  </a:outerShdw>
                </a:effectLst>
              </a:rPr>
              <a:t> IP </a:t>
            </a:r>
            <a:r>
              <a:rPr kumimoji="0" lang="zh-CN" altLang="en-US" sz="2800" b="1" dirty="0" smtClean="0">
                <a:effectLst>
                  <a:outerShdw blurRad="38100" dist="38100" dir="2700000" algn="tl">
                    <a:srgbClr val="000000"/>
                  </a:outerShdw>
                </a:effectLst>
              </a:rPr>
              <a:t>地址</a:t>
            </a:r>
            <a:r>
              <a:rPr kumimoji="0" lang="en-US" altLang="zh-CN" sz="2800" b="1" dirty="0" smtClean="0">
                <a:effectLst>
                  <a:outerShdw blurRad="38100" dist="38100" dir="2700000" algn="tl">
                    <a:srgbClr val="000000"/>
                  </a:outerShdw>
                </a:effectLst>
              </a:rPr>
              <a:t> 10.0.0.0 </a:t>
            </a:r>
            <a:r>
              <a:rPr kumimoji="0" lang="zh-CN" altLang="en-US" sz="2800" b="1" dirty="0" smtClean="0">
                <a:effectLst>
                  <a:outerShdw blurRad="38100" dist="38100" dir="2700000" algn="tl">
                    <a:srgbClr val="000000"/>
                  </a:outerShdw>
                </a:effectLst>
              </a:rPr>
              <a:t>的</a:t>
            </a:r>
            <a:r>
              <a:rPr kumimoji="0" lang="zh-CN" altLang="en-US" sz="2800" b="1" dirty="0" smtClean="0">
                <a:solidFill>
                  <a:schemeClr val="hlink"/>
                </a:solidFill>
                <a:effectLst>
                  <a:outerShdw blurRad="38100" dist="38100" dir="2700000" algn="tl">
                    <a:srgbClr val="000000"/>
                  </a:outerShdw>
                </a:effectLst>
              </a:rPr>
              <a:t>掩码</a:t>
            </a:r>
            <a:r>
              <a:rPr kumimoji="0" lang="zh-CN" altLang="en-US" sz="2800" b="1" dirty="0" smtClean="0">
                <a:effectLst>
                  <a:outerShdw blurRad="38100" dist="38100" dir="2700000" algn="tl">
                    <a:srgbClr val="000000"/>
                  </a:outerShdw>
                </a:effectLst>
              </a:rPr>
              <a:t>是</a:t>
            </a:r>
            <a:r>
              <a:rPr kumimoji="0" lang="en-US" altLang="zh-CN" sz="2800" b="1" dirty="0" smtClean="0">
                <a:effectLst>
                  <a:outerShdw blurRad="38100" dist="38100" dir="2700000" algn="tl">
                    <a:srgbClr val="000000"/>
                  </a:outerShdw>
                </a:effectLst>
              </a:rPr>
              <a:t> 255.192.0.0</a:t>
            </a:r>
            <a:r>
              <a:rPr kumimoji="0" lang="zh-CN" altLang="en-US" sz="2800" b="1" dirty="0" smtClean="0">
                <a:effectLst>
                  <a:outerShdw blurRad="38100" dist="38100" dir="2700000" algn="tl">
                    <a:srgbClr val="000000"/>
                  </a:outerShdw>
                </a:effectLst>
              </a:rPr>
              <a:t>。此掩码可表示为</a:t>
            </a:r>
            <a:endParaRPr kumimoji="0" lang="en-US" altLang="zh-CN" sz="2800" b="1" dirty="0" smtClean="0">
              <a:effectLst>
                <a:outerShdw blurRad="38100" dist="38100" dir="2700000" algn="tl">
                  <a:srgbClr val="000000"/>
                </a:outerShdw>
              </a:effectLst>
            </a:endParaRPr>
          </a:p>
          <a:p>
            <a:pPr algn="just">
              <a:buFontTx/>
              <a:buNone/>
              <a:defRPr/>
            </a:pPr>
            <a:r>
              <a:rPr kumimoji="0" lang="en-US" altLang="zh-CN" sz="2800" b="1" dirty="0" smtClean="0">
                <a:effectLst>
                  <a:outerShdw blurRad="38100" dist="38100" dir="2700000" algn="tl">
                    <a:srgbClr val="000000"/>
                  </a:outerShdw>
                </a:effectLst>
              </a:rPr>
              <a:t>    11111111 11000000 00000000 00000000</a:t>
            </a:r>
          </a:p>
        </p:txBody>
      </p:sp>
      <p:grpSp>
        <p:nvGrpSpPr>
          <p:cNvPr id="832516" name="Group 4"/>
          <p:cNvGrpSpPr>
            <a:grpSpLocks/>
          </p:cNvGrpSpPr>
          <p:nvPr/>
        </p:nvGrpSpPr>
        <p:grpSpPr bwMode="auto">
          <a:xfrm>
            <a:off x="1547813" y="3497265"/>
            <a:ext cx="5994400" cy="722313"/>
            <a:chOff x="975" y="2658"/>
            <a:chExt cx="3776" cy="455"/>
          </a:xfrm>
        </p:grpSpPr>
        <p:sp>
          <p:nvSpPr>
            <p:cNvPr id="832517" name="AutoShape 5"/>
            <p:cNvSpPr>
              <a:spLocks/>
            </p:cNvSpPr>
            <p:nvPr/>
          </p:nvSpPr>
          <p:spPr bwMode="auto">
            <a:xfrm rot="16200000">
              <a:off x="1349" y="2284"/>
              <a:ext cx="100" cy="848"/>
            </a:xfrm>
            <a:prstGeom prst="leftBrace">
              <a:avLst>
                <a:gd name="adj1" fmla="val 58395"/>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2518" name="AutoShape 6"/>
            <p:cNvSpPr>
              <a:spLocks/>
            </p:cNvSpPr>
            <p:nvPr/>
          </p:nvSpPr>
          <p:spPr bwMode="auto">
            <a:xfrm rot="16200000">
              <a:off x="2280" y="2250"/>
              <a:ext cx="136" cy="953"/>
            </a:xfrm>
            <a:prstGeom prst="leftBrace">
              <a:avLst>
                <a:gd name="adj1" fmla="val 58395"/>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2519" name="AutoShape 7"/>
            <p:cNvSpPr>
              <a:spLocks/>
            </p:cNvSpPr>
            <p:nvPr/>
          </p:nvSpPr>
          <p:spPr bwMode="auto">
            <a:xfrm rot="16200000">
              <a:off x="3241" y="2250"/>
              <a:ext cx="136" cy="953"/>
            </a:xfrm>
            <a:prstGeom prst="leftBrace">
              <a:avLst>
                <a:gd name="adj1" fmla="val 58395"/>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2520" name="AutoShape 8"/>
            <p:cNvSpPr>
              <a:spLocks/>
            </p:cNvSpPr>
            <p:nvPr/>
          </p:nvSpPr>
          <p:spPr bwMode="auto">
            <a:xfrm rot="16200000">
              <a:off x="4207" y="2250"/>
              <a:ext cx="136" cy="953"/>
            </a:xfrm>
            <a:prstGeom prst="leftBrace">
              <a:avLst>
                <a:gd name="adj1" fmla="val 58395"/>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2521" name="Text Box 9"/>
            <p:cNvSpPr txBox="1">
              <a:spLocks noChangeArrowheads="1"/>
            </p:cNvSpPr>
            <p:nvPr/>
          </p:nvSpPr>
          <p:spPr bwMode="auto">
            <a:xfrm>
              <a:off x="1125" y="2786"/>
              <a:ext cx="49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lang="en-US" altLang="zh-CN" sz="2800" b="0" dirty="0" smtClean="0"/>
                <a:t>255</a:t>
              </a:r>
            </a:p>
          </p:txBody>
        </p:sp>
        <p:sp>
          <p:nvSpPr>
            <p:cNvPr id="832522" name="Text Box 10"/>
            <p:cNvSpPr txBox="1">
              <a:spLocks noChangeArrowheads="1"/>
            </p:cNvSpPr>
            <p:nvPr/>
          </p:nvSpPr>
          <p:spPr bwMode="auto">
            <a:xfrm>
              <a:off x="2112" y="2786"/>
              <a:ext cx="49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lang="en-US" altLang="zh-CN" sz="2800" b="0" dirty="0" smtClean="0"/>
                <a:t>192</a:t>
              </a:r>
            </a:p>
          </p:txBody>
        </p:sp>
        <p:sp>
          <p:nvSpPr>
            <p:cNvPr id="832523" name="Text Box 11"/>
            <p:cNvSpPr txBox="1">
              <a:spLocks noChangeArrowheads="1"/>
            </p:cNvSpPr>
            <p:nvPr/>
          </p:nvSpPr>
          <p:spPr bwMode="auto">
            <a:xfrm>
              <a:off x="3215" y="2786"/>
              <a:ext cx="24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lang="en-US" altLang="zh-CN" sz="2800" b="0" dirty="0" smtClean="0"/>
                <a:t>0</a:t>
              </a:r>
            </a:p>
          </p:txBody>
        </p:sp>
        <p:sp>
          <p:nvSpPr>
            <p:cNvPr id="832524" name="Text Box 12"/>
            <p:cNvSpPr txBox="1">
              <a:spLocks noChangeArrowheads="1"/>
            </p:cNvSpPr>
            <p:nvPr/>
          </p:nvSpPr>
          <p:spPr bwMode="auto">
            <a:xfrm>
              <a:off x="4158" y="2786"/>
              <a:ext cx="241"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lang="en-US" altLang="zh-CN" sz="2800" b="0" dirty="0" smtClean="0"/>
                <a:t>0</a:t>
              </a:r>
            </a:p>
          </p:txBody>
        </p:sp>
      </p:grpSp>
      <p:grpSp>
        <p:nvGrpSpPr>
          <p:cNvPr id="832525" name="Group 13"/>
          <p:cNvGrpSpPr>
            <a:grpSpLocks/>
          </p:cNvGrpSpPr>
          <p:nvPr/>
        </p:nvGrpSpPr>
        <p:grpSpPr bwMode="auto">
          <a:xfrm>
            <a:off x="1384300" y="2492375"/>
            <a:ext cx="3957638" cy="2251075"/>
            <a:chOff x="872" y="2081"/>
            <a:chExt cx="2493" cy="1418"/>
          </a:xfrm>
        </p:grpSpPr>
        <p:grpSp>
          <p:nvGrpSpPr>
            <p:cNvPr id="249862" name="Group 14"/>
            <p:cNvGrpSpPr>
              <a:grpSpLocks/>
            </p:cNvGrpSpPr>
            <p:nvPr/>
          </p:nvGrpSpPr>
          <p:grpSpPr bwMode="auto">
            <a:xfrm>
              <a:off x="930" y="2081"/>
              <a:ext cx="1182" cy="623"/>
              <a:chOff x="930" y="2081"/>
              <a:chExt cx="1182" cy="623"/>
            </a:xfrm>
          </p:grpSpPr>
          <p:sp>
            <p:nvSpPr>
              <p:cNvPr id="832527" name="Rectangle 15"/>
              <p:cNvSpPr>
                <a:spLocks noChangeArrowheads="1"/>
              </p:cNvSpPr>
              <p:nvPr/>
            </p:nvSpPr>
            <p:spPr bwMode="auto">
              <a:xfrm>
                <a:off x="930" y="2387"/>
                <a:ext cx="1182" cy="317"/>
              </a:xfrm>
              <a:prstGeom prst="rect">
                <a:avLst/>
              </a:prstGeom>
              <a:noFill/>
              <a:ln w="3810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2528" name="Line 16"/>
              <p:cNvSpPr>
                <a:spLocks noChangeShapeType="1"/>
              </p:cNvSpPr>
              <p:nvPr/>
            </p:nvSpPr>
            <p:spPr bwMode="auto">
              <a:xfrm>
                <a:off x="1791" y="2081"/>
                <a:ext cx="272" cy="0"/>
              </a:xfrm>
              <a:prstGeom prst="line">
                <a:avLst/>
              </a:prstGeom>
              <a:noFill/>
              <a:ln w="381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sp>
          <p:nvSpPr>
            <p:cNvPr id="832529" name="Text Box 17"/>
            <p:cNvSpPr txBox="1">
              <a:spLocks noChangeArrowheads="1"/>
            </p:cNvSpPr>
            <p:nvPr/>
          </p:nvSpPr>
          <p:spPr bwMode="auto">
            <a:xfrm>
              <a:off x="872" y="3148"/>
              <a:ext cx="2493" cy="351"/>
            </a:xfrm>
            <a:prstGeom prst="rect">
              <a:avLst/>
            </a:prstGeom>
            <a:solidFill>
              <a:srgbClr val="FFFF99"/>
            </a:solidFill>
            <a:ln w="38100">
              <a:solidFill>
                <a:schemeClr val="hlink"/>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b="0">
                  <a:solidFill>
                    <a:srgbClr val="333399"/>
                  </a:solidFill>
                  <a:ea typeface="黑体" charset="0"/>
                  <a:cs typeface="黑体" charset="0"/>
                </a:rPr>
                <a:t>掩码中有</a:t>
              </a:r>
              <a:r>
                <a:rPr lang="en-US" altLang="zh-CN" sz="2800" b="0">
                  <a:solidFill>
                    <a:srgbClr val="333399"/>
                  </a:solidFill>
                  <a:ea typeface="黑体" charset="0"/>
                  <a:cs typeface="黑体" charset="0"/>
                </a:rPr>
                <a:t> 10 </a:t>
              </a:r>
              <a:r>
                <a:rPr lang="zh-CN" altLang="en-US" sz="2800" b="0">
                  <a:solidFill>
                    <a:srgbClr val="333399"/>
                  </a:solidFill>
                  <a:ea typeface="黑体" charset="0"/>
                  <a:cs typeface="黑体" charset="0"/>
                </a:rPr>
                <a:t>个连续的</a:t>
              </a:r>
              <a:r>
                <a:rPr lang="en-US" altLang="zh-CN" sz="2800" b="0">
                  <a:solidFill>
                    <a:srgbClr val="333399"/>
                  </a:solidFill>
                  <a:ea typeface="黑体" charset="0"/>
                  <a:cs typeface="黑体" charset="0"/>
                </a:rPr>
                <a:t> 1</a:t>
              </a:r>
            </a:p>
          </p:txBody>
        </p:sp>
      </p:grpSp>
      <p:sp>
        <p:nvSpPr>
          <p:cNvPr id="832530" name="Rectangle 18"/>
          <p:cNvSpPr>
            <a:spLocks noChangeArrowheads="1"/>
          </p:cNvSpPr>
          <p:nvPr/>
        </p:nvSpPr>
        <p:spPr bwMode="auto">
          <a:xfrm>
            <a:off x="1331913" y="4829175"/>
            <a:ext cx="7056437"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sz="2800" dirty="0">
                <a:effectLst>
                  <a:outerShdw blurRad="38100" dist="38100" dir="2700000" algn="tl">
                    <a:srgbClr val="000000"/>
                  </a:outerShdw>
                </a:effectLst>
              </a:rPr>
              <a:t>网络前缀的后面加一个星号</a:t>
            </a:r>
            <a:r>
              <a:rPr lang="en-US" altLang="zh-CN" sz="2800" dirty="0">
                <a:effectLst>
                  <a:outerShdw blurRad="38100" dist="38100" dir="2700000" algn="tl">
                    <a:srgbClr val="000000"/>
                  </a:outerShdw>
                </a:effectLst>
              </a:rPr>
              <a:t> * </a:t>
            </a:r>
            <a:r>
              <a:rPr lang="zh-CN" altLang="en-US" sz="2800" dirty="0">
                <a:effectLst>
                  <a:outerShdw blurRad="38100" dist="38100" dir="2700000" algn="tl">
                    <a:srgbClr val="000000"/>
                  </a:outerShdw>
                </a:effectLst>
              </a:rPr>
              <a:t>的表示方法</a:t>
            </a:r>
            <a:endParaRPr lang="en-US" altLang="zh-CN" sz="2800" dirty="0">
              <a:effectLst>
                <a:outerShdw blurRad="38100" dist="38100" dir="2700000" algn="tl">
                  <a:srgbClr val="000000"/>
                </a:outerShdw>
              </a:effectLst>
            </a:endParaRPr>
          </a:p>
          <a:p>
            <a:pPr>
              <a:defRPr/>
            </a:pPr>
            <a:r>
              <a:rPr lang="en-US" altLang="zh-CN" sz="2800" dirty="0">
                <a:effectLst>
                  <a:outerShdw blurRad="38100" dist="38100" dir="2700000" algn="tl">
                    <a:srgbClr val="000000"/>
                  </a:outerShdw>
                </a:effectLst>
              </a:rPr>
              <a:t>    </a:t>
            </a:r>
            <a:r>
              <a:rPr lang="zh-CN" altLang="en-US" sz="2800" dirty="0">
                <a:effectLst>
                  <a:outerShdw blurRad="38100" dist="38100" dir="2700000" algn="tl">
                    <a:srgbClr val="000000"/>
                  </a:outerShdw>
                </a:effectLst>
              </a:rPr>
              <a:t>如</a:t>
            </a:r>
            <a:r>
              <a:rPr lang="en-US" altLang="zh-CN" sz="2800" dirty="0">
                <a:effectLst>
                  <a:outerShdw blurRad="38100" dist="38100" dir="2700000" algn="tl">
                    <a:srgbClr val="000000"/>
                  </a:outerShdw>
                </a:effectLst>
              </a:rPr>
              <a:t> </a:t>
            </a:r>
            <a:r>
              <a:rPr lang="en-US" altLang="zh-CN" sz="2800" dirty="0">
                <a:solidFill>
                  <a:srgbClr val="FF6600"/>
                </a:solidFill>
                <a:effectLst>
                  <a:outerShdw blurRad="38100" dist="38100" dir="2700000" algn="tl">
                    <a:srgbClr val="000000"/>
                  </a:outerShdw>
                </a:effectLst>
              </a:rPr>
              <a:t>00001010 00*</a:t>
            </a:r>
            <a:r>
              <a:rPr lang="zh-CN" altLang="en-US" sz="2800" dirty="0">
                <a:effectLst>
                  <a:outerShdw blurRad="38100" dist="38100" dir="2700000" algn="tl">
                    <a:srgbClr val="000000"/>
                  </a:outerShdw>
                </a:effectLst>
              </a:rPr>
              <a:t>，在星号</a:t>
            </a:r>
            <a:r>
              <a:rPr lang="en-US" altLang="zh-CN" sz="2800" dirty="0">
                <a:effectLst>
                  <a:outerShdw blurRad="38100" dist="38100" dir="2700000" algn="tl">
                    <a:srgbClr val="000000"/>
                  </a:outerShdw>
                </a:effectLst>
              </a:rPr>
              <a:t> * </a:t>
            </a:r>
            <a:r>
              <a:rPr lang="zh-CN" altLang="en-US" sz="2800" dirty="0">
                <a:effectLst>
                  <a:outerShdw blurRad="38100" dist="38100" dir="2700000" algn="tl">
                    <a:srgbClr val="000000"/>
                  </a:outerShdw>
                </a:effectLst>
              </a:rPr>
              <a:t>之前是网络前缀，而星号</a:t>
            </a:r>
            <a:r>
              <a:rPr lang="en-US" altLang="zh-CN" sz="2800" dirty="0">
                <a:effectLst>
                  <a:outerShdw blurRad="38100" dist="38100" dir="2700000" algn="tl">
                    <a:srgbClr val="000000"/>
                  </a:outerShdw>
                </a:effectLst>
              </a:rPr>
              <a:t> * </a:t>
            </a:r>
            <a:r>
              <a:rPr lang="zh-CN" altLang="en-US" sz="2800" dirty="0">
                <a:effectLst>
                  <a:outerShdw blurRad="38100" dist="38100" dir="2700000" algn="tl">
                    <a:srgbClr val="000000"/>
                  </a:outerShdw>
                </a:effectLst>
              </a:rPr>
              <a:t>表示</a:t>
            </a:r>
            <a:r>
              <a:rPr lang="en-US" altLang="zh-CN" sz="2800" dirty="0">
                <a:effectLst>
                  <a:outerShdw blurRad="38100" dist="38100" dir="2700000" algn="tl">
                    <a:srgbClr val="000000"/>
                  </a:outerShdw>
                </a:effectLst>
              </a:rPr>
              <a:t> IP </a:t>
            </a:r>
            <a:r>
              <a:rPr lang="zh-CN" altLang="en-US" sz="2800" dirty="0">
                <a:effectLst>
                  <a:outerShdw blurRad="38100" dist="38100" dir="2700000" algn="tl">
                    <a:srgbClr val="000000"/>
                  </a:outerShdw>
                </a:effectLst>
              </a:rPr>
              <a:t>地址中的主机号，可以是任意值。</a:t>
            </a:r>
          </a:p>
        </p:txBody>
      </p:sp>
      <p:sp>
        <p:nvSpPr>
          <p:cNvPr id="19" name="文本框 18"/>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570694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515">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832515">
                                            <p:txEl>
                                              <p:pRg st="2" end="2"/>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8325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repeatCount="3000" fill="hold" nodeType="clickEffect">
                                  <p:stCondLst>
                                    <p:cond delay="0"/>
                                  </p:stCondLst>
                                  <p:childTnLst>
                                    <p:set>
                                      <p:cBhvr>
                                        <p:cTn id="16" dur="1" fill="hold">
                                          <p:stCondLst>
                                            <p:cond delay="0"/>
                                          </p:stCondLst>
                                        </p:cTn>
                                        <p:tgtEl>
                                          <p:spTgt spid="832525"/>
                                        </p:tgtEl>
                                        <p:attrNameLst>
                                          <p:attrName>style.visibility</p:attrName>
                                        </p:attrNameLst>
                                      </p:cBhvr>
                                      <p:to>
                                        <p:strVal val="visible"/>
                                      </p:to>
                                    </p:set>
                                  </p:childTnLst>
                                </p:cTn>
                              </p:par>
                            </p:childTnLst>
                          </p:cTn>
                        </p:par>
                        <p:par>
                          <p:cTn id="17" fill="hold" nodeType="afterGroup">
                            <p:stCondLst>
                              <p:cond delay="0"/>
                            </p:stCondLst>
                            <p:childTnLst>
                              <p:par>
                                <p:cTn id="18" presetID="35" presetClass="emph" presetSubtype="0" repeatCount="3000" fill="hold" nodeType="afterEffect">
                                  <p:stCondLst>
                                    <p:cond delay="500"/>
                                  </p:stCondLst>
                                  <p:childTnLst>
                                    <p:anim calcmode="discrete" valueType="str">
                                      <p:cBhvr>
                                        <p:cTn id="19" dur="1000" fill="hold"/>
                                        <p:tgtEl>
                                          <p:spTgt spid="832525"/>
                                        </p:tgtEl>
                                        <p:attrNameLst>
                                          <p:attrName>style.visibility</p:attrName>
                                        </p:attrNameLst>
                                      </p:cBhvr>
                                      <p:tavLst>
                                        <p:tav tm="0">
                                          <p:val>
                                            <p:strVal val="hidden"/>
                                          </p:val>
                                        </p:tav>
                                        <p:tav tm="50000">
                                          <p:val>
                                            <p:strVal val="visible"/>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832530"/>
                                        </p:tgtEl>
                                        <p:attrNameLst>
                                          <p:attrName>style.visibility</p:attrName>
                                        </p:attrNameLst>
                                      </p:cBhvr>
                                      <p:to>
                                        <p:strVal val="visible"/>
                                      </p:to>
                                    </p:set>
                                    <p:anim calcmode="discrete" valueType="clr">
                                      <p:cBhvr override="childStyle">
                                        <p:cTn id="24" dur="80"/>
                                        <p:tgtEl>
                                          <p:spTgt spid="832530"/>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832530"/>
                                        </p:tgtEl>
                                        <p:attrNameLst>
                                          <p:attrName>fillcolor</p:attrName>
                                        </p:attrNameLst>
                                      </p:cBhvr>
                                      <p:tavLst>
                                        <p:tav tm="0">
                                          <p:val>
                                            <p:clrVal>
                                              <a:schemeClr val="accent2"/>
                                            </p:clrVal>
                                          </p:val>
                                        </p:tav>
                                        <p:tav tm="50000">
                                          <p:val>
                                            <p:clrVal>
                                              <a:schemeClr val="hlink"/>
                                            </p:clrVal>
                                          </p:val>
                                        </p:tav>
                                      </p:tavLst>
                                    </p:anim>
                                    <p:set>
                                      <p:cBhvr>
                                        <p:cTn id="26" dur="80"/>
                                        <p:tgtEl>
                                          <p:spTgt spid="83253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3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919163" y="214313"/>
            <a:ext cx="8116887" cy="1462087"/>
          </a:xfrm>
        </p:spPr>
        <p:txBody>
          <a:bodyPr/>
          <a:lstStyle/>
          <a:p>
            <a:pPr>
              <a:defRPr/>
            </a:pPr>
            <a:r>
              <a:rPr kumimoji="0" lang="zh-CN" altLang="en-US" sz="3600" b="1" dirty="0" smtClean="0">
                <a:solidFill>
                  <a:srgbClr val="000090"/>
                </a:solidFill>
                <a:effectLst/>
              </a:rPr>
              <a:t>构成超网</a:t>
            </a:r>
            <a:r>
              <a:rPr kumimoji="0" lang="en-US" altLang="zh-CN" sz="3600" b="1" dirty="0" smtClean="0">
                <a:solidFill>
                  <a:srgbClr val="000090"/>
                </a:solidFill>
                <a:effectLst/>
              </a:rPr>
              <a:t> </a:t>
            </a:r>
          </a:p>
        </p:txBody>
      </p:sp>
      <p:sp>
        <p:nvSpPr>
          <p:cNvPr id="836611" name="Rectangle 3"/>
          <p:cNvSpPr>
            <a:spLocks noGrp="1" noChangeArrowheads="1"/>
          </p:cNvSpPr>
          <p:nvPr>
            <p:ph type="body" idx="1"/>
          </p:nvPr>
        </p:nvSpPr>
        <p:spPr>
          <a:xfrm>
            <a:off x="762000" y="1752600"/>
            <a:ext cx="7772400" cy="4475162"/>
          </a:xfrm>
        </p:spPr>
        <p:txBody>
          <a:bodyPr/>
          <a:lstStyle/>
          <a:p>
            <a:pPr algn="just">
              <a:lnSpc>
                <a:spcPts val="3480"/>
              </a:lnSpc>
              <a:defRPr/>
            </a:pPr>
            <a:r>
              <a:rPr kumimoji="0" lang="zh-CN" altLang="en-US" sz="2400" b="1" dirty="0" smtClean="0"/>
              <a:t>前缀长度不超过</a:t>
            </a:r>
            <a:r>
              <a:rPr kumimoji="0" lang="en-US" altLang="zh-CN" sz="2400" b="1" dirty="0" smtClean="0"/>
              <a:t> 23 </a:t>
            </a:r>
            <a:r>
              <a:rPr kumimoji="0" lang="zh-CN" altLang="en-US" sz="2400" b="1" dirty="0" smtClean="0"/>
              <a:t>位的</a:t>
            </a:r>
            <a:r>
              <a:rPr kumimoji="0" lang="en-US" altLang="zh-CN" sz="2400" b="1" dirty="0" smtClean="0"/>
              <a:t> CIDR </a:t>
            </a:r>
            <a:r>
              <a:rPr kumimoji="0" lang="zh-CN" altLang="en-US" sz="2400" b="1" dirty="0" smtClean="0"/>
              <a:t>地址块都包含了多个</a:t>
            </a:r>
            <a:r>
              <a:rPr kumimoji="0" lang="en-US" altLang="zh-CN" sz="2400" b="1" dirty="0" smtClean="0"/>
              <a:t> C </a:t>
            </a:r>
            <a:r>
              <a:rPr kumimoji="0" lang="zh-CN" altLang="en-US" sz="2400" b="1" dirty="0" smtClean="0"/>
              <a:t>类地址，例如：</a:t>
            </a:r>
            <a:r>
              <a:rPr kumimoji="0" lang="en-US" altLang="zh-CN" sz="2400" b="1" dirty="0" smtClean="0"/>
              <a:t>23</a:t>
            </a:r>
            <a:r>
              <a:rPr kumimoji="0" lang="zh-CN" altLang="en-US" sz="2400" b="1" dirty="0" smtClean="0"/>
              <a:t>位的地址块包含</a:t>
            </a:r>
            <a:r>
              <a:rPr kumimoji="0" lang="en-US" altLang="zh-CN" sz="2400" b="1" dirty="0"/>
              <a:t>2</a:t>
            </a:r>
            <a:r>
              <a:rPr kumimoji="0" lang="zh-CN" altLang="en-US" sz="2400" b="1" dirty="0" smtClean="0"/>
              <a:t>个</a:t>
            </a:r>
            <a:r>
              <a:rPr kumimoji="0" lang="en-US" altLang="zh-CN" sz="2400" b="1" dirty="0" smtClean="0"/>
              <a:t>C</a:t>
            </a:r>
            <a:r>
              <a:rPr kumimoji="0" lang="zh-CN" altLang="en-US" sz="2400" b="1" dirty="0" smtClean="0"/>
              <a:t>类地址；</a:t>
            </a:r>
            <a:r>
              <a:rPr kumimoji="0" lang="en-US" altLang="zh-CN" sz="2400" b="1" dirty="0" smtClean="0"/>
              <a:t>22</a:t>
            </a:r>
            <a:r>
              <a:rPr kumimoji="0" lang="zh-CN" altLang="en-US" sz="2400" b="1" dirty="0" smtClean="0"/>
              <a:t>位地址块包含</a:t>
            </a:r>
            <a:r>
              <a:rPr kumimoji="0" lang="en-US" altLang="zh-CN" sz="2400" b="1" dirty="0" smtClean="0"/>
              <a:t>4</a:t>
            </a:r>
            <a:r>
              <a:rPr kumimoji="0" lang="zh-CN" altLang="en-US" sz="2400" b="1" dirty="0" smtClean="0"/>
              <a:t>个</a:t>
            </a:r>
            <a:r>
              <a:rPr kumimoji="0" lang="en-US" altLang="zh-CN" sz="2400" b="1" dirty="0" smtClean="0"/>
              <a:t>C</a:t>
            </a:r>
            <a:r>
              <a:rPr kumimoji="0" lang="zh-CN" altLang="en-US" sz="2400" b="1" dirty="0" smtClean="0"/>
              <a:t>类地址；</a:t>
            </a:r>
            <a:r>
              <a:rPr kumimoji="0" lang="mr-IN" altLang="zh-CN" sz="2400" b="1" dirty="0" smtClean="0"/>
              <a:t>……</a:t>
            </a:r>
            <a:endParaRPr kumimoji="0" lang="en-US" altLang="zh-CN" sz="2400" b="1" dirty="0" smtClean="0"/>
          </a:p>
          <a:p>
            <a:pPr algn="just">
              <a:lnSpc>
                <a:spcPts val="3480"/>
              </a:lnSpc>
              <a:defRPr/>
            </a:pPr>
            <a:r>
              <a:rPr kumimoji="0" lang="zh-CN" altLang="en-US" sz="2400" b="1" dirty="0" smtClean="0"/>
              <a:t>这些</a:t>
            </a:r>
            <a:r>
              <a:rPr kumimoji="0" lang="en-US" altLang="zh-CN" sz="2400" b="1" dirty="0" smtClean="0"/>
              <a:t> C </a:t>
            </a:r>
            <a:r>
              <a:rPr kumimoji="0" lang="zh-CN" altLang="en-US" sz="2400" b="1" dirty="0" smtClean="0"/>
              <a:t>类地址合起来就构成了超网。</a:t>
            </a:r>
            <a:endParaRPr kumimoji="0" lang="en-US" altLang="zh-CN" sz="2400" b="1" dirty="0" smtClean="0"/>
          </a:p>
          <a:p>
            <a:pPr algn="just">
              <a:lnSpc>
                <a:spcPts val="3480"/>
              </a:lnSpc>
              <a:defRPr/>
            </a:pPr>
            <a:r>
              <a:rPr kumimoji="0" lang="en-US" altLang="zh-CN" sz="2400" b="1" dirty="0" smtClean="0"/>
              <a:t>CIDR </a:t>
            </a:r>
            <a:r>
              <a:rPr kumimoji="0" lang="zh-CN" altLang="en-US" sz="2400" b="1" dirty="0" smtClean="0"/>
              <a:t>地址块中的地址数一定是</a:t>
            </a:r>
            <a:r>
              <a:rPr kumimoji="0" lang="en-US" altLang="zh-CN" sz="2400" b="1" dirty="0" smtClean="0"/>
              <a:t> 2 </a:t>
            </a:r>
            <a:r>
              <a:rPr kumimoji="0" lang="zh-CN" altLang="en-US" sz="2400" b="1" dirty="0" smtClean="0"/>
              <a:t>的整数次幂。</a:t>
            </a:r>
            <a:endParaRPr kumimoji="0" lang="en-US" altLang="zh-CN" sz="2400" b="1" dirty="0" smtClean="0"/>
          </a:p>
          <a:p>
            <a:pPr algn="just">
              <a:lnSpc>
                <a:spcPts val="3480"/>
              </a:lnSpc>
              <a:defRPr/>
            </a:pPr>
            <a:r>
              <a:rPr kumimoji="0" lang="zh-CN" altLang="en-US" sz="2400" b="1" dirty="0" smtClean="0"/>
              <a:t>网络前缀越短，其地址块所包含的地址数就越多</a:t>
            </a:r>
            <a:endParaRPr kumimoji="0" lang="en-US" altLang="zh-CN" sz="2400" b="1" dirty="0" smtClean="0"/>
          </a:p>
        </p:txBody>
      </p:sp>
    </p:spTree>
    <p:extLst>
      <p:ext uri="{BB962C8B-B14F-4D97-AF65-F5344CB8AC3E}">
        <p14:creationId xmlns:p14="http://schemas.microsoft.com/office/powerpoint/2010/main" val="1447519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66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366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36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idx="4294967295"/>
          </p:nvPr>
        </p:nvSpPr>
        <p:spPr>
          <a:xfrm>
            <a:off x="611188" y="44450"/>
            <a:ext cx="7793037" cy="695325"/>
          </a:xfrm>
          <a:prstGeom prst="rect">
            <a:avLst/>
          </a:prstGeom>
        </p:spPr>
        <p:txBody>
          <a:bodyPr/>
          <a:lstStyle/>
          <a:p>
            <a:pPr>
              <a:defRPr/>
            </a:pPr>
            <a:r>
              <a:rPr kumimoji="0" lang="en-US" altLang="zh-CN" sz="3600" b="1" dirty="0" smtClean="0">
                <a:solidFill>
                  <a:srgbClr val="000090"/>
                </a:solidFill>
              </a:rPr>
              <a:t>CIDR </a:t>
            </a:r>
            <a:r>
              <a:rPr kumimoji="0" lang="zh-CN" altLang="en-US" sz="3600" b="1" dirty="0" smtClean="0">
                <a:solidFill>
                  <a:srgbClr val="000090"/>
                </a:solidFill>
              </a:rPr>
              <a:t>地址块划分举例</a:t>
            </a:r>
            <a:r>
              <a:rPr kumimoji="0" lang="en-US" altLang="zh-CN" sz="3600" b="1" dirty="0" smtClean="0">
                <a:solidFill>
                  <a:srgbClr val="000090"/>
                </a:solidFill>
              </a:rPr>
              <a:t> </a:t>
            </a:r>
          </a:p>
        </p:txBody>
      </p:sp>
      <p:grpSp>
        <p:nvGrpSpPr>
          <p:cNvPr id="253954" name="Group 4"/>
          <p:cNvGrpSpPr>
            <a:grpSpLocks/>
          </p:cNvGrpSpPr>
          <p:nvPr/>
        </p:nvGrpSpPr>
        <p:grpSpPr bwMode="auto">
          <a:xfrm>
            <a:off x="158750" y="1104900"/>
            <a:ext cx="1511300" cy="738188"/>
            <a:chOff x="2592" y="1200"/>
            <a:chExt cx="2400" cy="1584"/>
          </a:xfrm>
        </p:grpSpPr>
        <p:grpSp>
          <p:nvGrpSpPr>
            <p:cNvPr id="254030" name="Group 5"/>
            <p:cNvGrpSpPr>
              <a:grpSpLocks/>
            </p:cNvGrpSpPr>
            <p:nvPr/>
          </p:nvGrpSpPr>
          <p:grpSpPr bwMode="auto">
            <a:xfrm>
              <a:off x="2606" y="1231"/>
              <a:ext cx="2386" cy="1553"/>
              <a:chOff x="3134" y="1375"/>
              <a:chExt cx="2386" cy="1553"/>
            </a:xfrm>
          </p:grpSpPr>
          <p:sp>
            <p:nvSpPr>
              <p:cNvPr id="254040" name="Oval 6"/>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1" name="Oval 7"/>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2" name="Oval 8"/>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3" name="Oval 9"/>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4" name="Oval 10"/>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5" name="Oval 11"/>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6" name="Oval 12"/>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7" name="Oval 13"/>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48" name="Oval 14"/>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54031" name="Oval 15"/>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2" name="Oval 16"/>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3" name="Oval 17"/>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4" name="Oval 18"/>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5" name="Oval 19"/>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6" name="Oval 20"/>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7" name="Oval 21"/>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8" name="Oval 22"/>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4039" name="Oval 23"/>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838680" name="Text Box 24"/>
          <p:cNvSpPr txBox="1">
            <a:spLocks noChangeArrowheads="1"/>
          </p:cNvSpPr>
          <p:nvPr/>
        </p:nvSpPr>
        <p:spPr bwMode="auto">
          <a:xfrm>
            <a:off x="395288" y="1212850"/>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solidFill>
                  <a:srgbClr val="000066"/>
                </a:solidFill>
                <a:effectLst>
                  <a:outerShdw blurRad="38100" dist="38100" dir="2700000" algn="tl">
                    <a:srgbClr val="000000"/>
                  </a:outerShdw>
                </a:effectLst>
                <a:latin typeface="Times New Roman" charset="0"/>
                <a:ea typeface="黑体" charset="0"/>
                <a:cs typeface="黑体" charset="0"/>
              </a:rPr>
              <a:t>因特网</a:t>
            </a:r>
          </a:p>
        </p:txBody>
      </p:sp>
      <p:sp>
        <p:nvSpPr>
          <p:cNvPr id="838681" name="Oval 25"/>
          <p:cNvSpPr>
            <a:spLocks noChangeArrowheads="1"/>
          </p:cNvSpPr>
          <p:nvPr/>
        </p:nvSpPr>
        <p:spPr bwMode="auto">
          <a:xfrm>
            <a:off x="3576638" y="957263"/>
            <a:ext cx="2625725" cy="958850"/>
          </a:xfrm>
          <a:prstGeom prst="ellipse">
            <a:avLst/>
          </a:prstGeom>
          <a:solidFill>
            <a:srgbClr val="3399FF"/>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38682" name="Oval 26"/>
          <p:cNvSpPr>
            <a:spLocks noChangeArrowheads="1"/>
          </p:cNvSpPr>
          <p:nvPr/>
        </p:nvSpPr>
        <p:spPr bwMode="auto">
          <a:xfrm>
            <a:off x="4133850" y="1104900"/>
            <a:ext cx="1671638" cy="665163"/>
          </a:xfrm>
          <a:prstGeom prst="ellipse">
            <a:avLst/>
          </a:prstGeom>
          <a:solidFill>
            <a:srgbClr val="CCECFF"/>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38683" name="Text Box 27"/>
          <p:cNvSpPr txBox="1">
            <a:spLocks noChangeArrowheads="1"/>
          </p:cNvSpPr>
          <p:nvPr/>
        </p:nvSpPr>
        <p:spPr bwMode="auto">
          <a:xfrm>
            <a:off x="4219575" y="1252538"/>
            <a:ext cx="14478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206.0.68.0/22</a:t>
            </a:r>
          </a:p>
        </p:txBody>
      </p:sp>
      <p:sp>
        <p:nvSpPr>
          <p:cNvPr id="838684" name="Text Box 28"/>
          <p:cNvSpPr txBox="1">
            <a:spLocks noChangeArrowheads="1"/>
          </p:cNvSpPr>
          <p:nvPr/>
        </p:nvSpPr>
        <p:spPr bwMode="auto">
          <a:xfrm>
            <a:off x="1989138" y="1030288"/>
            <a:ext cx="14478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1800" b="0" smtClean="0">
                <a:latin typeface="Times New Roman" charset="0"/>
                <a:ea typeface="黑体" charset="0"/>
                <a:cs typeface="黑体" charset="0"/>
              </a:rPr>
              <a:t>206.0.64.0/18</a:t>
            </a:r>
          </a:p>
        </p:txBody>
      </p:sp>
      <p:sp>
        <p:nvSpPr>
          <p:cNvPr id="838685" name="AutoShape 29"/>
          <p:cNvSpPr>
            <a:spLocks noChangeArrowheads="1"/>
          </p:cNvSpPr>
          <p:nvPr/>
        </p:nvSpPr>
        <p:spPr bwMode="auto">
          <a:xfrm>
            <a:off x="1749425" y="1344613"/>
            <a:ext cx="1749425" cy="220662"/>
          </a:xfrm>
          <a:prstGeom prst="leftArrow">
            <a:avLst>
              <a:gd name="adj1" fmla="val 50000"/>
              <a:gd name="adj2" fmla="val 198202"/>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686" name="Text Box 30"/>
          <p:cNvSpPr txBox="1">
            <a:spLocks noChangeArrowheads="1"/>
          </p:cNvSpPr>
          <p:nvPr/>
        </p:nvSpPr>
        <p:spPr bwMode="auto">
          <a:xfrm>
            <a:off x="3419475" y="739775"/>
            <a:ext cx="658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mtClean="0">
                <a:latin typeface="Times New Roman" charset="0"/>
                <a:ea typeface="黑体" charset="0"/>
                <a:cs typeface="黑体" charset="0"/>
              </a:rPr>
              <a:t>ISP</a:t>
            </a:r>
          </a:p>
        </p:txBody>
      </p:sp>
      <p:sp>
        <p:nvSpPr>
          <p:cNvPr id="838687" name="Text Box 31"/>
          <p:cNvSpPr txBox="1">
            <a:spLocks noChangeArrowheads="1"/>
          </p:cNvSpPr>
          <p:nvPr/>
        </p:nvSpPr>
        <p:spPr bwMode="auto">
          <a:xfrm>
            <a:off x="6361113" y="811213"/>
            <a:ext cx="10906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zh-CN" altLang="en-US" b="0" smtClean="0">
                <a:latin typeface="Times New Roman" charset="0"/>
                <a:ea typeface="黑体" charset="0"/>
                <a:cs typeface="黑体" charset="0"/>
              </a:rPr>
              <a:t>大学</a:t>
            </a:r>
            <a:r>
              <a:rPr kumimoji="1" lang="en-US" altLang="zh-CN" b="0" smtClean="0">
                <a:latin typeface="Times New Roman" charset="0"/>
                <a:ea typeface="黑体" charset="0"/>
                <a:cs typeface="黑体" charset="0"/>
              </a:rPr>
              <a:t> X</a:t>
            </a:r>
          </a:p>
        </p:txBody>
      </p:sp>
      <p:sp>
        <p:nvSpPr>
          <p:cNvPr id="838688" name="Line 32"/>
          <p:cNvSpPr>
            <a:spLocks noChangeShapeType="1"/>
          </p:cNvSpPr>
          <p:nvPr/>
        </p:nvSpPr>
        <p:spPr bwMode="auto">
          <a:xfrm flipV="1">
            <a:off x="5724525" y="1104900"/>
            <a:ext cx="636588" cy="22066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38689" name="Text Box 33"/>
          <p:cNvSpPr txBox="1">
            <a:spLocks noChangeArrowheads="1"/>
          </p:cNvSpPr>
          <p:nvPr/>
        </p:nvSpPr>
        <p:spPr bwMode="auto">
          <a:xfrm>
            <a:off x="1935163" y="3684588"/>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一系</a:t>
            </a:r>
          </a:p>
        </p:txBody>
      </p:sp>
      <p:sp>
        <p:nvSpPr>
          <p:cNvPr id="838690" name="Text Box 34"/>
          <p:cNvSpPr txBox="1">
            <a:spLocks noChangeArrowheads="1"/>
          </p:cNvSpPr>
          <p:nvPr/>
        </p:nvSpPr>
        <p:spPr bwMode="auto">
          <a:xfrm>
            <a:off x="4643438" y="361315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二系</a:t>
            </a:r>
          </a:p>
        </p:txBody>
      </p:sp>
      <p:sp>
        <p:nvSpPr>
          <p:cNvPr id="838691" name="Text Box 35"/>
          <p:cNvSpPr txBox="1">
            <a:spLocks noChangeArrowheads="1"/>
          </p:cNvSpPr>
          <p:nvPr/>
        </p:nvSpPr>
        <p:spPr bwMode="auto">
          <a:xfrm>
            <a:off x="5724525" y="342900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三系</a:t>
            </a:r>
          </a:p>
        </p:txBody>
      </p:sp>
      <p:sp>
        <p:nvSpPr>
          <p:cNvPr id="838692" name="Text Box 36"/>
          <p:cNvSpPr txBox="1">
            <a:spLocks noChangeArrowheads="1"/>
          </p:cNvSpPr>
          <p:nvPr/>
        </p:nvSpPr>
        <p:spPr bwMode="auto">
          <a:xfrm>
            <a:off x="7885113" y="342900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四系</a:t>
            </a:r>
          </a:p>
        </p:txBody>
      </p:sp>
      <p:sp>
        <p:nvSpPr>
          <p:cNvPr id="838693" name="AutoShape 37"/>
          <p:cNvSpPr>
            <a:spLocks noChangeArrowheads="1"/>
          </p:cNvSpPr>
          <p:nvPr/>
        </p:nvSpPr>
        <p:spPr bwMode="auto">
          <a:xfrm rot="1625099">
            <a:off x="5461000" y="2012950"/>
            <a:ext cx="2503488" cy="173038"/>
          </a:xfrm>
          <a:prstGeom prst="leftArrow">
            <a:avLst>
              <a:gd name="adj1" fmla="val 27083"/>
              <a:gd name="adj2" fmla="val 410994"/>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694" name="Oval 38"/>
          <p:cNvSpPr>
            <a:spLocks noChangeArrowheads="1"/>
          </p:cNvSpPr>
          <p:nvPr/>
        </p:nvSpPr>
        <p:spPr bwMode="auto">
          <a:xfrm>
            <a:off x="7156450" y="2579688"/>
            <a:ext cx="1987550" cy="887412"/>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38695" name="Text Box 39"/>
          <p:cNvSpPr txBox="1">
            <a:spLocks noChangeArrowheads="1"/>
          </p:cNvSpPr>
          <p:nvPr/>
        </p:nvSpPr>
        <p:spPr bwMode="auto">
          <a:xfrm>
            <a:off x="7235825" y="2733675"/>
            <a:ext cx="16748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206.0.71.128/26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206.0.71.192/26</a:t>
            </a:r>
          </a:p>
        </p:txBody>
      </p:sp>
      <p:sp>
        <p:nvSpPr>
          <p:cNvPr id="838696" name="AutoShape 40"/>
          <p:cNvSpPr>
            <a:spLocks noChangeArrowheads="1"/>
          </p:cNvSpPr>
          <p:nvPr/>
        </p:nvSpPr>
        <p:spPr bwMode="auto">
          <a:xfrm rot="8870696">
            <a:off x="1797050" y="2108200"/>
            <a:ext cx="2674938"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697" name="Oval 41"/>
          <p:cNvSpPr>
            <a:spLocks noChangeArrowheads="1"/>
          </p:cNvSpPr>
          <p:nvPr/>
        </p:nvSpPr>
        <p:spPr bwMode="auto">
          <a:xfrm>
            <a:off x="0" y="2579688"/>
            <a:ext cx="2384425" cy="1403350"/>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38698" name="Text Box 42"/>
          <p:cNvSpPr txBox="1">
            <a:spLocks noChangeArrowheads="1"/>
          </p:cNvSpPr>
          <p:nvPr/>
        </p:nvSpPr>
        <p:spPr bwMode="auto">
          <a:xfrm>
            <a:off x="396875" y="2682875"/>
            <a:ext cx="16764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206.0.68.0/25</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206.0.68.128/25</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206.0.69.0/25</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206.0.69.128/25</a:t>
            </a:r>
          </a:p>
        </p:txBody>
      </p:sp>
      <p:sp>
        <p:nvSpPr>
          <p:cNvPr id="838699" name="AutoShape 43"/>
          <p:cNvSpPr>
            <a:spLocks noChangeArrowheads="1"/>
          </p:cNvSpPr>
          <p:nvPr/>
        </p:nvSpPr>
        <p:spPr bwMode="auto">
          <a:xfrm rot="7490917">
            <a:off x="3182144" y="2329656"/>
            <a:ext cx="2143125" cy="188913"/>
          </a:xfrm>
          <a:prstGeom prst="leftArrow">
            <a:avLst>
              <a:gd name="adj1" fmla="val 27083"/>
              <a:gd name="adj2" fmla="val 32226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700" name="Oval 44"/>
          <p:cNvSpPr>
            <a:spLocks noChangeArrowheads="1"/>
          </p:cNvSpPr>
          <p:nvPr/>
        </p:nvSpPr>
        <p:spPr bwMode="auto">
          <a:xfrm>
            <a:off x="2544763" y="2579688"/>
            <a:ext cx="2384425" cy="1403350"/>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38701" name="Text Box 45"/>
          <p:cNvSpPr txBox="1">
            <a:spLocks noChangeArrowheads="1"/>
          </p:cNvSpPr>
          <p:nvPr/>
        </p:nvSpPr>
        <p:spPr bwMode="auto">
          <a:xfrm>
            <a:off x="2941638" y="2682875"/>
            <a:ext cx="16764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206.0.70.0/26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206.0.70.64/26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206.0.70.128/26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206.0.70.192/26</a:t>
            </a:r>
          </a:p>
        </p:txBody>
      </p:sp>
      <p:sp>
        <p:nvSpPr>
          <p:cNvPr id="838702" name="Rectangle 46"/>
          <p:cNvSpPr>
            <a:spLocks noChangeArrowheads="1"/>
          </p:cNvSpPr>
          <p:nvPr/>
        </p:nvSpPr>
        <p:spPr bwMode="auto">
          <a:xfrm>
            <a:off x="3498850" y="2293938"/>
            <a:ext cx="1350963" cy="19526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703" name="Text Box 47"/>
          <p:cNvSpPr txBox="1">
            <a:spLocks noChangeArrowheads="1"/>
          </p:cNvSpPr>
          <p:nvPr/>
        </p:nvSpPr>
        <p:spPr bwMode="auto">
          <a:xfrm>
            <a:off x="3419475" y="2181225"/>
            <a:ext cx="144780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206.0.70.0/24</a:t>
            </a:r>
          </a:p>
        </p:txBody>
      </p:sp>
      <p:sp>
        <p:nvSpPr>
          <p:cNvPr id="838704" name="AutoShape 48"/>
          <p:cNvSpPr>
            <a:spLocks noChangeArrowheads="1"/>
          </p:cNvSpPr>
          <p:nvPr/>
        </p:nvSpPr>
        <p:spPr bwMode="auto">
          <a:xfrm rot="14362323" flipH="1">
            <a:off x="4687887" y="2378076"/>
            <a:ext cx="2144713" cy="188912"/>
          </a:xfrm>
          <a:prstGeom prst="leftArrow">
            <a:avLst>
              <a:gd name="adj1" fmla="val 27083"/>
              <a:gd name="adj2" fmla="val 322509"/>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705" name="Rectangle 49"/>
          <p:cNvSpPr>
            <a:spLocks noChangeArrowheads="1"/>
          </p:cNvSpPr>
          <p:nvPr/>
        </p:nvSpPr>
        <p:spPr bwMode="auto">
          <a:xfrm>
            <a:off x="5168900" y="2312988"/>
            <a:ext cx="1341438" cy="1841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706" name="Text Box 50"/>
          <p:cNvSpPr txBox="1">
            <a:spLocks noChangeArrowheads="1"/>
          </p:cNvSpPr>
          <p:nvPr/>
        </p:nvSpPr>
        <p:spPr bwMode="auto">
          <a:xfrm>
            <a:off x="5087938" y="2195513"/>
            <a:ext cx="14478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206.0.71.0/25</a:t>
            </a:r>
          </a:p>
        </p:txBody>
      </p:sp>
      <p:sp>
        <p:nvSpPr>
          <p:cNvPr id="838707" name="Oval 51"/>
          <p:cNvSpPr>
            <a:spLocks noChangeArrowheads="1"/>
          </p:cNvSpPr>
          <p:nvPr/>
        </p:nvSpPr>
        <p:spPr bwMode="auto">
          <a:xfrm>
            <a:off x="5010150" y="2579688"/>
            <a:ext cx="1987550" cy="887412"/>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38708" name="Text Box 52"/>
          <p:cNvSpPr txBox="1">
            <a:spLocks noChangeArrowheads="1"/>
          </p:cNvSpPr>
          <p:nvPr/>
        </p:nvSpPr>
        <p:spPr bwMode="auto">
          <a:xfrm>
            <a:off x="5168900" y="2733675"/>
            <a:ext cx="15621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206.0.71.0/26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206.0.71.64/26</a:t>
            </a:r>
          </a:p>
        </p:txBody>
      </p:sp>
      <p:sp>
        <p:nvSpPr>
          <p:cNvPr id="838709" name="Rectangle 53"/>
          <p:cNvSpPr>
            <a:spLocks noChangeArrowheads="1"/>
          </p:cNvSpPr>
          <p:nvPr/>
        </p:nvSpPr>
        <p:spPr bwMode="auto">
          <a:xfrm>
            <a:off x="7156450" y="2286000"/>
            <a:ext cx="1581150" cy="21113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710" name="Text Box 54"/>
          <p:cNvSpPr txBox="1">
            <a:spLocks noChangeArrowheads="1"/>
          </p:cNvSpPr>
          <p:nvPr/>
        </p:nvSpPr>
        <p:spPr bwMode="auto">
          <a:xfrm>
            <a:off x="7075488" y="2149475"/>
            <a:ext cx="16764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206.0.71.128/25</a:t>
            </a:r>
          </a:p>
        </p:txBody>
      </p:sp>
      <p:sp>
        <p:nvSpPr>
          <p:cNvPr id="838711" name="Rectangle 55"/>
          <p:cNvSpPr>
            <a:spLocks noChangeArrowheads="1"/>
          </p:cNvSpPr>
          <p:nvPr/>
        </p:nvSpPr>
        <p:spPr bwMode="auto">
          <a:xfrm>
            <a:off x="1828800" y="2286000"/>
            <a:ext cx="1341438" cy="21113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38712" name="Text Box 56"/>
          <p:cNvSpPr txBox="1">
            <a:spLocks noChangeArrowheads="1"/>
          </p:cNvSpPr>
          <p:nvPr/>
        </p:nvSpPr>
        <p:spPr bwMode="auto">
          <a:xfrm>
            <a:off x="1747838" y="2181225"/>
            <a:ext cx="14478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206.0.68.0/23</a:t>
            </a:r>
          </a:p>
        </p:txBody>
      </p:sp>
      <p:graphicFrame>
        <p:nvGraphicFramePr>
          <p:cNvPr id="451691" name="Group 107"/>
          <p:cNvGraphicFramePr>
            <a:graphicFrameLocks noGrp="1"/>
          </p:cNvGraphicFramePr>
          <p:nvPr>
            <p:extLst>
              <p:ext uri="{D42A27DB-BD31-4B8C-83A1-F6EECF244321}">
                <p14:modId xmlns:p14="http://schemas.microsoft.com/office/powerpoint/2010/main" val="1247551240"/>
              </p:ext>
            </p:extLst>
          </p:nvPr>
        </p:nvGraphicFramePr>
        <p:xfrm>
          <a:off x="755650" y="4149725"/>
          <a:ext cx="8208963" cy="2690688"/>
        </p:xfrm>
        <a:graphic>
          <a:graphicData uri="http://schemas.openxmlformats.org/drawingml/2006/table">
            <a:tbl>
              <a:tblPr/>
              <a:tblGrid>
                <a:gridCol w="783176"/>
                <a:gridCol w="2133010"/>
                <a:gridCol w="3924603"/>
                <a:gridCol w="1368174"/>
              </a:tblGrid>
              <a:tr h="41693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dirty="0">
                          <a:ln>
                            <a:noFill/>
                          </a:ln>
                          <a:solidFill>
                            <a:srgbClr val="000090"/>
                          </a:solidFill>
                          <a:effectLst/>
                          <a:latin typeface="Times New Roman" charset="0"/>
                          <a:ea typeface="黑体" charset="0"/>
                          <a:cs typeface="黑体" charset="0"/>
                        </a:rPr>
                        <a:t>单位</a:t>
                      </a: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地址块</a:t>
                      </a: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二进制表示</a:t>
                      </a: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ts val="2563"/>
                        </a:lnSpc>
                        <a:spcBef>
                          <a:spcPct val="0"/>
                        </a:spcBef>
                        <a:spcAft>
                          <a:spcPct val="0"/>
                        </a:spcAft>
                        <a:buClrTx/>
                        <a:buSzTx/>
                        <a:buFontTx/>
                        <a:buNone/>
                        <a:tabLst/>
                      </a:pPr>
                      <a:r>
                        <a:rPr kumimoji="1" lang="zh-CN" altLang="en-US" sz="1800" b="1" i="0" u="none" strike="noStrike" cap="none" normalizeH="0" baseline="0" dirty="0" smtClean="0">
                          <a:ln>
                            <a:noFill/>
                          </a:ln>
                          <a:solidFill>
                            <a:srgbClr val="000090"/>
                          </a:solidFill>
                          <a:effectLst/>
                          <a:latin typeface="Times New Roman" charset="0"/>
                          <a:ea typeface="黑体" charset="0"/>
                          <a:cs typeface="黑体" charset="0"/>
                        </a:rPr>
                        <a:t>主机地</a:t>
                      </a:r>
                      <a:r>
                        <a:rPr kumimoji="1" lang="zh-CN" altLang="en-US" sz="1800" b="1" i="0" u="none" strike="noStrike" cap="none" normalizeH="0" baseline="0" dirty="0">
                          <a:ln>
                            <a:noFill/>
                          </a:ln>
                          <a:solidFill>
                            <a:srgbClr val="000090"/>
                          </a:solidFill>
                          <a:effectLst/>
                          <a:latin typeface="Times New Roman" charset="0"/>
                          <a:ea typeface="黑体" charset="0"/>
                          <a:cs typeface="黑体" charset="0"/>
                        </a:rPr>
                        <a:t>址数</a:t>
                      </a:r>
                      <a:endParaRPr kumimoji="1" lang="zh-CN" altLang="en-US" sz="2800" b="1" i="0" u="none" strike="noStrike" cap="none" normalizeH="0" baseline="0" dirty="0">
                        <a:ln>
                          <a:noFill/>
                        </a:ln>
                        <a:solidFill>
                          <a:srgbClr val="000090"/>
                        </a:solidFill>
                        <a:effectLst/>
                        <a:latin typeface="Arial" charset="0"/>
                        <a:ea typeface="宋体" charset="0"/>
                        <a:cs typeface="宋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7302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 ISP </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 206.0.64.0/18 </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11001110.00000000.01*</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16384</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75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大学</a:t>
                      </a: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206.0.68.0/22</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11001110.00000000.010001*</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1024</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1693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一系</a:t>
                      </a: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206.0.68.0/23</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11001110.00000000.0100010*</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ts val="2563"/>
                        </a:lnSpc>
                        <a:spcBef>
                          <a:spcPct val="0"/>
                        </a:spcBef>
                        <a:spcAft>
                          <a:spcPct val="0"/>
                        </a:spcAft>
                        <a:buClrTx/>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512</a:t>
                      </a:r>
                      <a:endParaRPr kumimoji="1" lang="zh-CN" altLang="en-US" sz="2800" b="1" i="0" u="none" strike="noStrike" cap="none" normalizeH="0" baseline="0">
                        <a:ln>
                          <a:noFill/>
                        </a:ln>
                        <a:solidFill>
                          <a:srgbClr val="000090"/>
                        </a:solidFill>
                        <a:effectLst/>
                        <a:latin typeface="Arial" charset="0"/>
                        <a:ea typeface="宋体" charset="0"/>
                        <a:cs typeface="宋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575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二系</a:t>
                      </a: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206.0.70.0/24</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11001110.00000000.01000110.*</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256</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6985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三系</a:t>
                      </a: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206.0.71.0/25</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11001110.00000000.01000111.0*</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128</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37302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zh-CN" altLang="en-US" sz="1800" b="1" i="0" u="none" strike="noStrike" cap="none" normalizeH="0" baseline="0">
                          <a:ln>
                            <a:noFill/>
                          </a:ln>
                          <a:solidFill>
                            <a:srgbClr val="000090"/>
                          </a:solidFill>
                          <a:effectLst/>
                          <a:latin typeface="Times New Roman" charset="0"/>
                          <a:ea typeface="黑体" charset="0"/>
                          <a:cs typeface="黑体" charset="0"/>
                        </a:rPr>
                        <a:t>四系</a:t>
                      </a:r>
                    </a:p>
                  </a:txBody>
                  <a:tcPr marL="91441" marR="91441" marT="45717" marB="45717"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206.0.71.128/25</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a:ln>
                            <a:noFill/>
                          </a:ln>
                          <a:solidFill>
                            <a:srgbClr val="000090"/>
                          </a:solidFill>
                          <a:effectLst/>
                          <a:latin typeface="Times New Roman" charset="0"/>
                          <a:ea typeface="黑体" charset="0"/>
                          <a:cs typeface="黑体" charset="0"/>
                        </a:rPr>
                        <a:t>11001110.00000000.01000111.1*</a:t>
                      </a:r>
                      <a:endParaRPr kumimoji="1" lang="zh-CN" altLang="en-US" sz="1800" b="1" i="0" u="none" strike="noStrike" cap="none" normalizeH="0" baseline="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1" lang="en-US" altLang="zh-CN" sz="1800" b="1" i="0" u="none" strike="noStrike" cap="none" normalizeH="0" baseline="0" dirty="0">
                          <a:ln>
                            <a:noFill/>
                          </a:ln>
                          <a:solidFill>
                            <a:srgbClr val="000090"/>
                          </a:solidFill>
                          <a:effectLst/>
                          <a:latin typeface="Times New Roman" charset="0"/>
                          <a:ea typeface="黑体" charset="0"/>
                          <a:cs typeface="黑体" charset="0"/>
                        </a:rPr>
                        <a:t> 128</a:t>
                      </a:r>
                      <a:endParaRPr kumimoji="1" lang="zh-CN" altLang="en-US" sz="1800" b="1" i="0" u="none" strike="noStrike" cap="none" normalizeH="0" baseline="0" dirty="0">
                        <a:ln>
                          <a:noFill/>
                        </a:ln>
                        <a:solidFill>
                          <a:srgbClr val="000090"/>
                        </a:solidFill>
                        <a:effectLst/>
                        <a:latin typeface="Times New Roman" charset="0"/>
                        <a:ea typeface="黑体" charset="0"/>
                        <a:cs typeface="黑体" charset="0"/>
                      </a:endParaRPr>
                    </a:p>
                  </a:txBody>
                  <a:tcPr marL="91441" marR="91441" marT="45717" marB="45717"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57" name="文本框 56"/>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8989617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a:xfrm>
            <a:off x="611188" y="44450"/>
            <a:ext cx="7793037" cy="695325"/>
          </a:xfrm>
        </p:spPr>
        <p:txBody>
          <a:bodyPr/>
          <a:lstStyle/>
          <a:p>
            <a:pPr>
              <a:defRPr/>
            </a:pPr>
            <a:r>
              <a:rPr kumimoji="0" lang="en-US" altLang="zh-CN" sz="3600" b="1" dirty="0" smtClean="0">
                <a:solidFill>
                  <a:srgbClr val="000090"/>
                </a:solidFill>
              </a:rPr>
              <a:t>CIDR </a:t>
            </a:r>
            <a:r>
              <a:rPr kumimoji="0" lang="zh-CN" altLang="en-US" sz="3600" b="1" dirty="0" smtClean="0">
                <a:solidFill>
                  <a:srgbClr val="000090"/>
                </a:solidFill>
              </a:rPr>
              <a:t>地址块划分举例</a:t>
            </a:r>
            <a:r>
              <a:rPr kumimoji="0" lang="en-US" altLang="zh-CN" sz="3600" b="1" dirty="0" smtClean="0">
                <a:solidFill>
                  <a:srgbClr val="000090"/>
                </a:solidFill>
              </a:rPr>
              <a:t> </a:t>
            </a:r>
          </a:p>
        </p:txBody>
      </p:sp>
      <p:grpSp>
        <p:nvGrpSpPr>
          <p:cNvPr id="256002" name="Group 3"/>
          <p:cNvGrpSpPr>
            <a:grpSpLocks/>
          </p:cNvGrpSpPr>
          <p:nvPr/>
        </p:nvGrpSpPr>
        <p:grpSpPr bwMode="auto">
          <a:xfrm>
            <a:off x="158750" y="1104900"/>
            <a:ext cx="1511300" cy="738188"/>
            <a:chOff x="2592" y="1200"/>
            <a:chExt cx="2400" cy="1584"/>
          </a:xfrm>
        </p:grpSpPr>
        <p:grpSp>
          <p:nvGrpSpPr>
            <p:cNvPr id="256038" name="Group 4"/>
            <p:cNvGrpSpPr>
              <a:grpSpLocks/>
            </p:cNvGrpSpPr>
            <p:nvPr/>
          </p:nvGrpSpPr>
          <p:grpSpPr bwMode="auto">
            <a:xfrm>
              <a:off x="2606" y="1231"/>
              <a:ext cx="2386" cy="1553"/>
              <a:chOff x="3134" y="1375"/>
              <a:chExt cx="2386" cy="1553"/>
            </a:xfrm>
          </p:grpSpPr>
          <p:sp>
            <p:nvSpPr>
              <p:cNvPr id="256048" name="Oval 5"/>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9" name="Oval 6"/>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0" name="Oval 7"/>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1" name="Oval 8"/>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2" name="Oval 9"/>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3" name="Oval 10"/>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4" name="Oval 11"/>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5" name="Oval 12"/>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56" name="Oval 13"/>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256039" name="Oval 14"/>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0" name="Oval 15"/>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1" name="Oval 16"/>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2" name="Oval 17"/>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3" name="Oval 18"/>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4" name="Oval 19"/>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5" name="Oval 20"/>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6" name="Oval 21"/>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256047" name="Oval 22"/>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840727" name="Text Box 23"/>
          <p:cNvSpPr txBox="1">
            <a:spLocks noChangeArrowheads="1"/>
          </p:cNvSpPr>
          <p:nvPr/>
        </p:nvSpPr>
        <p:spPr bwMode="auto">
          <a:xfrm>
            <a:off x="395288" y="1212850"/>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solidFill>
                  <a:srgbClr val="000066"/>
                </a:solidFill>
                <a:effectLst>
                  <a:outerShdw blurRad="38100" dist="38100" dir="2700000" algn="tl">
                    <a:srgbClr val="000000"/>
                  </a:outerShdw>
                </a:effectLst>
                <a:latin typeface="Times New Roman" charset="0"/>
                <a:ea typeface="黑体" charset="0"/>
                <a:cs typeface="黑体" charset="0"/>
              </a:rPr>
              <a:t>因特网</a:t>
            </a:r>
          </a:p>
        </p:txBody>
      </p:sp>
      <p:sp>
        <p:nvSpPr>
          <p:cNvPr id="840728" name="Oval 24"/>
          <p:cNvSpPr>
            <a:spLocks noChangeArrowheads="1"/>
          </p:cNvSpPr>
          <p:nvPr/>
        </p:nvSpPr>
        <p:spPr bwMode="auto">
          <a:xfrm>
            <a:off x="3576638" y="957263"/>
            <a:ext cx="2625725" cy="958850"/>
          </a:xfrm>
          <a:prstGeom prst="ellipse">
            <a:avLst/>
          </a:prstGeom>
          <a:solidFill>
            <a:srgbClr val="3399FF"/>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40729" name="Oval 25"/>
          <p:cNvSpPr>
            <a:spLocks noChangeArrowheads="1"/>
          </p:cNvSpPr>
          <p:nvPr/>
        </p:nvSpPr>
        <p:spPr bwMode="auto">
          <a:xfrm>
            <a:off x="4133850" y="1104900"/>
            <a:ext cx="1671638" cy="665163"/>
          </a:xfrm>
          <a:prstGeom prst="ellipse">
            <a:avLst/>
          </a:prstGeom>
          <a:solidFill>
            <a:srgbClr val="CCECFF"/>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40730" name="Text Box 26"/>
          <p:cNvSpPr txBox="1">
            <a:spLocks noChangeArrowheads="1"/>
          </p:cNvSpPr>
          <p:nvPr/>
        </p:nvSpPr>
        <p:spPr bwMode="auto">
          <a:xfrm>
            <a:off x="4219575" y="1252538"/>
            <a:ext cx="14478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206.0.68.0/22</a:t>
            </a:r>
          </a:p>
        </p:txBody>
      </p:sp>
      <p:sp>
        <p:nvSpPr>
          <p:cNvPr id="840731" name="Text Box 27"/>
          <p:cNvSpPr txBox="1">
            <a:spLocks noChangeArrowheads="1"/>
          </p:cNvSpPr>
          <p:nvPr/>
        </p:nvSpPr>
        <p:spPr bwMode="auto">
          <a:xfrm>
            <a:off x="1547813" y="955675"/>
            <a:ext cx="20494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206.0.64.0/18</a:t>
            </a:r>
          </a:p>
        </p:txBody>
      </p:sp>
      <p:sp>
        <p:nvSpPr>
          <p:cNvPr id="840732" name="AutoShape 28"/>
          <p:cNvSpPr>
            <a:spLocks noChangeArrowheads="1"/>
          </p:cNvSpPr>
          <p:nvPr/>
        </p:nvSpPr>
        <p:spPr bwMode="auto">
          <a:xfrm>
            <a:off x="1749425" y="1344613"/>
            <a:ext cx="1749425" cy="220662"/>
          </a:xfrm>
          <a:prstGeom prst="leftArrow">
            <a:avLst>
              <a:gd name="adj1" fmla="val 50000"/>
              <a:gd name="adj2" fmla="val 198202"/>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33" name="Text Box 29"/>
          <p:cNvSpPr txBox="1">
            <a:spLocks noChangeArrowheads="1"/>
          </p:cNvSpPr>
          <p:nvPr/>
        </p:nvSpPr>
        <p:spPr bwMode="auto">
          <a:xfrm>
            <a:off x="3419475" y="739775"/>
            <a:ext cx="658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mtClean="0">
                <a:latin typeface="Times New Roman" charset="0"/>
                <a:ea typeface="黑体" charset="0"/>
                <a:cs typeface="黑体" charset="0"/>
              </a:rPr>
              <a:t>ISP</a:t>
            </a:r>
          </a:p>
        </p:txBody>
      </p:sp>
      <p:sp>
        <p:nvSpPr>
          <p:cNvPr id="840734" name="Text Box 30"/>
          <p:cNvSpPr txBox="1">
            <a:spLocks noChangeArrowheads="1"/>
          </p:cNvSpPr>
          <p:nvPr/>
        </p:nvSpPr>
        <p:spPr bwMode="auto">
          <a:xfrm>
            <a:off x="6361113" y="811213"/>
            <a:ext cx="10906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zh-CN" altLang="en-US" b="0" smtClean="0">
                <a:latin typeface="Times New Roman" charset="0"/>
                <a:ea typeface="黑体" charset="0"/>
                <a:cs typeface="黑体" charset="0"/>
              </a:rPr>
              <a:t>大学</a:t>
            </a:r>
            <a:r>
              <a:rPr kumimoji="1" lang="en-US" altLang="zh-CN" b="0" smtClean="0">
                <a:latin typeface="Times New Roman" charset="0"/>
                <a:ea typeface="黑体" charset="0"/>
                <a:cs typeface="黑体" charset="0"/>
              </a:rPr>
              <a:t> X</a:t>
            </a:r>
          </a:p>
        </p:txBody>
      </p:sp>
      <p:sp>
        <p:nvSpPr>
          <p:cNvPr id="840735" name="Line 31"/>
          <p:cNvSpPr>
            <a:spLocks noChangeShapeType="1"/>
          </p:cNvSpPr>
          <p:nvPr/>
        </p:nvSpPr>
        <p:spPr bwMode="auto">
          <a:xfrm flipV="1">
            <a:off x="5724525" y="1104900"/>
            <a:ext cx="636588" cy="220663"/>
          </a:xfrm>
          <a:prstGeom prst="line">
            <a:avLst/>
          </a:prstGeom>
          <a:noFill/>
          <a:ln w="2857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840736" name="Text Box 32"/>
          <p:cNvSpPr txBox="1">
            <a:spLocks noChangeArrowheads="1"/>
          </p:cNvSpPr>
          <p:nvPr/>
        </p:nvSpPr>
        <p:spPr bwMode="auto">
          <a:xfrm>
            <a:off x="1935163" y="3684588"/>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一系</a:t>
            </a:r>
          </a:p>
        </p:txBody>
      </p:sp>
      <p:sp>
        <p:nvSpPr>
          <p:cNvPr id="840737" name="Text Box 33"/>
          <p:cNvSpPr txBox="1">
            <a:spLocks noChangeArrowheads="1"/>
          </p:cNvSpPr>
          <p:nvPr/>
        </p:nvSpPr>
        <p:spPr bwMode="auto">
          <a:xfrm>
            <a:off x="4643438" y="361315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二系</a:t>
            </a:r>
          </a:p>
        </p:txBody>
      </p:sp>
      <p:sp>
        <p:nvSpPr>
          <p:cNvPr id="840738" name="Text Box 34"/>
          <p:cNvSpPr txBox="1">
            <a:spLocks noChangeArrowheads="1"/>
          </p:cNvSpPr>
          <p:nvPr/>
        </p:nvSpPr>
        <p:spPr bwMode="auto">
          <a:xfrm>
            <a:off x="5724525" y="342900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三系</a:t>
            </a:r>
          </a:p>
        </p:txBody>
      </p:sp>
      <p:sp>
        <p:nvSpPr>
          <p:cNvPr id="840739" name="Text Box 35"/>
          <p:cNvSpPr txBox="1">
            <a:spLocks noChangeArrowheads="1"/>
          </p:cNvSpPr>
          <p:nvPr/>
        </p:nvSpPr>
        <p:spPr bwMode="auto">
          <a:xfrm>
            <a:off x="7885113" y="342900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latin typeface="Times New Roman" charset="0"/>
                <a:ea typeface="黑体" charset="0"/>
                <a:cs typeface="黑体" charset="0"/>
              </a:rPr>
              <a:t>四系</a:t>
            </a:r>
          </a:p>
        </p:txBody>
      </p:sp>
      <p:sp>
        <p:nvSpPr>
          <p:cNvPr id="840740" name="AutoShape 36"/>
          <p:cNvSpPr>
            <a:spLocks noChangeArrowheads="1"/>
          </p:cNvSpPr>
          <p:nvPr/>
        </p:nvSpPr>
        <p:spPr bwMode="auto">
          <a:xfrm rot="1625099">
            <a:off x="5461000" y="2012950"/>
            <a:ext cx="2503488" cy="173038"/>
          </a:xfrm>
          <a:prstGeom prst="leftArrow">
            <a:avLst>
              <a:gd name="adj1" fmla="val 27083"/>
              <a:gd name="adj2" fmla="val 410994"/>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41" name="Oval 37"/>
          <p:cNvSpPr>
            <a:spLocks noChangeArrowheads="1"/>
          </p:cNvSpPr>
          <p:nvPr/>
        </p:nvSpPr>
        <p:spPr bwMode="auto">
          <a:xfrm>
            <a:off x="7156450" y="2579688"/>
            <a:ext cx="1987550" cy="887412"/>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40742" name="Text Box 38"/>
          <p:cNvSpPr txBox="1">
            <a:spLocks noChangeArrowheads="1"/>
          </p:cNvSpPr>
          <p:nvPr/>
        </p:nvSpPr>
        <p:spPr bwMode="auto">
          <a:xfrm>
            <a:off x="7235825" y="2733675"/>
            <a:ext cx="16748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206.0.71.128/26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206.0.71.192/26</a:t>
            </a:r>
          </a:p>
        </p:txBody>
      </p:sp>
      <p:sp>
        <p:nvSpPr>
          <p:cNvPr id="840743" name="AutoShape 39"/>
          <p:cNvSpPr>
            <a:spLocks noChangeArrowheads="1"/>
          </p:cNvSpPr>
          <p:nvPr/>
        </p:nvSpPr>
        <p:spPr bwMode="auto">
          <a:xfrm rot="8870696">
            <a:off x="1797050" y="2108200"/>
            <a:ext cx="2674938"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44" name="Oval 40"/>
          <p:cNvSpPr>
            <a:spLocks noChangeArrowheads="1"/>
          </p:cNvSpPr>
          <p:nvPr/>
        </p:nvSpPr>
        <p:spPr bwMode="auto">
          <a:xfrm>
            <a:off x="0" y="2579688"/>
            <a:ext cx="2384425" cy="1403350"/>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40745" name="Text Box 41"/>
          <p:cNvSpPr txBox="1">
            <a:spLocks noChangeArrowheads="1"/>
          </p:cNvSpPr>
          <p:nvPr/>
        </p:nvSpPr>
        <p:spPr bwMode="auto">
          <a:xfrm>
            <a:off x="396875" y="2682875"/>
            <a:ext cx="16764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206.0.68.0/25</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206.0.68.128/25</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206.0.69.0/25</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206.0.69.128/25</a:t>
            </a:r>
          </a:p>
        </p:txBody>
      </p:sp>
      <p:sp>
        <p:nvSpPr>
          <p:cNvPr id="840746" name="AutoShape 42"/>
          <p:cNvSpPr>
            <a:spLocks noChangeArrowheads="1"/>
          </p:cNvSpPr>
          <p:nvPr/>
        </p:nvSpPr>
        <p:spPr bwMode="auto">
          <a:xfrm rot="7490917">
            <a:off x="3182144" y="2329656"/>
            <a:ext cx="2143125" cy="188913"/>
          </a:xfrm>
          <a:prstGeom prst="leftArrow">
            <a:avLst>
              <a:gd name="adj1" fmla="val 27083"/>
              <a:gd name="adj2" fmla="val 32226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47" name="Oval 43"/>
          <p:cNvSpPr>
            <a:spLocks noChangeArrowheads="1"/>
          </p:cNvSpPr>
          <p:nvPr/>
        </p:nvSpPr>
        <p:spPr bwMode="auto">
          <a:xfrm>
            <a:off x="2544763" y="2579688"/>
            <a:ext cx="2384425" cy="1403350"/>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40748" name="Text Box 44"/>
          <p:cNvSpPr txBox="1">
            <a:spLocks noChangeArrowheads="1"/>
          </p:cNvSpPr>
          <p:nvPr/>
        </p:nvSpPr>
        <p:spPr bwMode="auto">
          <a:xfrm>
            <a:off x="2941638" y="2682875"/>
            <a:ext cx="167640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206.0.70.0/26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206.0.70.64/26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206.0.70.128/26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206.0.70.192/26</a:t>
            </a:r>
          </a:p>
        </p:txBody>
      </p:sp>
      <p:sp>
        <p:nvSpPr>
          <p:cNvPr id="840749" name="Rectangle 45"/>
          <p:cNvSpPr>
            <a:spLocks noChangeArrowheads="1"/>
          </p:cNvSpPr>
          <p:nvPr/>
        </p:nvSpPr>
        <p:spPr bwMode="auto">
          <a:xfrm>
            <a:off x="3498850" y="2293938"/>
            <a:ext cx="1350963" cy="19526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50" name="Text Box 46"/>
          <p:cNvSpPr txBox="1">
            <a:spLocks noChangeArrowheads="1"/>
          </p:cNvSpPr>
          <p:nvPr/>
        </p:nvSpPr>
        <p:spPr bwMode="auto">
          <a:xfrm>
            <a:off x="3419475" y="2181225"/>
            <a:ext cx="1447800" cy="3667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206.0.70.0/24</a:t>
            </a:r>
          </a:p>
        </p:txBody>
      </p:sp>
      <p:sp>
        <p:nvSpPr>
          <p:cNvPr id="840751" name="AutoShape 47"/>
          <p:cNvSpPr>
            <a:spLocks noChangeArrowheads="1"/>
          </p:cNvSpPr>
          <p:nvPr/>
        </p:nvSpPr>
        <p:spPr bwMode="auto">
          <a:xfrm rot="14362323" flipH="1">
            <a:off x="4687887" y="2378076"/>
            <a:ext cx="2144713" cy="188912"/>
          </a:xfrm>
          <a:prstGeom prst="leftArrow">
            <a:avLst>
              <a:gd name="adj1" fmla="val 27083"/>
              <a:gd name="adj2" fmla="val 322509"/>
            </a:avLst>
          </a:prstGeom>
          <a:solidFill>
            <a:srgbClr val="66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52" name="Rectangle 48"/>
          <p:cNvSpPr>
            <a:spLocks noChangeArrowheads="1"/>
          </p:cNvSpPr>
          <p:nvPr/>
        </p:nvSpPr>
        <p:spPr bwMode="auto">
          <a:xfrm>
            <a:off x="5168900" y="2312988"/>
            <a:ext cx="1341438" cy="1841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53" name="Text Box 49"/>
          <p:cNvSpPr txBox="1">
            <a:spLocks noChangeArrowheads="1"/>
          </p:cNvSpPr>
          <p:nvPr/>
        </p:nvSpPr>
        <p:spPr bwMode="auto">
          <a:xfrm>
            <a:off x="5087938" y="2195513"/>
            <a:ext cx="14478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206.0.71.0/25</a:t>
            </a:r>
          </a:p>
        </p:txBody>
      </p:sp>
      <p:sp>
        <p:nvSpPr>
          <p:cNvPr id="840754" name="Oval 50"/>
          <p:cNvSpPr>
            <a:spLocks noChangeArrowheads="1"/>
          </p:cNvSpPr>
          <p:nvPr/>
        </p:nvSpPr>
        <p:spPr bwMode="auto">
          <a:xfrm>
            <a:off x="5010150" y="2579688"/>
            <a:ext cx="1987550" cy="887412"/>
          </a:xfrm>
          <a:prstGeom prst="ellipse">
            <a:avLst/>
          </a:prstGeom>
          <a:solidFill>
            <a:srgbClr val="FFFF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840755" name="Text Box 51"/>
          <p:cNvSpPr txBox="1">
            <a:spLocks noChangeArrowheads="1"/>
          </p:cNvSpPr>
          <p:nvPr/>
        </p:nvSpPr>
        <p:spPr bwMode="auto">
          <a:xfrm>
            <a:off x="5168900" y="2733675"/>
            <a:ext cx="15621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206.0.71.0/26</a:t>
            </a:r>
          </a:p>
          <a:p>
            <a:pPr>
              <a:defRPr/>
            </a:pPr>
            <a:r>
              <a:rPr kumimoji="1" lang="en-US" altLang="zh-CN">
                <a:solidFill>
                  <a:srgbClr val="000066"/>
                </a:solidFill>
                <a:effectLst>
                  <a:outerShdw blurRad="38100" dist="38100" dir="2700000" algn="tl">
                    <a:srgbClr val="000000"/>
                  </a:outerShdw>
                </a:effectLst>
                <a:latin typeface="Times New Roman" charset="0"/>
                <a:ea typeface="黑体" charset="0"/>
                <a:cs typeface="黑体" charset="0"/>
              </a:rPr>
              <a:t>206.0.71.64/26</a:t>
            </a:r>
          </a:p>
        </p:txBody>
      </p:sp>
      <p:sp>
        <p:nvSpPr>
          <p:cNvPr id="840756" name="Rectangle 52"/>
          <p:cNvSpPr>
            <a:spLocks noChangeArrowheads="1"/>
          </p:cNvSpPr>
          <p:nvPr/>
        </p:nvSpPr>
        <p:spPr bwMode="auto">
          <a:xfrm>
            <a:off x="7156450" y="2286000"/>
            <a:ext cx="1581150" cy="21113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57" name="Text Box 53"/>
          <p:cNvSpPr txBox="1">
            <a:spLocks noChangeArrowheads="1"/>
          </p:cNvSpPr>
          <p:nvPr/>
        </p:nvSpPr>
        <p:spPr bwMode="auto">
          <a:xfrm>
            <a:off x="7075488" y="2149475"/>
            <a:ext cx="16764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206.0.71.128/25</a:t>
            </a:r>
          </a:p>
        </p:txBody>
      </p:sp>
      <p:sp>
        <p:nvSpPr>
          <p:cNvPr id="840758" name="Rectangle 54"/>
          <p:cNvSpPr>
            <a:spLocks noChangeArrowheads="1"/>
          </p:cNvSpPr>
          <p:nvPr/>
        </p:nvSpPr>
        <p:spPr bwMode="auto">
          <a:xfrm>
            <a:off x="1828800" y="2286000"/>
            <a:ext cx="1341438" cy="21113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0759" name="Text Box 55"/>
          <p:cNvSpPr txBox="1">
            <a:spLocks noChangeArrowheads="1"/>
          </p:cNvSpPr>
          <p:nvPr/>
        </p:nvSpPr>
        <p:spPr bwMode="auto">
          <a:xfrm>
            <a:off x="1747838" y="2181225"/>
            <a:ext cx="14478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latin typeface="Times New Roman" charset="0"/>
                <a:ea typeface="黑体" charset="0"/>
                <a:cs typeface="黑体" charset="0"/>
              </a:rPr>
              <a:t>206.0.68.0/23</a:t>
            </a:r>
          </a:p>
        </p:txBody>
      </p:sp>
      <p:sp>
        <p:nvSpPr>
          <p:cNvPr id="840760" name="Rectangle 56"/>
          <p:cNvSpPr>
            <a:spLocks noChangeArrowheads="1"/>
          </p:cNvSpPr>
          <p:nvPr/>
        </p:nvSpPr>
        <p:spPr bwMode="auto">
          <a:xfrm>
            <a:off x="0" y="4149725"/>
            <a:ext cx="9144000" cy="2708275"/>
          </a:xfrm>
          <a:prstGeom prst="rect">
            <a:avLst/>
          </a:prstGeom>
          <a:solidFill>
            <a:srgbClr val="CCE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zh-CN" altLang="en-US" sz="2800" b="0">
              <a:latin typeface="Tahoma" charset="0"/>
            </a:endParaRPr>
          </a:p>
        </p:txBody>
      </p:sp>
      <p:sp>
        <p:nvSpPr>
          <p:cNvPr id="840761" name="Text Box 57"/>
          <p:cNvSpPr txBox="1">
            <a:spLocks noChangeArrowheads="1"/>
          </p:cNvSpPr>
          <p:nvPr/>
        </p:nvSpPr>
        <p:spPr bwMode="auto">
          <a:xfrm>
            <a:off x="250825" y="4365625"/>
            <a:ext cx="8678863" cy="2227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sz="2800">
                <a:solidFill>
                  <a:srgbClr val="333399"/>
                </a:solidFill>
                <a:effectLst>
                  <a:outerShdw blurRad="38100" dist="38100" dir="2700000" algn="tl">
                    <a:srgbClr val="000000"/>
                  </a:outerShdw>
                </a:effectLst>
                <a:ea typeface="黑体" charset="0"/>
                <a:cs typeface="黑体" charset="0"/>
              </a:rPr>
              <a:t>这个</a:t>
            </a:r>
            <a:r>
              <a:rPr lang="en-US" altLang="zh-CN" sz="2800">
                <a:solidFill>
                  <a:srgbClr val="333399"/>
                </a:solidFill>
                <a:effectLst>
                  <a:outerShdw blurRad="38100" dist="38100" dir="2700000" algn="tl">
                    <a:srgbClr val="000000"/>
                  </a:outerShdw>
                </a:effectLst>
                <a:ea typeface="黑体" charset="0"/>
                <a:cs typeface="黑体" charset="0"/>
              </a:rPr>
              <a:t> ISP </a:t>
            </a:r>
            <a:r>
              <a:rPr lang="zh-CN" altLang="en-US" sz="2800">
                <a:solidFill>
                  <a:srgbClr val="333399"/>
                </a:solidFill>
                <a:effectLst>
                  <a:outerShdw blurRad="38100" dist="38100" dir="2700000" algn="tl">
                    <a:srgbClr val="000000"/>
                  </a:outerShdw>
                </a:effectLst>
                <a:ea typeface="黑体" charset="0"/>
                <a:cs typeface="黑体" charset="0"/>
              </a:rPr>
              <a:t>共有</a:t>
            </a:r>
            <a:r>
              <a:rPr lang="en-US" altLang="zh-CN" sz="2800">
                <a:solidFill>
                  <a:srgbClr val="333399"/>
                </a:solidFill>
                <a:effectLst>
                  <a:outerShdw blurRad="38100" dist="38100" dir="2700000" algn="tl">
                    <a:srgbClr val="000000"/>
                  </a:outerShdw>
                </a:effectLst>
                <a:ea typeface="黑体" charset="0"/>
                <a:cs typeface="黑体" charset="0"/>
              </a:rPr>
              <a:t> 64 </a:t>
            </a:r>
            <a:r>
              <a:rPr lang="zh-CN" altLang="en-US" sz="2800">
                <a:solidFill>
                  <a:srgbClr val="333399"/>
                </a:solidFill>
                <a:effectLst>
                  <a:outerShdw blurRad="38100" dist="38100" dir="2700000" algn="tl">
                    <a:srgbClr val="000000"/>
                  </a:outerShdw>
                </a:effectLst>
                <a:ea typeface="黑体" charset="0"/>
                <a:cs typeface="黑体" charset="0"/>
              </a:rPr>
              <a:t>个</a:t>
            </a:r>
            <a:r>
              <a:rPr lang="en-US" altLang="zh-CN" sz="2800">
                <a:solidFill>
                  <a:srgbClr val="333399"/>
                </a:solidFill>
                <a:effectLst>
                  <a:outerShdw blurRad="38100" dist="38100" dir="2700000" algn="tl">
                    <a:srgbClr val="000000"/>
                  </a:outerShdw>
                </a:effectLst>
                <a:ea typeface="黑体" charset="0"/>
                <a:cs typeface="黑体" charset="0"/>
              </a:rPr>
              <a:t> C </a:t>
            </a:r>
            <a:r>
              <a:rPr lang="zh-CN" altLang="en-US" sz="2800">
                <a:solidFill>
                  <a:srgbClr val="333399"/>
                </a:solidFill>
                <a:effectLst>
                  <a:outerShdw blurRad="38100" dist="38100" dir="2700000" algn="tl">
                    <a:srgbClr val="000000"/>
                  </a:outerShdw>
                </a:effectLst>
                <a:ea typeface="黑体" charset="0"/>
                <a:cs typeface="黑体" charset="0"/>
              </a:rPr>
              <a:t>类网络。如果不采用</a:t>
            </a:r>
            <a:r>
              <a:rPr lang="en-US" altLang="zh-CN" sz="2800">
                <a:solidFill>
                  <a:srgbClr val="333399"/>
                </a:solidFill>
                <a:effectLst>
                  <a:outerShdw blurRad="38100" dist="38100" dir="2700000" algn="tl">
                    <a:srgbClr val="000000"/>
                  </a:outerShdw>
                </a:effectLst>
                <a:ea typeface="黑体" charset="0"/>
                <a:cs typeface="黑体" charset="0"/>
              </a:rPr>
              <a:t> CIDR </a:t>
            </a:r>
            <a:r>
              <a:rPr lang="zh-CN" altLang="en-US" sz="2800">
                <a:solidFill>
                  <a:srgbClr val="333399"/>
                </a:solidFill>
                <a:effectLst>
                  <a:outerShdw blurRad="38100" dist="38100" dir="2700000" algn="tl">
                    <a:srgbClr val="000000"/>
                  </a:outerShdw>
                </a:effectLst>
                <a:ea typeface="黑体" charset="0"/>
                <a:cs typeface="黑体" charset="0"/>
              </a:rPr>
              <a:t>技术，则在与该</a:t>
            </a:r>
            <a:r>
              <a:rPr lang="en-US" altLang="zh-CN" sz="2800">
                <a:solidFill>
                  <a:srgbClr val="333399"/>
                </a:solidFill>
                <a:effectLst>
                  <a:outerShdw blurRad="38100" dist="38100" dir="2700000" algn="tl">
                    <a:srgbClr val="000000"/>
                  </a:outerShdw>
                </a:effectLst>
                <a:ea typeface="黑体" charset="0"/>
                <a:cs typeface="黑体" charset="0"/>
              </a:rPr>
              <a:t> ISP </a:t>
            </a:r>
            <a:r>
              <a:rPr lang="zh-CN" altLang="en-US" sz="2800">
                <a:solidFill>
                  <a:srgbClr val="333399"/>
                </a:solidFill>
                <a:effectLst>
                  <a:outerShdw blurRad="38100" dist="38100" dir="2700000" algn="tl">
                    <a:srgbClr val="000000"/>
                  </a:outerShdw>
                </a:effectLst>
                <a:ea typeface="黑体" charset="0"/>
                <a:cs typeface="黑体" charset="0"/>
              </a:rPr>
              <a:t>的路由器交换路由信息的每一个路由器的路由表中，就需要有</a:t>
            </a:r>
            <a:r>
              <a:rPr lang="en-US" altLang="zh-CN" sz="2800">
                <a:solidFill>
                  <a:srgbClr val="333399"/>
                </a:solidFill>
                <a:effectLst>
                  <a:outerShdw blurRad="38100" dist="38100" dir="2700000" algn="tl">
                    <a:srgbClr val="000000"/>
                  </a:outerShdw>
                </a:effectLst>
                <a:ea typeface="黑体" charset="0"/>
                <a:cs typeface="黑体" charset="0"/>
              </a:rPr>
              <a:t> 64 </a:t>
            </a:r>
            <a:r>
              <a:rPr lang="zh-CN" altLang="en-US" sz="2800">
                <a:solidFill>
                  <a:srgbClr val="333399"/>
                </a:solidFill>
                <a:effectLst>
                  <a:outerShdw blurRad="38100" dist="38100" dir="2700000" algn="tl">
                    <a:srgbClr val="000000"/>
                  </a:outerShdw>
                </a:effectLst>
                <a:ea typeface="黑体" charset="0"/>
                <a:cs typeface="黑体" charset="0"/>
              </a:rPr>
              <a:t>个项目。但采用地址聚合后，只需用路由聚合后的</a:t>
            </a:r>
            <a:r>
              <a:rPr lang="en-US" altLang="zh-CN" sz="2800">
                <a:solidFill>
                  <a:srgbClr val="333399"/>
                </a:solidFill>
                <a:effectLst>
                  <a:outerShdw blurRad="38100" dist="38100" dir="2700000" algn="tl">
                    <a:srgbClr val="000000"/>
                  </a:outerShdw>
                </a:effectLst>
                <a:ea typeface="黑体" charset="0"/>
                <a:cs typeface="黑体" charset="0"/>
              </a:rPr>
              <a:t> 1 </a:t>
            </a:r>
            <a:r>
              <a:rPr lang="zh-CN" altLang="en-US" sz="2800">
                <a:solidFill>
                  <a:srgbClr val="333399"/>
                </a:solidFill>
                <a:effectLst>
                  <a:outerShdw blurRad="38100" dist="38100" dir="2700000" algn="tl">
                    <a:srgbClr val="000000"/>
                  </a:outerShdw>
                </a:effectLst>
                <a:ea typeface="黑体" charset="0"/>
                <a:cs typeface="黑体" charset="0"/>
              </a:rPr>
              <a:t>个项目</a:t>
            </a:r>
            <a:r>
              <a:rPr lang="en-US" altLang="zh-CN" sz="2800">
                <a:solidFill>
                  <a:srgbClr val="333399"/>
                </a:solidFill>
                <a:effectLst>
                  <a:outerShdw blurRad="38100" dist="38100" dir="2700000" algn="tl">
                    <a:srgbClr val="000000"/>
                  </a:outerShdw>
                </a:effectLst>
                <a:ea typeface="黑体" charset="0"/>
                <a:cs typeface="黑体" charset="0"/>
              </a:rPr>
              <a:t> 206.0.64.0/18 </a:t>
            </a:r>
            <a:r>
              <a:rPr lang="zh-CN" altLang="en-US" sz="2800">
                <a:solidFill>
                  <a:srgbClr val="333399"/>
                </a:solidFill>
                <a:effectLst>
                  <a:outerShdw blurRad="38100" dist="38100" dir="2700000" algn="tl">
                    <a:srgbClr val="000000"/>
                  </a:outerShdw>
                </a:effectLst>
                <a:ea typeface="黑体" charset="0"/>
                <a:cs typeface="黑体" charset="0"/>
              </a:rPr>
              <a:t>就能找到该</a:t>
            </a:r>
            <a:r>
              <a:rPr lang="en-US" altLang="zh-CN" sz="2800">
                <a:solidFill>
                  <a:srgbClr val="333399"/>
                </a:solidFill>
                <a:effectLst>
                  <a:outerShdw blurRad="38100" dist="38100" dir="2700000" algn="tl">
                    <a:srgbClr val="000000"/>
                  </a:outerShdw>
                </a:effectLst>
                <a:ea typeface="黑体" charset="0"/>
                <a:cs typeface="黑体" charset="0"/>
              </a:rPr>
              <a:t> ISP</a:t>
            </a:r>
            <a:r>
              <a:rPr lang="zh-CN" altLang="en-US" sz="2800">
                <a:solidFill>
                  <a:srgbClr val="333399"/>
                </a:solidFill>
                <a:effectLst>
                  <a:outerShdw blurRad="38100" dist="38100" dir="2700000" algn="tl">
                    <a:srgbClr val="000000"/>
                  </a:outerShdw>
                </a:effectLst>
                <a:ea typeface="黑体" charset="0"/>
                <a:cs typeface="黑体" charset="0"/>
              </a:rPr>
              <a:t>。</a:t>
            </a:r>
            <a:r>
              <a:rPr lang="en-US" altLang="zh-CN" sz="2800">
                <a:solidFill>
                  <a:srgbClr val="333399"/>
                </a:solidFill>
                <a:effectLst>
                  <a:outerShdw blurRad="38100" dist="38100" dir="2700000" algn="tl">
                    <a:srgbClr val="000000"/>
                  </a:outerShdw>
                </a:effectLst>
                <a:ea typeface="黑体" charset="0"/>
                <a:cs typeface="黑体" charset="0"/>
              </a:rPr>
              <a:t> </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416774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grpId="0" nodeType="afterEffect">
                                  <p:stCondLst>
                                    <p:cond delay="500"/>
                                  </p:stCondLst>
                                  <p:childTnLst>
                                    <p:anim calcmode="discrete" valueType="str">
                                      <p:cBhvr>
                                        <p:cTn id="6" dur="1000" fill="hold"/>
                                        <p:tgtEl>
                                          <p:spTgt spid="8407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3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2755" name="Rectangle 3"/>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2756" name="Rectangle 4"/>
          <p:cNvSpPr>
            <a:spLocks noGrp="1" noChangeArrowheads="1"/>
          </p:cNvSpPr>
          <p:nvPr>
            <p:ph type="title"/>
          </p:nvPr>
        </p:nvSpPr>
        <p:spPr>
          <a:xfrm>
            <a:off x="919163" y="214313"/>
            <a:ext cx="8116887" cy="1462087"/>
          </a:xfrm>
        </p:spPr>
        <p:txBody>
          <a:bodyPr/>
          <a:lstStyle/>
          <a:p>
            <a:pPr>
              <a:defRPr/>
            </a:pPr>
            <a:r>
              <a:rPr kumimoji="0" lang="en-US" altLang="zh-CN" sz="3600" b="1" dirty="0" smtClean="0">
                <a:solidFill>
                  <a:srgbClr val="000090"/>
                </a:solidFill>
              </a:rPr>
              <a:t>2. </a:t>
            </a:r>
            <a:r>
              <a:rPr kumimoji="0" lang="zh-CN" altLang="en-US" sz="3600" b="1" dirty="0" smtClean="0">
                <a:solidFill>
                  <a:srgbClr val="000090"/>
                </a:solidFill>
              </a:rPr>
              <a:t>最长前缀匹配</a:t>
            </a:r>
          </a:p>
        </p:txBody>
      </p:sp>
      <p:sp>
        <p:nvSpPr>
          <p:cNvPr id="842757" name="Rectangle 5"/>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2758" name="Rectangle 6"/>
          <p:cNvSpPr>
            <a:spLocks noGrp="1" noChangeArrowheads="1"/>
          </p:cNvSpPr>
          <p:nvPr>
            <p:ph type="body" idx="1"/>
          </p:nvPr>
        </p:nvSpPr>
        <p:spPr>
          <a:xfrm>
            <a:off x="838200" y="1447800"/>
            <a:ext cx="7772400" cy="4114800"/>
          </a:xfrm>
        </p:spPr>
        <p:txBody>
          <a:bodyPr/>
          <a:lstStyle/>
          <a:p>
            <a:pPr algn="just">
              <a:defRPr/>
            </a:pPr>
            <a:r>
              <a:rPr kumimoji="0" lang="zh-CN" altLang="en-US" sz="2800" b="1" dirty="0" smtClean="0">
                <a:effectLst>
                  <a:outerShdw blurRad="38100" dist="38100" dir="2700000" algn="tl">
                    <a:srgbClr val="000000"/>
                  </a:outerShdw>
                </a:effectLst>
              </a:rPr>
              <a:t>使用</a:t>
            </a:r>
            <a:r>
              <a:rPr kumimoji="0" lang="en-US" altLang="zh-CN" sz="2800" b="1" dirty="0" smtClean="0">
                <a:effectLst>
                  <a:outerShdw blurRad="38100" dist="38100" dir="2700000" algn="tl">
                    <a:srgbClr val="000000"/>
                  </a:outerShdw>
                </a:effectLst>
              </a:rPr>
              <a:t> CIDR </a:t>
            </a:r>
            <a:r>
              <a:rPr kumimoji="0" lang="zh-CN" altLang="en-US" sz="2800" b="1" dirty="0" smtClean="0">
                <a:effectLst>
                  <a:outerShdw blurRad="38100" dist="38100" dir="2700000" algn="tl">
                    <a:srgbClr val="000000"/>
                  </a:outerShdw>
                </a:effectLst>
              </a:rPr>
              <a:t>时，路由表中的每个项目由“网络前缀”和“下一跳地址”组成。在查找路由表时可能会得到不止一个匹配结果。</a:t>
            </a:r>
            <a:r>
              <a:rPr kumimoji="0" lang="en-US" altLang="zh-CN" sz="2800" b="1" dirty="0" smtClean="0">
                <a:effectLst>
                  <a:outerShdw blurRad="38100" dist="38100" dir="2700000" algn="tl">
                    <a:srgbClr val="000000"/>
                  </a:outerShdw>
                </a:effectLst>
              </a:rPr>
              <a:t> </a:t>
            </a:r>
          </a:p>
          <a:p>
            <a:pPr algn="just">
              <a:defRPr/>
            </a:pPr>
            <a:r>
              <a:rPr kumimoji="0" lang="zh-CN" altLang="en-US" sz="2800" b="1" dirty="0" smtClean="0">
                <a:effectLst>
                  <a:outerShdw blurRad="38100" dist="38100" dir="2700000" algn="tl">
                    <a:srgbClr val="000000"/>
                  </a:outerShdw>
                </a:effectLst>
              </a:rPr>
              <a:t>应当从匹配结果中选择具有最长网络前缀的路由：</a:t>
            </a:r>
            <a:r>
              <a:rPr kumimoji="0" lang="zh-CN" altLang="en-US" sz="2800" b="1" dirty="0" smtClean="0">
                <a:solidFill>
                  <a:schemeClr val="hlink"/>
                </a:solidFill>
                <a:effectLst>
                  <a:outerShdw blurRad="38100" dist="38100" dir="2700000" algn="tl">
                    <a:srgbClr val="000000"/>
                  </a:outerShdw>
                </a:effectLst>
              </a:rPr>
              <a:t>最长前缀匹配</a:t>
            </a:r>
            <a:r>
              <a:rPr kumimoji="0" lang="en-US" altLang="zh-CN" sz="2800" b="1" dirty="0" smtClean="0">
                <a:effectLst>
                  <a:outerShdw blurRad="38100" dist="38100" dir="2700000" algn="tl">
                    <a:srgbClr val="000000"/>
                  </a:outerShdw>
                </a:effectLst>
              </a:rPr>
              <a:t>(longest-prefix matching)</a:t>
            </a:r>
            <a:r>
              <a:rPr kumimoji="0" lang="zh-CN" altLang="en-US" sz="2800" b="1" dirty="0" smtClean="0">
                <a:effectLst>
                  <a:outerShdw blurRad="38100" dist="38100" dir="2700000" algn="tl">
                    <a:srgbClr val="000000"/>
                  </a:outerShdw>
                </a:effectLst>
              </a:rPr>
              <a:t>。</a:t>
            </a:r>
            <a:endParaRPr kumimoji="0" lang="en-US" altLang="zh-CN" sz="2800" b="1" dirty="0" smtClean="0">
              <a:effectLst>
                <a:outerShdw blurRad="38100" dist="38100" dir="2700000" algn="tl">
                  <a:srgbClr val="000000"/>
                </a:outerShdw>
              </a:effectLst>
            </a:endParaRPr>
          </a:p>
          <a:p>
            <a:pPr algn="just">
              <a:defRPr/>
            </a:pPr>
            <a:r>
              <a:rPr kumimoji="0" lang="zh-CN" altLang="en-US" sz="2800" b="1" dirty="0" smtClean="0">
                <a:effectLst>
                  <a:outerShdw blurRad="38100" dist="38100" dir="2700000" algn="tl">
                    <a:srgbClr val="000000"/>
                  </a:outerShdw>
                </a:effectLst>
              </a:rPr>
              <a:t>网络前缀越长，其地址块就越小，因而路由就越具体</a:t>
            </a:r>
            <a:r>
              <a:rPr kumimoji="0" lang="en-US" altLang="zh-CN" sz="2800" b="1" dirty="0" smtClean="0">
                <a:effectLst>
                  <a:outerShdw blurRad="38100" dist="38100" dir="2700000" algn="tl">
                    <a:srgbClr val="000000"/>
                  </a:outerShdw>
                </a:effectLst>
              </a:rPr>
              <a:t>(more specific)</a:t>
            </a:r>
            <a:r>
              <a:rPr kumimoji="0" lang="en-US" altLang="zh-CN" b="1" dirty="0" smtClean="0">
                <a:effectLst>
                  <a:outerShdw blurRad="38100" dist="38100" dir="2700000" algn="tl">
                    <a:srgbClr val="000000"/>
                  </a:outerShdw>
                </a:effectLst>
              </a:rPr>
              <a:t> </a:t>
            </a:r>
            <a:r>
              <a:rPr kumimoji="0" lang="zh-CN" altLang="en-US" sz="2800" b="1" dirty="0" smtClean="0">
                <a:effectLst>
                  <a:outerShdw blurRad="38100" dist="38100" dir="2700000" algn="tl">
                    <a:srgbClr val="000000"/>
                  </a:outerShdw>
                </a:effectLst>
              </a:rPr>
              <a:t>。</a:t>
            </a:r>
            <a:endParaRPr kumimoji="0" lang="en-US" altLang="zh-CN" sz="2800" b="1" dirty="0" smtClean="0">
              <a:effectLst>
                <a:outerShdw blurRad="38100" dist="38100" dir="2700000" algn="tl">
                  <a:srgbClr val="000000"/>
                </a:outerShdw>
              </a:effectLst>
            </a:endParaRPr>
          </a:p>
          <a:p>
            <a:pPr algn="just">
              <a:defRPr/>
            </a:pPr>
            <a:r>
              <a:rPr kumimoji="0" lang="zh-CN" altLang="en-US" sz="2800" b="1" dirty="0" smtClean="0">
                <a:effectLst>
                  <a:outerShdw blurRad="38100" dist="38100" dir="2700000" algn="tl">
                    <a:srgbClr val="000000"/>
                  </a:outerShdw>
                </a:effectLst>
              </a:rPr>
              <a:t>最长前缀匹配又称为</a:t>
            </a:r>
            <a:r>
              <a:rPr kumimoji="0" lang="zh-CN" altLang="en-US" sz="2800" b="1" dirty="0" smtClean="0">
                <a:solidFill>
                  <a:schemeClr val="hlink"/>
                </a:solidFill>
                <a:effectLst>
                  <a:outerShdw blurRad="38100" dist="38100" dir="2700000" algn="tl">
                    <a:srgbClr val="000000"/>
                  </a:outerShdw>
                </a:effectLst>
              </a:rPr>
              <a:t>最长匹配</a:t>
            </a:r>
            <a:r>
              <a:rPr kumimoji="0" lang="zh-CN" altLang="en-US" sz="2800" b="1" dirty="0" smtClean="0">
                <a:effectLst>
                  <a:outerShdw blurRad="38100" dist="38100" dir="2700000" algn="tl">
                    <a:srgbClr val="000000"/>
                  </a:outerShdw>
                </a:effectLst>
              </a:rPr>
              <a:t>或</a:t>
            </a:r>
            <a:r>
              <a:rPr kumimoji="0" lang="zh-CN" altLang="en-US" sz="2800" b="1" dirty="0" smtClean="0">
                <a:solidFill>
                  <a:schemeClr val="hlink"/>
                </a:solidFill>
                <a:effectLst>
                  <a:outerShdw blurRad="38100" dist="38100" dir="2700000" algn="tl">
                    <a:srgbClr val="000000"/>
                  </a:outerShdw>
                </a:effectLst>
              </a:rPr>
              <a:t>最佳匹配</a:t>
            </a:r>
            <a:r>
              <a:rPr kumimoji="0" lang="zh-CN" altLang="en-US" sz="2800" b="1" dirty="0" smtClean="0">
                <a:effectLst>
                  <a:outerShdw blurRad="38100" dist="38100" dir="2700000" algn="tl">
                    <a:srgbClr val="000000"/>
                  </a:outerShdw>
                </a:effectLst>
              </a:rPr>
              <a:t>。</a:t>
            </a:r>
            <a:r>
              <a:rPr kumimoji="0" lang="en-US" altLang="zh-CN" b="1" dirty="0" smtClean="0">
                <a:effectLst>
                  <a:outerShdw blurRad="38100" dist="38100" dir="2700000" algn="tl">
                    <a:srgbClr val="000000"/>
                  </a:outerShdw>
                </a:effectLst>
              </a:rPr>
              <a:t>  </a:t>
            </a:r>
            <a:r>
              <a:rPr kumimoji="0" lang="en-US" altLang="zh-CN" sz="2800" b="1" dirty="0" smtClean="0">
                <a:effectLst>
                  <a:outerShdw blurRad="38100" dist="38100" dir="2700000" algn="tl">
                    <a:srgbClr val="000000"/>
                  </a:outerShdw>
                </a:effectLst>
              </a:rPr>
              <a:t>  </a:t>
            </a:r>
          </a:p>
        </p:txBody>
      </p:sp>
      <p:sp>
        <p:nvSpPr>
          <p:cNvPr id="7" name="文本框 6"/>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479327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427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275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27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ChangeArrowheads="1"/>
          </p:cNvSpPr>
          <p:nvPr/>
        </p:nvSpPr>
        <p:spPr bwMode="auto">
          <a:xfrm>
            <a:off x="2014329" y="4076700"/>
            <a:ext cx="4608513" cy="1584325"/>
          </a:xfrm>
          <a:prstGeom prst="rect">
            <a:avLst/>
          </a:prstGeom>
          <a:solidFill>
            <a:srgbClr val="CCECFF"/>
          </a:solidFill>
          <a:ln w="28575">
            <a:solidFill>
              <a:schemeClr val="hlink"/>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4803" name="Rectangle 3"/>
          <p:cNvSpPr>
            <a:spLocks noGrp="1" noChangeArrowheads="1"/>
          </p:cNvSpPr>
          <p:nvPr>
            <p:ph type="title"/>
          </p:nvPr>
        </p:nvSpPr>
        <p:spPr>
          <a:xfrm>
            <a:off x="539750" y="0"/>
            <a:ext cx="7793038" cy="623888"/>
          </a:xfrm>
        </p:spPr>
        <p:txBody>
          <a:bodyPr/>
          <a:lstStyle/>
          <a:p>
            <a:pPr>
              <a:defRPr/>
            </a:pPr>
            <a:r>
              <a:rPr kumimoji="0" lang="zh-CN" altLang="en-US" sz="3200" b="1" smtClean="0">
                <a:solidFill>
                  <a:srgbClr val="000090"/>
                </a:solidFill>
              </a:rPr>
              <a:t>最长前缀匹配举例</a:t>
            </a:r>
          </a:p>
        </p:txBody>
      </p:sp>
      <p:sp>
        <p:nvSpPr>
          <p:cNvPr id="844804" name="Text Box 4"/>
          <p:cNvSpPr txBox="1">
            <a:spLocks noChangeArrowheads="1"/>
          </p:cNvSpPr>
          <p:nvPr/>
        </p:nvSpPr>
        <p:spPr bwMode="auto">
          <a:xfrm>
            <a:off x="107950" y="692150"/>
            <a:ext cx="7332105"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dirty="0">
                <a:effectLst>
                  <a:outerShdw blurRad="38100" dist="38100" dir="2700000" algn="tl">
                    <a:srgbClr val="000000"/>
                  </a:outerShdw>
                </a:effectLst>
                <a:ea typeface="黑体" charset="0"/>
                <a:cs typeface="黑体" charset="0"/>
              </a:rPr>
              <a:t>收到分组的目的地址</a:t>
            </a:r>
            <a:r>
              <a:rPr lang="en-US" altLang="zh-CN" sz="2800" dirty="0">
                <a:effectLst>
                  <a:outerShdw blurRad="38100" dist="38100" dir="2700000" algn="tl">
                    <a:srgbClr val="000000"/>
                  </a:outerShdw>
                </a:effectLst>
                <a:ea typeface="黑体" charset="0"/>
                <a:cs typeface="黑体" charset="0"/>
              </a:rPr>
              <a:t> </a:t>
            </a:r>
            <a:r>
              <a:rPr lang="en-US" altLang="zh-CN" sz="2800" i="1" dirty="0">
                <a:effectLst>
                  <a:outerShdw blurRad="38100" dist="38100" dir="2700000" algn="tl">
                    <a:srgbClr val="000000"/>
                  </a:outerShdw>
                </a:effectLst>
                <a:ea typeface="黑体" charset="0"/>
                <a:cs typeface="黑体" charset="0"/>
              </a:rPr>
              <a:t>D</a:t>
            </a:r>
            <a:r>
              <a:rPr lang="en-US" altLang="zh-CN" sz="2800" dirty="0">
                <a:effectLst>
                  <a:outerShdw blurRad="38100" dist="38100" dir="2700000" algn="tl">
                    <a:srgbClr val="000000"/>
                  </a:outerShdw>
                </a:effectLst>
                <a:ea typeface="黑体" charset="0"/>
                <a:cs typeface="黑体" charset="0"/>
              </a:rPr>
              <a:t> = 206.0.71.128</a:t>
            </a:r>
          </a:p>
          <a:p>
            <a:pPr>
              <a:defRPr/>
            </a:pPr>
            <a:r>
              <a:rPr lang="zh-CN" altLang="en-US" sz="2800" dirty="0">
                <a:effectLst>
                  <a:outerShdw blurRad="38100" dist="38100" dir="2700000" algn="tl">
                    <a:srgbClr val="000000"/>
                  </a:outerShdw>
                </a:effectLst>
                <a:ea typeface="黑体" charset="0"/>
                <a:cs typeface="黑体" charset="0"/>
              </a:rPr>
              <a:t>路由表中的项目：</a:t>
            </a:r>
            <a:r>
              <a:rPr lang="en-US" altLang="zh-CN" sz="2800" dirty="0">
                <a:effectLst>
                  <a:outerShdw blurRad="38100" dist="38100" dir="2700000" algn="tl">
                    <a:srgbClr val="000000"/>
                  </a:outerShdw>
                </a:effectLst>
                <a:ea typeface="黑体" charset="0"/>
                <a:cs typeface="黑体" charset="0"/>
              </a:rPr>
              <a:t>206.0.68.0/22        </a:t>
            </a:r>
            <a:r>
              <a:rPr lang="zh-CN" altLang="en-US" sz="2800" dirty="0">
                <a:effectLst>
                  <a:outerShdw blurRad="38100" dist="38100" dir="2700000" algn="tl">
                    <a:srgbClr val="000000"/>
                  </a:outerShdw>
                </a:effectLst>
                <a:ea typeface="黑体" charset="0"/>
                <a:cs typeface="黑体" charset="0"/>
              </a:rPr>
              <a:t>（</a:t>
            </a:r>
            <a:r>
              <a:rPr lang="en-US" altLang="zh-CN" sz="2800" dirty="0">
                <a:effectLst>
                  <a:outerShdw blurRad="38100" dist="38100" dir="2700000" algn="tl">
                    <a:srgbClr val="000000"/>
                  </a:outerShdw>
                </a:effectLst>
                <a:ea typeface="黑体" charset="0"/>
                <a:cs typeface="黑体" charset="0"/>
              </a:rPr>
              <a:t>ISP</a:t>
            </a:r>
            <a:r>
              <a:rPr lang="zh-CN" altLang="en-US" sz="2800" dirty="0">
                <a:effectLst>
                  <a:outerShdw blurRad="38100" dist="38100" dir="2700000" algn="tl">
                    <a:srgbClr val="000000"/>
                  </a:outerShdw>
                </a:effectLst>
                <a:ea typeface="黑体" charset="0"/>
                <a:cs typeface="黑体" charset="0"/>
              </a:rPr>
              <a:t>）</a:t>
            </a:r>
            <a:endParaRPr lang="en-US" altLang="zh-CN" sz="2800" dirty="0">
              <a:effectLst>
                <a:outerShdw blurRad="38100" dist="38100" dir="2700000" algn="tl">
                  <a:srgbClr val="000000"/>
                </a:outerShdw>
              </a:effectLst>
              <a:ea typeface="黑体" charset="0"/>
              <a:cs typeface="黑体" charset="0"/>
            </a:endParaRPr>
          </a:p>
          <a:p>
            <a:pPr>
              <a:defRPr/>
            </a:pPr>
            <a:r>
              <a:rPr lang="en-US" altLang="zh-CN" sz="2800" dirty="0">
                <a:effectLst>
                  <a:outerShdw blurRad="38100" dist="38100" dir="2700000" algn="tl">
                    <a:srgbClr val="000000"/>
                  </a:outerShdw>
                </a:effectLst>
                <a:ea typeface="黑体" charset="0"/>
                <a:cs typeface="黑体" charset="0"/>
              </a:rPr>
              <a:t>                             </a:t>
            </a:r>
            <a:r>
              <a:rPr lang="zh-CN" altLang="en-US" sz="2800" dirty="0" smtClean="0">
                <a:effectLst>
                  <a:outerShdw blurRad="38100" dist="38100" dir="2700000" algn="tl">
                    <a:srgbClr val="000000"/>
                  </a:outerShdw>
                </a:effectLst>
                <a:ea typeface="黑体" charset="0"/>
                <a:cs typeface="黑体" charset="0"/>
              </a:rPr>
              <a:t>   </a:t>
            </a:r>
            <a:r>
              <a:rPr lang="en-US" altLang="zh-CN" sz="2800" dirty="0" smtClean="0">
                <a:effectLst>
                  <a:outerShdw blurRad="38100" dist="38100" dir="2700000" algn="tl">
                    <a:srgbClr val="000000"/>
                  </a:outerShdw>
                </a:effectLst>
                <a:ea typeface="黑体" charset="0"/>
                <a:cs typeface="黑体" charset="0"/>
              </a:rPr>
              <a:t>206.0.71.128</a:t>
            </a:r>
            <a:r>
              <a:rPr lang="en-US" altLang="zh-CN" sz="2800" dirty="0">
                <a:effectLst>
                  <a:outerShdw blurRad="38100" dist="38100" dir="2700000" algn="tl">
                    <a:srgbClr val="000000"/>
                  </a:outerShdw>
                </a:effectLst>
                <a:ea typeface="黑体" charset="0"/>
                <a:cs typeface="黑体" charset="0"/>
              </a:rPr>
              <a:t>/25    </a:t>
            </a:r>
            <a:r>
              <a:rPr lang="zh-CN" altLang="en-US" sz="2800" dirty="0">
                <a:effectLst>
                  <a:outerShdw blurRad="38100" dist="38100" dir="2700000" algn="tl">
                    <a:srgbClr val="000000"/>
                  </a:outerShdw>
                </a:effectLst>
                <a:ea typeface="黑体" charset="0"/>
                <a:cs typeface="黑体" charset="0"/>
              </a:rPr>
              <a:t>（四系）</a:t>
            </a:r>
          </a:p>
        </p:txBody>
      </p:sp>
      <p:sp>
        <p:nvSpPr>
          <p:cNvPr id="844805" name="Text Box 5"/>
          <p:cNvSpPr txBox="1">
            <a:spLocks noChangeArrowheads="1"/>
          </p:cNvSpPr>
          <p:nvPr/>
        </p:nvSpPr>
        <p:spPr bwMode="auto">
          <a:xfrm>
            <a:off x="107950" y="2127250"/>
            <a:ext cx="44910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查找路由表中的第</a:t>
            </a:r>
            <a:r>
              <a:rPr lang="en-US" altLang="zh-CN" sz="2800">
                <a:effectLst>
                  <a:outerShdw blurRad="38100" dist="38100" dir="2700000" algn="tl">
                    <a:srgbClr val="000000"/>
                  </a:outerShdw>
                </a:effectLst>
                <a:ea typeface="黑体" charset="0"/>
                <a:cs typeface="黑体" charset="0"/>
              </a:rPr>
              <a:t> 1 </a:t>
            </a:r>
            <a:r>
              <a:rPr lang="zh-CN" altLang="en-US" sz="2800">
                <a:effectLst>
                  <a:outerShdw blurRad="38100" dist="38100" dir="2700000" algn="tl">
                    <a:srgbClr val="000000"/>
                  </a:outerShdw>
                </a:effectLst>
                <a:ea typeface="黑体" charset="0"/>
                <a:cs typeface="黑体" charset="0"/>
              </a:rPr>
              <a:t>个项目</a:t>
            </a:r>
          </a:p>
        </p:txBody>
      </p:sp>
      <p:sp>
        <p:nvSpPr>
          <p:cNvPr id="844806" name="Text Box 6"/>
          <p:cNvSpPr txBox="1">
            <a:spLocks noChangeArrowheads="1"/>
          </p:cNvSpPr>
          <p:nvPr/>
        </p:nvSpPr>
        <p:spPr bwMode="auto">
          <a:xfrm>
            <a:off x="247650" y="4581525"/>
            <a:ext cx="777919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dirty="0">
                <a:solidFill>
                  <a:srgbClr val="FF6600"/>
                </a:solidFill>
                <a:effectLst>
                  <a:outerShdw blurRad="38100" dist="38100" dir="2700000" algn="tl">
                    <a:srgbClr val="000000"/>
                  </a:outerShdw>
                </a:effectLst>
                <a:ea typeface="黑体" charset="0"/>
                <a:cs typeface="黑体" charset="0"/>
              </a:rPr>
              <a:t>AND      </a:t>
            </a:r>
            <a:r>
              <a:rPr lang="en-US" altLang="zh-CN" sz="2800" i="1" dirty="0">
                <a:solidFill>
                  <a:srgbClr val="FF6600"/>
                </a:solidFill>
                <a:effectLst>
                  <a:outerShdw blurRad="38100" dist="38100" dir="2700000" algn="tl">
                    <a:srgbClr val="000000"/>
                  </a:outerShdw>
                </a:effectLst>
                <a:ea typeface="黑体" charset="0"/>
                <a:cs typeface="黑体" charset="0"/>
              </a:rPr>
              <a:t>D</a:t>
            </a:r>
            <a:r>
              <a:rPr lang="en-US" altLang="zh-CN" sz="2800" dirty="0">
                <a:solidFill>
                  <a:srgbClr val="FF6600"/>
                </a:solidFill>
                <a:effectLst>
                  <a:outerShdw blurRad="38100" dist="38100" dir="2700000" algn="tl">
                    <a:srgbClr val="000000"/>
                  </a:outerShdw>
                </a:effectLst>
                <a:ea typeface="黑体" charset="0"/>
                <a:cs typeface="黑体" charset="0"/>
              </a:rPr>
              <a:t> =       206.           0.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01000100</a:t>
            </a:r>
            <a:r>
              <a:rPr lang="en-US" altLang="zh-CN" sz="2800" dirty="0">
                <a:solidFill>
                  <a:srgbClr val="FF6600"/>
                </a:solidFill>
                <a:effectLst>
                  <a:outerShdw blurRad="38100" dist="38100" dir="2700000" algn="tl">
                    <a:srgbClr val="000000"/>
                  </a:outerShdw>
                </a:effectLst>
                <a:ea typeface="黑体" charset="0"/>
                <a:cs typeface="黑体" charset="0"/>
              </a:rPr>
              <a:t>.       0</a:t>
            </a:r>
          </a:p>
        </p:txBody>
      </p:sp>
      <p:sp>
        <p:nvSpPr>
          <p:cNvPr id="844807" name="Text Box 7"/>
          <p:cNvSpPr txBox="1">
            <a:spLocks noChangeArrowheads="1"/>
          </p:cNvSpPr>
          <p:nvPr/>
        </p:nvSpPr>
        <p:spPr bwMode="auto">
          <a:xfrm>
            <a:off x="107950" y="2560638"/>
            <a:ext cx="89630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第</a:t>
            </a:r>
            <a:r>
              <a:rPr lang="en-US" altLang="zh-CN" sz="2800">
                <a:effectLst>
                  <a:outerShdw blurRad="38100" dist="38100" dir="2700000" algn="tl">
                    <a:srgbClr val="000000"/>
                  </a:outerShdw>
                </a:effectLst>
                <a:ea typeface="黑体" charset="0"/>
                <a:cs typeface="黑体" charset="0"/>
              </a:rPr>
              <a:t> 1 </a:t>
            </a:r>
            <a:r>
              <a:rPr lang="zh-CN" altLang="en-US" sz="2800">
                <a:effectLst>
                  <a:outerShdw blurRad="38100" dist="38100" dir="2700000" algn="tl">
                    <a:srgbClr val="000000"/>
                  </a:outerShdw>
                </a:effectLst>
                <a:ea typeface="黑体" charset="0"/>
                <a:cs typeface="黑体" charset="0"/>
              </a:rPr>
              <a:t>个项目</a:t>
            </a:r>
            <a:r>
              <a:rPr lang="en-US" altLang="zh-CN" sz="2800">
                <a:effectLst>
                  <a:outerShdw blurRad="38100" dist="38100" dir="2700000" algn="tl">
                    <a:srgbClr val="000000"/>
                  </a:outerShdw>
                </a:effectLst>
                <a:ea typeface="黑体" charset="0"/>
                <a:cs typeface="黑体" charset="0"/>
              </a:rPr>
              <a:t> 206.0.68.0/22 </a:t>
            </a:r>
            <a:r>
              <a:rPr lang="zh-CN" altLang="en-US" sz="2800">
                <a:effectLst>
                  <a:outerShdw blurRad="38100" dist="38100" dir="2700000" algn="tl">
                    <a:srgbClr val="000000"/>
                  </a:outerShdw>
                </a:effectLst>
                <a:ea typeface="黑体" charset="0"/>
                <a:cs typeface="黑体" charset="0"/>
              </a:rPr>
              <a:t>的掩码</a:t>
            </a:r>
            <a:r>
              <a:rPr lang="en-US" altLang="zh-CN" sz="2800">
                <a:effectLst>
                  <a:outerShdw blurRad="38100" dist="38100" dir="2700000" algn="tl">
                    <a:srgbClr val="000000"/>
                  </a:outerShdw>
                </a:effectLst>
                <a:ea typeface="黑体" charset="0"/>
                <a:cs typeface="黑体" charset="0"/>
              </a:rPr>
              <a:t> </a:t>
            </a:r>
            <a:r>
              <a:rPr lang="en-US" altLang="zh-CN" sz="2800" i="1">
                <a:effectLst>
                  <a:outerShdw blurRad="38100" dist="38100" dir="2700000" algn="tl">
                    <a:srgbClr val="000000"/>
                  </a:outerShdw>
                </a:effectLst>
                <a:ea typeface="黑体" charset="0"/>
                <a:cs typeface="黑体" charset="0"/>
              </a:rPr>
              <a:t>M</a:t>
            </a:r>
            <a:r>
              <a:rPr lang="en-US" altLang="zh-CN" sz="2800">
                <a:effectLst>
                  <a:outerShdw blurRad="38100" dist="38100" dir="2700000" algn="tl">
                    <a:srgbClr val="000000"/>
                  </a:outerShdw>
                </a:effectLst>
                <a:ea typeface="黑体" charset="0"/>
                <a:cs typeface="黑体" charset="0"/>
              </a:rPr>
              <a:t> </a:t>
            </a:r>
            <a:r>
              <a:rPr lang="zh-CN" altLang="en-US" sz="2800">
                <a:effectLst>
                  <a:outerShdw blurRad="38100" dist="38100" dir="2700000" algn="tl">
                    <a:srgbClr val="000000"/>
                  </a:outerShdw>
                </a:effectLst>
                <a:ea typeface="黑体" charset="0"/>
                <a:cs typeface="黑体" charset="0"/>
              </a:rPr>
              <a:t>有</a:t>
            </a:r>
            <a:r>
              <a:rPr lang="en-US" altLang="zh-CN" sz="2800">
                <a:effectLst>
                  <a:outerShdw blurRad="38100" dist="38100" dir="2700000" algn="tl">
                    <a:srgbClr val="000000"/>
                  </a:outerShdw>
                </a:effectLst>
                <a:ea typeface="黑体" charset="0"/>
                <a:cs typeface="黑体" charset="0"/>
              </a:rPr>
              <a:t> 22 </a:t>
            </a:r>
            <a:r>
              <a:rPr lang="zh-CN" altLang="en-US" sz="2800">
                <a:effectLst>
                  <a:outerShdw blurRad="38100" dist="38100" dir="2700000" algn="tl">
                    <a:srgbClr val="000000"/>
                  </a:outerShdw>
                </a:effectLst>
                <a:ea typeface="黑体" charset="0"/>
                <a:cs typeface="黑体" charset="0"/>
              </a:rPr>
              <a:t>个连续的</a:t>
            </a:r>
            <a:r>
              <a:rPr lang="en-US" altLang="zh-CN" sz="2800">
                <a:effectLst>
                  <a:outerShdw blurRad="38100" dist="38100" dir="2700000" algn="tl">
                    <a:srgbClr val="000000"/>
                  </a:outerShdw>
                </a:effectLst>
                <a:ea typeface="黑体" charset="0"/>
                <a:cs typeface="黑体" charset="0"/>
              </a:rPr>
              <a:t> 1</a:t>
            </a:r>
            <a:r>
              <a:rPr lang="zh-CN" altLang="en-US" sz="2800">
                <a:effectLst>
                  <a:outerShdw blurRad="38100" dist="38100" dir="2700000" algn="tl">
                    <a:srgbClr val="000000"/>
                  </a:outerShdw>
                </a:effectLst>
                <a:ea typeface="黑体" charset="0"/>
                <a:cs typeface="黑体" charset="0"/>
              </a:rPr>
              <a:t>。</a:t>
            </a:r>
          </a:p>
        </p:txBody>
      </p:sp>
      <p:sp>
        <p:nvSpPr>
          <p:cNvPr id="844808" name="Text Box 8"/>
          <p:cNvSpPr txBox="1">
            <a:spLocks noChangeArrowheads="1"/>
          </p:cNvSpPr>
          <p:nvPr/>
        </p:nvSpPr>
        <p:spPr bwMode="auto">
          <a:xfrm>
            <a:off x="1362075" y="3125788"/>
            <a:ext cx="75311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i="1">
                <a:effectLst>
                  <a:outerShdw blurRad="38100" dist="38100" dir="2700000" algn="tl">
                    <a:srgbClr val="000000"/>
                  </a:outerShdw>
                </a:effectLst>
                <a:ea typeface="黑体" charset="0"/>
                <a:cs typeface="黑体" charset="0"/>
              </a:rPr>
              <a:t>M</a:t>
            </a:r>
            <a:r>
              <a:rPr lang="en-US" altLang="zh-CN" sz="2800">
                <a:effectLst>
                  <a:outerShdw blurRad="38100" dist="38100" dir="2700000" algn="tl">
                    <a:srgbClr val="000000"/>
                  </a:outerShdw>
                </a:effectLst>
                <a:ea typeface="黑体" charset="0"/>
                <a:cs typeface="黑体" charset="0"/>
              </a:rPr>
              <a:t> = 11111111 11111111 11111100 00000000</a:t>
            </a:r>
          </a:p>
        </p:txBody>
      </p:sp>
      <p:sp>
        <p:nvSpPr>
          <p:cNvPr id="844809" name="Text Box 9"/>
          <p:cNvSpPr txBox="1">
            <a:spLocks noChangeArrowheads="1"/>
          </p:cNvSpPr>
          <p:nvPr/>
        </p:nvSpPr>
        <p:spPr bwMode="auto">
          <a:xfrm>
            <a:off x="107950" y="3630613"/>
            <a:ext cx="707866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因此只需把</a:t>
            </a:r>
            <a:r>
              <a:rPr lang="en-US" altLang="zh-CN" sz="2800">
                <a:effectLst>
                  <a:outerShdw blurRad="38100" dist="38100" dir="2700000" algn="tl">
                    <a:srgbClr val="000000"/>
                  </a:outerShdw>
                </a:effectLst>
                <a:ea typeface="黑体" charset="0"/>
                <a:cs typeface="黑体" charset="0"/>
              </a:rPr>
              <a:t> </a:t>
            </a:r>
            <a:r>
              <a:rPr lang="en-US" altLang="zh-CN" sz="2800" i="1">
                <a:effectLst>
                  <a:outerShdw blurRad="38100" dist="38100" dir="2700000" algn="tl">
                    <a:srgbClr val="000000"/>
                  </a:outerShdw>
                </a:effectLst>
                <a:ea typeface="黑体" charset="0"/>
                <a:cs typeface="黑体" charset="0"/>
              </a:rPr>
              <a:t>D</a:t>
            </a:r>
            <a:r>
              <a:rPr lang="en-US" altLang="zh-CN" sz="2800">
                <a:effectLst>
                  <a:outerShdw blurRad="38100" dist="38100" dir="2700000" algn="tl">
                    <a:srgbClr val="000000"/>
                  </a:outerShdw>
                </a:effectLst>
                <a:ea typeface="黑体" charset="0"/>
                <a:cs typeface="黑体" charset="0"/>
              </a:rPr>
              <a:t> </a:t>
            </a:r>
            <a:r>
              <a:rPr lang="zh-CN" altLang="en-US" sz="2800">
                <a:effectLst>
                  <a:outerShdw blurRad="38100" dist="38100" dir="2700000" algn="tl">
                    <a:srgbClr val="000000"/>
                  </a:outerShdw>
                </a:effectLst>
                <a:ea typeface="黑体" charset="0"/>
                <a:cs typeface="黑体" charset="0"/>
              </a:rPr>
              <a:t>的第</a:t>
            </a:r>
            <a:r>
              <a:rPr lang="en-US" altLang="zh-CN" sz="2800">
                <a:effectLst>
                  <a:outerShdw blurRad="38100" dist="38100" dir="2700000" algn="tl">
                    <a:srgbClr val="000000"/>
                  </a:outerShdw>
                </a:effectLst>
                <a:ea typeface="黑体" charset="0"/>
                <a:cs typeface="黑体" charset="0"/>
              </a:rPr>
              <a:t> 3 </a:t>
            </a:r>
            <a:r>
              <a:rPr lang="zh-CN" altLang="en-US" sz="2800">
                <a:effectLst>
                  <a:outerShdw blurRad="38100" dist="38100" dir="2700000" algn="tl">
                    <a:srgbClr val="000000"/>
                  </a:outerShdw>
                </a:effectLst>
                <a:ea typeface="黑体" charset="0"/>
                <a:cs typeface="黑体" charset="0"/>
              </a:rPr>
              <a:t>个字节转换成二进制。</a:t>
            </a:r>
          </a:p>
        </p:txBody>
      </p:sp>
      <p:sp>
        <p:nvSpPr>
          <p:cNvPr id="844810" name="Text Box 10"/>
          <p:cNvSpPr txBox="1">
            <a:spLocks noChangeArrowheads="1"/>
          </p:cNvSpPr>
          <p:nvPr/>
        </p:nvSpPr>
        <p:spPr bwMode="auto">
          <a:xfrm>
            <a:off x="1320800" y="4062413"/>
            <a:ext cx="740769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i="1" dirty="0">
                <a:solidFill>
                  <a:srgbClr val="FF6600"/>
                </a:solidFill>
                <a:effectLst>
                  <a:outerShdw blurRad="38100" dist="38100" dir="2700000" algn="tl">
                    <a:srgbClr val="000000"/>
                  </a:outerShdw>
                </a:effectLst>
                <a:ea typeface="黑体" charset="0"/>
                <a:cs typeface="黑体" charset="0"/>
              </a:rPr>
              <a:t>M</a:t>
            </a:r>
            <a:r>
              <a:rPr lang="en-US" altLang="zh-CN" sz="2800" dirty="0">
                <a:solidFill>
                  <a:srgbClr val="FF6600"/>
                </a:solidFill>
                <a:effectLst>
                  <a:outerShdw blurRad="38100" dist="38100" dir="2700000" algn="tl">
                    <a:srgbClr val="000000"/>
                  </a:outerShdw>
                </a:effectLst>
                <a:ea typeface="黑体" charset="0"/>
                <a:cs typeface="黑体" charset="0"/>
              </a:rPr>
              <a:t> = 11111111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11111111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11111100 </a:t>
            </a:r>
            <a:r>
              <a:rPr lang="en-US" altLang="zh-CN" sz="2800" dirty="0">
                <a:solidFill>
                  <a:srgbClr val="FF6600"/>
                </a:solidFill>
                <a:effectLst>
                  <a:outerShdw blurRad="38100" dist="38100" dir="2700000" algn="tl">
                    <a:srgbClr val="000000"/>
                  </a:outerShdw>
                </a:effectLst>
                <a:ea typeface="黑体" charset="0"/>
                <a:cs typeface="黑体" charset="0"/>
              </a:rPr>
              <a:t>00000000</a:t>
            </a:r>
          </a:p>
        </p:txBody>
      </p:sp>
      <p:sp>
        <p:nvSpPr>
          <p:cNvPr id="844811" name="Line 11"/>
          <p:cNvSpPr>
            <a:spLocks noChangeShapeType="1"/>
          </p:cNvSpPr>
          <p:nvPr/>
        </p:nvSpPr>
        <p:spPr bwMode="auto">
          <a:xfrm>
            <a:off x="0" y="5084763"/>
            <a:ext cx="8820150" cy="0"/>
          </a:xfrm>
          <a:prstGeom prst="line">
            <a:avLst/>
          </a:prstGeom>
          <a:noFill/>
          <a:ln w="2857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44812" name="Text Box 12"/>
          <p:cNvSpPr txBox="1">
            <a:spLocks noChangeArrowheads="1"/>
          </p:cNvSpPr>
          <p:nvPr/>
        </p:nvSpPr>
        <p:spPr bwMode="auto">
          <a:xfrm>
            <a:off x="2422525" y="5157788"/>
            <a:ext cx="558250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dirty="0">
                <a:solidFill>
                  <a:srgbClr val="FF6600"/>
                </a:solidFill>
                <a:effectLst>
                  <a:outerShdw blurRad="38100" dist="38100" dir="2700000" algn="tl">
                    <a:srgbClr val="000000"/>
                  </a:outerShdw>
                </a:effectLst>
                <a:ea typeface="黑体" charset="0"/>
                <a:cs typeface="黑体" charset="0"/>
              </a:rPr>
              <a:t>206.           0.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01000100</a:t>
            </a:r>
            <a:r>
              <a:rPr lang="en-US" altLang="zh-CN" sz="2800" dirty="0">
                <a:solidFill>
                  <a:srgbClr val="FF6600"/>
                </a:solidFill>
                <a:effectLst>
                  <a:outerShdw blurRad="38100" dist="38100" dir="2700000" algn="tl">
                    <a:srgbClr val="000000"/>
                  </a:outerShdw>
                </a:effectLst>
                <a:ea typeface="黑体" charset="0"/>
                <a:cs typeface="黑体" charset="0"/>
              </a:rPr>
              <a:t>.       0</a:t>
            </a:r>
          </a:p>
        </p:txBody>
      </p:sp>
      <p:sp>
        <p:nvSpPr>
          <p:cNvPr id="844813" name="Text Box 13"/>
          <p:cNvSpPr txBox="1">
            <a:spLocks noChangeArrowheads="1"/>
          </p:cNvSpPr>
          <p:nvPr/>
        </p:nvSpPr>
        <p:spPr bwMode="auto">
          <a:xfrm>
            <a:off x="107950" y="5789613"/>
            <a:ext cx="362743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与</a:t>
            </a:r>
            <a:r>
              <a:rPr lang="en-US" altLang="zh-CN" sz="2800">
                <a:effectLst>
                  <a:outerShdw blurRad="38100" dist="38100" dir="2700000" algn="tl">
                    <a:srgbClr val="000000"/>
                  </a:outerShdw>
                </a:effectLst>
                <a:ea typeface="黑体" charset="0"/>
                <a:cs typeface="黑体" charset="0"/>
              </a:rPr>
              <a:t> 206.0.68.0/22 </a:t>
            </a:r>
            <a:r>
              <a:rPr lang="zh-CN" altLang="en-US" sz="2800">
                <a:effectLst>
                  <a:outerShdw blurRad="38100" dist="38100" dir="2700000" algn="tl">
                    <a:srgbClr val="000000"/>
                  </a:outerShdw>
                </a:effectLst>
                <a:ea typeface="黑体" charset="0"/>
                <a:cs typeface="黑体" charset="0"/>
              </a:rPr>
              <a:t>匹配</a:t>
            </a:r>
          </a:p>
        </p:txBody>
      </p:sp>
      <p:sp>
        <p:nvSpPr>
          <p:cNvPr id="14" name="文本框 13"/>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660511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480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84480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844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2" grpId="0" animBg="1"/>
      <p:bldP spid="844802" grpId="1" animBg="1"/>
      <p:bldP spid="8448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ts val="4660"/>
              </a:lnSpc>
            </a:pPr>
            <a:r>
              <a:rPr sz="4000" spc="-30" dirty="0" smtClean="0">
                <a:solidFill>
                  <a:schemeClr val="tx1"/>
                </a:solidFill>
                <a:latin typeface="黑体"/>
                <a:cs typeface="黑体"/>
              </a:rPr>
              <a:t>虚</a:t>
            </a:r>
            <a:r>
              <a:rPr sz="4000" spc="-40" dirty="0" smtClean="0">
                <a:solidFill>
                  <a:schemeClr val="tx1"/>
                </a:solidFill>
                <a:latin typeface="黑体"/>
                <a:cs typeface="黑体"/>
              </a:rPr>
              <a:t>电路</a:t>
            </a:r>
            <a:r>
              <a:rPr sz="4000" spc="-25" dirty="0" smtClean="0">
                <a:solidFill>
                  <a:schemeClr val="tx1"/>
                </a:solidFill>
                <a:latin typeface="黑体"/>
                <a:cs typeface="黑体"/>
              </a:rPr>
              <a:t>的</a:t>
            </a:r>
            <a:r>
              <a:rPr sz="4000" spc="-40" dirty="0" smtClean="0">
                <a:solidFill>
                  <a:schemeClr val="tx1"/>
                </a:solidFill>
                <a:latin typeface="黑体"/>
                <a:cs typeface="黑体"/>
              </a:rPr>
              <a:t>实现</a:t>
            </a:r>
            <a:endParaRPr sz="4000" dirty="0">
              <a:solidFill>
                <a:schemeClr val="tx1"/>
              </a:solidFill>
              <a:latin typeface="黑体"/>
              <a:cs typeface="黑体"/>
            </a:endParaRPr>
          </a:p>
        </p:txBody>
      </p:sp>
      <p:sp>
        <p:nvSpPr>
          <p:cNvPr id="3" name="object 3"/>
          <p:cNvSpPr txBox="1"/>
          <p:nvPr/>
        </p:nvSpPr>
        <p:spPr>
          <a:xfrm>
            <a:off x="535940" y="1803653"/>
            <a:ext cx="7859395" cy="3630929"/>
          </a:xfrm>
          <a:prstGeom prst="rect">
            <a:avLst/>
          </a:prstGeom>
        </p:spPr>
        <p:txBody>
          <a:bodyPr vert="horz" wrap="square" lIns="0" tIns="0" rIns="0" bIns="0" rtlCol="0">
            <a:noAutofit/>
          </a:bodyPr>
          <a:lstStyle/>
          <a:p>
            <a:pPr marL="12700">
              <a:lnSpc>
                <a:spcPct val="100000"/>
              </a:lnSpc>
            </a:pPr>
            <a:r>
              <a:rPr sz="2800" spc="-30" dirty="0" smtClean="0">
                <a:latin typeface="宋体"/>
                <a:cs typeface="宋体"/>
              </a:rPr>
              <a:t>一条虚电路由下列元素组成</a:t>
            </a:r>
            <a:endParaRPr sz="2800">
              <a:latin typeface="宋体"/>
              <a:cs typeface="宋体"/>
            </a:endParaRPr>
          </a:p>
          <a:p>
            <a:pPr>
              <a:lnSpc>
                <a:spcPts val="550"/>
              </a:lnSpc>
              <a:spcBef>
                <a:spcPts val="42"/>
              </a:spcBef>
            </a:pPr>
            <a:endParaRPr sz="550"/>
          </a:p>
          <a:p>
            <a:pPr marL="469900">
              <a:lnSpc>
                <a:spcPct val="100000"/>
              </a:lnSpc>
              <a:tabLst>
                <a:tab pos="927100" algn="l"/>
              </a:tabLst>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2400" spc="10" dirty="0" smtClean="0">
                <a:solidFill>
                  <a:srgbClr val="FF0000"/>
                </a:solidFill>
                <a:latin typeface="宋体"/>
                <a:cs typeface="宋体"/>
              </a:rPr>
              <a:t>从源主机到目的主机的路径</a:t>
            </a:r>
            <a:endParaRPr sz="2400">
              <a:latin typeface="宋体"/>
              <a:cs typeface="宋体"/>
            </a:endParaRPr>
          </a:p>
          <a:p>
            <a:pPr>
              <a:lnSpc>
                <a:spcPts val="550"/>
              </a:lnSpc>
              <a:spcBef>
                <a:spcPts val="27"/>
              </a:spcBef>
            </a:pPr>
            <a:endParaRPr sz="550"/>
          </a:p>
          <a:p>
            <a:pPr marL="469900">
              <a:lnSpc>
                <a:spcPct val="100000"/>
              </a:lnSpc>
              <a:tabLst>
                <a:tab pos="927100" algn="l"/>
              </a:tabLst>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2400" spc="10" dirty="0" smtClean="0">
                <a:solidFill>
                  <a:srgbClr val="FF0000"/>
                </a:solidFill>
                <a:latin typeface="宋体"/>
                <a:cs typeface="宋体"/>
              </a:rPr>
              <a:t>虚电路号：路径上的每条链路的一个编号</a:t>
            </a:r>
            <a:endParaRPr sz="2400">
              <a:latin typeface="宋体"/>
              <a:cs typeface="宋体"/>
            </a:endParaRPr>
          </a:p>
          <a:p>
            <a:pPr>
              <a:lnSpc>
                <a:spcPts val="550"/>
              </a:lnSpc>
              <a:spcBef>
                <a:spcPts val="25"/>
              </a:spcBef>
            </a:pPr>
            <a:endParaRPr sz="550"/>
          </a:p>
          <a:p>
            <a:pPr marL="469900">
              <a:lnSpc>
                <a:spcPct val="100000"/>
              </a:lnSpc>
              <a:tabLst>
                <a:tab pos="927100" algn="l"/>
              </a:tabLst>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2400" spc="10" dirty="0" smtClean="0">
                <a:solidFill>
                  <a:srgbClr val="FF0000"/>
                </a:solidFill>
                <a:latin typeface="宋体"/>
                <a:cs typeface="宋体"/>
              </a:rPr>
              <a:t>路径上的路由器中转发表的表项</a:t>
            </a:r>
            <a:endParaRPr sz="2400">
              <a:latin typeface="宋体"/>
              <a:cs typeface="宋体"/>
            </a:endParaRPr>
          </a:p>
          <a:p>
            <a:pPr>
              <a:lnSpc>
                <a:spcPts val="650"/>
              </a:lnSpc>
              <a:spcBef>
                <a:spcPts val="6"/>
              </a:spcBef>
            </a:pPr>
            <a:endParaRPr sz="650"/>
          </a:p>
          <a:p>
            <a:pPr marL="12700">
              <a:lnSpc>
                <a:spcPct val="100000"/>
              </a:lnSpc>
              <a:tabLst>
                <a:tab pos="546100" algn="l"/>
              </a:tabLst>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2800" spc="-30" dirty="0" smtClean="0">
                <a:latin typeface="宋体"/>
                <a:cs typeface="宋体"/>
              </a:rPr>
              <a:t>属于虚电路的分组带有虚电路号</a:t>
            </a:r>
            <a:r>
              <a:rPr sz="2800" spc="-745" dirty="0" smtClean="0">
                <a:latin typeface="宋体"/>
                <a:cs typeface="宋体"/>
              </a:rPr>
              <a:t> </a:t>
            </a:r>
            <a:r>
              <a:rPr sz="2800" spc="-5" dirty="0" smtClean="0">
                <a:latin typeface="Calibri"/>
                <a:cs typeface="Calibri"/>
              </a:rPr>
              <a:t>(</a:t>
            </a:r>
            <a:r>
              <a:rPr sz="2800" spc="-30" dirty="0" smtClean="0">
                <a:latin typeface="宋体"/>
                <a:cs typeface="宋体"/>
              </a:rPr>
              <a:t>而不是目的主</a:t>
            </a:r>
            <a:endParaRPr sz="2800">
              <a:latin typeface="宋体"/>
              <a:cs typeface="宋体"/>
            </a:endParaRPr>
          </a:p>
          <a:p>
            <a:pPr marL="546100">
              <a:lnSpc>
                <a:spcPct val="100000"/>
              </a:lnSpc>
            </a:pPr>
            <a:r>
              <a:rPr sz="2800" spc="-30" dirty="0" smtClean="0">
                <a:latin typeface="宋体"/>
                <a:cs typeface="宋体"/>
              </a:rPr>
              <a:t>机地</a:t>
            </a:r>
            <a:r>
              <a:rPr sz="2800" spc="-40" dirty="0" smtClean="0">
                <a:latin typeface="宋体"/>
                <a:cs typeface="宋体"/>
              </a:rPr>
              <a:t>址</a:t>
            </a:r>
            <a:r>
              <a:rPr sz="2800" spc="0" dirty="0" smtClean="0">
                <a:latin typeface="Calibri"/>
                <a:cs typeface="Calibri"/>
              </a:rPr>
              <a:t>)</a:t>
            </a:r>
            <a:endParaRPr sz="2800">
              <a:latin typeface="Calibri"/>
              <a:cs typeface="Calibri"/>
            </a:endParaRPr>
          </a:p>
          <a:p>
            <a:pPr>
              <a:lnSpc>
                <a:spcPts val="650"/>
              </a:lnSpc>
              <a:spcBef>
                <a:spcPts val="21"/>
              </a:spcBef>
            </a:pPr>
            <a:endParaRPr sz="650"/>
          </a:p>
          <a:p>
            <a:pPr marL="12700">
              <a:lnSpc>
                <a:spcPct val="100000"/>
              </a:lnSpc>
              <a:tabLst>
                <a:tab pos="546100" algn="l"/>
              </a:tabLst>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2800" spc="-30" dirty="0" smtClean="0">
                <a:latin typeface="宋体"/>
                <a:cs typeface="宋体"/>
              </a:rPr>
              <a:t>每条链路上的虚电路号可以改变</a:t>
            </a:r>
            <a:endParaRPr sz="2800">
              <a:latin typeface="宋体"/>
              <a:cs typeface="宋体"/>
            </a:endParaRPr>
          </a:p>
          <a:p>
            <a:pPr>
              <a:lnSpc>
                <a:spcPts val="550"/>
              </a:lnSpc>
              <a:spcBef>
                <a:spcPts val="42"/>
              </a:spcBef>
            </a:pPr>
            <a:endParaRPr sz="550"/>
          </a:p>
          <a:p>
            <a:pPr marL="469900">
              <a:lnSpc>
                <a:spcPts val="2840"/>
              </a:lnSpc>
              <a:tabLst>
                <a:tab pos="927100" algn="l"/>
              </a:tabLst>
            </a:pPr>
            <a:r>
              <a:rPr sz="1650" spc="10" dirty="0" smtClean="0">
                <a:solidFill>
                  <a:srgbClr val="7E7E7E"/>
                </a:solidFill>
                <a:latin typeface="Verdana"/>
                <a:cs typeface="Verdana"/>
              </a:rPr>
              <a:t>●	</a:t>
            </a:r>
            <a:r>
              <a:rPr sz="2400" spc="10" dirty="0" smtClean="0">
                <a:latin typeface="宋体"/>
                <a:cs typeface="宋体"/>
              </a:rPr>
              <a:t>新的虚电路号来自转发表</a:t>
            </a:r>
            <a:endParaRPr sz="2400">
              <a:latin typeface="宋体"/>
              <a:cs typeface="宋体"/>
            </a:endParaRPr>
          </a:p>
        </p:txBody>
      </p:sp>
    </p:spTree>
    <p:extLst>
      <p:ext uri="{BB962C8B-B14F-4D97-AF65-F5344CB8AC3E}">
        <p14:creationId xmlns:p14="http://schemas.microsoft.com/office/powerpoint/2010/main" val="26674949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ChangeArrowheads="1"/>
          </p:cNvSpPr>
          <p:nvPr/>
        </p:nvSpPr>
        <p:spPr bwMode="auto">
          <a:xfrm>
            <a:off x="2083539" y="4076700"/>
            <a:ext cx="4733925" cy="1584325"/>
          </a:xfrm>
          <a:prstGeom prst="rect">
            <a:avLst/>
          </a:prstGeom>
          <a:solidFill>
            <a:srgbClr val="CCECFF"/>
          </a:solidFill>
          <a:ln w="28575">
            <a:solidFill>
              <a:schemeClr val="hlink"/>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846851" name="Rectangle 3"/>
          <p:cNvSpPr>
            <a:spLocks noGrp="1" noChangeArrowheads="1"/>
          </p:cNvSpPr>
          <p:nvPr>
            <p:ph type="title"/>
          </p:nvPr>
        </p:nvSpPr>
        <p:spPr>
          <a:xfrm>
            <a:off x="539750" y="61912"/>
            <a:ext cx="7793038" cy="623888"/>
          </a:xfrm>
        </p:spPr>
        <p:txBody>
          <a:bodyPr/>
          <a:lstStyle/>
          <a:p>
            <a:pPr>
              <a:defRPr/>
            </a:pPr>
            <a:r>
              <a:rPr kumimoji="0" lang="zh-CN" altLang="en-US" sz="3200" b="1" dirty="0" smtClean="0">
                <a:solidFill>
                  <a:srgbClr val="000090"/>
                </a:solidFill>
              </a:rPr>
              <a:t>最长前缀匹配举例</a:t>
            </a:r>
          </a:p>
        </p:txBody>
      </p:sp>
      <p:sp>
        <p:nvSpPr>
          <p:cNvPr id="846852" name="Text Box 4"/>
          <p:cNvSpPr txBox="1">
            <a:spLocks noChangeArrowheads="1"/>
          </p:cNvSpPr>
          <p:nvPr/>
        </p:nvSpPr>
        <p:spPr bwMode="auto">
          <a:xfrm>
            <a:off x="107950" y="692150"/>
            <a:ext cx="7431088"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收到的分组的目的地址</a:t>
            </a:r>
            <a:r>
              <a:rPr lang="en-US" altLang="zh-CN" sz="2800">
                <a:effectLst>
                  <a:outerShdw blurRad="38100" dist="38100" dir="2700000" algn="tl">
                    <a:srgbClr val="000000"/>
                  </a:outerShdw>
                </a:effectLst>
                <a:ea typeface="黑体" charset="0"/>
                <a:cs typeface="黑体" charset="0"/>
              </a:rPr>
              <a:t> </a:t>
            </a:r>
            <a:r>
              <a:rPr lang="en-US" altLang="zh-CN" sz="2800" i="1">
                <a:effectLst>
                  <a:outerShdw blurRad="38100" dist="38100" dir="2700000" algn="tl">
                    <a:srgbClr val="000000"/>
                  </a:outerShdw>
                </a:effectLst>
                <a:ea typeface="黑体" charset="0"/>
                <a:cs typeface="黑体" charset="0"/>
              </a:rPr>
              <a:t>D</a:t>
            </a:r>
            <a:r>
              <a:rPr lang="en-US" altLang="zh-CN" sz="2800">
                <a:effectLst>
                  <a:outerShdw blurRad="38100" dist="38100" dir="2700000" algn="tl">
                    <a:srgbClr val="000000"/>
                  </a:outerShdw>
                </a:effectLst>
                <a:ea typeface="黑体" charset="0"/>
                <a:cs typeface="黑体" charset="0"/>
              </a:rPr>
              <a:t> = 206.0.71.128</a:t>
            </a:r>
          </a:p>
          <a:p>
            <a:pPr>
              <a:defRPr/>
            </a:pPr>
            <a:r>
              <a:rPr lang="zh-CN" altLang="en-US" sz="2800">
                <a:effectLst>
                  <a:outerShdw blurRad="38100" dist="38100" dir="2700000" algn="tl">
                    <a:srgbClr val="000000"/>
                  </a:outerShdw>
                </a:effectLst>
                <a:ea typeface="黑体" charset="0"/>
                <a:cs typeface="黑体" charset="0"/>
              </a:rPr>
              <a:t>路由表中的项目：</a:t>
            </a:r>
            <a:r>
              <a:rPr lang="en-US" altLang="zh-CN" sz="2800">
                <a:effectLst>
                  <a:outerShdw blurRad="38100" dist="38100" dir="2700000" algn="tl">
                    <a:srgbClr val="000000"/>
                  </a:outerShdw>
                </a:effectLst>
                <a:ea typeface="黑体" charset="0"/>
                <a:cs typeface="黑体" charset="0"/>
              </a:rPr>
              <a:t>206.0.68.0/22        </a:t>
            </a:r>
            <a:r>
              <a:rPr lang="zh-CN" altLang="en-US" sz="2800">
                <a:effectLst>
                  <a:outerShdw blurRad="38100" dist="38100" dir="2700000" algn="tl">
                    <a:srgbClr val="000000"/>
                  </a:outerShdw>
                </a:effectLst>
                <a:ea typeface="黑体" charset="0"/>
                <a:cs typeface="黑体" charset="0"/>
              </a:rPr>
              <a:t>（</a:t>
            </a:r>
            <a:r>
              <a:rPr lang="en-US" altLang="zh-CN" sz="2800">
                <a:effectLst>
                  <a:outerShdw blurRad="38100" dist="38100" dir="2700000" algn="tl">
                    <a:srgbClr val="000000"/>
                  </a:outerShdw>
                </a:effectLst>
                <a:ea typeface="黑体" charset="0"/>
                <a:cs typeface="黑体" charset="0"/>
              </a:rPr>
              <a:t>ISP</a:t>
            </a:r>
            <a:r>
              <a:rPr lang="zh-CN" altLang="en-US" sz="2800">
                <a:effectLst>
                  <a:outerShdw blurRad="38100" dist="38100" dir="2700000" algn="tl">
                    <a:srgbClr val="000000"/>
                  </a:outerShdw>
                </a:effectLst>
                <a:ea typeface="黑体" charset="0"/>
                <a:cs typeface="黑体" charset="0"/>
              </a:rPr>
              <a:t>）</a:t>
            </a:r>
            <a:endParaRPr lang="en-US" altLang="zh-CN" sz="2800">
              <a:effectLst>
                <a:outerShdw blurRad="38100" dist="38100" dir="2700000" algn="tl">
                  <a:srgbClr val="000000"/>
                </a:outerShdw>
              </a:effectLst>
              <a:ea typeface="黑体" charset="0"/>
              <a:cs typeface="黑体" charset="0"/>
            </a:endParaRPr>
          </a:p>
          <a:p>
            <a:pPr>
              <a:defRPr/>
            </a:pPr>
            <a:r>
              <a:rPr lang="en-US" altLang="zh-CN" sz="2800">
                <a:effectLst>
                  <a:outerShdw blurRad="38100" dist="38100" dir="2700000" algn="tl">
                    <a:srgbClr val="000000"/>
                  </a:outerShdw>
                </a:effectLst>
                <a:ea typeface="黑体" charset="0"/>
                <a:cs typeface="黑体" charset="0"/>
              </a:rPr>
              <a:t>                             206.0.71.128/25    </a:t>
            </a:r>
            <a:r>
              <a:rPr lang="zh-CN" altLang="en-US" sz="2800">
                <a:effectLst>
                  <a:outerShdw blurRad="38100" dist="38100" dir="2700000" algn="tl">
                    <a:srgbClr val="000000"/>
                  </a:outerShdw>
                </a:effectLst>
                <a:ea typeface="黑体" charset="0"/>
                <a:cs typeface="黑体" charset="0"/>
              </a:rPr>
              <a:t>（四系）</a:t>
            </a:r>
          </a:p>
        </p:txBody>
      </p:sp>
      <p:sp>
        <p:nvSpPr>
          <p:cNvPr id="846853" name="Text Box 5"/>
          <p:cNvSpPr txBox="1">
            <a:spLocks noChangeArrowheads="1"/>
          </p:cNvSpPr>
          <p:nvPr/>
        </p:nvSpPr>
        <p:spPr bwMode="auto">
          <a:xfrm>
            <a:off x="107950" y="2127250"/>
            <a:ext cx="48466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再查找路由表中的第</a:t>
            </a:r>
            <a:r>
              <a:rPr lang="en-US" altLang="zh-CN" sz="2800">
                <a:effectLst>
                  <a:outerShdw blurRad="38100" dist="38100" dir="2700000" algn="tl">
                    <a:srgbClr val="000000"/>
                  </a:outerShdw>
                </a:effectLst>
                <a:ea typeface="黑体" charset="0"/>
                <a:cs typeface="黑体" charset="0"/>
              </a:rPr>
              <a:t> 2 </a:t>
            </a:r>
            <a:r>
              <a:rPr lang="zh-CN" altLang="en-US" sz="2800">
                <a:effectLst>
                  <a:outerShdw blurRad="38100" dist="38100" dir="2700000" algn="tl">
                    <a:srgbClr val="000000"/>
                  </a:outerShdw>
                </a:effectLst>
                <a:ea typeface="黑体" charset="0"/>
                <a:cs typeface="黑体" charset="0"/>
              </a:rPr>
              <a:t>个项目</a:t>
            </a:r>
          </a:p>
        </p:txBody>
      </p:sp>
      <p:sp>
        <p:nvSpPr>
          <p:cNvPr id="846854" name="Text Box 6"/>
          <p:cNvSpPr txBox="1">
            <a:spLocks noChangeArrowheads="1"/>
          </p:cNvSpPr>
          <p:nvPr/>
        </p:nvSpPr>
        <p:spPr bwMode="auto">
          <a:xfrm>
            <a:off x="63303" y="4581525"/>
            <a:ext cx="817508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dirty="0">
                <a:solidFill>
                  <a:srgbClr val="FF6600"/>
                </a:solidFill>
                <a:effectLst>
                  <a:outerShdw blurRad="38100" dist="38100" dir="2700000" algn="tl">
                    <a:srgbClr val="000000"/>
                  </a:outerShdw>
                </a:effectLst>
                <a:ea typeface="黑体" charset="0"/>
                <a:cs typeface="黑体" charset="0"/>
              </a:rPr>
              <a:t>AND      </a:t>
            </a:r>
            <a:r>
              <a:rPr lang="en-US" altLang="zh-CN" sz="2800" i="1" dirty="0">
                <a:solidFill>
                  <a:srgbClr val="FF6600"/>
                </a:solidFill>
                <a:effectLst>
                  <a:outerShdw blurRad="38100" dist="38100" dir="2700000" algn="tl">
                    <a:srgbClr val="000000"/>
                  </a:outerShdw>
                </a:effectLst>
                <a:ea typeface="黑体" charset="0"/>
                <a:cs typeface="黑体" charset="0"/>
              </a:rPr>
              <a:t>D</a:t>
            </a:r>
            <a:r>
              <a:rPr lang="en-US" altLang="zh-CN" sz="2800" dirty="0">
                <a:solidFill>
                  <a:srgbClr val="FF6600"/>
                </a:solidFill>
                <a:effectLst>
                  <a:outerShdw blurRad="38100" dist="38100" dir="2700000" algn="tl">
                    <a:srgbClr val="000000"/>
                  </a:outerShdw>
                </a:effectLst>
                <a:ea typeface="黑体" charset="0"/>
                <a:cs typeface="黑体" charset="0"/>
              </a:rPr>
              <a:t> =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206</a:t>
            </a:r>
            <a:r>
              <a:rPr lang="en-US" altLang="zh-CN" sz="2800" dirty="0">
                <a:solidFill>
                  <a:srgbClr val="FF6600"/>
                </a:solidFill>
                <a:effectLst>
                  <a:outerShdw blurRad="38100" dist="38100" dir="2700000" algn="tl">
                    <a:srgbClr val="000000"/>
                  </a:outerShdw>
                </a:effectLst>
                <a:ea typeface="黑体" charset="0"/>
                <a:cs typeface="黑体" charset="0"/>
              </a:rPr>
              <a:t>.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0</a:t>
            </a:r>
            <a:r>
              <a:rPr lang="en-US" altLang="zh-CN" sz="2800" dirty="0">
                <a:solidFill>
                  <a:srgbClr val="FF6600"/>
                </a:solidFill>
                <a:effectLst>
                  <a:outerShdw blurRad="38100" dist="38100" dir="2700000" algn="tl">
                    <a:srgbClr val="000000"/>
                  </a:outerShdw>
                </a:effectLst>
                <a:ea typeface="黑体" charset="0"/>
                <a:cs typeface="黑体" charset="0"/>
              </a:rPr>
              <a:t>.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71</a:t>
            </a:r>
            <a:r>
              <a:rPr lang="en-US" altLang="zh-CN" sz="2800" dirty="0">
                <a:solidFill>
                  <a:srgbClr val="FF6600"/>
                </a:solidFill>
                <a:effectLst>
                  <a:outerShdw blurRad="38100" dist="38100" dir="2700000" algn="tl">
                    <a:srgbClr val="000000"/>
                  </a:outerShdw>
                </a:effectLst>
                <a:ea typeface="黑体" charset="0"/>
                <a:cs typeface="黑体" charset="0"/>
              </a:rPr>
              <a:t>.       10000000</a:t>
            </a:r>
          </a:p>
        </p:txBody>
      </p:sp>
      <p:sp>
        <p:nvSpPr>
          <p:cNvPr id="846855" name="Text Box 7"/>
          <p:cNvSpPr txBox="1">
            <a:spLocks noChangeArrowheads="1"/>
          </p:cNvSpPr>
          <p:nvPr/>
        </p:nvSpPr>
        <p:spPr bwMode="auto">
          <a:xfrm>
            <a:off x="107950" y="2560638"/>
            <a:ext cx="93599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第</a:t>
            </a:r>
            <a:r>
              <a:rPr lang="en-US" altLang="zh-CN" sz="2800">
                <a:effectLst>
                  <a:outerShdw blurRad="38100" dist="38100" dir="2700000" algn="tl">
                    <a:srgbClr val="000000"/>
                  </a:outerShdw>
                </a:effectLst>
                <a:ea typeface="黑体" charset="0"/>
                <a:cs typeface="黑体" charset="0"/>
              </a:rPr>
              <a:t> 2 </a:t>
            </a:r>
            <a:r>
              <a:rPr lang="zh-CN" altLang="en-US" sz="2800">
                <a:effectLst>
                  <a:outerShdw blurRad="38100" dist="38100" dir="2700000" algn="tl">
                    <a:srgbClr val="000000"/>
                  </a:outerShdw>
                </a:effectLst>
                <a:ea typeface="黑体" charset="0"/>
                <a:cs typeface="黑体" charset="0"/>
              </a:rPr>
              <a:t>个项目</a:t>
            </a:r>
            <a:r>
              <a:rPr lang="en-US" altLang="zh-CN" sz="2800">
                <a:effectLst>
                  <a:outerShdw blurRad="38100" dist="38100" dir="2700000" algn="tl">
                    <a:srgbClr val="000000"/>
                  </a:outerShdw>
                </a:effectLst>
                <a:ea typeface="黑体" charset="0"/>
                <a:cs typeface="黑体" charset="0"/>
              </a:rPr>
              <a:t> 206.0.71.128/25 </a:t>
            </a:r>
            <a:r>
              <a:rPr lang="zh-CN" altLang="en-US" sz="2800">
                <a:effectLst>
                  <a:outerShdw blurRad="38100" dist="38100" dir="2700000" algn="tl">
                    <a:srgbClr val="000000"/>
                  </a:outerShdw>
                </a:effectLst>
                <a:ea typeface="黑体" charset="0"/>
                <a:cs typeface="黑体" charset="0"/>
              </a:rPr>
              <a:t>的掩码</a:t>
            </a:r>
            <a:r>
              <a:rPr lang="en-US" altLang="zh-CN" sz="2800">
                <a:effectLst>
                  <a:outerShdw blurRad="38100" dist="38100" dir="2700000" algn="tl">
                    <a:srgbClr val="000000"/>
                  </a:outerShdw>
                </a:effectLst>
                <a:ea typeface="黑体" charset="0"/>
                <a:cs typeface="黑体" charset="0"/>
              </a:rPr>
              <a:t> </a:t>
            </a:r>
            <a:r>
              <a:rPr lang="en-US" altLang="zh-CN" sz="2800" i="1">
                <a:effectLst>
                  <a:outerShdw blurRad="38100" dist="38100" dir="2700000" algn="tl">
                    <a:srgbClr val="000000"/>
                  </a:outerShdw>
                </a:effectLst>
                <a:ea typeface="黑体" charset="0"/>
                <a:cs typeface="黑体" charset="0"/>
              </a:rPr>
              <a:t>M</a:t>
            </a:r>
            <a:r>
              <a:rPr lang="en-US" altLang="zh-CN" sz="2800">
                <a:effectLst>
                  <a:outerShdw blurRad="38100" dist="38100" dir="2700000" algn="tl">
                    <a:srgbClr val="000000"/>
                  </a:outerShdw>
                </a:effectLst>
                <a:ea typeface="黑体" charset="0"/>
                <a:cs typeface="黑体" charset="0"/>
              </a:rPr>
              <a:t> </a:t>
            </a:r>
            <a:r>
              <a:rPr lang="zh-CN" altLang="en-US" sz="2800">
                <a:effectLst>
                  <a:outerShdw blurRad="38100" dist="38100" dir="2700000" algn="tl">
                    <a:srgbClr val="000000"/>
                  </a:outerShdw>
                </a:effectLst>
                <a:ea typeface="黑体" charset="0"/>
                <a:cs typeface="黑体" charset="0"/>
              </a:rPr>
              <a:t>有</a:t>
            </a:r>
            <a:r>
              <a:rPr lang="en-US" altLang="zh-CN" sz="2800">
                <a:effectLst>
                  <a:outerShdw blurRad="38100" dist="38100" dir="2700000" algn="tl">
                    <a:srgbClr val="000000"/>
                  </a:outerShdw>
                </a:effectLst>
                <a:ea typeface="黑体" charset="0"/>
                <a:cs typeface="黑体" charset="0"/>
              </a:rPr>
              <a:t> 25 </a:t>
            </a:r>
            <a:r>
              <a:rPr lang="zh-CN" altLang="en-US" sz="2800">
                <a:effectLst>
                  <a:outerShdw blurRad="38100" dist="38100" dir="2700000" algn="tl">
                    <a:srgbClr val="000000"/>
                  </a:outerShdw>
                </a:effectLst>
                <a:ea typeface="黑体" charset="0"/>
                <a:cs typeface="黑体" charset="0"/>
              </a:rPr>
              <a:t>个连续的</a:t>
            </a:r>
            <a:r>
              <a:rPr lang="en-US" altLang="zh-CN" sz="2800">
                <a:effectLst>
                  <a:outerShdw blurRad="38100" dist="38100" dir="2700000" algn="tl">
                    <a:srgbClr val="000000"/>
                  </a:outerShdw>
                </a:effectLst>
                <a:ea typeface="黑体" charset="0"/>
                <a:cs typeface="黑体" charset="0"/>
              </a:rPr>
              <a:t> 1</a:t>
            </a:r>
            <a:r>
              <a:rPr lang="zh-CN" altLang="en-US" sz="2800">
                <a:effectLst>
                  <a:outerShdw blurRad="38100" dist="38100" dir="2700000" algn="tl">
                    <a:srgbClr val="000000"/>
                  </a:outerShdw>
                </a:effectLst>
                <a:ea typeface="黑体" charset="0"/>
                <a:cs typeface="黑体" charset="0"/>
              </a:rPr>
              <a:t>。</a:t>
            </a:r>
          </a:p>
        </p:txBody>
      </p:sp>
      <p:sp>
        <p:nvSpPr>
          <p:cNvPr id="846856" name="Text Box 8"/>
          <p:cNvSpPr txBox="1">
            <a:spLocks noChangeArrowheads="1"/>
          </p:cNvSpPr>
          <p:nvPr/>
        </p:nvSpPr>
        <p:spPr bwMode="auto">
          <a:xfrm>
            <a:off x="1362075" y="3125788"/>
            <a:ext cx="75311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i="1">
                <a:effectLst>
                  <a:outerShdw blurRad="38100" dist="38100" dir="2700000" algn="tl">
                    <a:srgbClr val="000000"/>
                  </a:outerShdw>
                </a:effectLst>
                <a:ea typeface="黑体" charset="0"/>
                <a:cs typeface="黑体" charset="0"/>
              </a:rPr>
              <a:t>M</a:t>
            </a:r>
            <a:r>
              <a:rPr lang="en-US" altLang="zh-CN" sz="2800">
                <a:effectLst>
                  <a:outerShdw blurRad="38100" dist="38100" dir="2700000" algn="tl">
                    <a:srgbClr val="000000"/>
                  </a:outerShdw>
                </a:effectLst>
                <a:ea typeface="黑体" charset="0"/>
                <a:cs typeface="黑体" charset="0"/>
              </a:rPr>
              <a:t> = 11111111 11111111 11111111 10000000</a:t>
            </a:r>
          </a:p>
        </p:txBody>
      </p:sp>
      <p:sp>
        <p:nvSpPr>
          <p:cNvPr id="846857" name="Text Box 9"/>
          <p:cNvSpPr txBox="1">
            <a:spLocks noChangeArrowheads="1"/>
          </p:cNvSpPr>
          <p:nvPr/>
        </p:nvSpPr>
        <p:spPr bwMode="auto">
          <a:xfrm>
            <a:off x="107950" y="3630613"/>
            <a:ext cx="707866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因此只需把</a:t>
            </a:r>
            <a:r>
              <a:rPr lang="en-US" altLang="zh-CN" sz="2800">
                <a:effectLst>
                  <a:outerShdw blurRad="38100" dist="38100" dir="2700000" algn="tl">
                    <a:srgbClr val="000000"/>
                  </a:outerShdw>
                </a:effectLst>
                <a:ea typeface="黑体" charset="0"/>
                <a:cs typeface="黑体" charset="0"/>
              </a:rPr>
              <a:t> </a:t>
            </a:r>
            <a:r>
              <a:rPr lang="en-US" altLang="zh-CN" sz="2800" i="1">
                <a:effectLst>
                  <a:outerShdw blurRad="38100" dist="38100" dir="2700000" algn="tl">
                    <a:srgbClr val="000000"/>
                  </a:outerShdw>
                </a:effectLst>
                <a:ea typeface="黑体" charset="0"/>
                <a:cs typeface="黑体" charset="0"/>
              </a:rPr>
              <a:t>D</a:t>
            </a:r>
            <a:r>
              <a:rPr lang="en-US" altLang="zh-CN" sz="2800">
                <a:effectLst>
                  <a:outerShdw blurRad="38100" dist="38100" dir="2700000" algn="tl">
                    <a:srgbClr val="000000"/>
                  </a:outerShdw>
                </a:effectLst>
                <a:ea typeface="黑体" charset="0"/>
                <a:cs typeface="黑体" charset="0"/>
              </a:rPr>
              <a:t> </a:t>
            </a:r>
            <a:r>
              <a:rPr lang="zh-CN" altLang="en-US" sz="2800">
                <a:effectLst>
                  <a:outerShdw blurRad="38100" dist="38100" dir="2700000" algn="tl">
                    <a:srgbClr val="000000"/>
                  </a:outerShdw>
                </a:effectLst>
                <a:ea typeface="黑体" charset="0"/>
                <a:cs typeface="黑体" charset="0"/>
              </a:rPr>
              <a:t>的第</a:t>
            </a:r>
            <a:r>
              <a:rPr lang="en-US" altLang="zh-CN" sz="2800">
                <a:effectLst>
                  <a:outerShdw blurRad="38100" dist="38100" dir="2700000" algn="tl">
                    <a:srgbClr val="000000"/>
                  </a:outerShdw>
                </a:effectLst>
                <a:ea typeface="黑体" charset="0"/>
                <a:cs typeface="黑体" charset="0"/>
              </a:rPr>
              <a:t> 4 </a:t>
            </a:r>
            <a:r>
              <a:rPr lang="zh-CN" altLang="en-US" sz="2800">
                <a:effectLst>
                  <a:outerShdw blurRad="38100" dist="38100" dir="2700000" algn="tl">
                    <a:srgbClr val="000000"/>
                  </a:outerShdw>
                </a:effectLst>
                <a:ea typeface="黑体" charset="0"/>
                <a:cs typeface="黑体" charset="0"/>
              </a:rPr>
              <a:t>个字节转换成二进制。</a:t>
            </a:r>
          </a:p>
        </p:txBody>
      </p:sp>
      <p:sp>
        <p:nvSpPr>
          <p:cNvPr id="846858" name="Text Box 10"/>
          <p:cNvSpPr txBox="1">
            <a:spLocks noChangeArrowheads="1"/>
          </p:cNvSpPr>
          <p:nvPr/>
        </p:nvSpPr>
        <p:spPr bwMode="auto">
          <a:xfrm>
            <a:off x="1320800" y="4062413"/>
            <a:ext cx="75311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i="1" dirty="0">
                <a:solidFill>
                  <a:srgbClr val="FF6600"/>
                </a:solidFill>
                <a:effectLst>
                  <a:outerShdw blurRad="38100" dist="38100" dir="2700000" algn="tl">
                    <a:srgbClr val="000000"/>
                  </a:outerShdw>
                </a:effectLst>
                <a:ea typeface="黑体" charset="0"/>
                <a:cs typeface="黑体" charset="0"/>
              </a:rPr>
              <a:t>M</a:t>
            </a:r>
            <a:r>
              <a:rPr lang="en-US" altLang="zh-CN" sz="2800" dirty="0">
                <a:solidFill>
                  <a:srgbClr val="FF6600"/>
                </a:solidFill>
                <a:effectLst>
                  <a:outerShdw blurRad="38100" dist="38100" dir="2700000" algn="tl">
                    <a:srgbClr val="000000"/>
                  </a:outerShdw>
                </a:effectLst>
                <a:ea typeface="黑体" charset="0"/>
                <a:cs typeface="黑体" charset="0"/>
              </a:rPr>
              <a:t> = 11111111 11111111 11111111 10000000</a:t>
            </a:r>
          </a:p>
        </p:txBody>
      </p:sp>
      <p:sp>
        <p:nvSpPr>
          <p:cNvPr id="846859" name="Line 11"/>
          <p:cNvSpPr>
            <a:spLocks noChangeShapeType="1"/>
          </p:cNvSpPr>
          <p:nvPr/>
        </p:nvSpPr>
        <p:spPr bwMode="auto">
          <a:xfrm>
            <a:off x="0" y="5084763"/>
            <a:ext cx="8820150" cy="0"/>
          </a:xfrm>
          <a:prstGeom prst="line">
            <a:avLst/>
          </a:prstGeom>
          <a:noFill/>
          <a:ln w="2857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46860" name="Text Box 12"/>
          <p:cNvSpPr txBox="1">
            <a:spLocks noChangeArrowheads="1"/>
          </p:cNvSpPr>
          <p:nvPr/>
        </p:nvSpPr>
        <p:spPr bwMode="auto">
          <a:xfrm>
            <a:off x="2731103" y="5157788"/>
            <a:ext cx="549133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tLang="zh-CN" sz="2800" dirty="0">
                <a:solidFill>
                  <a:srgbClr val="FF6600"/>
                </a:solidFill>
                <a:effectLst>
                  <a:outerShdw blurRad="38100" dist="38100" dir="2700000" algn="tl">
                    <a:srgbClr val="000000"/>
                  </a:outerShdw>
                </a:effectLst>
                <a:ea typeface="黑体" charset="0"/>
                <a:cs typeface="黑体" charset="0"/>
              </a:rPr>
              <a:t>206.        </a:t>
            </a:r>
            <a:r>
              <a:rPr lang="en-US" altLang="zh-CN"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a:solidFill>
                  <a:srgbClr val="FF6600"/>
                </a:solidFill>
                <a:effectLst>
                  <a:outerShdw blurRad="38100" dist="38100" dir="2700000" algn="tl">
                    <a:srgbClr val="000000"/>
                  </a:outerShdw>
                </a:effectLst>
                <a:ea typeface="黑体" charset="0"/>
                <a:cs typeface="黑体" charset="0"/>
              </a:rPr>
              <a:t>0.      </a:t>
            </a:r>
            <a:r>
              <a:rPr lang="zh-CN" altLang="en-US"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smtClean="0">
                <a:solidFill>
                  <a:srgbClr val="FF6600"/>
                </a:solidFill>
                <a:effectLst>
                  <a:outerShdw blurRad="38100" dist="38100" dir="2700000" algn="tl">
                    <a:srgbClr val="000000"/>
                  </a:outerShdw>
                </a:effectLst>
                <a:ea typeface="黑体" charset="0"/>
                <a:cs typeface="黑体" charset="0"/>
              </a:rPr>
              <a:t>   </a:t>
            </a:r>
            <a:r>
              <a:rPr lang="en-US" altLang="zh-CN" sz="2800" dirty="0">
                <a:solidFill>
                  <a:srgbClr val="FF6600"/>
                </a:solidFill>
                <a:effectLst>
                  <a:outerShdw blurRad="38100" dist="38100" dir="2700000" algn="tl">
                    <a:srgbClr val="000000"/>
                  </a:outerShdw>
                </a:effectLst>
                <a:ea typeface="黑体" charset="0"/>
                <a:cs typeface="黑体" charset="0"/>
              </a:rPr>
              <a:t>71.       10000000</a:t>
            </a:r>
          </a:p>
        </p:txBody>
      </p:sp>
      <p:sp>
        <p:nvSpPr>
          <p:cNvPr id="846861" name="Text Box 13"/>
          <p:cNvSpPr txBox="1">
            <a:spLocks noChangeArrowheads="1"/>
          </p:cNvSpPr>
          <p:nvPr/>
        </p:nvSpPr>
        <p:spPr bwMode="auto">
          <a:xfrm>
            <a:off x="107950" y="5789613"/>
            <a:ext cx="40243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a:effectLst>
                  <a:outerShdw blurRad="38100" dist="38100" dir="2700000" algn="tl">
                    <a:srgbClr val="000000"/>
                  </a:outerShdw>
                </a:effectLst>
                <a:ea typeface="黑体" charset="0"/>
                <a:cs typeface="黑体" charset="0"/>
              </a:rPr>
              <a:t>与</a:t>
            </a:r>
            <a:r>
              <a:rPr lang="en-US" altLang="zh-CN" sz="2800">
                <a:effectLst>
                  <a:outerShdw blurRad="38100" dist="38100" dir="2700000" algn="tl">
                    <a:srgbClr val="000000"/>
                  </a:outerShdw>
                </a:effectLst>
                <a:ea typeface="黑体" charset="0"/>
                <a:cs typeface="黑体" charset="0"/>
              </a:rPr>
              <a:t> 206.0.71.128/25 </a:t>
            </a:r>
            <a:r>
              <a:rPr lang="zh-CN" altLang="en-US" sz="2800">
                <a:effectLst>
                  <a:outerShdw blurRad="38100" dist="38100" dir="2700000" algn="tl">
                    <a:srgbClr val="000000"/>
                  </a:outerShdw>
                </a:effectLst>
                <a:ea typeface="黑体" charset="0"/>
                <a:cs typeface="黑体" charset="0"/>
              </a:rPr>
              <a:t>匹配</a:t>
            </a:r>
          </a:p>
        </p:txBody>
      </p:sp>
    </p:spTree>
    <p:extLst>
      <p:ext uri="{BB962C8B-B14F-4D97-AF65-F5344CB8AC3E}">
        <p14:creationId xmlns:p14="http://schemas.microsoft.com/office/powerpoint/2010/main" val="318683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685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84685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846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0" grpId="0" animBg="1"/>
      <p:bldP spid="846850" grpId="1" animBg="1"/>
      <p:bldP spid="84686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8899" name="Rectangle 3"/>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890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8901"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8902" name="Rectangle 6"/>
          <p:cNvSpPr>
            <a:spLocks noGrp="1" noChangeArrowheads="1"/>
          </p:cNvSpPr>
          <p:nvPr>
            <p:ph type="title"/>
          </p:nvPr>
        </p:nvSpPr>
        <p:spPr>
          <a:xfrm>
            <a:off x="919163" y="214313"/>
            <a:ext cx="8116887" cy="1462087"/>
          </a:xfrm>
        </p:spPr>
        <p:txBody>
          <a:bodyPr/>
          <a:lstStyle/>
          <a:p>
            <a:pPr>
              <a:defRPr/>
            </a:pPr>
            <a:r>
              <a:rPr kumimoji="0" lang="zh-CN" altLang="en-US" sz="4000" b="1" dirty="0" smtClean="0">
                <a:solidFill>
                  <a:srgbClr val="000090"/>
                </a:solidFill>
              </a:rPr>
              <a:t>最长前缀匹配</a:t>
            </a:r>
          </a:p>
        </p:txBody>
      </p:sp>
      <p:sp>
        <p:nvSpPr>
          <p:cNvPr id="848903" name="Rectangle 7"/>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890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848905" name="Rectangle 9"/>
          <p:cNvSpPr>
            <a:spLocks noGrp="1" noChangeArrowheads="1"/>
          </p:cNvSpPr>
          <p:nvPr>
            <p:ph type="body" idx="1"/>
          </p:nvPr>
        </p:nvSpPr>
        <p:spPr>
          <a:xfrm>
            <a:off x="395288" y="1906588"/>
            <a:ext cx="8420100" cy="4114800"/>
          </a:xfrm>
        </p:spPr>
        <p:txBody>
          <a:bodyPr/>
          <a:lstStyle/>
          <a:p>
            <a:pPr>
              <a:buFontTx/>
              <a:buNone/>
              <a:defRPr/>
            </a:pPr>
            <a:r>
              <a:rPr kumimoji="0" lang="en-US" altLang="zh-CN" sz="2800" b="1" i="1" dirty="0" smtClean="0">
                <a:effectLst>
                  <a:outerShdw blurRad="38100" dist="38100" dir="2700000" algn="tl">
                    <a:srgbClr val="000000"/>
                  </a:outerShdw>
                </a:effectLst>
              </a:rPr>
              <a:t>D </a:t>
            </a:r>
            <a:r>
              <a:rPr kumimoji="0" lang="en-US" altLang="zh-CN" sz="2800" b="1" dirty="0" smtClean="0">
                <a:solidFill>
                  <a:schemeClr val="hlink"/>
                </a:solidFill>
                <a:effectLst>
                  <a:outerShdw blurRad="38100" dist="38100" dir="2700000" algn="tl">
                    <a:srgbClr val="000000"/>
                  </a:outerShdw>
                </a:effectLst>
              </a:rPr>
              <a:t>AND</a:t>
            </a:r>
            <a:r>
              <a:rPr kumimoji="0" lang="en-US" altLang="zh-CN" sz="2800" b="1" dirty="0" smtClean="0">
                <a:effectLst>
                  <a:outerShdw blurRad="38100" dist="38100" dir="2700000" algn="tl">
                    <a:srgbClr val="000000"/>
                  </a:outerShdw>
                </a:effectLst>
              </a:rPr>
              <a:t> (11111111 11111111 11111100 00000000)</a:t>
            </a:r>
          </a:p>
          <a:p>
            <a:pPr>
              <a:buFontTx/>
              <a:buNone/>
              <a:defRPr/>
            </a:pPr>
            <a:r>
              <a:rPr kumimoji="0" lang="en-US" altLang="zh-CN" sz="2800" b="1" dirty="0" smtClean="0">
                <a:effectLst>
                  <a:outerShdw blurRad="38100" dist="38100" dir="2700000" algn="tl">
                    <a:srgbClr val="000000"/>
                  </a:outerShdw>
                </a:effectLst>
              </a:rPr>
              <a:t>          = 206.0.68.0/22            </a:t>
            </a:r>
            <a:r>
              <a:rPr kumimoji="0" lang="zh-CN" altLang="en-US" sz="2800" b="1" dirty="0" smtClean="0">
                <a:effectLst>
                  <a:outerShdw blurRad="38100" dist="38100" dir="2700000" algn="tl">
                    <a:srgbClr val="000000"/>
                  </a:outerShdw>
                </a:effectLst>
              </a:rPr>
              <a:t>匹配</a:t>
            </a:r>
            <a:endParaRPr kumimoji="0" lang="en-US" altLang="zh-CN" sz="2800" b="1" i="1" dirty="0" smtClean="0">
              <a:effectLst>
                <a:outerShdw blurRad="38100" dist="38100" dir="2700000" algn="tl">
                  <a:srgbClr val="000000"/>
                </a:outerShdw>
              </a:effectLst>
            </a:endParaRPr>
          </a:p>
          <a:p>
            <a:pPr>
              <a:buFontTx/>
              <a:buNone/>
              <a:defRPr/>
            </a:pPr>
            <a:r>
              <a:rPr kumimoji="0" lang="en-US" altLang="zh-CN" sz="2800" b="1" i="1" dirty="0" smtClean="0">
                <a:effectLst>
                  <a:outerShdw blurRad="38100" dist="38100" dir="2700000" algn="tl">
                    <a:srgbClr val="000000"/>
                  </a:outerShdw>
                </a:effectLst>
              </a:rPr>
              <a:t>D </a:t>
            </a:r>
            <a:r>
              <a:rPr kumimoji="0" lang="en-US" altLang="zh-CN" sz="2800" b="1" dirty="0" smtClean="0">
                <a:solidFill>
                  <a:schemeClr val="hlink"/>
                </a:solidFill>
                <a:effectLst>
                  <a:outerShdw blurRad="38100" dist="38100" dir="2700000" algn="tl">
                    <a:srgbClr val="000000"/>
                  </a:outerShdw>
                </a:effectLst>
              </a:rPr>
              <a:t>AND</a:t>
            </a:r>
            <a:r>
              <a:rPr kumimoji="0" lang="en-US" altLang="zh-CN" sz="2800" b="1" dirty="0" smtClean="0">
                <a:effectLst>
                  <a:outerShdw blurRad="38100" dist="38100" dir="2700000" algn="tl">
                    <a:srgbClr val="000000"/>
                  </a:outerShdw>
                </a:effectLst>
              </a:rPr>
              <a:t> (11111111 11111111 11111111 10000000)</a:t>
            </a:r>
          </a:p>
          <a:p>
            <a:pPr>
              <a:buFontTx/>
              <a:buNone/>
              <a:defRPr/>
            </a:pPr>
            <a:r>
              <a:rPr kumimoji="0" lang="en-US" altLang="zh-CN" sz="2800" b="1" dirty="0" smtClean="0">
                <a:effectLst>
                  <a:outerShdw blurRad="38100" dist="38100" dir="2700000" algn="tl">
                    <a:srgbClr val="000000"/>
                  </a:outerShdw>
                </a:effectLst>
              </a:rPr>
              <a:t>         = 206.0.71.128/25         </a:t>
            </a:r>
            <a:r>
              <a:rPr kumimoji="0" lang="zh-CN" altLang="en-US" sz="2800" b="1" dirty="0" smtClean="0">
                <a:effectLst>
                  <a:outerShdw blurRad="38100" dist="38100" dir="2700000" algn="tl">
                    <a:srgbClr val="000000"/>
                  </a:outerShdw>
                </a:effectLst>
              </a:rPr>
              <a:t>匹配</a:t>
            </a:r>
            <a:endParaRPr kumimoji="0" lang="en-US" altLang="zh-CN" sz="2800" b="1" dirty="0" smtClean="0">
              <a:effectLst>
                <a:outerShdw blurRad="38100" dist="38100" dir="2700000" algn="tl">
                  <a:srgbClr val="000000"/>
                </a:outerShdw>
              </a:effectLst>
            </a:endParaRPr>
          </a:p>
          <a:p>
            <a:pPr>
              <a:defRPr/>
            </a:pPr>
            <a:r>
              <a:rPr kumimoji="0" lang="zh-CN" altLang="en-US" sz="2800" b="1" dirty="0" smtClean="0">
                <a:effectLst>
                  <a:outerShdw blurRad="38100" dist="38100" dir="2700000" algn="tl">
                    <a:srgbClr val="000000"/>
                  </a:outerShdw>
                </a:effectLst>
              </a:rPr>
              <a:t>选择两个匹配的地址中更具体的一个，即选择</a:t>
            </a:r>
            <a:r>
              <a:rPr kumimoji="0" lang="zh-CN" altLang="en-US" sz="2800" b="1" dirty="0" smtClean="0">
                <a:solidFill>
                  <a:schemeClr val="hlink"/>
                </a:solidFill>
                <a:effectLst>
                  <a:outerShdw blurRad="38100" dist="38100" dir="2700000" algn="tl">
                    <a:srgbClr val="000000"/>
                  </a:outerShdw>
                </a:effectLst>
              </a:rPr>
              <a:t>最长前缀的地址</a:t>
            </a:r>
            <a:r>
              <a:rPr kumimoji="0" lang="zh-CN" altLang="en-US" sz="2800" b="1" dirty="0" smtClean="0">
                <a:effectLst>
                  <a:outerShdw blurRad="38100" dist="38100" dir="2700000" algn="tl">
                    <a:srgbClr val="000000"/>
                  </a:outerShdw>
                </a:effectLst>
              </a:rPr>
              <a:t>。</a:t>
            </a:r>
            <a:r>
              <a:rPr kumimoji="0" lang="en-US" altLang="zh-CN" b="1" dirty="0" smtClean="0">
                <a:effectLst>
                  <a:outerShdw blurRad="38100" dist="38100" dir="2700000" algn="tl">
                    <a:srgbClr val="000000"/>
                  </a:outerShdw>
                </a:effectLst>
              </a:rPr>
              <a:t> </a:t>
            </a:r>
          </a:p>
        </p:txBody>
      </p:sp>
      <p:sp>
        <p:nvSpPr>
          <p:cNvPr id="848906" name="Line 10"/>
          <p:cNvSpPr>
            <a:spLocks noChangeShapeType="1"/>
          </p:cNvSpPr>
          <p:nvPr/>
        </p:nvSpPr>
        <p:spPr bwMode="auto">
          <a:xfrm>
            <a:off x="1711325" y="3938588"/>
            <a:ext cx="4175125" cy="0"/>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1" name="文本框 10"/>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418020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4890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890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890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890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8905">
                                            <p:txEl>
                                              <p:pRg st="4" end="4"/>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repeatCount="3000" fill="hold" nodeType="afterEffect">
                                  <p:stCondLst>
                                    <p:cond delay="500"/>
                                  </p:stCondLst>
                                  <p:childTnLst>
                                    <p:set>
                                      <p:cBhvr>
                                        <p:cTn id="21" dur="1" fill="hold">
                                          <p:stCondLst>
                                            <p:cond delay="0"/>
                                          </p:stCondLst>
                                        </p:cTn>
                                        <p:tgtEl>
                                          <p:spTgt spid="848906"/>
                                        </p:tgtEl>
                                        <p:attrNameLst>
                                          <p:attrName>style.visibility</p:attrName>
                                        </p:attrNameLst>
                                      </p:cBhvr>
                                      <p:to>
                                        <p:strVal val="visible"/>
                                      </p:to>
                                    </p:set>
                                  </p:childTnLst>
                                </p:cTn>
                              </p:par>
                            </p:childTnLst>
                          </p:cTn>
                        </p:par>
                        <p:par>
                          <p:cTn id="22" fill="hold" nodeType="afterGroup">
                            <p:stCondLst>
                              <p:cond delay="500"/>
                            </p:stCondLst>
                            <p:childTnLst>
                              <p:par>
                                <p:cTn id="23" presetID="35" presetClass="emph" presetSubtype="0" repeatCount="3000" fill="hold" nodeType="afterEffect">
                                  <p:stCondLst>
                                    <p:cond delay="500"/>
                                  </p:stCondLst>
                                  <p:childTnLst>
                                    <p:anim calcmode="discrete" valueType="str">
                                      <p:cBhvr>
                                        <p:cTn id="24" dur="1000" fill="hold"/>
                                        <p:tgtEl>
                                          <p:spTgt spid="84890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6" name="Rectangle 4"/>
          <p:cNvSpPr>
            <a:spLocks noChangeArrowheads="1"/>
          </p:cNvSpPr>
          <p:nvPr/>
        </p:nvSpPr>
        <p:spPr bwMode="auto">
          <a:xfrm>
            <a:off x="457200" y="2695575"/>
            <a:ext cx="2592387" cy="504825"/>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3635" name="Rectangle 3"/>
          <p:cNvSpPr>
            <a:spLocks noGrp="1" noChangeArrowheads="1"/>
          </p:cNvSpPr>
          <p:nvPr>
            <p:ph type="body" idx="1"/>
          </p:nvPr>
        </p:nvSpPr>
        <p:spPr>
          <a:xfrm>
            <a:off x="0" y="2667000"/>
            <a:ext cx="9144000" cy="3127375"/>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altLang="zh-CN" sz="3200" dirty="0">
                <a:latin typeface="Arial" charset="0"/>
                <a:ea typeface="宋体" charset="0"/>
                <a:cs typeface="宋体" charset="0"/>
              </a:rPr>
              <a:t>172.16. </a:t>
            </a:r>
            <a:r>
              <a:rPr lang="en-US" altLang="zh-CN" sz="3200" dirty="0" smtClean="0">
                <a:latin typeface="Arial" charset="0"/>
                <a:ea typeface="宋体" charset="0"/>
                <a:cs typeface="宋体" charset="0"/>
              </a:rPr>
              <a:t>00001010</a:t>
            </a:r>
            <a:r>
              <a:rPr lang="zh-CN" altLang="zh-CN" sz="3200" dirty="0" smtClean="0">
                <a:latin typeface="Arial" charset="0"/>
                <a:ea typeface="宋体" charset="0"/>
              </a:rPr>
              <a:t>(</a:t>
            </a:r>
            <a:r>
              <a:rPr lang="en-US" altLang="zh-CN" sz="3200" dirty="0" smtClean="0">
                <a:latin typeface="Arial" charset="0"/>
                <a:ea typeface="宋体" charset="0"/>
              </a:rPr>
              <a:t>IP</a:t>
            </a:r>
            <a:r>
              <a:rPr lang="zh-CN" altLang="en-US" sz="3200" dirty="0" smtClean="0">
                <a:latin typeface="Arial" charset="0"/>
                <a:ea typeface="宋体" charset="0"/>
              </a:rPr>
              <a:t>地址</a:t>
            </a:r>
            <a:r>
              <a:rPr lang="en-US" altLang="zh-CN" sz="3200" dirty="0" smtClean="0">
                <a:latin typeface="Arial" charset="0"/>
                <a:ea typeface="宋体" charset="0"/>
              </a:rPr>
              <a:t>)</a:t>
            </a:r>
            <a:endParaRPr lang="en-US" altLang="zh-CN" sz="3200" dirty="0">
              <a:latin typeface="Arial" charset="0"/>
              <a:ea typeface="宋体" charset="0"/>
              <a:cs typeface="宋体" charset="0"/>
            </a:endParaRPr>
          </a:p>
          <a:p>
            <a:pPr>
              <a:defRPr/>
            </a:pPr>
            <a:r>
              <a:rPr lang="en-US" altLang="zh-CN" sz="3200" dirty="0">
                <a:latin typeface="Arial" charset="0"/>
                <a:ea typeface="宋体" charset="0"/>
                <a:cs typeface="宋体" charset="0"/>
              </a:rPr>
              <a:t>172.16.10.20/21</a:t>
            </a:r>
            <a:r>
              <a:rPr lang="zh-CN" altLang="en-US" sz="3200" dirty="0">
                <a:latin typeface="Arial" charset="0"/>
                <a:ea typeface="宋体" charset="0"/>
                <a:cs typeface="宋体" charset="0"/>
              </a:rPr>
              <a:t>的地址范围是</a:t>
            </a:r>
            <a:r>
              <a:rPr lang="en-US" altLang="zh-CN" sz="3200" dirty="0" smtClean="0">
                <a:latin typeface="Arial" charset="0"/>
                <a:ea typeface="宋体" charset="0"/>
                <a:cs typeface="宋体" charset="0"/>
              </a:rPr>
              <a:t>172.16.00001</a:t>
            </a:r>
            <a:r>
              <a:rPr lang="en-US" altLang="zh-CN" sz="3200" u="sng" dirty="0" smtClean="0">
                <a:latin typeface="Arial" charset="0"/>
                <a:ea typeface="宋体" charset="0"/>
                <a:cs typeface="宋体" charset="0"/>
              </a:rPr>
              <a:t>000.00000000</a:t>
            </a:r>
            <a:r>
              <a:rPr lang="en-US" altLang="zh-CN" sz="3200" dirty="0" smtClean="0">
                <a:latin typeface="Arial" charset="0"/>
                <a:ea typeface="宋体" charset="0"/>
                <a:cs typeface="宋体" charset="0"/>
              </a:rPr>
              <a:t>-</a:t>
            </a:r>
            <a:r>
              <a:rPr lang="en-US" altLang="zh-CN" sz="3200" dirty="0">
                <a:latin typeface="Arial" charset="0"/>
                <a:ea typeface="宋体" charset="0"/>
                <a:cs typeface="宋体" charset="0"/>
              </a:rPr>
              <a:t>-</a:t>
            </a:r>
            <a:r>
              <a:rPr lang="en-US" altLang="zh-CN" sz="3200" dirty="0" smtClean="0">
                <a:latin typeface="Arial" charset="0"/>
                <a:ea typeface="宋体" charset="0"/>
                <a:cs typeface="宋体" charset="0"/>
              </a:rPr>
              <a:t>172.16.00001111.11111111</a:t>
            </a:r>
            <a:r>
              <a:rPr lang="zh-CN" altLang="en-US" sz="3200" dirty="0" smtClean="0">
                <a:latin typeface="Arial" charset="0"/>
                <a:ea typeface="宋体" charset="0"/>
                <a:cs typeface="宋体" charset="0"/>
              </a:rPr>
              <a:t>（带下划线为主机地址）</a:t>
            </a:r>
            <a:endParaRPr lang="en-US" altLang="zh-CN" sz="3200" dirty="0" smtClean="0">
              <a:latin typeface="Arial" charset="0"/>
              <a:ea typeface="宋体" charset="0"/>
              <a:cs typeface="宋体" charset="0"/>
            </a:endParaRPr>
          </a:p>
          <a:p>
            <a:pPr>
              <a:defRPr/>
            </a:pPr>
            <a:r>
              <a:rPr lang="zh-CN" altLang="en-US" sz="3200" dirty="0" smtClean="0">
                <a:latin typeface="Arial" charset="0"/>
                <a:ea typeface="宋体" charset="0"/>
                <a:cs typeface="宋体" charset="0"/>
              </a:rPr>
              <a:t>广播地址即为：</a:t>
            </a:r>
            <a:r>
              <a:rPr lang="en-US" altLang="zh-CN" sz="3200" dirty="0">
                <a:latin typeface="Arial" charset="0"/>
                <a:ea typeface="宋体" charset="0"/>
              </a:rPr>
              <a:t>172.16. </a:t>
            </a:r>
            <a:r>
              <a:rPr lang="en-US" altLang="zh-CN" sz="3200" dirty="0" smtClean="0">
                <a:latin typeface="Arial" charset="0"/>
                <a:ea typeface="宋体" charset="0"/>
              </a:rPr>
              <a:t>00001111.11111111</a:t>
            </a:r>
            <a:endParaRPr lang="en-US" altLang="zh-CN" sz="3200" dirty="0" smtClean="0">
              <a:latin typeface="Arial" charset="0"/>
              <a:ea typeface="宋体" charset="0"/>
              <a:cs typeface="宋体" charset="0"/>
            </a:endParaRPr>
          </a:p>
          <a:p>
            <a:pPr marL="0" indent="0">
              <a:buNone/>
              <a:defRPr/>
            </a:pPr>
            <a:r>
              <a:rPr lang="zh-CN" altLang="en-US" sz="3200" dirty="0" smtClean="0">
                <a:latin typeface="Arial" charset="0"/>
                <a:ea typeface="宋体" charset="0"/>
                <a:cs typeface="宋体" charset="0"/>
              </a:rPr>
              <a:t>  即为：</a:t>
            </a:r>
            <a:r>
              <a:rPr lang="en-US" altLang="zh-CN" sz="3200" dirty="0" smtClean="0">
                <a:latin typeface="Arial" charset="0"/>
                <a:ea typeface="宋体" charset="0"/>
                <a:cs typeface="宋体" charset="0"/>
              </a:rPr>
              <a:t>172.16.15.255</a:t>
            </a:r>
            <a:endParaRPr lang="zh-CN" altLang="en-US" sz="3200" dirty="0">
              <a:latin typeface="Arial" charset="0"/>
              <a:ea typeface="宋体" charset="0"/>
              <a:cs typeface="宋体" charset="0"/>
            </a:endParaRPr>
          </a:p>
        </p:txBody>
      </p:sp>
      <p:sp>
        <p:nvSpPr>
          <p:cNvPr id="453637" name="Text Box 5"/>
          <p:cNvSpPr txBox="1">
            <a:spLocks noChangeArrowheads="1"/>
          </p:cNvSpPr>
          <p:nvPr/>
        </p:nvSpPr>
        <p:spPr bwMode="auto">
          <a:xfrm>
            <a:off x="468313" y="476250"/>
            <a:ext cx="7920037" cy="2041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3200" dirty="0"/>
              <a:t>题目一道：</a:t>
            </a:r>
          </a:p>
          <a:p>
            <a:pPr>
              <a:defRPr/>
            </a:pPr>
            <a:r>
              <a:rPr kumimoji="1" lang="en-US" altLang="zh-CN" sz="3200" dirty="0"/>
              <a:t>172.16.10.20/21 </a:t>
            </a:r>
            <a:r>
              <a:rPr kumimoji="1" lang="zh-CN" altLang="en-US" sz="3200" dirty="0"/>
              <a:t>请问这个地址的广播地址是多少？ （考的知识点是：广播地址是多少，超网地址的应用）</a:t>
            </a:r>
            <a:endParaRPr lang="zh-CN" altLang="en-US" sz="3200" dirty="0"/>
          </a:p>
        </p:txBody>
      </p:sp>
    </p:spTree>
    <p:extLst>
      <p:ext uri="{BB962C8B-B14F-4D97-AF65-F5344CB8AC3E}">
        <p14:creationId xmlns:p14="http://schemas.microsoft.com/office/powerpoint/2010/main" val="50111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3636"/>
                                        </p:tgtEl>
                                        <p:attrNameLst>
                                          <p:attrName>style.visibility</p:attrName>
                                        </p:attrNameLst>
                                      </p:cBhvr>
                                      <p:to>
                                        <p:strVal val="visible"/>
                                      </p:to>
                                    </p:set>
                                    <p:animEffect transition="in" filter="blinds(horizontal)">
                                      <p:cBhvr>
                                        <p:cTn id="7" dur="500"/>
                                        <p:tgtEl>
                                          <p:spTgt spid="4536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3635">
                                            <p:txEl>
                                              <p:pRg st="0" end="0"/>
                                            </p:txEl>
                                          </p:spTgt>
                                        </p:tgtEl>
                                        <p:attrNameLst>
                                          <p:attrName>style.visibility</p:attrName>
                                        </p:attrNameLst>
                                      </p:cBhvr>
                                      <p:to>
                                        <p:strVal val="visible"/>
                                      </p:to>
                                    </p:set>
                                    <p:animEffect transition="in" filter="blinds(horizontal)">
                                      <p:cBhvr>
                                        <p:cTn id="10" dur="500"/>
                                        <p:tgtEl>
                                          <p:spTgt spid="453635">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53635">
                                            <p:txEl>
                                              <p:pRg st="1" end="1"/>
                                            </p:txEl>
                                          </p:spTgt>
                                        </p:tgtEl>
                                        <p:attrNameLst>
                                          <p:attrName>style.visibility</p:attrName>
                                        </p:attrNameLst>
                                      </p:cBhvr>
                                      <p:to>
                                        <p:strVal val="visible"/>
                                      </p:to>
                                    </p:set>
                                    <p:animEffect transition="in" filter="blinds(horizontal)">
                                      <p:cBhvr>
                                        <p:cTn id="13" dur="500"/>
                                        <p:tgtEl>
                                          <p:spTgt spid="453635">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53635">
                                            <p:txEl>
                                              <p:pRg st="2" end="2"/>
                                            </p:txEl>
                                          </p:spTgt>
                                        </p:tgtEl>
                                        <p:attrNameLst>
                                          <p:attrName>style.visibility</p:attrName>
                                        </p:attrNameLst>
                                      </p:cBhvr>
                                      <p:to>
                                        <p:strVal val="visible"/>
                                      </p:to>
                                    </p:set>
                                    <p:animEffect transition="in" filter="blinds(horizontal)">
                                      <p:cBhvr>
                                        <p:cTn id="16" dur="500"/>
                                        <p:tgtEl>
                                          <p:spTgt spid="453635">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53635">
                                            <p:txEl>
                                              <p:pRg st="3" end="3"/>
                                            </p:txEl>
                                          </p:spTgt>
                                        </p:tgtEl>
                                        <p:attrNameLst>
                                          <p:attrName>style.visibility</p:attrName>
                                        </p:attrNameLst>
                                      </p:cBhvr>
                                      <p:to>
                                        <p:strVal val="visible"/>
                                      </p:to>
                                    </p:set>
                                    <p:animEffect transition="in" filter="blinds(horizontal)">
                                      <p:cBhvr>
                                        <p:cTn id="19" dur="500"/>
                                        <p:tgtEl>
                                          <p:spTgt spid="453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6" grpId="0" animBg="1"/>
      <p:bldP spid="453635"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gn="ctr">
              <a:buNone/>
              <a:defRPr/>
            </a:pPr>
            <a:r>
              <a:rPr lang="en-US" altLang="zh-CN" sz="4800" b="1" dirty="0" smtClean="0"/>
              <a:t>4.3</a:t>
            </a:r>
            <a:r>
              <a:rPr lang="zh-CN" altLang="en-US" sz="4800" b="1" dirty="0" smtClean="0"/>
              <a:t>  网络层习题 </a:t>
            </a:r>
            <a:r>
              <a:rPr lang="en-US" altLang="zh-CN" sz="4800" b="1" dirty="0" smtClean="0"/>
              <a:t>3</a:t>
            </a:r>
            <a:endParaRPr lang="zh-CN" altLang="en-US" sz="4800" b="1" dirty="0"/>
          </a:p>
        </p:txBody>
      </p:sp>
    </p:spTree>
    <p:extLst>
      <p:ext uri="{BB962C8B-B14F-4D97-AF65-F5344CB8AC3E}">
        <p14:creationId xmlns:p14="http://schemas.microsoft.com/office/powerpoint/2010/main" val="408447218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3200400"/>
            <a:ext cx="82296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gn="l" rtl="0" fontAlgn="base">
              <a:spcBef>
                <a:spcPct val="0"/>
              </a:spcBef>
              <a:spcAft>
                <a:spcPct val="0"/>
              </a:spcAft>
              <a:defRPr kumimoji="1" sz="4000">
                <a:solidFill>
                  <a:schemeClr val="tx2"/>
                </a:solidFill>
                <a:latin typeface="+mj-lt"/>
                <a:ea typeface="+mj-ea"/>
                <a:cs typeface="+mj-cs"/>
              </a:defRPr>
            </a:lvl1pPr>
            <a:lvl2pPr algn="l" rtl="0" fontAlgn="base">
              <a:spcBef>
                <a:spcPct val="0"/>
              </a:spcBef>
              <a:spcAft>
                <a:spcPct val="0"/>
              </a:spcAft>
              <a:defRPr kumimoji="1" sz="3800">
                <a:solidFill>
                  <a:schemeClr val="tx2"/>
                </a:solidFill>
                <a:latin typeface="Verdana" charset="0"/>
                <a:ea typeface="宋体" charset="0"/>
                <a:cs typeface="宋体" charset="0"/>
              </a:defRPr>
            </a:lvl2pPr>
            <a:lvl3pPr algn="l" rtl="0" fontAlgn="base">
              <a:spcBef>
                <a:spcPct val="0"/>
              </a:spcBef>
              <a:spcAft>
                <a:spcPct val="0"/>
              </a:spcAft>
              <a:defRPr kumimoji="1" sz="3800">
                <a:solidFill>
                  <a:schemeClr val="tx2"/>
                </a:solidFill>
                <a:latin typeface="Verdana" charset="0"/>
                <a:ea typeface="宋体" charset="0"/>
                <a:cs typeface="宋体" charset="0"/>
              </a:defRPr>
            </a:lvl3pPr>
            <a:lvl4pPr algn="l" rtl="0" fontAlgn="base">
              <a:spcBef>
                <a:spcPct val="0"/>
              </a:spcBef>
              <a:spcAft>
                <a:spcPct val="0"/>
              </a:spcAft>
              <a:defRPr kumimoji="1" sz="3800">
                <a:solidFill>
                  <a:schemeClr val="tx2"/>
                </a:solidFill>
                <a:latin typeface="Verdana" charset="0"/>
                <a:ea typeface="宋体" charset="0"/>
                <a:cs typeface="宋体" charset="0"/>
              </a:defRPr>
            </a:lvl4pPr>
            <a:lvl5pPr algn="l" rtl="0" fontAlgn="base">
              <a:spcBef>
                <a:spcPct val="0"/>
              </a:spcBef>
              <a:spcAft>
                <a:spcPct val="0"/>
              </a:spcAft>
              <a:defRPr kumimoji="1" sz="3800">
                <a:solidFill>
                  <a:schemeClr val="tx2"/>
                </a:solidFill>
                <a:latin typeface="Verdana" charset="0"/>
                <a:ea typeface="宋体" charset="0"/>
                <a:cs typeface="宋体" charset="0"/>
              </a:defRPr>
            </a:lvl5pPr>
            <a:lvl6pPr marL="457200" algn="l" rtl="0" fontAlgn="base">
              <a:spcBef>
                <a:spcPct val="0"/>
              </a:spcBef>
              <a:spcAft>
                <a:spcPct val="0"/>
              </a:spcAft>
              <a:defRPr sz="3800">
                <a:solidFill>
                  <a:schemeClr val="tx2"/>
                </a:solidFill>
                <a:latin typeface="Verdana" charset="0"/>
                <a:ea typeface="宋体" charset="0"/>
                <a:cs typeface="宋体" charset="0"/>
              </a:defRPr>
            </a:lvl6pPr>
            <a:lvl7pPr marL="914400" algn="l" rtl="0" fontAlgn="base">
              <a:spcBef>
                <a:spcPct val="0"/>
              </a:spcBef>
              <a:spcAft>
                <a:spcPct val="0"/>
              </a:spcAft>
              <a:defRPr sz="3800">
                <a:solidFill>
                  <a:schemeClr val="tx2"/>
                </a:solidFill>
                <a:latin typeface="Verdana" charset="0"/>
                <a:ea typeface="宋体" charset="0"/>
                <a:cs typeface="宋体" charset="0"/>
              </a:defRPr>
            </a:lvl7pPr>
            <a:lvl8pPr marL="1371600" algn="l" rtl="0" fontAlgn="base">
              <a:spcBef>
                <a:spcPct val="0"/>
              </a:spcBef>
              <a:spcAft>
                <a:spcPct val="0"/>
              </a:spcAft>
              <a:defRPr sz="3800">
                <a:solidFill>
                  <a:schemeClr val="tx2"/>
                </a:solidFill>
                <a:latin typeface="Verdana" charset="0"/>
                <a:ea typeface="宋体" charset="0"/>
                <a:cs typeface="宋体" charset="0"/>
              </a:defRPr>
            </a:lvl8pPr>
            <a:lvl9pPr marL="1828800" algn="l" rtl="0" fontAlgn="base">
              <a:spcBef>
                <a:spcPct val="0"/>
              </a:spcBef>
              <a:spcAft>
                <a:spcPct val="0"/>
              </a:spcAft>
              <a:defRPr sz="3800">
                <a:solidFill>
                  <a:schemeClr val="tx2"/>
                </a:solidFill>
                <a:latin typeface="Verdana" charset="0"/>
                <a:ea typeface="宋体" charset="0"/>
                <a:cs typeface="宋体" charset="0"/>
              </a:defRPr>
            </a:lvl9pPr>
          </a:lstStyle>
          <a:p>
            <a:pPr algn="ctr">
              <a:lnSpc>
                <a:spcPts val="5020"/>
              </a:lnSpc>
              <a:defRPr/>
            </a:pPr>
            <a:r>
              <a:rPr kumimoji="0" lang="en-US" altLang="zh-CN" sz="3600" b="1" dirty="0" smtClean="0">
                <a:solidFill>
                  <a:srgbClr val="FF0000"/>
                </a:solidFill>
              </a:rPr>
              <a:t>2011</a:t>
            </a:r>
            <a:r>
              <a:rPr kumimoji="0" lang="zh-CN" altLang="en-US" sz="3600" b="1" dirty="0" smtClean="0">
                <a:solidFill>
                  <a:srgbClr val="FF0000"/>
                </a:solidFill>
              </a:rPr>
              <a:t>年全国硕士研究生入学统一考试计算机专业基础综合真题</a:t>
            </a:r>
          </a:p>
        </p:txBody>
      </p:sp>
    </p:spTree>
    <p:extLst>
      <p:ext uri="{BB962C8B-B14F-4D97-AF65-F5344CB8AC3E}">
        <p14:creationId xmlns:p14="http://schemas.microsoft.com/office/powerpoint/2010/main" val="6966925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kumimoji="0" lang="zh-CN" altLang="en-US" dirty="0" smtClean="0"/>
              <a:t>选择题</a:t>
            </a:r>
            <a:r>
              <a:rPr kumimoji="0" lang="en-US" altLang="zh-CN" dirty="0" smtClean="0"/>
              <a:t>5 </a:t>
            </a:r>
          </a:p>
        </p:txBody>
      </p:sp>
      <p:sp>
        <p:nvSpPr>
          <p:cNvPr id="12291" name="Rectangle 3"/>
          <p:cNvSpPr>
            <a:spLocks noGrp="1" noChangeArrowheads="1"/>
          </p:cNvSpPr>
          <p:nvPr>
            <p:ph type="body" idx="1"/>
          </p:nvPr>
        </p:nvSpPr>
        <p:spPr>
          <a:xfrm>
            <a:off x="566738" y="1752600"/>
            <a:ext cx="8272462" cy="4267200"/>
          </a:xfrm>
        </p:spPr>
        <p:txBody>
          <a:bodyPr/>
          <a:lstStyle/>
          <a:p>
            <a:pPr>
              <a:lnSpc>
                <a:spcPct val="90000"/>
              </a:lnSpc>
              <a:buFont typeface="Wingdings" charset="0"/>
              <a:buChar char="o"/>
              <a:defRPr/>
            </a:pPr>
            <a:r>
              <a:rPr kumimoji="0" lang="zh-CN" altLang="en-US" sz="2400" smtClean="0"/>
              <a:t>网络拓扑结构如图，路由器</a:t>
            </a:r>
            <a:r>
              <a:rPr kumimoji="0" lang="en-US" altLang="zh-CN" sz="2400" smtClean="0"/>
              <a:t>R1</a:t>
            </a:r>
            <a:r>
              <a:rPr kumimoji="0" lang="zh-CN" altLang="en-US" sz="2400" smtClean="0"/>
              <a:t>只有到达子网</a:t>
            </a:r>
            <a:r>
              <a:rPr kumimoji="0" lang="en-US" altLang="zh-CN" sz="2400" smtClean="0"/>
              <a:t>192.168.1.0/24</a:t>
            </a:r>
            <a:r>
              <a:rPr kumimoji="0" lang="zh-CN" altLang="en-US" sz="2400" smtClean="0"/>
              <a:t>的路由。为使</a:t>
            </a:r>
            <a:r>
              <a:rPr kumimoji="0" lang="en-US" altLang="zh-CN" sz="2400" smtClean="0"/>
              <a:t>R1</a:t>
            </a:r>
            <a:r>
              <a:rPr kumimoji="0" lang="zh-CN" altLang="en-US" sz="2400" smtClean="0"/>
              <a:t>可以将</a:t>
            </a:r>
            <a:r>
              <a:rPr kumimoji="0" lang="en-US" altLang="zh-CN" sz="2400" smtClean="0"/>
              <a:t>IP</a:t>
            </a:r>
            <a:r>
              <a:rPr kumimoji="0" lang="zh-CN" altLang="en-US" sz="2400" smtClean="0"/>
              <a:t>分组正确地路由到图中所有的子网，则在</a:t>
            </a:r>
            <a:r>
              <a:rPr kumimoji="0" lang="en-US" altLang="zh-CN" sz="2400" smtClean="0"/>
              <a:t>R1</a:t>
            </a:r>
            <a:r>
              <a:rPr kumimoji="0" lang="zh-CN" altLang="en-US" sz="2400" smtClean="0"/>
              <a:t>中需要增加的一条路由（目的网络，子网掩码，下一跳）是</a:t>
            </a:r>
            <a:endParaRPr kumimoji="0" lang="en-US" altLang="zh-CN" sz="2400" smtClean="0"/>
          </a:p>
          <a:p>
            <a:pPr>
              <a:lnSpc>
                <a:spcPct val="90000"/>
              </a:lnSpc>
              <a:buFont typeface="Wingdings" charset="0"/>
              <a:buChar char="o"/>
              <a:defRPr/>
            </a:pPr>
            <a:r>
              <a:rPr kumimoji="0" lang="en-US" altLang="zh-CN" sz="1600" smtClean="0"/>
              <a:t>A. 192.168.2.0  255.255.255.128    192.168.1.1 </a:t>
            </a:r>
          </a:p>
          <a:p>
            <a:pPr>
              <a:lnSpc>
                <a:spcPct val="90000"/>
              </a:lnSpc>
              <a:buFont typeface="Wingdings" charset="0"/>
              <a:buChar char="o"/>
              <a:defRPr/>
            </a:pPr>
            <a:r>
              <a:rPr kumimoji="0" lang="en-US" altLang="zh-CN" sz="1600" smtClean="0"/>
              <a:t>B. 192.168.2.0  255.255.255.0        192.168.1.1 </a:t>
            </a:r>
          </a:p>
          <a:p>
            <a:pPr>
              <a:lnSpc>
                <a:spcPct val="90000"/>
              </a:lnSpc>
              <a:buFont typeface="Wingdings" charset="0"/>
              <a:buChar char="o"/>
              <a:defRPr/>
            </a:pPr>
            <a:r>
              <a:rPr kumimoji="0" lang="en-US" altLang="zh-CN" sz="1600" smtClean="0"/>
              <a:t>C. 192.168.2.0  255.255.255.128    192.168.1.2 </a:t>
            </a:r>
          </a:p>
          <a:p>
            <a:pPr>
              <a:lnSpc>
                <a:spcPct val="90000"/>
              </a:lnSpc>
              <a:buFont typeface="Wingdings" charset="0"/>
              <a:buChar char="o"/>
              <a:defRPr/>
            </a:pPr>
            <a:r>
              <a:rPr kumimoji="0" lang="en-US" altLang="zh-CN" sz="1600" smtClean="0"/>
              <a:t>D. 192.168.2.0  255.255.255.0       192.168.1.2</a:t>
            </a:r>
            <a:r>
              <a:rPr kumimoji="0" lang="en-US" altLang="zh-CN" sz="2400" smtClean="0"/>
              <a:t> </a:t>
            </a:r>
          </a:p>
        </p:txBody>
      </p:sp>
      <p:sp>
        <p:nvSpPr>
          <p:cNvPr id="12293" name="Line 5"/>
          <p:cNvSpPr>
            <a:spLocks noChangeShapeType="1"/>
          </p:cNvSpPr>
          <p:nvPr/>
        </p:nvSpPr>
        <p:spPr bwMode="auto">
          <a:xfrm rot="12598641" flipV="1">
            <a:off x="5432425" y="5715000"/>
            <a:ext cx="1371600" cy="712788"/>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2294" name="Line 6"/>
          <p:cNvSpPr>
            <a:spLocks noChangeShapeType="1"/>
          </p:cNvSpPr>
          <p:nvPr/>
        </p:nvSpPr>
        <p:spPr bwMode="auto">
          <a:xfrm rot="1823722" flipV="1">
            <a:off x="2849563" y="5649913"/>
            <a:ext cx="1416050" cy="850900"/>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2295" name="Line 7"/>
          <p:cNvSpPr>
            <a:spLocks noChangeShapeType="1"/>
          </p:cNvSpPr>
          <p:nvPr/>
        </p:nvSpPr>
        <p:spPr bwMode="auto">
          <a:xfrm>
            <a:off x="4800600" y="4579938"/>
            <a:ext cx="0" cy="379412"/>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2296" name="AutoShape 8"/>
          <p:cNvSpPr>
            <a:spLocks noChangeArrowheads="1"/>
          </p:cNvSpPr>
          <p:nvPr/>
        </p:nvSpPr>
        <p:spPr bwMode="auto">
          <a:xfrm>
            <a:off x="4286250" y="4343400"/>
            <a:ext cx="1143000" cy="236538"/>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a:ea typeface="宋体" charset="0"/>
              </a:rPr>
              <a:t>R1</a:t>
            </a:r>
          </a:p>
        </p:txBody>
      </p:sp>
      <p:sp>
        <p:nvSpPr>
          <p:cNvPr id="12297" name="AutoShape 9"/>
          <p:cNvSpPr>
            <a:spLocks noChangeArrowheads="1"/>
          </p:cNvSpPr>
          <p:nvPr/>
        </p:nvSpPr>
        <p:spPr bwMode="auto">
          <a:xfrm>
            <a:off x="4286250" y="5907088"/>
            <a:ext cx="1143000" cy="236537"/>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a:ea typeface="宋体" charset="0"/>
              </a:rPr>
              <a:t>R2</a:t>
            </a:r>
          </a:p>
        </p:txBody>
      </p:sp>
      <p:grpSp>
        <p:nvGrpSpPr>
          <p:cNvPr id="15368" name="Group 10"/>
          <p:cNvGrpSpPr>
            <a:grpSpLocks/>
          </p:cNvGrpSpPr>
          <p:nvPr/>
        </p:nvGrpSpPr>
        <p:grpSpPr bwMode="auto">
          <a:xfrm>
            <a:off x="3600450" y="4864100"/>
            <a:ext cx="2343150" cy="677863"/>
            <a:chOff x="3372" y="1857"/>
            <a:chExt cx="2326" cy="1530"/>
          </a:xfrm>
        </p:grpSpPr>
        <p:grpSp>
          <p:nvGrpSpPr>
            <p:cNvPr id="15417" name="Group 11"/>
            <p:cNvGrpSpPr>
              <a:grpSpLocks/>
            </p:cNvGrpSpPr>
            <p:nvPr/>
          </p:nvGrpSpPr>
          <p:grpSpPr bwMode="auto">
            <a:xfrm>
              <a:off x="3385" y="1887"/>
              <a:ext cx="2313" cy="1500"/>
              <a:chOff x="3134" y="1375"/>
              <a:chExt cx="2386" cy="1553"/>
            </a:xfrm>
          </p:grpSpPr>
          <p:sp>
            <p:nvSpPr>
              <p:cNvPr id="15427" name="Oval 12"/>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8" name="Oval 13"/>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9" name="Oval 14"/>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30" name="Oval 15"/>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31" name="Oval 16"/>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32" name="Oval 17"/>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33" name="Oval 18"/>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34" name="Oval 19"/>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35" name="Oval 20"/>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5418" name="Oval 21"/>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9" name="Oval 22"/>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0" name="Oval 23"/>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1" name="Oval 24"/>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2" name="Oval 25"/>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3" name="Oval 26"/>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4" name="Oval 27"/>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5" name="Oval 28"/>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26" name="Oval 29"/>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grpSp>
        <p:nvGrpSpPr>
          <p:cNvPr id="15369" name="Group 30"/>
          <p:cNvGrpSpPr>
            <a:grpSpLocks/>
          </p:cNvGrpSpPr>
          <p:nvPr/>
        </p:nvGrpSpPr>
        <p:grpSpPr bwMode="auto">
          <a:xfrm>
            <a:off x="457200" y="5622925"/>
            <a:ext cx="2343150" cy="677863"/>
            <a:chOff x="3372" y="1857"/>
            <a:chExt cx="2326" cy="1530"/>
          </a:xfrm>
        </p:grpSpPr>
        <p:grpSp>
          <p:nvGrpSpPr>
            <p:cNvPr id="15398" name="Group 31"/>
            <p:cNvGrpSpPr>
              <a:grpSpLocks/>
            </p:cNvGrpSpPr>
            <p:nvPr/>
          </p:nvGrpSpPr>
          <p:grpSpPr bwMode="auto">
            <a:xfrm>
              <a:off x="3385" y="1887"/>
              <a:ext cx="2313" cy="1500"/>
              <a:chOff x="3134" y="1375"/>
              <a:chExt cx="2386" cy="1553"/>
            </a:xfrm>
          </p:grpSpPr>
          <p:sp>
            <p:nvSpPr>
              <p:cNvPr id="15408" name="Oval 32"/>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9" name="Oval 33"/>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0" name="Oval 34"/>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1" name="Oval 35"/>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2" name="Oval 36"/>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3" name="Oval 37"/>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4" name="Oval 38"/>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5" name="Oval 39"/>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16" name="Oval 40"/>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5399" name="Oval 41"/>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0" name="Oval 42"/>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1" name="Oval 43"/>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2" name="Oval 44"/>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3" name="Oval 45"/>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4" name="Oval 46"/>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5" name="Oval 47"/>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6" name="Oval 48"/>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407" name="Oval 49"/>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grpSp>
        <p:nvGrpSpPr>
          <p:cNvPr id="15370" name="Group 50"/>
          <p:cNvGrpSpPr>
            <a:grpSpLocks/>
          </p:cNvGrpSpPr>
          <p:nvPr/>
        </p:nvGrpSpPr>
        <p:grpSpPr bwMode="auto">
          <a:xfrm>
            <a:off x="6324600" y="5622925"/>
            <a:ext cx="2343150" cy="677863"/>
            <a:chOff x="3372" y="1857"/>
            <a:chExt cx="2326" cy="1530"/>
          </a:xfrm>
        </p:grpSpPr>
        <p:grpSp>
          <p:nvGrpSpPr>
            <p:cNvPr id="15379" name="Group 51"/>
            <p:cNvGrpSpPr>
              <a:grpSpLocks/>
            </p:cNvGrpSpPr>
            <p:nvPr/>
          </p:nvGrpSpPr>
          <p:grpSpPr bwMode="auto">
            <a:xfrm>
              <a:off x="3385" y="1887"/>
              <a:ext cx="2313" cy="1500"/>
              <a:chOff x="3134" y="1375"/>
              <a:chExt cx="2386" cy="1553"/>
            </a:xfrm>
          </p:grpSpPr>
          <p:sp>
            <p:nvSpPr>
              <p:cNvPr id="15389" name="Oval 52"/>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0" name="Oval 53"/>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1" name="Oval 54"/>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2" name="Oval 55"/>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3" name="Oval 56"/>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4" name="Oval 57"/>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5" name="Oval 58"/>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6" name="Oval 59"/>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97" name="Oval 60"/>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5380" name="Oval 61"/>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1" name="Oval 62"/>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2" name="Oval 63"/>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3" name="Oval 64"/>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4" name="Oval 65"/>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5" name="Oval 66"/>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6" name="Oval 67"/>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7" name="Oval 68"/>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388" name="Oval 69"/>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2358" name="Text Box 70"/>
          <p:cNvSpPr txBox="1">
            <a:spLocks noChangeArrowheads="1"/>
          </p:cNvSpPr>
          <p:nvPr/>
        </p:nvSpPr>
        <p:spPr bwMode="auto">
          <a:xfrm>
            <a:off x="3810000" y="5059363"/>
            <a:ext cx="2133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192.168.1.0/24</a:t>
            </a:r>
          </a:p>
        </p:txBody>
      </p:sp>
      <p:sp>
        <p:nvSpPr>
          <p:cNvPr id="12359" name="Text Box 71"/>
          <p:cNvSpPr txBox="1">
            <a:spLocks noChangeArrowheads="1"/>
          </p:cNvSpPr>
          <p:nvPr/>
        </p:nvSpPr>
        <p:spPr bwMode="auto">
          <a:xfrm>
            <a:off x="6324600" y="5859463"/>
            <a:ext cx="23622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192.168.2.128/25</a:t>
            </a:r>
          </a:p>
        </p:txBody>
      </p:sp>
      <p:sp>
        <p:nvSpPr>
          <p:cNvPr id="12360" name="Text Box 72"/>
          <p:cNvSpPr txBox="1">
            <a:spLocks noChangeArrowheads="1"/>
          </p:cNvSpPr>
          <p:nvPr/>
        </p:nvSpPr>
        <p:spPr bwMode="auto">
          <a:xfrm>
            <a:off x="533400" y="5859463"/>
            <a:ext cx="2133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192.168.2.0/25</a:t>
            </a:r>
          </a:p>
        </p:txBody>
      </p:sp>
      <p:sp>
        <p:nvSpPr>
          <p:cNvPr id="12361" name="Line 73"/>
          <p:cNvSpPr>
            <a:spLocks noChangeShapeType="1"/>
          </p:cNvSpPr>
          <p:nvPr/>
        </p:nvSpPr>
        <p:spPr bwMode="auto">
          <a:xfrm>
            <a:off x="4876800" y="5527675"/>
            <a:ext cx="0" cy="379413"/>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2362" name="Text Box 74"/>
          <p:cNvSpPr txBox="1">
            <a:spLocks noChangeArrowheads="1"/>
          </p:cNvSpPr>
          <p:nvPr/>
        </p:nvSpPr>
        <p:spPr bwMode="auto">
          <a:xfrm>
            <a:off x="4572000" y="4579938"/>
            <a:ext cx="2133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192.168.1. 1</a:t>
            </a:r>
          </a:p>
        </p:txBody>
      </p:sp>
      <p:sp>
        <p:nvSpPr>
          <p:cNvPr id="12363" name="Text Box 75"/>
          <p:cNvSpPr txBox="1">
            <a:spLocks noChangeArrowheads="1"/>
          </p:cNvSpPr>
          <p:nvPr/>
        </p:nvSpPr>
        <p:spPr bwMode="auto">
          <a:xfrm>
            <a:off x="2514600" y="6096000"/>
            <a:ext cx="2133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192.168.2. 1</a:t>
            </a:r>
          </a:p>
        </p:txBody>
      </p:sp>
      <p:sp>
        <p:nvSpPr>
          <p:cNvPr id="12364" name="Text Box 76"/>
          <p:cNvSpPr txBox="1">
            <a:spLocks noChangeArrowheads="1"/>
          </p:cNvSpPr>
          <p:nvPr/>
        </p:nvSpPr>
        <p:spPr bwMode="auto">
          <a:xfrm>
            <a:off x="5029200" y="6096000"/>
            <a:ext cx="2133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192.168.2. 130</a:t>
            </a:r>
          </a:p>
        </p:txBody>
      </p:sp>
      <p:sp>
        <p:nvSpPr>
          <p:cNvPr id="12365" name="Text Box 77"/>
          <p:cNvSpPr txBox="1">
            <a:spLocks noChangeArrowheads="1"/>
          </p:cNvSpPr>
          <p:nvPr/>
        </p:nvSpPr>
        <p:spPr bwMode="auto">
          <a:xfrm>
            <a:off x="4648200" y="5576888"/>
            <a:ext cx="2133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192.168.1. 2</a:t>
            </a:r>
          </a:p>
        </p:txBody>
      </p:sp>
    </p:spTree>
    <p:extLst>
      <p:ext uri="{BB962C8B-B14F-4D97-AF65-F5344CB8AC3E}">
        <p14:creationId xmlns:p14="http://schemas.microsoft.com/office/powerpoint/2010/main" val="123025616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103"/>
          <p:cNvGrpSpPr>
            <a:grpSpLocks/>
          </p:cNvGrpSpPr>
          <p:nvPr/>
        </p:nvGrpSpPr>
        <p:grpSpPr bwMode="auto">
          <a:xfrm>
            <a:off x="228600" y="381000"/>
            <a:ext cx="8229600" cy="3186113"/>
            <a:chOff x="144" y="240"/>
            <a:chExt cx="5184" cy="2007"/>
          </a:xfrm>
        </p:grpSpPr>
        <p:sp>
          <p:nvSpPr>
            <p:cNvPr id="13408" name="Line 96"/>
            <p:cNvSpPr>
              <a:spLocks noChangeShapeType="1"/>
            </p:cNvSpPr>
            <p:nvPr/>
          </p:nvSpPr>
          <p:spPr bwMode="auto">
            <a:xfrm rot="12598641" flipV="1">
              <a:off x="3264" y="1680"/>
              <a:ext cx="912" cy="528"/>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3407" name="Line 95"/>
            <p:cNvSpPr>
              <a:spLocks noChangeShapeType="1"/>
            </p:cNvSpPr>
            <p:nvPr/>
          </p:nvSpPr>
          <p:spPr bwMode="auto">
            <a:xfrm rot="1823722" flipV="1">
              <a:off x="1632" y="1680"/>
              <a:ext cx="912" cy="528"/>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3405" name="Line 93"/>
            <p:cNvSpPr>
              <a:spLocks noChangeShapeType="1"/>
            </p:cNvSpPr>
            <p:nvPr/>
          </p:nvSpPr>
          <p:spPr bwMode="auto">
            <a:xfrm>
              <a:off x="2880" y="480"/>
              <a:ext cx="0" cy="384"/>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3316" name="AutoShape 4"/>
            <p:cNvSpPr>
              <a:spLocks noChangeArrowheads="1"/>
            </p:cNvSpPr>
            <p:nvPr/>
          </p:nvSpPr>
          <p:spPr bwMode="auto">
            <a:xfrm>
              <a:off x="2556" y="240"/>
              <a:ext cx="720" cy="240"/>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a:ea typeface="宋体" charset="0"/>
                </a:rPr>
                <a:t>R1</a:t>
              </a:r>
            </a:p>
          </p:txBody>
        </p:sp>
        <p:sp>
          <p:nvSpPr>
            <p:cNvPr id="13317" name="AutoShape 5"/>
            <p:cNvSpPr>
              <a:spLocks noChangeArrowheads="1"/>
            </p:cNvSpPr>
            <p:nvPr/>
          </p:nvSpPr>
          <p:spPr bwMode="auto">
            <a:xfrm>
              <a:off x="2556" y="1824"/>
              <a:ext cx="720" cy="240"/>
            </a:xfrm>
            <a:prstGeom prst="can">
              <a:avLst>
                <a:gd name="adj" fmla="val 25000"/>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a:ea typeface="宋体" charset="0"/>
                </a:rPr>
                <a:t>R2</a:t>
              </a:r>
            </a:p>
          </p:txBody>
        </p:sp>
        <p:grpSp>
          <p:nvGrpSpPr>
            <p:cNvPr id="16392" name="Group 27"/>
            <p:cNvGrpSpPr>
              <a:grpSpLocks/>
            </p:cNvGrpSpPr>
            <p:nvPr/>
          </p:nvGrpSpPr>
          <p:grpSpPr bwMode="auto">
            <a:xfrm>
              <a:off x="2124" y="768"/>
              <a:ext cx="1476" cy="687"/>
              <a:chOff x="3372" y="1857"/>
              <a:chExt cx="2326" cy="1530"/>
            </a:xfrm>
          </p:grpSpPr>
          <p:grpSp>
            <p:nvGrpSpPr>
              <p:cNvPr id="16441" name="Group 7"/>
              <p:cNvGrpSpPr>
                <a:grpSpLocks/>
              </p:cNvGrpSpPr>
              <p:nvPr/>
            </p:nvGrpSpPr>
            <p:grpSpPr bwMode="auto">
              <a:xfrm>
                <a:off x="3385" y="1887"/>
                <a:ext cx="2313" cy="1500"/>
                <a:chOff x="3134" y="1375"/>
                <a:chExt cx="2386" cy="1553"/>
              </a:xfrm>
            </p:grpSpPr>
            <p:sp>
              <p:nvSpPr>
                <p:cNvPr id="16451" name="Oval 8"/>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2" name="Oval 9"/>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3" name="Oval 10"/>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4" name="Oval 11"/>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5" name="Oval 12"/>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6" name="Oval 13"/>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7" name="Oval 14"/>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8" name="Oval 15"/>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9" name="Oval 16"/>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6442" name="Oval 17"/>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3" name="Oval 18"/>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4" name="Oval 19"/>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5" name="Oval 20"/>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6" name="Oval 21"/>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7" name="Oval 22"/>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8" name="Oval 23"/>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9" name="Oval 24"/>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50" name="Oval 25"/>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grpSp>
          <p:nvGrpSpPr>
            <p:cNvPr id="16393" name="Group 50"/>
            <p:cNvGrpSpPr>
              <a:grpSpLocks/>
            </p:cNvGrpSpPr>
            <p:nvPr/>
          </p:nvGrpSpPr>
          <p:grpSpPr bwMode="auto">
            <a:xfrm>
              <a:off x="144" y="1536"/>
              <a:ext cx="1476" cy="687"/>
              <a:chOff x="3372" y="1857"/>
              <a:chExt cx="2326" cy="1530"/>
            </a:xfrm>
          </p:grpSpPr>
          <p:grpSp>
            <p:nvGrpSpPr>
              <p:cNvPr id="16422" name="Group 51"/>
              <p:cNvGrpSpPr>
                <a:grpSpLocks/>
              </p:cNvGrpSpPr>
              <p:nvPr/>
            </p:nvGrpSpPr>
            <p:grpSpPr bwMode="auto">
              <a:xfrm>
                <a:off x="3385" y="1887"/>
                <a:ext cx="2313" cy="1500"/>
                <a:chOff x="3134" y="1375"/>
                <a:chExt cx="2386" cy="1553"/>
              </a:xfrm>
            </p:grpSpPr>
            <p:sp>
              <p:nvSpPr>
                <p:cNvPr id="16432" name="Oval 52"/>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3" name="Oval 53"/>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4" name="Oval 54"/>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5" name="Oval 55"/>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6" name="Oval 56"/>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7" name="Oval 57"/>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8" name="Oval 58"/>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9" name="Oval 59"/>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40" name="Oval 60"/>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6423" name="Oval 61"/>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4" name="Oval 62"/>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5" name="Oval 63"/>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6" name="Oval 64"/>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7" name="Oval 65"/>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8" name="Oval 66"/>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9" name="Oval 67"/>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0" name="Oval 68"/>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31" name="Oval 69"/>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grpSp>
          <p:nvGrpSpPr>
            <p:cNvPr id="16394" name="Group 70"/>
            <p:cNvGrpSpPr>
              <a:grpSpLocks/>
            </p:cNvGrpSpPr>
            <p:nvPr/>
          </p:nvGrpSpPr>
          <p:grpSpPr bwMode="auto">
            <a:xfrm>
              <a:off x="3840" y="1536"/>
              <a:ext cx="1476" cy="687"/>
              <a:chOff x="3372" y="1857"/>
              <a:chExt cx="2326" cy="1530"/>
            </a:xfrm>
          </p:grpSpPr>
          <p:grpSp>
            <p:nvGrpSpPr>
              <p:cNvPr id="16403" name="Group 71"/>
              <p:cNvGrpSpPr>
                <a:grpSpLocks/>
              </p:cNvGrpSpPr>
              <p:nvPr/>
            </p:nvGrpSpPr>
            <p:grpSpPr bwMode="auto">
              <a:xfrm>
                <a:off x="3385" y="1887"/>
                <a:ext cx="2313" cy="1500"/>
                <a:chOff x="3134" y="1375"/>
                <a:chExt cx="2386" cy="1553"/>
              </a:xfrm>
            </p:grpSpPr>
            <p:sp>
              <p:nvSpPr>
                <p:cNvPr id="16413" name="Oval 72"/>
                <p:cNvSpPr>
                  <a:spLocks noChangeArrowheads="1"/>
                </p:cNvSpPr>
                <p:nvPr/>
              </p:nvSpPr>
              <p:spPr bwMode="auto">
                <a:xfrm>
                  <a:off x="3959" y="1375"/>
                  <a:ext cx="1026" cy="62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4" name="Oval 73"/>
                <p:cNvSpPr>
                  <a:spLocks noChangeArrowheads="1"/>
                </p:cNvSpPr>
                <p:nvPr/>
              </p:nvSpPr>
              <p:spPr bwMode="auto">
                <a:xfrm>
                  <a:off x="3380" y="1548"/>
                  <a:ext cx="781" cy="62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5" name="Oval 74"/>
                <p:cNvSpPr>
                  <a:spLocks noChangeArrowheads="1"/>
                </p:cNvSpPr>
                <p:nvPr/>
              </p:nvSpPr>
              <p:spPr bwMode="auto">
                <a:xfrm>
                  <a:off x="3134" y="1940"/>
                  <a:ext cx="521" cy="502"/>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6" name="Oval 75"/>
                <p:cNvSpPr>
                  <a:spLocks noChangeArrowheads="1"/>
                </p:cNvSpPr>
                <p:nvPr/>
              </p:nvSpPr>
              <p:spPr bwMode="auto">
                <a:xfrm>
                  <a:off x="3293" y="2175"/>
                  <a:ext cx="796" cy="54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7" name="Oval 76"/>
                <p:cNvSpPr>
                  <a:spLocks noChangeArrowheads="1"/>
                </p:cNvSpPr>
                <p:nvPr/>
              </p:nvSpPr>
              <p:spPr bwMode="auto">
                <a:xfrm>
                  <a:off x="3872" y="2269"/>
                  <a:ext cx="1200" cy="65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8" name="Oval 77"/>
                <p:cNvSpPr>
                  <a:spLocks noChangeArrowheads="1"/>
                </p:cNvSpPr>
                <p:nvPr/>
              </p:nvSpPr>
              <p:spPr bwMode="auto">
                <a:xfrm>
                  <a:off x="4653" y="1564"/>
                  <a:ext cx="751"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9" name="Oval 78"/>
                <p:cNvSpPr>
                  <a:spLocks noChangeArrowheads="1"/>
                </p:cNvSpPr>
                <p:nvPr/>
              </p:nvSpPr>
              <p:spPr bwMode="auto">
                <a:xfrm>
                  <a:off x="4768" y="1893"/>
                  <a:ext cx="752" cy="48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0" name="Oval 79"/>
                <p:cNvSpPr>
                  <a:spLocks noChangeArrowheads="1"/>
                </p:cNvSpPr>
                <p:nvPr/>
              </p:nvSpPr>
              <p:spPr bwMode="auto">
                <a:xfrm>
                  <a:off x="4696" y="2003"/>
                  <a:ext cx="752"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21" name="Oval 80"/>
                <p:cNvSpPr>
                  <a:spLocks noChangeArrowheads="1"/>
                </p:cNvSpPr>
                <p:nvPr/>
              </p:nvSpPr>
              <p:spPr bwMode="auto">
                <a:xfrm>
                  <a:off x="3568" y="1752"/>
                  <a:ext cx="1547" cy="81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6404" name="Oval 81"/>
              <p:cNvSpPr>
                <a:spLocks noChangeArrowheads="1"/>
              </p:cNvSpPr>
              <p:nvPr/>
            </p:nvSpPr>
            <p:spPr bwMode="auto">
              <a:xfrm>
                <a:off x="4171" y="1857"/>
                <a:ext cx="995" cy="606"/>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05" name="Oval 82"/>
              <p:cNvSpPr>
                <a:spLocks noChangeArrowheads="1"/>
              </p:cNvSpPr>
              <p:nvPr/>
            </p:nvSpPr>
            <p:spPr bwMode="auto">
              <a:xfrm>
                <a:off x="3610" y="2025"/>
                <a:ext cx="758" cy="60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06" name="Oval 83"/>
              <p:cNvSpPr>
                <a:spLocks noChangeArrowheads="1"/>
              </p:cNvSpPr>
              <p:nvPr/>
            </p:nvSpPr>
            <p:spPr bwMode="auto">
              <a:xfrm>
                <a:off x="3372" y="2402"/>
                <a:ext cx="504" cy="485"/>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07" name="Oval 84"/>
              <p:cNvSpPr>
                <a:spLocks noChangeArrowheads="1"/>
              </p:cNvSpPr>
              <p:nvPr/>
            </p:nvSpPr>
            <p:spPr bwMode="auto">
              <a:xfrm>
                <a:off x="3526" y="2630"/>
                <a:ext cx="770" cy="530"/>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08" name="Oval 85"/>
              <p:cNvSpPr>
                <a:spLocks noChangeArrowheads="1"/>
              </p:cNvSpPr>
              <p:nvPr/>
            </p:nvSpPr>
            <p:spPr bwMode="auto">
              <a:xfrm>
                <a:off x="4086" y="2721"/>
                <a:ext cx="1163" cy="637"/>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09" name="Oval 86"/>
              <p:cNvSpPr>
                <a:spLocks noChangeArrowheads="1"/>
              </p:cNvSpPr>
              <p:nvPr/>
            </p:nvSpPr>
            <p:spPr bwMode="auto">
              <a:xfrm>
                <a:off x="4844" y="2039"/>
                <a:ext cx="728" cy="46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0" name="Oval 87"/>
              <p:cNvSpPr>
                <a:spLocks noChangeArrowheads="1"/>
              </p:cNvSpPr>
              <p:nvPr/>
            </p:nvSpPr>
            <p:spPr bwMode="auto">
              <a:xfrm>
                <a:off x="4956" y="2357"/>
                <a:ext cx="728" cy="471"/>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1" name="Oval 88"/>
              <p:cNvSpPr>
                <a:spLocks noChangeArrowheads="1"/>
              </p:cNvSpPr>
              <p:nvPr/>
            </p:nvSpPr>
            <p:spPr bwMode="auto">
              <a:xfrm>
                <a:off x="4885" y="2463"/>
                <a:ext cx="729" cy="789"/>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6412" name="Oval 89"/>
              <p:cNvSpPr>
                <a:spLocks noChangeArrowheads="1"/>
              </p:cNvSpPr>
              <p:nvPr/>
            </p:nvSpPr>
            <p:spPr bwMode="auto">
              <a:xfrm>
                <a:off x="3793" y="2220"/>
                <a:ext cx="1499" cy="788"/>
              </a:xfrm>
              <a:prstGeom prst="ellipse">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grpSp>
        <p:sp>
          <p:nvSpPr>
            <p:cNvPr id="13402" name="Text Box 90"/>
            <p:cNvSpPr txBox="1">
              <a:spLocks noChangeArrowheads="1"/>
            </p:cNvSpPr>
            <p:nvPr/>
          </p:nvSpPr>
          <p:spPr bwMode="auto">
            <a:xfrm>
              <a:off x="2256" y="966"/>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dirty="0">
                  <a:solidFill>
                    <a:schemeClr val="bg1"/>
                  </a:solidFill>
                  <a:ea typeface="宋体" charset="0"/>
                </a:rPr>
                <a:t>192.168.1.0/24</a:t>
              </a:r>
            </a:p>
          </p:txBody>
        </p:sp>
        <p:sp>
          <p:nvSpPr>
            <p:cNvPr id="13403" name="Text Box 91"/>
            <p:cNvSpPr txBox="1">
              <a:spLocks noChangeArrowheads="1"/>
            </p:cNvSpPr>
            <p:nvPr/>
          </p:nvSpPr>
          <p:spPr bwMode="auto">
            <a:xfrm>
              <a:off x="3840" y="1776"/>
              <a:ext cx="148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solidFill>
                    <a:schemeClr val="bg1"/>
                  </a:solidFill>
                  <a:ea typeface="宋体" charset="0"/>
                </a:rPr>
                <a:t>192.168.2.128/25</a:t>
              </a:r>
            </a:p>
          </p:txBody>
        </p:sp>
        <p:sp>
          <p:nvSpPr>
            <p:cNvPr id="13404" name="Text Box 92"/>
            <p:cNvSpPr txBox="1">
              <a:spLocks noChangeArrowheads="1"/>
            </p:cNvSpPr>
            <p:nvPr/>
          </p:nvSpPr>
          <p:spPr bwMode="auto">
            <a:xfrm>
              <a:off x="192" y="1776"/>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solidFill>
                    <a:schemeClr val="bg1"/>
                  </a:solidFill>
                  <a:ea typeface="宋体" charset="0"/>
                </a:rPr>
                <a:t>192.168.2.0/25</a:t>
              </a:r>
            </a:p>
          </p:txBody>
        </p:sp>
        <p:sp>
          <p:nvSpPr>
            <p:cNvPr id="13406" name="Line 94"/>
            <p:cNvSpPr>
              <a:spLocks noChangeShapeType="1"/>
            </p:cNvSpPr>
            <p:nvPr/>
          </p:nvSpPr>
          <p:spPr bwMode="auto">
            <a:xfrm>
              <a:off x="2928" y="1440"/>
              <a:ext cx="0" cy="384"/>
            </a:xfrm>
            <a:prstGeom prst="line">
              <a:avLst/>
            </a:prstGeom>
            <a:noFill/>
            <a:ln w="38100">
              <a:solidFill>
                <a:schemeClr val="fo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3409" name="Text Box 97"/>
            <p:cNvSpPr txBox="1">
              <a:spLocks noChangeArrowheads="1"/>
            </p:cNvSpPr>
            <p:nvPr/>
          </p:nvSpPr>
          <p:spPr bwMode="auto">
            <a:xfrm>
              <a:off x="2928" y="480"/>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192.168.1. 1</a:t>
              </a:r>
            </a:p>
          </p:txBody>
        </p:sp>
        <p:sp>
          <p:nvSpPr>
            <p:cNvPr id="13410" name="Text Box 98"/>
            <p:cNvSpPr txBox="1">
              <a:spLocks noChangeArrowheads="1"/>
            </p:cNvSpPr>
            <p:nvPr/>
          </p:nvSpPr>
          <p:spPr bwMode="auto">
            <a:xfrm>
              <a:off x="1440" y="2016"/>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192.168.2. 1</a:t>
              </a:r>
            </a:p>
          </p:txBody>
        </p:sp>
        <p:sp>
          <p:nvSpPr>
            <p:cNvPr id="13411" name="Text Box 99"/>
            <p:cNvSpPr txBox="1">
              <a:spLocks noChangeArrowheads="1"/>
            </p:cNvSpPr>
            <p:nvPr/>
          </p:nvSpPr>
          <p:spPr bwMode="auto">
            <a:xfrm>
              <a:off x="3024" y="2016"/>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192.168.2. 130</a:t>
              </a:r>
            </a:p>
          </p:txBody>
        </p:sp>
        <p:sp>
          <p:nvSpPr>
            <p:cNvPr id="13412" name="Text Box 100"/>
            <p:cNvSpPr txBox="1">
              <a:spLocks noChangeArrowheads="1"/>
            </p:cNvSpPr>
            <p:nvPr/>
          </p:nvSpPr>
          <p:spPr bwMode="auto">
            <a:xfrm>
              <a:off x="2784" y="1584"/>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a:ea typeface="宋体" charset="0"/>
                </a:rPr>
                <a:t>192.168.1. 2</a:t>
              </a:r>
            </a:p>
          </p:txBody>
        </p:sp>
      </p:grpSp>
      <p:sp>
        <p:nvSpPr>
          <p:cNvPr id="13414" name="Text Box 102"/>
          <p:cNvSpPr txBox="1">
            <a:spLocks noChangeArrowheads="1"/>
          </p:cNvSpPr>
          <p:nvPr/>
        </p:nvSpPr>
        <p:spPr bwMode="auto">
          <a:xfrm>
            <a:off x="685800" y="4395788"/>
            <a:ext cx="8077200" cy="2157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20000"/>
              </a:lnSpc>
              <a:spcBef>
                <a:spcPct val="50000"/>
              </a:spcBef>
              <a:defRPr/>
            </a:pPr>
            <a:r>
              <a:rPr lang="zh-CN" altLang="en-US" b="1" dirty="0">
                <a:ea typeface="宋体" charset="0"/>
              </a:rPr>
              <a:t>知识点：路由聚合</a:t>
            </a:r>
            <a:endParaRPr lang="en-US" altLang="zh-CN" b="1" dirty="0">
              <a:ea typeface="宋体" charset="0"/>
            </a:endParaRPr>
          </a:p>
          <a:p>
            <a:pPr>
              <a:lnSpc>
                <a:spcPct val="120000"/>
              </a:lnSpc>
              <a:spcBef>
                <a:spcPct val="50000"/>
              </a:spcBef>
              <a:defRPr/>
            </a:pPr>
            <a:r>
              <a:rPr lang="zh-CN" altLang="en-US" b="1" dirty="0">
                <a:ea typeface="宋体" charset="0"/>
              </a:rPr>
              <a:t>网络</a:t>
            </a:r>
            <a:r>
              <a:rPr lang="en-US" altLang="zh-CN" b="1" dirty="0">
                <a:ea typeface="宋体" charset="0"/>
              </a:rPr>
              <a:t>192.168.2.0/25</a:t>
            </a:r>
            <a:r>
              <a:rPr lang="zh-CN" altLang="en-US" b="1" dirty="0">
                <a:ea typeface="宋体" charset="0"/>
              </a:rPr>
              <a:t>和</a:t>
            </a:r>
            <a:r>
              <a:rPr lang="en-US" altLang="zh-CN" b="1" dirty="0">
                <a:ea typeface="宋体" charset="0"/>
              </a:rPr>
              <a:t>192.168.2.128/25</a:t>
            </a:r>
            <a:r>
              <a:rPr lang="zh-CN" altLang="en-US" b="1" dirty="0">
                <a:ea typeface="宋体" charset="0"/>
              </a:rPr>
              <a:t>的网络号的前</a:t>
            </a:r>
            <a:r>
              <a:rPr lang="en-US" altLang="zh-CN" b="1" dirty="0">
                <a:ea typeface="宋体" charset="0"/>
              </a:rPr>
              <a:t>24</a:t>
            </a:r>
            <a:r>
              <a:rPr lang="zh-CN" altLang="en-US" b="1" dirty="0">
                <a:ea typeface="宋体" charset="0"/>
              </a:rPr>
              <a:t>位相同，可聚合成超网</a:t>
            </a:r>
            <a:r>
              <a:rPr lang="en-US" altLang="zh-CN" b="1" dirty="0">
                <a:ea typeface="宋体" charset="0"/>
              </a:rPr>
              <a:t>192.168.2.0/24</a:t>
            </a:r>
            <a:r>
              <a:rPr lang="zh-CN" altLang="en-US" b="1" dirty="0">
                <a:ea typeface="宋体" charset="0"/>
              </a:rPr>
              <a:t>，下一跳路由器是</a:t>
            </a:r>
            <a:r>
              <a:rPr lang="en-US" altLang="zh-CN" b="1" dirty="0">
                <a:ea typeface="宋体" charset="0"/>
              </a:rPr>
              <a:t>192.168.1. 2</a:t>
            </a:r>
          </a:p>
          <a:p>
            <a:pPr>
              <a:lnSpc>
                <a:spcPct val="120000"/>
              </a:lnSpc>
              <a:spcBef>
                <a:spcPct val="50000"/>
              </a:spcBef>
              <a:defRPr/>
            </a:pPr>
            <a:r>
              <a:rPr lang="zh-CN" altLang="en-US" b="1" dirty="0">
                <a:ea typeface="宋体" charset="0"/>
              </a:rPr>
              <a:t>答案：</a:t>
            </a:r>
            <a:r>
              <a:rPr lang="en-US" altLang="zh-CN" b="1" dirty="0">
                <a:ea typeface="宋体" charset="0"/>
              </a:rPr>
              <a:t>D. 192.168.2.0  255.255.255.0    192.168.1.2 </a:t>
            </a:r>
          </a:p>
          <a:p>
            <a:pPr>
              <a:lnSpc>
                <a:spcPct val="120000"/>
              </a:lnSpc>
              <a:spcBef>
                <a:spcPct val="50000"/>
              </a:spcBef>
              <a:defRPr/>
            </a:pPr>
            <a:r>
              <a:rPr lang="en-US" altLang="zh-CN" b="1" dirty="0">
                <a:ea typeface="宋体" charset="0"/>
              </a:rPr>
              <a:t>             </a:t>
            </a:r>
            <a:r>
              <a:rPr lang="zh-CN" altLang="en-US" b="1" dirty="0">
                <a:ea typeface="宋体" charset="0"/>
              </a:rPr>
              <a:t>目的网络</a:t>
            </a:r>
            <a:r>
              <a:rPr lang="en-US" altLang="zh-CN" b="1" dirty="0">
                <a:ea typeface="宋体" charset="0"/>
              </a:rPr>
              <a:t>           </a:t>
            </a:r>
            <a:r>
              <a:rPr lang="zh-CN" altLang="en-US" b="1" dirty="0">
                <a:ea typeface="宋体" charset="0"/>
              </a:rPr>
              <a:t>子网掩码</a:t>
            </a:r>
            <a:r>
              <a:rPr lang="en-US" altLang="zh-CN" b="1" dirty="0">
                <a:ea typeface="宋体" charset="0"/>
              </a:rPr>
              <a:t>         </a:t>
            </a:r>
            <a:r>
              <a:rPr lang="zh-CN" altLang="en-US" b="1" dirty="0">
                <a:ea typeface="宋体" charset="0"/>
              </a:rPr>
              <a:t>下一跳地址</a:t>
            </a:r>
          </a:p>
        </p:txBody>
      </p:sp>
    </p:spTree>
    <p:extLst>
      <p:ext uri="{BB962C8B-B14F-4D97-AF65-F5344CB8AC3E}">
        <p14:creationId xmlns:p14="http://schemas.microsoft.com/office/powerpoint/2010/main" val="942744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13414">
                                            <p:txEl>
                                              <p:pRg st="0" end="0"/>
                                            </p:txEl>
                                          </p:spTgt>
                                        </p:tgtEl>
                                        <p:attrNameLst>
                                          <p:attrName>style.visibility</p:attrName>
                                        </p:attrNameLst>
                                      </p:cBhvr>
                                      <p:to>
                                        <p:strVal val="visible"/>
                                      </p:to>
                                    </p:set>
                                    <p:anim calcmode="discrete" valueType="clr">
                                      <p:cBhvr override="childStyle">
                                        <p:cTn id="7" dur="80"/>
                                        <p:tgtEl>
                                          <p:spTgt spid="134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41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3414">
                                            <p:txEl>
                                              <p:pRg st="0" end="0"/>
                                            </p:txEl>
                                          </p:spTgt>
                                        </p:tgtEl>
                                        <p:attrNameLst>
                                          <p:attrName>fill.type</p:attrName>
                                        </p:attrNameLst>
                                      </p:cBhvr>
                                      <p:to>
                                        <p:strVal val="solid"/>
                                      </p:to>
                                    </p:set>
                                  </p:childTnLst>
                                </p:cTn>
                              </p:par>
                              <p:par>
                                <p:cTn id="10" presetID="27" presetClass="entr" presetSubtype="0" fill="hold" nodeType="withEffect">
                                  <p:stCondLst>
                                    <p:cond delay="0"/>
                                  </p:stCondLst>
                                  <p:iterate type="lt">
                                    <p:tmPct val="50000"/>
                                  </p:iterate>
                                  <p:childTnLst>
                                    <p:set>
                                      <p:cBhvr>
                                        <p:cTn id="11" dur="1" fill="hold">
                                          <p:stCondLst>
                                            <p:cond delay="0"/>
                                          </p:stCondLst>
                                        </p:cTn>
                                        <p:tgtEl>
                                          <p:spTgt spid="13414">
                                            <p:txEl>
                                              <p:pRg st="1" end="1"/>
                                            </p:txEl>
                                          </p:spTgt>
                                        </p:tgtEl>
                                        <p:attrNameLst>
                                          <p:attrName>style.visibility</p:attrName>
                                        </p:attrNameLst>
                                      </p:cBhvr>
                                      <p:to>
                                        <p:strVal val="visible"/>
                                      </p:to>
                                    </p:set>
                                    <p:anim calcmode="discrete" valueType="clr">
                                      <p:cBhvr override="childStyle">
                                        <p:cTn id="12" dur="80"/>
                                        <p:tgtEl>
                                          <p:spTgt spid="1341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3414">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13414">
                                            <p:txEl>
                                              <p:pRg st="1" end="1"/>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13414">
                                            <p:txEl>
                                              <p:pRg st="2" end="2"/>
                                            </p:txEl>
                                          </p:spTgt>
                                        </p:tgtEl>
                                        <p:attrNameLst>
                                          <p:attrName>style.visibility</p:attrName>
                                        </p:attrNameLst>
                                      </p:cBhvr>
                                      <p:to>
                                        <p:strVal val="visible"/>
                                      </p:to>
                                    </p:set>
                                    <p:anim calcmode="discrete" valueType="clr">
                                      <p:cBhvr override="childStyle">
                                        <p:cTn id="17" dur="80"/>
                                        <p:tgtEl>
                                          <p:spTgt spid="1341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3414">
                                            <p:txEl>
                                              <p:pRg st="2" end="2"/>
                                            </p:txEl>
                                          </p:spTgt>
                                        </p:tgtEl>
                                        <p:attrNameLst>
                                          <p:attrName>fillcolor</p:attrName>
                                        </p:attrNameLst>
                                      </p:cBhvr>
                                      <p:tavLst>
                                        <p:tav tm="0">
                                          <p:val>
                                            <p:clrVal>
                                              <a:schemeClr val="accent2"/>
                                            </p:clrVal>
                                          </p:val>
                                        </p:tav>
                                        <p:tav tm="50000">
                                          <p:val>
                                            <p:clrVal>
                                              <a:schemeClr val="hlink"/>
                                            </p:clrVal>
                                          </p:val>
                                        </p:tav>
                                      </p:tavLst>
                                    </p:anim>
                                    <p:set>
                                      <p:cBhvr>
                                        <p:cTn id="19" dur="80"/>
                                        <p:tgtEl>
                                          <p:spTgt spid="13414">
                                            <p:txEl>
                                              <p:pRg st="2" end="2"/>
                                            </p:txEl>
                                          </p:spTgt>
                                        </p:tgtEl>
                                        <p:attrNameLst>
                                          <p:attrName>fill.type</p:attrName>
                                        </p:attrNameLst>
                                      </p:cBhvr>
                                      <p:to>
                                        <p:strVal val="solid"/>
                                      </p:to>
                                    </p:set>
                                  </p:childTnLst>
                                </p:cTn>
                              </p:par>
                              <p:par>
                                <p:cTn id="20" presetID="27" presetClass="entr" presetSubtype="0" fill="hold" nodeType="withEffect">
                                  <p:stCondLst>
                                    <p:cond delay="0"/>
                                  </p:stCondLst>
                                  <p:iterate type="lt">
                                    <p:tmPct val="50000"/>
                                  </p:iterate>
                                  <p:childTnLst>
                                    <p:set>
                                      <p:cBhvr>
                                        <p:cTn id="21" dur="1" fill="hold">
                                          <p:stCondLst>
                                            <p:cond delay="0"/>
                                          </p:stCondLst>
                                        </p:cTn>
                                        <p:tgtEl>
                                          <p:spTgt spid="13414">
                                            <p:txEl>
                                              <p:pRg st="3" end="3"/>
                                            </p:txEl>
                                          </p:spTgt>
                                        </p:tgtEl>
                                        <p:attrNameLst>
                                          <p:attrName>style.visibility</p:attrName>
                                        </p:attrNameLst>
                                      </p:cBhvr>
                                      <p:to>
                                        <p:strVal val="visible"/>
                                      </p:to>
                                    </p:set>
                                    <p:anim calcmode="discrete" valueType="clr">
                                      <p:cBhvr override="childStyle">
                                        <p:cTn id="22" dur="80"/>
                                        <p:tgtEl>
                                          <p:spTgt spid="13414">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3414">
                                            <p:txEl>
                                              <p:pRg st="3" end="3"/>
                                            </p:txEl>
                                          </p:spTgt>
                                        </p:tgtEl>
                                        <p:attrNameLst>
                                          <p:attrName>fillcolor</p:attrName>
                                        </p:attrNameLst>
                                      </p:cBhvr>
                                      <p:tavLst>
                                        <p:tav tm="0">
                                          <p:val>
                                            <p:clrVal>
                                              <a:schemeClr val="accent2"/>
                                            </p:clrVal>
                                          </p:val>
                                        </p:tav>
                                        <p:tav tm="50000">
                                          <p:val>
                                            <p:clrVal>
                                              <a:schemeClr val="hlink"/>
                                            </p:clrVal>
                                          </p:val>
                                        </p:tav>
                                      </p:tavLst>
                                    </p:anim>
                                    <p:set>
                                      <p:cBhvr>
                                        <p:cTn id="24" dur="80"/>
                                        <p:tgtEl>
                                          <p:spTgt spid="13414">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0" y="2819400"/>
            <a:ext cx="8001000" cy="1216025"/>
          </a:xfrm>
        </p:spPr>
        <p:txBody>
          <a:bodyPr/>
          <a:lstStyle/>
          <a:p>
            <a:pPr algn="ctr">
              <a:lnSpc>
                <a:spcPts val="5860"/>
              </a:lnSpc>
              <a:defRPr/>
            </a:pPr>
            <a:r>
              <a:rPr kumimoji="0" lang="en-US" altLang="zh-CN" sz="4000" dirty="0" smtClean="0">
                <a:solidFill>
                  <a:srgbClr val="000000"/>
                </a:solidFill>
              </a:rPr>
              <a:t>2013</a:t>
            </a:r>
            <a:r>
              <a:rPr kumimoji="0" lang="zh-CN" altLang="en-US" sz="4000" dirty="0" smtClean="0">
                <a:solidFill>
                  <a:srgbClr val="000000"/>
                </a:solidFill>
              </a:rPr>
              <a:t>年全国硕士研究生入学统一考试计算机专业基础综合真题</a:t>
            </a:r>
            <a:endParaRPr kumimoji="0" lang="zh-CN" altLang="en-US" sz="4000" dirty="0">
              <a:solidFill>
                <a:srgbClr val="000000"/>
              </a:solidFill>
            </a:endParaRPr>
          </a:p>
        </p:txBody>
      </p:sp>
    </p:spTree>
    <p:extLst>
      <p:ext uri="{BB962C8B-B14F-4D97-AF65-F5344CB8AC3E}">
        <p14:creationId xmlns:p14="http://schemas.microsoft.com/office/powerpoint/2010/main" val="11645508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574675" y="304800"/>
            <a:ext cx="8001000" cy="758825"/>
          </a:xfrm>
        </p:spPr>
        <p:txBody>
          <a:bodyPr/>
          <a:lstStyle/>
          <a:p>
            <a:pPr>
              <a:defRPr/>
            </a:pPr>
            <a:r>
              <a:rPr kumimoji="0" lang="zh-CN" altLang="en-US" sz="4000" dirty="0" smtClean="0">
                <a:solidFill>
                  <a:srgbClr val="000000"/>
                </a:solidFill>
              </a:rPr>
              <a:t>应用题</a:t>
            </a:r>
            <a:endParaRPr kumimoji="0" lang="zh-CN" altLang="en-US" sz="4000" dirty="0">
              <a:solidFill>
                <a:srgbClr val="000000"/>
              </a:solidFill>
            </a:endParaRPr>
          </a:p>
        </p:txBody>
      </p:sp>
      <p:sp>
        <p:nvSpPr>
          <p:cNvPr id="5" name="内容占位符 6"/>
          <p:cNvSpPr>
            <a:spLocks noGrp="1"/>
          </p:cNvSpPr>
          <p:nvPr>
            <p:ph idx="1"/>
          </p:nvPr>
        </p:nvSpPr>
        <p:spPr>
          <a:xfrm>
            <a:off x="0" y="1066800"/>
            <a:ext cx="9144000" cy="2057400"/>
          </a:xfrm>
        </p:spPr>
        <p:txBody>
          <a:bodyPr/>
          <a:lstStyle/>
          <a:p>
            <a:pPr>
              <a:buFont typeface="Wingdings" charset="0"/>
              <a:buNone/>
              <a:defRPr/>
            </a:pPr>
            <a:r>
              <a:rPr kumimoji="0" lang="zh-CN" altLang="en-US" dirty="0"/>
              <a:t>   </a:t>
            </a:r>
            <a:r>
              <a:rPr kumimoji="0" lang="zh-CN" altLang="en-US" sz="2400" dirty="0"/>
              <a:t>假设</a:t>
            </a:r>
            <a:r>
              <a:rPr kumimoji="0" lang="en-US" altLang="zh-CN" sz="2400" dirty="0"/>
              <a:t> Internet </a:t>
            </a:r>
            <a:r>
              <a:rPr kumimoji="0" lang="zh-CN" altLang="en-US" sz="2400" dirty="0"/>
              <a:t>的两个自治系统构成的网络如下图所示，自治系统</a:t>
            </a:r>
            <a:r>
              <a:rPr kumimoji="0" lang="en-US" altLang="zh-CN" sz="2400" dirty="0"/>
              <a:t> AS1 </a:t>
            </a:r>
            <a:r>
              <a:rPr kumimoji="0" lang="zh-CN" altLang="en-US" sz="2400" dirty="0"/>
              <a:t>由路由器</a:t>
            </a:r>
            <a:r>
              <a:rPr kumimoji="0" lang="en-US" altLang="zh-CN" sz="2400" dirty="0"/>
              <a:t>R1 </a:t>
            </a:r>
            <a:r>
              <a:rPr kumimoji="0" lang="zh-CN" altLang="en-US" sz="2400" dirty="0"/>
              <a:t>连接两个子网构成；自治系统</a:t>
            </a:r>
            <a:r>
              <a:rPr kumimoji="0" lang="en-US" altLang="zh-CN" sz="2400" dirty="0"/>
              <a:t> AS2 </a:t>
            </a:r>
            <a:r>
              <a:rPr kumimoji="0" lang="zh-CN" altLang="en-US" sz="2400" dirty="0"/>
              <a:t>由路由器</a:t>
            </a:r>
            <a:r>
              <a:rPr kumimoji="0" lang="en-US" altLang="zh-CN" sz="2400" dirty="0"/>
              <a:t> R2</a:t>
            </a:r>
            <a:r>
              <a:rPr kumimoji="0" lang="zh-CN" altLang="en-US" sz="2400" dirty="0"/>
              <a:t>、</a:t>
            </a:r>
            <a:r>
              <a:rPr kumimoji="0" lang="en-US" altLang="zh-CN" sz="2400" dirty="0"/>
              <a:t>R3 </a:t>
            </a:r>
            <a:r>
              <a:rPr kumimoji="0" lang="zh-CN" altLang="en-US" sz="2400" dirty="0"/>
              <a:t>互联并连接</a:t>
            </a:r>
            <a:r>
              <a:rPr kumimoji="0" lang="en-US" altLang="zh-CN" sz="2400" dirty="0"/>
              <a:t> 3 </a:t>
            </a:r>
            <a:r>
              <a:rPr kumimoji="0" lang="zh-CN" altLang="en-US" sz="2400" dirty="0"/>
              <a:t>个子网构成。各子网地址、</a:t>
            </a:r>
            <a:r>
              <a:rPr kumimoji="0" lang="en-US" altLang="zh-CN" sz="2400" dirty="0"/>
              <a:t>R2 </a:t>
            </a:r>
            <a:r>
              <a:rPr kumimoji="0" lang="zh-CN" altLang="en-US" sz="2400" dirty="0"/>
              <a:t>的接口名、</a:t>
            </a:r>
            <a:r>
              <a:rPr kumimoji="0" lang="en-US" altLang="zh-CN" sz="2400" dirty="0"/>
              <a:t>R1 </a:t>
            </a:r>
            <a:r>
              <a:rPr kumimoji="0" lang="zh-CN" altLang="en-US" sz="2400" dirty="0"/>
              <a:t>与</a:t>
            </a:r>
            <a:r>
              <a:rPr kumimoji="0" lang="en-US" altLang="zh-CN" sz="2400" dirty="0"/>
              <a:t> R3 </a:t>
            </a:r>
            <a:r>
              <a:rPr kumimoji="0" lang="zh-CN" altLang="en-US" sz="2400" dirty="0"/>
              <a:t>的部分接口</a:t>
            </a:r>
            <a:r>
              <a:rPr kumimoji="0" lang="en-US" altLang="zh-CN" sz="2400" dirty="0"/>
              <a:t> IP </a:t>
            </a:r>
            <a:r>
              <a:rPr kumimoji="0" lang="zh-CN" altLang="en-US" sz="2400" dirty="0"/>
              <a:t>地址如下图所示。</a:t>
            </a:r>
          </a:p>
        </p:txBody>
      </p:sp>
      <p:pic>
        <p:nvPicPr>
          <p:cNvPr id="2048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43200"/>
            <a:ext cx="7848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81585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Line 6"/>
          <p:cNvSpPr>
            <a:spLocks noChangeShapeType="1"/>
          </p:cNvSpPr>
          <p:nvPr/>
        </p:nvSpPr>
        <p:spPr bwMode="auto">
          <a:xfrm>
            <a:off x="6629400" y="6629400"/>
            <a:ext cx="914400" cy="76200"/>
          </a:xfrm>
          <a:prstGeom prst="line">
            <a:avLst/>
          </a:prstGeom>
          <a:noFill/>
          <a:ln w="142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06" name="Line 7"/>
          <p:cNvSpPr>
            <a:spLocks noChangeShapeType="1"/>
          </p:cNvSpPr>
          <p:nvPr/>
        </p:nvSpPr>
        <p:spPr bwMode="auto">
          <a:xfrm>
            <a:off x="7010400" y="6400800"/>
            <a:ext cx="609600" cy="0"/>
          </a:xfrm>
          <a:prstGeom prst="line">
            <a:avLst/>
          </a:prstGeom>
          <a:noFill/>
          <a:ln w="2540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内容占位符 8"/>
          <p:cNvSpPr>
            <a:spLocks noGrp="1"/>
          </p:cNvSpPr>
          <p:nvPr>
            <p:ph idx="1"/>
          </p:nvPr>
        </p:nvSpPr>
        <p:spPr>
          <a:xfrm>
            <a:off x="457200" y="3581400"/>
            <a:ext cx="8001000" cy="2971800"/>
          </a:xfrm>
        </p:spPr>
        <p:txBody>
          <a:bodyPr/>
          <a:lstStyle/>
          <a:p>
            <a:pPr>
              <a:buFont typeface="Wingdings" charset="0"/>
              <a:buChar char="o"/>
              <a:defRPr/>
            </a:pPr>
            <a:r>
              <a:rPr kumimoji="0" lang="zh-CN" altLang="en-US" sz="2800" dirty="0"/>
              <a:t>请回答下列问题。</a:t>
            </a:r>
            <a:endParaRPr kumimoji="0" lang="en-US" altLang="zh-CN" sz="2800" dirty="0"/>
          </a:p>
          <a:p>
            <a:pPr>
              <a:buFont typeface="Wingdings" charset="0"/>
              <a:buNone/>
              <a:defRPr/>
            </a:pPr>
            <a:r>
              <a:rPr kumimoji="0" lang="zh-CN" altLang="en-US" sz="2800" dirty="0"/>
              <a:t>（</a:t>
            </a:r>
            <a:r>
              <a:rPr kumimoji="0" lang="en-US" altLang="zh-CN" sz="2800" dirty="0"/>
              <a:t>1</a:t>
            </a:r>
            <a:r>
              <a:rPr kumimoji="0" lang="zh-CN" altLang="en-US" sz="2800" dirty="0"/>
              <a:t>）假设路由表结构如下表所示。请利用路由聚合技术，给出</a:t>
            </a:r>
            <a:r>
              <a:rPr kumimoji="0" lang="en-US" altLang="zh-CN" sz="2800" dirty="0"/>
              <a:t> R2 </a:t>
            </a:r>
            <a:r>
              <a:rPr kumimoji="0" lang="zh-CN" altLang="en-US" sz="2800" dirty="0"/>
              <a:t>的路由表，要求包括到达题图中所有子网的路由，且路由表中的路由项尽可能少。</a:t>
            </a:r>
            <a:endParaRPr kumimoji="0" lang="en-US" altLang="zh-CN" sz="2800" dirty="0"/>
          </a:p>
          <a:p>
            <a:pPr>
              <a:buFont typeface="Wingdings" charset="0"/>
              <a:buNone/>
              <a:defRPr/>
            </a:pPr>
            <a:endParaRPr kumimoji="0" lang="en-US" altLang="zh-CN" dirty="0"/>
          </a:p>
          <a:p>
            <a:pPr>
              <a:buFont typeface="Wingdings" charset="0"/>
              <a:buNone/>
              <a:defRPr/>
            </a:pPr>
            <a:endParaRPr kumimoji="0" lang="zh-CN" altLang="en-US" dirty="0"/>
          </a:p>
        </p:txBody>
      </p:sp>
      <p:graphicFrame>
        <p:nvGraphicFramePr>
          <p:cNvPr id="7" name="表格 6"/>
          <p:cNvGraphicFramePr>
            <a:graphicFrameLocks noGrp="1"/>
          </p:cNvGraphicFramePr>
          <p:nvPr/>
        </p:nvGraphicFramePr>
        <p:xfrm>
          <a:off x="1600200" y="5791200"/>
          <a:ext cx="6096000" cy="609600"/>
        </p:xfrm>
        <a:graphic>
          <a:graphicData uri="http://schemas.openxmlformats.org/drawingml/2006/table">
            <a:tbl>
              <a:tblPr/>
              <a:tblGrid>
                <a:gridCol w="2032000"/>
                <a:gridCol w="2032000"/>
                <a:gridCol w="2032000"/>
              </a:tblGrid>
              <a:tr h="609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Verdana" charset="0"/>
                          <a:ea typeface="宋体" charset="0"/>
                          <a:cs typeface="宋体" charset="0"/>
                        </a:rPr>
                        <a:t>目的网络</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ED5D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Verdana" charset="0"/>
                          <a:ea typeface="宋体" charset="0"/>
                          <a:cs typeface="宋体" charset="0"/>
                        </a:rPr>
                        <a:t>下一跳</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ED5D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Verdana" charset="0"/>
                          <a:ea typeface="宋体" charset="0"/>
                          <a:cs typeface="宋体" charset="0"/>
                        </a:rPr>
                        <a:t>接口</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ED5DD"/>
                    </a:solidFill>
                  </a:tcPr>
                </a:tc>
              </a:tr>
            </a:tbl>
          </a:graphicData>
        </a:graphic>
      </p:graphicFrame>
      <p:pic>
        <p:nvPicPr>
          <p:cNvPr id="215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7848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026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304800"/>
            <a:ext cx="1549400" cy="592455"/>
          </a:xfrm>
          <a:prstGeom prst="rect">
            <a:avLst/>
          </a:prstGeom>
        </p:spPr>
        <p:txBody>
          <a:bodyPr vert="horz" wrap="square" lIns="0" tIns="0" rIns="0" bIns="0" rtlCol="0">
            <a:noAutofit/>
          </a:bodyPr>
          <a:lstStyle/>
          <a:p>
            <a:pPr marL="12700">
              <a:lnSpc>
                <a:spcPts val="4660"/>
              </a:lnSpc>
            </a:pPr>
            <a:r>
              <a:rPr sz="4000" spc="-40" dirty="0" smtClean="0">
                <a:latin typeface="黑体"/>
                <a:cs typeface="黑体"/>
              </a:rPr>
              <a:t>转发表</a:t>
            </a:r>
            <a:endParaRPr sz="4000" dirty="0">
              <a:latin typeface="黑体"/>
              <a:cs typeface="黑体"/>
            </a:endParaRPr>
          </a:p>
        </p:txBody>
      </p:sp>
      <p:sp>
        <p:nvSpPr>
          <p:cNvPr id="5" name="object 5"/>
          <p:cNvSpPr/>
          <p:nvPr/>
        </p:nvSpPr>
        <p:spPr>
          <a:xfrm>
            <a:off x="5500551" y="1437435"/>
            <a:ext cx="2752620" cy="1438337"/>
          </a:xfrm>
          <a:custGeom>
            <a:avLst/>
            <a:gdLst/>
            <a:ahLst/>
            <a:cxnLst/>
            <a:rect l="l" t="t" r="r" b="b"/>
            <a:pathLst>
              <a:path w="2752620" h="1438337">
                <a:moveTo>
                  <a:pt x="401015" y="111434"/>
                </a:moveTo>
                <a:lnTo>
                  <a:pt x="331684" y="113411"/>
                </a:lnTo>
                <a:lnTo>
                  <a:pt x="268277" y="121292"/>
                </a:lnTo>
                <a:lnTo>
                  <a:pt x="211897" y="136886"/>
                </a:lnTo>
                <a:lnTo>
                  <a:pt x="163649" y="162002"/>
                </a:lnTo>
                <a:lnTo>
                  <a:pt x="123367" y="197546"/>
                </a:lnTo>
                <a:lnTo>
                  <a:pt x="89811" y="242139"/>
                </a:lnTo>
                <a:lnTo>
                  <a:pt x="62464" y="294161"/>
                </a:lnTo>
                <a:lnTo>
                  <a:pt x="40814" y="351994"/>
                </a:lnTo>
                <a:lnTo>
                  <a:pt x="24345" y="414018"/>
                </a:lnTo>
                <a:lnTo>
                  <a:pt x="12544" y="478613"/>
                </a:lnTo>
                <a:lnTo>
                  <a:pt x="4895" y="544161"/>
                </a:lnTo>
                <a:lnTo>
                  <a:pt x="885" y="609042"/>
                </a:lnTo>
                <a:lnTo>
                  <a:pt x="0" y="671637"/>
                </a:lnTo>
                <a:lnTo>
                  <a:pt x="567" y="701571"/>
                </a:lnTo>
                <a:lnTo>
                  <a:pt x="1724" y="730327"/>
                </a:lnTo>
                <a:lnTo>
                  <a:pt x="2101" y="763834"/>
                </a:lnTo>
                <a:lnTo>
                  <a:pt x="7706" y="830272"/>
                </a:lnTo>
                <a:lnTo>
                  <a:pt x="19176" y="895449"/>
                </a:lnTo>
                <a:lnTo>
                  <a:pt x="35788" y="958772"/>
                </a:lnTo>
                <a:lnTo>
                  <a:pt x="56818" y="1019649"/>
                </a:lnTo>
                <a:lnTo>
                  <a:pt x="81543" y="1077489"/>
                </a:lnTo>
                <a:lnTo>
                  <a:pt x="109241" y="1131699"/>
                </a:lnTo>
                <a:lnTo>
                  <a:pt x="139187" y="1181687"/>
                </a:lnTo>
                <a:lnTo>
                  <a:pt x="170660" y="1226861"/>
                </a:lnTo>
                <a:lnTo>
                  <a:pt x="202935" y="1266629"/>
                </a:lnTo>
                <a:lnTo>
                  <a:pt x="235569" y="1300297"/>
                </a:lnTo>
                <a:lnTo>
                  <a:pt x="269818" y="1327133"/>
                </a:lnTo>
                <a:lnTo>
                  <a:pt x="306023" y="1347912"/>
                </a:lnTo>
                <a:lnTo>
                  <a:pt x="344278" y="1363617"/>
                </a:lnTo>
                <a:lnTo>
                  <a:pt x="384677" y="1375228"/>
                </a:lnTo>
                <a:lnTo>
                  <a:pt x="427315" y="1383727"/>
                </a:lnTo>
                <a:lnTo>
                  <a:pt x="472286" y="1390095"/>
                </a:lnTo>
                <a:lnTo>
                  <a:pt x="569606" y="1400367"/>
                </a:lnTo>
                <a:lnTo>
                  <a:pt x="622144" y="1406232"/>
                </a:lnTo>
                <a:lnTo>
                  <a:pt x="677434" y="1413423"/>
                </a:lnTo>
                <a:lnTo>
                  <a:pt x="735711" y="1419771"/>
                </a:lnTo>
                <a:lnTo>
                  <a:pt x="828391" y="1427151"/>
                </a:lnTo>
                <a:lnTo>
                  <a:pt x="893398" y="1430808"/>
                </a:lnTo>
                <a:lnTo>
                  <a:pt x="995240" y="1434687"/>
                </a:lnTo>
                <a:lnTo>
                  <a:pt x="1101685" y="1436980"/>
                </a:lnTo>
                <a:lnTo>
                  <a:pt x="1365080" y="1438337"/>
                </a:lnTo>
                <a:lnTo>
                  <a:pt x="1680230" y="1436048"/>
                </a:lnTo>
                <a:lnTo>
                  <a:pt x="1868377" y="1431467"/>
                </a:lnTo>
                <a:lnTo>
                  <a:pt x="1957866" y="1427823"/>
                </a:lnTo>
                <a:lnTo>
                  <a:pt x="2041515" y="1423088"/>
                </a:lnTo>
                <a:lnTo>
                  <a:pt x="2080498" y="1420267"/>
                </a:lnTo>
                <a:lnTo>
                  <a:pt x="2151476" y="1413629"/>
                </a:lnTo>
                <a:lnTo>
                  <a:pt x="2211880" y="1406347"/>
                </a:lnTo>
                <a:lnTo>
                  <a:pt x="2238755" y="1404013"/>
                </a:lnTo>
                <a:lnTo>
                  <a:pt x="2263712" y="1402536"/>
                </a:lnTo>
                <a:lnTo>
                  <a:pt x="2286885" y="1401675"/>
                </a:lnTo>
                <a:lnTo>
                  <a:pt x="2347061" y="1400402"/>
                </a:lnTo>
                <a:lnTo>
                  <a:pt x="2364457" y="1399615"/>
                </a:lnTo>
                <a:lnTo>
                  <a:pt x="2410643" y="1392787"/>
                </a:lnTo>
                <a:lnTo>
                  <a:pt x="2450382" y="1374327"/>
                </a:lnTo>
                <a:lnTo>
                  <a:pt x="2487590" y="1337686"/>
                </a:lnTo>
                <a:lnTo>
                  <a:pt x="2512753" y="1299981"/>
                </a:lnTo>
                <a:lnTo>
                  <a:pt x="2540147" y="1248797"/>
                </a:lnTo>
                <a:lnTo>
                  <a:pt x="2573429" y="1180592"/>
                </a:lnTo>
                <a:lnTo>
                  <a:pt x="2591685" y="1140937"/>
                </a:lnTo>
                <a:lnTo>
                  <a:pt x="2610532" y="1098196"/>
                </a:lnTo>
                <a:lnTo>
                  <a:pt x="2629604" y="1052830"/>
                </a:lnTo>
                <a:lnTo>
                  <a:pt x="2648539" y="1005299"/>
                </a:lnTo>
                <a:lnTo>
                  <a:pt x="2666971" y="956064"/>
                </a:lnTo>
                <a:lnTo>
                  <a:pt x="2684536" y="905586"/>
                </a:lnTo>
                <a:lnTo>
                  <a:pt x="2700870" y="854327"/>
                </a:lnTo>
                <a:lnTo>
                  <a:pt x="2715609" y="802746"/>
                </a:lnTo>
                <a:lnTo>
                  <a:pt x="2728388" y="751305"/>
                </a:lnTo>
                <a:lnTo>
                  <a:pt x="2738843" y="700466"/>
                </a:lnTo>
                <a:lnTo>
                  <a:pt x="2746609" y="650687"/>
                </a:lnTo>
                <a:lnTo>
                  <a:pt x="2751323" y="602432"/>
                </a:lnTo>
                <a:lnTo>
                  <a:pt x="2752620" y="556160"/>
                </a:lnTo>
                <a:lnTo>
                  <a:pt x="2750135" y="512333"/>
                </a:lnTo>
                <a:lnTo>
                  <a:pt x="2743504" y="471411"/>
                </a:lnTo>
                <a:lnTo>
                  <a:pt x="2732364" y="433855"/>
                </a:lnTo>
                <a:lnTo>
                  <a:pt x="2695001" y="369032"/>
                </a:lnTo>
                <a:lnTo>
                  <a:pt x="2668393" y="339112"/>
                </a:lnTo>
                <a:lnTo>
                  <a:pt x="2636958" y="310374"/>
                </a:lnTo>
                <a:lnTo>
                  <a:pt x="2601128" y="282825"/>
                </a:lnTo>
                <a:lnTo>
                  <a:pt x="2561335" y="256472"/>
                </a:lnTo>
                <a:lnTo>
                  <a:pt x="2518012" y="231323"/>
                </a:lnTo>
                <a:lnTo>
                  <a:pt x="2471590" y="207385"/>
                </a:lnTo>
                <a:lnTo>
                  <a:pt x="2422503" y="184664"/>
                </a:lnTo>
                <a:lnTo>
                  <a:pt x="2371182" y="163168"/>
                </a:lnTo>
                <a:lnTo>
                  <a:pt x="2318061" y="142904"/>
                </a:lnTo>
                <a:lnTo>
                  <a:pt x="2272778" y="127095"/>
                </a:lnTo>
                <a:lnTo>
                  <a:pt x="756693" y="127095"/>
                </a:lnTo>
                <a:lnTo>
                  <a:pt x="715483" y="126385"/>
                </a:lnTo>
                <a:lnTo>
                  <a:pt x="674373" y="124890"/>
                </a:lnTo>
                <a:lnTo>
                  <a:pt x="475164" y="113551"/>
                </a:lnTo>
                <a:lnTo>
                  <a:pt x="437556" y="112094"/>
                </a:lnTo>
                <a:lnTo>
                  <a:pt x="401015" y="111434"/>
                </a:lnTo>
                <a:close/>
              </a:path>
              <a:path w="2752620" h="1438337">
                <a:moveTo>
                  <a:pt x="1643869" y="0"/>
                </a:moveTo>
                <a:lnTo>
                  <a:pt x="1597181" y="1176"/>
                </a:lnTo>
                <a:lnTo>
                  <a:pt x="1550417" y="4183"/>
                </a:lnTo>
                <a:lnTo>
                  <a:pt x="1503636" y="8803"/>
                </a:lnTo>
                <a:lnTo>
                  <a:pt x="1456896" y="14822"/>
                </a:lnTo>
                <a:lnTo>
                  <a:pt x="1410256" y="22024"/>
                </a:lnTo>
                <a:lnTo>
                  <a:pt x="1363774" y="30193"/>
                </a:lnTo>
                <a:lnTo>
                  <a:pt x="1317507" y="39114"/>
                </a:lnTo>
                <a:lnTo>
                  <a:pt x="1047709" y="96356"/>
                </a:lnTo>
                <a:lnTo>
                  <a:pt x="1004587" y="104504"/>
                </a:lnTo>
                <a:lnTo>
                  <a:pt x="962147" y="111680"/>
                </a:lnTo>
                <a:lnTo>
                  <a:pt x="920448" y="117667"/>
                </a:lnTo>
                <a:lnTo>
                  <a:pt x="879548" y="122251"/>
                </a:lnTo>
                <a:lnTo>
                  <a:pt x="838864" y="125254"/>
                </a:lnTo>
                <a:lnTo>
                  <a:pt x="797866" y="126793"/>
                </a:lnTo>
                <a:lnTo>
                  <a:pt x="756693" y="127095"/>
                </a:lnTo>
                <a:lnTo>
                  <a:pt x="2272778" y="127095"/>
                </a:lnTo>
                <a:lnTo>
                  <a:pt x="2208143" y="106102"/>
                </a:lnTo>
                <a:lnTo>
                  <a:pt x="2152212" y="89577"/>
                </a:lnTo>
                <a:lnTo>
                  <a:pt x="2096210" y="74313"/>
                </a:lnTo>
                <a:lnTo>
                  <a:pt x="2040568" y="60317"/>
                </a:lnTo>
                <a:lnTo>
                  <a:pt x="1985719" y="47595"/>
                </a:lnTo>
                <a:lnTo>
                  <a:pt x="1932095" y="36156"/>
                </a:lnTo>
                <a:lnTo>
                  <a:pt x="1880129" y="26006"/>
                </a:lnTo>
                <a:lnTo>
                  <a:pt x="1830252" y="17152"/>
                </a:lnTo>
                <a:lnTo>
                  <a:pt x="1782899" y="9602"/>
                </a:lnTo>
                <a:lnTo>
                  <a:pt x="1736786" y="3997"/>
                </a:lnTo>
                <a:lnTo>
                  <a:pt x="1690424" y="868"/>
                </a:lnTo>
                <a:lnTo>
                  <a:pt x="1643869" y="0"/>
                </a:lnTo>
                <a:close/>
              </a:path>
            </a:pathLst>
          </a:custGeom>
          <a:solidFill>
            <a:srgbClr val="66CCFF"/>
          </a:solidFill>
        </p:spPr>
        <p:txBody>
          <a:bodyPr wrap="square" lIns="0" tIns="0" rIns="0" bIns="0" rtlCol="0">
            <a:noAutofit/>
          </a:bodyPr>
          <a:lstStyle/>
          <a:p>
            <a:endParaRPr/>
          </a:p>
        </p:txBody>
      </p:sp>
      <p:sp>
        <p:nvSpPr>
          <p:cNvPr id="6" name="object 6"/>
          <p:cNvSpPr/>
          <p:nvPr/>
        </p:nvSpPr>
        <p:spPr>
          <a:xfrm>
            <a:off x="5912865" y="1855851"/>
            <a:ext cx="497459" cy="129286"/>
          </a:xfrm>
          <a:custGeom>
            <a:avLst/>
            <a:gdLst/>
            <a:ahLst/>
            <a:cxnLst/>
            <a:rect l="l" t="t" r="r" b="b"/>
            <a:pathLst>
              <a:path w="497459" h="129286">
                <a:moveTo>
                  <a:pt x="248666" y="0"/>
                </a:moveTo>
                <a:lnTo>
                  <a:pt x="208342" y="846"/>
                </a:lnTo>
                <a:lnTo>
                  <a:pt x="170086" y="3296"/>
                </a:lnTo>
                <a:lnTo>
                  <a:pt x="117700" y="9688"/>
                </a:lnTo>
                <a:lnTo>
                  <a:pt x="72850" y="18938"/>
                </a:lnTo>
                <a:lnTo>
                  <a:pt x="27764" y="34942"/>
                </a:lnTo>
                <a:lnTo>
                  <a:pt x="0" y="64643"/>
                </a:lnTo>
                <a:lnTo>
                  <a:pt x="824" y="69942"/>
                </a:lnTo>
                <a:lnTo>
                  <a:pt x="37267" y="98687"/>
                </a:lnTo>
                <a:lnTo>
                  <a:pt x="86856" y="113720"/>
                </a:lnTo>
                <a:lnTo>
                  <a:pt x="134410" y="122067"/>
                </a:lnTo>
                <a:lnTo>
                  <a:pt x="188924" y="127406"/>
                </a:lnTo>
                <a:lnTo>
                  <a:pt x="228277" y="129071"/>
                </a:lnTo>
                <a:lnTo>
                  <a:pt x="248666" y="129286"/>
                </a:lnTo>
                <a:lnTo>
                  <a:pt x="269072" y="129071"/>
                </a:lnTo>
                <a:lnTo>
                  <a:pt x="308456" y="127406"/>
                </a:lnTo>
                <a:lnTo>
                  <a:pt x="363004" y="122067"/>
                </a:lnTo>
                <a:lnTo>
                  <a:pt x="410581" y="113720"/>
                </a:lnTo>
                <a:lnTo>
                  <a:pt x="449459" y="102814"/>
                </a:lnTo>
                <a:lnTo>
                  <a:pt x="484776" y="85069"/>
                </a:lnTo>
                <a:lnTo>
                  <a:pt x="497459" y="64643"/>
                </a:lnTo>
                <a:lnTo>
                  <a:pt x="496634" y="59343"/>
                </a:lnTo>
                <a:lnTo>
                  <a:pt x="460186" y="30598"/>
                </a:lnTo>
                <a:lnTo>
                  <a:pt x="410581" y="15565"/>
                </a:lnTo>
                <a:lnTo>
                  <a:pt x="363004" y="7218"/>
                </a:lnTo>
                <a:lnTo>
                  <a:pt x="308456" y="1879"/>
                </a:lnTo>
                <a:lnTo>
                  <a:pt x="269072" y="214"/>
                </a:lnTo>
                <a:lnTo>
                  <a:pt x="248666" y="0"/>
                </a:lnTo>
                <a:close/>
              </a:path>
            </a:pathLst>
          </a:custGeom>
          <a:solidFill>
            <a:srgbClr val="CCCCFF"/>
          </a:solidFill>
        </p:spPr>
        <p:txBody>
          <a:bodyPr wrap="square" lIns="0" tIns="0" rIns="0" bIns="0" rtlCol="0">
            <a:noAutofit/>
          </a:bodyPr>
          <a:lstStyle/>
          <a:p>
            <a:endParaRPr/>
          </a:p>
        </p:txBody>
      </p:sp>
      <p:sp>
        <p:nvSpPr>
          <p:cNvPr id="7" name="object 7"/>
          <p:cNvSpPr/>
          <p:nvPr/>
        </p:nvSpPr>
        <p:spPr>
          <a:xfrm>
            <a:off x="5912865" y="1855851"/>
            <a:ext cx="497459" cy="129286"/>
          </a:xfrm>
          <a:custGeom>
            <a:avLst/>
            <a:gdLst/>
            <a:ahLst/>
            <a:cxnLst/>
            <a:rect l="l" t="t" r="r" b="b"/>
            <a:pathLst>
              <a:path w="497459" h="129286">
                <a:moveTo>
                  <a:pt x="0" y="64643"/>
                </a:moveTo>
                <a:lnTo>
                  <a:pt x="27764" y="34942"/>
                </a:lnTo>
                <a:lnTo>
                  <a:pt x="72850" y="18938"/>
                </a:lnTo>
                <a:lnTo>
                  <a:pt x="117700" y="9688"/>
                </a:lnTo>
                <a:lnTo>
                  <a:pt x="170086" y="3296"/>
                </a:lnTo>
                <a:lnTo>
                  <a:pt x="208342" y="846"/>
                </a:lnTo>
                <a:lnTo>
                  <a:pt x="248666" y="0"/>
                </a:lnTo>
                <a:lnTo>
                  <a:pt x="289023" y="846"/>
                </a:lnTo>
                <a:lnTo>
                  <a:pt x="327307" y="3296"/>
                </a:lnTo>
                <a:lnTo>
                  <a:pt x="379723" y="9688"/>
                </a:lnTo>
                <a:lnTo>
                  <a:pt x="424592" y="18938"/>
                </a:lnTo>
                <a:lnTo>
                  <a:pt x="469690" y="34942"/>
                </a:lnTo>
                <a:lnTo>
                  <a:pt x="497459" y="64643"/>
                </a:lnTo>
                <a:lnTo>
                  <a:pt x="496634" y="69942"/>
                </a:lnTo>
                <a:lnTo>
                  <a:pt x="494202" y="75124"/>
                </a:lnTo>
                <a:lnTo>
                  <a:pt x="460186" y="98687"/>
                </a:lnTo>
                <a:lnTo>
                  <a:pt x="410581" y="113720"/>
                </a:lnTo>
                <a:lnTo>
                  <a:pt x="363004" y="122067"/>
                </a:lnTo>
                <a:lnTo>
                  <a:pt x="308456" y="127406"/>
                </a:lnTo>
                <a:lnTo>
                  <a:pt x="269072" y="129071"/>
                </a:lnTo>
                <a:lnTo>
                  <a:pt x="248666" y="129286"/>
                </a:lnTo>
                <a:lnTo>
                  <a:pt x="228277" y="129071"/>
                </a:lnTo>
                <a:lnTo>
                  <a:pt x="208342" y="128439"/>
                </a:lnTo>
                <a:lnTo>
                  <a:pt x="170086" y="125989"/>
                </a:lnTo>
                <a:lnTo>
                  <a:pt x="117700" y="119597"/>
                </a:lnTo>
                <a:lnTo>
                  <a:pt x="72850" y="110347"/>
                </a:lnTo>
                <a:lnTo>
                  <a:pt x="27764" y="94343"/>
                </a:lnTo>
                <a:lnTo>
                  <a:pt x="0" y="64643"/>
                </a:lnTo>
                <a:close/>
              </a:path>
            </a:pathLst>
          </a:custGeom>
          <a:ln w="12700">
            <a:solidFill>
              <a:srgbClr val="000000"/>
            </a:solidFill>
          </a:ln>
        </p:spPr>
        <p:txBody>
          <a:bodyPr wrap="square" lIns="0" tIns="0" rIns="0" bIns="0" rtlCol="0">
            <a:noAutofit/>
          </a:bodyPr>
          <a:lstStyle/>
          <a:p>
            <a:endParaRPr/>
          </a:p>
        </p:txBody>
      </p:sp>
      <p:sp>
        <p:nvSpPr>
          <p:cNvPr id="8" name="object 8"/>
          <p:cNvSpPr/>
          <p:nvPr/>
        </p:nvSpPr>
        <p:spPr>
          <a:xfrm>
            <a:off x="5912865" y="1845182"/>
            <a:ext cx="0" cy="80009"/>
          </a:xfrm>
          <a:custGeom>
            <a:avLst/>
            <a:gdLst/>
            <a:ahLst/>
            <a:cxnLst/>
            <a:rect l="l" t="t" r="r" b="b"/>
            <a:pathLst>
              <a:path h="80009">
                <a:moveTo>
                  <a:pt x="0" y="0"/>
                </a:moveTo>
                <a:lnTo>
                  <a:pt x="0" y="80009"/>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6410325" y="1845182"/>
            <a:ext cx="0" cy="80009"/>
          </a:xfrm>
          <a:custGeom>
            <a:avLst/>
            <a:gdLst/>
            <a:ahLst/>
            <a:cxnLst/>
            <a:rect l="l" t="t" r="r" b="b"/>
            <a:pathLst>
              <a:path h="80009">
                <a:moveTo>
                  <a:pt x="0" y="0"/>
                </a:moveTo>
                <a:lnTo>
                  <a:pt x="0" y="80009"/>
                </a:lnTo>
              </a:path>
            </a:pathLst>
          </a:custGeom>
          <a:ln w="12700">
            <a:solidFill>
              <a:srgbClr val="000000"/>
            </a:solidFill>
          </a:ln>
        </p:spPr>
        <p:txBody>
          <a:bodyPr wrap="square" lIns="0" tIns="0" rIns="0" bIns="0" rtlCol="0">
            <a:noAutofit/>
          </a:bodyPr>
          <a:lstStyle/>
          <a:p>
            <a:endParaRPr/>
          </a:p>
        </p:txBody>
      </p:sp>
      <p:sp>
        <p:nvSpPr>
          <p:cNvPr id="10" name="object 10"/>
          <p:cNvSpPr/>
          <p:nvPr/>
        </p:nvSpPr>
        <p:spPr>
          <a:xfrm>
            <a:off x="5912865" y="1845119"/>
            <a:ext cx="493293" cy="78676"/>
          </a:xfrm>
          <a:custGeom>
            <a:avLst/>
            <a:gdLst/>
            <a:ahLst/>
            <a:cxnLst/>
            <a:rect l="l" t="t" r="r" b="b"/>
            <a:pathLst>
              <a:path w="493293" h="78676">
                <a:moveTo>
                  <a:pt x="0" y="78676"/>
                </a:moveTo>
                <a:lnTo>
                  <a:pt x="493293" y="78676"/>
                </a:lnTo>
                <a:lnTo>
                  <a:pt x="493293" y="0"/>
                </a:lnTo>
                <a:lnTo>
                  <a:pt x="0" y="0"/>
                </a:lnTo>
                <a:lnTo>
                  <a:pt x="0" y="78676"/>
                </a:lnTo>
                <a:close/>
              </a:path>
            </a:pathLst>
          </a:custGeom>
          <a:solidFill>
            <a:srgbClr val="CCCCFF"/>
          </a:solidFill>
        </p:spPr>
        <p:txBody>
          <a:bodyPr wrap="square" lIns="0" tIns="0" rIns="0" bIns="0" rtlCol="0">
            <a:noAutofit/>
          </a:bodyPr>
          <a:lstStyle/>
          <a:p>
            <a:endParaRPr/>
          </a:p>
        </p:txBody>
      </p:sp>
      <p:sp>
        <p:nvSpPr>
          <p:cNvPr id="11" name="object 11"/>
          <p:cNvSpPr/>
          <p:nvPr/>
        </p:nvSpPr>
        <p:spPr>
          <a:xfrm>
            <a:off x="5908675" y="1751838"/>
            <a:ext cx="497459" cy="150622"/>
          </a:xfrm>
          <a:custGeom>
            <a:avLst/>
            <a:gdLst/>
            <a:ahLst/>
            <a:cxnLst/>
            <a:rect l="l" t="t" r="r" b="b"/>
            <a:pathLst>
              <a:path w="497459" h="150622">
                <a:moveTo>
                  <a:pt x="248792" y="0"/>
                </a:moveTo>
                <a:lnTo>
                  <a:pt x="208435" y="983"/>
                </a:lnTo>
                <a:lnTo>
                  <a:pt x="170151" y="3833"/>
                </a:lnTo>
                <a:lnTo>
                  <a:pt x="117735" y="11268"/>
                </a:lnTo>
                <a:lnTo>
                  <a:pt x="72866" y="22034"/>
                </a:lnTo>
                <a:lnTo>
                  <a:pt x="27768" y="40673"/>
                </a:lnTo>
                <a:lnTo>
                  <a:pt x="824" y="69125"/>
                </a:lnTo>
                <a:lnTo>
                  <a:pt x="0" y="75311"/>
                </a:lnTo>
                <a:lnTo>
                  <a:pt x="824" y="81478"/>
                </a:lnTo>
                <a:lnTo>
                  <a:pt x="27768" y="109892"/>
                </a:lnTo>
                <a:lnTo>
                  <a:pt x="72866" y="128539"/>
                </a:lnTo>
                <a:lnTo>
                  <a:pt x="117735" y="139323"/>
                </a:lnTo>
                <a:lnTo>
                  <a:pt x="170151" y="146776"/>
                </a:lnTo>
                <a:lnTo>
                  <a:pt x="208435" y="149634"/>
                </a:lnTo>
                <a:lnTo>
                  <a:pt x="248792" y="150622"/>
                </a:lnTo>
                <a:lnTo>
                  <a:pt x="269181" y="150371"/>
                </a:lnTo>
                <a:lnTo>
                  <a:pt x="308534" y="148429"/>
                </a:lnTo>
                <a:lnTo>
                  <a:pt x="363048" y="142203"/>
                </a:lnTo>
                <a:lnTo>
                  <a:pt x="410602" y="132471"/>
                </a:lnTo>
                <a:lnTo>
                  <a:pt x="449467" y="119760"/>
                </a:lnTo>
                <a:lnTo>
                  <a:pt x="484777" y="99090"/>
                </a:lnTo>
                <a:lnTo>
                  <a:pt x="497459" y="75311"/>
                </a:lnTo>
                <a:lnTo>
                  <a:pt x="496634" y="69125"/>
                </a:lnTo>
                <a:lnTo>
                  <a:pt x="469694" y="40673"/>
                </a:lnTo>
                <a:lnTo>
                  <a:pt x="424608" y="22034"/>
                </a:lnTo>
                <a:lnTo>
                  <a:pt x="379758" y="11268"/>
                </a:lnTo>
                <a:lnTo>
                  <a:pt x="327372" y="3833"/>
                </a:lnTo>
                <a:lnTo>
                  <a:pt x="289116" y="983"/>
                </a:lnTo>
                <a:lnTo>
                  <a:pt x="248792" y="0"/>
                </a:lnTo>
                <a:close/>
              </a:path>
            </a:pathLst>
          </a:custGeom>
          <a:solidFill>
            <a:srgbClr val="CCCCFF"/>
          </a:solidFill>
        </p:spPr>
        <p:txBody>
          <a:bodyPr wrap="square" lIns="0" tIns="0" rIns="0" bIns="0" rtlCol="0">
            <a:noAutofit/>
          </a:bodyPr>
          <a:lstStyle/>
          <a:p>
            <a:endParaRPr/>
          </a:p>
        </p:txBody>
      </p:sp>
      <p:sp>
        <p:nvSpPr>
          <p:cNvPr id="12" name="object 12"/>
          <p:cNvSpPr/>
          <p:nvPr/>
        </p:nvSpPr>
        <p:spPr>
          <a:xfrm>
            <a:off x="5908675" y="1751838"/>
            <a:ext cx="497459" cy="150622"/>
          </a:xfrm>
          <a:custGeom>
            <a:avLst/>
            <a:gdLst/>
            <a:ahLst/>
            <a:cxnLst/>
            <a:rect l="l" t="t" r="r" b="b"/>
            <a:pathLst>
              <a:path w="497459" h="150622">
                <a:moveTo>
                  <a:pt x="0" y="75311"/>
                </a:moveTo>
                <a:lnTo>
                  <a:pt x="27768" y="40673"/>
                </a:lnTo>
                <a:lnTo>
                  <a:pt x="72866" y="22034"/>
                </a:lnTo>
                <a:lnTo>
                  <a:pt x="117735" y="11268"/>
                </a:lnTo>
                <a:lnTo>
                  <a:pt x="170151" y="3833"/>
                </a:lnTo>
                <a:lnTo>
                  <a:pt x="208435" y="983"/>
                </a:lnTo>
                <a:lnTo>
                  <a:pt x="248792" y="0"/>
                </a:lnTo>
                <a:lnTo>
                  <a:pt x="289116" y="983"/>
                </a:lnTo>
                <a:lnTo>
                  <a:pt x="327372" y="3833"/>
                </a:lnTo>
                <a:lnTo>
                  <a:pt x="379758" y="11268"/>
                </a:lnTo>
                <a:lnTo>
                  <a:pt x="424608" y="22034"/>
                </a:lnTo>
                <a:lnTo>
                  <a:pt x="469694" y="40673"/>
                </a:lnTo>
                <a:lnTo>
                  <a:pt x="496634" y="69125"/>
                </a:lnTo>
                <a:lnTo>
                  <a:pt x="497459" y="75311"/>
                </a:lnTo>
                <a:lnTo>
                  <a:pt x="496634" y="81478"/>
                </a:lnTo>
                <a:lnTo>
                  <a:pt x="494203" y="87511"/>
                </a:lnTo>
                <a:lnTo>
                  <a:pt x="460191" y="114953"/>
                </a:lnTo>
                <a:lnTo>
                  <a:pt x="410602" y="132471"/>
                </a:lnTo>
                <a:lnTo>
                  <a:pt x="363048" y="142203"/>
                </a:lnTo>
                <a:lnTo>
                  <a:pt x="308534" y="148429"/>
                </a:lnTo>
                <a:lnTo>
                  <a:pt x="269181" y="150371"/>
                </a:lnTo>
                <a:lnTo>
                  <a:pt x="248792" y="150622"/>
                </a:lnTo>
                <a:lnTo>
                  <a:pt x="228386" y="150371"/>
                </a:lnTo>
                <a:lnTo>
                  <a:pt x="208435" y="149634"/>
                </a:lnTo>
                <a:lnTo>
                  <a:pt x="170151" y="146776"/>
                </a:lnTo>
                <a:lnTo>
                  <a:pt x="117735" y="139323"/>
                </a:lnTo>
                <a:lnTo>
                  <a:pt x="72866" y="128539"/>
                </a:lnTo>
                <a:lnTo>
                  <a:pt x="27768" y="109892"/>
                </a:lnTo>
                <a:lnTo>
                  <a:pt x="824" y="81478"/>
                </a:lnTo>
                <a:lnTo>
                  <a:pt x="0" y="75311"/>
                </a:lnTo>
                <a:close/>
              </a:path>
            </a:pathLst>
          </a:custGeom>
          <a:ln w="12700">
            <a:solidFill>
              <a:srgbClr val="000000"/>
            </a:solidFill>
          </a:ln>
        </p:spPr>
        <p:txBody>
          <a:bodyPr wrap="square" lIns="0" tIns="0" rIns="0" bIns="0" rtlCol="0">
            <a:noAutofit/>
          </a:bodyPr>
          <a:lstStyle/>
          <a:p>
            <a:endParaRPr/>
          </a:p>
        </p:txBody>
      </p:sp>
      <p:sp>
        <p:nvSpPr>
          <p:cNvPr id="13" name="object 13"/>
          <p:cNvSpPr/>
          <p:nvPr/>
        </p:nvSpPr>
        <p:spPr>
          <a:xfrm>
            <a:off x="6028563" y="1785111"/>
            <a:ext cx="88011" cy="1777"/>
          </a:xfrm>
          <a:custGeom>
            <a:avLst/>
            <a:gdLst/>
            <a:ahLst/>
            <a:cxnLst/>
            <a:rect l="l" t="t" r="r" b="b"/>
            <a:pathLst>
              <a:path w="88011" h="1777">
                <a:moveTo>
                  <a:pt x="0" y="1777"/>
                </a:moveTo>
                <a:lnTo>
                  <a:pt x="88011" y="0"/>
                </a:lnTo>
              </a:path>
            </a:pathLst>
          </a:custGeom>
          <a:ln w="28575">
            <a:solidFill>
              <a:srgbClr val="000000"/>
            </a:solidFill>
          </a:ln>
        </p:spPr>
        <p:txBody>
          <a:bodyPr wrap="square" lIns="0" tIns="0" rIns="0" bIns="0" rtlCol="0">
            <a:noAutofit/>
          </a:bodyPr>
          <a:lstStyle/>
          <a:p>
            <a:endParaRPr/>
          </a:p>
        </p:txBody>
      </p:sp>
      <p:sp>
        <p:nvSpPr>
          <p:cNvPr id="14" name="object 14"/>
          <p:cNvSpPr/>
          <p:nvPr/>
        </p:nvSpPr>
        <p:spPr>
          <a:xfrm>
            <a:off x="6197600" y="1873123"/>
            <a:ext cx="77597" cy="0"/>
          </a:xfrm>
          <a:custGeom>
            <a:avLst/>
            <a:gdLst/>
            <a:ahLst/>
            <a:cxnLst/>
            <a:rect l="l" t="t" r="r" b="b"/>
            <a:pathLst>
              <a:path w="77597">
                <a:moveTo>
                  <a:pt x="0" y="0"/>
                </a:moveTo>
                <a:lnTo>
                  <a:pt x="77597" y="0"/>
                </a:lnTo>
              </a:path>
            </a:pathLst>
          </a:custGeom>
          <a:ln w="28575">
            <a:solidFill>
              <a:srgbClr val="000000"/>
            </a:solidFill>
          </a:ln>
        </p:spPr>
        <p:txBody>
          <a:bodyPr wrap="square" lIns="0" tIns="0" rIns="0" bIns="0" rtlCol="0">
            <a:noAutofit/>
          </a:bodyPr>
          <a:lstStyle/>
          <a:p>
            <a:endParaRPr/>
          </a:p>
        </p:txBody>
      </p:sp>
      <p:sp>
        <p:nvSpPr>
          <p:cNvPr id="15" name="object 15"/>
          <p:cNvSpPr/>
          <p:nvPr/>
        </p:nvSpPr>
        <p:spPr>
          <a:xfrm>
            <a:off x="6109589" y="1786889"/>
            <a:ext cx="91566" cy="86233"/>
          </a:xfrm>
          <a:custGeom>
            <a:avLst/>
            <a:gdLst/>
            <a:ahLst/>
            <a:cxnLst/>
            <a:rect l="l" t="t" r="r" b="b"/>
            <a:pathLst>
              <a:path w="91566" h="86233">
                <a:moveTo>
                  <a:pt x="0" y="0"/>
                </a:moveTo>
                <a:lnTo>
                  <a:pt x="91566" y="86233"/>
                </a:lnTo>
              </a:path>
            </a:pathLst>
          </a:custGeom>
          <a:ln w="28575">
            <a:solidFill>
              <a:srgbClr val="000000"/>
            </a:solidFill>
          </a:ln>
        </p:spPr>
        <p:txBody>
          <a:bodyPr wrap="square" lIns="0" tIns="0" rIns="0" bIns="0" rtlCol="0">
            <a:noAutofit/>
          </a:bodyPr>
          <a:lstStyle/>
          <a:p>
            <a:endParaRPr/>
          </a:p>
        </p:txBody>
      </p:sp>
      <p:sp>
        <p:nvSpPr>
          <p:cNvPr id="16" name="object 16"/>
          <p:cNvSpPr/>
          <p:nvPr/>
        </p:nvSpPr>
        <p:spPr>
          <a:xfrm>
            <a:off x="6028563" y="1869948"/>
            <a:ext cx="88011" cy="1904"/>
          </a:xfrm>
          <a:custGeom>
            <a:avLst/>
            <a:gdLst/>
            <a:ahLst/>
            <a:cxnLst/>
            <a:rect l="l" t="t" r="r" b="b"/>
            <a:pathLst>
              <a:path w="88011" h="1904">
                <a:moveTo>
                  <a:pt x="0" y="0"/>
                </a:moveTo>
                <a:lnTo>
                  <a:pt x="88011" y="1904"/>
                </a:lnTo>
              </a:path>
            </a:pathLst>
          </a:custGeom>
          <a:ln w="28575">
            <a:solidFill>
              <a:srgbClr val="000000"/>
            </a:solidFill>
          </a:ln>
        </p:spPr>
        <p:txBody>
          <a:bodyPr wrap="square" lIns="0" tIns="0" rIns="0" bIns="0" rtlCol="0">
            <a:noAutofit/>
          </a:bodyPr>
          <a:lstStyle/>
          <a:p>
            <a:endParaRPr/>
          </a:p>
        </p:txBody>
      </p:sp>
      <p:sp>
        <p:nvSpPr>
          <p:cNvPr id="17" name="object 17"/>
          <p:cNvSpPr/>
          <p:nvPr/>
        </p:nvSpPr>
        <p:spPr>
          <a:xfrm>
            <a:off x="6197600" y="1783842"/>
            <a:ext cx="77597" cy="0"/>
          </a:xfrm>
          <a:custGeom>
            <a:avLst/>
            <a:gdLst/>
            <a:ahLst/>
            <a:cxnLst/>
            <a:rect l="l" t="t" r="r" b="b"/>
            <a:pathLst>
              <a:path w="77597">
                <a:moveTo>
                  <a:pt x="0" y="0"/>
                </a:moveTo>
                <a:lnTo>
                  <a:pt x="77597" y="0"/>
                </a:lnTo>
              </a:path>
            </a:pathLst>
          </a:custGeom>
          <a:ln w="28575">
            <a:solidFill>
              <a:srgbClr val="000000"/>
            </a:solidFill>
          </a:ln>
        </p:spPr>
        <p:txBody>
          <a:bodyPr wrap="square" lIns="0" tIns="0" rIns="0" bIns="0" rtlCol="0">
            <a:noAutofit/>
          </a:bodyPr>
          <a:lstStyle/>
          <a:p>
            <a:endParaRPr/>
          </a:p>
        </p:txBody>
      </p:sp>
      <p:sp>
        <p:nvSpPr>
          <p:cNvPr id="18" name="object 18"/>
          <p:cNvSpPr/>
          <p:nvPr/>
        </p:nvSpPr>
        <p:spPr>
          <a:xfrm>
            <a:off x="6109589" y="1783842"/>
            <a:ext cx="91566" cy="86106"/>
          </a:xfrm>
          <a:custGeom>
            <a:avLst/>
            <a:gdLst/>
            <a:ahLst/>
            <a:cxnLst/>
            <a:rect l="l" t="t" r="r" b="b"/>
            <a:pathLst>
              <a:path w="91566" h="86106">
                <a:moveTo>
                  <a:pt x="0" y="86106"/>
                </a:moveTo>
                <a:lnTo>
                  <a:pt x="91566" y="0"/>
                </a:lnTo>
              </a:path>
            </a:pathLst>
          </a:custGeom>
          <a:ln w="28575">
            <a:solidFill>
              <a:srgbClr val="000000"/>
            </a:solidFill>
          </a:ln>
        </p:spPr>
        <p:txBody>
          <a:bodyPr wrap="square" lIns="0" tIns="0" rIns="0" bIns="0" rtlCol="0">
            <a:noAutofit/>
          </a:bodyPr>
          <a:lstStyle/>
          <a:p>
            <a:endParaRPr/>
          </a:p>
        </p:txBody>
      </p:sp>
      <p:sp>
        <p:nvSpPr>
          <p:cNvPr id="19" name="object 19"/>
          <p:cNvSpPr/>
          <p:nvPr/>
        </p:nvSpPr>
        <p:spPr>
          <a:xfrm>
            <a:off x="4870855" y="1663872"/>
            <a:ext cx="4045636" cy="948072"/>
          </a:xfrm>
          <a:prstGeom prst="rect">
            <a:avLst/>
          </a:prstGeom>
          <a:blipFill>
            <a:blip r:embed="rId2" cstate="print"/>
            <a:stretch>
              <a:fillRect/>
            </a:stretch>
          </a:blipFill>
        </p:spPr>
        <p:txBody>
          <a:bodyPr wrap="square" lIns="0" tIns="0" rIns="0" bIns="0" rtlCol="0">
            <a:noAutofit/>
          </a:bodyPr>
          <a:lstStyle/>
          <a:p>
            <a:endParaRPr/>
          </a:p>
        </p:txBody>
      </p:sp>
      <p:sp>
        <p:nvSpPr>
          <p:cNvPr id="20" name="object 20"/>
          <p:cNvSpPr txBox="1"/>
          <p:nvPr/>
        </p:nvSpPr>
        <p:spPr>
          <a:xfrm>
            <a:off x="5589778" y="1565402"/>
            <a:ext cx="215900" cy="227965"/>
          </a:xfrm>
          <a:prstGeom prst="rect">
            <a:avLst/>
          </a:prstGeom>
        </p:spPr>
        <p:txBody>
          <a:bodyPr vert="horz" wrap="square" lIns="0" tIns="0" rIns="0" bIns="0" rtlCol="0">
            <a:noAutofit/>
          </a:bodyPr>
          <a:lstStyle/>
          <a:p>
            <a:pPr marL="12700">
              <a:lnSpc>
                <a:spcPct val="100000"/>
              </a:lnSpc>
            </a:pPr>
            <a:r>
              <a:rPr sz="1400" dirty="0" smtClean="0">
                <a:solidFill>
                  <a:srgbClr val="FF0000"/>
                </a:solidFill>
                <a:latin typeface="Comic Sans MS"/>
                <a:cs typeface="Comic Sans MS"/>
              </a:rPr>
              <a:t>12</a:t>
            </a:r>
            <a:endParaRPr sz="1400">
              <a:latin typeface="Comic Sans MS"/>
              <a:cs typeface="Comic Sans MS"/>
            </a:endParaRPr>
          </a:p>
        </p:txBody>
      </p:sp>
      <p:sp>
        <p:nvSpPr>
          <p:cNvPr id="21" name="object 21"/>
          <p:cNvSpPr txBox="1"/>
          <p:nvPr/>
        </p:nvSpPr>
        <p:spPr>
          <a:xfrm>
            <a:off x="6750557" y="1489202"/>
            <a:ext cx="241935" cy="227965"/>
          </a:xfrm>
          <a:prstGeom prst="rect">
            <a:avLst/>
          </a:prstGeom>
        </p:spPr>
        <p:txBody>
          <a:bodyPr vert="horz" wrap="square" lIns="0" tIns="0" rIns="0" bIns="0" rtlCol="0">
            <a:noAutofit/>
          </a:bodyPr>
          <a:lstStyle/>
          <a:p>
            <a:pPr marL="12700">
              <a:lnSpc>
                <a:spcPct val="100000"/>
              </a:lnSpc>
            </a:pPr>
            <a:r>
              <a:rPr sz="1400" spc="-5" dirty="0" smtClean="0">
                <a:solidFill>
                  <a:srgbClr val="FF0000"/>
                </a:solidFill>
                <a:latin typeface="Comic Sans MS"/>
                <a:cs typeface="Comic Sans MS"/>
              </a:rPr>
              <a:t>22</a:t>
            </a:r>
            <a:endParaRPr sz="1400">
              <a:latin typeface="Comic Sans MS"/>
              <a:cs typeface="Comic Sans MS"/>
            </a:endParaRPr>
          </a:p>
        </p:txBody>
      </p:sp>
      <p:sp>
        <p:nvSpPr>
          <p:cNvPr id="22" name="object 22"/>
          <p:cNvSpPr txBox="1"/>
          <p:nvPr/>
        </p:nvSpPr>
        <p:spPr>
          <a:xfrm>
            <a:off x="7909686" y="1527302"/>
            <a:ext cx="241935" cy="227965"/>
          </a:xfrm>
          <a:prstGeom prst="rect">
            <a:avLst/>
          </a:prstGeom>
        </p:spPr>
        <p:txBody>
          <a:bodyPr vert="horz" wrap="square" lIns="0" tIns="0" rIns="0" bIns="0" rtlCol="0">
            <a:noAutofit/>
          </a:bodyPr>
          <a:lstStyle/>
          <a:p>
            <a:pPr marL="12700">
              <a:lnSpc>
                <a:spcPct val="100000"/>
              </a:lnSpc>
            </a:pPr>
            <a:r>
              <a:rPr sz="1400" spc="-5" dirty="0" smtClean="0">
                <a:solidFill>
                  <a:srgbClr val="FF0000"/>
                </a:solidFill>
                <a:latin typeface="Comic Sans MS"/>
                <a:cs typeface="Comic Sans MS"/>
              </a:rPr>
              <a:t>32</a:t>
            </a:r>
            <a:endParaRPr sz="1400">
              <a:latin typeface="Comic Sans MS"/>
              <a:cs typeface="Comic Sans MS"/>
            </a:endParaRPr>
          </a:p>
        </p:txBody>
      </p:sp>
      <p:sp>
        <p:nvSpPr>
          <p:cNvPr id="23" name="object 23"/>
          <p:cNvSpPr txBox="1"/>
          <p:nvPr/>
        </p:nvSpPr>
        <p:spPr>
          <a:xfrm>
            <a:off x="5758053" y="1875535"/>
            <a:ext cx="116839" cy="258445"/>
          </a:xfrm>
          <a:prstGeom prst="rect">
            <a:avLst/>
          </a:prstGeom>
        </p:spPr>
        <p:txBody>
          <a:bodyPr vert="horz" wrap="square" lIns="0" tIns="0" rIns="0" bIns="0" rtlCol="0">
            <a:noAutofit/>
          </a:bodyPr>
          <a:lstStyle/>
          <a:p>
            <a:pPr marL="12700">
              <a:lnSpc>
                <a:spcPct val="100000"/>
              </a:lnSpc>
            </a:pPr>
            <a:r>
              <a:rPr sz="1600" spc="-10" dirty="0" smtClean="0">
                <a:latin typeface="Comic Sans MS"/>
                <a:cs typeface="Comic Sans MS"/>
              </a:rPr>
              <a:t>1</a:t>
            </a:r>
            <a:endParaRPr sz="1600">
              <a:latin typeface="Comic Sans MS"/>
              <a:cs typeface="Comic Sans MS"/>
            </a:endParaRPr>
          </a:p>
        </p:txBody>
      </p:sp>
      <p:sp>
        <p:nvSpPr>
          <p:cNvPr id="24" name="object 24"/>
          <p:cNvSpPr txBox="1"/>
          <p:nvPr/>
        </p:nvSpPr>
        <p:spPr>
          <a:xfrm>
            <a:off x="6145784" y="1989835"/>
            <a:ext cx="149225" cy="258445"/>
          </a:xfrm>
          <a:prstGeom prst="rect">
            <a:avLst/>
          </a:prstGeom>
        </p:spPr>
        <p:txBody>
          <a:bodyPr vert="horz" wrap="square" lIns="0" tIns="0" rIns="0" bIns="0" rtlCol="0">
            <a:noAutofit/>
          </a:bodyPr>
          <a:lstStyle/>
          <a:p>
            <a:pPr marL="12700">
              <a:lnSpc>
                <a:spcPct val="100000"/>
              </a:lnSpc>
            </a:pPr>
            <a:r>
              <a:rPr sz="1600" spc="-10" dirty="0" smtClean="0">
                <a:latin typeface="Comic Sans MS"/>
                <a:cs typeface="Comic Sans MS"/>
              </a:rPr>
              <a:t>2</a:t>
            </a:r>
            <a:endParaRPr sz="1600">
              <a:latin typeface="Comic Sans MS"/>
              <a:cs typeface="Comic Sans MS"/>
            </a:endParaRPr>
          </a:p>
        </p:txBody>
      </p:sp>
      <p:sp>
        <p:nvSpPr>
          <p:cNvPr id="25" name="object 25"/>
          <p:cNvSpPr txBox="1"/>
          <p:nvPr/>
        </p:nvSpPr>
        <p:spPr>
          <a:xfrm>
            <a:off x="6455155" y="1835911"/>
            <a:ext cx="149225" cy="258445"/>
          </a:xfrm>
          <a:prstGeom prst="rect">
            <a:avLst/>
          </a:prstGeom>
        </p:spPr>
        <p:txBody>
          <a:bodyPr vert="horz" wrap="square" lIns="0" tIns="0" rIns="0" bIns="0" rtlCol="0">
            <a:noAutofit/>
          </a:bodyPr>
          <a:lstStyle/>
          <a:p>
            <a:pPr marL="12700">
              <a:lnSpc>
                <a:spcPct val="100000"/>
              </a:lnSpc>
            </a:pPr>
            <a:r>
              <a:rPr sz="1600" spc="-10" dirty="0" smtClean="0">
                <a:latin typeface="Comic Sans MS"/>
                <a:cs typeface="Comic Sans MS"/>
              </a:rPr>
              <a:t>3</a:t>
            </a:r>
            <a:endParaRPr sz="1600">
              <a:latin typeface="Comic Sans MS"/>
              <a:cs typeface="Comic Sans MS"/>
            </a:endParaRPr>
          </a:p>
        </p:txBody>
      </p:sp>
      <p:sp>
        <p:nvSpPr>
          <p:cNvPr id="26" name="object 26"/>
          <p:cNvSpPr txBox="1"/>
          <p:nvPr/>
        </p:nvSpPr>
        <p:spPr>
          <a:xfrm>
            <a:off x="4935728" y="828166"/>
            <a:ext cx="1167765" cy="289560"/>
          </a:xfrm>
          <a:prstGeom prst="rect">
            <a:avLst/>
          </a:prstGeom>
        </p:spPr>
        <p:txBody>
          <a:bodyPr vert="horz" wrap="square" lIns="0" tIns="0" rIns="0" bIns="0" rtlCol="0">
            <a:noAutofit/>
          </a:bodyPr>
          <a:lstStyle/>
          <a:p>
            <a:pPr marL="12700">
              <a:lnSpc>
                <a:spcPct val="100000"/>
              </a:lnSpc>
            </a:pPr>
            <a:r>
              <a:rPr sz="1800" spc="-25" dirty="0" smtClean="0">
                <a:solidFill>
                  <a:srgbClr val="FF0000"/>
                </a:solidFill>
                <a:latin typeface="Comic Sans MS"/>
                <a:cs typeface="Comic Sans MS"/>
              </a:rPr>
              <a:t>V</a:t>
            </a:r>
            <a:r>
              <a:rPr sz="1800" spc="-15" dirty="0" smtClean="0">
                <a:solidFill>
                  <a:srgbClr val="FF0000"/>
                </a:solidFill>
                <a:latin typeface="Comic Sans MS"/>
                <a:cs typeface="Comic Sans MS"/>
              </a:rPr>
              <a:t>C nu</a:t>
            </a:r>
            <a:r>
              <a:rPr sz="1800" spc="5" dirty="0" smtClean="0">
                <a:solidFill>
                  <a:srgbClr val="FF0000"/>
                </a:solidFill>
                <a:latin typeface="Comic Sans MS"/>
                <a:cs typeface="Comic Sans MS"/>
              </a:rPr>
              <a:t>m</a:t>
            </a:r>
            <a:r>
              <a:rPr sz="1800" spc="0" dirty="0" smtClean="0">
                <a:solidFill>
                  <a:srgbClr val="FF0000"/>
                </a:solidFill>
                <a:latin typeface="Comic Sans MS"/>
                <a:cs typeface="Comic Sans MS"/>
              </a:rPr>
              <a:t>ber</a:t>
            </a:r>
            <a:endParaRPr sz="1800">
              <a:latin typeface="Comic Sans MS"/>
              <a:cs typeface="Comic Sans MS"/>
            </a:endParaRPr>
          </a:p>
        </p:txBody>
      </p:sp>
      <p:sp>
        <p:nvSpPr>
          <p:cNvPr id="27" name="object 27"/>
          <p:cNvSpPr/>
          <p:nvPr/>
        </p:nvSpPr>
        <p:spPr>
          <a:xfrm>
            <a:off x="5352288" y="1123188"/>
            <a:ext cx="238887" cy="414274"/>
          </a:xfrm>
          <a:custGeom>
            <a:avLst/>
            <a:gdLst/>
            <a:ahLst/>
            <a:cxnLst/>
            <a:rect l="l" t="t" r="r" b="b"/>
            <a:pathLst>
              <a:path w="238887" h="414274">
                <a:moveTo>
                  <a:pt x="195763" y="351116"/>
                </a:moveTo>
                <a:lnTo>
                  <a:pt x="168148" y="366775"/>
                </a:lnTo>
                <a:lnTo>
                  <a:pt x="238887" y="414274"/>
                </a:lnTo>
                <a:lnTo>
                  <a:pt x="236166" y="362203"/>
                </a:lnTo>
                <a:lnTo>
                  <a:pt x="202057" y="362203"/>
                </a:lnTo>
                <a:lnTo>
                  <a:pt x="195763" y="351116"/>
                </a:lnTo>
                <a:close/>
              </a:path>
              <a:path w="238887" h="414274">
                <a:moveTo>
                  <a:pt x="206794" y="344861"/>
                </a:moveTo>
                <a:lnTo>
                  <a:pt x="195763" y="351116"/>
                </a:lnTo>
                <a:lnTo>
                  <a:pt x="202057" y="362203"/>
                </a:lnTo>
                <a:lnTo>
                  <a:pt x="213106" y="355981"/>
                </a:lnTo>
                <a:lnTo>
                  <a:pt x="206794" y="344861"/>
                </a:lnTo>
                <a:close/>
              </a:path>
              <a:path w="238887" h="414274">
                <a:moveTo>
                  <a:pt x="234441" y="329184"/>
                </a:moveTo>
                <a:lnTo>
                  <a:pt x="206794" y="344861"/>
                </a:lnTo>
                <a:lnTo>
                  <a:pt x="213106" y="355981"/>
                </a:lnTo>
                <a:lnTo>
                  <a:pt x="202057" y="362203"/>
                </a:lnTo>
                <a:lnTo>
                  <a:pt x="236166" y="362203"/>
                </a:lnTo>
                <a:lnTo>
                  <a:pt x="234441" y="329184"/>
                </a:lnTo>
                <a:close/>
              </a:path>
              <a:path w="238887" h="414274">
                <a:moveTo>
                  <a:pt x="11049" y="0"/>
                </a:moveTo>
                <a:lnTo>
                  <a:pt x="0" y="6223"/>
                </a:lnTo>
                <a:lnTo>
                  <a:pt x="195763" y="351116"/>
                </a:lnTo>
                <a:lnTo>
                  <a:pt x="206794" y="344861"/>
                </a:lnTo>
                <a:lnTo>
                  <a:pt x="11049" y="0"/>
                </a:lnTo>
                <a:close/>
              </a:path>
            </a:pathLst>
          </a:custGeom>
          <a:solidFill>
            <a:srgbClr val="FF6600"/>
          </a:solidFill>
        </p:spPr>
        <p:txBody>
          <a:bodyPr wrap="square" lIns="0" tIns="0" rIns="0" bIns="0" rtlCol="0">
            <a:noAutofit/>
          </a:bodyPr>
          <a:lstStyle/>
          <a:p>
            <a:endParaRPr/>
          </a:p>
        </p:txBody>
      </p:sp>
      <p:sp>
        <p:nvSpPr>
          <p:cNvPr id="28" name="object 28"/>
          <p:cNvSpPr txBox="1"/>
          <p:nvPr/>
        </p:nvSpPr>
        <p:spPr>
          <a:xfrm>
            <a:off x="4549902" y="2593847"/>
            <a:ext cx="711200" cy="273685"/>
          </a:xfrm>
          <a:prstGeom prst="rect">
            <a:avLst/>
          </a:prstGeom>
        </p:spPr>
        <p:txBody>
          <a:bodyPr vert="horz" wrap="square" lIns="0" tIns="0" rIns="0" bIns="0" rtlCol="0">
            <a:noAutofit/>
          </a:bodyPr>
          <a:lstStyle/>
          <a:p>
            <a:pPr marL="12700">
              <a:lnSpc>
                <a:spcPts val="2155"/>
              </a:lnSpc>
            </a:pPr>
            <a:r>
              <a:rPr sz="1800" dirty="0" smtClean="0">
                <a:latin typeface="宋体"/>
                <a:cs typeface="宋体"/>
              </a:rPr>
              <a:t>接口号</a:t>
            </a:r>
            <a:endParaRPr sz="1800">
              <a:latin typeface="宋体"/>
              <a:cs typeface="宋体"/>
            </a:endParaRPr>
          </a:p>
        </p:txBody>
      </p:sp>
      <p:sp>
        <p:nvSpPr>
          <p:cNvPr id="29" name="object 29"/>
          <p:cNvSpPr/>
          <p:nvPr/>
        </p:nvSpPr>
        <p:spPr>
          <a:xfrm>
            <a:off x="336550" y="3507740"/>
            <a:ext cx="8409051" cy="25400"/>
          </a:xfrm>
          <a:custGeom>
            <a:avLst/>
            <a:gdLst/>
            <a:ahLst/>
            <a:cxnLst/>
            <a:rect l="l" t="t" r="r" b="b"/>
            <a:pathLst>
              <a:path w="8409051" h="25400">
                <a:moveTo>
                  <a:pt x="0" y="0"/>
                </a:moveTo>
                <a:lnTo>
                  <a:pt x="8409051" y="25400"/>
                </a:lnTo>
              </a:path>
            </a:pathLst>
          </a:custGeom>
          <a:ln w="25400">
            <a:solidFill>
              <a:srgbClr val="3333CC"/>
            </a:solidFill>
          </a:ln>
        </p:spPr>
        <p:txBody>
          <a:bodyPr wrap="square" lIns="0" tIns="0" rIns="0" bIns="0" rtlCol="0">
            <a:noAutofit/>
          </a:bodyPr>
          <a:lstStyle/>
          <a:p>
            <a:endParaRPr/>
          </a:p>
        </p:txBody>
      </p:sp>
      <p:sp>
        <p:nvSpPr>
          <p:cNvPr id="30" name="object 30"/>
          <p:cNvSpPr txBox="1"/>
          <p:nvPr/>
        </p:nvSpPr>
        <p:spPr>
          <a:xfrm>
            <a:off x="581964" y="3175127"/>
            <a:ext cx="2058035" cy="289560"/>
          </a:xfrm>
          <a:prstGeom prst="rect">
            <a:avLst/>
          </a:prstGeom>
        </p:spPr>
        <p:txBody>
          <a:bodyPr vert="horz" wrap="square" lIns="0" tIns="0" rIns="0" bIns="0" rtlCol="0">
            <a:noAutofit/>
          </a:bodyPr>
          <a:lstStyle/>
          <a:p>
            <a:pPr marL="12700">
              <a:lnSpc>
                <a:spcPct val="100000"/>
              </a:lnSpc>
            </a:pPr>
            <a:r>
              <a:rPr sz="1800" dirty="0" smtClean="0">
                <a:latin typeface="Comic Sans MS"/>
                <a:cs typeface="Comic Sans MS"/>
              </a:rPr>
              <a:t>In</a:t>
            </a:r>
            <a:r>
              <a:rPr sz="1800" spc="-15" dirty="0" smtClean="0">
                <a:latin typeface="Comic Sans MS"/>
                <a:cs typeface="Comic Sans MS"/>
              </a:rPr>
              <a:t>comin</a:t>
            </a:r>
            <a:r>
              <a:rPr sz="1800" spc="-10" dirty="0" smtClean="0">
                <a:latin typeface="Comic Sans MS"/>
                <a:cs typeface="Comic Sans MS"/>
              </a:rPr>
              <a:t>g</a:t>
            </a:r>
            <a:r>
              <a:rPr sz="1800" spc="-45" dirty="0" smtClean="0">
                <a:latin typeface="Comic Sans MS"/>
                <a:cs typeface="Comic Sans MS"/>
              </a:rPr>
              <a:t> </a:t>
            </a:r>
            <a:r>
              <a:rPr sz="1800" spc="0" dirty="0" smtClean="0">
                <a:latin typeface="Comic Sans MS"/>
                <a:cs typeface="Comic Sans MS"/>
              </a:rPr>
              <a:t>interface</a:t>
            </a:r>
            <a:endParaRPr sz="1800">
              <a:latin typeface="Comic Sans MS"/>
              <a:cs typeface="Comic Sans MS"/>
            </a:endParaRPr>
          </a:p>
        </p:txBody>
      </p:sp>
      <p:sp>
        <p:nvSpPr>
          <p:cNvPr id="31" name="object 31"/>
          <p:cNvSpPr txBox="1"/>
          <p:nvPr/>
        </p:nvSpPr>
        <p:spPr>
          <a:xfrm>
            <a:off x="2886710" y="3175127"/>
            <a:ext cx="1604645" cy="289560"/>
          </a:xfrm>
          <a:prstGeom prst="rect">
            <a:avLst/>
          </a:prstGeom>
        </p:spPr>
        <p:txBody>
          <a:bodyPr vert="horz" wrap="square" lIns="0" tIns="0" rIns="0" bIns="0" rtlCol="0">
            <a:noAutofit/>
          </a:bodyPr>
          <a:lstStyle/>
          <a:p>
            <a:pPr marL="12700">
              <a:lnSpc>
                <a:spcPct val="100000"/>
              </a:lnSpc>
            </a:pPr>
            <a:r>
              <a:rPr sz="1800" dirty="0" smtClean="0">
                <a:latin typeface="Comic Sans MS"/>
                <a:cs typeface="Comic Sans MS"/>
              </a:rPr>
              <a:t>In</a:t>
            </a:r>
            <a:r>
              <a:rPr sz="1800" spc="-15" dirty="0" smtClean="0">
                <a:latin typeface="Comic Sans MS"/>
                <a:cs typeface="Comic Sans MS"/>
              </a:rPr>
              <a:t>comin</a:t>
            </a:r>
            <a:r>
              <a:rPr sz="1800" spc="-10" dirty="0" smtClean="0">
                <a:latin typeface="Comic Sans MS"/>
                <a:cs typeface="Comic Sans MS"/>
              </a:rPr>
              <a:t>g</a:t>
            </a:r>
            <a:r>
              <a:rPr sz="1800" spc="-35" dirty="0" smtClean="0">
                <a:latin typeface="Comic Sans MS"/>
                <a:cs typeface="Comic Sans MS"/>
              </a:rPr>
              <a:t> </a:t>
            </a:r>
            <a:r>
              <a:rPr sz="1800" spc="-25" dirty="0" smtClean="0">
                <a:latin typeface="Comic Sans MS"/>
                <a:cs typeface="Comic Sans MS"/>
              </a:rPr>
              <a:t>V</a:t>
            </a:r>
            <a:r>
              <a:rPr sz="1800" spc="-15" dirty="0" smtClean="0">
                <a:latin typeface="Comic Sans MS"/>
                <a:cs typeface="Comic Sans MS"/>
              </a:rPr>
              <a:t>C</a:t>
            </a:r>
            <a:r>
              <a:rPr sz="1800" spc="5" dirty="0" smtClean="0">
                <a:latin typeface="Comic Sans MS"/>
                <a:cs typeface="Comic Sans MS"/>
              </a:rPr>
              <a:t> </a:t>
            </a:r>
            <a:r>
              <a:rPr sz="1800" spc="-20" dirty="0" smtClean="0">
                <a:latin typeface="Comic Sans MS"/>
                <a:cs typeface="Comic Sans MS"/>
              </a:rPr>
              <a:t>#</a:t>
            </a:r>
            <a:endParaRPr sz="1800">
              <a:latin typeface="Comic Sans MS"/>
              <a:cs typeface="Comic Sans MS"/>
            </a:endParaRPr>
          </a:p>
        </p:txBody>
      </p:sp>
      <p:sp>
        <p:nvSpPr>
          <p:cNvPr id="32" name="object 32"/>
          <p:cNvSpPr txBox="1"/>
          <p:nvPr/>
        </p:nvSpPr>
        <p:spPr>
          <a:xfrm>
            <a:off x="4805578" y="3175127"/>
            <a:ext cx="2051050" cy="289560"/>
          </a:xfrm>
          <a:prstGeom prst="rect">
            <a:avLst/>
          </a:prstGeom>
        </p:spPr>
        <p:txBody>
          <a:bodyPr vert="horz" wrap="square" lIns="0" tIns="0" rIns="0" bIns="0" rtlCol="0">
            <a:noAutofit/>
          </a:bodyPr>
          <a:lstStyle/>
          <a:p>
            <a:pPr marL="12700">
              <a:lnSpc>
                <a:spcPct val="100000"/>
              </a:lnSpc>
            </a:pPr>
            <a:r>
              <a:rPr sz="1800" dirty="0" smtClean="0">
                <a:latin typeface="Comic Sans MS"/>
                <a:cs typeface="Comic Sans MS"/>
              </a:rPr>
              <a:t>O</a:t>
            </a:r>
            <a:r>
              <a:rPr sz="1800" spc="-10" dirty="0" smtClean="0">
                <a:latin typeface="Comic Sans MS"/>
                <a:cs typeface="Comic Sans MS"/>
              </a:rPr>
              <a:t>ut</a:t>
            </a:r>
            <a:r>
              <a:rPr sz="1800" spc="-5" dirty="0" smtClean="0">
                <a:latin typeface="Comic Sans MS"/>
                <a:cs typeface="Comic Sans MS"/>
              </a:rPr>
              <a:t>g</a:t>
            </a:r>
            <a:r>
              <a:rPr sz="1800" spc="0" dirty="0" smtClean="0">
                <a:latin typeface="Comic Sans MS"/>
                <a:cs typeface="Comic Sans MS"/>
              </a:rPr>
              <a:t>oin</a:t>
            </a:r>
            <a:r>
              <a:rPr sz="1800" spc="-10" dirty="0" smtClean="0">
                <a:latin typeface="Comic Sans MS"/>
                <a:cs typeface="Comic Sans MS"/>
              </a:rPr>
              <a:t>g</a:t>
            </a:r>
            <a:r>
              <a:rPr sz="1800" spc="-35" dirty="0" smtClean="0">
                <a:latin typeface="Comic Sans MS"/>
                <a:cs typeface="Comic Sans MS"/>
              </a:rPr>
              <a:t> </a:t>
            </a:r>
            <a:r>
              <a:rPr sz="1800" spc="0" dirty="0" smtClean="0">
                <a:latin typeface="Comic Sans MS"/>
                <a:cs typeface="Comic Sans MS"/>
              </a:rPr>
              <a:t>interface</a:t>
            </a:r>
            <a:endParaRPr sz="1800">
              <a:latin typeface="Comic Sans MS"/>
              <a:cs typeface="Comic Sans MS"/>
            </a:endParaRPr>
          </a:p>
        </p:txBody>
      </p:sp>
      <p:sp>
        <p:nvSpPr>
          <p:cNvPr id="33" name="object 33"/>
          <p:cNvSpPr txBox="1"/>
          <p:nvPr/>
        </p:nvSpPr>
        <p:spPr>
          <a:xfrm>
            <a:off x="7101408" y="3175127"/>
            <a:ext cx="1595755" cy="289560"/>
          </a:xfrm>
          <a:prstGeom prst="rect">
            <a:avLst/>
          </a:prstGeom>
        </p:spPr>
        <p:txBody>
          <a:bodyPr vert="horz" wrap="square" lIns="0" tIns="0" rIns="0" bIns="0" rtlCol="0">
            <a:noAutofit/>
          </a:bodyPr>
          <a:lstStyle/>
          <a:p>
            <a:pPr marL="12700">
              <a:lnSpc>
                <a:spcPct val="100000"/>
              </a:lnSpc>
            </a:pPr>
            <a:r>
              <a:rPr sz="1800" dirty="0" smtClean="0">
                <a:latin typeface="Comic Sans MS"/>
                <a:cs typeface="Comic Sans MS"/>
              </a:rPr>
              <a:t>O</a:t>
            </a:r>
            <a:r>
              <a:rPr sz="1800" spc="-10" dirty="0" smtClean="0">
                <a:latin typeface="Comic Sans MS"/>
                <a:cs typeface="Comic Sans MS"/>
              </a:rPr>
              <a:t>ut</a:t>
            </a:r>
            <a:r>
              <a:rPr sz="1800" spc="-5" dirty="0" smtClean="0">
                <a:latin typeface="Comic Sans MS"/>
                <a:cs typeface="Comic Sans MS"/>
              </a:rPr>
              <a:t>g</a:t>
            </a:r>
            <a:r>
              <a:rPr sz="1800" spc="0" dirty="0" smtClean="0">
                <a:latin typeface="Comic Sans MS"/>
                <a:cs typeface="Comic Sans MS"/>
              </a:rPr>
              <a:t>oin</a:t>
            </a:r>
            <a:r>
              <a:rPr sz="1800" spc="-10" dirty="0" smtClean="0">
                <a:latin typeface="Comic Sans MS"/>
                <a:cs typeface="Comic Sans MS"/>
              </a:rPr>
              <a:t>g</a:t>
            </a:r>
            <a:r>
              <a:rPr sz="1800" spc="-35" dirty="0" smtClean="0">
                <a:latin typeface="Comic Sans MS"/>
                <a:cs typeface="Comic Sans MS"/>
              </a:rPr>
              <a:t> </a:t>
            </a:r>
            <a:r>
              <a:rPr sz="1800" spc="-25" dirty="0" smtClean="0">
                <a:latin typeface="Comic Sans MS"/>
                <a:cs typeface="Comic Sans MS"/>
              </a:rPr>
              <a:t>V</a:t>
            </a:r>
            <a:r>
              <a:rPr sz="1800" spc="-15" dirty="0" smtClean="0">
                <a:latin typeface="Comic Sans MS"/>
                <a:cs typeface="Comic Sans MS"/>
              </a:rPr>
              <a:t>C</a:t>
            </a:r>
            <a:r>
              <a:rPr sz="1800" spc="5" dirty="0" smtClean="0">
                <a:latin typeface="Comic Sans MS"/>
                <a:cs typeface="Comic Sans MS"/>
              </a:rPr>
              <a:t> </a:t>
            </a:r>
            <a:r>
              <a:rPr sz="1800" spc="-20" dirty="0" smtClean="0">
                <a:latin typeface="Comic Sans MS"/>
                <a:cs typeface="Comic Sans MS"/>
              </a:rPr>
              <a:t>#</a:t>
            </a:r>
            <a:endParaRPr sz="1800">
              <a:latin typeface="Comic Sans MS"/>
              <a:cs typeface="Comic Sans MS"/>
            </a:endParaRPr>
          </a:p>
        </p:txBody>
      </p:sp>
      <p:sp>
        <p:nvSpPr>
          <p:cNvPr id="34" name="object 34"/>
          <p:cNvSpPr/>
          <p:nvPr/>
        </p:nvSpPr>
        <p:spPr>
          <a:xfrm>
            <a:off x="2743200" y="3185414"/>
            <a:ext cx="0" cy="2125726"/>
          </a:xfrm>
          <a:custGeom>
            <a:avLst/>
            <a:gdLst/>
            <a:ahLst/>
            <a:cxnLst/>
            <a:rect l="l" t="t" r="r" b="b"/>
            <a:pathLst>
              <a:path h="2125726">
                <a:moveTo>
                  <a:pt x="0" y="0"/>
                </a:moveTo>
                <a:lnTo>
                  <a:pt x="0" y="2125726"/>
                </a:lnTo>
              </a:path>
            </a:pathLst>
          </a:custGeom>
          <a:ln w="9525">
            <a:solidFill>
              <a:srgbClr val="3333CC"/>
            </a:solidFill>
          </a:ln>
        </p:spPr>
        <p:txBody>
          <a:bodyPr wrap="square" lIns="0" tIns="0" rIns="0" bIns="0" rtlCol="0">
            <a:noAutofit/>
          </a:bodyPr>
          <a:lstStyle/>
          <a:p>
            <a:endParaRPr/>
          </a:p>
        </p:txBody>
      </p:sp>
      <p:sp>
        <p:nvSpPr>
          <p:cNvPr id="35" name="object 35"/>
          <p:cNvSpPr/>
          <p:nvPr/>
        </p:nvSpPr>
        <p:spPr>
          <a:xfrm>
            <a:off x="4648200" y="3223514"/>
            <a:ext cx="0" cy="2113026"/>
          </a:xfrm>
          <a:custGeom>
            <a:avLst/>
            <a:gdLst/>
            <a:ahLst/>
            <a:cxnLst/>
            <a:rect l="l" t="t" r="r" b="b"/>
            <a:pathLst>
              <a:path h="2113026">
                <a:moveTo>
                  <a:pt x="0" y="0"/>
                </a:moveTo>
                <a:lnTo>
                  <a:pt x="0" y="2113026"/>
                </a:lnTo>
              </a:path>
            </a:pathLst>
          </a:custGeom>
          <a:ln w="9525">
            <a:solidFill>
              <a:srgbClr val="3333CC"/>
            </a:solidFill>
          </a:ln>
        </p:spPr>
        <p:txBody>
          <a:bodyPr wrap="square" lIns="0" tIns="0" rIns="0" bIns="0" rtlCol="0">
            <a:noAutofit/>
          </a:bodyPr>
          <a:lstStyle/>
          <a:p>
            <a:endParaRPr/>
          </a:p>
        </p:txBody>
      </p:sp>
      <p:sp>
        <p:nvSpPr>
          <p:cNvPr id="36" name="object 36"/>
          <p:cNvSpPr/>
          <p:nvPr/>
        </p:nvSpPr>
        <p:spPr>
          <a:xfrm>
            <a:off x="6954901" y="3185414"/>
            <a:ext cx="0" cy="2115731"/>
          </a:xfrm>
          <a:custGeom>
            <a:avLst/>
            <a:gdLst/>
            <a:ahLst/>
            <a:cxnLst/>
            <a:rect l="l" t="t" r="r" b="b"/>
            <a:pathLst>
              <a:path h="2115731">
                <a:moveTo>
                  <a:pt x="0" y="0"/>
                </a:moveTo>
                <a:lnTo>
                  <a:pt x="0" y="2115731"/>
                </a:lnTo>
              </a:path>
            </a:pathLst>
          </a:custGeom>
          <a:ln w="9525">
            <a:solidFill>
              <a:srgbClr val="3333CC"/>
            </a:solidFill>
          </a:ln>
        </p:spPr>
        <p:txBody>
          <a:bodyPr wrap="square" lIns="0" tIns="0" rIns="0" bIns="0" rtlCol="0">
            <a:noAutofit/>
          </a:bodyPr>
          <a:lstStyle/>
          <a:p>
            <a:endParaRPr/>
          </a:p>
        </p:txBody>
      </p:sp>
      <p:sp>
        <p:nvSpPr>
          <p:cNvPr id="37" name="object 37"/>
          <p:cNvSpPr txBox="1"/>
          <p:nvPr/>
        </p:nvSpPr>
        <p:spPr>
          <a:xfrm>
            <a:off x="1403096" y="3703954"/>
            <a:ext cx="179705" cy="1386840"/>
          </a:xfrm>
          <a:prstGeom prst="rect">
            <a:avLst/>
          </a:prstGeom>
        </p:spPr>
        <p:txBody>
          <a:bodyPr vert="horz" wrap="square" lIns="0" tIns="0" rIns="0" bIns="0" rtlCol="0">
            <a:noAutofit/>
          </a:bodyPr>
          <a:lstStyle/>
          <a:p>
            <a:pPr marL="12700">
              <a:lnSpc>
                <a:spcPct val="100000"/>
              </a:lnSpc>
            </a:pPr>
            <a:r>
              <a:rPr sz="1800" dirty="0" smtClean="0">
                <a:latin typeface="Comic Sans MS"/>
                <a:cs typeface="Comic Sans MS"/>
              </a:rPr>
              <a:t>1</a:t>
            </a:r>
            <a:endParaRPr sz="1800">
              <a:latin typeface="Comic Sans MS"/>
              <a:cs typeface="Comic Sans MS"/>
            </a:endParaRPr>
          </a:p>
          <a:p>
            <a:pPr marL="12700">
              <a:lnSpc>
                <a:spcPct val="100000"/>
              </a:lnSpc>
            </a:pPr>
            <a:r>
              <a:rPr sz="1800" dirty="0" smtClean="0">
                <a:latin typeface="Comic Sans MS"/>
                <a:cs typeface="Comic Sans MS"/>
              </a:rPr>
              <a:t>2</a:t>
            </a:r>
            <a:endParaRPr sz="1800">
              <a:latin typeface="Comic Sans MS"/>
              <a:cs typeface="Comic Sans MS"/>
            </a:endParaRPr>
          </a:p>
          <a:p>
            <a:pPr marL="12700">
              <a:lnSpc>
                <a:spcPct val="100000"/>
              </a:lnSpc>
            </a:pPr>
            <a:r>
              <a:rPr sz="1800" dirty="0" smtClean="0">
                <a:latin typeface="Comic Sans MS"/>
                <a:cs typeface="Comic Sans MS"/>
              </a:rPr>
              <a:t>3</a:t>
            </a:r>
            <a:endParaRPr sz="1800">
              <a:latin typeface="Comic Sans MS"/>
              <a:cs typeface="Comic Sans MS"/>
            </a:endParaRPr>
          </a:p>
          <a:p>
            <a:pPr marL="12700">
              <a:lnSpc>
                <a:spcPct val="100000"/>
              </a:lnSpc>
            </a:pPr>
            <a:r>
              <a:rPr sz="1800" dirty="0" smtClean="0">
                <a:latin typeface="Comic Sans MS"/>
                <a:cs typeface="Comic Sans MS"/>
              </a:rPr>
              <a:t>1</a:t>
            </a:r>
            <a:endParaRPr sz="1800">
              <a:latin typeface="Comic Sans MS"/>
              <a:cs typeface="Comic Sans MS"/>
            </a:endParaRPr>
          </a:p>
          <a:p>
            <a:pPr marL="12700">
              <a:lnSpc>
                <a:spcPct val="100000"/>
              </a:lnSpc>
            </a:pPr>
            <a:r>
              <a:rPr sz="1800" dirty="0" smtClean="0">
                <a:latin typeface="Comic Sans MS"/>
                <a:cs typeface="Comic Sans MS"/>
              </a:rPr>
              <a:t>…</a:t>
            </a:r>
            <a:endParaRPr sz="1800">
              <a:latin typeface="Comic Sans MS"/>
              <a:cs typeface="Comic Sans MS"/>
            </a:endParaRPr>
          </a:p>
        </p:txBody>
      </p:sp>
      <p:sp>
        <p:nvSpPr>
          <p:cNvPr id="38" name="object 38"/>
          <p:cNvSpPr txBox="1"/>
          <p:nvPr/>
        </p:nvSpPr>
        <p:spPr>
          <a:xfrm>
            <a:off x="3278742" y="3703954"/>
            <a:ext cx="340360" cy="1386840"/>
          </a:xfrm>
          <a:prstGeom prst="rect">
            <a:avLst/>
          </a:prstGeom>
        </p:spPr>
        <p:txBody>
          <a:bodyPr vert="horz" wrap="square" lIns="0" tIns="0" rIns="0" bIns="0" rtlCol="0">
            <a:noAutofit/>
          </a:bodyPr>
          <a:lstStyle/>
          <a:p>
            <a:pPr marL="62230" algn="ctr">
              <a:lnSpc>
                <a:spcPct val="100000"/>
              </a:lnSpc>
            </a:pPr>
            <a:r>
              <a:rPr sz="1800" spc="5" dirty="0" smtClean="0">
                <a:latin typeface="Comic Sans MS"/>
                <a:cs typeface="Comic Sans MS"/>
              </a:rPr>
              <a:t>1</a:t>
            </a:r>
            <a:r>
              <a:rPr sz="1800" spc="0" dirty="0" smtClean="0">
                <a:latin typeface="Comic Sans MS"/>
                <a:cs typeface="Comic Sans MS"/>
              </a:rPr>
              <a:t>2</a:t>
            </a:r>
            <a:endParaRPr sz="1800">
              <a:latin typeface="Comic Sans MS"/>
              <a:cs typeface="Comic Sans MS"/>
            </a:endParaRPr>
          </a:p>
          <a:p>
            <a:pPr marL="34925" algn="ctr">
              <a:lnSpc>
                <a:spcPct val="100000"/>
              </a:lnSpc>
            </a:pPr>
            <a:r>
              <a:rPr sz="1800" dirty="0" smtClean="0">
                <a:latin typeface="Comic Sans MS"/>
                <a:cs typeface="Comic Sans MS"/>
              </a:rPr>
              <a:t>63</a:t>
            </a:r>
            <a:endParaRPr sz="1800">
              <a:latin typeface="Comic Sans MS"/>
              <a:cs typeface="Comic Sans MS"/>
            </a:endParaRPr>
          </a:p>
          <a:p>
            <a:pPr marL="31115" algn="ctr">
              <a:lnSpc>
                <a:spcPct val="100000"/>
              </a:lnSpc>
            </a:pPr>
            <a:r>
              <a:rPr sz="1800" dirty="0" smtClean="0">
                <a:latin typeface="Comic Sans MS"/>
                <a:cs typeface="Comic Sans MS"/>
              </a:rPr>
              <a:t>7</a:t>
            </a:r>
            <a:endParaRPr sz="1800">
              <a:latin typeface="Comic Sans MS"/>
              <a:cs typeface="Comic Sans MS"/>
            </a:endParaRPr>
          </a:p>
          <a:p>
            <a:pPr marR="34925" algn="ctr">
              <a:lnSpc>
                <a:spcPct val="100000"/>
              </a:lnSpc>
            </a:pPr>
            <a:r>
              <a:rPr sz="1800" dirty="0" smtClean="0">
                <a:latin typeface="Comic Sans MS"/>
                <a:cs typeface="Comic Sans MS"/>
              </a:rPr>
              <a:t>97</a:t>
            </a:r>
            <a:endParaRPr sz="1800">
              <a:latin typeface="Comic Sans MS"/>
              <a:cs typeface="Comic Sans MS"/>
            </a:endParaRPr>
          </a:p>
          <a:p>
            <a:pPr marL="62865">
              <a:lnSpc>
                <a:spcPct val="100000"/>
              </a:lnSpc>
            </a:pPr>
            <a:r>
              <a:rPr sz="1800" dirty="0" smtClean="0">
                <a:latin typeface="Comic Sans MS"/>
                <a:cs typeface="Comic Sans MS"/>
              </a:rPr>
              <a:t>…</a:t>
            </a:r>
            <a:endParaRPr sz="1800">
              <a:latin typeface="Comic Sans MS"/>
              <a:cs typeface="Comic Sans MS"/>
            </a:endParaRPr>
          </a:p>
        </p:txBody>
      </p:sp>
      <p:sp>
        <p:nvSpPr>
          <p:cNvPr id="39" name="object 39"/>
          <p:cNvSpPr txBox="1"/>
          <p:nvPr/>
        </p:nvSpPr>
        <p:spPr>
          <a:xfrm>
            <a:off x="5665114" y="3703954"/>
            <a:ext cx="203835" cy="1386840"/>
          </a:xfrm>
          <a:prstGeom prst="rect">
            <a:avLst/>
          </a:prstGeom>
        </p:spPr>
        <p:txBody>
          <a:bodyPr vert="horz" wrap="square" lIns="0" tIns="0" rIns="0" bIns="0" rtlCol="0">
            <a:noAutofit/>
          </a:bodyPr>
          <a:lstStyle/>
          <a:p>
            <a:pPr marL="49530">
              <a:lnSpc>
                <a:spcPct val="100000"/>
              </a:lnSpc>
            </a:pPr>
            <a:r>
              <a:rPr sz="1800" dirty="0" smtClean="0">
                <a:latin typeface="Comic Sans MS"/>
                <a:cs typeface="Comic Sans MS"/>
              </a:rPr>
              <a:t>3</a:t>
            </a:r>
            <a:endParaRPr sz="1800">
              <a:latin typeface="Comic Sans MS"/>
              <a:cs typeface="Comic Sans MS"/>
            </a:endParaRPr>
          </a:p>
          <a:p>
            <a:pPr marL="53975">
              <a:lnSpc>
                <a:spcPct val="100000"/>
              </a:lnSpc>
            </a:pPr>
            <a:r>
              <a:rPr sz="1800" dirty="0" smtClean="0">
                <a:latin typeface="Comic Sans MS"/>
                <a:cs typeface="Comic Sans MS"/>
              </a:rPr>
              <a:t>1</a:t>
            </a:r>
            <a:endParaRPr sz="1800">
              <a:latin typeface="Comic Sans MS"/>
              <a:cs typeface="Comic Sans MS"/>
            </a:endParaRPr>
          </a:p>
          <a:p>
            <a:pPr marL="51435">
              <a:lnSpc>
                <a:spcPct val="100000"/>
              </a:lnSpc>
            </a:pPr>
            <a:r>
              <a:rPr sz="1800" dirty="0" smtClean="0">
                <a:latin typeface="Comic Sans MS"/>
                <a:cs typeface="Comic Sans MS"/>
              </a:rPr>
              <a:t>2</a:t>
            </a:r>
            <a:endParaRPr sz="1800">
              <a:latin typeface="Comic Sans MS"/>
              <a:cs typeface="Comic Sans MS"/>
            </a:endParaRPr>
          </a:p>
          <a:p>
            <a:pPr marL="20955">
              <a:lnSpc>
                <a:spcPct val="100000"/>
              </a:lnSpc>
            </a:pPr>
            <a:r>
              <a:rPr sz="1800" dirty="0" smtClean="0">
                <a:latin typeface="Comic Sans MS"/>
                <a:cs typeface="Comic Sans MS"/>
              </a:rPr>
              <a:t>3</a:t>
            </a:r>
            <a:endParaRPr sz="1800">
              <a:latin typeface="Comic Sans MS"/>
              <a:cs typeface="Comic Sans MS"/>
            </a:endParaRPr>
          </a:p>
          <a:p>
            <a:pPr marL="12700">
              <a:lnSpc>
                <a:spcPct val="100000"/>
              </a:lnSpc>
            </a:pPr>
            <a:r>
              <a:rPr sz="1800" dirty="0" smtClean="0">
                <a:latin typeface="Comic Sans MS"/>
                <a:cs typeface="Comic Sans MS"/>
              </a:rPr>
              <a:t>…</a:t>
            </a:r>
            <a:endParaRPr sz="1800">
              <a:latin typeface="Comic Sans MS"/>
              <a:cs typeface="Comic Sans MS"/>
            </a:endParaRPr>
          </a:p>
        </p:txBody>
      </p:sp>
      <p:sp>
        <p:nvSpPr>
          <p:cNvPr id="40" name="object 40"/>
          <p:cNvSpPr txBox="1"/>
          <p:nvPr/>
        </p:nvSpPr>
        <p:spPr>
          <a:xfrm>
            <a:off x="7614615" y="3703954"/>
            <a:ext cx="346710" cy="1386840"/>
          </a:xfrm>
          <a:prstGeom prst="rect">
            <a:avLst/>
          </a:prstGeom>
        </p:spPr>
        <p:txBody>
          <a:bodyPr vert="horz" wrap="square" lIns="0" tIns="0" rIns="0" bIns="0" rtlCol="0">
            <a:noAutofit/>
          </a:bodyPr>
          <a:lstStyle/>
          <a:p>
            <a:pPr marR="41275" algn="ctr">
              <a:lnSpc>
                <a:spcPct val="100000"/>
              </a:lnSpc>
            </a:pPr>
            <a:r>
              <a:rPr sz="1800" dirty="0" smtClean="0">
                <a:latin typeface="Comic Sans MS"/>
                <a:cs typeface="Comic Sans MS"/>
              </a:rPr>
              <a:t>22</a:t>
            </a:r>
            <a:endParaRPr sz="1800">
              <a:latin typeface="Comic Sans MS"/>
              <a:cs typeface="Comic Sans MS"/>
            </a:endParaRPr>
          </a:p>
          <a:p>
            <a:pPr marR="4445" algn="ctr">
              <a:lnSpc>
                <a:spcPct val="100000"/>
              </a:lnSpc>
            </a:pPr>
            <a:r>
              <a:rPr sz="1800" spc="5" dirty="0" smtClean="0">
                <a:latin typeface="Comic Sans MS"/>
                <a:cs typeface="Comic Sans MS"/>
              </a:rPr>
              <a:t>1</a:t>
            </a:r>
            <a:r>
              <a:rPr sz="1800" spc="0" dirty="0" smtClean="0">
                <a:latin typeface="Comic Sans MS"/>
                <a:cs typeface="Comic Sans MS"/>
              </a:rPr>
              <a:t>8</a:t>
            </a:r>
            <a:endParaRPr sz="1800">
              <a:latin typeface="Comic Sans MS"/>
              <a:cs typeface="Comic Sans MS"/>
            </a:endParaRPr>
          </a:p>
          <a:p>
            <a:pPr marL="62230" algn="ctr">
              <a:lnSpc>
                <a:spcPct val="100000"/>
              </a:lnSpc>
            </a:pPr>
            <a:r>
              <a:rPr sz="1800" spc="5" dirty="0" smtClean="0">
                <a:latin typeface="Comic Sans MS"/>
                <a:cs typeface="Comic Sans MS"/>
              </a:rPr>
              <a:t>1</a:t>
            </a:r>
            <a:r>
              <a:rPr sz="1800" spc="0" dirty="0" smtClean="0">
                <a:latin typeface="Comic Sans MS"/>
                <a:cs typeface="Comic Sans MS"/>
              </a:rPr>
              <a:t>7</a:t>
            </a:r>
            <a:endParaRPr sz="1800">
              <a:latin typeface="Comic Sans MS"/>
              <a:cs typeface="Comic Sans MS"/>
            </a:endParaRPr>
          </a:p>
          <a:p>
            <a:pPr marL="41275" algn="ctr">
              <a:lnSpc>
                <a:spcPct val="100000"/>
              </a:lnSpc>
            </a:pPr>
            <a:r>
              <a:rPr sz="1800" dirty="0" smtClean="0">
                <a:latin typeface="Comic Sans MS"/>
                <a:cs typeface="Comic Sans MS"/>
              </a:rPr>
              <a:t>87</a:t>
            </a:r>
            <a:endParaRPr sz="1800">
              <a:latin typeface="Comic Sans MS"/>
              <a:cs typeface="Comic Sans MS"/>
            </a:endParaRPr>
          </a:p>
          <a:p>
            <a:pPr marL="61594" algn="ctr">
              <a:lnSpc>
                <a:spcPct val="100000"/>
              </a:lnSpc>
            </a:pPr>
            <a:r>
              <a:rPr sz="1800" dirty="0" smtClean="0">
                <a:latin typeface="Comic Sans MS"/>
                <a:cs typeface="Comic Sans MS"/>
              </a:rPr>
              <a:t>…</a:t>
            </a:r>
            <a:endParaRPr sz="1800">
              <a:latin typeface="Comic Sans MS"/>
              <a:cs typeface="Comic Sans MS"/>
            </a:endParaRPr>
          </a:p>
        </p:txBody>
      </p:sp>
      <p:sp>
        <p:nvSpPr>
          <p:cNvPr id="41" name="object 41"/>
          <p:cNvSpPr txBox="1"/>
          <p:nvPr/>
        </p:nvSpPr>
        <p:spPr>
          <a:xfrm>
            <a:off x="334467" y="2405760"/>
            <a:ext cx="3378200" cy="360680"/>
          </a:xfrm>
          <a:prstGeom prst="rect">
            <a:avLst/>
          </a:prstGeom>
        </p:spPr>
        <p:txBody>
          <a:bodyPr vert="horz" wrap="square" lIns="0" tIns="0" rIns="0" bIns="0" rtlCol="0">
            <a:noAutofit/>
          </a:bodyPr>
          <a:lstStyle/>
          <a:p>
            <a:pPr marL="12700">
              <a:lnSpc>
                <a:spcPts val="2840"/>
              </a:lnSpc>
            </a:pPr>
            <a:r>
              <a:rPr sz="2400" u="heavy" dirty="0" smtClean="0">
                <a:solidFill>
                  <a:srgbClr val="FF0000"/>
                </a:solidFill>
                <a:latin typeface="宋体"/>
                <a:cs typeface="宋体"/>
              </a:rPr>
              <a:t>左上角路由器的转发表：</a:t>
            </a:r>
            <a:endParaRPr sz="2400">
              <a:latin typeface="宋体"/>
              <a:cs typeface="宋体"/>
            </a:endParaRPr>
          </a:p>
        </p:txBody>
      </p:sp>
      <p:sp>
        <p:nvSpPr>
          <p:cNvPr id="42" name="object 42"/>
          <p:cNvSpPr/>
          <p:nvPr/>
        </p:nvSpPr>
        <p:spPr>
          <a:xfrm>
            <a:off x="1119187" y="5730875"/>
            <a:ext cx="3897249" cy="461962"/>
          </a:xfrm>
          <a:custGeom>
            <a:avLst/>
            <a:gdLst/>
            <a:ahLst/>
            <a:cxnLst/>
            <a:rect l="l" t="t" r="r" b="b"/>
            <a:pathLst>
              <a:path w="3897249" h="461962">
                <a:moveTo>
                  <a:pt x="0" y="461962"/>
                </a:moveTo>
                <a:lnTo>
                  <a:pt x="3897249" y="461962"/>
                </a:lnTo>
                <a:lnTo>
                  <a:pt x="3897249" y="0"/>
                </a:lnTo>
                <a:lnTo>
                  <a:pt x="0" y="0"/>
                </a:lnTo>
                <a:lnTo>
                  <a:pt x="0" y="461962"/>
                </a:lnTo>
                <a:close/>
              </a:path>
            </a:pathLst>
          </a:custGeom>
          <a:ln w="25400">
            <a:solidFill>
              <a:srgbClr val="FF0000"/>
            </a:solidFill>
          </a:ln>
        </p:spPr>
        <p:txBody>
          <a:bodyPr wrap="square" lIns="0" tIns="0" rIns="0" bIns="0" rtlCol="0">
            <a:noAutofit/>
          </a:bodyPr>
          <a:lstStyle/>
          <a:p>
            <a:endParaRPr/>
          </a:p>
        </p:txBody>
      </p:sp>
      <p:sp>
        <p:nvSpPr>
          <p:cNvPr id="43" name="object 43"/>
          <p:cNvSpPr txBox="1"/>
          <p:nvPr/>
        </p:nvSpPr>
        <p:spPr>
          <a:xfrm>
            <a:off x="1198270" y="5767120"/>
            <a:ext cx="3683000" cy="360680"/>
          </a:xfrm>
          <a:prstGeom prst="rect">
            <a:avLst/>
          </a:prstGeom>
        </p:spPr>
        <p:txBody>
          <a:bodyPr vert="horz" wrap="square" lIns="0" tIns="0" rIns="0" bIns="0" rtlCol="0">
            <a:noAutofit/>
          </a:bodyPr>
          <a:lstStyle/>
          <a:p>
            <a:pPr marL="12700">
              <a:lnSpc>
                <a:spcPts val="2835"/>
              </a:lnSpc>
            </a:pPr>
            <a:r>
              <a:rPr sz="2400" dirty="0" smtClean="0">
                <a:solidFill>
                  <a:srgbClr val="FF0000"/>
                </a:solidFill>
                <a:latin typeface="宋体"/>
                <a:cs typeface="宋体"/>
              </a:rPr>
              <a:t>路由器维护连接状态信息！</a:t>
            </a:r>
            <a:endParaRPr sz="2400">
              <a:latin typeface="宋体"/>
              <a:cs typeface="宋体"/>
            </a:endParaRPr>
          </a:p>
        </p:txBody>
      </p:sp>
      <p:sp>
        <p:nvSpPr>
          <p:cNvPr id="44" name="object 44"/>
          <p:cNvSpPr/>
          <p:nvPr/>
        </p:nvSpPr>
        <p:spPr>
          <a:xfrm>
            <a:off x="5508116" y="5301145"/>
            <a:ext cx="2736341" cy="1477391"/>
          </a:xfrm>
          <a:custGeom>
            <a:avLst/>
            <a:gdLst/>
            <a:ahLst/>
            <a:cxnLst/>
            <a:rect l="l" t="t" r="r" b="b"/>
            <a:pathLst>
              <a:path w="2736342" h="1477391">
                <a:moveTo>
                  <a:pt x="0" y="1477390"/>
                </a:moveTo>
                <a:lnTo>
                  <a:pt x="2736341" y="1477390"/>
                </a:lnTo>
                <a:lnTo>
                  <a:pt x="2736341" y="0"/>
                </a:lnTo>
                <a:lnTo>
                  <a:pt x="0" y="0"/>
                </a:lnTo>
                <a:lnTo>
                  <a:pt x="0" y="1477390"/>
                </a:lnTo>
                <a:close/>
              </a:path>
            </a:pathLst>
          </a:custGeom>
          <a:ln w="25400">
            <a:solidFill>
              <a:srgbClr val="00CC99"/>
            </a:solidFill>
          </a:ln>
        </p:spPr>
        <p:txBody>
          <a:bodyPr wrap="square" lIns="0" tIns="0" rIns="0" bIns="0" rtlCol="0">
            <a:noAutofit/>
          </a:bodyPr>
          <a:lstStyle/>
          <a:p>
            <a:endParaRPr/>
          </a:p>
        </p:txBody>
      </p:sp>
      <p:sp>
        <p:nvSpPr>
          <p:cNvPr id="45" name="object 45"/>
          <p:cNvSpPr txBox="1"/>
          <p:nvPr/>
        </p:nvSpPr>
        <p:spPr>
          <a:xfrm>
            <a:off x="5587746" y="5337302"/>
            <a:ext cx="1406525" cy="273685"/>
          </a:xfrm>
          <a:prstGeom prst="rect">
            <a:avLst/>
          </a:prstGeom>
        </p:spPr>
        <p:txBody>
          <a:bodyPr vert="horz" wrap="square" lIns="0" tIns="0" rIns="0" bIns="0" rtlCol="0">
            <a:noAutofit/>
          </a:bodyPr>
          <a:lstStyle/>
          <a:p>
            <a:pPr marL="12700">
              <a:lnSpc>
                <a:spcPts val="2155"/>
              </a:lnSpc>
            </a:pPr>
            <a:r>
              <a:rPr sz="1800" spc="10" dirty="0" smtClean="0">
                <a:solidFill>
                  <a:srgbClr val="FF0000"/>
                </a:solidFill>
                <a:latin typeface="宋体"/>
                <a:cs typeface="宋体"/>
              </a:rPr>
              <a:t>有什么困难？</a:t>
            </a:r>
            <a:endParaRPr sz="1800">
              <a:latin typeface="宋体"/>
              <a:cs typeface="宋体"/>
            </a:endParaRPr>
          </a:p>
        </p:txBody>
      </p:sp>
      <p:sp>
        <p:nvSpPr>
          <p:cNvPr id="46" name="object 46"/>
          <p:cNvSpPr txBox="1"/>
          <p:nvPr/>
        </p:nvSpPr>
        <p:spPr>
          <a:xfrm>
            <a:off x="5587746" y="5611672"/>
            <a:ext cx="2516505" cy="1122045"/>
          </a:xfrm>
          <a:prstGeom prst="rect">
            <a:avLst/>
          </a:prstGeom>
        </p:spPr>
        <p:txBody>
          <a:bodyPr vert="horz" wrap="square" lIns="0" tIns="0" rIns="0" bIns="0" rtlCol="0">
            <a:noAutofit/>
          </a:bodyPr>
          <a:lstStyle/>
          <a:p>
            <a:pPr marL="12700">
              <a:lnSpc>
                <a:spcPct val="100000"/>
              </a:lnSpc>
              <a:tabLst>
                <a:tab pos="355600" algn="l"/>
              </a:tabLst>
            </a:pPr>
            <a:r>
              <a:rPr sz="1800" spc="-5" dirty="0" smtClean="0">
                <a:latin typeface="Calibri"/>
                <a:cs typeface="Calibri"/>
              </a:rPr>
              <a:t>1</a:t>
            </a:r>
            <a:r>
              <a:rPr sz="1800" spc="0" dirty="0" smtClean="0">
                <a:latin typeface="Calibri"/>
                <a:cs typeface="Calibri"/>
              </a:rPr>
              <a:t>.	</a:t>
            </a:r>
            <a:r>
              <a:rPr sz="1800" spc="0" dirty="0" smtClean="0">
                <a:latin typeface="宋体"/>
                <a:cs typeface="宋体"/>
              </a:rPr>
              <a:t>转发表非常庞大</a:t>
            </a:r>
            <a:r>
              <a:rPr sz="1800" spc="0" dirty="0" smtClean="0">
                <a:latin typeface="Calibri"/>
                <a:cs typeface="Calibri"/>
              </a:rPr>
              <a:t>(</a:t>
            </a:r>
            <a:r>
              <a:rPr sz="1800" spc="-20" dirty="0" smtClean="0">
                <a:latin typeface="Calibri"/>
                <a:cs typeface="Calibri"/>
              </a:rPr>
              <a:t>V</a:t>
            </a:r>
            <a:r>
              <a:rPr sz="1800" spc="0" dirty="0" smtClean="0">
                <a:latin typeface="Calibri"/>
                <a:cs typeface="Calibri"/>
              </a:rPr>
              <a:t>C</a:t>
            </a:r>
            <a:r>
              <a:rPr sz="1800" spc="0" dirty="0" smtClean="0">
                <a:latin typeface="宋体"/>
                <a:cs typeface="宋体"/>
              </a:rPr>
              <a:t>作</a:t>
            </a:r>
            <a:endParaRPr sz="1800">
              <a:latin typeface="宋体"/>
              <a:cs typeface="宋体"/>
            </a:endParaRPr>
          </a:p>
          <a:p>
            <a:pPr marL="355600">
              <a:lnSpc>
                <a:spcPct val="100000"/>
              </a:lnSpc>
            </a:pPr>
            <a:r>
              <a:rPr sz="1800" spc="-5" dirty="0" smtClean="0">
                <a:latin typeface="宋体"/>
                <a:cs typeface="宋体"/>
              </a:rPr>
              <a:t>为状态维数</a:t>
            </a:r>
            <a:r>
              <a:rPr sz="1800" spc="0" dirty="0" smtClean="0">
                <a:latin typeface="Calibri"/>
                <a:cs typeface="Calibri"/>
              </a:rPr>
              <a:t>)</a:t>
            </a:r>
            <a:endParaRPr sz="1800">
              <a:latin typeface="Calibri"/>
              <a:cs typeface="Calibri"/>
            </a:endParaRPr>
          </a:p>
          <a:p>
            <a:pPr marL="355600" marR="34290" indent="-343535">
              <a:lnSpc>
                <a:spcPct val="100000"/>
              </a:lnSpc>
              <a:tabLst>
                <a:tab pos="355600" algn="l"/>
              </a:tabLst>
            </a:pPr>
            <a:r>
              <a:rPr sz="1800" spc="-5" dirty="0" smtClean="0">
                <a:latin typeface="Calibri"/>
                <a:cs typeface="Calibri"/>
              </a:rPr>
              <a:t>2</a:t>
            </a:r>
            <a:r>
              <a:rPr sz="1800" spc="0" dirty="0" smtClean="0">
                <a:latin typeface="Calibri"/>
                <a:cs typeface="Calibri"/>
              </a:rPr>
              <a:t>.	</a:t>
            </a:r>
            <a:r>
              <a:rPr sz="1800" spc="0" dirty="0" smtClean="0">
                <a:latin typeface="宋体"/>
                <a:cs typeface="宋体"/>
              </a:rPr>
              <a:t>转发表频繁变化</a:t>
            </a:r>
            <a:r>
              <a:rPr sz="1800" spc="-10" dirty="0" smtClean="0">
                <a:latin typeface="Calibri"/>
                <a:cs typeface="Calibri"/>
              </a:rPr>
              <a:t>(</a:t>
            </a:r>
            <a:r>
              <a:rPr sz="1800" spc="0" dirty="0" smtClean="0">
                <a:latin typeface="宋体"/>
                <a:cs typeface="宋体"/>
              </a:rPr>
              <a:t>微秒 级别的更新频度</a:t>
            </a:r>
            <a:r>
              <a:rPr sz="1800" spc="0" dirty="0" smtClean="0">
                <a:latin typeface="Calibri"/>
                <a:cs typeface="Calibri"/>
              </a:rPr>
              <a:t>)</a:t>
            </a:r>
            <a:endParaRPr sz="1800">
              <a:latin typeface="Calibri"/>
              <a:cs typeface="Calibri"/>
            </a:endParaRPr>
          </a:p>
        </p:txBody>
      </p:sp>
      <p:sp>
        <p:nvSpPr>
          <p:cNvPr id="47" name="文本框 46"/>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85457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p:cNvSpPr txBox="1">
            <a:spLocks noChangeArrowheads="1"/>
          </p:cNvSpPr>
          <p:nvPr/>
        </p:nvSpPr>
        <p:spPr bwMode="auto">
          <a:xfrm>
            <a:off x="0" y="3200400"/>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kumimoji="1" sz="2400">
                <a:solidFill>
                  <a:schemeClr val="tx1"/>
                </a:solidFill>
                <a:latin typeface="Verdana" charset="0"/>
                <a:ea typeface="宋体" charset="-122"/>
              </a:defRPr>
            </a:lvl1pPr>
            <a:lvl2pPr marL="742950" indent="-285750" defTabSz="0">
              <a:defRPr kumimoji="1" sz="2400">
                <a:solidFill>
                  <a:schemeClr val="tx1"/>
                </a:solidFill>
                <a:latin typeface="Verdana" charset="0"/>
                <a:ea typeface="宋体" charset="-122"/>
              </a:defRPr>
            </a:lvl2pPr>
            <a:lvl3pPr marL="1143000" indent="-228600" defTabSz="0">
              <a:defRPr kumimoji="1" sz="2400">
                <a:solidFill>
                  <a:schemeClr val="tx1"/>
                </a:solidFill>
                <a:latin typeface="Verdana" charset="0"/>
                <a:ea typeface="宋体" charset="-122"/>
              </a:defRPr>
            </a:lvl3pPr>
            <a:lvl4pPr marL="1600200" indent="-228600" defTabSz="0">
              <a:defRPr kumimoji="1" sz="2400">
                <a:solidFill>
                  <a:schemeClr val="tx1"/>
                </a:solidFill>
                <a:latin typeface="Verdana" charset="0"/>
                <a:ea typeface="宋体" charset="-122"/>
              </a:defRPr>
            </a:lvl4pPr>
            <a:lvl5pPr marL="2057400" indent="-228600" defTabSz="0">
              <a:defRPr kumimoji="1" sz="2400">
                <a:solidFill>
                  <a:schemeClr val="tx1"/>
                </a:solidFill>
                <a:latin typeface="Verdana" charset="0"/>
                <a:ea typeface="宋体" charset="-122"/>
              </a:defRPr>
            </a:lvl5pPr>
            <a:lvl6pPr marL="2514600" indent="-228600" defTabSz="0" fontAlgn="base">
              <a:spcBef>
                <a:spcPct val="0"/>
              </a:spcBef>
              <a:spcAft>
                <a:spcPct val="0"/>
              </a:spcAft>
              <a:defRPr kumimoji="1" sz="2400">
                <a:solidFill>
                  <a:schemeClr val="tx1"/>
                </a:solidFill>
                <a:latin typeface="Verdana" charset="0"/>
                <a:ea typeface="宋体" charset="-122"/>
              </a:defRPr>
            </a:lvl6pPr>
            <a:lvl7pPr marL="2971800" indent="-228600" defTabSz="0" fontAlgn="base">
              <a:spcBef>
                <a:spcPct val="0"/>
              </a:spcBef>
              <a:spcAft>
                <a:spcPct val="0"/>
              </a:spcAft>
              <a:defRPr kumimoji="1" sz="2400">
                <a:solidFill>
                  <a:schemeClr val="tx1"/>
                </a:solidFill>
                <a:latin typeface="Verdana" charset="0"/>
                <a:ea typeface="宋体" charset="-122"/>
              </a:defRPr>
            </a:lvl7pPr>
            <a:lvl8pPr marL="3429000" indent="-228600" defTabSz="0" fontAlgn="base">
              <a:spcBef>
                <a:spcPct val="0"/>
              </a:spcBef>
              <a:spcAft>
                <a:spcPct val="0"/>
              </a:spcAft>
              <a:defRPr kumimoji="1" sz="2400">
                <a:solidFill>
                  <a:schemeClr val="tx1"/>
                </a:solidFill>
                <a:latin typeface="Verdana" charset="0"/>
                <a:ea typeface="宋体" charset="-122"/>
              </a:defRPr>
            </a:lvl8pPr>
            <a:lvl9pPr marL="3886200" indent="-228600" defTabSz="0" fontAlgn="base">
              <a:spcBef>
                <a:spcPct val="0"/>
              </a:spcBef>
              <a:spcAft>
                <a:spcPct val="0"/>
              </a:spcAft>
              <a:defRPr kumimoji="1" sz="2400">
                <a:solidFill>
                  <a:schemeClr val="tx1"/>
                </a:solidFill>
                <a:latin typeface="Verdana" charset="0"/>
                <a:ea typeface="宋体" charset="-122"/>
              </a:defRPr>
            </a:lvl9pPr>
          </a:lstStyle>
          <a:p>
            <a:pPr>
              <a:lnSpc>
                <a:spcPct val="80000"/>
              </a:lnSpc>
              <a:spcBef>
                <a:spcPct val="20000"/>
              </a:spcBef>
              <a:buFont typeface="Wingdings" charset="2"/>
              <a:buNone/>
            </a:pPr>
            <a:r>
              <a:rPr kumimoji="0" lang="zh-CN" altLang="en-US" sz="2100">
                <a:sym typeface="Calibri" charset="0"/>
              </a:rPr>
              <a:t>（</a:t>
            </a:r>
            <a:r>
              <a:rPr kumimoji="0" lang="en-US" altLang="zh-CN" sz="2100">
                <a:sym typeface="Calibri" charset="0"/>
              </a:rPr>
              <a:t>1</a:t>
            </a:r>
            <a:r>
              <a:rPr kumimoji="0" lang="zh-CN" altLang="en-US" sz="2100">
                <a:sym typeface="Calibri" charset="0"/>
              </a:rPr>
              <a:t>）</a:t>
            </a:r>
            <a:r>
              <a:rPr kumimoji="0" lang="en-US" altLang="zh-CN" sz="2100">
                <a:sym typeface="Calibri" charset="0"/>
              </a:rPr>
              <a:t>AS1:</a:t>
            </a:r>
            <a:r>
              <a:rPr kumimoji="0" lang="zh-CN" altLang="en-US" sz="2100">
                <a:sym typeface="Calibri" charset="0"/>
              </a:rPr>
              <a:t>子网</a:t>
            </a:r>
            <a:r>
              <a:rPr kumimoji="0" lang="en-US" altLang="zh-CN" sz="2100">
                <a:sym typeface="Calibri" charset="0"/>
              </a:rPr>
              <a:t>153.14.5.0/25</a:t>
            </a:r>
            <a:r>
              <a:rPr kumimoji="0" lang="zh-CN" altLang="en-US" sz="2100">
                <a:sym typeface="Calibri" charset="0"/>
              </a:rPr>
              <a:t>和子网</a:t>
            </a:r>
            <a:r>
              <a:rPr kumimoji="0" lang="en-US" altLang="zh-CN" sz="2100">
                <a:sym typeface="Calibri" charset="0"/>
              </a:rPr>
              <a:t>153.14.5.128/25</a:t>
            </a:r>
            <a:r>
              <a:rPr kumimoji="0" lang="zh-CN" altLang="en-US" sz="2100">
                <a:sym typeface="Calibri" charset="0"/>
              </a:rPr>
              <a:t>可以聚合为子网</a:t>
            </a:r>
            <a:r>
              <a:rPr kumimoji="0" lang="en-US" altLang="zh-CN" sz="2100">
                <a:sym typeface="Calibri" charset="0"/>
              </a:rPr>
              <a:t>153.14.5.0/24</a:t>
            </a:r>
            <a:r>
              <a:rPr kumimoji="0" lang="zh-CN" altLang="en-US" sz="2100">
                <a:sym typeface="Calibri" charset="0"/>
              </a:rPr>
              <a:t>；</a:t>
            </a:r>
            <a:endParaRPr kumimoji="0" lang="en-US" altLang="zh-CN" sz="2100">
              <a:sym typeface="Calibri" charset="0"/>
            </a:endParaRPr>
          </a:p>
          <a:p>
            <a:pPr>
              <a:lnSpc>
                <a:spcPct val="80000"/>
              </a:lnSpc>
              <a:spcBef>
                <a:spcPct val="20000"/>
              </a:spcBef>
              <a:buFont typeface="Wingdings" charset="2"/>
              <a:buNone/>
            </a:pPr>
            <a:r>
              <a:rPr kumimoji="0" lang="en-US" altLang="zh-CN" sz="2100">
                <a:sym typeface="Calibri" charset="0"/>
              </a:rPr>
              <a:t>        AS2:</a:t>
            </a:r>
            <a:r>
              <a:rPr kumimoji="0" lang="zh-CN" altLang="en-US" sz="2100">
                <a:sym typeface="Calibri" charset="0"/>
              </a:rPr>
              <a:t>子网</a:t>
            </a:r>
            <a:r>
              <a:rPr kumimoji="0" lang="en-US" altLang="zh-CN" sz="2100">
                <a:sym typeface="Calibri" charset="0"/>
              </a:rPr>
              <a:t>194.17.20.0/25</a:t>
            </a:r>
            <a:r>
              <a:rPr kumimoji="0" lang="zh-CN" altLang="en-US" sz="2100">
                <a:sym typeface="Calibri" charset="0"/>
              </a:rPr>
              <a:t>和子网</a:t>
            </a:r>
            <a:r>
              <a:rPr kumimoji="0" lang="en-US" altLang="zh-CN" sz="2100">
                <a:sym typeface="Calibri" charset="0"/>
              </a:rPr>
              <a:t>194.17.21.0/24</a:t>
            </a:r>
            <a:r>
              <a:rPr kumimoji="0" lang="zh-CN" altLang="en-US" sz="2100">
                <a:sym typeface="Calibri" charset="0"/>
              </a:rPr>
              <a:t>可以聚合为子网</a:t>
            </a:r>
            <a:r>
              <a:rPr kumimoji="0" lang="en-US" altLang="zh-CN" sz="2100">
                <a:sym typeface="Calibri" charset="0"/>
              </a:rPr>
              <a:t>194.17.20.0/23;</a:t>
            </a:r>
          </a:p>
          <a:p>
            <a:pPr>
              <a:lnSpc>
                <a:spcPct val="80000"/>
              </a:lnSpc>
              <a:spcBef>
                <a:spcPct val="20000"/>
              </a:spcBef>
              <a:buFont typeface="Wingdings" charset="2"/>
              <a:buNone/>
            </a:pPr>
            <a:r>
              <a:rPr kumimoji="0" lang="zh-CN" altLang="en-US" sz="2100">
                <a:sym typeface="Calibri" charset="0"/>
              </a:rPr>
              <a:t>       子网</a:t>
            </a:r>
            <a:r>
              <a:rPr kumimoji="0" lang="en-US" altLang="zh-CN" sz="2100">
                <a:sym typeface="Calibri" charset="0"/>
              </a:rPr>
              <a:t>194.17.20.128/25</a:t>
            </a:r>
            <a:r>
              <a:rPr kumimoji="0" lang="zh-CN" altLang="en-US" sz="2100">
                <a:sym typeface="Calibri" charset="0"/>
              </a:rPr>
              <a:t>单独连接到</a:t>
            </a:r>
            <a:r>
              <a:rPr kumimoji="0" lang="en-US" altLang="zh-CN" sz="2100">
                <a:sym typeface="Calibri" charset="0"/>
              </a:rPr>
              <a:t>R2</a:t>
            </a:r>
            <a:r>
              <a:rPr kumimoji="0" lang="zh-CN" altLang="en-US" sz="2100">
                <a:sym typeface="Calibri" charset="0"/>
              </a:rPr>
              <a:t>的接口</a:t>
            </a:r>
            <a:r>
              <a:rPr kumimoji="0" lang="en-US" altLang="zh-CN" sz="2100">
                <a:sym typeface="Calibri" charset="0"/>
              </a:rPr>
              <a:t>E0</a:t>
            </a:r>
            <a:r>
              <a:rPr kumimoji="0" lang="zh-CN" altLang="en-US" sz="2100">
                <a:sym typeface="Calibri" charset="0"/>
              </a:rPr>
              <a:t>。</a:t>
            </a:r>
            <a:endParaRPr kumimoji="0" lang="en-US" altLang="zh-CN" sz="2100">
              <a:sym typeface="Calibri" charset="0"/>
            </a:endParaRPr>
          </a:p>
          <a:p>
            <a:pPr>
              <a:lnSpc>
                <a:spcPct val="80000"/>
              </a:lnSpc>
              <a:spcBef>
                <a:spcPct val="20000"/>
              </a:spcBef>
              <a:buFontTx/>
              <a:buChar char="•"/>
            </a:pPr>
            <a:r>
              <a:rPr kumimoji="0" lang="zh-CN" altLang="en-US" sz="2100">
                <a:sym typeface="Calibri" charset="0"/>
              </a:rPr>
              <a:t>得到</a:t>
            </a:r>
            <a:r>
              <a:rPr kumimoji="0" lang="en-US" altLang="zh-CN" sz="2100">
                <a:sym typeface="Calibri" charset="0"/>
              </a:rPr>
              <a:t>R2</a:t>
            </a:r>
            <a:r>
              <a:rPr kumimoji="0" lang="zh-CN" altLang="en-US" sz="2100">
                <a:sym typeface="Calibri" charset="0"/>
              </a:rPr>
              <a:t>的路由表如下：</a:t>
            </a:r>
            <a:endParaRPr kumimoji="0" lang="en-US" altLang="zh-CN" sz="2100">
              <a:sym typeface="Calibri" charset="0"/>
            </a:endParaRPr>
          </a:p>
          <a:p>
            <a:pPr>
              <a:lnSpc>
                <a:spcPct val="80000"/>
              </a:lnSpc>
              <a:spcBef>
                <a:spcPct val="20000"/>
              </a:spcBef>
              <a:buFontTx/>
              <a:buChar char="•"/>
            </a:pPr>
            <a:endParaRPr kumimoji="0" lang="zh-CN" altLang="en-US" sz="2100">
              <a:sym typeface="Calibri" charset="0"/>
            </a:endParaRPr>
          </a:p>
        </p:txBody>
      </p:sp>
      <p:graphicFrame>
        <p:nvGraphicFramePr>
          <p:cNvPr id="11" name="表格 10"/>
          <p:cNvGraphicFramePr>
            <a:graphicFrameLocks noGrp="1"/>
          </p:cNvGraphicFramePr>
          <p:nvPr/>
        </p:nvGraphicFramePr>
        <p:xfrm>
          <a:off x="2895600" y="4953000"/>
          <a:ext cx="6096000" cy="1485900"/>
        </p:xfrm>
        <a:graphic>
          <a:graphicData uri="http://schemas.openxmlformats.org/drawingml/2006/table">
            <a:tbl>
              <a:tblPr/>
              <a:tblGrid>
                <a:gridCol w="2362200"/>
                <a:gridCol w="1701800"/>
                <a:gridCol w="2032000"/>
              </a:tblGrid>
              <a:tr h="371475">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Verdana" charset="0"/>
                          <a:ea typeface="宋体" charset="-122"/>
                        </a:rPr>
                        <a:t>目的网络</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ED5DD"/>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Verdana" charset="0"/>
                          <a:ea typeface="宋体" charset="-122"/>
                        </a:rPr>
                        <a:t>下一跳</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ED5DD"/>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Verdana" charset="0"/>
                          <a:ea typeface="宋体" charset="-122"/>
                        </a:rPr>
                        <a:t>接口</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ED5DD"/>
                    </a:solidFill>
                  </a:tcPr>
                </a:tc>
              </a:tr>
              <a:tr h="371475">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153.14.5.0/24</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153.14.3.2</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S0</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r>
              <a:tr h="371475">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194.17.20.0/23</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194.17.24.2</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S1</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7F9"/>
                    </a:solidFill>
                  </a:tcPr>
                </a:tc>
              </a:tr>
              <a:tr h="371475">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194.17.20.128/25</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c>
                  <a:txBody>
                    <a:bodyPr/>
                    <a:lstStyle>
                      <a:lvl1pPr>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a:spcBef>
                          <a:spcPct val="20000"/>
                        </a:spcBef>
                        <a:buClr>
                          <a:schemeClr val="accent2"/>
                        </a:buClr>
                        <a:buFont typeface="Wingdings" charset="2"/>
                        <a:defRPr kumimoji="1">
                          <a:solidFill>
                            <a:schemeClr val="tx1"/>
                          </a:solidFill>
                          <a:latin typeface="Verdana" charset="0"/>
                          <a:ea typeface="宋体" charset="-122"/>
                        </a:defRPr>
                      </a:lvl4pPr>
                      <a:lvl5pPr marL="2057400" indent="-228600">
                        <a:spcBef>
                          <a:spcPct val="25000"/>
                        </a:spcBef>
                        <a:buClr>
                          <a:schemeClr val="accent2"/>
                        </a:buClr>
                        <a:buFont typeface="Wingdings" charset="2"/>
                        <a:defRPr kumimoji="1">
                          <a:solidFill>
                            <a:schemeClr val="tx1"/>
                          </a:solidFill>
                          <a:latin typeface="Verdana" charset="0"/>
                          <a:ea typeface="宋体" charset="-122"/>
                        </a:defRPr>
                      </a:lvl5pPr>
                      <a:lvl6pPr marL="25146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E0</a:t>
                      </a:r>
                      <a:endParaRPr kumimoji="0" lang="zh-CN" altLang="en-US" sz="1800" b="0" i="0" u="none" strike="noStrike" cap="none" normalizeH="0" baseline="0">
                        <a:ln>
                          <a:noFill/>
                        </a:ln>
                        <a:solidFill>
                          <a:srgbClr val="000000"/>
                        </a:solidFill>
                        <a:effectLst/>
                        <a:latin typeface="Verdana"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DEFF2"/>
                    </a:solidFill>
                  </a:tcPr>
                </a:tc>
              </a:tr>
            </a:tbl>
          </a:graphicData>
        </a:graphic>
      </p:graphicFrame>
      <p:pic>
        <p:nvPicPr>
          <p:cNvPr id="2255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7848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810216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txBox="1">
            <a:spLocks noChangeArrowheads="1"/>
          </p:cNvSpPr>
          <p:nvPr/>
        </p:nvSpPr>
        <p:spPr bwMode="auto">
          <a:xfrm>
            <a:off x="0" y="3505200"/>
            <a:ext cx="9144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0">
              <a:defRPr kumimoji="1" sz="2400">
                <a:solidFill>
                  <a:schemeClr val="tx1"/>
                </a:solidFill>
                <a:latin typeface="Verdana" charset="0"/>
                <a:ea typeface="宋体" charset="-122"/>
              </a:defRPr>
            </a:lvl1pPr>
            <a:lvl2pPr marL="742950" indent="-285750" defTabSz="0">
              <a:defRPr kumimoji="1" sz="2400">
                <a:solidFill>
                  <a:schemeClr val="tx1"/>
                </a:solidFill>
                <a:latin typeface="Verdana" charset="0"/>
                <a:ea typeface="宋体" charset="-122"/>
              </a:defRPr>
            </a:lvl2pPr>
            <a:lvl3pPr marL="1143000" indent="-228600" defTabSz="0">
              <a:defRPr kumimoji="1" sz="2400">
                <a:solidFill>
                  <a:schemeClr val="tx1"/>
                </a:solidFill>
                <a:latin typeface="Verdana" charset="0"/>
                <a:ea typeface="宋体" charset="-122"/>
              </a:defRPr>
            </a:lvl3pPr>
            <a:lvl4pPr marL="1600200" indent="-228600" defTabSz="0">
              <a:defRPr kumimoji="1" sz="2400">
                <a:solidFill>
                  <a:schemeClr val="tx1"/>
                </a:solidFill>
                <a:latin typeface="Verdana" charset="0"/>
                <a:ea typeface="宋体" charset="-122"/>
              </a:defRPr>
            </a:lvl4pPr>
            <a:lvl5pPr marL="2057400" indent="-228600" defTabSz="0">
              <a:defRPr kumimoji="1" sz="2400">
                <a:solidFill>
                  <a:schemeClr val="tx1"/>
                </a:solidFill>
                <a:latin typeface="Verdana" charset="0"/>
                <a:ea typeface="宋体" charset="-122"/>
              </a:defRPr>
            </a:lvl5pPr>
            <a:lvl6pPr marL="2514600" indent="-228600" defTabSz="0" fontAlgn="base">
              <a:spcBef>
                <a:spcPct val="0"/>
              </a:spcBef>
              <a:spcAft>
                <a:spcPct val="0"/>
              </a:spcAft>
              <a:defRPr kumimoji="1" sz="2400">
                <a:solidFill>
                  <a:schemeClr val="tx1"/>
                </a:solidFill>
                <a:latin typeface="Verdana" charset="0"/>
                <a:ea typeface="宋体" charset="-122"/>
              </a:defRPr>
            </a:lvl6pPr>
            <a:lvl7pPr marL="2971800" indent="-228600" defTabSz="0" fontAlgn="base">
              <a:spcBef>
                <a:spcPct val="0"/>
              </a:spcBef>
              <a:spcAft>
                <a:spcPct val="0"/>
              </a:spcAft>
              <a:defRPr kumimoji="1" sz="2400">
                <a:solidFill>
                  <a:schemeClr val="tx1"/>
                </a:solidFill>
                <a:latin typeface="Verdana" charset="0"/>
                <a:ea typeface="宋体" charset="-122"/>
              </a:defRPr>
            </a:lvl7pPr>
            <a:lvl8pPr marL="3429000" indent="-228600" defTabSz="0" fontAlgn="base">
              <a:spcBef>
                <a:spcPct val="0"/>
              </a:spcBef>
              <a:spcAft>
                <a:spcPct val="0"/>
              </a:spcAft>
              <a:defRPr kumimoji="1" sz="2400">
                <a:solidFill>
                  <a:schemeClr val="tx1"/>
                </a:solidFill>
                <a:latin typeface="Verdana" charset="0"/>
                <a:ea typeface="宋体" charset="-122"/>
              </a:defRPr>
            </a:lvl8pPr>
            <a:lvl9pPr marL="3886200" indent="-228600" defTabSz="0" fontAlgn="base">
              <a:spcBef>
                <a:spcPct val="0"/>
              </a:spcBef>
              <a:spcAft>
                <a:spcPct val="0"/>
              </a:spcAft>
              <a:defRPr kumimoji="1" sz="2400">
                <a:solidFill>
                  <a:schemeClr val="tx1"/>
                </a:solidFill>
                <a:latin typeface="Verdana" charset="0"/>
                <a:ea typeface="宋体" charset="-122"/>
              </a:defRPr>
            </a:lvl9pPr>
          </a:lstStyle>
          <a:p>
            <a:pPr>
              <a:lnSpc>
                <a:spcPts val="3875"/>
              </a:lnSpc>
              <a:spcBef>
                <a:spcPct val="20000"/>
              </a:spcBef>
              <a:buFont typeface="Wingdings" charset="2"/>
              <a:buNone/>
            </a:pPr>
            <a:r>
              <a:rPr kumimoji="0" lang="zh-CN" altLang="en-US" dirty="0">
                <a:sym typeface="Calibri" charset="0"/>
              </a:rPr>
              <a:t>（</a:t>
            </a:r>
            <a:r>
              <a:rPr kumimoji="0" lang="en-US" altLang="zh-CN" dirty="0">
                <a:sym typeface="Calibri" charset="0"/>
              </a:rPr>
              <a:t>2</a:t>
            </a:r>
            <a:r>
              <a:rPr kumimoji="0" lang="zh-CN" altLang="en-US" dirty="0">
                <a:sym typeface="Calibri" charset="0"/>
              </a:rPr>
              <a:t>）若</a:t>
            </a:r>
            <a:r>
              <a:rPr kumimoji="0" lang="en-US" altLang="zh-CN" dirty="0">
                <a:sym typeface="Calibri" charset="0"/>
              </a:rPr>
              <a:t> R2 </a:t>
            </a:r>
            <a:r>
              <a:rPr kumimoji="0" lang="zh-CN" altLang="en-US" dirty="0">
                <a:sym typeface="Calibri" charset="0"/>
              </a:rPr>
              <a:t>收到一个目的</a:t>
            </a:r>
            <a:r>
              <a:rPr kumimoji="0" lang="en-US" altLang="zh-CN" dirty="0">
                <a:sym typeface="Calibri" charset="0"/>
              </a:rPr>
              <a:t> IP </a:t>
            </a:r>
            <a:r>
              <a:rPr kumimoji="0" lang="zh-CN" altLang="en-US" dirty="0">
                <a:sym typeface="Calibri" charset="0"/>
              </a:rPr>
              <a:t>地址为</a:t>
            </a:r>
            <a:r>
              <a:rPr kumimoji="0" lang="en-US" altLang="zh-CN" dirty="0">
                <a:sym typeface="Calibri" charset="0"/>
              </a:rPr>
              <a:t> 194.17.20.200 </a:t>
            </a:r>
            <a:r>
              <a:rPr kumimoji="0" lang="zh-CN" altLang="en-US" dirty="0">
                <a:sym typeface="Calibri" charset="0"/>
              </a:rPr>
              <a:t>的</a:t>
            </a:r>
            <a:r>
              <a:rPr kumimoji="0" lang="en-US" altLang="zh-CN" dirty="0">
                <a:sym typeface="Calibri" charset="0"/>
              </a:rPr>
              <a:t> IP </a:t>
            </a:r>
            <a:r>
              <a:rPr kumimoji="0" lang="zh-CN" altLang="en-US" dirty="0">
                <a:sym typeface="Calibri" charset="0"/>
              </a:rPr>
              <a:t>分组，</a:t>
            </a:r>
            <a:r>
              <a:rPr kumimoji="0" lang="en-US" altLang="zh-CN" dirty="0">
                <a:sym typeface="Calibri" charset="0"/>
              </a:rPr>
              <a:t>R2 </a:t>
            </a:r>
            <a:r>
              <a:rPr kumimoji="0" lang="zh-CN" altLang="en-US" dirty="0">
                <a:sym typeface="Calibri" charset="0"/>
              </a:rPr>
              <a:t>会通过哪个接口转发该</a:t>
            </a:r>
            <a:r>
              <a:rPr kumimoji="0" lang="en-US" altLang="zh-CN" dirty="0">
                <a:sym typeface="Calibri" charset="0"/>
              </a:rPr>
              <a:t>IP</a:t>
            </a:r>
            <a:r>
              <a:rPr kumimoji="0" lang="zh-CN" altLang="en-US" dirty="0">
                <a:sym typeface="Calibri" charset="0"/>
              </a:rPr>
              <a:t>分组？</a:t>
            </a:r>
            <a:endParaRPr kumimoji="0" lang="en-US" altLang="zh-CN" dirty="0">
              <a:sym typeface="Calibri" charset="0"/>
            </a:endParaRPr>
          </a:p>
          <a:p>
            <a:pPr>
              <a:lnSpc>
                <a:spcPts val="3875"/>
              </a:lnSpc>
              <a:spcBef>
                <a:spcPct val="20000"/>
              </a:spcBef>
              <a:buFont typeface="Wingdings" charset="2"/>
              <a:buNone/>
            </a:pPr>
            <a:r>
              <a:rPr kumimoji="0" lang="zh-CN" altLang="en-US" dirty="0">
                <a:sym typeface="Calibri" charset="0"/>
              </a:rPr>
              <a:t>  </a:t>
            </a:r>
            <a:r>
              <a:rPr kumimoji="0" lang="zh-CN" altLang="en-US" dirty="0">
                <a:solidFill>
                  <a:srgbClr val="C00000"/>
                </a:solidFill>
                <a:sym typeface="Calibri" charset="0"/>
              </a:rPr>
              <a:t> 答：</a:t>
            </a:r>
            <a:r>
              <a:rPr kumimoji="0" lang="zh-CN" altLang="en-US" dirty="0">
                <a:sym typeface="Calibri" charset="0"/>
              </a:rPr>
              <a:t>该目的</a:t>
            </a:r>
            <a:r>
              <a:rPr kumimoji="0" lang="en-US" altLang="zh-CN" dirty="0">
                <a:sym typeface="Calibri" charset="0"/>
              </a:rPr>
              <a:t>IP</a:t>
            </a:r>
            <a:r>
              <a:rPr kumimoji="0" lang="zh-CN" altLang="en-US" dirty="0">
                <a:sym typeface="Calibri" charset="0"/>
              </a:rPr>
              <a:t>地址</a:t>
            </a:r>
            <a:r>
              <a:rPr kumimoji="0" lang="en-US" altLang="zh-CN" dirty="0">
                <a:sym typeface="Calibri" charset="0"/>
              </a:rPr>
              <a:t>194.17.20.200</a:t>
            </a:r>
            <a:r>
              <a:rPr kumimoji="0" lang="zh-CN" altLang="en-US" dirty="0">
                <a:sym typeface="Calibri" charset="0"/>
              </a:rPr>
              <a:t>（</a:t>
            </a:r>
            <a:r>
              <a:rPr kumimoji="0" lang="en-US" altLang="zh-CN" dirty="0">
                <a:sym typeface="Calibri" charset="0"/>
              </a:rPr>
              <a:t>11001000</a:t>
            </a:r>
            <a:r>
              <a:rPr kumimoji="0" lang="zh-CN" altLang="en-US" dirty="0">
                <a:sym typeface="Calibri" charset="0"/>
              </a:rPr>
              <a:t>）与路由表中</a:t>
            </a:r>
            <a:r>
              <a:rPr kumimoji="0" lang="en-US" altLang="zh-CN" dirty="0">
                <a:sym typeface="Calibri" charset="0"/>
              </a:rPr>
              <a:t>194.17.20.0/23</a:t>
            </a:r>
            <a:r>
              <a:rPr kumimoji="0" lang="zh-CN" altLang="en-US" dirty="0">
                <a:sym typeface="Calibri" charset="0"/>
              </a:rPr>
              <a:t>和</a:t>
            </a:r>
            <a:r>
              <a:rPr kumimoji="0" lang="en-US" altLang="zh-CN" dirty="0">
                <a:sym typeface="Calibri" charset="0"/>
              </a:rPr>
              <a:t>194.17.20.128/25</a:t>
            </a:r>
            <a:r>
              <a:rPr kumimoji="0" lang="zh-CN" altLang="en-US" dirty="0">
                <a:sym typeface="Calibri" charset="0"/>
              </a:rPr>
              <a:t>两个路由表项均匹配；根据最长匹配原则，</a:t>
            </a:r>
            <a:r>
              <a:rPr kumimoji="0" lang="en-US" altLang="zh-CN" dirty="0">
                <a:sym typeface="Calibri" charset="0"/>
              </a:rPr>
              <a:t>R2</a:t>
            </a:r>
            <a:r>
              <a:rPr kumimoji="0" lang="zh-CN" altLang="en-US" dirty="0">
                <a:sym typeface="Calibri" charset="0"/>
              </a:rPr>
              <a:t>将通过</a:t>
            </a:r>
            <a:r>
              <a:rPr kumimoji="0" lang="en-US" altLang="zh-CN" dirty="0">
                <a:sym typeface="Calibri" charset="0"/>
              </a:rPr>
              <a:t>E0</a:t>
            </a:r>
            <a:r>
              <a:rPr kumimoji="0" lang="zh-CN" altLang="en-US" dirty="0">
                <a:sym typeface="Calibri" charset="0"/>
              </a:rPr>
              <a:t>接口转发该</a:t>
            </a:r>
            <a:r>
              <a:rPr kumimoji="0" lang="en-US" altLang="zh-CN" dirty="0">
                <a:sym typeface="Calibri" charset="0"/>
              </a:rPr>
              <a:t>IP</a:t>
            </a:r>
            <a:r>
              <a:rPr kumimoji="0" lang="zh-CN" altLang="en-US" dirty="0">
                <a:sym typeface="Calibri" charset="0"/>
              </a:rPr>
              <a:t>分组。</a:t>
            </a:r>
          </a:p>
        </p:txBody>
      </p:sp>
      <p:pic>
        <p:nvPicPr>
          <p:cNvPr id="235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7848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641685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latin typeface="STXingkai" charset="-122"/>
                <a:ea typeface="STXingkai" charset="-122"/>
                <a:cs typeface="STXingkai" charset="-122"/>
              </a:rPr>
              <a:t>4</a:t>
            </a:r>
            <a:r>
              <a:rPr lang="zh-CN" altLang="en-US" sz="2400" dirty="0" smtClean="0">
                <a:solidFill>
                  <a:srgbClr val="FF0000"/>
                </a:solidFill>
                <a:latin typeface="STXingkai" charset="-122"/>
                <a:ea typeface="STXingkai" charset="-122"/>
                <a:cs typeface="STXingkai" charset="-122"/>
              </a:rPr>
              <a:t>、网络控制报文协议</a:t>
            </a:r>
            <a:r>
              <a:rPr lang="en-US" altLang="zh-CN" sz="2400" dirty="0" smtClean="0">
                <a:solidFill>
                  <a:srgbClr val="FF0000"/>
                </a:solidFill>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latin typeface="STXingkai" charset="-122"/>
              <a:ea typeface="STXingkai" charset="-122"/>
              <a:cs typeface="STXingkai" charset="-122"/>
            </a:endParaRPr>
          </a:p>
        </p:txBody>
      </p:sp>
    </p:spTree>
    <p:extLst>
      <p:ext uri="{BB962C8B-B14F-4D97-AF65-F5344CB8AC3E}">
        <p14:creationId xmlns:p14="http://schemas.microsoft.com/office/powerpoint/2010/main" val="171621509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5940" y="1611629"/>
            <a:ext cx="3797935" cy="4408171"/>
          </a:xfrm>
          <a:prstGeom prst="rect">
            <a:avLst/>
          </a:prstGeom>
        </p:spPr>
        <p:txBody>
          <a:bodyPr vert="horz" wrap="square" lIns="0" tIns="0" rIns="0" bIns="0" rtlCol="0">
            <a:noAutofit/>
          </a:bodyPr>
          <a:lstStyle/>
          <a:p>
            <a:pPr marL="12700">
              <a:lnSpc>
                <a:spcPct val="100000"/>
              </a:lnSpc>
              <a:tabLst>
                <a:tab pos="355600"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spc="-5" dirty="0" smtClean="0">
                <a:latin typeface="宋体"/>
                <a:cs typeface="宋体"/>
              </a:rPr>
              <a:t>主机、路由器和网关相</a:t>
            </a:r>
            <a:r>
              <a:rPr sz="2000" spc="-15" dirty="0" smtClean="0">
                <a:latin typeface="宋体"/>
                <a:cs typeface="宋体"/>
              </a:rPr>
              <a:t>互</a:t>
            </a:r>
            <a:r>
              <a:rPr sz="2000" spc="-5" dirty="0" smtClean="0">
                <a:latin typeface="宋体"/>
                <a:cs typeface="宋体"/>
              </a:rPr>
              <a:t>之间</a:t>
            </a:r>
            <a:endParaRPr sz="2000" dirty="0">
              <a:latin typeface="宋体"/>
              <a:cs typeface="宋体"/>
            </a:endParaRPr>
          </a:p>
          <a:p>
            <a:pPr marL="355600">
              <a:lnSpc>
                <a:spcPts val="2270"/>
              </a:lnSpc>
            </a:pPr>
            <a:r>
              <a:rPr sz="2000" dirty="0" smtClean="0">
                <a:latin typeface="宋体"/>
                <a:cs typeface="宋体"/>
              </a:rPr>
              <a:t>进行网络层信息通信</a:t>
            </a:r>
            <a:endParaRPr sz="2000" dirty="0">
              <a:latin typeface="宋体"/>
              <a:cs typeface="宋体"/>
            </a:endParaRPr>
          </a:p>
          <a:p>
            <a:pPr marL="756285" marR="450850" indent="-287020">
              <a:lnSpc>
                <a:spcPct val="99200"/>
              </a:lnSpc>
              <a:spcBef>
                <a:spcPts val="500"/>
              </a:spcBef>
              <a:buClr>
                <a:srgbClr val="7E7E7E"/>
              </a:buClr>
              <a:buSzPct val="70000"/>
              <a:buFont typeface="Verdana"/>
              <a:buChar char="●"/>
              <a:tabLst>
                <a:tab pos="756285" algn="l"/>
              </a:tabLst>
            </a:pPr>
            <a:r>
              <a:rPr sz="2000" dirty="0" smtClean="0">
                <a:latin typeface="宋体"/>
                <a:cs typeface="宋体"/>
              </a:rPr>
              <a:t>错误报告</a:t>
            </a:r>
            <a:r>
              <a:rPr sz="2000" dirty="0" smtClean="0">
                <a:latin typeface="Comic Sans MS"/>
                <a:cs typeface="Comic Sans MS"/>
              </a:rPr>
              <a:t>:</a:t>
            </a:r>
            <a:r>
              <a:rPr sz="2000" spc="-25" dirty="0" smtClean="0">
                <a:latin typeface="Comic Sans MS"/>
                <a:cs typeface="Comic Sans MS"/>
              </a:rPr>
              <a:t> </a:t>
            </a:r>
            <a:r>
              <a:rPr sz="2000" spc="0" dirty="0" smtClean="0">
                <a:latin typeface="Comic Sans MS"/>
                <a:cs typeface="Comic Sans MS"/>
              </a:rPr>
              <a:t>unr</a:t>
            </a:r>
            <a:r>
              <a:rPr sz="2000" spc="-15" dirty="0" smtClean="0">
                <a:latin typeface="Comic Sans MS"/>
                <a:cs typeface="Comic Sans MS"/>
              </a:rPr>
              <a:t>e</a:t>
            </a:r>
            <a:r>
              <a:rPr sz="2000" spc="-10" dirty="0" smtClean="0">
                <a:latin typeface="Comic Sans MS"/>
                <a:cs typeface="Comic Sans MS"/>
              </a:rPr>
              <a:t>a</a:t>
            </a:r>
            <a:r>
              <a:rPr sz="2000" spc="0" dirty="0" smtClean="0">
                <a:latin typeface="Comic Sans MS"/>
                <a:cs typeface="Comic Sans MS"/>
              </a:rPr>
              <a:t>ch</a:t>
            </a:r>
            <a:r>
              <a:rPr sz="2000" spc="-10" dirty="0" smtClean="0">
                <a:latin typeface="Comic Sans MS"/>
                <a:cs typeface="Comic Sans MS"/>
              </a:rPr>
              <a:t>a</a:t>
            </a:r>
            <a:r>
              <a:rPr sz="2000" spc="0" dirty="0" smtClean="0">
                <a:latin typeface="Comic Sans MS"/>
                <a:cs typeface="Comic Sans MS"/>
              </a:rPr>
              <a:t>ble </a:t>
            </a:r>
            <a:r>
              <a:rPr sz="2000" spc="-10" dirty="0" smtClean="0">
                <a:latin typeface="Comic Sans MS"/>
                <a:cs typeface="Comic Sans MS"/>
              </a:rPr>
              <a:t>h</a:t>
            </a:r>
            <a:r>
              <a:rPr sz="2000" spc="0" dirty="0" smtClean="0">
                <a:latin typeface="Comic Sans MS"/>
                <a:cs typeface="Comic Sans MS"/>
              </a:rPr>
              <a:t>ost,</a:t>
            </a:r>
            <a:r>
              <a:rPr sz="2000" spc="-25" dirty="0" smtClean="0">
                <a:latin typeface="Comic Sans MS"/>
                <a:cs typeface="Comic Sans MS"/>
              </a:rPr>
              <a:t> </a:t>
            </a:r>
            <a:r>
              <a:rPr sz="2000" spc="0" dirty="0" smtClean="0">
                <a:latin typeface="Comic Sans MS"/>
                <a:cs typeface="Comic Sans MS"/>
              </a:rPr>
              <a:t>n</a:t>
            </a:r>
            <a:r>
              <a:rPr sz="2000" spc="-15" dirty="0" smtClean="0">
                <a:latin typeface="Comic Sans MS"/>
                <a:cs typeface="Comic Sans MS"/>
              </a:rPr>
              <a:t>e</a:t>
            </a:r>
            <a:r>
              <a:rPr sz="2000" spc="0" dirty="0" smtClean="0">
                <a:latin typeface="Comic Sans MS"/>
                <a:cs typeface="Comic Sans MS"/>
              </a:rPr>
              <a:t>twork,</a:t>
            </a:r>
            <a:r>
              <a:rPr sz="2000" spc="-20" dirty="0" smtClean="0">
                <a:latin typeface="Comic Sans MS"/>
                <a:cs typeface="Comic Sans MS"/>
              </a:rPr>
              <a:t> </a:t>
            </a:r>
            <a:r>
              <a:rPr sz="2000" spc="0" dirty="0" smtClean="0">
                <a:latin typeface="Comic Sans MS"/>
                <a:cs typeface="Comic Sans MS"/>
              </a:rPr>
              <a:t>port, p</a:t>
            </a:r>
            <a:r>
              <a:rPr sz="2000" spc="-10" dirty="0" smtClean="0">
                <a:latin typeface="Comic Sans MS"/>
                <a:cs typeface="Comic Sans MS"/>
              </a:rPr>
              <a:t>r</a:t>
            </a:r>
            <a:r>
              <a:rPr sz="2000" spc="0" dirty="0" smtClean="0">
                <a:latin typeface="Comic Sans MS"/>
                <a:cs typeface="Comic Sans MS"/>
              </a:rPr>
              <a:t>otocol</a:t>
            </a:r>
            <a:endParaRPr sz="2000" dirty="0">
              <a:latin typeface="Comic Sans MS"/>
              <a:cs typeface="Comic Sans MS"/>
            </a:endParaRPr>
          </a:p>
          <a:p>
            <a:pPr>
              <a:lnSpc>
                <a:spcPts val="600"/>
              </a:lnSpc>
              <a:spcBef>
                <a:spcPts val="31"/>
              </a:spcBef>
            </a:pPr>
            <a:endParaRPr sz="600" dirty="0"/>
          </a:p>
          <a:p>
            <a:pPr marL="756285" marR="450850" indent="-287020">
              <a:lnSpc>
                <a:spcPct val="99200"/>
              </a:lnSpc>
              <a:spcBef>
                <a:spcPts val="500"/>
              </a:spcBef>
              <a:buClr>
                <a:srgbClr val="7E7E7E"/>
              </a:buClr>
              <a:buSzPct val="70000"/>
              <a:buFont typeface="Verdana"/>
              <a:buChar char="●"/>
              <a:tabLst>
                <a:tab pos="756285" algn="l"/>
              </a:tabLst>
            </a:pPr>
            <a:r>
              <a:rPr lang="zh-CN" altLang="en-US" sz="2000" dirty="0" smtClean="0">
                <a:latin typeface="宋体"/>
                <a:cs typeface="宋体"/>
              </a:rPr>
              <a:t>网络连通</a:t>
            </a:r>
            <a:r>
              <a:rPr lang="en-US" sz="2000" dirty="0" smtClean="0">
                <a:latin typeface="宋体"/>
                <a:cs typeface="宋体"/>
              </a:rPr>
              <a:t>请求</a:t>
            </a:r>
            <a:r>
              <a:rPr sz="2000" dirty="0" smtClean="0">
                <a:latin typeface="宋体"/>
                <a:cs typeface="宋体"/>
              </a:rPr>
              <a:t>/</a:t>
            </a:r>
            <a:r>
              <a:rPr sz="2000" dirty="0">
                <a:latin typeface="宋体"/>
                <a:cs typeface="宋体"/>
              </a:rPr>
              <a:t>回答 (used by ping)</a:t>
            </a:r>
          </a:p>
          <a:p>
            <a:pPr marL="355600" indent="-343535">
              <a:lnSpc>
                <a:spcPct val="100000"/>
              </a:lnSpc>
              <a:spcBef>
                <a:spcPts val="405"/>
              </a:spcBef>
              <a:buClr>
                <a:srgbClr val="006FC0"/>
              </a:buClr>
              <a:buSzPct val="70000"/>
              <a:buFont typeface="Wingdings" panose="05000000000000000000" pitchFamily="2" charset="2"/>
              <a:buChar char="p"/>
              <a:tabLst>
                <a:tab pos="355600" algn="l"/>
              </a:tabLst>
            </a:pPr>
            <a:r>
              <a:rPr sz="2000" dirty="0" smtClean="0">
                <a:latin typeface="Comic Sans MS"/>
                <a:cs typeface="Comic Sans MS"/>
              </a:rPr>
              <a:t>n</a:t>
            </a:r>
            <a:r>
              <a:rPr sz="2000" spc="-15" dirty="0" smtClean="0">
                <a:latin typeface="Comic Sans MS"/>
                <a:cs typeface="Comic Sans MS"/>
              </a:rPr>
              <a:t>e</a:t>
            </a:r>
            <a:r>
              <a:rPr sz="2000" spc="0" dirty="0" smtClean="0">
                <a:latin typeface="Comic Sans MS"/>
                <a:cs typeface="Comic Sans MS"/>
              </a:rPr>
              <a:t>twor</a:t>
            </a:r>
            <a:r>
              <a:rPr sz="2000" spc="-5" dirty="0" smtClean="0">
                <a:latin typeface="Comic Sans MS"/>
                <a:cs typeface="Comic Sans MS"/>
              </a:rPr>
              <a:t>k</a:t>
            </a:r>
            <a:r>
              <a:rPr sz="2000" spc="5" dirty="0" smtClean="0">
                <a:latin typeface="Comic Sans MS"/>
                <a:cs typeface="Comic Sans MS"/>
              </a:rPr>
              <a:t>-</a:t>
            </a:r>
            <a:r>
              <a:rPr sz="2000" spc="0" dirty="0" smtClean="0">
                <a:latin typeface="Comic Sans MS"/>
                <a:cs typeface="Comic Sans MS"/>
              </a:rPr>
              <a:t>lay</a:t>
            </a:r>
            <a:r>
              <a:rPr sz="2000" spc="-10" dirty="0" smtClean="0">
                <a:latin typeface="Comic Sans MS"/>
                <a:cs typeface="Comic Sans MS"/>
              </a:rPr>
              <a:t>e</a:t>
            </a:r>
            <a:r>
              <a:rPr sz="2000" spc="0" dirty="0" smtClean="0">
                <a:latin typeface="Comic Sans MS"/>
                <a:cs typeface="Comic Sans MS"/>
              </a:rPr>
              <a:t>r</a:t>
            </a:r>
            <a:r>
              <a:rPr sz="2000" spc="-15" dirty="0" smtClean="0">
                <a:latin typeface="Comic Sans MS"/>
                <a:cs typeface="Comic Sans MS"/>
              </a:rPr>
              <a:t> </a:t>
            </a:r>
            <a:r>
              <a:rPr sz="2000" spc="5" dirty="0" smtClean="0">
                <a:latin typeface="Comic Sans MS"/>
                <a:cs typeface="Comic Sans MS"/>
              </a:rPr>
              <a:t>“</a:t>
            </a:r>
            <a:r>
              <a:rPr sz="2000" spc="-10" dirty="0" smtClean="0">
                <a:solidFill>
                  <a:srgbClr val="FF0000"/>
                </a:solidFill>
                <a:latin typeface="Comic Sans MS"/>
                <a:cs typeface="Comic Sans MS"/>
              </a:rPr>
              <a:t>a</a:t>
            </a:r>
            <a:r>
              <a:rPr sz="2000" spc="0" dirty="0" smtClean="0">
                <a:solidFill>
                  <a:srgbClr val="FF0000"/>
                </a:solidFill>
                <a:latin typeface="Comic Sans MS"/>
                <a:cs typeface="Comic Sans MS"/>
              </a:rPr>
              <a:t>bov</a:t>
            </a:r>
            <a:r>
              <a:rPr sz="2000" spc="-10" dirty="0" smtClean="0">
                <a:solidFill>
                  <a:srgbClr val="FF0000"/>
                </a:solidFill>
                <a:latin typeface="Comic Sans MS"/>
                <a:cs typeface="Comic Sans MS"/>
              </a:rPr>
              <a:t>e</a:t>
            </a:r>
            <a:r>
              <a:rPr sz="2000" spc="0" dirty="0" smtClean="0">
                <a:latin typeface="Comic Sans MS"/>
                <a:cs typeface="Comic Sans MS"/>
              </a:rPr>
              <a:t>” IP:</a:t>
            </a:r>
            <a:endParaRPr sz="2000" dirty="0">
              <a:latin typeface="Comic Sans MS"/>
              <a:cs typeface="Comic Sans MS"/>
            </a:endParaRPr>
          </a:p>
          <a:p>
            <a:pPr>
              <a:lnSpc>
                <a:spcPts val="500"/>
              </a:lnSpc>
              <a:spcBef>
                <a:spcPts val="16"/>
              </a:spcBef>
              <a:buClr>
                <a:srgbClr val="006FC0"/>
              </a:buClr>
              <a:buFont typeface="Wingdings"/>
              <a:buChar char="□"/>
            </a:pPr>
            <a:endParaRPr sz="500" dirty="0"/>
          </a:p>
          <a:p>
            <a:pPr marL="756285" marR="450850" indent="-287020">
              <a:lnSpc>
                <a:spcPct val="99200"/>
              </a:lnSpc>
              <a:spcBef>
                <a:spcPts val="500"/>
              </a:spcBef>
              <a:buClr>
                <a:srgbClr val="7E7E7E"/>
              </a:buClr>
              <a:buSzPct val="70000"/>
              <a:buFont typeface="Verdana"/>
              <a:buChar char="●"/>
              <a:tabLst>
                <a:tab pos="756285" algn="l"/>
              </a:tabLst>
            </a:pPr>
            <a:r>
              <a:rPr sz="2000" dirty="0">
                <a:latin typeface="宋体"/>
                <a:cs typeface="宋体"/>
              </a:rPr>
              <a:t>ICMP </a:t>
            </a:r>
            <a:r>
              <a:rPr sz="2000" dirty="0" err="1">
                <a:latin typeface="宋体"/>
                <a:cs typeface="宋体"/>
              </a:rPr>
              <a:t>报文被承载在IP</a:t>
            </a:r>
            <a:r>
              <a:rPr sz="2000" dirty="0" err="1" smtClean="0">
                <a:latin typeface="宋体"/>
                <a:cs typeface="宋体"/>
              </a:rPr>
              <a:t>数据报中</a:t>
            </a:r>
            <a:endParaRPr sz="2000" dirty="0">
              <a:latin typeface="宋体"/>
              <a:cs typeface="宋体"/>
            </a:endParaRPr>
          </a:p>
          <a:p>
            <a:pPr marL="355600" marR="68580" indent="-343535">
              <a:lnSpc>
                <a:spcPct val="100000"/>
              </a:lnSpc>
              <a:spcBef>
                <a:spcPts val="480"/>
              </a:spcBef>
              <a:buClr>
                <a:srgbClr val="006FC0"/>
              </a:buClr>
              <a:buSzPct val="70000"/>
              <a:buFont typeface="Wingdings" panose="05000000000000000000" pitchFamily="2" charset="2"/>
              <a:buChar char="p"/>
              <a:tabLst>
                <a:tab pos="355600" algn="l"/>
              </a:tabLst>
            </a:pPr>
            <a:r>
              <a:rPr sz="2000" dirty="0" smtClean="0">
                <a:latin typeface="Comic Sans MS"/>
                <a:cs typeface="Comic Sans MS"/>
              </a:rPr>
              <a:t>ICMP</a:t>
            </a:r>
            <a:r>
              <a:rPr sz="2000" spc="-40" dirty="0" smtClean="0">
                <a:latin typeface="Comic Sans MS"/>
                <a:cs typeface="Comic Sans MS"/>
              </a:rPr>
              <a:t> </a:t>
            </a:r>
            <a:r>
              <a:rPr sz="2000" spc="0" dirty="0" smtClean="0">
                <a:latin typeface="宋体"/>
                <a:cs typeface="宋体"/>
              </a:rPr>
              <a:t>报文</a:t>
            </a:r>
            <a:r>
              <a:rPr sz="2000" spc="0" dirty="0" smtClean="0">
                <a:latin typeface="Comic Sans MS"/>
                <a:cs typeface="Comic Sans MS"/>
              </a:rPr>
              <a:t>:</a:t>
            </a:r>
            <a:r>
              <a:rPr sz="2000" spc="-10" dirty="0" smtClean="0">
                <a:latin typeface="Comic Sans MS"/>
                <a:cs typeface="Comic Sans MS"/>
              </a:rPr>
              <a:t> </a:t>
            </a:r>
            <a:r>
              <a:rPr sz="2000" spc="0" dirty="0" smtClean="0">
                <a:solidFill>
                  <a:srgbClr val="FF0000"/>
                </a:solidFill>
                <a:latin typeface="Comic Sans MS"/>
                <a:cs typeface="Comic Sans MS"/>
              </a:rPr>
              <a:t>typ</a:t>
            </a:r>
            <a:r>
              <a:rPr sz="2000" spc="-5" dirty="0" smtClean="0">
                <a:solidFill>
                  <a:srgbClr val="FF0000"/>
                </a:solidFill>
                <a:latin typeface="Comic Sans MS"/>
                <a:cs typeface="Comic Sans MS"/>
              </a:rPr>
              <a:t>e</a:t>
            </a:r>
            <a:r>
              <a:rPr sz="2000" spc="0" dirty="0" smtClean="0">
                <a:latin typeface="Comic Sans MS"/>
                <a:cs typeface="Comic Sans MS"/>
              </a:rPr>
              <a:t>,</a:t>
            </a:r>
            <a:r>
              <a:rPr sz="2000" spc="-5" dirty="0" smtClean="0">
                <a:latin typeface="Comic Sans MS"/>
                <a:cs typeface="Comic Sans MS"/>
              </a:rPr>
              <a:t> </a:t>
            </a:r>
            <a:r>
              <a:rPr sz="2000" spc="0" dirty="0" smtClean="0">
                <a:solidFill>
                  <a:srgbClr val="FF0000"/>
                </a:solidFill>
                <a:latin typeface="Comic Sans MS"/>
                <a:cs typeface="Comic Sans MS"/>
              </a:rPr>
              <a:t>code</a:t>
            </a:r>
            <a:r>
              <a:rPr sz="2000" spc="-15" dirty="0" smtClean="0">
                <a:solidFill>
                  <a:srgbClr val="FF0000"/>
                </a:solidFill>
                <a:latin typeface="Comic Sans MS"/>
                <a:cs typeface="Comic Sans MS"/>
              </a:rPr>
              <a:t> </a:t>
            </a:r>
            <a:r>
              <a:rPr sz="2000" spc="0" dirty="0" smtClean="0">
                <a:latin typeface="宋体"/>
                <a:cs typeface="宋体"/>
              </a:rPr>
              <a:t>加上 产生错误的</a:t>
            </a:r>
            <a:r>
              <a:rPr sz="2000" spc="-440" dirty="0" smtClean="0">
                <a:latin typeface="宋体"/>
                <a:cs typeface="宋体"/>
              </a:rPr>
              <a:t> </a:t>
            </a:r>
            <a:r>
              <a:rPr sz="2000" spc="0" dirty="0" smtClean="0">
                <a:latin typeface="Comic Sans MS"/>
                <a:cs typeface="Comic Sans MS"/>
              </a:rPr>
              <a:t>IP</a:t>
            </a:r>
            <a:r>
              <a:rPr sz="2000" spc="-15" dirty="0" smtClean="0">
                <a:latin typeface="Comic Sans MS"/>
                <a:cs typeface="Comic Sans MS"/>
              </a:rPr>
              <a:t> </a:t>
            </a:r>
            <a:r>
              <a:rPr sz="2000" spc="0" dirty="0" smtClean="0">
                <a:latin typeface="宋体"/>
                <a:cs typeface="宋体"/>
              </a:rPr>
              <a:t>数据报的</a:t>
            </a:r>
            <a:r>
              <a:rPr sz="2000" spc="0" dirty="0" smtClean="0">
                <a:solidFill>
                  <a:srgbClr val="FF0000"/>
                </a:solidFill>
                <a:latin typeface="宋体"/>
                <a:cs typeface="宋体"/>
              </a:rPr>
              <a:t>前</a:t>
            </a:r>
            <a:r>
              <a:rPr sz="2000" spc="0" dirty="0" smtClean="0">
                <a:solidFill>
                  <a:srgbClr val="FF0000"/>
                </a:solidFill>
                <a:latin typeface="Comic Sans MS"/>
                <a:cs typeface="Comic Sans MS"/>
              </a:rPr>
              <a:t>8</a:t>
            </a:r>
            <a:r>
              <a:rPr sz="2000" spc="0" dirty="0" smtClean="0">
                <a:solidFill>
                  <a:srgbClr val="FF0000"/>
                </a:solidFill>
                <a:latin typeface="宋体"/>
                <a:cs typeface="宋体"/>
              </a:rPr>
              <a:t>个 字节</a:t>
            </a:r>
            <a:endParaRPr sz="2000" dirty="0">
              <a:latin typeface="宋体"/>
              <a:cs typeface="宋体"/>
            </a:endParaRPr>
          </a:p>
        </p:txBody>
      </p:sp>
      <p:graphicFrame>
        <p:nvGraphicFramePr>
          <p:cNvPr id="4" name="object 4"/>
          <p:cNvGraphicFramePr>
            <a:graphicFrameLocks noGrp="1"/>
          </p:cNvGraphicFramePr>
          <p:nvPr>
            <p:extLst/>
          </p:nvPr>
        </p:nvGraphicFramePr>
        <p:xfrm>
          <a:off x="4651502" y="1780341"/>
          <a:ext cx="4123378" cy="4197052"/>
        </p:xfrm>
        <a:graphic>
          <a:graphicData uri="http://schemas.openxmlformats.org/drawingml/2006/table">
            <a:tbl>
              <a:tblPr firstRow="1" bandRow="1">
                <a:tableStyleId>{2D5ABB26-0587-4C30-8999-92F81FD0307C}</a:tableStyleId>
              </a:tblPr>
              <a:tblGrid>
                <a:gridCol w="581390"/>
                <a:gridCol w="673976"/>
                <a:gridCol w="2868012"/>
              </a:tblGrid>
              <a:tr h="314963">
                <a:tc>
                  <a:txBody>
                    <a:bodyPr/>
                    <a:lstStyle/>
                    <a:p>
                      <a:pPr marL="25400">
                        <a:lnSpc>
                          <a:spcPct val="100000"/>
                        </a:lnSpc>
                      </a:pPr>
                      <a:r>
                        <a:rPr sz="1800" u="sng" spc="-80" dirty="0" smtClean="0">
                          <a:latin typeface="Arial"/>
                          <a:cs typeface="Arial"/>
                        </a:rPr>
                        <a:t>T</a:t>
                      </a:r>
                      <a:r>
                        <a:rPr sz="1800" u="sng" spc="-25" dirty="0" smtClean="0">
                          <a:latin typeface="Arial"/>
                          <a:cs typeface="Arial"/>
                        </a:rPr>
                        <a:t>y</a:t>
                      </a:r>
                      <a:r>
                        <a:rPr sz="1800" u="sng" spc="0" dirty="0" smtClean="0">
                          <a:latin typeface="Arial"/>
                          <a:cs typeface="Arial"/>
                        </a:rPr>
                        <a:t>pe</a:t>
                      </a:r>
                      <a:endParaRPr sz="1800">
                        <a:latin typeface="Arial"/>
                        <a:cs typeface="Arial"/>
                      </a:endParaRPr>
                    </a:p>
                  </a:txBody>
                  <a:tcPr marL="0" marR="0" marT="0" marB="0"/>
                </a:tc>
                <a:tc>
                  <a:txBody>
                    <a:bodyPr/>
                    <a:lstStyle/>
                    <a:p>
                      <a:pPr marL="64135">
                        <a:lnSpc>
                          <a:spcPct val="100000"/>
                        </a:lnSpc>
                      </a:pPr>
                      <a:r>
                        <a:rPr sz="1800" u="sng" dirty="0" smtClean="0">
                          <a:latin typeface="Arial"/>
                          <a:cs typeface="Arial"/>
                        </a:rPr>
                        <a:t>C</a:t>
                      </a:r>
                      <a:r>
                        <a:rPr sz="1800" u="sng" spc="-10" dirty="0" smtClean="0">
                          <a:latin typeface="Arial"/>
                          <a:cs typeface="Arial"/>
                        </a:rPr>
                        <a:t>o</a:t>
                      </a:r>
                      <a:r>
                        <a:rPr sz="1800" u="sng" spc="0" dirty="0" smtClean="0">
                          <a:latin typeface="Arial"/>
                          <a:cs typeface="Arial"/>
                        </a:rPr>
                        <a:t>de</a:t>
                      </a:r>
                      <a:endParaRPr sz="1800">
                        <a:latin typeface="Arial"/>
                        <a:cs typeface="Arial"/>
                      </a:endParaRPr>
                    </a:p>
                  </a:txBody>
                  <a:tcPr marL="0" marR="0" marT="0" marB="0"/>
                </a:tc>
                <a:tc>
                  <a:txBody>
                    <a:bodyPr/>
                    <a:lstStyle/>
                    <a:p>
                      <a:pPr marL="64135">
                        <a:lnSpc>
                          <a:spcPct val="100000"/>
                        </a:lnSpc>
                      </a:pPr>
                      <a:r>
                        <a:rPr sz="1800" u="sng" dirty="0" smtClean="0">
                          <a:latin typeface="Arial"/>
                          <a:cs typeface="Arial"/>
                        </a:rPr>
                        <a:t>d</a:t>
                      </a:r>
                      <a:r>
                        <a:rPr sz="1800" u="sng" spc="-10" dirty="0" smtClean="0">
                          <a:latin typeface="Arial"/>
                          <a:cs typeface="Arial"/>
                        </a:rPr>
                        <a:t>e</a:t>
                      </a:r>
                      <a:r>
                        <a:rPr sz="1800" u="sng" spc="0" dirty="0" smtClean="0">
                          <a:latin typeface="Arial"/>
                          <a:cs typeface="Arial"/>
                        </a:rPr>
                        <a:t>scri</a:t>
                      </a:r>
                      <a:r>
                        <a:rPr sz="1800" u="sng" spc="-10" dirty="0" smtClean="0">
                          <a:latin typeface="Arial"/>
                          <a:cs typeface="Arial"/>
                        </a:rPr>
                        <a:t>p</a:t>
                      </a:r>
                      <a:r>
                        <a:rPr sz="1800" u="sng" spc="0" dirty="0" smtClean="0">
                          <a:latin typeface="Arial"/>
                          <a:cs typeface="Arial"/>
                        </a:rPr>
                        <a:t>tion</a:t>
                      </a:r>
                      <a:endParaRPr sz="1800">
                        <a:latin typeface="Arial"/>
                        <a:cs typeface="Arial"/>
                      </a:endParaRPr>
                    </a:p>
                  </a:txBody>
                  <a:tcPr marL="0" marR="0" marT="0" marB="0"/>
                </a:tc>
              </a:tr>
              <a:tr h="274599">
                <a:tc>
                  <a:txBody>
                    <a:bodyPr/>
                    <a:lstStyle/>
                    <a:p>
                      <a:pPr marL="25400">
                        <a:lnSpc>
                          <a:spcPct val="100000"/>
                        </a:lnSpc>
                      </a:pPr>
                      <a:r>
                        <a:rPr sz="1800" dirty="0" smtClean="0">
                          <a:solidFill>
                            <a:srgbClr val="FF0000"/>
                          </a:solidFill>
                          <a:latin typeface="Arial"/>
                          <a:cs typeface="Arial"/>
                        </a:rPr>
                        <a:t>0</a:t>
                      </a:r>
                      <a:endParaRPr sz="1800">
                        <a:latin typeface="Arial"/>
                        <a:cs typeface="Arial"/>
                      </a:endParaRPr>
                    </a:p>
                  </a:txBody>
                  <a:tcPr marL="0" marR="0" marT="0" marB="0"/>
                </a:tc>
                <a:tc>
                  <a:txBody>
                    <a:bodyPr/>
                    <a:lstStyle/>
                    <a:p>
                      <a:pPr marL="77470">
                        <a:lnSpc>
                          <a:spcPct val="100000"/>
                        </a:lnSpc>
                      </a:pPr>
                      <a:r>
                        <a:rPr sz="1800" dirty="0" smtClean="0">
                          <a:solidFill>
                            <a:srgbClr val="FF0000"/>
                          </a:solidFill>
                          <a:latin typeface="Arial"/>
                          <a:cs typeface="Arial"/>
                        </a:rPr>
                        <a:t>0</a:t>
                      </a:r>
                      <a:endParaRPr sz="1800">
                        <a:latin typeface="Arial"/>
                        <a:cs typeface="Arial"/>
                      </a:endParaRPr>
                    </a:p>
                  </a:txBody>
                  <a:tcPr marL="0" marR="0" marT="0" marB="0"/>
                </a:tc>
                <a:tc>
                  <a:txBody>
                    <a:bodyPr/>
                    <a:lstStyle/>
                    <a:p>
                      <a:pPr marL="100330">
                        <a:lnSpc>
                          <a:spcPct val="100000"/>
                        </a:lnSpc>
                      </a:pPr>
                      <a:r>
                        <a:rPr sz="1800" dirty="0" smtClean="0">
                          <a:solidFill>
                            <a:srgbClr val="FF0000"/>
                          </a:solidFill>
                          <a:latin typeface="Arial"/>
                          <a:cs typeface="Arial"/>
                        </a:rPr>
                        <a:t>ec</a:t>
                      </a:r>
                      <a:r>
                        <a:rPr sz="1800" spc="-15" dirty="0" smtClean="0">
                          <a:solidFill>
                            <a:srgbClr val="FF0000"/>
                          </a:solidFill>
                          <a:latin typeface="Arial"/>
                          <a:cs typeface="Arial"/>
                        </a:rPr>
                        <a:t>h</a:t>
                      </a:r>
                      <a:r>
                        <a:rPr sz="1800" spc="0" dirty="0" smtClean="0">
                          <a:solidFill>
                            <a:srgbClr val="FF0000"/>
                          </a:solidFill>
                          <a:latin typeface="Arial"/>
                          <a:cs typeface="Arial"/>
                        </a:rPr>
                        <a:t>o</a:t>
                      </a:r>
                      <a:r>
                        <a:rPr sz="1800" spc="5" dirty="0" smtClean="0">
                          <a:solidFill>
                            <a:srgbClr val="FF0000"/>
                          </a:solidFill>
                          <a:latin typeface="Arial"/>
                          <a:cs typeface="Arial"/>
                        </a:rPr>
                        <a:t> </a:t>
                      </a:r>
                      <a:r>
                        <a:rPr sz="1800" spc="0" dirty="0" smtClean="0">
                          <a:solidFill>
                            <a:srgbClr val="FF0000"/>
                          </a:solidFill>
                          <a:latin typeface="Arial"/>
                          <a:cs typeface="Arial"/>
                        </a:rPr>
                        <a:t>r</a:t>
                      </a:r>
                      <a:r>
                        <a:rPr sz="1800" spc="-10" dirty="0" smtClean="0">
                          <a:solidFill>
                            <a:srgbClr val="FF0000"/>
                          </a:solidFill>
                          <a:latin typeface="Arial"/>
                          <a:cs typeface="Arial"/>
                        </a:rPr>
                        <a:t>ep</a:t>
                      </a:r>
                      <a:r>
                        <a:rPr sz="1800" spc="0" dirty="0" smtClean="0">
                          <a:solidFill>
                            <a:srgbClr val="FF0000"/>
                          </a:solidFill>
                          <a:latin typeface="Arial"/>
                          <a:cs typeface="Arial"/>
                        </a:rPr>
                        <a:t>ly</a:t>
                      </a:r>
                      <a:r>
                        <a:rPr sz="1800" spc="-5" dirty="0" smtClean="0">
                          <a:solidFill>
                            <a:srgbClr val="FF0000"/>
                          </a:solidFill>
                          <a:latin typeface="Arial"/>
                          <a:cs typeface="Arial"/>
                        </a:rPr>
                        <a:t> </a:t>
                      </a:r>
                      <a:r>
                        <a:rPr sz="1800" spc="0" dirty="0" smtClean="0">
                          <a:solidFill>
                            <a:srgbClr val="FF0000"/>
                          </a:solidFill>
                          <a:latin typeface="Arial"/>
                          <a:cs typeface="Arial"/>
                        </a:rPr>
                        <a:t>(</a:t>
                      </a:r>
                      <a:r>
                        <a:rPr sz="1800" spc="-10" dirty="0" smtClean="0">
                          <a:solidFill>
                            <a:srgbClr val="FF0000"/>
                          </a:solidFill>
                          <a:latin typeface="Arial"/>
                          <a:cs typeface="Arial"/>
                        </a:rPr>
                        <a:t>p</a:t>
                      </a:r>
                      <a:r>
                        <a:rPr sz="1800" spc="0" dirty="0" smtClean="0">
                          <a:solidFill>
                            <a:srgbClr val="FF0000"/>
                          </a:solidFill>
                          <a:latin typeface="Arial"/>
                          <a:cs typeface="Arial"/>
                        </a:rPr>
                        <a:t>i</a:t>
                      </a:r>
                      <a:r>
                        <a:rPr sz="1800" spc="-15" dirty="0" smtClean="0">
                          <a:solidFill>
                            <a:srgbClr val="FF0000"/>
                          </a:solidFill>
                          <a:latin typeface="Arial"/>
                          <a:cs typeface="Arial"/>
                        </a:rPr>
                        <a:t>n</a:t>
                      </a:r>
                      <a:r>
                        <a:rPr sz="1800" spc="-10" dirty="0" smtClean="0">
                          <a:solidFill>
                            <a:srgbClr val="FF0000"/>
                          </a:solidFill>
                          <a:latin typeface="Arial"/>
                          <a:cs typeface="Arial"/>
                        </a:rPr>
                        <a:t>g</a:t>
                      </a:r>
                      <a:r>
                        <a:rPr sz="1800" spc="0" dirty="0" smtClean="0">
                          <a:solidFill>
                            <a:srgbClr val="FF0000"/>
                          </a:solidFill>
                          <a:latin typeface="Arial"/>
                          <a:cs typeface="Arial"/>
                        </a:rPr>
                        <a:t>)</a:t>
                      </a:r>
                      <a:endParaRPr sz="1800" dirty="0">
                        <a:latin typeface="Arial"/>
                        <a:cs typeface="Arial"/>
                      </a:endParaRPr>
                    </a:p>
                  </a:txBody>
                  <a:tcPr marL="0" marR="0" marT="0" marB="0"/>
                </a:tc>
              </a:tr>
              <a:tr h="274291">
                <a:tc>
                  <a:txBody>
                    <a:bodyPr/>
                    <a:lstStyle/>
                    <a:p>
                      <a:pPr marL="25400">
                        <a:lnSpc>
                          <a:spcPct val="100000"/>
                        </a:lnSpc>
                      </a:pPr>
                      <a:r>
                        <a:rPr sz="1800" dirty="0" smtClean="0">
                          <a:latin typeface="Arial"/>
                          <a:cs typeface="Arial"/>
                        </a:rPr>
                        <a:t>3</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0</a:t>
                      </a:r>
                      <a:endParaRPr sz="1800">
                        <a:latin typeface="Arial"/>
                        <a:cs typeface="Arial"/>
                      </a:endParaRPr>
                    </a:p>
                  </a:txBody>
                  <a:tcPr marL="0" marR="0" marT="0" marB="0"/>
                </a:tc>
                <a:tc>
                  <a:txBody>
                    <a:bodyPr/>
                    <a:lstStyle/>
                    <a:p>
                      <a:pPr marL="102235">
                        <a:lnSpc>
                          <a:spcPct val="100000"/>
                        </a:lnSpc>
                      </a:pPr>
                      <a:r>
                        <a:rPr sz="1800" dirty="0" smtClean="0">
                          <a:latin typeface="Arial"/>
                          <a:cs typeface="Arial"/>
                        </a:rPr>
                        <a:t>d</a:t>
                      </a:r>
                      <a:r>
                        <a:rPr sz="1800" spc="-10" dirty="0" smtClean="0">
                          <a:latin typeface="Arial"/>
                          <a:cs typeface="Arial"/>
                        </a:rPr>
                        <a:t>e</a:t>
                      </a:r>
                      <a:r>
                        <a:rPr sz="1800" spc="0" dirty="0" smtClean="0">
                          <a:latin typeface="Arial"/>
                          <a:cs typeface="Arial"/>
                        </a:rPr>
                        <a:t>st.</a:t>
                      </a:r>
                      <a:r>
                        <a:rPr sz="1800" spc="5" dirty="0" smtClean="0">
                          <a:latin typeface="Arial"/>
                          <a:cs typeface="Arial"/>
                        </a:rPr>
                        <a:t> </a:t>
                      </a:r>
                      <a:r>
                        <a:rPr sz="1800" spc="0" dirty="0" smtClean="0">
                          <a:latin typeface="Arial"/>
                          <a:cs typeface="Arial"/>
                        </a:rPr>
                        <a:t>n</a:t>
                      </a:r>
                      <a:r>
                        <a:rPr sz="1800" spc="-10" dirty="0" smtClean="0">
                          <a:latin typeface="Arial"/>
                          <a:cs typeface="Arial"/>
                        </a:rPr>
                        <a:t>e</a:t>
                      </a:r>
                      <a:r>
                        <a:rPr sz="1800" spc="0" dirty="0" smtClean="0">
                          <a:latin typeface="Arial"/>
                          <a:cs typeface="Arial"/>
                        </a:rPr>
                        <a:t>t</a:t>
                      </a:r>
                      <a:r>
                        <a:rPr sz="1800" spc="-40" dirty="0" smtClean="0">
                          <a:latin typeface="Arial"/>
                          <a:cs typeface="Arial"/>
                        </a:rPr>
                        <a:t>w</a:t>
                      </a:r>
                      <a:r>
                        <a:rPr sz="1800" spc="0" dirty="0" smtClean="0">
                          <a:latin typeface="Arial"/>
                          <a:cs typeface="Arial"/>
                        </a:rPr>
                        <a:t>ork</a:t>
                      </a:r>
                      <a:r>
                        <a:rPr sz="1800" spc="30" dirty="0" smtClean="0">
                          <a:latin typeface="Arial"/>
                          <a:cs typeface="Arial"/>
                        </a:rPr>
                        <a:t> </a:t>
                      </a:r>
                      <a:r>
                        <a:rPr sz="1800" spc="0" dirty="0" smtClean="0">
                          <a:latin typeface="Arial"/>
                          <a:cs typeface="Arial"/>
                        </a:rPr>
                        <a:t>u</a:t>
                      </a:r>
                      <a:r>
                        <a:rPr sz="1800" spc="-10" dirty="0" smtClean="0">
                          <a:latin typeface="Arial"/>
                          <a:cs typeface="Arial"/>
                        </a:rPr>
                        <a:t>n</a:t>
                      </a:r>
                      <a:r>
                        <a:rPr sz="1800" spc="0" dirty="0" smtClean="0">
                          <a:latin typeface="Arial"/>
                          <a:cs typeface="Arial"/>
                        </a:rPr>
                        <a:t>re</a:t>
                      </a:r>
                      <a:r>
                        <a:rPr sz="1800" spc="-10" dirty="0" smtClean="0">
                          <a:latin typeface="Arial"/>
                          <a:cs typeface="Arial"/>
                        </a:rPr>
                        <a:t>a</a:t>
                      </a:r>
                      <a:r>
                        <a:rPr sz="1800" spc="0" dirty="0" smtClean="0">
                          <a:latin typeface="Arial"/>
                          <a:cs typeface="Arial"/>
                        </a:rPr>
                        <a:t>ch</a:t>
                      </a:r>
                      <a:r>
                        <a:rPr sz="1800" spc="-10" dirty="0" smtClean="0">
                          <a:latin typeface="Arial"/>
                          <a:cs typeface="Arial"/>
                        </a:rPr>
                        <a:t>a</a:t>
                      </a:r>
                      <a:r>
                        <a:rPr sz="1800" spc="0" dirty="0" smtClean="0">
                          <a:latin typeface="Arial"/>
                          <a:cs typeface="Arial"/>
                        </a:rPr>
                        <a:t>b</a:t>
                      </a:r>
                      <a:r>
                        <a:rPr sz="1800" spc="-10" dirty="0" smtClean="0">
                          <a:latin typeface="Arial"/>
                          <a:cs typeface="Arial"/>
                        </a:rPr>
                        <a:t>l</a:t>
                      </a:r>
                      <a:r>
                        <a:rPr sz="1800" spc="0" dirty="0" smtClean="0">
                          <a:latin typeface="Arial"/>
                          <a:cs typeface="Arial"/>
                        </a:rPr>
                        <a:t>e</a:t>
                      </a:r>
                      <a:endParaRPr sz="1800">
                        <a:latin typeface="Arial"/>
                        <a:cs typeface="Arial"/>
                      </a:endParaRPr>
                    </a:p>
                  </a:txBody>
                  <a:tcPr marL="0" marR="0" marT="0" marB="0"/>
                </a:tc>
              </a:tr>
              <a:tr h="274320">
                <a:tc>
                  <a:txBody>
                    <a:bodyPr/>
                    <a:lstStyle/>
                    <a:p>
                      <a:pPr marL="25400">
                        <a:lnSpc>
                          <a:spcPct val="100000"/>
                        </a:lnSpc>
                      </a:pPr>
                      <a:r>
                        <a:rPr sz="1800" dirty="0" smtClean="0">
                          <a:latin typeface="Arial"/>
                          <a:cs typeface="Arial"/>
                        </a:rPr>
                        <a:t>3</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1</a:t>
                      </a:r>
                      <a:endParaRPr sz="1800">
                        <a:latin typeface="Arial"/>
                        <a:cs typeface="Arial"/>
                      </a:endParaRPr>
                    </a:p>
                  </a:txBody>
                  <a:tcPr marL="0" marR="0" marT="0" marB="0"/>
                </a:tc>
                <a:tc>
                  <a:txBody>
                    <a:bodyPr/>
                    <a:lstStyle/>
                    <a:p>
                      <a:pPr marL="102235">
                        <a:lnSpc>
                          <a:spcPct val="100000"/>
                        </a:lnSpc>
                      </a:pPr>
                      <a:r>
                        <a:rPr sz="1800" dirty="0" smtClean="0">
                          <a:latin typeface="Arial"/>
                          <a:cs typeface="Arial"/>
                        </a:rPr>
                        <a:t>d</a:t>
                      </a:r>
                      <a:r>
                        <a:rPr sz="1800" spc="-10" dirty="0" smtClean="0">
                          <a:latin typeface="Arial"/>
                          <a:cs typeface="Arial"/>
                        </a:rPr>
                        <a:t>e</a:t>
                      </a:r>
                      <a:r>
                        <a:rPr sz="1800" spc="0" dirty="0" smtClean="0">
                          <a:latin typeface="Arial"/>
                          <a:cs typeface="Arial"/>
                        </a:rPr>
                        <a:t>st</a:t>
                      </a:r>
                      <a:r>
                        <a:rPr sz="1800" spc="5" dirty="0" smtClean="0">
                          <a:latin typeface="Arial"/>
                          <a:cs typeface="Arial"/>
                        </a:rPr>
                        <a:t> </a:t>
                      </a:r>
                      <a:r>
                        <a:rPr sz="1800" spc="0" dirty="0" smtClean="0">
                          <a:latin typeface="Arial"/>
                          <a:cs typeface="Arial"/>
                        </a:rPr>
                        <a:t>h</a:t>
                      </a:r>
                      <a:r>
                        <a:rPr sz="1800" spc="-10" dirty="0" smtClean="0">
                          <a:latin typeface="Arial"/>
                          <a:cs typeface="Arial"/>
                        </a:rPr>
                        <a:t>o</a:t>
                      </a:r>
                      <a:r>
                        <a:rPr sz="1800" spc="0" dirty="0" smtClean="0">
                          <a:latin typeface="Arial"/>
                          <a:cs typeface="Arial"/>
                        </a:rPr>
                        <a:t>st</a:t>
                      </a:r>
                      <a:r>
                        <a:rPr sz="1800" spc="5" dirty="0" smtClean="0">
                          <a:latin typeface="Arial"/>
                          <a:cs typeface="Arial"/>
                        </a:rPr>
                        <a:t> </a:t>
                      </a:r>
                      <a:r>
                        <a:rPr sz="1800" spc="0" dirty="0" smtClean="0">
                          <a:latin typeface="Arial"/>
                          <a:cs typeface="Arial"/>
                        </a:rPr>
                        <a:t>u</a:t>
                      </a:r>
                      <a:r>
                        <a:rPr sz="1800" spc="-10" dirty="0" smtClean="0">
                          <a:latin typeface="Arial"/>
                          <a:cs typeface="Arial"/>
                        </a:rPr>
                        <a:t>n</a:t>
                      </a:r>
                      <a:r>
                        <a:rPr sz="1800" spc="0" dirty="0" smtClean="0">
                          <a:latin typeface="Arial"/>
                          <a:cs typeface="Arial"/>
                        </a:rPr>
                        <a:t>re</a:t>
                      </a:r>
                      <a:r>
                        <a:rPr sz="1800" spc="-10" dirty="0" smtClean="0">
                          <a:latin typeface="Arial"/>
                          <a:cs typeface="Arial"/>
                        </a:rPr>
                        <a:t>a</a:t>
                      </a:r>
                      <a:r>
                        <a:rPr sz="1800" spc="0" dirty="0" smtClean="0">
                          <a:latin typeface="Arial"/>
                          <a:cs typeface="Arial"/>
                        </a:rPr>
                        <a:t>ch</a:t>
                      </a:r>
                      <a:r>
                        <a:rPr sz="1800" spc="-10" dirty="0" smtClean="0">
                          <a:latin typeface="Arial"/>
                          <a:cs typeface="Arial"/>
                        </a:rPr>
                        <a:t>a</a:t>
                      </a:r>
                      <a:r>
                        <a:rPr sz="1800" spc="0" dirty="0" smtClean="0">
                          <a:latin typeface="Arial"/>
                          <a:cs typeface="Arial"/>
                        </a:rPr>
                        <a:t>b</a:t>
                      </a:r>
                      <a:r>
                        <a:rPr sz="1800" spc="-10" dirty="0" smtClean="0">
                          <a:latin typeface="Arial"/>
                          <a:cs typeface="Arial"/>
                        </a:rPr>
                        <a:t>l</a:t>
                      </a:r>
                      <a:r>
                        <a:rPr sz="1800" spc="0" dirty="0" smtClean="0">
                          <a:latin typeface="Arial"/>
                          <a:cs typeface="Arial"/>
                        </a:rPr>
                        <a:t>e</a:t>
                      </a:r>
                      <a:endParaRPr sz="1800">
                        <a:latin typeface="Arial"/>
                        <a:cs typeface="Arial"/>
                      </a:endParaRPr>
                    </a:p>
                  </a:txBody>
                  <a:tcPr marL="0" marR="0" marT="0" marB="0"/>
                </a:tc>
              </a:tr>
              <a:tr h="274320">
                <a:tc>
                  <a:txBody>
                    <a:bodyPr/>
                    <a:lstStyle/>
                    <a:p>
                      <a:pPr marL="25400">
                        <a:lnSpc>
                          <a:spcPct val="100000"/>
                        </a:lnSpc>
                      </a:pPr>
                      <a:r>
                        <a:rPr sz="1800" dirty="0" smtClean="0">
                          <a:latin typeface="Arial"/>
                          <a:cs typeface="Arial"/>
                        </a:rPr>
                        <a:t>3</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2</a:t>
                      </a:r>
                      <a:endParaRPr sz="1800">
                        <a:latin typeface="Arial"/>
                        <a:cs typeface="Arial"/>
                      </a:endParaRPr>
                    </a:p>
                  </a:txBody>
                  <a:tcPr marL="0" marR="0" marT="0" marB="0"/>
                </a:tc>
                <a:tc>
                  <a:txBody>
                    <a:bodyPr/>
                    <a:lstStyle/>
                    <a:p>
                      <a:pPr marL="102235">
                        <a:lnSpc>
                          <a:spcPct val="100000"/>
                        </a:lnSpc>
                      </a:pPr>
                      <a:r>
                        <a:rPr sz="1800" dirty="0" smtClean="0">
                          <a:latin typeface="Arial"/>
                          <a:cs typeface="Arial"/>
                        </a:rPr>
                        <a:t>d</a:t>
                      </a:r>
                      <a:r>
                        <a:rPr sz="1800" spc="-10" dirty="0" smtClean="0">
                          <a:latin typeface="Arial"/>
                          <a:cs typeface="Arial"/>
                        </a:rPr>
                        <a:t>e</a:t>
                      </a:r>
                      <a:r>
                        <a:rPr sz="1800" spc="0" dirty="0" smtClean="0">
                          <a:latin typeface="Arial"/>
                          <a:cs typeface="Arial"/>
                        </a:rPr>
                        <a:t>st</a:t>
                      </a:r>
                      <a:r>
                        <a:rPr sz="1800" spc="5" dirty="0" smtClean="0">
                          <a:latin typeface="Arial"/>
                          <a:cs typeface="Arial"/>
                        </a:rPr>
                        <a:t> </a:t>
                      </a:r>
                      <a:r>
                        <a:rPr sz="1800" spc="0" dirty="0" smtClean="0">
                          <a:latin typeface="Arial"/>
                          <a:cs typeface="Arial"/>
                        </a:rPr>
                        <a:t>pr</a:t>
                      </a:r>
                      <a:r>
                        <a:rPr sz="1800" spc="-10" dirty="0" smtClean="0">
                          <a:latin typeface="Arial"/>
                          <a:cs typeface="Arial"/>
                        </a:rPr>
                        <a:t>o</a:t>
                      </a:r>
                      <a:r>
                        <a:rPr sz="1800" spc="0" dirty="0" smtClean="0">
                          <a:latin typeface="Arial"/>
                          <a:cs typeface="Arial"/>
                        </a:rPr>
                        <a:t>toc</a:t>
                      </a:r>
                      <a:r>
                        <a:rPr sz="1800" spc="-10" dirty="0" smtClean="0">
                          <a:latin typeface="Arial"/>
                          <a:cs typeface="Arial"/>
                        </a:rPr>
                        <a:t>o</a:t>
                      </a:r>
                      <a:r>
                        <a:rPr sz="1800" spc="0" dirty="0" smtClean="0">
                          <a:latin typeface="Arial"/>
                          <a:cs typeface="Arial"/>
                        </a:rPr>
                        <a:t>l</a:t>
                      </a:r>
                      <a:r>
                        <a:rPr sz="1800" spc="10" dirty="0" smtClean="0">
                          <a:latin typeface="Arial"/>
                          <a:cs typeface="Arial"/>
                        </a:rPr>
                        <a:t> </a:t>
                      </a:r>
                      <a:r>
                        <a:rPr sz="1800" spc="0" dirty="0" smtClean="0">
                          <a:latin typeface="Arial"/>
                          <a:cs typeface="Arial"/>
                        </a:rPr>
                        <a:t>u</a:t>
                      </a:r>
                      <a:r>
                        <a:rPr sz="1800" spc="-10" dirty="0" smtClean="0">
                          <a:latin typeface="Arial"/>
                          <a:cs typeface="Arial"/>
                        </a:rPr>
                        <a:t>n</a:t>
                      </a:r>
                      <a:r>
                        <a:rPr sz="1800" spc="0" dirty="0" smtClean="0">
                          <a:latin typeface="Arial"/>
                          <a:cs typeface="Arial"/>
                        </a:rPr>
                        <a:t>re</a:t>
                      </a:r>
                      <a:r>
                        <a:rPr sz="1800" spc="-10" dirty="0" smtClean="0">
                          <a:latin typeface="Arial"/>
                          <a:cs typeface="Arial"/>
                        </a:rPr>
                        <a:t>a</a:t>
                      </a:r>
                      <a:r>
                        <a:rPr sz="1800" spc="0" dirty="0" smtClean="0">
                          <a:latin typeface="Arial"/>
                          <a:cs typeface="Arial"/>
                        </a:rPr>
                        <a:t>ch</a:t>
                      </a:r>
                      <a:r>
                        <a:rPr sz="1800" spc="-10" dirty="0" smtClean="0">
                          <a:latin typeface="Arial"/>
                          <a:cs typeface="Arial"/>
                        </a:rPr>
                        <a:t>a</a:t>
                      </a:r>
                      <a:r>
                        <a:rPr sz="1800" spc="0" dirty="0" smtClean="0">
                          <a:latin typeface="Arial"/>
                          <a:cs typeface="Arial"/>
                        </a:rPr>
                        <a:t>b</a:t>
                      </a:r>
                      <a:r>
                        <a:rPr sz="1800" spc="-10" dirty="0" smtClean="0">
                          <a:latin typeface="Arial"/>
                          <a:cs typeface="Arial"/>
                        </a:rPr>
                        <a:t>l</a:t>
                      </a:r>
                      <a:r>
                        <a:rPr sz="1800" spc="0" dirty="0" smtClean="0">
                          <a:latin typeface="Arial"/>
                          <a:cs typeface="Arial"/>
                        </a:rPr>
                        <a:t>e</a:t>
                      </a:r>
                      <a:endParaRPr sz="1800">
                        <a:latin typeface="Arial"/>
                        <a:cs typeface="Arial"/>
                      </a:endParaRPr>
                    </a:p>
                  </a:txBody>
                  <a:tcPr marL="0" marR="0" marT="0" marB="0"/>
                </a:tc>
              </a:tr>
              <a:tr h="274387">
                <a:tc>
                  <a:txBody>
                    <a:bodyPr/>
                    <a:lstStyle/>
                    <a:p>
                      <a:pPr marL="25400">
                        <a:lnSpc>
                          <a:spcPct val="100000"/>
                        </a:lnSpc>
                      </a:pPr>
                      <a:r>
                        <a:rPr sz="1800" dirty="0" smtClean="0">
                          <a:solidFill>
                            <a:srgbClr val="FF0000"/>
                          </a:solidFill>
                          <a:latin typeface="Arial"/>
                          <a:cs typeface="Arial"/>
                        </a:rPr>
                        <a:t>3</a:t>
                      </a:r>
                      <a:endParaRPr sz="1800">
                        <a:latin typeface="Arial"/>
                        <a:cs typeface="Arial"/>
                      </a:endParaRPr>
                    </a:p>
                  </a:txBody>
                  <a:tcPr marL="0" marR="0" marT="0" marB="0"/>
                </a:tc>
                <a:tc>
                  <a:txBody>
                    <a:bodyPr/>
                    <a:lstStyle/>
                    <a:p>
                      <a:pPr marL="77470">
                        <a:lnSpc>
                          <a:spcPct val="100000"/>
                        </a:lnSpc>
                      </a:pPr>
                      <a:r>
                        <a:rPr sz="1800" dirty="0" smtClean="0">
                          <a:solidFill>
                            <a:srgbClr val="FF0000"/>
                          </a:solidFill>
                          <a:latin typeface="Arial"/>
                          <a:cs typeface="Arial"/>
                        </a:rPr>
                        <a:t>3</a:t>
                      </a:r>
                      <a:endParaRPr sz="1800">
                        <a:latin typeface="Arial"/>
                        <a:cs typeface="Arial"/>
                      </a:endParaRPr>
                    </a:p>
                  </a:txBody>
                  <a:tcPr marL="0" marR="0" marT="0" marB="0"/>
                </a:tc>
                <a:tc>
                  <a:txBody>
                    <a:bodyPr/>
                    <a:lstStyle/>
                    <a:p>
                      <a:pPr marL="102235">
                        <a:lnSpc>
                          <a:spcPct val="100000"/>
                        </a:lnSpc>
                      </a:pPr>
                      <a:r>
                        <a:rPr sz="1800" dirty="0" smtClean="0">
                          <a:solidFill>
                            <a:srgbClr val="FF0000"/>
                          </a:solidFill>
                          <a:latin typeface="Arial"/>
                          <a:cs typeface="Arial"/>
                        </a:rPr>
                        <a:t>d</a:t>
                      </a:r>
                      <a:r>
                        <a:rPr sz="1800" spc="-10" dirty="0" smtClean="0">
                          <a:solidFill>
                            <a:srgbClr val="FF0000"/>
                          </a:solidFill>
                          <a:latin typeface="Arial"/>
                          <a:cs typeface="Arial"/>
                        </a:rPr>
                        <a:t>e</a:t>
                      </a:r>
                      <a:r>
                        <a:rPr sz="1800" spc="0" dirty="0" smtClean="0">
                          <a:solidFill>
                            <a:srgbClr val="FF0000"/>
                          </a:solidFill>
                          <a:latin typeface="Arial"/>
                          <a:cs typeface="Arial"/>
                        </a:rPr>
                        <a:t>st</a:t>
                      </a:r>
                      <a:r>
                        <a:rPr sz="1800" spc="5" dirty="0" smtClean="0">
                          <a:solidFill>
                            <a:srgbClr val="FF0000"/>
                          </a:solidFill>
                          <a:latin typeface="Arial"/>
                          <a:cs typeface="Arial"/>
                        </a:rPr>
                        <a:t> </a:t>
                      </a:r>
                      <a:r>
                        <a:rPr sz="1800" spc="0" dirty="0" smtClean="0">
                          <a:solidFill>
                            <a:srgbClr val="FF0000"/>
                          </a:solidFill>
                          <a:latin typeface="Arial"/>
                          <a:cs typeface="Arial"/>
                        </a:rPr>
                        <a:t>p</a:t>
                      </a:r>
                      <a:r>
                        <a:rPr sz="1800" spc="-10" dirty="0" smtClean="0">
                          <a:solidFill>
                            <a:srgbClr val="FF0000"/>
                          </a:solidFill>
                          <a:latin typeface="Arial"/>
                          <a:cs typeface="Arial"/>
                        </a:rPr>
                        <a:t>o</a:t>
                      </a:r>
                      <a:r>
                        <a:rPr sz="1800" spc="0" dirty="0" smtClean="0">
                          <a:solidFill>
                            <a:srgbClr val="FF0000"/>
                          </a:solidFill>
                          <a:latin typeface="Arial"/>
                          <a:cs typeface="Arial"/>
                        </a:rPr>
                        <a:t>rt</a:t>
                      </a:r>
                      <a:r>
                        <a:rPr sz="1800" spc="5" dirty="0" smtClean="0">
                          <a:solidFill>
                            <a:srgbClr val="FF0000"/>
                          </a:solidFill>
                          <a:latin typeface="Arial"/>
                          <a:cs typeface="Arial"/>
                        </a:rPr>
                        <a:t> </a:t>
                      </a:r>
                      <a:r>
                        <a:rPr sz="1800" spc="0" dirty="0" smtClean="0">
                          <a:solidFill>
                            <a:srgbClr val="FF0000"/>
                          </a:solidFill>
                          <a:latin typeface="Arial"/>
                          <a:cs typeface="Arial"/>
                        </a:rPr>
                        <a:t>u</a:t>
                      </a:r>
                      <a:r>
                        <a:rPr sz="1800" spc="-10" dirty="0" smtClean="0">
                          <a:solidFill>
                            <a:srgbClr val="FF0000"/>
                          </a:solidFill>
                          <a:latin typeface="Arial"/>
                          <a:cs typeface="Arial"/>
                        </a:rPr>
                        <a:t>n</a:t>
                      </a:r>
                      <a:r>
                        <a:rPr sz="1800" spc="0" dirty="0" smtClean="0">
                          <a:solidFill>
                            <a:srgbClr val="FF0000"/>
                          </a:solidFill>
                          <a:latin typeface="Arial"/>
                          <a:cs typeface="Arial"/>
                        </a:rPr>
                        <a:t>re</a:t>
                      </a:r>
                      <a:r>
                        <a:rPr sz="1800" spc="-10" dirty="0" smtClean="0">
                          <a:solidFill>
                            <a:srgbClr val="FF0000"/>
                          </a:solidFill>
                          <a:latin typeface="Arial"/>
                          <a:cs typeface="Arial"/>
                        </a:rPr>
                        <a:t>a</a:t>
                      </a:r>
                      <a:r>
                        <a:rPr sz="1800" spc="0" dirty="0" smtClean="0">
                          <a:solidFill>
                            <a:srgbClr val="FF0000"/>
                          </a:solidFill>
                          <a:latin typeface="Arial"/>
                          <a:cs typeface="Arial"/>
                        </a:rPr>
                        <a:t>ch</a:t>
                      </a:r>
                      <a:r>
                        <a:rPr sz="1800" spc="-10" dirty="0" smtClean="0">
                          <a:solidFill>
                            <a:srgbClr val="FF0000"/>
                          </a:solidFill>
                          <a:latin typeface="Arial"/>
                          <a:cs typeface="Arial"/>
                        </a:rPr>
                        <a:t>a</a:t>
                      </a:r>
                      <a:r>
                        <a:rPr sz="1800" spc="0" dirty="0" smtClean="0">
                          <a:solidFill>
                            <a:srgbClr val="FF0000"/>
                          </a:solidFill>
                          <a:latin typeface="Arial"/>
                          <a:cs typeface="Arial"/>
                        </a:rPr>
                        <a:t>b</a:t>
                      </a:r>
                      <a:r>
                        <a:rPr sz="1800" spc="-10" dirty="0" smtClean="0">
                          <a:solidFill>
                            <a:srgbClr val="FF0000"/>
                          </a:solidFill>
                          <a:latin typeface="Arial"/>
                          <a:cs typeface="Arial"/>
                        </a:rPr>
                        <a:t>l</a:t>
                      </a:r>
                      <a:r>
                        <a:rPr sz="1800" spc="0" dirty="0" smtClean="0">
                          <a:solidFill>
                            <a:srgbClr val="FF0000"/>
                          </a:solidFill>
                          <a:latin typeface="Arial"/>
                          <a:cs typeface="Arial"/>
                        </a:rPr>
                        <a:t>e</a:t>
                      </a:r>
                      <a:endParaRPr sz="1800" dirty="0">
                        <a:latin typeface="Arial"/>
                        <a:cs typeface="Arial"/>
                      </a:endParaRPr>
                    </a:p>
                  </a:txBody>
                  <a:tcPr marL="0" marR="0" marT="0" marB="0"/>
                </a:tc>
              </a:tr>
              <a:tr h="274662">
                <a:tc>
                  <a:txBody>
                    <a:bodyPr/>
                    <a:lstStyle/>
                    <a:p>
                      <a:pPr marL="25400">
                        <a:lnSpc>
                          <a:spcPct val="100000"/>
                        </a:lnSpc>
                      </a:pPr>
                      <a:r>
                        <a:rPr sz="1800" dirty="0" smtClean="0">
                          <a:latin typeface="Arial"/>
                          <a:cs typeface="Arial"/>
                        </a:rPr>
                        <a:t>3</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6</a:t>
                      </a:r>
                      <a:endParaRPr sz="1800">
                        <a:latin typeface="Arial"/>
                        <a:cs typeface="Arial"/>
                      </a:endParaRPr>
                    </a:p>
                  </a:txBody>
                  <a:tcPr marL="0" marR="0" marT="0" marB="0"/>
                </a:tc>
                <a:tc>
                  <a:txBody>
                    <a:bodyPr/>
                    <a:lstStyle/>
                    <a:p>
                      <a:pPr marL="102235">
                        <a:lnSpc>
                          <a:spcPct val="100000"/>
                        </a:lnSpc>
                      </a:pPr>
                      <a:r>
                        <a:rPr sz="1800" spc="-10" dirty="0" smtClean="0">
                          <a:latin typeface="Arial"/>
                          <a:cs typeface="Arial"/>
                        </a:rPr>
                        <a:t>de</a:t>
                      </a:r>
                      <a:r>
                        <a:rPr sz="1800" spc="0" dirty="0" smtClean="0">
                          <a:latin typeface="Arial"/>
                          <a:cs typeface="Arial"/>
                        </a:rPr>
                        <a:t>st </a:t>
                      </a:r>
                      <a:r>
                        <a:rPr sz="1800" spc="-10" dirty="0" smtClean="0">
                          <a:latin typeface="Arial"/>
                          <a:cs typeface="Arial"/>
                        </a:rPr>
                        <a:t>ne</a:t>
                      </a:r>
                      <a:r>
                        <a:rPr sz="1800" spc="0" dirty="0" smtClean="0">
                          <a:latin typeface="Arial"/>
                          <a:cs typeface="Arial"/>
                        </a:rPr>
                        <a:t>t</a:t>
                      </a:r>
                      <a:r>
                        <a:rPr sz="1800" spc="-40" dirty="0" smtClean="0">
                          <a:latin typeface="Arial"/>
                          <a:cs typeface="Arial"/>
                        </a:rPr>
                        <a:t>w</a:t>
                      </a:r>
                      <a:r>
                        <a:rPr sz="1800" spc="-10" dirty="0" smtClean="0">
                          <a:latin typeface="Arial"/>
                          <a:cs typeface="Arial"/>
                        </a:rPr>
                        <a:t>o</a:t>
                      </a:r>
                      <a:r>
                        <a:rPr sz="1800" spc="0" dirty="0" smtClean="0">
                          <a:latin typeface="Arial"/>
                          <a:cs typeface="Arial"/>
                        </a:rPr>
                        <a:t>rk</a:t>
                      </a:r>
                      <a:r>
                        <a:rPr sz="1800" spc="45" dirty="0" smtClean="0">
                          <a:latin typeface="Arial"/>
                          <a:cs typeface="Arial"/>
                        </a:rPr>
                        <a:t> </a:t>
                      </a:r>
                      <a:r>
                        <a:rPr sz="1800" spc="-10" dirty="0" smtClean="0">
                          <a:latin typeface="Arial"/>
                          <a:cs typeface="Arial"/>
                        </a:rPr>
                        <a:t>un</a:t>
                      </a:r>
                      <a:r>
                        <a:rPr sz="1800" spc="0" dirty="0" smtClean="0">
                          <a:latin typeface="Arial"/>
                          <a:cs typeface="Arial"/>
                        </a:rPr>
                        <a:t>k</a:t>
                      </a:r>
                      <a:r>
                        <a:rPr sz="1800" spc="-10" dirty="0" smtClean="0">
                          <a:latin typeface="Arial"/>
                          <a:cs typeface="Arial"/>
                        </a:rPr>
                        <a:t>no</a:t>
                      </a:r>
                      <a:r>
                        <a:rPr sz="1800" spc="-30" dirty="0" smtClean="0">
                          <a:latin typeface="Arial"/>
                          <a:cs typeface="Arial"/>
                        </a:rPr>
                        <a:t>w</a:t>
                      </a:r>
                      <a:r>
                        <a:rPr sz="1800" spc="0" dirty="0" smtClean="0">
                          <a:latin typeface="Arial"/>
                          <a:cs typeface="Arial"/>
                        </a:rPr>
                        <a:t>n</a:t>
                      </a:r>
                      <a:endParaRPr sz="1800">
                        <a:latin typeface="Arial"/>
                        <a:cs typeface="Arial"/>
                      </a:endParaRPr>
                    </a:p>
                  </a:txBody>
                  <a:tcPr marL="0" marR="0" marT="0" marB="0"/>
                </a:tc>
              </a:tr>
              <a:tr h="274291">
                <a:tc>
                  <a:txBody>
                    <a:bodyPr/>
                    <a:lstStyle/>
                    <a:p>
                      <a:pPr marL="25400">
                        <a:lnSpc>
                          <a:spcPct val="100000"/>
                        </a:lnSpc>
                      </a:pPr>
                      <a:r>
                        <a:rPr sz="1800" dirty="0" smtClean="0">
                          <a:latin typeface="Arial"/>
                          <a:cs typeface="Arial"/>
                        </a:rPr>
                        <a:t>3</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7</a:t>
                      </a:r>
                      <a:endParaRPr sz="1800">
                        <a:latin typeface="Arial"/>
                        <a:cs typeface="Arial"/>
                      </a:endParaRPr>
                    </a:p>
                  </a:txBody>
                  <a:tcPr marL="0" marR="0" marT="0" marB="0"/>
                </a:tc>
                <a:tc>
                  <a:txBody>
                    <a:bodyPr/>
                    <a:lstStyle/>
                    <a:p>
                      <a:pPr marL="102235">
                        <a:lnSpc>
                          <a:spcPct val="100000"/>
                        </a:lnSpc>
                      </a:pPr>
                      <a:r>
                        <a:rPr sz="1800" dirty="0" smtClean="0">
                          <a:latin typeface="Arial"/>
                          <a:cs typeface="Arial"/>
                        </a:rPr>
                        <a:t>d</a:t>
                      </a:r>
                      <a:r>
                        <a:rPr sz="1800" spc="-10" dirty="0" smtClean="0">
                          <a:latin typeface="Arial"/>
                          <a:cs typeface="Arial"/>
                        </a:rPr>
                        <a:t>e</a:t>
                      </a:r>
                      <a:r>
                        <a:rPr sz="1800" spc="0" dirty="0" smtClean="0">
                          <a:latin typeface="Arial"/>
                          <a:cs typeface="Arial"/>
                        </a:rPr>
                        <a:t>st</a:t>
                      </a:r>
                      <a:r>
                        <a:rPr sz="1800" spc="5" dirty="0" smtClean="0">
                          <a:latin typeface="Arial"/>
                          <a:cs typeface="Arial"/>
                        </a:rPr>
                        <a:t> </a:t>
                      </a:r>
                      <a:r>
                        <a:rPr sz="1800" spc="0" dirty="0" smtClean="0">
                          <a:latin typeface="Arial"/>
                          <a:cs typeface="Arial"/>
                        </a:rPr>
                        <a:t>h</a:t>
                      </a:r>
                      <a:r>
                        <a:rPr sz="1800" spc="-10" dirty="0" smtClean="0">
                          <a:latin typeface="Arial"/>
                          <a:cs typeface="Arial"/>
                        </a:rPr>
                        <a:t>o</a:t>
                      </a:r>
                      <a:r>
                        <a:rPr sz="1800" spc="0" dirty="0" smtClean="0">
                          <a:latin typeface="Arial"/>
                          <a:cs typeface="Arial"/>
                        </a:rPr>
                        <a:t>st</a:t>
                      </a:r>
                      <a:r>
                        <a:rPr sz="1800" spc="5" dirty="0" smtClean="0">
                          <a:latin typeface="Arial"/>
                          <a:cs typeface="Arial"/>
                        </a:rPr>
                        <a:t> </a:t>
                      </a:r>
                      <a:r>
                        <a:rPr sz="1800" spc="0" dirty="0" smtClean="0">
                          <a:latin typeface="Arial"/>
                          <a:cs typeface="Arial"/>
                        </a:rPr>
                        <a:t>u</a:t>
                      </a:r>
                      <a:r>
                        <a:rPr sz="1800" spc="-10" dirty="0" smtClean="0">
                          <a:latin typeface="Arial"/>
                          <a:cs typeface="Arial"/>
                        </a:rPr>
                        <a:t>n</a:t>
                      </a:r>
                      <a:r>
                        <a:rPr sz="1800" spc="0" dirty="0" smtClean="0">
                          <a:latin typeface="Arial"/>
                          <a:cs typeface="Arial"/>
                        </a:rPr>
                        <a:t>kno</a:t>
                      </a:r>
                      <a:r>
                        <a:rPr sz="1800" spc="-40" dirty="0" smtClean="0">
                          <a:latin typeface="Arial"/>
                          <a:cs typeface="Arial"/>
                        </a:rPr>
                        <a:t>w</a:t>
                      </a:r>
                      <a:r>
                        <a:rPr sz="1800" spc="0" dirty="0" smtClean="0">
                          <a:latin typeface="Arial"/>
                          <a:cs typeface="Arial"/>
                        </a:rPr>
                        <a:t>n</a:t>
                      </a:r>
                      <a:endParaRPr sz="1800">
                        <a:latin typeface="Arial"/>
                        <a:cs typeface="Arial"/>
                      </a:endParaRPr>
                    </a:p>
                  </a:txBody>
                  <a:tcPr marL="0" marR="0" marT="0" marB="0"/>
                </a:tc>
              </a:tr>
              <a:tr h="274319">
                <a:tc>
                  <a:txBody>
                    <a:bodyPr/>
                    <a:lstStyle/>
                    <a:p>
                      <a:pPr marL="25400">
                        <a:lnSpc>
                          <a:spcPct val="100000"/>
                        </a:lnSpc>
                      </a:pPr>
                      <a:r>
                        <a:rPr sz="1800" dirty="0" smtClean="0">
                          <a:latin typeface="Arial"/>
                          <a:cs typeface="Arial"/>
                        </a:rPr>
                        <a:t>4</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0</a:t>
                      </a:r>
                      <a:endParaRPr sz="1800">
                        <a:latin typeface="Arial"/>
                        <a:cs typeface="Arial"/>
                      </a:endParaRPr>
                    </a:p>
                  </a:txBody>
                  <a:tcPr marL="0" marR="0" marT="0" marB="0"/>
                </a:tc>
                <a:tc>
                  <a:txBody>
                    <a:bodyPr/>
                    <a:lstStyle/>
                    <a:p>
                      <a:pPr marL="100330">
                        <a:lnSpc>
                          <a:spcPct val="100000"/>
                        </a:lnSpc>
                      </a:pPr>
                      <a:r>
                        <a:rPr sz="1800" dirty="0" smtClean="0">
                          <a:latin typeface="Arial"/>
                          <a:cs typeface="Arial"/>
                        </a:rPr>
                        <a:t>so</a:t>
                      </a:r>
                      <a:r>
                        <a:rPr sz="1800" spc="-10" dirty="0" smtClean="0">
                          <a:latin typeface="Arial"/>
                          <a:cs typeface="Arial"/>
                        </a:rPr>
                        <a:t>u</a:t>
                      </a:r>
                      <a:r>
                        <a:rPr sz="1800" spc="0" dirty="0" smtClean="0">
                          <a:latin typeface="Arial"/>
                          <a:cs typeface="Arial"/>
                        </a:rPr>
                        <a:t>rce</a:t>
                      </a:r>
                      <a:r>
                        <a:rPr sz="1800" spc="5" dirty="0" smtClean="0">
                          <a:latin typeface="Arial"/>
                          <a:cs typeface="Arial"/>
                        </a:rPr>
                        <a:t> </a:t>
                      </a:r>
                      <a:r>
                        <a:rPr sz="1800" spc="0" dirty="0" smtClean="0">
                          <a:latin typeface="Arial"/>
                          <a:cs typeface="Arial"/>
                        </a:rPr>
                        <a:t>q</a:t>
                      </a:r>
                      <a:r>
                        <a:rPr sz="1800" spc="-10" dirty="0" smtClean="0">
                          <a:latin typeface="Arial"/>
                          <a:cs typeface="Arial"/>
                        </a:rPr>
                        <a:t>u</a:t>
                      </a:r>
                      <a:r>
                        <a:rPr sz="1800" spc="0" dirty="0" smtClean="0">
                          <a:latin typeface="Arial"/>
                          <a:cs typeface="Arial"/>
                        </a:rPr>
                        <a:t>e</a:t>
                      </a:r>
                      <a:r>
                        <a:rPr sz="1800" spc="-10" dirty="0" smtClean="0">
                          <a:latin typeface="Arial"/>
                          <a:cs typeface="Arial"/>
                        </a:rPr>
                        <a:t>n</a:t>
                      </a:r>
                      <a:r>
                        <a:rPr sz="1800" spc="0" dirty="0" smtClean="0">
                          <a:latin typeface="Arial"/>
                          <a:cs typeface="Arial"/>
                        </a:rPr>
                        <a:t>ch</a:t>
                      </a:r>
                      <a:r>
                        <a:rPr sz="1800" spc="5" dirty="0" smtClean="0">
                          <a:latin typeface="Arial"/>
                          <a:cs typeface="Arial"/>
                        </a:rPr>
                        <a:t> </a:t>
                      </a:r>
                      <a:r>
                        <a:rPr sz="1800" spc="0" dirty="0" smtClean="0">
                          <a:latin typeface="Arial"/>
                          <a:cs typeface="Arial"/>
                        </a:rPr>
                        <a:t>(co</a:t>
                      </a:r>
                      <a:r>
                        <a:rPr sz="1800" spc="-10" dirty="0" smtClean="0">
                          <a:latin typeface="Arial"/>
                          <a:cs typeface="Arial"/>
                        </a:rPr>
                        <a:t>n</a:t>
                      </a:r>
                      <a:r>
                        <a:rPr sz="1800" spc="0" dirty="0" smtClean="0">
                          <a:latin typeface="Arial"/>
                          <a:cs typeface="Arial"/>
                        </a:rPr>
                        <a:t>g</a:t>
                      </a:r>
                      <a:r>
                        <a:rPr sz="1800" spc="-10" dirty="0" smtClean="0">
                          <a:latin typeface="Arial"/>
                          <a:cs typeface="Arial"/>
                        </a:rPr>
                        <a:t>e</a:t>
                      </a:r>
                      <a:r>
                        <a:rPr sz="1800" spc="0" dirty="0" smtClean="0">
                          <a:latin typeface="Arial"/>
                          <a:cs typeface="Arial"/>
                        </a:rPr>
                        <a:t>stion</a:t>
                      </a:r>
                      <a:endParaRPr sz="1800">
                        <a:latin typeface="Arial"/>
                        <a:cs typeface="Arial"/>
                      </a:endParaRPr>
                    </a:p>
                  </a:txBody>
                  <a:tcPr marL="0" marR="0" marT="0" marB="0"/>
                </a:tc>
              </a:tr>
              <a:tr h="274320">
                <a:tc>
                  <a:txBody>
                    <a:bodyPr/>
                    <a:lstStyle/>
                    <a:p>
                      <a:endParaRPr sz="1800">
                        <a:latin typeface="Arial"/>
                        <a:cs typeface="Arial"/>
                      </a:endParaRPr>
                    </a:p>
                  </a:txBody>
                  <a:tcPr marL="0" marR="0" marT="0" marB="0"/>
                </a:tc>
                <a:tc>
                  <a:txBody>
                    <a:bodyPr/>
                    <a:lstStyle/>
                    <a:p>
                      <a:endParaRPr sz="1800">
                        <a:latin typeface="Arial"/>
                        <a:cs typeface="Arial"/>
                      </a:endParaRPr>
                    </a:p>
                  </a:txBody>
                  <a:tcPr marL="0" marR="0" marT="0" marB="0"/>
                </a:tc>
                <a:tc>
                  <a:txBody>
                    <a:bodyPr/>
                    <a:lstStyle/>
                    <a:p>
                      <a:pPr marL="102235">
                        <a:lnSpc>
                          <a:spcPct val="100000"/>
                        </a:lnSpc>
                      </a:pPr>
                      <a:r>
                        <a:rPr sz="1800" dirty="0" smtClean="0">
                          <a:latin typeface="Arial"/>
                          <a:cs typeface="Arial"/>
                        </a:rPr>
                        <a:t>co</a:t>
                      </a:r>
                      <a:r>
                        <a:rPr sz="1800" spc="-10" dirty="0" smtClean="0">
                          <a:latin typeface="Arial"/>
                          <a:cs typeface="Arial"/>
                        </a:rPr>
                        <a:t>n</a:t>
                      </a:r>
                      <a:r>
                        <a:rPr sz="1800" spc="0" dirty="0" smtClean="0">
                          <a:latin typeface="Arial"/>
                          <a:cs typeface="Arial"/>
                        </a:rPr>
                        <a:t>trol</a:t>
                      </a:r>
                      <a:r>
                        <a:rPr sz="1800" spc="10" dirty="0" smtClean="0">
                          <a:latin typeface="Arial"/>
                          <a:cs typeface="Arial"/>
                        </a:rPr>
                        <a:t> </a:t>
                      </a:r>
                      <a:r>
                        <a:rPr sz="1800" spc="0" dirty="0" smtClean="0">
                          <a:latin typeface="Arial"/>
                          <a:cs typeface="Arial"/>
                        </a:rPr>
                        <a:t>-</a:t>
                      </a:r>
                      <a:r>
                        <a:rPr sz="1800" spc="-10" dirty="0" smtClean="0">
                          <a:latin typeface="Arial"/>
                          <a:cs typeface="Arial"/>
                        </a:rPr>
                        <a:t> </a:t>
                      </a:r>
                      <a:r>
                        <a:rPr sz="1800" spc="0" dirty="0" smtClean="0">
                          <a:latin typeface="Arial"/>
                          <a:cs typeface="Arial"/>
                        </a:rPr>
                        <a:t>n</a:t>
                      </a:r>
                      <a:r>
                        <a:rPr sz="1800" spc="-10" dirty="0" smtClean="0">
                          <a:latin typeface="Arial"/>
                          <a:cs typeface="Arial"/>
                        </a:rPr>
                        <a:t>o</a:t>
                      </a:r>
                      <a:r>
                        <a:rPr sz="1800" spc="0" dirty="0" smtClean="0">
                          <a:latin typeface="Arial"/>
                          <a:cs typeface="Arial"/>
                        </a:rPr>
                        <a:t>t</a:t>
                      </a:r>
                      <a:r>
                        <a:rPr sz="1800" spc="5" dirty="0" smtClean="0">
                          <a:latin typeface="Arial"/>
                          <a:cs typeface="Arial"/>
                        </a:rPr>
                        <a:t> </a:t>
                      </a:r>
                      <a:r>
                        <a:rPr sz="1800" spc="0" dirty="0" smtClean="0">
                          <a:latin typeface="Arial"/>
                          <a:cs typeface="Arial"/>
                        </a:rPr>
                        <a:t>us</a:t>
                      </a:r>
                      <a:r>
                        <a:rPr sz="1800" spc="-10" dirty="0" smtClean="0">
                          <a:latin typeface="Arial"/>
                          <a:cs typeface="Arial"/>
                        </a:rPr>
                        <a:t>e</a:t>
                      </a:r>
                      <a:r>
                        <a:rPr sz="1800" spc="0" dirty="0" smtClean="0">
                          <a:latin typeface="Arial"/>
                          <a:cs typeface="Arial"/>
                        </a:rPr>
                        <a:t>d)</a:t>
                      </a:r>
                      <a:endParaRPr sz="1800">
                        <a:latin typeface="Arial"/>
                        <a:cs typeface="Arial"/>
                      </a:endParaRPr>
                    </a:p>
                  </a:txBody>
                  <a:tcPr marL="0" marR="0" marT="0" marB="0"/>
                </a:tc>
              </a:tr>
              <a:tr h="274319">
                <a:tc>
                  <a:txBody>
                    <a:bodyPr/>
                    <a:lstStyle/>
                    <a:p>
                      <a:pPr marL="25400">
                        <a:lnSpc>
                          <a:spcPct val="100000"/>
                        </a:lnSpc>
                      </a:pPr>
                      <a:r>
                        <a:rPr sz="1800" dirty="0" smtClean="0">
                          <a:solidFill>
                            <a:srgbClr val="FF0000"/>
                          </a:solidFill>
                          <a:latin typeface="Arial"/>
                          <a:cs typeface="Arial"/>
                        </a:rPr>
                        <a:t>8</a:t>
                      </a:r>
                      <a:endParaRPr sz="1800">
                        <a:latin typeface="Arial"/>
                        <a:cs typeface="Arial"/>
                      </a:endParaRPr>
                    </a:p>
                  </a:txBody>
                  <a:tcPr marL="0" marR="0" marT="0" marB="0"/>
                </a:tc>
                <a:tc>
                  <a:txBody>
                    <a:bodyPr/>
                    <a:lstStyle/>
                    <a:p>
                      <a:pPr marL="77470">
                        <a:lnSpc>
                          <a:spcPct val="100000"/>
                        </a:lnSpc>
                      </a:pPr>
                      <a:r>
                        <a:rPr sz="1800" dirty="0" smtClean="0">
                          <a:solidFill>
                            <a:srgbClr val="FF0000"/>
                          </a:solidFill>
                          <a:latin typeface="Arial"/>
                          <a:cs typeface="Arial"/>
                        </a:rPr>
                        <a:t>0</a:t>
                      </a:r>
                      <a:endParaRPr sz="1800">
                        <a:latin typeface="Arial"/>
                        <a:cs typeface="Arial"/>
                      </a:endParaRPr>
                    </a:p>
                  </a:txBody>
                  <a:tcPr marL="0" marR="0" marT="0" marB="0"/>
                </a:tc>
                <a:tc>
                  <a:txBody>
                    <a:bodyPr/>
                    <a:lstStyle/>
                    <a:p>
                      <a:pPr marL="100330">
                        <a:lnSpc>
                          <a:spcPct val="100000"/>
                        </a:lnSpc>
                      </a:pPr>
                      <a:r>
                        <a:rPr sz="1800" dirty="0" smtClean="0">
                          <a:solidFill>
                            <a:srgbClr val="FF0000"/>
                          </a:solidFill>
                          <a:latin typeface="Arial"/>
                          <a:cs typeface="Arial"/>
                        </a:rPr>
                        <a:t>ec</a:t>
                      </a:r>
                      <a:r>
                        <a:rPr sz="1800" spc="-10" dirty="0" smtClean="0">
                          <a:solidFill>
                            <a:srgbClr val="FF0000"/>
                          </a:solidFill>
                          <a:latin typeface="Arial"/>
                          <a:cs typeface="Arial"/>
                        </a:rPr>
                        <a:t>h</a:t>
                      </a:r>
                      <a:r>
                        <a:rPr sz="1800" spc="0" dirty="0" smtClean="0">
                          <a:solidFill>
                            <a:srgbClr val="FF0000"/>
                          </a:solidFill>
                          <a:latin typeface="Arial"/>
                          <a:cs typeface="Arial"/>
                        </a:rPr>
                        <a:t>o</a:t>
                      </a:r>
                      <a:r>
                        <a:rPr sz="1800" spc="5" dirty="0" smtClean="0">
                          <a:solidFill>
                            <a:srgbClr val="FF0000"/>
                          </a:solidFill>
                          <a:latin typeface="Arial"/>
                          <a:cs typeface="Arial"/>
                        </a:rPr>
                        <a:t> </a:t>
                      </a:r>
                      <a:r>
                        <a:rPr sz="1800" spc="0" dirty="0" smtClean="0">
                          <a:solidFill>
                            <a:srgbClr val="FF0000"/>
                          </a:solidFill>
                          <a:latin typeface="Arial"/>
                          <a:cs typeface="Arial"/>
                        </a:rPr>
                        <a:t>re</a:t>
                      </a:r>
                      <a:r>
                        <a:rPr sz="1800" spc="-10" dirty="0" smtClean="0">
                          <a:solidFill>
                            <a:srgbClr val="FF0000"/>
                          </a:solidFill>
                          <a:latin typeface="Arial"/>
                          <a:cs typeface="Arial"/>
                        </a:rPr>
                        <a:t>q</a:t>
                      </a:r>
                      <a:r>
                        <a:rPr sz="1800" spc="0" dirty="0" smtClean="0">
                          <a:solidFill>
                            <a:srgbClr val="FF0000"/>
                          </a:solidFill>
                          <a:latin typeface="Arial"/>
                          <a:cs typeface="Arial"/>
                        </a:rPr>
                        <a:t>u</a:t>
                      </a:r>
                      <a:r>
                        <a:rPr sz="1800" spc="-10" dirty="0" smtClean="0">
                          <a:solidFill>
                            <a:srgbClr val="FF0000"/>
                          </a:solidFill>
                          <a:latin typeface="Arial"/>
                          <a:cs typeface="Arial"/>
                        </a:rPr>
                        <a:t>e</a:t>
                      </a:r>
                      <a:r>
                        <a:rPr sz="1800" spc="0" dirty="0" smtClean="0">
                          <a:solidFill>
                            <a:srgbClr val="FF0000"/>
                          </a:solidFill>
                          <a:latin typeface="Arial"/>
                          <a:cs typeface="Arial"/>
                        </a:rPr>
                        <a:t>st</a:t>
                      </a:r>
                      <a:r>
                        <a:rPr sz="1800" spc="5" dirty="0" smtClean="0">
                          <a:solidFill>
                            <a:srgbClr val="FF0000"/>
                          </a:solidFill>
                          <a:latin typeface="Arial"/>
                          <a:cs typeface="Arial"/>
                        </a:rPr>
                        <a:t> </a:t>
                      </a:r>
                      <a:r>
                        <a:rPr sz="1800" spc="0" dirty="0" smtClean="0">
                          <a:solidFill>
                            <a:srgbClr val="FF0000"/>
                          </a:solidFill>
                          <a:latin typeface="Arial"/>
                          <a:cs typeface="Arial"/>
                        </a:rPr>
                        <a:t>(p</a:t>
                      </a:r>
                      <a:r>
                        <a:rPr sz="1800" spc="-10" dirty="0" smtClean="0">
                          <a:solidFill>
                            <a:srgbClr val="FF0000"/>
                          </a:solidFill>
                          <a:latin typeface="Arial"/>
                          <a:cs typeface="Arial"/>
                        </a:rPr>
                        <a:t>i</a:t>
                      </a:r>
                      <a:r>
                        <a:rPr sz="1800" spc="0" dirty="0" smtClean="0">
                          <a:solidFill>
                            <a:srgbClr val="FF0000"/>
                          </a:solidFill>
                          <a:latin typeface="Arial"/>
                          <a:cs typeface="Arial"/>
                        </a:rPr>
                        <a:t>n</a:t>
                      </a:r>
                      <a:r>
                        <a:rPr sz="1800" spc="-10" dirty="0" smtClean="0">
                          <a:solidFill>
                            <a:srgbClr val="FF0000"/>
                          </a:solidFill>
                          <a:latin typeface="Arial"/>
                          <a:cs typeface="Arial"/>
                        </a:rPr>
                        <a:t>g</a:t>
                      </a:r>
                      <a:r>
                        <a:rPr sz="1800" spc="0" dirty="0" smtClean="0">
                          <a:solidFill>
                            <a:srgbClr val="FF0000"/>
                          </a:solidFill>
                          <a:latin typeface="Arial"/>
                          <a:cs typeface="Arial"/>
                        </a:rPr>
                        <a:t>)</a:t>
                      </a:r>
                      <a:endParaRPr sz="1800">
                        <a:latin typeface="Arial"/>
                        <a:cs typeface="Arial"/>
                      </a:endParaRPr>
                    </a:p>
                  </a:txBody>
                  <a:tcPr marL="0" marR="0" marT="0" marB="0"/>
                </a:tc>
              </a:tr>
              <a:tr h="274323">
                <a:tc>
                  <a:txBody>
                    <a:bodyPr/>
                    <a:lstStyle/>
                    <a:p>
                      <a:pPr marL="25400">
                        <a:lnSpc>
                          <a:spcPct val="100000"/>
                        </a:lnSpc>
                      </a:pPr>
                      <a:r>
                        <a:rPr sz="1800" dirty="0" smtClean="0">
                          <a:latin typeface="Arial"/>
                          <a:cs typeface="Arial"/>
                        </a:rPr>
                        <a:t>9</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0</a:t>
                      </a:r>
                      <a:endParaRPr sz="1800">
                        <a:latin typeface="Arial"/>
                        <a:cs typeface="Arial"/>
                      </a:endParaRPr>
                    </a:p>
                  </a:txBody>
                  <a:tcPr marL="0" marR="0" marT="0" marB="0"/>
                </a:tc>
                <a:tc>
                  <a:txBody>
                    <a:bodyPr/>
                    <a:lstStyle/>
                    <a:p>
                      <a:pPr marL="100330">
                        <a:lnSpc>
                          <a:spcPct val="100000"/>
                        </a:lnSpc>
                      </a:pPr>
                      <a:r>
                        <a:rPr sz="1800" dirty="0" smtClean="0">
                          <a:latin typeface="Arial"/>
                          <a:cs typeface="Arial"/>
                        </a:rPr>
                        <a:t>ro</a:t>
                      </a:r>
                      <a:r>
                        <a:rPr sz="1800" spc="-10" dirty="0" smtClean="0">
                          <a:latin typeface="Arial"/>
                          <a:cs typeface="Arial"/>
                        </a:rPr>
                        <a:t>u</a:t>
                      </a:r>
                      <a:r>
                        <a:rPr sz="1800" spc="0" dirty="0" smtClean="0">
                          <a:latin typeface="Arial"/>
                          <a:cs typeface="Arial"/>
                        </a:rPr>
                        <a:t>te a</a:t>
                      </a:r>
                      <a:r>
                        <a:rPr sz="1800" spc="-10" dirty="0" smtClean="0">
                          <a:latin typeface="Arial"/>
                          <a:cs typeface="Arial"/>
                        </a:rPr>
                        <a:t>d</a:t>
                      </a:r>
                      <a:r>
                        <a:rPr sz="1800" spc="0" dirty="0" smtClean="0">
                          <a:latin typeface="Arial"/>
                          <a:cs typeface="Arial"/>
                        </a:rPr>
                        <a:t>vertis</a:t>
                      </a:r>
                      <a:r>
                        <a:rPr sz="1800" spc="-10" dirty="0" smtClean="0">
                          <a:latin typeface="Arial"/>
                          <a:cs typeface="Arial"/>
                        </a:rPr>
                        <a:t>e</a:t>
                      </a:r>
                      <a:r>
                        <a:rPr sz="1800" spc="0" dirty="0" smtClean="0">
                          <a:latin typeface="Arial"/>
                          <a:cs typeface="Arial"/>
                        </a:rPr>
                        <a:t>me</a:t>
                      </a:r>
                      <a:r>
                        <a:rPr sz="1800" spc="-10" dirty="0" smtClean="0">
                          <a:latin typeface="Arial"/>
                          <a:cs typeface="Arial"/>
                        </a:rPr>
                        <a:t>n</a:t>
                      </a:r>
                      <a:r>
                        <a:rPr sz="1800" spc="0" dirty="0" smtClean="0">
                          <a:latin typeface="Arial"/>
                          <a:cs typeface="Arial"/>
                        </a:rPr>
                        <a:t>t</a:t>
                      </a:r>
                      <a:endParaRPr sz="1800">
                        <a:latin typeface="Arial"/>
                        <a:cs typeface="Arial"/>
                      </a:endParaRPr>
                    </a:p>
                  </a:txBody>
                  <a:tcPr marL="0" marR="0" marT="0" marB="0"/>
                </a:tc>
              </a:tr>
              <a:tr h="274599">
                <a:tc>
                  <a:txBody>
                    <a:bodyPr/>
                    <a:lstStyle/>
                    <a:p>
                      <a:pPr marL="25400">
                        <a:lnSpc>
                          <a:spcPct val="100000"/>
                        </a:lnSpc>
                      </a:pPr>
                      <a:r>
                        <a:rPr sz="1800" spc="-10" dirty="0" smtClean="0">
                          <a:latin typeface="Arial"/>
                          <a:cs typeface="Arial"/>
                        </a:rPr>
                        <a:t>1</a:t>
                      </a:r>
                      <a:r>
                        <a:rPr sz="1800" spc="0" dirty="0" smtClean="0">
                          <a:latin typeface="Arial"/>
                          <a:cs typeface="Arial"/>
                        </a:rPr>
                        <a:t>0</a:t>
                      </a:r>
                      <a:endParaRPr sz="1800">
                        <a:latin typeface="Arial"/>
                        <a:cs typeface="Arial"/>
                      </a:endParaRPr>
                    </a:p>
                  </a:txBody>
                  <a:tcPr marL="0" marR="0" marT="0" marB="0"/>
                </a:tc>
                <a:tc>
                  <a:txBody>
                    <a:bodyPr/>
                    <a:lstStyle/>
                    <a:p>
                      <a:pPr marL="77470">
                        <a:lnSpc>
                          <a:spcPct val="100000"/>
                        </a:lnSpc>
                      </a:pPr>
                      <a:r>
                        <a:rPr sz="1800" dirty="0" smtClean="0">
                          <a:latin typeface="Arial"/>
                          <a:cs typeface="Arial"/>
                        </a:rPr>
                        <a:t>0</a:t>
                      </a:r>
                      <a:endParaRPr sz="1800">
                        <a:latin typeface="Arial"/>
                        <a:cs typeface="Arial"/>
                      </a:endParaRPr>
                    </a:p>
                  </a:txBody>
                  <a:tcPr marL="0" marR="0" marT="0" marB="0"/>
                </a:tc>
                <a:tc>
                  <a:txBody>
                    <a:bodyPr/>
                    <a:lstStyle/>
                    <a:p>
                      <a:pPr marL="100330">
                        <a:lnSpc>
                          <a:spcPct val="100000"/>
                        </a:lnSpc>
                      </a:pPr>
                      <a:r>
                        <a:rPr sz="1800" dirty="0" smtClean="0">
                          <a:latin typeface="Arial"/>
                          <a:cs typeface="Arial"/>
                        </a:rPr>
                        <a:t>ro</a:t>
                      </a:r>
                      <a:r>
                        <a:rPr sz="1800" spc="-10" dirty="0" smtClean="0">
                          <a:latin typeface="Arial"/>
                          <a:cs typeface="Arial"/>
                        </a:rPr>
                        <a:t>u</a:t>
                      </a:r>
                      <a:r>
                        <a:rPr sz="1800" spc="0" dirty="0" smtClean="0">
                          <a:latin typeface="Arial"/>
                          <a:cs typeface="Arial"/>
                        </a:rPr>
                        <a:t>ter </a:t>
                      </a:r>
                      <a:r>
                        <a:rPr sz="1800" spc="-10" dirty="0" smtClean="0">
                          <a:latin typeface="Arial"/>
                          <a:cs typeface="Arial"/>
                        </a:rPr>
                        <a:t>d</a:t>
                      </a:r>
                      <a:r>
                        <a:rPr sz="1800" spc="0" dirty="0" smtClean="0">
                          <a:latin typeface="Arial"/>
                          <a:cs typeface="Arial"/>
                        </a:rPr>
                        <a:t>is</a:t>
                      </a:r>
                      <a:r>
                        <a:rPr sz="1800" spc="-10" dirty="0" smtClean="0">
                          <a:latin typeface="Arial"/>
                          <a:cs typeface="Arial"/>
                        </a:rPr>
                        <a:t>co</a:t>
                      </a:r>
                      <a:r>
                        <a:rPr sz="1800" spc="0" dirty="0" smtClean="0">
                          <a:latin typeface="Arial"/>
                          <a:cs typeface="Arial"/>
                        </a:rPr>
                        <a:t>v</a:t>
                      </a:r>
                      <a:r>
                        <a:rPr sz="1800" spc="-10" dirty="0" smtClean="0">
                          <a:latin typeface="Arial"/>
                          <a:cs typeface="Arial"/>
                        </a:rPr>
                        <a:t>e</a:t>
                      </a:r>
                      <a:r>
                        <a:rPr sz="1800" spc="0" dirty="0" smtClean="0">
                          <a:latin typeface="Arial"/>
                          <a:cs typeface="Arial"/>
                        </a:rPr>
                        <a:t>ry</a:t>
                      </a:r>
                      <a:endParaRPr sz="1800">
                        <a:latin typeface="Arial"/>
                        <a:cs typeface="Arial"/>
                      </a:endParaRPr>
                    </a:p>
                  </a:txBody>
                  <a:tcPr marL="0" marR="0" marT="0" marB="0"/>
                </a:tc>
              </a:tr>
              <a:tr h="274291">
                <a:tc>
                  <a:txBody>
                    <a:bodyPr/>
                    <a:lstStyle/>
                    <a:p>
                      <a:pPr marL="25400">
                        <a:lnSpc>
                          <a:spcPct val="100000"/>
                        </a:lnSpc>
                      </a:pPr>
                      <a:r>
                        <a:rPr sz="1800" spc="-140" dirty="0" smtClean="0">
                          <a:solidFill>
                            <a:srgbClr val="000000"/>
                          </a:solidFill>
                          <a:latin typeface="Arial"/>
                          <a:cs typeface="Arial"/>
                        </a:rPr>
                        <a:t>1</a:t>
                      </a:r>
                      <a:r>
                        <a:rPr sz="1800" spc="0" dirty="0" smtClean="0">
                          <a:solidFill>
                            <a:srgbClr val="000000"/>
                          </a:solidFill>
                          <a:latin typeface="Arial"/>
                          <a:cs typeface="Arial"/>
                        </a:rPr>
                        <a:t>1</a:t>
                      </a:r>
                      <a:endParaRPr sz="1800">
                        <a:solidFill>
                          <a:srgbClr val="000000"/>
                        </a:solidFill>
                        <a:latin typeface="Arial"/>
                        <a:cs typeface="Arial"/>
                      </a:endParaRPr>
                    </a:p>
                  </a:txBody>
                  <a:tcPr marL="0" marR="0" marT="0" marB="0"/>
                </a:tc>
                <a:tc>
                  <a:txBody>
                    <a:bodyPr/>
                    <a:lstStyle/>
                    <a:p>
                      <a:pPr marL="60325">
                        <a:lnSpc>
                          <a:spcPct val="100000"/>
                        </a:lnSpc>
                      </a:pPr>
                      <a:r>
                        <a:rPr sz="1800" dirty="0" smtClean="0">
                          <a:solidFill>
                            <a:srgbClr val="000000"/>
                          </a:solidFill>
                          <a:latin typeface="Arial"/>
                          <a:cs typeface="Arial"/>
                        </a:rPr>
                        <a:t>0</a:t>
                      </a:r>
                      <a:endParaRPr sz="1800">
                        <a:solidFill>
                          <a:srgbClr val="000000"/>
                        </a:solidFill>
                        <a:latin typeface="Arial"/>
                        <a:cs typeface="Arial"/>
                      </a:endParaRPr>
                    </a:p>
                  </a:txBody>
                  <a:tcPr marL="0" marR="0" marT="0" marB="0"/>
                </a:tc>
                <a:tc>
                  <a:txBody>
                    <a:bodyPr/>
                    <a:lstStyle/>
                    <a:p>
                      <a:pPr marL="79375">
                        <a:lnSpc>
                          <a:spcPct val="100000"/>
                        </a:lnSpc>
                      </a:pPr>
                      <a:r>
                        <a:rPr sz="1800" spc="10" dirty="0" smtClean="0">
                          <a:solidFill>
                            <a:srgbClr val="000000"/>
                          </a:solidFill>
                          <a:latin typeface="Arial"/>
                          <a:cs typeface="Arial"/>
                        </a:rPr>
                        <a:t>TT</a:t>
                      </a:r>
                      <a:r>
                        <a:rPr sz="1800" spc="0" dirty="0" smtClean="0">
                          <a:solidFill>
                            <a:srgbClr val="000000"/>
                          </a:solidFill>
                          <a:latin typeface="Arial"/>
                          <a:cs typeface="Arial"/>
                        </a:rPr>
                        <a:t>L</a:t>
                      </a:r>
                      <a:r>
                        <a:rPr sz="1800" spc="-100" dirty="0" smtClean="0">
                          <a:solidFill>
                            <a:srgbClr val="000000"/>
                          </a:solidFill>
                          <a:latin typeface="Arial"/>
                          <a:cs typeface="Arial"/>
                        </a:rPr>
                        <a:t> </a:t>
                      </a:r>
                      <a:r>
                        <a:rPr sz="1800" spc="0" dirty="0" smtClean="0">
                          <a:solidFill>
                            <a:srgbClr val="000000"/>
                          </a:solidFill>
                          <a:latin typeface="Arial"/>
                          <a:cs typeface="Arial"/>
                        </a:rPr>
                        <a:t>e</a:t>
                      </a:r>
                      <a:r>
                        <a:rPr sz="1800" spc="-20" dirty="0" smtClean="0">
                          <a:solidFill>
                            <a:srgbClr val="000000"/>
                          </a:solidFill>
                          <a:latin typeface="Arial"/>
                          <a:cs typeface="Arial"/>
                        </a:rPr>
                        <a:t>x</a:t>
                      </a:r>
                      <a:r>
                        <a:rPr sz="1800" spc="0" dirty="0" smtClean="0">
                          <a:solidFill>
                            <a:srgbClr val="000000"/>
                          </a:solidFill>
                          <a:latin typeface="Arial"/>
                          <a:cs typeface="Arial"/>
                        </a:rPr>
                        <a:t>p</a:t>
                      </a:r>
                      <a:r>
                        <a:rPr sz="1800" spc="-10" dirty="0" smtClean="0">
                          <a:solidFill>
                            <a:srgbClr val="000000"/>
                          </a:solidFill>
                          <a:latin typeface="Arial"/>
                          <a:cs typeface="Arial"/>
                        </a:rPr>
                        <a:t>i</a:t>
                      </a:r>
                      <a:r>
                        <a:rPr sz="1800" spc="0" dirty="0" smtClean="0">
                          <a:solidFill>
                            <a:srgbClr val="000000"/>
                          </a:solidFill>
                          <a:latin typeface="Arial"/>
                          <a:cs typeface="Arial"/>
                        </a:rPr>
                        <a:t>red</a:t>
                      </a:r>
                      <a:endParaRPr sz="1800" dirty="0">
                        <a:solidFill>
                          <a:srgbClr val="000000"/>
                        </a:solidFill>
                        <a:latin typeface="Arial"/>
                        <a:cs typeface="Arial"/>
                      </a:endParaRPr>
                    </a:p>
                  </a:txBody>
                  <a:tcPr marL="0" marR="0" marT="0" marB="0"/>
                </a:tc>
              </a:tr>
              <a:tr h="314959">
                <a:tc>
                  <a:txBody>
                    <a:bodyPr/>
                    <a:lstStyle/>
                    <a:p>
                      <a:pPr marL="25400">
                        <a:lnSpc>
                          <a:spcPct val="100000"/>
                        </a:lnSpc>
                      </a:pPr>
                      <a:r>
                        <a:rPr sz="1800" dirty="0" smtClean="0">
                          <a:solidFill>
                            <a:srgbClr val="000000"/>
                          </a:solidFill>
                          <a:latin typeface="Arial"/>
                          <a:cs typeface="Arial"/>
                        </a:rPr>
                        <a:t>12</a:t>
                      </a:r>
                      <a:endParaRPr sz="1800">
                        <a:solidFill>
                          <a:srgbClr val="000000"/>
                        </a:solidFill>
                        <a:latin typeface="Arial"/>
                        <a:cs typeface="Arial"/>
                      </a:endParaRPr>
                    </a:p>
                  </a:txBody>
                  <a:tcPr marL="0" marR="0" marT="0" marB="0"/>
                </a:tc>
                <a:tc>
                  <a:txBody>
                    <a:bodyPr/>
                    <a:lstStyle/>
                    <a:p>
                      <a:pPr marL="77470">
                        <a:lnSpc>
                          <a:spcPct val="100000"/>
                        </a:lnSpc>
                      </a:pPr>
                      <a:r>
                        <a:rPr sz="1800" dirty="0" smtClean="0">
                          <a:solidFill>
                            <a:srgbClr val="000000"/>
                          </a:solidFill>
                          <a:latin typeface="Arial"/>
                          <a:cs typeface="Arial"/>
                        </a:rPr>
                        <a:t>0</a:t>
                      </a:r>
                      <a:endParaRPr sz="1800">
                        <a:solidFill>
                          <a:srgbClr val="000000"/>
                        </a:solidFill>
                        <a:latin typeface="Arial"/>
                        <a:cs typeface="Arial"/>
                      </a:endParaRPr>
                    </a:p>
                  </a:txBody>
                  <a:tcPr marL="0" marR="0" marT="0" marB="0"/>
                </a:tc>
                <a:tc>
                  <a:txBody>
                    <a:bodyPr/>
                    <a:lstStyle/>
                    <a:p>
                      <a:pPr marL="100330">
                        <a:lnSpc>
                          <a:spcPct val="100000"/>
                        </a:lnSpc>
                      </a:pPr>
                      <a:r>
                        <a:rPr sz="1800" dirty="0" smtClean="0">
                          <a:solidFill>
                            <a:srgbClr val="000000"/>
                          </a:solidFill>
                          <a:latin typeface="Arial"/>
                          <a:cs typeface="Arial"/>
                        </a:rPr>
                        <a:t>b</a:t>
                      </a:r>
                      <a:r>
                        <a:rPr sz="1800" spc="-10" dirty="0" smtClean="0">
                          <a:solidFill>
                            <a:srgbClr val="000000"/>
                          </a:solidFill>
                          <a:latin typeface="Arial"/>
                          <a:cs typeface="Arial"/>
                        </a:rPr>
                        <a:t>a</a:t>
                      </a:r>
                      <a:r>
                        <a:rPr sz="1800" spc="0" dirty="0" smtClean="0">
                          <a:solidFill>
                            <a:srgbClr val="000000"/>
                          </a:solidFill>
                          <a:latin typeface="Arial"/>
                          <a:cs typeface="Arial"/>
                        </a:rPr>
                        <a:t>d</a:t>
                      </a:r>
                      <a:r>
                        <a:rPr sz="1800" spc="5" dirty="0" smtClean="0">
                          <a:solidFill>
                            <a:srgbClr val="000000"/>
                          </a:solidFill>
                          <a:latin typeface="Arial"/>
                          <a:cs typeface="Arial"/>
                        </a:rPr>
                        <a:t> </a:t>
                      </a:r>
                      <a:r>
                        <a:rPr sz="1800" spc="0" dirty="0" smtClean="0">
                          <a:solidFill>
                            <a:srgbClr val="000000"/>
                          </a:solidFill>
                          <a:latin typeface="Arial"/>
                          <a:cs typeface="Arial"/>
                        </a:rPr>
                        <a:t>IP</a:t>
                      </a:r>
                      <a:r>
                        <a:rPr sz="1800" spc="-45" dirty="0" smtClean="0">
                          <a:solidFill>
                            <a:srgbClr val="000000"/>
                          </a:solidFill>
                          <a:latin typeface="Arial"/>
                          <a:cs typeface="Arial"/>
                        </a:rPr>
                        <a:t> </a:t>
                      </a:r>
                      <a:r>
                        <a:rPr sz="1800" spc="0" dirty="0" smtClean="0">
                          <a:solidFill>
                            <a:srgbClr val="000000"/>
                          </a:solidFill>
                          <a:latin typeface="Arial"/>
                          <a:cs typeface="Arial"/>
                        </a:rPr>
                        <a:t>h</a:t>
                      </a:r>
                      <a:r>
                        <a:rPr sz="1800" spc="-10" dirty="0" smtClean="0">
                          <a:solidFill>
                            <a:srgbClr val="000000"/>
                          </a:solidFill>
                          <a:latin typeface="Arial"/>
                          <a:cs typeface="Arial"/>
                        </a:rPr>
                        <a:t>e</a:t>
                      </a:r>
                      <a:r>
                        <a:rPr sz="1800" spc="0" dirty="0" smtClean="0">
                          <a:solidFill>
                            <a:srgbClr val="000000"/>
                          </a:solidFill>
                          <a:latin typeface="Arial"/>
                          <a:cs typeface="Arial"/>
                        </a:rPr>
                        <a:t>a</a:t>
                      </a:r>
                      <a:r>
                        <a:rPr sz="1800" spc="-10" dirty="0" smtClean="0">
                          <a:solidFill>
                            <a:srgbClr val="000000"/>
                          </a:solidFill>
                          <a:latin typeface="Arial"/>
                          <a:cs typeface="Arial"/>
                        </a:rPr>
                        <a:t>d</a:t>
                      </a:r>
                      <a:r>
                        <a:rPr sz="1800" spc="0" dirty="0" smtClean="0">
                          <a:solidFill>
                            <a:srgbClr val="000000"/>
                          </a:solidFill>
                          <a:latin typeface="Arial"/>
                          <a:cs typeface="Arial"/>
                        </a:rPr>
                        <a:t>er</a:t>
                      </a:r>
                      <a:endParaRPr sz="1800" dirty="0">
                        <a:solidFill>
                          <a:srgbClr val="000000"/>
                        </a:solidFill>
                        <a:latin typeface="Arial"/>
                        <a:cs typeface="Arial"/>
                      </a:endParaRPr>
                    </a:p>
                  </a:txBody>
                  <a:tcPr marL="0" marR="0" marT="0" marB="0"/>
                </a:tc>
              </a:tr>
            </a:tbl>
          </a:graphicData>
        </a:graphic>
      </p:graphicFrame>
      <p:sp>
        <p:nvSpPr>
          <p:cNvPr id="2" name="标题 1"/>
          <p:cNvSpPr>
            <a:spLocks noGrp="1"/>
          </p:cNvSpPr>
          <p:nvPr>
            <p:ph type="title"/>
          </p:nvPr>
        </p:nvSpPr>
        <p:spPr>
          <a:xfrm>
            <a:off x="304800" y="395941"/>
            <a:ext cx="8382000" cy="1143000"/>
          </a:xfrm>
        </p:spPr>
        <p:txBody>
          <a:bodyPr/>
          <a:lstStyle/>
          <a:p>
            <a:pPr algn="l"/>
            <a:r>
              <a:rPr lang="en-US" altLang="zh-CN" sz="3200" dirty="0">
                <a:solidFill>
                  <a:schemeClr val="tx1"/>
                </a:solidFill>
              </a:rPr>
              <a:t>ICMP: </a:t>
            </a:r>
            <a:r>
              <a:rPr lang="zh-CN" altLang="en-US" sz="3200" dirty="0" smtClean="0">
                <a:solidFill>
                  <a:schemeClr val="tx1"/>
                </a:solidFill>
              </a:rPr>
              <a:t>因特网控制报文协议 </a:t>
            </a:r>
            <a:endParaRPr lang="zh-CN" altLang="en-US" sz="3200" dirty="0">
              <a:solidFill>
                <a:schemeClr val="tx1"/>
              </a:solidFill>
            </a:endParaRPr>
          </a:p>
        </p:txBody>
      </p:sp>
      <p:sp>
        <p:nvSpPr>
          <p:cNvPr id="5" name="文本框 4"/>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5421242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5"/>
          <p:cNvGraphicFramePr>
            <a:graphicFrameLocks noGrp="1"/>
          </p:cNvGraphicFramePr>
          <p:nvPr/>
        </p:nvGraphicFramePr>
        <p:xfrm>
          <a:off x="1136650" y="1851025"/>
          <a:ext cx="6858000" cy="4022493"/>
        </p:xfrm>
        <a:graphic>
          <a:graphicData uri="http://schemas.openxmlformats.org/drawingml/2006/table">
            <a:tbl>
              <a:tblPr firstRow="1" bandRow="1">
                <a:tableStyleId>{2D5ABB26-0587-4C30-8999-92F81FD0307C}</a:tableStyleId>
              </a:tblPr>
              <a:tblGrid>
                <a:gridCol w="1371600"/>
                <a:gridCol w="1371600"/>
                <a:gridCol w="1371600"/>
                <a:gridCol w="1371600"/>
                <a:gridCol w="1371600"/>
              </a:tblGrid>
              <a:tr h="304419">
                <a:tc gridSpan="5">
                  <a:txBody>
                    <a:bodyPr/>
                    <a:lstStyle/>
                    <a:p>
                      <a:pPr marL="635" algn="ctr">
                        <a:lnSpc>
                          <a:spcPct val="100000"/>
                        </a:lnSpc>
                      </a:pPr>
                      <a:r>
                        <a:rPr sz="1600" b="1" spc="-10" dirty="0" smtClean="0">
                          <a:latin typeface="Calibri"/>
                          <a:cs typeface="Calibri"/>
                        </a:rPr>
                        <a:t>IC</a:t>
                      </a:r>
                      <a:r>
                        <a:rPr sz="1600" b="1" spc="-5" dirty="0" smtClean="0">
                          <a:latin typeface="Calibri"/>
                          <a:cs typeface="Calibri"/>
                        </a:rPr>
                        <a:t>M</a:t>
                      </a:r>
                      <a:r>
                        <a:rPr sz="1600" b="1" spc="0" dirty="0" smtClean="0">
                          <a:latin typeface="Calibri"/>
                          <a:cs typeface="Calibri"/>
                        </a:rPr>
                        <a:t>P</a:t>
                      </a:r>
                      <a:r>
                        <a:rPr sz="1600" b="1" spc="10" dirty="0" smtClean="0">
                          <a:latin typeface="Calibri"/>
                          <a:cs typeface="Calibri"/>
                        </a:rPr>
                        <a:t> </a:t>
                      </a:r>
                      <a:r>
                        <a:rPr sz="1600" b="1" spc="-10" dirty="0" smtClean="0">
                          <a:latin typeface="Calibri"/>
                          <a:cs typeface="Calibri"/>
                        </a:rPr>
                        <a:t>p</a:t>
                      </a:r>
                      <a:r>
                        <a:rPr sz="1600" b="1" spc="0" dirty="0" smtClean="0">
                          <a:latin typeface="Calibri"/>
                          <a:cs typeface="Calibri"/>
                        </a:rPr>
                        <a:t>ac</a:t>
                      </a:r>
                      <a:r>
                        <a:rPr sz="1600" b="1" spc="-50" dirty="0" smtClean="0">
                          <a:latin typeface="Calibri"/>
                          <a:cs typeface="Calibri"/>
                        </a:rPr>
                        <a:t>k</a:t>
                      </a:r>
                      <a:r>
                        <a:rPr sz="1600" b="1" spc="-15" dirty="0" smtClean="0">
                          <a:latin typeface="Calibri"/>
                          <a:cs typeface="Calibri"/>
                        </a:rPr>
                        <a:t>e</a:t>
                      </a:r>
                      <a:r>
                        <a:rPr sz="1600" b="1" spc="0" dirty="0" smtClean="0">
                          <a:latin typeface="Calibri"/>
                          <a:cs typeface="Calibri"/>
                        </a:rPr>
                        <a:t>t</a:t>
                      </a:r>
                      <a:endParaRPr sz="16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99109">
                <a:tc>
                  <a:txBody>
                    <a:bodyPr/>
                    <a:lstStyle/>
                    <a:p>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61315">
                        <a:lnSpc>
                          <a:spcPct val="100000"/>
                        </a:lnSpc>
                      </a:pPr>
                      <a:r>
                        <a:rPr sz="1600" b="1" dirty="0" smtClean="0">
                          <a:latin typeface="Calibri"/>
                          <a:cs typeface="Calibri"/>
                        </a:rPr>
                        <a:t>B</a:t>
                      </a:r>
                      <a:r>
                        <a:rPr sz="1600" b="1" spc="5" dirty="0" smtClean="0">
                          <a:latin typeface="Calibri"/>
                          <a:cs typeface="Calibri"/>
                        </a:rPr>
                        <a:t>i</a:t>
                      </a:r>
                      <a:r>
                        <a:rPr sz="1600" b="1" spc="0" dirty="0" smtClean="0">
                          <a:latin typeface="Calibri"/>
                          <a:cs typeface="Calibri"/>
                        </a:rPr>
                        <a:t>t</a:t>
                      </a:r>
                      <a:r>
                        <a:rPr sz="1600" b="1" spc="-30" dirty="0" smtClean="0">
                          <a:latin typeface="Calibri"/>
                          <a:cs typeface="Calibri"/>
                        </a:rPr>
                        <a:t> </a:t>
                      </a:r>
                      <a:r>
                        <a:rPr sz="1600" b="1" spc="0" dirty="0" smtClean="0">
                          <a:latin typeface="Calibri"/>
                          <a:cs typeface="Calibri"/>
                        </a:rPr>
                        <a:t>0</a:t>
                      </a:r>
                      <a:r>
                        <a:rPr sz="1600" b="1" spc="5" dirty="0" smtClean="0">
                          <a:latin typeface="Calibri"/>
                          <a:cs typeface="Calibri"/>
                        </a:rPr>
                        <a:t> </a:t>
                      </a:r>
                      <a:r>
                        <a:rPr sz="1600" b="1" spc="0" dirty="0" smtClean="0">
                          <a:latin typeface="Calibri"/>
                          <a:cs typeface="Calibri"/>
                        </a:rPr>
                        <a:t>- 7</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09245">
                        <a:lnSpc>
                          <a:spcPct val="100000"/>
                        </a:lnSpc>
                      </a:pPr>
                      <a:r>
                        <a:rPr sz="1600" b="1" dirty="0" smtClean="0">
                          <a:latin typeface="Calibri"/>
                          <a:cs typeface="Calibri"/>
                        </a:rPr>
                        <a:t>B</a:t>
                      </a:r>
                      <a:r>
                        <a:rPr sz="1600" b="1" spc="5" dirty="0" smtClean="0">
                          <a:latin typeface="Calibri"/>
                          <a:cs typeface="Calibri"/>
                        </a:rPr>
                        <a:t>i</a:t>
                      </a:r>
                      <a:r>
                        <a:rPr sz="1600" b="1" spc="0" dirty="0" smtClean="0">
                          <a:latin typeface="Calibri"/>
                          <a:cs typeface="Calibri"/>
                        </a:rPr>
                        <a:t>t</a:t>
                      </a:r>
                      <a:r>
                        <a:rPr sz="1600" b="1" spc="-30" dirty="0" smtClean="0">
                          <a:latin typeface="Calibri"/>
                          <a:cs typeface="Calibri"/>
                        </a:rPr>
                        <a:t> </a:t>
                      </a:r>
                      <a:r>
                        <a:rPr sz="1600" b="1" spc="0" dirty="0" smtClean="0">
                          <a:latin typeface="Calibri"/>
                          <a:cs typeface="Calibri"/>
                        </a:rPr>
                        <a:t>8</a:t>
                      </a:r>
                      <a:r>
                        <a:rPr sz="1600" b="1" spc="5" dirty="0" smtClean="0">
                          <a:latin typeface="Calibri"/>
                          <a:cs typeface="Calibri"/>
                        </a:rPr>
                        <a:t> </a:t>
                      </a:r>
                      <a:r>
                        <a:rPr sz="1600" b="1" spc="0" dirty="0" smtClean="0">
                          <a:latin typeface="Calibri"/>
                          <a:cs typeface="Calibri"/>
                        </a:rPr>
                        <a:t>- </a:t>
                      </a:r>
                      <a:r>
                        <a:rPr sz="1600" b="1" spc="-10" dirty="0" smtClean="0">
                          <a:latin typeface="Calibri"/>
                          <a:cs typeface="Calibri"/>
                        </a:rPr>
                        <a:t>15</a:t>
                      </a:r>
                      <a:endParaRPr sz="16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7810">
                        <a:lnSpc>
                          <a:spcPct val="100000"/>
                        </a:lnSpc>
                      </a:pPr>
                      <a:r>
                        <a:rPr sz="1600" b="1" dirty="0" smtClean="0">
                          <a:latin typeface="Calibri"/>
                          <a:cs typeface="Calibri"/>
                        </a:rPr>
                        <a:t>B</a:t>
                      </a:r>
                      <a:r>
                        <a:rPr sz="1600" b="1" spc="5" dirty="0" smtClean="0">
                          <a:latin typeface="Calibri"/>
                          <a:cs typeface="Calibri"/>
                        </a:rPr>
                        <a:t>i</a:t>
                      </a:r>
                      <a:r>
                        <a:rPr sz="1600" b="1" spc="0" dirty="0" smtClean="0">
                          <a:latin typeface="Calibri"/>
                          <a:cs typeface="Calibri"/>
                        </a:rPr>
                        <a:t>t</a:t>
                      </a:r>
                      <a:r>
                        <a:rPr sz="1600" b="1" spc="-30" dirty="0" smtClean="0">
                          <a:latin typeface="Calibri"/>
                          <a:cs typeface="Calibri"/>
                        </a:rPr>
                        <a:t> </a:t>
                      </a:r>
                      <a:r>
                        <a:rPr sz="1600" b="1" spc="-5" dirty="0" smtClean="0">
                          <a:latin typeface="Calibri"/>
                          <a:cs typeface="Calibri"/>
                        </a:rPr>
                        <a:t>1</a:t>
                      </a:r>
                      <a:r>
                        <a:rPr sz="1600" b="1" spc="0" dirty="0" smtClean="0">
                          <a:latin typeface="Calibri"/>
                          <a:cs typeface="Calibri"/>
                        </a:rPr>
                        <a:t>6</a:t>
                      </a:r>
                      <a:r>
                        <a:rPr sz="1600" b="1" spc="15" dirty="0" smtClean="0">
                          <a:latin typeface="Calibri"/>
                          <a:cs typeface="Calibri"/>
                        </a:rPr>
                        <a:t> </a:t>
                      </a:r>
                      <a:r>
                        <a:rPr sz="1600" b="1" spc="0" dirty="0" smtClean="0">
                          <a:latin typeface="Calibri"/>
                          <a:cs typeface="Calibri"/>
                        </a:rPr>
                        <a:t>- </a:t>
                      </a:r>
                      <a:r>
                        <a:rPr sz="1600" b="1" spc="-10" dirty="0" smtClean="0">
                          <a:latin typeface="Calibri"/>
                          <a:cs typeface="Calibri"/>
                        </a:rPr>
                        <a:t>23</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8445">
                        <a:lnSpc>
                          <a:spcPct val="100000"/>
                        </a:lnSpc>
                      </a:pPr>
                      <a:r>
                        <a:rPr sz="1600" b="1" dirty="0" smtClean="0">
                          <a:latin typeface="Calibri"/>
                          <a:cs typeface="Calibri"/>
                        </a:rPr>
                        <a:t>B</a:t>
                      </a:r>
                      <a:r>
                        <a:rPr sz="1600" b="1" spc="5" dirty="0" smtClean="0">
                          <a:latin typeface="Calibri"/>
                          <a:cs typeface="Calibri"/>
                        </a:rPr>
                        <a:t>i</a:t>
                      </a:r>
                      <a:r>
                        <a:rPr sz="1600" b="1" spc="0" dirty="0" smtClean="0">
                          <a:latin typeface="Calibri"/>
                          <a:cs typeface="Calibri"/>
                        </a:rPr>
                        <a:t>t</a:t>
                      </a:r>
                      <a:r>
                        <a:rPr sz="1600" b="1" spc="-30" dirty="0" smtClean="0">
                          <a:latin typeface="Calibri"/>
                          <a:cs typeface="Calibri"/>
                        </a:rPr>
                        <a:t> </a:t>
                      </a:r>
                      <a:r>
                        <a:rPr sz="1600" b="1" spc="-5" dirty="0" smtClean="0">
                          <a:latin typeface="Calibri"/>
                          <a:cs typeface="Calibri"/>
                        </a:rPr>
                        <a:t>2</a:t>
                      </a:r>
                      <a:r>
                        <a:rPr sz="1600" b="1" spc="0" dirty="0" smtClean="0">
                          <a:latin typeface="Calibri"/>
                          <a:cs typeface="Calibri"/>
                        </a:rPr>
                        <a:t>4</a:t>
                      </a:r>
                      <a:r>
                        <a:rPr sz="1600" b="1" spc="15" dirty="0" smtClean="0">
                          <a:latin typeface="Calibri"/>
                          <a:cs typeface="Calibri"/>
                        </a:rPr>
                        <a:t> </a:t>
                      </a:r>
                      <a:r>
                        <a:rPr sz="1600" b="1" spc="0" dirty="0" smtClean="0">
                          <a:latin typeface="Calibri"/>
                          <a:cs typeface="Calibri"/>
                        </a:rPr>
                        <a:t>- </a:t>
                      </a:r>
                      <a:r>
                        <a:rPr sz="1600" b="1" spc="-10" dirty="0" smtClean="0">
                          <a:latin typeface="Calibri"/>
                          <a:cs typeface="Calibri"/>
                        </a:rPr>
                        <a:t>31</a:t>
                      </a:r>
                      <a:endParaRPr sz="16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548259">
                <a:tc rowSpan="5">
                  <a:txBody>
                    <a:bodyPr/>
                    <a:lstStyle/>
                    <a:p>
                      <a:pPr marL="167640" marR="167005" indent="101600">
                        <a:lnSpc>
                          <a:spcPct val="100000"/>
                        </a:lnSpc>
                      </a:pPr>
                      <a:r>
                        <a:rPr sz="1600" b="1" spc="-10" dirty="0" smtClean="0">
                          <a:latin typeface="Calibri"/>
                          <a:cs typeface="Calibri"/>
                        </a:rPr>
                        <a:t>I</a:t>
                      </a:r>
                      <a:r>
                        <a:rPr sz="1600" b="1" spc="0" dirty="0" smtClean="0">
                          <a:latin typeface="Calibri"/>
                          <a:cs typeface="Calibri"/>
                        </a:rPr>
                        <a:t>P</a:t>
                      </a:r>
                      <a:r>
                        <a:rPr sz="1600" b="1" spc="-15" dirty="0" smtClean="0">
                          <a:latin typeface="Calibri"/>
                          <a:cs typeface="Calibri"/>
                        </a:rPr>
                        <a:t> </a:t>
                      </a:r>
                      <a:r>
                        <a:rPr sz="1600" b="1" spc="0" dirty="0" smtClean="0">
                          <a:latin typeface="Calibri"/>
                          <a:cs typeface="Calibri"/>
                        </a:rPr>
                        <a:t>He</a:t>
                      </a:r>
                      <a:r>
                        <a:rPr sz="1600" b="1" spc="5" dirty="0" smtClean="0">
                          <a:latin typeface="Calibri"/>
                          <a:cs typeface="Calibri"/>
                        </a:rPr>
                        <a:t>a</a:t>
                      </a:r>
                      <a:r>
                        <a:rPr sz="1600" b="1" spc="-5" dirty="0" smtClean="0">
                          <a:latin typeface="Calibri"/>
                          <a:cs typeface="Calibri"/>
                        </a:rPr>
                        <a:t>d</a:t>
                      </a:r>
                      <a:r>
                        <a:rPr sz="1600" b="1" spc="0" dirty="0" smtClean="0">
                          <a:latin typeface="Calibri"/>
                          <a:cs typeface="Calibri"/>
                        </a:rPr>
                        <a:t>er </a:t>
                      </a:r>
                      <a:r>
                        <a:rPr sz="1600" b="1" spc="-10" dirty="0" smtClean="0">
                          <a:latin typeface="Calibri"/>
                          <a:cs typeface="Calibri"/>
                        </a:rPr>
                        <a:t>(</a:t>
                      </a:r>
                      <a:r>
                        <a:rPr sz="1600" b="1" spc="-5" dirty="0" smtClean="0">
                          <a:latin typeface="Calibri"/>
                          <a:cs typeface="Calibri"/>
                        </a:rPr>
                        <a:t>16</a:t>
                      </a:r>
                      <a:r>
                        <a:rPr sz="1600" b="1" spc="0" dirty="0" smtClean="0">
                          <a:latin typeface="Calibri"/>
                          <a:cs typeface="Calibri"/>
                        </a:rPr>
                        <a:t>0</a:t>
                      </a:r>
                      <a:r>
                        <a:rPr sz="1600" b="1" spc="15" dirty="0" smtClean="0">
                          <a:latin typeface="Calibri"/>
                          <a:cs typeface="Calibri"/>
                        </a:rPr>
                        <a:t> </a:t>
                      </a:r>
                      <a:r>
                        <a:rPr sz="1600" b="1" spc="-5" dirty="0" smtClean="0">
                          <a:latin typeface="Calibri"/>
                          <a:cs typeface="Calibri"/>
                        </a:rPr>
                        <a:t>b</a:t>
                      </a:r>
                      <a:r>
                        <a:rPr sz="1600" b="1" spc="0" dirty="0" smtClean="0">
                          <a:latin typeface="Calibri"/>
                          <a:cs typeface="Calibri"/>
                        </a:rPr>
                        <a:t>its OR</a:t>
                      </a:r>
                      <a:endParaRPr sz="1600">
                        <a:latin typeface="Calibri"/>
                        <a:cs typeface="Calibri"/>
                      </a:endParaRPr>
                    </a:p>
                    <a:p>
                      <a:pPr marL="292100">
                        <a:lnSpc>
                          <a:spcPct val="100000"/>
                        </a:lnSpc>
                      </a:pPr>
                      <a:r>
                        <a:rPr sz="1600" b="1" spc="-10" dirty="0" smtClean="0">
                          <a:solidFill>
                            <a:srgbClr val="FF0000"/>
                          </a:solidFill>
                          <a:latin typeface="Calibri"/>
                          <a:cs typeface="Calibri"/>
                        </a:rPr>
                        <a:t>2</a:t>
                      </a:r>
                      <a:r>
                        <a:rPr sz="1600" b="1" spc="0" dirty="0" smtClean="0">
                          <a:solidFill>
                            <a:srgbClr val="FF0000"/>
                          </a:solidFill>
                          <a:latin typeface="Calibri"/>
                          <a:cs typeface="Calibri"/>
                        </a:rPr>
                        <a:t>0 </a:t>
                      </a:r>
                      <a:r>
                        <a:rPr sz="1600" b="1" spc="-10" dirty="0" smtClean="0">
                          <a:solidFill>
                            <a:srgbClr val="FF0000"/>
                          </a:solidFill>
                          <a:latin typeface="Calibri"/>
                          <a:cs typeface="Calibri"/>
                        </a:rPr>
                        <a:t>B</a:t>
                      </a:r>
                      <a:r>
                        <a:rPr sz="1600" b="1" spc="5" dirty="0" smtClean="0">
                          <a:solidFill>
                            <a:srgbClr val="FF0000"/>
                          </a:solidFill>
                          <a:latin typeface="Calibri"/>
                          <a:cs typeface="Calibri"/>
                        </a:rPr>
                        <a:t>y</a:t>
                      </a:r>
                      <a:r>
                        <a:rPr sz="1600" b="1" spc="-30" dirty="0" smtClean="0">
                          <a:solidFill>
                            <a:srgbClr val="FF0000"/>
                          </a:solidFill>
                          <a:latin typeface="Calibri"/>
                          <a:cs typeface="Calibri"/>
                        </a:rPr>
                        <a:t>t</a:t>
                      </a:r>
                      <a:r>
                        <a:rPr sz="1600" b="1" spc="0" dirty="0" smtClean="0">
                          <a:solidFill>
                            <a:srgbClr val="FF0000"/>
                          </a:solidFill>
                          <a:latin typeface="Calibri"/>
                          <a:cs typeface="Calibri"/>
                        </a:rPr>
                        <a:t>es</a:t>
                      </a:r>
                      <a:r>
                        <a:rPr sz="1600" b="1" spc="0" dirty="0" smtClean="0">
                          <a:latin typeface="Calibri"/>
                          <a:cs typeface="Calibri"/>
                        </a:rPr>
                        <a:t>)</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187325">
                        <a:lnSpc>
                          <a:spcPct val="100000"/>
                        </a:lnSpc>
                      </a:pPr>
                      <a:r>
                        <a:rPr sz="1600" b="1" spc="-85" dirty="0" smtClean="0">
                          <a:latin typeface="Calibri"/>
                          <a:cs typeface="Calibri"/>
                        </a:rPr>
                        <a:t>V</a:t>
                      </a:r>
                      <a:r>
                        <a:rPr sz="1600" b="1" spc="0" dirty="0" smtClean="0">
                          <a:latin typeface="Calibri"/>
                          <a:cs typeface="Calibri"/>
                        </a:rPr>
                        <a:t>e</a:t>
                      </a:r>
                      <a:r>
                        <a:rPr sz="1600" b="1" spc="-30" dirty="0" smtClean="0">
                          <a:latin typeface="Calibri"/>
                          <a:cs typeface="Calibri"/>
                        </a:rPr>
                        <a:t>r</a:t>
                      </a:r>
                      <a:r>
                        <a:rPr sz="1600" b="1" spc="0" dirty="0" smtClean="0">
                          <a:latin typeface="Calibri"/>
                          <a:cs typeface="Calibri"/>
                        </a:rPr>
                        <a:t>sio</a:t>
                      </a:r>
                      <a:r>
                        <a:rPr sz="1600" b="1" spc="-10" dirty="0" smtClean="0">
                          <a:latin typeface="Calibri"/>
                          <a:cs typeface="Calibri"/>
                        </a:rPr>
                        <a:t>n</a:t>
                      </a:r>
                      <a:r>
                        <a:rPr sz="1600" b="1" spc="0" dirty="0" smtClean="0">
                          <a:latin typeface="Calibri"/>
                          <a:cs typeface="Calibri"/>
                        </a:rPr>
                        <a:t>/</a:t>
                      </a:r>
                      <a:r>
                        <a:rPr sz="1600" b="1" spc="-10" dirty="0" smtClean="0">
                          <a:latin typeface="Calibri"/>
                          <a:cs typeface="Calibri"/>
                        </a:rPr>
                        <a:t>I</a:t>
                      </a:r>
                      <a:r>
                        <a:rPr sz="1600" b="1" spc="0" dirty="0" smtClean="0">
                          <a:latin typeface="Calibri"/>
                          <a:cs typeface="Calibri"/>
                        </a:rPr>
                        <a:t>HL</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368935">
                        <a:lnSpc>
                          <a:spcPct val="100000"/>
                        </a:lnSpc>
                      </a:pPr>
                      <a:r>
                        <a:rPr sz="1600" b="1" spc="-50" dirty="0" smtClean="0">
                          <a:latin typeface="Calibri"/>
                          <a:cs typeface="Calibri"/>
                        </a:rPr>
                        <a:t>T</a:t>
                      </a:r>
                      <a:r>
                        <a:rPr sz="1600" b="1" spc="0" dirty="0" smtClean="0">
                          <a:latin typeface="Calibri"/>
                          <a:cs typeface="Calibri"/>
                        </a:rPr>
                        <a:t>y</a:t>
                      </a:r>
                      <a:r>
                        <a:rPr sz="1600" b="1" spc="-5" dirty="0" smtClean="0">
                          <a:latin typeface="Calibri"/>
                          <a:cs typeface="Calibri"/>
                        </a:rPr>
                        <a:t>p</a:t>
                      </a:r>
                      <a:r>
                        <a:rPr sz="1600" b="1" spc="0" dirty="0" smtClean="0">
                          <a:latin typeface="Calibri"/>
                          <a:cs typeface="Calibri"/>
                        </a:rPr>
                        <a:t>e</a:t>
                      </a:r>
                      <a:r>
                        <a:rPr sz="1600" b="1" spc="-5" dirty="0" smtClean="0">
                          <a:latin typeface="Calibri"/>
                          <a:cs typeface="Calibri"/>
                        </a:rPr>
                        <a:t> </a:t>
                      </a:r>
                      <a:r>
                        <a:rPr sz="1600" b="1" spc="5" dirty="0" smtClean="0">
                          <a:latin typeface="Calibri"/>
                          <a:cs typeface="Calibri"/>
                        </a:rPr>
                        <a:t>o</a:t>
                      </a:r>
                      <a:r>
                        <a:rPr sz="1600" b="1" spc="0" dirty="0" smtClean="0">
                          <a:latin typeface="Calibri"/>
                          <a:cs typeface="Calibri"/>
                        </a:rPr>
                        <a:t>f</a:t>
                      </a:r>
                      <a:endParaRPr sz="1600">
                        <a:latin typeface="Calibri"/>
                        <a:cs typeface="Calibri"/>
                      </a:endParaRPr>
                    </a:p>
                    <a:p>
                      <a:pPr marL="384175">
                        <a:lnSpc>
                          <a:spcPct val="100000"/>
                        </a:lnSpc>
                      </a:pPr>
                      <a:r>
                        <a:rPr sz="1600" b="1" dirty="0" smtClean="0">
                          <a:latin typeface="Calibri"/>
                          <a:cs typeface="Calibri"/>
                        </a:rPr>
                        <a:t>service</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gridSpan="2">
                  <a:txBody>
                    <a:bodyPr/>
                    <a:lstStyle/>
                    <a:p>
                      <a:pPr marL="1270" algn="ctr">
                        <a:lnSpc>
                          <a:spcPct val="100000"/>
                        </a:lnSpc>
                      </a:pPr>
                      <a:r>
                        <a:rPr sz="1600" b="1" dirty="0" smtClean="0">
                          <a:latin typeface="Calibri"/>
                          <a:cs typeface="Calibri"/>
                        </a:rPr>
                        <a:t>Le</a:t>
                      </a:r>
                      <a:r>
                        <a:rPr sz="1600" b="1" spc="-15" dirty="0" smtClean="0">
                          <a:latin typeface="Calibri"/>
                          <a:cs typeface="Calibri"/>
                        </a:rPr>
                        <a:t>ng</a:t>
                      </a:r>
                      <a:r>
                        <a:rPr sz="1600" b="1" spc="0" dirty="0" smtClean="0">
                          <a:latin typeface="Calibri"/>
                          <a:cs typeface="Calibri"/>
                        </a:rPr>
                        <a:t>th</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hMerge="1">
                  <a:txBody>
                    <a:bodyPr/>
                    <a:lstStyle/>
                    <a:p>
                      <a:endParaRPr/>
                    </a:p>
                  </a:txBody>
                  <a:tcPr marL="0" marR="0" marT="0" marB="0"/>
                </a:tc>
              </a:tr>
              <a:tr h="30441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gridSpan="2">
                  <a:txBody>
                    <a:bodyPr/>
                    <a:lstStyle/>
                    <a:p>
                      <a:pPr marL="802005">
                        <a:lnSpc>
                          <a:spcPct val="100000"/>
                        </a:lnSpc>
                      </a:pPr>
                      <a:r>
                        <a:rPr sz="1600" b="1" spc="-10" dirty="0" smtClean="0">
                          <a:latin typeface="Calibri"/>
                          <a:cs typeface="Calibri"/>
                        </a:rPr>
                        <a:t>Id</a:t>
                      </a:r>
                      <a:r>
                        <a:rPr sz="1600" b="1" spc="0" dirty="0" smtClean="0">
                          <a:latin typeface="Calibri"/>
                          <a:cs typeface="Calibri"/>
                        </a:rPr>
                        <a:t>e</a:t>
                      </a:r>
                      <a:r>
                        <a:rPr sz="1600" b="1" spc="-20" dirty="0" smtClean="0">
                          <a:latin typeface="Calibri"/>
                          <a:cs typeface="Calibri"/>
                        </a:rPr>
                        <a:t>n</a:t>
                      </a:r>
                      <a:r>
                        <a:rPr sz="1600" b="1" spc="0" dirty="0" smtClean="0">
                          <a:latin typeface="Calibri"/>
                          <a:cs typeface="Calibri"/>
                        </a:rPr>
                        <a:t>tifi</a:t>
                      </a:r>
                      <a:r>
                        <a:rPr sz="1600" b="1" spc="-10" dirty="0" smtClean="0">
                          <a:latin typeface="Calibri"/>
                          <a:cs typeface="Calibri"/>
                        </a:rPr>
                        <a:t>ca</a:t>
                      </a:r>
                      <a:r>
                        <a:rPr sz="1600" b="1" spc="0" dirty="0" smtClean="0">
                          <a:latin typeface="Calibri"/>
                          <a:cs typeface="Calibri"/>
                        </a:rPr>
                        <a:t>tion</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hMerge="1">
                  <a:txBody>
                    <a:bodyPr/>
                    <a:lstStyle/>
                    <a:p>
                      <a:endParaRPr/>
                    </a:p>
                  </a:txBody>
                  <a:tcPr marL="0" marR="0" marT="0" marB="0"/>
                </a:tc>
                <a:tc gridSpan="2">
                  <a:txBody>
                    <a:bodyPr/>
                    <a:lstStyle/>
                    <a:p>
                      <a:pPr marL="713740">
                        <a:lnSpc>
                          <a:spcPct val="100000"/>
                        </a:lnSpc>
                      </a:pPr>
                      <a:r>
                        <a:rPr sz="1600" b="1" i="1" dirty="0" smtClean="0">
                          <a:latin typeface="Calibri"/>
                          <a:cs typeface="Calibri"/>
                        </a:rPr>
                        <a:t>fla</a:t>
                      </a:r>
                      <a:r>
                        <a:rPr sz="1600" b="1" i="1" spc="-10" dirty="0" smtClean="0">
                          <a:latin typeface="Calibri"/>
                          <a:cs typeface="Calibri"/>
                        </a:rPr>
                        <a:t>g</a:t>
                      </a:r>
                      <a:r>
                        <a:rPr sz="1600" b="1" i="1" spc="0" dirty="0" smtClean="0">
                          <a:latin typeface="Calibri"/>
                          <a:cs typeface="Calibri"/>
                        </a:rPr>
                        <a:t>s</a:t>
                      </a:r>
                      <a:r>
                        <a:rPr sz="1600" b="1" i="1" spc="5" dirty="0" smtClean="0">
                          <a:latin typeface="Calibri"/>
                          <a:cs typeface="Calibri"/>
                        </a:rPr>
                        <a:t> </a:t>
                      </a:r>
                      <a:r>
                        <a:rPr sz="1600" b="1" spc="0" dirty="0" smtClean="0">
                          <a:latin typeface="Calibri"/>
                          <a:cs typeface="Calibri"/>
                        </a:rPr>
                        <a:t>and</a:t>
                      </a:r>
                      <a:r>
                        <a:rPr sz="1600" b="1" spc="10" dirty="0" smtClean="0">
                          <a:latin typeface="Calibri"/>
                          <a:cs typeface="Calibri"/>
                        </a:rPr>
                        <a:t> </a:t>
                      </a:r>
                      <a:r>
                        <a:rPr sz="1600" b="1" i="1" spc="0" dirty="0" smtClean="0">
                          <a:latin typeface="Calibri"/>
                          <a:cs typeface="Calibri"/>
                        </a:rPr>
                        <a:t>o</a:t>
                      </a:r>
                      <a:r>
                        <a:rPr sz="1600" b="1" i="1" spc="5" dirty="0" smtClean="0">
                          <a:latin typeface="Calibri"/>
                          <a:cs typeface="Calibri"/>
                        </a:rPr>
                        <a:t>f</a:t>
                      </a:r>
                      <a:r>
                        <a:rPr sz="1600" b="1" i="1" spc="0" dirty="0" smtClean="0">
                          <a:latin typeface="Calibri"/>
                          <a:cs typeface="Calibri"/>
                        </a:rPr>
                        <a:t>f</a:t>
                      </a:r>
                      <a:r>
                        <a:rPr sz="1600" b="1" i="1" spc="-10" dirty="0" smtClean="0">
                          <a:latin typeface="Calibri"/>
                          <a:cs typeface="Calibri"/>
                        </a:rPr>
                        <a:t>s</a:t>
                      </a:r>
                      <a:r>
                        <a:rPr sz="1600" b="1" i="1" spc="-20" dirty="0" smtClean="0">
                          <a:latin typeface="Calibri"/>
                          <a:cs typeface="Calibri"/>
                        </a:rPr>
                        <a:t>e</a:t>
                      </a:r>
                      <a:r>
                        <a:rPr sz="1600" b="1" i="1" spc="0" dirty="0" smtClean="0">
                          <a:latin typeface="Calibri"/>
                          <a:cs typeface="Calibri"/>
                        </a:rPr>
                        <a:t>t</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hMerge="1">
                  <a:txBody>
                    <a:bodyPr/>
                    <a:lstStyle/>
                    <a:p>
                      <a:endParaRPr/>
                    </a:p>
                  </a:txBody>
                  <a:tcPr marL="0" marR="0" marT="0" marB="0"/>
                </a:tc>
              </a:tr>
              <a:tr h="548258">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353695">
                        <a:lnSpc>
                          <a:spcPct val="100000"/>
                        </a:lnSpc>
                      </a:pPr>
                      <a:r>
                        <a:rPr sz="1600" b="1" dirty="0" smtClean="0">
                          <a:latin typeface="Calibri"/>
                          <a:cs typeface="Calibri"/>
                        </a:rPr>
                        <a:t>Time</a:t>
                      </a:r>
                      <a:r>
                        <a:rPr sz="1600" b="1" spc="-30" dirty="0" smtClean="0">
                          <a:latin typeface="Calibri"/>
                          <a:cs typeface="Calibri"/>
                        </a:rPr>
                        <a:t> </a:t>
                      </a:r>
                      <a:r>
                        <a:rPr sz="1600" b="1" spc="-145" dirty="0" smtClean="0">
                          <a:latin typeface="Calibri"/>
                          <a:cs typeface="Calibri"/>
                        </a:rPr>
                        <a:t>T</a:t>
                      </a:r>
                      <a:r>
                        <a:rPr sz="1600" b="1" spc="0" dirty="0" smtClean="0">
                          <a:latin typeface="Calibri"/>
                          <a:cs typeface="Calibri"/>
                        </a:rPr>
                        <a:t>o</a:t>
                      </a:r>
                      <a:endParaRPr sz="1600">
                        <a:latin typeface="Calibri"/>
                        <a:cs typeface="Calibri"/>
                      </a:endParaRPr>
                    </a:p>
                    <a:p>
                      <a:pPr marL="306705">
                        <a:lnSpc>
                          <a:spcPct val="100000"/>
                        </a:lnSpc>
                      </a:pPr>
                      <a:r>
                        <a:rPr sz="1600" b="1" dirty="0" smtClean="0">
                          <a:latin typeface="Calibri"/>
                          <a:cs typeface="Calibri"/>
                        </a:rPr>
                        <a:t>Li</a:t>
                      </a:r>
                      <a:r>
                        <a:rPr sz="1600" b="1" spc="-15" dirty="0" smtClean="0">
                          <a:latin typeface="Calibri"/>
                          <a:cs typeface="Calibri"/>
                        </a:rPr>
                        <a:t>v</a:t>
                      </a:r>
                      <a:r>
                        <a:rPr sz="1600" b="1" spc="0" dirty="0" smtClean="0">
                          <a:latin typeface="Calibri"/>
                          <a:cs typeface="Calibri"/>
                        </a:rPr>
                        <a:t>e</a:t>
                      </a:r>
                      <a:r>
                        <a:rPr sz="1600" b="1" spc="-10" dirty="0" smtClean="0">
                          <a:latin typeface="Calibri"/>
                          <a:cs typeface="Calibri"/>
                        </a:rPr>
                        <a:t>(</a:t>
                      </a:r>
                      <a:r>
                        <a:rPr sz="1600" b="1" spc="20" dirty="0" smtClean="0">
                          <a:latin typeface="Calibri"/>
                          <a:cs typeface="Calibri"/>
                        </a:rPr>
                        <a:t>T</a:t>
                      </a:r>
                      <a:r>
                        <a:rPr sz="1600" b="1" spc="0" dirty="0" smtClean="0">
                          <a:latin typeface="Calibri"/>
                          <a:cs typeface="Calibri"/>
                        </a:rPr>
                        <a:t>TL)</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324485">
                        <a:lnSpc>
                          <a:spcPct val="100000"/>
                        </a:lnSpc>
                      </a:pPr>
                      <a:r>
                        <a:rPr sz="1600" b="1" dirty="0" smtClean="0">
                          <a:latin typeface="Calibri"/>
                          <a:cs typeface="Calibri"/>
                        </a:rPr>
                        <a:t>P</a:t>
                      </a:r>
                      <a:r>
                        <a:rPr sz="1600" b="1" spc="-30" dirty="0" smtClean="0">
                          <a:latin typeface="Calibri"/>
                          <a:cs typeface="Calibri"/>
                        </a:rPr>
                        <a:t>r</a:t>
                      </a:r>
                      <a:r>
                        <a:rPr sz="1600" b="1" spc="0" dirty="0" smtClean="0">
                          <a:latin typeface="Calibri"/>
                          <a:cs typeface="Calibri"/>
                        </a:rPr>
                        <a:t>o</a:t>
                      </a:r>
                      <a:r>
                        <a:rPr sz="1600" b="1" spc="-10" dirty="0" smtClean="0">
                          <a:latin typeface="Calibri"/>
                          <a:cs typeface="Calibri"/>
                        </a:rPr>
                        <a:t>t</a:t>
                      </a:r>
                      <a:r>
                        <a:rPr sz="1600" b="1" spc="0" dirty="0" smtClean="0">
                          <a:latin typeface="Calibri"/>
                          <a:cs typeface="Calibri"/>
                        </a:rPr>
                        <a:t>ocol</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gridSpan="2">
                  <a:txBody>
                    <a:bodyPr/>
                    <a:lstStyle/>
                    <a:p>
                      <a:pPr marL="1270" algn="ctr">
                        <a:lnSpc>
                          <a:spcPct val="100000"/>
                        </a:lnSpc>
                      </a:pPr>
                      <a:r>
                        <a:rPr sz="1600" b="1" spc="-10" dirty="0" smtClean="0">
                          <a:latin typeface="Calibri"/>
                          <a:cs typeface="Calibri"/>
                        </a:rPr>
                        <a:t>Ch</a:t>
                      </a:r>
                      <a:r>
                        <a:rPr sz="1600" b="1" spc="0" dirty="0" smtClean="0">
                          <a:latin typeface="Calibri"/>
                          <a:cs typeface="Calibri"/>
                        </a:rPr>
                        <a:t>ec</a:t>
                      </a:r>
                      <a:r>
                        <a:rPr sz="1600" b="1" spc="-10" dirty="0" smtClean="0">
                          <a:latin typeface="Calibri"/>
                          <a:cs typeface="Calibri"/>
                        </a:rPr>
                        <a:t>k</a:t>
                      </a:r>
                      <a:r>
                        <a:rPr sz="1600" b="1" spc="0" dirty="0" smtClean="0">
                          <a:latin typeface="Calibri"/>
                          <a:cs typeface="Calibri"/>
                        </a:rPr>
                        <a:t>s</a:t>
                      </a:r>
                      <a:r>
                        <a:rPr sz="1600" b="1" spc="-10" dirty="0" smtClean="0">
                          <a:latin typeface="Calibri"/>
                          <a:cs typeface="Calibri"/>
                        </a:rPr>
                        <a:t>u</a:t>
                      </a:r>
                      <a:r>
                        <a:rPr sz="1600" b="1" spc="0" dirty="0" smtClean="0">
                          <a:latin typeface="Calibri"/>
                          <a:cs typeface="Calibri"/>
                        </a:rPr>
                        <a:t>m</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hMerge="1">
                  <a:txBody>
                    <a:bodyPr/>
                    <a:lstStyle/>
                    <a:p>
                      <a:endParaRPr/>
                    </a:p>
                  </a:txBody>
                  <a:tcPr marL="0" marR="0" marT="0" marB="0"/>
                </a:tc>
              </a:tr>
              <a:tr h="30441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gridSpan="4">
                  <a:txBody>
                    <a:bodyPr/>
                    <a:lstStyle/>
                    <a:p>
                      <a:pPr marL="0" algn="ctr">
                        <a:lnSpc>
                          <a:spcPct val="100000"/>
                        </a:lnSpc>
                      </a:pPr>
                      <a:r>
                        <a:rPr sz="1600" b="1" dirty="0" smtClean="0">
                          <a:latin typeface="Calibri"/>
                          <a:cs typeface="Calibri"/>
                        </a:rPr>
                        <a:t>Sou</a:t>
                      </a:r>
                      <a:r>
                        <a:rPr sz="1600" b="1" spc="-30" dirty="0" smtClean="0">
                          <a:latin typeface="Calibri"/>
                          <a:cs typeface="Calibri"/>
                        </a:rPr>
                        <a:t>r</a:t>
                      </a:r>
                      <a:r>
                        <a:rPr sz="1600" b="1" spc="0" dirty="0" smtClean="0">
                          <a:latin typeface="Calibri"/>
                          <a:cs typeface="Calibri"/>
                        </a:rPr>
                        <a:t>ce</a:t>
                      </a:r>
                      <a:r>
                        <a:rPr sz="1600" b="1" spc="10" dirty="0" smtClean="0">
                          <a:latin typeface="Calibri"/>
                          <a:cs typeface="Calibri"/>
                        </a:rPr>
                        <a:t> </a:t>
                      </a:r>
                      <a:r>
                        <a:rPr sz="1600" b="1" spc="-10" dirty="0" smtClean="0">
                          <a:latin typeface="Calibri"/>
                          <a:cs typeface="Calibri"/>
                        </a:rPr>
                        <a:t>I</a:t>
                      </a:r>
                      <a:r>
                        <a:rPr sz="1600" b="1" spc="0" dirty="0" smtClean="0">
                          <a:latin typeface="Calibri"/>
                          <a:cs typeface="Calibri"/>
                        </a:rPr>
                        <a:t>P</a:t>
                      </a:r>
                      <a:r>
                        <a:rPr sz="1600" b="1" spc="10" dirty="0" smtClean="0">
                          <a:latin typeface="Calibri"/>
                          <a:cs typeface="Calibri"/>
                        </a:rPr>
                        <a:t> </a:t>
                      </a:r>
                      <a:r>
                        <a:rPr sz="1600" b="1" spc="0" dirty="0" smtClean="0">
                          <a:latin typeface="Calibri"/>
                          <a:cs typeface="Calibri"/>
                        </a:rPr>
                        <a:t>ad</a:t>
                      </a:r>
                      <a:r>
                        <a:rPr sz="1600" b="1" spc="-10" dirty="0" smtClean="0">
                          <a:latin typeface="Calibri"/>
                          <a:cs typeface="Calibri"/>
                        </a:rPr>
                        <a:t>d</a:t>
                      </a:r>
                      <a:r>
                        <a:rPr sz="1600" b="1" spc="-20" dirty="0" smtClean="0">
                          <a:latin typeface="Calibri"/>
                          <a:cs typeface="Calibri"/>
                        </a:rPr>
                        <a:t>r</a:t>
                      </a:r>
                      <a:r>
                        <a:rPr sz="1600" b="1" spc="0" dirty="0" smtClean="0">
                          <a:latin typeface="Calibri"/>
                          <a:cs typeface="Calibri"/>
                        </a:rPr>
                        <a:t>ess</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30441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gridSpan="4">
                  <a:txBody>
                    <a:bodyPr/>
                    <a:lstStyle/>
                    <a:p>
                      <a:pPr marL="1798955">
                        <a:lnSpc>
                          <a:spcPct val="100000"/>
                        </a:lnSpc>
                      </a:pPr>
                      <a:r>
                        <a:rPr sz="1600" b="1" dirty="0" smtClean="0">
                          <a:latin typeface="Calibri"/>
                          <a:cs typeface="Calibri"/>
                        </a:rPr>
                        <a:t>De</a:t>
                      </a:r>
                      <a:r>
                        <a:rPr sz="1600" b="1" spc="-15" dirty="0" smtClean="0">
                          <a:latin typeface="Calibri"/>
                          <a:cs typeface="Calibri"/>
                        </a:rPr>
                        <a:t>s</a:t>
                      </a:r>
                      <a:r>
                        <a:rPr sz="1600" b="1" spc="0" dirty="0" smtClean="0">
                          <a:latin typeface="Calibri"/>
                          <a:cs typeface="Calibri"/>
                        </a:rPr>
                        <a:t>tin</a:t>
                      </a:r>
                      <a:r>
                        <a:rPr sz="1600" b="1" spc="-10" dirty="0" smtClean="0">
                          <a:latin typeface="Calibri"/>
                          <a:cs typeface="Calibri"/>
                        </a:rPr>
                        <a:t>a</a:t>
                      </a:r>
                      <a:r>
                        <a:rPr sz="1600" b="1" spc="0" dirty="0" smtClean="0">
                          <a:latin typeface="Calibri"/>
                          <a:cs typeface="Calibri"/>
                        </a:rPr>
                        <a:t>ti</a:t>
                      </a:r>
                      <a:r>
                        <a:rPr sz="1600" b="1" spc="5" dirty="0" smtClean="0">
                          <a:latin typeface="Calibri"/>
                          <a:cs typeface="Calibri"/>
                        </a:rPr>
                        <a:t>o</a:t>
                      </a:r>
                      <a:r>
                        <a:rPr sz="1600" b="1" spc="0" dirty="0" smtClean="0">
                          <a:latin typeface="Calibri"/>
                          <a:cs typeface="Calibri"/>
                        </a:rPr>
                        <a:t>n</a:t>
                      </a:r>
                      <a:r>
                        <a:rPr sz="1600" b="1" spc="-30" dirty="0" smtClean="0">
                          <a:latin typeface="Calibri"/>
                          <a:cs typeface="Calibri"/>
                        </a:rPr>
                        <a:t> </a:t>
                      </a:r>
                      <a:r>
                        <a:rPr sz="1600" b="1" spc="-10" dirty="0" smtClean="0">
                          <a:latin typeface="Calibri"/>
                          <a:cs typeface="Calibri"/>
                        </a:rPr>
                        <a:t>I</a:t>
                      </a:r>
                      <a:r>
                        <a:rPr sz="1600" b="1" spc="0" dirty="0" smtClean="0">
                          <a:latin typeface="Calibri"/>
                          <a:cs typeface="Calibri"/>
                        </a:rPr>
                        <a:t>P</a:t>
                      </a:r>
                      <a:r>
                        <a:rPr sz="1600" b="1" spc="10" dirty="0" smtClean="0">
                          <a:latin typeface="Calibri"/>
                          <a:cs typeface="Calibri"/>
                        </a:rPr>
                        <a:t> </a:t>
                      </a:r>
                      <a:r>
                        <a:rPr sz="1600" b="1" spc="0" dirty="0" smtClean="0">
                          <a:latin typeface="Calibri"/>
                          <a:cs typeface="Calibri"/>
                        </a:rPr>
                        <a:t>ad</a:t>
                      </a:r>
                      <a:r>
                        <a:rPr sz="1600" b="1" spc="-5" dirty="0" smtClean="0">
                          <a:latin typeface="Calibri"/>
                          <a:cs typeface="Calibri"/>
                        </a:rPr>
                        <a:t>d</a:t>
                      </a:r>
                      <a:r>
                        <a:rPr sz="1600" b="1" spc="-20" dirty="0" smtClean="0">
                          <a:latin typeface="Calibri"/>
                          <a:cs typeface="Calibri"/>
                        </a:rPr>
                        <a:t>r</a:t>
                      </a:r>
                      <a:r>
                        <a:rPr sz="1600" b="1" spc="0" dirty="0" smtClean="0">
                          <a:latin typeface="Calibri"/>
                          <a:cs typeface="Calibri"/>
                        </a:rPr>
                        <a:t>ess</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548258">
                <a:tc rowSpan="3">
                  <a:txBody>
                    <a:bodyPr/>
                    <a:lstStyle/>
                    <a:p>
                      <a:pPr marL="100330" marR="100330" indent="0" algn="ctr">
                        <a:lnSpc>
                          <a:spcPct val="100000"/>
                        </a:lnSpc>
                      </a:pPr>
                      <a:r>
                        <a:rPr sz="1600" b="1" spc="-10" dirty="0" smtClean="0">
                          <a:latin typeface="Calibri"/>
                          <a:cs typeface="Calibri"/>
                        </a:rPr>
                        <a:t>I</a:t>
                      </a:r>
                      <a:r>
                        <a:rPr sz="1600" b="1" spc="0" dirty="0" smtClean="0">
                          <a:latin typeface="Calibri"/>
                          <a:cs typeface="Calibri"/>
                        </a:rPr>
                        <a:t>C</a:t>
                      </a:r>
                      <a:r>
                        <a:rPr sz="1600" b="1" spc="-10" dirty="0" smtClean="0">
                          <a:latin typeface="Calibri"/>
                          <a:cs typeface="Calibri"/>
                        </a:rPr>
                        <a:t>M</a:t>
                      </a:r>
                      <a:r>
                        <a:rPr sz="1600" b="1" spc="0" dirty="0" smtClean="0">
                          <a:latin typeface="Calibri"/>
                          <a:cs typeface="Calibri"/>
                        </a:rPr>
                        <a:t>P</a:t>
                      </a:r>
                      <a:r>
                        <a:rPr sz="1600" b="1" spc="10" dirty="0" smtClean="0">
                          <a:latin typeface="Calibri"/>
                          <a:cs typeface="Calibri"/>
                        </a:rPr>
                        <a:t> </a:t>
                      </a:r>
                      <a:r>
                        <a:rPr sz="1600" b="1" spc="-35" dirty="0" smtClean="0">
                          <a:latin typeface="Calibri"/>
                          <a:cs typeface="Calibri"/>
                        </a:rPr>
                        <a:t>P</a:t>
                      </a:r>
                      <a:r>
                        <a:rPr sz="1600" b="1" spc="-25" dirty="0" smtClean="0">
                          <a:latin typeface="Calibri"/>
                          <a:cs typeface="Calibri"/>
                        </a:rPr>
                        <a:t>a</a:t>
                      </a:r>
                      <a:r>
                        <a:rPr sz="1600" b="1" spc="0" dirty="0" smtClean="0">
                          <a:latin typeface="Calibri"/>
                          <a:cs typeface="Calibri"/>
                        </a:rPr>
                        <a:t>yl</a:t>
                      </a:r>
                      <a:r>
                        <a:rPr sz="1600" b="1" spc="5" dirty="0" smtClean="0">
                          <a:latin typeface="Calibri"/>
                          <a:cs typeface="Calibri"/>
                        </a:rPr>
                        <a:t>o</a:t>
                      </a:r>
                      <a:r>
                        <a:rPr sz="1600" b="1" spc="0" dirty="0" smtClean="0">
                          <a:latin typeface="Calibri"/>
                          <a:cs typeface="Calibri"/>
                        </a:rPr>
                        <a:t>ad </a:t>
                      </a:r>
                      <a:r>
                        <a:rPr sz="1600" b="1" spc="-10" dirty="0" smtClean="0">
                          <a:latin typeface="Calibri"/>
                          <a:cs typeface="Calibri"/>
                        </a:rPr>
                        <a:t>(</a:t>
                      </a:r>
                      <a:r>
                        <a:rPr sz="1600" b="1" spc="-5" dirty="0" smtClean="0">
                          <a:latin typeface="Calibri"/>
                          <a:cs typeface="Calibri"/>
                        </a:rPr>
                        <a:t>64</a:t>
                      </a:r>
                      <a:r>
                        <a:rPr sz="1600" b="1" spc="0" dirty="0" smtClean="0">
                          <a:latin typeface="Calibri"/>
                          <a:cs typeface="Calibri"/>
                        </a:rPr>
                        <a:t>+</a:t>
                      </a:r>
                      <a:r>
                        <a:rPr sz="1600" b="1" spc="15" dirty="0" smtClean="0">
                          <a:latin typeface="Calibri"/>
                          <a:cs typeface="Calibri"/>
                        </a:rPr>
                        <a:t> </a:t>
                      </a:r>
                      <a:r>
                        <a:rPr sz="1600" b="1" spc="-5" dirty="0" smtClean="0">
                          <a:latin typeface="Calibri"/>
                          <a:cs typeface="Calibri"/>
                        </a:rPr>
                        <a:t>b</a:t>
                      </a:r>
                      <a:r>
                        <a:rPr sz="1600" b="1" spc="0" dirty="0" smtClean="0">
                          <a:latin typeface="Calibri"/>
                          <a:cs typeface="Calibri"/>
                        </a:rPr>
                        <a:t>its OR</a:t>
                      </a:r>
                      <a:endParaRPr sz="1600">
                        <a:latin typeface="Calibri"/>
                        <a:cs typeface="Calibri"/>
                      </a:endParaRPr>
                    </a:p>
                    <a:p>
                      <a:pPr marR="0" algn="ctr">
                        <a:lnSpc>
                          <a:spcPct val="100000"/>
                        </a:lnSpc>
                      </a:pPr>
                      <a:r>
                        <a:rPr sz="1600" b="1" spc="-5" dirty="0" smtClean="0">
                          <a:solidFill>
                            <a:srgbClr val="FF0000"/>
                          </a:solidFill>
                          <a:latin typeface="Calibri"/>
                          <a:cs typeface="Calibri"/>
                        </a:rPr>
                        <a:t>8</a:t>
                      </a:r>
                      <a:r>
                        <a:rPr sz="1600" b="1" spc="0" dirty="0" smtClean="0">
                          <a:solidFill>
                            <a:srgbClr val="FF0000"/>
                          </a:solidFill>
                          <a:latin typeface="Calibri"/>
                          <a:cs typeface="Calibri"/>
                        </a:rPr>
                        <a:t>+</a:t>
                      </a:r>
                      <a:r>
                        <a:rPr sz="1600" b="1" spc="5" dirty="0" smtClean="0">
                          <a:solidFill>
                            <a:srgbClr val="FF0000"/>
                          </a:solidFill>
                          <a:latin typeface="Calibri"/>
                          <a:cs typeface="Calibri"/>
                        </a:rPr>
                        <a:t> </a:t>
                      </a:r>
                      <a:r>
                        <a:rPr sz="1600" b="1" spc="-10" dirty="0" smtClean="0">
                          <a:solidFill>
                            <a:srgbClr val="FF0000"/>
                          </a:solidFill>
                          <a:latin typeface="Calibri"/>
                          <a:cs typeface="Calibri"/>
                        </a:rPr>
                        <a:t>B</a:t>
                      </a:r>
                      <a:r>
                        <a:rPr sz="1600" b="1" spc="10" dirty="0" smtClean="0">
                          <a:solidFill>
                            <a:srgbClr val="FF0000"/>
                          </a:solidFill>
                          <a:latin typeface="Calibri"/>
                          <a:cs typeface="Calibri"/>
                        </a:rPr>
                        <a:t>y</a:t>
                      </a:r>
                      <a:r>
                        <a:rPr sz="1600" b="1" spc="-25" dirty="0" smtClean="0">
                          <a:solidFill>
                            <a:srgbClr val="FF0000"/>
                          </a:solidFill>
                          <a:latin typeface="Calibri"/>
                          <a:cs typeface="Calibri"/>
                        </a:rPr>
                        <a:t>t</a:t>
                      </a:r>
                      <a:r>
                        <a:rPr sz="1600" b="1" spc="0" dirty="0" smtClean="0">
                          <a:solidFill>
                            <a:srgbClr val="FF0000"/>
                          </a:solidFill>
                          <a:latin typeface="Calibri"/>
                          <a:cs typeface="Calibri"/>
                        </a:rPr>
                        <a:t>es</a:t>
                      </a:r>
                      <a:r>
                        <a:rPr sz="1600" b="1" spc="0" dirty="0" smtClean="0">
                          <a:latin typeface="Calibri"/>
                          <a:cs typeface="Calibri"/>
                        </a:rPr>
                        <a:t>)</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a:txBody>
                    <a:bodyPr/>
                    <a:lstStyle/>
                    <a:p>
                      <a:pPr marL="368935">
                        <a:lnSpc>
                          <a:spcPct val="100000"/>
                        </a:lnSpc>
                      </a:pPr>
                      <a:r>
                        <a:rPr sz="1600" b="1" spc="-50" dirty="0" smtClean="0">
                          <a:latin typeface="Calibri"/>
                          <a:cs typeface="Calibri"/>
                        </a:rPr>
                        <a:t>T</a:t>
                      </a:r>
                      <a:r>
                        <a:rPr sz="1600" b="1" spc="0" dirty="0" smtClean="0">
                          <a:latin typeface="Calibri"/>
                          <a:cs typeface="Calibri"/>
                        </a:rPr>
                        <a:t>y</a:t>
                      </a:r>
                      <a:r>
                        <a:rPr sz="1600" b="1" spc="-5" dirty="0" smtClean="0">
                          <a:latin typeface="Calibri"/>
                          <a:cs typeface="Calibri"/>
                        </a:rPr>
                        <a:t>p</a:t>
                      </a:r>
                      <a:r>
                        <a:rPr sz="1600" b="1" spc="0" dirty="0" smtClean="0">
                          <a:latin typeface="Calibri"/>
                          <a:cs typeface="Calibri"/>
                        </a:rPr>
                        <a:t>e</a:t>
                      </a:r>
                      <a:r>
                        <a:rPr sz="1600" b="1" spc="-5" dirty="0" smtClean="0">
                          <a:latin typeface="Calibri"/>
                          <a:cs typeface="Calibri"/>
                        </a:rPr>
                        <a:t> </a:t>
                      </a:r>
                      <a:r>
                        <a:rPr sz="1600" b="1" spc="5" dirty="0" smtClean="0">
                          <a:latin typeface="Calibri"/>
                          <a:cs typeface="Calibri"/>
                        </a:rPr>
                        <a:t>o</a:t>
                      </a:r>
                      <a:r>
                        <a:rPr sz="1600" b="1" spc="0" dirty="0" smtClean="0">
                          <a:latin typeface="Calibri"/>
                          <a:cs typeface="Calibri"/>
                        </a:rPr>
                        <a:t>f</a:t>
                      </a:r>
                      <a:endParaRPr sz="1600">
                        <a:latin typeface="Calibri"/>
                        <a:cs typeface="Calibri"/>
                      </a:endParaRPr>
                    </a:p>
                    <a:p>
                      <a:pPr marL="316865">
                        <a:lnSpc>
                          <a:spcPct val="100000"/>
                        </a:lnSpc>
                      </a:pPr>
                      <a:r>
                        <a:rPr sz="1600" b="1" dirty="0" smtClean="0">
                          <a:latin typeface="Calibri"/>
                          <a:cs typeface="Calibri"/>
                        </a:rPr>
                        <a:t>messa</a:t>
                      </a:r>
                      <a:r>
                        <a:rPr sz="1600" b="1" spc="-20" dirty="0" smtClean="0">
                          <a:latin typeface="Calibri"/>
                          <a:cs typeface="Calibri"/>
                        </a:rPr>
                        <a:t>g</a:t>
                      </a:r>
                      <a:r>
                        <a:rPr sz="1600" b="1" spc="0" dirty="0" smtClean="0">
                          <a:latin typeface="Calibri"/>
                          <a:cs typeface="Calibri"/>
                        </a:rPr>
                        <a:t>e</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a:txBody>
                    <a:bodyPr/>
                    <a:lstStyle/>
                    <a:p>
                      <a:pPr marL="1270" algn="ctr">
                        <a:lnSpc>
                          <a:spcPct val="100000"/>
                        </a:lnSpc>
                      </a:pPr>
                      <a:r>
                        <a:rPr sz="1600" b="1" dirty="0" smtClean="0">
                          <a:latin typeface="Calibri"/>
                          <a:cs typeface="Calibri"/>
                        </a:rPr>
                        <a:t>Code</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gridSpan="2">
                  <a:txBody>
                    <a:bodyPr/>
                    <a:lstStyle/>
                    <a:p>
                      <a:pPr marL="635" algn="ctr">
                        <a:lnSpc>
                          <a:spcPct val="100000"/>
                        </a:lnSpc>
                      </a:pPr>
                      <a:r>
                        <a:rPr sz="1600" b="1" dirty="0" smtClean="0">
                          <a:latin typeface="Calibri"/>
                          <a:cs typeface="Calibri"/>
                        </a:rPr>
                        <a:t>C</a:t>
                      </a:r>
                      <a:r>
                        <a:rPr sz="1600" b="1" spc="-10" dirty="0" smtClean="0">
                          <a:latin typeface="Calibri"/>
                          <a:cs typeface="Calibri"/>
                        </a:rPr>
                        <a:t>h</a:t>
                      </a:r>
                      <a:r>
                        <a:rPr sz="1600" b="1" spc="0" dirty="0" smtClean="0">
                          <a:latin typeface="Calibri"/>
                          <a:cs typeface="Calibri"/>
                        </a:rPr>
                        <a:t>ec</a:t>
                      </a:r>
                      <a:r>
                        <a:rPr sz="1600" b="1" spc="-10" dirty="0" smtClean="0">
                          <a:latin typeface="Calibri"/>
                          <a:cs typeface="Calibri"/>
                        </a:rPr>
                        <a:t>k</a:t>
                      </a:r>
                      <a:r>
                        <a:rPr sz="1600" b="1" spc="0" dirty="0" smtClean="0">
                          <a:latin typeface="Calibri"/>
                          <a:cs typeface="Calibri"/>
                        </a:rPr>
                        <a:t>s</a:t>
                      </a:r>
                      <a:r>
                        <a:rPr sz="1600" b="1" spc="-10" dirty="0" smtClean="0">
                          <a:latin typeface="Calibri"/>
                          <a:cs typeface="Calibri"/>
                        </a:rPr>
                        <a:t>u</a:t>
                      </a:r>
                      <a:r>
                        <a:rPr sz="1600" b="1" spc="0" dirty="0" smtClean="0">
                          <a:latin typeface="Calibri"/>
                          <a:cs typeface="Calibri"/>
                        </a:rPr>
                        <a:t>m</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hMerge="1">
                  <a:txBody>
                    <a:bodyPr/>
                    <a:lstStyle/>
                    <a:p>
                      <a:endParaRPr/>
                    </a:p>
                  </a:txBody>
                  <a:tcPr marL="0" marR="0" marT="0" marB="0"/>
                </a:tc>
              </a:tr>
              <a:tr h="304419">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gridSpan="2">
                  <a:txBody>
                    <a:bodyPr/>
                    <a:lstStyle/>
                    <a:p>
                      <a:pPr marR="1270" algn="ctr">
                        <a:lnSpc>
                          <a:spcPct val="100000"/>
                        </a:lnSpc>
                      </a:pPr>
                      <a:r>
                        <a:rPr sz="1600" b="1" spc="-10" dirty="0" smtClean="0">
                          <a:latin typeface="Calibri"/>
                          <a:cs typeface="Calibri"/>
                        </a:rPr>
                        <a:t>ID</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hMerge="1">
                  <a:txBody>
                    <a:bodyPr/>
                    <a:lstStyle/>
                    <a:p>
                      <a:endParaRPr/>
                    </a:p>
                  </a:txBody>
                  <a:tcPr marL="0" marR="0" marT="0" marB="0"/>
                </a:tc>
                <a:tc gridSpan="2">
                  <a:txBody>
                    <a:bodyPr/>
                    <a:lstStyle/>
                    <a:p>
                      <a:pPr marL="635" algn="ctr">
                        <a:lnSpc>
                          <a:spcPct val="100000"/>
                        </a:lnSpc>
                      </a:pPr>
                      <a:r>
                        <a:rPr sz="1600" b="1" dirty="0" smtClean="0">
                          <a:latin typeface="Calibri"/>
                          <a:cs typeface="Calibri"/>
                        </a:rPr>
                        <a:t>seq</a:t>
                      </a:r>
                      <a:r>
                        <a:rPr sz="1600" b="1" spc="-10" dirty="0" smtClean="0">
                          <a:latin typeface="Calibri"/>
                          <a:cs typeface="Calibri"/>
                        </a:rPr>
                        <a:t>u</a:t>
                      </a:r>
                      <a:r>
                        <a:rPr sz="1600" b="1" spc="0" dirty="0" smtClean="0">
                          <a:latin typeface="Calibri"/>
                          <a:cs typeface="Calibri"/>
                        </a:rPr>
                        <a:t>ence</a:t>
                      </a:r>
                      <a:endParaRPr sz="160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hMerge="1">
                  <a:txBody>
                    <a:bodyPr/>
                    <a:lstStyle/>
                    <a:p>
                      <a:endParaRPr/>
                    </a:p>
                  </a:txBody>
                  <a:tcPr marL="0" marR="0" marT="0" marB="0"/>
                </a:tc>
              </a:tr>
              <a:tr h="356514">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gridSpan="4">
                  <a:txBody>
                    <a:bodyPr/>
                    <a:lstStyle/>
                    <a:p>
                      <a:pPr marL="1905" algn="ctr">
                        <a:lnSpc>
                          <a:spcPct val="100000"/>
                        </a:lnSpc>
                      </a:pPr>
                      <a:r>
                        <a:rPr sz="1600" b="1" dirty="0" smtClean="0">
                          <a:latin typeface="Calibri"/>
                          <a:cs typeface="Calibri"/>
                        </a:rPr>
                        <a:t>D</a:t>
                      </a:r>
                      <a:r>
                        <a:rPr sz="1600" b="1" spc="-10" dirty="0" smtClean="0">
                          <a:latin typeface="Calibri"/>
                          <a:cs typeface="Calibri"/>
                        </a:rPr>
                        <a:t>a</a:t>
                      </a:r>
                      <a:r>
                        <a:rPr sz="1600" b="1" spc="-15" dirty="0" smtClean="0">
                          <a:latin typeface="Calibri"/>
                          <a:cs typeface="Calibri"/>
                        </a:rPr>
                        <a:t>t</a:t>
                      </a:r>
                      <a:r>
                        <a:rPr sz="1600" b="1" spc="0" dirty="0" smtClean="0">
                          <a:latin typeface="Calibri"/>
                          <a:cs typeface="Calibri"/>
                        </a:rPr>
                        <a:t>a</a:t>
                      </a:r>
                      <a:r>
                        <a:rPr sz="1600" b="1" spc="-25" dirty="0" smtClean="0">
                          <a:latin typeface="Calibri"/>
                          <a:cs typeface="Calibri"/>
                        </a:rPr>
                        <a:t> </a:t>
                      </a:r>
                      <a:r>
                        <a:rPr sz="1600" b="1" spc="-10" dirty="0" smtClean="0">
                          <a:latin typeface="Calibri"/>
                          <a:cs typeface="Calibri"/>
                        </a:rPr>
                        <a:t>(</a:t>
                      </a:r>
                      <a:r>
                        <a:rPr sz="1600" b="1" i="1" spc="0" dirty="0" smtClean="0">
                          <a:latin typeface="Calibri"/>
                          <a:cs typeface="Calibri"/>
                        </a:rPr>
                        <a:t>o</a:t>
                      </a:r>
                      <a:r>
                        <a:rPr sz="1600" b="1" i="1" spc="-20" dirty="0" smtClean="0">
                          <a:latin typeface="Calibri"/>
                          <a:cs typeface="Calibri"/>
                        </a:rPr>
                        <a:t>p</a:t>
                      </a:r>
                      <a:r>
                        <a:rPr sz="1600" b="1" i="1" spc="0" dirty="0" smtClean="0">
                          <a:latin typeface="Calibri"/>
                          <a:cs typeface="Calibri"/>
                        </a:rPr>
                        <a:t>tio</a:t>
                      </a:r>
                      <a:r>
                        <a:rPr sz="1600" b="1" i="1" spc="5" dirty="0" smtClean="0">
                          <a:latin typeface="Calibri"/>
                          <a:cs typeface="Calibri"/>
                        </a:rPr>
                        <a:t>n</a:t>
                      </a:r>
                      <a:r>
                        <a:rPr sz="1600" b="1" i="1" spc="0" dirty="0" smtClean="0">
                          <a:latin typeface="Calibri"/>
                          <a:cs typeface="Calibri"/>
                        </a:rPr>
                        <a:t>al</a:t>
                      </a:r>
                      <a:r>
                        <a:rPr sz="1600" b="1" spc="0" dirty="0" smtClean="0">
                          <a:latin typeface="Calibri"/>
                          <a:cs typeface="Calibri"/>
                        </a:rPr>
                        <a:t>)</a:t>
                      </a:r>
                      <a:endParaRPr sz="1600" dirty="0">
                        <a:latin typeface="Calibri"/>
                        <a:cs typeface="Calibr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AAAA"/>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bl>
          </a:graphicData>
        </a:graphic>
      </p:graphicFrame>
      <p:sp>
        <p:nvSpPr>
          <p:cNvPr id="4" name="标题 3"/>
          <p:cNvSpPr>
            <a:spLocks noGrp="1"/>
          </p:cNvSpPr>
          <p:nvPr>
            <p:ph type="title"/>
          </p:nvPr>
        </p:nvSpPr>
        <p:spPr/>
        <p:txBody>
          <a:bodyPr/>
          <a:lstStyle/>
          <a:p>
            <a:pPr algn="l"/>
            <a:r>
              <a:rPr lang="en-US" altLang="zh-CN" sz="4800" dirty="0">
                <a:solidFill>
                  <a:schemeClr val="tx1"/>
                </a:solidFill>
              </a:rPr>
              <a:t>ICMP</a:t>
            </a:r>
            <a:r>
              <a:rPr lang="zh-CN" altLang="en-US" sz="4800" dirty="0">
                <a:solidFill>
                  <a:schemeClr val="tx1"/>
                </a:solidFill>
              </a:rPr>
              <a:t>分组</a:t>
            </a:r>
            <a:r>
              <a:rPr lang="zh-CN" altLang="en-US" sz="4800" dirty="0" smtClean="0">
                <a:solidFill>
                  <a:schemeClr val="tx1"/>
                </a:solidFill>
              </a:rPr>
              <a:t>格式</a:t>
            </a:r>
            <a:endParaRPr lang="zh-CN" altLang="en-US" sz="4800" dirty="0">
              <a:solidFill>
                <a:schemeClr val="tx1"/>
              </a:solidFill>
            </a:endParaRPr>
          </a:p>
        </p:txBody>
      </p:sp>
    </p:spTree>
    <p:extLst>
      <p:ext uri="{BB962C8B-B14F-4D97-AF65-F5344CB8AC3E}">
        <p14:creationId xmlns:p14="http://schemas.microsoft.com/office/powerpoint/2010/main" val="24270243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6303" y="1828800"/>
            <a:ext cx="3985895" cy="3820795"/>
          </a:xfrm>
          <a:prstGeom prst="rect">
            <a:avLst/>
          </a:prstGeom>
        </p:spPr>
        <p:txBody>
          <a:bodyPr vert="horz" wrap="square" lIns="0" tIns="0" rIns="0" bIns="0" rtlCol="0">
            <a:noAutofit/>
          </a:bodyPr>
          <a:lstStyle/>
          <a:p>
            <a:pPr marL="12700">
              <a:lnSpc>
                <a:spcPct val="100000"/>
              </a:lnSpc>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源主机</a:t>
            </a:r>
            <a:r>
              <a:rPr sz="2000" spc="10" dirty="0" smtClean="0">
                <a:solidFill>
                  <a:srgbClr val="FF0000"/>
                </a:solidFill>
                <a:latin typeface="宋体"/>
                <a:cs typeface="宋体"/>
              </a:rPr>
              <a:t>发送一系</a:t>
            </a:r>
            <a:r>
              <a:rPr sz="2000" spc="0" dirty="0" smtClean="0">
                <a:solidFill>
                  <a:srgbClr val="FF0000"/>
                </a:solidFill>
                <a:latin typeface="宋体"/>
                <a:cs typeface="宋体"/>
              </a:rPr>
              <a:t>列</a:t>
            </a:r>
            <a:r>
              <a:rPr sz="2000" spc="-170" dirty="0" smtClean="0">
                <a:solidFill>
                  <a:srgbClr val="FF0000"/>
                </a:solidFill>
                <a:latin typeface="宋体"/>
                <a:cs typeface="宋体"/>
              </a:rPr>
              <a:t> </a:t>
            </a:r>
            <a:r>
              <a:rPr sz="2000" b="1" spc="0" dirty="0" smtClean="0">
                <a:solidFill>
                  <a:srgbClr val="FF0000"/>
                </a:solidFill>
                <a:latin typeface="Comic Sans MS"/>
                <a:cs typeface="Comic Sans MS"/>
              </a:rPr>
              <a:t>UDP</a:t>
            </a:r>
            <a:r>
              <a:rPr sz="2000" b="1" spc="-15" dirty="0" smtClean="0">
                <a:solidFill>
                  <a:srgbClr val="FF0000"/>
                </a:solidFill>
                <a:latin typeface="Comic Sans MS"/>
                <a:cs typeface="Comic Sans MS"/>
              </a:rPr>
              <a:t> </a:t>
            </a:r>
            <a:r>
              <a:rPr sz="2000" spc="10" dirty="0" smtClean="0">
                <a:solidFill>
                  <a:srgbClr val="FF0000"/>
                </a:solidFill>
                <a:latin typeface="宋体"/>
                <a:cs typeface="宋体"/>
              </a:rPr>
              <a:t>报文段</a:t>
            </a:r>
            <a:endParaRPr sz="2000" dirty="0">
              <a:latin typeface="宋体"/>
              <a:cs typeface="宋体"/>
            </a:endParaRPr>
          </a:p>
          <a:p>
            <a:pPr marL="355600">
              <a:lnSpc>
                <a:spcPct val="100000"/>
              </a:lnSpc>
            </a:pPr>
            <a:r>
              <a:rPr sz="2000" dirty="0" smtClean="0">
                <a:latin typeface="宋体"/>
                <a:cs typeface="宋体"/>
              </a:rPr>
              <a:t>到目的主机</a:t>
            </a:r>
            <a:endParaRPr sz="2000" dirty="0">
              <a:latin typeface="宋体"/>
              <a:cs typeface="宋体"/>
            </a:endParaRPr>
          </a:p>
          <a:p>
            <a:pPr marL="469900">
              <a:lnSpc>
                <a:spcPct val="100000"/>
              </a:lnSpc>
              <a:spcBef>
                <a:spcPts val="439"/>
              </a:spcBef>
              <a:tabLst>
                <a:tab pos="756285" algn="l"/>
              </a:tabLst>
            </a:pPr>
            <a:r>
              <a:rPr sz="1250" dirty="0" smtClean="0">
                <a:solidFill>
                  <a:srgbClr val="7E7E7E"/>
                </a:solidFill>
                <a:latin typeface="Verdana"/>
                <a:cs typeface="Verdana"/>
              </a:rPr>
              <a:t>●	</a:t>
            </a:r>
            <a:r>
              <a:rPr sz="1800" dirty="0" smtClean="0">
                <a:latin typeface="宋体"/>
                <a:cs typeface="宋体"/>
              </a:rPr>
              <a:t>第一个</a:t>
            </a:r>
            <a:r>
              <a:rPr sz="1800" spc="-375" dirty="0" smtClean="0">
                <a:latin typeface="宋体"/>
                <a:cs typeface="宋体"/>
              </a:rPr>
              <a:t> </a:t>
            </a:r>
            <a:r>
              <a:rPr sz="1800" spc="-15" dirty="0" smtClean="0">
                <a:latin typeface="Comic Sans MS"/>
                <a:cs typeface="Comic Sans MS"/>
              </a:rPr>
              <a:t>TTL</a:t>
            </a:r>
            <a:r>
              <a:rPr sz="1800" spc="-5" dirty="0" smtClean="0">
                <a:latin typeface="Comic Sans MS"/>
                <a:cs typeface="Comic Sans MS"/>
              </a:rPr>
              <a:t> </a:t>
            </a:r>
            <a:r>
              <a:rPr sz="1800" spc="0" dirty="0" smtClean="0">
                <a:latin typeface="Comic Sans MS"/>
                <a:cs typeface="Comic Sans MS"/>
              </a:rPr>
              <a:t>=1</a:t>
            </a:r>
            <a:endParaRPr sz="1800" dirty="0">
              <a:latin typeface="Comic Sans MS"/>
              <a:cs typeface="Comic Sans MS"/>
            </a:endParaRPr>
          </a:p>
          <a:p>
            <a:pPr marL="469900">
              <a:lnSpc>
                <a:spcPct val="100000"/>
              </a:lnSpc>
              <a:spcBef>
                <a:spcPts val="434"/>
              </a:spcBef>
              <a:tabLst>
                <a:tab pos="756285" algn="l"/>
              </a:tabLst>
            </a:pPr>
            <a:r>
              <a:rPr sz="1250" dirty="0" smtClean="0">
                <a:solidFill>
                  <a:srgbClr val="7E7E7E"/>
                </a:solidFill>
                <a:latin typeface="Verdana"/>
                <a:cs typeface="Verdana"/>
              </a:rPr>
              <a:t>●	</a:t>
            </a:r>
            <a:r>
              <a:rPr sz="1800" dirty="0" smtClean="0">
                <a:latin typeface="宋体"/>
                <a:cs typeface="宋体"/>
              </a:rPr>
              <a:t>第二个</a:t>
            </a:r>
            <a:r>
              <a:rPr sz="1800" spc="-375" dirty="0" smtClean="0">
                <a:latin typeface="宋体"/>
                <a:cs typeface="宋体"/>
              </a:rPr>
              <a:t> </a:t>
            </a:r>
            <a:r>
              <a:rPr sz="1800" spc="-15" dirty="0" smtClean="0">
                <a:latin typeface="Comic Sans MS"/>
                <a:cs typeface="Comic Sans MS"/>
              </a:rPr>
              <a:t>TTL</a:t>
            </a:r>
            <a:r>
              <a:rPr sz="1800" spc="0" dirty="0" smtClean="0">
                <a:latin typeface="Comic Sans MS"/>
                <a:cs typeface="Comic Sans MS"/>
              </a:rPr>
              <a:t>=2</a:t>
            </a:r>
            <a:r>
              <a:rPr sz="1800" spc="-5" dirty="0" smtClean="0">
                <a:latin typeface="Comic Sans MS"/>
                <a:cs typeface="Comic Sans MS"/>
              </a:rPr>
              <a:t>,</a:t>
            </a:r>
            <a:r>
              <a:rPr sz="1800" spc="-25" dirty="0" smtClean="0">
                <a:latin typeface="Comic Sans MS"/>
                <a:cs typeface="Comic Sans MS"/>
              </a:rPr>
              <a:t> </a:t>
            </a:r>
            <a:r>
              <a:rPr sz="1800" spc="0" dirty="0" smtClean="0">
                <a:latin typeface="宋体"/>
                <a:cs typeface="宋体"/>
              </a:rPr>
              <a:t>依次类推</a:t>
            </a:r>
            <a:endParaRPr sz="1800" dirty="0">
              <a:latin typeface="宋体"/>
              <a:cs typeface="宋体"/>
            </a:endParaRPr>
          </a:p>
          <a:p>
            <a:pPr>
              <a:lnSpc>
                <a:spcPts val="550"/>
              </a:lnSpc>
              <a:spcBef>
                <a:spcPts val="1"/>
              </a:spcBef>
            </a:pPr>
            <a:endParaRPr sz="550" dirty="0"/>
          </a:p>
          <a:p>
            <a:pPr marL="469900">
              <a:lnSpc>
                <a:spcPct val="100000"/>
              </a:lnSpc>
              <a:tabLst>
                <a:tab pos="756285" algn="l"/>
              </a:tabLst>
            </a:pPr>
            <a:r>
              <a:rPr sz="1250" dirty="0" smtClean="0">
                <a:solidFill>
                  <a:srgbClr val="7E7E7E"/>
                </a:solidFill>
                <a:latin typeface="Verdana"/>
                <a:cs typeface="Verdana"/>
              </a:rPr>
              <a:t>●	</a:t>
            </a:r>
            <a:r>
              <a:rPr sz="1800" dirty="0" smtClean="0">
                <a:latin typeface="宋体"/>
                <a:cs typeface="宋体"/>
              </a:rPr>
              <a:t>发送给不可达的端口号（端口号</a:t>
            </a:r>
            <a:endParaRPr sz="1800" dirty="0">
              <a:latin typeface="宋体"/>
              <a:cs typeface="宋体"/>
            </a:endParaRPr>
          </a:p>
          <a:p>
            <a:pPr marL="756285">
              <a:lnSpc>
                <a:spcPts val="2014"/>
              </a:lnSpc>
            </a:pPr>
            <a:r>
              <a:rPr sz="1800" spc="-10" dirty="0" smtClean="0">
                <a:latin typeface="Calibri"/>
                <a:cs typeface="Calibri"/>
              </a:rPr>
              <a:t>&gt;30000</a:t>
            </a:r>
            <a:r>
              <a:rPr sz="1800" spc="-10" dirty="0" smtClean="0">
                <a:latin typeface="宋体"/>
                <a:cs typeface="宋体"/>
              </a:rPr>
              <a:t>的</a:t>
            </a:r>
            <a:r>
              <a:rPr sz="1800" spc="-20" dirty="0" smtClean="0">
                <a:latin typeface="Calibri"/>
                <a:cs typeface="Calibri"/>
              </a:rPr>
              <a:t>UDP</a:t>
            </a:r>
            <a:r>
              <a:rPr sz="1800" spc="0" dirty="0" smtClean="0">
                <a:latin typeface="宋体"/>
                <a:cs typeface="宋体"/>
              </a:rPr>
              <a:t>报文）</a:t>
            </a:r>
            <a:endParaRPr sz="1800" dirty="0">
              <a:latin typeface="宋体"/>
              <a:cs typeface="宋体"/>
            </a:endParaRPr>
          </a:p>
          <a:p>
            <a:pPr marL="12700">
              <a:lnSpc>
                <a:spcPct val="100000"/>
              </a:lnSpc>
              <a:spcBef>
                <a:spcPts val="495"/>
              </a:spcBef>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当第</a:t>
            </a:r>
            <a:r>
              <a:rPr sz="2000" spc="-5" dirty="0" smtClean="0">
                <a:latin typeface="Comic Sans MS"/>
                <a:cs typeface="Comic Sans MS"/>
              </a:rPr>
              <a:t>n</a:t>
            </a:r>
            <a:r>
              <a:rPr sz="2000" spc="0" dirty="0" smtClean="0">
                <a:latin typeface="宋体"/>
                <a:cs typeface="宋体"/>
              </a:rPr>
              <a:t>个数据报到达</a:t>
            </a:r>
            <a:r>
              <a:rPr lang="en-US" sz="2000" spc="0" dirty="0" smtClean="0">
                <a:latin typeface="宋体"/>
                <a:cs typeface="宋体"/>
              </a:rPr>
              <a:t>第</a:t>
            </a:r>
            <a:r>
              <a:rPr sz="2000" spc="-5" dirty="0" smtClean="0">
                <a:latin typeface="Comic Sans MS"/>
                <a:cs typeface="Comic Sans MS"/>
              </a:rPr>
              <a:t>n</a:t>
            </a:r>
            <a:r>
              <a:rPr sz="2000" spc="0" dirty="0" smtClean="0">
                <a:latin typeface="宋体"/>
                <a:cs typeface="宋体"/>
              </a:rPr>
              <a:t>个路由器</a:t>
            </a:r>
            <a:endParaRPr sz="2000" dirty="0">
              <a:latin typeface="宋体"/>
              <a:cs typeface="宋体"/>
            </a:endParaRPr>
          </a:p>
          <a:p>
            <a:pPr marL="355600">
              <a:lnSpc>
                <a:spcPct val="100000"/>
              </a:lnSpc>
            </a:pPr>
            <a:r>
              <a:rPr sz="2000" dirty="0" smtClean="0">
                <a:latin typeface="宋体"/>
                <a:cs typeface="宋体"/>
              </a:rPr>
              <a:t>时</a:t>
            </a:r>
            <a:r>
              <a:rPr sz="2000" dirty="0" smtClean="0">
                <a:latin typeface="Comic Sans MS"/>
                <a:cs typeface="Comic Sans MS"/>
              </a:rPr>
              <a:t>:</a:t>
            </a:r>
            <a:endParaRPr sz="2000" dirty="0">
              <a:latin typeface="Comic Sans MS"/>
              <a:cs typeface="Comic Sans MS"/>
            </a:endParaRPr>
          </a:p>
          <a:p>
            <a:pPr marL="469900">
              <a:lnSpc>
                <a:spcPct val="100000"/>
              </a:lnSpc>
              <a:spcBef>
                <a:spcPts val="440"/>
              </a:spcBef>
              <a:tabLst>
                <a:tab pos="756285" algn="l"/>
              </a:tabLst>
            </a:pPr>
            <a:r>
              <a:rPr sz="1250" dirty="0" smtClean="0">
                <a:solidFill>
                  <a:srgbClr val="7E7E7E"/>
                </a:solidFill>
                <a:latin typeface="Verdana"/>
                <a:cs typeface="Verdana"/>
              </a:rPr>
              <a:t>●	</a:t>
            </a:r>
            <a:r>
              <a:rPr sz="1800" dirty="0" smtClean="0">
                <a:latin typeface="宋体"/>
                <a:cs typeface="宋体"/>
              </a:rPr>
              <a:t>路由器丢弃数据报</a:t>
            </a:r>
            <a:endParaRPr sz="1800" dirty="0">
              <a:latin typeface="宋体"/>
              <a:cs typeface="宋体"/>
            </a:endParaRPr>
          </a:p>
          <a:p>
            <a:pPr marL="469900">
              <a:lnSpc>
                <a:spcPct val="100000"/>
              </a:lnSpc>
              <a:spcBef>
                <a:spcPts val="430"/>
              </a:spcBef>
              <a:tabLst>
                <a:tab pos="756285" algn="l"/>
              </a:tabLst>
            </a:pPr>
            <a:r>
              <a:rPr sz="1250" dirty="0" smtClean="0">
                <a:solidFill>
                  <a:srgbClr val="7E7E7E"/>
                </a:solidFill>
                <a:latin typeface="Verdana"/>
                <a:cs typeface="Verdana"/>
              </a:rPr>
              <a:t>●	</a:t>
            </a:r>
            <a:r>
              <a:rPr sz="1800" dirty="0" smtClean="0">
                <a:latin typeface="宋体"/>
                <a:cs typeface="宋体"/>
              </a:rPr>
              <a:t>发送回源主机一个</a:t>
            </a:r>
            <a:r>
              <a:rPr sz="1800" spc="-370" dirty="0" smtClean="0">
                <a:latin typeface="宋体"/>
                <a:cs typeface="宋体"/>
              </a:rPr>
              <a:t> </a:t>
            </a:r>
            <a:r>
              <a:rPr sz="1800" spc="-15" dirty="0" smtClean="0">
                <a:solidFill>
                  <a:srgbClr val="FF0000"/>
                </a:solidFill>
                <a:latin typeface="Comic Sans MS"/>
                <a:cs typeface="Comic Sans MS"/>
              </a:rPr>
              <a:t>IC</a:t>
            </a:r>
            <a:r>
              <a:rPr sz="1800" spc="-30" dirty="0" smtClean="0">
                <a:solidFill>
                  <a:srgbClr val="FF0000"/>
                </a:solidFill>
                <a:latin typeface="Comic Sans MS"/>
                <a:cs typeface="Comic Sans MS"/>
              </a:rPr>
              <a:t>M</a:t>
            </a:r>
            <a:r>
              <a:rPr sz="1800" spc="-10" dirty="0" smtClean="0">
                <a:solidFill>
                  <a:srgbClr val="FF0000"/>
                </a:solidFill>
                <a:latin typeface="Comic Sans MS"/>
                <a:cs typeface="Comic Sans MS"/>
              </a:rPr>
              <a:t>P</a:t>
            </a:r>
            <a:r>
              <a:rPr sz="1800" spc="10" dirty="0" smtClean="0">
                <a:solidFill>
                  <a:srgbClr val="FF0000"/>
                </a:solidFill>
                <a:latin typeface="Comic Sans MS"/>
                <a:cs typeface="Comic Sans MS"/>
              </a:rPr>
              <a:t> </a:t>
            </a:r>
            <a:r>
              <a:rPr sz="1800" spc="0" dirty="0" smtClean="0">
                <a:solidFill>
                  <a:srgbClr val="FF0000"/>
                </a:solidFill>
                <a:latin typeface="宋体"/>
                <a:cs typeface="宋体"/>
              </a:rPr>
              <a:t>报文</a:t>
            </a:r>
            <a:endParaRPr sz="1800" dirty="0">
              <a:latin typeface="宋体"/>
              <a:cs typeface="宋体"/>
            </a:endParaRPr>
          </a:p>
          <a:p>
            <a:pPr marL="756285">
              <a:lnSpc>
                <a:spcPts val="2125"/>
              </a:lnSpc>
            </a:pPr>
            <a:r>
              <a:rPr sz="1800" dirty="0" smtClean="0">
                <a:latin typeface="Comic Sans MS"/>
                <a:cs typeface="Comic Sans MS"/>
              </a:rPr>
              <a:t>(t</a:t>
            </a:r>
            <a:r>
              <a:rPr sz="1800" spc="-10" dirty="0" smtClean="0">
                <a:latin typeface="Comic Sans MS"/>
                <a:cs typeface="Comic Sans MS"/>
              </a:rPr>
              <a:t>ype</a:t>
            </a:r>
            <a:r>
              <a:rPr sz="1800" spc="-20" dirty="0" smtClean="0">
                <a:latin typeface="Comic Sans MS"/>
                <a:cs typeface="Comic Sans MS"/>
              </a:rPr>
              <a:t> </a:t>
            </a:r>
            <a:r>
              <a:rPr sz="1800" spc="0" dirty="0" smtClean="0">
                <a:latin typeface="Comic Sans MS"/>
                <a:cs typeface="Comic Sans MS"/>
              </a:rPr>
              <a:t>11</a:t>
            </a:r>
            <a:r>
              <a:rPr sz="1800" spc="-5" dirty="0" smtClean="0">
                <a:latin typeface="Comic Sans MS"/>
                <a:cs typeface="Comic Sans MS"/>
              </a:rPr>
              <a:t>, </a:t>
            </a:r>
            <a:r>
              <a:rPr sz="1800" spc="-15" dirty="0" smtClean="0">
                <a:latin typeface="Comic Sans MS"/>
                <a:cs typeface="Comic Sans MS"/>
              </a:rPr>
              <a:t>c</a:t>
            </a:r>
            <a:r>
              <a:rPr sz="1800" spc="0" dirty="0" smtClean="0">
                <a:latin typeface="Comic Sans MS"/>
                <a:cs typeface="Comic Sans MS"/>
              </a:rPr>
              <a:t>ode</a:t>
            </a:r>
            <a:r>
              <a:rPr sz="1800" spc="10" dirty="0" smtClean="0">
                <a:latin typeface="Comic Sans MS"/>
                <a:cs typeface="Comic Sans MS"/>
              </a:rPr>
              <a:t> </a:t>
            </a:r>
            <a:r>
              <a:rPr sz="1800" spc="0" dirty="0" smtClean="0">
                <a:latin typeface="Comic Sans MS"/>
                <a:cs typeface="Comic Sans MS"/>
              </a:rPr>
              <a:t>0)</a:t>
            </a:r>
            <a:r>
              <a:rPr lang="en-US" sz="1800" spc="0" dirty="0" smtClean="0">
                <a:latin typeface="Comic Sans MS"/>
                <a:cs typeface="Comic Sans MS"/>
              </a:rPr>
              <a:t>表明因TTL终止</a:t>
            </a:r>
            <a:endParaRPr sz="1800" dirty="0">
              <a:latin typeface="Comic Sans MS"/>
              <a:cs typeface="Comic Sans MS"/>
            </a:endParaRPr>
          </a:p>
          <a:p>
            <a:pPr marL="469900">
              <a:lnSpc>
                <a:spcPct val="100000"/>
              </a:lnSpc>
              <a:spcBef>
                <a:spcPts val="465"/>
              </a:spcBef>
              <a:tabLst>
                <a:tab pos="756285" algn="l"/>
              </a:tabLst>
            </a:pPr>
            <a:r>
              <a:rPr sz="1250" dirty="0" smtClean="0">
                <a:solidFill>
                  <a:srgbClr val="7E7E7E"/>
                </a:solidFill>
                <a:latin typeface="Verdana"/>
                <a:cs typeface="Verdana"/>
              </a:rPr>
              <a:t>●	</a:t>
            </a:r>
            <a:r>
              <a:rPr sz="1800" dirty="0" smtClean="0">
                <a:latin typeface="宋体"/>
                <a:cs typeface="宋体"/>
              </a:rPr>
              <a:t>报文包含路由器的名字和</a:t>
            </a:r>
            <a:r>
              <a:rPr sz="1800" spc="-10" dirty="0" smtClean="0">
                <a:latin typeface="Comic Sans MS"/>
                <a:cs typeface="Comic Sans MS"/>
              </a:rPr>
              <a:t>I</a:t>
            </a:r>
            <a:r>
              <a:rPr sz="1800" spc="-15" dirty="0" smtClean="0">
                <a:latin typeface="Comic Sans MS"/>
                <a:cs typeface="Comic Sans MS"/>
              </a:rPr>
              <a:t>P</a:t>
            </a:r>
            <a:r>
              <a:rPr sz="1800" spc="0" dirty="0" smtClean="0">
                <a:latin typeface="宋体"/>
                <a:cs typeface="宋体"/>
              </a:rPr>
              <a:t>地址</a:t>
            </a:r>
            <a:endParaRPr sz="1800" dirty="0">
              <a:latin typeface="宋体"/>
              <a:cs typeface="宋体"/>
            </a:endParaRPr>
          </a:p>
        </p:txBody>
      </p:sp>
      <p:sp>
        <p:nvSpPr>
          <p:cNvPr id="4" name="object 4"/>
          <p:cNvSpPr txBox="1"/>
          <p:nvPr/>
        </p:nvSpPr>
        <p:spPr>
          <a:xfrm>
            <a:off x="5011673" y="1882394"/>
            <a:ext cx="3534410" cy="1278255"/>
          </a:xfrm>
          <a:prstGeom prst="rect">
            <a:avLst/>
          </a:prstGeom>
        </p:spPr>
        <p:txBody>
          <a:bodyPr vert="horz" wrap="square" lIns="0" tIns="0" rIns="0" bIns="0" rtlCol="0">
            <a:noAutofit/>
          </a:bodyPr>
          <a:lstStyle/>
          <a:p>
            <a:pPr marL="355600" marR="12700" indent="-342900">
              <a:lnSpc>
                <a:spcPct val="100000"/>
              </a:lnSpc>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源主机</a:t>
            </a:r>
            <a:r>
              <a:rPr sz="2000" spc="10" dirty="0" smtClean="0">
                <a:solidFill>
                  <a:srgbClr val="FF0000"/>
                </a:solidFill>
                <a:latin typeface="宋体"/>
                <a:cs typeface="宋体"/>
              </a:rPr>
              <a:t>收</a:t>
            </a:r>
            <a:r>
              <a:rPr sz="2000" spc="0" dirty="0" smtClean="0">
                <a:solidFill>
                  <a:srgbClr val="FF0000"/>
                </a:solidFill>
                <a:latin typeface="宋体"/>
                <a:cs typeface="宋体"/>
              </a:rPr>
              <a:t>到</a:t>
            </a:r>
            <a:r>
              <a:rPr sz="2000" spc="-160" dirty="0" smtClean="0">
                <a:solidFill>
                  <a:srgbClr val="FF0000"/>
                </a:solidFill>
                <a:latin typeface="宋体"/>
                <a:cs typeface="宋体"/>
              </a:rPr>
              <a:t> </a:t>
            </a:r>
            <a:r>
              <a:rPr sz="2000" b="1" spc="0" dirty="0" smtClean="0">
                <a:solidFill>
                  <a:srgbClr val="FF0000"/>
                </a:solidFill>
                <a:latin typeface="Comic Sans MS"/>
                <a:cs typeface="Comic Sans MS"/>
              </a:rPr>
              <a:t>I</a:t>
            </a:r>
            <a:r>
              <a:rPr sz="2000" b="1" spc="-10" dirty="0" smtClean="0">
                <a:solidFill>
                  <a:srgbClr val="FF0000"/>
                </a:solidFill>
                <a:latin typeface="Comic Sans MS"/>
                <a:cs typeface="Comic Sans MS"/>
              </a:rPr>
              <a:t>C</a:t>
            </a:r>
            <a:r>
              <a:rPr sz="2000" b="1" spc="0" dirty="0" smtClean="0">
                <a:solidFill>
                  <a:srgbClr val="FF0000"/>
                </a:solidFill>
                <a:latin typeface="Comic Sans MS"/>
                <a:cs typeface="Comic Sans MS"/>
              </a:rPr>
              <a:t>MP</a:t>
            </a:r>
            <a:r>
              <a:rPr sz="2000" b="1" spc="-25" dirty="0" smtClean="0">
                <a:solidFill>
                  <a:srgbClr val="FF0000"/>
                </a:solidFill>
                <a:latin typeface="Comic Sans MS"/>
                <a:cs typeface="Comic Sans MS"/>
              </a:rPr>
              <a:t> </a:t>
            </a:r>
            <a:r>
              <a:rPr sz="2000" spc="10" dirty="0" smtClean="0">
                <a:solidFill>
                  <a:srgbClr val="FF0000"/>
                </a:solidFill>
                <a:latin typeface="宋体"/>
                <a:cs typeface="宋体"/>
              </a:rPr>
              <a:t>报文</a:t>
            </a:r>
            <a:r>
              <a:rPr sz="2000" spc="0" dirty="0" smtClean="0">
                <a:latin typeface="宋体"/>
                <a:cs typeface="宋体"/>
              </a:rPr>
              <a:t>后， 源主机计算</a:t>
            </a:r>
            <a:r>
              <a:rPr sz="2000" spc="-434" dirty="0" smtClean="0">
                <a:latin typeface="宋体"/>
                <a:cs typeface="宋体"/>
              </a:rPr>
              <a:t> </a:t>
            </a:r>
            <a:r>
              <a:rPr sz="2000" spc="0" dirty="0" smtClean="0">
                <a:latin typeface="Comic Sans MS"/>
                <a:cs typeface="Comic Sans MS"/>
              </a:rPr>
              <a:t>RTT</a:t>
            </a:r>
            <a:endParaRPr sz="2000" dirty="0">
              <a:latin typeface="Comic Sans MS"/>
              <a:cs typeface="Comic Sans MS"/>
            </a:endParaRPr>
          </a:p>
          <a:p>
            <a:pPr marL="355600" marR="181610" indent="-342900">
              <a:lnSpc>
                <a:spcPct val="100099"/>
              </a:lnSpc>
              <a:spcBef>
                <a:spcPts val="475"/>
              </a:spcBef>
              <a:buClr>
                <a:srgbClr val="006FC0"/>
              </a:buClr>
              <a:buSzPct val="70000"/>
              <a:buFont typeface="Wingdings" panose="05000000000000000000" pitchFamily="2" charset="2"/>
              <a:buChar char="p"/>
              <a:tabLst>
                <a:tab pos="354965" algn="l"/>
              </a:tabLst>
            </a:pPr>
            <a:r>
              <a:rPr sz="2000" dirty="0" smtClean="0">
                <a:latin typeface="Comic Sans MS"/>
                <a:cs typeface="Comic Sans MS"/>
              </a:rPr>
              <a:t>Trac</a:t>
            </a:r>
            <a:r>
              <a:rPr sz="2000" spc="-5" dirty="0" smtClean="0">
                <a:latin typeface="Comic Sans MS"/>
                <a:cs typeface="Comic Sans MS"/>
              </a:rPr>
              <a:t>e</a:t>
            </a:r>
            <a:r>
              <a:rPr sz="2000" spc="0" dirty="0" smtClean="0">
                <a:latin typeface="Comic Sans MS"/>
                <a:cs typeface="Comic Sans MS"/>
              </a:rPr>
              <a:t>route</a:t>
            </a:r>
            <a:r>
              <a:rPr sz="2000" spc="-25" dirty="0" smtClean="0">
                <a:latin typeface="Comic Sans MS"/>
                <a:cs typeface="Comic Sans MS"/>
              </a:rPr>
              <a:t> </a:t>
            </a:r>
            <a:r>
              <a:rPr sz="2000" spc="0" dirty="0" smtClean="0">
                <a:latin typeface="宋体"/>
                <a:cs typeface="宋体"/>
              </a:rPr>
              <a:t>重复</a:t>
            </a:r>
            <a:r>
              <a:rPr sz="2000" spc="-400" dirty="0" smtClean="0">
                <a:latin typeface="宋体"/>
                <a:cs typeface="宋体"/>
              </a:rPr>
              <a:t> </a:t>
            </a:r>
            <a:r>
              <a:rPr sz="2000" spc="0" dirty="0" smtClean="0">
                <a:latin typeface="Comic Sans MS"/>
                <a:cs typeface="Comic Sans MS"/>
              </a:rPr>
              <a:t>3 </a:t>
            </a:r>
            <a:r>
              <a:rPr sz="2000" spc="0" dirty="0" smtClean="0">
                <a:latin typeface="宋体"/>
                <a:cs typeface="宋体"/>
              </a:rPr>
              <a:t>次这样 的过程</a:t>
            </a:r>
            <a:endParaRPr sz="2000" dirty="0">
              <a:latin typeface="宋体"/>
              <a:cs typeface="宋体"/>
            </a:endParaRPr>
          </a:p>
        </p:txBody>
      </p:sp>
      <p:sp>
        <p:nvSpPr>
          <p:cNvPr id="5" name="object 5"/>
          <p:cNvSpPr txBox="1"/>
          <p:nvPr/>
        </p:nvSpPr>
        <p:spPr>
          <a:xfrm>
            <a:off x="5011673" y="3223767"/>
            <a:ext cx="1043940" cy="302895"/>
          </a:xfrm>
          <a:prstGeom prst="rect">
            <a:avLst/>
          </a:prstGeom>
        </p:spPr>
        <p:txBody>
          <a:bodyPr vert="horz" wrap="square" lIns="0" tIns="0" rIns="0" bIns="0" rtlCol="0">
            <a:noAutofit/>
          </a:bodyPr>
          <a:lstStyle/>
          <a:p>
            <a:pPr marL="12700">
              <a:lnSpc>
                <a:spcPts val="2380"/>
              </a:lnSpc>
            </a:pPr>
            <a:r>
              <a:rPr sz="2000" dirty="0" smtClean="0">
                <a:solidFill>
                  <a:srgbClr val="FF0000"/>
                </a:solidFill>
                <a:latin typeface="宋体"/>
                <a:cs typeface="宋体"/>
              </a:rPr>
              <a:t>停止判据</a:t>
            </a:r>
            <a:endParaRPr sz="2000">
              <a:latin typeface="宋体"/>
              <a:cs typeface="宋体"/>
            </a:endParaRPr>
          </a:p>
        </p:txBody>
      </p:sp>
      <p:sp>
        <p:nvSpPr>
          <p:cNvPr id="6" name="object 6"/>
          <p:cNvSpPr/>
          <p:nvPr/>
        </p:nvSpPr>
        <p:spPr>
          <a:xfrm>
            <a:off x="5023484" y="3504438"/>
            <a:ext cx="1018032" cy="0"/>
          </a:xfrm>
          <a:custGeom>
            <a:avLst/>
            <a:gdLst/>
            <a:ahLst/>
            <a:cxnLst/>
            <a:rect l="l" t="t" r="r" b="b"/>
            <a:pathLst>
              <a:path w="1018032">
                <a:moveTo>
                  <a:pt x="0" y="0"/>
                </a:moveTo>
                <a:lnTo>
                  <a:pt x="1018032" y="0"/>
                </a:lnTo>
              </a:path>
            </a:pathLst>
          </a:custGeom>
          <a:ln w="13462">
            <a:solidFill>
              <a:srgbClr val="FF0000"/>
            </a:solidFill>
          </a:ln>
        </p:spPr>
        <p:txBody>
          <a:bodyPr wrap="square" lIns="0" tIns="0" rIns="0" bIns="0" rtlCol="0">
            <a:noAutofit/>
          </a:bodyPr>
          <a:lstStyle/>
          <a:p>
            <a:endParaRPr/>
          </a:p>
        </p:txBody>
      </p:sp>
      <p:sp>
        <p:nvSpPr>
          <p:cNvPr id="7" name="object 7"/>
          <p:cNvSpPr txBox="1"/>
          <p:nvPr/>
        </p:nvSpPr>
        <p:spPr>
          <a:xfrm>
            <a:off x="5011673" y="3589528"/>
            <a:ext cx="3489960" cy="2253615"/>
          </a:xfrm>
          <a:prstGeom prst="rect">
            <a:avLst/>
          </a:prstGeom>
        </p:spPr>
        <p:txBody>
          <a:bodyPr vert="horz" wrap="square" lIns="0" tIns="0" rIns="0" bIns="0" rtlCol="0">
            <a:noAutofit/>
          </a:bodyPr>
          <a:lstStyle/>
          <a:p>
            <a:pPr marL="355600" marR="12700" indent="-342900">
              <a:lnSpc>
                <a:spcPct val="100000"/>
              </a:lnSpc>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Comic Sans MS"/>
                <a:cs typeface="Comic Sans MS"/>
              </a:rPr>
              <a:t>UDP</a:t>
            </a:r>
            <a:r>
              <a:rPr sz="2000" spc="-30" dirty="0" smtClean="0">
                <a:latin typeface="Comic Sans MS"/>
                <a:cs typeface="Comic Sans MS"/>
              </a:rPr>
              <a:t> </a:t>
            </a:r>
            <a:r>
              <a:rPr sz="2000" spc="0" dirty="0" smtClean="0">
                <a:latin typeface="宋体"/>
                <a:cs typeface="宋体"/>
              </a:rPr>
              <a:t>报文段最终到达目的主 机</a:t>
            </a:r>
            <a:endParaRPr sz="2000" dirty="0">
              <a:latin typeface="宋体"/>
              <a:cs typeface="宋体"/>
            </a:endParaRPr>
          </a:p>
          <a:p>
            <a:pPr>
              <a:lnSpc>
                <a:spcPts val="500"/>
              </a:lnSpc>
              <a:spcBef>
                <a:spcPts val="1"/>
              </a:spcBef>
            </a:pPr>
            <a:endParaRPr sz="500" dirty="0"/>
          </a:p>
          <a:p>
            <a:pPr marL="355600" marR="27940" indent="-342900">
              <a:lnSpc>
                <a:spcPct val="99200"/>
              </a:lnSpc>
              <a:buClr>
                <a:srgbClr val="006FC0"/>
              </a:buClr>
              <a:buSzPct val="70000"/>
              <a:buFont typeface="Wingdings" panose="05000000000000000000" pitchFamily="2" charset="2"/>
              <a:buChar char="p"/>
              <a:tabLst>
                <a:tab pos="354965" algn="l"/>
              </a:tabLst>
            </a:pPr>
            <a:r>
              <a:rPr sz="2000" spc="-5" dirty="0" smtClean="0">
                <a:latin typeface="宋体"/>
                <a:cs typeface="宋体"/>
              </a:rPr>
              <a:t>目的主机返</a:t>
            </a:r>
            <a:r>
              <a:rPr sz="2000" spc="0" dirty="0" smtClean="0">
                <a:latin typeface="宋体"/>
                <a:cs typeface="宋体"/>
              </a:rPr>
              <a:t>回</a:t>
            </a:r>
            <a:r>
              <a:rPr sz="2000" spc="-440" dirty="0" smtClean="0">
                <a:latin typeface="宋体"/>
                <a:cs typeface="宋体"/>
              </a:rPr>
              <a:t> </a:t>
            </a:r>
            <a:r>
              <a:rPr sz="2000" spc="0" dirty="0" smtClean="0">
                <a:latin typeface="Comic Sans MS"/>
                <a:cs typeface="Comic Sans MS"/>
              </a:rPr>
              <a:t>IC</a:t>
            </a:r>
            <a:r>
              <a:rPr sz="2000" spc="-10" dirty="0" smtClean="0">
                <a:latin typeface="Comic Sans MS"/>
                <a:cs typeface="Comic Sans MS"/>
              </a:rPr>
              <a:t>M</a:t>
            </a:r>
            <a:r>
              <a:rPr sz="2000" spc="0" dirty="0" smtClean="0">
                <a:latin typeface="Comic Sans MS"/>
                <a:cs typeface="Comic Sans MS"/>
              </a:rPr>
              <a:t>P</a:t>
            </a:r>
            <a:r>
              <a:rPr sz="2000" spc="-25" dirty="0" smtClean="0">
                <a:latin typeface="Comic Sans MS"/>
                <a:cs typeface="Comic Sans MS"/>
              </a:rPr>
              <a:t> </a:t>
            </a:r>
            <a:r>
              <a:rPr sz="2000" spc="0" dirty="0" smtClean="0">
                <a:latin typeface="Comic Sans MS"/>
                <a:cs typeface="Comic Sans MS"/>
              </a:rPr>
              <a:t>“</a:t>
            </a:r>
            <a:r>
              <a:rPr lang="en-US" altLang="zh-CN" sz="2000" dirty="0">
                <a:solidFill>
                  <a:srgbClr val="FF0000"/>
                </a:solidFill>
                <a:latin typeface="Arial"/>
                <a:cs typeface="Arial"/>
              </a:rPr>
              <a:t>d</a:t>
            </a:r>
            <a:r>
              <a:rPr lang="en-US" altLang="zh-CN" sz="2000" spc="-10" dirty="0">
                <a:solidFill>
                  <a:srgbClr val="FF0000"/>
                </a:solidFill>
                <a:latin typeface="Arial"/>
                <a:cs typeface="Arial"/>
              </a:rPr>
              <a:t>e</a:t>
            </a:r>
            <a:r>
              <a:rPr lang="en-US" altLang="zh-CN" sz="2000" dirty="0">
                <a:solidFill>
                  <a:srgbClr val="FF0000"/>
                </a:solidFill>
                <a:latin typeface="Arial"/>
                <a:cs typeface="Arial"/>
              </a:rPr>
              <a:t>st</a:t>
            </a:r>
            <a:r>
              <a:rPr lang="en-US" altLang="zh-CN" sz="2000" spc="5" dirty="0">
                <a:solidFill>
                  <a:srgbClr val="FF0000"/>
                </a:solidFill>
                <a:latin typeface="Arial"/>
                <a:cs typeface="Arial"/>
              </a:rPr>
              <a:t> </a:t>
            </a:r>
            <a:r>
              <a:rPr lang="en-US" altLang="zh-CN" sz="2000" dirty="0">
                <a:solidFill>
                  <a:srgbClr val="FF0000"/>
                </a:solidFill>
                <a:latin typeface="Arial"/>
                <a:cs typeface="Arial"/>
              </a:rPr>
              <a:t>p</a:t>
            </a:r>
            <a:r>
              <a:rPr lang="en-US" altLang="zh-CN" sz="2000" spc="-10" dirty="0">
                <a:solidFill>
                  <a:srgbClr val="FF0000"/>
                </a:solidFill>
                <a:latin typeface="Arial"/>
                <a:cs typeface="Arial"/>
              </a:rPr>
              <a:t>o</a:t>
            </a:r>
            <a:r>
              <a:rPr lang="en-US" altLang="zh-CN" sz="2000" dirty="0">
                <a:solidFill>
                  <a:srgbClr val="FF0000"/>
                </a:solidFill>
                <a:latin typeface="Arial"/>
                <a:cs typeface="Arial"/>
              </a:rPr>
              <a:t>rt</a:t>
            </a:r>
            <a:r>
              <a:rPr lang="en-US" altLang="zh-CN" sz="2000" spc="5" dirty="0">
                <a:solidFill>
                  <a:srgbClr val="FF0000"/>
                </a:solidFill>
                <a:latin typeface="Arial"/>
                <a:cs typeface="Arial"/>
              </a:rPr>
              <a:t> </a:t>
            </a:r>
            <a:r>
              <a:rPr sz="2000" spc="0" dirty="0" smtClean="0">
                <a:latin typeface="Comic Sans MS"/>
                <a:cs typeface="Comic Sans MS"/>
              </a:rPr>
              <a:t>unr</a:t>
            </a:r>
            <a:r>
              <a:rPr sz="2000" spc="-10" dirty="0" smtClean="0">
                <a:latin typeface="Comic Sans MS"/>
                <a:cs typeface="Comic Sans MS"/>
              </a:rPr>
              <a:t>ea</a:t>
            </a:r>
            <a:r>
              <a:rPr sz="2000" spc="0" dirty="0" smtClean="0">
                <a:latin typeface="Comic Sans MS"/>
                <a:cs typeface="Comic Sans MS"/>
              </a:rPr>
              <a:t>ch</a:t>
            </a:r>
            <a:r>
              <a:rPr sz="2000" spc="-10" dirty="0" smtClean="0">
                <a:latin typeface="Comic Sans MS"/>
                <a:cs typeface="Comic Sans MS"/>
              </a:rPr>
              <a:t>a</a:t>
            </a:r>
            <a:r>
              <a:rPr sz="2000" spc="0" dirty="0" smtClean="0">
                <a:latin typeface="Comic Sans MS"/>
                <a:cs typeface="Comic Sans MS"/>
              </a:rPr>
              <a:t>ble” </a:t>
            </a:r>
            <a:r>
              <a:rPr sz="2000" spc="0" dirty="0" smtClean="0">
                <a:latin typeface="宋体"/>
                <a:cs typeface="宋体"/>
              </a:rPr>
              <a:t>分组</a:t>
            </a:r>
            <a:r>
              <a:rPr sz="2000" spc="-415" dirty="0" smtClean="0">
                <a:latin typeface="宋体"/>
                <a:cs typeface="宋体"/>
              </a:rPr>
              <a:t> </a:t>
            </a:r>
            <a:r>
              <a:rPr sz="2000" spc="0" dirty="0" smtClean="0">
                <a:latin typeface="Comic Sans MS"/>
                <a:cs typeface="Comic Sans MS"/>
              </a:rPr>
              <a:t>(type 3, code</a:t>
            </a:r>
            <a:r>
              <a:rPr sz="2000" spc="-25" dirty="0" smtClean="0">
                <a:latin typeface="Comic Sans MS"/>
                <a:cs typeface="Comic Sans MS"/>
              </a:rPr>
              <a:t> </a:t>
            </a:r>
            <a:r>
              <a:rPr sz="2000" spc="0" dirty="0" smtClean="0">
                <a:latin typeface="Comic Sans MS"/>
                <a:cs typeface="Comic Sans MS"/>
              </a:rPr>
              <a:t>3)</a:t>
            </a:r>
            <a:endParaRPr sz="2000" dirty="0">
              <a:latin typeface="Comic Sans MS"/>
              <a:cs typeface="Comic Sans MS"/>
            </a:endParaRPr>
          </a:p>
          <a:p>
            <a:pPr>
              <a:lnSpc>
                <a:spcPts val="500"/>
              </a:lnSpc>
              <a:spcBef>
                <a:spcPts val="15"/>
              </a:spcBef>
            </a:pPr>
            <a:endParaRPr sz="500" dirty="0"/>
          </a:p>
          <a:p>
            <a:pPr marL="12700">
              <a:lnSpc>
                <a:spcPct val="100000"/>
              </a:lnSpc>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当源主机收到这样的</a:t>
            </a:r>
            <a:r>
              <a:rPr sz="2000" spc="-445" dirty="0" smtClean="0">
                <a:latin typeface="宋体"/>
                <a:cs typeface="宋体"/>
              </a:rPr>
              <a:t> </a:t>
            </a:r>
            <a:r>
              <a:rPr sz="2000" spc="0" dirty="0" smtClean="0">
                <a:latin typeface="Comic Sans MS"/>
                <a:cs typeface="Comic Sans MS"/>
              </a:rPr>
              <a:t>ICMP,</a:t>
            </a:r>
            <a:endParaRPr sz="2000" dirty="0">
              <a:latin typeface="Comic Sans MS"/>
              <a:cs typeface="Comic Sans MS"/>
            </a:endParaRPr>
          </a:p>
          <a:p>
            <a:pPr marL="355600">
              <a:lnSpc>
                <a:spcPts val="2380"/>
              </a:lnSpc>
            </a:pPr>
            <a:r>
              <a:rPr sz="2000" dirty="0" smtClean="0">
                <a:latin typeface="宋体"/>
                <a:cs typeface="宋体"/>
              </a:rPr>
              <a:t>停止</a:t>
            </a:r>
            <a:endParaRPr sz="2000" dirty="0">
              <a:latin typeface="宋体"/>
              <a:cs typeface="宋体"/>
            </a:endParaRPr>
          </a:p>
        </p:txBody>
      </p:sp>
      <p:sp>
        <p:nvSpPr>
          <p:cNvPr id="8" name="object 8"/>
          <p:cNvSpPr txBox="1"/>
          <p:nvPr/>
        </p:nvSpPr>
        <p:spPr>
          <a:xfrm>
            <a:off x="304800" y="5991758"/>
            <a:ext cx="8534400" cy="375920"/>
          </a:xfrm>
          <a:prstGeom prst="rect">
            <a:avLst/>
          </a:prstGeom>
        </p:spPr>
        <p:txBody>
          <a:bodyPr vert="horz" wrap="square" lIns="0" tIns="0" rIns="0" bIns="0" rtlCol="0">
            <a:noAutofit/>
          </a:bodyPr>
          <a:lstStyle/>
          <a:p>
            <a:pPr marL="12700">
              <a:lnSpc>
                <a:spcPct val="100000"/>
              </a:lnSpc>
            </a:pPr>
            <a:r>
              <a:rPr sz="2400" spc="-105" dirty="0" smtClean="0">
                <a:latin typeface="Arial"/>
                <a:cs typeface="Arial"/>
              </a:rPr>
              <a:t>T</a:t>
            </a:r>
            <a:r>
              <a:rPr sz="2400" spc="0" dirty="0" smtClean="0">
                <a:latin typeface="Arial"/>
                <a:cs typeface="Arial"/>
              </a:rPr>
              <a:t>raceroute</a:t>
            </a:r>
            <a:r>
              <a:rPr sz="2400" spc="0" dirty="0" smtClean="0">
                <a:latin typeface="宋体"/>
                <a:cs typeface="宋体"/>
              </a:rPr>
              <a:t>使用了</a:t>
            </a:r>
            <a:r>
              <a:rPr sz="2400" spc="-5" dirty="0" smtClean="0">
                <a:latin typeface="Arial"/>
                <a:cs typeface="Arial"/>
              </a:rPr>
              <a:t>UD</a:t>
            </a:r>
            <a:r>
              <a:rPr sz="2400" spc="-10" dirty="0" smtClean="0">
                <a:latin typeface="Arial"/>
                <a:cs typeface="Arial"/>
              </a:rPr>
              <a:t>P</a:t>
            </a:r>
            <a:r>
              <a:rPr sz="2400" spc="0" dirty="0" smtClean="0">
                <a:latin typeface="宋体"/>
                <a:cs typeface="宋体"/>
              </a:rPr>
              <a:t>报文</a:t>
            </a:r>
            <a:r>
              <a:rPr sz="2400" spc="-15" dirty="0" smtClean="0">
                <a:latin typeface="Arial"/>
                <a:cs typeface="Arial"/>
              </a:rPr>
              <a:t>+ICM</a:t>
            </a:r>
            <a:r>
              <a:rPr sz="2400" spc="-25" dirty="0" smtClean="0">
                <a:latin typeface="Arial"/>
                <a:cs typeface="Arial"/>
              </a:rPr>
              <a:t>P</a:t>
            </a:r>
            <a:r>
              <a:rPr sz="2400" spc="0" dirty="0" smtClean="0">
                <a:latin typeface="宋体"/>
                <a:cs typeface="宋体"/>
              </a:rPr>
              <a:t>报文</a:t>
            </a:r>
            <a:r>
              <a:rPr lang="en-US" altLang="zh-CN" sz="2400" spc="0" dirty="0" smtClean="0">
                <a:latin typeface="宋体"/>
                <a:cs typeface="宋体"/>
              </a:rPr>
              <a:t>(</a:t>
            </a:r>
            <a:r>
              <a:rPr lang="zh-CN" altLang="en-US" sz="2400" spc="0" dirty="0" smtClean="0">
                <a:latin typeface="宋体"/>
                <a:cs typeface="宋体"/>
              </a:rPr>
              <a:t>直接封装到</a:t>
            </a:r>
            <a:r>
              <a:rPr lang="en-US" altLang="zh-CN" sz="2400" spc="0" dirty="0" smtClean="0">
                <a:latin typeface="宋体"/>
                <a:cs typeface="宋体"/>
              </a:rPr>
              <a:t>IP</a:t>
            </a:r>
            <a:r>
              <a:rPr lang="zh-CN" altLang="en-US" sz="2400" spc="0" dirty="0" smtClean="0">
                <a:latin typeface="宋体"/>
                <a:cs typeface="宋体"/>
              </a:rPr>
              <a:t>数据报中</a:t>
            </a:r>
            <a:r>
              <a:rPr lang="en-US" altLang="zh-CN" sz="2400" spc="0" dirty="0" smtClean="0">
                <a:latin typeface="宋体"/>
                <a:cs typeface="宋体"/>
              </a:rPr>
              <a:t>)UDP</a:t>
            </a:r>
            <a:r>
              <a:rPr lang="zh-CN" altLang="en-US" sz="2400" dirty="0" smtClean="0">
                <a:latin typeface="宋体"/>
                <a:cs typeface="宋体"/>
              </a:rPr>
              <a:t>报头并不出现在</a:t>
            </a:r>
            <a:r>
              <a:rPr lang="en-US" altLang="zh-CN" sz="2400" dirty="0" smtClean="0">
                <a:latin typeface="宋体"/>
                <a:cs typeface="宋体"/>
              </a:rPr>
              <a:t>ICMP</a:t>
            </a:r>
            <a:r>
              <a:rPr lang="zh-CN" altLang="en-US" sz="2400" dirty="0" smtClean="0">
                <a:latin typeface="宋体"/>
                <a:cs typeface="宋体"/>
              </a:rPr>
              <a:t>报文中</a:t>
            </a:r>
            <a:endParaRPr sz="2400" dirty="0">
              <a:latin typeface="宋体"/>
              <a:cs typeface="宋体"/>
            </a:endParaRPr>
          </a:p>
        </p:txBody>
      </p:sp>
      <p:sp>
        <p:nvSpPr>
          <p:cNvPr id="2" name="标题 1"/>
          <p:cNvSpPr>
            <a:spLocks noGrp="1"/>
          </p:cNvSpPr>
          <p:nvPr>
            <p:ph type="title"/>
          </p:nvPr>
        </p:nvSpPr>
        <p:spPr/>
        <p:txBody>
          <a:bodyPr/>
          <a:lstStyle/>
          <a:p>
            <a:pPr algn="l"/>
            <a:r>
              <a:rPr lang="en-US" altLang="zh-CN" sz="4000" dirty="0" err="1">
                <a:solidFill>
                  <a:schemeClr val="tx1"/>
                </a:solidFill>
              </a:rPr>
              <a:t>Traceroute</a:t>
            </a:r>
            <a:r>
              <a:rPr lang="en-US" altLang="zh-CN" sz="4000" dirty="0">
                <a:solidFill>
                  <a:schemeClr val="tx1"/>
                </a:solidFill>
              </a:rPr>
              <a:t> </a:t>
            </a:r>
            <a:r>
              <a:rPr lang="zh-CN" altLang="en-US" sz="4000" dirty="0">
                <a:solidFill>
                  <a:schemeClr val="tx1"/>
                </a:solidFill>
              </a:rPr>
              <a:t>与 </a:t>
            </a:r>
            <a:r>
              <a:rPr lang="en-US" altLang="zh-CN" sz="4000" dirty="0">
                <a:solidFill>
                  <a:schemeClr val="tx1"/>
                </a:solidFill>
              </a:rPr>
              <a:t>ICMP </a:t>
            </a:r>
            <a:endParaRPr lang="zh-CN" altLang="en-US" sz="4000" dirty="0">
              <a:solidFill>
                <a:schemeClr val="tx1"/>
              </a:solidFill>
            </a:endParaRPr>
          </a:p>
        </p:txBody>
      </p:sp>
      <p:sp>
        <p:nvSpPr>
          <p:cNvPr id="9" name="文本框 8"/>
          <p:cNvSpPr txBox="1"/>
          <p:nvPr/>
        </p:nvSpPr>
        <p:spPr>
          <a:xfrm>
            <a:off x="7924800" y="152400"/>
            <a:ext cx="1066800" cy="707886"/>
          </a:xfrm>
          <a:prstGeom prst="rect">
            <a:avLst/>
          </a:prstGeom>
          <a:noFill/>
        </p:spPr>
        <p:txBody>
          <a:bodyPr wrap="square" rtlCol="0">
            <a:spAutoFit/>
          </a:bodyPr>
          <a:lstStyle/>
          <a:p>
            <a:r>
              <a:rPr kumimoji="1" lang="en-US" altLang="zh-CN" sz="4000" dirty="0" smtClean="0">
                <a:solidFill>
                  <a:srgbClr val="FF0000"/>
                </a:solidFill>
              </a:rPr>
              <a:t>*</a:t>
            </a:r>
            <a:endParaRPr kumimoji="1" lang="zh-CN" altLang="en-US" sz="4000" dirty="0">
              <a:solidFill>
                <a:srgbClr val="FF0000"/>
              </a:solidFill>
            </a:endParaRPr>
          </a:p>
        </p:txBody>
      </p:sp>
    </p:spTree>
    <p:extLst>
      <p:ext uri="{BB962C8B-B14F-4D97-AF65-F5344CB8AC3E}">
        <p14:creationId xmlns:p14="http://schemas.microsoft.com/office/powerpoint/2010/main" val="130652553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2129992"/>
            <a:ext cx="7772400" cy="1470936"/>
          </a:xfrm>
          <a:prstGeom prst="rect">
            <a:avLst/>
          </a:prstGeom>
        </p:spPr>
        <p:txBody>
          <a:bodyPr/>
          <a:lstStyle>
            <a:lvl1pPr algn="ctr" rtl="0" eaLnBrk="0" fontAlgn="base" latinLnBrk="1" hangingPunct="0">
              <a:spcBef>
                <a:spcPct val="0"/>
              </a:spcBef>
              <a:spcAft>
                <a:spcPct val="0"/>
              </a:spcAft>
              <a:defRPr kumimoji="1" sz="16300">
                <a:solidFill>
                  <a:schemeClr val="bg1"/>
                </a:solidFill>
                <a:latin typeface="+mj-lt"/>
                <a:ea typeface="宋体" charset="0"/>
                <a:cs typeface="宋体" charset="0"/>
              </a:defRPr>
            </a:lvl1pPr>
            <a:lvl2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2pPr>
            <a:lvl3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3pPr>
            <a:lvl4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4pPr>
            <a:lvl5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5pPr>
            <a:lvl6pPr marL="457200" algn="ctr" rtl="0" eaLnBrk="0" fontAlgn="base" latinLnBrk="1" hangingPunct="0">
              <a:spcBef>
                <a:spcPct val="0"/>
              </a:spcBef>
              <a:spcAft>
                <a:spcPct val="0"/>
              </a:spcAft>
              <a:defRPr sz="16300">
                <a:solidFill>
                  <a:schemeClr val="bg1"/>
                </a:solidFill>
                <a:latin typeface="Arial" pitchFamily="34" charset="0"/>
              </a:defRPr>
            </a:lvl6pPr>
            <a:lvl7pPr marL="914400" algn="ctr" rtl="0" eaLnBrk="0" fontAlgn="base" latinLnBrk="1" hangingPunct="0">
              <a:spcBef>
                <a:spcPct val="0"/>
              </a:spcBef>
              <a:spcAft>
                <a:spcPct val="0"/>
              </a:spcAft>
              <a:defRPr sz="16300">
                <a:solidFill>
                  <a:schemeClr val="bg1"/>
                </a:solidFill>
                <a:latin typeface="Arial" pitchFamily="34" charset="0"/>
              </a:defRPr>
            </a:lvl7pPr>
            <a:lvl8pPr marL="1371600" algn="ctr" rtl="0" eaLnBrk="0" fontAlgn="base" latinLnBrk="1" hangingPunct="0">
              <a:spcBef>
                <a:spcPct val="0"/>
              </a:spcBef>
              <a:spcAft>
                <a:spcPct val="0"/>
              </a:spcAft>
              <a:defRPr sz="16300">
                <a:solidFill>
                  <a:schemeClr val="bg1"/>
                </a:solidFill>
                <a:latin typeface="Arial" pitchFamily="34" charset="0"/>
              </a:defRPr>
            </a:lvl8pPr>
            <a:lvl9pPr marL="1828800" algn="ctr" rtl="0" eaLnBrk="0" fontAlgn="base" latinLnBrk="1" hangingPunct="0">
              <a:spcBef>
                <a:spcPct val="0"/>
              </a:spcBef>
              <a:spcAft>
                <a:spcPct val="0"/>
              </a:spcAft>
              <a:defRPr sz="16300">
                <a:solidFill>
                  <a:schemeClr val="bg1"/>
                </a:solidFill>
                <a:latin typeface="Arial" pitchFamily="34" charset="0"/>
              </a:defRPr>
            </a:lvl9pPr>
          </a:lstStyle>
          <a:p>
            <a:pPr>
              <a:lnSpc>
                <a:spcPts val="6120"/>
              </a:lnSpc>
              <a:defRPr/>
            </a:pPr>
            <a:r>
              <a:rPr kumimoji="0" lang="en-US" altLang="zh-CN" sz="3600" b="1" dirty="0" smtClean="0">
                <a:solidFill>
                  <a:srgbClr val="000090"/>
                </a:solidFill>
              </a:rPr>
              <a:t>2012</a:t>
            </a:r>
            <a:r>
              <a:rPr kumimoji="0" lang="zh-CN" altLang="en-US" sz="3600" b="1" dirty="0" smtClean="0">
                <a:solidFill>
                  <a:srgbClr val="000090"/>
                </a:solidFill>
              </a:rPr>
              <a:t>年全国硕士研究生入学统一考试计算机专业基础综合真题</a:t>
            </a:r>
          </a:p>
        </p:txBody>
      </p:sp>
    </p:spTree>
    <p:extLst>
      <p:ext uri="{BB962C8B-B14F-4D97-AF65-F5344CB8AC3E}">
        <p14:creationId xmlns:p14="http://schemas.microsoft.com/office/powerpoint/2010/main" val="75440978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kumimoji="0" lang="zh-CN" altLang="en-US" sz="3200" b="1" dirty="0" smtClean="0">
                <a:solidFill>
                  <a:srgbClr val="3F5A87"/>
                </a:solidFill>
              </a:rPr>
              <a:t>选择题</a:t>
            </a:r>
            <a:r>
              <a:rPr kumimoji="0" lang="en-US" altLang="zh-CN" sz="3200" b="1" dirty="0" smtClean="0">
                <a:solidFill>
                  <a:srgbClr val="3F5A87"/>
                </a:solidFill>
              </a:rPr>
              <a:t>1</a:t>
            </a:r>
          </a:p>
        </p:txBody>
      </p:sp>
      <p:sp>
        <p:nvSpPr>
          <p:cNvPr id="25609" name="Rectangle 9"/>
          <p:cNvSpPr>
            <a:spLocks noGrp="1" noChangeArrowheads="1"/>
          </p:cNvSpPr>
          <p:nvPr>
            <p:ph type="body" idx="1"/>
          </p:nvPr>
        </p:nvSpPr>
        <p:spPr/>
        <p:txBody>
          <a:bodyPr/>
          <a:lstStyle/>
          <a:p>
            <a:pPr>
              <a:defRPr/>
            </a:pPr>
            <a:r>
              <a:rPr kumimoji="0" lang="zh-CN" altLang="en-US" sz="2600" dirty="0" smtClean="0"/>
              <a:t>在</a:t>
            </a:r>
            <a:r>
              <a:rPr kumimoji="0" lang="en-US" altLang="zh-CN" sz="2600" dirty="0" smtClean="0"/>
              <a:t>TCP/IP</a:t>
            </a:r>
            <a:r>
              <a:rPr kumimoji="0" lang="zh-CN" altLang="en-US" sz="2600" dirty="0" smtClean="0"/>
              <a:t>体系结构中，直接为</a:t>
            </a:r>
            <a:r>
              <a:rPr kumimoji="0" lang="en-US" altLang="zh-CN" sz="2600" dirty="0" smtClean="0"/>
              <a:t>ICMP</a:t>
            </a:r>
            <a:r>
              <a:rPr kumimoji="0" lang="zh-CN" altLang="en-US" sz="2600" dirty="0" smtClean="0"/>
              <a:t>提供服务协议的是（）</a:t>
            </a:r>
            <a:endParaRPr kumimoji="0" lang="en-US" altLang="zh-CN" sz="2600" dirty="0" smtClean="0"/>
          </a:p>
          <a:p>
            <a:pPr>
              <a:buFont typeface="Wingdings" charset="0"/>
              <a:buNone/>
              <a:defRPr/>
            </a:pPr>
            <a:r>
              <a:rPr kumimoji="0" lang="en-US" altLang="zh-CN" sz="2600" dirty="0" smtClean="0"/>
              <a:t>    A.PPP</a:t>
            </a:r>
          </a:p>
          <a:p>
            <a:pPr>
              <a:buFont typeface="Wingdings" charset="0"/>
              <a:buNone/>
              <a:defRPr/>
            </a:pPr>
            <a:r>
              <a:rPr kumimoji="0" lang="en-US" altLang="zh-CN" sz="2600" dirty="0" smtClean="0"/>
              <a:t>	B.IP</a:t>
            </a:r>
          </a:p>
          <a:p>
            <a:pPr>
              <a:buFont typeface="Wingdings" charset="0"/>
              <a:buNone/>
              <a:defRPr/>
            </a:pPr>
            <a:r>
              <a:rPr kumimoji="0" lang="en-US" altLang="zh-CN" sz="2600" dirty="0" smtClean="0"/>
              <a:t>	C.UDP</a:t>
            </a:r>
          </a:p>
          <a:p>
            <a:pPr>
              <a:buFont typeface="Wingdings" charset="0"/>
              <a:buNone/>
              <a:defRPr/>
            </a:pPr>
            <a:r>
              <a:rPr kumimoji="0" lang="en-US" altLang="zh-CN" sz="2600" dirty="0" smtClean="0"/>
              <a:t>	D.TCP</a:t>
            </a:r>
          </a:p>
          <a:p>
            <a:pPr>
              <a:defRPr/>
            </a:pPr>
            <a:r>
              <a:rPr kumimoji="0" lang="zh-CN" altLang="en-US" sz="2600" dirty="0" smtClean="0"/>
              <a:t>答案：</a:t>
            </a:r>
            <a:r>
              <a:rPr kumimoji="0" lang="en-US" altLang="zh-CN" sz="2600" dirty="0" smtClean="0"/>
              <a:t>B</a:t>
            </a:r>
          </a:p>
          <a:p>
            <a:pPr>
              <a:defRPr/>
            </a:pPr>
            <a:r>
              <a:rPr kumimoji="0" lang="zh-CN" altLang="en-US" sz="2600" dirty="0" smtClean="0"/>
              <a:t>解析：考查</a:t>
            </a:r>
            <a:r>
              <a:rPr kumimoji="0" lang="en-US" altLang="zh-CN" sz="2600" dirty="0" smtClean="0"/>
              <a:t>ICMP</a:t>
            </a:r>
            <a:r>
              <a:rPr kumimoji="0" lang="zh-CN" altLang="en-US" sz="2600" dirty="0" smtClean="0"/>
              <a:t>协议的特点。</a:t>
            </a:r>
            <a:r>
              <a:rPr kumimoji="0" lang="en-US" altLang="zh-CN" sz="2600" dirty="0" smtClean="0"/>
              <a:t>ICMP</a:t>
            </a:r>
            <a:r>
              <a:rPr kumimoji="0" lang="zh-CN" altLang="en-US" sz="2600" dirty="0" smtClean="0"/>
              <a:t>是网络层协议，</a:t>
            </a:r>
            <a:r>
              <a:rPr kumimoji="0" lang="en-US" altLang="zh-CN" sz="2600" dirty="0" smtClean="0"/>
              <a:t>ICMP</a:t>
            </a:r>
            <a:r>
              <a:rPr kumimoji="0" lang="zh-CN" altLang="en-US" sz="2600" dirty="0" smtClean="0"/>
              <a:t>报文作为数据字段封装在</a:t>
            </a:r>
            <a:r>
              <a:rPr kumimoji="0" lang="en-US" altLang="zh-CN" sz="2600" dirty="0" smtClean="0"/>
              <a:t>IP</a:t>
            </a:r>
            <a:r>
              <a:rPr kumimoji="0" lang="zh-CN" altLang="en-US" sz="2600" dirty="0" smtClean="0"/>
              <a:t>分组中。</a:t>
            </a:r>
            <a:r>
              <a:rPr kumimoji="0" lang="en-US" altLang="zh-CN" sz="2600" dirty="0" smtClean="0"/>
              <a:t> </a:t>
            </a:r>
          </a:p>
          <a:p>
            <a:pPr>
              <a:defRPr/>
            </a:pPr>
            <a:endParaRPr kumimoji="0" lang="zh-CN" altLang="en-US" sz="2600" dirty="0" smtClean="0"/>
          </a:p>
        </p:txBody>
      </p:sp>
    </p:spTree>
    <p:extLst>
      <p:ext uri="{BB962C8B-B14F-4D97-AF65-F5344CB8AC3E}">
        <p14:creationId xmlns:p14="http://schemas.microsoft.com/office/powerpoint/2010/main" val="621787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5609">
                                            <p:txEl>
                                              <p:pRg st="5" end="5"/>
                                            </p:txEl>
                                          </p:spTgt>
                                        </p:tgtEl>
                                        <p:attrNameLst>
                                          <p:attrName>style.visibility</p:attrName>
                                        </p:attrNameLst>
                                      </p:cBhvr>
                                      <p:to>
                                        <p:strVal val="visible"/>
                                      </p:to>
                                    </p:set>
                                    <p:animEffect transition="in" filter="dissolve">
                                      <p:cBhvr>
                                        <p:cTn id="7" dur="500"/>
                                        <p:tgtEl>
                                          <p:spTgt spid="25609">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5609">
                                            <p:txEl>
                                              <p:pRg st="6" end="6"/>
                                            </p:txEl>
                                          </p:spTgt>
                                        </p:tgtEl>
                                        <p:attrNameLst>
                                          <p:attrName>style.visibility</p:attrName>
                                        </p:attrNameLst>
                                      </p:cBhvr>
                                      <p:to>
                                        <p:strVal val="visible"/>
                                      </p:to>
                                    </p:set>
                                    <p:animEffect transition="in" filter="dissolve">
                                      <p:cBhvr>
                                        <p:cTn id="10" dur="500"/>
                                        <p:tgtEl>
                                          <p:spTgt spid="2560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latin typeface="STXingkai" charset="-122"/>
                <a:ea typeface="STXingkai" charset="-122"/>
                <a:cs typeface="STXingkai" charset="-122"/>
              </a:rPr>
              <a:t>5</a:t>
            </a:r>
            <a:r>
              <a:rPr lang="zh-CN" altLang="en-US" sz="2400" dirty="0" smtClean="0">
                <a:solidFill>
                  <a:srgbClr val="FF0000"/>
                </a:solidFill>
                <a:latin typeface="STXingkai" charset="-122"/>
                <a:ea typeface="STXingkai" charset="-122"/>
                <a:cs typeface="STXingkai" charset="-122"/>
              </a:rPr>
              <a:t>、因特网的路由选择协议</a:t>
            </a:r>
            <a:endParaRPr lang="en-US" altLang="zh-CN" sz="2400" dirty="0" smtClean="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latin typeface="STXingkai" charset="-122"/>
              <a:ea typeface="STXingkai" charset="-122"/>
              <a:cs typeface="STXingkai" charset="-122"/>
            </a:endParaRPr>
          </a:p>
        </p:txBody>
      </p:sp>
    </p:spTree>
    <p:extLst>
      <p:ext uri="{BB962C8B-B14F-4D97-AF65-F5344CB8AC3E}">
        <p14:creationId xmlns:p14="http://schemas.microsoft.com/office/powerpoint/2010/main" val="1869888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94785" y="1427060"/>
            <a:ext cx="5433314" cy="4810252"/>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474065" y="2171191"/>
            <a:ext cx="3097530" cy="3571875"/>
          </a:xfrm>
          <a:prstGeom prst="rect">
            <a:avLst/>
          </a:prstGeom>
        </p:spPr>
        <p:txBody>
          <a:bodyPr vert="horz" wrap="square" lIns="0" tIns="0" rIns="0" bIns="0" rtlCol="0">
            <a:noAutofit/>
          </a:bodyPr>
          <a:lstStyle/>
          <a:p>
            <a:pPr marL="546100" indent="-533400">
              <a:lnSpc>
                <a:spcPct val="100000"/>
              </a:lnSpc>
              <a:buClr>
                <a:srgbClr val="006FC0"/>
              </a:buClr>
              <a:buSzPct val="69642"/>
              <a:buFont typeface="Wingdings" panose="05000000000000000000" pitchFamily="2" charset="2"/>
              <a:buChar char="p"/>
              <a:tabLst>
                <a:tab pos="545465" algn="l"/>
              </a:tabLst>
            </a:pPr>
            <a:r>
              <a:rPr sz="2800" spc="-30" dirty="0" smtClean="0">
                <a:latin typeface="宋体"/>
                <a:cs typeface="宋体"/>
              </a:rPr>
              <a:t>转发</a:t>
            </a:r>
            <a:r>
              <a:rPr sz="2800" spc="-570" dirty="0" smtClean="0">
                <a:latin typeface="宋体"/>
                <a:cs typeface="宋体"/>
              </a:rPr>
              <a:t> </a:t>
            </a:r>
            <a:r>
              <a:rPr sz="2800" spc="-55" dirty="0" smtClean="0">
                <a:latin typeface="Calibri"/>
                <a:cs typeface="Calibri"/>
              </a:rPr>
              <a:t>F</a:t>
            </a:r>
            <a:r>
              <a:rPr sz="2800" spc="-15" dirty="0" smtClean="0">
                <a:latin typeface="Calibri"/>
                <a:cs typeface="Calibri"/>
              </a:rPr>
              <a:t>o</a:t>
            </a:r>
            <a:r>
              <a:rPr sz="2800" spc="-5" dirty="0" smtClean="0">
                <a:latin typeface="Calibri"/>
                <a:cs typeface="Calibri"/>
              </a:rPr>
              <a:t>r</a:t>
            </a:r>
            <a:r>
              <a:rPr sz="2800" spc="-55" dirty="0" smtClean="0">
                <a:latin typeface="Calibri"/>
                <a:cs typeface="Calibri"/>
              </a:rPr>
              <a:t>w</a:t>
            </a:r>
            <a:r>
              <a:rPr sz="2800" spc="-15" dirty="0" smtClean="0">
                <a:latin typeface="Calibri"/>
                <a:cs typeface="Calibri"/>
              </a:rPr>
              <a:t>a</a:t>
            </a:r>
            <a:r>
              <a:rPr sz="2800" spc="-50" dirty="0" smtClean="0">
                <a:latin typeface="Calibri"/>
                <a:cs typeface="Calibri"/>
              </a:rPr>
              <a:t>r</a:t>
            </a:r>
            <a:r>
              <a:rPr sz="2800" spc="-15" dirty="0" smtClean="0">
                <a:latin typeface="Calibri"/>
                <a:cs typeface="Calibri"/>
              </a:rPr>
              <a:t>d</a:t>
            </a:r>
            <a:r>
              <a:rPr sz="2800" spc="-25" dirty="0" smtClean="0">
                <a:latin typeface="Calibri"/>
                <a:cs typeface="Calibri"/>
              </a:rPr>
              <a:t>i</a:t>
            </a:r>
            <a:r>
              <a:rPr sz="2800" spc="-15" dirty="0" smtClean="0">
                <a:latin typeface="Calibri"/>
                <a:cs typeface="Calibri"/>
              </a:rPr>
              <a:t>ng</a:t>
            </a:r>
            <a:endParaRPr sz="2800" dirty="0">
              <a:latin typeface="Calibri"/>
              <a:cs typeface="Calibri"/>
            </a:endParaRPr>
          </a:p>
          <a:p>
            <a:pPr marL="171450" indent="-171450">
              <a:lnSpc>
                <a:spcPts val="900"/>
              </a:lnSpc>
              <a:spcBef>
                <a:spcPts val="38"/>
              </a:spcBef>
              <a:buFont typeface="Wingdings" panose="05000000000000000000" pitchFamily="2" charset="2"/>
              <a:buChar char="p"/>
            </a:pPr>
            <a:endParaRPr sz="900" dirty="0"/>
          </a:p>
          <a:p>
            <a:pPr marL="171450" indent="-171450">
              <a:lnSpc>
                <a:spcPts val="1000"/>
              </a:lnSpc>
              <a:buFont typeface="Wingdings" panose="05000000000000000000" pitchFamily="2" charset="2"/>
              <a:buChar char="p"/>
            </a:pPr>
            <a:endParaRPr sz="1000" dirty="0"/>
          </a:p>
          <a:p>
            <a:pPr marL="171450" indent="-171450">
              <a:lnSpc>
                <a:spcPts val="1000"/>
              </a:lnSpc>
              <a:buFont typeface="Wingdings" panose="05000000000000000000" pitchFamily="2" charset="2"/>
              <a:buChar char="p"/>
            </a:pPr>
            <a:endParaRPr sz="1000" dirty="0"/>
          </a:p>
          <a:p>
            <a:pPr marL="171450" indent="-171450">
              <a:lnSpc>
                <a:spcPts val="1000"/>
              </a:lnSpc>
              <a:buFont typeface="Wingdings" panose="05000000000000000000" pitchFamily="2" charset="2"/>
              <a:buChar char="p"/>
            </a:pPr>
            <a:endParaRPr sz="1000" dirty="0"/>
          </a:p>
          <a:p>
            <a:pPr marL="171450" indent="-171450">
              <a:lnSpc>
                <a:spcPts val="1000"/>
              </a:lnSpc>
              <a:buFont typeface="Wingdings" panose="05000000000000000000" pitchFamily="2" charset="2"/>
              <a:buChar char="p"/>
            </a:pPr>
            <a:endParaRPr sz="1000" dirty="0"/>
          </a:p>
          <a:p>
            <a:pPr marL="171450" indent="-171450">
              <a:lnSpc>
                <a:spcPts val="1000"/>
              </a:lnSpc>
              <a:buFont typeface="Wingdings" panose="05000000000000000000" pitchFamily="2" charset="2"/>
              <a:buChar char="p"/>
            </a:pPr>
            <a:endParaRPr sz="1000" dirty="0"/>
          </a:p>
          <a:p>
            <a:pPr marL="546100" indent="-533400">
              <a:lnSpc>
                <a:spcPct val="100000"/>
              </a:lnSpc>
              <a:buClr>
                <a:srgbClr val="006FC0"/>
              </a:buClr>
              <a:buSzPct val="70312"/>
              <a:buFont typeface="Wingdings" panose="05000000000000000000" pitchFamily="2" charset="2"/>
              <a:buChar char="p"/>
              <a:tabLst>
                <a:tab pos="545465" algn="l"/>
              </a:tabLst>
            </a:pPr>
            <a:r>
              <a:rPr sz="3200" dirty="0" smtClean="0">
                <a:solidFill>
                  <a:srgbClr val="FF0000"/>
                </a:solidFill>
                <a:latin typeface="宋体"/>
                <a:cs typeface="宋体"/>
              </a:rPr>
              <a:t>选路</a:t>
            </a:r>
            <a:r>
              <a:rPr sz="3200" spc="-650" dirty="0" smtClean="0">
                <a:solidFill>
                  <a:srgbClr val="FF0000"/>
                </a:solidFill>
                <a:latin typeface="宋体"/>
                <a:cs typeface="宋体"/>
              </a:rPr>
              <a:t> </a:t>
            </a:r>
            <a:r>
              <a:rPr sz="3200" spc="-65" dirty="0" smtClean="0">
                <a:solidFill>
                  <a:srgbClr val="FF0000"/>
                </a:solidFill>
                <a:latin typeface="Calibri"/>
                <a:cs typeface="Calibri"/>
              </a:rPr>
              <a:t>R</a:t>
            </a:r>
            <a:r>
              <a:rPr sz="3200" spc="0" dirty="0" smtClean="0">
                <a:solidFill>
                  <a:srgbClr val="FF0000"/>
                </a:solidFill>
                <a:latin typeface="Calibri"/>
                <a:cs typeface="Calibri"/>
              </a:rPr>
              <a:t>outi</a:t>
            </a:r>
            <a:r>
              <a:rPr sz="3200" spc="-15" dirty="0" smtClean="0">
                <a:solidFill>
                  <a:srgbClr val="FF0000"/>
                </a:solidFill>
                <a:latin typeface="Calibri"/>
                <a:cs typeface="Calibri"/>
              </a:rPr>
              <a:t>n</a:t>
            </a:r>
            <a:r>
              <a:rPr sz="3200" spc="0" dirty="0" smtClean="0">
                <a:solidFill>
                  <a:srgbClr val="FF0000"/>
                </a:solidFill>
                <a:latin typeface="Calibri"/>
                <a:cs typeface="Calibri"/>
              </a:rPr>
              <a:t>g</a:t>
            </a:r>
            <a:endParaRPr sz="3200" dirty="0">
              <a:latin typeface="Calibri"/>
              <a:cs typeface="Calibri"/>
            </a:endParaRPr>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000"/>
              </a:lnSpc>
              <a:spcBef>
                <a:spcPts val="76"/>
              </a:spcBef>
            </a:pPr>
            <a:endParaRPr sz="1000" dirty="0"/>
          </a:p>
          <a:p>
            <a:pPr marL="546100" marR="12700" indent="-533400">
              <a:lnSpc>
                <a:spcPct val="95900"/>
              </a:lnSpc>
              <a:tabLst>
                <a:tab pos="545465" algn="l"/>
              </a:tabLst>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2800" spc="-30" dirty="0" smtClean="0">
                <a:latin typeface="宋体"/>
                <a:cs typeface="宋体"/>
              </a:rPr>
              <a:t>建立连接</a:t>
            </a:r>
            <a:r>
              <a:rPr sz="2800" spc="-15" dirty="0" smtClean="0">
                <a:latin typeface="宋体"/>
                <a:cs typeface="宋体"/>
              </a:rPr>
              <a:t> </a:t>
            </a:r>
            <a:r>
              <a:rPr sz="2800" spc="-15" dirty="0" smtClean="0">
                <a:latin typeface="Calibri"/>
                <a:cs typeface="Calibri"/>
              </a:rPr>
              <a:t>Connect</a:t>
            </a:r>
            <a:r>
              <a:rPr sz="2800" spc="-25" dirty="0" smtClean="0">
                <a:latin typeface="Calibri"/>
                <a:cs typeface="Calibri"/>
              </a:rPr>
              <a:t>i</a:t>
            </a:r>
            <a:r>
              <a:rPr sz="2800" spc="-15" dirty="0" smtClean="0">
                <a:latin typeface="Calibri"/>
                <a:cs typeface="Calibri"/>
              </a:rPr>
              <a:t>on</a:t>
            </a:r>
            <a:r>
              <a:rPr sz="2800" spc="20" dirty="0" smtClean="0">
                <a:latin typeface="Calibri"/>
                <a:cs typeface="Calibri"/>
              </a:rPr>
              <a:t> </a:t>
            </a:r>
            <a:r>
              <a:rPr sz="2800" spc="-15" dirty="0" smtClean="0">
                <a:latin typeface="Calibri"/>
                <a:cs typeface="Calibri"/>
              </a:rPr>
              <a:t>s</a:t>
            </a:r>
            <a:r>
              <a:rPr sz="2800" spc="-30" dirty="0" smtClean="0">
                <a:latin typeface="Calibri"/>
                <a:cs typeface="Calibri"/>
              </a:rPr>
              <a:t>e</a:t>
            </a:r>
            <a:r>
              <a:rPr sz="2800" spc="-15" dirty="0" smtClean="0">
                <a:latin typeface="Calibri"/>
                <a:cs typeface="Calibri"/>
              </a:rPr>
              <a:t>tup</a:t>
            </a:r>
            <a:r>
              <a:rPr sz="2800" spc="-10" dirty="0" smtClean="0">
                <a:latin typeface="Calibri"/>
                <a:cs typeface="Calibri"/>
              </a:rPr>
              <a:t> (sel</a:t>
            </a:r>
            <a:r>
              <a:rPr sz="2800" spc="-25" dirty="0" smtClean="0">
                <a:latin typeface="Calibri"/>
                <a:cs typeface="Calibri"/>
              </a:rPr>
              <a:t>e</a:t>
            </a:r>
            <a:r>
              <a:rPr sz="2800" spc="-10" dirty="0" smtClean="0">
                <a:latin typeface="Calibri"/>
                <a:cs typeface="Calibri"/>
              </a:rPr>
              <a:t>cti</a:t>
            </a:r>
            <a:r>
              <a:rPr sz="2800" spc="-50" dirty="0" smtClean="0">
                <a:latin typeface="Calibri"/>
                <a:cs typeface="Calibri"/>
              </a:rPr>
              <a:t>v</a:t>
            </a:r>
            <a:r>
              <a:rPr sz="2800" spc="-15" dirty="0" smtClean="0">
                <a:latin typeface="Calibri"/>
                <a:cs typeface="Calibri"/>
              </a:rPr>
              <a:t>e)</a:t>
            </a:r>
            <a:endParaRPr sz="2800" dirty="0">
              <a:latin typeface="Calibri"/>
              <a:cs typeface="Calibri"/>
            </a:endParaRPr>
          </a:p>
        </p:txBody>
      </p:sp>
      <p:sp>
        <p:nvSpPr>
          <p:cNvPr id="5" name="object 5"/>
          <p:cNvSpPr/>
          <p:nvPr/>
        </p:nvSpPr>
        <p:spPr>
          <a:xfrm>
            <a:off x="4716526" y="1485011"/>
            <a:ext cx="1584325" cy="431800"/>
          </a:xfrm>
          <a:custGeom>
            <a:avLst/>
            <a:gdLst/>
            <a:ahLst/>
            <a:cxnLst/>
            <a:rect l="l" t="t" r="r" b="b"/>
            <a:pathLst>
              <a:path w="1584325" h="431800">
                <a:moveTo>
                  <a:pt x="792099" y="0"/>
                </a:moveTo>
                <a:lnTo>
                  <a:pt x="727127" y="715"/>
                </a:lnTo>
                <a:lnTo>
                  <a:pt x="663604" y="2825"/>
                </a:lnTo>
                <a:lnTo>
                  <a:pt x="601731" y="6273"/>
                </a:lnTo>
                <a:lnTo>
                  <a:pt x="541714" y="11005"/>
                </a:lnTo>
                <a:lnTo>
                  <a:pt x="483756" y="16964"/>
                </a:lnTo>
                <a:lnTo>
                  <a:pt x="428061" y="24095"/>
                </a:lnTo>
                <a:lnTo>
                  <a:pt x="374832" y="32343"/>
                </a:lnTo>
                <a:lnTo>
                  <a:pt x="324273" y="41651"/>
                </a:lnTo>
                <a:lnTo>
                  <a:pt x="276588" y="51966"/>
                </a:lnTo>
                <a:lnTo>
                  <a:pt x="231981" y="63230"/>
                </a:lnTo>
                <a:lnTo>
                  <a:pt x="190655" y="75388"/>
                </a:lnTo>
                <a:lnTo>
                  <a:pt x="152814" y="88385"/>
                </a:lnTo>
                <a:lnTo>
                  <a:pt x="88403" y="116675"/>
                </a:lnTo>
                <a:lnTo>
                  <a:pt x="40376" y="147653"/>
                </a:lnTo>
                <a:lnTo>
                  <a:pt x="10365" y="180876"/>
                </a:lnTo>
                <a:lnTo>
                  <a:pt x="0" y="215900"/>
                </a:lnTo>
                <a:lnTo>
                  <a:pt x="2625" y="233609"/>
                </a:lnTo>
                <a:lnTo>
                  <a:pt x="23017" y="267788"/>
                </a:lnTo>
                <a:lnTo>
                  <a:pt x="62239" y="299944"/>
                </a:lnTo>
                <a:lnTo>
                  <a:pt x="118662" y="329633"/>
                </a:lnTo>
                <a:lnTo>
                  <a:pt x="190655" y="356411"/>
                </a:lnTo>
                <a:lnTo>
                  <a:pt x="231981" y="368569"/>
                </a:lnTo>
                <a:lnTo>
                  <a:pt x="276588" y="379833"/>
                </a:lnTo>
                <a:lnTo>
                  <a:pt x="324273" y="390148"/>
                </a:lnTo>
                <a:lnTo>
                  <a:pt x="374832" y="399456"/>
                </a:lnTo>
                <a:lnTo>
                  <a:pt x="428061" y="407704"/>
                </a:lnTo>
                <a:lnTo>
                  <a:pt x="483756" y="414835"/>
                </a:lnTo>
                <a:lnTo>
                  <a:pt x="541714" y="420794"/>
                </a:lnTo>
                <a:lnTo>
                  <a:pt x="601731" y="425526"/>
                </a:lnTo>
                <a:lnTo>
                  <a:pt x="663604" y="428974"/>
                </a:lnTo>
                <a:lnTo>
                  <a:pt x="727127" y="431084"/>
                </a:lnTo>
                <a:lnTo>
                  <a:pt x="792099" y="431800"/>
                </a:lnTo>
                <a:lnTo>
                  <a:pt x="857071" y="431084"/>
                </a:lnTo>
                <a:lnTo>
                  <a:pt x="920597" y="428974"/>
                </a:lnTo>
                <a:lnTo>
                  <a:pt x="982473" y="425526"/>
                </a:lnTo>
                <a:lnTo>
                  <a:pt x="1042496" y="420794"/>
                </a:lnTo>
                <a:lnTo>
                  <a:pt x="1100460" y="414835"/>
                </a:lnTo>
                <a:lnTo>
                  <a:pt x="1156163" y="407704"/>
                </a:lnTo>
                <a:lnTo>
                  <a:pt x="1209401" y="399456"/>
                </a:lnTo>
                <a:lnTo>
                  <a:pt x="1259969" y="390148"/>
                </a:lnTo>
                <a:lnTo>
                  <a:pt x="1307663" y="379833"/>
                </a:lnTo>
                <a:lnTo>
                  <a:pt x="1352280" y="368569"/>
                </a:lnTo>
                <a:lnTo>
                  <a:pt x="1393615" y="356411"/>
                </a:lnTo>
                <a:lnTo>
                  <a:pt x="1431465" y="343414"/>
                </a:lnTo>
                <a:lnTo>
                  <a:pt x="1495894" y="315124"/>
                </a:lnTo>
                <a:lnTo>
                  <a:pt x="1543934" y="284146"/>
                </a:lnTo>
                <a:lnTo>
                  <a:pt x="1573955" y="250923"/>
                </a:lnTo>
                <a:lnTo>
                  <a:pt x="1584325" y="215900"/>
                </a:lnTo>
                <a:lnTo>
                  <a:pt x="1581698" y="198190"/>
                </a:lnTo>
                <a:lnTo>
                  <a:pt x="1561299" y="164011"/>
                </a:lnTo>
                <a:lnTo>
                  <a:pt x="1522065" y="131855"/>
                </a:lnTo>
                <a:lnTo>
                  <a:pt x="1465626" y="102166"/>
                </a:lnTo>
                <a:lnTo>
                  <a:pt x="1393615" y="75388"/>
                </a:lnTo>
                <a:lnTo>
                  <a:pt x="1352280" y="63230"/>
                </a:lnTo>
                <a:lnTo>
                  <a:pt x="1307663" y="51966"/>
                </a:lnTo>
                <a:lnTo>
                  <a:pt x="1259969" y="41651"/>
                </a:lnTo>
                <a:lnTo>
                  <a:pt x="1209401" y="32343"/>
                </a:lnTo>
                <a:lnTo>
                  <a:pt x="1156163" y="24095"/>
                </a:lnTo>
                <a:lnTo>
                  <a:pt x="1100460" y="16964"/>
                </a:lnTo>
                <a:lnTo>
                  <a:pt x="1042496" y="11005"/>
                </a:lnTo>
                <a:lnTo>
                  <a:pt x="982473" y="6273"/>
                </a:lnTo>
                <a:lnTo>
                  <a:pt x="920597" y="2825"/>
                </a:lnTo>
                <a:lnTo>
                  <a:pt x="857071" y="715"/>
                </a:lnTo>
                <a:lnTo>
                  <a:pt x="792099" y="0"/>
                </a:lnTo>
                <a:close/>
              </a:path>
            </a:pathLst>
          </a:custGeom>
          <a:solidFill>
            <a:srgbClr val="FFFF00"/>
          </a:solidFill>
        </p:spPr>
        <p:txBody>
          <a:bodyPr wrap="square" lIns="0" tIns="0" rIns="0" bIns="0" rtlCol="0">
            <a:noAutofit/>
          </a:bodyPr>
          <a:lstStyle/>
          <a:p>
            <a:endParaRPr/>
          </a:p>
        </p:txBody>
      </p:sp>
      <p:sp>
        <p:nvSpPr>
          <p:cNvPr id="6" name="object 6"/>
          <p:cNvSpPr/>
          <p:nvPr/>
        </p:nvSpPr>
        <p:spPr>
          <a:xfrm>
            <a:off x="4716526" y="1485011"/>
            <a:ext cx="1584325" cy="431800"/>
          </a:xfrm>
          <a:custGeom>
            <a:avLst/>
            <a:gdLst/>
            <a:ahLst/>
            <a:cxnLst/>
            <a:rect l="l" t="t" r="r" b="b"/>
            <a:pathLst>
              <a:path w="1584325" h="431800">
                <a:moveTo>
                  <a:pt x="0" y="215900"/>
                </a:moveTo>
                <a:lnTo>
                  <a:pt x="23017" y="164011"/>
                </a:lnTo>
                <a:lnTo>
                  <a:pt x="62239" y="131855"/>
                </a:lnTo>
                <a:lnTo>
                  <a:pt x="118662" y="102166"/>
                </a:lnTo>
                <a:lnTo>
                  <a:pt x="190655" y="75388"/>
                </a:lnTo>
                <a:lnTo>
                  <a:pt x="231981" y="63230"/>
                </a:lnTo>
                <a:lnTo>
                  <a:pt x="276588" y="51966"/>
                </a:lnTo>
                <a:lnTo>
                  <a:pt x="324273" y="41651"/>
                </a:lnTo>
                <a:lnTo>
                  <a:pt x="374832" y="32343"/>
                </a:lnTo>
                <a:lnTo>
                  <a:pt x="428061" y="24095"/>
                </a:lnTo>
                <a:lnTo>
                  <a:pt x="483756" y="16964"/>
                </a:lnTo>
                <a:lnTo>
                  <a:pt x="541714" y="11005"/>
                </a:lnTo>
                <a:lnTo>
                  <a:pt x="601731" y="6273"/>
                </a:lnTo>
                <a:lnTo>
                  <a:pt x="663604" y="2825"/>
                </a:lnTo>
                <a:lnTo>
                  <a:pt x="727127" y="715"/>
                </a:lnTo>
                <a:lnTo>
                  <a:pt x="792099" y="0"/>
                </a:lnTo>
                <a:lnTo>
                  <a:pt x="857071" y="715"/>
                </a:lnTo>
                <a:lnTo>
                  <a:pt x="920597" y="2825"/>
                </a:lnTo>
                <a:lnTo>
                  <a:pt x="982473" y="6273"/>
                </a:lnTo>
                <a:lnTo>
                  <a:pt x="1042496" y="11005"/>
                </a:lnTo>
                <a:lnTo>
                  <a:pt x="1100460" y="16964"/>
                </a:lnTo>
                <a:lnTo>
                  <a:pt x="1156163" y="24095"/>
                </a:lnTo>
                <a:lnTo>
                  <a:pt x="1209401" y="32343"/>
                </a:lnTo>
                <a:lnTo>
                  <a:pt x="1259969" y="41651"/>
                </a:lnTo>
                <a:lnTo>
                  <a:pt x="1307663" y="51966"/>
                </a:lnTo>
                <a:lnTo>
                  <a:pt x="1352280" y="63230"/>
                </a:lnTo>
                <a:lnTo>
                  <a:pt x="1393615" y="75388"/>
                </a:lnTo>
                <a:lnTo>
                  <a:pt x="1431465" y="88385"/>
                </a:lnTo>
                <a:lnTo>
                  <a:pt x="1495894" y="116675"/>
                </a:lnTo>
                <a:lnTo>
                  <a:pt x="1543934" y="147653"/>
                </a:lnTo>
                <a:lnTo>
                  <a:pt x="1573955" y="180876"/>
                </a:lnTo>
                <a:lnTo>
                  <a:pt x="1584325" y="215900"/>
                </a:lnTo>
                <a:lnTo>
                  <a:pt x="1581698" y="233609"/>
                </a:lnTo>
                <a:lnTo>
                  <a:pt x="1573955" y="250923"/>
                </a:lnTo>
                <a:lnTo>
                  <a:pt x="1543934" y="284146"/>
                </a:lnTo>
                <a:lnTo>
                  <a:pt x="1495894" y="315124"/>
                </a:lnTo>
                <a:lnTo>
                  <a:pt x="1431465" y="343414"/>
                </a:lnTo>
                <a:lnTo>
                  <a:pt x="1393615" y="356411"/>
                </a:lnTo>
                <a:lnTo>
                  <a:pt x="1352280" y="368569"/>
                </a:lnTo>
                <a:lnTo>
                  <a:pt x="1307663" y="379833"/>
                </a:lnTo>
                <a:lnTo>
                  <a:pt x="1259969" y="390148"/>
                </a:lnTo>
                <a:lnTo>
                  <a:pt x="1209401" y="399456"/>
                </a:lnTo>
                <a:lnTo>
                  <a:pt x="1156163" y="407704"/>
                </a:lnTo>
                <a:lnTo>
                  <a:pt x="1100460" y="414835"/>
                </a:lnTo>
                <a:lnTo>
                  <a:pt x="1042496" y="420794"/>
                </a:lnTo>
                <a:lnTo>
                  <a:pt x="982473" y="425526"/>
                </a:lnTo>
                <a:lnTo>
                  <a:pt x="920597" y="428974"/>
                </a:lnTo>
                <a:lnTo>
                  <a:pt x="857071" y="431084"/>
                </a:lnTo>
                <a:lnTo>
                  <a:pt x="792099" y="431800"/>
                </a:lnTo>
                <a:lnTo>
                  <a:pt x="727127" y="431084"/>
                </a:lnTo>
                <a:lnTo>
                  <a:pt x="663604" y="428974"/>
                </a:lnTo>
                <a:lnTo>
                  <a:pt x="601731" y="425526"/>
                </a:lnTo>
                <a:lnTo>
                  <a:pt x="541714" y="420794"/>
                </a:lnTo>
                <a:lnTo>
                  <a:pt x="483756" y="414835"/>
                </a:lnTo>
                <a:lnTo>
                  <a:pt x="428061" y="407704"/>
                </a:lnTo>
                <a:lnTo>
                  <a:pt x="374832" y="399456"/>
                </a:lnTo>
                <a:lnTo>
                  <a:pt x="324273" y="390148"/>
                </a:lnTo>
                <a:lnTo>
                  <a:pt x="276588" y="379833"/>
                </a:lnTo>
                <a:lnTo>
                  <a:pt x="231981" y="368569"/>
                </a:lnTo>
                <a:lnTo>
                  <a:pt x="190655" y="356411"/>
                </a:lnTo>
                <a:lnTo>
                  <a:pt x="152814" y="343414"/>
                </a:lnTo>
                <a:lnTo>
                  <a:pt x="88403" y="315124"/>
                </a:lnTo>
                <a:lnTo>
                  <a:pt x="40376" y="284146"/>
                </a:lnTo>
                <a:lnTo>
                  <a:pt x="10365" y="250923"/>
                </a:lnTo>
                <a:lnTo>
                  <a:pt x="0" y="215900"/>
                </a:lnTo>
                <a:close/>
              </a:path>
            </a:pathLst>
          </a:custGeom>
          <a:ln w="9525">
            <a:solidFill>
              <a:srgbClr val="000000"/>
            </a:solidFill>
          </a:ln>
        </p:spPr>
        <p:txBody>
          <a:bodyPr wrap="square" lIns="0" tIns="0" rIns="0" bIns="0" rtlCol="0">
            <a:noAutofit/>
          </a:bodyPr>
          <a:lstStyle/>
          <a:p>
            <a:endParaRPr/>
          </a:p>
        </p:txBody>
      </p:sp>
      <p:sp>
        <p:nvSpPr>
          <p:cNvPr id="3" name="标题 2"/>
          <p:cNvSpPr>
            <a:spLocks noGrp="1"/>
          </p:cNvSpPr>
          <p:nvPr>
            <p:ph type="title"/>
          </p:nvPr>
        </p:nvSpPr>
        <p:spPr>
          <a:xfrm>
            <a:off x="457200" y="275406"/>
            <a:ext cx="8229600" cy="715194"/>
          </a:xfrm>
        </p:spPr>
        <p:txBody>
          <a:bodyPr/>
          <a:lstStyle/>
          <a:p>
            <a:pPr algn="l"/>
            <a:r>
              <a:rPr lang="zh-CN" altLang="en-US" sz="4000" dirty="0">
                <a:solidFill>
                  <a:schemeClr val="tx1"/>
                </a:solidFill>
              </a:rPr>
              <a:t>路由算法 </a:t>
            </a:r>
          </a:p>
        </p:txBody>
      </p:sp>
    </p:spTree>
    <p:extLst>
      <p:ext uri="{BB962C8B-B14F-4D97-AF65-F5344CB8AC3E}">
        <p14:creationId xmlns:p14="http://schemas.microsoft.com/office/powerpoint/2010/main" val="496686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30" dirty="0" smtClean="0">
                <a:solidFill>
                  <a:schemeClr val="tx1"/>
                </a:solidFill>
                <a:latin typeface="黑体"/>
                <a:cs typeface="黑体"/>
              </a:rPr>
              <a:t>虚电</a:t>
            </a:r>
            <a:r>
              <a:rPr sz="4000" spc="-35" dirty="0" smtClean="0">
                <a:solidFill>
                  <a:schemeClr val="tx1"/>
                </a:solidFill>
                <a:latin typeface="黑体"/>
                <a:cs typeface="黑体"/>
              </a:rPr>
              <a:t>路</a:t>
            </a:r>
            <a:r>
              <a:rPr sz="4000" spc="-15" dirty="0" smtClean="0">
                <a:solidFill>
                  <a:schemeClr val="tx1"/>
                </a:solidFill>
                <a:latin typeface="Calibri"/>
                <a:cs typeface="Calibri"/>
              </a:rPr>
              <a:t>:</a:t>
            </a:r>
            <a:r>
              <a:rPr sz="4000" spc="-30" dirty="0" smtClean="0">
                <a:solidFill>
                  <a:schemeClr val="tx1"/>
                </a:solidFill>
                <a:latin typeface="Calibri"/>
                <a:cs typeface="Calibri"/>
              </a:rPr>
              <a:t> </a:t>
            </a:r>
            <a:r>
              <a:rPr sz="4000" spc="-30" dirty="0" smtClean="0">
                <a:solidFill>
                  <a:schemeClr val="tx1"/>
                </a:solidFill>
                <a:latin typeface="黑体"/>
                <a:cs typeface="黑体"/>
              </a:rPr>
              <a:t>信令协</a:t>
            </a:r>
            <a:r>
              <a:rPr sz="4000" spc="-40" dirty="0" smtClean="0">
                <a:solidFill>
                  <a:schemeClr val="tx1"/>
                </a:solidFill>
                <a:latin typeface="黑体"/>
                <a:cs typeface="黑体"/>
              </a:rPr>
              <a:t>议</a:t>
            </a:r>
            <a:r>
              <a:rPr sz="4000" spc="-1130" dirty="0" smtClean="0">
                <a:solidFill>
                  <a:schemeClr val="tx1"/>
                </a:solidFill>
                <a:latin typeface="黑体"/>
                <a:cs typeface="黑体"/>
              </a:rPr>
              <a:t> </a:t>
            </a:r>
            <a:r>
              <a:rPr sz="4000" spc="-20" dirty="0" smtClean="0">
                <a:solidFill>
                  <a:schemeClr val="tx1"/>
                </a:solidFill>
                <a:latin typeface="Calibri"/>
                <a:cs typeface="Calibri"/>
              </a:rPr>
              <a:t>signaling</a:t>
            </a:r>
            <a:r>
              <a:rPr sz="4000" spc="-5" dirty="0" smtClean="0">
                <a:solidFill>
                  <a:schemeClr val="tx1"/>
                </a:solidFill>
                <a:latin typeface="Calibri"/>
                <a:cs typeface="Calibri"/>
              </a:rPr>
              <a:t> </a:t>
            </a:r>
            <a:r>
              <a:rPr sz="4000" spc="-25" dirty="0" smtClean="0">
                <a:solidFill>
                  <a:schemeClr val="tx1"/>
                </a:solidFill>
                <a:latin typeface="Calibri"/>
                <a:cs typeface="Calibri"/>
              </a:rPr>
              <a:t>p</a:t>
            </a:r>
            <a:r>
              <a:rPr sz="4000" spc="-75" dirty="0" smtClean="0">
                <a:solidFill>
                  <a:schemeClr val="tx1"/>
                </a:solidFill>
                <a:latin typeface="Calibri"/>
                <a:cs typeface="Calibri"/>
              </a:rPr>
              <a:t>r</a:t>
            </a:r>
            <a:r>
              <a:rPr sz="4000" spc="-25" dirty="0" smtClean="0">
                <a:solidFill>
                  <a:schemeClr val="tx1"/>
                </a:solidFill>
                <a:latin typeface="Calibri"/>
                <a:cs typeface="Calibri"/>
              </a:rPr>
              <a:t>o</a:t>
            </a:r>
            <a:r>
              <a:rPr sz="4000" spc="-45" dirty="0" smtClean="0">
                <a:solidFill>
                  <a:schemeClr val="tx1"/>
                </a:solidFill>
                <a:latin typeface="Calibri"/>
                <a:cs typeface="Calibri"/>
              </a:rPr>
              <a:t>t</a:t>
            </a:r>
            <a:r>
              <a:rPr sz="4000" spc="-25" dirty="0" smtClean="0">
                <a:solidFill>
                  <a:schemeClr val="tx1"/>
                </a:solidFill>
                <a:latin typeface="Calibri"/>
                <a:cs typeface="Calibri"/>
              </a:rPr>
              <a:t>o</a:t>
            </a:r>
            <a:r>
              <a:rPr sz="4000" spc="-50" dirty="0" smtClean="0">
                <a:solidFill>
                  <a:schemeClr val="tx1"/>
                </a:solidFill>
                <a:latin typeface="Calibri"/>
                <a:cs typeface="Calibri"/>
              </a:rPr>
              <a:t>c</a:t>
            </a:r>
            <a:r>
              <a:rPr sz="4000" spc="-20" dirty="0" smtClean="0">
                <a:solidFill>
                  <a:schemeClr val="tx1"/>
                </a:solidFill>
                <a:latin typeface="Calibri"/>
                <a:cs typeface="Calibri"/>
              </a:rPr>
              <a:t>ols</a:t>
            </a:r>
            <a:endParaRPr sz="4000" dirty="0">
              <a:solidFill>
                <a:schemeClr val="tx1"/>
              </a:solidFill>
              <a:latin typeface="Calibri"/>
              <a:cs typeface="Calibri"/>
            </a:endParaRPr>
          </a:p>
        </p:txBody>
      </p:sp>
      <p:sp>
        <p:nvSpPr>
          <p:cNvPr id="3" name="object 3"/>
          <p:cNvSpPr txBox="1"/>
          <p:nvPr/>
        </p:nvSpPr>
        <p:spPr>
          <a:xfrm>
            <a:off x="669442" y="1721484"/>
            <a:ext cx="4796155" cy="1259205"/>
          </a:xfrm>
          <a:prstGeom prst="rect">
            <a:avLst/>
          </a:prstGeom>
        </p:spPr>
        <p:txBody>
          <a:bodyPr vert="horz" wrap="square" lIns="0" tIns="0" rIns="0" bIns="0" rtlCol="0">
            <a:noAutofit/>
          </a:bodyPr>
          <a:lstStyle/>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用来建立、维持和拆</a:t>
            </a:r>
            <a:r>
              <a:rPr sz="2400" spc="0" dirty="0" smtClean="0">
                <a:latin typeface="宋体"/>
                <a:cs typeface="宋体"/>
              </a:rPr>
              <a:t>除</a:t>
            </a:r>
            <a:r>
              <a:rPr sz="2400" spc="-505" dirty="0" smtClean="0">
                <a:latin typeface="宋体"/>
                <a:cs typeface="宋体"/>
              </a:rPr>
              <a:t> </a:t>
            </a:r>
            <a:r>
              <a:rPr sz="2400" spc="-5" dirty="0" smtClean="0">
                <a:latin typeface="Comic Sans MS"/>
                <a:cs typeface="Comic Sans MS"/>
              </a:rPr>
              <a:t>VC</a:t>
            </a:r>
            <a:endParaRPr sz="2400" dirty="0">
              <a:latin typeface="Comic Sans MS"/>
              <a:cs typeface="Comic Sans MS"/>
            </a:endParaRPr>
          </a:p>
          <a:p>
            <a:pPr>
              <a:lnSpc>
                <a:spcPts val="550"/>
              </a:lnSpc>
              <a:spcBef>
                <a:spcPts val="25"/>
              </a:spcBef>
            </a:pPr>
            <a:endParaRPr sz="550" dirty="0"/>
          </a:p>
          <a:p>
            <a:pPr marL="355600" indent="-342900">
              <a:lnSpc>
                <a:spcPct val="100000"/>
              </a:lnSpc>
              <a:buClr>
                <a:srgbClr val="006FC0"/>
              </a:buClr>
              <a:buSzPct val="68750"/>
              <a:buFont typeface="Wingdings" panose="05000000000000000000" pitchFamily="2" charset="2"/>
              <a:buChar char="p"/>
              <a:tabLst>
                <a:tab pos="354965" algn="l"/>
              </a:tabLst>
            </a:pPr>
            <a:r>
              <a:rPr sz="2400" dirty="0" smtClean="0">
                <a:latin typeface="宋体"/>
                <a:cs typeface="宋体"/>
              </a:rPr>
              <a:t>用于</a:t>
            </a:r>
            <a:r>
              <a:rPr sz="2400" spc="-505" dirty="0" smtClean="0">
                <a:latin typeface="宋体"/>
                <a:cs typeface="宋体"/>
              </a:rPr>
              <a:t> </a:t>
            </a:r>
            <a:r>
              <a:rPr sz="2400" spc="-20" dirty="0" smtClean="0">
                <a:latin typeface="Comic Sans MS"/>
                <a:cs typeface="Comic Sans MS"/>
              </a:rPr>
              <a:t>ATM, frame</a:t>
            </a:r>
            <a:r>
              <a:rPr sz="2400" spc="-15" dirty="0" smtClean="0">
                <a:latin typeface="Comic Sans MS"/>
                <a:cs typeface="Comic Sans MS"/>
              </a:rPr>
              <a:t>-relay</a:t>
            </a:r>
            <a:r>
              <a:rPr sz="2400" spc="-10" dirty="0" smtClean="0">
                <a:latin typeface="Comic Sans MS"/>
                <a:cs typeface="Comic Sans MS"/>
              </a:rPr>
              <a:t> </a:t>
            </a:r>
            <a:r>
              <a:rPr sz="2400" spc="0" dirty="0" smtClean="0">
                <a:latin typeface="宋体"/>
                <a:cs typeface="宋体"/>
              </a:rPr>
              <a:t>和</a:t>
            </a:r>
            <a:r>
              <a:rPr sz="2400" spc="-480" dirty="0" smtClean="0">
                <a:latin typeface="宋体"/>
                <a:cs typeface="宋体"/>
              </a:rPr>
              <a:t> </a:t>
            </a:r>
            <a:r>
              <a:rPr sz="2400" spc="0" dirty="0" smtClean="0">
                <a:latin typeface="Comic Sans MS"/>
                <a:cs typeface="Comic Sans MS"/>
              </a:rPr>
              <a:t>X.25</a:t>
            </a:r>
            <a:endParaRPr sz="2400" dirty="0">
              <a:latin typeface="Comic Sans MS"/>
              <a:cs typeface="Comic Sans MS"/>
            </a:endParaRPr>
          </a:p>
          <a:p>
            <a:pPr>
              <a:lnSpc>
                <a:spcPts val="550"/>
              </a:lnSpc>
              <a:spcBef>
                <a:spcPts val="26"/>
              </a:spcBef>
              <a:buClr>
                <a:srgbClr val="006FC0"/>
              </a:buClr>
              <a:buFont typeface="Wingdings"/>
              <a:buChar char="□"/>
            </a:pPr>
            <a:endParaRPr sz="550" dirty="0"/>
          </a:p>
          <a:p>
            <a:pPr marL="355600" indent="-342900">
              <a:lnSpc>
                <a:spcPct val="100000"/>
              </a:lnSpc>
              <a:buClr>
                <a:srgbClr val="006FC0"/>
              </a:buClr>
              <a:buSzPct val="68750"/>
              <a:buFont typeface="Wingdings" panose="05000000000000000000" pitchFamily="2" charset="2"/>
              <a:buChar char="p"/>
              <a:tabLst>
                <a:tab pos="354965" algn="l"/>
              </a:tabLst>
            </a:pPr>
            <a:r>
              <a:rPr sz="2400" dirty="0" smtClean="0">
                <a:solidFill>
                  <a:srgbClr val="006FC0"/>
                </a:solidFill>
                <a:latin typeface="宋体"/>
                <a:cs typeface="宋体"/>
              </a:rPr>
              <a:t>并未用于目前的</a:t>
            </a:r>
            <a:r>
              <a:rPr sz="2400" spc="-505" dirty="0" smtClean="0">
                <a:solidFill>
                  <a:srgbClr val="006FC0"/>
                </a:solidFill>
                <a:latin typeface="宋体"/>
                <a:cs typeface="宋体"/>
              </a:rPr>
              <a:t> </a:t>
            </a:r>
            <a:r>
              <a:rPr sz="2400" spc="0" dirty="0" smtClean="0">
                <a:solidFill>
                  <a:srgbClr val="006FC0"/>
                </a:solidFill>
                <a:latin typeface="Comic Sans MS"/>
                <a:cs typeface="Comic Sans MS"/>
              </a:rPr>
              <a:t>Internet</a:t>
            </a:r>
            <a:endParaRPr sz="2400" dirty="0">
              <a:latin typeface="Comic Sans MS"/>
              <a:cs typeface="Comic Sans MS"/>
            </a:endParaRPr>
          </a:p>
        </p:txBody>
      </p:sp>
      <p:sp>
        <p:nvSpPr>
          <p:cNvPr id="4" name="object 4"/>
          <p:cNvSpPr/>
          <p:nvPr/>
        </p:nvSpPr>
        <p:spPr>
          <a:xfrm>
            <a:off x="3274876" y="4792570"/>
            <a:ext cx="2752620" cy="1438352"/>
          </a:xfrm>
          <a:custGeom>
            <a:avLst/>
            <a:gdLst/>
            <a:ahLst/>
            <a:cxnLst/>
            <a:rect l="l" t="t" r="r" b="b"/>
            <a:pathLst>
              <a:path w="2752620" h="1438352">
                <a:moveTo>
                  <a:pt x="401015" y="111429"/>
                </a:moveTo>
                <a:lnTo>
                  <a:pt x="331684" y="113389"/>
                </a:lnTo>
                <a:lnTo>
                  <a:pt x="268277" y="121256"/>
                </a:lnTo>
                <a:lnTo>
                  <a:pt x="211897" y="136841"/>
                </a:lnTo>
                <a:lnTo>
                  <a:pt x="163649" y="161953"/>
                </a:lnTo>
                <a:lnTo>
                  <a:pt x="123367" y="197497"/>
                </a:lnTo>
                <a:lnTo>
                  <a:pt x="89811" y="242091"/>
                </a:lnTo>
                <a:lnTo>
                  <a:pt x="62464" y="294116"/>
                </a:lnTo>
                <a:lnTo>
                  <a:pt x="40814" y="351953"/>
                </a:lnTo>
                <a:lnTo>
                  <a:pt x="24345" y="413984"/>
                </a:lnTo>
                <a:lnTo>
                  <a:pt x="12544" y="478591"/>
                </a:lnTo>
                <a:lnTo>
                  <a:pt x="4895" y="544155"/>
                </a:lnTo>
                <a:lnTo>
                  <a:pt x="885" y="609058"/>
                </a:lnTo>
                <a:lnTo>
                  <a:pt x="0" y="671681"/>
                </a:lnTo>
                <a:lnTo>
                  <a:pt x="567" y="701631"/>
                </a:lnTo>
                <a:lnTo>
                  <a:pt x="1724" y="730405"/>
                </a:lnTo>
                <a:lnTo>
                  <a:pt x="2101" y="763912"/>
                </a:lnTo>
                <a:lnTo>
                  <a:pt x="7706" y="830347"/>
                </a:lnTo>
                <a:lnTo>
                  <a:pt x="19176" y="895518"/>
                </a:lnTo>
                <a:lnTo>
                  <a:pt x="35788" y="958835"/>
                </a:lnTo>
                <a:lnTo>
                  <a:pt x="56818" y="1019706"/>
                </a:lnTo>
                <a:lnTo>
                  <a:pt x="81543" y="1077541"/>
                </a:lnTo>
                <a:lnTo>
                  <a:pt x="109241" y="1131749"/>
                </a:lnTo>
                <a:lnTo>
                  <a:pt x="139187" y="1181738"/>
                </a:lnTo>
                <a:lnTo>
                  <a:pt x="170660" y="1226918"/>
                </a:lnTo>
                <a:lnTo>
                  <a:pt x="202935" y="1266699"/>
                </a:lnTo>
                <a:lnTo>
                  <a:pt x="235569" y="1300366"/>
                </a:lnTo>
                <a:lnTo>
                  <a:pt x="269818" y="1327186"/>
                </a:lnTo>
                <a:lnTo>
                  <a:pt x="306023" y="1347953"/>
                </a:lnTo>
                <a:lnTo>
                  <a:pt x="344278" y="1363649"/>
                </a:lnTo>
                <a:lnTo>
                  <a:pt x="384677" y="1375253"/>
                </a:lnTo>
                <a:lnTo>
                  <a:pt x="427315" y="1383747"/>
                </a:lnTo>
                <a:lnTo>
                  <a:pt x="472286" y="1390113"/>
                </a:lnTo>
                <a:lnTo>
                  <a:pt x="569606" y="1400381"/>
                </a:lnTo>
                <a:lnTo>
                  <a:pt x="622144" y="1406247"/>
                </a:lnTo>
                <a:lnTo>
                  <a:pt x="677434" y="1413437"/>
                </a:lnTo>
                <a:lnTo>
                  <a:pt x="735711" y="1419786"/>
                </a:lnTo>
                <a:lnTo>
                  <a:pt x="828391" y="1427165"/>
                </a:lnTo>
                <a:lnTo>
                  <a:pt x="893398" y="1430823"/>
                </a:lnTo>
                <a:lnTo>
                  <a:pt x="995240" y="1434702"/>
                </a:lnTo>
                <a:lnTo>
                  <a:pt x="1101685" y="1436995"/>
                </a:lnTo>
                <a:lnTo>
                  <a:pt x="1365080" y="1438352"/>
                </a:lnTo>
                <a:lnTo>
                  <a:pt x="1680230" y="1436080"/>
                </a:lnTo>
                <a:lnTo>
                  <a:pt x="1868377" y="1431508"/>
                </a:lnTo>
                <a:lnTo>
                  <a:pt x="1957866" y="1427865"/>
                </a:lnTo>
                <a:lnTo>
                  <a:pt x="2041515" y="1423126"/>
                </a:lnTo>
                <a:lnTo>
                  <a:pt x="2080498" y="1420302"/>
                </a:lnTo>
                <a:lnTo>
                  <a:pt x="2151476" y="1413652"/>
                </a:lnTo>
                <a:lnTo>
                  <a:pt x="2211880" y="1406370"/>
                </a:lnTo>
                <a:lnTo>
                  <a:pt x="2238755" y="1404043"/>
                </a:lnTo>
                <a:lnTo>
                  <a:pt x="2263712" y="1402571"/>
                </a:lnTo>
                <a:lnTo>
                  <a:pt x="2286885" y="1401714"/>
                </a:lnTo>
                <a:lnTo>
                  <a:pt x="2347061" y="1400444"/>
                </a:lnTo>
                <a:lnTo>
                  <a:pt x="2364457" y="1399657"/>
                </a:lnTo>
                <a:lnTo>
                  <a:pt x="2410559" y="1392851"/>
                </a:lnTo>
                <a:lnTo>
                  <a:pt x="2450382" y="1374354"/>
                </a:lnTo>
                <a:lnTo>
                  <a:pt x="2487590" y="1337704"/>
                </a:lnTo>
                <a:lnTo>
                  <a:pt x="2512753" y="1299996"/>
                </a:lnTo>
                <a:lnTo>
                  <a:pt x="2540147" y="1248812"/>
                </a:lnTo>
                <a:lnTo>
                  <a:pt x="2573429" y="1180610"/>
                </a:lnTo>
                <a:lnTo>
                  <a:pt x="2591685" y="1140957"/>
                </a:lnTo>
                <a:lnTo>
                  <a:pt x="2610532" y="1098219"/>
                </a:lnTo>
                <a:lnTo>
                  <a:pt x="2629604" y="1052855"/>
                </a:lnTo>
                <a:lnTo>
                  <a:pt x="2648539" y="1005326"/>
                </a:lnTo>
                <a:lnTo>
                  <a:pt x="2666971" y="956093"/>
                </a:lnTo>
                <a:lnTo>
                  <a:pt x="2684536" y="905616"/>
                </a:lnTo>
                <a:lnTo>
                  <a:pt x="2700870" y="854357"/>
                </a:lnTo>
                <a:lnTo>
                  <a:pt x="2715609" y="802776"/>
                </a:lnTo>
                <a:lnTo>
                  <a:pt x="2728388" y="751334"/>
                </a:lnTo>
                <a:lnTo>
                  <a:pt x="2738843" y="700491"/>
                </a:lnTo>
                <a:lnTo>
                  <a:pt x="2746609" y="650708"/>
                </a:lnTo>
                <a:lnTo>
                  <a:pt x="2751323" y="602447"/>
                </a:lnTo>
                <a:lnTo>
                  <a:pt x="2752620" y="556167"/>
                </a:lnTo>
                <a:lnTo>
                  <a:pt x="2750135" y="512329"/>
                </a:lnTo>
                <a:lnTo>
                  <a:pt x="2743504" y="471395"/>
                </a:lnTo>
                <a:lnTo>
                  <a:pt x="2732364" y="433824"/>
                </a:lnTo>
                <a:lnTo>
                  <a:pt x="2695001" y="369001"/>
                </a:lnTo>
                <a:lnTo>
                  <a:pt x="2668393" y="339097"/>
                </a:lnTo>
                <a:lnTo>
                  <a:pt x="2636958" y="310373"/>
                </a:lnTo>
                <a:lnTo>
                  <a:pt x="2601128" y="282837"/>
                </a:lnTo>
                <a:lnTo>
                  <a:pt x="2561335" y="256495"/>
                </a:lnTo>
                <a:lnTo>
                  <a:pt x="2518012" y="231354"/>
                </a:lnTo>
                <a:lnTo>
                  <a:pt x="2471590" y="207422"/>
                </a:lnTo>
                <a:lnTo>
                  <a:pt x="2422503" y="184706"/>
                </a:lnTo>
                <a:lnTo>
                  <a:pt x="2371182" y="163213"/>
                </a:lnTo>
                <a:lnTo>
                  <a:pt x="2318061" y="142951"/>
                </a:lnTo>
                <a:lnTo>
                  <a:pt x="2272849" y="127165"/>
                </a:lnTo>
                <a:lnTo>
                  <a:pt x="756693" y="127165"/>
                </a:lnTo>
                <a:lnTo>
                  <a:pt x="715483" y="126450"/>
                </a:lnTo>
                <a:lnTo>
                  <a:pt x="674373" y="124948"/>
                </a:lnTo>
                <a:lnTo>
                  <a:pt x="475164" y="113566"/>
                </a:lnTo>
                <a:lnTo>
                  <a:pt x="437556" y="112099"/>
                </a:lnTo>
                <a:lnTo>
                  <a:pt x="401015" y="111429"/>
                </a:lnTo>
                <a:close/>
              </a:path>
              <a:path w="2752620" h="1438352">
                <a:moveTo>
                  <a:pt x="1643869" y="0"/>
                </a:moveTo>
                <a:lnTo>
                  <a:pt x="1597181" y="1189"/>
                </a:lnTo>
                <a:lnTo>
                  <a:pt x="1550417" y="4207"/>
                </a:lnTo>
                <a:lnTo>
                  <a:pt x="1503636" y="8837"/>
                </a:lnTo>
                <a:lnTo>
                  <a:pt x="1456896" y="14865"/>
                </a:lnTo>
                <a:lnTo>
                  <a:pt x="1410256" y="22074"/>
                </a:lnTo>
                <a:lnTo>
                  <a:pt x="1363774" y="30250"/>
                </a:lnTo>
                <a:lnTo>
                  <a:pt x="1317507" y="39176"/>
                </a:lnTo>
                <a:lnTo>
                  <a:pt x="1047709" y="96433"/>
                </a:lnTo>
                <a:lnTo>
                  <a:pt x="1004587" y="104582"/>
                </a:lnTo>
                <a:lnTo>
                  <a:pt x="962147" y="111758"/>
                </a:lnTo>
                <a:lnTo>
                  <a:pt x="920448" y="117745"/>
                </a:lnTo>
                <a:lnTo>
                  <a:pt x="879548" y="122329"/>
                </a:lnTo>
                <a:lnTo>
                  <a:pt x="838864" y="125331"/>
                </a:lnTo>
                <a:lnTo>
                  <a:pt x="797866" y="126867"/>
                </a:lnTo>
                <a:lnTo>
                  <a:pt x="756693" y="127165"/>
                </a:lnTo>
                <a:lnTo>
                  <a:pt x="2272849" y="127165"/>
                </a:lnTo>
                <a:lnTo>
                  <a:pt x="2208143" y="106144"/>
                </a:lnTo>
                <a:lnTo>
                  <a:pt x="2152212" y="89615"/>
                </a:lnTo>
                <a:lnTo>
                  <a:pt x="2096210" y="74344"/>
                </a:lnTo>
                <a:lnTo>
                  <a:pt x="2040568" y="60339"/>
                </a:lnTo>
                <a:lnTo>
                  <a:pt x="1985719" y="47607"/>
                </a:lnTo>
                <a:lnTo>
                  <a:pt x="1932095" y="36156"/>
                </a:lnTo>
                <a:lnTo>
                  <a:pt x="1880129" y="25991"/>
                </a:lnTo>
                <a:lnTo>
                  <a:pt x="1830252" y="17121"/>
                </a:lnTo>
                <a:lnTo>
                  <a:pt x="1782899" y="9553"/>
                </a:lnTo>
                <a:lnTo>
                  <a:pt x="1736786" y="3966"/>
                </a:lnTo>
                <a:lnTo>
                  <a:pt x="1690424" y="853"/>
                </a:lnTo>
                <a:lnTo>
                  <a:pt x="1643869" y="0"/>
                </a:lnTo>
                <a:close/>
              </a:path>
            </a:pathLst>
          </a:custGeom>
          <a:solidFill>
            <a:srgbClr val="CCFFFF"/>
          </a:solidFill>
        </p:spPr>
        <p:txBody>
          <a:bodyPr wrap="square" lIns="0" tIns="0" rIns="0" bIns="0" rtlCol="0">
            <a:noAutofit/>
          </a:bodyPr>
          <a:lstStyle/>
          <a:p>
            <a:endParaRPr/>
          </a:p>
        </p:txBody>
      </p:sp>
      <p:sp>
        <p:nvSpPr>
          <p:cNvPr id="5" name="object 5"/>
          <p:cNvSpPr/>
          <p:nvPr/>
        </p:nvSpPr>
        <p:spPr>
          <a:xfrm>
            <a:off x="504634" y="3416670"/>
            <a:ext cx="8167687" cy="271266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txBox="1"/>
          <p:nvPr/>
        </p:nvSpPr>
        <p:spPr>
          <a:xfrm>
            <a:off x="534111" y="3822979"/>
            <a:ext cx="1287145" cy="1541780"/>
          </a:xfrm>
          <a:prstGeom prst="rect">
            <a:avLst/>
          </a:prstGeom>
        </p:spPr>
        <p:txBody>
          <a:bodyPr vert="horz" wrap="square" lIns="0" tIns="0" rIns="0" bIns="0" rtlCol="0">
            <a:noAutofit/>
          </a:bodyPr>
          <a:lstStyle/>
          <a:p>
            <a:pPr marL="12700" marR="12700" indent="0" algn="ctr">
              <a:lnSpc>
                <a:spcPct val="100200"/>
              </a:lnSpc>
            </a:pPr>
            <a:r>
              <a:rPr sz="2000" spc="-10" dirty="0" smtClean="0">
                <a:latin typeface="Comic Sans MS"/>
                <a:cs typeface="Comic Sans MS"/>
              </a:rPr>
              <a:t>a</a:t>
            </a:r>
            <a:r>
              <a:rPr sz="2000" spc="0" dirty="0" smtClean="0">
                <a:latin typeface="Comic Sans MS"/>
                <a:cs typeface="Comic Sans MS"/>
              </a:rPr>
              <a:t>p</a:t>
            </a:r>
            <a:r>
              <a:rPr sz="2000" spc="-10" dirty="0" smtClean="0">
                <a:latin typeface="Comic Sans MS"/>
                <a:cs typeface="Comic Sans MS"/>
              </a:rPr>
              <a:t>p</a:t>
            </a:r>
            <a:r>
              <a:rPr sz="2000" spc="0" dirty="0" smtClean="0">
                <a:latin typeface="Comic Sans MS"/>
                <a:cs typeface="Comic Sans MS"/>
              </a:rPr>
              <a:t>li</a:t>
            </a:r>
            <a:r>
              <a:rPr sz="2000" spc="5" dirty="0" smtClean="0">
                <a:latin typeface="Comic Sans MS"/>
                <a:cs typeface="Comic Sans MS"/>
              </a:rPr>
              <a:t>c</a:t>
            </a:r>
            <a:r>
              <a:rPr sz="2000" spc="-10" dirty="0" smtClean="0">
                <a:latin typeface="Comic Sans MS"/>
                <a:cs typeface="Comic Sans MS"/>
              </a:rPr>
              <a:t>a</a:t>
            </a:r>
            <a:r>
              <a:rPr sz="2000" spc="0" dirty="0" smtClean="0">
                <a:latin typeface="Comic Sans MS"/>
                <a:cs typeface="Comic Sans MS"/>
              </a:rPr>
              <a:t>tion tra</a:t>
            </a:r>
            <a:r>
              <a:rPr sz="2000" spc="-10" dirty="0" smtClean="0">
                <a:latin typeface="Comic Sans MS"/>
                <a:cs typeface="Comic Sans MS"/>
              </a:rPr>
              <a:t>n</a:t>
            </a:r>
            <a:r>
              <a:rPr sz="2000" spc="0" dirty="0" smtClean="0">
                <a:latin typeface="Comic Sans MS"/>
                <a:cs typeface="Comic Sans MS"/>
              </a:rPr>
              <a:t>s</a:t>
            </a:r>
            <a:r>
              <a:rPr sz="2000" spc="-10" dirty="0" smtClean="0">
                <a:latin typeface="Comic Sans MS"/>
                <a:cs typeface="Comic Sans MS"/>
              </a:rPr>
              <a:t>p</a:t>
            </a:r>
            <a:r>
              <a:rPr sz="2000" spc="0" dirty="0" smtClean="0">
                <a:latin typeface="Comic Sans MS"/>
                <a:cs typeface="Comic Sans MS"/>
              </a:rPr>
              <a:t>ort </a:t>
            </a:r>
            <a:r>
              <a:rPr sz="2000" spc="0" dirty="0" smtClean="0">
                <a:solidFill>
                  <a:srgbClr val="FFFFFF"/>
                </a:solidFill>
                <a:latin typeface="Comic Sans MS"/>
                <a:cs typeface="Comic Sans MS"/>
              </a:rPr>
              <a:t>n</a:t>
            </a:r>
            <a:r>
              <a:rPr sz="2000" spc="-15" dirty="0" smtClean="0">
                <a:solidFill>
                  <a:srgbClr val="FFFFFF"/>
                </a:solidFill>
                <a:latin typeface="Comic Sans MS"/>
                <a:cs typeface="Comic Sans MS"/>
              </a:rPr>
              <a:t>e</a:t>
            </a:r>
            <a:r>
              <a:rPr sz="2000" spc="0" dirty="0" smtClean="0">
                <a:solidFill>
                  <a:srgbClr val="FFFFFF"/>
                </a:solidFill>
                <a:latin typeface="Comic Sans MS"/>
                <a:cs typeface="Comic Sans MS"/>
              </a:rPr>
              <a:t>twork </a:t>
            </a:r>
            <a:r>
              <a:rPr sz="2000" spc="0" dirty="0" smtClean="0">
                <a:latin typeface="Comic Sans MS"/>
                <a:cs typeface="Comic Sans MS"/>
              </a:rPr>
              <a:t>d</a:t>
            </a:r>
            <a:r>
              <a:rPr sz="2000" spc="-10" dirty="0" smtClean="0">
                <a:latin typeface="Comic Sans MS"/>
                <a:cs typeface="Comic Sans MS"/>
              </a:rPr>
              <a:t>a</a:t>
            </a:r>
            <a:r>
              <a:rPr sz="2000" spc="0" dirty="0" smtClean="0">
                <a:latin typeface="Comic Sans MS"/>
                <a:cs typeface="Comic Sans MS"/>
              </a:rPr>
              <a:t>ta</a:t>
            </a:r>
            <a:r>
              <a:rPr sz="2000" spc="-15" dirty="0" smtClean="0">
                <a:latin typeface="Comic Sans MS"/>
                <a:cs typeface="Comic Sans MS"/>
              </a:rPr>
              <a:t> </a:t>
            </a:r>
            <a:r>
              <a:rPr sz="2000" spc="0" dirty="0" smtClean="0">
                <a:latin typeface="Comic Sans MS"/>
                <a:cs typeface="Comic Sans MS"/>
              </a:rPr>
              <a:t>link p</a:t>
            </a:r>
            <a:r>
              <a:rPr sz="2000" spc="-10" dirty="0" smtClean="0">
                <a:latin typeface="Comic Sans MS"/>
                <a:cs typeface="Comic Sans MS"/>
              </a:rPr>
              <a:t>h</a:t>
            </a:r>
            <a:r>
              <a:rPr sz="2000" spc="0" dirty="0" smtClean="0">
                <a:latin typeface="Comic Sans MS"/>
                <a:cs typeface="Comic Sans MS"/>
              </a:rPr>
              <a:t>ysical</a:t>
            </a:r>
            <a:endParaRPr sz="2000">
              <a:latin typeface="Comic Sans MS"/>
              <a:cs typeface="Comic Sans MS"/>
            </a:endParaRPr>
          </a:p>
        </p:txBody>
      </p:sp>
      <p:sp>
        <p:nvSpPr>
          <p:cNvPr id="7" name="object 7"/>
          <p:cNvSpPr txBox="1"/>
          <p:nvPr/>
        </p:nvSpPr>
        <p:spPr>
          <a:xfrm>
            <a:off x="7316851" y="3994556"/>
            <a:ext cx="1287145" cy="1541780"/>
          </a:xfrm>
          <a:prstGeom prst="rect">
            <a:avLst/>
          </a:prstGeom>
        </p:spPr>
        <p:txBody>
          <a:bodyPr vert="horz" wrap="square" lIns="0" tIns="0" rIns="0" bIns="0" rtlCol="0">
            <a:noAutofit/>
          </a:bodyPr>
          <a:lstStyle/>
          <a:p>
            <a:pPr marL="12700" marR="12700" algn="ctr">
              <a:lnSpc>
                <a:spcPct val="100200"/>
              </a:lnSpc>
            </a:pPr>
            <a:r>
              <a:rPr sz="2000" spc="-10" dirty="0" smtClean="0">
                <a:latin typeface="Comic Sans MS"/>
                <a:cs typeface="Comic Sans MS"/>
              </a:rPr>
              <a:t>a</a:t>
            </a:r>
            <a:r>
              <a:rPr sz="2000" spc="0" dirty="0" smtClean="0">
                <a:latin typeface="Comic Sans MS"/>
                <a:cs typeface="Comic Sans MS"/>
              </a:rPr>
              <a:t>p</a:t>
            </a:r>
            <a:r>
              <a:rPr sz="2000" spc="-10" dirty="0" smtClean="0">
                <a:latin typeface="Comic Sans MS"/>
                <a:cs typeface="Comic Sans MS"/>
              </a:rPr>
              <a:t>p</a:t>
            </a:r>
            <a:r>
              <a:rPr sz="2000" spc="0" dirty="0" smtClean="0">
                <a:latin typeface="Comic Sans MS"/>
                <a:cs typeface="Comic Sans MS"/>
              </a:rPr>
              <a:t>li</a:t>
            </a:r>
            <a:r>
              <a:rPr sz="2000" spc="5" dirty="0" smtClean="0">
                <a:latin typeface="Comic Sans MS"/>
                <a:cs typeface="Comic Sans MS"/>
              </a:rPr>
              <a:t>c</a:t>
            </a:r>
            <a:r>
              <a:rPr sz="2000" spc="-10" dirty="0" smtClean="0">
                <a:latin typeface="Comic Sans MS"/>
                <a:cs typeface="Comic Sans MS"/>
              </a:rPr>
              <a:t>a</a:t>
            </a:r>
            <a:r>
              <a:rPr sz="2000" spc="0" dirty="0" smtClean="0">
                <a:latin typeface="Comic Sans MS"/>
                <a:cs typeface="Comic Sans MS"/>
              </a:rPr>
              <a:t>tion tra</a:t>
            </a:r>
            <a:r>
              <a:rPr sz="2000" spc="-10" dirty="0" smtClean="0">
                <a:latin typeface="Comic Sans MS"/>
                <a:cs typeface="Comic Sans MS"/>
              </a:rPr>
              <a:t>n</a:t>
            </a:r>
            <a:r>
              <a:rPr sz="2000" spc="0" dirty="0" smtClean="0">
                <a:latin typeface="Comic Sans MS"/>
                <a:cs typeface="Comic Sans MS"/>
              </a:rPr>
              <a:t>s</a:t>
            </a:r>
            <a:r>
              <a:rPr sz="2000" spc="-10" dirty="0" smtClean="0">
                <a:latin typeface="Comic Sans MS"/>
                <a:cs typeface="Comic Sans MS"/>
              </a:rPr>
              <a:t>p</a:t>
            </a:r>
            <a:r>
              <a:rPr sz="2000" spc="0" dirty="0" smtClean="0">
                <a:latin typeface="Comic Sans MS"/>
                <a:cs typeface="Comic Sans MS"/>
              </a:rPr>
              <a:t>ort </a:t>
            </a:r>
            <a:r>
              <a:rPr sz="2000" spc="0" dirty="0" smtClean="0">
                <a:solidFill>
                  <a:srgbClr val="FFFFFF"/>
                </a:solidFill>
                <a:latin typeface="Comic Sans MS"/>
                <a:cs typeface="Comic Sans MS"/>
              </a:rPr>
              <a:t>n</a:t>
            </a:r>
            <a:r>
              <a:rPr sz="2000" spc="-15" dirty="0" smtClean="0">
                <a:solidFill>
                  <a:srgbClr val="FFFFFF"/>
                </a:solidFill>
                <a:latin typeface="Comic Sans MS"/>
                <a:cs typeface="Comic Sans MS"/>
              </a:rPr>
              <a:t>e</a:t>
            </a:r>
            <a:r>
              <a:rPr sz="2000" spc="0" dirty="0" smtClean="0">
                <a:solidFill>
                  <a:srgbClr val="FFFFFF"/>
                </a:solidFill>
                <a:latin typeface="Comic Sans MS"/>
                <a:cs typeface="Comic Sans MS"/>
              </a:rPr>
              <a:t>twork </a:t>
            </a:r>
            <a:r>
              <a:rPr sz="2000" spc="0" dirty="0" smtClean="0">
                <a:latin typeface="Comic Sans MS"/>
                <a:cs typeface="Comic Sans MS"/>
              </a:rPr>
              <a:t>d</a:t>
            </a:r>
            <a:r>
              <a:rPr sz="2000" spc="-15" dirty="0" smtClean="0">
                <a:latin typeface="Comic Sans MS"/>
                <a:cs typeface="Comic Sans MS"/>
              </a:rPr>
              <a:t>a</a:t>
            </a:r>
            <a:r>
              <a:rPr sz="2000" spc="0" dirty="0" smtClean="0">
                <a:latin typeface="Comic Sans MS"/>
                <a:cs typeface="Comic Sans MS"/>
              </a:rPr>
              <a:t>ta</a:t>
            </a:r>
            <a:r>
              <a:rPr sz="2000" spc="-15" dirty="0" smtClean="0">
                <a:latin typeface="Comic Sans MS"/>
                <a:cs typeface="Comic Sans MS"/>
              </a:rPr>
              <a:t> </a:t>
            </a:r>
            <a:r>
              <a:rPr sz="2000" spc="0" dirty="0" smtClean="0">
                <a:latin typeface="Comic Sans MS"/>
                <a:cs typeface="Comic Sans MS"/>
              </a:rPr>
              <a:t>link p</a:t>
            </a:r>
            <a:r>
              <a:rPr sz="2000" spc="-10" dirty="0" smtClean="0">
                <a:latin typeface="Comic Sans MS"/>
                <a:cs typeface="Comic Sans MS"/>
              </a:rPr>
              <a:t>h</a:t>
            </a:r>
            <a:r>
              <a:rPr sz="2000" spc="0" dirty="0" smtClean="0">
                <a:latin typeface="Comic Sans MS"/>
                <a:cs typeface="Comic Sans MS"/>
              </a:rPr>
              <a:t>ysical</a:t>
            </a:r>
            <a:endParaRPr sz="2000">
              <a:latin typeface="Comic Sans MS"/>
              <a:cs typeface="Comic Sans MS"/>
            </a:endParaRPr>
          </a:p>
        </p:txBody>
      </p:sp>
      <p:sp>
        <p:nvSpPr>
          <p:cNvPr id="8" name="object 8"/>
          <p:cNvSpPr/>
          <p:nvPr/>
        </p:nvSpPr>
        <p:spPr>
          <a:xfrm>
            <a:off x="1938401" y="4973446"/>
            <a:ext cx="5354701" cy="876490"/>
          </a:xfrm>
          <a:custGeom>
            <a:avLst/>
            <a:gdLst/>
            <a:ahLst/>
            <a:cxnLst/>
            <a:rect l="l" t="t" r="r" b="b"/>
            <a:pathLst>
              <a:path w="5354701" h="876490">
                <a:moveTo>
                  <a:pt x="1498981" y="384682"/>
                </a:moveTo>
                <a:lnTo>
                  <a:pt x="2575413" y="875258"/>
                </a:lnTo>
                <a:lnTo>
                  <a:pt x="2577084" y="876045"/>
                </a:lnTo>
                <a:lnTo>
                  <a:pt x="2579116" y="876490"/>
                </a:lnTo>
                <a:lnTo>
                  <a:pt x="2902331" y="876490"/>
                </a:lnTo>
                <a:lnTo>
                  <a:pt x="2904295" y="876045"/>
                </a:lnTo>
                <a:lnTo>
                  <a:pt x="2906255" y="875207"/>
                </a:lnTo>
                <a:lnTo>
                  <a:pt x="2964690" y="849198"/>
                </a:lnTo>
                <a:lnTo>
                  <a:pt x="2587116" y="849198"/>
                </a:lnTo>
                <a:lnTo>
                  <a:pt x="2581148" y="847915"/>
                </a:lnTo>
                <a:lnTo>
                  <a:pt x="2584302" y="847915"/>
                </a:lnTo>
                <a:lnTo>
                  <a:pt x="1570702" y="385952"/>
                </a:lnTo>
                <a:lnTo>
                  <a:pt x="1504823" y="385952"/>
                </a:lnTo>
                <a:lnTo>
                  <a:pt x="1498981" y="384682"/>
                </a:lnTo>
                <a:close/>
              </a:path>
              <a:path w="5354701" h="876490">
                <a:moveTo>
                  <a:pt x="2584302" y="847915"/>
                </a:moveTo>
                <a:lnTo>
                  <a:pt x="2581148" y="847915"/>
                </a:lnTo>
                <a:lnTo>
                  <a:pt x="2587116" y="849198"/>
                </a:lnTo>
                <a:lnTo>
                  <a:pt x="2584302" y="847915"/>
                </a:lnTo>
                <a:close/>
              </a:path>
              <a:path w="5354701" h="876490">
                <a:moveTo>
                  <a:pt x="2897225" y="847915"/>
                </a:moveTo>
                <a:lnTo>
                  <a:pt x="2584302" y="847915"/>
                </a:lnTo>
                <a:lnTo>
                  <a:pt x="2587116" y="849198"/>
                </a:lnTo>
                <a:lnTo>
                  <a:pt x="2964690" y="849198"/>
                </a:lnTo>
                <a:lnTo>
                  <a:pt x="2894457" y="849147"/>
                </a:lnTo>
                <a:lnTo>
                  <a:pt x="2897225" y="847915"/>
                </a:lnTo>
                <a:close/>
              </a:path>
              <a:path w="5354701" h="876490">
                <a:moveTo>
                  <a:pt x="3765169" y="462152"/>
                </a:moveTo>
                <a:lnTo>
                  <a:pt x="3763137" y="462533"/>
                </a:lnTo>
                <a:lnTo>
                  <a:pt x="3761232" y="463422"/>
                </a:lnTo>
                <a:lnTo>
                  <a:pt x="2894457" y="849147"/>
                </a:lnTo>
                <a:lnTo>
                  <a:pt x="2900299" y="847915"/>
                </a:lnTo>
                <a:lnTo>
                  <a:pt x="2967572" y="847915"/>
                </a:lnTo>
                <a:lnTo>
                  <a:pt x="3770020" y="490746"/>
                </a:lnTo>
                <a:lnTo>
                  <a:pt x="3766947" y="490727"/>
                </a:lnTo>
                <a:lnTo>
                  <a:pt x="3772916" y="489457"/>
                </a:lnTo>
                <a:lnTo>
                  <a:pt x="5333995" y="489457"/>
                </a:lnTo>
                <a:lnTo>
                  <a:pt x="5333893" y="486282"/>
                </a:lnTo>
                <a:lnTo>
                  <a:pt x="5305425" y="486282"/>
                </a:lnTo>
                <a:lnTo>
                  <a:pt x="5305122" y="471588"/>
                </a:lnTo>
                <a:lnTo>
                  <a:pt x="3765169" y="462152"/>
                </a:lnTo>
                <a:close/>
              </a:path>
              <a:path w="5354701" h="876490">
                <a:moveTo>
                  <a:pt x="2967572" y="847915"/>
                </a:moveTo>
                <a:lnTo>
                  <a:pt x="2900299" y="847915"/>
                </a:lnTo>
                <a:lnTo>
                  <a:pt x="2894457" y="849147"/>
                </a:lnTo>
                <a:lnTo>
                  <a:pt x="2964804" y="849147"/>
                </a:lnTo>
                <a:lnTo>
                  <a:pt x="2967572" y="847915"/>
                </a:lnTo>
                <a:close/>
              </a:path>
              <a:path w="5354701" h="876490">
                <a:moveTo>
                  <a:pt x="5333995" y="489457"/>
                </a:moveTo>
                <a:lnTo>
                  <a:pt x="3772916" y="489457"/>
                </a:lnTo>
                <a:lnTo>
                  <a:pt x="3770020" y="490746"/>
                </a:lnTo>
                <a:lnTo>
                  <a:pt x="5319522" y="500252"/>
                </a:lnTo>
                <a:lnTo>
                  <a:pt x="5323458" y="500252"/>
                </a:lnTo>
                <a:lnTo>
                  <a:pt x="5327142" y="498728"/>
                </a:lnTo>
                <a:lnTo>
                  <a:pt x="5329808" y="495934"/>
                </a:lnTo>
                <a:lnTo>
                  <a:pt x="5332476" y="493267"/>
                </a:lnTo>
                <a:lnTo>
                  <a:pt x="5334000" y="489584"/>
                </a:lnTo>
                <a:close/>
              </a:path>
              <a:path w="5354701" h="876490">
                <a:moveTo>
                  <a:pt x="3772916" y="489457"/>
                </a:moveTo>
                <a:lnTo>
                  <a:pt x="3766947" y="490727"/>
                </a:lnTo>
                <a:lnTo>
                  <a:pt x="3770020" y="490746"/>
                </a:lnTo>
                <a:lnTo>
                  <a:pt x="3772916" y="489457"/>
                </a:lnTo>
                <a:close/>
              </a:path>
              <a:path w="5354701" h="876490">
                <a:moveTo>
                  <a:pt x="5305122" y="471588"/>
                </a:moveTo>
                <a:lnTo>
                  <a:pt x="5305425" y="486282"/>
                </a:lnTo>
                <a:lnTo>
                  <a:pt x="5319776" y="471677"/>
                </a:lnTo>
                <a:lnTo>
                  <a:pt x="5305122" y="471588"/>
                </a:lnTo>
                <a:close/>
              </a:path>
              <a:path w="5354701" h="876490">
                <a:moveTo>
                  <a:pt x="5326159" y="104604"/>
                </a:moveTo>
                <a:lnTo>
                  <a:pt x="5297590" y="105197"/>
                </a:lnTo>
                <a:lnTo>
                  <a:pt x="5305122" y="471588"/>
                </a:lnTo>
                <a:lnTo>
                  <a:pt x="5319776" y="471677"/>
                </a:lnTo>
                <a:lnTo>
                  <a:pt x="5305425" y="486282"/>
                </a:lnTo>
                <a:lnTo>
                  <a:pt x="5333893" y="486282"/>
                </a:lnTo>
                <a:lnTo>
                  <a:pt x="5326159" y="104604"/>
                </a:lnTo>
                <a:close/>
              </a:path>
              <a:path w="5354701" h="876490">
                <a:moveTo>
                  <a:pt x="28448" y="0"/>
                </a:moveTo>
                <a:lnTo>
                  <a:pt x="0" y="380"/>
                </a:lnTo>
                <a:lnTo>
                  <a:pt x="4699" y="371855"/>
                </a:lnTo>
                <a:lnTo>
                  <a:pt x="4825" y="379602"/>
                </a:lnTo>
                <a:lnTo>
                  <a:pt x="11175" y="385952"/>
                </a:lnTo>
                <a:lnTo>
                  <a:pt x="1501767" y="385952"/>
                </a:lnTo>
                <a:lnTo>
                  <a:pt x="1498981" y="384682"/>
                </a:lnTo>
                <a:lnTo>
                  <a:pt x="1567915" y="384682"/>
                </a:lnTo>
                <a:lnTo>
                  <a:pt x="1538935" y="371474"/>
                </a:lnTo>
                <a:lnTo>
                  <a:pt x="33274" y="371474"/>
                </a:lnTo>
                <a:lnTo>
                  <a:pt x="18923" y="357377"/>
                </a:lnTo>
                <a:lnTo>
                  <a:pt x="33090" y="357377"/>
                </a:lnTo>
                <a:lnTo>
                  <a:pt x="28448" y="0"/>
                </a:lnTo>
                <a:close/>
              </a:path>
              <a:path w="5354701" h="876490">
                <a:moveTo>
                  <a:pt x="1567915" y="384682"/>
                </a:moveTo>
                <a:lnTo>
                  <a:pt x="1498981" y="384682"/>
                </a:lnTo>
                <a:lnTo>
                  <a:pt x="1504823" y="385952"/>
                </a:lnTo>
                <a:lnTo>
                  <a:pt x="1570702" y="385952"/>
                </a:lnTo>
                <a:lnTo>
                  <a:pt x="1567915" y="384682"/>
                </a:lnTo>
                <a:close/>
              </a:path>
              <a:path w="5354701" h="876490">
                <a:moveTo>
                  <a:pt x="33090" y="357377"/>
                </a:moveTo>
                <a:lnTo>
                  <a:pt x="18923" y="357377"/>
                </a:lnTo>
                <a:lnTo>
                  <a:pt x="33274" y="371474"/>
                </a:lnTo>
                <a:lnTo>
                  <a:pt x="33090" y="357377"/>
                </a:lnTo>
                <a:close/>
              </a:path>
              <a:path w="5354701" h="876490">
                <a:moveTo>
                  <a:pt x="1506982" y="357377"/>
                </a:moveTo>
                <a:lnTo>
                  <a:pt x="33090" y="357377"/>
                </a:lnTo>
                <a:lnTo>
                  <a:pt x="33274" y="371474"/>
                </a:lnTo>
                <a:lnTo>
                  <a:pt x="1538935" y="371474"/>
                </a:lnTo>
                <a:lnTo>
                  <a:pt x="1510791" y="358647"/>
                </a:lnTo>
                <a:lnTo>
                  <a:pt x="1508887" y="357758"/>
                </a:lnTo>
                <a:lnTo>
                  <a:pt x="1506982" y="357377"/>
                </a:lnTo>
                <a:close/>
              </a:path>
              <a:path w="5354701" h="876490">
                <a:moveTo>
                  <a:pt x="5310124" y="19176"/>
                </a:moveTo>
                <a:lnTo>
                  <a:pt x="5268976" y="105790"/>
                </a:lnTo>
                <a:lnTo>
                  <a:pt x="5297590" y="105197"/>
                </a:lnTo>
                <a:lnTo>
                  <a:pt x="5297297" y="90931"/>
                </a:lnTo>
                <a:lnTo>
                  <a:pt x="5325872" y="90423"/>
                </a:lnTo>
                <a:lnTo>
                  <a:pt x="5347560" y="90423"/>
                </a:lnTo>
                <a:lnTo>
                  <a:pt x="5310124" y="19176"/>
                </a:lnTo>
                <a:close/>
              </a:path>
              <a:path w="5354701" h="876490">
                <a:moveTo>
                  <a:pt x="5325872" y="90423"/>
                </a:moveTo>
                <a:lnTo>
                  <a:pt x="5297297" y="90931"/>
                </a:lnTo>
                <a:lnTo>
                  <a:pt x="5297590" y="105197"/>
                </a:lnTo>
                <a:lnTo>
                  <a:pt x="5326159" y="104604"/>
                </a:lnTo>
                <a:lnTo>
                  <a:pt x="5325872" y="90423"/>
                </a:lnTo>
                <a:close/>
              </a:path>
              <a:path w="5354701" h="876490">
                <a:moveTo>
                  <a:pt x="5347560" y="90423"/>
                </a:moveTo>
                <a:lnTo>
                  <a:pt x="5325872" y="90423"/>
                </a:lnTo>
                <a:lnTo>
                  <a:pt x="5326159" y="104604"/>
                </a:lnTo>
                <a:lnTo>
                  <a:pt x="5354701" y="104012"/>
                </a:lnTo>
                <a:lnTo>
                  <a:pt x="5347560" y="90423"/>
                </a:lnTo>
                <a:close/>
              </a:path>
            </a:pathLst>
          </a:custGeom>
          <a:solidFill>
            <a:srgbClr val="FF0000"/>
          </a:solidFill>
        </p:spPr>
        <p:txBody>
          <a:bodyPr wrap="square" lIns="0" tIns="0" rIns="0" bIns="0" rtlCol="0">
            <a:noAutofit/>
          </a:bodyPr>
          <a:lstStyle/>
          <a:p>
            <a:endParaRPr/>
          </a:p>
        </p:txBody>
      </p:sp>
      <p:sp>
        <p:nvSpPr>
          <p:cNvPr id="9" name="object 9"/>
          <p:cNvSpPr/>
          <p:nvPr/>
        </p:nvSpPr>
        <p:spPr>
          <a:xfrm>
            <a:off x="2014473" y="4621021"/>
            <a:ext cx="5115052" cy="1138427"/>
          </a:xfrm>
          <a:custGeom>
            <a:avLst/>
            <a:gdLst/>
            <a:ahLst/>
            <a:cxnLst/>
            <a:rect l="l" t="t" r="r" b="b"/>
            <a:pathLst>
              <a:path w="5115052" h="1138427">
                <a:moveTo>
                  <a:pt x="1502557" y="622680"/>
                </a:moveTo>
                <a:lnTo>
                  <a:pt x="1436877" y="622680"/>
                </a:lnTo>
                <a:lnTo>
                  <a:pt x="1443101" y="624077"/>
                </a:lnTo>
                <a:lnTo>
                  <a:pt x="1439762" y="624077"/>
                </a:lnTo>
                <a:lnTo>
                  <a:pt x="2498852" y="1136992"/>
                </a:lnTo>
                <a:lnTo>
                  <a:pt x="2500884" y="1137932"/>
                </a:lnTo>
                <a:lnTo>
                  <a:pt x="2502916" y="1138427"/>
                </a:lnTo>
                <a:lnTo>
                  <a:pt x="2810255" y="1138427"/>
                </a:lnTo>
                <a:lnTo>
                  <a:pt x="2812288" y="1138021"/>
                </a:lnTo>
                <a:lnTo>
                  <a:pt x="2873515" y="1111275"/>
                </a:lnTo>
                <a:lnTo>
                  <a:pt x="2511425" y="1111275"/>
                </a:lnTo>
                <a:lnTo>
                  <a:pt x="2505075" y="1109852"/>
                </a:lnTo>
                <a:lnTo>
                  <a:pt x="2508487" y="1109852"/>
                </a:lnTo>
                <a:lnTo>
                  <a:pt x="1505442" y="624077"/>
                </a:lnTo>
                <a:lnTo>
                  <a:pt x="1443101" y="624077"/>
                </a:lnTo>
                <a:lnTo>
                  <a:pt x="1505418" y="624066"/>
                </a:lnTo>
                <a:lnTo>
                  <a:pt x="1502557" y="622680"/>
                </a:lnTo>
                <a:close/>
              </a:path>
              <a:path w="5115052" h="1138427">
                <a:moveTo>
                  <a:pt x="2508487" y="1109852"/>
                </a:moveTo>
                <a:lnTo>
                  <a:pt x="2505075" y="1109852"/>
                </a:lnTo>
                <a:lnTo>
                  <a:pt x="2511425" y="1111275"/>
                </a:lnTo>
                <a:lnTo>
                  <a:pt x="2508487" y="1109852"/>
                </a:lnTo>
                <a:close/>
              </a:path>
              <a:path w="5115052" h="1138427">
                <a:moveTo>
                  <a:pt x="2805367" y="1109852"/>
                </a:moveTo>
                <a:lnTo>
                  <a:pt x="2508487" y="1109852"/>
                </a:lnTo>
                <a:lnTo>
                  <a:pt x="2511425" y="1111275"/>
                </a:lnTo>
                <a:lnTo>
                  <a:pt x="2873515" y="1111275"/>
                </a:lnTo>
                <a:lnTo>
                  <a:pt x="2874039" y="1111046"/>
                </a:lnTo>
                <a:lnTo>
                  <a:pt x="2802636" y="1111046"/>
                </a:lnTo>
                <a:lnTo>
                  <a:pt x="2805367" y="1109852"/>
                </a:lnTo>
                <a:close/>
              </a:path>
              <a:path w="5115052" h="1138427">
                <a:moveTo>
                  <a:pt x="5086166" y="732122"/>
                </a:moveTo>
                <a:lnTo>
                  <a:pt x="3651250" y="741552"/>
                </a:lnTo>
                <a:lnTo>
                  <a:pt x="3649217" y="741552"/>
                </a:lnTo>
                <a:lnTo>
                  <a:pt x="3647313" y="741933"/>
                </a:lnTo>
                <a:lnTo>
                  <a:pt x="2802636" y="1111046"/>
                </a:lnTo>
                <a:lnTo>
                  <a:pt x="2808351" y="1109852"/>
                </a:lnTo>
                <a:lnTo>
                  <a:pt x="2876771" y="1109852"/>
                </a:lnTo>
                <a:lnTo>
                  <a:pt x="3654475" y="770127"/>
                </a:lnTo>
                <a:lnTo>
                  <a:pt x="3651377" y="770127"/>
                </a:lnTo>
                <a:lnTo>
                  <a:pt x="3657091" y="768984"/>
                </a:lnTo>
                <a:lnTo>
                  <a:pt x="3825311" y="768984"/>
                </a:lnTo>
                <a:lnTo>
                  <a:pt x="5104637" y="760602"/>
                </a:lnTo>
                <a:lnTo>
                  <a:pt x="5108194" y="759078"/>
                </a:lnTo>
                <a:lnTo>
                  <a:pt x="5110860" y="756284"/>
                </a:lnTo>
                <a:lnTo>
                  <a:pt x="5113528" y="753617"/>
                </a:lnTo>
                <a:lnTo>
                  <a:pt x="5115052" y="749934"/>
                </a:lnTo>
                <a:lnTo>
                  <a:pt x="5114937" y="746505"/>
                </a:lnTo>
                <a:lnTo>
                  <a:pt x="5086350" y="746505"/>
                </a:lnTo>
                <a:lnTo>
                  <a:pt x="5086166" y="732122"/>
                </a:lnTo>
                <a:close/>
              </a:path>
              <a:path w="5115052" h="1138427">
                <a:moveTo>
                  <a:pt x="2876771" y="1109852"/>
                </a:moveTo>
                <a:lnTo>
                  <a:pt x="2808351" y="1109852"/>
                </a:lnTo>
                <a:lnTo>
                  <a:pt x="2802636" y="1111046"/>
                </a:lnTo>
                <a:lnTo>
                  <a:pt x="2874039" y="1111046"/>
                </a:lnTo>
                <a:lnTo>
                  <a:pt x="2876771" y="1109852"/>
                </a:lnTo>
                <a:close/>
              </a:path>
              <a:path w="5115052" h="1138427">
                <a:moveTo>
                  <a:pt x="3657091" y="768984"/>
                </a:moveTo>
                <a:lnTo>
                  <a:pt x="3651377" y="770127"/>
                </a:lnTo>
                <a:lnTo>
                  <a:pt x="3654522" y="770107"/>
                </a:lnTo>
                <a:lnTo>
                  <a:pt x="3657091" y="768984"/>
                </a:lnTo>
                <a:close/>
              </a:path>
              <a:path w="5115052" h="1138427">
                <a:moveTo>
                  <a:pt x="3654522" y="770107"/>
                </a:moveTo>
                <a:lnTo>
                  <a:pt x="3651377" y="770127"/>
                </a:lnTo>
                <a:lnTo>
                  <a:pt x="3654475" y="770127"/>
                </a:lnTo>
                <a:close/>
              </a:path>
              <a:path w="5115052" h="1138427">
                <a:moveTo>
                  <a:pt x="3825311" y="768984"/>
                </a:moveTo>
                <a:lnTo>
                  <a:pt x="3657091" y="768984"/>
                </a:lnTo>
                <a:lnTo>
                  <a:pt x="3654522" y="770107"/>
                </a:lnTo>
                <a:lnTo>
                  <a:pt x="3825311" y="768984"/>
                </a:lnTo>
                <a:close/>
              </a:path>
              <a:path w="5115052" h="1138427">
                <a:moveTo>
                  <a:pt x="5100574" y="732027"/>
                </a:moveTo>
                <a:lnTo>
                  <a:pt x="5086166" y="732122"/>
                </a:lnTo>
                <a:lnTo>
                  <a:pt x="5086350" y="746505"/>
                </a:lnTo>
                <a:lnTo>
                  <a:pt x="5100574" y="732027"/>
                </a:lnTo>
                <a:close/>
              </a:path>
              <a:path w="5115052" h="1138427">
                <a:moveTo>
                  <a:pt x="5114745" y="732027"/>
                </a:moveTo>
                <a:lnTo>
                  <a:pt x="5100574" y="732027"/>
                </a:lnTo>
                <a:lnTo>
                  <a:pt x="5086350" y="746505"/>
                </a:lnTo>
                <a:lnTo>
                  <a:pt x="5114937" y="746505"/>
                </a:lnTo>
                <a:lnTo>
                  <a:pt x="5114745" y="732027"/>
                </a:lnTo>
                <a:close/>
              </a:path>
              <a:path w="5115052" h="1138427">
                <a:moveTo>
                  <a:pt x="5105400" y="0"/>
                </a:moveTo>
                <a:lnTo>
                  <a:pt x="5076825" y="380"/>
                </a:lnTo>
                <a:lnTo>
                  <a:pt x="5086166" y="732122"/>
                </a:lnTo>
                <a:lnTo>
                  <a:pt x="5114745" y="732027"/>
                </a:lnTo>
                <a:lnTo>
                  <a:pt x="5105400" y="0"/>
                </a:lnTo>
                <a:close/>
              </a:path>
              <a:path w="5115052" h="1138427">
                <a:moveTo>
                  <a:pt x="1436877" y="622680"/>
                </a:moveTo>
                <a:lnTo>
                  <a:pt x="1439738" y="624066"/>
                </a:lnTo>
                <a:lnTo>
                  <a:pt x="1443101" y="624077"/>
                </a:lnTo>
                <a:lnTo>
                  <a:pt x="1436877" y="622680"/>
                </a:lnTo>
                <a:close/>
              </a:path>
              <a:path w="5115052" h="1138427">
                <a:moveTo>
                  <a:pt x="57150" y="90677"/>
                </a:moveTo>
                <a:lnTo>
                  <a:pt x="28575" y="90677"/>
                </a:lnTo>
                <a:lnTo>
                  <a:pt x="28575" y="612901"/>
                </a:lnTo>
                <a:lnTo>
                  <a:pt x="35051" y="619251"/>
                </a:lnTo>
                <a:lnTo>
                  <a:pt x="1439738" y="624066"/>
                </a:lnTo>
                <a:lnTo>
                  <a:pt x="1436877" y="622680"/>
                </a:lnTo>
                <a:lnTo>
                  <a:pt x="1502557" y="622680"/>
                </a:lnTo>
                <a:lnTo>
                  <a:pt x="1466106" y="605027"/>
                </a:lnTo>
                <a:lnTo>
                  <a:pt x="57150" y="605027"/>
                </a:lnTo>
                <a:lnTo>
                  <a:pt x="42925" y="590676"/>
                </a:lnTo>
                <a:lnTo>
                  <a:pt x="57150" y="590676"/>
                </a:lnTo>
                <a:lnTo>
                  <a:pt x="57150" y="90677"/>
                </a:lnTo>
                <a:close/>
              </a:path>
              <a:path w="5115052" h="1138427">
                <a:moveTo>
                  <a:pt x="42925" y="590676"/>
                </a:moveTo>
                <a:lnTo>
                  <a:pt x="57150" y="605027"/>
                </a:lnTo>
                <a:lnTo>
                  <a:pt x="57150" y="590726"/>
                </a:lnTo>
                <a:lnTo>
                  <a:pt x="42925" y="590676"/>
                </a:lnTo>
                <a:close/>
              </a:path>
              <a:path w="5115052" h="1138427">
                <a:moveTo>
                  <a:pt x="57150" y="590726"/>
                </a:moveTo>
                <a:lnTo>
                  <a:pt x="57150" y="605027"/>
                </a:lnTo>
                <a:lnTo>
                  <a:pt x="1466106" y="605027"/>
                </a:lnTo>
                <a:lnTo>
                  <a:pt x="1449324" y="596900"/>
                </a:lnTo>
                <a:lnTo>
                  <a:pt x="1447418" y="596010"/>
                </a:lnTo>
                <a:lnTo>
                  <a:pt x="1445260" y="595502"/>
                </a:lnTo>
                <a:lnTo>
                  <a:pt x="57150" y="590726"/>
                </a:lnTo>
                <a:close/>
              </a:path>
              <a:path w="5115052" h="1138427">
                <a:moveTo>
                  <a:pt x="57150" y="590676"/>
                </a:moveTo>
                <a:lnTo>
                  <a:pt x="42925" y="590676"/>
                </a:lnTo>
                <a:lnTo>
                  <a:pt x="57150" y="590726"/>
                </a:lnTo>
                <a:close/>
              </a:path>
              <a:path w="5115052" h="1138427">
                <a:moveTo>
                  <a:pt x="42925" y="19176"/>
                </a:moveTo>
                <a:lnTo>
                  <a:pt x="0" y="104901"/>
                </a:lnTo>
                <a:lnTo>
                  <a:pt x="28575" y="104901"/>
                </a:lnTo>
                <a:lnTo>
                  <a:pt x="28575" y="90677"/>
                </a:lnTo>
                <a:lnTo>
                  <a:pt x="78623" y="90677"/>
                </a:lnTo>
                <a:lnTo>
                  <a:pt x="42925" y="19176"/>
                </a:lnTo>
                <a:close/>
              </a:path>
              <a:path w="5115052" h="1138427">
                <a:moveTo>
                  <a:pt x="78623" y="90677"/>
                </a:moveTo>
                <a:lnTo>
                  <a:pt x="57150" y="90677"/>
                </a:lnTo>
                <a:lnTo>
                  <a:pt x="57150" y="104901"/>
                </a:lnTo>
                <a:lnTo>
                  <a:pt x="85725" y="104901"/>
                </a:lnTo>
                <a:lnTo>
                  <a:pt x="78623" y="90677"/>
                </a:lnTo>
                <a:close/>
              </a:path>
            </a:pathLst>
          </a:custGeom>
          <a:solidFill>
            <a:srgbClr val="FF0000"/>
          </a:solidFill>
        </p:spPr>
        <p:txBody>
          <a:bodyPr wrap="square" lIns="0" tIns="0" rIns="0" bIns="0" rtlCol="0">
            <a:noAutofit/>
          </a:bodyPr>
          <a:lstStyle/>
          <a:p>
            <a:endParaRPr/>
          </a:p>
        </p:txBody>
      </p:sp>
      <p:sp>
        <p:nvSpPr>
          <p:cNvPr id="10" name="object 10"/>
          <p:cNvSpPr txBox="1"/>
          <p:nvPr/>
        </p:nvSpPr>
        <p:spPr>
          <a:xfrm>
            <a:off x="2301240" y="4145915"/>
            <a:ext cx="1584960" cy="880110"/>
          </a:xfrm>
          <a:prstGeom prst="rect">
            <a:avLst/>
          </a:prstGeom>
        </p:spPr>
        <p:txBody>
          <a:bodyPr vert="horz" wrap="square" lIns="0" tIns="0" rIns="0" bIns="0" rtlCol="0">
            <a:noAutofit/>
          </a:bodyPr>
          <a:lstStyle/>
          <a:p>
            <a:pPr marL="163195">
              <a:lnSpc>
                <a:spcPct val="100000"/>
              </a:lnSpc>
            </a:pPr>
            <a:r>
              <a:rPr sz="1800" spc="5" dirty="0" smtClean="0">
                <a:solidFill>
                  <a:srgbClr val="001F5F"/>
                </a:solidFill>
                <a:latin typeface="Comic Sans MS"/>
                <a:cs typeface="Comic Sans MS"/>
              </a:rPr>
              <a:t>5</a:t>
            </a:r>
            <a:r>
              <a:rPr sz="1800" spc="0" dirty="0" smtClean="0">
                <a:solidFill>
                  <a:srgbClr val="001F5F"/>
                </a:solidFill>
                <a:latin typeface="Comic Sans MS"/>
                <a:cs typeface="Comic Sans MS"/>
              </a:rPr>
              <a:t>.</a:t>
            </a:r>
            <a:r>
              <a:rPr sz="1800" spc="-15" dirty="0" smtClean="0">
                <a:solidFill>
                  <a:srgbClr val="001F5F"/>
                </a:solidFill>
                <a:latin typeface="Comic Sans MS"/>
                <a:cs typeface="Comic Sans MS"/>
              </a:rPr>
              <a:t> </a:t>
            </a:r>
            <a:r>
              <a:rPr sz="1800" spc="0" dirty="0" smtClean="0">
                <a:solidFill>
                  <a:srgbClr val="001F5F"/>
                </a:solidFill>
                <a:latin typeface="宋体"/>
                <a:cs typeface="宋体"/>
              </a:rPr>
              <a:t>数据流开始</a:t>
            </a:r>
            <a:endParaRPr sz="1800" dirty="0">
              <a:latin typeface="宋体"/>
              <a:cs typeface="宋体"/>
            </a:endParaRPr>
          </a:p>
          <a:p>
            <a:pPr marL="12700">
              <a:lnSpc>
                <a:spcPct val="100000"/>
              </a:lnSpc>
              <a:spcBef>
                <a:spcPts val="240"/>
              </a:spcBef>
            </a:pPr>
            <a:r>
              <a:rPr sz="1800" dirty="0" smtClean="0">
                <a:solidFill>
                  <a:srgbClr val="FF0000"/>
                </a:solidFill>
                <a:latin typeface="Comic Sans MS"/>
                <a:cs typeface="Comic Sans MS"/>
              </a:rPr>
              <a:t>4.</a:t>
            </a:r>
            <a:r>
              <a:rPr sz="1800" spc="-15" dirty="0" smtClean="0">
                <a:solidFill>
                  <a:srgbClr val="FF0000"/>
                </a:solidFill>
                <a:latin typeface="Comic Sans MS"/>
                <a:cs typeface="Comic Sans MS"/>
              </a:rPr>
              <a:t> </a:t>
            </a:r>
            <a:r>
              <a:rPr sz="1800" spc="0" dirty="0" smtClean="0">
                <a:solidFill>
                  <a:srgbClr val="FF0000"/>
                </a:solidFill>
                <a:latin typeface="宋体"/>
                <a:cs typeface="宋体"/>
              </a:rPr>
              <a:t>呼叫已连接</a:t>
            </a:r>
            <a:endParaRPr sz="1800" dirty="0">
              <a:latin typeface="宋体"/>
              <a:cs typeface="宋体"/>
            </a:endParaRPr>
          </a:p>
          <a:p>
            <a:pPr marL="21590">
              <a:lnSpc>
                <a:spcPct val="100000"/>
              </a:lnSpc>
              <a:spcBef>
                <a:spcPts val="90"/>
              </a:spcBef>
            </a:pPr>
            <a:r>
              <a:rPr sz="1800" dirty="0" smtClean="0">
                <a:solidFill>
                  <a:srgbClr val="FF0000"/>
                </a:solidFill>
                <a:latin typeface="Comic Sans MS"/>
                <a:cs typeface="Comic Sans MS"/>
              </a:rPr>
              <a:t>1.</a:t>
            </a:r>
            <a:r>
              <a:rPr sz="1800" spc="-10" dirty="0" smtClean="0">
                <a:solidFill>
                  <a:srgbClr val="FF0000"/>
                </a:solidFill>
                <a:latin typeface="Comic Sans MS"/>
                <a:cs typeface="Comic Sans MS"/>
              </a:rPr>
              <a:t> </a:t>
            </a:r>
            <a:r>
              <a:rPr sz="1800" spc="0" dirty="0" smtClean="0">
                <a:solidFill>
                  <a:srgbClr val="FF0000"/>
                </a:solidFill>
                <a:latin typeface="宋体"/>
                <a:cs typeface="宋体"/>
              </a:rPr>
              <a:t>启动呼叫</a:t>
            </a:r>
            <a:endParaRPr sz="1800" dirty="0">
              <a:latin typeface="宋体"/>
              <a:cs typeface="宋体"/>
            </a:endParaRPr>
          </a:p>
        </p:txBody>
      </p:sp>
      <p:sp>
        <p:nvSpPr>
          <p:cNvPr id="11" name="object 11"/>
          <p:cNvSpPr txBox="1"/>
          <p:nvPr/>
        </p:nvSpPr>
        <p:spPr>
          <a:xfrm>
            <a:off x="5807709" y="4098290"/>
            <a:ext cx="1282700" cy="994410"/>
          </a:xfrm>
          <a:prstGeom prst="rect">
            <a:avLst/>
          </a:prstGeom>
        </p:spPr>
        <p:txBody>
          <a:bodyPr vert="horz" wrap="square" lIns="0" tIns="0" rIns="0" bIns="0" rtlCol="0">
            <a:noAutofit/>
          </a:bodyPr>
          <a:lstStyle/>
          <a:p>
            <a:pPr marL="12700">
              <a:lnSpc>
                <a:spcPct val="100000"/>
              </a:lnSpc>
            </a:pPr>
            <a:r>
              <a:rPr sz="1800" dirty="0" smtClean="0">
                <a:solidFill>
                  <a:srgbClr val="001F5F"/>
                </a:solidFill>
                <a:latin typeface="Comic Sans MS"/>
                <a:cs typeface="Comic Sans MS"/>
              </a:rPr>
              <a:t>6.</a:t>
            </a:r>
            <a:r>
              <a:rPr sz="1800" spc="-15" dirty="0" smtClean="0">
                <a:solidFill>
                  <a:srgbClr val="001F5F"/>
                </a:solidFill>
                <a:latin typeface="Comic Sans MS"/>
                <a:cs typeface="Comic Sans MS"/>
              </a:rPr>
              <a:t> </a:t>
            </a:r>
            <a:r>
              <a:rPr sz="1800" spc="0" dirty="0" smtClean="0">
                <a:solidFill>
                  <a:srgbClr val="001F5F"/>
                </a:solidFill>
                <a:latin typeface="宋体"/>
                <a:cs typeface="宋体"/>
              </a:rPr>
              <a:t>接收数据</a:t>
            </a:r>
            <a:endParaRPr sz="1800">
              <a:latin typeface="宋体"/>
              <a:cs typeface="宋体"/>
            </a:endParaRPr>
          </a:p>
          <a:p>
            <a:pPr>
              <a:lnSpc>
                <a:spcPts val="750"/>
              </a:lnSpc>
              <a:spcBef>
                <a:spcPts val="16"/>
              </a:spcBef>
            </a:pPr>
            <a:endParaRPr sz="750"/>
          </a:p>
          <a:p>
            <a:pPr marL="91440">
              <a:lnSpc>
                <a:spcPct val="100000"/>
              </a:lnSpc>
            </a:pPr>
            <a:r>
              <a:rPr sz="1800" dirty="0" smtClean="0">
                <a:solidFill>
                  <a:srgbClr val="FF0000"/>
                </a:solidFill>
                <a:latin typeface="Comic Sans MS"/>
                <a:cs typeface="Comic Sans MS"/>
              </a:rPr>
              <a:t>3.</a:t>
            </a:r>
            <a:r>
              <a:rPr sz="1800" spc="-15" dirty="0" smtClean="0">
                <a:solidFill>
                  <a:srgbClr val="FF0000"/>
                </a:solidFill>
                <a:latin typeface="Comic Sans MS"/>
                <a:cs typeface="Comic Sans MS"/>
              </a:rPr>
              <a:t> </a:t>
            </a:r>
            <a:r>
              <a:rPr sz="1800" spc="0" dirty="0" smtClean="0">
                <a:solidFill>
                  <a:srgbClr val="FF0000"/>
                </a:solidFill>
                <a:latin typeface="宋体"/>
                <a:cs typeface="宋体"/>
              </a:rPr>
              <a:t>接受呼叫</a:t>
            </a:r>
            <a:endParaRPr sz="1800">
              <a:latin typeface="宋体"/>
              <a:cs typeface="宋体"/>
            </a:endParaRPr>
          </a:p>
          <a:p>
            <a:pPr marL="40640">
              <a:lnSpc>
                <a:spcPct val="100000"/>
              </a:lnSpc>
              <a:spcBef>
                <a:spcPts val="465"/>
              </a:spcBef>
            </a:pPr>
            <a:r>
              <a:rPr sz="1800" dirty="0" smtClean="0">
                <a:solidFill>
                  <a:srgbClr val="FF0000"/>
                </a:solidFill>
                <a:latin typeface="Comic Sans MS"/>
                <a:cs typeface="Comic Sans MS"/>
              </a:rPr>
              <a:t>2.</a:t>
            </a:r>
            <a:r>
              <a:rPr sz="1800" spc="-15" dirty="0" smtClean="0">
                <a:solidFill>
                  <a:srgbClr val="FF0000"/>
                </a:solidFill>
                <a:latin typeface="Comic Sans MS"/>
                <a:cs typeface="Comic Sans MS"/>
              </a:rPr>
              <a:t> </a:t>
            </a:r>
            <a:r>
              <a:rPr sz="1800" spc="0" dirty="0" smtClean="0">
                <a:solidFill>
                  <a:srgbClr val="FF0000"/>
                </a:solidFill>
                <a:latin typeface="宋体"/>
                <a:cs typeface="宋体"/>
              </a:rPr>
              <a:t>呼叫进入</a:t>
            </a:r>
            <a:endParaRPr sz="1800">
              <a:latin typeface="宋体"/>
              <a:cs typeface="宋体"/>
            </a:endParaRPr>
          </a:p>
        </p:txBody>
      </p:sp>
      <p:sp>
        <p:nvSpPr>
          <p:cNvPr id="12" name="object 12"/>
          <p:cNvSpPr/>
          <p:nvPr/>
        </p:nvSpPr>
        <p:spPr>
          <a:xfrm>
            <a:off x="2095500" y="4297298"/>
            <a:ext cx="5006213" cy="1371727"/>
          </a:xfrm>
          <a:custGeom>
            <a:avLst/>
            <a:gdLst/>
            <a:ahLst/>
            <a:cxnLst/>
            <a:rect l="l" t="t" r="r" b="b"/>
            <a:pathLst>
              <a:path w="5006213" h="1371727">
                <a:moveTo>
                  <a:pt x="1489501" y="873506"/>
                </a:moveTo>
                <a:lnTo>
                  <a:pt x="1359027" y="873506"/>
                </a:lnTo>
                <a:lnTo>
                  <a:pt x="1371473" y="876300"/>
                </a:lnTo>
                <a:lnTo>
                  <a:pt x="1364750" y="876300"/>
                </a:lnTo>
                <a:lnTo>
                  <a:pt x="2373503" y="1368767"/>
                </a:lnTo>
                <a:lnTo>
                  <a:pt x="2377440" y="1370736"/>
                </a:lnTo>
                <a:lnTo>
                  <a:pt x="2381885" y="1371727"/>
                </a:lnTo>
                <a:lnTo>
                  <a:pt x="2727960" y="1366850"/>
                </a:lnTo>
                <a:lnTo>
                  <a:pt x="2731389" y="1366189"/>
                </a:lnTo>
                <a:lnTo>
                  <a:pt x="2856840" y="1317409"/>
                </a:lnTo>
                <a:lnTo>
                  <a:pt x="2398522" y="1317409"/>
                </a:lnTo>
                <a:lnTo>
                  <a:pt x="2385567" y="1314513"/>
                </a:lnTo>
                <a:lnTo>
                  <a:pt x="2392395" y="1314417"/>
                </a:lnTo>
                <a:lnTo>
                  <a:pt x="1495222" y="876300"/>
                </a:lnTo>
                <a:lnTo>
                  <a:pt x="1371473" y="876300"/>
                </a:lnTo>
                <a:lnTo>
                  <a:pt x="1495174" y="876276"/>
                </a:lnTo>
                <a:lnTo>
                  <a:pt x="1489501" y="873506"/>
                </a:lnTo>
                <a:close/>
              </a:path>
              <a:path w="5006213" h="1371727">
                <a:moveTo>
                  <a:pt x="2392395" y="1314417"/>
                </a:moveTo>
                <a:lnTo>
                  <a:pt x="2385567" y="1314513"/>
                </a:lnTo>
                <a:lnTo>
                  <a:pt x="2398522" y="1317409"/>
                </a:lnTo>
                <a:lnTo>
                  <a:pt x="2392395" y="1314417"/>
                </a:lnTo>
                <a:close/>
              </a:path>
              <a:path w="5006213" h="1371727">
                <a:moveTo>
                  <a:pt x="2718542" y="1309824"/>
                </a:moveTo>
                <a:lnTo>
                  <a:pt x="2392395" y="1314417"/>
                </a:lnTo>
                <a:lnTo>
                  <a:pt x="2398522" y="1317409"/>
                </a:lnTo>
                <a:lnTo>
                  <a:pt x="2856840" y="1317409"/>
                </a:lnTo>
                <a:lnTo>
                  <a:pt x="2871537" y="1311694"/>
                </a:lnTo>
                <a:lnTo>
                  <a:pt x="2713736" y="1311694"/>
                </a:lnTo>
                <a:lnTo>
                  <a:pt x="2718542" y="1309824"/>
                </a:lnTo>
                <a:close/>
              </a:path>
              <a:path w="5006213" h="1371727">
                <a:moveTo>
                  <a:pt x="2723769" y="1309751"/>
                </a:moveTo>
                <a:lnTo>
                  <a:pt x="2718542" y="1309824"/>
                </a:lnTo>
                <a:lnTo>
                  <a:pt x="2713736" y="1311694"/>
                </a:lnTo>
                <a:lnTo>
                  <a:pt x="2723769" y="1309751"/>
                </a:lnTo>
                <a:close/>
              </a:path>
              <a:path w="5006213" h="1371727">
                <a:moveTo>
                  <a:pt x="2876535" y="1309751"/>
                </a:moveTo>
                <a:lnTo>
                  <a:pt x="2723769" y="1309751"/>
                </a:lnTo>
                <a:lnTo>
                  <a:pt x="2713736" y="1311694"/>
                </a:lnTo>
                <a:lnTo>
                  <a:pt x="2871537" y="1311694"/>
                </a:lnTo>
                <a:lnTo>
                  <a:pt x="2876535" y="1309751"/>
                </a:lnTo>
                <a:close/>
              </a:path>
              <a:path w="5006213" h="1371727">
                <a:moveTo>
                  <a:pt x="4895714" y="976376"/>
                </a:moveTo>
                <a:lnTo>
                  <a:pt x="3577844" y="976376"/>
                </a:lnTo>
                <a:lnTo>
                  <a:pt x="3574288" y="977010"/>
                </a:lnTo>
                <a:lnTo>
                  <a:pt x="2718542" y="1309824"/>
                </a:lnTo>
                <a:lnTo>
                  <a:pt x="2723769" y="1309751"/>
                </a:lnTo>
                <a:lnTo>
                  <a:pt x="2876535" y="1309751"/>
                </a:lnTo>
                <a:lnTo>
                  <a:pt x="3586914" y="1033526"/>
                </a:lnTo>
                <a:lnTo>
                  <a:pt x="3581400" y="1033526"/>
                </a:lnTo>
                <a:lnTo>
                  <a:pt x="3591814" y="1031620"/>
                </a:lnTo>
                <a:lnTo>
                  <a:pt x="4936569" y="1031620"/>
                </a:lnTo>
                <a:lnTo>
                  <a:pt x="4939283" y="1030478"/>
                </a:lnTo>
                <a:lnTo>
                  <a:pt x="4950079" y="1019682"/>
                </a:lnTo>
                <a:lnTo>
                  <a:pt x="4953000" y="1012444"/>
                </a:lnTo>
                <a:lnTo>
                  <a:pt x="4953000" y="1005078"/>
                </a:lnTo>
                <a:lnTo>
                  <a:pt x="4895850" y="1005078"/>
                </a:lnTo>
                <a:lnTo>
                  <a:pt x="4895714" y="976376"/>
                </a:lnTo>
                <a:close/>
              </a:path>
              <a:path w="5006213" h="1371727">
                <a:moveTo>
                  <a:pt x="3591814" y="1031620"/>
                </a:moveTo>
                <a:lnTo>
                  <a:pt x="3581400" y="1033526"/>
                </a:lnTo>
                <a:lnTo>
                  <a:pt x="3586914" y="1033526"/>
                </a:lnTo>
                <a:lnTo>
                  <a:pt x="3591814" y="1031620"/>
                </a:lnTo>
                <a:close/>
              </a:path>
              <a:path w="5006213" h="1371727">
                <a:moveTo>
                  <a:pt x="4936569" y="1031620"/>
                </a:moveTo>
                <a:lnTo>
                  <a:pt x="3591814" y="1031620"/>
                </a:lnTo>
                <a:lnTo>
                  <a:pt x="3586914" y="1033526"/>
                </a:lnTo>
                <a:lnTo>
                  <a:pt x="4932045" y="1033526"/>
                </a:lnTo>
                <a:lnTo>
                  <a:pt x="4936569" y="1031620"/>
                </a:lnTo>
                <a:close/>
              </a:path>
              <a:path w="5006213" h="1371727">
                <a:moveTo>
                  <a:pt x="4949070" y="171365"/>
                </a:moveTo>
                <a:lnTo>
                  <a:pt x="4891920" y="171661"/>
                </a:lnTo>
                <a:lnTo>
                  <a:pt x="4895850" y="1005078"/>
                </a:lnTo>
                <a:lnTo>
                  <a:pt x="4924425" y="976376"/>
                </a:lnTo>
                <a:lnTo>
                  <a:pt x="4952865" y="976376"/>
                </a:lnTo>
                <a:lnTo>
                  <a:pt x="4949070" y="171365"/>
                </a:lnTo>
                <a:close/>
              </a:path>
              <a:path w="5006213" h="1371727">
                <a:moveTo>
                  <a:pt x="4952865" y="976376"/>
                </a:moveTo>
                <a:lnTo>
                  <a:pt x="4924425" y="976376"/>
                </a:lnTo>
                <a:lnTo>
                  <a:pt x="4895850" y="1005078"/>
                </a:lnTo>
                <a:lnTo>
                  <a:pt x="4953000" y="1005078"/>
                </a:lnTo>
                <a:lnTo>
                  <a:pt x="4952865" y="976376"/>
                </a:lnTo>
                <a:close/>
              </a:path>
              <a:path w="5006213" h="1371727">
                <a:moveTo>
                  <a:pt x="1359027" y="873506"/>
                </a:moveTo>
                <a:lnTo>
                  <a:pt x="1364701" y="876276"/>
                </a:lnTo>
                <a:lnTo>
                  <a:pt x="1371473" y="876300"/>
                </a:lnTo>
                <a:lnTo>
                  <a:pt x="1359027" y="873506"/>
                </a:lnTo>
                <a:close/>
              </a:path>
              <a:path w="5006213" h="1371727">
                <a:moveTo>
                  <a:pt x="57150" y="28575"/>
                </a:moveTo>
                <a:lnTo>
                  <a:pt x="0" y="28575"/>
                </a:lnTo>
                <a:lnTo>
                  <a:pt x="114" y="845600"/>
                </a:lnTo>
                <a:lnTo>
                  <a:pt x="4728" y="858807"/>
                </a:lnTo>
                <a:lnTo>
                  <a:pt x="14776" y="868093"/>
                </a:lnTo>
                <a:lnTo>
                  <a:pt x="28448" y="871601"/>
                </a:lnTo>
                <a:lnTo>
                  <a:pt x="1364701" y="876276"/>
                </a:lnTo>
                <a:lnTo>
                  <a:pt x="1359027" y="873506"/>
                </a:lnTo>
                <a:lnTo>
                  <a:pt x="1489501" y="873506"/>
                </a:lnTo>
                <a:lnTo>
                  <a:pt x="1427084" y="843026"/>
                </a:lnTo>
                <a:lnTo>
                  <a:pt x="57150" y="843026"/>
                </a:lnTo>
                <a:lnTo>
                  <a:pt x="28701" y="814451"/>
                </a:lnTo>
                <a:lnTo>
                  <a:pt x="57150" y="814451"/>
                </a:lnTo>
                <a:lnTo>
                  <a:pt x="57150" y="28575"/>
                </a:lnTo>
                <a:close/>
              </a:path>
              <a:path w="5006213" h="1371727">
                <a:moveTo>
                  <a:pt x="28701" y="814451"/>
                </a:moveTo>
                <a:lnTo>
                  <a:pt x="57150" y="843026"/>
                </a:lnTo>
                <a:lnTo>
                  <a:pt x="57150" y="814550"/>
                </a:lnTo>
                <a:lnTo>
                  <a:pt x="28701" y="814451"/>
                </a:lnTo>
                <a:close/>
              </a:path>
              <a:path w="5006213" h="1371727">
                <a:moveTo>
                  <a:pt x="57150" y="814550"/>
                </a:moveTo>
                <a:lnTo>
                  <a:pt x="57150" y="843026"/>
                </a:lnTo>
                <a:lnTo>
                  <a:pt x="1427084" y="843026"/>
                </a:lnTo>
                <a:lnTo>
                  <a:pt x="1380236" y="820165"/>
                </a:lnTo>
                <a:lnTo>
                  <a:pt x="1376045" y="819276"/>
                </a:lnTo>
                <a:lnTo>
                  <a:pt x="1371727" y="819150"/>
                </a:lnTo>
                <a:lnTo>
                  <a:pt x="57150" y="814550"/>
                </a:lnTo>
                <a:close/>
              </a:path>
              <a:path w="5006213" h="1371727">
                <a:moveTo>
                  <a:pt x="57150" y="814451"/>
                </a:moveTo>
                <a:lnTo>
                  <a:pt x="28701" y="814451"/>
                </a:lnTo>
                <a:lnTo>
                  <a:pt x="57150" y="814550"/>
                </a:lnTo>
                <a:close/>
              </a:path>
              <a:path w="5006213" h="1371727">
                <a:moveTo>
                  <a:pt x="4919599" y="0"/>
                </a:moveTo>
                <a:lnTo>
                  <a:pt x="4834763" y="171957"/>
                </a:lnTo>
                <a:lnTo>
                  <a:pt x="4891920" y="171661"/>
                </a:lnTo>
                <a:lnTo>
                  <a:pt x="4891785" y="143128"/>
                </a:lnTo>
                <a:lnTo>
                  <a:pt x="4991873" y="142748"/>
                </a:lnTo>
                <a:lnTo>
                  <a:pt x="4919599" y="0"/>
                </a:lnTo>
                <a:close/>
              </a:path>
              <a:path w="5006213" h="1371727">
                <a:moveTo>
                  <a:pt x="4948935" y="142748"/>
                </a:moveTo>
                <a:lnTo>
                  <a:pt x="4891785" y="143128"/>
                </a:lnTo>
                <a:lnTo>
                  <a:pt x="4891920" y="171661"/>
                </a:lnTo>
                <a:lnTo>
                  <a:pt x="4949070" y="171365"/>
                </a:lnTo>
                <a:lnTo>
                  <a:pt x="4948935" y="142748"/>
                </a:lnTo>
                <a:close/>
              </a:path>
              <a:path w="5006213" h="1371727">
                <a:moveTo>
                  <a:pt x="4991873" y="142748"/>
                </a:moveTo>
                <a:lnTo>
                  <a:pt x="4948935" y="142748"/>
                </a:lnTo>
                <a:lnTo>
                  <a:pt x="4949070" y="171365"/>
                </a:lnTo>
                <a:lnTo>
                  <a:pt x="5006213" y="171069"/>
                </a:lnTo>
                <a:lnTo>
                  <a:pt x="4991873" y="142748"/>
                </a:lnTo>
                <a:close/>
              </a:path>
            </a:pathLst>
          </a:custGeom>
          <a:solidFill>
            <a:srgbClr val="0066FF"/>
          </a:solidFill>
        </p:spPr>
        <p:txBody>
          <a:bodyPr wrap="square" lIns="0" tIns="0" rIns="0" bIns="0" rtlCol="0">
            <a:noAutofit/>
          </a:bodyPr>
          <a:lstStyle/>
          <a:p>
            <a:endParaRPr/>
          </a:p>
        </p:txBody>
      </p:sp>
      <p:sp>
        <p:nvSpPr>
          <p:cNvPr id="13" name="object 13"/>
          <p:cNvSpPr/>
          <p:nvPr/>
        </p:nvSpPr>
        <p:spPr>
          <a:xfrm>
            <a:off x="3414776" y="5319776"/>
            <a:ext cx="496824" cy="128524"/>
          </a:xfrm>
          <a:custGeom>
            <a:avLst/>
            <a:gdLst/>
            <a:ahLst/>
            <a:cxnLst/>
            <a:rect l="l" t="t" r="r" b="b"/>
            <a:pathLst>
              <a:path w="496824" h="128524">
                <a:moveTo>
                  <a:pt x="248412" y="0"/>
                </a:moveTo>
                <a:lnTo>
                  <a:pt x="208095" y="839"/>
                </a:lnTo>
                <a:lnTo>
                  <a:pt x="169858" y="3269"/>
                </a:lnTo>
                <a:lnTo>
                  <a:pt x="117517" y="9611"/>
                </a:lnTo>
                <a:lnTo>
                  <a:pt x="72723" y="18796"/>
                </a:lnTo>
                <a:lnTo>
                  <a:pt x="27709" y="34699"/>
                </a:lnTo>
                <a:lnTo>
                  <a:pt x="0" y="64262"/>
                </a:lnTo>
                <a:lnTo>
                  <a:pt x="822" y="69524"/>
                </a:lnTo>
                <a:lnTo>
                  <a:pt x="37195" y="98086"/>
                </a:lnTo>
                <a:lnTo>
                  <a:pt x="86710" y="113035"/>
                </a:lnTo>
                <a:lnTo>
                  <a:pt x="134211" y="121340"/>
                </a:lnTo>
                <a:lnTo>
                  <a:pt x="188685" y="126653"/>
                </a:lnTo>
                <a:lnTo>
                  <a:pt x="228025" y="128310"/>
                </a:lnTo>
                <a:lnTo>
                  <a:pt x="248412" y="128524"/>
                </a:lnTo>
                <a:lnTo>
                  <a:pt x="268781" y="128310"/>
                </a:lnTo>
                <a:lnTo>
                  <a:pt x="308097" y="126653"/>
                </a:lnTo>
                <a:lnTo>
                  <a:pt x="362556" y="121340"/>
                </a:lnTo>
                <a:lnTo>
                  <a:pt x="410061" y="113035"/>
                </a:lnTo>
                <a:lnTo>
                  <a:pt x="448885" y="102189"/>
                </a:lnTo>
                <a:lnTo>
                  <a:pt x="484156" y="84551"/>
                </a:lnTo>
                <a:lnTo>
                  <a:pt x="496824" y="64262"/>
                </a:lnTo>
                <a:lnTo>
                  <a:pt x="496000" y="58982"/>
                </a:lnTo>
                <a:lnTo>
                  <a:pt x="459598" y="30380"/>
                </a:lnTo>
                <a:lnTo>
                  <a:pt x="410061" y="15445"/>
                </a:lnTo>
                <a:lnTo>
                  <a:pt x="362556" y="7159"/>
                </a:lnTo>
                <a:lnTo>
                  <a:pt x="308097" y="1863"/>
                </a:lnTo>
                <a:lnTo>
                  <a:pt x="268781" y="212"/>
                </a:lnTo>
                <a:lnTo>
                  <a:pt x="248412" y="0"/>
                </a:lnTo>
                <a:close/>
              </a:path>
            </a:pathLst>
          </a:custGeom>
          <a:solidFill>
            <a:srgbClr val="FF0000"/>
          </a:solidFill>
        </p:spPr>
        <p:txBody>
          <a:bodyPr wrap="square" lIns="0" tIns="0" rIns="0" bIns="0" rtlCol="0">
            <a:noAutofit/>
          </a:bodyPr>
          <a:lstStyle/>
          <a:p>
            <a:endParaRPr/>
          </a:p>
        </p:txBody>
      </p:sp>
      <p:sp>
        <p:nvSpPr>
          <p:cNvPr id="14" name="object 14"/>
          <p:cNvSpPr/>
          <p:nvPr/>
        </p:nvSpPr>
        <p:spPr>
          <a:xfrm>
            <a:off x="3414776" y="5319776"/>
            <a:ext cx="496824" cy="128524"/>
          </a:xfrm>
          <a:custGeom>
            <a:avLst/>
            <a:gdLst/>
            <a:ahLst/>
            <a:cxnLst/>
            <a:rect l="l" t="t" r="r" b="b"/>
            <a:pathLst>
              <a:path w="496824" h="128524">
                <a:moveTo>
                  <a:pt x="0" y="64262"/>
                </a:moveTo>
                <a:lnTo>
                  <a:pt x="27709" y="34699"/>
                </a:lnTo>
                <a:lnTo>
                  <a:pt x="72723" y="18796"/>
                </a:lnTo>
                <a:lnTo>
                  <a:pt x="117517" y="9611"/>
                </a:lnTo>
                <a:lnTo>
                  <a:pt x="169858" y="3269"/>
                </a:lnTo>
                <a:lnTo>
                  <a:pt x="208095" y="839"/>
                </a:lnTo>
                <a:lnTo>
                  <a:pt x="248412" y="0"/>
                </a:lnTo>
                <a:lnTo>
                  <a:pt x="288697" y="839"/>
                </a:lnTo>
                <a:lnTo>
                  <a:pt x="326916" y="3269"/>
                </a:lnTo>
                <a:lnTo>
                  <a:pt x="379249" y="9611"/>
                </a:lnTo>
                <a:lnTo>
                  <a:pt x="424052" y="18796"/>
                </a:lnTo>
                <a:lnTo>
                  <a:pt x="469090" y="34699"/>
                </a:lnTo>
                <a:lnTo>
                  <a:pt x="496824" y="64262"/>
                </a:lnTo>
                <a:lnTo>
                  <a:pt x="496000" y="69524"/>
                </a:lnTo>
                <a:lnTo>
                  <a:pt x="493571" y="74671"/>
                </a:lnTo>
                <a:lnTo>
                  <a:pt x="459598" y="98086"/>
                </a:lnTo>
                <a:lnTo>
                  <a:pt x="410061" y="113035"/>
                </a:lnTo>
                <a:lnTo>
                  <a:pt x="362556" y="121340"/>
                </a:lnTo>
                <a:lnTo>
                  <a:pt x="308097" y="126653"/>
                </a:lnTo>
                <a:lnTo>
                  <a:pt x="268781" y="128310"/>
                </a:lnTo>
                <a:lnTo>
                  <a:pt x="248412" y="128524"/>
                </a:lnTo>
                <a:lnTo>
                  <a:pt x="228025" y="128310"/>
                </a:lnTo>
                <a:lnTo>
                  <a:pt x="208095" y="127681"/>
                </a:lnTo>
                <a:lnTo>
                  <a:pt x="169858" y="125242"/>
                </a:lnTo>
                <a:lnTo>
                  <a:pt x="117517" y="118882"/>
                </a:lnTo>
                <a:lnTo>
                  <a:pt x="72723" y="109680"/>
                </a:lnTo>
                <a:lnTo>
                  <a:pt x="27709" y="93768"/>
                </a:lnTo>
                <a:lnTo>
                  <a:pt x="0" y="64262"/>
                </a:lnTo>
                <a:close/>
              </a:path>
            </a:pathLst>
          </a:custGeom>
          <a:ln w="12700">
            <a:solidFill>
              <a:srgbClr val="000000"/>
            </a:solidFill>
          </a:ln>
        </p:spPr>
        <p:txBody>
          <a:bodyPr wrap="square" lIns="0" tIns="0" rIns="0" bIns="0" rtlCol="0">
            <a:noAutofit/>
          </a:bodyPr>
          <a:lstStyle/>
          <a:p>
            <a:endParaRPr/>
          </a:p>
        </p:txBody>
      </p:sp>
      <p:sp>
        <p:nvSpPr>
          <p:cNvPr id="15" name="object 15"/>
          <p:cNvSpPr/>
          <p:nvPr/>
        </p:nvSpPr>
        <p:spPr>
          <a:xfrm>
            <a:off x="3911600" y="5308600"/>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3414776" y="5308663"/>
            <a:ext cx="492125" cy="77787"/>
          </a:xfrm>
          <a:custGeom>
            <a:avLst/>
            <a:gdLst/>
            <a:ahLst/>
            <a:cxnLst/>
            <a:rect l="l" t="t" r="r" b="b"/>
            <a:pathLst>
              <a:path w="492125" h="77787">
                <a:moveTo>
                  <a:pt x="0" y="77787"/>
                </a:moveTo>
                <a:lnTo>
                  <a:pt x="492125" y="77787"/>
                </a:lnTo>
                <a:lnTo>
                  <a:pt x="492125" y="0"/>
                </a:lnTo>
                <a:lnTo>
                  <a:pt x="0" y="0"/>
                </a:lnTo>
                <a:lnTo>
                  <a:pt x="0" y="77787"/>
                </a:lnTo>
                <a:close/>
              </a:path>
            </a:pathLst>
          </a:custGeom>
          <a:solidFill>
            <a:srgbClr val="FF0000"/>
          </a:solidFill>
        </p:spPr>
        <p:txBody>
          <a:bodyPr wrap="square" lIns="0" tIns="0" rIns="0" bIns="0" rtlCol="0">
            <a:noAutofit/>
          </a:bodyPr>
          <a:lstStyle/>
          <a:p>
            <a:endParaRPr/>
          </a:p>
        </p:txBody>
      </p:sp>
      <p:sp>
        <p:nvSpPr>
          <p:cNvPr id="17" name="object 17"/>
          <p:cNvSpPr/>
          <p:nvPr/>
        </p:nvSpPr>
        <p:spPr>
          <a:xfrm>
            <a:off x="3409950" y="5215001"/>
            <a:ext cx="496950" cy="150749"/>
          </a:xfrm>
          <a:custGeom>
            <a:avLst/>
            <a:gdLst/>
            <a:ahLst/>
            <a:cxnLst/>
            <a:rect l="l" t="t" r="r" b="b"/>
            <a:pathLst>
              <a:path w="496950" h="150749">
                <a:moveTo>
                  <a:pt x="248412" y="0"/>
                </a:moveTo>
                <a:lnTo>
                  <a:pt x="208126" y="983"/>
                </a:lnTo>
                <a:lnTo>
                  <a:pt x="169907" y="3833"/>
                </a:lnTo>
                <a:lnTo>
                  <a:pt x="117574" y="11268"/>
                </a:lnTo>
                <a:lnTo>
                  <a:pt x="72771" y="22034"/>
                </a:lnTo>
                <a:lnTo>
                  <a:pt x="27733" y="40673"/>
                </a:lnTo>
                <a:lnTo>
                  <a:pt x="823" y="69125"/>
                </a:lnTo>
                <a:lnTo>
                  <a:pt x="0" y="75311"/>
                </a:lnTo>
                <a:lnTo>
                  <a:pt x="823" y="81497"/>
                </a:lnTo>
                <a:lnTo>
                  <a:pt x="27733" y="109975"/>
                </a:lnTo>
                <a:lnTo>
                  <a:pt x="72771" y="128650"/>
                </a:lnTo>
                <a:lnTo>
                  <a:pt x="117574" y="139444"/>
                </a:lnTo>
                <a:lnTo>
                  <a:pt x="169907" y="146902"/>
                </a:lnTo>
                <a:lnTo>
                  <a:pt x="208126" y="149761"/>
                </a:lnTo>
                <a:lnTo>
                  <a:pt x="248412" y="150749"/>
                </a:lnTo>
                <a:lnTo>
                  <a:pt x="268799" y="150498"/>
                </a:lnTo>
                <a:lnTo>
                  <a:pt x="308146" y="148556"/>
                </a:lnTo>
                <a:lnTo>
                  <a:pt x="362639" y="142327"/>
                </a:lnTo>
                <a:lnTo>
                  <a:pt x="410167" y="132587"/>
                </a:lnTo>
                <a:lnTo>
                  <a:pt x="449003" y="119860"/>
                </a:lnTo>
                <a:lnTo>
                  <a:pt x="484282" y="99152"/>
                </a:lnTo>
                <a:lnTo>
                  <a:pt x="496950" y="75311"/>
                </a:lnTo>
                <a:lnTo>
                  <a:pt x="496127" y="69125"/>
                </a:lnTo>
                <a:lnTo>
                  <a:pt x="469213" y="40673"/>
                </a:lnTo>
                <a:lnTo>
                  <a:pt x="424164" y="22034"/>
                </a:lnTo>
                <a:lnTo>
                  <a:pt x="379341" y="11268"/>
                </a:lnTo>
                <a:lnTo>
                  <a:pt x="326978" y="3833"/>
                </a:lnTo>
                <a:lnTo>
                  <a:pt x="288731" y="983"/>
                </a:lnTo>
                <a:lnTo>
                  <a:pt x="248412" y="0"/>
                </a:lnTo>
                <a:close/>
              </a:path>
            </a:pathLst>
          </a:custGeom>
          <a:solidFill>
            <a:srgbClr val="FF0000"/>
          </a:solidFill>
        </p:spPr>
        <p:txBody>
          <a:bodyPr wrap="square" lIns="0" tIns="0" rIns="0" bIns="0" rtlCol="0">
            <a:noAutofit/>
          </a:bodyPr>
          <a:lstStyle/>
          <a:p>
            <a:endParaRPr/>
          </a:p>
        </p:txBody>
      </p:sp>
      <p:sp>
        <p:nvSpPr>
          <p:cNvPr id="18" name="object 18"/>
          <p:cNvSpPr/>
          <p:nvPr/>
        </p:nvSpPr>
        <p:spPr>
          <a:xfrm>
            <a:off x="3409950" y="5215001"/>
            <a:ext cx="496950" cy="150749"/>
          </a:xfrm>
          <a:custGeom>
            <a:avLst/>
            <a:gdLst/>
            <a:ahLst/>
            <a:cxnLst/>
            <a:rect l="l" t="t" r="r" b="b"/>
            <a:pathLst>
              <a:path w="496950" h="150749">
                <a:moveTo>
                  <a:pt x="0" y="75311"/>
                </a:moveTo>
                <a:lnTo>
                  <a:pt x="27733" y="40673"/>
                </a:lnTo>
                <a:lnTo>
                  <a:pt x="72771" y="22034"/>
                </a:lnTo>
                <a:lnTo>
                  <a:pt x="117574" y="11268"/>
                </a:lnTo>
                <a:lnTo>
                  <a:pt x="169907" y="3833"/>
                </a:lnTo>
                <a:lnTo>
                  <a:pt x="208126" y="983"/>
                </a:lnTo>
                <a:lnTo>
                  <a:pt x="248412" y="0"/>
                </a:lnTo>
                <a:lnTo>
                  <a:pt x="288731" y="983"/>
                </a:lnTo>
                <a:lnTo>
                  <a:pt x="326978" y="3833"/>
                </a:lnTo>
                <a:lnTo>
                  <a:pt x="379341" y="11268"/>
                </a:lnTo>
                <a:lnTo>
                  <a:pt x="424164" y="22034"/>
                </a:lnTo>
                <a:lnTo>
                  <a:pt x="469213" y="40673"/>
                </a:lnTo>
                <a:lnTo>
                  <a:pt x="496127" y="69125"/>
                </a:lnTo>
                <a:lnTo>
                  <a:pt x="496950" y="75311"/>
                </a:lnTo>
                <a:lnTo>
                  <a:pt x="496127" y="81497"/>
                </a:lnTo>
                <a:lnTo>
                  <a:pt x="493698" y="87545"/>
                </a:lnTo>
                <a:lnTo>
                  <a:pt x="459719" y="115045"/>
                </a:lnTo>
                <a:lnTo>
                  <a:pt x="410167" y="132587"/>
                </a:lnTo>
                <a:lnTo>
                  <a:pt x="362639" y="142327"/>
                </a:lnTo>
                <a:lnTo>
                  <a:pt x="308146" y="148556"/>
                </a:lnTo>
                <a:lnTo>
                  <a:pt x="268799" y="150498"/>
                </a:lnTo>
                <a:lnTo>
                  <a:pt x="248412" y="150749"/>
                </a:lnTo>
                <a:lnTo>
                  <a:pt x="228042" y="150498"/>
                </a:lnTo>
                <a:lnTo>
                  <a:pt x="208126" y="149761"/>
                </a:lnTo>
                <a:lnTo>
                  <a:pt x="169907" y="146902"/>
                </a:lnTo>
                <a:lnTo>
                  <a:pt x="117574" y="139444"/>
                </a:lnTo>
                <a:lnTo>
                  <a:pt x="72771" y="128650"/>
                </a:lnTo>
                <a:lnTo>
                  <a:pt x="27733" y="109975"/>
                </a:lnTo>
                <a:lnTo>
                  <a:pt x="823" y="81497"/>
                </a:lnTo>
                <a:lnTo>
                  <a:pt x="0" y="75311"/>
                </a:lnTo>
                <a:close/>
              </a:path>
            </a:pathLst>
          </a:custGeom>
          <a:ln w="12699">
            <a:solidFill>
              <a:srgbClr val="000000"/>
            </a:solidFill>
          </a:ln>
        </p:spPr>
        <p:txBody>
          <a:bodyPr wrap="square" lIns="0" tIns="0" rIns="0" bIns="0" rtlCol="0">
            <a:noAutofit/>
          </a:bodyPr>
          <a:lstStyle/>
          <a:p>
            <a:endParaRPr/>
          </a:p>
        </p:txBody>
      </p:sp>
      <p:sp>
        <p:nvSpPr>
          <p:cNvPr id="19" name="object 19"/>
          <p:cNvSpPr/>
          <p:nvPr/>
        </p:nvSpPr>
        <p:spPr>
          <a:xfrm>
            <a:off x="3529076" y="5248275"/>
            <a:ext cx="88391" cy="1778"/>
          </a:xfrm>
          <a:custGeom>
            <a:avLst/>
            <a:gdLst/>
            <a:ahLst/>
            <a:cxnLst/>
            <a:rect l="l" t="t" r="r" b="b"/>
            <a:pathLst>
              <a:path w="88391" h="1777">
                <a:moveTo>
                  <a:pt x="0" y="1778"/>
                </a:moveTo>
                <a:lnTo>
                  <a:pt x="88391" y="0"/>
                </a:lnTo>
              </a:path>
            </a:pathLst>
          </a:custGeom>
          <a:ln w="28575">
            <a:solidFill>
              <a:srgbClr val="000000"/>
            </a:solidFill>
          </a:ln>
        </p:spPr>
        <p:txBody>
          <a:bodyPr wrap="square" lIns="0" tIns="0" rIns="0" bIns="0" rtlCol="0">
            <a:noAutofit/>
          </a:bodyPr>
          <a:lstStyle/>
          <a:p>
            <a:endParaRPr/>
          </a:p>
        </p:txBody>
      </p:sp>
      <p:sp>
        <p:nvSpPr>
          <p:cNvPr id="20" name="object 20"/>
          <p:cNvSpPr/>
          <p:nvPr/>
        </p:nvSpPr>
        <p:spPr>
          <a:xfrm>
            <a:off x="3698875" y="5335651"/>
            <a:ext cx="77850" cy="0"/>
          </a:xfrm>
          <a:custGeom>
            <a:avLst/>
            <a:gdLst/>
            <a:ahLst/>
            <a:cxnLst/>
            <a:rect l="l" t="t" r="r" b="b"/>
            <a:pathLst>
              <a:path w="77850">
                <a:moveTo>
                  <a:pt x="0" y="0"/>
                </a:moveTo>
                <a:lnTo>
                  <a:pt x="77850" y="0"/>
                </a:lnTo>
              </a:path>
            </a:pathLst>
          </a:custGeom>
          <a:ln w="28575">
            <a:solidFill>
              <a:srgbClr val="000000"/>
            </a:solidFill>
          </a:ln>
        </p:spPr>
        <p:txBody>
          <a:bodyPr wrap="square" lIns="0" tIns="0" rIns="0" bIns="0" rtlCol="0">
            <a:noAutofit/>
          </a:bodyPr>
          <a:lstStyle/>
          <a:p>
            <a:endParaRPr/>
          </a:p>
        </p:txBody>
      </p:sp>
      <p:sp>
        <p:nvSpPr>
          <p:cNvPr id="21" name="object 21"/>
          <p:cNvSpPr/>
          <p:nvPr/>
        </p:nvSpPr>
        <p:spPr>
          <a:xfrm>
            <a:off x="3610355" y="5250053"/>
            <a:ext cx="92075" cy="85597"/>
          </a:xfrm>
          <a:custGeom>
            <a:avLst/>
            <a:gdLst/>
            <a:ahLst/>
            <a:cxnLst/>
            <a:rect l="l" t="t" r="r" b="b"/>
            <a:pathLst>
              <a:path w="92075" h="85598">
                <a:moveTo>
                  <a:pt x="0" y="0"/>
                </a:moveTo>
                <a:lnTo>
                  <a:pt x="92075" y="85598"/>
                </a:lnTo>
              </a:path>
            </a:pathLst>
          </a:custGeom>
          <a:ln w="28575">
            <a:solidFill>
              <a:srgbClr val="000000"/>
            </a:solidFill>
          </a:ln>
        </p:spPr>
        <p:txBody>
          <a:bodyPr wrap="square" lIns="0" tIns="0" rIns="0" bIns="0" rtlCol="0">
            <a:noAutofit/>
          </a:bodyPr>
          <a:lstStyle/>
          <a:p>
            <a:endParaRPr/>
          </a:p>
        </p:txBody>
      </p:sp>
      <p:sp>
        <p:nvSpPr>
          <p:cNvPr id="22" name="object 22"/>
          <p:cNvSpPr/>
          <p:nvPr/>
        </p:nvSpPr>
        <p:spPr>
          <a:xfrm>
            <a:off x="3529076" y="5333746"/>
            <a:ext cx="88391" cy="1904"/>
          </a:xfrm>
          <a:custGeom>
            <a:avLst/>
            <a:gdLst/>
            <a:ahLst/>
            <a:cxnLst/>
            <a:rect l="l" t="t" r="r" b="b"/>
            <a:pathLst>
              <a:path w="88391" h="1904">
                <a:moveTo>
                  <a:pt x="0" y="0"/>
                </a:moveTo>
                <a:lnTo>
                  <a:pt x="88391" y="1904"/>
                </a:lnTo>
              </a:path>
            </a:pathLst>
          </a:custGeom>
          <a:ln w="28574">
            <a:solidFill>
              <a:srgbClr val="000000"/>
            </a:solidFill>
          </a:ln>
        </p:spPr>
        <p:txBody>
          <a:bodyPr wrap="square" lIns="0" tIns="0" rIns="0" bIns="0" rtlCol="0">
            <a:noAutofit/>
          </a:bodyPr>
          <a:lstStyle/>
          <a:p>
            <a:endParaRPr/>
          </a:p>
        </p:txBody>
      </p:sp>
      <p:sp>
        <p:nvSpPr>
          <p:cNvPr id="23" name="object 23"/>
          <p:cNvSpPr/>
          <p:nvPr/>
        </p:nvSpPr>
        <p:spPr>
          <a:xfrm>
            <a:off x="3610355" y="5246751"/>
            <a:ext cx="92075" cy="86995"/>
          </a:xfrm>
          <a:custGeom>
            <a:avLst/>
            <a:gdLst/>
            <a:ahLst/>
            <a:cxnLst/>
            <a:rect l="l" t="t" r="r" b="b"/>
            <a:pathLst>
              <a:path w="92075" h="86995">
                <a:moveTo>
                  <a:pt x="0" y="86995"/>
                </a:moveTo>
                <a:lnTo>
                  <a:pt x="92075" y="0"/>
                </a:lnTo>
              </a:path>
            </a:pathLst>
          </a:custGeom>
          <a:ln w="28574">
            <a:solidFill>
              <a:srgbClr val="000000"/>
            </a:solidFill>
          </a:ln>
        </p:spPr>
        <p:txBody>
          <a:bodyPr wrap="square" lIns="0" tIns="0" rIns="0" bIns="0" rtlCol="0">
            <a:noAutofit/>
          </a:bodyPr>
          <a:lstStyle/>
          <a:p>
            <a:endParaRPr/>
          </a:p>
        </p:txBody>
      </p:sp>
      <p:sp>
        <p:nvSpPr>
          <p:cNvPr id="24" name="object 24"/>
          <p:cNvSpPr/>
          <p:nvPr/>
        </p:nvSpPr>
        <p:spPr>
          <a:xfrm>
            <a:off x="4357751" y="5686425"/>
            <a:ext cx="496824" cy="128587"/>
          </a:xfrm>
          <a:custGeom>
            <a:avLst/>
            <a:gdLst/>
            <a:ahLst/>
            <a:cxnLst/>
            <a:rect l="l" t="t" r="r" b="b"/>
            <a:pathLst>
              <a:path w="496824" h="128587">
                <a:moveTo>
                  <a:pt x="248412" y="0"/>
                </a:moveTo>
                <a:lnTo>
                  <a:pt x="208095" y="841"/>
                </a:lnTo>
                <a:lnTo>
                  <a:pt x="169858" y="3278"/>
                </a:lnTo>
                <a:lnTo>
                  <a:pt x="117517" y="9634"/>
                </a:lnTo>
                <a:lnTo>
                  <a:pt x="72723" y="18834"/>
                </a:lnTo>
                <a:lnTo>
                  <a:pt x="27709" y="34751"/>
                </a:lnTo>
                <a:lnTo>
                  <a:pt x="0" y="64300"/>
                </a:lnTo>
                <a:lnTo>
                  <a:pt x="822" y="69573"/>
                </a:lnTo>
                <a:lnTo>
                  <a:pt x="37195" y="98165"/>
                </a:lnTo>
                <a:lnTo>
                  <a:pt x="86710" y="113113"/>
                </a:lnTo>
                <a:lnTo>
                  <a:pt x="134211" y="121412"/>
                </a:lnTo>
                <a:lnTo>
                  <a:pt x="188685" y="126719"/>
                </a:lnTo>
                <a:lnTo>
                  <a:pt x="228025" y="128374"/>
                </a:lnTo>
                <a:lnTo>
                  <a:pt x="248412" y="128587"/>
                </a:lnTo>
                <a:lnTo>
                  <a:pt x="268781" y="128374"/>
                </a:lnTo>
                <a:lnTo>
                  <a:pt x="308097" y="126719"/>
                </a:lnTo>
                <a:lnTo>
                  <a:pt x="362556" y="121412"/>
                </a:lnTo>
                <a:lnTo>
                  <a:pt x="410061" y="113113"/>
                </a:lnTo>
                <a:lnTo>
                  <a:pt x="448885" y="102269"/>
                </a:lnTo>
                <a:lnTo>
                  <a:pt x="484156" y="84621"/>
                </a:lnTo>
                <a:lnTo>
                  <a:pt x="496824" y="64300"/>
                </a:lnTo>
                <a:lnTo>
                  <a:pt x="496000" y="59026"/>
                </a:lnTo>
                <a:lnTo>
                  <a:pt x="459598" y="30430"/>
                </a:lnTo>
                <a:lnTo>
                  <a:pt x="410061" y="15479"/>
                </a:lnTo>
                <a:lnTo>
                  <a:pt x="362556" y="7177"/>
                </a:lnTo>
                <a:lnTo>
                  <a:pt x="308097" y="1868"/>
                </a:lnTo>
                <a:lnTo>
                  <a:pt x="268781" y="213"/>
                </a:lnTo>
                <a:lnTo>
                  <a:pt x="248412" y="0"/>
                </a:lnTo>
                <a:close/>
              </a:path>
            </a:pathLst>
          </a:custGeom>
          <a:solidFill>
            <a:srgbClr val="FF0000"/>
          </a:solidFill>
        </p:spPr>
        <p:txBody>
          <a:bodyPr wrap="square" lIns="0" tIns="0" rIns="0" bIns="0" rtlCol="0">
            <a:noAutofit/>
          </a:bodyPr>
          <a:lstStyle/>
          <a:p>
            <a:endParaRPr/>
          </a:p>
        </p:txBody>
      </p:sp>
      <p:sp>
        <p:nvSpPr>
          <p:cNvPr id="25" name="object 25"/>
          <p:cNvSpPr/>
          <p:nvPr/>
        </p:nvSpPr>
        <p:spPr>
          <a:xfrm>
            <a:off x="4357751" y="5686425"/>
            <a:ext cx="496824" cy="128587"/>
          </a:xfrm>
          <a:custGeom>
            <a:avLst/>
            <a:gdLst/>
            <a:ahLst/>
            <a:cxnLst/>
            <a:rect l="l" t="t" r="r" b="b"/>
            <a:pathLst>
              <a:path w="496824" h="128587">
                <a:moveTo>
                  <a:pt x="0" y="64300"/>
                </a:moveTo>
                <a:lnTo>
                  <a:pt x="27709" y="34751"/>
                </a:lnTo>
                <a:lnTo>
                  <a:pt x="72723" y="18834"/>
                </a:lnTo>
                <a:lnTo>
                  <a:pt x="117517" y="9634"/>
                </a:lnTo>
                <a:lnTo>
                  <a:pt x="169858" y="3278"/>
                </a:lnTo>
                <a:lnTo>
                  <a:pt x="208095" y="841"/>
                </a:lnTo>
                <a:lnTo>
                  <a:pt x="248412" y="0"/>
                </a:lnTo>
                <a:lnTo>
                  <a:pt x="288697" y="841"/>
                </a:lnTo>
                <a:lnTo>
                  <a:pt x="326916" y="3278"/>
                </a:lnTo>
                <a:lnTo>
                  <a:pt x="379249" y="9634"/>
                </a:lnTo>
                <a:lnTo>
                  <a:pt x="424052" y="18834"/>
                </a:lnTo>
                <a:lnTo>
                  <a:pt x="469090" y="34751"/>
                </a:lnTo>
                <a:lnTo>
                  <a:pt x="496824" y="64300"/>
                </a:lnTo>
                <a:lnTo>
                  <a:pt x="496000" y="69573"/>
                </a:lnTo>
                <a:lnTo>
                  <a:pt x="493571" y="74728"/>
                </a:lnTo>
                <a:lnTo>
                  <a:pt x="459598" y="98165"/>
                </a:lnTo>
                <a:lnTo>
                  <a:pt x="410061" y="113113"/>
                </a:lnTo>
                <a:lnTo>
                  <a:pt x="362556" y="121412"/>
                </a:lnTo>
                <a:lnTo>
                  <a:pt x="308097" y="126719"/>
                </a:lnTo>
                <a:lnTo>
                  <a:pt x="268781" y="128374"/>
                </a:lnTo>
                <a:lnTo>
                  <a:pt x="248412" y="128587"/>
                </a:lnTo>
                <a:lnTo>
                  <a:pt x="228025" y="128374"/>
                </a:lnTo>
                <a:lnTo>
                  <a:pt x="208095" y="127746"/>
                </a:lnTo>
                <a:lnTo>
                  <a:pt x="169858" y="125310"/>
                </a:lnTo>
                <a:lnTo>
                  <a:pt x="117517" y="118956"/>
                </a:lnTo>
                <a:lnTo>
                  <a:pt x="72723" y="109759"/>
                </a:lnTo>
                <a:lnTo>
                  <a:pt x="27709" y="93845"/>
                </a:lnTo>
                <a:lnTo>
                  <a:pt x="0" y="64300"/>
                </a:lnTo>
                <a:close/>
              </a:path>
            </a:pathLst>
          </a:custGeom>
          <a:ln w="12700">
            <a:solidFill>
              <a:srgbClr val="000000"/>
            </a:solidFill>
          </a:ln>
        </p:spPr>
        <p:txBody>
          <a:bodyPr wrap="square" lIns="0" tIns="0" rIns="0" bIns="0" rtlCol="0">
            <a:noAutofit/>
          </a:bodyPr>
          <a:lstStyle/>
          <a:p>
            <a:endParaRPr/>
          </a:p>
        </p:txBody>
      </p:sp>
      <p:sp>
        <p:nvSpPr>
          <p:cNvPr id="26" name="object 26"/>
          <p:cNvSpPr/>
          <p:nvPr/>
        </p:nvSpPr>
        <p:spPr>
          <a:xfrm>
            <a:off x="4357751" y="5675312"/>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27" name="object 27"/>
          <p:cNvSpPr/>
          <p:nvPr/>
        </p:nvSpPr>
        <p:spPr>
          <a:xfrm>
            <a:off x="4854575" y="5675312"/>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28" name="object 28"/>
          <p:cNvSpPr/>
          <p:nvPr/>
        </p:nvSpPr>
        <p:spPr>
          <a:xfrm>
            <a:off x="4357751" y="5675312"/>
            <a:ext cx="492125" cy="77787"/>
          </a:xfrm>
          <a:custGeom>
            <a:avLst/>
            <a:gdLst/>
            <a:ahLst/>
            <a:cxnLst/>
            <a:rect l="l" t="t" r="r" b="b"/>
            <a:pathLst>
              <a:path w="492125" h="77787">
                <a:moveTo>
                  <a:pt x="0" y="77787"/>
                </a:moveTo>
                <a:lnTo>
                  <a:pt x="492125" y="77787"/>
                </a:lnTo>
                <a:lnTo>
                  <a:pt x="492125" y="0"/>
                </a:lnTo>
                <a:lnTo>
                  <a:pt x="0" y="0"/>
                </a:lnTo>
                <a:lnTo>
                  <a:pt x="0" y="77787"/>
                </a:lnTo>
                <a:close/>
              </a:path>
            </a:pathLst>
          </a:custGeom>
          <a:solidFill>
            <a:srgbClr val="FF0000"/>
          </a:solidFill>
        </p:spPr>
        <p:txBody>
          <a:bodyPr wrap="square" lIns="0" tIns="0" rIns="0" bIns="0" rtlCol="0">
            <a:noAutofit/>
          </a:bodyPr>
          <a:lstStyle/>
          <a:p>
            <a:endParaRPr/>
          </a:p>
        </p:txBody>
      </p:sp>
      <p:sp>
        <p:nvSpPr>
          <p:cNvPr id="29" name="object 29"/>
          <p:cNvSpPr/>
          <p:nvPr/>
        </p:nvSpPr>
        <p:spPr>
          <a:xfrm>
            <a:off x="4352925" y="5581650"/>
            <a:ext cx="496950" cy="150812"/>
          </a:xfrm>
          <a:custGeom>
            <a:avLst/>
            <a:gdLst/>
            <a:ahLst/>
            <a:cxnLst/>
            <a:rect l="l" t="t" r="r" b="b"/>
            <a:pathLst>
              <a:path w="496950" h="150812">
                <a:moveTo>
                  <a:pt x="248412" y="0"/>
                </a:moveTo>
                <a:lnTo>
                  <a:pt x="208126" y="986"/>
                </a:lnTo>
                <a:lnTo>
                  <a:pt x="169907" y="3843"/>
                </a:lnTo>
                <a:lnTo>
                  <a:pt x="117574" y="11296"/>
                </a:lnTo>
                <a:lnTo>
                  <a:pt x="72770" y="22085"/>
                </a:lnTo>
                <a:lnTo>
                  <a:pt x="27733" y="40753"/>
                </a:lnTo>
                <a:lnTo>
                  <a:pt x="823" y="69226"/>
                </a:lnTo>
                <a:lnTo>
                  <a:pt x="0" y="75412"/>
                </a:lnTo>
                <a:lnTo>
                  <a:pt x="823" y="81596"/>
                </a:lnTo>
                <a:lnTo>
                  <a:pt x="27733" y="110063"/>
                </a:lnTo>
                <a:lnTo>
                  <a:pt x="72771" y="128728"/>
                </a:lnTo>
                <a:lnTo>
                  <a:pt x="117574" y="139516"/>
                </a:lnTo>
                <a:lnTo>
                  <a:pt x="169907" y="146968"/>
                </a:lnTo>
                <a:lnTo>
                  <a:pt x="208126" y="149825"/>
                </a:lnTo>
                <a:lnTo>
                  <a:pt x="248412" y="150812"/>
                </a:lnTo>
                <a:lnTo>
                  <a:pt x="268799" y="150562"/>
                </a:lnTo>
                <a:lnTo>
                  <a:pt x="308146" y="148621"/>
                </a:lnTo>
                <a:lnTo>
                  <a:pt x="362639" y="142396"/>
                </a:lnTo>
                <a:lnTo>
                  <a:pt x="410167" y="132662"/>
                </a:lnTo>
                <a:lnTo>
                  <a:pt x="449003" y="119943"/>
                </a:lnTo>
                <a:lnTo>
                  <a:pt x="484282" y="99245"/>
                </a:lnTo>
                <a:lnTo>
                  <a:pt x="496950" y="75412"/>
                </a:lnTo>
                <a:lnTo>
                  <a:pt x="496127" y="69226"/>
                </a:lnTo>
                <a:lnTo>
                  <a:pt x="469213" y="40753"/>
                </a:lnTo>
                <a:lnTo>
                  <a:pt x="424164" y="22085"/>
                </a:lnTo>
                <a:lnTo>
                  <a:pt x="379341" y="11296"/>
                </a:lnTo>
                <a:lnTo>
                  <a:pt x="326978" y="3843"/>
                </a:lnTo>
                <a:lnTo>
                  <a:pt x="288731" y="986"/>
                </a:lnTo>
                <a:lnTo>
                  <a:pt x="248412" y="0"/>
                </a:lnTo>
                <a:close/>
              </a:path>
            </a:pathLst>
          </a:custGeom>
          <a:solidFill>
            <a:srgbClr val="FF0000"/>
          </a:solidFill>
        </p:spPr>
        <p:txBody>
          <a:bodyPr wrap="square" lIns="0" tIns="0" rIns="0" bIns="0" rtlCol="0">
            <a:noAutofit/>
          </a:bodyPr>
          <a:lstStyle/>
          <a:p>
            <a:endParaRPr/>
          </a:p>
        </p:txBody>
      </p:sp>
      <p:sp>
        <p:nvSpPr>
          <p:cNvPr id="30" name="object 30"/>
          <p:cNvSpPr/>
          <p:nvPr/>
        </p:nvSpPr>
        <p:spPr>
          <a:xfrm>
            <a:off x="4352925" y="5581650"/>
            <a:ext cx="496950" cy="150812"/>
          </a:xfrm>
          <a:custGeom>
            <a:avLst/>
            <a:gdLst/>
            <a:ahLst/>
            <a:cxnLst/>
            <a:rect l="l" t="t" r="r" b="b"/>
            <a:pathLst>
              <a:path w="496950" h="150812">
                <a:moveTo>
                  <a:pt x="0" y="75412"/>
                </a:moveTo>
                <a:lnTo>
                  <a:pt x="27733" y="40753"/>
                </a:lnTo>
                <a:lnTo>
                  <a:pt x="72770" y="22085"/>
                </a:lnTo>
                <a:lnTo>
                  <a:pt x="117574" y="11296"/>
                </a:lnTo>
                <a:lnTo>
                  <a:pt x="169907" y="3843"/>
                </a:lnTo>
                <a:lnTo>
                  <a:pt x="208126" y="986"/>
                </a:lnTo>
                <a:lnTo>
                  <a:pt x="248412" y="0"/>
                </a:lnTo>
                <a:lnTo>
                  <a:pt x="288731" y="986"/>
                </a:lnTo>
                <a:lnTo>
                  <a:pt x="326978" y="3843"/>
                </a:lnTo>
                <a:lnTo>
                  <a:pt x="379341" y="11296"/>
                </a:lnTo>
                <a:lnTo>
                  <a:pt x="424164" y="22085"/>
                </a:lnTo>
                <a:lnTo>
                  <a:pt x="469213" y="40753"/>
                </a:lnTo>
                <a:lnTo>
                  <a:pt x="496127" y="69226"/>
                </a:lnTo>
                <a:lnTo>
                  <a:pt x="496950" y="75412"/>
                </a:lnTo>
                <a:lnTo>
                  <a:pt x="496127" y="81596"/>
                </a:lnTo>
                <a:lnTo>
                  <a:pt x="493698" y="87643"/>
                </a:lnTo>
                <a:lnTo>
                  <a:pt x="459719" y="115130"/>
                </a:lnTo>
                <a:lnTo>
                  <a:pt x="410167" y="132662"/>
                </a:lnTo>
                <a:lnTo>
                  <a:pt x="362639" y="142396"/>
                </a:lnTo>
                <a:lnTo>
                  <a:pt x="308146" y="148621"/>
                </a:lnTo>
                <a:lnTo>
                  <a:pt x="268799" y="150562"/>
                </a:lnTo>
                <a:lnTo>
                  <a:pt x="248412" y="150812"/>
                </a:lnTo>
                <a:lnTo>
                  <a:pt x="228042" y="150562"/>
                </a:lnTo>
                <a:lnTo>
                  <a:pt x="208126" y="149825"/>
                </a:lnTo>
                <a:lnTo>
                  <a:pt x="169907" y="146968"/>
                </a:lnTo>
                <a:lnTo>
                  <a:pt x="117574" y="139516"/>
                </a:lnTo>
                <a:lnTo>
                  <a:pt x="72771" y="128728"/>
                </a:lnTo>
                <a:lnTo>
                  <a:pt x="27733" y="110063"/>
                </a:lnTo>
                <a:lnTo>
                  <a:pt x="823" y="81596"/>
                </a:lnTo>
                <a:lnTo>
                  <a:pt x="0" y="75412"/>
                </a:lnTo>
                <a:close/>
              </a:path>
            </a:pathLst>
          </a:custGeom>
          <a:ln w="12700">
            <a:solidFill>
              <a:srgbClr val="000000"/>
            </a:solidFill>
          </a:ln>
        </p:spPr>
        <p:txBody>
          <a:bodyPr wrap="square" lIns="0" tIns="0" rIns="0" bIns="0" rtlCol="0">
            <a:noAutofit/>
          </a:bodyPr>
          <a:lstStyle/>
          <a:p>
            <a:endParaRPr/>
          </a:p>
        </p:txBody>
      </p:sp>
      <p:sp>
        <p:nvSpPr>
          <p:cNvPr id="31" name="object 31"/>
          <p:cNvSpPr/>
          <p:nvPr/>
        </p:nvSpPr>
        <p:spPr>
          <a:xfrm>
            <a:off x="4472051" y="5614987"/>
            <a:ext cx="88391" cy="1778"/>
          </a:xfrm>
          <a:custGeom>
            <a:avLst/>
            <a:gdLst/>
            <a:ahLst/>
            <a:cxnLst/>
            <a:rect l="l" t="t" r="r" b="b"/>
            <a:pathLst>
              <a:path w="88391" h="1777">
                <a:moveTo>
                  <a:pt x="0" y="1778"/>
                </a:moveTo>
                <a:lnTo>
                  <a:pt x="88391" y="0"/>
                </a:lnTo>
              </a:path>
            </a:pathLst>
          </a:custGeom>
          <a:ln w="28575">
            <a:solidFill>
              <a:srgbClr val="000000"/>
            </a:solidFill>
          </a:ln>
        </p:spPr>
        <p:txBody>
          <a:bodyPr wrap="square" lIns="0" tIns="0" rIns="0" bIns="0" rtlCol="0">
            <a:noAutofit/>
          </a:bodyPr>
          <a:lstStyle/>
          <a:p>
            <a:endParaRPr/>
          </a:p>
        </p:txBody>
      </p:sp>
      <p:sp>
        <p:nvSpPr>
          <p:cNvPr id="32" name="object 32"/>
          <p:cNvSpPr/>
          <p:nvPr/>
        </p:nvSpPr>
        <p:spPr>
          <a:xfrm>
            <a:off x="4641850" y="5702300"/>
            <a:ext cx="77850" cy="0"/>
          </a:xfrm>
          <a:custGeom>
            <a:avLst/>
            <a:gdLst/>
            <a:ahLst/>
            <a:cxnLst/>
            <a:rect l="l" t="t" r="r" b="b"/>
            <a:pathLst>
              <a:path w="77850">
                <a:moveTo>
                  <a:pt x="0" y="0"/>
                </a:moveTo>
                <a:lnTo>
                  <a:pt x="77850" y="0"/>
                </a:lnTo>
              </a:path>
            </a:pathLst>
          </a:custGeom>
          <a:ln w="28575">
            <a:solidFill>
              <a:srgbClr val="000000"/>
            </a:solidFill>
          </a:ln>
        </p:spPr>
        <p:txBody>
          <a:bodyPr wrap="square" lIns="0" tIns="0" rIns="0" bIns="0" rtlCol="0">
            <a:noAutofit/>
          </a:bodyPr>
          <a:lstStyle/>
          <a:p>
            <a:endParaRPr/>
          </a:p>
        </p:txBody>
      </p:sp>
      <p:sp>
        <p:nvSpPr>
          <p:cNvPr id="33" name="object 33"/>
          <p:cNvSpPr/>
          <p:nvPr/>
        </p:nvSpPr>
        <p:spPr>
          <a:xfrm>
            <a:off x="4553330" y="5616765"/>
            <a:ext cx="92075" cy="85534"/>
          </a:xfrm>
          <a:custGeom>
            <a:avLst/>
            <a:gdLst/>
            <a:ahLst/>
            <a:cxnLst/>
            <a:rect l="l" t="t" r="r" b="b"/>
            <a:pathLst>
              <a:path w="92075" h="85534">
                <a:moveTo>
                  <a:pt x="0" y="0"/>
                </a:moveTo>
                <a:lnTo>
                  <a:pt x="92075" y="85534"/>
                </a:lnTo>
              </a:path>
            </a:pathLst>
          </a:custGeom>
          <a:ln w="28575">
            <a:solidFill>
              <a:srgbClr val="000000"/>
            </a:solidFill>
          </a:ln>
        </p:spPr>
        <p:txBody>
          <a:bodyPr wrap="square" lIns="0" tIns="0" rIns="0" bIns="0" rtlCol="0">
            <a:noAutofit/>
          </a:bodyPr>
          <a:lstStyle/>
          <a:p>
            <a:endParaRPr/>
          </a:p>
        </p:txBody>
      </p:sp>
      <p:sp>
        <p:nvSpPr>
          <p:cNvPr id="34" name="object 34"/>
          <p:cNvSpPr/>
          <p:nvPr/>
        </p:nvSpPr>
        <p:spPr>
          <a:xfrm>
            <a:off x="4472051" y="5700483"/>
            <a:ext cx="88391" cy="1816"/>
          </a:xfrm>
          <a:custGeom>
            <a:avLst/>
            <a:gdLst/>
            <a:ahLst/>
            <a:cxnLst/>
            <a:rect l="l" t="t" r="r" b="b"/>
            <a:pathLst>
              <a:path w="88391" h="1816">
                <a:moveTo>
                  <a:pt x="0" y="0"/>
                </a:moveTo>
                <a:lnTo>
                  <a:pt x="88391" y="1816"/>
                </a:lnTo>
              </a:path>
            </a:pathLst>
          </a:custGeom>
          <a:ln w="28575">
            <a:solidFill>
              <a:srgbClr val="000000"/>
            </a:solidFill>
          </a:ln>
        </p:spPr>
        <p:txBody>
          <a:bodyPr wrap="square" lIns="0" tIns="0" rIns="0" bIns="0" rtlCol="0">
            <a:noAutofit/>
          </a:bodyPr>
          <a:lstStyle/>
          <a:p>
            <a:endParaRPr/>
          </a:p>
        </p:txBody>
      </p:sp>
      <p:sp>
        <p:nvSpPr>
          <p:cNvPr id="35" name="object 35"/>
          <p:cNvSpPr/>
          <p:nvPr/>
        </p:nvSpPr>
        <p:spPr>
          <a:xfrm>
            <a:off x="4553330" y="5613400"/>
            <a:ext cx="92075" cy="87083"/>
          </a:xfrm>
          <a:custGeom>
            <a:avLst/>
            <a:gdLst/>
            <a:ahLst/>
            <a:cxnLst/>
            <a:rect l="l" t="t" r="r" b="b"/>
            <a:pathLst>
              <a:path w="92075" h="87083">
                <a:moveTo>
                  <a:pt x="0" y="87083"/>
                </a:moveTo>
                <a:lnTo>
                  <a:pt x="92075" y="0"/>
                </a:lnTo>
              </a:path>
            </a:pathLst>
          </a:custGeom>
          <a:ln w="28575">
            <a:solidFill>
              <a:srgbClr val="000000"/>
            </a:solidFill>
          </a:ln>
        </p:spPr>
        <p:txBody>
          <a:bodyPr wrap="square" lIns="0" tIns="0" rIns="0" bIns="0" rtlCol="0">
            <a:noAutofit/>
          </a:bodyPr>
          <a:lstStyle/>
          <a:p>
            <a:endParaRPr/>
          </a:p>
        </p:txBody>
      </p:sp>
      <p:sp>
        <p:nvSpPr>
          <p:cNvPr id="36" name="object 36"/>
          <p:cNvSpPr/>
          <p:nvPr/>
        </p:nvSpPr>
        <p:spPr>
          <a:xfrm>
            <a:off x="5443601" y="5319776"/>
            <a:ext cx="496824" cy="128524"/>
          </a:xfrm>
          <a:custGeom>
            <a:avLst/>
            <a:gdLst/>
            <a:ahLst/>
            <a:cxnLst/>
            <a:rect l="l" t="t" r="r" b="b"/>
            <a:pathLst>
              <a:path w="496824" h="128524">
                <a:moveTo>
                  <a:pt x="248412" y="0"/>
                </a:moveTo>
                <a:lnTo>
                  <a:pt x="208095" y="839"/>
                </a:lnTo>
                <a:lnTo>
                  <a:pt x="169858" y="3269"/>
                </a:lnTo>
                <a:lnTo>
                  <a:pt x="117517" y="9611"/>
                </a:lnTo>
                <a:lnTo>
                  <a:pt x="72723" y="18796"/>
                </a:lnTo>
                <a:lnTo>
                  <a:pt x="27709" y="34699"/>
                </a:lnTo>
                <a:lnTo>
                  <a:pt x="0" y="64262"/>
                </a:lnTo>
                <a:lnTo>
                  <a:pt x="822" y="69524"/>
                </a:lnTo>
                <a:lnTo>
                  <a:pt x="37195" y="98086"/>
                </a:lnTo>
                <a:lnTo>
                  <a:pt x="86710" y="113035"/>
                </a:lnTo>
                <a:lnTo>
                  <a:pt x="134211" y="121340"/>
                </a:lnTo>
                <a:lnTo>
                  <a:pt x="188685" y="126653"/>
                </a:lnTo>
                <a:lnTo>
                  <a:pt x="228025" y="128310"/>
                </a:lnTo>
                <a:lnTo>
                  <a:pt x="248412" y="128524"/>
                </a:lnTo>
                <a:lnTo>
                  <a:pt x="268781" y="128310"/>
                </a:lnTo>
                <a:lnTo>
                  <a:pt x="308097" y="126653"/>
                </a:lnTo>
                <a:lnTo>
                  <a:pt x="362556" y="121340"/>
                </a:lnTo>
                <a:lnTo>
                  <a:pt x="410061" y="113035"/>
                </a:lnTo>
                <a:lnTo>
                  <a:pt x="448885" y="102189"/>
                </a:lnTo>
                <a:lnTo>
                  <a:pt x="484156" y="84551"/>
                </a:lnTo>
                <a:lnTo>
                  <a:pt x="496824" y="64262"/>
                </a:lnTo>
                <a:lnTo>
                  <a:pt x="496000" y="58982"/>
                </a:lnTo>
                <a:lnTo>
                  <a:pt x="459598" y="30380"/>
                </a:lnTo>
                <a:lnTo>
                  <a:pt x="410061" y="15445"/>
                </a:lnTo>
                <a:lnTo>
                  <a:pt x="362556" y="7159"/>
                </a:lnTo>
                <a:lnTo>
                  <a:pt x="308097" y="1863"/>
                </a:lnTo>
                <a:lnTo>
                  <a:pt x="268781" y="212"/>
                </a:lnTo>
                <a:lnTo>
                  <a:pt x="248412" y="0"/>
                </a:lnTo>
                <a:close/>
              </a:path>
            </a:pathLst>
          </a:custGeom>
          <a:solidFill>
            <a:srgbClr val="FF0000"/>
          </a:solidFill>
        </p:spPr>
        <p:txBody>
          <a:bodyPr wrap="square" lIns="0" tIns="0" rIns="0" bIns="0" rtlCol="0">
            <a:noAutofit/>
          </a:bodyPr>
          <a:lstStyle/>
          <a:p>
            <a:endParaRPr/>
          </a:p>
        </p:txBody>
      </p:sp>
      <p:sp>
        <p:nvSpPr>
          <p:cNvPr id="37" name="object 37"/>
          <p:cNvSpPr/>
          <p:nvPr/>
        </p:nvSpPr>
        <p:spPr>
          <a:xfrm>
            <a:off x="5443601" y="5319776"/>
            <a:ext cx="496824" cy="128524"/>
          </a:xfrm>
          <a:custGeom>
            <a:avLst/>
            <a:gdLst/>
            <a:ahLst/>
            <a:cxnLst/>
            <a:rect l="l" t="t" r="r" b="b"/>
            <a:pathLst>
              <a:path w="496824" h="128524">
                <a:moveTo>
                  <a:pt x="0" y="64262"/>
                </a:moveTo>
                <a:lnTo>
                  <a:pt x="27709" y="34699"/>
                </a:lnTo>
                <a:lnTo>
                  <a:pt x="72723" y="18796"/>
                </a:lnTo>
                <a:lnTo>
                  <a:pt x="117517" y="9611"/>
                </a:lnTo>
                <a:lnTo>
                  <a:pt x="169858" y="3269"/>
                </a:lnTo>
                <a:lnTo>
                  <a:pt x="208095" y="839"/>
                </a:lnTo>
                <a:lnTo>
                  <a:pt x="248412" y="0"/>
                </a:lnTo>
                <a:lnTo>
                  <a:pt x="288697" y="839"/>
                </a:lnTo>
                <a:lnTo>
                  <a:pt x="326916" y="3269"/>
                </a:lnTo>
                <a:lnTo>
                  <a:pt x="379249" y="9611"/>
                </a:lnTo>
                <a:lnTo>
                  <a:pt x="424052" y="18796"/>
                </a:lnTo>
                <a:lnTo>
                  <a:pt x="469090" y="34699"/>
                </a:lnTo>
                <a:lnTo>
                  <a:pt x="496824" y="64262"/>
                </a:lnTo>
                <a:lnTo>
                  <a:pt x="496000" y="69524"/>
                </a:lnTo>
                <a:lnTo>
                  <a:pt x="493571" y="74671"/>
                </a:lnTo>
                <a:lnTo>
                  <a:pt x="459598" y="98086"/>
                </a:lnTo>
                <a:lnTo>
                  <a:pt x="410061" y="113035"/>
                </a:lnTo>
                <a:lnTo>
                  <a:pt x="362556" y="121340"/>
                </a:lnTo>
                <a:lnTo>
                  <a:pt x="308097" y="126653"/>
                </a:lnTo>
                <a:lnTo>
                  <a:pt x="268781" y="128310"/>
                </a:lnTo>
                <a:lnTo>
                  <a:pt x="248412" y="128524"/>
                </a:lnTo>
                <a:lnTo>
                  <a:pt x="228025" y="128310"/>
                </a:lnTo>
                <a:lnTo>
                  <a:pt x="208095" y="127681"/>
                </a:lnTo>
                <a:lnTo>
                  <a:pt x="169858" y="125242"/>
                </a:lnTo>
                <a:lnTo>
                  <a:pt x="117517" y="118882"/>
                </a:lnTo>
                <a:lnTo>
                  <a:pt x="72723" y="109680"/>
                </a:lnTo>
                <a:lnTo>
                  <a:pt x="27709" y="93768"/>
                </a:lnTo>
                <a:lnTo>
                  <a:pt x="0" y="64262"/>
                </a:lnTo>
                <a:close/>
              </a:path>
            </a:pathLst>
          </a:custGeom>
          <a:ln w="12700">
            <a:solidFill>
              <a:srgbClr val="000000"/>
            </a:solidFill>
          </a:ln>
        </p:spPr>
        <p:txBody>
          <a:bodyPr wrap="square" lIns="0" tIns="0" rIns="0" bIns="0" rtlCol="0">
            <a:noAutofit/>
          </a:bodyPr>
          <a:lstStyle/>
          <a:p>
            <a:endParaRPr/>
          </a:p>
        </p:txBody>
      </p:sp>
      <p:sp>
        <p:nvSpPr>
          <p:cNvPr id="38" name="object 38"/>
          <p:cNvSpPr/>
          <p:nvPr/>
        </p:nvSpPr>
        <p:spPr>
          <a:xfrm>
            <a:off x="5940425" y="5308600"/>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39" name="object 39"/>
          <p:cNvSpPr/>
          <p:nvPr/>
        </p:nvSpPr>
        <p:spPr>
          <a:xfrm>
            <a:off x="5443601" y="5308663"/>
            <a:ext cx="492125" cy="77787"/>
          </a:xfrm>
          <a:custGeom>
            <a:avLst/>
            <a:gdLst/>
            <a:ahLst/>
            <a:cxnLst/>
            <a:rect l="l" t="t" r="r" b="b"/>
            <a:pathLst>
              <a:path w="492125" h="77787">
                <a:moveTo>
                  <a:pt x="0" y="77787"/>
                </a:moveTo>
                <a:lnTo>
                  <a:pt x="492125" y="77787"/>
                </a:lnTo>
                <a:lnTo>
                  <a:pt x="492125" y="0"/>
                </a:lnTo>
                <a:lnTo>
                  <a:pt x="0" y="0"/>
                </a:lnTo>
                <a:lnTo>
                  <a:pt x="0" y="77787"/>
                </a:lnTo>
                <a:close/>
              </a:path>
            </a:pathLst>
          </a:custGeom>
          <a:solidFill>
            <a:srgbClr val="FF0000"/>
          </a:solidFill>
        </p:spPr>
        <p:txBody>
          <a:bodyPr wrap="square" lIns="0" tIns="0" rIns="0" bIns="0" rtlCol="0">
            <a:noAutofit/>
          </a:bodyPr>
          <a:lstStyle/>
          <a:p>
            <a:endParaRPr/>
          </a:p>
        </p:txBody>
      </p:sp>
      <p:sp>
        <p:nvSpPr>
          <p:cNvPr id="40" name="object 40"/>
          <p:cNvSpPr/>
          <p:nvPr/>
        </p:nvSpPr>
        <p:spPr>
          <a:xfrm>
            <a:off x="5438775" y="5215001"/>
            <a:ext cx="496950" cy="150749"/>
          </a:xfrm>
          <a:custGeom>
            <a:avLst/>
            <a:gdLst/>
            <a:ahLst/>
            <a:cxnLst/>
            <a:rect l="l" t="t" r="r" b="b"/>
            <a:pathLst>
              <a:path w="496950" h="150749">
                <a:moveTo>
                  <a:pt x="248412" y="0"/>
                </a:moveTo>
                <a:lnTo>
                  <a:pt x="208126" y="983"/>
                </a:lnTo>
                <a:lnTo>
                  <a:pt x="169907" y="3833"/>
                </a:lnTo>
                <a:lnTo>
                  <a:pt x="117574" y="11268"/>
                </a:lnTo>
                <a:lnTo>
                  <a:pt x="72770" y="22034"/>
                </a:lnTo>
                <a:lnTo>
                  <a:pt x="27733" y="40673"/>
                </a:lnTo>
                <a:lnTo>
                  <a:pt x="823" y="69125"/>
                </a:lnTo>
                <a:lnTo>
                  <a:pt x="0" y="75311"/>
                </a:lnTo>
                <a:lnTo>
                  <a:pt x="823" y="81497"/>
                </a:lnTo>
                <a:lnTo>
                  <a:pt x="27733" y="109975"/>
                </a:lnTo>
                <a:lnTo>
                  <a:pt x="72771" y="128650"/>
                </a:lnTo>
                <a:lnTo>
                  <a:pt x="117574" y="139444"/>
                </a:lnTo>
                <a:lnTo>
                  <a:pt x="169907" y="146902"/>
                </a:lnTo>
                <a:lnTo>
                  <a:pt x="208126" y="149761"/>
                </a:lnTo>
                <a:lnTo>
                  <a:pt x="248412" y="150749"/>
                </a:lnTo>
                <a:lnTo>
                  <a:pt x="268799" y="150498"/>
                </a:lnTo>
                <a:lnTo>
                  <a:pt x="308146" y="148556"/>
                </a:lnTo>
                <a:lnTo>
                  <a:pt x="362639" y="142327"/>
                </a:lnTo>
                <a:lnTo>
                  <a:pt x="410167" y="132587"/>
                </a:lnTo>
                <a:lnTo>
                  <a:pt x="449003" y="119860"/>
                </a:lnTo>
                <a:lnTo>
                  <a:pt x="484282" y="99152"/>
                </a:lnTo>
                <a:lnTo>
                  <a:pt x="496950" y="75311"/>
                </a:lnTo>
                <a:lnTo>
                  <a:pt x="496127" y="69125"/>
                </a:lnTo>
                <a:lnTo>
                  <a:pt x="469213" y="40673"/>
                </a:lnTo>
                <a:lnTo>
                  <a:pt x="424164" y="22034"/>
                </a:lnTo>
                <a:lnTo>
                  <a:pt x="379341" y="11268"/>
                </a:lnTo>
                <a:lnTo>
                  <a:pt x="326978" y="3833"/>
                </a:lnTo>
                <a:lnTo>
                  <a:pt x="288731" y="983"/>
                </a:lnTo>
                <a:lnTo>
                  <a:pt x="248412" y="0"/>
                </a:lnTo>
                <a:close/>
              </a:path>
            </a:pathLst>
          </a:custGeom>
          <a:solidFill>
            <a:srgbClr val="FF0000"/>
          </a:solidFill>
        </p:spPr>
        <p:txBody>
          <a:bodyPr wrap="square" lIns="0" tIns="0" rIns="0" bIns="0" rtlCol="0">
            <a:noAutofit/>
          </a:bodyPr>
          <a:lstStyle/>
          <a:p>
            <a:endParaRPr/>
          </a:p>
        </p:txBody>
      </p:sp>
      <p:sp>
        <p:nvSpPr>
          <p:cNvPr id="41" name="object 41"/>
          <p:cNvSpPr/>
          <p:nvPr/>
        </p:nvSpPr>
        <p:spPr>
          <a:xfrm>
            <a:off x="5438775" y="5215001"/>
            <a:ext cx="496950" cy="150749"/>
          </a:xfrm>
          <a:custGeom>
            <a:avLst/>
            <a:gdLst/>
            <a:ahLst/>
            <a:cxnLst/>
            <a:rect l="l" t="t" r="r" b="b"/>
            <a:pathLst>
              <a:path w="496950" h="150749">
                <a:moveTo>
                  <a:pt x="0" y="75311"/>
                </a:moveTo>
                <a:lnTo>
                  <a:pt x="27733" y="40673"/>
                </a:lnTo>
                <a:lnTo>
                  <a:pt x="72770" y="22034"/>
                </a:lnTo>
                <a:lnTo>
                  <a:pt x="117574" y="11268"/>
                </a:lnTo>
                <a:lnTo>
                  <a:pt x="169907" y="3833"/>
                </a:lnTo>
                <a:lnTo>
                  <a:pt x="208126" y="983"/>
                </a:lnTo>
                <a:lnTo>
                  <a:pt x="248412" y="0"/>
                </a:lnTo>
                <a:lnTo>
                  <a:pt x="288731" y="983"/>
                </a:lnTo>
                <a:lnTo>
                  <a:pt x="326978" y="3833"/>
                </a:lnTo>
                <a:lnTo>
                  <a:pt x="379341" y="11268"/>
                </a:lnTo>
                <a:lnTo>
                  <a:pt x="424164" y="22034"/>
                </a:lnTo>
                <a:lnTo>
                  <a:pt x="469213" y="40673"/>
                </a:lnTo>
                <a:lnTo>
                  <a:pt x="496127" y="69125"/>
                </a:lnTo>
                <a:lnTo>
                  <a:pt x="496950" y="75311"/>
                </a:lnTo>
                <a:lnTo>
                  <a:pt x="496127" y="81497"/>
                </a:lnTo>
                <a:lnTo>
                  <a:pt x="493698" y="87545"/>
                </a:lnTo>
                <a:lnTo>
                  <a:pt x="459719" y="115045"/>
                </a:lnTo>
                <a:lnTo>
                  <a:pt x="410167" y="132587"/>
                </a:lnTo>
                <a:lnTo>
                  <a:pt x="362639" y="142327"/>
                </a:lnTo>
                <a:lnTo>
                  <a:pt x="308146" y="148556"/>
                </a:lnTo>
                <a:lnTo>
                  <a:pt x="268799" y="150498"/>
                </a:lnTo>
                <a:lnTo>
                  <a:pt x="248412" y="150749"/>
                </a:lnTo>
                <a:lnTo>
                  <a:pt x="228042" y="150498"/>
                </a:lnTo>
                <a:lnTo>
                  <a:pt x="208126" y="149761"/>
                </a:lnTo>
                <a:lnTo>
                  <a:pt x="169907" y="146902"/>
                </a:lnTo>
                <a:lnTo>
                  <a:pt x="117574" y="139444"/>
                </a:lnTo>
                <a:lnTo>
                  <a:pt x="72771" y="128650"/>
                </a:lnTo>
                <a:lnTo>
                  <a:pt x="27733" y="109975"/>
                </a:lnTo>
                <a:lnTo>
                  <a:pt x="823" y="81497"/>
                </a:lnTo>
                <a:lnTo>
                  <a:pt x="0" y="75311"/>
                </a:lnTo>
                <a:close/>
              </a:path>
            </a:pathLst>
          </a:custGeom>
          <a:ln w="12699">
            <a:solidFill>
              <a:srgbClr val="000000"/>
            </a:solidFill>
          </a:ln>
        </p:spPr>
        <p:txBody>
          <a:bodyPr wrap="square" lIns="0" tIns="0" rIns="0" bIns="0" rtlCol="0">
            <a:noAutofit/>
          </a:bodyPr>
          <a:lstStyle/>
          <a:p>
            <a:endParaRPr/>
          </a:p>
        </p:txBody>
      </p:sp>
      <p:sp>
        <p:nvSpPr>
          <p:cNvPr id="42" name="object 42"/>
          <p:cNvSpPr/>
          <p:nvPr/>
        </p:nvSpPr>
        <p:spPr>
          <a:xfrm>
            <a:off x="5557901" y="5248275"/>
            <a:ext cx="88391" cy="1778"/>
          </a:xfrm>
          <a:custGeom>
            <a:avLst/>
            <a:gdLst/>
            <a:ahLst/>
            <a:cxnLst/>
            <a:rect l="l" t="t" r="r" b="b"/>
            <a:pathLst>
              <a:path w="88391" h="1777">
                <a:moveTo>
                  <a:pt x="0" y="1778"/>
                </a:moveTo>
                <a:lnTo>
                  <a:pt x="88391" y="0"/>
                </a:lnTo>
              </a:path>
            </a:pathLst>
          </a:custGeom>
          <a:ln w="28575">
            <a:solidFill>
              <a:srgbClr val="000000"/>
            </a:solidFill>
          </a:ln>
        </p:spPr>
        <p:txBody>
          <a:bodyPr wrap="square" lIns="0" tIns="0" rIns="0" bIns="0" rtlCol="0">
            <a:noAutofit/>
          </a:bodyPr>
          <a:lstStyle/>
          <a:p>
            <a:endParaRPr/>
          </a:p>
        </p:txBody>
      </p:sp>
      <p:sp>
        <p:nvSpPr>
          <p:cNvPr id="43" name="object 43"/>
          <p:cNvSpPr/>
          <p:nvPr/>
        </p:nvSpPr>
        <p:spPr>
          <a:xfrm>
            <a:off x="5727700" y="5335651"/>
            <a:ext cx="77850" cy="0"/>
          </a:xfrm>
          <a:custGeom>
            <a:avLst/>
            <a:gdLst/>
            <a:ahLst/>
            <a:cxnLst/>
            <a:rect l="l" t="t" r="r" b="b"/>
            <a:pathLst>
              <a:path w="77850">
                <a:moveTo>
                  <a:pt x="0" y="0"/>
                </a:moveTo>
                <a:lnTo>
                  <a:pt x="77850" y="0"/>
                </a:lnTo>
              </a:path>
            </a:pathLst>
          </a:custGeom>
          <a:ln w="28575">
            <a:solidFill>
              <a:srgbClr val="000000"/>
            </a:solidFill>
          </a:ln>
        </p:spPr>
        <p:txBody>
          <a:bodyPr wrap="square" lIns="0" tIns="0" rIns="0" bIns="0" rtlCol="0">
            <a:noAutofit/>
          </a:bodyPr>
          <a:lstStyle/>
          <a:p>
            <a:endParaRPr/>
          </a:p>
        </p:txBody>
      </p:sp>
      <p:sp>
        <p:nvSpPr>
          <p:cNvPr id="44" name="object 44"/>
          <p:cNvSpPr/>
          <p:nvPr/>
        </p:nvSpPr>
        <p:spPr>
          <a:xfrm>
            <a:off x="5639180" y="5250053"/>
            <a:ext cx="91948" cy="85597"/>
          </a:xfrm>
          <a:custGeom>
            <a:avLst/>
            <a:gdLst/>
            <a:ahLst/>
            <a:cxnLst/>
            <a:rect l="l" t="t" r="r" b="b"/>
            <a:pathLst>
              <a:path w="91948" h="85598">
                <a:moveTo>
                  <a:pt x="0" y="0"/>
                </a:moveTo>
                <a:lnTo>
                  <a:pt x="91948" y="85598"/>
                </a:lnTo>
              </a:path>
            </a:pathLst>
          </a:custGeom>
          <a:ln w="28575">
            <a:solidFill>
              <a:srgbClr val="000000"/>
            </a:solidFill>
          </a:ln>
        </p:spPr>
        <p:txBody>
          <a:bodyPr wrap="square" lIns="0" tIns="0" rIns="0" bIns="0" rtlCol="0">
            <a:noAutofit/>
          </a:bodyPr>
          <a:lstStyle/>
          <a:p>
            <a:endParaRPr/>
          </a:p>
        </p:txBody>
      </p:sp>
      <p:sp>
        <p:nvSpPr>
          <p:cNvPr id="45" name="object 45"/>
          <p:cNvSpPr/>
          <p:nvPr/>
        </p:nvSpPr>
        <p:spPr>
          <a:xfrm>
            <a:off x="5557901" y="5333746"/>
            <a:ext cx="88391" cy="1904"/>
          </a:xfrm>
          <a:custGeom>
            <a:avLst/>
            <a:gdLst/>
            <a:ahLst/>
            <a:cxnLst/>
            <a:rect l="l" t="t" r="r" b="b"/>
            <a:pathLst>
              <a:path w="88391" h="1904">
                <a:moveTo>
                  <a:pt x="0" y="0"/>
                </a:moveTo>
                <a:lnTo>
                  <a:pt x="88391" y="1904"/>
                </a:lnTo>
              </a:path>
            </a:pathLst>
          </a:custGeom>
          <a:ln w="28574">
            <a:solidFill>
              <a:srgbClr val="000000"/>
            </a:solidFill>
          </a:ln>
        </p:spPr>
        <p:txBody>
          <a:bodyPr wrap="square" lIns="0" tIns="0" rIns="0" bIns="0" rtlCol="0">
            <a:noAutofit/>
          </a:bodyPr>
          <a:lstStyle/>
          <a:p>
            <a:endParaRPr/>
          </a:p>
        </p:txBody>
      </p:sp>
      <p:sp>
        <p:nvSpPr>
          <p:cNvPr id="46" name="object 46"/>
          <p:cNvSpPr/>
          <p:nvPr/>
        </p:nvSpPr>
        <p:spPr>
          <a:xfrm>
            <a:off x="5639180" y="5246751"/>
            <a:ext cx="91948" cy="86995"/>
          </a:xfrm>
          <a:custGeom>
            <a:avLst/>
            <a:gdLst/>
            <a:ahLst/>
            <a:cxnLst/>
            <a:rect l="l" t="t" r="r" b="b"/>
            <a:pathLst>
              <a:path w="91948" h="86995">
                <a:moveTo>
                  <a:pt x="0" y="86995"/>
                </a:moveTo>
                <a:lnTo>
                  <a:pt x="91948" y="0"/>
                </a:lnTo>
              </a:path>
            </a:pathLst>
          </a:custGeom>
          <a:ln w="28575">
            <a:solidFill>
              <a:srgbClr val="000000"/>
            </a:solidFill>
          </a:ln>
        </p:spPr>
        <p:txBody>
          <a:bodyPr wrap="square" lIns="0" tIns="0" rIns="0" bIns="0" rtlCol="0">
            <a:noAutofit/>
          </a:bodyPr>
          <a:lstStyle/>
          <a:p>
            <a:endParaRPr/>
          </a:p>
        </p:txBody>
      </p:sp>
    </p:spTree>
    <p:extLst>
      <p:ext uri="{BB962C8B-B14F-4D97-AF65-F5344CB8AC3E}">
        <p14:creationId xmlns:p14="http://schemas.microsoft.com/office/powerpoint/2010/main" val="70879782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623144" y="3282548"/>
            <a:ext cx="1906930" cy="1949670"/>
          </a:xfrm>
          <a:custGeom>
            <a:avLst/>
            <a:gdLst/>
            <a:ahLst/>
            <a:cxnLst/>
            <a:rect l="l" t="t" r="r" b="b"/>
            <a:pathLst>
              <a:path w="1906930" h="1949670">
                <a:moveTo>
                  <a:pt x="253231" y="0"/>
                </a:moveTo>
                <a:lnTo>
                  <a:pt x="208076" y="2700"/>
                </a:lnTo>
                <a:lnTo>
                  <a:pt x="166628" y="11985"/>
                </a:lnTo>
                <a:lnTo>
                  <a:pt x="130057" y="29542"/>
                </a:lnTo>
                <a:lnTo>
                  <a:pt x="99532" y="57057"/>
                </a:lnTo>
                <a:lnTo>
                  <a:pt x="76151" y="96760"/>
                </a:lnTo>
                <a:lnTo>
                  <a:pt x="59683" y="151841"/>
                </a:lnTo>
                <a:lnTo>
                  <a:pt x="49054" y="219801"/>
                </a:lnTo>
                <a:lnTo>
                  <a:pt x="43206" y="297355"/>
                </a:lnTo>
                <a:lnTo>
                  <a:pt x="41745" y="338702"/>
                </a:lnTo>
                <a:lnTo>
                  <a:pt x="41083" y="381216"/>
                </a:lnTo>
                <a:lnTo>
                  <a:pt x="41088" y="424485"/>
                </a:lnTo>
                <a:lnTo>
                  <a:pt x="41629" y="468099"/>
                </a:lnTo>
                <a:lnTo>
                  <a:pt x="42574" y="511648"/>
                </a:lnTo>
                <a:lnTo>
                  <a:pt x="43793" y="554851"/>
                </a:lnTo>
                <a:lnTo>
                  <a:pt x="45144" y="596904"/>
                </a:lnTo>
                <a:lnTo>
                  <a:pt x="46506" y="637790"/>
                </a:lnTo>
                <a:lnTo>
                  <a:pt x="47743" y="676967"/>
                </a:lnTo>
                <a:lnTo>
                  <a:pt x="48723" y="714025"/>
                </a:lnTo>
                <a:lnTo>
                  <a:pt x="49315" y="748553"/>
                </a:lnTo>
                <a:lnTo>
                  <a:pt x="49386" y="780140"/>
                </a:lnTo>
                <a:lnTo>
                  <a:pt x="48804" y="808375"/>
                </a:lnTo>
                <a:lnTo>
                  <a:pt x="47943" y="833874"/>
                </a:lnTo>
                <a:lnTo>
                  <a:pt x="47256" y="857584"/>
                </a:lnTo>
                <a:lnTo>
                  <a:pt x="46328" y="900188"/>
                </a:lnTo>
                <a:lnTo>
                  <a:pt x="45875" y="1071290"/>
                </a:lnTo>
                <a:lnTo>
                  <a:pt x="45788" y="1079557"/>
                </a:lnTo>
                <a:lnTo>
                  <a:pt x="44730" y="1121740"/>
                </a:lnTo>
                <a:lnTo>
                  <a:pt x="42394" y="1168338"/>
                </a:lnTo>
                <a:lnTo>
                  <a:pt x="38994" y="1214995"/>
                </a:lnTo>
                <a:lnTo>
                  <a:pt x="35005" y="1260472"/>
                </a:lnTo>
                <a:lnTo>
                  <a:pt x="29328" y="1320461"/>
                </a:lnTo>
                <a:lnTo>
                  <a:pt x="27944" y="1335280"/>
                </a:lnTo>
                <a:lnTo>
                  <a:pt x="24102" y="1379310"/>
                </a:lnTo>
                <a:lnTo>
                  <a:pt x="21021" y="1422702"/>
                </a:lnTo>
                <a:lnTo>
                  <a:pt x="20229" y="1437025"/>
                </a:lnTo>
                <a:lnTo>
                  <a:pt x="19332" y="1451401"/>
                </a:lnTo>
                <a:lnTo>
                  <a:pt x="14849" y="1495318"/>
                </a:lnTo>
                <a:lnTo>
                  <a:pt x="9029" y="1539662"/>
                </a:lnTo>
                <a:lnTo>
                  <a:pt x="7092" y="1554373"/>
                </a:lnTo>
                <a:lnTo>
                  <a:pt x="2189" y="1597789"/>
                </a:lnTo>
                <a:lnTo>
                  <a:pt x="0" y="1639383"/>
                </a:lnTo>
                <a:lnTo>
                  <a:pt x="173" y="1652677"/>
                </a:lnTo>
                <a:lnTo>
                  <a:pt x="7094" y="1702040"/>
                </a:lnTo>
                <a:lnTo>
                  <a:pt x="14608" y="1724289"/>
                </a:lnTo>
                <a:lnTo>
                  <a:pt x="18169" y="1735121"/>
                </a:lnTo>
                <a:lnTo>
                  <a:pt x="31979" y="1776140"/>
                </a:lnTo>
                <a:lnTo>
                  <a:pt x="52325" y="1812929"/>
                </a:lnTo>
                <a:lnTo>
                  <a:pt x="88836" y="1844770"/>
                </a:lnTo>
                <a:lnTo>
                  <a:pt x="132622" y="1864971"/>
                </a:lnTo>
                <a:lnTo>
                  <a:pt x="171881" y="1876518"/>
                </a:lnTo>
                <a:lnTo>
                  <a:pt x="264990" y="1895367"/>
                </a:lnTo>
                <a:lnTo>
                  <a:pt x="342351" y="1909238"/>
                </a:lnTo>
                <a:lnTo>
                  <a:pt x="384301" y="1916111"/>
                </a:lnTo>
                <a:lnTo>
                  <a:pt x="427846" y="1922742"/>
                </a:lnTo>
                <a:lnTo>
                  <a:pt x="472547" y="1928980"/>
                </a:lnTo>
                <a:lnTo>
                  <a:pt x="517966" y="1934672"/>
                </a:lnTo>
                <a:lnTo>
                  <a:pt x="563664" y="1939668"/>
                </a:lnTo>
                <a:lnTo>
                  <a:pt x="609201" y="1943817"/>
                </a:lnTo>
                <a:lnTo>
                  <a:pt x="654140" y="1946968"/>
                </a:lnTo>
                <a:lnTo>
                  <a:pt x="698042" y="1948969"/>
                </a:lnTo>
                <a:lnTo>
                  <a:pt x="740468" y="1949670"/>
                </a:lnTo>
                <a:lnTo>
                  <a:pt x="780979" y="1948919"/>
                </a:lnTo>
                <a:lnTo>
                  <a:pt x="819136" y="1946565"/>
                </a:lnTo>
                <a:lnTo>
                  <a:pt x="886635" y="1936445"/>
                </a:lnTo>
                <a:lnTo>
                  <a:pt x="939455" y="1918101"/>
                </a:lnTo>
                <a:lnTo>
                  <a:pt x="974965" y="1887984"/>
                </a:lnTo>
                <a:lnTo>
                  <a:pt x="995410" y="1845386"/>
                </a:lnTo>
                <a:lnTo>
                  <a:pt x="1004591" y="1793357"/>
                </a:lnTo>
                <a:lnTo>
                  <a:pt x="1006310" y="1734944"/>
                </a:lnTo>
                <a:lnTo>
                  <a:pt x="1005559" y="1704297"/>
                </a:lnTo>
                <a:lnTo>
                  <a:pt x="1004368" y="1673197"/>
                </a:lnTo>
                <a:lnTo>
                  <a:pt x="1003212" y="1642026"/>
                </a:lnTo>
                <a:lnTo>
                  <a:pt x="1002567" y="1611164"/>
                </a:lnTo>
                <a:lnTo>
                  <a:pt x="1002907" y="1580993"/>
                </a:lnTo>
                <a:lnTo>
                  <a:pt x="1004708" y="1551894"/>
                </a:lnTo>
                <a:lnTo>
                  <a:pt x="1014594" y="1498436"/>
                </a:lnTo>
                <a:lnTo>
                  <a:pt x="1036026" y="1453838"/>
                </a:lnTo>
                <a:lnTo>
                  <a:pt x="1072805" y="1421150"/>
                </a:lnTo>
                <a:lnTo>
                  <a:pt x="1127978" y="1400941"/>
                </a:lnTo>
                <a:lnTo>
                  <a:pt x="1199291" y="1390345"/>
                </a:lnTo>
                <a:lnTo>
                  <a:pt x="1239701" y="1387995"/>
                </a:lnTo>
                <a:lnTo>
                  <a:pt x="1282587" y="1387257"/>
                </a:lnTo>
                <a:lnTo>
                  <a:pt x="1859480" y="1387257"/>
                </a:lnTo>
                <a:lnTo>
                  <a:pt x="1866284" y="1376684"/>
                </a:lnTo>
                <a:lnTo>
                  <a:pt x="1872629" y="1367133"/>
                </a:lnTo>
                <a:lnTo>
                  <a:pt x="1878519" y="1358341"/>
                </a:lnTo>
                <a:lnTo>
                  <a:pt x="1883971" y="1350027"/>
                </a:lnTo>
                <a:lnTo>
                  <a:pt x="1902908" y="1309453"/>
                </a:lnTo>
                <a:lnTo>
                  <a:pt x="1906930" y="1277787"/>
                </a:lnTo>
                <a:lnTo>
                  <a:pt x="1906892" y="1264725"/>
                </a:lnTo>
                <a:lnTo>
                  <a:pt x="1902251" y="1214729"/>
                </a:lnTo>
                <a:lnTo>
                  <a:pt x="1895233" y="1170901"/>
                </a:lnTo>
                <a:lnTo>
                  <a:pt x="1881251" y="1119842"/>
                </a:lnTo>
                <a:lnTo>
                  <a:pt x="1840187" y="1083499"/>
                </a:lnTo>
                <a:lnTo>
                  <a:pt x="1773986" y="1062424"/>
                </a:lnTo>
                <a:lnTo>
                  <a:pt x="1733384" y="1056428"/>
                </a:lnTo>
                <a:lnTo>
                  <a:pt x="1715604" y="1054992"/>
                </a:lnTo>
                <a:lnTo>
                  <a:pt x="1381044" y="1054992"/>
                </a:lnTo>
                <a:lnTo>
                  <a:pt x="1330221" y="1054891"/>
                </a:lnTo>
                <a:lnTo>
                  <a:pt x="1281587" y="1053395"/>
                </a:lnTo>
                <a:lnTo>
                  <a:pt x="1235911" y="1050030"/>
                </a:lnTo>
                <a:lnTo>
                  <a:pt x="1193965" y="1044322"/>
                </a:lnTo>
                <a:lnTo>
                  <a:pt x="1156518" y="1035797"/>
                </a:lnTo>
                <a:lnTo>
                  <a:pt x="1098205" y="1008400"/>
                </a:lnTo>
                <a:lnTo>
                  <a:pt x="1058468" y="945582"/>
                </a:lnTo>
                <a:lnTo>
                  <a:pt x="1043622" y="906869"/>
                </a:lnTo>
                <a:lnTo>
                  <a:pt x="1031662" y="864076"/>
                </a:lnTo>
                <a:lnTo>
                  <a:pt x="1022239" y="817796"/>
                </a:lnTo>
                <a:lnTo>
                  <a:pt x="1015006" y="768623"/>
                </a:lnTo>
                <a:lnTo>
                  <a:pt x="1009615" y="717149"/>
                </a:lnTo>
                <a:lnTo>
                  <a:pt x="1005718" y="663967"/>
                </a:lnTo>
                <a:lnTo>
                  <a:pt x="1002969" y="609670"/>
                </a:lnTo>
                <a:lnTo>
                  <a:pt x="1001014" y="554719"/>
                </a:lnTo>
                <a:lnTo>
                  <a:pt x="999519" y="500102"/>
                </a:lnTo>
                <a:lnTo>
                  <a:pt x="998124" y="446016"/>
                </a:lnTo>
                <a:lnTo>
                  <a:pt x="996485" y="393187"/>
                </a:lnTo>
                <a:lnTo>
                  <a:pt x="994254" y="342206"/>
                </a:lnTo>
                <a:lnTo>
                  <a:pt x="991084" y="293667"/>
                </a:lnTo>
                <a:lnTo>
                  <a:pt x="986628" y="248163"/>
                </a:lnTo>
                <a:lnTo>
                  <a:pt x="980536" y="206287"/>
                </a:lnTo>
                <a:lnTo>
                  <a:pt x="972463" y="168631"/>
                </a:lnTo>
                <a:lnTo>
                  <a:pt x="948980" y="108351"/>
                </a:lnTo>
                <a:lnTo>
                  <a:pt x="917154" y="66463"/>
                </a:lnTo>
                <a:lnTo>
                  <a:pt x="880407" y="37575"/>
                </a:lnTo>
                <a:lnTo>
                  <a:pt x="860751" y="27509"/>
                </a:lnTo>
                <a:lnTo>
                  <a:pt x="537322" y="27509"/>
                </a:lnTo>
                <a:lnTo>
                  <a:pt x="515529" y="27452"/>
                </a:lnTo>
                <a:lnTo>
                  <a:pt x="470911" y="24094"/>
                </a:lnTo>
                <a:lnTo>
                  <a:pt x="349977" y="7603"/>
                </a:lnTo>
                <a:lnTo>
                  <a:pt x="325352" y="4604"/>
                </a:lnTo>
                <a:lnTo>
                  <a:pt x="300921" y="2196"/>
                </a:lnTo>
                <a:lnTo>
                  <a:pt x="276832" y="591"/>
                </a:lnTo>
                <a:lnTo>
                  <a:pt x="253231" y="0"/>
                </a:lnTo>
                <a:close/>
              </a:path>
              <a:path w="1906930" h="1949670">
                <a:moveTo>
                  <a:pt x="1859480" y="1387257"/>
                </a:moveTo>
                <a:lnTo>
                  <a:pt x="1282587" y="1387257"/>
                </a:lnTo>
                <a:lnTo>
                  <a:pt x="1327432" y="1387870"/>
                </a:lnTo>
                <a:lnTo>
                  <a:pt x="1373715" y="1389570"/>
                </a:lnTo>
                <a:lnTo>
                  <a:pt x="1420918" y="1392094"/>
                </a:lnTo>
                <a:lnTo>
                  <a:pt x="1652549" y="1407854"/>
                </a:lnTo>
                <a:lnTo>
                  <a:pt x="1694365" y="1409791"/>
                </a:lnTo>
                <a:lnTo>
                  <a:pt x="1733465" y="1410709"/>
                </a:lnTo>
                <a:lnTo>
                  <a:pt x="1769331" y="1410345"/>
                </a:lnTo>
                <a:lnTo>
                  <a:pt x="1801443" y="1408435"/>
                </a:lnTo>
                <a:lnTo>
                  <a:pt x="1829283" y="1404716"/>
                </a:lnTo>
                <a:lnTo>
                  <a:pt x="1852331" y="1398925"/>
                </a:lnTo>
                <a:lnTo>
                  <a:pt x="1859480" y="1387257"/>
                </a:lnTo>
                <a:close/>
              </a:path>
              <a:path w="1906930" h="1949670">
                <a:moveTo>
                  <a:pt x="1590817" y="1050916"/>
                </a:moveTo>
                <a:lnTo>
                  <a:pt x="1381044" y="1054992"/>
                </a:lnTo>
                <a:lnTo>
                  <a:pt x="1715604" y="1054992"/>
                </a:lnTo>
                <a:lnTo>
                  <a:pt x="1688808" y="1052827"/>
                </a:lnTo>
                <a:lnTo>
                  <a:pt x="1641029" y="1051148"/>
                </a:lnTo>
                <a:lnTo>
                  <a:pt x="1590817" y="1050916"/>
                </a:lnTo>
                <a:close/>
              </a:path>
              <a:path w="1906930" h="1949670">
                <a:moveTo>
                  <a:pt x="749494" y="8322"/>
                </a:moveTo>
                <a:lnTo>
                  <a:pt x="725823" y="9118"/>
                </a:lnTo>
                <a:lnTo>
                  <a:pt x="701918" y="10848"/>
                </a:lnTo>
                <a:lnTo>
                  <a:pt x="677889" y="13255"/>
                </a:lnTo>
                <a:lnTo>
                  <a:pt x="606169" y="21966"/>
                </a:lnTo>
                <a:lnTo>
                  <a:pt x="582753" y="24509"/>
                </a:lnTo>
                <a:lnTo>
                  <a:pt x="559768" y="26442"/>
                </a:lnTo>
                <a:lnTo>
                  <a:pt x="537322" y="27509"/>
                </a:lnTo>
                <a:lnTo>
                  <a:pt x="860751" y="27509"/>
                </a:lnTo>
                <a:lnTo>
                  <a:pt x="817996" y="14113"/>
                </a:lnTo>
                <a:lnTo>
                  <a:pt x="772821" y="8718"/>
                </a:lnTo>
                <a:lnTo>
                  <a:pt x="749494" y="8322"/>
                </a:lnTo>
                <a:close/>
              </a:path>
            </a:pathLst>
          </a:custGeom>
          <a:solidFill>
            <a:srgbClr val="CCFFFF"/>
          </a:solidFill>
        </p:spPr>
        <p:txBody>
          <a:bodyPr wrap="square" lIns="0" tIns="0" rIns="0" bIns="0" rtlCol="0">
            <a:noAutofit/>
          </a:bodyPr>
          <a:lstStyle/>
          <a:p>
            <a:endParaRPr/>
          </a:p>
        </p:txBody>
      </p:sp>
      <p:sp>
        <p:nvSpPr>
          <p:cNvPr id="4" name="object 4"/>
          <p:cNvSpPr/>
          <p:nvPr/>
        </p:nvSpPr>
        <p:spPr>
          <a:xfrm>
            <a:off x="7142725" y="3550252"/>
            <a:ext cx="1810187" cy="1917700"/>
          </a:xfrm>
          <a:custGeom>
            <a:avLst/>
            <a:gdLst/>
            <a:ahLst/>
            <a:cxnLst/>
            <a:rect l="l" t="t" r="r" b="b"/>
            <a:pathLst>
              <a:path w="1810187" h="1917700">
                <a:moveTo>
                  <a:pt x="1571462" y="1905000"/>
                </a:moveTo>
                <a:lnTo>
                  <a:pt x="1264319" y="1905000"/>
                </a:lnTo>
                <a:lnTo>
                  <a:pt x="1294285" y="1917700"/>
                </a:lnTo>
                <a:lnTo>
                  <a:pt x="1549168" y="1917700"/>
                </a:lnTo>
                <a:lnTo>
                  <a:pt x="1571462" y="1905000"/>
                </a:lnTo>
                <a:close/>
              </a:path>
              <a:path w="1810187" h="1917700">
                <a:moveTo>
                  <a:pt x="1615443" y="1892300"/>
                </a:moveTo>
                <a:lnTo>
                  <a:pt x="1204158" y="1892300"/>
                </a:lnTo>
                <a:lnTo>
                  <a:pt x="1234207" y="1905000"/>
                </a:lnTo>
                <a:lnTo>
                  <a:pt x="1593586" y="1905000"/>
                </a:lnTo>
                <a:lnTo>
                  <a:pt x="1615443" y="1892300"/>
                </a:lnTo>
                <a:close/>
              </a:path>
              <a:path w="1810187" h="1917700">
                <a:moveTo>
                  <a:pt x="1753800" y="1168400"/>
                </a:moveTo>
                <a:lnTo>
                  <a:pt x="676670" y="1168400"/>
                </a:lnTo>
                <a:lnTo>
                  <a:pt x="718759" y="1181100"/>
                </a:lnTo>
                <a:lnTo>
                  <a:pt x="756428" y="1181100"/>
                </a:lnTo>
                <a:lnTo>
                  <a:pt x="788919" y="1193800"/>
                </a:lnTo>
                <a:lnTo>
                  <a:pt x="815475" y="1206500"/>
                </a:lnTo>
                <a:lnTo>
                  <a:pt x="836745" y="1231900"/>
                </a:lnTo>
                <a:lnTo>
                  <a:pt x="854145" y="1244600"/>
                </a:lnTo>
                <a:lnTo>
                  <a:pt x="868067" y="1270000"/>
                </a:lnTo>
                <a:lnTo>
                  <a:pt x="878905" y="1295400"/>
                </a:lnTo>
                <a:lnTo>
                  <a:pt x="887051" y="1333500"/>
                </a:lnTo>
                <a:lnTo>
                  <a:pt x="892899" y="1358900"/>
                </a:lnTo>
                <a:lnTo>
                  <a:pt x="899273" y="1422400"/>
                </a:lnTo>
                <a:lnTo>
                  <a:pt x="900584" y="1460500"/>
                </a:lnTo>
                <a:lnTo>
                  <a:pt x="901419" y="1524000"/>
                </a:lnTo>
                <a:lnTo>
                  <a:pt x="901730" y="1549400"/>
                </a:lnTo>
                <a:lnTo>
                  <a:pt x="902494" y="1587500"/>
                </a:lnTo>
                <a:lnTo>
                  <a:pt x="906951" y="1651000"/>
                </a:lnTo>
                <a:lnTo>
                  <a:pt x="917934" y="1701800"/>
                </a:lnTo>
                <a:lnTo>
                  <a:pt x="938588" y="1752600"/>
                </a:lnTo>
                <a:lnTo>
                  <a:pt x="953524" y="1765300"/>
                </a:lnTo>
                <a:lnTo>
                  <a:pt x="971348" y="1790700"/>
                </a:lnTo>
                <a:lnTo>
                  <a:pt x="1013298" y="1816100"/>
                </a:lnTo>
                <a:lnTo>
                  <a:pt x="1062244" y="1841500"/>
                </a:lnTo>
                <a:lnTo>
                  <a:pt x="1116501" y="1866900"/>
                </a:lnTo>
                <a:lnTo>
                  <a:pt x="1174384" y="1892300"/>
                </a:lnTo>
                <a:lnTo>
                  <a:pt x="1636936" y="1892300"/>
                </a:lnTo>
                <a:lnTo>
                  <a:pt x="1678445" y="1866900"/>
                </a:lnTo>
                <a:lnTo>
                  <a:pt x="1717341" y="1841500"/>
                </a:lnTo>
                <a:lnTo>
                  <a:pt x="1752853" y="1816100"/>
                </a:lnTo>
                <a:lnTo>
                  <a:pt x="1784209" y="1790700"/>
                </a:lnTo>
                <a:lnTo>
                  <a:pt x="1821761" y="1752600"/>
                </a:lnTo>
                <a:lnTo>
                  <a:pt x="1845380" y="1714500"/>
                </a:lnTo>
                <a:lnTo>
                  <a:pt x="1851580" y="1663700"/>
                </a:lnTo>
                <a:lnTo>
                  <a:pt x="1850289" y="1651000"/>
                </a:lnTo>
                <a:lnTo>
                  <a:pt x="1847623" y="1638300"/>
                </a:lnTo>
                <a:lnTo>
                  <a:pt x="1843765" y="1625600"/>
                </a:lnTo>
                <a:lnTo>
                  <a:pt x="1838896" y="1600200"/>
                </a:lnTo>
                <a:lnTo>
                  <a:pt x="1833199" y="1587500"/>
                </a:lnTo>
                <a:lnTo>
                  <a:pt x="1826855" y="1562100"/>
                </a:lnTo>
                <a:lnTo>
                  <a:pt x="1820048" y="1549400"/>
                </a:lnTo>
                <a:lnTo>
                  <a:pt x="1812959" y="1536700"/>
                </a:lnTo>
                <a:lnTo>
                  <a:pt x="1805771" y="1511300"/>
                </a:lnTo>
                <a:lnTo>
                  <a:pt x="1798666" y="1498600"/>
                </a:lnTo>
                <a:lnTo>
                  <a:pt x="1791825" y="1473200"/>
                </a:lnTo>
                <a:lnTo>
                  <a:pt x="1785432" y="1460500"/>
                </a:lnTo>
                <a:lnTo>
                  <a:pt x="1779668" y="1435100"/>
                </a:lnTo>
                <a:lnTo>
                  <a:pt x="1774716" y="1422400"/>
                </a:lnTo>
                <a:lnTo>
                  <a:pt x="1770757" y="1409700"/>
                </a:lnTo>
                <a:lnTo>
                  <a:pt x="1767975" y="1384300"/>
                </a:lnTo>
                <a:lnTo>
                  <a:pt x="1765950" y="1371600"/>
                </a:lnTo>
                <a:lnTo>
                  <a:pt x="1764167" y="1358900"/>
                </a:lnTo>
                <a:lnTo>
                  <a:pt x="1762604" y="1346200"/>
                </a:lnTo>
                <a:lnTo>
                  <a:pt x="1761239" y="1320800"/>
                </a:lnTo>
                <a:lnTo>
                  <a:pt x="1760051" y="1308100"/>
                </a:lnTo>
                <a:lnTo>
                  <a:pt x="1757337" y="1270000"/>
                </a:lnTo>
                <a:lnTo>
                  <a:pt x="1756021" y="1231900"/>
                </a:lnTo>
                <a:lnTo>
                  <a:pt x="1755446" y="1219200"/>
                </a:lnTo>
                <a:lnTo>
                  <a:pt x="1753800" y="1168400"/>
                </a:lnTo>
                <a:close/>
              </a:path>
              <a:path w="1810187" h="1917700">
                <a:moveTo>
                  <a:pt x="383776" y="838200"/>
                </a:moveTo>
                <a:lnTo>
                  <a:pt x="50300" y="838200"/>
                </a:lnTo>
                <a:lnTo>
                  <a:pt x="43558" y="850900"/>
                </a:lnTo>
                <a:lnTo>
                  <a:pt x="37181" y="863600"/>
                </a:lnTo>
                <a:lnTo>
                  <a:pt x="31202" y="876300"/>
                </a:lnTo>
                <a:lnTo>
                  <a:pt x="25650" y="876300"/>
                </a:lnTo>
                <a:lnTo>
                  <a:pt x="20556" y="889000"/>
                </a:lnTo>
                <a:lnTo>
                  <a:pt x="15952" y="901700"/>
                </a:lnTo>
                <a:lnTo>
                  <a:pt x="11867" y="901700"/>
                </a:lnTo>
                <a:lnTo>
                  <a:pt x="8333" y="914400"/>
                </a:lnTo>
                <a:lnTo>
                  <a:pt x="5380" y="927100"/>
                </a:lnTo>
                <a:lnTo>
                  <a:pt x="3040" y="927100"/>
                </a:lnTo>
                <a:lnTo>
                  <a:pt x="1343" y="939800"/>
                </a:lnTo>
                <a:lnTo>
                  <a:pt x="319" y="952500"/>
                </a:lnTo>
                <a:lnTo>
                  <a:pt x="0" y="965200"/>
                </a:lnTo>
                <a:lnTo>
                  <a:pt x="415" y="977900"/>
                </a:lnTo>
                <a:lnTo>
                  <a:pt x="1597" y="990600"/>
                </a:lnTo>
                <a:lnTo>
                  <a:pt x="3576" y="1003300"/>
                </a:lnTo>
                <a:lnTo>
                  <a:pt x="6382" y="1028700"/>
                </a:lnTo>
                <a:lnTo>
                  <a:pt x="10047" y="1041400"/>
                </a:lnTo>
                <a:lnTo>
                  <a:pt x="14600" y="1066800"/>
                </a:lnTo>
                <a:lnTo>
                  <a:pt x="20074" y="1092200"/>
                </a:lnTo>
                <a:lnTo>
                  <a:pt x="47403" y="1143000"/>
                </a:lnTo>
                <a:lnTo>
                  <a:pt x="102491" y="1168400"/>
                </a:lnTo>
                <a:lnTo>
                  <a:pt x="138551" y="1181100"/>
                </a:lnTo>
                <a:lnTo>
                  <a:pt x="373721" y="1181100"/>
                </a:lnTo>
                <a:lnTo>
                  <a:pt x="479258" y="1168400"/>
                </a:lnTo>
                <a:lnTo>
                  <a:pt x="1753800" y="1168400"/>
                </a:lnTo>
                <a:lnTo>
                  <a:pt x="1753205" y="1155700"/>
                </a:lnTo>
                <a:lnTo>
                  <a:pt x="1752552" y="1143000"/>
                </a:lnTo>
                <a:lnTo>
                  <a:pt x="1751819" y="1130300"/>
                </a:lnTo>
                <a:lnTo>
                  <a:pt x="1750984" y="1104900"/>
                </a:lnTo>
                <a:lnTo>
                  <a:pt x="1750027" y="1092200"/>
                </a:lnTo>
                <a:lnTo>
                  <a:pt x="1748925" y="1066800"/>
                </a:lnTo>
                <a:lnTo>
                  <a:pt x="1747623" y="1054100"/>
                </a:lnTo>
                <a:lnTo>
                  <a:pt x="1746141" y="1028700"/>
                </a:lnTo>
                <a:lnTo>
                  <a:pt x="1744509" y="1016000"/>
                </a:lnTo>
                <a:lnTo>
                  <a:pt x="1742760" y="990600"/>
                </a:lnTo>
                <a:lnTo>
                  <a:pt x="1737132" y="927100"/>
                </a:lnTo>
                <a:lnTo>
                  <a:pt x="1735235" y="901700"/>
                </a:lnTo>
                <a:lnTo>
                  <a:pt x="1733383" y="876300"/>
                </a:lnTo>
                <a:lnTo>
                  <a:pt x="1731605" y="850900"/>
                </a:lnTo>
                <a:lnTo>
                  <a:pt x="431046" y="850900"/>
                </a:lnTo>
                <a:lnTo>
                  <a:pt x="383776" y="838200"/>
                </a:lnTo>
                <a:close/>
              </a:path>
              <a:path w="1810187" h="1917700">
                <a:moveTo>
                  <a:pt x="1748152" y="25400"/>
                </a:moveTo>
                <a:lnTo>
                  <a:pt x="1163501" y="25400"/>
                </a:lnTo>
                <a:lnTo>
                  <a:pt x="1125908" y="38100"/>
                </a:lnTo>
                <a:lnTo>
                  <a:pt x="1058946" y="63500"/>
                </a:lnTo>
                <a:lnTo>
                  <a:pt x="1005975" y="101600"/>
                </a:lnTo>
                <a:lnTo>
                  <a:pt x="969064" y="152400"/>
                </a:lnTo>
                <a:lnTo>
                  <a:pt x="945580" y="203200"/>
                </a:lnTo>
                <a:lnTo>
                  <a:pt x="937802" y="241300"/>
                </a:lnTo>
                <a:lnTo>
                  <a:pt x="932095" y="279400"/>
                </a:lnTo>
                <a:lnTo>
                  <a:pt x="928031" y="317500"/>
                </a:lnTo>
                <a:lnTo>
                  <a:pt x="925181" y="368300"/>
                </a:lnTo>
                <a:lnTo>
                  <a:pt x="923116" y="406400"/>
                </a:lnTo>
                <a:lnTo>
                  <a:pt x="921409" y="444500"/>
                </a:lnTo>
                <a:lnTo>
                  <a:pt x="919630" y="495300"/>
                </a:lnTo>
                <a:lnTo>
                  <a:pt x="917351" y="533400"/>
                </a:lnTo>
                <a:lnTo>
                  <a:pt x="914144" y="571500"/>
                </a:lnTo>
                <a:lnTo>
                  <a:pt x="909580" y="609600"/>
                </a:lnTo>
                <a:lnTo>
                  <a:pt x="903230" y="647700"/>
                </a:lnTo>
                <a:lnTo>
                  <a:pt x="894666" y="685800"/>
                </a:lnTo>
                <a:lnTo>
                  <a:pt x="883459" y="723900"/>
                </a:lnTo>
                <a:lnTo>
                  <a:pt x="851404" y="774700"/>
                </a:lnTo>
                <a:lnTo>
                  <a:pt x="803518" y="812800"/>
                </a:lnTo>
                <a:lnTo>
                  <a:pt x="738475" y="838200"/>
                </a:lnTo>
                <a:lnTo>
                  <a:pt x="700629" y="838200"/>
                </a:lnTo>
                <a:lnTo>
                  <a:pt x="659912" y="850900"/>
                </a:lnTo>
                <a:lnTo>
                  <a:pt x="1731605" y="850900"/>
                </a:lnTo>
                <a:lnTo>
                  <a:pt x="1729936" y="838200"/>
                </a:lnTo>
                <a:lnTo>
                  <a:pt x="1728406" y="812800"/>
                </a:lnTo>
                <a:lnTo>
                  <a:pt x="1727048" y="787400"/>
                </a:lnTo>
                <a:lnTo>
                  <a:pt x="1725894" y="762000"/>
                </a:lnTo>
                <a:lnTo>
                  <a:pt x="1724975" y="749300"/>
                </a:lnTo>
                <a:lnTo>
                  <a:pt x="1724326" y="723900"/>
                </a:lnTo>
                <a:lnTo>
                  <a:pt x="1723976" y="698500"/>
                </a:lnTo>
                <a:lnTo>
                  <a:pt x="1723958" y="685800"/>
                </a:lnTo>
                <a:lnTo>
                  <a:pt x="1724305" y="660400"/>
                </a:lnTo>
                <a:lnTo>
                  <a:pt x="1725049" y="647700"/>
                </a:lnTo>
                <a:lnTo>
                  <a:pt x="1726392" y="622300"/>
                </a:lnTo>
                <a:lnTo>
                  <a:pt x="1728459" y="609600"/>
                </a:lnTo>
                <a:lnTo>
                  <a:pt x="1731164" y="584200"/>
                </a:lnTo>
                <a:lnTo>
                  <a:pt x="1734421" y="571500"/>
                </a:lnTo>
                <a:lnTo>
                  <a:pt x="1738146" y="558800"/>
                </a:lnTo>
                <a:lnTo>
                  <a:pt x="1742251" y="533400"/>
                </a:lnTo>
                <a:lnTo>
                  <a:pt x="1746652" y="520700"/>
                </a:lnTo>
                <a:lnTo>
                  <a:pt x="1751262" y="508000"/>
                </a:lnTo>
                <a:lnTo>
                  <a:pt x="1755996" y="482600"/>
                </a:lnTo>
                <a:lnTo>
                  <a:pt x="1765492" y="457200"/>
                </a:lnTo>
                <a:lnTo>
                  <a:pt x="1770083" y="431800"/>
                </a:lnTo>
                <a:lnTo>
                  <a:pt x="1774455" y="419100"/>
                </a:lnTo>
                <a:lnTo>
                  <a:pt x="1778522" y="406400"/>
                </a:lnTo>
                <a:lnTo>
                  <a:pt x="1782199" y="393700"/>
                </a:lnTo>
                <a:lnTo>
                  <a:pt x="1785399" y="381000"/>
                </a:lnTo>
                <a:lnTo>
                  <a:pt x="1788038" y="355600"/>
                </a:lnTo>
                <a:lnTo>
                  <a:pt x="1790028" y="342900"/>
                </a:lnTo>
                <a:lnTo>
                  <a:pt x="1791286" y="330200"/>
                </a:lnTo>
                <a:lnTo>
                  <a:pt x="1791724" y="317500"/>
                </a:lnTo>
                <a:lnTo>
                  <a:pt x="1792214" y="292100"/>
                </a:lnTo>
                <a:lnTo>
                  <a:pt x="1793548" y="279400"/>
                </a:lnTo>
                <a:lnTo>
                  <a:pt x="1795523" y="266700"/>
                </a:lnTo>
                <a:lnTo>
                  <a:pt x="1797935" y="241300"/>
                </a:lnTo>
                <a:lnTo>
                  <a:pt x="1803256" y="215900"/>
                </a:lnTo>
                <a:lnTo>
                  <a:pt x="1805758" y="190500"/>
                </a:lnTo>
                <a:lnTo>
                  <a:pt x="1807882" y="177800"/>
                </a:lnTo>
                <a:lnTo>
                  <a:pt x="1809427" y="165100"/>
                </a:lnTo>
                <a:lnTo>
                  <a:pt x="1810187" y="139700"/>
                </a:lnTo>
                <a:lnTo>
                  <a:pt x="1809959" y="127000"/>
                </a:lnTo>
                <a:lnTo>
                  <a:pt x="1808540" y="114300"/>
                </a:lnTo>
                <a:lnTo>
                  <a:pt x="1805726" y="101600"/>
                </a:lnTo>
                <a:lnTo>
                  <a:pt x="1801314" y="76200"/>
                </a:lnTo>
                <a:lnTo>
                  <a:pt x="1795099" y="63500"/>
                </a:lnTo>
                <a:lnTo>
                  <a:pt x="1786880" y="63500"/>
                </a:lnTo>
                <a:lnTo>
                  <a:pt x="1776451" y="50800"/>
                </a:lnTo>
                <a:lnTo>
                  <a:pt x="1763610" y="38100"/>
                </a:lnTo>
                <a:lnTo>
                  <a:pt x="1748152" y="25400"/>
                </a:lnTo>
                <a:close/>
              </a:path>
              <a:path w="1810187" h="1917700">
                <a:moveTo>
                  <a:pt x="248126" y="825500"/>
                </a:moveTo>
                <a:lnTo>
                  <a:pt x="100611" y="825500"/>
                </a:lnTo>
                <a:lnTo>
                  <a:pt x="73078" y="838200"/>
                </a:lnTo>
                <a:lnTo>
                  <a:pt x="291808" y="838200"/>
                </a:lnTo>
                <a:lnTo>
                  <a:pt x="248126" y="825500"/>
                </a:lnTo>
                <a:close/>
              </a:path>
              <a:path w="1810187" h="1917700">
                <a:moveTo>
                  <a:pt x="1707844" y="12700"/>
                </a:moveTo>
                <a:lnTo>
                  <a:pt x="1244644" y="12700"/>
                </a:lnTo>
                <a:lnTo>
                  <a:pt x="1203230" y="25400"/>
                </a:lnTo>
                <a:lnTo>
                  <a:pt x="1729875" y="25400"/>
                </a:lnTo>
                <a:lnTo>
                  <a:pt x="1707844" y="12700"/>
                </a:lnTo>
                <a:close/>
              </a:path>
              <a:path w="1810187" h="1917700">
                <a:moveTo>
                  <a:pt x="1618294" y="0"/>
                </a:moveTo>
                <a:lnTo>
                  <a:pt x="1330707" y="0"/>
                </a:lnTo>
                <a:lnTo>
                  <a:pt x="1287287" y="12700"/>
                </a:lnTo>
                <a:lnTo>
                  <a:pt x="1651600" y="12700"/>
                </a:lnTo>
                <a:lnTo>
                  <a:pt x="1618294" y="0"/>
                </a:lnTo>
                <a:close/>
              </a:path>
            </a:pathLst>
          </a:custGeom>
          <a:solidFill>
            <a:srgbClr val="CCFFFF"/>
          </a:solidFill>
        </p:spPr>
        <p:txBody>
          <a:bodyPr wrap="square" lIns="0" tIns="0" rIns="0" bIns="0" rtlCol="0">
            <a:noAutofit/>
          </a:bodyPr>
          <a:lstStyle/>
          <a:p>
            <a:endParaRPr/>
          </a:p>
        </p:txBody>
      </p:sp>
      <p:sp>
        <p:nvSpPr>
          <p:cNvPr id="5" name="object 5"/>
          <p:cNvSpPr/>
          <p:nvPr/>
        </p:nvSpPr>
        <p:spPr>
          <a:xfrm>
            <a:off x="5848747" y="4912454"/>
            <a:ext cx="1948195" cy="1461218"/>
          </a:xfrm>
          <a:custGeom>
            <a:avLst/>
            <a:gdLst/>
            <a:ahLst/>
            <a:cxnLst/>
            <a:rect l="l" t="t" r="r" b="b"/>
            <a:pathLst>
              <a:path w="1948195" h="1461218">
                <a:moveTo>
                  <a:pt x="1062846" y="0"/>
                </a:moveTo>
                <a:lnTo>
                  <a:pt x="1023306" y="3060"/>
                </a:lnTo>
                <a:lnTo>
                  <a:pt x="967692" y="13999"/>
                </a:lnTo>
                <a:lnTo>
                  <a:pt x="918828" y="26194"/>
                </a:lnTo>
                <a:lnTo>
                  <a:pt x="875161" y="47646"/>
                </a:lnTo>
                <a:lnTo>
                  <a:pt x="849905" y="82170"/>
                </a:lnTo>
                <a:lnTo>
                  <a:pt x="838802" y="127878"/>
                </a:lnTo>
                <a:lnTo>
                  <a:pt x="837228" y="154336"/>
                </a:lnTo>
                <a:lnTo>
                  <a:pt x="837595" y="182884"/>
                </a:lnTo>
                <a:lnTo>
                  <a:pt x="839372" y="213284"/>
                </a:lnTo>
                <a:lnTo>
                  <a:pt x="842025" y="245301"/>
                </a:lnTo>
                <a:lnTo>
                  <a:pt x="845023" y="278699"/>
                </a:lnTo>
                <a:lnTo>
                  <a:pt x="847834" y="313242"/>
                </a:lnTo>
                <a:lnTo>
                  <a:pt x="849925" y="348695"/>
                </a:lnTo>
                <a:lnTo>
                  <a:pt x="850765" y="384822"/>
                </a:lnTo>
                <a:lnTo>
                  <a:pt x="849820" y="421386"/>
                </a:lnTo>
                <a:lnTo>
                  <a:pt x="840448" y="494885"/>
                </a:lnTo>
                <a:lnTo>
                  <a:pt x="817552" y="567304"/>
                </a:lnTo>
                <a:lnTo>
                  <a:pt x="799702" y="602520"/>
                </a:lnTo>
                <a:lnTo>
                  <a:pt x="750265" y="631235"/>
                </a:lnTo>
                <a:lnTo>
                  <a:pt x="686323" y="648780"/>
                </a:lnTo>
                <a:lnTo>
                  <a:pt x="611562" y="657982"/>
                </a:lnTo>
                <a:lnTo>
                  <a:pt x="571276" y="660338"/>
                </a:lnTo>
                <a:lnTo>
                  <a:pt x="529668" y="661669"/>
                </a:lnTo>
                <a:lnTo>
                  <a:pt x="359218" y="663812"/>
                </a:lnTo>
                <a:lnTo>
                  <a:pt x="317904" y="665320"/>
                </a:lnTo>
                <a:lnTo>
                  <a:pt x="278032" y="667923"/>
                </a:lnTo>
                <a:lnTo>
                  <a:pt x="240061" y="671975"/>
                </a:lnTo>
                <a:lnTo>
                  <a:pt x="171666" y="685841"/>
                </a:lnTo>
                <a:lnTo>
                  <a:pt x="116406" y="709745"/>
                </a:lnTo>
                <a:lnTo>
                  <a:pt x="76733" y="746453"/>
                </a:lnTo>
                <a:lnTo>
                  <a:pt x="47106" y="796198"/>
                </a:lnTo>
                <a:lnTo>
                  <a:pt x="25534" y="856198"/>
                </a:lnTo>
                <a:lnTo>
                  <a:pt x="11102" y="923507"/>
                </a:lnTo>
                <a:lnTo>
                  <a:pt x="2895" y="995184"/>
                </a:lnTo>
                <a:lnTo>
                  <a:pt x="0" y="1068285"/>
                </a:lnTo>
                <a:lnTo>
                  <a:pt x="258" y="1104449"/>
                </a:lnTo>
                <a:lnTo>
                  <a:pt x="3614" y="1174168"/>
                </a:lnTo>
                <a:lnTo>
                  <a:pt x="9996" y="1237952"/>
                </a:lnTo>
                <a:lnTo>
                  <a:pt x="18488" y="1292859"/>
                </a:lnTo>
                <a:lnTo>
                  <a:pt x="28177" y="1335945"/>
                </a:lnTo>
                <a:lnTo>
                  <a:pt x="49322" y="1381022"/>
                </a:lnTo>
                <a:lnTo>
                  <a:pt x="81024" y="1410240"/>
                </a:lnTo>
                <a:lnTo>
                  <a:pt x="120775" y="1427456"/>
                </a:lnTo>
                <a:lnTo>
                  <a:pt x="166069" y="1436529"/>
                </a:lnTo>
                <a:lnTo>
                  <a:pt x="247063" y="1444030"/>
                </a:lnTo>
                <a:lnTo>
                  <a:pt x="263252" y="1445673"/>
                </a:lnTo>
                <a:lnTo>
                  <a:pt x="279221" y="1447697"/>
                </a:lnTo>
                <a:lnTo>
                  <a:pt x="310472" y="1452892"/>
                </a:lnTo>
                <a:lnTo>
                  <a:pt x="326279" y="1455131"/>
                </a:lnTo>
                <a:lnTo>
                  <a:pt x="374983" y="1459621"/>
                </a:lnTo>
                <a:lnTo>
                  <a:pt x="425606" y="1461218"/>
                </a:lnTo>
                <a:lnTo>
                  <a:pt x="442907" y="1461207"/>
                </a:lnTo>
                <a:lnTo>
                  <a:pt x="514246" y="1459021"/>
                </a:lnTo>
                <a:lnTo>
                  <a:pt x="647302" y="1450245"/>
                </a:lnTo>
                <a:lnTo>
                  <a:pt x="685905" y="1446887"/>
                </a:lnTo>
                <a:lnTo>
                  <a:pt x="760185" y="1437601"/>
                </a:lnTo>
                <a:lnTo>
                  <a:pt x="922643" y="1412740"/>
                </a:lnTo>
                <a:lnTo>
                  <a:pt x="971488" y="1406049"/>
                </a:lnTo>
                <a:lnTo>
                  <a:pt x="1025452" y="1399453"/>
                </a:lnTo>
                <a:lnTo>
                  <a:pt x="1085452" y="1393095"/>
                </a:lnTo>
                <a:lnTo>
                  <a:pt x="1157062" y="1389299"/>
                </a:lnTo>
                <a:lnTo>
                  <a:pt x="1708501" y="1388893"/>
                </a:lnTo>
                <a:lnTo>
                  <a:pt x="1727445" y="1387328"/>
                </a:lnTo>
                <a:lnTo>
                  <a:pt x="1768806" y="1382156"/>
                </a:lnTo>
                <a:lnTo>
                  <a:pt x="1806768" y="1375264"/>
                </a:lnTo>
                <a:lnTo>
                  <a:pt x="1870395" y="1355505"/>
                </a:lnTo>
                <a:lnTo>
                  <a:pt x="1914127" y="1326420"/>
                </a:lnTo>
                <a:lnTo>
                  <a:pt x="1938508" y="1284781"/>
                </a:lnTo>
                <a:lnTo>
                  <a:pt x="1948195" y="1230484"/>
                </a:lnTo>
                <a:lnTo>
                  <a:pt x="1948143" y="1199544"/>
                </a:lnTo>
                <a:lnTo>
                  <a:pt x="1939483" y="1131992"/>
                </a:lnTo>
                <a:lnTo>
                  <a:pt x="1921055" y="1059424"/>
                </a:lnTo>
                <a:lnTo>
                  <a:pt x="1908793" y="1022215"/>
                </a:lnTo>
                <a:lnTo>
                  <a:pt x="1894829" y="984899"/>
                </a:lnTo>
                <a:lnTo>
                  <a:pt x="1879408" y="947858"/>
                </a:lnTo>
                <a:lnTo>
                  <a:pt x="1862776" y="911475"/>
                </a:lnTo>
                <a:lnTo>
                  <a:pt x="1845180" y="876130"/>
                </a:lnTo>
                <a:lnTo>
                  <a:pt x="1826866" y="842208"/>
                </a:lnTo>
                <a:lnTo>
                  <a:pt x="1789071" y="780156"/>
                </a:lnTo>
                <a:lnTo>
                  <a:pt x="1751360" y="728377"/>
                </a:lnTo>
                <a:lnTo>
                  <a:pt x="1713832" y="689572"/>
                </a:lnTo>
                <a:lnTo>
                  <a:pt x="1667342" y="662539"/>
                </a:lnTo>
                <a:lnTo>
                  <a:pt x="1612554" y="644674"/>
                </a:lnTo>
                <a:lnTo>
                  <a:pt x="1552070" y="633521"/>
                </a:lnTo>
                <a:lnTo>
                  <a:pt x="1488492" y="626621"/>
                </a:lnTo>
                <a:lnTo>
                  <a:pt x="1393014" y="618873"/>
                </a:lnTo>
                <a:lnTo>
                  <a:pt x="1362459" y="615754"/>
                </a:lnTo>
                <a:lnTo>
                  <a:pt x="1305206" y="606872"/>
                </a:lnTo>
                <a:lnTo>
                  <a:pt x="1255265" y="592413"/>
                </a:lnTo>
                <a:lnTo>
                  <a:pt x="1215236" y="569921"/>
                </a:lnTo>
                <a:lnTo>
                  <a:pt x="1187443" y="537003"/>
                </a:lnTo>
                <a:lnTo>
                  <a:pt x="1171011" y="493354"/>
                </a:lnTo>
                <a:lnTo>
                  <a:pt x="1163662" y="441365"/>
                </a:lnTo>
                <a:lnTo>
                  <a:pt x="1162707" y="413046"/>
                </a:lnTo>
                <a:lnTo>
                  <a:pt x="1163196" y="383607"/>
                </a:lnTo>
                <a:lnTo>
                  <a:pt x="1167413" y="322654"/>
                </a:lnTo>
                <a:lnTo>
                  <a:pt x="1174113" y="261077"/>
                </a:lnTo>
                <a:lnTo>
                  <a:pt x="1177706" y="230859"/>
                </a:lnTo>
                <a:lnTo>
                  <a:pt x="1181095" y="201450"/>
                </a:lnTo>
                <a:lnTo>
                  <a:pt x="1184005" y="173171"/>
                </a:lnTo>
                <a:lnTo>
                  <a:pt x="1186161" y="146344"/>
                </a:lnTo>
                <a:lnTo>
                  <a:pt x="1187288" y="121291"/>
                </a:lnTo>
                <a:lnTo>
                  <a:pt x="1187111" y="98332"/>
                </a:lnTo>
                <a:lnTo>
                  <a:pt x="1185354" y="77791"/>
                </a:lnTo>
                <a:lnTo>
                  <a:pt x="1181743" y="59988"/>
                </a:lnTo>
                <a:lnTo>
                  <a:pt x="1176003" y="45244"/>
                </a:lnTo>
                <a:lnTo>
                  <a:pt x="1163823" y="38973"/>
                </a:lnTo>
                <a:lnTo>
                  <a:pt x="1152858" y="33025"/>
                </a:lnTo>
                <a:lnTo>
                  <a:pt x="1116853" y="13254"/>
                </a:lnTo>
                <a:lnTo>
                  <a:pt x="1073455" y="546"/>
                </a:lnTo>
                <a:lnTo>
                  <a:pt x="1062846" y="0"/>
                </a:lnTo>
                <a:close/>
              </a:path>
              <a:path w="1948195" h="1461218">
                <a:moveTo>
                  <a:pt x="1708501" y="1388893"/>
                </a:moveTo>
                <a:lnTo>
                  <a:pt x="1198267" y="1388893"/>
                </a:lnTo>
                <a:lnTo>
                  <a:pt x="1242372" y="1389209"/>
                </a:lnTo>
                <a:lnTo>
                  <a:pt x="1437295" y="1393628"/>
                </a:lnTo>
                <a:lnTo>
                  <a:pt x="1538509" y="1394881"/>
                </a:lnTo>
                <a:lnTo>
                  <a:pt x="1588217" y="1394555"/>
                </a:lnTo>
                <a:lnTo>
                  <a:pt x="1636625" y="1393324"/>
                </a:lnTo>
                <a:lnTo>
                  <a:pt x="1683209" y="1390982"/>
                </a:lnTo>
                <a:lnTo>
                  <a:pt x="1708501" y="1388893"/>
                </a:lnTo>
                <a:close/>
              </a:path>
            </a:pathLst>
          </a:custGeom>
          <a:solidFill>
            <a:srgbClr val="CCFFFF"/>
          </a:solidFill>
        </p:spPr>
        <p:txBody>
          <a:bodyPr wrap="square" lIns="0" tIns="0" rIns="0" bIns="0" rtlCol="0">
            <a:noAutofit/>
          </a:bodyPr>
          <a:lstStyle/>
          <a:p>
            <a:endParaRPr/>
          </a:p>
        </p:txBody>
      </p:sp>
      <p:sp>
        <p:nvSpPr>
          <p:cNvPr id="6" name="object 6"/>
          <p:cNvSpPr/>
          <p:nvPr/>
        </p:nvSpPr>
        <p:spPr>
          <a:xfrm>
            <a:off x="4683064" y="3093339"/>
            <a:ext cx="4189060" cy="3150065"/>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txBox="1"/>
          <p:nvPr/>
        </p:nvSpPr>
        <p:spPr>
          <a:xfrm>
            <a:off x="5283453" y="3416554"/>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223.1.1.1</a:t>
            </a:r>
            <a:endParaRPr sz="1600">
              <a:latin typeface="Arial"/>
              <a:cs typeface="Arial"/>
            </a:endParaRPr>
          </a:p>
        </p:txBody>
      </p:sp>
      <p:sp>
        <p:nvSpPr>
          <p:cNvPr id="8" name="object 8"/>
          <p:cNvSpPr txBox="1"/>
          <p:nvPr/>
        </p:nvSpPr>
        <p:spPr>
          <a:xfrm>
            <a:off x="5297804" y="4045457"/>
            <a:ext cx="1533525" cy="53530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223.1.1.2</a:t>
            </a:r>
            <a:endParaRPr sz="1600">
              <a:latin typeface="Arial"/>
              <a:cs typeface="Arial"/>
            </a:endParaRPr>
          </a:p>
          <a:p>
            <a:pPr marL="674370">
              <a:lnSpc>
                <a:spcPct val="100000"/>
              </a:lnSpc>
              <a:spcBef>
                <a:spcPts val="290"/>
              </a:spcBef>
            </a:pPr>
            <a:r>
              <a:rPr sz="1600" spc="-10" dirty="0" smtClean="0">
                <a:latin typeface="Arial"/>
                <a:cs typeface="Arial"/>
              </a:rPr>
              <a:t>223.1.1.4</a:t>
            </a:r>
            <a:endParaRPr sz="1600">
              <a:latin typeface="Arial"/>
              <a:cs typeface="Arial"/>
            </a:endParaRPr>
          </a:p>
        </p:txBody>
      </p:sp>
      <p:sp>
        <p:nvSpPr>
          <p:cNvPr id="9" name="object 9"/>
          <p:cNvSpPr txBox="1"/>
          <p:nvPr/>
        </p:nvSpPr>
        <p:spPr>
          <a:xfrm>
            <a:off x="5169153" y="4998211"/>
            <a:ext cx="871219"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223.1.1.3</a:t>
            </a:r>
            <a:endParaRPr sz="1600">
              <a:latin typeface="Arial"/>
              <a:cs typeface="Arial"/>
            </a:endParaRPr>
          </a:p>
        </p:txBody>
      </p:sp>
      <p:sp>
        <p:nvSpPr>
          <p:cNvPr id="10" name="object 10"/>
          <p:cNvSpPr txBox="1"/>
          <p:nvPr/>
        </p:nvSpPr>
        <p:spPr>
          <a:xfrm>
            <a:off x="7036434" y="4316983"/>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223.1.2.9</a:t>
            </a:r>
            <a:endParaRPr sz="1600">
              <a:latin typeface="Arial"/>
              <a:cs typeface="Arial"/>
            </a:endParaRPr>
          </a:p>
        </p:txBody>
      </p:sp>
      <p:sp>
        <p:nvSpPr>
          <p:cNvPr id="11" name="object 11"/>
          <p:cNvSpPr txBox="1"/>
          <p:nvPr/>
        </p:nvSpPr>
        <p:spPr>
          <a:xfrm>
            <a:off x="7522209" y="4836032"/>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223.1.2.2</a:t>
            </a:r>
            <a:endParaRPr sz="1600">
              <a:latin typeface="Arial"/>
              <a:cs typeface="Arial"/>
            </a:endParaRPr>
          </a:p>
        </p:txBody>
      </p:sp>
      <p:sp>
        <p:nvSpPr>
          <p:cNvPr id="12" name="object 12"/>
          <p:cNvSpPr txBox="1"/>
          <p:nvPr/>
        </p:nvSpPr>
        <p:spPr>
          <a:xfrm>
            <a:off x="7369809" y="3854957"/>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223.1.2.1</a:t>
            </a:r>
            <a:endParaRPr sz="1600">
              <a:latin typeface="Arial"/>
              <a:cs typeface="Arial"/>
            </a:endParaRPr>
          </a:p>
        </p:txBody>
      </p:sp>
      <p:sp>
        <p:nvSpPr>
          <p:cNvPr id="13" name="object 13"/>
          <p:cNvSpPr txBox="1"/>
          <p:nvPr/>
        </p:nvSpPr>
        <p:spPr>
          <a:xfrm>
            <a:off x="7446009" y="5498388"/>
            <a:ext cx="871219"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223.1.3.2</a:t>
            </a:r>
            <a:endParaRPr sz="1600">
              <a:latin typeface="Arial"/>
              <a:cs typeface="Arial"/>
            </a:endParaRPr>
          </a:p>
        </p:txBody>
      </p:sp>
      <p:sp>
        <p:nvSpPr>
          <p:cNvPr id="14" name="object 14"/>
          <p:cNvSpPr txBox="1"/>
          <p:nvPr/>
        </p:nvSpPr>
        <p:spPr>
          <a:xfrm>
            <a:off x="5269229" y="5536488"/>
            <a:ext cx="871219"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223.1.3.1</a:t>
            </a:r>
            <a:endParaRPr sz="1600">
              <a:latin typeface="Arial"/>
              <a:cs typeface="Arial"/>
            </a:endParaRPr>
          </a:p>
        </p:txBody>
      </p:sp>
      <p:sp>
        <p:nvSpPr>
          <p:cNvPr id="15" name="object 15"/>
          <p:cNvSpPr txBox="1"/>
          <p:nvPr/>
        </p:nvSpPr>
        <p:spPr>
          <a:xfrm>
            <a:off x="6321933" y="4988432"/>
            <a:ext cx="98425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223.1.3.27</a:t>
            </a:r>
            <a:endParaRPr sz="1600">
              <a:latin typeface="Arial"/>
              <a:cs typeface="Arial"/>
            </a:endParaRPr>
          </a:p>
        </p:txBody>
      </p:sp>
      <p:sp>
        <p:nvSpPr>
          <p:cNvPr id="16" name="object 16"/>
          <p:cNvSpPr txBox="1"/>
          <p:nvPr/>
        </p:nvSpPr>
        <p:spPr>
          <a:xfrm>
            <a:off x="4864353" y="3327400"/>
            <a:ext cx="212090" cy="320040"/>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Comic Sans MS"/>
                <a:cs typeface="Comic Sans MS"/>
              </a:rPr>
              <a:t>A</a:t>
            </a:r>
            <a:endParaRPr sz="2000">
              <a:latin typeface="Comic Sans MS"/>
              <a:cs typeface="Comic Sans MS"/>
            </a:endParaRPr>
          </a:p>
        </p:txBody>
      </p:sp>
      <p:sp>
        <p:nvSpPr>
          <p:cNvPr id="17" name="object 17"/>
          <p:cNvSpPr txBox="1"/>
          <p:nvPr/>
        </p:nvSpPr>
        <p:spPr>
          <a:xfrm>
            <a:off x="4854702" y="4565777"/>
            <a:ext cx="186055" cy="320040"/>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Comic Sans MS"/>
                <a:cs typeface="Comic Sans MS"/>
              </a:rPr>
              <a:t>B</a:t>
            </a:r>
            <a:endParaRPr sz="2000">
              <a:latin typeface="Comic Sans MS"/>
              <a:cs typeface="Comic Sans MS"/>
            </a:endParaRPr>
          </a:p>
        </p:txBody>
      </p:sp>
      <p:sp>
        <p:nvSpPr>
          <p:cNvPr id="18" name="object 18"/>
          <p:cNvSpPr txBox="1"/>
          <p:nvPr/>
        </p:nvSpPr>
        <p:spPr>
          <a:xfrm>
            <a:off x="8465311" y="4927854"/>
            <a:ext cx="184785" cy="320040"/>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Comic Sans MS"/>
                <a:cs typeface="Comic Sans MS"/>
              </a:rPr>
              <a:t>E</a:t>
            </a:r>
            <a:endParaRPr sz="2000">
              <a:latin typeface="Comic Sans MS"/>
              <a:cs typeface="Comic Sans MS"/>
            </a:endParaRPr>
          </a:p>
        </p:txBody>
      </p:sp>
      <p:sp>
        <p:nvSpPr>
          <p:cNvPr id="19" name="object 19"/>
          <p:cNvSpPr txBox="1"/>
          <p:nvPr/>
        </p:nvSpPr>
        <p:spPr>
          <a:xfrm>
            <a:off x="356264" y="2895600"/>
            <a:ext cx="3994785" cy="2759075"/>
          </a:xfrm>
          <a:prstGeom prst="rect">
            <a:avLst/>
          </a:prstGeom>
        </p:spPr>
        <p:txBody>
          <a:bodyPr vert="horz" wrap="square" lIns="0" tIns="0" rIns="0" bIns="0" rtlCol="0">
            <a:noAutofit/>
          </a:bodyPr>
          <a:lstStyle/>
          <a:p>
            <a:pPr marL="12700">
              <a:lnSpc>
                <a:spcPct val="100000"/>
              </a:lnSpc>
              <a:tabLst>
                <a:tab pos="354965" algn="l"/>
              </a:tabLst>
            </a:pPr>
            <a:r>
              <a:rPr sz="1500" dirty="0" smtClean="0">
                <a:solidFill>
                  <a:srgbClr val="00CC99"/>
                </a:solidFill>
                <a:latin typeface="Wingdings"/>
                <a:cs typeface="Wingdings"/>
              </a:rPr>
              <a:t></a:t>
            </a:r>
            <a:r>
              <a:rPr sz="1500" dirty="0" smtClean="0">
                <a:solidFill>
                  <a:srgbClr val="00CC99"/>
                </a:solidFill>
                <a:latin typeface="Times New Roman"/>
                <a:cs typeface="Times New Roman"/>
              </a:rPr>
              <a:t>	</a:t>
            </a:r>
            <a:r>
              <a:rPr sz="2000" spc="-5" dirty="0" smtClean="0">
                <a:latin typeface="宋体"/>
                <a:cs typeface="宋体"/>
              </a:rPr>
              <a:t>查找主</a:t>
            </a:r>
            <a:r>
              <a:rPr sz="2000" spc="0" dirty="0" smtClean="0">
                <a:latin typeface="宋体"/>
                <a:cs typeface="宋体"/>
              </a:rPr>
              <a:t>机</a:t>
            </a:r>
            <a:r>
              <a:rPr sz="2000" spc="-5" dirty="0" smtClean="0">
                <a:latin typeface="Comic Sans MS"/>
                <a:cs typeface="Comic Sans MS"/>
              </a:rPr>
              <a:t>E</a:t>
            </a:r>
            <a:r>
              <a:rPr sz="2000" spc="-5" dirty="0" smtClean="0">
                <a:latin typeface="宋体"/>
                <a:cs typeface="宋体"/>
              </a:rPr>
              <a:t>的网络地址</a:t>
            </a:r>
            <a:endParaRPr sz="2000" dirty="0">
              <a:latin typeface="宋体"/>
              <a:cs typeface="宋体"/>
            </a:endParaRPr>
          </a:p>
          <a:p>
            <a:pPr marL="355600" marR="105410" indent="-342900">
              <a:lnSpc>
                <a:spcPct val="114500"/>
              </a:lnSpc>
              <a:spcBef>
                <a:spcPts val="130"/>
              </a:spcBef>
              <a:tabLst>
                <a:tab pos="354965" algn="l"/>
              </a:tabLst>
            </a:pPr>
            <a:r>
              <a:rPr sz="1500" dirty="0" smtClean="0">
                <a:solidFill>
                  <a:srgbClr val="00CC99"/>
                </a:solidFill>
                <a:latin typeface="Wingdings"/>
                <a:cs typeface="Wingdings"/>
              </a:rPr>
              <a:t></a:t>
            </a:r>
            <a:r>
              <a:rPr sz="1500" dirty="0" smtClean="0">
                <a:solidFill>
                  <a:srgbClr val="00CC99"/>
                </a:solidFill>
                <a:latin typeface="Times New Roman"/>
                <a:cs typeface="Times New Roman"/>
              </a:rPr>
              <a:t>	</a:t>
            </a:r>
            <a:r>
              <a:rPr sz="2000" spc="-5" dirty="0" smtClean="0">
                <a:latin typeface="Comic Sans MS"/>
                <a:cs typeface="Comic Sans MS"/>
              </a:rPr>
              <a:t>E</a:t>
            </a:r>
            <a:r>
              <a:rPr sz="2000" spc="0" dirty="0" smtClean="0">
                <a:latin typeface="宋体"/>
                <a:cs typeface="宋体"/>
              </a:rPr>
              <a:t>和路由器接口</a:t>
            </a:r>
            <a:r>
              <a:rPr sz="2000" spc="0" dirty="0" smtClean="0">
                <a:latin typeface="Comic Sans MS"/>
                <a:cs typeface="Comic Sans MS"/>
              </a:rPr>
              <a:t>223</a:t>
            </a:r>
            <a:r>
              <a:rPr sz="2000" spc="5" dirty="0" smtClean="0">
                <a:latin typeface="Comic Sans MS"/>
                <a:cs typeface="Comic Sans MS"/>
              </a:rPr>
              <a:t>.</a:t>
            </a:r>
            <a:r>
              <a:rPr sz="2000" spc="0" dirty="0" smtClean="0">
                <a:latin typeface="Comic Sans MS"/>
                <a:cs typeface="Comic Sans MS"/>
              </a:rPr>
              <a:t>1.2</a:t>
            </a:r>
            <a:r>
              <a:rPr sz="2000" spc="5" dirty="0" smtClean="0">
                <a:latin typeface="Comic Sans MS"/>
                <a:cs typeface="Comic Sans MS"/>
              </a:rPr>
              <a:t>.9</a:t>
            </a:r>
            <a:r>
              <a:rPr sz="2000" spc="0" dirty="0" smtClean="0">
                <a:latin typeface="宋体"/>
                <a:cs typeface="宋体"/>
              </a:rPr>
              <a:t>在同一 个网络内</a:t>
            </a:r>
            <a:endParaRPr sz="2000" dirty="0">
              <a:latin typeface="宋体"/>
              <a:cs typeface="宋体"/>
            </a:endParaRPr>
          </a:p>
          <a:p>
            <a:pPr>
              <a:lnSpc>
                <a:spcPts val="600"/>
              </a:lnSpc>
              <a:spcBef>
                <a:spcPts val="11"/>
              </a:spcBef>
            </a:pPr>
            <a:endParaRPr sz="600" dirty="0"/>
          </a:p>
          <a:p>
            <a:pPr marL="469900">
              <a:lnSpc>
                <a:spcPct val="100000"/>
              </a:lnSpc>
            </a:pPr>
            <a:r>
              <a:rPr sz="1600" spc="-15" dirty="0" smtClean="0">
                <a:solidFill>
                  <a:srgbClr val="3333CC"/>
                </a:solidFill>
                <a:latin typeface="Wingdings"/>
                <a:cs typeface="Wingdings"/>
              </a:rPr>
              <a:t></a:t>
            </a:r>
            <a:r>
              <a:rPr sz="1600" spc="-15" dirty="0" smtClean="0">
                <a:solidFill>
                  <a:srgbClr val="3333CC"/>
                </a:solidFill>
                <a:latin typeface="Times New Roman"/>
                <a:cs typeface="Times New Roman"/>
              </a:rPr>
              <a:t> </a:t>
            </a:r>
            <a:r>
              <a:rPr sz="1600" spc="35" dirty="0" smtClean="0">
                <a:solidFill>
                  <a:srgbClr val="3333CC"/>
                </a:solidFill>
                <a:latin typeface="Times New Roman"/>
                <a:cs typeface="Times New Roman"/>
              </a:rPr>
              <a:t> </a:t>
            </a:r>
            <a:r>
              <a:rPr sz="2000" spc="0" dirty="0" smtClean="0">
                <a:latin typeface="宋体"/>
                <a:cs typeface="宋体"/>
              </a:rPr>
              <a:t>路由器和</a:t>
            </a:r>
            <a:r>
              <a:rPr sz="2000" spc="-5" dirty="0" smtClean="0">
                <a:latin typeface="Comic Sans MS"/>
                <a:cs typeface="Comic Sans MS"/>
              </a:rPr>
              <a:t>E</a:t>
            </a:r>
            <a:r>
              <a:rPr sz="2000" spc="0" dirty="0" smtClean="0">
                <a:latin typeface="宋体"/>
                <a:cs typeface="宋体"/>
              </a:rPr>
              <a:t>直接连接</a:t>
            </a:r>
            <a:endParaRPr sz="2000" dirty="0">
              <a:latin typeface="宋体"/>
              <a:cs typeface="宋体"/>
            </a:endParaRPr>
          </a:p>
          <a:p>
            <a:pPr>
              <a:lnSpc>
                <a:spcPts val="500"/>
              </a:lnSpc>
              <a:spcBef>
                <a:spcPts val="1"/>
              </a:spcBef>
            </a:pPr>
            <a:endParaRPr sz="500" dirty="0"/>
          </a:p>
          <a:p>
            <a:pPr marL="355600" marR="12700" indent="-342900" algn="just">
              <a:lnSpc>
                <a:spcPct val="99200"/>
              </a:lnSpc>
              <a:tabLst>
                <a:tab pos="354965" algn="l"/>
              </a:tabLst>
            </a:pPr>
            <a:r>
              <a:rPr sz="1500" dirty="0" smtClean="0">
                <a:solidFill>
                  <a:srgbClr val="00CC99"/>
                </a:solidFill>
                <a:latin typeface="Wingdings"/>
                <a:cs typeface="Wingdings"/>
              </a:rPr>
              <a:t></a:t>
            </a:r>
            <a:r>
              <a:rPr sz="1500" dirty="0" smtClean="0">
                <a:solidFill>
                  <a:srgbClr val="00CC99"/>
                </a:solidFill>
                <a:latin typeface="Times New Roman"/>
                <a:cs typeface="Times New Roman"/>
              </a:rPr>
              <a:t>	</a:t>
            </a:r>
            <a:r>
              <a:rPr sz="2000" spc="-5" dirty="0" smtClean="0">
                <a:latin typeface="宋体"/>
                <a:cs typeface="宋体"/>
              </a:rPr>
              <a:t>链路层通过接</a:t>
            </a:r>
            <a:r>
              <a:rPr sz="2000" spc="0" dirty="0" smtClean="0">
                <a:latin typeface="宋体"/>
                <a:cs typeface="宋体"/>
              </a:rPr>
              <a:t>口</a:t>
            </a:r>
            <a:r>
              <a:rPr sz="2000" spc="0" dirty="0" smtClean="0">
                <a:latin typeface="Comic Sans MS"/>
                <a:cs typeface="Comic Sans MS"/>
              </a:rPr>
              <a:t>223.1.2.</a:t>
            </a:r>
            <a:r>
              <a:rPr sz="2000" spc="5" dirty="0" smtClean="0">
                <a:latin typeface="Comic Sans MS"/>
                <a:cs typeface="Comic Sans MS"/>
              </a:rPr>
              <a:t>9</a:t>
            </a:r>
            <a:r>
              <a:rPr sz="2000" spc="-5" dirty="0" smtClean="0">
                <a:latin typeface="宋体"/>
                <a:cs typeface="宋体"/>
              </a:rPr>
              <a:t>把</a:t>
            </a:r>
            <a:r>
              <a:rPr sz="2000" spc="-15" dirty="0" smtClean="0">
                <a:latin typeface="宋体"/>
                <a:cs typeface="宋体"/>
              </a:rPr>
              <a:t>数据 </a:t>
            </a:r>
            <a:r>
              <a:rPr sz="2000" spc="0" dirty="0" smtClean="0">
                <a:latin typeface="宋体"/>
                <a:cs typeface="宋体"/>
              </a:rPr>
              <a:t>报封装在新的链路层帧</a:t>
            </a:r>
            <a:r>
              <a:rPr sz="2000" spc="-15" dirty="0" smtClean="0">
                <a:latin typeface="宋体"/>
                <a:cs typeface="宋体"/>
              </a:rPr>
              <a:t>内</a:t>
            </a:r>
            <a:r>
              <a:rPr sz="2000" spc="0" dirty="0" smtClean="0">
                <a:latin typeface="宋体"/>
                <a:cs typeface="宋体"/>
              </a:rPr>
              <a:t>发送到 </a:t>
            </a:r>
            <a:r>
              <a:rPr sz="2000" spc="0" dirty="0" smtClean="0">
                <a:latin typeface="Comic Sans MS"/>
                <a:cs typeface="Comic Sans MS"/>
              </a:rPr>
              <a:t>223</a:t>
            </a:r>
            <a:r>
              <a:rPr sz="2000" spc="5" dirty="0" smtClean="0">
                <a:latin typeface="Comic Sans MS"/>
                <a:cs typeface="Comic Sans MS"/>
              </a:rPr>
              <a:t>.</a:t>
            </a:r>
            <a:r>
              <a:rPr sz="2000" spc="0" dirty="0" smtClean="0">
                <a:latin typeface="Comic Sans MS"/>
                <a:cs typeface="Comic Sans MS"/>
              </a:rPr>
              <a:t>1.2</a:t>
            </a:r>
            <a:r>
              <a:rPr sz="2000" spc="5" dirty="0" smtClean="0">
                <a:latin typeface="Comic Sans MS"/>
                <a:cs typeface="Comic Sans MS"/>
              </a:rPr>
              <a:t>.</a:t>
            </a:r>
            <a:r>
              <a:rPr sz="2000" spc="0" dirty="0" smtClean="0">
                <a:latin typeface="Comic Sans MS"/>
                <a:cs typeface="Comic Sans MS"/>
              </a:rPr>
              <a:t>2</a:t>
            </a:r>
            <a:endParaRPr sz="2000" dirty="0">
              <a:latin typeface="Comic Sans MS"/>
              <a:cs typeface="Comic Sans MS"/>
            </a:endParaRPr>
          </a:p>
          <a:p>
            <a:pPr>
              <a:lnSpc>
                <a:spcPts val="500"/>
              </a:lnSpc>
              <a:spcBef>
                <a:spcPts val="16"/>
              </a:spcBef>
            </a:pPr>
            <a:endParaRPr sz="500" dirty="0"/>
          </a:p>
          <a:p>
            <a:pPr marL="12700">
              <a:lnSpc>
                <a:spcPct val="100000"/>
              </a:lnSpc>
              <a:tabLst>
                <a:tab pos="354965" algn="l"/>
              </a:tabLst>
            </a:pPr>
            <a:r>
              <a:rPr sz="1500" dirty="0" smtClean="0">
                <a:solidFill>
                  <a:srgbClr val="00CC99"/>
                </a:solidFill>
                <a:latin typeface="Wingdings"/>
                <a:cs typeface="Wingdings"/>
              </a:rPr>
              <a:t></a:t>
            </a:r>
            <a:r>
              <a:rPr sz="1500" dirty="0" smtClean="0">
                <a:solidFill>
                  <a:srgbClr val="00CC99"/>
                </a:solidFill>
                <a:latin typeface="Times New Roman"/>
                <a:cs typeface="Times New Roman"/>
              </a:rPr>
              <a:t>	</a:t>
            </a:r>
            <a:r>
              <a:rPr sz="2000" dirty="0" smtClean="0">
                <a:latin typeface="宋体"/>
                <a:cs typeface="宋体"/>
              </a:rPr>
              <a:t>数据报到达</a:t>
            </a:r>
            <a:r>
              <a:rPr sz="2000" dirty="0" smtClean="0">
                <a:latin typeface="Comic Sans MS"/>
                <a:cs typeface="Comic Sans MS"/>
              </a:rPr>
              <a:t>223</a:t>
            </a:r>
            <a:r>
              <a:rPr sz="2000" spc="5" dirty="0" smtClean="0">
                <a:latin typeface="Comic Sans MS"/>
                <a:cs typeface="Comic Sans MS"/>
              </a:rPr>
              <a:t>.</a:t>
            </a:r>
            <a:r>
              <a:rPr sz="2000" spc="0" dirty="0" smtClean="0">
                <a:latin typeface="Comic Sans MS"/>
                <a:cs typeface="Comic Sans MS"/>
              </a:rPr>
              <a:t>1.2</a:t>
            </a:r>
            <a:r>
              <a:rPr sz="2000" spc="5" dirty="0" smtClean="0">
                <a:latin typeface="Comic Sans MS"/>
                <a:cs typeface="Comic Sans MS"/>
              </a:rPr>
              <a:t>.</a:t>
            </a:r>
            <a:r>
              <a:rPr sz="2000" spc="0" dirty="0" smtClean="0">
                <a:latin typeface="Comic Sans MS"/>
                <a:cs typeface="Comic Sans MS"/>
              </a:rPr>
              <a:t>2</a:t>
            </a:r>
            <a:endParaRPr sz="2000" dirty="0">
              <a:latin typeface="Comic Sans MS"/>
              <a:cs typeface="Comic Sans MS"/>
            </a:endParaRPr>
          </a:p>
        </p:txBody>
      </p:sp>
      <p:sp>
        <p:nvSpPr>
          <p:cNvPr id="20" name="object 20"/>
          <p:cNvSpPr/>
          <p:nvPr/>
        </p:nvSpPr>
        <p:spPr>
          <a:xfrm>
            <a:off x="385762" y="2341498"/>
            <a:ext cx="3590925" cy="504825"/>
          </a:xfrm>
          <a:custGeom>
            <a:avLst/>
            <a:gdLst/>
            <a:ahLst/>
            <a:cxnLst/>
            <a:rect l="l" t="t" r="r" b="b"/>
            <a:pathLst>
              <a:path w="3590925" h="504825">
                <a:moveTo>
                  <a:pt x="0" y="504825"/>
                </a:moveTo>
                <a:lnTo>
                  <a:pt x="3590925" y="504825"/>
                </a:lnTo>
                <a:lnTo>
                  <a:pt x="3590925" y="0"/>
                </a:lnTo>
                <a:lnTo>
                  <a:pt x="0" y="0"/>
                </a:lnTo>
                <a:lnTo>
                  <a:pt x="0" y="504825"/>
                </a:lnTo>
                <a:close/>
              </a:path>
            </a:pathLst>
          </a:custGeom>
          <a:solidFill>
            <a:srgbClr val="FFFFFF"/>
          </a:solidFill>
        </p:spPr>
        <p:txBody>
          <a:bodyPr wrap="square" lIns="0" tIns="0" rIns="0" bIns="0" rtlCol="0">
            <a:noAutofit/>
          </a:bodyPr>
          <a:lstStyle/>
          <a:p>
            <a:endParaRPr/>
          </a:p>
        </p:txBody>
      </p:sp>
      <p:sp>
        <p:nvSpPr>
          <p:cNvPr id="23" name="object 23"/>
          <p:cNvSpPr txBox="1"/>
          <p:nvPr/>
        </p:nvSpPr>
        <p:spPr>
          <a:xfrm>
            <a:off x="433374" y="1210940"/>
            <a:ext cx="2919425" cy="998859"/>
          </a:xfrm>
          <a:prstGeom prst="rect">
            <a:avLst/>
          </a:prstGeom>
        </p:spPr>
        <p:txBody>
          <a:bodyPr vert="horz" wrap="square" lIns="0" tIns="0" rIns="0" bIns="0" rtlCol="0">
            <a:noAutofit/>
          </a:bodyPr>
          <a:lstStyle/>
          <a:p>
            <a:pPr marL="12700">
              <a:lnSpc>
                <a:spcPct val="100000"/>
              </a:lnSpc>
            </a:pPr>
            <a:r>
              <a:rPr sz="2000" dirty="0" smtClean="0">
                <a:solidFill>
                  <a:srgbClr val="001F5F"/>
                </a:solidFill>
                <a:latin typeface="宋体"/>
                <a:cs typeface="宋体"/>
              </a:rPr>
              <a:t>已到达</a:t>
            </a:r>
            <a:r>
              <a:rPr sz="2000" spc="-425" dirty="0" smtClean="0">
                <a:solidFill>
                  <a:srgbClr val="001F5F"/>
                </a:solidFill>
                <a:latin typeface="宋体"/>
                <a:cs typeface="宋体"/>
              </a:rPr>
              <a:t> </a:t>
            </a:r>
            <a:r>
              <a:rPr sz="2000" spc="0" dirty="0" smtClean="0">
                <a:solidFill>
                  <a:srgbClr val="001F5F"/>
                </a:solidFill>
                <a:latin typeface="Comic Sans MS"/>
                <a:cs typeface="Comic Sans MS"/>
              </a:rPr>
              <a:t>223</a:t>
            </a:r>
            <a:r>
              <a:rPr sz="2000" spc="5" dirty="0" smtClean="0">
                <a:solidFill>
                  <a:srgbClr val="001F5F"/>
                </a:solidFill>
                <a:latin typeface="Comic Sans MS"/>
                <a:cs typeface="Comic Sans MS"/>
              </a:rPr>
              <a:t>.</a:t>
            </a:r>
            <a:r>
              <a:rPr sz="2000" spc="0" dirty="0" smtClean="0">
                <a:solidFill>
                  <a:srgbClr val="001F5F"/>
                </a:solidFill>
                <a:latin typeface="Comic Sans MS"/>
                <a:cs typeface="Comic Sans MS"/>
              </a:rPr>
              <a:t>1.1.4,</a:t>
            </a:r>
            <a:endParaRPr sz="2000" dirty="0">
              <a:latin typeface="Comic Sans MS"/>
              <a:cs typeface="Comic Sans MS"/>
            </a:endParaRPr>
          </a:p>
          <a:p>
            <a:pPr marL="12700">
              <a:lnSpc>
                <a:spcPct val="100000"/>
              </a:lnSpc>
              <a:spcBef>
                <a:spcPts val="480"/>
              </a:spcBef>
            </a:pPr>
            <a:r>
              <a:rPr sz="2000" dirty="0" smtClean="0">
                <a:solidFill>
                  <a:srgbClr val="001F5F"/>
                </a:solidFill>
                <a:latin typeface="宋体"/>
                <a:cs typeface="宋体"/>
              </a:rPr>
              <a:t>目的是</a:t>
            </a:r>
            <a:r>
              <a:rPr sz="2000" spc="-425" dirty="0" smtClean="0">
                <a:solidFill>
                  <a:srgbClr val="001F5F"/>
                </a:solidFill>
                <a:latin typeface="宋体"/>
                <a:cs typeface="宋体"/>
              </a:rPr>
              <a:t> </a:t>
            </a:r>
            <a:r>
              <a:rPr sz="2000" spc="0" dirty="0" smtClean="0">
                <a:solidFill>
                  <a:srgbClr val="001F5F"/>
                </a:solidFill>
                <a:latin typeface="Comic Sans MS"/>
                <a:cs typeface="Comic Sans MS"/>
              </a:rPr>
              <a:t>223</a:t>
            </a:r>
            <a:r>
              <a:rPr sz="2000" spc="5" dirty="0" smtClean="0">
                <a:solidFill>
                  <a:srgbClr val="001F5F"/>
                </a:solidFill>
                <a:latin typeface="Comic Sans MS"/>
                <a:cs typeface="Comic Sans MS"/>
              </a:rPr>
              <a:t>.</a:t>
            </a:r>
            <a:r>
              <a:rPr sz="2000" spc="0" dirty="0" smtClean="0">
                <a:solidFill>
                  <a:srgbClr val="001F5F"/>
                </a:solidFill>
                <a:latin typeface="Comic Sans MS"/>
                <a:cs typeface="Comic Sans MS"/>
              </a:rPr>
              <a:t>1.2</a:t>
            </a:r>
            <a:r>
              <a:rPr sz="2000" spc="5" dirty="0" smtClean="0">
                <a:solidFill>
                  <a:srgbClr val="001F5F"/>
                </a:solidFill>
                <a:latin typeface="Comic Sans MS"/>
                <a:cs typeface="Comic Sans MS"/>
              </a:rPr>
              <a:t>.</a:t>
            </a:r>
            <a:r>
              <a:rPr sz="2000" spc="0" dirty="0" smtClean="0">
                <a:solidFill>
                  <a:srgbClr val="001F5F"/>
                </a:solidFill>
                <a:latin typeface="Comic Sans MS"/>
                <a:cs typeface="Comic Sans MS"/>
              </a:rPr>
              <a:t>2</a:t>
            </a:r>
            <a:endParaRPr lang="en-US" sz="2000" spc="0" dirty="0" smtClean="0">
              <a:solidFill>
                <a:srgbClr val="001F5F"/>
              </a:solidFill>
              <a:latin typeface="Comic Sans MS"/>
              <a:cs typeface="Comic Sans MS"/>
            </a:endParaRPr>
          </a:p>
          <a:p>
            <a:pPr marL="12700">
              <a:lnSpc>
                <a:spcPct val="100000"/>
              </a:lnSpc>
              <a:spcBef>
                <a:spcPts val="480"/>
              </a:spcBef>
            </a:pPr>
            <a:r>
              <a:rPr lang="zh-CN" altLang="en-US" sz="2000" dirty="0" smtClean="0">
                <a:solidFill>
                  <a:srgbClr val="001F5F"/>
                </a:solidFill>
                <a:latin typeface="Comic Sans MS"/>
                <a:cs typeface="Comic Sans MS"/>
              </a:rPr>
              <a:t>源主机 </a:t>
            </a:r>
            <a:r>
              <a:rPr lang="en-US" altLang="zh-CN" sz="2000" dirty="0" smtClean="0">
                <a:solidFill>
                  <a:srgbClr val="001F5F"/>
                </a:solidFill>
                <a:latin typeface="Comic Sans MS"/>
                <a:cs typeface="Comic Sans MS"/>
              </a:rPr>
              <a:t>223.1.1.1</a:t>
            </a:r>
            <a:endParaRPr sz="2000" dirty="0">
              <a:latin typeface="Comic Sans MS"/>
              <a:cs typeface="Comic Sans MS"/>
            </a:endParaRPr>
          </a:p>
        </p:txBody>
      </p:sp>
      <p:sp>
        <p:nvSpPr>
          <p:cNvPr id="24" name="object 24"/>
          <p:cNvSpPr/>
          <p:nvPr/>
        </p:nvSpPr>
        <p:spPr>
          <a:xfrm>
            <a:off x="1691639" y="5943600"/>
            <a:ext cx="3672459" cy="461670"/>
          </a:xfrm>
          <a:custGeom>
            <a:avLst/>
            <a:gdLst/>
            <a:ahLst/>
            <a:cxnLst/>
            <a:rect l="l" t="t" r="r" b="b"/>
            <a:pathLst>
              <a:path w="3672459" h="461670">
                <a:moveTo>
                  <a:pt x="0" y="461670"/>
                </a:moveTo>
                <a:lnTo>
                  <a:pt x="3672459" y="461670"/>
                </a:lnTo>
                <a:lnTo>
                  <a:pt x="3672459" y="0"/>
                </a:lnTo>
                <a:lnTo>
                  <a:pt x="0" y="0"/>
                </a:lnTo>
                <a:lnTo>
                  <a:pt x="0" y="461670"/>
                </a:lnTo>
                <a:close/>
              </a:path>
            </a:pathLst>
          </a:custGeom>
          <a:ln w="25400">
            <a:solidFill>
              <a:srgbClr val="00CC99"/>
            </a:solidFill>
          </a:ln>
        </p:spPr>
        <p:txBody>
          <a:bodyPr wrap="square" lIns="0" tIns="0" rIns="0" bIns="0" rtlCol="0">
            <a:noAutofit/>
          </a:bodyPr>
          <a:lstStyle/>
          <a:p>
            <a:endParaRPr/>
          </a:p>
        </p:txBody>
      </p:sp>
      <p:sp>
        <p:nvSpPr>
          <p:cNvPr id="25" name="object 25"/>
          <p:cNvSpPr txBox="1"/>
          <p:nvPr/>
        </p:nvSpPr>
        <p:spPr>
          <a:xfrm>
            <a:off x="1770633" y="5976785"/>
            <a:ext cx="3395345" cy="360680"/>
          </a:xfrm>
          <a:prstGeom prst="rect">
            <a:avLst/>
          </a:prstGeom>
        </p:spPr>
        <p:txBody>
          <a:bodyPr vert="horz" wrap="square" lIns="0" tIns="0" rIns="0" bIns="0" rtlCol="0">
            <a:noAutofit/>
          </a:bodyPr>
          <a:lstStyle/>
          <a:p>
            <a:pPr marL="12700">
              <a:lnSpc>
                <a:spcPts val="2835"/>
              </a:lnSpc>
            </a:pPr>
            <a:r>
              <a:rPr sz="2400" spc="10" dirty="0" smtClean="0">
                <a:solidFill>
                  <a:srgbClr val="C00000"/>
                </a:solidFill>
                <a:latin typeface="宋体"/>
                <a:cs typeface="宋体"/>
              </a:rPr>
              <a:t>如何选路和生成转发表？</a:t>
            </a:r>
            <a:endParaRPr sz="2400" dirty="0">
              <a:latin typeface="宋体"/>
              <a:cs typeface="宋体"/>
            </a:endParaRPr>
          </a:p>
        </p:txBody>
      </p:sp>
      <p:graphicFrame>
        <p:nvGraphicFramePr>
          <p:cNvPr id="21" name="object 21"/>
          <p:cNvGraphicFramePr>
            <a:graphicFrameLocks noGrp="1"/>
          </p:cNvGraphicFramePr>
          <p:nvPr/>
        </p:nvGraphicFramePr>
        <p:xfrm>
          <a:off x="4786376" y="1275604"/>
          <a:ext cx="4071873" cy="1948559"/>
        </p:xfrm>
        <a:graphic>
          <a:graphicData uri="http://schemas.openxmlformats.org/drawingml/2006/table">
            <a:tbl>
              <a:tblPr firstRow="1" bandRow="1">
                <a:tableStyleId>{2D5ABB26-0587-4C30-8999-92F81FD0307C}</a:tableStyleId>
              </a:tblPr>
              <a:tblGrid>
                <a:gridCol w="1214374"/>
                <a:gridCol w="858011"/>
                <a:gridCol w="857250"/>
                <a:gridCol w="1142238"/>
              </a:tblGrid>
              <a:tr h="668321">
                <a:tc>
                  <a:txBody>
                    <a:bodyPr/>
                    <a:lstStyle/>
                    <a:p>
                      <a:pPr marL="232410" marR="89535" indent="147955">
                        <a:lnSpc>
                          <a:spcPts val="2250"/>
                        </a:lnSpc>
                      </a:pPr>
                      <a:r>
                        <a:rPr sz="2000" dirty="0" smtClean="0">
                          <a:latin typeface="Arial"/>
                          <a:cs typeface="Arial"/>
                        </a:rPr>
                        <a:t>Dest. netwo</a:t>
                      </a:r>
                      <a:r>
                        <a:rPr sz="2000" spc="5" dirty="0" smtClean="0">
                          <a:latin typeface="Arial"/>
                          <a:cs typeface="Arial"/>
                        </a:rPr>
                        <a:t>r</a:t>
                      </a:r>
                      <a:r>
                        <a:rPr sz="2000" spc="0" dirty="0" smtClean="0">
                          <a:latin typeface="Arial"/>
                          <a:cs typeface="Arial"/>
                        </a:rPr>
                        <a:t>k</a:t>
                      </a:r>
                      <a:endParaRPr sz="2000">
                        <a:latin typeface="Arial"/>
                        <a:cs typeface="Arial"/>
                      </a:endParaRPr>
                    </a:p>
                  </a:txBody>
                  <a:tcPr marL="0" marR="0" marT="0" marB="0"/>
                </a:tc>
                <a:tc>
                  <a:txBody>
                    <a:bodyPr/>
                    <a:lstStyle/>
                    <a:p>
                      <a:pPr marL="114935" marR="62865" indent="62865">
                        <a:lnSpc>
                          <a:spcPts val="2250"/>
                        </a:lnSpc>
                      </a:pPr>
                      <a:r>
                        <a:rPr sz="2000" dirty="0" smtClean="0">
                          <a:latin typeface="Arial"/>
                          <a:cs typeface="Arial"/>
                        </a:rPr>
                        <a:t>ne</a:t>
                      </a:r>
                      <a:r>
                        <a:rPr sz="2000" spc="-10" dirty="0" smtClean="0">
                          <a:latin typeface="Arial"/>
                          <a:cs typeface="Arial"/>
                        </a:rPr>
                        <a:t>x</a:t>
                      </a:r>
                      <a:r>
                        <a:rPr sz="2000" spc="0" dirty="0" smtClean="0">
                          <a:latin typeface="Arial"/>
                          <a:cs typeface="Arial"/>
                        </a:rPr>
                        <a:t>t router</a:t>
                      </a:r>
                      <a:endParaRPr sz="2000">
                        <a:latin typeface="Arial"/>
                        <a:cs typeface="Arial"/>
                      </a:endParaRPr>
                    </a:p>
                  </a:txBody>
                  <a:tcPr marL="0" marR="0" marT="0" marB="0">
                    <a:lnR w="28575">
                      <a:solidFill>
                        <a:srgbClr val="00CC97"/>
                      </a:solidFill>
                      <a:prstDash val="solid"/>
                    </a:lnR>
                  </a:tcPr>
                </a:tc>
                <a:tc>
                  <a:txBody>
                    <a:bodyPr/>
                    <a:lstStyle/>
                    <a:p>
                      <a:pPr marL="45720">
                        <a:lnSpc>
                          <a:spcPct val="100000"/>
                        </a:lnSpc>
                      </a:pPr>
                      <a:r>
                        <a:rPr sz="2000" dirty="0" smtClean="0">
                          <a:latin typeface="Arial"/>
                          <a:cs typeface="Arial"/>
                        </a:rPr>
                        <a:t>Nhops</a:t>
                      </a:r>
                      <a:endParaRPr sz="2000">
                        <a:latin typeface="Arial"/>
                        <a:cs typeface="Arial"/>
                      </a:endParaRPr>
                    </a:p>
                  </a:txBody>
                  <a:tcPr marL="0" marR="0" marT="0" marB="0">
                    <a:lnL w="28575">
                      <a:solidFill>
                        <a:srgbClr val="00CC97"/>
                      </a:solidFill>
                      <a:prstDash val="solid"/>
                    </a:lnL>
                  </a:tcPr>
                </a:tc>
                <a:tc>
                  <a:txBody>
                    <a:bodyPr/>
                    <a:lstStyle/>
                    <a:p>
                      <a:pPr marL="77470">
                        <a:lnSpc>
                          <a:spcPct val="100000"/>
                        </a:lnSpc>
                      </a:pPr>
                      <a:r>
                        <a:rPr sz="2000" dirty="0" smtClean="0">
                          <a:latin typeface="Arial"/>
                          <a:cs typeface="Arial"/>
                        </a:rPr>
                        <a:t>in</a:t>
                      </a:r>
                      <a:r>
                        <a:rPr sz="2000" spc="-15" dirty="0" smtClean="0">
                          <a:latin typeface="Arial"/>
                          <a:cs typeface="Arial"/>
                        </a:rPr>
                        <a:t>t</a:t>
                      </a:r>
                      <a:r>
                        <a:rPr sz="2000" spc="0" dirty="0" smtClean="0">
                          <a:latin typeface="Arial"/>
                          <a:cs typeface="Arial"/>
                        </a:rPr>
                        <a:t>erface</a:t>
                      </a:r>
                      <a:endParaRPr sz="2000">
                        <a:latin typeface="Arial"/>
                        <a:cs typeface="Arial"/>
                      </a:endParaRPr>
                    </a:p>
                  </a:txBody>
                  <a:tcPr marL="0" marR="0" marT="0" marB="0"/>
                </a:tc>
              </a:tr>
              <a:tr h="356187">
                <a:tc>
                  <a:txBody>
                    <a:bodyPr/>
                    <a:lstStyle/>
                    <a:p>
                      <a:pPr marL="131445">
                        <a:lnSpc>
                          <a:spcPct val="100000"/>
                        </a:lnSpc>
                      </a:pPr>
                      <a:r>
                        <a:rPr sz="2000" dirty="0" smtClean="0">
                          <a:latin typeface="Arial"/>
                          <a:cs typeface="Arial"/>
                        </a:rPr>
                        <a:t>223.1.1</a:t>
                      </a:r>
                      <a:endParaRPr sz="2000">
                        <a:latin typeface="Arial"/>
                        <a:cs typeface="Arial"/>
                      </a:endParaRPr>
                    </a:p>
                  </a:txBody>
                  <a:tcPr marL="0" marR="0" marT="0" marB="0">
                    <a:lnR w="28575">
                      <a:solidFill>
                        <a:srgbClr val="00CC97"/>
                      </a:solidFill>
                      <a:prstDash val="solid"/>
                    </a:lnR>
                  </a:tcPr>
                </a:tc>
                <a:tc gridSpan="2">
                  <a:txBody>
                    <a:bodyPr/>
                    <a:lstStyle/>
                    <a:p>
                      <a:pPr marL="377190">
                        <a:lnSpc>
                          <a:spcPct val="100000"/>
                        </a:lnSpc>
                        <a:tabLst>
                          <a:tab pos="1158875" algn="l"/>
                        </a:tabLst>
                      </a:pPr>
                      <a:r>
                        <a:rPr sz="2000" dirty="0" smtClean="0">
                          <a:latin typeface="Arial"/>
                          <a:cs typeface="Arial"/>
                        </a:rPr>
                        <a:t>-	1</a:t>
                      </a:r>
                      <a:endParaRPr sz="2000">
                        <a:latin typeface="Arial"/>
                        <a:cs typeface="Arial"/>
                      </a:endParaRPr>
                    </a:p>
                  </a:txBody>
                  <a:tcPr marL="0" marR="0" marT="0" marB="0">
                    <a:lnL w="28575">
                      <a:solidFill>
                        <a:srgbClr val="00CC97"/>
                      </a:solidFill>
                      <a:prstDash val="solid"/>
                    </a:lnL>
                    <a:lnR w="28575">
                      <a:solidFill>
                        <a:srgbClr val="00CC97"/>
                      </a:solidFill>
                      <a:prstDash val="solid"/>
                    </a:lnR>
                  </a:tcPr>
                </a:tc>
                <a:tc hMerge="1">
                  <a:txBody>
                    <a:bodyPr/>
                    <a:lstStyle/>
                    <a:p>
                      <a:endParaRPr/>
                    </a:p>
                  </a:txBody>
                  <a:tcPr marL="0" marR="0" marT="0" marB="0"/>
                </a:tc>
                <a:tc>
                  <a:txBody>
                    <a:bodyPr/>
                    <a:lstStyle/>
                    <a:p>
                      <a:pPr marL="74930">
                        <a:lnSpc>
                          <a:spcPct val="100000"/>
                        </a:lnSpc>
                      </a:pPr>
                      <a:r>
                        <a:rPr sz="1600" dirty="0" smtClean="0">
                          <a:latin typeface="Arial"/>
                          <a:cs typeface="Arial"/>
                        </a:rPr>
                        <a:t>223.1.1.4</a:t>
                      </a:r>
                      <a:endParaRPr sz="1600">
                        <a:latin typeface="Arial"/>
                        <a:cs typeface="Arial"/>
                      </a:endParaRPr>
                    </a:p>
                  </a:txBody>
                  <a:tcPr marL="0" marR="0" marT="0" marB="0">
                    <a:lnL w="28575">
                      <a:solidFill>
                        <a:srgbClr val="00CC97"/>
                      </a:solidFill>
                      <a:prstDash val="solid"/>
                    </a:lnL>
                  </a:tcPr>
                </a:tc>
              </a:tr>
              <a:tr h="314451">
                <a:tc>
                  <a:txBody>
                    <a:bodyPr/>
                    <a:lstStyle/>
                    <a:p>
                      <a:pPr marL="140970">
                        <a:lnSpc>
                          <a:spcPct val="100000"/>
                        </a:lnSpc>
                      </a:pPr>
                      <a:r>
                        <a:rPr sz="2000" dirty="0" smtClean="0">
                          <a:latin typeface="Arial"/>
                          <a:cs typeface="Arial"/>
                        </a:rPr>
                        <a:t>223.1.2</a:t>
                      </a:r>
                      <a:endParaRPr sz="2000">
                        <a:latin typeface="Arial"/>
                        <a:cs typeface="Arial"/>
                      </a:endParaRPr>
                    </a:p>
                  </a:txBody>
                  <a:tcPr marL="0" marR="0" marT="0" marB="0">
                    <a:lnR w="28575">
                      <a:solidFill>
                        <a:srgbClr val="00CC97"/>
                      </a:solidFill>
                      <a:prstDash val="solid"/>
                    </a:lnR>
                  </a:tcPr>
                </a:tc>
                <a:tc gridSpan="2">
                  <a:txBody>
                    <a:bodyPr/>
                    <a:lstStyle/>
                    <a:p>
                      <a:pPr marL="386080">
                        <a:lnSpc>
                          <a:spcPct val="100000"/>
                        </a:lnSpc>
                        <a:tabLst>
                          <a:tab pos="1168400" algn="l"/>
                        </a:tabLst>
                      </a:pPr>
                      <a:r>
                        <a:rPr sz="2000" dirty="0" smtClean="0">
                          <a:latin typeface="Arial"/>
                          <a:cs typeface="Arial"/>
                        </a:rPr>
                        <a:t>-	1</a:t>
                      </a:r>
                      <a:endParaRPr sz="2000">
                        <a:latin typeface="Arial"/>
                        <a:cs typeface="Arial"/>
                      </a:endParaRPr>
                    </a:p>
                  </a:txBody>
                  <a:tcPr marL="0" marR="0" marT="0" marB="0">
                    <a:lnL w="28575">
                      <a:solidFill>
                        <a:srgbClr val="00CC97"/>
                      </a:solidFill>
                      <a:prstDash val="solid"/>
                    </a:lnL>
                    <a:lnR w="28575">
                      <a:solidFill>
                        <a:srgbClr val="00CC97"/>
                      </a:solidFill>
                      <a:prstDash val="solid"/>
                    </a:lnR>
                  </a:tcPr>
                </a:tc>
                <a:tc hMerge="1">
                  <a:txBody>
                    <a:bodyPr/>
                    <a:lstStyle/>
                    <a:p>
                      <a:endParaRPr/>
                    </a:p>
                  </a:txBody>
                  <a:tcPr marL="0" marR="0" marT="0" marB="0"/>
                </a:tc>
                <a:tc>
                  <a:txBody>
                    <a:bodyPr/>
                    <a:lstStyle/>
                    <a:p>
                      <a:pPr marL="84455">
                        <a:lnSpc>
                          <a:spcPct val="100000"/>
                        </a:lnSpc>
                      </a:pPr>
                      <a:r>
                        <a:rPr sz="1600" dirty="0" smtClean="0">
                          <a:latin typeface="Arial"/>
                          <a:cs typeface="Arial"/>
                        </a:rPr>
                        <a:t>223.1.2.9</a:t>
                      </a:r>
                      <a:endParaRPr sz="1600">
                        <a:latin typeface="Arial"/>
                        <a:cs typeface="Arial"/>
                      </a:endParaRPr>
                    </a:p>
                  </a:txBody>
                  <a:tcPr marL="0" marR="0" marT="0" marB="0">
                    <a:lnL w="28575">
                      <a:solidFill>
                        <a:srgbClr val="00CC97"/>
                      </a:solidFill>
                      <a:prstDash val="solid"/>
                    </a:lnL>
                  </a:tcPr>
                </a:tc>
              </a:tr>
              <a:tr h="301625">
                <a:tc>
                  <a:txBody>
                    <a:bodyPr/>
                    <a:lstStyle/>
                    <a:p>
                      <a:pPr marL="151130">
                        <a:lnSpc>
                          <a:spcPct val="100000"/>
                        </a:lnSpc>
                      </a:pPr>
                      <a:r>
                        <a:rPr sz="2000" dirty="0" smtClean="0">
                          <a:latin typeface="Arial"/>
                          <a:cs typeface="Arial"/>
                        </a:rPr>
                        <a:t>223.1.3</a:t>
                      </a:r>
                      <a:endParaRPr sz="2000">
                        <a:latin typeface="Arial"/>
                        <a:cs typeface="Arial"/>
                      </a:endParaRPr>
                    </a:p>
                  </a:txBody>
                  <a:tcPr marL="0" marR="0" marT="0" marB="0">
                    <a:lnR w="28575">
                      <a:solidFill>
                        <a:srgbClr val="00CC97"/>
                      </a:solidFill>
                      <a:prstDash val="solid"/>
                    </a:lnR>
                  </a:tcPr>
                </a:tc>
                <a:tc gridSpan="2">
                  <a:txBody>
                    <a:bodyPr/>
                    <a:lstStyle/>
                    <a:p>
                      <a:pPr marL="395605">
                        <a:lnSpc>
                          <a:spcPct val="100000"/>
                        </a:lnSpc>
                        <a:tabLst>
                          <a:tab pos="1177925" algn="l"/>
                        </a:tabLst>
                      </a:pPr>
                      <a:r>
                        <a:rPr sz="2000" dirty="0" smtClean="0">
                          <a:latin typeface="Arial"/>
                          <a:cs typeface="Arial"/>
                        </a:rPr>
                        <a:t>-	1</a:t>
                      </a:r>
                      <a:endParaRPr sz="2000">
                        <a:latin typeface="Arial"/>
                        <a:cs typeface="Arial"/>
                      </a:endParaRPr>
                    </a:p>
                  </a:txBody>
                  <a:tcPr marL="0" marR="0" marT="0" marB="0">
                    <a:lnL w="28575">
                      <a:solidFill>
                        <a:srgbClr val="00CC97"/>
                      </a:solidFill>
                      <a:prstDash val="solid"/>
                    </a:lnL>
                    <a:lnR w="28575">
                      <a:solidFill>
                        <a:srgbClr val="00CC97"/>
                      </a:solidFill>
                      <a:prstDash val="solid"/>
                    </a:lnR>
                  </a:tcPr>
                </a:tc>
                <a:tc hMerge="1">
                  <a:txBody>
                    <a:bodyPr/>
                    <a:lstStyle/>
                    <a:p>
                      <a:endParaRPr/>
                    </a:p>
                  </a:txBody>
                  <a:tcPr marL="0" marR="0" marT="0" marB="0"/>
                </a:tc>
                <a:tc>
                  <a:txBody>
                    <a:bodyPr/>
                    <a:lstStyle/>
                    <a:p>
                      <a:pPr marL="93345">
                        <a:lnSpc>
                          <a:spcPct val="100000"/>
                        </a:lnSpc>
                      </a:pPr>
                      <a:r>
                        <a:rPr sz="1600" dirty="0" smtClean="0">
                          <a:latin typeface="Arial"/>
                          <a:cs typeface="Arial"/>
                        </a:rPr>
                        <a:t>223.1.3.27</a:t>
                      </a:r>
                      <a:endParaRPr sz="1600">
                        <a:latin typeface="Arial"/>
                        <a:cs typeface="Arial"/>
                      </a:endParaRPr>
                    </a:p>
                  </a:txBody>
                  <a:tcPr marL="0" marR="0" marT="0" marB="0">
                    <a:lnL w="28575">
                      <a:solidFill>
                        <a:srgbClr val="00CC97"/>
                      </a:solidFill>
                      <a:prstDash val="solid"/>
                    </a:lnL>
                  </a:tcPr>
                </a:tc>
              </a:tr>
              <a:tr h="298401">
                <a:tc>
                  <a:txBody>
                    <a:bodyPr/>
                    <a:lstStyle/>
                    <a:p>
                      <a:pPr marL="303530">
                        <a:lnSpc>
                          <a:spcPct val="100000"/>
                        </a:lnSpc>
                      </a:pPr>
                      <a:r>
                        <a:rPr sz="2000" dirty="0" smtClean="0">
                          <a:latin typeface="Arial"/>
                          <a:cs typeface="Arial"/>
                        </a:rPr>
                        <a:t>else</a:t>
                      </a:r>
                      <a:endParaRPr sz="2000">
                        <a:latin typeface="Arial"/>
                        <a:cs typeface="Arial"/>
                      </a:endParaRPr>
                    </a:p>
                  </a:txBody>
                  <a:tcPr marL="0" marR="0" marT="0" marB="0">
                    <a:lnR w="28575">
                      <a:solidFill>
                        <a:srgbClr val="00CC97"/>
                      </a:solidFill>
                      <a:prstDash val="solid"/>
                    </a:lnR>
                  </a:tcPr>
                </a:tc>
                <a:tc gridSpan="2">
                  <a:txBody>
                    <a:bodyPr/>
                    <a:lstStyle/>
                    <a:p>
                      <a:pPr marL="379730">
                        <a:lnSpc>
                          <a:spcPct val="100000"/>
                        </a:lnSpc>
                        <a:tabLst>
                          <a:tab pos="1162050" algn="l"/>
                        </a:tabLst>
                      </a:pPr>
                      <a:r>
                        <a:rPr sz="2000" dirty="0" smtClean="0">
                          <a:latin typeface="Arial"/>
                          <a:cs typeface="Arial"/>
                        </a:rPr>
                        <a:t>-	1</a:t>
                      </a:r>
                      <a:endParaRPr sz="2000">
                        <a:latin typeface="Arial"/>
                        <a:cs typeface="Arial"/>
                      </a:endParaRPr>
                    </a:p>
                  </a:txBody>
                  <a:tcPr marL="0" marR="0" marT="0" marB="0">
                    <a:lnL w="28575">
                      <a:solidFill>
                        <a:srgbClr val="00CC97"/>
                      </a:solidFill>
                      <a:prstDash val="solid"/>
                    </a:lnL>
                    <a:lnR w="28575">
                      <a:solidFill>
                        <a:srgbClr val="00CC97"/>
                      </a:solidFill>
                      <a:prstDash val="solid"/>
                    </a:lnR>
                  </a:tcPr>
                </a:tc>
                <a:tc hMerge="1">
                  <a:txBody>
                    <a:bodyPr/>
                    <a:lstStyle/>
                    <a:p>
                      <a:endParaRPr/>
                    </a:p>
                  </a:txBody>
                  <a:tcPr marL="0" marR="0" marT="0" marB="0"/>
                </a:tc>
                <a:tc>
                  <a:txBody>
                    <a:bodyPr/>
                    <a:lstStyle/>
                    <a:p>
                      <a:pPr marL="77470">
                        <a:lnSpc>
                          <a:spcPct val="100000"/>
                        </a:lnSpc>
                      </a:pPr>
                      <a:r>
                        <a:rPr sz="1600" dirty="0" smtClean="0">
                          <a:latin typeface="Arial"/>
                          <a:cs typeface="Arial"/>
                        </a:rPr>
                        <a:t>223.1.3.27</a:t>
                      </a:r>
                      <a:endParaRPr sz="1600">
                        <a:latin typeface="Arial"/>
                        <a:cs typeface="Arial"/>
                      </a:endParaRPr>
                    </a:p>
                  </a:txBody>
                  <a:tcPr marL="0" marR="0" marT="0" marB="0">
                    <a:lnL w="28575">
                      <a:solidFill>
                        <a:srgbClr val="00CC97"/>
                      </a:solidFill>
                      <a:prstDash val="solid"/>
                    </a:lnL>
                  </a:tcPr>
                </a:tc>
              </a:tr>
            </a:tbl>
          </a:graphicData>
        </a:graphic>
      </p:graphicFrame>
      <p:sp>
        <p:nvSpPr>
          <p:cNvPr id="26" name="标题 2"/>
          <p:cNvSpPr>
            <a:spLocks noGrp="1"/>
          </p:cNvSpPr>
          <p:nvPr>
            <p:ph type="title"/>
          </p:nvPr>
        </p:nvSpPr>
        <p:spPr>
          <a:xfrm>
            <a:off x="457200" y="275406"/>
            <a:ext cx="8229600" cy="715194"/>
          </a:xfrm>
        </p:spPr>
        <p:txBody>
          <a:bodyPr/>
          <a:lstStyle/>
          <a:p>
            <a:pPr algn="l"/>
            <a:r>
              <a:rPr lang="en-US" altLang="zh-CN" sz="3600" dirty="0">
                <a:solidFill>
                  <a:schemeClr val="tx1"/>
                </a:solidFill>
              </a:rPr>
              <a:t>1.</a:t>
            </a:r>
            <a:r>
              <a:rPr lang="zh-CN" altLang="en-US" sz="3600" dirty="0">
                <a:solidFill>
                  <a:schemeClr val="tx1"/>
                </a:solidFill>
              </a:rPr>
              <a:t>从源到目的主机的一个数据报的选路  </a:t>
            </a:r>
          </a:p>
        </p:txBody>
      </p:sp>
    </p:spTree>
    <p:extLst>
      <p:ext uri="{BB962C8B-B14F-4D97-AF65-F5344CB8AC3E}">
        <p14:creationId xmlns:p14="http://schemas.microsoft.com/office/powerpoint/2010/main" val="19306209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0625" y="1677328"/>
            <a:ext cx="3504993" cy="2178390"/>
          </a:xfrm>
          <a:custGeom>
            <a:avLst/>
            <a:gdLst/>
            <a:ahLst/>
            <a:cxnLst/>
            <a:rect l="l" t="t" r="r" b="b"/>
            <a:pathLst>
              <a:path w="3504993" h="2178390">
                <a:moveTo>
                  <a:pt x="1188329" y="0"/>
                </a:moveTo>
                <a:lnTo>
                  <a:pt x="1107211" y="1108"/>
                </a:lnTo>
                <a:lnTo>
                  <a:pt x="1031008" y="3754"/>
                </a:lnTo>
                <a:lnTo>
                  <a:pt x="960504" y="7975"/>
                </a:lnTo>
                <a:lnTo>
                  <a:pt x="896481" y="13809"/>
                </a:lnTo>
                <a:lnTo>
                  <a:pt x="839724" y="21296"/>
                </a:lnTo>
                <a:lnTo>
                  <a:pt x="789441" y="31009"/>
                </a:lnTo>
                <a:lnTo>
                  <a:pt x="744077" y="43325"/>
                </a:lnTo>
                <a:lnTo>
                  <a:pt x="703260" y="58037"/>
                </a:lnTo>
                <a:lnTo>
                  <a:pt x="666623" y="74940"/>
                </a:lnTo>
                <a:lnTo>
                  <a:pt x="604408" y="114493"/>
                </a:lnTo>
                <a:lnTo>
                  <a:pt x="554481" y="160337"/>
                </a:lnTo>
                <a:lnTo>
                  <a:pt x="513889" y="210827"/>
                </a:lnTo>
                <a:lnTo>
                  <a:pt x="479679" y="264316"/>
                </a:lnTo>
                <a:lnTo>
                  <a:pt x="433869" y="346569"/>
                </a:lnTo>
                <a:lnTo>
                  <a:pt x="418592" y="373702"/>
                </a:lnTo>
                <a:lnTo>
                  <a:pt x="385810" y="426305"/>
                </a:lnTo>
                <a:lnTo>
                  <a:pt x="347599" y="475321"/>
                </a:lnTo>
                <a:lnTo>
                  <a:pt x="304131" y="521534"/>
                </a:lnTo>
                <a:lnTo>
                  <a:pt x="212398" y="612410"/>
                </a:lnTo>
                <a:lnTo>
                  <a:pt x="189569" y="635098"/>
                </a:lnTo>
                <a:lnTo>
                  <a:pt x="145363" y="680787"/>
                </a:lnTo>
                <a:lnTo>
                  <a:pt x="104354" y="727229"/>
                </a:lnTo>
                <a:lnTo>
                  <a:pt x="68058" y="774823"/>
                </a:lnTo>
                <a:lnTo>
                  <a:pt x="37988" y="823972"/>
                </a:lnTo>
                <a:lnTo>
                  <a:pt x="15661" y="875074"/>
                </a:lnTo>
                <a:lnTo>
                  <a:pt x="2590" y="928532"/>
                </a:lnTo>
                <a:lnTo>
                  <a:pt x="0" y="956270"/>
                </a:lnTo>
                <a:lnTo>
                  <a:pt x="4796" y="979772"/>
                </a:lnTo>
                <a:lnTo>
                  <a:pt x="9276" y="1006267"/>
                </a:lnTo>
                <a:lnTo>
                  <a:pt x="13550" y="1035462"/>
                </a:lnTo>
                <a:lnTo>
                  <a:pt x="17730" y="1067065"/>
                </a:lnTo>
                <a:lnTo>
                  <a:pt x="21925" y="1100782"/>
                </a:lnTo>
                <a:lnTo>
                  <a:pt x="26246" y="1136321"/>
                </a:lnTo>
                <a:lnTo>
                  <a:pt x="30804" y="1173389"/>
                </a:lnTo>
                <a:lnTo>
                  <a:pt x="35710" y="1211692"/>
                </a:lnTo>
                <a:lnTo>
                  <a:pt x="41073" y="1250939"/>
                </a:lnTo>
                <a:lnTo>
                  <a:pt x="47005" y="1290835"/>
                </a:lnTo>
                <a:lnTo>
                  <a:pt x="53617" y="1331089"/>
                </a:lnTo>
                <a:lnTo>
                  <a:pt x="61017" y="1371407"/>
                </a:lnTo>
                <a:lnTo>
                  <a:pt x="69319" y="1411497"/>
                </a:lnTo>
                <a:lnTo>
                  <a:pt x="78631" y="1451065"/>
                </a:lnTo>
                <a:lnTo>
                  <a:pt x="89064" y="1489819"/>
                </a:lnTo>
                <a:lnTo>
                  <a:pt x="100730" y="1527465"/>
                </a:lnTo>
                <a:lnTo>
                  <a:pt x="113738" y="1563711"/>
                </a:lnTo>
                <a:lnTo>
                  <a:pt x="144225" y="1630832"/>
                </a:lnTo>
                <a:lnTo>
                  <a:pt x="181191" y="1690054"/>
                </a:lnTo>
                <a:lnTo>
                  <a:pt x="223707" y="1747040"/>
                </a:lnTo>
                <a:lnTo>
                  <a:pt x="271154" y="1802441"/>
                </a:lnTo>
                <a:lnTo>
                  <a:pt x="323077" y="1855772"/>
                </a:lnTo>
                <a:lnTo>
                  <a:pt x="379017" y="1906545"/>
                </a:lnTo>
                <a:lnTo>
                  <a:pt x="438520" y="1954273"/>
                </a:lnTo>
                <a:lnTo>
                  <a:pt x="469465" y="1976844"/>
                </a:lnTo>
                <a:lnTo>
                  <a:pt x="501128" y="1998470"/>
                </a:lnTo>
                <a:lnTo>
                  <a:pt x="533454" y="2019093"/>
                </a:lnTo>
                <a:lnTo>
                  <a:pt x="566386" y="2038649"/>
                </a:lnTo>
                <a:lnTo>
                  <a:pt x="599865" y="2057079"/>
                </a:lnTo>
                <a:lnTo>
                  <a:pt x="668240" y="2090317"/>
                </a:lnTo>
                <a:lnTo>
                  <a:pt x="738124" y="2118320"/>
                </a:lnTo>
                <a:lnTo>
                  <a:pt x="810158" y="2140416"/>
                </a:lnTo>
                <a:lnTo>
                  <a:pt x="847310" y="2149230"/>
                </a:lnTo>
                <a:lnTo>
                  <a:pt x="885196" y="2156679"/>
                </a:lnTo>
                <a:lnTo>
                  <a:pt x="923796" y="2162855"/>
                </a:lnTo>
                <a:lnTo>
                  <a:pt x="963092" y="2167852"/>
                </a:lnTo>
                <a:lnTo>
                  <a:pt x="1003068" y="2171761"/>
                </a:lnTo>
                <a:lnTo>
                  <a:pt x="1043704" y="2174677"/>
                </a:lnTo>
                <a:lnTo>
                  <a:pt x="1084983" y="2176692"/>
                </a:lnTo>
                <a:lnTo>
                  <a:pt x="1126886" y="2177899"/>
                </a:lnTo>
                <a:lnTo>
                  <a:pt x="1169397" y="2178390"/>
                </a:lnTo>
                <a:lnTo>
                  <a:pt x="1212496" y="2178259"/>
                </a:lnTo>
                <a:lnTo>
                  <a:pt x="1300388" y="2176500"/>
                </a:lnTo>
                <a:lnTo>
                  <a:pt x="1624491" y="2164525"/>
                </a:lnTo>
                <a:lnTo>
                  <a:pt x="1938179" y="2159176"/>
                </a:lnTo>
                <a:lnTo>
                  <a:pt x="1993107" y="2157514"/>
                </a:lnTo>
                <a:lnTo>
                  <a:pt x="2048372" y="2155260"/>
                </a:lnTo>
                <a:lnTo>
                  <a:pt x="2103818" y="2152276"/>
                </a:lnTo>
                <a:lnTo>
                  <a:pt x="2159286" y="2148423"/>
                </a:lnTo>
                <a:lnTo>
                  <a:pt x="2214620" y="2143560"/>
                </a:lnTo>
                <a:lnTo>
                  <a:pt x="2269663" y="2137550"/>
                </a:lnTo>
                <a:lnTo>
                  <a:pt x="2324257" y="2130252"/>
                </a:lnTo>
                <a:lnTo>
                  <a:pt x="2378245" y="2121529"/>
                </a:lnTo>
                <a:lnTo>
                  <a:pt x="2431470" y="2111239"/>
                </a:lnTo>
                <a:lnTo>
                  <a:pt x="2483775" y="2099245"/>
                </a:lnTo>
                <a:lnTo>
                  <a:pt x="2535003" y="2085408"/>
                </a:lnTo>
                <a:lnTo>
                  <a:pt x="2584997" y="2069587"/>
                </a:lnTo>
                <a:lnTo>
                  <a:pt x="2633599" y="2051645"/>
                </a:lnTo>
                <a:lnTo>
                  <a:pt x="2682442" y="2031329"/>
                </a:lnTo>
                <a:lnTo>
                  <a:pt x="2732971" y="2008608"/>
                </a:lnTo>
                <a:lnTo>
                  <a:pt x="2784799" y="1983670"/>
                </a:lnTo>
                <a:lnTo>
                  <a:pt x="2837541" y="1956706"/>
                </a:lnTo>
                <a:lnTo>
                  <a:pt x="2890811" y="1927903"/>
                </a:lnTo>
                <a:lnTo>
                  <a:pt x="2944224" y="1897452"/>
                </a:lnTo>
                <a:lnTo>
                  <a:pt x="2997393" y="1865541"/>
                </a:lnTo>
                <a:lnTo>
                  <a:pt x="3049933" y="1832360"/>
                </a:lnTo>
                <a:lnTo>
                  <a:pt x="3101459" y="1798097"/>
                </a:lnTo>
                <a:lnTo>
                  <a:pt x="3151584" y="1762942"/>
                </a:lnTo>
                <a:lnTo>
                  <a:pt x="3199923" y="1727084"/>
                </a:lnTo>
                <a:lnTo>
                  <a:pt x="3246091" y="1690713"/>
                </a:lnTo>
                <a:lnTo>
                  <a:pt x="3289702" y="1654017"/>
                </a:lnTo>
                <a:lnTo>
                  <a:pt x="3330369" y="1617185"/>
                </a:lnTo>
                <a:lnTo>
                  <a:pt x="3367708" y="1580407"/>
                </a:lnTo>
                <a:lnTo>
                  <a:pt x="3401333" y="1543872"/>
                </a:lnTo>
                <a:lnTo>
                  <a:pt x="3430858" y="1507770"/>
                </a:lnTo>
                <a:lnTo>
                  <a:pt x="3455897" y="1472288"/>
                </a:lnTo>
                <a:lnTo>
                  <a:pt x="3476065" y="1437617"/>
                </a:lnTo>
                <a:lnTo>
                  <a:pt x="3500490" y="1370706"/>
                </a:lnTo>
                <a:lnTo>
                  <a:pt x="3504993" y="1337197"/>
                </a:lnTo>
                <a:lnTo>
                  <a:pt x="3504833" y="1303455"/>
                </a:lnTo>
                <a:lnTo>
                  <a:pt x="3491906" y="1235434"/>
                </a:lnTo>
                <a:lnTo>
                  <a:pt x="3464480" y="1166957"/>
                </a:lnTo>
                <a:lnTo>
                  <a:pt x="3446196" y="1132646"/>
                </a:lnTo>
                <a:lnTo>
                  <a:pt x="3425327" y="1098340"/>
                </a:lnTo>
                <a:lnTo>
                  <a:pt x="3402218" y="1064077"/>
                </a:lnTo>
                <a:lnTo>
                  <a:pt x="3377217" y="1029897"/>
                </a:lnTo>
                <a:lnTo>
                  <a:pt x="3350670" y="995839"/>
                </a:lnTo>
                <a:lnTo>
                  <a:pt x="3322923" y="961943"/>
                </a:lnTo>
                <a:lnTo>
                  <a:pt x="3294322" y="928247"/>
                </a:lnTo>
                <a:lnTo>
                  <a:pt x="3265215" y="894792"/>
                </a:lnTo>
                <a:lnTo>
                  <a:pt x="3178316" y="796261"/>
                </a:lnTo>
                <a:lnTo>
                  <a:pt x="3150645" y="764160"/>
                </a:lnTo>
                <a:lnTo>
                  <a:pt x="3124200" y="732496"/>
                </a:lnTo>
                <a:lnTo>
                  <a:pt x="3098904" y="700695"/>
                </a:lnTo>
                <a:lnTo>
                  <a:pt x="3074287" y="668256"/>
                </a:lnTo>
                <a:lnTo>
                  <a:pt x="3050097" y="635325"/>
                </a:lnTo>
                <a:lnTo>
                  <a:pt x="3002002" y="568571"/>
                </a:lnTo>
                <a:lnTo>
                  <a:pt x="2977596" y="535040"/>
                </a:lnTo>
                <a:lnTo>
                  <a:pt x="2952618" y="501603"/>
                </a:lnTo>
                <a:lnTo>
                  <a:pt x="2926819" y="468405"/>
                </a:lnTo>
                <a:lnTo>
                  <a:pt x="2899948" y="435592"/>
                </a:lnTo>
                <a:lnTo>
                  <a:pt x="2871755" y="403312"/>
                </a:lnTo>
                <a:lnTo>
                  <a:pt x="2841991" y="371709"/>
                </a:lnTo>
                <a:lnTo>
                  <a:pt x="2810405" y="340931"/>
                </a:lnTo>
                <a:lnTo>
                  <a:pt x="2776747" y="311124"/>
                </a:lnTo>
                <a:lnTo>
                  <a:pt x="2740768" y="282434"/>
                </a:lnTo>
                <a:lnTo>
                  <a:pt x="2702218" y="255008"/>
                </a:lnTo>
                <a:lnTo>
                  <a:pt x="2660847" y="228991"/>
                </a:lnTo>
                <a:lnTo>
                  <a:pt x="2616404" y="204530"/>
                </a:lnTo>
                <a:lnTo>
                  <a:pt x="2568640" y="181771"/>
                </a:lnTo>
                <a:lnTo>
                  <a:pt x="2517305" y="160861"/>
                </a:lnTo>
                <a:lnTo>
                  <a:pt x="2462149" y="141946"/>
                </a:lnTo>
                <a:lnTo>
                  <a:pt x="2401319" y="124566"/>
                </a:lnTo>
                <a:lnTo>
                  <a:pt x="2333653" y="108152"/>
                </a:lnTo>
                <a:lnTo>
                  <a:pt x="2259934" y="92743"/>
                </a:lnTo>
                <a:lnTo>
                  <a:pt x="2180945" y="78375"/>
                </a:lnTo>
                <a:lnTo>
                  <a:pt x="2097470" y="65087"/>
                </a:lnTo>
                <a:lnTo>
                  <a:pt x="2010292" y="52918"/>
                </a:lnTo>
                <a:lnTo>
                  <a:pt x="1920195" y="41904"/>
                </a:lnTo>
                <a:lnTo>
                  <a:pt x="1827961" y="32086"/>
                </a:lnTo>
                <a:lnTo>
                  <a:pt x="1734375" y="23500"/>
                </a:lnTo>
                <a:lnTo>
                  <a:pt x="1640220" y="16184"/>
                </a:lnTo>
                <a:lnTo>
                  <a:pt x="1546280" y="10177"/>
                </a:lnTo>
                <a:lnTo>
                  <a:pt x="1453337" y="5517"/>
                </a:lnTo>
                <a:lnTo>
                  <a:pt x="1362175" y="2242"/>
                </a:lnTo>
                <a:lnTo>
                  <a:pt x="1273578" y="390"/>
                </a:lnTo>
                <a:lnTo>
                  <a:pt x="1188329" y="0"/>
                </a:lnTo>
                <a:close/>
              </a:path>
            </a:pathLst>
          </a:custGeom>
          <a:solidFill>
            <a:srgbClr val="99CCFF"/>
          </a:solidFill>
        </p:spPr>
        <p:txBody>
          <a:bodyPr wrap="square" lIns="0" tIns="0" rIns="0" bIns="0" rtlCol="0">
            <a:noAutofit/>
          </a:bodyPr>
          <a:lstStyle/>
          <a:p>
            <a:endParaRPr/>
          </a:p>
        </p:txBody>
      </p:sp>
      <p:sp>
        <p:nvSpPr>
          <p:cNvPr id="3" name="object 3"/>
          <p:cNvSpPr/>
          <p:nvPr/>
        </p:nvSpPr>
        <p:spPr>
          <a:xfrm>
            <a:off x="5110226" y="1967359"/>
            <a:ext cx="3257550" cy="1680714"/>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5285613" y="2755646"/>
            <a:ext cx="16700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u</a:t>
            </a:r>
            <a:endParaRPr sz="2000">
              <a:latin typeface="Arial"/>
              <a:cs typeface="Arial"/>
            </a:endParaRPr>
          </a:p>
        </p:txBody>
      </p:sp>
      <p:sp>
        <p:nvSpPr>
          <p:cNvPr id="5" name="object 5"/>
          <p:cNvSpPr txBox="1"/>
          <p:nvPr/>
        </p:nvSpPr>
        <p:spPr>
          <a:xfrm>
            <a:off x="7141591" y="2924809"/>
            <a:ext cx="264160" cy="755650"/>
          </a:xfrm>
          <a:prstGeom prst="rect">
            <a:avLst/>
          </a:prstGeom>
        </p:spPr>
        <p:txBody>
          <a:bodyPr vert="horz" wrap="square" lIns="0" tIns="0" rIns="0" bIns="0" rtlCol="0">
            <a:noAutofit/>
          </a:bodyPr>
          <a:lstStyle/>
          <a:p>
            <a:pPr marL="123825">
              <a:lnSpc>
                <a:spcPct val="100000"/>
              </a:lnSpc>
            </a:pPr>
            <a:r>
              <a:rPr sz="1800" dirty="0" smtClean="0">
                <a:latin typeface="Arial"/>
                <a:cs typeface="Arial"/>
              </a:rPr>
              <a:t>1</a:t>
            </a:r>
            <a:endParaRPr sz="1800">
              <a:latin typeface="Arial"/>
              <a:cs typeface="Arial"/>
            </a:endParaRPr>
          </a:p>
          <a:p>
            <a:pPr>
              <a:lnSpc>
                <a:spcPts val="1300"/>
              </a:lnSpc>
              <a:spcBef>
                <a:spcPts val="8"/>
              </a:spcBef>
            </a:pPr>
            <a:endParaRPr sz="1300"/>
          </a:p>
          <a:p>
            <a:pPr marL="12700">
              <a:lnSpc>
                <a:spcPct val="100000"/>
              </a:lnSpc>
            </a:pPr>
            <a:r>
              <a:rPr sz="2000" dirty="0" smtClean="0">
                <a:latin typeface="Arial"/>
                <a:cs typeface="Arial"/>
              </a:rPr>
              <a:t>y</a:t>
            </a:r>
            <a:endParaRPr sz="2000">
              <a:latin typeface="Arial"/>
              <a:cs typeface="Arial"/>
            </a:endParaRPr>
          </a:p>
        </p:txBody>
      </p:sp>
      <p:sp>
        <p:nvSpPr>
          <p:cNvPr id="6" name="object 6"/>
          <p:cNvSpPr txBox="1"/>
          <p:nvPr/>
        </p:nvSpPr>
        <p:spPr>
          <a:xfrm>
            <a:off x="6014465" y="2896489"/>
            <a:ext cx="292100" cy="793115"/>
          </a:xfrm>
          <a:prstGeom prst="rect">
            <a:avLst/>
          </a:prstGeom>
        </p:spPr>
        <p:txBody>
          <a:bodyPr vert="horz" wrap="square" lIns="0" tIns="0" rIns="0" bIns="0" rtlCol="0">
            <a:noAutofit/>
          </a:bodyPr>
          <a:lstStyle/>
          <a:p>
            <a:pPr marL="151765">
              <a:lnSpc>
                <a:spcPct val="100000"/>
              </a:lnSpc>
            </a:pPr>
            <a:r>
              <a:rPr sz="1800" dirty="0" smtClean="0">
                <a:latin typeface="Arial"/>
                <a:cs typeface="Arial"/>
              </a:rPr>
              <a:t>2</a:t>
            </a:r>
            <a:endParaRPr sz="1800">
              <a:latin typeface="Arial"/>
              <a:cs typeface="Arial"/>
            </a:endParaRPr>
          </a:p>
          <a:p>
            <a:pPr>
              <a:lnSpc>
                <a:spcPts val="1100"/>
              </a:lnSpc>
              <a:spcBef>
                <a:spcPts val="25"/>
              </a:spcBef>
            </a:pPr>
            <a:endParaRPr sz="1100"/>
          </a:p>
          <a:p>
            <a:pPr marL="12700">
              <a:lnSpc>
                <a:spcPct val="100000"/>
              </a:lnSpc>
            </a:pPr>
            <a:r>
              <a:rPr sz="2400" dirty="0" smtClean="0">
                <a:latin typeface="Arial"/>
                <a:cs typeface="Arial"/>
              </a:rPr>
              <a:t>x</a:t>
            </a:r>
            <a:endParaRPr sz="2400">
              <a:latin typeface="Arial"/>
              <a:cs typeface="Arial"/>
            </a:endParaRPr>
          </a:p>
        </p:txBody>
      </p:sp>
      <p:sp>
        <p:nvSpPr>
          <p:cNvPr id="7" name="object 7"/>
          <p:cNvSpPr txBox="1"/>
          <p:nvPr/>
        </p:nvSpPr>
        <p:spPr>
          <a:xfrm>
            <a:off x="7123938" y="2269744"/>
            <a:ext cx="20955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w</a:t>
            </a:r>
            <a:endParaRPr sz="2000">
              <a:latin typeface="Arial"/>
              <a:cs typeface="Arial"/>
            </a:endParaRPr>
          </a:p>
        </p:txBody>
      </p:sp>
      <p:sp>
        <p:nvSpPr>
          <p:cNvPr id="8" name="object 8"/>
          <p:cNvSpPr txBox="1"/>
          <p:nvPr/>
        </p:nvSpPr>
        <p:spPr>
          <a:xfrm>
            <a:off x="6039739" y="1829434"/>
            <a:ext cx="165735" cy="755650"/>
          </a:xfrm>
          <a:prstGeom prst="rect">
            <a:avLst/>
          </a:prstGeom>
        </p:spPr>
        <p:txBody>
          <a:bodyPr vert="horz" wrap="square" lIns="0" tIns="0" rIns="0" bIns="0" rtlCol="0">
            <a:noAutofit/>
          </a:bodyPr>
          <a:lstStyle/>
          <a:p>
            <a:pPr marL="12700">
              <a:lnSpc>
                <a:spcPct val="100000"/>
              </a:lnSpc>
            </a:pPr>
            <a:r>
              <a:rPr sz="1800" dirty="0" smtClean="0">
                <a:latin typeface="Arial"/>
                <a:cs typeface="Arial"/>
              </a:rPr>
              <a:t>5</a:t>
            </a:r>
            <a:endParaRPr sz="1800">
              <a:latin typeface="Arial"/>
              <a:cs typeface="Arial"/>
            </a:endParaRPr>
          </a:p>
          <a:p>
            <a:pPr>
              <a:lnSpc>
                <a:spcPts val="1300"/>
              </a:lnSpc>
              <a:spcBef>
                <a:spcPts val="7"/>
              </a:spcBef>
            </a:pPr>
            <a:endParaRPr sz="1300"/>
          </a:p>
          <a:p>
            <a:pPr marL="25400">
              <a:lnSpc>
                <a:spcPct val="100000"/>
              </a:lnSpc>
            </a:pPr>
            <a:r>
              <a:rPr sz="2000" dirty="0" smtClean="0">
                <a:latin typeface="Arial"/>
                <a:cs typeface="Arial"/>
              </a:rPr>
              <a:t>v</a:t>
            </a:r>
            <a:endParaRPr sz="2000">
              <a:latin typeface="Arial"/>
              <a:cs typeface="Arial"/>
            </a:endParaRPr>
          </a:p>
        </p:txBody>
      </p:sp>
      <p:sp>
        <p:nvSpPr>
          <p:cNvPr id="9" name="object 9"/>
          <p:cNvSpPr txBox="1"/>
          <p:nvPr/>
        </p:nvSpPr>
        <p:spPr>
          <a:xfrm>
            <a:off x="8040116" y="2775458"/>
            <a:ext cx="177800"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z</a:t>
            </a:r>
            <a:endParaRPr sz="2400">
              <a:latin typeface="Arial"/>
              <a:cs typeface="Arial"/>
            </a:endParaRPr>
          </a:p>
        </p:txBody>
      </p:sp>
      <p:sp>
        <p:nvSpPr>
          <p:cNvPr id="10" name="object 10"/>
          <p:cNvSpPr txBox="1"/>
          <p:nvPr/>
        </p:nvSpPr>
        <p:spPr>
          <a:xfrm>
            <a:off x="5601461" y="2548763"/>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11" name="object 11"/>
          <p:cNvSpPr txBox="1"/>
          <p:nvPr/>
        </p:nvSpPr>
        <p:spPr>
          <a:xfrm>
            <a:off x="5480684" y="3234563"/>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1</a:t>
            </a:r>
            <a:endParaRPr sz="1800">
              <a:latin typeface="Arial"/>
              <a:cs typeface="Arial"/>
            </a:endParaRPr>
          </a:p>
        </p:txBody>
      </p:sp>
      <p:sp>
        <p:nvSpPr>
          <p:cNvPr id="12" name="object 12"/>
          <p:cNvSpPr txBox="1"/>
          <p:nvPr/>
        </p:nvSpPr>
        <p:spPr>
          <a:xfrm>
            <a:off x="6763639" y="3044063"/>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a:t>
            </a:r>
            <a:endParaRPr sz="1800">
              <a:latin typeface="Arial"/>
              <a:cs typeface="Arial"/>
            </a:endParaRPr>
          </a:p>
        </p:txBody>
      </p:sp>
      <p:sp>
        <p:nvSpPr>
          <p:cNvPr id="13" name="object 13"/>
          <p:cNvSpPr txBox="1"/>
          <p:nvPr/>
        </p:nvSpPr>
        <p:spPr>
          <a:xfrm>
            <a:off x="4956428" y="3606038"/>
            <a:ext cx="3060065" cy="1830705"/>
          </a:xfrm>
          <a:prstGeom prst="rect">
            <a:avLst/>
          </a:prstGeom>
        </p:spPr>
        <p:txBody>
          <a:bodyPr vert="horz" wrap="square" lIns="0" tIns="0" rIns="0" bIns="0" rtlCol="0">
            <a:noAutofit/>
          </a:bodyPr>
          <a:lstStyle/>
          <a:p>
            <a:pPr marL="541655" algn="ctr">
              <a:lnSpc>
                <a:spcPct val="100000"/>
              </a:lnSpc>
            </a:pPr>
            <a:r>
              <a:rPr sz="1800" dirty="0" smtClean="0">
                <a:latin typeface="Arial"/>
                <a:cs typeface="Arial"/>
              </a:rPr>
              <a:t>1</a:t>
            </a:r>
            <a:endParaRPr sz="1800" dirty="0">
              <a:latin typeface="Arial"/>
              <a:cs typeface="Arial"/>
            </a:endParaRPr>
          </a:p>
          <a:p>
            <a:pPr>
              <a:lnSpc>
                <a:spcPts val="500"/>
              </a:lnSpc>
              <a:spcBef>
                <a:spcPts val="31"/>
              </a:spcBef>
            </a:pPr>
            <a:endParaRPr sz="500" dirty="0"/>
          </a:p>
          <a:p>
            <a:pPr>
              <a:lnSpc>
                <a:spcPts val="1000"/>
              </a:lnSpc>
            </a:pPr>
            <a:endParaRPr sz="1000" dirty="0"/>
          </a:p>
          <a:p>
            <a:pPr>
              <a:lnSpc>
                <a:spcPts val="1000"/>
              </a:lnSpc>
            </a:pPr>
            <a:endParaRPr sz="1000" dirty="0"/>
          </a:p>
          <a:p>
            <a:pPr>
              <a:lnSpc>
                <a:spcPts val="1000"/>
              </a:lnSpc>
            </a:pPr>
            <a:endParaRPr sz="1000" dirty="0"/>
          </a:p>
          <a:p>
            <a:pPr marL="12700">
              <a:lnSpc>
                <a:spcPct val="100000"/>
              </a:lnSpc>
              <a:tabLst>
                <a:tab pos="286385" algn="l"/>
              </a:tabLst>
            </a:pPr>
            <a:r>
              <a:rPr sz="2050" spc="-15" dirty="0" smtClean="0">
                <a:solidFill>
                  <a:srgbClr val="00CC99"/>
                </a:solidFill>
                <a:latin typeface="Wingdings 2"/>
                <a:cs typeface="Wingdings 2"/>
              </a:rPr>
              <a:t></a:t>
            </a:r>
            <a:r>
              <a:rPr sz="2050" spc="-15" dirty="0" smtClean="0">
                <a:solidFill>
                  <a:srgbClr val="00CC99"/>
                </a:solidFill>
                <a:latin typeface="Times New Roman"/>
                <a:cs typeface="Times New Roman"/>
              </a:rPr>
              <a:t>	</a:t>
            </a:r>
            <a:r>
              <a:rPr sz="2400" spc="-15" dirty="0" smtClean="0">
                <a:latin typeface="Calibri"/>
                <a:cs typeface="Calibri"/>
              </a:rPr>
              <a:t>“</a:t>
            </a:r>
            <a:r>
              <a:rPr sz="2400" spc="-15" dirty="0" smtClean="0">
                <a:latin typeface="宋体"/>
                <a:cs typeface="宋体"/>
              </a:rPr>
              <a:t>好的</a:t>
            </a:r>
            <a:r>
              <a:rPr sz="2400" spc="-15" dirty="0" smtClean="0">
                <a:latin typeface="Calibri"/>
                <a:cs typeface="Calibri"/>
              </a:rPr>
              <a:t>”</a:t>
            </a:r>
            <a:r>
              <a:rPr sz="2400" spc="-35" dirty="0" smtClean="0">
                <a:latin typeface="Calibri"/>
                <a:cs typeface="Calibri"/>
              </a:rPr>
              <a:t> </a:t>
            </a:r>
            <a:r>
              <a:rPr sz="2400" spc="0" dirty="0" smtClean="0">
                <a:latin typeface="宋体"/>
                <a:cs typeface="宋体"/>
              </a:rPr>
              <a:t>路径</a:t>
            </a:r>
            <a:endParaRPr sz="2400" dirty="0">
              <a:latin typeface="宋体"/>
              <a:cs typeface="宋体"/>
            </a:endParaRPr>
          </a:p>
          <a:p>
            <a:pPr>
              <a:lnSpc>
                <a:spcPts val="550"/>
              </a:lnSpc>
              <a:spcBef>
                <a:spcPts val="6"/>
              </a:spcBef>
            </a:pPr>
            <a:endParaRPr sz="550" dirty="0"/>
          </a:p>
          <a:p>
            <a:pPr marL="457200" algn="ctr">
              <a:lnSpc>
                <a:spcPct val="100000"/>
              </a:lnSpc>
            </a:pPr>
            <a:r>
              <a:rPr sz="1600" spc="-15" dirty="0" smtClean="0">
                <a:solidFill>
                  <a:srgbClr val="3333CC"/>
                </a:solidFill>
                <a:latin typeface="Wingdings"/>
                <a:cs typeface="Wingdings"/>
              </a:rPr>
              <a:t></a:t>
            </a:r>
            <a:r>
              <a:rPr sz="1600" spc="-15" dirty="0" smtClean="0">
                <a:solidFill>
                  <a:srgbClr val="3333CC"/>
                </a:solidFill>
                <a:latin typeface="Times New Roman"/>
                <a:cs typeface="Times New Roman"/>
              </a:rPr>
              <a:t> </a:t>
            </a:r>
            <a:r>
              <a:rPr sz="1600" spc="30" dirty="0" smtClean="0">
                <a:solidFill>
                  <a:srgbClr val="3333CC"/>
                </a:solidFill>
                <a:latin typeface="Times New Roman"/>
                <a:cs typeface="Times New Roman"/>
              </a:rPr>
              <a:t> </a:t>
            </a:r>
            <a:r>
              <a:rPr sz="2000" spc="0" dirty="0" smtClean="0">
                <a:latin typeface="宋体"/>
                <a:cs typeface="宋体"/>
              </a:rPr>
              <a:t>通常是最小费用路径</a:t>
            </a:r>
            <a:endParaRPr sz="2000" dirty="0">
              <a:latin typeface="宋体"/>
              <a:cs typeface="宋体"/>
            </a:endParaRPr>
          </a:p>
          <a:p>
            <a:pPr marL="469900">
              <a:lnSpc>
                <a:spcPct val="100000"/>
              </a:lnSpc>
              <a:spcBef>
                <a:spcPts val="480"/>
              </a:spcBef>
            </a:pPr>
            <a:r>
              <a:rPr sz="1600" spc="-15" dirty="0" smtClean="0">
                <a:solidFill>
                  <a:srgbClr val="3333CC"/>
                </a:solidFill>
                <a:latin typeface="Wingdings"/>
                <a:cs typeface="Wingdings"/>
              </a:rPr>
              <a:t></a:t>
            </a:r>
            <a:r>
              <a:rPr sz="1600" spc="-15" dirty="0" smtClean="0">
                <a:solidFill>
                  <a:srgbClr val="3333CC"/>
                </a:solidFill>
                <a:latin typeface="Times New Roman"/>
                <a:cs typeface="Times New Roman"/>
              </a:rPr>
              <a:t> </a:t>
            </a:r>
            <a:r>
              <a:rPr sz="1600" spc="30" dirty="0" smtClean="0">
                <a:solidFill>
                  <a:srgbClr val="3333CC"/>
                </a:solidFill>
                <a:latin typeface="Times New Roman"/>
                <a:cs typeface="Times New Roman"/>
              </a:rPr>
              <a:t> </a:t>
            </a:r>
            <a:r>
              <a:rPr sz="2000" spc="0" dirty="0" smtClean="0">
                <a:latin typeface="宋体"/>
                <a:cs typeface="宋体"/>
              </a:rPr>
              <a:t>也可能是其它定义</a:t>
            </a:r>
            <a:endParaRPr sz="2000" dirty="0">
              <a:latin typeface="宋体"/>
              <a:cs typeface="宋体"/>
            </a:endParaRPr>
          </a:p>
        </p:txBody>
      </p:sp>
      <p:sp>
        <p:nvSpPr>
          <p:cNvPr id="14" name="object 14"/>
          <p:cNvSpPr txBox="1"/>
          <p:nvPr/>
        </p:nvSpPr>
        <p:spPr>
          <a:xfrm>
            <a:off x="7806943" y="3344290"/>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15" name="object 15"/>
          <p:cNvSpPr txBox="1"/>
          <p:nvPr/>
        </p:nvSpPr>
        <p:spPr>
          <a:xfrm>
            <a:off x="7764018" y="2491485"/>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5</a:t>
            </a:r>
            <a:endParaRPr sz="1800">
              <a:latin typeface="Arial"/>
              <a:cs typeface="Arial"/>
            </a:endParaRPr>
          </a:p>
        </p:txBody>
      </p:sp>
      <p:sp>
        <p:nvSpPr>
          <p:cNvPr id="16" name="object 16"/>
          <p:cNvSpPr txBox="1"/>
          <p:nvPr/>
        </p:nvSpPr>
        <p:spPr>
          <a:xfrm>
            <a:off x="6596888" y="2253360"/>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a:t>
            </a:r>
            <a:endParaRPr sz="1800">
              <a:latin typeface="Arial"/>
              <a:cs typeface="Arial"/>
            </a:endParaRPr>
          </a:p>
        </p:txBody>
      </p:sp>
      <p:sp>
        <p:nvSpPr>
          <p:cNvPr id="20" name="object 20"/>
          <p:cNvSpPr txBox="1">
            <a:spLocks noGrp="1"/>
          </p:cNvSpPr>
          <p:nvPr>
            <p:ph sz="half" idx="2"/>
          </p:nvPr>
        </p:nvSpPr>
        <p:spPr>
          <a:xfrm>
            <a:off x="564590" y="1346580"/>
            <a:ext cx="3855009" cy="3676880"/>
          </a:xfrm>
          <a:prstGeom prst="rect">
            <a:avLst/>
          </a:prstGeom>
        </p:spPr>
        <p:txBody>
          <a:bodyPr vert="horz" wrap="square" lIns="0" tIns="0" rIns="0" bIns="0" rtlCol="0">
            <a:noAutofit/>
          </a:bodyPr>
          <a:lstStyle/>
          <a:p>
            <a:pPr marR="713740" algn="ctr">
              <a:lnSpc>
                <a:spcPct val="100000"/>
              </a:lnSpc>
            </a:pPr>
            <a:r>
              <a:rPr sz="2400" spc="-5" dirty="0" smtClean="0">
                <a:solidFill>
                  <a:srgbClr val="FF0000"/>
                </a:solidFill>
                <a:latin typeface="宋体"/>
                <a:cs typeface="宋体"/>
              </a:rPr>
              <a:t>选路协议</a:t>
            </a:r>
            <a:endParaRPr sz="2400" dirty="0">
              <a:latin typeface="宋体"/>
              <a:cs typeface="宋体"/>
            </a:endParaRPr>
          </a:p>
          <a:p>
            <a:pPr>
              <a:lnSpc>
                <a:spcPts val="850"/>
              </a:lnSpc>
              <a:spcBef>
                <a:spcPts val="34"/>
              </a:spcBef>
            </a:pPr>
            <a:endParaRPr sz="850" dirty="0"/>
          </a:p>
          <a:p>
            <a:pPr marL="0" marR="12700" indent="0">
              <a:lnSpc>
                <a:spcPct val="100600"/>
              </a:lnSpc>
              <a:buNone/>
            </a:pPr>
            <a:r>
              <a:rPr lang="en-US" sz="2000" dirty="0" smtClean="0">
                <a:solidFill>
                  <a:srgbClr val="FF0000"/>
                </a:solidFill>
                <a:latin typeface="宋体"/>
                <a:cs typeface="宋体"/>
              </a:rPr>
              <a:t> </a:t>
            </a:r>
            <a:r>
              <a:rPr sz="2000" dirty="0" err="1" smtClean="0">
                <a:solidFill>
                  <a:srgbClr val="FF0000"/>
                </a:solidFill>
                <a:latin typeface="宋体"/>
                <a:cs typeface="宋体"/>
              </a:rPr>
              <a:t>目标</a:t>
            </a:r>
            <a:r>
              <a:rPr sz="2000" dirty="0" smtClean="0">
                <a:solidFill>
                  <a:srgbClr val="FF0000"/>
                </a:solidFill>
                <a:latin typeface="Comic Sans MS"/>
                <a:cs typeface="Comic Sans MS"/>
              </a:rPr>
              <a:t>:</a:t>
            </a:r>
            <a:r>
              <a:rPr sz="2000" spc="-25" dirty="0" smtClean="0">
                <a:solidFill>
                  <a:srgbClr val="FF0000"/>
                </a:solidFill>
                <a:latin typeface="Comic Sans MS"/>
                <a:cs typeface="Comic Sans MS"/>
              </a:rPr>
              <a:t> </a:t>
            </a:r>
            <a:r>
              <a:rPr sz="2000" spc="0" dirty="0" smtClean="0">
                <a:latin typeface="宋体"/>
                <a:cs typeface="宋体"/>
              </a:rPr>
              <a:t>选择一条经过网络从源点 到目的节点的“好的”</a:t>
            </a:r>
            <a:r>
              <a:rPr sz="2000" spc="-15" dirty="0" smtClean="0">
                <a:latin typeface="宋体"/>
                <a:cs typeface="宋体"/>
              </a:rPr>
              <a:t>路</a:t>
            </a:r>
            <a:r>
              <a:rPr sz="2000" spc="0" dirty="0" smtClean="0">
                <a:latin typeface="宋体"/>
                <a:cs typeface="宋体"/>
              </a:rPr>
              <a:t>径（ </a:t>
            </a:r>
            <a:r>
              <a:rPr sz="2000" spc="-5" dirty="0" smtClean="0">
                <a:latin typeface="宋体"/>
                <a:cs typeface="宋体"/>
              </a:rPr>
              <a:t>路由器序列）</a:t>
            </a:r>
            <a:endParaRPr sz="2000" dirty="0">
              <a:latin typeface="宋体"/>
              <a:cs typeface="宋体"/>
            </a:endParaRPr>
          </a:p>
          <a:p>
            <a:pPr>
              <a:lnSpc>
                <a:spcPts val="850"/>
              </a:lnSpc>
              <a:spcBef>
                <a:spcPts val="23"/>
              </a:spcBef>
            </a:pPr>
            <a:endParaRPr sz="850" dirty="0"/>
          </a:p>
          <a:p>
            <a:pPr>
              <a:lnSpc>
                <a:spcPts val="1000"/>
              </a:lnSpc>
            </a:pPr>
            <a:endParaRPr sz="1000" dirty="0"/>
          </a:p>
          <a:p>
            <a:pPr>
              <a:lnSpc>
                <a:spcPts val="1000"/>
              </a:lnSpc>
            </a:pPr>
            <a:endParaRPr sz="1000" dirty="0"/>
          </a:p>
          <a:p>
            <a:pPr marL="0" marR="749300" indent="0" algn="ctr">
              <a:buNone/>
              <a:tabLst>
                <a:tab pos="342265" algn="l"/>
              </a:tabLst>
            </a:pPr>
            <a:r>
              <a:rPr sz="2400" spc="10" dirty="0" err="1" smtClean="0">
                <a:latin typeface="+mn-ea"/>
                <a:cs typeface="Wingdings"/>
              </a:rPr>
              <a:t>选路算法的图形抽象</a:t>
            </a:r>
            <a:endParaRPr sz="2400" spc="10" dirty="0" smtClean="0">
              <a:latin typeface="+mn-ea"/>
              <a:cs typeface="Wingdings"/>
            </a:endParaRPr>
          </a:p>
          <a:p>
            <a:pPr>
              <a:lnSpc>
                <a:spcPts val="550"/>
              </a:lnSpc>
              <a:spcBef>
                <a:spcPts val="25"/>
              </a:spcBef>
              <a:buFont typeface="Wingdings" panose="05000000000000000000" pitchFamily="2" charset="2"/>
              <a:buChar char="p"/>
            </a:pPr>
            <a:endParaRPr sz="550" dirty="0" smtClean="0"/>
          </a:p>
          <a:p>
            <a:pPr marR="749300">
              <a:lnSpc>
                <a:spcPct val="100000"/>
              </a:lnSpc>
              <a:buFont typeface="Wingdings" panose="05000000000000000000" pitchFamily="2" charset="2"/>
              <a:buChar char="p"/>
              <a:tabLst>
                <a:tab pos="342265" algn="l"/>
              </a:tabLst>
            </a:pPr>
            <a:r>
              <a:rPr lang="en-US" sz="1650" spc="10" dirty="0" smtClean="0">
                <a:solidFill>
                  <a:srgbClr val="006FC0"/>
                </a:solidFill>
                <a:latin typeface="Times New Roman"/>
                <a:cs typeface="Times New Roman"/>
              </a:rPr>
              <a:t> </a:t>
            </a:r>
            <a:r>
              <a:rPr sz="1650" spc="10" dirty="0" smtClean="0">
                <a:solidFill>
                  <a:srgbClr val="006FC0"/>
                </a:solidFill>
                <a:latin typeface="Times New Roman"/>
                <a:cs typeface="Times New Roman"/>
              </a:rPr>
              <a:t>	</a:t>
            </a:r>
            <a:r>
              <a:rPr sz="2400" spc="10" dirty="0" err="1" smtClean="0">
                <a:latin typeface="宋体"/>
                <a:cs typeface="宋体"/>
              </a:rPr>
              <a:t>图的节点为路由器</a:t>
            </a:r>
            <a:endParaRPr sz="2400" dirty="0" smtClean="0">
              <a:latin typeface="宋体"/>
              <a:cs typeface="宋体"/>
            </a:endParaRPr>
          </a:p>
          <a:p>
            <a:pPr>
              <a:lnSpc>
                <a:spcPts val="550"/>
              </a:lnSpc>
              <a:spcBef>
                <a:spcPts val="28"/>
              </a:spcBef>
              <a:buFont typeface="Wingdings" panose="05000000000000000000" pitchFamily="2" charset="2"/>
              <a:buChar char="p"/>
            </a:pPr>
            <a:endParaRPr sz="550" dirty="0" smtClean="0"/>
          </a:p>
          <a:p>
            <a:pPr marR="749300">
              <a:lnSpc>
                <a:spcPct val="100000"/>
              </a:lnSpc>
              <a:buFont typeface="Wingdings" panose="05000000000000000000" pitchFamily="2" charset="2"/>
              <a:buChar char="p"/>
              <a:tabLst>
                <a:tab pos="342265" algn="l"/>
              </a:tabLst>
            </a:pPr>
            <a:r>
              <a:rPr sz="1650" spc="10" dirty="0" smtClean="0">
                <a:solidFill>
                  <a:srgbClr val="006FC0"/>
                </a:solidFill>
                <a:latin typeface="Times New Roman"/>
                <a:cs typeface="Times New Roman"/>
              </a:rPr>
              <a:t>	</a:t>
            </a:r>
            <a:r>
              <a:rPr sz="2400" spc="-5" dirty="0" err="1" smtClean="0">
                <a:latin typeface="宋体"/>
                <a:cs typeface="宋体"/>
              </a:rPr>
              <a:t>图的边为物理链路</a:t>
            </a:r>
            <a:endParaRPr sz="2400" dirty="0">
              <a:latin typeface="宋体"/>
              <a:cs typeface="宋体"/>
            </a:endParaRPr>
          </a:p>
          <a:p>
            <a:pPr marL="756285" marR="81915" indent="-287020">
              <a:lnSpc>
                <a:spcPct val="100000"/>
              </a:lnSpc>
              <a:spcBef>
                <a:spcPts val="495"/>
              </a:spcBef>
              <a:tabLst>
                <a:tab pos="756285" algn="l"/>
              </a:tabLst>
            </a:pPr>
            <a:r>
              <a:rPr sz="1400" dirty="0" smtClean="0">
                <a:solidFill>
                  <a:srgbClr val="7E7E7E"/>
                </a:solidFill>
                <a:latin typeface="Verdana"/>
                <a:cs typeface="Verdana"/>
              </a:rPr>
              <a:t>	</a:t>
            </a:r>
            <a:r>
              <a:rPr sz="2000" dirty="0" smtClean="0">
                <a:latin typeface="宋体"/>
                <a:cs typeface="宋体"/>
              </a:rPr>
              <a:t>链路费用：</a:t>
            </a:r>
            <a:r>
              <a:rPr sz="2000" spc="-580" dirty="0" smtClean="0">
                <a:latin typeface="宋体"/>
                <a:cs typeface="宋体"/>
              </a:rPr>
              <a:t> </a:t>
            </a:r>
            <a:r>
              <a:rPr sz="2000" spc="0" dirty="0" smtClean="0">
                <a:latin typeface="宋体"/>
                <a:cs typeface="宋体"/>
              </a:rPr>
              <a:t>时延</a:t>
            </a:r>
            <a:r>
              <a:rPr sz="2000" spc="0" dirty="0" smtClean="0">
                <a:latin typeface="Calibri"/>
                <a:cs typeface="Calibri"/>
              </a:rPr>
              <a:t>,</a:t>
            </a:r>
            <a:r>
              <a:rPr sz="2000" spc="-20" dirty="0" smtClean="0">
                <a:latin typeface="Calibri"/>
                <a:cs typeface="Calibri"/>
              </a:rPr>
              <a:t> </a:t>
            </a:r>
            <a:r>
              <a:rPr sz="2000" spc="0" dirty="0" smtClean="0">
                <a:latin typeface="宋体"/>
                <a:cs typeface="宋体"/>
              </a:rPr>
              <a:t>价格费 用，或拥塞程度</a:t>
            </a:r>
            <a:endParaRPr sz="2000" dirty="0">
              <a:latin typeface="宋体"/>
              <a:cs typeface="宋体"/>
            </a:endParaRPr>
          </a:p>
        </p:txBody>
      </p:sp>
      <p:sp>
        <p:nvSpPr>
          <p:cNvPr id="18" name="object 18"/>
          <p:cNvSpPr/>
          <p:nvPr/>
        </p:nvSpPr>
        <p:spPr>
          <a:xfrm>
            <a:off x="571500" y="1571625"/>
            <a:ext cx="3695700" cy="1257300"/>
          </a:xfrm>
          <a:custGeom>
            <a:avLst/>
            <a:gdLst/>
            <a:ahLst/>
            <a:cxnLst/>
            <a:rect l="l" t="t" r="r" b="b"/>
            <a:pathLst>
              <a:path w="3695700" h="1257300">
                <a:moveTo>
                  <a:pt x="0" y="1257300"/>
                </a:moveTo>
                <a:lnTo>
                  <a:pt x="3695700" y="1257300"/>
                </a:lnTo>
                <a:lnTo>
                  <a:pt x="3695700" y="0"/>
                </a:lnTo>
                <a:lnTo>
                  <a:pt x="0" y="0"/>
                </a:lnTo>
                <a:lnTo>
                  <a:pt x="0" y="1257300"/>
                </a:lnTo>
                <a:close/>
              </a:path>
            </a:pathLst>
          </a:custGeom>
          <a:ln w="19050">
            <a:solidFill>
              <a:srgbClr val="FF0000"/>
            </a:solidFill>
          </a:ln>
        </p:spPr>
        <p:txBody>
          <a:bodyPr wrap="square" lIns="0" tIns="0" rIns="0" bIns="0" rtlCol="0">
            <a:noAutofit/>
          </a:bodyPr>
          <a:lstStyle/>
          <a:p>
            <a:endParaRPr/>
          </a:p>
        </p:txBody>
      </p:sp>
      <p:sp>
        <p:nvSpPr>
          <p:cNvPr id="19" name="object 19"/>
          <p:cNvSpPr/>
          <p:nvPr/>
        </p:nvSpPr>
        <p:spPr>
          <a:xfrm>
            <a:off x="781050" y="1390650"/>
            <a:ext cx="2352675" cy="352425"/>
          </a:xfrm>
          <a:custGeom>
            <a:avLst/>
            <a:gdLst/>
            <a:ahLst/>
            <a:cxnLst/>
            <a:rect l="l" t="t" r="r" b="b"/>
            <a:pathLst>
              <a:path w="2352675" h="352425">
                <a:moveTo>
                  <a:pt x="0" y="352425"/>
                </a:moveTo>
                <a:lnTo>
                  <a:pt x="2352675" y="352425"/>
                </a:lnTo>
                <a:lnTo>
                  <a:pt x="2352675" y="0"/>
                </a:lnTo>
                <a:lnTo>
                  <a:pt x="0" y="0"/>
                </a:lnTo>
                <a:lnTo>
                  <a:pt x="0" y="352425"/>
                </a:lnTo>
                <a:close/>
              </a:path>
            </a:pathLst>
          </a:custGeom>
          <a:solidFill>
            <a:srgbClr val="FFFFFF"/>
          </a:solidFill>
        </p:spPr>
        <p:txBody>
          <a:bodyPr wrap="square" lIns="0" tIns="0" rIns="0" bIns="0" rtlCol="0">
            <a:noAutofit/>
          </a:bodyPr>
          <a:lstStyle/>
          <a:p>
            <a:pPr algn="ctr"/>
            <a:r>
              <a:rPr lang="zh-CN" altLang="en-US" sz="2400" dirty="0" smtClean="0">
                <a:solidFill>
                  <a:srgbClr val="FF0000"/>
                </a:solidFill>
              </a:rPr>
              <a:t>选路协议</a:t>
            </a:r>
            <a:endParaRPr sz="2400" dirty="0">
              <a:solidFill>
                <a:srgbClr val="FF0000"/>
              </a:solidFill>
            </a:endParaRPr>
          </a:p>
        </p:txBody>
      </p:sp>
      <p:sp>
        <p:nvSpPr>
          <p:cNvPr id="21" name="object 21"/>
          <p:cNvSpPr txBox="1"/>
          <p:nvPr/>
        </p:nvSpPr>
        <p:spPr>
          <a:xfrm>
            <a:off x="767892" y="5892291"/>
            <a:ext cx="4095115" cy="302895"/>
          </a:xfrm>
          <a:prstGeom prst="rect">
            <a:avLst/>
          </a:prstGeom>
        </p:spPr>
        <p:txBody>
          <a:bodyPr vert="horz" wrap="square" lIns="0" tIns="0" rIns="0" bIns="0" rtlCol="0">
            <a:noAutofit/>
          </a:bodyPr>
          <a:lstStyle/>
          <a:p>
            <a:pPr marL="12700">
              <a:lnSpc>
                <a:spcPts val="2380"/>
              </a:lnSpc>
            </a:pPr>
            <a:r>
              <a:rPr sz="2000" dirty="0" smtClean="0">
                <a:solidFill>
                  <a:srgbClr val="C00000"/>
                </a:solidFill>
                <a:latin typeface="宋体"/>
                <a:cs typeface="宋体"/>
              </a:rPr>
              <a:t>相关理论：图论、最短</a:t>
            </a:r>
            <a:r>
              <a:rPr sz="2000" spc="-15" dirty="0" smtClean="0">
                <a:solidFill>
                  <a:srgbClr val="C00000"/>
                </a:solidFill>
                <a:latin typeface="宋体"/>
                <a:cs typeface="宋体"/>
              </a:rPr>
              <a:t>路</a:t>
            </a:r>
            <a:r>
              <a:rPr sz="2000" spc="0" dirty="0" smtClean="0">
                <a:solidFill>
                  <a:srgbClr val="C00000"/>
                </a:solidFill>
                <a:latin typeface="宋体"/>
                <a:cs typeface="宋体"/>
              </a:rPr>
              <a:t>径、</a:t>
            </a:r>
            <a:r>
              <a:rPr sz="2000" spc="-15" dirty="0" smtClean="0">
                <a:solidFill>
                  <a:srgbClr val="C00000"/>
                </a:solidFill>
                <a:latin typeface="宋体"/>
                <a:cs typeface="宋体"/>
              </a:rPr>
              <a:t>网</a:t>
            </a:r>
            <a:r>
              <a:rPr sz="2000" spc="0" dirty="0" smtClean="0">
                <a:solidFill>
                  <a:srgbClr val="C00000"/>
                </a:solidFill>
                <a:latin typeface="宋体"/>
                <a:cs typeface="宋体"/>
              </a:rPr>
              <a:t>络流</a:t>
            </a:r>
            <a:endParaRPr sz="2000">
              <a:latin typeface="宋体"/>
              <a:cs typeface="宋体"/>
            </a:endParaRPr>
          </a:p>
        </p:txBody>
      </p:sp>
      <p:sp>
        <p:nvSpPr>
          <p:cNvPr id="22" name="object 22"/>
          <p:cNvSpPr/>
          <p:nvPr/>
        </p:nvSpPr>
        <p:spPr>
          <a:xfrm>
            <a:off x="5286375" y="2933636"/>
            <a:ext cx="2852822" cy="754189"/>
          </a:xfrm>
          <a:custGeom>
            <a:avLst/>
            <a:gdLst/>
            <a:ahLst/>
            <a:cxnLst/>
            <a:rect l="l" t="t" r="r" b="b"/>
            <a:pathLst>
              <a:path w="2852822" h="754189">
                <a:moveTo>
                  <a:pt x="0" y="42862"/>
                </a:moveTo>
                <a:lnTo>
                  <a:pt x="23013" y="94436"/>
                </a:lnTo>
                <a:lnTo>
                  <a:pt x="44043" y="128029"/>
                </a:lnTo>
                <a:lnTo>
                  <a:pt x="68690" y="160859"/>
                </a:lnTo>
                <a:lnTo>
                  <a:pt x="96156" y="192811"/>
                </a:lnTo>
                <a:lnTo>
                  <a:pt x="125641" y="223772"/>
                </a:lnTo>
                <a:lnTo>
                  <a:pt x="156345" y="253628"/>
                </a:lnTo>
                <a:lnTo>
                  <a:pt x="187469" y="282267"/>
                </a:lnTo>
                <a:lnTo>
                  <a:pt x="218215" y="309574"/>
                </a:lnTo>
                <a:lnTo>
                  <a:pt x="247782" y="335435"/>
                </a:lnTo>
                <a:lnTo>
                  <a:pt x="261874" y="347789"/>
                </a:lnTo>
                <a:lnTo>
                  <a:pt x="289992" y="374695"/>
                </a:lnTo>
                <a:lnTo>
                  <a:pt x="315713" y="403169"/>
                </a:lnTo>
                <a:lnTo>
                  <a:pt x="332234" y="422456"/>
                </a:lnTo>
                <a:lnTo>
                  <a:pt x="340465" y="432063"/>
                </a:lnTo>
                <a:lnTo>
                  <a:pt x="374427" y="469252"/>
                </a:lnTo>
                <a:lnTo>
                  <a:pt x="412589" y="502421"/>
                </a:lnTo>
                <a:lnTo>
                  <a:pt x="428043" y="522847"/>
                </a:lnTo>
                <a:lnTo>
                  <a:pt x="460101" y="561171"/>
                </a:lnTo>
                <a:lnTo>
                  <a:pt x="493718" y="596146"/>
                </a:lnTo>
                <a:lnTo>
                  <a:pt x="528921" y="627797"/>
                </a:lnTo>
                <a:lnTo>
                  <a:pt x="565742" y="656147"/>
                </a:lnTo>
                <a:lnTo>
                  <a:pt x="604207" y="681222"/>
                </a:lnTo>
                <a:lnTo>
                  <a:pt x="644348" y="703046"/>
                </a:lnTo>
                <a:lnTo>
                  <a:pt x="686192" y="721644"/>
                </a:lnTo>
                <a:lnTo>
                  <a:pt x="729769" y="737041"/>
                </a:lnTo>
                <a:lnTo>
                  <a:pt x="775109" y="749262"/>
                </a:lnTo>
                <a:lnTo>
                  <a:pt x="798449" y="754189"/>
                </a:lnTo>
                <a:lnTo>
                  <a:pt x="863724" y="753522"/>
                </a:lnTo>
                <a:lnTo>
                  <a:pt x="929018" y="752957"/>
                </a:lnTo>
                <a:lnTo>
                  <a:pt x="994329" y="752477"/>
                </a:lnTo>
                <a:lnTo>
                  <a:pt x="1059654" y="752062"/>
                </a:lnTo>
                <a:lnTo>
                  <a:pt x="1124991" y="751697"/>
                </a:lnTo>
                <a:lnTo>
                  <a:pt x="1190339" y="751361"/>
                </a:lnTo>
                <a:lnTo>
                  <a:pt x="1255694" y="751038"/>
                </a:lnTo>
                <a:lnTo>
                  <a:pt x="1321055" y="750710"/>
                </a:lnTo>
                <a:lnTo>
                  <a:pt x="1386419" y="750359"/>
                </a:lnTo>
                <a:lnTo>
                  <a:pt x="1451784" y="749966"/>
                </a:lnTo>
                <a:lnTo>
                  <a:pt x="1517149" y="749515"/>
                </a:lnTo>
                <a:lnTo>
                  <a:pt x="1582510" y="748986"/>
                </a:lnTo>
                <a:lnTo>
                  <a:pt x="1647866" y="748363"/>
                </a:lnTo>
                <a:lnTo>
                  <a:pt x="1713214" y="747626"/>
                </a:lnTo>
                <a:lnTo>
                  <a:pt x="1778553" y="746759"/>
                </a:lnTo>
                <a:lnTo>
                  <a:pt x="1843880" y="745744"/>
                </a:lnTo>
                <a:lnTo>
                  <a:pt x="1909193" y="744562"/>
                </a:lnTo>
                <a:lnTo>
                  <a:pt x="1974489" y="743196"/>
                </a:lnTo>
                <a:lnTo>
                  <a:pt x="2039767" y="741627"/>
                </a:lnTo>
                <a:lnTo>
                  <a:pt x="2105025" y="739838"/>
                </a:lnTo>
                <a:lnTo>
                  <a:pt x="2150495" y="728532"/>
                </a:lnTo>
                <a:lnTo>
                  <a:pt x="2187802" y="713376"/>
                </a:lnTo>
                <a:lnTo>
                  <a:pt x="2225115" y="688404"/>
                </a:lnTo>
                <a:lnTo>
                  <a:pt x="2235649" y="680997"/>
                </a:lnTo>
                <a:lnTo>
                  <a:pt x="2277086" y="653079"/>
                </a:lnTo>
                <a:lnTo>
                  <a:pt x="2320036" y="628796"/>
                </a:lnTo>
                <a:lnTo>
                  <a:pt x="2355352" y="613689"/>
                </a:lnTo>
                <a:lnTo>
                  <a:pt x="2368652" y="606696"/>
                </a:lnTo>
                <a:lnTo>
                  <a:pt x="2381500" y="600567"/>
                </a:lnTo>
                <a:lnTo>
                  <a:pt x="2393870" y="595068"/>
                </a:lnTo>
                <a:lnTo>
                  <a:pt x="2405735" y="589966"/>
                </a:lnTo>
                <a:lnTo>
                  <a:pt x="2417068" y="585027"/>
                </a:lnTo>
                <a:lnTo>
                  <a:pt x="2465901" y="554839"/>
                </a:lnTo>
                <a:lnTo>
                  <a:pt x="2502385" y="524049"/>
                </a:lnTo>
                <a:lnTo>
                  <a:pt x="2523172" y="496906"/>
                </a:lnTo>
                <a:lnTo>
                  <a:pt x="2523699" y="495741"/>
                </a:lnTo>
                <a:lnTo>
                  <a:pt x="2546854" y="486994"/>
                </a:lnTo>
                <a:lnTo>
                  <a:pt x="2557171" y="483719"/>
                </a:lnTo>
                <a:lnTo>
                  <a:pt x="2570226" y="479488"/>
                </a:lnTo>
                <a:lnTo>
                  <a:pt x="2579381" y="470070"/>
                </a:lnTo>
                <a:lnTo>
                  <a:pt x="2588642" y="460961"/>
                </a:lnTo>
                <a:lnTo>
                  <a:pt x="2616836" y="435022"/>
                </a:lnTo>
                <a:lnTo>
                  <a:pt x="2645176" y="410207"/>
                </a:lnTo>
                <a:lnTo>
                  <a:pt x="2654551" y="401971"/>
                </a:lnTo>
                <a:lnTo>
                  <a:pt x="2691092" y="367985"/>
                </a:lnTo>
                <a:lnTo>
                  <a:pt x="2725027" y="330129"/>
                </a:lnTo>
                <a:lnTo>
                  <a:pt x="2747613" y="287515"/>
                </a:lnTo>
                <a:lnTo>
                  <a:pt x="2758826" y="253138"/>
                </a:lnTo>
                <a:lnTo>
                  <a:pt x="2759983" y="249559"/>
                </a:lnTo>
                <a:lnTo>
                  <a:pt x="2760212" y="248931"/>
                </a:lnTo>
                <a:lnTo>
                  <a:pt x="2759729" y="250660"/>
                </a:lnTo>
                <a:lnTo>
                  <a:pt x="2758753" y="254153"/>
                </a:lnTo>
                <a:lnTo>
                  <a:pt x="2757501" y="258815"/>
                </a:lnTo>
                <a:lnTo>
                  <a:pt x="2756190" y="264053"/>
                </a:lnTo>
                <a:lnTo>
                  <a:pt x="2755037" y="269273"/>
                </a:lnTo>
                <a:lnTo>
                  <a:pt x="2754260" y="273881"/>
                </a:lnTo>
                <a:lnTo>
                  <a:pt x="2754076" y="277284"/>
                </a:lnTo>
                <a:lnTo>
                  <a:pt x="2754702" y="278889"/>
                </a:lnTo>
                <a:lnTo>
                  <a:pt x="2777597" y="239145"/>
                </a:lnTo>
                <a:lnTo>
                  <a:pt x="2794659" y="201803"/>
                </a:lnTo>
                <a:lnTo>
                  <a:pt x="2808717" y="164338"/>
                </a:lnTo>
                <a:lnTo>
                  <a:pt x="2817049" y="126114"/>
                </a:lnTo>
                <a:lnTo>
                  <a:pt x="2819572" y="106904"/>
                </a:lnTo>
                <a:lnTo>
                  <a:pt x="2820972" y="96277"/>
                </a:lnTo>
                <a:lnTo>
                  <a:pt x="2822673" y="84589"/>
                </a:lnTo>
                <a:lnTo>
                  <a:pt x="2824831" y="71556"/>
                </a:lnTo>
                <a:lnTo>
                  <a:pt x="2827603" y="56893"/>
                </a:lnTo>
                <a:lnTo>
                  <a:pt x="2832576" y="33134"/>
                </a:lnTo>
                <a:lnTo>
                  <a:pt x="2835552" y="17089"/>
                </a:lnTo>
                <a:lnTo>
                  <a:pt x="2837797" y="7257"/>
                </a:lnTo>
                <a:lnTo>
                  <a:pt x="2840579" y="2133"/>
                </a:lnTo>
                <a:lnTo>
                  <a:pt x="2845165" y="214"/>
                </a:lnTo>
                <a:lnTo>
                  <a:pt x="2852822" y="0"/>
                </a:lnTo>
              </a:path>
            </a:pathLst>
          </a:custGeom>
          <a:ln w="28574">
            <a:solidFill>
              <a:srgbClr val="F30700"/>
            </a:solidFill>
          </a:ln>
        </p:spPr>
        <p:txBody>
          <a:bodyPr wrap="square" lIns="0" tIns="0" rIns="0" bIns="0" rtlCol="0">
            <a:noAutofit/>
          </a:bodyPr>
          <a:lstStyle/>
          <a:p>
            <a:endParaRPr/>
          </a:p>
        </p:txBody>
      </p:sp>
      <p:sp>
        <p:nvSpPr>
          <p:cNvPr id="23" name="标题 2"/>
          <p:cNvSpPr>
            <a:spLocks noGrp="1"/>
          </p:cNvSpPr>
          <p:nvPr>
            <p:ph type="title"/>
          </p:nvPr>
        </p:nvSpPr>
        <p:spPr>
          <a:xfrm>
            <a:off x="152400" y="275406"/>
            <a:ext cx="8991600" cy="715194"/>
          </a:xfrm>
        </p:spPr>
        <p:txBody>
          <a:bodyPr/>
          <a:lstStyle/>
          <a:p>
            <a:pPr algn="l"/>
            <a:r>
              <a:rPr lang="en-US" altLang="zh-CN" sz="3200" dirty="0">
                <a:solidFill>
                  <a:schemeClr val="tx1"/>
                </a:solidFill>
              </a:rPr>
              <a:t>2. </a:t>
            </a:r>
            <a:r>
              <a:rPr lang="zh-CN" altLang="en-US" sz="3200" dirty="0">
                <a:solidFill>
                  <a:schemeClr val="tx1"/>
                </a:solidFill>
              </a:rPr>
              <a:t>选路算法 </a:t>
            </a:r>
            <a:r>
              <a:rPr lang="en-US" altLang="zh-CN" sz="3200" dirty="0">
                <a:solidFill>
                  <a:schemeClr val="tx1"/>
                </a:solidFill>
              </a:rPr>
              <a:t>Routing </a:t>
            </a:r>
            <a:r>
              <a:rPr lang="en-US" altLang="zh-CN" sz="3200" dirty="0" smtClean="0">
                <a:solidFill>
                  <a:schemeClr val="tx1"/>
                </a:solidFill>
              </a:rPr>
              <a:t>Algorithms</a:t>
            </a:r>
            <a:r>
              <a:rPr lang="zh-CN" altLang="en-US" sz="3200" dirty="0">
                <a:solidFill>
                  <a:schemeClr val="tx1"/>
                </a:solidFill>
              </a:rPr>
              <a:t>（</a:t>
            </a:r>
            <a:r>
              <a:rPr lang="zh-CN" altLang="en-US" sz="3200" dirty="0" smtClean="0">
                <a:solidFill>
                  <a:schemeClr val="tx1"/>
                </a:solidFill>
              </a:rPr>
              <a:t> </a:t>
            </a:r>
            <a:r>
              <a:rPr lang="en-US" altLang="zh-CN" sz="3200" dirty="0" smtClean="0">
                <a:solidFill>
                  <a:schemeClr val="tx1"/>
                </a:solidFill>
              </a:rPr>
              <a:t>4.5</a:t>
            </a:r>
            <a:r>
              <a:rPr lang="zh-CN" altLang="en-US" sz="3200" dirty="0" smtClean="0">
                <a:solidFill>
                  <a:schemeClr val="tx1"/>
                </a:solidFill>
              </a:rPr>
              <a:t>）</a:t>
            </a:r>
            <a:r>
              <a:rPr lang="en-US" altLang="zh-CN" sz="3200" dirty="0" smtClean="0">
                <a:solidFill>
                  <a:schemeClr val="tx1"/>
                </a:solidFill>
              </a:rPr>
              <a:t> </a:t>
            </a:r>
            <a:endParaRPr lang="zh-CN" altLang="en-US" sz="3200" dirty="0">
              <a:solidFill>
                <a:schemeClr val="tx1"/>
              </a:solidFill>
            </a:endParaRPr>
          </a:p>
        </p:txBody>
      </p:sp>
    </p:spTree>
    <p:extLst>
      <p:ext uri="{BB962C8B-B14F-4D97-AF65-F5344CB8AC3E}">
        <p14:creationId xmlns:p14="http://schemas.microsoft.com/office/powerpoint/2010/main" val="46353347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07593" y="1754885"/>
            <a:ext cx="7666990" cy="3566795"/>
          </a:xfrm>
          <a:prstGeom prst="rect">
            <a:avLst/>
          </a:prstGeom>
        </p:spPr>
        <p:txBody>
          <a:bodyPr vert="horz" wrap="square" lIns="0" tIns="0" rIns="0" bIns="0" rtlCol="0">
            <a:noAutofit/>
          </a:bodyPr>
          <a:lstStyle/>
          <a:p>
            <a:pPr marL="355600" indent="-342900">
              <a:lnSpc>
                <a:spcPct val="100000"/>
              </a:lnSpc>
              <a:buClr>
                <a:srgbClr val="006FC0"/>
              </a:buClr>
              <a:buSzPct val="69642"/>
              <a:buFont typeface="Wingdings"/>
              <a:buChar char="□"/>
              <a:tabLst>
                <a:tab pos="355600" algn="l"/>
              </a:tabLst>
            </a:pPr>
            <a:r>
              <a:rPr sz="2800" spc="-15" dirty="0" smtClean="0">
                <a:latin typeface="Comic Sans MS"/>
                <a:cs typeface="Comic Sans MS"/>
              </a:rPr>
              <a:t>Corre</a:t>
            </a:r>
            <a:r>
              <a:rPr sz="2800" spc="-10" dirty="0" smtClean="0">
                <a:latin typeface="Comic Sans MS"/>
                <a:cs typeface="Comic Sans MS"/>
              </a:rPr>
              <a:t>c</a:t>
            </a:r>
            <a:r>
              <a:rPr sz="2800" spc="-15" dirty="0" smtClean="0">
                <a:latin typeface="Comic Sans MS"/>
                <a:cs typeface="Comic Sans MS"/>
              </a:rPr>
              <a:t>tness</a:t>
            </a:r>
            <a:r>
              <a:rPr sz="2800" spc="140" dirty="0" smtClean="0">
                <a:latin typeface="Comic Sans MS"/>
                <a:cs typeface="Comic Sans MS"/>
              </a:rPr>
              <a:t> </a:t>
            </a:r>
            <a:r>
              <a:rPr sz="3200" spc="0" dirty="0" smtClean="0">
                <a:solidFill>
                  <a:srgbClr val="660066"/>
                </a:solidFill>
                <a:latin typeface="华文新魏"/>
                <a:cs typeface="华文新魏"/>
              </a:rPr>
              <a:t>正确、完整</a:t>
            </a:r>
            <a:endParaRPr sz="3200">
              <a:latin typeface="华文新魏"/>
              <a:cs typeface="华文新魏"/>
            </a:endParaRPr>
          </a:p>
          <a:p>
            <a:pPr marL="355600" indent="-342900">
              <a:lnSpc>
                <a:spcPct val="100000"/>
              </a:lnSpc>
              <a:spcBef>
                <a:spcPts val="384"/>
              </a:spcBef>
              <a:buClr>
                <a:srgbClr val="006FC0"/>
              </a:buClr>
              <a:buSzPct val="69642"/>
              <a:buFont typeface="Wingdings"/>
              <a:buChar char="□"/>
              <a:tabLst>
                <a:tab pos="355600" algn="l"/>
              </a:tabLst>
            </a:pPr>
            <a:r>
              <a:rPr sz="2800" spc="-15" dirty="0" smtClean="0">
                <a:latin typeface="Comic Sans MS"/>
                <a:cs typeface="Comic Sans MS"/>
              </a:rPr>
              <a:t>Computational</a:t>
            </a:r>
            <a:r>
              <a:rPr sz="2800" spc="30" dirty="0" smtClean="0">
                <a:latin typeface="Comic Sans MS"/>
                <a:cs typeface="Comic Sans MS"/>
              </a:rPr>
              <a:t> </a:t>
            </a:r>
            <a:r>
              <a:rPr sz="2800" spc="-15" dirty="0" smtClean="0">
                <a:latin typeface="Comic Sans MS"/>
                <a:cs typeface="Comic Sans MS"/>
              </a:rPr>
              <a:t>s</a:t>
            </a:r>
            <a:r>
              <a:rPr sz="2800" spc="-20" dirty="0" smtClean="0">
                <a:latin typeface="Comic Sans MS"/>
                <a:cs typeface="Comic Sans MS"/>
              </a:rPr>
              <a:t>i</a:t>
            </a:r>
            <a:r>
              <a:rPr sz="2800" spc="-15" dirty="0" smtClean="0">
                <a:latin typeface="Comic Sans MS"/>
                <a:cs typeface="Comic Sans MS"/>
              </a:rPr>
              <a:t>mplicity</a:t>
            </a:r>
            <a:r>
              <a:rPr sz="2800" spc="50" dirty="0" smtClean="0">
                <a:latin typeface="Comic Sans MS"/>
                <a:cs typeface="Comic Sans MS"/>
              </a:rPr>
              <a:t> </a:t>
            </a:r>
            <a:r>
              <a:rPr sz="3200" spc="0" dirty="0" smtClean="0">
                <a:solidFill>
                  <a:srgbClr val="660066"/>
                </a:solidFill>
                <a:latin typeface="华文新魏"/>
                <a:cs typeface="华文新魏"/>
              </a:rPr>
              <a:t>计算复杂度低</a:t>
            </a:r>
            <a:endParaRPr sz="3200">
              <a:latin typeface="华文新魏"/>
              <a:cs typeface="华文新魏"/>
            </a:endParaRPr>
          </a:p>
          <a:p>
            <a:pPr>
              <a:lnSpc>
                <a:spcPts val="550"/>
              </a:lnSpc>
              <a:spcBef>
                <a:spcPts val="24"/>
              </a:spcBef>
              <a:buClr>
                <a:srgbClr val="006FC0"/>
              </a:buClr>
              <a:buFont typeface="Wingdings"/>
              <a:buChar char="□"/>
            </a:pPr>
            <a:endParaRPr sz="550"/>
          </a:p>
          <a:p>
            <a:pPr marL="355600" marR="12700" indent="-342900">
              <a:lnSpc>
                <a:spcPts val="3300"/>
              </a:lnSpc>
              <a:buClr>
                <a:srgbClr val="006FC0"/>
              </a:buClr>
              <a:buSzPct val="69642"/>
              <a:buFont typeface="Wingdings"/>
              <a:buChar char="□"/>
              <a:tabLst>
                <a:tab pos="355600" algn="l"/>
              </a:tabLst>
            </a:pPr>
            <a:r>
              <a:rPr sz="2800" spc="-15" dirty="0" smtClean="0">
                <a:latin typeface="Comic Sans MS"/>
                <a:cs typeface="Comic Sans MS"/>
              </a:rPr>
              <a:t>Adaptive</a:t>
            </a:r>
            <a:r>
              <a:rPr sz="2800" spc="35" dirty="0" smtClean="0">
                <a:latin typeface="Comic Sans MS"/>
                <a:cs typeface="Comic Sans MS"/>
              </a:rPr>
              <a:t> </a:t>
            </a:r>
            <a:r>
              <a:rPr sz="2800" spc="-15" dirty="0" smtClean="0">
                <a:latin typeface="Comic Sans MS"/>
                <a:cs typeface="Comic Sans MS"/>
              </a:rPr>
              <a:t>to c</a:t>
            </a:r>
            <a:r>
              <a:rPr sz="2800" spc="-10" dirty="0" smtClean="0">
                <a:latin typeface="Comic Sans MS"/>
                <a:cs typeface="Comic Sans MS"/>
              </a:rPr>
              <a:t>h</a:t>
            </a:r>
            <a:r>
              <a:rPr sz="2800" spc="-15" dirty="0" smtClean="0">
                <a:latin typeface="Comic Sans MS"/>
                <a:cs typeface="Comic Sans MS"/>
              </a:rPr>
              <a:t>anging</a:t>
            </a:r>
            <a:r>
              <a:rPr sz="2800" spc="-5" dirty="0" smtClean="0">
                <a:latin typeface="Comic Sans MS"/>
                <a:cs typeface="Comic Sans MS"/>
              </a:rPr>
              <a:t> </a:t>
            </a:r>
            <a:r>
              <a:rPr sz="2800" spc="-10" dirty="0" smtClean="0">
                <a:latin typeface="Comic Sans MS"/>
                <a:cs typeface="Comic Sans MS"/>
              </a:rPr>
              <a:t>t</a:t>
            </a:r>
            <a:r>
              <a:rPr sz="2800" spc="-15" dirty="0" smtClean="0">
                <a:latin typeface="Comic Sans MS"/>
                <a:cs typeface="Comic Sans MS"/>
              </a:rPr>
              <a:t>raf</a:t>
            </a:r>
            <a:r>
              <a:rPr sz="2800" spc="-30" dirty="0" smtClean="0">
                <a:latin typeface="Comic Sans MS"/>
                <a:cs typeface="Comic Sans MS"/>
              </a:rPr>
              <a:t>f</a:t>
            </a:r>
            <a:r>
              <a:rPr sz="2800" spc="-15" dirty="0" smtClean="0">
                <a:latin typeface="Comic Sans MS"/>
                <a:cs typeface="Comic Sans MS"/>
              </a:rPr>
              <a:t>ic</a:t>
            </a:r>
            <a:r>
              <a:rPr sz="2800" spc="35" dirty="0" smtClean="0">
                <a:latin typeface="Comic Sans MS"/>
                <a:cs typeface="Comic Sans MS"/>
              </a:rPr>
              <a:t> </a:t>
            </a:r>
            <a:r>
              <a:rPr sz="2800" spc="-20" dirty="0" smtClean="0">
                <a:latin typeface="Comic Sans MS"/>
                <a:cs typeface="Comic Sans MS"/>
              </a:rPr>
              <a:t>and</a:t>
            </a:r>
            <a:r>
              <a:rPr sz="2800" spc="10" dirty="0" smtClean="0">
                <a:latin typeface="Comic Sans MS"/>
                <a:cs typeface="Comic Sans MS"/>
              </a:rPr>
              <a:t> </a:t>
            </a:r>
            <a:r>
              <a:rPr sz="2800" spc="-15" dirty="0" smtClean="0">
                <a:latin typeface="Comic Sans MS"/>
                <a:cs typeface="Comic Sans MS"/>
              </a:rPr>
              <a:t>t</a:t>
            </a:r>
            <a:r>
              <a:rPr sz="2800" spc="-10" dirty="0" smtClean="0">
                <a:latin typeface="Comic Sans MS"/>
                <a:cs typeface="Comic Sans MS"/>
              </a:rPr>
              <a:t>o</a:t>
            </a:r>
            <a:r>
              <a:rPr sz="2800" spc="-15" dirty="0" smtClean="0">
                <a:latin typeface="Comic Sans MS"/>
                <a:cs typeface="Comic Sans MS"/>
              </a:rPr>
              <a:t>p</a:t>
            </a:r>
            <a:r>
              <a:rPr sz="2800" spc="-10" dirty="0" smtClean="0">
                <a:latin typeface="Comic Sans MS"/>
                <a:cs typeface="Comic Sans MS"/>
              </a:rPr>
              <a:t>o</a:t>
            </a:r>
            <a:r>
              <a:rPr sz="2800" spc="-15" dirty="0" smtClean="0">
                <a:latin typeface="Comic Sans MS"/>
                <a:cs typeface="Comic Sans MS"/>
              </a:rPr>
              <a:t>lo</a:t>
            </a:r>
            <a:r>
              <a:rPr sz="2800" spc="-10" dirty="0" smtClean="0">
                <a:latin typeface="Comic Sans MS"/>
                <a:cs typeface="Comic Sans MS"/>
              </a:rPr>
              <a:t>g</a:t>
            </a:r>
            <a:r>
              <a:rPr sz="2800" spc="-15" dirty="0" smtClean="0">
                <a:latin typeface="Comic Sans MS"/>
                <a:cs typeface="Comic Sans MS"/>
              </a:rPr>
              <a:t>ies, or</a:t>
            </a:r>
            <a:r>
              <a:rPr sz="2800" spc="-5" dirty="0" smtClean="0">
                <a:latin typeface="Comic Sans MS"/>
                <a:cs typeface="Comic Sans MS"/>
              </a:rPr>
              <a:t> </a:t>
            </a:r>
            <a:r>
              <a:rPr sz="2800" spc="-15" dirty="0" smtClean="0">
                <a:latin typeface="Comic Sans MS"/>
                <a:cs typeface="Comic Sans MS"/>
              </a:rPr>
              <a:t>robustness</a:t>
            </a:r>
            <a:r>
              <a:rPr sz="2800" spc="30" dirty="0" smtClean="0">
                <a:latin typeface="Comic Sans MS"/>
                <a:cs typeface="Comic Sans MS"/>
              </a:rPr>
              <a:t> </a:t>
            </a:r>
            <a:r>
              <a:rPr sz="3200" spc="0" dirty="0" smtClean="0">
                <a:solidFill>
                  <a:srgbClr val="660066"/>
                </a:solidFill>
                <a:latin typeface="华文新魏"/>
                <a:cs typeface="华文新魏"/>
              </a:rPr>
              <a:t>自适应</a:t>
            </a:r>
            <a:r>
              <a:rPr sz="3200" spc="0" dirty="0" smtClean="0">
                <a:solidFill>
                  <a:srgbClr val="660066"/>
                </a:solidFill>
                <a:latin typeface="Comic Sans MS"/>
                <a:cs typeface="Comic Sans MS"/>
              </a:rPr>
              <a:t>,</a:t>
            </a:r>
            <a:r>
              <a:rPr sz="3200" spc="-10" dirty="0" smtClean="0">
                <a:solidFill>
                  <a:srgbClr val="660066"/>
                </a:solidFill>
                <a:latin typeface="Comic Sans MS"/>
                <a:cs typeface="Comic Sans MS"/>
              </a:rPr>
              <a:t> </a:t>
            </a:r>
            <a:r>
              <a:rPr sz="3200" spc="0" dirty="0" smtClean="0">
                <a:solidFill>
                  <a:srgbClr val="660066"/>
                </a:solidFill>
                <a:latin typeface="华文新魏"/>
                <a:cs typeface="华文新魏"/>
              </a:rPr>
              <a:t>鲁棒性</a:t>
            </a:r>
            <a:endParaRPr sz="3200">
              <a:latin typeface="华文新魏"/>
              <a:cs typeface="华文新魏"/>
            </a:endParaRPr>
          </a:p>
          <a:p>
            <a:pPr marL="355600" indent="-342900">
              <a:lnSpc>
                <a:spcPct val="100000"/>
              </a:lnSpc>
              <a:spcBef>
                <a:spcPts val="365"/>
              </a:spcBef>
              <a:buClr>
                <a:srgbClr val="006FC0"/>
              </a:buClr>
              <a:buSzPct val="69642"/>
              <a:buFont typeface="Wingdings"/>
              <a:buChar char="□"/>
              <a:tabLst>
                <a:tab pos="355600" algn="l"/>
              </a:tabLst>
            </a:pPr>
            <a:r>
              <a:rPr sz="2800" spc="-20" dirty="0" smtClean="0">
                <a:latin typeface="Comic Sans MS"/>
                <a:cs typeface="Comic Sans MS"/>
              </a:rPr>
              <a:t>Stabi</a:t>
            </a:r>
            <a:r>
              <a:rPr sz="2800" spc="-15" dirty="0" smtClean="0">
                <a:latin typeface="Comic Sans MS"/>
                <a:cs typeface="Comic Sans MS"/>
              </a:rPr>
              <a:t>lity</a:t>
            </a:r>
            <a:r>
              <a:rPr sz="2800" spc="160" dirty="0" smtClean="0">
                <a:latin typeface="Comic Sans MS"/>
                <a:cs typeface="Comic Sans MS"/>
              </a:rPr>
              <a:t> </a:t>
            </a:r>
            <a:r>
              <a:rPr sz="3200" spc="0" dirty="0" smtClean="0">
                <a:solidFill>
                  <a:srgbClr val="660066"/>
                </a:solidFill>
                <a:latin typeface="华文新魏"/>
                <a:cs typeface="华文新魏"/>
              </a:rPr>
              <a:t>稳定</a:t>
            </a:r>
            <a:r>
              <a:rPr sz="3200" spc="0" dirty="0" smtClean="0">
                <a:solidFill>
                  <a:srgbClr val="660066"/>
                </a:solidFill>
                <a:latin typeface="Comic Sans MS"/>
                <a:cs typeface="Comic Sans MS"/>
              </a:rPr>
              <a:t>,</a:t>
            </a:r>
            <a:r>
              <a:rPr sz="3200" spc="-10" dirty="0" smtClean="0">
                <a:solidFill>
                  <a:srgbClr val="660066"/>
                </a:solidFill>
                <a:latin typeface="Comic Sans MS"/>
                <a:cs typeface="Comic Sans MS"/>
              </a:rPr>
              <a:t> </a:t>
            </a:r>
            <a:r>
              <a:rPr sz="3200" spc="0" dirty="0" smtClean="0">
                <a:solidFill>
                  <a:srgbClr val="660066"/>
                </a:solidFill>
                <a:latin typeface="华文新魏"/>
                <a:cs typeface="华文新魏"/>
              </a:rPr>
              <a:t>收敛</a:t>
            </a:r>
            <a:endParaRPr sz="3200">
              <a:latin typeface="华文新魏"/>
              <a:cs typeface="华文新魏"/>
            </a:endParaRPr>
          </a:p>
          <a:p>
            <a:pPr marL="355600" indent="-342900">
              <a:lnSpc>
                <a:spcPct val="100000"/>
              </a:lnSpc>
              <a:spcBef>
                <a:spcPts val="385"/>
              </a:spcBef>
              <a:buClr>
                <a:srgbClr val="006FC0"/>
              </a:buClr>
              <a:buSzPct val="69642"/>
              <a:buFont typeface="Wingdings"/>
              <a:buChar char="□"/>
              <a:tabLst>
                <a:tab pos="355600" algn="l"/>
              </a:tabLst>
            </a:pPr>
            <a:r>
              <a:rPr sz="2800" spc="-20" dirty="0" smtClean="0">
                <a:latin typeface="Comic Sans MS"/>
                <a:cs typeface="Comic Sans MS"/>
              </a:rPr>
              <a:t>F</a:t>
            </a:r>
            <a:r>
              <a:rPr sz="2800" spc="-25" dirty="0" smtClean="0">
                <a:latin typeface="Comic Sans MS"/>
                <a:cs typeface="Comic Sans MS"/>
              </a:rPr>
              <a:t>a</a:t>
            </a:r>
            <a:r>
              <a:rPr sz="2800" spc="-15" dirty="0" smtClean="0">
                <a:latin typeface="Comic Sans MS"/>
                <a:cs typeface="Comic Sans MS"/>
              </a:rPr>
              <a:t>irness</a:t>
            </a:r>
            <a:r>
              <a:rPr sz="2800" spc="150" dirty="0" smtClean="0">
                <a:latin typeface="Comic Sans MS"/>
                <a:cs typeface="Comic Sans MS"/>
              </a:rPr>
              <a:t> </a:t>
            </a:r>
            <a:r>
              <a:rPr sz="3200" spc="-5" dirty="0" smtClean="0">
                <a:solidFill>
                  <a:srgbClr val="660066"/>
                </a:solidFill>
                <a:latin typeface="华文新魏"/>
                <a:cs typeface="华文新魏"/>
              </a:rPr>
              <a:t>公平性</a:t>
            </a:r>
            <a:endParaRPr sz="3200">
              <a:latin typeface="华文新魏"/>
              <a:cs typeface="华文新魏"/>
            </a:endParaRPr>
          </a:p>
          <a:p>
            <a:pPr marL="355600" indent="-342900">
              <a:lnSpc>
                <a:spcPct val="100000"/>
              </a:lnSpc>
              <a:spcBef>
                <a:spcPts val="384"/>
              </a:spcBef>
              <a:buClr>
                <a:srgbClr val="006FC0"/>
              </a:buClr>
              <a:buSzPct val="69642"/>
              <a:buFont typeface="Wingdings"/>
              <a:buChar char="□"/>
              <a:tabLst>
                <a:tab pos="355600" algn="l"/>
              </a:tabLst>
            </a:pPr>
            <a:r>
              <a:rPr sz="2800" spc="-15" dirty="0" smtClean="0">
                <a:latin typeface="Comic Sans MS"/>
                <a:cs typeface="Comic Sans MS"/>
              </a:rPr>
              <a:t>Optimality</a:t>
            </a:r>
            <a:r>
              <a:rPr sz="2800" spc="155" dirty="0" smtClean="0">
                <a:latin typeface="Comic Sans MS"/>
                <a:cs typeface="Comic Sans MS"/>
              </a:rPr>
              <a:t> </a:t>
            </a:r>
            <a:r>
              <a:rPr sz="3200" spc="0" dirty="0" smtClean="0">
                <a:solidFill>
                  <a:srgbClr val="660066"/>
                </a:solidFill>
                <a:latin typeface="华文新魏"/>
                <a:cs typeface="华文新魏"/>
              </a:rPr>
              <a:t>最优性</a:t>
            </a:r>
            <a:endParaRPr sz="3200">
              <a:latin typeface="华文新魏"/>
              <a:cs typeface="华文新魏"/>
            </a:endParaRPr>
          </a:p>
        </p:txBody>
      </p:sp>
      <p:sp>
        <p:nvSpPr>
          <p:cNvPr id="4" name="object 4"/>
          <p:cNvSpPr txBox="1"/>
          <p:nvPr/>
        </p:nvSpPr>
        <p:spPr>
          <a:xfrm>
            <a:off x="578916" y="6114084"/>
            <a:ext cx="7447280" cy="164465"/>
          </a:xfrm>
          <a:prstGeom prst="rect">
            <a:avLst/>
          </a:prstGeom>
        </p:spPr>
        <p:txBody>
          <a:bodyPr vert="horz" wrap="square" lIns="0" tIns="0" rIns="0" bIns="0" rtlCol="0">
            <a:noAutofit/>
          </a:bodyPr>
          <a:lstStyle/>
          <a:p>
            <a:pPr marL="12700">
              <a:lnSpc>
                <a:spcPct val="100000"/>
              </a:lnSpc>
            </a:pPr>
            <a:r>
              <a:rPr sz="1000" spc="-5" dirty="0" smtClean="0">
                <a:solidFill>
                  <a:srgbClr val="001F5F"/>
                </a:solidFill>
                <a:latin typeface="Times New Roman"/>
                <a:cs typeface="Times New Roman"/>
                <a:hlinkClick r:id="rId2"/>
              </a:rPr>
              <a:t>Bell,</a:t>
            </a:r>
            <a:r>
              <a:rPr sz="1000" spc="-20" dirty="0" smtClean="0">
                <a:solidFill>
                  <a:srgbClr val="001F5F"/>
                </a:solidFill>
                <a:latin typeface="Times New Roman"/>
                <a:cs typeface="Times New Roman"/>
                <a:hlinkClick r:id="rId2"/>
              </a:rPr>
              <a:t> </a:t>
            </a:r>
            <a:r>
              <a:rPr sz="1000" spc="-5" dirty="0" smtClean="0">
                <a:solidFill>
                  <a:srgbClr val="001F5F"/>
                </a:solidFill>
                <a:latin typeface="Times New Roman"/>
                <a:cs typeface="Times New Roman"/>
                <a:hlinkClick r:id="rId2"/>
              </a:rPr>
              <a:t>P.</a:t>
            </a:r>
            <a:r>
              <a:rPr sz="1000" spc="-10" dirty="0" smtClean="0">
                <a:solidFill>
                  <a:srgbClr val="001F5F"/>
                </a:solidFill>
                <a:latin typeface="Times New Roman"/>
                <a:cs typeface="Times New Roman"/>
                <a:hlinkClick r:id="rId2"/>
              </a:rPr>
              <a:t> </a:t>
            </a:r>
            <a:r>
              <a:rPr sz="1000" spc="-5" dirty="0" smtClean="0">
                <a:solidFill>
                  <a:srgbClr val="001F5F"/>
                </a:solidFill>
                <a:latin typeface="Times New Roman"/>
                <a:cs typeface="Times New Roman"/>
                <a:hlinkClick r:id="rId2"/>
              </a:rPr>
              <a:t>a</a:t>
            </a:r>
            <a:r>
              <a:rPr sz="1000" spc="-10" dirty="0" smtClean="0">
                <a:solidFill>
                  <a:srgbClr val="001F5F"/>
                </a:solidFill>
                <a:latin typeface="Times New Roman"/>
                <a:cs typeface="Times New Roman"/>
                <a:hlinkClick r:id="rId2"/>
              </a:rPr>
              <a:t>n</a:t>
            </a:r>
            <a:r>
              <a:rPr sz="1000" spc="-5" dirty="0" smtClean="0">
                <a:solidFill>
                  <a:srgbClr val="001F5F"/>
                </a:solidFill>
                <a:latin typeface="Times New Roman"/>
                <a:cs typeface="Times New Roman"/>
                <a:hlinkClick r:id="rId2"/>
              </a:rPr>
              <a:t>d</a:t>
            </a:r>
            <a:r>
              <a:rPr sz="1000" spc="10" dirty="0" smtClean="0">
                <a:solidFill>
                  <a:srgbClr val="001F5F"/>
                </a:solidFill>
                <a:latin typeface="Times New Roman"/>
                <a:cs typeface="Times New Roman"/>
                <a:hlinkClick r:id="rId2"/>
              </a:rPr>
              <a:t> </a:t>
            </a:r>
            <a:r>
              <a:rPr sz="1000" spc="0" dirty="0" smtClean="0">
                <a:solidFill>
                  <a:srgbClr val="001F5F"/>
                </a:solidFill>
                <a:latin typeface="Times New Roman"/>
                <a:cs typeface="Times New Roman"/>
                <a:hlinkClick r:id="rId2"/>
              </a:rPr>
              <a:t>J</a:t>
            </a:r>
            <a:r>
              <a:rPr sz="1000" spc="-5" dirty="0" smtClean="0">
                <a:solidFill>
                  <a:srgbClr val="001F5F"/>
                </a:solidFill>
                <a:latin typeface="Times New Roman"/>
                <a:cs typeface="Times New Roman"/>
                <a:hlinkClick r:id="rId2"/>
              </a:rPr>
              <a:t>a</a:t>
            </a:r>
            <a:r>
              <a:rPr sz="1000" spc="0" dirty="0" smtClean="0">
                <a:solidFill>
                  <a:srgbClr val="001F5F"/>
                </a:solidFill>
                <a:latin typeface="Times New Roman"/>
                <a:cs typeface="Times New Roman"/>
                <a:hlinkClick r:id="rId2"/>
              </a:rPr>
              <a:t>bbo</a:t>
            </a:r>
            <a:r>
              <a:rPr sz="1000" spc="-15" dirty="0" smtClean="0">
                <a:solidFill>
                  <a:srgbClr val="001F5F"/>
                </a:solidFill>
                <a:latin typeface="Times New Roman"/>
                <a:cs typeface="Times New Roman"/>
                <a:hlinkClick r:id="rId2"/>
              </a:rPr>
              <a:t>u</a:t>
            </a:r>
            <a:r>
              <a:rPr sz="1000" spc="5" dirty="0" smtClean="0">
                <a:solidFill>
                  <a:srgbClr val="001F5F"/>
                </a:solidFill>
                <a:latin typeface="Times New Roman"/>
                <a:cs typeface="Times New Roman"/>
                <a:hlinkClick r:id="rId2"/>
              </a:rPr>
              <a:t>r</a:t>
            </a:r>
            <a:r>
              <a:rPr sz="1000" spc="-5" dirty="0" smtClean="0">
                <a:solidFill>
                  <a:srgbClr val="001F5F"/>
                </a:solidFill>
                <a:latin typeface="Times New Roman"/>
                <a:cs typeface="Times New Roman"/>
                <a:hlinkClick r:id="rId2"/>
              </a:rPr>
              <a:t>, K., </a:t>
            </a:r>
            <a:r>
              <a:rPr sz="1000" spc="-15" dirty="0" smtClean="0">
                <a:solidFill>
                  <a:srgbClr val="001F5F"/>
                </a:solidFill>
                <a:latin typeface="Times New Roman"/>
                <a:cs typeface="Times New Roman"/>
                <a:hlinkClick r:id="rId2"/>
              </a:rPr>
              <a:t>R</a:t>
            </a:r>
            <a:r>
              <a:rPr sz="1000" spc="-5" dirty="0" smtClean="0">
                <a:solidFill>
                  <a:srgbClr val="001F5F"/>
                </a:solidFill>
                <a:latin typeface="Times New Roman"/>
                <a:cs typeface="Times New Roman"/>
                <a:hlinkClick r:id="rId2"/>
              </a:rPr>
              <a:t>e</a:t>
            </a:r>
            <a:r>
              <a:rPr sz="1000" spc="-10" dirty="0" smtClean="0">
                <a:solidFill>
                  <a:srgbClr val="001F5F"/>
                </a:solidFill>
                <a:latin typeface="Times New Roman"/>
                <a:cs typeface="Times New Roman"/>
                <a:hlinkClick r:id="rId2"/>
              </a:rPr>
              <a:t>v</a:t>
            </a:r>
            <a:r>
              <a:rPr sz="1000" spc="-5" dirty="0" smtClean="0">
                <a:solidFill>
                  <a:srgbClr val="001F5F"/>
                </a:solidFill>
                <a:latin typeface="Times New Roman"/>
                <a:cs typeface="Times New Roman"/>
                <a:hlinkClick r:id="rId2"/>
              </a:rPr>
              <a:t>iew</a:t>
            </a:r>
            <a:r>
              <a:rPr sz="1000" spc="25" dirty="0" smtClean="0">
                <a:solidFill>
                  <a:srgbClr val="001F5F"/>
                </a:solidFill>
                <a:latin typeface="Times New Roman"/>
                <a:cs typeface="Times New Roman"/>
                <a:hlinkClick r:id="rId2"/>
              </a:rPr>
              <a:t> </a:t>
            </a:r>
            <a:r>
              <a:rPr sz="1000" spc="0" dirty="0" smtClean="0">
                <a:solidFill>
                  <a:srgbClr val="001F5F"/>
                </a:solidFill>
                <a:latin typeface="Times New Roman"/>
                <a:cs typeface="Times New Roman"/>
                <a:hlinkClick r:id="rId2"/>
              </a:rPr>
              <a:t>o</a:t>
            </a:r>
            <a:r>
              <a:rPr sz="1000" spc="-5" dirty="0" smtClean="0">
                <a:solidFill>
                  <a:srgbClr val="001F5F"/>
                </a:solidFill>
                <a:latin typeface="Times New Roman"/>
                <a:cs typeface="Times New Roman"/>
                <a:hlinkClick r:id="rId2"/>
              </a:rPr>
              <a:t>f</a:t>
            </a:r>
            <a:r>
              <a:rPr sz="1000" spc="-10" dirty="0" smtClean="0">
                <a:solidFill>
                  <a:srgbClr val="001F5F"/>
                </a:solidFill>
                <a:latin typeface="Times New Roman"/>
                <a:cs typeface="Times New Roman"/>
                <a:hlinkClick r:id="rId2"/>
              </a:rPr>
              <a:t> </a:t>
            </a:r>
            <a:r>
              <a:rPr sz="1000" spc="0" dirty="0" smtClean="0">
                <a:solidFill>
                  <a:srgbClr val="001F5F"/>
                </a:solidFill>
                <a:latin typeface="Times New Roman"/>
                <a:cs typeface="Times New Roman"/>
                <a:hlinkClick r:id="rId2"/>
              </a:rPr>
              <a:t>po</a:t>
            </a:r>
            <a:r>
              <a:rPr sz="1000" spc="-5" dirty="0" smtClean="0">
                <a:solidFill>
                  <a:srgbClr val="001F5F"/>
                </a:solidFill>
                <a:latin typeface="Times New Roman"/>
                <a:cs typeface="Times New Roman"/>
                <a:hlinkClick r:id="rId2"/>
              </a:rPr>
              <a:t>i</a:t>
            </a:r>
            <a:r>
              <a:rPr sz="1000" spc="-15" dirty="0" smtClean="0">
                <a:solidFill>
                  <a:srgbClr val="001F5F"/>
                </a:solidFill>
                <a:latin typeface="Times New Roman"/>
                <a:cs typeface="Times New Roman"/>
                <a:hlinkClick r:id="rId2"/>
              </a:rPr>
              <a:t>n</a:t>
            </a:r>
            <a:r>
              <a:rPr sz="1000" spc="0" dirty="0" smtClean="0">
                <a:solidFill>
                  <a:srgbClr val="001F5F"/>
                </a:solidFill>
                <a:latin typeface="Times New Roman"/>
                <a:cs typeface="Times New Roman"/>
                <a:hlinkClick r:id="rId2"/>
              </a:rPr>
              <a:t>t</a:t>
            </a:r>
            <a:r>
              <a:rPr sz="1000" spc="-15" dirty="0" smtClean="0">
                <a:solidFill>
                  <a:srgbClr val="001F5F"/>
                </a:solidFill>
                <a:latin typeface="Times New Roman"/>
                <a:cs typeface="Times New Roman"/>
                <a:hlinkClick r:id="rId2"/>
              </a:rPr>
              <a:t>-</a:t>
            </a:r>
            <a:r>
              <a:rPr sz="1000" spc="-10" dirty="0" smtClean="0">
                <a:solidFill>
                  <a:srgbClr val="001F5F"/>
                </a:solidFill>
                <a:latin typeface="Times New Roman"/>
                <a:cs typeface="Times New Roman"/>
                <a:hlinkClick r:id="rId2"/>
              </a:rPr>
              <a:t>t</a:t>
            </a:r>
            <a:r>
              <a:rPr sz="1000" spc="0" dirty="0" smtClean="0">
                <a:solidFill>
                  <a:srgbClr val="001F5F"/>
                </a:solidFill>
                <a:latin typeface="Times New Roman"/>
                <a:cs typeface="Times New Roman"/>
                <a:hlinkClick r:id="rId2"/>
              </a:rPr>
              <a:t>o</a:t>
            </a:r>
            <a:r>
              <a:rPr sz="1000" spc="-15" dirty="0" smtClean="0">
                <a:solidFill>
                  <a:srgbClr val="001F5F"/>
                </a:solidFill>
                <a:latin typeface="Times New Roman"/>
                <a:cs typeface="Times New Roman"/>
                <a:hlinkClick r:id="rId2"/>
              </a:rPr>
              <a:t>-</a:t>
            </a:r>
            <a:r>
              <a:rPr sz="1000" spc="0" dirty="0" smtClean="0">
                <a:solidFill>
                  <a:srgbClr val="001F5F"/>
                </a:solidFill>
                <a:latin typeface="Times New Roman"/>
                <a:cs typeface="Times New Roman"/>
                <a:hlinkClick r:id="rId2"/>
              </a:rPr>
              <a:t>po</a:t>
            </a:r>
            <a:r>
              <a:rPr sz="1000" spc="-5" dirty="0" smtClean="0">
                <a:solidFill>
                  <a:srgbClr val="001F5F"/>
                </a:solidFill>
                <a:latin typeface="Times New Roman"/>
                <a:cs typeface="Times New Roman"/>
                <a:hlinkClick r:id="rId2"/>
              </a:rPr>
              <a:t>i</a:t>
            </a:r>
            <a:r>
              <a:rPr sz="1000" spc="-15" dirty="0" smtClean="0">
                <a:solidFill>
                  <a:srgbClr val="001F5F"/>
                </a:solidFill>
                <a:latin typeface="Times New Roman"/>
                <a:cs typeface="Times New Roman"/>
                <a:hlinkClick r:id="rId2"/>
              </a:rPr>
              <a:t>n</a:t>
            </a:r>
            <a:r>
              <a:rPr sz="1000" spc="-5" dirty="0" smtClean="0">
                <a:solidFill>
                  <a:srgbClr val="001F5F"/>
                </a:solidFill>
                <a:latin typeface="Times New Roman"/>
                <a:cs typeface="Times New Roman"/>
                <a:hlinkClick r:id="rId2"/>
              </a:rPr>
              <a:t>t</a:t>
            </a:r>
            <a:r>
              <a:rPr sz="1000" spc="20" dirty="0" smtClean="0">
                <a:solidFill>
                  <a:srgbClr val="001F5F"/>
                </a:solidFill>
                <a:latin typeface="Times New Roman"/>
                <a:cs typeface="Times New Roman"/>
                <a:hlinkClick r:id="rId2"/>
              </a:rPr>
              <a:t> </a:t>
            </a:r>
            <a:r>
              <a:rPr sz="1000" spc="-15" dirty="0" smtClean="0">
                <a:solidFill>
                  <a:srgbClr val="001F5F"/>
                </a:solidFill>
                <a:latin typeface="Times New Roman"/>
                <a:cs typeface="Times New Roman"/>
                <a:hlinkClick r:id="rId2"/>
              </a:rPr>
              <a:t>n</a:t>
            </a:r>
            <a:r>
              <a:rPr sz="1000" spc="-5" dirty="0" smtClean="0">
                <a:solidFill>
                  <a:srgbClr val="001F5F"/>
                </a:solidFill>
                <a:latin typeface="Times New Roman"/>
                <a:cs typeface="Times New Roman"/>
                <a:hlinkClick r:id="rId2"/>
              </a:rPr>
              <a:t>et</a:t>
            </a:r>
            <a:r>
              <a:rPr sz="1000" spc="-35" dirty="0" smtClean="0">
                <a:solidFill>
                  <a:srgbClr val="001F5F"/>
                </a:solidFill>
                <a:latin typeface="Times New Roman"/>
                <a:cs typeface="Times New Roman"/>
                <a:hlinkClick r:id="rId2"/>
              </a:rPr>
              <a:t>w</a:t>
            </a:r>
            <a:r>
              <a:rPr sz="1000" spc="0" dirty="0" smtClean="0">
                <a:solidFill>
                  <a:srgbClr val="001F5F"/>
                </a:solidFill>
                <a:latin typeface="Times New Roman"/>
                <a:cs typeface="Times New Roman"/>
                <a:hlinkClick r:id="rId2"/>
              </a:rPr>
              <a:t>o</a:t>
            </a:r>
            <a:r>
              <a:rPr sz="1000" spc="-5" dirty="0" smtClean="0">
                <a:solidFill>
                  <a:srgbClr val="001F5F"/>
                </a:solidFill>
                <a:latin typeface="Times New Roman"/>
                <a:cs typeface="Times New Roman"/>
                <a:hlinkClick r:id="rId2"/>
              </a:rPr>
              <a:t>rk</a:t>
            </a:r>
            <a:r>
              <a:rPr sz="1000" spc="30" dirty="0" smtClean="0">
                <a:solidFill>
                  <a:srgbClr val="001F5F"/>
                </a:solidFill>
                <a:latin typeface="Times New Roman"/>
                <a:cs typeface="Times New Roman"/>
                <a:hlinkClick r:id="rId2"/>
              </a:rPr>
              <a:t> </a:t>
            </a:r>
            <a:r>
              <a:rPr sz="1000" spc="-5" dirty="0" smtClean="0">
                <a:solidFill>
                  <a:srgbClr val="001F5F"/>
                </a:solidFill>
                <a:latin typeface="Times New Roman"/>
                <a:cs typeface="Times New Roman"/>
                <a:hlinkClick r:id="rId2"/>
              </a:rPr>
              <a:t>r</a:t>
            </a:r>
            <a:r>
              <a:rPr sz="1000" spc="0" dirty="0" smtClean="0">
                <a:solidFill>
                  <a:srgbClr val="001F5F"/>
                </a:solidFill>
                <a:latin typeface="Times New Roman"/>
                <a:cs typeface="Times New Roman"/>
                <a:hlinkClick r:id="rId2"/>
              </a:rPr>
              <a:t>o</a:t>
            </a:r>
            <a:r>
              <a:rPr sz="1000" spc="-15" dirty="0" smtClean="0">
                <a:solidFill>
                  <a:srgbClr val="001F5F"/>
                </a:solidFill>
                <a:latin typeface="Times New Roman"/>
                <a:cs typeface="Times New Roman"/>
                <a:hlinkClick r:id="rId2"/>
              </a:rPr>
              <a:t>u</a:t>
            </a:r>
            <a:r>
              <a:rPr sz="1000" spc="-5" dirty="0" smtClean="0">
                <a:solidFill>
                  <a:srgbClr val="001F5F"/>
                </a:solidFill>
                <a:latin typeface="Times New Roman"/>
                <a:cs typeface="Times New Roman"/>
                <a:hlinkClick r:id="rId2"/>
              </a:rPr>
              <a:t>ti</a:t>
            </a:r>
            <a:r>
              <a:rPr sz="1000" spc="-15" dirty="0" smtClean="0">
                <a:solidFill>
                  <a:srgbClr val="001F5F"/>
                </a:solidFill>
                <a:latin typeface="Times New Roman"/>
                <a:cs typeface="Times New Roman"/>
                <a:hlinkClick r:id="rId2"/>
              </a:rPr>
              <a:t>n</a:t>
            </a:r>
            <a:r>
              <a:rPr sz="1000" spc="-5" dirty="0" smtClean="0">
                <a:solidFill>
                  <a:srgbClr val="001F5F"/>
                </a:solidFill>
                <a:latin typeface="Times New Roman"/>
                <a:cs typeface="Times New Roman"/>
                <a:hlinkClick r:id="rId2"/>
              </a:rPr>
              <a:t>g</a:t>
            </a:r>
            <a:r>
              <a:rPr sz="1000" spc="15" dirty="0" smtClean="0">
                <a:solidFill>
                  <a:srgbClr val="001F5F"/>
                </a:solidFill>
                <a:latin typeface="Times New Roman"/>
                <a:cs typeface="Times New Roman"/>
                <a:hlinkClick r:id="rId2"/>
              </a:rPr>
              <a:t> </a:t>
            </a:r>
            <a:r>
              <a:rPr sz="1000" spc="-5" dirty="0" smtClean="0">
                <a:solidFill>
                  <a:srgbClr val="001F5F"/>
                </a:solidFill>
                <a:latin typeface="Times New Roman"/>
                <a:cs typeface="Times New Roman"/>
                <a:hlinkClick r:id="rId2"/>
              </a:rPr>
              <a:t>al</a:t>
            </a:r>
            <a:r>
              <a:rPr sz="1000" spc="-10" dirty="0" smtClean="0">
                <a:solidFill>
                  <a:srgbClr val="001F5F"/>
                </a:solidFill>
                <a:latin typeface="Times New Roman"/>
                <a:cs typeface="Times New Roman"/>
                <a:hlinkClick r:id="rId2"/>
              </a:rPr>
              <a:t>g</a:t>
            </a:r>
            <a:r>
              <a:rPr sz="1000" spc="0" dirty="0" smtClean="0">
                <a:solidFill>
                  <a:srgbClr val="001F5F"/>
                </a:solidFill>
                <a:latin typeface="Times New Roman"/>
                <a:cs typeface="Times New Roman"/>
                <a:hlinkClick r:id="rId2"/>
              </a:rPr>
              <a:t>o</a:t>
            </a:r>
            <a:r>
              <a:rPr sz="1000" spc="-5" dirty="0" smtClean="0">
                <a:solidFill>
                  <a:srgbClr val="001F5F"/>
                </a:solidFill>
                <a:latin typeface="Times New Roman"/>
                <a:cs typeface="Times New Roman"/>
                <a:hlinkClick r:id="rId2"/>
              </a:rPr>
              <a:t>rit</a:t>
            </a:r>
            <a:r>
              <a:rPr sz="1000" spc="-15" dirty="0" smtClean="0">
                <a:solidFill>
                  <a:srgbClr val="001F5F"/>
                </a:solidFill>
                <a:latin typeface="Times New Roman"/>
                <a:cs typeface="Times New Roman"/>
                <a:hlinkClick r:id="rId2"/>
              </a:rPr>
              <a:t>h</a:t>
            </a:r>
            <a:r>
              <a:rPr sz="1000" spc="-30" dirty="0" smtClean="0">
                <a:solidFill>
                  <a:srgbClr val="001F5F"/>
                </a:solidFill>
                <a:latin typeface="Times New Roman"/>
                <a:cs typeface="Times New Roman"/>
                <a:hlinkClick r:id="rId2"/>
              </a:rPr>
              <a:t>m</a:t>
            </a:r>
            <a:r>
              <a:rPr sz="1000" spc="-5" dirty="0" smtClean="0">
                <a:solidFill>
                  <a:srgbClr val="001F5F"/>
                </a:solidFill>
                <a:latin typeface="Times New Roman"/>
                <a:cs typeface="Times New Roman"/>
                <a:hlinkClick r:id="rId2"/>
              </a:rPr>
              <a:t>,</a:t>
            </a:r>
            <a:r>
              <a:rPr sz="1000" spc="25" dirty="0" smtClean="0">
                <a:solidFill>
                  <a:srgbClr val="001F5F"/>
                </a:solidFill>
                <a:latin typeface="Times New Roman"/>
                <a:cs typeface="Times New Roman"/>
                <a:hlinkClick r:id="rId2"/>
              </a:rPr>
              <a:t> </a:t>
            </a:r>
            <a:r>
              <a:rPr sz="1000" spc="-10" dirty="0" smtClean="0">
                <a:solidFill>
                  <a:srgbClr val="001F5F"/>
                </a:solidFill>
                <a:latin typeface="Times New Roman"/>
                <a:cs typeface="Times New Roman"/>
                <a:hlinkClick r:id="rId2"/>
              </a:rPr>
              <a:t>IEEE</a:t>
            </a:r>
            <a:r>
              <a:rPr sz="1000" spc="15" dirty="0" smtClean="0">
                <a:solidFill>
                  <a:srgbClr val="001F5F"/>
                </a:solidFill>
                <a:latin typeface="Times New Roman"/>
                <a:cs typeface="Times New Roman"/>
                <a:hlinkClick r:id="rId2"/>
              </a:rPr>
              <a:t> </a:t>
            </a:r>
            <a:r>
              <a:rPr sz="1000" spc="-15" dirty="0" smtClean="0">
                <a:solidFill>
                  <a:srgbClr val="001F5F"/>
                </a:solidFill>
                <a:latin typeface="Times New Roman"/>
                <a:cs typeface="Times New Roman"/>
                <a:hlinkClick r:id="rId2"/>
              </a:rPr>
              <a:t>C</a:t>
            </a:r>
            <a:r>
              <a:rPr sz="1000" spc="0" dirty="0" smtClean="0">
                <a:solidFill>
                  <a:srgbClr val="001F5F"/>
                </a:solidFill>
                <a:latin typeface="Times New Roman"/>
                <a:cs typeface="Times New Roman"/>
                <a:hlinkClick r:id="rId2"/>
              </a:rPr>
              <a:t>o</a:t>
            </a:r>
            <a:r>
              <a:rPr sz="1000" spc="-30" dirty="0" smtClean="0">
                <a:solidFill>
                  <a:srgbClr val="001F5F"/>
                </a:solidFill>
                <a:latin typeface="Times New Roman"/>
                <a:cs typeface="Times New Roman"/>
                <a:hlinkClick r:id="rId2"/>
              </a:rPr>
              <a:t>mm</a:t>
            </a:r>
            <a:r>
              <a:rPr sz="1000" spc="-15" dirty="0" smtClean="0">
                <a:solidFill>
                  <a:srgbClr val="001F5F"/>
                </a:solidFill>
                <a:latin typeface="Times New Roman"/>
                <a:cs typeface="Times New Roman"/>
                <a:hlinkClick r:id="rId2"/>
              </a:rPr>
              <a:t>un</a:t>
            </a:r>
            <a:r>
              <a:rPr sz="1000" spc="-5" dirty="0" smtClean="0">
                <a:solidFill>
                  <a:srgbClr val="001F5F"/>
                </a:solidFill>
                <a:latin typeface="Times New Roman"/>
                <a:cs typeface="Times New Roman"/>
                <a:hlinkClick r:id="rId2"/>
              </a:rPr>
              <a:t>i</a:t>
            </a:r>
            <a:r>
              <a:rPr sz="1000" spc="5" dirty="0" smtClean="0">
                <a:solidFill>
                  <a:srgbClr val="001F5F"/>
                </a:solidFill>
                <a:latin typeface="Times New Roman"/>
                <a:cs typeface="Times New Roman"/>
                <a:hlinkClick r:id="rId2"/>
              </a:rPr>
              <a:t>c</a:t>
            </a:r>
            <a:r>
              <a:rPr sz="1000" spc="-5" dirty="0" smtClean="0">
                <a:solidFill>
                  <a:srgbClr val="001F5F"/>
                </a:solidFill>
                <a:latin typeface="Times New Roman"/>
                <a:cs typeface="Times New Roman"/>
                <a:hlinkClick r:id="rId2"/>
              </a:rPr>
              <a:t>ati</a:t>
            </a:r>
            <a:r>
              <a:rPr sz="1000" spc="0" dirty="0" smtClean="0">
                <a:solidFill>
                  <a:srgbClr val="001F5F"/>
                </a:solidFill>
                <a:latin typeface="Times New Roman"/>
                <a:cs typeface="Times New Roman"/>
                <a:hlinkClick r:id="rId2"/>
              </a:rPr>
              <a:t>o</a:t>
            </a:r>
            <a:r>
              <a:rPr sz="1000" spc="-15" dirty="0" smtClean="0">
                <a:solidFill>
                  <a:srgbClr val="001F5F"/>
                </a:solidFill>
                <a:latin typeface="Times New Roman"/>
                <a:cs typeface="Times New Roman"/>
                <a:hlinkClick r:id="rId2"/>
              </a:rPr>
              <a:t>n</a:t>
            </a:r>
            <a:r>
              <a:rPr sz="1000" spc="-5" dirty="0" smtClean="0">
                <a:solidFill>
                  <a:srgbClr val="001F5F"/>
                </a:solidFill>
                <a:latin typeface="Times New Roman"/>
                <a:cs typeface="Times New Roman"/>
                <a:hlinkClick r:id="rId2"/>
              </a:rPr>
              <a:t>s</a:t>
            </a:r>
            <a:r>
              <a:rPr sz="1000" spc="45" dirty="0" smtClean="0">
                <a:solidFill>
                  <a:srgbClr val="001F5F"/>
                </a:solidFill>
                <a:latin typeface="Times New Roman"/>
                <a:cs typeface="Times New Roman"/>
                <a:hlinkClick r:id="rId2"/>
              </a:rPr>
              <a:t> </a:t>
            </a:r>
            <a:r>
              <a:rPr sz="1000" spc="-10" dirty="0" smtClean="0">
                <a:solidFill>
                  <a:srgbClr val="001F5F"/>
                </a:solidFill>
                <a:latin typeface="Times New Roman"/>
                <a:cs typeface="Times New Roman"/>
                <a:hlinkClick r:id="rId2"/>
              </a:rPr>
              <a:t>Ma</a:t>
            </a:r>
            <a:r>
              <a:rPr sz="1000" spc="-15" dirty="0" smtClean="0">
                <a:solidFill>
                  <a:srgbClr val="001F5F"/>
                </a:solidFill>
                <a:latin typeface="Times New Roman"/>
                <a:cs typeface="Times New Roman"/>
                <a:hlinkClick r:id="rId2"/>
              </a:rPr>
              <a:t>g</a:t>
            </a:r>
            <a:r>
              <a:rPr sz="1000" spc="-5" dirty="0" smtClean="0">
                <a:solidFill>
                  <a:srgbClr val="001F5F"/>
                </a:solidFill>
                <a:latin typeface="Times New Roman"/>
                <a:cs typeface="Times New Roman"/>
                <a:hlinkClick r:id="rId2"/>
              </a:rPr>
              <a:t>azi</a:t>
            </a:r>
            <a:r>
              <a:rPr sz="1000" spc="-15" dirty="0" smtClean="0">
                <a:solidFill>
                  <a:srgbClr val="001F5F"/>
                </a:solidFill>
                <a:latin typeface="Times New Roman"/>
                <a:cs typeface="Times New Roman"/>
                <a:hlinkClick r:id="rId2"/>
              </a:rPr>
              <a:t>n</a:t>
            </a:r>
            <a:r>
              <a:rPr sz="1000" spc="-5" dirty="0" smtClean="0">
                <a:solidFill>
                  <a:srgbClr val="001F5F"/>
                </a:solidFill>
                <a:latin typeface="Times New Roman"/>
                <a:cs typeface="Times New Roman"/>
                <a:hlinkClick r:id="rId2"/>
              </a:rPr>
              <a:t>e,</a:t>
            </a:r>
            <a:r>
              <a:rPr sz="1000" spc="40" dirty="0" smtClean="0">
                <a:solidFill>
                  <a:srgbClr val="001F5F"/>
                </a:solidFill>
                <a:latin typeface="Times New Roman"/>
                <a:cs typeface="Times New Roman"/>
                <a:hlinkClick r:id="rId2"/>
              </a:rPr>
              <a:t> </a:t>
            </a:r>
            <a:r>
              <a:rPr sz="1000" spc="-10" dirty="0" smtClean="0">
                <a:solidFill>
                  <a:srgbClr val="001F5F"/>
                </a:solidFill>
                <a:latin typeface="Times New Roman"/>
                <a:cs typeface="Times New Roman"/>
                <a:hlinkClick r:id="rId2"/>
              </a:rPr>
              <a:t>V</a:t>
            </a:r>
            <a:r>
              <a:rPr sz="1000" spc="0" dirty="0" smtClean="0">
                <a:solidFill>
                  <a:srgbClr val="001F5F"/>
                </a:solidFill>
                <a:latin typeface="Times New Roman"/>
                <a:cs typeface="Times New Roman"/>
                <a:hlinkClick r:id="rId2"/>
              </a:rPr>
              <a:t>o</a:t>
            </a:r>
            <a:r>
              <a:rPr sz="1000" spc="-5" dirty="0" smtClean="0">
                <a:solidFill>
                  <a:srgbClr val="001F5F"/>
                </a:solidFill>
                <a:latin typeface="Times New Roman"/>
                <a:cs typeface="Times New Roman"/>
                <a:hlinkClick r:id="rId2"/>
              </a:rPr>
              <a:t>l.</a:t>
            </a:r>
            <a:r>
              <a:rPr sz="1000" spc="0" dirty="0" smtClean="0">
                <a:solidFill>
                  <a:srgbClr val="001F5F"/>
                </a:solidFill>
                <a:latin typeface="Times New Roman"/>
                <a:cs typeface="Times New Roman"/>
                <a:hlinkClick r:id="rId2"/>
              </a:rPr>
              <a:t>24</a:t>
            </a:r>
            <a:r>
              <a:rPr sz="1000" spc="-5" dirty="0" smtClean="0">
                <a:solidFill>
                  <a:srgbClr val="001F5F"/>
                </a:solidFill>
                <a:latin typeface="Times New Roman"/>
                <a:cs typeface="Times New Roman"/>
                <a:hlinkClick r:id="rId2"/>
              </a:rPr>
              <a:t>,</a:t>
            </a:r>
            <a:r>
              <a:rPr sz="1000" spc="-10" dirty="0" smtClean="0">
                <a:solidFill>
                  <a:srgbClr val="001F5F"/>
                </a:solidFill>
                <a:latin typeface="Times New Roman"/>
                <a:cs typeface="Times New Roman"/>
                <a:hlinkClick r:id="rId2"/>
              </a:rPr>
              <a:t> N</a:t>
            </a:r>
            <a:r>
              <a:rPr sz="1000" spc="0" dirty="0" smtClean="0">
                <a:solidFill>
                  <a:srgbClr val="001F5F"/>
                </a:solidFill>
                <a:latin typeface="Times New Roman"/>
                <a:cs typeface="Times New Roman"/>
                <a:hlinkClick r:id="rId2"/>
              </a:rPr>
              <a:t>o</a:t>
            </a:r>
            <a:r>
              <a:rPr sz="1000" spc="-5" dirty="0" smtClean="0">
                <a:solidFill>
                  <a:srgbClr val="001F5F"/>
                </a:solidFill>
                <a:latin typeface="Times New Roman"/>
                <a:cs typeface="Times New Roman"/>
                <a:hlinkClick r:id="rId2"/>
              </a:rPr>
              <a:t>.</a:t>
            </a:r>
            <a:r>
              <a:rPr sz="1000" spc="0" dirty="0" smtClean="0">
                <a:solidFill>
                  <a:srgbClr val="001F5F"/>
                </a:solidFill>
                <a:latin typeface="Times New Roman"/>
                <a:cs typeface="Times New Roman"/>
                <a:hlinkClick r:id="rId2"/>
              </a:rPr>
              <a:t>1</a:t>
            </a:r>
            <a:r>
              <a:rPr sz="1000" spc="-5" dirty="0" smtClean="0">
                <a:solidFill>
                  <a:srgbClr val="001F5F"/>
                </a:solidFill>
                <a:latin typeface="Times New Roman"/>
                <a:cs typeface="Times New Roman"/>
                <a:hlinkClick r:id="rId2"/>
              </a:rPr>
              <a:t>,</a:t>
            </a:r>
            <a:r>
              <a:rPr sz="1000" spc="-10" dirty="0" smtClean="0">
                <a:solidFill>
                  <a:srgbClr val="001F5F"/>
                </a:solidFill>
                <a:latin typeface="Times New Roman"/>
                <a:cs typeface="Times New Roman"/>
                <a:hlinkClick r:id="rId2"/>
              </a:rPr>
              <a:t> </a:t>
            </a:r>
            <a:r>
              <a:rPr sz="1000" spc="0" dirty="0" smtClean="0">
                <a:solidFill>
                  <a:srgbClr val="001F5F"/>
                </a:solidFill>
                <a:latin typeface="Times New Roman"/>
                <a:cs typeface="Times New Roman"/>
                <a:hlinkClick r:id="rId2"/>
              </a:rPr>
              <a:t>pp3</a:t>
            </a:r>
            <a:r>
              <a:rPr sz="1000" spc="45" dirty="0" smtClean="0">
                <a:solidFill>
                  <a:srgbClr val="001F5F"/>
                </a:solidFill>
                <a:latin typeface="Times New Roman"/>
                <a:cs typeface="Times New Roman"/>
                <a:hlinkClick r:id="rId2"/>
              </a:rPr>
              <a:t>4</a:t>
            </a:r>
            <a:r>
              <a:rPr sz="1000" spc="-15" dirty="0" smtClean="0">
                <a:solidFill>
                  <a:srgbClr val="001F5F"/>
                </a:solidFill>
                <a:latin typeface="Times New Roman"/>
                <a:cs typeface="Times New Roman"/>
                <a:hlinkClick r:id="rId2"/>
              </a:rPr>
              <a:t>-</a:t>
            </a:r>
            <a:r>
              <a:rPr sz="1000" spc="0" dirty="0" smtClean="0">
                <a:solidFill>
                  <a:srgbClr val="001F5F"/>
                </a:solidFill>
                <a:latin typeface="Times New Roman"/>
                <a:cs typeface="Times New Roman"/>
                <a:hlinkClick r:id="rId2"/>
              </a:rPr>
              <a:t>38</a:t>
            </a:r>
            <a:r>
              <a:rPr sz="1000" spc="-5" dirty="0" smtClean="0">
                <a:solidFill>
                  <a:srgbClr val="001F5F"/>
                </a:solidFill>
                <a:latin typeface="Times New Roman"/>
                <a:cs typeface="Times New Roman"/>
                <a:hlinkClick r:id="rId2"/>
              </a:rPr>
              <a:t>,</a:t>
            </a:r>
            <a:r>
              <a:rPr sz="1000" spc="-10" dirty="0" smtClean="0">
                <a:solidFill>
                  <a:srgbClr val="001F5F"/>
                </a:solidFill>
                <a:latin typeface="Times New Roman"/>
                <a:cs typeface="Times New Roman"/>
                <a:hlinkClick r:id="rId2"/>
              </a:rPr>
              <a:t> </a:t>
            </a:r>
            <a:r>
              <a:rPr sz="1000" spc="0" dirty="0" smtClean="0">
                <a:solidFill>
                  <a:srgbClr val="001F5F"/>
                </a:solidFill>
                <a:latin typeface="Times New Roman"/>
                <a:cs typeface="Times New Roman"/>
                <a:hlinkClick r:id="rId2"/>
              </a:rPr>
              <a:t>J</a:t>
            </a:r>
            <a:r>
              <a:rPr sz="1000" spc="-5" dirty="0" smtClean="0">
                <a:solidFill>
                  <a:srgbClr val="001F5F"/>
                </a:solidFill>
                <a:latin typeface="Times New Roman"/>
                <a:cs typeface="Times New Roman"/>
                <a:hlinkClick r:id="rId2"/>
              </a:rPr>
              <a:t>an </a:t>
            </a:r>
            <a:r>
              <a:rPr sz="1000" spc="0" dirty="0" smtClean="0">
                <a:solidFill>
                  <a:srgbClr val="001F5F"/>
                </a:solidFill>
                <a:latin typeface="Times New Roman"/>
                <a:cs typeface="Times New Roman"/>
                <a:hlinkClick r:id="rId2"/>
              </a:rPr>
              <a:t>198</a:t>
            </a:r>
            <a:r>
              <a:rPr sz="1000" spc="-5" dirty="0" smtClean="0">
                <a:solidFill>
                  <a:srgbClr val="001F5F"/>
                </a:solidFill>
                <a:latin typeface="Times New Roman"/>
                <a:cs typeface="Times New Roman"/>
                <a:hlinkClick r:id="rId2"/>
              </a:rPr>
              <a:t>6</a:t>
            </a:r>
            <a:endParaRPr sz="1000">
              <a:latin typeface="Times New Roman"/>
              <a:cs typeface="Times New Roman"/>
            </a:endParaRPr>
          </a:p>
        </p:txBody>
      </p:sp>
      <p:sp>
        <p:nvSpPr>
          <p:cNvPr id="5" name="标题 2"/>
          <p:cNvSpPr>
            <a:spLocks noGrp="1"/>
          </p:cNvSpPr>
          <p:nvPr>
            <p:ph type="title"/>
          </p:nvPr>
        </p:nvSpPr>
        <p:spPr>
          <a:xfrm>
            <a:off x="457200" y="275406"/>
            <a:ext cx="8229600" cy="715194"/>
          </a:xfrm>
        </p:spPr>
        <p:txBody>
          <a:bodyPr/>
          <a:lstStyle/>
          <a:p>
            <a:pPr algn="l"/>
            <a:r>
              <a:rPr lang="zh-CN" altLang="en-US" sz="3600" dirty="0">
                <a:solidFill>
                  <a:schemeClr val="tx1"/>
                </a:solidFill>
              </a:rPr>
              <a:t>理想选路算法 </a:t>
            </a:r>
            <a:r>
              <a:rPr lang="en-US" altLang="zh-CN" sz="3600" dirty="0">
                <a:solidFill>
                  <a:schemeClr val="tx1"/>
                </a:solidFill>
              </a:rPr>
              <a:t>[BELL86] </a:t>
            </a:r>
            <a:endParaRPr lang="zh-CN" altLang="en-US" sz="3600" dirty="0">
              <a:solidFill>
                <a:schemeClr val="tx1"/>
              </a:solidFill>
            </a:endParaRPr>
          </a:p>
        </p:txBody>
      </p:sp>
    </p:spTree>
    <p:extLst>
      <p:ext uri="{BB962C8B-B14F-4D97-AF65-F5344CB8AC3E}">
        <p14:creationId xmlns:p14="http://schemas.microsoft.com/office/powerpoint/2010/main" val="168384262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5940" y="1459738"/>
            <a:ext cx="4180204" cy="4944745"/>
          </a:xfrm>
          <a:prstGeom prst="rect">
            <a:avLst/>
          </a:prstGeom>
        </p:spPr>
        <p:txBody>
          <a:bodyPr vert="horz" wrap="square" lIns="0" tIns="0" rIns="0" bIns="0" rtlCol="0">
            <a:noAutofit/>
          </a:bodyPr>
          <a:lstStyle/>
          <a:p>
            <a:pPr marL="366395" marR="840740" indent="-342900">
              <a:lnSpc>
                <a:spcPct val="100000"/>
              </a:lnSpc>
            </a:pPr>
            <a:r>
              <a:rPr sz="2400" spc="-15" dirty="0" smtClean="0">
                <a:solidFill>
                  <a:srgbClr val="FF0000"/>
                </a:solidFill>
                <a:latin typeface="Comic Sans MS"/>
                <a:cs typeface="Comic Sans MS"/>
              </a:rPr>
              <a:t>Global </a:t>
            </a:r>
            <a:r>
              <a:rPr sz="2400" spc="-25" dirty="0" smtClean="0">
                <a:solidFill>
                  <a:srgbClr val="FF0000"/>
                </a:solidFill>
                <a:latin typeface="Comic Sans MS"/>
                <a:cs typeface="Comic Sans MS"/>
              </a:rPr>
              <a:t>o</a:t>
            </a:r>
            <a:r>
              <a:rPr sz="2400" spc="0" dirty="0" smtClean="0">
                <a:solidFill>
                  <a:srgbClr val="FF0000"/>
                </a:solidFill>
                <a:latin typeface="Comic Sans MS"/>
                <a:cs typeface="Comic Sans MS"/>
              </a:rPr>
              <a:t>r</a:t>
            </a:r>
            <a:r>
              <a:rPr sz="2400" spc="-5" dirty="0" smtClean="0">
                <a:solidFill>
                  <a:srgbClr val="FF0000"/>
                </a:solidFill>
                <a:latin typeface="Comic Sans MS"/>
                <a:cs typeface="Comic Sans MS"/>
              </a:rPr>
              <a:t> </a:t>
            </a:r>
            <a:r>
              <a:rPr sz="2400" spc="-15" dirty="0" smtClean="0">
                <a:solidFill>
                  <a:srgbClr val="FF0000"/>
                </a:solidFill>
                <a:latin typeface="Comic Sans MS"/>
                <a:cs typeface="Comic Sans MS"/>
              </a:rPr>
              <a:t>dec</a:t>
            </a:r>
            <a:r>
              <a:rPr sz="2400" spc="-10" dirty="0" smtClean="0">
                <a:solidFill>
                  <a:srgbClr val="FF0000"/>
                </a:solidFill>
                <a:latin typeface="Comic Sans MS"/>
                <a:cs typeface="Comic Sans MS"/>
              </a:rPr>
              <a:t>e</a:t>
            </a:r>
            <a:r>
              <a:rPr sz="2400" spc="0" dirty="0" smtClean="0">
                <a:solidFill>
                  <a:srgbClr val="FF0000"/>
                </a:solidFill>
                <a:latin typeface="Comic Sans MS"/>
                <a:cs typeface="Comic Sans MS"/>
              </a:rPr>
              <a:t>ntraliz</a:t>
            </a:r>
            <a:r>
              <a:rPr sz="2400" spc="5" dirty="0" smtClean="0">
                <a:solidFill>
                  <a:srgbClr val="FF0000"/>
                </a:solidFill>
                <a:latin typeface="Comic Sans MS"/>
                <a:cs typeface="Comic Sans MS"/>
              </a:rPr>
              <a:t>e</a:t>
            </a:r>
            <a:r>
              <a:rPr sz="2400" spc="0" dirty="0" smtClean="0">
                <a:solidFill>
                  <a:srgbClr val="FF0000"/>
                </a:solidFill>
                <a:latin typeface="Comic Sans MS"/>
                <a:cs typeface="Comic Sans MS"/>
              </a:rPr>
              <a:t>d inf</a:t>
            </a:r>
            <a:r>
              <a:rPr sz="2400" spc="-15" dirty="0" smtClean="0">
                <a:solidFill>
                  <a:srgbClr val="FF0000"/>
                </a:solidFill>
                <a:latin typeface="Comic Sans MS"/>
                <a:cs typeface="Comic Sans MS"/>
              </a:rPr>
              <a:t>orm</a:t>
            </a:r>
            <a:r>
              <a:rPr sz="2400" spc="-30" dirty="0" smtClean="0">
                <a:solidFill>
                  <a:srgbClr val="FF0000"/>
                </a:solidFill>
                <a:latin typeface="Comic Sans MS"/>
                <a:cs typeface="Comic Sans MS"/>
              </a:rPr>
              <a:t>a</a:t>
            </a:r>
            <a:r>
              <a:rPr sz="2400" spc="0" dirty="0" smtClean="0">
                <a:solidFill>
                  <a:srgbClr val="FF0000"/>
                </a:solidFill>
                <a:latin typeface="Comic Sans MS"/>
                <a:cs typeface="Comic Sans MS"/>
              </a:rPr>
              <a:t>tion?</a:t>
            </a:r>
            <a:endParaRPr sz="2400">
              <a:latin typeface="Comic Sans MS"/>
              <a:cs typeface="Comic Sans MS"/>
            </a:endParaRPr>
          </a:p>
          <a:p>
            <a:pPr>
              <a:lnSpc>
                <a:spcPts val="500"/>
              </a:lnSpc>
              <a:spcBef>
                <a:spcPts val="28"/>
              </a:spcBef>
            </a:pPr>
            <a:endParaRPr sz="500"/>
          </a:p>
          <a:p>
            <a:pPr marL="23495">
              <a:lnSpc>
                <a:spcPct val="100000"/>
              </a:lnSpc>
            </a:pPr>
            <a:r>
              <a:rPr sz="2400" dirty="0" smtClean="0">
                <a:solidFill>
                  <a:srgbClr val="001F5F"/>
                </a:solidFill>
                <a:latin typeface="华文新魏"/>
                <a:cs typeface="华文新魏"/>
              </a:rPr>
              <a:t>全局算法还是分布式算法？</a:t>
            </a:r>
            <a:endParaRPr sz="2400">
              <a:latin typeface="华文新魏"/>
              <a:cs typeface="华文新魏"/>
            </a:endParaRPr>
          </a:p>
          <a:p>
            <a:pPr>
              <a:lnSpc>
                <a:spcPts val="550"/>
              </a:lnSpc>
              <a:spcBef>
                <a:spcPts val="6"/>
              </a:spcBef>
            </a:pPr>
            <a:endParaRPr sz="550"/>
          </a:p>
          <a:p>
            <a:pPr>
              <a:lnSpc>
                <a:spcPts val="1000"/>
              </a:lnSpc>
            </a:pPr>
            <a:endParaRPr sz="1000"/>
          </a:p>
          <a:p>
            <a:pPr marL="12700">
              <a:lnSpc>
                <a:spcPct val="100000"/>
              </a:lnSpc>
            </a:pPr>
            <a:r>
              <a:rPr sz="2400" dirty="0" smtClean="0">
                <a:solidFill>
                  <a:srgbClr val="FF0000"/>
                </a:solidFill>
                <a:latin typeface="宋体"/>
                <a:cs typeface="宋体"/>
              </a:rPr>
              <a:t>全局</a:t>
            </a:r>
            <a:endParaRPr sz="2400">
              <a:latin typeface="宋体"/>
              <a:cs typeface="宋体"/>
            </a:endParaRPr>
          </a:p>
          <a:p>
            <a:pPr>
              <a:lnSpc>
                <a:spcPts val="800"/>
              </a:lnSpc>
              <a:spcBef>
                <a:spcPts val="11"/>
              </a:spcBef>
            </a:pPr>
            <a:endParaRPr sz="800"/>
          </a:p>
          <a:p>
            <a:pPr marL="355600" marR="12700" indent="-343535">
              <a:lnSpc>
                <a:spcPts val="2270"/>
              </a:lnSpc>
              <a:tabLst>
                <a:tab pos="355600"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所有路</a:t>
            </a:r>
            <a:r>
              <a:rPr sz="2000" spc="-15" dirty="0" smtClean="0">
                <a:latin typeface="宋体"/>
                <a:cs typeface="宋体"/>
              </a:rPr>
              <a:t>由</a:t>
            </a:r>
            <a:r>
              <a:rPr sz="2000" spc="0" dirty="0" smtClean="0">
                <a:latin typeface="宋体"/>
                <a:cs typeface="宋体"/>
              </a:rPr>
              <a:t>器</a:t>
            </a:r>
            <a:r>
              <a:rPr sz="2000" spc="-15" dirty="0" smtClean="0">
                <a:latin typeface="宋体"/>
                <a:cs typeface="宋体"/>
              </a:rPr>
              <a:t>拥</a:t>
            </a:r>
            <a:r>
              <a:rPr sz="2000" spc="0" dirty="0" smtClean="0">
                <a:latin typeface="宋体"/>
                <a:cs typeface="宋体"/>
              </a:rPr>
              <a:t>有全部</a:t>
            </a:r>
            <a:r>
              <a:rPr sz="2000" spc="-15" dirty="0" smtClean="0">
                <a:latin typeface="宋体"/>
                <a:cs typeface="宋体"/>
              </a:rPr>
              <a:t>的</a:t>
            </a:r>
            <a:r>
              <a:rPr sz="2000" spc="0" dirty="0" smtClean="0">
                <a:latin typeface="宋体"/>
                <a:cs typeface="宋体"/>
              </a:rPr>
              <a:t>拓</a:t>
            </a:r>
            <a:r>
              <a:rPr sz="2000" spc="-15" dirty="0" smtClean="0">
                <a:latin typeface="宋体"/>
                <a:cs typeface="宋体"/>
              </a:rPr>
              <a:t>朴</a:t>
            </a:r>
            <a:r>
              <a:rPr sz="2000" spc="0" dirty="0" smtClean="0">
                <a:latin typeface="宋体"/>
                <a:cs typeface="宋体"/>
              </a:rPr>
              <a:t>结构、 链路费用信息</a:t>
            </a:r>
            <a:endParaRPr sz="2000">
              <a:latin typeface="宋体"/>
              <a:cs typeface="宋体"/>
            </a:endParaRPr>
          </a:p>
          <a:p>
            <a:pPr marL="12700">
              <a:lnSpc>
                <a:spcPct val="100000"/>
              </a:lnSpc>
              <a:spcBef>
                <a:spcPts val="425"/>
              </a:spcBef>
              <a:tabLst>
                <a:tab pos="355600" algn="l"/>
                <a:tab pos="2346325"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“链路状态</a:t>
            </a:r>
            <a:r>
              <a:rPr sz="2000" spc="-5" dirty="0" smtClean="0">
                <a:latin typeface="宋体"/>
                <a:cs typeface="宋体"/>
              </a:rPr>
              <a:t>”</a:t>
            </a:r>
            <a:r>
              <a:rPr sz="2000" spc="0" dirty="0" smtClean="0">
                <a:latin typeface="Comic Sans MS"/>
                <a:cs typeface="Comic Sans MS"/>
              </a:rPr>
              <a:t>LS	</a:t>
            </a:r>
            <a:r>
              <a:rPr sz="2000" spc="0" dirty="0" smtClean="0">
                <a:latin typeface="宋体"/>
                <a:cs typeface="宋体"/>
              </a:rPr>
              <a:t>算法</a:t>
            </a:r>
            <a:endParaRPr sz="2000">
              <a:latin typeface="宋体"/>
              <a:cs typeface="宋体"/>
            </a:endParaRPr>
          </a:p>
          <a:p>
            <a:pPr>
              <a:lnSpc>
                <a:spcPts val="750"/>
              </a:lnSpc>
              <a:spcBef>
                <a:spcPts val="44"/>
              </a:spcBef>
            </a:pPr>
            <a:endParaRPr sz="750"/>
          </a:p>
          <a:p>
            <a:pPr marL="23495">
              <a:lnSpc>
                <a:spcPct val="100000"/>
              </a:lnSpc>
            </a:pPr>
            <a:r>
              <a:rPr sz="2400" dirty="0" smtClean="0">
                <a:solidFill>
                  <a:srgbClr val="FF0000"/>
                </a:solidFill>
                <a:latin typeface="宋体"/>
                <a:cs typeface="宋体"/>
              </a:rPr>
              <a:t>分布式</a:t>
            </a:r>
            <a:endParaRPr sz="2400">
              <a:latin typeface="宋体"/>
              <a:cs typeface="宋体"/>
            </a:endParaRPr>
          </a:p>
          <a:p>
            <a:pPr>
              <a:lnSpc>
                <a:spcPts val="800"/>
              </a:lnSpc>
              <a:spcBef>
                <a:spcPts val="15"/>
              </a:spcBef>
            </a:pPr>
            <a:endParaRPr sz="800"/>
          </a:p>
          <a:p>
            <a:pPr marL="366395" marR="251460" indent="-342900">
              <a:lnSpc>
                <a:spcPts val="2270"/>
              </a:lnSpc>
              <a:tabLst>
                <a:tab pos="366395"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路由器仅知道与其物理</a:t>
            </a:r>
            <a:r>
              <a:rPr sz="2000" spc="-15" dirty="0" smtClean="0">
                <a:latin typeface="宋体"/>
                <a:cs typeface="宋体"/>
              </a:rPr>
              <a:t>上</a:t>
            </a:r>
            <a:r>
              <a:rPr sz="2000" spc="0" dirty="0" smtClean="0">
                <a:latin typeface="宋体"/>
                <a:cs typeface="宋体"/>
              </a:rPr>
              <a:t>相连的 链路及其费用信息</a:t>
            </a:r>
            <a:endParaRPr sz="2000">
              <a:latin typeface="宋体"/>
              <a:cs typeface="宋体"/>
            </a:endParaRPr>
          </a:p>
          <a:p>
            <a:pPr>
              <a:lnSpc>
                <a:spcPts val="700"/>
              </a:lnSpc>
              <a:spcBef>
                <a:spcPts val="41"/>
              </a:spcBef>
            </a:pPr>
            <a:endParaRPr sz="700"/>
          </a:p>
          <a:p>
            <a:pPr marL="366395" marR="251460" indent="-342900">
              <a:lnSpc>
                <a:spcPts val="2270"/>
              </a:lnSpc>
              <a:tabLst>
                <a:tab pos="366395"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迭代的计算过程，与相</a:t>
            </a:r>
            <a:r>
              <a:rPr sz="2000" spc="-15" dirty="0" smtClean="0">
                <a:latin typeface="宋体"/>
                <a:cs typeface="宋体"/>
              </a:rPr>
              <a:t>邻</a:t>
            </a:r>
            <a:r>
              <a:rPr sz="2000" spc="0" dirty="0" smtClean="0">
                <a:latin typeface="宋体"/>
                <a:cs typeface="宋体"/>
              </a:rPr>
              <a:t>主机交 换信息</a:t>
            </a:r>
            <a:endParaRPr sz="2000">
              <a:latin typeface="宋体"/>
              <a:cs typeface="宋体"/>
            </a:endParaRPr>
          </a:p>
          <a:p>
            <a:pPr marL="23495">
              <a:lnSpc>
                <a:spcPct val="100000"/>
              </a:lnSpc>
              <a:spcBef>
                <a:spcPts val="425"/>
              </a:spcBef>
              <a:tabLst>
                <a:tab pos="366395" algn="l"/>
                <a:tab pos="2388870"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“距离向量”</a:t>
            </a:r>
            <a:r>
              <a:rPr sz="2000" dirty="0" smtClean="0">
                <a:latin typeface="Comic Sans MS"/>
                <a:cs typeface="Comic Sans MS"/>
              </a:rPr>
              <a:t>DV	</a:t>
            </a:r>
            <a:r>
              <a:rPr sz="2000" dirty="0" smtClean="0">
                <a:latin typeface="宋体"/>
                <a:cs typeface="宋体"/>
              </a:rPr>
              <a:t>算法</a:t>
            </a:r>
            <a:endParaRPr sz="2000">
              <a:latin typeface="宋体"/>
              <a:cs typeface="宋体"/>
            </a:endParaRPr>
          </a:p>
        </p:txBody>
      </p:sp>
      <p:sp>
        <p:nvSpPr>
          <p:cNvPr id="4" name="object 4"/>
          <p:cNvSpPr txBox="1"/>
          <p:nvPr/>
        </p:nvSpPr>
        <p:spPr>
          <a:xfrm>
            <a:off x="4937252" y="1459738"/>
            <a:ext cx="3378200" cy="2179955"/>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Comic Sans MS"/>
                <a:cs typeface="Comic Sans MS"/>
              </a:rPr>
              <a:t>Static</a:t>
            </a:r>
            <a:r>
              <a:rPr sz="2400" spc="-25" dirty="0" smtClean="0">
                <a:solidFill>
                  <a:srgbClr val="FF0000"/>
                </a:solidFill>
                <a:latin typeface="Comic Sans MS"/>
                <a:cs typeface="Comic Sans MS"/>
              </a:rPr>
              <a:t> </a:t>
            </a:r>
            <a:r>
              <a:rPr sz="2400" spc="0" dirty="0" smtClean="0">
                <a:solidFill>
                  <a:srgbClr val="FF0000"/>
                </a:solidFill>
                <a:latin typeface="Comic Sans MS"/>
                <a:cs typeface="Comic Sans MS"/>
              </a:rPr>
              <a:t>or</a:t>
            </a:r>
            <a:r>
              <a:rPr sz="2400" spc="-15" dirty="0" smtClean="0">
                <a:solidFill>
                  <a:srgbClr val="FF0000"/>
                </a:solidFill>
                <a:latin typeface="Comic Sans MS"/>
                <a:cs typeface="Comic Sans MS"/>
              </a:rPr>
              <a:t> d</a:t>
            </a:r>
            <a:r>
              <a:rPr sz="2400" spc="-25" dirty="0" smtClean="0">
                <a:solidFill>
                  <a:srgbClr val="FF0000"/>
                </a:solidFill>
                <a:latin typeface="Comic Sans MS"/>
                <a:cs typeface="Comic Sans MS"/>
              </a:rPr>
              <a:t>y</a:t>
            </a:r>
            <a:r>
              <a:rPr sz="2400" spc="-15" dirty="0" smtClean="0">
                <a:solidFill>
                  <a:srgbClr val="FF0000"/>
                </a:solidFill>
                <a:latin typeface="Comic Sans MS"/>
                <a:cs typeface="Comic Sans MS"/>
              </a:rPr>
              <a:t>namic?</a:t>
            </a:r>
            <a:endParaRPr sz="2400">
              <a:latin typeface="Comic Sans MS"/>
              <a:cs typeface="Comic Sans MS"/>
            </a:endParaRPr>
          </a:p>
          <a:p>
            <a:pPr>
              <a:lnSpc>
                <a:spcPts val="500"/>
              </a:lnSpc>
              <a:spcBef>
                <a:spcPts val="27"/>
              </a:spcBef>
            </a:pPr>
            <a:endParaRPr sz="500"/>
          </a:p>
          <a:p>
            <a:pPr marL="12700">
              <a:lnSpc>
                <a:spcPct val="100000"/>
              </a:lnSpc>
            </a:pPr>
            <a:r>
              <a:rPr sz="2400" dirty="0" smtClean="0">
                <a:solidFill>
                  <a:srgbClr val="001F5F"/>
                </a:solidFill>
                <a:latin typeface="华文新魏"/>
                <a:cs typeface="华文新魏"/>
              </a:rPr>
              <a:t>静态算法还是动态算法？</a:t>
            </a:r>
            <a:endParaRPr sz="2400">
              <a:latin typeface="华文新魏"/>
              <a:cs typeface="华文新魏"/>
            </a:endParaRPr>
          </a:p>
          <a:p>
            <a:pPr>
              <a:lnSpc>
                <a:spcPts val="950"/>
              </a:lnSpc>
              <a:spcBef>
                <a:spcPts val="49"/>
              </a:spcBef>
            </a:pPr>
            <a:endParaRPr sz="95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sz="2400" dirty="0" smtClean="0">
                <a:solidFill>
                  <a:srgbClr val="FF0000"/>
                </a:solidFill>
                <a:latin typeface="宋体"/>
                <a:cs typeface="宋体"/>
              </a:rPr>
              <a:t>静态</a:t>
            </a:r>
            <a:endParaRPr sz="2400">
              <a:latin typeface="宋体"/>
              <a:cs typeface="宋体"/>
            </a:endParaRPr>
          </a:p>
          <a:p>
            <a:pPr marL="12700">
              <a:lnSpc>
                <a:spcPct val="100000"/>
              </a:lnSpc>
              <a:spcBef>
                <a:spcPts val="495"/>
              </a:spcBef>
              <a:tabLst>
                <a:tab pos="354965"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路由随时间变化缓慢</a:t>
            </a:r>
            <a:endParaRPr sz="2000">
              <a:latin typeface="宋体"/>
              <a:cs typeface="宋体"/>
            </a:endParaRPr>
          </a:p>
        </p:txBody>
      </p:sp>
      <p:sp>
        <p:nvSpPr>
          <p:cNvPr id="5" name="object 5"/>
          <p:cNvSpPr txBox="1"/>
          <p:nvPr/>
        </p:nvSpPr>
        <p:spPr>
          <a:xfrm>
            <a:off x="4937252" y="4063872"/>
            <a:ext cx="635000" cy="360680"/>
          </a:xfrm>
          <a:prstGeom prst="rect">
            <a:avLst/>
          </a:prstGeom>
        </p:spPr>
        <p:txBody>
          <a:bodyPr vert="horz" wrap="square" lIns="0" tIns="0" rIns="0" bIns="0" rtlCol="0">
            <a:noAutofit/>
          </a:bodyPr>
          <a:lstStyle/>
          <a:p>
            <a:pPr marL="12700">
              <a:lnSpc>
                <a:spcPts val="2835"/>
              </a:lnSpc>
            </a:pPr>
            <a:r>
              <a:rPr sz="2400" dirty="0" smtClean="0">
                <a:solidFill>
                  <a:srgbClr val="FF0000"/>
                </a:solidFill>
                <a:latin typeface="宋体"/>
                <a:cs typeface="宋体"/>
              </a:rPr>
              <a:t>动态</a:t>
            </a:r>
            <a:endParaRPr sz="2400">
              <a:latin typeface="宋体"/>
              <a:cs typeface="宋体"/>
            </a:endParaRPr>
          </a:p>
        </p:txBody>
      </p:sp>
      <p:sp>
        <p:nvSpPr>
          <p:cNvPr id="6" name="object 6"/>
          <p:cNvSpPr txBox="1"/>
          <p:nvPr/>
        </p:nvSpPr>
        <p:spPr>
          <a:xfrm>
            <a:off x="4937252" y="4492625"/>
            <a:ext cx="3569335" cy="1037590"/>
          </a:xfrm>
          <a:prstGeom prst="rect">
            <a:avLst/>
          </a:prstGeom>
        </p:spPr>
        <p:txBody>
          <a:bodyPr vert="horz" wrap="square" lIns="0" tIns="0" rIns="0" bIns="0" rtlCol="0">
            <a:noAutofit/>
          </a:bodyPr>
          <a:lstStyle/>
          <a:p>
            <a:pPr marL="12700">
              <a:lnSpc>
                <a:spcPct val="100000"/>
              </a:lnSpc>
              <a:tabLst>
                <a:tab pos="354965" algn="l"/>
              </a:tabLst>
            </a:pPr>
            <a:r>
              <a:rPr sz="2000" dirty="0" smtClean="0">
                <a:solidFill>
                  <a:srgbClr val="00CC99"/>
                </a:solidFill>
                <a:latin typeface="Wingdings 2"/>
                <a:cs typeface="Wingdings 2"/>
              </a:rPr>
              <a:t></a:t>
            </a:r>
            <a:r>
              <a:rPr sz="2000" dirty="0" smtClean="0">
                <a:solidFill>
                  <a:srgbClr val="00CC99"/>
                </a:solidFill>
                <a:latin typeface="Times New Roman"/>
                <a:cs typeface="Times New Roman"/>
              </a:rPr>
              <a:t>	</a:t>
            </a:r>
            <a:r>
              <a:rPr sz="2000" dirty="0" smtClean="0">
                <a:latin typeface="宋体"/>
                <a:cs typeface="宋体"/>
              </a:rPr>
              <a:t>路由变化更快</a:t>
            </a:r>
            <a:endParaRPr sz="2000">
              <a:latin typeface="宋体"/>
              <a:cs typeface="宋体"/>
            </a:endParaRPr>
          </a:p>
          <a:p>
            <a:pPr marL="469900">
              <a:lnSpc>
                <a:spcPct val="100000"/>
              </a:lnSpc>
              <a:spcBef>
                <a:spcPts val="480"/>
              </a:spcBef>
            </a:pPr>
            <a:r>
              <a:rPr sz="1600" spc="-15" dirty="0" smtClean="0">
                <a:solidFill>
                  <a:srgbClr val="3333CC"/>
                </a:solidFill>
                <a:latin typeface="Wingdings"/>
                <a:cs typeface="Wingdings"/>
              </a:rPr>
              <a:t></a:t>
            </a:r>
            <a:r>
              <a:rPr sz="1600" spc="-15" dirty="0" smtClean="0">
                <a:solidFill>
                  <a:srgbClr val="3333CC"/>
                </a:solidFill>
                <a:latin typeface="Times New Roman"/>
                <a:cs typeface="Times New Roman"/>
              </a:rPr>
              <a:t> </a:t>
            </a:r>
            <a:r>
              <a:rPr sz="1600" spc="30" dirty="0" smtClean="0">
                <a:solidFill>
                  <a:srgbClr val="3333CC"/>
                </a:solidFill>
                <a:latin typeface="Times New Roman"/>
                <a:cs typeface="Times New Roman"/>
              </a:rPr>
              <a:t> </a:t>
            </a:r>
            <a:r>
              <a:rPr sz="2000" spc="0" dirty="0" smtClean="0">
                <a:latin typeface="宋体"/>
                <a:cs typeface="宋体"/>
              </a:rPr>
              <a:t>周期性更新</a:t>
            </a:r>
            <a:endParaRPr sz="2000">
              <a:latin typeface="宋体"/>
              <a:cs typeface="宋体"/>
            </a:endParaRPr>
          </a:p>
          <a:p>
            <a:pPr marL="469900">
              <a:lnSpc>
                <a:spcPct val="100000"/>
              </a:lnSpc>
              <a:spcBef>
                <a:spcPts val="480"/>
              </a:spcBef>
            </a:pPr>
            <a:r>
              <a:rPr sz="1600" spc="-15" dirty="0" smtClean="0">
                <a:solidFill>
                  <a:srgbClr val="3333CC"/>
                </a:solidFill>
                <a:latin typeface="Wingdings"/>
                <a:cs typeface="Wingdings"/>
              </a:rPr>
              <a:t></a:t>
            </a:r>
            <a:r>
              <a:rPr sz="1600" spc="-15" dirty="0" smtClean="0">
                <a:solidFill>
                  <a:srgbClr val="3333CC"/>
                </a:solidFill>
                <a:latin typeface="Times New Roman"/>
                <a:cs typeface="Times New Roman"/>
              </a:rPr>
              <a:t> </a:t>
            </a:r>
            <a:r>
              <a:rPr sz="1600" spc="30" dirty="0" smtClean="0">
                <a:solidFill>
                  <a:srgbClr val="3333CC"/>
                </a:solidFill>
                <a:latin typeface="Times New Roman"/>
                <a:cs typeface="Times New Roman"/>
              </a:rPr>
              <a:t> </a:t>
            </a:r>
            <a:r>
              <a:rPr sz="2000" spc="0" dirty="0" smtClean="0">
                <a:latin typeface="宋体"/>
                <a:cs typeface="宋体"/>
              </a:rPr>
              <a:t>对链路费用改变作出响应</a:t>
            </a:r>
            <a:endParaRPr sz="2000">
              <a:latin typeface="宋体"/>
              <a:cs typeface="宋体"/>
            </a:endParaRPr>
          </a:p>
        </p:txBody>
      </p:sp>
      <p:sp>
        <p:nvSpPr>
          <p:cNvPr id="7" name="标题 2"/>
          <p:cNvSpPr>
            <a:spLocks noGrp="1"/>
          </p:cNvSpPr>
          <p:nvPr>
            <p:ph type="title"/>
          </p:nvPr>
        </p:nvSpPr>
        <p:spPr>
          <a:xfrm>
            <a:off x="457200" y="275406"/>
            <a:ext cx="8229600" cy="715194"/>
          </a:xfrm>
        </p:spPr>
        <p:txBody>
          <a:bodyPr/>
          <a:lstStyle/>
          <a:p>
            <a:pPr algn="l"/>
            <a:r>
              <a:rPr lang="en-US" altLang="zh-CN" sz="3600" dirty="0">
                <a:solidFill>
                  <a:schemeClr val="tx1"/>
                </a:solidFill>
              </a:rPr>
              <a:t>3. </a:t>
            </a:r>
            <a:r>
              <a:rPr lang="zh-CN" altLang="en-US" sz="3600" dirty="0">
                <a:solidFill>
                  <a:schemeClr val="tx1"/>
                </a:solidFill>
              </a:rPr>
              <a:t>选路算法的分类 </a:t>
            </a:r>
          </a:p>
        </p:txBody>
      </p:sp>
      <p:sp>
        <p:nvSpPr>
          <p:cNvPr id="2" name="文本框 1"/>
          <p:cNvSpPr txBox="1"/>
          <p:nvPr/>
        </p:nvSpPr>
        <p:spPr>
          <a:xfrm>
            <a:off x="8229600" y="228600"/>
            <a:ext cx="457200" cy="523220"/>
          </a:xfrm>
          <a:prstGeom prst="rect">
            <a:avLst/>
          </a:prstGeom>
          <a:noFill/>
        </p:spPr>
        <p:txBody>
          <a:bodyPr wrap="square" rtlCol="0">
            <a:spAutoFit/>
          </a:bodyPr>
          <a:lstStyle/>
          <a:p>
            <a:r>
              <a:rPr kumimoji="1" lang="zh-CN" altLang="en-US" sz="2800" b="1" dirty="0" smtClean="0">
                <a:solidFill>
                  <a:srgbClr val="FF0000"/>
                </a:solidFill>
              </a:rPr>
              <a:t>*</a:t>
            </a:r>
            <a:endParaRPr kumimoji="1" lang="zh-CN" altLang="en-US" sz="2800" b="1" dirty="0">
              <a:solidFill>
                <a:srgbClr val="FF0000"/>
              </a:solidFill>
            </a:endParaRPr>
          </a:p>
        </p:txBody>
      </p:sp>
    </p:spTree>
    <p:extLst>
      <p:ext uri="{BB962C8B-B14F-4D97-AF65-F5344CB8AC3E}">
        <p14:creationId xmlns:p14="http://schemas.microsoft.com/office/powerpoint/2010/main" val="80343098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7217" y="1590801"/>
            <a:ext cx="8147050" cy="4518025"/>
          </a:xfrm>
          <a:prstGeom prst="rect">
            <a:avLst/>
          </a:prstGeom>
        </p:spPr>
        <p:txBody>
          <a:bodyPr vert="horz" wrap="square" lIns="0" tIns="0" rIns="0" bIns="0" rtlCol="0">
            <a:noAutofit/>
          </a:bodyPr>
          <a:lstStyle/>
          <a:p>
            <a:pPr marL="355600" marR="230504" indent="-342900" algn="just">
              <a:lnSpc>
                <a:spcPct val="9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5" dirty="0" smtClean="0">
                <a:latin typeface="宋体"/>
                <a:cs typeface="宋体"/>
              </a:rPr>
              <a:t>所有节点通过链路状态广</a:t>
            </a:r>
            <a:r>
              <a:rPr sz="2800" spc="-30" dirty="0" smtClean="0">
                <a:latin typeface="宋体"/>
                <a:cs typeface="宋体"/>
              </a:rPr>
              <a:t>播</a:t>
            </a:r>
            <a:r>
              <a:rPr sz="2800" spc="-5" dirty="0" smtClean="0">
                <a:latin typeface="Comic Sans MS"/>
                <a:cs typeface="Comic Sans MS"/>
              </a:rPr>
              <a:t>(</a:t>
            </a:r>
            <a:r>
              <a:rPr sz="2800" spc="-20" dirty="0" smtClean="0">
                <a:solidFill>
                  <a:srgbClr val="0066FF"/>
                </a:solidFill>
                <a:latin typeface="Comic Sans MS"/>
                <a:cs typeface="Comic Sans MS"/>
              </a:rPr>
              <a:t>LS</a:t>
            </a:r>
            <a:r>
              <a:rPr sz="2800" spc="35" dirty="0" smtClean="0">
                <a:solidFill>
                  <a:srgbClr val="0066FF"/>
                </a:solidFill>
                <a:latin typeface="Comic Sans MS"/>
                <a:cs typeface="Comic Sans MS"/>
              </a:rPr>
              <a:t> </a:t>
            </a:r>
            <a:r>
              <a:rPr sz="2800" spc="-15" dirty="0" smtClean="0">
                <a:solidFill>
                  <a:srgbClr val="0066FF"/>
                </a:solidFill>
                <a:latin typeface="Comic Sans MS"/>
                <a:cs typeface="Comic Sans MS"/>
              </a:rPr>
              <a:t>broadca</a:t>
            </a:r>
            <a:r>
              <a:rPr sz="2800" spc="-30" dirty="0" smtClean="0">
                <a:solidFill>
                  <a:srgbClr val="0066FF"/>
                </a:solidFill>
                <a:latin typeface="Comic Sans MS"/>
                <a:cs typeface="Comic Sans MS"/>
              </a:rPr>
              <a:t>s</a:t>
            </a:r>
            <a:r>
              <a:rPr sz="2800" spc="-10" dirty="0" smtClean="0">
                <a:solidFill>
                  <a:srgbClr val="0066FF"/>
                </a:solidFill>
                <a:latin typeface="Comic Sans MS"/>
                <a:cs typeface="Comic Sans MS"/>
              </a:rPr>
              <a:t>t</a:t>
            </a:r>
            <a:r>
              <a:rPr sz="2800" spc="0" dirty="0" smtClean="0">
                <a:solidFill>
                  <a:srgbClr val="660066"/>
                </a:solidFill>
                <a:latin typeface="Comic Sans MS"/>
                <a:cs typeface="Comic Sans MS"/>
              </a:rPr>
              <a:t>)</a:t>
            </a:r>
            <a:r>
              <a:rPr sz="2800" spc="45" dirty="0" smtClean="0">
                <a:solidFill>
                  <a:srgbClr val="660066"/>
                </a:solidFill>
                <a:latin typeface="Comic Sans MS"/>
                <a:cs typeface="Comic Sans MS"/>
              </a:rPr>
              <a:t> </a:t>
            </a:r>
            <a:r>
              <a:rPr sz="2800" spc="-35" dirty="0" smtClean="0">
                <a:latin typeface="宋体"/>
                <a:cs typeface="宋体"/>
              </a:rPr>
              <a:t>得到</a:t>
            </a:r>
            <a:r>
              <a:rPr sz="2800" spc="-20" dirty="0" smtClean="0">
                <a:latin typeface="宋体"/>
                <a:cs typeface="宋体"/>
              </a:rPr>
              <a:t> </a:t>
            </a:r>
            <a:r>
              <a:rPr sz="2800" spc="-30" dirty="0" smtClean="0">
                <a:latin typeface="宋体"/>
                <a:cs typeface="宋体"/>
              </a:rPr>
              <a:t>关于网络拓扑结构和链路费用等相</a:t>
            </a:r>
            <a:r>
              <a:rPr sz="2800" spc="-25" dirty="0" smtClean="0">
                <a:latin typeface="宋体"/>
                <a:cs typeface="宋体"/>
              </a:rPr>
              <a:t>同</a:t>
            </a:r>
            <a:r>
              <a:rPr sz="2800" spc="-30" dirty="0" smtClean="0">
                <a:latin typeface="宋体"/>
                <a:cs typeface="宋体"/>
              </a:rPr>
              <a:t>的信</a:t>
            </a:r>
            <a:r>
              <a:rPr sz="2800" spc="-25" dirty="0" smtClean="0">
                <a:latin typeface="宋体"/>
                <a:cs typeface="宋体"/>
              </a:rPr>
              <a:t>息</a:t>
            </a:r>
            <a:r>
              <a:rPr sz="2800" spc="-30" dirty="0" smtClean="0">
                <a:latin typeface="宋体"/>
                <a:cs typeface="宋体"/>
              </a:rPr>
              <a:t>（链 路状态信息）</a:t>
            </a:r>
            <a:endParaRPr sz="2800">
              <a:latin typeface="宋体"/>
              <a:cs typeface="宋体"/>
            </a:endParaRPr>
          </a:p>
          <a:p>
            <a:pPr>
              <a:lnSpc>
                <a:spcPts val="700"/>
              </a:lnSpc>
              <a:spcBef>
                <a:spcPts val="22"/>
              </a:spcBef>
            </a:pPr>
            <a:endParaRPr sz="700"/>
          </a:p>
          <a:p>
            <a:pPr marL="355600" marR="260350" indent="-342900" algn="just">
              <a:lnSpc>
                <a:spcPts val="302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15" dirty="0" smtClean="0">
                <a:latin typeface="Comic Sans MS"/>
                <a:cs typeface="Comic Sans MS"/>
              </a:rPr>
              <a:t>Dijkstra</a:t>
            </a:r>
            <a:r>
              <a:rPr sz="2800" spc="20" dirty="0" smtClean="0">
                <a:latin typeface="Comic Sans MS"/>
                <a:cs typeface="Comic Sans MS"/>
              </a:rPr>
              <a:t> </a:t>
            </a:r>
            <a:r>
              <a:rPr sz="2800" spc="-30" dirty="0" smtClean="0">
                <a:latin typeface="宋体"/>
                <a:cs typeface="宋体"/>
              </a:rPr>
              <a:t>算法是链路状态选路算法</a:t>
            </a:r>
            <a:r>
              <a:rPr sz="2800" spc="-25" dirty="0" smtClean="0">
                <a:latin typeface="宋体"/>
                <a:cs typeface="宋体"/>
              </a:rPr>
              <a:t>的</a:t>
            </a:r>
            <a:r>
              <a:rPr sz="2800" spc="-30" dirty="0" smtClean="0">
                <a:latin typeface="宋体"/>
                <a:cs typeface="宋体"/>
              </a:rPr>
              <a:t>基本</a:t>
            </a:r>
            <a:r>
              <a:rPr sz="2800" spc="-25" dirty="0" smtClean="0">
                <a:latin typeface="宋体"/>
                <a:cs typeface="宋体"/>
              </a:rPr>
              <a:t>理</a:t>
            </a:r>
            <a:r>
              <a:rPr sz="2800" spc="-30" dirty="0" smtClean="0">
                <a:latin typeface="宋体"/>
                <a:cs typeface="宋体"/>
              </a:rPr>
              <a:t>论，</a:t>
            </a:r>
            <a:r>
              <a:rPr sz="2800" spc="-25" dirty="0" smtClean="0">
                <a:latin typeface="宋体"/>
                <a:cs typeface="宋体"/>
              </a:rPr>
              <a:t> 例如</a:t>
            </a:r>
            <a:r>
              <a:rPr sz="2800" spc="-20" dirty="0" smtClean="0">
                <a:latin typeface="Comic Sans MS"/>
                <a:cs typeface="Comic Sans MS"/>
              </a:rPr>
              <a:t>OSP</a:t>
            </a:r>
            <a:r>
              <a:rPr sz="2800" spc="-25" dirty="0" smtClean="0">
                <a:latin typeface="Comic Sans MS"/>
                <a:cs typeface="Comic Sans MS"/>
              </a:rPr>
              <a:t>F</a:t>
            </a:r>
            <a:r>
              <a:rPr sz="2800" spc="-30" dirty="0" smtClean="0">
                <a:latin typeface="宋体"/>
                <a:cs typeface="宋体"/>
              </a:rPr>
              <a:t>（开放最短路优先）</a:t>
            </a:r>
            <a:endParaRPr sz="2800">
              <a:latin typeface="宋体"/>
              <a:cs typeface="宋体"/>
            </a:endParaRPr>
          </a:p>
          <a:p>
            <a:pPr>
              <a:lnSpc>
                <a:spcPts val="750"/>
              </a:lnSpc>
              <a:spcBef>
                <a:spcPts val="23"/>
              </a:spcBef>
            </a:pPr>
            <a:endParaRPr sz="750"/>
          </a:p>
          <a:p>
            <a:pPr>
              <a:lnSpc>
                <a:spcPts val="1000"/>
              </a:lnSpc>
            </a:pPr>
            <a:endParaRPr sz="1000"/>
          </a:p>
          <a:p>
            <a:pPr>
              <a:lnSpc>
                <a:spcPts val="1000"/>
              </a:lnSpc>
            </a:pPr>
            <a:endParaRPr sz="1000"/>
          </a:p>
          <a:p>
            <a:pPr>
              <a:lnSpc>
                <a:spcPts val="1000"/>
              </a:lnSpc>
            </a:pPr>
            <a:endParaRPr sz="1000"/>
          </a:p>
          <a:p>
            <a:pPr marL="370840">
              <a:lnSpc>
                <a:spcPct val="100000"/>
              </a:lnSpc>
              <a:tabLst>
                <a:tab pos="713740" algn="l"/>
              </a:tabLst>
            </a:pPr>
            <a:r>
              <a:rPr sz="2000" dirty="0" smtClean="0">
                <a:solidFill>
                  <a:srgbClr val="0066FF"/>
                </a:solidFill>
                <a:latin typeface="Comic Sans MS"/>
                <a:cs typeface="Comic Sans MS"/>
              </a:rPr>
              <a:t>–	</a:t>
            </a:r>
            <a:r>
              <a:rPr sz="2000" spc="-5" dirty="0" smtClean="0">
                <a:solidFill>
                  <a:srgbClr val="0066FF"/>
                </a:solidFill>
                <a:latin typeface="黑体"/>
                <a:cs typeface="黑体"/>
              </a:rPr>
              <a:t>全局算法</a:t>
            </a:r>
            <a:endParaRPr sz="2000">
              <a:latin typeface="黑体"/>
              <a:cs typeface="黑体"/>
            </a:endParaRPr>
          </a:p>
          <a:p>
            <a:pPr marL="713740" marR="12700" indent="-342900">
              <a:lnSpc>
                <a:spcPct val="100000"/>
              </a:lnSpc>
              <a:spcBef>
                <a:spcPts val="480"/>
              </a:spcBef>
              <a:tabLst>
                <a:tab pos="713740" algn="l"/>
              </a:tabLst>
            </a:pPr>
            <a:r>
              <a:rPr sz="2000" dirty="0" smtClean="0">
                <a:solidFill>
                  <a:srgbClr val="0066FF"/>
                </a:solidFill>
                <a:latin typeface="Comic Sans MS"/>
                <a:cs typeface="Comic Sans MS"/>
              </a:rPr>
              <a:t>–	D</a:t>
            </a:r>
            <a:r>
              <a:rPr sz="2000" spc="5" dirty="0" smtClean="0">
                <a:solidFill>
                  <a:srgbClr val="0066FF"/>
                </a:solidFill>
                <a:latin typeface="Comic Sans MS"/>
                <a:cs typeface="Comic Sans MS"/>
              </a:rPr>
              <a:t>i</a:t>
            </a:r>
            <a:r>
              <a:rPr sz="2000" spc="0" dirty="0" smtClean="0">
                <a:solidFill>
                  <a:srgbClr val="0066FF"/>
                </a:solidFill>
                <a:latin typeface="Comic Sans MS"/>
                <a:cs typeface="Comic Sans MS"/>
              </a:rPr>
              <a:t>jk</a:t>
            </a:r>
            <a:r>
              <a:rPr sz="2000" spc="-15" dirty="0" smtClean="0">
                <a:solidFill>
                  <a:srgbClr val="0066FF"/>
                </a:solidFill>
                <a:latin typeface="Comic Sans MS"/>
                <a:cs typeface="Comic Sans MS"/>
              </a:rPr>
              <a:t>s</a:t>
            </a:r>
            <a:r>
              <a:rPr sz="2000" spc="0" dirty="0" smtClean="0">
                <a:solidFill>
                  <a:srgbClr val="0066FF"/>
                </a:solidFill>
                <a:latin typeface="Comic Sans MS"/>
                <a:cs typeface="Comic Sans MS"/>
              </a:rPr>
              <a:t>tra</a:t>
            </a:r>
            <a:r>
              <a:rPr sz="2000" spc="-25" dirty="0" smtClean="0">
                <a:solidFill>
                  <a:srgbClr val="0066FF"/>
                </a:solidFill>
                <a:latin typeface="Comic Sans MS"/>
                <a:cs typeface="Comic Sans MS"/>
              </a:rPr>
              <a:t> </a:t>
            </a:r>
            <a:r>
              <a:rPr sz="2000" spc="10" dirty="0" smtClean="0">
                <a:solidFill>
                  <a:srgbClr val="0066FF"/>
                </a:solidFill>
                <a:latin typeface="黑体"/>
                <a:cs typeface="黑体"/>
              </a:rPr>
              <a:t>算法通</a:t>
            </a:r>
            <a:r>
              <a:rPr sz="2000" spc="0" dirty="0" smtClean="0">
                <a:solidFill>
                  <a:srgbClr val="0066FF"/>
                </a:solidFill>
                <a:latin typeface="黑体"/>
                <a:cs typeface="黑体"/>
              </a:rPr>
              <a:t>过</a:t>
            </a:r>
            <a:r>
              <a:rPr sz="2000" spc="-15" dirty="0" smtClean="0">
                <a:solidFill>
                  <a:srgbClr val="0066FF"/>
                </a:solidFill>
                <a:latin typeface="黑体"/>
                <a:cs typeface="黑体"/>
              </a:rPr>
              <a:t>迭</a:t>
            </a:r>
            <a:r>
              <a:rPr sz="2000" spc="0" dirty="0" smtClean="0">
                <a:solidFill>
                  <a:srgbClr val="0066FF"/>
                </a:solidFill>
                <a:latin typeface="黑体"/>
                <a:cs typeface="黑体"/>
              </a:rPr>
              <a:t>代，</a:t>
            </a:r>
            <a:r>
              <a:rPr sz="2000" spc="-15" dirty="0" smtClean="0">
                <a:solidFill>
                  <a:srgbClr val="0066FF"/>
                </a:solidFill>
                <a:latin typeface="黑体"/>
                <a:cs typeface="黑体"/>
              </a:rPr>
              <a:t>试</a:t>
            </a:r>
            <a:r>
              <a:rPr sz="2000" spc="0" dirty="0" smtClean="0">
                <a:solidFill>
                  <a:srgbClr val="0066FF"/>
                </a:solidFill>
                <a:latin typeface="黑体"/>
                <a:cs typeface="黑体"/>
              </a:rPr>
              <a:t>图寻</a:t>
            </a:r>
            <a:r>
              <a:rPr sz="2000" spc="-15" dirty="0" smtClean="0">
                <a:solidFill>
                  <a:srgbClr val="0066FF"/>
                </a:solidFill>
                <a:latin typeface="黑体"/>
                <a:cs typeface="黑体"/>
              </a:rPr>
              <a:t>找</a:t>
            </a:r>
            <a:r>
              <a:rPr sz="2000" spc="0" dirty="0" smtClean="0">
                <a:solidFill>
                  <a:srgbClr val="0066FF"/>
                </a:solidFill>
                <a:latin typeface="黑体"/>
                <a:cs typeface="黑体"/>
              </a:rPr>
              <a:t>一个</a:t>
            </a:r>
            <a:r>
              <a:rPr sz="2000" spc="-15" dirty="0" smtClean="0">
                <a:solidFill>
                  <a:srgbClr val="0066FF"/>
                </a:solidFill>
                <a:latin typeface="黑体"/>
                <a:cs typeface="黑体"/>
              </a:rPr>
              <a:t>节</a:t>
            </a:r>
            <a:r>
              <a:rPr sz="2000" spc="0" dirty="0" smtClean="0">
                <a:solidFill>
                  <a:srgbClr val="0066FF"/>
                </a:solidFill>
                <a:latin typeface="黑体"/>
                <a:cs typeface="黑体"/>
              </a:rPr>
              <a:t>点（</a:t>
            </a:r>
            <a:r>
              <a:rPr sz="2000" spc="-15" dirty="0" smtClean="0">
                <a:solidFill>
                  <a:srgbClr val="0066FF"/>
                </a:solidFill>
                <a:latin typeface="黑体"/>
                <a:cs typeface="黑体"/>
              </a:rPr>
              <a:t>源</a:t>
            </a:r>
            <a:r>
              <a:rPr sz="2000" spc="0" dirty="0" smtClean="0">
                <a:solidFill>
                  <a:srgbClr val="0066FF"/>
                </a:solidFill>
                <a:latin typeface="黑体"/>
                <a:cs typeface="黑体"/>
              </a:rPr>
              <a:t>点）</a:t>
            </a:r>
            <a:r>
              <a:rPr sz="2000" spc="-15" dirty="0" smtClean="0">
                <a:solidFill>
                  <a:srgbClr val="0066FF"/>
                </a:solidFill>
                <a:latin typeface="黑体"/>
                <a:cs typeface="黑体"/>
              </a:rPr>
              <a:t>到</a:t>
            </a:r>
            <a:r>
              <a:rPr sz="2000" spc="0" dirty="0" smtClean="0">
                <a:solidFill>
                  <a:srgbClr val="0066FF"/>
                </a:solidFill>
                <a:latin typeface="黑体"/>
                <a:cs typeface="黑体"/>
              </a:rPr>
              <a:t>所有</a:t>
            </a:r>
            <a:r>
              <a:rPr sz="2000" spc="-15" dirty="0" smtClean="0">
                <a:solidFill>
                  <a:srgbClr val="0066FF"/>
                </a:solidFill>
                <a:latin typeface="黑体"/>
                <a:cs typeface="黑体"/>
              </a:rPr>
              <a:t>其</a:t>
            </a:r>
            <a:r>
              <a:rPr sz="2000" spc="0" dirty="0" smtClean="0">
                <a:solidFill>
                  <a:srgbClr val="0066FF"/>
                </a:solidFill>
                <a:latin typeface="黑体"/>
                <a:cs typeface="黑体"/>
              </a:rPr>
              <a:t>他节 点的最</a:t>
            </a:r>
            <a:r>
              <a:rPr sz="2000" spc="-15" dirty="0" smtClean="0">
                <a:solidFill>
                  <a:srgbClr val="0066FF"/>
                </a:solidFill>
                <a:latin typeface="黑体"/>
                <a:cs typeface="黑体"/>
              </a:rPr>
              <a:t>短</a:t>
            </a:r>
            <a:r>
              <a:rPr sz="2000" spc="0" dirty="0" smtClean="0">
                <a:solidFill>
                  <a:srgbClr val="0066FF"/>
                </a:solidFill>
                <a:latin typeface="黑体"/>
                <a:cs typeface="黑体"/>
              </a:rPr>
              <a:t>路径</a:t>
            </a:r>
            <a:endParaRPr sz="2000">
              <a:latin typeface="黑体"/>
              <a:cs typeface="黑体"/>
            </a:endParaRPr>
          </a:p>
          <a:p>
            <a:pPr>
              <a:lnSpc>
                <a:spcPts val="600"/>
              </a:lnSpc>
              <a:spcBef>
                <a:spcPts val="12"/>
              </a:spcBef>
            </a:pPr>
            <a:endParaRPr sz="600"/>
          </a:p>
          <a:p>
            <a:pPr marL="370840">
              <a:lnSpc>
                <a:spcPct val="100000"/>
              </a:lnSpc>
              <a:tabLst>
                <a:tab pos="713740" algn="l"/>
              </a:tabLst>
            </a:pPr>
            <a:r>
              <a:rPr sz="2000" dirty="0" smtClean="0">
                <a:solidFill>
                  <a:srgbClr val="0066FF"/>
                </a:solidFill>
                <a:latin typeface="Comic Sans MS"/>
                <a:cs typeface="Comic Sans MS"/>
              </a:rPr>
              <a:t>–	</a:t>
            </a:r>
            <a:r>
              <a:rPr sz="2000" dirty="0" smtClean="0">
                <a:solidFill>
                  <a:srgbClr val="0066FF"/>
                </a:solidFill>
                <a:latin typeface="黑体"/>
                <a:cs typeface="黑体"/>
              </a:rPr>
              <a:t>类似的</a:t>
            </a:r>
            <a:r>
              <a:rPr sz="2000" spc="-15" dirty="0" smtClean="0">
                <a:solidFill>
                  <a:srgbClr val="0066FF"/>
                </a:solidFill>
                <a:latin typeface="黑体"/>
                <a:cs typeface="黑体"/>
              </a:rPr>
              <a:t>算</a:t>
            </a:r>
            <a:r>
              <a:rPr sz="2000" spc="0" dirty="0" smtClean="0">
                <a:solidFill>
                  <a:srgbClr val="0066FF"/>
                </a:solidFill>
                <a:latin typeface="黑体"/>
                <a:cs typeface="黑体"/>
              </a:rPr>
              <a:t>法</a:t>
            </a:r>
            <a:r>
              <a:rPr sz="2000" spc="-15" dirty="0" smtClean="0">
                <a:solidFill>
                  <a:srgbClr val="0066FF"/>
                </a:solidFill>
                <a:latin typeface="黑体"/>
                <a:cs typeface="黑体"/>
              </a:rPr>
              <a:t>可</a:t>
            </a:r>
            <a:r>
              <a:rPr sz="2000" spc="0" dirty="0" smtClean="0">
                <a:solidFill>
                  <a:srgbClr val="0066FF"/>
                </a:solidFill>
                <a:latin typeface="黑体"/>
                <a:cs typeface="黑体"/>
              </a:rPr>
              <a:t>以在交</a:t>
            </a:r>
            <a:r>
              <a:rPr sz="2000" spc="-15" dirty="0" smtClean="0">
                <a:solidFill>
                  <a:srgbClr val="0066FF"/>
                </a:solidFill>
                <a:latin typeface="黑体"/>
                <a:cs typeface="黑体"/>
              </a:rPr>
              <a:t>通</a:t>
            </a:r>
            <a:r>
              <a:rPr sz="2000" spc="0" dirty="0" smtClean="0">
                <a:solidFill>
                  <a:srgbClr val="0066FF"/>
                </a:solidFill>
                <a:latin typeface="黑体"/>
                <a:cs typeface="黑体"/>
              </a:rPr>
              <a:t>选</a:t>
            </a:r>
            <a:r>
              <a:rPr sz="2000" spc="-15" dirty="0" smtClean="0">
                <a:solidFill>
                  <a:srgbClr val="0066FF"/>
                </a:solidFill>
                <a:latin typeface="黑体"/>
                <a:cs typeface="黑体"/>
              </a:rPr>
              <a:t>路</a:t>
            </a:r>
            <a:r>
              <a:rPr sz="2000" spc="0" dirty="0" smtClean="0">
                <a:solidFill>
                  <a:srgbClr val="0066FF"/>
                </a:solidFill>
                <a:latin typeface="黑体"/>
                <a:cs typeface="黑体"/>
              </a:rPr>
              <a:t>问题中</a:t>
            </a:r>
            <a:r>
              <a:rPr sz="2000" spc="-15" dirty="0" smtClean="0">
                <a:solidFill>
                  <a:srgbClr val="0066FF"/>
                </a:solidFill>
                <a:latin typeface="黑体"/>
                <a:cs typeface="黑体"/>
              </a:rPr>
              <a:t>发</a:t>
            </a:r>
            <a:r>
              <a:rPr sz="2000" spc="0" dirty="0" smtClean="0">
                <a:solidFill>
                  <a:srgbClr val="0066FF"/>
                </a:solidFill>
                <a:latin typeface="黑体"/>
                <a:cs typeface="黑体"/>
              </a:rPr>
              <a:t>现</a:t>
            </a:r>
            <a:r>
              <a:rPr sz="2000" spc="-15" dirty="0" smtClean="0">
                <a:solidFill>
                  <a:srgbClr val="0066FF"/>
                </a:solidFill>
                <a:latin typeface="黑体"/>
                <a:cs typeface="黑体"/>
              </a:rPr>
              <a:t>，</a:t>
            </a:r>
            <a:r>
              <a:rPr sz="2000" spc="0" dirty="0" smtClean="0">
                <a:solidFill>
                  <a:srgbClr val="0066FF"/>
                </a:solidFill>
                <a:latin typeface="黑体"/>
                <a:cs typeface="黑体"/>
              </a:rPr>
              <a:t>例如动</a:t>
            </a:r>
            <a:r>
              <a:rPr sz="2000" spc="-15" dirty="0" smtClean="0">
                <a:solidFill>
                  <a:srgbClr val="0066FF"/>
                </a:solidFill>
                <a:latin typeface="黑体"/>
                <a:cs typeface="黑体"/>
              </a:rPr>
              <a:t>态</a:t>
            </a:r>
            <a:r>
              <a:rPr sz="2000" spc="0" dirty="0" smtClean="0">
                <a:solidFill>
                  <a:srgbClr val="0066FF"/>
                </a:solidFill>
                <a:latin typeface="黑体"/>
                <a:cs typeface="黑体"/>
              </a:rPr>
              <a:t>系</a:t>
            </a:r>
            <a:r>
              <a:rPr sz="2000" spc="-15" dirty="0" smtClean="0">
                <a:solidFill>
                  <a:srgbClr val="0066FF"/>
                </a:solidFill>
                <a:latin typeface="黑体"/>
                <a:cs typeface="黑体"/>
              </a:rPr>
              <a:t>统</a:t>
            </a:r>
            <a:r>
              <a:rPr sz="2000" spc="0" dirty="0" smtClean="0">
                <a:solidFill>
                  <a:srgbClr val="0066FF"/>
                </a:solidFill>
                <a:latin typeface="黑体"/>
                <a:cs typeface="黑体"/>
              </a:rPr>
              <a:t>最优</a:t>
            </a:r>
            <a:endParaRPr sz="2000">
              <a:latin typeface="黑体"/>
              <a:cs typeface="黑体"/>
            </a:endParaRPr>
          </a:p>
          <a:p>
            <a:pPr marL="713740">
              <a:lnSpc>
                <a:spcPts val="2230"/>
              </a:lnSpc>
            </a:pPr>
            <a:r>
              <a:rPr sz="2000" dirty="0" smtClean="0">
                <a:solidFill>
                  <a:srgbClr val="0066FF"/>
                </a:solidFill>
                <a:latin typeface="Comic Sans MS"/>
                <a:cs typeface="Comic Sans MS"/>
              </a:rPr>
              <a:t>Dynamic</a:t>
            </a:r>
            <a:r>
              <a:rPr sz="2000" spc="-30" dirty="0" smtClean="0">
                <a:solidFill>
                  <a:srgbClr val="0066FF"/>
                </a:solidFill>
                <a:latin typeface="Comic Sans MS"/>
                <a:cs typeface="Comic Sans MS"/>
              </a:rPr>
              <a:t> </a:t>
            </a:r>
            <a:r>
              <a:rPr sz="2000" spc="0" dirty="0" smtClean="0">
                <a:solidFill>
                  <a:srgbClr val="0066FF"/>
                </a:solidFill>
                <a:latin typeface="Comic Sans MS"/>
                <a:cs typeface="Comic Sans MS"/>
              </a:rPr>
              <a:t>Systems</a:t>
            </a:r>
            <a:r>
              <a:rPr sz="2000" spc="-30" dirty="0" smtClean="0">
                <a:solidFill>
                  <a:srgbClr val="0066FF"/>
                </a:solidFill>
                <a:latin typeface="Comic Sans MS"/>
                <a:cs typeface="Comic Sans MS"/>
              </a:rPr>
              <a:t> </a:t>
            </a:r>
            <a:r>
              <a:rPr sz="2000" spc="0" dirty="0" smtClean="0">
                <a:solidFill>
                  <a:srgbClr val="0066FF"/>
                </a:solidFill>
                <a:latin typeface="Comic Sans MS"/>
                <a:cs typeface="Comic Sans MS"/>
              </a:rPr>
              <a:t>O</a:t>
            </a:r>
            <a:r>
              <a:rPr sz="2000" spc="-10" dirty="0" smtClean="0">
                <a:solidFill>
                  <a:srgbClr val="0066FF"/>
                </a:solidFill>
                <a:latin typeface="Comic Sans MS"/>
                <a:cs typeface="Comic Sans MS"/>
              </a:rPr>
              <a:t>p</a:t>
            </a:r>
            <a:r>
              <a:rPr sz="2000" spc="0" dirty="0" smtClean="0">
                <a:solidFill>
                  <a:srgbClr val="0066FF"/>
                </a:solidFill>
                <a:latin typeface="Comic Sans MS"/>
                <a:cs typeface="Comic Sans MS"/>
              </a:rPr>
              <a:t>timum</a:t>
            </a:r>
            <a:r>
              <a:rPr sz="2000" spc="-20" dirty="0" smtClean="0">
                <a:solidFill>
                  <a:srgbClr val="0066FF"/>
                </a:solidFill>
                <a:latin typeface="Comic Sans MS"/>
                <a:cs typeface="Comic Sans MS"/>
              </a:rPr>
              <a:t> </a:t>
            </a:r>
            <a:r>
              <a:rPr sz="2000" spc="0" dirty="0" smtClean="0">
                <a:solidFill>
                  <a:srgbClr val="0066FF"/>
                </a:solidFill>
                <a:latin typeface="Comic Sans MS"/>
                <a:cs typeface="Comic Sans MS"/>
              </a:rPr>
              <a:t>(DSO)</a:t>
            </a:r>
            <a:endParaRPr sz="2000">
              <a:latin typeface="Comic Sans MS"/>
              <a:cs typeface="Comic Sans MS"/>
            </a:endParaRPr>
          </a:p>
          <a:p>
            <a:pPr>
              <a:lnSpc>
                <a:spcPts val="500"/>
              </a:lnSpc>
              <a:spcBef>
                <a:spcPts val="18"/>
              </a:spcBef>
            </a:pPr>
            <a:endParaRPr sz="500"/>
          </a:p>
          <a:p>
            <a:pPr marL="370840">
              <a:lnSpc>
                <a:spcPct val="100000"/>
              </a:lnSpc>
              <a:tabLst>
                <a:tab pos="713740" algn="l"/>
              </a:tabLst>
            </a:pPr>
            <a:r>
              <a:rPr sz="2000" dirty="0" smtClean="0">
                <a:solidFill>
                  <a:srgbClr val="0066FF"/>
                </a:solidFill>
                <a:latin typeface="Comic Sans MS"/>
                <a:cs typeface="Comic Sans MS"/>
              </a:rPr>
              <a:t>–	</a:t>
            </a:r>
            <a:r>
              <a:rPr sz="2000" spc="10" dirty="0" smtClean="0">
                <a:solidFill>
                  <a:srgbClr val="0066FF"/>
                </a:solidFill>
                <a:latin typeface="黑体"/>
                <a:cs typeface="黑体"/>
              </a:rPr>
              <a:t>不容</a:t>
            </a:r>
            <a:r>
              <a:rPr sz="2000" spc="0" dirty="0" smtClean="0">
                <a:solidFill>
                  <a:srgbClr val="0066FF"/>
                </a:solidFill>
                <a:latin typeface="黑体"/>
                <a:cs typeface="黑体"/>
              </a:rPr>
              <a:t>易让</a:t>
            </a:r>
            <a:r>
              <a:rPr sz="2000" spc="-15" dirty="0" smtClean="0">
                <a:solidFill>
                  <a:srgbClr val="0066FF"/>
                </a:solidFill>
                <a:latin typeface="黑体"/>
                <a:cs typeface="黑体"/>
              </a:rPr>
              <a:t>网</a:t>
            </a:r>
            <a:r>
              <a:rPr sz="2000" spc="0" dirty="0" smtClean="0">
                <a:solidFill>
                  <a:srgbClr val="0066FF"/>
                </a:solidFill>
                <a:latin typeface="黑体"/>
                <a:cs typeface="黑体"/>
              </a:rPr>
              <a:t>络中</a:t>
            </a:r>
            <a:r>
              <a:rPr sz="2000" spc="-15" dirty="0" smtClean="0">
                <a:solidFill>
                  <a:srgbClr val="0066FF"/>
                </a:solidFill>
                <a:latin typeface="黑体"/>
                <a:cs typeface="黑体"/>
              </a:rPr>
              <a:t>的</a:t>
            </a:r>
            <a:r>
              <a:rPr sz="2000" spc="0" dirty="0" smtClean="0">
                <a:solidFill>
                  <a:srgbClr val="0066FF"/>
                </a:solidFill>
                <a:latin typeface="黑体"/>
                <a:cs typeface="黑体"/>
              </a:rPr>
              <a:t>每个</a:t>
            </a:r>
            <a:r>
              <a:rPr sz="2000" spc="-15" dirty="0" smtClean="0">
                <a:solidFill>
                  <a:srgbClr val="0066FF"/>
                </a:solidFill>
                <a:latin typeface="黑体"/>
                <a:cs typeface="黑体"/>
              </a:rPr>
              <a:t>节</a:t>
            </a:r>
            <a:r>
              <a:rPr sz="2000" spc="0" dirty="0" smtClean="0">
                <a:solidFill>
                  <a:srgbClr val="0066FF"/>
                </a:solidFill>
                <a:latin typeface="黑体"/>
                <a:cs typeface="黑体"/>
              </a:rPr>
              <a:t>点在</a:t>
            </a:r>
            <a:r>
              <a:rPr sz="2000" spc="-15" dirty="0" smtClean="0">
                <a:solidFill>
                  <a:srgbClr val="0066FF"/>
                </a:solidFill>
                <a:latin typeface="黑体"/>
                <a:cs typeface="黑体"/>
              </a:rPr>
              <a:t>同</a:t>
            </a:r>
            <a:r>
              <a:rPr sz="2000" spc="0" dirty="0" smtClean="0">
                <a:solidFill>
                  <a:srgbClr val="0066FF"/>
                </a:solidFill>
                <a:latin typeface="黑体"/>
                <a:cs typeface="黑体"/>
              </a:rPr>
              <a:t>一时</a:t>
            </a:r>
            <a:r>
              <a:rPr sz="2000" spc="-15" dirty="0" smtClean="0">
                <a:solidFill>
                  <a:srgbClr val="0066FF"/>
                </a:solidFill>
                <a:latin typeface="黑体"/>
                <a:cs typeface="黑体"/>
              </a:rPr>
              <a:t>间</a:t>
            </a:r>
            <a:r>
              <a:rPr sz="2000" spc="0" dirty="0" smtClean="0">
                <a:solidFill>
                  <a:srgbClr val="0066FF"/>
                </a:solidFill>
                <a:latin typeface="黑体"/>
                <a:cs typeface="黑体"/>
              </a:rPr>
              <a:t>知道</a:t>
            </a:r>
            <a:r>
              <a:rPr sz="2000" spc="-15" dirty="0" smtClean="0">
                <a:solidFill>
                  <a:srgbClr val="0066FF"/>
                </a:solidFill>
                <a:latin typeface="黑体"/>
                <a:cs typeface="黑体"/>
              </a:rPr>
              <a:t>确</a:t>
            </a:r>
            <a:r>
              <a:rPr sz="2000" spc="0" dirty="0" smtClean="0">
                <a:solidFill>
                  <a:srgbClr val="0066FF"/>
                </a:solidFill>
                <a:latin typeface="黑体"/>
                <a:cs typeface="黑体"/>
              </a:rPr>
              <a:t>切的</a:t>
            </a:r>
            <a:r>
              <a:rPr sz="2000" spc="-15" dirty="0" smtClean="0">
                <a:solidFill>
                  <a:srgbClr val="0066FF"/>
                </a:solidFill>
                <a:latin typeface="黑体"/>
                <a:cs typeface="黑体"/>
              </a:rPr>
              <a:t>链</a:t>
            </a:r>
            <a:r>
              <a:rPr sz="2000" spc="0" dirty="0" smtClean="0">
                <a:solidFill>
                  <a:srgbClr val="0066FF"/>
                </a:solidFill>
                <a:latin typeface="黑体"/>
                <a:cs typeface="黑体"/>
              </a:rPr>
              <a:t>路状态</a:t>
            </a:r>
            <a:endParaRPr sz="2000">
              <a:latin typeface="黑体"/>
              <a:cs typeface="黑体"/>
            </a:endParaRPr>
          </a:p>
        </p:txBody>
      </p:sp>
      <p:sp>
        <p:nvSpPr>
          <p:cNvPr id="4" name="标题 2"/>
          <p:cNvSpPr>
            <a:spLocks noGrp="1"/>
          </p:cNvSpPr>
          <p:nvPr>
            <p:ph type="title"/>
          </p:nvPr>
        </p:nvSpPr>
        <p:spPr>
          <a:xfrm>
            <a:off x="304800" y="275406"/>
            <a:ext cx="8382000" cy="715194"/>
          </a:xfrm>
        </p:spPr>
        <p:txBody>
          <a:bodyPr/>
          <a:lstStyle/>
          <a:p>
            <a:pPr algn="l"/>
            <a:r>
              <a:rPr lang="zh-CN" altLang="en-US" sz="3200" dirty="0" smtClean="0">
                <a:solidFill>
                  <a:schemeClr val="tx1"/>
                </a:solidFill>
              </a:rPr>
              <a:t>选路算法</a:t>
            </a:r>
            <a:r>
              <a:rPr lang="en-US" altLang="zh-CN" sz="3200" dirty="0" smtClean="0">
                <a:solidFill>
                  <a:schemeClr val="tx1"/>
                </a:solidFill>
              </a:rPr>
              <a:t>1</a:t>
            </a:r>
            <a:r>
              <a:rPr lang="zh-CN" altLang="en-US" sz="3200" dirty="0" smtClean="0">
                <a:solidFill>
                  <a:schemeClr val="tx1"/>
                </a:solidFill>
              </a:rPr>
              <a:t>：链路状态选</a:t>
            </a:r>
            <a:r>
              <a:rPr lang="zh-CN" altLang="en-US" sz="3200" dirty="0">
                <a:solidFill>
                  <a:schemeClr val="tx1"/>
                </a:solidFill>
              </a:rPr>
              <a:t>路算法 </a:t>
            </a:r>
            <a:r>
              <a:rPr lang="en-US" altLang="zh-CN" sz="2800" dirty="0">
                <a:solidFill>
                  <a:schemeClr val="tx1"/>
                </a:solidFill>
              </a:rPr>
              <a:t>Link-state Routing Algorithm </a:t>
            </a:r>
            <a:endParaRPr lang="zh-CN" altLang="en-US" sz="3200" dirty="0">
              <a:solidFill>
                <a:schemeClr val="tx1"/>
              </a:solidFill>
            </a:endParaRPr>
          </a:p>
        </p:txBody>
      </p:sp>
    </p:spTree>
    <p:extLst>
      <p:ext uri="{BB962C8B-B14F-4D97-AF65-F5344CB8AC3E}">
        <p14:creationId xmlns:p14="http://schemas.microsoft.com/office/powerpoint/2010/main" val="203480897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5940" y="2005203"/>
            <a:ext cx="6323965" cy="521334"/>
          </a:xfrm>
          <a:prstGeom prst="rect">
            <a:avLst/>
          </a:prstGeom>
        </p:spPr>
        <p:txBody>
          <a:bodyPr vert="horz" wrap="square" lIns="0" tIns="0" rIns="0" bIns="0" rtlCol="0">
            <a:noAutofit/>
          </a:bodyPr>
          <a:lstStyle/>
          <a:p>
            <a:pPr marL="469265" indent="-457200">
              <a:lnSpc>
                <a:spcPct val="100000"/>
              </a:lnSpc>
              <a:buClr>
                <a:srgbClr val="006FC0"/>
              </a:buClr>
              <a:buSzPct val="70312"/>
              <a:buFont typeface="Wingdings" panose="05000000000000000000" pitchFamily="2" charset="2"/>
              <a:buChar char="p"/>
              <a:tabLst>
                <a:tab pos="355600" algn="l"/>
                <a:tab pos="4804410" algn="l"/>
              </a:tabLst>
            </a:pPr>
            <a:r>
              <a:rPr sz="3200" spc="-55" dirty="0" smtClean="0">
                <a:latin typeface="Calibri"/>
                <a:cs typeface="Calibri"/>
              </a:rPr>
              <a:t>E</a:t>
            </a:r>
            <a:r>
              <a:rPr sz="3200" spc="0" dirty="0" smtClean="0">
                <a:latin typeface="Calibri"/>
                <a:cs typeface="Calibri"/>
              </a:rPr>
              <a:t>ds</a:t>
            </a:r>
            <a:r>
              <a:rPr sz="3200" spc="-35" dirty="0" smtClean="0">
                <a:latin typeface="Calibri"/>
                <a:cs typeface="Calibri"/>
              </a:rPr>
              <a:t>g</a:t>
            </a:r>
            <a:r>
              <a:rPr sz="3200" spc="0" dirty="0" smtClean="0">
                <a:latin typeface="Calibri"/>
                <a:cs typeface="Calibri"/>
              </a:rPr>
              <a:t>er</a:t>
            </a:r>
            <a:r>
              <a:rPr sz="3200" spc="-10" dirty="0" smtClean="0">
                <a:latin typeface="Calibri"/>
                <a:cs typeface="Calibri"/>
              </a:rPr>
              <a:t> </a:t>
            </a:r>
            <a:r>
              <a:rPr sz="3200" spc="-320" dirty="0" smtClean="0">
                <a:latin typeface="Calibri"/>
                <a:cs typeface="Calibri"/>
              </a:rPr>
              <a:t>W</a:t>
            </a:r>
            <a:r>
              <a:rPr sz="3200" spc="0" dirty="0" smtClean="0">
                <a:latin typeface="Calibri"/>
                <a:cs typeface="Calibri"/>
              </a:rPr>
              <a:t>. Dij</a:t>
            </a:r>
            <a:r>
              <a:rPr sz="3200" spc="-40" dirty="0" smtClean="0">
                <a:latin typeface="Calibri"/>
                <a:cs typeface="Calibri"/>
              </a:rPr>
              <a:t>k</a:t>
            </a:r>
            <a:r>
              <a:rPr sz="3200" spc="-45" dirty="0" smtClean="0">
                <a:latin typeface="Calibri"/>
                <a:cs typeface="Calibri"/>
              </a:rPr>
              <a:t>s</a:t>
            </a:r>
            <a:r>
              <a:rPr sz="3200" spc="0" dirty="0" smtClean="0">
                <a:latin typeface="Calibri"/>
                <a:cs typeface="Calibri"/>
              </a:rPr>
              <a:t>t</a:t>
            </a:r>
            <a:r>
              <a:rPr sz="3200" spc="-70" dirty="0" smtClean="0">
                <a:latin typeface="Calibri"/>
                <a:cs typeface="Calibri"/>
              </a:rPr>
              <a:t>r</a:t>
            </a:r>
            <a:r>
              <a:rPr sz="3200" spc="0" dirty="0" smtClean="0">
                <a:latin typeface="Calibri"/>
                <a:cs typeface="Calibri"/>
              </a:rPr>
              <a:t>a[</a:t>
            </a:r>
            <a:r>
              <a:rPr sz="3200" spc="150" dirty="0" smtClean="0">
                <a:latin typeface="Calibri"/>
                <a:cs typeface="Calibri"/>
              </a:rPr>
              <a:t> </a:t>
            </a:r>
            <a:r>
              <a:rPr sz="3200" spc="10" dirty="0" smtClean="0">
                <a:latin typeface="Arial"/>
                <a:cs typeface="Arial"/>
              </a:rPr>
              <a:t>י</a:t>
            </a:r>
            <a:r>
              <a:rPr sz="3200" spc="0" dirty="0" smtClean="0">
                <a:latin typeface="Calibri"/>
                <a:cs typeface="Calibri"/>
              </a:rPr>
              <a:t>ɛt</a:t>
            </a:r>
            <a:r>
              <a:rPr sz="3200" spc="-50" dirty="0" smtClean="0">
                <a:latin typeface="Calibri"/>
                <a:cs typeface="Calibri"/>
              </a:rPr>
              <a:t>s</a:t>
            </a:r>
            <a:r>
              <a:rPr sz="3200" spc="0" dirty="0" smtClean="0">
                <a:latin typeface="Calibri"/>
                <a:cs typeface="Calibri"/>
              </a:rPr>
              <a:t>xər	</a:t>
            </a:r>
            <a:r>
              <a:rPr sz="3200" spc="10" dirty="0" smtClean="0">
                <a:latin typeface="Arial"/>
                <a:cs typeface="Arial"/>
              </a:rPr>
              <a:t>י</a:t>
            </a:r>
            <a:r>
              <a:rPr sz="3200" spc="0" dirty="0" smtClean="0">
                <a:latin typeface="Calibri"/>
                <a:cs typeface="Calibri"/>
              </a:rPr>
              <a:t>dɛɪ</a:t>
            </a:r>
            <a:r>
              <a:rPr sz="3200" spc="-40" dirty="0" smtClean="0">
                <a:latin typeface="Calibri"/>
                <a:cs typeface="Calibri"/>
              </a:rPr>
              <a:t>k</a:t>
            </a:r>
            <a:r>
              <a:rPr sz="3200" spc="-45" dirty="0" smtClean="0">
                <a:latin typeface="Calibri"/>
                <a:cs typeface="Calibri"/>
              </a:rPr>
              <a:t>s</a:t>
            </a:r>
            <a:r>
              <a:rPr sz="3200" spc="0" dirty="0" smtClean="0">
                <a:latin typeface="Calibri"/>
                <a:cs typeface="Calibri"/>
              </a:rPr>
              <a:t>t</a:t>
            </a:r>
            <a:r>
              <a:rPr sz="3200" spc="-75" dirty="0" smtClean="0">
                <a:latin typeface="Calibri"/>
                <a:cs typeface="Calibri"/>
              </a:rPr>
              <a:t>r</a:t>
            </a:r>
            <a:r>
              <a:rPr sz="3200" spc="0" dirty="0" smtClean="0">
                <a:latin typeface="Calibri"/>
                <a:cs typeface="Calibri"/>
              </a:rPr>
              <a:t>a]</a:t>
            </a:r>
            <a:endParaRPr sz="3200" dirty="0">
              <a:latin typeface="Calibri"/>
              <a:cs typeface="Calibri"/>
            </a:endParaRPr>
          </a:p>
        </p:txBody>
      </p:sp>
      <p:sp>
        <p:nvSpPr>
          <p:cNvPr id="4" name="object 4"/>
          <p:cNvSpPr/>
          <p:nvPr/>
        </p:nvSpPr>
        <p:spPr>
          <a:xfrm>
            <a:off x="1571625" y="2928937"/>
            <a:ext cx="2286000" cy="30480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2150745" y="3612388"/>
            <a:ext cx="6478905" cy="2785745"/>
          </a:xfrm>
          <a:prstGeom prst="rect">
            <a:avLst/>
          </a:prstGeom>
        </p:spPr>
        <p:txBody>
          <a:bodyPr vert="horz" wrap="square" lIns="0" tIns="0" rIns="0" bIns="0" rtlCol="0">
            <a:noAutofit/>
          </a:bodyPr>
          <a:lstStyle/>
          <a:p>
            <a:pPr marL="2227580">
              <a:lnSpc>
                <a:spcPct val="100000"/>
              </a:lnSpc>
            </a:pPr>
            <a:r>
              <a:rPr sz="2000" dirty="0" smtClean="0">
                <a:latin typeface="Arial"/>
                <a:cs typeface="Arial"/>
              </a:rPr>
              <a:t>ACM</a:t>
            </a:r>
            <a:r>
              <a:rPr sz="2000" spc="-55" dirty="0" smtClean="0">
                <a:latin typeface="Arial"/>
                <a:cs typeface="Arial"/>
              </a:rPr>
              <a:t> </a:t>
            </a:r>
            <a:r>
              <a:rPr sz="2000" spc="-75" dirty="0" smtClean="0">
                <a:latin typeface="Arial"/>
                <a:cs typeface="Arial"/>
              </a:rPr>
              <a:t>T</a:t>
            </a:r>
            <a:r>
              <a:rPr sz="2000" spc="0" dirty="0" smtClean="0">
                <a:latin typeface="Arial"/>
                <a:cs typeface="Arial"/>
              </a:rPr>
              <a:t>uring</a:t>
            </a:r>
            <a:r>
              <a:rPr sz="2000" spc="-130" dirty="0" smtClean="0">
                <a:latin typeface="Arial"/>
                <a:cs typeface="Arial"/>
              </a:rPr>
              <a:t> </a:t>
            </a:r>
            <a:r>
              <a:rPr sz="2000" spc="-40" dirty="0" smtClean="0">
                <a:latin typeface="Arial"/>
                <a:cs typeface="Arial"/>
              </a:rPr>
              <a:t>A</a:t>
            </a:r>
            <a:r>
              <a:rPr sz="2000" spc="0" dirty="0" smtClean="0">
                <a:latin typeface="Arial"/>
                <a:cs typeface="Arial"/>
              </a:rPr>
              <a:t>ward</a:t>
            </a:r>
            <a:r>
              <a:rPr sz="2000" spc="-15" dirty="0" smtClean="0">
                <a:latin typeface="Arial"/>
                <a:cs typeface="Arial"/>
              </a:rPr>
              <a:t> </a:t>
            </a:r>
            <a:r>
              <a:rPr sz="2000" spc="0" dirty="0" smtClean="0">
                <a:latin typeface="Arial"/>
                <a:cs typeface="Arial"/>
              </a:rPr>
              <a:t>(1972)</a:t>
            </a:r>
            <a:endParaRPr sz="2000">
              <a:latin typeface="Arial"/>
              <a:cs typeface="Arial"/>
            </a:endParaRPr>
          </a:p>
          <a:p>
            <a:pPr>
              <a:lnSpc>
                <a:spcPts val="550"/>
              </a:lnSpc>
              <a:spcBef>
                <a:spcPts val="27"/>
              </a:spcBef>
            </a:pPr>
            <a:endParaRPr sz="550"/>
          </a:p>
          <a:p>
            <a:pPr>
              <a:lnSpc>
                <a:spcPts val="1000"/>
              </a:lnSpc>
            </a:pPr>
            <a:endParaRPr sz="1000"/>
          </a:p>
          <a:p>
            <a:pPr marL="2225040" marR="865505">
              <a:lnSpc>
                <a:spcPct val="100000"/>
              </a:lnSpc>
            </a:pPr>
            <a:r>
              <a:rPr sz="1800" dirty="0" smtClean="0">
                <a:latin typeface="Arial"/>
                <a:cs typeface="Arial"/>
              </a:rPr>
              <a:t>Nether</a:t>
            </a:r>
            <a:r>
              <a:rPr sz="1800" spc="-10" dirty="0" smtClean="0">
                <a:latin typeface="Arial"/>
                <a:cs typeface="Arial"/>
              </a:rPr>
              <a:t>l</a:t>
            </a:r>
            <a:r>
              <a:rPr sz="1800" spc="0" dirty="0" smtClean="0">
                <a:latin typeface="Arial"/>
                <a:cs typeface="Arial"/>
              </a:rPr>
              <a:t>an</a:t>
            </a:r>
            <a:r>
              <a:rPr sz="1800" spc="-10" dirty="0" smtClean="0">
                <a:latin typeface="Arial"/>
                <a:cs typeface="Arial"/>
              </a:rPr>
              <a:t>d</a:t>
            </a:r>
            <a:r>
              <a:rPr sz="1800" spc="-5" dirty="0" smtClean="0">
                <a:latin typeface="Arial"/>
                <a:cs typeface="Arial"/>
              </a:rPr>
              <a:t>,</a:t>
            </a:r>
            <a:r>
              <a:rPr sz="1800" spc="15" dirty="0" smtClean="0">
                <a:latin typeface="Arial"/>
                <a:cs typeface="Arial"/>
              </a:rPr>
              <a:t> </a:t>
            </a:r>
            <a:r>
              <a:rPr sz="1800" spc="0" dirty="0" smtClean="0">
                <a:latin typeface="Arial"/>
                <a:cs typeface="Arial"/>
              </a:rPr>
              <a:t>Rotterdam </a:t>
            </a:r>
            <a:r>
              <a:rPr sz="1800" spc="0" dirty="0" smtClean="0">
                <a:latin typeface="宋体"/>
                <a:cs typeface="宋体"/>
              </a:rPr>
              <a:t>理论物</a:t>
            </a:r>
            <a:r>
              <a:rPr sz="1800" spc="-10" dirty="0" smtClean="0">
                <a:latin typeface="宋体"/>
                <a:cs typeface="宋体"/>
              </a:rPr>
              <a:t>理</a:t>
            </a:r>
            <a:r>
              <a:rPr sz="1800" spc="-5" dirty="0" smtClean="0">
                <a:latin typeface="Arial"/>
                <a:cs typeface="Arial"/>
              </a:rPr>
              <a:t>/</a:t>
            </a:r>
            <a:r>
              <a:rPr sz="1800" spc="-5" dirty="0" smtClean="0">
                <a:latin typeface="宋体"/>
                <a:cs typeface="宋体"/>
              </a:rPr>
              <a:t>应用数学</a:t>
            </a:r>
            <a:r>
              <a:rPr sz="1800" spc="-425" dirty="0" smtClean="0">
                <a:latin typeface="宋体"/>
                <a:cs typeface="宋体"/>
              </a:rPr>
              <a:t> </a:t>
            </a:r>
            <a:r>
              <a:rPr sz="1800" spc="0" dirty="0" smtClean="0">
                <a:latin typeface="Wingdings"/>
                <a:cs typeface="Wingdings"/>
              </a:rPr>
              <a:t></a:t>
            </a:r>
            <a:r>
              <a:rPr sz="1800" spc="55" dirty="0" smtClean="0">
                <a:latin typeface="Times New Roman"/>
                <a:cs typeface="Times New Roman"/>
              </a:rPr>
              <a:t> </a:t>
            </a:r>
            <a:r>
              <a:rPr sz="1800" spc="0" dirty="0" smtClean="0">
                <a:latin typeface="宋体"/>
                <a:cs typeface="宋体"/>
              </a:rPr>
              <a:t>计算机科学 解决</a:t>
            </a:r>
            <a:r>
              <a:rPr sz="1800" spc="-10" dirty="0" smtClean="0">
                <a:latin typeface="宋体"/>
                <a:cs typeface="宋体"/>
              </a:rPr>
              <a:t>了</a:t>
            </a:r>
            <a:r>
              <a:rPr sz="1800" spc="0" dirty="0" smtClean="0">
                <a:latin typeface="宋体"/>
                <a:cs typeface="宋体"/>
              </a:rPr>
              <a:t>哲学家就餐问</a:t>
            </a:r>
            <a:r>
              <a:rPr sz="1800" spc="-15" dirty="0" smtClean="0">
                <a:latin typeface="宋体"/>
                <a:cs typeface="宋体"/>
              </a:rPr>
              <a:t>题</a:t>
            </a:r>
            <a:r>
              <a:rPr sz="1800" spc="0" dirty="0" smtClean="0">
                <a:latin typeface="宋体"/>
                <a:cs typeface="宋体"/>
              </a:rPr>
              <a:t>等问题 </a:t>
            </a:r>
            <a:r>
              <a:rPr sz="1800" spc="0" dirty="0" smtClean="0">
                <a:latin typeface="Arial"/>
                <a:cs typeface="Arial"/>
              </a:rPr>
              <a:t>Un</a:t>
            </a:r>
            <a:r>
              <a:rPr sz="1800" spc="-10" dirty="0" smtClean="0">
                <a:latin typeface="Arial"/>
                <a:cs typeface="Arial"/>
              </a:rPr>
              <a:t>i</a:t>
            </a:r>
            <a:r>
              <a:rPr sz="1800" spc="-135" dirty="0" smtClean="0">
                <a:latin typeface="Arial"/>
                <a:cs typeface="Arial"/>
              </a:rPr>
              <a:t>v</a:t>
            </a:r>
            <a:r>
              <a:rPr sz="1800" spc="-5" dirty="0" smtClean="0">
                <a:latin typeface="Arial"/>
                <a:cs typeface="Arial"/>
              </a:rPr>
              <a:t>.</a:t>
            </a:r>
            <a:r>
              <a:rPr sz="1800" spc="-45" dirty="0" smtClean="0">
                <a:latin typeface="Arial"/>
                <a:cs typeface="Arial"/>
              </a:rPr>
              <a:t> </a:t>
            </a:r>
            <a:r>
              <a:rPr sz="1800" spc="-204" dirty="0" smtClean="0">
                <a:latin typeface="Arial"/>
                <a:cs typeface="Arial"/>
              </a:rPr>
              <a:t>T</a:t>
            </a:r>
            <a:r>
              <a:rPr sz="1800" spc="0" dirty="0" smtClean="0">
                <a:latin typeface="Arial"/>
                <a:cs typeface="Arial"/>
              </a:rPr>
              <a:t>e</a:t>
            </a:r>
            <a:r>
              <a:rPr sz="1800" spc="-15" dirty="0" smtClean="0">
                <a:latin typeface="Arial"/>
                <a:cs typeface="Arial"/>
              </a:rPr>
              <a:t>x</a:t>
            </a:r>
            <a:r>
              <a:rPr sz="1800" spc="0" dirty="0" smtClean="0">
                <a:latin typeface="Arial"/>
                <a:cs typeface="Arial"/>
              </a:rPr>
              <a:t>as</a:t>
            </a:r>
            <a:r>
              <a:rPr sz="1800" spc="10" dirty="0" smtClean="0">
                <a:latin typeface="Arial"/>
                <a:cs typeface="Arial"/>
              </a:rPr>
              <a:t> </a:t>
            </a:r>
            <a:r>
              <a:rPr sz="1800" spc="-10" dirty="0" smtClean="0">
                <a:latin typeface="Arial"/>
                <a:cs typeface="Arial"/>
              </a:rPr>
              <a:t>at</a:t>
            </a:r>
            <a:r>
              <a:rPr sz="1800" spc="-105" dirty="0" smtClean="0">
                <a:latin typeface="Arial"/>
                <a:cs typeface="Arial"/>
              </a:rPr>
              <a:t> </a:t>
            </a:r>
            <a:r>
              <a:rPr sz="1800" spc="-10" dirty="0" smtClean="0">
                <a:latin typeface="Arial"/>
                <a:cs typeface="Arial"/>
              </a:rPr>
              <a:t>Austin</a:t>
            </a:r>
            <a:endParaRPr sz="1800">
              <a:latin typeface="Arial"/>
              <a:cs typeface="Arial"/>
            </a:endParaRPr>
          </a:p>
          <a:p>
            <a:pPr marL="2225040">
              <a:lnSpc>
                <a:spcPct val="100000"/>
              </a:lnSpc>
              <a:spcBef>
                <a:spcPts val="465"/>
              </a:spcBef>
            </a:pPr>
            <a:r>
              <a:rPr sz="2000" dirty="0" smtClean="0">
                <a:latin typeface="Arial"/>
                <a:cs typeface="Arial"/>
                <a:hlinkClick r:id="rId3"/>
              </a:rPr>
              <a:t>ht</a:t>
            </a:r>
            <a:r>
              <a:rPr sz="2000" spc="-10" dirty="0" smtClean="0">
                <a:latin typeface="Arial"/>
                <a:cs typeface="Arial"/>
                <a:hlinkClick r:id="rId3"/>
              </a:rPr>
              <a:t>t</a:t>
            </a:r>
            <a:r>
              <a:rPr sz="2000" spc="0" dirty="0" smtClean="0">
                <a:latin typeface="Arial"/>
                <a:cs typeface="Arial"/>
                <a:hlinkClick r:id="rId3"/>
              </a:rPr>
              <a:t>p:</a:t>
            </a:r>
            <a:r>
              <a:rPr sz="2000" spc="-10" dirty="0" smtClean="0">
                <a:latin typeface="Arial"/>
                <a:cs typeface="Arial"/>
                <a:hlinkClick r:id="rId3"/>
              </a:rPr>
              <a:t>/</a:t>
            </a:r>
            <a:r>
              <a:rPr sz="2000" spc="0" dirty="0" smtClean="0">
                <a:latin typeface="Arial"/>
                <a:cs typeface="Arial"/>
                <a:hlinkClick r:id="rId3"/>
              </a:rPr>
              <a:t>/w</a:t>
            </a:r>
            <a:r>
              <a:rPr sz="2000" spc="5" dirty="0" smtClean="0">
                <a:latin typeface="Arial"/>
                <a:cs typeface="Arial"/>
                <a:hlinkClick r:id="rId3"/>
              </a:rPr>
              <a:t>w</a:t>
            </a:r>
            <a:r>
              <a:rPr sz="2000" spc="-105" dirty="0" smtClean="0">
                <a:latin typeface="Arial"/>
                <a:cs typeface="Arial"/>
                <a:hlinkClick r:id="rId3"/>
              </a:rPr>
              <a:t>w</a:t>
            </a:r>
            <a:r>
              <a:rPr sz="2000" spc="0" dirty="0" smtClean="0">
                <a:latin typeface="Arial"/>
                <a:cs typeface="Arial"/>
                <a:hlinkClick r:id="rId3"/>
              </a:rPr>
              <a:t>.cs.u</a:t>
            </a:r>
            <a:r>
              <a:rPr sz="2000" spc="-10" dirty="0" smtClean="0">
                <a:latin typeface="Arial"/>
                <a:cs typeface="Arial"/>
                <a:hlinkClick r:id="rId3"/>
              </a:rPr>
              <a:t>te</a:t>
            </a:r>
            <a:r>
              <a:rPr sz="2000" spc="0" dirty="0" smtClean="0">
                <a:latin typeface="Arial"/>
                <a:cs typeface="Arial"/>
                <a:hlinkClick r:id="rId3"/>
              </a:rPr>
              <a:t>xa</a:t>
            </a:r>
            <a:r>
              <a:rPr sz="2000" spc="5" dirty="0" smtClean="0">
                <a:latin typeface="Arial"/>
                <a:cs typeface="Arial"/>
                <a:hlinkClick r:id="rId3"/>
              </a:rPr>
              <a:t>s</a:t>
            </a:r>
            <a:r>
              <a:rPr sz="2000" spc="0" dirty="0" smtClean="0">
                <a:latin typeface="Arial"/>
                <a:cs typeface="Arial"/>
                <a:hlinkClick r:id="rId3"/>
              </a:rPr>
              <a:t>.</a:t>
            </a:r>
            <a:r>
              <a:rPr sz="2000" spc="-15" dirty="0" smtClean="0">
                <a:latin typeface="Arial"/>
                <a:cs typeface="Arial"/>
                <a:hlinkClick r:id="rId3"/>
              </a:rPr>
              <a:t>e</a:t>
            </a:r>
            <a:r>
              <a:rPr sz="2000" spc="0" dirty="0" smtClean="0">
                <a:latin typeface="Arial"/>
                <a:cs typeface="Arial"/>
                <a:hlinkClick r:id="rId3"/>
              </a:rPr>
              <a:t>d</a:t>
            </a:r>
            <a:r>
              <a:rPr sz="2000" spc="5" dirty="0" smtClean="0">
                <a:latin typeface="Arial"/>
                <a:cs typeface="Arial"/>
                <a:hlinkClick r:id="rId3"/>
              </a:rPr>
              <a:t>u</a:t>
            </a:r>
            <a:r>
              <a:rPr sz="2000" spc="0" dirty="0" smtClean="0">
                <a:latin typeface="Arial"/>
                <a:cs typeface="Arial"/>
                <a:hlinkClick r:id="rId3"/>
              </a:rPr>
              <a:t>/</a:t>
            </a:r>
            <a:r>
              <a:rPr sz="2000" spc="-15" dirty="0" smtClean="0">
                <a:latin typeface="Arial"/>
                <a:cs typeface="Arial"/>
                <a:hlinkClick r:id="rId3"/>
              </a:rPr>
              <a:t>u</a:t>
            </a:r>
            <a:r>
              <a:rPr sz="2000" spc="5" dirty="0" smtClean="0">
                <a:latin typeface="Arial"/>
                <a:cs typeface="Arial"/>
                <a:hlinkClick r:id="rId3"/>
              </a:rPr>
              <a:t>s</a:t>
            </a:r>
            <a:r>
              <a:rPr sz="2000" spc="-10" dirty="0" smtClean="0">
                <a:latin typeface="Arial"/>
                <a:cs typeface="Arial"/>
                <a:hlinkClick r:id="rId3"/>
              </a:rPr>
              <a:t>e</a:t>
            </a:r>
            <a:r>
              <a:rPr sz="2000" spc="0" dirty="0" smtClean="0">
                <a:latin typeface="Arial"/>
                <a:cs typeface="Arial"/>
                <a:hlinkClick r:id="rId3"/>
              </a:rPr>
              <a:t>rs/</a:t>
            </a:r>
            <a:r>
              <a:rPr sz="2000" spc="-10" dirty="0" smtClean="0">
                <a:latin typeface="Arial"/>
                <a:cs typeface="Arial"/>
                <a:hlinkClick r:id="rId3"/>
              </a:rPr>
              <a:t>E</a:t>
            </a:r>
            <a:r>
              <a:rPr sz="2000" spc="0" dirty="0" smtClean="0">
                <a:latin typeface="Arial"/>
                <a:cs typeface="Arial"/>
                <a:hlinkClick r:id="rId3"/>
              </a:rPr>
              <a:t>WD/</a:t>
            </a:r>
            <a:endParaRPr sz="2000">
              <a:latin typeface="Arial"/>
              <a:cs typeface="Arial"/>
            </a:endParaRPr>
          </a:p>
          <a:p>
            <a:pPr>
              <a:lnSpc>
                <a:spcPts val="1000"/>
              </a:lnSpc>
            </a:pPr>
            <a:endParaRPr sz="1000"/>
          </a:p>
          <a:p>
            <a:pPr>
              <a:lnSpc>
                <a:spcPts val="1000"/>
              </a:lnSpc>
            </a:pPr>
            <a:endParaRPr sz="1000"/>
          </a:p>
          <a:p>
            <a:pPr>
              <a:lnSpc>
                <a:spcPts val="1000"/>
              </a:lnSpc>
            </a:pPr>
            <a:endParaRPr sz="1000"/>
          </a:p>
          <a:p>
            <a:pPr>
              <a:lnSpc>
                <a:spcPts val="1200"/>
              </a:lnSpc>
              <a:spcBef>
                <a:spcPts val="5"/>
              </a:spcBef>
            </a:pPr>
            <a:endParaRPr sz="1200"/>
          </a:p>
          <a:p>
            <a:pPr marL="12700">
              <a:lnSpc>
                <a:spcPct val="100000"/>
              </a:lnSpc>
            </a:pPr>
            <a:r>
              <a:rPr sz="1800" dirty="0" smtClean="0">
                <a:latin typeface="Arial"/>
                <a:cs typeface="Arial"/>
              </a:rPr>
              <a:t>(1</a:t>
            </a:r>
            <a:r>
              <a:rPr sz="1800" spc="-10" dirty="0" smtClean="0">
                <a:latin typeface="Arial"/>
                <a:cs typeface="Arial"/>
              </a:rPr>
              <a:t>9</a:t>
            </a:r>
            <a:r>
              <a:rPr sz="1800" spc="0" dirty="0" smtClean="0">
                <a:latin typeface="Arial"/>
                <a:cs typeface="Arial"/>
              </a:rPr>
              <a:t>3</a:t>
            </a:r>
            <a:r>
              <a:rPr sz="1800" spc="-15" dirty="0" smtClean="0">
                <a:latin typeface="Arial"/>
                <a:cs typeface="Arial"/>
              </a:rPr>
              <a:t>0</a:t>
            </a:r>
            <a:r>
              <a:rPr sz="1800" spc="0" dirty="0" smtClean="0">
                <a:latin typeface="Arial"/>
                <a:cs typeface="Arial"/>
              </a:rPr>
              <a:t>-</a:t>
            </a:r>
            <a:r>
              <a:rPr sz="1800" spc="-5" dirty="0" smtClean="0">
                <a:latin typeface="Arial"/>
                <a:cs typeface="Arial"/>
              </a:rPr>
              <a:t>2002)</a:t>
            </a:r>
            <a:endParaRPr sz="1800">
              <a:latin typeface="Arial"/>
              <a:cs typeface="Arial"/>
            </a:endParaRPr>
          </a:p>
        </p:txBody>
      </p:sp>
      <p:sp>
        <p:nvSpPr>
          <p:cNvPr id="2" name="TextBox 1"/>
          <p:cNvSpPr txBox="1"/>
          <p:nvPr/>
        </p:nvSpPr>
        <p:spPr>
          <a:xfrm>
            <a:off x="457200" y="304800"/>
            <a:ext cx="5105400" cy="707886"/>
          </a:xfrm>
          <a:prstGeom prst="rect">
            <a:avLst/>
          </a:prstGeom>
          <a:noFill/>
        </p:spPr>
        <p:txBody>
          <a:bodyPr wrap="square" rtlCol="0">
            <a:spAutoFit/>
          </a:bodyPr>
          <a:lstStyle/>
          <a:p>
            <a:r>
              <a:rPr lang="zh-CN" altLang="en-US" sz="4000" dirty="0"/>
              <a:t>关于 </a:t>
            </a:r>
            <a:r>
              <a:rPr lang="en-US" altLang="zh-CN" sz="4000" dirty="0" err="1"/>
              <a:t>Dijkstra</a:t>
            </a:r>
            <a:r>
              <a:rPr lang="en-US" altLang="zh-CN" sz="4000" dirty="0"/>
              <a:t> </a:t>
            </a:r>
            <a:endParaRPr lang="zh-CN" altLang="en-US" sz="4000" dirty="0"/>
          </a:p>
        </p:txBody>
      </p:sp>
    </p:spTree>
    <p:extLst>
      <p:ext uri="{BB962C8B-B14F-4D97-AF65-F5344CB8AC3E}">
        <p14:creationId xmlns:p14="http://schemas.microsoft.com/office/powerpoint/2010/main" val="35741477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20520" y="1497965"/>
            <a:ext cx="1705610" cy="302895"/>
          </a:xfrm>
          <a:prstGeom prst="rect">
            <a:avLst/>
          </a:prstGeom>
        </p:spPr>
        <p:txBody>
          <a:bodyPr vert="horz" wrap="square" lIns="0" tIns="0" rIns="0" bIns="0" rtlCol="0">
            <a:noAutofit/>
          </a:bodyPr>
          <a:lstStyle/>
          <a:p>
            <a:pPr marL="12700">
              <a:lnSpc>
                <a:spcPts val="2380"/>
              </a:lnSpc>
              <a:tabLst>
                <a:tab pos="292735" algn="l"/>
              </a:tabLst>
            </a:pPr>
            <a:r>
              <a:rPr sz="2000" dirty="0" smtClean="0">
                <a:latin typeface="Arial"/>
                <a:cs typeface="Arial"/>
              </a:rPr>
              <a:t>1	</a:t>
            </a:r>
            <a:r>
              <a:rPr sz="2000" i="1" dirty="0" smtClean="0">
                <a:latin typeface="Arial"/>
                <a:cs typeface="Arial"/>
              </a:rPr>
              <a:t>Ini</a:t>
            </a:r>
            <a:r>
              <a:rPr sz="2000" i="1" spc="-10" dirty="0" smtClean="0">
                <a:latin typeface="Arial"/>
                <a:cs typeface="Arial"/>
              </a:rPr>
              <a:t>t</a:t>
            </a:r>
            <a:r>
              <a:rPr sz="2000" i="1" spc="0" dirty="0" smtClean="0">
                <a:latin typeface="Arial"/>
                <a:cs typeface="Arial"/>
              </a:rPr>
              <a:t>ialization:</a:t>
            </a:r>
            <a:endParaRPr sz="2000">
              <a:latin typeface="Arial"/>
              <a:cs typeface="Arial"/>
            </a:endParaRPr>
          </a:p>
        </p:txBody>
      </p:sp>
      <p:sp>
        <p:nvSpPr>
          <p:cNvPr id="4" name="object 4"/>
          <p:cNvSpPr txBox="1"/>
          <p:nvPr/>
        </p:nvSpPr>
        <p:spPr>
          <a:xfrm>
            <a:off x="1220520" y="1802765"/>
            <a:ext cx="2830830" cy="3973829"/>
          </a:xfrm>
          <a:prstGeom prst="rect">
            <a:avLst/>
          </a:prstGeom>
        </p:spPr>
        <p:txBody>
          <a:bodyPr vert="horz" wrap="square" lIns="0" tIns="0" rIns="0" bIns="0" rtlCol="0">
            <a:noAutofit/>
          </a:bodyPr>
          <a:lstStyle/>
          <a:p>
            <a:pPr marL="12700">
              <a:lnSpc>
                <a:spcPct val="100000"/>
              </a:lnSpc>
              <a:tabLst>
                <a:tab pos="431800" algn="l"/>
              </a:tabLst>
            </a:pPr>
            <a:r>
              <a:rPr sz="2000" dirty="0" smtClean="0">
                <a:latin typeface="Arial"/>
                <a:cs typeface="Arial"/>
              </a:rPr>
              <a:t>2	</a:t>
            </a:r>
            <a:r>
              <a:rPr sz="2000" spc="-5" dirty="0" smtClean="0">
                <a:latin typeface="Arial"/>
                <a:cs typeface="Arial"/>
              </a:rPr>
              <a:t>N</a:t>
            </a:r>
            <a:r>
              <a:rPr sz="2000" spc="0" dirty="0" smtClean="0">
                <a:latin typeface="Arial"/>
                <a:cs typeface="Arial"/>
              </a:rPr>
              <a:t>'</a:t>
            </a:r>
            <a:r>
              <a:rPr sz="2000" spc="-5" dirty="0" smtClean="0">
                <a:latin typeface="Arial"/>
                <a:cs typeface="Arial"/>
              </a:rPr>
              <a:t> </a:t>
            </a:r>
            <a:r>
              <a:rPr sz="2000" spc="0" dirty="0" smtClean="0">
                <a:latin typeface="Arial"/>
                <a:cs typeface="Arial"/>
              </a:rPr>
              <a:t>=</a:t>
            </a:r>
            <a:r>
              <a:rPr sz="2000" spc="-15" dirty="0" smtClean="0">
                <a:latin typeface="Arial"/>
                <a:cs typeface="Arial"/>
              </a:rPr>
              <a:t> </a:t>
            </a:r>
            <a:r>
              <a:rPr sz="2000" spc="0" dirty="0" smtClean="0">
                <a:latin typeface="Arial"/>
                <a:cs typeface="Arial"/>
              </a:rPr>
              <a:t>{u}</a:t>
            </a:r>
            <a:endParaRPr sz="2000" dirty="0">
              <a:latin typeface="Arial"/>
              <a:cs typeface="Arial"/>
            </a:endParaRPr>
          </a:p>
          <a:p>
            <a:pPr marL="431800" indent="-419734">
              <a:lnSpc>
                <a:spcPct val="100000"/>
              </a:lnSpc>
              <a:buFont typeface="Arial"/>
              <a:buAutoNum type="arabicPlain" startAt="3"/>
              <a:tabLst>
                <a:tab pos="431800" algn="l"/>
              </a:tabLst>
            </a:pPr>
            <a:r>
              <a:rPr sz="2000" spc="-10" dirty="0" smtClean="0">
                <a:latin typeface="Arial"/>
                <a:cs typeface="Arial"/>
              </a:rPr>
              <a:t>f</a:t>
            </a:r>
            <a:r>
              <a:rPr sz="2000" spc="0" dirty="0" smtClean="0">
                <a:latin typeface="Arial"/>
                <a:cs typeface="Arial"/>
              </a:rPr>
              <a:t>or</a:t>
            </a:r>
            <a:r>
              <a:rPr sz="2000" spc="-15" dirty="0" smtClean="0">
                <a:latin typeface="Arial"/>
                <a:cs typeface="Arial"/>
              </a:rPr>
              <a:t> </a:t>
            </a:r>
            <a:r>
              <a:rPr sz="2000" spc="0" dirty="0" smtClean="0">
                <a:latin typeface="Arial"/>
                <a:cs typeface="Arial"/>
              </a:rPr>
              <a:t>all nodes</a:t>
            </a:r>
            <a:r>
              <a:rPr sz="2000" spc="-25" dirty="0" smtClean="0">
                <a:latin typeface="Arial"/>
                <a:cs typeface="Arial"/>
              </a:rPr>
              <a:t> </a:t>
            </a:r>
            <a:r>
              <a:rPr sz="2000" spc="0" dirty="0" smtClean="0">
                <a:latin typeface="Arial"/>
                <a:cs typeface="Arial"/>
              </a:rPr>
              <a:t>v</a:t>
            </a:r>
            <a:endParaRPr sz="2000" dirty="0">
              <a:latin typeface="Arial"/>
              <a:cs typeface="Arial"/>
            </a:endParaRPr>
          </a:p>
          <a:p>
            <a:pPr marL="572135" indent="-560070">
              <a:lnSpc>
                <a:spcPct val="100000"/>
              </a:lnSpc>
              <a:buFont typeface="Arial"/>
              <a:buAutoNum type="arabicPlain" startAt="3"/>
              <a:tabLst>
                <a:tab pos="572135" algn="l"/>
              </a:tabLst>
            </a:pPr>
            <a:r>
              <a:rPr sz="2000" dirty="0" smtClean="0">
                <a:latin typeface="Arial"/>
                <a:cs typeface="Arial"/>
              </a:rPr>
              <a:t>if</a:t>
            </a:r>
            <a:r>
              <a:rPr sz="2000" spc="-15" dirty="0" smtClean="0">
                <a:latin typeface="Arial"/>
                <a:cs typeface="Arial"/>
              </a:rPr>
              <a:t> </a:t>
            </a:r>
            <a:r>
              <a:rPr sz="2000" spc="0" dirty="0" smtClean="0">
                <a:latin typeface="Arial"/>
                <a:cs typeface="Arial"/>
              </a:rPr>
              <a:t>v</a:t>
            </a:r>
            <a:r>
              <a:rPr sz="2000" spc="-15" dirty="0" smtClean="0">
                <a:latin typeface="Arial"/>
                <a:cs typeface="Arial"/>
              </a:rPr>
              <a:t> </a:t>
            </a:r>
            <a:r>
              <a:rPr sz="2000" spc="0" dirty="0" smtClean="0">
                <a:latin typeface="Arial"/>
                <a:cs typeface="Arial"/>
              </a:rPr>
              <a:t>adjacent</a:t>
            </a:r>
            <a:r>
              <a:rPr sz="2000" spc="-35" dirty="0" smtClean="0">
                <a:latin typeface="Arial"/>
                <a:cs typeface="Arial"/>
              </a:rPr>
              <a:t> </a:t>
            </a:r>
            <a:r>
              <a:rPr sz="2000" spc="0" dirty="0" smtClean="0">
                <a:latin typeface="Arial"/>
                <a:cs typeface="Arial"/>
              </a:rPr>
              <a:t>to</a:t>
            </a:r>
            <a:r>
              <a:rPr sz="2000" spc="-20" dirty="0" smtClean="0">
                <a:latin typeface="Arial"/>
                <a:cs typeface="Arial"/>
              </a:rPr>
              <a:t> </a:t>
            </a:r>
            <a:r>
              <a:rPr sz="2000" spc="0" dirty="0" smtClean="0">
                <a:latin typeface="Arial"/>
                <a:cs typeface="Arial"/>
              </a:rPr>
              <a:t>u</a:t>
            </a:r>
            <a:endParaRPr sz="2000" dirty="0">
              <a:latin typeface="Arial"/>
              <a:cs typeface="Arial"/>
            </a:endParaRPr>
          </a:p>
          <a:p>
            <a:pPr marL="850265" indent="-838200">
              <a:lnSpc>
                <a:spcPct val="100000"/>
              </a:lnSpc>
              <a:buFont typeface="Arial"/>
              <a:buAutoNum type="arabicPlain" startAt="3"/>
              <a:tabLst>
                <a:tab pos="850265" algn="l"/>
              </a:tabLst>
            </a:pPr>
            <a:r>
              <a:rPr sz="2000" dirty="0" smtClean="0">
                <a:latin typeface="Arial"/>
                <a:cs typeface="Arial"/>
              </a:rPr>
              <a:t>then</a:t>
            </a:r>
            <a:r>
              <a:rPr sz="2000" spc="-20" dirty="0" smtClean="0">
                <a:latin typeface="Arial"/>
                <a:cs typeface="Arial"/>
              </a:rPr>
              <a:t> </a:t>
            </a:r>
            <a:r>
              <a:rPr sz="2000" spc="0" dirty="0" smtClean="0">
                <a:latin typeface="Arial"/>
                <a:cs typeface="Arial"/>
              </a:rPr>
              <a:t>D</a:t>
            </a:r>
            <a:r>
              <a:rPr sz="2000" spc="5" dirty="0" smtClean="0">
                <a:latin typeface="Arial"/>
                <a:cs typeface="Arial"/>
              </a:rPr>
              <a:t>(</a:t>
            </a:r>
            <a:r>
              <a:rPr sz="2000" spc="0" dirty="0" smtClean="0">
                <a:latin typeface="Arial"/>
                <a:cs typeface="Arial"/>
              </a:rPr>
              <a:t>v)</a:t>
            </a:r>
            <a:r>
              <a:rPr sz="2000" spc="-30" dirty="0" smtClean="0">
                <a:latin typeface="Arial"/>
                <a:cs typeface="Arial"/>
              </a:rPr>
              <a:t> </a:t>
            </a:r>
            <a:r>
              <a:rPr sz="2000" spc="0" dirty="0" smtClean="0">
                <a:latin typeface="Arial"/>
                <a:cs typeface="Arial"/>
              </a:rPr>
              <a:t>=</a:t>
            </a:r>
            <a:r>
              <a:rPr sz="2000" spc="-15" dirty="0" smtClean="0">
                <a:latin typeface="Arial"/>
                <a:cs typeface="Arial"/>
              </a:rPr>
              <a:t> </a:t>
            </a:r>
            <a:r>
              <a:rPr sz="2000" spc="0" dirty="0" smtClean="0">
                <a:latin typeface="Arial"/>
                <a:cs typeface="Arial"/>
              </a:rPr>
              <a:t>c</a:t>
            </a:r>
            <a:r>
              <a:rPr sz="2000" spc="15" dirty="0" smtClean="0">
                <a:latin typeface="Arial"/>
                <a:cs typeface="Arial"/>
              </a:rPr>
              <a:t>(</a:t>
            </a:r>
            <a:r>
              <a:rPr sz="2000" spc="0" dirty="0" smtClean="0">
                <a:latin typeface="Arial"/>
                <a:cs typeface="Arial"/>
              </a:rPr>
              <a:t>u,</a:t>
            </a:r>
            <a:r>
              <a:rPr sz="2000" spc="-10" dirty="0" smtClean="0">
                <a:latin typeface="Arial"/>
                <a:cs typeface="Arial"/>
              </a:rPr>
              <a:t>v</a:t>
            </a:r>
            <a:r>
              <a:rPr sz="2000" spc="0" dirty="0" smtClean="0">
                <a:latin typeface="Arial"/>
                <a:cs typeface="Arial"/>
              </a:rPr>
              <a:t>)</a:t>
            </a:r>
            <a:endParaRPr sz="2000" dirty="0">
              <a:latin typeface="Arial"/>
              <a:cs typeface="Arial"/>
            </a:endParaRPr>
          </a:p>
          <a:p>
            <a:pPr marL="12700">
              <a:lnSpc>
                <a:spcPct val="100000"/>
              </a:lnSpc>
              <a:tabLst>
                <a:tab pos="572135" algn="l"/>
              </a:tabLst>
            </a:pPr>
            <a:r>
              <a:rPr sz="2000" dirty="0" smtClean="0">
                <a:latin typeface="Arial"/>
                <a:cs typeface="Arial"/>
              </a:rPr>
              <a:t>6	else</a:t>
            </a:r>
            <a:r>
              <a:rPr sz="2000" spc="-15" dirty="0" smtClean="0">
                <a:latin typeface="Arial"/>
                <a:cs typeface="Arial"/>
              </a:rPr>
              <a:t> </a:t>
            </a:r>
            <a:r>
              <a:rPr sz="2000" spc="0" dirty="0" smtClean="0">
                <a:latin typeface="Arial"/>
                <a:cs typeface="Arial"/>
              </a:rPr>
              <a:t>D</a:t>
            </a:r>
            <a:r>
              <a:rPr sz="2000" spc="5" dirty="0" smtClean="0">
                <a:latin typeface="Arial"/>
                <a:cs typeface="Arial"/>
              </a:rPr>
              <a:t>(</a:t>
            </a:r>
            <a:r>
              <a:rPr sz="2000" spc="0" dirty="0" smtClean="0">
                <a:latin typeface="Arial"/>
                <a:cs typeface="Arial"/>
              </a:rPr>
              <a:t>v)</a:t>
            </a:r>
            <a:r>
              <a:rPr sz="2000" spc="-30" dirty="0" smtClean="0">
                <a:latin typeface="Arial"/>
                <a:cs typeface="Arial"/>
              </a:rPr>
              <a:t> </a:t>
            </a:r>
            <a:r>
              <a:rPr sz="2000" spc="0" dirty="0" smtClean="0">
                <a:latin typeface="Arial"/>
                <a:cs typeface="Arial"/>
              </a:rPr>
              <a:t>=</a:t>
            </a:r>
            <a:r>
              <a:rPr sz="2000" spc="-15" dirty="0" smtClean="0">
                <a:latin typeface="Arial"/>
                <a:cs typeface="Arial"/>
              </a:rPr>
              <a:t> </a:t>
            </a:r>
            <a:r>
              <a:rPr sz="2000" spc="0" dirty="0" smtClean="0">
                <a:latin typeface="Arial"/>
                <a:cs typeface="Arial"/>
              </a:rPr>
              <a:t>∞</a:t>
            </a:r>
            <a:endParaRPr sz="2000" dirty="0">
              <a:latin typeface="Arial"/>
              <a:cs typeface="Arial"/>
            </a:endParaRPr>
          </a:p>
          <a:p>
            <a:pPr marL="12700">
              <a:lnSpc>
                <a:spcPct val="100000"/>
              </a:lnSpc>
            </a:pPr>
            <a:r>
              <a:rPr sz="2000" dirty="0" smtClean="0">
                <a:latin typeface="Arial"/>
                <a:cs typeface="Arial"/>
              </a:rPr>
              <a:t>7</a:t>
            </a:r>
            <a:endParaRPr sz="2000" dirty="0">
              <a:latin typeface="Arial"/>
              <a:cs typeface="Arial"/>
            </a:endParaRPr>
          </a:p>
          <a:p>
            <a:pPr marL="12700">
              <a:lnSpc>
                <a:spcPct val="100000"/>
              </a:lnSpc>
            </a:pPr>
            <a:r>
              <a:rPr sz="2000" dirty="0" smtClean="0">
                <a:latin typeface="Arial"/>
                <a:cs typeface="Arial"/>
              </a:rPr>
              <a:t>8</a:t>
            </a:r>
            <a:endParaRPr sz="2000" dirty="0">
              <a:latin typeface="Arial"/>
              <a:cs typeface="Arial"/>
            </a:endParaRPr>
          </a:p>
          <a:p>
            <a:pPr marL="12700">
              <a:lnSpc>
                <a:spcPct val="100000"/>
              </a:lnSpc>
            </a:pPr>
            <a:r>
              <a:rPr sz="2000" dirty="0" smtClean="0">
                <a:latin typeface="Arial"/>
                <a:cs typeface="Arial"/>
              </a:rPr>
              <a:t>9</a:t>
            </a:r>
            <a:endParaRPr sz="2000" dirty="0">
              <a:latin typeface="Arial"/>
              <a:cs typeface="Arial"/>
            </a:endParaRPr>
          </a:p>
          <a:p>
            <a:pPr marL="12700">
              <a:lnSpc>
                <a:spcPct val="100000"/>
              </a:lnSpc>
            </a:pPr>
            <a:r>
              <a:rPr sz="2000" dirty="0" smtClean="0">
                <a:latin typeface="Arial"/>
                <a:cs typeface="Arial"/>
              </a:rPr>
              <a:t>10</a:t>
            </a:r>
            <a:endParaRPr sz="2000" dirty="0">
              <a:latin typeface="Arial"/>
              <a:cs typeface="Arial"/>
            </a:endParaRPr>
          </a:p>
          <a:p>
            <a:pPr marL="12700">
              <a:lnSpc>
                <a:spcPct val="100000"/>
              </a:lnSpc>
            </a:pPr>
            <a:r>
              <a:rPr sz="2000" spc="-145" dirty="0" smtClean="0">
                <a:latin typeface="Arial"/>
                <a:cs typeface="Arial"/>
              </a:rPr>
              <a:t>1</a:t>
            </a:r>
            <a:r>
              <a:rPr sz="2000" spc="0" dirty="0" smtClean="0">
                <a:latin typeface="Arial"/>
                <a:cs typeface="Arial"/>
              </a:rPr>
              <a:t>1</a:t>
            </a:r>
            <a:endParaRPr sz="2000" dirty="0">
              <a:latin typeface="Arial"/>
              <a:cs typeface="Arial"/>
            </a:endParaRPr>
          </a:p>
          <a:p>
            <a:pPr marL="12700">
              <a:lnSpc>
                <a:spcPct val="100000"/>
              </a:lnSpc>
            </a:pPr>
            <a:r>
              <a:rPr sz="2000" dirty="0" smtClean="0">
                <a:latin typeface="Arial"/>
                <a:cs typeface="Arial"/>
              </a:rPr>
              <a:t>12</a:t>
            </a:r>
            <a:endParaRPr sz="2000" dirty="0">
              <a:latin typeface="Arial"/>
              <a:cs typeface="Arial"/>
            </a:endParaRPr>
          </a:p>
          <a:p>
            <a:pPr marL="12700">
              <a:lnSpc>
                <a:spcPct val="100000"/>
              </a:lnSpc>
            </a:pPr>
            <a:r>
              <a:rPr sz="2000" dirty="0" smtClean="0">
                <a:latin typeface="Arial"/>
                <a:cs typeface="Arial"/>
              </a:rPr>
              <a:t>13</a:t>
            </a:r>
            <a:endParaRPr sz="2000" dirty="0">
              <a:latin typeface="Arial"/>
              <a:cs typeface="Arial"/>
            </a:endParaRPr>
          </a:p>
          <a:p>
            <a:pPr marL="12700">
              <a:lnSpc>
                <a:spcPct val="100000"/>
              </a:lnSpc>
            </a:pPr>
            <a:r>
              <a:rPr sz="2000" dirty="0" smtClean="0">
                <a:latin typeface="Arial"/>
                <a:cs typeface="Arial"/>
              </a:rPr>
              <a:t>14</a:t>
            </a:r>
            <a:endParaRPr sz="2000" dirty="0">
              <a:latin typeface="Arial"/>
              <a:cs typeface="Arial"/>
            </a:endParaRPr>
          </a:p>
        </p:txBody>
      </p:sp>
      <p:sp>
        <p:nvSpPr>
          <p:cNvPr id="5" name="object 5"/>
          <p:cNvSpPr txBox="1"/>
          <p:nvPr/>
        </p:nvSpPr>
        <p:spPr>
          <a:xfrm>
            <a:off x="1569466" y="3631945"/>
            <a:ext cx="593090" cy="315595"/>
          </a:xfrm>
          <a:prstGeom prst="rect">
            <a:avLst/>
          </a:prstGeom>
        </p:spPr>
        <p:txBody>
          <a:bodyPr vert="horz" wrap="square" lIns="0" tIns="0" rIns="0" bIns="0" rtlCol="0">
            <a:noAutofit/>
          </a:bodyPr>
          <a:lstStyle/>
          <a:p>
            <a:pPr marL="12700">
              <a:lnSpc>
                <a:spcPct val="100000"/>
              </a:lnSpc>
            </a:pPr>
            <a:r>
              <a:rPr sz="2000" i="1" dirty="0" smtClean="0">
                <a:latin typeface="Arial"/>
                <a:cs typeface="Arial"/>
              </a:rPr>
              <a:t>Loop</a:t>
            </a:r>
            <a:endParaRPr sz="2000">
              <a:latin typeface="Arial"/>
              <a:cs typeface="Arial"/>
            </a:endParaRPr>
          </a:p>
        </p:txBody>
      </p:sp>
      <p:sp>
        <p:nvSpPr>
          <p:cNvPr id="6" name="object 6"/>
          <p:cNvSpPr txBox="1"/>
          <p:nvPr/>
        </p:nvSpPr>
        <p:spPr>
          <a:xfrm>
            <a:off x="1709685" y="3936745"/>
            <a:ext cx="5483860" cy="1839595"/>
          </a:xfrm>
          <a:prstGeom prst="rect">
            <a:avLst/>
          </a:prstGeom>
        </p:spPr>
        <p:txBody>
          <a:bodyPr vert="horz" wrap="square" lIns="0" tIns="0" rIns="0" bIns="0" rtlCol="0">
            <a:noAutofit/>
          </a:bodyPr>
          <a:lstStyle/>
          <a:p>
            <a:pPr marL="84455" marR="542290" indent="-72390">
              <a:lnSpc>
                <a:spcPct val="100000"/>
              </a:lnSpc>
            </a:pPr>
            <a:r>
              <a:rPr sz="2000" dirty="0" smtClean="0">
                <a:latin typeface="Arial"/>
                <a:cs typeface="Arial"/>
              </a:rPr>
              <a:t>find</a:t>
            </a:r>
            <a:r>
              <a:rPr sz="2000" spc="-20" dirty="0" smtClean="0">
                <a:latin typeface="Arial"/>
                <a:cs typeface="Arial"/>
              </a:rPr>
              <a:t> </a:t>
            </a:r>
            <a:r>
              <a:rPr sz="2000" spc="0" dirty="0" smtClean="0">
                <a:latin typeface="Arial"/>
                <a:cs typeface="Arial"/>
              </a:rPr>
              <a:t>w not</a:t>
            </a:r>
            <a:r>
              <a:rPr sz="2000" spc="-20" dirty="0" smtClean="0">
                <a:latin typeface="Arial"/>
                <a:cs typeface="Arial"/>
              </a:rPr>
              <a:t> </a:t>
            </a:r>
            <a:r>
              <a:rPr sz="2000" spc="0" dirty="0" smtClean="0">
                <a:latin typeface="Arial"/>
                <a:cs typeface="Arial"/>
              </a:rPr>
              <a:t>in N' su</a:t>
            </a:r>
            <a:r>
              <a:rPr sz="2000" spc="5" dirty="0" smtClean="0">
                <a:latin typeface="Arial"/>
                <a:cs typeface="Arial"/>
              </a:rPr>
              <a:t>c</a:t>
            </a:r>
            <a:r>
              <a:rPr sz="2000" spc="0" dirty="0" smtClean="0">
                <a:latin typeface="Arial"/>
                <a:cs typeface="Arial"/>
              </a:rPr>
              <a:t>h</a:t>
            </a:r>
            <a:r>
              <a:rPr sz="2000" spc="-30" dirty="0" smtClean="0">
                <a:latin typeface="Arial"/>
                <a:cs typeface="Arial"/>
              </a:rPr>
              <a:t> </a:t>
            </a:r>
            <a:r>
              <a:rPr sz="2000" spc="0" dirty="0" smtClean="0">
                <a:latin typeface="Arial"/>
                <a:cs typeface="Arial"/>
              </a:rPr>
              <a:t>that</a:t>
            </a:r>
            <a:r>
              <a:rPr sz="2000" spc="-25" dirty="0" smtClean="0">
                <a:latin typeface="Arial"/>
                <a:cs typeface="Arial"/>
              </a:rPr>
              <a:t> </a:t>
            </a:r>
            <a:r>
              <a:rPr sz="2000" spc="0" dirty="0" smtClean="0">
                <a:latin typeface="Arial"/>
                <a:cs typeface="Arial"/>
              </a:rPr>
              <a:t>D</a:t>
            </a:r>
            <a:r>
              <a:rPr sz="2000" spc="5" dirty="0" smtClean="0">
                <a:latin typeface="Arial"/>
                <a:cs typeface="Arial"/>
              </a:rPr>
              <a:t>(</a:t>
            </a:r>
            <a:r>
              <a:rPr sz="2000" spc="0" dirty="0" smtClean="0">
                <a:latin typeface="Arial"/>
                <a:cs typeface="Arial"/>
              </a:rPr>
              <a:t>w)</a:t>
            </a:r>
            <a:r>
              <a:rPr sz="2000" spc="-25" dirty="0" smtClean="0">
                <a:latin typeface="Arial"/>
                <a:cs typeface="Arial"/>
              </a:rPr>
              <a:t> </a:t>
            </a:r>
            <a:r>
              <a:rPr sz="2000" spc="0" dirty="0" smtClean="0">
                <a:latin typeface="Arial"/>
                <a:cs typeface="Arial"/>
              </a:rPr>
              <a:t>is a</a:t>
            </a:r>
            <a:r>
              <a:rPr sz="2000" spc="-20" dirty="0" smtClean="0">
                <a:latin typeface="Arial"/>
                <a:cs typeface="Arial"/>
              </a:rPr>
              <a:t> </a:t>
            </a:r>
            <a:r>
              <a:rPr sz="2000" spc="0" dirty="0" smtClean="0">
                <a:latin typeface="Arial"/>
                <a:cs typeface="Arial"/>
              </a:rPr>
              <a:t>minimum add</a:t>
            </a:r>
            <a:r>
              <a:rPr sz="2000" spc="-20" dirty="0" smtClean="0">
                <a:latin typeface="Arial"/>
                <a:cs typeface="Arial"/>
              </a:rPr>
              <a:t> </a:t>
            </a:r>
            <a:r>
              <a:rPr sz="2000" spc="0" dirty="0" smtClean="0">
                <a:latin typeface="Arial"/>
                <a:cs typeface="Arial"/>
              </a:rPr>
              <a:t>w</a:t>
            </a:r>
            <a:r>
              <a:rPr sz="2000" spc="-15" dirty="0" smtClean="0">
                <a:latin typeface="Arial"/>
                <a:cs typeface="Arial"/>
              </a:rPr>
              <a:t> </a:t>
            </a:r>
            <a:r>
              <a:rPr sz="2000" spc="0" dirty="0" smtClean="0">
                <a:latin typeface="Arial"/>
                <a:cs typeface="Arial"/>
              </a:rPr>
              <a:t>to</a:t>
            </a:r>
            <a:r>
              <a:rPr sz="2000" spc="-10" dirty="0" smtClean="0">
                <a:latin typeface="Arial"/>
                <a:cs typeface="Arial"/>
              </a:rPr>
              <a:t> </a:t>
            </a:r>
            <a:r>
              <a:rPr sz="2000" spc="0" dirty="0" smtClean="0">
                <a:latin typeface="Arial"/>
                <a:cs typeface="Arial"/>
              </a:rPr>
              <a:t>N'</a:t>
            </a:r>
            <a:endParaRPr sz="2000" dirty="0">
              <a:latin typeface="Arial"/>
              <a:cs typeface="Arial"/>
            </a:endParaRPr>
          </a:p>
          <a:p>
            <a:pPr marL="64135">
              <a:lnSpc>
                <a:spcPct val="100000"/>
              </a:lnSpc>
            </a:pPr>
            <a:r>
              <a:rPr sz="2000" dirty="0" smtClean="0">
                <a:latin typeface="Arial"/>
                <a:cs typeface="Arial"/>
              </a:rPr>
              <a:t>update</a:t>
            </a:r>
            <a:r>
              <a:rPr sz="2000" spc="-20" dirty="0" smtClean="0">
                <a:latin typeface="Arial"/>
                <a:cs typeface="Arial"/>
              </a:rPr>
              <a:t> </a:t>
            </a:r>
            <a:r>
              <a:rPr sz="2000" spc="0" dirty="0" smtClean="0">
                <a:latin typeface="Arial"/>
                <a:cs typeface="Arial"/>
              </a:rPr>
              <a:t>D</a:t>
            </a:r>
            <a:r>
              <a:rPr sz="2000" spc="5" dirty="0" smtClean="0">
                <a:latin typeface="Arial"/>
                <a:cs typeface="Arial"/>
              </a:rPr>
              <a:t>(</a:t>
            </a:r>
            <a:r>
              <a:rPr sz="2000" spc="0" dirty="0" smtClean="0">
                <a:latin typeface="Arial"/>
                <a:cs typeface="Arial"/>
              </a:rPr>
              <a:t>v)</a:t>
            </a:r>
            <a:r>
              <a:rPr sz="2000" spc="-30" dirty="0" smtClean="0">
                <a:latin typeface="Arial"/>
                <a:cs typeface="Arial"/>
              </a:rPr>
              <a:t> </a:t>
            </a:r>
            <a:r>
              <a:rPr sz="2000" spc="0" dirty="0" smtClean="0">
                <a:latin typeface="Arial"/>
                <a:cs typeface="Arial"/>
              </a:rPr>
              <a:t>for</a:t>
            </a:r>
            <a:r>
              <a:rPr sz="2000" spc="-15" dirty="0" smtClean="0">
                <a:latin typeface="Arial"/>
                <a:cs typeface="Arial"/>
              </a:rPr>
              <a:t> </a:t>
            </a:r>
            <a:r>
              <a:rPr sz="2000" spc="0" dirty="0" smtClean="0">
                <a:latin typeface="Arial"/>
                <a:cs typeface="Arial"/>
              </a:rPr>
              <a:t>all v</a:t>
            </a:r>
            <a:r>
              <a:rPr sz="2000" spc="-15" dirty="0" smtClean="0">
                <a:latin typeface="Arial"/>
                <a:cs typeface="Arial"/>
              </a:rPr>
              <a:t> </a:t>
            </a:r>
            <a:r>
              <a:rPr sz="2000" spc="0" dirty="0" smtClean="0">
                <a:latin typeface="Arial"/>
                <a:cs typeface="Arial"/>
              </a:rPr>
              <a:t>adjacent</a:t>
            </a:r>
            <a:r>
              <a:rPr sz="2000" spc="-35" dirty="0" smtClean="0">
                <a:latin typeface="Arial"/>
                <a:cs typeface="Arial"/>
              </a:rPr>
              <a:t> </a:t>
            </a:r>
            <a:r>
              <a:rPr sz="2000" spc="0" dirty="0" smtClean="0">
                <a:latin typeface="Arial"/>
                <a:cs typeface="Arial"/>
              </a:rPr>
              <a:t>to</a:t>
            </a:r>
            <a:r>
              <a:rPr sz="2000" spc="-10" dirty="0" smtClean="0">
                <a:latin typeface="Arial"/>
                <a:cs typeface="Arial"/>
              </a:rPr>
              <a:t> </a:t>
            </a:r>
            <a:r>
              <a:rPr sz="2000" spc="0" dirty="0" smtClean="0">
                <a:latin typeface="Arial"/>
                <a:cs typeface="Arial"/>
              </a:rPr>
              <a:t>w</a:t>
            </a:r>
            <a:r>
              <a:rPr sz="2000" spc="-15" dirty="0" smtClean="0">
                <a:latin typeface="Arial"/>
                <a:cs typeface="Arial"/>
              </a:rPr>
              <a:t> </a:t>
            </a:r>
            <a:r>
              <a:rPr sz="2000" spc="0" dirty="0" smtClean="0">
                <a:latin typeface="Arial"/>
                <a:cs typeface="Arial"/>
              </a:rPr>
              <a:t>and</a:t>
            </a:r>
            <a:r>
              <a:rPr sz="2000" spc="-15" dirty="0" smtClean="0">
                <a:latin typeface="Arial"/>
                <a:cs typeface="Arial"/>
              </a:rPr>
              <a:t> </a:t>
            </a:r>
            <a:r>
              <a:rPr sz="2000" spc="0" dirty="0" smtClean="0">
                <a:latin typeface="Arial"/>
                <a:cs typeface="Arial"/>
              </a:rPr>
              <a:t>not</a:t>
            </a:r>
            <a:r>
              <a:rPr sz="2000" spc="-20" dirty="0" smtClean="0">
                <a:latin typeface="Arial"/>
                <a:cs typeface="Arial"/>
              </a:rPr>
              <a:t> </a:t>
            </a:r>
            <a:r>
              <a:rPr sz="2000" spc="0" dirty="0" smtClean="0">
                <a:latin typeface="Arial"/>
                <a:cs typeface="Arial"/>
              </a:rPr>
              <a:t>in N' :</a:t>
            </a:r>
            <a:endParaRPr sz="2000" dirty="0">
              <a:latin typeface="Arial"/>
              <a:cs typeface="Arial"/>
            </a:endParaRPr>
          </a:p>
          <a:p>
            <a:pPr marL="292735">
              <a:lnSpc>
                <a:spcPct val="100000"/>
              </a:lnSpc>
            </a:pPr>
            <a:r>
              <a:rPr sz="2000" dirty="0" smtClean="0">
                <a:solidFill>
                  <a:srgbClr val="FF0000"/>
                </a:solidFill>
                <a:latin typeface="Arial"/>
                <a:cs typeface="Arial"/>
              </a:rPr>
              <a:t>D</a:t>
            </a:r>
            <a:r>
              <a:rPr sz="2000" spc="5" dirty="0" smtClean="0">
                <a:solidFill>
                  <a:srgbClr val="FF0000"/>
                </a:solidFill>
                <a:latin typeface="Arial"/>
                <a:cs typeface="Arial"/>
              </a:rPr>
              <a:t>(</a:t>
            </a:r>
            <a:r>
              <a:rPr sz="2000" spc="0" dirty="0" smtClean="0">
                <a:solidFill>
                  <a:srgbClr val="FF0000"/>
                </a:solidFill>
                <a:latin typeface="Arial"/>
                <a:cs typeface="Arial"/>
              </a:rPr>
              <a:t>v)</a:t>
            </a:r>
            <a:r>
              <a:rPr sz="2000" spc="-20" dirty="0" smtClean="0">
                <a:solidFill>
                  <a:srgbClr val="FF0000"/>
                </a:solidFill>
                <a:latin typeface="Arial"/>
                <a:cs typeface="Arial"/>
              </a:rPr>
              <a:t> </a:t>
            </a:r>
            <a:r>
              <a:rPr sz="2000" spc="0" dirty="0" smtClean="0">
                <a:solidFill>
                  <a:srgbClr val="FF0000"/>
                </a:solidFill>
                <a:latin typeface="Arial"/>
                <a:cs typeface="Arial"/>
              </a:rPr>
              <a:t>=</a:t>
            </a:r>
            <a:r>
              <a:rPr sz="2000" spc="-25" dirty="0" smtClean="0">
                <a:solidFill>
                  <a:srgbClr val="FF0000"/>
                </a:solidFill>
                <a:latin typeface="Arial"/>
                <a:cs typeface="Arial"/>
              </a:rPr>
              <a:t> </a:t>
            </a:r>
            <a:r>
              <a:rPr sz="2000" spc="0" dirty="0" smtClean="0">
                <a:solidFill>
                  <a:srgbClr val="FF0000"/>
                </a:solidFill>
                <a:latin typeface="Arial"/>
                <a:cs typeface="Arial"/>
              </a:rPr>
              <a:t>min(</a:t>
            </a:r>
            <a:r>
              <a:rPr sz="2000" spc="-15" dirty="0" smtClean="0">
                <a:solidFill>
                  <a:srgbClr val="FF0000"/>
                </a:solidFill>
                <a:latin typeface="Arial"/>
                <a:cs typeface="Arial"/>
              </a:rPr>
              <a:t> </a:t>
            </a:r>
            <a:r>
              <a:rPr sz="2000" spc="0" dirty="0" smtClean="0">
                <a:solidFill>
                  <a:srgbClr val="FF0000"/>
                </a:solidFill>
                <a:latin typeface="Arial"/>
                <a:cs typeface="Arial"/>
              </a:rPr>
              <a:t>D</a:t>
            </a:r>
            <a:r>
              <a:rPr sz="2000" spc="5" dirty="0" smtClean="0">
                <a:solidFill>
                  <a:srgbClr val="FF0000"/>
                </a:solidFill>
                <a:latin typeface="Arial"/>
                <a:cs typeface="Arial"/>
              </a:rPr>
              <a:t>(</a:t>
            </a:r>
            <a:r>
              <a:rPr sz="2000" spc="0" dirty="0" smtClean="0">
                <a:solidFill>
                  <a:srgbClr val="FF0000"/>
                </a:solidFill>
                <a:latin typeface="Arial"/>
                <a:cs typeface="Arial"/>
              </a:rPr>
              <a:t>v),</a:t>
            </a:r>
            <a:r>
              <a:rPr sz="2000" spc="-35" dirty="0" smtClean="0">
                <a:solidFill>
                  <a:srgbClr val="FF0000"/>
                </a:solidFill>
                <a:latin typeface="Arial"/>
                <a:cs typeface="Arial"/>
              </a:rPr>
              <a:t> </a:t>
            </a:r>
            <a:r>
              <a:rPr sz="2000" spc="0" dirty="0" smtClean="0">
                <a:solidFill>
                  <a:srgbClr val="FF0000"/>
                </a:solidFill>
                <a:latin typeface="Arial"/>
                <a:cs typeface="Arial"/>
              </a:rPr>
              <a:t>D</a:t>
            </a:r>
            <a:r>
              <a:rPr sz="2000" spc="5" dirty="0" smtClean="0">
                <a:solidFill>
                  <a:srgbClr val="FF0000"/>
                </a:solidFill>
                <a:latin typeface="Arial"/>
                <a:cs typeface="Arial"/>
              </a:rPr>
              <a:t>(</a:t>
            </a:r>
            <a:r>
              <a:rPr sz="2000" spc="0" dirty="0" smtClean="0">
                <a:solidFill>
                  <a:srgbClr val="FF0000"/>
                </a:solidFill>
                <a:latin typeface="Arial"/>
                <a:cs typeface="Arial"/>
              </a:rPr>
              <a:t>w)</a:t>
            </a:r>
            <a:r>
              <a:rPr sz="2000" spc="-25" dirty="0" smtClean="0">
                <a:solidFill>
                  <a:srgbClr val="FF0000"/>
                </a:solidFill>
                <a:latin typeface="Arial"/>
                <a:cs typeface="Arial"/>
              </a:rPr>
              <a:t> </a:t>
            </a:r>
            <a:r>
              <a:rPr sz="2000" spc="0" dirty="0" smtClean="0">
                <a:solidFill>
                  <a:srgbClr val="FF0000"/>
                </a:solidFill>
                <a:latin typeface="Arial"/>
                <a:cs typeface="Arial"/>
              </a:rPr>
              <a:t>+</a:t>
            </a:r>
            <a:r>
              <a:rPr sz="2000" spc="-15" dirty="0" smtClean="0">
                <a:solidFill>
                  <a:srgbClr val="FF0000"/>
                </a:solidFill>
                <a:latin typeface="Arial"/>
                <a:cs typeface="Arial"/>
              </a:rPr>
              <a:t> </a:t>
            </a:r>
            <a:r>
              <a:rPr sz="2000" spc="0" dirty="0" smtClean="0">
                <a:solidFill>
                  <a:srgbClr val="FF0000"/>
                </a:solidFill>
                <a:latin typeface="Arial"/>
                <a:cs typeface="Arial"/>
              </a:rPr>
              <a:t>c</a:t>
            </a:r>
            <a:r>
              <a:rPr sz="2000" spc="20" dirty="0" smtClean="0">
                <a:solidFill>
                  <a:srgbClr val="FF0000"/>
                </a:solidFill>
                <a:latin typeface="Arial"/>
                <a:cs typeface="Arial"/>
              </a:rPr>
              <a:t>(</a:t>
            </a:r>
            <a:r>
              <a:rPr sz="2000" spc="-105" dirty="0" smtClean="0">
                <a:solidFill>
                  <a:srgbClr val="FF0000"/>
                </a:solidFill>
                <a:latin typeface="Arial"/>
                <a:cs typeface="Arial"/>
              </a:rPr>
              <a:t>w</a:t>
            </a:r>
            <a:r>
              <a:rPr sz="2000" spc="0" dirty="0" smtClean="0">
                <a:solidFill>
                  <a:srgbClr val="FF0000"/>
                </a:solidFill>
                <a:latin typeface="Arial"/>
                <a:cs typeface="Arial"/>
              </a:rPr>
              <a:t>,</a:t>
            </a:r>
            <a:r>
              <a:rPr sz="2000" spc="-15" dirty="0" smtClean="0">
                <a:solidFill>
                  <a:srgbClr val="FF0000"/>
                </a:solidFill>
                <a:latin typeface="Arial"/>
                <a:cs typeface="Arial"/>
              </a:rPr>
              <a:t>v</a:t>
            </a:r>
            <a:r>
              <a:rPr sz="2000" spc="0" dirty="0" smtClean="0">
                <a:solidFill>
                  <a:srgbClr val="FF0000"/>
                </a:solidFill>
                <a:latin typeface="Arial"/>
                <a:cs typeface="Arial"/>
              </a:rPr>
              <a:t>)</a:t>
            </a:r>
            <a:r>
              <a:rPr sz="2000" spc="-35" dirty="0" smtClean="0">
                <a:solidFill>
                  <a:srgbClr val="FF0000"/>
                </a:solidFill>
                <a:latin typeface="Arial"/>
                <a:cs typeface="Arial"/>
              </a:rPr>
              <a:t> </a:t>
            </a:r>
            <a:r>
              <a:rPr sz="2000" spc="0" dirty="0" smtClean="0">
                <a:solidFill>
                  <a:srgbClr val="FF0000"/>
                </a:solidFill>
                <a:latin typeface="Arial"/>
                <a:cs typeface="Arial"/>
              </a:rPr>
              <a:t>)</a:t>
            </a:r>
            <a:endParaRPr sz="2000" dirty="0">
              <a:latin typeface="Arial"/>
              <a:cs typeface="Arial"/>
            </a:endParaRPr>
          </a:p>
          <a:p>
            <a:pPr marL="154305" marR="175895" indent="-69850">
              <a:lnSpc>
                <a:spcPct val="100000"/>
              </a:lnSpc>
            </a:pPr>
            <a:r>
              <a:rPr sz="2000" spc="-10" dirty="0" smtClean="0">
                <a:latin typeface="Arial"/>
                <a:cs typeface="Arial"/>
              </a:rPr>
              <a:t>/</a:t>
            </a:r>
            <a:r>
              <a:rPr sz="2000" spc="0" dirty="0" smtClean="0">
                <a:latin typeface="Arial"/>
                <a:cs typeface="Arial"/>
              </a:rPr>
              <a:t>*</a:t>
            </a:r>
            <a:r>
              <a:rPr sz="2000" spc="-20" dirty="0" smtClean="0">
                <a:latin typeface="Arial"/>
                <a:cs typeface="Arial"/>
              </a:rPr>
              <a:t> </a:t>
            </a:r>
            <a:r>
              <a:rPr sz="2000" spc="0" dirty="0" smtClean="0">
                <a:latin typeface="Arial"/>
                <a:cs typeface="Arial"/>
              </a:rPr>
              <a:t>new</a:t>
            </a:r>
            <a:r>
              <a:rPr sz="2000" spc="-15" dirty="0" smtClean="0">
                <a:latin typeface="Arial"/>
                <a:cs typeface="Arial"/>
              </a:rPr>
              <a:t> </a:t>
            </a:r>
            <a:r>
              <a:rPr sz="2000" spc="0" dirty="0" smtClean="0">
                <a:latin typeface="Arial"/>
                <a:cs typeface="Arial"/>
              </a:rPr>
              <a:t>c</a:t>
            </a:r>
            <a:r>
              <a:rPr sz="2000" spc="5" dirty="0" smtClean="0">
                <a:latin typeface="Arial"/>
                <a:cs typeface="Arial"/>
              </a:rPr>
              <a:t>o</a:t>
            </a:r>
            <a:r>
              <a:rPr sz="2000" spc="0" dirty="0" smtClean="0">
                <a:latin typeface="Arial"/>
                <a:cs typeface="Arial"/>
              </a:rPr>
              <a:t>st</a:t>
            </a:r>
            <a:r>
              <a:rPr sz="2000" spc="-30" dirty="0" smtClean="0">
                <a:latin typeface="Arial"/>
                <a:cs typeface="Arial"/>
              </a:rPr>
              <a:t> </a:t>
            </a:r>
            <a:r>
              <a:rPr sz="2000" spc="0" dirty="0" smtClean="0">
                <a:latin typeface="Arial"/>
                <a:cs typeface="Arial"/>
              </a:rPr>
              <a:t>to</a:t>
            </a:r>
            <a:r>
              <a:rPr sz="2000" spc="-10" dirty="0" smtClean="0">
                <a:latin typeface="Arial"/>
                <a:cs typeface="Arial"/>
              </a:rPr>
              <a:t> </a:t>
            </a:r>
            <a:r>
              <a:rPr sz="2000" spc="0" dirty="0" smtClean="0">
                <a:latin typeface="Arial"/>
                <a:cs typeface="Arial"/>
              </a:rPr>
              <a:t>v</a:t>
            </a:r>
            <a:r>
              <a:rPr sz="2000" spc="-15" dirty="0" smtClean="0">
                <a:latin typeface="Arial"/>
                <a:cs typeface="Arial"/>
              </a:rPr>
              <a:t> </a:t>
            </a:r>
            <a:r>
              <a:rPr sz="2000" spc="0" dirty="0" smtClean="0">
                <a:latin typeface="Arial"/>
                <a:cs typeface="Arial"/>
              </a:rPr>
              <a:t>is</a:t>
            </a:r>
            <a:r>
              <a:rPr sz="2000" spc="-15" dirty="0" smtClean="0">
                <a:latin typeface="Arial"/>
                <a:cs typeface="Arial"/>
              </a:rPr>
              <a:t> </a:t>
            </a:r>
            <a:r>
              <a:rPr sz="2000" spc="0" dirty="0" smtClean="0">
                <a:latin typeface="Arial"/>
                <a:cs typeface="Arial"/>
              </a:rPr>
              <a:t>either</a:t>
            </a:r>
            <a:r>
              <a:rPr sz="2000" spc="-15" dirty="0" smtClean="0">
                <a:latin typeface="Arial"/>
                <a:cs typeface="Arial"/>
              </a:rPr>
              <a:t> </a:t>
            </a:r>
            <a:r>
              <a:rPr sz="2000" spc="0" dirty="0" smtClean="0">
                <a:latin typeface="Arial"/>
                <a:cs typeface="Arial"/>
              </a:rPr>
              <a:t>old co</a:t>
            </a:r>
            <a:r>
              <a:rPr sz="2000" spc="5" dirty="0" smtClean="0">
                <a:latin typeface="Arial"/>
                <a:cs typeface="Arial"/>
              </a:rPr>
              <a:t>s</a:t>
            </a:r>
            <a:r>
              <a:rPr sz="2000" spc="0" dirty="0" smtClean="0">
                <a:latin typeface="Arial"/>
                <a:cs typeface="Arial"/>
              </a:rPr>
              <a:t>t</a:t>
            </a:r>
            <a:r>
              <a:rPr sz="2000" spc="-35" dirty="0" smtClean="0">
                <a:latin typeface="Arial"/>
                <a:cs typeface="Arial"/>
              </a:rPr>
              <a:t> </a:t>
            </a:r>
            <a:r>
              <a:rPr sz="2000" spc="0" dirty="0" smtClean="0">
                <a:latin typeface="Arial"/>
                <a:cs typeface="Arial"/>
              </a:rPr>
              <a:t>to</a:t>
            </a:r>
            <a:r>
              <a:rPr sz="2000" spc="-20" dirty="0" smtClean="0">
                <a:latin typeface="Arial"/>
                <a:cs typeface="Arial"/>
              </a:rPr>
              <a:t> </a:t>
            </a:r>
            <a:r>
              <a:rPr sz="2000" spc="0" dirty="0" smtClean="0">
                <a:latin typeface="Arial"/>
                <a:cs typeface="Arial"/>
              </a:rPr>
              <a:t>v</a:t>
            </a:r>
            <a:r>
              <a:rPr sz="2000" spc="-15" dirty="0" smtClean="0">
                <a:latin typeface="Arial"/>
                <a:cs typeface="Arial"/>
              </a:rPr>
              <a:t> </a:t>
            </a:r>
            <a:r>
              <a:rPr sz="2000" spc="0" dirty="0" smtClean="0">
                <a:latin typeface="Arial"/>
                <a:cs typeface="Arial"/>
              </a:rPr>
              <a:t>or </a:t>
            </a:r>
            <a:r>
              <a:rPr sz="2000" spc="0" dirty="0" smtClean="0">
                <a:solidFill>
                  <a:srgbClr val="C00000"/>
                </a:solidFill>
                <a:latin typeface="Arial"/>
                <a:cs typeface="Arial"/>
              </a:rPr>
              <a:t>k</a:t>
            </a:r>
            <a:r>
              <a:rPr sz="2000" spc="5" dirty="0" smtClean="0">
                <a:solidFill>
                  <a:srgbClr val="C00000"/>
                </a:solidFill>
                <a:latin typeface="Arial"/>
                <a:cs typeface="Arial"/>
              </a:rPr>
              <a:t>n</a:t>
            </a:r>
            <a:r>
              <a:rPr sz="2000" spc="0" dirty="0" smtClean="0">
                <a:solidFill>
                  <a:srgbClr val="C00000"/>
                </a:solidFill>
                <a:latin typeface="Arial"/>
                <a:cs typeface="Arial"/>
              </a:rPr>
              <a:t>own s</a:t>
            </a:r>
            <a:r>
              <a:rPr sz="2000" spc="5" dirty="0" smtClean="0">
                <a:solidFill>
                  <a:srgbClr val="C00000"/>
                </a:solidFill>
                <a:latin typeface="Arial"/>
                <a:cs typeface="Arial"/>
              </a:rPr>
              <a:t>h</a:t>
            </a:r>
            <a:r>
              <a:rPr sz="2000" spc="0" dirty="0" smtClean="0">
                <a:solidFill>
                  <a:srgbClr val="C00000"/>
                </a:solidFill>
                <a:latin typeface="Arial"/>
                <a:cs typeface="Arial"/>
              </a:rPr>
              <a:t>ortest</a:t>
            </a:r>
            <a:r>
              <a:rPr sz="2000" spc="-55" dirty="0" smtClean="0">
                <a:solidFill>
                  <a:srgbClr val="C00000"/>
                </a:solidFill>
                <a:latin typeface="Arial"/>
                <a:cs typeface="Arial"/>
              </a:rPr>
              <a:t> </a:t>
            </a:r>
            <a:r>
              <a:rPr sz="2000" spc="0" dirty="0" smtClean="0">
                <a:solidFill>
                  <a:srgbClr val="C00000"/>
                </a:solidFill>
                <a:latin typeface="Arial"/>
                <a:cs typeface="Arial"/>
              </a:rPr>
              <a:t>path</a:t>
            </a:r>
            <a:r>
              <a:rPr sz="2000" spc="-20" dirty="0" smtClean="0">
                <a:solidFill>
                  <a:srgbClr val="C00000"/>
                </a:solidFill>
                <a:latin typeface="Arial"/>
                <a:cs typeface="Arial"/>
              </a:rPr>
              <a:t> </a:t>
            </a:r>
            <a:r>
              <a:rPr sz="2000" spc="0" dirty="0" smtClean="0">
                <a:solidFill>
                  <a:srgbClr val="C00000"/>
                </a:solidFill>
                <a:latin typeface="Arial"/>
                <a:cs typeface="Arial"/>
              </a:rPr>
              <a:t>c</a:t>
            </a:r>
            <a:r>
              <a:rPr sz="2000" spc="5" dirty="0" smtClean="0">
                <a:solidFill>
                  <a:srgbClr val="C00000"/>
                </a:solidFill>
                <a:latin typeface="Arial"/>
                <a:cs typeface="Arial"/>
              </a:rPr>
              <a:t>o</a:t>
            </a:r>
            <a:r>
              <a:rPr sz="2000" spc="0" dirty="0" smtClean="0">
                <a:solidFill>
                  <a:srgbClr val="C00000"/>
                </a:solidFill>
                <a:latin typeface="Arial"/>
                <a:cs typeface="Arial"/>
              </a:rPr>
              <a:t>st</a:t>
            </a:r>
            <a:r>
              <a:rPr sz="2000" spc="-30" dirty="0" smtClean="0">
                <a:solidFill>
                  <a:srgbClr val="C00000"/>
                </a:solidFill>
                <a:latin typeface="Arial"/>
                <a:cs typeface="Arial"/>
              </a:rPr>
              <a:t> </a:t>
            </a:r>
            <a:r>
              <a:rPr sz="2000" spc="0" dirty="0" smtClean="0">
                <a:solidFill>
                  <a:srgbClr val="C00000"/>
                </a:solidFill>
                <a:latin typeface="Arial"/>
                <a:cs typeface="Arial"/>
              </a:rPr>
              <a:t>to</a:t>
            </a:r>
            <a:r>
              <a:rPr sz="2000" spc="-20" dirty="0" smtClean="0">
                <a:solidFill>
                  <a:srgbClr val="C00000"/>
                </a:solidFill>
                <a:latin typeface="Arial"/>
                <a:cs typeface="Arial"/>
              </a:rPr>
              <a:t> </a:t>
            </a:r>
            <a:r>
              <a:rPr sz="2000" spc="0" dirty="0" smtClean="0">
                <a:solidFill>
                  <a:srgbClr val="C00000"/>
                </a:solidFill>
                <a:latin typeface="Arial"/>
                <a:cs typeface="Arial"/>
              </a:rPr>
              <a:t>w</a:t>
            </a:r>
            <a:r>
              <a:rPr sz="2000" spc="5" dirty="0" smtClean="0">
                <a:solidFill>
                  <a:srgbClr val="C00000"/>
                </a:solidFill>
                <a:latin typeface="Arial"/>
                <a:cs typeface="Arial"/>
              </a:rPr>
              <a:t> </a:t>
            </a:r>
            <a:r>
              <a:rPr sz="2000" spc="0" dirty="0" smtClean="0">
                <a:latin typeface="Arial"/>
                <a:cs typeface="Arial"/>
              </a:rPr>
              <a:t>plus</a:t>
            </a:r>
            <a:r>
              <a:rPr sz="2000" spc="-15" dirty="0" smtClean="0">
                <a:latin typeface="Arial"/>
                <a:cs typeface="Arial"/>
              </a:rPr>
              <a:t> </a:t>
            </a:r>
            <a:r>
              <a:rPr sz="2000" spc="0" dirty="0" smtClean="0">
                <a:latin typeface="Arial"/>
                <a:cs typeface="Arial"/>
              </a:rPr>
              <a:t>c</a:t>
            </a:r>
            <a:r>
              <a:rPr sz="2000" spc="5" dirty="0" smtClean="0">
                <a:latin typeface="Arial"/>
                <a:cs typeface="Arial"/>
              </a:rPr>
              <a:t>o</a:t>
            </a:r>
            <a:r>
              <a:rPr sz="2000" spc="0" dirty="0" smtClean="0">
                <a:latin typeface="Arial"/>
                <a:cs typeface="Arial"/>
              </a:rPr>
              <a:t>st</a:t>
            </a:r>
            <a:r>
              <a:rPr sz="2000" spc="-30" dirty="0" smtClean="0">
                <a:latin typeface="Arial"/>
                <a:cs typeface="Arial"/>
              </a:rPr>
              <a:t> </a:t>
            </a:r>
            <a:r>
              <a:rPr sz="2000" spc="0" dirty="0" smtClean="0">
                <a:latin typeface="Arial"/>
                <a:cs typeface="Arial"/>
              </a:rPr>
              <a:t>from</a:t>
            </a:r>
            <a:r>
              <a:rPr sz="2000" spc="-30" dirty="0" smtClean="0">
                <a:latin typeface="Arial"/>
                <a:cs typeface="Arial"/>
              </a:rPr>
              <a:t> </a:t>
            </a:r>
            <a:r>
              <a:rPr sz="2000" spc="0" dirty="0" smtClean="0">
                <a:latin typeface="Arial"/>
                <a:cs typeface="Arial"/>
              </a:rPr>
              <a:t>w to</a:t>
            </a:r>
            <a:r>
              <a:rPr sz="2000" spc="-20" dirty="0" smtClean="0">
                <a:latin typeface="Arial"/>
                <a:cs typeface="Arial"/>
              </a:rPr>
              <a:t> </a:t>
            </a:r>
            <a:r>
              <a:rPr sz="2000" spc="0" dirty="0" smtClean="0">
                <a:latin typeface="Arial"/>
                <a:cs typeface="Arial"/>
              </a:rPr>
              <a:t>v</a:t>
            </a:r>
            <a:r>
              <a:rPr sz="2000" spc="-15" dirty="0" smtClean="0">
                <a:latin typeface="Arial"/>
                <a:cs typeface="Arial"/>
              </a:rPr>
              <a:t> </a:t>
            </a:r>
            <a:r>
              <a:rPr sz="2000" spc="0" dirty="0" smtClean="0">
                <a:latin typeface="Arial"/>
                <a:cs typeface="Arial"/>
              </a:rPr>
              <a:t>*/</a:t>
            </a:r>
            <a:endParaRPr sz="2000" dirty="0">
              <a:latin typeface="Arial"/>
              <a:cs typeface="Arial"/>
            </a:endParaRPr>
          </a:p>
        </p:txBody>
      </p:sp>
      <p:sp>
        <p:nvSpPr>
          <p:cNvPr id="7" name="object 7"/>
          <p:cNvSpPr txBox="1"/>
          <p:nvPr/>
        </p:nvSpPr>
        <p:spPr>
          <a:xfrm>
            <a:off x="1220520" y="5765800"/>
            <a:ext cx="2571750" cy="315595"/>
          </a:xfrm>
          <a:prstGeom prst="rect">
            <a:avLst/>
          </a:prstGeom>
        </p:spPr>
        <p:txBody>
          <a:bodyPr vert="horz" wrap="square" lIns="0" tIns="0" rIns="0" bIns="0" rtlCol="0">
            <a:noAutofit/>
          </a:bodyPr>
          <a:lstStyle/>
          <a:p>
            <a:pPr marL="12700">
              <a:lnSpc>
                <a:spcPct val="100000"/>
              </a:lnSpc>
              <a:tabLst>
                <a:tab pos="433070" algn="l"/>
              </a:tabLst>
            </a:pPr>
            <a:r>
              <a:rPr sz="2000" dirty="0" smtClean="0">
                <a:latin typeface="Arial"/>
                <a:cs typeface="Arial"/>
              </a:rPr>
              <a:t>15	</a:t>
            </a:r>
            <a:r>
              <a:rPr sz="2000" i="1" dirty="0" smtClean="0">
                <a:latin typeface="Arial"/>
                <a:cs typeface="Arial"/>
              </a:rPr>
              <a:t>until</a:t>
            </a:r>
            <a:r>
              <a:rPr sz="2000" i="1" spc="-10" dirty="0" smtClean="0">
                <a:latin typeface="Arial"/>
                <a:cs typeface="Arial"/>
              </a:rPr>
              <a:t> </a:t>
            </a:r>
            <a:r>
              <a:rPr sz="2000" i="1" spc="0" dirty="0" smtClean="0">
                <a:latin typeface="Arial"/>
                <a:cs typeface="Arial"/>
              </a:rPr>
              <a:t>all nodes</a:t>
            </a:r>
            <a:r>
              <a:rPr sz="2000" i="1" spc="-25" dirty="0" smtClean="0">
                <a:latin typeface="Arial"/>
                <a:cs typeface="Arial"/>
              </a:rPr>
              <a:t> </a:t>
            </a:r>
            <a:r>
              <a:rPr sz="2000" i="1" spc="0" dirty="0" smtClean="0">
                <a:latin typeface="Arial"/>
                <a:cs typeface="Arial"/>
              </a:rPr>
              <a:t>in N'</a:t>
            </a:r>
            <a:endParaRPr sz="2000">
              <a:latin typeface="Arial"/>
              <a:cs typeface="Arial"/>
            </a:endParaRPr>
          </a:p>
        </p:txBody>
      </p:sp>
      <p:sp>
        <p:nvSpPr>
          <p:cNvPr id="8" name="object 8"/>
          <p:cNvSpPr/>
          <p:nvPr/>
        </p:nvSpPr>
        <p:spPr>
          <a:xfrm>
            <a:off x="656081" y="3644900"/>
            <a:ext cx="756920" cy="2662059"/>
          </a:xfrm>
          <a:custGeom>
            <a:avLst/>
            <a:gdLst/>
            <a:ahLst/>
            <a:cxnLst/>
            <a:rect l="l" t="t" r="r" b="b"/>
            <a:pathLst>
              <a:path w="756920" h="2662059">
                <a:moveTo>
                  <a:pt x="295236" y="0"/>
                </a:moveTo>
                <a:lnTo>
                  <a:pt x="243916" y="6350"/>
                </a:lnTo>
                <a:lnTo>
                  <a:pt x="194627" y="27558"/>
                </a:lnTo>
                <a:lnTo>
                  <a:pt x="163918" y="50926"/>
                </a:lnTo>
                <a:lnTo>
                  <a:pt x="135293" y="82295"/>
                </a:lnTo>
                <a:lnTo>
                  <a:pt x="108953" y="121666"/>
                </a:lnTo>
                <a:lnTo>
                  <a:pt x="90512" y="157352"/>
                </a:lnTo>
                <a:lnTo>
                  <a:pt x="73545" y="197993"/>
                </a:lnTo>
                <a:lnTo>
                  <a:pt x="66421" y="241935"/>
                </a:lnTo>
                <a:lnTo>
                  <a:pt x="60109" y="288798"/>
                </a:lnTo>
                <a:lnTo>
                  <a:pt x="53898" y="341249"/>
                </a:lnTo>
                <a:lnTo>
                  <a:pt x="47688" y="398780"/>
                </a:lnTo>
                <a:lnTo>
                  <a:pt x="41770" y="461137"/>
                </a:lnTo>
                <a:lnTo>
                  <a:pt x="35953" y="527812"/>
                </a:lnTo>
                <a:lnTo>
                  <a:pt x="30416" y="598424"/>
                </a:lnTo>
                <a:lnTo>
                  <a:pt x="25049" y="674497"/>
                </a:lnTo>
                <a:lnTo>
                  <a:pt x="20132" y="751458"/>
                </a:lnTo>
                <a:lnTo>
                  <a:pt x="15665" y="831214"/>
                </a:lnTo>
                <a:lnTo>
                  <a:pt x="11585" y="913257"/>
                </a:lnTo>
                <a:lnTo>
                  <a:pt x="8079" y="997204"/>
                </a:lnTo>
                <a:lnTo>
                  <a:pt x="2760" y="1169289"/>
                </a:lnTo>
                <a:lnTo>
                  <a:pt x="0" y="1343787"/>
                </a:lnTo>
                <a:lnTo>
                  <a:pt x="190" y="1518158"/>
                </a:lnTo>
                <a:lnTo>
                  <a:pt x="1524" y="1604137"/>
                </a:lnTo>
                <a:lnTo>
                  <a:pt x="3822" y="1688719"/>
                </a:lnTo>
                <a:lnTo>
                  <a:pt x="7073" y="1771523"/>
                </a:lnTo>
                <a:lnTo>
                  <a:pt x="11366" y="1852040"/>
                </a:lnTo>
                <a:lnTo>
                  <a:pt x="16624" y="1930019"/>
                </a:lnTo>
                <a:lnTo>
                  <a:pt x="23126" y="2004923"/>
                </a:lnTo>
                <a:lnTo>
                  <a:pt x="30695" y="2076513"/>
                </a:lnTo>
                <a:lnTo>
                  <a:pt x="39522" y="2144179"/>
                </a:lnTo>
                <a:lnTo>
                  <a:pt x="49695" y="2207691"/>
                </a:lnTo>
                <a:lnTo>
                  <a:pt x="61163" y="2266670"/>
                </a:lnTo>
                <a:lnTo>
                  <a:pt x="74028" y="2320658"/>
                </a:lnTo>
                <a:lnTo>
                  <a:pt x="88341" y="2369070"/>
                </a:lnTo>
                <a:lnTo>
                  <a:pt x="104406" y="2411984"/>
                </a:lnTo>
                <a:lnTo>
                  <a:pt x="122110" y="2448699"/>
                </a:lnTo>
                <a:lnTo>
                  <a:pt x="150406" y="2494813"/>
                </a:lnTo>
                <a:lnTo>
                  <a:pt x="180479" y="2534958"/>
                </a:lnTo>
                <a:lnTo>
                  <a:pt x="211975" y="2568968"/>
                </a:lnTo>
                <a:lnTo>
                  <a:pt x="244856" y="2597454"/>
                </a:lnTo>
                <a:lnTo>
                  <a:pt x="278714" y="2620416"/>
                </a:lnTo>
                <a:lnTo>
                  <a:pt x="313677" y="2638259"/>
                </a:lnTo>
                <a:lnTo>
                  <a:pt x="360680" y="2653995"/>
                </a:lnTo>
                <a:lnTo>
                  <a:pt x="407949" y="2661310"/>
                </a:lnTo>
                <a:lnTo>
                  <a:pt x="431495" y="2662059"/>
                </a:lnTo>
                <a:lnTo>
                  <a:pt x="454787" y="2660916"/>
                </a:lnTo>
                <a:lnTo>
                  <a:pt x="500519" y="2653372"/>
                </a:lnTo>
                <a:lnTo>
                  <a:pt x="544741" y="2639491"/>
                </a:lnTo>
                <a:lnTo>
                  <a:pt x="558632" y="2633522"/>
                </a:lnTo>
                <a:lnTo>
                  <a:pt x="430136" y="2633522"/>
                </a:lnTo>
                <a:lnTo>
                  <a:pt x="408914" y="2632748"/>
                </a:lnTo>
                <a:lnTo>
                  <a:pt x="366268" y="2625966"/>
                </a:lnTo>
                <a:lnTo>
                  <a:pt x="323926" y="2611589"/>
                </a:lnTo>
                <a:lnTo>
                  <a:pt x="282448" y="2589085"/>
                </a:lnTo>
                <a:lnTo>
                  <a:pt x="251587" y="2566314"/>
                </a:lnTo>
                <a:lnTo>
                  <a:pt x="221551" y="2538145"/>
                </a:lnTo>
                <a:lnTo>
                  <a:pt x="192646" y="2504325"/>
                </a:lnTo>
                <a:lnTo>
                  <a:pt x="164604" y="2464473"/>
                </a:lnTo>
                <a:lnTo>
                  <a:pt x="138417" y="2418054"/>
                </a:lnTo>
                <a:lnTo>
                  <a:pt x="122720" y="2380678"/>
                </a:lnTo>
                <a:lnTo>
                  <a:pt x="101422" y="2312555"/>
                </a:lnTo>
                <a:lnTo>
                  <a:pt x="88950" y="2260053"/>
                </a:lnTo>
                <a:lnTo>
                  <a:pt x="77749" y="2202256"/>
                </a:lnTo>
                <a:lnTo>
                  <a:pt x="67729" y="2139657"/>
                </a:lnTo>
                <a:lnTo>
                  <a:pt x="59029" y="2072830"/>
                </a:lnTo>
                <a:lnTo>
                  <a:pt x="51549" y="2001926"/>
                </a:lnTo>
                <a:lnTo>
                  <a:pt x="45097" y="1927478"/>
                </a:lnTo>
                <a:lnTo>
                  <a:pt x="39878" y="1850009"/>
                </a:lnTo>
                <a:lnTo>
                  <a:pt x="35598" y="1769999"/>
                </a:lnTo>
                <a:lnTo>
                  <a:pt x="32372" y="1687576"/>
                </a:lnTo>
                <a:lnTo>
                  <a:pt x="30099" y="1603375"/>
                </a:lnTo>
                <a:lnTo>
                  <a:pt x="28765" y="1517650"/>
                </a:lnTo>
                <a:lnTo>
                  <a:pt x="28575" y="1343787"/>
                </a:lnTo>
                <a:lnTo>
                  <a:pt x="31346" y="1168781"/>
                </a:lnTo>
                <a:lnTo>
                  <a:pt x="36696" y="996442"/>
                </a:lnTo>
                <a:lnTo>
                  <a:pt x="40239" y="912113"/>
                </a:lnTo>
                <a:lnTo>
                  <a:pt x="44350" y="829818"/>
                </a:lnTo>
                <a:lnTo>
                  <a:pt x="48840" y="749935"/>
                </a:lnTo>
                <a:lnTo>
                  <a:pt x="53695" y="674497"/>
                </a:lnTo>
                <a:lnTo>
                  <a:pt x="58928" y="600456"/>
                </a:lnTo>
                <a:lnTo>
                  <a:pt x="64439" y="530098"/>
                </a:lnTo>
                <a:lnTo>
                  <a:pt x="70243" y="463676"/>
                </a:lnTo>
                <a:lnTo>
                  <a:pt x="76136" y="401574"/>
                </a:lnTo>
                <a:lnTo>
                  <a:pt x="82308" y="344297"/>
                </a:lnTo>
                <a:lnTo>
                  <a:pt x="88480" y="292226"/>
                </a:lnTo>
                <a:lnTo>
                  <a:pt x="94742" y="245744"/>
                </a:lnTo>
                <a:lnTo>
                  <a:pt x="100504" y="208406"/>
                </a:lnTo>
                <a:lnTo>
                  <a:pt x="100190" y="208406"/>
                </a:lnTo>
                <a:lnTo>
                  <a:pt x="100977" y="205486"/>
                </a:lnTo>
                <a:lnTo>
                  <a:pt x="101313" y="205486"/>
                </a:lnTo>
                <a:lnTo>
                  <a:pt x="105613" y="194310"/>
                </a:lnTo>
                <a:lnTo>
                  <a:pt x="122224" y="157225"/>
                </a:lnTo>
                <a:lnTo>
                  <a:pt x="145948" y="116205"/>
                </a:lnTo>
                <a:lnTo>
                  <a:pt x="171196" y="84074"/>
                </a:lnTo>
                <a:lnTo>
                  <a:pt x="210756" y="51181"/>
                </a:lnTo>
                <a:lnTo>
                  <a:pt x="252336" y="33655"/>
                </a:lnTo>
                <a:lnTo>
                  <a:pt x="296075" y="28575"/>
                </a:lnTo>
                <a:lnTo>
                  <a:pt x="418335" y="28575"/>
                </a:lnTo>
                <a:lnTo>
                  <a:pt x="416267" y="27686"/>
                </a:lnTo>
                <a:lnTo>
                  <a:pt x="364553" y="10032"/>
                </a:lnTo>
                <a:lnTo>
                  <a:pt x="312521" y="762"/>
                </a:lnTo>
                <a:lnTo>
                  <a:pt x="295236" y="0"/>
                </a:lnTo>
                <a:close/>
              </a:path>
              <a:path w="756920" h="2662059">
                <a:moveTo>
                  <a:pt x="731266" y="2425712"/>
                </a:moveTo>
                <a:lnTo>
                  <a:pt x="711200" y="2463330"/>
                </a:lnTo>
                <a:lnTo>
                  <a:pt x="686943" y="2498204"/>
                </a:lnTo>
                <a:lnTo>
                  <a:pt x="658368" y="2530398"/>
                </a:lnTo>
                <a:lnTo>
                  <a:pt x="626110" y="2559278"/>
                </a:lnTo>
                <a:lnTo>
                  <a:pt x="590892" y="2584284"/>
                </a:lnTo>
                <a:lnTo>
                  <a:pt x="553135" y="2604846"/>
                </a:lnTo>
                <a:lnTo>
                  <a:pt x="513435" y="2620200"/>
                </a:lnTo>
                <a:lnTo>
                  <a:pt x="472186" y="2629979"/>
                </a:lnTo>
                <a:lnTo>
                  <a:pt x="430136" y="2633522"/>
                </a:lnTo>
                <a:lnTo>
                  <a:pt x="558632" y="2633522"/>
                </a:lnTo>
                <a:lnTo>
                  <a:pt x="606780" y="2608046"/>
                </a:lnTo>
                <a:lnTo>
                  <a:pt x="644652" y="2581046"/>
                </a:lnTo>
                <a:lnTo>
                  <a:pt x="679196" y="2549918"/>
                </a:lnTo>
                <a:lnTo>
                  <a:pt x="709803" y="2515247"/>
                </a:lnTo>
                <a:lnTo>
                  <a:pt x="735965" y="2477541"/>
                </a:lnTo>
                <a:lnTo>
                  <a:pt x="756920" y="2438387"/>
                </a:lnTo>
                <a:lnTo>
                  <a:pt x="731266" y="2425712"/>
                </a:lnTo>
                <a:close/>
              </a:path>
              <a:path w="756920" h="2662059">
                <a:moveTo>
                  <a:pt x="100977" y="205486"/>
                </a:moveTo>
                <a:lnTo>
                  <a:pt x="100190" y="208406"/>
                </a:lnTo>
                <a:lnTo>
                  <a:pt x="100733" y="206994"/>
                </a:lnTo>
                <a:lnTo>
                  <a:pt x="100977" y="205486"/>
                </a:lnTo>
                <a:close/>
              </a:path>
              <a:path w="756920" h="2662059">
                <a:moveTo>
                  <a:pt x="100733" y="206994"/>
                </a:moveTo>
                <a:lnTo>
                  <a:pt x="100190" y="208406"/>
                </a:lnTo>
                <a:lnTo>
                  <a:pt x="100504" y="208406"/>
                </a:lnTo>
                <a:lnTo>
                  <a:pt x="100733" y="206994"/>
                </a:lnTo>
                <a:close/>
              </a:path>
              <a:path w="756920" h="2662059">
                <a:moveTo>
                  <a:pt x="101313" y="205486"/>
                </a:moveTo>
                <a:lnTo>
                  <a:pt x="100977" y="205486"/>
                </a:lnTo>
                <a:lnTo>
                  <a:pt x="100733" y="206994"/>
                </a:lnTo>
                <a:lnTo>
                  <a:pt x="101313" y="205486"/>
                </a:lnTo>
                <a:close/>
              </a:path>
              <a:path w="756920" h="2662059">
                <a:moveTo>
                  <a:pt x="490798" y="96337"/>
                </a:moveTo>
                <a:lnTo>
                  <a:pt x="476592" y="120904"/>
                </a:lnTo>
                <a:lnTo>
                  <a:pt x="572262" y="126745"/>
                </a:lnTo>
                <a:lnTo>
                  <a:pt x="556846" y="103377"/>
                </a:lnTo>
                <a:lnTo>
                  <a:pt x="503428" y="103377"/>
                </a:lnTo>
                <a:lnTo>
                  <a:pt x="490798" y="96337"/>
                </a:lnTo>
                <a:close/>
              </a:path>
              <a:path w="756920" h="2662059">
                <a:moveTo>
                  <a:pt x="505092" y="71618"/>
                </a:moveTo>
                <a:lnTo>
                  <a:pt x="490798" y="96337"/>
                </a:lnTo>
                <a:lnTo>
                  <a:pt x="503428" y="103377"/>
                </a:lnTo>
                <a:lnTo>
                  <a:pt x="517385" y="78486"/>
                </a:lnTo>
                <a:lnTo>
                  <a:pt x="505092" y="71618"/>
                </a:lnTo>
                <a:close/>
              </a:path>
              <a:path w="756920" h="2662059">
                <a:moveTo>
                  <a:pt x="519480" y="46736"/>
                </a:moveTo>
                <a:lnTo>
                  <a:pt x="505092" y="71618"/>
                </a:lnTo>
                <a:lnTo>
                  <a:pt x="517385" y="78486"/>
                </a:lnTo>
                <a:lnTo>
                  <a:pt x="503428" y="103377"/>
                </a:lnTo>
                <a:lnTo>
                  <a:pt x="556846" y="103377"/>
                </a:lnTo>
                <a:lnTo>
                  <a:pt x="519480" y="46736"/>
                </a:lnTo>
                <a:close/>
              </a:path>
              <a:path w="756920" h="2662059">
                <a:moveTo>
                  <a:pt x="418335" y="28575"/>
                </a:moveTo>
                <a:lnTo>
                  <a:pt x="296075" y="28575"/>
                </a:lnTo>
                <a:lnTo>
                  <a:pt x="311175" y="29337"/>
                </a:lnTo>
                <a:lnTo>
                  <a:pt x="326580" y="31114"/>
                </a:lnTo>
                <a:lnTo>
                  <a:pt x="373862" y="42544"/>
                </a:lnTo>
                <a:lnTo>
                  <a:pt x="422135" y="61213"/>
                </a:lnTo>
                <a:lnTo>
                  <a:pt x="470852" y="85217"/>
                </a:lnTo>
                <a:lnTo>
                  <a:pt x="490798" y="96337"/>
                </a:lnTo>
                <a:lnTo>
                  <a:pt x="505092" y="71618"/>
                </a:lnTo>
                <a:lnTo>
                  <a:pt x="483743" y="59689"/>
                </a:lnTo>
                <a:lnTo>
                  <a:pt x="450303" y="42799"/>
                </a:lnTo>
                <a:lnTo>
                  <a:pt x="433400" y="35051"/>
                </a:lnTo>
                <a:lnTo>
                  <a:pt x="418335" y="28575"/>
                </a:lnTo>
                <a:close/>
              </a:path>
            </a:pathLst>
          </a:custGeom>
          <a:solidFill>
            <a:srgbClr val="3333CC"/>
          </a:solidFill>
        </p:spPr>
        <p:txBody>
          <a:bodyPr wrap="square" lIns="0" tIns="0" rIns="0" bIns="0" rtlCol="0">
            <a:noAutofit/>
          </a:bodyPr>
          <a:lstStyle/>
          <a:p>
            <a:endParaRPr/>
          </a:p>
        </p:txBody>
      </p:sp>
      <p:sp>
        <p:nvSpPr>
          <p:cNvPr id="9" name="object 9"/>
          <p:cNvSpPr txBox="1"/>
          <p:nvPr/>
        </p:nvSpPr>
        <p:spPr>
          <a:xfrm>
            <a:off x="4985130" y="1329182"/>
            <a:ext cx="1120140" cy="320040"/>
          </a:xfrm>
          <a:prstGeom prst="rect">
            <a:avLst/>
          </a:prstGeom>
        </p:spPr>
        <p:txBody>
          <a:bodyPr vert="horz" wrap="square" lIns="0" tIns="0" rIns="0" bIns="0" rtlCol="0">
            <a:noAutofit/>
          </a:bodyPr>
          <a:lstStyle/>
          <a:p>
            <a:pPr marL="12700">
              <a:lnSpc>
                <a:spcPct val="100000"/>
              </a:lnSpc>
            </a:pPr>
            <a:r>
              <a:rPr sz="2000" spc="-5" dirty="0" smtClean="0">
                <a:solidFill>
                  <a:srgbClr val="FF0000"/>
                </a:solidFill>
                <a:latin typeface="宋体"/>
                <a:cs typeface="宋体"/>
              </a:rPr>
              <a:t>符号说明</a:t>
            </a:r>
            <a:r>
              <a:rPr sz="2000" spc="0" dirty="0" smtClean="0">
                <a:solidFill>
                  <a:srgbClr val="FF0000"/>
                </a:solidFill>
                <a:latin typeface="Comic Sans MS"/>
                <a:cs typeface="Comic Sans MS"/>
              </a:rPr>
              <a:t>:</a:t>
            </a:r>
            <a:endParaRPr sz="2000">
              <a:latin typeface="Comic Sans MS"/>
              <a:cs typeface="Comic Sans MS"/>
            </a:endParaRPr>
          </a:p>
        </p:txBody>
      </p:sp>
      <p:sp>
        <p:nvSpPr>
          <p:cNvPr id="10" name="object 10"/>
          <p:cNvSpPr txBox="1"/>
          <p:nvPr/>
        </p:nvSpPr>
        <p:spPr>
          <a:xfrm>
            <a:off x="4985130" y="1690370"/>
            <a:ext cx="3836035" cy="2240915"/>
          </a:xfrm>
          <a:prstGeom prst="rect">
            <a:avLst/>
          </a:prstGeom>
        </p:spPr>
        <p:txBody>
          <a:bodyPr vert="horz" wrap="square" lIns="0" tIns="0" rIns="0" bIns="0" rtlCol="0">
            <a:noAutofit/>
          </a:bodyPr>
          <a:lstStyle/>
          <a:p>
            <a:pPr marL="12700">
              <a:lnSpc>
                <a:spcPct val="100000"/>
              </a:lnSpc>
              <a:tabLst>
                <a:tab pos="354965" algn="l"/>
                <a:tab pos="3659504" algn="l"/>
              </a:tabLst>
            </a:pPr>
            <a:r>
              <a:rPr sz="1700" dirty="0" smtClean="0">
                <a:solidFill>
                  <a:srgbClr val="00CC99"/>
                </a:solidFill>
                <a:latin typeface="Wingdings 2"/>
                <a:cs typeface="Wingdings 2"/>
              </a:rPr>
              <a:t></a:t>
            </a:r>
            <a:r>
              <a:rPr sz="1700" dirty="0" smtClean="0">
                <a:solidFill>
                  <a:srgbClr val="00CC99"/>
                </a:solidFill>
                <a:latin typeface="Times New Roman"/>
                <a:cs typeface="Times New Roman"/>
              </a:rPr>
              <a:t>	</a:t>
            </a:r>
            <a:r>
              <a:rPr sz="2000" dirty="0" smtClean="0">
                <a:solidFill>
                  <a:srgbClr val="0066FF"/>
                </a:solidFill>
                <a:latin typeface="Comic Sans MS"/>
                <a:cs typeface="Comic Sans MS"/>
              </a:rPr>
              <a:t>c</a:t>
            </a:r>
            <a:r>
              <a:rPr sz="2000" spc="-5" dirty="0" smtClean="0">
                <a:solidFill>
                  <a:srgbClr val="0066FF"/>
                </a:solidFill>
                <a:latin typeface="Comic Sans MS"/>
                <a:cs typeface="Comic Sans MS"/>
              </a:rPr>
              <a:t>(</a:t>
            </a:r>
            <a:r>
              <a:rPr sz="2000" spc="0" dirty="0" smtClean="0">
                <a:solidFill>
                  <a:srgbClr val="0066FF"/>
                </a:solidFill>
                <a:latin typeface="Comic Sans MS"/>
                <a:cs typeface="Comic Sans MS"/>
              </a:rPr>
              <a:t>x,y</a:t>
            </a:r>
            <a:r>
              <a:rPr sz="2000" spc="-5" dirty="0" smtClean="0">
                <a:solidFill>
                  <a:srgbClr val="0066FF"/>
                </a:solidFill>
                <a:latin typeface="Comic Sans MS"/>
                <a:cs typeface="Comic Sans MS"/>
              </a:rPr>
              <a:t>)</a:t>
            </a:r>
            <a:r>
              <a:rPr sz="2000" spc="0" dirty="0" smtClean="0">
                <a:solidFill>
                  <a:srgbClr val="0066FF"/>
                </a:solidFill>
                <a:latin typeface="Comic Sans MS"/>
                <a:cs typeface="Comic Sans MS"/>
              </a:rPr>
              <a:t>:</a:t>
            </a:r>
            <a:r>
              <a:rPr sz="2000" spc="-95" dirty="0" smtClean="0">
                <a:solidFill>
                  <a:srgbClr val="0066FF"/>
                </a:solidFill>
                <a:latin typeface="Comic Sans MS"/>
                <a:cs typeface="Comic Sans MS"/>
              </a:rPr>
              <a:t> </a:t>
            </a:r>
            <a:r>
              <a:rPr sz="1800" spc="0" dirty="0" smtClean="0">
                <a:latin typeface="宋体"/>
                <a:cs typeface="宋体"/>
              </a:rPr>
              <a:t>节点</a:t>
            </a:r>
            <a:r>
              <a:rPr sz="1800" spc="-360" dirty="0" smtClean="0">
                <a:latin typeface="宋体"/>
                <a:cs typeface="宋体"/>
              </a:rPr>
              <a:t> </a:t>
            </a:r>
            <a:r>
              <a:rPr sz="1800" spc="5" dirty="0" smtClean="0">
                <a:latin typeface="Comic Sans MS"/>
                <a:cs typeface="Comic Sans MS"/>
              </a:rPr>
              <a:t>x</a:t>
            </a:r>
            <a:r>
              <a:rPr sz="1800" spc="0" dirty="0" smtClean="0">
                <a:latin typeface="宋体"/>
                <a:cs typeface="宋体"/>
              </a:rPr>
              <a:t>到</a:t>
            </a:r>
            <a:r>
              <a:rPr sz="1800" spc="-375" dirty="0" smtClean="0">
                <a:latin typeface="宋体"/>
                <a:cs typeface="宋体"/>
              </a:rPr>
              <a:t> </a:t>
            </a:r>
            <a:r>
              <a:rPr sz="1800" spc="-10" dirty="0" smtClean="0">
                <a:latin typeface="Comic Sans MS"/>
                <a:cs typeface="Comic Sans MS"/>
              </a:rPr>
              <a:t>y </a:t>
            </a:r>
            <a:r>
              <a:rPr sz="1800" spc="-10" dirty="0" smtClean="0">
                <a:latin typeface="宋体"/>
                <a:cs typeface="宋体"/>
              </a:rPr>
              <a:t>的链路费用</a:t>
            </a:r>
            <a:r>
              <a:rPr sz="1800" spc="-10" dirty="0" smtClean="0">
                <a:latin typeface="Comic Sans MS"/>
                <a:cs typeface="Comic Sans MS"/>
              </a:rPr>
              <a:t>;	=</a:t>
            </a:r>
            <a:endParaRPr sz="1800" dirty="0">
              <a:latin typeface="Comic Sans MS"/>
              <a:cs typeface="Comic Sans MS"/>
            </a:endParaRPr>
          </a:p>
          <a:p>
            <a:pPr marL="355600">
              <a:lnSpc>
                <a:spcPct val="100000"/>
              </a:lnSpc>
              <a:spcBef>
                <a:spcPts val="45"/>
              </a:spcBef>
            </a:pPr>
            <a:r>
              <a:rPr sz="1800" dirty="0" smtClean="0">
                <a:latin typeface="Comic Sans MS"/>
                <a:cs typeface="Comic Sans MS"/>
              </a:rPr>
              <a:t>∞</a:t>
            </a:r>
            <a:r>
              <a:rPr sz="1800" spc="-5" dirty="0" smtClean="0">
                <a:latin typeface="Comic Sans MS"/>
                <a:cs typeface="Comic Sans MS"/>
              </a:rPr>
              <a:t> </a:t>
            </a:r>
            <a:r>
              <a:rPr sz="1800" spc="0" dirty="0" smtClean="0">
                <a:latin typeface="宋体"/>
                <a:cs typeface="宋体"/>
              </a:rPr>
              <a:t>若两个节点非直接相连</a:t>
            </a:r>
            <a:endParaRPr sz="1800" dirty="0">
              <a:latin typeface="宋体"/>
              <a:cs typeface="宋体"/>
            </a:endParaRPr>
          </a:p>
          <a:p>
            <a:pPr marL="355600" marR="12700" indent="-342900">
              <a:lnSpc>
                <a:spcPct val="101800"/>
              </a:lnSpc>
              <a:spcBef>
                <a:spcPts val="390"/>
              </a:spcBef>
              <a:tabLst>
                <a:tab pos="354965" algn="l"/>
                <a:tab pos="1061085" algn="l"/>
              </a:tabLst>
            </a:pPr>
            <a:r>
              <a:rPr sz="1700" dirty="0" smtClean="0">
                <a:solidFill>
                  <a:srgbClr val="00CC99"/>
                </a:solidFill>
                <a:latin typeface="Wingdings 2"/>
                <a:cs typeface="Wingdings 2"/>
              </a:rPr>
              <a:t></a:t>
            </a:r>
            <a:r>
              <a:rPr sz="1700" dirty="0" smtClean="0">
                <a:solidFill>
                  <a:srgbClr val="00CC99"/>
                </a:solidFill>
                <a:latin typeface="Times New Roman"/>
                <a:cs typeface="Times New Roman"/>
              </a:rPr>
              <a:t>	</a:t>
            </a:r>
            <a:r>
              <a:rPr sz="2000" dirty="0" smtClean="0">
                <a:solidFill>
                  <a:srgbClr val="0066FF"/>
                </a:solidFill>
                <a:latin typeface="Comic Sans MS"/>
                <a:cs typeface="Comic Sans MS"/>
              </a:rPr>
              <a:t>D(v</a:t>
            </a:r>
            <a:r>
              <a:rPr sz="2000" spc="-5" dirty="0" smtClean="0">
                <a:solidFill>
                  <a:srgbClr val="0066FF"/>
                </a:solidFill>
                <a:latin typeface="Comic Sans MS"/>
                <a:cs typeface="Comic Sans MS"/>
              </a:rPr>
              <a:t>)</a:t>
            </a:r>
            <a:r>
              <a:rPr sz="2000" spc="0" dirty="0" smtClean="0">
                <a:solidFill>
                  <a:srgbClr val="0066FF"/>
                </a:solidFill>
                <a:latin typeface="Comic Sans MS"/>
                <a:cs typeface="Comic Sans MS"/>
              </a:rPr>
              <a:t>:	</a:t>
            </a:r>
            <a:r>
              <a:rPr sz="1800" spc="0" dirty="0" smtClean="0">
                <a:latin typeface="宋体"/>
                <a:cs typeface="宋体"/>
              </a:rPr>
              <a:t>从源点</a:t>
            </a:r>
            <a:r>
              <a:rPr lang="en-US" altLang="zh-CN" sz="1800" b="1" spc="0" dirty="0" smtClean="0">
                <a:latin typeface="宋体"/>
                <a:cs typeface="宋体"/>
              </a:rPr>
              <a:t>u</a:t>
            </a:r>
            <a:r>
              <a:rPr sz="1800" spc="0" dirty="0" smtClean="0">
                <a:latin typeface="宋体"/>
                <a:cs typeface="宋体"/>
              </a:rPr>
              <a:t>到终点</a:t>
            </a:r>
            <a:r>
              <a:rPr sz="1800" spc="-370" dirty="0" smtClean="0">
                <a:latin typeface="宋体"/>
                <a:cs typeface="宋体"/>
              </a:rPr>
              <a:t> </a:t>
            </a:r>
            <a:r>
              <a:rPr sz="1800" spc="0" dirty="0" smtClean="0">
                <a:latin typeface="Comic Sans MS"/>
                <a:cs typeface="Comic Sans MS"/>
              </a:rPr>
              <a:t>v </a:t>
            </a:r>
            <a:r>
              <a:rPr sz="1800" spc="0" dirty="0" smtClean="0">
                <a:latin typeface="宋体"/>
                <a:cs typeface="宋体"/>
              </a:rPr>
              <a:t>的当前路径 费用值</a:t>
            </a:r>
            <a:endParaRPr sz="1800" dirty="0">
              <a:latin typeface="宋体"/>
              <a:cs typeface="宋体"/>
            </a:endParaRPr>
          </a:p>
          <a:p>
            <a:pPr marL="12700">
              <a:lnSpc>
                <a:spcPct val="100000"/>
              </a:lnSpc>
              <a:spcBef>
                <a:spcPts val="434"/>
              </a:spcBef>
              <a:tabLst>
                <a:tab pos="354965" algn="l"/>
              </a:tabLst>
            </a:pPr>
            <a:r>
              <a:rPr sz="1700" dirty="0" smtClean="0">
                <a:solidFill>
                  <a:srgbClr val="00CC99"/>
                </a:solidFill>
                <a:latin typeface="Wingdings 2"/>
                <a:cs typeface="Wingdings 2"/>
              </a:rPr>
              <a:t></a:t>
            </a:r>
            <a:r>
              <a:rPr sz="1700" dirty="0" smtClean="0">
                <a:solidFill>
                  <a:srgbClr val="00CC99"/>
                </a:solidFill>
                <a:latin typeface="Times New Roman"/>
                <a:cs typeface="Times New Roman"/>
              </a:rPr>
              <a:t>	</a:t>
            </a:r>
            <a:r>
              <a:rPr sz="2000" dirty="0" smtClean="0">
                <a:solidFill>
                  <a:srgbClr val="0066FF"/>
                </a:solidFill>
                <a:latin typeface="Comic Sans MS"/>
                <a:cs typeface="Comic Sans MS"/>
              </a:rPr>
              <a:t>p</a:t>
            </a:r>
            <a:r>
              <a:rPr sz="2000" spc="-10" dirty="0" smtClean="0">
                <a:solidFill>
                  <a:srgbClr val="0066FF"/>
                </a:solidFill>
                <a:latin typeface="Comic Sans MS"/>
                <a:cs typeface="Comic Sans MS"/>
              </a:rPr>
              <a:t>(</a:t>
            </a:r>
            <a:r>
              <a:rPr sz="2000" spc="-5" dirty="0" smtClean="0">
                <a:solidFill>
                  <a:srgbClr val="0066FF"/>
                </a:solidFill>
                <a:latin typeface="Comic Sans MS"/>
                <a:cs typeface="Comic Sans MS"/>
              </a:rPr>
              <a:t>v)</a:t>
            </a:r>
            <a:r>
              <a:rPr sz="2000" spc="0" dirty="0" smtClean="0">
                <a:solidFill>
                  <a:srgbClr val="0066FF"/>
                </a:solidFill>
                <a:latin typeface="Comic Sans MS"/>
                <a:cs typeface="Comic Sans MS"/>
              </a:rPr>
              <a:t>:</a:t>
            </a:r>
            <a:r>
              <a:rPr sz="2000" spc="-50" dirty="0" smtClean="0">
                <a:solidFill>
                  <a:srgbClr val="0066FF"/>
                </a:solidFill>
                <a:latin typeface="Comic Sans MS"/>
                <a:cs typeface="Comic Sans MS"/>
              </a:rPr>
              <a:t> </a:t>
            </a:r>
            <a:r>
              <a:rPr sz="1800" spc="-5" dirty="0" smtClean="0">
                <a:latin typeface="宋体"/>
                <a:cs typeface="宋体"/>
              </a:rPr>
              <a:t>沿从源点</a:t>
            </a:r>
            <a:r>
              <a:rPr sz="1800" spc="0" dirty="0" smtClean="0">
                <a:latin typeface="宋体"/>
                <a:cs typeface="宋体"/>
              </a:rPr>
              <a:t>到</a:t>
            </a:r>
            <a:r>
              <a:rPr sz="1800" spc="-375" dirty="0" smtClean="0">
                <a:latin typeface="宋体"/>
                <a:cs typeface="宋体"/>
              </a:rPr>
              <a:t> </a:t>
            </a:r>
            <a:r>
              <a:rPr sz="1800" spc="0" dirty="0" smtClean="0">
                <a:latin typeface="Comic Sans MS"/>
                <a:cs typeface="Comic Sans MS"/>
              </a:rPr>
              <a:t>v </a:t>
            </a:r>
            <a:r>
              <a:rPr sz="1800" spc="-5" dirty="0" smtClean="0">
                <a:latin typeface="宋体"/>
                <a:cs typeface="宋体"/>
              </a:rPr>
              <a:t>的路径上</a:t>
            </a:r>
            <a:r>
              <a:rPr sz="1800" spc="0" dirty="0" smtClean="0">
                <a:latin typeface="宋体"/>
                <a:cs typeface="宋体"/>
              </a:rPr>
              <a:t>的</a:t>
            </a:r>
            <a:r>
              <a:rPr sz="1800" spc="-360" dirty="0" smtClean="0">
                <a:latin typeface="宋体"/>
                <a:cs typeface="宋体"/>
              </a:rPr>
              <a:t> </a:t>
            </a:r>
            <a:r>
              <a:rPr sz="1800" spc="0" dirty="0" smtClean="0">
                <a:latin typeface="Comic Sans MS"/>
                <a:cs typeface="Comic Sans MS"/>
              </a:rPr>
              <a:t>v</a:t>
            </a:r>
            <a:endParaRPr sz="1800" dirty="0">
              <a:latin typeface="Comic Sans MS"/>
              <a:cs typeface="Comic Sans MS"/>
            </a:endParaRPr>
          </a:p>
          <a:p>
            <a:pPr marL="355600">
              <a:lnSpc>
                <a:spcPct val="100000"/>
              </a:lnSpc>
              <a:spcBef>
                <a:spcPts val="40"/>
              </a:spcBef>
            </a:pPr>
            <a:r>
              <a:rPr sz="1800" dirty="0" smtClean="0">
                <a:latin typeface="宋体"/>
                <a:cs typeface="宋体"/>
              </a:rPr>
              <a:t>的先前节点</a:t>
            </a:r>
            <a:endParaRPr sz="1800" dirty="0">
              <a:latin typeface="宋体"/>
              <a:cs typeface="宋体"/>
            </a:endParaRPr>
          </a:p>
          <a:p>
            <a:pPr marL="12700">
              <a:lnSpc>
                <a:spcPct val="100000"/>
              </a:lnSpc>
              <a:spcBef>
                <a:spcPts val="434"/>
              </a:spcBef>
              <a:tabLst>
                <a:tab pos="354965" algn="l"/>
              </a:tabLst>
            </a:pPr>
            <a:r>
              <a:rPr sz="1700" dirty="0" smtClean="0">
                <a:solidFill>
                  <a:srgbClr val="00CC99"/>
                </a:solidFill>
                <a:latin typeface="Wingdings 2"/>
                <a:cs typeface="Wingdings 2"/>
              </a:rPr>
              <a:t></a:t>
            </a:r>
            <a:r>
              <a:rPr sz="1700" dirty="0" smtClean="0">
                <a:solidFill>
                  <a:srgbClr val="00CC99"/>
                </a:solidFill>
                <a:latin typeface="Times New Roman"/>
                <a:cs typeface="Times New Roman"/>
              </a:rPr>
              <a:t>	</a:t>
            </a:r>
            <a:r>
              <a:rPr sz="2000" spc="-5" dirty="0" smtClean="0">
                <a:solidFill>
                  <a:srgbClr val="0066FF"/>
                </a:solidFill>
                <a:latin typeface="Comic Sans MS"/>
                <a:cs typeface="Comic Sans MS"/>
              </a:rPr>
              <a:t>N‘</a:t>
            </a:r>
            <a:r>
              <a:rPr sz="2000" spc="0" dirty="0" smtClean="0">
                <a:solidFill>
                  <a:srgbClr val="0066FF"/>
                </a:solidFill>
                <a:latin typeface="Comic Sans MS"/>
                <a:cs typeface="Comic Sans MS"/>
              </a:rPr>
              <a:t>:</a:t>
            </a:r>
            <a:r>
              <a:rPr sz="2000" spc="-70" dirty="0" smtClean="0">
                <a:solidFill>
                  <a:srgbClr val="0066FF"/>
                </a:solidFill>
                <a:latin typeface="Comic Sans MS"/>
                <a:cs typeface="Comic Sans MS"/>
              </a:rPr>
              <a:t> </a:t>
            </a:r>
            <a:r>
              <a:rPr sz="1800" spc="0" dirty="0" smtClean="0">
                <a:latin typeface="宋体"/>
                <a:cs typeface="宋体"/>
              </a:rPr>
              <a:t>最短路径费用确知的节点集合</a:t>
            </a:r>
            <a:endParaRPr sz="1800" dirty="0">
              <a:latin typeface="宋体"/>
              <a:cs typeface="宋体"/>
            </a:endParaRPr>
          </a:p>
        </p:txBody>
      </p:sp>
      <p:sp>
        <p:nvSpPr>
          <p:cNvPr id="11" name="TextBox 10"/>
          <p:cNvSpPr txBox="1"/>
          <p:nvPr/>
        </p:nvSpPr>
        <p:spPr>
          <a:xfrm>
            <a:off x="457200" y="304800"/>
            <a:ext cx="5105400" cy="707886"/>
          </a:xfrm>
          <a:prstGeom prst="rect">
            <a:avLst/>
          </a:prstGeom>
          <a:noFill/>
        </p:spPr>
        <p:txBody>
          <a:bodyPr wrap="square" rtlCol="0">
            <a:spAutoFit/>
          </a:bodyPr>
          <a:lstStyle/>
          <a:p>
            <a:r>
              <a:rPr lang="en-US" altLang="zh-CN" sz="4000" dirty="0" err="1" smtClean="0"/>
              <a:t>Dijkstra</a:t>
            </a:r>
            <a:r>
              <a:rPr lang="zh-CN" altLang="en-US" sz="4000" dirty="0" smtClean="0"/>
              <a:t>算法</a:t>
            </a:r>
            <a:r>
              <a:rPr lang="en-US" altLang="zh-CN" sz="4000" dirty="0" smtClean="0"/>
              <a:t> </a:t>
            </a:r>
            <a:endParaRPr lang="zh-CN" altLang="en-US" sz="4000" dirty="0"/>
          </a:p>
        </p:txBody>
      </p:sp>
      <p:sp>
        <p:nvSpPr>
          <p:cNvPr id="12" name="文本框 11"/>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2" name="文本框 1"/>
          <p:cNvSpPr txBox="1"/>
          <p:nvPr/>
        </p:nvSpPr>
        <p:spPr>
          <a:xfrm>
            <a:off x="4038600" y="2673023"/>
            <a:ext cx="1143000" cy="369332"/>
          </a:xfrm>
          <a:prstGeom prst="rect">
            <a:avLst/>
          </a:prstGeom>
          <a:noFill/>
        </p:spPr>
        <p:txBody>
          <a:bodyPr wrap="square" rtlCol="0">
            <a:spAutoFit/>
          </a:bodyPr>
          <a:lstStyle/>
          <a:p>
            <a:r>
              <a:rPr kumimoji="1" lang="en-US" altLang="zh-CN" dirty="0" smtClean="0"/>
              <a:t>v</a:t>
            </a:r>
            <a:r>
              <a:rPr kumimoji="1" lang="zh-CN" altLang="en-US" dirty="0" smtClean="0"/>
              <a:t>和</a:t>
            </a:r>
            <a:r>
              <a:rPr kumimoji="1" lang="en-US" altLang="zh-CN" dirty="0" smtClean="0"/>
              <a:t>u</a:t>
            </a:r>
            <a:r>
              <a:rPr kumimoji="1" lang="zh-CN" altLang="en-US" dirty="0" smtClean="0"/>
              <a:t>直连</a:t>
            </a:r>
            <a:endParaRPr kumimoji="1" lang="zh-CN" altLang="en-US" dirty="0"/>
          </a:p>
        </p:txBody>
      </p:sp>
    </p:spTree>
    <p:extLst>
      <p:ext uri="{BB962C8B-B14F-4D97-AF65-F5344CB8AC3E}">
        <p14:creationId xmlns:p14="http://schemas.microsoft.com/office/powerpoint/2010/main" val="55829553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33976" y="3124200"/>
            <a:ext cx="3746309" cy="3679378"/>
          </a:xfrm>
          <a:prstGeom prst="rect">
            <a:avLst/>
          </a:prstGeom>
          <a:blipFill>
            <a:blip r:embed="rId3" cstate="print"/>
            <a:stretch>
              <a:fillRect/>
            </a:stretch>
          </a:blipFill>
        </p:spPr>
        <p:txBody>
          <a:bodyPr wrap="square" lIns="0" tIns="0" rIns="0" bIns="0" rtlCol="0">
            <a:noAutofit/>
          </a:bodyPr>
          <a:lstStyle/>
          <a:p>
            <a:endParaRPr/>
          </a:p>
        </p:txBody>
      </p:sp>
      <p:sp>
        <p:nvSpPr>
          <p:cNvPr id="3" name="object 3"/>
          <p:cNvSpPr txBox="1"/>
          <p:nvPr/>
        </p:nvSpPr>
        <p:spPr>
          <a:xfrm>
            <a:off x="5460619" y="4838572"/>
            <a:ext cx="766445" cy="315595"/>
          </a:xfrm>
          <a:prstGeom prst="rect">
            <a:avLst/>
          </a:prstGeom>
        </p:spPr>
        <p:txBody>
          <a:bodyPr vert="horz" wrap="square" lIns="0" tIns="0" rIns="0" bIns="0" rtlCol="0">
            <a:noAutofit/>
          </a:bodyPr>
          <a:lstStyle/>
          <a:p>
            <a:pPr marL="12700">
              <a:lnSpc>
                <a:spcPct val="100000"/>
              </a:lnSpc>
              <a:tabLst>
                <a:tab pos="569595" algn="l"/>
              </a:tabLst>
            </a:pPr>
            <a:r>
              <a:rPr sz="2700" baseline="1543" dirty="0" smtClean="0">
                <a:latin typeface="Arial"/>
                <a:cs typeface="Arial"/>
              </a:rPr>
              <a:t>3	</a:t>
            </a:r>
            <a:r>
              <a:rPr sz="2000" dirty="0" smtClean="0">
                <a:latin typeface="Arial"/>
                <a:cs typeface="Arial"/>
              </a:rPr>
              <a:t>w</a:t>
            </a:r>
            <a:endParaRPr sz="2000">
              <a:latin typeface="Arial"/>
              <a:cs typeface="Arial"/>
            </a:endParaRPr>
          </a:p>
        </p:txBody>
      </p:sp>
      <p:sp>
        <p:nvSpPr>
          <p:cNvPr id="4" name="object 4"/>
          <p:cNvSpPr txBox="1"/>
          <p:nvPr/>
        </p:nvSpPr>
        <p:spPr>
          <a:xfrm>
            <a:off x="6192773" y="4140707"/>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4</a:t>
            </a:r>
            <a:endParaRPr sz="1800">
              <a:latin typeface="Arial"/>
              <a:cs typeface="Arial"/>
            </a:endParaRPr>
          </a:p>
        </p:txBody>
      </p:sp>
      <p:sp>
        <p:nvSpPr>
          <p:cNvPr id="5" name="object 5"/>
          <p:cNvSpPr txBox="1"/>
          <p:nvPr/>
        </p:nvSpPr>
        <p:spPr>
          <a:xfrm>
            <a:off x="6059170" y="6106871"/>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v</a:t>
            </a:r>
            <a:endParaRPr sz="2000">
              <a:latin typeface="Arial"/>
              <a:cs typeface="Arial"/>
            </a:endParaRPr>
          </a:p>
        </p:txBody>
      </p:sp>
      <p:sp>
        <p:nvSpPr>
          <p:cNvPr id="6" name="object 6"/>
          <p:cNvSpPr txBox="1"/>
          <p:nvPr/>
        </p:nvSpPr>
        <p:spPr>
          <a:xfrm>
            <a:off x="6053454" y="3138170"/>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x</a:t>
            </a:r>
            <a:endParaRPr sz="2000">
              <a:latin typeface="Arial"/>
              <a:cs typeface="Arial"/>
            </a:endParaRPr>
          </a:p>
        </p:txBody>
      </p:sp>
      <p:sp>
        <p:nvSpPr>
          <p:cNvPr id="7" name="object 7"/>
          <p:cNvSpPr txBox="1"/>
          <p:nvPr/>
        </p:nvSpPr>
        <p:spPr>
          <a:xfrm>
            <a:off x="4772025" y="4884673"/>
            <a:ext cx="16700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u</a:t>
            </a:r>
            <a:endParaRPr sz="2000">
              <a:latin typeface="Arial"/>
              <a:cs typeface="Arial"/>
            </a:endParaRPr>
          </a:p>
        </p:txBody>
      </p:sp>
      <p:sp>
        <p:nvSpPr>
          <p:cNvPr id="8" name="object 8"/>
          <p:cNvSpPr txBox="1"/>
          <p:nvPr/>
        </p:nvSpPr>
        <p:spPr>
          <a:xfrm>
            <a:off x="5238750" y="397675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5</a:t>
            </a:r>
            <a:endParaRPr sz="1800">
              <a:latin typeface="Arial"/>
              <a:cs typeface="Arial"/>
            </a:endParaRPr>
          </a:p>
        </p:txBody>
      </p:sp>
      <p:sp>
        <p:nvSpPr>
          <p:cNvPr id="9" name="object 9"/>
          <p:cNvSpPr txBox="1"/>
          <p:nvPr/>
        </p:nvSpPr>
        <p:spPr>
          <a:xfrm>
            <a:off x="6227445" y="5525109"/>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a:t>
            </a:r>
            <a:endParaRPr sz="1800">
              <a:latin typeface="Arial"/>
              <a:cs typeface="Arial"/>
            </a:endParaRPr>
          </a:p>
        </p:txBody>
      </p:sp>
      <p:sp>
        <p:nvSpPr>
          <p:cNvPr id="10" name="object 10"/>
          <p:cNvSpPr txBox="1"/>
          <p:nvPr/>
        </p:nvSpPr>
        <p:spPr>
          <a:xfrm>
            <a:off x="5233161" y="5786018"/>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7</a:t>
            </a:r>
            <a:endParaRPr sz="1800">
              <a:latin typeface="Arial"/>
              <a:cs typeface="Arial"/>
            </a:endParaRPr>
          </a:p>
        </p:txBody>
      </p:sp>
      <p:sp>
        <p:nvSpPr>
          <p:cNvPr id="11" name="object 11"/>
          <p:cNvSpPr txBox="1"/>
          <p:nvPr/>
        </p:nvSpPr>
        <p:spPr>
          <a:xfrm>
            <a:off x="6868414" y="576651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4</a:t>
            </a:r>
            <a:endParaRPr sz="1800">
              <a:latin typeface="Arial"/>
              <a:cs typeface="Arial"/>
            </a:endParaRPr>
          </a:p>
        </p:txBody>
      </p:sp>
      <p:sp>
        <p:nvSpPr>
          <p:cNvPr id="12" name="object 12"/>
          <p:cNvSpPr txBox="1"/>
          <p:nvPr/>
        </p:nvSpPr>
        <p:spPr>
          <a:xfrm>
            <a:off x="7557007" y="4874259"/>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y</a:t>
            </a:r>
            <a:endParaRPr sz="2000">
              <a:latin typeface="Arial"/>
              <a:cs typeface="Arial"/>
            </a:endParaRPr>
          </a:p>
        </p:txBody>
      </p:sp>
      <p:sp>
        <p:nvSpPr>
          <p:cNvPr id="13" name="object 13"/>
          <p:cNvSpPr txBox="1"/>
          <p:nvPr/>
        </p:nvSpPr>
        <p:spPr>
          <a:xfrm>
            <a:off x="6749542" y="4502784"/>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8</a:t>
            </a:r>
            <a:endParaRPr sz="1800">
              <a:latin typeface="Arial"/>
              <a:cs typeface="Arial"/>
            </a:endParaRPr>
          </a:p>
        </p:txBody>
      </p:sp>
      <p:sp>
        <p:nvSpPr>
          <p:cNvPr id="14" name="object 14"/>
          <p:cNvSpPr/>
          <p:nvPr/>
        </p:nvSpPr>
        <p:spPr>
          <a:xfrm>
            <a:off x="8404606" y="4995545"/>
            <a:ext cx="453644" cy="120650"/>
          </a:xfrm>
          <a:custGeom>
            <a:avLst/>
            <a:gdLst/>
            <a:ahLst/>
            <a:cxnLst/>
            <a:rect l="l" t="t" r="r" b="b"/>
            <a:pathLst>
              <a:path w="453644" h="120650">
                <a:moveTo>
                  <a:pt x="226822" y="0"/>
                </a:moveTo>
                <a:lnTo>
                  <a:pt x="177820" y="1412"/>
                </a:lnTo>
                <a:lnTo>
                  <a:pt x="123621" y="6594"/>
                </a:lnTo>
                <a:lnTo>
                  <a:pt x="76837" y="15077"/>
                </a:lnTo>
                <a:lnTo>
                  <a:pt x="39457" y="26325"/>
                </a:lnTo>
                <a:lnTo>
                  <a:pt x="3466" y="49767"/>
                </a:lnTo>
                <a:lnTo>
                  <a:pt x="0" y="60324"/>
                </a:lnTo>
                <a:lnTo>
                  <a:pt x="204" y="62909"/>
                </a:lnTo>
                <a:lnTo>
                  <a:pt x="34089" y="92136"/>
                </a:lnTo>
                <a:lnTo>
                  <a:pt x="83755" y="107132"/>
                </a:lnTo>
                <a:lnTo>
                  <a:pt x="131862" y="115122"/>
                </a:lnTo>
                <a:lnTo>
                  <a:pt x="187063" y="119725"/>
                </a:lnTo>
                <a:lnTo>
                  <a:pt x="226822" y="120649"/>
                </a:lnTo>
                <a:lnTo>
                  <a:pt x="236547" y="120595"/>
                </a:lnTo>
                <a:lnTo>
                  <a:pt x="275785" y="119237"/>
                </a:lnTo>
                <a:lnTo>
                  <a:pt x="329966" y="114055"/>
                </a:lnTo>
                <a:lnTo>
                  <a:pt x="376755" y="105572"/>
                </a:lnTo>
                <a:lnTo>
                  <a:pt x="414152" y="94324"/>
                </a:lnTo>
                <a:lnTo>
                  <a:pt x="450173" y="70882"/>
                </a:lnTo>
                <a:lnTo>
                  <a:pt x="453644" y="60324"/>
                </a:lnTo>
                <a:lnTo>
                  <a:pt x="453439" y="57740"/>
                </a:lnTo>
                <a:lnTo>
                  <a:pt x="419523" y="28513"/>
                </a:lnTo>
                <a:lnTo>
                  <a:pt x="369835" y="13517"/>
                </a:lnTo>
                <a:lnTo>
                  <a:pt x="321727" y="5527"/>
                </a:lnTo>
                <a:lnTo>
                  <a:pt x="266547" y="924"/>
                </a:lnTo>
                <a:lnTo>
                  <a:pt x="226822" y="0"/>
                </a:lnTo>
                <a:close/>
              </a:path>
            </a:pathLst>
          </a:custGeom>
          <a:solidFill>
            <a:srgbClr val="CCCCFF"/>
          </a:solidFill>
        </p:spPr>
        <p:txBody>
          <a:bodyPr wrap="square" lIns="0" tIns="0" rIns="0" bIns="0" rtlCol="0">
            <a:noAutofit/>
          </a:bodyPr>
          <a:lstStyle/>
          <a:p>
            <a:endParaRPr/>
          </a:p>
        </p:txBody>
      </p:sp>
      <p:sp>
        <p:nvSpPr>
          <p:cNvPr id="15" name="object 15"/>
          <p:cNvSpPr/>
          <p:nvPr/>
        </p:nvSpPr>
        <p:spPr>
          <a:xfrm>
            <a:off x="8404606" y="4995545"/>
            <a:ext cx="453644" cy="120650"/>
          </a:xfrm>
          <a:custGeom>
            <a:avLst/>
            <a:gdLst/>
            <a:ahLst/>
            <a:cxnLst/>
            <a:rect l="l" t="t" r="r" b="b"/>
            <a:pathLst>
              <a:path w="453644" h="120650">
                <a:moveTo>
                  <a:pt x="0" y="60324"/>
                </a:moveTo>
                <a:lnTo>
                  <a:pt x="29431" y="30597"/>
                </a:lnTo>
                <a:lnTo>
                  <a:pt x="76837" y="15077"/>
                </a:lnTo>
                <a:lnTo>
                  <a:pt x="123621" y="6594"/>
                </a:lnTo>
                <a:lnTo>
                  <a:pt x="177820" y="1412"/>
                </a:lnTo>
                <a:lnTo>
                  <a:pt x="217087" y="54"/>
                </a:lnTo>
                <a:lnTo>
                  <a:pt x="226822" y="0"/>
                </a:lnTo>
                <a:lnTo>
                  <a:pt x="246929" y="234"/>
                </a:lnTo>
                <a:lnTo>
                  <a:pt x="285602" y="2049"/>
                </a:lnTo>
                <a:lnTo>
                  <a:pt x="338647" y="7841"/>
                </a:lnTo>
                <a:lnTo>
                  <a:pt x="383955" y="16840"/>
                </a:lnTo>
                <a:lnTo>
                  <a:pt x="428869" y="32906"/>
                </a:lnTo>
                <a:lnTo>
                  <a:pt x="453644" y="60324"/>
                </a:lnTo>
                <a:lnTo>
                  <a:pt x="452763" y="65668"/>
                </a:lnTo>
                <a:lnTo>
                  <a:pt x="450173" y="70882"/>
                </a:lnTo>
                <a:lnTo>
                  <a:pt x="414152" y="94324"/>
                </a:lnTo>
                <a:lnTo>
                  <a:pt x="376755" y="105572"/>
                </a:lnTo>
                <a:lnTo>
                  <a:pt x="329966" y="114055"/>
                </a:lnTo>
                <a:lnTo>
                  <a:pt x="275785" y="119237"/>
                </a:lnTo>
                <a:lnTo>
                  <a:pt x="236547" y="120595"/>
                </a:lnTo>
                <a:lnTo>
                  <a:pt x="226822" y="120649"/>
                </a:lnTo>
                <a:lnTo>
                  <a:pt x="206696" y="120415"/>
                </a:lnTo>
                <a:lnTo>
                  <a:pt x="187063" y="119725"/>
                </a:lnTo>
                <a:lnTo>
                  <a:pt x="131862" y="115122"/>
                </a:lnTo>
                <a:lnTo>
                  <a:pt x="83755" y="107132"/>
                </a:lnTo>
                <a:lnTo>
                  <a:pt x="44733" y="96291"/>
                </a:lnTo>
                <a:lnTo>
                  <a:pt x="10280" y="78324"/>
                </a:lnTo>
                <a:lnTo>
                  <a:pt x="0" y="60324"/>
                </a:lnTo>
                <a:close/>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8404606" y="4985130"/>
            <a:ext cx="0" cy="74421"/>
          </a:xfrm>
          <a:custGeom>
            <a:avLst/>
            <a:gdLst/>
            <a:ahLst/>
            <a:cxnLst/>
            <a:rect l="l" t="t" r="r" b="b"/>
            <a:pathLst>
              <a:path h="74422">
                <a:moveTo>
                  <a:pt x="0" y="0"/>
                </a:moveTo>
                <a:lnTo>
                  <a:pt x="0" y="74422"/>
                </a:lnTo>
              </a:path>
            </a:pathLst>
          </a:custGeom>
          <a:ln w="12700">
            <a:solidFill>
              <a:srgbClr val="000000"/>
            </a:solidFill>
          </a:ln>
        </p:spPr>
        <p:txBody>
          <a:bodyPr wrap="square" lIns="0" tIns="0" rIns="0" bIns="0" rtlCol="0">
            <a:noAutofit/>
          </a:bodyPr>
          <a:lstStyle/>
          <a:p>
            <a:endParaRPr/>
          </a:p>
        </p:txBody>
      </p:sp>
      <p:sp>
        <p:nvSpPr>
          <p:cNvPr id="17" name="object 17"/>
          <p:cNvSpPr/>
          <p:nvPr/>
        </p:nvSpPr>
        <p:spPr>
          <a:xfrm>
            <a:off x="8858250" y="4985130"/>
            <a:ext cx="0" cy="74421"/>
          </a:xfrm>
          <a:custGeom>
            <a:avLst/>
            <a:gdLst/>
            <a:ahLst/>
            <a:cxnLst/>
            <a:rect l="l" t="t" r="r" b="b"/>
            <a:pathLst>
              <a:path h="74422">
                <a:moveTo>
                  <a:pt x="0" y="0"/>
                </a:moveTo>
                <a:lnTo>
                  <a:pt x="0" y="74422"/>
                </a:lnTo>
              </a:path>
            </a:pathLst>
          </a:custGeom>
          <a:ln w="12700">
            <a:solidFill>
              <a:srgbClr val="000000"/>
            </a:solidFill>
          </a:ln>
        </p:spPr>
        <p:txBody>
          <a:bodyPr wrap="square" lIns="0" tIns="0" rIns="0" bIns="0" rtlCol="0">
            <a:noAutofit/>
          </a:bodyPr>
          <a:lstStyle/>
          <a:p>
            <a:endParaRPr/>
          </a:p>
        </p:txBody>
      </p:sp>
      <p:sp>
        <p:nvSpPr>
          <p:cNvPr id="18" name="object 18"/>
          <p:cNvSpPr/>
          <p:nvPr/>
        </p:nvSpPr>
        <p:spPr>
          <a:xfrm>
            <a:off x="8711857" y="4985147"/>
            <a:ext cx="142087" cy="73008"/>
          </a:xfrm>
          <a:custGeom>
            <a:avLst/>
            <a:gdLst/>
            <a:ahLst/>
            <a:cxnLst/>
            <a:rect l="l" t="t" r="r" b="b"/>
            <a:pathLst>
              <a:path w="142087" h="73008">
                <a:moveTo>
                  <a:pt x="0" y="73008"/>
                </a:moveTo>
                <a:lnTo>
                  <a:pt x="142087" y="73008"/>
                </a:lnTo>
                <a:lnTo>
                  <a:pt x="142087" y="0"/>
                </a:lnTo>
                <a:lnTo>
                  <a:pt x="0" y="0"/>
                </a:lnTo>
                <a:lnTo>
                  <a:pt x="0" y="73008"/>
                </a:lnTo>
                <a:close/>
              </a:path>
            </a:pathLst>
          </a:custGeom>
          <a:solidFill>
            <a:srgbClr val="CCCCFF"/>
          </a:solidFill>
        </p:spPr>
        <p:txBody>
          <a:bodyPr wrap="square" lIns="0" tIns="0" rIns="0" bIns="0" rtlCol="0">
            <a:noAutofit/>
          </a:bodyPr>
          <a:lstStyle/>
          <a:p>
            <a:endParaRPr/>
          </a:p>
        </p:txBody>
      </p:sp>
      <p:sp>
        <p:nvSpPr>
          <p:cNvPr id="19" name="object 19"/>
          <p:cNvSpPr/>
          <p:nvPr/>
        </p:nvSpPr>
        <p:spPr>
          <a:xfrm>
            <a:off x="8404606" y="4985147"/>
            <a:ext cx="102870" cy="73008"/>
          </a:xfrm>
          <a:custGeom>
            <a:avLst/>
            <a:gdLst/>
            <a:ahLst/>
            <a:cxnLst/>
            <a:rect l="l" t="t" r="r" b="b"/>
            <a:pathLst>
              <a:path w="102870" h="73008">
                <a:moveTo>
                  <a:pt x="0" y="73008"/>
                </a:moveTo>
                <a:lnTo>
                  <a:pt x="102870" y="73008"/>
                </a:lnTo>
                <a:lnTo>
                  <a:pt x="102870" y="0"/>
                </a:lnTo>
                <a:lnTo>
                  <a:pt x="0" y="0"/>
                </a:lnTo>
                <a:lnTo>
                  <a:pt x="0" y="73008"/>
                </a:lnTo>
                <a:close/>
              </a:path>
            </a:pathLst>
          </a:custGeom>
          <a:solidFill>
            <a:srgbClr val="CCCCFF"/>
          </a:solidFill>
        </p:spPr>
        <p:txBody>
          <a:bodyPr wrap="square" lIns="0" tIns="0" rIns="0" bIns="0" rtlCol="0">
            <a:noAutofit/>
          </a:bodyPr>
          <a:lstStyle/>
          <a:p>
            <a:endParaRPr/>
          </a:p>
        </p:txBody>
      </p:sp>
      <p:sp>
        <p:nvSpPr>
          <p:cNvPr id="20" name="object 20"/>
          <p:cNvSpPr/>
          <p:nvPr/>
        </p:nvSpPr>
        <p:spPr>
          <a:xfrm>
            <a:off x="8397367" y="4897246"/>
            <a:ext cx="453643" cy="141477"/>
          </a:xfrm>
          <a:custGeom>
            <a:avLst/>
            <a:gdLst/>
            <a:ahLst/>
            <a:cxnLst/>
            <a:rect l="l" t="t" r="r" b="b"/>
            <a:pathLst>
              <a:path w="453643" h="141477">
                <a:moveTo>
                  <a:pt x="226822" y="0"/>
                </a:moveTo>
                <a:lnTo>
                  <a:pt x="174118" y="1915"/>
                </a:lnTo>
                <a:lnTo>
                  <a:pt x="120953" y="8146"/>
                </a:lnTo>
                <a:lnTo>
                  <a:pt x="75125" y="18121"/>
                </a:lnTo>
                <a:lnTo>
                  <a:pt x="38553" y="31242"/>
                </a:lnTo>
                <a:lnTo>
                  <a:pt x="3384" y="58480"/>
                </a:lnTo>
                <a:lnTo>
                  <a:pt x="0" y="70738"/>
                </a:lnTo>
                <a:lnTo>
                  <a:pt x="432" y="75148"/>
                </a:lnTo>
                <a:lnTo>
                  <a:pt x="26137" y="103766"/>
                </a:lnTo>
                <a:lnTo>
                  <a:pt x="71133" y="122209"/>
                </a:lnTo>
                <a:lnTo>
                  <a:pt x="116146" y="132516"/>
                </a:lnTo>
                <a:lnTo>
                  <a:pt x="168682" y="139138"/>
                </a:lnTo>
                <a:lnTo>
                  <a:pt x="206938" y="141210"/>
                </a:lnTo>
                <a:lnTo>
                  <a:pt x="226822" y="141477"/>
                </a:lnTo>
                <a:lnTo>
                  <a:pt x="240941" y="141343"/>
                </a:lnTo>
                <a:lnTo>
                  <a:pt x="279485" y="139562"/>
                </a:lnTo>
                <a:lnTo>
                  <a:pt x="332634" y="133331"/>
                </a:lnTo>
                <a:lnTo>
                  <a:pt x="378468" y="123356"/>
                </a:lnTo>
                <a:lnTo>
                  <a:pt x="415057" y="110235"/>
                </a:lnTo>
                <a:lnTo>
                  <a:pt x="450255" y="82997"/>
                </a:lnTo>
                <a:lnTo>
                  <a:pt x="453643" y="70738"/>
                </a:lnTo>
                <a:lnTo>
                  <a:pt x="453211" y="66329"/>
                </a:lnTo>
                <a:lnTo>
                  <a:pt x="427481" y="37711"/>
                </a:lnTo>
                <a:lnTo>
                  <a:pt x="382460" y="19268"/>
                </a:lnTo>
                <a:lnTo>
                  <a:pt x="337441" y="8961"/>
                </a:lnTo>
                <a:lnTo>
                  <a:pt x="284918" y="2339"/>
                </a:lnTo>
                <a:lnTo>
                  <a:pt x="246687" y="267"/>
                </a:lnTo>
                <a:lnTo>
                  <a:pt x="226822" y="0"/>
                </a:lnTo>
                <a:close/>
              </a:path>
            </a:pathLst>
          </a:custGeom>
          <a:solidFill>
            <a:srgbClr val="CCCCFF"/>
          </a:solidFill>
        </p:spPr>
        <p:txBody>
          <a:bodyPr wrap="square" lIns="0" tIns="0" rIns="0" bIns="0" rtlCol="0">
            <a:noAutofit/>
          </a:bodyPr>
          <a:lstStyle/>
          <a:p>
            <a:endParaRPr/>
          </a:p>
        </p:txBody>
      </p:sp>
      <p:sp>
        <p:nvSpPr>
          <p:cNvPr id="21" name="object 21"/>
          <p:cNvSpPr/>
          <p:nvPr/>
        </p:nvSpPr>
        <p:spPr>
          <a:xfrm>
            <a:off x="8397367" y="4897246"/>
            <a:ext cx="453643" cy="141477"/>
          </a:xfrm>
          <a:custGeom>
            <a:avLst/>
            <a:gdLst/>
            <a:ahLst/>
            <a:cxnLst/>
            <a:rect l="l" t="t" r="r" b="b"/>
            <a:pathLst>
              <a:path w="453643" h="141477">
                <a:moveTo>
                  <a:pt x="0" y="70738"/>
                </a:moveTo>
                <a:lnTo>
                  <a:pt x="28751" y="36212"/>
                </a:lnTo>
                <a:lnTo>
                  <a:pt x="75125" y="18121"/>
                </a:lnTo>
                <a:lnTo>
                  <a:pt x="120953" y="8146"/>
                </a:lnTo>
                <a:lnTo>
                  <a:pt x="174118" y="1915"/>
                </a:lnTo>
                <a:lnTo>
                  <a:pt x="212689" y="134"/>
                </a:lnTo>
                <a:lnTo>
                  <a:pt x="226822" y="0"/>
                </a:lnTo>
                <a:lnTo>
                  <a:pt x="246687" y="267"/>
                </a:lnTo>
                <a:lnTo>
                  <a:pt x="284918" y="2339"/>
                </a:lnTo>
                <a:lnTo>
                  <a:pt x="337441" y="8961"/>
                </a:lnTo>
                <a:lnTo>
                  <a:pt x="382460" y="19268"/>
                </a:lnTo>
                <a:lnTo>
                  <a:pt x="427481" y="37711"/>
                </a:lnTo>
                <a:lnTo>
                  <a:pt x="453211" y="66329"/>
                </a:lnTo>
                <a:lnTo>
                  <a:pt x="453643" y="70738"/>
                </a:lnTo>
                <a:lnTo>
                  <a:pt x="452785" y="76943"/>
                </a:lnTo>
                <a:lnTo>
                  <a:pt x="450255" y="82997"/>
                </a:lnTo>
                <a:lnTo>
                  <a:pt x="415057" y="110235"/>
                </a:lnTo>
                <a:lnTo>
                  <a:pt x="378468" y="123356"/>
                </a:lnTo>
                <a:lnTo>
                  <a:pt x="332634" y="133331"/>
                </a:lnTo>
                <a:lnTo>
                  <a:pt x="279485" y="139562"/>
                </a:lnTo>
                <a:lnTo>
                  <a:pt x="240941" y="141343"/>
                </a:lnTo>
                <a:lnTo>
                  <a:pt x="226822" y="141477"/>
                </a:lnTo>
                <a:lnTo>
                  <a:pt x="206938" y="141210"/>
                </a:lnTo>
                <a:lnTo>
                  <a:pt x="187534" y="140423"/>
                </a:lnTo>
                <a:lnTo>
                  <a:pt x="132917" y="135162"/>
                </a:lnTo>
                <a:lnTo>
                  <a:pt x="85183" y="126017"/>
                </a:lnTo>
                <a:lnTo>
                  <a:pt x="46252" y="113585"/>
                </a:lnTo>
                <a:lnTo>
                  <a:pt x="11356" y="92928"/>
                </a:lnTo>
                <a:lnTo>
                  <a:pt x="0" y="70738"/>
                </a:lnTo>
                <a:close/>
              </a:path>
            </a:pathLst>
          </a:custGeom>
          <a:ln w="12700">
            <a:solidFill>
              <a:srgbClr val="000000"/>
            </a:solidFill>
          </a:ln>
        </p:spPr>
        <p:txBody>
          <a:bodyPr wrap="square" lIns="0" tIns="0" rIns="0" bIns="0" rtlCol="0">
            <a:noAutofit/>
          </a:bodyPr>
          <a:lstStyle/>
          <a:p>
            <a:endParaRPr/>
          </a:p>
        </p:txBody>
      </p:sp>
      <p:sp>
        <p:nvSpPr>
          <p:cNvPr id="22" name="object 22"/>
          <p:cNvSpPr/>
          <p:nvPr/>
        </p:nvSpPr>
        <p:spPr>
          <a:xfrm>
            <a:off x="8507476" y="4938915"/>
            <a:ext cx="204381" cy="156451"/>
          </a:xfrm>
          <a:custGeom>
            <a:avLst/>
            <a:gdLst/>
            <a:ahLst/>
            <a:cxnLst/>
            <a:rect l="l" t="t" r="r" b="b"/>
            <a:pathLst>
              <a:path w="204381" h="156451">
                <a:moveTo>
                  <a:pt x="0" y="156451"/>
                </a:moveTo>
                <a:lnTo>
                  <a:pt x="204381" y="156451"/>
                </a:lnTo>
                <a:lnTo>
                  <a:pt x="204381" y="0"/>
                </a:lnTo>
                <a:lnTo>
                  <a:pt x="0" y="0"/>
                </a:lnTo>
                <a:lnTo>
                  <a:pt x="0" y="156451"/>
                </a:lnTo>
                <a:close/>
              </a:path>
            </a:pathLst>
          </a:custGeom>
          <a:solidFill>
            <a:srgbClr val="CCCCFF"/>
          </a:solidFill>
        </p:spPr>
        <p:txBody>
          <a:bodyPr wrap="square" lIns="0" tIns="0" rIns="0" bIns="0" rtlCol="0">
            <a:noAutofit/>
          </a:bodyPr>
          <a:lstStyle/>
          <a:p>
            <a:endParaRPr/>
          </a:p>
        </p:txBody>
      </p:sp>
      <p:sp>
        <p:nvSpPr>
          <p:cNvPr id="23" name="object 23"/>
          <p:cNvSpPr txBox="1"/>
          <p:nvPr/>
        </p:nvSpPr>
        <p:spPr>
          <a:xfrm>
            <a:off x="8538464" y="4845939"/>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z</a:t>
            </a:r>
            <a:endParaRPr sz="2000">
              <a:latin typeface="Arial"/>
              <a:cs typeface="Arial"/>
            </a:endParaRPr>
          </a:p>
        </p:txBody>
      </p:sp>
      <p:sp>
        <p:nvSpPr>
          <p:cNvPr id="24" name="object 24"/>
          <p:cNvSpPr txBox="1"/>
          <p:nvPr/>
        </p:nvSpPr>
        <p:spPr>
          <a:xfrm>
            <a:off x="8042529" y="5140705"/>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25" name="object 25"/>
          <p:cNvSpPr txBox="1"/>
          <p:nvPr/>
        </p:nvSpPr>
        <p:spPr>
          <a:xfrm>
            <a:off x="6901688" y="3939540"/>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7</a:t>
            </a:r>
            <a:endParaRPr sz="1800">
              <a:latin typeface="Arial"/>
              <a:cs typeface="Arial"/>
            </a:endParaRPr>
          </a:p>
        </p:txBody>
      </p:sp>
      <p:sp>
        <p:nvSpPr>
          <p:cNvPr id="26" name="object 26"/>
          <p:cNvSpPr/>
          <p:nvPr/>
        </p:nvSpPr>
        <p:spPr>
          <a:xfrm>
            <a:off x="6391275" y="3319271"/>
            <a:ext cx="2188718" cy="1560067"/>
          </a:xfrm>
          <a:custGeom>
            <a:avLst/>
            <a:gdLst/>
            <a:ahLst/>
            <a:cxnLst/>
            <a:rect l="l" t="t" r="r" b="b"/>
            <a:pathLst>
              <a:path w="2188718" h="1560067">
                <a:moveTo>
                  <a:pt x="0" y="0"/>
                </a:moveTo>
                <a:lnTo>
                  <a:pt x="45092" y="5635"/>
                </a:lnTo>
                <a:lnTo>
                  <a:pt x="99707" y="10206"/>
                </a:lnTo>
                <a:lnTo>
                  <a:pt x="162869" y="14012"/>
                </a:lnTo>
                <a:lnTo>
                  <a:pt x="233599" y="17352"/>
                </a:lnTo>
                <a:lnTo>
                  <a:pt x="310921" y="20526"/>
                </a:lnTo>
                <a:lnTo>
                  <a:pt x="393858" y="23833"/>
                </a:lnTo>
                <a:lnTo>
                  <a:pt x="481432" y="27574"/>
                </a:lnTo>
                <a:lnTo>
                  <a:pt x="572666" y="32046"/>
                </a:lnTo>
                <a:lnTo>
                  <a:pt x="666583" y="37550"/>
                </a:lnTo>
                <a:lnTo>
                  <a:pt x="762206" y="44386"/>
                </a:lnTo>
                <a:lnTo>
                  <a:pt x="858557" y="52852"/>
                </a:lnTo>
                <a:lnTo>
                  <a:pt x="954661" y="63249"/>
                </a:lnTo>
                <a:lnTo>
                  <a:pt x="1049538" y="75875"/>
                </a:lnTo>
                <a:lnTo>
                  <a:pt x="1142212" y="91030"/>
                </a:lnTo>
                <a:lnTo>
                  <a:pt x="1231707" y="109013"/>
                </a:lnTo>
                <a:lnTo>
                  <a:pt x="1317044" y="130125"/>
                </a:lnTo>
                <a:lnTo>
                  <a:pt x="1397247" y="154664"/>
                </a:lnTo>
                <a:lnTo>
                  <a:pt x="1471339" y="182930"/>
                </a:lnTo>
                <a:lnTo>
                  <a:pt x="1538342" y="215222"/>
                </a:lnTo>
                <a:lnTo>
                  <a:pt x="1597278" y="251840"/>
                </a:lnTo>
                <a:lnTo>
                  <a:pt x="1649946" y="294473"/>
                </a:lnTo>
                <a:lnTo>
                  <a:pt x="1698929" y="344096"/>
                </a:lnTo>
                <a:lnTo>
                  <a:pt x="1744439" y="399946"/>
                </a:lnTo>
                <a:lnTo>
                  <a:pt x="1786682" y="461255"/>
                </a:lnTo>
                <a:lnTo>
                  <a:pt x="1825869" y="527260"/>
                </a:lnTo>
                <a:lnTo>
                  <a:pt x="1862206" y="597193"/>
                </a:lnTo>
                <a:lnTo>
                  <a:pt x="1895905" y="670290"/>
                </a:lnTo>
                <a:lnTo>
                  <a:pt x="1927172" y="745785"/>
                </a:lnTo>
                <a:lnTo>
                  <a:pt x="1956216" y="822912"/>
                </a:lnTo>
                <a:lnTo>
                  <a:pt x="1983247" y="900906"/>
                </a:lnTo>
                <a:lnTo>
                  <a:pt x="2008473" y="979000"/>
                </a:lnTo>
                <a:lnTo>
                  <a:pt x="2032103" y="1056430"/>
                </a:lnTo>
                <a:lnTo>
                  <a:pt x="2054345" y="1132430"/>
                </a:lnTo>
                <a:lnTo>
                  <a:pt x="2075408" y="1206234"/>
                </a:lnTo>
                <a:lnTo>
                  <a:pt x="2095501" y="1277076"/>
                </a:lnTo>
                <a:lnTo>
                  <a:pt x="2114833" y="1344191"/>
                </a:lnTo>
                <a:lnTo>
                  <a:pt x="2133612" y="1406813"/>
                </a:lnTo>
                <a:lnTo>
                  <a:pt x="2152046" y="1464177"/>
                </a:lnTo>
                <a:lnTo>
                  <a:pt x="2170345" y="1515517"/>
                </a:lnTo>
                <a:lnTo>
                  <a:pt x="2188718" y="1560067"/>
                </a:lnTo>
              </a:path>
            </a:pathLst>
          </a:custGeom>
          <a:ln w="9525">
            <a:solidFill>
              <a:srgbClr val="000000"/>
            </a:solidFill>
          </a:ln>
        </p:spPr>
        <p:txBody>
          <a:bodyPr wrap="square" lIns="0" tIns="0" rIns="0" bIns="0" rtlCol="0">
            <a:noAutofit/>
          </a:bodyPr>
          <a:lstStyle/>
          <a:p>
            <a:endParaRPr/>
          </a:p>
        </p:txBody>
      </p:sp>
      <p:sp>
        <p:nvSpPr>
          <p:cNvPr id="27" name="object 27"/>
          <p:cNvSpPr txBox="1"/>
          <p:nvPr/>
        </p:nvSpPr>
        <p:spPr>
          <a:xfrm>
            <a:off x="8004809" y="3440303"/>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9</a:t>
            </a:r>
            <a:endParaRPr sz="1800">
              <a:latin typeface="Arial"/>
              <a:cs typeface="Arial"/>
            </a:endParaRPr>
          </a:p>
        </p:txBody>
      </p:sp>
      <p:sp>
        <p:nvSpPr>
          <p:cNvPr id="29" name="object 29"/>
          <p:cNvSpPr txBox="1"/>
          <p:nvPr/>
        </p:nvSpPr>
        <p:spPr>
          <a:xfrm>
            <a:off x="553618" y="1486408"/>
            <a:ext cx="4688840" cy="577215"/>
          </a:xfrm>
          <a:prstGeom prst="rect">
            <a:avLst/>
          </a:prstGeom>
        </p:spPr>
        <p:txBody>
          <a:bodyPr vert="horz" wrap="square" lIns="0" tIns="0" rIns="0" bIns="0" rtlCol="0">
            <a:noAutofit/>
          </a:bodyPr>
          <a:lstStyle/>
          <a:p>
            <a:pPr marL="1581150">
              <a:lnSpc>
                <a:spcPts val="2395"/>
              </a:lnSpc>
              <a:tabLst>
                <a:tab pos="3486150" algn="l"/>
                <a:tab pos="4113529" algn="l"/>
              </a:tabLst>
            </a:pPr>
            <a:r>
              <a:rPr sz="3000" baseline="2777" dirty="0" smtClean="0">
                <a:latin typeface="Arial"/>
                <a:cs typeface="Arial"/>
              </a:rPr>
              <a:t>D(</a:t>
            </a:r>
            <a:r>
              <a:rPr lang="en-US" altLang="zh-CN" sz="3000" b="1" spc="-37" baseline="2777" dirty="0" smtClean="0">
                <a:solidFill>
                  <a:srgbClr val="FF0000"/>
                </a:solidFill>
                <a:latin typeface="Arial"/>
                <a:cs typeface="Arial"/>
              </a:rPr>
              <a:t>v</a:t>
            </a:r>
            <a:r>
              <a:rPr sz="3000" spc="0" baseline="2777" dirty="0" smtClean="0">
                <a:latin typeface="Arial"/>
                <a:cs typeface="Arial"/>
              </a:rPr>
              <a:t>)</a:t>
            </a:r>
            <a:r>
              <a:rPr sz="3000" spc="217" baseline="2777" dirty="0" smtClean="0">
                <a:latin typeface="Arial"/>
                <a:cs typeface="Arial"/>
              </a:rPr>
              <a:t> </a:t>
            </a:r>
            <a:r>
              <a:rPr sz="3000" spc="0" baseline="1388" dirty="0" smtClean="0">
                <a:latin typeface="Arial"/>
                <a:cs typeface="Arial"/>
              </a:rPr>
              <a:t>D</a:t>
            </a:r>
            <a:r>
              <a:rPr sz="3000" spc="-37" baseline="1388" dirty="0" smtClean="0">
                <a:latin typeface="Arial"/>
                <a:cs typeface="Arial"/>
              </a:rPr>
              <a:t>(</a:t>
            </a:r>
            <a:r>
              <a:rPr sz="3000" b="1" spc="52" baseline="1388" dirty="0" smtClean="0">
                <a:solidFill>
                  <a:srgbClr val="FF0000"/>
                </a:solidFill>
                <a:latin typeface="Arial"/>
                <a:cs typeface="Arial"/>
              </a:rPr>
              <a:t>w</a:t>
            </a:r>
            <a:r>
              <a:rPr sz="3000" spc="0" baseline="1388" dirty="0" smtClean="0">
                <a:latin typeface="Arial"/>
                <a:cs typeface="Arial"/>
              </a:rPr>
              <a:t>) </a:t>
            </a:r>
            <a:r>
              <a:rPr sz="3000" spc="-209" baseline="1388" dirty="0" smtClean="0">
                <a:latin typeface="Arial"/>
                <a:cs typeface="Arial"/>
              </a:rPr>
              <a:t> </a:t>
            </a:r>
            <a:r>
              <a:rPr sz="3000" spc="0" baseline="1388" dirty="0" smtClean="0">
                <a:latin typeface="Arial"/>
                <a:cs typeface="Arial"/>
              </a:rPr>
              <a:t>D(</a:t>
            </a:r>
            <a:r>
              <a:rPr sz="3000" b="1" spc="0" baseline="1388" dirty="0" smtClean="0">
                <a:solidFill>
                  <a:srgbClr val="FF0000"/>
                </a:solidFill>
                <a:latin typeface="Arial"/>
                <a:cs typeface="Arial"/>
              </a:rPr>
              <a:t>x</a:t>
            </a:r>
            <a:r>
              <a:rPr sz="3000" spc="0" baseline="1388" dirty="0" smtClean="0">
                <a:latin typeface="Arial"/>
                <a:cs typeface="Arial"/>
              </a:rPr>
              <a:t>)	D(</a:t>
            </a:r>
            <a:r>
              <a:rPr sz="3000" b="1" spc="-60" baseline="1388" dirty="0" smtClean="0">
                <a:solidFill>
                  <a:srgbClr val="FF0000"/>
                </a:solidFill>
                <a:latin typeface="Arial"/>
                <a:cs typeface="Arial"/>
              </a:rPr>
              <a:t>y</a:t>
            </a:r>
            <a:r>
              <a:rPr sz="3000" spc="0" baseline="1388" dirty="0" smtClean="0">
                <a:latin typeface="Arial"/>
                <a:cs typeface="Arial"/>
              </a:rPr>
              <a:t>)	</a:t>
            </a:r>
            <a:r>
              <a:rPr sz="2000" spc="5" dirty="0" smtClean="0">
                <a:latin typeface="Arial"/>
                <a:cs typeface="Arial"/>
              </a:rPr>
              <a:t>D(</a:t>
            </a:r>
            <a:r>
              <a:rPr sz="2000" b="1" spc="5" dirty="0" smtClean="0">
                <a:solidFill>
                  <a:srgbClr val="FF0000"/>
                </a:solidFill>
                <a:latin typeface="Arial"/>
                <a:cs typeface="Arial"/>
              </a:rPr>
              <a:t>z</a:t>
            </a:r>
            <a:r>
              <a:rPr sz="2000" spc="0" dirty="0" smtClean="0">
                <a:latin typeface="Arial"/>
                <a:cs typeface="Arial"/>
              </a:rPr>
              <a:t>)</a:t>
            </a:r>
            <a:endParaRPr sz="2000" dirty="0">
              <a:latin typeface="Arial"/>
              <a:cs typeface="Arial"/>
            </a:endParaRPr>
          </a:p>
          <a:p>
            <a:pPr marL="12700">
              <a:lnSpc>
                <a:spcPts val="2070"/>
              </a:lnSpc>
              <a:tabLst>
                <a:tab pos="996315" algn="l"/>
                <a:tab pos="1725930" algn="l"/>
                <a:tab pos="2325370" algn="l"/>
                <a:tab pos="2990850" algn="l"/>
                <a:tab pos="3632200" algn="l"/>
                <a:tab pos="4248150" algn="l"/>
                <a:tab pos="4675505" algn="l"/>
              </a:tabLst>
            </a:pPr>
            <a:r>
              <a:rPr sz="3000" baseline="1388" dirty="0" smtClean="0">
                <a:latin typeface="Arial"/>
                <a:cs typeface="Arial"/>
              </a:rPr>
              <a:t>S</a:t>
            </a:r>
            <a:r>
              <a:rPr sz="3000" u="heavy" spc="-15" baseline="1388" dirty="0" smtClean="0">
                <a:latin typeface="Arial"/>
                <a:cs typeface="Arial"/>
              </a:rPr>
              <a:t>t</a:t>
            </a:r>
            <a:r>
              <a:rPr sz="3000" u="heavy" spc="0" baseline="1388" dirty="0" smtClean="0">
                <a:latin typeface="Arial"/>
                <a:cs typeface="Arial"/>
              </a:rPr>
              <a:t>ep 	</a:t>
            </a:r>
            <a:r>
              <a:rPr sz="2000" u="heavy" spc="0" dirty="0" smtClean="0">
                <a:latin typeface="Arial"/>
                <a:cs typeface="Arial"/>
              </a:rPr>
              <a:t>N' 	</a:t>
            </a:r>
            <a:r>
              <a:rPr sz="2400" u="heavy" spc="-15" baseline="5208" dirty="0" smtClean="0">
                <a:latin typeface="Arial"/>
                <a:cs typeface="Arial"/>
              </a:rPr>
              <a:t>p(v)</a:t>
            </a:r>
            <a:r>
              <a:rPr sz="2400" u="heavy" spc="-7" baseline="5208" dirty="0" smtClean="0">
                <a:latin typeface="Arial"/>
                <a:cs typeface="Arial"/>
              </a:rPr>
              <a:t> 	</a:t>
            </a:r>
            <a:r>
              <a:rPr sz="2400" u="heavy" spc="-15" baseline="3472" dirty="0" smtClean="0">
                <a:latin typeface="Arial"/>
                <a:cs typeface="Arial"/>
              </a:rPr>
              <a:t>p(</a:t>
            </a:r>
            <a:r>
              <a:rPr sz="2400" u="heavy" spc="-44" baseline="3472" dirty="0" smtClean="0">
                <a:latin typeface="Arial"/>
                <a:cs typeface="Arial"/>
              </a:rPr>
              <a:t>w</a:t>
            </a:r>
            <a:r>
              <a:rPr sz="2400" u="heavy" spc="-15" baseline="3472" dirty="0" smtClean="0">
                <a:latin typeface="Arial"/>
                <a:cs typeface="Arial"/>
              </a:rPr>
              <a:t>)</a:t>
            </a:r>
            <a:r>
              <a:rPr sz="2400" u="heavy" spc="-7" baseline="3472" dirty="0" smtClean="0">
                <a:latin typeface="Arial"/>
                <a:cs typeface="Arial"/>
              </a:rPr>
              <a:t> 	</a:t>
            </a:r>
            <a:r>
              <a:rPr sz="2400" u="heavy" spc="-15" baseline="3472" dirty="0" smtClean="0">
                <a:latin typeface="Arial"/>
                <a:cs typeface="Arial"/>
              </a:rPr>
              <a:t>p(</a:t>
            </a:r>
            <a:r>
              <a:rPr sz="2400" u="heavy" spc="-30" baseline="3472" dirty="0" smtClean="0">
                <a:latin typeface="Arial"/>
                <a:cs typeface="Arial"/>
              </a:rPr>
              <a:t>x</a:t>
            </a:r>
            <a:r>
              <a:rPr sz="2400" u="heavy" spc="-15" baseline="3472" dirty="0" smtClean="0">
                <a:latin typeface="Arial"/>
                <a:cs typeface="Arial"/>
              </a:rPr>
              <a:t>)</a:t>
            </a:r>
            <a:r>
              <a:rPr sz="2400" u="heavy" spc="-7" baseline="3472" dirty="0" smtClean="0">
                <a:latin typeface="Arial"/>
                <a:cs typeface="Arial"/>
              </a:rPr>
              <a:t> 	</a:t>
            </a:r>
            <a:r>
              <a:rPr sz="2400" u="heavy" spc="-15" baseline="3472" dirty="0" smtClean="0">
                <a:latin typeface="Arial"/>
                <a:cs typeface="Arial"/>
              </a:rPr>
              <a:t>p(</a:t>
            </a:r>
            <a:r>
              <a:rPr sz="2400" u="heavy" spc="-52" baseline="3472" dirty="0" smtClean="0">
                <a:latin typeface="Arial"/>
                <a:cs typeface="Arial"/>
              </a:rPr>
              <a:t>y</a:t>
            </a:r>
            <a:r>
              <a:rPr sz="2400" u="heavy" spc="-15" baseline="3472" dirty="0" smtClean="0">
                <a:latin typeface="Arial"/>
                <a:cs typeface="Arial"/>
              </a:rPr>
              <a:t>)</a:t>
            </a:r>
            <a:r>
              <a:rPr sz="2400" u="heavy" spc="-7" baseline="3472" dirty="0" smtClean="0">
                <a:latin typeface="Arial"/>
                <a:cs typeface="Arial"/>
              </a:rPr>
              <a:t> 	</a:t>
            </a:r>
            <a:r>
              <a:rPr sz="2400" u="heavy" spc="-15" baseline="1736" dirty="0" smtClean="0">
                <a:latin typeface="Arial"/>
                <a:cs typeface="Arial"/>
              </a:rPr>
              <a:t>p(z)</a:t>
            </a:r>
            <a:r>
              <a:rPr sz="2400" u="heavy" spc="-7" baseline="1736" dirty="0" smtClean="0">
                <a:latin typeface="Arial"/>
                <a:cs typeface="Arial"/>
              </a:rPr>
              <a:t> 	</a:t>
            </a:r>
            <a:endParaRPr sz="2400" baseline="1736" dirty="0">
              <a:latin typeface="Arial"/>
              <a:cs typeface="Arial"/>
            </a:endParaRPr>
          </a:p>
        </p:txBody>
      </p:sp>
      <p:sp>
        <p:nvSpPr>
          <p:cNvPr id="30" name="object 30"/>
          <p:cNvSpPr/>
          <p:nvPr/>
        </p:nvSpPr>
        <p:spPr>
          <a:xfrm>
            <a:off x="581025" y="2377820"/>
            <a:ext cx="4629150" cy="0"/>
          </a:xfrm>
          <a:custGeom>
            <a:avLst/>
            <a:gdLst/>
            <a:ahLst/>
            <a:cxnLst/>
            <a:rect l="l" t="t" r="r" b="b"/>
            <a:pathLst>
              <a:path w="4629150">
                <a:moveTo>
                  <a:pt x="0" y="0"/>
                </a:moveTo>
                <a:lnTo>
                  <a:pt x="4629150" y="0"/>
                </a:lnTo>
              </a:path>
            </a:pathLst>
          </a:custGeom>
          <a:ln w="12700">
            <a:solidFill>
              <a:srgbClr val="000099"/>
            </a:solidFill>
          </a:ln>
        </p:spPr>
        <p:txBody>
          <a:bodyPr wrap="square" lIns="0" tIns="0" rIns="0" bIns="0" rtlCol="0">
            <a:noAutofit/>
          </a:bodyPr>
          <a:lstStyle/>
          <a:p>
            <a:endParaRPr/>
          </a:p>
        </p:txBody>
      </p:sp>
      <p:sp>
        <p:nvSpPr>
          <p:cNvPr id="31" name="object 31"/>
          <p:cNvSpPr/>
          <p:nvPr/>
        </p:nvSpPr>
        <p:spPr>
          <a:xfrm>
            <a:off x="581025" y="2987420"/>
            <a:ext cx="4629150" cy="0"/>
          </a:xfrm>
          <a:custGeom>
            <a:avLst/>
            <a:gdLst/>
            <a:ahLst/>
            <a:cxnLst/>
            <a:rect l="l" t="t" r="r" b="b"/>
            <a:pathLst>
              <a:path w="4629150">
                <a:moveTo>
                  <a:pt x="0" y="0"/>
                </a:moveTo>
                <a:lnTo>
                  <a:pt x="4629150" y="0"/>
                </a:lnTo>
              </a:path>
            </a:pathLst>
          </a:custGeom>
          <a:ln w="12700">
            <a:solidFill>
              <a:srgbClr val="000099"/>
            </a:solidFill>
          </a:ln>
        </p:spPr>
        <p:txBody>
          <a:bodyPr wrap="square" lIns="0" tIns="0" rIns="0" bIns="0" rtlCol="0">
            <a:noAutofit/>
          </a:bodyPr>
          <a:lstStyle/>
          <a:p>
            <a:endParaRPr/>
          </a:p>
        </p:txBody>
      </p:sp>
      <p:sp>
        <p:nvSpPr>
          <p:cNvPr id="32" name="object 32"/>
          <p:cNvSpPr/>
          <p:nvPr/>
        </p:nvSpPr>
        <p:spPr>
          <a:xfrm>
            <a:off x="565150" y="3290570"/>
            <a:ext cx="4629150" cy="0"/>
          </a:xfrm>
          <a:custGeom>
            <a:avLst/>
            <a:gdLst/>
            <a:ahLst/>
            <a:cxnLst/>
            <a:rect l="l" t="t" r="r" b="b"/>
            <a:pathLst>
              <a:path w="4629150">
                <a:moveTo>
                  <a:pt x="0" y="0"/>
                </a:moveTo>
                <a:lnTo>
                  <a:pt x="4629150" y="0"/>
                </a:lnTo>
              </a:path>
            </a:pathLst>
          </a:custGeom>
          <a:ln w="12700">
            <a:solidFill>
              <a:srgbClr val="000099"/>
            </a:solidFill>
          </a:ln>
        </p:spPr>
        <p:txBody>
          <a:bodyPr wrap="square" lIns="0" tIns="0" rIns="0" bIns="0" rtlCol="0">
            <a:noAutofit/>
          </a:bodyPr>
          <a:lstStyle/>
          <a:p>
            <a:endParaRPr/>
          </a:p>
        </p:txBody>
      </p:sp>
      <p:sp>
        <p:nvSpPr>
          <p:cNvPr id="33" name="object 33"/>
          <p:cNvSpPr/>
          <p:nvPr/>
        </p:nvSpPr>
        <p:spPr>
          <a:xfrm>
            <a:off x="576262" y="3597021"/>
            <a:ext cx="4629213" cy="0"/>
          </a:xfrm>
          <a:custGeom>
            <a:avLst/>
            <a:gdLst/>
            <a:ahLst/>
            <a:cxnLst/>
            <a:rect l="l" t="t" r="r" b="b"/>
            <a:pathLst>
              <a:path w="4629213">
                <a:moveTo>
                  <a:pt x="0" y="0"/>
                </a:moveTo>
                <a:lnTo>
                  <a:pt x="4629213" y="0"/>
                </a:lnTo>
              </a:path>
            </a:pathLst>
          </a:custGeom>
          <a:ln w="12700">
            <a:solidFill>
              <a:srgbClr val="000099"/>
            </a:solidFill>
          </a:ln>
        </p:spPr>
        <p:txBody>
          <a:bodyPr wrap="square" lIns="0" tIns="0" rIns="0" bIns="0" rtlCol="0">
            <a:noAutofit/>
          </a:bodyPr>
          <a:lstStyle/>
          <a:p>
            <a:endParaRPr/>
          </a:p>
        </p:txBody>
      </p:sp>
      <p:sp>
        <p:nvSpPr>
          <p:cNvPr id="34" name="object 34"/>
          <p:cNvSpPr/>
          <p:nvPr/>
        </p:nvSpPr>
        <p:spPr>
          <a:xfrm>
            <a:off x="581025" y="3892296"/>
            <a:ext cx="4629150" cy="0"/>
          </a:xfrm>
          <a:custGeom>
            <a:avLst/>
            <a:gdLst/>
            <a:ahLst/>
            <a:cxnLst/>
            <a:rect l="l" t="t" r="r" b="b"/>
            <a:pathLst>
              <a:path w="4629150">
                <a:moveTo>
                  <a:pt x="0" y="0"/>
                </a:moveTo>
                <a:lnTo>
                  <a:pt x="4629150" y="0"/>
                </a:lnTo>
              </a:path>
            </a:pathLst>
          </a:custGeom>
          <a:ln w="12700">
            <a:solidFill>
              <a:srgbClr val="000099"/>
            </a:solidFill>
          </a:ln>
        </p:spPr>
        <p:txBody>
          <a:bodyPr wrap="square" lIns="0" tIns="0" rIns="0" bIns="0" rtlCol="0">
            <a:noAutofit/>
          </a:bodyPr>
          <a:lstStyle/>
          <a:p>
            <a:endParaRPr/>
          </a:p>
        </p:txBody>
      </p:sp>
      <p:sp>
        <p:nvSpPr>
          <p:cNvPr id="35" name="object 35"/>
          <p:cNvSpPr txBox="1"/>
          <p:nvPr/>
        </p:nvSpPr>
        <p:spPr>
          <a:xfrm>
            <a:off x="589889" y="2083053"/>
            <a:ext cx="3309620" cy="285115"/>
          </a:xfrm>
          <a:prstGeom prst="rect">
            <a:avLst/>
          </a:prstGeom>
        </p:spPr>
        <p:txBody>
          <a:bodyPr vert="horz" wrap="square" lIns="0" tIns="0" rIns="0" bIns="0" rtlCol="0">
            <a:noAutofit/>
          </a:bodyPr>
          <a:lstStyle/>
          <a:p>
            <a:pPr marL="12700">
              <a:lnSpc>
                <a:spcPct val="100000"/>
              </a:lnSpc>
              <a:tabLst>
                <a:tab pos="993775" algn="l"/>
                <a:tab pos="1692275" algn="l"/>
                <a:tab pos="2338705" algn="l"/>
                <a:tab pos="2978150" algn="l"/>
              </a:tabLst>
            </a:pPr>
            <a:r>
              <a:rPr sz="1800" dirty="0" smtClean="0">
                <a:latin typeface="Arial"/>
                <a:cs typeface="Arial"/>
              </a:rPr>
              <a:t>0	</a:t>
            </a:r>
            <a:r>
              <a:rPr sz="2700" baseline="3086" dirty="0" smtClean="0">
                <a:solidFill>
                  <a:srgbClr val="FF0000"/>
                </a:solidFill>
                <a:latin typeface="Arial"/>
                <a:cs typeface="Arial"/>
              </a:rPr>
              <a:t>u</a:t>
            </a:r>
            <a:r>
              <a:rPr sz="2700" baseline="3086" dirty="0" smtClean="0">
                <a:latin typeface="Arial"/>
                <a:cs typeface="Arial"/>
              </a:rPr>
              <a:t>	</a:t>
            </a:r>
            <a:r>
              <a:rPr sz="2700" baseline="1543" dirty="0" smtClean="0">
                <a:latin typeface="Arial"/>
                <a:cs typeface="Arial"/>
              </a:rPr>
              <a:t>7,u	3,u	5,u</a:t>
            </a:r>
            <a:endParaRPr sz="2700" baseline="1543" dirty="0">
              <a:latin typeface="Arial"/>
              <a:cs typeface="Arial"/>
            </a:endParaRPr>
          </a:p>
        </p:txBody>
      </p:sp>
      <p:sp>
        <p:nvSpPr>
          <p:cNvPr id="36" name="object 36"/>
          <p:cNvSpPr txBox="1"/>
          <p:nvPr/>
        </p:nvSpPr>
        <p:spPr>
          <a:xfrm>
            <a:off x="594766" y="2386329"/>
            <a:ext cx="4545330" cy="308610"/>
          </a:xfrm>
          <a:prstGeom prst="rect">
            <a:avLst/>
          </a:prstGeom>
        </p:spPr>
        <p:txBody>
          <a:bodyPr vert="horz" wrap="square" lIns="0" tIns="0" rIns="0" bIns="0" rtlCol="0">
            <a:noAutofit/>
          </a:bodyPr>
          <a:lstStyle/>
          <a:p>
            <a:pPr marL="12700">
              <a:lnSpc>
                <a:spcPct val="100000"/>
              </a:lnSpc>
              <a:tabLst>
                <a:tab pos="848994" algn="l"/>
                <a:tab pos="1664970" algn="l"/>
                <a:tab pos="2984500" algn="l"/>
                <a:tab pos="4340225" algn="l"/>
              </a:tabLst>
            </a:pPr>
            <a:r>
              <a:rPr sz="2700" u="sng" baseline="1543" dirty="0" smtClean="0">
                <a:latin typeface="Arial"/>
                <a:cs typeface="Arial"/>
              </a:rPr>
              <a:t>1</a:t>
            </a:r>
            <a:r>
              <a:rPr sz="2700" u="sng" spc="-7" baseline="1543" dirty="0" smtClean="0">
                <a:latin typeface="Arial"/>
                <a:cs typeface="Arial"/>
              </a:rPr>
              <a:t> 	</a:t>
            </a:r>
            <a:r>
              <a:rPr sz="2700" u="sng" spc="-15" baseline="3086" dirty="0" smtClean="0">
                <a:latin typeface="Arial"/>
                <a:cs typeface="Arial"/>
              </a:rPr>
              <a:t>u</a:t>
            </a:r>
            <a:r>
              <a:rPr sz="2700" u="sng" spc="-15" baseline="3086" dirty="0" smtClean="0">
                <a:solidFill>
                  <a:srgbClr val="FF0000"/>
                </a:solidFill>
                <a:latin typeface="Arial"/>
                <a:cs typeface="Arial"/>
              </a:rPr>
              <a:t>w</a:t>
            </a:r>
            <a:r>
              <a:rPr sz="2700" u="sng" spc="0" baseline="3086" dirty="0" smtClean="0">
                <a:latin typeface="Arial"/>
                <a:cs typeface="Arial"/>
              </a:rPr>
              <a:t> 	</a:t>
            </a:r>
            <a:r>
              <a:rPr sz="1800" u="sng" spc="0" dirty="0" smtClean="0">
                <a:latin typeface="Arial"/>
                <a:cs typeface="Arial"/>
              </a:rPr>
              <a:t>6,w</a:t>
            </a:r>
            <a:r>
              <a:rPr sz="1800" u="sng" spc="-5" dirty="0" smtClean="0">
                <a:latin typeface="Arial"/>
                <a:cs typeface="Arial"/>
              </a:rPr>
              <a:t> 	5,u  </a:t>
            </a:r>
            <a:r>
              <a:rPr sz="1800" u="sng" spc="-225" dirty="0" smtClean="0">
                <a:latin typeface="Arial"/>
                <a:cs typeface="Arial"/>
              </a:rPr>
              <a:t> </a:t>
            </a:r>
            <a:r>
              <a:rPr sz="2400" u="sng" spc="-195" baseline="-5208" dirty="0" smtClean="0">
                <a:latin typeface="Arial"/>
                <a:cs typeface="Arial"/>
              </a:rPr>
              <a:t>11</a:t>
            </a:r>
            <a:r>
              <a:rPr sz="2400" u="sng" spc="-494" baseline="-5208" dirty="0" smtClean="0">
                <a:latin typeface="Arial"/>
                <a:cs typeface="Arial"/>
              </a:rPr>
              <a:t> </a:t>
            </a:r>
            <a:r>
              <a:rPr sz="2700" u="sng" spc="0" baseline="-4629" dirty="0" smtClean="0">
                <a:latin typeface="Arial"/>
                <a:cs typeface="Arial"/>
              </a:rPr>
              <a:t>,w</a:t>
            </a:r>
            <a:r>
              <a:rPr sz="2700" u="sng" spc="-7" baseline="-4629" dirty="0" smtClean="0">
                <a:latin typeface="Arial"/>
                <a:cs typeface="Arial"/>
              </a:rPr>
              <a:t> 	</a:t>
            </a:r>
            <a:r>
              <a:rPr sz="2700" u="sng" spc="-7" baseline="-4629" dirty="0" smtClean="0">
                <a:latin typeface="Comic Sans MS"/>
                <a:cs typeface="Comic Sans MS"/>
              </a:rPr>
              <a:t>∞</a:t>
            </a:r>
            <a:endParaRPr sz="2700" baseline="-4629" dirty="0">
              <a:latin typeface="Comic Sans MS"/>
              <a:cs typeface="Comic Sans MS"/>
            </a:endParaRPr>
          </a:p>
        </p:txBody>
      </p:sp>
      <p:sp>
        <p:nvSpPr>
          <p:cNvPr id="37" name="object 37"/>
          <p:cNvSpPr txBox="1"/>
          <p:nvPr/>
        </p:nvSpPr>
        <p:spPr>
          <a:xfrm>
            <a:off x="596290" y="2687701"/>
            <a:ext cx="1156970" cy="285115"/>
          </a:xfrm>
          <a:prstGeom prst="rect">
            <a:avLst/>
          </a:prstGeom>
        </p:spPr>
        <p:txBody>
          <a:bodyPr vert="horz" wrap="square" lIns="0" tIns="0" rIns="0" bIns="0" rtlCol="0">
            <a:noAutofit/>
          </a:bodyPr>
          <a:lstStyle/>
          <a:p>
            <a:pPr marL="12700">
              <a:lnSpc>
                <a:spcPct val="100000"/>
              </a:lnSpc>
              <a:tabLst>
                <a:tab pos="742315" algn="l"/>
              </a:tabLst>
            </a:pPr>
            <a:r>
              <a:rPr sz="1800" dirty="0" smtClean="0">
                <a:latin typeface="Arial"/>
                <a:cs typeface="Arial"/>
              </a:rPr>
              <a:t>2	</a:t>
            </a:r>
            <a:r>
              <a:rPr sz="2700" baseline="1543" dirty="0" smtClean="0">
                <a:latin typeface="Arial"/>
                <a:cs typeface="Arial"/>
              </a:rPr>
              <a:t>u</a:t>
            </a:r>
            <a:r>
              <a:rPr sz="2700" spc="-67" baseline="1543" dirty="0" smtClean="0">
                <a:latin typeface="Arial"/>
                <a:cs typeface="Arial"/>
              </a:rPr>
              <a:t>w</a:t>
            </a:r>
            <a:r>
              <a:rPr sz="2700" spc="0" baseline="1543" dirty="0" smtClean="0">
                <a:solidFill>
                  <a:srgbClr val="FF0000"/>
                </a:solidFill>
                <a:latin typeface="Arial"/>
                <a:cs typeface="Arial"/>
              </a:rPr>
              <a:t>x</a:t>
            </a:r>
            <a:endParaRPr sz="2700" baseline="1543" dirty="0">
              <a:solidFill>
                <a:srgbClr val="FF0000"/>
              </a:solidFill>
              <a:latin typeface="Arial"/>
              <a:cs typeface="Arial"/>
            </a:endParaRPr>
          </a:p>
        </p:txBody>
      </p:sp>
      <p:sp>
        <p:nvSpPr>
          <p:cNvPr id="38" name="object 38"/>
          <p:cNvSpPr txBox="1"/>
          <p:nvPr/>
        </p:nvSpPr>
        <p:spPr>
          <a:xfrm>
            <a:off x="589889" y="3001390"/>
            <a:ext cx="3921760" cy="285115"/>
          </a:xfrm>
          <a:prstGeom prst="rect">
            <a:avLst/>
          </a:prstGeom>
        </p:spPr>
        <p:txBody>
          <a:bodyPr vert="horz" wrap="square" lIns="0" tIns="0" rIns="0" bIns="0" rtlCol="0">
            <a:noAutofit/>
          </a:bodyPr>
          <a:lstStyle/>
          <a:p>
            <a:pPr marL="12700">
              <a:lnSpc>
                <a:spcPct val="100000"/>
              </a:lnSpc>
              <a:tabLst>
                <a:tab pos="3511550" algn="l"/>
              </a:tabLst>
            </a:pPr>
            <a:r>
              <a:rPr sz="2700" baseline="3086" dirty="0" smtClean="0">
                <a:latin typeface="Arial"/>
                <a:cs typeface="Arial"/>
              </a:rPr>
              <a:t>3	</a:t>
            </a:r>
            <a:r>
              <a:rPr sz="1600" spc="-15" dirty="0" smtClean="0">
                <a:latin typeface="Arial"/>
                <a:cs typeface="Arial"/>
              </a:rPr>
              <a:t>10,</a:t>
            </a:r>
            <a:r>
              <a:rPr sz="1800" spc="0" dirty="0" smtClean="0">
                <a:latin typeface="Arial"/>
                <a:cs typeface="Arial"/>
              </a:rPr>
              <a:t>v</a:t>
            </a:r>
            <a:endParaRPr sz="1800" dirty="0">
              <a:latin typeface="Arial"/>
              <a:cs typeface="Arial"/>
            </a:endParaRPr>
          </a:p>
        </p:txBody>
      </p:sp>
      <p:sp>
        <p:nvSpPr>
          <p:cNvPr id="39" name="object 39"/>
          <p:cNvSpPr txBox="1"/>
          <p:nvPr/>
        </p:nvSpPr>
        <p:spPr>
          <a:xfrm>
            <a:off x="588365" y="3292728"/>
            <a:ext cx="1213485" cy="285115"/>
          </a:xfrm>
          <a:prstGeom prst="rect">
            <a:avLst/>
          </a:prstGeom>
        </p:spPr>
        <p:txBody>
          <a:bodyPr vert="horz" wrap="square" lIns="0" tIns="0" rIns="0" bIns="0" rtlCol="0">
            <a:noAutofit/>
          </a:bodyPr>
          <a:lstStyle/>
          <a:p>
            <a:pPr marL="12700">
              <a:lnSpc>
                <a:spcPct val="100000"/>
              </a:lnSpc>
              <a:tabLst>
                <a:tab pos="570865" algn="l"/>
              </a:tabLst>
            </a:pPr>
            <a:r>
              <a:rPr sz="1800" dirty="0" smtClean="0">
                <a:latin typeface="Arial"/>
                <a:cs typeface="Arial"/>
              </a:rPr>
              <a:t>4	</a:t>
            </a:r>
            <a:r>
              <a:rPr sz="2700" baseline="1543" dirty="0" smtClean="0">
                <a:latin typeface="Arial"/>
                <a:cs typeface="Arial"/>
              </a:rPr>
              <a:t>u</a:t>
            </a:r>
            <a:r>
              <a:rPr sz="2700" spc="-75" baseline="1543" dirty="0" smtClean="0">
                <a:latin typeface="Arial"/>
                <a:cs typeface="Arial"/>
              </a:rPr>
              <a:t>w</a:t>
            </a:r>
            <a:r>
              <a:rPr sz="2700" spc="-22" baseline="1543" dirty="0" smtClean="0">
                <a:latin typeface="Arial"/>
                <a:cs typeface="Arial"/>
              </a:rPr>
              <a:t>x</a:t>
            </a:r>
            <a:r>
              <a:rPr sz="2700" spc="15" baseline="1543" dirty="0" smtClean="0">
                <a:latin typeface="Arial"/>
                <a:cs typeface="Arial"/>
              </a:rPr>
              <a:t>v</a:t>
            </a:r>
            <a:r>
              <a:rPr sz="2700" spc="0" baseline="1543" dirty="0" smtClean="0">
                <a:solidFill>
                  <a:srgbClr val="FF0000"/>
                </a:solidFill>
                <a:latin typeface="Arial"/>
                <a:cs typeface="Arial"/>
              </a:rPr>
              <a:t>y</a:t>
            </a:r>
            <a:endParaRPr sz="2700" baseline="1543" dirty="0">
              <a:solidFill>
                <a:srgbClr val="FF0000"/>
              </a:solidFill>
              <a:latin typeface="Arial"/>
              <a:cs typeface="Arial"/>
            </a:endParaRPr>
          </a:p>
        </p:txBody>
      </p:sp>
      <p:sp>
        <p:nvSpPr>
          <p:cNvPr id="40" name="object 40"/>
          <p:cNvSpPr txBox="1"/>
          <p:nvPr/>
        </p:nvSpPr>
        <p:spPr>
          <a:xfrm>
            <a:off x="593242" y="3597529"/>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5</a:t>
            </a:r>
            <a:endParaRPr sz="1800">
              <a:latin typeface="Arial"/>
              <a:cs typeface="Arial"/>
            </a:endParaRPr>
          </a:p>
        </p:txBody>
      </p:sp>
      <p:sp>
        <p:nvSpPr>
          <p:cNvPr id="41" name="object 41"/>
          <p:cNvSpPr txBox="1"/>
          <p:nvPr/>
        </p:nvSpPr>
        <p:spPr>
          <a:xfrm>
            <a:off x="4283202" y="2099436"/>
            <a:ext cx="845819" cy="289560"/>
          </a:xfrm>
          <a:prstGeom prst="rect">
            <a:avLst/>
          </a:prstGeom>
        </p:spPr>
        <p:txBody>
          <a:bodyPr vert="horz" wrap="square" lIns="0" tIns="0" rIns="0" bIns="0" rtlCol="0">
            <a:noAutofit/>
          </a:bodyPr>
          <a:lstStyle/>
          <a:p>
            <a:pPr marL="12700">
              <a:lnSpc>
                <a:spcPct val="100000"/>
              </a:lnSpc>
              <a:tabLst>
                <a:tab pos="641350" algn="l"/>
              </a:tabLst>
            </a:pPr>
            <a:r>
              <a:rPr sz="1800" dirty="0" smtClean="0">
                <a:latin typeface="Comic Sans MS"/>
                <a:cs typeface="Comic Sans MS"/>
              </a:rPr>
              <a:t>∞	∞</a:t>
            </a:r>
            <a:endParaRPr sz="1800">
              <a:latin typeface="Comic Sans MS"/>
              <a:cs typeface="Comic Sans MS"/>
            </a:endParaRPr>
          </a:p>
        </p:txBody>
      </p:sp>
      <p:sp>
        <p:nvSpPr>
          <p:cNvPr id="42" name="object 42"/>
          <p:cNvSpPr txBox="1"/>
          <p:nvPr/>
        </p:nvSpPr>
        <p:spPr>
          <a:xfrm>
            <a:off x="4715002" y="2679827"/>
            <a:ext cx="429259" cy="28511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14</a:t>
            </a:r>
            <a:r>
              <a:rPr sz="1800" spc="-10" dirty="0" smtClean="0">
                <a:latin typeface="Arial"/>
                <a:cs typeface="Arial"/>
              </a:rPr>
              <a:t>,x</a:t>
            </a:r>
            <a:endParaRPr sz="1800">
              <a:latin typeface="Arial"/>
              <a:cs typeface="Arial"/>
            </a:endParaRPr>
          </a:p>
        </p:txBody>
      </p:sp>
      <p:sp>
        <p:nvSpPr>
          <p:cNvPr id="43" name="object 43"/>
          <p:cNvSpPr txBox="1"/>
          <p:nvPr/>
        </p:nvSpPr>
        <p:spPr>
          <a:xfrm>
            <a:off x="4057015" y="2704210"/>
            <a:ext cx="457200" cy="285115"/>
          </a:xfrm>
          <a:prstGeom prst="rect">
            <a:avLst/>
          </a:prstGeom>
        </p:spPr>
        <p:txBody>
          <a:bodyPr vert="horz" wrap="square" lIns="0" tIns="0" rIns="0" bIns="0" rtlCol="0">
            <a:noAutofit/>
          </a:bodyPr>
          <a:lstStyle/>
          <a:p>
            <a:pPr marL="12700">
              <a:lnSpc>
                <a:spcPct val="100000"/>
              </a:lnSpc>
            </a:pPr>
            <a:r>
              <a:rPr sz="1600" spc="-130" dirty="0" smtClean="0">
                <a:latin typeface="Arial"/>
                <a:cs typeface="Arial"/>
              </a:rPr>
              <a:t>1</a:t>
            </a:r>
            <a:r>
              <a:rPr sz="1600" spc="-15" dirty="0" smtClean="0">
                <a:latin typeface="Arial"/>
                <a:cs typeface="Arial"/>
              </a:rPr>
              <a:t>1</a:t>
            </a:r>
            <a:r>
              <a:rPr sz="1600" spc="-5" dirty="0" smtClean="0">
                <a:latin typeface="Arial"/>
                <a:cs typeface="Arial"/>
              </a:rPr>
              <a:t>,</a:t>
            </a:r>
            <a:r>
              <a:rPr sz="1800" spc="-5" dirty="0" smtClean="0">
                <a:latin typeface="Arial"/>
                <a:cs typeface="Arial"/>
              </a:rPr>
              <a:t>w</a:t>
            </a:r>
            <a:endParaRPr sz="1800">
              <a:latin typeface="Arial"/>
              <a:cs typeface="Arial"/>
            </a:endParaRPr>
          </a:p>
        </p:txBody>
      </p:sp>
      <p:sp>
        <p:nvSpPr>
          <p:cNvPr id="44" name="object 44"/>
          <p:cNvSpPr/>
          <p:nvPr/>
        </p:nvSpPr>
        <p:spPr>
          <a:xfrm>
            <a:off x="2818511" y="2092674"/>
            <a:ext cx="528701" cy="276225"/>
          </a:xfrm>
          <a:custGeom>
            <a:avLst/>
            <a:gdLst/>
            <a:ahLst/>
            <a:cxnLst/>
            <a:rect l="l" t="t" r="r" b="b"/>
            <a:pathLst>
              <a:path w="528701" h="276225">
                <a:moveTo>
                  <a:pt x="0" y="138049"/>
                </a:moveTo>
                <a:lnTo>
                  <a:pt x="13477" y="94431"/>
                </a:lnTo>
                <a:lnTo>
                  <a:pt x="39605" y="65349"/>
                </a:lnTo>
                <a:lnTo>
                  <a:pt x="77422" y="40449"/>
                </a:lnTo>
                <a:lnTo>
                  <a:pt x="125089" y="20693"/>
                </a:lnTo>
                <a:lnTo>
                  <a:pt x="180766" y="7041"/>
                </a:lnTo>
                <a:lnTo>
                  <a:pt x="221427" y="1807"/>
                </a:lnTo>
                <a:lnTo>
                  <a:pt x="264287" y="0"/>
                </a:lnTo>
                <a:lnTo>
                  <a:pt x="307180" y="1807"/>
                </a:lnTo>
                <a:lnTo>
                  <a:pt x="347869" y="7041"/>
                </a:lnTo>
                <a:lnTo>
                  <a:pt x="385808" y="15416"/>
                </a:lnTo>
                <a:lnTo>
                  <a:pt x="436372" y="33245"/>
                </a:lnTo>
                <a:lnTo>
                  <a:pt x="477689" y="56537"/>
                </a:lnTo>
                <a:lnTo>
                  <a:pt x="507924" y="84331"/>
                </a:lnTo>
                <a:lnTo>
                  <a:pt x="527824" y="126732"/>
                </a:lnTo>
                <a:lnTo>
                  <a:pt x="528701" y="138049"/>
                </a:lnTo>
                <a:lnTo>
                  <a:pt x="527824" y="149383"/>
                </a:lnTo>
                <a:lnTo>
                  <a:pt x="525240" y="160465"/>
                </a:lnTo>
                <a:lnTo>
                  <a:pt x="499191" y="201555"/>
                </a:lnTo>
                <a:lnTo>
                  <a:pt x="465057" y="227978"/>
                </a:lnTo>
                <a:lnTo>
                  <a:pt x="420454" y="249569"/>
                </a:lnTo>
                <a:lnTo>
                  <a:pt x="367216" y="265368"/>
                </a:lnTo>
                <a:lnTo>
                  <a:pt x="327834" y="272210"/>
                </a:lnTo>
                <a:lnTo>
                  <a:pt x="285975" y="275767"/>
                </a:lnTo>
                <a:lnTo>
                  <a:pt x="264287" y="276225"/>
                </a:lnTo>
                <a:lnTo>
                  <a:pt x="242616" y="275767"/>
                </a:lnTo>
                <a:lnTo>
                  <a:pt x="221427" y="274416"/>
                </a:lnTo>
                <a:lnTo>
                  <a:pt x="180766" y="269182"/>
                </a:lnTo>
                <a:lnTo>
                  <a:pt x="142848" y="260804"/>
                </a:lnTo>
                <a:lnTo>
                  <a:pt x="92307" y="242968"/>
                </a:lnTo>
                <a:lnTo>
                  <a:pt x="51003" y="219660"/>
                </a:lnTo>
                <a:lnTo>
                  <a:pt x="20774" y="191839"/>
                </a:lnTo>
                <a:lnTo>
                  <a:pt x="876" y="149383"/>
                </a:lnTo>
                <a:lnTo>
                  <a:pt x="0" y="138049"/>
                </a:lnTo>
                <a:close/>
              </a:path>
            </a:pathLst>
          </a:custGeom>
          <a:ln w="19050">
            <a:solidFill>
              <a:srgbClr val="FF0000"/>
            </a:solidFill>
          </a:ln>
        </p:spPr>
        <p:txBody>
          <a:bodyPr wrap="square" lIns="0" tIns="0" rIns="0" bIns="0" rtlCol="0">
            <a:noAutofit/>
          </a:bodyPr>
          <a:lstStyle/>
          <a:p>
            <a:endParaRPr/>
          </a:p>
        </p:txBody>
      </p:sp>
      <p:sp>
        <p:nvSpPr>
          <p:cNvPr id="45" name="object 45"/>
          <p:cNvSpPr/>
          <p:nvPr/>
        </p:nvSpPr>
        <p:spPr>
          <a:xfrm>
            <a:off x="3482975" y="2377820"/>
            <a:ext cx="528701" cy="276225"/>
          </a:xfrm>
          <a:custGeom>
            <a:avLst/>
            <a:gdLst/>
            <a:ahLst/>
            <a:cxnLst/>
            <a:rect l="l" t="t" r="r" b="b"/>
            <a:pathLst>
              <a:path w="528701" h="276225">
                <a:moveTo>
                  <a:pt x="0" y="138049"/>
                </a:moveTo>
                <a:lnTo>
                  <a:pt x="13477" y="94431"/>
                </a:lnTo>
                <a:lnTo>
                  <a:pt x="39605" y="65349"/>
                </a:lnTo>
                <a:lnTo>
                  <a:pt x="77422" y="40449"/>
                </a:lnTo>
                <a:lnTo>
                  <a:pt x="125089" y="20693"/>
                </a:lnTo>
                <a:lnTo>
                  <a:pt x="180766" y="7041"/>
                </a:lnTo>
                <a:lnTo>
                  <a:pt x="221427" y="1807"/>
                </a:lnTo>
                <a:lnTo>
                  <a:pt x="264287" y="0"/>
                </a:lnTo>
                <a:lnTo>
                  <a:pt x="307180" y="1807"/>
                </a:lnTo>
                <a:lnTo>
                  <a:pt x="347869" y="7041"/>
                </a:lnTo>
                <a:lnTo>
                  <a:pt x="385808" y="15416"/>
                </a:lnTo>
                <a:lnTo>
                  <a:pt x="436372" y="33245"/>
                </a:lnTo>
                <a:lnTo>
                  <a:pt x="477689" y="56537"/>
                </a:lnTo>
                <a:lnTo>
                  <a:pt x="507924" y="84331"/>
                </a:lnTo>
                <a:lnTo>
                  <a:pt x="527824" y="126732"/>
                </a:lnTo>
                <a:lnTo>
                  <a:pt x="528701" y="138049"/>
                </a:lnTo>
                <a:lnTo>
                  <a:pt x="527824" y="149383"/>
                </a:lnTo>
                <a:lnTo>
                  <a:pt x="525240" y="160465"/>
                </a:lnTo>
                <a:lnTo>
                  <a:pt x="499191" y="201555"/>
                </a:lnTo>
                <a:lnTo>
                  <a:pt x="465057" y="227978"/>
                </a:lnTo>
                <a:lnTo>
                  <a:pt x="420454" y="249569"/>
                </a:lnTo>
                <a:lnTo>
                  <a:pt x="367216" y="265368"/>
                </a:lnTo>
                <a:lnTo>
                  <a:pt x="327834" y="272210"/>
                </a:lnTo>
                <a:lnTo>
                  <a:pt x="285975" y="275767"/>
                </a:lnTo>
                <a:lnTo>
                  <a:pt x="264287" y="276225"/>
                </a:lnTo>
                <a:lnTo>
                  <a:pt x="242616" y="275767"/>
                </a:lnTo>
                <a:lnTo>
                  <a:pt x="221427" y="274416"/>
                </a:lnTo>
                <a:lnTo>
                  <a:pt x="180766" y="269182"/>
                </a:lnTo>
                <a:lnTo>
                  <a:pt x="142848" y="260804"/>
                </a:lnTo>
                <a:lnTo>
                  <a:pt x="92307" y="242968"/>
                </a:lnTo>
                <a:lnTo>
                  <a:pt x="51003" y="219660"/>
                </a:lnTo>
                <a:lnTo>
                  <a:pt x="20774" y="191839"/>
                </a:lnTo>
                <a:lnTo>
                  <a:pt x="876" y="149383"/>
                </a:lnTo>
                <a:lnTo>
                  <a:pt x="0" y="138049"/>
                </a:lnTo>
                <a:close/>
              </a:path>
            </a:pathLst>
          </a:custGeom>
          <a:ln w="19050">
            <a:solidFill>
              <a:srgbClr val="FF0000"/>
            </a:solidFill>
          </a:ln>
        </p:spPr>
        <p:txBody>
          <a:bodyPr wrap="square" lIns="0" tIns="0" rIns="0" bIns="0" rtlCol="0">
            <a:noAutofit/>
          </a:bodyPr>
          <a:lstStyle/>
          <a:p>
            <a:endParaRPr/>
          </a:p>
        </p:txBody>
      </p:sp>
      <p:sp>
        <p:nvSpPr>
          <p:cNvPr id="47" name="object 47"/>
          <p:cNvSpPr txBox="1"/>
          <p:nvPr/>
        </p:nvSpPr>
        <p:spPr>
          <a:xfrm>
            <a:off x="1231188" y="2965703"/>
            <a:ext cx="53911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u</a:t>
            </a:r>
            <a:r>
              <a:rPr sz="1800" spc="-50" dirty="0" smtClean="0">
                <a:latin typeface="Arial"/>
                <a:cs typeface="Arial"/>
              </a:rPr>
              <a:t>w</a:t>
            </a:r>
            <a:r>
              <a:rPr sz="1800" spc="-15" dirty="0" smtClean="0">
                <a:latin typeface="Arial"/>
                <a:cs typeface="Arial"/>
              </a:rPr>
              <a:t>x</a:t>
            </a:r>
            <a:r>
              <a:rPr sz="1800" spc="0" dirty="0" smtClean="0">
                <a:solidFill>
                  <a:srgbClr val="FF0000"/>
                </a:solidFill>
                <a:latin typeface="Arial"/>
                <a:cs typeface="Arial"/>
              </a:rPr>
              <a:t>v</a:t>
            </a:r>
            <a:endParaRPr sz="1800" dirty="0">
              <a:solidFill>
                <a:srgbClr val="FF0000"/>
              </a:solidFill>
              <a:latin typeface="Arial"/>
              <a:cs typeface="Arial"/>
            </a:endParaRPr>
          </a:p>
        </p:txBody>
      </p:sp>
      <p:sp>
        <p:nvSpPr>
          <p:cNvPr id="48" name="object 48"/>
          <p:cNvSpPr/>
          <p:nvPr/>
        </p:nvSpPr>
        <p:spPr>
          <a:xfrm>
            <a:off x="4011676" y="2995295"/>
            <a:ext cx="528574" cy="276225"/>
          </a:xfrm>
          <a:custGeom>
            <a:avLst/>
            <a:gdLst/>
            <a:ahLst/>
            <a:cxnLst/>
            <a:rect l="l" t="t" r="r" b="b"/>
            <a:pathLst>
              <a:path w="528574" h="276225">
                <a:moveTo>
                  <a:pt x="0" y="138175"/>
                </a:moveTo>
                <a:lnTo>
                  <a:pt x="13465" y="94496"/>
                </a:lnTo>
                <a:lnTo>
                  <a:pt x="39575" y="65384"/>
                </a:lnTo>
                <a:lnTo>
                  <a:pt x="77374" y="40465"/>
                </a:lnTo>
                <a:lnTo>
                  <a:pt x="125032" y="20698"/>
                </a:lnTo>
                <a:lnTo>
                  <a:pt x="180717" y="7042"/>
                </a:lnTo>
                <a:lnTo>
                  <a:pt x="221396" y="1808"/>
                </a:lnTo>
                <a:lnTo>
                  <a:pt x="264287" y="0"/>
                </a:lnTo>
                <a:lnTo>
                  <a:pt x="307146" y="1808"/>
                </a:lnTo>
                <a:lnTo>
                  <a:pt x="347807" y="7042"/>
                </a:lnTo>
                <a:lnTo>
                  <a:pt x="385725" y="15420"/>
                </a:lnTo>
                <a:lnTo>
                  <a:pt x="436266" y="33256"/>
                </a:lnTo>
                <a:lnTo>
                  <a:pt x="477570" y="56564"/>
                </a:lnTo>
                <a:lnTo>
                  <a:pt x="507799" y="84385"/>
                </a:lnTo>
                <a:lnTo>
                  <a:pt x="527697" y="126841"/>
                </a:lnTo>
                <a:lnTo>
                  <a:pt x="528574" y="138175"/>
                </a:lnTo>
                <a:lnTo>
                  <a:pt x="527697" y="149492"/>
                </a:lnTo>
                <a:lnTo>
                  <a:pt x="525113" y="160557"/>
                </a:lnTo>
                <a:lnTo>
                  <a:pt x="499067" y="201598"/>
                </a:lnTo>
                <a:lnTo>
                  <a:pt x="464942" y="227999"/>
                </a:lnTo>
                <a:lnTo>
                  <a:pt x="420354" y="249577"/>
                </a:lnTo>
                <a:lnTo>
                  <a:pt x="367143" y="265370"/>
                </a:lnTo>
                <a:lnTo>
                  <a:pt x="327785" y="272210"/>
                </a:lnTo>
                <a:lnTo>
                  <a:pt x="285957" y="275767"/>
                </a:lnTo>
                <a:lnTo>
                  <a:pt x="264287" y="276225"/>
                </a:lnTo>
                <a:lnTo>
                  <a:pt x="242599" y="275767"/>
                </a:lnTo>
                <a:lnTo>
                  <a:pt x="221396" y="274417"/>
                </a:lnTo>
                <a:lnTo>
                  <a:pt x="180717" y="269183"/>
                </a:lnTo>
                <a:lnTo>
                  <a:pt x="142792" y="260808"/>
                </a:lnTo>
                <a:lnTo>
                  <a:pt x="92255" y="242979"/>
                </a:lnTo>
                <a:lnTo>
                  <a:pt x="50966" y="219687"/>
                </a:lnTo>
                <a:lnTo>
                  <a:pt x="20756" y="191893"/>
                </a:lnTo>
                <a:lnTo>
                  <a:pt x="875" y="149492"/>
                </a:lnTo>
                <a:lnTo>
                  <a:pt x="0" y="138175"/>
                </a:lnTo>
                <a:close/>
              </a:path>
            </a:pathLst>
          </a:custGeom>
          <a:ln w="19050">
            <a:solidFill>
              <a:srgbClr val="FF0000"/>
            </a:solidFill>
          </a:ln>
        </p:spPr>
        <p:txBody>
          <a:bodyPr wrap="square" lIns="0" tIns="0" rIns="0" bIns="0" rtlCol="0">
            <a:noAutofit/>
          </a:bodyPr>
          <a:lstStyle/>
          <a:p>
            <a:endParaRPr/>
          </a:p>
        </p:txBody>
      </p:sp>
      <p:sp>
        <p:nvSpPr>
          <p:cNvPr id="49" name="object 49"/>
          <p:cNvSpPr txBox="1"/>
          <p:nvPr/>
        </p:nvSpPr>
        <p:spPr>
          <a:xfrm>
            <a:off x="4719573" y="3296158"/>
            <a:ext cx="429259" cy="28511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12</a:t>
            </a:r>
            <a:r>
              <a:rPr sz="1800" spc="-10" dirty="0" smtClean="0">
                <a:latin typeface="Arial"/>
                <a:cs typeface="Arial"/>
              </a:rPr>
              <a:t>,</a:t>
            </a:r>
            <a:r>
              <a:rPr lang="en-US" altLang="zh-CN" spc="-10" dirty="0" smtClean="0">
                <a:latin typeface="Arial"/>
                <a:cs typeface="Arial"/>
              </a:rPr>
              <a:t>y</a:t>
            </a:r>
            <a:endParaRPr sz="1800" dirty="0">
              <a:latin typeface="Arial"/>
              <a:cs typeface="Arial"/>
            </a:endParaRPr>
          </a:p>
        </p:txBody>
      </p:sp>
      <p:sp>
        <p:nvSpPr>
          <p:cNvPr id="50" name="object 50"/>
          <p:cNvSpPr/>
          <p:nvPr/>
        </p:nvSpPr>
        <p:spPr>
          <a:xfrm>
            <a:off x="4676775" y="3312795"/>
            <a:ext cx="528701" cy="314199"/>
          </a:xfrm>
          <a:custGeom>
            <a:avLst/>
            <a:gdLst/>
            <a:ahLst/>
            <a:cxnLst/>
            <a:rect l="l" t="t" r="r" b="b"/>
            <a:pathLst>
              <a:path w="528701" h="276225">
                <a:moveTo>
                  <a:pt x="0" y="138175"/>
                </a:moveTo>
                <a:lnTo>
                  <a:pt x="13477" y="94496"/>
                </a:lnTo>
                <a:lnTo>
                  <a:pt x="39605" y="65384"/>
                </a:lnTo>
                <a:lnTo>
                  <a:pt x="77422" y="40465"/>
                </a:lnTo>
                <a:lnTo>
                  <a:pt x="125089" y="20698"/>
                </a:lnTo>
                <a:lnTo>
                  <a:pt x="180766" y="7042"/>
                </a:lnTo>
                <a:lnTo>
                  <a:pt x="221427" y="1808"/>
                </a:lnTo>
                <a:lnTo>
                  <a:pt x="264287" y="0"/>
                </a:lnTo>
                <a:lnTo>
                  <a:pt x="307180" y="1808"/>
                </a:lnTo>
                <a:lnTo>
                  <a:pt x="347869" y="7042"/>
                </a:lnTo>
                <a:lnTo>
                  <a:pt x="385808" y="15420"/>
                </a:lnTo>
                <a:lnTo>
                  <a:pt x="436372" y="33256"/>
                </a:lnTo>
                <a:lnTo>
                  <a:pt x="477689" y="56564"/>
                </a:lnTo>
                <a:lnTo>
                  <a:pt x="507924" y="84385"/>
                </a:lnTo>
                <a:lnTo>
                  <a:pt x="527824" y="126841"/>
                </a:lnTo>
                <a:lnTo>
                  <a:pt x="528701" y="138175"/>
                </a:lnTo>
                <a:lnTo>
                  <a:pt x="527824" y="149492"/>
                </a:lnTo>
                <a:lnTo>
                  <a:pt x="525240" y="160557"/>
                </a:lnTo>
                <a:lnTo>
                  <a:pt x="499191" y="201598"/>
                </a:lnTo>
                <a:lnTo>
                  <a:pt x="465057" y="227999"/>
                </a:lnTo>
                <a:lnTo>
                  <a:pt x="420454" y="249577"/>
                </a:lnTo>
                <a:lnTo>
                  <a:pt x="367216" y="265370"/>
                </a:lnTo>
                <a:lnTo>
                  <a:pt x="327834" y="272210"/>
                </a:lnTo>
                <a:lnTo>
                  <a:pt x="285975" y="275767"/>
                </a:lnTo>
                <a:lnTo>
                  <a:pt x="264287" y="276225"/>
                </a:lnTo>
                <a:lnTo>
                  <a:pt x="242616" y="275767"/>
                </a:lnTo>
                <a:lnTo>
                  <a:pt x="221427" y="274417"/>
                </a:lnTo>
                <a:lnTo>
                  <a:pt x="180766" y="269183"/>
                </a:lnTo>
                <a:lnTo>
                  <a:pt x="142848" y="260808"/>
                </a:lnTo>
                <a:lnTo>
                  <a:pt x="92307" y="242979"/>
                </a:lnTo>
                <a:lnTo>
                  <a:pt x="51003" y="219687"/>
                </a:lnTo>
                <a:lnTo>
                  <a:pt x="20774" y="191893"/>
                </a:lnTo>
                <a:lnTo>
                  <a:pt x="876" y="149492"/>
                </a:lnTo>
                <a:lnTo>
                  <a:pt x="0" y="138175"/>
                </a:lnTo>
                <a:close/>
              </a:path>
            </a:pathLst>
          </a:custGeom>
          <a:ln w="19050">
            <a:solidFill>
              <a:srgbClr val="FF0000"/>
            </a:solidFill>
          </a:ln>
        </p:spPr>
        <p:txBody>
          <a:bodyPr wrap="square" lIns="0" tIns="0" rIns="0" bIns="0" rtlCol="0">
            <a:noAutofit/>
          </a:bodyPr>
          <a:lstStyle/>
          <a:p>
            <a:endParaRPr/>
          </a:p>
        </p:txBody>
      </p:sp>
      <p:sp>
        <p:nvSpPr>
          <p:cNvPr id="52" name="object 52"/>
          <p:cNvSpPr/>
          <p:nvPr/>
        </p:nvSpPr>
        <p:spPr>
          <a:xfrm>
            <a:off x="7874000" y="4938648"/>
            <a:ext cx="590550" cy="114300"/>
          </a:xfrm>
          <a:custGeom>
            <a:avLst/>
            <a:gdLst/>
            <a:ahLst/>
            <a:cxnLst/>
            <a:rect l="l" t="t" r="r" b="b"/>
            <a:pathLst>
              <a:path w="590550" h="114300">
                <a:moveTo>
                  <a:pt x="476250" y="0"/>
                </a:moveTo>
                <a:lnTo>
                  <a:pt x="476250" y="114300"/>
                </a:lnTo>
                <a:lnTo>
                  <a:pt x="552450" y="76200"/>
                </a:lnTo>
                <a:lnTo>
                  <a:pt x="495300" y="76200"/>
                </a:lnTo>
                <a:lnTo>
                  <a:pt x="495300" y="38100"/>
                </a:lnTo>
                <a:lnTo>
                  <a:pt x="552450" y="38100"/>
                </a:lnTo>
                <a:lnTo>
                  <a:pt x="476250" y="0"/>
                </a:lnTo>
                <a:close/>
              </a:path>
              <a:path w="590550" h="114300">
                <a:moveTo>
                  <a:pt x="476250" y="38100"/>
                </a:moveTo>
                <a:lnTo>
                  <a:pt x="0" y="38100"/>
                </a:lnTo>
                <a:lnTo>
                  <a:pt x="0" y="76200"/>
                </a:lnTo>
                <a:lnTo>
                  <a:pt x="476250" y="76200"/>
                </a:lnTo>
                <a:lnTo>
                  <a:pt x="476250" y="38100"/>
                </a:lnTo>
                <a:close/>
              </a:path>
              <a:path w="590550" h="114300">
                <a:moveTo>
                  <a:pt x="552450" y="38100"/>
                </a:moveTo>
                <a:lnTo>
                  <a:pt x="495300" y="38100"/>
                </a:lnTo>
                <a:lnTo>
                  <a:pt x="495300" y="76200"/>
                </a:lnTo>
                <a:lnTo>
                  <a:pt x="552450" y="76200"/>
                </a:lnTo>
                <a:lnTo>
                  <a:pt x="590550" y="57150"/>
                </a:lnTo>
                <a:lnTo>
                  <a:pt x="552450" y="38100"/>
                </a:lnTo>
                <a:close/>
              </a:path>
            </a:pathLst>
          </a:custGeom>
          <a:solidFill>
            <a:srgbClr val="FF0000"/>
          </a:solidFill>
        </p:spPr>
        <p:txBody>
          <a:bodyPr wrap="square" lIns="0" tIns="0" rIns="0" bIns="0" rtlCol="0">
            <a:noAutofit/>
          </a:bodyPr>
          <a:lstStyle/>
          <a:p>
            <a:endParaRPr/>
          </a:p>
        </p:txBody>
      </p:sp>
      <p:sp>
        <p:nvSpPr>
          <p:cNvPr id="53" name="object 53"/>
          <p:cNvSpPr/>
          <p:nvPr/>
        </p:nvSpPr>
        <p:spPr>
          <a:xfrm>
            <a:off x="6112509" y="4995798"/>
            <a:ext cx="1475739" cy="1219682"/>
          </a:xfrm>
          <a:custGeom>
            <a:avLst/>
            <a:gdLst/>
            <a:ahLst/>
            <a:cxnLst/>
            <a:rect l="l" t="t" r="r" b="b"/>
            <a:pathLst>
              <a:path w="1475740" h="1219682">
                <a:moveTo>
                  <a:pt x="1375374" y="58004"/>
                </a:moveTo>
                <a:lnTo>
                  <a:pt x="0" y="1190269"/>
                </a:lnTo>
                <a:lnTo>
                  <a:pt x="24129" y="1219682"/>
                </a:lnTo>
                <a:lnTo>
                  <a:pt x="1399575" y="87409"/>
                </a:lnTo>
                <a:lnTo>
                  <a:pt x="1375374" y="58004"/>
                </a:lnTo>
                <a:close/>
              </a:path>
              <a:path w="1475740" h="1219682">
                <a:moveTo>
                  <a:pt x="1455358" y="45846"/>
                </a:moveTo>
                <a:lnTo>
                  <a:pt x="1390141" y="45846"/>
                </a:lnTo>
                <a:lnTo>
                  <a:pt x="1414271" y="75311"/>
                </a:lnTo>
                <a:lnTo>
                  <a:pt x="1399575" y="87409"/>
                </a:lnTo>
                <a:lnTo>
                  <a:pt x="1423796" y="116839"/>
                </a:lnTo>
                <a:lnTo>
                  <a:pt x="1455358" y="45846"/>
                </a:lnTo>
                <a:close/>
              </a:path>
              <a:path w="1475740" h="1219682">
                <a:moveTo>
                  <a:pt x="1390141" y="45846"/>
                </a:moveTo>
                <a:lnTo>
                  <a:pt x="1375374" y="58004"/>
                </a:lnTo>
                <a:lnTo>
                  <a:pt x="1399575" y="87409"/>
                </a:lnTo>
                <a:lnTo>
                  <a:pt x="1414271" y="75311"/>
                </a:lnTo>
                <a:lnTo>
                  <a:pt x="1390141" y="45846"/>
                </a:lnTo>
                <a:close/>
              </a:path>
              <a:path w="1475740" h="1219682">
                <a:moveTo>
                  <a:pt x="1475739" y="0"/>
                </a:moveTo>
                <a:lnTo>
                  <a:pt x="1351153" y="28575"/>
                </a:lnTo>
                <a:lnTo>
                  <a:pt x="1375374" y="58004"/>
                </a:lnTo>
                <a:lnTo>
                  <a:pt x="1390141" y="45846"/>
                </a:lnTo>
                <a:lnTo>
                  <a:pt x="1455358" y="45846"/>
                </a:lnTo>
                <a:lnTo>
                  <a:pt x="1475739" y="0"/>
                </a:lnTo>
                <a:close/>
              </a:path>
            </a:pathLst>
          </a:custGeom>
          <a:solidFill>
            <a:srgbClr val="FF0000"/>
          </a:solidFill>
        </p:spPr>
        <p:txBody>
          <a:bodyPr wrap="square" lIns="0" tIns="0" rIns="0" bIns="0" rtlCol="0">
            <a:noAutofit/>
          </a:bodyPr>
          <a:lstStyle/>
          <a:p>
            <a:endParaRPr/>
          </a:p>
        </p:txBody>
      </p:sp>
      <p:sp>
        <p:nvSpPr>
          <p:cNvPr id="54" name="object 54"/>
          <p:cNvSpPr/>
          <p:nvPr/>
        </p:nvSpPr>
        <p:spPr>
          <a:xfrm>
            <a:off x="6066409" y="5109971"/>
            <a:ext cx="114300" cy="1047940"/>
          </a:xfrm>
          <a:custGeom>
            <a:avLst/>
            <a:gdLst/>
            <a:ahLst/>
            <a:cxnLst/>
            <a:rect l="l" t="t" r="r" b="b"/>
            <a:pathLst>
              <a:path w="114300" h="1047940">
                <a:moveTo>
                  <a:pt x="38054" y="933814"/>
                </a:moveTo>
                <a:lnTo>
                  <a:pt x="0" y="934161"/>
                </a:lnTo>
                <a:lnTo>
                  <a:pt x="58165" y="1047940"/>
                </a:lnTo>
                <a:lnTo>
                  <a:pt x="104645" y="952868"/>
                </a:lnTo>
                <a:lnTo>
                  <a:pt x="38226" y="952868"/>
                </a:lnTo>
                <a:lnTo>
                  <a:pt x="38054" y="933814"/>
                </a:lnTo>
                <a:close/>
              </a:path>
              <a:path w="114300" h="1047940">
                <a:moveTo>
                  <a:pt x="76154" y="933467"/>
                </a:moveTo>
                <a:lnTo>
                  <a:pt x="38054" y="933814"/>
                </a:lnTo>
                <a:lnTo>
                  <a:pt x="38226" y="952868"/>
                </a:lnTo>
                <a:lnTo>
                  <a:pt x="76326" y="952525"/>
                </a:lnTo>
                <a:lnTo>
                  <a:pt x="76154" y="933467"/>
                </a:lnTo>
                <a:close/>
              </a:path>
              <a:path w="114300" h="1047940">
                <a:moveTo>
                  <a:pt x="114300" y="933119"/>
                </a:moveTo>
                <a:lnTo>
                  <a:pt x="76154" y="933467"/>
                </a:lnTo>
                <a:lnTo>
                  <a:pt x="76326" y="952525"/>
                </a:lnTo>
                <a:lnTo>
                  <a:pt x="38226" y="952868"/>
                </a:lnTo>
                <a:lnTo>
                  <a:pt x="104645" y="952868"/>
                </a:lnTo>
                <a:lnTo>
                  <a:pt x="114300" y="933119"/>
                </a:lnTo>
                <a:close/>
              </a:path>
              <a:path w="114300" h="1047940">
                <a:moveTo>
                  <a:pt x="67690" y="0"/>
                </a:moveTo>
                <a:lnTo>
                  <a:pt x="29590" y="380"/>
                </a:lnTo>
                <a:lnTo>
                  <a:pt x="38054" y="933814"/>
                </a:lnTo>
                <a:lnTo>
                  <a:pt x="76154" y="933467"/>
                </a:lnTo>
                <a:lnTo>
                  <a:pt x="67690" y="0"/>
                </a:lnTo>
                <a:close/>
              </a:path>
            </a:pathLst>
          </a:custGeom>
          <a:solidFill>
            <a:srgbClr val="FF0000"/>
          </a:solidFill>
        </p:spPr>
        <p:txBody>
          <a:bodyPr wrap="square" lIns="0" tIns="0" rIns="0" bIns="0" rtlCol="0">
            <a:noAutofit/>
          </a:bodyPr>
          <a:lstStyle/>
          <a:p>
            <a:endParaRPr/>
          </a:p>
        </p:txBody>
      </p:sp>
      <p:sp>
        <p:nvSpPr>
          <p:cNvPr id="55" name="object 55"/>
          <p:cNvSpPr/>
          <p:nvPr/>
        </p:nvSpPr>
        <p:spPr>
          <a:xfrm>
            <a:off x="4890770" y="3252723"/>
            <a:ext cx="1028953" cy="1638934"/>
          </a:xfrm>
          <a:custGeom>
            <a:avLst/>
            <a:gdLst/>
            <a:ahLst/>
            <a:cxnLst/>
            <a:rect l="l" t="t" r="r" b="b"/>
            <a:pathLst>
              <a:path w="1028953" h="1638934">
                <a:moveTo>
                  <a:pt x="952471" y="87046"/>
                </a:moveTo>
                <a:lnTo>
                  <a:pt x="0" y="1618742"/>
                </a:lnTo>
                <a:lnTo>
                  <a:pt x="32384" y="1638934"/>
                </a:lnTo>
                <a:lnTo>
                  <a:pt x="984882" y="107196"/>
                </a:lnTo>
                <a:lnTo>
                  <a:pt x="952471" y="87046"/>
                </a:lnTo>
                <a:close/>
              </a:path>
              <a:path w="1028953" h="1638934">
                <a:moveTo>
                  <a:pt x="1022376" y="70865"/>
                </a:moveTo>
                <a:lnTo>
                  <a:pt x="962532" y="70865"/>
                </a:lnTo>
                <a:lnTo>
                  <a:pt x="994917" y="91059"/>
                </a:lnTo>
                <a:lnTo>
                  <a:pt x="984882" y="107196"/>
                </a:lnTo>
                <a:lnTo>
                  <a:pt x="1017142" y="127253"/>
                </a:lnTo>
                <a:lnTo>
                  <a:pt x="1022376" y="70865"/>
                </a:lnTo>
                <a:close/>
              </a:path>
              <a:path w="1028953" h="1638934">
                <a:moveTo>
                  <a:pt x="962532" y="70865"/>
                </a:moveTo>
                <a:lnTo>
                  <a:pt x="952471" y="87046"/>
                </a:lnTo>
                <a:lnTo>
                  <a:pt x="984882" y="107196"/>
                </a:lnTo>
                <a:lnTo>
                  <a:pt x="994917" y="91059"/>
                </a:lnTo>
                <a:lnTo>
                  <a:pt x="962532" y="70865"/>
                </a:lnTo>
                <a:close/>
              </a:path>
              <a:path w="1028953" h="1638934">
                <a:moveTo>
                  <a:pt x="1028953" y="0"/>
                </a:moveTo>
                <a:lnTo>
                  <a:pt x="920114" y="66928"/>
                </a:lnTo>
                <a:lnTo>
                  <a:pt x="952471" y="87046"/>
                </a:lnTo>
                <a:lnTo>
                  <a:pt x="962532" y="70865"/>
                </a:lnTo>
                <a:lnTo>
                  <a:pt x="1022376" y="70865"/>
                </a:lnTo>
                <a:lnTo>
                  <a:pt x="1028953" y="0"/>
                </a:lnTo>
                <a:close/>
              </a:path>
            </a:pathLst>
          </a:custGeom>
          <a:solidFill>
            <a:srgbClr val="FF0000"/>
          </a:solidFill>
        </p:spPr>
        <p:txBody>
          <a:bodyPr wrap="square" lIns="0" tIns="0" rIns="0" bIns="0" rtlCol="0">
            <a:noAutofit/>
          </a:bodyPr>
          <a:lstStyle/>
          <a:p>
            <a:endParaRPr/>
          </a:p>
        </p:txBody>
      </p:sp>
      <p:sp>
        <p:nvSpPr>
          <p:cNvPr id="56" name="object 56"/>
          <p:cNvSpPr/>
          <p:nvPr/>
        </p:nvSpPr>
        <p:spPr>
          <a:xfrm>
            <a:off x="5008498" y="4941823"/>
            <a:ext cx="944626" cy="114300"/>
          </a:xfrm>
          <a:custGeom>
            <a:avLst/>
            <a:gdLst/>
            <a:ahLst/>
            <a:cxnLst/>
            <a:rect l="l" t="t" r="r" b="b"/>
            <a:pathLst>
              <a:path w="944626" h="114300">
                <a:moveTo>
                  <a:pt x="830326" y="0"/>
                </a:moveTo>
                <a:lnTo>
                  <a:pt x="830326" y="114300"/>
                </a:lnTo>
                <a:lnTo>
                  <a:pt x="906526" y="76200"/>
                </a:lnTo>
                <a:lnTo>
                  <a:pt x="849376" y="76200"/>
                </a:lnTo>
                <a:lnTo>
                  <a:pt x="849376" y="38100"/>
                </a:lnTo>
                <a:lnTo>
                  <a:pt x="906526" y="38100"/>
                </a:lnTo>
                <a:lnTo>
                  <a:pt x="830326" y="0"/>
                </a:lnTo>
                <a:close/>
              </a:path>
              <a:path w="944626" h="114300">
                <a:moveTo>
                  <a:pt x="830326" y="38100"/>
                </a:moveTo>
                <a:lnTo>
                  <a:pt x="0" y="38100"/>
                </a:lnTo>
                <a:lnTo>
                  <a:pt x="0" y="76200"/>
                </a:lnTo>
                <a:lnTo>
                  <a:pt x="830326" y="76200"/>
                </a:lnTo>
                <a:lnTo>
                  <a:pt x="830326" y="38100"/>
                </a:lnTo>
                <a:close/>
              </a:path>
              <a:path w="944626" h="114300">
                <a:moveTo>
                  <a:pt x="906526" y="38100"/>
                </a:moveTo>
                <a:lnTo>
                  <a:pt x="849376" y="38100"/>
                </a:lnTo>
                <a:lnTo>
                  <a:pt x="849376" y="76200"/>
                </a:lnTo>
                <a:lnTo>
                  <a:pt x="906526" y="76200"/>
                </a:lnTo>
                <a:lnTo>
                  <a:pt x="944626" y="57150"/>
                </a:lnTo>
                <a:lnTo>
                  <a:pt x="906526" y="38100"/>
                </a:lnTo>
                <a:close/>
              </a:path>
            </a:pathLst>
          </a:custGeom>
          <a:solidFill>
            <a:srgbClr val="FF0000"/>
          </a:solidFill>
        </p:spPr>
        <p:txBody>
          <a:bodyPr wrap="square" lIns="0" tIns="0" rIns="0" bIns="0" rtlCol="0">
            <a:noAutofit/>
          </a:bodyPr>
          <a:lstStyle/>
          <a:p>
            <a:endParaRPr/>
          </a:p>
        </p:txBody>
      </p:sp>
      <p:sp>
        <p:nvSpPr>
          <p:cNvPr id="57" name="object 57"/>
          <p:cNvSpPr txBox="1"/>
          <p:nvPr/>
        </p:nvSpPr>
        <p:spPr>
          <a:xfrm>
            <a:off x="1018438" y="3583558"/>
            <a:ext cx="768350" cy="285115"/>
          </a:xfrm>
          <a:prstGeom prst="rect">
            <a:avLst/>
          </a:prstGeom>
        </p:spPr>
        <p:txBody>
          <a:bodyPr vert="horz" wrap="square" lIns="0" tIns="0" rIns="0" bIns="0" rtlCol="0">
            <a:noAutofit/>
          </a:bodyPr>
          <a:lstStyle/>
          <a:p>
            <a:pPr marL="12700">
              <a:lnSpc>
                <a:spcPct val="100000"/>
              </a:lnSpc>
            </a:pPr>
            <a:r>
              <a:rPr sz="1800" spc="-10" dirty="0" smtClean="0">
                <a:latin typeface="Arial"/>
                <a:cs typeface="Arial"/>
              </a:rPr>
              <a:t>u</a:t>
            </a:r>
            <a:r>
              <a:rPr sz="1800" spc="-45" dirty="0" smtClean="0">
                <a:latin typeface="Arial"/>
                <a:cs typeface="Arial"/>
              </a:rPr>
              <a:t>w</a:t>
            </a:r>
            <a:r>
              <a:rPr sz="1800" spc="-15" dirty="0" smtClean="0">
                <a:latin typeface="Arial"/>
                <a:cs typeface="Arial"/>
              </a:rPr>
              <a:t>x</a:t>
            </a:r>
            <a:r>
              <a:rPr sz="1800" spc="5" dirty="0" smtClean="0">
                <a:latin typeface="Arial"/>
                <a:cs typeface="Arial"/>
              </a:rPr>
              <a:t>v</a:t>
            </a:r>
            <a:r>
              <a:rPr sz="1800" spc="-15" dirty="0" smtClean="0">
                <a:latin typeface="Arial"/>
                <a:cs typeface="Arial"/>
              </a:rPr>
              <a:t>y</a:t>
            </a:r>
            <a:r>
              <a:rPr sz="1800" spc="0" dirty="0" smtClean="0">
                <a:solidFill>
                  <a:srgbClr val="FF0000"/>
                </a:solidFill>
                <a:latin typeface="Arial"/>
                <a:cs typeface="Arial"/>
              </a:rPr>
              <a:t>z</a:t>
            </a:r>
            <a:endParaRPr sz="1800" dirty="0">
              <a:solidFill>
                <a:srgbClr val="FF0000"/>
              </a:solidFill>
              <a:latin typeface="Arial"/>
              <a:cs typeface="Arial"/>
            </a:endParaRPr>
          </a:p>
        </p:txBody>
      </p:sp>
      <p:sp>
        <p:nvSpPr>
          <p:cNvPr id="58" name="object 58"/>
          <p:cNvSpPr txBox="1"/>
          <p:nvPr/>
        </p:nvSpPr>
        <p:spPr>
          <a:xfrm>
            <a:off x="4074414" y="6248400"/>
            <a:ext cx="996315" cy="191770"/>
          </a:xfrm>
          <a:prstGeom prst="rect">
            <a:avLst/>
          </a:prstGeom>
        </p:spPr>
        <p:txBody>
          <a:bodyPr vert="horz" wrap="square" lIns="0" tIns="0" rIns="0" bIns="0" rtlCol="0">
            <a:noAutofit/>
          </a:bodyPr>
          <a:lstStyle/>
          <a:p>
            <a:pPr marL="12700">
              <a:lnSpc>
                <a:spcPct val="100000"/>
              </a:lnSpc>
            </a:pPr>
            <a:r>
              <a:rPr sz="1200" dirty="0" smtClean="0">
                <a:latin typeface="Tahoma"/>
                <a:cs typeface="Tahoma"/>
              </a:rPr>
              <a:t>Ne</a:t>
            </a:r>
            <a:r>
              <a:rPr sz="1200" spc="-10" dirty="0" smtClean="0">
                <a:latin typeface="Tahoma"/>
                <a:cs typeface="Tahoma"/>
              </a:rPr>
              <a:t>t</a:t>
            </a:r>
            <a:r>
              <a:rPr sz="1200" spc="-5" dirty="0" smtClean="0">
                <a:latin typeface="Tahoma"/>
                <a:cs typeface="Tahoma"/>
              </a:rPr>
              <a:t>wo</a:t>
            </a:r>
            <a:r>
              <a:rPr sz="1200" spc="0" dirty="0" smtClean="0">
                <a:latin typeface="Tahoma"/>
                <a:cs typeface="Tahoma"/>
              </a:rPr>
              <a:t>rk</a:t>
            </a:r>
            <a:r>
              <a:rPr sz="1200" spc="-5" dirty="0" smtClean="0">
                <a:latin typeface="Tahoma"/>
                <a:cs typeface="Tahoma"/>
              </a:rPr>
              <a:t> </a:t>
            </a:r>
            <a:r>
              <a:rPr sz="1200" spc="0" dirty="0" smtClean="0">
                <a:latin typeface="Tahoma"/>
                <a:cs typeface="Tahoma"/>
              </a:rPr>
              <a:t>L</a:t>
            </a:r>
            <a:r>
              <a:rPr sz="1200" spc="-20" dirty="0" smtClean="0">
                <a:latin typeface="Tahoma"/>
                <a:cs typeface="Tahoma"/>
              </a:rPr>
              <a:t>a</a:t>
            </a:r>
            <a:r>
              <a:rPr sz="1200" spc="-15" dirty="0" smtClean="0">
                <a:latin typeface="Tahoma"/>
                <a:cs typeface="Tahoma"/>
              </a:rPr>
              <a:t>y</a:t>
            </a:r>
            <a:r>
              <a:rPr sz="1200" spc="0" dirty="0" smtClean="0">
                <a:latin typeface="Tahoma"/>
                <a:cs typeface="Tahoma"/>
              </a:rPr>
              <a:t>er</a:t>
            </a:r>
            <a:endParaRPr sz="1200" dirty="0">
              <a:latin typeface="Tahoma"/>
              <a:cs typeface="Tahoma"/>
            </a:endParaRPr>
          </a:p>
        </p:txBody>
      </p:sp>
      <p:sp>
        <p:nvSpPr>
          <p:cNvPr id="59" name="TextBox 58"/>
          <p:cNvSpPr txBox="1"/>
          <p:nvPr/>
        </p:nvSpPr>
        <p:spPr>
          <a:xfrm>
            <a:off x="457200" y="304800"/>
            <a:ext cx="5105400" cy="707886"/>
          </a:xfrm>
          <a:prstGeom prst="rect">
            <a:avLst/>
          </a:prstGeom>
          <a:noFill/>
        </p:spPr>
        <p:txBody>
          <a:bodyPr wrap="square" rtlCol="0">
            <a:spAutoFit/>
          </a:bodyPr>
          <a:lstStyle/>
          <a:p>
            <a:r>
              <a:rPr lang="en-US" altLang="zh-CN" sz="4000" dirty="0" err="1" smtClean="0"/>
              <a:t>Dijkstra</a:t>
            </a:r>
            <a:r>
              <a:rPr lang="zh-CN" altLang="en-US" sz="4000" dirty="0" smtClean="0"/>
              <a:t>算法：例子</a:t>
            </a:r>
            <a:r>
              <a:rPr lang="en-US" altLang="zh-CN" sz="4000" dirty="0" smtClean="0"/>
              <a:t> </a:t>
            </a:r>
            <a:endParaRPr lang="zh-CN" altLang="en-US" sz="4000" dirty="0"/>
          </a:p>
        </p:txBody>
      </p:sp>
      <p:sp>
        <p:nvSpPr>
          <p:cNvPr id="60" name="文本框 59"/>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28" name="文本框 27"/>
          <p:cNvSpPr txBox="1"/>
          <p:nvPr/>
        </p:nvSpPr>
        <p:spPr>
          <a:xfrm>
            <a:off x="685800" y="1459468"/>
            <a:ext cx="1828800" cy="369332"/>
          </a:xfrm>
          <a:prstGeom prst="rect">
            <a:avLst/>
          </a:prstGeom>
          <a:noFill/>
        </p:spPr>
        <p:txBody>
          <a:bodyPr wrap="square" rtlCol="0">
            <a:spAutoFit/>
          </a:bodyPr>
          <a:lstStyle/>
          <a:p>
            <a:r>
              <a:rPr kumimoji="1" lang="en-US" altLang="zh-CN" dirty="0" smtClean="0"/>
              <a:t>U</a:t>
            </a:r>
            <a:r>
              <a:rPr kumimoji="1" lang="zh-CN" altLang="en-US" dirty="0" smtClean="0"/>
              <a:t>至各点距离</a:t>
            </a:r>
            <a:endParaRPr kumimoji="1" lang="zh-CN" altLang="en-US" dirty="0"/>
          </a:p>
        </p:txBody>
      </p:sp>
      <p:sp>
        <p:nvSpPr>
          <p:cNvPr id="61" name="object 46"/>
          <p:cNvSpPr/>
          <p:nvPr/>
        </p:nvSpPr>
        <p:spPr>
          <a:xfrm>
            <a:off x="2214499" y="2695575"/>
            <a:ext cx="528701" cy="276225"/>
          </a:xfrm>
          <a:custGeom>
            <a:avLst/>
            <a:gdLst/>
            <a:ahLst/>
            <a:cxnLst/>
            <a:rect l="l" t="t" r="r" b="b"/>
            <a:pathLst>
              <a:path w="528701" h="276225">
                <a:moveTo>
                  <a:pt x="0" y="138049"/>
                </a:moveTo>
                <a:lnTo>
                  <a:pt x="13477" y="94431"/>
                </a:lnTo>
                <a:lnTo>
                  <a:pt x="39605" y="65349"/>
                </a:lnTo>
                <a:lnTo>
                  <a:pt x="77422" y="40449"/>
                </a:lnTo>
                <a:lnTo>
                  <a:pt x="125089" y="20693"/>
                </a:lnTo>
                <a:lnTo>
                  <a:pt x="180766" y="7041"/>
                </a:lnTo>
                <a:lnTo>
                  <a:pt x="221427" y="1807"/>
                </a:lnTo>
                <a:lnTo>
                  <a:pt x="264287" y="0"/>
                </a:lnTo>
                <a:lnTo>
                  <a:pt x="307180" y="1807"/>
                </a:lnTo>
                <a:lnTo>
                  <a:pt x="347869" y="7041"/>
                </a:lnTo>
                <a:lnTo>
                  <a:pt x="385808" y="15416"/>
                </a:lnTo>
                <a:lnTo>
                  <a:pt x="436372" y="33245"/>
                </a:lnTo>
                <a:lnTo>
                  <a:pt x="477689" y="56537"/>
                </a:lnTo>
                <a:lnTo>
                  <a:pt x="507924" y="84331"/>
                </a:lnTo>
                <a:lnTo>
                  <a:pt x="527824" y="126732"/>
                </a:lnTo>
                <a:lnTo>
                  <a:pt x="528701" y="138049"/>
                </a:lnTo>
                <a:lnTo>
                  <a:pt x="527824" y="149383"/>
                </a:lnTo>
                <a:lnTo>
                  <a:pt x="525240" y="160465"/>
                </a:lnTo>
                <a:lnTo>
                  <a:pt x="499191" y="201555"/>
                </a:lnTo>
                <a:lnTo>
                  <a:pt x="465057" y="227978"/>
                </a:lnTo>
                <a:lnTo>
                  <a:pt x="420454" y="249569"/>
                </a:lnTo>
                <a:lnTo>
                  <a:pt x="367216" y="265368"/>
                </a:lnTo>
                <a:lnTo>
                  <a:pt x="327834" y="272210"/>
                </a:lnTo>
                <a:lnTo>
                  <a:pt x="285975" y="275767"/>
                </a:lnTo>
                <a:lnTo>
                  <a:pt x="264287" y="276225"/>
                </a:lnTo>
                <a:lnTo>
                  <a:pt x="242616" y="275767"/>
                </a:lnTo>
                <a:lnTo>
                  <a:pt x="221427" y="274416"/>
                </a:lnTo>
                <a:lnTo>
                  <a:pt x="180766" y="269182"/>
                </a:lnTo>
                <a:lnTo>
                  <a:pt x="142848" y="260804"/>
                </a:lnTo>
                <a:lnTo>
                  <a:pt x="92307" y="242968"/>
                </a:lnTo>
                <a:lnTo>
                  <a:pt x="51003" y="219660"/>
                </a:lnTo>
                <a:lnTo>
                  <a:pt x="20774" y="191839"/>
                </a:lnTo>
                <a:lnTo>
                  <a:pt x="876" y="149383"/>
                </a:lnTo>
                <a:lnTo>
                  <a:pt x="0" y="138049"/>
                </a:lnTo>
                <a:close/>
              </a:path>
            </a:pathLst>
          </a:custGeom>
          <a:ln w="19050">
            <a:solidFill>
              <a:srgbClr val="FF0000"/>
            </a:solidFill>
          </a:ln>
        </p:spPr>
        <p:txBody>
          <a:bodyPr wrap="square" lIns="0" tIns="0" rIns="0" bIns="0" rtlCol="0">
            <a:noAutofit/>
          </a:bodyPr>
          <a:lstStyle/>
          <a:p>
            <a:endParaRPr/>
          </a:p>
        </p:txBody>
      </p:sp>
      <p:sp>
        <p:nvSpPr>
          <p:cNvPr id="51" name="矩形 50"/>
          <p:cNvSpPr/>
          <p:nvPr/>
        </p:nvSpPr>
        <p:spPr>
          <a:xfrm>
            <a:off x="2209800" y="2667000"/>
            <a:ext cx="543739" cy="369332"/>
          </a:xfrm>
          <a:prstGeom prst="rect">
            <a:avLst/>
          </a:prstGeom>
        </p:spPr>
        <p:txBody>
          <a:bodyPr wrap="none">
            <a:spAutoFit/>
          </a:bodyPr>
          <a:lstStyle/>
          <a:p>
            <a:r>
              <a:rPr lang="en-US" altLang="zh-CN" u="sng">
                <a:latin typeface="Arial"/>
                <a:cs typeface="Arial"/>
              </a:rPr>
              <a:t>6,w</a:t>
            </a:r>
            <a:endParaRPr lang="zh-CN" altLang="en-US" dirty="0"/>
          </a:p>
        </p:txBody>
      </p:sp>
      <p:cxnSp>
        <p:nvCxnSpPr>
          <p:cNvPr id="65" name="直线箭头连接符 64"/>
          <p:cNvCxnSpPr/>
          <p:nvPr/>
        </p:nvCxnSpPr>
        <p:spPr bwMode="auto">
          <a:xfrm flipH="1">
            <a:off x="1753260" y="2225610"/>
            <a:ext cx="1065251" cy="2903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6" name="直线箭头连接符 65"/>
          <p:cNvCxnSpPr/>
          <p:nvPr/>
        </p:nvCxnSpPr>
        <p:spPr bwMode="auto">
          <a:xfrm flipH="1">
            <a:off x="1770304" y="2530536"/>
            <a:ext cx="1686636" cy="3039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8" name="直线箭头连接符 67"/>
          <p:cNvCxnSpPr/>
          <p:nvPr/>
        </p:nvCxnSpPr>
        <p:spPr bwMode="auto">
          <a:xfrm flipH="1">
            <a:off x="1752601" y="2906157"/>
            <a:ext cx="404900" cy="2180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 name="直线箭头连接符 69"/>
          <p:cNvCxnSpPr>
            <a:endCxn id="39" idx="3"/>
          </p:cNvCxnSpPr>
          <p:nvPr/>
        </p:nvCxnSpPr>
        <p:spPr bwMode="auto">
          <a:xfrm flipH="1">
            <a:off x="1801850" y="3172796"/>
            <a:ext cx="2160679" cy="26249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3" name="直线箭头连接符 72"/>
          <p:cNvCxnSpPr/>
          <p:nvPr/>
        </p:nvCxnSpPr>
        <p:spPr bwMode="auto">
          <a:xfrm flipH="1">
            <a:off x="1828801" y="3435285"/>
            <a:ext cx="2802506" cy="2985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674584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6303" y="381000"/>
            <a:ext cx="8180070" cy="592455"/>
          </a:xfrm>
          <a:prstGeom prst="rect">
            <a:avLst/>
          </a:prstGeom>
        </p:spPr>
        <p:txBody>
          <a:bodyPr vert="horz" wrap="square" lIns="0" tIns="0" rIns="0" bIns="0" rtlCol="0">
            <a:noAutofit/>
          </a:bodyPr>
          <a:lstStyle/>
          <a:p>
            <a:pPr marL="12700">
              <a:lnSpc>
                <a:spcPts val="4660"/>
              </a:lnSpc>
            </a:pPr>
            <a:r>
              <a:rPr lang="en-US" sz="4000" spc="-35" dirty="0" smtClean="0">
                <a:latin typeface="黑体"/>
                <a:cs typeface="黑体"/>
              </a:rPr>
              <a:t>选路算法2——</a:t>
            </a:r>
            <a:r>
              <a:rPr sz="4000" spc="-35" dirty="0" smtClean="0">
                <a:latin typeface="黑体"/>
                <a:cs typeface="黑体"/>
              </a:rPr>
              <a:t>距离向量选</a:t>
            </a:r>
            <a:r>
              <a:rPr sz="4000" spc="-40" dirty="0" smtClean="0">
                <a:latin typeface="黑体"/>
                <a:cs typeface="黑体"/>
              </a:rPr>
              <a:t>路算法</a:t>
            </a:r>
            <a:r>
              <a:rPr sz="4000" spc="-830" dirty="0" smtClean="0">
                <a:latin typeface="黑体"/>
                <a:cs typeface="黑体"/>
              </a:rPr>
              <a:t> </a:t>
            </a:r>
            <a:r>
              <a:rPr sz="2200" b="1" spc="-10" dirty="0" smtClean="0">
                <a:solidFill>
                  <a:srgbClr val="001F5F"/>
                </a:solidFill>
                <a:latin typeface="Calibri"/>
                <a:cs typeface="Calibri"/>
              </a:rPr>
              <a:t>Di</a:t>
            </a:r>
            <a:r>
              <a:rPr sz="2200" b="1" spc="-40" dirty="0" smtClean="0">
                <a:solidFill>
                  <a:srgbClr val="001F5F"/>
                </a:solidFill>
                <a:latin typeface="Calibri"/>
                <a:cs typeface="Calibri"/>
              </a:rPr>
              <a:t>st</a:t>
            </a:r>
            <a:r>
              <a:rPr sz="2200" b="1" spc="-15" dirty="0" smtClean="0">
                <a:solidFill>
                  <a:srgbClr val="001F5F"/>
                </a:solidFill>
                <a:latin typeface="Calibri"/>
                <a:cs typeface="Calibri"/>
              </a:rPr>
              <a:t>a</a:t>
            </a:r>
            <a:r>
              <a:rPr sz="2200" b="1" spc="-25" dirty="0" smtClean="0">
                <a:solidFill>
                  <a:srgbClr val="001F5F"/>
                </a:solidFill>
                <a:latin typeface="Calibri"/>
                <a:cs typeface="Calibri"/>
              </a:rPr>
              <a:t>n</a:t>
            </a:r>
            <a:r>
              <a:rPr sz="2200" b="1" spc="-10" dirty="0" smtClean="0">
                <a:solidFill>
                  <a:srgbClr val="001F5F"/>
                </a:solidFill>
                <a:latin typeface="Calibri"/>
                <a:cs typeface="Calibri"/>
              </a:rPr>
              <a:t>ce</a:t>
            </a:r>
            <a:r>
              <a:rPr sz="2200" b="1" spc="30" dirty="0" smtClean="0">
                <a:solidFill>
                  <a:srgbClr val="001F5F"/>
                </a:solidFill>
                <a:latin typeface="Calibri"/>
                <a:cs typeface="Calibri"/>
              </a:rPr>
              <a:t> </a:t>
            </a:r>
            <a:r>
              <a:rPr sz="2200" b="1" spc="-130" dirty="0" smtClean="0">
                <a:solidFill>
                  <a:srgbClr val="001F5F"/>
                </a:solidFill>
                <a:latin typeface="Calibri"/>
                <a:cs typeface="Calibri"/>
              </a:rPr>
              <a:t>V</a:t>
            </a:r>
            <a:r>
              <a:rPr sz="2200" b="1" spc="-10" dirty="0" smtClean="0">
                <a:solidFill>
                  <a:srgbClr val="001F5F"/>
                </a:solidFill>
                <a:latin typeface="Calibri"/>
                <a:cs typeface="Calibri"/>
              </a:rPr>
              <a:t>ec</a:t>
            </a:r>
            <a:r>
              <a:rPr sz="2200" b="1" spc="-40" dirty="0" smtClean="0">
                <a:solidFill>
                  <a:srgbClr val="001F5F"/>
                </a:solidFill>
                <a:latin typeface="Calibri"/>
                <a:cs typeface="Calibri"/>
              </a:rPr>
              <a:t>t</a:t>
            </a:r>
            <a:r>
              <a:rPr sz="2200" b="1" spc="-10" dirty="0" smtClean="0">
                <a:solidFill>
                  <a:srgbClr val="001F5F"/>
                </a:solidFill>
                <a:latin typeface="Calibri"/>
                <a:cs typeface="Calibri"/>
              </a:rPr>
              <a:t>or</a:t>
            </a:r>
            <a:r>
              <a:rPr sz="2200" b="1" spc="30" dirty="0" smtClean="0">
                <a:solidFill>
                  <a:srgbClr val="001F5F"/>
                </a:solidFill>
                <a:latin typeface="Calibri"/>
                <a:cs typeface="Calibri"/>
              </a:rPr>
              <a:t> </a:t>
            </a:r>
            <a:r>
              <a:rPr sz="2200" spc="-70" dirty="0" smtClean="0">
                <a:solidFill>
                  <a:srgbClr val="001F5F"/>
                </a:solidFill>
                <a:latin typeface="Calibri"/>
                <a:cs typeface="Calibri"/>
              </a:rPr>
              <a:t>R</a:t>
            </a:r>
            <a:r>
              <a:rPr sz="2200" spc="-10" dirty="0" smtClean="0">
                <a:solidFill>
                  <a:srgbClr val="001F5F"/>
                </a:solidFill>
                <a:latin typeface="Calibri"/>
                <a:cs typeface="Calibri"/>
              </a:rPr>
              <a:t>outing</a:t>
            </a:r>
            <a:r>
              <a:rPr sz="2200" spc="5" dirty="0" smtClean="0">
                <a:solidFill>
                  <a:srgbClr val="001F5F"/>
                </a:solidFill>
                <a:latin typeface="Calibri"/>
                <a:cs typeface="Calibri"/>
              </a:rPr>
              <a:t> </a:t>
            </a:r>
            <a:r>
              <a:rPr sz="2200" spc="-10" dirty="0" smtClean="0">
                <a:solidFill>
                  <a:srgbClr val="001F5F"/>
                </a:solidFill>
                <a:latin typeface="Calibri"/>
                <a:cs typeface="Calibri"/>
              </a:rPr>
              <a:t>Al</a:t>
            </a:r>
            <a:r>
              <a:rPr sz="2200" spc="-30" dirty="0" smtClean="0">
                <a:solidFill>
                  <a:srgbClr val="001F5F"/>
                </a:solidFill>
                <a:latin typeface="Calibri"/>
                <a:cs typeface="Calibri"/>
              </a:rPr>
              <a:t>g</a:t>
            </a:r>
            <a:r>
              <a:rPr sz="2200" spc="-10" dirty="0" smtClean="0">
                <a:solidFill>
                  <a:srgbClr val="001F5F"/>
                </a:solidFill>
                <a:latin typeface="Calibri"/>
                <a:cs typeface="Calibri"/>
              </a:rPr>
              <a:t>orithm</a:t>
            </a:r>
            <a:endParaRPr sz="2200" dirty="0">
              <a:latin typeface="Calibri"/>
              <a:cs typeface="Calibri"/>
            </a:endParaRPr>
          </a:p>
        </p:txBody>
      </p:sp>
      <p:sp>
        <p:nvSpPr>
          <p:cNvPr id="3" name="object 3"/>
          <p:cNvSpPr txBox="1"/>
          <p:nvPr/>
        </p:nvSpPr>
        <p:spPr>
          <a:xfrm>
            <a:off x="547217" y="1675268"/>
            <a:ext cx="8120380" cy="2148840"/>
          </a:xfrm>
          <a:prstGeom prst="rect">
            <a:avLst/>
          </a:prstGeom>
        </p:spPr>
        <p:txBody>
          <a:bodyPr vert="horz" wrap="square" lIns="0" tIns="0" rIns="0" bIns="0" rtlCol="0">
            <a:noAutofit/>
          </a:bodyPr>
          <a:lstStyle/>
          <a:p>
            <a:pPr marL="355600" marR="266065" indent="-342900" algn="just">
              <a:lnSpc>
                <a:spcPct val="972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所有节点和与它之间相连的节点交</a:t>
            </a:r>
            <a:r>
              <a:rPr sz="2800" spc="-15" dirty="0" smtClean="0">
                <a:latin typeface="宋体"/>
                <a:cs typeface="宋体"/>
              </a:rPr>
              <a:t>换</a:t>
            </a:r>
            <a:r>
              <a:rPr sz="2800" spc="-30" dirty="0" smtClean="0">
                <a:solidFill>
                  <a:srgbClr val="FF0000"/>
                </a:solidFill>
                <a:latin typeface="宋体"/>
                <a:cs typeface="宋体"/>
              </a:rPr>
              <a:t>距离</a:t>
            </a:r>
            <a:r>
              <a:rPr sz="2800" spc="-25" dirty="0" smtClean="0">
                <a:solidFill>
                  <a:srgbClr val="FF0000"/>
                </a:solidFill>
                <a:latin typeface="宋体"/>
                <a:cs typeface="宋体"/>
              </a:rPr>
              <a:t>向量</a:t>
            </a:r>
            <a:r>
              <a:rPr sz="2800" spc="-30" dirty="0" smtClean="0">
                <a:latin typeface="宋体"/>
                <a:cs typeface="宋体"/>
              </a:rPr>
              <a:t>信</a:t>
            </a:r>
            <a:r>
              <a:rPr sz="2800" spc="-25" dirty="0" smtClean="0">
                <a:latin typeface="宋体"/>
                <a:cs typeface="宋体"/>
              </a:rPr>
              <a:t> 息</a:t>
            </a:r>
            <a:r>
              <a:rPr sz="2800" spc="-20" dirty="0" smtClean="0">
                <a:latin typeface="Comic Sans MS"/>
                <a:cs typeface="Comic Sans MS"/>
              </a:rPr>
              <a:t>(D</a:t>
            </a:r>
            <a:r>
              <a:rPr sz="2800" spc="-35" dirty="0" smtClean="0">
                <a:latin typeface="Comic Sans MS"/>
                <a:cs typeface="Comic Sans MS"/>
              </a:rPr>
              <a:t>V</a:t>
            </a:r>
            <a:r>
              <a:rPr sz="2800" spc="-20" dirty="0" smtClean="0">
                <a:latin typeface="Comic Sans MS"/>
                <a:cs typeface="Comic Sans MS"/>
              </a:rPr>
              <a:t>)</a:t>
            </a:r>
            <a:r>
              <a:rPr sz="2800" spc="-30" dirty="0" smtClean="0">
                <a:latin typeface="宋体"/>
                <a:cs typeface="宋体"/>
              </a:rPr>
              <a:t>，更新自己的</a:t>
            </a:r>
            <a:r>
              <a:rPr sz="2800" spc="-25" dirty="0" smtClean="0">
                <a:solidFill>
                  <a:srgbClr val="FF0000"/>
                </a:solidFill>
                <a:latin typeface="宋体"/>
                <a:cs typeface="宋体"/>
              </a:rPr>
              <a:t>距</a:t>
            </a:r>
            <a:r>
              <a:rPr sz="2800" spc="-30" dirty="0" smtClean="0">
                <a:solidFill>
                  <a:srgbClr val="FF0000"/>
                </a:solidFill>
                <a:latin typeface="宋体"/>
                <a:cs typeface="宋体"/>
              </a:rPr>
              <a:t>离向</a:t>
            </a:r>
            <a:r>
              <a:rPr sz="2800" spc="-15" dirty="0" smtClean="0">
                <a:solidFill>
                  <a:srgbClr val="FF0000"/>
                </a:solidFill>
                <a:latin typeface="宋体"/>
                <a:cs typeface="宋体"/>
              </a:rPr>
              <a:t>量</a:t>
            </a:r>
            <a:r>
              <a:rPr sz="2800" spc="-30" dirty="0" smtClean="0">
                <a:latin typeface="宋体"/>
                <a:cs typeface="宋体"/>
              </a:rPr>
              <a:t>，然</a:t>
            </a:r>
            <a:r>
              <a:rPr sz="2800" spc="-25" dirty="0" smtClean="0">
                <a:latin typeface="宋体"/>
                <a:cs typeface="宋体"/>
              </a:rPr>
              <a:t>后</a:t>
            </a:r>
            <a:r>
              <a:rPr sz="2800" spc="-30" dirty="0" smtClean="0">
                <a:latin typeface="宋体"/>
                <a:cs typeface="宋体"/>
              </a:rPr>
              <a:t>再把</a:t>
            </a:r>
            <a:r>
              <a:rPr sz="2800" spc="-25" dirty="0" smtClean="0">
                <a:latin typeface="宋体"/>
                <a:cs typeface="宋体"/>
              </a:rPr>
              <a:t>更</a:t>
            </a:r>
            <a:r>
              <a:rPr sz="2800" spc="-30" dirty="0" smtClean="0">
                <a:latin typeface="宋体"/>
                <a:cs typeface="宋体"/>
              </a:rPr>
              <a:t>新后</a:t>
            </a:r>
            <a:r>
              <a:rPr sz="2800" spc="-15" dirty="0" smtClean="0">
                <a:latin typeface="宋体"/>
                <a:cs typeface="宋体"/>
              </a:rPr>
              <a:t> </a:t>
            </a:r>
            <a:r>
              <a:rPr sz="2800" spc="-35" dirty="0" smtClean="0">
                <a:latin typeface="宋体"/>
                <a:cs typeface="宋体"/>
              </a:rPr>
              <a:t>的</a:t>
            </a:r>
            <a:r>
              <a:rPr sz="2800" spc="-35" dirty="0" smtClean="0">
                <a:solidFill>
                  <a:srgbClr val="FF0000"/>
                </a:solidFill>
                <a:latin typeface="宋体"/>
                <a:cs typeface="宋体"/>
              </a:rPr>
              <a:t>距离向量</a:t>
            </a:r>
            <a:r>
              <a:rPr sz="2800" spc="-35" dirty="0" smtClean="0">
                <a:latin typeface="宋体"/>
                <a:cs typeface="宋体"/>
              </a:rPr>
              <a:t>反馈给相邻节点</a:t>
            </a:r>
            <a:endParaRPr sz="2800">
              <a:latin typeface="宋体"/>
              <a:cs typeface="宋体"/>
            </a:endParaRPr>
          </a:p>
          <a:p>
            <a:pPr>
              <a:lnSpc>
                <a:spcPts val="1000"/>
              </a:lnSpc>
            </a:pPr>
            <a:endParaRPr sz="1000"/>
          </a:p>
          <a:p>
            <a:pPr>
              <a:lnSpc>
                <a:spcPts val="1300"/>
              </a:lnSpc>
              <a:spcBef>
                <a:spcPts val="38"/>
              </a:spcBef>
            </a:pPr>
            <a:endParaRPr sz="1300"/>
          </a:p>
          <a:p>
            <a:pPr marL="306070">
              <a:lnSpc>
                <a:spcPct val="100000"/>
              </a:lnSpc>
              <a:tabLst>
                <a:tab pos="648970" algn="l"/>
              </a:tabLst>
            </a:pPr>
            <a:r>
              <a:rPr sz="2000" dirty="0" smtClean="0">
                <a:solidFill>
                  <a:srgbClr val="FF0000"/>
                </a:solidFill>
                <a:latin typeface="Wingdings"/>
                <a:cs typeface="Wingdings"/>
              </a:rPr>
              <a:t></a:t>
            </a:r>
            <a:r>
              <a:rPr sz="2000" dirty="0" smtClean="0">
                <a:solidFill>
                  <a:srgbClr val="FF0000"/>
                </a:solidFill>
                <a:latin typeface="Times New Roman"/>
                <a:cs typeface="Times New Roman"/>
              </a:rPr>
              <a:t>	</a:t>
            </a:r>
            <a:r>
              <a:rPr sz="2000" spc="10" dirty="0" smtClean="0">
                <a:solidFill>
                  <a:srgbClr val="FF0000"/>
                </a:solidFill>
                <a:latin typeface="黑体"/>
                <a:cs typeface="黑体"/>
              </a:rPr>
              <a:t>分布</a:t>
            </a:r>
            <a:r>
              <a:rPr sz="2000" spc="0" dirty="0" smtClean="0">
                <a:solidFill>
                  <a:srgbClr val="FF0000"/>
                </a:solidFill>
                <a:latin typeface="黑体"/>
                <a:cs typeface="黑体"/>
              </a:rPr>
              <a:t>式</a:t>
            </a:r>
            <a:r>
              <a:rPr sz="2000" spc="-450" dirty="0" smtClean="0">
                <a:solidFill>
                  <a:srgbClr val="FF0000"/>
                </a:solidFill>
                <a:latin typeface="黑体"/>
                <a:cs typeface="黑体"/>
              </a:rPr>
              <a:t> </a:t>
            </a:r>
            <a:r>
              <a:rPr sz="2000" spc="0" dirty="0" smtClean="0">
                <a:solidFill>
                  <a:srgbClr val="FF0000"/>
                </a:solidFill>
                <a:latin typeface="Comic Sans MS"/>
                <a:cs typeface="Comic Sans MS"/>
              </a:rPr>
              <a:t>D</a:t>
            </a:r>
            <a:r>
              <a:rPr sz="2000" spc="5" dirty="0" smtClean="0">
                <a:solidFill>
                  <a:srgbClr val="FF0000"/>
                </a:solidFill>
                <a:latin typeface="Comic Sans MS"/>
                <a:cs typeface="Comic Sans MS"/>
              </a:rPr>
              <a:t>i</a:t>
            </a:r>
            <a:r>
              <a:rPr sz="2000" spc="0" dirty="0" smtClean="0">
                <a:solidFill>
                  <a:srgbClr val="FF0000"/>
                </a:solidFill>
                <a:latin typeface="Comic Sans MS"/>
                <a:cs typeface="Comic Sans MS"/>
              </a:rPr>
              <a:t>stribut</a:t>
            </a:r>
            <a:r>
              <a:rPr sz="2000" spc="-10" dirty="0" smtClean="0">
                <a:solidFill>
                  <a:srgbClr val="FF0000"/>
                </a:solidFill>
                <a:latin typeface="Comic Sans MS"/>
                <a:cs typeface="Comic Sans MS"/>
              </a:rPr>
              <a:t>e</a:t>
            </a:r>
            <a:r>
              <a:rPr sz="2000" spc="0" dirty="0" smtClean="0">
                <a:solidFill>
                  <a:srgbClr val="FF0000"/>
                </a:solidFill>
                <a:latin typeface="Comic Sans MS"/>
                <a:cs typeface="Comic Sans MS"/>
              </a:rPr>
              <a:t>d:</a:t>
            </a:r>
            <a:r>
              <a:rPr sz="2000" spc="-30" dirty="0" smtClean="0">
                <a:solidFill>
                  <a:srgbClr val="FF0000"/>
                </a:solidFill>
                <a:latin typeface="Comic Sans MS"/>
                <a:cs typeface="Comic Sans MS"/>
              </a:rPr>
              <a:t> </a:t>
            </a:r>
            <a:r>
              <a:rPr sz="2000" spc="10" dirty="0" smtClean="0">
                <a:solidFill>
                  <a:srgbClr val="0066FF"/>
                </a:solidFill>
                <a:latin typeface="黑体"/>
                <a:cs typeface="黑体"/>
              </a:rPr>
              <a:t>每个节</a:t>
            </a:r>
            <a:r>
              <a:rPr sz="2000" spc="0" dirty="0" smtClean="0">
                <a:solidFill>
                  <a:srgbClr val="0066FF"/>
                </a:solidFill>
                <a:latin typeface="黑体"/>
                <a:cs typeface="黑体"/>
              </a:rPr>
              <a:t>点接</a:t>
            </a:r>
            <a:r>
              <a:rPr sz="2000" spc="-15" dirty="0" smtClean="0">
                <a:solidFill>
                  <a:srgbClr val="0066FF"/>
                </a:solidFill>
                <a:latin typeface="黑体"/>
                <a:cs typeface="黑体"/>
              </a:rPr>
              <a:t>受</a:t>
            </a:r>
            <a:r>
              <a:rPr sz="2000" spc="0" dirty="0" smtClean="0">
                <a:solidFill>
                  <a:srgbClr val="0066FF"/>
                </a:solidFill>
                <a:latin typeface="黑体"/>
                <a:cs typeface="黑体"/>
              </a:rPr>
              <a:t>来自</a:t>
            </a:r>
            <a:r>
              <a:rPr sz="2000" spc="-15" dirty="0" smtClean="0">
                <a:solidFill>
                  <a:srgbClr val="0066FF"/>
                </a:solidFill>
                <a:latin typeface="黑体"/>
                <a:cs typeface="黑体"/>
              </a:rPr>
              <a:t>直</a:t>
            </a:r>
            <a:r>
              <a:rPr sz="2000" spc="0" dirty="0" smtClean="0">
                <a:solidFill>
                  <a:srgbClr val="0066FF"/>
                </a:solidFill>
                <a:latin typeface="黑体"/>
                <a:cs typeface="黑体"/>
              </a:rPr>
              <a:t>接相</a:t>
            </a:r>
            <a:r>
              <a:rPr sz="2000" spc="-15" dirty="0" smtClean="0">
                <a:solidFill>
                  <a:srgbClr val="0066FF"/>
                </a:solidFill>
                <a:latin typeface="黑体"/>
                <a:cs typeface="黑体"/>
              </a:rPr>
              <a:t>邻</a:t>
            </a:r>
            <a:r>
              <a:rPr sz="2000" spc="0" dirty="0" smtClean="0">
                <a:solidFill>
                  <a:srgbClr val="0066FF"/>
                </a:solidFill>
                <a:latin typeface="黑体"/>
                <a:cs typeface="黑体"/>
              </a:rPr>
              <a:t>节</a:t>
            </a:r>
            <a:r>
              <a:rPr sz="2000" spc="10" dirty="0" smtClean="0">
                <a:solidFill>
                  <a:srgbClr val="0066FF"/>
                </a:solidFill>
                <a:latin typeface="黑体"/>
                <a:cs typeface="黑体"/>
              </a:rPr>
              <a:t>点</a:t>
            </a:r>
            <a:r>
              <a:rPr sz="2000" spc="-15" dirty="0" smtClean="0">
                <a:solidFill>
                  <a:srgbClr val="0066FF"/>
                </a:solidFill>
                <a:latin typeface="黑体"/>
                <a:cs typeface="黑体"/>
              </a:rPr>
              <a:t>的</a:t>
            </a:r>
            <a:r>
              <a:rPr sz="2000" spc="0" dirty="0" smtClean="0">
                <a:solidFill>
                  <a:srgbClr val="0066FF"/>
                </a:solidFill>
                <a:latin typeface="黑体"/>
                <a:cs typeface="黑体"/>
              </a:rPr>
              <a:t>距离</a:t>
            </a:r>
            <a:r>
              <a:rPr sz="2000" spc="-15" dirty="0" smtClean="0">
                <a:solidFill>
                  <a:srgbClr val="0066FF"/>
                </a:solidFill>
                <a:latin typeface="黑体"/>
                <a:cs typeface="黑体"/>
              </a:rPr>
              <a:t>向</a:t>
            </a:r>
            <a:r>
              <a:rPr sz="2000" spc="0" dirty="0" smtClean="0">
                <a:solidFill>
                  <a:srgbClr val="0066FF"/>
                </a:solidFill>
                <a:latin typeface="黑体"/>
                <a:cs typeface="黑体"/>
              </a:rPr>
              <a:t>量信</a:t>
            </a:r>
            <a:endParaRPr sz="2000">
              <a:latin typeface="黑体"/>
              <a:cs typeface="黑体"/>
            </a:endParaRPr>
          </a:p>
          <a:p>
            <a:pPr marL="648970">
              <a:lnSpc>
                <a:spcPts val="2380"/>
              </a:lnSpc>
            </a:pPr>
            <a:r>
              <a:rPr sz="2000" dirty="0" smtClean="0">
                <a:solidFill>
                  <a:srgbClr val="0066FF"/>
                </a:solidFill>
                <a:latin typeface="黑体"/>
                <a:cs typeface="黑体"/>
              </a:rPr>
              <a:t>息，</a:t>
            </a:r>
            <a:r>
              <a:rPr sz="2000" spc="-10" dirty="0" smtClean="0">
                <a:solidFill>
                  <a:srgbClr val="0066FF"/>
                </a:solidFill>
                <a:latin typeface="黑体"/>
                <a:cs typeface="黑体"/>
              </a:rPr>
              <a:t>迭</a:t>
            </a:r>
            <a:r>
              <a:rPr sz="2000" spc="-15" dirty="0" smtClean="0">
                <a:solidFill>
                  <a:srgbClr val="0066FF"/>
                </a:solidFill>
                <a:latin typeface="黑体"/>
                <a:cs typeface="黑体"/>
              </a:rPr>
              <a:t>代</a:t>
            </a:r>
            <a:r>
              <a:rPr sz="2000" spc="0" dirty="0" smtClean="0">
                <a:solidFill>
                  <a:srgbClr val="0066FF"/>
                </a:solidFill>
                <a:latin typeface="黑体"/>
                <a:cs typeface="黑体"/>
              </a:rPr>
              <a:t>更</a:t>
            </a:r>
            <a:r>
              <a:rPr sz="2000" spc="-20" dirty="0" smtClean="0">
                <a:solidFill>
                  <a:srgbClr val="0066FF"/>
                </a:solidFill>
                <a:latin typeface="黑体"/>
                <a:cs typeface="黑体"/>
              </a:rPr>
              <a:t>新</a:t>
            </a:r>
            <a:r>
              <a:rPr sz="2000" spc="0" dirty="0" smtClean="0">
                <a:solidFill>
                  <a:srgbClr val="0066FF"/>
                </a:solidFill>
                <a:latin typeface="黑体"/>
                <a:cs typeface="黑体"/>
              </a:rPr>
              <a:t>之后</a:t>
            </a:r>
            <a:r>
              <a:rPr sz="2000" spc="-5" dirty="0" smtClean="0">
                <a:solidFill>
                  <a:srgbClr val="0066FF"/>
                </a:solidFill>
                <a:latin typeface="黑体"/>
                <a:cs typeface="黑体"/>
              </a:rPr>
              <a:t>再</a:t>
            </a:r>
            <a:r>
              <a:rPr sz="2000" spc="-15" dirty="0" smtClean="0">
                <a:solidFill>
                  <a:srgbClr val="0066FF"/>
                </a:solidFill>
                <a:latin typeface="黑体"/>
                <a:cs typeface="黑体"/>
              </a:rPr>
              <a:t>把</a:t>
            </a:r>
            <a:r>
              <a:rPr sz="2000" spc="0" dirty="0" smtClean="0">
                <a:solidFill>
                  <a:srgbClr val="0066FF"/>
                </a:solidFill>
                <a:latin typeface="黑体"/>
                <a:cs typeface="黑体"/>
              </a:rPr>
              <a:t>结</a:t>
            </a:r>
            <a:r>
              <a:rPr sz="2000" spc="-20" dirty="0" smtClean="0">
                <a:solidFill>
                  <a:srgbClr val="0066FF"/>
                </a:solidFill>
                <a:latin typeface="黑体"/>
                <a:cs typeface="黑体"/>
              </a:rPr>
              <a:t>果</a:t>
            </a:r>
            <a:r>
              <a:rPr sz="2000" spc="0" dirty="0" smtClean="0">
                <a:solidFill>
                  <a:srgbClr val="0066FF"/>
                </a:solidFill>
                <a:latin typeface="黑体"/>
                <a:cs typeface="黑体"/>
              </a:rPr>
              <a:t>反馈</a:t>
            </a:r>
            <a:r>
              <a:rPr sz="2000" spc="-10" dirty="0" smtClean="0">
                <a:solidFill>
                  <a:srgbClr val="0066FF"/>
                </a:solidFill>
                <a:latin typeface="黑体"/>
                <a:cs typeface="黑体"/>
              </a:rPr>
              <a:t>回</a:t>
            </a:r>
            <a:r>
              <a:rPr sz="2000" spc="-15" dirty="0" smtClean="0">
                <a:solidFill>
                  <a:srgbClr val="0066FF"/>
                </a:solidFill>
                <a:latin typeface="黑体"/>
                <a:cs typeface="黑体"/>
              </a:rPr>
              <a:t>相</a:t>
            </a:r>
            <a:r>
              <a:rPr sz="2000" spc="0" dirty="0" smtClean="0">
                <a:solidFill>
                  <a:srgbClr val="0066FF"/>
                </a:solidFill>
                <a:latin typeface="黑体"/>
                <a:cs typeface="黑体"/>
              </a:rPr>
              <a:t>邻</a:t>
            </a:r>
            <a:r>
              <a:rPr sz="2000" spc="-20" dirty="0" smtClean="0">
                <a:solidFill>
                  <a:srgbClr val="0066FF"/>
                </a:solidFill>
                <a:latin typeface="黑体"/>
                <a:cs typeface="黑体"/>
              </a:rPr>
              <a:t>节</a:t>
            </a:r>
            <a:r>
              <a:rPr sz="2000" spc="0" dirty="0" smtClean="0">
                <a:solidFill>
                  <a:srgbClr val="0066FF"/>
                </a:solidFill>
                <a:latin typeface="黑体"/>
                <a:cs typeface="黑体"/>
              </a:rPr>
              <a:t>点</a:t>
            </a:r>
            <a:endParaRPr sz="2000">
              <a:latin typeface="黑体"/>
              <a:cs typeface="黑体"/>
            </a:endParaRPr>
          </a:p>
        </p:txBody>
      </p:sp>
      <p:sp>
        <p:nvSpPr>
          <p:cNvPr id="6" name="object 6"/>
          <p:cNvSpPr txBox="1"/>
          <p:nvPr/>
        </p:nvSpPr>
        <p:spPr>
          <a:xfrm>
            <a:off x="841044" y="3887216"/>
            <a:ext cx="2384425" cy="320040"/>
          </a:xfrm>
          <a:prstGeom prst="rect">
            <a:avLst/>
          </a:prstGeom>
        </p:spPr>
        <p:txBody>
          <a:bodyPr vert="horz" wrap="square" lIns="0" tIns="0" rIns="0" bIns="0" rtlCol="0">
            <a:noAutofit/>
          </a:bodyPr>
          <a:lstStyle/>
          <a:p>
            <a:pPr marL="355600" indent="-342900">
              <a:lnSpc>
                <a:spcPct val="100000"/>
              </a:lnSpc>
              <a:buClr>
                <a:srgbClr val="FF0000"/>
              </a:buClr>
              <a:buFont typeface="Wingdings"/>
              <a:buChar char=""/>
              <a:tabLst>
                <a:tab pos="354965" algn="l"/>
              </a:tabLst>
            </a:pPr>
            <a:r>
              <a:rPr sz="2000" spc="10" dirty="0" smtClean="0">
                <a:solidFill>
                  <a:srgbClr val="FF0000"/>
                </a:solidFill>
                <a:latin typeface="黑体"/>
                <a:cs typeface="黑体"/>
              </a:rPr>
              <a:t>迭代</a:t>
            </a:r>
            <a:r>
              <a:rPr sz="2000" spc="0" dirty="0" smtClean="0">
                <a:solidFill>
                  <a:srgbClr val="FF0000"/>
                </a:solidFill>
                <a:latin typeface="黑体"/>
                <a:cs typeface="黑体"/>
              </a:rPr>
              <a:t>的</a:t>
            </a:r>
            <a:r>
              <a:rPr sz="2000" spc="-450" dirty="0" smtClean="0">
                <a:solidFill>
                  <a:srgbClr val="FF0000"/>
                </a:solidFill>
                <a:latin typeface="黑体"/>
                <a:cs typeface="黑体"/>
              </a:rPr>
              <a:t> </a:t>
            </a:r>
            <a:r>
              <a:rPr sz="2000" spc="0" dirty="0" smtClean="0">
                <a:solidFill>
                  <a:srgbClr val="FF0000"/>
                </a:solidFill>
                <a:latin typeface="Comic Sans MS"/>
                <a:cs typeface="Comic Sans MS"/>
              </a:rPr>
              <a:t>Ite</a:t>
            </a:r>
            <a:r>
              <a:rPr sz="2000" spc="-10" dirty="0" smtClean="0">
                <a:solidFill>
                  <a:srgbClr val="FF0000"/>
                </a:solidFill>
                <a:latin typeface="Comic Sans MS"/>
                <a:cs typeface="Comic Sans MS"/>
              </a:rPr>
              <a:t>ra</a:t>
            </a:r>
            <a:r>
              <a:rPr sz="2000" spc="0" dirty="0" smtClean="0">
                <a:solidFill>
                  <a:srgbClr val="FF0000"/>
                </a:solidFill>
                <a:latin typeface="Comic Sans MS"/>
                <a:cs typeface="Comic Sans MS"/>
              </a:rPr>
              <a:t>tiv</a:t>
            </a:r>
            <a:r>
              <a:rPr sz="2000" spc="-10" dirty="0" smtClean="0">
                <a:solidFill>
                  <a:srgbClr val="FF0000"/>
                </a:solidFill>
                <a:latin typeface="Comic Sans MS"/>
                <a:cs typeface="Comic Sans MS"/>
              </a:rPr>
              <a:t>e</a:t>
            </a:r>
            <a:r>
              <a:rPr sz="2000" spc="0" dirty="0" smtClean="0">
                <a:solidFill>
                  <a:srgbClr val="FF0000"/>
                </a:solidFill>
                <a:latin typeface="Comic Sans MS"/>
                <a:cs typeface="Comic Sans MS"/>
              </a:rPr>
              <a:t>:</a:t>
            </a:r>
            <a:endParaRPr sz="2000">
              <a:latin typeface="Comic Sans MS"/>
              <a:cs typeface="Comic Sans MS"/>
            </a:endParaRPr>
          </a:p>
        </p:txBody>
      </p:sp>
      <p:sp>
        <p:nvSpPr>
          <p:cNvPr id="7" name="object 7"/>
          <p:cNvSpPr txBox="1"/>
          <p:nvPr/>
        </p:nvSpPr>
        <p:spPr>
          <a:xfrm>
            <a:off x="3352927" y="3887216"/>
            <a:ext cx="5112385" cy="302895"/>
          </a:xfrm>
          <a:prstGeom prst="rect">
            <a:avLst/>
          </a:prstGeom>
        </p:spPr>
        <p:txBody>
          <a:bodyPr vert="horz" wrap="square" lIns="0" tIns="0" rIns="0" bIns="0" rtlCol="0">
            <a:noAutofit/>
          </a:bodyPr>
          <a:lstStyle/>
          <a:p>
            <a:pPr marL="12700">
              <a:lnSpc>
                <a:spcPts val="2380"/>
              </a:lnSpc>
            </a:pPr>
            <a:r>
              <a:rPr sz="2000" spc="10" dirty="0" smtClean="0">
                <a:solidFill>
                  <a:srgbClr val="0066FF"/>
                </a:solidFill>
                <a:latin typeface="黑体"/>
                <a:cs typeface="黑体"/>
              </a:rPr>
              <a:t>相邻节</a:t>
            </a:r>
            <a:r>
              <a:rPr sz="2000" spc="0" dirty="0" smtClean="0">
                <a:solidFill>
                  <a:srgbClr val="0066FF"/>
                </a:solidFill>
                <a:latin typeface="黑体"/>
                <a:cs typeface="黑体"/>
              </a:rPr>
              <a:t>点</a:t>
            </a:r>
            <a:r>
              <a:rPr sz="2000" spc="-15" dirty="0" smtClean="0">
                <a:solidFill>
                  <a:srgbClr val="0066FF"/>
                </a:solidFill>
                <a:latin typeface="黑体"/>
                <a:cs typeface="黑体"/>
              </a:rPr>
              <a:t>的</a:t>
            </a:r>
            <a:r>
              <a:rPr sz="2000" spc="0" dirty="0" smtClean="0">
                <a:solidFill>
                  <a:srgbClr val="0066FF"/>
                </a:solidFill>
                <a:latin typeface="黑体"/>
                <a:cs typeface="黑体"/>
              </a:rPr>
              <a:t>距离</a:t>
            </a:r>
            <a:r>
              <a:rPr sz="2000" spc="-15" dirty="0" smtClean="0">
                <a:solidFill>
                  <a:srgbClr val="0066FF"/>
                </a:solidFill>
                <a:latin typeface="黑体"/>
                <a:cs typeface="黑体"/>
              </a:rPr>
              <a:t>向</a:t>
            </a:r>
            <a:r>
              <a:rPr sz="2000" spc="0" dirty="0" smtClean="0">
                <a:solidFill>
                  <a:srgbClr val="0066FF"/>
                </a:solidFill>
                <a:latin typeface="黑体"/>
                <a:cs typeface="黑体"/>
              </a:rPr>
              <a:t>量信</a:t>
            </a:r>
            <a:r>
              <a:rPr sz="2000" spc="-15" dirty="0" smtClean="0">
                <a:solidFill>
                  <a:srgbClr val="0066FF"/>
                </a:solidFill>
                <a:latin typeface="黑体"/>
                <a:cs typeface="黑体"/>
              </a:rPr>
              <a:t>息</a:t>
            </a:r>
            <a:r>
              <a:rPr sz="2000" spc="0" dirty="0" smtClean="0">
                <a:solidFill>
                  <a:srgbClr val="0066FF"/>
                </a:solidFill>
                <a:latin typeface="黑体"/>
                <a:cs typeface="黑体"/>
              </a:rPr>
              <a:t>交换</a:t>
            </a:r>
            <a:r>
              <a:rPr sz="2000" spc="-15" dirty="0" smtClean="0">
                <a:solidFill>
                  <a:srgbClr val="0066FF"/>
                </a:solidFill>
                <a:latin typeface="黑体"/>
                <a:cs typeface="黑体"/>
              </a:rPr>
              <a:t>和</a:t>
            </a:r>
            <a:r>
              <a:rPr sz="2000" spc="0" dirty="0" smtClean="0">
                <a:solidFill>
                  <a:srgbClr val="0066FF"/>
                </a:solidFill>
                <a:latin typeface="黑体"/>
                <a:cs typeface="黑体"/>
              </a:rPr>
              <a:t>距离</a:t>
            </a:r>
            <a:r>
              <a:rPr sz="2000" spc="-15" dirty="0" smtClean="0">
                <a:solidFill>
                  <a:srgbClr val="0066FF"/>
                </a:solidFill>
                <a:latin typeface="黑体"/>
                <a:cs typeface="黑体"/>
              </a:rPr>
              <a:t>向</a:t>
            </a:r>
            <a:r>
              <a:rPr sz="2000" spc="0" dirty="0" smtClean="0">
                <a:solidFill>
                  <a:srgbClr val="0066FF"/>
                </a:solidFill>
                <a:latin typeface="黑体"/>
                <a:cs typeface="黑体"/>
              </a:rPr>
              <a:t>量更新</a:t>
            </a:r>
            <a:endParaRPr sz="2000">
              <a:latin typeface="黑体"/>
              <a:cs typeface="黑体"/>
            </a:endParaRPr>
          </a:p>
        </p:txBody>
      </p:sp>
      <p:sp>
        <p:nvSpPr>
          <p:cNvPr id="8" name="object 8"/>
          <p:cNvSpPr txBox="1"/>
          <p:nvPr/>
        </p:nvSpPr>
        <p:spPr>
          <a:xfrm>
            <a:off x="841044" y="4192016"/>
            <a:ext cx="7624445" cy="1339215"/>
          </a:xfrm>
          <a:prstGeom prst="rect">
            <a:avLst/>
          </a:prstGeom>
        </p:spPr>
        <p:txBody>
          <a:bodyPr vert="horz" wrap="square" lIns="0" tIns="0" rIns="0" bIns="0" rtlCol="0">
            <a:noAutofit/>
          </a:bodyPr>
          <a:lstStyle/>
          <a:p>
            <a:pPr marL="355600">
              <a:lnSpc>
                <a:spcPct val="100000"/>
              </a:lnSpc>
            </a:pPr>
            <a:r>
              <a:rPr sz="2000" spc="10" dirty="0" smtClean="0">
                <a:solidFill>
                  <a:srgbClr val="0066FF"/>
                </a:solidFill>
                <a:latin typeface="黑体"/>
                <a:cs typeface="黑体"/>
              </a:rPr>
              <a:t>持续</a:t>
            </a:r>
            <a:r>
              <a:rPr sz="2000" spc="0" dirty="0" smtClean="0">
                <a:solidFill>
                  <a:srgbClr val="0066FF"/>
                </a:solidFill>
                <a:latin typeface="黑体"/>
                <a:cs typeface="黑体"/>
              </a:rPr>
              <a:t>进行</a:t>
            </a:r>
            <a:r>
              <a:rPr sz="2000" spc="-15" dirty="0" smtClean="0">
                <a:solidFill>
                  <a:srgbClr val="0066FF"/>
                </a:solidFill>
                <a:latin typeface="黑体"/>
                <a:cs typeface="黑体"/>
              </a:rPr>
              <a:t>，</a:t>
            </a:r>
            <a:r>
              <a:rPr sz="2000" spc="0" dirty="0" smtClean="0">
                <a:solidFill>
                  <a:srgbClr val="0066FF"/>
                </a:solidFill>
                <a:latin typeface="黑体"/>
                <a:cs typeface="黑体"/>
              </a:rPr>
              <a:t>直到</a:t>
            </a:r>
            <a:r>
              <a:rPr sz="2000" spc="-15" dirty="0" smtClean="0">
                <a:solidFill>
                  <a:srgbClr val="0066FF"/>
                </a:solidFill>
                <a:latin typeface="黑体"/>
                <a:cs typeface="黑体"/>
              </a:rPr>
              <a:t>没</a:t>
            </a:r>
            <a:r>
              <a:rPr sz="2000" spc="0" dirty="0" smtClean="0">
                <a:solidFill>
                  <a:srgbClr val="0066FF"/>
                </a:solidFill>
                <a:latin typeface="黑体"/>
                <a:cs typeface="黑体"/>
              </a:rPr>
              <a:t>有更</a:t>
            </a:r>
            <a:r>
              <a:rPr sz="2000" spc="-15" dirty="0" smtClean="0">
                <a:solidFill>
                  <a:srgbClr val="0066FF"/>
                </a:solidFill>
                <a:latin typeface="黑体"/>
                <a:cs typeface="黑体"/>
              </a:rPr>
              <a:t>多</a:t>
            </a:r>
            <a:r>
              <a:rPr sz="2000" spc="0" dirty="0" smtClean="0">
                <a:solidFill>
                  <a:srgbClr val="0066FF"/>
                </a:solidFill>
                <a:latin typeface="黑体"/>
                <a:cs typeface="黑体"/>
              </a:rPr>
              <a:t>的信</a:t>
            </a:r>
            <a:r>
              <a:rPr sz="2000" spc="-15" dirty="0" smtClean="0">
                <a:solidFill>
                  <a:srgbClr val="0066FF"/>
                </a:solidFill>
                <a:latin typeface="黑体"/>
                <a:cs typeface="黑体"/>
              </a:rPr>
              <a:t>息</a:t>
            </a:r>
            <a:r>
              <a:rPr sz="2000" spc="0" dirty="0" smtClean="0">
                <a:solidFill>
                  <a:srgbClr val="0066FF"/>
                </a:solidFill>
                <a:latin typeface="黑体"/>
                <a:cs typeface="黑体"/>
              </a:rPr>
              <a:t>可交换</a:t>
            </a:r>
            <a:endParaRPr sz="2000">
              <a:latin typeface="黑体"/>
              <a:cs typeface="黑体"/>
            </a:endParaRPr>
          </a:p>
          <a:p>
            <a:pPr marL="12700">
              <a:lnSpc>
                <a:spcPct val="100000"/>
              </a:lnSpc>
              <a:spcBef>
                <a:spcPts val="480"/>
              </a:spcBef>
              <a:tabLst>
                <a:tab pos="354965" algn="l"/>
              </a:tabLst>
            </a:pPr>
            <a:r>
              <a:rPr sz="2000" dirty="0" smtClean="0">
                <a:solidFill>
                  <a:srgbClr val="FF0000"/>
                </a:solidFill>
                <a:latin typeface="Wingdings"/>
                <a:cs typeface="Wingdings"/>
              </a:rPr>
              <a:t></a:t>
            </a:r>
            <a:r>
              <a:rPr sz="2000" dirty="0" smtClean="0">
                <a:solidFill>
                  <a:srgbClr val="FF0000"/>
                </a:solidFill>
                <a:latin typeface="Times New Roman"/>
                <a:cs typeface="Times New Roman"/>
              </a:rPr>
              <a:t>	</a:t>
            </a:r>
            <a:r>
              <a:rPr sz="2000" spc="10" dirty="0" smtClean="0">
                <a:solidFill>
                  <a:srgbClr val="FF0000"/>
                </a:solidFill>
                <a:latin typeface="黑体"/>
                <a:cs typeface="黑体"/>
              </a:rPr>
              <a:t>异步</a:t>
            </a:r>
            <a:r>
              <a:rPr sz="2000" spc="0" dirty="0" smtClean="0">
                <a:solidFill>
                  <a:srgbClr val="FF0000"/>
                </a:solidFill>
                <a:latin typeface="黑体"/>
                <a:cs typeface="黑体"/>
              </a:rPr>
              <a:t>的</a:t>
            </a:r>
            <a:r>
              <a:rPr sz="2000" spc="-450" dirty="0" smtClean="0">
                <a:solidFill>
                  <a:srgbClr val="FF0000"/>
                </a:solidFill>
                <a:latin typeface="黑体"/>
                <a:cs typeface="黑体"/>
              </a:rPr>
              <a:t> </a:t>
            </a:r>
            <a:r>
              <a:rPr sz="2000" spc="0" dirty="0" smtClean="0">
                <a:solidFill>
                  <a:srgbClr val="FF0000"/>
                </a:solidFill>
                <a:latin typeface="Comic Sans MS"/>
                <a:cs typeface="Comic Sans MS"/>
              </a:rPr>
              <a:t>Asy</a:t>
            </a:r>
            <a:r>
              <a:rPr sz="2000" spc="-15" dirty="0" smtClean="0">
                <a:solidFill>
                  <a:srgbClr val="FF0000"/>
                </a:solidFill>
                <a:latin typeface="Comic Sans MS"/>
                <a:cs typeface="Comic Sans MS"/>
              </a:rPr>
              <a:t>n</a:t>
            </a:r>
            <a:r>
              <a:rPr sz="2000" spc="0" dirty="0" smtClean="0">
                <a:solidFill>
                  <a:srgbClr val="FF0000"/>
                </a:solidFill>
                <a:latin typeface="Comic Sans MS"/>
                <a:cs typeface="Comic Sans MS"/>
              </a:rPr>
              <a:t>ch</a:t>
            </a:r>
            <a:r>
              <a:rPr sz="2000" spc="-10" dirty="0" smtClean="0">
                <a:solidFill>
                  <a:srgbClr val="FF0000"/>
                </a:solidFill>
                <a:latin typeface="Comic Sans MS"/>
                <a:cs typeface="Comic Sans MS"/>
              </a:rPr>
              <a:t>r</a:t>
            </a:r>
            <a:r>
              <a:rPr sz="2000" spc="0" dirty="0" smtClean="0">
                <a:solidFill>
                  <a:srgbClr val="FF0000"/>
                </a:solidFill>
                <a:latin typeface="Comic Sans MS"/>
                <a:cs typeface="Comic Sans MS"/>
              </a:rPr>
              <a:t>onous:</a:t>
            </a:r>
            <a:r>
              <a:rPr sz="2000" spc="-10" dirty="0" smtClean="0">
                <a:solidFill>
                  <a:srgbClr val="FF0000"/>
                </a:solidFill>
                <a:latin typeface="Comic Sans MS"/>
                <a:cs typeface="Comic Sans MS"/>
              </a:rPr>
              <a:t> </a:t>
            </a:r>
            <a:r>
              <a:rPr sz="2000" spc="10" dirty="0" smtClean="0">
                <a:solidFill>
                  <a:srgbClr val="0066FF"/>
                </a:solidFill>
                <a:latin typeface="黑体"/>
                <a:cs typeface="黑体"/>
              </a:rPr>
              <a:t>不要</a:t>
            </a:r>
            <a:r>
              <a:rPr sz="2000" spc="0" dirty="0" smtClean="0">
                <a:solidFill>
                  <a:srgbClr val="0066FF"/>
                </a:solidFill>
                <a:latin typeface="黑体"/>
                <a:cs typeface="黑体"/>
              </a:rPr>
              <a:t>求所有节</a:t>
            </a:r>
            <a:r>
              <a:rPr sz="2000" spc="-15" dirty="0" smtClean="0">
                <a:solidFill>
                  <a:srgbClr val="0066FF"/>
                </a:solidFill>
                <a:latin typeface="黑体"/>
                <a:cs typeface="黑体"/>
              </a:rPr>
              <a:t>点</a:t>
            </a:r>
            <a:r>
              <a:rPr sz="2000" spc="0" dirty="0" smtClean="0">
                <a:solidFill>
                  <a:srgbClr val="0066FF"/>
                </a:solidFill>
                <a:latin typeface="黑体"/>
                <a:cs typeface="黑体"/>
              </a:rPr>
              <a:t>按时</a:t>
            </a:r>
            <a:r>
              <a:rPr sz="2000" spc="-15" dirty="0" smtClean="0">
                <a:solidFill>
                  <a:srgbClr val="0066FF"/>
                </a:solidFill>
                <a:latin typeface="黑体"/>
                <a:cs typeface="黑体"/>
              </a:rPr>
              <a:t>钟</a:t>
            </a:r>
            <a:r>
              <a:rPr sz="2000" spc="0" dirty="0" smtClean="0">
                <a:solidFill>
                  <a:srgbClr val="0066FF"/>
                </a:solidFill>
                <a:latin typeface="黑体"/>
                <a:cs typeface="黑体"/>
              </a:rPr>
              <a:t>同步</a:t>
            </a:r>
            <a:r>
              <a:rPr sz="2000" spc="-15" dirty="0" smtClean="0">
                <a:solidFill>
                  <a:srgbClr val="0066FF"/>
                </a:solidFill>
                <a:latin typeface="黑体"/>
                <a:cs typeface="黑体"/>
              </a:rPr>
              <a:t>操</a:t>
            </a:r>
            <a:r>
              <a:rPr sz="2000" spc="0" dirty="0" smtClean="0">
                <a:solidFill>
                  <a:srgbClr val="0066FF"/>
                </a:solidFill>
                <a:latin typeface="黑体"/>
                <a:cs typeface="黑体"/>
              </a:rPr>
              <a:t>作</a:t>
            </a:r>
            <a:endParaRPr sz="2000">
              <a:latin typeface="黑体"/>
              <a:cs typeface="黑体"/>
            </a:endParaRPr>
          </a:p>
          <a:p>
            <a:pPr marL="355600" marR="12700" indent="-342900">
              <a:lnSpc>
                <a:spcPct val="100000"/>
              </a:lnSpc>
              <a:spcBef>
                <a:spcPts val="480"/>
              </a:spcBef>
              <a:tabLst>
                <a:tab pos="354965" algn="l"/>
              </a:tabLst>
            </a:pPr>
            <a:r>
              <a:rPr sz="2000" dirty="0" smtClean="0">
                <a:solidFill>
                  <a:srgbClr val="FF0000"/>
                </a:solidFill>
                <a:latin typeface="Wingdings"/>
                <a:cs typeface="Wingdings"/>
              </a:rPr>
              <a:t></a:t>
            </a:r>
            <a:r>
              <a:rPr sz="2000" dirty="0" smtClean="0">
                <a:solidFill>
                  <a:srgbClr val="FF0000"/>
                </a:solidFill>
                <a:latin typeface="Times New Roman"/>
                <a:cs typeface="Times New Roman"/>
              </a:rPr>
              <a:t>	</a:t>
            </a:r>
            <a:r>
              <a:rPr sz="2000" spc="10" dirty="0" smtClean="0">
                <a:solidFill>
                  <a:srgbClr val="FF0000"/>
                </a:solidFill>
                <a:latin typeface="黑体"/>
                <a:cs typeface="黑体"/>
              </a:rPr>
              <a:t>自终</a:t>
            </a:r>
            <a:r>
              <a:rPr sz="2000" spc="0" dirty="0" smtClean="0">
                <a:solidFill>
                  <a:srgbClr val="FF0000"/>
                </a:solidFill>
                <a:latin typeface="黑体"/>
                <a:cs typeface="黑体"/>
              </a:rPr>
              <a:t>止的</a:t>
            </a:r>
            <a:r>
              <a:rPr sz="2000" spc="-445" dirty="0" smtClean="0">
                <a:solidFill>
                  <a:srgbClr val="FF0000"/>
                </a:solidFill>
                <a:latin typeface="黑体"/>
                <a:cs typeface="黑体"/>
              </a:rPr>
              <a:t> </a:t>
            </a:r>
            <a:r>
              <a:rPr sz="2000" spc="0" dirty="0" smtClean="0">
                <a:solidFill>
                  <a:srgbClr val="FF0000"/>
                </a:solidFill>
                <a:latin typeface="Comic Sans MS"/>
                <a:cs typeface="Comic Sans MS"/>
              </a:rPr>
              <a:t>Self</a:t>
            </a:r>
            <a:r>
              <a:rPr sz="2000" spc="5" dirty="0" smtClean="0">
                <a:solidFill>
                  <a:srgbClr val="FF0000"/>
                </a:solidFill>
                <a:latin typeface="Comic Sans MS"/>
                <a:cs typeface="Comic Sans MS"/>
              </a:rPr>
              <a:t>-</a:t>
            </a:r>
            <a:r>
              <a:rPr sz="2000" spc="0" dirty="0" smtClean="0">
                <a:solidFill>
                  <a:srgbClr val="FF0000"/>
                </a:solidFill>
                <a:latin typeface="Comic Sans MS"/>
                <a:cs typeface="Comic Sans MS"/>
              </a:rPr>
              <a:t>termin</a:t>
            </a:r>
            <a:r>
              <a:rPr sz="2000" spc="-10" dirty="0" smtClean="0">
                <a:solidFill>
                  <a:srgbClr val="FF0000"/>
                </a:solidFill>
                <a:latin typeface="Comic Sans MS"/>
                <a:cs typeface="Comic Sans MS"/>
              </a:rPr>
              <a:t>a</a:t>
            </a:r>
            <a:r>
              <a:rPr sz="2000" spc="0" dirty="0" smtClean="0">
                <a:solidFill>
                  <a:srgbClr val="FF0000"/>
                </a:solidFill>
                <a:latin typeface="Comic Sans MS"/>
                <a:cs typeface="Comic Sans MS"/>
              </a:rPr>
              <a:t>ted:</a:t>
            </a:r>
            <a:r>
              <a:rPr sz="2000" spc="-15" dirty="0" smtClean="0">
                <a:solidFill>
                  <a:srgbClr val="FF0000"/>
                </a:solidFill>
                <a:latin typeface="Comic Sans MS"/>
                <a:cs typeface="Comic Sans MS"/>
              </a:rPr>
              <a:t> </a:t>
            </a:r>
            <a:r>
              <a:rPr sz="2000" spc="10" dirty="0" smtClean="0">
                <a:solidFill>
                  <a:srgbClr val="0066FF"/>
                </a:solidFill>
                <a:latin typeface="黑体"/>
                <a:cs typeface="黑体"/>
              </a:rPr>
              <a:t>没有</a:t>
            </a:r>
            <a:r>
              <a:rPr sz="2000" spc="0" dirty="0" smtClean="0">
                <a:solidFill>
                  <a:srgbClr val="0066FF"/>
                </a:solidFill>
                <a:latin typeface="黑体"/>
                <a:cs typeface="黑体"/>
              </a:rPr>
              <a:t>要求停止</a:t>
            </a:r>
            <a:r>
              <a:rPr sz="2000" spc="-15" dirty="0" smtClean="0">
                <a:solidFill>
                  <a:srgbClr val="0066FF"/>
                </a:solidFill>
                <a:latin typeface="黑体"/>
                <a:cs typeface="黑体"/>
              </a:rPr>
              <a:t>的</a:t>
            </a:r>
            <a:r>
              <a:rPr sz="2000" spc="0" dirty="0" smtClean="0">
                <a:solidFill>
                  <a:srgbClr val="0066FF"/>
                </a:solidFill>
                <a:latin typeface="黑体"/>
                <a:cs typeface="黑体"/>
              </a:rPr>
              <a:t>信号</a:t>
            </a:r>
            <a:r>
              <a:rPr sz="2000" spc="-15" dirty="0" smtClean="0">
                <a:solidFill>
                  <a:srgbClr val="0066FF"/>
                </a:solidFill>
                <a:latin typeface="黑体"/>
                <a:cs typeface="黑体"/>
              </a:rPr>
              <a:t>，</a:t>
            </a:r>
            <a:r>
              <a:rPr sz="2000" spc="0" dirty="0" smtClean="0">
                <a:solidFill>
                  <a:srgbClr val="0066FF"/>
                </a:solidFill>
                <a:latin typeface="黑体"/>
                <a:cs typeface="黑体"/>
              </a:rPr>
              <a:t>但节</a:t>
            </a:r>
            <a:r>
              <a:rPr sz="2000" spc="-15" dirty="0" smtClean="0">
                <a:solidFill>
                  <a:srgbClr val="0066FF"/>
                </a:solidFill>
                <a:latin typeface="黑体"/>
                <a:cs typeface="黑体"/>
              </a:rPr>
              <a:t>点</a:t>
            </a:r>
            <a:r>
              <a:rPr sz="2000" spc="0" dirty="0" smtClean="0">
                <a:solidFill>
                  <a:srgbClr val="0066FF"/>
                </a:solidFill>
                <a:latin typeface="黑体"/>
                <a:cs typeface="黑体"/>
              </a:rPr>
              <a:t>经过一 </a:t>
            </a:r>
            <a:r>
              <a:rPr sz="2000" spc="10" dirty="0" smtClean="0">
                <a:solidFill>
                  <a:srgbClr val="0066FF"/>
                </a:solidFill>
                <a:latin typeface="黑体"/>
                <a:cs typeface="黑体"/>
              </a:rPr>
              <a:t>定时</a:t>
            </a:r>
            <a:r>
              <a:rPr sz="2000" spc="0" dirty="0" smtClean="0">
                <a:solidFill>
                  <a:srgbClr val="0066FF"/>
                </a:solidFill>
                <a:latin typeface="黑体"/>
                <a:cs typeface="黑体"/>
              </a:rPr>
              <a:t>间后</a:t>
            </a:r>
            <a:r>
              <a:rPr sz="2000" spc="-15" dirty="0" smtClean="0">
                <a:solidFill>
                  <a:srgbClr val="0066FF"/>
                </a:solidFill>
                <a:latin typeface="黑体"/>
                <a:cs typeface="黑体"/>
              </a:rPr>
              <a:t>自</a:t>
            </a:r>
            <a:r>
              <a:rPr sz="2000" spc="0" dirty="0" smtClean="0">
                <a:solidFill>
                  <a:srgbClr val="0066FF"/>
                </a:solidFill>
                <a:latin typeface="黑体"/>
                <a:cs typeface="黑体"/>
              </a:rPr>
              <a:t>行停止</a:t>
            </a:r>
            <a:endParaRPr sz="2000">
              <a:latin typeface="黑体"/>
              <a:cs typeface="黑体"/>
            </a:endParaRPr>
          </a:p>
        </p:txBody>
      </p:sp>
    </p:spTree>
    <p:extLst>
      <p:ext uri="{BB962C8B-B14F-4D97-AF65-F5344CB8AC3E}">
        <p14:creationId xmlns:p14="http://schemas.microsoft.com/office/powerpoint/2010/main" val="71557549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ts val="4660"/>
              </a:lnSpc>
            </a:pPr>
            <a:r>
              <a:rPr sz="4000" spc="-35" dirty="0" smtClean="0">
                <a:solidFill>
                  <a:schemeClr val="tx1"/>
                </a:solidFill>
                <a:latin typeface="黑体"/>
                <a:cs typeface="黑体"/>
              </a:rPr>
              <a:t>距</a:t>
            </a:r>
            <a:r>
              <a:rPr sz="4000" spc="-40" dirty="0" smtClean="0">
                <a:solidFill>
                  <a:schemeClr val="tx1"/>
                </a:solidFill>
                <a:latin typeface="黑体"/>
                <a:cs typeface="黑体"/>
              </a:rPr>
              <a:t>离向</a:t>
            </a:r>
            <a:r>
              <a:rPr sz="4000" spc="-35" dirty="0" smtClean="0">
                <a:solidFill>
                  <a:schemeClr val="tx1"/>
                </a:solidFill>
                <a:latin typeface="黑体"/>
                <a:cs typeface="黑体"/>
              </a:rPr>
              <a:t>量</a:t>
            </a:r>
            <a:r>
              <a:rPr sz="4000" spc="-40" dirty="0" smtClean="0">
                <a:solidFill>
                  <a:schemeClr val="tx1"/>
                </a:solidFill>
                <a:latin typeface="黑体"/>
                <a:cs typeface="黑体"/>
              </a:rPr>
              <a:t>算法</a:t>
            </a:r>
            <a:r>
              <a:rPr lang="zh-CN" altLang="zh-CN" sz="4000" spc="-40" dirty="0" smtClean="0">
                <a:solidFill>
                  <a:schemeClr val="tx1"/>
                </a:solidFill>
                <a:latin typeface="黑体"/>
                <a:cs typeface="黑体"/>
              </a:rPr>
              <a:t>(</a:t>
            </a:r>
            <a:r>
              <a:rPr lang="zh-CN" altLang="en-US" sz="4000" spc="-40" dirty="0" smtClean="0">
                <a:solidFill>
                  <a:schemeClr val="tx1"/>
                </a:solidFill>
                <a:latin typeface="黑体"/>
                <a:cs typeface="黑体"/>
              </a:rPr>
              <a:t>续</a:t>
            </a:r>
            <a:r>
              <a:rPr lang="en-US" altLang="zh-CN" sz="4000" spc="-40" dirty="0" smtClean="0">
                <a:solidFill>
                  <a:schemeClr val="tx1"/>
                </a:solidFill>
                <a:latin typeface="黑体"/>
                <a:cs typeface="黑体"/>
              </a:rPr>
              <a:t>)</a:t>
            </a:r>
            <a:endParaRPr sz="4000" dirty="0">
              <a:solidFill>
                <a:schemeClr val="tx1"/>
              </a:solidFill>
              <a:latin typeface="黑体"/>
              <a:cs typeface="黑体"/>
            </a:endParaRPr>
          </a:p>
        </p:txBody>
      </p:sp>
      <p:sp>
        <p:nvSpPr>
          <p:cNvPr id="3" name="object 3"/>
          <p:cNvSpPr txBox="1"/>
          <p:nvPr/>
        </p:nvSpPr>
        <p:spPr>
          <a:xfrm>
            <a:off x="435965" y="978869"/>
            <a:ext cx="7924165" cy="2188845"/>
          </a:xfrm>
          <a:prstGeom prst="rect">
            <a:avLst/>
          </a:prstGeom>
        </p:spPr>
        <p:txBody>
          <a:bodyPr vert="horz" wrap="square" lIns="0" tIns="0" rIns="0" bIns="0" rtlCol="0">
            <a:noAutofit/>
          </a:bodyPr>
          <a:lstStyle/>
          <a:p>
            <a:pPr marL="12700">
              <a:lnSpc>
                <a:spcPct val="100000"/>
              </a:lnSpc>
            </a:pPr>
            <a:r>
              <a:rPr sz="2800" spc="-15" dirty="0" smtClean="0">
                <a:solidFill>
                  <a:srgbClr val="C00000"/>
                </a:solidFill>
                <a:latin typeface="Comic Sans MS"/>
                <a:cs typeface="Comic Sans MS"/>
              </a:rPr>
              <a:t>Bel</a:t>
            </a:r>
            <a:r>
              <a:rPr sz="2800" spc="-5" dirty="0" smtClean="0">
                <a:solidFill>
                  <a:srgbClr val="C00000"/>
                </a:solidFill>
                <a:latin typeface="Comic Sans MS"/>
                <a:cs typeface="Comic Sans MS"/>
              </a:rPr>
              <a:t>l</a:t>
            </a:r>
            <a:r>
              <a:rPr sz="2800" spc="-20" dirty="0" smtClean="0">
                <a:solidFill>
                  <a:srgbClr val="C00000"/>
                </a:solidFill>
                <a:latin typeface="Comic Sans MS"/>
                <a:cs typeface="Comic Sans MS"/>
              </a:rPr>
              <a:t>man-Ford</a:t>
            </a:r>
            <a:r>
              <a:rPr sz="3200" spc="-20" dirty="0" smtClean="0">
                <a:solidFill>
                  <a:srgbClr val="C00000"/>
                </a:solidFill>
                <a:latin typeface="宋体"/>
                <a:cs typeface="宋体"/>
              </a:rPr>
              <a:t>方程</a:t>
            </a:r>
            <a:r>
              <a:rPr sz="3200" spc="-640" dirty="0" smtClean="0">
                <a:solidFill>
                  <a:srgbClr val="C00000"/>
                </a:solidFill>
                <a:latin typeface="宋体"/>
                <a:cs typeface="宋体"/>
              </a:rPr>
              <a:t> </a:t>
            </a:r>
            <a:r>
              <a:rPr sz="3200" spc="0" dirty="0" smtClean="0">
                <a:latin typeface="Comic Sans MS"/>
                <a:cs typeface="Comic Sans MS"/>
              </a:rPr>
              <a:t>(</a:t>
            </a:r>
            <a:r>
              <a:rPr sz="3200" spc="0" dirty="0" smtClean="0">
                <a:latin typeface="宋体"/>
                <a:cs typeface="宋体"/>
              </a:rPr>
              <a:t>动态规划中的最优性原理</a:t>
            </a:r>
            <a:r>
              <a:rPr sz="3200" spc="0" dirty="0" smtClean="0">
                <a:latin typeface="Comic Sans MS"/>
                <a:cs typeface="Comic Sans MS"/>
              </a:rPr>
              <a:t>)</a:t>
            </a:r>
            <a:endParaRPr sz="3200" dirty="0">
              <a:latin typeface="Comic Sans MS"/>
              <a:cs typeface="Comic Sans MS"/>
            </a:endParaRPr>
          </a:p>
          <a:p>
            <a:pPr>
              <a:lnSpc>
                <a:spcPts val="850"/>
              </a:lnSpc>
              <a:spcBef>
                <a:spcPts val="40"/>
              </a:spcBef>
            </a:pPr>
            <a:endParaRPr sz="850" dirty="0"/>
          </a:p>
          <a:p>
            <a:pPr>
              <a:lnSpc>
                <a:spcPts val="1000"/>
              </a:lnSpc>
            </a:pPr>
            <a:endParaRPr sz="1000" dirty="0"/>
          </a:p>
          <a:p>
            <a:pPr marL="12700">
              <a:lnSpc>
                <a:spcPct val="100000"/>
              </a:lnSpc>
            </a:pPr>
            <a:r>
              <a:rPr sz="2800" spc="-30" dirty="0" smtClean="0">
                <a:latin typeface="宋体"/>
                <a:cs typeface="宋体"/>
              </a:rPr>
              <a:t>定义</a:t>
            </a:r>
            <a:endParaRPr sz="2800" dirty="0">
              <a:latin typeface="宋体"/>
              <a:cs typeface="宋体"/>
            </a:endParaRPr>
          </a:p>
          <a:p>
            <a:pPr>
              <a:lnSpc>
                <a:spcPts val="650"/>
              </a:lnSpc>
              <a:spcBef>
                <a:spcPts val="22"/>
              </a:spcBef>
            </a:pPr>
            <a:endParaRPr sz="650" dirty="0"/>
          </a:p>
          <a:p>
            <a:pPr marL="12700">
              <a:lnSpc>
                <a:spcPct val="100000"/>
              </a:lnSpc>
            </a:pPr>
            <a:r>
              <a:rPr sz="2800" spc="-20" dirty="0" smtClean="0">
                <a:latin typeface="Comic Sans MS"/>
                <a:cs typeface="Comic Sans MS"/>
              </a:rPr>
              <a:t>d</a:t>
            </a:r>
            <a:r>
              <a:rPr sz="2775" spc="7" baseline="-21021" dirty="0" smtClean="0">
                <a:latin typeface="Comic Sans MS"/>
                <a:cs typeface="Comic Sans MS"/>
              </a:rPr>
              <a:t>x</a:t>
            </a:r>
            <a:r>
              <a:rPr sz="2800" spc="-15" dirty="0" smtClean="0">
                <a:latin typeface="Comic Sans MS"/>
                <a:cs typeface="Comic Sans MS"/>
              </a:rPr>
              <a:t>(y) := </a:t>
            </a:r>
            <a:r>
              <a:rPr sz="2800" spc="-30" dirty="0" smtClean="0">
                <a:latin typeface="宋体"/>
                <a:cs typeface="宋体"/>
              </a:rPr>
              <a:t>从节点</a:t>
            </a:r>
            <a:r>
              <a:rPr sz="2800" spc="-545" dirty="0" smtClean="0">
                <a:latin typeface="宋体"/>
                <a:cs typeface="宋体"/>
              </a:rPr>
              <a:t> </a:t>
            </a:r>
            <a:r>
              <a:rPr sz="2800" spc="-20" dirty="0" smtClean="0">
                <a:latin typeface="Comic Sans MS"/>
                <a:cs typeface="Comic Sans MS"/>
              </a:rPr>
              <a:t>x</a:t>
            </a:r>
            <a:r>
              <a:rPr sz="2800" spc="-5" dirty="0" smtClean="0">
                <a:latin typeface="Comic Sans MS"/>
                <a:cs typeface="Comic Sans MS"/>
              </a:rPr>
              <a:t> </a:t>
            </a:r>
            <a:r>
              <a:rPr sz="2800" spc="-30" dirty="0" smtClean="0">
                <a:latin typeface="宋体"/>
                <a:cs typeface="宋体"/>
              </a:rPr>
              <a:t>到</a:t>
            </a:r>
            <a:r>
              <a:rPr sz="2800" spc="-560" dirty="0" smtClean="0">
                <a:latin typeface="宋体"/>
                <a:cs typeface="宋体"/>
              </a:rPr>
              <a:t> </a:t>
            </a:r>
            <a:r>
              <a:rPr sz="2800" spc="-15" dirty="0" smtClean="0">
                <a:latin typeface="Comic Sans MS"/>
                <a:cs typeface="Comic Sans MS"/>
              </a:rPr>
              <a:t>y</a:t>
            </a:r>
            <a:r>
              <a:rPr sz="2800" spc="10" dirty="0" smtClean="0">
                <a:latin typeface="Comic Sans MS"/>
                <a:cs typeface="Comic Sans MS"/>
              </a:rPr>
              <a:t> </a:t>
            </a:r>
            <a:r>
              <a:rPr sz="2800" spc="-30" dirty="0" smtClean="0">
                <a:latin typeface="宋体"/>
                <a:cs typeface="宋体"/>
              </a:rPr>
              <a:t>的最短路径的费用</a:t>
            </a:r>
            <a:endParaRPr sz="2800" dirty="0">
              <a:latin typeface="宋体"/>
              <a:cs typeface="宋体"/>
            </a:endParaRPr>
          </a:p>
          <a:p>
            <a:pPr>
              <a:lnSpc>
                <a:spcPts val="600"/>
              </a:lnSpc>
              <a:spcBef>
                <a:spcPts val="26"/>
              </a:spcBef>
            </a:pPr>
            <a:endParaRPr sz="600" dirty="0"/>
          </a:p>
          <a:p>
            <a:pPr marL="12700">
              <a:lnSpc>
                <a:spcPct val="100000"/>
              </a:lnSpc>
            </a:pPr>
            <a:r>
              <a:rPr sz="2800" spc="-20" dirty="0" smtClean="0">
                <a:latin typeface="Comic Sans MS"/>
                <a:cs typeface="Comic Sans MS"/>
              </a:rPr>
              <a:t>Then</a:t>
            </a:r>
            <a:endParaRPr sz="2800" dirty="0">
              <a:latin typeface="Comic Sans MS"/>
              <a:cs typeface="Comic Sans MS"/>
            </a:endParaRPr>
          </a:p>
        </p:txBody>
      </p:sp>
      <p:sp>
        <p:nvSpPr>
          <p:cNvPr id="8" name="object 8"/>
          <p:cNvSpPr txBox="1"/>
          <p:nvPr/>
        </p:nvSpPr>
        <p:spPr>
          <a:xfrm>
            <a:off x="2195322" y="5440307"/>
            <a:ext cx="3940175" cy="381635"/>
          </a:xfrm>
          <a:prstGeom prst="rect">
            <a:avLst/>
          </a:prstGeom>
        </p:spPr>
        <p:txBody>
          <a:bodyPr vert="horz" wrap="square" lIns="0" tIns="0" rIns="0" bIns="0" rtlCol="0">
            <a:noAutofit/>
          </a:bodyPr>
          <a:lstStyle/>
          <a:p>
            <a:pPr marL="12700">
              <a:lnSpc>
                <a:spcPct val="100000"/>
              </a:lnSpc>
            </a:pPr>
            <a:r>
              <a:rPr sz="2400" dirty="0" smtClean="0">
                <a:latin typeface="Comic Sans MS"/>
                <a:cs typeface="Comic Sans MS"/>
              </a:rPr>
              <a:t>min</a:t>
            </a:r>
            <a:r>
              <a:rPr sz="2400" spc="-15" dirty="0" smtClean="0">
                <a:latin typeface="Comic Sans MS"/>
                <a:cs typeface="Comic Sans MS"/>
              </a:rPr>
              <a:t> </a:t>
            </a:r>
            <a:r>
              <a:rPr sz="2400" spc="0" dirty="0" smtClean="0">
                <a:latin typeface="MS PGothic"/>
                <a:cs typeface="MS PGothic"/>
              </a:rPr>
              <a:t>遍</a:t>
            </a:r>
            <a:r>
              <a:rPr sz="2400" spc="0" dirty="0" smtClean="0">
                <a:latin typeface="宋体"/>
                <a:cs typeface="宋体"/>
              </a:rPr>
              <a:t>历</a:t>
            </a:r>
            <a:r>
              <a:rPr sz="2400" spc="-490" dirty="0" smtClean="0">
                <a:latin typeface="宋体"/>
                <a:cs typeface="宋体"/>
              </a:rPr>
              <a:t> </a:t>
            </a:r>
            <a:r>
              <a:rPr sz="2400" spc="0" dirty="0" smtClean="0">
                <a:latin typeface="Comic Sans MS"/>
                <a:cs typeface="Comic Sans MS"/>
              </a:rPr>
              <a:t>x</a:t>
            </a:r>
            <a:r>
              <a:rPr sz="2400" spc="-15" dirty="0" smtClean="0">
                <a:latin typeface="Comic Sans MS"/>
                <a:cs typeface="Comic Sans MS"/>
              </a:rPr>
              <a:t> </a:t>
            </a:r>
            <a:r>
              <a:rPr sz="2400" spc="0" dirty="0" smtClean="0">
                <a:latin typeface="MS PGothic"/>
                <a:cs typeface="MS PGothic"/>
              </a:rPr>
              <a:t>的所有相</a:t>
            </a:r>
            <a:r>
              <a:rPr sz="2400" spc="0" dirty="0" smtClean="0">
                <a:latin typeface="宋体"/>
                <a:cs typeface="宋体"/>
              </a:rPr>
              <a:t>邻节</a:t>
            </a:r>
            <a:r>
              <a:rPr sz="2400" spc="0" dirty="0" smtClean="0">
                <a:latin typeface="MS PGothic"/>
                <a:cs typeface="MS PGothic"/>
              </a:rPr>
              <a:t>点</a:t>
            </a:r>
            <a:r>
              <a:rPr sz="2400" spc="-15" dirty="0" smtClean="0">
                <a:latin typeface="MS PGothic"/>
                <a:cs typeface="MS PGothic"/>
              </a:rPr>
              <a:t> </a:t>
            </a:r>
            <a:r>
              <a:rPr sz="2400" spc="0" dirty="0" smtClean="0">
                <a:latin typeface="Comic Sans MS"/>
                <a:cs typeface="Comic Sans MS"/>
              </a:rPr>
              <a:t>v</a:t>
            </a:r>
            <a:endParaRPr sz="2400" dirty="0">
              <a:latin typeface="Comic Sans MS"/>
              <a:cs typeface="Comic Sans MS"/>
            </a:endParaRPr>
          </a:p>
        </p:txBody>
      </p:sp>
      <p:sp>
        <p:nvSpPr>
          <p:cNvPr id="9" name="object 9"/>
          <p:cNvSpPr txBox="1"/>
          <p:nvPr/>
        </p:nvSpPr>
        <p:spPr>
          <a:xfrm>
            <a:off x="5613976" y="4456995"/>
            <a:ext cx="1243965" cy="360680"/>
          </a:xfrm>
          <a:prstGeom prst="rect">
            <a:avLst/>
          </a:prstGeom>
        </p:spPr>
        <p:txBody>
          <a:bodyPr vert="horz" wrap="square" lIns="0" tIns="0" rIns="0" bIns="0" rtlCol="0">
            <a:noAutofit/>
          </a:bodyPr>
          <a:lstStyle/>
          <a:p>
            <a:pPr marL="12700">
              <a:lnSpc>
                <a:spcPts val="2835"/>
              </a:lnSpc>
            </a:pPr>
            <a:r>
              <a:rPr sz="2400" dirty="0" smtClean="0">
                <a:latin typeface="MS PGothic"/>
                <a:cs typeface="MS PGothic"/>
              </a:rPr>
              <a:t>路</a:t>
            </a:r>
            <a:r>
              <a:rPr sz="2400" spc="-10" dirty="0" smtClean="0">
                <a:latin typeface="MS PGothic"/>
                <a:cs typeface="MS PGothic"/>
              </a:rPr>
              <a:t>径</a:t>
            </a:r>
            <a:r>
              <a:rPr sz="2400" spc="0" dirty="0" smtClean="0">
                <a:latin typeface="宋体"/>
                <a:cs typeface="宋体"/>
              </a:rPr>
              <a:t>费</a:t>
            </a:r>
            <a:r>
              <a:rPr sz="2400" spc="0" dirty="0" smtClean="0">
                <a:latin typeface="MS PGothic"/>
                <a:cs typeface="MS PGothic"/>
              </a:rPr>
              <a:t>用</a:t>
            </a:r>
            <a:endParaRPr sz="2400" dirty="0">
              <a:latin typeface="MS PGothic"/>
              <a:cs typeface="MS PGothic"/>
            </a:endParaRPr>
          </a:p>
        </p:txBody>
      </p:sp>
      <p:graphicFrame>
        <p:nvGraphicFramePr>
          <p:cNvPr id="7" name="object 7"/>
          <p:cNvGraphicFramePr>
            <a:graphicFrameLocks noGrp="1"/>
          </p:cNvGraphicFramePr>
          <p:nvPr>
            <p:extLst/>
          </p:nvPr>
        </p:nvGraphicFramePr>
        <p:xfrm>
          <a:off x="637402" y="3193114"/>
          <a:ext cx="5072126" cy="2090203"/>
        </p:xfrm>
        <a:graphic>
          <a:graphicData uri="http://schemas.openxmlformats.org/drawingml/2006/table">
            <a:tbl>
              <a:tblPr firstRow="1" bandRow="1">
                <a:tableStyleId>{2D5ABB26-0587-4C30-8999-92F81FD0307C}</a:tableStyleId>
              </a:tblPr>
              <a:tblGrid>
                <a:gridCol w="1649476"/>
                <a:gridCol w="981075"/>
                <a:gridCol w="1304925"/>
                <a:gridCol w="1136650"/>
              </a:tblGrid>
              <a:tr h="798512">
                <a:tc gridSpan="4">
                  <a:txBody>
                    <a:bodyPr/>
                    <a:lstStyle/>
                    <a:p>
                      <a:pPr marL="250190">
                        <a:lnSpc>
                          <a:spcPts val="3250"/>
                        </a:lnSpc>
                      </a:pPr>
                      <a:r>
                        <a:rPr sz="2800" dirty="0" smtClean="0">
                          <a:solidFill>
                            <a:srgbClr val="FF0000"/>
                          </a:solidFill>
                          <a:latin typeface="Comic Sans MS"/>
                          <a:cs typeface="Comic Sans MS"/>
                        </a:rPr>
                        <a:t>d</a:t>
                      </a:r>
                      <a:r>
                        <a:rPr sz="2775" spc="-7" baseline="-21021" dirty="0" smtClean="0">
                          <a:solidFill>
                            <a:srgbClr val="FF0000"/>
                          </a:solidFill>
                          <a:latin typeface="Comic Sans MS"/>
                          <a:cs typeface="Comic Sans MS"/>
                        </a:rPr>
                        <a:t>x</a:t>
                      </a:r>
                      <a:r>
                        <a:rPr sz="2800" spc="0" dirty="0" smtClean="0">
                          <a:solidFill>
                            <a:srgbClr val="FF0000"/>
                          </a:solidFill>
                          <a:latin typeface="Comic Sans MS"/>
                          <a:cs typeface="Comic Sans MS"/>
                        </a:rPr>
                        <a:t>(y)</a:t>
                      </a:r>
                      <a:r>
                        <a:rPr sz="2800" spc="10" dirty="0" smtClean="0">
                          <a:solidFill>
                            <a:srgbClr val="FF0000"/>
                          </a:solidFill>
                          <a:latin typeface="Comic Sans MS"/>
                          <a:cs typeface="Comic Sans MS"/>
                        </a:rPr>
                        <a:t> </a:t>
                      </a:r>
                      <a:r>
                        <a:rPr sz="2800" spc="0" dirty="0" smtClean="0">
                          <a:solidFill>
                            <a:srgbClr val="FF0000"/>
                          </a:solidFill>
                          <a:latin typeface="Comic Sans MS"/>
                          <a:cs typeface="Comic Sans MS"/>
                        </a:rPr>
                        <a:t>=</a:t>
                      </a:r>
                      <a:r>
                        <a:rPr sz="2800" spc="-5" dirty="0" smtClean="0">
                          <a:solidFill>
                            <a:srgbClr val="FF0000"/>
                          </a:solidFill>
                          <a:latin typeface="Comic Sans MS"/>
                          <a:cs typeface="Comic Sans MS"/>
                        </a:rPr>
                        <a:t> </a:t>
                      </a:r>
                      <a:r>
                        <a:rPr sz="2800" spc="0" dirty="0" smtClean="0">
                          <a:solidFill>
                            <a:srgbClr val="FF0000"/>
                          </a:solidFill>
                          <a:latin typeface="Comic Sans MS"/>
                          <a:cs typeface="Comic Sans MS"/>
                        </a:rPr>
                        <a:t>m</a:t>
                      </a:r>
                      <a:r>
                        <a:rPr sz="2800" spc="-10" dirty="0" smtClean="0">
                          <a:solidFill>
                            <a:srgbClr val="FF0000"/>
                          </a:solidFill>
                          <a:latin typeface="Comic Sans MS"/>
                          <a:cs typeface="Comic Sans MS"/>
                        </a:rPr>
                        <a:t>i</a:t>
                      </a:r>
                      <a:r>
                        <a:rPr sz="2800" spc="0" dirty="0" smtClean="0">
                          <a:solidFill>
                            <a:srgbClr val="FF0000"/>
                          </a:solidFill>
                          <a:latin typeface="Comic Sans MS"/>
                          <a:cs typeface="Comic Sans MS"/>
                        </a:rPr>
                        <a:t>n</a:t>
                      </a:r>
                      <a:r>
                        <a:rPr sz="2800" spc="10" dirty="0" smtClean="0">
                          <a:solidFill>
                            <a:srgbClr val="FF0000"/>
                          </a:solidFill>
                          <a:latin typeface="Comic Sans MS"/>
                          <a:cs typeface="Comic Sans MS"/>
                        </a:rPr>
                        <a:t> </a:t>
                      </a:r>
                      <a:r>
                        <a:rPr sz="2800" spc="0" dirty="0" smtClean="0">
                          <a:solidFill>
                            <a:srgbClr val="FF0000"/>
                          </a:solidFill>
                          <a:latin typeface="Comic Sans MS"/>
                          <a:cs typeface="Comic Sans MS"/>
                        </a:rPr>
                        <a:t>{c(</a:t>
                      </a:r>
                      <a:r>
                        <a:rPr sz="2800" spc="5" dirty="0" smtClean="0">
                          <a:solidFill>
                            <a:srgbClr val="FF0000"/>
                          </a:solidFill>
                          <a:latin typeface="Comic Sans MS"/>
                          <a:cs typeface="Comic Sans MS"/>
                        </a:rPr>
                        <a:t>x,</a:t>
                      </a:r>
                      <a:r>
                        <a:rPr sz="2800" spc="-10" dirty="0" smtClean="0">
                          <a:solidFill>
                            <a:srgbClr val="FF0000"/>
                          </a:solidFill>
                          <a:latin typeface="Comic Sans MS"/>
                          <a:cs typeface="Comic Sans MS"/>
                        </a:rPr>
                        <a:t>v</a:t>
                      </a:r>
                      <a:r>
                        <a:rPr sz="2800" spc="0" dirty="0" smtClean="0">
                          <a:solidFill>
                            <a:srgbClr val="FF0000"/>
                          </a:solidFill>
                          <a:latin typeface="Comic Sans MS"/>
                          <a:cs typeface="Comic Sans MS"/>
                        </a:rPr>
                        <a:t>)</a:t>
                      </a:r>
                      <a:r>
                        <a:rPr sz="2800" spc="-5" dirty="0" smtClean="0">
                          <a:solidFill>
                            <a:srgbClr val="FF0000"/>
                          </a:solidFill>
                          <a:latin typeface="Comic Sans MS"/>
                          <a:cs typeface="Comic Sans MS"/>
                        </a:rPr>
                        <a:t> </a:t>
                      </a:r>
                      <a:r>
                        <a:rPr sz="2800" spc="0" dirty="0" smtClean="0">
                          <a:solidFill>
                            <a:srgbClr val="FF0000"/>
                          </a:solidFill>
                          <a:latin typeface="Comic Sans MS"/>
                          <a:cs typeface="Comic Sans MS"/>
                        </a:rPr>
                        <a:t>+ d</a:t>
                      </a:r>
                      <a:r>
                        <a:rPr sz="2775" spc="0" baseline="-21021" dirty="0" smtClean="0">
                          <a:solidFill>
                            <a:srgbClr val="FF0000"/>
                          </a:solidFill>
                          <a:latin typeface="Comic Sans MS"/>
                          <a:cs typeface="Comic Sans MS"/>
                        </a:rPr>
                        <a:t>v</a:t>
                      </a:r>
                      <a:r>
                        <a:rPr sz="2800" spc="0" dirty="0" smtClean="0">
                          <a:solidFill>
                            <a:srgbClr val="FF0000"/>
                          </a:solidFill>
                          <a:latin typeface="Comic Sans MS"/>
                          <a:cs typeface="Comic Sans MS"/>
                        </a:rPr>
                        <a:t>(y)</a:t>
                      </a:r>
                      <a:r>
                        <a:rPr sz="2800" spc="20" dirty="0" smtClean="0">
                          <a:solidFill>
                            <a:srgbClr val="FF0000"/>
                          </a:solidFill>
                          <a:latin typeface="Comic Sans MS"/>
                          <a:cs typeface="Comic Sans MS"/>
                        </a:rPr>
                        <a:t> </a:t>
                      </a:r>
                      <a:r>
                        <a:rPr sz="2800" spc="0" dirty="0" smtClean="0">
                          <a:solidFill>
                            <a:srgbClr val="FF0000"/>
                          </a:solidFill>
                          <a:latin typeface="Comic Sans MS"/>
                          <a:cs typeface="Comic Sans MS"/>
                        </a:rPr>
                        <a:t>}</a:t>
                      </a:r>
                      <a:endParaRPr sz="2800" dirty="0">
                        <a:latin typeface="Comic Sans MS"/>
                        <a:cs typeface="Comic Sans MS"/>
                      </a:endParaRPr>
                    </a:p>
                    <a:p>
                      <a:pPr marR="1510030" algn="ctr">
                        <a:lnSpc>
                          <a:spcPts val="1385"/>
                        </a:lnSpc>
                      </a:pPr>
                      <a:r>
                        <a:rPr sz="1800" dirty="0" smtClean="0">
                          <a:solidFill>
                            <a:srgbClr val="FF0000"/>
                          </a:solidFill>
                          <a:latin typeface="Arial"/>
                          <a:cs typeface="Arial"/>
                        </a:rPr>
                        <a:t>v</a:t>
                      </a:r>
                      <a:endParaRPr sz="1800" dirty="0">
                        <a:latin typeface="Arial"/>
                        <a:cs typeface="Arial"/>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lnB w="28575">
                      <a:solidFill>
                        <a:srgbClr val="FF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51866">
                <a:tc rowSpan="3">
                  <a:txBody>
                    <a:bodyPr/>
                    <a:lstStyle/>
                    <a:p>
                      <a:endParaRPr sz="1800" dirty="0">
                        <a:latin typeface="Arial"/>
                        <a:cs typeface="Arial"/>
                      </a:endParaRPr>
                    </a:p>
                  </a:txBody>
                  <a:tcPr marL="0" marR="0" marT="0" marB="0">
                    <a:lnR w="9525">
                      <a:solidFill>
                        <a:srgbClr val="CC0000"/>
                      </a:solidFill>
                      <a:prstDash val="solid"/>
                    </a:lnR>
                    <a:lnT w="28575">
                      <a:solidFill>
                        <a:srgbClr val="FF0000"/>
                      </a:solidFill>
                      <a:prstDash val="solid"/>
                    </a:lnT>
                  </a:tcPr>
                </a:tc>
                <a:tc rowSpan="2">
                  <a:txBody>
                    <a:bodyPr/>
                    <a:lstStyle/>
                    <a:p>
                      <a:endParaRPr sz="1800">
                        <a:latin typeface="Arial"/>
                        <a:cs typeface="Arial"/>
                      </a:endParaRPr>
                    </a:p>
                  </a:txBody>
                  <a:tcPr marL="0" marR="0" marT="0" marB="0">
                    <a:lnL w="9525">
                      <a:solidFill>
                        <a:srgbClr val="CC0000"/>
                      </a:solidFill>
                      <a:prstDash val="solid"/>
                    </a:lnL>
                    <a:lnR w="9525">
                      <a:solidFill>
                        <a:srgbClr val="CC0000"/>
                      </a:solidFill>
                      <a:prstDash val="solid"/>
                    </a:lnR>
                    <a:lnT w="28575">
                      <a:solidFill>
                        <a:srgbClr val="FF0000"/>
                      </a:solidFill>
                      <a:prstDash val="solid"/>
                    </a:lnT>
                  </a:tcPr>
                </a:tc>
                <a:tc>
                  <a:txBody>
                    <a:bodyPr/>
                    <a:lstStyle/>
                    <a:p>
                      <a:endParaRPr sz="1800">
                        <a:latin typeface="Arial"/>
                        <a:cs typeface="Arial"/>
                      </a:endParaRPr>
                    </a:p>
                  </a:txBody>
                  <a:tcPr marL="0" marR="0" marT="0" marB="0">
                    <a:lnL w="9525">
                      <a:solidFill>
                        <a:srgbClr val="CC0000"/>
                      </a:solidFill>
                      <a:prstDash val="solid"/>
                    </a:lnL>
                    <a:lnR w="9525">
                      <a:solidFill>
                        <a:srgbClr val="CC0000"/>
                      </a:solidFill>
                      <a:prstDash val="solid"/>
                    </a:lnR>
                    <a:lnT w="28575">
                      <a:solidFill>
                        <a:srgbClr val="FF0000"/>
                      </a:solidFill>
                      <a:prstDash val="solid"/>
                    </a:lnT>
                  </a:tcPr>
                </a:tc>
                <a:tc>
                  <a:txBody>
                    <a:bodyPr/>
                    <a:lstStyle/>
                    <a:p>
                      <a:endParaRPr sz="1800">
                        <a:latin typeface="Arial"/>
                        <a:cs typeface="Arial"/>
                      </a:endParaRPr>
                    </a:p>
                  </a:txBody>
                  <a:tcPr marL="0" marR="0" marT="0" marB="0">
                    <a:lnL w="9525">
                      <a:solidFill>
                        <a:srgbClr val="CC0000"/>
                      </a:solidFill>
                      <a:prstDash val="solid"/>
                    </a:lnL>
                    <a:lnT w="28575">
                      <a:solidFill>
                        <a:srgbClr val="FF0000"/>
                      </a:solidFill>
                      <a:prstDash val="solid"/>
                    </a:lnT>
                  </a:tcPr>
                </a:tc>
              </a:tr>
              <a:tr h="388950">
                <a:tc vMerge="1">
                  <a:txBody>
                    <a:bodyPr/>
                    <a:lstStyle/>
                    <a:p>
                      <a:endParaRPr/>
                    </a:p>
                  </a:txBody>
                  <a:tcPr marL="0" marR="0" marT="0" marB="0">
                    <a:lnR w="9525">
                      <a:solidFill>
                        <a:srgbClr val="CC0000"/>
                      </a:solidFill>
                      <a:prstDash val="solid"/>
                    </a:lnR>
                    <a:lnT w="28575">
                      <a:solidFill>
                        <a:srgbClr val="FF0000"/>
                      </a:solidFill>
                      <a:prstDash val="solid"/>
                    </a:lnT>
                  </a:tcPr>
                </a:tc>
                <a:tc vMerge="1">
                  <a:txBody>
                    <a:bodyPr/>
                    <a:lstStyle/>
                    <a:p>
                      <a:endParaRPr/>
                    </a:p>
                  </a:txBody>
                  <a:tcPr marL="0" marR="0" marT="0" marB="0">
                    <a:lnL w="9525">
                      <a:solidFill>
                        <a:srgbClr val="CC0000"/>
                      </a:solidFill>
                      <a:prstDash val="solid"/>
                    </a:lnL>
                    <a:lnR w="9525">
                      <a:solidFill>
                        <a:srgbClr val="CC0000"/>
                      </a:solidFill>
                      <a:prstDash val="solid"/>
                    </a:lnR>
                    <a:lnT w="28575">
                      <a:solidFill>
                        <a:srgbClr val="FF0000"/>
                      </a:solidFill>
                      <a:prstDash val="solid"/>
                    </a:lnT>
                  </a:tcPr>
                </a:tc>
                <a:tc gridSpan="2">
                  <a:txBody>
                    <a:bodyPr/>
                    <a:lstStyle/>
                    <a:p>
                      <a:pPr marL="872490">
                        <a:lnSpc>
                          <a:spcPct val="100000"/>
                        </a:lnSpc>
                      </a:pPr>
                      <a:r>
                        <a:rPr sz="2400" spc="5" dirty="0" smtClean="0">
                          <a:latin typeface="Gill Sans MT"/>
                          <a:cs typeface="Gill Sans MT"/>
                        </a:rPr>
                        <a:t>v</a:t>
                      </a:r>
                      <a:r>
                        <a:rPr sz="2400" spc="0" dirty="0" smtClean="0">
                          <a:latin typeface="MS PGothic"/>
                          <a:cs typeface="MS PGothic"/>
                        </a:rPr>
                        <a:t>到</a:t>
                      </a:r>
                      <a:r>
                        <a:rPr sz="2400" spc="0" dirty="0" smtClean="0">
                          <a:latin typeface="Gill Sans MT"/>
                          <a:cs typeface="Gill Sans MT"/>
                        </a:rPr>
                        <a:t>y</a:t>
                      </a:r>
                      <a:r>
                        <a:rPr sz="2400" spc="0" dirty="0" smtClean="0">
                          <a:latin typeface="MS PGothic"/>
                          <a:cs typeface="MS PGothic"/>
                        </a:rPr>
                        <a:t>的最短</a:t>
                      </a:r>
                      <a:endParaRPr sz="2400" dirty="0">
                        <a:latin typeface="MS PGothic"/>
                        <a:cs typeface="MS PGothic"/>
                      </a:endParaRPr>
                    </a:p>
                  </a:txBody>
                  <a:tcPr marL="0" marR="0" marT="0" marB="0">
                    <a:lnL w="9525">
                      <a:solidFill>
                        <a:srgbClr val="CC0000"/>
                      </a:solidFill>
                      <a:prstDash val="solid"/>
                    </a:lnL>
                  </a:tcPr>
                </a:tc>
                <a:tc hMerge="1">
                  <a:txBody>
                    <a:bodyPr/>
                    <a:lstStyle/>
                    <a:p>
                      <a:endParaRPr/>
                    </a:p>
                  </a:txBody>
                  <a:tcPr marL="0" marR="0" marT="0" marB="0"/>
                </a:tc>
              </a:tr>
              <a:tr h="450875">
                <a:tc vMerge="1">
                  <a:txBody>
                    <a:bodyPr/>
                    <a:lstStyle/>
                    <a:p>
                      <a:endParaRPr/>
                    </a:p>
                  </a:txBody>
                  <a:tcPr marL="0" marR="0" marT="0" marB="0">
                    <a:lnR w="9525">
                      <a:solidFill>
                        <a:srgbClr val="CC0000"/>
                      </a:solidFill>
                      <a:prstDash val="solid"/>
                    </a:lnR>
                    <a:lnT w="28575">
                      <a:solidFill>
                        <a:srgbClr val="FF0000"/>
                      </a:solidFill>
                      <a:prstDash val="solid"/>
                    </a:lnT>
                  </a:tcPr>
                </a:tc>
                <a:tc gridSpan="3">
                  <a:txBody>
                    <a:bodyPr/>
                    <a:lstStyle/>
                    <a:p>
                      <a:pPr marL="741045">
                        <a:lnSpc>
                          <a:spcPct val="100000"/>
                        </a:lnSpc>
                      </a:pPr>
                      <a:r>
                        <a:rPr sz="2400" dirty="0" smtClean="0">
                          <a:latin typeface="Gill Sans MT"/>
                          <a:cs typeface="Gill Sans MT"/>
                        </a:rPr>
                        <a:t>x</a:t>
                      </a:r>
                      <a:r>
                        <a:rPr sz="2400" dirty="0" smtClean="0">
                          <a:latin typeface="MS PGothic"/>
                          <a:cs typeface="MS PGothic"/>
                        </a:rPr>
                        <a:t>到</a:t>
                      </a:r>
                      <a:r>
                        <a:rPr sz="2400" dirty="0" smtClean="0">
                          <a:latin typeface="宋体"/>
                          <a:cs typeface="宋体"/>
                        </a:rPr>
                        <a:t>邻节</a:t>
                      </a:r>
                      <a:r>
                        <a:rPr sz="2400" dirty="0" smtClean="0">
                          <a:latin typeface="MS PGothic"/>
                          <a:cs typeface="MS PGothic"/>
                        </a:rPr>
                        <a:t>点</a:t>
                      </a:r>
                      <a:r>
                        <a:rPr sz="2400" dirty="0" smtClean="0">
                          <a:latin typeface="Gill Sans MT"/>
                          <a:cs typeface="Gill Sans MT"/>
                        </a:rPr>
                        <a:t>v</a:t>
                      </a:r>
                      <a:r>
                        <a:rPr sz="2400" dirty="0" smtClean="0">
                          <a:latin typeface="MS PGothic"/>
                          <a:cs typeface="MS PGothic"/>
                        </a:rPr>
                        <a:t>的</a:t>
                      </a:r>
                      <a:r>
                        <a:rPr sz="2400" dirty="0" smtClean="0">
                          <a:latin typeface="宋体"/>
                          <a:cs typeface="宋体"/>
                        </a:rPr>
                        <a:t>费</a:t>
                      </a:r>
                      <a:r>
                        <a:rPr sz="2400" dirty="0" smtClean="0">
                          <a:latin typeface="MS PGothic"/>
                          <a:cs typeface="MS PGothic"/>
                        </a:rPr>
                        <a:t>用</a:t>
                      </a:r>
                      <a:endParaRPr sz="2400" dirty="0">
                        <a:latin typeface="MS PGothic"/>
                        <a:cs typeface="MS PGothic"/>
                      </a:endParaRPr>
                    </a:p>
                  </a:txBody>
                  <a:tcPr marL="0" marR="0" marT="0" marB="0">
                    <a:lnL w="9525">
                      <a:solidFill>
                        <a:srgbClr val="CC0000"/>
                      </a:solidFill>
                      <a:prstDash val="solid"/>
                    </a:lnL>
                  </a:tcPr>
                </a:tc>
                <a:tc hMerge="1">
                  <a:txBody>
                    <a:bodyPr/>
                    <a:lstStyle/>
                    <a:p>
                      <a:endParaRPr/>
                    </a:p>
                  </a:txBody>
                  <a:tcPr marL="0" marR="0" marT="0" marB="0"/>
                </a:tc>
                <a:tc hMerge="1">
                  <a:txBody>
                    <a:bodyPr/>
                    <a:lstStyle/>
                    <a:p>
                      <a:endParaRPr/>
                    </a:p>
                  </a:txBody>
                  <a:tcPr marL="0" marR="0" marT="0" marB="0"/>
                </a:tc>
              </a:tr>
            </a:tbl>
          </a:graphicData>
        </a:graphic>
      </p:graphicFrame>
      <p:sp>
        <p:nvSpPr>
          <p:cNvPr id="5" name="任意多边形 4"/>
          <p:cNvSpPr/>
          <p:nvPr/>
        </p:nvSpPr>
        <p:spPr bwMode="auto">
          <a:xfrm>
            <a:off x="6516914" y="2757502"/>
            <a:ext cx="2317071" cy="958155"/>
          </a:xfrm>
          <a:custGeom>
            <a:avLst/>
            <a:gdLst>
              <a:gd name="connsiteX0" fmla="*/ 0 w 2317071"/>
              <a:gd name="connsiteY0" fmla="*/ 958155 h 958155"/>
              <a:gd name="connsiteX1" fmla="*/ 1103086 w 2317071"/>
              <a:gd name="connsiteY1" fmla="*/ 212 h 958155"/>
              <a:gd name="connsiteX2" fmla="*/ 2206172 w 2317071"/>
              <a:gd name="connsiteY2" fmla="*/ 871069 h 958155"/>
              <a:gd name="connsiteX3" fmla="*/ 2278743 w 2317071"/>
              <a:gd name="connsiteY3" fmla="*/ 914612 h 958155"/>
              <a:gd name="connsiteX4" fmla="*/ 2278743 w 2317071"/>
              <a:gd name="connsiteY4" fmla="*/ 914612 h 958155"/>
              <a:gd name="connsiteX5" fmla="*/ 2278743 w 2317071"/>
              <a:gd name="connsiteY5" fmla="*/ 943641 h 958155"/>
              <a:gd name="connsiteX6" fmla="*/ 2278743 w 2317071"/>
              <a:gd name="connsiteY6" fmla="*/ 943641 h 9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071" h="958155">
                <a:moveTo>
                  <a:pt x="0" y="958155"/>
                </a:moveTo>
                <a:cubicBezTo>
                  <a:pt x="367695" y="486440"/>
                  <a:pt x="735391" y="14726"/>
                  <a:pt x="1103086" y="212"/>
                </a:cubicBezTo>
                <a:cubicBezTo>
                  <a:pt x="1470781" y="-14302"/>
                  <a:pt x="2010229" y="718669"/>
                  <a:pt x="2206172" y="871069"/>
                </a:cubicBezTo>
                <a:cubicBezTo>
                  <a:pt x="2402115" y="1023469"/>
                  <a:pt x="2278743" y="914612"/>
                  <a:pt x="2278743" y="914612"/>
                </a:cubicBezTo>
                <a:lnTo>
                  <a:pt x="2278743" y="914612"/>
                </a:lnTo>
                <a:lnTo>
                  <a:pt x="2278743" y="943641"/>
                </a:lnTo>
                <a:lnTo>
                  <a:pt x="2278743" y="943641"/>
                </a:lnTo>
              </a:path>
            </a:pathLst>
          </a:cu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smtClean="0">
              <a:ln>
                <a:noFill/>
              </a:ln>
              <a:solidFill>
                <a:schemeClr val="tx1"/>
              </a:solidFill>
              <a:effectLst/>
              <a:latin typeface="Arial" pitchFamily="34" charset="0"/>
              <a:ea typeface="宋体" pitchFamily="2" charset="-122"/>
            </a:endParaRPr>
          </a:p>
        </p:txBody>
      </p:sp>
      <p:sp>
        <p:nvSpPr>
          <p:cNvPr id="10" name="任意多边形 9"/>
          <p:cNvSpPr/>
          <p:nvPr/>
        </p:nvSpPr>
        <p:spPr bwMode="auto">
          <a:xfrm>
            <a:off x="6473371" y="3672114"/>
            <a:ext cx="2293258" cy="899886"/>
          </a:xfrm>
          <a:custGeom>
            <a:avLst/>
            <a:gdLst>
              <a:gd name="connsiteX0" fmla="*/ 0 w 2293258"/>
              <a:gd name="connsiteY0" fmla="*/ 29029 h 783817"/>
              <a:gd name="connsiteX1" fmla="*/ 1248229 w 2293258"/>
              <a:gd name="connsiteY1" fmla="*/ 783772 h 783817"/>
              <a:gd name="connsiteX2" fmla="*/ 2293258 w 2293258"/>
              <a:gd name="connsiteY2" fmla="*/ 0 h 783817"/>
            </a:gdLst>
            <a:ahLst/>
            <a:cxnLst>
              <a:cxn ang="0">
                <a:pos x="connsiteX0" y="connsiteY0"/>
              </a:cxn>
              <a:cxn ang="0">
                <a:pos x="connsiteX1" y="connsiteY1"/>
              </a:cxn>
              <a:cxn ang="0">
                <a:pos x="connsiteX2" y="connsiteY2"/>
              </a:cxn>
            </a:cxnLst>
            <a:rect l="l" t="t" r="r" b="b"/>
            <a:pathLst>
              <a:path w="2293258" h="783817">
                <a:moveTo>
                  <a:pt x="0" y="29029"/>
                </a:moveTo>
                <a:cubicBezTo>
                  <a:pt x="433009" y="408819"/>
                  <a:pt x="866019" y="788610"/>
                  <a:pt x="1248229" y="783772"/>
                </a:cubicBezTo>
                <a:cubicBezTo>
                  <a:pt x="1630439" y="778934"/>
                  <a:pt x="1961848" y="389467"/>
                  <a:pt x="2293258" y="0"/>
                </a:cubicBezTo>
              </a:path>
            </a:pathLst>
          </a:cu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smtClean="0">
              <a:ln>
                <a:noFill/>
              </a:ln>
              <a:solidFill>
                <a:schemeClr val="tx1"/>
              </a:solidFill>
              <a:effectLst/>
              <a:latin typeface="Arial" pitchFamily="34" charset="0"/>
              <a:ea typeface="宋体" pitchFamily="2" charset="-122"/>
            </a:endParaRPr>
          </a:p>
        </p:txBody>
      </p:sp>
      <p:sp>
        <p:nvSpPr>
          <p:cNvPr id="11" name="任意多边形 10"/>
          <p:cNvSpPr/>
          <p:nvPr/>
        </p:nvSpPr>
        <p:spPr bwMode="auto">
          <a:xfrm>
            <a:off x="6545943" y="3178596"/>
            <a:ext cx="2235200" cy="551575"/>
          </a:xfrm>
          <a:custGeom>
            <a:avLst/>
            <a:gdLst>
              <a:gd name="connsiteX0" fmla="*/ 0 w 2235200"/>
              <a:gd name="connsiteY0" fmla="*/ 551575 h 551575"/>
              <a:gd name="connsiteX1" fmla="*/ 1030514 w 2235200"/>
              <a:gd name="connsiteY1" fmla="*/ 33 h 551575"/>
              <a:gd name="connsiteX2" fmla="*/ 2235200 w 2235200"/>
              <a:gd name="connsiteY2" fmla="*/ 522547 h 551575"/>
            </a:gdLst>
            <a:ahLst/>
            <a:cxnLst>
              <a:cxn ang="0">
                <a:pos x="connsiteX0" y="connsiteY0"/>
              </a:cxn>
              <a:cxn ang="0">
                <a:pos x="connsiteX1" y="connsiteY1"/>
              </a:cxn>
              <a:cxn ang="0">
                <a:pos x="connsiteX2" y="connsiteY2"/>
              </a:cxn>
            </a:cxnLst>
            <a:rect l="l" t="t" r="r" b="b"/>
            <a:pathLst>
              <a:path w="2235200" h="551575">
                <a:moveTo>
                  <a:pt x="0" y="551575"/>
                </a:moveTo>
                <a:cubicBezTo>
                  <a:pt x="328990" y="278223"/>
                  <a:pt x="657981" y="4871"/>
                  <a:pt x="1030514" y="33"/>
                </a:cubicBezTo>
                <a:cubicBezTo>
                  <a:pt x="1403047" y="-4805"/>
                  <a:pt x="2235200" y="522547"/>
                  <a:pt x="2235200" y="522547"/>
                </a:cubicBezTo>
              </a:path>
            </a:pathLst>
          </a:cu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smtClean="0">
              <a:ln>
                <a:noFill/>
              </a:ln>
              <a:solidFill>
                <a:schemeClr val="tx1"/>
              </a:solidFill>
              <a:effectLst/>
              <a:latin typeface="Arial" pitchFamily="34" charset="0"/>
              <a:ea typeface="宋体" pitchFamily="2" charset="-122"/>
            </a:endParaRPr>
          </a:p>
        </p:txBody>
      </p:sp>
      <p:sp>
        <p:nvSpPr>
          <p:cNvPr id="12" name="任意多边形 11"/>
          <p:cNvSpPr/>
          <p:nvPr/>
        </p:nvSpPr>
        <p:spPr bwMode="auto">
          <a:xfrm rot="10800000">
            <a:off x="6553200" y="3672113"/>
            <a:ext cx="2213429" cy="449941"/>
          </a:xfrm>
          <a:custGeom>
            <a:avLst/>
            <a:gdLst>
              <a:gd name="connsiteX0" fmla="*/ 0 w 2235200"/>
              <a:gd name="connsiteY0" fmla="*/ 551575 h 551575"/>
              <a:gd name="connsiteX1" fmla="*/ 1030514 w 2235200"/>
              <a:gd name="connsiteY1" fmla="*/ 33 h 551575"/>
              <a:gd name="connsiteX2" fmla="*/ 2235200 w 2235200"/>
              <a:gd name="connsiteY2" fmla="*/ 522547 h 551575"/>
            </a:gdLst>
            <a:ahLst/>
            <a:cxnLst>
              <a:cxn ang="0">
                <a:pos x="connsiteX0" y="connsiteY0"/>
              </a:cxn>
              <a:cxn ang="0">
                <a:pos x="connsiteX1" y="connsiteY1"/>
              </a:cxn>
              <a:cxn ang="0">
                <a:pos x="connsiteX2" y="connsiteY2"/>
              </a:cxn>
            </a:cxnLst>
            <a:rect l="l" t="t" r="r" b="b"/>
            <a:pathLst>
              <a:path w="2235200" h="551575">
                <a:moveTo>
                  <a:pt x="0" y="551575"/>
                </a:moveTo>
                <a:cubicBezTo>
                  <a:pt x="328990" y="278223"/>
                  <a:pt x="657981" y="4871"/>
                  <a:pt x="1030514" y="33"/>
                </a:cubicBezTo>
                <a:cubicBezTo>
                  <a:pt x="1403047" y="-4805"/>
                  <a:pt x="2235200" y="522547"/>
                  <a:pt x="2235200" y="522547"/>
                </a:cubicBezTo>
              </a:path>
            </a:pathLst>
          </a:cu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1" i="0" u="none" strike="noStrike" cap="none" normalizeH="0" baseline="0" smtClean="0">
              <a:ln>
                <a:noFill/>
              </a:ln>
              <a:solidFill>
                <a:schemeClr val="tx1"/>
              </a:solidFill>
              <a:effectLst/>
              <a:latin typeface="Arial" pitchFamily="34" charset="0"/>
              <a:ea typeface="宋体" pitchFamily="2" charset="-122"/>
            </a:endParaRPr>
          </a:p>
        </p:txBody>
      </p:sp>
      <p:sp>
        <p:nvSpPr>
          <p:cNvPr id="13" name="TextBox 12"/>
          <p:cNvSpPr txBox="1"/>
          <p:nvPr/>
        </p:nvSpPr>
        <p:spPr>
          <a:xfrm>
            <a:off x="7391400" y="2438400"/>
            <a:ext cx="609600" cy="369332"/>
          </a:xfrm>
          <a:prstGeom prst="rect">
            <a:avLst/>
          </a:prstGeom>
          <a:noFill/>
        </p:spPr>
        <p:txBody>
          <a:bodyPr wrap="square" rtlCol="0">
            <a:spAutoFit/>
          </a:bodyPr>
          <a:lstStyle/>
          <a:p>
            <a:r>
              <a:rPr lang="en-US" altLang="zh-CN" b="1" dirty="0" smtClean="0"/>
              <a:t>V</a:t>
            </a:r>
            <a:r>
              <a:rPr lang="en-US" altLang="zh-CN" b="1" baseline="-25000" dirty="0" smtClean="0"/>
              <a:t>1</a:t>
            </a:r>
            <a:endParaRPr lang="zh-CN" altLang="en-US" b="1" baseline="-25000" dirty="0"/>
          </a:p>
        </p:txBody>
      </p:sp>
      <p:sp>
        <p:nvSpPr>
          <p:cNvPr id="14" name="TextBox 13"/>
          <p:cNvSpPr txBox="1"/>
          <p:nvPr/>
        </p:nvSpPr>
        <p:spPr>
          <a:xfrm>
            <a:off x="7467600" y="3135868"/>
            <a:ext cx="609600" cy="369332"/>
          </a:xfrm>
          <a:prstGeom prst="rect">
            <a:avLst/>
          </a:prstGeom>
          <a:noFill/>
        </p:spPr>
        <p:txBody>
          <a:bodyPr wrap="square" rtlCol="0">
            <a:spAutoFit/>
          </a:bodyPr>
          <a:lstStyle/>
          <a:p>
            <a:r>
              <a:rPr lang="en-US" altLang="zh-CN" b="1" dirty="0" smtClean="0"/>
              <a:t>V</a:t>
            </a:r>
            <a:r>
              <a:rPr lang="en-US" altLang="zh-CN" b="1" baseline="-25000" dirty="0"/>
              <a:t>2</a:t>
            </a:r>
            <a:endParaRPr lang="zh-CN" altLang="en-US" b="1" baseline="-25000" dirty="0"/>
          </a:p>
        </p:txBody>
      </p:sp>
      <p:sp>
        <p:nvSpPr>
          <p:cNvPr id="15" name="TextBox 14"/>
          <p:cNvSpPr txBox="1"/>
          <p:nvPr/>
        </p:nvSpPr>
        <p:spPr>
          <a:xfrm>
            <a:off x="7543800" y="4507468"/>
            <a:ext cx="609600" cy="369332"/>
          </a:xfrm>
          <a:prstGeom prst="rect">
            <a:avLst/>
          </a:prstGeom>
          <a:noFill/>
        </p:spPr>
        <p:txBody>
          <a:bodyPr wrap="square" rtlCol="0">
            <a:spAutoFit/>
          </a:bodyPr>
          <a:lstStyle/>
          <a:p>
            <a:r>
              <a:rPr lang="en-US" altLang="zh-CN" b="1" dirty="0" err="1" smtClean="0"/>
              <a:t>V</a:t>
            </a:r>
            <a:r>
              <a:rPr lang="en-US" altLang="zh-CN" b="1" baseline="-25000" dirty="0" err="1" smtClean="0"/>
              <a:t>n</a:t>
            </a:r>
            <a:endParaRPr lang="zh-CN" altLang="en-US" b="1" baseline="-25000" dirty="0"/>
          </a:p>
        </p:txBody>
      </p:sp>
      <p:sp>
        <p:nvSpPr>
          <p:cNvPr id="16" name="TextBox 15"/>
          <p:cNvSpPr txBox="1"/>
          <p:nvPr/>
        </p:nvSpPr>
        <p:spPr>
          <a:xfrm>
            <a:off x="7543800" y="3745468"/>
            <a:ext cx="609600" cy="369332"/>
          </a:xfrm>
          <a:prstGeom prst="rect">
            <a:avLst/>
          </a:prstGeom>
          <a:noFill/>
        </p:spPr>
        <p:txBody>
          <a:bodyPr wrap="square" rtlCol="0">
            <a:spAutoFit/>
          </a:bodyPr>
          <a:lstStyle/>
          <a:p>
            <a:r>
              <a:rPr lang="en-US" altLang="zh-CN" b="1" dirty="0" smtClean="0"/>
              <a:t>V</a:t>
            </a:r>
            <a:r>
              <a:rPr lang="en-US" altLang="zh-CN" b="1" baseline="-25000" dirty="0" smtClean="0"/>
              <a:t>1</a:t>
            </a:r>
            <a:endParaRPr lang="zh-CN" altLang="en-US" b="1" baseline="-25000" dirty="0"/>
          </a:p>
        </p:txBody>
      </p:sp>
      <p:sp>
        <p:nvSpPr>
          <p:cNvPr id="17" name="TextBox 16"/>
          <p:cNvSpPr txBox="1"/>
          <p:nvPr/>
        </p:nvSpPr>
        <p:spPr>
          <a:xfrm>
            <a:off x="6233638" y="3545505"/>
            <a:ext cx="395762" cy="369332"/>
          </a:xfrm>
          <a:prstGeom prst="rect">
            <a:avLst/>
          </a:prstGeom>
          <a:noFill/>
        </p:spPr>
        <p:txBody>
          <a:bodyPr wrap="square" rtlCol="0">
            <a:spAutoFit/>
          </a:bodyPr>
          <a:lstStyle/>
          <a:p>
            <a:r>
              <a:rPr lang="en-US" altLang="zh-CN" b="1" dirty="0" smtClean="0"/>
              <a:t>X</a:t>
            </a:r>
            <a:endParaRPr lang="zh-CN" altLang="en-US" b="1" baseline="-25000" dirty="0"/>
          </a:p>
        </p:txBody>
      </p:sp>
      <p:sp>
        <p:nvSpPr>
          <p:cNvPr id="18" name="TextBox 17"/>
          <p:cNvSpPr txBox="1"/>
          <p:nvPr/>
        </p:nvSpPr>
        <p:spPr>
          <a:xfrm>
            <a:off x="8839200" y="3530991"/>
            <a:ext cx="457200" cy="369332"/>
          </a:xfrm>
          <a:prstGeom prst="rect">
            <a:avLst/>
          </a:prstGeom>
          <a:noFill/>
        </p:spPr>
        <p:txBody>
          <a:bodyPr wrap="square" rtlCol="0">
            <a:spAutoFit/>
          </a:bodyPr>
          <a:lstStyle/>
          <a:p>
            <a:r>
              <a:rPr lang="en-US" altLang="zh-CN" b="1" dirty="0" smtClean="0"/>
              <a:t>y</a:t>
            </a:r>
            <a:endParaRPr lang="zh-CN" altLang="en-US" b="1" baseline="-25000" dirty="0"/>
          </a:p>
        </p:txBody>
      </p:sp>
      <p:sp>
        <p:nvSpPr>
          <p:cNvPr id="19" name="文本框 18"/>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768837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30" dirty="0" smtClean="0">
                <a:solidFill>
                  <a:schemeClr val="tx1"/>
                </a:solidFill>
                <a:latin typeface="黑体"/>
                <a:cs typeface="黑体"/>
              </a:rPr>
              <a:t>数据报网</a:t>
            </a:r>
            <a:r>
              <a:rPr sz="4000" spc="-35" dirty="0" smtClean="0">
                <a:solidFill>
                  <a:schemeClr val="tx1"/>
                </a:solidFill>
                <a:latin typeface="黑体"/>
                <a:cs typeface="黑体"/>
              </a:rPr>
              <a:t>络</a:t>
            </a:r>
            <a:r>
              <a:rPr sz="4000" spc="-15" dirty="0" smtClean="0">
                <a:solidFill>
                  <a:schemeClr val="tx1"/>
                </a:solidFill>
                <a:latin typeface="Calibri"/>
                <a:cs typeface="Calibri"/>
              </a:rPr>
              <a:t>:</a:t>
            </a:r>
            <a:r>
              <a:rPr sz="4000" spc="-55" dirty="0" smtClean="0">
                <a:solidFill>
                  <a:schemeClr val="tx1"/>
                </a:solidFill>
                <a:latin typeface="Calibri"/>
                <a:cs typeface="Calibri"/>
              </a:rPr>
              <a:t> </a:t>
            </a:r>
            <a:r>
              <a:rPr sz="4000" spc="-30" dirty="0" smtClean="0">
                <a:solidFill>
                  <a:schemeClr val="tx1"/>
                </a:solidFill>
                <a:latin typeface="黑体"/>
                <a:cs typeface="黑体"/>
              </a:rPr>
              <a:t>因特网模型</a:t>
            </a:r>
            <a:endParaRPr sz="4000" dirty="0">
              <a:solidFill>
                <a:schemeClr val="tx1"/>
              </a:solidFill>
              <a:latin typeface="黑体"/>
              <a:cs typeface="黑体"/>
            </a:endParaRPr>
          </a:p>
        </p:txBody>
      </p:sp>
      <p:sp>
        <p:nvSpPr>
          <p:cNvPr id="3" name="object 3"/>
          <p:cNvSpPr txBox="1"/>
          <p:nvPr/>
        </p:nvSpPr>
        <p:spPr>
          <a:xfrm>
            <a:off x="659993" y="1372870"/>
            <a:ext cx="7036207" cy="1888489"/>
          </a:xfrm>
          <a:prstGeom prst="rect">
            <a:avLst/>
          </a:prstGeom>
        </p:spPr>
        <p:txBody>
          <a:bodyPr vert="horz" wrap="square" lIns="0" tIns="0" rIns="0" bIns="0" rtlCol="0">
            <a:noAutofit/>
          </a:bodyPr>
          <a:lstStyle/>
          <a:p>
            <a:pPr marL="12700">
              <a:lnSpc>
                <a:spcPct val="10000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30" dirty="0" smtClean="0">
                <a:latin typeface="宋体"/>
                <a:cs typeface="宋体"/>
              </a:rPr>
              <a:t>网络层没有呼叫建立</a:t>
            </a:r>
            <a:endParaRPr sz="2200" dirty="0">
              <a:latin typeface="宋体"/>
              <a:cs typeface="宋体"/>
            </a:endParaRPr>
          </a:p>
          <a:p>
            <a:pPr marL="12700">
              <a:lnSpc>
                <a:spcPct val="10000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路由器</a:t>
            </a:r>
            <a:r>
              <a:rPr sz="2200" spc="-10" dirty="0" smtClean="0">
                <a:latin typeface="Calibri"/>
                <a:cs typeface="Calibri"/>
              </a:rPr>
              <a:t>:</a:t>
            </a:r>
            <a:r>
              <a:rPr sz="2200" spc="5" dirty="0" smtClean="0">
                <a:latin typeface="Calibri"/>
                <a:cs typeface="Calibri"/>
              </a:rPr>
              <a:t> </a:t>
            </a:r>
            <a:r>
              <a:rPr sz="2200" spc="-25" dirty="0" smtClean="0">
                <a:latin typeface="宋体"/>
                <a:cs typeface="宋体"/>
              </a:rPr>
              <a:t>不维护端到端连接的状态</a:t>
            </a:r>
            <a:endParaRPr sz="2200" dirty="0">
              <a:latin typeface="宋体"/>
              <a:cs typeface="宋体"/>
            </a:endParaRPr>
          </a:p>
          <a:p>
            <a:pPr marL="469900">
              <a:lnSpc>
                <a:spcPct val="100000"/>
              </a:lnSpc>
              <a:spcBef>
                <a:spcPts val="10"/>
              </a:spcBef>
              <a:tabLst>
                <a:tab pos="756285" algn="l"/>
              </a:tabLst>
            </a:pPr>
            <a:r>
              <a:rPr sz="1300" spc="15" dirty="0" smtClean="0">
                <a:solidFill>
                  <a:srgbClr val="7E7E7E"/>
                </a:solidFill>
                <a:latin typeface="Verdana"/>
                <a:cs typeface="Verdana"/>
              </a:rPr>
              <a:t>●	</a:t>
            </a:r>
            <a:r>
              <a:rPr sz="1900" spc="-20" dirty="0" smtClean="0">
                <a:latin typeface="宋体"/>
                <a:cs typeface="宋体"/>
              </a:rPr>
              <a:t>不存在网络层“连接”的概念</a:t>
            </a:r>
            <a:endParaRPr sz="1900" dirty="0">
              <a:latin typeface="宋体"/>
              <a:cs typeface="宋体"/>
            </a:endParaRPr>
          </a:p>
          <a:p>
            <a:pPr marL="469900">
              <a:lnSpc>
                <a:spcPct val="100000"/>
              </a:lnSpc>
              <a:tabLst>
                <a:tab pos="756285" algn="l"/>
              </a:tabLst>
            </a:pPr>
            <a:r>
              <a:rPr sz="1300" spc="15" dirty="0" smtClean="0">
                <a:solidFill>
                  <a:srgbClr val="7E7E7E"/>
                </a:solidFill>
                <a:latin typeface="Verdana"/>
                <a:cs typeface="Verdana"/>
              </a:rPr>
              <a:t>●	</a:t>
            </a:r>
            <a:r>
              <a:rPr sz="1900" spc="-20" dirty="0" smtClean="0">
                <a:latin typeface="宋体"/>
                <a:cs typeface="宋体"/>
              </a:rPr>
              <a:t>根据</a:t>
            </a:r>
            <a:r>
              <a:rPr sz="1900" spc="-10" dirty="0" smtClean="0">
                <a:solidFill>
                  <a:srgbClr val="FF0000"/>
                </a:solidFill>
                <a:latin typeface="宋体"/>
                <a:cs typeface="宋体"/>
              </a:rPr>
              <a:t>转发表</a:t>
            </a:r>
            <a:r>
              <a:rPr sz="1900" spc="-20" dirty="0" smtClean="0">
                <a:latin typeface="宋体"/>
                <a:cs typeface="宋体"/>
              </a:rPr>
              <a:t>将分组转至恰当端口直</a:t>
            </a:r>
            <a:r>
              <a:rPr sz="1900" spc="-15" dirty="0" smtClean="0">
                <a:latin typeface="宋体"/>
                <a:cs typeface="宋体"/>
              </a:rPr>
              <a:t>至</a:t>
            </a:r>
            <a:r>
              <a:rPr sz="1900" spc="-20" dirty="0" smtClean="0">
                <a:latin typeface="宋体"/>
                <a:cs typeface="宋体"/>
              </a:rPr>
              <a:t>最终</a:t>
            </a:r>
            <a:r>
              <a:rPr sz="1900" spc="-15" dirty="0" smtClean="0">
                <a:latin typeface="宋体"/>
                <a:cs typeface="宋体"/>
              </a:rPr>
              <a:t>目</a:t>
            </a:r>
            <a:r>
              <a:rPr sz="1900" spc="-20" dirty="0" smtClean="0">
                <a:latin typeface="宋体"/>
                <a:cs typeface="宋体"/>
              </a:rPr>
              <a:t>的主机</a:t>
            </a:r>
            <a:endParaRPr sz="1900" dirty="0">
              <a:latin typeface="宋体"/>
              <a:cs typeface="宋体"/>
            </a:endParaRPr>
          </a:p>
          <a:p>
            <a:pPr marL="12700">
              <a:lnSpc>
                <a:spcPts val="263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分组通常使用目的主机</a:t>
            </a:r>
            <a:r>
              <a:rPr sz="2200" spc="-15" dirty="0" smtClean="0">
                <a:latin typeface="Calibri"/>
                <a:cs typeface="Calibri"/>
              </a:rPr>
              <a:t>I</a:t>
            </a:r>
            <a:r>
              <a:rPr sz="2200" spc="-10" dirty="0" smtClean="0">
                <a:latin typeface="Calibri"/>
                <a:cs typeface="Calibri"/>
              </a:rPr>
              <a:t>P</a:t>
            </a:r>
            <a:r>
              <a:rPr sz="2200" spc="-25" dirty="0" smtClean="0">
                <a:latin typeface="宋体"/>
                <a:cs typeface="宋体"/>
              </a:rPr>
              <a:t>地址来选择路径</a:t>
            </a:r>
            <a:endParaRPr sz="2200" dirty="0">
              <a:latin typeface="宋体"/>
              <a:cs typeface="宋体"/>
            </a:endParaRPr>
          </a:p>
          <a:p>
            <a:pPr marL="469900">
              <a:lnSpc>
                <a:spcPct val="100000"/>
              </a:lnSpc>
              <a:spcBef>
                <a:spcPts val="15"/>
              </a:spcBef>
              <a:tabLst>
                <a:tab pos="756285" algn="l"/>
              </a:tabLst>
            </a:pPr>
            <a:r>
              <a:rPr sz="1300" spc="15" dirty="0" smtClean="0">
                <a:solidFill>
                  <a:srgbClr val="7E7E7E"/>
                </a:solidFill>
                <a:latin typeface="Verdana"/>
                <a:cs typeface="Verdana"/>
              </a:rPr>
              <a:t>●	</a:t>
            </a:r>
            <a:r>
              <a:rPr sz="1900" spc="-25" dirty="0" smtClean="0">
                <a:latin typeface="宋体"/>
                <a:cs typeface="宋体"/>
              </a:rPr>
              <a:t>在源</a:t>
            </a:r>
            <a:r>
              <a:rPr sz="1900" spc="-20" dirty="0" smtClean="0">
                <a:latin typeface="Calibri"/>
                <a:cs typeface="Calibri"/>
              </a:rPr>
              <a:t>-</a:t>
            </a:r>
            <a:r>
              <a:rPr sz="1900" spc="-25" dirty="0" smtClean="0">
                <a:latin typeface="宋体"/>
                <a:cs typeface="宋体"/>
              </a:rPr>
              <a:t>目的主机对之间的</a:t>
            </a:r>
            <a:r>
              <a:rPr lang="zh-CN" altLang="en-US" sz="1900" spc="-25" dirty="0" smtClean="0">
                <a:latin typeface="宋体"/>
                <a:cs typeface="宋体"/>
              </a:rPr>
              <a:t>不同</a:t>
            </a:r>
            <a:r>
              <a:rPr sz="1900" spc="-25" dirty="0" smtClean="0">
                <a:latin typeface="宋体"/>
                <a:cs typeface="宋体"/>
              </a:rPr>
              <a:t>分组</a:t>
            </a:r>
            <a:r>
              <a:rPr sz="1900" spc="-15" dirty="0" smtClean="0">
                <a:latin typeface="宋体"/>
                <a:cs typeface="宋体"/>
              </a:rPr>
              <a:t>有</a:t>
            </a:r>
            <a:r>
              <a:rPr sz="1900" spc="-25" dirty="0" smtClean="0">
                <a:latin typeface="宋体"/>
                <a:cs typeface="宋体"/>
              </a:rPr>
              <a:t>可能</a:t>
            </a:r>
            <a:r>
              <a:rPr sz="1900" spc="-15" dirty="0" smtClean="0">
                <a:latin typeface="宋体"/>
                <a:cs typeface="宋体"/>
              </a:rPr>
              <a:t>采</a:t>
            </a:r>
            <a:r>
              <a:rPr sz="1900" spc="-25" dirty="0" smtClean="0">
                <a:latin typeface="宋体"/>
                <a:cs typeface="宋体"/>
              </a:rPr>
              <a:t>用不</a:t>
            </a:r>
            <a:r>
              <a:rPr sz="1900" spc="-15" dirty="0" smtClean="0">
                <a:latin typeface="宋体"/>
                <a:cs typeface="宋体"/>
              </a:rPr>
              <a:t>同</a:t>
            </a:r>
            <a:r>
              <a:rPr sz="1900" spc="-25" dirty="0" smtClean="0">
                <a:latin typeface="宋体"/>
                <a:cs typeface="宋体"/>
              </a:rPr>
              <a:t>的路径</a:t>
            </a:r>
            <a:endParaRPr sz="1900" dirty="0">
              <a:latin typeface="宋体"/>
              <a:cs typeface="宋体"/>
            </a:endParaRPr>
          </a:p>
        </p:txBody>
      </p:sp>
      <p:sp>
        <p:nvSpPr>
          <p:cNvPr id="4" name="object 4"/>
          <p:cNvSpPr/>
          <p:nvPr/>
        </p:nvSpPr>
        <p:spPr>
          <a:xfrm>
            <a:off x="3349552" y="4802095"/>
            <a:ext cx="2752620" cy="1438352"/>
          </a:xfrm>
          <a:custGeom>
            <a:avLst/>
            <a:gdLst/>
            <a:ahLst/>
            <a:cxnLst/>
            <a:rect l="l" t="t" r="r" b="b"/>
            <a:pathLst>
              <a:path w="2752620" h="1438352">
                <a:moveTo>
                  <a:pt x="401015" y="111429"/>
                </a:moveTo>
                <a:lnTo>
                  <a:pt x="331684" y="113389"/>
                </a:lnTo>
                <a:lnTo>
                  <a:pt x="268277" y="121256"/>
                </a:lnTo>
                <a:lnTo>
                  <a:pt x="211897" y="136841"/>
                </a:lnTo>
                <a:lnTo>
                  <a:pt x="163649" y="161953"/>
                </a:lnTo>
                <a:lnTo>
                  <a:pt x="123367" y="197497"/>
                </a:lnTo>
                <a:lnTo>
                  <a:pt x="89811" y="242091"/>
                </a:lnTo>
                <a:lnTo>
                  <a:pt x="62464" y="294116"/>
                </a:lnTo>
                <a:lnTo>
                  <a:pt x="40814" y="351953"/>
                </a:lnTo>
                <a:lnTo>
                  <a:pt x="24345" y="413984"/>
                </a:lnTo>
                <a:lnTo>
                  <a:pt x="12544" y="478591"/>
                </a:lnTo>
                <a:lnTo>
                  <a:pt x="4895" y="544155"/>
                </a:lnTo>
                <a:lnTo>
                  <a:pt x="885" y="609058"/>
                </a:lnTo>
                <a:lnTo>
                  <a:pt x="0" y="671681"/>
                </a:lnTo>
                <a:lnTo>
                  <a:pt x="567" y="701631"/>
                </a:lnTo>
                <a:lnTo>
                  <a:pt x="1724" y="730405"/>
                </a:lnTo>
                <a:lnTo>
                  <a:pt x="2101" y="763912"/>
                </a:lnTo>
                <a:lnTo>
                  <a:pt x="7706" y="830347"/>
                </a:lnTo>
                <a:lnTo>
                  <a:pt x="19176" y="895518"/>
                </a:lnTo>
                <a:lnTo>
                  <a:pt x="35788" y="958835"/>
                </a:lnTo>
                <a:lnTo>
                  <a:pt x="56818" y="1019706"/>
                </a:lnTo>
                <a:lnTo>
                  <a:pt x="81543" y="1077541"/>
                </a:lnTo>
                <a:lnTo>
                  <a:pt x="109241" y="1131749"/>
                </a:lnTo>
                <a:lnTo>
                  <a:pt x="139187" y="1181738"/>
                </a:lnTo>
                <a:lnTo>
                  <a:pt x="170660" y="1226918"/>
                </a:lnTo>
                <a:lnTo>
                  <a:pt x="202935" y="1266699"/>
                </a:lnTo>
                <a:lnTo>
                  <a:pt x="235569" y="1300366"/>
                </a:lnTo>
                <a:lnTo>
                  <a:pt x="269818" y="1327186"/>
                </a:lnTo>
                <a:lnTo>
                  <a:pt x="306023" y="1347953"/>
                </a:lnTo>
                <a:lnTo>
                  <a:pt x="344278" y="1363649"/>
                </a:lnTo>
                <a:lnTo>
                  <a:pt x="384677" y="1375253"/>
                </a:lnTo>
                <a:lnTo>
                  <a:pt x="427315" y="1383747"/>
                </a:lnTo>
                <a:lnTo>
                  <a:pt x="472286" y="1390113"/>
                </a:lnTo>
                <a:lnTo>
                  <a:pt x="569606" y="1400381"/>
                </a:lnTo>
                <a:lnTo>
                  <a:pt x="622144" y="1406247"/>
                </a:lnTo>
                <a:lnTo>
                  <a:pt x="677434" y="1413437"/>
                </a:lnTo>
                <a:lnTo>
                  <a:pt x="735711" y="1419786"/>
                </a:lnTo>
                <a:lnTo>
                  <a:pt x="828391" y="1427165"/>
                </a:lnTo>
                <a:lnTo>
                  <a:pt x="893398" y="1430823"/>
                </a:lnTo>
                <a:lnTo>
                  <a:pt x="995240" y="1434702"/>
                </a:lnTo>
                <a:lnTo>
                  <a:pt x="1101685" y="1436995"/>
                </a:lnTo>
                <a:lnTo>
                  <a:pt x="1365080" y="1438352"/>
                </a:lnTo>
                <a:lnTo>
                  <a:pt x="1680230" y="1436080"/>
                </a:lnTo>
                <a:lnTo>
                  <a:pt x="1868377" y="1431508"/>
                </a:lnTo>
                <a:lnTo>
                  <a:pt x="1957866" y="1427865"/>
                </a:lnTo>
                <a:lnTo>
                  <a:pt x="2041515" y="1423126"/>
                </a:lnTo>
                <a:lnTo>
                  <a:pt x="2080498" y="1420302"/>
                </a:lnTo>
                <a:lnTo>
                  <a:pt x="2151476" y="1413652"/>
                </a:lnTo>
                <a:lnTo>
                  <a:pt x="2211880" y="1406370"/>
                </a:lnTo>
                <a:lnTo>
                  <a:pt x="2238755" y="1404043"/>
                </a:lnTo>
                <a:lnTo>
                  <a:pt x="2263712" y="1402571"/>
                </a:lnTo>
                <a:lnTo>
                  <a:pt x="2286885" y="1401714"/>
                </a:lnTo>
                <a:lnTo>
                  <a:pt x="2347061" y="1400444"/>
                </a:lnTo>
                <a:lnTo>
                  <a:pt x="2364457" y="1399657"/>
                </a:lnTo>
                <a:lnTo>
                  <a:pt x="2410559" y="1392851"/>
                </a:lnTo>
                <a:lnTo>
                  <a:pt x="2450382" y="1374354"/>
                </a:lnTo>
                <a:lnTo>
                  <a:pt x="2487590" y="1337704"/>
                </a:lnTo>
                <a:lnTo>
                  <a:pt x="2512753" y="1299996"/>
                </a:lnTo>
                <a:lnTo>
                  <a:pt x="2540147" y="1248812"/>
                </a:lnTo>
                <a:lnTo>
                  <a:pt x="2573429" y="1180610"/>
                </a:lnTo>
                <a:lnTo>
                  <a:pt x="2591685" y="1140957"/>
                </a:lnTo>
                <a:lnTo>
                  <a:pt x="2610532" y="1098219"/>
                </a:lnTo>
                <a:lnTo>
                  <a:pt x="2629604" y="1052855"/>
                </a:lnTo>
                <a:lnTo>
                  <a:pt x="2648539" y="1005326"/>
                </a:lnTo>
                <a:lnTo>
                  <a:pt x="2666971" y="956093"/>
                </a:lnTo>
                <a:lnTo>
                  <a:pt x="2684536" y="905616"/>
                </a:lnTo>
                <a:lnTo>
                  <a:pt x="2700870" y="854357"/>
                </a:lnTo>
                <a:lnTo>
                  <a:pt x="2715609" y="802776"/>
                </a:lnTo>
                <a:lnTo>
                  <a:pt x="2728388" y="751334"/>
                </a:lnTo>
                <a:lnTo>
                  <a:pt x="2738843" y="700491"/>
                </a:lnTo>
                <a:lnTo>
                  <a:pt x="2746609" y="650708"/>
                </a:lnTo>
                <a:lnTo>
                  <a:pt x="2751323" y="602447"/>
                </a:lnTo>
                <a:lnTo>
                  <a:pt x="2752620" y="556167"/>
                </a:lnTo>
                <a:lnTo>
                  <a:pt x="2750135" y="512329"/>
                </a:lnTo>
                <a:lnTo>
                  <a:pt x="2743504" y="471395"/>
                </a:lnTo>
                <a:lnTo>
                  <a:pt x="2732364" y="433824"/>
                </a:lnTo>
                <a:lnTo>
                  <a:pt x="2695001" y="369001"/>
                </a:lnTo>
                <a:lnTo>
                  <a:pt x="2668393" y="339097"/>
                </a:lnTo>
                <a:lnTo>
                  <a:pt x="2636958" y="310373"/>
                </a:lnTo>
                <a:lnTo>
                  <a:pt x="2601128" y="282837"/>
                </a:lnTo>
                <a:lnTo>
                  <a:pt x="2561335" y="256495"/>
                </a:lnTo>
                <a:lnTo>
                  <a:pt x="2518012" y="231354"/>
                </a:lnTo>
                <a:lnTo>
                  <a:pt x="2471590" y="207422"/>
                </a:lnTo>
                <a:lnTo>
                  <a:pt x="2422503" y="184706"/>
                </a:lnTo>
                <a:lnTo>
                  <a:pt x="2371182" y="163213"/>
                </a:lnTo>
                <a:lnTo>
                  <a:pt x="2318061" y="142951"/>
                </a:lnTo>
                <a:lnTo>
                  <a:pt x="2272849" y="127165"/>
                </a:lnTo>
                <a:lnTo>
                  <a:pt x="756693" y="127165"/>
                </a:lnTo>
                <a:lnTo>
                  <a:pt x="715483" y="126450"/>
                </a:lnTo>
                <a:lnTo>
                  <a:pt x="674373" y="124948"/>
                </a:lnTo>
                <a:lnTo>
                  <a:pt x="475164" y="113566"/>
                </a:lnTo>
                <a:lnTo>
                  <a:pt x="437556" y="112099"/>
                </a:lnTo>
                <a:lnTo>
                  <a:pt x="401015" y="111429"/>
                </a:lnTo>
                <a:close/>
              </a:path>
              <a:path w="2752620" h="1438352">
                <a:moveTo>
                  <a:pt x="1643869" y="0"/>
                </a:moveTo>
                <a:lnTo>
                  <a:pt x="1597181" y="1189"/>
                </a:lnTo>
                <a:lnTo>
                  <a:pt x="1550417" y="4207"/>
                </a:lnTo>
                <a:lnTo>
                  <a:pt x="1503636" y="8837"/>
                </a:lnTo>
                <a:lnTo>
                  <a:pt x="1456896" y="14865"/>
                </a:lnTo>
                <a:lnTo>
                  <a:pt x="1410256" y="22074"/>
                </a:lnTo>
                <a:lnTo>
                  <a:pt x="1363774" y="30250"/>
                </a:lnTo>
                <a:lnTo>
                  <a:pt x="1317507" y="39176"/>
                </a:lnTo>
                <a:lnTo>
                  <a:pt x="1047709" y="96433"/>
                </a:lnTo>
                <a:lnTo>
                  <a:pt x="1004587" y="104582"/>
                </a:lnTo>
                <a:lnTo>
                  <a:pt x="962147" y="111758"/>
                </a:lnTo>
                <a:lnTo>
                  <a:pt x="920448" y="117745"/>
                </a:lnTo>
                <a:lnTo>
                  <a:pt x="879548" y="122329"/>
                </a:lnTo>
                <a:lnTo>
                  <a:pt x="838864" y="125331"/>
                </a:lnTo>
                <a:lnTo>
                  <a:pt x="797866" y="126867"/>
                </a:lnTo>
                <a:lnTo>
                  <a:pt x="756693" y="127165"/>
                </a:lnTo>
                <a:lnTo>
                  <a:pt x="2272849" y="127165"/>
                </a:lnTo>
                <a:lnTo>
                  <a:pt x="2208143" y="106144"/>
                </a:lnTo>
                <a:lnTo>
                  <a:pt x="2152212" y="89615"/>
                </a:lnTo>
                <a:lnTo>
                  <a:pt x="2096210" y="74344"/>
                </a:lnTo>
                <a:lnTo>
                  <a:pt x="2040568" y="60339"/>
                </a:lnTo>
                <a:lnTo>
                  <a:pt x="1985719" y="47607"/>
                </a:lnTo>
                <a:lnTo>
                  <a:pt x="1932095" y="36156"/>
                </a:lnTo>
                <a:lnTo>
                  <a:pt x="1880129" y="25991"/>
                </a:lnTo>
                <a:lnTo>
                  <a:pt x="1830252" y="17121"/>
                </a:lnTo>
                <a:lnTo>
                  <a:pt x="1782899" y="9553"/>
                </a:lnTo>
                <a:lnTo>
                  <a:pt x="1736786" y="3966"/>
                </a:lnTo>
                <a:lnTo>
                  <a:pt x="1690424" y="853"/>
                </a:lnTo>
                <a:lnTo>
                  <a:pt x="1643869" y="0"/>
                </a:lnTo>
                <a:close/>
              </a:path>
            </a:pathLst>
          </a:custGeom>
          <a:solidFill>
            <a:srgbClr val="CCFFFF"/>
          </a:solidFill>
        </p:spPr>
        <p:txBody>
          <a:bodyPr wrap="square" lIns="0" tIns="0" rIns="0" bIns="0" rtlCol="0">
            <a:noAutofit/>
          </a:bodyPr>
          <a:lstStyle/>
          <a:p>
            <a:endParaRPr/>
          </a:p>
        </p:txBody>
      </p:sp>
      <p:sp>
        <p:nvSpPr>
          <p:cNvPr id="5" name="object 5"/>
          <p:cNvSpPr/>
          <p:nvPr/>
        </p:nvSpPr>
        <p:spPr>
          <a:xfrm>
            <a:off x="579247" y="3426195"/>
            <a:ext cx="8167751" cy="2712666"/>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txBox="1"/>
          <p:nvPr/>
        </p:nvSpPr>
        <p:spPr>
          <a:xfrm>
            <a:off x="608482" y="3833063"/>
            <a:ext cx="1289685" cy="1541145"/>
          </a:xfrm>
          <a:prstGeom prst="rect">
            <a:avLst/>
          </a:prstGeom>
        </p:spPr>
        <p:txBody>
          <a:bodyPr vert="horz" wrap="square" lIns="0" tIns="0" rIns="0" bIns="0" rtlCol="0">
            <a:noAutofit/>
          </a:bodyPr>
          <a:lstStyle/>
          <a:p>
            <a:pPr marL="12700" marR="12700" indent="0" algn="ctr">
              <a:lnSpc>
                <a:spcPct val="100099"/>
              </a:lnSpc>
            </a:pPr>
            <a:r>
              <a:rPr sz="2000" dirty="0" smtClean="0">
                <a:latin typeface="Comic Sans MS"/>
                <a:cs typeface="Comic Sans MS"/>
              </a:rPr>
              <a:t>a</a:t>
            </a:r>
            <a:r>
              <a:rPr sz="2000" spc="-10" dirty="0" smtClean="0">
                <a:latin typeface="Comic Sans MS"/>
                <a:cs typeface="Comic Sans MS"/>
              </a:rPr>
              <a:t>p</a:t>
            </a:r>
            <a:r>
              <a:rPr sz="2000" spc="0" dirty="0" smtClean="0">
                <a:latin typeface="Comic Sans MS"/>
                <a:cs typeface="Comic Sans MS"/>
              </a:rPr>
              <a:t>plicat</a:t>
            </a:r>
            <a:r>
              <a:rPr sz="2000" spc="5" dirty="0" smtClean="0">
                <a:latin typeface="Comic Sans MS"/>
                <a:cs typeface="Comic Sans MS"/>
              </a:rPr>
              <a:t>i</a:t>
            </a:r>
            <a:r>
              <a:rPr sz="2000" spc="0" dirty="0" smtClean="0">
                <a:latin typeface="Comic Sans MS"/>
                <a:cs typeface="Comic Sans MS"/>
              </a:rPr>
              <a:t>on tran</a:t>
            </a:r>
            <a:r>
              <a:rPr sz="2000" spc="-10" dirty="0" smtClean="0">
                <a:latin typeface="Comic Sans MS"/>
                <a:cs typeface="Comic Sans MS"/>
              </a:rPr>
              <a:t>s</a:t>
            </a:r>
            <a:r>
              <a:rPr sz="2000" spc="0" dirty="0" smtClean="0">
                <a:latin typeface="Comic Sans MS"/>
                <a:cs typeface="Comic Sans MS"/>
              </a:rPr>
              <a:t>port </a:t>
            </a:r>
            <a:r>
              <a:rPr sz="2000" spc="0" dirty="0" smtClean="0">
                <a:solidFill>
                  <a:srgbClr val="FFFFFF"/>
                </a:solidFill>
                <a:latin typeface="Comic Sans MS"/>
                <a:cs typeface="Comic Sans MS"/>
              </a:rPr>
              <a:t>network </a:t>
            </a:r>
            <a:r>
              <a:rPr sz="2000" spc="0" dirty="0" smtClean="0">
                <a:latin typeface="Comic Sans MS"/>
                <a:cs typeface="Comic Sans MS"/>
              </a:rPr>
              <a:t>data</a:t>
            </a:r>
            <a:r>
              <a:rPr sz="2000" spc="-10" dirty="0" smtClean="0">
                <a:latin typeface="Comic Sans MS"/>
                <a:cs typeface="Comic Sans MS"/>
              </a:rPr>
              <a:t> </a:t>
            </a:r>
            <a:r>
              <a:rPr sz="2000" spc="0" dirty="0" smtClean="0">
                <a:latin typeface="Comic Sans MS"/>
                <a:cs typeface="Comic Sans MS"/>
              </a:rPr>
              <a:t>link physical</a:t>
            </a:r>
            <a:endParaRPr sz="2000">
              <a:latin typeface="Comic Sans MS"/>
              <a:cs typeface="Comic Sans MS"/>
            </a:endParaRPr>
          </a:p>
        </p:txBody>
      </p:sp>
      <p:sp>
        <p:nvSpPr>
          <p:cNvPr id="7" name="object 7"/>
          <p:cNvSpPr txBox="1"/>
          <p:nvPr/>
        </p:nvSpPr>
        <p:spPr>
          <a:xfrm>
            <a:off x="7391527" y="4004386"/>
            <a:ext cx="1287145" cy="1541780"/>
          </a:xfrm>
          <a:prstGeom prst="rect">
            <a:avLst/>
          </a:prstGeom>
        </p:spPr>
        <p:txBody>
          <a:bodyPr vert="horz" wrap="square" lIns="0" tIns="0" rIns="0" bIns="0" rtlCol="0">
            <a:noAutofit/>
          </a:bodyPr>
          <a:lstStyle/>
          <a:p>
            <a:pPr marL="12700" marR="12700" algn="ctr">
              <a:lnSpc>
                <a:spcPct val="100099"/>
              </a:lnSpc>
            </a:pPr>
            <a:r>
              <a:rPr sz="2000" spc="-10" dirty="0" smtClean="0">
                <a:latin typeface="Comic Sans MS"/>
                <a:cs typeface="Comic Sans MS"/>
              </a:rPr>
              <a:t>a</a:t>
            </a:r>
            <a:r>
              <a:rPr sz="2000" spc="0" dirty="0" smtClean="0">
                <a:latin typeface="Comic Sans MS"/>
                <a:cs typeface="Comic Sans MS"/>
              </a:rPr>
              <a:t>p</a:t>
            </a:r>
            <a:r>
              <a:rPr sz="2000" spc="-10" dirty="0" smtClean="0">
                <a:latin typeface="Comic Sans MS"/>
                <a:cs typeface="Comic Sans MS"/>
              </a:rPr>
              <a:t>p</a:t>
            </a:r>
            <a:r>
              <a:rPr sz="2000" spc="0" dirty="0" smtClean="0">
                <a:latin typeface="Comic Sans MS"/>
                <a:cs typeface="Comic Sans MS"/>
              </a:rPr>
              <a:t>li</a:t>
            </a:r>
            <a:r>
              <a:rPr sz="2000" spc="5" dirty="0" smtClean="0">
                <a:latin typeface="Comic Sans MS"/>
                <a:cs typeface="Comic Sans MS"/>
              </a:rPr>
              <a:t>c</a:t>
            </a:r>
            <a:r>
              <a:rPr sz="2000" spc="-10" dirty="0" smtClean="0">
                <a:latin typeface="Comic Sans MS"/>
                <a:cs typeface="Comic Sans MS"/>
              </a:rPr>
              <a:t>a</a:t>
            </a:r>
            <a:r>
              <a:rPr sz="2000" spc="0" dirty="0" smtClean="0">
                <a:latin typeface="Comic Sans MS"/>
                <a:cs typeface="Comic Sans MS"/>
              </a:rPr>
              <a:t>tion tra</a:t>
            </a:r>
            <a:r>
              <a:rPr sz="2000" spc="-10" dirty="0" smtClean="0">
                <a:latin typeface="Comic Sans MS"/>
                <a:cs typeface="Comic Sans MS"/>
              </a:rPr>
              <a:t>n</a:t>
            </a:r>
            <a:r>
              <a:rPr sz="2000" spc="0" dirty="0" smtClean="0">
                <a:latin typeface="Comic Sans MS"/>
                <a:cs typeface="Comic Sans MS"/>
              </a:rPr>
              <a:t>s</a:t>
            </a:r>
            <a:r>
              <a:rPr sz="2000" spc="-10" dirty="0" smtClean="0">
                <a:latin typeface="Comic Sans MS"/>
                <a:cs typeface="Comic Sans MS"/>
              </a:rPr>
              <a:t>p</a:t>
            </a:r>
            <a:r>
              <a:rPr sz="2000" spc="0" dirty="0" smtClean="0">
                <a:latin typeface="Comic Sans MS"/>
                <a:cs typeface="Comic Sans MS"/>
              </a:rPr>
              <a:t>ort </a:t>
            </a:r>
            <a:r>
              <a:rPr sz="2000" spc="0" dirty="0" smtClean="0">
                <a:solidFill>
                  <a:srgbClr val="FFFFFF"/>
                </a:solidFill>
                <a:latin typeface="Comic Sans MS"/>
                <a:cs typeface="Comic Sans MS"/>
              </a:rPr>
              <a:t>n</a:t>
            </a:r>
            <a:r>
              <a:rPr sz="2000" spc="-15" dirty="0" smtClean="0">
                <a:solidFill>
                  <a:srgbClr val="FFFFFF"/>
                </a:solidFill>
                <a:latin typeface="Comic Sans MS"/>
                <a:cs typeface="Comic Sans MS"/>
              </a:rPr>
              <a:t>e</a:t>
            </a:r>
            <a:r>
              <a:rPr sz="2000" spc="0" dirty="0" smtClean="0">
                <a:solidFill>
                  <a:srgbClr val="FFFFFF"/>
                </a:solidFill>
                <a:latin typeface="Comic Sans MS"/>
                <a:cs typeface="Comic Sans MS"/>
              </a:rPr>
              <a:t>twork </a:t>
            </a:r>
            <a:r>
              <a:rPr sz="2000" spc="0" dirty="0" smtClean="0">
                <a:latin typeface="Comic Sans MS"/>
                <a:cs typeface="Comic Sans MS"/>
              </a:rPr>
              <a:t>d</a:t>
            </a:r>
            <a:r>
              <a:rPr sz="2000" spc="-10" dirty="0" smtClean="0">
                <a:latin typeface="Comic Sans MS"/>
                <a:cs typeface="Comic Sans MS"/>
              </a:rPr>
              <a:t>a</a:t>
            </a:r>
            <a:r>
              <a:rPr sz="2000" spc="0" dirty="0" smtClean="0">
                <a:latin typeface="Comic Sans MS"/>
                <a:cs typeface="Comic Sans MS"/>
              </a:rPr>
              <a:t>ta</a:t>
            </a:r>
            <a:r>
              <a:rPr sz="2000" spc="-15" dirty="0" smtClean="0">
                <a:latin typeface="Comic Sans MS"/>
                <a:cs typeface="Comic Sans MS"/>
              </a:rPr>
              <a:t> </a:t>
            </a:r>
            <a:r>
              <a:rPr sz="2000" spc="0" dirty="0" smtClean="0">
                <a:latin typeface="Comic Sans MS"/>
                <a:cs typeface="Comic Sans MS"/>
              </a:rPr>
              <a:t>link p</a:t>
            </a:r>
            <a:r>
              <a:rPr sz="2000" spc="-10" dirty="0" smtClean="0">
                <a:latin typeface="Comic Sans MS"/>
                <a:cs typeface="Comic Sans MS"/>
              </a:rPr>
              <a:t>h</a:t>
            </a:r>
            <a:r>
              <a:rPr sz="2000" spc="0" dirty="0" smtClean="0">
                <a:latin typeface="Comic Sans MS"/>
                <a:cs typeface="Comic Sans MS"/>
              </a:rPr>
              <a:t>ysical</a:t>
            </a:r>
            <a:endParaRPr sz="2000">
              <a:latin typeface="Comic Sans MS"/>
              <a:cs typeface="Comic Sans MS"/>
            </a:endParaRPr>
          </a:p>
        </p:txBody>
      </p:sp>
      <p:sp>
        <p:nvSpPr>
          <p:cNvPr id="8" name="object 8"/>
          <p:cNvSpPr txBox="1"/>
          <p:nvPr/>
        </p:nvSpPr>
        <p:spPr>
          <a:xfrm>
            <a:off x="2074926" y="4745990"/>
            <a:ext cx="1334770" cy="289560"/>
          </a:xfrm>
          <a:prstGeom prst="rect">
            <a:avLst/>
          </a:prstGeom>
        </p:spPr>
        <p:txBody>
          <a:bodyPr vert="horz" wrap="square" lIns="0" tIns="0" rIns="0" bIns="0" rtlCol="0">
            <a:noAutofit/>
          </a:bodyPr>
          <a:lstStyle/>
          <a:p>
            <a:pPr marL="12700">
              <a:lnSpc>
                <a:spcPct val="100000"/>
              </a:lnSpc>
            </a:pPr>
            <a:r>
              <a:rPr sz="1800" dirty="0" smtClean="0">
                <a:solidFill>
                  <a:srgbClr val="FF0000"/>
                </a:solidFill>
                <a:latin typeface="Comic Sans MS"/>
                <a:cs typeface="Comic Sans MS"/>
              </a:rPr>
              <a:t>1.</a:t>
            </a:r>
            <a:r>
              <a:rPr sz="1800" spc="-15" dirty="0" smtClean="0">
                <a:solidFill>
                  <a:srgbClr val="FF0000"/>
                </a:solidFill>
                <a:latin typeface="Comic Sans MS"/>
                <a:cs typeface="Comic Sans MS"/>
              </a:rPr>
              <a:t> </a:t>
            </a:r>
            <a:r>
              <a:rPr sz="1800" spc="0" dirty="0" smtClean="0">
                <a:solidFill>
                  <a:srgbClr val="FF0000"/>
                </a:solidFill>
                <a:latin typeface="Comic Sans MS"/>
                <a:cs typeface="Comic Sans MS"/>
              </a:rPr>
              <a:t>Send dat</a:t>
            </a:r>
            <a:r>
              <a:rPr sz="1800" spc="-10" dirty="0" smtClean="0">
                <a:solidFill>
                  <a:srgbClr val="FF0000"/>
                </a:solidFill>
                <a:latin typeface="Comic Sans MS"/>
                <a:cs typeface="Comic Sans MS"/>
              </a:rPr>
              <a:t>a</a:t>
            </a:r>
            <a:endParaRPr sz="1800">
              <a:latin typeface="Comic Sans MS"/>
              <a:cs typeface="Comic Sans MS"/>
            </a:endParaRPr>
          </a:p>
        </p:txBody>
      </p:sp>
      <p:sp>
        <p:nvSpPr>
          <p:cNvPr id="9" name="object 9"/>
          <p:cNvSpPr txBox="1"/>
          <p:nvPr/>
        </p:nvSpPr>
        <p:spPr>
          <a:xfrm>
            <a:off x="5696458" y="4812792"/>
            <a:ext cx="1644650" cy="289560"/>
          </a:xfrm>
          <a:prstGeom prst="rect">
            <a:avLst/>
          </a:prstGeom>
        </p:spPr>
        <p:txBody>
          <a:bodyPr vert="horz" wrap="square" lIns="0" tIns="0" rIns="0" bIns="0" rtlCol="0">
            <a:noAutofit/>
          </a:bodyPr>
          <a:lstStyle/>
          <a:p>
            <a:pPr marL="12700">
              <a:lnSpc>
                <a:spcPct val="100000"/>
              </a:lnSpc>
            </a:pPr>
            <a:r>
              <a:rPr sz="1800" dirty="0" smtClean="0">
                <a:solidFill>
                  <a:srgbClr val="FF0000"/>
                </a:solidFill>
                <a:latin typeface="Comic Sans MS"/>
                <a:cs typeface="Comic Sans MS"/>
              </a:rPr>
              <a:t>2.</a:t>
            </a:r>
            <a:r>
              <a:rPr sz="1800" spc="-15" dirty="0" smtClean="0">
                <a:solidFill>
                  <a:srgbClr val="FF0000"/>
                </a:solidFill>
                <a:latin typeface="Comic Sans MS"/>
                <a:cs typeface="Comic Sans MS"/>
              </a:rPr>
              <a:t> Re</a:t>
            </a:r>
            <a:r>
              <a:rPr sz="1800" spc="-20" dirty="0" smtClean="0">
                <a:solidFill>
                  <a:srgbClr val="FF0000"/>
                </a:solidFill>
                <a:latin typeface="Comic Sans MS"/>
                <a:cs typeface="Comic Sans MS"/>
              </a:rPr>
              <a:t>c</a:t>
            </a:r>
            <a:r>
              <a:rPr sz="1800" spc="0" dirty="0" smtClean="0">
                <a:solidFill>
                  <a:srgbClr val="FF0000"/>
                </a:solidFill>
                <a:latin typeface="Comic Sans MS"/>
                <a:cs typeface="Comic Sans MS"/>
              </a:rPr>
              <a:t>eive</a:t>
            </a:r>
            <a:r>
              <a:rPr sz="1800" spc="-5" dirty="0" smtClean="0">
                <a:solidFill>
                  <a:srgbClr val="FF0000"/>
                </a:solidFill>
                <a:latin typeface="Comic Sans MS"/>
                <a:cs typeface="Comic Sans MS"/>
              </a:rPr>
              <a:t> </a:t>
            </a:r>
            <a:r>
              <a:rPr sz="1800" spc="0" dirty="0" smtClean="0">
                <a:solidFill>
                  <a:srgbClr val="FF0000"/>
                </a:solidFill>
                <a:latin typeface="Comic Sans MS"/>
                <a:cs typeface="Comic Sans MS"/>
              </a:rPr>
              <a:t>data</a:t>
            </a:r>
            <a:endParaRPr sz="1800">
              <a:latin typeface="Comic Sans MS"/>
              <a:cs typeface="Comic Sans MS"/>
            </a:endParaRPr>
          </a:p>
        </p:txBody>
      </p:sp>
    </p:spTree>
    <p:extLst>
      <p:ext uri="{BB962C8B-B14F-4D97-AF65-F5344CB8AC3E}">
        <p14:creationId xmlns:p14="http://schemas.microsoft.com/office/powerpoint/2010/main" val="31729949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0672" rIns="0" bIns="0" rtlCol="0">
            <a:noAutofit/>
          </a:bodyPr>
          <a:lstStyle/>
          <a:p>
            <a:pPr marL="12700" algn="l">
              <a:lnSpc>
                <a:spcPct val="100000"/>
              </a:lnSpc>
            </a:pPr>
            <a:r>
              <a:rPr sz="4000" spc="-20" dirty="0" smtClean="0">
                <a:solidFill>
                  <a:schemeClr val="tx1"/>
                </a:solidFill>
                <a:latin typeface="Comic Sans MS"/>
                <a:cs typeface="Comic Sans MS"/>
              </a:rPr>
              <a:t>Bel</a:t>
            </a:r>
            <a:r>
              <a:rPr sz="4000" spc="-30" dirty="0" smtClean="0">
                <a:solidFill>
                  <a:schemeClr val="tx1"/>
                </a:solidFill>
                <a:latin typeface="Comic Sans MS"/>
                <a:cs typeface="Comic Sans MS"/>
              </a:rPr>
              <a:t>lma</a:t>
            </a:r>
            <a:r>
              <a:rPr sz="4000" spc="-35" dirty="0" smtClean="0">
                <a:solidFill>
                  <a:schemeClr val="tx1"/>
                </a:solidFill>
                <a:latin typeface="Comic Sans MS"/>
                <a:cs typeface="Comic Sans MS"/>
              </a:rPr>
              <a:t>n</a:t>
            </a:r>
            <a:r>
              <a:rPr sz="4000" spc="-25" dirty="0" smtClean="0">
                <a:solidFill>
                  <a:schemeClr val="tx1"/>
                </a:solidFill>
                <a:latin typeface="Comic Sans MS"/>
                <a:cs typeface="Comic Sans MS"/>
              </a:rPr>
              <a:t>-Ford</a:t>
            </a:r>
            <a:r>
              <a:rPr sz="4000" spc="35" dirty="0" smtClean="0">
                <a:solidFill>
                  <a:schemeClr val="tx1"/>
                </a:solidFill>
                <a:latin typeface="Comic Sans MS"/>
                <a:cs typeface="Comic Sans MS"/>
              </a:rPr>
              <a:t> </a:t>
            </a:r>
            <a:r>
              <a:rPr sz="4000" spc="-30" dirty="0" smtClean="0">
                <a:solidFill>
                  <a:schemeClr val="tx1"/>
                </a:solidFill>
                <a:latin typeface="黑体"/>
                <a:cs typeface="黑体"/>
              </a:rPr>
              <a:t>方程的例子</a:t>
            </a:r>
            <a:endParaRPr sz="4000" dirty="0">
              <a:solidFill>
                <a:schemeClr val="tx1"/>
              </a:solidFill>
              <a:latin typeface="黑体"/>
              <a:cs typeface="黑体"/>
            </a:endParaRPr>
          </a:p>
        </p:txBody>
      </p:sp>
      <p:sp>
        <p:nvSpPr>
          <p:cNvPr id="3" name="object 3"/>
          <p:cNvSpPr/>
          <p:nvPr/>
        </p:nvSpPr>
        <p:spPr>
          <a:xfrm>
            <a:off x="276225" y="1504227"/>
            <a:ext cx="3504901" cy="2178517"/>
          </a:xfrm>
          <a:custGeom>
            <a:avLst/>
            <a:gdLst/>
            <a:ahLst/>
            <a:cxnLst/>
            <a:rect l="l" t="t" r="r" b="b"/>
            <a:pathLst>
              <a:path w="3504901" h="2178517">
                <a:moveTo>
                  <a:pt x="1188355" y="0"/>
                </a:moveTo>
                <a:lnTo>
                  <a:pt x="1107243" y="1108"/>
                </a:lnTo>
                <a:lnTo>
                  <a:pt x="1031047" y="3754"/>
                </a:lnTo>
                <a:lnTo>
                  <a:pt x="960550" y="7975"/>
                </a:lnTo>
                <a:lnTo>
                  <a:pt x="896535" y="13809"/>
                </a:lnTo>
                <a:lnTo>
                  <a:pt x="839787" y="21296"/>
                </a:lnTo>
                <a:lnTo>
                  <a:pt x="789505" y="31009"/>
                </a:lnTo>
                <a:lnTo>
                  <a:pt x="744140" y="43325"/>
                </a:lnTo>
                <a:lnTo>
                  <a:pt x="703324" y="58037"/>
                </a:lnTo>
                <a:lnTo>
                  <a:pt x="666686" y="74940"/>
                </a:lnTo>
                <a:lnTo>
                  <a:pt x="604472" y="114493"/>
                </a:lnTo>
                <a:lnTo>
                  <a:pt x="554545" y="160337"/>
                </a:lnTo>
                <a:lnTo>
                  <a:pt x="513953" y="210827"/>
                </a:lnTo>
                <a:lnTo>
                  <a:pt x="479742" y="264316"/>
                </a:lnTo>
                <a:lnTo>
                  <a:pt x="433933" y="346569"/>
                </a:lnTo>
                <a:lnTo>
                  <a:pt x="418655" y="373702"/>
                </a:lnTo>
                <a:lnTo>
                  <a:pt x="385873" y="426305"/>
                </a:lnTo>
                <a:lnTo>
                  <a:pt x="347662" y="475321"/>
                </a:lnTo>
                <a:lnTo>
                  <a:pt x="304195" y="521538"/>
                </a:lnTo>
                <a:lnTo>
                  <a:pt x="212459" y="612437"/>
                </a:lnTo>
                <a:lnTo>
                  <a:pt x="189630" y="635134"/>
                </a:lnTo>
                <a:lnTo>
                  <a:pt x="145421" y="680841"/>
                </a:lnTo>
                <a:lnTo>
                  <a:pt x="104407" y="727302"/>
                </a:lnTo>
                <a:lnTo>
                  <a:pt x="68104" y="774915"/>
                </a:lnTo>
                <a:lnTo>
                  <a:pt x="38025" y="824079"/>
                </a:lnTo>
                <a:lnTo>
                  <a:pt x="15685" y="875194"/>
                </a:lnTo>
                <a:lnTo>
                  <a:pt x="2599" y="928658"/>
                </a:lnTo>
                <a:lnTo>
                  <a:pt x="0" y="956397"/>
                </a:lnTo>
                <a:lnTo>
                  <a:pt x="4804" y="979899"/>
                </a:lnTo>
                <a:lnTo>
                  <a:pt x="9291" y="1006394"/>
                </a:lnTo>
                <a:lnTo>
                  <a:pt x="13571" y="1035589"/>
                </a:lnTo>
                <a:lnTo>
                  <a:pt x="17754" y="1067192"/>
                </a:lnTo>
                <a:lnTo>
                  <a:pt x="21952" y="1100909"/>
                </a:lnTo>
                <a:lnTo>
                  <a:pt x="26274" y="1136448"/>
                </a:lnTo>
                <a:lnTo>
                  <a:pt x="30833" y="1173516"/>
                </a:lnTo>
                <a:lnTo>
                  <a:pt x="35737" y="1211819"/>
                </a:lnTo>
                <a:lnTo>
                  <a:pt x="41099" y="1251066"/>
                </a:lnTo>
                <a:lnTo>
                  <a:pt x="47029" y="1290962"/>
                </a:lnTo>
                <a:lnTo>
                  <a:pt x="53638" y="1331216"/>
                </a:lnTo>
                <a:lnTo>
                  <a:pt x="61036" y="1371534"/>
                </a:lnTo>
                <a:lnTo>
                  <a:pt x="69334" y="1411624"/>
                </a:lnTo>
                <a:lnTo>
                  <a:pt x="78643" y="1451192"/>
                </a:lnTo>
                <a:lnTo>
                  <a:pt x="89073" y="1489946"/>
                </a:lnTo>
                <a:lnTo>
                  <a:pt x="100736" y="1527592"/>
                </a:lnTo>
                <a:lnTo>
                  <a:pt x="113742" y="1563838"/>
                </a:lnTo>
                <a:lnTo>
                  <a:pt x="144225" y="1630959"/>
                </a:lnTo>
                <a:lnTo>
                  <a:pt x="181191" y="1690181"/>
                </a:lnTo>
                <a:lnTo>
                  <a:pt x="223711" y="1747167"/>
                </a:lnTo>
                <a:lnTo>
                  <a:pt x="271164" y="1802568"/>
                </a:lnTo>
                <a:lnTo>
                  <a:pt x="323095" y="1855899"/>
                </a:lnTo>
                <a:lnTo>
                  <a:pt x="379044" y="1906672"/>
                </a:lnTo>
                <a:lnTo>
                  <a:pt x="438557" y="1954400"/>
                </a:lnTo>
                <a:lnTo>
                  <a:pt x="469506" y="1976971"/>
                </a:lnTo>
                <a:lnTo>
                  <a:pt x="501174" y="1998597"/>
                </a:lnTo>
                <a:lnTo>
                  <a:pt x="533504" y="2019220"/>
                </a:lnTo>
                <a:lnTo>
                  <a:pt x="566439" y="2038776"/>
                </a:lnTo>
                <a:lnTo>
                  <a:pt x="599922" y="2057206"/>
                </a:lnTo>
                <a:lnTo>
                  <a:pt x="668302" y="2090444"/>
                </a:lnTo>
                <a:lnTo>
                  <a:pt x="738187" y="2118447"/>
                </a:lnTo>
                <a:lnTo>
                  <a:pt x="810220" y="2140543"/>
                </a:lnTo>
                <a:lnTo>
                  <a:pt x="847370" y="2149357"/>
                </a:lnTo>
                <a:lnTo>
                  <a:pt x="885252" y="2156806"/>
                </a:lnTo>
                <a:lnTo>
                  <a:pt x="923849" y="2162982"/>
                </a:lnTo>
                <a:lnTo>
                  <a:pt x="963142" y="2167979"/>
                </a:lnTo>
                <a:lnTo>
                  <a:pt x="1003113" y="2171888"/>
                </a:lnTo>
                <a:lnTo>
                  <a:pt x="1043745" y="2174804"/>
                </a:lnTo>
                <a:lnTo>
                  <a:pt x="1085019" y="2176819"/>
                </a:lnTo>
                <a:lnTo>
                  <a:pt x="1126918" y="2178026"/>
                </a:lnTo>
                <a:lnTo>
                  <a:pt x="1169424" y="2178517"/>
                </a:lnTo>
                <a:lnTo>
                  <a:pt x="1212518" y="2178386"/>
                </a:lnTo>
                <a:lnTo>
                  <a:pt x="1300402" y="2176627"/>
                </a:lnTo>
                <a:lnTo>
                  <a:pt x="1624491" y="2164652"/>
                </a:lnTo>
                <a:lnTo>
                  <a:pt x="1938179" y="2159303"/>
                </a:lnTo>
                <a:lnTo>
                  <a:pt x="1993107" y="2157641"/>
                </a:lnTo>
                <a:lnTo>
                  <a:pt x="2048372" y="2155387"/>
                </a:lnTo>
                <a:lnTo>
                  <a:pt x="2103818" y="2152403"/>
                </a:lnTo>
                <a:lnTo>
                  <a:pt x="2159286" y="2148550"/>
                </a:lnTo>
                <a:lnTo>
                  <a:pt x="2214620" y="2143687"/>
                </a:lnTo>
                <a:lnTo>
                  <a:pt x="2269663" y="2137677"/>
                </a:lnTo>
                <a:lnTo>
                  <a:pt x="2324257" y="2130379"/>
                </a:lnTo>
                <a:lnTo>
                  <a:pt x="2378245" y="2121656"/>
                </a:lnTo>
                <a:lnTo>
                  <a:pt x="2431470" y="2111366"/>
                </a:lnTo>
                <a:lnTo>
                  <a:pt x="2483775" y="2099372"/>
                </a:lnTo>
                <a:lnTo>
                  <a:pt x="2535003" y="2085535"/>
                </a:lnTo>
                <a:lnTo>
                  <a:pt x="2584997" y="2069714"/>
                </a:lnTo>
                <a:lnTo>
                  <a:pt x="2633599" y="2051772"/>
                </a:lnTo>
                <a:lnTo>
                  <a:pt x="2682442" y="2031455"/>
                </a:lnTo>
                <a:lnTo>
                  <a:pt x="2732971" y="2008731"/>
                </a:lnTo>
                <a:lnTo>
                  <a:pt x="2784799" y="1983790"/>
                </a:lnTo>
                <a:lnTo>
                  <a:pt x="2837540" y="1956821"/>
                </a:lnTo>
                <a:lnTo>
                  <a:pt x="2890809" y="1928012"/>
                </a:lnTo>
                <a:lnTo>
                  <a:pt x="2944220" y="1897555"/>
                </a:lnTo>
                <a:lnTo>
                  <a:pt x="2997387" y="1865638"/>
                </a:lnTo>
                <a:lnTo>
                  <a:pt x="3049925" y="1832450"/>
                </a:lnTo>
                <a:lnTo>
                  <a:pt x="3101447" y="1798181"/>
                </a:lnTo>
                <a:lnTo>
                  <a:pt x="3151568" y="1763021"/>
                </a:lnTo>
                <a:lnTo>
                  <a:pt x="3199902" y="1727159"/>
                </a:lnTo>
                <a:lnTo>
                  <a:pt x="3246064" y="1690785"/>
                </a:lnTo>
                <a:lnTo>
                  <a:pt x="3289667" y="1654087"/>
                </a:lnTo>
                <a:lnTo>
                  <a:pt x="3330326" y="1617256"/>
                </a:lnTo>
                <a:lnTo>
                  <a:pt x="3367655" y="1580481"/>
                </a:lnTo>
                <a:lnTo>
                  <a:pt x="3401268" y="1543951"/>
                </a:lnTo>
                <a:lnTo>
                  <a:pt x="3430780" y="1507855"/>
                </a:lnTo>
                <a:lnTo>
                  <a:pt x="3455804" y="1472384"/>
                </a:lnTo>
                <a:lnTo>
                  <a:pt x="3475956" y="1437726"/>
                </a:lnTo>
                <a:lnTo>
                  <a:pt x="3500381" y="1370815"/>
                </a:lnTo>
                <a:lnTo>
                  <a:pt x="3504901" y="1337289"/>
                </a:lnTo>
                <a:lnTo>
                  <a:pt x="3504755" y="1303533"/>
                </a:lnTo>
                <a:lnTo>
                  <a:pt x="3491853" y="1235487"/>
                </a:lnTo>
                <a:lnTo>
                  <a:pt x="3464445" y="1166992"/>
                </a:lnTo>
                <a:lnTo>
                  <a:pt x="3446169" y="1132674"/>
                </a:lnTo>
                <a:lnTo>
                  <a:pt x="3425306" y="1098361"/>
                </a:lnTo>
                <a:lnTo>
                  <a:pt x="3402203" y="1064093"/>
                </a:lnTo>
                <a:lnTo>
                  <a:pt x="3377206" y="1029908"/>
                </a:lnTo>
                <a:lnTo>
                  <a:pt x="3350662" y="995847"/>
                </a:lnTo>
                <a:lnTo>
                  <a:pt x="3322917" y="961948"/>
                </a:lnTo>
                <a:lnTo>
                  <a:pt x="3294319" y="928251"/>
                </a:lnTo>
                <a:lnTo>
                  <a:pt x="3265213" y="894794"/>
                </a:lnTo>
                <a:lnTo>
                  <a:pt x="3178316" y="796261"/>
                </a:lnTo>
                <a:lnTo>
                  <a:pt x="3150645" y="764160"/>
                </a:lnTo>
                <a:lnTo>
                  <a:pt x="3124200" y="732496"/>
                </a:lnTo>
                <a:lnTo>
                  <a:pt x="3098904" y="700695"/>
                </a:lnTo>
                <a:lnTo>
                  <a:pt x="3074287" y="668256"/>
                </a:lnTo>
                <a:lnTo>
                  <a:pt x="3050097" y="635325"/>
                </a:lnTo>
                <a:lnTo>
                  <a:pt x="3002002" y="568571"/>
                </a:lnTo>
                <a:lnTo>
                  <a:pt x="2977596" y="535040"/>
                </a:lnTo>
                <a:lnTo>
                  <a:pt x="2952618" y="501603"/>
                </a:lnTo>
                <a:lnTo>
                  <a:pt x="2926819" y="468405"/>
                </a:lnTo>
                <a:lnTo>
                  <a:pt x="2899948" y="435592"/>
                </a:lnTo>
                <a:lnTo>
                  <a:pt x="2871755" y="403312"/>
                </a:lnTo>
                <a:lnTo>
                  <a:pt x="2841991" y="371709"/>
                </a:lnTo>
                <a:lnTo>
                  <a:pt x="2810405" y="340931"/>
                </a:lnTo>
                <a:lnTo>
                  <a:pt x="2776747" y="311124"/>
                </a:lnTo>
                <a:lnTo>
                  <a:pt x="2740768" y="282434"/>
                </a:lnTo>
                <a:lnTo>
                  <a:pt x="2702218" y="255008"/>
                </a:lnTo>
                <a:lnTo>
                  <a:pt x="2660847" y="228991"/>
                </a:lnTo>
                <a:lnTo>
                  <a:pt x="2616404" y="204530"/>
                </a:lnTo>
                <a:lnTo>
                  <a:pt x="2568640" y="181771"/>
                </a:lnTo>
                <a:lnTo>
                  <a:pt x="2517305" y="160861"/>
                </a:lnTo>
                <a:lnTo>
                  <a:pt x="2462149" y="141946"/>
                </a:lnTo>
                <a:lnTo>
                  <a:pt x="2401319" y="124566"/>
                </a:lnTo>
                <a:lnTo>
                  <a:pt x="2333653" y="108152"/>
                </a:lnTo>
                <a:lnTo>
                  <a:pt x="2259934" y="92743"/>
                </a:lnTo>
                <a:lnTo>
                  <a:pt x="2180946" y="78375"/>
                </a:lnTo>
                <a:lnTo>
                  <a:pt x="2097471" y="65087"/>
                </a:lnTo>
                <a:lnTo>
                  <a:pt x="2010294" y="52918"/>
                </a:lnTo>
                <a:lnTo>
                  <a:pt x="1920197" y="41904"/>
                </a:lnTo>
                <a:lnTo>
                  <a:pt x="1827965" y="32086"/>
                </a:lnTo>
                <a:lnTo>
                  <a:pt x="1734381" y="23500"/>
                </a:lnTo>
                <a:lnTo>
                  <a:pt x="1640228" y="16184"/>
                </a:lnTo>
                <a:lnTo>
                  <a:pt x="1546290" y="10177"/>
                </a:lnTo>
                <a:lnTo>
                  <a:pt x="1453350" y="5517"/>
                </a:lnTo>
                <a:lnTo>
                  <a:pt x="1362192" y="2242"/>
                </a:lnTo>
                <a:lnTo>
                  <a:pt x="1273600" y="390"/>
                </a:lnTo>
                <a:lnTo>
                  <a:pt x="1188355" y="0"/>
                </a:lnTo>
                <a:close/>
              </a:path>
            </a:pathLst>
          </a:custGeom>
          <a:solidFill>
            <a:srgbClr val="99CCFF"/>
          </a:solidFill>
        </p:spPr>
        <p:txBody>
          <a:bodyPr wrap="square" lIns="0" tIns="0" rIns="0" bIns="0" rtlCol="0">
            <a:noAutofit/>
          </a:bodyPr>
          <a:lstStyle/>
          <a:p>
            <a:endParaRPr/>
          </a:p>
        </p:txBody>
      </p:sp>
      <p:sp>
        <p:nvSpPr>
          <p:cNvPr id="4" name="object 4"/>
          <p:cNvSpPr/>
          <p:nvPr/>
        </p:nvSpPr>
        <p:spPr>
          <a:xfrm>
            <a:off x="385762" y="1794386"/>
            <a:ext cx="3257613" cy="1680714"/>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550875" y="2582417"/>
            <a:ext cx="16700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u</a:t>
            </a:r>
            <a:endParaRPr sz="2000">
              <a:latin typeface="Arial"/>
              <a:cs typeface="Arial"/>
            </a:endParaRPr>
          </a:p>
        </p:txBody>
      </p:sp>
      <p:sp>
        <p:nvSpPr>
          <p:cNvPr id="6" name="object 6"/>
          <p:cNvSpPr txBox="1"/>
          <p:nvPr/>
        </p:nvSpPr>
        <p:spPr>
          <a:xfrm>
            <a:off x="2413254" y="2751709"/>
            <a:ext cx="267335" cy="755650"/>
          </a:xfrm>
          <a:prstGeom prst="rect">
            <a:avLst/>
          </a:prstGeom>
        </p:spPr>
        <p:txBody>
          <a:bodyPr vert="horz" wrap="square" lIns="0" tIns="0" rIns="0" bIns="0" rtlCol="0">
            <a:noAutofit/>
          </a:bodyPr>
          <a:lstStyle/>
          <a:p>
            <a:pPr marL="127000">
              <a:lnSpc>
                <a:spcPct val="100000"/>
              </a:lnSpc>
            </a:pPr>
            <a:r>
              <a:rPr sz="1800" dirty="0" smtClean="0">
                <a:latin typeface="Arial"/>
                <a:cs typeface="Arial"/>
              </a:rPr>
              <a:t>1</a:t>
            </a:r>
            <a:endParaRPr sz="1800">
              <a:latin typeface="Arial"/>
              <a:cs typeface="Arial"/>
            </a:endParaRPr>
          </a:p>
          <a:p>
            <a:pPr>
              <a:lnSpc>
                <a:spcPts val="1300"/>
              </a:lnSpc>
              <a:spcBef>
                <a:spcPts val="6"/>
              </a:spcBef>
            </a:pPr>
            <a:endParaRPr sz="1300"/>
          </a:p>
          <a:p>
            <a:pPr marL="12700">
              <a:lnSpc>
                <a:spcPct val="100000"/>
              </a:lnSpc>
            </a:pPr>
            <a:r>
              <a:rPr sz="2000" dirty="0" smtClean="0">
                <a:latin typeface="Arial"/>
                <a:cs typeface="Arial"/>
              </a:rPr>
              <a:t>y</a:t>
            </a:r>
            <a:endParaRPr sz="2000">
              <a:latin typeface="Arial"/>
              <a:cs typeface="Arial"/>
            </a:endParaRPr>
          </a:p>
        </p:txBody>
      </p:sp>
      <p:sp>
        <p:nvSpPr>
          <p:cNvPr id="7" name="object 7"/>
          <p:cNvSpPr txBox="1"/>
          <p:nvPr/>
        </p:nvSpPr>
        <p:spPr>
          <a:xfrm>
            <a:off x="1311402" y="2723388"/>
            <a:ext cx="269875" cy="793115"/>
          </a:xfrm>
          <a:prstGeom prst="rect">
            <a:avLst/>
          </a:prstGeom>
        </p:spPr>
        <p:txBody>
          <a:bodyPr vert="horz" wrap="square" lIns="0" tIns="0" rIns="0" bIns="0" rtlCol="0">
            <a:noAutofit/>
          </a:bodyPr>
          <a:lstStyle/>
          <a:p>
            <a:pPr marL="129539">
              <a:lnSpc>
                <a:spcPct val="100000"/>
              </a:lnSpc>
            </a:pPr>
            <a:r>
              <a:rPr sz="1800" dirty="0" smtClean="0">
                <a:latin typeface="Arial"/>
                <a:cs typeface="Arial"/>
              </a:rPr>
              <a:t>2</a:t>
            </a:r>
            <a:endParaRPr sz="1800">
              <a:latin typeface="Arial"/>
              <a:cs typeface="Arial"/>
            </a:endParaRPr>
          </a:p>
          <a:p>
            <a:pPr>
              <a:lnSpc>
                <a:spcPts val="1100"/>
              </a:lnSpc>
              <a:spcBef>
                <a:spcPts val="25"/>
              </a:spcBef>
            </a:pPr>
            <a:endParaRPr sz="1100"/>
          </a:p>
          <a:p>
            <a:pPr marL="12700">
              <a:lnSpc>
                <a:spcPct val="100000"/>
              </a:lnSpc>
            </a:pPr>
            <a:r>
              <a:rPr sz="2400" dirty="0" smtClean="0">
                <a:latin typeface="Arial"/>
                <a:cs typeface="Arial"/>
              </a:rPr>
              <a:t>x</a:t>
            </a:r>
            <a:endParaRPr sz="2400">
              <a:latin typeface="Arial"/>
              <a:cs typeface="Arial"/>
            </a:endParaRPr>
          </a:p>
        </p:txBody>
      </p:sp>
      <p:sp>
        <p:nvSpPr>
          <p:cNvPr id="8" name="object 8"/>
          <p:cNvSpPr txBox="1"/>
          <p:nvPr/>
        </p:nvSpPr>
        <p:spPr>
          <a:xfrm>
            <a:off x="2393950" y="2096642"/>
            <a:ext cx="20955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w</a:t>
            </a:r>
            <a:endParaRPr sz="2000">
              <a:latin typeface="Arial"/>
              <a:cs typeface="Arial"/>
            </a:endParaRPr>
          </a:p>
        </p:txBody>
      </p:sp>
      <p:sp>
        <p:nvSpPr>
          <p:cNvPr id="9" name="object 9"/>
          <p:cNvSpPr txBox="1"/>
          <p:nvPr/>
        </p:nvSpPr>
        <p:spPr>
          <a:xfrm>
            <a:off x="1314450" y="1656334"/>
            <a:ext cx="156210" cy="755650"/>
          </a:xfrm>
          <a:prstGeom prst="rect">
            <a:avLst/>
          </a:prstGeom>
        </p:spPr>
        <p:txBody>
          <a:bodyPr vert="horz" wrap="square" lIns="0" tIns="0" rIns="0" bIns="0" rtlCol="0">
            <a:noAutofit/>
          </a:bodyPr>
          <a:lstStyle/>
          <a:p>
            <a:pPr marL="12700">
              <a:lnSpc>
                <a:spcPct val="100000"/>
              </a:lnSpc>
            </a:pPr>
            <a:r>
              <a:rPr sz="1800" dirty="0" smtClean="0">
                <a:latin typeface="Arial"/>
                <a:cs typeface="Arial"/>
              </a:rPr>
              <a:t>5</a:t>
            </a:r>
            <a:endParaRPr sz="1800">
              <a:latin typeface="Arial"/>
              <a:cs typeface="Arial"/>
            </a:endParaRPr>
          </a:p>
          <a:p>
            <a:pPr>
              <a:lnSpc>
                <a:spcPts val="1300"/>
              </a:lnSpc>
              <a:spcBef>
                <a:spcPts val="6"/>
              </a:spcBef>
            </a:pPr>
            <a:endParaRPr sz="1300"/>
          </a:p>
          <a:p>
            <a:pPr marL="15875">
              <a:lnSpc>
                <a:spcPct val="100000"/>
              </a:lnSpc>
            </a:pPr>
            <a:r>
              <a:rPr sz="2000" dirty="0" smtClean="0">
                <a:latin typeface="Arial"/>
                <a:cs typeface="Arial"/>
              </a:rPr>
              <a:t>v</a:t>
            </a:r>
            <a:endParaRPr sz="2000">
              <a:latin typeface="Arial"/>
              <a:cs typeface="Arial"/>
            </a:endParaRPr>
          </a:p>
        </p:txBody>
      </p:sp>
      <p:sp>
        <p:nvSpPr>
          <p:cNvPr id="10" name="object 10"/>
          <p:cNvSpPr txBox="1"/>
          <p:nvPr/>
        </p:nvSpPr>
        <p:spPr>
          <a:xfrm>
            <a:off x="3314827" y="2602357"/>
            <a:ext cx="177800"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z</a:t>
            </a:r>
            <a:endParaRPr sz="2400">
              <a:latin typeface="Arial"/>
              <a:cs typeface="Arial"/>
            </a:endParaRPr>
          </a:p>
        </p:txBody>
      </p:sp>
      <p:sp>
        <p:nvSpPr>
          <p:cNvPr id="11" name="object 11"/>
          <p:cNvSpPr txBox="1"/>
          <p:nvPr/>
        </p:nvSpPr>
        <p:spPr>
          <a:xfrm>
            <a:off x="876096" y="237566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12" name="object 12"/>
          <p:cNvSpPr txBox="1"/>
          <p:nvPr/>
        </p:nvSpPr>
        <p:spPr>
          <a:xfrm>
            <a:off x="755700" y="306146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1</a:t>
            </a:r>
            <a:endParaRPr sz="1800">
              <a:latin typeface="Arial"/>
              <a:cs typeface="Arial"/>
            </a:endParaRPr>
          </a:p>
        </p:txBody>
      </p:sp>
      <p:sp>
        <p:nvSpPr>
          <p:cNvPr id="13" name="object 13"/>
          <p:cNvSpPr txBox="1"/>
          <p:nvPr/>
        </p:nvSpPr>
        <p:spPr>
          <a:xfrm>
            <a:off x="2038604" y="287096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a:t>
            </a:r>
            <a:endParaRPr sz="1800">
              <a:latin typeface="Arial"/>
              <a:cs typeface="Arial"/>
            </a:endParaRPr>
          </a:p>
        </p:txBody>
      </p:sp>
      <p:sp>
        <p:nvSpPr>
          <p:cNvPr id="14" name="object 14"/>
          <p:cNvSpPr txBox="1"/>
          <p:nvPr/>
        </p:nvSpPr>
        <p:spPr>
          <a:xfrm>
            <a:off x="1956054" y="3432936"/>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1</a:t>
            </a:r>
            <a:endParaRPr sz="1800">
              <a:latin typeface="Arial"/>
              <a:cs typeface="Arial"/>
            </a:endParaRPr>
          </a:p>
        </p:txBody>
      </p:sp>
      <p:sp>
        <p:nvSpPr>
          <p:cNvPr id="15" name="object 15"/>
          <p:cNvSpPr txBox="1"/>
          <p:nvPr/>
        </p:nvSpPr>
        <p:spPr>
          <a:xfrm>
            <a:off x="3081654" y="3171190"/>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16" name="object 16"/>
          <p:cNvSpPr txBox="1"/>
          <p:nvPr/>
        </p:nvSpPr>
        <p:spPr>
          <a:xfrm>
            <a:off x="3038601" y="2318258"/>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5</a:t>
            </a:r>
            <a:endParaRPr sz="1800">
              <a:latin typeface="Arial"/>
              <a:cs typeface="Arial"/>
            </a:endParaRPr>
          </a:p>
        </p:txBody>
      </p:sp>
      <p:sp>
        <p:nvSpPr>
          <p:cNvPr id="17" name="object 17"/>
          <p:cNvSpPr txBox="1"/>
          <p:nvPr/>
        </p:nvSpPr>
        <p:spPr>
          <a:xfrm>
            <a:off x="1871852" y="2080259"/>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a:t>
            </a:r>
            <a:endParaRPr sz="1800">
              <a:latin typeface="Arial"/>
              <a:cs typeface="Arial"/>
            </a:endParaRPr>
          </a:p>
        </p:txBody>
      </p:sp>
      <p:sp>
        <p:nvSpPr>
          <p:cNvPr id="18" name="object 18"/>
          <p:cNvSpPr txBox="1"/>
          <p:nvPr/>
        </p:nvSpPr>
        <p:spPr>
          <a:xfrm>
            <a:off x="3733927" y="1812035"/>
            <a:ext cx="4779645" cy="434975"/>
          </a:xfrm>
          <a:prstGeom prst="rect">
            <a:avLst/>
          </a:prstGeom>
        </p:spPr>
        <p:txBody>
          <a:bodyPr vert="horz" wrap="square" lIns="0" tIns="0" rIns="0" bIns="0" rtlCol="0">
            <a:noAutofit/>
          </a:bodyPr>
          <a:lstStyle/>
          <a:p>
            <a:pPr marL="12700">
              <a:lnSpc>
                <a:spcPct val="100000"/>
              </a:lnSpc>
            </a:pPr>
            <a:r>
              <a:rPr sz="2400" spc="-5" dirty="0" smtClean="0">
                <a:latin typeface="宋体"/>
                <a:cs typeface="宋体"/>
              </a:rPr>
              <a:t>显然</a:t>
            </a:r>
            <a:r>
              <a:rPr sz="2400" spc="0" dirty="0" smtClean="0">
                <a:latin typeface="Comic Sans MS"/>
                <a:cs typeface="Comic Sans MS"/>
              </a:rPr>
              <a:t>,</a:t>
            </a:r>
            <a:r>
              <a:rPr sz="2400" spc="-15" dirty="0" smtClean="0">
                <a:latin typeface="Comic Sans MS"/>
                <a:cs typeface="Comic Sans MS"/>
              </a:rPr>
              <a:t> </a:t>
            </a:r>
            <a:r>
              <a:rPr sz="2400" spc="-10" dirty="0" smtClean="0">
                <a:latin typeface="Comic Sans MS"/>
                <a:cs typeface="Comic Sans MS"/>
              </a:rPr>
              <a:t>d</a:t>
            </a:r>
            <a:r>
              <a:rPr sz="2400" spc="-15" baseline="-20833" dirty="0" smtClean="0">
                <a:latin typeface="Comic Sans MS"/>
                <a:cs typeface="Comic Sans MS"/>
              </a:rPr>
              <a:t>v</a:t>
            </a:r>
            <a:r>
              <a:rPr sz="2400" spc="-5" dirty="0" smtClean="0">
                <a:latin typeface="Comic Sans MS"/>
                <a:cs typeface="Comic Sans MS"/>
              </a:rPr>
              <a:t>(</a:t>
            </a:r>
            <a:r>
              <a:rPr sz="2400" spc="0" dirty="0" smtClean="0">
                <a:latin typeface="Comic Sans MS"/>
                <a:cs typeface="Comic Sans MS"/>
              </a:rPr>
              <a:t>z)</a:t>
            </a:r>
            <a:r>
              <a:rPr sz="2400" spc="-30" dirty="0" smtClean="0">
                <a:latin typeface="Comic Sans MS"/>
                <a:cs typeface="Comic Sans MS"/>
              </a:rPr>
              <a:t> </a:t>
            </a:r>
            <a:r>
              <a:rPr sz="2400" spc="0" dirty="0" smtClean="0">
                <a:latin typeface="Comic Sans MS"/>
                <a:cs typeface="Comic Sans MS"/>
              </a:rPr>
              <a:t>= 5</a:t>
            </a:r>
            <a:r>
              <a:rPr lang="en-US" sz="2400" spc="0" dirty="0" smtClean="0">
                <a:latin typeface="Comic Sans MS"/>
                <a:cs typeface="Comic Sans MS"/>
              </a:rPr>
              <a:t>(v~z距离)</a:t>
            </a:r>
            <a:r>
              <a:rPr sz="2400" spc="0" dirty="0" smtClean="0">
                <a:latin typeface="Comic Sans MS"/>
                <a:cs typeface="Comic Sans MS"/>
              </a:rPr>
              <a:t>,</a:t>
            </a:r>
            <a:r>
              <a:rPr sz="2400" spc="-15" dirty="0" smtClean="0">
                <a:latin typeface="Comic Sans MS"/>
                <a:cs typeface="Comic Sans MS"/>
              </a:rPr>
              <a:t> </a:t>
            </a:r>
            <a:r>
              <a:rPr sz="2400" spc="-10" dirty="0" smtClean="0">
                <a:latin typeface="Comic Sans MS"/>
                <a:cs typeface="Comic Sans MS"/>
              </a:rPr>
              <a:t>d</a:t>
            </a:r>
            <a:r>
              <a:rPr sz="2400" spc="-15" baseline="-20833" dirty="0" smtClean="0">
                <a:latin typeface="Comic Sans MS"/>
                <a:cs typeface="Comic Sans MS"/>
              </a:rPr>
              <a:t>x</a:t>
            </a:r>
            <a:r>
              <a:rPr sz="2400" spc="-5" dirty="0" smtClean="0">
                <a:latin typeface="Comic Sans MS"/>
                <a:cs typeface="Comic Sans MS"/>
              </a:rPr>
              <a:t>(</a:t>
            </a:r>
            <a:r>
              <a:rPr sz="2400" spc="0" dirty="0" smtClean="0">
                <a:latin typeface="Comic Sans MS"/>
                <a:cs typeface="Comic Sans MS"/>
              </a:rPr>
              <a:t>z) =</a:t>
            </a:r>
            <a:r>
              <a:rPr sz="2400" spc="-15" dirty="0" smtClean="0">
                <a:latin typeface="Comic Sans MS"/>
                <a:cs typeface="Comic Sans MS"/>
              </a:rPr>
              <a:t> </a:t>
            </a:r>
            <a:r>
              <a:rPr sz="2400" spc="0" dirty="0" smtClean="0">
                <a:latin typeface="Comic Sans MS"/>
                <a:cs typeface="Comic Sans MS"/>
              </a:rPr>
              <a:t>3,</a:t>
            </a:r>
            <a:r>
              <a:rPr sz="2400" spc="-5" dirty="0" smtClean="0">
                <a:latin typeface="Comic Sans MS"/>
                <a:cs typeface="Comic Sans MS"/>
              </a:rPr>
              <a:t> </a:t>
            </a:r>
            <a:r>
              <a:rPr sz="2400" spc="-10" dirty="0" smtClean="0">
                <a:latin typeface="Comic Sans MS"/>
                <a:cs typeface="Comic Sans MS"/>
              </a:rPr>
              <a:t>d</a:t>
            </a:r>
            <a:r>
              <a:rPr sz="2400" spc="-30" baseline="-20833" dirty="0" smtClean="0">
                <a:latin typeface="Comic Sans MS"/>
                <a:cs typeface="Comic Sans MS"/>
              </a:rPr>
              <a:t>w</a:t>
            </a:r>
            <a:r>
              <a:rPr sz="2400" spc="-20" dirty="0" smtClean="0">
                <a:latin typeface="Comic Sans MS"/>
                <a:cs typeface="Comic Sans MS"/>
              </a:rPr>
              <a:t>(</a:t>
            </a:r>
            <a:r>
              <a:rPr sz="2400" spc="0" dirty="0" smtClean="0">
                <a:latin typeface="Comic Sans MS"/>
                <a:cs typeface="Comic Sans MS"/>
              </a:rPr>
              <a:t>z)</a:t>
            </a:r>
            <a:r>
              <a:rPr sz="2400" spc="-15" dirty="0" smtClean="0">
                <a:latin typeface="Comic Sans MS"/>
                <a:cs typeface="Comic Sans MS"/>
              </a:rPr>
              <a:t> </a:t>
            </a:r>
            <a:r>
              <a:rPr sz="2400" spc="0" dirty="0" smtClean="0">
                <a:latin typeface="Comic Sans MS"/>
                <a:cs typeface="Comic Sans MS"/>
              </a:rPr>
              <a:t>= 3</a:t>
            </a:r>
            <a:endParaRPr sz="2400" dirty="0">
              <a:latin typeface="Comic Sans MS"/>
              <a:cs typeface="Comic Sans MS"/>
            </a:endParaRPr>
          </a:p>
        </p:txBody>
      </p:sp>
      <p:sp>
        <p:nvSpPr>
          <p:cNvPr id="19" name="object 19"/>
          <p:cNvSpPr txBox="1"/>
          <p:nvPr/>
        </p:nvSpPr>
        <p:spPr>
          <a:xfrm>
            <a:off x="3941826" y="2514853"/>
            <a:ext cx="4145915" cy="1252220"/>
          </a:xfrm>
          <a:prstGeom prst="rect">
            <a:avLst/>
          </a:prstGeom>
        </p:spPr>
        <p:txBody>
          <a:bodyPr vert="horz" wrap="square" lIns="0" tIns="0" rIns="0" bIns="0" rtlCol="0">
            <a:noAutofit/>
          </a:bodyPr>
          <a:lstStyle/>
          <a:p>
            <a:pPr marL="12700">
              <a:lnSpc>
                <a:spcPct val="100000"/>
              </a:lnSpc>
            </a:pPr>
            <a:r>
              <a:rPr sz="2400" dirty="0" smtClean="0">
                <a:latin typeface="宋体"/>
                <a:cs typeface="宋体"/>
              </a:rPr>
              <a:t>由</a:t>
            </a:r>
            <a:r>
              <a:rPr sz="2400" spc="-555" dirty="0" smtClean="0">
                <a:latin typeface="宋体"/>
                <a:cs typeface="宋体"/>
              </a:rPr>
              <a:t> </a:t>
            </a:r>
            <a:r>
              <a:rPr sz="2400" spc="-25" dirty="0" smtClean="0">
                <a:latin typeface="Arial"/>
                <a:cs typeface="Arial"/>
              </a:rPr>
              <a:t>B</a:t>
            </a:r>
            <a:r>
              <a:rPr sz="2400" spc="0" dirty="0" smtClean="0">
                <a:latin typeface="Arial"/>
                <a:cs typeface="Arial"/>
              </a:rPr>
              <a:t>-</a:t>
            </a:r>
            <a:r>
              <a:rPr sz="2400" spc="-15" dirty="0" smtClean="0">
                <a:latin typeface="Arial"/>
                <a:cs typeface="Arial"/>
              </a:rPr>
              <a:t>F</a:t>
            </a:r>
            <a:r>
              <a:rPr sz="2400" spc="-10" dirty="0" smtClean="0">
                <a:latin typeface="Arial"/>
                <a:cs typeface="Arial"/>
              </a:rPr>
              <a:t> </a:t>
            </a:r>
            <a:r>
              <a:rPr sz="2400" spc="0" dirty="0" smtClean="0">
                <a:latin typeface="宋体"/>
                <a:cs typeface="宋体"/>
              </a:rPr>
              <a:t>方程</a:t>
            </a:r>
            <a:endParaRPr sz="2400">
              <a:latin typeface="宋体"/>
              <a:cs typeface="宋体"/>
            </a:endParaRPr>
          </a:p>
          <a:p>
            <a:pPr>
              <a:lnSpc>
                <a:spcPts val="650"/>
              </a:lnSpc>
              <a:spcBef>
                <a:spcPts val="25"/>
              </a:spcBef>
            </a:pPr>
            <a:endParaRPr sz="650"/>
          </a:p>
          <a:p>
            <a:pPr marL="425450">
              <a:lnSpc>
                <a:spcPct val="100000"/>
              </a:lnSpc>
            </a:pPr>
            <a:r>
              <a:rPr sz="2400" spc="-10" dirty="0" smtClean="0">
                <a:latin typeface="Comic Sans MS"/>
                <a:cs typeface="Comic Sans MS"/>
              </a:rPr>
              <a:t>d</a:t>
            </a:r>
            <a:r>
              <a:rPr sz="2400" spc="-22" baseline="-20833" dirty="0" smtClean="0">
                <a:latin typeface="Comic Sans MS"/>
                <a:cs typeface="Comic Sans MS"/>
              </a:rPr>
              <a:t>u</a:t>
            </a:r>
            <a:r>
              <a:rPr sz="2400" spc="-15" dirty="0" smtClean="0">
                <a:latin typeface="Comic Sans MS"/>
                <a:cs typeface="Comic Sans MS"/>
              </a:rPr>
              <a:t>(</a:t>
            </a:r>
            <a:r>
              <a:rPr sz="2400" spc="0" dirty="0" smtClean="0">
                <a:latin typeface="Comic Sans MS"/>
                <a:cs typeface="Comic Sans MS"/>
              </a:rPr>
              <a:t>z)</a:t>
            </a:r>
            <a:r>
              <a:rPr sz="2400" spc="-15" dirty="0" smtClean="0">
                <a:latin typeface="Comic Sans MS"/>
                <a:cs typeface="Comic Sans MS"/>
              </a:rPr>
              <a:t> </a:t>
            </a:r>
            <a:r>
              <a:rPr sz="2400" spc="0" dirty="0" smtClean="0">
                <a:latin typeface="Comic Sans MS"/>
                <a:cs typeface="Comic Sans MS"/>
              </a:rPr>
              <a:t>=</a:t>
            </a:r>
            <a:r>
              <a:rPr sz="2400" spc="-15" dirty="0" smtClean="0">
                <a:latin typeface="Comic Sans MS"/>
                <a:cs typeface="Comic Sans MS"/>
              </a:rPr>
              <a:t> </a:t>
            </a:r>
            <a:r>
              <a:rPr sz="2400" spc="0" dirty="0" smtClean="0">
                <a:latin typeface="Comic Sans MS"/>
                <a:cs typeface="Comic Sans MS"/>
              </a:rPr>
              <a:t>min</a:t>
            </a:r>
            <a:r>
              <a:rPr sz="2400" spc="10" dirty="0" smtClean="0">
                <a:latin typeface="Comic Sans MS"/>
                <a:cs typeface="Comic Sans MS"/>
              </a:rPr>
              <a:t> </a:t>
            </a:r>
            <a:r>
              <a:rPr sz="2400" spc="0" dirty="0" smtClean="0">
                <a:latin typeface="Comic Sans MS"/>
                <a:cs typeface="Comic Sans MS"/>
              </a:rPr>
              <a:t>{</a:t>
            </a:r>
            <a:r>
              <a:rPr sz="2400" spc="-15" dirty="0" smtClean="0">
                <a:latin typeface="Comic Sans MS"/>
                <a:cs typeface="Comic Sans MS"/>
              </a:rPr>
              <a:t> c(u,</a:t>
            </a:r>
            <a:r>
              <a:rPr sz="2400" spc="-10" dirty="0" smtClean="0">
                <a:latin typeface="Comic Sans MS"/>
                <a:cs typeface="Comic Sans MS"/>
              </a:rPr>
              <a:t>v</a:t>
            </a:r>
            <a:r>
              <a:rPr sz="2400" spc="0" dirty="0" smtClean="0">
                <a:latin typeface="Comic Sans MS"/>
                <a:cs typeface="Comic Sans MS"/>
              </a:rPr>
              <a:t>)</a:t>
            </a:r>
            <a:r>
              <a:rPr sz="2400" spc="-15" dirty="0" smtClean="0">
                <a:latin typeface="Comic Sans MS"/>
                <a:cs typeface="Comic Sans MS"/>
              </a:rPr>
              <a:t> </a:t>
            </a:r>
            <a:r>
              <a:rPr sz="2400" spc="0" dirty="0" smtClean="0">
                <a:latin typeface="Comic Sans MS"/>
                <a:cs typeface="Comic Sans MS"/>
              </a:rPr>
              <a:t>+ </a:t>
            </a:r>
            <a:r>
              <a:rPr sz="2400" spc="-10" dirty="0" smtClean="0">
                <a:latin typeface="Comic Sans MS"/>
                <a:cs typeface="Comic Sans MS"/>
              </a:rPr>
              <a:t>d</a:t>
            </a:r>
            <a:r>
              <a:rPr sz="2400" spc="-15" baseline="-20833" dirty="0" smtClean="0">
                <a:latin typeface="Comic Sans MS"/>
                <a:cs typeface="Comic Sans MS"/>
              </a:rPr>
              <a:t>v</a:t>
            </a:r>
            <a:r>
              <a:rPr sz="2400" spc="-5" dirty="0" smtClean="0">
                <a:latin typeface="Comic Sans MS"/>
                <a:cs typeface="Comic Sans MS"/>
              </a:rPr>
              <a:t>(</a:t>
            </a:r>
            <a:r>
              <a:rPr sz="2400" spc="0" dirty="0" smtClean="0">
                <a:latin typeface="Comic Sans MS"/>
                <a:cs typeface="Comic Sans MS"/>
              </a:rPr>
              <a:t>z</a:t>
            </a:r>
            <a:r>
              <a:rPr sz="2400" spc="-5" dirty="0" smtClean="0">
                <a:latin typeface="Comic Sans MS"/>
                <a:cs typeface="Comic Sans MS"/>
              </a:rPr>
              <a:t>),</a:t>
            </a:r>
            <a:endParaRPr sz="2400">
              <a:latin typeface="Comic Sans MS"/>
              <a:cs typeface="Comic Sans MS"/>
            </a:endParaRPr>
          </a:p>
          <a:p>
            <a:pPr marL="2234565">
              <a:lnSpc>
                <a:spcPct val="100000"/>
              </a:lnSpc>
            </a:pPr>
            <a:r>
              <a:rPr sz="2400" dirty="0" smtClean="0">
                <a:latin typeface="Comic Sans MS"/>
                <a:cs typeface="Comic Sans MS"/>
              </a:rPr>
              <a:t>c</a:t>
            </a:r>
            <a:r>
              <a:rPr sz="2400" spc="-5" dirty="0" smtClean="0">
                <a:latin typeface="Comic Sans MS"/>
                <a:cs typeface="Comic Sans MS"/>
              </a:rPr>
              <a:t>(</a:t>
            </a:r>
            <a:r>
              <a:rPr sz="2400" spc="0" dirty="0" smtClean="0">
                <a:latin typeface="Comic Sans MS"/>
                <a:cs typeface="Comic Sans MS"/>
              </a:rPr>
              <a:t>u,</a:t>
            </a:r>
            <a:r>
              <a:rPr sz="2400" spc="-10" dirty="0" smtClean="0">
                <a:latin typeface="Comic Sans MS"/>
                <a:cs typeface="Comic Sans MS"/>
              </a:rPr>
              <a:t>x</a:t>
            </a:r>
            <a:r>
              <a:rPr sz="2400" spc="0" dirty="0" smtClean="0">
                <a:latin typeface="Comic Sans MS"/>
                <a:cs typeface="Comic Sans MS"/>
              </a:rPr>
              <a:t>)</a:t>
            </a:r>
            <a:r>
              <a:rPr sz="2400" spc="-15" dirty="0" smtClean="0">
                <a:latin typeface="Comic Sans MS"/>
                <a:cs typeface="Comic Sans MS"/>
              </a:rPr>
              <a:t> </a:t>
            </a:r>
            <a:r>
              <a:rPr sz="2400" spc="0" dirty="0" smtClean="0">
                <a:latin typeface="Comic Sans MS"/>
                <a:cs typeface="Comic Sans MS"/>
              </a:rPr>
              <a:t>+</a:t>
            </a:r>
            <a:r>
              <a:rPr sz="2400" spc="-15" dirty="0" smtClean="0">
                <a:latin typeface="Comic Sans MS"/>
                <a:cs typeface="Comic Sans MS"/>
              </a:rPr>
              <a:t> </a:t>
            </a:r>
            <a:r>
              <a:rPr sz="2400" spc="-10" dirty="0" smtClean="0">
                <a:latin typeface="Comic Sans MS"/>
                <a:cs typeface="Comic Sans MS"/>
              </a:rPr>
              <a:t>d</a:t>
            </a:r>
            <a:r>
              <a:rPr sz="2400" spc="-15" baseline="-20833" dirty="0" smtClean="0">
                <a:latin typeface="Comic Sans MS"/>
                <a:cs typeface="Comic Sans MS"/>
              </a:rPr>
              <a:t>x</a:t>
            </a:r>
            <a:r>
              <a:rPr sz="2400" spc="-5" dirty="0" smtClean="0">
                <a:latin typeface="Comic Sans MS"/>
                <a:cs typeface="Comic Sans MS"/>
              </a:rPr>
              <a:t>(</a:t>
            </a:r>
            <a:r>
              <a:rPr sz="2400" spc="0" dirty="0" smtClean="0">
                <a:latin typeface="Comic Sans MS"/>
                <a:cs typeface="Comic Sans MS"/>
              </a:rPr>
              <a:t>z</a:t>
            </a:r>
            <a:r>
              <a:rPr sz="2400" spc="-5" dirty="0" smtClean="0">
                <a:latin typeface="Comic Sans MS"/>
                <a:cs typeface="Comic Sans MS"/>
              </a:rPr>
              <a:t>),</a:t>
            </a:r>
            <a:endParaRPr sz="2400">
              <a:latin typeface="Comic Sans MS"/>
              <a:cs typeface="Comic Sans MS"/>
            </a:endParaRPr>
          </a:p>
        </p:txBody>
      </p:sp>
      <p:sp>
        <p:nvSpPr>
          <p:cNvPr id="20" name="object 20"/>
          <p:cNvSpPr txBox="1"/>
          <p:nvPr/>
        </p:nvSpPr>
        <p:spPr>
          <a:xfrm>
            <a:off x="6164071" y="3698113"/>
            <a:ext cx="2089785" cy="434975"/>
          </a:xfrm>
          <a:prstGeom prst="rect">
            <a:avLst/>
          </a:prstGeom>
        </p:spPr>
        <p:txBody>
          <a:bodyPr vert="horz" wrap="square" lIns="0" tIns="0" rIns="0" bIns="0" rtlCol="0">
            <a:noAutofit/>
          </a:bodyPr>
          <a:lstStyle/>
          <a:p>
            <a:pPr marL="12700">
              <a:lnSpc>
                <a:spcPct val="100000"/>
              </a:lnSpc>
            </a:pPr>
            <a:r>
              <a:rPr sz="2400" spc="-15" dirty="0" smtClean="0">
                <a:latin typeface="Comic Sans MS"/>
                <a:cs typeface="Comic Sans MS"/>
              </a:rPr>
              <a:t>c(</a:t>
            </a:r>
            <a:r>
              <a:rPr sz="2400" spc="-10" dirty="0" smtClean="0">
                <a:latin typeface="Comic Sans MS"/>
                <a:cs typeface="Comic Sans MS"/>
              </a:rPr>
              <a:t>u,</a:t>
            </a:r>
            <a:r>
              <a:rPr sz="2400" spc="-25" dirty="0" smtClean="0">
                <a:latin typeface="Comic Sans MS"/>
                <a:cs typeface="Comic Sans MS"/>
              </a:rPr>
              <a:t>w</a:t>
            </a:r>
            <a:r>
              <a:rPr sz="2400" spc="0" dirty="0" smtClean="0">
                <a:latin typeface="Comic Sans MS"/>
                <a:cs typeface="Comic Sans MS"/>
              </a:rPr>
              <a:t>)</a:t>
            </a:r>
            <a:r>
              <a:rPr sz="2400" spc="-15" dirty="0" smtClean="0">
                <a:latin typeface="Comic Sans MS"/>
                <a:cs typeface="Comic Sans MS"/>
              </a:rPr>
              <a:t> </a:t>
            </a:r>
            <a:r>
              <a:rPr sz="2400" spc="0" dirty="0" smtClean="0">
                <a:latin typeface="Comic Sans MS"/>
                <a:cs typeface="Comic Sans MS"/>
              </a:rPr>
              <a:t>+</a:t>
            </a:r>
            <a:r>
              <a:rPr sz="2400" spc="-15" dirty="0" smtClean="0">
                <a:latin typeface="Comic Sans MS"/>
                <a:cs typeface="Comic Sans MS"/>
              </a:rPr>
              <a:t> </a:t>
            </a:r>
            <a:r>
              <a:rPr sz="2400" spc="-10" dirty="0" smtClean="0">
                <a:latin typeface="Comic Sans MS"/>
                <a:cs typeface="Comic Sans MS"/>
              </a:rPr>
              <a:t>d</a:t>
            </a:r>
            <a:r>
              <a:rPr sz="2400" spc="-22" baseline="-20833" dirty="0" smtClean="0">
                <a:latin typeface="Comic Sans MS"/>
                <a:cs typeface="Comic Sans MS"/>
              </a:rPr>
              <a:t>w</a:t>
            </a:r>
            <a:r>
              <a:rPr sz="2400" spc="-5" dirty="0" smtClean="0">
                <a:latin typeface="Comic Sans MS"/>
                <a:cs typeface="Comic Sans MS"/>
              </a:rPr>
              <a:t>(</a:t>
            </a:r>
            <a:r>
              <a:rPr sz="2400" spc="0" dirty="0" smtClean="0">
                <a:latin typeface="Comic Sans MS"/>
                <a:cs typeface="Comic Sans MS"/>
              </a:rPr>
              <a:t>z)</a:t>
            </a:r>
            <a:r>
              <a:rPr sz="2400" spc="-5" dirty="0" smtClean="0">
                <a:latin typeface="Comic Sans MS"/>
                <a:cs typeface="Comic Sans MS"/>
              </a:rPr>
              <a:t> </a:t>
            </a:r>
            <a:r>
              <a:rPr sz="2400" spc="0" dirty="0" smtClean="0">
                <a:latin typeface="Comic Sans MS"/>
                <a:cs typeface="Comic Sans MS"/>
              </a:rPr>
              <a:t>}</a:t>
            </a:r>
            <a:endParaRPr sz="2400">
              <a:latin typeface="Comic Sans MS"/>
              <a:cs typeface="Comic Sans MS"/>
            </a:endParaRPr>
          </a:p>
        </p:txBody>
      </p:sp>
      <p:sp>
        <p:nvSpPr>
          <p:cNvPr id="21" name="object 21"/>
          <p:cNvSpPr txBox="1"/>
          <p:nvPr/>
        </p:nvSpPr>
        <p:spPr>
          <a:xfrm>
            <a:off x="5167121" y="4063872"/>
            <a:ext cx="1739264" cy="381635"/>
          </a:xfrm>
          <a:prstGeom prst="rect">
            <a:avLst/>
          </a:prstGeom>
        </p:spPr>
        <p:txBody>
          <a:bodyPr vert="horz" wrap="square" lIns="0" tIns="0" rIns="0" bIns="0" rtlCol="0">
            <a:noAutofit/>
          </a:bodyPr>
          <a:lstStyle/>
          <a:p>
            <a:pPr marL="12700">
              <a:lnSpc>
                <a:spcPct val="100000"/>
              </a:lnSpc>
            </a:pPr>
            <a:r>
              <a:rPr sz="2400" dirty="0" smtClean="0">
                <a:latin typeface="Comic Sans MS"/>
                <a:cs typeface="Comic Sans MS"/>
              </a:rPr>
              <a:t>=</a:t>
            </a:r>
            <a:r>
              <a:rPr sz="2400" spc="-5" dirty="0" smtClean="0">
                <a:latin typeface="Comic Sans MS"/>
                <a:cs typeface="Comic Sans MS"/>
              </a:rPr>
              <a:t> </a:t>
            </a:r>
            <a:r>
              <a:rPr sz="2400" spc="0" dirty="0" smtClean="0">
                <a:latin typeface="Comic Sans MS"/>
                <a:cs typeface="Comic Sans MS"/>
              </a:rPr>
              <a:t>min</a:t>
            </a:r>
            <a:r>
              <a:rPr sz="2400" spc="-5" dirty="0" smtClean="0">
                <a:latin typeface="Comic Sans MS"/>
                <a:cs typeface="Comic Sans MS"/>
              </a:rPr>
              <a:t> </a:t>
            </a:r>
            <a:r>
              <a:rPr sz="2400" spc="0" dirty="0" smtClean="0">
                <a:latin typeface="Comic Sans MS"/>
                <a:cs typeface="Comic Sans MS"/>
              </a:rPr>
              <a:t>{2</a:t>
            </a:r>
            <a:r>
              <a:rPr sz="2400" spc="-10" dirty="0" smtClean="0">
                <a:latin typeface="Comic Sans MS"/>
                <a:cs typeface="Comic Sans MS"/>
              </a:rPr>
              <a:t> </a:t>
            </a:r>
            <a:r>
              <a:rPr sz="2400" spc="0" dirty="0" smtClean="0">
                <a:latin typeface="Comic Sans MS"/>
                <a:cs typeface="Comic Sans MS"/>
              </a:rPr>
              <a:t>+</a:t>
            </a:r>
            <a:r>
              <a:rPr sz="2400" spc="-15" dirty="0" smtClean="0">
                <a:latin typeface="Comic Sans MS"/>
                <a:cs typeface="Comic Sans MS"/>
              </a:rPr>
              <a:t> </a:t>
            </a:r>
            <a:r>
              <a:rPr sz="2400" spc="0" dirty="0" smtClean="0">
                <a:latin typeface="Comic Sans MS"/>
                <a:cs typeface="Comic Sans MS"/>
              </a:rPr>
              <a:t>5,</a:t>
            </a:r>
            <a:endParaRPr sz="2400">
              <a:latin typeface="Comic Sans MS"/>
              <a:cs typeface="Comic Sans MS"/>
            </a:endParaRPr>
          </a:p>
        </p:txBody>
      </p:sp>
      <p:sp>
        <p:nvSpPr>
          <p:cNvPr id="22" name="object 22"/>
          <p:cNvSpPr txBox="1"/>
          <p:nvPr/>
        </p:nvSpPr>
        <p:spPr>
          <a:xfrm>
            <a:off x="540816" y="4429632"/>
            <a:ext cx="7576820" cy="1306195"/>
          </a:xfrm>
          <a:prstGeom prst="rect">
            <a:avLst/>
          </a:prstGeom>
        </p:spPr>
        <p:txBody>
          <a:bodyPr vert="horz" wrap="square" lIns="0" tIns="0" rIns="0" bIns="0" rtlCol="0">
            <a:noAutofit/>
          </a:bodyPr>
          <a:lstStyle/>
          <a:p>
            <a:pPr marR="1207135" algn="r">
              <a:lnSpc>
                <a:spcPct val="100000"/>
              </a:lnSpc>
            </a:pPr>
            <a:r>
              <a:rPr sz="2400" dirty="0" smtClean="0">
                <a:latin typeface="Comic Sans MS"/>
                <a:cs typeface="Comic Sans MS"/>
              </a:rPr>
              <a:t>1</a:t>
            </a:r>
            <a:r>
              <a:rPr sz="2400" spc="-25" dirty="0" smtClean="0">
                <a:latin typeface="Comic Sans MS"/>
                <a:cs typeface="Comic Sans MS"/>
              </a:rPr>
              <a:t> </a:t>
            </a:r>
            <a:r>
              <a:rPr sz="2400" spc="0" dirty="0" smtClean="0">
                <a:latin typeface="Comic Sans MS"/>
                <a:cs typeface="Comic Sans MS"/>
              </a:rPr>
              <a:t>+</a:t>
            </a:r>
            <a:r>
              <a:rPr sz="2400" spc="-5" dirty="0" smtClean="0">
                <a:latin typeface="Comic Sans MS"/>
                <a:cs typeface="Comic Sans MS"/>
              </a:rPr>
              <a:t> </a:t>
            </a:r>
            <a:r>
              <a:rPr sz="2400" spc="0" dirty="0" smtClean="0">
                <a:latin typeface="Comic Sans MS"/>
                <a:cs typeface="Comic Sans MS"/>
              </a:rPr>
              <a:t>3,</a:t>
            </a:r>
            <a:endParaRPr sz="2400">
              <a:latin typeface="Comic Sans MS"/>
              <a:cs typeface="Comic Sans MS"/>
            </a:endParaRPr>
          </a:p>
          <a:p>
            <a:pPr marR="518159" algn="r">
              <a:lnSpc>
                <a:spcPct val="100000"/>
              </a:lnSpc>
              <a:tabLst>
                <a:tab pos="989965" algn="l"/>
              </a:tabLst>
            </a:pPr>
            <a:r>
              <a:rPr sz="2400" dirty="0" smtClean="0">
                <a:latin typeface="Comic Sans MS"/>
                <a:cs typeface="Comic Sans MS"/>
              </a:rPr>
              <a:t>5</a:t>
            </a:r>
            <a:r>
              <a:rPr sz="2400" spc="-15" dirty="0" smtClean="0">
                <a:latin typeface="Comic Sans MS"/>
                <a:cs typeface="Comic Sans MS"/>
              </a:rPr>
              <a:t> </a:t>
            </a:r>
            <a:r>
              <a:rPr sz="2400" spc="0" dirty="0" smtClean="0">
                <a:latin typeface="Comic Sans MS"/>
                <a:cs typeface="Comic Sans MS"/>
              </a:rPr>
              <a:t>+</a:t>
            </a:r>
            <a:r>
              <a:rPr sz="2400" spc="-15" dirty="0" smtClean="0">
                <a:latin typeface="Comic Sans MS"/>
                <a:cs typeface="Comic Sans MS"/>
              </a:rPr>
              <a:t> </a:t>
            </a:r>
            <a:r>
              <a:rPr sz="2400" spc="0" dirty="0" smtClean="0">
                <a:latin typeface="Comic Sans MS"/>
                <a:cs typeface="Comic Sans MS"/>
              </a:rPr>
              <a:t>3}	=</a:t>
            </a:r>
            <a:r>
              <a:rPr sz="2400" spc="-10" dirty="0" smtClean="0">
                <a:latin typeface="Comic Sans MS"/>
                <a:cs typeface="Comic Sans MS"/>
              </a:rPr>
              <a:t> </a:t>
            </a:r>
            <a:r>
              <a:rPr sz="2400" spc="0" dirty="0" smtClean="0">
                <a:latin typeface="Comic Sans MS"/>
                <a:cs typeface="Comic Sans MS"/>
              </a:rPr>
              <a:t>4</a:t>
            </a:r>
            <a:endParaRPr sz="2400">
              <a:latin typeface="Comic Sans MS"/>
              <a:cs typeface="Comic Sans MS"/>
            </a:endParaRPr>
          </a:p>
          <a:p>
            <a:pPr>
              <a:lnSpc>
                <a:spcPts val="650"/>
              </a:lnSpc>
              <a:spcBef>
                <a:spcPts val="29"/>
              </a:spcBef>
            </a:pPr>
            <a:endParaRPr sz="650"/>
          </a:p>
          <a:p>
            <a:pPr>
              <a:lnSpc>
                <a:spcPts val="1000"/>
              </a:lnSpc>
            </a:pPr>
            <a:endParaRPr sz="1000"/>
          </a:p>
          <a:p>
            <a:pPr marL="12700">
              <a:lnSpc>
                <a:spcPts val="2840"/>
              </a:lnSpc>
            </a:pPr>
            <a:r>
              <a:rPr sz="2400" spc="-5" dirty="0" smtClean="0">
                <a:solidFill>
                  <a:srgbClr val="FF0000"/>
                </a:solidFill>
                <a:latin typeface="宋体"/>
                <a:cs typeface="宋体"/>
              </a:rPr>
              <a:t>取最小值的那个节点就是最短路径上的下一</a:t>
            </a:r>
            <a:r>
              <a:rPr sz="2400" spc="0" dirty="0" smtClean="0">
                <a:solidFill>
                  <a:srgbClr val="FF0000"/>
                </a:solidFill>
                <a:latin typeface="宋体"/>
                <a:cs typeface="宋体"/>
              </a:rPr>
              <a:t>跳</a:t>
            </a:r>
            <a:r>
              <a:rPr sz="2400" spc="-550" dirty="0" smtClean="0">
                <a:solidFill>
                  <a:srgbClr val="FF0000"/>
                </a:solidFill>
                <a:latin typeface="宋体"/>
                <a:cs typeface="宋体"/>
              </a:rPr>
              <a:t> </a:t>
            </a:r>
            <a:r>
              <a:rPr sz="2400" spc="0" dirty="0" smtClean="0">
                <a:solidFill>
                  <a:srgbClr val="FF0000"/>
                </a:solidFill>
                <a:latin typeface="MS Mincho"/>
                <a:cs typeface="MS Mincho"/>
              </a:rPr>
              <a:t>➜</a:t>
            </a:r>
            <a:r>
              <a:rPr sz="2400" spc="-5" dirty="0" smtClean="0">
                <a:solidFill>
                  <a:srgbClr val="FF0000"/>
                </a:solidFill>
                <a:latin typeface="MS Mincho"/>
                <a:cs typeface="MS Mincho"/>
              </a:rPr>
              <a:t> </a:t>
            </a:r>
            <a:r>
              <a:rPr sz="2400" spc="-5" dirty="0" smtClean="0">
                <a:solidFill>
                  <a:srgbClr val="FF0000"/>
                </a:solidFill>
                <a:latin typeface="宋体"/>
                <a:cs typeface="宋体"/>
              </a:rPr>
              <a:t>转发表</a:t>
            </a:r>
            <a:endParaRPr sz="2400">
              <a:latin typeface="宋体"/>
              <a:cs typeface="宋体"/>
            </a:endParaRPr>
          </a:p>
        </p:txBody>
      </p:sp>
      <p:sp>
        <p:nvSpPr>
          <p:cNvPr id="23" name="object 23"/>
          <p:cNvSpPr txBox="1"/>
          <p:nvPr/>
        </p:nvSpPr>
        <p:spPr>
          <a:xfrm>
            <a:off x="186334" y="3873372"/>
            <a:ext cx="4004945" cy="375920"/>
          </a:xfrm>
          <a:prstGeom prst="rect">
            <a:avLst/>
          </a:prstGeom>
        </p:spPr>
        <p:txBody>
          <a:bodyPr vert="horz" wrap="square" lIns="0" tIns="0" rIns="0" bIns="0" rtlCol="0">
            <a:noAutofit/>
          </a:bodyPr>
          <a:lstStyle/>
          <a:p>
            <a:pPr marL="12700">
              <a:lnSpc>
                <a:spcPct val="100000"/>
              </a:lnSpc>
            </a:pPr>
            <a:r>
              <a:rPr sz="2400" dirty="0" smtClean="0">
                <a:latin typeface="宋体"/>
                <a:cs typeface="宋体"/>
              </a:rPr>
              <a:t>寻找</a:t>
            </a:r>
            <a:r>
              <a:rPr sz="2400" spc="-5" dirty="0" smtClean="0">
                <a:latin typeface="Arial"/>
                <a:cs typeface="Arial"/>
              </a:rPr>
              <a:t>u</a:t>
            </a:r>
            <a:r>
              <a:rPr sz="2400" spc="0" dirty="0" smtClean="0">
                <a:latin typeface="宋体"/>
                <a:cs typeface="宋体"/>
              </a:rPr>
              <a:t>到目的节点</a:t>
            </a:r>
            <a:r>
              <a:rPr sz="2400" spc="0" dirty="0" smtClean="0">
                <a:latin typeface="Arial"/>
                <a:cs typeface="Arial"/>
              </a:rPr>
              <a:t>z</a:t>
            </a:r>
            <a:r>
              <a:rPr sz="2400" spc="0" dirty="0" smtClean="0">
                <a:latin typeface="宋体"/>
                <a:cs typeface="宋体"/>
              </a:rPr>
              <a:t>的最短路径</a:t>
            </a:r>
            <a:endParaRPr sz="2400">
              <a:latin typeface="宋体"/>
              <a:cs typeface="宋体"/>
            </a:endParaRPr>
          </a:p>
        </p:txBody>
      </p:sp>
      <p:sp>
        <p:nvSpPr>
          <p:cNvPr id="24" name="文本框 23"/>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4382206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ts val="4560"/>
              </a:lnSpc>
            </a:pPr>
            <a:r>
              <a:rPr sz="4000" spc="-30" dirty="0" smtClean="0">
                <a:solidFill>
                  <a:schemeClr val="tx1"/>
                </a:solidFill>
                <a:latin typeface="黑体"/>
                <a:cs typeface="黑体"/>
              </a:rPr>
              <a:t>距</a:t>
            </a:r>
            <a:r>
              <a:rPr sz="4000" spc="-40" dirty="0" smtClean="0">
                <a:solidFill>
                  <a:schemeClr val="tx1"/>
                </a:solidFill>
                <a:latin typeface="黑体"/>
                <a:cs typeface="黑体"/>
              </a:rPr>
              <a:t>离向</a:t>
            </a:r>
            <a:r>
              <a:rPr sz="4000" spc="-25" dirty="0" smtClean="0">
                <a:solidFill>
                  <a:schemeClr val="tx1"/>
                </a:solidFill>
                <a:latin typeface="黑体"/>
                <a:cs typeface="黑体"/>
              </a:rPr>
              <a:t>量</a:t>
            </a:r>
            <a:r>
              <a:rPr sz="4000" spc="-40" dirty="0" smtClean="0">
                <a:solidFill>
                  <a:schemeClr val="tx1"/>
                </a:solidFill>
                <a:latin typeface="黑体"/>
                <a:cs typeface="黑体"/>
              </a:rPr>
              <a:t>算法</a:t>
            </a:r>
            <a:r>
              <a:rPr lang="zh-CN" altLang="zh-CN" sz="4000" spc="-40" dirty="0">
                <a:solidFill>
                  <a:schemeClr val="tx1"/>
                </a:solidFill>
                <a:latin typeface="黑体"/>
                <a:cs typeface="黑体"/>
              </a:rPr>
              <a:t>—</a:t>
            </a:r>
            <a:r>
              <a:rPr lang="zh-CN" altLang="zh-CN" sz="4000" spc="-40" dirty="0" smtClean="0">
                <a:solidFill>
                  <a:schemeClr val="tx1"/>
                </a:solidFill>
                <a:latin typeface="黑体"/>
                <a:cs typeface="黑体"/>
              </a:rPr>
              <a:t>—</a:t>
            </a:r>
            <a:r>
              <a:rPr lang="zh-CN" altLang="en-US" sz="4000" spc="-40" dirty="0" smtClean="0">
                <a:solidFill>
                  <a:schemeClr val="tx1"/>
                </a:solidFill>
                <a:latin typeface="黑体"/>
                <a:cs typeface="黑体"/>
              </a:rPr>
              <a:t>使用的主要向量</a:t>
            </a:r>
            <a:endParaRPr sz="4000" dirty="0">
              <a:solidFill>
                <a:schemeClr val="tx1"/>
              </a:solidFill>
              <a:latin typeface="黑体"/>
              <a:cs typeface="黑体"/>
            </a:endParaRPr>
          </a:p>
        </p:txBody>
      </p:sp>
      <p:sp>
        <p:nvSpPr>
          <p:cNvPr id="3" name="object 3"/>
          <p:cNvSpPr txBox="1"/>
          <p:nvPr/>
        </p:nvSpPr>
        <p:spPr>
          <a:xfrm>
            <a:off x="535940" y="1440941"/>
            <a:ext cx="8060055" cy="3114040"/>
          </a:xfrm>
          <a:prstGeom prst="rect">
            <a:avLst/>
          </a:prstGeom>
        </p:spPr>
        <p:txBody>
          <a:bodyPr vert="horz" wrap="square" lIns="0" tIns="0" rIns="0" bIns="0" rtlCol="0">
            <a:noAutofit/>
          </a:bodyPr>
          <a:lstStyle/>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5" dirty="0" smtClean="0">
                <a:solidFill>
                  <a:srgbClr val="CC0000"/>
                </a:solidFill>
                <a:latin typeface="Calibri"/>
                <a:cs typeface="Calibri"/>
              </a:rPr>
              <a:t>D</a:t>
            </a:r>
            <a:r>
              <a:rPr sz="3150" spc="0" baseline="-21164" dirty="0" smtClean="0">
                <a:solidFill>
                  <a:srgbClr val="CC0000"/>
                </a:solidFill>
                <a:latin typeface="Calibri"/>
                <a:cs typeface="Calibri"/>
              </a:rPr>
              <a:t>x</a:t>
            </a:r>
            <a:r>
              <a:rPr sz="3200" spc="0" dirty="0" smtClean="0">
                <a:solidFill>
                  <a:srgbClr val="CC0000"/>
                </a:solidFill>
                <a:latin typeface="Calibri"/>
                <a:cs typeface="Calibri"/>
              </a:rPr>
              <a:t>(y)</a:t>
            </a:r>
            <a:r>
              <a:rPr sz="3200" spc="0" dirty="0" smtClean="0">
                <a:latin typeface="MS PGothic"/>
                <a:cs typeface="MS PGothic"/>
              </a:rPr>
              <a:t>：</a:t>
            </a:r>
            <a:r>
              <a:rPr sz="3200" spc="-250" dirty="0" smtClean="0">
                <a:latin typeface="MS PGothic"/>
                <a:cs typeface="MS PGothic"/>
              </a:rPr>
              <a:t> </a:t>
            </a:r>
            <a:r>
              <a:rPr sz="3200" spc="0" dirty="0" smtClean="0">
                <a:latin typeface="宋体"/>
                <a:cs typeface="宋体"/>
              </a:rPr>
              <a:t>从</a:t>
            </a:r>
            <a:r>
              <a:rPr sz="3200" spc="5" dirty="0" smtClean="0">
                <a:latin typeface="Times New Roman"/>
                <a:cs typeface="Times New Roman"/>
              </a:rPr>
              <a:t>x</a:t>
            </a:r>
            <a:r>
              <a:rPr sz="3200" spc="0" dirty="0" smtClean="0">
                <a:latin typeface="宋体"/>
                <a:cs typeface="宋体"/>
              </a:rPr>
              <a:t>到</a:t>
            </a:r>
            <a:r>
              <a:rPr sz="3200" spc="5" dirty="0" smtClean="0">
                <a:latin typeface="Times New Roman"/>
                <a:cs typeface="Times New Roman"/>
              </a:rPr>
              <a:t>y</a:t>
            </a:r>
            <a:r>
              <a:rPr sz="3200" spc="0" dirty="0" smtClean="0">
                <a:latin typeface="宋体"/>
                <a:cs typeface="宋体"/>
              </a:rPr>
              <a:t>的最低费</a:t>
            </a:r>
            <a:r>
              <a:rPr sz="3200" spc="5" dirty="0" smtClean="0">
                <a:latin typeface="宋体"/>
                <a:cs typeface="宋体"/>
              </a:rPr>
              <a:t>用</a:t>
            </a:r>
            <a:r>
              <a:rPr sz="3200" spc="0" dirty="0" smtClean="0">
                <a:latin typeface="宋体"/>
                <a:cs typeface="宋体"/>
              </a:rPr>
              <a:t>的估计</a:t>
            </a:r>
            <a:endParaRPr sz="3200" dirty="0">
              <a:latin typeface="宋体"/>
              <a:cs typeface="宋体"/>
            </a:endParaRPr>
          </a:p>
          <a:p>
            <a:pPr>
              <a:lnSpc>
                <a:spcPts val="650"/>
              </a:lnSpc>
              <a:spcBef>
                <a:spcPts val="40"/>
              </a:spcBef>
            </a:pPr>
            <a:endParaRPr sz="650" dirty="0"/>
          </a:p>
          <a:p>
            <a:pPr marL="469900">
              <a:lnSpc>
                <a:spcPct val="100000"/>
              </a:lnSpc>
              <a:tabLst>
                <a:tab pos="756285" algn="l"/>
              </a:tabLst>
            </a:pPr>
            <a:r>
              <a:rPr sz="1950" dirty="0" smtClean="0">
                <a:solidFill>
                  <a:srgbClr val="7E7E7E"/>
                </a:solidFill>
                <a:latin typeface="Verdana"/>
                <a:cs typeface="Verdana"/>
              </a:rPr>
              <a:t>●	</a:t>
            </a:r>
            <a:r>
              <a:rPr sz="2800" spc="-15" dirty="0" smtClean="0">
                <a:latin typeface="Times New Roman"/>
                <a:cs typeface="Times New Roman"/>
              </a:rPr>
              <a:t>x</a:t>
            </a:r>
            <a:r>
              <a:rPr sz="2800" spc="-30" dirty="0" smtClean="0">
                <a:latin typeface="宋体"/>
                <a:cs typeface="宋体"/>
              </a:rPr>
              <a:t>维护自己</a:t>
            </a:r>
            <a:r>
              <a:rPr sz="2800" spc="-40" dirty="0" smtClean="0">
                <a:latin typeface="宋体"/>
                <a:cs typeface="宋体"/>
              </a:rPr>
              <a:t>的</a:t>
            </a:r>
            <a:r>
              <a:rPr sz="2800" spc="-20" dirty="0" smtClean="0">
                <a:solidFill>
                  <a:srgbClr val="C00000"/>
                </a:solidFill>
                <a:latin typeface="宋体"/>
                <a:cs typeface="宋体"/>
              </a:rPr>
              <a:t>距离向</a:t>
            </a:r>
            <a:r>
              <a:rPr sz="2800" spc="-30" dirty="0" smtClean="0">
                <a:solidFill>
                  <a:srgbClr val="C00000"/>
                </a:solidFill>
                <a:latin typeface="宋体"/>
                <a:cs typeface="宋体"/>
              </a:rPr>
              <a:t>量</a:t>
            </a:r>
            <a:r>
              <a:rPr sz="2800" spc="-15" dirty="0" smtClean="0">
                <a:solidFill>
                  <a:srgbClr val="C00000"/>
                </a:solidFill>
                <a:latin typeface="宋体"/>
                <a:cs typeface="宋体"/>
              </a:rPr>
              <a:t>:</a:t>
            </a:r>
            <a:r>
              <a:rPr sz="2800" spc="30" dirty="0" smtClean="0">
                <a:solidFill>
                  <a:srgbClr val="C00000"/>
                </a:solidFill>
                <a:latin typeface="宋体"/>
                <a:cs typeface="宋体"/>
              </a:rPr>
              <a:t> </a:t>
            </a:r>
            <a:r>
              <a:rPr sz="2800" b="1" spc="0" dirty="0" smtClean="0">
                <a:solidFill>
                  <a:srgbClr val="CC0000"/>
                </a:solidFill>
                <a:latin typeface="Calibri"/>
                <a:cs typeface="Calibri"/>
              </a:rPr>
              <a:t>D</a:t>
            </a:r>
            <a:r>
              <a:rPr sz="2775" spc="7" baseline="-21021" dirty="0" smtClean="0">
                <a:solidFill>
                  <a:srgbClr val="CC0000"/>
                </a:solidFill>
                <a:latin typeface="Calibri"/>
                <a:cs typeface="Calibri"/>
              </a:rPr>
              <a:t>x </a:t>
            </a:r>
            <a:r>
              <a:rPr sz="2775" spc="-300" baseline="-21021" dirty="0" smtClean="0">
                <a:solidFill>
                  <a:srgbClr val="CC0000"/>
                </a:solidFill>
                <a:latin typeface="Calibri"/>
                <a:cs typeface="Calibri"/>
              </a:rPr>
              <a:t> </a:t>
            </a:r>
            <a:r>
              <a:rPr sz="2800" spc="-15" dirty="0" smtClean="0">
                <a:solidFill>
                  <a:srgbClr val="CC0000"/>
                </a:solidFill>
                <a:latin typeface="Calibri"/>
                <a:cs typeface="Calibri"/>
              </a:rPr>
              <a:t>=</a:t>
            </a:r>
            <a:r>
              <a:rPr sz="2800" spc="10" dirty="0" smtClean="0">
                <a:solidFill>
                  <a:srgbClr val="CC0000"/>
                </a:solidFill>
                <a:latin typeface="Calibri"/>
                <a:cs typeface="Calibri"/>
              </a:rPr>
              <a:t> </a:t>
            </a:r>
            <a:r>
              <a:rPr sz="2800" spc="-15" dirty="0" smtClean="0">
                <a:solidFill>
                  <a:srgbClr val="CC0000"/>
                </a:solidFill>
                <a:latin typeface="Calibri"/>
                <a:cs typeface="Calibri"/>
              </a:rPr>
              <a:t>[</a:t>
            </a:r>
            <a:r>
              <a:rPr sz="2800" spc="-30" dirty="0" smtClean="0">
                <a:solidFill>
                  <a:srgbClr val="CC0000"/>
                </a:solidFill>
                <a:latin typeface="Calibri"/>
                <a:cs typeface="Calibri"/>
              </a:rPr>
              <a:t>D</a:t>
            </a:r>
            <a:r>
              <a:rPr sz="2775" spc="7" baseline="-21021" dirty="0" smtClean="0">
                <a:solidFill>
                  <a:srgbClr val="CC0000"/>
                </a:solidFill>
                <a:latin typeface="Calibri"/>
                <a:cs typeface="Calibri"/>
              </a:rPr>
              <a:t>x</a:t>
            </a:r>
            <a:r>
              <a:rPr sz="2800" spc="-10" dirty="0" smtClean="0">
                <a:solidFill>
                  <a:srgbClr val="CC0000"/>
                </a:solidFill>
                <a:latin typeface="Calibri"/>
                <a:cs typeface="Calibri"/>
              </a:rPr>
              <a:t>(y):</a:t>
            </a:r>
            <a:r>
              <a:rPr sz="2800" spc="20" dirty="0" smtClean="0">
                <a:solidFill>
                  <a:srgbClr val="CC0000"/>
                </a:solidFill>
                <a:latin typeface="Calibri"/>
                <a:cs typeface="Calibri"/>
              </a:rPr>
              <a:t> </a:t>
            </a:r>
            <a:r>
              <a:rPr sz="2800" spc="-15" dirty="0" smtClean="0">
                <a:solidFill>
                  <a:srgbClr val="CC0000"/>
                </a:solidFill>
                <a:latin typeface="Calibri"/>
                <a:cs typeface="Calibri"/>
              </a:rPr>
              <a:t>y є</a:t>
            </a:r>
            <a:r>
              <a:rPr sz="2800" spc="-5" dirty="0" smtClean="0">
                <a:solidFill>
                  <a:srgbClr val="CC0000"/>
                </a:solidFill>
                <a:latin typeface="Calibri"/>
                <a:cs typeface="Calibri"/>
              </a:rPr>
              <a:t> </a:t>
            </a:r>
            <a:r>
              <a:rPr sz="2800" spc="-20" dirty="0" smtClean="0">
                <a:solidFill>
                  <a:srgbClr val="CC0000"/>
                </a:solidFill>
                <a:latin typeface="Calibri"/>
                <a:cs typeface="Calibri"/>
              </a:rPr>
              <a:t>N </a:t>
            </a:r>
            <a:r>
              <a:rPr sz="2800" spc="-10" dirty="0" smtClean="0">
                <a:solidFill>
                  <a:srgbClr val="CC0000"/>
                </a:solidFill>
                <a:latin typeface="Calibri"/>
                <a:cs typeface="Calibri"/>
              </a:rPr>
              <a:t>]</a:t>
            </a:r>
            <a:endParaRPr lang="en-US" sz="2800" spc="-10" dirty="0" smtClean="0">
              <a:solidFill>
                <a:srgbClr val="CC0000"/>
              </a:solidFill>
              <a:latin typeface="Calibri"/>
              <a:cs typeface="Calibri"/>
            </a:endParaRPr>
          </a:p>
          <a:p>
            <a:pPr marL="469900">
              <a:lnSpc>
                <a:spcPct val="100000"/>
              </a:lnSpc>
              <a:tabLst>
                <a:tab pos="756285" algn="l"/>
              </a:tabLst>
            </a:pPr>
            <a:r>
              <a:rPr lang="zh-CN" altLang="en-US" sz="2800" spc="-10" dirty="0" smtClean="0">
                <a:solidFill>
                  <a:srgbClr val="CC0000"/>
                </a:solidFill>
                <a:latin typeface="Calibri"/>
                <a:cs typeface="Calibri"/>
              </a:rPr>
              <a:t>其中：</a:t>
            </a:r>
            <a:r>
              <a:rPr lang="en-US" altLang="zh-CN" sz="2800" spc="-10" dirty="0" smtClean="0">
                <a:solidFill>
                  <a:srgbClr val="CC0000"/>
                </a:solidFill>
                <a:latin typeface="Calibri"/>
                <a:cs typeface="Calibri"/>
              </a:rPr>
              <a:t>N</a:t>
            </a:r>
            <a:r>
              <a:rPr lang="zh-CN" altLang="en-US" sz="2800" spc="-10" dirty="0" smtClean="0">
                <a:solidFill>
                  <a:srgbClr val="CC0000"/>
                </a:solidFill>
                <a:latin typeface="Calibri"/>
                <a:cs typeface="Calibri"/>
              </a:rPr>
              <a:t>为节点集合</a:t>
            </a:r>
            <a:endParaRPr sz="2800" dirty="0">
              <a:latin typeface="Calibri"/>
              <a:cs typeface="Calibri"/>
            </a:endParaRPr>
          </a:p>
          <a:p>
            <a:pPr>
              <a:lnSpc>
                <a:spcPts val="750"/>
              </a:lnSpc>
              <a:spcBef>
                <a:spcPts val="2"/>
              </a:spcBef>
            </a:pPr>
            <a:endParaRPr sz="750" dirty="0"/>
          </a:p>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节</a:t>
            </a:r>
            <a:r>
              <a:rPr sz="3200" spc="-5" dirty="0" smtClean="0">
                <a:latin typeface="宋体"/>
                <a:cs typeface="宋体"/>
              </a:rPr>
              <a:t>点</a:t>
            </a:r>
            <a:r>
              <a:rPr sz="3200" spc="5" dirty="0" smtClean="0">
                <a:latin typeface="宋体"/>
                <a:cs typeface="宋体"/>
              </a:rPr>
              <a:t>x</a:t>
            </a:r>
            <a:r>
              <a:rPr sz="3200" spc="-10" dirty="0" smtClean="0">
                <a:latin typeface="Calibri"/>
                <a:cs typeface="Calibri"/>
              </a:rPr>
              <a:t>:</a:t>
            </a:r>
            <a:endParaRPr sz="3200" dirty="0">
              <a:latin typeface="Calibri"/>
              <a:cs typeface="Calibri"/>
            </a:endParaRPr>
          </a:p>
          <a:p>
            <a:pPr>
              <a:lnSpc>
                <a:spcPts val="650"/>
              </a:lnSpc>
              <a:spcBef>
                <a:spcPts val="37"/>
              </a:spcBef>
            </a:pPr>
            <a:endParaRPr sz="6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知道到其邻节</a:t>
            </a:r>
            <a:r>
              <a:rPr sz="2800" spc="-45" dirty="0" smtClean="0">
                <a:latin typeface="宋体"/>
                <a:cs typeface="宋体"/>
              </a:rPr>
              <a:t>点</a:t>
            </a:r>
            <a:r>
              <a:rPr sz="2800" spc="-10" dirty="0" smtClean="0">
                <a:latin typeface="宋体"/>
                <a:cs typeface="宋体"/>
              </a:rPr>
              <a:t>v</a:t>
            </a:r>
            <a:r>
              <a:rPr sz="2800" spc="-30" dirty="0" smtClean="0">
                <a:latin typeface="宋体"/>
                <a:cs typeface="宋体"/>
              </a:rPr>
              <a:t>的费</a:t>
            </a:r>
            <a:r>
              <a:rPr sz="2800" spc="-35" dirty="0" smtClean="0">
                <a:latin typeface="宋体"/>
                <a:cs typeface="宋体"/>
              </a:rPr>
              <a:t>用</a:t>
            </a:r>
            <a:r>
              <a:rPr sz="2800" spc="-10" dirty="0" smtClean="0">
                <a:latin typeface="Calibri"/>
                <a:cs typeface="Calibri"/>
              </a:rPr>
              <a:t>:</a:t>
            </a:r>
            <a:r>
              <a:rPr sz="2800" spc="35" dirty="0" smtClean="0">
                <a:latin typeface="Calibri"/>
                <a:cs typeface="Calibri"/>
              </a:rPr>
              <a:t> </a:t>
            </a:r>
            <a:r>
              <a:rPr sz="2800" spc="-10" dirty="0" smtClean="0">
                <a:solidFill>
                  <a:srgbClr val="CC0000"/>
                </a:solidFill>
                <a:latin typeface="Calibri"/>
                <a:cs typeface="Calibri"/>
              </a:rPr>
              <a:t>c(x,</a:t>
            </a:r>
            <a:r>
              <a:rPr sz="2800" spc="-20" dirty="0" smtClean="0">
                <a:solidFill>
                  <a:srgbClr val="CC0000"/>
                </a:solidFill>
                <a:latin typeface="Calibri"/>
                <a:cs typeface="Calibri"/>
              </a:rPr>
              <a:t>v</a:t>
            </a:r>
            <a:r>
              <a:rPr sz="2800" spc="-10" dirty="0" smtClean="0">
                <a:solidFill>
                  <a:srgbClr val="CC0000"/>
                </a:solidFill>
                <a:latin typeface="Calibri"/>
                <a:cs typeface="Calibri"/>
              </a:rPr>
              <a:t>)</a:t>
            </a:r>
            <a:endParaRPr sz="2800" dirty="0">
              <a:latin typeface="Calibri"/>
              <a:cs typeface="Calibri"/>
            </a:endParaRPr>
          </a:p>
          <a:p>
            <a:pPr>
              <a:lnSpc>
                <a:spcPts val="850"/>
              </a:lnSpc>
              <a:spcBef>
                <a:spcPts val="39"/>
              </a:spcBef>
            </a:pPr>
            <a:endParaRPr sz="8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存储其所有邻节点的距离向</a:t>
            </a:r>
            <a:r>
              <a:rPr sz="2800" spc="-55" dirty="0" smtClean="0">
                <a:latin typeface="宋体"/>
                <a:cs typeface="宋体"/>
              </a:rPr>
              <a:t>量</a:t>
            </a:r>
            <a:r>
              <a:rPr sz="2800" spc="-10" dirty="0" smtClean="0">
                <a:latin typeface="MS PGothic"/>
                <a:cs typeface="MS PGothic"/>
              </a:rPr>
              <a:t>.</a:t>
            </a:r>
            <a:r>
              <a:rPr sz="2800" spc="40" dirty="0" smtClean="0">
                <a:latin typeface="MS PGothic"/>
                <a:cs typeface="MS PGothic"/>
              </a:rPr>
              <a:t> </a:t>
            </a:r>
            <a:r>
              <a:rPr sz="2800" spc="-30" dirty="0" smtClean="0">
                <a:latin typeface="宋体"/>
                <a:cs typeface="宋体"/>
              </a:rPr>
              <a:t>针对每个邻节点</a:t>
            </a:r>
            <a:endParaRPr sz="2800" dirty="0">
              <a:latin typeface="宋体"/>
              <a:cs typeface="宋体"/>
            </a:endParaRPr>
          </a:p>
          <a:p>
            <a:pPr marL="756285">
              <a:lnSpc>
                <a:spcPts val="3145"/>
              </a:lnSpc>
            </a:pPr>
            <a:r>
              <a:rPr sz="2800" spc="-10" dirty="0" smtClean="0">
                <a:latin typeface="MS PGothic"/>
                <a:cs typeface="MS PGothic"/>
              </a:rPr>
              <a:t>v,</a:t>
            </a:r>
            <a:r>
              <a:rPr sz="2800" spc="-5" dirty="0" smtClean="0">
                <a:latin typeface="MS PGothic"/>
                <a:cs typeface="MS PGothic"/>
              </a:rPr>
              <a:t> </a:t>
            </a:r>
            <a:r>
              <a:rPr sz="2800" spc="-30" dirty="0" smtClean="0">
                <a:latin typeface="MS PGothic"/>
                <a:cs typeface="MS PGothic"/>
              </a:rPr>
              <a:t>x</a:t>
            </a:r>
            <a:r>
              <a:rPr sz="2800" spc="-30" dirty="0" smtClean="0">
                <a:latin typeface="宋体"/>
                <a:cs typeface="宋体"/>
              </a:rPr>
              <a:t>存储其距离向量</a:t>
            </a:r>
            <a:r>
              <a:rPr sz="2800" spc="-740" dirty="0" smtClean="0">
                <a:latin typeface="宋体"/>
                <a:cs typeface="宋体"/>
              </a:rPr>
              <a:t> </a:t>
            </a:r>
            <a:r>
              <a:rPr sz="2800" b="1" spc="-20" dirty="0" smtClean="0">
                <a:solidFill>
                  <a:srgbClr val="CC0000"/>
                </a:solidFill>
                <a:latin typeface="Calibri"/>
                <a:cs typeface="Calibri"/>
              </a:rPr>
              <a:t>D</a:t>
            </a:r>
            <a:r>
              <a:rPr sz="2775" spc="7" baseline="-21021" dirty="0" smtClean="0">
                <a:solidFill>
                  <a:srgbClr val="CC0000"/>
                </a:solidFill>
                <a:latin typeface="Calibri"/>
                <a:cs typeface="Calibri"/>
              </a:rPr>
              <a:t>v </a:t>
            </a:r>
            <a:r>
              <a:rPr sz="2775" spc="-315" baseline="-21021" dirty="0" smtClean="0">
                <a:solidFill>
                  <a:srgbClr val="CC0000"/>
                </a:solidFill>
                <a:latin typeface="Calibri"/>
                <a:cs typeface="Calibri"/>
              </a:rPr>
              <a:t> </a:t>
            </a:r>
            <a:r>
              <a:rPr sz="2800" spc="-15" dirty="0" smtClean="0">
                <a:solidFill>
                  <a:srgbClr val="CC0000"/>
                </a:solidFill>
                <a:latin typeface="Calibri"/>
                <a:cs typeface="Calibri"/>
              </a:rPr>
              <a:t>=</a:t>
            </a:r>
            <a:r>
              <a:rPr sz="2800" spc="10" dirty="0" smtClean="0">
                <a:solidFill>
                  <a:srgbClr val="CC0000"/>
                </a:solidFill>
                <a:latin typeface="Calibri"/>
                <a:cs typeface="Calibri"/>
              </a:rPr>
              <a:t> </a:t>
            </a:r>
            <a:r>
              <a:rPr sz="2800" spc="-10" dirty="0" smtClean="0">
                <a:solidFill>
                  <a:srgbClr val="CC0000"/>
                </a:solidFill>
                <a:latin typeface="Calibri"/>
                <a:cs typeface="Calibri"/>
              </a:rPr>
              <a:t>[</a:t>
            </a:r>
            <a:r>
              <a:rPr sz="2800" spc="-30" dirty="0" smtClean="0">
                <a:solidFill>
                  <a:srgbClr val="CC0000"/>
                </a:solidFill>
                <a:latin typeface="Calibri"/>
                <a:cs typeface="Calibri"/>
              </a:rPr>
              <a:t>D</a:t>
            </a:r>
            <a:r>
              <a:rPr sz="2775" spc="-7" baseline="-21021" dirty="0" smtClean="0">
                <a:solidFill>
                  <a:srgbClr val="CC0000"/>
                </a:solidFill>
                <a:latin typeface="Calibri"/>
                <a:cs typeface="Calibri"/>
              </a:rPr>
              <a:t>v</a:t>
            </a:r>
            <a:r>
              <a:rPr sz="2800" spc="-10" dirty="0" smtClean="0">
                <a:solidFill>
                  <a:srgbClr val="CC0000"/>
                </a:solidFill>
                <a:latin typeface="Calibri"/>
                <a:cs typeface="Calibri"/>
              </a:rPr>
              <a:t>(y):</a:t>
            </a:r>
            <a:r>
              <a:rPr sz="2800" spc="10" dirty="0" smtClean="0">
                <a:solidFill>
                  <a:srgbClr val="CC0000"/>
                </a:solidFill>
                <a:latin typeface="Calibri"/>
                <a:cs typeface="Calibri"/>
              </a:rPr>
              <a:t> </a:t>
            </a:r>
            <a:r>
              <a:rPr sz="2800" spc="-15" dirty="0" smtClean="0">
                <a:solidFill>
                  <a:srgbClr val="CC0000"/>
                </a:solidFill>
                <a:latin typeface="Calibri"/>
                <a:cs typeface="Calibri"/>
              </a:rPr>
              <a:t>y</a:t>
            </a:r>
            <a:r>
              <a:rPr sz="2800" spc="15" dirty="0" smtClean="0">
                <a:solidFill>
                  <a:srgbClr val="CC0000"/>
                </a:solidFill>
                <a:latin typeface="Calibri"/>
                <a:cs typeface="Calibri"/>
              </a:rPr>
              <a:t> </a:t>
            </a:r>
            <a:r>
              <a:rPr sz="2800" spc="-15" dirty="0" smtClean="0">
                <a:solidFill>
                  <a:srgbClr val="CC0000"/>
                </a:solidFill>
                <a:latin typeface="Calibri"/>
                <a:cs typeface="Calibri"/>
              </a:rPr>
              <a:t>є</a:t>
            </a:r>
            <a:r>
              <a:rPr sz="2800" spc="-5" dirty="0" smtClean="0">
                <a:solidFill>
                  <a:srgbClr val="CC0000"/>
                </a:solidFill>
                <a:latin typeface="Calibri"/>
                <a:cs typeface="Calibri"/>
              </a:rPr>
              <a:t> </a:t>
            </a:r>
            <a:r>
              <a:rPr sz="2800" spc="-20" dirty="0" smtClean="0">
                <a:solidFill>
                  <a:srgbClr val="CC0000"/>
                </a:solidFill>
                <a:latin typeface="Calibri"/>
                <a:cs typeface="Calibri"/>
              </a:rPr>
              <a:t>N</a:t>
            </a:r>
            <a:r>
              <a:rPr sz="2800" spc="5" dirty="0" smtClean="0">
                <a:solidFill>
                  <a:srgbClr val="CC0000"/>
                </a:solidFill>
                <a:latin typeface="Calibri"/>
                <a:cs typeface="Calibri"/>
              </a:rPr>
              <a:t> </a:t>
            </a:r>
            <a:r>
              <a:rPr sz="2800" spc="-10" dirty="0" smtClean="0">
                <a:solidFill>
                  <a:srgbClr val="CC0000"/>
                </a:solidFill>
                <a:latin typeface="Calibri"/>
                <a:cs typeface="Calibri"/>
              </a:rPr>
              <a:t>]</a:t>
            </a:r>
            <a:endParaRPr sz="2800" dirty="0">
              <a:latin typeface="Calibri"/>
              <a:cs typeface="Calibri"/>
            </a:endParaRPr>
          </a:p>
        </p:txBody>
      </p:sp>
    </p:spTree>
    <p:extLst>
      <p:ext uri="{BB962C8B-B14F-4D97-AF65-F5344CB8AC3E}">
        <p14:creationId xmlns:p14="http://schemas.microsoft.com/office/powerpoint/2010/main" val="145238351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4616" y="1410010"/>
            <a:ext cx="8289290" cy="4898390"/>
          </a:xfrm>
          <a:prstGeom prst="rect">
            <a:avLst/>
          </a:prstGeom>
        </p:spPr>
        <p:txBody>
          <a:bodyPr vert="horz" wrap="square" lIns="0" tIns="0" rIns="0" bIns="0" rtlCol="0">
            <a:noAutofit/>
          </a:bodyPr>
          <a:lstStyle/>
          <a:p>
            <a:pPr marL="160020">
              <a:lnSpc>
                <a:spcPct val="100000"/>
              </a:lnSpc>
            </a:pPr>
            <a:r>
              <a:rPr sz="3150" spc="-150" dirty="0" smtClean="0">
                <a:solidFill>
                  <a:srgbClr val="CC0000"/>
                </a:solidFill>
                <a:latin typeface="宋体"/>
                <a:cs typeface="宋体"/>
              </a:rPr>
              <a:t>核心思</a:t>
            </a:r>
            <a:r>
              <a:rPr sz="3150" spc="-155" dirty="0" smtClean="0">
                <a:solidFill>
                  <a:srgbClr val="CC0000"/>
                </a:solidFill>
                <a:latin typeface="宋体"/>
                <a:cs typeface="宋体"/>
              </a:rPr>
              <a:t>想</a:t>
            </a:r>
            <a:r>
              <a:rPr sz="3000" b="1" i="1" spc="-10" dirty="0" smtClean="0">
                <a:solidFill>
                  <a:srgbClr val="CC0000"/>
                </a:solidFill>
                <a:latin typeface="Calibri"/>
                <a:cs typeface="Calibri"/>
              </a:rPr>
              <a:t>:</a:t>
            </a:r>
            <a:endParaRPr sz="3000">
              <a:latin typeface="Calibri"/>
              <a:cs typeface="Calibri"/>
            </a:endParaRPr>
          </a:p>
          <a:p>
            <a:pPr>
              <a:lnSpc>
                <a:spcPts val="650"/>
              </a:lnSpc>
              <a:spcBef>
                <a:spcPts val="40"/>
              </a:spcBef>
            </a:pPr>
            <a:endParaRPr sz="650"/>
          </a:p>
          <a:p>
            <a:pPr marL="160020">
              <a:lnSpc>
                <a:spcPct val="100000"/>
              </a:lnSpc>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0" dirty="0" smtClean="0">
                <a:solidFill>
                  <a:srgbClr val="006FC0"/>
                </a:solidFill>
                <a:latin typeface="Times New Roman"/>
                <a:cs typeface="Times New Roman"/>
              </a:rPr>
              <a:t> </a:t>
            </a:r>
            <a:r>
              <a:rPr sz="3000" spc="0" dirty="0" smtClean="0">
                <a:latin typeface="宋体"/>
                <a:cs typeface="宋体"/>
              </a:rPr>
              <a:t>每个节点不</a:t>
            </a:r>
            <a:r>
              <a:rPr sz="3000" spc="-10" dirty="0" smtClean="0">
                <a:latin typeface="宋体"/>
                <a:cs typeface="宋体"/>
              </a:rPr>
              <a:t>时</a:t>
            </a:r>
            <a:r>
              <a:rPr sz="3000" spc="0" dirty="0" smtClean="0">
                <a:solidFill>
                  <a:srgbClr val="C00000"/>
                </a:solidFill>
                <a:latin typeface="宋体"/>
                <a:cs typeface="宋体"/>
              </a:rPr>
              <a:t>向其邻居发</a:t>
            </a:r>
            <a:r>
              <a:rPr sz="3000" spc="-10" dirty="0" smtClean="0">
                <a:solidFill>
                  <a:srgbClr val="C00000"/>
                </a:solidFill>
                <a:latin typeface="宋体"/>
                <a:cs typeface="宋体"/>
              </a:rPr>
              <a:t>送</a:t>
            </a:r>
            <a:r>
              <a:rPr sz="3000" spc="0" dirty="0" smtClean="0">
                <a:latin typeface="宋体"/>
                <a:cs typeface="宋体"/>
              </a:rPr>
              <a:t>自己</a:t>
            </a:r>
            <a:r>
              <a:rPr sz="3000" spc="-5" dirty="0" smtClean="0">
                <a:latin typeface="宋体"/>
                <a:cs typeface="宋体"/>
              </a:rPr>
              <a:t>的</a:t>
            </a:r>
            <a:r>
              <a:rPr sz="3000" spc="0" dirty="0" smtClean="0">
                <a:solidFill>
                  <a:srgbClr val="C00000"/>
                </a:solidFill>
                <a:latin typeface="宋体"/>
                <a:cs typeface="宋体"/>
              </a:rPr>
              <a:t>距离向量</a:t>
            </a:r>
            <a:endParaRPr sz="3000">
              <a:latin typeface="宋体"/>
              <a:cs typeface="宋体"/>
            </a:endParaRPr>
          </a:p>
          <a:p>
            <a:pPr>
              <a:lnSpc>
                <a:spcPts val="700"/>
              </a:lnSpc>
              <a:spcBef>
                <a:spcPts val="22"/>
              </a:spcBef>
            </a:pPr>
            <a:endParaRPr sz="700"/>
          </a:p>
          <a:p>
            <a:pPr marL="160020">
              <a:lnSpc>
                <a:spcPct val="100000"/>
              </a:lnSpc>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0" dirty="0" smtClean="0">
                <a:solidFill>
                  <a:srgbClr val="006FC0"/>
                </a:solidFill>
                <a:latin typeface="Times New Roman"/>
                <a:cs typeface="Times New Roman"/>
              </a:rPr>
              <a:t> </a:t>
            </a:r>
            <a:r>
              <a:rPr sz="3000" spc="0" dirty="0" smtClean="0">
                <a:latin typeface="宋体"/>
                <a:cs typeface="宋体"/>
              </a:rPr>
              <a:t>当节</a:t>
            </a:r>
            <a:r>
              <a:rPr sz="3000" spc="-10" dirty="0" smtClean="0">
                <a:latin typeface="宋体"/>
                <a:cs typeface="宋体"/>
              </a:rPr>
              <a:t>点</a:t>
            </a:r>
            <a:r>
              <a:rPr sz="3000" spc="-5" dirty="0" smtClean="0">
                <a:latin typeface="Calibri"/>
                <a:cs typeface="Calibri"/>
              </a:rPr>
              <a:t>x</a:t>
            </a:r>
            <a:r>
              <a:rPr sz="3000" spc="0" dirty="0" smtClean="0">
                <a:latin typeface="宋体"/>
                <a:cs typeface="宋体"/>
              </a:rPr>
              <a:t>收到一个其邻居的新的距离向量</a:t>
            </a:r>
            <a:r>
              <a:rPr sz="3000" spc="-30" dirty="0" smtClean="0">
                <a:latin typeface="宋体"/>
                <a:cs typeface="宋体"/>
              </a:rPr>
              <a:t>时</a:t>
            </a:r>
            <a:r>
              <a:rPr sz="3000" spc="-10" dirty="0" smtClean="0">
                <a:latin typeface="Calibri"/>
                <a:cs typeface="Calibri"/>
              </a:rPr>
              <a:t>,</a:t>
            </a:r>
            <a:endParaRPr sz="3000">
              <a:latin typeface="Calibri"/>
              <a:cs typeface="Calibri"/>
            </a:endParaRPr>
          </a:p>
          <a:p>
            <a:pPr marL="502920">
              <a:lnSpc>
                <a:spcPct val="100000"/>
              </a:lnSpc>
            </a:pPr>
            <a:r>
              <a:rPr sz="3000" dirty="0" smtClean="0">
                <a:latin typeface="宋体"/>
                <a:cs typeface="宋体"/>
              </a:rPr>
              <a:t>使</a:t>
            </a:r>
            <a:r>
              <a:rPr sz="3000" spc="-5" dirty="0" smtClean="0">
                <a:latin typeface="宋体"/>
                <a:cs typeface="宋体"/>
              </a:rPr>
              <a:t>用</a:t>
            </a:r>
            <a:r>
              <a:rPr sz="3000" spc="-20" dirty="0" smtClean="0">
                <a:latin typeface="Calibri"/>
                <a:cs typeface="Calibri"/>
              </a:rPr>
              <a:t>B</a:t>
            </a:r>
            <a:r>
              <a:rPr sz="3000" spc="5" dirty="0" smtClean="0">
                <a:latin typeface="Calibri"/>
                <a:cs typeface="Calibri"/>
              </a:rPr>
              <a:t>-</a:t>
            </a:r>
            <a:r>
              <a:rPr sz="3000" spc="0" dirty="0" smtClean="0">
                <a:latin typeface="Calibri"/>
                <a:cs typeface="Calibri"/>
              </a:rPr>
              <a:t>F</a:t>
            </a:r>
            <a:r>
              <a:rPr sz="3000" spc="-30" dirty="0" smtClean="0">
                <a:latin typeface="Calibri"/>
                <a:cs typeface="Calibri"/>
              </a:rPr>
              <a:t> </a:t>
            </a:r>
            <a:r>
              <a:rPr sz="3000" spc="0" dirty="0" smtClean="0">
                <a:latin typeface="宋体"/>
                <a:cs typeface="宋体"/>
              </a:rPr>
              <a:t>方程</a:t>
            </a:r>
            <a:r>
              <a:rPr sz="3000" spc="0" dirty="0" smtClean="0">
                <a:solidFill>
                  <a:srgbClr val="C00000"/>
                </a:solidFill>
                <a:latin typeface="宋体"/>
                <a:cs typeface="宋体"/>
              </a:rPr>
              <a:t>更</a:t>
            </a:r>
            <a:r>
              <a:rPr sz="3000" spc="-5" dirty="0" smtClean="0">
                <a:solidFill>
                  <a:srgbClr val="C00000"/>
                </a:solidFill>
                <a:latin typeface="宋体"/>
                <a:cs typeface="宋体"/>
              </a:rPr>
              <a:t>新</a:t>
            </a:r>
            <a:r>
              <a:rPr sz="3000" spc="0" dirty="0" smtClean="0">
                <a:latin typeface="宋体"/>
                <a:cs typeface="宋体"/>
              </a:rPr>
              <a:t>自己</a:t>
            </a:r>
            <a:r>
              <a:rPr sz="3000" spc="-5" dirty="0" smtClean="0">
                <a:latin typeface="宋体"/>
                <a:cs typeface="宋体"/>
              </a:rPr>
              <a:t>的</a:t>
            </a:r>
            <a:r>
              <a:rPr sz="3000" spc="0" dirty="0" smtClean="0">
                <a:solidFill>
                  <a:srgbClr val="C00000"/>
                </a:solidFill>
                <a:latin typeface="宋体"/>
                <a:cs typeface="宋体"/>
              </a:rPr>
              <a:t>距离向</a:t>
            </a:r>
            <a:r>
              <a:rPr sz="3000" spc="-5" dirty="0" smtClean="0">
                <a:solidFill>
                  <a:srgbClr val="C00000"/>
                </a:solidFill>
                <a:latin typeface="宋体"/>
                <a:cs typeface="宋体"/>
              </a:rPr>
              <a:t>量</a:t>
            </a:r>
            <a:r>
              <a:rPr sz="3000" spc="-10" dirty="0" smtClean="0">
                <a:latin typeface="Calibri"/>
                <a:cs typeface="Calibri"/>
              </a:rPr>
              <a:t>:</a:t>
            </a:r>
            <a:endParaRPr sz="3000">
              <a:latin typeface="Calibri"/>
              <a:cs typeface="Calibri"/>
            </a:endParaRPr>
          </a:p>
          <a:p>
            <a:pPr marL="629920">
              <a:lnSpc>
                <a:spcPct val="100000"/>
              </a:lnSpc>
              <a:spcBef>
                <a:spcPts val="245"/>
              </a:spcBef>
              <a:tabLst>
                <a:tab pos="5168265" algn="l"/>
              </a:tabLst>
            </a:pPr>
            <a:r>
              <a:rPr sz="2800" i="1" spc="-30" dirty="0" smtClean="0">
                <a:solidFill>
                  <a:srgbClr val="CC0000"/>
                </a:solidFill>
                <a:latin typeface="Arial"/>
                <a:cs typeface="Arial"/>
              </a:rPr>
              <a:t>D</a:t>
            </a:r>
            <a:r>
              <a:rPr sz="2775" i="1" spc="7" baseline="-25525" dirty="0" smtClean="0">
                <a:solidFill>
                  <a:srgbClr val="CC0000"/>
                </a:solidFill>
                <a:latin typeface="Arial"/>
                <a:cs typeface="Arial"/>
              </a:rPr>
              <a:t>x</a:t>
            </a:r>
            <a:r>
              <a:rPr sz="2800" i="1" spc="-10" dirty="0" smtClean="0">
                <a:solidFill>
                  <a:srgbClr val="CC0000"/>
                </a:solidFill>
                <a:latin typeface="Arial"/>
                <a:cs typeface="Arial"/>
              </a:rPr>
              <a:t>(y)</a:t>
            </a:r>
            <a:r>
              <a:rPr sz="2800" i="1" spc="-5" dirty="0" smtClean="0">
                <a:solidFill>
                  <a:srgbClr val="CC0000"/>
                </a:solidFill>
                <a:latin typeface="Arial"/>
                <a:cs typeface="Arial"/>
              </a:rPr>
              <a:t> </a:t>
            </a:r>
            <a:r>
              <a:rPr sz="2800" i="1" spc="-30" dirty="0" smtClean="0">
                <a:solidFill>
                  <a:srgbClr val="CC0000"/>
                </a:solidFill>
                <a:latin typeface="Arial"/>
                <a:cs typeface="Arial"/>
              </a:rPr>
              <a:t>← </a:t>
            </a:r>
            <a:r>
              <a:rPr sz="2800" i="1" spc="-15" dirty="0" smtClean="0">
                <a:solidFill>
                  <a:srgbClr val="CC0000"/>
                </a:solidFill>
                <a:latin typeface="Arial"/>
                <a:cs typeface="Arial"/>
              </a:rPr>
              <a:t>min</a:t>
            </a:r>
            <a:r>
              <a:rPr sz="2775" i="1" spc="7" baseline="-25525" dirty="0" smtClean="0">
                <a:solidFill>
                  <a:srgbClr val="CC0000"/>
                </a:solidFill>
                <a:latin typeface="Arial"/>
                <a:cs typeface="Arial"/>
              </a:rPr>
              <a:t>v</a:t>
            </a:r>
            <a:r>
              <a:rPr sz="2800" i="1" spc="-15" dirty="0" smtClean="0">
                <a:solidFill>
                  <a:srgbClr val="CC0000"/>
                </a:solidFill>
                <a:latin typeface="Arial"/>
                <a:cs typeface="Arial"/>
              </a:rPr>
              <a:t>{c</a:t>
            </a:r>
            <a:r>
              <a:rPr sz="2800" i="1" spc="5" dirty="0" smtClean="0">
                <a:solidFill>
                  <a:srgbClr val="CC0000"/>
                </a:solidFill>
                <a:latin typeface="Arial"/>
                <a:cs typeface="Arial"/>
              </a:rPr>
              <a:t>(</a:t>
            </a:r>
            <a:r>
              <a:rPr sz="2800" i="1" spc="-15" dirty="0" smtClean="0">
                <a:solidFill>
                  <a:srgbClr val="CC0000"/>
                </a:solidFill>
                <a:latin typeface="Arial"/>
                <a:cs typeface="Arial"/>
              </a:rPr>
              <a:t>x</a:t>
            </a:r>
            <a:r>
              <a:rPr sz="2800" i="1" spc="-5" dirty="0" smtClean="0">
                <a:solidFill>
                  <a:srgbClr val="CC0000"/>
                </a:solidFill>
                <a:latin typeface="Arial"/>
                <a:cs typeface="Arial"/>
              </a:rPr>
              <a:t>,</a:t>
            </a:r>
            <a:r>
              <a:rPr sz="2800" i="1" spc="-10" dirty="0" smtClean="0">
                <a:solidFill>
                  <a:srgbClr val="CC0000"/>
                </a:solidFill>
                <a:latin typeface="Arial"/>
                <a:cs typeface="Arial"/>
              </a:rPr>
              <a:t>v)</a:t>
            </a:r>
            <a:r>
              <a:rPr sz="2800" i="1" spc="-5" dirty="0" smtClean="0">
                <a:solidFill>
                  <a:srgbClr val="CC0000"/>
                </a:solidFill>
                <a:latin typeface="Arial"/>
                <a:cs typeface="Arial"/>
              </a:rPr>
              <a:t> </a:t>
            </a:r>
            <a:r>
              <a:rPr sz="2800" i="1" spc="-20" dirty="0" smtClean="0">
                <a:solidFill>
                  <a:srgbClr val="CC0000"/>
                </a:solidFill>
                <a:latin typeface="Arial"/>
                <a:cs typeface="Arial"/>
              </a:rPr>
              <a:t>+ </a:t>
            </a:r>
            <a:r>
              <a:rPr sz="2800" i="1" spc="-25" dirty="0" smtClean="0">
                <a:solidFill>
                  <a:srgbClr val="CC0000"/>
                </a:solidFill>
                <a:latin typeface="Arial"/>
                <a:cs typeface="Arial"/>
              </a:rPr>
              <a:t>D</a:t>
            </a:r>
            <a:r>
              <a:rPr sz="2775" i="1" spc="7" baseline="-25525" dirty="0" smtClean="0">
                <a:solidFill>
                  <a:srgbClr val="CC0000"/>
                </a:solidFill>
                <a:latin typeface="Arial"/>
                <a:cs typeface="Arial"/>
              </a:rPr>
              <a:t>v</a:t>
            </a:r>
            <a:r>
              <a:rPr sz="2800" i="1" spc="-10" dirty="0" smtClean="0">
                <a:solidFill>
                  <a:srgbClr val="CC0000"/>
                </a:solidFill>
                <a:latin typeface="Arial"/>
                <a:cs typeface="Arial"/>
              </a:rPr>
              <a:t>(y)}	</a:t>
            </a:r>
            <a:r>
              <a:rPr sz="2800" i="1" spc="-15" dirty="0" smtClean="0">
                <a:solidFill>
                  <a:srgbClr val="CC0000"/>
                </a:solidFill>
                <a:latin typeface="Arial"/>
                <a:cs typeface="Arial"/>
              </a:rPr>
              <a:t>for</a:t>
            </a:r>
            <a:r>
              <a:rPr sz="2800" i="1" spc="10" dirty="0" smtClean="0">
                <a:solidFill>
                  <a:srgbClr val="CC0000"/>
                </a:solidFill>
                <a:latin typeface="Arial"/>
                <a:cs typeface="Arial"/>
              </a:rPr>
              <a:t> </a:t>
            </a:r>
            <a:r>
              <a:rPr sz="2800" i="1" spc="-20" dirty="0" smtClean="0">
                <a:solidFill>
                  <a:srgbClr val="CC0000"/>
                </a:solidFill>
                <a:latin typeface="Arial"/>
                <a:cs typeface="Arial"/>
              </a:rPr>
              <a:t>e</a:t>
            </a:r>
            <a:r>
              <a:rPr sz="2800" i="1" spc="-10" dirty="0" smtClean="0">
                <a:solidFill>
                  <a:srgbClr val="CC0000"/>
                </a:solidFill>
                <a:latin typeface="Arial"/>
                <a:cs typeface="Arial"/>
              </a:rPr>
              <a:t>a</a:t>
            </a:r>
            <a:r>
              <a:rPr sz="2800" i="1" spc="-15" dirty="0" smtClean="0">
                <a:solidFill>
                  <a:srgbClr val="CC0000"/>
                </a:solidFill>
                <a:latin typeface="Arial"/>
                <a:cs typeface="Arial"/>
              </a:rPr>
              <a:t>ch</a:t>
            </a:r>
            <a:r>
              <a:rPr sz="2800" i="1" spc="5" dirty="0" smtClean="0">
                <a:solidFill>
                  <a:srgbClr val="CC0000"/>
                </a:solidFill>
                <a:latin typeface="Arial"/>
                <a:cs typeface="Arial"/>
              </a:rPr>
              <a:t> </a:t>
            </a:r>
            <a:r>
              <a:rPr sz="2800" i="1" spc="-20" dirty="0" smtClean="0">
                <a:solidFill>
                  <a:srgbClr val="CC0000"/>
                </a:solidFill>
                <a:latin typeface="Arial"/>
                <a:cs typeface="Arial"/>
              </a:rPr>
              <a:t>n</a:t>
            </a:r>
            <a:r>
              <a:rPr sz="2800" i="1" spc="-10" dirty="0" smtClean="0">
                <a:solidFill>
                  <a:srgbClr val="CC0000"/>
                </a:solidFill>
                <a:latin typeface="Arial"/>
                <a:cs typeface="Arial"/>
              </a:rPr>
              <a:t>o</a:t>
            </a:r>
            <a:r>
              <a:rPr sz="2800" i="1" spc="-20" dirty="0" smtClean="0">
                <a:solidFill>
                  <a:srgbClr val="CC0000"/>
                </a:solidFill>
                <a:latin typeface="Arial"/>
                <a:cs typeface="Arial"/>
              </a:rPr>
              <a:t>de</a:t>
            </a:r>
            <a:r>
              <a:rPr sz="2800" i="1" spc="5" dirty="0" smtClean="0">
                <a:solidFill>
                  <a:srgbClr val="CC0000"/>
                </a:solidFill>
                <a:latin typeface="Arial"/>
                <a:cs typeface="Arial"/>
              </a:rPr>
              <a:t> </a:t>
            </a:r>
            <a:r>
              <a:rPr sz="2800" i="1" spc="-15" dirty="0" smtClean="0">
                <a:solidFill>
                  <a:srgbClr val="CC0000"/>
                </a:solidFill>
                <a:latin typeface="Arial"/>
                <a:cs typeface="Arial"/>
              </a:rPr>
              <a:t>y</a:t>
            </a:r>
            <a:r>
              <a:rPr sz="2800" i="1" spc="15" dirty="0" smtClean="0">
                <a:solidFill>
                  <a:srgbClr val="CC0000"/>
                </a:solidFill>
                <a:latin typeface="Arial"/>
                <a:cs typeface="Arial"/>
              </a:rPr>
              <a:t> </a:t>
            </a:r>
            <a:r>
              <a:rPr sz="2950" spc="-100" dirty="0" smtClean="0">
                <a:solidFill>
                  <a:srgbClr val="CC0000"/>
                </a:solidFill>
                <a:latin typeface="Cambria Math"/>
                <a:cs typeface="Cambria Math"/>
              </a:rPr>
              <a:t>∊</a:t>
            </a:r>
            <a:r>
              <a:rPr sz="2950" spc="130" dirty="0" smtClean="0">
                <a:solidFill>
                  <a:srgbClr val="CC0000"/>
                </a:solidFill>
                <a:latin typeface="Cambria Math"/>
                <a:cs typeface="Cambria Math"/>
              </a:rPr>
              <a:t> </a:t>
            </a:r>
            <a:r>
              <a:rPr sz="2800" i="1" spc="-25" dirty="0" smtClean="0">
                <a:solidFill>
                  <a:srgbClr val="CC0000"/>
                </a:solidFill>
                <a:latin typeface="Arial"/>
                <a:cs typeface="Arial"/>
              </a:rPr>
              <a:t>N</a:t>
            </a:r>
            <a:endParaRPr sz="2800">
              <a:latin typeface="Arial"/>
              <a:cs typeface="Arial"/>
            </a:endParaRPr>
          </a:p>
          <a:p>
            <a:pPr>
              <a:lnSpc>
                <a:spcPts val="850"/>
              </a:lnSpc>
              <a:spcBef>
                <a:spcPts val="3"/>
              </a:spcBef>
            </a:pPr>
            <a:endParaRPr sz="850"/>
          </a:p>
          <a:p>
            <a:pPr>
              <a:lnSpc>
                <a:spcPts val="1000"/>
              </a:lnSpc>
            </a:pPr>
            <a:endParaRPr sz="1000"/>
          </a:p>
          <a:p>
            <a:pPr marL="355600" marR="921385" indent="-342900">
              <a:lnSpc>
                <a:spcPts val="3020"/>
              </a:lnSpc>
              <a:tabLst>
                <a:tab pos="354965" algn="l"/>
              </a:tabLst>
            </a:pPr>
            <a:r>
              <a:rPr sz="1800" spc="15" dirty="0" smtClean="0">
                <a:solidFill>
                  <a:srgbClr val="000099"/>
                </a:solidFill>
                <a:latin typeface="Wingdings"/>
                <a:cs typeface="Wingdings"/>
              </a:rPr>
              <a:t></a:t>
            </a:r>
            <a:r>
              <a:rPr sz="1800" spc="15" dirty="0" smtClean="0">
                <a:solidFill>
                  <a:srgbClr val="000099"/>
                </a:solidFill>
                <a:latin typeface="Times New Roman"/>
                <a:cs typeface="Times New Roman"/>
              </a:rPr>
              <a:t>	</a:t>
            </a:r>
            <a:r>
              <a:rPr sz="2800" spc="-30" dirty="0" smtClean="0">
                <a:latin typeface="宋体"/>
                <a:cs typeface="宋体"/>
              </a:rPr>
              <a:t>在适当条件下</a:t>
            </a:r>
            <a:r>
              <a:rPr sz="2800" spc="-10" dirty="0" smtClean="0">
                <a:latin typeface="Arial"/>
                <a:cs typeface="Arial"/>
              </a:rPr>
              <a:t>, </a:t>
            </a:r>
            <a:r>
              <a:rPr sz="2800" spc="-30" dirty="0" smtClean="0">
                <a:latin typeface="宋体"/>
                <a:cs typeface="宋体"/>
              </a:rPr>
              <a:t>距离向量</a:t>
            </a:r>
            <a:r>
              <a:rPr sz="2800" i="1" spc="-20" dirty="0" smtClean="0">
                <a:latin typeface="Gill Sans MT"/>
                <a:cs typeface="Gill Sans MT"/>
              </a:rPr>
              <a:t>D</a:t>
            </a:r>
            <a:r>
              <a:rPr sz="2775" i="1" spc="15" baseline="-25525" dirty="0" smtClean="0">
                <a:latin typeface="Gill Sans MT"/>
                <a:cs typeface="Gill Sans MT"/>
              </a:rPr>
              <a:t>x</a:t>
            </a:r>
            <a:r>
              <a:rPr sz="2800" i="1" spc="-15" dirty="0" smtClean="0">
                <a:latin typeface="Gill Sans MT"/>
                <a:cs typeface="Gill Sans MT"/>
              </a:rPr>
              <a:t>(y</a:t>
            </a:r>
            <a:r>
              <a:rPr sz="2800" i="1" spc="-10" dirty="0" smtClean="0">
                <a:latin typeface="Gill Sans MT"/>
                <a:cs typeface="Gill Sans MT"/>
              </a:rPr>
              <a:t>)</a:t>
            </a:r>
            <a:r>
              <a:rPr sz="2800" i="1" spc="15" dirty="0" smtClean="0">
                <a:latin typeface="Gill Sans MT"/>
                <a:cs typeface="Gill Sans MT"/>
              </a:rPr>
              <a:t> </a:t>
            </a:r>
            <a:r>
              <a:rPr sz="2800" spc="-30" dirty="0" smtClean="0">
                <a:latin typeface="宋体"/>
                <a:cs typeface="宋体"/>
              </a:rPr>
              <a:t>最终将收敛至真 实的最短路径费用</a:t>
            </a:r>
            <a:r>
              <a:rPr sz="2800" spc="-605" dirty="0" smtClean="0">
                <a:latin typeface="宋体"/>
                <a:cs typeface="宋体"/>
              </a:rPr>
              <a:t> </a:t>
            </a:r>
            <a:r>
              <a:rPr sz="2800" spc="-15" dirty="0" smtClean="0">
                <a:latin typeface="Gill Sans MT"/>
                <a:cs typeface="Gill Sans MT"/>
              </a:rPr>
              <a:t>d</a:t>
            </a:r>
            <a:r>
              <a:rPr sz="2775" spc="7" baseline="-21021" dirty="0" smtClean="0">
                <a:latin typeface="Gill Sans MT"/>
                <a:cs typeface="Gill Sans MT"/>
              </a:rPr>
              <a:t>x</a:t>
            </a:r>
            <a:r>
              <a:rPr sz="2800" spc="-10" dirty="0" smtClean="0">
                <a:latin typeface="Gill Sans MT"/>
                <a:cs typeface="Gill Sans MT"/>
              </a:rPr>
              <a:t>(y)</a:t>
            </a:r>
            <a:endParaRPr sz="2800">
              <a:latin typeface="Gill Sans MT"/>
              <a:cs typeface="Gill Sans MT"/>
            </a:endParaRPr>
          </a:p>
          <a:p>
            <a:pPr>
              <a:lnSpc>
                <a:spcPts val="750"/>
              </a:lnSpc>
              <a:spcBef>
                <a:spcPts val="27"/>
              </a:spcBef>
            </a:pPr>
            <a:endParaRPr sz="750"/>
          </a:p>
          <a:p>
            <a:pPr>
              <a:lnSpc>
                <a:spcPts val="1000"/>
              </a:lnSpc>
            </a:pPr>
            <a:endParaRPr sz="1000"/>
          </a:p>
          <a:p>
            <a:pPr marL="454659">
              <a:lnSpc>
                <a:spcPct val="100000"/>
              </a:lnSpc>
            </a:pPr>
            <a:r>
              <a:rPr sz="2800" spc="-25" dirty="0" smtClean="0">
                <a:solidFill>
                  <a:srgbClr val="C00000"/>
                </a:solidFill>
                <a:latin typeface="宋体"/>
                <a:cs typeface="宋体"/>
              </a:rPr>
              <a:t>分布式算</a:t>
            </a:r>
            <a:r>
              <a:rPr sz="2800" spc="-20" dirty="0" smtClean="0">
                <a:solidFill>
                  <a:srgbClr val="C00000"/>
                </a:solidFill>
                <a:latin typeface="宋体"/>
                <a:cs typeface="宋体"/>
              </a:rPr>
              <a:t>法</a:t>
            </a:r>
            <a:r>
              <a:rPr sz="2800" spc="-35" dirty="0" smtClean="0">
                <a:solidFill>
                  <a:srgbClr val="C00000"/>
                </a:solidFill>
                <a:latin typeface="宋体"/>
                <a:cs typeface="宋体"/>
              </a:rPr>
              <a:t>是学术界非常重要的</a:t>
            </a:r>
            <a:r>
              <a:rPr sz="2800" spc="-25" dirty="0" smtClean="0">
                <a:solidFill>
                  <a:srgbClr val="C00000"/>
                </a:solidFill>
                <a:latin typeface="宋体"/>
                <a:cs typeface="宋体"/>
              </a:rPr>
              <a:t>研</a:t>
            </a:r>
            <a:r>
              <a:rPr sz="2800" spc="-35" dirty="0" smtClean="0">
                <a:solidFill>
                  <a:srgbClr val="C00000"/>
                </a:solidFill>
                <a:latin typeface="宋体"/>
                <a:cs typeface="宋体"/>
              </a:rPr>
              <a:t>究方向</a:t>
            </a:r>
            <a:endParaRPr sz="2800">
              <a:latin typeface="宋体"/>
              <a:cs typeface="宋体"/>
            </a:endParaRPr>
          </a:p>
          <a:p>
            <a:pPr marL="911225">
              <a:lnSpc>
                <a:spcPct val="100000"/>
              </a:lnSpc>
              <a:spcBef>
                <a:spcPts val="15"/>
              </a:spcBef>
            </a:pPr>
            <a:r>
              <a:rPr sz="2400" spc="-5" dirty="0" smtClean="0">
                <a:latin typeface="Wingdings"/>
                <a:cs typeface="Wingdings"/>
              </a:rPr>
              <a:t></a:t>
            </a:r>
            <a:r>
              <a:rPr sz="2400" spc="0" dirty="0" smtClean="0">
                <a:latin typeface="宋体"/>
                <a:cs typeface="宋体"/>
              </a:rPr>
              <a:t>算法设计</a:t>
            </a:r>
            <a:endParaRPr sz="2400">
              <a:latin typeface="宋体"/>
              <a:cs typeface="宋体"/>
            </a:endParaRPr>
          </a:p>
          <a:p>
            <a:pPr marL="911225">
              <a:lnSpc>
                <a:spcPts val="2855"/>
              </a:lnSpc>
            </a:pPr>
            <a:r>
              <a:rPr sz="2400" spc="-5" dirty="0" smtClean="0">
                <a:latin typeface="Wingdings"/>
                <a:cs typeface="Wingdings"/>
              </a:rPr>
              <a:t></a:t>
            </a:r>
            <a:r>
              <a:rPr sz="2400" spc="0" dirty="0" smtClean="0">
                <a:latin typeface="宋体"/>
                <a:cs typeface="宋体"/>
              </a:rPr>
              <a:t>性能分析</a:t>
            </a:r>
            <a:r>
              <a:rPr sz="2400" spc="0" dirty="0" smtClean="0">
                <a:latin typeface="Arial"/>
                <a:cs typeface="Arial"/>
              </a:rPr>
              <a:t>(</a:t>
            </a:r>
            <a:r>
              <a:rPr sz="2400" spc="0" dirty="0" smtClean="0">
                <a:latin typeface="宋体"/>
                <a:cs typeface="宋体"/>
              </a:rPr>
              <a:t>稳定性</a:t>
            </a:r>
            <a:r>
              <a:rPr sz="2400" spc="-10" dirty="0" smtClean="0">
                <a:latin typeface="Arial"/>
                <a:cs typeface="Arial"/>
              </a:rPr>
              <a:t>,</a:t>
            </a:r>
            <a:r>
              <a:rPr sz="2400" spc="-30" dirty="0" smtClean="0">
                <a:latin typeface="Arial"/>
                <a:cs typeface="Arial"/>
              </a:rPr>
              <a:t> </a:t>
            </a:r>
            <a:r>
              <a:rPr sz="2400" spc="0" dirty="0" smtClean="0">
                <a:latin typeface="宋体"/>
                <a:cs typeface="宋体"/>
              </a:rPr>
              <a:t>收敛性等</a:t>
            </a:r>
            <a:r>
              <a:rPr sz="2400" spc="0" dirty="0" smtClean="0">
                <a:latin typeface="Arial"/>
                <a:cs typeface="Arial"/>
              </a:rPr>
              <a:t>)</a:t>
            </a:r>
            <a:endParaRPr sz="2400">
              <a:latin typeface="Arial"/>
              <a:cs typeface="Arial"/>
            </a:endParaRPr>
          </a:p>
        </p:txBody>
      </p:sp>
      <p:sp>
        <p:nvSpPr>
          <p:cNvPr id="3" name="object 3"/>
          <p:cNvSpPr txBox="1">
            <a:spLocks noGrp="1"/>
          </p:cNvSpPr>
          <p:nvPr>
            <p:ph type="title"/>
          </p:nvPr>
        </p:nvSpPr>
        <p:spPr>
          <a:xfrm>
            <a:off x="457200" y="228600"/>
            <a:ext cx="8229600" cy="1143000"/>
          </a:xfrm>
          <a:prstGeom prst="rect">
            <a:avLst/>
          </a:prstGeom>
        </p:spPr>
        <p:txBody>
          <a:bodyPr vert="horz" wrap="square" lIns="0" tIns="0" rIns="0" bIns="0" rtlCol="0">
            <a:noAutofit/>
          </a:bodyPr>
          <a:lstStyle/>
          <a:p>
            <a:pPr marL="12700" algn="l">
              <a:lnSpc>
                <a:spcPts val="4560"/>
              </a:lnSpc>
            </a:pPr>
            <a:r>
              <a:rPr sz="4000" spc="-30" dirty="0" smtClean="0">
                <a:solidFill>
                  <a:schemeClr val="tx1"/>
                </a:solidFill>
                <a:latin typeface="黑体"/>
                <a:cs typeface="黑体"/>
              </a:rPr>
              <a:t>距</a:t>
            </a:r>
            <a:r>
              <a:rPr sz="4000" spc="-40" dirty="0" smtClean="0">
                <a:solidFill>
                  <a:schemeClr val="tx1"/>
                </a:solidFill>
                <a:latin typeface="黑体"/>
                <a:cs typeface="黑体"/>
              </a:rPr>
              <a:t>离向</a:t>
            </a:r>
            <a:r>
              <a:rPr sz="4000" spc="-25" dirty="0" smtClean="0">
                <a:solidFill>
                  <a:schemeClr val="tx1"/>
                </a:solidFill>
                <a:latin typeface="黑体"/>
                <a:cs typeface="黑体"/>
              </a:rPr>
              <a:t>量</a:t>
            </a:r>
            <a:r>
              <a:rPr sz="4000" spc="-40" dirty="0" smtClean="0">
                <a:solidFill>
                  <a:schemeClr val="tx1"/>
                </a:solidFill>
                <a:latin typeface="黑体"/>
                <a:cs typeface="黑体"/>
              </a:rPr>
              <a:t>算法</a:t>
            </a:r>
            <a:r>
              <a:rPr lang="en-US" sz="4000" spc="-40" dirty="0" smtClean="0">
                <a:solidFill>
                  <a:schemeClr val="tx1"/>
                </a:solidFill>
                <a:latin typeface="黑体"/>
                <a:cs typeface="黑体"/>
              </a:rPr>
              <a:t>-基本原理</a:t>
            </a:r>
            <a:endParaRPr sz="4000" dirty="0">
              <a:solidFill>
                <a:schemeClr val="tx1"/>
              </a:solidFill>
              <a:latin typeface="黑体"/>
              <a:cs typeface="黑体"/>
            </a:endParaRPr>
          </a:p>
        </p:txBody>
      </p:sp>
    </p:spTree>
    <p:extLst>
      <p:ext uri="{BB962C8B-B14F-4D97-AF65-F5344CB8AC3E}">
        <p14:creationId xmlns:p14="http://schemas.microsoft.com/office/powerpoint/2010/main" val="191058799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0791" y="1287399"/>
            <a:ext cx="4122420" cy="4215130"/>
          </a:xfrm>
          <a:prstGeom prst="rect">
            <a:avLst/>
          </a:prstGeom>
        </p:spPr>
        <p:txBody>
          <a:bodyPr vert="horz" wrap="square" lIns="0" tIns="0" rIns="0" bIns="0" rtlCol="0">
            <a:noAutofit/>
          </a:bodyPr>
          <a:lstStyle/>
          <a:p>
            <a:pPr marL="12700">
              <a:lnSpc>
                <a:spcPct val="100000"/>
              </a:lnSpc>
            </a:pPr>
            <a:r>
              <a:rPr sz="2950" b="1" spc="-170" dirty="0" smtClean="0">
                <a:solidFill>
                  <a:srgbClr val="CC0000"/>
                </a:solidFill>
                <a:latin typeface="宋体"/>
                <a:cs typeface="宋体"/>
              </a:rPr>
              <a:t>迭代的</a:t>
            </a:r>
            <a:r>
              <a:rPr sz="2950" b="1" spc="-90" dirty="0" smtClean="0">
                <a:solidFill>
                  <a:srgbClr val="CC0000"/>
                </a:solidFill>
                <a:latin typeface="宋体"/>
                <a:cs typeface="宋体"/>
              </a:rPr>
              <a:t>,</a:t>
            </a:r>
            <a:r>
              <a:rPr sz="2950" b="1" spc="-45" dirty="0" smtClean="0">
                <a:solidFill>
                  <a:srgbClr val="CC0000"/>
                </a:solidFill>
                <a:latin typeface="宋体"/>
                <a:cs typeface="宋体"/>
              </a:rPr>
              <a:t> </a:t>
            </a:r>
            <a:r>
              <a:rPr sz="2950" b="1" spc="-170" dirty="0" smtClean="0">
                <a:solidFill>
                  <a:srgbClr val="CC0000"/>
                </a:solidFill>
                <a:latin typeface="宋体"/>
                <a:cs typeface="宋体"/>
              </a:rPr>
              <a:t>异步的</a:t>
            </a:r>
            <a:r>
              <a:rPr sz="2950" b="1" spc="-90" dirty="0" smtClean="0">
                <a:solidFill>
                  <a:srgbClr val="CC0000"/>
                </a:solidFill>
                <a:latin typeface="宋体"/>
                <a:cs typeface="宋体"/>
              </a:rPr>
              <a:t>:</a:t>
            </a:r>
            <a:endParaRPr sz="2950" b="1" dirty="0">
              <a:latin typeface="宋体"/>
              <a:cs typeface="宋体"/>
            </a:endParaRPr>
          </a:p>
          <a:p>
            <a:pPr marL="355600">
              <a:lnSpc>
                <a:spcPts val="3100"/>
              </a:lnSpc>
            </a:pPr>
            <a:r>
              <a:rPr sz="2600" spc="-5" dirty="0" smtClean="0">
                <a:latin typeface="宋体"/>
                <a:cs typeface="宋体"/>
              </a:rPr>
              <a:t>每次迭代由以下因素引</a:t>
            </a:r>
            <a:r>
              <a:rPr sz="2600" spc="-10" dirty="0" smtClean="0">
                <a:latin typeface="宋体"/>
                <a:cs typeface="宋体"/>
              </a:rPr>
              <a:t>起</a:t>
            </a:r>
            <a:r>
              <a:rPr sz="2600" spc="0" dirty="0" smtClean="0">
                <a:latin typeface="Calibri"/>
                <a:cs typeface="Calibri"/>
              </a:rPr>
              <a:t>:</a:t>
            </a:r>
            <a:endParaRPr sz="2600" dirty="0">
              <a:latin typeface="Calibri"/>
              <a:cs typeface="Calibri"/>
            </a:endParaRPr>
          </a:p>
          <a:p>
            <a:pPr>
              <a:lnSpc>
                <a:spcPts val="750"/>
              </a:lnSpc>
              <a:spcBef>
                <a:spcPts val="13"/>
              </a:spcBef>
            </a:pPr>
            <a:endParaRPr sz="750" dirty="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链路费用改变</a:t>
            </a:r>
            <a:endParaRPr sz="2400" dirty="0">
              <a:latin typeface="宋体"/>
              <a:cs typeface="宋体"/>
            </a:endParaRPr>
          </a:p>
          <a:p>
            <a:pPr>
              <a:lnSpc>
                <a:spcPts val="550"/>
              </a:lnSpc>
              <a:spcBef>
                <a:spcPts val="25"/>
              </a:spcBef>
            </a:pPr>
            <a:endParaRPr sz="550" dirty="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从邻居得到新的DV距离向量</a:t>
            </a:r>
            <a:endParaRPr sz="2400" dirty="0">
              <a:latin typeface="宋体"/>
              <a:cs typeface="宋体"/>
            </a:endParaRPr>
          </a:p>
          <a:p>
            <a:pPr>
              <a:lnSpc>
                <a:spcPts val="500"/>
              </a:lnSpc>
              <a:spcBef>
                <a:spcPts val="42"/>
              </a:spcBef>
            </a:pPr>
            <a:endParaRPr sz="500" dirty="0"/>
          </a:p>
          <a:p>
            <a:pPr marL="12700">
              <a:lnSpc>
                <a:spcPct val="100000"/>
              </a:lnSpc>
            </a:pPr>
            <a:r>
              <a:rPr sz="2950" b="1" spc="-170" dirty="0" smtClean="0">
                <a:solidFill>
                  <a:srgbClr val="CC0000"/>
                </a:solidFill>
                <a:latin typeface="宋体"/>
                <a:cs typeface="宋体"/>
              </a:rPr>
              <a:t>分布式的</a:t>
            </a:r>
            <a:r>
              <a:rPr sz="2950" b="1" spc="-90" dirty="0" smtClean="0">
                <a:solidFill>
                  <a:srgbClr val="CC0000"/>
                </a:solidFill>
                <a:latin typeface="宋体"/>
                <a:cs typeface="宋体"/>
              </a:rPr>
              <a:t>:</a:t>
            </a:r>
            <a:endParaRPr sz="2950" b="1" dirty="0">
              <a:latin typeface="宋体"/>
              <a:cs typeface="宋体"/>
            </a:endParaRPr>
          </a:p>
          <a:p>
            <a:pPr>
              <a:lnSpc>
                <a:spcPts val="500"/>
              </a:lnSpc>
              <a:spcBef>
                <a:spcPts val="29"/>
              </a:spcBef>
            </a:pPr>
            <a:endParaRPr sz="500" dirty="0"/>
          </a:p>
          <a:p>
            <a:pPr marL="355600" marR="107950" indent="-342900" algn="just">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仅当</a:t>
            </a:r>
            <a:r>
              <a:rPr sz="2400" spc="10" dirty="0" smtClean="0">
                <a:solidFill>
                  <a:srgbClr val="C00000"/>
                </a:solidFill>
                <a:latin typeface="宋体"/>
                <a:cs typeface="宋体"/>
              </a:rPr>
              <a:t>自己</a:t>
            </a:r>
            <a:r>
              <a:rPr sz="2400" spc="10" dirty="0" smtClean="0">
                <a:latin typeface="宋体"/>
                <a:cs typeface="宋体"/>
              </a:rPr>
              <a:t>的距离向量发生变化时，节点才向其</a:t>
            </a:r>
            <a:r>
              <a:rPr sz="2400" spc="10" dirty="0" smtClean="0">
                <a:solidFill>
                  <a:srgbClr val="C00000"/>
                </a:solidFill>
                <a:latin typeface="宋体"/>
                <a:cs typeface="宋体"/>
              </a:rPr>
              <a:t>邻居</a:t>
            </a:r>
            <a:r>
              <a:rPr sz="2400" spc="10" dirty="0" smtClean="0">
                <a:latin typeface="宋体"/>
                <a:cs typeface="宋体"/>
              </a:rPr>
              <a:t>发送距离向量信息</a:t>
            </a:r>
            <a:endParaRPr sz="2400" dirty="0">
              <a:latin typeface="宋体"/>
              <a:cs typeface="宋体"/>
            </a:endParaRPr>
          </a:p>
          <a:p>
            <a:pPr>
              <a:lnSpc>
                <a:spcPts val="550"/>
              </a:lnSpc>
              <a:spcBef>
                <a:spcPts val="28"/>
              </a:spcBef>
            </a:pPr>
            <a:endParaRPr sz="550" dirty="0"/>
          </a:p>
          <a:p>
            <a:pPr marL="469900">
              <a:lnSpc>
                <a:spcPct val="100000"/>
              </a:lnSpc>
              <a:tabLst>
                <a:tab pos="756285" algn="l"/>
              </a:tabLst>
            </a:pPr>
            <a:r>
              <a:rPr sz="1650" spc="10" dirty="0" smtClean="0">
                <a:solidFill>
                  <a:srgbClr val="7E7E7E"/>
                </a:solidFill>
                <a:latin typeface="Verdana"/>
                <a:cs typeface="Verdana"/>
              </a:rPr>
              <a:t>●	</a:t>
            </a:r>
            <a:r>
              <a:rPr sz="2400" spc="-5" dirty="0" smtClean="0">
                <a:latin typeface="宋体"/>
                <a:cs typeface="宋体"/>
              </a:rPr>
              <a:t>邻居</a:t>
            </a:r>
            <a:r>
              <a:rPr lang="zh-CN" altLang="en-US" sz="2400" spc="-5" dirty="0" smtClean="0">
                <a:latin typeface="宋体"/>
                <a:cs typeface="宋体"/>
              </a:rPr>
              <a:t>接收此更新信息，并重新计算新路径，路径更新完成后，</a:t>
            </a:r>
            <a:r>
              <a:rPr sz="2400" spc="-5" dirty="0" smtClean="0">
                <a:latin typeface="宋体"/>
                <a:cs typeface="宋体"/>
              </a:rPr>
              <a:t>向其邻居进一步</a:t>
            </a:r>
            <a:endParaRPr sz="2400" dirty="0">
              <a:latin typeface="宋体"/>
              <a:cs typeface="宋体"/>
            </a:endParaRPr>
          </a:p>
          <a:p>
            <a:pPr marR="169545" algn="ctr">
              <a:lnSpc>
                <a:spcPts val="2740"/>
              </a:lnSpc>
            </a:pPr>
            <a:r>
              <a:rPr sz="2400" dirty="0" smtClean="0">
                <a:latin typeface="宋体"/>
                <a:cs typeface="宋体"/>
              </a:rPr>
              <a:t>交换信息(必要时)</a:t>
            </a:r>
            <a:endParaRPr sz="2400" dirty="0">
              <a:latin typeface="宋体"/>
              <a:cs typeface="宋体"/>
            </a:endParaRPr>
          </a:p>
        </p:txBody>
      </p:sp>
      <p:sp>
        <p:nvSpPr>
          <p:cNvPr id="3" name="object 3"/>
          <p:cNvSpPr/>
          <p:nvPr/>
        </p:nvSpPr>
        <p:spPr>
          <a:xfrm>
            <a:off x="6773798" y="2914395"/>
            <a:ext cx="76200" cy="590550"/>
          </a:xfrm>
          <a:custGeom>
            <a:avLst/>
            <a:gdLst/>
            <a:ahLst/>
            <a:cxnLst/>
            <a:rect l="l" t="t" r="r" b="b"/>
            <a:pathLst>
              <a:path w="76200" h="590550">
                <a:moveTo>
                  <a:pt x="28575" y="514350"/>
                </a:moveTo>
                <a:lnTo>
                  <a:pt x="0" y="514350"/>
                </a:lnTo>
                <a:lnTo>
                  <a:pt x="38100" y="590550"/>
                </a:lnTo>
                <a:lnTo>
                  <a:pt x="69850" y="527050"/>
                </a:lnTo>
                <a:lnTo>
                  <a:pt x="28575" y="527050"/>
                </a:lnTo>
                <a:lnTo>
                  <a:pt x="28575" y="514350"/>
                </a:lnTo>
                <a:close/>
              </a:path>
              <a:path w="76200" h="590550">
                <a:moveTo>
                  <a:pt x="47625" y="0"/>
                </a:moveTo>
                <a:lnTo>
                  <a:pt x="28575" y="0"/>
                </a:lnTo>
                <a:lnTo>
                  <a:pt x="28575" y="527050"/>
                </a:lnTo>
                <a:lnTo>
                  <a:pt x="47625" y="527050"/>
                </a:lnTo>
                <a:lnTo>
                  <a:pt x="47625" y="0"/>
                </a:lnTo>
                <a:close/>
              </a:path>
              <a:path w="76200" h="590550">
                <a:moveTo>
                  <a:pt x="76200" y="514350"/>
                </a:moveTo>
                <a:lnTo>
                  <a:pt x="47625" y="514350"/>
                </a:lnTo>
                <a:lnTo>
                  <a:pt x="47625" y="527050"/>
                </a:lnTo>
                <a:lnTo>
                  <a:pt x="69850" y="527050"/>
                </a:lnTo>
                <a:lnTo>
                  <a:pt x="76200" y="514350"/>
                </a:lnTo>
                <a:close/>
              </a:path>
            </a:pathLst>
          </a:custGeom>
          <a:solidFill>
            <a:srgbClr val="000099"/>
          </a:solidFill>
        </p:spPr>
        <p:txBody>
          <a:bodyPr wrap="square" lIns="0" tIns="0" rIns="0" bIns="0" rtlCol="0">
            <a:noAutofit/>
          </a:bodyPr>
          <a:lstStyle/>
          <a:p>
            <a:endParaRPr/>
          </a:p>
        </p:txBody>
      </p:sp>
      <p:sp>
        <p:nvSpPr>
          <p:cNvPr id="4" name="object 4"/>
          <p:cNvSpPr/>
          <p:nvPr/>
        </p:nvSpPr>
        <p:spPr>
          <a:xfrm>
            <a:off x="6753225" y="3933570"/>
            <a:ext cx="76200" cy="590550"/>
          </a:xfrm>
          <a:custGeom>
            <a:avLst/>
            <a:gdLst/>
            <a:ahLst/>
            <a:cxnLst/>
            <a:rect l="l" t="t" r="r" b="b"/>
            <a:pathLst>
              <a:path w="76200" h="590550">
                <a:moveTo>
                  <a:pt x="28575" y="514350"/>
                </a:moveTo>
                <a:lnTo>
                  <a:pt x="0" y="514350"/>
                </a:lnTo>
                <a:lnTo>
                  <a:pt x="38100" y="590550"/>
                </a:lnTo>
                <a:lnTo>
                  <a:pt x="69850" y="527050"/>
                </a:lnTo>
                <a:lnTo>
                  <a:pt x="28575" y="527050"/>
                </a:lnTo>
                <a:lnTo>
                  <a:pt x="28575" y="514350"/>
                </a:lnTo>
                <a:close/>
              </a:path>
              <a:path w="76200" h="590550">
                <a:moveTo>
                  <a:pt x="47625" y="0"/>
                </a:moveTo>
                <a:lnTo>
                  <a:pt x="28575" y="0"/>
                </a:lnTo>
                <a:lnTo>
                  <a:pt x="28575" y="527050"/>
                </a:lnTo>
                <a:lnTo>
                  <a:pt x="47625" y="527050"/>
                </a:lnTo>
                <a:lnTo>
                  <a:pt x="47625" y="0"/>
                </a:lnTo>
                <a:close/>
              </a:path>
              <a:path w="76200" h="590550">
                <a:moveTo>
                  <a:pt x="76200" y="514350"/>
                </a:moveTo>
                <a:lnTo>
                  <a:pt x="47625" y="514350"/>
                </a:lnTo>
                <a:lnTo>
                  <a:pt x="47625" y="527050"/>
                </a:lnTo>
                <a:lnTo>
                  <a:pt x="69850" y="527050"/>
                </a:lnTo>
                <a:lnTo>
                  <a:pt x="76200" y="514350"/>
                </a:lnTo>
                <a:close/>
              </a:path>
            </a:pathLst>
          </a:custGeom>
          <a:solidFill>
            <a:srgbClr val="000099"/>
          </a:solidFill>
        </p:spPr>
        <p:txBody>
          <a:bodyPr wrap="square" lIns="0" tIns="0" rIns="0" bIns="0" rtlCol="0">
            <a:noAutofit/>
          </a:bodyPr>
          <a:lstStyle/>
          <a:p>
            <a:endParaRPr/>
          </a:p>
        </p:txBody>
      </p:sp>
      <p:sp>
        <p:nvSpPr>
          <p:cNvPr id="5" name="object 5"/>
          <p:cNvSpPr/>
          <p:nvPr/>
        </p:nvSpPr>
        <p:spPr>
          <a:xfrm>
            <a:off x="4876800" y="2038287"/>
            <a:ext cx="1600200" cy="3600513"/>
          </a:xfrm>
          <a:custGeom>
            <a:avLst/>
            <a:gdLst/>
            <a:ahLst/>
            <a:cxnLst/>
            <a:rect l="l" t="t" r="r" b="b"/>
            <a:pathLst>
              <a:path w="1600200" h="3600513">
                <a:moveTo>
                  <a:pt x="1567306" y="0"/>
                </a:moveTo>
                <a:lnTo>
                  <a:pt x="4317" y="0"/>
                </a:lnTo>
                <a:lnTo>
                  <a:pt x="0" y="4317"/>
                </a:lnTo>
                <a:lnTo>
                  <a:pt x="0" y="3596246"/>
                </a:lnTo>
                <a:lnTo>
                  <a:pt x="4317" y="3600513"/>
                </a:lnTo>
                <a:lnTo>
                  <a:pt x="1537589" y="3600513"/>
                </a:lnTo>
                <a:lnTo>
                  <a:pt x="1540128" y="3599497"/>
                </a:lnTo>
                <a:lnTo>
                  <a:pt x="1543684" y="3595916"/>
                </a:lnTo>
                <a:lnTo>
                  <a:pt x="1544701" y="3593477"/>
                </a:lnTo>
                <a:lnTo>
                  <a:pt x="1544577" y="3591026"/>
                </a:lnTo>
                <a:lnTo>
                  <a:pt x="1525524" y="3591026"/>
                </a:lnTo>
                <a:lnTo>
                  <a:pt x="19050" y="3590988"/>
                </a:lnTo>
                <a:lnTo>
                  <a:pt x="9525" y="3581463"/>
                </a:lnTo>
                <a:lnTo>
                  <a:pt x="19050" y="3581463"/>
                </a:lnTo>
                <a:lnTo>
                  <a:pt x="19050" y="19050"/>
                </a:lnTo>
                <a:lnTo>
                  <a:pt x="9525" y="19050"/>
                </a:lnTo>
                <a:lnTo>
                  <a:pt x="19050" y="9525"/>
                </a:lnTo>
                <a:lnTo>
                  <a:pt x="1571625" y="9525"/>
                </a:lnTo>
                <a:lnTo>
                  <a:pt x="1571625" y="4317"/>
                </a:lnTo>
                <a:lnTo>
                  <a:pt x="1567306" y="0"/>
                </a:lnTo>
                <a:close/>
              </a:path>
              <a:path w="1600200" h="3600513">
                <a:moveTo>
                  <a:pt x="1543050" y="3200400"/>
                </a:moveTo>
                <a:lnTo>
                  <a:pt x="1524000" y="3200527"/>
                </a:lnTo>
                <a:lnTo>
                  <a:pt x="1525524" y="3591026"/>
                </a:lnTo>
                <a:lnTo>
                  <a:pt x="1535049" y="3581463"/>
                </a:lnTo>
                <a:lnTo>
                  <a:pt x="1544536" y="3581463"/>
                </a:lnTo>
                <a:lnTo>
                  <a:pt x="1543050" y="3200400"/>
                </a:lnTo>
                <a:close/>
              </a:path>
              <a:path w="1600200" h="3600513">
                <a:moveTo>
                  <a:pt x="1544536" y="3581463"/>
                </a:moveTo>
                <a:lnTo>
                  <a:pt x="1535049" y="3581463"/>
                </a:lnTo>
                <a:lnTo>
                  <a:pt x="1525524" y="3591026"/>
                </a:lnTo>
                <a:lnTo>
                  <a:pt x="1544577" y="3591026"/>
                </a:lnTo>
                <a:lnTo>
                  <a:pt x="1544536" y="3581463"/>
                </a:lnTo>
                <a:close/>
              </a:path>
              <a:path w="1600200" h="3600513">
                <a:moveTo>
                  <a:pt x="19050" y="3581463"/>
                </a:moveTo>
                <a:lnTo>
                  <a:pt x="9525" y="3581463"/>
                </a:lnTo>
                <a:lnTo>
                  <a:pt x="19050" y="3590988"/>
                </a:lnTo>
                <a:lnTo>
                  <a:pt x="19050" y="3581463"/>
                </a:lnTo>
                <a:close/>
              </a:path>
              <a:path w="1600200" h="3600513">
                <a:moveTo>
                  <a:pt x="1525486" y="3581463"/>
                </a:moveTo>
                <a:lnTo>
                  <a:pt x="19050" y="3581463"/>
                </a:lnTo>
                <a:lnTo>
                  <a:pt x="19050" y="3590988"/>
                </a:lnTo>
                <a:lnTo>
                  <a:pt x="1525523" y="3590988"/>
                </a:lnTo>
                <a:lnTo>
                  <a:pt x="1525486" y="3581463"/>
                </a:lnTo>
                <a:close/>
              </a:path>
              <a:path w="1600200" h="3600513">
                <a:moveTo>
                  <a:pt x="1552575" y="179450"/>
                </a:moveTo>
                <a:lnTo>
                  <a:pt x="1524000" y="179450"/>
                </a:lnTo>
                <a:lnTo>
                  <a:pt x="1562100" y="255650"/>
                </a:lnTo>
                <a:lnTo>
                  <a:pt x="1593850" y="192150"/>
                </a:lnTo>
                <a:lnTo>
                  <a:pt x="1552575" y="192150"/>
                </a:lnTo>
                <a:lnTo>
                  <a:pt x="1552575" y="179450"/>
                </a:lnTo>
                <a:close/>
              </a:path>
              <a:path w="1600200" h="3600513">
                <a:moveTo>
                  <a:pt x="1552575" y="9525"/>
                </a:moveTo>
                <a:lnTo>
                  <a:pt x="1552575" y="192150"/>
                </a:lnTo>
                <a:lnTo>
                  <a:pt x="1571625" y="192150"/>
                </a:lnTo>
                <a:lnTo>
                  <a:pt x="1571625" y="19050"/>
                </a:lnTo>
                <a:lnTo>
                  <a:pt x="1562100" y="19050"/>
                </a:lnTo>
                <a:lnTo>
                  <a:pt x="1552575" y="9525"/>
                </a:lnTo>
                <a:close/>
              </a:path>
              <a:path w="1600200" h="3600513">
                <a:moveTo>
                  <a:pt x="1600200" y="179450"/>
                </a:moveTo>
                <a:lnTo>
                  <a:pt x="1571625" y="179450"/>
                </a:lnTo>
                <a:lnTo>
                  <a:pt x="1571625" y="192150"/>
                </a:lnTo>
                <a:lnTo>
                  <a:pt x="1593850" y="192150"/>
                </a:lnTo>
                <a:lnTo>
                  <a:pt x="1600200" y="179450"/>
                </a:lnTo>
                <a:close/>
              </a:path>
              <a:path w="1600200" h="3600513">
                <a:moveTo>
                  <a:pt x="19050" y="9525"/>
                </a:moveTo>
                <a:lnTo>
                  <a:pt x="9525" y="19050"/>
                </a:lnTo>
                <a:lnTo>
                  <a:pt x="19050" y="19050"/>
                </a:lnTo>
                <a:lnTo>
                  <a:pt x="19050" y="9525"/>
                </a:lnTo>
                <a:close/>
              </a:path>
              <a:path w="1600200" h="3600513">
                <a:moveTo>
                  <a:pt x="1552575" y="9525"/>
                </a:moveTo>
                <a:lnTo>
                  <a:pt x="19050" y="9525"/>
                </a:lnTo>
                <a:lnTo>
                  <a:pt x="19050" y="19050"/>
                </a:lnTo>
                <a:lnTo>
                  <a:pt x="1552575" y="19050"/>
                </a:lnTo>
                <a:lnTo>
                  <a:pt x="1552575" y="9525"/>
                </a:lnTo>
                <a:close/>
              </a:path>
              <a:path w="1600200" h="3600513">
                <a:moveTo>
                  <a:pt x="1571625" y="9525"/>
                </a:moveTo>
                <a:lnTo>
                  <a:pt x="1552575" y="9525"/>
                </a:lnTo>
                <a:lnTo>
                  <a:pt x="1562100" y="19050"/>
                </a:lnTo>
                <a:lnTo>
                  <a:pt x="1571625" y="19050"/>
                </a:lnTo>
                <a:lnTo>
                  <a:pt x="1571625" y="9525"/>
                </a:lnTo>
                <a:close/>
              </a:path>
            </a:pathLst>
          </a:custGeom>
          <a:solidFill>
            <a:srgbClr val="000099"/>
          </a:solidFill>
        </p:spPr>
        <p:txBody>
          <a:bodyPr wrap="square" lIns="0" tIns="0" rIns="0" bIns="0" rtlCol="0">
            <a:noAutofit/>
          </a:bodyPr>
          <a:lstStyle/>
          <a:p>
            <a:endParaRPr/>
          </a:p>
        </p:txBody>
      </p:sp>
      <p:sp>
        <p:nvSpPr>
          <p:cNvPr id="7" name="object 7"/>
          <p:cNvSpPr txBox="1">
            <a:spLocks noGrp="1"/>
          </p:cNvSpPr>
          <p:nvPr>
            <p:ph type="title"/>
          </p:nvPr>
        </p:nvSpPr>
        <p:spPr>
          <a:xfrm>
            <a:off x="535940" y="304800"/>
            <a:ext cx="8072119" cy="647649"/>
          </a:xfrm>
          <a:prstGeom prst="rect">
            <a:avLst/>
          </a:prstGeom>
        </p:spPr>
        <p:txBody>
          <a:bodyPr vert="horz" wrap="square" lIns="0" tIns="0" rIns="0" bIns="0" rtlCol="0">
            <a:noAutofit/>
          </a:bodyPr>
          <a:lstStyle/>
          <a:p>
            <a:pPr marL="88900" algn="l">
              <a:lnSpc>
                <a:spcPts val="4560"/>
              </a:lnSpc>
            </a:pPr>
            <a:r>
              <a:rPr sz="4000" spc="-30" dirty="0" smtClean="0">
                <a:solidFill>
                  <a:schemeClr val="tx1"/>
                </a:solidFill>
                <a:latin typeface="黑体"/>
                <a:cs typeface="黑体"/>
              </a:rPr>
              <a:t>距</a:t>
            </a:r>
            <a:r>
              <a:rPr sz="4000" spc="-40" dirty="0" smtClean="0">
                <a:solidFill>
                  <a:schemeClr val="tx1"/>
                </a:solidFill>
                <a:latin typeface="黑体"/>
                <a:cs typeface="黑体"/>
              </a:rPr>
              <a:t>离向</a:t>
            </a:r>
            <a:r>
              <a:rPr sz="4000" spc="-25" dirty="0" smtClean="0">
                <a:solidFill>
                  <a:schemeClr val="tx1"/>
                </a:solidFill>
                <a:latin typeface="黑体"/>
                <a:cs typeface="黑体"/>
              </a:rPr>
              <a:t>量</a:t>
            </a:r>
            <a:r>
              <a:rPr sz="4000" spc="-40" dirty="0" smtClean="0">
                <a:solidFill>
                  <a:schemeClr val="tx1"/>
                </a:solidFill>
                <a:latin typeface="黑体"/>
                <a:cs typeface="黑体"/>
              </a:rPr>
              <a:t>算法</a:t>
            </a:r>
            <a:r>
              <a:rPr lang="en-US" altLang="zh-CN" sz="4000" spc="-40" dirty="0" smtClean="0">
                <a:solidFill>
                  <a:schemeClr val="tx1"/>
                </a:solidFill>
                <a:latin typeface="黑体"/>
                <a:cs typeface="黑体"/>
              </a:rPr>
              <a:t>-</a:t>
            </a:r>
            <a:r>
              <a:rPr lang="zh-CN" altLang="en-US" sz="4000" spc="-40" dirty="0" smtClean="0">
                <a:solidFill>
                  <a:schemeClr val="tx1"/>
                </a:solidFill>
                <a:latin typeface="黑体"/>
                <a:cs typeface="黑体"/>
              </a:rPr>
              <a:t>更新过程</a:t>
            </a:r>
            <a:endParaRPr sz="4000" dirty="0">
              <a:solidFill>
                <a:schemeClr val="tx1"/>
              </a:solidFill>
              <a:latin typeface="黑体"/>
              <a:cs typeface="黑体"/>
            </a:endParaRPr>
          </a:p>
        </p:txBody>
      </p:sp>
      <p:sp>
        <p:nvSpPr>
          <p:cNvPr id="6" name="object 6"/>
          <p:cNvSpPr txBox="1">
            <a:spLocks noGrp="1"/>
          </p:cNvSpPr>
          <p:nvPr>
            <p:ph sz="half" idx="2"/>
          </p:nvPr>
        </p:nvSpPr>
        <p:spPr>
          <a:xfrm>
            <a:off x="4983734" y="1316166"/>
            <a:ext cx="3817366" cy="3582178"/>
          </a:xfrm>
          <a:prstGeom prst="rect">
            <a:avLst/>
          </a:prstGeom>
        </p:spPr>
        <p:txBody>
          <a:bodyPr vert="horz" wrap="square" lIns="0" tIns="0" rIns="0" bIns="0" rtlCol="0">
            <a:noAutofit/>
          </a:bodyPr>
          <a:lstStyle/>
          <a:p>
            <a:pPr marL="0" indent="0">
              <a:lnSpc>
                <a:spcPct val="100000"/>
              </a:lnSpc>
              <a:buNone/>
            </a:pPr>
            <a:r>
              <a:rPr sz="2800" b="1" spc="-20" dirty="0" smtClean="0">
                <a:solidFill>
                  <a:srgbClr val="CC0000"/>
                </a:solidFill>
                <a:latin typeface="宋体"/>
                <a:cs typeface="宋体"/>
              </a:rPr>
              <a:t>针对每个节点都</a:t>
            </a:r>
            <a:r>
              <a:rPr sz="2800" b="1" spc="-15" dirty="0" smtClean="0">
                <a:solidFill>
                  <a:srgbClr val="CC0000"/>
                </a:solidFill>
                <a:latin typeface="宋体"/>
                <a:cs typeface="宋体"/>
              </a:rPr>
              <a:t>有</a:t>
            </a:r>
            <a:r>
              <a:rPr sz="2800" b="1" spc="-10" dirty="0" smtClean="0">
                <a:solidFill>
                  <a:srgbClr val="CC0000"/>
                </a:solidFill>
                <a:latin typeface="Arial"/>
                <a:cs typeface="Arial"/>
              </a:rPr>
              <a:t>:</a:t>
            </a:r>
            <a:endParaRPr sz="2800" b="1" dirty="0">
              <a:latin typeface="Arial"/>
              <a:cs typeface="Arial"/>
            </a:endParaRPr>
          </a:p>
          <a:p>
            <a:pPr marL="0" indent="0">
              <a:lnSpc>
                <a:spcPts val="600"/>
              </a:lnSpc>
              <a:spcBef>
                <a:spcPts val="16"/>
              </a:spcBef>
              <a:buNone/>
            </a:pPr>
            <a:endParaRPr sz="600" dirty="0"/>
          </a:p>
          <a:p>
            <a:pPr marL="0" indent="0">
              <a:lnSpc>
                <a:spcPts val="1000"/>
              </a:lnSpc>
              <a:buNone/>
            </a:pPr>
            <a:endParaRPr sz="1000" dirty="0"/>
          </a:p>
          <a:p>
            <a:pPr marL="0" indent="0">
              <a:lnSpc>
                <a:spcPts val="1000"/>
              </a:lnSpc>
              <a:buNone/>
            </a:pPr>
            <a:endParaRPr sz="1000" dirty="0"/>
          </a:p>
          <a:p>
            <a:pPr marL="0" indent="0">
              <a:lnSpc>
                <a:spcPts val="1000"/>
              </a:lnSpc>
              <a:buNone/>
            </a:pPr>
            <a:endParaRPr sz="1000" dirty="0"/>
          </a:p>
          <a:p>
            <a:pPr marL="0" marR="12700" indent="0">
              <a:lnSpc>
                <a:spcPct val="100099"/>
              </a:lnSpc>
              <a:buNone/>
            </a:pPr>
            <a:r>
              <a:rPr sz="2400" i="1" dirty="0" smtClean="0">
                <a:solidFill>
                  <a:srgbClr val="000099"/>
                </a:solidFill>
                <a:latin typeface="Arial"/>
                <a:cs typeface="Arial"/>
              </a:rPr>
              <a:t>w</a:t>
            </a:r>
            <a:r>
              <a:rPr sz="2400" i="1" spc="-10" dirty="0" smtClean="0">
                <a:solidFill>
                  <a:srgbClr val="000099"/>
                </a:solidFill>
                <a:latin typeface="Arial"/>
                <a:cs typeface="Arial"/>
              </a:rPr>
              <a:t>a</a:t>
            </a:r>
            <a:r>
              <a:rPr sz="2400" i="1" spc="0" dirty="0" smtClean="0">
                <a:solidFill>
                  <a:srgbClr val="000099"/>
                </a:solidFill>
                <a:latin typeface="Arial"/>
                <a:cs typeface="Arial"/>
              </a:rPr>
              <a:t>it</a:t>
            </a:r>
            <a:r>
              <a:rPr sz="2400" i="1" spc="-120" dirty="0" smtClean="0">
                <a:solidFill>
                  <a:srgbClr val="000099"/>
                </a:solidFill>
                <a:latin typeface="Arial"/>
                <a:cs typeface="Arial"/>
              </a:rPr>
              <a:t> </a:t>
            </a:r>
            <a:r>
              <a:rPr sz="2000" spc="0" dirty="0" smtClean="0">
                <a:latin typeface="Arial"/>
                <a:cs typeface="Arial"/>
              </a:rPr>
              <a:t>for</a:t>
            </a:r>
            <a:r>
              <a:rPr sz="2000" spc="-15" dirty="0" smtClean="0">
                <a:latin typeface="Arial"/>
                <a:cs typeface="Arial"/>
              </a:rPr>
              <a:t> </a:t>
            </a:r>
            <a:r>
              <a:rPr sz="2000" spc="0" dirty="0" smtClean="0">
                <a:latin typeface="Arial"/>
                <a:cs typeface="Arial"/>
              </a:rPr>
              <a:t>(</a:t>
            </a:r>
            <a:r>
              <a:rPr sz="2000" spc="5" dirty="0" smtClean="0">
                <a:latin typeface="Arial"/>
                <a:cs typeface="Arial"/>
              </a:rPr>
              <a:t>c</a:t>
            </a:r>
            <a:r>
              <a:rPr sz="2000" spc="0" dirty="0" smtClean="0">
                <a:latin typeface="Arial"/>
                <a:cs typeface="Arial"/>
              </a:rPr>
              <a:t>hange</a:t>
            </a:r>
            <a:r>
              <a:rPr sz="2000" spc="-40" dirty="0" smtClean="0">
                <a:latin typeface="Arial"/>
                <a:cs typeface="Arial"/>
              </a:rPr>
              <a:t> </a:t>
            </a:r>
            <a:r>
              <a:rPr sz="2000" spc="0" dirty="0" smtClean="0">
                <a:latin typeface="Arial"/>
                <a:cs typeface="Arial"/>
              </a:rPr>
              <a:t>in local</a:t>
            </a:r>
            <a:r>
              <a:rPr sz="2000" spc="-15" dirty="0" smtClean="0">
                <a:latin typeface="Arial"/>
                <a:cs typeface="Arial"/>
              </a:rPr>
              <a:t> </a:t>
            </a:r>
            <a:r>
              <a:rPr sz="2000" spc="0" dirty="0" smtClean="0">
                <a:latin typeface="Arial"/>
                <a:cs typeface="Arial"/>
              </a:rPr>
              <a:t>link cost</a:t>
            </a:r>
            <a:r>
              <a:rPr sz="2000" spc="-10" dirty="0" smtClean="0">
                <a:latin typeface="Arial"/>
                <a:cs typeface="Arial"/>
              </a:rPr>
              <a:t> </a:t>
            </a:r>
            <a:r>
              <a:rPr sz="2000" spc="-15" dirty="0" smtClean="0">
                <a:latin typeface="Arial"/>
                <a:cs typeface="Arial"/>
              </a:rPr>
              <a:t>o</a:t>
            </a:r>
            <a:r>
              <a:rPr sz="2000" spc="0" dirty="0" smtClean="0">
                <a:latin typeface="Arial"/>
                <a:cs typeface="Arial"/>
              </a:rPr>
              <a:t>r DV</a:t>
            </a:r>
            <a:r>
              <a:rPr sz="2000" spc="-15" dirty="0" smtClean="0">
                <a:latin typeface="Arial"/>
                <a:cs typeface="Arial"/>
              </a:rPr>
              <a:t> m</a:t>
            </a:r>
            <a:r>
              <a:rPr sz="2000" spc="0" dirty="0" smtClean="0">
                <a:latin typeface="Arial"/>
                <a:cs typeface="Arial"/>
              </a:rPr>
              <a:t>sg </a:t>
            </a:r>
            <a:r>
              <a:rPr sz="2000" spc="-20" dirty="0" smtClean="0">
                <a:latin typeface="Arial"/>
                <a:cs typeface="Arial"/>
              </a:rPr>
              <a:t>f</a:t>
            </a:r>
            <a:r>
              <a:rPr sz="2000" spc="0" dirty="0" smtClean="0">
                <a:latin typeface="Arial"/>
                <a:cs typeface="Arial"/>
              </a:rPr>
              <a:t>rom</a:t>
            </a:r>
            <a:r>
              <a:rPr sz="2000" spc="-10" dirty="0" smtClean="0">
                <a:latin typeface="Arial"/>
                <a:cs typeface="Arial"/>
              </a:rPr>
              <a:t> </a:t>
            </a:r>
            <a:r>
              <a:rPr sz="2000" spc="-20" dirty="0" smtClean="0">
                <a:latin typeface="Arial"/>
                <a:cs typeface="Arial"/>
              </a:rPr>
              <a:t>n</a:t>
            </a:r>
            <a:r>
              <a:rPr sz="2000" spc="0" dirty="0" smtClean="0">
                <a:latin typeface="Arial"/>
                <a:cs typeface="Arial"/>
              </a:rPr>
              <a:t>eig</a:t>
            </a:r>
            <a:r>
              <a:rPr sz="2000" spc="-10" dirty="0" smtClean="0">
                <a:latin typeface="Arial"/>
                <a:cs typeface="Arial"/>
              </a:rPr>
              <a:t>h</a:t>
            </a:r>
            <a:r>
              <a:rPr sz="2000" spc="0" dirty="0" smtClean="0">
                <a:latin typeface="Arial"/>
                <a:cs typeface="Arial"/>
              </a:rPr>
              <a:t>bor)</a:t>
            </a:r>
            <a:endParaRPr sz="2000" dirty="0">
              <a:latin typeface="Arial"/>
              <a:cs typeface="Arial"/>
            </a:endParaRPr>
          </a:p>
          <a:p>
            <a:pPr marL="0" marR="166370" indent="0">
              <a:lnSpc>
                <a:spcPct val="266900"/>
              </a:lnSpc>
              <a:spcBef>
                <a:spcPts val="229"/>
              </a:spcBef>
              <a:buNone/>
            </a:pPr>
            <a:r>
              <a:rPr sz="2400" i="1" dirty="0" smtClean="0">
                <a:solidFill>
                  <a:srgbClr val="000099"/>
                </a:solidFill>
                <a:latin typeface="Arial"/>
                <a:cs typeface="Arial"/>
              </a:rPr>
              <a:t>reco</a:t>
            </a:r>
            <a:r>
              <a:rPr sz="2400" i="1" spc="-20" dirty="0" smtClean="0">
                <a:solidFill>
                  <a:srgbClr val="000099"/>
                </a:solidFill>
                <a:latin typeface="Arial"/>
                <a:cs typeface="Arial"/>
              </a:rPr>
              <a:t>m</a:t>
            </a:r>
            <a:r>
              <a:rPr sz="2400" i="1" spc="0" dirty="0" smtClean="0">
                <a:solidFill>
                  <a:srgbClr val="000099"/>
                </a:solidFill>
                <a:latin typeface="Arial"/>
                <a:cs typeface="Arial"/>
              </a:rPr>
              <a:t>pute</a:t>
            </a:r>
            <a:r>
              <a:rPr sz="2400" i="1" spc="-95" dirty="0" smtClean="0">
                <a:solidFill>
                  <a:srgbClr val="000099"/>
                </a:solidFill>
                <a:latin typeface="Arial"/>
                <a:cs typeface="Arial"/>
              </a:rPr>
              <a:t> </a:t>
            </a:r>
            <a:r>
              <a:rPr sz="2000" spc="0" dirty="0" smtClean="0">
                <a:latin typeface="Arial"/>
                <a:cs typeface="Arial"/>
              </a:rPr>
              <a:t>e</a:t>
            </a:r>
            <a:r>
              <a:rPr sz="2000" spc="5" dirty="0" smtClean="0">
                <a:latin typeface="Arial"/>
                <a:cs typeface="Arial"/>
              </a:rPr>
              <a:t>s</a:t>
            </a:r>
            <a:r>
              <a:rPr sz="2000" spc="0" dirty="0" smtClean="0">
                <a:latin typeface="Arial"/>
                <a:cs typeface="Arial"/>
              </a:rPr>
              <a:t>ti</a:t>
            </a:r>
            <a:r>
              <a:rPr sz="2000" spc="-10" dirty="0" smtClean="0">
                <a:latin typeface="Arial"/>
                <a:cs typeface="Arial"/>
              </a:rPr>
              <a:t>m</a:t>
            </a:r>
            <a:r>
              <a:rPr sz="2000" spc="0" dirty="0" smtClean="0">
                <a:latin typeface="Arial"/>
                <a:cs typeface="Arial"/>
              </a:rPr>
              <a:t>ates</a:t>
            </a:r>
            <a:r>
              <a:rPr sz="2000" spc="-40" dirty="0" smtClean="0">
                <a:latin typeface="Arial"/>
                <a:cs typeface="Arial"/>
              </a:rPr>
              <a:t> </a:t>
            </a:r>
            <a:r>
              <a:rPr sz="2000" spc="0" dirty="0" smtClean="0">
                <a:latin typeface="Arial"/>
                <a:cs typeface="Arial"/>
              </a:rPr>
              <a:t>of</a:t>
            </a:r>
            <a:r>
              <a:rPr sz="2000" spc="-20" dirty="0" smtClean="0">
                <a:latin typeface="Arial"/>
                <a:cs typeface="Arial"/>
              </a:rPr>
              <a:t> </a:t>
            </a:r>
            <a:r>
              <a:rPr sz="2000" spc="0" dirty="0" smtClean="0">
                <a:latin typeface="Arial"/>
                <a:cs typeface="Arial"/>
              </a:rPr>
              <a:t>DV if</a:t>
            </a:r>
            <a:r>
              <a:rPr sz="2000" spc="-25" dirty="0" smtClean="0">
                <a:latin typeface="Arial"/>
                <a:cs typeface="Arial"/>
              </a:rPr>
              <a:t> </a:t>
            </a:r>
            <a:r>
              <a:rPr sz="2000" spc="0" dirty="0" smtClean="0">
                <a:latin typeface="Arial"/>
                <a:cs typeface="Arial"/>
              </a:rPr>
              <a:t>DV </a:t>
            </a:r>
            <a:r>
              <a:rPr sz="2000" spc="-10" dirty="0" smtClean="0">
                <a:latin typeface="Arial"/>
                <a:cs typeface="Arial"/>
              </a:rPr>
              <a:t>t</a:t>
            </a:r>
            <a:r>
              <a:rPr sz="2000" spc="0" dirty="0" smtClean="0">
                <a:latin typeface="Arial"/>
                <a:cs typeface="Arial"/>
              </a:rPr>
              <a:t>o any</a:t>
            </a:r>
            <a:r>
              <a:rPr sz="2000" spc="-20" dirty="0" smtClean="0">
                <a:latin typeface="Arial"/>
                <a:cs typeface="Arial"/>
              </a:rPr>
              <a:t> </a:t>
            </a:r>
            <a:r>
              <a:rPr sz="2000" spc="0" dirty="0" smtClean="0">
                <a:latin typeface="Arial"/>
                <a:cs typeface="Arial"/>
              </a:rPr>
              <a:t>de</a:t>
            </a:r>
            <a:r>
              <a:rPr sz="2000" spc="5" dirty="0" smtClean="0">
                <a:latin typeface="Arial"/>
                <a:cs typeface="Arial"/>
              </a:rPr>
              <a:t>s</a:t>
            </a:r>
            <a:r>
              <a:rPr sz="2000" spc="0" dirty="0" smtClean="0">
                <a:latin typeface="Arial"/>
                <a:cs typeface="Arial"/>
              </a:rPr>
              <a:t>t</a:t>
            </a:r>
            <a:r>
              <a:rPr sz="2000" spc="-20" dirty="0" smtClean="0">
                <a:latin typeface="Arial"/>
                <a:cs typeface="Arial"/>
              </a:rPr>
              <a:t> </a:t>
            </a:r>
            <a:r>
              <a:rPr sz="2000" spc="0" dirty="0" smtClean="0">
                <a:latin typeface="Arial"/>
                <a:cs typeface="Arial"/>
              </a:rPr>
              <a:t>has</a:t>
            </a:r>
            <a:endParaRPr sz="2000" dirty="0">
              <a:latin typeface="Arial"/>
              <a:cs typeface="Arial"/>
            </a:endParaRPr>
          </a:p>
          <a:p>
            <a:pPr marL="0" indent="0">
              <a:lnSpc>
                <a:spcPts val="2875"/>
              </a:lnSpc>
              <a:buNone/>
            </a:pPr>
            <a:r>
              <a:rPr sz="2000" dirty="0" smtClean="0">
                <a:latin typeface="Arial"/>
                <a:cs typeface="Arial"/>
              </a:rPr>
              <a:t>c</a:t>
            </a:r>
            <a:r>
              <a:rPr sz="2000" spc="5" dirty="0" smtClean="0">
                <a:latin typeface="Arial"/>
                <a:cs typeface="Arial"/>
              </a:rPr>
              <a:t>h</a:t>
            </a:r>
            <a:r>
              <a:rPr sz="2000" spc="0" dirty="0" smtClean="0">
                <a:latin typeface="Arial"/>
                <a:cs typeface="Arial"/>
              </a:rPr>
              <a:t>anged,</a:t>
            </a:r>
            <a:r>
              <a:rPr sz="2000" spc="-50" dirty="0" smtClean="0">
                <a:latin typeface="Arial"/>
                <a:cs typeface="Arial"/>
              </a:rPr>
              <a:t> </a:t>
            </a:r>
            <a:r>
              <a:rPr sz="2400" i="1" spc="0" dirty="0" smtClean="0">
                <a:solidFill>
                  <a:srgbClr val="000099"/>
                </a:solidFill>
                <a:latin typeface="Arial"/>
                <a:cs typeface="Arial"/>
              </a:rPr>
              <a:t>notify</a:t>
            </a:r>
            <a:r>
              <a:rPr sz="2400" i="1" spc="-120" dirty="0" smtClean="0">
                <a:solidFill>
                  <a:srgbClr val="000099"/>
                </a:solidFill>
                <a:latin typeface="Arial"/>
                <a:cs typeface="Arial"/>
              </a:rPr>
              <a:t> </a:t>
            </a:r>
            <a:r>
              <a:rPr sz="2000" spc="0" dirty="0" smtClean="0">
                <a:latin typeface="Arial"/>
                <a:cs typeface="Arial"/>
              </a:rPr>
              <a:t>neighbo</a:t>
            </a:r>
            <a:r>
              <a:rPr sz="2000" spc="5" dirty="0" smtClean="0">
                <a:latin typeface="Arial"/>
                <a:cs typeface="Arial"/>
              </a:rPr>
              <a:t>r</a:t>
            </a:r>
            <a:r>
              <a:rPr sz="2000" spc="0" dirty="0" smtClean="0">
                <a:latin typeface="Arial"/>
                <a:cs typeface="Arial"/>
              </a:rPr>
              <a:t>s</a:t>
            </a:r>
            <a:endParaRPr sz="2000" dirty="0">
              <a:latin typeface="Arial"/>
              <a:cs typeface="Arial"/>
            </a:endParaRPr>
          </a:p>
        </p:txBody>
      </p:sp>
    </p:spTree>
    <p:extLst>
      <p:ext uri="{BB962C8B-B14F-4D97-AF65-F5344CB8AC3E}">
        <p14:creationId xmlns:p14="http://schemas.microsoft.com/office/powerpoint/2010/main" val="20769588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00" y="14478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3" name="object 3"/>
          <p:cNvSpPr/>
          <p:nvPr/>
        </p:nvSpPr>
        <p:spPr>
          <a:xfrm>
            <a:off x="914400" y="16764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4" name="object 4"/>
          <p:cNvSpPr txBox="1"/>
          <p:nvPr/>
        </p:nvSpPr>
        <p:spPr>
          <a:xfrm>
            <a:off x="1298194" y="1199260"/>
            <a:ext cx="747395" cy="415925"/>
          </a:xfrm>
          <a:prstGeom prst="rect">
            <a:avLst/>
          </a:prstGeom>
        </p:spPr>
        <p:txBody>
          <a:bodyPr vert="horz" wrap="square" lIns="0" tIns="0" rIns="0" bIns="0" rtlCol="0">
            <a:noAutofit/>
          </a:bodyPr>
          <a:lstStyle/>
          <a:p>
            <a:pPr marL="66675" algn="ctr">
              <a:lnSpc>
                <a:spcPts val="1525"/>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664"/>
              </a:lnSpc>
              <a:tabLst>
                <a:tab pos="302895" algn="l"/>
                <a:tab pos="607060" algn="l"/>
              </a:tabLst>
            </a:pPr>
            <a:r>
              <a:rPr sz="1800" dirty="0" smtClean="0">
                <a:latin typeface="Arial"/>
                <a:cs typeface="Arial"/>
              </a:rPr>
              <a:t>x	y	z</a:t>
            </a:r>
            <a:endParaRPr sz="1800">
              <a:latin typeface="Arial"/>
              <a:cs typeface="Arial"/>
            </a:endParaRPr>
          </a:p>
        </p:txBody>
      </p:sp>
      <p:sp>
        <p:nvSpPr>
          <p:cNvPr id="5" name="object 5"/>
          <p:cNvSpPr txBox="1"/>
          <p:nvPr/>
        </p:nvSpPr>
        <p:spPr>
          <a:xfrm>
            <a:off x="993444" y="1711705"/>
            <a:ext cx="1102995" cy="970915"/>
          </a:xfrm>
          <a:prstGeom prst="rect">
            <a:avLst/>
          </a:prstGeom>
        </p:spPr>
        <p:txBody>
          <a:bodyPr vert="horz" wrap="square" lIns="0" tIns="0" rIns="0" bIns="0" rtlCol="0">
            <a:noAutofit/>
          </a:bodyPr>
          <a:lstStyle/>
          <a:p>
            <a:pPr marL="316865" indent="-304800">
              <a:lnSpc>
                <a:spcPct val="100000"/>
              </a:lnSpc>
              <a:buFont typeface="Arial"/>
              <a:buAutoNum type="alphaLcPeriod" startAt="24"/>
              <a:tabLst>
                <a:tab pos="316865" algn="l"/>
                <a:tab pos="886460"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7</a:t>
            </a:r>
            <a:endParaRPr sz="1800">
              <a:latin typeface="Arial"/>
              <a:cs typeface="Arial"/>
            </a:endParaRPr>
          </a:p>
          <a:p>
            <a:pPr>
              <a:lnSpc>
                <a:spcPts val="800"/>
              </a:lnSpc>
              <a:spcBef>
                <a:spcPts val="39"/>
              </a:spcBef>
              <a:buFont typeface="Arial"/>
              <a:buAutoNum type="alphaLcPeriod" startAt="24"/>
            </a:pPr>
            <a:endParaRPr sz="800"/>
          </a:p>
          <a:p>
            <a:pPr marL="316865" indent="-304800">
              <a:lnSpc>
                <a:spcPts val="2150"/>
              </a:lnSpc>
              <a:buFont typeface="Arial"/>
              <a:buAutoNum type="alphaLcPeriod" startAt="24"/>
              <a:tabLst>
                <a:tab pos="316865" algn="l"/>
                <a:tab pos="926465" algn="l"/>
              </a:tabLst>
            </a:pPr>
            <a:r>
              <a:rPr sz="1800" dirty="0" smtClean="0">
                <a:latin typeface="Arial"/>
                <a:cs typeface="Arial"/>
              </a:rPr>
              <a:t>∞</a:t>
            </a:r>
            <a:r>
              <a:rPr sz="1800" spc="15" dirty="0" smtClean="0">
                <a:latin typeface="Arial"/>
                <a:cs typeface="Arial"/>
              </a:rPr>
              <a:t> </a:t>
            </a:r>
            <a:r>
              <a:rPr sz="1800" spc="0" dirty="0" smtClean="0">
                <a:latin typeface="Arial"/>
                <a:cs typeface="Arial"/>
              </a:rPr>
              <a:t>∞	∞</a:t>
            </a:r>
            <a:endParaRPr sz="1800">
              <a:latin typeface="Arial"/>
              <a:cs typeface="Arial"/>
            </a:endParaRPr>
          </a:p>
          <a:p>
            <a:pPr marL="316865" indent="-304800">
              <a:lnSpc>
                <a:spcPct val="100000"/>
              </a:lnSpc>
              <a:spcBef>
                <a:spcPts val="250"/>
              </a:spcBef>
              <a:buFont typeface="Arial"/>
              <a:buAutoNum type="alphaLcPeriod" startAt="24"/>
              <a:tabLst>
                <a:tab pos="316865" algn="l"/>
                <a:tab pos="926465" algn="l"/>
              </a:tabLst>
            </a:pPr>
            <a:r>
              <a:rPr sz="1800" dirty="0" smtClean="0">
                <a:latin typeface="Arial"/>
                <a:cs typeface="Arial"/>
              </a:rPr>
              <a:t>∞</a:t>
            </a:r>
            <a:r>
              <a:rPr sz="1800" spc="15" dirty="0" smtClean="0">
                <a:latin typeface="Arial"/>
                <a:cs typeface="Arial"/>
              </a:rPr>
              <a:t> </a:t>
            </a:r>
            <a:r>
              <a:rPr sz="1800" spc="0" dirty="0" smtClean="0">
                <a:latin typeface="Arial"/>
                <a:cs typeface="Arial"/>
              </a:rPr>
              <a:t>∞	∞</a:t>
            </a:r>
            <a:endParaRPr sz="1800">
              <a:latin typeface="Arial"/>
              <a:cs typeface="Arial"/>
            </a:endParaRPr>
          </a:p>
        </p:txBody>
      </p:sp>
      <p:sp>
        <p:nvSpPr>
          <p:cNvPr id="6" name="object 6"/>
          <p:cNvSpPr txBox="1"/>
          <p:nvPr/>
        </p:nvSpPr>
        <p:spPr>
          <a:xfrm>
            <a:off x="2807715" y="1987112"/>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7" name="object 7"/>
          <p:cNvSpPr txBox="1"/>
          <p:nvPr/>
        </p:nvSpPr>
        <p:spPr>
          <a:xfrm>
            <a:off x="675335" y="3771715"/>
            <a:ext cx="224790" cy="382905"/>
          </a:xfrm>
          <a:prstGeom prst="rect">
            <a:avLst/>
          </a:prstGeom>
        </p:spPr>
        <p:txBody>
          <a:bodyPr vert="vert270" wrap="square" lIns="0" tIns="0" rIns="0" bIns="0" rtlCol="0">
            <a:noAutofit/>
          </a:bodyPr>
          <a:lstStyle/>
          <a:p>
            <a:pPr marL="12700">
              <a:lnSpc>
                <a:spcPct val="100000"/>
              </a:lnSpc>
            </a:pPr>
            <a:r>
              <a:rPr sz="1400" dirty="0" smtClean="0">
                <a:latin typeface="Arial"/>
                <a:cs typeface="Arial"/>
              </a:rPr>
              <a:t>from</a:t>
            </a:r>
            <a:endParaRPr sz="1400">
              <a:latin typeface="Arial"/>
              <a:cs typeface="Arial"/>
            </a:endParaRPr>
          </a:p>
        </p:txBody>
      </p:sp>
      <p:sp>
        <p:nvSpPr>
          <p:cNvPr id="8" name="object 8"/>
          <p:cNvSpPr txBox="1"/>
          <p:nvPr/>
        </p:nvSpPr>
        <p:spPr>
          <a:xfrm>
            <a:off x="675335" y="5580424"/>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9" name="object 9"/>
          <p:cNvSpPr/>
          <p:nvPr/>
        </p:nvSpPr>
        <p:spPr>
          <a:xfrm>
            <a:off x="3276600" y="14478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10" name="object 10"/>
          <p:cNvSpPr/>
          <p:nvPr/>
        </p:nvSpPr>
        <p:spPr>
          <a:xfrm>
            <a:off x="2971800" y="16764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11" name="object 11"/>
          <p:cNvSpPr/>
          <p:nvPr/>
        </p:nvSpPr>
        <p:spPr>
          <a:xfrm>
            <a:off x="1219200" y="32004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12" name="object 12"/>
          <p:cNvSpPr/>
          <p:nvPr/>
        </p:nvSpPr>
        <p:spPr>
          <a:xfrm>
            <a:off x="914400" y="34290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13" name="object 13"/>
          <p:cNvSpPr/>
          <p:nvPr/>
        </p:nvSpPr>
        <p:spPr>
          <a:xfrm>
            <a:off x="1219200" y="50292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914400" y="52578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203957" y="1978532"/>
            <a:ext cx="695071" cy="1526666"/>
          </a:xfrm>
          <a:custGeom>
            <a:avLst/>
            <a:gdLst/>
            <a:ahLst/>
            <a:cxnLst/>
            <a:rect l="l" t="t" r="r" b="b"/>
            <a:pathLst>
              <a:path w="695071" h="1526666">
                <a:moveTo>
                  <a:pt x="654537" y="1459805"/>
                </a:moveTo>
                <a:lnTo>
                  <a:pt x="625602" y="1472818"/>
                </a:lnTo>
                <a:lnTo>
                  <a:pt x="691642" y="1526666"/>
                </a:lnTo>
                <a:lnTo>
                  <a:pt x="693868" y="1471421"/>
                </a:lnTo>
                <a:lnTo>
                  <a:pt x="659765" y="1471421"/>
                </a:lnTo>
                <a:lnTo>
                  <a:pt x="654537" y="1459805"/>
                </a:lnTo>
                <a:close/>
              </a:path>
              <a:path w="695071" h="1526666">
                <a:moveTo>
                  <a:pt x="666099" y="1454606"/>
                </a:moveTo>
                <a:lnTo>
                  <a:pt x="654537" y="1459805"/>
                </a:lnTo>
                <a:lnTo>
                  <a:pt x="659765" y="1471421"/>
                </a:lnTo>
                <a:lnTo>
                  <a:pt x="671322" y="1466214"/>
                </a:lnTo>
                <a:lnTo>
                  <a:pt x="666099" y="1454606"/>
                </a:lnTo>
                <a:close/>
              </a:path>
              <a:path w="695071" h="1526666">
                <a:moveTo>
                  <a:pt x="695071" y="1441577"/>
                </a:moveTo>
                <a:lnTo>
                  <a:pt x="666099" y="1454606"/>
                </a:lnTo>
                <a:lnTo>
                  <a:pt x="671322" y="1466214"/>
                </a:lnTo>
                <a:lnTo>
                  <a:pt x="659765" y="1471421"/>
                </a:lnTo>
                <a:lnTo>
                  <a:pt x="693868" y="1471421"/>
                </a:lnTo>
                <a:lnTo>
                  <a:pt x="695071" y="1441577"/>
                </a:lnTo>
                <a:close/>
              </a:path>
              <a:path w="695071" h="1526666">
                <a:moveTo>
                  <a:pt x="11684" y="0"/>
                </a:moveTo>
                <a:lnTo>
                  <a:pt x="0" y="5333"/>
                </a:lnTo>
                <a:lnTo>
                  <a:pt x="654537" y="1459805"/>
                </a:lnTo>
                <a:lnTo>
                  <a:pt x="666099" y="1454606"/>
                </a:lnTo>
                <a:lnTo>
                  <a:pt x="11684" y="0"/>
                </a:lnTo>
                <a:close/>
              </a:path>
            </a:pathLst>
          </a:custGeom>
          <a:solidFill>
            <a:srgbClr val="000000"/>
          </a:solidFill>
        </p:spPr>
        <p:txBody>
          <a:bodyPr wrap="square" lIns="0" tIns="0" rIns="0" bIns="0" rtlCol="0">
            <a:noAutofit/>
          </a:bodyPr>
          <a:lstStyle/>
          <a:p>
            <a:endParaRPr/>
          </a:p>
        </p:txBody>
      </p:sp>
      <p:sp>
        <p:nvSpPr>
          <p:cNvPr id="16" name="object 16"/>
          <p:cNvSpPr/>
          <p:nvPr/>
        </p:nvSpPr>
        <p:spPr>
          <a:xfrm>
            <a:off x="2127376" y="2056002"/>
            <a:ext cx="712851" cy="3125597"/>
          </a:xfrm>
          <a:custGeom>
            <a:avLst/>
            <a:gdLst/>
            <a:ahLst/>
            <a:cxnLst/>
            <a:rect l="l" t="t" r="r" b="b"/>
            <a:pathLst>
              <a:path w="712851" h="3125597">
                <a:moveTo>
                  <a:pt x="669494" y="3052517"/>
                </a:moveTo>
                <a:lnTo>
                  <a:pt x="638429" y="3059303"/>
                </a:lnTo>
                <a:lnTo>
                  <a:pt x="692023" y="3125597"/>
                </a:lnTo>
                <a:lnTo>
                  <a:pt x="707339" y="3064891"/>
                </a:lnTo>
                <a:lnTo>
                  <a:pt x="672211" y="3064891"/>
                </a:lnTo>
                <a:lnTo>
                  <a:pt x="669494" y="3052517"/>
                </a:lnTo>
                <a:close/>
              </a:path>
              <a:path w="712851" h="3125597">
                <a:moveTo>
                  <a:pt x="681929" y="3049801"/>
                </a:moveTo>
                <a:lnTo>
                  <a:pt x="669494" y="3052517"/>
                </a:lnTo>
                <a:lnTo>
                  <a:pt x="672211" y="3064891"/>
                </a:lnTo>
                <a:lnTo>
                  <a:pt x="684657" y="3062224"/>
                </a:lnTo>
                <a:lnTo>
                  <a:pt x="681929" y="3049801"/>
                </a:lnTo>
                <a:close/>
              </a:path>
              <a:path w="712851" h="3125597">
                <a:moveTo>
                  <a:pt x="712851" y="3043047"/>
                </a:moveTo>
                <a:lnTo>
                  <a:pt x="681929" y="3049801"/>
                </a:lnTo>
                <a:lnTo>
                  <a:pt x="684657" y="3062224"/>
                </a:lnTo>
                <a:lnTo>
                  <a:pt x="672211" y="3064891"/>
                </a:lnTo>
                <a:lnTo>
                  <a:pt x="707339" y="3064891"/>
                </a:lnTo>
                <a:lnTo>
                  <a:pt x="712851" y="3043047"/>
                </a:lnTo>
                <a:close/>
              </a:path>
              <a:path w="712851" h="3125597">
                <a:moveTo>
                  <a:pt x="12446" y="0"/>
                </a:moveTo>
                <a:lnTo>
                  <a:pt x="0" y="2794"/>
                </a:lnTo>
                <a:lnTo>
                  <a:pt x="669494" y="3052517"/>
                </a:lnTo>
                <a:lnTo>
                  <a:pt x="681929" y="3049801"/>
                </a:lnTo>
                <a:lnTo>
                  <a:pt x="12446" y="0"/>
                </a:lnTo>
                <a:close/>
              </a:path>
            </a:pathLst>
          </a:custGeom>
          <a:solidFill>
            <a:srgbClr val="000000"/>
          </a:solidFill>
        </p:spPr>
        <p:txBody>
          <a:bodyPr wrap="square" lIns="0" tIns="0" rIns="0" bIns="0" rtlCol="0">
            <a:noAutofit/>
          </a:bodyPr>
          <a:lstStyle/>
          <a:p>
            <a:endParaRPr/>
          </a:p>
        </p:txBody>
      </p:sp>
      <p:sp>
        <p:nvSpPr>
          <p:cNvPr id="17" name="object 17"/>
          <p:cNvSpPr/>
          <p:nvPr/>
        </p:nvSpPr>
        <p:spPr>
          <a:xfrm>
            <a:off x="2128139" y="2514600"/>
            <a:ext cx="767461" cy="1298575"/>
          </a:xfrm>
          <a:custGeom>
            <a:avLst/>
            <a:gdLst/>
            <a:ahLst/>
            <a:cxnLst/>
            <a:rect l="l" t="t" r="r" b="b"/>
            <a:pathLst>
              <a:path w="767461" h="1298575">
                <a:moveTo>
                  <a:pt x="723336" y="62452"/>
                </a:moveTo>
                <a:lnTo>
                  <a:pt x="0" y="1292225"/>
                </a:lnTo>
                <a:lnTo>
                  <a:pt x="10922" y="1298575"/>
                </a:lnTo>
                <a:lnTo>
                  <a:pt x="734320" y="68911"/>
                </a:lnTo>
                <a:lnTo>
                  <a:pt x="723336" y="62452"/>
                </a:lnTo>
                <a:close/>
              </a:path>
              <a:path w="767461" h="1298575">
                <a:moveTo>
                  <a:pt x="763915" y="51562"/>
                </a:moveTo>
                <a:lnTo>
                  <a:pt x="729742" y="51562"/>
                </a:lnTo>
                <a:lnTo>
                  <a:pt x="740791" y="57912"/>
                </a:lnTo>
                <a:lnTo>
                  <a:pt x="734320" y="68911"/>
                </a:lnTo>
                <a:lnTo>
                  <a:pt x="761619" y="84962"/>
                </a:lnTo>
                <a:lnTo>
                  <a:pt x="763915" y="51562"/>
                </a:lnTo>
                <a:close/>
              </a:path>
              <a:path w="767461" h="1298575">
                <a:moveTo>
                  <a:pt x="729742" y="51562"/>
                </a:moveTo>
                <a:lnTo>
                  <a:pt x="723336" y="62452"/>
                </a:lnTo>
                <a:lnTo>
                  <a:pt x="734320" y="68911"/>
                </a:lnTo>
                <a:lnTo>
                  <a:pt x="740791" y="57912"/>
                </a:lnTo>
                <a:lnTo>
                  <a:pt x="729742" y="51562"/>
                </a:lnTo>
                <a:close/>
              </a:path>
              <a:path w="767461" h="1298575">
                <a:moveTo>
                  <a:pt x="767461" y="0"/>
                </a:moveTo>
                <a:lnTo>
                  <a:pt x="695960" y="46354"/>
                </a:lnTo>
                <a:lnTo>
                  <a:pt x="723336" y="62452"/>
                </a:lnTo>
                <a:lnTo>
                  <a:pt x="729742" y="51562"/>
                </a:lnTo>
                <a:lnTo>
                  <a:pt x="763915" y="51562"/>
                </a:lnTo>
                <a:lnTo>
                  <a:pt x="767461" y="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2128011" y="4111752"/>
            <a:ext cx="615188" cy="1146048"/>
          </a:xfrm>
          <a:custGeom>
            <a:avLst/>
            <a:gdLst/>
            <a:ahLst/>
            <a:cxnLst/>
            <a:rect l="l" t="t" r="r" b="b"/>
            <a:pathLst>
              <a:path w="615188" h="1146048">
                <a:moveTo>
                  <a:pt x="573779" y="1081760"/>
                </a:moveTo>
                <a:lnTo>
                  <a:pt x="545719" y="1096772"/>
                </a:lnTo>
                <a:lnTo>
                  <a:pt x="615188" y="1146048"/>
                </a:lnTo>
                <a:lnTo>
                  <a:pt x="613763" y="1092962"/>
                </a:lnTo>
                <a:lnTo>
                  <a:pt x="579755" y="1092962"/>
                </a:lnTo>
                <a:lnTo>
                  <a:pt x="573779" y="1081760"/>
                </a:lnTo>
                <a:close/>
              </a:path>
              <a:path w="615188" h="1146048">
                <a:moveTo>
                  <a:pt x="584952" y="1075783"/>
                </a:moveTo>
                <a:lnTo>
                  <a:pt x="573779" y="1081760"/>
                </a:lnTo>
                <a:lnTo>
                  <a:pt x="579755" y="1092962"/>
                </a:lnTo>
                <a:lnTo>
                  <a:pt x="590931" y="1086993"/>
                </a:lnTo>
                <a:lnTo>
                  <a:pt x="584952" y="1075783"/>
                </a:lnTo>
                <a:close/>
              </a:path>
              <a:path w="615188" h="1146048">
                <a:moveTo>
                  <a:pt x="612901" y="1060831"/>
                </a:moveTo>
                <a:lnTo>
                  <a:pt x="584952" y="1075783"/>
                </a:lnTo>
                <a:lnTo>
                  <a:pt x="590931" y="1086993"/>
                </a:lnTo>
                <a:lnTo>
                  <a:pt x="579755" y="1092962"/>
                </a:lnTo>
                <a:lnTo>
                  <a:pt x="613763" y="1092962"/>
                </a:lnTo>
                <a:lnTo>
                  <a:pt x="612901" y="1060831"/>
                </a:lnTo>
                <a:close/>
              </a:path>
              <a:path w="615188" h="1146048">
                <a:moveTo>
                  <a:pt x="11175" y="0"/>
                </a:moveTo>
                <a:lnTo>
                  <a:pt x="0" y="6096"/>
                </a:lnTo>
                <a:lnTo>
                  <a:pt x="573779" y="1081760"/>
                </a:lnTo>
                <a:lnTo>
                  <a:pt x="584952" y="1075783"/>
                </a:lnTo>
                <a:lnTo>
                  <a:pt x="11175" y="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2127376" y="2590800"/>
            <a:ext cx="863346" cy="3430511"/>
          </a:xfrm>
          <a:custGeom>
            <a:avLst/>
            <a:gdLst/>
            <a:ahLst/>
            <a:cxnLst/>
            <a:rect l="l" t="t" r="r" b="b"/>
            <a:pathLst>
              <a:path w="863346" h="3430511">
                <a:moveTo>
                  <a:pt x="820194" y="72547"/>
                </a:moveTo>
                <a:lnTo>
                  <a:pt x="0" y="3427488"/>
                </a:lnTo>
                <a:lnTo>
                  <a:pt x="12446" y="3430511"/>
                </a:lnTo>
                <a:lnTo>
                  <a:pt x="832525" y="75551"/>
                </a:lnTo>
                <a:lnTo>
                  <a:pt x="820194" y="72547"/>
                </a:lnTo>
                <a:close/>
              </a:path>
              <a:path w="863346" h="3430511">
                <a:moveTo>
                  <a:pt x="858137" y="60198"/>
                </a:moveTo>
                <a:lnTo>
                  <a:pt x="823214" y="60198"/>
                </a:lnTo>
                <a:lnTo>
                  <a:pt x="835533" y="63246"/>
                </a:lnTo>
                <a:lnTo>
                  <a:pt x="832525" y="75551"/>
                </a:lnTo>
                <a:lnTo>
                  <a:pt x="863346" y="83058"/>
                </a:lnTo>
                <a:lnTo>
                  <a:pt x="858137" y="60198"/>
                </a:lnTo>
                <a:close/>
              </a:path>
              <a:path w="863346" h="3430511">
                <a:moveTo>
                  <a:pt x="823214" y="60198"/>
                </a:moveTo>
                <a:lnTo>
                  <a:pt x="820194" y="72547"/>
                </a:lnTo>
                <a:lnTo>
                  <a:pt x="832525" y="75551"/>
                </a:lnTo>
                <a:lnTo>
                  <a:pt x="835533" y="63246"/>
                </a:lnTo>
                <a:lnTo>
                  <a:pt x="823214" y="60198"/>
                </a:lnTo>
                <a:close/>
              </a:path>
              <a:path w="863346" h="3430511">
                <a:moveTo>
                  <a:pt x="844423" y="0"/>
                </a:moveTo>
                <a:lnTo>
                  <a:pt x="789305" y="65024"/>
                </a:lnTo>
                <a:lnTo>
                  <a:pt x="820194" y="72547"/>
                </a:lnTo>
                <a:lnTo>
                  <a:pt x="823214" y="60198"/>
                </a:lnTo>
                <a:lnTo>
                  <a:pt x="858137" y="60198"/>
                </a:lnTo>
                <a:lnTo>
                  <a:pt x="844423" y="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2203957" y="4343400"/>
            <a:ext cx="772414" cy="1755127"/>
          </a:xfrm>
          <a:custGeom>
            <a:avLst/>
            <a:gdLst/>
            <a:ahLst/>
            <a:cxnLst/>
            <a:rect l="l" t="t" r="r" b="b"/>
            <a:pathLst>
              <a:path w="772414" h="1755127">
                <a:moveTo>
                  <a:pt x="731669" y="67384"/>
                </a:moveTo>
                <a:lnTo>
                  <a:pt x="0" y="1750072"/>
                </a:lnTo>
                <a:lnTo>
                  <a:pt x="11684" y="1755127"/>
                </a:lnTo>
                <a:lnTo>
                  <a:pt x="743202" y="72396"/>
                </a:lnTo>
                <a:lnTo>
                  <a:pt x="731669" y="67384"/>
                </a:lnTo>
                <a:close/>
              </a:path>
              <a:path w="772414" h="1755127">
                <a:moveTo>
                  <a:pt x="770837" y="55752"/>
                </a:moveTo>
                <a:lnTo>
                  <a:pt x="736727" y="55752"/>
                </a:lnTo>
                <a:lnTo>
                  <a:pt x="748284" y="60706"/>
                </a:lnTo>
                <a:lnTo>
                  <a:pt x="743202" y="72396"/>
                </a:lnTo>
                <a:lnTo>
                  <a:pt x="772414" y="85089"/>
                </a:lnTo>
                <a:lnTo>
                  <a:pt x="770837" y="55752"/>
                </a:lnTo>
                <a:close/>
              </a:path>
              <a:path w="772414" h="1755127">
                <a:moveTo>
                  <a:pt x="736727" y="55752"/>
                </a:moveTo>
                <a:lnTo>
                  <a:pt x="731669" y="67384"/>
                </a:lnTo>
                <a:lnTo>
                  <a:pt x="743202" y="72396"/>
                </a:lnTo>
                <a:lnTo>
                  <a:pt x="748284" y="60706"/>
                </a:lnTo>
                <a:lnTo>
                  <a:pt x="736727" y="55752"/>
                </a:lnTo>
                <a:close/>
              </a:path>
              <a:path w="772414" h="1755127">
                <a:moveTo>
                  <a:pt x="767842" y="0"/>
                </a:moveTo>
                <a:lnTo>
                  <a:pt x="702564" y="54737"/>
                </a:lnTo>
                <a:lnTo>
                  <a:pt x="731669" y="67384"/>
                </a:lnTo>
                <a:lnTo>
                  <a:pt x="736727" y="55752"/>
                </a:lnTo>
                <a:lnTo>
                  <a:pt x="770837" y="55752"/>
                </a:lnTo>
                <a:lnTo>
                  <a:pt x="767842" y="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609600" y="6338887"/>
            <a:ext cx="5410200" cy="44450"/>
          </a:xfrm>
          <a:custGeom>
            <a:avLst/>
            <a:gdLst/>
            <a:ahLst/>
            <a:cxnLst/>
            <a:rect l="l" t="t" r="r" b="b"/>
            <a:pathLst>
              <a:path w="5410200" h="44450">
                <a:moveTo>
                  <a:pt x="12700" y="0"/>
                </a:moveTo>
                <a:lnTo>
                  <a:pt x="0" y="0"/>
                </a:lnTo>
                <a:lnTo>
                  <a:pt x="0" y="12700"/>
                </a:lnTo>
                <a:lnTo>
                  <a:pt x="12700" y="12700"/>
                </a:lnTo>
                <a:lnTo>
                  <a:pt x="12700" y="0"/>
                </a:lnTo>
                <a:close/>
              </a:path>
              <a:path w="5410200" h="44450">
                <a:moveTo>
                  <a:pt x="38100" y="0"/>
                </a:moveTo>
                <a:lnTo>
                  <a:pt x="25400" y="0"/>
                </a:lnTo>
                <a:lnTo>
                  <a:pt x="25400" y="12700"/>
                </a:lnTo>
                <a:lnTo>
                  <a:pt x="38100" y="12700"/>
                </a:lnTo>
                <a:lnTo>
                  <a:pt x="38100" y="0"/>
                </a:lnTo>
                <a:close/>
              </a:path>
              <a:path w="5410200" h="44450">
                <a:moveTo>
                  <a:pt x="63500" y="0"/>
                </a:moveTo>
                <a:lnTo>
                  <a:pt x="50800" y="0"/>
                </a:lnTo>
                <a:lnTo>
                  <a:pt x="50800" y="12700"/>
                </a:lnTo>
                <a:lnTo>
                  <a:pt x="63500" y="12700"/>
                </a:lnTo>
                <a:lnTo>
                  <a:pt x="63500" y="0"/>
                </a:lnTo>
                <a:close/>
              </a:path>
              <a:path w="5410200" h="44450">
                <a:moveTo>
                  <a:pt x="88900" y="0"/>
                </a:moveTo>
                <a:lnTo>
                  <a:pt x="76200" y="0"/>
                </a:lnTo>
                <a:lnTo>
                  <a:pt x="76200" y="12700"/>
                </a:lnTo>
                <a:lnTo>
                  <a:pt x="88900" y="12700"/>
                </a:lnTo>
                <a:lnTo>
                  <a:pt x="88900" y="0"/>
                </a:lnTo>
                <a:close/>
              </a:path>
              <a:path w="5410200" h="44450">
                <a:moveTo>
                  <a:pt x="114300" y="0"/>
                </a:moveTo>
                <a:lnTo>
                  <a:pt x="101600" y="0"/>
                </a:lnTo>
                <a:lnTo>
                  <a:pt x="101600" y="12700"/>
                </a:lnTo>
                <a:lnTo>
                  <a:pt x="114300" y="12700"/>
                </a:lnTo>
                <a:lnTo>
                  <a:pt x="114300" y="0"/>
                </a:lnTo>
                <a:close/>
              </a:path>
              <a:path w="5410200" h="44450">
                <a:moveTo>
                  <a:pt x="139700" y="0"/>
                </a:moveTo>
                <a:lnTo>
                  <a:pt x="127000" y="0"/>
                </a:lnTo>
                <a:lnTo>
                  <a:pt x="127000" y="12700"/>
                </a:lnTo>
                <a:lnTo>
                  <a:pt x="139700" y="12700"/>
                </a:lnTo>
                <a:lnTo>
                  <a:pt x="139700" y="0"/>
                </a:lnTo>
                <a:close/>
              </a:path>
              <a:path w="5410200" h="44450">
                <a:moveTo>
                  <a:pt x="165100" y="0"/>
                </a:moveTo>
                <a:lnTo>
                  <a:pt x="152400" y="0"/>
                </a:lnTo>
                <a:lnTo>
                  <a:pt x="152400" y="12700"/>
                </a:lnTo>
                <a:lnTo>
                  <a:pt x="165100" y="12700"/>
                </a:lnTo>
                <a:lnTo>
                  <a:pt x="165100" y="0"/>
                </a:lnTo>
                <a:close/>
              </a:path>
              <a:path w="5410200" h="44450">
                <a:moveTo>
                  <a:pt x="190500" y="0"/>
                </a:moveTo>
                <a:lnTo>
                  <a:pt x="177800" y="0"/>
                </a:lnTo>
                <a:lnTo>
                  <a:pt x="177800" y="12700"/>
                </a:lnTo>
                <a:lnTo>
                  <a:pt x="190500" y="12700"/>
                </a:lnTo>
                <a:lnTo>
                  <a:pt x="190500" y="0"/>
                </a:lnTo>
                <a:close/>
              </a:path>
              <a:path w="5410200" h="44450">
                <a:moveTo>
                  <a:pt x="215900" y="0"/>
                </a:moveTo>
                <a:lnTo>
                  <a:pt x="203200" y="0"/>
                </a:lnTo>
                <a:lnTo>
                  <a:pt x="203200" y="12700"/>
                </a:lnTo>
                <a:lnTo>
                  <a:pt x="215900" y="12700"/>
                </a:lnTo>
                <a:lnTo>
                  <a:pt x="215900" y="0"/>
                </a:lnTo>
                <a:close/>
              </a:path>
              <a:path w="5410200" h="44450">
                <a:moveTo>
                  <a:pt x="241300" y="0"/>
                </a:moveTo>
                <a:lnTo>
                  <a:pt x="228600" y="0"/>
                </a:lnTo>
                <a:lnTo>
                  <a:pt x="228600" y="12700"/>
                </a:lnTo>
                <a:lnTo>
                  <a:pt x="241300" y="12700"/>
                </a:lnTo>
                <a:lnTo>
                  <a:pt x="241300" y="0"/>
                </a:lnTo>
                <a:close/>
              </a:path>
              <a:path w="5410200" h="44450">
                <a:moveTo>
                  <a:pt x="266700" y="0"/>
                </a:moveTo>
                <a:lnTo>
                  <a:pt x="254000" y="0"/>
                </a:lnTo>
                <a:lnTo>
                  <a:pt x="254000" y="12700"/>
                </a:lnTo>
                <a:lnTo>
                  <a:pt x="266700" y="12700"/>
                </a:lnTo>
                <a:lnTo>
                  <a:pt x="266700" y="0"/>
                </a:lnTo>
                <a:close/>
              </a:path>
              <a:path w="5410200" h="44450">
                <a:moveTo>
                  <a:pt x="292100" y="0"/>
                </a:moveTo>
                <a:lnTo>
                  <a:pt x="279400" y="0"/>
                </a:lnTo>
                <a:lnTo>
                  <a:pt x="279400" y="12700"/>
                </a:lnTo>
                <a:lnTo>
                  <a:pt x="292100" y="12700"/>
                </a:lnTo>
                <a:lnTo>
                  <a:pt x="292100" y="0"/>
                </a:lnTo>
                <a:close/>
              </a:path>
              <a:path w="5410200" h="44450">
                <a:moveTo>
                  <a:pt x="317500" y="0"/>
                </a:moveTo>
                <a:lnTo>
                  <a:pt x="304800" y="0"/>
                </a:lnTo>
                <a:lnTo>
                  <a:pt x="304800" y="12700"/>
                </a:lnTo>
                <a:lnTo>
                  <a:pt x="317500" y="12700"/>
                </a:lnTo>
                <a:lnTo>
                  <a:pt x="317500" y="0"/>
                </a:lnTo>
                <a:close/>
              </a:path>
              <a:path w="5410200" h="44450">
                <a:moveTo>
                  <a:pt x="342900" y="0"/>
                </a:moveTo>
                <a:lnTo>
                  <a:pt x="330200" y="0"/>
                </a:lnTo>
                <a:lnTo>
                  <a:pt x="330200" y="12700"/>
                </a:lnTo>
                <a:lnTo>
                  <a:pt x="342900" y="12700"/>
                </a:lnTo>
                <a:lnTo>
                  <a:pt x="342900" y="0"/>
                </a:lnTo>
                <a:close/>
              </a:path>
              <a:path w="5410200" h="44450">
                <a:moveTo>
                  <a:pt x="368300" y="0"/>
                </a:moveTo>
                <a:lnTo>
                  <a:pt x="355600" y="0"/>
                </a:lnTo>
                <a:lnTo>
                  <a:pt x="355600" y="12700"/>
                </a:lnTo>
                <a:lnTo>
                  <a:pt x="368300" y="12700"/>
                </a:lnTo>
                <a:lnTo>
                  <a:pt x="368300" y="0"/>
                </a:lnTo>
                <a:close/>
              </a:path>
              <a:path w="5410200" h="44450">
                <a:moveTo>
                  <a:pt x="393700" y="0"/>
                </a:moveTo>
                <a:lnTo>
                  <a:pt x="381000" y="0"/>
                </a:lnTo>
                <a:lnTo>
                  <a:pt x="381000" y="12700"/>
                </a:lnTo>
                <a:lnTo>
                  <a:pt x="393700" y="12700"/>
                </a:lnTo>
                <a:lnTo>
                  <a:pt x="393700" y="0"/>
                </a:lnTo>
                <a:close/>
              </a:path>
              <a:path w="5410200" h="44450">
                <a:moveTo>
                  <a:pt x="419100" y="0"/>
                </a:moveTo>
                <a:lnTo>
                  <a:pt x="406400" y="0"/>
                </a:lnTo>
                <a:lnTo>
                  <a:pt x="406400" y="12700"/>
                </a:lnTo>
                <a:lnTo>
                  <a:pt x="419100" y="12700"/>
                </a:lnTo>
                <a:lnTo>
                  <a:pt x="419100" y="0"/>
                </a:lnTo>
                <a:close/>
              </a:path>
              <a:path w="5410200" h="44450">
                <a:moveTo>
                  <a:pt x="444500" y="0"/>
                </a:moveTo>
                <a:lnTo>
                  <a:pt x="431800" y="0"/>
                </a:lnTo>
                <a:lnTo>
                  <a:pt x="431800" y="12700"/>
                </a:lnTo>
                <a:lnTo>
                  <a:pt x="444500" y="12700"/>
                </a:lnTo>
                <a:lnTo>
                  <a:pt x="444500" y="0"/>
                </a:lnTo>
                <a:close/>
              </a:path>
              <a:path w="5410200" h="44450">
                <a:moveTo>
                  <a:pt x="469900" y="0"/>
                </a:moveTo>
                <a:lnTo>
                  <a:pt x="457200" y="0"/>
                </a:lnTo>
                <a:lnTo>
                  <a:pt x="457200" y="12700"/>
                </a:lnTo>
                <a:lnTo>
                  <a:pt x="469900" y="12700"/>
                </a:lnTo>
                <a:lnTo>
                  <a:pt x="469900" y="0"/>
                </a:lnTo>
                <a:close/>
              </a:path>
              <a:path w="5410200" h="44450">
                <a:moveTo>
                  <a:pt x="495300" y="0"/>
                </a:moveTo>
                <a:lnTo>
                  <a:pt x="482600" y="0"/>
                </a:lnTo>
                <a:lnTo>
                  <a:pt x="482600" y="12700"/>
                </a:lnTo>
                <a:lnTo>
                  <a:pt x="495300" y="12700"/>
                </a:lnTo>
                <a:lnTo>
                  <a:pt x="495300" y="0"/>
                </a:lnTo>
                <a:close/>
              </a:path>
              <a:path w="5410200" h="44450">
                <a:moveTo>
                  <a:pt x="520700" y="0"/>
                </a:moveTo>
                <a:lnTo>
                  <a:pt x="508000" y="0"/>
                </a:lnTo>
                <a:lnTo>
                  <a:pt x="508000" y="12700"/>
                </a:lnTo>
                <a:lnTo>
                  <a:pt x="520700" y="12700"/>
                </a:lnTo>
                <a:lnTo>
                  <a:pt x="520700" y="0"/>
                </a:lnTo>
                <a:close/>
              </a:path>
              <a:path w="5410200" h="44450">
                <a:moveTo>
                  <a:pt x="546100" y="0"/>
                </a:moveTo>
                <a:lnTo>
                  <a:pt x="533400" y="0"/>
                </a:lnTo>
                <a:lnTo>
                  <a:pt x="533400" y="12700"/>
                </a:lnTo>
                <a:lnTo>
                  <a:pt x="546100" y="12700"/>
                </a:lnTo>
                <a:lnTo>
                  <a:pt x="546100" y="0"/>
                </a:lnTo>
                <a:close/>
              </a:path>
              <a:path w="5410200" h="44450">
                <a:moveTo>
                  <a:pt x="571500" y="0"/>
                </a:moveTo>
                <a:lnTo>
                  <a:pt x="558800" y="0"/>
                </a:lnTo>
                <a:lnTo>
                  <a:pt x="558800" y="12700"/>
                </a:lnTo>
                <a:lnTo>
                  <a:pt x="571500" y="12700"/>
                </a:lnTo>
                <a:lnTo>
                  <a:pt x="571500" y="0"/>
                </a:lnTo>
                <a:close/>
              </a:path>
              <a:path w="5410200" h="44450">
                <a:moveTo>
                  <a:pt x="596900" y="0"/>
                </a:moveTo>
                <a:lnTo>
                  <a:pt x="584200" y="0"/>
                </a:lnTo>
                <a:lnTo>
                  <a:pt x="584200" y="12700"/>
                </a:lnTo>
                <a:lnTo>
                  <a:pt x="596900" y="12700"/>
                </a:lnTo>
                <a:lnTo>
                  <a:pt x="596900" y="0"/>
                </a:lnTo>
                <a:close/>
              </a:path>
              <a:path w="5410200" h="44450">
                <a:moveTo>
                  <a:pt x="622300" y="0"/>
                </a:moveTo>
                <a:lnTo>
                  <a:pt x="609600" y="0"/>
                </a:lnTo>
                <a:lnTo>
                  <a:pt x="609600" y="12700"/>
                </a:lnTo>
                <a:lnTo>
                  <a:pt x="622300" y="12700"/>
                </a:lnTo>
                <a:lnTo>
                  <a:pt x="622300" y="0"/>
                </a:lnTo>
                <a:close/>
              </a:path>
              <a:path w="5410200" h="44450">
                <a:moveTo>
                  <a:pt x="647700" y="0"/>
                </a:moveTo>
                <a:lnTo>
                  <a:pt x="635000" y="0"/>
                </a:lnTo>
                <a:lnTo>
                  <a:pt x="635000" y="12700"/>
                </a:lnTo>
                <a:lnTo>
                  <a:pt x="647700" y="12700"/>
                </a:lnTo>
                <a:lnTo>
                  <a:pt x="647700" y="0"/>
                </a:lnTo>
                <a:close/>
              </a:path>
              <a:path w="5410200" h="44450">
                <a:moveTo>
                  <a:pt x="673100" y="0"/>
                </a:moveTo>
                <a:lnTo>
                  <a:pt x="660400" y="0"/>
                </a:lnTo>
                <a:lnTo>
                  <a:pt x="660400" y="12700"/>
                </a:lnTo>
                <a:lnTo>
                  <a:pt x="673100" y="12700"/>
                </a:lnTo>
                <a:lnTo>
                  <a:pt x="673100" y="0"/>
                </a:lnTo>
                <a:close/>
              </a:path>
              <a:path w="5410200" h="44450">
                <a:moveTo>
                  <a:pt x="698500" y="0"/>
                </a:moveTo>
                <a:lnTo>
                  <a:pt x="685800" y="0"/>
                </a:lnTo>
                <a:lnTo>
                  <a:pt x="685800" y="12700"/>
                </a:lnTo>
                <a:lnTo>
                  <a:pt x="698500" y="12700"/>
                </a:lnTo>
                <a:lnTo>
                  <a:pt x="698500" y="0"/>
                </a:lnTo>
                <a:close/>
              </a:path>
              <a:path w="5410200" h="44450">
                <a:moveTo>
                  <a:pt x="723900" y="0"/>
                </a:moveTo>
                <a:lnTo>
                  <a:pt x="711200" y="0"/>
                </a:lnTo>
                <a:lnTo>
                  <a:pt x="711200" y="12700"/>
                </a:lnTo>
                <a:lnTo>
                  <a:pt x="723900" y="12700"/>
                </a:lnTo>
                <a:lnTo>
                  <a:pt x="723900" y="0"/>
                </a:lnTo>
                <a:close/>
              </a:path>
              <a:path w="5410200" h="44450">
                <a:moveTo>
                  <a:pt x="749300" y="0"/>
                </a:moveTo>
                <a:lnTo>
                  <a:pt x="736600" y="0"/>
                </a:lnTo>
                <a:lnTo>
                  <a:pt x="736600" y="12700"/>
                </a:lnTo>
                <a:lnTo>
                  <a:pt x="749300" y="12700"/>
                </a:lnTo>
                <a:lnTo>
                  <a:pt x="749300" y="0"/>
                </a:lnTo>
                <a:close/>
              </a:path>
              <a:path w="5410200" h="44450">
                <a:moveTo>
                  <a:pt x="774700" y="0"/>
                </a:moveTo>
                <a:lnTo>
                  <a:pt x="762000" y="0"/>
                </a:lnTo>
                <a:lnTo>
                  <a:pt x="762000" y="12700"/>
                </a:lnTo>
                <a:lnTo>
                  <a:pt x="774700" y="12700"/>
                </a:lnTo>
                <a:lnTo>
                  <a:pt x="774700" y="0"/>
                </a:lnTo>
                <a:close/>
              </a:path>
              <a:path w="5410200" h="44450">
                <a:moveTo>
                  <a:pt x="800100" y="0"/>
                </a:moveTo>
                <a:lnTo>
                  <a:pt x="787400" y="0"/>
                </a:lnTo>
                <a:lnTo>
                  <a:pt x="787400" y="12700"/>
                </a:lnTo>
                <a:lnTo>
                  <a:pt x="800100" y="12700"/>
                </a:lnTo>
                <a:lnTo>
                  <a:pt x="800100" y="0"/>
                </a:lnTo>
                <a:close/>
              </a:path>
              <a:path w="5410200" h="44450">
                <a:moveTo>
                  <a:pt x="825500" y="0"/>
                </a:moveTo>
                <a:lnTo>
                  <a:pt x="812800" y="0"/>
                </a:lnTo>
                <a:lnTo>
                  <a:pt x="812800" y="12700"/>
                </a:lnTo>
                <a:lnTo>
                  <a:pt x="825500" y="12700"/>
                </a:lnTo>
                <a:lnTo>
                  <a:pt x="825500" y="0"/>
                </a:lnTo>
                <a:close/>
              </a:path>
              <a:path w="5410200" h="44450">
                <a:moveTo>
                  <a:pt x="850900" y="0"/>
                </a:moveTo>
                <a:lnTo>
                  <a:pt x="838200" y="0"/>
                </a:lnTo>
                <a:lnTo>
                  <a:pt x="838200" y="12700"/>
                </a:lnTo>
                <a:lnTo>
                  <a:pt x="850900" y="12700"/>
                </a:lnTo>
                <a:lnTo>
                  <a:pt x="850900" y="0"/>
                </a:lnTo>
                <a:close/>
              </a:path>
              <a:path w="5410200" h="44450">
                <a:moveTo>
                  <a:pt x="876300" y="0"/>
                </a:moveTo>
                <a:lnTo>
                  <a:pt x="863600" y="0"/>
                </a:lnTo>
                <a:lnTo>
                  <a:pt x="863600" y="12700"/>
                </a:lnTo>
                <a:lnTo>
                  <a:pt x="876300" y="12700"/>
                </a:lnTo>
                <a:lnTo>
                  <a:pt x="876300" y="0"/>
                </a:lnTo>
                <a:close/>
              </a:path>
              <a:path w="5410200" h="44450">
                <a:moveTo>
                  <a:pt x="901700" y="0"/>
                </a:moveTo>
                <a:lnTo>
                  <a:pt x="889000" y="0"/>
                </a:lnTo>
                <a:lnTo>
                  <a:pt x="889000" y="12700"/>
                </a:lnTo>
                <a:lnTo>
                  <a:pt x="901700" y="12700"/>
                </a:lnTo>
                <a:lnTo>
                  <a:pt x="901700" y="0"/>
                </a:lnTo>
                <a:close/>
              </a:path>
              <a:path w="5410200" h="44450">
                <a:moveTo>
                  <a:pt x="927100" y="0"/>
                </a:moveTo>
                <a:lnTo>
                  <a:pt x="914400" y="0"/>
                </a:lnTo>
                <a:lnTo>
                  <a:pt x="914400" y="12700"/>
                </a:lnTo>
                <a:lnTo>
                  <a:pt x="927100" y="12700"/>
                </a:lnTo>
                <a:lnTo>
                  <a:pt x="927100" y="0"/>
                </a:lnTo>
                <a:close/>
              </a:path>
              <a:path w="5410200" h="44450">
                <a:moveTo>
                  <a:pt x="952500" y="0"/>
                </a:moveTo>
                <a:lnTo>
                  <a:pt x="939800" y="0"/>
                </a:lnTo>
                <a:lnTo>
                  <a:pt x="939800" y="12700"/>
                </a:lnTo>
                <a:lnTo>
                  <a:pt x="952500" y="12700"/>
                </a:lnTo>
                <a:lnTo>
                  <a:pt x="952500" y="0"/>
                </a:lnTo>
                <a:close/>
              </a:path>
              <a:path w="5410200" h="44450">
                <a:moveTo>
                  <a:pt x="977900" y="0"/>
                </a:moveTo>
                <a:lnTo>
                  <a:pt x="965200" y="0"/>
                </a:lnTo>
                <a:lnTo>
                  <a:pt x="965200" y="12700"/>
                </a:lnTo>
                <a:lnTo>
                  <a:pt x="977900" y="12700"/>
                </a:lnTo>
                <a:lnTo>
                  <a:pt x="977900" y="0"/>
                </a:lnTo>
                <a:close/>
              </a:path>
              <a:path w="5410200" h="44450">
                <a:moveTo>
                  <a:pt x="1003300" y="0"/>
                </a:moveTo>
                <a:lnTo>
                  <a:pt x="990600" y="0"/>
                </a:lnTo>
                <a:lnTo>
                  <a:pt x="990600" y="12700"/>
                </a:lnTo>
                <a:lnTo>
                  <a:pt x="1003300" y="12700"/>
                </a:lnTo>
                <a:lnTo>
                  <a:pt x="1003300" y="0"/>
                </a:lnTo>
                <a:close/>
              </a:path>
              <a:path w="5410200" h="44450">
                <a:moveTo>
                  <a:pt x="1028700" y="0"/>
                </a:moveTo>
                <a:lnTo>
                  <a:pt x="1016000" y="0"/>
                </a:lnTo>
                <a:lnTo>
                  <a:pt x="1016000" y="12700"/>
                </a:lnTo>
                <a:lnTo>
                  <a:pt x="1028700" y="12700"/>
                </a:lnTo>
                <a:lnTo>
                  <a:pt x="1028700" y="0"/>
                </a:lnTo>
                <a:close/>
              </a:path>
              <a:path w="5410200" h="44450">
                <a:moveTo>
                  <a:pt x="1054100" y="0"/>
                </a:moveTo>
                <a:lnTo>
                  <a:pt x="1041400" y="0"/>
                </a:lnTo>
                <a:lnTo>
                  <a:pt x="1041400" y="12700"/>
                </a:lnTo>
                <a:lnTo>
                  <a:pt x="1054100" y="12700"/>
                </a:lnTo>
                <a:lnTo>
                  <a:pt x="1054100" y="0"/>
                </a:lnTo>
                <a:close/>
              </a:path>
              <a:path w="5410200" h="44450">
                <a:moveTo>
                  <a:pt x="1079500" y="0"/>
                </a:moveTo>
                <a:lnTo>
                  <a:pt x="1066800" y="0"/>
                </a:lnTo>
                <a:lnTo>
                  <a:pt x="1066800" y="12700"/>
                </a:lnTo>
                <a:lnTo>
                  <a:pt x="1079500" y="12700"/>
                </a:lnTo>
                <a:lnTo>
                  <a:pt x="1079500" y="0"/>
                </a:lnTo>
                <a:close/>
              </a:path>
              <a:path w="5410200" h="44450">
                <a:moveTo>
                  <a:pt x="1104900" y="0"/>
                </a:moveTo>
                <a:lnTo>
                  <a:pt x="1092200" y="0"/>
                </a:lnTo>
                <a:lnTo>
                  <a:pt x="1092200" y="12700"/>
                </a:lnTo>
                <a:lnTo>
                  <a:pt x="1104900" y="12700"/>
                </a:lnTo>
                <a:lnTo>
                  <a:pt x="1104900" y="0"/>
                </a:lnTo>
                <a:close/>
              </a:path>
              <a:path w="5410200" h="44450">
                <a:moveTo>
                  <a:pt x="1130300" y="0"/>
                </a:moveTo>
                <a:lnTo>
                  <a:pt x="1117600" y="0"/>
                </a:lnTo>
                <a:lnTo>
                  <a:pt x="1117600" y="12700"/>
                </a:lnTo>
                <a:lnTo>
                  <a:pt x="1130300" y="12700"/>
                </a:lnTo>
                <a:lnTo>
                  <a:pt x="1130300" y="0"/>
                </a:lnTo>
                <a:close/>
              </a:path>
              <a:path w="5410200" h="44450">
                <a:moveTo>
                  <a:pt x="1155700" y="0"/>
                </a:moveTo>
                <a:lnTo>
                  <a:pt x="1143000" y="0"/>
                </a:lnTo>
                <a:lnTo>
                  <a:pt x="1143000" y="12700"/>
                </a:lnTo>
                <a:lnTo>
                  <a:pt x="1155700" y="12700"/>
                </a:lnTo>
                <a:lnTo>
                  <a:pt x="1155700" y="0"/>
                </a:lnTo>
                <a:close/>
              </a:path>
              <a:path w="5410200" h="44450">
                <a:moveTo>
                  <a:pt x="1181100" y="0"/>
                </a:moveTo>
                <a:lnTo>
                  <a:pt x="1168400" y="0"/>
                </a:lnTo>
                <a:lnTo>
                  <a:pt x="1168400" y="12700"/>
                </a:lnTo>
                <a:lnTo>
                  <a:pt x="1181100" y="12700"/>
                </a:lnTo>
                <a:lnTo>
                  <a:pt x="1181100" y="0"/>
                </a:lnTo>
                <a:close/>
              </a:path>
              <a:path w="5410200" h="44450">
                <a:moveTo>
                  <a:pt x="1206500" y="0"/>
                </a:moveTo>
                <a:lnTo>
                  <a:pt x="1193800" y="0"/>
                </a:lnTo>
                <a:lnTo>
                  <a:pt x="1193800" y="12700"/>
                </a:lnTo>
                <a:lnTo>
                  <a:pt x="1206500" y="12700"/>
                </a:lnTo>
                <a:lnTo>
                  <a:pt x="1206500" y="0"/>
                </a:lnTo>
                <a:close/>
              </a:path>
              <a:path w="5410200" h="44450">
                <a:moveTo>
                  <a:pt x="1231900" y="0"/>
                </a:moveTo>
                <a:lnTo>
                  <a:pt x="1219200" y="0"/>
                </a:lnTo>
                <a:lnTo>
                  <a:pt x="1219200" y="12700"/>
                </a:lnTo>
                <a:lnTo>
                  <a:pt x="1231900" y="12700"/>
                </a:lnTo>
                <a:lnTo>
                  <a:pt x="1231900" y="0"/>
                </a:lnTo>
                <a:close/>
              </a:path>
              <a:path w="5410200" h="44450">
                <a:moveTo>
                  <a:pt x="1257300" y="0"/>
                </a:moveTo>
                <a:lnTo>
                  <a:pt x="1244600" y="0"/>
                </a:lnTo>
                <a:lnTo>
                  <a:pt x="1244600" y="12700"/>
                </a:lnTo>
                <a:lnTo>
                  <a:pt x="1257300" y="12700"/>
                </a:lnTo>
                <a:lnTo>
                  <a:pt x="1257300" y="0"/>
                </a:lnTo>
                <a:close/>
              </a:path>
              <a:path w="5410200" h="44450">
                <a:moveTo>
                  <a:pt x="1282700" y="0"/>
                </a:moveTo>
                <a:lnTo>
                  <a:pt x="1270000" y="0"/>
                </a:lnTo>
                <a:lnTo>
                  <a:pt x="1270000" y="12700"/>
                </a:lnTo>
                <a:lnTo>
                  <a:pt x="1282700" y="12700"/>
                </a:lnTo>
                <a:lnTo>
                  <a:pt x="1282700" y="0"/>
                </a:lnTo>
                <a:close/>
              </a:path>
              <a:path w="5410200" h="44450">
                <a:moveTo>
                  <a:pt x="1308100" y="0"/>
                </a:moveTo>
                <a:lnTo>
                  <a:pt x="1295400" y="0"/>
                </a:lnTo>
                <a:lnTo>
                  <a:pt x="1295400" y="12700"/>
                </a:lnTo>
                <a:lnTo>
                  <a:pt x="1308100" y="12700"/>
                </a:lnTo>
                <a:lnTo>
                  <a:pt x="1308100" y="0"/>
                </a:lnTo>
                <a:close/>
              </a:path>
              <a:path w="5410200" h="44450">
                <a:moveTo>
                  <a:pt x="1333500" y="0"/>
                </a:moveTo>
                <a:lnTo>
                  <a:pt x="1320800" y="0"/>
                </a:lnTo>
                <a:lnTo>
                  <a:pt x="1320800" y="12700"/>
                </a:lnTo>
                <a:lnTo>
                  <a:pt x="1333500" y="12700"/>
                </a:lnTo>
                <a:lnTo>
                  <a:pt x="1333500" y="0"/>
                </a:lnTo>
                <a:close/>
              </a:path>
              <a:path w="5410200" h="44450">
                <a:moveTo>
                  <a:pt x="1358900" y="0"/>
                </a:moveTo>
                <a:lnTo>
                  <a:pt x="1346200" y="0"/>
                </a:lnTo>
                <a:lnTo>
                  <a:pt x="1346200" y="12700"/>
                </a:lnTo>
                <a:lnTo>
                  <a:pt x="1358900" y="12700"/>
                </a:lnTo>
                <a:lnTo>
                  <a:pt x="1358900" y="0"/>
                </a:lnTo>
                <a:close/>
              </a:path>
              <a:path w="5410200" h="44450">
                <a:moveTo>
                  <a:pt x="1384300" y="0"/>
                </a:moveTo>
                <a:lnTo>
                  <a:pt x="1371600" y="0"/>
                </a:lnTo>
                <a:lnTo>
                  <a:pt x="1371600" y="12700"/>
                </a:lnTo>
                <a:lnTo>
                  <a:pt x="1384300" y="12700"/>
                </a:lnTo>
                <a:lnTo>
                  <a:pt x="1384300" y="0"/>
                </a:lnTo>
                <a:close/>
              </a:path>
              <a:path w="5410200" h="44450">
                <a:moveTo>
                  <a:pt x="1409700" y="0"/>
                </a:moveTo>
                <a:lnTo>
                  <a:pt x="1397000" y="0"/>
                </a:lnTo>
                <a:lnTo>
                  <a:pt x="1397000" y="12700"/>
                </a:lnTo>
                <a:lnTo>
                  <a:pt x="1409700" y="12700"/>
                </a:lnTo>
                <a:lnTo>
                  <a:pt x="1409700" y="0"/>
                </a:lnTo>
                <a:close/>
              </a:path>
              <a:path w="5410200" h="44450">
                <a:moveTo>
                  <a:pt x="1435100" y="0"/>
                </a:moveTo>
                <a:lnTo>
                  <a:pt x="1422400" y="0"/>
                </a:lnTo>
                <a:lnTo>
                  <a:pt x="1422400" y="12700"/>
                </a:lnTo>
                <a:lnTo>
                  <a:pt x="1435100" y="12700"/>
                </a:lnTo>
                <a:lnTo>
                  <a:pt x="1435100" y="0"/>
                </a:lnTo>
                <a:close/>
              </a:path>
              <a:path w="5410200" h="44450">
                <a:moveTo>
                  <a:pt x="1460500" y="0"/>
                </a:moveTo>
                <a:lnTo>
                  <a:pt x="1447800" y="0"/>
                </a:lnTo>
                <a:lnTo>
                  <a:pt x="1447800" y="12700"/>
                </a:lnTo>
                <a:lnTo>
                  <a:pt x="1460500" y="12700"/>
                </a:lnTo>
                <a:lnTo>
                  <a:pt x="1460500" y="0"/>
                </a:lnTo>
                <a:close/>
              </a:path>
              <a:path w="5410200" h="44450">
                <a:moveTo>
                  <a:pt x="1485900" y="0"/>
                </a:moveTo>
                <a:lnTo>
                  <a:pt x="1473200" y="0"/>
                </a:lnTo>
                <a:lnTo>
                  <a:pt x="1473200" y="12700"/>
                </a:lnTo>
                <a:lnTo>
                  <a:pt x="1485900" y="12700"/>
                </a:lnTo>
                <a:lnTo>
                  <a:pt x="1485900" y="0"/>
                </a:lnTo>
                <a:close/>
              </a:path>
              <a:path w="5410200" h="44450">
                <a:moveTo>
                  <a:pt x="1511300" y="0"/>
                </a:moveTo>
                <a:lnTo>
                  <a:pt x="1498600" y="0"/>
                </a:lnTo>
                <a:lnTo>
                  <a:pt x="1498600" y="12700"/>
                </a:lnTo>
                <a:lnTo>
                  <a:pt x="1511300" y="12700"/>
                </a:lnTo>
                <a:lnTo>
                  <a:pt x="1511300" y="0"/>
                </a:lnTo>
                <a:close/>
              </a:path>
              <a:path w="5410200" h="44450">
                <a:moveTo>
                  <a:pt x="1536700" y="0"/>
                </a:moveTo>
                <a:lnTo>
                  <a:pt x="1524000" y="0"/>
                </a:lnTo>
                <a:lnTo>
                  <a:pt x="1524000" y="12700"/>
                </a:lnTo>
                <a:lnTo>
                  <a:pt x="1536700" y="12700"/>
                </a:lnTo>
                <a:lnTo>
                  <a:pt x="1536700" y="0"/>
                </a:lnTo>
                <a:close/>
              </a:path>
              <a:path w="5410200" h="44450">
                <a:moveTo>
                  <a:pt x="1562100" y="0"/>
                </a:moveTo>
                <a:lnTo>
                  <a:pt x="1549400" y="0"/>
                </a:lnTo>
                <a:lnTo>
                  <a:pt x="1549400" y="12700"/>
                </a:lnTo>
                <a:lnTo>
                  <a:pt x="1562100" y="12700"/>
                </a:lnTo>
                <a:lnTo>
                  <a:pt x="1562100" y="0"/>
                </a:lnTo>
                <a:close/>
              </a:path>
              <a:path w="5410200" h="44450">
                <a:moveTo>
                  <a:pt x="1587500" y="0"/>
                </a:moveTo>
                <a:lnTo>
                  <a:pt x="1574800" y="0"/>
                </a:lnTo>
                <a:lnTo>
                  <a:pt x="1574800" y="12700"/>
                </a:lnTo>
                <a:lnTo>
                  <a:pt x="1587500" y="12700"/>
                </a:lnTo>
                <a:lnTo>
                  <a:pt x="1587500" y="0"/>
                </a:lnTo>
                <a:close/>
              </a:path>
              <a:path w="5410200" h="44450">
                <a:moveTo>
                  <a:pt x="1612900" y="0"/>
                </a:moveTo>
                <a:lnTo>
                  <a:pt x="1600200" y="0"/>
                </a:lnTo>
                <a:lnTo>
                  <a:pt x="1600200" y="12700"/>
                </a:lnTo>
                <a:lnTo>
                  <a:pt x="1612900" y="12700"/>
                </a:lnTo>
                <a:lnTo>
                  <a:pt x="1612900" y="0"/>
                </a:lnTo>
                <a:close/>
              </a:path>
              <a:path w="5410200" h="44450">
                <a:moveTo>
                  <a:pt x="1638300" y="0"/>
                </a:moveTo>
                <a:lnTo>
                  <a:pt x="1625600" y="0"/>
                </a:lnTo>
                <a:lnTo>
                  <a:pt x="1625600" y="12700"/>
                </a:lnTo>
                <a:lnTo>
                  <a:pt x="1638300" y="12700"/>
                </a:lnTo>
                <a:lnTo>
                  <a:pt x="1638300" y="0"/>
                </a:lnTo>
                <a:close/>
              </a:path>
              <a:path w="5410200" h="44450">
                <a:moveTo>
                  <a:pt x="1663700" y="0"/>
                </a:moveTo>
                <a:lnTo>
                  <a:pt x="1651000" y="0"/>
                </a:lnTo>
                <a:lnTo>
                  <a:pt x="1651000" y="12700"/>
                </a:lnTo>
                <a:lnTo>
                  <a:pt x="1663700" y="12700"/>
                </a:lnTo>
                <a:lnTo>
                  <a:pt x="1663700" y="0"/>
                </a:lnTo>
                <a:close/>
              </a:path>
              <a:path w="5410200" h="44450">
                <a:moveTo>
                  <a:pt x="1689100" y="0"/>
                </a:moveTo>
                <a:lnTo>
                  <a:pt x="1676400" y="0"/>
                </a:lnTo>
                <a:lnTo>
                  <a:pt x="1676400" y="12700"/>
                </a:lnTo>
                <a:lnTo>
                  <a:pt x="1689100" y="12700"/>
                </a:lnTo>
                <a:lnTo>
                  <a:pt x="1689100" y="0"/>
                </a:lnTo>
                <a:close/>
              </a:path>
              <a:path w="5410200" h="44450">
                <a:moveTo>
                  <a:pt x="1714500" y="0"/>
                </a:moveTo>
                <a:lnTo>
                  <a:pt x="1701800" y="0"/>
                </a:lnTo>
                <a:lnTo>
                  <a:pt x="1701800" y="12700"/>
                </a:lnTo>
                <a:lnTo>
                  <a:pt x="1714500" y="12700"/>
                </a:lnTo>
                <a:lnTo>
                  <a:pt x="1714500" y="0"/>
                </a:lnTo>
                <a:close/>
              </a:path>
              <a:path w="5410200" h="44450">
                <a:moveTo>
                  <a:pt x="1739900" y="0"/>
                </a:moveTo>
                <a:lnTo>
                  <a:pt x="1727200" y="0"/>
                </a:lnTo>
                <a:lnTo>
                  <a:pt x="1727200" y="12700"/>
                </a:lnTo>
                <a:lnTo>
                  <a:pt x="1739900" y="12700"/>
                </a:lnTo>
                <a:lnTo>
                  <a:pt x="1739900" y="0"/>
                </a:lnTo>
                <a:close/>
              </a:path>
              <a:path w="5410200" h="44450">
                <a:moveTo>
                  <a:pt x="1765300" y="0"/>
                </a:moveTo>
                <a:lnTo>
                  <a:pt x="1752600" y="0"/>
                </a:lnTo>
                <a:lnTo>
                  <a:pt x="1752600" y="12700"/>
                </a:lnTo>
                <a:lnTo>
                  <a:pt x="1765300" y="12700"/>
                </a:lnTo>
                <a:lnTo>
                  <a:pt x="1765300" y="0"/>
                </a:lnTo>
                <a:close/>
              </a:path>
              <a:path w="5410200" h="44450">
                <a:moveTo>
                  <a:pt x="1790700" y="0"/>
                </a:moveTo>
                <a:lnTo>
                  <a:pt x="1778000" y="0"/>
                </a:lnTo>
                <a:lnTo>
                  <a:pt x="1778000" y="12700"/>
                </a:lnTo>
                <a:lnTo>
                  <a:pt x="1790700" y="12700"/>
                </a:lnTo>
                <a:lnTo>
                  <a:pt x="1790700" y="0"/>
                </a:lnTo>
                <a:close/>
              </a:path>
              <a:path w="5410200" h="44450">
                <a:moveTo>
                  <a:pt x="1816100" y="0"/>
                </a:moveTo>
                <a:lnTo>
                  <a:pt x="1803400" y="0"/>
                </a:lnTo>
                <a:lnTo>
                  <a:pt x="1803400" y="12700"/>
                </a:lnTo>
                <a:lnTo>
                  <a:pt x="1816100" y="12700"/>
                </a:lnTo>
                <a:lnTo>
                  <a:pt x="1816100" y="0"/>
                </a:lnTo>
                <a:close/>
              </a:path>
              <a:path w="5410200" h="44450">
                <a:moveTo>
                  <a:pt x="1841500" y="0"/>
                </a:moveTo>
                <a:lnTo>
                  <a:pt x="1828800" y="0"/>
                </a:lnTo>
                <a:lnTo>
                  <a:pt x="1828800" y="12700"/>
                </a:lnTo>
                <a:lnTo>
                  <a:pt x="1841500" y="12700"/>
                </a:lnTo>
                <a:lnTo>
                  <a:pt x="1841500" y="0"/>
                </a:lnTo>
                <a:close/>
              </a:path>
              <a:path w="5410200" h="44450">
                <a:moveTo>
                  <a:pt x="1866900" y="0"/>
                </a:moveTo>
                <a:lnTo>
                  <a:pt x="1854200" y="0"/>
                </a:lnTo>
                <a:lnTo>
                  <a:pt x="1854200" y="12700"/>
                </a:lnTo>
                <a:lnTo>
                  <a:pt x="1866900" y="12700"/>
                </a:lnTo>
                <a:lnTo>
                  <a:pt x="1866900" y="0"/>
                </a:lnTo>
                <a:close/>
              </a:path>
              <a:path w="5410200" h="44450">
                <a:moveTo>
                  <a:pt x="1892300" y="0"/>
                </a:moveTo>
                <a:lnTo>
                  <a:pt x="1879600" y="0"/>
                </a:lnTo>
                <a:lnTo>
                  <a:pt x="1879600" y="12700"/>
                </a:lnTo>
                <a:lnTo>
                  <a:pt x="1892300" y="12700"/>
                </a:lnTo>
                <a:lnTo>
                  <a:pt x="1892300" y="0"/>
                </a:lnTo>
                <a:close/>
              </a:path>
              <a:path w="5410200" h="44450">
                <a:moveTo>
                  <a:pt x="1917700" y="0"/>
                </a:moveTo>
                <a:lnTo>
                  <a:pt x="1905000" y="0"/>
                </a:lnTo>
                <a:lnTo>
                  <a:pt x="1905000" y="12700"/>
                </a:lnTo>
                <a:lnTo>
                  <a:pt x="1917700" y="12700"/>
                </a:lnTo>
                <a:lnTo>
                  <a:pt x="1917700" y="0"/>
                </a:lnTo>
                <a:close/>
              </a:path>
              <a:path w="5410200" h="44450">
                <a:moveTo>
                  <a:pt x="1943100" y="0"/>
                </a:moveTo>
                <a:lnTo>
                  <a:pt x="1930400" y="0"/>
                </a:lnTo>
                <a:lnTo>
                  <a:pt x="1930400" y="12700"/>
                </a:lnTo>
                <a:lnTo>
                  <a:pt x="1943100" y="12700"/>
                </a:lnTo>
                <a:lnTo>
                  <a:pt x="1943100" y="0"/>
                </a:lnTo>
                <a:close/>
              </a:path>
              <a:path w="5410200" h="44450">
                <a:moveTo>
                  <a:pt x="1968500" y="0"/>
                </a:moveTo>
                <a:lnTo>
                  <a:pt x="1955800" y="0"/>
                </a:lnTo>
                <a:lnTo>
                  <a:pt x="1955800" y="12700"/>
                </a:lnTo>
                <a:lnTo>
                  <a:pt x="1968500" y="12700"/>
                </a:lnTo>
                <a:lnTo>
                  <a:pt x="1968500" y="0"/>
                </a:lnTo>
                <a:close/>
              </a:path>
              <a:path w="5410200" h="44450">
                <a:moveTo>
                  <a:pt x="1993900" y="0"/>
                </a:moveTo>
                <a:lnTo>
                  <a:pt x="1981200" y="0"/>
                </a:lnTo>
                <a:lnTo>
                  <a:pt x="1981200" y="12700"/>
                </a:lnTo>
                <a:lnTo>
                  <a:pt x="1993900" y="12700"/>
                </a:lnTo>
                <a:lnTo>
                  <a:pt x="1993900" y="0"/>
                </a:lnTo>
                <a:close/>
              </a:path>
              <a:path w="5410200" h="44450">
                <a:moveTo>
                  <a:pt x="2019300" y="0"/>
                </a:moveTo>
                <a:lnTo>
                  <a:pt x="2006600" y="0"/>
                </a:lnTo>
                <a:lnTo>
                  <a:pt x="2006600" y="12700"/>
                </a:lnTo>
                <a:lnTo>
                  <a:pt x="2019300" y="12700"/>
                </a:lnTo>
                <a:lnTo>
                  <a:pt x="2019300" y="0"/>
                </a:lnTo>
                <a:close/>
              </a:path>
              <a:path w="5410200" h="44450">
                <a:moveTo>
                  <a:pt x="2044700" y="0"/>
                </a:moveTo>
                <a:lnTo>
                  <a:pt x="2032000" y="0"/>
                </a:lnTo>
                <a:lnTo>
                  <a:pt x="2032000" y="12700"/>
                </a:lnTo>
                <a:lnTo>
                  <a:pt x="2044700" y="12700"/>
                </a:lnTo>
                <a:lnTo>
                  <a:pt x="2044700" y="0"/>
                </a:lnTo>
                <a:close/>
              </a:path>
              <a:path w="5410200" h="44450">
                <a:moveTo>
                  <a:pt x="2070100" y="0"/>
                </a:moveTo>
                <a:lnTo>
                  <a:pt x="2057400" y="0"/>
                </a:lnTo>
                <a:lnTo>
                  <a:pt x="2057400" y="12700"/>
                </a:lnTo>
                <a:lnTo>
                  <a:pt x="2070100" y="12700"/>
                </a:lnTo>
                <a:lnTo>
                  <a:pt x="2070100" y="0"/>
                </a:lnTo>
                <a:close/>
              </a:path>
              <a:path w="5410200" h="44450">
                <a:moveTo>
                  <a:pt x="2095500" y="0"/>
                </a:moveTo>
                <a:lnTo>
                  <a:pt x="2082800" y="0"/>
                </a:lnTo>
                <a:lnTo>
                  <a:pt x="2082800" y="12700"/>
                </a:lnTo>
                <a:lnTo>
                  <a:pt x="2095500" y="12700"/>
                </a:lnTo>
                <a:lnTo>
                  <a:pt x="2095500" y="0"/>
                </a:lnTo>
                <a:close/>
              </a:path>
              <a:path w="5410200" h="44450">
                <a:moveTo>
                  <a:pt x="2120900" y="0"/>
                </a:moveTo>
                <a:lnTo>
                  <a:pt x="2108200" y="0"/>
                </a:lnTo>
                <a:lnTo>
                  <a:pt x="2108200" y="12700"/>
                </a:lnTo>
                <a:lnTo>
                  <a:pt x="2120900" y="12700"/>
                </a:lnTo>
                <a:lnTo>
                  <a:pt x="2120900" y="0"/>
                </a:lnTo>
                <a:close/>
              </a:path>
              <a:path w="5410200" h="44450">
                <a:moveTo>
                  <a:pt x="2146300" y="0"/>
                </a:moveTo>
                <a:lnTo>
                  <a:pt x="2133600" y="0"/>
                </a:lnTo>
                <a:lnTo>
                  <a:pt x="2133600" y="12700"/>
                </a:lnTo>
                <a:lnTo>
                  <a:pt x="2146300" y="12700"/>
                </a:lnTo>
                <a:lnTo>
                  <a:pt x="2146300" y="0"/>
                </a:lnTo>
                <a:close/>
              </a:path>
              <a:path w="5410200" h="44450">
                <a:moveTo>
                  <a:pt x="2171700" y="0"/>
                </a:moveTo>
                <a:lnTo>
                  <a:pt x="2159000" y="0"/>
                </a:lnTo>
                <a:lnTo>
                  <a:pt x="2159000" y="12700"/>
                </a:lnTo>
                <a:lnTo>
                  <a:pt x="2171700" y="12700"/>
                </a:lnTo>
                <a:lnTo>
                  <a:pt x="2171700" y="0"/>
                </a:lnTo>
                <a:close/>
              </a:path>
              <a:path w="5410200" h="44450">
                <a:moveTo>
                  <a:pt x="2197100" y="0"/>
                </a:moveTo>
                <a:lnTo>
                  <a:pt x="2184400" y="0"/>
                </a:lnTo>
                <a:lnTo>
                  <a:pt x="2184400" y="12700"/>
                </a:lnTo>
                <a:lnTo>
                  <a:pt x="2197100" y="12700"/>
                </a:lnTo>
                <a:lnTo>
                  <a:pt x="2197100" y="0"/>
                </a:lnTo>
                <a:close/>
              </a:path>
              <a:path w="5410200" h="44450">
                <a:moveTo>
                  <a:pt x="2222500" y="0"/>
                </a:moveTo>
                <a:lnTo>
                  <a:pt x="2209800" y="0"/>
                </a:lnTo>
                <a:lnTo>
                  <a:pt x="2209800" y="12700"/>
                </a:lnTo>
                <a:lnTo>
                  <a:pt x="2222500" y="12700"/>
                </a:lnTo>
                <a:lnTo>
                  <a:pt x="2222500" y="0"/>
                </a:lnTo>
                <a:close/>
              </a:path>
              <a:path w="5410200" h="44450">
                <a:moveTo>
                  <a:pt x="2247900" y="0"/>
                </a:moveTo>
                <a:lnTo>
                  <a:pt x="2235200" y="0"/>
                </a:lnTo>
                <a:lnTo>
                  <a:pt x="2235200" y="12700"/>
                </a:lnTo>
                <a:lnTo>
                  <a:pt x="2247900" y="12700"/>
                </a:lnTo>
                <a:lnTo>
                  <a:pt x="2247900" y="0"/>
                </a:lnTo>
                <a:close/>
              </a:path>
              <a:path w="5410200" h="44450">
                <a:moveTo>
                  <a:pt x="2273300" y="0"/>
                </a:moveTo>
                <a:lnTo>
                  <a:pt x="2260600" y="0"/>
                </a:lnTo>
                <a:lnTo>
                  <a:pt x="2260600" y="12700"/>
                </a:lnTo>
                <a:lnTo>
                  <a:pt x="2273300" y="12700"/>
                </a:lnTo>
                <a:lnTo>
                  <a:pt x="2273300" y="0"/>
                </a:lnTo>
                <a:close/>
              </a:path>
              <a:path w="5410200" h="44450">
                <a:moveTo>
                  <a:pt x="2298700" y="0"/>
                </a:moveTo>
                <a:lnTo>
                  <a:pt x="2286000" y="0"/>
                </a:lnTo>
                <a:lnTo>
                  <a:pt x="2286000" y="12700"/>
                </a:lnTo>
                <a:lnTo>
                  <a:pt x="2298700" y="12700"/>
                </a:lnTo>
                <a:lnTo>
                  <a:pt x="2298700" y="0"/>
                </a:lnTo>
                <a:close/>
              </a:path>
              <a:path w="5410200" h="44450">
                <a:moveTo>
                  <a:pt x="2324100" y="0"/>
                </a:moveTo>
                <a:lnTo>
                  <a:pt x="2311400" y="0"/>
                </a:lnTo>
                <a:lnTo>
                  <a:pt x="2311400" y="12700"/>
                </a:lnTo>
                <a:lnTo>
                  <a:pt x="2324100" y="12700"/>
                </a:lnTo>
                <a:lnTo>
                  <a:pt x="2324100" y="0"/>
                </a:lnTo>
                <a:close/>
              </a:path>
              <a:path w="5410200" h="44450">
                <a:moveTo>
                  <a:pt x="2349500" y="0"/>
                </a:moveTo>
                <a:lnTo>
                  <a:pt x="2336800" y="0"/>
                </a:lnTo>
                <a:lnTo>
                  <a:pt x="2336800" y="12700"/>
                </a:lnTo>
                <a:lnTo>
                  <a:pt x="2349500" y="12700"/>
                </a:lnTo>
                <a:lnTo>
                  <a:pt x="2349500" y="0"/>
                </a:lnTo>
                <a:close/>
              </a:path>
              <a:path w="5410200" h="44450">
                <a:moveTo>
                  <a:pt x="2374900" y="0"/>
                </a:moveTo>
                <a:lnTo>
                  <a:pt x="2362200" y="0"/>
                </a:lnTo>
                <a:lnTo>
                  <a:pt x="2362200" y="12700"/>
                </a:lnTo>
                <a:lnTo>
                  <a:pt x="2374900" y="12700"/>
                </a:lnTo>
                <a:lnTo>
                  <a:pt x="2374900" y="0"/>
                </a:lnTo>
                <a:close/>
              </a:path>
              <a:path w="5410200" h="44450">
                <a:moveTo>
                  <a:pt x="2400300" y="0"/>
                </a:moveTo>
                <a:lnTo>
                  <a:pt x="2387600" y="0"/>
                </a:lnTo>
                <a:lnTo>
                  <a:pt x="2387600" y="12700"/>
                </a:lnTo>
                <a:lnTo>
                  <a:pt x="2400300" y="12700"/>
                </a:lnTo>
                <a:lnTo>
                  <a:pt x="2400300" y="0"/>
                </a:lnTo>
                <a:close/>
              </a:path>
              <a:path w="5410200" h="44450">
                <a:moveTo>
                  <a:pt x="2425700" y="0"/>
                </a:moveTo>
                <a:lnTo>
                  <a:pt x="2413000" y="0"/>
                </a:lnTo>
                <a:lnTo>
                  <a:pt x="2413000" y="12700"/>
                </a:lnTo>
                <a:lnTo>
                  <a:pt x="2425700" y="12700"/>
                </a:lnTo>
                <a:lnTo>
                  <a:pt x="2425700" y="0"/>
                </a:lnTo>
                <a:close/>
              </a:path>
              <a:path w="5410200" h="44450">
                <a:moveTo>
                  <a:pt x="2451100" y="0"/>
                </a:moveTo>
                <a:lnTo>
                  <a:pt x="2438400" y="0"/>
                </a:lnTo>
                <a:lnTo>
                  <a:pt x="2438400" y="12700"/>
                </a:lnTo>
                <a:lnTo>
                  <a:pt x="2451100" y="12700"/>
                </a:lnTo>
                <a:lnTo>
                  <a:pt x="2451100" y="0"/>
                </a:lnTo>
                <a:close/>
              </a:path>
              <a:path w="5410200" h="44450">
                <a:moveTo>
                  <a:pt x="2476500" y="0"/>
                </a:moveTo>
                <a:lnTo>
                  <a:pt x="2463800" y="0"/>
                </a:lnTo>
                <a:lnTo>
                  <a:pt x="2463800" y="12700"/>
                </a:lnTo>
                <a:lnTo>
                  <a:pt x="2476500" y="12700"/>
                </a:lnTo>
                <a:lnTo>
                  <a:pt x="2476500" y="0"/>
                </a:lnTo>
                <a:close/>
              </a:path>
              <a:path w="5410200" h="44450">
                <a:moveTo>
                  <a:pt x="2501900" y="0"/>
                </a:moveTo>
                <a:lnTo>
                  <a:pt x="2489200" y="0"/>
                </a:lnTo>
                <a:lnTo>
                  <a:pt x="2489200" y="12700"/>
                </a:lnTo>
                <a:lnTo>
                  <a:pt x="2501900" y="12700"/>
                </a:lnTo>
                <a:lnTo>
                  <a:pt x="2501900" y="0"/>
                </a:lnTo>
                <a:close/>
              </a:path>
              <a:path w="5410200" h="44450">
                <a:moveTo>
                  <a:pt x="2527300" y="0"/>
                </a:moveTo>
                <a:lnTo>
                  <a:pt x="2514600" y="0"/>
                </a:lnTo>
                <a:lnTo>
                  <a:pt x="2514600" y="12700"/>
                </a:lnTo>
                <a:lnTo>
                  <a:pt x="2527300" y="12700"/>
                </a:lnTo>
                <a:lnTo>
                  <a:pt x="2527300" y="0"/>
                </a:lnTo>
                <a:close/>
              </a:path>
              <a:path w="5410200" h="44450">
                <a:moveTo>
                  <a:pt x="2552700" y="0"/>
                </a:moveTo>
                <a:lnTo>
                  <a:pt x="2540000" y="0"/>
                </a:lnTo>
                <a:lnTo>
                  <a:pt x="2540000" y="12700"/>
                </a:lnTo>
                <a:lnTo>
                  <a:pt x="2552700" y="12700"/>
                </a:lnTo>
                <a:lnTo>
                  <a:pt x="2552700" y="0"/>
                </a:lnTo>
                <a:close/>
              </a:path>
              <a:path w="5410200" h="44450">
                <a:moveTo>
                  <a:pt x="2578100" y="0"/>
                </a:moveTo>
                <a:lnTo>
                  <a:pt x="2565400" y="0"/>
                </a:lnTo>
                <a:lnTo>
                  <a:pt x="2565400" y="12700"/>
                </a:lnTo>
                <a:lnTo>
                  <a:pt x="2578100" y="12700"/>
                </a:lnTo>
                <a:lnTo>
                  <a:pt x="2578100" y="0"/>
                </a:lnTo>
                <a:close/>
              </a:path>
              <a:path w="5410200" h="44450">
                <a:moveTo>
                  <a:pt x="2603500" y="0"/>
                </a:moveTo>
                <a:lnTo>
                  <a:pt x="2590800" y="0"/>
                </a:lnTo>
                <a:lnTo>
                  <a:pt x="2590800" y="12700"/>
                </a:lnTo>
                <a:lnTo>
                  <a:pt x="2603500" y="12700"/>
                </a:lnTo>
                <a:lnTo>
                  <a:pt x="2603500" y="0"/>
                </a:lnTo>
                <a:close/>
              </a:path>
              <a:path w="5410200" h="44450">
                <a:moveTo>
                  <a:pt x="2628900" y="0"/>
                </a:moveTo>
                <a:lnTo>
                  <a:pt x="2616200" y="0"/>
                </a:lnTo>
                <a:lnTo>
                  <a:pt x="2616200" y="12700"/>
                </a:lnTo>
                <a:lnTo>
                  <a:pt x="2628900" y="12700"/>
                </a:lnTo>
                <a:lnTo>
                  <a:pt x="2628900" y="0"/>
                </a:lnTo>
                <a:close/>
              </a:path>
              <a:path w="5410200" h="44450">
                <a:moveTo>
                  <a:pt x="2654300" y="0"/>
                </a:moveTo>
                <a:lnTo>
                  <a:pt x="2641600" y="0"/>
                </a:lnTo>
                <a:lnTo>
                  <a:pt x="2641600" y="12700"/>
                </a:lnTo>
                <a:lnTo>
                  <a:pt x="2654300" y="12700"/>
                </a:lnTo>
                <a:lnTo>
                  <a:pt x="2654300" y="0"/>
                </a:lnTo>
                <a:close/>
              </a:path>
              <a:path w="5410200" h="44450">
                <a:moveTo>
                  <a:pt x="2679700" y="0"/>
                </a:moveTo>
                <a:lnTo>
                  <a:pt x="2667000" y="0"/>
                </a:lnTo>
                <a:lnTo>
                  <a:pt x="2667000" y="12700"/>
                </a:lnTo>
                <a:lnTo>
                  <a:pt x="2679700" y="12700"/>
                </a:lnTo>
                <a:lnTo>
                  <a:pt x="2679700" y="0"/>
                </a:lnTo>
                <a:close/>
              </a:path>
              <a:path w="5410200" h="44450">
                <a:moveTo>
                  <a:pt x="2705100" y="0"/>
                </a:moveTo>
                <a:lnTo>
                  <a:pt x="2692400" y="0"/>
                </a:lnTo>
                <a:lnTo>
                  <a:pt x="2692400" y="12700"/>
                </a:lnTo>
                <a:lnTo>
                  <a:pt x="2705100" y="12700"/>
                </a:lnTo>
                <a:lnTo>
                  <a:pt x="2705100" y="0"/>
                </a:lnTo>
                <a:close/>
              </a:path>
              <a:path w="5410200" h="44450">
                <a:moveTo>
                  <a:pt x="2730500" y="0"/>
                </a:moveTo>
                <a:lnTo>
                  <a:pt x="2717800" y="0"/>
                </a:lnTo>
                <a:lnTo>
                  <a:pt x="2717800" y="12700"/>
                </a:lnTo>
                <a:lnTo>
                  <a:pt x="2730500" y="12700"/>
                </a:lnTo>
                <a:lnTo>
                  <a:pt x="2730500" y="0"/>
                </a:lnTo>
                <a:close/>
              </a:path>
              <a:path w="5410200" h="44450">
                <a:moveTo>
                  <a:pt x="2755900" y="0"/>
                </a:moveTo>
                <a:lnTo>
                  <a:pt x="2743200" y="0"/>
                </a:lnTo>
                <a:lnTo>
                  <a:pt x="2743200" y="12700"/>
                </a:lnTo>
                <a:lnTo>
                  <a:pt x="2755900" y="12700"/>
                </a:lnTo>
                <a:lnTo>
                  <a:pt x="2755900" y="0"/>
                </a:lnTo>
                <a:close/>
              </a:path>
              <a:path w="5410200" h="44450">
                <a:moveTo>
                  <a:pt x="2781300" y="0"/>
                </a:moveTo>
                <a:lnTo>
                  <a:pt x="2768600" y="0"/>
                </a:lnTo>
                <a:lnTo>
                  <a:pt x="2768600" y="12700"/>
                </a:lnTo>
                <a:lnTo>
                  <a:pt x="2781300" y="12700"/>
                </a:lnTo>
                <a:lnTo>
                  <a:pt x="2781300" y="0"/>
                </a:lnTo>
                <a:close/>
              </a:path>
              <a:path w="5410200" h="44450">
                <a:moveTo>
                  <a:pt x="2806700" y="0"/>
                </a:moveTo>
                <a:lnTo>
                  <a:pt x="2794000" y="0"/>
                </a:lnTo>
                <a:lnTo>
                  <a:pt x="2794000" y="12700"/>
                </a:lnTo>
                <a:lnTo>
                  <a:pt x="2806700" y="12700"/>
                </a:lnTo>
                <a:lnTo>
                  <a:pt x="2806700" y="0"/>
                </a:lnTo>
                <a:close/>
              </a:path>
              <a:path w="5410200" h="44450">
                <a:moveTo>
                  <a:pt x="2832100" y="0"/>
                </a:moveTo>
                <a:lnTo>
                  <a:pt x="2819400" y="0"/>
                </a:lnTo>
                <a:lnTo>
                  <a:pt x="2819400" y="12700"/>
                </a:lnTo>
                <a:lnTo>
                  <a:pt x="2832100" y="12700"/>
                </a:lnTo>
                <a:lnTo>
                  <a:pt x="2832100" y="0"/>
                </a:lnTo>
                <a:close/>
              </a:path>
              <a:path w="5410200" h="44450">
                <a:moveTo>
                  <a:pt x="2857500" y="0"/>
                </a:moveTo>
                <a:lnTo>
                  <a:pt x="2844800" y="0"/>
                </a:lnTo>
                <a:lnTo>
                  <a:pt x="2844800" y="12700"/>
                </a:lnTo>
                <a:lnTo>
                  <a:pt x="2857500" y="12700"/>
                </a:lnTo>
                <a:lnTo>
                  <a:pt x="2857500" y="0"/>
                </a:lnTo>
                <a:close/>
              </a:path>
              <a:path w="5410200" h="44450">
                <a:moveTo>
                  <a:pt x="2882900" y="0"/>
                </a:moveTo>
                <a:lnTo>
                  <a:pt x="2870200" y="0"/>
                </a:lnTo>
                <a:lnTo>
                  <a:pt x="2870200" y="12700"/>
                </a:lnTo>
                <a:lnTo>
                  <a:pt x="2882900" y="12700"/>
                </a:lnTo>
                <a:lnTo>
                  <a:pt x="2882900" y="0"/>
                </a:lnTo>
                <a:close/>
              </a:path>
              <a:path w="5410200" h="44450">
                <a:moveTo>
                  <a:pt x="2908300" y="0"/>
                </a:moveTo>
                <a:lnTo>
                  <a:pt x="2895600" y="0"/>
                </a:lnTo>
                <a:lnTo>
                  <a:pt x="2895600" y="12700"/>
                </a:lnTo>
                <a:lnTo>
                  <a:pt x="2908300" y="12700"/>
                </a:lnTo>
                <a:lnTo>
                  <a:pt x="2908300" y="0"/>
                </a:lnTo>
                <a:close/>
              </a:path>
              <a:path w="5410200" h="44450">
                <a:moveTo>
                  <a:pt x="2933700" y="0"/>
                </a:moveTo>
                <a:lnTo>
                  <a:pt x="2921000" y="0"/>
                </a:lnTo>
                <a:lnTo>
                  <a:pt x="2921000" y="12700"/>
                </a:lnTo>
                <a:lnTo>
                  <a:pt x="2933700" y="12700"/>
                </a:lnTo>
                <a:lnTo>
                  <a:pt x="2933700" y="0"/>
                </a:lnTo>
                <a:close/>
              </a:path>
              <a:path w="5410200" h="44450">
                <a:moveTo>
                  <a:pt x="2959100" y="0"/>
                </a:moveTo>
                <a:lnTo>
                  <a:pt x="2946400" y="0"/>
                </a:lnTo>
                <a:lnTo>
                  <a:pt x="2946400" y="12700"/>
                </a:lnTo>
                <a:lnTo>
                  <a:pt x="2959100" y="12700"/>
                </a:lnTo>
                <a:lnTo>
                  <a:pt x="2959100" y="0"/>
                </a:lnTo>
                <a:close/>
              </a:path>
              <a:path w="5410200" h="44450">
                <a:moveTo>
                  <a:pt x="2984500" y="0"/>
                </a:moveTo>
                <a:lnTo>
                  <a:pt x="2971800" y="0"/>
                </a:lnTo>
                <a:lnTo>
                  <a:pt x="2971800" y="12700"/>
                </a:lnTo>
                <a:lnTo>
                  <a:pt x="2984500" y="12700"/>
                </a:lnTo>
                <a:lnTo>
                  <a:pt x="2984500" y="0"/>
                </a:lnTo>
                <a:close/>
              </a:path>
              <a:path w="5410200" h="44450">
                <a:moveTo>
                  <a:pt x="3009900" y="0"/>
                </a:moveTo>
                <a:lnTo>
                  <a:pt x="2997200" y="0"/>
                </a:lnTo>
                <a:lnTo>
                  <a:pt x="2997200" y="12700"/>
                </a:lnTo>
                <a:lnTo>
                  <a:pt x="3009900" y="12700"/>
                </a:lnTo>
                <a:lnTo>
                  <a:pt x="3009900" y="0"/>
                </a:lnTo>
                <a:close/>
              </a:path>
              <a:path w="5410200" h="44450">
                <a:moveTo>
                  <a:pt x="3035300" y="0"/>
                </a:moveTo>
                <a:lnTo>
                  <a:pt x="3022600" y="0"/>
                </a:lnTo>
                <a:lnTo>
                  <a:pt x="3022600" y="12700"/>
                </a:lnTo>
                <a:lnTo>
                  <a:pt x="3035300" y="12700"/>
                </a:lnTo>
                <a:lnTo>
                  <a:pt x="3035300" y="0"/>
                </a:lnTo>
                <a:close/>
              </a:path>
              <a:path w="5410200" h="44450">
                <a:moveTo>
                  <a:pt x="3060700" y="0"/>
                </a:moveTo>
                <a:lnTo>
                  <a:pt x="3048000" y="0"/>
                </a:lnTo>
                <a:lnTo>
                  <a:pt x="3048000" y="12700"/>
                </a:lnTo>
                <a:lnTo>
                  <a:pt x="3060700" y="12700"/>
                </a:lnTo>
                <a:lnTo>
                  <a:pt x="3060700" y="0"/>
                </a:lnTo>
                <a:close/>
              </a:path>
              <a:path w="5410200" h="44450">
                <a:moveTo>
                  <a:pt x="3086100" y="0"/>
                </a:moveTo>
                <a:lnTo>
                  <a:pt x="3073400" y="0"/>
                </a:lnTo>
                <a:lnTo>
                  <a:pt x="3073400" y="12700"/>
                </a:lnTo>
                <a:lnTo>
                  <a:pt x="3086100" y="12700"/>
                </a:lnTo>
                <a:lnTo>
                  <a:pt x="3086100" y="0"/>
                </a:lnTo>
                <a:close/>
              </a:path>
              <a:path w="5410200" h="44450">
                <a:moveTo>
                  <a:pt x="3111500" y="0"/>
                </a:moveTo>
                <a:lnTo>
                  <a:pt x="3098800" y="0"/>
                </a:lnTo>
                <a:lnTo>
                  <a:pt x="3098800" y="12700"/>
                </a:lnTo>
                <a:lnTo>
                  <a:pt x="3111500" y="12700"/>
                </a:lnTo>
                <a:lnTo>
                  <a:pt x="3111500" y="0"/>
                </a:lnTo>
                <a:close/>
              </a:path>
              <a:path w="5410200" h="44450">
                <a:moveTo>
                  <a:pt x="3136900" y="0"/>
                </a:moveTo>
                <a:lnTo>
                  <a:pt x="3124200" y="0"/>
                </a:lnTo>
                <a:lnTo>
                  <a:pt x="3124200" y="12700"/>
                </a:lnTo>
                <a:lnTo>
                  <a:pt x="3136900" y="12700"/>
                </a:lnTo>
                <a:lnTo>
                  <a:pt x="3136900" y="0"/>
                </a:lnTo>
                <a:close/>
              </a:path>
              <a:path w="5410200" h="44450">
                <a:moveTo>
                  <a:pt x="3162300" y="0"/>
                </a:moveTo>
                <a:lnTo>
                  <a:pt x="3149600" y="0"/>
                </a:lnTo>
                <a:lnTo>
                  <a:pt x="3149600" y="12700"/>
                </a:lnTo>
                <a:lnTo>
                  <a:pt x="3162300" y="12700"/>
                </a:lnTo>
                <a:lnTo>
                  <a:pt x="3162300" y="0"/>
                </a:lnTo>
                <a:close/>
              </a:path>
              <a:path w="5410200" h="44450">
                <a:moveTo>
                  <a:pt x="3187700" y="0"/>
                </a:moveTo>
                <a:lnTo>
                  <a:pt x="3175000" y="0"/>
                </a:lnTo>
                <a:lnTo>
                  <a:pt x="3175000" y="12700"/>
                </a:lnTo>
                <a:lnTo>
                  <a:pt x="3187700" y="12700"/>
                </a:lnTo>
                <a:lnTo>
                  <a:pt x="3187700" y="0"/>
                </a:lnTo>
                <a:close/>
              </a:path>
              <a:path w="5410200" h="44450">
                <a:moveTo>
                  <a:pt x="3213100" y="0"/>
                </a:moveTo>
                <a:lnTo>
                  <a:pt x="3200400" y="0"/>
                </a:lnTo>
                <a:lnTo>
                  <a:pt x="3200400" y="12700"/>
                </a:lnTo>
                <a:lnTo>
                  <a:pt x="3213100" y="12700"/>
                </a:lnTo>
                <a:lnTo>
                  <a:pt x="3213100" y="0"/>
                </a:lnTo>
                <a:close/>
              </a:path>
              <a:path w="5410200" h="44450">
                <a:moveTo>
                  <a:pt x="3238500" y="0"/>
                </a:moveTo>
                <a:lnTo>
                  <a:pt x="3225800" y="0"/>
                </a:lnTo>
                <a:lnTo>
                  <a:pt x="3225800" y="12700"/>
                </a:lnTo>
                <a:lnTo>
                  <a:pt x="3238500" y="12700"/>
                </a:lnTo>
                <a:lnTo>
                  <a:pt x="3238500" y="0"/>
                </a:lnTo>
                <a:close/>
              </a:path>
              <a:path w="5410200" h="44450">
                <a:moveTo>
                  <a:pt x="3263900" y="0"/>
                </a:moveTo>
                <a:lnTo>
                  <a:pt x="3251200" y="0"/>
                </a:lnTo>
                <a:lnTo>
                  <a:pt x="3251200" y="12700"/>
                </a:lnTo>
                <a:lnTo>
                  <a:pt x="3263900" y="12700"/>
                </a:lnTo>
                <a:lnTo>
                  <a:pt x="3263900" y="0"/>
                </a:lnTo>
                <a:close/>
              </a:path>
              <a:path w="5410200" h="44450">
                <a:moveTo>
                  <a:pt x="3289300" y="0"/>
                </a:moveTo>
                <a:lnTo>
                  <a:pt x="3276600" y="0"/>
                </a:lnTo>
                <a:lnTo>
                  <a:pt x="3276600" y="12700"/>
                </a:lnTo>
                <a:lnTo>
                  <a:pt x="3289300" y="12700"/>
                </a:lnTo>
                <a:lnTo>
                  <a:pt x="3289300" y="0"/>
                </a:lnTo>
                <a:close/>
              </a:path>
              <a:path w="5410200" h="44450">
                <a:moveTo>
                  <a:pt x="3314700" y="0"/>
                </a:moveTo>
                <a:lnTo>
                  <a:pt x="3302000" y="0"/>
                </a:lnTo>
                <a:lnTo>
                  <a:pt x="3302000" y="12700"/>
                </a:lnTo>
                <a:lnTo>
                  <a:pt x="3314700" y="12700"/>
                </a:lnTo>
                <a:lnTo>
                  <a:pt x="3314700" y="0"/>
                </a:lnTo>
                <a:close/>
              </a:path>
              <a:path w="5410200" h="44450">
                <a:moveTo>
                  <a:pt x="3340100" y="0"/>
                </a:moveTo>
                <a:lnTo>
                  <a:pt x="3327400" y="0"/>
                </a:lnTo>
                <a:lnTo>
                  <a:pt x="3327400" y="12700"/>
                </a:lnTo>
                <a:lnTo>
                  <a:pt x="3340100" y="12700"/>
                </a:lnTo>
                <a:lnTo>
                  <a:pt x="3340100" y="0"/>
                </a:lnTo>
                <a:close/>
              </a:path>
              <a:path w="5410200" h="44450">
                <a:moveTo>
                  <a:pt x="3365500" y="0"/>
                </a:moveTo>
                <a:lnTo>
                  <a:pt x="3352800" y="0"/>
                </a:lnTo>
                <a:lnTo>
                  <a:pt x="3352800" y="12700"/>
                </a:lnTo>
                <a:lnTo>
                  <a:pt x="3365500" y="12700"/>
                </a:lnTo>
                <a:lnTo>
                  <a:pt x="3365500" y="0"/>
                </a:lnTo>
                <a:close/>
              </a:path>
              <a:path w="5410200" h="44450">
                <a:moveTo>
                  <a:pt x="3390900" y="0"/>
                </a:moveTo>
                <a:lnTo>
                  <a:pt x="3378200" y="0"/>
                </a:lnTo>
                <a:lnTo>
                  <a:pt x="3378200" y="12700"/>
                </a:lnTo>
                <a:lnTo>
                  <a:pt x="3390900" y="12700"/>
                </a:lnTo>
                <a:lnTo>
                  <a:pt x="3390900" y="0"/>
                </a:lnTo>
                <a:close/>
              </a:path>
              <a:path w="5410200" h="44450">
                <a:moveTo>
                  <a:pt x="3416300" y="0"/>
                </a:moveTo>
                <a:lnTo>
                  <a:pt x="3403600" y="0"/>
                </a:lnTo>
                <a:lnTo>
                  <a:pt x="3403600" y="12700"/>
                </a:lnTo>
                <a:lnTo>
                  <a:pt x="3416300" y="12700"/>
                </a:lnTo>
                <a:lnTo>
                  <a:pt x="3416300" y="0"/>
                </a:lnTo>
                <a:close/>
              </a:path>
              <a:path w="5410200" h="44450">
                <a:moveTo>
                  <a:pt x="3441700" y="0"/>
                </a:moveTo>
                <a:lnTo>
                  <a:pt x="3429000" y="0"/>
                </a:lnTo>
                <a:lnTo>
                  <a:pt x="3429000" y="12700"/>
                </a:lnTo>
                <a:lnTo>
                  <a:pt x="3441700" y="12700"/>
                </a:lnTo>
                <a:lnTo>
                  <a:pt x="3441700" y="0"/>
                </a:lnTo>
                <a:close/>
              </a:path>
              <a:path w="5410200" h="44450">
                <a:moveTo>
                  <a:pt x="3467100" y="0"/>
                </a:moveTo>
                <a:lnTo>
                  <a:pt x="3454400" y="0"/>
                </a:lnTo>
                <a:lnTo>
                  <a:pt x="3454400" y="12700"/>
                </a:lnTo>
                <a:lnTo>
                  <a:pt x="3467100" y="12700"/>
                </a:lnTo>
                <a:lnTo>
                  <a:pt x="3467100" y="0"/>
                </a:lnTo>
                <a:close/>
              </a:path>
              <a:path w="5410200" h="44450">
                <a:moveTo>
                  <a:pt x="3492500" y="0"/>
                </a:moveTo>
                <a:lnTo>
                  <a:pt x="3479800" y="0"/>
                </a:lnTo>
                <a:lnTo>
                  <a:pt x="3479800" y="12700"/>
                </a:lnTo>
                <a:lnTo>
                  <a:pt x="3492500" y="12700"/>
                </a:lnTo>
                <a:lnTo>
                  <a:pt x="3492500" y="0"/>
                </a:lnTo>
                <a:close/>
              </a:path>
              <a:path w="5410200" h="44450">
                <a:moveTo>
                  <a:pt x="3517900" y="0"/>
                </a:moveTo>
                <a:lnTo>
                  <a:pt x="3505200" y="0"/>
                </a:lnTo>
                <a:lnTo>
                  <a:pt x="3505200" y="12700"/>
                </a:lnTo>
                <a:lnTo>
                  <a:pt x="3517900" y="12700"/>
                </a:lnTo>
                <a:lnTo>
                  <a:pt x="3517900" y="0"/>
                </a:lnTo>
                <a:close/>
              </a:path>
              <a:path w="5410200" h="44450">
                <a:moveTo>
                  <a:pt x="3543300" y="0"/>
                </a:moveTo>
                <a:lnTo>
                  <a:pt x="3530600" y="0"/>
                </a:lnTo>
                <a:lnTo>
                  <a:pt x="3530600" y="12700"/>
                </a:lnTo>
                <a:lnTo>
                  <a:pt x="3543300" y="12700"/>
                </a:lnTo>
                <a:lnTo>
                  <a:pt x="3543300" y="0"/>
                </a:lnTo>
                <a:close/>
              </a:path>
              <a:path w="5410200" h="44450">
                <a:moveTo>
                  <a:pt x="3568700" y="0"/>
                </a:moveTo>
                <a:lnTo>
                  <a:pt x="3556000" y="0"/>
                </a:lnTo>
                <a:lnTo>
                  <a:pt x="3556000" y="12700"/>
                </a:lnTo>
                <a:lnTo>
                  <a:pt x="3568700" y="12700"/>
                </a:lnTo>
                <a:lnTo>
                  <a:pt x="3568700" y="0"/>
                </a:lnTo>
                <a:close/>
              </a:path>
              <a:path w="5410200" h="44450">
                <a:moveTo>
                  <a:pt x="3594100" y="0"/>
                </a:moveTo>
                <a:lnTo>
                  <a:pt x="3581400" y="0"/>
                </a:lnTo>
                <a:lnTo>
                  <a:pt x="3581400" y="12700"/>
                </a:lnTo>
                <a:lnTo>
                  <a:pt x="3594100" y="12700"/>
                </a:lnTo>
                <a:lnTo>
                  <a:pt x="3594100" y="0"/>
                </a:lnTo>
                <a:close/>
              </a:path>
              <a:path w="5410200" h="44450">
                <a:moveTo>
                  <a:pt x="3619500" y="0"/>
                </a:moveTo>
                <a:lnTo>
                  <a:pt x="3606800" y="0"/>
                </a:lnTo>
                <a:lnTo>
                  <a:pt x="3606800" y="12700"/>
                </a:lnTo>
                <a:lnTo>
                  <a:pt x="3619500" y="12700"/>
                </a:lnTo>
                <a:lnTo>
                  <a:pt x="3619500" y="0"/>
                </a:lnTo>
                <a:close/>
              </a:path>
              <a:path w="5410200" h="44450">
                <a:moveTo>
                  <a:pt x="3644900" y="0"/>
                </a:moveTo>
                <a:lnTo>
                  <a:pt x="3632200" y="0"/>
                </a:lnTo>
                <a:lnTo>
                  <a:pt x="3632200" y="12700"/>
                </a:lnTo>
                <a:lnTo>
                  <a:pt x="3644900" y="12700"/>
                </a:lnTo>
                <a:lnTo>
                  <a:pt x="3644900" y="0"/>
                </a:lnTo>
                <a:close/>
              </a:path>
              <a:path w="5410200" h="44450">
                <a:moveTo>
                  <a:pt x="3670300" y="0"/>
                </a:moveTo>
                <a:lnTo>
                  <a:pt x="3657600" y="0"/>
                </a:lnTo>
                <a:lnTo>
                  <a:pt x="3657600" y="12700"/>
                </a:lnTo>
                <a:lnTo>
                  <a:pt x="3670300" y="12700"/>
                </a:lnTo>
                <a:lnTo>
                  <a:pt x="3670300" y="0"/>
                </a:lnTo>
                <a:close/>
              </a:path>
              <a:path w="5410200" h="44450">
                <a:moveTo>
                  <a:pt x="3695700" y="0"/>
                </a:moveTo>
                <a:lnTo>
                  <a:pt x="3683000" y="0"/>
                </a:lnTo>
                <a:lnTo>
                  <a:pt x="3683000" y="12700"/>
                </a:lnTo>
                <a:lnTo>
                  <a:pt x="3695700" y="12700"/>
                </a:lnTo>
                <a:lnTo>
                  <a:pt x="3695700" y="0"/>
                </a:lnTo>
                <a:close/>
              </a:path>
              <a:path w="5410200" h="44450">
                <a:moveTo>
                  <a:pt x="3721100" y="0"/>
                </a:moveTo>
                <a:lnTo>
                  <a:pt x="3708400" y="0"/>
                </a:lnTo>
                <a:lnTo>
                  <a:pt x="3708400" y="12700"/>
                </a:lnTo>
                <a:lnTo>
                  <a:pt x="3721100" y="12700"/>
                </a:lnTo>
                <a:lnTo>
                  <a:pt x="3721100" y="0"/>
                </a:lnTo>
                <a:close/>
              </a:path>
              <a:path w="5410200" h="44450">
                <a:moveTo>
                  <a:pt x="3746500" y="0"/>
                </a:moveTo>
                <a:lnTo>
                  <a:pt x="3733800" y="0"/>
                </a:lnTo>
                <a:lnTo>
                  <a:pt x="3733800" y="12700"/>
                </a:lnTo>
                <a:lnTo>
                  <a:pt x="3746500" y="12700"/>
                </a:lnTo>
                <a:lnTo>
                  <a:pt x="3746500" y="0"/>
                </a:lnTo>
                <a:close/>
              </a:path>
              <a:path w="5410200" h="44450">
                <a:moveTo>
                  <a:pt x="3771900" y="0"/>
                </a:moveTo>
                <a:lnTo>
                  <a:pt x="3759200" y="0"/>
                </a:lnTo>
                <a:lnTo>
                  <a:pt x="3759200" y="12700"/>
                </a:lnTo>
                <a:lnTo>
                  <a:pt x="3771900" y="12700"/>
                </a:lnTo>
                <a:lnTo>
                  <a:pt x="3771900" y="0"/>
                </a:lnTo>
                <a:close/>
              </a:path>
              <a:path w="5410200" h="44450">
                <a:moveTo>
                  <a:pt x="3797300" y="0"/>
                </a:moveTo>
                <a:lnTo>
                  <a:pt x="3784600" y="0"/>
                </a:lnTo>
                <a:lnTo>
                  <a:pt x="3784600" y="12700"/>
                </a:lnTo>
                <a:lnTo>
                  <a:pt x="3797300" y="12700"/>
                </a:lnTo>
                <a:lnTo>
                  <a:pt x="3797300" y="0"/>
                </a:lnTo>
                <a:close/>
              </a:path>
              <a:path w="5410200" h="44450">
                <a:moveTo>
                  <a:pt x="3822700" y="0"/>
                </a:moveTo>
                <a:lnTo>
                  <a:pt x="3810000" y="0"/>
                </a:lnTo>
                <a:lnTo>
                  <a:pt x="3810000" y="12700"/>
                </a:lnTo>
                <a:lnTo>
                  <a:pt x="3822700" y="12700"/>
                </a:lnTo>
                <a:lnTo>
                  <a:pt x="3822700" y="0"/>
                </a:lnTo>
                <a:close/>
              </a:path>
              <a:path w="5410200" h="44450">
                <a:moveTo>
                  <a:pt x="3848100" y="0"/>
                </a:moveTo>
                <a:lnTo>
                  <a:pt x="3835400" y="0"/>
                </a:lnTo>
                <a:lnTo>
                  <a:pt x="3835400" y="12700"/>
                </a:lnTo>
                <a:lnTo>
                  <a:pt x="3848100" y="12700"/>
                </a:lnTo>
                <a:lnTo>
                  <a:pt x="3848100" y="0"/>
                </a:lnTo>
                <a:close/>
              </a:path>
              <a:path w="5410200" h="44450">
                <a:moveTo>
                  <a:pt x="3873500" y="0"/>
                </a:moveTo>
                <a:lnTo>
                  <a:pt x="3860800" y="0"/>
                </a:lnTo>
                <a:lnTo>
                  <a:pt x="3860800" y="12700"/>
                </a:lnTo>
                <a:lnTo>
                  <a:pt x="3873500" y="12700"/>
                </a:lnTo>
                <a:lnTo>
                  <a:pt x="3873500" y="0"/>
                </a:lnTo>
                <a:close/>
              </a:path>
              <a:path w="5410200" h="44450">
                <a:moveTo>
                  <a:pt x="3898900" y="0"/>
                </a:moveTo>
                <a:lnTo>
                  <a:pt x="3886200" y="0"/>
                </a:lnTo>
                <a:lnTo>
                  <a:pt x="3886200" y="12700"/>
                </a:lnTo>
                <a:lnTo>
                  <a:pt x="3898900" y="12700"/>
                </a:lnTo>
                <a:lnTo>
                  <a:pt x="3898900" y="0"/>
                </a:lnTo>
                <a:close/>
              </a:path>
              <a:path w="5410200" h="44450">
                <a:moveTo>
                  <a:pt x="3924300" y="0"/>
                </a:moveTo>
                <a:lnTo>
                  <a:pt x="3911600" y="0"/>
                </a:lnTo>
                <a:lnTo>
                  <a:pt x="3911600" y="12700"/>
                </a:lnTo>
                <a:lnTo>
                  <a:pt x="3924300" y="12700"/>
                </a:lnTo>
                <a:lnTo>
                  <a:pt x="3924300" y="0"/>
                </a:lnTo>
                <a:close/>
              </a:path>
              <a:path w="5410200" h="44450">
                <a:moveTo>
                  <a:pt x="3949700" y="0"/>
                </a:moveTo>
                <a:lnTo>
                  <a:pt x="3937000" y="0"/>
                </a:lnTo>
                <a:lnTo>
                  <a:pt x="3937000" y="12700"/>
                </a:lnTo>
                <a:lnTo>
                  <a:pt x="3949700" y="12700"/>
                </a:lnTo>
                <a:lnTo>
                  <a:pt x="3949700" y="0"/>
                </a:lnTo>
                <a:close/>
              </a:path>
              <a:path w="5410200" h="44450">
                <a:moveTo>
                  <a:pt x="3975100" y="0"/>
                </a:moveTo>
                <a:lnTo>
                  <a:pt x="3962400" y="0"/>
                </a:lnTo>
                <a:lnTo>
                  <a:pt x="3962400" y="12700"/>
                </a:lnTo>
                <a:lnTo>
                  <a:pt x="3975100" y="12700"/>
                </a:lnTo>
                <a:lnTo>
                  <a:pt x="3975100" y="0"/>
                </a:lnTo>
                <a:close/>
              </a:path>
              <a:path w="5410200" h="44450">
                <a:moveTo>
                  <a:pt x="4000500" y="0"/>
                </a:moveTo>
                <a:lnTo>
                  <a:pt x="3987800" y="0"/>
                </a:lnTo>
                <a:lnTo>
                  <a:pt x="3987800" y="12700"/>
                </a:lnTo>
                <a:lnTo>
                  <a:pt x="4000500" y="12700"/>
                </a:lnTo>
                <a:lnTo>
                  <a:pt x="4000500" y="0"/>
                </a:lnTo>
                <a:close/>
              </a:path>
              <a:path w="5410200" h="44450">
                <a:moveTo>
                  <a:pt x="4025900" y="0"/>
                </a:moveTo>
                <a:lnTo>
                  <a:pt x="4013200" y="0"/>
                </a:lnTo>
                <a:lnTo>
                  <a:pt x="4013200" y="12700"/>
                </a:lnTo>
                <a:lnTo>
                  <a:pt x="4025900" y="12700"/>
                </a:lnTo>
                <a:lnTo>
                  <a:pt x="4025900" y="0"/>
                </a:lnTo>
                <a:close/>
              </a:path>
              <a:path w="5410200" h="44450">
                <a:moveTo>
                  <a:pt x="4051300" y="0"/>
                </a:moveTo>
                <a:lnTo>
                  <a:pt x="4038600" y="0"/>
                </a:lnTo>
                <a:lnTo>
                  <a:pt x="4038600" y="12700"/>
                </a:lnTo>
                <a:lnTo>
                  <a:pt x="4051300" y="12700"/>
                </a:lnTo>
                <a:lnTo>
                  <a:pt x="4051300" y="0"/>
                </a:lnTo>
                <a:close/>
              </a:path>
              <a:path w="5410200" h="44450">
                <a:moveTo>
                  <a:pt x="4076700" y="0"/>
                </a:moveTo>
                <a:lnTo>
                  <a:pt x="4064000" y="0"/>
                </a:lnTo>
                <a:lnTo>
                  <a:pt x="4064000" y="12700"/>
                </a:lnTo>
                <a:lnTo>
                  <a:pt x="4076700" y="12700"/>
                </a:lnTo>
                <a:lnTo>
                  <a:pt x="4076700" y="0"/>
                </a:lnTo>
                <a:close/>
              </a:path>
              <a:path w="5410200" h="44450">
                <a:moveTo>
                  <a:pt x="4102100" y="0"/>
                </a:moveTo>
                <a:lnTo>
                  <a:pt x="4089400" y="0"/>
                </a:lnTo>
                <a:lnTo>
                  <a:pt x="4089400" y="12700"/>
                </a:lnTo>
                <a:lnTo>
                  <a:pt x="4102100" y="12700"/>
                </a:lnTo>
                <a:lnTo>
                  <a:pt x="4102100" y="0"/>
                </a:lnTo>
                <a:close/>
              </a:path>
              <a:path w="5410200" h="44450">
                <a:moveTo>
                  <a:pt x="4127500" y="0"/>
                </a:moveTo>
                <a:lnTo>
                  <a:pt x="4114800" y="0"/>
                </a:lnTo>
                <a:lnTo>
                  <a:pt x="4114800" y="12700"/>
                </a:lnTo>
                <a:lnTo>
                  <a:pt x="4127500" y="12700"/>
                </a:lnTo>
                <a:lnTo>
                  <a:pt x="4127500" y="0"/>
                </a:lnTo>
                <a:close/>
              </a:path>
              <a:path w="5410200" h="44450">
                <a:moveTo>
                  <a:pt x="4152900" y="0"/>
                </a:moveTo>
                <a:lnTo>
                  <a:pt x="4140200" y="0"/>
                </a:lnTo>
                <a:lnTo>
                  <a:pt x="4140200" y="12700"/>
                </a:lnTo>
                <a:lnTo>
                  <a:pt x="4152900" y="12700"/>
                </a:lnTo>
                <a:lnTo>
                  <a:pt x="4152900" y="0"/>
                </a:lnTo>
                <a:close/>
              </a:path>
              <a:path w="5410200" h="44450">
                <a:moveTo>
                  <a:pt x="4178300" y="0"/>
                </a:moveTo>
                <a:lnTo>
                  <a:pt x="4165600" y="0"/>
                </a:lnTo>
                <a:lnTo>
                  <a:pt x="4165600" y="12700"/>
                </a:lnTo>
                <a:lnTo>
                  <a:pt x="4178300" y="12700"/>
                </a:lnTo>
                <a:lnTo>
                  <a:pt x="4178300" y="0"/>
                </a:lnTo>
                <a:close/>
              </a:path>
              <a:path w="5410200" h="44450">
                <a:moveTo>
                  <a:pt x="4203700" y="0"/>
                </a:moveTo>
                <a:lnTo>
                  <a:pt x="4191000" y="0"/>
                </a:lnTo>
                <a:lnTo>
                  <a:pt x="4191000" y="12700"/>
                </a:lnTo>
                <a:lnTo>
                  <a:pt x="4203700" y="12700"/>
                </a:lnTo>
                <a:lnTo>
                  <a:pt x="4203700" y="0"/>
                </a:lnTo>
                <a:close/>
              </a:path>
              <a:path w="5410200" h="44450">
                <a:moveTo>
                  <a:pt x="4229100" y="0"/>
                </a:moveTo>
                <a:lnTo>
                  <a:pt x="4216400" y="0"/>
                </a:lnTo>
                <a:lnTo>
                  <a:pt x="4216400" y="12700"/>
                </a:lnTo>
                <a:lnTo>
                  <a:pt x="4229100" y="12700"/>
                </a:lnTo>
                <a:lnTo>
                  <a:pt x="4229100" y="0"/>
                </a:lnTo>
                <a:close/>
              </a:path>
              <a:path w="5410200" h="44450">
                <a:moveTo>
                  <a:pt x="4254500" y="0"/>
                </a:moveTo>
                <a:lnTo>
                  <a:pt x="4241800" y="0"/>
                </a:lnTo>
                <a:lnTo>
                  <a:pt x="4241800" y="12700"/>
                </a:lnTo>
                <a:lnTo>
                  <a:pt x="4254500" y="12700"/>
                </a:lnTo>
                <a:lnTo>
                  <a:pt x="4254500" y="0"/>
                </a:lnTo>
                <a:close/>
              </a:path>
              <a:path w="5410200" h="44450">
                <a:moveTo>
                  <a:pt x="4279900" y="0"/>
                </a:moveTo>
                <a:lnTo>
                  <a:pt x="4267200" y="0"/>
                </a:lnTo>
                <a:lnTo>
                  <a:pt x="4267200" y="12700"/>
                </a:lnTo>
                <a:lnTo>
                  <a:pt x="4279900" y="12700"/>
                </a:lnTo>
                <a:lnTo>
                  <a:pt x="4279900" y="0"/>
                </a:lnTo>
                <a:close/>
              </a:path>
              <a:path w="5410200" h="44450">
                <a:moveTo>
                  <a:pt x="4305300" y="0"/>
                </a:moveTo>
                <a:lnTo>
                  <a:pt x="4292600" y="0"/>
                </a:lnTo>
                <a:lnTo>
                  <a:pt x="4292600" y="12700"/>
                </a:lnTo>
                <a:lnTo>
                  <a:pt x="4305300" y="12700"/>
                </a:lnTo>
                <a:lnTo>
                  <a:pt x="4305300" y="0"/>
                </a:lnTo>
                <a:close/>
              </a:path>
              <a:path w="5410200" h="44450">
                <a:moveTo>
                  <a:pt x="4330700" y="0"/>
                </a:moveTo>
                <a:lnTo>
                  <a:pt x="4318000" y="0"/>
                </a:lnTo>
                <a:lnTo>
                  <a:pt x="4318000" y="12700"/>
                </a:lnTo>
                <a:lnTo>
                  <a:pt x="4330700" y="12700"/>
                </a:lnTo>
                <a:lnTo>
                  <a:pt x="4330700" y="0"/>
                </a:lnTo>
                <a:close/>
              </a:path>
              <a:path w="5410200" h="44450">
                <a:moveTo>
                  <a:pt x="4356100" y="0"/>
                </a:moveTo>
                <a:lnTo>
                  <a:pt x="4343400" y="0"/>
                </a:lnTo>
                <a:lnTo>
                  <a:pt x="4343400" y="12700"/>
                </a:lnTo>
                <a:lnTo>
                  <a:pt x="4356100" y="12700"/>
                </a:lnTo>
                <a:lnTo>
                  <a:pt x="4356100" y="0"/>
                </a:lnTo>
                <a:close/>
              </a:path>
              <a:path w="5410200" h="44450">
                <a:moveTo>
                  <a:pt x="4381500" y="0"/>
                </a:moveTo>
                <a:lnTo>
                  <a:pt x="4368800" y="0"/>
                </a:lnTo>
                <a:lnTo>
                  <a:pt x="4368800" y="12700"/>
                </a:lnTo>
                <a:lnTo>
                  <a:pt x="4381500" y="12700"/>
                </a:lnTo>
                <a:lnTo>
                  <a:pt x="4381500" y="0"/>
                </a:lnTo>
                <a:close/>
              </a:path>
              <a:path w="5410200" h="44450">
                <a:moveTo>
                  <a:pt x="4406900" y="0"/>
                </a:moveTo>
                <a:lnTo>
                  <a:pt x="4394200" y="0"/>
                </a:lnTo>
                <a:lnTo>
                  <a:pt x="4394200" y="12700"/>
                </a:lnTo>
                <a:lnTo>
                  <a:pt x="4406900" y="12700"/>
                </a:lnTo>
                <a:lnTo>
                  <a:pt x="4406900" y="0"/>
                </a:lnTo>
                <a:close/>
              </a:path>
              <a:path w="5410200" h="44450">
                <a:moveTo>
                  <a:pt x="4432300" y="0"/>
                </a:moveTo>
                <a:lnTo>
                  <a:pt x="4419600" y="0"/>
                </a:lnTo>
                <a:lnTo>
                  <a:pt x="4419600" y="12700"/>
                </a:lnTo>
                <a:lnTo>
                  <a:pt x="4432300" y="12700"/>
                </a:lnTo>
                <a:lnTo>
                  <a:pt x="4432300" y="0"/>
                </a:lnTo>
                <a:close/>
              </a:path>
              <a:path w="5410200" h="44450">
                <a:moveTo>
                  <a:pt x="4457700" y="0"/>
                </a:moveTo>
                <a:lnTo>
                  <a:pt x="4445000" y="0"/>
                </a:lnTo>
                <a:lnTo>
                  <a:pt x="4445000" y="12700"/>
                </a:lnTo>
                <a:lnTo>
                  <a:pt x="4457700" y="12700"/>
                </a:lnTo>
                <a:lnTo>
                  <a:pt x="4457700" y="0"/>
                </a:lnTo>
                <a:close/>
              </a:path>
              <a:path w="5410200" h="44450">
                <a:moveTo>
                  <a:pt x="4483100" y="0"/>
                </a:moveTo>
                <a:lnTo>
                  <a:pt x="4470400" y="0"/>
                </a:lnTo>
                <a:lnTo>
                  <a:pt x="4470400" y="12700"/>
                </a:lnTo>
                <a:lnTo>
                  <a:pt x="4483100" y="12700"/>
                </a:lnTo>
                <a:lnTo>
                  <a:pt x="4483100" y="0"/>
                </a:lnTo>
                <a:close/>
              </a:path>
              <a:path w="5410200" h="44450">
                <a:moveTo>
                  <a:pt x="4508500" y="0"/>
                </a:moveTo>
                <a:lnTo>
                  <a:pt x="4495800" y="0"/>
                </a:lnTo>
                <a:lnTo>
                  <a:pt x="4495800" y="12700"/>
                </a:lnTo>
                <a:lnTo>
                  <a:pt x="4508500" y="12700"/>
                </a:lnTo>
                <a:lnTo>
                  <a:pt x="4508500" y="0"/>
                </a:lnTo>
                <a:close/>
              </a:path>
              <a:path w="5410200" h="44450">
                <a:moveTo>
                  <a:pt x="4533900" y="0"/>
                </a:moveTo>
                <a:lnTo>
                  <a:pt x="4521200" y="0"/>
                </a:lnTo>
                <a:lnTo>
                  <a:pt x="4521200" y="12700"/>
                </a:lnTo>
                <a:lnTo>
                  <a:pt x="4533900" y="12700"/>
                </a:lnTo>
                <a:lnTo>
                  <a:pt x="4533900" y="0"/>
                </a:lnTo>
                <a:close/>
              </a:path>
              <a:path w="5410200" h="44450">
                <a:moveTo>
                  <a:pt x="4559300" y="0"/>
                </a:moveTo>
                <a:lnTo>
                  <a:pt x="4546600" y="0"/>
                </a:lnTo>
                <a:lnTo>
                  <a:pt x="4546600" y="12700"/>
                </a:lnTo>
                <a:lnTo>
                  <a:pt x="4559300" y="12700"/>
                </a:lnTo>
                <a:lnTo>
                  <a:pt x="4559300" y="0"/>
                </a:lnTo>
                <a:close/>
              </a:path>
              <a:path w="5410200" h="44450">
                <a:moveTo>
                  <a:pt x="4584700" y="0"/>
                </a:moveTo>
                <a:lnTo>
                  <a:pt x="4572000" y="0"/>
                </a:lnTo>
                <a:lnTo>
                  <a:pt x="4572000" y="12700"/>
                </a:lnTo>
                <a:lnTo>
                  <a:pt x="4584700" y="12700"/>
                </a:lnTo>
                <a:lnTo>
                  <a:pt x="4584700" y="0"/>
                </a:lnTo>
                <a:close/>
              </a:path>
              <a:path w="5410200" h="44450">
                <a:moveTo>
                  <a:pt x="4610100" y="0"/>
                </a:moveTo>
                <a:lnTo>
                  <a:pt x="4597400" y="0"/>
                </a:lnTo>
                <a:lnTo>
                  <a:pt x="4597400" y="12700"/>
                </a:lnTo>
                <a:lnTo>
                  <a:pt x="4610100" y="12700"/>
                </a:lnTo>
                <a:lnTo>
                  <a:pt x="4610100" y="0"/>
                </a:lnTo>
                <a:close/>
              </a:path>
              <a:path w="5410200" h="44450">
                <a:moveTo>
                  <a:pt x="4635500" y="0"/>
                </a:moveTo>
                <a:lnTo>
                  <a:pt x="4622800" y="0"/>
                </a:lnTo>
                <a:lnTo>
                  <a:pt x="4622800" y="12700"/>
                </a:lnTo>
                <a:lnTo>
                  <a:pt x="4635500" y="12700"/>
                </a:lnTo>
                <a:lnTo>
                  <a:pt x="4635500" y="0"/>
                </a:lnTo>
                <a:close/>
              </a:path>
              <a:path w="5410200" h="44450">
                <a:moveTo>
                  <a:pt x="4660900" y="0"/>
                </a:moveTo>
                <a:lnTo>
                  <a:pt x="4648200" y="0"/>
                </a:lnTo>
                <a:lnTo>
                  <a:pt x="4648200" y="12700"/>
                </a:lnTo>
                <a:lnTo>
                  <a:pt x="4660900" y="12700"/>
                </a:lnTo>
                <a:lnTo>
                  <a:pt x="4660900" y="0"/>
                </a:lnTo>
                <a:close/>
              </a:path>
              <a:path w="5410200" h="44450">
                <a:moveTo>
                  <a:pt x="4686300" y="0"/>
                </a:moveTo>
                <a:lnTo>
                  <a:pt x="4673600" y="0"/>
                </a:lnTo>
                <a:lnTo>
                  <a:pt x="4673600" y="12700"/>
                </a:lnTo>
                <a:lnTo>
                  <a:pt x="4686300" y="12700"/>
                </a:lnTo>
                <a:lnTo>
                  <a:pt x="4686300" y="0"/>
                </a:lnTo>
                <a:close/>
              </a:path>
              <a:path w="5410200" h="44450">
                <a:moveTo>
                  <a:pt x="4711700" y="0"/>
                </a:moveTo>
                <a:lnTo>
                  <a:pt x="4699000" y="0"/>
                </a:lnTo>
                <a:lnTo>
                  <a:pt x="4699000" y="12700"/>
                </a:lnTo>
                <a:lnTo>
                  <a:pt x="4711700" y="12700"/>
                </a:lnTo>
                <a:lnTo>
                  <a:pt x="4711700" y="0"/>
                </a:lnTo>
                <a:close/>
              </a:path>
              <a:path w="5410200" h="44450">
                <a:moveTo>
                  <a:pt x="4737100" y="0"/>
                </a:moveTo>
                <a:lnTo>
                  <a:pt x="4724400" y="0"/>
                </a:lnTo>
                <a:lnTo>
                  <a:pt x="4724400" y="12700"/>
                </a:lnTo>
                <a:lnTo>
                  <a:pt x="4737100" y="12700"/>
                </a:lnTo>
                <a:lnTo>
                  <a:pt x="4737100" y="0"/>
                </a:lnTo>
                <a:close/>
              </a:path>
              <a:path w="5410200" h="44450">
                <a:moveTo>
                  <a:pt x="4762500" y="0"/>
                </a:moveTo>
                <a:lnTo>
                  <a:pt x="4749800" y="0"/>
                </a:lnTo>
                <a:lnTo>
                  <a:pt x="4749800" y="12700"/>
                </a:lnTo>
                <a:lnTo>
                  <a:pt x="4762500" y="12700"/>
                </a:lnTo>
                <a:lnTo>
                  <a:pt x="4762500" y="0"/>
                </a:lnTo>
                <a:close/>
              </a:path>
              <a:path w="5410200" h="44450">
                <a:moveTo>
                  <a:pt x="4787900" y="0"/>
                </a:moveTo>
                <a:lnTo>
                  <a:pt x="4775200" y="0"/>
                </a:lnTo>
                <a:lnTo>
                  <a:pt x="4775200" y="12700"/>
                </a:lnTo>
                <a:lnTo>
                  <a:pt x="4787900" y="12700"/>
                </a:lnTo>
                <a:lnTo>
                  <a:pt x="4787900" y="0"/>
                </a:lnTo>
                <a:close/>
              </a:path>
              <a:path w="5410200" h="44450">
                <a:moveTo>
                  <a:pt x="4813300" y="0"/>
                </a:moveTo>
                <a:lnTo>
                  <a:pt x="4800600" y="0"/>
                </a:lnTo>
                <a:lnTo>
                  <a:pt x="4800600" y="12700"/>
                </a:lnTo>
                <a:lnTo>
                  <a:pt x="4813300" y="12700"/>
                </a:lnTo>
                <a:lnTo>
                  <a:pt x="4813300" y="0"/>
                </a:lnTo>
                <a:close/>
              </a:path>
              <a:path w="5410200" h="44450">
                <a:moveTo>
                  <a:pt x="4838700" y="0"/>
                </a:moveTo>
                <a:lnTo>
                  <a:pt x="4826000" y="0"/>
                </a:lnTo>
                <a:lnTo>
                  <a:pt x="4826000" y="12700"/>
                </a:lnTo>
                <a:lnTo>
                  <a:pt x="4838700" y="12700"/>
                </a:lnTo>
                <a:lnTo>
                  <a:pt x="4838700" y="0"/>
                </a:lnTo>
                <a:close/>
              </a:path>
              <a:path w="5410200" h="44450">
                <a:moveTo>
                  <a:pt x="4864100" y="0"/>
                </a:moveTo>
                <a:lnTo>
                  <a:pt x="4851400" y="0"/>
                </a:lnTo>
                <a:lnTo>
                  <a:pt x="4851400" y="12700"/>
                </a:lnTo>
                <a:lnTo>
                  <a:pt x="4864100" y="12700"/>
                </a:lnTo>
                <a:lnTo>
                  <a:pt x="4864100" y="0"/>
                </a:lnTo>
                <a:close/>
              </a:path>
              <a:path w="5410200" h="44450">
                <a:moveTo>
                  <a:pt x="4889500" y="0"/>
                </a:moveTo>
                <a:lnTo>
                  <a:pt x="4876800" y="0"/>
                </a:lnTo>
                <a:lnTo>
                  <a:pt x="4876800" y="12700"/>
                </a:lnTo>
                <a:lnTo>
                  <a:pt x="4889500" y="12700"/>
                </a:lnTo>
                <a:lnTo>
                  <a:pt x="4889500" y="0"/>
                </a:lnTo>
                <a:close/>
              </a:path>
              <a:path w="5410200" h="44450">
                <a:moveTo>
                  <a:pt x="4914900" y="0"/>
                </a:moveTo>
                <a:lnTo>
                  <a:pt x="4902200" y="0"/>
                </a:lnTo>
                <a:lnTo>
                  <a:pt x="4902200" y="12700"/>
                </a:lnTo>
                <a:lnTo>
                  <a:pt x="4914900" y="12700"/>
                </a:lnTo>
                <a:lnTo>
                  <a:pt x="4914900" y="0"/>
                </a:lnTo>
                <a:close/>
              </a:path>
              <a:path w="5410200" h="44450">
                <a:moveTo>
                  <a:pt x="4940300" y="0"/>
                </a:moveTo>
                <a:lnTo>
                  <a:pt x="4927600" y="0"/>
                </a:lnTo>
                <a:lnTo>
                  <a:pt x="4927600" y="12700"/>
                </a:lnTo>
                <a:lnTo>
                  <a:pt x="4940300" y="12700"/>
                </a:lnTo>
                <a:lnTo>
                  <a:pt x="4940300" y="0"/>
                </a:lnTo>
                <a:close/>
              </a:path>
              <a:path w="5410200" h="44450">
                <a:moveTo>
                  <a:pt x="4965700" y="0"/>
                </a:moveTo>
                <a:lnTo>
                  <a:pt x="4953000" y="0"/>
                </a:lnTo>
                <a:lnTo>
                  <a:pt x="4953000" y="12700"/>
                </a:lnTo>
                <a:lnTo>
                  <a:pt x="4965700" y="12700"/>
                </a:lnTo>
                <a:lnTo>
                  <a:pt x="4965700" y="0"/>
                </a:lnTo>
                <a:close/>
              </a:path>
              <a:path w="5410200" h="44450">
                <a:moveTo>
                  <a:pt x="4991100" y="0"/>
                </a:moveTo>
                <a:lnTo>
                  <a:pt x="4978400" y="0"/>
                </a:lnTo>
                <a:lnTo>
                  <a:pt x="4978400" y="12700"/>
                </a:lnTo>
                <a:lnTo>
                  <a:pt x="4991100" y="12700"/>
                </a:lnTo>
                <a:lnTo>
                  <a:pt x="4991100" y="0"/>
                </a:lnTo>
                <a:close/>
              </a:path>
              <a:path w="5410200" h="44450">
                <a:moveTo>
                  <a:pt x="5016500" y="0"/>
                </a:moveTo>
                <a:lnTo>
                  <a:pt x="5003800" y="0"/>
                </a:lnTo>
                <a:lnTo>
                  <a:pt x="5003800" y="12700"/>
                </a:lnTo>
                <a:lnTo>
                  <a:pt x="5016500" y="12700"/>
                </a:lnTo>
                <a:lnTo>
                  <a:pt x="5016500" y="0"/>
                </a:lnTo>
                <a:close/>
              </a:path>
              <a:path w="5410200" h="44450">
                <a:moveTo>
                  <a:pt x="5041900" y="0"/>
                </a:moveTo>
                <a:lnTo>
                  <a:pt x="5029200" y="0"/>
                </a:lnTo>
                <a:lnTo>
                  <a:pt x="5029200" y="12700"/>
                </a:lnTo>
                <a:lnTo>
                  <a:pt x="5041900" y="12700"/>
                </a:lnTo>
                <a:lnTo>
                  <a:pt x="5041900" y="0"/>
                </a:lnTo>
                <a:close/>
              </a:path>
              <a:path w="5410200" h="44450">
                <a:moveTo>
                  <a:pt x="5067300" y="0"/>
                </a:moveTo>
                <a:lnTo>
                  <a:pt x="5054600" y="0"/>
                </a:lnTo>
                <a:lnTo>
                  <a:pt x="5054600" y="12700"/>
                </a:lnTo>
                <a:lnTo>
                  <a:pt x="5067300" y="12700"/>
                </a:lnTo>
                <a:lnTo>
                  <a:pt x="5067300" y="0"/>
                </a:lnTo>
                <a:close/>
              </a:path>
              <a:path w="5410200" h="44450">
                <a:moveTo>
                  <a:pt x="5092700" y="0"/>
                </a:moveTo>
                <a:lnTo>
                  <a:pt x="5080000" y="0"/>
                </a:lnTo>
                <a:lnTo>
                  <a:pt x="5080000" y="12700"/>
                </a:lnTo>
                <a:lnTo>
                  <a:pt x="5092700" y="12700"/>
                </a:lnTo>
                <a:lnTo>
                  <a:pt x="5092700" y="0"/>
                </a:lnTo>
                <a:close/>
              </a:path>
              <a:path w="5410200" h="44450">
                <a:moveTo>
                  <a:pt x="5118100" y="0"/>
                </a:moveTo>
                <a:lnTo>
                  <a:pt x="5105400" y="0"/>
                </a:lnTo>
                <a:lnTo>
                  <a:pt x="5105400" y="12700"/>
                </a:lnTo>
                <a:lnTo>
                  <a:pt x="5118100" y="12700"/>
                </a:lnTo>
                <a:lnTo>
                  <a:pt x="5118100" y="0"/>
                </a:lnTo>
                <a:close/>
              </a:path>
              <a:path w="5410200" h="44450">
                <a:moveTo>
                  <a:pt x="5143500" y="0"/>
                </a:moveTo>
                <a:lnTo>
                  <a:pt x="5130800" y="0"/>
                </a:lnTo>
                <a:lnTo>
                  <a:pt x="5130800" y="12700"/>
                </a:lnTo>
                <a:lnTo>
                  <a:pt x="5143500" y="12700"/>
                </a:lnTo>
                <a:lnTo>
                  <a:pt x="5143500" y="0"/>
                </a:lnTo>
                <a:close/>
              </a:path>
              <a:path w="5410200" h="44450">
                <a:moveTo>
                  <a:pt x="5168900" y="0"/>
                </a:moveTo>
                <a:lnTo>
                  <a:pt x="5156200" y="0"/>
                </a:lnTo>
                <a:lnTo>
                  <a:pt x="5156200" y="12700"/>
                </a:lnTo>
                <a:lnTo>
                  <a:pt x="5168900" y="12700"/>
                </a:lnTo>
                <a:lnTo>
                  <a:pt x="5168900" y="0"/>
                </a:lnTo>
                <a:close/>
              </a:path>
              <a:path w="5410200" h="44450">
                <a:moveTo>
                  <a:pt x="5194300" y="0"/>
                </a:moveTo>
                <a:lnTo>
                  <a:pt x="5181600" y="0"/>
                </a:lnTo>
                <a:lnTo>
                  <a:pt x="5181600" y="12700"/>
                </a:lnTo>
                <a:lnTo>
                  <a:pt x="5194300" y="12700"/>
                </a:lnTo>
                <a:lnTo>
                  <a:pt x="5194300" y="0"/>
                </a:lnTo>
                <a:close/>
              </a:path>
              <a:path w="5410200" h="44450">
                <a:moveTo>
                  <a:pt x="5219700" y="0"/>
                </a:moveTo>
                <a:lnTo>
                  <a:pt x="5207000" y="0"/>
                </a:lnTo>
                <a:lnTo>
                  <a:pt x="5207000" y="12700"/>
                </a:lnTo>
                <a:lnTo>
                  <a:pt x="5219700" y="12700"/>
                </a:lnTo>
                <a:lnTo>
                  <a:pt x="5219700" y="0"/>
                </a:lnTo>
                <a:close/>
              </a:path>
              <a:path w="5410200" h="44450">
                <a:moveTo>
                  <a:pt x="5245100" y="0"/>
                </a:moveTo>
                <a:lnTo>
                  <a:pt x="5232400" y="0"/>
                </a:lnTo>
                <a:lnTo>
                  <a:pt x="5232400" y="12700"/>
                </a:lnTo>
                <a:lnTo>
                  <a:pt x="5245100" y="12700"/>
                </a:lnTo>
                <a:lnTo>
                  <a:pt x="5245100" y="0"/>
                </a:lnTo>
                <a:close/>
              </a:path>
              <a:path w="5410200" h="44450">
                <a:moveTo>
                  <a:pt x="5270500" y="0"/>
                </a:moveTo>
                <a:lnTo>
                  <a:pt x="5257800" y="0"/>
                </a:lnTo>
                <a:lnTo>
                  <a:pt x="5257800" y="12700"/>
                </a:lnTo>
                <a:lnTo>
                  <a:pt x="5270500" y="12700"/>
                </a:lnTo>
                <a:lnTo>
                  <a:pt x="5270500" y="0"/>
                </a:lnTo>
                <a:close/>
              </a:path>
              <a:path w="5410200" h="44450">
                <a:moveTo>
                  <a:pt x="5295900" y="0"/>
                </a:moveTo>
                <a:lnTo>
                  <a:pt x="5283200" y="0"/>
                </a:lnTo>
                <a:lnTo>
                  <a:pt x="5283200" y="12700"/>
                </a:lnTo>
                <a:lnTo>
                  <a:pt x="5295900" y="12700"/>
                </a:lnTo>
                <a:lnTo>
                  <a:pt x="5295900" y="0"/>
                </a:lnTo>
                <a:close/>
              </a:path>
              <a:path w="5410200" h="44450">
                <a:moveTo>
                  <a:pt x="5321300" y="0"/>
                </a:moveTo>
                <a:lnTo>
                  <a:pt x="5308600" y="0"/>
                </a:lnTo>
                <a:lnTo>
                  <a:pt x="5308600" y="12700"/>
                </a:lnTo>
                <a:lnTo>
                  <a:pt x="5321300" y="12700"/>
                </a:lnTo>
                <a:lnTo>
                  <a:pt x="5321300" y="0"/>
                </a:lnTo>
                <a:close/>
              </a:path>
              <a:path w="5410200" h="44450">
                <a:moveTo>
                  <a:pt x="5334000" y="-31750"/>
                </a:moveTo>
                <a:lnTo>
                  <a:pt x="5334000" y="44450"/>
                </a:lnTo>
                <a:lnTo>
                  <a:pt x="5397500" y="12700"/>
                </a:lnTo>
                <a:lnTo>
                  <a:pt x="5346700" y="12700"/>
                </a:lnTo>
                <a:lnTo>
                  <a:pt x="5346700" y="0"/>
                </a:lnTo>
                <a:lnTo>
                  <a:pt x="5397500" y="0"/>
                </a:lnTo>
                <a:lnTo>
                  <a:pt x="5334000" y="-31750"/>
                </a:lnTo>
                <a:close/>
              </a:path>
              <a:path w="5410200" h="44450">
                <a:moveTo>
                  <a:pt x="5397500" y="0"/>
                </a:moveTo>
                <a:lnTo>
                  <a:pt x="5346700" y="0"/>
                </a:lnTo>
                <a:lnTo>
                  <a:pt x="5346700" y="12700"/>
                </a:lnTo>
                <a:lnTo>
                  <a:pt x="5397500" y="12700"/>
                </a:lnTo>
                <a:lnTo>
                  <a:pt x="5410200" y="6350"/>
                </a:lnTo>
                <a:lnTo>
                  <a:pt x="5397500" y="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6696568" y="2924901"/>
            <a:ext cx="2106957" cy="1180770"/>
          </a:xfrm>
          <a:custGeom>
            <a:avLst/>
            <a:gdLst/>
            <a:ahLst/>
            <a:cxnLst/>
            <a:rect l="l" t="t" r="r" b="b"/>
            <a:pathLst>
              <a:path w="2106957" h="1180770">
                <a:moveTo>
                  <a:pt x="1033324" y="0"/>
                </a:moveTo>
                <a:lnTo>
                  <a:pt x="976199" y="5831"/>
                </a:lnTo>
                <a:lnTo>
                  <a:pt x="922014" y="20256"/>
                </a:lnTo>
                <a:lnTo>
                  <a:pt x="870309" y="41702"/>
                </a:lnTo>
                <a:lnTo>
                  <a:pt x="820626" y="68600"/>
                </a:lnTo>
                <a:lnTo>
                  <a:pt x="772506" y="99376"/>
                </a:lnTo>
                <a:lnTo>
                  <a:pt x="725490" y="132461"/>
                </a:lnTo>
                <a:lnTo>
                  <a:pt x="656032" y="182978"/>
                </a:lnTo>
                <a:lnTo>
                  <a:pt x="632935" y="199269"/>
                </a:lnTo>
                <a:lnTo>
                  <a:pt x="586479" y="229851"/>
                </a:lnTo>
                <a:lnTo>
                  <a:pt x="539092" y="257041"/>
                </a:lnTo>
                <a:lnTo>
                  <a:pt x="361807" y="350428"/>
                </a:lnTo>
                <a:lnTo>
                  <a:pt x="336610" y="364245"/>
                </a:lnTo>
                <a:lnTo>
                  <a:pt x="287599" y="392594"/>
                </a:lnTo>
                <a:lnTo>
                  <a:pt x="241289" y="422133"/>
                </a:lnTo>
                <a:lnTo>
                  <a:pt x="198710" y="453149"/>
                </a:lnTo>
                <a:lnTo>
                  <a:pt x="160889" y="485927"/>
                </a:lnTo>
                <a:lnTo>
                  <a:pt x="128855" y="520753"/>
                </a:lnTo>
                <a:lnTo>
                  <a:pt x="102664" y="558296"/>
                </a:lnTo>
                <a:lnTo>
                  <a:pt x="77514" y="600554"/>
                </a:lnTo>
                <a:lnTo>
                  <a:pt x="53751" y="646691"/>
                </a:lnTo>
                <a:lnTo>
                  <a:pt x="32746" y="695423"/>
                </a:lnTo>
                <a:lnTo>
                  <a:pt x="15872" y="745465"/>
                </a:lnTo>
                <a:lnTo>
                  <a:pt x="4499" y="795532"/>
                </a:lnTo>
                <a:lnTo>
                  <a:pt x="0" y="844340"/>
                </a:lnTo>
                <a:lnTo>
                  <a:pt x="756" y="867870"/>
                </a:lnTo>
                <a:lnTo>
                  <a:pt x="9138" y="912379"/>
                </a:lnTo>
                <a:lnTo>
                  <a:pt x="27822" y="952416"/>
                </a:lnTo>
                <a:lnTo>
                  <a:pt x="58180" y="986698"/>
                </a:lnTo>
                <a:lnTo>
                  <a:pt x="102839" y="1015872"/>
                </a:lnTo>
                <a:lnTo>
                  <a:pt x="161799" y="1041690"/>
                </a:lnTo>
                <a:lnTo>
                  <a:pt x="232603" y="1064408"/>
                </a:lnTo>
                <a:lnTo>
                  <a:pt x="271679" y="1074685"/>
                </a:lnTo>
                <a:lnTo>
                  <a:pt x="312796" y="1084283"/>
                </a:lnTo>
                <a:lnTo>
                  <a:pt x="355645" y="1093234"/>
                </a:lnTo>
                <a:lnTo>
                  <a:pt x="399921" y="1101570"/>
                </a:lnTo>
                <a:lnTo>
                  <a:pt x="445316" y="1109323"/>
                </a:lnTo>
                <a:lnTo>
                  <a:pt x="491523" y="1116525"/>
                </a:lnTo>
                <a:lnTo>
                  <a:pt x="538236" y="1123208"/>
                </a:lnTo>
                <a:lnTo>
                  <a:pt x="585146" y="1129404"/>
                </a:lnTo>
                <a:lnTo>
                  <a:pt x="631948" y="1135145"/>
                </a:lnTo>
                <a:lnTo>
                  <a:pt x="768631" y="1149960"/>
                </a:lnTo>
                <a:lnTo>
                  <a:pt x="937252" y="1165416"/>
                </a:lnTo>
                <a:lnTo>
                  <a:pt x="1024511" y="1171712"/>
                </a:lnTo>
                <a:lnTo>
                  <a:pt x="1113984" y="1176636"/>
                </a:lnTo>
                <a:lnTo>
                  <a:pt x="1159122" y="1178459"/>
                </a:lnTo>
                <a:lnTo>
                  <a:pt x="1204298" y="1179789"/>
                </a:lnTo>
                <a:lnTo>
                  <a:pt x="1249342" y="1180576"/>
                </a:lnTo>
                <a:lnTo>
                  <a:pt x="1294081" y="1180770"/>
                </a:lnTo>
                <a:lnTo>
                  <a:pt x="1338343" y="1180321"/>
                </a:lnTo>
                <a:lnTo>
                  <a:pt x="1381958" y="1179179"/>
                </a:lnTo>
                <a:lnTo>
                  <a:pt x="1424753" y="1177295"/>
                </a:lnTo>
                <a:lnTo>
                  <a:pt x="1466557" y="1174617"/>
                </a:lnTo>
                <a:lnTo>
                  <a:pt x="1507199" y="1171096"/>
                </a:lnTo>
                <a:lnTo>
                  <a:pt x="1546505" y="1166682"/>
                </a:lnTo>
                <a:lnTo>
                  <a:pt x="1584306" y="1161326"/>
                </a:lnTo>
                <a:lnTo>
                  <a:pt x="1654703" y="1147584"/>
                </a:lnTo>
                <a:lnTo>
                  <a:pt x="1718054" y="1129396"/>
                </a:lnTo>
                <a:lnTo>
                  <a:pt x="1779234" y="1106305"/>
                </a:lnTo>
                <a:lnTo>
                  <a:pt x="1838202" y="1078823"/>
                </a:lnTo>
                <a:lnTo>
                  <a:pt x="1893930" y="1047578"/>
                </a:lnTo>
                <a:lnTo>
                  <a:pt x="1945389" y="1013200"/>
                </a:lnTo>
                <a:lnTo>
                  <a:pt x="1991552" y="976317"/>
                </a:lnTo>
                <a:lnTo>
                  <a:pt x="2031391" y="937557"/>
                </a:lnTo>
                <a:lnTo>
                  <a:pt x="2063877" y="897550"/>
                </a:lnTo>
                <a:lnTo>
                  <a:pt x="2087984" y="856924"/>
                </a:lnTo>
                <a:lnTo>
                  <a:pt x="2102682" y="816307"/>
                </a:lnTo>
                <a:lnTo>
                  <a:pt x="2106957" y="775735"/>
                </a:lnTo>
                <a:lnTo>
                  <a:pt x="2105106" y="754417"/>
                </a:lnTo>
                <a:lnTo>
                  <a:pt x="2094067" y="709596"/>
                </a:lnTo>
                <a:lnTo>
                  <a:pt x="2074153" y="662508"/>
                </a:lnTo>
                <a:lnTo>
                  <a:pt x="2046449" y="613924"/>
                </a:lnTo>
                <a:lnTo>
                  <a:pt x="2012043" y="564614"/>
                </a:lnTo>
                <a:lnTo>
                  <a:pt x="1972021" y="515349"/>
                </a:lnTo>
                <a:lnTo>
                  <a:pt x="1927470" y="466902"/>
                </a:lnTo>
                <a:lnTo>
                  <a:pt x="1879476" y="420042"/>
                </a:lnTo>
                <a:lnTo>
                  <a:pt x="1829126" y="375542"/>
                </a:lnTo>
                <a:lnTo>
                  <a:pt x="1777506" y="334172"/>
                </a:lnTo>
                <a:lnTo>
                  <a:pt x="1720882" y="293222"/>
                </a:lnTo>
                <a:lnTo>
                  <a:pt x="1656089" y="250306"/>
                </a:lnTo>
                <a:lnTo>
                  <a:pt x="1621201" y="228540"/>
                </a:lnTo>
                <a:lnTo>
                  <a:pt x="1584956" y="206796"/>
                </a:lnTo>
                <a:lnTo>
                  <a:pt x="1547584" y="185247"/>
                </a:lnTo>
                <a:lnTo>
                  <a:pt x="1509313" y="164063"/>
                </a:lnTo>
                <a:lnTo>
                  <a:pt x="1470371" y="143417"/>
                </a:lnTo>
                <a:lnTo>
                  <a:pt x="1430987" y="123479"/>
                </a:lnTo>
                <a:lnTo>
                  <a:pt x="1391389" y="104421"/>
                </a:lnTo>
                <a:lnTo>
                  <a:pt x="1351807" y="86415"/>
                </a:lnTo>
                <a:lnTo>
                  <a:pt x="1312469" y="69632"/>
                </a:lnTo>
                <a:lnTo>
                  <a:pt x="1273603" y="54244"/>
                </a:lnTo>
                <a:lnTo>
                  <a:pt x="1235438" y="40421"/>
                </a:lnTo>
                <a:lnTo>
                  <a:pt x="1198203" y="28336"/>
                </a:lnTo>
                <a:lnTo>
                  <a:pt x="1127436" y="10063"/>
                </a:lnTo>
                <a:lnTo>
                  <a:pt x="1063131" y="797"/>
                </a:lnTo>
                <a:lnTo>
                  <a:pt x="1033324" y="0"/>
                </a:lnTo>
                <a:close/>
              </a:path>
            </a:pathLst>
          </a:custGeom>
          <a:solidFill>
            <a:srgbClr val="66CCFF"/>
          </a:solidFill>
        </p:spPr>
        <p:txBody>
          <a:bodyPr wrap="square" lIns="0" tIns="0" rIns="0" bIns="0" rtlCol="0">
            <a:noAutofit/>
          </a:bodyPr>
          <a:lstStyle/>
          <a:p>
            <a:endParaRPr/>
          </a:p>
        </p:txBody>
      </p:sp>
      <p:sp>
        <p:nvSpPr>
          <p:cNvPr id="23" name="object 23"/>
          <p:cNvSpPr/>
          <p:nvPr/>
        </p:nvSpPr>
        <p:spPr>
          <a:xfrm>
            <a:off x="6778625" y="3098800"/>
            <a:ext cx="1855851" cy="760476"/>
          </a:xfrm>
          <a:prstGeom prst="rect">
            <a:avLst/>
          </a:prstGeom>
          <a:blipFill>
            <a:blip r:embed="rId3" cstate="print"/>
            <a:stretch>
              <a:fillRect/>
            </a:stretch>
          </a:blipFill>
        </p:spPr>
        <p:txBody>
          <a:bodyPr wrap="square" lIns="0" tIns="0" rIns="0" bIns="0" rtlCol="0">
            <a:noAutofit/>
          </a:bodyPr>
          <a:lstStyle/>
          <a:p>
            <a:endParaRPr/>
          </a:p>
        </p:txBody>
      </p:sp>
      <p:sp>
        <p:nvSpPr>
          <p:cNvPr id="24" name="object 24"/>
          <p:cNvSpPr/>
          <p:nvPr/>
        </p:nvSpPr>
        <p:spPr>
          <a:xfrm>
            <a:off x="1219200" y="1676400"/>
            <a:ext cx="1066800" cy="381000"/>
          </a:xfrm>
          <a:custGeom>
            <a:avLst/>
            <a:gdLst/>
            <a:ahLst/>
            <a:cxnLst/>
            <a:rect l="l" t="t" r="r" b="b"/>
            <a:pathLst>
              <a:path w="1066800" h="381000">
                <a:moveTo>
                  <a:pt x="0" y="190500"/>
                </a:moveTo>
                <a:lnTo>
                  <a:pt x="15499" y="144738"/>
                </a:lnTo>
                <a:lnTo>
                  <a:pt x="41909" y="116371"/>
                </a:lnTo>
                <a:lnTo>
                  <a:pt x="79903" y="90176"/>
                </a:lnTo>
                <a:lnTo>
                  <a:pt x="128381" y="66546"/>
                </a:lnTo>
                <a:lnTo>
                  <a:pt x="186248" y="45874"/>
                </a:lnTo>
                <a:lnTo>
                  <a:pt x="252404" y="28554"/>
                </a:lnTo>
                <a:lnTo>
                  <a:pt x="325755" y="14978"/>
                </a:lnTo>
                <a:lnTo>
                  <a:pt x="364784" y="9717"/>
                </a:lnTo>
                <a:lnTo>
                  <a:pt x="405201" y="5539"/>
                </a:lnTo>
                <a:lnTo>
                  <a:pt x="446867" y="2494"/>
                </a:lnTo>
                <a:lnTo>
                  <a:pt x="489645" y="631"/>
                </a:lnTo>
                <a:lnTo>
                  <a:pt x="533400" y="0"/>
                </a:lnTo>
                <a:lnTo>
                  <a:pt x="577154" y="631"/>
                </a:lnTo>
                <a:lnTo>
                  <a:pt x="619932" y="2494"/>
                </a:lnTo>
                <a:lnTo>
                  <a:pt x="661598" y="5539"/>
                </a:lnTo>
                <a:lnTo>
                  <a:pt x="702015" y="9717"/>
                </a:lnTo>
                <a:lnTo>
                  <a:pt x="741044" y="14978"/>
                </a:lnTo>
                <a:lnTo>
                  <a:pt x="814395" y="28554"/>
                </a:lnTo>
                <a:lnTo>
                  <a:pt x="880551" y="45874"/>
                </a:lnTo>
                <a:lnTo>
                  <a:pt x="938418" y="66546"/>
                </a:lnTo>
                <a:lnTo>
                  <a:pt x="986896" y="90176"/>
                </a:lnTo>
                <a:lnTo>
                  <a:pt x="1024889" y="116371"/>
                </a:lnTo>
                <a:lnTo>
                  <a:pt x="1051300" y="144738"/>
                </a:lnTo>
                <a:lnTo>
                  <a:pt x="1066800" y="190500"/>
                </a:lnTo>
                <a:lnTo>
                  <a:pt x="1065032" y="206116"/>
                </a:lnTo>
                <a:lnTo>
                  <a:pt x="1059820" y="221386"/>
                </a:lnTo>
                <a:lnTo>
                  <a:pt x="1024889" y="264628"/>
                </a:lnTo>
                <a:lnTo>
                  <a:pt x="986896" y="290823"/>
                </a:lnTo>
                <a:lnTo>
                  <a:pt x="938418" y="314453"/>
                </a:lnTo>
                <a:lnTo>
                  <a:pt x="880551" y="335125"/>
                </a:lnTo>
                <a:lnTo>
                  <a:pt x="814395" y="352445"/>
                </a:lnTo>
                <a:lnTo>
                  <a:pt x="741044" y="366021"/>
                </a:lnTo>
                <a:lnTo>
                  <a:pt x="702015" y="371282"/>
                </a:lnTo>
                <a:lnTo>
                  <a:pt x="661598" y="375460"/>
                </a:lnTo>
                <a:lnTo>
                  <a:pt x="619932" y="378505"/>
                </a:lnTo>
                <a:lnTo>
                  <a:pt x="577154" y="380368"/>
                </a:lnTo>
                <a:lnTo>
                  <a:pt x="533400" y="381000"/>
                </a:lnTo>
                <a:lnTo>
                  <a:pt x="489645" y="380368"/>
                </a:lnTo>
                <a:lnTo>
                  <a:pt x="446867" y="378505"/>
                </a:lnTo>
                <a:lnTo>
                  <a:pt x="405201" y="375460"/>
                </a:lnTo>
                <a:lnTo>
                  <a:pt x="364784" y="371282"/>
                </a:lnTo>
                <a:lnTo>
                  <a:pt x="325755" y="366021"/>
                </a:lnTo>
                <a:lnTo>
                  <a:pt x="252404" y="352445"/>
                </a:lnTo>
                <a:lnTo>
                  <a:pt x="186248" y="335125"/>
                </a:lnTo>
                <a:lnTo>
                  <a:pt x="128381" y="314453"/>
                </a:lnTo>
                <a:lnTo>
                  <a:pt x="79903" y="290823"/>
                </a:lnTo>
                <a:lnTo>
                  <a:pt x="41909" y="264628"/>
                </a:lnTo>
                <a:lnTo>
                  <a:pt x="15499" y="236261"/>
                </a:lnTo>
                <a:lnTo>
                  <a:pt x="0" y="190500"/>
                </a:lnTo>
                <a:close/>
              </a:path>
            </a:pathLst>
          </a:custGeom>
          <a:ln w="9525">
            <a:solidFill>
              <a:srgbClr val="FF0000"/>
            </a:solidFill>
          </a:ln>
        </p:spPr>
        <p:txBody>
          <a:bodyPr wrap="square" lIns="0" tIns="0" rIns="0" bIns="0" rtlCol="0">
            <a:noAutofit/>
          </a:bodyPr>
          <a:lstStyle/>
          <a:p>
            <a:endParaRPr/>
          </a:p>
        </p:txBody>
      </p:sp>
      <p:sp>
        <p:nvSpPr>
          <p:cNvPr id="25" name="object 25"/>
          <p:cNvSpPr/>
          <p:nvPr/>
        </p:nvSpPr>
        <p:spPr>
          <a:xfrm>
            <a:off x="1219200" y="3733800"/>
            <a:ext cx="1066800" cy="381000"/>
          </a:xfrm>
          <a:custGeom>
            <a:avLst/>
            <a:gdLst/>
            <a:ahLst/>
            <a:cxnLst/>
            <a:rect l="l" t="t" r="r" b="b"/>
            <a:pathLst>
              <a:path w="1066800" h="381000">
                <a:moveTo>
                  <a:pt x="0" y="190500"/>
                </a:moveTo>
                <a:lnTo>
                  <a:pt x="15499" y="144738"/>
                </a:lnTo>
                <a:lnTo>
                  <a:pt x="41909" y="116371"/>
                </a:lnTo>
                <a:lnTo>
                  <a:pt x="79903" y="90176"/>
                </a:lnTo>
                <a:lnTo>
                  <a:pt x="128381" y="66546"/>
                </a:lnTo>
                <a:lnTo>
                  <a:pt x="186248" y="45874"/>
                </a:lnTo>
                <a:lnTo>
                  <a:pt x="252404" y="28554"/>
                </a:lnTo>
                <a:lnTo>
                  <a:pt x="325755" y="14978"/>
                </a:lnTo>
                <a:lnTo>
                  <a:pt x="364784" y="9717"/>
                </a:lnTo>
                <a:lnTo>
                  <a:pt x="405201" y="5539"/>
                </a:lnTo>
                <a:lnTo>
                  <a:pt x="446867" y="2494"/>
                </a:lnTo>
                <a:lnTo>
                  <a:pt x="489645" y="631"/>
                </a:lnTo>
                <a:lnTo>
                  <a:pt x="533400" y="0"/>
                </a:lnTo>
                <a:lnTo>
                  <a:pt x="577154" y="631"/>
                </a:lnTo>
                <a:lnTo>
                  <a:pt x="619932" y="2494"/>
                </a:lnTo>
                <a:lnTo>
                  <a:pt x="661598" y="5539"/>
                </a:lnTo>
                <a:lnTo>
                  <a:pt x="702015" y="9717"/>
                </a:lnTo>
                <a:lnTo>
                  <a:pt x="741044" y="14978"/>
                </a:lnTo>
                <a:lnTo>
                  <a:pt x="814395" y="28554"/>
                </a:lnTo>
                <a:lnTo>
                  <a:pt x="880551" y="45874"/>
                </a:lnTo>
                <a:lnTo>
                  <a:pt x="938418" y="66546"/>
                </a:lnTo>
                <a:lnTo>
                  <a:pt x="986896" y="90176"/>
                </a:lnTo>
                <a:lnTo>
                  <a:pt x="1024889" y="116371"/>
                </a:lnTo>
                <a:lnTo>
                  <a:pt x="1051300" y="144738"/>
                </a:lnTo>
                <a:lnTo>
                  <a:pt x="1066800" y="190500"/>
                </a:lnTo>
                <a:lnTo>
                  <a:pt x="1065032" y="206116"/>
                </a:lnTo>
                <a:lnTo>
                  <a:pt x="1059820" y="221386"/>
                </a:lnTo>
                <a:lnTo>
                  <a:pt x="1024889" y="264628"/>
                </a:lnTo>
                <a:lnTo>
                  <a:pt x="986896" y="290823"/>
                </a:lnTo>
                <a:lnTo>
                  <a:pt x="938418" y="314453"/>
                </a:lnTo>
                <a:lnTo>
                  <a:pt x="880551" y="335125"/>
                </a:lnTo>
                <a:lnTo>
                  <a:pt x="814395" y="352445"/>
                </a:lnTo>
                <a:lnTo>
                  <a:pt x="741044" y="366021"/>
                </a:lnTo>
                <a:lnTo>
                  <a:pt x="702015" y="371282"/>
                </a:lnTo>
                <a:lnTo>
                  <a:pt x="661598" y="375460"/>
                </a:lnTo>
                <a:lnTo>
                  <a:pt x="619932" y="378505"/>
                </a:lnTo>
                <a:lnTo>
                  <a:pt x="577154" y="380368"/>
                </a:lnTo>
                <a:lnTo>
                  <a:pt x="533400" y="381000"/>
                </a:lnTo>
                <a:lnTo>
                  <a:pt x="489645" y="380368"/>
                </a:lnTo>
                <a:lnTo>
                  <a:pt x="446867" y="378505"/>
                </a:lnTo>
                <a:lnTo>
                  <a:pt x="405201" y="375460"/>
                </a:lnTo>
                <a:lnTo>
                  <a:pt x="364784" y="371282"/>
                </a:lnTo>
                <a:lnTo>
                  <a:pt x="325755" y="366021"/>
                </a:lnTo>
                <a:lnTo>
                  <a:pt x="252404" y="352445"/>
                </a:lnTo>
                <a:lnTo>
                  <a:pt x="186248" y="335125"/>
                </a:lnTo>
                <a:lnTo>
                  <a:pt x="128381" y="314453"/>
                </a:lnTo>
                <a:lnTo>
                  <a:pt x="79903" y="290823"/>
                </a:lnTo>
                <a:lnTo>
                  <a:pt x="41909" y="264628"/>
                </a:lnTo>
                <a:lnTo>
                  <a:pt x="15499" y="236261"/>
                </a:lnTo>
                <a:lnTo>
                  <a:pt x="0" y="190500"/>
                </a:lnTo>
                <a:close/>
              </a:path>
            </a:pathLst>
          </a:custGeom>
          <a:ln w="9525">
            <a:solidFill>
              <a:srgbClr val="FF0000"/>
            </a:solidFill>
          </a:ln>
        </p:spPr>
        <p:txBody>
          <a:bodyPr wrap="square" lIns="0" tIns="0" rIns="0" bIns="0" rtlCol="0">
            <a:noAutofit/>
          </a:bodyPr>
          <a:lstStyle/>
          <a:p>
            <a:endParaRPr/>
          </a:p>
        </p:txBody>
      </p:sp>
      <p:sp>
        <p:nvSpPr>
          <p:cNvPr id="26" name="object 26"/>
          <p:cNvSpPr/>
          <p:nvPr/>
        </p:nvSpPr>
        <p:spPr>
          <a:xfrm>
            <a:off x="1219200" y="5943600"/>
            <a:ext cx="1066800" cy="381000"/>
          </a:xfrm>
          <a:custGeom>
            <a:avLst/>
            <a:gdLst/>
            <a:ahLst/>
            <a:cxnLst/>
            <a:rect l="l" t="t" r="r" b="b"/>
            <a:pathLst>
              <a:path w="1066800" h="381000">
                <a:moveTo>
                  <a:pt x="0" y="190500"/>
                </a:moveTo>
                <a:lnTo>
                  <a:pt x="15499" y="144721"/>
                </a:lnTo>
                <a:lnTo>
                  <a:pt x="41909" y="116350"/>
                </a:lnTo>
                <a:lnTo>
                  <a:pt x="79903" y="90154"/>
                </a:lnTo>
                <a:lnTo>
                  <a:pt x="128381" y="66526"/>
                </a:lnTo>
                <a:lnTo>
                  <a:pt x="186248" y="45857"/>
                </a:lnTo>
                <a:lnTo>
                  <a:pt x="252404" y="28542"/>
                </a:lnTo>
                <a:lnTo>
                  <a:pt x="325755" y="14970"/>
                </a:lnTo>
                <a:lnTo>
                  <a:pt x="364784" y="9712"/>
                </a:lnTo>
                <a:lnTo>
                  <a:pt x="405201" y="5536"/>
                </a:lnTo>
                <a:lnTo>
                  <a:pt x="446867" y="2493"/>
                </a:lnTo>
                <a:lnTo>
                  <a:pt x="489645" y="631"/>
                </a:lnTo>
                <a:lnTo>
                  <a:pt x="533400" y="0"/>
                </a:lnTo>
                <a:lnTo>
                  <a:pt x="577154" y="631"/>
                </a:lnTo>
                <a:lnTo>
                  <a:pt x="619932" y="2493"/>
                </a:lnTo>
                <a:lnTo>
                  <a:pt x="661598" y="5536"/>
                </a:lnTo>
                <a:lnTo>
                  <a:pt x="702015" y="9712"/>
                </a:lnTo>
                <a:lnTo>
                  <a:pt x="741044" y="14970"/>
                </a:lnTo>
                <a:lnTo>
                  <a:pt x="814395" y="28542"/>
                </a:lnTo>
                <a:lnTo>
                  <a:pt x="880551" y="45857"/>
                </a:lnTo>
                <a:lnTo>
                  <a:pt x="938418" y="66526"/>
                </a:lnTo>
                <a:lnTo>
                  <a:pt x="986896" y="90154"/>
                </a:lnTo>
                <a:lnTo>
                  <a:pt x="1024889" y="116350"/>
                </a:lnTo>
                <a:lnTo>
                  <a:pt x="1051300" y="144721"/>
                </a:lnTo>
                <a:lnTo>
                  <a:pt x="1066800" y="190500"/>
                </a:lnTo>
                <a:lnTo>
                  <a:pt x="1065032" y="206123"/>
                </a:lnTo>
                <a:lnTo>
                  <a:pt x="1059820" y="221399"/>
                </a:lnTo>
                <a:lnTo>
                  <a:pt x="1024889" y="264649"/>
                </a:lnTo>
                <a:lnTo>
                  <a:pt x="986896" y="290845"/>
                </a:lnTo>
                <a:lnTo>
                  <a:pt x="938418" y="314473"/>
                </a:lnTo>
                <a:lnTo>
                  <a:pt x="880551" y="335142"/>
                </a:lnTo>
                <a:lnTo>
                  <a:pt x="814395" y="352457"/>
                </a:lnTo>
                <a:lnTo>
                  <a:pt x="741044" y="366029"/>
                </a:lnTo>
                <a:lnTo>
                  <a:pt x="702015" y="371287"/>
                </a:lnTo>
                <a:lnTo>
                  <a:pt x="661598" y="375463"/>
                </a:lnTo>
                <a:lnTo>
                  <a:pt x="619932" y="378506"/>
                </a:lnTo>
                <a:lnTo>
                  <a:pt x="577154" y="380368"/>
                </a:lnTo>
                <a:lnTo>
                  <a:pt x="533400" y="381000"/>
                </a:lnTo>
                <a:lnTo>
                  <a:pt x="489645" y="380368"/>
                </a:lnTo>
                <a:lnTo>
                  <a:pt x="446867" y="378506"/>
                </a:lnTo>
                <a:lnTo>
                  <a:pt x="405201" y="375463"/>
                </a:lnTo>
                <a:lnTo>
                  <a:pt x="364784" y="371287"/>
                </a:lnTo>
                <a:lnTo>
                  <a:pt x="325755" y="366029"/>
                </a:lnTo>
                <a:lnTo>
                  <a:pt x="252404" y="352457"/>
                </a:lnTo>
                <a:lnTo>
                  <a:pt x="186248" y="335142"/>
                </a:lnTo>
                <a:lnTo>
                  <a:pt x="128381" y="314473"/>
                </a:lnTo>
                <a:lnTo>
                  <a:pt x="79903" y="290845"/>
                </a:lnTo>
                <a:lnTo>
                  <a:pt x="41909" y="264649"/>
                </a:lnTo>
                <a:lnTo>
                  <a:pt x="15499" y="236278"/>
                </a:lnTo>
                <a:lnTo>
                  <a:pt x="0" y="190500"/>
                </a:lnTo>
                <a:close/>
              </a:path>
            </a:pathLst>
          </a:custGeom>
          <a:ln w="9525">
            <a:solidFill>
              <a:srgbClr val="FF0000"/>
            </a:solidFill>
          </a:ln>
        </p:spPr>
        <p:txBody>
          <a:bodyPr wrap="square" lIns="0" tIns="0" rIns="0" bIns="0" rtlCol="0">
            <a:noAutofit/>
          </a:bodyPr>
          <a:lstStyle/>
          <a:p>
            <a:endParaRPr/>
          </a:p>
        </p:txBody>
      </p:sp>
      <p:sp>
        <p:nvSpPr>
          <p:cNvPr id="27" name="object 27"/>
          <p:cNvSpPr/>
          <p:nvPr/>
        </p:nvSpPr>
        <p:spPr>
          <a:xfrm>
            <a:off x="3297301" y="1676400"/>
            <a:ext cx="1066800" cy="381000"/>
          </a:xfrm>
          <a:custGeom>
            <a:avLst/>
            <a:gdLst/>
            <a:ahLst/>
            <a:cxnLst/>
            <a:rect l="l" t="t" r="r" b="b"/>
            <a:pathLst>
              <a:path w="1066800" h="381000">
                <a:moveTo>
                  <a:pt x="0" y="190500"/>
                </a:moveTo>
                <a:lnTo>
                  <a:pt x="15499" y="144738"/>
                </a:lnTo>
                <a:lnTo>
                  <a:pt x="41910" y="116371"/>
                </a:lnTo>
                <a:lnTo>
                  <a:pt x="79903" y="90176"/>
                </a:lnTo>
                <a:lnTo>
                  <a:pt x="128381" y="66546"/>
                </a:lnTo>
                <a:lnTo>
                  <a:pt x="186248" y="45874"/>
                </a:lnTo>
                <a:lnTo>
                  <a:pt x="252404" y="28554"/>
                </a:lnTo>
                <a:lnTo>
                  <a:pt x="325754" y="14978"/>
                </a:lnTo>
                <a:lnTo>
                  <a:pt x="364784" y="9717"/>
                </a:lnTo>
                <a:lnTo>
                  <a:pt x="405201" y="5539"/>
                </a:lnTo>
                <a:lnTo>
                  <a:pt x="446867" y="2494"/>
                </a:lnTo>
                <a:lnTo>
                  <a:pt x="489645" y="631"/>
                </a:lnTo>
                <a:lnTo>
                  <a:pt x="533400" y="0"/>
                </a:lnTo>
                <a:lnTo>
                  <a:pt x="577136" y="631"/>
                </a:lnTo>
                <a:lnTo>
                  <a:pt x="619901" y="2494"/>
                </a:lnTo>
                <a:lnTo>
                  <a:pt x="661557" y="5539"/>
                </a:lnTo>
                <a:lnTo>
                  <a:pt x="701966" y="9717"/>
                </a:lnTo>
                <a:lnTo>
                  <a:pt x="740991" y="14978"/>
                </a:lnTo>
                <a:lnTo>
                  <a:pt x="814338" y="28554"/>
                </a:lnTo>
                <a:lnTo>
                  <a:pt x="880500" y="45874"/>
                </a:lnTo>
                <a:lnTo>
                  <a:pt x="938375" y="66546"/>
                </a:lnTo>
                <a:lnTo>
                  <a:pt x="986866" y="90176"/>
                </a:lnTo>
                <a:lnTo>
                  <a:pt x="1024872" y="116371"/>
                </a:lnTo>
                <a:lnTo>
                  <a:pt x="1051293" y="144738"/>
                </a:lnTo>
                <a:lnTo>
                  <a:pt x="1066800" y="190500"/>
                </a:lnTo>
                <a:lnTo>
                  <a:pt x="1065031" y="206116"/>
                </a:lnTo>
                <a:lnTo>
                  <a:pt x="1059816" y="221386"/>
                </a:lnTo>
                <a:lnTo>
                  <a:pt x="1024872" y="264628"/>
                </a:lnTo>
                <a:lnTo>
                  <a:pt x="986866" y="290823"/>
                </a:lnTo>
                <a:lnTo>
                  <a:pt x="938375" y="314453"/>
                </a:lnTo>
                <a:lnTo>
                  <a:pt x="880500" y="335125"/>
                </a:lnTo>
                <a:lnTo>
                  <a:pt x="814338" y="352445"/>
                </a:lnTo>
                <a:lnTo>
                  <a:pt x="740991" y="366021"/>
                </a:lnTo>
                <a:lnTo>
                  <a:pt x="701966" y="371282"/>
                </a:lnTo>
                <a:lnTo>
                  <a:pt x="661557" y="375460"/>
                </a:lnTo>
                <a:lnTo>
                  <a:pt x="619901" y="378505"/>
                </a:lnTo>
                <a:lnTo>
                  <a:pt x="577136" y="380368"/>
                </a:lnTo>
                <a:lnTo>
                  <a:pt x="533400" y="381000"/>
                </a:lnTo>
                <a:lnTo>
                  <a:pt x="489645" y="380368"/>
                </a:lnTo>
                <a:lnTo>
                  <a:pt x="446867" y="378505"/>
                </a:lnTo>
                <a:lnTo>
                  <a:pt x="405201" y="375460"/>
                </a:lnTo>
                <a:lnTo>
                  <a:pt x="364784" y="371282"/>
                </a:lnTo>
                <a:lnTo>
                  <a:pt x="325755" y="366021"/>
                </a:lnTo>
                <a:lnTo>
                  <a:pt x="252404" y="352445"/>
                </a:lnTo>
                <a:lnTo>
                  <a:pt x="186248" y="335125"/>
                </a:lnTo>
                <a:lnTo>
                  <a:pt x="128381" y="314453"/>
                </a:lnTo>
                <a:lnTo>
                  <a:pt x="79903" y="290823"/>
                </a:lnTo>
                <a:lnTo>
                  <a:pt x="41910" y="264628"/>
                </a:lnTo>
                <a:lnTo>
                  <a:pt x="15499" y="236261"/>
                </a:lnTo>
                <a:lnTo>
                  <a:pt x="0" y="190500"/>
                </a:lnTo>
                <a:close/>
              </a:path>
            </a:pathLst>
          </a:custGeom>
          <a:ln w="9525">
            <a:solidFill>
              <a:srgbClr val="FF0000"/>
            </a:solidFill>
          </a:ln>
        </p:spPr>
        <p:txBody>
          <a:bodyPr wrap="square" lIns="0" tIns="0" rIns="0" bIns="0" rtlCol="0">
            <a:noAutofit/>
          </a:bodyPr>
          <a:lstStyle/>
          <a:p>
            <a:endParaRPr/>
          </a:p>
        </p:txBody>
      </p:sp>
      <p:sp>
        <p:nvSpPr>
          <p:cNvPr id="28" name="object 28"/>
          <p:cNvSpPr/>
          <p:nvPr/>
        </p:nvSpPr>
        <p:spPr>
          <a:xfrm>
            <a:off x="3760723" y="805561"/>
            <a:ext cx="814577" cy="970788"/>
          </a:xfrm>
          <a:custGeom>
            <a:avLst/>
            <a:gdLst/>
            <a:ahLst/>
            <a:cxnLst/>
            <a:rect l="l" t="t" r="r" b="b"/>
            <a:pathLst>
              <a:path w="814577" h="970788">
                <a:moveTo>
                  <a:pt x="19812" y="887984"/>
                </a:moveTo>
                <a:lnTo>
                  <a:pt x="0" y="970788"/>
                </a:lnTo>
                <a:lnTo>
                  <a:pt x="78231" y="936878"/>
                </a:lnTo>
                <a:lnTo>
                  <a:pt x="65485" y="926211"/>
                </a:lnTo>
                <a:lnTo>
                  <a:pt x="45720" y="926211"/>
                </a:lnTo>
                <a:lnTo>
                  <a:pt x="35940" y="918083"/>
                </a:lnTo>
                <a:lnTo>
                  <a:pt x="44114" y="908323"/>
                </a:lnTo>
                <a:lnTo>
                  <a:pt x="19812" y="887984"/>
                </a:lnTo>
                <a:close/>
              </a:path>
              <a:path w="814577" h="970788">
                <a:moveTo>
                  <a:pt x="44114" y="908323"/>
                </a:moveTo>
                <a:lnTo>
                  <a:pt x="35940" y="918083"/>
                </a:lnTo>
                <a:lnTo>
                  <a:pt x="45720" y="926211"/>
                </a:lnTo>
                <a:lnTo>
                  <a:pt x="53865" y="916484"/>
                </a:lnTo>
                <a:lnTo>
                  <a:pt x="44114" y="908323"/>
                </a:lnTo>
                <a:close/>
              </a:path>
              <a:path w="814577" h="970788">
                <a:moveTo>
                  <a:pt x="53865" y="916484"/>
                </a:moveTo>
                <a:lnTo>
                  <a:pt x="45720" y="926211"/>
                </a:lnTo>
                <a:lnTo>
                  <a:pt x="65485" y="926211"/>
                </a:lnTo>
                <a:lnTo>
                  <a:pt x="53865" y="916484"/>
                </a:lnTo>
                <a:close/>
              </a:path>
              <a:path w="814577" h="970788">
                <a:moveTo>
                  <a:pt x="804799" y="0"/>
                </a:moveTo>
                <a:lnTo>
                  <a:pt x="44114" y="908323"/>
                </a:lnTo>
                <a:lnTo>
                  <a:pt x="53865" y="916484"/>
                </a:lnTo>
                <a:lnTo>
                  <a:pt x="814577" y="8127"/>
                </a:lnTo>
                <a:lnTo>
                  <a:pt x="804799" y="0"/>
                </a:lnTo>
                <a:close/>
              </a:path>
            </a:pathLst>
          </a:custGeom>
          <a:solidFill>
            <a:srgbClr val="3333CC"/>
          </a:solidFill>
        </p:spPr>
        <p:txBody>
          <a:bodyPr wrap="square" lIns="0" tIns="0" rIns="0" bIns="0" rtlCol="0">
            <a:noAutofit/>
          </a:bodyPr>
          <a:lstStyle/>
          <a:p>
            <a:endParaRPr/>
          </a:p>
        </p:txBody>
      </p:sp>
      <p:sp>
        <p:nvSpPr>
          <p:cNvPr id="29" name="object 29"/>
          <p:cNvSpPr txBox="1"/>
          <p:nvPr/>
        </p:nvSpPr>
        <p:spPr>
          <a:xfrm>
            <a:off x="3355975" y="1183385"/>
            <a:ext cx="747395" cy="431800"/>
          </a:xfrm>
          <a:prstGeom prst="rect">
            <a:avLst/>
          </a:prstGeom>
        </p:spPr>
        <p:txBody>
          <a:bodyPr vert="horz" wrap="square" lIns="0" tIns="0" rIns="0" bIns="0" rtlCol="0">
            <a:noAutofit/>
          </a:bodyPr>
          <a:lstStyle/>
          <a:p>
            <a:pPr marL="73660" algn="ctr">
              <a:lnSpc>
                <a:spcPts val="159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730"/>
              </a:lnSpc>
              <a:tabLst>
                <a:tab pos="302895" algn="l"/>
                <a:tab pos="607060" algn="l"/>
              </a:tabLst>
            </a:pPr>
            <a:r>
              <a:rPr sz="1800" dirty="0" smtClean="0">
                <a:latin typeface="Arial"/>
                <a:cs typeface="Arial"/>
              </a:rPr>
              <a:t>x	y	z</a:t>
            </a:r>
            <a:endParaRPr sz="1800">
              <a:latin typeface="Arial"/>
              <a:cs typeface="Arial"/>
            </a:endParaRPr>
          </a:p>
        </p:txBody>
      </p:sp>
      <p:sp>
        <p:nvSpPr>
          <p:cNvPr id="30" name="object 30"/>
          <p:cNvSpPr txBox="1"/>
          <p:nvPr/>
        </p:nvSpPr>
        <p:spPr>
          <a:xfrm>
            <a:off x="3051175" y="1711705"/>
            <a:ext cx="478155" cy="935990"/>
          </a:xfrm>
          <a:prstGeom prst="rect">
            <a:avLst/>
          </a:prstGeom>
        </p:spPr>
        <p:txBody>
          <a:bodyPr vert="horz" wrap="square" lIns="0" tIns="0" rIns="0" bIns="0" rtlCol="0">
            <a:noAutofit/>
          </a:bodyPr>
          <a:lstStyle/>
          <a:p>
            <a:pPr marL="337820" indent="-325755">
              <a:lnSpc>
                <a:spcPct val="100000"/>
              </a:lnSpc>
              <a:buFont typeface="Arial"/>
              <a:buAutoNum type="alphaLcPeriod" startAt="24"/>
              <a:tabLst>
                <a:tab pos="337820" algn="l"/>
              </a:tabLst>
            </a:pPr>
            <a:r>
              <a:rPr sz="1800" dirty="0" smtClean="0">
                <a:latin typeface="Arial"/>
                <a:cs typeface="Arial"/>
              </a:rPr>
              <a:t>0</a:t>
            </a:r>
            <a:endParaRPr sz="1800">
              <a:latin typeface="Arial"/>
              <a:cs typeface="Arial"/>
            </a:endParaRPr>
          </a:p>
          <a:p>
            <a:pPr marL="301625" indent="-288925">
              <a:lnSpc>
                <a:spcPct val="100000"/>
              </a:lnSpc>
              <a:spcBef>
                <a:spcPts val="240"/>
              </a:spcBef>
              <a:buFont typeface="Arial"/>
              <a:buAutoNum type="alphaLcPeriod" startAt="24"/>
              <a:tabLst>
                <a:tab pos="300990" algn="l"/>
              </a:tabLst>
            </a:pPr>
            <a:r>
              <a:rPr sz="2700" baseline="-7716" dirty="0" smtClean="0">
                <a:latin typeface="Arial"/>
                <a:cs typeface="Arial"/>
              </a:rPr>
              <a:t>2</a:t>
            </a:r>
            <a:endParaRPr sz="2700" baseline="-7716">
              <a:latin typeface="Arial"/>
              <a:cs typeface="Arial"/>
            </a:endParaRPr>
          </a:p>
          <a:p>
            <a:pPr marL="301625" indent="-288925">
              <a:lnSpc>
                <a:spcPct val="100000"/>
              </a:lnSpc>
              <a:spcBef>
                <a:spcPts val="240"/>
              </a:spcBef>
              <a:buFont typeface="Arial"/>
              <a:buAutoNum type="alphaLcPeriod" startAt="24"/>
              <a:tabLst>
                <a:tab pos="300990" algn="l"/>
              </a:tabLst>
            </a:pPr>
            <a:r>
              <a:rPr sz="2700" baseline="-10802" dirty="0" smtClean="0">
                <a:latin typeface="Arial"/>
                <a:cs typeface="Arial"/>
              </a:rPr>
              <a:t>7</a:t>
            </a:r>
            <a:endParaRPr sz="2700" baseline="-10802">
              <a:latin typeface="Arial"/>
              <a:cs typeface="Arial"/>
            </a:endParaRPr>
          </a:p>
        </p:txBody>
      </p:sp>
      <p:sp>
        <p:nvSpPr>
          <p:cNvPr id="31" name="object 31"/>
          <p:cNvSpPr txBox="1"/>
          <p:nvPr/>
        </p:nvSpPr>
        <p:spPr>
          <a:xfrm>
            <a:off x="573735" y="3083686"/>
            <a:ext cx="1472565" cy="285115"/>
          </a:xfrm>
          <a:prstGeom prst="rect">
            <a:avLst/>
          </a:prstGeom>
        </p:spPr>
        <p:txBody>
          <a:bodyPr vert="horz" wrap="square" lIns="0" tIns="0" rIns="0" bIns="0" rtlCol="0">
            <a:noAutofit/>
          </a:bodyPr>
          <a:lstStyle/>
          <a:p>
            <a:pPr marL="12700">
              <a:lnSpc>
                <a:spcPct val="100000"/>
              </a:lnSpc>
              <a:tabLst>
                <a:tab pos="736600" algn="l"/>
                <a:tab pos="1040130" algn="l"/>
                <a:tab pos="1344295" algn="l"/>
              </a:tabLst>
            </a:pPr>
            <a:r>
              <a:rPr sz="1800" b="1" spc="-10" dirty="0" smtClean="0">
                <a:solidFill>
                  <a:srgbClr val="CC0000"/>
                </a:solidFill>
                <a:latin typeface="Arial"/>
                <a:cs typeface="Arial"/>
              </a:rPr>
              <a:t>table	</a:t>
            </a:r>
            <a:r>
              <a:rPr sz="1800" spc="-10" dirty="0" smtClean="0">
                <a:latin typeface="Arial"/>
                <a:cs typeface="Arial"/>
              </a:rPr>
              <a:t>x	y	z</a:t>
            </a:r>
            <a:endParaRPr sz="1800">
              <a:latin typeface="Arial"/>
              <a:cs typeface="Arial"/>
            </a:endParaRPr>
          </a:p>
        </p:txBody>
      </p:sp>
      <p:sp>
        <p:nvSpPr>
          <p:cNvPr id="32" name="object 32"/>
          <p:cNvSpPr txBox="1"/>
          <p:nvPr/>
        </p:nvSpPr>
        <p:spPr>
          <a:xfrm>
            <a:off x="993444" y="3464686"/>
            <a:ext cx="1102995" cy="970915"/>
          </a:xfrm>
          <a:prstGeom prst="rect">
            <a:avLst/>
          </a:prstGeom>
        </p:spPr>
        <p:txBody>
          <a:bodyPr vert="horz" wrap="square" lIns="0" tIns="0" rIns="0" bIns="0" rtlCol="0">
            <a:noAutofit/>
          </a:bodyPr>
          <a:lstStyle/>
          <a:p>
            <a:pPr marL="316865" indent="-304800">
              <a:lnSpc>
                <a:spcPct val="100000"/>
              </a:lnSpc>
              <a:buFont typeface="Arial"/>
              <a:buAutoNum type="alphaLcPeriod" startAt="24"/>
              <a:tabLst>
                <a:tab pos="316865" algn="l"/>
                <a:tab pos="621665" algn="l"/>
                <a:tab pos="926465" algn="l"/>
              </a:tabLst>
            </a:pPr>
            <a:r>
              <a:rPr sz="2700" baseline="-18518" dirty="0" smtClean="0">
                <a:latin typeface="Arial"/>
                <a:cs typeface="Arial"/>
              </a:rPr>
              <a:t>∞	</a:t>
            </a:r>
            <a:r>
              <a:rPr sz="1800" dirty="0" smtClean="0">
                <a:latin typeface="Arial"/>
                <a:cs typeface="Arial"/>
              </a:rPr>
              <a:t>∞	∞</a:t>
            </a:r>
            <a:endParaRPr sz="1800">
              <a:latin typeface="Arial"/>
              <a:cs typeface="Arial"/>
            </a:endParaRPr>
          </a:p>
          <a:p>
            <a:pPr>
              <a:lnSpc>
                <a:spcPts val="600"/>
              </a:lnSpc>
              <a:spcBef>
                <a:spcPts val="0"/>
              </a:spcBef>
              <a:buFont typeface="Arial"/>
              <a:buAutoNum type="alphaLcPeriod" startAt="24"/>
            </a:pPr>
            <a:endParaRPr sz="600"/>
          </a:p>
          <a:p>
            <a:pPr marL="316865" indent="-304800">
              <a:lnSpc>
                <a:spcPct val="100000"/>
              </a:lnSpc>
              <a:buFont typeface="Arial"/>
              <a:buAutoNum type="alphaLcPeriod" startAt="24"/>
              <a:tabLst>
                <a:tab pos="316865" algn="l"/>
                <a:tab pos="633095" algn="l"/>
                <a:tab pos="950594" algn="l"/>
              </a:tabLst>
            </a:pPr>
            <a:r>
              <a:rPr sz="1800" dirty="0" smtClean="0">
                <a:latin typeface="Arial"/>
                <a:cs typeface="Arial"/>
              </a:rPr>
              <a:t>2	0	1</a:t>
            </a:r>
            <a:endParaRPr sz="1800">
              <a:latin typeface="Arial"/>
              <a:cs typeface="Arial"/>
            </a:endParaRPr>
          </a:p>
          <a:p>
            <a:pPr marL="926465" indent="-914400">
              <a:lnSpc>
                <a:spcPts val="2039"/>
              </a:lnSpc>
              <a:buFont typeface="Arial"/>
              <a:buAutoNum type="alphaLcPeriod" startAt="24"/>
              <a:tabLst>
                <a:tab pos="926465" algn="l"/>
              </a:tabLst>
            </a:pPr>
            <a:r>
              <a:rPr sz="2700" baseline="-18518" dirty="0" smtClean="0">
                <a:latin typeface="Arial"/>
                <a:cs typeface="Arial"/>
              </a:rPr>
              <a:t>∞</a:t>
            </a:r>
            <a:endParaRPr sz="2700" baseline="-18518">
              <a:latin typeface="Arial"/>
              <a:cs typeface="Arial"/>
            </a:endParaRPr>
          </a:p>
        </p:txBody>
      </p:sp>
      <p:sp>
        <p:nvSpPr>
          <p:cNvPr id="33" name="object 33"/>
          <p:cNvSpPr txBox="1"/>
          <p:nvPr/>
        </p:nvSpPr>
        <p:spPr>
          <a:xfrm>
            <a:off x="1298194" y="4150486"/>
            <a:ext cx="41719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a:t>
            </a:r>
            <a:r>
              <a:rPr sz="1800" spc="15" dirty="0" smtClean="0">
                <a:latin typeface="Arial"/>
                <a:cs typeface="Arial"/>
              </a:rPr>
              <a:t> </a:t>
            </a:r>
            <a:r>
              <a:rPr sz="1800" spc="0" dirty="0" smtClean="0">
                <a:latin typeface="Arial"/>
                <a:cs typeface="Arial"/>
              </a:rPr>
              <a:t>∞</a:t>
            </a:r>
            <a:endParaRPr sz="1800">
              <a:latin typeface="Arial"/>
              <a:cs typeface="Arial"/>
            </a:endParaRPr>
          </a:p>
        </p:txBody>
      </p:sp>
      <p:sp>
        <p:nvSpPr>
          <p:cNvPr id="34" name="object 34"/>
          <p:cNvSpPr txBox="1"/>
          <p:nvPr/>
        </p:nvSpPr>
        <p:spPr>
          <a:xfrm>
            <a:off x="1420494" y="2974466"/>
            <a:ext cx="548005" cy="224790"/>
          </a:xfrm>
          <a:prstGeom prst="rect">
            <a:avLst/>
          </a:prstGeom>
        </p:spPr>
        <p:txBody>
          <a:bodyPr vert="horz" wrap="square" lIns="0" tIns="0" rIns="0" bIns="0" rtlCol="0">
            <a:noAutofit/>
          </a:bodyPr>
          <a:lstStyle/>
          <a:p>
            <a:pPr marL="12700">
              <a:lnSpc>
                <a:spcPct val="10000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p:txBody>
      </p:sp>
      <p:sp>
        <p:nvSpPr>
          <p:cNvPr id="35" name="object 35"/>
          <p:cNvSpPr txBox="1"/>
          <p:nvPr/>
        </p:nvSpPr>
        <p:spPr>
          <a:xfrm>
            <a:off x="1298194" y="4781295"/>
            <a:ext cx="747395" cy="416559"/>
          </a:xfrm>
          <a:prstGeom prst="rect">
            <a:avLst/>
          </a:prstGeom>
        </p:spPr>
        <p:txBody>
          <a:bodyPr vert="horz" wrap="square" lIns="0" tIns="0" rIns="0" bIns="0" rtlCol="0">
            <a:noAutofit/>
          </a:bodyPr>
          <a:lstStyle/>
          <a:p>
            <a:pPr marL="89535" algn="ctr">
              <a:lnSpc>
                <a:spcPts val="153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664"/>
              </a:lnSpc>
              <a:tabLst>
                <a:tab pos="302895" algn="l"/>
                <a:tab pos="607060" algn="l"/>
              </a:tabLst>
            </a:pPr>
            <a:r>
              <a:rPr sz="1800" dirty="0" smtClean="0">
                <a:latin typeface="Arial"/>
                <a:cs typeface="Arial"/>
              </a:rPr>
              <a:t>x	y	z</a:t>
            </a:r>
            <a:endParaRPr sz="1800">
              <a:latin typeface="Arial"/>
              <a:cs typeface="Arial"/>
            </a:endParaRPr>
          </a:p>
        </p:txBody>
      </p:sp>
      <p:sp>
        <p:nvSpPr>
          <p:cNvPr id="36" name="object 36"/>
          <p:cNvSpPr txBox="1"/>
          <p:nvPr/>
        </p:nvSpPr>
        <p:spPr>
          <a:xfrm>
            <a:off x="993444" y="5263017"/>
            <a:ext cx="140335" cy="925830"/>
          </a:xfrm>
          <a:prstGeom prst="rect">
            <a:avLst/>
          </a:prstGeom>
        </p:spPr>
        <p:txBody>
          <a:bodyPr vert="horz" wrap="square" lIns="0" tIns="0" rIns="0" bIns="0" rtlCol="0">
            <a:noAutofit/>
          </a:bodyPr>
          <a:lstStyle/>
          <a:p>
            <a:pPr marL="12700" marR="12700" algn="just">
              <a:lnSpc>
                <a:spcPct val="111200"/>
              </a:lnSpc>
            </a:pPr>
            <a:r>
              <a:rPr sz="1800" dirty="0" smtClean="0">
                <a:latin typeface="Arial"/>
                <a:cs typeface="Arial"/>
              </a:rPr>
              <a:t>x y z</a:t>
            </a:r>
            <a:endParaRPr sz="1800">
              <a:latin typeface="Arial"/>
              <a:cs typeface="Arial"/>
            </a:endParaRPr>
          </a:p>
        </p:txBody>
      </p:sp>
      <p:sp>
        <p:nvSpPr>
          <p:cNvPr id="37" name="object 37"/>
          <p:cNvSpPr txBox="1"/>
          <p:nvPr/>
        </p:nvSpPr>
        <p:spPr>
          <a:xfrm>
            <a:off x="1298194" y="5679643"/>
            <a:ext cx="798195" cy="585470"/>
          </a:xfrm>
          <a:prstGeom prst="rect">
            <a:avLst/>
          </a:prstGeom>
        </p:spPr>
        <p:txBody>
          <a:bodyPr vert="horz" wrap="square" lIns="0" tIns="0" rIns="0" bIns="0" rtlCol="0">
            <a:noAutofit/>
          </a:bodyPr>
          <a:lstStyle/>
          <a:p>
            <a:pPr marL="12700">
              <a:lnSpc>
                <a:spcPct val="100000"/>
              </a:lnSpc>
              <a:tabLst>
                <a:tab pos="621665" algn="l"/>
              </a:tabLst>
            </a:pPr>
            <a:r>
              <a:rPr sz="1800" dirty="0" smtClean="0">
                <a:latin typeface="Arial"/>
                <a:cs typeface="Arial"/>
              </a:rPr>
              <a:t>∞</a:t>
            </a:r>
            <a:r>
              <a:rPr sz="1800" spc="15" dirty="0" smtClean="0">
                <a:latin typeface="Arial"/>
                <a:cs typeface="Arial"/>
              </a:rPr>
              <a:t> </a:t>
            </a:r>
            <a:r>
              <a:rPr sz="2700" spc="0" baseline="1543" dirty="0" smtClean="0">
                <a:latin typeface="Arial"/>
                <a:cs typeface="Arial"/>
              </a:rPr>
              <a:t>∞	∞</a:t>
            </a:r>
            <a:endParaRPr sz="2700" baseline="1543">
              <a:latin typeface="Arial"/>
              <a:cs typeface="Arial"/>
            </a:endParaRPr>
          </a:p>
          <a:p>
            <a:pPr marL="12700">
              <a:lnSpc>
                <a:spcPct val="100000"/>
              </a:lnSpc>
              <a:spcBef>
                <a:spcPts val="200"/>
              </a:spcBef>
              <a:tabLst>
                <a:tab pos="621665" algn="l"/>
              </a:tabLst>
            </a:pPr>
            <a:r>
              <a:rPr sz="1800" dirty="0" smtClean="0">
                <a:latin typeface="Arial"/>
                <a:cs typeface="Arial"/>
              </a:rPr>
              <a:t>7 </a:t>
            </a:r>
            <a:r>
              <a:rPr sz="1800" spc="-204" dirty="0" smtClean="0">
                <a:latin typeface="Arial"/>
                <a:cs typeface="Arial"/>
              </a:rPr>
              <a:t> </a:t>
            </a:r>
            <a:r>
              <a:rPr sz="1800" spc="0" dirty="0" smtClean="0">
                <a:latin typeface="Arial"/>
                <a:cs typeface="Arial"/>
              </a:rPr>
              <a:t>1	0</a:t>
            </a:r>
            <a:endParaRPr sz="1800">
              <a:latin typeface="Arial"/>
              <a:cs typeface="Arial"/>
            </a:endParaRPr>
          </a:p>
        </p:txBody>
      </p:sp>
      <p:sp>
        <p:nvSpPr>
          <p:cNvPr id="38" name="object 38"/>
          <p:cNvSpPr txBox="1"/>
          <p:nvPr/>
        </p:nvSpPr>
        <p:spPr>
          <a:xfrm>
            <a:off x="1298194" y="5298694"/>
            <a:ext cx="704850" cy="285115"/>
          </a:xfrm>
          <a:prstGeom prst="rect">
            <a:avLst/>
          </a:prstGeom>
        </p:spPr>
        <p:txBody>
          <a:bodyPr vert="horz" wrap="square" lIns="0" tIns="0" rIns="0" bIns="0" rtlCol="0">
            <a:noAutofit/>
          </a:bodyPr>
          <a:lstStyle/>
          <a:p>
            <a:pPr marL="12700">
              <a:lnSpc>
                <a:spcPct val="100000"/>
              </a:lnSpc>
              <a:tabLst>
                <a:tab pos="528955" algn="l"/>
              </a:tabLst>
            </a:pPr>
            <a:r>
              <a:rPr sz="1800" dirty="0" smtClean="0">
                <a:latin typeface="Arial"/>
                <a:cs typeface="Arial"/>
              </a:rPr>
              <a:t>∞</a:t>
            </a:r>
            <a:r>
              <a:rPr sz="1800" spc="-10" dirty="0" smtClean="0">
                <a:latin typeface="Arial"/>
                <a:cs typeface="Arial"/>
              </a:rPr>
              <a:t> </a:t>
            </a:r>
            <a:r>
              <a:rPr sz="1800" spc="0" dirty="0" smtClean="0">
                <a:latin typeface="Arial"/>
                <a:cs typeface="Arial"/>
              </a:rPr>
              <a:t>∞	∞</a:t>
            </a:r>
            <a:endParaRPr sz="1800">
              <a:latin typeface="Arial"/>
              <a:cs typeface="Arial"/>
            </a:endParaRPr>
          </a:p>
        </p:txBody>
      </p:sp>
      <p:sp>
        <p:nvSpPr>
          <p:cNvPr id="39" name="object 39"/>
          <p:cNvSpPr txBox="1"/>
          <p:nvPr/>
        </p:nvSpPr>
        <p:spPr>
          <a:xfrm>
            <a:off x="3655759" y="1719707"/>
            <a:ext cx="499109" cy="928369"/>
          </a:xfrm>
          <a:prstGeom prst="rect">
            <a:avLst/>
          </a:prstGeom>
        </p:spPr>
        <p:txBody>
          <a:bodyPr vert="horz" wrap="square" lIns="0" tIns="0" rIns="0" bIns="0" rtlCol="0">
            <a:noAutofit/>
          </a:bodyPr>
          <a:lstStyle/>
          <a:p>
            <a:pPr marL="15875">
              <a:lnSpc>
                <a:spcPct val="100000"/>
              </a:lnSpc>
              <a:tabLst>
                <a:tab pos="358775" algn="l"/>
              </a:tabLst>
            </a:pPr>
            <a:r>
              <a:rPr sz="1800" dirty="0" smtClean="0">
                <a:latin typeface="Arial"/>
                <a:cs typeface="Arial"/>
              </a:rPr>
              <a:t>2	</a:t>
            </a:r>
            <a:r>
              <a:rPr sz="2700" baseline="1543" dirty="0" smtClean="0">
                <a:latin typeface="Arial"/>
                <a:cs typeface="Arial"/>
              </a:rPr>
              <a:t>3</a:t>
            </a:r>
            <a:endParaRPr sz="2700" baseline="1543">
              <a:latin typeface="Arial"/>
              <a:cs typeface="Arial"/>
            </a:endParaRPr>
          </a:p>
          <a:p>
            <a:pPr marL="12700">
              <a:lnSpc>
                <a:spcPct val="100000"/>
              </a:lnSpc>
              <a:spcBef>
                <a:spcPts val="414"/>
              </a:spcBef>
              <a:tabLst>
                <a:tab pos="330200" algn="l"/>
              </a:tabLst>
            </a:pPr>
            <a:r>
              <a:rPr sz="1800" dirty="0" smtClean="0">
                <a:latin typeface="Arial"/>
                <a:cs typeface="Arial"/>
              </a:rPr>
              <a:t>0	1</a:t>
            </a:r>
            <a:endParaRPr sz="1800">
              <a:latin typeface="Arial"/>
              <a:cs typeface="Arial"/>
            </a:endParaRPr>
          </a:p>
          <a:p>
            <a:pPr marL="12700">
              <a:lnSpc>
                <a:spcPct val="100000"/>
              </a:lnSpc>
              <a:spcBef>
                <a:spcPts val="325"/>
              </a:spcBef>
              <a:tabLst>
                <a:tab pos="330200" algn="l"/>
              </a:tabLst>
            </a:pPr>
            <a:r>
              <a:rPr sz="1800" dirty="0" smtClean="0">
                <a:latin typeface="Arial"/>
                <a:cs typeface="Arial"/>
              </a:rPr>
              <a:t>1	0</a:t>
            </a:r>
            <a:endParaRPr sz="1800">
              <a:latin typeface="Arial"/>
              <a:cs typeface="Arial"/>
            </a:endParaRPr>
          </a:p>
        </p:txBody>
      </p:sp>
      <p:sp>
        <p:nvSpPr>
          <p:cNvPr id="40" name="object 40"/>
          <p:cNvSpPr txBox="1"/>
          <p:nvPr/>
        </p:nvSpPr>
        <p:spPr>
          <a:xfrm>
            <a:off x="6148832" y="6178296"/>
            <a:ext cx="457834"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time</a:t>
            </a:r>
            <a:endParaRPr sz="1800">
              <a:latin typeface="Arial"/>
              <a:cs typeface="Arial"/>
            </a:endParaRPr>
          </a:p>
        </p:txBody>
      </p:sp>
      <p:sp>
        <p:nvSpPr>
          <p:cNvPr id="41" name="object 41"/>
          <p:cNvSpPr txBox="1"/>
          <p:nvPr/>
        </p:nvSpPr>
        <p:spPr>
          <a:xfrm>
            <a:off x="6954393" y="3557270"/>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x</a:t>
            </a:r>
            <a:endParaRPr sz="2000">
              <a:latin typeface="Arial"/>
              <a:cs typeface="Arial"/>
            </a:endParaRPr>
          </a:p>
        </p:txBody>
      </p:sp>
      <p:sp>
        <p:nvSpPr>
          <p:cNvPr id="42" name="object 42"/>
          <p:cNvSpPr txBox="1"/>
          <p:nvPr/>
        </p:nvSpPr>
        <p:spPr>
          <a:xfrm>
            <a:off x="8294623" y="3528314"/>
            <a:ext cx="17843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z</a:t>
            </a:r>
            <a:endParaRPr sz="2400">
              <a:latin typeface="Arial"/>
              <a:cs typeface="Arial"/>
            </a:endParaRPr>
          </a:p>
        </p:txBody>
      </p:sp>
      <p:sp>
        <p:nvSpPr>
          <p:cNvPr id="43" name="object 43"/>
          <p:cNvSpPr txBox="1"/>
          <p:nvPr/>
        </p:nvSpPr>
        <p:spPr>
          <a:xfrm>
            <a:off x="8041893" y="3320160"/>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1</a:t>
            </a:r>
            <a:endParaRPr sz="1800">
              <a:latin typeface="Arial"/>
              <a:cs typeface="Arial"/>
            </a:endParaRPr>
          </a:p>
        </p:txBody>
      </p:sp>
      <p:sp>
        <p:nvSpPr>
          <p:cNvPr id="44" name="object 44"/>
          <p:cNvSpPr txBox="1"/>
          <p:nvPr/>
        </p:nvSpPr>
        <p:spPr>
          <a:xfrm>
            <a:off x="7203693" y="3315334"/>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45" name="object 45"/>
          <p:cNvSpPr txBox="1"/>
          <p:nvPr/>
        </p:nvSpPr>
        <p:spPr>
          <a:xfrm>
            <a:off x="7656321" y="3844163"/>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7</a:t>
            </a:r>
            <a:endParaRPr sz="1800">
              <a:latin typeface="Arial"/>
              <a:cs typeface="Arial"/>
            </a:endParaRPr>
          </a:p>
        </p:txBody>
      </p:sp>
      <p:sp>
        <p:nvSpPr>
          <p:cNvPr id="46" name="object 46"/>
          <p:cNvSpPr txBox="1"/>
          <p:nvPr/>
        </p:nvSpPr>
        <p:spPr>
          <a:xfrm>
            <a:off x="7640193" y="3061970"/>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y</a:t>
            </a:r>
            <a:endParaRPr sz="2000">
              <a:latin typeface="Arial"/>
              <a:cs typeface="Arial"/>
            </a:endParaRPr>
          </a:p>
        </p:txBody>
      </p:sp>
      <p:sp>
        <p:nvSpPr>
          <p:cNvPr id="47" name="object 47"/>
          <p:cNvSpPr txBox="1"/>
          <p:nvPr/>
        </p:nvSpPr>
        <p:spPr>
          <a:xfrm>
            <a:off x="343915" y="1103629"/>
            <a:ext cx="760730" cy="285115"/>
          </a:xfrm>
          <a:prstGeom prst="rect">
            <a:avLst/>
          </a:prstGeom>
        </p:spPr>
        <p:txBody>
          <a:bodyPr vert="horz" wrap="square" lIns="0" tIns="0" rIns="0" bIns="0" rtlCol="0">
            <a:noAutofit/>
          </a:bodyPr>
          <a:lstStyle/>
          <a:p>
            <a:pPr marL="12700">
              <a:lnSpc>
                <a:spcPct val="100000"/>
              </a:lnSpc>
            </a:pPr>
            <a:r>
              <a:rPr sz="1800" b="1" spc="-15" dirty="0" smtClean="0">
                <a:solidFill>
                  <a:srgbClr val="CC0000"/>
                </a:solidFill>
                <a:latin typeface="Arial"/>
                <a:cs typeface="Arial"/>
              </a:rPr>
              <a:t>n</a:t>
            </a:r>
            <a:r>
              <a:rPr sz="1800" b="1" spc="-10" dirty="0" smtClean="0">
                <a:solidFill>
                  <a:srgbClr val="CC0000"/>
                </a:solidFill>
                <a:latin typeface="Arial"/>
                <a:cs typeface="Arial"/>
              </a:rPr>
              <a:t>o</a:t>
            </a:r>
            <a:r>
              <a:rPr sz="1800" b="1" spc="-15" dirty="0" smtClean="0">
                <a:solidFill>
                  <a:srgbClr val="CC0000"/>
                </a:solidFill>
                <a:latin typeface="Arial"/>
                <a:cs typeface="Arial"/>
              </a:rPr>
              <a:t>de</a:t>
            </a:r>
            <a:r>
              <a:rPr sz="1800" b="1" spc="-25" dirty="0" smtClean="0">
                <a:solidFill>
                  <a:srgbClr val="CC0000"/>
                </a:solidFill>
                <a:latin typeface="Arial"/>
                <a:cs typeface="Arial"/>
              </a:rPr>
              <a:t> </a:t>
            </a:r>
            <a:r>
              <a:rPr sz="1800" b="1" spc="0" dirty="0" smtClean="0">
                <a:solidFill>
                  <a:srgbClr val="CC0000"/>
                </a:solidFill>
                <a:latin typeface="Arial"/>
                <a:cs typeface="Arial"/>
              </a:rPr>
              <a:t>x</a:t>
            </a:r>
            <a:endParaRPr sz="1800">
              <a:latin typeface="Arial"/>
              <a:cs typeface="Arial"/>
            </a:endParaRPr>
          </a:p>
        </p:txBody>
      </p:sp>
      <p:sp>
        <p:nvSpPr>
          <p:cNvPr id="48" name="object 48"/>
          <p:cNvSpPr txBox="1"/>
          <p:nvPr/>
        </p:nvSpPr>
        <p:spPr>
          <a:xfrm>
            <a:off x="545083" y="1336802"/>
            <a:ext cx="559435" cy="285115"/>
          </a:xfrm>
          <a:prstGeom prst="rect">
            <a:avLst/>
          </a:prstGeom>
        </p:spPr>
        <p:txBody>
          <a:bodyPr vert="horz" wrap="square" lIns="0" tIns="0" rIns="0" bIns="0" rtlCol="0">
            <a:noAutofit/>
          </a:bodyPr>
          <a:lstStyle/>
          <a:p>
            <a:pPr marL="12700">
              <a:lnSpc>
                <a:spcPct val="100000"/>
              </a:lnSpc>
            </a:pPr>
            <a:r>
              <a:rPr sz="1800" b="1" spc="-10" dirty="0" smtClean="0">
                <a:solidFill>
                  <a:srgbClr val="CC0000"/>
                </a:solidFill>
                <a:latin typeface="Arial"/>
                <a:cs typeface="Arial"/>
              </a:rPr>
              <a:t>table</a:t>
            </a:r>
            <a:endParaRPr sz="1800">
              <a:latin typeface="Arial"/>
              <a:cs typeface="Arial"/>
            </a:endParaRPr>
          </a:p>
        </p:txBody>
      </p:sp>
      <p:sp>
        <p:nvSpPr>
          <p:cNvPr id="49" name="object 49"/>
          <p:cNvSpPr txBox="1"/>
          <p:nvPr/>
        </p:nvSpPr>
        <p:spPr>
          <a:xfrm>
            <a:off x="1669795" y="227710"/>
            <a:ext cx="4090670" cy="559435"/>
          </a:xfrm>
          <a:prstGeom prst="rect">
            <a:avLst/>
          </a:prstGeom>
        </p:spPr>
        <p:txBody>
          <a:bodyPr vert="horz" wrap="square" lIns="0" tIns="0" rIns="0" bIns="0" rtlCol="0">
            <a:noAutofit/>
          </a:bodyPr>
          <a:lstStyle/>
          <a:p>
            <a:pPr marL="12700">
              <a:lnSpc>
                <a:spcPct val="100000"/>
              </a:lnSpc>
            </a:pPr>
            <a:r>
              <a:rPr sz="1800" spc="-5" dirty="0" smtClean="0">
                <a:latin typeface="Arial"/>
                <a:cs typeface="Arial"/>
              </a:rPr>
              <a:t>D</a:t>
            </a:r>
            <a:r>
              <a:rPr sz="1800" spc="-22" baseline="-20833" dirty="0" smtClean="0">
                <a:latin typeface="Arial"/>
                <a:cs typeface="Arial"/>
              </a:rPr>
              <a:t>x</a:t>
            </a:r>
            <a:r>
              <a:rPr sz="1800" spc="0" dirty="0" smtClean="0">
                <a:latin typeface="Arial"/>
                <a:cs typeface="Arial"/>
              </a:rPr>
              <a:t>(</a:t>
            </a:r>
            <a:r>
              <a:rPr sz="1800" spc="-25" dirty="0" smtClean="0">
                <a:latin typeface="Arial"/>
                <a:cs typeface="Arial"/>
              </a:rPr>
              <a:t>y</a:t>
            </a:r>
            <a:r>
              <a:rPr sz="1800" spc="0" dirty="0" smtClean="0">
                <a:latin typeface="Arial"/>
                <a:cs typeface="Arial"/>
              </a:rPr>
              <a:t>)</a:t>
            </a:r>
            <a:r>
              <a:rPr sz="1800" spc="25" dirty="0" smtClean="0">
                <a:latin typeface="Arial"/>
                <a:cs typeface="Arial"/>
              </a:rPr>
              <a:t> </a:t>
            </a:r>
            <a:r>
              <a:rPr sz="1800" spc="-15" dirty="0" smtClean="0">
                <a:latin typeface="Arial"/>
                <a:cs typeface="Arial"/>
              </a:rPr>
              <a:t>=</a:t>
            </a:r>
            <a:r>
              <a:rPr sz="1800" spc="-5" dirty="0" smtClean="0">
                <a:latin typeface="Arial"/>
                <a:cs typeface="Arial"/>
              </a:rPr>
              <a:t> </a:t>
            </a:r>
            <a:r>
              <a:rPr sz="1800" spc="0" dirty="0" smtClean="0">
                <a:latin typeface="Arial"/>
                <a:cs typeface="Arial"/>
              </a:rPr>
              <a:t>mi</a:t>
            </a:r>
            <a:r>
              <a:rPr sz="1800" spc="-10" dirty="0" smtClean="0">
                <a:latin typeface="Arial"/>
                <a:cs typeface="Arial"/>
              </a:rPr>
              <a:t>n{c(</a:t>
            </a:r>
            <a:r>
              <a:rPr sz="1800" spc="-25" dirty="0" smtClean="0">
                <a:latin typeface="Arial"/>
                <a:cs typeface="Arial"/>
              </a:rPr>
              <a:t>x</a:t>
            </a:r>
            <a:r>
              <a:rPr sz="1800" spc="-5" dirty="0" smtClean="0">
                <a:latin typeface="Arial"/>
                <a:cs typeface="Arial"/>
              </a:rPr>
              <a:t>,</a:t>
            </a:r>
            <a:r>
              <a:rPr sz="1800" spc="-30" dirty="0" smtClean="0">
                <a:latin typeface="Arial"/>
                <a:cs typeface="Arial"/>
              </a:rPr>
              <a:t>y</a:t>
            </a:r>
            <a:r>
              <a:rPr sz="1800" spc="0" dirty="0" smtClean="0">
                <a:latin typeface="Arial"/>
                <a:cs typeface="Arial"/>
              </a:rPr>
              <a:t>)</a:t>
            </a:r>
            <a:r>
              <a:rPr sz="1800" spc="40" dirty="0" smtClean="0">
                <a:latin typeface="Arial"/>
                <a:cs typeface="Arial"/>
              </a:rPr>
              <a:t> </a:t>
            </a:r>
            <a:r>
              <a:rPr sz="1800" spc="-15" dirty="0" smtClean="0">
                <a:latin typeface="Arial"/>
                <a:cs typeface="Arial"/>
              </a:rPr>
              <a:t>+</a:t>
            </a:r>
            <a:r>
              <a:rPr sz="1800" spc="-5" dirty="0" smtClean="0">
                <a:latin typeface="Arial"/>
                <a:cs typeface="Arial"/>
              </a:rPr>
              <a:t> D</a:t>
            </a:r>
            <a:r>
              <a:rPr sz="1800" spc="-22" baseline="-20833" dirty="0" smtClean="0">
                <a:latin typeface="Arial"/>
                <a:cs typeface="Arial"/>
              </a:rPr>
              <a:t>y</a:t>
            </a:r>
            <a:r>
              <a:rPr sz="1800" spc="0" dirty="0" smtClean="0">
                <a:latin typeface="Arial"/>
                <a:cs typeface="Arial"/>
              </a:rPr>
              <a:t>(</a:t>
            </a:r>
            <a:r>
              <a:rPr sz="1800" spc="-25" dirty="0" smtClean="0">
                <a:latin typeface="Arial"/>
                <a:cs typeface="Arial"/>
              </a:rPr>
              <a:t>y</a:t>
            </a:r>
            <a:r>
              <a:rPr sz="1800" spc="-10" dirty="0" smtClean="0">
                <a:latin typeface="Arial"/>
                <a:cs typeface="Arial"/>
              </a:rPr>
              <a:t>),</a:t>
            </a:r>
            <a:r>
              <a:rPr sz="1800" spc="40" dirty="0" smtClean="0">
                <a:latin typeface="Arial"/>
                <a:cs typeface="Arial"/>
              </a:rPr>
              <a:t> </a:t>
            </a:r>
            <a:r>
              <a:rPr sz="1800" spc="0" dirty="0" smtClean="0">
                <a:latin typeface="Arial"/>
                <a:cs typeface="Arial"/>
              </a:rPr>
              <a:t>c(</a:t>
            </a:r>
            <a:r>
              <a:rPr sz="1800" spc="-15" dirty="0" smtClean="0">
                <a:latin typeface="Arial"/>
                <a:cs typeface="Arial"/>
              </a:rPr>
              <a:t>x</a:t>
            </a:r>
            <a:r>
              <a:rPr sz="1800" spc="-10" dirty="0" smtClean="0">
                <a:latin typeface="Arial"/>
                <a:cs typeface="Arial"/>
              </a:rPr>
              <a:t>,z)</a:t>
            </a:r>
            <a:r>
              <a:rPr sz="1800" spc="10" dirty="0" smtClean="0">
                <a:latin typeface="Arial"/>
                <a:cs typeface="Arial"/>
              </a:rPr>
              <a:t> </a:t>
            </a:r>
            <a:r>
              <a:rPr sz="1800" spc="-15" dirty="0" smtClean="0">
                <a:latin typeface="Arial"/>
                <a:cs typeface="Arial"/>
              </a:rPr>
              <a:t>+</a:t>
            </a:r>
            <a:r>
              <a:rPr sz="1800" spc="5" dirty="0" smtClean="0">
                <a:latin typeface="Arial"/>
                <a:cs typeface="Arial"/>
              </a:rPr>
              <a:t> </a:t>
            </a:r>
            <a:r>
              <a:rPr sz="1800" spc="-5" dirty="0" smtClean="0">
                <a:latin typeface="Arial"/>
                <a:cs typeface="Arial"/>
              </a:rPr>
              <a:t>D</a:t>
            </a:r>
            <a:r>
              <a:rPr sz="1800" spc="-22" baseline="-20833" dirty="0" smtClean="0">
                <a:latin typeface="Arial"/>
                <a:cs typeface="Arial"/>
              </a:rPr>
              <a:t>z</a:t>
            </a:r>
            <a:r>
              <a:rPr sz="1800" spc="0" dirty="0" smtClean="0">
                <a:latin typeface="Arial"/>
                <a:cs typeface="Arial"/>
              </a:rPr>
              <a:t>(</a:t>
            </a:r>
            <a:r>
              <a:rPr sz="1800" spc="-25" dirty="0" smtClean="0">
                <a:latin typeface="Arial"/>
                <a:cs typeface="Arial"/>
              </a:rPr>
              <a:t>y</a:t>
            </a:r>
            <a:r>
              <a:rPr sz="1800" spc="-10" dirty="0" smtClean="0">
                <a:latin typeface="Arial"/>
                <a:cs typeface="Arial"/>
              </a:rPr>
              <a:t>)}</a:t>
            </a:r>
            <a:endParaRPr sz="1800">
              <a:latin typeface="Arial"/>
              <a:cs typeface="Arial"/>
            </a:endParaRPr>
          </a:p>
          <a:p>
            <a:pPr marL="836930">
              <a:lnSpc>
                <a:spcPct val="100000"/>
              </a:lnSpc>
            </a:pPr>
            <a:r>
              <a:rPr sz="1800" spc="-15" dirty="0" smtClean="0">
                <a:latin typeface="Arial"/>
                <a:cs typeface="Arial"/>
              </a:rPr>
              <a:t>=</a:t>
            </a:r>
            <a:r>
              <a:rPr sz="1800" spc="-5" dirty="0" smtClean="0">
                <a:latin typeface="Arial"/>
                <a:cs typeface="Arial"/>
              </a:rPr>
              <a:t> </a:t>
            </a:r>
            <a:r>
              <a:rPr sz="1800" spc="0" dirty="0" smtClean="0">
                <a:latin typeface="Arial"/>
                <a:cs typeface="Arial"/>
              </a:rPr>
              <a:t>mi</a:t>
            </a:r>
            <a:r>
              <a:rPr sz="1800" spc="-10" dirty="0" smtClean="0">
                <a:latin typeface="Arial"/>
                <a:cs typeface="Arial"/>
              </a:rPr>
              <a:t>n{</a:t>
            </a:r>
            <a:r>
              <a:rPr sz="1800" spc="-5" dirty="0" smtClean="0">
                <a:latin typeface="Arial"/>
                <a:cs typeface="Arial"/>
              </a:rPr>
              <a:t>2</a:t>
            </a:r>
            <a:r>
              <a:rPr sz="1800" spc="-15" dirty="0" smtClean="0">
                <a:latin typeface="Arial"/>
                <a:cs typeface="Arial"/>
              </a:rPr>
              <a:t>+0</a:t>
            </a:r>
            <a:r>
              <a:rPr sz="1800" spc="-5" dirty="0" smtClean="0">
                <a:latin typeface="Arial"/>
                <a:cs typeface="Arial"/>
              </a:rPr>
              <a:t> ,</a:t>
            </a:r>
            <a:r>
              <a:rPr sz="1800" spc="5" dirty="0" smtClean="0">
                <a:latin typeface="Arial"/>
                <a:cs typeface="Arial"/>
              </a:rPr>
              <a:t> </a:t>
            </a:r>
            <a:r>
              <a:rPr sz="1800" spc="-5" dirty="0" smtClean="0">
                <a:latin typeface="Arial"/>
                <a:cs typeface="Arial"/>
              </a:rPr>
              <a:t>7</a:t>
            </a:r>
            <a:r>
              <a:rPr sz="1800" spc="-15" dirty="0" smtClean="0">
                <a:latin typeface="Arial"/>
                <a:cs typeface="Arial"/>
              </a:rPr>
              <a:t>+</a:t>
            </a:r>
            <a:r>
              <a:rPr sz="1800" spc="-5" dirty="0" smtClean="0">
                <a:latin typeface="Arial"/>
                <a:cs typeface="Arial"/>
              </a:rPr>
              <a:t>1</a:t>
            </a:r>
            <a:r>
              <a:rPr sz="1800" spc="-10" dirty="0" smtClean="0">
                <a:latin typeface="Arial"/>
                <a:cs typeface="Arial"/>
              </a:rPr>
              <a:t>} </a:t>
            </a:r>
            <a:r>
              <a:rPr sz="1800" spc="-15" dirty="0" smtClean="0">
                <a:latin typeface="Arial"/>
                <a:cs typeface="Arial"/>
              </a:rPr>
              <a:t>=</a:t>
            </a:r>
            <a:r>
              <a:rPr sz="1800" spc="-5" dirty="0" smtClean="0">
                <a:latin typeface="Arial"/>
                <a:cs typeface="Arial"/>
              </a:rPr>
              <a:t> </a:t>
            </a:r>
            <a:r>
              <a:rPr sz="1800" spc="0" dirty="0" smtClean="0">
                <a:latin typeface="Arial"/>
                <a:cs typeface="Arial"/>
              </a:rPr>
              <a:t>2</a:t>
            </a:r>
            <a:endParaRPr sz="1800">
              <a:latin typeface="Arial"/>
              <a:cs typeface="Arial"/>
            </a:endParaRPr>
          </a:p>
        </p:txBody>
      </p:sp>
      <p:sp>
        <p:nvSpPr>
          <p:cNvPr id="50" name="object 50"/>
          <p:cNvSpPr txBox="1"/>
          <p:nvPr/>
        </p:nvSpPr>
        <p:spPr>
          <a:xfrm>
            <a:off x="6464934" y="39624"/>
            <a:ext cx="2438400" cy="998219"/>
          </a:xfrm>
          <a:prstGeom prst="rect">
            <a:avLst/>
          </a:prstGeom>
        </p:spPr>
        <p:txBody>
          <a:bodyPr vert="horz" wrap="square" lIns="0" tIns="0" rIns="0" bIns="0" rtlCol="0">
            <a:noAutofit/>
          </a:bodyPr>
          <a:lstStyle/>
          <a:p>
            <a:pPr marL="391795" marR="12700" indent="-379730">
              <a:lnSpc>
                <a:spcPct val="120000"/>
              </a:lnSpc>
            </a:pPr>
            <a:r>
              <a:rPr sz="1800" i="1" spc="-5" dirty="0" smtClean="0">
                <a:latin typeface="Arial"/>
                <a:cs typeface="Arial"/>
              </a:rPr>
              <a:t>D</a:t>
            </a:r>
            <a:r>
              <a:rPr sz="1800" i="1" spc="0" baseline="-20833" dirty="0" smtClean="0">
                <a:latin typeface="Arial"/>
                <a:cs typeface="Arial"/>
              </a:rPr>
              <a:t>x</a:t>
            </a:r>
            <a:r>
              <a:rPr sz="1800" i="1" spc="0" dirty="0" smtClean="0">
                <a:latin typeface="Arial"/>
                <a:cs typeface="Arial"/>
              </a:rPr>
              <a:t>(</a:t>
            </a:r>
            <a:r>
              <a:rPr sz="1800" i="1" spc="-50" dirty="0" smtClean="0">
                <a:latin typeface="Arial"/>
                <a:cs typeface="Arial"/>
              </a:rPr>
              <a:t>z</a:t>
            </a:r>
            <a:r>
              <a:rPr sz="1800" i="1" spc="0" dirty="0" smtClean="0">
                <a:latin typeface="Arial"/>
                <a:cs typeface="Arial"/>
              </a:rPr>
              <a:t>)</a:t>
            </a:r>
            <a:r>
              <a:rPr sz="1800" i="1" spc="35" dirty="0" smtClean="0">
                <a:latin typeface="Arial"/>
                <a:cs typeface="Arial"/>
              </a:rPr>
              <a:t> </a:t>
            </a:r>
            <a:r>
              <a:rPr sz="1800" i="1" spc="-15" dirty="0" smtClean="0">
                <a:latin typeface="Arial"/>
                <a:cs typeface="Arial"/>
              </a:rPr>
              <a:t>=</a:t>
            </a:r>
            <a:r>
              <a:rPr sz="1800" i="1" spc="-5" dirty="0" smtClean="0">
                <a:latin typeface="Arial"/>
                <a:cs typeface="Arial"/>
              </a:rPr>
              <a:t> </a:t>
            </a:r>
            <a:r>
              <a:rPr sz="1800" spc="0" dirty="0" smtClean="0">
                <a:latin typeface="Arial"/>
                <a:cs typeface="Arial"/>
              </a:rPr>
              <a:t>mi</a:t>
            </a:r>
            <a:r>
              <a:rPr sz="1800" spc="-10" dirty="0" smtClean="0">
                <a:latin typeface="Arial"/>
                <a:cs typeface="Arial"/>
              </a:rPr>
              <a:t>n</a:t>
            </a:r>
            <a:r>
              <a:rPr sz="1800" spc="-15" dirty="0" smtClean="0">
                <a:latin typeface="Arial"/>
                <a:cs typeface="Arial"/>
              </a:rPr>
              <a:t>{</a:t>
            </a:r>
            <a:r>
              <a:rPr sz="1800" i="1" spc="-10" dirty="0" smtClean="0">
                <a:latin typeface="Arial"/>
                <a:cs typeface="Arial"/>
              </a:rPr>
              <a:t>c(x,y)</a:t>
            </a:r>
            <a:r>
              <a:rPr sz="1800" i="1" spc="10" dirty="0" smtClean="0">
                <a:latin typeface="Arial"/>
                <a:cs typeface="Arial"/>
              </a:rPr>
              <a:t> </a:t>
            </a:r>
            <a:r>
              <a:rPr sz="1800" i="1" spc="-15" dirty="0" smtClean="0">
                <a:latin typeface="Arial"/>
                <a:cs typeface="Arial"/>
              </a:rPr>
              <a:t>+</a:t>
            </a:r>
            <a:r>
              <a:rPr sz="1800" i="1" spc="-5" dirty="0" smtClean="0">
                <a:latin typeface="Arial"/>
                <a:cs typeface="Arial"/>
              </a:rPr>
              <a:t> D</a:t>
            </a:r>
            <a:r>
              <a:rPr sz="1800" i="1" spc="0" baseline="-20833" dirty="0" smtClean="0">
                <a:latin typeface="Arial"/>
                <a:cs typeface="Arial"/>
              </a:rPr>
              <a:t>y</a:t>
            </a:r>
            <a:r>
              <a:rPr sz="1800" i="1" spc="0" dirty="0" smtClean="0">
                <a:latin typeface="Arial"/>
                <a:cs typeface="Arial"/>
              </a:rPr>
              <a:t>(</a:t>
            </a:r>
            <a:r>
              <a:rPr sz="1800" i="1" spc="-50" dirty="0" smtClean="0">
                <a:latin typeface="Arial"/>
                <a:cs typeface="Arial"/>
              </a:rPr>
              <a:t>z</a:t>
            </a:r>
            <a:r>
              <a:rPr sz="1800" i="1" spc="-10" dirty="0" smtClean="0">
                <a:latin typeface="Arial"/>
                <a:cs typeface="Arial"/>
              </a:rPr>
              <a:t>),</a:t>
            </a:r>
            <a:r>
              <a:rPr sz="1800" i="1" spc="55" dirty="0" smtClean="0">
                <a:latin typeface="Arial"/>
                <a:cs typeface="Arial"/>
              </a:rPr>
              <a:t> </a:t>
            </a:r>
            <a:r>
              <a:rPr sz="1800" i="1" spc="-10" dirty="0" smtClean="0">
                <a:latin typeface="Arial"/>
                <a:cs typeface="Arial"/>
              </a:rPr>
              <a:t>c(x,</a:t>
            </a:r>
            <a:r>
              <a:rPr sz="1800" i="1" spc="-55" dirty="0" smtClean="0">
                <a:latin typeface="Arial"/>
                <a:cs typeface="Arial"/>
              </a:rPr>
              <a:t>z</a:t>
            </a:r>
            <a:r>
              <a:rPr sz="1800" i="1" spc="0" dirty="0" smtClean="0">
                <a:latin typeface="Arial"/>
                <a:cs typeface="Arial"/>
              </a:rPr>
              <a:t>)</a:t>
            </a:r>
            <a:r>
              <a:rPr sz="1800" i="1" spc="35" dirty="0" smtClean="0">
                <a:latin typeface="Arial"/>
                <a:cs typeface="Arial"/>
              </a:rPr>
              <a:t> </a:t>
            </a:r>
            <a:r>
              <a:rPr sz="1800" i="1" spc="-15" dirty="0" smtClean="0">
                <a:latin typeface="Arial"/>
                <a:cs typeface="Arial"/>
              </a:rPr>
              <a:t>+</a:t>
            </a:r>
            <a:r>
              <a:rPr sz="1800" i="1" spc="-5" dirty="0" smtClean="0">
                <a:latin typeface="Arial"/>
                <a:cs typeface="Arial"/>
              </a:rPr>
              <a:t> D</a:t>
            </a:r>
            <a:r>
              <a:rPr sz="1800" i="1" spc="-60" baseline="-20833" dirty="0" smtClean="0">
                <a:latin typeface="Arial"/>
                <a:cs typeface="Arial"/>
              </a:rPr>
              <a:t>z</a:t>
            </a:r>
            <a:r>
              <a:rPr sz="1800" i="1" spc="10" dirty="0" smtClean="0">
                <a:latin typeface="Arial"/>
                <a:cs typeface="Arial"/>
              </a:rPr>
              <a:t>(</a:t>
            </a:r>
            <a:r>
              <a:rPr sz="1800" i="1" spc="-15" dirty="0" smtClean="0">
                <a:latin typeface="Arial"/>
                <a:cs typeface="Arial"/>
              </a:rPr>
              <a:t>z</a:t>
            </a:r>
            <a:r>
              <a:rPr sz="1800" i="1" spc="0" dirty="0" smtClean="0">
                <a:latin typeface="Arial"/>
                <a:cs typeface="Arial"/>
              </a:rPr>
              <a:t>)</a:t>
            </a:r>
            <a:r>
              <a:rPr sz="1800" spc="-10" dirty="0" smtClean="0">
                <a:latin typeface="Arial"/>
                <a:cs typeface="Arial"/>
              </a:rPr>
              <a:t>}</a:t>
            </a:r>
            <a:endParaRPr sz="1800" dirty="0">
              <a:latin typeface="Arial"/>
              <a:cs typeface="Arial"/>
            </a:endParaRPr>
          </a:p>
          <a:p>
            <a:pPr marL="12700">
              <a:lnSpc>
                <a:spcPct val="100000"/>
              </a:lnSpc>
              <a:spcBef>
                <a:spcPts val="430"/>
              </a:spcBef>
            </a:pPr>
            <a:r>
              <a:rPr sz="1800" spc="-15" dirty="0" smtClean="0">
                <a:latin typeface="Arial"/>
                <a:cs typeface="Arial"/>
              </a:rPr>
              <a:t>=</a:t>
            </a:r>
            <a:r>
              <a:rPr sz="1800" spc="-20" dirty="0" smtClean="0">
                <a:latin typeface="Arial"/>
                <a:cs typeface="Arial"/>
              </a:rPr>
              <a:t> </a:t>
            </a:r>
            <a:r>
              <a:rPr sz="1800" spc="0" dirty="0" smtClean="0">
                <a:latin typeface="Arial"/>
                <a:cs typeface="Arial"/>
              </a:rPr>
              <a:t>mi</a:t>
            </a:r>
            <a:r>
              <a:rPr sz="1800" spc="-10" dirty="0" smtClean="0">
                <a:latin typeface="Arial"/>
                <a:cs typeface="Arial"/>
              </a:rPr>
              <a:t>n</a:t>
            </a:r>
            <a:r>
              <a:rPr sz="1800" spc="-15" dirty="0" smtClean="0">
                <a:latin typeface="Arial"/>
                <a:cs typeface="Arial"/>
              </a:rPr>
              <a:t>{</a:t>
            </a:r>
            <a:r>
              <a:rPr sz="1800" spc="-5" dirty="0" smtClean="0">
                <a:latin typeface="Arial"/>
                <a:cs typeface="Arial"/>
              </a:rPr>
              <a:t>2</a:t>
            </a:r>
            <a:r>
              <a:rPr sz="1800" spc="-15" dirty="0" smtClean="0">
                <a:latin typeface="Arial"/>
                <a:cs typeface="Arial"/>
              </a:rPr>
              <a:t>+1</a:t>
            </a:r>
            <a:r>
              <a:rPr sz="1800" spc="10" dirty="0" smtClean="0">
                <a:latin typeface="Arial"/>
                <a:cs typeface="Arial"/>
              </a:rPr>
              <a:t> </a:t>
            </a:r>
            <a:r>
              <a:rPr sz="1800" spc="-5" dirty="0" smtClean="0">
                <a:latin typeface="Arial"/>
                <a:cs typeface="Arial"/>
              </a:rPr>
              <a:t>, 7</a:t>
            </a:r>
            <a:r>
              <a:rPr sz="1800" spc="-15" dirty="0" smtClean="0">
                <a:latin typeface="Arial"/>
                <a:cs typeface="Arial"/>
              </a:rPr>
              <a:t>+</a:t>
            </a:r>
            <a:r>
              <a:rPr sz="1800" spc="-5" dirty="0" smtClean="0">
                <a:latin typeface="Arial"/>
                <a:cs typeface="Arial"/>
              </a:rPr>
              <a:t>0</a:t>
            </a:r>
            <a:r>
              <a:rPr sz="1800" spc="-10" dirty="0" smtClean="0">
                <a:latin typeface="Arial"/>
                <a:cs typeface="Arial"/>
              </a:rPr>
              <a:t>} </a:t>
            </a:r>
            <a:r>
              <a:rPr sz="1800" spc="-15" dirty="0" smtClean="0">
                <a:latin typeface="Arial"/>
                <a:cs typeface="Arial"/>
              </a:rPr>
              <a:t>=</a:t>
            </a:r>
            <a:r>
              <a:rPr sz="1800" spc="-5" dirty="0" smtClean="0">
                <a:latin typeface="Arial"/>
                <a:cs typeface="Arial"/>
              </a:rPr>
              <a:t> </a:t>
            </a:r>
            <a:r>
              <a:rPr sz="1800" spc="0" dirty="0" smtClean="0">
                <a:latin typeface="Arial"/>
                <a:cs typeface="Arial"/>
              </a:rPr>
              <a:t>3</a:t>
            </a:r>
            <a:endParaRPr sz="1800" dirty="0">
              <a:latin typeface="Arial"/>
              <a:cs typeface="Arial"/>
            </a:endParaRPr>
          </a:p>
        </p:txBody>
      </p:sp>
      <p:sp>
        <p:nvSpPr>
          <p:cNvPr id="51" name="object 51"/>
          <p:cNvSpPr/>
          <p:nvPr/>
        </p:nvSpPr>
        <p:spPr>
          <a:xfrm>
            <a:off x="4179823" y="477012"/>
            <a:ext cx="2589022" cy="1339088"/>
          </a:xfrm>
          <a:custGeom>
            <a:avLst/>
            <a:gdLst/>
            <a:ahLst/>
            <a:cxnLst/>
            <a:rect l="l" t="t" r="r" b="b"/>
            <a:pathLst>
              <a:path w="2589022" h="1339088">
                <a:moveTo>
                  <a:pt x="50291" y="1270253"/>
                </a:moveTo>
                <a:lnTo>
                  <a:pt x="0" y="1339088"/>
                </a:lnTo>
                <a:lnTo>
                  <a:pt x="85216" y="1338072"/>
                </a:lnTo>
                <a:lnTo>
                  <a:pt x="73640" y="1315592"/>
                </a:lnTo>
                <a:lnTo>
                  <a:pt x="59436" y="1315592"/>
                </a:lnTo>
                <a:lnTo>
                  <a:pt x="53593" y="1304289"/>
                </a:lnTo>
                <a:lnTo>
                  <a:pt x="64835" y="1298493"/>
                </a:lnTo>
                <a:lnTo>
                  <a:pt x="50291" y="1270253"/>
                </a:lnTo>
                <a:close/>
              </a:path>
              <a:path w="2589022" h="1339088">
                <a:moveTo>
                  <a:pt x="64835" y="1298493"/>
                </a:moveTo>
                <a:lnTo>
                  <a:pt x="53593" y="1304289"/>
                </a:lnTo>
                <a:lnTo>
                  <a:pt x="59436" y="1315592"/>
                </a:lnTo>
                <a:lnTo>
                  <a:pt x="70660" y="1309805"/>
                </a:lnTo>
                <a:lnTo>
                  <a:pt x="64835" y="1298493"/>
                </a:lnTo>
                <a:close/>
              </a:path>
              <a:path w="2589022" h="1339088">
                <a:moveTo>
                  <a:pt x="70660" y="1309805"/>
                </a:moveTo>
                <a:lnTo>
                  <a:pt x="59436" y="1315592"/>
                </a:lnTo>
                <a:lnTo>
                  <a:pt x="73640" y="1315592"/>
                </a:lnTo>
                <a:lnTo>
                  <a:pt x="70660" y="1309805"/>
                </a:lnTo>
                <a:close/>
              </a:path>
              <a:path w="2589022" h="1339088">
                <a:moveTo>
                  <a:pt x="2583179" y="0"/>
                </a:moveTo>
                <a:lnTo>
                  <a:pt x="64835" y="1298493"/>
                </a:lnTo>
                <a:lnTo>
                  <a:pt x="70660" y="1309805"/>
                </a:lnTo>
                <a:lnTo>
                  <a:pt x="2589022" y="11175"/>
                </a:lnTo>
                <a:lnTo>
                  <a:pt x="2583179" y="0"/>
                </a:lnTo>
                <a:close/>
              </a:path>
            </a:pathLst>
          </a:custGeom>
          <a:solidFill>
            <a:srgbClr val="3333CC"/>
          </a:solidFill>
        </p:spPr>
        <p:txBody>
          <a:bodyPr wrap="square" lIns="0" tIns="0" rIns="0" bIns="0" rtlCol="0">
            <a:noAutofit/>
          </a:bodyPr>
          <a:lstStyle/>
          <a:p>
            <a:endParaRPr/>
          </a:p>
        </p:txBody>
      </p:sp>
      <p:sp>
        <p:nvSpPr>
          <p:cNvPr id="52" name="object 52"/>
          <p:cNvSpPr txBox="1"/>
          <p:nvPr/>
        </p:nvSpPr>
        <p:spPr>
          <a:xfrm>
            <a:off x="374091" y="2850134"/>
            <a:ext cx="760730" cy="285115"/>
          </a:xfrm>
          <a:prstGeom prst="rect">
            <a:avLst/>
          </a:prstGeom>
        </p:spPr>
        <p:txBody>
          <a:bodyPr vert="horz" wrap="square" lIns="0" tIns="0" rIns="0" bIns="0" rtlCol="0">
            <a:noAutofit/>
          </a:bodyPr>
          <a:lstStyle/>
          <a:p>
            <a:pPr marL="12700">
              <a:lnSpc>
                <a:spcPct val="100000"/>
              </a:lnSpc>
            </a:pPr>
            <a:r>
              <a:rPr sz="1800" b="1" spc="-15" dirty="0" smtClean="0">
                <a:solidFill>
                  <a:srgbClr val="CC0000"/>
                </a:solidFill>
                <a:latin typeface="Arial"/>
                <a:cs typeface="Arial"/>
              </a:rPr>
              <a:t>n</a:t>
            </a:r>
            <a:r>
              <a:rPr sz="1800" b="1" spc="-10" dirty="0" smtClean="0">
                <a:solidFill>
                  <a:srgbClr val="CC0000"/>
                </a:solidFill>
                <a:latin typeface="Arial"/>
                <a:cs typeface="Arial"/>
              </a:rPr>
              <a:t>o</a:t>
            </a:r>
            <a:r>
              <a:rPr sz="1800" b="1" spc="-15" dirty="0" smtClean="0">
                <a:solidFill>
                  <a:srgbClr val="CC0000"/>
                </a:solidFill>
                <a:latin typeface="Arial"/>
                <a:cs typeface="Arial"/>
              </a:rPr>
              <a:t>de</a:t>
            </a:r>
            <a:r>
              <a:rPr sz="1800" b="1" spc="-25" dirty="0" smtClean="0">
                <a:solidFill>
                  <a:srgbClr val="CC0000"/>
                </a:solidFill>
                <a:latin typeface="Arial"/>
                <a:cs typeface="Arial"/>
              </a:rPr>
              <a:t> </a:t>
            </a:r>
            <a:r>
              <a:rPr sz="1800" b="1" spc="0" dirty="0" smtClean="0">
                <a:solidFill>
                  <a:srgbClr val="CC0000"/>
                </a:solidFill>
                <a:latin typeface="Arial"/>
                <a:cs typeface="Arial"/>
              </a:rPr>
              <a:t>y</a:t>
            </a:r>
            <a:endParaRPr sz="1800">
              <a:latin typeface="Arial"/>
              <a:cs typeface="Arial"/>
            </a:endParaRPr>
          </a:p>
        </p:txBody>
      </p:sp>
      <p:sp>
        <p:nvSpPr>
          <p:cNvPr id="53" name="object 53"/>
          <p:cNvSpPr txBox="1"/>
          <p:nvPr/>
        </p:nvSpPr>
        <p:spPr>
          <a:xfrm>
            <a:off x="391464" y="4698492"/>
            <a:ext cx="748030" cy="285115"/>
          </a:xfrm>
          <a:prstGeom prst="rect">
            <a:avLst/>
          </a:prstGeom>
        </p:spPr>
        <p:txBody>
          <a:bodyPr vert="horz" wrap="square" lIns="0" tIns="0" rIns="0" bIns="0" rtlCol="0">
            <a:noAutofit/>
          </a:bodyPr>
          <a:lstStyle/>
          <a:p>
            <a:pPr marL="12700">
              <a:lnSpc>
                <a:spcPct val="100000"/>
              </a:lnSpc>
            </a:pPr>
            <a:r>
              <a:rPr sz="1800" b="1" spc="-15" dirty="0" smtClean="0">
                <a:solidFill>
                  <a:srgbClr val="CC0000"/>
                </a:solidFill>
                <a:latin typeface="Arial"/>
                <a:cs typeface="Arial"/>
              </a:rPr>
              <a:t>n</a:t>
            </a:r>
            <a:r>
              <a:rPr sz="1800" b="1" spc="-10" dirty="0" smtClean="0">
                <a:solidFill>
                  <a:srgbClr val="CC0000"/>
                </a:solidFill>
                <a:latin typeface="Arial"/>
                <a:cs typeface="Arial"/>
              </a:rPr>
              <a:t>o</a:t>
            </a:r>
            <a:r>
              <a:rPr sz="1800" b="1" spc="-15" dirty="0" smtClean="0">
                <a:solidFill>
                  <a:srgbClr val="CC0000"/>
                </a:solidFill>
                <a:latin typeface="Arial"/>
                <a:cs typeface="Arial"/>
              </a:rPr>
              <a:t>de</a:t>
            </a:r>
            <a:r>
              <a:rPr sz="1800" b="1" spc="-25" dirty="0" smtClean="0">
                <a:solidFill>
                  <a:srgbClr val="CC0000"/>
                </a:solidFill>
                <a:latin typeface="Arial"/>
                <a:cs typeface="Arial"/>
              </a:rPr>
              <a:t> </a:t>
            </a:r>
            <a:r>
              <a:rPr sz="1800" b="1" spc="0" dirty="0" smtClean="0">
                <a:solidFill>
                  <a:srgbClr val="CC0000"/>
                </a:solidFill>
                <a:latin typeface="Arial"/>
                <a:cs typeface="Arial"/>
              </a:rPr>
              <a:t>z</a:t>
            </a:r>
            <a:endParaRPr sz="1800">
              <a:latin typeface="Arial"/>
              <a:cs typeface="Arial"/>
            </a:endParaRPr>
          </a:p>
        </p:txBody>
      </p:sp>
      <p:sp>
        <p:nvSpPr>
          <p:cNvPr id="54" name="object 54"/>
          <p:cNvSpPr txBox="1"/>
          <p:nvPr/>
        </p:nvSpPr>
        <p:spPr>
          <a:xfrm>
            <a:off x="580440" y="4931664"/>
            <a:ext cx="559435" cy="285115"/>
          </a:xfrm>
          <a:prstGeom prst="rect">
            <a:avLst/>
          </a:prstGeom>
        </p:spPr>
        <p:txBody>
          <a:bodyPr vert="horz" wrap="square" lIns="0" tIns="0" rIns="0" bIns="0" rtlCol="0">
            <a:noAutofit/>
          </a:bodyPr>
          <a:lstStyle/>
          <a:p>
            <a:pPr marL="12700">
              <a:lnSpc>
                <a:spcPct val="100000"/>
              </a:lnSpc>
            </a:pPr>
            <a:r>
              <a:rPr sz="1800" b="1" spc="-10" dirty="0" smtClean="0">
                <a:solidFill>
                  <a:srgbClr val="CC0000"/>
                </a:solidFill>
                <a:latin typeface="Arial"/>
                <a:cs typeface="Arial"/>
              </a:rPr>
              <a:t>table</a:t>
            </a:r>
            <a:endParaRPr sz="1800">
              <a:latin typeface="Arial"/>
              <a:cs typeface="Arial"/>
            </a:endParaRPr>
          </a:p>
        </p:txBody>
      </p:sp>
      <p:sp>
        <p:nvSpPr>
          <p:cNvPr id="55" name="object 55"/>
          <p:cNvSpPr txBox="1"/>
          <p:nvPr/>
        </p:nvSpPr>
        <p:spPr>
          <a:xfrm>
            <a:off x="718007" y="2028260"/>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56" name="文本框 55"/>
          <p:cNvSpPr txBox="1"/>
          <p:nvPr/>
        </p:nvSpPr>
        <p:spPr>
          <a:xfrm>
            <a:off x="5791200" y="1600200"/>
            <a:ext cx="2362200" cy="787395"/>
          </a:xfrm>
          <a:prstGeom prst="rect">
            <a:avLst/>
          </a:prstGeom>
          <a:noFill/>
        </p:spPr>
        <p:txBody>
          <a:bodyPr wrap="square" rtlCol="0">
            <a:spAutoFit/>
          </a:bodyPr>
          <a:lstStyle/>
          <a:p>
            <a:pPr>
              <a:lnSpc>
                <a:spcPts val="2760"/>
              </a:lnSpc>
            </a:pPr>
            <a:r>
              <a:rPr kumimoji="1" lang="en-US" altLang="zh-CN" dirty="0" smtClean="0"/>
              <a:t>C(</a:t>
            </a:r>
            <a:r>
              <a:rPr kumimoji="1" lang="en-US" altLang="zh-CN" dirty="0" err="1" smtClean="0"/>
              <a:t>x,y</a:t>
            </a:r>
            <a:r>
              <a:rPr kumimoji="1" lang="en-US" altLang="zh-CN" dirty="0" smtClean="0"/>
              <a:t>):</a:t>
            </a:r>
            <a:r>
              <a:rPr kumimoji="1" lang="en-US" altLang="zh-CN" dirty="0" err="1" smtClean="0"/>
              <a:t>x~y</a:t>
            </a:r>
            <a:r>
              <a:rPr kumimoji="1" lang="en-US" altLang="zh-CN" dirty="0" smtClean="0"/>
              <a:t> cost</a:t>
            </a:r>
          </a:p>
          <a:p>
            <a:pPr>
              <a:lnSpc>
                <a:spcPts val="2760"/>
              </a:lnSpc>
            </a:pPr>
            <a:r>
              <a:rPr lang="en-US" altLang="zh-CN" i="1" spc="-5" dirty="0" err="1" smtClean="0">
                <a:latin typeface="Arial"/>
                <a:cs typeface="Arial"/>
              </a:rPr>
              <a:t>D</a:t>
            </a:r>
            <a:r>
              <a:rPr lang="en-US" altLang="zh-CN" i="1" baseline="-20833" dirty="0" err="1" smtClean="0">
                <a:latin typeface="Arial"/>
                <a:cs typeface="Arial"/>
              </a:rPr>
              <a:t>y</a:t>
            </a:r>
            <a:r>
              <a:rPr lang="en-US" altLang="zh-CN" i="1" dirty="0">
                <a:latin typeface="Arial"/>
                <a:cs typeface="Arial"/>
              </a:rPr>
              <a:t>(</a:t>
            </a:r>
            <a:r>
              <a:rPr lang="en-US" altLang="zh-CN" i="1" spc="-50" dirty="0">
                <a:latin typeface="Arial"/>
                <a:cs typeface="Arial"/>
              </a:rPr>
              <a:t>z</a:t>
            </a:r>
            <a:r>
              <a:rPr lang="en-US" altLang="zh-CN" i="1" spc="-10" dirty="0" smtClean="0">
                <a:latin typeface="Arial"/>
                <a:cs typeface="Arial"/>
              </a:rPr>
              <a:t>):</a:t>
            </a:r>
            <a:r>
              <a:rPr lang="en-US" altLang="zh-CN" i="1" spc="-10" dirty="0" err="1" smtClean="0">
                <a:latin typeface="Arial"/>
                <a:cs typeface="Arial"/>
              </a:rPr>
              <a:t>Y~Zdistance</a:t>
            </a:r>
            <a:endParaRPr kumimoji="1" lang="zh-CN" altLang="en-US" dirty="0"/>
          </a:p>
        </p:txBody>
      </p:sp>
      <p:sp>
        <p:nvSpPr>
          <p:cNvPr id="57" name="object 7"/>
          <p:cNvSpPr txBox="1">
            <a:spLocks/>
          </p:cNvSpPr>
          <p:nvPr/>
        </p:nvSpPr>
        <p:spPr>
          <a:xfrm>
            <a:off x="3355341" y="5067351"/>
            <a:ext cx="5560059" cy="647649"/>
          </a:xfrm>
          <a:prstGeom prst="rect">
            <a:avLst/>
          </a:prstGeom>
        </p:spPr>
        <p:txBody>
          <a:bodyPr vert="horz" wrap="square" lIns="0" tIns="0" rIns="0" bIns="0" rtlCol="0">
            <a:noAutofit/>
          </a:bodyPr>
          <a:lstStyle>
            <a:lvl1pPr algn="ctr" rtl="0" eaLnBrk="0" fontAlgn="base" latinLnBrk="1" hangingPunct="0">
              <a:spcBef>
                <a:spcPct val="0"/>
              </a:spcBef>
              <a:spcAft>
                <a:spcPct val="0"/>
              </a:spcAft>
              <a:defRPr kumimoji="1" sz="16300">
                <a:solidFill>
                  <a:schemeClr val="bg1"/>
                </a:solidFill>
                <a:latin typeface="+mj-lt"/>
                <a:ea typeface="宋体" charset="0"/>
                <a:cs typeface="宋体" charset="0"/>
              </a:defRPr>
            </a:lvl1pPr>
            <a:lvl2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2pPr>
            <a:lvl3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3pPr>
            <a:lvl4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4pPr>
            <a:lvl5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5pPr>
            <a:lvl6pPr marL="457200" algn="ctr" rtl="0" eaLnBrk="0" fontAlgn="base" latinLnBrk="1" hangingPunct="0">
              <a:spcBef>
                <a:spcPct val="0"/>
              </a:spcBef>
              <a:spcAft>
                <a:spcPct val="0"/>
              </a:spcAft>
              <a:defRPr sz="16300">
                <a:solidFill>
                  <a:schemeClr val="bg1"/>
                </a:solidFill>
                <a:latin typeface="Arial" pitchFamily="34" charset="0"/>
              </a:defRPr>
            </a:lvl6pPr>
            <a:lvl7pPr marL="914400" algn="ctr" rtl="0" eaLnBrk="0" fontAlgn="base" latinLnBrk="1" hangingPunct="0">
              <a:spcBef>
                <a:spcPct val="0"/>
              </a:spcBef>
              <a:spcAft>
                <a:spcPct val="0"/>
              </a:spcAft>
              <a:defRPr sz="16300">
                <a:solidFill>
                  <a:schemeClr val="bg1"/>
                </a:solidFill>
                <a:latin typeface="Arial" pitchFamily="34" charset="0"/>
              </a:defRPr>
            </a:lvl7pPr>
            <a:lvl8pPr marL="1371600" algn="ctr" rtl="0" eaLnBrk="0" fontAlgn="base" latinLnBrk="1" hangingPunct="0">
              <a:spcBef>
                <a:spcPct val="0"/>
              </a:spcBef>
              <a:spcAft>
                <a:spcPct val="0"/>
              </a:spcAft>
              <a:defRPr sz="16300">
                <a:solidFill>
                  <a:schemeClr val="bg1"/>
                </a:solidFill>
                <a:latin typeface="Arial" pitchFamily="34" charset="0"/>
              </a:defRPr>
            </a:lvl8pPr>
            <a:lvl9pPr marL="1828800" algn="ctr" rtl="0" eaLnBrk="0" fontAlgn="base" latinLnBrk="1" hangingPunct="0">
              <a:spcBef>
                <a:spcPct val="0"/>
              </a:spcBef>
              <a:spcAft>
                <a:spcPct val="0"/>
              </a:spcAft>
              <a:defRPr sz="16300">
                <a:solidFill>
                  <a:schemeClr val="bg1"/>
                </a:solidFill>
                <a:latin typeface="Arial" pitchFamily="34" charset="0"/>
              </a:defRPr>
            </a:lvl9pPr>
          </a:lstStyle>
          <a:p>
            <a:pPr marL="88900" algn="l">
              <a:lnSpc>
                <a:spcPts val="4560"/>
              </a:lnSpc>
            </a:pPr>
            <a:r>
              <a:rPr lang="zh-CN" altLang="en-US" sz="4000" spc="-30" dirty="0" smtClean="0">
                <a:solidFill>
                  <a:schemeClr val="tx1"/>
                </a:solidFill>
                <a:latin typeface="黑体"/>
                <a:cs typeface="黑体"/>
              </a:rPr>
              <a:t>距</a:t>
            </a:r>
            <a:r>
              <a:rPr lang="zh-CN" altLang="en-US" sz="4000" spc="-40" dirty="0" smtClean="0">
                <a:solidFill>
                  <a:schemeClr val="tx1"/>
                </a:solidFill>
                <a:latin typeface="黑体"/>
                <a:cs typeface="黑体"/>
              </a:rPr>
              <a:t>离向</a:t>
            </a:r>
            <a:r>
              <a:rPr lang="zh-CN" altLang="en-US" sz="4000" spc="-25" dirty="0" smtClean="0">
                <a:solidFill>
                  <a:schemeClr val="tx1"/>
                </a:solidFill>
                <a:latin typeface="黑体"/>
                <a:cs typeface="黑体"/>
              </a:rPr>
              <a:t>量</a:t>
            </a:r>
            <a:r>
              <a:rPr lang="zh-CN" altLang="en-US" sz="4000" spc="-40" dirty="0" smtClean="0">
                <a:solidFill>
                  <a:schemeClr val="tx1"/>
                </a:solidFill>
                <a:latin typeface="黑体"/>
                <a:cs typeface="黑体"/>
              </a:rPr>
              <a:t>算法</a:t>
            </a:r>
            <a:r>
              <a:rPr lang="en-US" altLang="zh-CN" sz="4000" spc="-40" dirty="0" smtClean="0">
                <a:solidFill>
                  <a:schemeClr val="tx1"/>
                </a:solidFill>
                <a:latin typeface="黑体"/>
                <a:cs typeface="黑体"/>
              </a:rPr>
              <a:t>-</a:t>
            </a:r>
            <a:r>
              <a:rPr lang="zh-CN" altLang="en-US" sz="4000" spc="-40" dirty="0" smtClean="0">
                <a:solidFill>
                  <a:schemeClr val="tx1"/>
                </a:solidFill>
                <a:latin typeface="黑体"/>
                <a:cs typeface="黑体"/>
              </a:rPr>
              <a:t>举例</a:t>
            </a:r>
            <a:endParaRPr lang="zh-CN" altLang="en-US" sz="4000" dirty="0">
              <a:solidFill>
                <a:schemeClr val="tx1"/>
              </a:solidFill>
              <a:latin typeface="黑体"/>
              <a:cs typeface="黑体"/>
            </a:endParaRPr>
          </a:p>
        </p:txBody>
      </p:sp>
    </p:spTree>
    <p:extLst>
      <p:ext uri="{BB962C8B-B14F-4D97-AF65-F5344CB8AC3E}">
        <p14:creationId xmlns:p14="http://schemas.microsoft.com/office/powerpoint/2010/main" val="64326338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86400" y="15240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3" name="object 3"/>
          <p:cNvSpPr/>
          <p:nvPr/>
        </p:nvSpPr>
        <p:spPr>
          <a:xfrm>
            <a:off x="5181600" y="17526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4" name="object 4"/>
          <p:cNvSpPr txBox="1"/>
          <p:nvPr/>
        </p:nvSpPr>
        <p:spPr>
          <a:xfrm>
            <a:off x="5566028" y="1264539"/>
            <a:ext cx="747395" cy="427355"/>
          </a:xfrm>
          <a:prstGeom prst="rect">
            <a:avLst/>
          </a:prstGeom>
        </p:spPr>
        <p:txBody>
          <a:bodyPr vert="horz" wrap="square" lIns="0" tIns="0" rIns="0" bIns="0" rtlCol="0">
            <a:noAutofit/>
          </a:bodyPr>
          <a:lstStyle/>
          <a:p>
            <a:pPr marL="45085" algn="ctr">
              <a:lnSpc>
                <a:spcPts val="157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710"/>
              </a:lnSpc>
              <a:tabLst>
                <a:tab pos="302895" algn="l"/>
                <a:tab pos="607060" algn="l"/>
              </a:tabLst>
            </a:pPr>
            <a:r>
              <a:rPr sz="1800" dirty="0" smtClean="0">
                <a:latin typeface="Arial"/>
                <a:cs typeface="Arial"/>
              </a:rPr>
              <a:t>x	y	z</a:t>
            </a:r>
            <a:endParaRPr sz="1800">
              <a:latin typeface="Arial"/>
              <a:cs typeface="Arial"/>
            </a:endParaRPr>
          </a:p>
        </p:txBody>
      </p:sp>
      <p:sp>
        <p:nvSpPr>
          <p:cNvPr id="5" name="object 5"/>
          <p:cNvSpPr txBox="1"/>
          <p:nvPr/>
        </p:nvSpPr>
        <p:spPr>
          <a:xfrm>
            <a:off x="4978146" y="2127905"/>
            <a:ext cx="224790" cy="383540"/>
          </a:xfrm>
          <a:prstGeom prst="rect">
            <a:avLst/>
          </a:prstGeom>
        </p:spPr>
        <p:txBody>
          <a:bodyPr vert="vert270" wrap="square" lIns="0" tIns="0" rIns="0" bIns="0" rtlCol="0">
            <a:noAutofit/>
          </a:bodyPr>
          <a:lstStyle/>
          <a:p>
            <a:pPr marL="12700">
              <a:lnSpc>
                <a:spcPct val="100000"/>
              </a:lnSpc>
            </a:pPr>
            <a:r>
              <a:rPr sz="1400" i="1" spc="5" dirty="0" smtClean="0">
                <a:latin typeface="Arial"/>
                <a:cs typeface="Arial"/>
              </a:rPr>
              <a:t>f</a:t>
            </a:r>
            <a:r>
              <a:rPr sz="1400" i="1" spc="0" dirty="0" smtClean="0">
                <a:latin typeface="Arial"/>
                <a:cs typeface="Arial"/>
              </a:rPr>
              <a:t>rom</a:t>
            </a:r>
            <a:endParaRPr sz="1400">
              <a:latin typeface="Arial"/>
              <a:cs typeface="Arial"/>
            </a:endParaRPr>
          </a:p>
        </p:txBody>
      </p:sp>
      <p:sp>
        <p:nvSpPr>
          <p:cNvPr id="6" name="object 6"/>
          <p:cNvSpPr/>
          <p:nvPr/>
        </p:nvSpPr>
        <p:spPr>
          <a:xfrm>
            <a:off x="3276600" y="32004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7" name="object 7"/>
          <p:cNvSpPr/>
          <p:nvPr/>
        </p:nvSpPr>
        <p:spPr>
          <a:xfrm>
            <a:off x="2971800" y="34290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8" name="object 8"/>
          <p:cNvSpPr/>
          <p:nvPr/>
        </p:nvSpPr>
        <p:spPr>
          <a:xfrm>
            <a:off x="5486400" y="32766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9" name="object 9"/>
          <p:cNvSpPr/>
          <p:nvPr/>
        </p:nvSpPr>
        <p:spPr>
          <a:xfrm>
            <a:off x="5181600" y="35052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10" name="object 10"/>
          <p:cNvSpPr/>
          <p:nvPr/>
        </p:nvSpPr>
        <p:spPr>
          <a:xfrm>
            <a:off x="5410200" y="49530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11" name="object 11"/>
          <p:cNvSpPr/>
          <p:nvPr/>
        </p:nvSpPr>
        <p:spPr>
          <a:xfrm>
            <a:off x="5105400" y="51816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12" name="object 12"/>
          <p:cNvSpPr/>
          <p:nvPr/>
        </p:nvSpPr>
        <p:spPr>
          <a:xfrm>
            <a:off x="3276600" y="49530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13" name="object 13"/>
          <p:cNvSpPr/>
          <p:nvPr/>
        </p:nvSpPr>
        <p:spPr>
          <a:xfrm>
            <a:off x="2971800" y="51816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14" name="object 14"/>
          <p:cNvSpPr txBox="1"/>
          <p:nvPr/>
        </p:nvSpPr>
        <p:spPr>
          <a:xfrm>
            <a:off x="5261228" y="1787905"/>
            <a:ext cx="1091565" cy="970915"/>
          </a:xfrm>
          <a:prstGeom prst="rect">
            <a:avLst/>
          </a:prstGeom>
        </p:spPr>
        <p:txBody>
          <a:bodyPr vert="horz" wrap="square" lIns="0" tIns="0" rIns="0" bIns="0" rtlCol="0">
            <a:noAutofit/>
          </a:bodyPr>
          <a:lstStyle/>
          <a:p>
            <a:pPr marL="317500" indent="-304800">
              <a:lnSpc>
                <a:spcPct val="100000"/>
              </a:lnSpc>
              <a:buFont typeface="Arial"/>
              <a:buAutoNum type="alphaLcPeriod" startAt="24"/>
              <a:tabLst>
                <a:tab pos="316865" algn="l"/>
                <a:tab pos="887094"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3</a:t>
            </a:r>
            <a:endParaRPr sz="1800">
              <a:latin typeface="Arial"/>
              <a:cs typeface="Arial"/>
            </a:endParaRPr>
          </a:p>
          <a:p>
            <a:pPr>
              <a:lnSpc>
                <a:spcPts val="550"/>
              </a:lnSpc>
              <a:spcBef>
                <a:spcPts val="29"/>
              </a:spcBef>
              <a:buFont typeface="Arial"/>
              <a:buAutoNum type="alphaLcPeriod" startAt="24"/>
            </a:pPr>
            <a:endParaRPr sz="550"/>
          </a:p>
          <a:p>
            <a:pPr marL="317500" indent="-304800">
              <a:lnSpc>
                <a:spcPct val="100000"/>
              </a:lnSpc>
              <a:buFont typeface="Arial"/>
              <a:buAutoNum type="alphaLcPeriod" startAt="24"/>
              <a:tabLst>
                <a:tab pos="316865" algn="l"/>
                <a:tab pos="633095" algn="l"/>
                <a:tab pos="950594" algn="l"/>
              </a:tabLst>
            </a:pPr>
            <a:r>
              <a:rPr sz="1800" dirty="0" smtClean="0">
                <a:latin typeface="Arial"/>
                <a:cs typeface="Arial"/>
              </a:rPr>
              <a:t>2	0	1</a:t>
            </a:r>
            <a:endParaRPr sz="1800">
              <a:latin typeface="Arial"/>
              <a:cs typeface="Arial"/>
            </a:endParaRPr>
          </a:p>
          <a:p>
            <a:pPr>
              <a:lnSpc>
                <a:spcPts val="500"/>
              </a:lnSpc>
              <a:spcBef>
                <a:spcPts val="0"/>
              </a:spcBef>
              <a:buFont typeface="Arial"/>
              <a:buAutoNum type="alphaLcPeriod" startAt="24"/>
            </a:pPr>
            <a:endParaRPr sz="500"/>
          </a:p>
          <a:p>
            <a:pPr marL="317500" indent="-304800">
              <a:lnSpc>
                <a:spcPct val="100000"/>
              </a:lnSpc>
              <a:buFont typeface="Arial"/>
              <a:buAutoNum type="alphaLcPeriod" startAt="24"/>
              <a:tabLst>
                <a:tab pos="316865" algn="l"/>
                <a:tab pos="887094" algn="l"/>
              </a:tabLst>
            </a:pPr>
            <a:r>
              <a:rPr sz="1800" dirty="0" smtClean="0">
                <a:latin typeface="Arial"/>
                <a:cs typeface="Arial"/>
              </a:rPr>
              <a:t>3 </a:t>
            </a:r>
            <a:r>
              <a:rPr sz="1800" spc="-15" dirty="0" smtClean="0">
                <a:latin typeface="Arial"/>
                <a:cs typeface="Arial"/>
              </a:rPr>
              <a:t> </a:t>
            </a:r>
            <a:r>
              <a:rPr sz="1800" spc="0" dirty="0" smtClean="0">
                <a:latin typeface="Arial"/>
                <a:cs typeface="Arial"/>
              </a:rPr>
              <a:t>1	0</a:t>
            </a:r>
            <a:endParaRPr sz="1800">
              <a:latin typeface="Arial"/>
              <a:cs typeface="Arial"/>
            </a:endParaRPr>
          </a:p>
        </p:txBody>
      </p:sp>
      <p:sp>
        <p:nvSpPr>
          <p:cNvPr id="15" name="object 15"/>
          <p:cNvSpPr txBox="1"/>
          <p:nvPr/>
        </p:nvSpPr>
        <p:spPr>
          <a:xfrm>
            <a:off x="3355975" y="2941192"/>
            <a:ext cx="748030" cy="427355"/>
          </a:xfrm>
          <a:prstGeom prst="rect">
            <a:avLst/>
          </a:prstGeom>
        </p:spPr>
        <p:txBody>
          <a:bodyPr vert="horz" wrap="square" lIns="0" tIns="0" rIns="0" bIns="0" rtlCol="0">
            <a:noAutofit/>
          </a:bodyPr>
          <a:lstStyle/>
          <a:p>
            <a:pPr marL="88265" algn="ctr">
              <a:lnSpc>
                <a:spcPts val="157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marR="0" algn="ctr">
              <a:lnSpc>
                <a:spcPts val="1710"/>
              </a:lnSpc>
              <a:tabLst>
                <a:tab pos="302895" algn="l"/>
                <a:tab pos="607060" algn="l"/>
              </a:tabLst>
            </a:pPr>
            <a:r>
              <a:rPr sz="1800" dirty="0" smtClean="0">
                <a:latin typeface="Arial"/>
                <a:cs typeface="Arial"/>
              </a:rPr>
              <a:t>x	y	z</a:t>
            </a:r>
            <a:endParaRPr sz="1800">
              <a:latin typeface="Arial"/>
              <a:cs typeface="Arial"/>
            </a:endParaRPr>
          </a:p>
        </p:txBody>
      </p:sp>
      <p:sp>
        <p:nvSpPr>
          <p:cNvPr id="16" name="object 16"/>
          <p:cNvSpPr txBox="1"/>
          <p:nvPr/>
        </p:nvSpPr>
        <p:spPr>
          <a:xfrm>
            <a:off x="3051175" y="3464686"/>
            <a:ext cx="1090930" cy="970915"/>
          </a:xfrm>
          <a:prstGeom prst="rect">
            <a:avLst/>
          </a:prstGeom>
        </p:spPr>
        <p:txBody>
          <a:bodyPr vert="horz" wrap="square" lIns="0" tIns="0" rIns="0" bIns="0" rtlCol="0">
            <a:noAutofit/>
          </a:bodyPr>
          <a:lstStyle/>
          <a:p>
            <a:pPr marL="317500" indent="-304800">
              <a:lnSpc>
                <a:spcPct val="100000"/>
              </a:lnSpc>
              <a:buFont typeface="Arial"/>
              <a:buAutoNum type="alphaLcPeriod" startAt="24"/>
              <a:tabLst>
                <a:tab pos="316865" algn="l"/>
                <a:tab pos="887094"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7</a:t>
            </a:r>
            <a:endParaRPr sz="1800">
              <a:latin typeface="Arial"/>
              <a:cs typeface="Arial"/>
            </a:endParaRPr>
          </a:p>
          <a:p>
            <a:pPr>
              <a:lnSpc>
                <a:spcPts val="550"/>
              </a:lnSpc>
              <a:spcBef>
                <a:spcPts val="28"/>
              </a:spcBef>
              <a:buFont typeface="Arial"/>
              <a:buAutoNum type="alphaLcPeriod" startAt="24"/>
            </a:pPr>
            <a:endParaRPr sz="550"/>
          </a:p>
          <a:p>
            <a:pPr marL="317500" indent="-304800">
              <a:lnSpc>
                <a:spcPct val="100000"/>
              </a:lnSpc>
              <a:buFont typeface="Arial"/>
              <a:buAutoNum type="alphaLcPeriod" startAt="24"/>
              <a:tabLst>
                <a:tab pos="316865" algn="l"/>
                <a:tab pos="887094" algn="l"/>
              </a:tabLst>
            </a:pPr>
            <a:r>
              <a:rPr sz="1800" dirty="0" smtClean="0">
                <a:latin typeface="Arial"/>
                <a:cs typeface="Arial"/>
              </a:rPr>
              <a:t>2 </a:t>
            </a:r>
            <a:r>
              <a:rPr sz="1800" spc="-15" dirty="0" smtClean="0">
                <a:latin typeface="Arial"/>
                <a:cs typeface="Arial"/>
              </a:rPr>
              <a:t> </a:t>
            </a:r>
            <a:r>
              <a:rPr sz="1800" spc="0" dirty="0" smtClean="0">
                <a:latin typeface="Arial"/>
                <a:cs typeface="Arial"/>
              </a:rPr>
              <a:t>0	1</a:t>
            </a:r>
            <a:endParaRPr sz="1800">
              <a:latin typeface="Arial"/>
              <a:cs typeface="Arial"/>
            </a:endParaRPr>
          </a:p>
          <a:p>
            <a:pPr>
              <a:lnSpc>
                <a:spcPts val="500"/>
              </a:lnSpc>
              <a:spcBef>
                <a:spcPts val="1"/>
              </a:spcBef>
              <a:buFont typeface="Arial"/>
              <a:buAutoNum type="alphaLcPeriod" startAt="24"/>
            </a:pPr>
            <a:endParaRPr sz="500"/>
          </a:p>
          <a:p>
            <a:pPr marL="317500" indent="-304800">
              <a:lnSpc>
                <a:spcPct val="100000"/>
              </a:lnSpc>
              <a:buFont typeface="Arial"/>
              <a:buAutoNum type="alphaLcPeriod" startAt="24"/>
              <a:tabLst>
                <a:tab pos="316865" algn="l"/>
                <a:tab pos="633095" algn="l"/>
                <a:tab pos="950594" algn="l"/>
              </a:tabLst>
            </a:pPr>
            <a:r>
              <a:rPr sz="1800" dirty="0" smtClean="0">
                <a:latin typeface="Arial"/>
                <a:cs typeface="Arial"/>
              </a:rPr>
              <a:t>7	1	0</a:t>
            </a:r>
            <a:endParaRPr sz="1800">
              <a:latin typeface="Arial"/>
              <a:cs typeface="Arial"/>
            </a:endParaRPr>
          </a:p>
        </p:txBody>
      </p:sp>
      <p:sp>
        <p:nvSpPr>
          <p:cNvPr id="17" name="object 17"/>
          <p:cNvSpPr txBox="1"/>
          <p:nvPr/>
        </p:nvSpPr>
        <p:spPr>
          <a:xfrm>
            <a:off x="2801365" y="3783019"/>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18" name="object 18"/>
          <p:cNvSpPr txBox="1"/>
          <p:nvPr/>
        </p:nvSpPr>
        <p:spPr>
          <a:xfrm>
            <a:off x="5566028" y="3159886"/>
            <a:ext cx="747395" cy="285115"/>
          </a:xfrm>
          <a:prstGeom prst="rect">
            <a:avLst/>
          </a:prstGeom>
        </p:spPr>
        <p:txBody>
          <a:bodyPr vert="horz" wrap="square" lIns="0" tIns="0" rIns="0" bIns="0" rtlCol="0">
            <a:noAutofit/>
          </a:bodyPr>
          <a:lstStyle/>
          <a:p>
            <a:pPr marL="12700">
              <a:lnSpc>
                <a:spcPct val="100000"/>
              </a:lnSpc>
              <a:tabLst>
                <a:tab pos="315595" algn="l"/>
                <a:tab pos="619760" algn="l"/>
              </a:tabLst>
            </a:pPr>
            <a:r>
              <a:rPr sz="1800" dirty="0" smtClean="0">
                <a:latin typeface="Arial"/>
                <a:cs typeface="Arial"/>
              </a:rPr>
              <a:t>x	y	z</a:t>
            </a:r>
            <a:endParaRPr sz="1800">
              <a:latin typeface="Arial"/>
              <a:cs typeface="Arial"/>
            </a:endParaRPr>
          </a:p>
        </p:txBody>
      </p:sp>
      <p:sp>
        <p:nvSpPr>
          <p:cNvPr id="19" name="object 19"/>
          <p:cNvSpPr txBox="1"/>
          <p:nvPr/>
        </p:nvSpPr>
        <p:spPr>
          <a:xfrm>
            <a:off x="5261228" y="3540886"/>
            <a:ext cx="1027430" cy="894715"/>
          </a:xfrm>
          <a:prstGeom prst="rect">
            <a:avLst/>
          </a:prstGeom>
        </p:spPr>
        <p:txBody>
          <a:bodyPr vert="horz" wrap="square" lIns="0" tIns="0" rIns="0" bIns="0" rtlCol="0">
            <a:noAutofit/>
          </a:bodyPr>
          <a:lstStyle/>
          <a:p>
            <a:pPr marL="317500" indent="-304800">
              <a:lnSpc>
                <a:spcPct val="100000"/>
              </a:lnSpc>
              <a:buFont typeface="Arial"/>
              <a:buAutoNum type="alphaLcPeriod" startAt="24"/>
              <a:tabLst>
                <a:tab pos="316865" algn="l"/>
                <a:tab pos="887094"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3</a:t>
            </a:r>
            <a:endParaRPr sz="1800">
              <a:latin typeface="Arial"/>
              <a:cs typeface="Arial"/>
            </a:endParaRPr>
          </a:p>
          <a:p>
            <a:pPr marL="317500" indent="-304800">
              <a:lnSpc>
                <a:spcPct val="100000"/>
              </a:lnSpc>
              <a:spcBef>
                <a:spcPts val="400"/>
              </a:spcBef>
              <a:buFont typeface="Arial"/>
              <a:buAutoNum type="alphaLcPeriod" startAt="24"/>
              <a:tabLst>
                <a:tab pos="316865" algn="l"/>
                <a:tab pos="887094" algn="l"/>
              </a:tabLst>
            </a:pPr>
            <a:r>
              <a:rPr sz="1800" dirty="0" smtClean="0">
                <a:latin typeface="Arial"/>
                <a:cs typeface="Arial"/>
              </a:rPr>
              <a:t>2 </a:t>
            </a:r>
            <a:r>
              <a:rPr sz="1800" spc="-15" dirty="0" smtClean="0">
                <a:latin typeface="Arial"/>
                <a:cs typeface="Arial"/>
              </a:rPr>
              <a:t> </a:t>
            </a:r>
            <a:r>
              <a:rPr sz="1800" spc="0" dirty="0" smtClean="0">
                <a:latin typeface="Arial"/>
                <a:cs typeface="Arial"/>
              </a:rPr>
              <a:t>0	1</a:t>
            </a:r>
            <a:endParaRPr sz="1800">
              <a:latin typeface="Arial"/>
              <a:cs typeface="Arial"/>
            </a:endParaRPr>
          </a:p>
          <a:p>
            <a:pPr marL="317500" indent="-304800">
              <a:lnSpc>
                <a:spcPct val="100000"/>
              </a:lnSpc>
              <a:spcBef>
                <a:spcPts val="75"/>
              </a:spcBef>
              <a:buFont typeface="Arial"/>
              <a:buAutoNum type="alphaLcPeriod" startAt="24"/>
              <a:tabLst>
                <a:tab pos="316865" algn="l"/>
                <a:tab pos="887094" algn="l"/>
              </a:tabLst>
            </a:pPr>
            <a:r>
              <a:rPr sz="1800" dirty="0" smtClean="0">
                <a:latin typeface="Arial"/>
                <a:cs typeface="Arial"/>
              </a:rPr>
              <a:t>3 </a:t>
            </a:r>
            <a:r>
              <a:rPr sz="1800" spc="-15" dirty="0" smtClean="0">
                <a:latin typeface="Arial"/>
                <a:cs typeface="Arial"/>
              </a:rPr>
              <a:t> </a:t>
            </a:r>
            <a:r>
              <a:rPr sz="1800" spc="0" dirty="0" smtClean="0">
                <a:latin typeface="Arial"/>
                <a:cs typeface="Arial"/>
              </a:rPr>
              <a:t>1	0</a:t>
            </a:r>
            <a:endParaRPr sz="1800">
              <a:latin typeface="Arial"/>
              <a:cs typeface="Arial"/>
            </a:endParaRPr>
          </a:p>
        </p:txBody>
      </p:sp>
      <p:sp>
        <p:nvSpPr>
          <p:cNvPr id="20" name="object 20"/>
          <p:cNvSpPr txBox="1"/>
          <p:nvPr/>
        </p:nvSpPr>
        <p:spPr>
          <a:xfrm>
            <a:off x="4978146" y="3859219"/>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21" name="object 21"/>
          <p:cNvSpPr txBox="1"/>
          <p:nvPr/>
        </p:nvSpPr>
        <p:spPr>
          <a:xfrm>
            <a:off x="5677280" y="3006090"/>
            <a:ext cx="548005" cy="224790"/>
          </a:xfrm>
          <a:prstGeom prst="rect">
            <a:avLst/>
          </a:prstGeom>
        </p:spPr>
        <p:txBody>
          <a:bodyPr vert="horz" wrap="square" lIns="0" tIns="0" rIns="0" bIns="0" rtlCol="0">
            <a:noAutofit/>
          </a:bodyPr>
          <a:lstStyle/>
          <a:p>
            <a:pPr marL="12700">
              <a:lnSpc>
                <a:spcPct val="10000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p:txBody>
      </p:sp>
      <p:sp>
        <p:nvSpPr>
          <p:cNvPr id="22" name="object 22"/>
          <p:cNvSpPr txBox="1"/>
          <p:nvPr/>
        </p:nvSpPr>
        <p:spPr>
          <a:xfrm>
            <a:off x="5489828" y="4705095"/>
            <a:ext cx="747395" cy="416559"/>
          </a:xfrm>
          <a:prstGeom prst="rect">
            <a:avLst/>
          </a:prstGeom>
        </p:spPr>
        <p:txBody>
          <a:bodyPr vert="horz" wrap="square" lIns="0" tIns="0" rIns="0" bIns="0" rtlCol="0">
            <a:noAutofit/>
          </a:bodyPr>
          <a:lstStyle/>
          <a:p>
            <a:pPr marL="22860" algn="ctr">
              <a:lnSpc>
                <a:spcPts val="153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664"/>
              </a:lnSpc>
              <a:tabLst>
                <a:tab pos="302895" algn="l"/>
                <a:tab pos="607060" algn="l"/>
              </a:tabLst>
            </a:pPr>
            <a:r>
              <a:rPr sz="1800" dirty="0" smtClean="0">
                <a:latin typeface="Arial"/>
                <a:cs typeface="Arial"/>
              </a:rPr>
              <a:t>x	y	z</a:t>
            </a:r>
            <a:endParaRPr sz="1800">
              <a:latin typeface="Arial"/>
              <a:cs typeface="Arial"/>
            </a:endParaRPr>
          </a:p>
        </p:txBody>
      </p:sp>
      <p:sp>
        <p:nvSpPr>
          <p:cNvPr id="23" name="object 23"/>
          <p:cNvSpPr txBox="1"/>
          <p:nvPr/>
        </p:nvSpPr>
        <p:spPr>
          <a:xfrm>
            <a:off x="5185028" y="5217541"/>
            <a:ext cx="1027430" cy="589915"/>
          </a:xfrm>
          <a:prstGeom prst="rect">
            <a:avLst/>
          </a:prstGeom>
        </p:spPr>
        <p:txBody>
          <a:bodyPr vert="horz" wrap="square" lIns="0" tIns="0" rIns="0" bIns="0" rtlCol="0">
            <a:noAutofit/>
          </a:bodyPr>
          <a:lstStyle/>
          <a:p>
            <a:pPr marL="317500" indent="-304800">
              <a:lnSpc>
                <a:spcPct val="100000"/>
              </a:lnSpc>
              <a:buFont typeface="Arial"/>
              <a:buAutoNum type="alphaLcPeriod" startAt="24"/>
              <a:tabLst>
                <a:tab pos="316865" algn="l"/>
                <a:tab pos="887094"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3</a:t>
            </a:r>
            <a:endParaRPr sz="1800">
              <a:latin typeface="Arial"/>
              <a:cs typeface="Arial"/>
            </a:endParaRPr>
          </a:p>
          <a:p>
            <a:pPr marL="317500" indent="-304800">
              <a:lnSpc>
                <a:spcPct val="100000"/>
              </a:lnSpc>
              <a:spcBef>
                <a:spcPts val="240"/>
              </a:spcBef>
              <a:buFont typeface="Arial"/>
              <a:buAutoNum type="alphaLcPeriod" startAt="24"/>
              <a:tabLst>
                <a:tab pos="316865" algn="l"/>
                <a:tab pos="887094" algn="l"/>
              </a:tabLst>
            </a:pPr>
            <a:r>
              <a:rPr sz="1800" dirty="0" smtClean="0">
                <a:latin typeface="Arial"/>
                <a:cs typeface="Arial"/>
              </a:rPr>
              <a:t>2 </a:t>
            </a:r>
            <a:r>
              <a:rPr sz="1800" spc="-15" dirty="0" smtClean="0">
                <a:latin typeface="Arial"/>
                <a:cs typeface="Arial"/>
              </a:rPr>
              <a:t> </a:t>
            </a:r>
            <a:r>
              <a:rPr sz="1800" spc="0" dirty="0" smtClean="0">
                <a:latin typeface="Arial"/>
                <a:cs typeface="Arial"/>
              </a:rPr>
              <a:t>0	1</a:t>
            </a:r>
            <a:endParaRPr sz="1800">
              <a:latin typeface="Arial"/>
              <a:cs typeface="Arial"/>
            </a:endParaRPr>
          </a:p>
        </p:txBody>
      </p:sp>
      <p:sp>
        <p:nvSpPr>
          <p:cNvPr id="24" name="object 24"/>
          <p:cNvSpPr txBox="1"/>
          <p:nvPr/>
        </p:nvSpPr>
        <p:spPr>
          <a:xfrm>
            <a:off x="4912995" y="5524646"/>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25" name="object 25"/>
          <p:cNvSpPr txBox="1"/>
          <p:nvPr/>
        </p:nvSpPr>
        <p:spPr>
          <a:xfrm>
            <a:off x="3355975" y="4705095"/>
            <a:ext cx="747395" cy="416559"/>
          </a:xfrm>
          <a:prstGeom prst="rect">
            <a:avLst/>
          </a:prstGeom>
        </p:spPr>
        <p:txBody>
          <a:bodyPr vert="horz" wrap="square" lIns="0" tIns="0" rIns="0" bIns="0" rtlCol="0">
            <a:noAutofit/>
          </a:bodyPr>
          <a:lstStyle/>
          <a:p>
            <a:pPr marL="66675" algn="ctr">
              <a:lnSpc>
                <a:spcPts val="153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664"/>
              </a:lnSpc>
              <a:tabLst>
                <a:tab pos="302895" algn="l"/>
                <a:tab pos="607060" algn="l"/>
              </a:tabLst>
            </a:pPr>
            <a:r>
              <a:rPr sz="1800" dirty="0" smtClean="0">
                <a:latin typeface="Arial"/>
                <a:cs typeface="Arial"/>
              </a:rPr>
              <a:t>x	y	z</a:t>
            </a:r>
            <a:endParaRPr sz="1800">
              <a:latin typeface="Arial"/>
              <a:cs typeface="Arial"/>
            </a:endParaRPr>
          </a:p>
        </p:txBody>
      </p:sp>
      <p:sp>
        <p:nvSpPr>
          <p:cNvPr id="26" name="object 26"/>
          <p:cNvSpPr txBox="1"/>
          <p:nvPr/>
        </p:nvSpPr>
        <p:spPr>
          <a:xfrm>
            <a:off x="3051175" y="5217541"/>
            <a:ext cx="1027430" cy="666115"/>
          </a:xfrm>
          <a:prstGeom prst="rect">
            <a:avLst/>
          </a:prstGeom>
        </p:spPr>
        <p:txBody>
          <a:bodyPr vert="horz" wrap="square" lIns="0" tIns="0" rIns="0" bIns="0" rtlCol="0">
            <a:noAutofit/>
          </a:bodyPr>
          <a:lstStyle/>
          <a:p>
            <a:pPr marL="317500" indent="-304800">
              <a:lnSpc>
                <a:spcPct val="100000"/>
              </a:lnSpc>
              <a:buFont typeface="Arial"/>
              <a:buAutoNum type="alphaLcPeriod" startAt="24"/>
              <a:tabLst>
                <a:tab pos="316865" algn="l"/>
                <a:tab pos="887094"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7</a:t>
            </a:r>
            <a:endParaRPr sz="1800">
              <a:latin typeface="Arial"/>
              <a:cs typeface="Arial"/>
            </a:endParaRPr>
          </a:p>
          <a:p>
            <a:pPr>
              <a:lnSpc>
                <a:spcPts val="800"/>
              </a:lnSpc>
              <a:spcBef>
                <a:spcPts val="40"/>
              </a:spcBef>
              <a:buFont typeface="Arial"/>
              <a:buAutoNum type="alphaLcPeriod" startAt="24"/>
            </a:pPr>
            <a:endParaRPr sz="800"/>
          </a:p>
          <a:p>
            <a:pPr marL="317500" indent="-304800">
              <a:lnSpc>
                <a:spcPct val="100000"/>
              </a:lnSpc>
              <a:buFont typeface="Arial"/>
              <a:buAutoNum type="alphaLcPeriod" startAt="24"/>
              <a:tabLst>
                <a:tab pos="316865" algn="l"/>
                <a:tab pos="887094" algn="l"/>
              </a:tabLst>
            </a:pPr>
            <a:r>
              <a:rPr sz="1800" dirty="0" smtClean="0">
                <a:latin typeface="Arial"/>
                <a:cs typeface="Arial"/>
              </a:rPr>
              <a:t>2 </a:t>
            </a:r>
            <a:r>
              <a:rPr sz="1800" spc="-15" dirty="0" smtClean="0">
                <a:latin typeface="Arial"/>
                <a:cs typeface="Arial"/>
              </a:rPr>
              <a:t> </a:t>
            </a:r>
            <a:r>
              <a:rPr sz="1800" spc="0" dirty="0" smtClean="0">
                <a:latin typeface="Arial"/>
                <a:cs typeface="Arial"/>
              </a:rPr>
              <a:t>0	1</a:t>
            </a:r>
            <a:endParaRPr sz="1800">
              <a:latin typeface="Arial"/>
              <a:cs typeface="Arial"/>
            </a:endParaRPr>
          </a:p>
        </p:txBody>
      </p:sp>
      <p:sp>
        <p:nvSpPr>
          <p:cNvPr id="27" name="object 27"/>
          <p:cNvSpPr txBox="1"/>
          <p:nvPr/>
        </p:nvSpPr>
        <p:spPr>
          <a:xfrm>
            <a:off x="2801365" y="5492947"/>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28" name="object 28"/>
          <p:cNvSpPr/>
          <p:nvPr/>
        </p:nvSpPr>
        <p:spPr>
          <a:xfrm>
            <a:off x="2203957" y="1978532"/>
            <a:ext cx="695071" cy="1526666"/>
          </a:xfrm>
          <a:custGeom>
            <a:avLst/>
            <a:gdLst/>
            <a:ahLst/>
            <a:cxnLst/>
            <a:rect l="l" t="t" r="r" b="b"/>
            <a:pathLst>
              <a:path w="695071" h="1526666">
                <a:moveTo>
                  <a:pt x="654537" y="1459805"/>
                </a:moveTo>
                <a:lnTo>
                  <a:pt x="625602" y="1472818"/>
                </a:lnTo>
                <a:lnTo>
                  <a:pt x="691642" y="1526666"/>
                </a:lnTo>
                <a:lnTo>
                  <a:pt x="693868" y="1471421"/>
                </a:lnTo>
                <a:lnTo>
                  <a:pt x="659765" y="1471421"/>
                </a:lnTo>
                <a:lnTo>
                  <a:pt x="654537" y="1459805"/>
                </a:lnTo>
                <a:close/>
              </a:path>
              <a:path w="695071" h="1526666">
                <a:moveTo>
                  <a:pt x="666099" y="1454606"/>
                </a:moveTo>
                <a:lnTo>
                  <a:pt x="654537" y="1459805"/>
                </a:lnTo>
                <a:lnTo>
                  <a:pt x="659765" y="1471421"/>
                </a:lnTo>
                <a:lnTo>
                  <a:pt x="671322" y="1466214"/>
                </a:lnTo>
                <a:lnTo>
                  <a:pt x="666099" y="1454606"/>
                </a:lnTo>
                <a:close/>
              </a:path>
              <a:path w="695071" h="1526666">
                <a:moveTo>
                  <a:pt x="695071" y="1441577"/>
                </a:moveTo>
                <a:lnTo>
                  <a:pt x="666099" y="1454606"/>
                </a:lnTo>
                <a:lnTo>
                  <a:pt x="671322" y="1466214"/>
                </a:lnTo>
                <a:lnTo>
                  <a:pt x="659765" y="1471421"/>
                </a:lnTo>
                <a:lnTo>
                  <a:pt x="693868" y="1471421"/>
                </a:lnTo>
                <a:lnTo>
                  <a:pt x="695071" y="1441577"/>
                </a:lnTo>
                <a:close/>
              </a:path>
              <a:path w="695071" h="1526666">
                <a:moveTo>
                  <a:pt x="11684" y="0"/>
                </a:moveTo>
                <a:lnTo>
                  <a:pt x="0" y="5333"/>
                </a:lnTo>
                <a:lnTo>
                  <a:pt x="654537" y="1459805"/>
                </a:lnTo>
                <a:lnTo>
                  <a:pt x="666099" y="1454606"/>
                </a:lnTo>
                <a:lnTo>
                  <a:pt x="11684" y="0"/>
                </a:lnTo>
                <a:close/>
              </a:path>
            </a:pathLst>
          </a:custGeom>
          <a:solidFill>
            <a:srgbClr val="000000"/>
          </a:solidFill>
        </p:spPr>
        <p:txBody>
          <a:bodyPr wrap="square" lIns="0" tIns="0" rIns="0" bIns="0" rtlCol="0">
            <a:noAutofit/>
          </a:bodyPr>
          <a:lstStyle/>
          <a:p>
            <a:endParaRPr/>
          </a:p>
        </p:txBody>
      </p:sp>
      <p:sp>
        <p:nvSpPr>
          <p:cNvPr id="29" name="object 29"/>
          <p:cNvSpPr/>
          <p:nvPr/>
        </p:nvSpPr>
        <p:spPr>
          <a:xfrm>
            <a:off x="2127376" y="2056002"/>
            <a:ext cx="712851" cy="3125597"/>
          </a:xfrm>
          <a:custGeom>
            <a:avLst/>
            <a:gdLst/>
            <a:ahLst/>
            <a:cxnLst/>
            <a:rect l="l" t="t" r="r" b="b"/>
            <a:pathLst>
              <a:path w="712851" h="3125597">
                <a:moveTo>
                  <a:pt x="669494" y="3052517"/>
                </a:moveTo>
                <a:lnTo>
                  <a:pt x="638429" y="3059303"/>
                </a:lnTo>
                <a:lnTo>
                  <a:pt x="692023" y="3125597"/>
                </a:lnTo>
                <a:lnTo>
                  <a:pt x="707339" y="3064891"/>
                </a:lnTo>
                <a:lnTo>
                  <a:pt x="672211" y="3064891"/>
                </a:lnTo>
                <a:lnTo>
                  <a:pt x="669494" y="3052517"/>
                </a:lnTo>
                <a:close/>
              </a:path>
              <a:path w="712851" h="3125597">
                <a:moveTo>
                  <a:pt x="681929" y="3049801"/>
                </a:moveTo>
                <a:lnTo>
                  <a:pt x="669494" y="3052517"/>
                </a:lnTo>
                <a:lnTo>
                  <a:pt x="672211" y="3064891"/>
                </a:lnTo>
                <a:lnTo>
                  <a:pt x="684657" y="3062224"/>
                </a:lnTo>
                <a:lnTo>
                  <a:pt x="681929" y="3049801"/>
                </a:lnTo>
                <a:close/>
              </a:path>
              <a:path w="712851" h="3125597">
                <a:moveTo>
                  <a:pt x="712851" y="3043047"/>
                </a:moveTo>
                <a:lnTo>
                  <a:pt x="681929" y="3049801"/>
                </a:lnTo>
                <a:lnTo>
                  <a:pt x="684657" y="3062224"/>
                </a:lnTo>
                <a:lnTo>
                  <a:pt x="672211" y="3064891"/>
                </a:lnTo>
                <a:lnTo>
                  <a:pt x="707339" y="3064891"/>
                </a:lnTo>
                <a:lnTo>
                  <a:pt x="712851" y="3043047"/>
                </a:lnTo>
                <a:close/>
              </a:path>
              <a:path w="712851" h="3125597">
                <a:moveTo>
                  <a:pt x="12446" y="0"/>
                </a:moveTo>
                <a:lnTo>
                  <a:pt x="0" y="2794"/>
                </a:lnTo>
                <a:lnTo>
                  <a:pt x="669494" y="3052517"/>
                </a:lnTo>
                <a:lnTo>
                  <a:pt x="681929" y="3049801"/>
                </a:lnTo>
                <a:lnTo>
                  <a:pt x="12446" y="0"/>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2128011" y="4111752"/>
            <a:ext cx="615188" cy="1146048"/>
          </a:xfrm>
          <a:custGeom>
            <a:avLst/>
            <a:gdLst/>
            <a:ahLst/>
            <a:cxnLst/>
            <a:rect l="l" t="t" r="r" b="b"/>
            <a:pathLst>
              <a:path w="615188" h="1146048">
                <a:moveTo>
                  <a:pt x="573779" y="1081760"/>
                </a:moveTo>
                <a:lnTo>
                  <a:pt x="545719" y="1096772"/>
                </a:lnTo>
                <a:lnTo>
                  <a:pt x="615188" y="1146048"/>
                </a:lnTo>
                <a:lnTo>
                  <a:pt x="613763" y="1092962"/>
                </a:lnTo>
                <a:lnTo>
                  <a:pt x="579755" y="1092962"/>
                </a:lnTo>
                <a:lnTo>
                  <a:pt x="573779" y="1081760"/>
                </a:lnTo>
                <a:close/>
              </a:path>
              <a:path w="615188" h="1146048">
                <a:moveTo>
                  <a:pt x="584952" y="1075783"/>
                </a:moveTo>
                <a:lnTo>
                  <a:pt x="573779" y="1081760"/>
                </a:lnTo>
                <a:lnTo>
                  <a:pt x="579755" y="1092962"/>
                </a:lnTo>
                <a:lnTo>
                  <a:pt x="590931" y="1086993"/>
                </a:lnTo>
                <a:lnTo>
                  <a:pt x="584952" y="1075783"/>
                </a:lnTo>
                <a:close/>
              </a:path>
              <a:path w="615188" h="1146048">
                <a:moveTo>
                  <a:pt x="612901" y="1060831"/>
                </a:moveTo>
                <a:lnTo>
                  <a:pt x="584952" y="1075783"/>
                </a:lnTo>
                <a:lnTo>
                  <a:pt x="590931" y="1086993"/>
                </a:lnTo>
                <a:lnTo>
                  <a:pt x="579755" y="1092962"/>
                </a:lnTo>
                <a:lnTo>
                  <a:pt x="613763" y="1092962"/>
                </a:lnTo>
                <a:lnTo>
                  <a:pt x="612901" y="1060831"/>
                </a:lnTo>
                <a:close/>
              </a:path>
              <a:path w="615188" h="1146048">
                <a:moveTo>
                  <a:pt x="11175" y="0"/>
                </a:moveTo>
                <a:lnTo>
                  <a:pt x="0" y="6096"/>
                </a:lnTo>
                <a:lnTo>
                  <a:pt x="573779" y="1081760"/>
                </a:lnTo>
                <a:lnTo>
                  <a:pt x="584952" y="1075783"/>
                </a:lnTo>
                <a:lnTo>
                  <a:pt x="11175" y="0"/>
                </a:lnTo>
                <a:close/>
              </a:path>
            </a:pathLst>
          </a:custGeom>
          <a:solidFill>
            <a:srgbClr val="000000"/>
          </a:solidFill>
        </p:spPr>
        <p:txBody>
          <a:bodyPr wrap="square" lIns="0" tIns="0" rIns="0" bIns="0" rtlCol="0">
            <a:noAutofit/>
          </a:bodyPr>
          <a:lstStyle/>
          <a:p>
            <a:endParaRPr/>
          </a:p>
        </p:txBody>
      </p:sp>
      <p:sp>
        <p:nvSpPr>
          <p:cNvPr id="31" name="object 31"/>
          <p:cNvSpPr/>
          <p:nvPr/>
        </p:nvSpPr>
        <p:spPr>
          <a:xfrm>
            <a:off x="2203957" y="4343400"/>
            <a:ext cx="772414" cy="1755127"/>
          </a:xfrm>
          <a:custGeom>
            <a:avLst/>
            <a:gdLst/>
            <a:ahLst/>
            <a:cxnLst/>
            <a:rect l="l" t="t" r="r" b="b"/>
            <a:pathLst>
              <a:path w="772414" h="1755127">
                <a:moveTo>
                  <a:pt x="731669" y="67384"/>
                </a:moveTo>
                <a:lnTo>
                  <a:pt x="0" y="1750072"/>
                </a:lnTo>
                <a:lnTo>
                  <a:pt x="11684" y="1755127"/>
                </a:lnTo>
                <a:lnTo>
                  <a:pt x="743202" y="72396"/>
                </a:lnTo>
                <a:lnTo>
                  <a:pt x="731669" y="67384"/>
                </a:lnTo>
                <a:close/>
              </a:path>
              <a:path w="772414" h="1755127">
                <a:moveTo>
                  <a:pt x="770837" y="55752"/>
                </a:moveTo>
                <a:lnTo>
                  <a:pt x="736727" y="55752"/>
                </a:lnTo>
                <a:lnTo>
                  <a:pt x="748284" y="60706"/>
                </a:lnTo>
                <a:lnTo>
                  <a:pt x="743202" y="72396"/>
                </a:lnTo>
                <a:lnTo>
                  <a:pt x="772414" y="85089"/>
                </a:lnTo>
                <a:lnTo>
                  <a:pt x="770837" y="55752"/>
                </a:lnTo>
                <a:close/>
              </a:path>
              <a:path w="772414" h="1755127">
                <a:moveTo>
                  <a:pt x="736727" y="55752"/>
                </a:moveTo>
                <a:lnTo>
                  <a:pt x="731669" y="67384"/>
                </a:lnTo>
                <a:lnTo>
                  <a:pt x="743202" y="72396"/>
                </a:lnTo>
                <a:lnTo>
                  <a:pt x="748284" y="60706"/>
                </a:lnTo>
                <a:lnTo>
                  <a:pt x="736727" y="55752"/>
                </a:lnTo>
                <a:close/>
              </a:path>
              <a:path w="772414" h="1755127">
                <a:moveTo>
                  <a:pt x="767842" y="0"/>
                </a:moveTo>
                <a:lnTo>
                  <a:pt x="702564" y="54737"/>
                </a:lnTo>
                <a:lnTo>
                  <a:pt x="731669" y="67384"/>
                </a:lnTo>
                <a:lnTo>
                  <a:pt x="736727" y="55752"/>
                </a:lnTo>
                <a:lnTo>
                  <a:pt x="770837" y="55752"/>
                </a:lnTo>
                <a:lnTo>
                  <a:pt x="767842" y="0"/>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4261484" y="1978405"/>
            <a:ext cx="769365" cy="1602994"/>
          </a:xfrm>
          <a:custGeom>
            <a:avLst/>
            <a:gdLst/>
            <a:ahLst/>
            <a:cxnLst/>
            <a:rect l="l" t="t" r="r" b="b"/>
            <a:pathLst>
              <a:path w="769365" h="1602994">
                <a:moveTo>
                  <a:pt x="729220" y="1536886"/>
                </a:moveTo>
                <a:lnTo>
                  <a:pt x="700531" y="1550543"/>
                </a:lnTo>
                <a:lnTo>
                  <a:pt x="767714" y="1602994"/>
                </a:lnTo>
                <a:lnTo>
                  <a:pt x="768773" y="1548384"/>
                </a:lnTo>
                <a:lnTo>
                  <a:pt x="734694" y="1548384"/>
                </a:lnTo>
                <a:lnTo>
                  <a:pt x="729220" y="1536886"/>
                </a:lnTo>
                <a:close/>
              </a:path>
              <a:path w="769365" h="1602994">
                <a:moveTo>
                  <a:pt x="740658" y="1531442"/>
                </a:moveTo>
                <a:lnTo>
                  <a:pt x="729220" y="1536886"/>
                </a:lnTo>
                <a:lnTo>
                  <a:pt x="734694" y="1548384"/>
                </a:lnTo>
                <a:lnTo>
                  <a:pt x="746125" y="1542923"/>
                </a:lnTo>
                <a:lnTo>
                  <a:pt x="740658" y="1531442"/>
                </a:lnTo>
                <a:close/>
              </a:path>
              <a:path w="769365" h="1602994">
                <a:moveTo>
                  <a:pt x="769365" y="1517777"/>
                </a:moveTo>
                <a:lnTo>
                  <a:pt x="740658" y="1531442"/>
                </a:lnTo>
                <a:lnTo>
                  <a:pt x="746125" y="1542923"/>
                </a:lnTo>
                <a:lnTo>
                  <a:pt x="734694" y="1548384"/>
                </a:lnTo>
                <a:lnTo>
                  <a:pt x="768773" y="1548384"/>
                </a:lnTo>
                <a:lnTo>
                  <a:pt x="769365" y="1517777"/>
                </a:lnTo>
                <a:close/>
              </a:path>
              <a:path w="769365" h="1602994">
                <a:moveTo>
                  <a:pt x="11429" y="0"/>
                </a:moveTo>
                <a:lnTo>
                  <a:pt x="0" y="5461"/>
                </a:lnTo>
                <a:lnTo>
                  <a:pt x="729220" y="1536886"/>
                </a:lnTo>
                <a:lnTo>
                  <a:pt x="740658" y="1531442"/>
                </a:lnTo>
                <a:lnTo>
                  <a:pt x="11429" y="0"/>
                </a:lnTo>
                <a:close/>
              </a:path>
            </a:pathLst>
          </a:custGeom>
          <a:solidFill>
            <a:srgbClr val="000000"/>
          </a:solidFill>
        </p:spPr>
        <p:txBody>
          <a:bodyPr wrap="square" lIns="0" tIns="0" rIns="0" bIns="0" rtlCol="0">
            <a:noAutofit/>
          </a:bodyPr>
          <a:lstStyle/>
          <a:p>
            <a:endParaRPr/>
          </a:p>
        </p:txBody>
      </p:sp>
      <p:sp>
        <p:nvSpPr>
          <p:cNvPr id="33" name="object 33"/>
          <p:cNvSpPr/>
          <p:nvPr/>
        </p:nvSpPr>
        <p:spPr>
          <a:xfrm>
            <a:off x="4184903" y="2055622"/>
            <a:ext cx="860298" cy="2973578"/>
          </a:xfrm>
          <a:custGeom>
            <a:avLst/>
            <a:gdLst/>
            <a:ahLst/>
            <a:cxnLst/>
            <a:rect l="l" t="t" r="r" b="b"/>
            <a:pathLst>
              <a:path w="860298" h="2973578">
                <a:moveTo>
                  <a:pt x="817491" y="2901956"/>
                </a:moveTo>
                <a:lnTo>
                  <a:pt x="786892" y="2910585"/>
                </a:lnTo>
                <a:lnTo>
                  <a:pt x="844296" y="2973578"/>
                </a:lnTo>
                <a:lnTo>
                  <a:pt x="855660" y="2914141"/>
                </a:lnTo>
                <a:lnTo>
                  <a:pt x="820928" y="2914141"/>
                </a:lnTo>
                <a:lnTo>
                  <a:pt x="817491" y="2901956"/>
                </a:lnTo>
                <a:close/>
              </a:path>
              <a:path w="860298" h="2973578">
                <a:moveTo>
                  <a:pt x="829680" y="2898519"/>
                </a:moveTo>
                <a:lnTo>
                  <a:pt x="817491" y="2901956"/>
                </a:lnTo>
                <a:lnTo>
                  <a:pt x="820928" y="2914141"/>
                </a:lnTo>
                <a:lnTo>
                  <a:pt x="833120" y="2910713"/>
                </a:lnTo>
                <a:lnTo>
                  <a:pt x="829680" y="2898519"/>
                </a:lnTo>
                <a:close/>
              </a:path>
              <a:path w="860298" h="2973578">
                <a:moveTo>
                  <a:pt x="860298" y="2889885"/>
                </a:moveTo>
                <a:lnTo>
                  <a:pt x="829680" y="2898519"/>
                </a:lnTo>
                <a:lnTo>
                  <a:pt x="833120" y="2910713"/>
                </a:lnTo>
                <a:lnTo>
                  <a:pt x="820928" y="2914141"/>
                </a:lnTo>
                <a:lnTo>
                  <a:pt x="855660" y="2914141"/>
                </a:lnTo>
                <a:lnTo>
                  <a:pt x="860298" y="2889885"/>
                </a:lnTo>
                <a:close/>
              </a:path>
              <a:path w="860298" h="2973578">
                <a:moveTo>
                  <a:pt x="12192" y="0"/>
                </a:moveTo>
                <a:lnTo>
                  <a:pt x="0" y="3555"/>
                </a:lnTo>
                <a:lnTo>
                  <a:pt x="817491" y="2901956"/>
                </a:lnTo>
                <a:lnTo>
                  <a:pt x="829680" y="2898519"/>
                </a:lnTo>
                <a:lnTo>
                  <a:pt x="12192" y="0"/>
                </a:lnTo>
                <a:close/>
              </a:path>
            </a:pathLst>
          </a:custGeom>
          <a:solidFill>
            <a:srgbClr val="000000"/>
          </a:solidFill>
        </p:spPr>
        <p:txBody>
          <a:bodyPr wrap="square" lIns="0" tIns="0" rIns="0" bIns="0" rtlCol="0">
            <a:noAutofit/>
          </a:bodyPr>
          <a:lstStyle/>
          <a:p>
            <a:endParaRPr/>
          </a:p>
        </p:txBody>
      </p:sp>
      <p:sp>
        <p:nvSpPr>
          <p:cNvPr id="34" name="object 34"/>
          <p:cNvSpPr/>
          <p:nvPr/>
        </p:nvSpPr>
        <p:spPr>
          <a:xfrm>
            <a:off x="4108830" y="2743200"/>
            <a:ext cx="1159256" cy="3202533"/>
          </a:xfrm>
          <a:custGeom>
            <a:avLst/>
            <a:gdLst/>
            <a:ahLst/>
            <a:cxnLst/>
            <a:rect l="l" t="t" r="r" b="b"/>
            <a:pathLst>
              <a:path w="1159256" h="3202533">
                <a:moveTo>
                  <a:pt x="1117393" y="69615"/>
                </a:moveTo>
                <a:lnTo>
                  <a:pt x="0" y="3198266"/>
                </a:lnTo>
                <a:lnTo>
                  <a:pt x="11938" y="3202533"/>
                </a:lnTo>
                <a:lnTo>
                  <a:pt x="1129347" y="73888"/>
                </a:lnTo>
                <a:lnTo>
                  <a:pt x="1117393" y="69615"/>
                </a:lnTo>
                <a:close/>
              </a:path>
              <a:path w="1159256" h="3202533">
                <a:moveTo>
                  <a:pt x="1155981" y="57658"/>
                </a:moveTo>
                <a:lnTo>
                  <a:pt x="1121664" y="57658"/>
                </a:lnTo>
                <a:lnTo>
                  <a:pt x="1133602" y="61975"/>
                </a:lnTo>
                <a:lnTo>
                  <a:pt x="1129347" y="73888"/>
                </a:lnTo>
                <a:lnTo>
                  <a:pt x="1159256" y="84582"/>
                </a:lnTo>
                <a:lnTo>
                  <a:pt x="1155981" y="57658"/>
                </a:lnTo>
                <a:close/>
              </a:path>
              <a:path w="1159256" h="3202533">
                <a:moveTo>
                  <a:pt x="1121664" y="57658"/>
                </a:moveTo>
                <a:lnTo>
                  <a:pt x="1117393" y="69615"/>
                </a:lnTo>
                <a:lnTo>
                  <a:pt x="1129347" y="73888"/>
                </a:lnTo>
                <a:lnTo>
                  <a:pt x="1133602" y="61975"/>
                </a:lnTo>
                <a:lnTo>
                  <a:pt x="1121664" y="57658"/>
                </a:lnTo>
                <a:close/>
              </a:path>
              <a:path w="1159256" h="3202533">
                <a:moveTo>
                  <a:pt x="1148969" y="0"/>
                </a:moveTo>
                <a:lnTo>
                  <a:pt x="1087501" y="58927"/>
                </a:lnTo>
                <a:lnTo>
                  <a:pt x="1117393" y="69615"/>
                </a:lnTo>
                <a:lnTo>
                  <a:pt x="1121664" y="57658"/>
                </a:lnTo>
                <a:lnTo>
                  <a:pt x="1155981" y="57658"/>
                </a:lnTo>
                <a:lnTo>
                  <a:pt x="1148969" y="0"/>
                </a:lnTo>
                <a:close/>
              </a:path>
            </a:pathLst>
          </a:custGeom>
          <a:solidFill>
            <a:srgbClr val="000000"/>
          </a:solidFill>
        </p:spPr>
        <p:txBody>
          <a:bodyPr wrap="square" lIns="0" tIns="0" rIns="0" bIns="0" rtlCol="0">
            <a:noAutofit/>
          </a:bodyPr>
          <a:lstStyle/>
          <a:p>
            <a:endParaRPr/>
          </a:p>
        </p:txBody>
      </p:sp>
      <p:sp>
        <p:nvSpPr>
          <p:cNvPr id="35" name="object 35"/>
          <p:cNvSpPr/>
          <p:nvPr/>
        </p:nvSpPr>
        <p:spPr>
          <a:xfrm>
            <a:off x="4109465" y="4419600"/>
            <a:ext cx="1072134" cy="1679803"/>
          </a:xfrm>
          <a:custGeom>
            <a:avLst/>
            <a:gdLst/>
            <a:ahLst/>
            <a:cxnLst/>
            <a:rect l="l" t="t" r="r" b="b"/>
            <a:pathLst>
              <a:path w="1072134" h="1679803">
                <a:moveTo>
                  <a:pt x="1025849" y="60831"/>
                </a:moveTo>
                <a:lnTo>
                  <a:pt x="0" y="1672983"/>
                </a:lnTo>
                <a:lnTo>
                  <a:pt x="10668" y="1679803"/>
                </a:lnTo>
                <a:lnTo>
                  <a:pt x="1036638" y="67697"/>
                </a:lnTo>
                <a:lnTo>
                  <a:pt x="1025849" y="60831"/>
                </a:lnTo>
                <a:close/>
              </a:path>
              <a:path w="1072134" h="1679803">
                <a:moveTo>
                  <a:pt x="1066944" y="50164"/>
                </a:moveTo>
                <a:lnTo>
                  <a:pt x="1032637" y="50164"/>
                </a:lnTo>
                <a:lnTo>
                  <a:pt x="1043432" y="57023"/>
                </a:lnTo>
                <a:lnTo>
                  <a:pt x="1036638" y="67697"/>
                </a:lnTo>
                <a:lnTo>
                  <a:pt x="1063371" y="84708"/>
                </a:lnTo>
                <a:lnTo>
                  <a:pt x="1066944" y="50164"/>
                </a:lnTo>
                <a:close/>
              </a:path>
              <a:path w="1072134" h="1679803">
                <a:moveTo>
                  <a:pt x="1032637" y="50164"/>
                </a:moveTo>
                <a:lnTo>
                  <a:pt x="1025849" y="60831"/>
                </a:lnTo>
                <a:lnTo>
                  <a:pt x="1036638" y="67697"/>
                </a:lnTo>
                <a:lnTo>
                  <a:pt x="1043432" y="57023"/>
                </a:lnTo>
                <a:lnTo>
                  <a:pt x="1032637" y="50164"/>
                </a:lnTo>
                <a:close/>
              </a:path>
              <a:path w="1072134" h="1679803">
                <a:moveTo>
                  <a:pt x="1072134" y="0"/>
                </a:moveTo>
                <a:lnTo>
                  <a:pt x="999109" y="43814"/>
                </a:lnTo>
                <a:lnTo>
                  <a:pt x="1025849" y="60831"/>
                </a:lnTo>
                <a:lnTo>
                  <a:pt x="1032637" y="50164"/>
                </a:lnTo>
                <a:lnTo>
                  <a:pt x="1066944" y="50164"/>
                </a:lnTo>
                <a:lnTo>
                  <a:pt x="1072134" y="0"/>
                </a:lnTo>
                <a:close/>
              </a:path>
            </a:pathLst>
          </a:custGeom>
          <a:solidFill>
            <a:srgbClr val="000000"/>
          </a:solidFill>
        </p:spPr>
        <p:txBody>
          <a:bodyPr wrap="square" lIns="0" tIns="0" rIns="0" bIns="0" rtlCol="0">
            <a:noAutofit/>
          </a:bodyPr>
          <a:lstStyle/>
          <a:p>
            <a:endParaRPr/>
          </a:p>
        </p:txBody>
      </p:sp>
      <p:sp>
        <p:nvSpPr>
          <p:cNvPr id="36" name="object 36"/>
          <p:cNvSpPr/>
          <p:nvPr/>
        </p:nvSpPr>
        <p:spPr>
          <a:xfrm>
            <a:off x="609600" y="6338887"/>
            <a:ext cx="5410200" cy="44450"/>
          </a:xfrm>
          <a:custGeom>
            <a:avLst/>
            <a:gdLst/>
            <a:ahLst/>
            <a:cxnLst/>
            <a:rect l="l" t="t" r="r" b="b"/>
            <a:pathLst>
              <a:path w="5410200" h="44450">
                <a:moveTo>
                  <a:pt x="12700" y="0"/>
                </a:moveTo>
                <a:lnTo>
                  <a:pt x="0" y="0"/>
                </a:lnTo>
                <a:lnTo>
                  <a:pt x="0" y="12700"/>
                </a:lnTo>
                <a:lnTo>
                  <a:pt x="12700" y="12700"/>
                </a:lnTo>
                <a:lnTo>
                  <a:pt x="12700" y="0"/>
                </a:lnTo>
                <a:close/>
              </a:path>
              <a:path w="5410200" h="44450">
                <a:moveTo>
                  <a:pt x="38100" y="0"/>
                </a:moveTo>
                <a:lnTo>
                  <a:pt x="25400" y="0"/>
                </a:lnTo>
                <a:lnTo>
                  <a:pt x="25400" y="12700"/>
                </a:lnTo>
                <a:lnTo>
                  <a:pt x="38100" y="12700"/>
                </a:lnTo>
                <a:lnTo>
                  <a:pt x="38100" y="0"/>
                </a:lnTo>
                <a:close/>
              </a:path>
              <a:path w="5410200" h="44450">
                <a:moveTo>
                  <a:pt x="63500" y="0"/>
                </a:moveTo>
                <a:lnTo>
                  <a:pt x="50800" y="0"/>
                </a:lnTo>
                <a:lnTo>
                  <a:pt x="50800" y="12700"/>
                </a:lnTo>
                <a:lnTo>
                  <a:pt x="63500" y="12700"/>
                </a:lnTo>
                <a:lnTo>
                  <a:pt x="63500" y="0"/>
                </a:lnTo>
                <a:close/>
              </a:path>
              <a:path w="5410200" h="44450">
                <a:moveTo>
                  <a:pt x="88900" y="0"/>
                </a:moveTo>
                <a:lnTo>
                  <a:pt x="76200" y="0"/>
                </a:lnTo>
                <a:lnTo>
                  <a:pt x="76200" y="12700"/>
                </a:lnTo>
                <a:lnTo>
                  <a:pt x="88900" y="12700"/>
                </a:lnTo>
                <a:lnTo>
                  <a:pt x="88900" y="0"/>
                </a:lnTo>
                <a:close/>
              </a:path>
              <a:path w="5410200" h="44450">
                <a:moveTo>
                  <a:pt x="114300" y="0"/>
                </a:moveTo>
                <a:lnTo>
                  <a:pt x="101600" y="0"/>
                </a:lnTo>
                <a:lnTo>
                  <a:pt x="101600" y="12700"/>
                </a:lnTo>
                <a:lnTo>
                  <a:pt x="114300" y="12700"/>
                </a:lnTo>
                <a:lnTo>
                  <a:pt x="114300" y="0"/>
                </a:lnTo>
                <a:close/>
              </a:path>
              <a:path w="5410200" h="44450">
                <a:moveTo>
                  <a:pt x="139700" y="0"/>
                </a:moveTo>
                <a:lnTo>
                  <a:pt x="127000" y="0"/>
                </a:lnTo>
                <a:lnTo>
                  <a:pt x="127000" y="12700"/>
                </a:lnTo>
                <a:lnTo>
                  <a:pt x="139700" y="12700"/>
                </a:lnTo>
                <a:lnTo>
                  <a:pt x="139700" y="0"/>
                </a:lnTo>
                <a:close/>
              </a:path>
              <a:path w="5410200" h="44450">
                <a:moveTo>
                  <a:pt x="165100" y="0"/>
                </a:moveTo>
                <a:lnTo>
                  <a:pt x="152400" y="0"/>
                </a:lnTo>
                <a:lnTo>
                  <a:pt x="152400" y="12700"/>
                </a:lnTo>
                <a:lnTo>
                  <a:pt x="165100" y="12700"/>
                </a:lnTo>
                <a:lnTo>
                  <a:pt x="165100" y="0"/>
                </a:lnTo>
                <a:close/>
              </a:path>
              <a:path w="5410200" h="44450">
                <a:moveTo>
                  <a:pt x="190500" y="0"/>
                </a:moveTo>
                <a:lnTo>
                  <a:pt x="177800" y="0"/>
                </a:lnTo>
                <a:lnTo>
                  <a:pt x="177800" y="12700"/>
                </a:lnTo>
                <a:lnTo>
                  <a:pt x="190500" y="12700"/>
                </a:lnTo>
                <a:lnTo>
                  <a:pt x="190500" y="0"/>
                </a:lnTo>
                <a:close/>
              </a:path>
              <a:path w="5410200" h="44450">
                <a:moveTo>
                  <a:pt x="215900" y="0"/>
                </a:moveTo>
                <a:lnTo>
                  <a:pt x="203200" y="0"/>
                </a:lnTo>
                <a:lnTo>
                  <a:pt x="203200" y="12700"/>
                </a:lnTo>
                <a:lnTo>
                  <a:pt x="215900" y="12700"/>
                </a:lnTo>
                <a:lnTo>
                  <a:pt x="215900" y="0"/>
                </a:lnTo>
                <a:close/>
              </a:path>
              <a:path w="5410200" h="44450">
                <a:moveTo>
                  <a:pt x="241300" y="0"/>
                </a:moveTo>
                <a:lnTo>
                  <a:pt x="228600" y="0"/>
                </a:lnTo>
                <a:lnTo>
                  <a:pt x="228600" y="12700"/>
                </a:lnTo>
                <a:lnTo>
                  <a:pt x="241300" y="12700"/>
                </a:lnTo>
                <a:lnTo>
                  <a:pt x="241300" y="0"/>
                </a:lnTo>
                <a:close/>
              </a:path>
              <a:path w="5410200" h="44450">
                <a:moveTo>
                  <a:pt x="266700" y="0"/>
                </a:moveTo>
                <a:lnTo>
                  <a:pt x="254000" y="0"/>
                </a:lnTo>
                <a:lnTo>
                  <a:pt x="254000" y="12700"/>
                </a:lnTo>
                <a:lnTo>
                  <a:pt x="266700" y="12700"/>
                </a:lnTo>
                <a:lnTo>
                  <a:pt x="266700" y="0"/>
                </a:lnTo>
                <a:close/>
              </a:path>
              <a:path w="5410200" h="44450">
                <a:moveTo>
                  <a:pt x="292100" y="0"/>
                </a:moveTo>
                <a:lnTo>
                  <a:pt x="279400" y="0"/>
                </a:lnTo>
                <a:lnTo>
                  <a:pt x="279400" y="12700"/>
                </a:lnTo>
                <a:lnTo>
                  <a:pt x="292100" y="12700"/>
                </a:lnTo>
                <a:lnTo>
                  <a:pt x="292100" y="0"/>
                </a:lnTo>
                <a:close/>
              </a:path>
              <a:path w="5410200" h="44450">
                <a:moveTo>
                  <a:pt x="317500" y="0"/>
                </a:moveTo>
                <a:lnTo>
                  <a:pt x="304800" y="0"/>
                </a:lnTo>
                <a:lnTo>
                  <a:pt x="304800" y="12700"/>
                </a:lnTo>
                <a:lnTo>
                  <a:pt x="317500" y="12700"/>
                </a:lnTo>
                <a:lnTo>
                  <a:pt x="317500" y="0"/>
                </a:lnTo>
                <a:close/>
              </a:path>
              <a:path w="5410200" h="44450">
                <a:moveTo>
                  <a:pt x="342900" y="0"/>
                </a:moveTo>
                <a:lnTo>
                  <a:pt x="330200" y="0"/>
                </a:lnTo>
                <a:lnTo>
                  <a:pt x="330200" y="12700"/>
                </a:lnTo>
                <a:lnTo>
                  <a:pt x="342900" y="12700"/>
                </a:lnTo>
                <a:lnTo>
                  <a:pt x="342900" y="0"/>
                </a:lnTo>
                <a:close/>
              </a:path>
              <a:path w="5410200" h="44450">
                <a:moveTo>
                  <a:pt x="368300" y="0"/>
                </a:moveTo>
                <a:lnTo>
                  <a:pt x="355600" y="0"/>
                </a:lnTo>
                <a:lnTo>
                  <a:pt x="355600" y="12700"/>
                </a:lnTo>
                <a:lnTo>
                  <a:pt x="368300" y="12700"/>
                </a:lnTo>
                <a:lnTo>
                  <a:pt x="368300" y="0"/>
                </a:lnTo>
                <a:close/>
              </a:path>
              <a:path w="5410200" h="44450">
                <a:moveTo>
                  <a:pt x="393700" y="0"/>
                </a:moveTo>
                <a:lnTo>
                  <a:pt x="381000" y="0"/>
                </a:lnTo>
                <a:lnTo>
                  <a:pt x="381000" y="12700"/>
                </a:lnTo>
                <a:lnTo>
                  <a:pt x="393700" y="12700"/>
                </a:lnTo>
                <a:lnTo>
                  <a:pt x="393700" y="0"/>
                </a:lnTo>
                <a:close/>
              </a:path>
              <a:path w="5410200" h="44450">
                <a:moveTo>
                  <a:pt x="419100" y="0"/>
                </a:moveTo>
                <a:lnTo>
                  <a:pt x="406400" y="0"/>
                </a:lnTo>
                <a:lnTo>
                  <a:pt x="406400" y="12700"/>
                </a:lnTo>
                <a:lnTo>
                  <a:pt x="419100" y="12700"/>
                </a:lnTo>
                <a:lnTo>
                  <a:pt x="419100" y="0"/>
                </a:lnTo>
                <a:close/>
              </a:path>
              <a:path w="5410200" h="44450">
                <a:moveTo>
                  <a:pt x="444500" y="0"/>
                </a:moveTo>
                <a:lnTo>
                  <a:pt x="431800" y="0"/>
                </a:lnTo>
                <a:lnTo>
                  <a:pt x="431800" y="12700"/>
                </a:lnTo>
                <a:lnTo>
                  <a:pt x="444500" y="12700"/>
                </a:lnTo>
                <a:lnTo>
                  <a:pt x="444500" y="0"/>
                </a:lnTo>
                <a:close/>
              </a:path>
              <a:path w="5410200" h="44450">
                <a:moveTo>
                  <a:pt x="469900" y="0"/>
                </a:moveTo>
                <a:lnTo>
                  <a:pt x="457200" y="0"/>
                </a:lnTo>
                <a:lnTo>
                  <a:pt x="457200" y="12700"/>
                </a:lnTo>
                <a:lnTo>
                  <a:pt x="469900" y="12700"/>
                </a:lnTo>
                <a:lnTo>
                  <a:pt x="469900" y="0"/>
                </a:lnTo>
                <a:close/>
              </a:path>
              <a:path w="5410200" h="44450">
                <a:moveTo>
                  <a:pt x="495300" y="0"/>
                </a:moveTo>
                <a:lnTo>
                  <a:pt x="482600" y="0"/>
                </a:lnTo>
                <a:lnTo>
                  <a:pt x="482600" y="12700"/>
                </a:lnTo>
                <a:lnTo>
                  <a:pt x="495300" y="12700"/>
                </a:lnTo>
                <a:lnTo>
                  <a:pt x="495300" y="0"/>
                </a:lnTo>
                <a:close/>
              </a:path>
              <a:path w="5410200" h="44450">
                <a:moveTo>
                  <a:pt x="520700" y="0"/>
                </a:moveTo>
                <a:lnTo>
                  <a:pt x="508000" y="0"/>
                </a:lnTo>
                <a:lnTo>
                  <a:pt x="508000" y="12700"/>
                </a:lnTo>
                <a:lnTo>
                  <a:pt x="520700" y="12700"/>
                </a:lnTo>
                <a:lnTo>
                  <a:pt x="520700" y="0"/>
                </a:lnTo>
                <a:close/>
              </a:path>
              <a:path w="5410200" h="44450">
                <a:moveTo>
                  <a:pt x="546100" y="0"/>
                </a:moveTo>
                <a:lnTo>
                  <a:pt x="533400" y="0"/>
                </a:lnTo>
                <a:lnTo>
                  <a:pt x="533400" y="12700"/>
                </a:lnTo>
                <a:lnTo>
                  <a:pt x="546100" y="12700"/>
                </a:lnTo>
                <a:lnTo>
                  <a:pt x="546100" y="0"/>
                </a:lnTo>
                <a:close/>
              </a:path>
              <a:path w="5410200" h="44450">
                <a:moveTo>
                  <a:pt x="571500" y="0"/>
                </a:moveTo>
                <a:lnTo>
                  <a:pt x="558800" y="0"/>
                </a:lnTo>
                <a:lnTo>
                  <a:pt x="558800" y="12700"/>
                </a:lnTo>
                <a:lnTo>
                  <a:pt x="571500" y="12700"/>
                </a:lnTo>
                <a:lnTo>
                  <a:pt x="571500" y="0"/>
                </a:lnTo>
                <a:close/>
              </a:path>
              <a:path w="5410200" h="44450">
                <a:moveTo>
                  <a:pt x="596900" y="0"/>
                </a:moveTo>
                <a:lnTo>
                  <a:pt x="584200" y="0"/>
                </a:lnTo>
                <a:lnTo>
                  <a:pt x="584200" y="12700"/>
                </a:lnTo>
                <a:lnTo>
                  <a:pt x="596900" y="12700"/>
                </a:lnTo>
                <a:lnTo>
                  <a:pt x="596900" y="0"/>
                </a:lnTo>
                <a:close/>
              </a:path>
              <a:path w="5410200" h="44450">
                <a:moveTo>
                  <a:pt x="622300" y="0"/>
                </a:moveTo>
                <a:lnTo>
                  <a:pt x="609600" y="0"/>
                </a:lnTo>
                <a:lnTo>
                  <a:pt x="609600" y="12700"/>
                </a:lnTo>
                <a:lnTo>
                  <a:pt x="622300" y="12700"/>
                </a:lnTo>
                <a:lnTo>
                  <a:pt x="622300" y="0"/>
                </a:lnTo>
                <a:close/>
              </a:path>
              <a:path w="5410200" h="44450">
                <a:moveTo>
                  <a:pt x="647700" y="0"/>
                </a:moveTo>
                <a:lnTo>
                  <a:pt x="635000" y="0"/>
                </a:lnTo>
                <a:lnTo>
                  <a:pt x="635000" y="12700"/>
                </a:lnTo>
                <a:lnTo>
                  <a:pt x="647700" y="12700"/>
                </a:lnTo>
                <a:lnTo>
                  <a:pt x="647700" y="0"/>
                </a:lnTo>
                <a:close/>
              </a:path>
              <a:path w="5410200" h="44450">
                <a:moveTo>
                  <a:pt x="673100" y="0"/>
                </a:moveTo>
                <a:lnTo>
                  <a:pt x="660400" y="0"/>
                </a:lnTo>
                <a:lnTo>
                  <a:pt x="660400" y="12700"/>
                </a:lnTo>
                <a:lnTo>
                  <a:pt x="673100" y="12700"/>
                </a:lnTo>
                <a:lnTo>
                  <a:pt x="673100" y="0"/>
                </a:lnTo>
                <a:close/>
              </a:path>
              <a:path w="5410200" h="44450">
                <a:moveTo>
                  <a:pt x="698500" y="0"/>
                </a:moveTo>
                <a:lnTo>
                  <a:pt x="685800" y="0"/>
                </a:lnTo>
                <a:lnTo>
                  <a:pt x="685800" y="12700"/>
                </a:lnTo>
                <a:lnTo>
                  <a:pt x="698500" y="12700"/>
                </a:lnTo>
                <a:lnTo>
                  <a:pt x="698500" y="0"/>
                </a:lnTo>
                <a:close/>
              </a:path>
              <a:path w="5410200" h="44450">
                <a:moveTo>
                  <a:pt x="723900" y="0"/>
                </a:moveTo>
                <a:lnTo>
                  <a:pt x="711200" y="0"/>
                </a:lnTo>
                <a:lnTo>
                  <a:pt x="711200" y="12700"/>
                </a:lnTo>
                <a:lnTo>
                  <a:pt x="723900" y="12700"/>
                </a:lnTo>
                <a:lnTo>
                  <a:pt x="723900" y="0"/>
                </a:lnTo>
                <a:close/>
              </a:path>
              <a:path w="5410200" h="44450">
                <a:moveTo>
                  <a:pt x="749300" y="0"/>
                </a:moveTo>
                <a:lnTo>
                  <a:pt x="736600" y="0"/>
                </a:lnTo>
                <a:lnTo>
                  <a:pt x="736600" y="12700"/>
                </a:lnTo>
                <a:lnTo>
                  <a:pt x="749300" y="12700"/>
                </a:lnTo>
                <a:lnTo>
                  <a:pt x="749300" y="0"/>
                </a:lnTo>
                <a:close/>
              </a:path>
              <a:path w="5410200" h="44450">
                <a:moveTo>
                  <a:pt x="774700" y="0"/>
                </a:moveTo>
                <a:lnTo>
                  <a:pt x="762000" y="0"/>
                </a:lnTo>
                <a:lnTo>
                  <a:pt x="762000" y="12700"/>
                </a:lnTo>
                <a:lnTo>
                  <a:pt x="774700" y="12700"/>
                </a:lnTo>
                <a:lnTo>
                  <a:pt x="774700" y="0"/>
                </a:lnTo>
                <a:close/>
              </a:path>
              <a:path w="5410200" h="44450">
                <a:moveTo>
                  <a:pt x="800100" y="0"/>
                </a:moveTo>
                <a:lnTo>
                  <a:pt x="787400" y="0"/>
                </a:lnTo>
                <a:lnTo>
                  <a:pt x="787400" y="12700"/>
                </a:lnTo>
                <a:lnTo>
                  <a:pt x="800100" y="12700"/>
                </a:lnTo>
                <a:lnTo>
                  <a:pt x="800100" y="0"/>
                </a:lnTo>
                <a:close/>
              </a:path>
              <a:path w="5410200" h="44450">
                <a:moveTo>
                  <a:pt x="825500" y="0"/>
                </a:moveTo>
                <a:lnTo>
                  <a:pt x="812800" y="0"/>
                </a:lnTo>
                <a:lnTo>
                  <a:pt x="812800" y="12700"/>
                </a:lnTo>
                <a:lnTo>
                  <a:pt x="825500" y="12700"/>
                </a:lnTo>
                <a:lnTo>
                  <a:pt x="825500" y="0"/>
                </a:lnTo>
                <a:close/>
              </a:path>
              <a:path w="5410200" h="44450">
                <a:moveTo>
                  <a:pt x="850900" y="0"/>
                </a:moveTo>
                <a:lnTo>
                  <a:pt x="838200" y="0"/>
                </a:lnTo>
                <a:lnTo>
                  <a:pt x="838200" y="12700"/>
                </a:lnTo>
                <a:lnTo>
                  <a:pt x="850900" y="12700"/>
                </a:lnTo>
                <a:lnTo>
                  <a:pt x="850900" y="0"/>
                </a:lnTo>
                <a:close/>
              </a:path>
              <a:path w="5410200" h="44450">
                <a:moveTo>
                  <a:pt x="876300" y="0"/>
                </a:moveTo>
                <a:lnTo>
                  <a:pt x="863600" y="0"/>
                </a:lnTo>
                <a:lnTo>
                  <a:pt x="863600" y="12700"/>
                </a:lnTo>
                <a:lnTo>
                  <a:pt x="876300" y="12700"/>
                </a:lnTo>
                <a:lnTo>
                  <a:pt x="876300" y="0"/>
                </a:lnTo>
                <a:close/>
              </a:path>
              <a:path w="5410200" h="44450">
                <a:moveTo>
                  <a:pt x="901700" y="0"/>
                </a:moveTo>
                <a:lnTo>
                  <a:pt x="889000" y="0"/>
                </a:lnTo>
                <a:lnTo>
                  <a:pt x="889000" y="12700"/>
                </a:lnTo>
                <a:lnTo>
                  <a:pt x="901700" y="12700"/>
                </a:lnTo>
                <a:lnTo>
                  <a:pt x="901700" y="0"/>
                </a:lnTo>
                <a:close/>
              </a:path>
              <a:path w="5410200" h="44450">
                <a:moveTo>
                  <a:pt x="927100" y="0"/>
                </a:moveTo>
                <a:lnTo>
                  <a:pt x="914400" y="0"/>
                </a:lnTo>
                <a:lnTo>
                  <a:pt x="914400" y="12700"/>
                </a:lnTo>
                <a:lnTo>
                  <a:pt x="927100" y="12700"/>
                </a:lnTo>
                <a:lnTo>
                  <a:pt x="927100" y="0"/>
                </a:lnTo>
                <a:close/>
              </a:path>
              <a:path w="5410200" h="44450">
                <a:moveTo>
                  <a:pt x="952500" y="0"/>
                </a:moveTo>
                <a:lnTo>
                  <a:pt x="939800" y="0"/>
                </a:lnTo>
                <a:lnTo>
                  <a:pt x="939800" y="12700"/>
                </a:lnTo>
                <a:lnTo>
                  <a:pt x="952500" y="12700"/>
                </a:lnTo>
                <a:lnTo>
                  <a:pt x="952500" y="0"/>
                </a:lnTo>
                <a:close/>
              </a:path>
              <a:path w="5410200" h="44450">
                <a:moveTo>
                  <a:pt x="977900" y="0"/>
                </a:moveTo>
                <a:lnTo>
                  <a:pt x="965200" y="0"/>
                </a:lnTo>
                <a:lnTo>
                  <a:pt x="965200" y="12700"/>
                </a:lnTo>
                <a:lnTo>
                  <a:pt x="977900" y="12700"/>
                </a:lnTo>
                <a:lnTo>
                  <a:pt x="977900" y="0"/>
                </a:lnTo>
                <a:close/>
              </a:path>
              <a:path w="5410200" h="44450">
                <a:moveTo>
                  <a:pt x="1003300" y="0"/>
                </a:moveTo>
                <a:lnTo>
                  <a:pt x="990600" y="0"/>
                </a:lnTo>
                <a:lnTo>
                  <a:pt x="990600" y="12700"/>
                </a:lnTo>
                <a:lnTo>
                  <a:pt x="1003300" y="12700"/>
                </a:lnTo>
                <a:lnTo>
                  <a:pt x="1003300" y="0"/>
                </a:lnTo>
                <a:close/>
              </a:path>
              <a:path w="5410200" h="44450">
                <a:moveTo>
                  <a:pt x="1028700" y="0"/>
                </a:moveTo>
                <a:lnTo>
                  <a:pt x="1016000" y="0"/>
                </a:lnTo>
                <a:lnTo>
                  <a:pt x="1016000" y="12700"/>
                </a:lnTo>
                <a:lnTo>
                  <a:pt x="1028700" y="12700"/>
                </a:lnTo>
                <a:lnTo>
                  <a:pt x="1028700" y="0"/>
                </a:lnTo>
                <a:close/>
              </a:path>
              <a:path w="5410200" h="44450">
                <a:moveTo>
                  <a:pt x="1054100" y="0"/>
                </a:moveTo>
                <a:lnTo>
                  <a:pt x="1041400" y="0"/>
                </a:lnTo>
                <a:lnTo>
                  <a:pt x="1041400" y="12700"/>
                </a:lnTo>
                <a:lnTo>
                  <a:pt x="1054100" y="12700"/>
                </a:lnTo>
                <a:lnTo>
                  <a:pt x="1054100" y="0"/>
                </a:lnTo>
                <a:close/>
              </a:path>
              <a:path w="5410200" h="44450">
                <a:moveTo>
                  <a:pt x="1079500" y="0"/>
                </a:moveTo>
                <a:lnTo>
                  <a:pt x="1066800" y="0"/>
                </a:lnTo>
                <a:lnTo>
                  <a:pt x="1066800" y="12700"/>
                </a:lnTo>
                <a:lnTo>
                  <a:pt x="1079500" y="12700"/>
                </a:lnTo>
                <a:lnTo>
                  <a:pt x="1079500" y="0"/>
                </a:lnTo>
                <a:close/>
              </a:path>
              <a:path w="5410200" h="44450">
                <a:moveTo>
                  <a:pt x="1104900" y="0"/>
                </a:moveTo>
                <a:lnTo>
                  <a:pt x="1092200" y="0"/>
                </a:lnTo>
                <a:lnTo>
                  <a:pt x="1092200" y="12700"/>
                </a:lnTo>
                <a:lnTo>
                  <a:pt x="1104900" y="12700"/>
                </a:lnTo>
                <a:lnTo>
                  <a:pt x="1104900" y="0"/>
                </a:lnTo>
                <a:close/>
              </a:path>
              <a:path w="5410200" h="44450">
                <a:moveTo>
                  <a:pt x="1130300" y="0"/>
                </a:moveTo>
                <a:lnTo>
                  <a:pt x="1117600" y="0"/>
                </a:lnTo>
                <a:lnTo>
                  <a:pt x="1117600" y="12700"/>
                </a:lnTo>
                <a:lnTo>
                  <a:pt x="1130300" y="12700"/>
                </a:lnTo>
                <a:lnTo>
                  <a:pt x="1130300" y="0"/>
                </a:lnTo>
                <a:close/>
              </a:path>
              <a:path w="5410200" h="44450">
                <a:moveTo>
                  <a:pt x="1155700" y="0"/>
                </a:moveTo>
                <a:lnTo>
                  <a:pt x="1143000" y="0"/>
                </a:lnTo>
                <a:lnTo>
                  <a:pt x="1143000" y="12700"/>
                </a:lnTo>
                <a:lnTo>
                  <a:pt x="1155700" y="12700"/>
                </a:lnTo>
                <a:lnTo>
                  <a:pt x="1155700" y="0"/>
                </a:lnTo>
                <a:close/>
              </a:path>
              <a:path w="5410200" h="44450">
                <a:moveTo>
                  <a:pt x="1181100" y="0"/>
                </a:moveTo>
                <a:lnTo>
                  <a:pt x="1168400" y="0"/>
                </a:lnTo>
                <a:lnTo>
                  <a:pt x="1168400" y="12700"/>
                </a:lnTo>
                <a:lnTo>
                  <a:pt x="1181100" y="12700"/>
                </a:lnTo>
                <a:lnTo>
                  <a:pt x="1181100" y="0"/>
                </a:lnTo>
                <a:close/>
              </a:path>
              <a:path w="5410200" h="44450">
                <a:moveTo>
                  <a:pt x="1206500" y="0"/>
                </a:moveTo>
                <a:lnTo>
                  <a:pt x="1193800" y="0"/>
                </a:lnTo>
                <a:lnTo>
                  <a:pt x="1193800" y="12700"/>
                </a:lnTo>
                <a:lnTo>
                  <a:pt x="1206500" y="12700"/>
                </a:lnTo>
                <a:lnTo>
                  <a:pt x="1206500" y="0"/>
                </a:lnTo>
                <a:close/>
              </a:path>
              <a:path w="5410200" h="44450">
                <a:moveTo>
                  <a:pt x="1231900" y="0"/>
                </a:moveTo>
                <a:lnTo>
                  <a:pt x="1219200" y="0"/>
                </a:lnTo>
                <a:lnTo>
                  <a:pt x="1219200" y="12700"/>
                </a:lnTo>
                <a:lnTo>
                  <a:pt x="1231900" y="12700"/>
                </a:lnTo>
                <a:lnTo>
                  <a:pt x="1231900" y="0"/>
                </a:lnTo>
                <a:close/>
              </a:path>
              <a:path w="5410200" h="44450">
                <a:moveTo>
                  <a:pt x="1257300" y="0"/>
                </a:moveTo>
                <a:lnTo>
                  <a:pt x="1244600" y="0"/>
                </a:lnTo>
                <a:lnTo>
                  <a:pt x="1244600" y="12700"/>
                </a:lnTo>
                <a:lnTo>
                  <a:pt x="1257300" y="12700"/>
                </a:lnTo>
                <a:lnTo>
                  <a:pt x="1257300" y="0"/>
                </a:lnTo>
                <a:close/>
              </a:path>
              <a:path w="5410200" h="44450">
                <a:moveTo>
                  <a:pt x="1282700" y="0"/>
                </a:moveTo>
                <a:lnTo>
                  <a:pt x="1270000" y="0"/>
                </a:lnTo>
                <a:lnTo>
                  <a:pt x="1270000" y="12700"/>
                </a:lnTo>
                <a:lnTo>
                  <a:pt x="1282700" y="12700"/>
                </a:lnTo>
                <a:lnTo>
                  <a:pt x="1282700" y="0"/>
                </a:lnTo>
                <a:close/>
              </a:path>
              <a:path w="5410200" h="44450">
                <a:moveTo>
                  <a:pt x="1308100" y="0"/>
                </a:moveTo>
                <a:lnTo>
                  <a:pt x="1295400" y="0"/>
                </a:lnTo>
                <a:lnTo>
                  <a:pt x="1295400" y="12700"/>
                </a:lnTo>
                <a:lnTo>
                  <a:pt x="1308100" y="12700"/>
                </a:lnTo>
                <a:lnTo>
                  <a:pt x="1308100" y="0"/>
                </a:lnTo>
                <a:close/>
              </a:path>
              <a:path w="5410200" h="44450">
                <a:moveTo>
                  <a:pt x="1333500" y="0"/>
                </a:moveTo>
                <a:lnTo>
                  <a:pt x="1320800" y="0"/>
                </a:lnTo>
                <a:lnTo>
                  <a:pt x="1320800" y="12700"/>
                </a:lnTo>
                <a:lnTo>
                  <a:pt x="1333500" y="12700"/>
                </a:lnTo>
                <a:lnTo>
                  <a:pt x="1333500" y="0"/>
                </a:lnTo>
                <a:close/>
              </a:path>
              <a:path w="5410200" h="44450">
                <a:moveTo>
                  <a:pt x="1358900" y="0"/>
                </a:moveTo>
                <a:lnTo>
                  <a:pt x="1346200" y="0"/>
                </a:lnTo>
                <a:lnTo>
                  <a:pt x="1346200" y="12700"/>
                </a:lnTo>
                <a:lnTo>
                  <a:pt x="1358900" y="12700"/>
                </a:lnTo>
                <a:lnTo>
                  <a:pt x="1358900" y="0"/>
                </a:lnTo>
                <a:close/>
              </a:path>
              <a:path w="5410200" h="44450">
                <a:moveTo>
                  <a:pt x="1384300" y="0"/>
                </a:moveTo>
                <a:lnTo>
                  <a:pt x="1371600" y="0"/>
                </a:lnTo>
                <a:lnTo>
                  <a:pt x="1371600" y="12700"/>
                </a:lnTo>
                <a:lnTo>
                  <a:pt x="1384300" y="12700"/>
                </a:lnTo>
                <a:lnTo>
                  <a:pt x="1384300" y="0"/>
                </a:lnTo>
                <a:close/>
              </a:path>
              <a:path w="5410200" h="44450">
                <a:moveTo>
                  <a:pt x="1409700" y="0"/>
                </a:moveTo>
                <a:lnTo>
                  <a:pt x="1397000" y="0"/>
                </a:lnTo>
                <a:lnTo>
                  <a:pt x="1397000" y="12700"/>
                </a:lnTo>
                <a:lnTo>
                  <a:pt x="1409700" y="12700"/>
                </a:lnTo>
                <a:lnTo>
                  <a:pt x="1409700" y="0"/>
                </a:lnTo>
                <a:close/>
              </a:path>
              <a:path w="5410200" h="44450">
                <a:moveTo>
                  <a:pt x="1435100" y="0"/>
                </a:moveTo>
                <a:lnTo>
                  <a:pt x="1422400" y="0"/>
                </a:lnTo>
                <a:lnTo>
                  <a:pt x="1422400" y="12700"/>
                </a:lnTo>
                <a:lnTo>
                  <a:pt x="1435100" y="12700"/>
                </a:lnTo>
                <a:lnTo>
                  <a:pt x="1435100" y="0"/>
                </a:lnTo>
                <a:close/>
              </a:path>
              <a:path w="5410200" h="44450">
                <a:moveTo>
                  <a:pt x="1460500" y="0"/>
                </a:moveTo>
                <a:lnTo>
                  <a:pt x="1447800" y="0"/>
                </a:lnTo>
                <a:lnTo>
                  <a:pt x="1447800" y="12700"/>
                </a:lnTo>
                <a:lnTo>
                  <a:pt x="1460500" y="12700"/>
                </a:lnTo>
                <a:lnTo>
                  <a:pt x="1460500" y="0"/>
                </a:lnTo>
                <a:close/>
              </a:path>
              <a:path w="5410200" h="44450">
                <a:moveTo>
                  <a:pt x="1485900" y="0"/>
                </a:moveTo>
                <a:lnTo>
                  <a:pt x="1473200" y="0"/>
                </a:lnTo>
                <a:lnTo>
                  <a:pt x="1473200" y="12700"/>
                </a:lnTo>
                <a:lnTo>
                  <a:pt x="1485900" y="12700"/>
                </a:lnTo>
                <a:lnTo>
                  <a:pt x="1485900" y="0"/>
                </a:lnTo>
                <a:close/>
              </a:path>
              <a:path w="5410200" h="44450">
                <a:moveTo>
                  <a:pt x="1511300" y="0"/>
                </a:moveTo>
                <a:lnTo>
                  <a:pt x="1498600" y="0"/>
                </a:lnTo>
                <a:lnTo>
                  <a:pt x="1498600" y="12700"/>
                </a:lnTo>
                <a:lnTo>
                  <a:pt x="1511300" y="12700"/>
                </a:lnTo>
                <a:lnTo>
                  <a:pt x="1511300" y="0"/>
                </a:lnTo>
                <a:close/>
              </a:path>
              <a:path w="5410200" h="44450">
                <a:moveTo>
                  <a:pt x="1536700" y="0"/>
                </a:moveTo>
                <a:lnTo>
                  <a:pt x="1524000" y="0"/>
                </a:lnTo>
                <a:lnTo>
                  <a:pt x="1524000" y="12700"/>
                </a:lnTo>
                <a:lnTo>
                  <a:pt x="1536700" y="12700"/>
                </a:lnTo>
                <a:lnTo>
                  <a:pt x="1536700" y="0"/>
                </a:lnTo>
                <a:close/>
              </a:path>
              <a:path w="5410200" h="44450">
                <a:moveTo>
                  <a:pt x="1562100" y="0"/>
                </a:moveTo>
                <a:lnTo>
                  <a:pt x="1549400" y="0"/>
                </a:lnTo>
                <a:lnTo>
                  <a:pt x="1549400" y="12700"/>
                </a:lnTo>
                <a:lnTo>
                  <a:pt x="1562100" y="12700"/>
                </a:lnTo>
                <a:lnTo>
                  <a:pt x="1562100" y="0"/>
                </a:lnTo>
                <a:close/>
              </a:path>
              <a:path w="5410200" h="44450">
                <a:moveTo>
                  <a:pt x="1587500" y="0"/>
                </a:moveTo>
                <a:lnTo>
                  <a:pt x="1574800" y="0"/>
                </a:lnTo>
                <a:lnTo>
                  <a:pt x="1574800" y="12700"/>
                </a:lnTo>
                <a:lnTo>
                  <a:pt x="1587500" y="12700"/>
                </a:lnTo>
                <a:lnTo>
                  <a:pt x="1587500" y="0"/>
                </a:lnTo>
                <a:close/>
              </a:path>
              <a:path w="5410200" h="44450">
                <a:moveTo>
                  <a:pt x="1612900" y="0"/>
                </a:moveTo>
                <a:lnTo>
                  <a:pt x="1600200" y="0"/>
                </a:lnTo>
                <a:lnTo>
                  <a:pt x="1600200" y="12700"/>
                </a:lnTo>
                <a:lnTo>
                  <a:pt x="1612900" y="12700"/>
                </a:lnTo>
                <a:lnTo>
                  <a:pt x="1612900" y="0"/>
                </a:lnTo>
                <a:close/>
              </a:path>
              <a:path w="5410200" h="44450">
                <a:moveTo>
                  <a:pt x="1638300" y="0"/>
                </a:moveTo>
                <a:lnTo>
                  <a:pt x="1625600" y="0"/>
                </a:lnTo>
                <a:lnTo>
                  <a:pt x="1625600" y="12700"/>
                </a:lnTo>
                <a:lnTo>
                  <a:pt x="1638300" y="12700"/>
                </a:lnTo>
                <a:lnTo>
                  <a:pt x="1638300" y="0"/>
                </a:lnTo>
                <a:close/>
              </a:path>
              <a:path w="5410200" h="44450">
                <a:moveTo>
                  <a:pt x="1663700" y="0"/>
                </a:moveTo>
                <a:lnTo>
                  <a:pt x="1651000" y="0"/>
                </a:lnTo>
                <a:lnTo>
                  <a:pt x="1651000" y="12700"/>
                </a:lnTo>
                <a:lnTo>
                  <a:pt x="1663700" y="12700"/>
                </a:lnTo>
                <a:lnTo>
                  <a:pt x="1663700" y="0"/>
                </a:lnTo>
                <a:close/>
              </a:path>
              <a:path w="5410200" h="44450">
                <a:moveTo>
                  <a:pt x="1689100" y="0"/>
                </a:moveTo>
                <a:lnTo>
                  <a:pt x="1676400" y="0"/>
                </a:lnTo>
                <a:lnTo>
                  <a:pt x="1676400" y="12700"/>
                </a:lnTo>
                <a:lnTo>
                  <a:pt x="1689100" y="12700"/>
                </a:lnTo>
                <a:lnTo>
                  <a:pt x="1689100" y="0"/>
                </a:lnTo>
                <a:close/>
              </a:path>
              <a:path w="5410200" h="44450">
                <a:moveTo>
                  <a:pt x="1714500" y="0"/>
                </a:moveTo>
                <a:lnTo>
                  <a:pt x="1701800" y="0"/>
                </a:lnTo>
                <a:lnTo>
                  <a:pt x="1701800" y="12700"/>
                </a:lnTo>
                <a:lnTo>
                  <a:pt x="1714500" y="12700"/>
                </a:lnTo>
                <a:lnTo>
                  <a:pt x="1714500" y="0"/>
                </a:lnTo>
                <a:close/>
              </a:path>
              <a:path w="5410200" h="44450">
                <a:moveTo>
                  <a:pt x="1739900" y="0"/>
                </a:moveTo>
                <a:lnTo>
                  <a:pt x="1727200" y="0"/>
                </a:lnTo>
                <a:lnTo>
                  <a:pt x="1727200" y="12700"/>
                </a:lnTo>
                <a:lnTo>
                  <a:pt x="1739900" y="12700"/>
                </a:lnTo>
                <a:lnTo>
                  <a:pt x="1739900" y="0"/>
                </a:lnTo>
                <a:close/>
              </a:path>
              <a:path w="5410200" h="44450">
                <a:moveTo>
                  <a:pt x="1765300" y="0"/>
                </a:moveTo>
                <a:lnTo>
                  <a:pt x="1752600" y="0"/>
                </a:lnTo>
                <a:lnTo>
                  <a:pt x="1752600" y="12700"/>
                </a:lnTo>
                <a:lnTo>
                  <a:pt x="1765300" y="12700"/>
                </a:lnTo>
                <a:lnTo>
                  <a:pt x="1765300" y="0"/>
                </a:lnTo>
                <a:close/>
              </a:path>
              <a:path w="5410200" h="44450">
                <a:moveTo>
                  <a:pt x="1790700" y="0"/>
                </a:moveTo>
                <a:lnTo>
                  <a:pt x="1778000" y="0"/>
                </a:lnTo>
                <a:lnTo>
                  <a:pt x="1778000" y="12700"/>
                </a:lnTo>
                <a:lnTo>
                  <a:pt x="1790700" y="12700"/>
                </a:lnTo>
                <a:lnTo>
                  <a:pt x="1790700" y="0"/>
                </a:lnTo>
                <a:close/>
              </a:path>
              <a:path w="5410200" h="44450">
                <a:moveTo>
                  <a:pt x="1816100" y="0"/>
                </a:moveTo>
                <a:lnTo>
                  <a:pt x="1803400" y="0"/>
                </a:lnTo>
                <a:lnTo>
                  <a:pt x="1803400" y="12700"/>
                </a:lnTo>
                <a:lnTo>
                  <a:pt x="1816100" y="12700"/>
                </a:lnTo>
                <a:lnTo>
                  <a:pt x="1816100" y="0"/>
                </a:lnTo>
                <a:close/>
              </a:path>
              <a:path w="5410200" h="44450">
                <a:moveTo>
                  <a:pt x="1841500" y="0"/>
                </a:moveTo>
                <a:lnTo>
                  <a:pt x="1828800" y="0"/>
                </a:lnTo>
                <a:lnTo>
                  <a:pt x="1828800" y="12700"/>
                </a:lnTo>
                <a:lnTo>
                  <a:pt x="1841500" y="12700"/>
                </a:lnTo>
                <a:lnTo>
                  <a:pt x="1841500" y="0"/>
                </a:lnTo>
                <a:close/>
              </a:path>
              <a:path w="5410200" h="44450">
                <a:moveTo>
                  <a:pt x="1866900" y="0"/>
                </a:moveTo>
                <a:lnTo>
                  <a:pt x="1854200" y="0"/>
                </a:lnTo>
                <a:lnTo>
                  <a:pt x="1854200" y="12700"/>
                </a:lnTo>
                <a:lnTo>
                  <a:pt x="1866900" y="12700"/>
                </a:lnTo>
                <a:lnTo>
                  <a:pt x="1866900" y="0"/>
                </a:lnTo>
                <a:close/>
              </a:path>
              <a:path w="5410200" h="44450">
                <a:moveTo>
                  <a:pt x="1892300" y="0"/>
                </a:moveTo>
                <a:lnTo>
                  <a:pt x="1879600" y="0"/>
                </a:lnTo>
                <a:lnTo>
                  <a:pt x="1879600" y="12700"/>
                </a:lnTo>
                <a:lnTo>
                  <a:pt x="1892300" y="12700"/>
                </a:lnTo>
                <a:lnTo>
                  <a:pt x="1892300" y="0"/>
                </a:lnTo>
                <a:close/>
              </a:path>
              <a:path w="5410200" h="44450">
                <a:moveTo>
                  <a:pt x="1917700" y="0"/>
                </a:moveTo>
                <a:lnTo>
                  <a:pt x="1905000" y="0"/>
                </a:lnTo>
                <a:lnTo>
                  <a:pt x="1905000" y="12700"/>
                </a:lnTo>
                <a:lnTo>
                  <a:pt x="1917700" y="12700"/>
                </a:lnTo>
                <a:lnTo>
                  <a:pt x="1917700" y="0"/>
                </a:lnTo>
                <a:close/>
              </a:path>
              <a:path w="5410200" h="44450">
                <a:moveTo>
                  <a:pt x="1943100" y="0"/>
                </a:moveTo>
                <a:lnTo>
                  <a:pt x="1930400" y="0"/>
                </a:lnTo>
                <a:lnTo>
                  <a:pt x="1930400" y="12700"/>
                </a:lnTo>
                <a:lnTo>
                  <a:pt x="1943100" y="12700"/>
                </a:lnTo>
                <a:lnTo>
                  <a:pt x="1943100" y="0"/>
                </a:lnTo>
                <a:close/>
              </a:path>
              <a:path w="5410200" h="44450">
                <a:moveTo>
                  <a:pt x="1968500" y="0"/>
                </a:moveTo>
                <a:lnTo>
                  <a:pt x="1955800" y="0"/>
                </a:lnTo>
                <a:lnTo>
                  <a:pt x="1955800" y="12700"/>
                </a:lnTo>
                <a:lnTo>
                  <a:pt x="1968500" y="12700"/>
                </a:lnTo>
                <a:lnTo>
                  <a:pt x="1968500" y="0"/>
                </a:lnTo>
                <a:close/>
              </a:path>
              <a:path w="5410200" h="44450">
                <a:moveTo>
                  <a:pt x="1993900" y="0"/>
                </a:moveTo>
                <a:lnTo>
                  <a:pt x="1981200" y="0"/>
                </a:lnTo>
                <a:lnTo>
                  <a:pt x="1981200" y="12700"/>
                </a:lnTo>
                <a:lnTo>
                  <a:pt x="1993900" y="12700"/>
                </a:lnTo>
                <a:lnTo>
                  <a:pt x="1993900" y="0"/>
                </a:lnTo>
                <a:close/>
              </a:path>
              <a:path w="5410200" h="44450">
                <a:moveTo>
                  <a:pt x="2019300" y="0"/>
                </a:moveTo>
                <a:lnTo>
                  <a:pt x="2006600" y="0"/>
                </a:lnTo>
                <a:lnTo>
                  <a:pt x="2006600" y="12700"/>
                </a:lnTo>
                <a:lnTo>
                  <a:pt x="2019300" y="12700"/>
                </a:lnTo>
                <a:lnTo>
                  <a:pt x="2019300" y="0"/>
                </a:lnTo>
                <a:close/>
              </a:path>
              <a:path w="5410200" h="44450">
                <a:moveTo>
                  <a:pt x="2044700" y="0"/>
                </a:moveTo>
                <a:lnTo>
                  <a:pt x="2032000" y="0"/>
                </a:lnTo>
                <a:lnTo>
                  <a:pt x="2032000" y="12700"/>
                </a:lnTo>
                <a:lnTo>
                  <a:pt x="2044700" y="12700"/>
                </a:lnTo>
                <a:lnTo>
                  <a:pt x="2044700" y="0"/>
                </a:lnTo>
                <a:close/>
              </a:path>
              <a:path w="5410200" h="44450">
                <a:moveTo>
                  <a:pt x="2070100" y="0"/>
                </a:moveTo>
                <a:lnTo>
                  <a:pt x="2057400" y="0"/>
                </a:lnTo>
                <a:lnTo>
                  <a:pt x="2057400" y="12700"/>
                </a:lnTo>
                <a:lnTo>
                  <a:pt x="2070100" y="12700"/>
                </a:lnTo>
                <a:lnTo>
                  <a:pt x="2070100" y="0"/>
                </a:lnTo>
                <a:close/>
              </a:path>
              <a:path w="5410200" h="44450">
                <a:moveTo>
                  <a:pt x="2095500" y="0"/>
                </a:moveTo>
                <a:lnTo>
                  <a:pt x="2082800" y="0"/>
                </a:lnTo>
                <a:lnTo>
                  <a:pt x="2082800" y="12700"/>
                </a:lnTo>
                <a:lnTo>
                  <a:pt x="2095500" y="12700"/>
                </a:lnTo>
                <a:lnTo>
                  <a:pt x="2095500" y="0"/>
                </a:lnTo>
                <a:close/>
              </a:path>
              <a:path w="5410200" h="44450">
                <a:moveTo>
                  <a:pt x="2120900" y="0"/>
                </a:moveTo>
                <a:lnTo>
                  <a:pt x="2108200" y="0"/>
                </a:lnTo>
                <a:lnTo>
                  <a:pt x="2108200" y="12700"/>
                </a:lnTo>
                <a:lnTo>
                  <a:pt x="2120900" y="12700"/>
                </a:lnTo>
                <a:lnTo>
                  <a:pt x="2120900" y="0"/>
                </a:lnTo>
                <a:close/>
              </a:path>
              <a:path w="5410200" h="44450">
                <a:moveTo>
                  <a:pt x="2146300" y="0"/>
                </a:moveTo>
                <a:lnTo>
                  <a:pt x="2133600" y="0"/>
                </a:lnTo>
                <a:lnTo>
                  <a:pt x="2133600" y="12700"/>
                </a:lnTo>
                <a:lnTo>
                  <a:pt x="2146300" y="12700"/>
                </a:lnTo>
                <a:lnTo>
                  <a:pt x="2146300" y="0"/>
                </a:lnTo>
                <a:close/>
              </a:path>
              <a:path w="5410200" h="44450">
                <a:moveTo>
                  <a:pt x="2171700" y="0"/>
                </a:moveTo>
                <a:lnTo>
                  <a:pt x="2159000" y="0"/>
                </a:lnTo>
                <a:lnTo>
                  <a:pt x="2159000" y="12700"/>
                </a:lnTo>
                <a:lnTo>
                  <a:pt x="2171700" y="12700"/>
                </a:lnTo>
                <a:lnTo>
                  <a:pt x="2171700" y="0"/>
                </a:lnTo>
                <a:close/>
              </a:path>
              <a:path w="5410200" h="44450">
                <a:moveTo>
                  <a:pt x="2197100" y="0"/>
                </a:moveTo>
                <a:lnTo>
                  <a:pt x="2184400" y="0"/>
                </a:lnTo>
                <a:lnTo>
                  <a:pt x="2184400" y="12700"/>
                </a:lnTo>
                <a:lnTo>
                  <a:pt x="2197100" y="12700"/>
                </a:lnTo>
                <a:lnTo>
                  <a:pt x="2197100" y="0"/>
                </a:lnTo>
                <a:close/>
              </a:path>
              <a:path w="5410200" h="44450">
                <a:moveTo>
                  <a:pt x="2222500" y="0"/>
                </a:moveTo>
                <a:lnTo>
                  <a:pt x="2209800" y="0"/>
                </a:lnTo>
                <a:lnTo>
                  <a:pt x="2209800" y="12700"/>
                </a:lnTo>
                <a:lnTo>
                  <a:pt x="2222500" y="12700"/>
                </a:lnTo>
                <a:lnTo>
                  <a:pt x="2222500" y="0"/>
                </a:lnTo>
                <a:close/>
              </a:path>
              <a:path w="5410200" h="44450">
                <a:moveTo>
                  <a:pt x="2247900" y="0"/>
                </a:moveTo>
                <a:lnTo>
                  <a:pt x="2235200" y="0"/>
                </a:lnTo>
                <a:lnTo>
                  <a:pt x="2235200" y="12700"/>
                </a:lnTo>
                <a:lnTo>
                  <a:pt x="2247900" y="12700"/>
                </a:lnTo>
                <a:lnTo>
                  <a:pt x="2247900" y="0"/>
                </a:lnTo>
                <a:close/>
              </a:path>
              <a:path w="5410200" h="44450">
                <a:moveTo>
                  <a:pt x="2273300" y="0"/>
                </a:moveTo>
                <a:lnTo>
                  <a:pt x="2260600" y="0"/>
                </a:lnTo>
                <a:lnTo>
                  <a:pt x="2260600" y="12700"/>
                </a:lnTo>
                <a:lnTo>
                  <a:pt x="2273300" y="12700"/>
                </a:lnTo>
                <a:lnTo>
                  <a:pt x="2273300" y="0"/>
                </a:lnTo>
                <a:close/>
              </a:path>
              <a:path w="5410200" h="44450">
                <a:moveTo>
                  <a:pt x="2298700" y="0"/>
                </a:moveTo>
                <a:lnTo>
                  <a:pt x="2286000" y="0"/>
                </a:lnTo>
                <a:lnTo>
                  <a:pt x="2286000" y="12700"/>
                </a:lnTo>
                <a:lnTo>
                  <a:pt x="2298700" y="12700"/>
                </a:lnTo>
                <a:lnTo>
                  <a:pt x="2298700" y="0"/>
                </a:lnTo>
                <a:close/>
              </a:path>
              <a:path w="5410200" h="44450">
                <a:moveTo>
                  <a:pt x="2324100" y="0"/>
                </a:moveTo>
                <a:lnTo>
                  <a:pt x="2311400" y="0"/>
                </a:lnTo>
                <a:lnTo>
                  <a:pt x="2311400" y="12700"/>
                </a:lnTo>
                <a:lnTo>
                  <a:pt x="2324100" y="12700"/>
                </a:lnTo>
                <a:lnTo>
                  <a:pt x="2324100" y="0"/>
                </a:lnTo>
                <a:close/>
              </a:path>
              <a:path w="5410200" h="44450">
                <a:moveTo>
                  <a:pt x="2349500" y="0"/>
                </a:moveTo>
                <a:lnTo>
                  <a:pt x="2336800" y="0"/>
                </a:lnTo>
                <a:lnTo>
                  <a:pt x="2336800" y="12700"/>
                </a:lnTo>
                <a:lnTo>
                  <a:pt x="2349500" y="12700"/>
                </a:lnTo>
                <a:lnTo>
                  <a:pt x="2349500" y="0"/>
                </a:lnTo>
                <a:close/>
              </a:path>
              <a:path w="5410200" h="44450">
                <a:moveTo>
                  <a:pt x="2374900" y="0"/>
                </a:moveTo>
                <a:lnTo>
                  <a:pt x="2362200" y="0"/>
                </a:lnTo>
                <a:lnTo>
                  <a:pt x="2362200" y="12700"/>
                </a:lnTo>
                <a:lnTo>
                  <a:pt x="2374900" y="12700"/>
                </a:lnTo>
                <a:lnTo>
                  <a:pt x="2374900" y="0"/>
                </a:lnTo>
                <a:close/>
              </a:path>
              <a:path w="5410200" h="44450">
                <a:moveTo>
                  <a:pt x="2400300" y="0"/>
                </a:moveTo>
                <a:lnTo>
                  <a:pt x="2387600" y="0"/>
                </a:lnTo>
                <a:lnTo>
                  <a:pt x="2387600" y="12700"/>
                </a:lnTo>
                <a:lnTo>
                  <a:pt x="2400300" y="12700"/>
                </a:lnTo>
                <a:lnTo>
                  <a:pt x="2400300" y="0"/>
                </a:lnTo>
                <a:close/>
              </a:path>
              <a:path w="5410200" h="44450">
                <a:moveTo>
                  <a:pt x="2425700" y="0"/>
                </a:moveTo>
                <a:lnTo>
                  <a:pt x="2413000" y="0"/>
                </a:lnTo>
                <a:lnTo>
                  <a:pt x="2413000" y="12700"/>
                </a:lnTo>
                <a:lnTo>
                  <a:pt x="2425700" y="12700"/>
                </a:lnTo>
                <a:lnTo>
                  <a:pt x="2425700" y="0"/>
                </a:lnTo>
                <a:close/>
              </a:path>
              <a:path w="5410200" h="44450">
                <a:moveTo>
                  <a:pt x="2451100" y="0"/>
                </a:moveTo>
                <a:lnTo>
                  <a:pt x="2438400" y="0"/>
                </a:lnTo>
                <a:lnTo>
                  <a:pt x="2438400" y="12700"/>
                </a:lnTo>
                <a:lnTo>
                  <a:pt x="2451100" y="12700"/>
                </a:lnTo>
                <a:lnTo>
                  <a:pt x="2451100" y="0"/>
                </a:lnTo>
                <a:close/>
              </a:path>
              <a:path w="5410200" h="44450">
                <a:moveTo>
                  <a:pt x="2476500" y="0"/>
                </a:moveTo>
                <a:lnTo>
                  <a:pt x="2463800" y="0"/>
                </a:lnTo>
                <a:lnTo>
                  <a:pt x="2463800" y="12700"/>
                </a:lnTo>
                <a:lnTo>
                  <a:pt x="2476500" y="12700"/>
                </a:lnTo>
                <a:lnTo>
                  <a:pt x="2476500" y="0"/>
                </a:lnTo>
                <a:close/>
              </a:path>
              <a:path w="5410200" h="44450">
                <a:moveTo>
                  <a:pt x="2501900" y="0"/>
                </a:moveTo>
                <a:lnTo>
                  <a:pt x="2489200" y="0"/>
                </a:lnTo>
                <a:lnTo>
                  <a:pt x="2489200" y="12700"/>
                </a:lnTo>
                <a:lnTo>
                  <a:pt x="2501900" y="12700"/>
                </a:lnTo>
                <a:lnTo>
                  <a:pt x="2501900" y="0"/>
                </a:lnTo>
                <a:close/>
              </a:path>
              <a:path w="5410200" h="44450">
                <a:moveTo>
                  <a:pt x="2527300" y="0"/>
                </a:moveTo>
                <a:lnTo>
                  <a:pt x="2514600" y="0"/>
                </a:lnTo>
                <a:lnTo>
                  <a:pt x="2514600" y="12700"/>
                </a:lnTo>
                <a:lnTo>
                  <a:pt x="2527300" y="12700"/>
                </a:lnTo>
                <a:lnTo>
                  <a:pt x="2527300" y="0"/>
                </a:lnTo>
                <a:close/>
              </a:path>
              <a:path w="5410200" h="44450">
                <a:moveTo>
                  <a:pt x="2552700" y="0"/>
                </a:moveTo>
                <a:lnTo>
                  <a:pt x="2540000" y="0"/>
                </a:lnTo>
                <a:lnTo>
                  <a:pt x="2540000" y="12700"/>
                </a:lnTo>
                <a:lnTo>
                  <a:pt x="2552700" y="12700"/>
                </a:lnTo>
                <a:lnTo>
                  <a:pt x="2552700" y="0"/>
                </a:lnTo>
                <a:close/>
              </a:path>
              <a:path w="5410200" h="44450">
                <a:moveTo>
                  <a:pt x="2578100" y="0"/>
                </a:moveTo>
                <a:lnTo>
                  <a:pt x="2565400" y="0"/>
                </a:lnTo>
                <a:lnTo>
                  <a:pt x="2565400" y="12700"/>
                </a:lnTo>
                <a:lnTo>
                  <a:pt x="2578100" y="12700"/>
                </a:lnTo>
                <a:lnTo>
                  <a:pt x="2578100" y="0"/>
                </a:lnTo>
                <a:close/>
              </a:path>
              <a:path w="5410200" h="44450">
                <a:moveTo>
                  <a:pt x="2603500" y="0"/>
                </a:moveTo>
                <a:lnTo>
                  <a:pt x="2590800" y="0"/>
                </a:lnTo>
                <a:lnTo>
                  <a:pt x="2590800" y="12700"/>
                </a:lnTo>
                <a:lnTo>
                  <a:pt x="2603500" y="12700"/>
                </a:lnTo>
                <a:lnTo>
                  <a:pt x="2603500" y="0"/>
                </a:lnTo>
                <a:close/>
              </a:path>
              <a:path w="5410200" h="44450">
                <a:moveTo>
                  <a:pt x="2628900" y="0"/>
                </a:moveTo>
                <a:lnTo>
                  <a:pt x="2616200" y="0"/>
                </a:lnTo>
                <a:lnTo>
                  <a:pt x="2616200" y="12700"/>
                </a:lnTo>
                <a:lnTo>
                  <a:pt x="2628900" y="12700"/>
                </a:lnTo>
                <a:lnTo>
                  <a:pt x="2628900" y="0"/>
                </a:lnTo>
                <a:close/>
              </a:path>
              <a:path w="5410200" h="44450">
                <a:moveTo>
                  <a:pt x="2654300" y="0"/>
                </a:moveTo>
                <a:lnTo>
                  <a:pt x="2641600" y="0"/>
                </a:lnTo>
                <a:lnTo>
                  <a:pt x="2641600" y="12700"/>
                </a:lnTo>
                <a:lnTo>
                  <a:pt x="2654300" y="12700"/>
                </a:lnTo>
                <a:lnTo>
                  <a:pt x="2654300" y="0"/>
                </a:lnTo>
                <a:close/>
              </a:path>
              <a:path w="5410200" h="44450">
                <a:moveTo>
                  <a:pt x="2679700" y="0"/>
                </a:moveTo>
                <a:lnTo>
                  <a:pt x="2667000" y="0"/>
                </a:lnTo>
                <a:lnTo>
                  <a:pt x="2667000" y="12700"/>
                </a:lnTo>
                <a:lnTo>
                  <a:pt x="2679700" y="12700"/>
                </a:lnTo>
                <a:lnTo>
                  <a:pt x="2679700" y="0"/>
                </a:lnTo>
                <a:close/>
              </a:path>
              <a:path w="5410200" h="44450">
                <a:moveTo>
                  <a:pt x="2705100" y="0"/>
                </a:moveTo>
                <a:lnTo>
                  <a:pt x="2692400" y="0"/>
                </a:lnTo>
                <a:lnTo>
                  <a:pt x="2692400" y="12700"/>
                </a:lnTo>
                <a:lnTo>
                  <a:pt x="2705100" y="12700"/>
                </a:lnTo>
                <a:lnTo>
                  <a:pt x="2705100" y="0"/>
                </a:lnTo>
                <a:close/>
              </a:path>
              <a:path w="5410200" h="44450">
                <a:moveTo>
                  <a:pt x="2730500" y="0"/>
                </a:moveTo>
                <a:lnTo>
                  <a:pt x="2717800" y="0"/>
                </a:lnTo>
                <a:lnTo>
                  <a:pt x="2717800" y="12700"/>
                </a:lnTo>
                <a:lnTo>
                  <a:pt x="2730500" y="12700"/>
                </a:lnTo>
                <a:lnTo>
                  <a:pt x="2730500" y="0"/>
                </a:lnTo>
                <a:close/>
              </a:path>
              <a:path w="5410200" h="44450">
                <a:moveTo>
                  <a:pt x="2755900" y="0"/>
                </a:moveTo>
                <a:lnTo>
                  <a:pt x="2743200" y="0"/>
                </a:lnTo>
                <a:lnTo>
                  <a:pt x="2743200" y="12700"/>
                </a:lnTo>
                <a:lnTo>
                  <a:pt x="2755900" y="12700"/>
                </a:lnTo>
                <a:lnTo>
                  <a:pt x="2755900" y="0"/>
                </a:lnTo>
                <a:close/>
              </a:path>
              <a:path w="5410200" h="44450">
                <a:moveTo>
                  <a:pt x="2781300" y="0"/>
                </a:moveTo>
                <a:lnTo>
                  <a:pt x="2768600" y="0"/>
                </a:lnTo>
                <a:lnTo>
                  <a:pt x="2768600" y="12700"/>
                </a:lnTo>
                <a:lnTo>
                  <a:pt x="2781300" y="12700"/>
                </a:lnTo>
                <a:lnTo>
                  <a:pt x="2781300" y="0"/>
                </a:lnTo>
                <a:close/>
              </a:path>
              <a:path w="5410200" h="44450">
                <a:moveTo>
                  <a:pt x="2806700" y="0"/>
                </a:moveTo>
                <a:lnTo>
                  <a:pt x="2794000" y="0"/>
                </a:lnTo>
                <a:lnTo>
                  <a:pt x="2794000" y="12700"/>
                </a:lnTo>
                <a:lnTo>
                  <a:pt x="2806700" y="12700"/>
                </a:lnTo>
                <a:lnTo>
                  <a:pt x="2806700" y="0"/>
                </a:lnTo>
                <a:close/>
              </a:path>
              <a:path w="5410200" h="44450">
                <a:moveTo>
                  <a:pt x="2832100" y="0"/>
                </a:moveTo>
                <a:lnTo>
                  <a:pt x="2819400" y="0"/>
                </a:lnTo>
                <a:lnTo>
                  <a:pt x="2819400" y="12700"/>
                </a:lnTo>
                <a:lnTo>
                  <a:pt x="2832100" y="12700"/>
                </a:lnTo>
                <a:lnTo>
                  <a:pt x="2832100" y="0"/>
                </a:lnTo>
                <a:close/>
              </a:path>
              <a:path w="5410200" h="44450">
                <a:moveTo>
                  <a:pt x="2857500" y="0"/>
                </a:moveTo>
                <a:lnTo>
                  <a:pt x="2844800" y="0"/>
                </a:lnTo>
                <a:lnTo>
                  <a:pt x="2844800" y="12700"/>
                </a:lnTo>
                <a:lnTo>
                  <a:pt x="2857500" y="12700"/>
                </a:lnTo>
                <a:lnTo>
                  <a:pt x="2857500" y="0"/>
                </a:lnTo>
                <a:close/>
              </a:path>
              <a:path w="5410200" h="44450">
                <a:moveTo>
                  <a:pt x="2882900" y="0"/>
                </a:moveTo>
                <a:lnTo>
                  <a:pt x="2870200" y="0"/>
                </a:lnTo>
                <a:lnTo>
                  <a:pt x="2870200" y="12700"/>
                </a:lnTo>
                <a:lnTo>
                  <a:pt x="2882900" y="12700"/>
                </a:lnTo>
                <a:lnTo>
                  <a:pt x="2882900" y="0"/>
                </a:lnTo>
                <a:close/>
              </a:path>
              <a:path w="5410200" h="44450">
                <a:moveTo>
                  <a:pt x="2908300" y="0"/>
                </a:moveTo>
                <a:lnTo>
                  <a:pt x="2895600" y="0"/>
                </a:lnTo>
                <a:lnTo>
                  <a:pt x="2895600" y="12700"/>
                </a:lnTo>
                <a:lnTo>
                  <a:pt x="2908300" y="12700"/>
                </a:lnTo>
                <a:lnTo>
                  <a:pt x="2908300" y="0"/>
                </a:lnTo>
                <a:close/>
              </a:path>
              <a:path w="5410200" h="44450">
                <a:moveTo>
                  <a:pt x="2933700" y="0"/>
                </a:moveTo>
                <a:lnTo>
                  <a:pt x="2921000" y="0"/>
                </a:lnTo>
                <a:lnTo>
                  <a:pt x="2921000" y="12700"/>
                </a:lnTo>
                <a:lnTo>
                  <a:pt x="2933700" y="12700"/>
                </a:lnTo>
                <a:lnTo>
                  <a:pt x="2933700" y="0"/>
                </a:lnTo>
                <a:close/>
              </a:path>
              <a:path w="5410200" h="44450">
                <a:moveTo>
                  <a:pt x="2959100" y="0"/>
                </a:moveTo>
                <a:lnTo>
                  <a:pt x="2946400" y="0"/>
                </a:lnTo>
                <a:lnTo>
                  <a:pt x="2946400" y="12700"/>
                </a:lnTo>
                <a:lnTo>
                  <a:pt x="2959100" y="12700"/>
                </a:lnTo>
                <a:lnTo>
                  <a:pt x="2959100" y="0"/>
                </a:lnTo>
                <a:close/>
              </a:path>
              <a:path w="5410200" h="44450">
                <a:moveTo>
                  <a:pt x="2984500" y="0"/>
                </a:moveTo>
                <a:lnTo>
                  <a:pt x="2971800" y="0"/>
                </a:lnTo>
                <a:lnTo>
                  <a:pt x="2971800" y="12700"/>
                </a:lnTo>
                <a:lnTo>
                  <a:pt x="2984500" y="12700"/>
                </a:lnTo>
                <a:lnTo>
                  <a:pt x="2984500" y="0"/>
                </a:lnTo>
                <a:close/>
              </a:path>
              <a:path w="5410200" h="44450">
                <a:moveTo>
                  <a:pt x="3009900" y="0"/>
                </a:moveTo>
                <a:lnTo>
                  <a:pt x="2997200" y="0"/>
                </a:lnTo>
                <a:lnTo>
                  <a:pt x="2997200" y="12700"/>
                </a:lnTo>
                <a:lnTo>
                  <a:pt x="3009900" y="12700"/>
                </a:lnTo>
                <a:lnTo>
                  <a:pt x="3009900" y="0"/>
                </a:lnTo>
                <a:close/>
              </a:path>
              <a:path w="5410200" h="44450">
                <a:moveTo>
                  <a:pt x="3035300" y="0"/>
                </a:moveTo>
                <a:lnTo>
                  <a:pt x="3022600" y="0"/>
                </a:lnTo>
                <a:lnTo>
                  <a:pt x="3022600" y="12700"/>
                </a:lnTo>
                <a:lnTo>
                  <a:pt x="3035300" y="12700"/>
                </a:lnTo>
                <a:lnTo>
                  <a:pt x="3035300" y="0"/>
                </a:lnTo>
                <a:close/>
              </a:path>
              <a:path w="5410200" h="44450">
                <a:moveTo>
                  <a:pt x="3060700" y="0"/>
                </a:moveTo>
                <a:lnTo>
                  <a:pt x="3048000" y="0"/>
                </a:lnTo>
                <a:lnTo>
                  <a:pt x="3048000" y="12700"/>
                </a:lnTo>
                <a:lnTo>
                  <a:pt x="3060700" y="12700"/>
                </a:lnTo>
                <a:lnTo>
                  <a:pt x="3060700" y="0"/>
                </a:lnTo>
                <a:close/>
              </a:path>
              <a:path w="5410200" h="44450">
                <a:moveTo>
                  <a:pt x="3086100" y="0"/>
                </a:moveTo>
                <a:lnTo>
                  <a:pt x="3073400" y="0"/>
                </a:lnTo>
                <a:lnTo>
                  <a:pt x="3073400" y="12700"/>
                </a:lnTo>
                <a:lnTo>
                  <a:pt x="3086100" y="12700"/>
                </a:lnTo>
                <a:lnTo>
                  <a:pt x="3086100" y="0"/>
                </a:lnTo>
                <a:close/>
              </a:path>
              <a:path w="5410200" h="44450">
                <a:moveTo>
                  <a:pt x="3111500" y="0"/>
                </a:moveTo>
                <a:lnTo>
                  <a:pt x="3098800" y="0"/>
                </a:lnTo>
                <a:lnTo>
                  <a:pt x="3098800" y="12700"/>
                </a:lnTo>
                <a:lnTo>
                  <a:pt x="3111500" y="12700"/>
                </a:lnTo>
                <a:lnTo>
                  <a:pt x="3111500" y="0"/>
                </a:lnTo>
                <a:close/>
              </a:path>
              <a:path w="5410200" h="44450">
                <a:moveTo>
                  <a:pt x="3136900" y="0"/>
                </a:moveTo>
                <a:lnTo>
                  <a:pt x="3124200" y="0"/>
                </a:lnTo>
                <a:lnTo>
                  <a:pt x="3124200" y="12700"/>
                </a:lnTo>
                <a:lnTo>
                  <a:pt x="3136900" y="12700"/>
                </a:lnTo>
                <a:lnTo>
                  <a:pt x="3136900" y="0"/>
                </a:lnTo>
                <a:close/>
              </a:path>
              <a:path w="5410200" h="44450">
                <a:moveTo>
                  <a:pt x="3162300" y="0"/>
                </a:moveTo>
                <a:lnTo>
                  <a:pt x="3149600" y="0"/>
                </a:lnTo>
                <a:lnTo>
                  <a:pt x="3149600" y="12700"/>
                </a:lnTo>
                <a:lnTo>
                  <a:pt x="3162300" y="12700"/>
                </a:lnTo>
                <a:lnTo>
                  <a:pt x="3162300" y="0"/>
                </a:lnTo>
                <a:close/>
              </a:path>
              <a:path w="5410200" h="44450">
                <a:moveTo>
                  <a:pt x="3187700" y="0"/>
                </a:moveTo>
                <a:lnTo>
                  <a:pt x="3175000" y="0"/>
                </a:lnTo>
                <a:lnTo>
                  <a:pt x="3175000" y="12700"/>
                </a:lnTo>
                <a:lnTo>
                  <a:pt x="3187700" y="12700"/>
                </a:lnTo>
                <a:lnTo>
                  <a:pt x="3187700" y="0"/>
                </a:lnTo>
                <a:close/>
              </a:path>
              <a:path w="5410200" h="44450">
                <a:moveTo>
                  <a:pt x="3213100" y="0"/>
                </a:moveTo>
                <a:lnTo>
                  <a:pt x="3200400" y="0"/>
                </a:lnTo>
                <a:lnTo>
                  <a:pt x="3200400" y="12700"/>
                </a:lnTo>
                <a:lnTo>
                  <a:pt x="3213100" y="12700"/>
                </a:lnTo>
                <a:lnTo>
                  <a:pt x="3213100" y="0"/>
                </a:lnTo>
                <a:close/>
              </a:path>
              <a:path w="5410200" h="44450">
                <a:moveTo>
                  <a:pt x="3238500" y="0"/>
                </a:moveTo>
                <a:lnTo>
                  <a:pt x="3225800" y="0"/>
                </a:lnTo>
                <a:lnTo>
                  <a:pt x="3225800" y="12700"/>
                </a:lnTo>
                <a:lnTo>
                  <a:pt x="3238500" y="12700"/>
                </a:lnTo>
                <a:lnTo>
                  <a:pt x="3238500" y="0"/>
                </a:lnTo>
                <a:close/>
              </a:path>
              <a:path w="5410200" h="44450">
                <a:moveTo>
                  <a:pt x="3263900" y="0"/>
                </a:moveTo>
                <a:lnTo>
                  <a:pt x="3251200" y="0"/>
                </a:lnTo>
                <a:lnTo>
                  <a:pt x="3251200" y="12700"/>
                </a:lnTo>
                <a:lnTo>
                  <a:pt x="3263900" y="12700"/>
                </a:lnTo>
                <a:lnTo>
                  <a:pt x="3263900" y="0"/>
                </a:lnTo>
                <a:close/>
              </a:path>
              <a:path w="5410200" h="44450">
                <a:moveTo>
                  <a:pt x="3289300" y="0"/>
                </a:moveTo>
                <a:lnTo>
                  <a:pt x="3276600" y="0"/>
                </a:lnTo>
                <a:lnTo>
                  <a:pt x="3276600" y="12700"/>
                </a:lnTo>
                <a:lnTo>
                  <a:pt x="3289300" y="12700"/>
                </a:lnTo>
                <a:lnTo>
                  <a:pt x="3289300" y="0"/>
                </a:lnTo>
                <a:close/>
              </a:path>
              <a:path w="5410200" h="44450">
                <a:moveTo>
                  <a:pt x="3314700" y="0"/>
                </a:moveTo>
                <a:lnTo>
                  <a:pt x="3302000" y="0"/>
                </a:lnTo>
                <a:lnTo>
                  <a:pt x="3302000" y="12700"/>
                </a:lnTo>
                <a:lnTo>
                  <a:pt x="3314700" y="12700"/>
                </a:lnTo>
                <a:lnTo>
                  <a:pt x="3314700" y="0"/>
                </a:lnTo>
                <a:close/>
              </a:path>
              <a:path w="5410200" h="44450">
                <a:moveTo>
                  <a:pt x="3340100" y="0"/>
                </a:moveTo>
                <a:lnTo>
                  <a:pt x="3327400" y="0"/>
                </a:lnTo>
                <a:lnTo>
                  <a:pt x="3327400" y="12700"/>
                </a:lnTo>
                <a:lnTo>
                  <a:pt x="3340100" y="12700"/>
                </a:lnTo>
                <a:lnTo>
                  <a:pt x="3340100" y="0"/>
                </a:lnTo>
                <a:close/>
              </a:path>
              <a:path w="5410200" h="44450">
                <a:moveTo>
                  <a:pt x="3365500" y="0"/>
                </a:moveTo>
                <a:lnTo>
                  <a:pt x="3352800" y="0"/>
                </a:lnTo>
                <a:lnTo>
                  <a:pt x="3352800" y="12700"/>
                </a:lnTo>
                <a:lnTo>
                  <a:pt x="3365500" y="12700"/>
                </a:lnTo>
                <a:lnTo>
                  <a:pt x="3365500" y="0"/>
                </a:lnTo>
                <a:close/>
              </a:path>
              <a:path w="5410200" h="44450">
                <a:moveTo>
                  <a:pt x="3390900" y="0"/>
                </a:moveTo>
                <a:lnTo>
                  <a:pt x="3378200" y="0"/>
                </a:lnTo>
                <a:lnTo>
                  <a:pt x="3378200" y="12700"/>
                </a:lnTo>
                <a:lnTo>
                  <a:pt x="3390900" y="12700"/>
                </a:lnTo>
                <a:lnTo>
                  <a:pt x="3390900" y="0"/>
                </a:lnTo>
                <a:close/>
              </a:path>
              <a:path w="5410200" h="44450">
                <a:moveTo>
                  <a:pt x="3416300" y="0"/>
                </a:moveTo>
                <a:lnTo>
                  <a:pt x="3403600" y="0"/>
                </a:lnTo>
                <a:lnTo>
                  <a:pt x="3403600" y="12700"/>
                </a:lnTo>
                <a:lnTo>
                  <a:pt x="3416300" y="12700"/>
                </a:lnTo>
                <a:lnTo>
                  <a:pt x="3416300" y="0"/>
                </a:lnTo>
                <a:close/>
              </a:path>
              <a:path w="5410200" h="44450">
                <a:moveTo>
                  <a:pt x="3441700" y="0"/>
                </a:moveTo>
                <a:lnTo>
                  <a:pt x="3429000" y="0"/>
                </a:lnTo>
                <a:lnTo>
                  <a:pt x="3429000" y="12700"/>
                </a:lnTo>
                <a:lnTo>
                  <a:pt x="3441700" y="12700"/>
                </a:lnTo>
                <a:lnTo>
                  <a:pt x="3441700" y="0"/>
                </a:lnTo>
                <a:close/>
              </a:path>
              <a:path w="5410200" h="44450">
                <a:moveTo>
                  <a:pt x="3467100" y="0"/>
                </a:moveTo>
                <a:lnTo>
                  <a:pt x="3454400" y="0"/>
                </a:lnTo>
                <a:lnTo>
                  <a:pt x="3454400" y="12700"/>
                </a:lnTo>
                <a:lnTo>
                  <a:pt x="3467100" y="12700"/>
                </a:lnTo>
                <a:lnTo>
                  <a:pt x="3467100" y="0"/>
                </a:lnTo>
                <a:close/>
              </a:path>
              <a:path w="5410200" h="44450">
                <a:moveTo>
                  <a:pt x="3492500" y="0"/>
                </a:moveTo>
                <a:lnTo>
                  <a:pt x="3479800" y="0"/>
                </a:lnTo>
                <a:lnTo>
                  <a:pt x="3479800" y="12700"/>
                </a:lnTo>
                <a:lnTo>
                  <a:pt x="3492500" y="12700"/>
                </a:lnTo>
                <a:lnTo>
                  <a:pt x="3492500" y="0"/>
                </a:lnTo>
                <a:close/>
              </a:path>
              <a:path w="5410200" h="44450">
                <a:moveTo>
                  <a:pt x="3517900" y="0"/>
                </a:moveTo>
                <a:lnTo>
                  <a:pt x="3505200" y="0"/>
                </a:lnTo>
                <a:lnTo>
                  <a:pt x="3505200" y="12700"/>
                </a:lnTo>
                <a:lnTo>
                  <a:pt x="3517900" y="12700"/>
                </a:lnTo>
                <a:lnTo>
                  <a:pt x="3517900" y="0"/>
                </a:lnTo>
                <a:close/>
              </a:path>
              <a:path w="5410200" h="44450">
                <a:moveTo>
                  <a:pt x="3543300" y="0"/>
                </a:moveTo>
                <a:lnTo>
                  <a:pt x="3530600" y="0"/>
                </a:lnTo>
                <a:lnTo>
                  <a:pt x="3530600" y="12700"/>
                </a:lnTo>
                <a:lnTo>
                  <a:pt x="3543300" y="12700"/>
                </a:lnTo>
                <a:lnTo>
                  <a:pt x="3543300" y="0"/>
                </a:lnTo>
                <a:close/>
              </a:path>
              <a:path w="5410200" h="44450">
                <a:moveTo>
                  <a:pt x="3568700" y="0"/>
                </a:moveTo>
                <a:lnTo>
                  <a:pt x="3556000" y="0"/>
                </a:lnTo>
                <a:lnTo>
                  <a:pt x="3556000" y="12700"/>
                </a:lnTo>
                <a:lnTo>
                  <a:pt x="3568700" y="12700"/>
                </a:lnTo>
                <a:lnTo>
                  <a:pt x="3568700" y="0"/>
                </a:lnTo>
                <a:close/>
              </a:path>
              <a:path w="5410200" h="44450">
                <a:moveTo>
                  <a:pt x="3594100" y="0"/>
                </a:moveTo>
                <a:lnTo>
                  <a:pt x="3581400" y="0"/>
                </a:lnTo>
                <a:lnTo>
                  <a:pt x="3581400" y="12700"/>
                </a:lnTo>
                <a:lnTo>
                  <a:pt x="3594100" y="12700"/>
                </a:lnTo>
                <a:lnTo>
                  <a:pt x="3594100" y="0"/>
                </a:lnTo>
                <a:close/>
              </a:path>
              <a:path w="5410200" h="44450">
                <a:moveTo>
                  <a:pt x="3619500" y="0"/>
                </a:moveTo>
                <a:lnTo>
                  <a:pt x="3606800" y="0"/>
                </a:lnTo>
                <a:lnTo>
                  <a:pt x="3606800" y="12700"/>
                </a:lnTo>
                <a:lnTo>
                  <a:pt x="3619500" y="12700"/>
                </a:lnTo>
                <a:lnTo>
                  <a:pt x="3619500" y="0"/>
                </a:lnTo>
                <a:close/>
              </a:path>
              <a:path w="5410200" h="44450">
                <a:moveTo>
                  <a:pt x="3644900" y="0"/>
                </a:moveTo>
                <a:lnTo>
                  <a:pt x="3632200" y="0"/>
                </a:lnTo>
                <a:lnTo>
                  <a:pt x="3632200" y="12700"/>
                </a:lnTo>
                <a:lnTo>
                  <a:pt x="3644900" y="12700"/>
                </a:lnTo>
                <a:lnTo>
                  <a:pt x="3644900" y="0"/>
                </a:lnTo>
                <a:close/>
              </a:path>
              <a:path w="5410200" h="44450">
                <a:moveTo>
                  <a:pt x="3670300" y="0"/>
                </a:moveTo>
                <a:lnTo>
                  <a:pt x="3657600" y="0"/>
                </a:lnTo>
                <a:lnTo>
                  <a:pt x="3657600" y="12700"/>
                </a:lnTo>
                <a:lnTo>
                  <a:pt x="3670300" y="12700"/>
                </a:lnTo>
                <a:lnTo>
                  <a:pt x="3670300" y="0"/>
                </a:lnTo>
                <a:close/>
              </a:path>
              <a:path w="5410200" h="44450">
                <a:moveTo>
                  <a:pt x="3695700" y="0"/>
                </a:moveTo>
                <a:lnTo>
                  <a:pt x="3683000" y="0"/>
                </a:lnTo>
                <a:lnTo>
                  <a:pt x="3683000" y="12700"/>
                </a:lnTo>
                <a:lnTo>
                  <a:pt x="3695700" y="12700"/>
                </a:lnTo>
                <a:lnTo>
                  <a:pt x="3695700" y="0"/>
                </a:lnTo>
                <a:close/>
              </a:path>
              <a:path w="5410200" h="44450">
                <a:moveTo>
                  <a:pt x="3721100" y="0"/>
                </a:moveTo>
                <a:lnTo>
                  <a:pt x="3708400" y="0"/>
                </a:lnTo>
                <a:lnTo>
                  <a:pt x="3708400" y="12700"/>
                </a:lnTo>
                <a:lnTo>
                  <a:pt x="3721100" y="12700"/>
                </a:lnTo>
                <a:lnTo>
                  <a:pt x="3721100" y="0"/>
                </a:lnTo>
                <a:close/>
              </a:path>
              <a:path w="5410200" h="44450">
                <a:moveTo>
                  <a:pt x="3746500" y="0"/>
                </a:moveTo>
                <a:lnTo>
                  <a:pt x="3733800" y="0"/>
                </a:lnTo>
                <a:lnTo>
                  <a:pt x="3733800" y="12700"/>
                </a:lnTo>
                <a:lnTo>
                  <a:pt x="3746500" y="12700"/>
                </a:lnTo>
                <a:lnTo>
                  <a:pt x="3746500" y="0"/>
                </a:lnTo>
                <a:close/>
              </a:path>
              <a:path w="5410200" h="44450">
                <a:moveTo>
                  <a:pt x="3771900" y="0"/>
                </a:moveTo>
                <a:lnTo>
                  <a:pt x="3759200" y="0"/>
                </a:lnTo>
                <a:lnTo>
                  <a:pt x="3759200" y="12700"/>
                </a:lnTo>
                <a:lnTo>
                  <a:pt x="3771900" y="12700"/>
                </a:lnTo>
                <a:lnTo>
                  <a:pt x="3771900" y="0"/>
                </a:lnTo>
                <a:close/>
              </a:path>
              <a:path w="5410200" h="44450">
                <a:moveTo>
                  <a:pt x="3797300" y="0"/>
                </a:moveTo>
                <a:lnTo>
                  <a:pt x="3784600" y="0"/>
                </a:lnTo>
                <a:lnTo>
                  <a:pt x="3784600" y="12700"/>
                </a:lnTo>
                <a:lnTo>
                  <a:pt x="3797300" y="12700"/>
                </a:lnTo>
                <a:lnTo>
                  <a:pt x="3797300" y="0"/>
                </a:lnTo>
                <a:close/>
              </a:path>
              <a:path w="5410200" h="44450">
                <a:moveTo>
                  <a:pt x="3822700" y="0"/>
                </a:moveTo>
                <a:lnTo>
                  <a:pt x="3810000" y="0"/>
                </a:lnTo>
                <a:lnTo>
                  <a:pt x="3810000" y="12700"/>
                </a:lnTo>
                <a:lnTo>
                  <a:pt x="3822700" y="12700"/>
                </a:lnTo>
                <a:lnTo>
                  <a:pt x="3822700" y="0"/>
                </a:lnTo>
                <a:close/>
              </a:path>
              <a:path w="5410200" h="44450">
                <a:moveTo>
                  <a:pt x="3848100" y="0"/>
                </a:moveTo>
                <a:lnTo>
                  <a:pt x="3835400" y="0"/>
                </a:lnTo>
                <a:lnTo>
                  <a:pt x="3835400" y="12700"/>
                </a:lnTo>
                <a:lnTo>
                  <a:pt x="3848100" y="12700"/>
                </a:lnTo>
                <a:lnTo>
                  <a:pt x="3848100" y="0"/>
                </a:lnTo>
                <a:close/>
              </a:path>
              <a:path w="5410200" h="44450">
                <a:moveTo>
                  <a:pt x="3873500" y="0"/>
                </a:moveTo>
                <a:lnTo>
                  <a:pt x="3860800" y="0"/>
                </a:lnTo>
                <a:lnTo>
                  <a:pt x="3860800" y="12700"/>
                </a:lnTo>
                <a:lnTo>
                  <a:pt x="3873500" y="12700"/>
                </a:lnTo>
                <a:lnTo>
                  <a:pt x="3873500" y="0"/>
                </a:lnTo>
                <a:close/>
              </a:path>
              <a:path w="5410200" h="44450">
                <a:moveTo>
                  <a:pt x="3898900" y="0"/>
                </a:moveTo>
                <a:lnTo>
                  <a:pt x="3886200" y="0"/>
                </a:lnTo>
                <a:lnTo>
                  <a:pt x="3886200" y="12700"/>
                </a:lnTo>
                <a:lnTo>
                  <a:pt x="3898900" y="12700"/>
                </a:lnTo>
                <a:lnTo>
                  <a:pt x="3898900" y="0"/>
                </a:lnTo>
                <a:close/>
              </a:path>
              <a:path w="5410200" h="44450">
                <a:moveTo>
                  <a:pt x="3924300" y="0"/>
                </a:moveTo>
                <a:lnTo>
                  <a:pt x="3911600" y="0"/>
                </a:lnTo>
                <a:lnTo>
                  <a:pt x="3911600" y="12700"/>
                </a:lnTo>
                <a:lnTo>
                  <a:pt x="3924300" y="12700"/>
                </a:lnTo>
                <a:lnTo>
                  <a:pt x="3924300" y="0"/>
                </a:lnTo>
                <a:close/>
              </a:path>
              <a:path w="5410200" h="44450">
                <a:moveTo>
                  <a:pt x="3949700" y="0"/>
                </a:moveTo>
                <a:lnTo>
                  <a:pt x="3937000" y="0"/>
                </a:lnTo>
                <a:lnTo>
                  <a:pt x="3937000" y="12700"/>
                </a:lnTo>
                <a:lnTo>
                  <a:pt x="3949700" y="12700"/>
                </a:lnTo>
                <a:lnTo>
                  <a:pt x="3949700" y="0"/>
                </a:lnTo>
                <a:close/>
              </a:path>
              <a:path w="5410200" h="44450">
                <a:moveTo>
                  <a:pt x="3975100" y="0"/>
                </a:moveTo>
                <a:lnTo>
                  <a:pt x="3962400" y="0"/>
                </a:lnTo>
                <a:lnTo>
                  <a:pt x="3962400" y="12700"/>
                </a:lnTo>
                <a:lnTo>
                  <a:pt x="3975100" y="12700"/>
                </a:lnTo>
                <a:lnTo>
                  <a:pt x="3975100" y="0"/>
                </a:lnTo>
                <a:close/>
              </a:path>
              <a:path w="5410200" h="44450">
                <a:moveTo>
                  <a:pt x="4000500" y="0"/>
                </a:moveTo>
                <a:lnTo>
                  <a:pt x="3987800" y="0"/>
                </a:lnTo>
                <a:lnTo>
                  <a:pt x="3987800" y="12700"/>
                </a:lnTo>
                <a:lnTo>
                  <a:pt x="4000500" y="12700"/>
                </a:lnTo>
                <a:lnTo>
                  <a:pt x="4000500" y="0"/>
                </a:lnTo>
                <a:close/>
              </a:path>
              <a:path w="5410200" h="44450">
                <a:moveTo>
                  <a:pt x="4025900" y="0"/>
                </a:moveTo>
                <a:lnTo>
                  <a:pt x="4013200" y="0"/>
                </a:lnTo>
                <a:lnTo>
                  <a:pt x="4013200" y="12700"/>
                </a:lnTo>
                <a:lnTo>
                  <a:pt x="4025900" y="12700"/>
                </a:lnTo>
                <a:lnTo>
                  <a:pt x="4025900" y="0"/>
                </a:lnTo>
                <a:close/>
              </a:path>
              <a:path w="5410200" h="44450">
                <a:moveTo>
                  <a:pt x="4051300" y="0"/>
                </a:moveTo>
                <a:lnTo>
                  <a:pt x="4038600" y="0"/>
                </a:lnTo>
                <a:lnTo>
                  <a:pt x="4038600" y="12700"/>
                </a:lnTo>
                <a:lnTo>
                  <a:pt x="4051300" y="12700"/>
                </a:lnTo>
                <a:lnTo>
                  <a:pt x="4051300" y="0"/>
                </a:lnTo>
                <a:close/>
              </a:path>
              <a:path w="5410200" h="44450">
                <a:moveTo>
                  <a:pt x="4076700" y="0"/>
                </a:moveTo>
                <a:lnTo>
                  <a:pt x="4064000" y="0"/>
                </a:lnTo>
                <a:lnTo>
                  <a:pt x="4064000" y="12700"/>
                </a:lnTo>
                <a:lnTo>
                  <a:pt x="4076700" y="12700"/>
                </a:lnTo>
                <a:lnTo>
                  <a:pt x="4076700" y="0"/>
                </a:lnTo>
                <a:close/>
              </a:path>
              <a:path w="5410200" h="44450">
                <a:moveTo>
                  <a:pt x="4102100" y="0"/>
                </a:moveTo>
                <a:lnTo>
                  <a:pt x="4089400" y="0"/>
                </a:lnTo>
                <a:lnTo>
                  <a:pt x="4089400" y="12700"/>
                </a:lnTo>
                <a:lnTo>
                  <a:pt x="4102100" y="12700"/>
                </a:lnTo>
                <a:lnTo>
                  <a:pt x="4102100" y="0"/>
                </a:lnTo>
                <a:close/>
              </a:path>
              <a:path w="5410200" h="44450">
                <a:moveTo>
                  <a:pt x="4127500" y="0"/>
                </a:moveTo>
                <a:lnTo>
                  <a:pt x="4114800" y="0"/>
                </a:lnTo>
                <a:lnTo>
                  <a:pt x="4114800" y="12700"/>
                </a:lnTo>
                <a:lnTo>
                  <a:pt x="4127500" y="12700"/>
                </a:lnTo>
                <a:lnTo>
                  <a:pt x="4127500" y="0"/>
                </a:lnTo>
                <a:close/>
              </a:path>
              <a:path w="5410200" h="44450">
                <a:moveTo>
                  <a:pt x="4152900" y="0"/>
                </a:moveTo>
                <a:lnTo>
                  <a:pt x="4140200" y="0"/>
                </a:lnTo>
                <a:lnTo>
                  <a:pt x="4140200" y="12700"/>
                </a:lnTo>
                <a:lnTo>
                  <a:pt x="4152900" y="12700"/>
                </a:lnTo>
                <a:lnTo>
                  <a:pt x="4152900" y="0"/>
                </a:lnTo>
                <a:close/>
              </a:path>
              <a:path w="5410200" h="44450">
                <a:moveTo>
                  <a:pt x="4178300" y="0"/>
                </a:moveTo>
                <a:lnTo>
                  <a:pt x="4165600" y="0"/>
                </a:lnTo>
                <a:lnTo>
                  <a:pt x="4165600" y="12700"/>
                </a:lnTo>
                <a:lnTo>
                  <a:pt x="4178300" y="12700"/>
                </a:lnTo>
                <a:lnTo>
                  <a:pt x="4178300" y="0"/>
                </a:lnTo>
                <a:close/>
              </a:path>
              <a:path w="5410200" h="44450">
                <a:moveTo>
                  <a:pt x="4203700" y="0"/>
                </a:moveTo>
                <a:lnTo>
                  <a:pt x="4191000" y="0"/>
                </a:lnTo>
                <a:lnTo>
                  <a:pt x="4191000" y="12700"/>
                </a:lnTo>
                <a:lnTo>
                  <a:pt x="4203700" y="12700"/>
                </a:lnTo>
                <a:lnTo>
                  <a:pt x="4203700" y="0"/>
                </a:lnTo>
                <a:close/>
              </a:path>
              <a:path w="5410200" h="44450">
                <a:moveTo>
                  <a:pt x="4229100" y="0"/>
                </a:moveTo>
                <a:lnTo>
                  <a:pt x="4216400" y="0"/>
                </a:lnTo>
                <a:lnTo>
                  <a:pt x="4216400" y="12700"/>
                </a:lnTo>
                <a:lnTo>
                  <a:pt x="4229100" y="12700"/>
                </a:lnTo>
                <a:lnTo>
                  <a:pt x="4229100" y="0"/>
                </a:lnTo>
                <a:close/>
              </a:path>
              <a:path w="5410200" h="44450">
                <a:moveTo>
                  <a:pt x="4254500" y="0"/>
                </a:moveTo>
                <a:lnTo>
                  <a:pt x="4241800" y="0"/>
                </a:lnTo>
                <a:lnTo>
                  <a:pt x="4241800" y="12700"/>
                </a:lnTo>
                <a:lnTo>
                  <a:pt x="4254500" y="12700"/>
                </a:lnTo>
                <a:lnTo>
                  <a:pt x="4254500" y="0"/>
                </a:lnTo>
                <a:close/>
              </a:path>
              <a:path w="5410200" h="44450">
                <a:moveTo>
                  <a:pt x="4279900" y="0"/>
                </a:moveTo>
                <a:lnTo>
                  <a:pt x="4267200" y="0"/>
                </a:lnTo>
                <a:lnTo>
                  <a:pt x="4267200" y="12700"/>
                </a:lnTo>
                <a:lnTo>
                  <a:pt x="4279900" y="12700"/>
                </a:lnTo>
                <a:lnTo>
                  <a:pt x="4279900" y="0"/>
                </a:lnTo>
                <a:close/>
              </a:path>
              <a:path w="5410200" h="44450">
                <a:moveTo>
                  <a:pt x="4305300" y="0"/>
                </a:moveTo>
                <a:lnTo>
                  <a:pt x="4292600" y="0"/>
                </a:lnTo>
                <a:lnTo>
                  <a:pt x="4292600" y="12700"/>
                </a:lnTo>
                <a:lnTo>
                  <a:pt x="4305300" y="12700"/>
                </a:lnTo>
                <a:lnTo>
                  <a:pt x="4305300" y="0"/>
                </a:lnTo>
                <a:close/>
              </a:path>
              <a:path w="5410200" h="44450">
                <a:moveTo>
                  <a:pt x="4330700" y="0"/>
                </a:moveTo>
                <a:lnTo>
                  <a:pt x="4318000" y="0"/>
                </a:lnTo>
                <a:lnTo>
                  <a:pt x="4318000" y="12700"/>
                </a:lnTo>
                <a:lnTo>
                  <a:pt x="4330700" y="12700"/>
                </a:lnTo>
                <a:lnTo>
                  <a:pt x="4330700" y="0"/>
                </a:lnTo>
                <a:close/>
              </a:path>
              <a:path w="5410200" h="44450">
                <a:moveTo>
                  <a:pt x="4356100" y="0"/>
                </a:moveTo>
                <a:lnTo>
                  <a:pt x="4343400" y="0"/>
                </a:lnTo>
                <a:lnTo>
                  <a:pt x="4343400" y="12700"/>
                </a:lnTo>
                <a:lnTo>
                  <a:pt x="4356100" y="12700"/>
                </a:lnTo>
                <a:lnTo>
                  <a:pt x="4356100" y="0"/>
                </a:lnTo>
                <a:close/>
              </a:path>
              <a:path w="5410200" h="44450">
                <a:moveTo>
                  <a:pt x="4381500" y="0"/>
                </a:moveTo>
                <a:lnTo>
                  <a:pt x="4368800" y="0"/>
                </a:lnTo>
                <a:lnTo>
                  <a:pt x="4368800" y="12700"/>
                </a:lnTo>
                <a:lnTo>
                  <a:pt x="4381500" y="12700"/>
                </a:lnTo>
                <a:lnTo>
                  <a:pt x="4381500" y="0"/>
                </a:lnTo>
                <a:close/>
              </a:path>
              <a:path w="5410200" h="44450">
                <a:moveTo>
                  <a:pt x="4406900" y="0"/>
                </a:moveTo>
                <a:lnTo>
                  <a:pt x="4394200" y="0"/>
                </a:lnTo>
                <a:lnTo>
                  <a:pt x="4394200" y="12700"/>
                </a:lnTo>
                <a:lnTo>
                  <a:pt x="4406900" y="12700"/>
                </a:lnTo>
                <a:lnTo>
                  <a:pt x="4406900" y="0"/>
                </a:lnTo>
                <a:close/>
              </a:path>
              <a:path w="5410200" h="44450">
                <a:moveTo>
                  <a:pt x="4432300" y="0"/>
                </a:moveTo>
                <a:lnTo>
                  <a:pt x="4419600" y="0"/>
                </a:lnTo>
                <a:lnTo>
                  <a:pt x="4419600" y="12700"/>
                </a:lnTo>
                <a:lnTo>
                  <a:pt x="4432300" y="12700"/>
                </a:lnTo>
                <a:lnTo>
                  <a:pt x="4432300" y="0"/>
                </a:lnTo>
                <a:close/>
              </a:path>
              <a:path w="5410200" h="44450">
                <a:moveTo>
                  <a:pt x="4457700" y="0"/>
                </a:moveTo>
                <a:lnTo>
                  <a:pt x="4445000" y="0"/>
                </a:lnTo>
                <a:lnTo>
                  <a:pt x="4445000" y="12700"/>
                </a:lnTo>
                <a:lnTo>
                  <a:pt x="4457700" y="12700"/>
                </a:lnTo>
                <a:lnTo>
                  <a:pt x="4457700" y="0"/>
                </a:lnTo>
                <a:close/>
              </a:path>
              <a:path w="5410200" h="44450">
                <a:moveTo>
                  <a:pt x="4483100" y="0"/>
                </a:moveTo>
                <a:lnTo>
                  <a:pt x="4470400" y="0"/>
                </a:lnTo>
                <a:lnTo>
                  <a:pt x="4470400" y="12700"/>
                </a:lnTo>
                <a:lnTo>
                  <a:pt x="4483100" y="12700"/>
                </a:lnTo>
                <a:lnTo>
                  <a:pt x="4483100" y="0"/>
                </a:lnTo>
                <a:close/>
              </a:path>
              <a:path w="5410200" h="44450">
                <a:moveTo>
                  <a:pt x="4508500" y="0"/>
                </a:moveTo>
                <a:lnTo>
                  <a:pt x="4495800" y="0"/>
                </a:lnTo>
                <a:lnTo>
                  <a:pt x="4495800" y="12700"/>
                </a:lnTo>
                <a:lnTo>
                  <a:pt x="4508500" y="12700"/>
                </a:lnTo>
                <a:lnTo>
                  <a:pt x="4508500" y="0"/>
                </a:lnTo>
                <a:close/>
              </a:path>
              <a:path w="5410200" h="44450">
                <a:moveTo>
                  <a:pt x="4533900" y="0"/>
                </a:moveTo>
                <a:lnTo>
                  <a:pt x="4521200" y="0"/>
                </a:lnTo>
                <a:lnTo>
                  <a:pt x="4521200" y="12700"/>
                </a:lnTo>
                <a:lnTo>
                  <a:pt x="4533900" y="12700"/>
                </a:lnTo>
                <a:lnTo>
                  <a:pt x="4533900" y="0"/>
                </a:lnTo>
                <a:close/>
              </a:path>
              <a:path w="5410200" h="44450">
                <a:moveTo>
                  <a:pt x="4559300" y="0"/>
                </a:moveTo>
                <a:lnTo>
                  <a:pt x="4546600" y="0"/>
                </a:lnTo>
                <a:lnTo>
                  <a:pt x="4546600" y="12700"/>
                </a:lnTo>
                <a:lnTo>
                  <a:pt x="4559300" y="12700"/>
                </a:lnTo>
                <a:lnTo>
                  <a:pt x="4559300" y="0"/>
                </a:lnTo>
                <a:close/>
              </a:path>
              <a:path w="5410200" h="44450">
                <a:moveTo>
                  <a:pt x="4584700" y="0"/>
                </a:moveTo>
                <a:lnTo>
                  <a:pt x="4572000" y="0"/>
                </a:lnTo>
                <a:lnTo>
                  <a:pt x="4572000" y="12700"/>
                </a:lnTo>
                <a:lnTo>
                  <a:pt x="4584700" y="12700"/>
                </a:lnTo>
                <a:lnTo>
                  <a:pt x="4584700" y="0"/>
                </a:lnTo>
                <a:close/>
              </a:path>
              <a:path w="5410200" h="44450">
                <a:moveTo>
                  <a:pt x="4610100" y="0"/>
                </a:moveTo>
                <a:lnTo>
                  <a:pt x="4597400" y="0"/>
                </a:lnTo>
                <a:lnTo>
                  <a:pt x="4597400" y="12700"/>
                </a:lnTo>
                <a:lnTo>
                  <a:pt x="4610100" y="12700"/>
                </a:lnTo>
                <a:lnTo>
                  <a:pt x="4610100" y="0"/>
                </a:lnTo>
                <a:close/>
              </a:path>
              <a:path w="5410200" h="44450">
                <a:moveTo>
                  <a:pt x="4635500" y="0"/>
                </a:moveTo>
                <a:lnTo>
                  <a:pt x="4622800" y="0"/>
                </a:lnTo>
                <a:lnTo>
                  <a:pt x="4622800" y="12700"/>
                </a:lnTo>
                <a:lnTo>
                  <a:pt x="4635500" y="12700"/>
                </a:lnTo>
                <a:lnTo>
                  <a:pt x="4635500" y="0"/>
                </a:lnTo>
                <a:close/>
              </a:path>
              <a:path w="5410200" h="44450">
                <a:moveTo>
                  <a:pt x="4660900" y="0"/>
                </a:moveTo>
                <a:lnTo>
                  <a:pt x="4648200" y="0"/>
                </a:lnTo>
                <a:lnTo>
                  <a:pt x="4648200" y="12700"/>
                </a:lnTo>
                <a:lnTo>
                  <a:pt x="4660900" y="12700"/>
                </a:lnTo>
                <a:lnTo>
                  <a:pt x="4660900" y="0"/>
                </a:lnTo>
                <a:close/>
              </a:path>
              <a:path w="5410200" h="44450">
                <a:moveTo>
                  <a:pt x="4686300" y="0"/>
                </a:moveTo>
                <a:lnTo>
                  <a:pt x="4673600" y="0"/>
                </a:lnTo>
                <a:lnTo>
                  <a:pt x="4673600" y="12700"/>
                </a:lnTo>
                <a:lnTo>
                  <a:pt x="4686300" y="12700"/>
                </a:lnTo>
                <a:lnTo>
                  <a:pt x="4686300" y="0"/>
                </a:lnTo>
                <a:close/>
              </a:path>
              <a:path w="5410200" h="44450">
                <a:moveTo>
                  <a:pt x="4711700" y="0"/>
                </a:moveTo>
                <a:lnTo>
                  <a:pt x="4699000" y="0"/>
                </a:lnTo>
                <a:lnTo>
                  <a:pt x="4699000" y="12700"/>
                </a:lnTo>
                <a:lnTo>
                  <a:pt x="4711700" y="12700"/>
                </a:lnTo>
                <a:lnTo>
                  <a:pt x="4711700" y="0"/>
                </a:lnTo>
                <a:close/>
              </a:path>
              <a:path w="5410200" h="44450">
                <a:moveTo>
                  <a:pt x="4737100" y="0"/>
                </a:moveTo>
                <a:lnTo>
                  <a:pt x="4724400" y="0"/>
                </a:lnTo>
                <a:lnTo>
                  <a:pt x="4724400" y="12700"/>
                </a:lnTo>
                <a:lnTo>
                  <a:pt x="4737100" y="12700"/>
                </a:lnTo>
                <a:lnTo>
                  <a:pt x="4737100" y="0"/>
                </a:lnTo>
                <a:close/>
              </a:path>
              <a:path w="5410200" h="44450">
                <a:moveTo>
                  <a:pt x="4762500" y="0"/>
                </a:moveTo>
                <a:lnTo>
                  <a:pt x="4749800" y="0"/>
                </a:lnTo>
                <a:lnTo>
                  <a:pt x="4749800" y="12700"/>
                </a:lnTo>
                <a:lnTo>
                  <a:pt x="4762500" y="12700"/>
                </a:lnTo>
                <a:lnTo>
                  <a:pt x="4762500" y="0"/>
                </a:lnTo>
                <a:close/>
              </a:path>
              <a:path w="5410200" h="44450">
                <a:moveTo>
                  <a:pt x="4787900" y="0"/>
                </a:moveTo>
                <a:lnTo>
                  <a:pt x="4775200" y="0"/>
                </a:lnTo>
                <a:lnTo>
                  <a:pt x="4775200" y="12700"/>
                </a:lnTo>
                <a:lnTo>
                  <a:pt x="4787900" y="12700"/>
                </a:lnTo>
                <a:lnTo>
                  <a:pt x="4787900" y="0"/>
                </a:lnTo>
                <a:close/>
              </a:path>
              <a:path w="5410200" h="44450">
                <a:moveTo>
                  <a:pt x="4813300" y="0"/>
                </a:moveTo>
                <a:lnTo>
                  <a:pt x="4800600" y="0"/>
                </a:lnTo>
                <a:lnTo>
                  <a:pt x="4800600" y="12700"/>
                </a:lnTo>
                <a:lnTo>
                  <a:pt x="4813300" y="12700"/>
                </a:lnTo>
                <a:lnTo>
                  <a:pt x="4813300" y="0"/>
                </a:lnTo>
                <a:close/>
              </a:path>
              <a:path w="5410200" h="44450">
                <a:moveTo>
                  <a:pt x="4838700" y="0"/>
                </a:moveTo>
                <a:lnTo>
                  <a:pt x="4826000" y="0"/>
                </a:lnTo>
                <a:lnTo>
                  <a:pt x="4826000" y="12700"/>
                </a:lnTo>
                <a:lnTo>
                  <a:pt x="4838700" y="12700"/>
                </a:lnTo>
                <a:lnTo>
                  <a:pt x="4838700" y="0"/>
                </a:lnTo>
                <a:close/>
              </a:path>
              <a:path w="5410200" h="44450">
                <a:moveTo>
                  <a:pt x="4864100" y="0"/>
                </a:moveTo>
                <a:lnTo>
                  <a:pt x="4851400" y="0"/>
                </a:lnTo>
                <a:lnTo>
                  <a:pt x="4851400" y="12700"/>
                </a:lnTo>
                <a:lnTo>
                  <a:pt x="4864100" y="12700"/>
                </a:lnTo>
                <a:lnTo>
                  <a:pt x="4864100" y="0"/>
                </a:lnTo>
                <a:close/>
              </a:path>
              <a:path w="5410200" h="44450">
                <a:moveTo>
                  <a:pt x="4889500" y="0"/>
                </a:moveTo>
                <a:lnTo>
                  <a:pt x="4876800" y="0"/>
                </a:lnTo>
                <a:lnTo>
                  <a:pt x="4876800" y="12700"/>
                </a:lnTo>
                <a:lnTo>
                  <a:pt x="4889500" y="12700"/>
                </a:lnTo>
                <a:lnTo>
                  <a:pt x="4889500" y="0"/>
                </a:lnTo>
                <a:close/>
              </a:path>
              <a:path w="5410200" h="44450">
                <a:moveTo>
                  <a:pt x="4914900" y="0"/>
                </a:moveTo>
                <a:lnTo>
                  <a:pt x="4902200" y="0"/>
                </a:lnTo>
                <a:lnTo>
                  <a:pt x="4902200" y="12700"/>
                </a:lnTo>
                <a:lnTo>
                  <a:pt x="4914900" y="12700"/>
                </a:lnTo>
                <a:lnTo>
                  <a:pt x="4914900" y="0"/>
                </a:lnTo>
                <a:close/>
              </a:path>
              <a:path w="5410200" h="44450">
                <a:moveTo>
                  <a:pt x="4940300" y="0"/>
                </a:moveTo>
                <a:lnTo>
                  <a:pt x="4927600" y="0"/>
                </a:lnTo>
                <a:lnTo>
                  <a:pt x="4927600" y="12700"/>
                </a:lnTo>
                <a:lnTo>
                  <a:pt x="4940300" y="12700"/>
                </a:lnTo>
                <a:lnTo>
                  <a:pt x="4940300" y="0"/>
                </a:lnTo>
                <a:close/>
              </a:path>
              <a:path w="5410200" h="44450">
                <a:moveTo>
                  <a:pt x="4965700" y="0"/>
                </a:moveTo>
                <a:lnTo>
                  <a:pt x="4953000" y="0"/>
                </a:lnTo>
                <a:lnTo>
                  <a:pt x="4953000" y="12700"/>
                </a:lnTo>
                <a:lnTo>
                  <a:pt x="4965700" y="12700"/>
                </a:lnTo>
                <a:lnTo>
                  <a:pt x="4965700" y="0"/>
                </a:lnTo>
                <a:close/>
              </a:path>
              <a:path w="5410200" h="44450">
                <a:moveTo>
                  <a:pt x="4991100" y="0"/>
                </a:moveTo>
                <a:lnTo>
                  <a:pt x="4978400" y="0"/>
                </a:lnTo>
                <a:lnTo>
                  <a:pt x="4978400" y="12700"/>
                </a:lnTo>
                <a:lnTo>
                  <a:pt x="4991100" y="12700"/>
                </a:lnTo>
                <a:lnTo>
                  <a:pt x="4991100" y="0"/>
                </a:lnTo>
                <a:close/>
              </a:path>
              <a:path w="5410200" h="44450">
                <a:moveTo>
                  <a:pt x="5016500" y="0"/>
                </a:moveTo>
                <a:lnTo>
                  <a:pt x="5003800" y="0"/>
                </a:lnTo>
                <a:lnTo>
                  <a:pt x="5003800" y="12700"/>
                </a:lnTo>
                <a:lnTo>
                  <a:pt x="5016500" y="12700"/>
                </a:lnTo>
                <a:lnTo>
                  <a:pt x="5016500" y="0"/>
                </a:lnTo>
                <a:close/>
              </a:path>
              <a:path w="5410200" h="44450">
                <a:moveTo>
                  <a:pt x="5041900" y="0"/>
                </a:moveTo>
                <a:lnTo>
                  <a:pt x="5029200" y="0"/>
                </a:lnTo>
                <a:lnTo>
                  <a:pt x="5029200" y="12700"/>
                </a:lnTo>
                <a:lnTo>
                  <a:pt x="5041900" y="12700"/>
                </a:lnTo>
                <a:lnTo>
                  <a:pt x="5041900" y="0"/>
                </a:lnTo>
                <a:close/>
              </a:path>
              <a:path w="5410200" h="44450">
                <a:moveTo>
                  <a:pt x="5067300" y="0"/>
                </a:moveTo>
                <a:lnTo>
                  <a:pt x="5054600" y="0"/>
                </a:lnTo>
                <a:lnTo>
                  <a:pt x="5054600" y="12700"/>
                </a:lnTo>
                <a:lnTo>
                  <a:pt x="5067300" y="12700"/>
                </a:lnTo>
                <a:lnTo>
                  <a:pt x="5067300" y="0"/>
                </a:lnTo>
                <a:close/>
              </a:path>
              <a:path w="5410200" h="44450">
                <a:moveTo>
                  <a:pt x="5092700" y="0"/>
                </a:moveTo>
                <a:lnTo>
                  <a:pt x="5080000" y="0"/>
                </a:lnTo>
                <a:lnTo>
                  <a:pt x="5080000" y="12700"/>
                </a:lnTo>
                <a:lnTo>
                  <a:pt x="5092700" y="12700"/>
                </a:lnTo>
                <a:lnTo>
                  <a:pt x="5092700" y="0"/>
                </a:lnTo>
                <a:close/>
              </a:path>
              <a:path w="5410200" h="44450">
                <a:moveTo>
                  <a:pt x="5118100" y="0"/>
                </a:moveTo>
                <a:lnTo>
                  <a:pt x="5105400" y="0"/>
                </a:lnTo>
                <a:lnTo>
                  <a:pt x="5105400" y="12700"/>
                </a:lnTo>
                <a:lnTo>
                  <a:pt x="5118100" y="12700"/>
                </a:lnTo>
                <a:lnTo>
                  <a:pt x="5118100" y="0"/>
                </a:lnTo>
                <a:close/>
              </a:path>
              <a:path w="5410200" h="44450">
                <a:moveTo>
                  <a:pt x="5143500" y="0"/>
                </a:moveTo>
                <a:lnTo>
                  <a:pt x="5130800" y="0"/>
                </a:lnTo>
                <a:lnTo>
                  <a:pt x="5130800" y="12700"/>
                </a:lnTo>
                <a:lnTo>
                  <a:pt x="5143500" y="12700"/>
                </a:lnTo>
                <a:lnTo>
                  <a:pt x="5143500" y="0"/>
                </a:lnTo>
                <a:close/>
              </a:path>
              <a:path w="5410200" h="44450">
                <a:moveTo>
                  <a:pt x="5168900" y="0"/>
                </a:moveTo>
                <a:lnTo>
                  <a:pt x="5156200" y="0"/>
                </a:lnTo>
                <a:lnTo>
                  <a:pt x="5156200" y="12700"/>
                </a:lnTo>
                <a:lnTo>
                  <a:pt x="5168900" y="12700"/>
                </a:lnTo>
                <a:lnTo>
                  <a:pt x="5168900" y="0"/>
                </a:lnTo>
                <a:close/>
              </a:path>
              <a:path w="5410200" h="44450">
                <a:moveTo>
                  <a:pt x="5194300" y="0"/>
                </a:moveTo>
                <a:lnTo>
                  <a:pt x="5181600" y="0"/>
                </a:lnTo>
                <a:lnTo>
                  <a:pt x="5181600" y="12700"/>
                </a:lnTo>
                <a:lnTo>
                  <a:pt x="5194300" y="12700"/>
                </a:lnTo>
                <a:lnTo>
                  <a:pt x="5194300" y="0"/>
                </a:lnTo>
                <a:close/>
              </a:path>
              <a:path w="5410200" h="44450">
                <a:moveTo>
                  <a:pt x="5219700" y="0"/>
                </a:moveTo>
                <a:lnTo>
                  <a:pt x="5207000" y="0"/>
                </a:lnTo>
                <a:lnTo>
                  <a:pt x="5207000" y="12700"/>
                </a:lnTo>
                <a:lnTo>
                  <a:pt x="5219700" y="12700"/>
                </a:lnTo>
                <a:lnTo>
                  <a:pt x="5219700" y="0"/>
                </a:lnTo>
                <a:close/>
              </a:path>
              <a:path w="5410200" h="44450">
                <a:moveTo>
                  <a:pt x="5245100" y="0"/>
                </a:moveTo>
                <a:lnTo>
                  <a:pt x="5232400" y="0"/>
                </a:lnTo>
                <a:lnTo>
                  <a:pt x="5232400" y="12700"/>
                </a:lnTo>
                <a:lnTo>
                  <a:pt x="5245100" y="12700"/>
                </a:lnTo>
                <a:lnTo>
                  <a:pt x="5245100" y="0"/>
                </a:lnTo>
                <a:close/>
              </a:path>
              <a:path w="5410200" h="44450">
                <a:moveTo>
                  <a:pt x="5270500" y="0"/>
                </a:moveTo>
                <a:lnTo>
                  <a:pt x="5257800" y="0"/>
                </a:lnTo>
                <a:lnTo>
                  <a:pt x="5257800" y="12700"/>
                </a:lnTo>
                <a:lnTo>
                  <a:pt x="5270500" y="12700"/>
                </a:lnTo>
                <a:lnTo>
                  <a:pt x="5270500" y="0"/>
                </a:lnTo>
                <a:close/>
              </a:path>
              <a:path w="5410200" h="44450">
                <a:moveTo>
                  <a:pt x="5295900" y="0"/>
                </a:moveTo>
                <a:lnTo>
                  <a:pt x="5283200" y="0"/>
                </a:lnTo>
                <a:lnTo>
                  <a:pt x="5283200" y="12700"/>
                </a:lnTo>
                <a:lnTo>
                  <a:pt x="5295900" y="12700"/>
                </a:lnTo>
                <a:lnTo>
                  <a:pt x="5295900" y="0"/>
                </a:lnTo>
                <a:close/>
              </a:path>
              <a:path w="5410200" h="44450">
                <a:moveTo>
                  <a:pt x="5321300" y="0"/>
                </a:moveTo>
                <a:lnTo>
                  <a:pt x="5308600" y="0"/>
                </a:lnTo>
                <a:lnTo>
                  <a:pt x="5308600" y="12700"/>
                </a:lnTo>
                <a:lnTo>
                  <a:pt x="5321300" y="12700"/>
                </a:lnTo>
                <a:lnTo>
                  <a:pt x="5321300" y="0"/>
                </a:lnTo>
                <a:close/>
              </a:path>
              <a:path w="5410200" h="44450">
                <a:moveTo>
                  <a:pt x="5334000" y="-31750"/>
                </a:moveTo>
                <a:lnTo>
                  <a:pt x="5334000" y="44450"/>
                </a:lnTo>
                <a:lnTo>
                  <a:pt x="5397500" y="12700"/>
                </a:lnTo>
                <a:lnTo>
                  <a:pt x="5346700" y="12700"/>
                </a:lnTo>
                <a:lnTo>
                  <a:pt x="5346700" y="0"/>
                </a:lnTo>
                <a:lnTo>
                  <a:pt x="5397500" y="0"/>
                </a:lnTo>
                <a:lnTo>
                  <a:pt x="5334000" y="-31750"/>
                </a:lnTo>
                <a:close/>
              </a:path>
              <a:path w="5410200" h="44450">
                <a:moveTo>
                  <a:pt x="5397500" y="0"/>
                </a:moveTo>
                <a:lnTo>
                  <a:pt x="5346700" y="0"/>
                </a:lnTo>
                <a:lnTo>
                  <a:pt x="5346700" y="12700"/>
                </a:lnTo>
                <a:lnTo>
                  <a:pt x="5397500" y="12700"/>
                </a:lnTo>
                <a:lnTo>
                  <a:pt x="5410200" y="6350"/>
                </a:lnTo>
                <a:lnTo>
                  <a:pt x="5397500" y="0"/>
                </a:lnTo>
                <a:close/>
              </a:path>
            </a:pathLst>
          </a:custGeom>
          <a:solidFill>
            <a:srgbClr val="000000"/>
          </a:solidFill>
        </p:spPr>
        <p:txBody>
          <a:bodyPr wrap="square" lIns="0" tIns="0" rIns="0" bIns="0" rtlCol="0">
            <a:noAutofit/>
          </a:bodyPr>
          <a:lstStyle/>
          <a:p>
            <a:endParaRPr/>
          </a:p>
        </p:txBody>
      </p:sp>
      <p:sp>
        <p:nvSpPr>
          <p:cNvPr id="37" name="object 37"/>
          <p:cNvSpPr/>
          <p:nvPr/>
        </p:nvSpPr>
        <p:spPr>
          <a:xfrm>
            <a:off x="3200400" y="5867400"/>
            <a:ext cx="1066800" cy="381000"/>
          </a:xfrm>
          <a:custGeom>
            <a:avLst/>
            <a:gdLst/>
            <a:ahLst/>
            <a:cxnLst/>
            <a:rect l="l" t="t" r="r" b="b"/>
            <a:pathLst>
              <a:path w="1066800" h="381000">
                <a:moveTo>
                  <a:pt x="0" y="190500"/>
                </a:moveTo>
                <a:lnTo>
                  <a:pt x="15499" y="144721"/>
                </a:lnTo>
                <a:lnTo>
                  <a:pt x="41910" y="116350"/>
                </a:lnTo>
                <a:lnTo>
                  <a:pt x="79903" y="90154"/>
                </a:lnTo>
                <a:lnTo>
                  <a:pt x="128381" y="66526"/>
                </a:lnTo>
                <a:lnTo>
                  <a:pt x="186248" y="45857"/>
                </a:lnTo>
                <a:lnTo>
                  <a:pt x="252404" y="28542"/>
                </a:lnTo>
                <a:lnTo>
                  <a:pt x="325754" y="14970"/>
                </a:lnTo>
                <a:lnTo>
                  <a:pt x="364784" y="9712"/>
                </a:lnTo>
                <a:lnTo>
                  <a:pt x="405201" y="5536"/>
                </a:lnTo>
                <a:lnTo>
                  <a:pt x="446867" y="2493"/>
                </a:lnTo>
                <a:lnTo>
                  <a:pt x="489645" y="631"/>
                </a:lnTo>
                <a:lnTo>
                  <a:pt x="533400" y="0"/>
                </a:lnTo>
                <a:lnTo>
                  <a:pt x="577154" y="631"/>
                </a:lnTo>
                <a:lnTo>
                  <a:pt x="619932" y="2493"/>
                </a:lnTo>
                <a:lnTo>
                  <a:pt x="661598" y="5536"/>
                </a:lnTo>
                <a:lnTo>
                  <a:pt x="702015" y="9712"/>
                </a:lnTo>
                <a:lnTo>
                  <a:pt x="741045" y="14970"/>
                </a:lnTo>
                <a:lnTo>
                  <a:pt x="814395" y="28542"/>
                </a:lnTo>
                <a:lnTo>
                  <a:pt x="880551" y="45857"/>
                </a:lnTo>
                <a:lnTo>
                  <a:pt x="938418" y="66526"/>
                </a:lnTo>
                <a:lnTo>
                  <a:pt x="986896" y="90154"/>
                </a:lnTo>
                <a:lnTo>
                  <a:pt x="1024889" y="116350"/>
                </a:lnTo>
                <a:lnTo>
                  <a:pt x="1051300" y="144721"/>
                </a:lnTo>
                <a:lnTo>
                  <a:pt x="1066800" y="190500"/>
                </a:lnTo>
                <a:lnTo>
                  <a:pt x="1065032" y="206123"/>
                </a:lnTo>
                <a:lnTo>
                  <a:pt x="1059820" y="221399"/>
                </a:lnTo>
                <a:lnTo>
                  <a:pt x="1024889" y="264649"/>
                </a:lnTo>
                <a:lnTo>
                  <a:pt x="986896" y="290845"/>
                </a:lnTo>
                <a:lnTo>
                  <a:pt x="938418" y="314473"/>
                </a:lnTo>
                <a:lnTo>
                  <a:pt x="880551" y="335142"/>
                </a:lnTo>
                <a:lnTo>
                  <a:pt x="814395" y="352457"/>
                </a:lnTo>
                <a:lnTo>
                  <a:pt x="741045" y="366029"/>
                </a:lnTo>
                <a:lnTo>
                  <a:pt x="702015" y="371287"/>
                </a:lnTo>
                <a:lnTo>
                  <a:pt x="661598" y="375463"/>
                </a:lnTo>
                <a:lnTo>
                  <a:pt x="619932" y="378506"/>
                </a:lnTo>
                <a:lnTo>
                  <a:pt x="577154" y="380368"/>
                </a:lnTo>
                <a:lnTo>
                  <a:pt x="533400" y="381000"/>
                </a:lnTo>
                <a:lnTo>
                  <a:pt x="489645" y="380368"/>
                </a:lnTo>
                <a:lnTo>
                  <a:pt x="446867" y="378506"/>
                </a:lnTo>
                <a:lnTo>
                  <a:pt x="405201" y="375463"/>
                </a:lnTo>
                <a:lnTo>
                  <a:pt x="364784" y="371287"/>
                </a:lnTo>
                <a:lnTo>
                  <a:pt x="325754" y="366029"/>
                </a:lnTo>
                <a:lnTo>
                  <a:pt x="252404" y="352457"/>
                </a:lnTo>
                <a:lnTo>
                  <a:pt x="186248" y="335142"/>
                </a:lnTo>
                <a:lnTo>
                  <a:pt x="128381" y="314473"/>
                </a:lnTo>
                <a:lnTo>
                  <a:pt x="79903" y="290845"/>
                </a:lnTo>
                <a:lnTo>
                  <a:pt x="41910" y="264649"/>
                </a:lnTo>
                <a:lnTo>
                  <a:pt x="15499" y="236278"/>
                </a:lnTo>
                <a:lnTo>
                  <a:pt x="0" y="190500"/>
                </a:lnTo>
                <a:close/>
              </a:path>
            </a:pathLst>
          </a:custGeom>
          <a:ln w="9525">
            <a:solidFill>
              <a:srgbClr val="FF0000"/>
            </a:solidFill>
          </a:ln>
        </p:spPr>
        <p:txBody>
          <a:bodyPr wrap="square" lIns="0" tIns="0" rIns="0" bIns="0" rtlCol="0">
            <a:noAutofit/>
          </a:bodyPr>
          <a:lstStyle/>
          <a:p>
            <a:endParaRPr/>
          </a:p>
        </p:txBody>
      </p:sp>
      <p:sp>
        <p:nvSpPr>
          <p:cNvPr id="38" name="object 38"/>
          <p:cNvSpPr/>
          <p:nvPr/>
        </p:nvSpPr>
        <p:spPr>
          <a:xfrm>
            <a:off x="1219200" y="14478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39" name="object 39"/>
          <p:cNvSpPr/>
          <p:nvPr/>
        </p:nvSpPr>
        <p:spPr>
          <a:xfrm>
            <a:off x="914400" y="16764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40" name="object 40"/>
          <p:cNvSpPr txBox="1"/>
          <p:nvPr/>
        </p:nvSpPr>
        <p:spPr>
          <a:xfrm>
            <a:off x="1298194" y="1199260"/>
            <a:ext cx="747395" cy="415925"/>
          </a:xfrm>
          <a:prstGeom prst="rect">
            <a:avLst/>
          </a:prstGeom>
        </p:spPr>
        <p:txBody>
          <a:bodyPr vert="horz" wrap="square" lIns="0" tIns="0" rIns="0" bIns="0" rtlCol="0">
            <a:noAutofit/>
          </a:bodyPr>
          <a:lstStyle/>
          <a:p>
            <a:pPr marL="66675" algn="ctr">
              <a:lnSpc>
                <a:spcPts val="1525"/>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664"/>
              </a:lnSpc>
              <a:tabLst>
                <a:tab pos="302895" algn="l"/>
                <a:tab pos="607060" algn="l"/>
              </a:tabLst>
            </a:pPr>
            <a:r>
              <a:rPr sz="1800" dirty="0" smtClean="0">
                <a:latin typeface="Arial"/>
                <a:cs typeface="Arial"/>
              </a:rPr>
              <a:t>x	y	z</a:t>
            </a:r>
            <a:endParaRPr sz="1800">
              <a:latin typeface="Arial"/>
              <a:cs typeface="Arial"/>
            </a:endParaRPr>
          </a:p>
        </p:txBody>
      </p:sp>
      <p:sp>
        <p:nvSpPr>
          <p:cNvPr id="41" name="object 41"/>
          <p:cNvSpPr txBox="1"/>
          <p:nvPr/>
        </p:nvSpPr>
        <p:spPr>
          <a:xfrm>
            <a:off x="993444" y="1711705"/>
            <a:ext cx="1102995" cy="970915"/>
          </a:xfrm>
          <a:prstGeom prst="rect">
            <a:avLst/>
          </a:prstGeom>
        </p:spPr>
        <p:txBody>
          <a:bodyPr vert="horz" wrap="square" lIns="0" tIns="0" rIns="0" bIns="0" rtlCol="0">
            <a:noAutofit/>
          </a:bodyPr>
          <a:lstStyle/>
          <a:p>
            <a:pPr marL="316865" indent="-304800">
              <a:lnSpc>
                <a:spcPct val="100000"/>
              </a:lnSpc>
              <a:buFont typeface="Arial"/>
              <a:buAutoNum type="alphaLcPeriod" startAt="24"/>
              <a:tabLst>
                <a:tab pos="316865" algn="l"/>
                <a:tab pos="886460" algn="l"/>
              </a:tabLst>
            </a:pPr>
            <a:r>
              <a:rPr sz="1800" dirty="0" smtClean="0">
                <a:latin typeface="Arial"/>
                <a:cs typeface="Arial"/>
              </a:rPr>
              <a:t>0 </a:t>
            </a:r>
            <a:r>
              <a:rPr sz="1800" spc="-15" dirty="0" smtClean="0">
                <a:latin typeface="Arial"/>
                <a:cs typeface="Arial"/>
              </a:rPr>
              <a:t> </a:t>
            </a:r>
            <a:r>
              <a:rPr sz="1800" spc="0" dirty="0" smtClean="0">
                <a:latin typeface="Arial"/>
                <a:cs typeface="Arial"/>
              </a:rPr>
              <a:t>2	7</a:t>
            </a:r>
            <a:endParaRPr sz="1800">
              <a:latin typeface="Arial"/>
              <a:cs typeface="Arial"/>
            </a:endParaRPr>
          </a:p>
          <a:p>
            <a:pPr>
              <a:lnSpc>
                <a:spcPts val="800"/>
              </a:lnSpc>
              <a:spcBef>
                <a:spcPts val="39"/>
              </a:spcBef>
              <a:buFont typeface="Arial"/>
              <a:buAutoNum type="alphaLcPeriod" startAt="24"/>
            </a:pPr>
            <a:endParaRPr sz="800"/>
          </a:p>
          <a:p>
            <a:pPr marL="316865" indent="-304800">
              <a:lnSpc>
                <a:spcPts val="2150"/>
              </a:lnSpc>
              <a:buFont typeface="Arial"/>
              <a:buAutoNum type="alphaLcPeriod" startAt="24"/>
              <a:tabLst>
                <a:tab pos="316865" algn="l"/>
                <a:tab pos="926465" algn="l"/>
              </a:tabLst>
            </a:pPr>
            <a:r>
              <a:rPr sz="1800" dirty="0" smtClean="0">
                <a:latin typeface="Arial"/>
                <a:cs typeface="Arial"/>
              </a:rPr>
              <a:t>∞</a:t>
            </a:r>
            <a:r>
              <a:rPr sz="1800" spc="15" dirty="0" smtClean="0">
                <a:latin typeface="Arial"/>
                <a:cs typeface="Arial"/>
              </a:rPr>
              <a:t> </a:t>
            </a:r>
            <a:r>
              <a:rPr sz="1800" spc="0" dirty="0" smtClean="0">
                <a:latin typeface="Arial"/>
                <a:cs typeface="Arial"/>
              </a:rPr>
              <a:t>∞	∞</a:t>
            </a:r>
            <a:endParaRPr sz="1800">
              <a:latin typeface="Arial"/>
              <a:cs typeface="Arial"/>
            </a:endParaRPr>
          </a:p>
          <a:p>
            <a:pPr marL="316865" indent="-304800">
              <a:lnSpc>
                <a:spcPct val="100000"/>
              </a:lnSpc>
              <a:spcBef>
                <a:spcPts val="250"/>
              </a:spcBef>
              <a:buFont typeface="Arial"/>
              <a:buAutoNum type="alphaLcPeriod" startAt="24"/>
              <a:tabLst>
                <a:tab pos="316865" algn="l"/>
                <a:tab pos="926465" algn="l"/>
              </a:tabLst>
            </a:pPr>
            <a:r>
              <a:rPr sz="1800" dirty="0" smtClean="0">
                <a:latin typeface="Arial"/>
                <a:cs typeface="Arial"/>
              </a:rPr>
              <a:t>∞</a:t>
            </a:r>
            <a:r>
              <a:rPr sz="1800" spc="15" dirty="0" smtClean="0">
                <a:latin typeface="Arial"/>
                <a:cs typeface="Arial"/>
              </a:rPr>
              <a:t> </a:t>
            </a:r>
            <a:r>
              <a:rPr sz="1800" spc="0" dirty="0" smtClean="0">
                <a:latin typeface="Arial"/>
                <a:cs typeface="Arial"/>
              </a:rPr>
              <a:t>∞	∞</a:t>
            </a:r>
            <a:endParaRPr sz="1800">
              <a:latin typeface="Arial"/>
              <a:cs typeface="Arial"/>
            </a:endParaRPr>
          </a:p>
        </p:txBody>
      </p:sp>
      <p:sp>
        <p:nvSpPr>
          <p:cNvPr id="42" name="object 42"/>
          <p:cNvSpPr txBox="1"/>
          <p:nvPr/>
        </p:nvSpPr>
        <p:spPr>
          <a:xfrm>
            <a:off x="2807715" y="1987112"/>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43" name="object 43"/>
          <p:cNvSpPr txBox="1"/>
          <p:nvPr/>
        </p:nvSpPr>
        <p:spPr>
          <a:xfrm>
            <a:off x="675335" y="3771715"/>
            <a:ext cx="224790" cy="382905"/>
          </a:xfrm>
          <a:prstGeom prst="rect">
            <a:avLst/>
          </a:prstGeom>
        </p:spPr>
        <p:txBody>
          <a:bodyPr vert="vert270" wrap="square" lIns="0" tIns="0" rIns="0" bIns="0" rtlCol="0">
            <a:noAutofit/>
          </a:bodyPr>
          <a:lstStyle/>
          <a:p>
            <a:pPr marL="12700">
              <a:lnSpc>
                <a:spcPct val="100000"/>
              </a:lnSpc>
            </a:pPr>
            <a:r>
              <a:rPr sz="1400" dirty="0" smtClean="0">
                <a:latin typeface="Arial"/>
                <a:cs typeface="Arial"/>
              </a:rPr>
              <a:t>from</a:t>
            </a:r>
            <a:endParaRPr sz="1400">
              <a:latin typeface="Arial"/>
              <a:cs typeface="Arial"/>
            </a:endParaRPr>
          </a:p>
        </p:txBody>
      </p:sp>
      <p:sp>
        <p:nvSpPr>
          <p:cNvPr id="44" name="object 44"/>
          <p:cNvSpPr txBox="1"/>
          <p:nvPr/>
        </p:nvSpPr>
        <p:spPr>
          <a:xfrm>
            <a:off x="675335" y="5580424"/>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45" name="object 45"/>
          <p:cNvSpPr/>
          <p:nvPr/>
        </p:nvSpPr>
        <p:spPr>
          <a:xfrm>
            <a:off x="3276600" y="14478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46" name="object 46"/>
          <p:cNvSpPr/>
          <p:nvPr/>
        </p:nvSpPr>
        <p:spPr>
          <a:xfrm>
            <a:off x="2971800" y="16764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47" name="object 47"/>
          <p:cNvSpPr/>
          <p:nvPr/>
        </p:nvSpPr>
        <p:spPr>
          <a:xfrm>
            <a:off x="1219200" y="32004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48" name="object 48"/>
          <p:cNvSpPr/>
          <p:nvPr/>
        </p:nvSpPr>
        <p:spPr>
          <a:xfrm>
            <a:off x="914400" y="34290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49" name="object 49"/>
          <p:cNvSpPr txBox="1"/>
          <p:nvPr/>
        </p:nvSpPr>
        <p:spPr>
          <a:xfrm>
            <a:off x="1298194" y="4150486"/>
            <a:ext cx="41719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a:t>
            </a:r>
            <a:r>
              <a:rPr sz="1800" spc="15" dirty="0" smtClean="0">
                <a:latin typeface="Arial"/>
                <a:cs typeface="Arial"/>
              </a:rPr>
              <a:t> </a:t>
            </a:r>
            <a:r>
              <a:rPr sz="1800" spc="0" dirty="0" smtClean="0">
                <a:latin typeface="Arial"/>
                <a:cs typeface="Arial"/>
              </a:rPr>
              <a:t>∞</a:t>
            </a:r>
            <a:endParaRPr sz="1800">
              <a:latin typeface="Arial"/>
              <a:cs typeface="Arial"/>
            </a:endParaRPr>
          </a:p>
        </p:txBody>
      </p:sp>
      <p:sp>
        <p:nvSpPr>
          <p:cNvPr id="50" name="object 50"/>
          <p:cNvSpPr/>
          <p:nvPr/>
        </p:nvSpPr>
        <p:spPr>
          <a:xfrm>
            <a:off x="1219200" y="5029200"/>
            <a:ext cx="0" cy="1219200"/>
          </a:xfrm>
          <a:custGeom>
            <a:avLst/>
            <a:gdLst/>
            <a:ahLst/>
            <a:cxnLst/>
            <a:rect l="l" t="t" r="r" b="b"/>
            <a:pathLst>
              <a:path h="1219200">
                <a:moveTo>
                  <a:pt x="0" y="0"/>
                </a:moveTo>
                <a:lnTo>
                  <a:pt x="0" y="1219200"/>
                </a:lnTo>
              </a:path>
            </a:pathLst>
          </a:custGeom>
          <a:ln w="9525">
            <a:solidFill>
              <a:srgbClr val="000000"/>
            </a:solidFill>
          </a:ln>
        </p:spPr>
        <p:txBody>
          <a:bodyPr wrap="square" lIns="0" tIns="0" rIns="0" bIns="0" rtlCol="0">
            <a:noAutofit/>
          </a:bodyPr>
          <a:lstStyle/>
          <a:p>
            <a:endParaRPr/>
          </a:p>
        </p:txBody>
      </p:sp>
      <p:sp>
        <p:nvSpPr>
          <p:cNvPr id="51" name="object 51"/>
          <p:cNvSpPr/>
          <p:nvPr/>
        </p:nvSpPr>
        <p:spPr>
          <a:xfrm>
            <a:off x="914400" y="5257800"/>
            <a:ext cx="1371600" cy="0"/>
          </a:xfrm>
          <a:custGeom>
            <a:avLst/>
            <a:gdLst/>
            <a:ahLst/>
            <a:cxnLst/>
            <a:rect l="l" t="t" r="r" b="b"/>
            <a:pathLst>
              <a:path w="1371600">
                <a:moveTo>
                  <a:pt x="0" y="0"/>
                </a:moveTo>
                <a:lnTo>
                  <a:pt x="1371600" y="0"/>
                </a:lnTo>
              </a:path>
            </a:pathLst>
          </a:custGeom>
          <a:ln w="9525">
            <a:solidFill>
              <a:srgbClr val="000000"/>
            </a:solidFill>
          </a:ln>
        </p:spPr>
        <p:txBody>
          <a:bodyPr wrap="square" lIns="0" tIns="0" rIns="0" bIns="0" rtlCol="0">
            <a:noAutofit/>
          </a:bodyPr>
          <a:lstStyle/>
          <a:p>
            <a:endParaRPr/>
          </a:p>
        </p:txBody>
      </p:sp>
      <p:sp>
        <p:nvSpPr>
          <p:cNvPr id="52" name="object 52"/>
          <p:cNvSpPr txBox="1"/>
          <p:nvPr/>
        </p:nvSpPr>
        <p:spPr>
          <a:xfrm>
            <a:off x="3051175" y="1711705"/>
            <a:ext cx="478155" cy="935990"/>
          </a:xfrm>
          <a:prstGeom prst="rect">
            <a:avLst/>
          </a:prstGeom>
        </p:spPr>
        <p:txBody>
          <a:bodyPr vert="horz" wrap="square" lIns="0" tIns="0" rIns="0" bIns="0" rtlCol="0">
            <a:noAutofit/>
          </a:bodyPr>
          <a:lstStyle/>
          <a:p>
            <a:pPr marL="337820" indent="-325755">
              <a:lnSpc>
                <a:spcPct val="100000"/>
              </a:lnSpc>
              <a:buFont typeface="Arial"/>
              <a:buAutoNum type="alphaLcPeriod" startAt="24"/>
              <a:tabLst>
                <a:tab pos="337820" algn="l"/>
              </a:tabLst>
            </a:pPr>
            <a:r>
              <a:rPr sz="1800" dirty="0" smtClean="0">
                <a:latin typeface="Arial"/>
                <a:cs typeface="Arial"/>
              </a:rPr>
              <a:t>0</a:t>
            </a:r>
            <a:endParaRPr sz="1800">
              <a:latin typeface="Arial"/>
              <a:cs typeface="Arial"/>
            </a:endParaRPr>
          </a:p>
          <a:p>
            <a:pPr marL="301625" indent="-288925">
              <a:lnSpc>
                <a:spcPct val="100000"/>
              </a:lnSpc>
              <a:spcBef>
                <a:spcPts val="240"/>
              </a:spcBef>
              <a:buFont typeface="Arial"/>
              <a:buAutoNum type="alphaLcPeriod" startAt="24"/>
              <a:tabLst>
                <a:tab pos="300990" algn="l"/>
              </a:tabLst>
            </a:pPr>
            <a:r>
              <a:rPr sz="2700" baseline="-7716" dirty="0" smtClean="0">
                <a:latin typeface="Arial"/>
                <a:cs typeface="Arial"/>
              </a:rPr>
              <a:t>2</a:t>
            </a:r>
            <a:endParaRPr sz="2700" baseline="-7716">
              <a:latin typeface="Arial"/>
              <a:cs typeface="Arial"/>
            </a:endParaRPr>
          </a:p>
          <a:p>
            <a:pPr marL="301625" indent="-288925">
              <a:lnSpc>
                <a:spcPct val="100000"/>
              </a:lnSpc>
              <a:spcBef>
                <a:spcPts val="240"/>
              </a:spcBef>
              <a:buFont typeface="Arial"/>
              <a:buAutoNum type="alphaLcPeriod" startAt="24"/>
              <a:tabLst>
                <a:tab pos="300990" algn="l"/>
              </a:tabLst>
            </a:pPr>
            <a:r>
              <a:rPr sz="2700" baseline="-10802" dirty="0" smtClean="0">
                <a:latin typeface="Arial"/>
                <a:cs typeface="Arial"/>
              </a:rPr>
              <a:t>7</a:t>
            </a:r>
            <a:endParaRPr sz="2700" baseline="-10802">
              <a:latin typeface="Arial"/>
              <a:cs typeface="Arial"/>
            </a:endParaRPr>
          </a:p>
        </p:txBody>
      </p:sp>
      <p:sp>
        <p:nvSpPr>
          <p:cNvPr id="53" name="object 53"/>
          <p:cNvSpPr txBox="1"/>
          <p:nvPr/>
        </p:nvSpPr>
        <p:spPr>
          <a:xfrm>
            <a:off x="1298194" y="4781295"/>
            <a:ext cx="747395" cy="416559"/>
          </a:xfrm>
          <a:prstGeom prst="rect">
            <a:avLst/>
          </a:prstGeom>
        </p:spPr>
        <p:txBody>
          <a:bodyPr vert="horz" wrap="square" lIns="0" tIns="0" rIns="0" bIns="0" rtlCol="0">
            <a:noAutofit/>
          </a:bodyPr>
          <a:lstStyle/>
          <a:p>
            <a:pPr marL="89535" algn="ctr">
              <a:lnSpc>
                <a:spcPts val="153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664"/>
              </a:lnSpc>
              <a:tabLst>
                <a:tab pos="302895" algn="l"/>
                <a:tab pos="607060" algn="l"/>
              </a:tabLst>
            </a:pPr>
            <a:r>
              <a:rPr sz="1800" dirty="0" smtClean="0">
                <a:latin typeface="Arial"/>
                <a:cs typeface="Arial"/>
              </a:rPr>
              <a:t>x	y	z</a:t>
            </a:r>
            <a:endParaRPr sz="1800">
              <a:latin typeface="Arial"/>
              <a:cs typeface="Arial"/>
            </a:endParaRPr>
          </a:p>
        </p:txBody>
      </p:sp>
      <p:sp>
        <p:nvSpPr>
          <p:cNvPr id="54" name="object 54"/>
          <p:cNvSpPr txBox="1"/>
          <p:nvPr/>
        </p:nvSpPr>
        <p:spPr>
          <a:xfrm>
            <a:off x="993444" y="5263291"/>
            <a:ext cx="139700" cy="620395"/>
          </a:xfrm>
          <a:prstGeom prst="rect">
            <a:avLst/>
          </a:prstGeom>
        </p:spPr>
        <p:txBody>
          <a:bodyPr vert="horz" wrap="square" lIns="0" tIns="0" rIns="0" bIns="0" rtlCol="0">
            <a:noAutofit/>
          </a:bodyPr>
          <a:lstStyle/>
          <a:p>
            <a:pPr marL="12700" marR="12700">
              <a:lnSpc>
                <a:spcPct val="111100"/>
              </a:lnSpc>
            </a:pPr>
            <a:r>
              <a:rPr sz="1800" dirty="0" smtClean="0">
                <a:latin typeface="Arial"/>
                <a:cs typeface="Arial"/>
              </a:rPr>
              <a:t>x y</a:t>
            </a:r>
            <a:endParaRPr sz="1800">
              <a:latin typeface="Arial"/>
              <a:cs typeface="Arial"/>
            </a:endParaRPr>
          </a:p>
        </p:txBody>
      </p:sp>
      <p:sp>
        <p:nvSpPr>
          <p:cNvPr id="55" name="object 55"/>
          <p:cNvSpPr txBox="1"/>
          <p:nvPr/>
        </p:nvSpPr>
        <p:spPr>
          <a:xfrm>
            <a:off x="1298194" y="5298694"/>
            <a:ext cx="798195" cy="666115"/>
          </a:xfrm>
          <a:prstGeom prst="rect">
            <a:avLst/>
          </a:prstGeom>
        </p:spPr>
        <p:txBody>
          <a:bodyPr vert="horz" wrap="square" lIns="0" tIns="0" rIns="0" bIns="0" rtlCol="0">
            <a:noAutofit/>
          </a:bodyPr>
          <a:lstStyle/>
          <a:p>
            <a:pPr marL="12700">
              <a:lnSpc>
                <a:spcPct val="100000"/>
              </a:lnSpc>
              <a:tabLst>
                <a:tab pos="528955" algn="l"/>
              </a:tabLst>
            </a:pPr>
            <a:r>
              <a:rPr sz="1800" dirty="0" smtClean="0">
                <a:latin typeface="Arial"/>
                <a:cs typeface="Arial"/>
              </a:rPr>
              <a:t>∞</a:t>
            </a:r>
            <a:r>
              <a:rPr sz="1800" spc="-10" dirty="0" smtClean="0">
                <a:latin typeface="Arial"/>
                <a:cs typeface="Arial"/>
              </a:rPr>
              <a:t> </a:t>
            </a:r>
            <a:r>
              <a:rPr sz="1800" spc="0" dirty="0" smtClean="0">
                <a:latin typeface="Arial"/>
                <a:cs typeface="Arial"/>
              </a:rPr>
              <a:t>∞	∞</a:t>
            </a:r>
            <a:endParaRPr sz="1800">
              <a:latin typeface="Arial"/>
              <a:cs typeface="Arial"/>
            </a:endParaRPr>
          </a:p>
          <a:p>
            <a:pPr>
              <a:lnSpc>
                <a:spcPts val="800"/>
              </a:lnSpc>
              <a:spcBef>
                <a:spcPts val="39"/>
              </a:spcBef>
            </a:pPr>
            <a:endParaRPr sz="800"/>
          </a:p>
          <a:p>
            <a:pPr marL="12700">
              <a:lnSpc>
                <a:spcPct val="100000"/>
              </a:lnSpc>
              <a:tabLst>
                <a:tab pos="621665" algn="l"/>
              </a:tabLst>
            </a:pPr>
            <a:r>
              <a:rPr sz="1800" dirty="0" smtClean="0">
                <a:latin typeface="Arial"/>
                <a:cs typeface="Arial"/>
              </a:rPr>
              <a:t>∞</a:t>
            </a:r>
            <a:r>
              <a:rPr sz="1800" spc="15" dirty="0" smtClean="0">
                <a:latin typeface="Arial"/>
                <a:cs typeface="Arial"/>
              </a:rPr>
              <a:t> </a:t>
            </a:r>
            <a:r>
              <a:rPr sz="2700" spc="0" baseline="1543" dirty="0" smtClean="0">
                <a:latin typeface="Arial"/>
                <a:cs typeface="Arial"/>
              </a:rPr>
              <a:t>∞	∞</a:t>
            </a:r>
            <a:endParaRPr sz="2700" baseline="1543">
              <a:latin typeface="Arial"/>
              <a:cs typeface="Arial"/>
            </a:endParaRPr>
          </a:p>
        </p:txBody>
      </p:sp>
      <p:sp>
        <p:nvSpPr>
          <p:cNvPr id="56" name="object 56"/>
          <p:cNvSpPr/>
          <p:nvPr/>
        </p:nvSpPr>
        <p:spPr>
          <a:xfrm>
            <a:off x="2203957" y="1978532"/>
            <a:ext cx="695071" cy="1526666"/>
          </a:xfrm>
          <a:custGeom>
            <a:avLst/>
            <a:gdLst/>
            <a:ahLst/>
            <a:cxnLst/>
            <a:rect l="l" t="t" r="r" b="b"/>
            <a:pathLst>
              <a:path w="695071" h="1526666">
                <a:moveTo>
                  <a:pt x="654537" y="1459805"/>
                </a:moveTo>
                <a:lnTo>
                  <a:pt x="625602" y="1472818"/>
                </a:lnTo>
                <a:lnTo>
                  <a:pt x="691642" y="1526666"/>
                </a:lnTo>
                <a:lnTo>
                  <a:pt x="693868" y="1471421"/>
                </a:lnTo>
                <a:lnTo>
                  <a:pt x="659765" y="1471421"/>
                </a:lnTo>
                <a:lnTo>
                  <a:pt x="654537" y="1459805"/>
                </a:lnTo>
                <a:close/>
              </a:path>
              <a:path w="695071" h="1526666">
                <a:moveTo>
                  <a:pt x="666099" y="1454606"/>
                </a:moveTo>
                <a:lnTo>
                  <a:pt x="654537" y="1459805"/>
                </a:lnTo>
                <a:lnTo>
                  <a:pt x="659765" y="1471421"/>
                </a:lnTo>
                <a:lnTo>
                  <a:pt x="671322" y="1466214"/>
                </a:lnTo>
                <a:lnTo>
                  <a:pt x="666099" y="1454606"/>
                </a:lnTo>
                <a:close/>
              </a:path>
              <a:path w="695071" h="1526666">
                <a:moveTo>
                  <a:pt x="695071" y="1441577"/>
                </a:moveTo>
                <a:lnTo>
                  <a:pt x="666099" y="1454606"/>
                </a:lnTo>
                <a:lnTo>
                  <a:pt x="671322" y="1466214"/>
                </a:lnTo>
                <a:lnTo>
                  <a:pt x="659765" y="1471421"/>
                </a:lnTo>
                <a:lnTo>
                  <a:pt x="693868" y="1471421"/>
                </a:lnTo>
                <a:lnTo>
                  <a:pt x="695071" y="1441577"/>
                </a:lnTo>
                <a:close/>
              </a:path>
              <a:path w="695071" h="1526666">
                <a:moveTo>
                  <a:pt x="11684" y="0"/>
                </a:moveTo>
                <a:lnTo>
                  <a:pt x="0" y="5333"/>
                </a:lnTo>
                <a:lnTo>
                  <a:pt x="654537" y="1459805"/>
                </a:lnTo>
                <a:lnTo>
                  <a:pt x="666099" y="1454606"/>
                </a:lnTo>
                <a:lnTo>
                  <a:pt x="11684" y="0"/>
                </a:lnTo>
                <a:close/>
              </a:path>
            </a:pathLst>
          </a:custGeom>
          <a:solidFill>
            <a:srgbClr val="000000"/>
          </a:solidFill>
        </p:spPr>
        <p:txBody>
          <a:bodyPr wrap="square" lIns="0" tIns="0" rIns="0" bIns="0" rtlCol="0">
            <a:noAutofit/>
          </a:bodyPr>
          <a:lstStyle/>
          <a:p>
            <a:endParaRPr/>
          </a:p>
        </p:txBody>
      </p:sp>
      <p:sp>
        <p:nvSpPr>
          <p:cNvPr id="57" name="object 57"/>
          <p:cNvSpPr/>
          <p:nvPr/>
        </p:nvSpPr>
        <p:spPr>
          <a:xfrm>
            <a:off x="2127376" y="2056002"/>
            <a:ext cx="712851" cy="3125597"/>
          </a:xfrm>
          <a:custGeom>
            <a:avLst/>
            <a:gdLst/>
            <a:ahLst/>
            <a:cxnLst/>
            <a:rect l="l" t="t" r="r" b="b"/>
            <a:pathLst>
              <a:path w="712851" h="3125597">
                <a:moveTo>
                  <a:pt x="669494" y="3052517"/>
                </a:moveTo>
                <a:lnTo>
                  <a:pt x="638429" y="3059303"/>
                </a:lnTo>
                <a:lnTo>
                  <a:pt x="692023" y="3125597"/>
                </a:lnTo>
                <a:lnTo>
                  <a:pt x="707339" y="3064891"/>
                </a:lnTo>
                <a:lnTo>
                  <a:pt x="672211" y="3064891"/>
                </a:lnTo>
                <a:lnTo>
                  <a:pt x="669494" y="3052517"/>
                </a:lnTo>
                <a:close/>
              </a:path>
              <a:path w="712851" h="3125597">
                <a:moveTo>
                  <a:pt x="681929" y="3049801"/>
                </a:moveTo>
                <a:lnTo>
                  <a:pt x="669494" y="3052517"/>
                </a:lnTo>
                <a:lnTo>
                  <a:pt x="672211" y="3064891"/>
                </a:lnTo>
                <a:lnTo>
                  <a:pt x="684657" y="3062224"/>
                </a:lnTo>
                <a:lnTo>
                  <a:pt x="681929" y="3049801"/>
                </a:lnTo>
                <a:close/>
              </a:path>
              <a:path w="712851" h="3125597">
                <a:moveTo>
                  <a:pt x="712851" y="3043047"/>
                </a:moveTo>
                <a:lnTo>
                  <a:pt x="681929" y="3049801"/>
                </a:lnTo>
                <a:lnTo>
                  <a:pt x="684657" y="3062224"/>
                </a:lnTo>
                <a:lnTo>
                  <a:pt x="672211" y="3064891"/>
                </a:lnTo>
                <a:lnTo>
                  <a:pt x="707339" y="3064891"/>
                </a:lnTo>
                <a:lnTo>
                  <a:pt x="712851" y="3043047"/>
                </a:lnTo>
                <a:close/>
              </a:path>
              <a:path w="712851" h="3125597">
                <a:moveTo>
                  <a:pt x="12446" y="0"/>
                </a:moveTo>
                <a:lnTo>
                  <a:pt x="0" y="2794"/>
                </a:lnTo>
                <a:lnTo>
                  <a:pt x="669494" y="3052517"/>
                </a:lnTo>
                <a:lnTo>
                  <a:pt x="681929" y="3049801"/>
                </a:lnTo>
                <a:lnTo>
                  <a:pt x="12446" y="0"/>
                </a:lnTo>
                <a:close/>
              </a:path>
            </a:pathLst>
          </a:custGeom>
          <a:solidFill>
            <a:srgbClr val="000000"/>
          </a:solidFill>
        </p:spPr>
        <p:txBody>
          <a:bodyPr wrap="square" lIns="0" tIns="0" rIns="0" bIns="0" rtlCol="0">
            <a:noAutofit/>
          </a:bodyPr>
          <a:lstStyle/>
          <a:p>
            <a:endParaRPr/>
          </a:p>
        </p:txBody>
      </p:sp>
      <p:sp>
        <p:nvSpPr>
          <p:cNvPr id="58" name="object 58"/>
          <p:cNvSpPr/>
          <p:nvPr/>
        </p:nvSpPr>
        <p:spPr>
          <a:xfrm>
            <a:off x="2128139" y="2514600"/>
            <a:ext cx="767461" cy="1298575"/>
          </a:xfrm>
          <a:custGeom>
            <a:avLst/>
            <a:gdLst/>
            <a:ahLst/>
            <a:cxnLst/>
            <a:rect l="l" t="t" r="r" b="b"/>
            <a:pathLst>
              <a:path w="767461" h="1298575">
                <a:moveTo>
                  <a:pt x="723336" y="62452"/>
                </a:moveTo>
                <a:lnTo>
                  <a:pt x="0" y="1292225"/>
                </a:lnTo>
                <a:lnTo>
                  <a:pt x="10922" y="1298575"/>
                </a:lnTo>
                <a:lnTo>
                  <a:pt x="734320" y="68911"/>
                </a:lnTo>
                <a:lnTo>
                  <a:pt x="723336" y="62452"/>
                </a:lnTo>
                <a:close/>
              </a:path>
              <a:path w="767461" h="1298575">
                <a:moveTo>
                  <a:pt x="763915" y="51562"/>
                </a:moveTo>
                <a:lnTo>
                  <a:pt x="729742" y="51562"/>
                </a:lnTo>
                <a:lnTo>
                  <a:pt x="740791" y="57912"/>
                </a:lnTo>
                <a:lnTo>
                  <a:pt x="734320" y="68911"/>
                </a:lnTo>
                <a:lnTo>
                  <a:pt x="761619" y="84962"/>
                </a:lnTo>
                <a:lnTo>
                  <a:pt x="763915" y="51562"/>
                </a:lnTo>
                <a:close/>
              </a:path>
              <a:path w="767461" h="1298575">
                <a:moveTo>
                  <a:pt x="729742" y="51562"/>
                </a:moveTo>
                <a:lnTo>
                  <a:pt x="723336" y="62452"/>
                </a:lnTo>
                <a:lnTo>
                  <a:pt x="734320" y="68911"/>
                </a:lnTo>
                <a:lnTo>
                  <a:pt x="740791" y="57912"/>
                </a:lnTo>
                <a:lnTo>
                  <a:pt x="729742" y="51562"/>
                </a:lnTo>
                <a:close/>
              </a:path>
              <a:path w="767461" h="1298575">
                <a:moveTo>
                  <a:pt x="767461" y="0"/>
                </a:moveTo>
                <a:lnTo>
                  <a:pt x="695960" y="46354"/>
                </a:lnTo>
                <a:lnTo>
                  <a:pt x="723336" y="62452"/>
                </a:lnTo>
                <a:lnTo>
                  <a:pt x="729742" y="51562"/>
                </a:lnTo>
                <a:lnTo>
                  <a:pt x="763915" y="51562"/>
                </a:lnTo>
                <a:lnTo>
                  <a:pt x="767461" y="0"/>
                </a:lnTo>
                <a:close/>
              </a:path>
            </a:pathLst>
          </a:custGeom>
          <a:solidFill>
            <a:srgbClr val="000000"/>
          </a:solidFill>
        </p:spPr>
        <p:txBody>
          <a:bodyPr wrap="square" lIns="0" tIns="0" rIns="0" bIns="0" rtlCol="0">
            <a:noAutofit/>
          </a:bodyPr>
          <a:lstStyle/>
          <a:p>
            <a:endParaRPr/>
          </a:p>
        </p:txBody>
      </p:sp>
      <p:sp>
        <p:nvSpPr>
          <p:cNvPr id="59" name="object 59"/>
          <p:cNvSpPr/>
          <p:nvPr/>
        </p:nvSpPr>
        <p:spPr>
          <a:xfrm>
            <a:off x="2128011" y="4111752"/>
            <a:ext cx="615188" cy="1146048"/>
          </a:xfrm>
          <a:custGeom>
            <a:avLst/>
            <a:gdLst/>
            <a:ahLst/>
            <a:cxnLst/>
            <a:rect l="l" t="t" r="r" b="b"/>
            <a:pathLst>
              <a:path w="615188" h="1146048">
                <a:moveTo>
                  <a:pt x="573779" y="1081760"/>
                </a:moveTo>
                <a:lnTo>
                  <a:pt x="545719" y="1096772"/>
                </a:lnTo>
                <a:lnTo>
                  <a:pt x="615188" y="1146048"/>
                </a:lnTo>
                <a:lnTo>
                  <a:pt x="613763" y="1092962"/>
                </a:lnTo>
                <a:lnTo>
                  <a:pt x="579755" y="1092962"/>
                </a:lnTo>
                <a:lnTo>
                  <a:pt x="573779" y="1081760"/>
                </a:lnTo>
                <a:close/>
              </a:path>
              <a:path w="615188" h="1146048">
                <a:moveTo>
                  <a:pt x="584952" y="1075783"/>
                </a:moveTo>
                <a:lnTo>
                  <a:pt x="573779" y="1081760"/>
                </a:lnTo>
                <a:lnTo>
                  <a:pt x="579755" y="1092962"/>
                </a:lnTo>
                <a:lnTo>
                  <a:pt x="590931" y="1086993"/>
                </a:lnTo>
                <a:lnTo>
                  <a:pt x="584952" y="1075783"/>
                </a:lnTo>
                <a:close/>
              </a:path>
              <a:path w="615188" h="1146048">
                <a:moveTo>
                  <a:pt x="612901" y="1060831"/>
                </a:moveTo>
                <a:lnTo>
                  <a:pt x="584952" y="1075783"/>
                </a:lnTo>
                <a:lnTo>
                  <a:pt x="590931" y="1086993"/>
                </a:lnTo>
                <a:lnTo>
                  <a:pt x="579755" y="1092962"/>
                </a:lnTo>
                <a:lnTo>
                  <a:pt x="613763" y="1092962"/>
                </a:lnTo>
                <a:lnTo>
                  <a:pt x="612901" y="1060831"/>
                </a:lnTo>
                <a:close/>
              </a:path>
              <a:path w="615188" h="1146048">
                <a:moveTo>
                  <a:pt x="11175" y="0"/>
                </a:moveTo>
                <a:lnTo>
                  <a:pt x="0" y="6096"/>
                </a:lnTo>
                <a:lnTo>
                  <a:pt x="573779" y="1081760"/>
                </a:lnTo>
                <a:lnTo>
                  <a:pt x="584952" y="1075783"/>
                </a:lnTo>
                <a:lnTo>
                  <a:pt x="11175" y="0"/>
                </a:lnTo>
                <a:close/>
              </a:path>
            </a:pathLst>
          </a:custGeom>
          <a:solidFill>
            <a:srgbClr val="000000"/>
          </a:solidFill>
        </p:spPr>
        <p:txBody>
          <a:bodyPr wrap="square" lIns="0" tIns="0" rIns="0" bIns="0" rtlCol="0">
            <a:noAutofit/>
          </a:bodyPr>
          <a:lstStyle/>
          <a:p>
            <a:endParaRPr/>
          </a:p>
        </p:txBody>
      </p:sp>
      <p:sp>
        <p:nvSpPr>
          <p:cNvPr id="60" name="object 60"/>
          <p:cNvSpPr/>
          <p:nvPr/>
        </p:nvSpPr>
        <p:spPr>
          <a:xfrm>
            <a:off x="2127376" y="2590800"/>
            <a:ext cx="863346" cy="3430511"/>
          </a:xfrm>
          <a:custGeom>
            <a:avLst/>
            <a:gdLst/>
            <a:ahLst/>
            <a:cxnLst/>
            <a:rect l="l" t="t" r="r" b="b"/>
            <a:pathLst>
              <a:path w="863346" h="3430511">
                <a:moveTo>
                  <a:pt x="820194" y="72547"/>
                </a:moveTo>
                <a:lnTo>
                  <a:pt x="0" y="3427488"/>
                </a:lnTo>
                <a:lnTo>
                  <a:pt x="12446" y="3430511"/>
                </a:lnTo>
                <a:lnTo>
                  <a:pt x="832525" y="75551"/>
                </a:lnTo>
                <a:lnTo>
                  <a:pt x="820194" y="72547"/>
                </a:lnTo>
                <a:close/>
              </a:path>
              <a:path w="863346" h="3430511">
                <a:moveTo>
                  <a:pt x="858137" y="60198"/>
                </a:moveTo>
                <a:lnTo>
                  <a:pt x="823214" y="60198"/>
                </a:lnTo>
                <a:lnTo>
                  <a:pt x="835533" y="63246"/>
                </a:lnTo>
                <a:lnTo>
                  <a:pt x="832525" y="75551"/>
                </a:lnTo>
                <a:lnTo>
                  <a:pt x="863346" y="83058"/>
                </a:lnTo>
                <a:lnTo>
                  <a:pt x="858137" y="60198"/>
                </a:lnTo>
                <a:close/>
              </a:path>
              <a:path w="863346" h="3430511">
                <a:moveTo>
                  <a:pt x="823214" y="60198"/>
                </a:moveTo>
                <a:lnTo>
                  <a:pt x="820194" y="72547"/>
                </a:lnTo>
                <a:lnTo>
                  <a:pt x="832525" y="75551"/>
                </a:lnTo>
                <a:lnTo>
                  <a:pt x="835533" y="63246"/>
                </a:lnTo>
                <a:lnTo>
                  <a:pt x="823214" y="60198"/>
                </a:lnTo>
                <a:close/>
              </a:path>
              <a:path w="863346" h="3430511">
                <a:moveTo>
                  <a:pt x="844423" y="0"/>
                </a:moveTo>
                <a:lnTo>
                  <a:pt x="789305" y="65024"/>
                </a:lnTo>
                <a:lnTo>
                  <a:pt x="820194" y="72547"/>
                </a:lnTo>
                <a:lnTo>
                  <a:pt x="823214" y="60198"/>
                </a:lnTo>
                <a:lnTo>
                  <a:pt x="858137" y="60198"/>
                </a:lnTo>
                <a:lnTo>
                  <a:pt x="844423" y="0"/>
                </a:lnTo>
                <a:close/>
              </a:path>
            </a:pathLst>
          </a:custGeom>
          <a:solidFill>
            <a:srgbClr val="000000"/>
          </a:solidFill>
        </p:spPr>
        <p:txBody>
          <a:bodyPr wrap="square" lIns="0" tIns="0" rIns="0" bIns="0" rtlCol="0">
            <a:noAutofit/>
          </a:bodyPr>
          <a:lstStyle/>
          <a:p>
            <a:endParaRPr/>
          </a:p>
        </p:txBody>
      </p:sp>
      <p:sp>
        <p:nvSpPr>
          <p:cNvPr id="61" name="object 61"/>
          <p:cNvSpPr/>
          <p:nvPr/>
        </p:nvSpPr>
        <p:spPr>
          <a:xfrm>
            <a:off x="2203957" y="4343400"/>
            <a:ext cx="772414" cy="1755127"/>
          </a:xfrm>
          <a:custGeom>
            <a:avLst/>
            <a:gdLst/>
            <a:ahLst/>
            <a:cxnLst/>
            <a:rect l="l" t="t" r="r" b="b"/>
            <a:pathLst>
              <a:path w="772414" h="1755127">
                <a:moveTo>
                  <a:pt x="731669" y="67384"/>
                </a:moveTo>
                <a:lnTo>
                  <a:pt x="0" y="1750072"/>
                </a:lnTo>
                <a:lnTo>
                  <a:pt x="11684" y="1755127"/>
                </a:lnTo>
                <a:lnTo>
                  <a:pt x="743202" y="72396"/>
                </a:lnTo>
                <a:lnTo>
                  <a:pt x="731669" y="67384"/>
                </a:lnTo>
                <a:close/>
              </a:path>
              <a:path w="772414" h="1755127">
                <a:moveTo>
                  <a:pt x="770837" y="55752"/>
                </a:moveTo>
                <a:lnTo>
                  <a:pt x="736727" y="55752"/>
                </a:lnTo>
                <a:lnTo>
                  <a:pt x="748284" y="60706"/>
                </a:lnTo>
                <a:lnTo>
                  <a:pt x="743202" y="72396"/>
                </a:lnTo>
                <a:lnTo>
                  <a:pt x="772414" y="85089"/>
                </a:lnTo>
                <a:lnTo>
                  <a:pt x="770837" y="55752"/>
                </a:lnTo>
                <a:close/>
              </a:path>
              <a:path w="772414" h="1755127">
                <a:moveTo>
                  <a:pt x="736727" y="55752"/>
                </a:moveTo>
                <a:lnTo>
                  <a:pt x="731669" y="67384"/>
                </a:lnTo>
                <a:lnTo>
                  <a:pt x="743202" y="72396"/>
                </a:lnTo>
                <a:lnTo>
                  <a:pt x="748284" y="60706"/>
                </a:lnTo>
                <a:lnTo>
                  <a:pt x="736727" y="55752"/>
                </a:lnTo>
                <a:close/>
              </a:path>
              <a:path w="772414" h="1755127">
                <a:moveTo>
                  <a:pt x="767842" y="0"/>
                </a:moveTo>
                <a:lnTo>
                  <a:pt x="702564" y="54737"/>
                </a:lnTo>
                <a:lnTo>
                  <a:pt x="731669" y="67384"/>
                </a:lnTo>
                <a:lnTo>
                  <a:pt x="736727" y="55752"/>
                </a:lnTo>
                <a:lnTo>
                  <a:pt x="770837" y="55752"/>
                </a:lnTo>
                <a:lnTo>
                  <a:pt x="767842" y="0"/>
                </a:lnTo>
                <a:close/>
              </a:path>
            </a:pathLst>
          </a:custGeom>
          <a:solidFill>
            <a:srgbClr val="000000"/>
          </a:solidFill>
        </p:spPr>
        <p:txBody>
          <a:bodyPr wrap="square" lIns="0" tIns="0" rIns="0" bIns="0" rtlCol="0">
            <a:noAutofit/>
          </a:bodyPr>
          <a:lstStyle/>
          <a:p>
            <a:endParaRPr/>
          </a:p>
        </p:txBody>
      </p:sp>
      <p:sp>
        <p:nvSpPr>
          <p:cNvPr id="62" name="object 62"/>
          <p:cNvSpPr/>
          <p:nvPr/>
        </p:nvSpPr>
        <p:spPr>
          <a:xfrm>
            <a:off x="609600" y="6338887"/>
            <a:ext cx="5410200" cy="44450"/>
          </a:xfrm>
          <a:custGeom>
            <a:avLst/>
            <a:gdLst/>
            <a:ahLst/>
            <a:cxnLst/>
            <a:rect l="l" t="t" r="r" b="b"/>
            <a:pathLst>
              <a:path w="5410200" h="44450">
                <a:moveTo>
                  <a:pt x="12700" y="0"/>
                </a:moveTo>
                <a:lnTo>
                  <a:pt x="0" y="0"/>
                </a:lnTo>
                <a:lnTo>
                  <a:pt x="0" y="12700"/>
                </a:lnTo>
                <a:lnTo>
                  <a:pt x="12700" y="12700"/>
                </a:lnTo>
                <a:lnTo>
                  <a:pt x="12700" y="0"/>
                </a:lnTo>
                <a:close/>
              </a:path>
              <a:path w="5410200" h="44450">
                <a:moveTo>
                  <a:pt x="38100" y="0"/>
                </a:moveTo>
                <a:lnTo>
                  <a:pt x="25400" y="0"/>
                </a:lnTo>
                <a:lnTo>
                  <a:pt x="25400" y="12700"/>
                </a:lnTo>
                <a:lnTo>
                  <a:pt x="38100" y="12700"/>
                </a:lnTo>
                <a:lnTo>
                  <a:pt x="38100" y="0"/>
                </a:lnTo>
                <a:close/>
              </a:path>
              <a:path w="5410200" h="44450">
                <a:moveTo>
                  <a:pt x="63500" y="0"/>
                </a:moveTo>
                <a:lnTo>
                  <a:pt x="50800" y="0"/>
                </a:lnTo>
                <a:lnTo>
                  <a:pt x="50800" y="12700"/>
                </a:lnTo>
                <a:lnTo>
                  <a:pt x="63500" y="12700"/>
                </a:lnTo>
                <a:lnTo>
                  <a:pt x="63500" y="0"/>
                </a:lnTo>
                <a:close/>
              </a:path>
              <a:path w="5410200" h="44450">
                <a:moveTo>
                  <a:pt x="88900" y="0"/>
                </a:moveTo>
                <a:lnTo>
                  <a:pt x="76200" y="0"/>
                </a:lnTo>
                <a:lnTo>
                  <a:pt x="76200" y="12700"/>
                </a:lnTo>
                <a:lnTo>
                  <a:pt x="88900" y="12700"/>
                </a:lnTo>
                <a:lnTo>
                  <a:pt x="88900" y="0"/>
                </a:lnTo>
                <a:close/>
              </a:path>
              <a:path w="5410200" h="44450">
                <a:moveTo>
                  <a:pt x="114300" y="0"/>
                </a:moveTo>
                <a:lnTo>
                  <a:pt x="101600" y="0"/>
                </a:lnTo>
                <a:lnTo>
                  <a:pt x="101600" y="12700"/>
                </a:lnTo>
                <a:lnTo>
                  <a:pt x="114300" y="12700"/>
                </a:lnTo>
                <a:lnTo>
                  <a:pt x="114300" y="0"/>
                </a:lnTo>
                <a:close/>
              </a:path>
              <a:path w="5410200" h="44450">
                <a:moveTo>
                  <a:pt x="139700" y="0"/>
                </a:moveTo>
                <a:lnTo>
                  <a:pt x="127000" y="0"/>
                </a:lnTo>
                <a:lnTo>
                  <a:pt x="127000" y="12700"/>
                </a:lnTo>
                <a:lnTo>
                  <a:pt x="139700" y="12700"/>
                </a:lnTo>
                <a:lnTo>
                  <a:pt x="139700" y="0"/>
                </a:lnTo>
                <a:close/>
              </a:path>
              <a:path w="5410200" h="44450">
                <a:moveTo>
                  <a:pt x="165100" y="0"/>
                </a:moveTo>
                <a:lnTo>
                  <a:pt x="152400" y="0"/>
                </a:lnTo>
                <a:lnTo>
                  <a:pt x="152400" y="12700"/>
                </a:lnTo>
                <a:lnTo>
                  <a:pt x="165100" y="12700"/>
                </a:lnTo>
                <a:lnTo>
                  <a:pt x="165100" y="0"/>
                </a:lnTo>
                <a:close/>
              </a:path>
              <a:path w="5410200" h="44450">
                <a:moveTo>
                  <a:pt x="190500" y="0"/>
                </a:moveTo>
                <a:lnTo>
                  <a:pt x="177800" y="0"/>
                </a:lnTo>
                <a:lnTo>
                  <a:pt x="177800" y="12700"/>
                </a:lnTo>
                <a:lnTo>
                  <a:pt x="190500" y="12700"/>
                </a:lnTo>
                <a:lnTo>
                  <a:pt x="190500" y="0"/>
                </a:lnTo>
                <a:close/>
              </a:path>
              <a:path w="5410200" h="44450">
                <a:moveTo>
                  <a:pt x="215900" y="0"/>
                </a:moveTo>
                <a:lnTo>
                  <a:pt x="203200" y="0"/>
                </a:lnTo>
                <a:lnTo>
                  <a:pt x="203200" y="12700"/>
                </a:lnTo>
                <a:lnTo>
                  <a:pt x="215900" y="12700"/>
                </a:lnTo>
                <a:lnTo>
                  <a:pt x="215900" y="0"/>
                </a:lnTo>
                <a:close/>
              </a:path>
              <a:path w="5410200" h="44450">
                <a:moveTo>
                  <a:pt x="241300" y="0"/>
                </a:moveTo>
                <a:lnTo>
                  <a:pt x="228600" y="0"/>
                </a:lnTo>
                <a:lnTo>
                  <a:pt x="228600" y="12700"/>
                </a:lnTo>
                <a:lnTo>
                  <a:pt x="241300" y="12700"/>
                </a:lnTo>
                <a:lnTo>
                  <a:pt x="241300" y="0"/>
                </a:lnTo>
                <a:close/>
              </a:path>
              <a:path w="5410200" h="44450">
                <a:moveTo>
                  <a:pt x="266700" y="0"/>
                </a:moveTo>
                <a:lnTo>
                  <a:pt x="254000" y="0"/>
                </a:lnTo>
                <a:lnTo>
                  <a:pt x="254000" y="12700"/>
                </a:lnTo>
                <a:lnTo>
                  <a:pt x="266700" y="12700"/>
                </a:lnTo>
                <a:lnTo>
                  <a:pt x="266700" y="0"/>
                </a:lnTo>
                <a:close/>
              </a:path>
              <a:path w="5410200" h="44450">
                <a:moveTo>
                  <a:pt x="292100" y="0"/>
                </a:moveTo>
                <a:lnTo>
                  <a:pt x="279400" y="0"/>
                </a:lnTo>
                <a:lnTo>
                  <a:pt x="279400" y="12700"/>
                </a:lnTo>
                <a:lnTo>
                  <a:pt x="292100" y="12700"/>
                </a:lnTo>
                <a:lnTo>
                  <a:pt x="292100" y="0"/>
                </a:lnTo>
                <a:close/>
              </a:path>
              <a:path w="5410200" h="44450">
                <a:moveTo>
                  <a:pt x="317500" y="0"/>
                </a:moveTo>
                <a:lnTo>
                  <a:pt x="304800" y="0"/>
                </a:lnTo>
                <a:lnTo>
                  <a:pt x="304800" y="12700"/>
                </a:lnTo>
                <a:lnTo>
                  <a:pt x="317500" y="12700"/>
                </a:lnTo>
                <a:lnTo>
                  <a:pt x="317500" y="0"/>
                </a:lnTo>
                <a:close/>
              </a:path>
              <a:path w="5410200" h="44450">
                <a:moveTo>
                  <a:pt x="342900" y="0"/>
                </a:moveTo>
                <a:lnTo>
                  <a:pt x="330200" y="0"/>
                </a:lnTo>
                <a:lnTo>
                  <a:pt x="330200" y="12700"/>
                </a:lnTo>
                <a:lnTo>
                  <a:pt x="342900" y="12700"/>
                </a:lnTo>
                <a:lnTo>
                  <a:pt x="342900" y="0"/>
                </a:lnTo>
                <a:close/>
              </a:path>
              <a:path w="5410200" h="44450">
                <a:moveTo>
                  <a:pt x="368300" y="0"/>
                </a:moveTo>
                <a:lnTo>
                  <a:pt x="355600" y="0"/>
                </a:lnTo>
                <a:lnTo>
                  <a:pt x="355600" y="12700"/>
                </a:lnTo>
                <a:lnTo>
                  <a:pt x="368300" y="12700"/>
                </a:lnTo>
                <a:lnTo>
                  <a:pt x="368300" y="0"/>
                </a:lnTo>
                <a:close/>
              </a:path>
              <a:path w="5410200" h="44450">
                <a:moveTo>
                  <a:pt x="393700" y="0"/>
                </a:moveTo>
                <a:lnTo>
                  <a:pt x="381000" y="0"/>
                </a:lnTo>
                <a:lnTo>
                  <a:pt x="381000" y="12700"/>
                </a:lnTo>
                <a:lnTo>
                  <a:pt x="393700" y="12700"/>
                </a:lnTo>
                <a:lnTo>
                  <a:pt x="393700" y="0"/>
                </a:lnTo>
                <a:close/>
              </a:path>
              <a:path w="5410200" h="44450">
                <a:moveTo>
                  <a:pt x="419100" y="0"/>
                </a:moveTo>
                <a:lnTo>
                  <a:pt x="406400" y="0"/>
                </a:lnTo>
                <a:lnTo>
                  <a:pt x="406400" y="12700"/>
                </a:lnTo>
                <a:lnTo>
                  <a:pt x="419100" y="12700"/>
                </a:lnTo>
                <a:lnTo>
                  <a:pt x="419100" y="0"/>
                </a:lnTo>
                <a:close/>
              </a:path>
              <a:path w="5410200" h="44450">
                <a:moveTo>
                  <a:pt x="444500" y="0"/>
                </a:moveTo>
                <a:lnTo>
                  <a:pt x="431800" y="0"/>
                </a:lnTo>
                <a:lnTo>
                  <a:pt x="431800" y="12700"/>
                </a:lnTo>
                <a:lnTo>
                  <a:pt x="444500" y="12700"/>
                </a:lnTo>
                <a:lnTo>
                  <a:pt x="444500" y="0"/>
                </a:lnTo>
                <a:close/>
              </a:path>
              <a:path w="5410200" h="44450">
                <a:moveTo>
                  <a:pt x="469900" y="0"/>
                </a:moveTo>
                <a:lnTo>
                  <a:pt x="457200" y="0"/>
                </a:lnTo>
                <a:lnTo>
                  <a:pt x="457200" y="12700"/>
                </a:lnTo>
                <a:lnTo>
                  <a:pt x="469900" y="12700"/>
                </a:lnTo>
                <a:lnTo>
                  <a:pt x="469900" y="0"/>
                </a:lnTo>
                <a:close/>
              </a:path>
              <a:path w="5410200" h="44450">
                <a:moveTo>
                  <a:pt x="495300" y="0"/>
                </a:moveTo>
                <a:lnTo>
                  <a:pt x="482600" y="0"/>
                </a:lnTo>
                <a:lnTo>
                  <a:pt x="482600" y="12700"/>
                </a:lnTo>
                <a:lnTo>
                  <a:pt x="495300" y="12700"/>
                </a:lnTo>
                <a:lnTo>
                  <a:pt x="495300" y="0"/>
                </a:lnTo>
                <a:close/>
              </a:path>
              <a:path w="5410200" h="44450">
                <a:moveTo>
                  <a:pt x="520700" y="0"/>
                </a:moveTo>
                <a:lnTo>
                  <a:pt x="508000" y="0"/>
                </a:lnTo>
                <a:lnTo>
                  <a:pt x="508000" y="12700"/>
                </a:lnTo>
                <a:lnTo>
                  <a:pt x="520700" y="12700"/>
                </a:lnTo>
                <a:lnTo>
                  <a:pt x="520700" y="0"/>
                </a:lnTo>
                <a:close/>
              </a:path>
              <a:path w="5410200" h="44450">
                <a:moveTo>
                  <a:pt x="546100" y="0"/>
                </a:moveTo>
                <a:lnTo>
                  <a:pt x="533400" y="0"/>
                </a:lnTo>
                <a:lnTo>
                  <a:pt x="533400" y="12700"/>
                </a:lnTo>
                <a:lnTo>
                  <a:pt x="546100" y="12700"/>
                </a:lnTo>
                <a:lnTo>
                  <a:pt x="546100" y="0"/>
                </a:lnTo>
                <a:close/>
              </a:path>
              <a:path w="5410200" h="44450">
                <a:moveTo>
                  <a:pt x="571500" y="0"/>
                </a:moveTo>
                <a:lnTo>
                  <a:pt x="558800" y="0"/>
                </a:lnTo>
                <a:lnTo>
                  <a:pt x="558800" y="12700"/>
                </a:lnTo>
                <a:lnTo>
                  <a:pt x="571500" y="12700"/>
                </a:lnTo>
                <a:lnTo>
                  <a:pt x="571500" y="0"/>
                </a:lnTo>
                <a:close/>
              </a:path>
              <a:path w="5410200" h="44450">
                <a:moveTo>
                  <a:pt x="596900" y="0"/>
                </a:moveTo>
                <a:lnTo>
                  <a:pt x="584200" y="0"/>
                </a:lnTo>
                <a:lnTo>
                  <a:pt x="584200" y="12700"/>
                </a:lnTo>
                <a:lnTo>
                  <a:pt x="596900" y="12700"/>
                </a:lnTo>
                <a:lnTo>
                  <a:pt x="596900" y="0"/>
                </a:lnTo>
                <a:close/>
              </a:path>
              <a:path w="5410200" h="44450">
                <a:moveTo>
                  <a:pt x="622300" y="0"/>
                </a:moveTo>
                <a:lnTo>
                  <a:pt x="609600" y="0"/>
                </a:lnTo>
                <a:lnTo>
                  <a:pt x="609600" y="12700"/>
                </a:lnTo>
                <a:lnTo>
                  <a:pt x="622300" y="12700"/>
                </a:lnTo>
                <a:lnTo>
                  <a:pt x="622300" y="0"/>
                </a:lnTo>
                <a:close/>
              </a:path>
              <a:path w="5410200" h="44450">
                <a:moveTo>
                  <a:pt x="647700" y="0"/>
                </a:moveTo>
                <a:lnTo>
                  <a:pt x="635000" y="0"/>
                </a:lnTo>
                <a:lnTo>
                  <a:pt x="635000" y="12700"/>
                </a:lnTo>
                <a:lnTo>
                  <a:pt x="647700" y="12700"/>
                </a:lnTo>
                <a:lnTo>
                  <a:pt x="647700" y="0"/>
                </a:lnTo>
                <a:close/>
              </a:path>
              <a:path w="5410200" h="44450">
                <a:moveTo>
                  <a:pt x="673100" y="0"/>
                </a:moveTo>
                <a:lnTo>
                  <a:pt x="660400" y="0"/>
                </a:lnTo>
                <a:lnTo>
                  <a:pt x="660400" y="12700"/>
                </a:lnTo>
                <a:lnTo>
                  <a:pt x="673100" y="12700"/>
                </a:lnTo>
                <a:lnTo>
                  <a:pt x="673100" y="0"/>
                </a:lnTo>
                <a:close/>
              </a:path>
              <a:path w="5410200" h="44450">
                <a:moveTo>
                  <a:pt x="698500" y="0"/>
                </a:moveTo>
                <a:lnTo>
                  <a:pt x="685800" y="0"/>
                </a:lnTo>
                <a:lnTo>
                  <a:pt x="685800" y="12700"/>
                </a:lnTo>
                <a:lnTo>
                  <a:pt x="698500" y="12700"/>
                </a:lnTo>
                <a:lnTo>
                  <a:pt x="698500" y="0"/>
                </a:lnTo>
                <a:close/>
              </a:path>
              <a:path w="5410200" h="44450">
                <a:moveTo>
                  <a:pt x="723900" y="0"/>
                </a:moveTo>
                <a:lnTo>
                  <a:pt x="711200" y="0"/>
                </a:lnTo>
                <a:lnTo>
                  <a:pt x="711200" y="12700"/>
                </a:lnTo>
                <a:lnTo>
                  <a:pt x="723900" y="12700"/>
                </a:lnTo>
                <a:lnTo>
                  <a:pt x="723900" y="0"/>
                </a:lnTo>
                <a:close/>
              </a:path>
              <a:path w="5410200" h="44450">
                <a:moveTo>
                  <a:pt x="749300" y="0"/>
                </a:moveTo>
                <a:lnTo>
                  <a:pt x="736600" y="0"/>
                </a:lnTo>
                <a:lnTo>
                  <a:pt x="736600" y="12700"/>
                </a:lnTo>
                <a:lnTo>
                  <a:pt x="749300" y="12700"/>
                </a:lnTo>
                <a:lnTo>
                  <a:pt x="749300" y="0"/>
                </a:lnTo>
                <a:close/>
              </a:path>
              <a:path w="5410200" h="44450">
                <a:moveTo>
                  <a:pt x="774700" y="0"/>
                </a:moveTo>
                <a:lnTo>
                  <a:pt x="762000" y="0"/>
                </a:lnTo>
                <a:lnTo>
                  <a:pt x="762000" y="12700"/>
                </a:lnTo>
                <a:lnTo>
                  <a:pt x="774700" y="12700"/>
                </a:lnTo>
                <a:lnTo>
                  <a:pt x="774700" y="0"/>
                </a:lnTo>
                <a:close/>
              </a:path>
              <a:path w="5410200" h="44450">
                <a:moveTo>
                  <a:pt x="800100" y="0"/>
                </a:moveTo>
                <a:lnTo>
                  <a:pt x="787400" y="0"/>
                </a:lnTo>
                <a:lnTo>
                  <a:pt x="787400" y="12700"/>
                </a:lnTo>
                <a:lnTo>
                  <a:pt x="800100" y="12700"/>
                </a:lnTo>
                <a:lnTo>
                  <a:pt x="800100" y="0"/>
                </a:lnTo>
                <a:close/>
              </a:path>
              <a:path w="5410200" h="44450">
                <a:moveTo>
                  <a:pt x="825500" y="0"/>
                </a:moveTo>
                <a:lnTo>
                  <a:pt x="812800" y="0"/>
                </a:lnTo>
                <a:lnTo>
                  <a:pt x="812800" y="12700"/>
                </a:lnTo>
                <a:lnTo>
                  <a:pt x="825500" y="12700"/>
                </a:lnTo>
                <a:lnTo>
                  <a:pt x="825500" y="0"/>
                </a:lnTo>
                <a:close/>
              </a:path>
              <a:path w="5410200" h="44450">
                <a:moveTo>
                  <a:pt x="850900" y="0"/>
                </a:moveTo>
                <a:lnTo>
                  <a:pt x="838200" y="0"/>
                </a:lnTo>
                <a:lnTo>
                  <a:pt x="838200" y="12700"/>
                </a:lnTo>
                <a:lnTo>
                  <a:pt x="850900" y="12700"/>
                </a:lnTo>
                <a:lnTo>
                  <a:pt x="850900" y="0"/>
                </a:lnTo>
                <a:close/>
              </a:path>
              <a:path w="5410200" h="44450">
                <a:moveTo>
                  <a:pt x="876300" y="0"/>
                </a:moveTo>
                <a:lnTo>
                  <a:pt x="863600" y="0"/>
                </a:lnTo>
                <a:lnTo>
                  <a:pt x="863600" y="12700"/>
                </a:lnTo>
                <a:lnTo>
                  <a:pt x="876300" y="12700"/>
                </a:lnTo>
                <a:lnTo>
                  <a:pt x="876300" y="0"/>
                </a:lnTo>
                <a:close/>
              </a:path>
              <a:path w="5410200" h="44450">
                <a:moveTo>
                  <a:pt x="901700" y="0"/>
                </a:moveTo>
                <a:lnTo>
                  <a:pt x="889000" y="0"/>
                </a:lnTo>
                <a:lnTo>
                  <a:pt x="889000" y="12700"/>
                </a:lnTo>
                <a:lnTo>
                  <a:pt x="901700" y="12700"/>
                </a:lnTo>
                <a:lnTo>
                  <a:pt x="901700" y="0"/>
                </a:lnTo>
                <a:close/>
              </a:path>
              <a:path w="5410200" h="44450">
                <a:moveTo>
                  <a:pt x="927100" y="0"/>
                </a:moveTo>
                <a:lnTo>
                  <a:pt x="914400" y="0"/>
                </a:lnTo>
                <a:lnTo>
                  <a:pt x="914400" y="12700"/>
                </a:lnTo>
                <a:lnTo>
                  <a:pt x="927100" y="12700"/>
                </a:lnTo>
                <a:lnTo>
                  <a:pt x="927100" y="0"/>
                </a:lnTo>
                <a:close/>
              </a:path>
              <a:path w="5410200" h="44450">
                <a:moveTo>
                  <a:pt x="952500" y="0"/>
                </a:moveTo>
                <a:lnTo>
                  <a:pt x="939800" y="0"/>
                </a:lnTo>
                <a:lnTo>
                  <a:pt x="939800" y="12700"/>
                </a:lnTo>
                <a:lnTo>
                  <a:pt x="952500" y="12700"/>
                </a:lnTo>
                <a:lnTo>
                  <a:pt x="952500" y="0"/>
                </a:lnTo>
                <a:close/>
              </a:path>
              <a:path w="5410200" h="44450">
                <a:moveTo>
                  <a:pt x="977900" y="0"/>
                </a:moveTo>
                <a:lnTo>
                  <a:pt x="965200" y="0"/>
                </a:lnTo>
                <a:lnTo>
                  <a:pt x="965200" y="12700"/>
                </a:lnTo>
                <a:lnTo>
                  <a:pt x="977900" y="12700"/>
                </a:lnTo>
                <a:lnTo>
                  <a:pt x="977900" y="0"/>
                </a:lnTo>
                <a:close/>
              </a:path>
              <a:path w="5410200" h="44450">
                <a:moveTo>
                  <a:pt x="1003300" y="0"/>
                </a:moveTo>
                <a:lnTo>
                  <a:pt x="990600" y="0"/>
                </a:lnTo>
                <a:lnTo>
                  <a:pt x="990600" y="12700"/>
                </a:lnTo>
                <a:lnTo>
                  <a:pt x="1003300" y="12700"/>
                </a:lnTo>
                <a:lnTo>
                  <a:pt x="1003300" y="0"/>
                </a:lnTo>
                <a:close/>
              </a:path>
              <a:path w="5410200" h="44450">
                <a:moveTo>
                  <a:pt x="1028700" y="0"/>
                </a:moveTo>
                <a:lnTo>
                  <a:pt x="1016000" y="0"/>
                </a:lnTo>
                <a:lnTo>
                  <a:pt x="1016000" y="12700"/>
                </a:lnTo>
                <a:lnTo>
                  <a:pt x="1028700" y="12700"/>
                </a:lnTo>
                <a:lnTo>
                  <a:pt x="1028700" y="0"/>
                </a:lnTo>
                <a:close/>
              </a:path>
              <a:path w="5410200" h="44450">
                <a:moveTo>
                  <a:pt x="1054100" y="0"/>
                </a:moveTo>
                <a:lnTo>
                  <a:pt x="1041400" y="0"/>
                </a:lnTo>
                <a:lnTo>
                  <a:pt x="1041400" y="12700"/>
                </a:lnTo>
                <a:lnTo>
                  <a:pt x="1054100" y="12700"/>
                </a:lnTo>
                <a:lnTo>
                  <a:pt x="1054100" y="0"/>
                </a:lnTo>
                <a:close/>
              </a:path>
              <a:path w="5410200" h="44450">
                <a:moveTo>
                  <a:pt x="1079500" y="0"/>
                </a:moveTo>
                <a:lnTo>
                  <a:pt x="1066800" y="0"/>
                </a:lnTo>
                <a:lnTo>
                  <a:pt x="1066800" y="12700"/>
                </a:lnTo>
                <a:lnTo>
                  <a:pt x="1079500" y="12700"/>
                </a:lnTo>
                <a:lnTo>
                  <a:pt x="1079500" y="0"/>
                </a:lnTo>
                <a:close/>
              </a:path>
              <a:path w="5410200" h="44450">
                <a:moveTo>
                  <a:pt x="1104900" y="0"/>
                </a:moveTo>
                <a:lnTo>
                  <a:pt x="1092200" y="0"/>
                </a:lnTo>
                <a:lnTo>
                  <a:pt x="1092200" y="12700"/>
                </a:lnTo>
                <a:lnTo>
                  <a:pt x="1104900" y="12700"/>
                </a:lnTo>
                <a:lnTo>
                  <a:pt x="1104900" y="0"/>
                </a:lnTo>
                <a:close/>
              </a:path>
              <a:path w="5410200" h="44450">
                <a:moveTo>
                  <a:pt x="1130300" y="0"/>
                </a:moveTo>
                <a:lnTo>
                  <a:pt x="1117600" y="0"/>
                </a:lnTo>
                <a:lnTo>
                  <a:pt x="1117600" y="12700"/>
                </a:lnTo>
                <a:lnTo>
                  <a:pt x="1130300" y="12700"/>
                </a:lnTo>
                <a:lnTo>
                  <a:pt x="1130300" y="0"/>
                </a:lnTo>
                <a:close/>
              </a:path>
              <a:path w="5410200" h="44450">
                <a:moveTo>
                  <a:pt x="1155700" y="0"/>
                </a:moveTo>
                <a:lnTo>
                  <a:pt x="1143000" y="0"/>
                </a:lnTo>
                <a:lnTo>
                  <a:pt x="1143000" y="12700"/>
                </a:lnTo>
                <a:lnTo>
                  <a:pt x="1155700" y="12700"/>
                </a:lnTo>
                <a:lnTo>
                  <a:pt x="1155700" y="0"/>
                </a:lnTo>
                <a:close/>
              </a:path>
              <a:path w="5410200" h="44450">
                <a:moveTo>
                  <a:pt x="1181100" y="0"/>
                </a:moveTo>
                <a:lnTo>
                  <a:pt x="1168400" y="0"/>
                </a:lnTo>
                <a:lnTo>
                  <a:pt x="1168400" y="12700"/>
                </a:lnTo>
                <a:lnTo>
                  <a:pt x="1181100" y="12700"/>
                </a:lnTo>
                <a:lnTo>
                  <a:pt x="1181100" y="0"/>
                </a:lnTo>
                <a:close/>
              </a:path>
              <a:path w="5410200" h="44450">
                <a:moveTo>
                  <a:pt x="1206500" y="0"/>
                </a:moveTo>
                <a:lnTo>
                  <a:pt x="1193800" y="0"/>
                </a:lnTo>
                <a:lnTo>
                  <a:pt x="1193800" y="12700"/>
                </a:lnTo>
                <a:lnTo>
                  <a:pt x="1206500" y="12700"/>
                </a:lnTo>
                <a:lnTo>
                  <a:pt x="1206500" y="0"/>
                </a:lnTo>
                <a:close/>
              </a:path>
              <a:path w="5410200" h="44450">
                <a:moveTo>
                  <a:pt x="1231900" y="0"/>
                </a:moveTo>
                <a:lnTo>
                  <a:pt x="1219200" y="0"/>
                </a:lnTo>
                <a:lnTo>
                  <a:pt x="1219200" y="12700"/>
                </a:lnTo>
                <a:lnTo>
                  <a:pt x="1231900" y="12700"/>
                </a:lnTo>
                <a:lnTo>
                  <a:pt x="1231900" y="0"/>
                </a:lnTo>
                <a:close/>
              </a:path>
              <a:path w="5410200" h="44450">
                <a:moveTo>
                  <a:pt x="1257300" y="0"/>
                </a:moveTo>
                <a:lnTo>
                  <a:pt x="1244600" y="0"/>
                </a:lnTo>
                <a:lnTo>
                  <a:pt x="1244600" y="12700"/>
                </a:lnTo>
                <a:lnTo>
                  <a:pt x="1257300" y="12700"/>
                </a:lnTo>
                <a:lnTo>
                  <a:pt x="1257300" y="0"/>
                </a:lnTo>
                <a:close/>
              </a:path>
              <a:path w="5410200" h="44450">
                <a:moveTo>
                  <a:pt x="1282700" y="0"/>
                </a:moveTo>
                <a:lnTo>
                  <a:pt x="1270000" y="0"/>
                </a:lnTo>
                <a:lnTo>
                  <a:pt x="1270000" y="12700"/>
                </a:lnTo>
                <a:lnTo>
                  <a:pt x="1282700" y="12700"/>
                </a:lnTo>
                <a:lnTo>
                  <a:pt x="1282700" y="0"/>
                </a:lnTo>
                <a:close/>
              </a:path>
              <a:path w="5410200" h="44450">
                <a:moveTo>
                  <a:pt x="1308100" y="0"/>
                </a:moveTo>
                <a:lnTo>
                  <a:pt x="1295400" y="0"/>
                </a:lnTo>
                <a:lnTo>
                  <a:pt x="1295400" y="12700"/>
                </a:lnTo>
                <a:lnTo>
                  <a:pt x="1308100" y="12700"/>
                </a:lnTo>
                <a:lnTo>
                  <a:pt x="1308100" y="0"/>
                </a:lnTo>
                <a:close/>
              </a:path>
              <a:path w="5410200" h="44450">
                <a:moveTo>
                  <a:pt x="1333500" y="0"/>
                </a:moveTo>
                <a:lnTo>
                  <a:pt x="1320800" y="0"/>
                </a:lnTo>
                <a:lnTo>
                  <a:pt x="1320800" y="12700"/>
                </a:lnTo>
                <a:lnTo>
                  <a:pt x="1333500" y="12700"/>
                </a:lnTo>
                <a:lnTo>
                  <a:pt x="1333500" y="0"/>
                </a:lnTo>
                <a:close/>
              </a:path>
              <a:path w="5410200" h="44450">
                <a:moveTo>
                  <a:pt x="1358900" y="0"/>
                </a:moveTo>
                <a:lnTo>
                  <a:pt x="1346200" y="0"/>
                </a:lnTo>
                <a:lnTo>
                  <a:pt x="1346200" y="12700"/>
                </a:lnTo>
                <a:lnTo>
                  <a:pt x="1358900" y="12700"/>
                </a:lnTo>
                <a:lnTo>
                  <a:pt x="1358900" y="0"/>
                </a:lnTo>
                <a:close/>
              </a:path>
              <a:path w="5410200" h="44450">
                <a:moveTo>
                  <a:pt x="1384300" y="0"/>
                </a:moveTo>
                <a:lnTo>
                  <a:pt x="1371600" y="0"/>
                </a:lnTo>
                <a:lnTo>
                  <a:pt x="1371600" y="12700"/>
                </a:lnTo>
                <a:lnTo>
                  <a:pt x="1384300" y="12700"/>
                </a:lnTo>
                <a:lnTo>
                  <a:pt x="1384300" y="0"/>
                </a:lnTo>
                <a:close/>
              </a:path>
              <a:path w="5410200" h="44450">
                <a:moveTo>
                  <a:pt x="1409700" y="0"/>
                </a:moveTo>
                <a:lnTo>
                  <a:pt x="1397000" y="0"/>
                </a:lnTo>
                <a:lnTo>
                  <a:pt x="1397000" y="12700"/>
                </a:lnTo>
                <a:lnTo>
                  <a:pt x="1409700" y="12700"/>
                </a:lnTo>
                <a:lnTo>
                  <a:pt x="1409700" y="0"/>
                </a:lnTo>
                <a:close/>
              </a:path>
              <a:path w="5410200" h="44450">
                <a:moveTo>
                  <a:pt x="1435100" y="0"/>
                </a:moveTo>
                <a:lnTo>
                  <a:pt x="1422400" y="0"/>
                </a:lnTo>
                <a:lnTo>
                  <a:pt x="1422400" y="12700"/>
                </a:lnTo>
                <a:lnTo>
                  <a:pt x="1435100" y="12700"/>
                </a:lnTo>
                <a:lnTo>
                  <a:pt x="1435100" y="0"/>
                </a:lnTo>
                <a:close/>
              </a:path>
              <a:path w="5410200" h="44450">
                <a:moveTo>
                  <a:pt x="1460500" y="0"/>
                </a:moveTo>
                <a:lnTo>
                  <a:pt x="1447800" y="0"/>
                </a:lnTo>
                <a:lnTo>
                  <a:pt x="1447800" y="12700"/>
                </a:lnTo>
                <a:lnTo>
                  <a:pt x="1460500" y="12700"/>
                </a:lnTo>
                <a:lnTo>
                  <a:pt x="1460500" y="0"/>
                </a:lnTo>
                <a:close/>
              </a:path>
              <a:path w="5410200" h="44450">
                <a:moveTo>
                  <a:pt x="1485900" y="0"/>
                </a:moveTo>
                <a:lnTo>
                  <a:pt x="1473200" y="0"/>
                </a:lnTo>
                <a:lnTo>
                  <a:pt x="1473200" y="12700"/>
                </a:lnTo>
                <a:lnTo>
                  <a:pt x="1485900" y="12700"/>
                </a:lnTo>
                <a:lnTo>
                  <a:pt x="1485900" y="0"/>
                </a:lnTo>
                <a:close/>
              </a:path>
              <a:path w="5410200" h="44450">
                <a:moveTo>
                  <a:pt x="1511300" y="0"/>
                </a:moveTo>
                <a:lnTo>
                  <a:pt x="1498600" y="0"/>
                </a:lnTo>
                <a:lnTo>
                  <a:pt x="1498600" y="12700"/>
                </a:lnTo>
                <a:lnTo>
                  <a:pt x="1511300" y="12700"/>
                </a:lnTo>
                <a:lnTo>
                  <a:pt x="1511300" y="0"/>
                </a:lnTo>
                <a:close/>
              </a:path>
              <a:path w="5410200" h="44450">
                <a:moveTo>
                  <a:pt x="1536700" y="0"/>
                </a:moveTo>
                <a:lnTo>
                  <a:pt x="1524000" y="0"/>
                </a:lnTo>
                <a:lnTo>
                  <a:pt x="1524000" y="12700"/>
                </a:lnTo>
                <a:lnTo>
                  <a:pt x="1536700" y="12700"/>
                </a:lnTo>
                <a:lnTo>
                  <a:pt x="1536700" y="0"/>
                </a:lnTo>
                <a:close/>
              </a:path>
              <a:path w="5410200" h="44450">
                <a:moveTo>
                  <a:pt x="1562100" y="0"/>
                </a:moveTo>
                <a:lnTo>
                  <a:pt x="1549400" y="0"/>
                </a:lnTo>
                <a:lnTo>
                  <a:pt x="1549400" y="12700"/>
                </a:lnTo>
                <a:lnTo>
                  <a:pt x="1562100" y="12700"/>
                </a:lnTo>
                <a:lnTo>
                  <a:pt x="1562100" y="0"/>
                </a:lnTo>
                <a:close/>
              </a:path>
              <a:path w="5410200" h="44450">
                <a:moveTo>
                  <a:pt x="1587500" y="0"/>
                </a:moveTo>
                <a:lnTo>
                  <a:pt x="1574800" y="0"/>
                </a:lnTo>
                <a:lnTo>
                  <a:pt x="1574800" y="12700"/>
                </a:lnTo>
                <a:lnTo>
                  <a:pt x="1587500" y="12700"/>
                </a:lnTo>
                <a:lnTo>
                  <a:pt x="1587500" y="0"/>
                </a:lnTo>
                <a:close/>
              </a:path>
              <a:path w="5410200" h="44450">
                <a:moveTo>
                  <a:pt x="1612900" y="0"/>
                </a:moveTo>
                <a:lnTo>
                  <a:pt x="1600200" y="0"/>
                </a:lnTo>
                <a:lnTo>
                  <a:pt x="1600200" y="12700"/>
                </a:lnTo>
                <a:lnTo>
                  <a:pt x="1612900" y="12700"/>
                </a:lnTo>
                <a:lnTo>
                  <a:pt x="1612900" y="0"/>
                </a:lnTo>
                <a:close/>
              </a:path>
              <a:path w="5410200" h="44450">
                <a:moveTo>
                  <a:pt x="1638300" y="0"/>
                </a:moveTo>
                <a:lnTo>
                  <a:pt x="1625600" y="0"/>
                </a:lnTo>
                <a:lnTo>
                  <a:pt x="1625600" y="12700"/>
                </a:lnTo>
                <a:lnTo>
                  <a:pt x="1638300" y="12700"/>
                </a:lnTo>
                <a:lnTo>
                  <a:pt x="1638300" y="0"/>
                </a:lnTo>
                <a:close/>
              </a:path>
              <a:path w="5410200" h="44450">
                <a:moveTo>
                  <a:pt x="1663700" y="0"/>
                </a:moveTo>
                <a:lnTo>
                  <a:pt x="1651000" y="0"/>
                </a:lnTo>
                <a:lnTo>
                  <a:pt x="1651000" y="12700"/>
                </a:lnTo>
                <a:lnTo>
                  <a:pt x="1663700" y="12700"/>
                </a:lnTo>
                <a:lnTo>
                  <a:pt x="1663700" y="0"/>
                </a:lnTo>
                <a:close/>
              </a:path>
              <a:path w="5410200" h="44450">
                <a:moveTo>
                  <a:pt x="1689100" y="0"/>
                </a:moveTo>
                <a:lnTo>
                  <a:pt x="1676400" y="0"/>
                </a:lnTo>
                <a:lnTo>
                  <a:pt x="1676400" y="12700"/>
                </a:lnTo>
                <a:lnTo>
                  <a:pt x="1689100" y="12700"/>
                </a:lnTo>
                <a:lnTo>
                  <a:pt x="1689100" y="0"/>
                </a:lnTo>
                <a:close/>
              </a:path>
              <a:path w="5410200" h="44450">
                <a:moveTo>
                  <a:pt x="1714500" y="0"/>
                </a:moveTo>
                <a:lnTo>
                  <a:pt x="1701800" y="0"/>
                </a:lnTo>
                <a:lnTo>
                  <a:pt x="1701800" y="12700"/>
                </a:lnTo>
                <a:lnTo>
                  <a:pt x="1714500" y="12700"/>
                </a:lnTo>
                <a:lnTo>
                  <a:pt x="1714500" y="0"/>
                </a:lnTo>
                <a:close/>
              </a:path>
              <a:path w="5410200" h="44450">
                <a:moveTo>
                  <a:pt x="1739900" y="0"/>
                </a:moveTo>
                <a:lnTo>
                  <a:pt x="1727200" y="0"/>
                </a:lnTo>
                <a:lnTo>
                  <a:pt x="1727200" y="12700"/>
                </a:lnTo>
                <a:lnTo>
                  <a:pt x="1739900" y="12700"/>
                </a:lnTo>
                <a:lnTo>
                  <a:pt x="1739900" y="0"/>
                </a:lnTo>
                <a:close/>
              </a:path>
              <a:path w="5410200" h="44450">
                <a:moveTo>
                  <a:pt x="1765300" y="0"/>
                </a:moveTo>
                <a:lnTo>
                  <a:pt x="1752600" y="0"/>
                </a:lnTo>
                <a:lnTo>
                  <a:pt x="1752600" y="12700"/>
                </a:lnTo>
                <a:lnTo>
                  <a:pt x="1765300" y="12700"/>
                </a:lnTo>
                <a:lnTo>
                  <a:pt x="1765300" y="0"/>
                </a:lnTo>
                <a:close/>
              </a:path>
              <a:path w="5410200" h="44450">
                <a:moveTo>
                  <a:pt x="1790700" y="0"/>
                </a:moveTo>
                <a:lnTo>
                  <a:pt x="1778000" y="0"/>
                </a:lnTo>
                <a:lnTo>
                  <a:pt x="1778000" y="12700"/>
                </a:lnTo>
                <a:lnTo>
                  <a:pt x="1790700" y="12700"/>
                </a:lnTo>
                <a:lnTo>
                  <a:pt x="1790700" y="0"/>
                </a:lnTo>
                <a:close/>
              </a:path>
              <a:path w="5410200" h="44450">
                <a:moveTo>
                  <a:pt x="1816100" y="0"/>
                </a:moveTo>
                <a:lnTo>
                  <a:pt x="1803400" y="0"/>
                </a:lnTo>
                <a:lnTo>
                  <a:pt x="1803400" y="12700"/>
                </a:lnTo>
                <a:lnTo>
                  <a:pt x="1816100" y="12700"/>
                </a:lnTo>
                <a:lnTo>
                  <a:pt x="1816100" y="0"/>
                </a:lnTo>
                <a:close/>
              </a:path>
              <a:path w="5410200" h="44450">
                <a:moveTo>
                  <a:pt x="1841500" y="0"/>
                </a:moveTo>
                <a:lnTo>
                  <a:pt x="1828800" y="0"/>
                </a:lnTo>
                <a:lnTo>
                  <a:pt x="1828800" y="12700"/>
                </a:lnTo>
                <a:lnTo>
                  <a:pt x="1841500" y="12700"/>
                </a:lnTo>
                <a:lnTo>
                  <a:pt x="1841500" y="0"/>
                </a:lnTo>
                <a:close/>
              </a:path>
              <a:path w="5410200" h="44450">
                <a:moveTo>
                  <a:pt x="1866900" y="0"/>
                </a:moveTo>
                <a:lnTo>
                  <a:pt x="1854200" y="0"/>
                </a:lnTo>
                <a:lnTo>
                  <a:pt x="1854200" y="12700"/>
                </a:lnTo>
                <a:lnTo>
                  <a:pt x="1866900" y="12700"/>
                </a:lnTo>
                <a:lnTo>
                  <a:pt x="1866900" y="0"/>
                </a:lnTo>
                <a:close/>
              </a:path>
              <a:path w="5410200" h="44450">
                <a:moveTo>
                  <a:pt x="1892300" y="0"/>
                </a:moveTo>
                <a:lnTo>
                  <a:pt x="1879600" y="0"/>
                </a:lnTo>
                <a:lnTo>
                  <a:pt x="1879600" y="12700"/>
                </a:lnTo>
                <a:lnTo>
                  <a:pt x="1892300" y="12700"/>
                </a:lnTo>
                <a:lnTo>
                  <a:pt x="1892300" y="0"/>
                </a:lnTo>
                <a:close/>
              </a:path>
              <a:path w="5410200" h="44450">
                <a:moveTo>
                  <a:pt x="1917700" y="0"/>
                </a:moveTo>
                <a:lnTo>
                  <a:pt x="1905000" y="0"/>
                </a:lnTo>
                <a:lnTo>
                  <a:pt x="1905000" y="12700"/>
                </a:lnTo>
                <a:lnTo>
                  <a:pt x="1917700" y="12700"/>
                </a:lnTo>
                <a:lnTo>
                  <a:pt x="1917700" y="0"/>
                </a:lnTo>
                <a:close/>
              </a:path>
              <a:path w="5410200" h="44450">
                <a:moveTo>
                  <a:pt x="1943100" y="0"/>
                </a:moveTo>
                <a:lnTo>
                  <a:pt x="1930400" y="0"/>
                </a:lnTo>
                <a:lnTo>
                  <a:pt x="1930400" y="12700"/>
                </a:lnTo>
                <a:lnTo>
                  <a:pt x="1943100" y="12700"/>
                </a:lnTo>
                <a:lnTo>
                  <a:pt x="1943100" y="0"/>
                </a:lnTo>
                <a:close/>
              </a:path>
              <a:path w="5410200" h="44450">
                <a:moveTo>
                  <a:pt x="1968500" y="0"/>
                </a:moveTo>
                <a:lnTo>
                  <a:pt x="1955800" y="0"/>
                </a:lnTo>
                <a:lnTo>
                  <a:pt x="1955800" y="12700"/>
                </a:lnTo>
                <a:lnTo>
                  <a:pt x="1968500" y="12700"/>
                </a:lnTo>
                <a:lnTo>
                  <a:pt x="1968500" y="0"/>
                </a:lnTo>
                <a:close/>
              </a:path>
              <a:path w="5410200" h="44450">
                <a:moveTo>
                  <a:pt x="1993900" y="0"/>
                </a:moveTo>
                <a:lnTo>
                  <a:pt x="1981200" y="0"/>
                </a:lnTo>
                <a:lnTo>
                  <a:pt x="1981200" y="12700"/>
                </a:lnTo>
                <a:lnTo>
                  <a:pt x="1993900" y="12700"/>
                </a:lnTo>
                <a:lnTo>
                  <a:pt x="1993900" y="0"/>
                </a:lnTo>
                <a:close/>
              </a:path>
              <a:path w="5410200" h="44450">
                <a:moveTo>
                  <a:pt x="2019300" y="0"/>
                </a:moveTo>
                <a:lnTo>
                  <a:pt x="2006600" y="0"/>
                </a:lnTo>
                <a:lnTo>
                  <a:pt x="2006600" y="12700"/>
                </a:lnTo>
                <a:lnTo>
                  <a:pt x="2019300" y="12700"/>
                </a:lnTo>
                <a:lnTo>
                  <a:pt x="2019300" y="0"/>
                </a:lnTo>
                <a:close/>
              </a:path>
              <a:path w="5410200" h="44450">
                <a:moveTo>
                  <a:pt x="2044700" y="0"/>
                </a:moveTo>
                <a:lnTo>
                  <a:pt x="2032000" y="0"/>
                </a:lnTo>
                <a:lnTo>
                  <a:pt x="2032000" y="12700"/>
                </a:lnTo>
                <a:lnTo>
                  <a:pt x="2044700" y="12700"/>
                </a:lnTo>
                <a:lnTo>
                  <a:pt x="2044700" y="0"/>
                </a:lnTo>
                <a:close/>
              </a:path>
              <a:path w="5410200" h="44450">
                <a:moveTo>
                  <a:pt x="2070100" y="0"/>
                </a:moveTo>
                <a:lnTo>
                  <a:pt x="2057400" y="0"/>
                </a:lnTo>
                <a:lnTo>
                  <a:pt x="2057400" y="12700"/>
                </a:lnTo>
                <a:lnTo>
                  <a:pt x="2070100" y="12700"/>
                </a:lnTo>
                <a:lnTo>
                  <a:pt x="2070100" y="0"/>
                </a:lnTo>
                <a:close/>
              </a:path>
              <a:path w="5410200" h="44450">
                <a:moveTo>
                  <a:pt x="2095500" y="0"/>
                </a:moveTo>
                <a:lnTo>
                  <a:pt x="2082800" y="0"/>
                </a:lnTo>
                <a:lnTo>
                  <a:pt x="2082800" y="12700"/>
                </a:lnTo>
                <a:lnTo>
                  <a:pt x="2095500" y="12700"/>
                </a:lnTo>
                <a:lnTo>
                  <a:pt x="2095500" y="0"/>
                </a:lnTo>
                <a:close/>
              </a:path>
              <a:path w="5410200" h="44450">
                <a:moveTo>
                  <a:pt x="2120900" y="0"/>
                </a:moveTo>
                <a:lnTo>
                  <a:pt x="2108200" y="0"/>
                </a:lnTo>
                <a:lnTo>
                  <a:pt x="2108200" y="12700"/>
                </a:lnTo>
                <a:lnTo>
                  <a:pt x="2120900" y="12700"/>
                </a:lnTo>
                <a:lnTo>
                  <a:pt x="2120900" y="0"/>
                </a:lnTo>
                <a:close/>
              </a:path>
              <a:path w="5410200" h="44450">
                <a:moveTo>
                  <a:pt x="2146300" y="0"/>
                </a:moveTo>
                <a:lnTo>
                  <a:pt x="2133600" y="0"/>
                </a:lnTo>
                <a:lnTo>
                  <a:pt x="2133600" y="12700"/>
                </a:lnTo>
                <a:lnTo>
                  <a:pt x="2146300" y="12700"/>
                </a:lnTo>
                <a:lnTo>
                  <a:pt x="2146300" y="0"/>
                </a:lnTo>
                <a:close/>
              </a:path>
              <a:path w="5410200" h="44450">
                <a:moveTo>
                  <a:pt x="2171700" y="0"/>
                </a:moveTo>
                <a:lnTo>
                  <a:pt x="2159000" y="0"/>
                </a:lnTo>
                <a:lnTo>
                  <a:pt x="2159000" y="12700"/>
                </a:lnTo>
                <a:lnTo>
                  <a:pt x="2171700" y="12700"/>
                </a:lnTo>
                <a:lnTo>
                  <a:pt x="2171700" y="0"/>
                </a:lnTo>
                <a:close/>
              </a:path>
              <a:path w="5410200" h="44450">
                <a:moveTo>
                  <a:pt x="2197100" y="0"/>
                </a:moveTo>
                <a:lnTo>
                  <a:pt x="2184400" y="0"/>
                </a:lnTo>
                <a:lnTo>
                  <a:pt x="2184400" y="12700"/>
                </a:lnTo>
                <a:lnTo>
                  <a:pt x="2197100" y="12700"/>
                </a:lnTo>
                <a:lnTo>
                  <a:pt x="2197100" y="0"/>
                </a:lnTo>
                <a:close/>
              </a:path>
              <a:path w="5410200" h="44450">
                <a:moveTo>
                  <a:pt x="2222500" y="0"/>
                </a:moveTo>
                <a:lnTo>
                  <a:pt x="2209800" y="0"/>
                </a:lnTo>
                <a:lnTo>
                  <a:pt x="2209800" y="12700"/>
                </a:lnTo>
                <a:lnTo>
                  <a:pt x="2222500" y="12700"/>
                </a:lnTo>
                <a:lnTo>
                  <a:pt x="2222500" y="0"/>
                </a:lnTo>
                <a:close/>
              </a:path>
              <a:path w="5410200" h="44450">
                <a:moveTo>
                  <a:pt x="2247900" y="0"/>
                </a:moveTo>
                <a:lnTo>
                  <a:pt x="2235200" y="0"/>
                </a:lnTo>
                <a:lnTo>
                  <a:pt x="2235200" y="12700"/>
                </a:lnTo>
                <a:lnTo>
                  <a:pt x="2247900" y="12700"/>
                </a:lnTo>
                <a:lnTo>
                  <a:pt x="2247900" y="0"/>
                </a:lnTo>
                <a:close/>
              </a:path>
              <a:path w="5410200" h="44450">
                <a:moveTo>
                  <a:pt x="2273300" y="0"/>
                </a:moveTo>
                <a:lnTo>
                  <a:pt x="2260600" y="0"/>
                </a:lnTo>
                <a:lnTo>
                  <a:pt x="2260600" y="12700"/>
                </a:lnTo>
                <a:lnTo>
                  <a:pt x="2273300" y="12700"/>
                </a:lnTo>
                <a:lnTo>
                  <a:pt x="2273300" y="0"/>
                </a:lnTo>
                <a:close/>
              </a:path>
              <a:path w="5410200" h="44450">
                <a:moveTo>
                  <a:pt x="2298700" y="0"/>
                </a:moveTo>
                <a:lnTo>
                  <a:pt x="2286000" y="0"/>
                </a:lnTo>
                <a:lnTo>
                  <a:pt x="2286000" y="12700"/>
                </a:lnTo>
                <a:lnTo>
                  <a:pt x="2298700" y="12700"/>
                </a:lnTo>
                <a:lnTo>
                  <a:pt x="2298700" y="0"/>
                </a:lnTo>
                <a:close/>
              </a:path>
              <a:path w="5410200" h="44450">
                <a:moveTo>
                  <a:pt x="2324100" y="0"/>
                </a:moveTo>
                <a:lnTo>
                  <a:pt x="2311400" y="0"/>
                </a:lnTo>
                <a:lnTo>
                  <a:pt x="2311400" y="12700"/>
                </a:lnTo>
                <a:lnTo>
                  <a:pt x="2324100" y="12700"/>
                </a:lnTo>
                <a:lnTo>
                  <a:pt x="2324100" y="0"/>
                </a:lnTo>
                <a:close/>
              </a:path>
              <a:path w="5410200" h="44450">
                <a:moveTo>
                  <a:pt x="2349500" y="0"/>
                </a:moveTo>
                <a:lnTo>
                  <a:pt x="2336800" y="0"/>
                </a:lnTo>
                <a:lnTo>
                  <a:pt x="2336800" y="12700"/>
                </a:lnTo>
                <a:lnTo>
                  <a:pt x="2349500" y="12700"/>
                </a:lnTo>
                <a:lnTo>
                  <a:pt x="2349500" y="0"/>
                </a:lnTo>
                <a:close/>
              </a:path>
              <a:path w="5410200" h="44450">
                <a:moveTo>
                  <a:pt x="2374900" y="0"/>
                </a:moveTo>
                <a:lnTo>
                  <a:pt x="2362200" y="0"/>
                </a:lnTo>
                <a:lnTo>
                  <a:pt x="2362200" y="12700"/>
                </a:lnTo>
                <a:lnTo>
                  <a:pt x="2374900" y="12700"/>
                </a:lnTo>
                <a:lnTo>
                  <a:pt x="2374900" y="0"/>
                </a:lnTo>
                <a:close/>
              </a:path>
              <a:path w="5410200" h="44450">
                <a:moveTo>
                  <a:pt x="2400300" y="0"/>
                </a:moveTo>
                <a:lnTo>
                  <a:pt x="2387600" y="0"/>
                </a:lnTo>
                <a:lnTo>
                  <a:pt x="2387600" y="12700"/>
                </a:lnTo>
                <a:lnTo>
                  <a:pt x="2400300" y="12700"/>
                </a:lnTo>
                <a:lnTo>
                  <a:pt x="2400300" y="0"/>
                </a:lnTo>
                <a:close/>
              </a:path>
              <a:path w="5410200" h="44450">
                <a:moveTo>
                  <a:pt x="2425700" y="0"/>
                </a:moveTo>
                <a:lnTo>
                  <a:pt x="2413000" y="0"/>
                </a:lnTo>
                <a:lnTo>
                  <a:pt x="2413000" y="12700"/>
                </a:lnTo>
                <a:lnTo>
                  <a:pt x="2425700" y="12700"/>
                </a:lnTo>
                <a:lnTo>
                  <a:pt x="2425700" y="0"/>
                </a:lnTo>
                <a:close/>
              </a:path>
              <a:path w="5410200" h="44450">
                <a:moveTo>
                  <a:pt x="2451100" y="0"/>
                </a:moveTo>
                <a:lnTo>
                  <a:pt x="2438400" y="0"/>
                </a:lnTo>
                <a:lnTo>
                  <a:pt x="2438400" y="12700"/>
                </a:lnTo>
                <a:lnTo>
                  <a:pt x="2451100" y="12700"/>
                </a:lnTo>
                <a:lnTo>
                  <a:pt x="2451100" y="0"/>
                </a:lnTo>
                <a:close/>
              </a:path>
              <a:path w="5410200" h="44450">
                <a:moveTo>
                  <a:pt x="2476500" y="0"/>
                </a:moveTo>
                <a:lnTo>
                  <a:pt x="2463800" y="0"/>
                </a:lnTo>
                <a:lnTo>
                  <a:pt x="2463800" y="12700"/>
                </a:lnTo>
                <a:lnTo>
                  <a:pt x="2476500" y="12700"/>
                </a:lnTo>
                <a:lnTo>
                  <a:pt x="2476500" y="0"/>
                </a:lnTo>
                <a:close/>
              </a:path>
              <a:path w="5410200" h="44450">
                <a:moveTo>
                  <a:pt x="2501900" y="0"/>
                </a:moveTo>
                <a:lnTo>
                  <a:pt x="2489200" y="0"/>
                </a:lnTo>
                <a:lnTo>
                  <a:pt x="2489200" y="12700"/>
                </a:lnTo>
                <a:lnTo>
                  <a:pt x="2501900" y="12700"/>
                </a:lnTo>
                <a:lnTo>
                  <a:pt x="2501900" y="0"/>
                </a:lnTo>
                <a:close/>
              </a:path>
              <a:path w="5410200" h="44450">
                <a:moveTo>
                  <a:pt x="2527300" y="0"/>
                </a:moveTo>
                <a:lnTo>
                  <a:pt x="2514600" y="0"/>
                </a:lnTo>
                <a:lnTo>
                  <a:pt x="2514600" y="12700"/>
                </a:lnTo>
                <a:lnTo>
                  <a:pt x="2527300" y="12700"/>
                </a:lnTo>
                <a:lnTo>
                  <a:pt x="2527300" y="0"/>
                </a:lnTo>
                <a:close/>
              </a:path>
              <a:path w="5410200" h="44450">
                <a:moveTo>
                  <a:pt x="2552700" y="0"/>
                </a:moveTo>
                <a:lnTo>
                  <a:pt x="2540000" y="0"/>
                </a:lnTo>
                <a:lnTo>
                  <a:pt x="2540000" y="12700"/>
                </a:lnTo>
                <a:lnTo>
                  <a:pt x="2552700" y="12700"/>
                </a:lnTo>
                <a:lnTo>
                  <a:pt x="2552700" y="0"/>
                </a:lnTo>
                <a:close/>
              </a:path>
              <a:path w="5410200" h="44450">
                <a:moveTo>
                  <a:pt x="2578100" y="0"/>
                </a:moveTo>
                <a:lnTo>
                  <a:pt x="2565400" y="0"/>
                </a:lnTo>
                <a:lnTo>
                  <a:pt x="2565400" y="12700"/>
                </a:lnTo>
                <a:lnTo>
                  <a:pt x="2578100" y="12700"/>
                </a:lnTo>
                <a:lnTo>
                  <a:pt x="2578100" y="0"/>
                </a:lnTo>
                <a:close/>
              </a:path>
              <a:path w="5410200" h="44450">
                <a:moveTo>
                  <a:pt x="2603500" y="0"/>
                </a:moveTo>
                <a:lnTo>
                  <a:pt x="2590800" y="0"/>
                </a:lnTo>
                <a:lnTo>
                  <a:pt x="2590800" y="12700"/>
                </a:lnTo>
                <a:lnTo>
                  <a:pt x="2603500" y="12700"/>
                </a:lnTo>
                <a:lnTo>
                  <a:pt x="2603500" y="0"/>
                </a:lnTo>
                <a:close/>
              </a:path>
              <a:path w="5410200" h="44450">
                <a:moveTo>
                  <a:pt x="2628900" y="0"/>
                </a:moveTo>
                <a:lnTo>
                  <a:pt x="2616200" y="0"/>
                </a:lnTo>
                <a:lnTo>
                  <a:pt x="2616200" y="12700"/>
                </a:lnTo>
                <a:lnTo>
                  <a:pt x="2628900" y="12700"/>
                </a:lnTo>
                <a:lnTo>
                  <a:pt x="2628900" y="0"/>
                </a:lnTo>
                <a:close/>
              </a:path>
              <a:path w="5410200" h="44450">
                <a:moveTo>
                  <a:pt x="2654300" y="0"/>
                </a:moveTo>
                <a:lnTo>
                  <a:pt x="2641600" y="0"/>
                </a:lnTo>
                <a:lnTo>
                  <a:pt x="2641600" y="12700"/>
                </a:lnTo>
                <a:lnTo>
                  <a:pt x="2654300" y="12700"/>
                </a:lnTo>
                <a:lnTo>
                  <a:pt x="2654300" y="0"/>
                </a:lnTo>
                <a:close/>
              </a:path>
              <a:path w="5410200" h="44450">
                <a:moveTo>
                  <a:pt x="2679700" y="0"/>
                </a:moveTo>
                <a:lnTo>
                  <a:pt x="2667000" y="0"/>
                </a:lnTo>
                <a:lnTo>
                  <a:pt x="2667000" y="12700"/>
                </a:lnTo>
                <a:lnTo>
                  <a:pt x="2679700" y="12700"/>
                </a:lnTo>
                <a:lnTo>
                  <a:pt x="2679700" y="0"/>
                </a:lnTo>
                <a:close/>
              </a:path>
              <a:path w="5410200" h="44450">
                <a:moveTo>
                  <a:pt x="2705100" y="0"/>
                </a:moveTo>
                <a:lnTo>
                  <a:pt x="2692400" y="0"/>
                </a:lnTo>
                <a:lnTo>
                  <a:pt x="2692400" y="12700"/>
                </a:lnTo>
                <a:lnTo>
                  <a:pt x="2705100" y="12700"/>
                </a:lnTo>
                <a:lnTo>
                  <a:pt x="2705100" y="0"/>
                </a:lnTo>
                <a:close/>
              </a:path>
              <a:path w="5410200" h="44450">
                <a:moveTo>
                  <a:pt x="2730500" y="0"/>
                </a:moveTo>
                <a:lnTo>
                  <a:pt x="2717800" y="0"/>
                </a:lnTo>
                <a:lnTo>
                  <a:pt x="2717800" y="12700"/>
                </a:lnTo>
                <a:lnTo>
                  <a:pt x="2730500" y="12700"/>
                </a:lnTo>
                <a:lnTo>
                  <a:pt x="2730500" y="0"/>
                </a:lnTo>
                <a:close/>
              </a:path>
              <a:path w="5410200" h="44450">
                <a:moveTo>
                  <a:pt x="2755900" y="0"/>
                </a:moveTo>
                <a:lnTo>
                  <a:pt x="2743200" y="0"/>
                </a:lnTo>
                <a:lnTo>
                  <a:pt x="2743200" y="12700"/>
                </a:lnTo>
                <a:lnTo>
                  <a:pt x="2755900" y="12700"/>
                </a:lnTo>
                <a:lnTo>
                  <a:pt x="2755900" y="0"/>
                </a:lnTo>
                <a:close/>
              </a:path>
              <a:path w="5410200" h="44450">
                <a:moveTo>
                  <a:pt x="2781300" y="0"/>
                </a:moveTo>
                <a:lnTo>
                  <a:pt x="2768600" y="0"/>
                </a:lnTo>
                <a:lnTo>
                  <a:pt x="2768600" y="12700"/>
                </a:lnTo>
                <a:lnTo>
                  <a:pt x="2781300" y="12700"/>
                </a:lnTo>
                <a:lnTo>
                  <a:pt x="2781300" y="0"/>
                </a:lnTo>
                <a:close/>
              </a:path>
              <a:path w="5410200" h="44450">
                <a:moveTo>
                  <a:pt x="2806700" y="0"/>
                </a:moveTo>
                <a:lnTo>
                  <a:pt x="2794000" y="0"/>
                </a:lnTo>
                <a:lnTo>
                  <a:pt x="2794000" y="12700"/>
                </a:lnTo>
                <a:lnTo>
                  <a:pt x="2806700" y="12700"/>
                </a:lnTo>
                <a:lnTo>
                  <a:pt x="2806700" y="0"/>
                </a:lnTo>
                <a:close/>
              </a:path>
              <a:path w="5410200" h="44450">
                <a:moveTo>
                  <a:pt x="2832100" y="0"/>
                </a:moveTo>
                <a:lnTo>
                  <a:pt x="2819400" y="0"/>
                </a:lnTo>
                <a:lnTo>
                  <a:pt x="2819400" y="12700"/>
                </a:lnTo>
                <a:lnTo>
                  <a:pt x="2832100" y="12700"/>
                </a:lnTo>
                <a:lnTo>
                  <a:pt x="2832100" y="0"/>
                </a:lnTo>
                <a:close/>
              </a:path>
              <a:path w="5410200" h="44450">
                <a:moveTo>
                  <a:pt x="2857500" y="0"/>
                </a:moveTo>
                <a:lnTo>
                  <a:pt x="2844800" y="0"/>
                </a:lnTo>
                <a:lnTo>
                  <a:pt x="2844800" y="12700"/>
                </a:lnTo>
                <a:lnTo>
                  <a:pt x="2857500" y="12700"/>
                </a:lnTo>
                <a:lnTo>
                  <a:pt x="2857500" y="0"/>
                </a:lnTo>
                <a:close/>
              </a:path>
              <a:path w="5410200" h="44450">
                <a:moveTo>
                  <a:pt x="2882900" y="0"/>
                </a:moveTo>
                <a:lnTo>
                  <a:pt x="2870200" y="0"/>
                </a:lnTo>
                <a:lnTo>
                  <a:pt x="2870200" y="12700"/>
                </a:lnTo>
                <a:lnTo>
                  <a:pt x="2882900" y="12700"/>
                </a:lnTo>
                <a:lnTo>
                  <a:pt x="2882900" y="0"/>
                </a:lnTo>
                <a:close/>
              </a:path>
              <a:path w="5410200" h="44450">
                <a:moveTo>
                  <a:pt x="2908300" y="0"/>
                </a:moveTo>
                <a:lnTo>
                  <a:pt x="2895600" y="0"/>
                </a:lnTo>
                <a:lnTo>
                  <a:pt x="2895600" y="12700"/>
                </a:lnTo>
                <a:lnTo>
                  <a:pt x="2908300" y="12700"/>
                </a:lnTo>
                <a:lnTo>
                  <a:pt x="2908300" y="0"/>
                </a:lnTo>
                <a:close/>
              </a:path>
              <a:path w="5410200" h="44450">
                <a:moveTo>
                  <a:pt x="2933700" y="0"/>
                </a:moveTo>
                <a:lnTo>
                  <a:pt x="2921000" y="0"/>
                </a:lnTo>
                <a:lnTo>
                  <a:pt x="2921000" y="12700"/>
                </a:lnTo>
                <a:lnTo>
                  <a:pt x="2933700" y="12700"/>
                </a:lnTo>
                <a:lnTo>
                  <a:pt x="2933700" y="0"/>
                </a:lnTo>
                <a:close/>
              </a:path>
              <a:path w="5410200" h="44450">
                <a:moveTo>
                  <a:pt x="2959100" y="0"/>
                </a:moveTo>
                <a:lnTo>
                  <a:pt x="2946400" y="0"/>
                </a:lnTo>
                <a:lnTo>
                  <a:pt x="2946400" y="12700"/>
                </a:lnTo>
                <a:lnTo>
                  <a:pt x="2959100" y="12700"/>
                </a:lnTo>
                <a:lnTo>
                  <a:pt x="2959100" y="0"/>
                </a:lnTo>
                <a:close/>
              </a:path>
              <a:path w="5410200" h="44450">
                <a:moveTo>
                  <a:pt x="2984500" y="0"/>
                </a:moveTo>
                <a:lnTo>
                  <a:pt x="2971800" y="0"/>
                </a:lnTo>
                <a:lnTo>
                  <a:pt x="2971800" y="12700"/>
                </a:lnTo>
                <a:lnTo>
                  <a:pt x="2984500" y="12700"/>
                </a:lnTo>
                <a:lnTo>
                  <a:pt x="2984500" y="0"/>
                </a:lnTo>
                <a:close/>
              </a:path>
              <a:path w="5410200" h="44450">
                <a:moveTo>
                  <a:pt x="3009900" y="0"/>
                </a:moveTo>
                <a:lnTo>
                  <a:pt x="2997200" y="0"/>
                </a:lnTo>
                <a:lnTo>
                  <a:pt x="2997200" y="12700"/>
                </a:lnTo>
                <a:lnTo>
                  <a:pt x="3009900" y="12700"/>
                </a:lnTo>
                <a:lnTo>
                  <a:pt x="3009900" y="0"/>
                </a:lnTo>
                <a:close/>
              </a:path>
              <a:path w="5410200" h="44450">
                <a:moveTo>
                  <a:pt x="3035300" y="0"/>
                </a:moveTo>
                <a:lnTo>
                  <a:pt x="3022600" y="0"/>
                </a:lnTo>
                <a:lnTo>
                  <a:pt x="3022600" y="12700"/>
                </a:lnTo>
                <a:lnTo>
                  <a:pt x="3035300" y="12700"/>
                </a:lnTo>
                <a:lnTo>
                  <a:pt x="3035300" y="0"/>
                </a:lnTo>
                <a:close/>
              </a:path>
              <a:path w="5410200" h="44450">
                <a:moveTo>
                  <a:pt x="3060700" y="0"/>
                </a:moveTo>
                <a:lnTo>
                  <a:pt x="3048000" y="0"/>
                </a:lnTo>
                <a:lnTo>
                  <a:pt x="3048000" y="12700"/>
                </a:lnTo>
                <a:lnTo>
                  <a:pt x="3060700" y="12700"/>
                </a:lnTo>
                <a:lnTo>
                  <a:pt x="3060700" y="0"/>
                </a:lnTo>
                <a:close/>
              </a:path>
              <a:path w="5410200" h="44450">
                <a:moveTo>
                  <a:pt x="3086100" y="0"/>
                </a:moveTo>
                <a:lnTo>
                  <a:pt x="3073400" y="0"/>
                </a:lnTo>
                <a:lnTo>
                  <a:pt x="3073400" y="12700"/>
                </a:lnTo>
                <a:lnTo>
                  <a:pt x="3086100" y="12700"/>
                </a:lnTo>
                <a:lnTo>
                  <a:pt x="3086100" y="0"/>
                </a:lnTo>
                <a:close/>
              </a:path>
              <a:path w="5410200" h="44450">
                <a:moveTo>
                  <a:pt x="3111500" y="0"/>
                </a:moveTo>
                <a:lnTo>
                  <a:pt x="3098800" y="0"/>
                </a:lnTo>
                <a:lnTo>
                  <a:pt x="3098800" y="12700"/>
                </a:lnTo>
                <a:lnTo>
                  <a:pt x="3111500" y="12700"/>
                </a:lnTo>
                <a:lnTo>
                  <a:pt x="3111500" y="0"/>
                </a:lnTo>
                <a:close/>
              </a:path>
              <a:path w="5410200" h="44450">
                <a:moveTo>
                  <a:pt x="3136900" y="0"/>
                </a:moveTo>
                <a:lnTo>
                  <a:pt x="3124200" y="0"/>
                </a:lnTo>
                <a:lnTo>
                  <a:pt x="3124200" y="12700"/>
                </a:lnTo>
                <a:lnTo>
                  <a:pt x="3136900" y="12700"/>
                </a:lnTo>
                <a:lnTo>
                  <a:pt x="3136900" y="0"/>
                </a:lnTo>
                <a:close/>
              </a:path>
              <a:path w="5410200" h="44450">
                <a:moveTo>
                  <a:pt x="3162300" y="0"/>
                </a:moveTo>
                <a:lnTo>
                  <a:pt x="3149600" y="0"/>
                </a:lnTo>
                <a:lnTo>
                  <a:pt x="3149600" y="12700"/>
                </a:lnTo>
                <a:lnTo>
                  <a:pt x="3162300" y="12700"/>
                </a:lnTo>
                <a:lnTo>
                  <a:pt x="3162300" y="0"/>
                </a:lnTo>
                <a:close/>
              </a:path>
              <a:path w="5410200" h="44450">
                <a:moveTo>
                  <a:pt x="3187700" y="0"/>
                </a:moveTo>
                <a:lnTo>
                  <a:pt x="3175000" y="0"/>
                </a:lnTo>
                <a:lnTo>
                  <a:pt x="3175000" y="12700"/>
                </a:lnTo>
                <a:lnTo>
                  <a:pt x="3187700" y="12700"/>
                </a:lnTo>
                <a:lnTo>
                  <a:pt x="3187700" y="0"/>
                </a:lnTo>
                <a:close/>
              </a:path>
              <a:path w="5410200" h="44450">
                <a:moveTo>
                  <a:pt x="3213100" y="0"/>
                </a:moveTo>
                <a:lnTo>
                  <a:pt x="3200400" y="0"/>
                </a:lnTo>
                <a:lnTo>
                  <a:pt x="3200400" y="12700"/>
                </a:lnTo>
                <a:lnTo>
                  <a:pt x="3213100" y="12700"/>
                </a:lnTo>
                <a:lnTo>
                  <a:pt x="3213100" y="0"/>
                </a:lnTo>
                <a:close/>
              </a:path>
              <a:path w="5410200" h="44450">
                <a:moveTo>
                  <a:pt x="3238500" y="0"/>
                </a:moveTo>
                <a:lnTo>
                  <a:pt x="3225800" y="0"/>
                </a:lnTo>
                <a:lnTo>
                  <a:pt x="3225800" y="12700"/>
                </a:lnTo>
                <a:lnTo>
                  <a:pt x="3238500" y="12700"/>
                </a:lnTo>
                <a:lnTo>
                  <a:pt x="3238500" y="0"/>
                </a:lnTo>
                <a:close/>
              </a:path>
              <a:path w="5410200" h="44450">
                <a:moveTo>
                  <a:pt x="3263900" y="0"/>
                </a:moveTo>
                <a:lnTo>
                  <a:pt x="3251200" y="0"/>
                </a:lnTo>
                <a:lnTo>
                  <a:pt x="3251200" y="12700"/>
                </a:lnTo>
                <a:lnTo>
                  <a:pt x="3263900" y="12700"/>
                </a:lnTo>
                <a:lnTo>
                  <a:pt x="3263900" y="0"/>
                </a:lnTo>
                <a:close/>
              </a:path>
              <a:path w="5410200" h="44450">
                <a:moveTo>
                  <a:pt x="3289300" y="0"/>
                </a:moveTo>
                <a:lnTo>
                  <a:pt x="3276600" y="0"/>
                </a:lnTo>
                <a:lnTo>
                  <a:pt x="3276600" y="12700"/>
                </a:lnTo>
                <a:lnTo>
                  <a:pt x="3289300" y="12700"/>
                </a:lnTo>
                <a:lnTo>
                  <a:pt x="3289300" y="0"/>
                </a:lnTo>
                <a:close/>
              </a:path>
              <a:path w="5410200" h="44450">
                <a:moveTo>
                  <a:pt x="3314700" y="0"/>
                </a:moveTo>
                <a:lnTo>
                  <a:pt x="3302000" y="0"/>
                </a:lnTo>
                <a:lnTo>
                  <a:pt x="3302000" y="12700"/>
                </a:lnTo>
                <a:lnTo>
                  <a:pt x="3314700" y="12700"/>
                </a:lnTo>
                <a:lnTo>
                  <a:pt x="3314700" y="0"/>
                </a:lnTo>
                <a:close/>
              </a:path>
              <a:path w="5410200" h="44450">
                <a:moveTo>
                  <a:pt x="3340100" y="0"/>
                </a:moveTo>
                <a:lnTo>
                  <a:pt x="3327400" y="0"/>
                </a:lnTo>
                <a:lnTo>
                  <a:pt x="3327400" y="12700"/>
                </a:lnTo>
                <a:lnTo>
                  <a:pt x="3340100" y="12700"/>
                </a:lnTo>
                <a:lnTo>
                  <a:pt x="3340100" y="0"/>
                </a:lnTo>
                <a:close/>
              </a:path>
              <a:path w="5410200" h="44450">
                <a:moveTo>
                  <a:pt x="3365500" y="0"/>
                </a:moveTo>
                <a:lnTo>
                  <a:pt x="3352800" y="0"/>
                </a:lnTo>
                <a:lnTo>
                  <a:pt x="3352800" y="12700"/>
                </a:lnTo>
                <a:lnTo>
                  <a:pt x="3365500" y="12700"/>
                </a:lnTo>
                <a:lnTo>
                  <a:pt x="3365500" y="0"/>
                </a:lnTo>
                <a:close/>
              </a:path>
              <a:path w="5410200" h="44450">
                <a:moveTo>
                  <a:pt x="3390900" y="0"/>
                </a:moveTo>
                <a:lnTo>
                  <a:pt x="3378200" y="0"/>
                </a:lnTo>
                <a:lnTo>
                  <a:pt x="3378200" y="12700"/>
                </a:lnTo>
                <a:lnTo>
                  <a:pt x="3390900" y="12700"/>
                </a:lnTo>
                <a:lnTo>
                  <a:pt x="3390900" y="0"/>
                </a:lnTo>
                <a:close/>
              </a:path>
              <a:path w="5410200" h="44450">
                <a:moveTo>
                  <a:pt x="3416300" y="0"/>
                </a:moveTo>
                <a:lnTo>
                  <a:pt x="3403600" y="0"/>
                </a:lnTo>
                <a:lnTo>
                  <a:pt x="3403600" y="12700"/>
                </a:lnTo>
                <a:lnTo>
                  <a:pt x="3416300" y="12700"/>
                </a:lnTo>
                <a:lnTo>
                  <a:pt x="3416300" y="0"/>
                </a:lnTo>
                <a:close/>
              </a:path>
              <a:path w="5410200" h="44450">
                <a:moveTo>
                  <a:pt x="3441700" y="0"/>
                </a:moveTo>
                <a:lnTo>
                  <a:pt x="3429000" y="0"/>
                </a:lnTo>
                <a:lnTo>
                  <a:pt x="3429000" y="12700"/>
                </a:lnTo>
                <a:lnTo>
                  <a:pt x="3441700" y="12700"/>
                </a:lnTo>
                <a:lnTo>
                  <a:pt x="3441700" y="0"/>
                </a:lnTo>
                <a:close/>
              </a:path>
              <a:path w="5410200" h="44450">
                <a:moveTo>
                  <a:pt x="3467100" y="0"/>
                </a:moveTo>
                <a:lnTo>
                  <a:pt x="3454400" y="0"/>
                </a:lnTo>
                <a:lnTo>
                  <a:pt x="3454400" y="12700"/>
                </a:lnTo>
                <a:lnTo>
                  <a:pt x="3467100" y="12700"/>
                </a:lnTo>
                <a:lnTo>
                  <a:pt x="3467100" y="0"/>
                </a:lnTo>
                <a:close/>
              </a:path>
              <a:path w="5410200" h="44450">
                <a:moveTo>
                  <a:pt x="3492500" y="0"/>
                </a:moveTo>
                <a:lnTo>
                  <a:pt x="3479800" y="0"/>
                </a:lnTo>
                <a:lnTo>
                  <a:pt x="3479800" y="12700"/>
                </a:lnTo>
                <a:lnTo>
                  <a:pt x="3492500" y="12700"/>
                </a:lnTo>
                <a:lnTo>
                  <a:pt x="3492500" y="0"/>
                </a:lnTo>
                <a:close/>
              </a:path>
              <a:path w="5410200" h="44450">
                <a:moveTo>
                  <a:pt x="3517900" y="0"/>
                </a:moveTo>
                <a:lnTo>
                  <a:pt x="3505200" y="0"/>
                </a:lnTo>
                <a:lnTo>
                  <a:pt x="3505200" y="12700"/>
                </a:lnTo>
                <a:lnTo>
                  <a:pt x="3517900" y="12700"/>
                </a:lnTo>
                <a:lnTo>
                  <a:pt x="3517900" y="0"/>
                </a:lnTo>
                <a:close/>
              </a:path>
              <a:path w="5410200" h="44450">
                <a:moveTo>
                  <a:pt x="3543300" y="0"/>
                </a:moveTo>
                <a:lnTo>
                  <a:pt x="3530600" y="0"/>
                </a:lnTo>
                <a:lnTo>
                  <a:pt x="3530600" y="12700"/>
                </a:lnTo>
                <a:lnTo>
                  <a:pt x="3543300" y="12700"/>
                </a:lnTo>
                <a:lnTo>
                  <a:pt x="3543300" y="0"/>
                </a:lnTo>
                <a:close/>
              </a:path>
              <a:path w="5410200" h="44450">
                <a:moveTo>
                  <a:pt x="3568700" y="0"/>
                </a:moveTo>
                <a:lnTo>
                  <a:pt x="3556000" y="0"/>
                </a:lnTo>
                <a:lnTo>
                  <a:pt x="3556000" y="12700"/>
                </a:lnTo>
                <a:lnTo>
                  <a:pt x="3568700" y="12700"/>
                </a:lnTo>
                <a:lnTo>
                  <a:pt x="3568700" y="0"/>
                </a:lnTo>
                <a:close/>
              </a:path>
              <a:path w="5410200" h="44450">
                <a:moveTo>
                  <a:pt x="3594100" y="0"/>
                </a:moveTo>
                <a:lnTo>
                  <a:pt x="3581400" y="0"/>
                </a:lnTo>
                <a:lnTo>
                  <a:pt x="3581400" y="12700"/>
                </a:lnTo>
                <a:lnTo>
                  <a:pt x="3594100" y="12700"/>
                </a:lnTo>
                <a:lnTo>
                  <a:pt x="3594100" y="0"/>
                </a:lnTo>
                <a:close/>
              </a:path>
              <a:path w="5410200" h="44450">
                <a:moveTo>
                  <a:pt x="3619500" y="0"/>
                </a:moveTo>
                <a:lnTo>
                  <a:pt x="3606800" y="0"/>
                </a:lnTo>
                <a:lnTo>
                  <a:pt x="3606800" y="12700"/>
                </a:lnTo>
                <a:lnTo>
                  <a:pt x="3619500" y="12700"/>
                </a:lnTo>
                <a:lnTo>
                  <a:pt x="3619500" y="0"/>
                </a:lnTo>
                <a:close/>
              </a:path>
              <a:path w="5410200" h="44450">
                <a:moveTo>
                  <a:pt x="3644900" y="0"/>
                </a:moveTo>
                <a:lnTo>
                  <a:pt x="3632200" y="0"/>
                </a:lnTo>
                <a:lnTo>
                  <a:pt x="3632200" y="12700"/>
                </a:lnTo>
                <a:lnTo>
                  <a:pt x="3644900" y="12700"/>
                </a:lnTo>
                <a:lnTo>
                  <a:pt x="3644900" y="0"/>
                </a:lnTo>
                <a:close/>
              </a:path>
              <a:path w="5410200" h="44450">
                <a:moveTo>
                  <a:pt x="3670300" y="0"/>
                </a:moveTo>
                <a:lnTo>
                  <a:pt x="3657600" y="0"/>
                </a:lnTo>
                <a:lnTo>
                  <a:pt x="3657600" y="12700"/>
                </a:lnTo>
                <a:lnTo>
                  <a:pt x="3670300" y="12700"/>
                </a:lnTo>
                <a:lnTo>
                  <a:pt x="3670300" y="0"/>
                </a:lnTo>
                <a:close/>
              </a:path>
              <a:path w="5410200" h="44450">
                <a:moveTo>
                  <a:pt x="3695700" y="0"/>
                </a:moveTo>
                <a:lnTo>
                  <a:pt x="3683000" y="0"/>
                </a:lnTo>
                <a:lnTo>
                  <a:pt x="3683000" y="12700"/>
                </a:lnTo>
                <a:lnTo>
                  <a:pt x="3695700" y="12700"/>
                </a:lnTo>
                <a:lnTo>
                  <a:pt x="3695700" y="0"/>
                </a:lnTo>
                <a:close/>
              </a:path>
              <a:path w="5410200" h="44450">
                <a:moveTo>
                  <a:pt x="3721100" y="0"/>
                </a:moveTo>
                <a:lnTo>
                  <a:pt x="3708400" y="0"/>
                </a:lnTo>
                <a:lnTo>
                  <a:pt x="3708400" y="12700"/>
                </a:lnTo>
                <a:lnTo>
                  <a:pt x="3721100" y="12700"/>
                </a:lnTo>
                <a:lnTo>
                  <a:pt x="3721100" y="0"/>
                </a:lnTo>
                <a:close/>
              </a:path>
              <a:path w="5410200" h="44450">
                <a:moveTo>
                  <a:pt x="3746500" y="0"/>
                </a:moveTo>
                <a:lnTo>
                  <a:pt x="3733800" y="0"/>
                </a:lnTo>
                <a:lnTo>
                  <a:pt x="3733800" y="12700"/>
                </a:lnTo>
                <a:lnTo>
                  <a:pt x="3746500" y="12700"/>
                </a:lnTo>
                <a:lnTo>
                  <a:pt x="3746500" y="0"/>
                </a:lnTo>
                <a:close/>
              </a:path>
              <a:path w="5410200" h="44450">
                <a:moveTo>
                  <a:pt x="3771900" y="0"/>
                </a:moveTo>
                <a:lnTo>
                  <a:pt x="3759200" y="0"/>
                </a:lnTo>
                <a:lnTo>
                  <a:pt x="3759200" y="12700"/>
                </a:lnTo>
                <a:lnTo>
                  <a:pt x="3771900" y="12700"/>
                </a:lnTo>
                <a:lnTo>
                  <a:pt x="3771900" y="0"/>
                </a:lnTo>
                <a:close/>
              </a:path>
              <a:path w="5410200" h="44450">
                <a:moveTo>
                  <a:pt x="3797300" y="0"/>
                </a:moveTo>
                <a:lnTo>
                  <a:pt x="3784600" y="0"/>
                </a:lnTo>
                <a:lnTo>
                  <a:pt x="3784600" y="12700"/>
                </a:lnTo>
                <a:lnTo>
                  <a:pt x="3797300" y="12700"/>
                </a:lnTo>
                <a:lnTo>
                  <a:pt x="3797300" y="0"/>
                </a:lnTo>
                <a:close/>
              </a:path>
              <a:path w="5410200" h="44450">
                <a:moveTo>
                  <a:pt x="3822700" y="0"/>
                </a:moveTo>
                <a:lnTo>
                  <a:pt x="3810000" y="0"/>
                </a:lnTo>
                <a:lnTo>
                  <a:pt x="3810000" y="12700"/>
                </a:lnTo>
                <a:lnTo>
                  <a:pt x="3822700" y="12700"/>
                </a:lnTo>
                <a:lnTo>
                  <a:pt x="3822700" y="0"/>
                </a:lnTo>
                <a:close/>
              </a:path>
              <a:path w="5410200" h="44450">
                <a:moveTo>
                  <a:pt x="3848100" y="0"/>
                </a:moveTo>
                <a:lnTo>
                  <a:pt x="3835400" y="0"/>
                </a:lnTo>
                <a:lnTo>
                  <a:pt x="3835400" y="12700"/>
                </a:lnTo>
                <a:lnTo>
                  <a:pt x="3848100" y="12700"/>
                </a:lnTo>
                <a:lnTo>
                  <a:pt x="3848100" y="0"/>
                </a:lnTo>
                <a:close/>
              </a:path>
              <a:path w="5410200" h="44450">
                <a:moveTo>
                  <a:pt x="3873500" y="0"/>
                </a:moveTo>
                <a:lnTo>
                  <a:pt x="3860800" y="0"/>
                </a:lnTo>
                <a:lnTo>
                  <a:pt x="3860800" y="12700"/>
                </a:lnTo>
                <a:lnTo>
                  <a:pt x="3873500" y="12700"/>
                </a:lnTo>
                <a:lnTo>
                  <a:pt x="3873500" y="0"/>
                </a:lnTo>
                <a:close/>
              </a:path>
              <a:path w="5410200" h="44450">
                <a:moveTo>
                  <a:pt x="3898900" y="0"/>
                </a:moveTo>
                <a:lnTo>
                  <a:pt x="3886200" y="0"/>
                </a:lnTo>
                <a:lnTo>
                  <a:pt x="3886200" y="12700"/>
                </a:lnTo>
                <a:lnTo>
                  <a:pt x="3898900" y="12700"/>
                </a:lnTo>
                <a:lnTo>
                  <a:pt x="3898900" y="0"/>
                </a:lnTo>
                <a:close/>
              </a:path>
              <a:path w="5410200" h="44450">
                <a:moveTo>
                  <a:pt x="3924300" y="0"/>
                </a:moveTo>
                <a:lnTo>
                  <a:pt x="3911600" y="0"/>
                </a:lnTo>
                <a:lnTo>
                  <a:pt x="3911600" y="12700"/>
                </a:lnTo>
                <a:lnTo>
                  <a:pt x="3924300" y="12700"/>
                </a:lnTo>
                <a:lnTo>
                  <a:pt x="3924300" y="0"/>
                </a:lnTo>
                <a:close/>
              </a:path>
              <a:path w="5410200" h="44450">
                <a:moveTo>
                  <a:pt x="3949700" y="0"/>
                </a:moveTo>
                <a:lnTo>
                  <a:pt x="3937000" y="0"/>
                </a:lnTo>
                <a:lnTo>
                  <a:pt x="3937000" y="12700"/>
                </a:lnTo>
                <a:lnTo>
                  <a:pt x="3949700" y="12700"/>
                </a:lnTo>
                <a:lnTo>
                  <a:pt x="3949700" y="0"/>
                </a:lnTo>
                <a:close/>
              </a:path>
              <a:path w="5410200" h="44450">
                <a:moveTo>
                  <a:pt x="3975100" y="0"/>
                </a:moveTo>
                <a:lnTo>
                  <a:pt x="3962400" y="0"/>
                </a:lnTo>
                <a:lnTo>
                  <a:pt x="3962400" y="12700"/>
                </a:lnTo>
                <a:lnTo>
                  <a:pt x="3975100" y="12700"/>
                </a:lnTo>
                <a:lnTo>
                  <a:pt x="3975100" y="0"/>
                </a:lnTo>
                <a:close/>
              </a:path>
              <a:path w="5410200" h="44450">
                <a:moveTo>
                  <a:pt x="4000500" y="0"/>
                </a:moveTo>
                <a:lnTo>
                  <a:pt x="3987800" y="0"/>
                </a:lnTo>
                <a:lnTo>
                  <a:pt x="3987800" y="12700"/>
                </a:lnTo>
                <a:lnTo>
                  <a:pt x="4000500" y="12700"/>
                </a:lnTo>
                <a:lnTo>
                  <a:pt x="4000500" y="0"/>
                </a:lnTo>
                <a:close/>
              </a:path>
              <a:path w="5410200" h="44450">
                <a:moveTo>
                  <a:pt x="4025900" y="0"/>
                </a:moveTo>
                <a:lnTo>
                  <a:pt x="4013200" y="0"/>
                </a:lnTo>
                <a:lnTo>
                  <a:pt x="4013200" y="12700"/>
                </a:lnTo>
                <a:lnTo>
                  <a:pt x="4025900" y="12700"/>
                </a:lnTo>
                <a:lnTo>
                  <a:pt x="4025900" y="0"/>
                </a:lnTo>
                <a:close/>
              </a:path>
              <a:path w="5410200" h="44450">
                <a:moveTo>
                  <a:pt x="4051300" y="0"/>
                </a:moveTo>
                <a:lnTo>
                  <a:pt x="4038600" y="0"/>
                </a:lnTo>
                <a:lnTo>
                  <a:pt x="4038600" y="12700"/>
                </a:lnTo>
                <a:lnTo>
                  <a:pt x="4051300" y="12700"/>
                </a:lnTo>
                <a:lnTo>
                  <a:pt x="4051300" y="0"/>
                </a:lnTo>
                <a:close/>
              </a:path>
              <a:path w="5410200" h="44450">
                <a:moveTo>
                  <a:pt x="4076700" y="0"/>
                </a:moveTo>
                <a:lnTo>
                  <a:pt x="4064000" y="0"/>
                </a:lnTo>
                <a:lnTo>
                  <a:pt x="4064000" y="12700"/>
                </a:lnTo>
                <a:lnTo>
                  <a:pt x="4076700" y="12700"/>
                </a:lnTo>
                <a:lnTo>
                  <a:pt x="4076700" y="0"/>
                </a:lnTo>
                <a:close/>
              </a:path>
              <a:path w="5410200" h="44450">
                <a:moveTo>
                  <a:pt x="4102100" y="0"/>
                </a:moveTo>
                <a:lnTo>
                  <a:pt x="4089400" y="0"/>
                </a:lnTo>
                <a:lnTo>
                  <a:pt x="4089400" y="12700"/>
                </a:lnTo>
                <a:lnTo>
                  <a:pt x="4102100" y="12700"/>
                </a:lnTo>
                <a:lnTo>
                  <a:pt x="4102100" y="0"/>
                </a:lnTo>
                <a:close/>
              </a:path>
              <a:path w="5410200" h="44450">
                <a:moveTo>
                  <a:pt x="4127500" y="0"/>
                </a:moveTo>
                <a:lnTo>
                  <a:pt x="4114800" y="0"/>
                </a:lnTo>
                <a:lnTo>
                  <a:pt x="4114800" y="12700"/>
                </a:lnTo>
                <a:lnTo>
                  <a:pt x="4127500" y="12700"/>
                </a:lnTo>
                <a:lnTo>
                  <a:pt x="4127500" y="0"/>
                </a:lnTo>
                <a:close/>
              </a:path>
              <a:path w="5410200" h="44450">
                <a:moveTo>
                  <a:pt x="4152900" y="0"/>
                </a:moveTo>
                <a:lnTo>
                  <a:pt x="4140200" y="0"/>
                </a:lnTo>
                <a:lnTo>
                  <a:pt x="4140200" y="12700"/>
                </a:lnTo>
                <a:lnTo>
                  <a:pt x="4152900" y="12700"/>
                </a:lnTo>
                <a:lnTo>
                  <a:pt x="4152900" y="0"/>
                </a:lnTo>
                <a:close/>
              </a:path>
              <a:path w="5410200" h="44450">
                <a:moveTo>
                  <a:pt x="4178300" y="0"/>
                </a:moveTo>
                <a:lnTo>
                  <a:pt x="4165600" y="0"/>
                </a:lnTo>
                <a:lnTo>
                  <a:pt x="4165600" y="12700"/>
                </a:lnTo>
                <a:lnTo>
                  <a:pt x="4178300" y="12700"/>
                </a:lnTo>
                <a:lnTo>
                  <a:pt x="4178300" y="0"/>
                </a:lnTo>
                <a:close/>
              </a:path>
              <a:path w="5410200" h="44450">
                <a:moveTo>
                  <a:pt x="4203700" y="0"/>
                </a:moveTo>
                <a:lnTo>
                  <a:pt x="4191000" y="0"/>
                </a:lnTo>
                <a:lnTo>
                  <a:pt x="4191000" y="12700"/>
                </a:lnTo>
                <a:lnTo>
                  <a:pt x="4203700" y="12700"/>
                </a:lnTo>
                <a:lnTo>
                  <a:pt x="4203700" y="0"/>
                </a:lnTo>
                <a:close/>
              </a:path>
              <a:path w="5410200" h="44450">
                <a:moveTo>
                  <a:pt x="4229100" y="0"/>
                </a:moveTo>
                <a:lnTo>
                  <a:pt x="4216400" y="0"/>
                </a:lnTo>
                <a:lnTo>
                  <a:pt x="4216400" y="12700"/>
                </a:lnTo>
                <a:lnTo>
                  <a:pt x="4229100" y="12700"/>
                </a:lnTo>
                <a:lnTo>
                  <a:pt x="4229100" y="0"/>
                </a:lnTo>
                <a:close/>
              </a:path>
              <a:path w="5410200" h="44450">
                <a:moveTo>
                  <a:pt x="4254500" y="0"/>
                </a:moveTo>
                <a:lnTo>
                  <a:pt x="4241800" y="0"/>
                </a:lnTo>
                <a:lnTo>
                  <a:pt x="4241800" y="12700"/>
                </a:lnTo>
                <a:lnTo>
                  <a:pt x="4254500" y="12700"/>
                </a:lnTo>
                <a:lnTo>
                  <a:pt x="4254500" y="0"/>
                </a:lnTo>
                <a:close/>
              </a:path>
              <a:path w="5410200" h="44450">
                <a:moveTo>
                  <a:pt x="4279900" y="0"/>
                </a:moveTo>
                <a:lnTo>
                  <a:pt x="4267200" y="0"/>
                </a:lnTo>
                <a:lnTo>
                  <a:pt x="4267200" y="12700"/>
                </a:lnTo>
                <a:lnTo>
                  <a:pt x="4279900" y="12700"/>
                </a:lnTo>
                <a:lnTo>
                  <a:pt x="4279900" y="0"/>
                </a:lnTo>
                <a:close/>
              </a:path>
              <a:path w="5410200" h="44450">
                <a:moveTo>
                  <a:pt x="4305300" y="0"/>
                </a:moveTo>
                <a:lnTo>
                  <a:pt x="4292600" y="0"/>
                </a:lnTo>
                <a:lnTo>
                  <a:pt x="4292600" y="12700"/>
                </a:lnTo>
                <a:lnTo>
                  <a:pt x="4305300" y="12700"/>
                </a:lnTo>
                <a:lnTo>
                  <a:pt x="4305300" y="0"/>
                </a:lnTo>
                <a:close/>
              </a:path>
              <a:path w="5410200" h="44450">
                <a:moveTo>
                  <a:pt x="4330700" y="0"/>
                </a:moveTo>
                <a:lnTo>
                  <a:pt x="4318000" y="0"/>
                </a:lnTo>
                <a:lnTo>
                  <a:pt x="4318000" y="12700"/>
                </a:lnTo>
                <a:lnTo>
                  <a:pt x="4330700" y="12700"/>
                </a:lnTo>
                <a:lnTo>
                  <a:pt x="4330700" y="0"/>
                </a:lnTo>
                <a:close/>
              </a:path>
              <a:path w="5410200" h="44450">
                <a:moveTo>
                  <a:pt x="4356100" y="0"/>
                </a:moveTo>
                <a:lnTo>
                  <a:pt x="4343400" y="0"/>
                </a:lnTo>
                <a:lnTo>
                  <a:pt x="4343400" y="12700"/>
                </a:lnTo>
                <a:lnTo>
                  <a:pt x="4356100" y="12700"/>
                </a:lnTo>
                <a:lnTo>
                  <a:pt x="4356100" y="0"/>
                </a:lnTo>
                <a:close/>
              </a:path>
              <a:path w="5410200" h="44450">
                <a:moveTo>
                  <a:pt x="4381500" y="0"/>
                </a:moveTo>
                <a:lnTo>
                  <a:pt x="4368800" y="0"/>
                </a:lnTo>
                <a:lnTo>
                  <a:pt x="4368800" y="12700"/>
                </a:lnTo>
                <a:lnTo>
                  <a:pt x="4381500" y="12700"/>
                </a:lnTo>
                <a:lnTo>
                  <a:pt x="4381500" y="0"/>
                </a:lnTo>
                <a:close/>
              </a:path>
              <a:path w="5410200" h="44450">
                <a:moveTo>
                  <a:pt x="4406900" y="0"/>
                </a:moveTo>
                <a:lnTo>
                  <a:pt x="4394200" y="0"/>
                </a:lnTo>
                <a:lnTo>
                  <a:pt x="4394200" y="12700"/>
                </a:lnTo>
                <a:lnTo>
                  <a:pt x="4406900" y="12700"/>
                </a:lnTo>
                <a:lnTo>
                  <a:pt x="4406900" y="0"/>
                </a:lnTo>
                <a:close/>
              </a:path>
              <a:path w="5410200" h="44450">
                <a:moveTo>
                  <a:pt x="4432300" y="0"/>
                </a:moveTo>
                <a:lnTo>
                  <a:pt x="4419600" y="0"/>
                </a:lnTo>
                <a:lnTo>
                  <a:pt x="4419600" y="12700"/>
                </a:lnTo>
                <a:lnTo>
                  <a:pt x="4432300" y="12700"/>
                </a:lnTo>
                <a:lnTo>
                  <a:pt x="4432300" y="0"/>
                </a:lnTo>
                <a:close/>
              </a:path>
              <a:path w="5410200" h="44450">
                <a:moveTo>
                  <a:pt x="4457700" y="0"/>
                </a:moveTo>
                <a:lnTo>
                  <a:pt x="4445000" y="0"/>
                </a:lnTo>
                <a:lnTo>
                  <a:pt x="4445000" y="12700"/>
                </a:lnTo>
                <a:lnTo>
                  <a:pt x="4457700" y="12700"/>
                </a:lnTo>
                <a:lnTo>
                  <a:pt x="4457700" y="0"/>
                </a:lnTo>
                <a:close/>
              </a:path>
              <a:path w="5410200" h="44450">
                <a:moveTo>
                  <a:pt x="4483100" y="0"/>
                </a:moveTo>
                <a:lnTo>
                  <a:pt x="4470400" y="0"/>
                </a:lnTo>
                <a:lnTo>
                  <a:pt x="4470400" y="12700"/>
                </a:lnTo>
                <a:lnTo>
                  <a:pt x="4483100" y="12700"/>
                </a:lnTo>
                <a:lnTo>
                  <a:pt x="4483100" y="0"/>
                </a:lnTo>
                <a:close/>
              </a:path>
              <a:path w="5410200" h="44450">
                <a:moveTo>
                  <a:pt x="4508500" y="0"/>
                </a:moveTo>
                <a:lnTo>
                  <a:pt x="4495800" y="0"/>
                </a:lnTo>
                <a:lnTo>
                  <a:pt x="4495800" y="12700"/>
                </a:lnTo>
                <a:lnTo>
                  <a:pt x="4508500" y="12700"/>
                </a:lnTo>
                <a:lnTo>
                  <a:pt x="4508500" y="0"/>
                </a:lnTo>
                <a:close/>
              </a:path>
              <a:path w="5410200" h="44450">
                <a:moveTo>
                  <a:pt x="4533900" y="0"/>
                </a:moveTo>
                <a:lnTo>
                  <a:pt x="4521200" y="0"/>
                </a:lnTo>
                <a:lnTo>
                  <a:pt x="4521200" y="12700"/>
                </a:lnTo>
                <a:lnTo>
                  <a:pt x="4533900" y="12700"/>
                </a:lnTo>
                <a:lnTo>
                  <a:pt x="4533900" y="0"/>
                </a:lnTo>
                <a:close/>
              </a:path>
              <a:path w="5410200" h="44450">
                <a:moveTo>
                  <a:pt x="4559300" y="0"/>
                </a:moveTo>
                <a:lnTo>
                  <a:pt x="4546600" y="0"/>
                </a:lnTo>
                <a:lnTo>
                  <a:pt x="4546600" y="12700"/>
                </a:lnTo>
                <a:lnTo>
                  <a:pt x="4559300" y="12700"/>
                </a:lnTo>
                <a:lnTo>
                  <a:pt x="4559300" y="0"/>
                </a:lnTo>
                <a:close/>
              </a:path>
              <a:path w="5410200" h="44450">
                <a:moveTo>
                  <a:pt x="4584700" y="0"/>
                </a:moveTo>
                <a:lnTo>
                  <a:pt x="4572000" y="0"/>
                </a:lnTo>
                <a:lnTo>
                  <a:pt x="4572000" y="12700"/>
                </a:lnTo>
                <a:lnTo>
                  <a:pt x="4584700" y="12700"/>
                </a:lnTo>
                <a:lnTo>
                  <a:pt x="4584700" y="0"/>
                </a:lnTo>
                <a:close/>
              </a:path>
              <a:path w="5410200" h="44450">
                <a:moveTo>
                  <a:pt x="4610100" y="0"/>
                </a:moveTo>
                <a:lnTo>
                  <a:pt x="4597400" y="0"/>
                </a:lnTo>
                <a:lnTo>
                  <a:pt x="4597400" y="12700"/>
                </a:lnTo>
                <a:lnTo>
                  <a:pt x="4610100" y="12700"/>
                </a:lnTo>
                <a:lnTo>
                  <a:pt x="4610100" y="0"/>
                </a:lnTo>
                <a:close/>
              </a:path>
              <a:path w="5410200" h="44450">
                <a:moveTo>
                  <a:pt x="4635500" y="0"/>
                </a:moveTo>
                <a:lnTo>
                  <a:pt x="4622800" y="0"/>
                </a:lnTo>
                <a:lnTo>
                  <a:pt x="4622800" y="12700"/>
                </a:lnTo>
                <a:lnTo>
                  <a:pt x="4635500" y="12700"/>
                </a:lnTo>
                <a:lnTo>
                  <a:pt x="4635500" y="0"/>
                </a:lnTo>
                <a:close/>
              </a:path>
              <a:path w="5410200" h="44450">
                <a:moveTo>
                  <a:pt x="4660900" y="0"/>
                </a:moveTo>
                <a:lnTo>
                  <a:pt x="4648200" y="0"/>
                </a:lnTo>
                <a:lnTo>
                  <a:pt x="4648200" y="12700"/>
                </a:lnTo>
                <a:lnTo>
                  <a:pt x="4660900" y="12700"/>
                </a:lnTo>
                <a:lnTo>
                  <a:pt x="4660900" y="0"/>
                </a:lnTo>
                <a:close/>
              </a:path>
              <a:path w="5410200" h="44450">
                <a:moveTo>
                  <a:pt x="4686300" y="0"/>
                </a:moveTo>
                <a:lnTo>
                  <a:pt x="4673600" y="0"/>
                </a:lnTo>
                <a:lnTo>
                  <a:pt x="4673600" y="12700"/>
                </a:lnTo>
                <a:lnTo>
                  <a:pt x="4686300" y="12700"/>
                </a:lnTo>
                <a:lnTo>
                  <a:pt x="4686300" y="0"/>
                </a:lnTo>
                <a:close/>
              </a:path>
              <a:path w="5410200" h="44450">
                <a:moveTo>
                  <a:pt x="4711700" y="0"/>
                </a:moveTo>
                <a:lnTo>
                  <a:pt x="4699000" y="0"/>
                </a:lnTo>
                <a:lnTo>
                  <a:pt x="4699000" y="12700"/>
                </a:lnTo>
                <a:lnTo>
                  <a:pt x="4711700" y="12700"/>
                </a:lnTo>
                <a:lnTo>
                  <a:pt x="4711700" y="0"/>
                </a:lnTo>
                <a:close/>
              </a:path>
              <a:path w="5410200" h="44450">
                <a:moveTo>
                  <a:pt x="4737100" y="0"/>
                </a:moveTo>
                <a:lnTo>
                  <a:pt x="4724400" y="0"/>
                </a:lnTo>
                <a:lnTo>
                  <a:pt x="4724400" y="12700"/>
                </a:lnTo>
                <a:lnTo>
                  <a:pt x="4737100" y="12700"/>
                </a:lnTo>
                <a:lnTo>
                  <a:pt x="4737100" y="0"/>
                </a:lnTo>
                <a:close/>
              </a:path>
              <a:path w="5410200" h="44450">
                <a:moveTo>
                  <a:pt x="4762500" y="0"/>
                </a:moveTo>
                <a:lnTo>
                  <a:pt x="4749800" y="0"/>
                </a:lnTo>
                <a:lnTo>
                  <a:pt x="4749800" y="12700"/>
                </a:lnTo>
                <a:lnTo>
                  <a:pt x="4762500" y="12700"/>
                </a:lnTo>
                <a:lnTo>
                  <a:pt x="4762500" y="0"/>
                </a:lnTo>
                <a:close/>
              </a:path>
              <a:path w="5410200" h="44450">
                <a:moveTo>
                  <a:pt x="4787900" y="0"/>
                </a:moveTo>
                <a:lnTo>
                  <a:pt x="4775200" y="0"/>
                </a:lnTo>
                <a:lnTo>
                  <a:pt x="4775200" y="12700"/>
                </a:lnTo>
                <a:lnTo>
                  <a:pt x="4787900" y="12700"/>
                </a:lnTo>
                <a:lnTo>
                  <a:pt x="4787900" y="0"/>
                </a:lnTo>
                <a:close/>
              </a:path>
              <a:path w="5410200" h="44450">
                <a:moveTo>
                  <a:pt x="4813300" y="0"/>
                </a:moveTo>
                <a:lnTo>
                  <a:pt x="4800600" y="0"/>
                </a:lnTo>
                <a:lnTo>
                  <a:pt x="4800600" y="12700"/>
                </a:lnTo>
                <a:lnTo>
                  <a:pt x="4813300" y="12700"/>
                </a:lnTo>
                <a:lnTo>
                  <a:pt x="4813300" y="0"/>
                </a:lnTo>
                <a:close/>
              </a:path>
              <a:path w="5410200" h="44450">
                <a:moveTo>
                  <a:pt x="4838700" y="0"/>
                </a:moveTo>
                <a:lnTo>
                  <a:pt x="4826000" y="0"/>
                </a:lnTo>
                <a:lnTo>
                  <a:pt x="4826000" y="12700"/>
                </a:lnTo>
                <a:lnTo>
                  <a:pt x="4838700" y="12700"/>
                </a:lnTo>
                <a:lnTo>
                  <a:pt x="4838700" y="0"/>
                </a:lnTo>
                <a:close/>
              </a:path>
              <a:path w="5410200" h="44450">
                <a:moveTo>
                  <a:pt x="4864100" y="0"/>
                </a:moveTo>
                <a:lnTo>
                  <a:pt x="4851400" y="0"/>
                </a:lnTo>
                <a:lnTo>
                  <a:pt x="4851400" y="12700"/>
                </a:lnTo>
                <a:lnTo>
                  <a:pt x="4864100" y="12700"/>
                </a:lnTo>
                <a:lnTo>
                  <a:pt x="4864100" y="0"/>
                </a:lnTo>
                <a:close/>
              </a:path>
              <a:path w="5410200" h="44450">
                <a:moveTo>
                  <a:pt x="4889500" y="0"/>
                </a:moveTo>
                <a:lnTo>
                  <a:pt x="4876800" y="0"/>
                </a:lnTo>
                <a:lnTo>
                  <a:pt x="4876800" y="12700"/>
                </a:lnTo>
                <a:lnTo>
                  <a:pt x="4889500" y="12700"/>
                </a:lnTo>
                <a:lnTo>
                  <a:pt x="4889500" y="0"/>
                </a:lnTo>
                <a:close/>
              </a:path>
              <a:path w="5410200" h="44450">
                <a:moveTo>
                  <a:pt x="4914900" y="0"/>
                </a:moveTo>
                <a:lnTo>
                  <a:pt x="4902200" y="0"/>
                </a:lnTo>
                <a:lnTo>
                  <a:pt x="4902200" y="12700"/>
                </a:lnTo>
                <a:lnTo>
                  <a:pt x="4914900" y="12700"/>
                </a:lnTo>
                <a:lnTo>
                  <a:pt x="4914900" y="0"/>
                </a:lnTo>
                <a:close/>
              </a:path>
              <a:path w="5410200" h="44450">
                <a:moveTo>
                  <a:pt x="4940300" y="0"/>
                </a:moveTo>
                <a:lnTo>
                  <a:pt x="4927600" y="0"/>
                </a:lnTo>
                <a:lnTo>
                  <a:pt x="4927600" y="12700"/>
                </a:lnTo>
                <a:lnTo>
                  <a:pt x="4940300" y="12700"/>
                </a:lnTo>
                <a:lnTo>
                  <a:pt x="4940300" y="0"/>
                </a:lnTo>
                <a:close/>
              </a:path>
              <a:path w="5410200" h="44450">
                <a:moveTo>
                  <a:pt x="4965700" y="0"/>
                </a:moveTo>
                <a:lnTo>
                  <a:pt x="4953000" y="0"/>
                </a:lnTo>
                <a:lnTo>
                  <a:pt x="4953000" y="12700"/>
                </a:lnTo>
                <a:lnTo>
                  <a:pt x="4965700" y="12700"/>
                </a:lnTo>
                <a:lnTo>
                  <a:pt x="4965700" y="0"/>
                </a:lnTo>
                <a:close/>
              </a:path>
              <a:path w="5410200" h="44450">
                <a:moveTo>
                  <a:pt x="4991100" y="0"/>
                </a:moveTo>
                <a:lnTo>
                  <a:pt x="4978400" y="0"/>
                </a:lnTo>
                <a:lnTo>
                  <a:pt x="4978400" y="12700"/>
                </a:lnTo>
                <a:lnTo>
                  <a:pt x="4991100" y="12700"/>
                </a:lnTo>
                <a:lnTo>
                  <a:pt x="4991100" y="0"/>
                </a:lnTo>
                <a:close/>
              </a:path>
              <a:path w="5410200" h="44450">
                <a:moveTo>
                  <a:pt x="5016500" y="0"/>
                </a:moveTo>
                <a:lnTo>
                  <a:pt x="5003800" y="0"/>
                </a:lnTo>
                <a:lnTo>
                  <a:pt x="5003800" y="12700"/>
                </a:lnTo>
                <a:lnTo>
                  <a:pt x="5016500" y="12700"/>
                </a:lnTo>
                <a:lnTo>
                  <a:pt x="5016500" y="0"/>
                </a:lnTo>
                <a:close/>
              </a:path>
              <a:path w="5410200" h="44450">
                <a:moveTo>
                  <a:pt x="5041900" y="0"/>
                </a:moveTo>
                <a:lnTo>
                  <a:pt x="5029200" y="0"/>
                </a:lnTo>
                <a:lnTo>
                  <a:pt x="5029200" y="12700"/>
                </a:lnTo>
                <a:lnTo>
                  <a:pt x="5041900" y="12700"/>
                </a:lnTo>
                <a:lnTo>
                  <a:pt x="5041900" y="0"/>
                </a:lnTo>
                <a:close/>
              </a:path>
              <a:path w="5410200" h="44450">
                <a:moveTo>
                  <a:pt x="5067300" y="0"/>
                </a:moveTo>
                <a:lnTo>
                  <a:pt x="5054600" y="0"/>
                </a:lnTo>
                <a:lnTo>
                  <a:pt x="5054600" y="12700"/>
                </a:lnTo>
                <a:lnTo>
                  <a:pt x="5067300" y="12700"/>
                </a:lnTo>
                <a:lnTo>
                  <a:pt x="5067300" y="0"/>
                </a:lnTo>
                <a:close/>
              </a:path>
              <a:path w="5410200" h="44450">
                <a:moveTo>
                  <a:pt x="5092700" y="0"/>
                </a:moveTo>
                <a:lnTo>
                  <a:pt x="5080000" y="0"/>
                </a:lnTo>
                <a:lnTo>
                  <a:pt x="5080000" y="12700"/>
                </a:lnTo>
                <a:lnTo>
                  <a:pt x="5092700" y="12700"/>
                </a:lnTo>
                <a:lnTo>
                  <a:pt x="5092700" y="0"/>
                </a:lnTo>
                <a:close/>
              </a:path>
              <a:path w="5410200" h="44450">
                <a:moveTo>
                  <a:pt x="5118100" y="0"/>
                </a:moveTo>
                <a:lnTo>
                  <a:pt x="5105400" y="0"/>
                </a:lnTo>
                <a:lnTo>
                  <a:pt x="5105400" y="12700"/>
                </a:lnTo>
                <a:lnTo>
                  <a:pt x="5118100" y="12700"/>
                </a:lnTo>
                <a:lnTo>
                  <a:pt x="5118100" y="0"/>
                </a:lnTo>
                <a:close/>
              </a:path>
              <a:path w="5410200" h="44450">
                <a:moveTo>
                  <a:pt x="5143500" y="0"/>
                </a:moveTo>
                <a:lnTo>
                  <a:pt x="5130800" y="0"/>
                </a:lnTo>
                <a:lnTo>
                  <a:pt x="5130800" y="12700"/>
                </a:lnTo>
                <a:lnTo>
                  <a:pt x="5143500" y="12700"/>
                </a:lnTo>
                <a:lnTo>
                  <a:pt x="5143500" y="0"/>
                </a:lnTo>
                <a:close/>
              </a:path>
              <a:path w="5410200" h="44450">
                <a:moveTo>
                  <a:pt x="5168900" y="0"/>
                </a:moveTo>
                <a:lnTo>
                  <a:pt x="5156200" y="0"/>
                </a:lnTo>
                <a:lnTo>
                  <a:pt x="5156200" y="12700"/>
                </a:lnTo>
                <a:lnTo>
                  <a:pt x="5168900" y="12700"/>
                </a:lnTo>
                <a:lnTo>
                  <a:pt x="5168900" y="0"/>
                </a:lnTo>
                <a:close/>
              </a:path>
              <a:path w="5410200" h="44450">
                <a:moveTo>
                  <a:pt x="5194300" y="0"/>
                </a:moveTo>
                <a:lnTo>
                  <a:pt x="5181600" y="0"/>
                </a:lnTo>
                <a:lnTo>
                  <a:pt x="5181600" y="12700"/>
                </a:lnTo>
                <a:lnTo>
                  <a:pt x="5194300" y="12700"/>
                </a:lnTo>
                <a:lnTo>
                  <a:pt x="5194300" y="0"/>
                </a:lnTo>
                <a:close/>
              </a:path>
              <a:path w="5410200" h="44450">
                <a:moveTo>
                  <a:pt x="5219700" y="0"/>
                </a:moveTo>
                <a:lnTo>
                  <a:pt x="5207000" y="0"/>
                </a:lnTo>
                <a:lnTo>
                  <a:pt x="5207000" y="12700"/>
                </a:lnTo>
                <a:lnTo>
                  <a:pt x="5219700" y="12700"/>
                </a:lnTo>
                <a:lnTo>
                  <a:pt x="5219700" y="0"/>
                </a:lnTo>
                <a:close/>
              </a:path>
              <a:path w="5410200" h="44450">
                <a:moveTo>
                  <a:pt x="5245100" y="0"/>
                </a:moveTo>
                <a:lnTo>
                  <a:pt x="5232400" y="0"/>
                </a:lnTo>
                <a:lnTo>
                  <a:pt x="5232400" y="12700"/>
                </a:lnTo>
                <a:lnTo>
                  <a:pt x="5245100" y="12700"/>
                </a:lnTo>
                <a:lnTo>
                  <a:pt x="5245100" y="0"/>
                </a:lnTo>
                <a:close/>
              </a:path>
              <a:path w="5410200" h="44450">
                <a:moveTo>
                  <a:pt x="5270500" y="0"/>
                </a:moveTo>
                <a:lnTo>
                  <a:pt x="5257800" y="0"/>
                </a:lnTo>
                <a:lnTo>
                  <a:pt x="5257800" y="12700"/>
                </a:lnTo>
                <a:lnTo>
                  <a:pt x="5270500" y="12700"/>
                </a:lnTo>
                <a:lnTo>
                  <a:pt x="5270500" y="0"/>
                </a:lnTo>
                <a:close/>
              </a:path>
              <a:path w="5410200" h="44450">
                <a:moveTo>
                  <a:pt x="5295900" y="0"/>
                </a:moveTo>
                <a:lnTo>
                  <a:pt x="5283200" y="0"/>
                </a:lnTo>
                <a:lnTo>
                  <a:pt x="5283200" y="12700"/>
                </a:lnTo>
                <a:lnTo>
                  <a:pt x="5295900" y="12700"/>
                </a:lnTo>
                <a:lnTo>
                  <a:pt x="5295900" y="0"/>
                </a:lnTo>
                <a:close/>
              </a:path>
              <a:path w="5410200" h="44450">
                <a:moveTo>
                  <a:pt x="5321300" y="0"/>
                </a:moveTo>
                <a:lnTo>
                  <a:pt x="5308600" y="0"/>
                </a:lnTo>
                <a:lnTo>
                  <a:pt x="5308600" y="12700"/>
                </a:lnTo>
                <a:lnTo>
                  <a:pt x="5321300" y="12700"/>
                </a:lnTo>
                <a:lnTo>
                  <a:pt x="5321300" y="0"/>
                </a:lnTo>
                <a:close/>
              </a:path>
              <a:path w="5410200" h="44450">
                <a:moveTo>
                  <a:pt x="5334000" y="-31750"/>
                </a:moveTo>
                <a:lnTo>
                  <a:pt x="5334000" y="44450"/>
                </a:lnTo>
                <a:lnTo>
                  <a:pt x="5397500" y="12700"/>
                </a:lnTo>
                <a:lnTo>
                  <a:pt x="5346700" y="12700"/>
                </a:lnTo>
                <a:lnTo>
                  <a:pt x="5346700" y="0"/>
                </a:lnTo>
                <a:lnTo>
                  <a:pt x="5397500" y="0"/>
                </a:lnTo>
                <a:lnTo>
                  <a:pt x="5334000" y="-31750"/>
                </a:lnTo>
                <a:close/>
              </a:path>
              <a:path w="5410200" h="44450">
                <a:moveTo>
                  <a:pt x="5397500" y="0"/>
                </a:moveTo>
                <a:lnTo>
                  <a:pt x="5346700" y="0"/>
                </a:lnTo>
                <a:lnTo>
                  <a:pt x="5346700" y="12700"/>
                </a:lnTo>
                <a:lnTo>
                  <a:pt x="5397500" y="12700"/>
                </a:lnTo>
                <a:lnTo>
                  <a:pt x="5410200" y="6350"/>
                </a:lnTo>
                <a:lnTo>
                  <a:pt x="5397500" y="0"/>
                </a:lnTo>
                <a:close/>
              </a:path>
            </a:pathLst>
          </a:custGeom>
          <a:solidFill>
            <a:srgbClr val="000000"/>
          </a:solidFill>
        </p:spPr>
        <p:txBody>
          <a:bodyPr wrap="square" lIns="0" tIns="0" rIns="0" bIns="0" rtlCol="0">
            <a:noAutofit/>
          </a:bodyPr>
          <a:lstStyle/>
          <a:p>
            <a:endParaRPr/>
          </a:p>
        </p:txBody>
      </p:sp>
      <p:sp>
        <p:nvSpPr>
          <p:cNvPr id="63" name="object 63"/>
          <p:cNvSpPr/>
          <p:nvPr/>
        </p:nvSpPr>
        <p:spPr>
          <a:xfrm>
            <a:off x="6696568" y="2924901"/>
            <a:ext cx="2106957" cy="1180770"/>
          </a:xfrm>
          <a:custGeom>
            <a:avLst/>
            <a:gdLst/>
            <a:ahLst/>
            <a:cxnLst/>
            <a:rect l="l" t="t" r="r" b="b"/>
            <a:pathLst>
              <a:path w="2106957" h="1180770">
                <a:moveTo>
                  <a:pt x="1033324" y="0"/>
                </a:moveTo>
                <a:lnTo>
                  <a:pt x="976199" y="5831"/>
                </a:lnTo>
                <a:lnTo>
                  <a:pt x="922014" y="20256"/>
                </a:lnTo>
                <a:lnTo>
                  <a:pt x="870309" y="41702"/>
                </a:lnTo>
                <a:lnTo>
                  <a:pt x="820626" y="68600"/>
                </a:lnTo>
                <a:lnTo>
                  <a:pt x="772506" y="99376"/>
                </a:lnTo>
                <a:lnTo>
                  <a:pt x="725490" y="132461"/>
                </a:lnTo>
                <a:lnTo>
                  <a:pt x="656032" y="182978"/>
                </a:lnTo>
                <a:lnTo>
                  <a:pt x="632935" y="199269"/>
                </a:lnTo>
                <a:lnTo>
                  <a:pt x="586479" y="229851"/>
                </a:lnTo>
                <a:lnTo>
                  <a:pt x="539092" y="257041"/>
                </a:lnTo>
                <a:lnTo>
                  <a:pt x="361807" y="350428"/>
                </a:lnTo>
                <a:lnTo>
                  <a:pt x="336610" y="364245"/>
                </a:lnTo>
                <a:lnTo>
                  <a:pt x="287599" y="392594"/>
                </a:lnTo>
                <a:lnTo>
                  <a:pt x="241289" y="422133"/>
                </a:lnTo>
                <a:lnTo>
                  <a:pt x="198710" y="453149"/>
                </a:lnTo>
                <a:lnTo>
                  <a:pt x="160889" y="485927"/>
                </a:lnTo>
                <a:lnTo>
                  <a:pt x="128855" y="520753"/>
                </a:lnTo>
                <a:lnTo>
                  <a:pt x="102664" y="558296"/>
                </a:lnTo>
                <a:lnTo>
                  <a:pt x="77514" y="600554"/>
                </a:lnTo>
                <a:lnTo>
                  <a:pt x="53751" y="646691"/>
                </a:lnTo>
                <a:lnTo>
                  <a:pt x="32746" y="695423"/>
                </a:lnTo>
                <a:lnTo>
                  <a:pt x="15872" y="745465"/>
                </a:lnTo>
                <a:lnTo>
                  <a:pt x="4499" y="795532"/>
                </a:lnTo>
                <a:lnTo>
                  <a:pt x="0" y="844340"/>
                </a:lnTo>
                <a:lnTo>
                  <a:pt x="756" y="867870"/>
                </a:lnTo>
                <a:lnTo>
                  <a:pt x="9138" y="912379"/>
                </a:lnTo>
                <a:lnTo>
                  <a:pt x="27822" y="952416"/>
                </a:lnTo>
                <a:lnTo>
                  <a:pt x="58180" y="986698"/>
                </a:lnTo>
                <a:lnTo>
                  <a:pt x="102839" y="1015872"/>
                </a:lnTo>
                <a:lnTo>
                  <a:pt x="161799" y="1041690"/>
                </a:lnTo>
                <a:lnTo>
                  <a:pt x="232603" y="1064408"/>
                </a:lnTo>
                <a:lnTo>
                  <a:pt x="271679" y="1074685"/>
                </a:lnTo>
                <a:lnTo>
                  <a:pt x="312796" y="1084283"/>
                </a:lnTo>
                <a:lnTo>
                  <a:pt x="355645" y="1093234"/>
                </a:lnTo>
                <a:lnTo>
                  <a:pt x="399921" y="1101570"/>
                </a:lnTo>
                <a:lnTo>
                  <a:pt x="445316" y="1109323"/>
                </a:lnTo>
                <a:lnTo>
                  <a:pt x="491523" y="1116525"/>
                </a:lnTo>
                <a:lnTo>
                  <a:pt x="538236" y="1123208"/>
                </a:lnTo>
                <a:lnTo>
                  <a:pt x="585146" y="1129404"/>
                </a:lnTo>
                <a:lnTo>
                  <a:pt x="631948" y="1135145"/>
                </a:lnTo>
                <a:lnTo>
                  <a:pt x="768631" y="1149960"/>
                </a:lnTo>
                <a:lnTo>
                  <a:pt x="937252" y="1165416"/>
                </a:lnTo>
                <a:lnTo>
                  <a:pt x="1024511" y="1171712"/>
                </a:lnTo>
                <a:lnTo>
                  <a:pt x="1113984" y="1176636"/>
                </a:lnTo>
                <a:lnTo>
                  <a:pt x="1159122" y="1178459"/>
                </a:lnTo>
                <a:lnTo>
                  <a:pt x="1204298" y="1179789"/>
                </a:lnTo>
                <a:lnTo>
                  <a:pt x="1249342" y="1180576"/>
                </a:lnTo>
                <a:lnTo>
                  <a:pt x="1294081" y="1180770"/>
                </a:lnTo>
                <a:lnTo>
                  <a:pt x="1338343" y="1180321"/>
                </a:lnTo>
                <a:lnTo>
                  <a:pt x="1381958" y="1179179"/>
                </a:lnTo>
                <a:lnTo>
                  <a:pt x="1424753" y="1177295"/>
                </a:lnTo>
                <a:lnTo>
                  <a:pt x="1466557" y="1174617"/>
                </a:lnTo>
                <a:lnTo>
                  <a:pt x="1507199" y="1171096"/>
                </a:lnTo>
                <a:lnTo>
                  <a:pt x="1546505" y="1166682"/>
                </a:lnTo>
                <a:lnTo>
                  <a:pt x="1584306" y="1161326"/>
                </a:lnTo>
                <a:lnTo>
                  <a:pt x="1654703" y="1147584"/>
                </a:lnTo>
                <a:lnTo>
                  <a:pt x="1718054" y="1129396"/>
                </a:lnTo>
                <a:lnTo>
                  <a:pt x="1779234" y="1106305"/>
                </a:lnTo>
                <a:lnTo>
                  <a:pt x="1838202" y="1078823"/>
                </a:lnTo>
                <a:lnTo>
                  <a:pt x="1893930" y="1047578"/>
                </a:lnTo>
                <a:lnTo>
                  <a:pt x="1945389" y="1013200"/>
                </a:lnTo>
                <a:lnTo>
                  <a:pt x="1991552" y="976317"/>
                </a:lnTo>
                <a:lnTo>
                  <a:pt x="2031391" y="937557"/>
                </a:lnTo>
                <a:lnTo>
                  <a:pt x="2063877" y="897550"/>
                </a:lnTo>
                <a:lnTo>
                  <a:pt x="2087984" y="856924"/>
                </a:lnTo>
                <a:lnTo>
                  <a:pt x="2102682" y="816307"/>
                </a:lnTo>
                <a:lnTo>
                  <a:pt x="2106957" y="775735"/>
                </a:lnTo>
                <a:lnTo>
                  <a:pt x="2105106" y="754417"/>
                </a:lnTo>
                <a:lnTo>
                  <a:pt x="2094067" y="709596"/>
                </a:lnTo>
                <a:lnTo>
                  <a:pt x="2074153" y="662508"/>
                </a:lnTo>
                <a:lnTo>
                  <a:pt x="2046449" y="613924"/>
                </a:lnTo>
                <a:lnTo>
                  <a:pt x="2012043" y="564614"/>
                </a:lnTo>
                <a:lnTo>
                  <a:pt x="1972021" y="515349"/>
                </a:lnTo>
                <a:lnTo>
                  <a:pt x="1927470" y="466902"/>
                </a:lnTo>
                <a:lnTo>
                  <a:pt x="1879476" y="420042"/>
                </a:lnTo>
                <a:lnTo>
                  <a:pt x="1829126" y="375542"/>
                </a:lnTo>
                <a:lnTo>
                  <a:pt x="1777506" y="334172"/>
                </a:lnTo>
                <a:lnTo>
                  <a:pt x="1720882" y="293222"/>
                </a:lnTo>
                <a:lnTo>
                  <a:pt x="1656089" y="250306"/>
                </a:lnTo>
                <a:lnTo>
                  <a:pt x="1621201" y="228540"/>
                </a:lnTo>
                <a:lnTo>
                  <a:pt x="1584956" y="206796"/>
                </a:lnTo>
                <a:lnTo>
                  <a:pt x="1547584" y="185247"/>
                </a:lnTo>
                <a:lnTo>
                  <a:pt x="1509313" y="164063"/>
                </a:lnTo>
                <a:lnTo>
                  <a:pt x="1470371" y="143417"/>
                </a:lnTo>
                <a:lnTo>
                  <a:pt x="1430987" y="123479"/>
                </a:lnTo>
                <a:lnTo>
                  <a:pt x="1391389" y="104421"/>
                </a:lnTo>
                <a:lnTo>
                  <a:pt x="1351807" y="86415"/>
                </a:lnTo>
                <a:lnTo>
                  <a:pt x="1312469" y="69632"/>
                </a:lnTo>
                <a:lnTo>
                  <a:pt x="1273603" y="54244"/>
                </a:lnTo>
                <a:lnTo>
                  <a:pt x="1235438" y="40421"/>
                </a:lnTo>
                <a:lnTo>
                  <a:pt x="1198203" y="28336"/>
                </a:lnTo>
                <a:lnTo>
                  <a:pt x="1127436" y="10063"/>
                </a:lnTo>
                <a:lnTo>
                  <a:pt x="1063131" y="797"/>
                </a:lnTo>
                <a:lnTo>
                  <a:pt x="1033324" y="0"/>
                </a:lnTo>
                <a:close/>
              </a:path>
            </a:pathLst>
          </a:custGeom>
          <a:solidFill>
            <a:srgbClr val="66CCFF"/>
          </a:solidFill>
        </p:spPr>
        <p:txBody>
          <a:bodyPr wrap="square" lIns="0" tIns="0" rIns="0" bIns="0" rtlCol="0">
            <a:noAutofit/>
          </a:bodyPr>
          <a:lstStyle/>
          <a:p>
            <a:endParaRPr/>
          </a:p>
        </p:txBody>
      </p:sp>
      <p:sp>
        <p:nvSpPr>
          <p:cNvPr id="64" name="object 64"/>
          <p:cNvSpPr/>
          <p:nvPr/>
        </p:nvSpPr>
        <p:spPr>
          <a:xfrm>
            <a:off x="6778625" y="3098800"/>
            <a:ext cx="1855851" cy="760476"/>
          </a:xfrm>
          <a:prstGeom prst="rect">
            <a:avLst/>
          </a:prstGeom>
          <a:blipFill>
            <a:blip r:embed="rId2" cstate="print"/>
            <a:stretch>
              <a:fillRect/>
            </a:stretch>
          </a:blipFill>
        </p:spPr>
        <p:txBody>
          <a:bodyPr wrap="square" lIns="0" tIns="0" rIns="0" bIns="0" rtlCol="0">
            <a:noAutofit/>
          </a:bodyPr>
          <a:lstStyle/>
          <a:p>
            <a:endParaRPr/>
          </a:p>
        </p:txBody>
      </p:sp>
      <p:sp>
        <p:nvSpPr>
          <p:cNvPr id="65" name="object 65"/>
          <p:cNvSpPr txBox="1"/>
          <p:nvPr/>
        </p:nvSpPr>
        <p:spPr>
          <a:xfrm>
            <a:off x="6954393" y="3557270"/>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x</a:t>
            </a:r>
            <a:endParaRPr sz="2000">
              <a:latin typeface="Arial"/>
              <a:cs typeface="Arial"/>
            </a:endParaRPr>
          </a:p>
        </p:txBody>
      </p:sp>
      <p:sp>
        <p:nvSpPr>
          <p:cNvPr id="66" name="object 66"/>
          <p:cNvSpPr txBox="1"/>
          <p:nvPr/>
        </p:nvSpPr>
        <p:spPr>
          <a:xfrm>
            <a:off x="8294623" y="3528314"/>
            <a:ext cx="17843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z</a:t>
            </a:r>
            <a:endParaRPr sz="2400">
              <a:latin typeface="Arial"/>
              <a:cs typeface="Arial"/>
            </a:endParaRPr>
          </a:p>
        </p:txBody>
      </p:sp>
      <p:sp>
        <p:nvSpPr>
          <p:cNvPr id="67" name="object 67"/>
          <p:cNvSpPr txBox="1"/>
          <p:nvPr/>
        </p:nvSpPr>
        <p:spPr>
          <a:xfrm>
            <a:off x="7656321" y="3844163"/>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7</a:t>
            </a:r>
            <a:endParaRPr sz="1800">
              <a:latin typeface="Arial"/>
              <a:cs typeface="Arial"/>
            </a:endParaRPr>
          </a:p>
        </p:txBody>
      </p:sp>
      <p:sp>
        <p:nvSpPr>
          <p:cNvPr id="68" name="object 68"/>
          <p:cNvSpPr/>
          <p:nvPr/>
        </p:nvSpPr>
        <p:spPr>
          <a:xfrm>
            <a:off x="1219200" y="1676400"/>
            <a:ext cx="1066800" cy="381000"/>
          </a:xfrm>
          <a:custGeom>
            <a:avLst/>
            <a:gdLst/>
            <a:ahLst/>
            <a:cxnLst/>
            <a:rect l="l" t="t" r="r" b="b"/>
            <a:pathLst>
              <a:path w="1066800" h="381000">
                <a:moveTo>
                  <a:pt x="0" y="190500"/>
                </a:moveTo>
                <a:lnTo>
                  <a:pt x="15499" y="144738"/>
                </a:lnTo>
                <a:lnTo>
                  <a:pt x="41909" y="116371"/>
                </a:lnTo>
                <a:lnTo>
                  <a:pt x="79903" y="90176"/>
                </a:lnTo>
                <a:lnTo>
                  <a:pt x="128381" y="66546"/>
                </a:lnTo>
                <a:lnTo>
                  <a:pt x="186248" y="45874"/>
                </a:lnTo>
                <a:lnTo>
                  <a:pt x="252404" y="28554"/>
                </a:lnTo>
                <a:lnTo>
                  <a:pt x="325755" y="14978"/>
                </a:lnTo>
                <a:lnTo>
                  <a:pt x="364784" y="9717"/>
                </a:lnTo>
                <a:lnTo>
                  <a:pt x="405201" y="5539"/>
                </a:lnTo>
                <a:lnTo>
                  <a:pt x="446867" y="2494"/>
                </a:lnTo>
                <a:lnTo>
                  <a:pt x="489645" y="631"/>
                </a:lnTo>
                <a:lnTo>
                  <a:pt x="533400" y="0"/>
                </a:lnTo>
                <a:lnTo>
                  <a:pt x="577154" y="631"/>
                </a:lnTo>
                <a:lnTo>
                  <a:pt x="619932" y="2494"/>
                </a:lnTo>
                <a:lnTo>
                  <a:pt x="661598" y="5539"/>
                </a:lnTo>
                <a:lnTo>
                  <a:pt x="702015" y="9717"/>
                </a:lnTo>
                <a:lnTo>
                  <a:pt x="741044" y="14978"/>
                </a:lnTo>
                <a:lnTo>
                  <a:pt x="814395" y="28554"/>
                </a:lnTo>
                <a:lnTo>
                  <a:pt x="880551" y="45874"/>
                </a:lnTo>
                <a:lnTo>
                  <a:pt x="938418" y="66546"/>
                </a:lnTo>
                <a:lnTo>
                  <a:pt x="986896" y="90176"/>
                </a:lnTo>
                <a:lnTo>
                  <a:pt x="1024889" y="116371"/>
                </a:lnTo>
                <a:lnTo>
                  <a:pt x="1051300" y="144738"/>
                </a:lnTo>
                <a:lnTo>
                  <a:pt x="1066800" y="190500"/>
                </a:lnTo>
                <a:lnTo>
                  <a:pt x="1065032" y="206116"/>
                </a:lnTo>
                <a:lnTo>
                  <a:pt x="1059820" y="221386"/>
                </a:lnTo>
                <a:lnTo>
                  <a:pt x="1024889" y="264628"/>
                </a:lnTo>
                <a:lnTo>
                  <a:pt x="986896" y="290823"/>
                </a:lnTo>
                <a:lnTo>
                  <a:pt x="938418" y="314453"/>
                </a:lnTo>
                <a:lnTo>
                  <a:pt x="880551" y="335125"/>
                </a:lnTo>
                <a:lnTo>
                  <a:pt x="814395" y="352445"/>
                </a:lnTo>
                <a:lnTo>
                  <a:pt x="741044" y="366021"/>
                </a:lnTo>
                <a:lnTo>
                  <a:pt x="702015" y="371282"/>
                </a:lnTo>
                <a:lnTo>
                  <a:pt x="661598" y="375460"/>
                </a:lnTo>
                <a:lnTo>
                  <a:pt x="619932" y="378505"/>
                </a:lnTo>
                <a:lnTo>
                  <a:pt x="577154" y="380368"/>
                </a:lnTo>
                <a:lnTo>
                  <a:pt x="533400" y="381000"/>
                </a:lnTo>
                <a:lnTo>
                  <a:pt x="489645" y="380368"/>
                </a:lnTo>
                <a:lnTo>
                  <a:pt x="446867" y="378505"/>
                </a:lnTo>
                <a:lnTo>
                  <a:pt x="405201" y="375460"/>
                </a:lnTo>
                <a:lnTo>
                  <a:pt x="364784" y="371282"/>
                </a:lnTo>
                <a:lnTo>
                  <a:pt x="325755" y="366021"/>
                </a:lnTo>
                <a:lnTo>
                  <a:pt x="252404" y="352445"/>
                </a:lnTo>
                <a:lnTo>
                  <a:pt x="186248" y="335125"/>
                </a:lnTo>
                <a:lnTo>
                  <a:pt x="128381" y="314453"/>
                </a:lnTo>
                <a:lnTo>
                  <a:pt x="79903" y="290823"/>
                </a:lnTo>
                <a:lnTo>
                  <a:pt x="41909" y="264628"/>
                </a:lnTo>
                <a:lnTo>
                  <a:pt x="15499" y="236261"/>
                </a:lnTo>
                <a:lnTo>
                  <a:pt x="0" y="190500"/>
                </a:lnTo>
                <a:close/>
              </a:path>
            </a:pathLst>
          </a:custGeom>
          <a:ln w="9525">
            <a:solidFill>
              <a:srgbClr val="FF0000"/>
            </a:solidFill>
          </a:ln>
        </p:spPr>
        <p:txBody>
          <a:bodyPr wrap="square" lIns="0" tIns="0" rIns="0" bIns="0" rtlCol="0">
            <a:noAutofit/>
          </a:bodyPr>
          <a:lstStyle/>
          <a:p>
            <a:endParaRPr/>
          </a:p>
        </p:txBody>
      </p:sp>
      <p:sp>
        <p:nvSpPr>
          <p:cNvPr id="69" name="object 69"/>
          <p:cNvSpPr/>
          <p:nvPr/>
        </p:nvSpPr>
        <p:spPr>
          <a:xfrm>
            <a:off x="1219200" y="3733800"/>
            <a:ext cx="1066800" cy="381000"/>
          </a:xfrm>
          <a:custGeom>
            <a:avLst/>
            <a:gdLst/>
            <a:ahLst/>
            <a:cxnLst/>
            <a:rect l="l" t="t" r="r" b="b"/>
            <a:pathLst>
              <a:path w="1066800" h="381000">
                <a:moveTo>
                  <a:pt x="0" y="190500"/>
                </a:moveTo>
                <a:lnTo>
                  <a:pt x="15499" y="144738"/>
                </a:lnTo>
                <a:lnTo>
                  <a:pt x="41909" y="116371"/>
                </a:lnTo>
                <a:lnTo>
                  <a:pt x="79903" y="90176"/>
                </a:lnTo>
                <a:lnTo>
                  <a:pt x="128381" y="66546"/>
                </a:lnTo>
                <a:lnTo>
                  <a:pt x="186248" y="45874"/>
                </a:lnTo>
                <a:lnTo>
                  <a:pt x="252404" y="28554"/>
                </a:lnTo>
                <a:lnTo>
                  <a:pt x="325755" y="14978"/>
                </a:lnTo>
                <a:lnTo>
                  <a:pt x="364784" y="9717"/>
                </a:lnTo>
                <a:lnTo>
                  <a:pt x="405201" y="5539"/>
                </a:lnTo>
                <a:lnTo>
                  <a:pt x="446867" y="2494"/>
                </a:lnTo>
                <a:lnTo>
                  <a:pt x="489645" y="631"/>
                </a:lnTo>
                <a:lnTo>
                  <a:pt x="533400" y="0"/>
                </a:lnTo>
                <a:lnTo>
                  <a:pt x="577154" y="631"/>
                </a:lnTo>
                <a:lnTo>
                  <a:pt x="619932" y="2494"/>
                </a:lnTo>
                <a:lnTo>
                  <a:pt x="661598" y="5539"/>
                </a:lnTo>
                <a:lnTo>
                  <a:pt x="702015" y="9717"/>
                </a:lnTo>
                <a:lnTo>
                  <a:pt x="741044" y="14978"/>
                </a:lnTo>
                <a:lnTo>
                  <a:pt x="814395" y="28554"/>
                </a:lnTo>
                <a:lnTo>
                  <a:pt x="880551" y="45874"/>
                </a:lnTo>
                <a:lnTo>
                  <a:pt x="938418" y="66546"/>
                </a:lnTo>
                <a:lnTo>
                  <a:pt x="986896" y="90176"/>
                </a:lnTo>
                <a:lnTo>
                  <a:pt x="1024889" y="116371"/>
                </a:lnTo>
                <a:lnTo>
                  <a:pt x="1051300" y="144738"/>
                </a:lnTo>
                <a:lnTo>
                  <a:pt x="1066800" y="190500"/>
                </a:lnTo>
                <a:lnTo>
                  <a:pt x="1065032" y="206116"/>
                </a:lnTo>
                <a:lnTo>
                  <a:pt x="1059820" y="221386"/>
                </a:lnTo>
                <a:lnTo>
                  <a:pt x="1024889" y="264628"/>
                </a:lnTo>
                <a:lnTo>
                  <a:pt x="986896" y="290823"/>
                </a:lnTo>
                <a:lnTo>
                  <a:pt x="938418" y="314453"/>
                </a:lnTo>
                <a:lnTo>
                  <a:pt x="880551" y="335125"/>
                </a:lnTo>
                <a:lnTo>
                  <a:pt x="814395" y="352445"/>
                </a:lnTo>
                <a:lnTo>
                  <a:pt x="741044" y="366021"/>
                </a:lnTo>
                <a:lnTo>
                  <a:pt x="702015" y="371282"/>
                </a:lnTo>
                <a:lnTo>
                  <a:pt x="661598" y="375460"/>
                </a:lnTo>
                <a:lnTo>
                  <a:pt x="619932" y="378505"/>
                </a:lnTo>
                <a:lnTo>
                  <a:pt x="577154" y="380368"/>
                </a:lnTo>
                <a:lnTo>
                  <a:pt x="533400" y="381000"/>
                </a:lnTo>
                <a:lnTo>
                  <a:pt x="489645" y="380368"/>
                </a:lnTo>
                <a:lnTo>
                  <a:pt x="446867" y="378505"/>
                </a:lnTo>
                <a:lnTo>
                  <a:pt x="405201" y="375460"/>
                </a:lnTo>
                <a:lnTo>
                  <a:pt x="364784" y="371282"/>
                </a:lnTo>
                <a:lnTo>
                  <a:pt x="325755" y="366021"/>
                </a:lnTo>
                <a:lnTo>
                  <a:pt x="252404" y="352445"/>
                </a:lnTo>
                <a:lnTo>
                  <a:pt x="186248" y="335125"/>
                </a:lnTo>
                <a:lnTo>
                  <a:pt x="128381" y="314453"/>
                </a:lnTo>
                <a:lnTo>
                  <a:pt x="79903" y="290823"/>
                </a:lnTo>
                <a:lnTo>
                  <a:pt x="41909" y="264628"/>
                </a:lnTo>
                <a:lnTo>
                  <a:pt x="15499" y="236261"/>
                </a:lnTo>
                <a:lnTo>
                  <a:pt x="0" y="190500"/>
                </a:lnTo>
                <a:close/>
              </a:path>
            </a:pathLst>
          </a:custGeom>
          <a:ln w="9525">
            <a:solidFill>
              <a:srgbClr val="FF0000"/>
            </a:solidFill>
          </a:ln>
        </p:spPr>
        <p:txBody>
          <a:bodyPr wrap="square" lIns="0" tIns="0" rIns="0" bIns="0" rtlCol="0">
            <a:noAutofit/>
          </a:bodyPr>
          <a:lstStyle/>
          <a:p>
            <a:endParaRPr/>
          </a:p>
        </p:txBody>
      </p:sp>
      <p:sp>
        <p:nvSpPr>
          <p:cNvPr id="70" name="object 70"/>
          <p:cNvSpPr/>
          <p:nvPr/>
        </p:nvSpPr>
        <p:spPr>
          <a:xfrm>
            <a:off x="1219200" y="5943600"/>
            <a:ext cx="1066800" cy="381000"/>
          </a:xfrm>
          <a:custGeom>
            <a:avLst/>
            <a:gdLst/>
            <a:ahLst/>
            <a:cxnLst/>
            <a:rect l="l" t="t" r="r" b="b"/>
            <a:pathLst>
              <a:path w="1066800" h="381000">
                <a:moveTo>
                  <a:pt x="0" y="190500"/>
                </a:moveTo>
                <a:lnTo>
                  <a:pt x="15499" y="144721"/>
                </a:lnTo>
                <a:lnTo>
                  <a:pt x="41909" y="116350"/>
                </a:lnTo>
                <a:lnTo>
                  <a:pt x="79903" y="90154"/>
                </a:lnTo>
                <a:lnTo>
                  <a:pt x="128381" y="66526"/>
                </a:lnTo>
                <a:lnTo>
                  <a:pt x="186248" y="45857"/>
                </a:lnTo>
                <a:lnTo>
                  <a:pt x="252404" y="28542"/>
                </a:lnTo>
                <a:lnTo>
                  <a:pt x="325755" y="14970"/>
                </a:lnTo>
                <a:lnTo>
                  <a:pt x="364784" y="9712"/>
                </a:lnTo>
                <a:lnTo>
                  <a:pt x="405201" y="5536"/>
                </a:lnTo>
                <a:lnTo>
                  <a:pt x="446867" y="2493"/>
                </a:lnTo>
                <a:lnTo>
                  <a:pt x="489645" y="631"/>
                </a:lnTo>
                <a:lnTo>
                  <a:pt x="533400" y="0"/>
                </a:lnTo>
                <a:lnTo>
                  <a:pt x="577154" y="631"/>
                </a:lnTo>
                <a:lnTo>
                  <a:pt x="619932" y="2493"/>
                </a:lnTo>
                <a:lnTo>
                  <a:pt x="661598" y="5536"/>
                </a:lnTo>
                <a:lnTo>
                  <a:pt x="702015" y="9712"/>
                </a:lnTo>
                <a:lnTo>
                  <a:pt x="741044" y="14970"/>
                </a:lnTo>
                <a:lnTo>
                  <a:pt x="814395" y="28542"/>
                </a:lnTo>
                <a:lnTo>
                  <a:pt x="880551" y="45857"/>
                </a:lnTo>
                <a:lnTo>
                  <a:pt x="938418" y="66526"/>
                </a:lnTo>
                <a:lnTo>
                  <a:pt x="986896" y="90154"/>
                </a:lnTo>
                <a:lnTo>
                  <a:pt x="1024889" y="116350"/>
                </a:lnTo>
                <a:lnTo>
                  <a:pt x="1051300" y="144721"/>
                </a:lnTo>
                <a:lnTo>
                  <a:pt x="1066800" y="190500"/>
                </a:lnTo>
                <a:lnTo>
                  <a:pt x="1065032" y="206123"/>
                </a:lnTo>
                <a:lnTo>
                  <a:pt x="1059820" y="221399"/>
                </a:lnTo>
                <a:lnTo>
                  <a:pt x="1024889" y="264649"/>
                </a:lnTo>
                <a:lnTo>
                  <a:pt x="986896" y="290845"/>
                </a:lnTo>
                <a:lnTo>
                  <a:pt x="938418" y="314473"/>
                </a:lnTo>
                <a:lnTo>
                  <a:pt x="880551" y="335142"/>
                </a:lnTo>
                <a:lnTo>
                  <a:pt x="814395" y="352457"/>
                </a:lnTo>
                <a:lnTo>
                  <a:pt x="741044" y="366029"/>
                </a:lnTo>
                <a:lnTo>
                  <a:pt x="702015" y="371287"/>
                </a:lnTo>
                <a:lnTo>
                  <a:pt x="661598" y="375463"/>
                </a:lnTo>
                <a:lnTo>
                  <a:pt x="619932" y="378506"/>
                </a:lnTo>
                <a:lnTo>
                  <a:pt x="577154" y="380368"/>
                </a:lnTo>
                <a:lnTo>
                  <a:pt x="533400" y="381000"/>
                </a:lnTo>
                <a:lnTo>
                  <a:pt x="489645" y="380368"/>
                </a:lnTo>
                <a:lnTo>
                  <a:pt x="446867" y="378506"/>
                </a:lnTo>
                <a:lnTo>
                  <a:pt x="405201" y="375463"/>
                </a:lnTo>
                <a:lnTo>
                  <a:pt x="364784" y="371287"/>
                </a:lnTo>
                <a:lnTo>
                  <a:pt x="325755" y="366029"/>
                </a:lnTo>
                <a:lnTo>
                  <a:pt x="252404" y="352457"/>
                </a:lnTo>
                <a:lnTo>
                  <a:pt x="186248" y="335142"/>
                </a:lnTo>
                <a:lnTo>
                  <a:pt x="128381" y="314473"/>
                </a:lnTo>
                <a:lnTo>
                  <a:pt x="79903" y="290845"/>
                </a:lnTo>
                <a:lnTo>
                  <a:pt x="41909" y="264649"/>
                </a:lnTo>
                <a:lnTo>
                  <a:pt x="15499" y="236278"/>
                </a:lnTo>
                <a:lnTo>
                  <a:pt x="0" y="190500"/>
                </a:lnTo>
                <a:close/>
              </a:path>
            </a:pathLst>
          </a:custGeom>
          <a:ln w="9525">
            <a:solidFill>
              <a:srgbClr val="FF0000"/>
            </a:solidFill>
          </a:ln>
        </p:spPr>
        <p:txBody>
          <a:bodyPr wrap="square" lIns="0" tIns="0" rIns="0" bIns="0" rtlCol="0">
            <a:noAutofit/>
          </a:bodyPr>
          <a:lstStyle/>
          <a:p>
            <a:endParaRPr/>
          </a:p>
        </p:txBody>
      </p:sp>
      <p:sp>
        <p:nvSpPr>
          <p:cNvPr id="71" name="object 71"/>
          <p:cNvSpPr/>
          <p:nvPr/>
        </p:nvSpPr>
        <p:spPr>
          <a:xfrm>
            <a:off x="3297301" y="1676400"/>
            <a:ext cx="1066800" cy="381000"/>
          </a:xfrm>
          <a:custGeom>
            <a:avLst/>
            <a:gdLst/>
            <a:ahLst/>
            <a:cxnLst/>
            <a:rect l="l" t="t" r="r" b="b"/>
            <a:pathLst>
              <a:path w="1066800" h="381000">
                <a:moveTo>
                  <a:pt x="0" y="190500"/>
                </a:moveTo>
                <a:lnTo>
                  <a:pt x="15499" y="144738"/>
                </a:lnTo>
                <a:lnTo>
                  <a:pt x="41910" y="116371"/>
                </a:lnTo>
                <a:lnTo>
                  <a:pt x="79903" y="90176"/>
                </a:lnTo>
                <a:lnTo>
                  <a:pt x="128381" y="66546"/>
                </a:lnTo>
                <a:lnTo>
                  <a:pt x="186248" y="45874"/>
                </a:lnTo>
                <a:lnTo>
                  <a:pt x="252404" y="28554"/>
                </a:lnTo>
                <a:lnTo>
                  <a:pt x="325754" y="14978"/>
                </a:lnTo>
                <a:lnTo>
                  <a:pt x="364784" y="9717"/>
                </a:lnTo>
                <a:lnTo>
                  <a:pt x="405201" y="5539"/>
                </a:lnTo>
                <a:lnTo>
                  <a:pt x="446867" y="2494"/>
                </a:lnTo>
                <a:lnTo>
                  <a:pt x="489645" y="631"/>
                </a:lnTo>
                <a:lnTo>
                  <a:pt x="533400" y="0"/>
                </a:lnTo>
                <a:lnTo>
                  <a:pt x="577136" y="631"/>
                </a:lnTo>
                <a:lnTo>
                  <a:pt x="619901" y="2494"/>
                </a:lnTo>
                <a:lnTo>
                  <a:pt x="661557" y="5539"/>
                </a:lnTo>
                <a:lnTo>
                  <a:pt x="701966" y="9717"/>
                </a:lnTo>
                <a:lnTo>
                  <a:pt x="740991" y="14978"/>
                </a:lnTo>
                <a:lnTo>
                  <a:pt x="814338" y="28554"/>
                </a:lnTo>
                <a:lnTo>
                  <a:pt x="880500" y="45874"/>
                </a:lnTo>
                <a:lnTo>
                  <a:pt x="938375" y="66546"/>
                </a:lnTo>
                <a:lnTo>
                  <a:pt x="986866" y="90176"/>
                </a:lnTo>
                <a:lnTo>
                  <a:pt x="1024872" y="116371"/>
                </a:lnTo>
                <a:lnTo>
                  <a:pt x="1051293" y="144738"/>
                </a:lnTo>
                <a:lnTo>
                  <a:pt x="1066800" y="190500"/>
                </a:lnTo>
                <a:lnTo>
                  <a:pt x="1065031" y="206116"/>
                </a:lnTo>
                <a:lnTo>
                  <a:pt x="1059816" y="221386"/>
                </a:lnTo>
                <a:lnTo>
                  <a:pt x="1024872" y="264628"/>
                </a:lnTo>
                <a:lnTo>
                  <a:pt x="986866" y="290823"/>
                </a:lnTo>
                <a:lnTo>
                  <a:pt x="938375" y="314453"/>
                </a:lnTo>
                <a:lnTo>
                  <a:pt x="880500" y="335125"/>
                </a:lnTo>
                <a:lnTo>
                  <a:pt x="814338" y="352445"/>
                </a:lnTo>
                <a:lnTo>
                  <a:pt x="740991" y="366021"/>
                </a:lnTo>
                <a:lnTo>
                  <a:pt x="701966" y="371282"/>
                </a:lnTo>
                <a:lnTo>
                  <a:pt x="661557" y="375460"/>
                </a:lnTo>
                <a:lnTo>
                  <a:pt x="619901" y="378505"/>
                </a:lnTo>
                <a:lnTo>
                  <a:pt x="577136" y="380368"/>
                </a:lnTo>
                <a:lnTo>
                  <a:pt x="533400" y="381000"/>
                </a:lnTo>
                <a:lnTo>
                  <a:pt x="489645" y="380368"/>
                </a:lnTo>
                <a:lnTo>
                  <a:pt x="446867" y="378505"/>
                </a:lnTo>
                <a:lnTo>
                  <a:pt x="405201" y="375460"/>
                </a:lnTo>
                <a:lnTo>
                  <a:pt x="364784" y="371282"/>
                </a:lnTo>
                <a:lnTo>
                  <a:pt x="325755" y="366021"/>
                </a:lnTo>
                <a:lnTo>
                  <a:pt x="252404" y="352445"/>
                </a:lnTo>
                <a:lnTo>
                  <a:pt x="186248" y="335125"/>
                </a:lnTo>
                <a:lnTo>
                  <a:pt x="128381" y="314453"/>
                </a:lnTo>
                <a:lnTo>
                  <a:pt x="79903" y="290823"/>
                </a:lnTo>
                <a:lnTo>
                  <a:pt x="41910" y="264628"/>
                </a:lnTo>
                <a:lnTo>
                  <a:pt x="15499" y="236261"/>
                </a:lnTo>
                <a:lnTo>
                  <a:pt x="0" y="190500"/>
                </a:lnTo>
                <a:close/>
              </a:path>
            </a:pathLst>
          </a:custGeom>
          <a:ln w="9525">
            <a:solidFill>
              <a:srgbClr val="FF0000"/>
            </a:solidFill>
          </a:ln>
        </p:spPr>
        <p:txBody>
          <a:bodyPr wrap="square" lIns="0" tIns="0" rIns="0" bIns="0" rtlCol="0">
            <a:noAutofit/>
          </a:bodyPr>
          <a:lstStyle/>
          <a:p>
            <a:endParaRPr/>
          </a:p>
        </p:txBody>
      </p:sp>
      <p:sp>
        <p:nvSpPr>
          <p:cNvPr id="72" name="object 72"/>
          <p:cNvSpPr/>
          <p:nvPr/>
        </p:nvSpPr>
        <p:spPr>
          <a:xfrm>
            <a:off x="3760723" y="805561"/>
            <a:ext cx="814577" cy="970788"/>
          </a:xfrm>
          <a:custGeom>
            <a:avLst/>
            <a:gdLst/>
            <a:ahLst/>
            <a:cxnLst/>
            <a:rect l="l" t="t" r="r" b="b"/>
            <a:pathLst>
              <a:path w="814577" h="970788">
                <a:moveTo>
                  <a:pt x="19812" y="887984"/>
                </a:moveTo>
                <a:lnTo>
                  <a:pt x="0" y="970788"/>
                </a:lnTo>
                <a:lnTo>
                  <a:pt x="78231" y="936878"/>
                </a:lnTo>
                <a:lnTo>
                  <a:pt x="65485" y="926211"/>
                </a:lnTo>
                <a:lnTo>
                  <a:pt x="45720" y="926211"/>
                </a:lnTo>
                <a:lnTo>
                  <a:pt x="35940" y="918083"/>
                </a:lnTo>
                <a:lnTo>
                  <a:pt x="44114" y="908323"/>
                </a:lnTo>
                <a:lnTo>
                  <a:pt x="19812" y="887984"/>
                </a:lnTo>
                <a:close/>
              </a:path>
              <a:path w="814577" h="970788">
                <a:moveTo>
                  <a:pt x="44114" y="908323"/>
                </a:moveTo>
                <a:lnTo>
                  <a:pt x="35940" y="918083"/>
                </a:lnTo>
                <a:lnTo>
                  <a:pt x="45720" y="926211"/>
                </a:lnTo>
                <a:lnTo>
                  <a:pt x="53865" y="916484"/>
                </a:lnTo>
                <a:lnTo>
                  <a:pt x="44114" y="908323"/>
                </a:lnTo>
                <a:close/>
              </a:path>
              <a:path w="814577" h="970788">
                <a:moveTo>
                  <a:pt x="53865" y="916484"/>
                </a:moveTo>
                <a:lnTo>
                  <a:pt x="45720" y="926211"/>
                </a:lnTo>
                <a:lnTo>
                  <a:pt x="65485" y="926211"/>
                </a:lnTo>
                <a:lnTo>
                  <a:pt x="53865" y="916484"/>
                </a:lnTo>
                <a:close/>
              </a:path>
              <a:path w="814577" h="970788">
                <a:moveTo>
                  <a:pt x="804799" y="0"/>
                </a:moveTo>
                <a:lnTo>
                  <a:pt x="44114" y="908323"/>
                </a:lnTo>
                <a:lnTo>
                  <a:pt x="53865" y="916484"/>
                </a:lnTo>
                <a:lnTo>
                  <a:pt x="814577" y="8127"/>
                </a:lnTo>
                <a:lnTo>
                  <a:pt x="804799" y="0"/>
                </a:lnTo>
                <a:close/>
              </a:path>
            </a:pathLst>
          </a:custGeom>
          <a:solidFill>
            <a:srgbClr val="3333CC"/>
          </a:solidFill>
        </p:spPr>
        <p:txBody>
          <a:bodyPr wrap="square" lIns="0" tIns="0" rIns="0" bIns="0" rtlCol="0">
            <a:noAutofit/>
          </a:bodyPr>
          <a:lstStyle/>
          <a:p>
            <a:endParaRPr/>
          </a:p>
        </p:txBody>
      </p:sp>
      <p:sp>
        <p:nvSpPr>
          <p:cNvPr id="73" name="object 73"/>
          <p:cNvSpPr txBox="1"/>
          <p:nvPr/>
        </p:nvSpPr>
        <p:spPr>
          <a:xfrm>
            <a:off x="3355975" y="1183385"/>
            <a:ext cx="747395" cy="431800"/>
          </a:xfrm>
          <a:prstGeom prst="rect">
            <a:avLst/>
          </a:prstGeom>
        </p:spPr>
        <p:txBody>
          <a:bodyPr vert="horz" wrap="square" lIns="0" tIns="0" rIns="0" bIns="0" rtlCol="0">
            <a:noAutofit/>
          </a:bodyPr>
          <a:lstStyle/>
          <a:p>
            <a:pPr marL="73660" algn="ctr">
              <a:lnSpc>
                <a:spcPts val="159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a:p>
            <a:pPr algn="ctr">
              <a:lnSpc>
                <a:spcPts val="1730"/>
              </a:lnSpc>
              <a:tabLst>
                <a:tab pos="302895" algn="l"/>
                <a:tab pos="607060" algn="l"/>
              </a:tabLst>
            </a:pPr>
            <a:r>
              <a:rPr sz="1800" dirty="0" smtClean="0">
                <a:latin typeface="Arial"/>
                <a:cs typeface="Arial"/>
              </a:rPr>
              <a:t>x	y	z</a:t>
            </a:r>
            <a:endParaRPr sz="1800">
              <a:latin typeface="Arial"/>
              <a:cs typeface="Arial"/>
            </a:endParaRPr>
          </a:p>
        </p:txBody>
      </p:sp>
      <p:sp>
        <p:nvSpPr>
          <p:cNvPr id="74" name="object 74"/>
          <p:cNvSpPr txBox="1"/>
          <p:nvPr/>
        </p:nvSpPr>
        <p:spPr>
          <a:xfrm>
            <a:off x="573735" y="3083686"/>
            <a:ext cx="1472565" cy="285115"/>
          </a:xfrm>
          <a:prstGeom prst="rect">
            <a:avLst/>
          </a:prstGeom>
        </p:spPr>
        <p:txBody>
          <a:bodyPr vert="horz" wrap="square" lIns="0" tIns="0" rIns="0" bIns="0" rtlCol="0">
            <a:noAutofit/>
          </a:bodyPr>
          <a:lstStyle/>
          <a:p>
            <a:pPr marL="12700">
              <a:lnSpc>
                <a:spcPct val="100000"/>
              </a:lnSpc>
              <a:tabLst>
                <a:tab pos="736600" algn="l"/>
                <a:tab pos="1040130" algn="l"/>
                <a:tab pos="1344295" algn="l"/>
              </a:tabLst>
            </a:pPr>
            <a:r>
              <a:rPr sz="1800" b="1" spc="-10" dirty="0" smtClean="0">
                <a:solidFill>
                  <a:srgbClr val="CC0000"/>
                </a:solidFill>
                <a:latin typeface="Arial"/>
                <a:cs typeface="Arial"/>
              </a:rPr>
              <a:t>table	</a:t>
            </a:r>
            <a:r>
              <a:rPr sz="1800" spc="-10" dirty="0" smtClean="0">
                <a:latin typeface="Arial"/>
                <a:cs typeface="Arial"/>
              </a:rPr>
              <a:t>x	y	z</a:t>
            </a:r>
            <a:endParaRPr sz="1800">
              <a:latin typeface="Arial"/>
              <a:cs typeface="Arial"/>
            </a:endParaRPr>
          </a:p>
        </p:txBody>
      </p:sp>
      <p:sp>
        <p:nvSpPr>
          <p:cNvPr id="75" name="object 75"/>
          <p:cNvSpPr txBox="1"/>
          <p:nvPr/>
        </p:nvSpPr>
        <p:spPr>
          <a:xfrm>
            <a:off x="993444" y="3464686"/>
            <a:ext cx="1102995" cy="970915"/>
          </a:xfrm>
          <a:prstGeom prst="rect">
            <a:avLst/>
          </a:prstGeom>
        </p:spPr>
        <p:txBody>
          <a:bodyPr vert="horz" wrap="square" lIns="0" tIns="0" rIns="0" bIns="0" rtlCol="0">
            <a:noAutofit/>
          </a:bodyPr>
          <a:lstStyle/>
          <a:p>
            <a:pPr marL="316865" indent="-304800">
              <a:lnSpc>
                <a:spcPct val="100000"/>
              </a:lnSpc>
              <a:buFont typeface="Arial"/>
              <a:buAutoNum type="alphaLcPeriod" startAt="24"/>
              <a:tabLst>
                <a:tab pos="316865" algn="l"/>
                <a:tab pos="621665" algn="l"/>
                <a:tab pos="926465" algn="l"/>
              </a:tabLst>
            </a:pPr>
            <a:r>
              <a:rPr sz="2700" baseline="-10802" dirty="0" smtClean="0">
                <a:latin typeface="Arial"/>
                <a:cs typeface="Arial"/>
              </a:rPr>
              <a:t>∞	</a:t>
            </a:r>
            <a:r>
              <a:rPr sz="1800" dirty="0" smtClean="0">
                <a:latin typeface="Arial"/>
                <a:cs typeface="Arial"/>
              </a:rPr>
              <a:t>∞	∞</a:t>
            </a:r>
            <a:endParaRPr sz="1800">
              <a:latin typeface="Arial"/>
              <a:cs typeface="Arial"/>
            </a:endParaRPr>
          </a:p>
          <a:p>
            <a:pPr marL="316865" indent="-304800">
              <a:lnSpc>
                <a:spcPct val="100000"/>
              </a:lnSpc>
              <a:spcBef>
                <a:spcPts val="335"/>
              </a:spcBef>
              <a:buFont typeface="Arial"/>
              <a:buAutoNum type="alphaLcPeriod" startAt="24"/>
              <a:tabLst>
                <a:tab pos="316865" algn="l"/>
                <a:tab pos="633095" algn="l"/>
                <a:tab pos="950594" algn="l"/>
              </a:tabLst>
            </a:pPr>
            <a:r>
              <a:rPr sz="1800" dirty="0" smtClean="0">
                <a:latin typeface="Arial"/>
                <a:cs typeface="Arial"/>
              </a:rPr>
              <a:t>2	0	1</a:t>
            </a:r>
            <a:endParaRPr sz="1800">
              <a:latin typeface="Arial"/>
              <a:cs typeface="Arial"/>
            </a:endParaRPr>
          </a:p>
          <a:p>
            <a:pPr marL="926465" indent="-914400">
              <a:lnSpc>
                <a:spcPct val="100000"/>
              </a:lnSpc>
              <a:spcBef>
                <a:spcPts val="140"/>
              </a:spcBef>
              <a:buFont typeface="Arial"/>
              <a:buAutoNum type="alphaLcPeriod" startAt="24"/>
              <a:tabLst>
                <a:tab pos="926465" algn="l"/>
              </a:tabLst>
            </a:pPr>
            <a:r>
              <a:rPr sz="2700" baseline="-18518" dirty="0" smtClean="0">
                <a:latin typeface="Arial"/>
                <a:cs typeface="Arial"/>
              </a:rPr>
              <a:t>∞</a:t>
            </a:r>
            <a:endParaRPr sz="2700" baseline="-18518">
              <a:latin typeface="Arial"/>
              <a:cs typeface="Arial"/>
            </a:endParaRPr>
          </a:p>
        </p:txBody>
      </p:sp>
      <p:sp>
        <p:nvSpPr>
          <p:cNvPr id="76" name="object 76"/>
          <p:cNvSpPr txBox="1"/>
          <p:nvPr/>
        </p:nvSpPr>
        <p:spPr>
          <a:xfrm>
            <a:off x="1420494" y="2974466"/>
            <a:ext cx="548005" cy="224790"/>
          </a:xfrm>
          <a:prstGeom prst="rect">
            <a:avLst/>
          </a:prstGeom>
        </p:spPr>
        <p:txBody>
          <a:bodyPr vert="horz" wrap="square" lIns="0" tIns="0" rIns="0" bIns="0" rtlCol="0">
            <a:noAutofit/>
          </a:bodyPr>
          <a:lstStyle/>
          <a:p>
            <a:pPr marL="12700">
              <a:lnSpc>
                <a:spcPct val="100000"/>
              </a:lnSpc>
            </a:pPr>
            <a:r>
              <a:rPr sz="1400" i="1" dirty="0" smtClean="0">
                <a:latin typeface="Arial"/>
                <a:cs typeface="Arial"/>
              </a:rPr>
              <a:t>cost</a:t>
            </a:r>
            <a:r>
              <a:rPr sz="1400" i="1" spc="-40" dirty="0" smtClean="0">
                <a:latin typeface="Arial"/>
                <a:cs typeface="Arial"/>
              </a:rPr>
              <a:t> </a:t>
            </a:r>
            <a:r>
              <a:rPr sz="1400" i="1" spc="0" dirty="0" smtClean="0">
                <a:latin typeface="Arial"/>
                <a:cs typeface="Arial"/>
              </a:rPr>
              <a:t>to</a:t>
            </a:r>
            <a:endParaRPr sz="1400">
              <a:latin typeface="Arial"/>
              <a:cs typeface="Arial"/>
            </a:endParaRPr>
          </a:p>
        </p:txBody>
      </p:sp>
      <p:sp>
        <p:nvSpPr>
          <p:cNvPr id="77" name="object 77"/>
          <p:cNvSpPr txBox="1"/>
          <p:nvPr/>
        </p:nvSpPr>
        <p:spPr>
          <a:xfrm>
            <a:off x="3655759" y="1719707"/>
            <a:ext cx="499109" cy="928369"/>
          </a:xfrm>
          <a:prstGeom prst="rect">
            <a:avLst/>
          </a:prstGeom>
        </p:spPr>
        <p:txBody>
          <a:bodyPr vert="horz" wrap="square" lIns="0" tIns="0" rIns="0" bIns="0" rtlCol="0">
            <a:noAutofit/>
          </a:bodyPr>
          <a:lstStyle/>
          <a:p>
            <a:pPr marL="15875">
              <a:lnSpc>
                <a:spcPct val="100000"/>
              </a:lnSpc>
              <a:tabLst>
                <a:tab pos="358775" algn="l"/>
              </a:tabLst>
            </a:pPr>
            <a:r>
              <a:rPr sz="1800" dirty="0" smtClean="0">
                <a:latin typeface="Arial"/>
                <a:cs typeface="Arial"/>
              </a:rPr>
              <a:t>2	</a:t>
            </a:r>
            <a:r>
              <a:rPr sz="2700" baseline="1543" dirty="0" smtClean="0">
                <a:latin typeface="Arial"/>
                <a:cs typeface="Arial"/>
              </a:rPr>
              <a:t>3</a:t>
            </a:r>
            <a:endParaRPr sz="2700" baseline="1543">
              <a:latin typeface="Arial"/>
              <a:cs typeface="Arial"/>
            </a:endParaRPr>
          </a:p>
          <a:p>
            <a:pPr marL="12700">
              <a:lnSpc>
                <a:spcPct val="100000"/>
              </a:lnSpc>
              <a:spcBef>
                <a:spcPts val="414"/>
              </a:spcBef>
              <a:tabLst>
                <a:tab pos="330200" algn="l"/>
              </a:tabLst>
            </a:pPr>
            <a:r>
              <a:rPr sz="1800" dirty="0" smtClean="0">
                <a:latin typeface="Arial"/>
                <a:cs typeface="Arial"/>
              </a:rPr>
              <a:t>0	1</a:t>
            </a:r>
            <a:endParaRPr sz="1800">
              <a:latin typeface="Arial"/>
              <a:cs typeface="Arial"/>
            </a:endParaRPr>
          </a:p>
          <a:p>
            <a:pPr marL="12700">
              <a:lnSpc>
                <a:spcPct val="100000"/>
              </a:lnSpc>
              <a:spcBef>
                <a:spcPts val="325"/>
              </a:spcBef>
              <a:tabLst>
                <a:tab pos="330200" algn="l"/>
              </a:tabLst>
            </a:pPr>
            <a:r>
              <a:rPr sz="1800" dirty="0" smtClean="0">
                <a:latin typeface="Arial"/>
                <a:cs typeface="Arial"/>
              </a:rPr>
              <a:t>1	0</a:t>
            </a:r>
            <a:endParaRPr sz="1800">
              <a:latin typeface="Arial"/>
              <a:cs typeface="Arial"/>
            </a:endParaRPr>
          </a:p>
        </p:txBody>
      </p:sp>
      <p:sp>
        <p:nvSpPr>
          <p:cNvPr id="78" name="object 78"/>
          <p:cNvSpPr txBox="1"/>
          <p:nvPr/>
        </p:nvSpPr>
        <p:spPr>
          <a:xfrm>
            <a:off x="8041893" y="3320160"/>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1</a:t>
            </a:r>
            <a:endParaRPr sz="1800">
              <a:latin typeface="Arial"/>
              <a:cs typeface="Arial"/>
            </a:endParaRPr>
          </a:p>
        </p:txBody>
      </p:sp>
      <p:sp>
        <p:nvSpPr>
          <p:cNvPr id="79" name="object 79"/>
          <p:cNvSpPr txBox="1"/>
          <p:nvPr/>
        </p:nvSpPr>
        <p:spPr>
          <a:xfrm>
            <a:off x="7203693" y="3315334"/>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2</a:t>
            </a:r>
            <a:endParaRPr sz="1800">
              <a:latin typeface="Arial"/>
              <a:cs typeface="Arial"/>
            </a:endParaRPr>
          </a:p>
        </p:txBody>
      </p:sp>
      <p:sp>
        <p:nvSpPr>
          <p:cNvPr id="80" name="object 80"/>
          <p:cNvSpPr txBox="1"/>
          <p:nvPr/>
        </p:nvSpPr>
        <p:spPr>
          <a:xfrm>
            <a:off x="7640193" y="3061970"/>
            <a:ext cx="15303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y</a:t>
            </a:r>
            <a:endParaRPr sz="2000">
              <a:latin typeface="Arial"/>
              <a:cs typeface="Arial"/>
            </a:endParaRPr>
          </a:p>
        </p:txBody>
      </p:sp>
      <p:sp>
        <p:nvSpPr>
          <p:cNvPr id="81" name="object 81"/>
          <p:cNvSpPr txBox="1"/>
          <p:nvPr/>
        </p:nvSpPr>
        <p:spPr>
          <a:xfrm>
            <a:off x="343915" y="1103629"/>
            <a:ext cx="760730" cy="285115"/>
          </a:xfrm>
          <a:prstGeom prst="rect">
            <a:avLst/>
          </a:prstGeom>
        </p:spPr>
        <p:txBody>
          <a:bodyPr vert="horz" wrap="square" lIns="0" tIns="0" rIns="0" bIns="0" rtlCol="0">
            <a:noAutofit/>
          </a:bodyPr>
          <a:lstStyle/>
          <a:p>
            <a:pPr marL="12700">
              <a:lnSpc>
                <a:spcPct val="100000"/>
              </a:lnSpc>
            </a:pPr>
            <a:r>
              <a:rPr sz="1800" b="1" spc="-15" dirty="0" smtClean="0">
                <a:solidFill>
                  <a:srgbClr val="CC0000"/>
                </a:solidFill>
                <a:latin typeface="Arial"/>
                <a:cs typeface="Arial"/>
              </a:rPr>
              <a:t>n</a:t>
            </a:r>
            <a:r>
              <a:rPr sz="1800" b="1" spc="-10" dirty="0" smtClean="0">
                <a:solidFill>
                  <a:srgbClr val="CC0000"/>
                </a:solidFill>
                <a:latin typeface="Arial"/>
                <a:cs typeface="Arial"/>
              </a:rPr>
              <a:t>o</a:t>
            </a:r>
            <a:r>
              <a:rPr sz="1800" b="1" spc="-15" dirty="0" smtClean="0">
                <a:solidFill>
                  <a:srgbClr val="CC0000"/>
                </a:solidFill>
                <a:latin typeface="Arial"/>
                <a:cs typeface="Arial"/>
              </a:rPr>
              <a:t>de</a:t>
            </a:r>
            <a:r>
              <a:rPr sz="1800" b="1" spc="-25" dirty="0" smtClean="0">
                <a:solidFill>
                  <a:srgbClr val="CC0000"/>
                </a:solidFill>
                <a:latin typeface="Arial"/>
                <a:cs typeface="Arial"/>
              </a:rPr>
              <a:t> </a:t>
            </a:r>
            <a:r>
              <a:rPr sz="1800" b="1" spc="0" dirty="0" smtClean="0">
                <a:solidFill>
                  <a:srgbClr val="CC0000"/>
                </a:solidFill>
                <a:latin typeface="Arial"/>
                <a:cs typeface="Arial"/>
              </a:rPr>
              <a:t>x</a:t>
            </a:r>
            <a:endParaRPr sz="1800">
              <a:latin typeface="Arial"/>
              <a:cs typeface="Arial"/>
            </a:endParaRPr>
          </a:p>
        </p:txBody>
      </p:sp>
      <p:sp>
        <p:nvSpPr>
          <p:cNvPr id="82" name="object 82"/>
          <p:cNvSpPr txBox="1"/>
          <p:nvPr/>
        </p:nvSpPr>
        <p:spPr>
          <a:xfrm>
            <a:off x="545083" y="1336802"/>
            <a:ext cx="559435" cy="285115"/>
          </a:xfrm>
          <a:prstGeom prst="rect">
            <a:avLst/>
          </a:prstGeom>
        </p:spPr>
        <p:txBody>
          <a:bodyPr vert="horz" wrap="square" lIns="0" tIns="0" rIns="0" bIns="0" rtlCol="0">
            <a:noAutofit/>
          </a:bodyPr>
          <a:lstStyle/>
          <a:p>
            <a:pPr marL="12700">
              <a:lnSpc>
                <a:spcPct val="100000"/>
              </a:lnSpc>
            </a:pPr>
            <a:r>
              <a:rPr sz="1800" b="1" spc="-10" dirty="0" smtClean="0">
                <a:solidFill>
                  <a:srgbClr val="CC0000"/>
                </a:solidFill>
                <a:latin typeface="Arial"/>
                <a:cs typeface="Arial"/>
              </a:rPr>
              <a:t>table</a:t>
            </a:r>
            <a:endParaRPr sz="1800">
              <a:latin typeface="Arial"/>
              <a:cs typeface="Arial"/>
            </a:endParaRPr>
          </a:p>
        </p:txBody>
      </p:sp>
      <p:sp>
        <p:nvSpPr>
          <p:cNvPr id="83" name="object 83"/>
          <p:cNvSpPr txBox="1"/>
          <p:nvPr/>
        </p:nvSpPr>
        <p:spPr>
          <a:xfrm>
            <a:off x="1669795" y="227710"/>
            <a:ext cx="4090670" cy="559435"/>
          </a:xfrm>
          <a:prstGeom prst="rect">
            <a:avLst/>
          </a:prstGeom>
        </p:spPr>
        <p:txBody>
          <a:bodyPr vert="horz" wrap="square" lIns="0" tIns="0" rIns="0" bIns="0" rtlCol="0">
            <a:noAutofit/>
          </a:bodyPr>
          <a:lstStyle/>
          <a:p>
            <a:pPr marL="12700">
              <a:lnSpc>
                <a:spcPct val="100000"/>
              </a:lnSpc>
            </a:pPr>
            <a:r>
              <a:rPr sz="1800" spc="-5" dirty="0" smtClean="0">
                <a:latin typeface="Arial"/>
                <a:cs typeface="Arial"/>
              </a:rPr>
              <a:t>D</a:t>
            </a:r>
            <a:r>
              <a:rPr sz="1800" spc="-22" baseline="-20833" dirty="0" smtClean="0">
                <a:latin typeface="Arial"/>
                <a:cs typeface="Arial"/>
              </a:rPr>
              <a:t>x</a:t>
            </a:r>
            <a:r>
              <a:rPr sz="1800" spc="0" dirty="0" smtClean="0">
                <a:latin typeface="Arial"/>
                <a:cs typeface="Arial"/>
              </a:rPr>
              <a:t>(</a:t>
            </a:r>
            <a:r>
              <a:rPr sz="1800" spc="-25" dirty="0" smtClean="0">
                <a:latin typeface="Arial"/>
                <a:cs typeface="Arial"/>
              </a:rPr>
              <a:t>y</a:t>
            </a:r>
            <a:r>
              <a:rPr sz="1800" spc="0" dirty="0" smtClean="0">
                <a:latin typeface="Arial"/>
                <a:cs typeface="Arial"/>
              </a:rPr>
              <a:t>)</a:t>
            </a:r>
            <a:r>
              <a:rPr sz="1800" spc="25" dirty="0" smtClean="0">
                <a:latin typeface="Arial"/>
                <a:cs typeface="Arial"/>
              </a:rPr>
              <a:t> </a:t>
            </a:r>
            <a:r>
              <a:rPr sz="1800" spc="-15" dirty="0" smtClean="0">
                <a:latin typeface="Arial"/>
                <a:cs typeface="Arial"/>
              </a:rPr>
              <a:t>=</a:t>
            </a:r>
            <a:r>
              <a:rPr sz="1800" spc="-5" dirty="0" smtClean="0">
                <a:latin typeface="Arial"/>
                <a:cs typeface="Arial"/>
              </a:rPr>
              <a:t> </a:t>
            </a:r>
            <a:r>
              <a:rPr sz="1800" spc="0" dirty="0" smtClean="0">
                <a:latin typeface="Arial"/>
                <a:cs typeface="Arial"/>
              </a:rPr>
              <a:t>mi</a:t>
            </a:r>
            <a:r>
              <a:rPr sz="1800" spc="-10" dirty="0" smtClean="0">
                <a:latin typeface="Arial"/>
                <a:cs typeface="Arial"/>
              </a:rPr>
              <a:t>n{c(</a:t>
            </a:r>
            <a:r>
              <a:rPr sz="1800" spc="-25" dirty="0" smtClean="0">
                <a:latin typeface="Arial"/>
                <a:cs typeface="Arial"/>
              </a:rPr>
              <a:t>x</a:t>
            </a:r>
            <a:r>
              <a:rPr sz="1800" spc="-5" dirty="0" smtClean="0">
                <a:latin typeface="Arial"/>
                <a:cs typeface="Arial"/>
              </a:rPr>
              <a:t>,</a:t>
            </a:r>
            <a:r>
              <a:rPr sz="1800" spc="-30" dirty="0" smtClean="0">
                <a:latin typeface="Arial"/>
                <a:cs typeface="Arial"/>
              </a:rPr>
              <a:t>y</a:t>
            </a:r>
            <a:r>
              <a:rPr sz="1800" spc="0" dirty="0" smtClean="0">
                <a:latin typeface="Arial"/>
                <a:cs typeface="Arial"/>
              </a:rPr>
              <a:t>)</a:t>
            </a:r>
            <a:r>
              <a:rPr sz="1800" spc="40" dirty="0" smtClean="0">
                <a:latin typeface="Arial"/>
                <a:cs typeface="Arial"/>
              </a:rPr>
              <a:t> </a:t>
            </a:r>
            <a:r>
              <a:rPr sz="1800" spc="-15" dirty="0" smtClean="0">
                <a:latin typeface="Arial"/>
                <a:cs typeface="Arial"/>
              </a:rPr>
              <a:t>+</a:t>
            </a:r>
            <a:r>
              <a:rPr sz="1800" spc="-5" dirty="0" smtClean="0">
                <a:latin typeface="Arial"/>
                <a:cs typeface="Arial"/>
              </a:rPr>
              <a:t> D</a:t>
            </a:r>
            <a:r>
              <a:rPr sz="1800" spc="-22" baseline="-20833" dirty="0" smtClean="0">
                <a:latin typeface="Arial"/>
                <a:cs typeface="Arial"/>
              </a:rPr>
              <a:t>y</a:t>
            </a:r>
            <a:r>
              <a:rPr sz="1800" spc="0" dirty="0" smtClean="0">
                <a:latin typeface="Arial"/>
                <a:cs typeface="Arial"/>
              </a:rPr>
              <a:t>(</a:t>
            </a:r>
            <a:r>
              <a:rPr sz="1800" spc="-25" dirty="0" smtClean="0">
                <a:latin typeface="Arial"/>
                <a:cs typeface="Arial"/>
              </a:rPr>
              <a:t>y</a:t>
            </a:r>
            <a:r>
              <a:rPr sz="1800" spc="-10" dirty="0" smtClean="0">
                <a:latin typeface="Arial"/>
                <a:cs typeface="Arial"/>
              </a:rPr>
              <a:t>),</a:t>
            </a:r>
            <a:r>
              <a:rPr sz="1800" spc="40" dirty="0" smtClean="0">
                <a:latin typeface="Arial"/>
                <a:cs typeface="Arial"/>
              </a:rPr>
              <a:t> </a:t>
            </a:r>
            <a:r>
              <a:rPr sz="1800" spc="0" dirty="0" smtClean="0">
                <a:latin typeface="Arial"/>
                <a:cs typeface="Arial"/>
              </a:rPr>
              <a:t>c(</a:t>
            </a:r>
            <a:r>
              <a:rPr sz="1800" spc="-15" dirty="0" smtClean="0">
                <a:latin typeface="Arial"/>
                <a:cs typeface="Arial"/>
              </a:rPr>
              <a:t>x</a:t>
            </a:r>
            <a:r>
              <a:rPr sz="1800" spc="-10" dirty="0" smtClean="0">
                <a:latin typeface="Arial"/>
                <a:cs typeface="Arial"/>
              </a:rPr>
              <a:t>,z)</a:t>
            </a:r>
            <a:r>
              <a:rPr sz="1800" spc="10" dirty="0" smtClean="0">
                <a:latin typeface="Arial"/>
                <a:cs typeface="Arial"/>
              </a:rPr>
              <a:t> </a:t>
            </a:r>
            <a:r>
              <a:rPr sz="1800" spc="-15" dirty="0" smtClean="0">
                <a:latin typeface="Arial"/>
                <a:cs typeface="Arial"/>
              </a:rPr>
              <a:t>+</a:t>
            </a:r>
            <a:r>
              <a:rPr sz="1800" spc="5" dirty="0" smtClean="0">
                <a:latin typeface="Arial"/>
                <a:cs typeface="Arial"/>
              </a:rPr>
              <a:t> </a:t>
            </a:r>
            <a:r>
              <a:rPr sz="1800" spc="-5" dirty="0" smtClean="0">
                <a:latin typeface="Arial"/>
                <a:cs typeface="Arial"/>
              </a:rPr>
              <a:t>D</a:t>
            </a:r>
            <a:r>
              <a:rPr sz="1800" spc="-22" baseline="-20833" dirty="0" smtClean="0">
                <a:latin typeface="Arial"/>
                <a:cs typeface="Arial"/>
              </a:rPr>
              <a:t>z</a:t>
            </a:r>
            <a:r>
              <a:rPr sz="1800" spc="0" dirty="0" smtClean="0">
                <a:latin typeface="Arial"/>
                <a:cs typeface="Arial"/>
              </a:rPr>
              <a:t>(</a:t>
            </a:r>
            <a:r>
              <a:rPr sz="1800" spc="-25" dirty="0" smtClean="0">
                <a:latin typeface="Arial"/>
                <a:cs typeface="Arial"/>
              </a:rPr>
              <a:t>y</a:t>
            </a:r>
            <a:r>
              <a:rPr sz="1800" spc="-10" dirty="0" smtClean="0">
                <a:latin typeface="Arial"/>
                <a:cs typeface="Arial"/>
              </a:rPr>
              <a:t>)}</a:t>
            </a:r>
            <a:endParaRPr sz="1800">
              <a:latin typeface="Arial"/>
              <a:cs typeface="Arial"/>
            </a:endParaRPr>
          </a:p>
          <a:p>
            <a:pPr marL="836930">
              <a:lnSpc>
                <a:spcPct val="100000"/>
              </a:lnSpc>
            </a:pPr>
            <a:r>
              <a:rPr sz="1800" spc="-15" dirty="0" smtClean="0">
                <a:latin typeface="Arial"/>
                <a:cs typeface="Arial"/>
              </a:rPr>
              <a:t>=</a:t>
            </a:r>
            <a:r>
              <a:rPr sz="1800" spc="-5" dirty="0" smtClean="0">
                <a:latin typeface="Arial"/>
                <a:cs typeface="Arial"/>
              </a:rPr>
              <a:t> </a:t>
            </a:r>
            <a:r>
              <a:rPr sz="1800" spc="0" dirty="0" smtClean="0">
                <a:latin typeface="Arial"/>
                <a:cs typeface="Arial"/>
              </a:rPr>
              <a:t>mi</a:t>
            </a:r>
            <a:r>
              <a:rPr sz="1800" spc="-10" dirty="0" smtClean="0">
                <a:latin typeface="Arial"/>
                <a:cs typeface="Arial"/>
              </a:rPr>
              <a:t>n{</a:t>
            </a:r>
            <a:r>
              <a:rPr sz="1800" spc="-5" dirty="0" smtClean="0">
                <a:latin typeface="Arial"/>
                <a:cs typeface="Arial"/>
              </a:rPr>
              <a:t>2</a:t>
            </a:r>
            <a:r>
              <a:rPr sz="1800" spc="-15" dirty="0" smtClean="0">
                <a:latin typeface="Arial"/>
                <a:cs typeface="Arial"/>
              </a:rPr>
              <a:t>+0</a:t>
            </a:r>
            <a:r>
              <a:rPr sz="1800" spc="-5" dirty="0" smtClean="0">
                <a:latin typeface="Arial"/>
                <a:cs typeface="Arial"/>
              </a:rPr>
              <a:t> ,</a:t>
            </a:r>
            <a:r>
              <a:rPr sz="1800" spc="5" dirty="0" smtClean="0">
                <a:latin typeface="Arial"/>
                <a:cs typeface="Arial"/>
              </a:rPr>
              <a:t> </a:t>
            </a:r>
            <a:r>
              <a:rPr sz="1800" spc="-5" dirty="0" smtClean="0">
                <a:latin typeface="Arial"/>
                <a:cs typeface="Arial"/>
              </a:rPr>
              <a:t>7</a:t>
            </a:r>
            <a:r>
              <a:rPr sz="1800" spc="-15" dirty="0" smtClean="0">
                <a:latin typeface="Arial"/>
                <a:cs typeface="Arial"/>
              </a:rPr>
              <a:t>+</a:t>
            </a:r>
            <a:r>
              <a:rPr sz="1800" spc="-5" dirty="0" smtClean="0">
                <a:latin typeface="Arial"/>
                <a:cs typeface="Arial"/>
              </a:rPr>
              <a:t>1</a:t>
            </a:r>
            <a:r>
              <a:rPr sz="1800" spc="-10" dirty="0" smtClean="0">
                <a:latin typeface="Arial"/>
                <a:cs typeface="Arial"/>
              </a:rPr>
              <a:t>} </a:t>
            </a:r>
            <a:r>
              <a:rPr sz="1800" spc="-15" dirty="0" smtClean="0">
                <a:latin typeface="Arial"/>
                <a:cs typeface="Arial"/>
              </a:rPr>
              <a:t>=</a:t>
            </a:r>
            <a:r>
              <a:rPr sz="1800" spc="-5" dirty="0" smtClean="0">
                <a:latin typeface="Arial"/>
                <a:cs typeface="Arial"/>
              </a:rPr>
              <a:t> </a:t>
            </a:r>
            <a:r>
              <a:rPr sz="1800" spc="0" dirty="0" smtClean="0">
                <a:latin typeface="Arial"/>
                <a:cs typeface="Arial"/>
              </a:rPr>
              <a:t>2</a:t>
            </a:r>
            <a:endParaRPr sz="1800">
              <a:latin typeface="Arial"/>
              <a:cs typeface="Arial"/>
            </a:endParaRPr>
          </a:p>
        </p:txBody>
      </p:sp>
      <p:sp>
        <p:nvSpPr>
          <p:cNvPr id="84" name="object 84"/>
          <p:cNvSpPr txBox="1"/>
          <p:nvPr/>
        </p:nvSpPr>
        <p:spPr>
          <a:xfrm>
            <a:off x="6464934" y="39624"/>
            <a:ext cx="2438400" cy="998219"/>
          </a:xfrm>
          <a:prstGeom prst="rect">
            <a:avLst/>
          </a:prstGeom>
        </p:spPr>
        <p:txBody>
          <a:bodyPr vert="horz" wrap="square" lIns="0" tIns="0" rIns="0" bIns="0" rtlCol="0">
            <a:noAutofit/>
          </a:bodyPr>
          <a:lstStyle/>
          <a:p>
            <a:pPr marL="391795" marR="12700" indent="-379730">
              <a:lnSpc>
                <a:spcPct val="120000"/>
              </a:lnSpc>
            </a:pPr>
            <a:r>
              <a:rPr sz="1800" i="1" spc="-5" dirty="0" smtClean="0">
                <a:latin typeface="Arial"/>
                <a:cs typeface="Arial"/>
              </a:rPr>
              <a:t>D</a:t>
            </a:r>
            <a:r>
              <a:rPr sz="1800" i="1" spc="0" baseline="-20833" dirty="0" smtClean="0">
                <a:latin typeface="Arial"/>
                <a:cs typeface="Arial"/>
              </a:rPr>
              <a:t>x</a:t>
            </a:r>
            <a:r>
              <a:rPr sz="1800" i="1" spc="0" dirty="0" smtClean="0">
                <a:latin typeface="Arial"/>
                <a:cs typeface="Arial"/>
              </a:rPr>
              <a:t>(</a:t>
            </a:r>
            <a:r>
              <a:rPr sz="1800" i="1" spc="-50" dirty="0" smtClean="0">
                <a:latin typeface="Arial"/>
                <a:cs typeface="Arial"/>
              </a:rPr>
              <a:t>z</a:t>
            </a:r>
            <a:r>
              <a:rPr sz="1800" i="1" spc="0" dirty="0" smtClean="0">
                <a:latin typeface="Arial"/>
                <a:cs typeface="Arial"/>
              </a:rPr>
              <a:t>)</a:t>
            </a:r>
            <a:r>
              <a:rPr sz="1800" i="1" spc="35" dirty="0" smtClean="0">
                <a:latin typeface="Arial"/>
                <a:cs typeface="Arial"/>
              </a:rPr>
              <a:t> </a:t>
            </a:r>
            <a:r>
              <a:rPr sz="1800" i="1" spc="-15" dirty="0" smtClean="0">
                <a:latin typeface="Arial"/>
                <a:cs typeface="Arial"/>
              </a:rPr>
              <a:t>=</a:t>
            </a:r>
            <a:r>
              <a:rPr sz="1800" i="1" spc="-5" dirty="0" smtClean="0">
                <a:latin typeface="Arial"/>
                <a:cs typeface="Arial"/>
              </a:rPr>
              <a:t> </a:t>
            </a:r>
            <a:r>
              <a:rPr sz="1800" spc="0" dirty="0" smtClean="0">
                <a:latin typeface="Arial"/>
                <a:cs typeface="Arial"/>
              </a:rPr>
              <a:t>mi</a:t>
            </a:r>
            <a:r>
              <a:rPr sz="1800" spc="-10" dirty="0" smtClean="0">
                <a:latin typeface="Arial"/>
                <a:cs typeface="Arial"/>
              </a:rPr>
              <a:t>n</a:t>
            </a:r>
            <a:r>
              <a:rPr sz="1800" spc="-15" dirty="0" smtClean="0">
                <a:latin typeface="Arial"/>
                <a:cs typeface="Arial"/>
              </a:rPr>
              <a:t>{</a:t>
            </a:r>
            <a:r>
              <a:rPr sz="1800" i="1" spc="-10" dirty="0" smtClean="0">
                <a:latin typeface="Arial"/>
                <a:cs typeface="Arial"/>
              </a:rPr>
              <a:t>c(x,y)</a:t>
            </a:r>
            <a:r>
              <a:rPr sz="1800" i="1" spc="10" dirty="0" smtClean="0">
                <a:latin typeface="Arial"/>
                <a:cs typeface="Arial"/>
              </a:rPr>
              <a:t> </a:t>
            </a:r>
            <a:r>
              <a:rPr sz="1800" i="1" spc="-15" dirty="0" smtClean="0">
                <a:latin typeface="Arial"/>
                <a:cs typeface="Arial"/>
              </a:rPr>
              <a:t>+</a:t>
            </a:r>
            <a:r>
              <a:rPr sz="1800" i="1" spc="-5" dirty="0" smtClean="0">
                <a:latin typeface="Arial"/>
                <a:cs typeface="Arial"/>
              </a:rPr>
              <a:t> D</a:t>
            </a:r>
            <a:r>
              <a:rPr sz="1800" i="1" spc="0" baseline="-20833" dirty="0" smtClean="0">
                <a:latin typeface="Arial"/>
                <a:cs typeface="Arial"/>
              </a:rPr>
              <a:t>y</a:t>
            </a:r>
            <a:r>
              <a:rPr sz="1800" i="1" spc="0" dirty="0" smtClean="0">
                <a:latin typeface="Arial"/>
                <a:cs typeface="Arial"/>
              </a:rPr>
              <a:t>(</a:t>
            </a:r>
            <a:r>
              <a:rPr sz="1800" i="1" spc="-50" dirty="0" smtClean="0">
                <a:latin typeface="Arial"/>
                <a:cs typeface="Arial"/>
              </a:rPr>
              <a:t>z</a:t>
            </a:r>
            <a:r>
              <a:rPr sz="1800" i="1" spc="-10" dirty="0" smtClean="0">
                <a:latin typeface="Arial"/>
                <a:cs typeface="Arial"/>
              </a:rPr>
              <a:t>),</a:t>
            </a:r>
            <a:r>
              <a:rPr sz="1800" i="1" spc="55" dirty="0" smtClean="0">
                <a:latin typeface="Arial"/>
                <a:cs typeface="Arial"/>
              </a:rPr>
              <a:t> </a:t>
            </a:r>
            <a:r>
              <a:rPr sz="1800" i="1" spc="-10" dirty="0" smtClean="0">
                <a:latin typeface="Arial"/>
                <a:cs typeface="Arial"/>
              </a:rPr>
              <a:t>c(x,</a:t>
            </a:r>
            <a:r>
              <a:rPr sz="1800" i="1" spc="-55" dirty="0" smtClean="0">
                <a:latin typeface="Arial"/>
                <a:cs typeface="Arial"/>
              </a:rPr>
              <a:t>z</a:t>
            </a:r>
            <a:r>
              <a:rPr sz="1800" i="1" spc="0" dirty="0" smtClean="0">
                <a:latin typeface="Arial"/>
                <a:cs typeface="Arial"/>
              </a:rPr>
              <a:t>)</a:t>
            </a:r>
            <a:r>
              <a:rPr sz="1800" i="1" spc="35" dirty="0" smtClean="0">
                <a:latin typeface="Arial"/>
                <a:cs typeface="Arial"/>
              </a:rPr>
              <a:t> </a:t>
            </a:r>
            <a:r>
              <a:rPr sz="1800" i="1" spc="-15" dirty="0" smtClean="0">
                <a:latin typeface="Arial"/>
                <a:cs typeface="Arial"/>
              </a:rPr>
              <a:t>+</a:t>
            </a:r>
            <a:r>
              <a:rPr sz="1800" i="1" spc="-5" dirty="0" smtClean="0">
                <a:latin typeface="Arial"/>
                <a:cs typeface="Arial"/>
              </a:rPr>
              <a:t> D</a:t>
            </a:r>
            <a:r>
              <a:rPr sz="1800" i="1" spc="-60" baseline="-20833" dirty="0" smtClean="0">
                <a:latin typeface="Arial"/>
                <a:cs typeface="Arial"/>
              </a:rPr>
              <a:t>z</a:t>
            </a:r>
            <a:r>
              <a:rPr sz="1800" i="1" spc="10" dirty="0" smtClean="0">
                <a:latin typeface="Arial"/>
                <a:cs typeface="Arial"/>
              </a:rPr>
              <a:t>(</a:t>
            </a:r>
            <a:r>
              <a:rPr sz="1800" i="1" spc="-15" dirty="0" smtClean="0">
                <a:latin typeface="Arial"/>
                <a:cs typeface="Arial"/>
              </a:rPr>
              <a:t>z</a:t>
            </a:r>
            <a:r>
              <a:rPr sz="1800" i="1" spc="0" dirty="0" smtClean="0">
                <a:latin typeface="Arial"/>
                <a:cs typeface="Arial"/>
              </a:rPr>
              <a:t>)</a:t>
            </a:r>
            <a:r>
              <a:rPr sz="1800" spc="-10" dirty="0" smtClean="0">
                <a:latin typeface="Arial"/>
                <a:cs typeface="Arial"/>
              </a:rPr>
              <a:t>}</a:t>
            </a:r>
            <a:endParaRPr sz="1800">
              <a:latin typeface="Arial"/>
              <a:cs typeface="Arial"/>
            </a:endParaRPr>
          </a:p>
          <a:p>
            <a:pPr marL="12700">
              <a:lnSpc>
                <a:spcPct val="100000"/>
              </a:lnSpc>
              <a:spcBef>
                <a:spcPts val="430"/>
              </a:spcBef>
            </a:pPr>
            <a:r>
              <a:rPr sz="1800" spc="-15" dirty="0" smtClean="0">
                <a:latin typeface="Arial"/>
                <a:cs typeface="Arial"/>
              </a:rPr>
              <a:t>=</a:t>
            </a:r>
            <a:r>
              <a:rPr sz="1800" spc="-20" dirty="0" smtClean="0">
                <a:latin typeface="Arial"/>
                <a:cs typeface="Arial"/>
              </a:rPr>
              <a:t> </a:t>
            </a:r>
            <a:r>
              <a:rPr sz="1800" spc="0" dirty="0" smtClean="0">
                <a:latin typeface="Arial"/>
                <a:cs typeface="Arial"/>
              </a:rPr>
              <a:t>mi</a:t>
            </a:r>
            <a:r>
              <a:rPr sz="1800" spc="-10" dirty="0" smtClean="0">
                <a:latin typeface="Arial"/>
                <a:cs typeface="Arial"/>
              </a:rPr>
              <a:t>n</a:t>
            </a:r>
            <a:r>
              <a:rPr sz="1800" spc="-15" dirty="0" smtClean="0">
                <a:latin typeface="Arial"/>
                <a:cs typeface="Arial"/>
              </a:rPr>
              <a:t>{</a:t>
            </a:r>
            <a:r>
              <a:rPr sz="1800" spc="-5" dirty="0" smtClean="0">
                <a:latin typeface="Arial"/>
                <a:cs typeface="Arial"/>
              </a:rPr>
              <a:t>2</a:t>
            </a:r>
            <a:r>
              <a:rPr sz="1800" spc="-15" dirty="0" smtClean="0">
                <a:latin typeface="Arial"/>
                <a:cs typeface="Arial"/>
              </a:rPr>
              <a:t>+1</a:t>
            </a:r>
            <a:r>
              <a:rPr sz="1800" spc="10" dirty="0" smtClean="0">
                <a:latin typeface="Arial"/>
                <a:cs typeface="Arial"/>
              </a:rPr>
              <a:t> </a:t>
            </a:r>
            <a:r>
              <a:rPr sz="1800" spc="-5" dirty="0" smtClean="0">
                <a:latin typeface="Arial"/>
                <a:cs typeface="Arial"/>
              </a:rPr>
              <a:t>, 7</a:t>
            </a:r>
            <a:r>
              <a:rPr sz="1800" spc="-15" dirty="0" smtClean="0">
                <a:latin typeface="Arial"/>
                <a:cs typeface="Arial"/>
              </a:rPr>
              <a:t>+</a:t>
            </a:r>
            <a:r>
              <a:rPr sz="1800" spc="-5" dirty="0" smtClean="0">
                <a:latin typeface="Arial"/>
                <a:cs typeface="Arial"/>
              </a:rPr>
              <a:t>0</a:t>
            </a:r>
            <a:r>
              <a:rPr sz="1800" spc="-10" dirty="0" smtClean="0">
                <a:latin typeface="Arial"/>
                <a:cs typeface="Arial"/>
              </a:rPr>
              <a:t>} </a:t>
            </a:r>
            <a:r>
              <a:rPr sz="1800" spc="-15" dirty="0" smtClean="0">
                <a:latin typeface="Arial"/>
                <a:cs typeface="Arial"/>
              </a:rPr>
              <a:t>=</a:t>
            </a:r>
            <a:r>
              <a:rPr sz="1800" spc="-5" dirty="0" smtClean="0">
                <a:latin typeface="Arial"/>
                <a:cs typeface="Arial"/>
              </a:rPr>
              <a:t> </a:t>
            </a:r>
            <a:r>
              <a:rPr sz="1800" spc="0" dirty="0" smtClean="0">
                <a:latin typeface="Arial"/>
                <a:cs typeface="Arial"/>
              </a:rPr>
              <a:t>3</a:t>
            </a:r>
            <a:endParaRPr sz="1800">
              <a:latin typeface="Arial"/>
              <a:cs typeface="Arial"/>
            </a:endParaRPr>
          </a:p>
        </p:txBody>
      </p:sp>
      <p:sp>
        <p:nvSpPr>
          <p:cNvPr id="85" name="object 85"/>
          <p:cNvSpPr/>
          <p:nvPr/>
        </p:nvSpPr>
        <p:spPr>
          <a:xfrm>
            <a:off x="4179823" y="477012"/>
            <a:ext cx="2589022" cy="1339088"/>
          </a:xfrm>
          <a:custGeom>
            <a:avLst/>
            <a:gdLst/>
            <a:ahLst/>
            <a:cxnLst/>
            <a:rect l="l" t="t" r="r" b="b"/>
            <a:pathLst>
              <a:path w="2589022" h="1339088">
                <a:moveTo>
                  <a:pt x="50291" y="1270253"/>
                </a:moveTo>
                <a:lnTo>
                  <a:pt x="0" y="1339088"/>
                </a:lnTo>
                <a:lnTo>
                  <a:pt x="85216" y="1338072"/>
                </a:lnTo>
                <a:lnTo>
                  <a:pt x="73640" y="1315592"/>
                </a:lnTo>
                <a:lnTo>
                  <a:pt x="59436" y="1315592"/>
                </a:lnTo>
                <a:lnTo>
                  <a:pt x="53593" y="1304289"/>
                </a:lnTo>
                <a:lnTo>
                  <a:pt x="64835" y="1298493"/>
                </a:lnTo>
                <a:lnTo>
                  <a:pt x="50291" y="1270253"/>
                </a:lnTo>
                <a:close/>
              </a:path>
              <a:path w="2589022" h="1339088">
                <a:moveTo>
                  <a:pt x="64835" y="1298493"/>
                </a:moveTo>
                <a:lnTo>
                  <a:pt x="53593" y="1304289"/>
                </a:lnTo>
                <a:lnTo>
                  <a:pt x="59436" y="1315592"/>
                </a:lnTo>
                <a:lnTo>
                  <a:pt x="70660" y="1309805"/>
                </a:lnTo>
                <a:lnTo>
                  <a:pt x="64835" y="1298493"/>
                </a:lnTo>
                <a:close/>
              </a:path>
              <a:path w="2589022" h="1339088">
                <a:moveTo>
                  <a:pt x="70660" y="1309805"/>
                </a:moveTo>
                <a:lnTo>
                  <a:pt x="59436" y="1315592"/>
                </a:lnTo>
                <a:lnTo>
                  <a:pt x="73640" y="1315592"/>
                </a:lnTo>
                <a:lnTo>
                  <a:pt x="70660" y="1309805"/>
                </a:lnTo>
                <a:close/>
              </a:path>
              <a:path w="2589022" h="1339088">
                <a:moveTo>
                  <a:pt x="2583179" y="0"/>
                </a:moveTo>
                <a:lnTo>
                  <a:pt x="64835" y="1298493"/>
                </a:lnTo>
                <a:lnTo>
                  <a:pt x="70660" y="1309805"/>
                </a:lnTo>
                <a:lnTo>
                  <a:pt x="2589022" y="11175"/>
                </a:lnTo>
                <a:lnTo>
                  <a:pt x="2583179" y="0"/>
                </a:lnTo>
                <a:close/>
              </a:path>
            </a:pathLst>
          </a:custGeom>
          <a:solidFill>
            <a:srgbClr val="3333CC"/>
          </a:solidFill>
        </p:spPr>
        <p:txBody>
          <a:bodyPr wrap="square" lIns="0" tIns="0" rIns="0" bIns="0" rtlCol="0">
            <a:noAutofit/>
          </a:bodyPr>
          <a:lstStyle/>
          <a:p>
            <a:endParaRPr/>
          </a:p>
        </p:txBody>
      </p:sp>
      <p:sp>
        <p:nvSpPr>
          <p:cNvPr id="86" name="object 86"/>
          <p:cNvSpPr txBox="1"/>
          <p:nvPr/>
        </p:nvSpPr>
        <p:spPr>
          <a:xfrm>
            <a:off x="374091" y="2850134"/>
            <a:ext cx="760730" cy="285115"/>
          </a:xfrm>
          <a:prstGeom prst="rect">
            <a:avLst/>
          </a:prstGeom>
        </p:spPr>
        <p:txBody>
          <a:bodyPr vert="horz" wrap="square" lIns="0" tIns="0" rIns="0" bIns="0" rtlCol="0">
            <a:noAutofit/>
          </a:bodyPr>
          <a:lstStyle/>
          <a:p>
            <a:pPr marL="12700">
              <a:lnSpc>
                <a:spcPct val="100000"/>
              </a:lnSpc>
            </a:pPr>
            <a:r>
              <a:rPr sz="1800" b="1" spc="-15" dirty="0" smtClean="0">
                <a:solidFill>
                  <a:srgbClr val="CC0000"/>
                </a:solidFill>
                <a:latin typeface="Arial"/>
                <a:cs typeface="Arial"/>
              </a:rPr>
              <a:t>n</a:t>
            </a:r>
            <a:r>
              <a:rPr sz="1800" b="1" spc="-10" dirty="0" smtClean="0">
                <a:solidFill>
                  <a:srgbClr val="CC0000"/>
                </a:solidFill>
                <a:latin typeface="Arial"/>
                <a:cs typeface="Arial"/>
              </a:rPr>
              <a:t>o</a:t>
            </a:r>
            <a:r>
              <a:rPr sz="1800" b="1" spc="-15" dirty="0" smtClean="0">
                <a:solidFill>
                  <a:srgbClr val="CC0000"/>
                </a:solidFill>
                <a:latin typeface="Arial"/>
                <a:cs typeface="Arial"/>
              </a:rPr>
              <a:t>de</a:t>
            </a:r>
            <a:r>
              <a:rPr sz="1800" b="1" spc="-25" dirty="0" smtClean="0">
                <a:solidFill>
                  <a:srgbClr val="CC0000"/>
                </a:solidFill>
                <a:latin typeface="Arial"/>
                <a:cs typeface="Arial"/>
              </a:rPr>
              <a:t> </a:t>
            </a:r>
            <a:r>
              <a:rPr sz="1800" b="1" spc="0" dirty="0" smtClean="0">
                <a:solidFill>
                  <a:srgbClr val="CC0000"/>
                </a:solidFill>
                <a:latin typeface="Arial"/>
                <a:cs typeface="Arial"/>
              </a:rPr>
              <a:t>y</a:t>
            </a:r>
            <a:endParaRPr sz="1800">
              <a:latin typeface="Arial"/>
              <a:cs typeface="Arial"/>
            </a:endParaRPr>
          </a:p>
        </p:txBody>
      </p:sp>
      <p:sp>
        <p:nvSpPr>
          <p:cNvPr id="90" name="object 90"/>
          <p:cNvSpPr txBox="1"/>
          <p:nvPr/>
        </p:nvSpPr>
        <p:spPr>
          <a:xfrm>
            <a:off x="3051175" y="5827166"/>
            <a:ext cx="1397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z</a:t>
            </a:r>
            <a:endParaRPr sz="1800">
              <a:latin typeface="Arial"/>
              <a:cs typeface="Arial"/>
            </a:endParaRPr>
          </a:p>
        </p:txBody>
      </p:sp>
      <p:sp>
        <p:nvSpPr>
          <p:cNvPr id="91" name="object 91"/>
          <p:cNvSpPr txBox="1"/>
          <p:nvPr/>
        </p:nvSpPr>
        <p:spPr>
          <a:xfrm>
            <a:off x="5185028" y="5827166"/>
            <a:ext cx="1397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z</a:t>
            </a:r>
            <a:endParaRPr sz="1800">
              <a:latin typeface="Arial"/>
              <a:cs typeface="Arial"/>
            </a:endParaRPr>
          </a:p>
        </p:txBody>
      </p:sp>
      <p:sp>
        <p:nvSpPr>
          <p:cNvPr id="92" name="object 92"/>
          <p:cNvSpPr txBox="1"/>
          <p:nvPr/>
        </p:nvSpPr>
        <p:spPr>
          <a:xfrm>
            <a:off x="993444" y="5903671"/>
            <a:ext cx="1403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z</a:t>
            </a:r>
            <a:endParaRPr sz="1800">
              <a:latin typeface="Arial"/>
              <a:cs typeface="Arial"/>
            </a:endParaRPr>
          </a:p>
        </p:txBody>
      </p:sp>
      <p:sp>
        <p:nvSpPr>
          <p:cNvPr id="93" name="object 93"/>
          <p:cNvSpPr txBox="1"/>
          <p:nvPr/>
        </p:nvSpPr>
        <p:spPr>
          <a:xfrm>
            <a:off x="3355975" y="5903671"/>
            <a:ext cx="40576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 </a:t>
            </a:r>
            <a:r>
              <a:rPr sz="1800" spc="-15" dirty="0" smtClean="0">
                <a:latin typeface="Arial"/>
                <a:cs typeface="Arial"/>
              </a:rPr>
              <a:t> </a:t>
            </a:r>
            <a:r>
              <a:rPr sz="1800" spc="0" dirty="0" smtClean="0">
                <a:latin typeface="Arial"/>
                <a:cs typeface="Arial"/>
              </a:rPr>
              <a:t>1</a:t>
            </a:r>
            <a:endParaRPr sz="1800">
              <a:latin typeface="Arial"/>
              <a:cs typeface="Arial"/>
            </a:endParaRPr>
          </a:p>
        </p:txBody>
      </p:sp>
      <p:sp>
        <p:nvSpPr>
          <p:cNvPr id="94" name="object 94"/>
          <p:cNvSpPr txBox="1"/>
          <p:nvPr/>
        </p:nvSpPr>
        <p:spPr>
          <a:xfrm>
            <a:off x="3925718" y="590367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0</a:t>
            </a:r>
            <a:endParaRPr sz="1800">
              <a:latin typeface="Arial"/>
              <a:cs typeface="Arial"/>
            </a:endParaRPr>
          </a:p>
        </p:txBody>
      </p:sp>
      <p:sp>
        <p:nvSpPr>
          <p:cNvPr id="95" name="object 95"/>
          <p:cNvSpPr txBox="1"/>
          <p:nvPr/>
        </p:nvSpPr>
        <p:spPr>
          <a:xfrm>
            <a:off x="5489828" y="5903671"/>
            <a:ext cx="40576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3 </a:t>
            </a:r>
            <a:r>
              <a:rPr sz="1800" spc="-15" dirty="0" smtClean="0">
                <a:latin typeface="Arial"/>
                <a:cs typeface="Arial"/>
              </a:rPr>
              <a:t> </a:t>
            </a:r>
            <a:r>
              <a:rPr sz="1800" spc="0" dirty="0" smtClean="0">
                <a:latin typeface="Arial"/>
                <a:cs typeface="Arial"/>
              </a:rPr>
              <a:t>1</a:t>
            </a:r>
            <a:endParaRPr sz="1800">
              <a:latin typeface="Arial"/>
              <a:cs typeface="Arial"/>
            </a:endParaRPr>
          </a:p>
        </p:txBody>
      </p:sp>
      <p:sp>
        <p:nvSpPr>
          <p:cNvPr id="96" name="object 96"/>
          <p:cNvSpPr txBox="1"/>
          <p:nvPr/>
        </p:nvSpPr>
        <p:spPr>
          <a:xfrm>
            <a:off x="6059573" y="5903671"/>
            <a:ext cx="2246227" cy="55943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0</a:t>
            </a:r>
            <a:endParaRPr sz="1800" dirty="0">
              <a:latin typeface="Arial"/>
              <a:cs typeface="Arial"/>
            </a:endParaRPr>
          </a:p>
          <a:p>
            <a:pPr marL="101600">
              <a:lnSpc>
                <a:spcPct val="100000"/>
              </a:lnSpc>
            </a:pPr>
            <a:r>
              <a:rPr lang="en-US" sz="1800" dirty="0" smtClean="0">
                <a:latin typeface="Arial"/>
                <a:cs typeface="Arial"/>
              </a:rPr>
              <a:t>T</a:t>
            </a:r>
            <a:r>
              <a:rPr sz="1800" dirty="0" smtClean="0">
                <a:latin typeface="Arial"/>
                <a:cs typeface="Arial"/>
              </a:rPr>
              <a:t>ime</a:t>
            </a:r>
            <a:r>
              <a:rPr lang="zh-CN" altLang="en-US" dirty="0" smtClean="0">
                <a:latin typeface="Arial"/>
                <a:cs typeface="Arial"/>
              </a:rPr>
              <a:t>(时间轴</a:t>
            </a:r>
            <a:r>
              <a:rPr lang="en-US" altLang="zh-CN" dirty="0" smtClean="0">
                <a:latin typeface="Arial"/>
                <a:cs typeface="Arial"/>
              </a:rPr>
              <a:t>)</a:t>
            </a:r>
            <a:endParaRPr sz="1800" dirty="0">
              <a:latin typeface="Arial"/>
              <a:cs typeface="Arial"/>
            </a:endParaRPr>
          </a:p>
        </p:txBody>
      </p:sp>
      <p:sp>
        <p:nvSpPr>
          <p:cNvPr id="97" name="object 97"/>
          <p:cNvSpPr txBox="1"/>
          <p:nvPr/>
        </p:nvSpPr>
        <p:spPr>
          <a:xfrm>
            <a:off x="1298194" y="5979871"/>
            <a:ext cx="3816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7 </a:t>
            </a:r>
            <a:r>
              <a:rPr sz="1800" spc="-204" dirty="0" smtClean="0">
                <a:latin typeface="Arial"/>
                <a:cs typeface="Arial"/>
              </a:rPr>
              <a:t> </a:t>
            </a:r>
            <a:r>
              <a:rPr sz="1800" spc="0" dirty="0" smtClean="0">
                <a:latin typeface="Arial"/>
                <a:cs typeface="Arial"/>
              </a:rPr>
              <a:t>1</a:t>
            </a:r>
            <a:endParaRPr sz="1800">
              <a:latin typeface="Arial"/>
              <a:cs typeface="Arial"/>
            </a:endParaRPr>
          </a:p>
        </p:txBody>
      </p:sp>
      <p:sp>
        <p:nvSpPr>
          <p:cNvPr id="98" name="object 98"/>
          <p:cNvSpPr txBox="1"/>
          <p:nvPr/>
        </p:nvSpPr>
        <p:spPr>
          <a:xfrm>
            <a:off x="1907794" y="5979871"/>
            <a:ext cx="15303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0</a:t>
            </a:r>
            <a:endParaRPr sz="1800">
              <a:latin typeface="Arial"/>
              <a:cs typeface="Arial"/>
            </a:endParaRPr>
          </a:p>
        </p:txBody>
      </p:sp>
      <p:sp>
        <p:nvSpPr>
          <p:cNvPr id="87" name="object 87"/>
          <p:cNvSpPr txBox="1"/>
          <p:nvPr/>
        </p:nvSpPr>
        <p:spPr>
          <a:xfrm>
            <a:off x="391464" y="4698492"/>
            <a:ext cx="748030" cy="285115"/>
          </a:xfrm>
          <a:prstGeom prst="rect">
            <a:avLst/>
          </a:prstGeom>
        </p:spPr>
        <p:txBody>
          <a:bodyPr vert="horz" wrap="square" lIns="0" tIns="0" rIns="0" bIns="0" rtlCol="0">
            <a:noAutofit/>
          </a:bodyPr>
          <a:lstStyle/>
          <a:p>
            <a:pPr marL="12700">
              <a:lnSpc>
                <a:spcPct val="100000"/>
              </a:lnSpc>
            </a:pPr>
            <a:r>
              <a:rPr sz="1800" b="1" spc="-15" dirty="0" smtClean="0">
                <a:solidFill>
                  <a:srgbClr val="CC0000"/>
                </a:solidFill>
                <a:latin typeface="Arial"/>
                <a:cs typeface="Arial"/>
              </a:rPr>
              <a:t>n</a:t>
            </a:r>
            <a:r>
              <a:rPr sz="1800" b="1" spc="-10" dirty="0" smtClean="0">
                <a:solidFill>
                  <a:srgbClr val="CC0000"/>
                </a:solidFill>
                <a:latin typeface="Arial"/>
                <a:cs typeface="Arial"/>
              </a:rPr>
              <a:t>o</a:t>
            </a:r>
            <a:r>
              <a:rPr sz="1800" b="1" spc="-15" dirty="0" smtClean="0">
                <a:solidFill>
                  <a:srgbClr val="CC0000"/>
                </a:solidFill>
                <a:latin typeface="Arial"/>
                <a:cs typeface="Arial"/>
              </a:rPr>
              <a:t>de</a:t>
            </a:r>
            <a:r>
              <a:rPr sz="1800" b="1" spc="-25" dirty="0" smtClean="0">
                <a:solidFill>
                  <a:srgbClr val="CC0000"/>
                </a:solidFill>
                <a:latin typeface="Arial"/>
                <a:cs typeface="Arial"/>
              </a:rPr>
              <a:t> </a:t>
            </a:r>
            <a:r>
              <a:rPr sz="1800" b="1" spc="0" dirty="0" smtClean="0">
                <a:solidFill>
                  <a:srgbClr val="CC0000"/>
                </a:solidFill>
                <a:latin typeface="Arial"/>
                <a:cs typeface="Arial"/>
              </a:rPr>
              <a:t>z</a:t>
            </a:r>
            <a:endParaRPr sz="1800">
              <a:latin typeface="Arial"/>
              <a:cs typeface="Arial"/>
            </a:endParaRPr>
          </a:p>
        </p:txBody>
      </p:sp>
      <p:sp>
        <p:nvSpPr>
          <p:cNvPr id="88" name="object 88"/>
          <p:cNvSpPr txBox="1"/>
          <p:nvPr/>
        </p:nvSpPr>
        <p:spPr>
          <a:xfrm>
            <a:off x="580440" y="4931664"/>
            <a:ext cx="559435" cy="285115"/>
          </a:xfrm>
          <a:prstGeom prst="rect">
            <a:avLst/>
          </a:prstGeom>
        </p:spPr>
        <p:txBody>
          <a:bodyPr vert="horz" wrap="square" lIns="0" tIns="0" rIns="0" bIns="0" rtlCol="0">
            <a:noAutofit/>
          </a:bodyPr>
          <a:lstStyle/>
          <a:p>
            <a:pPr marL="12700">
              <a:lnSpc>
                <a:spcPct val="100000"/>
              </a:lnSpc>
            </a:pPr>
            <a:r>
              <a:rPr sz="1800" b="1" spc="-10" dirty="0" smtClean="0">
                <a:solidFill>
                  <a:srgbClr val="CC0000"/>
                </a:solidFill>
                <a:latin typeface="Arial"/>
                <a:cs typeface="Arial"/>
              </a:rPr>
              <a:t>table</a:t>
            </a:r>
            <a:endParaRPr sz="1800">
              <a:latin typeface="Arial"/>
              <a:cs typeface="Arial"/>
            </a:endParaRPr>
          </a:p>
        </p:txBody>
      </p:sp>
      <p:sp>
        <p:nvSpPr>
          <p:cNvPr id="89" name="object 89"/>
          <p:cNvSpPr txBox="1"/>
          <p:nvPr/>
        </p:nvSpPr>
        <p:spPr>
          <a:xfrm>
            <a:off x="718007" y="2028260"/>
            <a:ext cx="224790" cy="382905"/>
          </a:xfrm>
          <a:prstGeom prst="rect">
            <a:avLst/>
          </a:prstGeom>
        </p:spPr>
        <p:txBody>
          <a:bodyPr vert="vert270" wrap="square" lIns="0" tIns="0" rIns="0" bIns="0" rtlCol="0">
            <a:noAutofit/>
          </a:bodyPr>
          <a:lstStyle/>
          <a:p>
            <a:pPr marL="12700">
              <a:lnSpc>
                <a:spcPct val="100000"/>
              </a:lnSpc>
            </a:pPr>
            <a:r>
              <a:rPr sz="1400" i="1" dirty="0" smtClean="0">
                <a:latin typeface="Arial"/>
                <a:cs typeface="Arial"/>
              </a:rPr>
              <a:t>from</a:t>
            </a:r>
            <a:endParaRPr sz="1400">
              <a:latin typeface="Arial"/>
              <a:cs typeface="Arial"/>
            </a:endParaRPr>
          </a:p>
        </p:txBody>
      </p:sp>
      <p:sp>
        <p:nvSpPr>
          <p:cNvPr id="99" name="object 7"/>
          <p:cNvSpPr txBox="1">
            <a:spLocks/>
          </p:cNvSpPr>
          <p:nvPr/>
        </p:nvSpPr>
        <p:spPr>
          <a:xfrm>
            <a:off x="6553200" y="4343400"/>
            <a:ext cx="2590800" cy="647649"/>
          </a:xfrm>
          <a:prstGeom prst="rect">
            <a:avLst/>
          </a:prstGeom>
        </p:spPr>
        <p:txBody>
          <a:bodyPr vert="horz" wrap="square" lIns="0" tIns="0" rIns="0" bIns="0" rtlCol="0">
            <a:noAutofit/>
          </a:bodyPr>
          <a:lstStyle>
            <a:lvl1pPr algn="ctr" rtl="0" eaLnBrk="0" fontAlgn="base" latinLnBrk="1" hangingPunct="0">
              <a:spcBef>
                <a:spcPct val="0"/>
              </a:spcBef>
              <a:spcAft>
                <a:spcPct val="0"/>
              </a:spcAft>
              <a:defRPr kumimoji="1" sz="16300">
                <a:solidFill>
                  <a:schemeClr val="bg1"/>
                </a:solidFill>
                <a:latin typeface="+mj-lt"/>
                <a:ea typeface="宋体" charset="0"/>
                <a:cs typeface="宋体" charset="0"/>
              </a:defRPr>
            </a:lvl1pPr>
            <a:lvl2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2pPr>
            <a:lvl3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3pPr>
            <a:lvl4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4pPr>
            <a:lvl5pPr algn="ctr" rtl="0" eaLnBrk="0" fontAlgn="base" latinLnBrk="1" hangingPunct="0">
              <a:spcBef>
                <a:spcPct val="0"/>
              </a:spcBef>
              <a:spcAft>
                <a:spcPct val="0"/>
              </a:spcAft>
              <a:defRPr kumimoji="1" sz="16300">
                <a:solidFill>
                  <a:schemeClr val="bg1"/>
                </a:solidFill>
                <a:latin typeface="Arial" pitchFamily="34" charset="0"/>
                <a:ea typeface="宋体" charset="0"/>
                <a:cs typeface="宋体" charset="0"/>
              </a:defRPr>
            </a:lvl5pPr>
            <a:lvl6pPr marL="457200" algn="ctr" rtl="0" eaLnBrk="0" fontAlgn="base" latinLnBrk="1" hangingPunct="0">
              <a:spcBef>
                <a:spcPct val="0"/>
              </a:spcBef>
              <a:spcAft>
                <a:spcPct val="0"/>
              </a:spcAft>
              <a:defRPr sz="16300">
                <a:solidFill>
                  <a:schemeClr val="bg1"/>
                </a:solidFill>
                <a:latin typeface="Arial" pitchFamily="34" charset="0"/>
              </a:defRPr>
            </a:lvl6pPr>
            <a:lvl7pPr marL="914400" algn="ctr" rtl="0" eaLnBrk="0" fontAlgn="base" latinLnBrk="1" hangingPunct="0">
              <a:spcBef>
                <a:spcPct val="0"/>
              </a:spcBef>
              <a:spcAft>
                <a:spcPct val="0"/>
              </a:spcAft>
              <a:defRPr sz="16300">
                <a:solidFill>
                  <a:schemeClr val="bg1"/>
                </a:solidFill>
                <a:latin typeface="Arial" pitchFamily="34" charset="0"/>
              </a:defRPr>
            </a:lvl7pPr>
            <a:lvl8pPr marL="1371600" algn="ctr" rtl="0" eaLnBrk="0" fontAlgn="base" latinLnBrk="1" hangingPunct="0">
              <a:spcBef>
                <a:spcPct val="0"/>
              </a:spcBef>
              <a:spcAft>
                <a:spcPct val="0"/>
              </a:spcAft>
              <a:defRPr sz="16300">
                <a:solidFill>
                  <a:schemeClr val="bg1"/>
                </a:solidFill>
                <a:latin typeface="Arial" pitchFamily="34" charset="0"/>
              </a:defRPr>
            </a:lvl8pPr>
            <a:lvl9pPr marL="1828800" algn="ctr" rtl="0" eaLnBrk="0" fontAlgn="base" latinLnBrk="1" hangingPunct="0">
              <a:spcBef>
                <a:spcPct val="0"/>
              </a:spcBef>
              <a:spcAft>
                <a:spcPct val="0"/>
              </a:spcAft>
              <a:defRPr sz="16300">
                <a:solidFill>
                  <a:schemeClr val="bg1"/>
                </a:solidFill>
                <a:latin typeface="Arial" pitchFamily="34" charset="0"/>
              </a:defRPr>
            </a:lvl9pPr>
          </a:lstStyle>
          <a:p>
            <a:pPr marL="88900" algn="l">
              <a:lnSpc>
                <a:spcPts val="4560"/>
              </a:lnSpc>
            </a:pPr>
            <a:r>
              <a:rPr lang="zh-CN" altLang="en-US" sz="4000" spc="-30" dirty="0" smtClean="0">
                <a:solidFill>
                  <a:schemeClr val="tx1"/>
                </a:solidFill>
                <a:latin typeface="黑体"/>
                <a:cs typeface="黑体"/>
              </a:rPr>
              <a:t>距</a:t>
            </a:r>
            <a:r>
              <a:rPr lang="zh-CN" altLang="en-US" sz="4000" spc="-40" dirty="0" smtClean="0">
                <a:solidFill>
                  <a:schemeClr val="tx1"/>
                </a:solidFill>
                <a:latin typeface="黑体"/>
                <a:cs typeface="黑体"/>
              </a:rPr>
              <a:t>离向</a:t>
            </a:r>
            <a:r>
              <a:rPr lang="zh-CN" altLang="en-US" sz="4000" spc="-25" dirty="0" smtClean="0">
                <a:solidFill>
                  <a:schemeClr val="tx1"/>
                </a:solidFill>
                <a:latin typeface="黑体"/>
                <a:cs typeface="黑体"/>
              </a:rPr>
              <a:t>量</a:t>
            </a:r>
            <a:r>
              <a:rPr lang="zh-CN" altLang="en-US" sz="4000" spc="-40" dirty="0" smtClean="0">
                <a:solidFill>
                  <a:schemeClr val="tx1"/>
                </a:solidFill>
                <a:latin typeface="黑体"/>
                <a:cs typeface="黑体"/>
              </a:rPr>
              <a:t>算法</a:t>
            </a:r>
            <a:r>
              <a:rPr lang="en-US" altLang="zh-CN" sz="4000" spc="-40" dirty="0" smtClean="0">
                <a:solidFill>
                  <a:schemeClr val="tx1"/>
                </a:solidFill>
                <a:latin typeface="黑体"/>
                <a:cs typeface="黑体"/>
              </a:rPr>
              <a:t>-</a:t>
            </a:r>
            <a:r>
              <a:rPr lang="zh-CN" altLang="en-US" sz="4000" spc="-40" dirty="0" smtClean="0">
                <a:solidFill>
                  <a:schemeClr val="tx1"/>
                </a:solidFill>
                <a:latin typeface="黑体"/>
                <a:cs typeface="黑体"/>
              </a:rPr>
              <a:t>举例</a:t>
            </a:r>
            <a:r>
              <a:rPr lang="zh-CN" altLang="zh-CN" sz="4000" spc="-40" dirty="0" smtClean="0">
                <a:solidFill>
                  <a:schemeClr val="tx1"/>
                </a:solidFill>
                <a:latin typeface="黑体"/>
                <a:cs typeface="黑体"/>
              </a:rPr>
              <a:t>(</a:t>
            </a:r>
            <a:r>
              <a:rPr lang="zh-CN" altLang="en-US" sz="4000" spc="-40" dirty="0" smtClean="0">
                <a:solidFill>
                  <a:schemeClr val="tx1"/>
                </a:solidFill>
                <a:latin typeface="黑体"/>
                <a:cs typeface="黑体"/>
              </a:rPr>
              <a:t>续</a:t>
            </a:r>
            <a:r>
              <a:rPr lang="en-US" altLang="zh-CN" sz="4000" spc="-40" dirty="0" smtClean="0">
                <a:solidFill>
                  <a:schemeClr val="tx1"/>
                </a:solidFill>
                <a:latin typeface="黑体"/>
                <a:cs typeface="黑体"/>
              </a:rPr>
              <a:t>)</a:t>
            </a:r>
            <a:endParaRPr lang="zh-CN" altLang="en-US" sz="4000" dirty="0">
              <a:solidFill>
                <a:schemeClr val="tx1"/>
              </a:solidFill>
              <a:latin typeface="黑体"/>
              <a:cs typeface="黑体"/>
            </a:endParaRPr>
          </a:p>
        </p:txBody>
      </p:sp>
    </p:spTree>
    <p:extLst>
      <p:ext uri="{BB962C8B-B14F-4D97-AF65-F5344CB8AC3E}">
        <p14:creationId xmlns:p14="http://schemas.microsoft.com/office/powerpoint/2010/main" val="99164914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35" dirty="0" smtClean="0">
                <a:solidFill>
                  <a:schemeClr val="tx1"/>
                </a:solidFill>
                <a:latin typeface="Comic Sans MS"/>
                <a:cs typeface="Comic Sans MS"/>
              </a:rPr>
              <a:t>D</a:t>
            </a:r>
            <a:r>
              <a:rPr sz="4000" spc="-40" dirty="0" smtClean="0">
                <a:solidFill>
                  <a:schemeClr val="tx1"/>
                </a:solidFill>
                <a:latin typeface="Comic Sans MS"/>
                <a:cs typeface="Comic Sans MS"/>
              </a:rPr>
              <a:t>V</a:t>
            </a:r>
            <a:r>
              <a:rPr sz="4000" spc="-30" dirty="0" smtClean="0">
                <a:solidFill>
                  <a:schemeClr val="tx1"/>
                </a:solidFill>
                <a:latin typeface="黑体"/>
                <a:cs typeface="黑体"/>
              </a:rPr>
              <a:t>算</a:t>
            </a:r>
            <a:r>
              <a:rPr sz="4000" spc="-35" dirty="0" smtClean="0">
                <a:solidFill>
                  <a:schemeClr val="tx1"/>
                </a:solidFill>
                <a:latin typeface="黑体"/>
                <a:cs typeface="黑体"/>
              </a:rPr>
              <a:t>法</a:t>
            </a:r>
            <a:r>
              <a:rPr sz="4000" spc="-15" dirty="0" smtClean="0">
                <a:solidFill>
                  <a:schemeClr val="tx1"/>
                </a:solidFill>
                <a:latin typeface="Calibri"/>
                <a:cs typeface="Calibri"/>
              </a:rPr>
              <a:t>: </a:t>
            </a:r>
            <a:r>
              <a:rPr sz="4000" spc="-30" dirty="0" smtClean="0">
                <a:solidFill>
                  <a:schemeClr val="tx1"/>
                </a:solidFill>
                <a:latin typeface="Calibri"/>
                <a:cs typeface="Calibri"/>
              </a:rPr>
              <a:t>w</a:t>
            </a:r>
            <a:r>
              <a:rPr sz="4000" spc="-110" dirty="0" smtClean="0">
                <a:solidFill>
                  <a:schemeClr val="tx1"/>
                </a:solidFill>
                <a:latin typeface="Calibri"/>
                <a:cs typeface="Calibri"/>
              </a:rPr>
              <a:t>h</a:t>
            </a:r>
            <a:r>
              <a:rPr sz="4000" spc="-20" dirty="0" smtClean="0">
                <a:solidFill>
                  <a:schemeClr val="tx1"/>
                </a:solidFill>
                <a:latin typeface="Calibri"/>
                <a:cs typeface="Calibri"/>
              </a:rPr>
              <a:t>y and </a:t>
            </a:r>
            <a:r>
              <a:rPr sz="4000" spc="-25" dirty="0" smtClean="0">
                <a:solidFill>
                  <a:schemeClr val="tx1"/>
                </a:solidFill>
                <a:latin typeface="Calibri"/>
                <a:cs typeface="Calibri"/>
              </a:rPr>
              <a:t>when</a:t>
            </a:r>
            <a:r>
              <a:rPr sz="4000" spc="-5" dirty="0" smtClean="0">
                <a:solidFill>
                  <a:schemeClr val="tx1"/>
                </a:solidFill>
                <a:latin typeface="Calibri"/>
                <a:cs typeface="Calibri"/>
              </a:rPr>
              <a:t> </a:t>
            </a:r>
            <a:r>
              <a:rPr sz="4000" spc="0" dirty="0" smtClean="0">
                <a:solidFill>
                  <a:schemeClr val="tx1"/>
                </a:solidFill>
                <a:latin typeface="Calibri"/>
                <a:cs typeface="Calibri"/>
              </a:rPr>
              <a:t>up</a:t>
            </a:r>
            <a:r>
              <a:rPr sz="4000" spc="-25" dirty="0" smtClean="0">
                <a:solidFill>
                  <a:schemeClr val="tx1"/>
                </a:solidFill>
                <a:latin typeface="Calibri"/>
                <a:cs typeface="Calibri"/>
              </a:rPr>
              <a:t>d</a:t>
            </a:r>
            <a:r>
              <a:rPr sz="4000" spc="-55" dirty="0" smtClean="0">
                <a:solidFill>
                  <a:schemeClr val="tx1"/>
                </a:solidFill>
                <a:latin typeface="Calibri"/>
                <a:cs typeface="Calibri"/>
              </a:rPr>
              <a:t>a</a:t>
            </a:r>
            <a:r>
              <a:rPr sz="4000" spc="-60" dirty="0" smtClean="0">
                <a:solidFill>
                  <a:schemeClr val="tx1"/>
                </a:solidFill>
                <a:latin typeface="Calibri"/>
                <a:cs typeface="Calibri"/>
              </a:rPr>
              <a:t>t</a:t>
            </a:r>
            <a:r>
              <a:rPr sz="4000" spc="-20" dirty="0" smtClean="0">
                <a:solidFill>
                  <a:schemeClr val="tx1"/>
                </a:solidFill>
                <a:latin typeface="Calibri"/>
                <a:cs typeface="Calibri"/>
              </a:rPr>
              <a:t>e?</a:t>
            </a:r>
            <a:endParaRPr sz="4000" dirty="0">
              <a:solidFill>
                <a:schemeClr val="tx1"/>
              </a:solidFill>
              <a:latin typeface="Calibri"/>
              <a:cs typeface="Calibri"/>
            </a:endParaRPr>
          </a:p>
        </p:txBody>
      </p:sp>
      <p:sp>
        <p:nvSpPr>
          <p:cNvPr id="3" name="object 3"/>
          <p:cNvSpPr txBox="1"/>
          <p:nvPr/>
        </p:nvSpPr>
        <p:spPr>
          <a:xfrm>
            <a:off x="764540" y="1584705"/>
            <a:ext cx="5403215" cy="4027804"/>
          </a:xfrm>
          <a:prstGeom prst="rect">
            <a:avLst/>
          </a:prstGeom>
        </p:spPr>
        <p:txBody>
          <a:bodyPr vert="horz" wrap="square" lIns="0" tIns="0" rIns="0" bIns="0" rtlCol="0">
            <a:noAutofit/>
          </a:bodyPr>
          <a:lstStyle/>
          <a:p>
            <a:pPr marL="12700">
              <a:lnSpc>
                <a:spcPct val="100000"/>
              </a:lnSpc>
            </a:pPr>
            <a:r>
              <a:rPr sz="2800" spc="-20" dirty="0" smtClean="0">
                <a:solidFill>
                  <a:srgbClr val="FF0000"/>
                </a:solidFill>
                <a:latin typeface="Comic Sans MS"/>
                <a:cs typeface="Comic Sans MS"/>
              </a:rPr>
              <a:t>Why </a:t>
            </a:r>
            <a:r>
              <a:rPr sz="2800" spc="-15" dirty="0" smtClean="0">
                <a:solidFill>
                  <a:srgbClr val="FF0000"/>
                </a:solidFill>
                <a:latin typeface="Comic Sans MS"/>
                <a:cs typeface="Comic Sans MS"/>
              </a:rPr>
              <a:t>update?</a:t>
            </a:r>
            <a:endParaRPr sz="2800">
              <a:latin typeface="Comic Sans MS"/>
              <a:cs typeface="Comic Sans MS"/>
            </a:endParaRPr>
          </a:p>
          <a:p>
            <a:pPr>
              <a:lnSpc>
                <a:spcPts val="700"/>
              </a:lnSpc>
              <a:spcBef>
                <a:spcPts val="19"/>
              </a:spcBef>
            </a:pPr>
            <a:endParaRPr sz="700"/>
          </a:p>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链路费用会变化</a:t>
            </a:r>
            <a:endParaRPr sz="2800">
              <a:latin typeface="宋体"/>
              <a:cs typeface="宋体"/>
            </a:endParaRPr>
          </a:p>
          <a:p>
            <a:pPr>
              <a:lnSpc>
                <a:spcPts val="550"/>
              </a:lnSpc>
              <a:spcBef>
                <a:spcPts val="42"/>
              </a:spcBef>
            </a:pPr>
            <a:endParaRPr sz="550"/>
          </a:p>
          <a:p>
            <a:pPr marL="469900">
              <a:lnSpc>
                <a:spcPct val="100000"/>
              </a:lnSpc>
              <a:tabLst>
                <a:tab pos="756285" algn="l"/>
              </a:tabLst>
            </a:pPr>
            <a:r>
              <a:rPr sz="1650" spc="10" dirty="0" smtClean="0">
                <a:solidFill>
                  <a:srgbClr val="7E7E7E"/>
                </a:solidFill>
                <a:latin typeface="Verdana"/>
                <a:cs typeface="Verdana"/>
              </a:rPr>
              <a:t>●	</a:t>
            </a:r>
            <a:r>
              <a:rPr sz="2400" spc="10" dirty="0" smtClean="0">
                <a:latin typeface="Comic Sans MS"/>
                <a:cs typeface="Comic Sans MS"/>
              </a:rPr>
              <a:t>i.</a:t>
            </a:r>
            <a:r>
              <a:rPr sz="2400" spc="5" dirty="0" smtClean="0">
                <a:latin typeface="Comic Sans MS"/>
                <a:cs typeface="Comic Sans MS"/>
              </a:rPr>
              <a:t>e</a:t>
            </a:r>
            <a:r>
              <a:rPr sz="2400" spc="-10" dirty="0" smtClean="0">
                <a:latin typeface="Comic Sans MS"/>
                <a:cs typeface="Comic Sans MS"/>
              </a:rPr>
              <a:t>.,</a:t>
            </a:r>
            <a:r>
              <a:rPr sz="2400" spc="-25" dirty="0" smtClean="0">
                <a:latin typeface="Comic Sans MS"/>
                <a:cs typeface="Comic Sans MS"/>
              </a:rPr>
              <a:t> </a:t>
            </a:r>
            <a:r>
              <a:rPr sz="2400" spc="0" dirty="0" smtClean="0">
                <a:latin typeface="Comic Sans MS"/>
                <a:cs typeface="Comic Sans MS"/>
              </a:rPr>
              <a:t>R</a:t>
            </a:r>
            <a:r>
              <a:rPr sz="2400" spc="5" dirty="0" smtClean="0">
                <a:latin typeface="Comic Sans MS"/>
                <a:cs typeface="Comic Sans MS"/>
              </a:rPr>
              <a:t>T</a:t>
            </a:r>
            <a:r>
              <a:rPr sz="2400" spc="-20" dirty="0" smtClean="0">
                <a:latin typeface="Comic Sans MS"/>
                <a:cs typeface="Comic Sans MS"/>
              </a:rPr>
              <a:t>T</a:t>
            </a:r>
            <a:r>
              <a:rPr sz="2400" spc="15" dirty="0" smtClean="0">
                <a:latin typeface="Comic Sans MS"/>
                <a:cs typeface="Comic Sans MS"/>
              </a:rPr>
              <a:t> </a:t>
            </a:r>
            <a:r>
              <a:rPr sz="2400" spc="0" dirty="0" smtClean="0">
                <a:latin typeface="宋体"/>
                <a:cs typeface="宋体"/>
              </a:rPr>
              <a:t>不断变化，拥塞情况变化</a:t>
            </a:r>
            <a:endParaRPr sz="2400">
              <a:latin typeface="宋体"/>
              <a:cs typeface="宋体"/>
            </a:endParaRPr>
          </a:p>
          <a:p>
            <a:pPr>
              <a:lnSpc>
                <a:spcPts val="650"/>
              </a:lnSpc>
              <a:spcBef>
                <a:spcPts val="8"/>
              </a:spcBef>
            </a:pPr>
            <a:endParaRPr sz="650"/>
          </a:p>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链路可能发生故障或恢复</a:t>
            </a:r>
            <a:endParaRPr sz="2800">
              <a:latin typeface="宋体"/>
              <a:cs typeface="宋体"/>
            </a:endParaRPr>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400"/>
              </a:lnSpc>
              <a:spcBef>
                <a:spcPts val="36"/>
              </a:spcBef>
            </a:pPr>
            <a:endParaRPr sz="1400"/>
          </a:p>
          <a:p>
            <a:pPr marL="50800">
              <a:lnSpc>
                <a:spcPct val="100000"/>
              </a:lnSpc>
            </a:pPr>
            <a:r>
              <a:rPr sz="2800" spc="-25" dirty="0" smtClean="0">
                <a:solidFill>
                  <a:srgbClr val="FF0000"/>
                </a:solidFill>
                <a:latin typeface="Comic Sans MS"/>
                <a:cs typeface="Comic Sans MS"/>
              </a:rPr>
              <a:t>Wh</a:t>
            </a:r>
            <a:r>
              <a:rPr sz="2800" spc="-10" dirty="0" smtClean="0">
                <a:solidFill>
                  <a:srgbClr val="FF0000"/>
                </a:solidFill>
                <a:latin typeface="Comic Sans MS"/>
                <a:cs typeface="Comic Sans MS"/>
              </a:rPr>
              <a:t>e</a:t>
            </a:r>
            <a:r>
              <a:rPr sz="2800" spc="-15" dirty="0" smtClean="0">
                <a:solidFill>
                  <a:srgbClr val="FF0000"/>
                </a:solidFill>
                <a:latin typeface="Comic Sans MS"/>
                <a:cs typeface="Comic Sans MS"/>
              </a:rPr>
              <a:t>n</a:t>
            </a:r>
            <a:r>
              <a:rPr sz="2800" spc="-5" dirty="0" smtClean="0">
                <a:solidFill>
                  <a:srgbClr val="FF0000"/>
                </a:solidFill>
                <a:latin typeface="Comic Sans MS"/>
                <a:cs typeface="Comic Sans MS"/>
              </a:rPr>
              <a:t> </a:t>
            </a:r>
            <a:r>
              <a:rPr sz="2800" spc="-15" dirty="0" smtClean="0">
                <a:solidFill>
                  <a:srgbClr val="FF0000"/>
                </a:solidFill>
                <a:latin typeface="Comic Sans MS"/>
                <a:cs typeface="Comic Sans MS"/>
              </a:rPr>
              <a:t>upda</a:t>
            </a:r>
            <a:r>
              <a:rPr sz="2800" spc="-5" dirty="0" smtClean="0">
                <a:solidFill>
                  <a:srgbClr val="FF0000"/>
                </a:solidFill>
                <a:latin typeface="Comic Sans MS"/>
                <a:cs typeface="Comic Sans MS"/>
              </a:rPr>
              <a:t>t</a:t>
            </a:r>
            <a:r>
              <a:rPr sz="2800" spc="-15" dirty="0" smtClean="0">
                <a:solidFill>
                  <a:srgbClr val="FF0000"/>
                </a:solidFill>
                <a:latin typeface="Comic Sans MS"/>
                <a:cs typeface="Comic Sans MS"/>
              </a:rPr>
              <a:t>e?</a:t>
            </a:r>
            <a:endParaRPr sz="2800">
              <a:latin typeface="Comic Sans MS"/>
              <a:cs typeface="Comic Sans MS"/>
            </a:endParaRPr>
          </a:p>
          <a:p>
            <a:pPr>
              <a:lnSpc>
                <a:spcPts val="600"/>
              </a:lnSpc>
              <a:spcBef>
                <a:spcPts val="48"/>
              </a:spcBef>
            </a:pPr>
            <a:endParaRPr sz="600"/>
          </a:p>
          <a:p>
            <a:pPr marL="50800">
              <a:lnSpc>
                <a:spcPct val="100000"/>
              </a:lnSpc>
            </a:pPr>
            <a:r>
              <a:rPr sz="2350" spc="10" dirty="0" smtClean="0">
                <a:solidFill>
                  <a:srgbClr val="00CC99"/>
                </a:solidFill>
                <a:latin typeface="Wingdings 2"/>
                <a:cs typeface="Wingdings 2"/>
              </a:rPr>
              <a:t></a:t>
            </a:r>
            <a:r>
              <a:rPr sz="2350" spc="254" dirty="0" smtClean="0">
                <a:solidFill>
                  <a:srgbClr val="00CC99"/>
                </a:solidFill>
                <a:latin typeface="Times New Roman"/>
                <a:cs typeface="Times New Roman"/>
              </a:rPr>
              <a:t> </a:t>
            </a:r>
            <a:r>
              <a:rPr sz="2800" spc="-30" dirty="0" smtClean="0">
                <a:latin typeface="宋体"/>
                <a:cs typeface="宋体"/>
              </a:rPr>
              <a:t>如果需要，可周期性探测</a:t>
            </a:r>
            <a:r>
              <a:rPr sz="2800" spc="-55" dirty="0" smtClean="0">
                <a:latin typeface="宋体"/>
                <a:cs typeface="宋体"/>
              </a:rPr>
              <a:t>并</a:t>
            </a:r>
            <a:r>
              <a:rPr sz="2800" spc="-30" dirty="0" smtClean="0">
                <a:latin typeface="宋体"/>
                <a:cs typeface="宋体"/>
              </a:rPr>
              <a:t>更新</a:t>
            </a:r>
            <a:endParaRPr sz="2800">
              <a:latin typeface="宋体"/>
              <a:cs typeface="宋体"/>
            </a:endParaRPr>
          </a:p>
          <a:p>
            <a:pPr>
              <a:lnSpc>
                <a:spcPts val="550"/>
              </a:lnSpc>
              <a:spcBef>
                <a:spcPts val="49"/>
              </a:spcBef>
            </a:pPr>
            <a:endParaRPr sz="550"/>
          </a:p>
          <a:p>
            <a:pPr marL="50800">
              <a:lnSpc>
                <a:spcPct val="100000"/>
              </a:lnSpc>
            </a:pPr>
            <a:r>
              <a:rPr sz="2350" spc="10" dirty="0" smtClean="0">
                <a:solidFill>
                  <a:srgbClr val="00CC99"/>
                </a:solidFill>
                <a:latin typeface="Wingdings 2"/>
                <a:cs typeface="Wingdings 2"/>
              </a:rPr>
              <a:t></a:t>
            </a:r>
            <a:r>
              <a:rPr sz="2350" spc="254" dirty="0" smtClean="0">
                <a:solidFill>
                  <a:srgbClr val="00CC99"/>
                </a:solidFill>
                <a:latin typeface="Times New Roman"/>
                <a:cs typeface="Times New Roman"/>
              </a:rPr>
              <a:t> </a:t>
            </a:r>
            <a:r>
              <a:rPr sz="2800" spc="-30" dirty="0" smtClean="0">
                <a:latin typeface="宋体"/>
                <a:cs typeface="宋体"/>
              </a:rPr>
              <a:t>根</a:t>
            </a:r>
            <a:r>
              <a:rPr sz="2800" spc="-35" dirty="0" smtClean="0">
                <a:latin typeface="宋体"/>
                <a:cs typeface="宋体"/>
              </a:rPr>
              <a:t>据</a:t>
            </a:r>
            <a:r>
              <a:rPr sz="2800" spc="-30" dirty="0" smtClean="0">
                <a:latin typeface="宋体"/>
                <a:cs typeface="宋体"/>
              </a:rPr>
              <a:t>通知而触发</a:t>
            </a:r>
            <a:endParaRPr sz="2800">
              <a:latin typeface="宋体"/>
              <a:cs typeface="宋体"/>
            </a:endParaRPr>
          </a:p>
        </p:txBody>
      </p:sp>
    </p:spTree>
    <p:extLst>
      <p:ext uri="{BB962C8B-B14F-4D97-AF65-F5344CB8AC3E}">
        <p14:creationId xmlns:p14="http://schemas.microsoft.com/office/powerpoint/2010/main" val="2657884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13300" y="894512"/>
            <a:ext cx="4038600" cy="181610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474064" y="304800"/>
            <a:ext cx="5621935" cy="614680"/>
          </a:xfrm>
          <a:prstGeom prst="rect">
            <a:avLst/>
          </a:prstGeom>
        </p:spPr>
        <p:txBody>
          <a:bodyPr vert="horz" wrap="square" lIns="0" tIns="0" rIns="0" bIns="0" rtlCol="0">
            <a:noAutofit/>
          </a:bodyPr>
          <a:lstStyle/>
          <a:p>
            <a:pPr marL="12700">
              <a:lnSpc>
                <a:spcPct val="100000"/>
              </a:lnSpc>
              <a:tabLst>
                <a:tab pos="1114425" algn="l"/>
              </a:tabLst>
            </a:pPr>
            <a:r>
              <a:rPr lang="zh-CN" altLang="en-US" sz="4000" spc="-40" dirty="0" smtClean="0">
                <a:latin typeface="Comic Sans MS"/>
                <a:cs typeface="Comic Sans MS"/>
              </a:rPr>
              <a:t>距离向量算法</a:t>
            </a:r>
            <a:r>
              <a:rPr sz="4000" spc="-40" dirty="0" smtClean="0">
                <a:latin typeface="Comic Sans MS"/>
                <a:cs typeface="Comic Sans MS"/>
              </a:rPr>
              <a:t>D</a:t>
            </a:r>
            <a:r>
              <a:rPr sz="4000" spc="-35" dirty="0" smtClean="0">
                <a:latin typeface="Comic Sans MS"/>
                <a:cs typeface="Comic Sans MS"/>
              </a:rPr>
              <a:t>V</a:t>
            </a:r>
            <a:r>
              <a:rPr lang="zh-CN" altLang="en-US" sz="4000" spc="-35" dirty="0" smtClean="0">
                <a:latin typeface="Comic Sans MS"/>
                <a:cs typeface="Comic Sans MS"/>
              </a:rPr>
              <a:t>优点</a:t>
            </a:r>
            <a:endParaRPr lang="en-US" altLang="zh-CN" sz="4000" spc="-15" dirty="0">
              <a:latin typeface="Comic Sans MS"/>
              <a:cs typeface="Comic Sans MS"/>
            </a:endParaRPr>
          </a:p>
          <a:p>
            <a:pPr marL="12700">
              <a:lnSpc>
                <a:spcPct val="100000"/>
              </a:lnSpc>
              <a:tabLst>
                <a:tab pos="1114425" algn="l"/>
              </a:tabLst>
            </a:pPr>
            <a:r>
              <a:rPr lang="zh-CN" altLang="zh-CN" sz="4000" spc="-15" dirty="0" smtClean="0">
                <a:latin typeface="Comic Sans MS"/>
                <a:cs typeface="Comic Sans MS"/>
              </a:rPr>
              <a:t>——</a:t>
            </a:r>
            <a:r>
              <a:rPr sz="4000" spc="-30" dirty="0" smtClean="0">
                <a:latin typeface="黑体"/>
                <a:cs typeface="黑体"/>
              </a:rPr>
              <a:t>好消</a:t>
            </a:r>
            <a:r>
              <a:rPr sz="4000" spc="-25" dirty="0" smtClean="0">
                <a:latin typeface="黑体"/>
                <a:cs typeface="黑体"/>
              </a:rPr>
              <a:t>息</a:t>
            </a:r>
            <a:r>
              <a:rPr sz="4000" spc="-35" dirty="0" smtClean="0">
                <a:latin typeface="黑体"/>
                <a:cs typeface="黑体"/>
              </a:rPr>
              <a:t>传</a:t>
            </a:r>
            <a:r>
              <a:rPr sz="4000" spc="-40" dirty="0" smtClean="0">
                <a:latin typeface="黑体"/>
                <a:cs typeface="黑体"/>
              </a:rPr>
              <a:t>播迅速</a:t>
            </a:r>
            <a:endParaRPr sz="4000" dirty="0">
              <a:latin typeface="黑体"/>
              <a:cs typeface="黑体"/>
            </a:endParaRPr>
          </a:p>
        </p:txBody>
      </p:sp>
      <p:sp>
        <p:nvSpPr>
          <p:cNvPr id="5" name="object 5"/>
          <p:cNvSpPr txBox="1"/>
          <p:nvPr/>
        </p:nvSpPr>
        <p:spPr>
          <a:xfrm>
            <a:off x="609701" y="1596187"/>
            <a:ext cx="2665730" cy="1323340"/>
          </a:xfrm>
          <a:prstGeom prst="rect">
            <a:avLst/>
          </a:prstGeom>
        </p:spPr>
        <p:txBody>
          <a:bodyPr vert="horz" wrap="square" lIns="0" tIns="0" rIns="0" bIns="0" rtlCol="0">
            <a:noAutofit/>
          </a:bodyPr>
          <a:lstStyle/>
          <a:p>
            <a:pPr marL="12700">
              <a:lnSpc>
                <a:spcPct val="100000"/>
              </a:lnSpc>
            </a:pPr>
            <a:r>
              <a:rPr sz="2400" dirty="0" smtClean="0">
                <a:solidFill>
                  <a:srgbClr val="000099"/>
                </a:solidFill>
                <a:latin typeface="Comic Sans MS"/>
                <a:cs typeface="Comic Sans MS"/>
              </a:rPr>
              <a:t>2</a:t>
            </a:r>
            <a:r>
              <a:rPr sz="2400" spc="-15" dirty="0" smtClean="0">
                <a:solidFill>
                  <a:srgbClr val="000099"/>
                </a:solidFill>
                <a:latin typeface="Comic Sans MS"/>
                <a:cs typeface="Comic Sans MS"/>
              </a:rPr>
              <a:t> </a:t>
            </a:r>
            <a:r>
              <a:rPr sz="2400" spc="0" dirty="0" smtClean="0">
                <a:solidFill>
                  <a:srgbClr val="000099"/>
                </a:solidFill>
                <a:latin typeface="Comic Sans MS"/>
                <a:cs typeface="Comic Sans MS"/>
              </a:rPr>
              <a:t>runs</a:t>
            </a:r>
            <a:r>
              <a:rPr sz="2400" spc="-15" dirty="0" smtClean="0">
                <a:solidFill>
                  <a:srgbClr val="000099"/>
                </a:solidFill>
                <a:latin typeface="Comic Sans MS"/>
                <a:cs typeface="Comic Sans MS"/>
              </a:rPr>
              <a:t> </a:t>
            </a:r>
            <a:r>
              <a:rPr sz="2400" spc="0" dirty="0" smtClean="0">
                <a:solidFill>
                  <a:srgbClr val="000099"/>
                </a:solidFill>
                <a:latin typeface="Comic Sans MS"/>
                <a:cs typeface="Comic Sans MS"/>
              </a:rPr>
              <a:t>to</a:t>
            </a:r>
            <a:r>
              <a:rPr sz="2400" spc="-5" dirty="0" smtClean="0">
                <a:solidFill>
                  <a:srgbClr val="000099"/>
                </a:solidFill>
                <a:latin typeface="Comic Sans MS"/>
                <a:cs typeface="Comic Sans MS"/>
              </a:rPr>
              <a:t> </a:t>
            </a:r>
            <a:r>
              <a:rPr sz="2400" spc="0" dirty="0" smtClean="0">
                <a:solidFill>
                  <a:srgbClr val="000099"/>
                </a:solidFill>
                <a:latin typeface="Comic Sans MS"/>
                <a:cs typeface="Comic Sans MS"/>
              </a:rPr>
              <a:t>converge</a:t>
            </a:r>
            <a:endParaRPr sz="2400" dirty="0">
              <a:latin typeface="Comic Sans MS"/>
              <a:cs typeface="Comic Sans MS"/>
            </a:endParaRPr>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a:lnSpc>
                <a:spcPts val="1000"/>
              </a:lnSpc>
              <a:spcBef>
                <a:spcPts val="17"/>
              </a:spcBef>
            </a:pPr>
            <a:endParaRPr sz="1000" dirty="0"/>
          </a:p>
          <a:p>
            <a:pPr marL="0" marR="333375" algn="ctr">
              <a:lnSpc>
                <a:spcPct val="100000"/>
              </a:lnSpc>
            </a:pPr>
            <a:r>
              <a:rPr sz="2000" dirty="0" smtClean="0">
                <a:solidFill>
                  <a:srgbClr val="000099"/>
                </a:solidFill>
                <a:latin typeface="Comic Sans MS"/>
                <a:cs typeface="Comic Sans MS"/>
              </a:rPr>
              <a:t>V</a:t>
            </a:r>
            <a:r>
              <a:rPr sz="2000" spc="5" dirty="0" smtClean="0">
                <a:solidFill>
                  <a:srgbClr val="000099"/>
                </a:solidFill>
                <a:latin typeface="Comic Sans MS"/>
                <a:cs typeface="Comic Sans MS"/>
              </a:rPr>
              <a:t>i</a:t>
            </a:r>
            <a:r>
              <a:rPr sz="2000" spc="0" dirty="0" smtClean="0">
                <a:solidFill>
                  <a:srgbClr val="000099"/>
                </a:solidFill>
                <a:latin typeface="Comic Sans MS"/>
                <a:cs typeface="Comic Sans MS"/>
              </a:rPr>
              <a:t>a</a:t>
            </a:r>
            <a:endParaRPr sz="2000" dirty="0">
              <a:latin typeface="Comic Sans MS"/>
              <a:cs typeface="Comic Sans MS"/>
            </a:endParaRPr>
          </a:p>
        </p:txBody>
      </p:sp>
      <p:sp>
        <p:nvSpPr>
          <p:cNvPr id="8" name="object 8"/>
          <p:cNvSpPr/>
          <p:nvPr/>
        </p:nvSpPr>
        <p:spPr>
          <a:xfrm>
            <a:off x="3983101" y="3485312"/>
            <a:ext cx="381000" cy="381000"/>
          </a:xfrm>
          <a:custGeom>
            <a:avLst/>
            <a:gdLst/>
            <a:ahLst/>
            <a:cxnLst/>
            <a:rect l="l" t="t" r="r" b="b"/>
            <a:pathLst>
              <a:path w="381000" h="381000">
                <a:moveTo>
                  <a:pt x="0" y="190500"/>
                </a:moveTo>
                <a:lnTo>
                  <a:pt x="5532" y="144738"/>
                </a:lnTo>
                <a:lnTo>
                  <a:pt x="21249" y="102978"/>
                </a:lnTo>
                <a:lnTo>
                  <a:pt x="45832" y="66546"/>
                </a:lnTo>
                <a:lnTo>
                  <a:pt x="77961" y="36771"/>
                </a:lnTo>
                <a:lnTo>
                  <a:pt x="116318" y="14978"/>
                </a:lnTo>
                <a:lnTo>
                  <a:pt x="159582" y="2494"/>
                </a:lnTo>
                <a:lnTo>
                  <a:pt x="190500" y="0"/>
                </a:lnTo>
                <a:lnTo>
                  <a:pt x="206116" y="631"/>
                </a:lnTo>
                <a:lnTo>
                  <a:pt x="221386" y="2494"/>
                </a:lnTo>
                <a:lnTo>
                  <a:pt x="264628" y="14978"/>
                </a:lnTo>
                <a:lnTo>
                  <a:pt x="302983" y="36771"/>
                </a:lnTo>
                <a:lnTo>
                  <a:pt x="335125" y="66546"/>
                </a:lnTo>
                <a:lnTo>
                  <a:pt x="359726" y="102978"/>
                </a:lnTo>
                <a:lnTo>
                  <a:pt x="375460" y="144738"/>
                </a:lnTo>
                <a:lnTo>
                  <a:pt x="381000" y="190500"/>
                </a:lnTo>
                <a:lnTo>
                  <a:pt x="380368" y="206116"/>
                </a:lnTo>
                <a:lnTo>
                  <a:pt x="378505" y="221386"/>
                </a:lnTo>
                <a:lnTo>
                  <a:pt x="366021" y="264628"/>
                </a:lnTo>
                <a:lnTo>
                  <a:pt x="344228" y="302983"/>
                </a:lnTo>
                <a:lnTo>
                  <a:pt x="314453" y="335125"/>
                </a:lnTo>
                <a:lnTo>
                  <a:pt x="278021" y="359726"/>
                </a:lnTo>
                <a:lnTo>
                  <a:pt x="236261" y="375460"/>
                </a:lnTo>
                <a:lnTo>
                  <a:pt x="190500" y="381000"/>
                </a:lnTo>
                <a:lnTo>
                  <a:pt x="174866" y="380368"/>
                </a:lnTo>
                <a:lnTo>
                  <a:pt x="159582" y="378505"/>
                </a:lnTo>
                <a:lnTo>
                  <a:pt x="116318" y="366021"/>
                </a:lnTo>
                <a:lnTo>
                  <a:pt x="77961" y="344228"/>
                </a:lnTo>
                <a:lnTo>
                  <a:pt x="45832" y="314453"/>
                </a:lnTo>
                <a:lnTo>
                  <a:pt x="21249" y="278021"/>
                </a:lnTo>
                <a:lnTo>
                  <a:pt x="5532" y="236261"/>
                </a:lnTo>
                <a:lnTo>
                  <a:pt x="0" y="190500"/>
                </a:lnTo>
                <a:close/>
              </a:path>
            </a:pathLst>
          </a:custGeom>
          <a:ln w="28575">
            <a:solidFill>
              <a:srgbClr val="FF0000"/>
            </a:solidFill>
          </a:ln>
        </p:spPr>
        <p:txBody>
          <a:bodyPr wrap="square" lIns="0" tIns="0" rIns="0" bIns="0" rtlCol="0">
            <a:noAutofit/>
          </a:bodyPr>
          <a:lstStyle/>
          <a:p>
            <a:endParaRPr/>
          </a:p>
        </p:txBody>
      </p:sp>
      <p:sp>
        <p:nvSpPr>
          <p:cNvPr id="13" name="object 13"/>
          <p:cNvSpPr txBox="1"/>
          <p:nvPr/>
        </p:nvSpPr>
        <p:spPr>
          <a:xfrm>
            <a:off x="2819400" y="4439208"/>
            <a:ext cx="2872740" cy="1551305"/>
          </a:xfrm>
          <a:prstGeom prst="rect">
            <a:avLst/>
          </a:prstGeom>
        </p:spPr>
        <p:txBody>
          <a:bodyPr vert="horz" wrap="square" lIns="0" tIns="0" rIns="0" bIns="0" rtlCol="0">
            <a:noAutofit/>
          </a:bodyPr>
          <a:lstStyle/>
          <a:p>
            <a:pPr marR="12700" algn="r">
              <a:lnSpc>
                <a:spcPct val="100000"/>
              </a:lnSpc>
              <a:tabLst>
                <a:tab pos="653415" algn="l"/>
              </a:tabLst>
            </a:pPr>
            <a:r>
              <a:rPr sz="2000" dirty="0" smtClean="0">
                <a:latin typeface="Arial"/>
                <a:cs typeface="Arial"/>
              </a:rPr>
              <a:t>Y	D</a:t>
            </a:r>
            <a:r>
              <a:rPr sz="1950" spc="22" baseline="-21367" dirty="0" smtClean="0">
                <a:latin typeface="Arial"/>
                <a:cs typeface="Arial"/>
              </a:rPr>
              <a:t>Z</a:t>
            </a:r>
            <a:endParaRPr sz="1950" baseline="-21367" dirty="0">
              <a:latin typeface="Arial"/>
              <a:cs typeface="Arial"/>
            </a:endParaRPr>
          </a:p>
          <a:p>
            <a:pPr>
              <a:lnSpc>
                <a:spcPts val="600"/>
              </a:lnSpc>
              <a:spcBef>
                <a:spcPts val="0"/>
              </a:spcBef>
            </a:pPr>
            <a:endParaRPr sz="600" dirty="0"/>
          </a:p>
          <a:p>
            <a:pPr>
              <a:lnSpc>
                <a:spcPts val="1000"/>
              </a:lnSpc>
            </a:pPr>
            <a:endParaRPr sz="1000" dirty="0"/>
          </a:p>
          <a:p>
            <a:pPr marR="798830" algn="r">
              <a:lnSpc>
                <a:spcPct val="100000"/>
              </a:lnSpc>
            </a:pPr>
            <a:r>
              <a:rPr sz="2000" dirty="0" smtClean="0">
                <a:latin typeface="Arial"/>
                <a:cs typeface="Arial"/>
              </a:rPr>
              <a:t>1</a:t>
            </a:r>
            <a:endParaRPr sz="2000" dirty="0">
              <a:latin typeface="Arial"/>
              <a:cs typeface="Arial"/>
            </a:endParaRPr>
          </a:p>
          <a:p>
            <a:pPr>
              <a:lnSpc>
                <a:spcPts val="1300"/>
              </a:lnSpc>
              <a:spcBef>
                <a:spcPts val="98"/>
              </a:spcBef>
            </a:pPr>
            <a:endParaRPr sz="1300" dirty="0"/>
          </a:p>
          <a:p>
            <a:pPr marL="12700">
              <a:lnSpc>
                <a:spcPct val="100000"/>
              </a:lnSpc>
            </a:pPr>
            <a:r>
              <a:rPr sz="1800" dirty="0" smtClean="0">
                <a:latin typeface="Times New Roman"/>
                <a:cs typeface="Times New Roman"/>
              </a:rPr>
              <a:t>C(X,Y)</a:t>
            </a:r>
            <a:endParaRPr sz="1800" dirty="0">
              <a:latin typeface="Times New Roman"/>
              <a:cs typeface="Times New Roman"/>
            </a:endParaRPr>
          </a:p>
          <a:p>
            <a:pPr marL="12700">
              <a:lnSpc>
                <a:spcPct val="100000"/>
              </a:lnSpc>
            </a:pPr>
            <a:r>
              <a:rPr sz="1800" spc="-10" dirty="0" smtClean="0">
                <a:latin typeface="Times New Roman"/>
                <a:cs typeface="Times New Roman"/>
              </a:rPr>
              <a:t>Chang</a:t>
            </a:r>
            <a:r>
              <a:rPr sz="1800" spc="-5" dirty="0" smtClean="0">
                <a:latin typeface="Times New Roman"/>
                <a:cs typeface="Times New Roman"/>
              </a:rPr>
              <a:t>e</a:t>
            </a:r>
            <a:r>
              <a:rPr sz="1800" spc="0" dirty="0" smtClean="0">
                <a:latin typeface="Times New Roman"/>
                <a:cs typeface="Times New Roman"/>
              </a:rPr>
              <a:t>s</a:t>
            </a:r>
            <a:endParaRPr sz="1800" dirty="0">
              <a:latin typeface="Times New Roman"/>
              <a:cs typeface="Times New Roman"/>
            </a:endParaRPr>
          </a:p>
        </p:txBody>
      </p:sp>
      <p:sp>
        <p:nvSpPr>
          <p:cNvPr id="15" name="object 15"/>
          <p:cNvSpPr/>
          <p:nvPr/>
        </p:nvSpPr>
        <p:spPr>
          <a:xfrm>
            <a:off x="5835015" y="4953000"/>
            <a:ext cx="381000" cy="381000"/>
          </a:xfrm>
          <a:custGeom>
            <a:avLst/>
            <a:gdLst/>
            <a:ahLst/>
            <a:cxnLst/>
            <a:rect l="l" t="t" r="r" b="b"/>
            <a:pathLst>
              <a:path w="381000" h="381000">
                <a:moveTo>
                  <a:pt x="0" y="190500"/>
                </a:moveTo>
                <a:lnTo>
                  <a:pt x="5532" y="144738"/>
                </a:lnTo>
                <a:lnTo>
                  <a:pt x="21249" y="102978"/>
                </a:lnTo>
                <a:lnTo>
                  <a:pt x="45832" y="66546"/>
                </a:lnTo>
                <a:lnTo>
                  <a:pt x="77961" y="36771"/>
                </a:lnTo>
                <a:lnTo>
                  <a:pt x="116318" y="14978"/>
                </a:lnTo>
                <a:lnTo>
                  <a:pt x="159582" y="2494"/>
                </a:lnTo>
                <a:lnTo>
                  <a:pt x="190500" y="0"/>
                </a:lnTo>
                <a:lnTo>
                  <a:pt x="206116" y="631"/>
                </a:lnTo>
                <a:lnTo>
                  <a:pt x="221386" y="2494"/>
                </a:lnTo>
                <a:lnTo>
                  <a:pt x="264628" y="14978"/>
                </a:lnTo>
                <a:lnTo>
                  <a:pt x="302983" y="36771"/>
                </a:lnTo>
                <a:lnTo>
                  <a:pt x="335125" y="66546"/>
                </a:lnTo>
                <a:lnTo>
                  <a:pt x="359726" y="102978"/>
                </a:lnTo>
                <a:lnTo>
                  <a:pt x="375460" y="144738"/>
                </a:lnTo>
                <a:lnTo>
                  <a:pt x="381000" y="190500"/>
                </a:lnTo>
                <a:lnTo>
                  <a:pt x="380368" y="206116"/>
                </a:lnTo>
                <a:lnTo>
                  <a:pt x="378505" y="221386"/>
                </a:lnTo>
                <a:lnTo>
                  <a:pt x="366021" y="264628"/>
                </a:lnTo>
                <a:lnTo>
                  <a:pt x="344228" y="302983"/>
                </a:lnTo>
                <a:lnTo>
                  <a:pt x="314453" y="335125"/>
                </a:lnTo>
                <a:lnTo>
                  <a:pt x="278021" y="359726"/>
                </a:lnTo>
                <a:lnTo>
                  <a:pt x="236261" y="375460"/>
                </a:lnTo>
                <a:lnTo>
                  <a:pt x="190500" y="381000"/>
                </a:lnTo>
                <a:lnTo>
                  <a:pt x="174866" y="380368"/>
                </a:lnTo>
                <a:lnTo>
                  <a:pt x="159582" y="378505"/>
                </a:lnTo>
                <a:lnTo>
                  <a:pt x="116318" y="366021"/>
                </a:lnTo>
                <a:lnTo>
                  <a:pt x="77961" y="344228"/>
                </a:lnTo>
                <a:lnTo>
                  <a:pt x="45832" y="314453"/>
                </a:lnTo>
                <a:lnTo>
                  <a:pt x="21249" y="278021"/>
                </a:lnTo>
                <a:lnTo>
                  <a:pt x="5532" y="236261"/>
                </a:lnTo>
                <a:lnTo>
                  <a:pt x="0" y="190500"/>
                </a:lnTo>
                <a:close/>
              </a:path>
            </a:pathLst>
          </a:custGeom>
          <a:ln w="28575">
            <a:solidFill>
              <a:srgbClr val="FF0000"/>
            </a:solidFill>
          </a:ln>
        </p:spPr>
        <p:txBody>
          <a:bodyPr wrap="square" lIns="0" tIns="0" rIns="0" bIns="0" rtlCol="0">
            <a:noAutofit/>
          </a:bodyPr>
          <a:lstStyle/>
          <a:p>
            <a:endParaRPr/>
          </a:p>
        </p:txBody>
      </p:sp>
      <p:sp>
        <p:nvSpPr>
          <p:cNvPr id="16" name="object 16"/>
          <p:cNvSpPr/>
          <p:nvPr/>
        </p:nvSpPr>
        <p:spPr>
          <a:xfrm>
            <a:off x="700087" y="6038012"/>
            <a:ext cx="7543736" cy="76200"/>
          </a:xfrm>
          <a:custGeom>
            <a:avLst/>
            <a:gdLst/>
            <a:ahLst/>
            <a:cxnLst/>
            <a:rect l="l" t="t" r="r" b="b"/>
            <a:pathLst>
              <a:path w="7543736" h="76200">
                <a:moveTo>
                  <a:pt x="7467536" y="0"/>
                </a:moveTo>
                <a:lnTo>
                  <a:pt x="7467536" y="76200"/>
                </a:lnTo>
                <a:lnTo>
                  <a:pt x="7531036" y="44450"/>
                </a:lnTo>
                <a:lnTo>
                  <a:pt x="7480363" y="44450"/>
                </a:lnTo>
                <a:lnTo>
                  <a:pt x="7480363" y="31750"/>
                </a:lnTo>
                <a:lnTo>
                  <a:pt x="7531036" y="31750"/>
                </a:lnTo>
                <a:lnTo>
                  <a:pt x="7467536" y="0"/>
                </a:lnTo>
                <a:close/>
              </a:path>
              <a:path w="7543736" h="76200">
                <a:moveTo>
                  <a:pt x="7467536" y="31750"/>
                </a:moveTo>
                <a:lnTo>
                  <a:pt x="0" y="31750"/>
                </a:lnTo>
                <a:lnTo>
                  <a:pt x="0" y="44450"/>
                </a:lnTo>
                <a:lnTo>
                  <a:pt x="7467536" y="44450"/>
                </a:lnTo>
                <a:lnTo>
                  <a:pt x="7467536" y="31750"/>
                </a:lnTo>
                <a:close/>
              </a:path>
              <a:path w="7543736" h="76200">
                <a:moveTo>
                  <a:pt x="7531036" y="31750"/>
                </a:moveTo>
                <a:lnTo>
                  <a:pt x="7480363" y="31750"/>
                </a:lnTo>
                <a:lnTo>
                  <a:pt x="7480363" y="44450"/>
                </a:lnTo>
                <a:lnTo>
                  <a:pt x="7531036" y="44450"/>
                </a:lnTo>
                <a:lnTo>
                  <a:pt x="7543736" y="38100"/>
                </a:lnTo>
                <a:lnTo>
                  <a:pt x="7531036" y="31750"/>
                </a:lnTo>
                <a:close/>
              </a:path>
            </a:pathLst>
          </a:custGeom>
          <a:solidFill>
            <a:srgbClr val="000000"/>
          </a:solidFill>
        </p:spPr>
        <p:txBody>
          <a:bodyPr wrap="square" lIns="0" tIns="0" rIns="0" bIns="0" rtlCol="0">
            <a:noAutofit/>
          </a:bodyPr>
          <a:lstStyle/>
          <a:p>
            <a:endParaRPr/>
          </a:p>
        </p:txBody>
      </p:sp>
      <p:sp>
        <p:nvSpPr>
          <p:cNvPr id="17" name="object 17"/>
          <p:cNvSpPr txBox="1"/>
          <p:nvPr/>
        </p:nvSpPr>
        <p:spPr>
          <a:xfrm>
            <a:off x="1312544" y="6190615"/>
            <a:ext cx="180340" cy="362585"/>
          </a:xfrm>
          <a:prstGeom prst="rect">
            <a:avLst/>
          </a:prstGeom>
        </p:spPr>
        <p:txBody>
          <a:bodyPr vert="horz" wrap="square" lIns="0" tIns="0" rIns="0" bIns="0" rtlCol="0">
            <a:noAutofit/>
          </a:bodyPr>
          <a:lstStyle/>
          <a:p>
            <a:pPr marL="12700">
              <a:lnSpc>
                <a:spcPct val="100000"/>
              </a:lnSpc>
            </a:pPr>
            <a:r>
              <a:rPr sz="2000" spc="-5" dirty="0" smtClean="0">
                <a:latin typeface="Times New Roman"/>
                <a:cs typeface="Times New Roman"/>
              </a:rPr>
              <a:t>t</a:t>
            </a:r>
            <a:r>
              <a:rPr sz="1950" spc="15" baseline="-21367" dirty="0" smtClean="0">
                <a:latin typeface="Times New Roman"/>
                <a:cs typeface="Times New Roman"/>
              </a:rPr>
              <a:t>0</a:t>
            </a:r>
            <a:endParaRPr sz="1950" baseline="-21367">
              <a:latin typeface="Times New Roman"/>
              <a:cs typeface="Times New Roman"/>
            </a:endParaRPr>
          </a:p>
        </p:txBody>
      </p:sp>
      <p:sp>
        <p:nvSpPr>
          <p:cNvPr id="18" name="object 18"/>
          <p:cNvSpPr txBox="1"/>
          <p:nvPr/>
        </p:nvSpPr>
        <p:spPr>
          <a:xfrm>
            <a:off x="3241675" y="6190615"/>
            <a:ext cx="180340" cy="362585"/>
          </a:xfrm>
          <a:prstGeom prst="rect">
            <a:avLst/>
          </a:prstGeom>
        </p:spPr>
        <p:txBody>
          <a:bodyPr vert="horz" wrap="square" lIns="0" tIns="0" rIns="0" bIns="0" rtlCol="0">
            <a:noAutofit/>
          </a:bodyPr>
          <a:lstStyle/>
          <a:p>
            <a:pPr marL="12700">
              <a:lnSpc>
                <a:spcPct val="100000"/>
              </a:lnSpc>
            </a:pPr>
            <a:r>
              <a:rPr sz="2000" spc="-5" dirty="0" smtClean="0">
                <a:latin typeface="Times New Roman"/>
                <a:cs typeface="Times New Roman"/>
              </a:rPr>
              <a:t>t</a:t>
            </a:r>
            <a:r>
              <a:rPr sz="1950" spc="15" baseline="-21367" dirty="0" smtClean="0">
                <a:latin typeface="Times New Roman"/>
                <a:cs typeface="Times New Roman"/>
              </a:rPr>
              <a:t>1</a:t>
            </a:r>
            <a:endParaRPr sz="1950" baseline="-21367">
              <a:latin typeface="Times New Roman"/>
              <a:cs typeface="Times New Roman"/>
            </a:endParaRPr>
          </a:p>
        </p:txBody>
      </p:sp>
      <p:sp>
        <p:nvSpPr>
          <p:cNvPr id="19" name="object 19"/>
          <p:cNvSpPr txBox="1"/>
          <p:nvPr/>
        </p:nvSpPr>
        <p:spPr>
          <a:xfrm>
            <a:off x="4884801" y="6190615"/>
            <a:ext cx="180340" cy="362585"/>
          </a:xfrm>
          <a:prstGeom prst="rect">
            <a:avLst/>
          </a:prstGeom>
        </p:spPr>
        <p:txBody>
          <a:bodyPr vert="horz" wrap="square" lIns="0" tIns="0" rIns="0" bIns="0" rtlCol="0">
            <a:noAutofit/>
          </a:bodyPr>
          <a:lstStyle/>
          <a:p>
            <a:pPr marL="12700">
              <a:lnSpc>
                <a:spcPct val="100000"/>
              </a:lnSpc>
            </a:pPr>
            <a:r>
              <a:rPr sz="2000" spc="-5" dirty="0" smtClean="0">
                <a:latin typeface="Times New Roman"/>
                <a:cs typeface="Times New Roman"/>
              </a:rPr>
              <a:t>t</a:t>
            </a:r>
            <a:r>
              <a:rPr sz="1950" spc="15" baseline="-21367" dirty="0" smtClean="0">
                <a:latin typeface="Times New Roman"/>
                <a:cs typeface="Times New Roman"/>
              </a:rPr>
              <a:t>2</a:t>
            </a:r>
            <a:endParaRPr sz="1950" baseline="-21367">
              <a:latin typeface="Times New Roman"/>
              <a:cs typeface="Times New Roman"/>
            </a:endParaRPr>
          </a:p>
        </p:txBody>
      </p:sp>
      <p:sp>
        <p:nvSpPr>
          <p:cNvPr id="20" name="object 20"/>
          <p:cNvSpPr txBox="1"/>
          <p:nvPr/>
        </p:nvSpPr>
        <p:spPr>
          <a:xfrm>
            <a:off x="6385305" y="6190615"/>
            <a:ext cx="180340" cy="362585"/>
          </a:xfrm>
          <a:prstGeom prst="rect">
            <a:avLst/>
          </a:prstGeom>
        </p:spPr>
        <p:txBody>
          <a:bodyPr vert="horz" wrap="square" lIns="0" tIns="0" rIns="0" bIns="0" rtlCol="0">
            <a:noAutofit/>
          </a:bodyPr>
          <a:lstStyle/>
          <a:p>
            <a:pPr marL="12700">
              <a:lnSpc>
                <a:spcPct val="100000"/>
              </a:lnSpc>
            </a:pPr>
            <a:r>
              <a:rPr sz="2000" spc="-5" dirty="0" smtClean="0">
                <a:latin typeface="Times New Roman"/>
                <a:cs typeface="Times New Roman"/>
              </a:rPr>
              <a:t>t</a:t>
            </a:r>
            <a:r>
              <a:rPr sz="1950" spc="15" baseline="-21367" dirty="0" smtClean="0">
                <a:latin typeface="Times New Roman"/>
                <a:cs typeface="Times New Roman"/>
              </a:rPr>
              <a:t>3</a:t>
            </a:r>
            <a:endParaRPr sz="1950" baseline="-21367">
              <a:latin typeface="Times New Roman"/>
              <a:cs typeface="Times New Roman"/>
            </a:endParaRPr>
          </a:p>
        </p:txBody>
      </p:sp>
      <p:sp>
        <p:nvSpPr>
          <p:cNvPr id="21" name="object 21"/>
          <p:cNvSpPr/>
          <p:nvPr/>
        </p:nvSpPr>
        <p:spPr>
          <a:xfrm>
            <a:off x="4579111" y="3929050"/>
            <a:ext cx="546862" cy="546862"/>
          </a:xfrm>
          <a:custGeom>
            <a:avLst/>
            <a:gdLst/>
            <a:ahLst/>
            <a:cxnLst/>
            <a:rect l="l" t="t" r="r" b="b"/>
            <a:pathLst>
              <a:path w="546862" h="546862">
                <a:moveTo>
                  <a:pt x="452606" y="479530"/>
                </a:moveTo>
                <a:lnTo>
                  <a:pt x="425703" y="506475"/>
                </a:lnTo>
                <a:lnTo>
                  <a:pt x="546862" y="546862"/>
                </a:lnTo>
                <a:lnTo>
                  <a:pt x="528931" y="493013"/>
                </a:lnTo>
                <a:lnTo>
                  <a:pt x="466089" y="493013"/>
                </a:lnTo>
                <a:lnTo>
                  <a:pt x="452606" y="479530"/>
                </a:lnTo>
                <a:close/>
              </a:path>
              <a:path w="546862" h="546862">
                <a:moveTo>
                  <a:pt x="479511" y="452583"/>
                </a:moveTo>
                <a:lnTo>
                  <a:pt x="452606" y="479530"/>
                </a:lnTo>
                <a:lnTo>
                  <a:pt x="466089" y="493013"/>
                </a:lnTo>
                <a:lnTo>
                  <a:pt x="493013" y="466089"/>
                </a:lnTo>
                <a:lnTo>
                  <a:pt x="479511" y="452583"/>
                </a:lnTo>
                <a:close/>
              </a:path>
              <a:path w="546862" h="546862">
                <a:moveTo>
                  <a:pt x="506475" y="425576"/>
                </a:moveTo>
                <a:lnTo>
                  <a:pt x="479511" y="452583"/>
                </a:lnTo>
                <a:lnTo>
                  <a:pt x="493013" y="466089"/>
                </a:lnTo>
                <a:lnTo>
                  <a:pt x="466089" y="493013"/>
                </a:lnTo>
                <a:lnTo>
                  <a:pt x="528931" y="493013"/>
                </a:lnTo>
                <a:lnTo>
                  <a:pt x="506475" y="425576"/>
                </a:lnTo>
                <a:close/>
              </a:path>
              <a:path w="546862" h="546862">
                <a:moveTo>
                  <a:pt x="27050" y="0"/>
                </a:moveTo>
                <a:lnTo>
                  <a:pt x="0" y="26924"/>
                </a:lnTo>
                <a:lnTo>
                  <a:pt x="452606" y="479530"/>
                </a:lnTo>
                <a:lnTo>
                  <a:pt x="479511" y="452583"/>
                </a:lnTo>
                <a:lnTo>
                  <a:pt x="2705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1226485" y="3606793"/>
            <a:ext cx="200668" cy="278243"/>
          </a:xfrm>
          <a:prstGeom prst="rect">
            <a:avLst/>
          </a:prstGeom>
          <a:blipFill>
            <a:blip r:embed="rId4" cstate="print"/>
            <a:stretch>
              <a:fillRect/>
            </a:stretch>
          </a:blipFill>
        </p:spPr>
        <p:txBody>
          <a:bodyPr wrap="square" lIns="0" tIns="0" rIns="0" bIns="0" rtlCol="0">
            <a:noAutofit/>
          </a:bodyPr>
          <a:lstStyle/>
          <a:p>
            <a:endParaRPr/>
          </a:p>
        </p:txBody>
      </p:sp>
      <p:sp>
        <p:nvSpPr>
          <p:cNvPr id="24" name="object 24"/>
          <p:cNvSpPr/>
          <p:nvPr/>
        </p:nvSpPr>
        <p:spPr>
          <a:xfrm>
            <a:off x="1240218" y="4995161"/>
            <a:ext cx="201995" cy="226871"/>
          </a:xfrm>
          <a:prstGeom prst="rect">
            <a:avLst/>
          </a:prstGeom>
          <a:blipFill>
            <a:blip r:embed="rId5" cstate="print"/>
            <a:stretch>
              <a:fillRect/>
            </a:stretch>
          </a:blipFill>
        </p:spPr>
        <p:txBody>
          <a:bodyPr wrap="square" lIns="0" tIns="0" rIns="0" bIns="0" rtlCol="0">
            <a:noAutofit/>
          </a:bodyPr>
          <a:lstStyle/>
          <a:p>
            <a:endParaRPr/>
          </a:p>
        </p:txBody>
      </p:sp>
      <p:graphicFrame>
        <p:nvGraphicFramePr>
          <p:cNvPr id="6" name="object 6"/>
          <p:cNvGraphicFramePr>
            <a:graphicFrameLocks noGrp="1"/>
          </p:cNvGraphicFramePr>
          <p:nvPr>
            <p:extLst>
              <p:ext uri="{D42A27DB-BD31-4B8C-83A1-F6EECF244321}">
                <p14:modId xmlns:p14="http://schemas.microsoft.com/office/powerpoint/2010/main" val="813321629"/>
              </p:ext>
            </p:extLst>
          </p:nvPr>
        </p:nvGraphicFramePr>
        <p:xfrm>
          <a:off x="1385887" y="2951912"/>
          <a:ext cx="1371662" cy="904239"/>
        </p:xfrm>
        <a:graphic>
          <a:graphicData uri="http://schemas.openxmlformats.org/drawingml/2006/table">
            <a:tbl>
              <a:tblPr firstRow="1" bandRow="1">
                <a:tableStyleId>{2D5ABB26-0587-4C30-8999-92F81FD0307C}</a:tableStyleId>
              </a:tblPr>
              <a:tblGrid>
                <a:gridCol w="558863"/>
                <a:gridCol w="414274"/>
                <a:gridCol w="398525"/>
              </a:tblGrid>
              <a:tr h="514350">
                <a:tc>
                  <a:txBody>
                    <a:bodyPr/>
                    <a:lstStyle/>
                    <a:p>
                      <a:pPr marL="131445">
                        <a:lnSpc>
                          <a:spcPct val="100000"/>
                        </a:lnSpc>
                      </a:pPr>
                      <a:r>
                        <a:rPr sz="2000" dirty="0" smtClean="0">
                          <a:latin typeface="Arial"/>
                          <a:cs typeface="Arial"/>
                        </a:rPr>
                        <a:t>D</a:t>
                      </a:r>
                      <a:r>
                        <a:rPr sz="195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16205">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14300">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129539">
                        <a:lnSpc>
                          <a:spcPct val="100000"/>
                        </a:lnSpc>
                      </a:pPr>
                      <a:r>
                        <a:rPr sz="2000" dirty="0" smtClean="0">
                          <a:latin typeface="Arial"/>
                          <a:cs typeface="Arial"/>
                        </a:rPr>
                        <a:t>4</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21920">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7" name="object 7"/>
          <p:cNvGraphicFramePr>
            <a:graphicFrameLocks noGrp="1"/>
          </p:cNvGraphicFramePr>
          <p:nvPr>
            <p:extLst>
              <p:ext uri="{D42A27DB-BD31-4B8C-83A1-F6EECF244321}">
                <p14:modId xmlns:p14="http://schemas.microsoft.com/office/powerpoint/2010/main" val="1264709070"/>
              </p:ext>
            </p:extLst>
          </p:nvPr>
        </p:nvGraphicFramePr>
        <p:xfrm>
          <a:off x="3430651" y="2951912"/>
          <a:ext cx="1338199" cy="904239"/>
        </p:xfrm>
        <a:graphic>
          <a:graphicData uri="http://schemas.openxmlformats.org/drawingml/2006/table">
            <a:tbl>
              <a:tblPr firstRow="1" bandRow="1">
                <a:tableStyleId>{2D5ABB26-0587-4C30-8999-92F81FD0307C}</a:tableStyleId>
              </a:tblPr>
              <a:tblGrid>
                <a:gridCol w="546100"/>
                <a:gridCol w="404749"/>
                <a:gridCol w="387350"/>
              </a:tblGrid>
              <a:tr h="514350">
                <a:tc>
                  <a:txBody>
                    <a:bodyPr/>
                    <a:lstStyle/>
                    <a:p>
                      <a:pPr marL="125730">
                        <a:lnSpc>
                          <a:spcPct val="100000"/>
                        </a:lnSpc>
                      </a:pPr>
                      <a:r>
                        <a:rPr sz="2000" dirty="0" smtClean="0">
                          <a:latin typeface="Arial"/>
                          <a:cs typeface="Arial"/>
                        </a:rPr>
                        <a:t>D</a:t>
                      </a:r>
                      <a:r>
                        <a:rPr sz="195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11760">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08585">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125730">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16205">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462679706"/>
              </p:ext>
            </p:extLst>
          </p:nvPr>
        </p:nvGraphicFramePr>
        <p:xfrm>
          <a:off x="5257800" y="2971800"/>
          <a:ext cx="1309750" cy="904239"/>
        </p:xfrm>
        <a:graphic>
          <a:graphicData uri="http://schemas.openxmlformats.org/drawingml/2006/table">
            <a:tbl>
              <a:tblPr firstRow="1" bandRow="1">
                <a:tableStyleId>{2D5ABB26-0587-4C30-8999-92F81FD0307C}</a:tableStyleId>
              </a:tblPr>
              <a:tblGrid>
                <a:gridCol w="533400"/>
                <a:gridCol w="396875"/>
                <a:gridCol w="379475"/>
              </a:tblGrid>
              <a:tr h="514350">
                <a:tc>
                  <a:txBody>
                    <a:bodyPr/>
                    <a:lstStyle/>
                    <a:p>
                      <a:pPr marL="118110">
                        <a:lnSpc>
                          <a:spcPct val="100000"/>
                        </a:lnSpc>
                      </a:pPr>
                      <a:r>
                        <a:rPr sz="2000" spc="5" dirty="0" smtClean="0">
                          <a:latin typeface="Arial"/>
                          <a:cs typeface="Arial"/>
                        </a:rPr>
                        <a:t>D</a:t>
                      </a:r>
                      <a:r>
                        <a:rPr sz="1950" spc="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07950">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06045">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dirty="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121285">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12395">
                        <a:lnSpc>
                          <a:spcPct val="100000"/>
                        </a:lnSpc>
                      </a:pPr>
                      <a:r>
                        <a:rPr sz="2000" dirty="0" smtClean="0">
                          <a:latin typeface="Arial"/>
                          <a:cs typeface="Arial"/>
                        </a:rPr>
                        <a:t>1</a:t>
                      </a:r>
                      <a:endParaRPr sz="2000" dirty="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11" name="object 11"/>
          <p:cNvGraphicFramePr>
            <a:graphicFrameLocks noGrp="1"/>
          </p:cNvGraphicFramePr>
          <p:nvPr>
            <p:extLst>
              <p:ext uri="{D42A27DB-BD31-4B8C-83A1-F6EECF244321}">
                <p14:modId xmlns:p14="http://schemas.microsoft.com/office/powerpoint/2010/main" val="763205448"/>
              </p:ext>
            </p:extLst>
          </p:nvPr>
        </p:nvGraphicFramePr>
        <p:xfrm>
          <a:off x="1371600" y="4399712"/>
          <a:ext cx="1447800" cy="904239"/>
        </p:xfrm>
        <a:graphic>
          <a:graphicData uri="http://schemas.openxmlformats.org/drawingml/2006/table">
            <a:tbl>
              <a:tblPr firstRow="1" bandRow="1">
                <a:tableStyleId>{2D5ABB26-0587-4C30-8999-92F81FD0307C}</a:tableStyleId>
              </a:tblPr>
              <a:tblGrid>
                <a:gridCol w="589026"/>
                <a:gridCol w="477774"/>
                <a:gridCol w="381000"/>
              </a:tblGrid>
              <a:tr h="514350">
                <a:tc>
                  <a:txBody>
                    <a:bodyPr/>
                    <a:lstStyle/>
                    <a:p>
                      <a:pPr marL="149860">
                        <a:lnSpc>
                          <a:spcPct val="100000"/>
                        </a:lnSpc>
                      </a:pPr>
                      <a:r>
                        <a:rPr sz="2000" dirty="0" smtClean="0">
                          <a:latin typeface="Arial"/>
                          <a:cs typeface="Arial"/>
                        </a:rPr>
                        <a:t>D</a:t>
                      </a:r>
                      <a:r>
                        <a:rPr sz="1950" baseline="-21367" dirty="0" smtClean="0">
                          <a:latin typeface="Arial"/>
                          <a:cs typeface="Arial"/>
                        </a:rPr>
                        <a:t>Z</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47955">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99695">
                        <a:lnSpc>
                          <a:spcPct val="100000"/>
                        </a:lnSpc>
                      </a:pPr>
                      <a:r>
                        <a:rPr sz="2000" dirty="0" smtClean="0">
                          <a:latin typeface="Arial"/>
                          <a:cs typeface="Arial"/>
                        </a:rPr>
                        <a:t>Y</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0" algn="ctr">
                        <a:lnSpc>
                          <a:spcPct val="100000"/>
                        </a:lnSpc>
                      </a:pPr>
                      <a:r>
                        <a:rPr sz="2000" dirty="0" smtClean="0">
                          <a:latin typeface="Arial"/>
                          <a:cs typeface="Arial"/>
                        </a:rPr>
                        <a:t>5</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13030">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12" name="object 12"/>
          <p:cNvGraphicFramePr>
            <a:graphicFrameLocks noGrp="1"/>
          </p:cNvGraphicFramePr>
          <p:nvPr>
            <p:extLst>
              <p:ext uri="{D42A27DB-BD31-4B8C-83A1-F6EECF244321}">
                <p14:modId xmlns:p14="http://schemas.microsoft.com/office/powerpoint/2010/main" val="1529869079"/>
              </p:ext>
            </p:extLst>
          </p:nvPr>
        </p:nvGraphicFramePr>
        <p:xfrm>
          <a:off x="3352800" y="4399712"/>
          <a:ext cx="1066800" cy="904239"/>
        </p:xfrm>
        <a:graphic>
          <a:graphicData uri="http://schemas.openxmlformats.org/drawingml/2006/table">
            <a:tbl>
              <a:tblPr firstRow="1" bandRow="1">
                <a:tableStyleId>{2D5ABB26-0587-4C30-8999-92F81FD0307C}</a:tableStyleId>
              </a:tblPr>
              <a:tblGrid>
                <a:gridCol w="589026"/>
                <a:gridCol w="477774"/>
              </a:tblGrid>
              <a:tr h="514350">
                <a:tc>
                  <a:txBody>
                    <a:bodyPr/>
                    <a:lstStyle/>
                    <a:p>
                      <a:pPr marL="149860">
                        <a:lnSpc>
                          <a:spcPct val="100000"/>
                        </a:lnSpc>
                      </a:pPr>
                      <a:r>
                        <a:rPr sz="2000" dirty="0" smtClean="0">
                          <a:latin typeface="Arial"/>
                          <a:cs typeface="Arial"/>
                        </a:rPr>
                        <a:t>D</a:t>
                      </a:r>
                      <a:r>
                        <a:rPr sz="1950" baseline="-21367" dirty="0" smtClean="0">
                          <a:latin typeface="Arial"/>
                          <a:cs typeface="Arial"/>
                        </a:rPr>
                        <a:t>Z</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48590">
                        <a:lnSpc>
                          <a:spcPct val="100000"/>
                        </a:lnSpc>
                      </a:pPr>
                      <a:r>
                        <a:rPr sz="2000" dirty="0" smtClean="0">
                          <a:latin typeface="Arial"/>
                          <a:cs typeface="Arial"/>
                        </a:rPr>
                        <a:t>X</a:t>
                      </a:r>
                      <a:endParaRPr sz="2000" dirty="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635" algn="ctr">
                        <a:lnSpc>
                          <a:spcPct val="100000"/>
                        </a:lnSpc>
                      </a:pPr>
                      <a:r>
                        <a:rPr sz="2000" dirty="0" smtClean="0">
                          <a:latin typeface="Arial"/>
                          <a:cs typeface="Arial"/>
                        </a:rPr>
                        <a:t>5</a:t>
                      </a:r>
                      <a:endParaRPr sz="20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r>
            </a:tbl>
          </a:graphicData>
        </a:graphic>
      </p:graphicFrame>
      <p:graphicFrame>
        <p:nvGraphicFramePr>
          <p:cNvPr id="14" name="object 14"/>
          <p:cNvGraphicFramePr>
            <a:graphicFrameLocks noGrp="1"/>
          </p:cNvGraphicFramePr>
          <p:nvPr>
            <p:extLst>
              <p:ext uri="{D42A27DB-BD31-4B8C-83A1-F6EECF244321}">
                <p14:modId xmlns:p14="http://schemas.microsoft.com/office/powerpoint/2010/main" val="219532955"/>
              </p:ext>
            </p:extLst>
          </p:nvPr>
        </p:nvGraphicFramePr>
        <p:xfrm>
          <a:off x="5773801" y="4419600"/>
          <a:ext cx="858774" cy="904239"/>
        </p:xfrm>
        <a:graphic>
          <a:graphicData uri="http://schemas.openxmlformats.org/drawingml/2006/table">
            <a:tbl>
              <a:tblPr firstRow="1" bandRow="1">
                <a:tableStyleId>{2D5ABB26-0587-4C30-8999-92F81FD0307C}</a:tableStyleId>
              </a:tblPr>
              <a:tblGrid>
                <a:gridCol w="477774"/>
                <a:gridCol w="381000"/>
              </a:tblGrid>
              <a:tr h="514350">
                <a:tc>
                  <a:txBody>
                    <a:bodyPr/>
                    <a:lstStyle/>
                    <a:p>
                      <a:pPr marL="148590">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00330">
                        <a:lnSpc>
                          <a:spcPct val="100000"/>
                        </a:lnSpc>
                      </a:pPr>
                      <a:r>
                        <a:rPr sz="2000" dirty="0" smtClean="0">
                          <a:latin typeface="Arial"/>
                          <a:cs typeface="Arial"/>
                        </a:rPr>
                        <a:t>Y</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pPr marL="1270" algn="ctr">
                        <a:lnSpc>
                          <a:spcPct val="100000"/>
                        </a:lnSpc>
                      </a:pPr>
                      <a:r>
                        <a:rPr sz="2000" dirty="0" smtClean="0">
                          <a:latin typeface="Arial"/>
                          <a:cs typeface="Arial"/>
                        </a:rPr>
                        <a:t>2</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13664">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sp>
        <p:nvSpPr>
          <p:cNvPr id="25" name="文本框 24"/>
          <p:cNvSpPr txBox="1"/>
          <p:nvPr/>
        </p:nvSpPr>
        <p:spPr>
          <a:xfrm>
            <a:off x="5334000" y="5334000"/>
            <a:ext cx="1752600" cy="646331"/>
          </a:xfrm>
          <a:prstGeom prst="rect">
            <a:avLst/>
          </a:prstGeom>
          <a:noFill/>
        </p:spPr>
        <p:txBody>
          <a:bodyPr wrap="square" rtlCol="0">
            <a:spAutoFit/>
          </a:bodyPr>
          <a:lstStyle/>
          <a:p>
            <a:r>
              <a:rPr kumimoji="1" lang="en-US" altLang="zh-CN" dirty="0" smtClean="0"/>
              <a:t>D</a:t>
            </a:r>
            <a:r>
              <a:rPr kumimoji="1" lang="en-US" altLang="zh-CN" baseline="-25000" dirty="0" smtClean="0"/>
              <a:t>Z</a:t>
            </a:r>
            <a:r>
              <a:rPr kumimoji="1" lang="en-US" altLang="zh-CN" dirty="0" smtClean="0"/>
              <a:t>(X)=min</a:t>
            </a:r>
            <a:r>
              <a:rPr kumimoji="1" lang="en-US" altLang="en-US" dirty="0" smtClean="0"/>
              <a:t>(D</a:t>
            </a:r>
            <a:r>
              <a:rPr kumimoji="1" lang="en-US" altLang="en-US" baseline="-25000" dirty="0"/>
              <a:t>Z</a:t>
            </a:r>
            <a:r>
              <a:rPr kumimoji="1" lang="en-US" altLang="en-US" dirty="0" smtClean="0"/>
              <a:t>(X);D</a:t>
            </a:r>
            <a:r>
              <a:rPr kumimoji="1" lang="en-US" altLang="en-US" baseline="-25000" dirty="0"/>
              <a:t>Z</a:t>
            </a:r>
            <a:r>
              <a:rPr kumimoji="1" lang="en-US" altLang="en-US" dirty="0" smtClean="0"/>
              <a:t>(Y)+D</a:t>
            </a:r>
            <a:r>
              <a:rPr kumimoji="1" lang="en-US" altLang="en-US" baseline="-25000" dirty="0"/>
              <a:t>Y</a:t>
            </a:r>
            <a:r>
              <a:rPr kumimoji="1" lang="en-US" altLang="en-US" dirty="0" smtClean="0"/>
              <a:t>(X))</a:t>
            </a:r>
            <a:endParaRPr kumimoji="1" lang="zh-CN" altLang="en-US" dirty="0"/>
          </a:p>
        </p:txBody>
      </p:sp>
    </p:spTree>
    <p:extLst>
      <p:ext uri="{BB962C8B-B14F-4D97-AF65-F5344CB8AC3E}">
        <p14:creationId xmlns:p14="http://schemas.microsoft.com/office/powerpoint/2010/main" val="3398211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997459"/>
            <a:ext cx="3873500" cy="158750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8210804" y="2952624"/>
            <a:ext cx="18097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Z</a:t>
            </a:r>
            <a:endParaRPr sz="2000">
              <a:latin typeface="Arial"/>
              <a:cs typeface="Arial"/>
            </a:endParaRPr>
          </a:p>
        </p:txBody>
      </p:sp>
      <p:sp>
        <p:nvSpPr>
          <p:cNvPr id="5" name="object 5"/>
          <p:cNvSpPr txBox="1"/>
          <p:nvPr/>
        </p:nvSpPr>
        <p:spPr>
          <a:xfrm>
            <a:off x="8218423" y="3398901"/>
            <a:ext cx="16700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a:t>
            </a:r>
            <a:endParaRPr sz="2000">
              <a:latin typeface="Arial"/>
              <a:cs typeface="Arial"/>
            </a:endParaRPr>
          </a:p>
        </p:txBody>
      </p:sp>
      <p:sp>
        <p:nvSpPr>
          <p:cNvPr id="7" name="object 7"/>
          <p:cNvSpPr txBox="1"/>
          <p:nvPr/>
        </p:nvSpPr>
        <p:spPr>
          <a:xfrm>
            <a:off x="6450329" y="4313555"/>
            <a:ext cx="19558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Y</a:t>
            </a:r>
            <a:endParaRPr sz="2000">
              <a:latin typeface="Arial"/>
              <a:cs typeface="Arial"/>
            </a:endParaRPr>
          </a:p>
        </p:txBody>
      </p:sp>
      <p:sp>
        <p:nvSpPr>
          <p:cNvPr id="8" name="object 8"/>
          <p:cNvSpPr txBox="1"/>
          <p:nvPr/>
        </p:nvSpPr>
        <p:spPr>
          <a:xfrm>
            <a:off x="6464046" y="4821682"/>
            <a:ext cx="16700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a:t>
            </a:r>
            <a:endParaRPr sz="2000">
              <a:latin typeface="Arial"/>
              <a:cs typeface="Arial"/>
            </a:endParaRPr>
          </a:p>
        </p:txBody>
      </p:sp>
      <p:sp>
        <p:nvSpPr>
          <p:cNvPr id="9" name="object 9"/>
          <p:cNvSpPr txBox="1"/>
          <p:nvPr/>
        </p:nvSpPr>
        <p:spPr>
          <a:xfrm>
            <a:off x="547217" y="1007873"/>
            <a:ext cx="4079875" cy="993140"/>
          </a:xfrm>
          <a:prstGeom prst="rect">
            <a:avLst/>
          </a:prstGeom>
        </p:spPr>
        <p:txBody>
          <a:bodyPr vert="horz" wrap="square" lIns="0" tIns="0" rIns="0" bIns="0" rtlCol="0">
            <a:noAutofit/>
          </a:bodyPr>
          <a:lstStyle/>
          <a:p>
            <a:pPr marL="12700">
              <a:lnSpc>
                <a:spcPct val="100000"/>
              </a:lnSpc>
            </a:pPr>
            <a:r>
              <a:rPr lang="en-US" altLang="zh-CN" sz="4000" spc="-25" dirty="0">
                <a:latin typeface="Comic Sans MS"/>
                <a:cs typeface="Comic Sans MS"/>
              </a:rPr>
              <a:t>——</a:t>
            </a:r>
            <a:r>
              <a:rPr sz="4000" spc="-30" dirty="0" smtClean="0">
                <a:latin typeface="黑体"/>
                <a:cs typeface="黑体"/>
              </a:rPr>
              <a:t>坏消息传播慢</a:t>
            </a:r>
            <a:endParaRPr sz="4000" dirty="0" smtClean="0">
              <a:latin typeface="黑体"/>
              <a:cs typeface="黑体"/>
            </a:endParaRPr>
          </a:p>
          <a:p>
            <a:pPr marL="12700">
              <a:lnSpc>
                <a:spcPct val="100000"/>
              </a:lnSpc>
              <a:spcBef>
                <a:spcPts val="15"/>
              </a:spcBef>
            </a:pPr>
            <a:r>
              <a:rPr sz="2400" dirty="0" smtClean="0">
                <a:solidFill>
                  <a:srgbClr val="C00000"/>
                </a:solidFill>
                <a:latin typeface="Comic Sans MS"/>
                <a:cs typeface="Comic Sans MS"/>
              </a:rPr>
              <a:t>46</a:t>
            </a:r>
            <a:r>
              <a:rPr sz="2400" spc="-25" dirty="0" smtClean="0">
                <a:solidFill>
                  <a:srgbClr val="C00000"/>
                </a:solidFill>
                <a:latin typeface="Comic Sans MS"/>
                <a:cs typeface="Comic Sans MS"/>
              </a:rPr>
              <a:t> </a:t>
            </a:r>
            <a:r>
              <a:rPr sz="2400" spc="0" dirty="0" smtClean="0">
                <a:solidFill>
                  <a:srgbClr val="000099"/>
                </a:solidFill>
                <a:latin typeface="Comic Sans MS"/>
                <a:cs typeface="Comic Sans MS"/>
              </a:rPr>
              <a:t>runs to</a:t>
            </a:r>
            <a:r>
              <a:rPr sz="2400" spc="-15" dirty="0" smtClean="0">
                <a:solidFill>
                  <a:srgbClr val="000099"/>
                </a:solidFill>
                <a:latin typeface="Comic Sans MS"/>
                <a:cs typeface="Comic Sans MS"/>
              </a:rPr>
              <a:t> </a:t>
            </a:r>
            <a:r>
              <a:rPr sz="2400" spc="0" dirty="0" smtClean="0">
                <a:solidFill>
                  <a:srgbClr val="000099"/>
                </a:solidFill>
                <a:latin typeface="Comic Sans MS"/>
                <a:cs typeface="Comic Sans MS"/>
              </a:rPr>
              <a:t>converge</a:t>
            </a:r>
            <a:endParaRPr sz="2400" dirty="0">
              <a:latin typeface="Comic Sans MS"/>
              <a:cs typeface="Comic Sans MS"/>
            </a:endParaRPr>
          </a:p>
        </p:txBody>
      </p:sp>
      <p:sp>
        <p:nvSpPr>
          <p:cNvPr id="11" name="object 11"/>
          <p:cNvSpPr txBox="1"/>
          <p:nvPr/>
        </p:nvSpPr>
        <p:spPr>
          <a:xfrm>
            <a:off x="643534" y="2554605"/>
            <a:ext cx="393700" cy="320040"/>
          </a:xfrm>
          <a:prstGeom prst="rect">
            <a:avLst/>
          </a:prstGeom>
        </p:spPr>
        <p:txBody>
          <a:bodyPr vert="horz" wrap="square" lIns="0" tIns="0" rIns="0" bIns="0" rtlCol="0">
            <a:noAutofit/>
          </a:bodyPr>
          <a:lstStyle/>
          <a:p>
            <a:pPr marL="12700">
              <a:lnSpc>
                <a:spcPct val="100000"/>
              </a:lnSpc>
            </a:pPr>
            <a:r>
              <a:rPr sz="2000" dirty="0" smtClean="0">
                <a:solidFill>
                  <a:srgbClr val="000099"/>
                </a:solidFill>
                <a:latin typeface="Comic Sans MS"/>
                <a:cs typeface="Comic Sans MS"/>
              </a:rPr>
              <a:t>Via</a:t>
            </a:r>
            <a:endParaRPr sz="2000">
              <a:latin typeface="Comic Sans MS"/>
              <a:cs typeface="Comic Sans MS"/>
            </a:endParaRPr>
          </a:p>
        </p:txBody>
      </p:sp>
      <p:sp>
        <p:nvSpPr>
          <p:cNvPr id="13" name="object 13"/>
          <p:cNvSpPr/>
          <p:nvPr/>
        </p:nvSpPr>
        <p:spPr>
          <a:xfrm>
            <a:off x="2277617" y="3388234"/>
            <a:ext cx="381000" cy="381000"/>
          </a:xfrm>
          <a:custGeom>
            <a:avLst/>
            <a:gdLst/>
            <a:ahLst/>
            <a:cxnLst/>
            <a:rect l="l" t="t" r="r" b="b"/>
            <a:pathLst>
              <a:path w="381000" h="381000">
                <a:moveTo>
                  <a:pt x="0" y="190500"/>
                </a:moveTo>
                <a:lnTo>
                  <a:pt x="5539" y="144738"/>
                </a:lnTo>
                <a:lnTo>
                  <a:pt x="21273" y="102978"/>
                </a:lnTo>
                <a:lnTo>
                  <a:pt x="45874" y="66546"/>
                </a:lnTo>
                <a:lnTo>
                  <a:pt x="78016" y="36771"/>
                </a:lnTo>
                <a:lnTo>
                  <a:pt x="116371" y="14978"/>
                </a:lnTo>
                <a:lnTo>
                  <a:pt x="159613" y="2494"/>
                </a:lnTo>
                <a:lnTo>
                  <a:pt x="190500" y="0"/>
                </a:lnTo>
                <a:lnTo>
                  <a:pt x="206116" y="631"/>
                </a:lnTo>
                <a:lnTo>
                  <a:pt x="221386" y="2494"/>
                </a:lnTo>
                <a:lnTo>
                  <a:pt x="264628" y="14978"/>
                </a:lnTo>
                <a:lnTo>
                  <a:pt x="302983" y="36771"/>
                </a:lnTo>
                <a:lnTo>
                  <a:pt x="335125" y="66546"/>
                </a:lnTo>
                <a:lnTo>
                  <a:pt x="359726" y="102978"/>
                </a:lnTo>
                <a:lnTo>
                  <a:pt x="375460" y="144738"/>
                </a:lnTo>
                <a:lnTo>
                  <a:pt x="381000" y="190500"/>
                </a:lnTo>
                <a:lnTo>
                  <a:pt x="380368" y="206116"/>
                </a:lnTo>
                <a:lnTo>
                  <a:pt x="378505" y="221386"/>
                </a:lnTo>
                <a:lnTo>
                  <a:pt x="366021" y="264628"/>
                </a:lnTo>
                <a:lnTo>
                  <a:pt x="344228" y="302983"/>
                </a:lnTo>
                <a:lnTo>
                  <a:pt x="314453" y="335125"/>
                </a:lnTo>
                <a:lnTo>
                  <a:pt x="278021" y="359726"/>
                </a:lnTo>
                <a:lnTo>
                  <a:pt x="236261" y="375460"/>
                </a:lnTo>
                <a:lnTo>
                  <a:pt x="190500" y="381000"/>
                </a:lnTo>
                <a:lnTo>
                  <a:pt x="174883" y="380368"/>
                </a:lnTo>
                <a:lnTo>
                  <a:pt x="159613" y="378505"/>
                </a:lnTo>
                <a:lnTo>
                  <a:pt x="116371" y="366021"/>
                </a:lnTo>
                <a:lnTo>
                  <a:pt x="78016" y="344228"/>
                </a:lnTo>
                <a:lnTo>
                  <a:pt x="45874" y="314453"/>
                </a:lnTo>
                <a:lnTo>
                  <a:pt x="21273" y="278021"/>
                </a:lnTo>
                <a:lnTo>
                  <a:pt x="5539" y="236261"/>
                </a:lnTo>
                <a:lnTo>
                  <a:pt x="0" y="190500"/>
                </a:lnTo>
                <a:close/>
              </a:path>
            </a:pathLst>
          </a:custGeom>
          <a:ln w="28575">
            <a:solidFill>
              <a:srgbClr val="FF0000"/>
            </a:solidFill>
          </a:ln>
        </p:spPr>
        <p:txBody>
          <a:bodyPr wrap="square" lIns="0" tIns="0" rIns="0" bIns="0" rtlCol="0">
            <a:noAutofit/>
          </a:bodyPr>
          <a:lstStyle/>
          <a:p>
            <a:endParaRPr/>
          </a:p>
        </p:txBody>
      </p:sp>
      <p:sp>
        <p:nvSpPr>
          <p:cNvPr id="15" name="object 15"/>
          <p:cNvSpPr/>
          <p:nvPr/>
        </p:nvSpPr>
        <p:spPr>
          <a:xfrm>
            <a:off x="696468" y="4350259"/>
            <a:ext cx="0" cy="904239"/>
          </a:xfrm>
          <a:custGeom>
            <a:avLst/>
            <a:gdLst/>
            <a:ahLst/>
            <a:cxnLst/>
            <a:rect l="l" t="t" r="r" b="b"/>
            <a:pathLst>
              <a:path h="904239">
                <a:moveTo>
                  <a:pt x="0" y="0"/>
                </a:moveTo>
                <a:lnTo>
                  <a:pt x="0" y="904239"/>
                </a:lnTo>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1250505" y="4350259"/>
            <a:ext cx="0" cy="904239"/>
          </a:xfrm>
          <a:custGeom>
            <a:avLst/>
            <a:gdLst/>
            <a:ahLst/>
            <a:cxnLst/>
            <a:rect l="l" t="t" r="r" b="b"/>
            <a:pathLst>
              <a:path h="904239">
                <a:moveTo>
                  <a:pt x="0" y="0"/>
                </a:moveTo>
                <a:lnTo>
                  <a:pt x="0" y="904239"/>
                </a:lnTo>
              </a:path>
            </a:pathLst>
          </a:custGeom>
          <a:ln w="12700">
            <a:solidFill>
              <a:srgbClr val="000000"/>
            </a:solidFill>
          </a:ln>
        </p:spPr>
        <p:txBody>
          <a:bodyPr wrap="square" lIns="0" tIns="0" rIns="0" bIns="0" rtlCol="0">
            <a:noAutofit/>
          </a:bodyPr>
          <a:lstStyle/>
          <a:p>
            <a:endParaRPr/>
          </a:p>
        </p:txBody>
      </p:sp>
      <p:sp>
        <p:nvSpPr>
          <p:cNvPr id="17" name="object 17"/>
          <p:cNvSpPr/>
          <p:nvPr/>
        </p:nvSpPr>
        <p:spPr>
          <a:xfrm>
            <a:off x="107504" y="4858259"/>
            <a:ext cx="1447737" cy="0"/>
          </a:xfrm>
          <a:custGeom>
            <a:avLst/>
            <a:gdLst/>
            <a:ahLst/>
            <a:cxnLst/>
            <a:rect l="l" t="t" r="r" b="b"/>
            <a:pathLst>
              <a:path w="1447737">
                <a:moveTo>
                  <a:pt x="0" y="0"/>
                </a:moveTo>
                <a:lnTo>
                  <a:pt x="1447737" y="0"/>
                </a:lnTo>
              </a:path>
            </a:pathLst>
          </a:custGeom>
          <a:ln w="12700">
            <a:solidFill>
              <a:srgbClr val="000000"/>
            </a:solidFill>
          </a:ln>
        </p:spPr>
        <p:txBody>
          <a:bodyPr wrap="square" lIns="0" tIns="0" rIns="0" bIns="0" rtlCol="0">
            <a:noAutofit/>
          </a:bodyPr>
          <a:lstStyle/>
          <a:p>
            <a:endParaRPr/>
          </a:p>
        </p:txBody>
      </p:sp>
      <p:sp>
        <p:nvSpPr>
          <p:cNvPr id="18" name="object 18"/>
          <p:cNvSpPr txBox="1"/>
          <p:nvPr/>
        </p:nvSpPr>
        <p:spPr>
          <a:xfrm>
            <a:off x="244856" y="4389755"/>
            <a:ext cx="1256030" cy="361315"/>
          </a:xfrm>
          <a:prstGeom prst="rect">
            <a:avLst/>
          </a:prstGeom>
        </p:spPr>
        <p:txBody>
          <a:bodyPr vert="horz" wrap="square" lIns="0" tIns="0" rIns="0" bIns="0" rtlCol="0">
            <a:noAutofit/>
          </a:bodyPr>
          <a:lstStyle/>
          <a:p>
            <a:pPr marL="12700">
              <a:lnSpc>
                <a:spcPct val="100000"/>
              </a:lnSpc>
              <a:tabLst>
                <a:tab pos="643890" algn="l"/>
                <a:tab pos="1073150" algn="l"/>
              </a:tabLst>
            </a:pPr>
            <a:r>
              <a:rPr sz="2000" dirty="0" smtClean="0">
                <a:latin typeface="Arial"/>
                <a:cs typeface="Arial"/>
              </a:rPr>
              <a:t>D</a:t>
            </a:r>
            <a:r>
              <a:rPr sz="1950" spc="22" baseline="-21367" dirty="0" smtClean="0">
                <a:latin typeface="Arial"/>
                <a:cs typeface="Arial"/>
              </a:rPr>
              <a:t>Z	</a:t>
            </a:r>
            <a:r>
              <a:rPr sz="2000" spc="15" dirty="0" smtClean="0">
                <a:latin typeface="Arial"/>
                <a:cs typeface="Arial"/>
              </a:rPr>
              <a:t>X	Y</a:t>
            </a:r>
            <a:endParaRPr sz="2000">
              <a:latin typeface="Arial"/>
              <a:cs typeface="Arial"/>
            </a:endParaRPr>
          </a:p>
        </p:txBody>
      </p:sp>
      <p:sp>
        <p:nvSpPr>
          <p:cNvPr id="19" name="object 19"/>
          <p:cNvSpPr txBox="1"/>
          <p:nvPr/>
        </p:nvSpPr>
        <p:spPr>
          <a:xfrm>
            <a:off x="890117" y="4897882"/>
            <a:ext cx="596900" cy="315595"/>
          </a:xfrm>
          <a:prstGeom prst="rect">
            <a:avLst/>
          </a:prstGeom>
        </p:spPr>
        <p:txBody>
          <a:bodyPr vert="horz" wrap="square" lIns="0" tIns="0" rIns="0" bIns="0" rtlCol="0">
            <a:noAutofit/>
          </a:bodyPr>
          <a:lstStyle/>
          <a:p>
            <a:pPr marL="12700">
              <a:lnSpc>
                <a:spcPct val="100000"/>
              </a:lnSpc>
              <a:tabLst>
                <a:tab pos="441959" algn="l"/>
              </a:tabLst>
            </a:pPr>
            <a:r>
              <a:rPr sz="2000" dirty="0" smtClean="0">
                <a:latin typeface="Arial"/>
                <a:cs typeface="Arial"/>
              </a:rPr>
              <a:t>5	1</a:t>
            </a:r>
            <a:endParaRPr sz="2000">
              <a:latin typeface="Arial"/>
              <a:cs typeface="Arial"/>
            </a:endParaRPr>
          </a:p>
        </p:txBody>
      </p:sp>
      <p:sp>
        <p:nvSpPr>
          <p:cNvPr id="21" name="object 21"/>
          <p:cNvSpPr txBox="1"/>
          <p:nvPr/>
        </p:nvSpPr>
        <p:spPr>
          <a:xfrm>
            <a:off x="2879598" y="4389755"/>
            <a:ext cx="19558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Y</a:t>
            </a:r>
            <a:endParaRPr sz="2000">
              <a:latin typeface="Arial"/>
              <a:cs typeface="Arial"/>
            </a:endParaRPr>
          </a:p>
        </p:txBody>
      </p:sp>
      <p:sp>
        <p:nvSpPr>
          <p:cNvPr id="22" name="object 22"/>
          <p:cNvSpPr txBox="1"/>
          <p:nvPr/>
        </p:nvSpPr>
        <p:spPr>
          <a:xfrm>
            <a:off x="2893314" y="4897882"/>
            <a:ext cx="16700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a:t>
            </a:r>
            <a:endParaRPr sz="2000">
              <a:latin typeface="Arial"/>
              <a:cs typeface="Arial"/>
            </a:endParaRPr>
          </a:p>
        </p:txBody>
      </p:sp>
      <p:sp>
        <p:nvSpPr>
          <p:cNvPr id="24" name="object 24"/>
          <p:cNvSpPr txBox="1"/>
          <p:nvPr/>
        </p:nvSpPr>
        <p:spPr>
          <a:xfrm>
            <a:off x="3589146" y="4389755"/>
            <a:ext cx="313690" cy="36131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D</a:t>
            </a:r>
            <a:r>
              <a:rPr sz="1950" spc="22" baseline="-21367" dirty="0" smtClean="0">
                <a:latin typeface="Arial"/>
                <a:cs typeface="Arial"/>
              </a:rPr>
              <a:t>Z</a:t>
            </a:r>
            <a:endParaRPr sz="1950" baseline="-21367">
              <a:latin typeface="Arial"/>
              <a:cs typeface="Arial"/>
            </a:endParaRPr>
          </a:p>
        </p:txBody>
      </p:sp>
      <p:sp>
        <p:nvSpPr>
          <p:cNvPr id="25" name="object 25"/>
          <p:cNvSpPr/>
          <p:nvPr/>
        </p:nvSpPr>
        <p:spPr>
          <a:xfrm>
            <a:off x="4106290" y="4876038"/>
            <a:ext cx="381000" cy="381000"/>
          </a:xfrm>
          <a:custGeom>
            <a:avLst/>
            <a:gdLst/>
            <a:ahLst/>
            <a:cxnLst/>
            <a:rect l="l" t="t" r="r" b="b"/>
            <a:pathLst>
              <a:path w="381000" h="381000">
                <a:moveTo>
                  <a:pt x="0" y="190500"/>
                </a:moveTo>
                <a:lnTo>
                  <a:pt x="5539" y="144696"/>
                </a:lnTo>
                <a:lnTo>
                  <a:pt x="21273" y="102922"/>
                </a:lnTo>
                <a:lnTo>
                  <a:pt x="45874" y="66494"/>
                </a:lnTo>
                <a:lnTo>
                  <a:pt x="78016" y="36734"/>
                </a:lnTo>
                <a:lnTo>
                  <a:pt x="116371" y="14960"/>
                </a:lnTo>
                <a:lnTo>
                  <a:pt x="159613" y="2491"/>
                </a:lnTo>
                <a:lnTo>
                  <a:pt x="190500" y="0"/>
                </a:lnTo>
                <a:lnTo>
                  <a:pt x="206116" y="630"/>
                </a:lnTo>
                <a:lnTo>
                  <a:pt x="221386" y="2491"/>
                </a:lnTo>
                <a:lnTo>
                  <a:pt x="264628" y="14960"/>
                </a:lnTo>
                <a:lnTo>
                  <a:pt x="302983" y="36734"/>
                </a:lnTo>
                <a:lnTo>
                  <a:pt x="335125" y="66494"/>
                </a:lnTo>
                <a:lnTo>
                  <a:pt x="359726" y="102922"/>
                </a:lnTo>
                <a:lnTo>
                  <a:pt x="375460" y="144696"/>
                </a:lnTo>
                <a:lnTo>
                  <a:pt x="381000" y="190500"/>
                </a:lnTo>
                <a:lnTo>
                  <a:pt x="380368" y="206116"/>
                </a:lnTo>
                <a:lnTo>
                  <a:pt x="378505" y="221386"/>
                </a:lnTo>
                <a:lnTo>
                  <a:pt x="366021" y="264628"/>
                </a:lnTo>
                <a:lnTo>
                  <a:pt x="344228" y="302983"/>
                </a:lnTo>
                <a:lnTo>
                  <a:pt x="314453" y="335125"/>
                </a:lnTo>
                <a:lnTo>
                  <a:pt x="278021" y="359726"/>
                </a:lnTo>
                <a:lnTo>
                  <a:pt x="236261" y="375460"/>
                </a:lnTo>
                <a:lnTo>
                  <a:pt x="190500" y="381000"/>
                </a:lnTo>
                <a:lnTo>
                  <a:pt x="174883" y="380368"/>
                </a:lnTo>
                <a:lnTo>
                  <a:pt x="159613" y="378505"/>
                </a:lnTo>
                <a:lnTo>
                  <a:pt x="116371" y="366021"/>
                </a:lnTo>
                <a:lnTo>
                  <a:pt x="78016" y="344228"/>
                </a:lnTo>
                <a:lnTo>
                  <a:pt x="45874" y="314453"/>
                </a:lnTo>
                <a:lnTo>
                  <a:pt x="21273" y="278021"/>
                </a:lnTo>
                <a:lnTo>
                  <a:pt x="5539" y="236261"/>
                </a:lnTo>
                <a:lnTo>
                  <a:pt x="0" y="190500"/>
                </a:lnTo>
                <a:close/>
              </a:path>
            </a:pathLst>
          </a:custGeom>
          <a:ln w="28575">
            <a:solidFill>
              <a:srgbClr val="FF0000"/>
            </a:solidFill>
          </a:ln>
        </p:spPr>
        <p:txBody>
          <a:bodyPr wrap="square" lIns="0" tIns="0" rIns="0" bIns="0" rtlCol="0">
            <a:noAutofit/>
          </a:bodyPr>
          <a:lstStyle/>
          <a:p>
            <a:endParaRPr/>
          </a:p>
        </p:txBody>
      </p:sp>
      <p:sp>
        <p:nvSpPr>
          <p:cNvPr id="26" name="object 26"/>
          <p:cNvSpPr/>
          <p:nvPr/>
        </p:nvSpPr>
        <p:spPr>
          <a:xfrm>
            <a:off x="268554" y="6113997"/>
            <a:ext cx="7543850" cy="76200"/>
          </a:xfrm>
          <a:custGeom>
            <a:avLst/>
            <a:gdLst/>
            <a:ahLst/>
            <a:cxnLst/>
            <a:rect l="l" t="t" r="r" b="b"/>
            <a:pathLst>
              <a:path w="7543850" h="76200">
                <a:moveTo>
                  <a:pt x="7467650" y="0"/>
                </a:moveTo>
                <a:lnTo>
                  <a:pt x="7467650" y="76199"/>
                </a:lnTo>
                <a:lnTo>
                  <a:pt x="7531150" y="44449"/>
                </a:lnTo>
                <a:lnTo>
                  <a:pt x="7480350" y="44449"/>
                </a:lnTo>
                <a:lnTo>
                  <a:pt x="7480350" y="31749"/>
                </a:lnTo>
                <a:lnTo>
                  <a:pt x="7531150" y="31749"/>
                </a:lnTo>
                <a:lnTo>
                  <a:pt x="7467650" y="0"/>
                </a:lnTo>
                <a:close/>
              </a:path>
              <a:path w="7543850" h="76200">
                <a:moveTo>
                  <a:pt x="7467650" y="31749"/>
                </a:moveTo>
                <a:lnTo>
                  <a:pt x="0" y="31749"/>
                </a:lnTo>
                <a:lnTo>
                  <a:pt x="0" y="44449"/>
                </a:lnTo>
                <a:lnTo>
                  <a:pt x="7467650" y="44449"/>
                </a:lnTo>
                <a:lnTo>
                  <a:pt x="7467650" y="31749"/>
                </a:lnTo>
                <a:close/>
              </a:path>
              <a:path w="7543850" h="76200">
                <a:moveTo>
                  <a:pt x="7531150" y="31749"/>
                </a:moveTo>
                <a:lnTo>
                  <a:pt x="7480350" y="31749"/>
                </a:lnTo>
                <a:lnTo>
                  <a:pt x="7480350" y="44449"/>
                </a:lnTo>
                <a:lnTo>
                  <a:pt x="7531150" y="44449"/>
                </a:lnTo>
                <a:lnTo>
                  <a:pt x="7543850" y="38099"/>
                </a:lnTo>
                <a:lnTo>
                  <a:pt x="7531150" y="31749"/>
                </a:lnTo>
                <a:close/>
              </a:path>
            </a:pathLst>
          </a:custGeom>
          <a:solidFill>
            <a:srgbClr val="000000"/>
          </a:solidFill>
        </p:spPr>
        <p:txBody>
          <a:bodyPr wrap="square" lIns="0" tIns="0" rIns="0" bIns="0" rtlCol="0">
            <a:noAutofit/>
          </a:bodyPr>
          <a:lstStyle/>
          <a:p>
            <a:endParaRPr/>
          </a:p>
        </p:txBody>
      </p:sp>
      <p:sp>
        <p:nvSpPr>
          <p:cNvPr id="27" name="object 27"/>
          <p:cNvSpPr txBox="1"/>
          <p:nvPr/>
        </p:nvSpPr>
        <p:spPr>
          <a:xfrm>
            <a:off x="880973" y="6266739"/>
            <a:ext cx="180340" cy="362585"/>
          </a:xfrm>
          <a:prstGeom prst="rect">
            <a:avLst/>
          </a:prstGeom>
        </p:spPr>
        <p:txBody>
          <a:bodyPr vert="horz" wrap="square" lIns="0" tIns="0" rIns="0" bIns="0" rtlCol="0">
            <a:noAutofit/>
          </a:bodyPr>
          <a:lstStyle/>
          <a:p>
            <a:pPr marL="12700">
              <a:lnSpc>
                <a:spcPct val="100000"/>
              </a:lnSpc>
            </a:pPr>
            <a:r>
              <a:rPr sz="2000" spc="-5" dirty="0" smtClean="0">
                <a:latin typeface="Times New Roman"/>
                <a:cs typeface="Times New Roman"/>
              </a:rPr>
              <a:t>t</a:t>
            </a:r>
            <a:r>
              <a:rPr sz="1950" spc="15" baseline="-21367" dirty="0" smtClean="0">
                <a:latin typeface="Times New Roman"/>
                <a:cs typeface="Times New Roman"/>
              </a:rPr>
              <a:t>0</a:t>
            </a:r>
            <a:endParaRPr sz="1950" baseline="-21367">
              <a:latin typeface="Times New Roman"/>
              <a:cs typeface="Times New Roman"/>
            </a:endParaRPr>
          </a:p>
        </p:txBody>
      </p:sp>
      <p:sp>
        <p:nvSpPr>
          <p:cNvPr id="28" name="object 28"/>
          <p:cNvSpPr txBox="1"/>
          <p:nvPr/>
        </p:nvSpPr>
        <p:spPr>
          <a:xfrm>
            <a:off x="2248026" y="6266739"/>
            <a:ext cx="180340" cy="362585"/>
          </a:xfrm>
          <a:prstGeom prst="rect">
            <a:avLst/>
          </a:prstGeom>
        </p:spPr>
        <p:txBody>
          <a:bodyPr vert="horz" wrap="square" lIns="0" tIns="0" rIns="0" bIns="0" rtlCol="0">
            <a:noAutofit/>
          </a:bodyPr>
          <a:lstStyle/>
          <a:p>
            <a:pPr marL="12700">
              <a:lnSpc>
                <a:spcPct val="100000"/>
              </a:lnSpc>
            </a:pPr>
            <a:r>
              <a:rPr sz="2000" spc="-5" dirty="0" smtClean="0">
                <a:latin typeface="Times New Roman"/>
                <a:cs typeface="Times New Roman"/>
              </a:rPr>
              <a:t>t</a:t>
            </a:r>
            <a:r>
              <a:rPr sz="1950" spc="15" baseline="-21367" dirty="0" smtClean="0">
                <a:latin typeface="Times New Roman"/>
                <a:cs typeface="Times New Roman"/>
              </a:rPr>
              <a:t>1</a:t>
            </a:r>
            <a:endParaRPr sz="1950" baseline="-21367">
              <a:latin typeface="Times New Roman"/>
              <a:cs typeface="Times New Roman"/>
            </a:endParaRPr>
          </a:p>
        </p:txBody>
      </p:sp>
      <p:sp>
        <p:nvSpPr>
          <p:cNvPr id="29" name="object 29"/>
          <p:cNvSpPr/>
          <p:nvPr/>
        </p:nvSpPr>
        <p:spPr>
          <a:xfrm>
            <a:off x="3065779" y="3874770"/>
            <a:ext cx="546861" cy="546862"/>
          </a:xfrm>
          <a:custGeom>
            <a:avLst/>
            <a:gdLst/>
            <a:ahLst/>
            <a:cxnLst/>
            <a:rect l="l" t="t" r="r" b="b"/>
            <a:pathLst>
              <a:path w="546861" h="546862">
                <a:moveTo>
                  <a:pt x="452626" y="479553"/>
                </a:moveTo>
                <a:lnTo>
                  <a:pt x="425704" y="506475"/>
                </a:lnTo>
                <a:lnTo>
                  <a:pt x="546861" y="546862"/>
                </a:lnTo>
                <a:lnTo>
                  <a:pt x="528912" y="493013"/>
                </a:lnTo>
                <a:lnTo>
                  <a:pt x="466090" y="493013"/>
                </a:lnTo>
                <a:lnTo>
                  <a:pt x="452626" y="479553"/>
                </a:lnTo>
                <a:close/>
              </a:path>
              <a:path w="546861" h="546862">
                <a:moveTo>
                  <a:pt x="479553" y="452626"/>
                </a:moveTo>
                <a:lnTo>
                  <a:pt x="452626" y="479553"/>
                </a:lnTo>
                <a:lnTo>
                  <a:pt x="466090" y="493013"/>
                </a:lnTo>
                <a:lnTo>
                  <a:pt x="493014" y="466089"/>
                </a:lnTo>
                <a:lnTo>
                  <a:pt x="479553" y="452626"/>
                </a:lnTo>
                <a:close/>
              </a:path>
              <a:path w="546861" h="546862">
                <a:moveTo>
                  <a:pt x="506475" y="425704"/>
                </a:moveTo>
                <a:lnTo>
                  <a:pt x="479553" y="452626"/>
                </a:lnTo>
                <a:lnTo>
                  <a:pt x="493014" y="466089"/>
                </a:lnTo>
                <a:lnTo>
                  <a:pt x="466090" y="493013"/>
                </a:lnTo>
                <a:lnTo>
                  <a:pt x="528912" y="493013"/>
                </a:lnTo>
                <a:lnTo>
                  <a:pt x="506475" y="425704"/>
                </a:lnTo>
                <a:close/>
              </a:path>
              <a:path w="546861" h="546862">
                <a:moveTo>
                  <a:pt x="27050" y="0"/>
                </a:moveTo>
                <a:lnTo>
                  <a:pt x="0" y="27050"/>
                </a:lnTo>
                <a:lnTo>
                  <a:pt x="452626" y="479553"/>
                </a:lnTo>
                <a:lnTo>
                  <a:pt x="479553" y="452626"/>
                </a:lnTo>
                <a:lnTo>
                  <a:pt x="27050" y="0"/>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4890896" y="3805682"/>
            <a:ext cx="545845" cy="471677"/>
          </a:xfrm>
          <a:custGeom>
            <a:avLst/>
            <a:gdLst/>
            <a:ahLst/>
            <a:cxnLst/>
            <a:rect l="l" t="t" r="r" b="b"/>
            <a:pathLst>
              <a:path w="545845" h="471677">
                <a:moveTo>
                  <a:pt x="446661" y="60031"/>
                </a:moveTo>
                <a:lnTo>
                  <a:pt x="0" y="442849"/>
                </a:lnTo>
                <a:lnTo>
                  <a:pt x="24891" y="471677"/>
                </a:lnTo>
                <a:lnTo>
                  <a:pt x="471386" y="88898"/>
                </a:lnTo>
                <a:lnTo>
                  <a:pt x="446661" y="60031"/>
                </a:lnTo>
                <a:close/>
              </a:path>
              <a:path w="545845" h="471677">
                <a:moveTo>
                  <a:pt x="525779" y="47625"/>
                </a:moveTo>
                <a:lnTo>
                  <a:pt x="461137" y="47625"/>
                </a:lnTo>
                <a:lnTo>
                  <a:pt x="485901" y="76453"/>
                </a:lnTo>
                <a:lnTo>
                  <a:pt x="471386" y="88898"/>
                </a:lnTo>
                <a:lnTo>
                  <a:pt x="496188" y="117855"/>
                </a:lnTo>
                <a:lnTo>
                  <a:pt x="525779" y="47625"/>
                </a:lnTo>
                <a:close/>
              </a:path>
              <a:path w="545845" h="471677">
                <a:moveTo>
                  <a:pt x="461137" y="47625"/>
                </a:moveTo>
                <a:lnTo>
                  <a:pt x="446661" y="60031"/>
                </a:lnTo>
                <a:lnTo>
                  <a:pt x="471386" y="88898"/>
                </a:lnTo>
                <a:lnTo>
                  <a:pt x="485901" y="76453"/>
                </a:lnTo>
                <a:lnTo>
                  <a:pt x="461137" y="47625"/>
                </a:lnTo>
                <a:close/>
              </a:path>
              <a:path w="545845" h="471677">
                <a:moveTo>
                  <a:pt x="545845" y="0"/>
                </a:moveTo>
                <a:lnTo>
                  <a:pt x="421893" y="31114"/>
                </a:lnTo>
                <a:lnTo>
                  <a:pt x="446661" y="60031"/>
                </a:lnTo>
                <a:lnTo>
                  <a:pt x="461137" y="47625"/>
                </a:lnTo>
                <a:lnTo>
                  <a:pt x="525779" y="47625"/>
                </a:lnTo>
                <a:lnTo>
                  <a:pt x="545845" y="0"/>
                </a:lnTo>
                <a:close/>
              </a:path>
            </a:pathLst>
          </a:custGeom>
          <a:solidFill>
            <a:srgbClr val="000000"/>
          </a:solidFill>
        </p:spPr>
        <p:txBody>
          <a:bodyPr wrap="square" lIns="0" tIns="0" rIns="0" bIns="0" rtlCol="0">
            <a:noAutofit/>
          </a:bodyPr>
          <a:lstStyle/>
          <a:p>
            <a:endParaRPr/>
          </a:p>
        </p:txBody>
      </p:sp>
      <p:sp>
        <p:nvSpPr>
          <p:cNvPr id="31" name="object 31"/>
          <p:cNvSpPr/>
          <p:nvPr/>
        </p:nvSpPr>
        <p:spPr>
          <a:xfrm>
            <a:off x="5978525" y="3435859"/>
            <a:ext cx="381000" cy="381000"/>
          </a:xfrm>
          <a:custGeom>
            <a:avLst/>
            <a:gdLst/>
            <a:ahLst/>
            <a:cxnLst/>
            <a:rect l="l" t="t" r="r" b="b"/>
            <a:pathLst>
              <a:path w="381000" h="381000">
                <a:moveTo>
                  <a:pt x="0" y="190500"/>
                </a:moveTo>
                <a:lnTo>
                  <a:pt x="5532" y="144738"/>
                </a:lnTo>
                <a:lnTo>
                  <a:pt x="21249" y="102978"/>
                </a:lnTo>
                <a:lnTo>
                  <a:pt x="45832" y="66546"/>
                </a:lnTo>
                <a:lnTo>
                  <a:pt x="77961" y="36771"/>
                </a:lnTo>
                <a:lnTo>
                  <a:pt x="116318" y="14978"/>
                </a:lnTo>
                <a:lnTo>
                  <a:pt x="159582" y="2494"/>
                </a:lnTo>
                <a:lnTo>
                  <a:pt x="190500" y="0"/>
                </a:lnTo>
                <a:lnTo>
                  <a:pt x="206116" y="631"/>
                </a:lnTo>
                <a:lnTo>
                  <a:pt x="221386" y="2494"/>
                </a:lnTo>
                <a:lnTo>
                  <a:pt x="264628" y="14978"/>
                </a:lnTo>
                <a:lnTo>
                  <a:pt x="302983" y="36771"/>
                </a:lnTo>
                <a:lnTo>
                  <a:pt x="335125" y="66546"/>
                </a:lnTo>
                <a:lnTo>
                  <a:pt x="359726" y="102978"/>
                </a:lnTo>
                <a:lnTo>
                  <a:pt x="375460" y="144738"/>
                </a:lnTo>
                <a:lnTo>
                  <a:pt x="381000" y="190500"/>
                </a:lnTo>
                <a:lnTo>
                  <a:pt x="380368" y="206116"/>
                </a:lnTo>
                <a:lnTo>
                  <a:pt x="378505" y="221386"/>
                </a:lnTo>
                <a:lnTo>
                  <a:pt x="366021" y="264628"/>
                </a:lnTo>
                <a:lnTo>
                  <a:pt x="344228" y="302983"/>
                </a:lnTo>
                <a:lnTo>
                  <a:pt x="314453" y="335125"/>
                </a:lnTo>
                <a:lnTo>
                  <a:pt x="278021" y="359726"/>
                </a:lnTo>
                <a:lnTo>
                  <a:pt x="236261" y="375460"/>
                </a:lnTo>
                <a:lnTo>
                  <a:pt x="190500" y="381000"/>
                </a:lnTo>
                <a:lnTo>
                  <a:pt x="174866" y="380368"/>
                </a:lnTo>
                <a:lnTo>
                  <a:pt x="159582" y="378505"/>
                </a:lnTo>
                <a:lnTo>
                  <a:pt x="116318" y="366021"/>
                </a:lnTo>
                <a:lnTo>
                  <a:pt x="77961" y="344228"/>
                </a:lnTo>
                <a:lnTo>
                  <a:pt x="45832" y="314453"/>
                </a:lnTo>
                <a:lnTo>
                  <a:pt x="21249" y="278021"/>
                </a:lnTo>
                <a:lnTo>
                  <a:pt x="5532" y="236261"/>
                </a:lnTo>
                <a:lnTo>
                  <a:pt x="0" y="190500"/>
                </a:lnTo>
                <a:close/>
              </a:path>
            </a:pathLst>
          </a:custGeom>
          <a:ln w="28575">
            <a:solidFill>
              <a:srgbClr val="FF0000"/>
            </a:solidFill>
          </a:ln>
        </p:spPr>
        <p:txBody>
          <a:bodyPr wrap="square" lIns="0" tIns="0" rIns="0" bIns="0" rtlCol="0">
            <a:noAutofit/>
          </a:bodyPr>
          <a:lstStyle/>
          <a:p>
            <a:endParaRPr/>
          </a:p>
        </p:txBody>
      </p:sp>
      <p:sp>
        <p:nvSpPr>
          <p:cNvPr id="32" name="object 32"/>
          <p:cNvSpPr txBox="1"/>
          <p:nvPr/>
        </p:nvSpPr>
        <p:spPr>
          <a:xfrm>
            <a:off x="4219447" y="5443220"/>
            <a:ext cx="2531745" cy="1186180"/>
          </a:xfrm>
          <a:prstGeom prst="rect">
            <a:avLst/>
          </a:prstGeom>
        </p:spPr>
        <p:txBody>
          <a:bodyPr vert="horz" wrap="square" lIns="0" tIns="0" rIns="0" bIns="0" rtlCol="0">
            <a:noAutofit/>
          </a:bodyPr>
          <a:lstStyle/>
          <a:p>
            <a:pPr marL="12700">
              <a:lnSpc>
                <a:spcPct val="100000"/>
              </a:lnSpc>
            </a:pPr>
            <a:r>
              <a:rPr sz="2400" dirty="0" smtClean="0">
                <a:latin typeface="宋体"/>
                <a:cs typeface="宋体"/>
              </a:rPr>
              <a:t>出现</a:t>
            </a:r>
            <a:r>
              <a:rPr sz="2400" dirty="0" smtClean="0">
                <a:solidFill>
                  <a:srgbClr val="C00000"/>
                </a:solidFill>
                <a:latin typeface="宋体"/>
                <a:cs typeface="宋体"/>
              </a:rPr>
              <a:t>选路环路</a:t>
            </a:r>
            <a:r>
              <a:rPr sz="2400" spc="-5" dirty="0" smtClean="0">
                <a:latin typeface="Arial"/>
                <a:cs typeface="Arial"/>
              </a:rPr>
              <a:t>Loop</a:t>
            </a:r>
            <a:endParaRPr sz="2400">
              <a:latin typeface="Arial"/>
              <a:cs typeface="Arial"/>
            </a:endParaRPr>
          </a:p>
          <a:p>
            <a:pPr>
              <a:lnSpc>
                <a:spcPts val="600"/>
              </a:lnSpc>
              <a:spcBef>
                <a:spcPts val="4"/>
              </a:spcBef>
            </a:pPr>
            <a:endParaRPr sz="600"/>
          </a:p>
          <a:p>
            <a:pPr>
              <a:lnSpc>
                <a:spcPts val="1000"/>
              </a:lnSpc>
            </a:pPr>
            <a:endParaRPr sz="1000"/>
          </a:p>
          <a:p>
            <a:pPr>
              <a:lnSpc>
                <a:spcPts val="1000"/>
              </a:lnSpc>
            </a:pPr>
            <a:endParaRPr sz="1000"/>
          </a:p>
          <a:p>
            <a:pPr>
              <a:lnSpc>
                <a:spcPts val="1000"/>
              </a:lnSpc>
            </a:pPr>
            <a:endParaRPr sz="1000"/>
          </a:p>
          <a:p>
            <a:pPr marL="27305">
              <a:lnSpc>
                <a:spcPct val="100000"/>
              </a:lnSpc>
              <a:tabLst>
                <a:tab pos="1632585" algn="l"/>
              </a:tabLst>
            </a:pPr>
            <a:r>
              <a:rPr sz="2000" spc="-5" dirty="0" smtClean="0">
                <a:latin typeface="Times New Roman"/>
                <a:cs typeface="Times New Roman"/>
              </a:rPr>
              <a:t>t</a:t>
            </a:r>
            <a:r>
              <a:rPr sz="1950" spc="15" baseline="-21367" dirty="0" smtClean="0">
                <a:latin typeface="Times New Roman"/>
                <a:cs typeface="Times New Roman"/>
              </a:rPr>
              <a:t>2	</a:t>
            </a:r>
            <a:r>
              <a:rPr sz="2000" spc="-5" dirty="0" smtClean="0">
                <a:latin typeface="Times New Roman"/>
                <a:cs typeface="Times New Roman"/>
              </a:rPr>
              <a:t>t</a:t>
            </a:r>
            <a:r>
              <a:rPr sz="1950" spc="15" baseline="-21367" dirty="0" smtClean="0">
                <a:latin typeface="Times New Roman"/>
                <a:cs typeface="Times New Roman"/>
              </a:rPr>
              <a:t>3</a:t>
            </a:r>
            <a:endParaRPr sz="1950" baseline="-21367">
              <a:latin typeface="Times New Roman"/>
              <a:cs typeface="Times New Roman"/>
            </a:endParaRPr>
          </a:p>
        </p:txBody>
      </p:sp>
      <p:sp>
        <p:nvSpPr>
          <p:cNvPr id="33" name="object 33"/>
          <p:cNvSpPr txBox="1"/>
          <p:nvPr/>
        </p:nvSpPr>
        <p:spPr>
          <a:xfrm>
            <a:off x="1414399" y="5505450"/>
            <a:ext cx="814069" cy="560705"/>
          </a:xfrm>
          <a:prstGeom prst="rect">
            <a:avLst/>
          </a:prstGeom>
        </p:spPr>
        <p:txBody>
          <a:bodyPr vert="horz" wrap="square" lIns="0" tIns="0" rIns="0" bIns="0" rtlCol="0">
            <a:noAutofit/>
          </a:bodyPr>
          <a:lstStyle/>
          <a:p>
            <a:pPr marL="12700">
              <a:lnSpc>
                <a:spcPct val="100000"/>
              </a:lnSpc>
            </a:pPr>
            <a:r>
              <a:rPr sz="1800" dirty="0" smtClean="0">
                <a:latin typeface="Times New Roman"/>
                <a:cs typeface="Times New Roman"/>
              </a:rPr>
              <a:t>C(X,Y)</a:t>
            </a:r>
            <a:endParaRPr sz="1800">
              <a:latin typeface="Times New Roman"/>
              <a:cs typeface="Times New Roman"/>
            </a:endParaRPr>
          </a:p>
          <a:p>
            <a:pPr marL="12700">
              <a:lnSpc>
                <a:spcPct val="100000"/>
              </a:lnSpc>
            </a:pPr>
            <a:r>
              <a:rPr sz="1800" spc="-10" dirty="0" smtClean="0">
                <a:latin typeface="Times New Roman"/>
                <a:cs typeface="Times New Roman"/>
              </a:rPr>
              <a:t>Chang</a:t>
            </a:r>
            <a:r>
              <a:rPr sz="1800" spc="-5" dirty="0" smtClean="0">
                <a:latin typeface="Times New Roman"/>
                <a:cs typeface="Times New Roman"/>
              </a:rPr>
              <a:t>e</a:t>
            </a:r>
            <a:r>
              <a:rPr sz="1800" spc="0" dirty="0" smtClean="0">
                <a:latin typeface="Times New Roman"/>
                <a:cs typeface="Times New Roman"/>
              </a:rPr>
              <a:t>s</a:t>
            </a:r>
            <a:endParaRPr sz="1800">
              <a:latin typeface="Times New Roman"/>
              <a:cs typeface="Times New Roman"/>
            </a:endParaRPr>
          </a:p>
        </p:txBody>
      </p:sp>
      <p:sp>
        <p:nvSpPr>
          <p:cNvPr id="35" name="object 35"/>
          <p:cNvSpPr txBox="1"/>
          <p:nvPr/>
        </p:nvSpPr>
        <p:spPr>
          <a:xfrm>
            <a:off x="7173848" y="4308729"/>
            <a:ext cx="313690" cy="36131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D</a:t>
            </a:r>
            <a:r>
              <a:rPr sz="1950" spc="22" baseline="-21367" dirty="0" smtClean="0">
                <a:latin typeface="Arial"/>
                <a:cs typeface="Arial"/>
              </a:rPr>
              <a:t>Z</a:t>
            </a:r>
            <a:endParaRPr sz="1950" baseline="-21367">
              <a:latin typeface="Arial"/>
              <a:cs typeface="Arial"/>
            </a:endParaRPr>
          </a:p>
        </p:txBody>
      </p:sp>
      <p:sp>
        <p:nvSpPr>
          <p:cNvPr id="37" name="object 37"/>
          <p:cNvSpPr/>
          <p:nvPr/>
        </p:nvSpPr>
        <p:spPr>
          <a:xfrm>
            <a:off x="6645909" y="3889709"/>
            <a:ext cx="546862" cy="546862"/>
          </a:xfrm>
          <a:custGeom>
            <a:avLst/>
            <a:gdLst/>
            <a:ahLst/>
            <a:cxnLst/>
            <a:rect l="l" t="t" r="r" b="b"/>
            <a:pathLst>
              <a:path w="546862" h="546862">
                <a:moveTo>
                  <a:pt x="452626" y="479553"/>
                </a:moveTo>
                <a:lnTo>
                  <a:pt x="425703" y="506475"/>
                </a:lnTo>
                <a:lnTo>
                  <a:pt x="546862" y="546862"/>
                </a:lnTo>
                <a:lnTo>
                  <a:pt x="528912" y="493013"/>
                </a:lnTo>
                <a:lnTo>
                  <a:pt x="466090" y="493013"/>
                </a:lnTo>
                <a:lnTo>
                  <a:pt x="452626" y="479553"/>
                </a:lnTo>
                <a:close/>
              </a:path>
              <a:path w="546862" h="546862">
                <a:moveTo>
                  <a:pt x="479553" y="452626"/>
                </a:moveTo>
                <a:lnTo>
                  <a:pt x="452626" y="479553"/>
                </a:lnTo>
                <a:lnTo>
                  <a:pt x="466090" y="493013"/>
                </a:lnTo>
                <a:lnTo>
                  <a:pt x="493014" y="466089"/>
                </a:lnTo>
                <a:lnTo>
                  <a:pt x="479553" y="452626"/>
                </a:lnTo>
                <a:close/>
              </a:path>
              <a:path w="546862" h="546862">
                <a:moveTo>
                  <a:pt x="506475" y="425704"/>
                </a:moveTo>
                <a:lnTo>
                  <a:pt x="479553" y="452626"/>
                </a:lnTo>
                <a:lnTo>
                  <a:pt x="493014" y="466089"/>
                </a:lnTo>
                <a:lnTo>
                  <a:pt x="466090" y="493013"/>
                </a:lnTo>
                <a:lnTo>
                  <a:pt x="528912" y="493013"/>
                </a:lnTo>
                <a:lnTo>
                  <a:pt x="506475" y="425704"/>
                </a:lnTo>
                <a:close/>
              </a:path>
              <a:path w="546862" h="546862">
                <a:moveTo>
                  <a:pt x="27050" y="0"/>
                </a:moveTo>
                <a:lnTo>
                  <a:pt x="0" y="27050"/>
                </a:lnTo>
                <a:lnTo>
                  <a:pt x="452626" y="479553"/>
                </a:lnTo>
                <a:lnTo>
                  <a:pt x="479553" y="452626"/>
                </a:lnTo>
                <a:lnTo>
                  <a:pt x="27050" y="0"/>
                </a:lnTo>
                <a:close/>
              </a:path>
            </a:pathLst>
          </a:custGeom>
          <a:solidFill>
            <a:srgbClr val="000000"/>
          </a:solidFill>
        </p:spPr>
        <p:txBody>
          <a:bodyPr wrap="square" lIns="0" tIns="0" rIns="0" bIns="0" rtlCol="0">
            <a:noAutofit/>
          </a:bodyPr>
          <a:lstStyle/>
          <a:p>
            <a:endParaRPr/>
          </a:p>
        </p:txBody>
      </p:sp>
      <p:sp>
        <p:nvSpPr>
          <p:cNvPr id="38" name="object 38"/>
          <p:cNvSpPr/>
          <p:nvPr/>
        </p:nvSpPr>
        <p:spPr>
          <a:xfrm>
            <a:off x="8248522" y="3745357"/>
            <a:ext cx="545719" cy="471677"/>
          </a:xfrm>
          <a:custGeom>
            <a:avLst/>
            <a:gdLst/>
            <a:ahLst/>
            <a:cxnLst/>
            <a:rect l="l" t="t" r="r" b="b"/>
            <a:pathLst>
              <a:path w="545719" h="471677">
                <a:moveTo>
                  <a:pt x="86741" y="368426"/>
                </a:moveTo>
                <a:lnTo>
                  <a:pt x="0" y="442849"/>
                </a:lnTo>
                <a:lnTo>
                  <a:pt x="24765" y="471677"/>
                </a:lnTo>
                <a:lnTo>
                  <a:pt x="111505" y="397382"/>
                </a:lnTo>
                <a:lnTo>
                  <a:pt x="86741" y="368426"/>
                </a:lnTo>
                <a:close/>
              </a:path>
              <a:path w="545719" h="471677">
                <a:moveTo>
                  <a:pt x="202437" y="269239"/>
                </a:moveTo>
                <a:lnTo>
                  <a:pt x="115697" y="343662"/>
                </a:lnTo>
                <a:lnTo>
                  <a:pt x="140461" y="372490"/>
                </a:lnTo>
                <a:lnTo>
                  <a:pt x="227329" y="298195"/>
                </a:lnTo>
                <a:lnTo>
                  <a:pt x="202437" y="269239"/>
                </a:lnTo>
                <a:close/>
              </a:path>
              <a:path w="545719" h="471677">
                <a:moveTo>
                  <a:pt x="318134" y="170052"/>
                </a:moveTo>
                <a:lnTo>
                  <a:pt x="231394" y="244475"/>
                </a:lnTo>
                <a:lnTo>
                  <a:pt x="256158" y="273303"/>
                </a:lnTo>
                <a:lnTo>
                  <a:pt x="343026" y="199009"/>
                </a:lnTo>
                <a:lnTo>
                  <a:pt x="318134" y="170052"/>
                </a:lnTo>
                <a:close/>
              </a:path>
              <a:path w="545719" h="471677">
                <a:moveTo>
                  <a:pt x="433831" y="70865"/>
                </a:moveTo>
                <a:lnTo>
                  <a:pt x="347091" y="145287"/>
                </a:lnTo>
                <a:lnTo>
                  <a:pt x="371855" y="174243"/>
                </a:lnTo>
                <a:lnTo>
                  <a:pt x="458724" y="99822"/>
                </a:lnTo>
                <a:lnTo>
                  <a:pt x="433831" y="70865"/>
                </a:lnTo>
                <a:close/>
              </a:path>
              <a:path w="545719" h="471677">
                <a:moveTo>
                  <a:pt x="545719" y="0"/>
                </a:moveTo>
                <a:lnTo>
                  <a:pt x="421767" y="31114"/>
                </a:lnTo>
                <a:lnTo>
                  <a:pt x="496188" y="117855"/>
                </a:lnTo>
                <a:lnTo>
                  <a:pt x="545719" y="0"/>
                </a:lnTo>
                <a:close/>
              </a:path>
            </a:pathLst>
          </a:custGeom>
          <a:solidFill>
            <a:srgbClr val="000000"/>
          </a:solidFill>
        </p:spPr>
        <p:txBody>
          <a:bodyPr wrap="square" lIns="0" tIns="0" rIns="0" bIns="0" rtlCol="0">
            <a:noAutofit/>
          </a:bodyPr>
          <a:lstStyle/>
          <a:p>
            <a:endParaRPr/>
          </a:p>
        </p:txBody>
      </p:sp>
      <p:sp>
        <p:nvSpPr>
          <p:cNvPr id="39" name="object 39"/>
          <p:cNvSpPr/>
          <p:nvPr/>
        </p:nvSpPr>
        <p:spPr>
          <a:xfrm>
            <a:off x="7634731" y="4807459"/>
            <a:ext cx="381000" cy="381000"/>
          </a:xfrm>
          <a:custGeom>
            <a:avLst/>
            <a:gdLst/>
            <a:ahLst/>
            <a:cxnLst/>
            <a:rect l="l" t="t" r="r" b="b"/>
            <a:pathLst>
              <a:path w="381000" h="381000">
                <a:moveTo>
                  <a:pt x="0" y="190500"/>
                </a:moveTo>
                <a:lnTo>
                  <a:pt x="5532" y="144738"/>
                </a:lnTo>
                <a:lnTo>
                  <a:pt x="21249" y="102978"/>
                </a:lnTo>
                <a:lnTo>
                  <a:pt x="45832" y="66546"/>
                </a:lnTo>
                <a:lnTo>
                  <a:pt x="77961" y="36771"/>
                </a:lnTo>
                <a:lnTo>
                  <a:pt x="116318" y="14978"/>
                </a:lnTo>
                <a:lnTo>
                  <a:pt x="159582" y="2494"/>
                </a:lnTo>
                <a:lnTo>
                  <a:pt x="190500" y="0"/>
                </a:lnTo>
                <a:lnTo>
                  <a:pt x="206116" y="631"/>
                </a:lnTo>
                <a:lnTo>
                  <a:pt x="221386" y="2494"/>
                </a:lnTo>
                <a:lnTo>
                  <a:pt x="264628" y="14978"/>
                </a:lnTo>
                <a:lnTo>
                  <a:pt x="302983" y="36771"/>
                </a:lnTo>
                <a:lnTo>
                  <a:pt x="335125" y="66546"/>
                </a:lnTo>
                <a:lnTo>
                  <a:pt x="359726" y="102978"/>
                </a:lnTo>
                <a:lnTo>
                  <a:pt x="375460" y="144738"/>
                </a:lnTo>
                <a:lnTo>
                  <a:pt x="381000" y="190500"/>
                </a:lnTo>
                <a:lnTo>
                  <a:pt x="380368" y="206116"/>
                </a:lnTo>
                <a:lnTo>
                  <a:pt x="378505" y="221386"/>
                </a:lnTo>
                <a:lnTo>
                  <a:pt x="366021" y="264628"/>
                </a:lnTo>
                <a:lnTo>
                  <a:pt x="344228" y="302983"/>
                </a:lnTo>
                <a:lnTo>
                  <a:pt x="314453" y="335125"/>
                </a:lnTo>
                <a:lnTo>
                  <a:pt x="278021" y="359726"/>
                </a:lnTo>
                <a:lnTo>
                  <a:pt x="236261" y="375460"/>
                </a:lnTo>
                <a:lnTo>
                  <a:pt x="190500" y="381000"/>
                </a:lnTo>
                <a:lnTo>
                  <a:pt x="174866" y="380368"/>
                </a:lnTo>
                <a:lnTo>
                  <a:pt x="159582" y="378505"/>
                </a:lnTo>
                <a:lnTo>
                  <a:pt x="116318" y="366021"/>
                </a:lnTo>
                <a:lnTo>
                  <a:pt x="77961" y="344228"/>
                </a:lnTo>
                <a:lnTo>
                  <a:pt x="45832" y="314453"/>
                </a:lnTo>
                <a:lnTo>
                  <a:pt x="21249" y="278021"/>
                </a:lnTo>
                <a:lnTo>
                  <a:pt x="5532" y="236261"/>
                </a:lnTo>
                <a:lnTo>
                  <a:pt x="0" y="190500"/>
                </a:lnTo>
                <a:close/>
              </a:path>
            </a:pathLst>
          </a:custGeom>
          <a:ln w="28575">
            <a:solidFill>
              <a:srgbClr val="FF0000"/>
            </a:solidFill>
          </a:ln>
        </p:spPr>
        <p:txBody>
          <a:bodyPr wrap="square" lIns="0" tIns="0" rIns="0" bIns="0" rtlCol="0">
            <a:noAutofit/>
          </a:bodyPr>
          <a:lstStyle/>
          <a:p>
            <a:endParaRPr/>
          </a:p>
        </p:txBody>
      </p:sp>
      <p:sp>
        <p:nvSpPr>
          <p:cNvPr id="40" name="object 40"/>
          <p:cNvSpPr txBox="1"/>
          <p:nvPr/>
        </p:nvSpPr>
        <p:spPr>
          <a:xfrm>
            <a:off x="7532369" y="5311776"/>
            <a:ext cx="1597025" cy="361315"/>
          </a:xfrm>
          <a:prstGeom prst="rect">
            <a:avLst/>
          </a:prstGeom>
        </p:spPr>
        <p:txBody>
          <a:bodyPr vert="horz" wrap="square" lIns="0" tIns="0" rIns="0" bIns="0" rtlCol="0">
            <a:noAutofit/>
          </a:bodyPr>
          <a:lstStyle/>
          <a:p>
            <a:pPr marL="12700">
              <a:lnSpc>
                <a:spcPct val="100000"/>
              </a:lnSpc>
            </a:pPr>
            <a:r>
              <a:rPr sz="2000" dirty="0" smtClean="0">
                <a:latin typeface="宋体"/>
                <a:cs typeface="宋体"/>
              </a:rPr>
              <a:t>直到</a:t>
            </a:r>
            <a:r>
              <a:rPr sz="2000" dirty="0" smtClean="0">
                <a:latin typeface="Arial"/>
                <a:cs typeface="Arial"/>
              </a:rPr>
              <a:t>D</a:t>
            </a:r>
            <a:r>
              <a:rPr sz="1950" spc="-30" baseline="-21367" dirty="0" smtClean="0">
                <a:latin typeface="Arial"/>
                <a:cs typeface="Arial"/>
              </a:rPr>
              <a:t>y</a:t>
            </a:r>
            <a:r>
              <a:rPr sz="2000" spc="0" dirty="0" smtClean="0">
                <a:latin typeface="Arial"/>
                <a:cs typeface="Arial"/>
              </a:rPr>
              <a:t>(x)</a:t>
            </a:r>
            <a:r>
              <a:rPr sz="2000" spc="5" dirty="0" smtClean="0">
                <a:latin typeface="Arial"/>
                <a:cs typeface="Arial"/>
              </a:rPr>
              <a:t>=</a:t>
            </a:r>
            <a:r>
              <a:rPr sz="2000" spc="-15" dirty="0" smtClean="0">
                <a:latin typeface="Arial"/>
                <a:cs typeface="Arial"/>
              </a:rPr>
              <a:t>51</a:t>
            </a:r>
            <a:r>
              <a:rPr sz="2000" spc="0" dirty="0" smtClean="0">
                <a:latin typeface="Arial"/>
                <a:cs typeface="Arial"/>
              </a:rPr>
              <a:t>,</a:t>
            </a:r>
            <a:endParaRPr sz="2000">
              <a:latin typeface="Arial"/>
              <a:cs typeface="Arial"/>
            </a:endParaRPr>
          </a:p>
        </p:txBody>
      </p:sp>
      <p:sp>
        <p:nvSpPr>
          <p:cNvPr id="41" name="object 41"/>
          <p:cNvSpPr txBox="1"/>
          <p:nvPr/>
        </p:nvSpPr>
        <p:spPr>
          <a:xfrm>
            <a:off x="7532369" y="5613909"/>
            <a:ext cx="102425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D</a:t>
            </a:r>
            <a:r>
              <a:rPr sz="2000" spc="114" dirty="0" smtClean="0">
                <a:latin typeface="Arial"/>
                <a:cs typeface="Arial"/>
              </a:rPr>
              <a:t> </a:t>
            </a:r>
            <a:r>
              <a:rPr sz="2000" spc="0" dirty="0" smtClean="0">
                <a:latin typeface="Arial"/>
                <a:cs typeface="Arial"/>
              </a:rPr>
              <a:t>(x)=</a:t>
            </a:r>
            <a:r>
              <a:rPr sz="2000" spc="-10" dirty="0" smtClean="0">
                <a:latin typeface="Arial"/>
                <a:cs typeface="Arial"/>
              </a:rPr>
              <a:t>5</a:t>
            </a:r>
            <a:r>
              <a:rPr sz="2000" spc="0" dirty="0" smtClean="0">
                <a:latin typeface="Arial"/>
                <a:cs typeface="Arial"/>
              </a:rPr>
              <a:t>0</a:t>
            </a:r>
            <a:endParaRPr sz="2000">
              <a:latin typeface="Arial"/>
              <a:cs typeface="Arial"/>
            </a:endParaRPr>
          </a:p>
        </p:txBody>
      </p:sp>
      <p:sp>
        <p:nvSpPr>
          <p:cNvPr id="42" name="object 42"/>
          <p:cNvSpPr txBox="1"/>
          <p:nvPr/>
        </p:nvSpPr>
        <p:spPr>
          <a:xfrm>
            <a:off x="7716773" y="5765292"/>
            <a:ext cx="110489" cy="210185"/>
          </a:xfrm>
          <a:prstGeom prst="rect">
            <a:avLst/>
          </a:prstGeom>
        </p:spPr>
        <p:txBody>
          <a:bodyPr vert="horz" wrap="square" lIns="0" tIns="0" rIns="0" bIns="0" rtlCol="0">
            <a:noAutofit/>
          </a:bodyPr>
          <a:lstStyle/>
          <a:p>
            <a:pPr marL="12700">
              <a:lnSpc>
                <a:spcPct val="100000"/>
              </a:lnSpc>
            </a:pPr>
            <a:r>
              <a:rPr sz="1300" spc="10" dirty="0" smtClean="0">
                <a:latin typeface="Arial"/>
                <a:cs typeface="Arial"/>
              </a:rPr>
              <a:t>z</a:t>
            </a:r>
            <a:endParaRPr sz="1300">
              <a:latin typeface="Arial"/>
              <a:cs typeface="Arial"/>
            </a:endParaRPr>
          </a:p>
        </p:txBody>
      </p:sp>
      <p:graphicFrame>
        <p:nvGraphicFramePr>
          <p:cNvPr id="3" name="object 3"/>
          <p:cNvGraphicFramePr>
            <a:graphicFrameLocks noGrp="1"/>
          </p:cNvGraphicFramePr>
          <p:nvPr>
            <p:extLst/>
          </p:nvPr>
        </p:nvGraphicFramePr>
        <p:xfrm>
          <a:off x="7035292" y="2913635"/>
          <a:ext cx="1068451" cy="903224"/>
        </p:xfrm>
        <a:graphic>
          <a:graphicData uri="http://schemas.openxmlformats.org/drawingml/2006/table">
            <a:tbl>
              <a:tblPr firstRow="1" bandRow="1">
                <a:tableStyleId>{2D5ABB26-0587-4C30-8999-92F81FD0307C}</a:tableStyleId>
              </a:tblPr>
              <a:tblGrid>
                <a:gridCol w="533400"/>
                <a:gridCol w="535051"/>
              </a:tblGrid>
              <a:tr h="452374">
                <a:tc>
                  <a:txBody>
                    <a:bodyPr/>
                    <a:lstStyle/>
                    <a:p>
                      <a:pPr marL="119380">
                        <a:lnSpc>
                          <a:spcPct val="100000"/>
                        </a:lnSpc>
                      </a:pPr>
                      <a:r>
                        <a:rPr sz="2000" dirty="0" smtClean="0">
                          <a:latin typeface="Arial"/>
                          <a:cs typeface="Arial"/>
                        </a:rPr>
                        <a:t>D</a:t>
                      </a:r>
                      <a:r>
                        <a:rPr sz="195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270" algn="ctr">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r h="450850">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635" algn="ctr">
                        <a:lnSpc>
                          <a:spcPct val="100000"/>
                        </a:lnSpc>
                      </a:pPr>
                      <a:r>
                        <a:rPr sz="2000" dirty="0" smtClean="0">
                          <a:latin typeface="Arial"/>
                          <a:cs typeface="Arial"/>
                        </a:rPr>
                        <a:t>8</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r>
            </a:tbl>
          </a:graphicData>
        </a:graphic>
      </p:graphicFrame>
      <p:graphicFrame>
        <p:nvGraphicFramePr>
          <p:cNvPr id="6" name="object 6"/>
          <p:cNvGraphicFramePr>
            <a:graphicFrameLocks noGrp="1"/>
          </p:cNvGraphicFramePr>
          <p:nvPr>
            <p:extLst/>
          </p:nvPr>
        </p:nvGraphicFramePr>
        <p:xfrm>
          <a:off x="5282691" y="4274059"/>
          <a:ext cx="1066800" cy="914400"/>
        </p:xfrm>
        <a:graphic>
          <a:graphicData uri="http://schemas.openxmlformats.org/drawingml/2006/table">
            <a:tbl>
              <a:tblPr firstRow="1" bandRow="1">
                <a:tableStyleId>{2D5ABB26-0587-4C30-8999-92F81FD0307C}</a:tableStyleId>
              </a:tblPr>
              <a:tblGrid>
                <a:gridCol w="533400"/>
                <a:gridCol w="533400"/>
              </a:tblGrid>
              <a:tr h="514350">
                <a:tc>
                  <a:txBody>
                    <a:bodyPr/>
                    <a:lstStyle/>
                    <a:p>
                      <a:pPr marL="123189">
                        <a:lnSpc>
                          <a:spcPct val="100000"/>
                        </a:lnSpc>
                      </a:pPr>
                      <a:r>
                        <a:rPr sz="2000" dirty="0" smtClean="0">
                          <a:latin typeface="Arial"/>
                          <a:cs typeface="Arial"/>
                        </a:rPr>
                        <a:t>D</a:t>
                      </a:r>
                      <a:r>
                        <a:rPr sz="1950" baseline="-21367" dirty="0" smtClean="0">
                          <a:latin typeface="Arial"/>
                          <a:cs typeface="Arial"/>
                        </a:rPr>
                        <a:t>Z</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905" algn="ctr">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r h="400050">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1270" algn="ctr">
                        <a:lnSpc>
                          <a:spcPct val="100000"/>
                        </a:lnSpc>
                      </a:pPr>
                      <a:r>
                        <a:rPr sz="2000" dirty="0" smtClean="0">
                          <a:latin typeface="Arial"/>
                          <a:cs typeface="Arial"/>
                        </a:rPr>
                        <a:t>7</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r>
            </a:tbl>
          </a:graphicData>
        </a:graphic>
      </p:graphicFrame>
      <p:graphicFrame>
        <p:nvGraphicFramePr>
          <p:cNvPr id="10" name="object 10"/>
          <p:cNvGraphicFramePr>
            <a:graphicFrameLocks noGrp="1"/>
          </p:cNvGraphicFramePr>
          <p:nvPr>
            <p:extLst/>
          </p:nvPr>
        </p:nvGraphicFramePr>
        <p:xfrm>
          <a:off x="236093" y="2902459"/>
          <a:ext cx="1271523" cy="904239"/>
        </p:xfrm>
        <a:graphic>
          <a:graphicData uri="http://schemas.openxmlformats.org/drawingml/2006/table">
            <a:tbl>
              <a:tblPr firstRow="1" bandRow="1">
                <a:tableStyleId>{2D5ABB26-0587-4C30-8999-92F81FD0307C}</a:tableStyleId>
              </a:tblPr>
              <a:tblGrid>
                <a:gridCol w="519112"/>
                <a:gridCol w="384175"/>
                <a:gridCol w="368236"/>
              </a:tblGrid>
              <a:tr h="514350">
                <a:tc>
                  <a:txBody>
                    <a:bodyPr/>
                    <a:lstStyle/>
                    <a:p>
                      <a:pPr marL="111125">
                        <a:lnSpc>
                          <a:spcPct val="100000"/>
                        </a:lnSpc>
                      </a:pPr>
                      <a:r>
                        <a:rPr sz="2000" spc="5" dirty="0" smtClean="0">
                          <a:latin typeface="Arial"/>
                          <a:cs typeface="Arial"/>
                        </a:rPr>
                        <a:t>D</a:t>
                      </a:r>
                      <a:r>
                        <a:rPr sz="1950" spc="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00965">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99060">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114300">
                        <a:lnSpc>
                          <a:spcPct val="100000"/>
                        </a:lnSpc>
                      </a:pPr>
                      <a:r>
                        <a:rPr sz="2000" dirty="0" smtClean="0">
                          <a:latin typeface="Arial"/>
                          <a:cs typeface="Arial"/>
                        </a:rPr>
                        <a:t>4</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06680">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12" name="object 12"/>
          <p:cNvGraphicFramePr>
            <a:graphicFrameLocks noGrp="1"/>
          </p:cNvGraphicFramePr>
          <p:nvPr>
            <p:extLst/>
          </p:nvPr>
        </p:nvGraphicFramePr>
        <p:xfrm>
          <a:off x="1707642" y="2902459"/>
          <a:ext cx="1514474" cy="882014"/>
        </p:xfrm>
        <a:graphic>
          <a:graphicData uri="http://schemas.openxmlformats.org/drawingml/2006/table">
            <a:tbl>
              <a:tblPr firstRow="1" bandRow="1">
                <a:tableStyleId>{2D5ABB26-0587-4C30-8999-92F81FD0307C}</a:tableStyleId>
              </a:tblPr>
              <a:tblGrid>
                <a:gridCol w="514350"/>
                <a:gridCol w="512825"/>
                <a:gridCol w="487299"/>
              </a:tblGrid>
              <a:tr h="492125">
                <a:tc>
                  <a:txBody>
                    <a:bodyPr/>
                    <a:lstStyle/>
                    <a:p>
                      <a:pPr marL="109220">
                        <a:lnSpc>
                          <a:spcPct val="100000"/>
                        </a:lnSpc>
                      </a:pPr>
                      <a:r>
                        <a:rPr sz="2000" dirty="0" smtClean="0">
                          <a:latin typeface="Arial"/>
                          <a:cs typeface="Arial"/>
                        </a:rPr>
                        <a:t>D</a:t>
                      </a:r>
                      <a:r>
                        <a:rPr sz="195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65100">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58750">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R="635" algn="ctr">
                        <a:lnSpc>
                          <a:spcPct val="100000"/>
                        </a:lnSpc>
                      </a:pPr>
                      <a:r>
                        <a:rPr sz="2000" dirty="0" smtClean="0">
                          <a:latin typeface="Arial"/>
                          <a:cs typeface="Arial"/>
                        </a:rPr>
                        <a:t>6</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R="5080" algn="ctr">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14" name="object 14"/>
          <p:cNvGraphicFramePr>
            <a:graphicFrameLocks noGrp="1"/>
          </p:cNvGraphicFramePr>
          <p:nvPr>
            <p:extLst/>
          </p:nvPr>
        </p:nvGraphicFramePr>
        <p:xfrm>
          <a:off x="3507866" y="2891282"/>
          <a:ext cx="1371599" cy="904366"/>
        </p:xfrm>
        <a:graphic>
          <a:graphicData uri="http://schemas.openxmlformats.org/drawingml/2006/table">
            <a:tbl>
              <a:tblPr firstRow="1" bandRow="1">
                <a:tableStyleId>{2D5ABB26-0587-4C30-8999-92F81FD0307C}</a:tableStyleId>
              </a:tblPr>
              <a:tblGrid>
                <a:gridCol w="500125"/>
                <a:gridCol w="499999"/>
                <a:gridCol w="371475"/>
              </a:tblGrid>
              <a:tr h="514350">
                <a:tc>
                  <a:txBody>
                    <a:bodyPr/>
                    <a:lstStyle/>
                    <a:p>
                      <a:pPr marL="102870">
                        <a:lnSpc>
                          <a:spcPct val="100000"/>
                        </a:lnSpc>
                      </a:pPr>
                      <a:r>
                        <a:rPr sz="2000" dirty="0" smtClean="0">
                          <a:latin typeface="Arial"/>
                          <a:cs typeface="Arial"/>
                        </a:rPr>
                        <a:t>D</a:t>
                      </a:r>
                      <a:r>
                        <a:rPr sz="195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59385">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01600">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90016">
                <a:tc>
                  <a:txBody>
                    <a:bodyPr/>
                    <a:lstStyle/>
                    <a:p>
                      <a:pPr marL="165735">
                        <a:lnSpc>
                          <a:spcPct val="100000"/>
                        </a:lnSpc>
                      </a:pPr>
                      <a:r>
                        <a:rPr sz="2000" dirty="0" smtClean="0">
                          <a:latin typeface="Arial"/>
                          <a:cs typeface="Arial"/>
                        </a:rPr>
                        <a:t>X</a:t>
                      </a:r>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635" algn="ctr">
                        <a:lnSpc>
                          <a:spcPct val="100000"/>
                        </a:lnSpc>
                      </a:pPr>
                      <a:r>
                        <a:rPr sz="2000" dirty="0" smtClean="0">
                          <a:latin typeface="Arial"/>
                          <a:cs typeface="Arial"/>
                        </a:rPr>
                        <a:t>6</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09220">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20" name="object 20"/>
          <p:cNvGraphicFramePr>
            <a:graphicFrameLocks noGrp="1"/>
          </p:cNvGraphicFramePr>
          <p:nvPr>
            <p:extLst/>
          </p:nvPr>
        </p:nvGraphicFramePr>
        <p:xfrm>
          <a:off x="1707642" y="4350259"/>
          <a:ext cx="1014475" cy="904239"/>
        </p:xfrm>
        <a:graphic>
          <a:graphicData uri="http://schemas.openxmlformats.org/drawingml/2006/table">
            <a:tbl>
              <a:tblPr firstRow="1" bandRow="1">
                <a:tableStyleId>{2D5ABB26-0587-4C30-8999-92F81FD0307C}</a:tableStyleId>
              </a:tblPr>
              <a:tblGrid>
                <a:gridCol w="481075"/>
                <a:gridCol w="533400"/>
              </a:tblGrid>
              <a:tr h="514350">
                <a:tc>
                  <a:txBody>
                    <a:bodyPr/>
                    <a:lstStyle/>
                    <a:p>
                      <a:pPr marL="96520">
                        <a:lnSpc>
                          <a:spcPct val="100000"/>
                        </a:lnSpc>
                      </a:pPr>
                      <a:r>
                        <a:rPr sz="2000" dirty="0" smtClean="0">
                          <a:latin typeface="Arial"/>
                          <a:cs typeface="Arial"/>
                        </a:rPr>
                        <a:t>D</a:t>
                      </a:r>
                      <a:r>
                        <a:rPr sz="1950" baseline="-21367" dirty="0" smtClean="0">
                          <a:latin typeface="Arial"/>
                          <a:cs typeface="Arial"/>
                        </a:rPr>
                        <a:t>Z</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635" algn="ctr">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0" algn="ctr">
                        <a:lnSpc>
                          <a:spcPct val="100000"/>
                        </a:lnSpc>
                      </a:pPr>
                      <a:r>
                        <a:rPr sz="2000" dirty="0" smtClean="0">
                          <a:latin typeface="Arial"/>
                          <a:cs typeface="Arial"/>
                        </a:rPr>
                        <a:t>5</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r>
            </a:tbl>
          </a:graphicData>
        </a:graphic>
      </p:graphicFrame>
      <p:graphicFrame>
        <p:nvGraphicFramePr>
          <p:cNvPr id="23" name="object 23"/>
          <p:cNvGraphicFramePr>
            <a:graphicFrameLocks noGrp="1"/>
          </p:cNvGraphicFramePr>
          <p:nvPr>
            <p:extLst/>
          </p:nvPr>
        </p:nvGraphicFramePr>
        <p:xfrm>
          <a:off x="3987291" y="4350259"/>
          <a:ext cx="952500" cy="904239"/>
        </p:xfrm>
        <a:graphic>
          <a:graphicData uri="http://schemas.openxmlformats.org/drawingml/2006/table">
            <a:tbl>
              <a:tblPr firstRow="1" bandRow="1">
                <a:tableStyleId>{2D5ABB26-0587-4C30-8999-92F81FD0307C}</a:tableStyleId>
              </a:tblPr>
              <a:tblGrid>
                <a:gridCol w="571500"/>
                <a:gridCol w="381000"/>
              </a:tblGrid>
              <a:tr h="514350">
                <a:tc>
                  <a:txBody>
                    <a:bodyPr/>
                    <a:lstStyle/>
                    <a:p>
                      <a:pPr marL="0" algn="ctr">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00330">
                        <a:lnSpc>
                          <a:spcPct val="100000"/>
                        </a:lnSpc>
                      </a:pPr>
                      <a:r>
                        <a:rPr sz="2000" dirty="0" smtClean="0">
                          <a:latin typeface="Arial"/>
                          <a:cs typeface="Arial"/>
                        </a:rPr>
                        <a:t>Y</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pPr marR="0" algn="ctr">
                        <a:lnSpc>
                          <a:spcPct val="100000"/>
                        </a:lnSpc>
                      </a:pPr>
                      <a:r>
                        <a:rPr sz="2000" dirty="0" smtClean="0">
                          <a:latin typeface="Arial"/>
                          <a:cs typeface="Arial"/>
                        </a:rPr>
                        <a:t>7</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13664">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34" name="object 34"/>
          <p:cNvGraphicFramePr>
            <a:graphicFrameLocks noGrp="1"/>
          </p:cNvGraphicFramePr>
          <p:nvPr>
            <p:extLst/>
          </p:nvPr>
        </p:nvGraphicFramePr>
        <p:xfrm>
          <a:off x="7573518" y="4269232"/>
          <a:ext cx="1000124" cy="904239"/>
        </p:xfrm>
        <a:graphic>
          <a:graphicData uri="http://schemas.openxmlformats.org/drawingml/2006/table">
            <a:tbl>
              <a:tblPr firstRow="1" bandRow="1">
                <a:tableStyleId>{2D5ABB26-0587-4C30-8999-92F81FD0307C}</a:tableStyleId>
              </a:tblPr>
              <a:tblGrid>
                <a:gridCol w="499999"/>
                <a:gridCol w="500125"/>
              </a:tblGrid>
              <a:tr h="514350">
                <a:tc>
                  <a:txBody>
                    <a:bodyPr/>
                    <a:lstStyle/>
                    <a:p>
                      <a:pPr marL="160020">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60020">
                        <a:lnSpc>
                          <a:spcPct val="100000"/>
                        </a:lnSpc>
                      </a:pPr>
                      <a:r>
                        <a:rPr sz="2000" dirty="0" smtClean="0">
                          <a:latin typeface="Arial"/>
                          <a:cs typeface="Arial"/>
                        </a:rPr>
                        <a:t>Y</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pPr marL="1270" algn="ctr">
                        <a:lnSpc>
                          <a:spcPct val="100000"/>
                        </a:lnSpc>
                      </a:pPr>
                      <a:r>
                        <a:rPr sz="2000" dirty="0" smtClean="0">
                          <a:latin typeface="Arial"/>
                          <a:cs typeface="Arial"/>
                        </a:rPr>
                        <a:t>9</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R="4445" algn="ctr">
                        <a:lnSpc>
                          <a:spcPct val="100000"/>
                        </a:lnSpc>
                      </a:pPr>
                      <a:r>
                        <a:rPr sz="2000" dirty="0" smtClean="0">
                          <a:latin typeface="Arial"/>
                          <a:cs typeface="Arial"/>
                        </a:rPr>
                        <a:t>1</a:t>
                      </a:r>
                      <a:endParaRPr sz="200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graphicFrame>
        <p:nvGraphicFramePr>
          <p:cNvPr id="36" name="object 36"/>
          <p:cNvGraphicFramePr>
            <a:graphicFrameLocks noGrp="1"/>
          </p:cNvGraphicFramePr>
          <p:nvPr>
            <p:extLst/>
          </p:nvPr>
        </p:nvGraphicFramePr>
        <p:xfrm>
          <a:off x="5289041" y="2913635"/>
          <a:ext cx="1524000" cy="904239"/>
        </p:xfrm>
        <a:graphic>
          <a:graphicData uri="http://schemas.openxmlformats.org/drawingml/2006/table">
            <a:tbl>
              <a:tblPr firstRow="1" bandRow="1">
                <a:tableStyleId>{2D5ABB26-0587-4C30-8999-92F81FD0307C}</a:tableStyleId>
              </a:tblPr>
              <a:tblGrid>
                <a:gridCol w="609600"/>
                <a:gridCol w="533400"/>
                <a:gridCol w="381000"/>
              </a:tblGrid>
              <a:tr h="514350">
                <a:tc>
                  <a:txBody>
                    <a:bodyPr/>
                    <a:lstStyle/>
                    <a:p>
                      <a:pPr marL="156845">
                        <a:lnSpc>
                          <a:spcPct val="100000"/>
                        </a:lnSpc>
                      </a:pPr>
                      <a:r>
                        <a:rPr sz="2000" dirty="0" smtClean="0">
                          <a:latin typeface="Arial"/>
                          <a:cs typeface="Arial"/>
                        </a:rPr>
                        <a:t>D</a:t>
                      </a:r>
                      <a:r>
                        <a:rPr sz="1950" baseline="-21367" dirty="0" smtClean="0">
                          <a:latin typeface="Arial"/>
                          <a:cs typeface="Arial"/>
                        </a:rPr>
                        <a:t>Y</a:t>
                      </a:r>
                      <a:endParaRPr sz="1950" baseline="-21367">
                        <a:latin typeface="Arial"/>
                        <a:cs typeface="Arial"/>
                      </a:endParaRPr>
                    </a:p>
                  </a:txBody>
                  <a:tcPr marL="0" marR="0" marT="0" marB="0">
                    <a:lnR w="12700">
                      <a:solidFill>
                        <a:srgbClr val="000000"/>
                      </a:solidFill>
                      <a:prstDash val="solid"/>
                    </a:lnR>
                    <a:lnB w="12700">
                      <a:solidFill>
                        <a:srgbClr val="000000"/>
                      </a:solidFill>
                      <a:prstDash val="solid"/>
                    </a:lnB>
                  </a:tcPr>
                </a:tc>
                <a:tc>
                  <a:txBody>
                    <a:bodyPr/>
                    <a:lstStyle/>
                    <a:p>
                      <a:pPr marL="1905" algn="ctr">
                        <a:lnSpc>
                          <a:spcPct val="100000"/>
                        </a:lnSpc>
                      </a:pPr>
                      <a:r>
                        <a:rPr sz="2000" dirty="0" smtClean="0">
                          <a:latin typeface="Arial"/>
                          <a:cs typeface="Arial"/>
                        </a:rPr>
                        <a:t>X</a:t>
                      </a:r>
                      <a:endParaRPr sz="2000">
                        <a:latin typeface="Arial"/>
                        <a:cs typeface="Arial"/>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106045">
                        <a:lnSpc>
                          <a:spcPct val="100000"/>
                        </a:lnSpc>
                      </a:pPr>
                      <a:r>
                        <a:rPr sz="2000" dirty="0" smtClean="0">
                          <a:latin typeface="Arial"/>
                          <a:cs typeface="Arial"/>
                        </a:rPr>
                        <a:t>Z</a:t>
                      </a:r>
                      <a:endParaRPr sz="2000">
                        <a:latin typeface="Arial"/>
                        <a:cs typeface="Arial"/>
                      </a:endParaRPr>
                    </a:p>
                  </a:txBody>
                  <a:tcPr marL="0" marR="0" marT="0" marB="0">
                    <a:lnL w="12700">
                      <a:solidFill>
                        <a:srgbClr val="000000"/>
                      </a:solidFill>
                      <a:prstDash val="solid"/>
                    </a:lnL>
                    <a:lnB w="12700">
                      <a:solidFill>
                        <a:srgbClr val="000000"/>
                      </a:solidFill>
                      <a:prstDash val="solid"/>
                    </a:lnB>
                  </a:tcPr>
                </a:tc>
              </a:tr>
              <a:tr h="389889">
                <a:tc>
                  <a:txBody>
                    <a:bodyPr/>
                    <a:lstStyle/>
                    <a:p>
                      <a:endParaRPr sz="2000">
                        <a:latin typeface="Arial"/>
                        <a:cs typeface="Arial"/>
                      </a:endParaRPr>
                    </a:p>
                  </a:txBody>
                  <a:tcPr marL="0" marR="0" marT="0" marB="0">
                    <a:lnR w="12700">
                      <a:solidFill>
                        <a:srgbClr val="000000"/>
                      </a:solidFill>
                      <a:prstDash val="solid"/>
                    </a:lnR>
                    <a:lnT w="12700">
                      <a:solidFill>
                        <a:srgbClr val="000000"/>
                      </a:solidFill>
                      <a:prstDash val="solid"/>
                    </a:lnT>
                  </a:tcPr>
                </a:tc>
                <a:tc>
                  <a:txBody>
                    <a:bodyPr/>
                    <a:lstStyle/>
                    <a:p>
                      <a:pPr marL="1270" algn="ctr">
                        <a:lnSpc>
                          <a:spcPct val="100000"/>
                        </a:lnSpc>
                      </a:pPr>
                      <a:r>
                        <a:rPr sz="2000" dirty="0" smtClean="0">
                          <a:latin typeface="Arial"/>
                          <a:cs typeface="Arial"/>
                        </a:rPr>
                        <a:t>8</a:t>
                      </a:r>
                      <a:endParaRPr sz="20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114300">
                        <a:lnSpc>
                          <a:spcPct val="100000"/>
                        </a:lnSpc>
                      </a:pPr>
                      <a:r>
                        <a:rPr sz="2000" dirty="0" smtClean="0">
                          <a:latin typeface="Arial"/>
                          <a:cs typeface="Arial"/>
                        </a:rPr>
                        <a:t>1</a:t>
                      </a:r>
                      <a:endParaRPr sz="2000" dirty="0">
                        <a:latin typeface="Arial"/>
                        <a:cs typeface="Arial"/>
                      </a:endParaRPr>
                    </a:p>
                  </a:txBody>
                  <a:tcPr marL="0" marR="0" marT="0" marB="0">
                    <a:lnL w="12700">
                      <a:solidFill>
                        <a:srgbClr val="000000"/>
                      </a:solidFill>
                      <a:prstDash val="solid"/>
                    </a:lnL>
                    <a:lnT w="12700">
                      <a:solidFill>
                        <a:srgbClr val="000000"/>
                      </a:solidFill>
                      <a:prstDash val="solid"/>
                    </a:lnT>
                  </a:tcPr>
                </a:tc>
              </a:tr>
            </a:tbl>
          </a:graphicData>
        </a:graphic>
      </p:graphicFrame>
      <p:sp>
        <p:nvSpPr>
          <p:cNvPr id="43" name="文本框 42"/>
          <p:cNvSpPr txBox="1"/>
          <p:nvPr/>
        </p:nvSpPr>
        <p:spPr>
          <a:xfrm>
            <a:off x="1219200" y="2179928"/>
            <a:ext cx="3276600" cy="646331"/>
          </a:xfrm>
          <a:prstGeom prst="rect">
            <a:avLst/>
          </a:prstGeom>
          <a:noFill/>
        </p:spPr>
        <p:txBody>
          <a:bodyPr wrap="square" rtlCol="0">
            <a:spAutoFit/>
          </a:bodyPr>
          <a:lstStyle/>
          <a:p>
            <a:r>
              <a:rPr kumimoji="1" lang="en-US" altLang="zh-CN" dirty="0" err="1" smtClean="0"/>
              <a:t>Dy</a:t>
            </a:r>
            <a:r>
              <a:rPr kumimoji="1" lang="zh-CN" altLang="en-US" dirty="0"/>
              <a:t>(</a:t>
            </a:r>
            <a:r>
              <a:rPr kumimoji="1" lang="en-US" altLang="zh-CN" dirty="0" smtClean="0"/>
              <a:t>X</a:t>
            </a:r>
            <a:r>
              <a:rPr kumimoji="1" lang="zh-CN" altLang="en-US" dirty="0"/>
              <a:t>)</a:t>
            </a:r>
            <a:r>
              <a:rPr kumimoji="1" lang="en-US" altLang="zh-CN" dirty="0" smtClean="0"/>
              <a:t>=min</a:t>
            </a:r>
            <a:r>
              <a:rPr kumimoji="1" lang="zh-CN" altLang="en-US" dirty="0"/>
              <a:t>(</a:t>
            </a:r>
            <a:r>
              <a:rPr kumimoji="1" lang="en-US" altLang="zh-CN" dirty="0" err="1" smtClean="0"/>
              <a:t>Dy</a:t>
            </a:r>
            <a:r>
              <a:rPr kumimoji="1" lang="zh-CN" altLang="en-US" dirty="0"/>
              <a:t>(</a:t>
            </a:r>
            <a:r>
              <a:rPr kumimoji="1" lang="en-US" altLang="zh-CN" dirty="0" smtClean="0"/>
              <a:t>Z</a:t>
            </a:r>
            <a:r>
              <a:rPr kumimoji="1" lang="zh-CN" altLang="en-US" dirty="0"/>
              <a:t>)</a:t>
            </a:r>
            <a:r>
              <a:rPr kumimoji="1" lang="en-US" altLang="zh-CN" dirty="0" smtClean="0"/>
              <a:t>+</a:t>
            </a:r>
            <a:r>
              <a:rPr kumimoji="1" lang="en-US" altLang="zh-CN" dirty="0" err="1" smtClean="0"/>
              <a:t>Dz</a:t>
            </a:r>
            <a:r>
              <a:rPr kumimoji="1" lang="zh-CN" altLang="en-US" dirty="0"/>
              <a:t>(</a:t>
            </a:r>
            <a:r>
              <a:rPr kumimoji="1" lang="en-US" altLang="zh-CN" dirty="0" smtClean="0"/>
              <a:t>X</a:t>
            </a:r>
            <a:r>
              <a:rPr kumimoji="1" lang="zh-CN" altLang="en-US" dirty="0" smtClean="0"/>
              <a:t>)</a:t>
            </a:r>
            <a:r>
              <a:rPr kumimoji="1" lang="en-US" altLang="zh-CN" dirty="0" smtClean="0"/>
              <a:t>,</a:t>
            </a:r>
            <a:r>
              <a:rPr kumimoji="1" lang="en-US" altLang="zh-CN" dirty="0" err="1" smtClean="0"/>
              <a:t>Dy</a:t>
            </a:r>
            <a:r>
              <a:rPr kumimoji="1" lang="zh-CN" altLang="en-US" dirty="0"/>
              <a:t>(</a:t>
            </a:r>
            <a:r>
              <a:rPr kumimoji="1" lang="en-US" altLang="zh-CN" dirty="0" smtClean="0"/>
              <a:t>x</a:t>
            </a:r>
            <a:r>
              <a:rPr kumimoji="1" lang="zh-CN" altLang="en-US" dirty="0"/>
              <a:t>)</a:t>
            </a:r>
            <a:r>
              <a:rPr kumimoji="1" lang="en-US" altLang="zh-CN" dirty="0" smtClean="0"/>
              <a:t>=min</a:t>
            </a:r>
            <a:r>
              <a:rPr kumimoji="1" lang="zh-CN" altLang="en-US" dirty="0" smtClean="0"/>
              <a:t>(</a:t>
            </a:r>
            <a:r>
              <a:rPr kumimoji="1" lang="en-US" altLang="zh-CN" dirty="0" smtClean="0"/>
              <a:t>1+5,60)=6</a:t>
            </a:r>
            <a:endParaRPr kumimoji="1" lang="en-US" altLang="zh-CN" dirty="0"/>
          </a:p>
        </p:txBody>
      </p:sp>
      <p:sp>
        <p:nvSpPr>
          <p:cNvPr id="44" name="文本框 43"/>
          <p:cNvSpPr txBox="1"/>
          <p:nvPr/>
        </p:nvSpPr>
        <p:spPr>
          <a:xfrm>
            <a:off x="3276600" y="3657600"/>
            <a:ext cx="2209800" cy="646331"/>
          </a:xfrm>
          <a:prstGeom prst="rect">
            <a:avLst/>
          </a:prstGeom>
          <a:noFill/>
        </p:spPr>
        <p:txBody>
          <a:bodyPr wrap="square" rtlCol="0">
            <a:spAutoFit/>
          </a:bodyPr>
          <a:lstStyle/>
          <a:p>
            <a:r>
              <a:rPr kumimoji="1" lang="en-US" altLang="zh-CN" dirty="0" err="1" smtClean="0"/>
              <a:t>Dz</a:t>
            </a:r>
            <a:r>
              <a:rPr kumimoji="1" lang="zh-CN" altLang="en-US" dirty="0" smtClean="0"/>
              <a:t>（</a:t>
            </a:r>
            <a:r>
              <a:rPr kumimoji="1" lang="en-US" altLang="zh-CN" dirty="0"/>
              <a:t>X</a:t>
            </a:r>
            <a:r>
              <a:rPr kumimoji="1" lang="zh-CN" altLang="en-US" dirty="0"/>
              <a:t>）</a:t>
            </a:r>
            <a:r>
              <a:rPr kumimoji="1" lang="en-US" altLang="zh-CN" dirty="0"/>
              <a:t>=</a:t>
            </a:r>
            <a:r>
              <a:rPr kumimoji="1" lang="en-US" altLang="zh-CN" dirty="0" err="1" smtClean="0"/>
              <a:t>Dz</a:t>
            </a:r>
            <a:r>
              <a:rPr kumimoji="1" lang="zh-CN" altLang="en-US" dirty="0" smtClean="0"/>
              <a:t>（</a:t>
            </a:r>
            <a:r>
              <a:rPr kumimoji="1" lang="en-US" altLang="zh-CN" dirty="0" smtClean="0"/>
              <a:t>Y</a:t>
            </a:r>
            <a:r>
              <a:rPr kumimoji="1" lang="zh-CN" altLang="en-US" dirty="0" smtClean="0"/>
              <a:t>）</a:t>
            </a:r>
            <a:r>
              <a:rPr kumimoji="1" lang="en-US" altLang="zh-CN" dirty="0"/>
              <a:t>+</a:t>
            </a:r>
            <a:r>
              <a:rPr kumimoji="1" lang="en-US" altLang="zh-CN" dirty="0" err="1" smtClean="0"/>
              <a:t>Dy</a:t>
            </a:r>
            <a:r>
              <a:rPr kumimoji="1" lang="zh-CN" altLang="en-US" dirty="0" smtClean="0"/>
              <a:t>（</a:t>
            </a:r>
            <a:r>
              <a:rPr kumimoji="1" lang="en-US" altLang="zh-CN" dirty="0"/>
              <a:t>X</a:t>
            </a:r>
            <a:r>
              <a:rPr kumimoji="1" lang="zh-CN" altLang="en-US" dirty="0"/>
              <a:t>）</a:t>
            </a:r>
            <a:r>
              <a:rPr kumimoji="1" lang="en-US" altLang="zh-CN" dirty="0"/>
              <a:t>=1</a:t>
            </a:r>
            <a:r>
              <a:rPr kumimoji="1" lang="en-US" altLang="zh-CN" dirty="0" smtClean="0"/>
              <a:t>+6=</a:t>
            </a:r>
            <a:r>
              <a:rPr kumimoji="1" lang="zh-CN" altLang="zh-CN" dirty="0"/>
              <a:t>7</a:t>
            </a:r>
            <a:endParaRPr kumimoji="1" lang="en-US" altLang="zh-CN" dirty="0"/>
          </a:p>
        </p:txBody>
      </p:sp>
      <p:sp>
        <p:nvSpPr>
          <p:cNvPr id="45" name="object 4"/>
          <p:cNvSpPr txBox="1"/>
          <p:nvPr/>
        </p:nvSpPr>
        <p:spPr>
          <a:xfrm>
            <a:off x="474064" y="304800"/>
            <a:ext cx="5621935" cy="614680"/>
          </a:xfrm>
          <a:prstGeom prst="rect">
            <a:avLst/>
          </a:prstGeom>
        </p:spPr>
        <p:txBody>
          <a:bodyPr vert="horz" wrap="square" lIns="0" tIns="0" rIns="0" bIns="0" rtlCol="0">
            <a:noAutofit/>
          </a:bodyPr>
          <a:lstStyle/>
          <a:p>
            <a:pPr marL="12700">
              <a:lnSpc>
                <a:spcPct val="100000"/>
              </a:lnSpc>
              <a:tabLst>
                <a:tab pos="1114425" algn="l"/>
              </a:tabLst>
            </a:pPr>
            <a:r>
              <a:rPr lang="zh-CN" altLang="en-US" sz="4000" spc="-40" dirty="0" smtClean="0">
                <a:latin typeface="Comic Sans MS"/>
                <a:cs typeface="Comic Sans MS"/>
              </a:rPr>
              <a:t>距离向量算法</a:t>
            </a:r>
            <a:r>
              <a:rPr sz="4000" spc="-40" dirty="0" smtClean="0">
                <a:latin typeface="Comic Sans MS"/>
                <a:cs typeface="Comic Sans MS"/>
              </a:rPr>
              <a:t>D</a:t>
            </a:r>
            <a:r>
              <a:rPr sz="4000" spc="-35" dirty="0" smtClean="0">
                <a:latin typeface="Comic Sans MS"/>
                <a:cs typeface="Comic Sans MS"/>
              </a:rPr>
              <a:t>V</a:t>
            </a:r>
            <a:r>
              <a:rPr lang="zh-CN" altLang="en-US" sz="4000" spc="-35" dirty="0" smtClean="0">
                <a:latin typeface="Comic Sans MS"/>
                <a:cs typeface="Comic Sans MS"/>
              </a:rPr>
              <a:t>缺点</a:t>
            </a:r>
          </a:p>
          <a:p>
            <a:pPr marL="12700">
              <a:lnSpc>
                <a:spcPct val="100000"/>
              </a:lnSpc>
              <a:tabLst>
                <a:tab pos="1114425" algn="l"/>
              </a:tabLst>
            </a:pPr>
            <a:endParaRPr sz="4000" dirty="0">
              <a:latin typeface="黑体"/>
              <a:cs typeface="黑体"/>
            </a:endParaRPr>
          </a:p>
        </p:txBody>
      </p:sp>
      <p:sp>
        <p:nvSpPr>
          <p:cNvPr id="46" name="object 30"/>
          <p:cNvSpPr/>
          <p:nvPr/>
        </p:nvSpPr>
        <p:spPr>
          <a:xfrm>
            <a:off x="1447800" y="3810000"/>
            <a:ext cx="545845" cy="471677"/>
          </a:xfrm>
          <a:custGeom>
            <a:avLst/>
            <a:gdLst/>
            <a:ahLst/>
            <a:cxnLst/>
            <a:rect l="l" t="t" r="r" b="b"/>
            <a:pathLst>
              <a:path w="545845" h="471677">
                <a:moveTo>
                  <a:pt x="446661" y="60031"/>
                </a:moveTo>
                <a:lnTo>
                  <a:pt x="0" y="442849"/>
                </a:lnTo>
                <a:lnTo>
                  <a:pt x="24891" y="471677"/>
                </a:lnTo>
                <a:lnTo>
                  <a:pt x="471386" y="88898"/>
                </a:lnTo>
                <a:lnTo>
                  <a:pt x="446661" y="60031"/>
                </a:lnTo>
                <a:close/>
              </a:path>
              <a:path w="545845" h="471677">
                <a:moveTo>
                  <a:pt x="525779" y="47625"/>
                </a:moveTo>
                <a:lnTo>
                  <a:pt x="461137" y="47625"/>
                </a:lnTo>
                <a:lnTo>
                  <a:pt x="485901" y="76453"/>
                </a:lnTo>
                <a:lnTo>
                  <a:pt x="471386" y="88898"/>
                </a:lnTo>
                <a:lnTo>
                  <a:pt x="496188" y="117855"/>
                </a:lnTo>
                <a:lnTo>
                  <a:pt x="525779" y="47625"/>
                </a:lnTo>
                <a:close/>
              </a:path>
              <a:path w="545845" h="471677">
                <a:moveTo>
                  <a:pt x="461137" y="47625"/>
                </a:moveTo>
                <a:lnTo>
                  <a:pt x="446661" y="60031"/>
                </a:lnTo>
                <a:lnTo>
                  <a:pt x="471386" y="88898"/>
                </a:lnTo>
                <a:lnTo>
                  <a:pt x="485901" y="76453"/>
                </a:lnTo>
                <a:lnTo>
                  <a:pt x="461137" y="47625"/>
                </a:lnTo>
                <a:close/>
              </a:path>
              <a:path w="545845" h="471677">
                <a:moveTo>
                  <a:pt x="545845" y="0"/>
                </a:moveTo>
                <a:lnTo>
                  <a:pt x="421893" y="31114"/>
                </a:lnTo>
                <a:lnTo>
                  <a:pt x="446661" y="60031"/>
                </a:lnTo>
                <a:lnTo>
                  <a:pt x="461137" y="47625"/>
                </a:lnTo>
                <a:lnTo>
                  <a:pt x="525779" y="47625"/>
                </a:lnTo>
                <a:lnTo>
                  <a:pt x="545845" y="0"/>
                </a:lnTo>
                <a:close/>
              </a:path>
            </a:pathLst>
          </a:custGeom>
          <a:solidFill>
            <a:srgbClr val="000000"/>
          </a:solidFill>
        </p:spPr>
        <p:txBody>
          <a:bodyPr wrap="square" lIns="0" tIns="0" rIns="0" bIns="0" rtlCol="0">
            <a:noAutofit/>
          </a:bodyPr>
          <a:lstStyle/>
          <a:p>
            <a:endParaRPr/>
          </a:p>
        </p:txBody>
      </p:sp>
    </p:spTree>
    <p:extLst>
      <p:ext uri="{BB962C8B-B14F-4D97-AF65-F5344CB8AC3E}">
        <p14:creationId xmlns:p14="http://schemas.microsoft.com/office/powerpoint/2010/main" val="15405522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546303" y="1376171"/>
            <a:ext cx="7226097" cy="3825779"/>
          </a:xfrm>
        </p:spPr>
        <p:txBody>
          <a:bodyPr/>
          <a:lstStyle/>
          <a:p>
            <a:pPr marL="0" indent="0">
              <a:lnSpc>
                <a:spcPts val="5320"/>
              </a:lnSpc>
              <a:buNone/>
            </a:pPr>
            <a:r>
              <a:rPr lang="zh-CN" altLang="en-US" sz="3600" b="1" dirty="0" smtClean="0">
                <a:latin typeface="华文细黑"/>
                <a:ea typeface="华文细黑"/>
                <a:cs typeface="华文细黑"/>
              </a:rPr>
              <a:t>链路状态选路算法</a:t>
            </a:r>
            <a:r>
              <a:rPr lang="en-US" altLang="zh-CN" sz="3600" b="1" dirty="0" smtClean="0">
                <a:latin typeface="华文细黑"/>
                <a:ea typeface="华文细黑"/>
                <a:cs typeface="华文细黑"/>
              </a:rPr>
              <a:t>LS</a:t>
            </a:r>
          </a:p>
          <a:p>
            <a:pPr marL="0" indent="0">
              <a:lnSpc>
                <a:spcPts val="5320"/>
              </a:lnSpc>
              <a:buNone/>
            </a:pPr>
            <a:r>
              <a:rPr lang="zh-CN" altLang="en-US" sz="3600" b="1" dirty="0" smtClean="0">
                <a:latin typeface="华文细黑"/>
                <a:ea typeface="华文细黑"/>
                <a:cs typeface="华文细黑"/>
              </a:rPr>
              <a:t>距离向量选路算法</a:t>
            </a:r>
            <a:r>
              <a:rPr lang="en-US" altLang="zh-CN" sz="3600" b="1" dirty="0" smtClean="0">
                <a:latin typeface="华文细黑"/>
                <a:ea typeface="华文细黑"/>
                <a:cs typeface="华文细黑"/>
              </a:rPr>
              <a:t>DV</a:t>
            </a:r>
          </a:p>
          <a:p>
            <a:pPr marL="0" indent="0">
              <a:lnSpc>
                <a:spcPts val="5320"/>
              </a:lnSpc>
              <a:buNone/>
            </a:pPr>
            <a:r>
              <a:rPr lang="zh-CN" altLang="en-US" sz="3600" b="1" dirty="0" smtClean="0">
                <a:solidFill>
                  <a:srgbClr val="FF0000"/>
                </a:solidFill>
                <a:latin typeface="华文细黑"/>
                <a:ea typeface="华文细黑"/>
                <a:cs typeface="华文细黑"/>
              </a:rPr>
              <a:t>路由选择工作环境</a:t>
            </a:r>
            <a:r>
              <a:rPr lang="en-US" altLang="zh-CN" sz="3600" b="1" dirty="0">
                <a:solidFill>
                  <a:srgbClr val="FF0000"/>
                </a:solidFill>
                <a:latin typeface="华文细黑"/>
                <a:ea typeface="华文细黑"/>
                <a:cs typeface="华文细黑"/>
              </a:rPr>
              <a:t>—</a:t>
            </a:r>
            <a:r>
              <a:rPr lang="en-US" altLang="zh-CN" sz="3600" b="1" dirty="0" smtClean="0">
                <a:solidFill>
                  <a:srgbClr val="FF0000"/>
                </a:solidFill>
                <a:latin typeface="华文细黑"/>
                <a:ea typeface="华文细黑"/>
                <a:cs typeface="华文细黑"/>
              </a:rPr>
              <a:t>—</a:t>
            </a:r>
            <a:r>
              <a:rPr lang="en-US" altLang="en-US" sz="3600" b="1" dirty="0" smtClean="0">
                <a:solidFill>
                  <a:srgbClr val="FF0000"/>
                </a:solidFill>
                <a:latin typeface="华文细黑"/>
                <a:ea typeface="华文细黑"/>
                <a:cs typeface="华文细黑"/>
              </a:rPr>
              <a:t>层次选路</a:t>
            </a:r>
          </a:p>
          <a:p>
            <a:pPr marL="0" indent="0">
              <a:lnSpc>
                <a:spcPts val="5320"/>
              </a:lnSpc>
              <a:buNone/>
            </a:pPr>
            <a:r>
              <a:rPr kumimoji="1" lang="en-US" altLang="zh-CN" sz="3600" b="1" dirty="0" smtClean="0">
                <a:solidFill>
                  <a:srgbClr val="FF0000"/>
                </a:solidFill>
                <a:latin typeface="华文细黑"/>
                <a:ea typeface="华文细黑"/>
                <a:cs typeface="华文细黑"/>
              </a:rPr>
              <a:t>    -</a:t>
            </a:r>
            <a:r>
              <a:rPr kumimoji="1" lang="zh-CN" altLang="en-US" sz="3600" b="1" dirty="0" smtClean="0">
                <a:solidFill>
                  <a:srgbClr val="FF0000"/>
                </a:solidFill>
                <a:latin typeface="华文细黑"/>
                <a:ea typeface="华文细黑"/>
                <a:cs typeface="华文细黑"/>
              </a:rPr>
              <a:t>基本思路</a:t>
            </a:r>
            <a:endParaRPr kumimoji="1" lang="zh-CN" altLang="en-US" sz="3600" b="1" dirty="0">
              <a:solidFill>
                <a:srgbClr val="FF0000"/>
              </a:solidFill>
              <a:latin typeface="华文细黑"/>
              <a:ea typeface="华文细黑"/>
              <a:cs typeface="华文细黑"/>
            </a:endParaRPr>
          </a:p>
        </p:txBody>
      </p:sp>
    </p:spTree>
    <p:extLst>
      <p:ext uri="{BB962C8B-B14F-4D97-AF65-F5344CB8AC3E}">
        <p14:creationId xmlns:p14="http://schemas.microsoft.com/office/powerpoint/2010/main" val="1741245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latin typeface="STXingkai" charset="-122"/>
                <a:ea typeface="STXingkai" charset="-122"/>
                <a:cs typeface="STXingkai" charset="-122"/>
              </a:rPr>
              <a:t>2</a:t>
            </a:r>
            <a:r>
              <a:rPr lang="zh-CN" altLang="en-US" sz="2400" dirty="0" smtClean="0">
                <a:solidFill>
                  <a:srgbClr val="FF0000"/>
                </a:solidFill>
                <a:latin typeface="STXingkai" charset="-122"/>
                <a:ea typeface="STXingkai" charset="-122"/>
                <a:cs typeface="STXingkai" charset="-122"/>
              </a:rPr>
              <a:t>、网际协议</a:t>
            </a:r>
            <a:r>
              <a:rPr lang="en-US" altLang="zh-CN" sz="2400" dirty="0" smtClean="0">
                <a:solidFill>
                  <a:srgbClr val="FF0000"/>
                </a:solidFill>
                <a:latin typeface="STXingkai" charset="-122"/>
                <a:ea typeface="STXingkai" charset="-122"/>
                <a:cs typeface="STXingkai" charset="-122"/>
              </a:rPr>
              <a:t>IP</a:t>
            </a:r>
            <a:r>
              <a:rPr lang="zh-CN" altLang="en-US" sz="2400" dirty="0" smtClean="0">
                <a:solidFill>
                  <a:srgbClr val="FF0000"/>
                </a:solidFill>
                <a:latin typeface="STXingkai" charset="-122"/>
                <a:ea typeface="STXingkai" charset="-122"/>
                <a:cs typeface="STXingkai" charset="-122"/>
              </a:rPr>
              <a:t>，路由器的工作原理</a:t>
            </a:r>
            <a:endParaRPr kumimoji="1" lang="zh-CN" altLang="en-US" sz="2400" dirty="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01645068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5406"/>
            <a:ext cx="7315200" cy="638994"/>
          </a:xfrm>
          <a:prstGeom prst="rect">
            <a:avLst/>
          </a:prstGeom>
        </p:spPr>
        <p:txBody>
          <a:bodyPr vert="horz" wrap="square" lIns="0" tIns="0" rIns="0" bIns="0" rtlCol="0">
            <a:noAutofit/>
          </a:bodyPr>
          <a:lstStyle/>
          <a:p>
            <a:pPr marL="74295">
              <a:lnSpc>
                <a:spcPct val="100000"/>
              </a:lnSpc>
            </a:pPr>
            <a:r>
              <a:rPr sz="4000" b="1" spc="-35" dirty="0" smtClean="0">
                <a:solidFill>
                  <a:schemeClr val="tx1"/>
                </a:solidFill>
                <a:latin typeface="黑体"/>
                <a:cs typeface="黑体"/>
              </a:rPr>
              <a:t>层次选</a:t>
            </a:r>
            <a:r>
              <a:rPr sz="4000" b="1" spc="-40" dirty="0" smtClean="0">
                <a:solidFill>
                  <a:schemeClr val="tx1"/>
                </a:solidFill>
                <a:latin typeface="黑体"/>
                <a:cs typeface="黑体"/>
              </a:rPr>
              <a:t>路</a:t>
            </a:r>
            <a:r>
              <a:rPr sz="4000" b="1" spc="-840" dirty="0" smtClean="0">
                <a:solidFill>
                  <a:schemeClr val="tx1"/>
                </a:solidFill>
                <a:latin typeface="黑体"/>
                <a:cs typeface="黑体"/>
              </a:rPr>
              <a:t> </a:t>
            </a:r>
            <a:r>
              <a:rPr sz="4000" b="1" spc="-25" dirty="0" smtClean="0">
                <a:solidFill>
                  <a:schemeClr val="tx1"/>
                </a:solidFill>
                <a:latin typeface="Comic Sans MS"/>
                <a:cs typeface="Comic Sans MS"/>
              </a:rPr>
              <a:t>Hier</a:t>
            </a:r>
            <a:r>
              <a:rPr sz="4000" b="1" spc="-45" dirty="0" smtClean="0">
                <a:solidFill>
                  <a:schemeClr val="tx1"/>
                </a:solidFill>
                <a:latin typeface="Comic Sans MS"/>
                <a:cs typeface="Comic Sans MS"/>
              </a:rPr>
              <a:t>a</a:t>
            </a:r>
            <a:r>
              <a:rPr sz="4000" b="1" spc="-20" dirty="0" smtClean="0">
                <a:solidFill>
                  <a:schemeClr val="tx1"/>
                </a:solidFill>
                <a:latin typeface="Comic Sans MS"/>
                <a:cs typeface="Comic Sans MS"/>
              </a:rPr>
              <a:t>rchical</a:t>
            </a:r>
            <a:r>
              <a:rPr sz="4000" b="1" spc="45" dirty="0" smtClean="0">
                <a:solidFill>
                  <a:schemeClr val="tx1"/>
                </a:solidFill>
                <a:latin typeface="Comic Sans MS"/>
                <a:cs typeface="Comic Sans MS"/>
              </a:rPr>
              <a:t> </a:t>
            </a:r>
            <a:r>
              <a:rPr sz="4000" b="1" spc="-25" dirty="0" smtClean="0">
                <a:solidFill>
                  <a:schemeClr val="tx1"/>
                </a:solidFill>
                <a:latin typeface="Comic Sans MS"/>
                <a:cs typeface="Comic Sans MS"/>
              </a:rPr>
              <a:t>Rout</a:t>
            </a:r>
            <a:r>
              <a:rPr sz="4000" b="1" spc="-35" dirty="0" smtClean="0">
                <a:solidFill>
                  <a:schemeClr val="tx1"/>
                </a:solidFill>
                <a:latin typeface="Comic Sans MS"/>
                <a:cs typeface="Comic Sans MS"/>
              </a:rPr>
              <a:t>i</a:t>
            </a:r>
            <a:r>
              <a:rPr sz="4000" b="1" spc="-25" dirty="0" smtClean="0">
                <a:solidFill>
                  <a:schemeClr val="tx1"/>
                </a:solidFill>
                <a:latin typeface="Comic Sans MS"/>
                <a:cs typeface="Comic Sans MS"/>
              </a:rPr>
              <a:t>ng</a:t>
            </a:r>
            <a:endParaRPr sz="4000" b="1" dirty="0">
              <a:solidFill>
                <a:schemeClr val="tx1"/>
              </a:solidFill>
              <a:latin typeface="Comic Sans MS"/>
              <a:cs typeface="Comic Sans MS"/>
            </a:endParaRPr>
          </a:p>
        </p:txBody>
      </p:sp>
      <p:sp>
        <p:nvSpPr>
          <p:cNvPr id="3" name="object 3"/>
          <p:cNvSpPr txBox="1"/>
          <p:nvPr/>
        </p:nvSpPr>
        <p:spPr>
          <a:xfrm>
            <a:off x="547216" y="3696138"/>
            <a:ext cx="4024783" cy="2171262"/>
          </a:xfrm>
          <a:prstGeom prst="rect">
            <a:avLst/>
          </a:prstGeom>
        </p:spPr>
        <p:txBody>
          <a:bodyPr vert="horz" wrap="square" lIns="0" tIns="0" rIns="0" bIns="0" rtlCol="0">
            <a:noAutofit/>
          </a:bodyPr>
          <a:lstStyle/>
          <a:p>
            <a:pPr marL="12700">
              <a:lnSpc>
                <a:spcPct val="100000"/>
              </a:lnSpc>
            </a:pPr>
            <a:r>
              <a:rPr sz="2400" spc="-5" dirty="0" smtClean="0">
                <a:solidFill>
                  <a:srgbClr val="FF0000"/>
                </a:solidFill>
                <a:latin typeface="宋体"/>
                <a:cs typeface="宋体"/>
              </a:rPr>
              <a:t>规模</a:t>
            </a:r>
            <a:r>
              <a:rPr sz="2400" spc="-10" dirty="0" smtClean="0">
                <a:solidFill>
                  <a:srgbClr val="FF0000"/>
                </a:solidFill>
                <a:latin typeface="Calibri"/>
                <a:cs typeface="Calibri"/>
              </a:rPr>
              <a:t>:</a:t>
            </a:r>
            <a:r>
              <a:rPr sz="2400" spc="-25" dirty="0" smtClean="0">
                <a:solidFill>
                  <a:srgbClr val="FF0000"/>
                </a:solidFill>
                <a:latin typeface="Calibri"/>
                <a:cs typeface="Calibri"/>
              </a:rPr>
              <a:t> </a:t>
            </a:r>
            <a:r>
              <a:rPr sz="2400" spc="-10" dirty="0" smtClean="0">
                <a:latin typeface="Calibri"/>
                <a:cs typeface="Calibri"/>
              </a:rPr>
              <a:t>6</a:t>
            </a:r>
            <a:r>
              <a:rPr sz="2400" spc="-5" dirty="0" smtClean="0">
                <a:latin typeface="宋体"/>
                <a:cs typeface="宋体"/>
              </a:rPr>
              <a:t>亿个目的节点</a:t>
            </a:r>
            <a:endParaRPr sz="2400" dirty="0">
              <a:latin typeface="宋体"/>
              <a:cs typeface="宋体"/>
            </a:endParaRPr>
          </a:p>
          <a:p>
            <a:pPr>
              <a:lnSpc>
                <a:spcPts val="950"/>
              </a:lnSpc>
              <a:spcBef>
                <a:spcPts val="46"/>
              </a:spcBef>
            </a:pPr>
            <a:endParaRPr sz="950" dirty="0"/>
          </a:p>
          <a:p>
            <a:pPr marL="355600" marR="12700" indent="-342900">
              <a:lnSpc>
                <a:spcPts val="27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路由表中不可能存储所有 目的地节点</a:t>
            </a:r>
            <a:endParaRPr sz="2400" dirty="0">
              <a:latin typeface="宋体"/>
              <a:cs typeface="宋体"/>
            </a:endParaRPr>
          </a:p>
          <a:p>
            <a:pPr>
              <a:lnSpc>
                <a:spcPts val="900"/>
              </a:lnSpc>
              <a:spcBef>
                <a:spcPts val="37"/>
              </a:spcBef>
            </a:pPr>
            <a:endParaRPr sz="900" dirty="0"/>
          </a:p>
          <a:p>
            <a:pPr marL="355600" marR="12700" indent="-342900">
              <a:lnSpc>
                <a:spcPts val="27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路由表信息交换将吞噬链 路容量（广播且频繁）</a:t>
            </a:r>
            <a:endParaRPr sz="2400" dirty="0">
              <a:latin typeface="宋体"/>
              <a:cs typeface="宋体"/>
            </a:endParaRPr>
          </a:p>
        </p:txBody>
      </p:sp>
      <p:sp>
        <p:nvSpPr>
          <p:cNvPr id="4" name="object 4"/>
          <p:cNvSpPr txBox="1"/>
          <p:nvPr/>
        </p:nvSpPr>
        <p:spPr>
          <a:xfrm>
            <a:off x="4796154" y="3689407"/>
            <a:ext cx="3593465" cy="1181735"/>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宋体"/>
                <a:cs typeface="宋体"/>
              </a:rPr>
              <a:t>管理自治</a:t>
            </a:r>
            <a:endParaRPr sz="2400" dirty="0">
              <a:latin typeface="宋体"/>
              <a:cs typeface="宋体"/>
            </a:endParaRPr>
          </a:p>
          <a:p>
            <a:pPr>
              <a:lnSpc>
                <a:spcPts val="500"/>
              </a:lnSpc>
              <a:spcBef>
                <a:spcPts val="42"/>
              </a:spcBef>
            </a:pPr>
            <a:endParaRPr sz="500" dirty="0"/>
          </a:p>
          <a:p>
            <a:pPr marL="355600" indent="-342900">
              <a:lnSpc>
                <a:spcPct val="100000"/>
              </a:lnSpc>
              <a:buClr>
                <a:schemeClr val="tx1"/>
              </a:buClr>
              <a:buSzPct val="100000"/>
              <a:buFont typeface="Arial"/>
              <a:buChar char="•"/>
              <a:tabLst>
                <a:tab pos="354965" algn="l"/>
              </a:tabLst>
            </a:pPr>
            <a:r>
              <a:rPr sz="2400" dirty="0" smtClean="0">
                <a:latin typeface="Comic Sans MS"/>
                <a:cs typeface="Comic Sans MS"/>
              </a:rPr>
              <a:t>Internet</a:t>
            </a:r>
            <a:r>
              <a:rPr sz="2400" spc="-35" dirty="0" smtClean="0">
                <a:latin typeface="Comic Sans MS"/>
                <a:cs typeface="Comic Sans MS"/>
              </a:rPr>
              <a:t> </a:t>
            </a:r>
            <a:r>
              <a:rPr sz="2400" spc="0" dirty="0" smtClean="0">
                <a:latin typeface="Comic Sans MS"/>
                <a:cs typeface="Comic Sans MS"/>
              </a:rPr>
              <a:t>= Netw</a:t>
            </a:r>
            <a:r>
              <a:rPr sz="2400" spc="-10" dirty="0" smtClean="0">
                <a:latin typeface="Comic Sans MS"/>
                <a:cs typeface="Comic Sans MS"/>
              </a:rPr>
              <a:t>o</a:t>
            </a:r>
            <a:r>
              <a:rPr sz="2400" spc="0" dirty="0" smtClean="0">
                <a:latin typeface="Comic Sans MS"/>
                <a:cs typeface="Comic Sans MS"/>
              </a:rPr>
              <a:t>rk</a:t>
            </a:r>
            <a:r>
              <a:rPr sz="2400" spc="-25" dirty="0" smtClean="0">
                <a:latin typeface="Comic Sans MS"/>
                <a:cs typeface="Comic Sans MS"/>
              </a:rPr>
              <a:t> </a:t>
            </a:r>
            <a:r>
              <a:rPr sz="2400" spc="0" dirty="0" smtClean="0">
                <a:latin typeface="Comic Sans MS"/>
                <a:cs typeface="Comic Sans MS"/>
              </a:rPr>
              <a:t>of</a:t>
            </a:r>
            <a:endParaRPr sz="2400" dirty="0">
              <a:latin typeface="Comic Sans MS"/>
              <a:cs typeface="Comic Sans MS"/>
            </a:endParaRPr>
          </a:p>
          <a:p>
            <a:pPr marL="355600">
              <a:lnSpc>
                <a:spcPct val="100000"/>
              </a:lnSpc>
            </a:pPr>
            <a:r>
              <a:rPr sz="2400" dirty="0" smtClean="0">
                <a:latin typeface="Comic Sans MS"/>
                <a:cs typeface="Comic Sans MS"/>
              </a:rPr>
              <a:t>n</a:t>
            </a:r>
            <a:r>
              <a:rPr sz="2400" spc="5" dirty="0" smtClean="0">
                <a:latin typeface="Comic Sans MS"/>
                <a:cs typeface="Comic Sans MS"/>
              </a:rPr>
              <a:t>e</a:t>
            </a:r>
            <a:r>
              <a:rPr sz="2400" spc="0" dirty="0" smtClean="0">
                <a:latin typeface="Comic Sans MS"/>
                <a:cs typeface="Comic Sans MS"/>
              </a:rPr>
              <a:t>tworks</a:t>
            </a:r>
            <a:endParaRPr sz="2400" dirty="0">
              <a:latin typeface="Comic Sans MS"/>
              <a:cs typeface="Comic Sans MS"/>
            </a:endParaRPr>
          </a:p>
        </p:txBody>
      </p:sp>
      <p:sp>
        <p:nvSpPr>
          <p:cNvPr id="5" name="object 5"/>
          <p:cNvSpPr txBox="1"/>
          <p:nvPr/>
        </p:nvSpPr>
        <p:spPr>
          <a:xfrm>
            <a:off x="4796154" y="4963059"/>
            <a:ext cx="3890646" cy="1062990"/>
          </a:xfrm>
          <a:prstGeom prst="rect">
            <a:avLst/>
          </a:prstGeom>
        </p:spPr>
        <p:txBody>
          <a:bodyPr vert="horz" wrap="square" lIns="0" tIns="0" rIns="0" bIns="0" rtlCol="0">
            <a:noAutofit/>
          </a:bodyPr>
          <a:lstStyle/>
          <a:p>
            <a:pPr marL="355600" marR="12700" indent="-342900">
              <a:lnSpc>
                <a:spcPct val="97300"/>
              </a:lnSpc>
              <a:buFont typeface="Arial"/>
              <a:buChar char="•"/>
              <a:tabLst>
                <a:tab pos="354965" algn="l"/>
              </a:tabLst>
            </a:pPr>
            <a:r>
              <a:rPr sz="2400" spc="10" dirty="0" smtClean="0">
                <a:latin typeface="宋体"/>
                <a:cs typeface="宋体"/>
              </a:rPr>
              <a:t>每个网络管理员希望控制 在自己网络内的选路，特 定的控制策略</a:t>
            </a:r>
            <a:endParaRPr sz="2400" dirty="0">
              <a:latin typeface="宋体"/>
              <a:cs typeface="宋体"/>
            </a:endParaRPr>
          </a:p>
        </p:txBody>
      </p:sp>
      <p:sp>
        <p:nvSpPr>
          <p:cNvPr id="6" name="object 6"/>
          <p:cNvSpPr txBox="1"/>
          <p:nvPr/>
        </p:nvSpPr>
        <p:spPr>
          <a:xfrm>
            <a:off x="578916" y="1480369"/>
            <a:ext cx="4996815" cy="1972310"/>
          </a:xfrm>
          <a:prstGeom prst="rect">
            <a:avLst/>
          </a:prstGeom>
        </p:spPr>
        <p:txBody>
          <a:bodyPr vert="horz" wrap="square" lIns="0" tIns="0" rIns="0" bIns="0" rtlCol="0">
            <a:noAutofit/>
          </a:bodyPr>
          <a:lstStyle/>
          <a:p>
            <a:pPr marL="12700">
              <a:lnSpc>
                <a:spcPct val="100000"/>
              </a:lnSpc>
            </a:pPr>
            <a:r>
              <a:rPr sz="2800" spc="-35" dirty="0" smtClean="0">
                <a:latin typeface="宋体"/>
                <a:cs typeface="宋体"/>
              </a:rPr>
              <a:t>前面我们的选路研究过于理想化</a:t>
            </a:r>
            <a:endParaRPr sz="2800" dirty="0">
              <a:latin typeface="宋体"/>
              <a:cs typeface="宋体"/>
            </a:endParaRPr>
          </a:p>
          <a:p>
            <a:pPr>
              <a:lnSpc>
                <a:spcPts val="650"/>
              </a:lnSpc>
              <a:spcBef>
                <a:spcPts val="22"/>
              </a:spcBef>
            </a:pPr>
            <a:endParaRPr sz="650" dirty="0"/>
          </a:p>
          <a:p>
            <a:pPr marL="12700">
              <a:lnSpc>
                <a:spcPct val="100000"/>
              </a:lnSpc>
              <a:tabLst>
                <a:tab pos="469265" algn="l"/>
              </a:tabLst>
            </a:pPr>
            <a:r>
              <a:rPr sz="2350" spc="10" dirty="0" smtClean="0">
                <a:solidFill>
                  <a:srgbClr val="00CC99"/>
                </a:solidFill>
                <a:latin typeface="Wingdings 2"/>
                <a:cs typeface="Wingdings 2"/>
              </a:rPr>
              <a:t></a:t>
            </a:r>
            <a:r>
              <a:rPr sz="2350" spc="10" dirty="0" smtClean="0">
                <a:solidFill>
                  <a:srgbClr val="00CC99"/>
                </a:solidFill>
                <a:latin typeface="Times New Roman"/>
                <a:cs typeface="Times New Roman"/>
              </a:rPr>
              <a:t>	</a:t>
            </a:r>
            <a:r>
              <a:rPr sz="2800" spc="-30" dirty="0" smtClean="0">
                <a:latin typeface="宋体"/>
                <a:cs typeface="宋体"/>
              </a:rPr>
              <a:t>所有的路由器是相同的</a:t>
            </a:r>
            <a:endParaRPr sz="2800" dirty="0">
              <a:latin typeface="宋体"/>
              <a:cs typeface="宋体"/>
            </a:endParaRPr>
          </a:p>
          <a:p>
            <a:pPr>
              <a:lnSpc>
                <a:spcPts val="650"/>
              </a:lnSpc>
              <a:spcBef>
                <a:spcPts val="22"/>
              </a:spcBef>
            </a:pPr>
            <a:endParaRPr sz="650" dirty="0"/>
          </a:p>
          <a:p>
            <a:pPr marL="12700">
              <a:lnSpc>
                <a:spcPct val="100000"/>
              </a:lnSpc>
              <a:tabLst>
                <a:tab pos="469265" algn="l"/>
              </a:tabLst>
            </a:pPr>
            <a:r>
              <a:rPr sz="2350" spc="10" dirty="0" smtClean="0">
                <a:solidFill>
                  <a:srgbClr val="00CC99"/>
                </a:solidFill>
                <a:latin typeface="Wingdings 2"/>
                <a:cs typeface="Wingdings 2"/>
              </a:rPr>
              <a:t></a:t>
            </a:r>
            <a:r>
              <a:rPr sz="2350" spc="10" dirty="0" smtClean="0">
                <a:solidFill>
                  <a:srgbClr val="00CC99"/>
                </a:solidFill>
                <a:latin typeface="Times New Roman"/>
                <a:cs typeface="Times New Roman"/>
              </a:rPr>
              <a:t>	</a:t>
            </a:r>
            <a:r>
              <a:rPr sz="2800" spc="-30" dirty="0" smtClean="0">
                <a:latin typeface="宋体"/>
                <a:cs typeface="宋体"/>
              </a:rPr>
              <a:t>网络是“平的”</a:t>
            </a:r>
            <a:endParaRPr sz="2800" dirty="0">
              <a:latin typeface="宋体"/>
              <a:cs typeface="宋体"/>
            </a:endParaRPr>
          </a:p>
          <a:p>
            <a:pPr>
              <a:lnSpc>
                <a:spcPts val="650"/>
              </a:lnSpc>
              <a:spcBef>
                <a:spcPts val="23"/>
              </a:spcBef>
            </a:pPr>
            <a:endParaRPr sz="650" dirty="0"/>
          </a:p>
          <a:p>
            <a:pPr marL="12700">
              <a:lnSpc>
                <a:spcPct val="100000"/>
              </a:lnSpc>
              <a:tabLst>
                <a:tab pos="469265" algn="l"/>
              </a:tabLst>
            </a:pPr>
            <a:r>
              <a:rPr sz="2350" spc="10" dirty="0" smtClean="0">
                <a:solidFill>
                  <a:srgbClr val="00CC99"/>
                </a:solidFill>
                <a:latin typeface="Wingdings 2"/>
                <a:cs typeface="Wingdings 2"/>
              </a:rPr>
              <a:t></a:t>
            </a:r>
            <a:r>
              <a:rPr sz="2350" spc="10" dirty="0" smtClean="0">
                <a:solidFill>
                  <a:srgbClr val="00CC99"/>
                </a:solidFill>
                <a:latin typeface="Times New Roman"/>
                <a:cs typeface="Times New Roman"/>
              </a:rPr>
              <a:t>	</a:t>
            </a:r>
            <a:r>
              <a:rPr sz="2800" spc="-30" dirty="0" smtClean="0">
                <a:solidFill>
                  <a:srgbClr val="0066FF"/>
                </a:solidFill>
                <a:latin typeface="Arial"/>
                <a:cs typeface="Arial"/>
              </a:rPr>
              <a:t>…</a:t>
            </a:r>
            <a:r>
              <a:rPr sz="2800" spc="-15" dirty="0" smtClean="0">
                <a:solidFill>
                  <a:srgbClr val="0066FF"/>
                </a:solidFill>
                <a:latin typeface="Arial"/>
                <a:cs typeface="Arial"/>
              </a:rPr>
              <a:t> </a:t>
            </a:r>
            <a:r>
              <a:rPr sz="2800" spc="-30" dirty="0" smtClean="0">
                <a:solidFill>
                  <a:srgbClr val="0066FF"/>
                </a:solidFill>
                <a:latin typeface="宋体"/>
                <a:cs typeface="宋体"/>
              </a:rPr>
              <a:t>与实践中不相符</a:t>
            </a:r>
            <a:endParaRPr sz="2800" dirty="0">
              <a:latin typeface="宋体"/>
              <a:cs typeface="宋体"/>
            </a:endParaRPr>
          </a:p>
        </p:txBody>
      </p:sp>
    </p:spTree>
    <p:extLst>
      <p:ext uri="{BB962C8B-B14F-4D97-AF65-F5344CB8AC3E}">
        <p14:creationId xmlns:p14="http://schemas.microsoft.com/office/powerpoint/2010/main" val="135021708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546303" y="1376171"/>
            <a:ext cx="7226097" cy="3825779"/>
          </a:xfrm>
        </p:spPr>
        <p:txBody>
          <a:bodyPr/>
          <a:lstStyle/>
          <a:p>
            <a:pPr marL="0" indent="0">
              <a:lnSpc>
                <a:spcPts val="5320"/>
              </a:lnSpc>
              <a:buNone/>
            </a:pPr>
            <a:r>
              <a:rPr lang="zh-CN" altLang="en-US" sz="3600" b="1" dirty="0" smtClean="0">
                <a:latin typeface="华文细黑"/>
                <a:ea typeface="华文细黑"/>
                <a:cs typeface="华文细黑"/>
              </a:rPr>
              <a:t>链路状态选路算法</a:t>
            </a:r>
            <a:r>
              <a:rPr lang="en-US" altLang="zh-CN" sz="3600" b="1" dirty="0" smtClean="0">
                <a:latin typeface="华文细黑"/>
                <a:ea typeface="华文细黑"/>
                <a:cs typeface="华文细黑"/>
              </a:rPr>
              <a:t>LS</a:t>
            </a:r>
          </a:p>
          <a:p>
            <a:pPr marL="0" indent="0">
              <a:lnSpc>
                <a:spcPts val="5320"/>
              </a:lnSpc>
              <a:buNone/>
            </a:pPr>
            <a:r>
              <a:rPr lang="zh-CN" altLang="en-US" sz="3600" b="1" dirty="0" smtClean="0">
                <a:latin typeface="华文细黑"/>
                <a:ea typeface="华文细黑"/>
                <a:cs typeface="华文细黑"/>
              </a:rPr>
              <a:t>距离向量选路算法</a:t>
            </a:r>
            <a:r>
              <a:rPr lang="en-US" altLang="zh-CN" sz="3600" b="1" dirty="0" smtClean="0">
                <a:latin typeface="华文细黑"/>
                <a:ea typeface="华文细黑"/>
                <a:cs typeface="华文细黑"/>
              </a:rPr>
              <a:t>DV</a:t>
            </a:r>
          </a:p>
          <a:p>
            <a:pPr marL="0" indent="0">
              <a:lnSpc>
                <a:spcPts val="5320"/>
              </a:lnSpc>
              <a:buNone/>
            </a:pPr>
            <a:r>
              <a:rPr lang="zh-CN" altLang="en-US" sz="3600" b="1" dirty="0" smtClean="0">
                <a:solidFill>
                  <a:srgbClr val="FF0000"/>
                </a:solidFill>
                <a:latin typeface="华文细黑"/>
                <a:ea typeface="华文细黑"/>
                <a:cs typeface="华文细黑"/>
              </a:rPr>
              <a:t>路由选择工作环境</a:t>
            </a:r>
            <a:r>
              <a:rPr lang="en-US" altLang="zh-CN" sz="3600" b="1" dirty="0">
                <a:solidFill>
                  <a:srgbClr val="FF0000"/>
                </a:solidFill>
                <a:latin typeface="华文细黑"/>
                <a:ea typeface="华文细黑"/>
                <a:cs typeface="华文细黑"/>
              </a:rPr>
              <a:t>—</a:t>
            </a:r>
            <a:r>
              <a:rPr lang="en-US" altLang="zh-CN" sz="3600" b="1" dirty="0" smtClean="0">
                <a:solidFill>
                  <a:srgbClr val="FF0000"/>
                </a:solidFill>
                <a:latin typeface="华文细黑"/>
                <a:ea typeface="华文细黑"/>
                <a:cs typeface="华文细黑"/>
              </a:rPr>
              <a:t>—</a:t>
            </a:r>
            <a:r>
              <a:rPr lang="en-US" altLang="en-US" sz="3600" b="1" dirty="0" smtClean="0">
                <a:solidFill>
                  <a:srgbClr val="FF0000"/>
                </a:solidFill>
                <a:latin typeface="华文细黑"/>
                <a:ea typeface="华文细黑"/>
                <a:cs typeface="华文细黑"/>
              </a:rPr>
              <a:t>层次选路</a:t>
            </a:r>
          </a:p>
          <a:p>
            <a:pPr marL="0" indent="0">
              <a:lnSpc>
                <a:spcPts val="5320"/>
              </a:lnSpc>
              <a:buNone/>
            </a:pPr>
            <a:r>
              <a:rPr kumimoji="1" lang="en-US" altLang="zh-CN" sz="3600" b="1" dirty="0" smtClean="0">
                <a:latin typeface="华文细黑"/>
                <a:ea typeface="华文细黑"/>
                <a:cs typeface="华文细黑"/>
              </a:rPr>
              <a:t>    -</a:t>
            </a:r>
            <a:r>
              <a:rPr kumimoji="1" lang="zh-CN" altLang="en-US" sz="3600" b="1" dirty="0" smtClean="0">
                <a:latin typeface="华文细黑"/>
                <a:ea typeface="华文细黑"/>
                <a:cs typeface="华文细黑"/>
              </a:rPr>
              <a:t>基本思路</a:t>
            </a:r>
            <a:endParaRPr kumimoji="1" lang="en-US" altLang="zh-CN" sz="3600" b="1" dirty="0" smtClean="0">
              <a:latin typeface="华文细黑"/>
              <a:ea typeface="华文细黑"/>
              <a:cs typeface="华文细黑"/>
            </a:endParaRPr>
          </a:p>
          <a:p>
            <a:pPr marL="0" indent="0">
              <a:lnSpc>
                <a:spcPts val="5320"/>
              </a:lnSpc>
              <a:buNone/>
            </a:pPr>
            <a:r>
              <a:rPr lang="zh-CN" altLang="en-US" sz="3600" b="1" dirty="0" smtClean="0">
                <a:solidFill>
                  <a:srgbClr val="FF0000"/>
                </a:solidFill>
                <a:latin typeface="华文细黑"/>
                <a:ea typeface="华文细黑"/>
                <a:cs typeface="华文细黑"/>
              </a:rPr>
              <a:t>    </a:t>
            </a:r>
            <a:r>
              <a:rPr lang="en-US" altLang="zh-CN" sz="3600" b="1" dirty="0" smtClean="0">
                <a:solidFill>
                  <a:srgbClr val="FF0000"/>
                </a:solidFill>
                <a:latin typeface="华文细黑"/>
                <a:ea typeface="华文细黑"/>
                <a:cs typeface="华文细黑"/>
              </a:rPr>
              <a:t>-</a:t>
            </a:r>
            <a:r>
              <a:rPr lang="zh-CN" altLang="en-US" sz="3600" b="1" dirty="0" smtClean="0">
                <a:solidFill>
                  <a:srgbClr val="FF0000"/>
                </a:solidFill>
                <a:latin typeface="华文细黑"/>
                <a:ea typeface="华文细黑"/>
                <a:cs typeface="华文细黑"/>
              </a:rPr>
              <a:t>如何实现</a:t>
            </a:r>
            <a:endParaRPr kumimoji="1" lang="zh-CN" altLang="en-US" sz="3600" b="1" dirty="0">
              <a:solidFill>
                <a:srgbClr val="FF0000"/>
              </a:solidFill>
              <a:latin typeface="华文细黑"/>
              <a:ea typeface="华文细黑"/>
              <a:cs typeface="华文细黑"/>
            </a:endParaRPr>
          </a:p>
        </p:txBody>
      </p:sp>
    </p:spTree>
    <p:extLst>
      <p:ext uri="{BB962C8B-B14F-4D97-AF65-F5344CB8AC3E}">
        <p14:creationId xmlns:p14="http://schemas.microsoft.com/office/powerpoint/2010/main" val="6387657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04800"/>
            <a:ext cx="8072119" cy="647649"/>
          </a:xfrm>
          <a:prstGeom prst="rect">
            <a:avLst/>
          </a:prstGeom>
        </p:spPr>
        <p:txBody>
          <a:bodyPr vert="horz" wrap="square" lIns="0" tIns="0" rIns="0" bIns="0" rtlCol="0">
            <a:noAutofit/>
          </a:bodyPr>
          <a:lstStyle/>
          <a:p>
            <a:pPr marL="95250" algn="l">
              <a:lnSpc>
                <a:spcPts val="4660"/>
              </a:lnSpc>
            </a:pPr>
            <a:r>
              <a:rPr sz="4000" spc="-40" dirty="0" smtClean="0">
                <a:solidFill>
                  <a:schemeClr val="tx1"/>
                </a:solidFill>
                <a:latin typeface="黑体"/>
                <a:cs typeface="黑体"/>
              </a:rPr>
              <a:t>层次选路</a:t>
            </a:r>
            <a:endParaRPr sz="4000" dirty="0">
              <a:solidFill>
                <a:schemeClr val="tx1"/>
              </a:solidFill>
              <a:latin typeface="黑体"/>
              <a:cs typeface="黑体"/>
            </a:endParaRPr>
          </a:p>
        </p:txBody>
      </p:sp>
      <p:sp>
        <p:nvSpPr>
          <p:cNvPr id="3" name="object 3"/>
          <p:cNvSpPr txBox="1"/>
          <p:nvPr/>
        </p:nvSpPr>
        <p:spPr>
          <a:xfrm>
            <a:off x="621893" y="1424680"/>
            <a:ext cx="3546475" cy="4617720"/>
          </a:xfrm>
          <a:prstGeom prst="rect">
            <a:avLst/>
          </a:prstGeom>
        </p:spPr>
        <p:txBody>
          <a:bodyPr vert="horz" wrap="square" lIns="0" tIns="0" rIns="0" bIns="0" rtlCol="0">
            <a:noAutofit/>
          </a:bodyPr>
          <a:lstStyle/>
          <a:p>
            <a:pPr marL="355600" marR="67310" indent="-342900" algn="just">
              <a:lnSpc>
                <a:spcPct val="958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把路由器聚合成多个区 </a:t>
            </a:r>
            <a:r>
              <a:rPr sz="2400" spc="0" dirty="0" smtClean="0">
                <a:latin typeface="宋体"/>
                <a:cs typeface="宋体"/>
              </a:rPr>
              <a:t>域</a:t>
            </a:r>
            <a:r>
              <a:rPr sz="2400" spc="-10" dirty="0" smtClean="0">
                <a:latin typeface="Comic Sans MS"/>
                <a:cs typeface="Comic Sans MS"/>
              </a:rPr>
              <a:t>,</a:t>
            </a:r>
            <a:r>
              <a:rPr sz="2400" spc="-15" dirty="0" smtClean="0">
                <a:latin typeface="Comic Sans MS"/>
                <a:cs typeface="Comic Sans MS"/>
              </a:rPr>
              <a:t> </a:t>
            </a:r>
            <a:r>
              <a:rPr sz="2400" spc="0" dirty="0" smtClean="0">
                <a:solidFill>
                  <a:srgbClr val="FF0000"/>
                </a:solidFill>
                <a:latin typeface="Comic Sans MS"/>
                <a:cs typeface="Comic Sans MS"/>
              </a:rPr>
              <a:t>“</a:t>
            </a:r>
            <a:r>
              <a:rPr sz="2000" spc="-10" dirty="0" smtClean="0">
                <a:solidFill>
                  <a:srgbClr val="FF0000"/>
                </a:solidFill>
                <a:latin typeface="Comic Sans MS"/>
                <a:cs typeface="Comic Sans MS"/>
              </a:rPr>
              <a:t>a</a:t>
            </a:r>
            <a:r>
              <a:rPr sz="2000" spc="0" dirty="0" smtClean="0">
                <a:solidFill>
                  <a:srgbClr val="FF0000"/>
                </a:solidFill>
                <a:latin typeface="Comic Sans MS"/>
                <a:cs typeface="Comic Sans MS"/>
              </a:rPr>
              <a:t>utonomous</a:t>
            </a:r>
            <a:r>
              <a:rPr sz="2000" spc="-40" dirty="0" smtClean="0">
                <a:solidFill>
                  <a:srgbClr val="FF0000"/>
                </a:solidFill>
                <a:latin typeface="Comic Sans MS"/>
                <a:cs typeface="Comic Sans MS"/>
              </a:rPr>
              <a:t> </a:t>
            </a:r>
            <a:r>
              <a:rPr sz="2000" spc="0" dirty="0" smtClean="0">
                <a:solidFill>
                  <a:srgbClr val="FF0000"/>
                </a:solidFill>
                <a:latin typeface="Comic Sans MS"/>
                <a:cs typeface="Comic Sans MS"/>
              </a:rPr>
              <a:t>sy</a:t>
            </a:r>
            <a:r>
              <a:rPr sz="2000" spc="-10" dirty="0" smtClean="0">
                <a:solidFill>
                  <a:srgbClr val="FF0000"/>
                </a:solidFill>
                <a:latin typeface="Comic Sans MS"/>
                <a:cs typeface="Comic Sans MS"/>
              </a:rPr>
              <a:t>s</a:t>
            </a:r>
            <a:r>
              <a:rPr sz="2000" spc="0" dirty="0" smtClean="0">
                <a:solidFill>
                  <a:srgbClr val="FF0000"/>
                </a:solidFill>
                <a:latin typeface="Comic Sans MS"/>
                <a:cs typeface="Comic Sans MS"/>
              </a:rPr>
              <a:t>tems</a:t>
            </a:r>
            <a:r>
              <a:rPr sz="2400" spc="0" dirty="0" smtClean="0">
                <a:solidFill>
                  <a:srgbClr val="FF0000"/>
                </a:solidFill>
                <a:latin typeface="Comic Sans MS"/>
                <a:cs typeface="Comic Sans MS"/>
              </a:rPr>
              <a:t>” (AS</a:t>
            </a:r>
            <a:r>
              <a:rPr sz="2400" spc="-10" dirty="0" smtClean="0">
                <a:solidFill>
                  <a:srgbClr val="FF0000"/>
                </a:solidFill>
                <a:latin typeface="Comic Sans MS"/>
                <a:cs typeface="Comic Sans MS"/>
              </a:rPr>
              <a:t>)</a:t>
            </a:r>
            <a:r>
              <a:rPr sz="2400" spc="0" dirty="0" smtClean="0">
                <a:solidFill>
                  <a:srgbClr val="0066FF"/>
                </a:solidFill>
                <a:latin typeface="华文新魏"/>
                <a:cs typeface="华文新魏"/>
              </a:rPr>
              <a:t>自治系统</a:t>
            </a:r>
            <a:endParaRPr sz="2400" dirty="0">
              <a:latin typeface="华文新魏"/>
              <a:cs typeface="华文新魏"/>
            </a:endParaRPr>
          </a:p>
          <a:p>
            <a:pPr>
              <a:lnSpc>
                <a:spcPts val="650"/>
              </a:lnSpc>
              <a:spcBef>
                <a:spcPts val="9"/>
              </a:spcBef>
            </a:pPr>
            <a:endParaRPr sz="650" dirty="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在同一</a:t>
            </a:r>
            <a:r>
              <a:rPr sz="2400" spc="-5" dirty="0" smtClean="0">
                <a:latin typeface="Comic Sans MS"/>
                <a:cs typeface="Comic Sans MS"/>
              </a:rPr>
              <a:t>A</a:t>
            </a:r>
            <a:r>
              <a:rPr sz="2400" spc="0" dirty="0" smtClean="0">
                <a:latin typeface="Comic Sans MS"/>
                <a:cs typeface="Comic Sans MS"/>
              </a:rPr>
              <a:t>S</a:t>
            </a:r>
            <a:r>
              <a:rPr sz="2400" spc="0" dirty="0" smtClean="0">
                <a:latin typeface="宋体"/>
                <a:cs typeface="宋体"/>
              </a:rPr>
              <a:t>中的路由器运</a:t>
            </a:r>
            <a:endParaRPr sz="2400" dirty="0">
              <a:latin typeface="宋体"/>
              <a:cs typeface="宋体"/>
            </a:endParaRPr>
          </a:p>
          <a:p>
            <a:pPr marL="355600">
              <a:lnSpc>
                <a:spcPct val="100000"/>
              </a:lnSpc>
            </a:pPr>
            <a:r>
              <a:rPr sz="2400" spc="-5" dirty="0" smtClean="0">
                <a:latin typeface="宋体"/>
                <a:cs typeface="宋体"/>
              </a:rPr>
              <a:t>行同样的选路协议</a:t>
            </a:r>
            <a:endParaRPr sz="2400" dirty="0">
              <a:latin typeface="宋体"/>
              <a:cs typeface="宋体"/>
            </a:endParaRPr>
          </a:p>
          <a:p>
            <a:pPr marL="469265" marR="27940">
              <a:lnSpc>
                <a:spcPct val="100000"/>
              </a:lnSpc>
              <a:spcBef>
                <a:spcPts val="495"/>
              </a:spcBef>
              <a:buClr>
                <a:srgbClr val="7E7E7E"/>
              </a:buClr>
              <a:buSzPct val="70000"/>
              <a:tabLst>
                <a:tab pos="756285" algn="l"/>
              </a:tabLst>
            </a:pPr>
            <a:r>
              <a:rPr lang="zh-CN" altLang="en-US" sz="1400" dirty="0">
                <a:solidFill>
                  <a:srgbClr val="7E7E7E"/>
                </a:solidFill>
                <a:latin typeface="Verdana"/>
                <a:cs typeface="Verdana"/>
              </a:rPr>
              <a:t>●	</a:t>
            </a:r>
            <a:r>
              <a:rPr sz="2000" dirty="0" smtClean="0">
                <a:latin typeface="宋体"/>
                <a:cs typeface="宋体"/>
              </a:rPr>
              <a:t>“</a:t>
            </a:r>
            <a:r>
              <a:rPr sz="2000" dirty="0" smtClean="0">
                <a:latin typeface="Comic Sans MS"/>
                <a:cs typeface="Comic Sans MS"/>
              </a:rPr>
              <a:t>intr</a:t>
            </a:r>
            <a:r>
              <a:rPr sz="2000" spc="-10" dirty="0" smtClean="0">
                <a:latin typeface="Comic Sans MS"/>
                <a:cs typeface="Comic Sans MS"/>
              </a:rPr>
              <a:t>a</a:t>
            </a:r>
            <a:r>
              <a:rPr sz="2000" spc="5" dirty="0" smtClean="0">
                <a:latin typeface="Comic Sans MS"/>
                <a:cs typeface="Comic Sans MS"/>
              </a:rPr>
              <a:t>-</a:t>
            </a:r>
            <a:r>
              <a:rPr sz="2000" spc="0" dirty="0" smtClean="0">
                <a:latin typeface="Comic Sans MS"/>
                <a:cs typeface="Comic Sans MS"/>
              </a:rPr>
              <a:t>AS”</a:t>
            </a:r>
            <a:r>
              <a:rPr sz="2000" spc="-20" dirty="0" smtClean="0">
                <a:latin typeface="Comic Sans MS"/>
                <a:cs typeface="Comic Sans MS"/>
              </a:rPr>
              <a:t> </a:t>
            </a:r>
            <a:r>
              <a:rPr sz="2000" spc="0" dirty="0" smtClean="0">
                <a:latin typeface="Comic Sans MS"/>
                <a:cs typeface="Comic Sans MS"/>
              </a:rPr>
              <a:t>rout</a:t>
            </a:r>
            <a:r>
              <a:rPr sz="2000" spc="5" dirty="0" smtClean="0">
                <a:latin typeface="Comic Sans MS"/>
                <a:cs typeface="Comic Sans MS"/>
              </a:rPr>
              <a:t>i</a:t>
            </a:r>
            <a:r>
              <a:rPr sz="2000" spc="0" dirty="0" smtClean="0">
                <a:latin typeface="Comic Sans MS"/>
                <a:cs typeface="Comic Sans MS"/>
              </a:rPr>
              <a:t>ng p</a:t>
            </a:r>
            <a:r>
              <a:rPr sz="2000" spc="-10" dirty="0" smtClean="0">
                <a:latin typeface="Comic Sans MS"/>
                <a:cs typeface="Comic Sans MS"/>
              </a:rPr>
              <a:t>r</a:t>
            </a:r>
            <a:r>
              <a:rPr sz="2000" spc="0" dirty="0" smtClean="0">
                <a:latin typeface="Comic Sans MS"/>
                <a:cs typeface="Comic Sans MS"/>
              </a:rPr>
              <a:t>otoco</a:t>
            </a:r>
            <a:r>
              <a:rPr sz="2000" spc="10" dirty="0" smtClean="0">
                <a:latin typeface="Comic Sans MS"/>
                <a:cs typeface="Comic Sans MS"/>
              </a:rPr>
              <a:t>l</a:t>
            </a:r>
            <a:r>
              <a:rPr sz="2000" spc="0" dirty="0" smtClean="0">
                <a:solidFill>
                  <a:srgbClr val="F30700"/>
                </a:solidFill>
                <a:latin typeface="宋体"/>
                <a:cs typeface="宋体"/>
              </a:rPr>
              <a:t>自治系</a:t>
            </a:r>
            <a:r>
              <a:rPr sz="2000" spc="-15" dirty="0" smtClean="0">
                <a:solidFill>
                  <a:srgbClr val="F30700"/>
                </a:solidFill>
                <a:latin typeface="宋体"/>
                <a:cs typeface="宋体"/>
              </a:rPr>
              <a:t>统</a:t>
            </a:r>
            <a:r>
              <a:rPr sz="2000" spc="0" dirty="0" smtClean="0">
                <a:solidFill>
                  <a:srgbClr val="F30700"/>
                </a:solidFill>
                <a:latin typeface="宋体"/>
                <a:cs typeface="宋体"/>
              </a:rPr>
              <a:t>内部选 路协议</a:t>
            </a:r>
            <a:endParaRPr sz="2000" dirty="0">
              <a:latin typeface="宋体"/>
              <a:cs typeface="宋体"/>
            </a:endParaRPr>
          </a:p>
          <a:p>
            <a:pPr marL="756285" marR="68580" indent="-287020" algn="just">
              <a:lnSpc>
                <a:spcPct val="100000"/>
              </a:lnSpc>
              <a:spcBef>
                <a:spcPts val="480"/>
              </a:spcBef>
              <a:tabLst>
                <a:tab pos="756285" algn="l"/>
              </a:tabLst>
            </a:pPr>
            <a:r>
              <a:rPr sz="1400" dirty="0" smtClean="0">
                <a:solidFill>
                  <a:srgbClr val="7E7E7E"/>
                </a:solidFill>
                <a:latin typeface="Verdana"/>
                <a:cs typeface="Verdana"/>
              </a:rPr>
              <a:t>●	</a:t>
            </a:r>
            <a:r>
              <a:rPr sz="2000" dirty="0" smtClean="0">
                <a:latin typeface="宋体"/>
                <a:cs typeface="宋体"/>
              </a:rPr>
              <a:t>在不同</a:t>
            </a:r>
            <a:r>
              <a:rPr sz="2000" spc="-5" dirty="0" smtClean="0">
                <a:latin typeface="Comic Sans MS"/>
                <a:cs typeface="Comic Sans MS"/>
              </a:rPr>
              <a:t>A</a:t>
            </a:r>
            <a:r>
              <a:rPr sz="2000" spc="0" dirty="0" smtClean="0">
                <a:latin typeface="Comic Sans MS"/>
                <a:cs typeface="Comic Sans MS"/>
              </a:rPr>
              <a:t>S</a:t>
            </a:r>
            <a:r>
              <a:rPr sz="2000" spc="0" dirty="0" smtClean="0">
                <a:latin typeface="宋体"/>
                <a:cs typeface="宋体"/>
              </a:rPr>
              <a:t>中的路由器可 </a:t>
            </a:r>
            <a:r>
              <a:rPr sz="2000" spc="-5" dirty="0" smtClean="0">
                <a:latin typeface="宋体"/>
                <a:cs typeface="宋体"/>
              </a:rPr>
              <a:t>运行不同</a:t>
            </a:r>
            <a:r>
              <a:rPr sz="2000" spc="0" dirty="0" smtClean="0">
                <a:latin typeface="宋体"/>
                <a:cs typeface="宋体"/>
              </a:rPr>
              <a:t>的</a:t>
            </a:r>
            <a:r>
              <a:rPr sz="2000" spc="-440" dirty="0" smtClean="0">
                <a:latin typeface="宋体"/>
                <a:cs typeface="宋体"/>
              </a:rPr>
              <a:t> </a:t>
            </a:r>
            <a:r>
              <a:rPr sz="2000" spc="0" dirty="0" smtClean="0">
                <a:latin typeface="Comic Sans MS"/>
                <a:cs typeface="Comic Sans MS"/>
              </a:rPr>
              <a:t>intr</a:t>
            </a:r>
            <a:r>
              <a:rPr sz="2000" spc="-15" dirty="0" smtClean="0">
                <a:latin typeface="Comic Sans MS"/>
                <a:cs typeface="Comic Sans MS"/>
              </a:rPr>
              <a:t>a</a:t>
            </a:r>
            <a:r>
              <a:rPr sz="2000" spc="0" dirty="0" smtClean="0">
                <a:latin typeface="Comic Sans MS"/>
                <a:cs typeface="Comic Sans MS"/>
              </a:rPr>
              <a:t>-AS</a:t>
            </a:r>
            <a:r>
              <a:rPr sz="2000" spc="-5" dirty="0" smtClean="0">
                <a:latin typeface="Comic Sans MS"/>
                <a:cs typeface="Comic Sans MS"/>
              </a:rPr>
              <a:t> </a:t>
            </a:r>
            <a:r>
              <a:rPr sz="2000" spc="0" dirty="0" smtClean="0">
                <a:latin typeface="宋体"/>
                <a:cs typeface="宋体"/>
              </a:rPr>
              <a:t>选 路协议</a:t>
            </a:r>
            <a:endParaRPr sz="2000" dirty="0">
              <a:latin typeface="宋体"/>
              <a:cs typeface="宋体"/>
            </a:endParaRPr>
          </a:p>
          <a:p>
            <a:pPr>
              <a:lnSpc>
                <a:spcPts val="550"/>
              </a:lnSpc>
              <a:spcBef>
                <a:spcPts val="9"/>
              </a:spcBef>
            </a:pPr>
            <a:endParaRPr sz="550" dirty="0"/>
          </a:p>
          <a:p>
            <a:pPr marL="355600" marR="12700" indent="-342900" algn="just">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不同</a:t>
            </a:r>
            <a:r>
              <a:rPr sz="2400" spc="-5" dirty="0" smtClean="0">
                <a:latin typeface="Comic Sans MS"/>
                <a:cs typeface="Comic Sans MS"/>
              </a:rPr>
              <a:t>A</a:t>
            </a:r>
            <a:r>
              <a:rPr sz="2400" spc="0" dirty="0" smtClean="0">
                <a:latin typeface="Comic Sans MS"/>
                <a:cs typeface="Comic Sans MS"/>
              </a:rPr>
              <a:t>S</a:t>
            </a:r>
            <a:r>
              <a:rPr sz="2400" spc="0" dirty="0" smtClean="0">
                <a:latin typeface="宋体"/>
                <a:cs typeface="宋体"/>
              </a:rPr>
              <a:t>之间运行</a:t>
            </a:r>
            <a:r>
              <a:rPr sz="2400" spc="0" dirty="0" smtClean="0">
                <a:solidFill>
                  <a:srgbClr val="F30700"/>
                </a:solidFill>
                <a:latin typeface="宋体"/>
                <a:cs typeface="宋体"/>
              </a:rPr>
              <a:t>自治系 统间选路协议</a:t>
            </a:r>
            <a:endParaRPr sz="2400" dirty="0">
              <a:latin typeface="宋体"/>
              <a:cs typeface="宋体"/>
            </a:endParaRPr>
          </a:p>
        </p:txBody>
      </p:sp>
      <p:sp>
        <p:nvSpPr>
          <p:cNvPr id="4" name="object 4"/>
          <p:cNvSpPr/>
          <p:nvPr/>
        </p:nvSpPr>
        <p:spPr>
          <a:xfrm>
            <a:off x="4972050" y="1525397"/>
            <a:ext cx="3676650" cy="3634359"/>
          </a:xfrm>
          <a:custGeom>
            <a:avLst/>
            <a:gdLst/>
            <a:ahLst/>
            <a:cxnLst/>
            <a:rect l="l" t="t" r="r" b="b"/>
            <a:pathLst>
              <a:path w="3676650" h="3634359">
                <a:moveTo>
                  <a:pt x="0" y="3634359"/>
                </a:moveTo>
                <a:lnTo>
                  <a:pt x="3676650" y="3634359"/>
                </a:lnTo>
                <a:lnTo>
                  <a:pt x="3676650" y="0"/>
                </a:lnTo>
                <a:lnTo>
                  <a:pt x="0" y="0"/>
                </a:lnTo>
                <a:lnTo>
                  <a:pt x="0" y="3634359"/>
                </a:lnTo>
                <a:close/>
              </a:path>
            </a:pathLst>
          </a:custGeom>
          <a:ln w="19050">
            <a:solidFill>
              <a:srgbClr val="FF0000"/>
            </a:solidFill>
          </a:ln>
        </p:spPr>
        <p:txBody>
          <a:bodyPr wrap="square" lIns="0" tIns="0" rIns="0" bIns="0" rtlCol="0">
            <a:noAutofit/>
          </a:bodyPr>
          <a:lstStyle/>
          <a:p>
            <a:endParaRPr/>
          </a:p>
        </p:txBody>
      </p:sp>
      <p:sp>
        <p:nvSpPr>
          <p:cNvPr id="5" name="object 5"/>
          <p:cNvSpPr/>
          <p:nvPr/>
        </p:nvSpPr>
        <p:spPr>
          <a:xfrm>
            <a:off x="5667375" y="1393697"/>
            <a:ext cx="2419350" cy="295275"/>
          </a:xfrm>
          <a:custGeom>
            <a:avLst/>
            <a:gdLst/>
            <a:ahLst/>
            <a:cxnLst/>
            <a:rect l="l" t="t" r="r" b="b"/>
            <a:pathLst>
              <a:path w="2419350" h="295275">
                <a:moveTo>
                  <a:pt x="0" y="295275"/>
                </a:moveTo>
                <a:lnTo>
                  <a:pt x="2419350" y="295275"/>
                </a:lnTo>
                <a:lnTo>
                  <a:pt x="2419350" y="0"/>
                </a:lnTo>
                <a:lnTo>
                  <a:pt x="0" y="0"/>
                </a:lnTo>
                <a:lnTo>
                  <a:pt x="0" y="295275"/>
                </a:lnTo>
                <a:close/>
              </a:path>
            </a:pathLst>
          </a:custGeom>
          <a:solidFill>
            <a:srgbClr val="FFFFFF"/>
          </a:solidFill>
        </p:spPr>
        <p:txBody>
          <a:bodyPr wrap="square" lIns="0" tIns="0" rIns="0" bIns="0" rtlCol="0">
            <a:noAutofit/>
          </a:bodyPr>
          <a:lstStyle/>
          <a:p>
            <a:endParaRPr/>
          </a:p>
        </p:txBody>
      </p:sp>
      <p:sp>
        <p:nvSpPr>
          <p:cNvPr id="6" name="object 6"/>
          <p:cNvSpPr txBox="1"/>
          <p:nvPr/>
        </p:nvSpPr>
        <p:spPr>
          <a:xfrm>
            <a:off x="5080253" y="1322831"/>
            <a:ext cx="3349625" cy="3426460"/>
          </a:xfrm>
          <a:prstGeom prst="rect">
            <a:avLst/>
          </a:prstGeom>
        </p:spPr>
        <p:txBody>
          <a:bodyPr vert="horz" wrap="square" lIns="0" tIns="0" rIns="0" bIns="0" rtlCol="0">
            <a:noAutofit/>
          </a:bodyPr>
          <a:lstStyle/>
          <a:p>
            <a:pPr marR="59690" algn="ctr">
              <a:lnSpc>
                <a:spcPct val="100000"/>
              </a:lnSpc>
            </a:pPr>
            <a:r>
              <a:rPr sz="2400" dirty="0" smtClean="0">
                <a:solidFill>
                  <a:srgbClr val="FF0000"/>
                </a:solidFill>
                <a:latin typeface="宋体"/>
                <a:cs typeface="宋体"/>
              </a:rPr>
              <a:t>网关路由器</a:t>
            </a:r>
            <a:endParaRPr sz="2400" dirty="0">
              <a:latin typeface="宋体"/>
              <a:cs typeface="宋体"/>
            </a:endParaRPr>
          </a:p>
          <a:p>
            <a:pPr>
              <a:lnSpc>
                <a:spcPts val="1000"/>
              </a:lnSpc>
              <a:spcBef>
                <a:spcPts val="74"/>
              </a:spcBef>
            </a:pPr>
            <a:endParaRPr sz="1000" dirty="0"/>
          </a:p>
          <a:p>
            <a:pPr marL="12700">
              <a:lnSpc>
                <a:spcPct val="100000"/>
              </a:lnSpc>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Comic Sans MS"/>
                <a:cs typeface="Comic Sans MS"/>
              </a:rPr>
              <a:t>AS</a:t>
            </a:r>
            <a:r>
              <a:rPr sz="2000" spc="-25" dirty="0" smtClean="0">
                <a:latin typeface="Comic Sans MS"/>
                <a:cs typeface="Comic Sans MS"/>
              </a:rPr>
              <a:t> </a:t>
            </a:r>
            <a:r>
              <a:rPr sz="2000" spc="-5" dirty="0" smtClean="0">
                <a:latin typeface="宋体"/>
                <a:cs typeface="宋体"/>
              </a:rPr>
              <a:t>中的特殊路由器</a:t>
            </a:r>
            <a:endParaRPr sz="2000" dirty="0">
              <a:latin typeface="宋体"/>
              <a:cs typeface="宋体"/>
            </a:endParaRPr>
          </a:p>
          <a:p>
            <a:pPr marL="355600" marR="18415" indent="-342900">
              <a:lnSpc>
                <a:spcPct val="100000"/>
              </a:lnSpc>
              <a:spcBef>
                <a:spcPts val="480"/>
              </a:spcBef>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与</a:t>
            </a:r>
            <a:r>
              <a:rPr sz="2000" spc="-5" dirty="0" smtClean="0">
                <a:latin typeface="Comic Sans MS"/>
                <a:cs typeface="Comic Sans MS"/>
              </a:rPr>
              <a:t>A</a:t>
            </a:r>
            <a:r>
              <a:rPr sz="2000" spc="0" dirty="0" smtClean="0">
                <a:latin typeface="Comic Sans MS"/>
                <a:cs typeface="Comic Sans MS"/>
              </a:rPr>
              <a:t>S</a:t>
            </a:r>
            <a:r>
              <a:rPr sz="2000" spc="0" dirty="0" smtClean="0">
                <a:latin typeface="宋体"/>
                <a:cs typeface="宋体"/>
              </a:rPr>
              <a:t>中所有其他路由器之 间运行</a:t>
            </a:r>
            <a:r>
              <a:rPr sz="2000" spc="-425" dirty="0" smtClean="0">
                <a:latin typeface="宋体"/>
                <a:cs typeface="宋体"/>
              </a:rPr>
              <a:t> </a:t>
            </a:r>
            <a:r>
              <a:rPr sz="2000" spc="0" dirty="0" smtClean="0">
                <a:latin typeface="Comic Sans MS"/>
                <a:cs typeface="Comic Sans MS"/>
              </a:rPr>
              <a:t>intr</a:t>
            </a:r>
            <a:r>
              <a:rPr sz="2000" spc="-10" dirty="0" smtClean="0">
                <a:latin typeface="Comic Sans MS"/>
                <a:cs typeface="Comic Sans MS"/>
              </a:rPr>
              <a:t>a</a:t>
            </a:r>
            <a:r>
              <a:rPr sz="2000" spc="5" dirty="0" smtClean="0">
                <a:latin typeface="Comic Sans MS"/>
                <a:cs typeface="Comic Sans MS"/>
              </a:rPr>
              <a:t>-</a:t>
            </a:r>
            <a:r>
              <a:rPr sz="2000" spc="0" dirty="0" smtClean="0">
                <a:latin typeface="Comic Sans MS"/>
                <a:cs typeface="Comic Sans MS"/>
              </a:rPr>
              <a:t>AS</a:t>
            </a:r>
            <a:r>
              <a:rPr sz="2000" spc="-10" dirty="0" smtClean="0">
                <a:latin typeface="Comic Sans MS"/>
                <a:cs typeface="Comic Sans MS"/>
              </a:rPr>
              <a:t> </a:t>
            </a:r>
            <a:r>
              <a:rPr sz="2000" spc="0" dirty="0" smtClean="0">
                <a:latin typeface="宋体"/>
                <a:cs typeface="宋体"/>
              </a:rPr>
              <a:t>选路协议</a:t>
            </a:r>
            <a:endParaRPr sz="2000" dirty="0">
              <a:latin typeface="宋体"/>
              <a:cs typeface="宋体"/>
            </a:endParaRPr>
          </a:p>
          <a:p>
            <a:pPr marL="12700">
              <a:lnSpc>
                <a:spcPct val="100000"/>
              </a:lnSpc>
              <a:spcBef>
                <a:spcPts val="380"/>
              </a:spcBef>
              <a:tabLst>
                <a:tab pos="354965"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100" spc="-105" dirty="0" smtClean="0">
                <a:latin typeface="宋体"/>
                <a:cs typeface="宋体"/>
              </a:rPr>
              <a:t>同时</a:t>
            </a:r>
            <a:r>
              <a:rPr sz="2100" spc="-475" dirty="0" smtClean="0">
                <a:latin typeface="宋体"/>
                <a:cs typeface="宋体"/>
              </a:rPr>
              <a:t> </a:t>
            </a:r>
            <a:r>
              <a:rPr sz="2000" spc="0" dirty="0" smtClean="0">
                <a:latin typeface="宋体"/>
                <a:cs typeface="宋体"/>
              </a:rPr>
              <a:t>负责到</a:t>
            </a:r>
            <a:r>
              <a:rPr sz="2000" spc="-5" dirty="0" smtClean="0">
                <a:latin typeface="Comic Sans MS"/>
                <a:cs typeface="Comic Sans MS"/>
              </a:rPr>
              <a:t>A</a:t>
            </a:r>
            <a:r>
              <a:rPr sz="2000" spc="0" dirty="0" smtClean="0">
                <a:latin typeface="Comic Sans MS"/>
                <a:cs typeface="Comic Sans MS"/>
              </a:rPr>
              <a:t>S</a:t>
            </a:r>
            <a:r>
              <a:rPr sz="2000" spc="0" dirty="0" smtClean="0">
                <a:latin typeface="宋体"/>
                <a:cs typeface="宋体"/>
              </a:rPr>
              <a:t>以外目的地</a:t>
            </a:r>
            <a:endParaRPr sz="2000" dirty="0">
              <a:latin typeface="宋体"/>
              <a:cs typeface="宋体"/>
            </a:endParaRPr>
          </a:p>
          <a:p>
            <a:pPr marL="355600">
              <a:lnSpc>
                <a:spcPts val="2380"/>
              </a:lnSpc>
            </a:pPr>
            <a:r>
              <a:rPr sz="2000" spc="-5" dirty="0" smtClean="0">
                <a:latin typeface="宋体"/>
                <a:cs typeface="宋体"/>
              </a:rPr>
              <a:t>的选路</a:t>
            </a:r>
            <a:endParaRPr sz="2000" dirty="0">
              <a:latin typeface="宋体"/>
              <a:cs typeface="宋体"/>
            </a:endParaRPr>
          </a:p>
          <a:p>
            <a:pPr>
              <a:lnSpc>
                <a:spcPts val="700"/>
              </a:lnSpc>
              <a:spcBef>
                <a:spcPts val="34"/>
              </a:spcBef>
            </a:pPr>
            <a:endParaRPr sz="700" dirty="0"/>
          </a:p>
          <a:p>
            <a:pPr marL="756285" marR="47625" indent="-287020">
              <a:lnSpc>
                <a:spcPct val="94900"/>
              </a:lnSpc>
              <a:tabLst>
                <a:tab pos="756285" algn="l"/>
              </a:tabLst>
            </a:pPr>
            <a:r>
              <a:rPr sz="1400" dirty="0" smtClean="0">
                <a:solidFill>
                  <a:srgbClr val="7E7E7E"/>
                </a:solidFill>
                <a:latin typeface="Verdana"/>
                <a:cs typeface="Verdana"/>
              </a:rPr>
              <a:t>●	</a:t>
            </a:r>
            <a:r>
              <a:rPr sz="2000" dirty="0" smtClean="0">
                <a:latin typeface="宋体"/>
                <a:cs typeface="宋体"/>
              </a:rPr>
              <a:t>与其他的网关路由器之 间运行</a:t>
            </a:r>
            <a:r>
              <a:rPr sz="2000" spc="-425" dirty="0" smtClean="0">
                <a:latin typeface="宋体"/>
                <a:cs typeface="宋体"/>
              </a:rPr>
              <a:t> </a:t>
            </a:r>
            <a:r>
              <a:rPr sz="2100" spc="-50" dirty="0" smtClean="0">
                <a:latin typeface="Comic Sans MS"/>
                <a:cs typeface="Comic Sans MS"/>
              </a:rPr>
              <a:t>inte</a:t>
            </a:r>
            <a:r>
              <a:rPr sz="2100" spc="-65" dirty="0" smtClean="0">
                <a:latin typeface="Comic Sans MS"/>
                <a:cs typeface="Comic Sans MS"/>
              </a:rPr>
              <a:t>r</a:t>
            </a:r>
            <a:r>
              <a:rPr sz="2100" spc="-40" dirty="0" smtClean="0">
                <a:latin typeface="Comic Sans MS"/>
                <a:cs typeface="Comic Sans MS"/>
              </a:rPr>
              <a:t>-</a:t>
            </a:r>
            <a:r>
              <a:rPr sz="2100" spc="-75" dirty="0" smtClean="0">
                <a:latin typeface="Comic Sans MS"/>
                <a:cs typeface="Comic Sans MS"/>
              </a:rPr>
              <a:t>AS</a:t>
            </a:r>
            <a:r>
              <a:rPr sz="2100" spc="-50" dirty="0" smtClean="0">
                <a:latin typeface="Comic Sans MS"/>
                <a:cs typeface="Comic Sans MS"/>
              </a:rPr>
              <a:t> routing</a:t>
            </a:r>
            <a:r>
              <a:rPr sz="2100" spc="-65" dirty="0" smtClean="0">
                <a:latin typeface="Comic Sans MS"/>
                <a:cs typeface="Comic Sans MS"/>
              </a:rPr>
              <a:t> </a:t>
            </a:r>
            <a:r>
              <a:rPr sz="2000" spc="0" dirty="0" smtClean="0">
                <a:latin typeface="Comic Sans MS"/>
                <a:cs typeface="Comic Sans MS"/>
              </a:rPr>
              <a:t>p</a:t>
            </a:r>
            <a:r>
              <a:rPr sz="2000" spc="-10" dirty="0" smtClean="0">
                <a:latin typeface="Comic Sans MS"/>
                <a:cs typeface="Comic Sans MS"/>
              </a:rPr>
              <a:t>r</a:t>
            </a:r>
            <a:r>
              <a:rPr sz="2000" spc="0" dirty="0" smtClean="0">
                <a:latin typeface="Comic Sans MS"/>
                <a:cs typeface="Comic Sans MS"/>
              </a:rPr>
              <a:t>otocol</a:t>
            </a:r>
            <a:r>
              <a:rPr sz="2000" spc="-10" dirty="0" smtClean="0">
                <a:latin typeface="Comic Sans MS"/>
                <a:cs typeface="Comic Sans MS"/>
              </a:rPr>
              <a:t> </a:t>
            </a:r>
            <a:r>
              <a:rPr sz="2000" spc="0" dirty="0" smtClean="0">
                <a:solidFill>
                  <a:srgbClr val="F30700"/>
                </a:solidFill>
                <a:latin typeface="宋体"/>
                <a:cs typeface="宋体"/>
              </a:rPr>
              <a:t>自治 系统间选路协议</a:t>
            </a:r>
            <a:endParaRPr sz="2000" dirty="0">
              <a:latin typeface="宋体"/>
              <a:cs typeface="宋体"/>
            </a:endParaRPr>
          </a:p>
        </p:txBody>
      </p:sp>
      <p:sp>
        <p:nvSpPr>
          <p:cNvPr id="7" name="object 7"/>
          <p:cNvSpPr/>
          <p:nvPr/>
        </p:nvSpPr>
        <p:spPr>
          <a:xfrm>
            <a:off x="4860035" y="5447766"/>
            <a:ext cx="3816477" cy="707885"/>
          </a:xfrm>
          <a:custGeom>
            <a:avLst/>
            <a:gdLst/>
            <a:ahLst/>
            <a:cxnLst/>
            <a:rect l="l" t="t" r="r" b="b"/>
            <a:pathLst>
              <a:path w="3816477" h="707885">
                <a:moveTo>
                  <a:pt x="0" y="707885"/>
                </a:moveTo>
                <a:lnTo>
                  <a:pt x="3816477" y="707885"/>
                </a:lnTo>
                <a:lnTo>
                  <a:pt x="3816477" y="0"/>
                </a:lnTo>
                <a:lnTo>
                  <a:pt x="0" y="0"/>
                </a:lnTo>
                <a:lnTo>
                  <a:pt x="0" y="707885"/>
                </a:lnTo>
                <a:close/>
              </a:path>
            </a:pathLst>
          </a:custGeom>
          <a:ln w="25400">
            <a:solidFill>
              <a:srgbClr val="00CC99"/>
            </a:solidFill>
          </a:ln>
        </p:spPr>
        <p:txBody>
          <a:bodyPr wrap="square" lIns="0" tIns="0" rIns="0" bIns="0" rtlCol="0">
            <a:noAutofit/>
          </a:bodyPr>
          <a:lstStyle/>
          <a:p>
            <a:endParaRPr/>
          </a:p>
        </p:txBody>
      </p:sp>
      <p:sp>
        <p:nvSpPr>
          <p:cNvPr id="8" name="object 8"/>
          <p:cNvSpPr txBox="1"/>
          <p:nvPr/>
        </p:nvSpPr>
        <p:spPr>
          <a:xfrm>
            <a:off x="4939665" y="5502706"/>
            <a:ext cx="3837304" cy="588010"/>
          </a:xfrm>
          <a:prstGeom prst="rect">
            <a:avLst/>
          </a:prstGeom>
        </p:spPr>
        <p:txBody>
          <a:bodyPr vert="horz" wrap="square" lIns="0" tIns="0" rIns="0" bIns="0" rtlCol="0">
            <a:noAutofit/>
          </a:bodyPr>
          <a:lstStyle/>
          <a:p>
            <a:pPr marL="12700">
              <a:lnSpc>
                <a:spcPct val="100000"/>
              </a:lnSpc>
            </a:pPr>
            <a:r>
              <a:rPr sz="2000" dirty="0" smtClean="0">
                <a:solidFill>
                  <a:srgbClr val="C00000"/>
                </a:solidFill>
                <a:latin typeface="宋体"/>
                <a:cs typeface="宋体"/>
              </a:rPr>
              <a:t>检查你</a:t>
            </a:r>
            <a:r>
              <a:rPr sz="2000" spc="-15" dirty="0" smtClean="0">
                <a:solidFill>
                  <a:srgbClr val="C00000"/>
                </a:solidFill>
                <a:latin typeface="宋体"/>
                <a:cs typeface="宋体"/>
              </a:rPr>
              <a:t>们</a:t>
            </a:r>
            <a:r>
              <a:rPr sz="2000" spc="0" dirty="0" smtClean="0">
                <a:solidFill>
                  <a:srgbClr val="C00000"/>
                </a:solidFill>
                <a:latin typeface="宋体"/>
                <a:cs typeface="宋体"/>
              </a:rPr>
              <a:t>自</a:t>
            </a:r>
            <a:r>
              <a:rPr sz="2000" spc="-15" dirty="0" smtClean="0">
                <a:solidFill>
                  <a:srgbClr val="C00000"/>
                </a:solidFill>
                <a:latin typeface="宋体"/>
                <a:cs typeface="宋体"/>
              </a:rPr>
              <a:t>己</a:t>
            </a:r>
            <a:r>
              <a:rPr sz="2000" spc="0" dirty="0" smtClean="0">
                <a:solidFill>
                  <a:srgbClr val="C00000"/>
                </a:solidFill>
                <a:latin typeface="宋体"/>
                <a:cs typeface="宋体"/>
              </a:rPr>
              <a:t>网络的</a:t>
            </a:r>
            <a:r>
              <a:rPr sz="2000" spc="-15" dirty="0" smtClean="0">
                <a:solidFill>
                  <a:srgbClr val="C00000"/>
                </a:solidFill>
                <a:latin typeface="宋体"/>
                <a:cs typeface="宋体"/>
              </a:rPr>
              <a:t>网</a:t>
            </a:r>
            <a:r>
              <a:rPr sz="2000" spc="0" dirty="0" smtClean="0">
                <a:solidFill>
                  <a:srgbClr val="C00000"/>
                </a:solidFill>
                <a:latin typeface="宋体"/>
                <a:cs typeface="宋体"/>
              </a:rPr>
              <a:t>关</a:t>
            </a:r>
            <a:r>
              <a:rPr sz="2000" spc="-15" dirty="0" smtClean="0">
                <a:solidFill>
                  <a:srgbClr val="C00000"/>
                </a:solidFill>
                <a:latin typeface="宋体"/>
                <a:cs typeface="宋体"/>
              </a:rPr>
              <a:t>路</a:t>
            </a:r>
            <a:r>
              <a:rPr sz="2000" spc="0" dirty="0" smtClean="0">
                <a:solidFill>
                  <a:srgbClr val="C00000"/>
                </a:solidFill>
                <a:latin typeface="宋体"/>
                <a:cs typeface="宋体"/>
              </a:rPr>
              <a:t>由器，</a:t>
            </a:r>
            <a:endParaRPr sz="2000" dirty="0">
              <a:latin typeface="宋体"/>
              <a:cs typeface="宋体"/>
            </a:endParaRPr>
          </a:p>
          <a:p>
            <a:pPr marL="12700">
              <a:lnSpc>
                <a:spcPts val="2230"/>
              </a:lnSpc>
            </a:pPr>
            <a:r>
              <a:rPr sz="2000" spc="-5" dirty="0" smtClean="0">
                <a:solidFill>
                  <a:srgbClr val="C00000"/>
                </a:solidFill>
                <a:latin typeface="宋体"/>
                <a:cs typeface="宋体"/>
              </a:rPr>
              <a:t>思考它们是如何选路工</a:t>
            </a:r>
            <a:r>
              <a:rPr sz="2000" spc="-15" dirty="0" smtClean="0">
                <a:solidFill>
                  <a:srgbClr val="C00000"/>
                </a:solidFill>
                <a:latin typeface="宋体"/>
                <a:cs typeface="宋体"/>
              </a:rPr>
              <a:t>作</a:t>
            </a:r>
            <a:r>
              <a:rPr sz="2000" spc="0" dirty="0" smtClean="0">
                <a:solidFill>
                  <a:srgbClr val="C00000"/>
                </a:solidFill>
                <a:latin typeface="宋体"/>
                <a:cs typeface="宋体"/>
              </a:rPr>
              <a:t>的</a:t>
            </a:r>
            <a:endParaRPr sz="2000" dirty="0">
              <a:latin typeface="宋体"/>
              <a:cs typeface="宋体"/>
            </a:endParaRPr>
          </a:p>
        </p:txBody>
      </p:sp>
    </p:spTree>
    <p:extLst>
      <p:ext uri="{BB962C8B-B14F-4D97-AF65-F5344CB8AC3E}">
        <p14:creationId xmlns:p14="http://schemas.microsoft.com/office/powerpoint/2010/main" val="4645534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52400"/>
            <a:ext cx="8229600" cy="1143000"/>
          </a:xfrm>
          <a:prstGeom prst="rect">
            <a:avLst/>
          </a:prstGeom>
        </p:spPr>
        <p:txBody>
          <a:bodyPr vert="horz" wrap="square" lIns="0" tIns="0" rIns="0" bIns="0" rtlCol="0">
            <a:noAutofit/>
          </a:bodyPr>
          <a:lstStyle/>
          <a:p>
            <a:pPr marL="12700" algn="l">
              <a:lnSpc>
                <a:spcPts val="4770"/>
              </a:lnSpc>
            </a:pPr>
            <a:r>
              <a:rPr sz="4000" spc="-35" dirty="0" smtClean="0">
                <a:solidFill>
                  <a:schemeClr val="tx1"/>
                </a:solidFill>
                <a:latin typeface="黑体"/>
                <a:cs typeface="黑体"/>
              </a:rPr>
              <a:t>互联的自治</a:t>
            </a:r>
            <a:r>
              <a:rPr sz="4000" spc="-40" dirty="0" smtClean="0">
                <a:solidFill>
                  <a:schemeClr val="tx1"/>
                </a:solidFill>
                <a:latin typeface="黑体"/>
                <a:cs typeface="黑体"/>
              </a:rPr>
              <a:t>系统</a:t>
            </a:r>
            <a:r>
              <a:rPr sz="4000" spc="-840" dirty="0" smtClean="0">
                <a:solidFill>
                  <a:schemeClr val="tx1"/>
                </a:solidFill>
                <a:latin typeface="黑体"/>
                <a:cs typeface="黑体"/>
              </a:rPr>
              <a:t> </a:t>
            </a:r>
            <a:r>
              <a:rPr sz="3200" spc="0" dirty="0" smtClean="0">
                <a:solidFill>
                  <a:schemeClr val="tx1"/>
                </a:solidFill>
                <a:latin typeface="Comic Sans MS"/>
                <a:cs typeface="Comic Sans MS"/>
              </a:rPr>
              <a:t>In</a:t>
            </a:r>
            <a:r>
              <a:rPr sz="3200" spc="5" dirty="0" smtClean="0">
                <a:solidFill>
                  <a:schemeClr val="tx1"/>
                </a:solidFill>
                <a:latin typeface="Comic Sans MS"/>
                <a:cs typeface="Comic Sans MS"/>
              </a:rPr>
              <a:t>t</a:t>
            </a:r>
            <a:r>
              <a:rPr sz="3200" spc="0" dirty="0" smtClean="0">
                <a:solidFill>
                  <a:schemeClr val="tx1"/>
                </a:solidFill>
                <a:latin typeface="Comic Sans MS"/>
                <a:cs typeface="Comic Sans MS"/>
              </a:rPr>
              <a:t>erc</a:t>
            </a:r>
            <a:r>
              <a:rPr sz="3200" spc="-15" dirty="0" smtClean="0">
                <a:solidFill>
                  <a:schemeClr val="tx1"/>
                </a:solidFill>
                <a:latin typeface="Comic Sans MS"/>
                <a:cs typeface="Comic Sans MS"/>
              </a:rPr>
              <a:t>o</a:t>
            </a:r>
            <a:r>
              <a:rPr sz="3200" spc="0" dirty="0" smtClean="0">
                <a:solidFill>
                  <a:schemeClr val="tx1"/>
                </a:solidFill>
                <a:latin typeface="Comic Sans MS"/>
                <a:cs typeface="Comic Sans MS"/>
              </a:rPr>
              <a:t>nnected AS’s</a:t>
            </a:r>
            <a:endParaRPr sz="3200" dirty="0">
              <a:solidFill>
                <a:schemeClr val="tx1"/>
              </a:solidFill>
              <a:latin typeface="Comic Sans MS"/>
              <a:cs typeface="Comic Sans MS"/>
            </a:endParaRPr>
          </a:p>
        </p:txBody>
      </p:sp>
      <p:sp>
        <p:nvSpPr>
          <p:cNvPr id="3" name="object 3"/>
          <p:cNvSpPr/>
          <p:nvPr/>
        </p:nvSpPr>
        <p:spPr>
          <a:xfrm>
            <a:off x="631329" y="1436490"/>
            <a:ext cx="8226933" cy="4320032"/>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1887601" y="1734369"/>
            <a:ext cx="649224" cy="358775"/>
          </a:xfrm>
          <a:custGeom>
            <a:avLst/>
            <a:gdLst/>
            <a:ahLst/>
            <a:cxnLst/>
            <a:rect l="l" t="t" r="r" b="b"/>
            <a:pathLst>
              <a:path w="649224" h="358775">
                <a:moveTo>
                  <a:pt x="0" y="179450"/>
                </a:moveTo>
                <a:lnTo>
                  <a:pt x="9431" y="136301"/>
                </a:lnTo>
                <a:lnTo>
                  <a:pt x="36223" y="96948"/>
                </a:lnTo>
                <a:lnTo>
                  <a:pt x="78124" y="62633"/>
                </a:lnTo>
                <a:lnTo>
                  <a:pt x="113339" y="43170"/>
                </a:lnTo>
                <a:lnTo>
                  <a:pt x="153599" y="26867"/>
                </a:lnTo>
                <a:lnTo>
                  <a:pt x="198239" y="14091"/>
                </a:lnTo>
                <a:lnTo>
                  <a:pt x="246589" y="5210"/>
                </a:lnTo>
                <a:lnTo>
                  <a:pt x="297982" y="594"/>
                </a:lnTo>
                <a:lnTo>
                  <a:pt x="324612" y="0"/>
                </a:lnTo>
                <a:lnTo>
                  <a:pt x="377276" y="2346"/>
                </a:lnTo>
                <a:lnTo>
                  <a:pt x="427232" y="9140"/>
                </a:lnTo>
                <a:lnTo>
                  <a:pt x="473810" y="20015"/>
                </a:lnTo>
                <a:lnTo>
                  <a:pt x="516343" y="34600"/>
                </a:lnTo>
                <a:lnTo>
                  <a:pt x="554164" y="52530"/>
                </a:lnTo>
                <a:lnTo>
                  <a:pt x="586605" y="73435"/>
                </a:lnTo>
                <a:lnTo>
                  <a:pt x="623720" y="109567"/>
                </a:lnTo>
                <a:lnTo>
                  <a:pt x="644976" y="150323"/>
                </a:lnTo>
                <a:lnTo>
                  <a:pt x="649224" y="179450"/>
                </a:lnTo>
                <a:lnTo>
                  <a:pt x="648148" y="194161"/>
                </a:lnTo>
                <a:lnTo>
                  <a:pt x="644976" y="208543"/>
                </a:lnTo>
                <a:lnTo>
                  <a:pt x="623720" y="249261"/>
                </a:lnTo>
                <a:lnTo>
                  <a:pt x="586605" y="285366"/>
                </a:lnTo>
                <a:lnTo>
                  <a:pt x="554164" y="306260"/>
                </a:lnTo>
                <a:lnTo>
                  <a:pt x="516343" y="324182"/>
                </a:lnTo>
                <a:lnTo>
                  <a:pt x="473810" y="338763"/>
                </a:lnTo>
                <a:lnTo>
                  <a:pt x="427232" y="349635"/>
                </a:lnTo>
                <a:lnTo>
                  <a:pt x="377276" y="356428"/>
                </a:lnTo>
                <a:lnTo>
                  <a:pt x="324612" y="358775"/>
                </a:lnTo>
                <a:lnTo>
                  <a:pt x="297982" y="358180"/>
                </a:lnTo>
                <a:lnTo>
                  <a:pt x="271947" y="356428"/>
                </a:lnTo>
                <a:lnTo>
                  <a:pt x="221991" y="349635"/>
                </a:lnTo>
                <a:lnTo>
                  <a:pt x="175413" y="338763"/>
                </a:lnTo>
                <a:lnTo>
                  <a:pt x="132880" y="324182"/>
                </a:lnTo>
                <a:lnTo>
                  <a:pt x="95059" y="306260"/>
                </a:lnTo>
                <a:lnTo>
                  <a:pt x="62618" y="285366"/>
                </a:lnTo>
                <a:lnTo>
                  <a:pt x="25503" y="249261"/>
                </a:lnTo>
                <a:lnTo>
                  <a:pt x="4247" y="208543"/>
                </a:lnTo>
                <a:lnTo>
                  <a:pt x="0" y="179450"/>
                </a:lnTo>
                <a:close/>
              </a:path>
            </a:pathLst>
          </a:custGeom>
          <a:ln w="28575">
            <a:solidFill>
              <a:srgbClr val="F30700"/>
            </a:solidFill>
          </a:ln>
        </p:spPr>
        <p:txBody>
          <a:bodyPr wrap="square" lIns="0" tIns="0" rIns="0" bIns="0" rtlCol="0">
            <a:noAutofit/>
          </a:bodyPr>
          <a:lstStyle/>
          <a:p>
            <a:endParaRPr/>
          </a:p>
        </p:txBody>
      </p:sp>
      <p:sp>
        <p:nvSpPr>
          <p:cNvPr id="5" name="object 5"/>
          <p:cNvSpPr/>
          <p:nvPr/>
        </p:nvSpPr>
        <p:spPr>
          <a:xfrm>
            <a:off x="3760851" y="1805870"/>
            <a:ext cx="649224" cy="358775"/>
          </a:xfrm>
          <a:custGeom>
            <a:avLst/>
            <a:gdLst/>
            <a:ahLst/>
            <a:cxnLst/>
            <a:rect l="l" t="t" r="r" b="b"/>
            <a:pathLst>
              <a:path w="649224" h="358775">
                <a:moveTo>
                  <a:pt x="324612" y="0"/>
                </a:moveTo>
                <a:lnTo>
                  <a:pt x="271947" y="2346"/>
                </a:lnTo>
                <a:lnTo>
                  <a:pt x="221991" y="9139"/>
                </a:lnTo>
                <a:lnTo>
                  <a:pt x="175413" y="20011"/>
                </a:lnTo>
                <a:lnTo>
                  <a:pt x="132880" y="34592"/>
                </a:lnTo>
                <a:lnTo>
                  <a:pt x="95059" y="52514"/>
                </a:lnTo>
                <a:lnTo>
                  <a:pt x="62618" y="73408"/>
                </a:lnTo>
                <a:lnTo>
                  <a:pt x="25503" y="109513"/>
                </a:lnTo>
                <a:lnTo>
                  <a:pt x="4247" y="150231"/>
                </a:lnTo>
                <a:lnTo>
                  <a:pt x="0" y="179324"/>
                </a:lnTo>
                <a:lnTo>
                  <a:pt x="1075" y="194035"/>
                </a:lnTo>
                <a:lnTo>
                  <a:pt x="16544" y="236025"/>
                </a:lnTo>
                <a:lnTo>
                  <a:pt x="48623" y="273829"/>
                </a:lnTo>
                <a:lnTo>
                  <a:pt x="95059" y="306197"/>
                </a:lnTo>
                <a:lnTo>
                  <a:pt x="132880" y="324137"/>
                </a:lnTo>
                <a:lnTo>
                  <a:pt x="175413" y="338735"/>
                </a:lnTo>
                <a:lnTo>
                  <a:pt x="221991" y="349621"/>
                </a:lnTo>
                <a:lnTo>
                  <a:pt x="271947" y="356424"/>
                </a:lnTo>
                <a:lnTo>
                  <a:pt x="324612" y="358775"/>
                </a:lnTo>
                <a:lnTo>
                  <a:pt x="351241" y="358179"/>
                </a:lnTo>
                <a:lnTo>
                  <a:pt x="402634" y="353556"/>
                </a:lnTo>
                <a:lnTo>
                  <a:pt x="450984" y="344666"/>
                </a:lnTo>
                <a:lnTo>
                  <a:pt x="495624" y="331877"/>
                </a:lnTo>
                <a:lnTo>
                  <a:pt x="535884" y="315561"/>
                </a:lnTo>
                <a:lnTo>
                  <a:pt x="571099" y="296089"/>
                </a:lnTo>
                <a:lnTo>
                  <a:pt x="613000" y="261770"/>
                </a:lnTo>
                <a:lnTo>
                  <a:pt x="639792" y="222432"/>
                </a:lnTo>
                <a:lnTo>
                  <a:pt x="649224" y="179324"/>
                </a:lnTo>
                <a:lnTo>
                  <a:pt x="648148" y="164613"/>
                </a:lnTo>
                <a:lnTo>
                  <a:pt x="632679" y="122635"/>
                </a:lnTo>
                <a:lnTo>
                  <a:pt x="600600" y="84853"/>
                </a:lnTo>
                <a:lnTo>
                  <a:pt x="554164" y="52514"/>
                </a:lnTo>
                <a:lnTo>
                  <a:pt x="516343" y="34592"/>
                </a:lnTo>
                <a:lnTo>
                  <a:pt x="473810" y="20011"/>
                </a:lnTo>
                <a:lnTo>
                  <a:pt x="427232" y="9139"/>
                </a:lnTo>
                <a:lnTo>
                  <a:pt x="377276" y="2346"/>
                </a:lnTo>
                <a:lnTo>
                  <a:pt x="324612" y="0"/>
                </a:lnTo>
                <a:close/>
              </a:path>
            </a:pathLst>
          </a:custGeom>
          <a:noFill/>
        </p:spPr>
        <p:txBody>
          <a:bodyPr wrap="square" lIns="0" tIns="0" rIns="0" bIns="0" rtlCol="0">
            <a:noAutofit/>
          </a:bodyPr>
          <a:lstStyle/>
          <a:p>
            <a:endParaRPr/>
          </a:p>
        </p:txBody>
      </p:sp>
      <p:sp>
        <p:nvSpPr>
          <p:cNvPr id="6" name="object 6"/>
          <p:cNvSpPr/>
          <p:nvPr/>
        </p:nvSpPr>
        <p:spPr>
          <a:xfrm>
            <a:off x="3760851" y="1805870"/>
            <a:ext cx="649224" cy="358775"/>
          </a:xfrm>
          <a:custGeom>
            <a:avLst/>
            <a:gdLst/>
            <a:ahLst/>
            <a:cxnLst/>
            <a:rect l="l" t="t" r="r" b="b"/>
            <a:pathLst>
              <a:path w="649224" h="358775">
                <a:moveTo>
                  <a:pt x="0" y="179324"/>
                </a:moveTo>
                <a:lnTo>
                  <a:pt x="9431" y="136223"/>
                </a:lnTo>
                <a:lnTo>
                  <a:pt x="36223" y="96904"/>
                </a:lnTo>
                <a:lnTo>
                  <a:pt x="78124" y="62612"/>
                </a:lnTo>
                <a:lnTo>
                  <a:pt x="113339" y="43159"/>
                </a:lnTo>
                <a:lnTo>
                  <a:pt x="153599" y="26861"/>
                </a:lnTo>
                <a:lnTo>
                  <a:pt x="198239" y="14089"/>
                </a:lnTo>
                <a:lnTo>
                  <a:pt x="246589" y="5210"/>
                </a:lnTo>
                <a:lnTo>
                  <a:pt x="297982" y="594"/>
                </a:lnTo>
                <a:lnTo>
                  <a:pt x="324612" y="0"/>
                </a:lnTo>
                <a:lnTo>
                  <a:pt x="377276" y="2346"/>
                </a:lnTo>
                <a:lnTo>
                  <a:pt x="427232" y="9139"/>
                </a:lnTo>
                <a:lnTo>
                  <a:pt x="473810" y="20011"/>
                </a:lnTo>
                <a:lnTo>
                  <a:pt x="516343" y="34592"/>
                </a:lnTo>
                <a:lnTo>
                  <a:pt x="554164" y="52514"/>
                </a:lnTo>
                <a:lnTo>
                  <a:pt x="586605" y="73408"/>
                </a:lnTo>
                <a:lnTo>
                  <a:pt x="623720" y="109513"/>
                </a:lnTo>
                <a:lnTo>
                  <a:pt x="644976" y="150231"/>
                </a:lnTo>
                <a:lnTo>
                  <a:pt x="649224" y="179324"/>
                </a:lnTo>
                <a:lnTo>
                  <a:pt x="648148" y="194035"/>
                </a:lnTo>
                <a:lnTo>
                  <a:pt x="644976" y="208420"/>
                </a:lnTo>
                <a:lnTo>
                  <a:pt x="623720" y="249154"/>
                </a:lnTo>
                <a:lnTo>
                  <a:pt x="586605" y="285284"/>
                </a:lnTo>
                <a:lnTo>
                  <a:pt x="554164" y="306197"/>
                </a:lnTo>
                <a:lnTo>
                  <a:pt x="516343" y="324137"/>
                </a:lnTo>
                <a:lnTo>
                  <a:pt x="473810" y="338735"/>
                </a:lnTo>
                <a:lnTo>
                  <a:pt x="427232" y="349621"/>
                </a:lnTo>
                <a:lnTo>
                  <a:pt x="377276" y="356424"/>
                </a:lnTo>
                <a:lnTo>
                  <a:pt x="324612" y="358775"/>
                </a:lnTo>
                <a:lnTo>
                  <a:pt x="297982" y="358179"/>
                </a:lnTo>
                <a:lnTo>
                  <a:pt x="271947" y="356424"/>
                </a:lnTo>
                <a:lnTo>
                  <a:pt x="221991" y="349621"/>
                </a:lnTo>
                <a:lnTo>
                  <a:pt x="175413" y="338735"/>
                </a:lnTo>
                <a:lnTo>
                  <a:pt x="132880" y="324137"/>
                </a:lnTo>
                <a:lnTo>
                  <a:pt x="95059" y="306197"/>
                </a:lnTo>
                <a:lnTo>
                  <a:pt x="62618" y="285284"/>
                </a:lnTo>
                <a:lnTo>
                  <a:pt x="25503" y="249154"/>
                </a:lnTo>
                <a:lnTo>
                  <a:pt x="4247" y="208420"/>
                </a:lnTo>
                <a:lnTo>
                  <a:pt x="0" y="179324"/>
                </a:lnTo>
                <a:close/>
              </a:path>
            </a:pathLst>
          </a:custGeom>
          <a:ln w="9525">
            <a:solidFill>
              <a:srgbClr val="000000"/>
            </a:solidFill>
          </a:ln>
        </p:spPr>
        <p:txBody>
          <a:bodyPr wrap="square" lIns="0" tIns="0" rIns="0" bIns="0" rtlCol="0">
            <a:noAutofit/>
          </a:bodyPr>
          <a:lstStyle/>
          <a:p>
            <a:endParaRPr/>
          </a:p>
        </p:txBody>
      </p:sp>
      <p:sp>
        <p:nvSpPr>
          <p:cNvPr id="7" name="object 7"/>
          <p:cNvSpPr/>
          <p:nvPr/>
        </p:nvSpPr>
        <p:spPr>
          <a:xfrm>
            <a:off x="5129276" y="2453570"/>
            <a:ext cx="649224" cy="358775"/>
          </a:xfrm>
          <a:custGeom>
            <a:avLst/>
            <a:gdLst/>
            <a:ahLst/>
            <a:cxnLst/>
            <a:rect l="l" t="t" r="r" b="b"/>
            <a:pathLst>
              <a:path w="649224" h="358775">
                <a:moveTo>
                  <a:pt x="324612" y="0"/>
                </a:moveTo>
                <a:lnTo>
                  <a:pt x="271947" y="2346"/>
                </a:lnTo>
                <a:lnTo>
                  <a:pt x="221991" y="9139"/>
                </a:lnTo>
                <a:lnTo>
                  <a:pt x="175413" y="20011"/>
                </a:lnTo>
                <a:lnTo>
                  <a:pt x="132880" y="34592"/>
                </a:lnTo>
                <a:lnTo>
                  <a:pt x="95059" y="52514"/>
                </a:lnTo>
                <a:lnTo>
                  <a:pt x="62618" y="73408"/>
                </a:lnTo>
                <a:lnTo>
                  <a:pt x="25503" y="109513"/>
                </a:lnTo>
                <a:lnTo>
                  <a:pt x="4247" y="150231"/>
                </a:lnTo>
                <a:lnTo>
                  <a:pt x="0" y="179324"/>
                </a:lnTo>
                <a:lnTo>
                  <a:pt x="1075" y="194035"/>
                </a:lnTo>
                <a:lnTo>
                  <a:pt x="16544" y="236025"/>
                </a:lnTo>
                <a:lnTo>
                  <a:pt x="48623" y="273829"/>
                </a:lnTo>
                <a:lnTo>
                  <a:pt x="95059" y="306197"/>
                </a:lnTo>
                <a:lnTo>
                  <a:pt x="132880" y="324137"/>
                </a:lnTo>
                <a:lnTo>
                  <a:pt x="175413" y="338735"/>
                </a:lnTo>
                <a:lnTo>
                  <a:pt x="221991" y="349621"/>
                </a:lnTo>
                <a:lnTo>
                  <a:pt x="271947" y="356424"/>
                </a:lnTo>
                <a:lnTo>
                  <a:pt x="324612" y="358775"/>
                </a:lnTo>
                <a:lnTo>
                  <a:pt x="351241" y="358179"/>
                </a:lnTo>
                <a:lnTo>
                  <a:pt x="402634" y="353556"/>
                </a:lnTo>
                <a:lnTo>
                  <a:pt x="450984" y="344666"/>
                </a:lnTo>
                <a:lnTo>
                  <a:pt x="495624" y="331877"/>
                </a:lnTo>
                <a:lnTo>
                  <a:pt x="535884" y="315561"/>
                </a:lnTo>
                <a:lnTo>
                  <a:pt x="571099" y="296089"/>
                </a:lnTo>
                <a:lnTo>
                  <a:pt x="613000" y="261770"/>
                </a:lnTo>
                <a:lnTo>
                  <a:pt x="639792" y="222432"/>
                </a:lnTo>
                <a:lnTo>
                  <a:pt x="649224" y="179324"/>
                </a:lnTo>
                <a:lnTo>
                  <a:pt x="648148" y="164613"/>
                </a:lnTo>
                <a:lnTo>
                  <a:pt x="632679" y="122635"/>
                </a:lnTo>
                <a:lnTo>
                  <a:pt x="600600" y="84853"/>
                </a:lnTo>
                <a:lnTo>
                  <a:pt x="554164" y="52514"/>
                </a:lnTo>
                <a:lnTo>
                  <a:pt x="516343" y="34592"/>
                </a:lnTo>
                <a:lnTo>
                  <a:pt x="473810" y="20011"/>
                </a:lnTo>
                <a:lnTo>
                  <a:pt x="427232" y="9139"/>
                </a:lnTo>
                <a:lnTo>
                  <a:pt x="377276" y="2346"/>
                </a:lnTo>
                <a:lnTo>
                  <a:pt x="324612" y="0"/>
                </a:lnTo>
                <a:close/>
              </a:path>
            </a:pathLst>
          </a:custGeom>
          <a:noFill/>
        </p:spPr>
        <p:txBody>
          <a:bodyPr wrap="square" lIns="0" tIns="0" rIns="0" bIns="0" rtlCol="0">
            <a:noAutofit/>
          </a:bodyPr>
          <a:lstStyle/>
          <a:p>
            <a:endParaRPr/>
          </a:p>
        </p:txBody>
      </p:sp>
      <p:sp>
        <p:nvSpPr>
          <p:cNvPr id="8" name="object 8"/>
          <p:cNvSpPr/>
          <p:nvPr/>
        </p:nvSpPr>
        <p:spPr>
          <a:xfrm>
            <a:off x="5129276" y="2453570"/>
            <a:ext cx="649224" cy="358775"/>
          </a:xfrm>
          <a:custGeom>
            <a:avLst/>
            <a:gdLst/>
            <a:ahLst/>
            <a:cxnLst/>
            <a:rect l="l" t="t" r="r" b="b"/>
            <a:pathLst>
              <a:path w="649224" h="358775">
                <a:moveTo>
                  <a:pt x="0" y="179324"/>
                </a:moveTo>
                <a:lnTo>
                  <a:pt x="9431" y="136223"/>
                </a:lnTo>
                <a:lnTo>
                  <a:pt x="36223" y="96904"/>
                </a:lnTo>
                <a:lnTo>
                  <a:pt x="78124" y="62612"/>
                </a:lnTo>
                <a:lnTo>
                  <a:pt x="113339" y="43159"/>
                </a:lnTo>
                <a:lnTo>
                  <a:pt x="153599" y="26861"/>
                </a:lnTo>
                <a:lnTo>
                  <a:pt x="198239" y="14089"/>
                </a:lnTo>
                <a:lnTo>
                  <a:pt x="246589" y="5210"/>
                </a:lnTo>
                <a:lnTo>
                  <a:pt x="297982" y="594"/>
                </a:lnTo>
                <a:lnTo>
                  <a:pt x="324612" y="0"/>
                </a:lnTo>
                <a:lnTo>
                  <a:pt x="377276" y="2346"/>
                </a:lnTo>
                <a:lnTo>
                  <a:pt x="427232" y="9139"/>
                </a:lnTo>
                <a:lnTo>
                  <a:pt x="473810" y="20011"/>
                </a:lnTo>
                <a:lnTo>
                  <a:pt x="516343" y="34592"/>
                </a:lnTo>
                <a:lnTo>
                  <a:pt x="554164" y="52514"/>
                </a:lnTo>
                <a:lnTo>
                  <a:pt x="586605" y="73408"/>
                </a:lnTo>
                <a:lnTo>
                  <a:pt x="623720" y="109513"/>
                </a:lnTo>
                <a:lnTo>
                  <a:pt x="644976" y="150231"/>
                </a:lnTo>
                <a:lnTo>
                  <a:pt x="649224" y="179324"/>
                </a:lnTo>
                <a:lnTo>
                  <a:pt x="648148" y="194035"/>
                </a:lnTo>
                <a:lnTo>
                  <a:pt x="644976" y="208420"/>
                </a:lnTo>
                <a:lnTo>
                  <a:pt x="623720" y="249154"/>
                </a:lnTo>
                <a:lnTo>
                  <a:pt x="586605" y="285284"/>
                </a:lnTo>
                <a:lnTo>
                  <a:pt x="554164" y="306197"/>
                </a:lnTo>
                <a:lnTo>
                  <a:pt x="516343" y="324137"/>
                </a:lnTo>
                <a:lnTo>
                  <a:pt x="473810" y="338735"/>
                </a:lnTo>
                <a:lnTo>
                  <a:pt x="427232" y="349621"/>
                </a:lnTo>
                <a:lnTo>
                  <a:pt x="377276" y="356424"/>
                </a:lnTo>
                <a:lnTo>
                  <a:pt x="324612" y="358775"/>
                </a:lnTo>
                <a:lnTo>
                  <a:pt x="297982" y="358179"/>
                </a:lnTo>
                <a:lnTo>
                  <a:pt x="271947" y="356424"/>
                </a:lnTo>
                <a:lnTo>
                  <a:pt x="221991" y="349621"/>
                </a:lnTo>
                <a:lnTo>
                  <a:pt x="175413" y="338735"/>
                </a:lnTo>
                <a:lnTo>
                  <a:pt x="132880" y="324137"/>
                </a:lnTo>
                <a:lnTo>
                  <a:pt x="95059" y="306197"/>
                </a:lnTo>
                <a:lnTo>
                  <a:pt x="62618" y="285284"/>
                </a:lnTo>
                <a:lnTo>
                  <a:pt x="25503" y="249154"/>
                </a:lnTo>
                <a:lnTo>
                  <a:pt x="4247" y="208420"/>
                </a:lnTo>
                <a:lnTo>
                  <a:pt x="0" y="179324"/>
                </a:lnTo>
                <a:close/>
              </a:path>
            </a:pathLst>
          </a:custGeom>
          <a:noFill/>
          <a:ln w="9525">
            <a:solidFill>
              <a:srgbClr val="000000"/>
            </a:solidFill>
          </a:ln>
        </p:spPr>
        <p:txBody>
          <a:bodyPr wrap="square" lIns="0" tIns="0" rIns="0" bIns="0" rtlCol="0">
            <a:noAutofit/>
          </a:bodyPr>
          <a:lstStyle/>
          <a:p>
            <a:endParaRPr/>
          </a:p>
        </p:txBody>
      </p:sp>
      <p:sp>
        <p:nvSpPr>
          <p:cNvPr id="9" name="object 9"/>
          <p:cNvSpPr/>
          <p:nvPr/>
        </p:nvSpPr>
        <p:spPr>
          <a:xfrm>
            <a:off x="6172200" y="1828800"/>
            <a:ext cx="649351" cy="358775"/>
          </a:xfrm>
          <a:custGeom>
            <a:avLst/>
            <a:gdLst/>
            <a:ahLst/>
            <a:cxnLst/>
            <a:rect l="l" t="t" r="r" b="b"/>
            <a:pathLst>
              <a:path w="649351" h="358775">
                <a:moveTo>
                  <a:pt x="324612" y="0"/>
                </a:moveTo>
                <a:lnTo>
                  <a:pt x="271947" y="2346"/>
                </a:lnTo>
                <a:lnTo>
                  <a:pt x="221991" y="9139"/>
                </a:lnTo>
                <a:lnTo>
                  <a:pt x="175413" y="20011"/>
                </a:lnTo>
                <a:lnTo>
                  <a:pt x="132880" y="34592"/>
                </a:lnTo>
                <a:lnTo>
                  <a:pt x="95059" y="52514"/>
                </a:lnTo>
                <a:lnTo>
                  <a:pt x="62618" y="73408"/>
                </a:lnTo>
                <a:lnTo>
                  <a:pt x="25503" y="109513"/>
                </a:lnTo>
                <a:lnTo>
                  <a:pt x="4247" y="150231"/>
                </a:lnTo>
                <a:lnTo>
                  <a:pt x="0" y="179324"/>
                </a:lnTo>
                <a:lnTo>
                  <a:pt x="1075" y="194035"/>
                </a:lnTo>
                <a:lnTo>
                  <a:pt x="16544" y="236025"/>
                </a:lnTo>
                <a:lnTo>
                  <a:pt x="48623" y="273829"/>
                </a:lnTo>
                <a:lnTo>
                  <a:pt x="95059" y="306197"/>
                </a:lnTo>
                <a:lnTo>
                  <a:pt x="132880" y="324137"/>
                </a:lnTo>
                <a:lnTo>
                  <a:pt x="175413" y="338735"/>
                </a:lnTo>
                <a:lnTo>
                  <a:pt x="221991" y="349621"/>
                </a:lnTo>
                <a:lnTo>
                  <a:pt x="271947" y="356424"/>
                </a:lnTo>
                <a:lnTo>
                  <a:pt x="324612" y="358775"/>
                </a:lnTo>
                <a:lnTo>
                  <a:pt x="351242" y="358179"/>
                </a:lnTo>
                <a:lnTo>
                  <a:pt x="402642" y="353556"/>
                </a:lnTo>
                <a:lnTo>
                  <a:pt x="451004" y="344666"/>
                </a:lnTo>
                <a:lnTo>
                  <a:pt x="495659" y="331877"/>
                </a:lnTo>
                <a:lnTo>
                  <a:pt x="535938" y="315561"/>
                </a:lnTo>
                <a:lnTo>
                  <a:pt x="571172" y="296089"/>
                </a:lnTo>
                <a:lnTo>
                  <a:pt x="613099" y="261770"/>
                </a:lnTo>
                <a:lnTo>
                  <a:pt x="639911" y="222432"/>
                </a:lnTo>
                <a:lnTo>
                  <a:pt x="649351" y="179324"/>
                </a:lnTo>
                <a:lnTo>
                  <a:pt x="648274" y="164613"/>
                </a:lnTo>
                <a:lnTo>
                  <a:pt x="632793" y="122635"/>
                </a:lnTo>
                <a:lnTo>
                  <a:pt x="600691" y="84853"/>
                </a:lnTo>
                <a:lnTo>
                  <a:pt x="554227" y="52514"/>
                </a:lnTo>
                <a:lnTo>
                  <a:pt x="516388" y="34592"/>
                </a:lnTo>
                <a:lnTo>
                  <a:pt x="473837" y="20011"/>
                </a:lnTo>
                <a:lnTo>
                  <a:pt x="427245" y="9139"/>
                </a:lnTo>
                <a:lnTo>
                  <a:pt x="377280" y="2346"/>
                </a:lnTo>
                <a:lnTo>
                  <a:pt x="324612" y="0"/>
                </a:lnTo>
                <a:close/>
              </a:path>
            </a:pathLst>
          </a:custGeom>
          <a:noFill/>
        </p:spPr>
        <p:txBody>
          <a:bodyPr wrap="square" lIns="0" tIns="0" rIns="0" bIns="0" rtlCol="0">
            <a:noAutofit/>
          </a:bodyPr>
          <a:lstStyle/>
          <a:p>
            <a:endParaRPr/>
          </a:p>
        </p:txBody>
      </p:sp>
      <p:sp>
        <p:nvSpPr>
          <p:cNvPr id="10" name="object 10"/>
          <p:cNvSpPr/>
          <p:nvPr/>
        </p:nvSpPr>
        <p:spPr>
          <a:xfrm>
            <a:off x="6137275" y="1805870"/>
            <a:ext cx="649351" cy="358775"/>
          </a:xfrm>
          <a:custGeom>
            <a:avLst/>
            <a:gdLst/>
            <a:ahLst/>
            <a:cxnLst/>
            <a:rect l="l" t="t" r="r" b="b"/>
            <a:pathLst>
              <a:path w="649351" h="358775">
                <a:moveTo>
                  <a:pt x="0" y="179324"/>
                </a:moveTo>
                <a:lnTo>
                  <a:pt x="9431" y="136223"/>
                </a:lnTo>
                <a:lnTo>
                  <a:pt x="36223" y="96904"/>
                </a:lnTo>
                <a:lnTo>
                  <a:pt x="78124" y="62612"/>
                </a:lnTo>
                <a:lnTo>
                  <a:pt x="113339" y="43159"/>
                </a:lnTo>
                <a:lnTo>
                  <a:pt x="153599" y="26861"/>
                </a:lnTo>
                <a:lnTo>
                  <a:pt x="198239" y="14089"/>
                </a:lnTo>
                <a:lnTo>
                  <a:pt x="246589" y="5210"/>
                </a:lnTo>
                <a:lnTo>
                  <a:pt x="297982" y="594"/>
                </a:lnTo>
                <a:lnTo>
                  <a:pt x="324612" y="0"/>
                </a:lnTo>
                <a:lnTo>
                  <a:pt x="377280" y="2346"/>
                </a:lnTo>
                <a:lnTo>
                  <a:pt x="427245" y="9139"/>
                </a:lnTo>
                <a:lnTo>
                  <a:pt x="473837" y="20011"/>
                </a:lnTo>
                <a:lnTo>
                  <a:pt x="516388" y="34592"/>
                </a:lnTo>
                <a:lnTo>
                  <a:pt x="554227" y="52514"/>
                </a:lnTo>
                <a:lnTo>
                  <a:pt x="586688" y="73408"/>
                </a:lnTo>
                <a:lnTo>
                  <a:pt x="623827" y="109513"/>
                </a:lnTo>
                <a:lnTo>
                  <a:pt x="645100" y="150231"/>
                </a:lnTo>
                <a:lnTo>
                  <a:pt x="649351" y="179324"/>
                </a:lnTo>
                <a:lnTo>
                  <a:pt x="648274" y="194035"/>
                </a:lnTo>
                <a:lnTo>
                  <a:pt x="645100" y="208420"/>
                </a:lnTo>
                <a:lnTo>
                  <a:pt x="623827" y="249154"/>
                </a:lnTo>
                <a:lnTo>
                  <a:pt x="586688" y="285284"/>
                </a:lnTo>
                <a:lnTo>
                  <a:pt x="554227" y="306197"/>
                </a:lnTo>
                <a:lnTo>
                  <a:pt x="516388" y="324137"/>
                </a:lnTo>
                <a:lnTo>
                  <a:pt x="473837" y="338735"/>
                </a:lnTo>
                <a:lnTo>
                  <a:pt x="427245" y="349621"/>
                </a:lnTo>
                <a:lnTo>
                  <a:pt x="377280" y="356424"/>
                </a:lnTo>
                <a:lnTo>
                  <a:pt x="324612" y="358775"/>
                </a:lnTo>
                <a:lnTo>
                  <a:pt x="297982" y="358179"/>
                </a:lnTo>
                <a:lnTo>
                  <a:pt x="271947" y="356424"/>
                </a:lnTo>
                <a:lnTo>
                  <a:pt x="221991" y="349621"/>
                </a:lnTo>
                <a:lnTo>
                  <a:pt x="175413" y="338735"/>
                </a:lnTo>
                <a:lnTo>
                  <a:pt x="132880" y="324137"/>
                </a:lnTo>
                <a:lnTo>
                  <a:pt x="95059" y="306197"/>
                </a:lnTo>
                <a:lnTo>
                  <a:pt x="62618" y="285284"/>
                </a:lnTo>
                <a:lnTo>
                  <a:pt x="25503" y="249154"/>
                </a:lnTo>
                <a:lnTo>
                  <a:pt x="4247" y="208420"/>
                </a:lnTo>
                <a:lnTo>
                  <a:pt x="0" y="179324"/>
                </a:lnTo>
                <a:close/>
              </a:path>
            </a:pathLst>
          </a:custGeom>
          <a:ln w="9525">
            <a:solidFill>
              <a:srgbClr val="000000"/>
            </a:solidFill>
          </a:ln>
        </p:spPr>
        <p:txBody>
          <a:bodyPr wrap="square" lIns="0" tIns="0" rIns="0" bIns="0" rtlCol="0">
            <a:noAutofit/>
          </a:bodyPr>
          <a:lstStyle/>
          <a:p>
            <a:endParaRPr/>
          </a:p>
        </p:txBody>
      </p:sp>
      <p:sp>
        <p:nvSpPr>
          <p:cNvPr id="11" name="object 11"/>
          <p:cNvSpPr txBox="1"/>
          <p:nvPr/>
        </p:nvSpPr>
        <p:spPr>
          <a:xfrm>
            <a:off x="186334" y="4058469"/>
            <a:ext cx="6446520" cy="2299335"/>
          </a:xfrm>
          <a:prstGeom prst="rect">
            <a:avLst/>
          </a:prstGeom>
        </p:spPr>
        <p:txBody>
          <a:bodyPr vert="horz" wrap="square" lIns="0" tIns="0" rIns="0" bIns="0" rtlCol="0">
            <a:noAutofit/>
          </a:bodyPr>
          <a:lstStyle/>
          <a:p>
            <a:pPr marL="355600" indent="-342900">
              <a:lnSpc>
                <a:spcPct val="100000"/>
              </a:lnSpc>
              <a:buClr>
                <a:srgbClr val="00CC99"/>
              </a:buClr>
              <a:buSzPct val="75000"/>
              <a:buFont typeface="Wingdings"/>
              <a:buChar char=""/>
              <a:tabLst>
                <a:tab pos="354965" algn="l"/>
              </a:tabLst>
            </a:pPr>
            <a:r>
              <a:rPr sz="2000" dirty="0" smtClean="0">
                <a:latin typeface="宋体"/>
                <a:cs typeface="宋体"/>
              </a:rPr>
              <a:t>转发</a:t>
            </a:r>
            <a:r>
              <a:rPr sz="2000" spc="-5" dirty="0" smtClean="0">
                <a:latin typeface="宋体"/>
                <a:cs typeface="宋体"/>
              </a:rPr>
              <a:t>表</a:t>
            </a:r>
            <a:r>
              <a:rPr sz="2000" spc="0" dirty="0" smtClean="0">
                <a:solidFill>
                  <a:srgbClr val="C00000"/>
                </a:solidFill>
                <a:latin typeface="宋体"/>
                <a:cs typeface="宋体"/>
              </a:rPr>
              <a:t>同时由</a:t>
            </a:r>
            <a:r>
              <a:rPr sz="2000" spc="-434" dirty="0" smtClean="0">
                <a:solidFill>
                  <a:srgbClr val="C00000"/>
                </a:solidFill>
                <a:latin typeface="宋体"/>
                <a:cs typeface="宋体"/>
              </a:rPr>
              <a:t> </a:t>
            </a:r>
            <a:r>
              <a:rPr sz="2000" spc="0" dirty="0" smtClean="0">
                <a:solidFill>
                  <a:srgbClr val="C00000"/>
                </a:solidFill>
                <a:latin typeface="Comic Sans MS"/>
                <a:cs typeface="Comic Sans MS"/>
              </a:rPr>
              <a:t>intr</a:t>
            </a:r>
            <a:r>
              <a:rPr sz="2000" spc="-10" dirty="0" smtClean="0">
                <a:solidFill>
                  <a:srgbClr val="C00000"/>
                </a:solidFill>
                <a:latin typeface="Comic Sans MS"/>
                <a:cs typeface="Comic Sans MS"/>
              </a:rPr>
              <a:t>a</a:t>
            </a:r>
            <a:r>
              <a:rPr sz="2000" spc="0" dirty="0" smtClean="0">
                <a:solidFill>
                  <a:srgbClr val="C00000"/>
                </a:solidFill>
                <a:latin typeface="Comic Sans MS"/>
                <a:cs typeface="Comic Sans MS"/>
              </a:rPr>
              <a:t>-</a:t>
            </a:r>
            <a:r>
              <a:rPr sz="2000" spc="5" dirty="0" smtClean="0">
                <a:solidFill>
                  <a:srgbClr val="C00000"/>
                </a:solidFill>
                <a:latin typeface="Comic Sans MS"/>
                <a:cs typeface="Comic Sans MS"/>
              </a:rPr>
              <a:t> </a:t>
            </a:r>
            <a:r>
              <a:rPr sz="2000" spc="0" dirty="0" smtClean="0">
                <a:solidFill>
                  <a:srgbClr val="C00000"/>
                </a:solidFill>
                <a:latin typeface="宋体"/>
                <a:cs typeface="宋体"/>
              </a:rPr>
              <a:t>和</a:t>
            </a:r>
            <a:r>
              <a:rPr sz="2000" spc="-400" dirty="0" smtClean="0">
                <a:solidFill>
                  <a:srgbClr val="C00000"/>
                </a:solidFill>
                <a:latin typeface="宋体"/>
                <a:cs typeface="宋体"/>
              </a:rPr>
              <a:t> </a:t>
            </a:r>
            <a:r>
              <a:rPr sz="2000" spc="0" dirty="0" smtClean="0">
                <a:solidFill>
                  <a:srgbClr val="C00000"/>
                </a:solidFill>
                <a:latin typeface="Comic Sans MS"/>
                <a:cs typeface="Comic Sans MS"/>
              </a:rPr>
              <a:t>inte</a:t>
            </a:r>
            <a:r>
              <a:rPr sz="2000" spc="-10" dirty="0" smtClean="0">
                <a:solidFill>
                  <a:srgbClr val="C00000"/>
                </a:solidFill>
                <a:latin typeface="Comic Sans MS"/>
                <a:cs typeface="Comic Sans MS"/>
              </a:rPr>
              <a:t>r</a:t>
            </a:r>
            <a:r>
              <a:rPr sz="2000" spc="5" dirty="0" smtClean="0">
                <a:solidFill>
                  <a:srgbClr val="C00000"/>
                </a:solidFill>
                <a:latin typeface="Comic Sans MS"/>
                <a:cs typeface="Comic Sans MS"/>
              </a:rPr>
              <a:t>-</a:t>
            </a:r>
            <a:r>
              <a:rPr sz="2000" spc="0" dirty="0" smtClean="0">
                <a:solidFill>
                  <a:srgbClr val="C00000"/>
                </a:solidFill>
                <a:latin typeface="Comic Sans MS"/>
                <a:cs typeface="Comic Sans MS"/>
              </a:rPr>
              <a:t>AS</a:t>
            </a:r>
            <a:r>
              <a:rPr sz="2000" spc="-10" dirty="0" smtClean="0">
                <a:solidFill>
                  <a:srgbClr val="C00000"/>
                </a:solidFill>
                <a:latin typeface="Comic Sans MS"/>
                <a:cs typeface="Comic Sans MS"/>
              </a:rPr>
              <a:t> </a:t>
            </a:r>
            <a:r>
              <a:rPr sz="2000" spc="0" dirty="0" smtClean="0">
                <a:solidFill>
                  <a:srgbClr val="C00000"/>
                </a:solidFill>
                <a:latin typeface="宋体"/>
                <a:cs typeface="宋体"/>
              </a:rPr>
              <a:t>选路</a:t>
            </a:r>
            <a:endParaRPr sz="2000" dirty="0">
              <a:latin typeface="宋体"/>
              <a:cs typeface="宋体"/>
            </a:endParaRPr>
          </a:p>
          <a:p>
            <a:pPr marL="355600">
              <a:lnSpc>
                <a:spcPct val="100000"/>
              </a:lnSpc>
            </a:pPr>
            <a:r>
              <a:rPr sz="2000" dirty="0" smtClean="0">
                <a:latin typeface="宋体"/>
                <a:cs typeface="宋体"/>
              </a:rPr>
              <a:t>算法来配置</a:t>
            </a:r>
            <a:endParaRPr sz="2000" dirty="0">
              <a:latin typeface="宋体"/>
              <a:cs typeface="宋体"/>
            </a:endParaRPr>
          </a:p>
          <a:p>
            <a:pPr marL="12700">
              <a:lnSpc>
                <a:spcPct val="100000"/>
              </a:lnSpc>
              <a:spcBef>
                <a:spcPts val="400"/>
              </a:spcBef>
              <a:tabLst>
                <a:tab pos="299085" algn="l"/>
              </a:tabLst>
            </a:pPr>
            <a:r>
              <a:rPr sz="1250" spc="20" dirty="0" smtClean="0">
                <a:solidFill>
                  <a:srgbClr val="3333CC"/>
                </a:solidFill>
                <a:latin typeface="Wingdings"/>
                <a:cs typeface="Wingdings"/>
              </a:rPr>
              <a:t></a:t>
            </a:r>
            <a:r>
              <a:rPr sz="1250" spc="20" dirty="0" smtClean="0">
                <a:solidFill>
                  <a:srgbClr val="3333CC"/>
                </a:solidFill>
                <a:latin typeface="Times New Roman"/>
                <a:cs typeface="Times New Roman"/>
              </a:rPr>
              <a:t>	</a:t>
            </a:r>
            <a:r>
              <a:rPr sz="1600" spc="-10" dirty="0" smtClean="0">
                <a:latin typeface="Comic Sans MS"/>
                <a:cs typeface="Comic Sans MS"/>
              </a:rPr>
              <a:t>I</a:t>
            </a:r>
            <a:r>
              <a:rPr sz="1600" spc="-5" dirty="0" smtClean="0">
                <a:latin typeface="Comic Sans MS"/>
                <a:cs typeface="Comic Sans MS"/>
              </a:rPr>
              <a:t>n</a:t>
            </a:r>
            <a:r>
              <a:rPr sz="1600" spc="-10" dirty="0" smtClean="0">
                <a:latin typeface="Comic Sans MS"/>
                <a:cs typeface="Comic Sans MS"/>
              </a:rPr>
              <a:t>tra</a:t>
            </a:r>
            <a:r>
              <a:rPr sz="1600" spc="-15" dirty="0" smtClean="0">
                <a:latin typeface="Comic Sans MS"/>
                <a:cs typeface="Comic Sans MS"/>
              </a:rPr>
              <a:t>-AS</a:t>
            </a:r>
            <a:r>
              <a:rPr sz="1600" spc="10" dirty="0" smtClean="0">
                <a:latin typeface="Comic Sans MS"/>
                <a:cs typeface="Comic Sans MS"/>
              </a:rPr>
              <a:t> </a:t>
            </a:r>
            <a:r>
              <a:rPr sz="1600" spc="-20" dirty="0" smtClean="0">
                <a:latin typeface="宋体"/>
                <a:cs typeface="宋体"/>
              </a:rPr>
              <a:t>为内部目的节点设置表项</a:t>
            </a:r>
            <a:r>
              <a:rPr lang="en-US" altLang="zh-CN" sz="1600" spc="-20" dirty="0" smtClean="0">
                <a:latin typeface="宋体"/>
                <a:cs typeface="宋体"/>
              </a:rPr>
              <a:t>,</a:t>
            </a:r>
            <a:r>
              <a:rPr lang="zh-CN" altLang="en-US" sz="1600" spc="-20" dirty="0" smtClean="0">
                <a:solidFill>
                  <a:srgbClr val="FF0000"/>
                </a:solidFill>
                <a:latin typeface="宋体"/>
                <a:cs typeface="宋体"/>
              </a:rPr>
              <a:t>内部网关协议</a:t>
            </a:r>
            <a:endParaRPr sz="1600" dirty="0">
              <a:solidFill>
                <a:srgbClr val="FF0000"/>
              </a:solidFill>
              <a:latin typeface="宋体"/>
              <a:cs typeface="宋体"/>
            </a:endParaRPr>
          </a:p>
          <a:p>
            <a:pPr marL="299085" indent="-287020">
              <a:lnSpc>
                <a:spcPct val="100000"/>
              </a:lnSpc>
              <a:spcBef>
                <a:spcPts val="384"/>
              </a:spcBef>
              <a:buClr>
                <a:srgbClr val="3333CC"/>
              </a:buClr>
              <a:buSzPct val="78125"/>
              <a:buFont typeface="Wingdings"/>
              <a:buChar char=""/>
              <a:tabLst>
                <a:tab pos="299085" algn="l"/>
              </a:tabLst>
            </a:pPr>
            <a:r>
              <a:rPr sz="1600" spc="-10" dirty="0" smtClean="0">
                <a:latin typeface="Comic Sans MS"/>
                <a:cs typeface="Comic Sans MS"/>
              </a:rPr>
              <a:t>I</a:t>
            </a:r>
            <a:r>
              <a:rPr sz="1600" spc="-5" dirty="0" smtClean="0">
                <a:latin typeface="Comic Sans MS"/>
                <a:cs typeface="Comic Sans MS"/>
              </a:rPr>
              <a:t>n</a:t>
            </a:r>
            <a:r>
              <a:rPr sz="1600" spc="-10" dirty="0" smtClean="0">
                <a:latin typeface="Comic Sans MS"/>
                <a:cs typeface="Comic Sans MS"/>
              </a:rPr>
              <a:t>ter</a:t>
            </a:r>
            <a:r>
              <a:rPr sz="1600" spc="-15" dirty="0" smtClean="0">
                <a:latin typeface="Comic Sans MS"/>
                <a:cs typeface="Comic Sans MS"/>
              </a:rPr>
              <a:t>-AS</a:t>
            </a:r>
            <a:r>
              <a:rPr sz="1600" spc="-5" dirty="0" smtClean="0">
                <a:latin typeface="Comic Sans MS"/>
                <a:cs typeface="Comic Sans MS"/>
              </a:rPr>
              <a:t> </a:t>
            </a:r>
            <a:r>
              <a:rPr sz="1600" spc="-20" dirty="0" smtClean="0">
                <a:latin typeface="宋体"/>
                <a:cs typeface="宋体"/>
              </a:rPr>
              <a:t>为外部目的节点设置表项</a:t>
            </a:r>
            <a:r>
              <a:rPr lang="en-US" sz="1600" spc="-20" dirty="0" smtClean="0">
                <a:latin typeface="宋体"/>
                <a:cs typeface="宋体"/>
              </a:rPr>
              <a:t>,</a:t>
            </a:r>
            <a:r>
              <a:rPr lang="zh-CN" altLang="en-US" sz="1600" spc="-20" dirty="0" smtClean="0">
                <a:solidFill>
                  <a:srgbClr val="0070C0"/>
                </a:solidFill>
                <a:latin typeface="宋体"/>
                <a:cs typeface="宋体"/>
              </a:rPr>
              <a:t>外部网关协议</a:t>
            </a:r>
            <a:endParaRPr sz="1600" dirty="0">
              <a:solidFill>
                <a:srgbClr val="0070C0"/>
              </a:solidFill>
              <a:latin typeface="宋体"/>
              <a:cs typeface="宋体"/>
            </a:endParaRPr>
          </a:p>
          <a:p>
            <a:pPr>
              <a:lnSpc>
                <a:spcPts val="1400"/>
              </a:lnSpc>
              <a:spcBef>
                <a:spcPts val="31"/>
              </a:spcBef>
            </a:pPr>
            <a:endParaRPr sz="1400" dirty="0"/>
          </a:p>
          <a:p>
            <a:pPr marL="2100580">
              <a:lnSpc>
                <a:spcPct val="100000"/>
              </a:lnSpc>
            </a:pPr>
            <a:r>
              <a:rPr sz="2000" dirty="0" smtClean="0">
                <a:latin typeface="宋体"/>
                <a:cs typeface="宋体"/>
              </a:rPr>
              <a:t>层次选路有何优点？</a:t>
            </a:r>
            <a:endParaRPr sz="2000" dirty="0">
              <a:latin typeface="宋体"/>
              <a:cs typeface="宋体"/>
            </a:endParaRPr>
          </a:p>
          <a:p>
            <a:pPr marL="2172970">
              <a:lnSpc>
                <a:spcPct val="100000"/>
              </a:lnSpc>
              <a:spcBef>
                <a:spcPts val="445"/>
              </a:spcBef>
              <a:tabLst>
                <a:tab pos="2541905" algn="l"/>
              </a:tabLst>
            </a:pPr>
            <a:r>
              <a:rPr sz="1800" dirty="0" smtClean="0">
                <a:latin typeface="Wingdings"/>
                <a:cs typeface="Wingdings"/>
              </a:rPr>
              <a:t></a:t>
            </a:r>
            <a:r>
              <a:rPr sz="1800" dirty="0" smtClean="0">
                <a:latin typeface="Times New Roman"/>
                <a:cs typeface="Times New Roman"/>
              </a:rPr>
              <a:t>	</a:t>
            </a:r>
            <a:r>
              <a:rPr sz="1800" dirty="0" smtClean="0">
                <a:latin typeface="宋体"/>
                <a:cs typeface="宋体"/>
              </a:rPr>
              <a:t>降低复杂度，层内或层间选路都变简单</a:t>
            </a:r>
            <a:endParaRPr sz="1800" dirty="0">
              <a:latin typeface="宋体"/>
              <a:cs typeface="宋体"/>
            </a:endParaRPr>
          </a:p>
          <a:p>
            <a:pPr marL="2172970">
              <a:lnSpc>
                <a:spcPct val="100000"/>
              </a:lnSpc>
              <a:tabLst>
                <a:tab pos="2541905" algn="l"/>
              </a:tabLst>
            </a:pPr>
            <a:r>
              <a:rPr sz="1800" dirty="0" smtClean="0">
                <a:latin typeface="Wingdings"/>
                <a:cs typeface="Wingdings"/>
              </a:rPr>
              <a:t></a:t>
            </a:r>
            <a:r>
              <a:rPr sz="1800" dirty="0" smtClean="0">
                <a:latin typeface="Times New Roman"/>
                <a:cs typeface="Times New Roman"/>
              </a:rPr>
              <a:t>	</a:t>
            </a:r>
            <a:r>
              <a:rPr sz="1800" dirty="0" smtClean="0">
                <a:latin typeface="宋体"/>
                <a:cs typeface="宋体"/>
              </a:rPr>
              <a:t>分层管理与维护，部分自治</a:t>
            </a:r>
            <a:endParaRPr sz="1800" dirty="0">
              <a:latin typeface="宋体"/>
              <a:cs typeface="宋体"/>
            </a:endParaRPr>
          </a:p>
        </p:txBody>
      </p:sp>
      <p:sp>
        <p:nvSpPr>
          <p:cNvPr id="12" name="文本框 11"/>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64634032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8540" y="381000"/>
            <a:ext cx="8144460" cy="559435"/>
          </a:xfrm>
          <a:prstGeom prst="rect">
            <a:avLst/>
          </a:prstGeom>
        </p:spPr>
        <p:txBody>
          <a:bodyPr vert="horz" wrap="square" lIns="0" tIns="0" rIns="0" bIns="0" rtlCol="0">
            <a:noAutofit/>
          </a:bodyPr>
          <a:lstStyle/>
          <a:p>
            <a:pPr marL="12700">
              <a:lnSpc>
                <a:spcPct val="100000"/>
              </a:lnSpc>
            </a:pPr>
            <a:r>
              <a:rPr sz="3600" spc="-5" dirty="0" smtClean="0">
                <a:latin typeface="黑体"/>
                <a:cs typeface="黑体"/>
              </a:rPr>
              <a:t>为什么要有不同</a:t>
            </a:r>
            <a:r>
              <a:rPr sz="3600" spc="0" dirty="0" smtClean="0">
                <a:latin typeface="黑体"/>
                <a:cs typeface="黑体"/>
              </a:rPr>
              <a:t>的</a:t>
            </a:r>
            <a:r>
              <a:rPr sz="3600" spc="-730" dirty="0" smtClean="0">
                <a:latin typeface="黑体"/>
                <a:cs typeface="黑体"/>
              </a:rPr>
              <a:t> </a:t>
            </a:r>
            <a:r>
              <a:rPr sz="3200" spc="0" dirty="0" smtClean="0">
                <a:latin typeface="Calibri"/>
                <a:cs typeface="Calibri"/>
              </a:rPr>
              <a:t>I</a:t>
            </a:r>
            <a:r>
              <a:rPr sz="3200" spc="-35" dirty="0" smtClean="0">
                <a:latin typeface="Calibri"/>
                <a:cs typeface="Calibri"/>
              </a:rPr>
              <a:t>n</a:t>
            </a:r>
            <a:r>
              <a:rPr sz="3200" spc="0" dirty="0" smtClean="0">
                <a:latin typeface="Calibri"/>
                <a:cs typeface="Calibri"/>
              </a:rPr>
              <a:t>t</a:t>
            </a:r>
            <a:r>
              <a:rPr sz="3200" spc="-70" dirty="0" smtClean="0">
                <a:latin typeface="Calibri"/>
                <a:cs typeface="Calibri"/>
              </a:rPr>
              <a:t>r</a:t>
            </a:r>
            <a:r>
              <a:rPr sz="3200" spc="0" dirty="0" smtClean="0">
                <a:latin typeface="Calibri"/>
                <a:cs typeface="Calibri"/>
              </a:rPr>
              <a:t>a-</a:t>
            </a:r>
            <a:r>
              <a:rPr sz="3200" spc="235" dirty="0" smtClean="0">
                <a:latin typeface="Calibri"/>
                <a:cs typeface="Calibri"/>
              </a:rPr>
              <a:t> </a:t>
            </a:r>
            <a:r>
              <a:rPr sz="3600" spc="0" dirty="0" smtClean="0">
                <a:latin typeface="黑体"/>
                <a:cs typeface="黑体"/>
              </a:rPr>
              <a:t>和</a:t>
            </a:r>
            <a:r>
              <a:rPr sz="3600" spc="-840" dirty="0" smtClean="0">
                <a:latin typeface="黑体"/>
                <a:cs typeface="黑体"/>
              </a:rPr>
              <a:t> </a:t>
            </a:r>
            <a:r>
              <a:rPr sz="3200" spc="0" dirty="0" smtClean="0">
                <a:latin typeface="Calibri"/>
                <a:cs typeface="Calibri"/>
              </a:rPr>
              <a:t>I</a:t>
            </a:r>
            <a:r>
              <a:rPr sz="3200" spc="-35" dirty="0" smtClean="0">
                <a:latin typeface="Calibri"/>
                <a:cs typeface="Calibri"/>
              </a:rPr>
              <a:t>n</a:t>
            </a:r>
            <a:r>
              <a:rPr sz="3200" spc="-45" dirty="0" smtClean="0">
                <a:latin typeface="Calibri"/>
                <a:cs typeface="Calibri"/>
              </a:rPr>
              <a:t>t</a:t>
            </a:r>
            <a:r>
              <a:rPr sz="3200" spc="0" dirty="0" smtClean="0">
                <a:latin typeface="Calibri"/>
                <a:cs typeface="Calibri"/>
              </a:rPr>
              <a:t>e</a:t>
            </a:r>
            <a:r>
              <a:rPr sz="3200" spc="-5" dirty="0" smtClean="0">
                <a:latin typeface="Calibri"/>
                <a:cs typeface="Calibri"/>
              </a:rPr>
              <a:t>r</a:t>
            </a:r>
            <a:r>
              <a:rPr sz="3200" spc="0" dirty="0" smtClean="0">
                <a:latin typeface="Calibri"/>
                <a:cs typeface="Calibri"/>
              </a:rPr>
              <a:t>-</a:t>
            </a:r>
            <a:r>
              <a:rPr sz="3200" spc="-10" dirty="0" smtClean="0">
                <a:latin typeface="Calibri"/>
                <a:cs typeface="Calibri"/>
              </a:rPr>
              <a:t>A</a:t>
            </a:r>
            <a:r>
              <a:rPr sz="3200" spc="0" dirty="0" smtClean="0">
                <a:latin typeface="Calibri"/>
                <a:cs typeface="Calibri"/>
              </a:rPr>
              <a:t>S</a:t>
            </a:r>
            <a:r>
              <a:rPr sz="3200" spc="240" dirty="0" smtClean="0">
                <a:latin typeface="Calibri"/>
                <a:cs typeface="Calibri"/>
              </a:rPr>
              <a:t> </a:t>
            </a:r>
            <a:r>
              <a:rPr sz="3600" spc="-5" dirty="0" smtClean="0">
                <a:latin typeface="黑体"/>
                <a:cs typeface="黑体"/>
              </a:rPr>
              <a:t>选路</a:t>
            </a:r>
            <a:r>
              <a:rPr sz="3600" spc="0" dirty="0" smtClean="0">
                <a:latin typeface="Comic Sans MS"/>
                <a:cs typeface="Comic Sans MS"/>
              </a:rPr>
              <a:t>?</a:t>
            </a:r>
            <a:endParaRPr lang="en-US" sz="3600" spc="0" dirty="0" smtClean="0">
              <a:latin typeface="Comic Sans MS"/>
              <a:cs typeface="Comic Sans MS"/>
            </a:endParaRPr>
          </a:p>
          <a:p>
            <a:pPr marL="12700" algn="r">
              <a:lnSpc>
                <a:spcPct val="100000"/>
              </a:lnSpc>
            </a:pPr>
            <a:endParaRPr sz="3600" dirty="0">
              <a:latin typeface="Comic Sans MS"/>
              <a:cs typeface="Comic Sans MS"/>
            </a:endParaRPr>
          </a:p>
        </p:txBody>
      </p:sp>
      <p:sp>
        <p:nvSpPr>
          <p:cNvPr id="3" name="object 3"/>
          <p:cNvSpPr txBox="1"/>
          <p:nvPr/>
        </p:nvSpPr>
        <p:spPr>
          <a:xfrm>
            <a:off x="636219" y="1333628"/>
            <a:ext cx="7988300" cy="4006850"/>
          </a:xfrm>
          <a:prstGeom prst="rect">
            <a:avLst/>
          </a:prstGeom>
        </p:spPr>
        <p:txBody>
          <a:bodyPr vert="horz" wrap="square" lIns="0" tIns="0" rIns="0" bIns="0" rtlCol="0">
            <a:noAutofit/>
          </a:bodyPr>
          <a:lstStyle/>
          <a:p>
            <a:pPr marL="12700">
              <a:lnSpc>
                <a:spcPct val="100000"/>
              </a:lnSpc>
            </a:pPr>
            <a:r>
              <a:rPr sz="2800" spc="-30" dirty="0" smtClean="0">
                <a:solidFill>
                  <a:srgbClr val="FF0000"/>
                </a:solidFill>
                <a:latin typeface="宋体"/>
                <a:cs typeface="宋体"/>
              </a:rPr>
              <a:t>策略</a:t>
            </a:r>
            <a:endParaRPr sz="2800">
              <a:latin typeface="宋体"/>
              <a:cs typeface="宋体"/>
            </a:endParaRPr>
          </a:p>
          <a:p>
            <a:pPr>
              <a:lnSpc>
                <a:spcPts val="500"/>
              </a:lnSpc>
              <a:spcBef>
                <a:spcPts val="7"/>
              </a:spcBef>
            </a:pPr>
            <a:endParaRPr sz="50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Intr</a:t>
            </a:r>
            <a:r>
              <a:rPr sz="2400" spc="-10" dirty="0" smtClean="0">
                <a:latin typeface="Comic Sans MS"/>
                <a:cs typeface="Comic Sans MS"/>
              </a:rPr>
              <a:t>a</a:t>
            </a:r>
            <a:r>
              <a:rPr sz="2400" spc="-15" dirty="0" smtClean="0">
                <a:latin typeface="Comic Sans MS"/>
                <a:cs typeface="Comic Sans MS"/>
              </a:rPr>
              <a:t>-</a:t>
            </a:r>
            <a:r>
              <a:rPr sz="2400" spc="0" dirty="0" smtClean="0">
                <a:latin typeface="Comic Sans MS"/>
                <a:cs typeface="Comic Sans MS"/>
              </a:rPr>
              <a:t>AS:</a:t>
            </a:r>
            <a:r>
              <a:rPr sz="2400" spc="-20" dirty="0" smtClean="0">
                <a:latin typeface="Comic Sans MS"/>
                <a:cs typeface="Comic Sans MS"/>
              </a:rPr>
              <a:t> </a:t>
            </a:r>
            <a:r>
              <a:rPr sz="2400" spc="0" dirty="0" smtClean="0">
                <a:latin typeface="宋体"/>
                <a:cs typeface="宋体"/>
              </a:rPr>
              <a:t>简单的管理</a:t>
            </a:r>
            <a:r>
              <a:rPr sz="2400" spc="-10" dirty="0" smtClean="0">
                <a:latin typeface="Comic Sans MS"/>
                <a:cs typeface="Comic Sans MS"/>
              </a:rPr>
              <a:t>,</a:t>
            </a:r>
            <a:r>
              <a:rPr sz="2400" spc="-15" dirty="0" smtClean="0">
                <a:latin typeface="Comic Sans MS"/>
                <a:cs typeface="Comic Sans MS"/>
              </a:rPr>
              <a:t> </a:t>
            </a:r>
            <a:r>
              <a:rPr sz="2400" spc="0" dirty="0" smtClean="0">
                <a:latin typeface="宋体"/>
                <a:cs typeface="宋体"/>
              </a:rPr>
              <a:t>不需要策略上的决策</a:t>
            </a:r>
            <a:endParaRPr sz="2400">
              <a:latin typeface="宋体"/>
              <a:cs typeface="宋体"/>
            </a:endParaRPr>
          </a:p>
          <a:p>
            <a:pPr>
              <a:lnSpc>
                <a:spcPts val="550"/>
              </a:lnSpc>
              <a:spcBef>
                <a:spcPts val="28"/>
              </a:spcBef>
            </a:pPr>
            <a:endParaRPr sz="5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Inte</a:t>
            </a:r>
            <a:r>
              <a:rPr sz="2400" spc="-5" dirty="0" smtClean="0">
                <a:latin typeface="Comic Sans MS"/>
                <a:cs typeface="Comic Sans MS"/>
              </a:rPr>
              <a:t>r</a:t>
            </a:r>
            <a:r>
              <a:rPr sz="2400" spc="-15" dirty="0" smtClean="0">
                <a:latin typeface="Comic Sans MS"/>
                <a:cs typeface="Comic Sans MS"/>
              </a:rPr>
              <a:t>-</a:t>
            </a:r>
            <a:r>
              <a:rPr sz="2400" spc="0" dirty="0" smtClean="0">
                <a:latin typeface="Comic Sans MS"/>
                <a:cs typeface="Comic Sans MS"/>
              </a:rPr>
              <a:t>AS:</a:t>
            </a:r>
            <a:r>
              <a:rPr sz="2400" spc="-35" dirty="0" smtClean="0">
                <a:latin typeface="Comic Sans MS"/>
                <a:cs typeface="Comic Sans MS"/>
              </a:rPr>
              <a:t> </a:t>
            </a:r>
            <a:r>
              <a:rPr sz="2400" spc="-5" dirty="0" smtClean="0">
                <a:latin typeface="宋体"/>
                <a:cs typeface="宋体"/>
              </a:rPr>
              <a:t>网管希望控制网络中的数据流量是如何选择外</a:t>
            </a:r>
            <a:endParaRPr sz="2400">
              <a:latin typeface="宋体"/>
              <a:cs typeface="宋体"/>
            </a:endParaRPr>
          </a:p>
          <a:p>
            <a:pPr marL="355600">
              <a:lnSpc>
                <a:spcPct val="100000"/>
              </a:lnSpc>
            </a:pPr>
            <a:r>
              <a:rPr sz="2400" dirty="0" smtClean="0">
                <a:latin typeface="宋体"/>
                <a:cs typeface="宋体"/>
              </a:rPr>
              <a:t>部路径的，以及哪些外部网络流量可以选路经过它的网络</a:t>
            </a:r>
            <a:endParaRPr sz="2400">
              <a:latin typeface="宋体"/>
              <a:cs typeface="宋体"/>
            </a:endParaRPr>
          </a:p>
          <a:p>
            <a:pPr>
              <a:lnSpc>
                <a:spcPts val="650"/>
              </a:lnSpc>
              <a:spcBef>
                <a:spcPts val="6"/>
              </a:spcBef>
            </a:pPr>
            <a:endParaRPr sz="650"/>
          </a:p>
          <a:p>
            <a:pPr marL="12700">
              <a:lnSpc>
                <a:spcPct val="100000"/>
              </a:lnSpc>
            </a:pPr>
            <a:r>
              <a:rPr sz="2800" spc="-30" dirty="0" smtClean="0">
                <a:solidFill>
                  <a:srgbClr val="FF0000"/>
                </a:solidFill>
                <a:latin typeface="宋体"/>
                <a:cs typeface="宋体"/>
              </a:rPr>
              <a:t>规模</a:t>
            </a:r>
            <a:endParaRPr sz="2800">
              <a:latin typeface="宋体"/>
              <a:cs typeface="宋体"/>
            </a:endParaRPr>
          </a:p>
          <a:p>
            <a:pPr>
              <a:lnSpc>
                <a:spcPts val="550"/>
              </a:lnSpc>
              <a:spcBef>
                <a:spcPts val="43"/>
              </a:spcBef>
            </a:pPr>
            <a:endParaRPr sz="5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solidFill>
                  <a:srgbClr val="C00000"/>
                </a:solidFill>
                <a:latin typeface="宋体"/>
                <a:cs typeface="宋体"/>
              </a:rPr>
              <a:t>层次化选</a:t>
            </a:r>
            <a:r>
              <a:rPr sz="2400" spc="0" dirty="0" smtClean="0">
                <a:solidFill>
                  <a:srgbClr val="C00000"/>
                </a:solidFill>
                <a:latin typeface="宋体"/>
                <a:cs typeface="宋体"/>
              </a:rPr>
              <a:t>路</a:t>
            </a:r>
            <a:r>
              <a:rPr sz="2400" spc="-5" dirty="0" smtClean="0">
                <a:latin typeface="宋体"/>
                <a:cs typeface="宋体"/>
              </a:rPr>
              <a:t>节省路由表空间</a:t>
            </a:r>
            <a:r>
              <a:rPr sz="2400" spc="0" dirty="0" smtClean="0">
                <a:latin typeface="Comic Sans MS"/>
                <a:cs typeface="Comic Sans MS"/>
              </a:rPr>
              <a:t>,</a:t>
            </a:r>
            <a:r>
              <a:rPr sz="2400" spc="-15" dirty="0" smtClean="0">
                <a:latin typeface="Comic Sans MS"/>
                <a:cs typeface="Comic Sans MS"/>
              </a:rPr>
              <a:t> </a:t>
            </a:r>
            <a:r>
              <a:rPr sz="2400" spc="-5" dirty="0" smtClean="0">
                <a:latin typeface="宋体"/>
                <a:cs typeface="宋体"/>
              </a:rPr>
              <a:t>减少更新信息的流量</a:t>
            </a:r>
            <a:endParaRPr sz="2400">
              <a:latin typeface="宋体"/>
              <a:cs typeface="宋体"/>
            </a:endParaRPr>
          </a:p>
          <a:p>
            <a:pPr>
              <a:lnSpc>
                <a:spcPts val="700"/>
              </a:lnSpc>
              <a:spcBef>
                <a:spcPts val="40"/>
              </a:spcBef>
            </a:pPr>
            <a:endParaRPr sz="700"/>
          </a:p>
          <a:p>
            <a:pPr marL="12700">
              <a:lnSpc>
                <a:spcPct val="100000"/>
              </a:lnSpc>
            </a:pPr>
            <a:r>
              <a:rPr sz="2800" spc="-30" dirty="0" smtClean="0">
                <a:solidFill>
                  <a:srgbClr val="FF0000"/>
                </a:solidFill>
                <a:latin typeface="宋体"/>
                <a:cs typeface="宋体"/>
              </a:rPr>
              <a:t>性能</a:t>
            </a:r>
            <a:endParaRPr sz="2800">
              <a:latin typeface="宋体"/>
              <a:cs typeface="宋体"/>
            </a:endParaRPr>
          </a:p>
          <a:p>
            <a:pPr>
              <a:lnSpc>
                <a:spcPts val="500"/>
              </a:lnSpc>
              <a:spcBef>
                <a:spcPts val="7"/>
              </a:spcBef>
            </a:pPr>
            <a:endParaRPr sz="50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Intr</a:t>
            </a:r>
            <a:r>
              <a:rPr sz="2400" spc="-10" dirty="0" smtClean="0">
                <a:latin typeface="Comic Sans MS"/>
                <a:cs typeface="Comic Sans MS"/>
              </a:rPr>
              <a:t>a</a:t>
            </a:r>
            <a:r>
              <a:rPr sz="2400" spc="-15" dirty="0" smtClean="0">
                <a:latin typeface="Comic Sans MS"/>
                <a:cs typeface="Comic Sans MS"/>
              </a:rPr>
              <a:t>-</a:t>
            </a:r>
            <a:r>
              <a:rPr sz="2400" spc="0" dirty="0" smtClean="0">
                <a:latin typeface="Comic Sans MS"/>
                <a:cs typeface="Comic Sans MS"/>
              </a:rPr>
              <a:t>AS:</a:t>
            </a:r>
            <a:r>
              <a:rPr sz="2400" spc="-20" dirty="0" smtClean="0">
                <a:latin typeface="Comic Sans MS"/>
                <a:cs typeface="Comic Sans MS"/>
              </a:rPr>
              <a:t> </a:t>
            </a:r>
            <a:r>
              <a:rPr sz="2400" spc="0" dirty="0" smtClean="0">
                <a:latin typeface="宋体"/>
                <a:cs typeface="宋体"/>
              </a:rPr>
              <a:t>集中在性能上（最短路径费用）</a:t>
            </a:r>
            <a:endParaRPr sz="2400">
              <a:latin typeface="宋体"/>
              <a:cs typeface="宋体"/>
            </a:endParaRPr>
          </a:p>
          <a:p>
            <a:pPr>
              <a:lnSpc>
                <a:spcPts val="550"/>
              </a:lnSpc>
              <a:spcBef>
                <a:spcPts val="29"/>
              </a:spcBef>
            </a:pPr>
            <a:endParaRPr sz="5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Inte</a:t>
            </a:r>
            <a:r>
              <a:rPr sz="2400" spc="-5" dirty="0" smtClean="0">
                <a:latin typeface="Comic Sans MS"/>
                <a:cs typeface="Comic Sans MS"/>
              </a:rPr>
              <a:t>r</a:t>
            </a:r>
            <a:r>
              <a:rPr sz="2400" spc="-15" dirty="0" smtClean="0">
                <a:latin typeface="Comic Sans MS"/>
                <a:cs typeface="Comic Sans MS"/>
              </a:rPr>
              <a:t>-</a:t>
            </a:r>
            <a:r>
              <a:rPr sz="2400" spc="0" dirty="0" smtClean="0">
                <a:latin typeface="Comic Sans MS"/>
                <a:cs typeface="Comic Sans MS"/>
              </a:rPr>
              <a:t>AS:</a:t>
            </a:r>
            <a:r>
              <a:rPr sz="2400" spc="-35" dirty="0" smtClean="0">
                <a:latin typeface="Comic Sans MS"/>
                <a:cs typeface="Comic Sans MS"/>
              </a:rPr>
              <a:t> </a:t>
            </a:r>
            <a:r>
              <a:rPr sz="2400" spc="-5" dirty="0" smtClean="0">
                <a:latin typeface="宋体"/>
                <a:cs typeface="宋体"/>
              </a:rPr>
              <a:t>对策略的考虑比性能更重要（业务规则）</a:t>
            </a:r>
            <a:endParaRPr sz="2400">
              <a:latin typeface="宋体"/>
              <a:cs typeface="宋体"/>
            </a:endParaRPr>
          </a:p>
        </p:txBody>
      </p:sp>
    </p:spTree>
    <p:extLst>
      <p:ext uri="{BB962C8B-B14F-4D97-AF65-F5344CB8AC3E}">
        <p14:creationId xmlns:p14="http://schemas.microsoft.com/office/powerpoint/2010/main" val="47257314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546303" y="1376171"/>
            <a:ext cx="7226097" cy="3825779"/>
          </a:xfrm>
        </p:spPr>
        <p:txBody>
          <a:bodyPr/>
          <a:lstStyle/>
          <a:p>
            <a:pPr marL="0" indent="0">
              <a:lnSpc>
                <a:spcPts val="5320"/>
              </a:lnSpc>
              <a:buNone/>
            </a:pPr>
            <a:r>
              <a:rPr lang="zh-CN" altLang="en-US" sz="3600" b="1" dirty="0" smtClean="0">
                <a:latin typeface="华文细黑"/>
                <a:ea typeface="华文细黑"/>
                <a:cs typeface="华文细黑"/>
              </a:rPr>
              <a:t>链路状态选路算法</a:t>
            </a:r>
            <a:r>
              <a:rPr lang="en-US" altLang="zh-CN" sz="3600" b="1" dirty="0" smtClean="0">
                <a:latin typeface="华文细黑"/>
                <a:ea typeface="华文细黑"/>
                <a:cs typeface="华文细黑"/>
              </a:rPr>
              <a:t>LS</a:t>
            </a:r>
          </a:p>
          <a:p>
            <a:pPr marL="0" indent="0">
              <a:lnSpc>
                <a:spcPts val="5320"/>
              </a:lnSpc>
              <a:buNone/>
            </a:pPr>
            <a:r>
              <a:rPr lang="zh-CN" altLang="en-US" sz="3600" b="1" dirty="0" smtClean="0">
                <a:latin typeface="华文细黑"/>
                <a:ea typeface="华文细黑"/>
                <a:cs typeface="华文细黑"/>
              </a:rPr>
              <a:t>距离向量选路算法</a:t>
            </a:r>
            <a:r>
              <a:rPr lang="en-US" altLang="zh-CN" sz="3600" b="1" dirty="0" smtClean="0">
                <a:latin typeface="华文细黑"/>
                <a:ea typeface="华文细黑"/>
                <a:cs typeface="华文细黑"/>
              </a:rPr>
              <a:t>DV</a:t>
            </a:r>
          </a:p>
          <a:p>
            <a:pPr marL="0" indent="0">
              <a:lnSpc>
                <a:spcPts val="5320"/>
              </a:lnSpc>
              <a:buNone/>
            </a:pPr>
            <a:r>
              <a:rPr lang="zh-CN" altLang="en-US" sz="3600" b="1" dirty="0" smtClean="0">
                <a:solidFill>
                  <a:srgbClr val="FF0000"/>
                </a:solidFill>
                <a:latin typeface="华文细黑"/>
                <a:ea typeface="华文细黑"/>
                <a:cs typeface="华文细黑"/>
              </a:rPr>
              <a:t>路由选择工作环境</a:t>
            </a:r>
            <a:r>
              <a:rPr lang="en-US" altLang="zh-CN" sz="3600" b="1" dirty="0">
                <a:solidFill>
                  <a:srgbClr val="FF0000"/>
                </a:solidFill>
                <a:latin typeface="华文细黑"/>
                <a:ea typeface="华文细黑"/>
                <a:cs typeface="华文细黑"/>
              </a:rPr>
              <a:t>—</a:t>
            </a:r>
            <a:r>
              <a:rPr lang="en-US" altLang="zh-CN" sz="3600" b="1" dirty="0" smtClean="0">
                <a:solidFill>
                  <a:srgbClr val="FF0000"/>
                </a:solidFill>
                <a:latin typeface="华文细黑"/>
                <a:ea typeface="华文细黑"/>
                <a:cs typeface="华文细黑"/>
              </a:rPr>
              <a:t>—</a:t>
            </a:r>
            <a:r>
              <a:rPr lang="en-US" altLang="en-US" sz="3600" b="1" dirty="0" smtClean="0">
                <a:solidFill>
                  <a:srgbClr val="FF0000"/>
                </a:solidFill>
                <a:latin typeface="华文细黑"/>
                <a:ea typeface="华文细黑"/>
                <a:cs typeface="华文细黑"/>
              </a:rPr>
              <a:t>层次选路</a:t>
            </a:r>
          </a:p>
          <a:p>
            <a:pPr marL="0" indent="0">
              <a:lnSpc>
                <a:spcPts val="5320"/>
              </a:lnSpc>
              <a:buNone/>
            </a:pPr>
            <a:r>
              <a:rPr kumimoji="1" lang="zh-CN" altLang="en-US" sz="3600" b="1" dirty="0" smtClean="0">
                <a:latin typeface="华文细黑"/>
                <a:ea typeface="华文细黑"/>
                <a:cs typeface="华文细黑"/>
              </a:rPr>
              <a:t>   </a:t>
            </a:r>
            <a:r>
              <a:rPr kumimoji="1" lang="en-US" altLang="zh-CN" sz="3600" b="1" dirty="0" smtClean="0">
                <a:latin typeface="华文细黑"/>
                <a:ea typeface="华文细黑"/>
                <a:cs typeface="华文细黑"/>
              </a:rPr>
              <a:t>-</a:t>
            </a:r>
            <a:r>
              <a:rPr kumimoji="1" lang="zh-CN" altLang="en-US" sz="3600" b="1" dirty="0" smtClean="0">
                <a:latin typeface="华文细黑"/>
                <a:ea typeface="华文细黑"/>
                <a:cs typeface="华文细黑"/>
              </a:rPr>
              <a:t>基本思路</a:t>
            </a:r>
            <a:endParaRPr kumimoji="1" lang="en-US" altLang="zh-CN" sz="3600" b="1" dirty="0" smtClean="0">
              <a:latin typeface="华文细黑"/>
              <a:ea typeface="华文细黑"/>
              <a:cs typeface="华文细黑"/>
            </a:endParaRPr>
          </a:p>
          <a:p>
            <a:pPr marL="0" indent="0">
              <a:lnSpc>
                <a:spcPts val="5320"/>
              </a:lnSpc>
              <a:buNone/>
            </a:pPr>
            <a:r>
              <a:rPr lang="zh-CN" altLang="en-US" sz="3600" b="1" dirty="0" smtClean="0">
                <a:solidFill>
                  <a:srgbClr val="FF0000"/>
                </a:solidFill>
                <a:latin typeface="华文细黑"/>
                <a:ea typeface="华文细黑"/>
                <a:cs typeface="华文细黑"/>
              </a:rPr>
              <a:t>   </a:t>
            </a:r>
            <a:r>
              <a:rPr lang="en-US" altLang="zh-CN" sz="3600" b="1" dirty="0" smtClean="0">
                <a:solidFill>
                  <a:srgbClr val="FF0000"/>
                </a:solidFill>
                <a:latin typeface="华文细黑"/>
                <a:ea typeface="华文细黑"/>
                <a:cs typeface="华文细黑"/>
              </a:rPr>
              <a:t>-</a:t>
            </a:r>
            <a:r>
              <a:rPr lang="zh-CN" altLang="en-US" sz="3600" b="1" dirty="0" smtClean="0">
                <a:solidFill>
                  <a:srgbClr val="FF0000"/>
                </a:solidFill>
                <a:latin typeface="华文细黑"/>
                <a:ea typeface="华文细黑"/>
                <a:cs typeface="华文细黑"/>
              </a:rPr>
              <a:t>如何实现</a:t>
            </a:r>
            <a:endParaRPr lang="en-US" altLang="zh-CN" sz="3600" b="1" dirty="0" smtClean="0">
              <a:solidFill>
                <a:srgbClr val="FF0000"/>
              </a:solidFill>
              <a:latin typeface="华文细黑"/>
              <a:ea typeface="华文细黑"/>
              <a:cs typeface="华文细黑"/>
            </a:endParaRPr>
          </a:p>
          <a:p>
            <a:pPr marL="0" indent="0">
              <a:lnSpc>
                <a:spcPts val="5320"/>
              </a:lnSpc>
              <a:buNone/>
            </a:pPr>
            <a:r>
              <a:rPr kumimoji="1" lang="zh-CN" altLang="zh-CN" sz="3600" b="1" dirty="0">
                <a:solidFill>
                  <a:srgbClr val="FF0000"/>
                </a:solidFill>
                <a:latin typeface="华文细黑"/>
                <a:ea typeface="华文细黑"/>
                <a:cs typeface="华文细黑"/>
              </a:rPr>
              <a:t> </a:t>
            </a:r>
            <a:r>
              <a:rPr kumimoji="1" lang="zh-CN" altLang="en-US" sz="3600" b="1" dirty="0" smtClean="0">
                <a:solidFill>
                  <a:srgbClr val="FF0000"/>
                </a:solidFill>
                <a:latin typeface="华文细黑"/>
                <a:ea typeface="华文细黑"/>
                <a:cs typeface="华文细黑"/>
              </a:rPr>
              <a:t>      </a:t>
            </a:r>
            <a:r>
              <a:rPr kumimoji="1" lang="en-US" altLang="zh-CN" sz="3600" b="1" dirty="0" smtClean="0">
                <a:solidFill>
                  <a:srgbClr val="FF0000"/>
                </a:solidFill>
                <a:latin typeface="华文细黑"/>
                <a:ea typeface="华文细黑"/>
                <a:cs typeface="华文细黑"/>
              </a:rPr>
              <a:t>-</a:t>
            </a:r>
            <a:r>
              <a:rPr lang="en-US" altLang="en-US" sz="3600" b="1" dirty="0" smtClean="0">
                <a:solidFill>
                  <a:srgbClr val="FF0000"/>
                </a:solidFill>
                <a:latin typeface="华文细黑"/>
                <a:ea typeface="华文细黑"/>
                <a:cs typeface="华文细黑"/>
              </a:rPr>
              <a:t>外</a:t>
            </a:r>
            <a:r>
              <a:rPr kumimoji="1" lang="zh-CN" altLang="en-US" sz="3600" b="1" dirty="0" smtClean="0">
                <a:solidFill>
                  <a:srgbClr val="FF0000"/>
                </a:solidFill>
                <a:latin typeface="华文细黑"/>
                <a:ea typeface="华文细黑"/>
                <a:cs typeface="华文细黑"/>
              </a:rPr>
              <a:t>部网关协议</a:t>
            </a:r>
            <a:endParaRPr kumimoji="1" lang="zh-CN" altLang="en-US" sz="3600" b="1" dirty="0">
              <a:solidFill>
                <a:srgbClr val="FF0000"/>
              </a:solidFill>
              <a:latin typeface="华文细黑"/>
              <a:ea typeface="华文细黑"/>
              <a:cs typeface="华文细黑"/>
            </a:endParaRPr>
          </a:p>
        </p:txBody>
      </p:sp>
    </p:spTree>
    <p:extLst>
      <p:ext uri="{BB962C8B-B14F-4D97-AF65-F5344CB8AC3E}">
        <p14:creationId xmlns:p14="http://schemas.microsoft.com/office/powerpoint/2010/main" val="186250071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1" y="304800"/>
            <a:ext cx="4872736" cy="685800"/>
          </a:xfrm>
          <a:prstGeom prst="rect">
            <a:avLst/>
          </a:prstGeom>
        </p:spPr>
        <p:txBody>
          <a:bodyPr vert="horz" wrap="square" lIns="0" tIns="46100" rIns="0" bIns="0" rtlCol="0">
            <a:noAutofit/>
          </a:bodyPr>
          <a:lstStyle/>
          <a:p>
            <a:pPr marL="112395" algn="l">
              <a:lnSpc>
                <a:spcPct val="100000"/>
              </a:lnSpc>
            </a:pPr>
            <a:r>
              <a:rPr sz="4000" b="1" dirty="0" smtClean="0">
                <a:solidFill>
                  <a:schemeClr val="tx1"/>
                </a:solidFill>
                <a:latin typeface="Calibri"/>
                <a:cs typeface="Calibri"/>
              </a:rPr>
              <a:t>I</a:t>
            </a:r>
            <a:r>
              <a:rPr sz="4000" b="1" spc="-40" dirty="0" smtClean="0">
                <a:solidFill>
                  <a:schemeClr val="tx1"/>
                </a:solidFill>
                <a:latin typeface="Calibri"/>
                <a:cs typeface="Calibri"/>
              </a:rPr>
              <a:t>n</a:t>
            </a:r>
            <a:r>
              <a:rPr sz="4000" b="1" spc="-60" dirty="0" smtClean="0">
                <a:solidFill>
                  <a:schemeClr val="tx1"/>
                </a:solidFill>
                <a:latin typeface="Calibri"/>
                <a:cs typeface="Calibri"/>
              </a:rPr>
              <a:t>t</a:t>
            </a:r>
            <a:r>
              <a:rPr sz="4000" b="1" spc="-20" dirty="0" smtClean="0">
                <a:solidFill>
                  <a:schemeClr val="tx1"/>
                </a:solidFill>
                <a:latin typeface="Calibri"/>
                <a:cs typeface="Calibri"/>
              </a:rPr>
              <a:t>er</a:t>
            </a:r>
            <a:r>
              <a:rPr sz="4000" b="1" spc="-5" dirty="0" smtClean="0">
                <a:solidFill>
                  <a:schemeClr val="tx1"/>
                </a:solidFill>
                <a:latin typeface="Calibri"/>
                <a:cs typeface="Calibri"/>
              </a:rPr>
              <a:t>-</a:t>
            </a:r>
            <a:r>
              <a:rPr sz="4000" b="1" spc="-25" dirty="0" smtClean="0">
                <a:solidFill>
                  <a:schemeClr val="tx1"/>
                </a:solidFill>
                <a:latin typeface="Calibri"/>
                <a:cs typeface="Calibri"/>
              </a:rPr>
              <a:t>AS</a:t>
            </a:r>
            <a:r>
              <a:rPr sz="4000" b="1" spc="-20" dirty="0" smtClean="0">
                <a:solidFill>
                  <a:schemeClr val="tx1"/>
                </a:solidFill>
                <a:latin typeface="Calibri"/>
                <a:cs typeface="Calibri"/>
              </a:rPr>
              <a:t> </a:t>
            </a:r>
            <a:r>
              <a:rPr sz="4000" b="1" spc="-35" dirty="0" smtClean="0">
                <a:solidFill>
                  <a:schemeClr val="tx1"/>
                </a:solidFill>
                <a:latin typeface="黑体"/>
                <a:cs typeface="黑体"/>
              </a:rPr>
              <a:t>选路任务</a:t>
            </a:r>
            <a:endParaRPr sz="4000" b="1" dirty="0">
              <a:solidFill>
                <a:schemeClr val="tx1"/>
              </a:solidFill>
              <a:latin typeface="黑体"/>
              <a:cs typeface="黑体"/>
            </a:endParaRPr>
          </a:p>
        </p:txBody>
      </p:sp>
      <p:sp>
        <p:nvSpPr>
          <p:cNvPr id="7" name="object 7"/>
          <p:cNvSpPr txBox="1">
            <a:spLocks noGrp="1"/>
          </p:cNvSpPr>
          <p:nvPr>
            <p:ph sz="half" idx="2"/>
          </p:nvPr>
        </p:nvSpPr>
        <p:spPr>
          <a:xfrm>
            <a:off x="610616" y="1332992"/>
            <a:ext cx="3900170" cy="3540378"/>
          </a:xfrm>
          <a:prstGeom prst="rect">
            <a:avLst/>
          </a:prstGeom>
        </p:spPr>
        <p:txBody>
          <a:bodyPr vert="horz" wrap="square" lIns="0" tIns="0" rIns="0" bIns="0" rtlCol="0">
            <a:noAutofit/>
          </a:bodyPr>
          <a:lstStyle/>
          <a:p>
            <a:pPr marL="355600" marR="265430" indent="-342900">
              <a:lnSpc>
                <a:spcPct val="100000"/>
              </a:lnSpc>
            </a:pPr>
            <a:r>
              <a:rPr sz="2800" spc="-30" dirty="0" smtClean="0">
                <a:latin typeface="宋体"/>
                <a:cs typeface="宋体"/>
              </a:rPr>
              <a:t>假设</a:t>
            </a:r>
            <a:r>
              <a:rPr sz="2800" spc="-15" dirty="0" smtClean="0">
                <a:latin typeface="Calibri"/>
                <a:cs typeface="Calibri"/>
              </a:rPr>
              <a:t>AS</a:t>
            </a:r>
            <a:r>
              <a:rPr sz="2800" spc="-20" dirty="0" smtClean="0">
                <a:latin typeface="Calibri"/>
                <a:cs typeface="Calibri"/>
              </a:rPr>
              <a:t>1</a:t>
            </a:r>
            <a:r>
              <a:rPr sz="2800" spc="-30" dirty="0" smtClean="0">
                <a:latin typeface="宋体"/>
                <a:cs typeface="宋体"/>
              </a:rPr>
              <a:t>域内的路由 器需要把数据报发送</a:t>
            </a:r>
            <a:r>
              <a:rPr sz="2800" spc="-35" dirty="0" smtClean="0">
                <a:latin typeface="宋体"/>
                <a:cs typeface="宋体"/>
              </a:rPr>
              <a:t>到域外地址</a:t>
            </a:r>
            <a:r>
              <a:rPr sz="2800" spc="-10" dirty="0" smtClean="0">
                <a:latin typeface="Calibri"/>
                <a:cs typeface="Calibri"/>
              </a:rPr>
              <a:t>:</a:t>
            </a:r>
            <a:endParaRPr sz="2800" dirty="0">
              <a:latin typeface="Calibri"/>
              <a:cs typeface="Calibri"/>
            </a:endParaRPr>
          </a:p>
          <a:p>
            <a:pPr>
              <a:lnSpc>
                <a:spcPts val="850"/>
              </a:lnSpc>
              <a:spcBef>
                <a:spcPts val="37"/>
              </a:spcBef>
            </a:pPr>
            <a:endParaRPr sz="850" dirty="0"/>
          </a:p>
          <a:p>
            <a:pPr marL="812165" marR="12700">
              <a:lnSpc>
                <a:spcPct val="96000"/>
              </a:lnSpc>
              <a:buFont typeface="Arial" pitchFamily="34" charset="0"/>
              <a:buChar char="•"/>
              <a:tabLst>
                <a:tab pos="756285" algn="l"/>
              </a:tabLst>
            </a:pPr>
            <a:r>
              <a:rPr sz="2400" spc="5" dirty="0" err="1" smtClean="0">
                <a:latin typeface="宋体"/>
                <a:cs typeface="宋体"/>
              </a:rPr>
              <a:t>该路由器应该将数据</a:t>
            </a:r>
            <a:r>
              <a:rPr sz="2400" spc="5" dirty="0" smtClean="0">
                <a:latin typeface="宋体"/>
                <a:cs typeface="宋体"/>
              </a:rPr>
              <a:t> 报转发给网关路由器， </a:t>
            </a:r>
            <a:r>
              <a:rPr sz="2400" spc="-15" dirty="0" smtClean="0">
                <a:latin typeface="Calibri"/>
                <a:cs typeface="Calibri"/>
              </a:rPr>
              <a:t>1c</a:t>
            </a:r>
            <a:r>
              <a:rPr sz="2400" spc="-30" dirty="0" smtClean="0">
                <a:latin typeface="Calibri"/>
                <a:cs typeface="Calibri"/>
              </a:rPr>
              <a:t> </a:t>
            </a:r>
            <a:r>
              <a:rPr sz="2400" spc="-15" dirty="0" smtClean="0">
                <a:latin typeface="Calibri"/>
                <a:cs typeface="Calibri"/>
              </a:rPr>
              <a:t>or </a:t>
            </a:r>
            <a:r>
              <a:rPr sz="2400" spc="-25" dirty="0" smtClean="0">
                <a:latin typeface="Calibri"/>
                <a:cs typeface="Calibri"/>
              </a:rPr>
              <a:t>1</a:t>
            </a:r>
            <a:r>
              <a:rPr sz="2400" spc="-5" dirty="0" smtClean="0">
                <a:latin typeface="Calibri"/>
                <a:cs typeface="Calibri"/>
              </a:rPr>
              <a:t>b</a:t>
            </a:r>
            <a:r>
              <a:rPr sz="2400" spc="0" dirty="0" smtClean="0">
                <a:latin typeface="Calibri"/>
                <a:cs typeface="Calibri"/>
              </a:rPr>
              <a:t>?</a:t>
            </a:r>
            <a:endParaRPr sz="2400" dirty="0">
              <a:latin typeface="Calibri"/>
              <a:cs typeface="Calibri"/>
            </a:endParaRPr>
          </a:p>
          <a:p>
            <a:pPr>
              <a:lnSpc>
                <a:spcPts val="500"/>
              </a:lnSpc>
              <a:spcBef>
                <a:spcPts val="9"/>
              </a:spcBef>
            </a:pPr>
            <a:endParaRPr sz="500" dirty="0"/>
          </a:p>
          <a:p>
            <a:pPr>
              <a:lnSpc>
                <a:spcPts val="1000"/>
              </a:lnSpc>
            </a:pPr>
            <a:endParaRPr sz="1000" dirty="0"/>
          </a:p>
          <a:p>
            <a:pPr>
              <a:lnSpc>
                <a:spcPts val="1000"/>
              </a:lnSpc>
            </a:pPr>
            <a:endParaRPr sz="1000" dirty="0"/>
          </a:p>
          <a:p>
            <a:pPr>
              <a:lnSpc>
                <a:spcPts val="1000"/>
              </a:lnSpc>
            </a:pPr>
            <a:endParaRPr sz="1000" dirty="0"/>
          </a:p>
          <a:p>
            <a:pPr marR="755650" algn="ctr">
              <a:lnSpc>
                <a:spcPct val="100000"/>
              </a:lnSpc>
            </a:pPr>
            <a:r>
              <a:rPr sz="2000" dirty="0" smtClean="0">
                <a:latin typeface="Arial"/>
                <a:cs typeface="Arial"/>
              </a:rPr>
              <a:t>3c</a:t>
            </a:r>
            <a:endParaRPr sz="2000" dirty="0">
              <a:latin typeface="Arial"/>
              <a:cs typeface="Arial"/>
            </a:endParaRPr>
          </a:p>
          <a:p>
            <a:pPr>
              <a:lnSpc>
                <a:spcPts val="550"/>
              </a:lnSpc>
            </a:pPr>
            <a:endParaRPr sz="550" dirty="0"/>
          </a:p>
          <a:p>
            <a:pPr marL="407670" algn="ctr">
              <a:lnSpc>
                <a:spcPct val="100000"/>
              </a:lnSpc>
            </a:pPr>
            <a:r>
              <a:rPr sz="2000" dirty="0" smtClean="0">
                <a:latin typeface="Arial"/>
                <a:cs typeface="Arial"/>
              </a:rPr>
              <a:t>3a</a:t>
            </a:r>
            <a:endParaRPr sz="2000" dirty="0">
              <a:latin typeface="Arial"/>
              <a:cs typeface="Arial"/>
            </a:endParaRPr>
          </a:p>
        </p:txBody>
      </p:sp>
      <p:sp>
        <p:nvSpPr>
          <p:cNvPr id="3" name="object 3"/>
          <p:cNvSpPr/>
          <p:nvPr/>
        </p:nvSpPr>
        <p:spPr>
          <a:xfrm>
            <a:off x="7314336" y="4486376"/>
            <a:ext cx="1070356" cy="1614716"/>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5299018" y="4757384"/>
            <a:ext cx="1856167" cy="1260636"/>
          </a:xfrm>
          <a:custGeom>
            <a:avLst/>
            <a:gdLst/>
            <a:ahLst/>
            <a:cxnLst/>
            <a:rect l="l" t="t" r="r" b="b"/>
            <a:pathLst>
              <a:path w="1856167" h="1260636">
                <a:moveTo>
                  <a:pt x="673431" y="0"/>
                </a:moveTo>
                <a:lnTo>
                  <a:pt x="628434" y="350"/>
                </a:lnTo>
                <a:lnTo>
                  <a:pt x="586385" y="2484"/>
                </a:lnTo>
                <a:lnTo>
                  <a:pt x="547680" y="6511"/>
                </a:lnTo>
                <a:lnTo>
                  <a:pt x="475948" y="20473"/>
                </a:lnTo>
                <a:lnTo>
                  <a:pt x="408391" y="41747"/>
                </a:lnTo>
                <a:lnTo>
                  <a:pt x="345069" y="69363"/>
                </a:lnTo>
                <a:lnTo>
                  <a:pt x="286042" y="102349"/>
                </a:lnTo>
                <a:lnTo>
                  <a:pt x="231371" y="139734"/>
                </a:lnTo>
                <a:lnTo>
                  <a:pt x="181116" y="180549"/>
                </a:lnTo>
                <a:lnTo>
                  <a:pt x="135336" y="223822"/>
                </a:lnTo>
                <a:lnTo>
                  <a:pt x="94093" y="268583"/>
                </a:lnTo>
                <a:lnTo>
                  <a:pt x="57447" y="313860"/>
                </a:lnTo>
                <a:lnTo>
                  <a:pt x="25456" y="358682"/>
                </a:lnTo>
                <a:lnTo>
                  <a:pt x="26395" y="381082"/>
                </a:lnTo>
                <a:lnTo>
                  <a:pt x="25853" y="406639"/>
                </a:lnTo>
                <a:lnTo>
                  <a:pt x="24107" y="435011"/>
                </a:lnTo>
                <a:lnTo>
                  <a:pt x="21435" y="465859"/>
                </a:lnTo>
                <a:lnTo>
                  <a:pt x="18114" y="498842"/>
                </a:lnTo>
                <a:lnTo>
                  <a:pt x="14422" y="533618"/>
                </a:lnTo>
                <a:lnTo>
                  <a:pt x="10635" y="569846"/>
                </a:lnTo>
                <a:lnTo>
                  <a:pt x="3890" y="645298"/>
                </a:lnTo>
                <a:lnTo>
                  <a:pt x="1485" y="683839"/>
                </a:lnTo>
                <a:lnTo>
                  <a:pt x="96" y="722469"/>
                </a:lnTo>
                <a:lnTo>
                  <a:pt x="0" y="760847"/>
                </a:lnTo>
                <a:lnTo>
                  <a:pt x="1473" y="798633"/>
                </a:lnTo>
                <a:lnTo>
                  <a:pt x="10240" y="871063"/>
                </a:lnTo>
                <a:lnTo>
                  <a:pt x="28616" y="937030"/>
                </a:lnTo>
                <a:lnTo>
                  <a:pt x="58820" y="993810"/>
                </a:lnTo>
                <a:lnTo>
                  <a:pt x="103128" y="1039923"/>
                </a:lnTo>
                <a:lnTo>
                  <a:pt x="162216" y="1081118"/>
                </a:lnTo>
                <a:lnTo>
                  <a:pt x="196592" y="1100259"/>
                </a:lnTo>
                <a:lnTo>
                  <a:pt x="233770" y="1118408"/>
                </a:lnTo>
                <a:lnTo>
                  <a:pt x="273432" y="1135548"/>
                </a:lnTo>
                <a:lnTo>
                  <a:pt x="315263" y="1151664"/>
                </a:lnTo>
                <a:lnTo>
                  <a:pt x="358946" y="1166739"/>
                </a:lnTo>
                <a:lnTo>
                  <a:pt x="404165" y="1180758"/>
                </a:lnTo>
                <a:lnTo>
                  <a:pt x="450605" y="1193704"/>
                </a:lnTo>
                <a:lnTo>
                  <a:pt x="497948" y="1205562"/>
                </a:lnTo>
                <a:lnTo>
                  <a:pt x="545879" y="1216314"/>
                </a:lnTo>
                <a:lnTo>
                  <a:pt x="594082" y="1225946"/>
                </a:lnTo>
                <a:lnTo>
                  <a:pt x="642240" y="1234441"/>
                </a:lnTo>
                <a:lnTo>
                  <a:pt x="690037" y="1241783"/>
                </a:lnTo>
                <a:lnTo>
                  <a:pt x="737158" y="1247956"/>
                </a:lnTo>
                <a:lnTo>
                  <a:pt x="783286" y="1252944"/>
                </a:lnTo>
                <a:lnTo>
                  <a:pt x="828105" y="1256731"/>
                </a:lnTo>
                <a:lnTo>
                  <a:pt x="871299" y="1259300"/>
                </a:lnTo>
                <a:lnTo>
                  <a:pt x="912551" y="1260636"/>
                </a:lnTo>
                <a:lnTo>
                  <a:pt x="953290" y="1260576"/>
                </a:lnTo>
                <a:lnTo>
                  <a:pt x="995051" y="1259010"/>
                </a:lnTo>
                <a:lnTo>
                  <a:pt x="1037630" y="1256001"/>
                </a:lnTo>
                <a:lnTo>
                  <a:pt x="1080817" y="1251614"/>
                </a:lnTo>
                <a:lnTo>
                  <a:pt x="1124407" y="1245914"/>
                </a:lnTo>
                <a:lnTo>
                  <a:pt x="1168192" y="1238964"/>
                </a:lnTo>
                <a:lnTo>
                  <a:pt x="1211966" y="1230829"/>
                </a:lnTo>
                <a:lnTo>
                  <a:pt x="1255520" y="1221573"/>
                </a:lnTo>
                <a:lnTo>
                  <a:pt x="1298649" y="1211261"/>
                </a:lnTo>
                <a:lnTo>
                  <a:pt x="1341145" y="1199956"/>
                </a:lnTo>
                <a:lnTo>
                  <a:pt x="1382800" y="1187723"/>
                </a:lnTo>
                <a:lnTo>
                  <a:pt x="1423408" y="1174626"/>
                </a:lnTo>
                <a:lnTo>
                  <a:pt x="1462762" y="1160730"/>
                </a:lnTo>
                <a:lnTo>
                  <a:pt x="1500655" y="1146098"/>
                </a:lnTo>
                <a:lnTo>
                  <a:pt x="1536879" y="1130795"/>
                </a:lnTo>
                <a:lnTo>
                  <a:pt x="1603495" y="1098433"/>
                </a:lnTo>
                <a:lnTo>
                  <a:pt x="1660951" y="1064158"/>
                </a:lnTo>
                <a:lnTo>
                  <a:pt x="1708168" y="1027748"/>
                </a:lnTo>
                <a:lnTo>
                  <a:pt x="1747795" y="985590"/>
                </a:lnTo>
                <a:lnTo>
                  <a:pt x="1780696" y="938179"/>
                </a:lnTo>
                <a:lnTo>
                  <a:pt x="1807199" y="886770"/>
                </a:lnTo>
                <a:lnTo>
                  <a:pt x="1827636" y="832620"/>
                </a:lnTo>
                <a:lnTo>
                  <a:pt x="1842337" y="776985"/>
                </a:lnTo>
                <a:lnTo>
                  <a:pt x="1851633" y="721122"/>
                </a:lnTo>
                <a:lnTo>
                  <a:pt x="1855856" y="666288"/>
                </a:lnTo>
                <a:lnTo>
                  <a:pt x="1856167" y="639648"/>
                </a:lnTo>
                <a:lnTo>
                  <a:pt x="1855335" y="613737"/>
                </a:lnTo>
                <a:lnTo>
                  <a:pt x="1850401" y="564728"/>
                </a:lnTo>
                <a:lnTo>
                  <a:pt x="1841370" y="519832"/>
                </a:lnTo>
                <a:lnTo>
                  <a:pt x="1828238" y="475883"/>
                </a:lnTo>
                <a:lnTo>
                  <a:pt x="1810687" y="432571"/>
                </a:lnTo>
                <a:lnTo>
                  <a:pt x="1788390" y="390224"/>
                </a:lnTo>
                <a:lnTo>
                  <a:pt x="1761016" y="349172"/>
                </a:lnTo>
                <a:lnTo>
                  <a:pt x="1728236" y="309743"/>
                </a:lnTo>
                <a:lnTo>
                  <a:pt x="1689721" y="272265"/>
                </a:lnTo>
                <a:lnTo>
                  <a:pt x="1645143" y="237066"/>
                </a:lnTo>
                <a:lnTo>
                  <a:pt x="1594171" y="204475"/>
                </a:lnTo>
                <a:lnTo>
                  <a:pt x="1536477" y="174821"/>
                </a:lnTo>
                <a:lnTo>
                  <a:pt x="1470591" y="147924"/>
                </a:lnTo>
                <a:lnTo>
                  <a:pt x="1432380" y="134578"/>
                </a:lnTo>
                <a:lnTo>
                  <a:pt x="1390769" y="121269"/>
                </a:lnTo>
                <a:lnTo>
                  <a:pt x="1346155" y="108107"/>
                </a:lnTo>
                <a:lnTo>
                  <a:pt x="1298935" y="95201"/>
                </a:lnTo>
                <a:lnTo>
                  <a:pt x="1249506" y="82660"/>
                </a:lnTo>
                <a:lnTo>
                  <a:pt x="1198264" y="70592"/>
                </a:lnTo>
                <a:lnTo>
                  <a:pt x="1145607" y="59108"/>
                </a:lnTo>
                <a:lnTo>
                  <a:pt x="1091930" y="48316"/>
                </a:lnTo>
                <a:lnTo>
                  <a:pt x="1037631" y="38325"/>
                </a:lnTo>
                <a:lnTo>
                  <a:pt x="983106" y="29245"/>
                </a:lnTo>
                <a:lnTo>
                  <a:pt x="928752" y="21185"/>
                </a:lnTo>
                <a:lnTo>
                  <a:pt x="874965" y="14253"/>
                </a:lnTo>
                <a:lnTo>
                  <a:pt x="822143" y="8560"/>
                </a:lnTo>
                <a:lnTo>
                  <a:pt x="770682" y="4214"/>
                </a:lnTo>
                <a:lnTo>
                  <a:pt x="720980" y="1324"/>
                </a:lnTo>
                <a:lnTo>
                  <a:pt x="673431" y="0"/>
                </a:lnTo>
                <a:close/>
              </a:path>
            </a:pathLst>
          </a:custGeom>
          <a:solidFill>
            <a:srgbClr val="66CCFF"/>
          </a:solidFill>
        </p:spPr>
        <p:txBody>
          <a:bodyPr wrap="square" lIns="0" tIns="0" rIns="0" bIns="0" rtlCol="0">
            <a:noAutofit/>
          </a:bodyPr>
          <a:lstStyle/>
          <a:p>
            <a:endParaRPr/>
          </a:p>
        </p:txBody>
      </p:sp>
      <p:sp>
        <p:nvSpPr>
          <p:cNvPr id="5" name="object 5"/>
          <p:cNvSpPr/>
          <p:nvPr/>
        </p:nvSpPr>
        <p:spPr>
          <a:xfrm>
            <a:off x="1508840" y="4068256"/>
            <a:ext cx="1634077" cy="133164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5746750" y="5141722"/>
            <a:ext cx="434975" cy="192150"/>
          </a:xfrm>
          <a:custGeom>
            <a:avLst/>
            <a:gdLst/>
            <a:ahLst/>
            <a:cxnLst/>
            <a:rect l="l" t="t" r="r" b="b"/>
            <a:pathLst>
              <a:path w="434975" h="192150">
                <a:moveTo>
                  <a:pt x="0" y="192150"/>
                </a:moveTo>
                <a:lnTo>
                  <a:pt x="434975" y="0"/>
                </a:lnTo>
              </a:path>
            </a:pathLst>
          </a:custGeom>
          <a:ln w="12700">
            <a:solidFill>
              <a:srgbClr val="000000"/>
            </a:solidFill>
          </a:ln>
        </p:spPr>
        <p:txBody>
          <a:bodyPr wrap="square" lIns="0" tIns="0" rIns="0" bIns="0" rtlCol="0">
            <a:noAutofit/>
          </a:bodyPr>
          <a:lstStyle/>
          <a:p>
            <a:endParaRPr/>
          </a:p>
        </p:txBody>
      </p:sp>
      <p:sp>
        <p:nvSpPr>
          <p:cNvPr id="8" name="object 8"/>
          <p:cNvSpPr txBox="1"/>
          <p:nvPr/>
        </p:nvSpPr>
        <p:spPr>
          <a:xfrm>
            <a:off x="4718050" y="1302385"/>
            <a:ext cx="3623945" cy="2802255"/>
          </a:xfrm>
          <a:prstGeom prst="rect">
            <a:avLst/>
          </a:prstGeom>
        </p:spPr>
        <p:txBody>
          <a:bodyPr vert="horz" wrap="square" lIns="0" tIns="0" rIns="0" bIns="0" rtlCol="0">
            <a:noAutofit/>
          </a:bodyPr>
          <a:lstStyle/>
          <a:p>
            <a:pPr marL="12700">
              <a:lnSpc>
                <a:spcPct val="100000"/>
              </a:lnSpc>
            </a:pPr>
            <a:r>
              <a:rPr sz="2400" i="1" spc="-15" dirty="0" smtClean="0">
                <a:solidFill>
                  <a:srgbClr val="CC0000"/>
                </a:solidFill>
                <a:latin typeface="Calibri"/>
                <a:cs typeface="Calibri"/>
              </a:rPr>
              <a:t>AS</a:t>
            </a:r>
            <a:r>
              <a:rPr sz="2400" i="1" spc="-20" dirty="0" smtClean="0">
                <a:solidFill>
                  <a:srgbClr val="CC0000"/>
                </a:solidFill>
                <a:latin typeface="Calibri"/>
                <a:cs typeface="Calibri"/>
              </a:rPr>
              <a:t>1</a:t>
            </a:r>
            <a:r>
              <a:rPr sz="2400" spc="0" dirty="0" smtClean="0">
                <a:solidFill>
                  <a:srgbClr val="CC0000"/>
                </a:solidFill>
                <a:latin typeface="宋体"/>
                <a:cs typeface="宋体"/>
              </a:rPr>
              <a:t>域间选路需要做的工</a:t>
            </a:r>
            <a:r>
              <a:rPr sz="2400" spc="-20" dirty="0" smtClean="0">
                <a:solidFill>
                  <a:srgbClr val="CC0000"/>
                </a:solidFill>
                <a:latin typeface="宋体"/>
                <a:cs typeface="宋体"/>
              </a:rPr>
              <a:t>作</a:t>
            </a:r>
            <a:r>
              <a:rPr sz="2400" i="1" spc="-10" dirty="0" smtClean="0">
                <a:solidFill>
                  <a:srgbClr val="CC0000"/>
                </a:solidFill>
                <a:latin typeface="Calibri"/>
                <a:cs typeface="Calibri"/>
              </a:rPr>
              <a:t>:</a:t>
            </a:r>
            <a:endParaRPr sz="2400">
              <a:latin typeface="Calibri"/>
              <a:cs typeface="Calibri"/>
            </a:endParaRPr>
          </a:p>
          <a:p>
            <a:pPr>
              <a:lnSpc>
                <a:spcPts val="800"/>
              </a:lnSpc>
              <a:spcBef>
                <a:spcPts val="45"/>
              </a:spcBef>
            </a:pPr>
            <a:endParaRPr sz="800"/>
          </a:p>
          <a:p>
            <a:pPr marL="469900" marR="76200" indent="-457834" algn="just">
              <a:lnSpc>
                <a:spcPct val="96900"/>
              </a:lnSpc>
              <a:tabLst>
                <a:tab pos="469900" algn="l"/>
              </a:tabLst>
            </a:pPr>
            <a:r>
              <a:rPr sz="1650" spc="5" dirty="0" smtClean="0">
                <a:solidFill>
                  <a:srgbClr val="006FC0"/>
                </a:solidFill>
                <a:latin typeface="Calibri"/>
                <a:cs typeface="Calibri"/>
              </a:rPr>
              <a:t>1.	</a:t>
            </a:r>
            <a:r>
              <a:rPr sz="2400" spc="5" dirty="0" smtClean="0">
                <a:latin typeface="宋体"/>
                <a:cs typeface="宋体"/>
              </a:rPr>
              <a:t>学习哪些目的地址经由 </a:t>
            </a:r>
            <a:r>
              <a:rPr sz="2400" spc="-15" dirty="0" smtClean="0">
                <a:latin typeface="Calibri"/>
                <a:cs typeface="Calibri"/>
              </a:rPr>
              <a:t>AS</a:t>
            </a:r>
            <a:r>
              <a:rPr sz="2400" spc="-20" dirty="0" smtClean="0">
                <a:latin typeface="Calibri"/>
                <a:cs typeface="Calibri"/>
              </a:rPr>
              <a:t>2</a:t>
            </a:r>
            <a:r>
              <a:rPr sz="2400" spc="0" dirty="0" smtClean="0">
                <a:latin typeface="宋体"/>
                <a:cs typeface="宋体"/>
              </a:rPr>
              <a:t>可达，哪些经</a:t>
            </a:r>
            <a:r>
              <a:rPr sz="2400" spc="-15" dirty="0" smtClean="0">
                <a:latin typeface="宋体"/>
                <a:cs typeface="宋体"/>
              </a:rPr>
              <a:t>由</a:t>
            </a:r>
            <a:r>
              <a:rPr sz="2400" spc="-15" dirty="0" smtClean="0">
                <a:latin typeface="Calibri"/>
                <a:cs typeface="Calibri"/>
              </a:rPr>
              <a:t>AS3</a:t>
            </a:r>
            <a:r>
              <a:rPr sz="2400" spc="-10" dirty="0" smtClean="0">
                <a:latin typeface="Calibri"/>
                <a:cs typeface="Calibri"/>
              </a:rPr>
              <a:t> </a:t>
            </a:r>
            <a:r>
              <a:rPr sz="2400" spc="-10" dirty="0" smtClean="0">
                <a:latin typeface="宋体"/>
                <a:cs typeface="宋体"/>
              </a:rPr>
              <a:t>可达？</a:t>
            </a:r>
            <a:endParaRPr sz="2400">
              <a:latin typeface="宋体"/>
              <a:cs typeface="宋体"/>
            </a:endParaRPr>
          </a:p>
          <a:p>
            <a:pPr>
              <a:lnSpc>
                <a:spcPts val="750"/>
              </a:lnSpc>
              <a:spcBef>
                <a:spcPts val="6"/>
              </a:spcBef>
            </a:pPr>
            <a:endParaRPr sz="750"/>
          </a:p>
          <a:p>
            <a:pPr marL="12700">
              <a:lnSpc>
                <a:spcPct val="100000"/>
              </a:lnSpc>
              <a:tabLst>
                <a:tab pos="469900" algn="l"/>
              </a:tabLst>
            </a:pPr>
            <a:r>
              <a:rPr sz="1650" spc="5" dirty="0" smtClean="0">
                <a:solidFill>
                  <a:srgbClr val="006FC0"/>
                </a:solidFill>
                <a:latin typeface="Calibri"/>
                <a:cs typeface="Calibri"/>
              </a:rPr>
              <a:t>2.	</a:t>
            </a:r>
            <a:r>
              <a:rPr sz="2400" spc="5" dirty="0" smtClean="0">
                <a:latin typeface="宋体"/>
                <a:cs typeface="宋体"/>
              </a:rPr>
              <a:t>将该可达信息传递给</a:t>
            </a:r>
            <a:endParaRPr sz="2400">
              <a:latin typeface="宋体"/>
              <a:cs typeface="宋体"/>
            </a:endParaRPr>
          </a:p>
          <a:p>
            <a:pPr marL="469900">
              <a:lnSpc>
                <a:spcPts val="2700"/>
              </a:lnSpc>
            </a:pPr>
            <a:r>
              <a:rPr sz="2400" spc="-15" dirty="0" smtClean="0">
                <a:latin typeface="Calibri"/>
                <a:cs typeface="Calibri"/>
              </a:rPr>
              <a:t>AS</a:t>
            </a:r>
            <a:r>
              <a:rPr sz="2400" spc="-20" dirty="0" smtClean="0">
                <a:latin typeface="Calibri"/>
                <a:cs typeface="Calibri"/>
              </a:rPr>
              <a:t>1</a:t>
            </a:r>
            <a:r>
              <a:rPr sz="2400" spc="0" dirty="0" smtClean="0">
                <a:latin typeface="宋体"/>
                <a:cs typeface="宋体"/>
              </a:rPr>
              <a:t>域内的所有路由器</a:t>
            </a:r>
            <a:endParaRPr sz="2400">
              <a:latin typeface="宋体"/>
              <a:cs typeface="宋体"/>
            </a:endParaRPr>
          </a:p>
          <a:p>
            <a:pPr>
              <a:lnSpc>
                <a:spcPts val="500"/>
              </a:lnSpc>
              <a:spcBef>
                <a:spcPts val="28"/>
              </a:spcBef>
            </a:pPr>
            <a:endParaRPr sz="500"/>
          </a:p>
          <a:p>
            <a:pPr marL="12700">
              <a:lnSpc>
                <a:spcPct val="100000"/>
              </a:lnSpc>
            </a:pPr>
            <a:r>
              <a:rPr sz="2400" i="1" dirty="0" smtClean="0">
                <a:solidFill>
                  <a:srgbClr val="CC0000"/>
                </a:solidFill>
                <a:latin typeface="Calibri"/>
                <a:cs typeface="Calibri"/>
              </a:rPr>
              <a:t>job</a:t>
            </a:r>
            <a:r>
              <a:rPr sz="2400" i="1" spc="-15" dirty="0" smtClean="0">
                <a:solidFill>
                  <a:srgbClr val="CC0000"/>
                </a:solidFill>
                <a:latin typeface="Calibri"/>
                <a:cs typeface="Calibri"/>
              </a:rPr>
              <a:t> </a:t>
            </a:r>
            <a:r>
              <a:rPr sz="2400" i="1" spc="0" dirty="0" smtClean="0">
                <a:solidFill>
                  <a:srgbClr val="CC0000"/>
                </a:solidFill>
                <a:latin typeface="Calibri"/>
                <a:cs typeface="Calibri"/>
              </a:rPr>
              <a:t>of</a:t>
            </a:r>
            <a:r>
              <a:rPr sz="2400" i="1" spc="-5" dirty="0" smtClean="0">
                <a:solidFill>
                  <a:srgbClr val="CC0000"/>
                </a:solidFill>
                <a:latin typeface="Calibri"/>
                <a:cs typeface="Calibri"/>
              </a:rPr>
              <a:t> </a:t>
            </a:r>
            <a:r>
              <a:rPr sz="2400" i="1" spc="0" dirty="0" smtClean="0">
                <a:solidFill>
                  <a:srgbClr val="CC0000"/>
                </a:solidFill>
                <a:latin typeface="Calibri"/>
                <a:cs typeface="Calibri"/>
              </a:rPr>
              <a:t>i</a:t>
            </a:r>
            <a:r>
              <a:rPr sz="2400" i="1" spc="-20" dirty="0" smtClean="0">
                <a:solidFill>
                  <a:srgbClr val="CC0000"/>
                </a:solidFill>
                <a:latin typeface="Calibri"/>
                <a:cs typeface="Calibri"/>
              </a:rPr>
              <a:t>n</a:t>
            </a:r>
            <a:r>
              <a:rPr sz="2400" i="1" spc="-35" dirty="0" smtClean="0">
                <a:solidFill>
                  <a:srgbClr val="CC0000"/>
                </a:solidFill>
                <a:latin typeface="Calibri"/>
                <a:cs typeface="Calibri"/>
              </a:rPr>
              <a:t>t</a:t>
            </a:r>
            <a:r>
              <a:rPr sz="2400" i="1" spc="-15" dirty="0" smtClean="0">
                <a:solidFill>
                  <a:srgbClr val="CC0000"/>
                </a:solidFill>
                <a:latin typeface="Calibri"/>
                <a:cs typeface="Calibri"/>
              </a:rPr>
              <a:t>e</a:t>
            </a:r>
            <a:r>
              <a:rPr sz="2400" i="1" spc="5" dirty="0" smtClean="0">
                <a:solidFill>
                  <a:srgbClr val="CC0000"/>
                </a:solidFill>
                <a:latin typeface="Calibri"/>
                <a:cs typeface="Calibri"/>
              </a:rPr>
              <a:t>r</a:t>
            </a:r>
            <a:r>
              <a:rPr sz="2400" i="1" spc="-5" dirty="0" smtClean="0">
                <a:solidFill>
                  <a:srgbClr val="CC0000"/>
                </a:solidFill>
                <a:latin typeface="Calibri"/>
                <a:cs typeface="Calibri"/>
              </a:rPr>
              <a:t>-</a:t>
            </a:r>
            <a:r>
              <a:rPr sz="2400" i="1" spc="-15" dirty="0" smtClean="0">
                <a:solidFill>
                  <a:srgbClr val="CC0000"/>
                </a:solidFill>
                <a:latin typeface="Calibri"/>
                <a:cs typeface="Calibri"/>
              </a:rPr>
              <a:t>AS</a:t>
            </a:r>
            <a:r>
              <a:rPr sz="2400" i="1" spc="-5" dirty="0" smtClean="0">
                <a:solidFill>
                  <a:srgbClr val="CC0000"/>
                </a:solidFill>
                <a:latin typeface="Calibri"/>
                <a:cs typeface="Calibri"/>
              </a:rPr>
              <a:t> </a:t>
            </a:r>
            <a:r>
              <a:rPr sz="2400" i="1" spc="-10" dirty="0" smtClean="0">
                <a:solidFill>
                  <a:srgbClr val="CC0000"/>
                </a:solidFill>
                <a:latin typeface="Calibri"/>
                <a:cs typeface="Calibri"/>
              </a:rPr>
              <a:t>ro</a:t>
            </a:r>
            <a:r>
              <a:rPr sz="2400" i="1" spc="0" dirty="0" smtClean="0">
                <a:solidFill>
                  <a:srgbClr val="CC0000"/>
                </a:solidFill>
                <a:latin typeface="Calibri"/>
                <a:cs typeface="Calibri"/>
              </a:rPr>
              <a:t>utin</a:t>
            </a:r>
            <a:r>
              <a:rPr sz="2400" i="1" spc="5" dirty="0" smtClean="0">
                <a:solidFill>
                  <a:srgbClr val="CC0000"/>
                </a:solidFill>
                <a:latin typeface="Calibri"/>
                <a:cs typeface="Calibri"/>
              </a:rPr>
              <a:t>g</a:t>
            </a:r>
            <a:r>
              <a:rPr sz="2400" i="1" spc="-10" dirty="0" smtClean="0">
                <a:solidFill>
                  <a:srgbClr val="CC0000"/>
                </a:solidFill>
                <a:latin typeface="Calibri"/>
                <a:cs typeface="Calibri"/>
              </a:rPr>
              <a:t>!</a:t>
            </a:r>
            <a:endParaRPr sz="2400">
              <a:latin typeface="Calibri"/>
              <a:cs typeface="Calibri"/>
            </a:endParaRPr>
          </a:p>
        </p:txBody>
      </p:sp>
      <p:sp>
        <p:nvSpPr>
          <p:cNvPr id="9" name="object 9"/>
          <p:cNvSpPr/>
          <p:nvPr/>
        </p:nvSpPr>
        <p:spPr>
          <a:xfrm>
            <a:off x="2586301" y="5110304"/>
            <a:ext cx="2540514" cy="1074014"/>
          </a:xfrm>
          <a:custGeom>
            <a:avLst/>
            <a:gdLst/>
            <a:ahLst/>
            <a:cxnLst/>
            <a:rect l="l" t="t" r="r" b="b"/>
            <a:pathLst>
              <a:path w="2540514" h="1074014">
                <a:moveTo>
                  <a:pt x="1098856" y="0"/>
                </a:moveTo>
                <a:lnTo>
                  <a:pt x="1032137" y="2863"/>
                </a:lnTo>
                <a:lnTo>
                  <a:pt x="965092" y="9701"/>
                </a:lnTo>
                <a:lnTo>
                  <a:pt x="898387" y="19860"/>
                </a:lnTo>
                <a:lnTo>
                  <a:pt x="832688" y="32686"/>
                </a:lnTo>
                <a:lnTo>
                  <a:pt x="768661" y="47525"/>
                </a:lnTo>
                <a:lnTo>
                  <a:pt x="706971" y="63724"/>
                </a:lnTo>
                <a:lnTo>
                  <a:pt x="648286" y="80628"/>
                </a:lnTo>
                <a:lnTo>
                  <a:pt x="540952" y="114242"/>
                </a:lnTo>
                <a:lnTo>
                  <a:pt x="490041" y="131027"/>
                </a:lnTo>
                <a:lnTo>
                  <a:pt x="440840" y="148560"/>
                </a:lnTo>
                <a:lnTo>
                  <a:pt x="393652" y="167464"/>
                </a:lnTo>
                <a:lnTo>
                  <a:pt x="348779" y="188359"/>
                </a:lnTo>
                <a:lnTo>
                  <a:pt x="306523" y="211869"/>
                </a:lnTo>
                <a:lnTo>
                  <a:pt x="267187" y="238614"/>
                </a:lnTo>
                <a:lnTo>
                  <a:pt x="231074" y="269218"/>
                </a:lnTo>
                <a:lnTo>
                  <a:pt x="198486" y="304301"/>
                </a:lnTo>
                <a:lnTo>
                  <a:pt x="169725" y="344485"/>
                </a:lnTo>
                <a:lnTo>
                  <a:pt x="140947" y="393220"/>
                </a:lnTo>
                <a:lnTo>
                  <a:pt x="109646" y="451760"/>
                </a:lnTo>
                <a:lnTo>
                  <a:pt x="78240" y="517468"/>
                </a:lnTo>
                <a:lnTo>
                  <a:pt x="49152" y="587709"/>
                </a:lnTo>
                <a:lnTo>
                  <a:pt x="36233" y="623705"/>
                </a:lnTo>
                <a:lnTo>
                  <a:pt x="15160" y="695800"/>
                </a:lnTo>
                <a:lnTo>
                  <a:pt x="2456" y="765837"/>
                </a:lnTo>
                <a:lnTo>
                  <a:pt x="0" y="799259"/>
                </a:lnTo>
                <a:lnTo>
                  <a:pt x="543" y="831178"/>
                </a:lnTo>
                <a:lnTo>
                  <a:pt x="11841" y="889188"/>
                </a:lnTo>
                <a:lnTo>
                  <a:pt x="38813" y="937271"/>
                </a:lnTo>
                <a:lnTo>
                  <a:pt x="84071" y="973351"/>
                </a:lnTo>
                <a:lnTo>
                  <a:pt x="149865" y="1000456"/>
                </a:lnTo>
                <a:lnTo>
                  <a:pt x="189574" y="1011194"/>
                </a:lnTo>
                <a:lnTo>
                  <a:pt x="233247" y="1020253"/>
                </a:lnTo>
                <a:lnTo>
                  <a:pt x="280448" y="1027782"/>
                </a:lnTo>
                <a:lnTo>
                  <a:pt x="330746" y="1033929"/>
                </a:lnTo>
                <a:lnTo>
                  <a:pt x="383705" y="1038841"/>
                </a:lnTo>
                <a:lnTo>
                  <a:pt x="438894" y="1042667"/>
                </a:lnTo>
                <a:lnTo>
                  <a:pt x="495877" y="1045555"/>
                </a:lnTo>
                <a:lnTo>
                  <a:pt x="554221" y="1047653"/>
                </a:lnTo>
                <a:lnTo>
                  <a:pt x="613492" y="1049110"/>
                </a:lnTo>
                <a:lnTo>
                  <a:pt x="1017933" y="1053776"/>
                </a:lnTo>
                <a:lnTo>
                  <a:pt x="1486163" y="1072173"/>
                </a:lnTo>
                <a:lnTo>
                  <a:pt x="1590855" y="1073941"/>
                </a:lnTo>
                <a:lnTo>
                  <a:pt x="1642305" y="1074014"/>
                </a:lnTo>
                <a:lnTo>
                  <a:pt x="1692925" y="1073438"/>
                </a:lnTo>
                <a:lnTo>
                  <a:pt x="1742543" y="1072132"/>
                </a:lnTo>
                <a:lnTo>
                  <a:pt x="1790983" y="1070013"/>
                </a:lnTo>
                <a:lnTo>
                  <a:pt x="1838072" y="1067000"/>
                </a:lnTo>
                <a:lnTo>
                  <a:pt x="1883636" y="1063013"/>
                </a:lnTo>
                <a:lnTo>
                  <a:pt x="1927502" y="1057969"/>
                </a:lnTo>
                <a:lnTo>
                  <a:pt x="1969495" y="1051787"/>
                </a:lnTo>
                <a:lnTo>
                  <a:pt x="2009440" y="1044385"/>
                </a:lnTo>
                <a:lnTo>
                  <a:pt x="2047166" y="1035682"/>
                </a:lnTo>
                <a:lnTo>
                  <a:pt x="2083944" y="1025519"/>
                </a:lnTo>
                <a:lnTo>
                  <a:pt x="2120993" y="1013866"/>
                </a:lnTo>
                <a:lnTo>
                  <a:pt x="2158051" y="1000838"/>
                </a:lnTo>
                <a:lnTo>
                  <a:pt x="2194861" y="986549"/>
                </a:lnTo>
                <a:lnTo>
                  <a:pt x="2231161" y="971115"/>
                </a:lnTo>
                <a:lnTo>
                  <a:pt x="2266693" y="954651"/>
                </a:lnTo>
                <a:lnTo>
                  <a:pt x="2301271" y="937229"/>
                </a:lnTo>
                <a:lnTo>
                  <a:pt x="2366079" y="900221"/>
                </a:lnTo>
                <a:lnTo>
                  <a:pt x="2423733" y="860886"/>
                </a:lnTo>
                <a:lnTo>
                  <a:pt x="2472081" y="820183"/>
                </a:lnTo>
                <a:lnTo>
                  <a:pt x="2509045" y="779031"/>
                </a:lnTo>
                <a:lnTo>
                  <a:pt x="2532548" y="738347"/>
                </a:lnTo>
                <a:lnTo>
                  <a:pt x="2540514" y="699051"/>
                </a:lnTo>
                <a:lnTo>
                  <a:pt x="2538021" y="680209"/>
                </a:lnTo>
                <a:lnTo>
                  <a:pt x="2516989" y="642455"/>
                </a:lnTo>
                <a:lnTo>
                  <a:pt x="2475562" y="603506"/>
                </a:lnTo>
                <a:lnTo>
                  <a:pt x="2417440" y="563747"/>
                </a:lnTo>
                <a:lnTo>
                  <a:pt x="2383274" y="543684"/>
                </a:lnTo>
                <a:lnTo>
                  <a:pt x="2346322" y="523563"/>
                </a:lnTo>
                <a:lnTo>
                  <a:pt x="2307045" y="503432"/>
                </a:lnTo>
                <a:lnTo>
                  <a:pt x="2265907" y="483339"/>
                </a:lnTo>
                <a:lnTo>
                  <a:pt x="2223370" y="463332"/>
                </a:lnTo>
                <a:lnTo>
                  <a:pt x="1964659" y="347787"/>
                </a:lnTo>
                <a:lnTo>
                  <a:pt x="1925276" y="329728"/>
                </a:lnTo>
                <a:lnTo>
                  <a:pt x="1888192" y="312139"/>
                </a:lnTo>
                <a:lnTo>
                  <a:pt x="1853872" y="295069"/>
                </a:lnTo>
                <a:lnTo>
                  <a:pt x="1788956" y="260754"/>
                </a:lnTo>
                <a:lnTo>
                  <a:pt x="1599925" y="155444"/>
                </a:lnTo>
                <a:lnTo>
                  <a:pt x="1568977" y="138637"/>
                </a:lnTo>
                <a:lnTo>
                  <a:pt x="1507322" y="106591"/>
                </a:lnTo>
                <a:lnTo>
                  <a:pt x="1445814" y="77330"/>
                </a:lnTo>
                <a:lnTo>
                  <a:pt x="1384242" y="51682"/>
                </a:lnTo>
                <a:lnTo>
                  <a:pt x="1322395" y="30476"/>
                </a:lnTo>
                <a:lnTo>
                  <a:pt x="1260064" y="14542"/>
                </a:lnTo>
                <a:lnTo>
                  <a:pt x="1196865" y="4587"/>
                </a:lnTo>
                <a:lnTo>
                  <a:pt x="1131885" y="262"/>
                </a:lnTo>
                <a:lnTo>
                  <a:pt x="1098856" y="0"/>
                </a:lnTo>
                <a:close/>
              </a:path>
            </a:pathLst>
          </a:custGeom>
          <a:solidFill>
            <a:srgbClr val="66CCFF"/>
          </a:solidFill>
        </p:spPr>
        <p:txBody>
          <a:bodyPr wrap="square" lIns="0" tIns="0" rIns="0" bIns="0" rtlCol="0">
            <a:noAutofit/>
          </a:bodyPr>
          <a:lstStyle/>
          <a:p>
            <a:endParaRPr/>
          </a:p>
        </p:txBody>
      </p:sp>
      <p:sp>
        <p:nvSpPr>
          <p:cNvPr id="10" name="object 10"/>
          <p:cNvSpPr/>
          <p:nvPr/>
        </p:nvSpPr>
        <p:spPr>
          <a:xfrm>
            <a:off x="3003550" y="5171948"/>
            <a:ext cx="1914525" cy="874649"/>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p:nvPr/>
        </p:nvSpPr>
        <p:spPr>
          <a:xfrm>
            <a:off x="5408676" y="4981448"/>
            <a:ext cx="2220912" cy="701611"/>
          </a:xfrm>
          <a:prstGeom prst="rect">
            <a:avLst/>
          </a:prstGeom>
          <a:blipFill>
            <a:blip r:embed="rId5" cstate="print"/>
            <a:stretch>
              <a:fillRect/>
            </a:stretch>
          </a:blipFill>
        </p:spPr>
        <p:txBody>
          <a:bodyPr wrap="square" lIns="0" tIns="0" rIns="0" bIns="0" rtlCol="0">
            <a:noAutofit/>
          </a:bodyPr>
          <a:lstStyle/>
          <a:p>
            <a:endParaRPr/>
          </a:p>
        </p:txBody>
      </p:sp>
      <p:sp>
        <p:nvSpPr>
          <p:cNvPr id="12" name="object 12"/>
          <p:cNvSpPr/>
          <p:nvPr/>
        </p:nvSpPr>
        <p:spPr>
          <a:xfrm>
            <a:off x="356054" y="4695926"/>
            <a:ext cx="1070415" cy="1614716"/>
          </a:xfrm>
          <a:prstGeom prst="rect">
            <a:avLst/>
          </a:prstGeom>
          <a:blipFill>
            <a:blip r:embed="rId6" cstate="print"/>
            <a:stretch>
              <a:fillRect/>
            </a:stretch>
          </a:blipFill>
        </p:spPr>
        <p:txBody>
          <a:bodyPr wrap="square" lIns="0" tIns="0" rIns="0" bIns="0" rtlCol="0">
            <a:noAutofit/>
          </a:bodyPr>
          <a:lstStyle/>
          <a:p>
            <a:endParaRPr/>
          </a:p>
        </p:txBody>
      </p:sp>
      <p:sp>
        <p:nvSpPr>
          <p:cNvPr id="13" name="object 13"/>
          <p:cNvSpPr/>
          <p:nvPr/>
        </p:nvSpPr>
        <p:spPr>
          <a:xfrm>
            <a:off x="1149350" y="4976622"/>
            <a:ext cx="468375" cy="268350"/>
          </a:xfrm>
          <a:custGeom>
            <a:avLst/>
            <a:gdLst/>
            <a:ahLst/>
            <a:cxnLst/>
            <a:rect l="l" t="t" r="r" b="b"/>
            <a:pathLst>
              <a:path w="468375" h="268350">
                <a:moveTo>
                  <a:pt x="468375" y="0"/>
                </a:moveTo>
                <a:lnTo>
                  <a:pt x="0" y="268350"/>
                </a:lnTo>
              </a:path>
            </a:pathLst>
          </a:custGeom>
          <a:ln w="12700">
            <a:solidFill>
              <a:srgbClr val="000000"/>
            </a:solidFill>
          </a:ln>
        </p:spPr>
        <p:txBody>
          <a:bodyPr wrap="square" lIns="0" tIns="0" rIns="0" bIns="0" rtlCol="0">
            <a:noAutofit/>
          </a:bodyPr>
          <a:lstStyle/>
          <a:p>
            <a:endParaRPr/>
          </a:p>
        </p:txBody>
      </p:sp>
      <p:sp>
        <p:nvSpPr>
          <p:cNvPr id="14" name="object 14"/>
          <p:cNvSpPr/>
          <p:nvPr/>
        </p:nvSpPr>
        <p:spPr>
          <a:xfrm>
            <a:off x="4913376" y="5465572"/>
            <a:ext cx="523875" cy="261937"/>
          </a:xfrm>
          <a:custGeom>
            <a:avLst/>
            <a:gdLst/>
            <a:ahLst/>
            <a:cxnLst/>
            <a:rect l="l" t="t" r="r" b="b"/>
            <a:pathLst>
              <a:path w="523875" h="261937">
                <a:moveTo>
                  <a:pt x="0" y="261937"/>
                </a:moveTo>
                <a:lnTo>
                  <a:pt x="523875" y="0"/>
                </a:lnTo>
              </a:path>
            </a:pathLst>
          </a:custGeom>
          <a:ln w="19050">
            <a:solidFill>
              <a:srgbClr val="000000"/>
            </a:solidFill>
          </a:ln>
        </p:spPr>
        <p:txBody>
          <a:bodyPr wrap="square" lIns="0" tIns="0" rIns="0" bIns="0" rtlCol="0">
            <a:noAutofit/>
          </a:bodyPr>
          <a:lstStyle/>
          <a:p>
            <a:endParaRPr/>
          </a:p>
        </p:txBody>
      </p:sp>
      <p:sp>
        <p:nvSpPr>
          <p:cNvPr id="15" name="object 15"/>
          <p:cNvSpPr/>
          <p:nvPr/>
        </p:nvSpPr>
        <p:spPr>
          <a:xfrm>
            <a:off x="2800350" y="4873370"/>
            <a:ext cx="704850" cy="409701"/>
          </a:xfrm>
          <a:custGeom>
            <a:avLst/>
            <a:gdLst/>
            <a:ahLst/>
            <a:cxnLst/>
            <a:rect l="l" t="t" r="r" b="b"/>
            <a:pathLst>
              <a:path w="704850" h="409701">
                <a:moveTo>
                  <a:pt x="0" y="0"/>
                </a:moveTo>
                <a:lnTo>
                  <a:pt x="704850" y="409701"/>
                </a:lnTo>
              </a:path>
            </a:pathLst>
          </a:custGeom>
          <a:ln w="19049">
            <a:solidFill>
              <a:srgbClr val="000000"/>
            </a:solidFill>
          </a:ln>
        </p:spPr>
        <p:txBody>
          <a:bodyPr wrap="square" lIns="0" tIns="0" rIns="0" bIns="0" rtlCol="0">
            <a:noAutofit/>
          </a:bodyPr>
          <a:lstStyle/>
          <a:p>
            <a:endParaRPr/>
          </a:p>
        </p:txBody>
      </p:sp>
      <p:sp>
        <p:nvSpPr>
          <p:cNvPr id="16" name="object 16"/>
          <p:cNvSpPr txBox="1"/>
          <p:nvPr/>
        </p:nvSpPr>
        <p:spPr>
          <a:xfrm>
            <a:off x="1721357" y="4801997"/>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3b</a:t>
            </a:r>
            <a:endParaRPr sz="2000">
              <a:latin typeface="Arial"/>
              <a:cs typeface="Arial"/>
            </a:endParaRPr>
          </a:p>
        </p:txBody>
      </p:sp>
      <p:sp>
        <p:nvSpPr>
          <p:cNvPr id="17" name="object 17"/>
          <p:cNvSpPr txBox="1"/>
          <p:nvPr/>
        </p:nvSpPr>
        <p:spPr>
          <a:xfrm>
            <a:off x="5947028" y="4944872"/>
            <a:ext cx="870585" cy="1033780"/>
          </a:xfrm>
          <a:prstGeom prst="rect">
            <a:avLst/>
          </a:prstGeom>
        </p:spPr>
        <p:txBody>
          <a:bodyPr vert="horz" wrap="square" lIns="0" tIns="0" rIns="0" bIns="0" rtlCol="0">
            <a:noAutofit/>
          </a:bodyPr>
          <a:lstStyle/>
          <a:p>
            <a:pPr marL="316230">
              <a:lnSpc>
                <a:spcPct val="100000"/>
              </a:lnSpc>
            </a:pPr>
            <a:r>
              <a:rPr sz="2000" dirty="0" smtClean="0">
                <a:latin typeface="Arial"/>
                <a:cs typeface="Arial"/>
              </a:rPr>
              <a:t>2c</a:t>
            </a:r>
            <a:endParaRPr sz="2000">
              <a:latin typeface="Arial"/>
              <a:cs typeface="Arial"/>
            </a:endParaRPr>
          </a:p>
          <a:p>
            <a:pPr>
              <a:lnSpc>
                <a:spcPts val="1100"/>
              </a:lnSpc>
              <a:spcBef>
                <a:spcPts val="88"/>
              </a:spcBef>
            </a:pPr>
            <a:endParaRPr sz="1100"/>
          </a:p>
          <a:p>
            <a:pPr marL="573405">
              <a:lnSpc>
                <a:spcPct val="100000"/>
              </a:lnSpc>
            </a:pPr>
            <a:r>
              <a:rPr sz="2000" dirty="0" smtClean="0">
                <a:latin typeface="Arial"/>
                <a:cs typeface="Arial"/>
              </a:rPr>
              <a:t>2b</a:t>
            </a:r>
            <a:endParaRPr sz="2000">
              <a:latin typeface="Arial"/>
              <a:cs typeface="Arial"/>
            </a:endParaRPr>
          </a:p>
          <a:p>
            <a:pPr marL="12700">
              <a:lnSpc>
                <a:spcPts val="2065"/>
              </a:lnSpc>
            </a:pPr>
            <a:r>
              <a:rPr sz="1800" spc="-5" dirty="0" smtClean="0">
                <a:latin typeface="Arial"/>
                <a:cs typeface="Arial"/>
              </a:rPr>
              <a:t>AS2</a:t>
            </a:r>
            <a:endParaRPr sz="1800">
              <a:latin typeface="Arial"/>
              <a:cs typeface="Arial"/>
            </a:endParaRPr>
          </a:p>
        </p:txBody>
      </p:sp>
      <p:sp>
        <p:nvSpPr>
          <p:cNvPr id="18" name="object 18"/>
          <p:cNvSpPr txBox="1"/>
          <p:nvPr/>
        </p:nvSpPr>
        <p:spPr>
          <a:xfrm>
            <a:off x="2131822" y="5027549"/>
            <a:ext cx="504825" cy="315595"/>
          </a:xfrm>
          <a:prstGeom prst="rect">
            <a:avLst/>
          </a:prstGeom>
        </p:spPr>
        <p:txBody>
          <a:bodyPr vert="horz" wrap="square" lIns="0" tIns="0" rIns="0" bIns="0" rtlCol="0">
            <a:noAutofit/>
          </a:bodyPr>
          <a:lstStyle/>
          <a:p>
            <a:pPr marL="12700">
              <a:lnSpc>
                <a:spcPct val="100000"/>
              </a:lnSpc>
            </a:pPr>
            <a:r>
              <a:rPr sz="2000" spc="-5" dirty="0" smtClean="0">
                <a:latin typeface="Arial"/>
                <a:cs typeface="Arial"/>
              </a:rPr>
              <a:t>AS3</a:t>
            </a:r>
            <a:endParaRPr sz="2000">
              <a:latin typeface="Arial"/>
              <a:cs typeface="Arial"/>
            </a:endParaRPr>
          </a:p>
        </p:txBody>
      </p:sp>
      <p:sp>
        <p:nvSpPr>
          <p:cNvPr id="19" name="object 19"/>
          <p:cNvSpPr txBox="1"/>
          <p:nvPr/>
        </p:nvSpPr>
        <p:spPr>
          <a:xfrm>
            <a:off x="7736585" y="5059172"/>
            <a:ext cx="737870" cy="438150"/>
          </a:xfrm>
          <a:prstGeom prst="rect">
            <a:avLst/>
          </a:prstGeom>
        </p:spPr>
        <p:txBody>
          <a:bodyPr vert="horz" wrap="square" lIns="0" tIns="0" rIns="0" bIns="0" rtlCol="0">
            <a:noAutofit/>
          </a:bodyPr>
          <a:lstStyle/>
          <a:p>
            <a:pPr marL="12700" marR="12700">
              <a:lnSpc>
                <a:spcPct val="100000"/>
              </a:lnSpc>
            </a:pPr>
            <a:r>
              <a:rPr sz="1400" dirty="0" smtClean="0">
                <a:latin typeface="Arial"/>
                <a:cs typeface="Arial"/>
              </a:rPr>
              <a:t>other net</a:t>
            </a:r>
            <a:r>
              <a:rPr sz="1400" spc="-20" dirty="0" smtClean="0">
                <a:latin typeface="Arial"/>
                <a:cs typeface="Arial"/>
              </a:rPr>
              <a:t>w</a:t>
            </a:r>
            <a:r>
              <a:rPr sz="1400" spc="0" dirty="0" smtClean="0">
                <a:latin typeface="Arial"/>
                <a:cs typeface="Arial"/>
              </a:rPr>
              <a:t>orks</a:t>
            </a:r>
            <a:endParaRPr sz="1400">
              <a:latin typeface="Arial"/>
              <a:cs typeface="Arial"/>
            </a:endParaRPr>
          </a:p>
        </p:txBody>
      </p:sp>
      <p:sp>
        <p:nvSpPr>
          <p:cNvPr id="20" name="object 20"/>
          <p:cNvSpPr txBox="1"/>
          <p:nvPr/>
        </p:nvSpPr>
        <p:spPr>
          <a:xfrm>
            <a:off x="3602482" y="5125974"/>
            <a:ext cx="29464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1c</a:t>
            </a:r>
            <a:endParaRPr sz="2000">
              <a:latin typeface="Arial"/>
              <a:cs typeface="Arial"/>
            </a:endParaRPr>
          </a:p>
        </p:txBody>
      </p:sp>
      <p:sp>
        <p:nvSpPr>
          <p:cNvPr id="21" name="object 21"/>
          <p:cNvSpPr txBox="1"/>
          <p:nvPr/>
        </p:nvSpPr>
        <p:spPr>
          <a:xfrm>
            <a:off x="5517641" y="5222900"/>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2a</a:t>
            </a:r>
            <a:endParaRPr sz="2000">
              <a:latin typeface="Arial"/>
              <a:cs typeface="Arial"/>
            </a:endParaRPr>
          </a:p>
        </p:txBody>
      </p:sp>
      <p:sp>
        <p:nvSpPr>
          <p:cNvPr id="22" name="object 22"/>
          <p:cNvSpPr txBox="1"/>
          <p:nvPr/>
        </p:nvSpPr>
        <p:spPr>
          <a:xfrm>
            <a:off x="428040" y="5456072"/>
            <a:ext cx="737870" cy="438150"/>
          </a:xfrm>
          <a:prstGeom prst="rect">
            <a:avLst/>
          </a:prstGeom>
        </p:spPr>
        <p:txBody>
          <a:bodyPr vert="horz" wrap="square" lIns="0" tIns="0" rIns="0" bIns="0" rtlCol="0">
            <a:noAutofit/>
          </a:bodyPr>
          <a:lstStyle/>
          <a:p>
            <a:pPr marL="12700" marR="12700">
              <a:lnSpc>
                <a:spcPct val="100000"/>
              </a:lnSpc>
            </a:pPr>
            <a:r>
              <a:rPr sz="1400" dirty="0" smtClean="0">
                <a:latin typeface="Arial"/>
                <a:cs typeface="Arial"/>
              </a:rPr>
              <a:t>other net</a:t>
            </a:r>
            <a:r>
              <a:rPr sz="1400" spc="-20" dirty="0" smtClean="0">
                <a:latin typeface="Arial"/>
                <a:cs typeface="Arial"/>
              </a:rPr>
              <a:t>w</a:t>
            </a:r>
            <a:r>
              <a:rPr sz="1400" spc="0" dirty="0" smtClean="0">
                <a:latin typeface="Arial"/>
                <a:cs typeface="Arial"/>
              </a:rPr>
              <a:t>orks</a:t>
            </a:r>
            <a:endParaRPr sz="1400">
              <a:latin typeface="Arial"/>
              <a:cs typeface="Arial"/>
            </a:endParaRPr>
          </a:p>
        </p:txBody>
      </p:sp>
      <p:sp>
        <p:nvSpPr>
          <p:cNvPr id="23" name="object 23"/>
          <p:cNvSpPr txBox="1"/>
          <p:nvPr/>
        </p:nvSpPr>
        <p:spPr>
          <a:xfrm>
            <a:off x="2808223" y="5465825"/>
            <a:ext cx="615950" cy="659765"/>
          </a:xfrm>
          <a:prstGeom prst="rect">
            <a:avLst/>
          </a:prstGeom>
        </p:spPr>
        <p:txBody>
          <a:bodyPr vert="horz" wrap="square" lIns="0" tIns="0" rIns="0" bIns="0" rtlCol="0">
            <a:noAutofit/>
          </a:bodyPr>
          <a:lstStyle/>
          <a:p>
            <a:pPr marL="319405">
              <a:lnSpc>
                <a:spcPct val="100000"/>
              </a:lnSpc>
            </a:pPr>
            <a:r>
              <a:rPr sz="2000" dirty="0" smtClean="0">
                <a:latin typeface="Arial"/>
                <a:cs typeface="Arial"/>
              </a:rPr>
              <a:t>1a</a:t>
            </a:r>
            <a:endParaRPr sz="2000">
              <a:latin typeface="Arial"/>
              <a:cs typeface="Arial"/>
            </a:endParaRPr>
          </a:p>
          <a:p>
            <a:pPr marL="12700">
              <a:lnSpc>
                <a:spcPct val="100000"/>
              </a:lnSpc>
              <a:spcBef>
                <a:spcPts val="310"/>
              </a:spcBef>
            </a:pPr>
            <a:r>
              <a:rPr sz="2000" spc="-5" dirty="0" smtClean="0">
                <a:latin typeface="Arial"/>
                <a:cs typeface="Arial"/>
              </a:rPr>
              <a:t>AS1</a:t>
            </a:r>
            <a:endParaRPr sz="2000">
              <a:latin typeface="Arial"/>
              <a:cs typeface="Arial"/>
            </a:endParaRPr>
          </a:p>
        </p:txBody>
      </p:sp>
      <p:sp>
        <p:nvSpPr>
          <p:cNvPr id="24" name="object 24"/>
          <p:cNvSpPr txBox="1"/>
          <p:nvPr/>
        </p:nvSpPr>
        <p:spPr>
          <a:xfrm>
            <a:off x="4510785" y="5570372"/>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1b</a:t>
            </a:r>
            <a:endParaRPr sz="2000">
              <a:latin typeface="Arial"/>
              <a:cs typeface="Arial"/>
            </a:endParaRPr>
          </a:p>
        </p:txBody>
      </p:sp>
      <p:sp>
        <p:nvSpPr>
          <p:cNvPr id="25" name="object 25"/>
          <p:cNvSpPr txBox="1"/>
          <p:nvPr/>
        </p:nvSpPr>
        <p:spPr>
          <a:xfrm>
            <a:off x="3656838" y="5754776"/>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1d</a:t>
            </a:r>
            <a:endParaRPr sz="2000">
              <a:latin typeface="Arial"/>
              <a:cs typeface="Arial"/>
            </a:endParaRPr>
          </a:p>
        </p:txBody>
      </p:sp>
    </p:spTree>
    <p:extLst>
      <p:ext uri="{BB962C8B-B14F-4D97-AF65-F5344CB8AC3E}">
        <p14:creationId xmlns:p14="http://schemas.microsoft.com/office/powerpoint/2010/main" val="132784471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99206"/>
            <a:ext cx="7848600" cy="715194"/>
          </a:xfrm>
          <a:prstGeom prst="rect">
            <a:avLst/>
          </a:prstGeom>
        </p:spPr>
        <p:txBody>
          <a:bodyPr vert="horz" wrap="square" lIns="0" tIns="91947" rIns="0" bIns="0" rtlCol="0">
            <a:noAutofit/>
          </a:bodyPr>
          <a:lstStyle/>
          <a:p>
            <a:pPr marL="88900">
              <a:lnSpc>
                <a:spcPct val="100000"/>
              </a:lnSpc>
            </a:pPr>
            <a:r>
              <a:rPr sz="3600" b="1" dirty="0" smtClean="0">
                <a:solidFill>
                  <a:schemeClr val="tx1"/>
                </a:solidFill>
                <a:latin typeface="黑体"/>
                <a:cs typeface="黑体"/>
              </a:rPr>
              <a:t>例</a:t>
            </a:r>
            <a:r>
              <a:rPr sz="3600" b="1" spc="-5" dirty="0" smtClean="0">
                <a:solidFill>
                  <a:schemeClr val="tx1"/>
                </a:solidFill>
                <a:latin typeface="黑体"/>
                <a:cs typeface="黑体"/>
              </a:rPr>
              <a:t>子</a:t>
            </a:r>
            <a:r>
              <a:rPr lang="en-US" sz="3600" b="1" spc="-5" dirty="0" smtClean="0">
                <a:solidFill>
                  <a:schemeClr val="tx1"/>
                </a:solidFill>
                <a:latin typeface="黑体"/>
                <a:cs typeface="黑体"/>
              </a:rPr>
              <a:t>1</a:t>
            </a:r>
            <a:r>
              <a:rPr sz="3600" b="1" spc="-10" dirty="0" smtClean="0">
                <a:solidFill>
                  <a:schemeClr val="tx1"/>
                </a:solidFill>
                <a:latin typeface="Calibri"/>
                <a:cs typeface="Calibri"/>
              </a:rPr>
              <a:t>:</a:t>
            </a:r>
            <a:r>
              <a:rPr sz="3600" b="1" spc="-15" dirty="0" smtClean="0">
                <a:solidFill>
                  <a:schemeClr val="tx1"/>
                </a:solidFill>
                <a:latin typeface="Calibri"/>
                <a:cs typeface="Calibri"/>
              </a:rPr>
              <a:t> </a:t>
            </a:r>
            <a:r>
              <a:rPr sz="3600" b="1" spc="0" dirty="0" smtClean="0">
                <a:solidFill>
                  <a:schemeClr val="tx1"/>
                </a:solidFill>
                <a:latin typeface="黑体"/>
                <a:cs typeface="黑体"/>
              </a:rPr>
              <a:t>设置路由</a:t>
            </a:r>
            <a:r>
              <a:rPr sz="3600" b="1" spc="-10" dirty="0" smtClean="0">
                <a:solidFill>
                  <a:schemeClr val="tx1"/>
                </a:solidFill>
                <a:latin typeface="黑体"/>
                <a:cs typeface="黑体"/>
              </a:rPr>
              <a:t>器</a:t>
            </a:r>
            <a:r>
              <a:rPr sz="3600" b="1" spc="0" dirty="0" smtClean="0">
                <a:solidFill>
                  <a:schemeClr val="tx1"/>
                </a:solidFill>
                <a:latin typeface="Calibri"/>
                <a:cs typeface="Calibri"/>
              </a:rPr>
              <a:t>1d</a:t>
            </a:r>
            <a:r>
              <a:rPr sz="3600" b="1" spc="0" dirty="0" smtClean="0">
                <a:solidFill>
                  <a:schemeClr val="tx1"/>
                </a:solidFill>
                <a:latin typeface="黑体"/>
                <a:cs typeface="黑体"/>
              </a:rPr>
              <a:t>的转发表</a:t>
            </a:r>
            <a:endParaRPr sz="3600" b="1" dirty="0">
              <a:solidFill>
                <a:schemeClr val="tx1"/>
              </a:solidFill>
              <a:latin typeface="黑体"/>
              <a:cs typeface="黑体"/>
            </a:endParaRPr>
          </a:p>
        </p:txBody>
      </p:sp>
      <p:sp>
        <p:nvSpPr>
          <p:cNvPr id="3" name="object 3"/>
          <p:cNvSpPr txBox="1"/>
          <p:nvPr/>
        </p:nvSpPr>
        <p:spPr>
          <a:xfrm>
            <a:off x="228600" y="1213542"/>
            <a:ext cx="8763000" cy="2607628"/>
          </a:xfrm>
          <a:prstGeom prst="rect">
            <a:avLst/>
          </a:prstGeom>
        </p:spPr>
        <p:txBody>
          <a:bodyPr vert="horz" wrap="square" lIns="0" tIns="0" rIns="0" bIns="0" rtlCol="0">
            <a:noAutofit/>
          </a:bodyPr>
          <a:lstStyle/>
          <a:p>
            <a:pPr marL="469900" marR="12700" indent="-457200">
              <a:lnSpc>
                <a:spcPts val="3360"/>
              </a:lnSpc>
              <a:buClr>
                <a:srgbClr val="006FC0"/>
              </a:buClr>
              <a:buSzPct val="69642"/>
              <a:buFont typeface="Wingdings"/>
              <a:buChar char="p"/>
              <a:tabLst>
                <a:tab pos="355600" algn="l"/>
              </a:tabLst>
            </a:pPr>
            <a:r>
              <a:rPr sz="2800" spc="-30" dirty="0" smtClean="0">
                <a:latin typeface="宋体"/>
                <a:cs typeface="宋体"/>
              </a:rPr>
              <a:t>假</a:t>
            </a:r>
            <a:r>
              <a:rPr sz="2800" spc="-35" dirty="0" smtClean="0">
                <a:latin typeface="宋体"/>
                <a:cs typeface="宋体"/>
              </a:rPr>
              <a:t>设</a:t>
            </a:r>
            <a:r>
              <a:rPr sz="2800" spc="-10" dirty="0" smtClean="0">
                <a:latin typeface="宋体"/>
                <a:cs typeface="宋体"/>
              </a:rPr>
              <a:t>AS1</a:t>
            </a:r>
            <a:r>
              <a:rPr sz="2800" spc="-30" dirty="0" smtClean="0">
                <a:latin typeface="宋体"/>
                <a:cs typeface="宋体"/>
              </a:rPr>
              <a:t>得知</a:t>
            </a:r>
            <a:r>
              <a:rPr sz="2800" spc="-15" dirty="0" smtClean="0">
                <a:latin typeface="宋体"/>
                <a:cs typeface="宋体"/>
              </a:rPr>
              <a:t>(</a:t>
            </a:r>
            <a:r>
              <a:rPr sz="2800" spc="-10" dirty="0" smtClean="0">
                <a:latin typeface="宋体"/>
                <a:cs typeface="宋体"/>
              </a:rPr>
              <a:t>v</a:t>
            </a:r>
            <a:r>
              <a:rPr sz="2800" spc="-15" dirty="0" smtClean="0">
                <a:latin typeface="宋体"/>
                <a:cs typeface="宋体"/>
              </a:rPr>
              <a:t>ia i</a:t>
            </a:r>
            <a:r>
              <a:rPr sz="2800" spc="-10" dirty="0" smtClean="0">
                <a:latin typeface="宋体"/>
                <a:cs typeface="宋体"/>
              </a:rPr>
              <a:t>n</a:t>
            </a:r>
            <a:r>
              <a:rPr sz="2800" spc="-15" dirty="0" smtClean="0">
                <a:latin typeface="宋体"/>
                <a:cs typeface="宋体"/>
              </a:rPr>
              <a:t>t</a:t>
            </a:r>
            <a:r>
              <a:rPr sz="2800" spc="-10" dirty="0" smtClean="0">
                <a:latin typeface="宋体"/>
                <a:cs typeface="宋体"/>
              </a:rPr>
              <a:t>e</a:t>
            </a:r>
            <a:r>
              <a:rPr sz="2800" spc="5" dirty="0" smtClean="0">
                <a:latin typeface="宋体"/>
                <a:cs typeface="宋体"/>
              </a:rPr>
              <a:t>r</a:t>
            </a:r>
            <a:r>
              <a:rPr sz="2800" spc="-10" dirty="0" smtClean="0">
                <a:latin typeface="宋体"/>
                <a:cs typeface="宋体"/>
              </a:rPr>
              <a:t>-</a:t>
            </a:r>
            <a:r>
              <a:rPr sz="2800" spc="-15" dirty="0" smtClean="0">
                <a:latin typeface="宋体"/>
                <a:cs typeface="宋体"/>
              </a:rPr>
              <a:t>AS</a:t>
            </a:r>
            <a:r>
              <a:rPr sz="2800" spc="-25" dirty="0" smtClean="0">
                <a:latin typeface="宋体"/>
                <a:cs typeface="宋体"/>
              </a:rPr>
              <a:t> </a:t>
            </a:r>
            <a:r>
              <a:rPr sz="2800" spc="-15" dirty="0" smtClean="0">
                <a:latin typeface="宋体"/>
                <a:cs typeface="宋体"/>
              </a:rPr>
              <a:t>p</a:t>
            </a:r>
            <a:r>
              <a:rPr sz="2800" spc="-10" dirty="0" smtClean="0">
                <a:latin typeface="宋体"/>
                <a:cs typeface="宋体"/>
              </a:rPr>
              <a:t>r</a:t>
            </a:r>
            <a:r>
              <a:rPr sz="2800" spc="-15" dirty="0" smtClean="0">
                <a:latin typeface="宋体"/>
                <a:cs typeface="宋体"/>
              </a:rPr>
              <a:t>o</a:t>
            </a:r>
            <a:r>
              <a:rPr sz="2800" spc="-10" dirty="0" smtClean="0">
                <a:latin typeface="宋体"/>
                <a:cs typeface="宋体"/>
              </a:rPr>
              <a:t>t</a:t>
            </a:r>
            <a:r>
              <a:rPr sz="2800" spc="-15" dirty="0" smtClean="0">
                <a:latin typeface="宋体"/>
                <a:cs typeface="宋体"/>
              </a:rPr>
              <a:t>o</a:t>
            </a:r>
            <a:r>
              <a:rPr sz="2800" spc="-10" dirty="0" smtClean="0">
                <a:latin typeface="宋体"/>
                <a:cs typeface="宋体"/>
              </a:rPr>
              <a:t>c</a:t>
            </a:r>
            <a:r>
              <a:rPr sz="2800" spc="-15" dirty="0" smtClean="0">
                <a:latin typeface="宋体"/>
                <a:cs typeface="宋体"/>
              </a:rPr>
              <a:t>o</a:t>
            </a:r>
            <a:r>
              <a:rPr sz="2800" spc="-10" dirty="0" smtClean="0">
                <a:latin typeface="宋体"/>
                <a:cs typeface="宋体"/>
              </a:rPr>
              <a:t>l</a:t>
            </a:r>
            <a:r>
              <a:rPr sz="2800" spc="10" dirty="0" smtClean="0">
                <a:latin typeface="宋体"/>
                <a:cs typeface="宋体"/>
              </a:rPr>
              <a:t>)</a:t>
            </a:r>
            <a:r>
              <a:rPr sz="2800" spc="-30" dirty="0" smtClean="0">
                <a:latin typeface="宋体"/>
                <a:cs typeface="宋体"/>
              </a:rPr>
              <a:t>子网</a:t>
            </a:r>
            <a:r>
              <a:rPr sz="2950" spc="-90" dirty="0" smtClean="0">
                <a:solidFill>
                  <a:srgbClr val="CC0000"/>
                </a:solidFill>
                <a:latin typeface="宋体"/>
                <a:cs typeface="宋体"/>
              </a:rPr>
              <a:t>x</a:t>
            </a:r>
            <a:r>
              <a:rPr sz="2950" spc="-100" dirty="0" smtClean="0">
                <a:solidFill>
                  <a:srgbClr val="CC0000"/>
                </a:solidFill>
                <a:latin typeface="宋体"/>
                <a:cs typeface="宋体"/>
              </a:rPr>
              <a:t> </a:t>
            </a:r>
            <a:r>
              <a:rPr sz="2800" spc="-30" dirty="0" err="1" smtClean="0">
                <a:latin typeface="宋体"/>
                <a:cs typeface="宋体"/>
              </a:rPr>
              <a:t>经由</a:t>
            </a:r>
            <a:r>
              <a:rPr sz="2800" spc="-15" dirty="0" smtClean="0">
                <a:latin typeface="宋体"/>
                <a:cs typeface="宋体"/>
              </a:rPr>
              <a:t> </a:t>
            </a:r>
            <a:r>
              <a:rPr lang="en-US" sz="2800" spc="-15" dirty="0" smtClean="0">
                <a:latin typeface="宋体"/>
                <a:cs typeface="宋体"/>
              </a:rPr>
              <a:t>  </a:t>
            </a:r>
          </a:p>
          <a:p>
            <a:pPr marL="12700" marR="12700">
              <a:lnSpc>
                <a:spcPts val="3360"/>
              </a:lnSpc>
              <a:buClr>
                <a:srgbClr val="006FC0"/>
              </a:buClr>
              <a:buSzPct val="69642"/>
              <a:tabLst>
                <a:tab pos="355600" algn="l"/>
              </a:tabLst>
            </a:pPr>
            <a:r>
              <a:rPr lang="en-US" sz="2800" spc="-15" dirty="0">
                <a:latin typeface="宋体"/>
                <a:cs typeface="宋体"/>
              </a:rPr>
              <a:t> </a:t>
            </a:r>
            <a:r>
              <a:rPr lang="en-US" sz="2800" spc="-15" dirty="0" smtClean="0">
                <a:latin typeface="宋体"/>
                <a:cs typeface="宋体"/>
              </a:rPr>
              <a:t>  </a:t>
            </a:r>
            <a:r>
              <a:rPr sz="2800" spc="-10" dirty="0" smtClean="0">
                <a:latin typeface="宋体"/>
                <a:cs typeface="宋体"/>
              </a:rPr>
              <a:t>AS3(gatewa</a:t>
            </a:r>
            <a:r>
              <a:rPr sz="2800" spc="-15" dirty="0" smtClean="0">
                <a:latin typeface="宋体"/>
                <a:cs typeface="宋体"/>
              </a:rPr>
              <a:t>y</a:t>
            </a:r>
            <a:r>
              <a:rPr sz="2800" spc="-50" dirty="0" smtClean="0">
                <a:latin typeface="宋体"/>
                <a:cs typeface="宋体"/>
              </a:rPr>
              <a:t> </a:t>
            </a:r>
            <a:r>
              <a:rPr sz="2800" spc="-10" dirty="0" smtClean="0">
                <a:latin typeface="宋体"/>
                <a:cs typeface="宋体"/>
              </a:rPr>
              <a:t>1c)</a:t>
            </a:r>
            <a:r>
              <a:rPr sz="2800" spc="-30" dirty="0" smtClean="0">
                <a:latin typeface="宋体"/>
                <a:cs typeface="宋体"/>
              </a:rPr>
              <a:t>可达</a:t>
            </a:r>
            <a:r>
              <a:rPr sz="2800" spc="-15" dirty="0" smtClean="0">
                <a:latin typeface="宋体"/>
                <a:cs typeface="宋体"/>
              </a:rPr>
              <a:t>,</a:t>
            </a:r>
            <a:r>
              <a:rPr sz="2800" spc="-5" dirty="0" smtClean="0">
                <a:latin typeface="宋体"/>
                <a:cs typeface="宋体"/>
              </a:rPr>
              <a:t> </a:t>
            </a:r>
            <a:r>
              <a:rPr sz="2800" spc="-30" dirty="0" smtClean="0">
                <a:latin typeface="宋体"/>
                <a:cs typeface="宋体"/>
              </a:rPr>
              <a:t>但不可由</a:t>
            </a:r>
            <a:r>
              <a:rPr sz="2800" spc="-10" dirty="0" smtClean="0">
                <a:latin typeface="宋体"/>
                <a:cs typeface="宋体"/>
              </a:rPr>
              <a:t>AS2</a:t>
            </a:r>
            <a:r>
              <a:rPr sz="2800" spc="-30" dirty="0" smtClean="0">
                <a:latin typeface="宋体"/>
                <a:cs typeface="宋体"/>
              </a:rPr>
              <a:t>可达</a:t>
            </a:r>
            <a:endParaRPr sz="2800" dirty="0">
              <a:latin typeface="宋体"/>
              <a:cs typeface="宋体"/>
            </a:endParaRPr>
          </a:p>
          <a:p>
            <a:pPr marL="469900">
              <a:lnSpc>
                <a:spcPct val="100000"/>
              </a:lnSpc>
              <a:spcBef>
                <a:spcPts val="445"/>
              </a:spcBef>
              <a:tabLst>
                <a:tab pos="756285" algn="l"/>
              </a:tabLst>
            </a:pPr>
            <a:r>
              <a:rPr sz="1650" spc="10" dirty="0" smtClean="0">
                <a:solidFill>
                  <a:srgbClr val="7E7E7E"/>
                </a:solidFill>
                <a:latin typeface="Verdana"/>
                <a:cs typeface="Verdana"/>
              </a:rPr>
              <a:t>●	</a:t>
            </a:r>
            <a:r>
              <a:rPr sz="2400" spc="-5" dirty="0" smtClean="0">
                <a:latin typeface="宋体"/>
                <a:cs typeface="宋体"/>
              </a:rPr>
              <a:t>inter-A</a:t>
            </a:r>
            <a:r>
              <a:rPr sz="2400" spc="0" dirty="0" smtClean="0">
                <a:latin typeface="宋体"/>
                <a:cs typeface="宋体"/>
              </a:rPr>
              <a:t>S</a:t>
            </a:r>
            <a:r>
              <a:rPr sz="2400" spc="-5" dirty="0" smtClean="0">
                <a:latin typeface="宋体"/>
                <a:cs typeface="宋体"/>
              </a:rPr>
              <a:t>协议将该可达信息传播给</a:t>
            </a:r>
            <a:r>
              <a:rPr lang="en-US" sz="2400" spc="-5" dirty="0" smtClean="0">
                <a:latin typeface="宋体"/>
                <a:cs typeface="宋体"/>
              </a:rPr>
              <a:t>AS</a:t>
            </a:r>
            <a:r>
              <a:rPr lang="en-US" altLang="zh-CN" sz="2400" spc="-5" dirty="0" smtClean="0">
                <a:latin typeface="宋体"/>
                <a:cs typeface="宋体"/>
              </a:rPr>
              <a:t>1</a:t>
            </a:r>
            <a:r>
              <a:rPr sz="2400" spc="-5" dirty="0" smtClean="0">
                <a:latin typeface="宋体"/>
                <a:cs typeface="宋体"/>
              </a:rPr>
              <a:t>域内所有内部路由器</a:t>
            </a:r>
            <a:endParaRPr sz="2400" dirty="0">
              <a:latin typeface="宋体"/>
              <a:cs typeface="宋体"/>
            </a:endParaRPr>
          </a:p>
          <a:p>
            <a:pPr>
              <a:lnSpc>
                <a:spcPts val="800"/>
              </a:lnSpc>
              <a:spcBef>
                <a:spcPts val="4"/>
              </a:spcBef>
            </a:pPr>
            <a:endParaRPr sz="800" dirty="0"/>
          </a:p>
          <a:p>
            <a:pPr marL="355600" marR="14604" indent="-342900">
              <a:lnSpc>
                <a:spcPts val="336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内部路由器</a:t>
            </a:r>
            <a:r>
              <a:rPr sz="2800" spc="-10" dirty="0" smtClean="0">
                <a:latin typeface="宋体"/>
                <a:cs typeface="宋体"/>
              </a:rPr>
              <a:t>1d</a:t>
            </a:r>
            <a:r>
              <a:rPr sz="2800" spc="-30" dirty="0" smtClean="0">
                <a:latin typeface="宋体"/>
                <a:cs typeface="宋体"/>
              </a:rPr>
              <a:t>根据</a:t>
            </a:r>
            <a:r>
              <a:rPr sz="2800" spc="-10" dirty="0" smtClean="0">
                <a:latin typeface="宋体"/>
                <a:cs typeface="宋体"/>
              </a:rPr>
              <a:t>intra-AS</a:t>
            </a:r>
            <a:r>
              <a:rPr sz="2800" spc="-30" dirty="0" smtClean="0">
                <a:latin typeface="宋体"/>
                <a:cs typeface="宋体"/>
              </a:rPr>
              <a:t>域内选路信息可得知：</a:t>
            </a:r>
            <a:r>
              <a:rPr sz="2800" spc="-25" dirty="0" smtClean="0">
                <a:latin typeface="宋体"/>
                <a:cs typeface="宋体"/>
              </a:rPr>
              <a:t> 接</a:t>
            </a:r>
            <a:r>
              <a:rPr sz="2800" spc="-35" dirty="0" smtClean="0">
                <a:latin typeface="宋体"/>
                <a:cs typeface="宋体"/>
              </a:rPr>
              <a:t>口</a:t>
            </a:r>
            <a:r>
              <a:rPr sz="2950" spc="-90" dirty="0" smtClean="0">
                <a:solidFill>
                  <a:srgbClr val="CC0000"/>
                </a:solidFill>
                <a:latin typeface="宋体"/>
                <a:cs typeface="宋体"/>
              </a:rPr>
              <a:t>I</a:t>
            </a:r>
            <a:r>
              <a:rPr sz="2950" spc="-80" dirty="0" smtClean="0">
                <a:solidFill>
                  <a:srgbClr val="CC0000"/>
                </a:solidFill>
                <a:latin typeface="宋体"/>
                <a:cs typeface="宋体"/>
              </a:rPr>
              <a:t> </a:t>
            </a:r>
            <a:r>
              <a:rPr sz="2800" spc="-30" dirty="0" smtClean="0">
                <a:latin typeface="宋体"/>
                <a:cs typeface="宋体"/>
              </a:rPr>
              <a:t>在其到网关</a:t>
            </a:r>
            <a:r>
              <a:rPr sz="2800" spc="-10" dirty="0" smtClean="0">
                <a:latin typeface="宋体"/>
                <a:cs typeface="宋体"/>
              </a:rPr>
              <a:t>1c</a:t>
            </a:r>
            <a:r>
              <a:rPr sz="2800" spc="-30" dirty="0" smtClean="0">
                <a:latin typeface="宋体"/>
                <a:cs typeface="宋体"/>
              </a:rPr>
              <a:t>的最短路径上</a:t>
            </a:r>
            <a:endParaRPr sz="2800" dirty="0">
              <a:latin typeface="宋体"/>
              <a:cs typeface="宋体"/>
            </a:endParaRPr>
          </a:p>
          <a:p>
            <a:pPr marL="469900">
              <a:lnSpc>
                <a:spcPct val="100000"/>
              </a:lnSpc>
              <a:spcBef>
                <a:spcPts val="265"/>
              </a:spcBef>
              <a:tabLst>
                <a:tab pos="756285" algn="l"/>
              </a:tabLst>
            </a:pPr>
            <a:r>
              <a:rPr sz="1650" spc="10" dirty="0" smtClean="0">
                <a:solidFill>
                  <a:srgbClr val="7E7E7E"/>
                </a:solidFill>
                <a:latin typeface="Verdana"/>
                <a:cs typeface="Verdana"/>
              </a:rPr>
              <a:t>●	</a:t>
            </a:r>
            <a:r>
              <a:rPr sz="2400" spc="10" dirty="0" smtClean="0">
                <a:latin typeface="宋体"/>
                <a:cs typeface="宋体"/>
              </a:rPr>
              <a:t>在其转发表中加入表项</a:t>
            </a:r>
            <a:r>
              <a:rPr lang="zh-CN" altLang="en-US" sz="2400" spc="10" dirty="0" smtClean="0">
                <a:latin typeface="宋体"/>
                <a:cs typeface="宋体"/>
              </a:rPr>
              <a:t>  </a:t>
            </a:r>
            <a:r>
              <a:rPr sz="2400" spc="-10" dirty="0" smtClean="0">
                <a:latin typeface="宋体"/>
                <a:cs typeface="宋体"/>
              </a:rPr>
              <a:t> </a:t>
            </a:r>
            <a:r>
              <a:rPr sz="2400" i="1" spc="0" dirty="0" smtClean="0">
                <a:solidFill>
                  <a:srgbClr val="CC0000"/>
                </a:solidFill>
                <a:latin typeface="Calibri"/>
                <a:cs typeface="Calibri"/>
              </a:rPr>
              <a:t>(</a:t>
            </a:r>
            <a:r>
              <a:rPr sz="2400" i="1" spc="-10" dirty="0" smtClean="0">
                <a:solidFill>
                  <a:srgbClr val="CC0000"/>
                </a:solidFill>
                <a:latin typeface="Calibri"/>
                <a:cs typeface="Calibri"/>
              </a:rPr>
              <a:t>x,</a:t>
            </a:r>
            <a:r>
              <a:rPr lang="en-US" sz="2400" i="1" spc="-10" dirty="0" smtClean="0">
                <a:solidFill>
                  <a:srgbClr val="CC0000"/>
                </a:solidFill>
                <a:latin typeface="Calibri"/>
                <a:cs typeface="Calibri"/>
              </a:rPr>
              <a:t>I</a:t>
            </a:r>
            <a:r>
              <a:rPr sz="2400" i="1" spc="-10" dirty="0" smtClean="0">
                <a:solidFill>
                  <a:srgbClr val="CC0000"/>
                </a:solidFill>
                <a:latin typeface="Calibri"/>
                <a:cs typeface="Calibri"/>
              </a:rPr>
              <a:t>)</a:t>
            </a:r>
            <a:r>
              <a:rPr lang="zh-CN" altLang="en-US" sz="2400" i="1" spc="-10" dirty="0" smtClean="0">
                <a:solidFill>
                  <a:srgbClr val="CC0000"/>
                </a:solidFill>
                <a:latin typeface="Calibri"/>
                <a:cs typeface="Calibri"/>
              </a:rPr>
              <a:t> </a:t>
            </a:r>
            <a:r>
              <a:rPr lang="zh-CN" altLang="zh-CN" sz="2400" i="1" spc="-10" dirty="0" smtClean="0">
                <a:solidFill>
                  <a:srgbClr val="CC0000"/>
                </a:solidFill>
                <a:latin typeface="Calibri"/>
                <a:cs typeface="Calibri"/>
              </a:rPr>
              <a:t>1</a:t>
            </a:r>
            <a:r>
              <a:rPr lang="en-US" altLang="zh-CN" sz="2400" i="1" spc="-10" dirty="0" smtClean="0">
                <a:solidFill>
                  <a:srgbClr val="CC0000"/>
                </a:solidFill>
                <a:latin typeface="Calibri"/>
                <a:cs typeface="Calibri"/>
              </a:rPr>
              <a:t>d</a:t>
            </a:r>
            <a:r>
              <a:rPr lang="zh-CN" altLang="en-US" sz="2400" i="1" spc="-10" dirty="0" smtClean="0">
                <a:solidFill>
                  <a:srgbClr val="CC0000"/>
                </a:solidFill>
                <a:latin typeface="Calibri"/>
                <a:cs typeface="Calibri"/>
              </a:rPr>
              <a:t>需从接口</a:t>
            </a:r>
            <a:r>
              <a:rPr lang="en-US" altLang="zh-CN" sz="2400" i="1" spc="-10" dirty="0">
                <a:solidFill>
                  <a:srgbClr val="CC0000"/>
                </a:solidFill>
                <a:latin typeface="Calibri"/>
                <a:cs typeface="Calibri"/>
              </a:rPr>
              <a:t>I</a:t>
            </a:r>
            <a:r>
              <a:rPr lang="zh-CN" altLang="en-US" sz="2400" i="1" spc="-10" dirty="0" smtClean="0">
                <a:solidFill>
                  <a:srgbClr val="CC0000"/>
                </a:solidFill>
                <a:latin typeface="Calibri"/>
                <a:cs typeface="Calibri"/>
              </a:rPr>
              <a:t>经由</a:t>
            </a:r>
            <a:r>
              <a:rPr lang="en-US" altLang="zh-CN" sz="2400" i="1" spc="-10" dirty="0" smtClean="0">
                <a:solidFill>
                  <a:srgbClr val="CC0000"/>
                </a:solidFill>
                <a:latin typeface="Calibri"/>
                <a:cs typeface="Calibri"/>
              </a:rPr>
              <a:t>1c</a:t>
            </a:r>
            <a:r>
              <a:rPr lang="zh-CN" altLang="en-US" sz="2400" i="1" spc="-10" dirty="0">
                <a:solidFill>
                  <a:srgbClr val="CC0000"/>
                </a:solidFill>
                <a:cs typeface="Calibri"/>
              </a:rPr>
              <a:t>到达</a:t>
            </a:r>
            <a:r>
              <a:rPr lang="en-US" altLang="zh-CN" sz="2400" i="1" spc="-10" dirty="0">
                <a:solidFill>
                  <a:srgbClr val="CC0000"/>
                </a:solidFill>
                <a:cs typeface="Calibri"/>
              </a:rPr>
              <a:t>x</a:t>
            </a:r>
            <a:endParaRPr sz="2400" dirty="0">
              <a:latin typeface="Calibri"/>
              <a:cs typeface="Calibri"/>
            </a:endParaRPr>
          </a:p>
        </p:txBody>
      </p:sp>
      <p:sp>
        <p:nvSpPr>
          <p:cNvPr id="4" name="object 4"/>
          <p:cNvSpPr/>
          <p:nvPr/>
        </p:nvSpPr>
        <p:spPr>
          <a:xfrm>
            <a:off x="7314336" y="4428648"/>
            <a:ext cx="1070356" cy="1614716"/>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299018" y="4699656"/>
            <a:ext cx="1856167" cy="1260636"/>
          </a:xfrm>
          <a:custGeom>
            <a:avLst/>
            <a:gdLst/>
            <a:ahLst/>
            <a:cxnLst/>
            <a:rect l="l" t="t" r="r" b="b"/>
            <a:pathLst>
              <a:path w="1856167" h="1260636">
                <a:moveTo>
                  <a:pt x="673431" y="0"/>
                </a:moveTo>
                <a:lnTo>
                  <a:pt x="628434" y="350"/>
                </a:lnTo>
                <a:lnTo>
                  <a:pt x="586385" y="2484"/>
                </a:lnTo>
                <a:lnTo>
                  <a:pt x="547680" y="6511"/>
                </a:lnTo>
                <a:lnTo>
                  <a:pt x="475948" y="20473"/>
                </a:lnTo>
                <a:lnTo>
                  <a:pt x="408391" y="41747"/>
                </a:lnTo>
                <a:lnTo>
                  <a:pt x="345069" y="69363"/>
                </a:lnTo>
                <a:lnTo>
                  <a:pt x="286042" y="102349"/>
                </a:lnTo>
                <a:lnTo>
                  <a:pt x="231371" y="139734"/>
                </a:lnTo>
                <a:lnTo>
                  <a:pt x="181116" y="180549"/>
                </a:lnTo>
                <a:lnTo>
                  <a:pt x="135336" y="223822"/>
                </a:lnTo>
                <a:lnTo>
                  <a:pt x="94093" y="268583"/>
                </a:lnTo>
                <a:lnTo>
                  <a:pt x="57447" y="313860"/>
                </a:lnTo>
                <a:lnTo>
                  <a:pt x="25456" y="358682"/>
                </a:lnTo>
                <a:lnTo>
                  <a:pt x="26395" y="381082"/>
                </a:lnTo>
                <a:lnTo>
                  <a:pt x="25853" y="406639"/>
                </a:lnTo>
                <a:lnTo>
                  <a:pt x="24107" y="435011"/>
                </a:lnTo>
                <a:lnTo>
                  <a:pt x="21435" y="465859"/>
                </a:lnTo>
                <a:lnTo>
                  <a:pt x="18114" y="498842"/>
                </a:lnTo>
                <a:lnTo>
                  <a:pt x="14422" y="533618"/>
                </a:lnTo>
                <a:lnTo>
                  <a:pt x="10635" y="569846"/>
                </a:lnTo>
                <a:lnTo>
                  <a:pt x="3890" y="645298"/>
                </a:lnTo>
                <a:lnTo>
                  <a:pt x="1485" y="683839"/>
                </a:lnTo>
                <a:lnTo>
                  <a:pt x="96" y="722469"/>
                </a:lnTo>
                <a:lnTo>
                  <a:pt x="0" y="760847"/>
                </a:lnTo>
                <a:lnTo>
                  <a:pt x="1473" y="798633"/>
                </a:lnTo>
                <a:lnTo>
                  <a:pt x="10240" y="871063"/>
                </a:lnTo>
                <a:lnTo>
                  <a:pt x="28616" y="937030"/>
                </a:lnTo>
                <a:lnTo>
                  <a:pt x="58820" y="993810"/>
                </a:lnTo>
                <a:lnTo>
                  <a:pt x="103128" y="1039923"/>
                </a:lnTo>
                <a:lnTo>
                  <a:pt x="162216" y="1081118"/>
                </a:lnTo>
                <a:lnTo>
                  <a:pt x="196592" y="1100259"/>
                </a:lnTo>
                <a:lnTo>
                  <a:pt x="233770" y="1118408"/>
                </a:lnTo>
                <a:lnTo>
                  <a:pt x="273432" y="1135548"/>
                </a:lnTo>
                <a:lnTo>
                  <a:pt x="315263" y="1151664"/>
                </a:lnTo>
                <a:lnTo>
                  <a:pt x="358946" y="1166739"/>
                </a:lnTo>
                <a:lnTo>
                  <a:pt x="404165" y="1180758"/>
                </a:lnTo>
                <a:lnTo>
                  <a:pt x="450605" y="1193704"/>
                </a:lnTo>
                <a:lnTo>
                  <a:pt x="497948" y="1205562"/>
                </a:lnTo>
                <a:lnTo>
                  <a:pt x="545879" y="1216314"/>
                </a:lnTo>
                <a:lnTo>
                  <a:pt x="594082" y="1225946"/>
                </a:lnTo>
                <a:lnTo>
                  <a:pt x="642240" y="1234441"/>
                </a:lnTo>
                <a:lnTo>
                  <a:pt x="690037" y="1241783"/>
                </a:lnTo>
                <a:lnTo>
                  <a:pt x="737158" y="1247956"/>
                </a:lnTo>
                <a:lnTo>
                  <a:pt x="783286" y="1252944"/>
                </a:lnTo>
                <a:lnTo>
                  <a:pt x="828105" y="1256731"/>
                </a:lnTo>
                <a:lnTo>
                  <a:pt x="871299" y="1259300"/>
                </a:lnTo>
                <a:lnTo>
                  <a:pt x="912551" y="1260636"/>
                </a:lnTo>
                <a:lnTo>
                  <a:pt x="953290" y="1260576"/>
                </a:lnTo>
                <a:lnTo>
                  <a:pt x="995051" y="1259010"/>
                </a:lnTo>
                <a:lnTo>
                  <a:pt x="1037630" y="1256001"/>
                </a:lnTo>
                <a:lnTo>
                  <a:pt x="1080817" y="1251614"/>
                </a:lnTo>
                <a:lnTo>
                  <a:pt x="1124407" y="1245914"/>
                </a:lnTo>
                <a:lnTo>
                  <a:pt x="1168192" y="1238964"/>
                </a:lnTo>
                <a:lnTo>
                  <a:pt x="1211966" y="1230829"/>
                </a:lnTo>
                <a:lnTo>
                  <a:pt x="1255520" y="1221573"/>
                </a:lnTo>
                <a:lnTo>
                  <a:pt x="1298649" y="1211261"/>
                </a:lnTo>
                <a:lnTo>
                  <a:pt x="1341145" y="1199956"/>
                </a:lnTo>
                <a:lnTo>
                  <a:pt x="1382800" y="1187723"/>
                </a:lnTo>
                <a:lnTo>
                  <a:pt x="1423408" y="1174626"/>
                </a:lnTo>
                <a:lnTo>
                  <a:pt x="1462762" y="1160730"/>
                </a:lnTo>
                <a:lnTo>
                  <a:pt x="1500655" y="1146098"/>
                </a:lnTo>
                <a:lnTo>
                  <a:pt x="1536879" y="1130795"/>
                </a:lnTo>
                <a:lnTo>
                  <a:pt x="1603495" y="1098433"/>
                </a:lnTo>
                <a:lnTo>
                  <a:pt x="1660951" y="1064158"/>
                </a:lnTo>
                <a:lnTo>
                  <a:pt x="1708168" y="1027748"/>
                </a:lnTo>
                <a:lnTo>
                  <a:pt x="1747795" y="985590"/>
                </a:lnTo>
                <a:lnTo>
                  <a:pt x="1780696" y="938179"/>
                </a:lnTo>
                <a:lnTo>
                  <a:pt x="1807199" y="886770"/>
                </a:lnTo>
                <a:lnTo>
                  <a:pt x="1827636" y="832620"/>
                </a:lnTo>
                <a:lnTo>
                  <a:pt x="1842337" y="776985"/>
                </a:lnTo>
                <a:lnTo>
                  <a:pt x="1851633" y="721122"/>
                </a:lnTo>
                <a:lnTo>
                  <a:pt x="1855856" y="666288"/>
                </a:lnTo>
                <a:lnTo>
                  <a:pt x="1856167" y="639648"/>
                </a:lnTo>
                <a:lnTo>
                  <a:pt x="1855335" y="613737"/>
                </a:lnTo>
                <a:lnTo>
                  <a:pt x="1850401" y="564728"/>
                </a:lnTo>
                <a:lnTo>
                  <a:pt x="1841370" y="519832"/>
                </a:lnTo>
                <a:lnTo>
                  <a:pt x="1828238" y="475883"/>
                </a:lnTo>
                <a:lnTo>
                  <a:pt x="1810687" y="432571"/>
                </a:lnTo>
                <a:lnTo>
                  <a:pt x="1788390" y="390224"/>
                </a:lnTo>
                <a:lnTo>
                  <a:pt x="1761016" y="349172"/>
                </a:lnTo>
                <a:lnTo>
                  <a:pt x="1728236" y="309743"/>
                </a:lnTo>
                <a:lnTo>
                  <a:pt x="1689721" y="272265"/>
                </a:lnTo>
                <a:lnTo>
                  <a:pt x="1645143" y="237066"/>
                </a:lnTo>
                <a:lnTo>
                  <a:pt x="1594171" y="204475"/>
                </a:lnTo>
                <a:lnTo>
                  <a:pt x="1536477" y="174821"/>
                </a:lnTo>
                <a:lnTo>
                  <a:pt x="1470591" y="147924"/>
                </a:lnTo>
                <a:lnTo>
                  <a:pt x="1432380" y="134578"/>
                </a:lnTo>
                <a:lnTo>
                  <a:pt x="1390769" y="121269"/>
                </a:lnTo>
                <a:lnTo>
                  <a:pt x="1346155" y="108107"/>
                </a:lnTo>
                <a:lnTo>
                  <a:pt x="1298935" y="95201"/>
                </a:lnTo>
                <a:lnTo>
                  <a:pt x="1249506" y="82660"/>
                </a:lnTo>
                <a:lnTo>
                  <a:pt x="1198264" y="70592"/>
                </a:lnTo>
                <a:lnTo>
                  <a:pt x="1145607" y="59108"/>
                </a:lnTo>
                <a:lnTo>
                  <a:pt x="1091930" y="48316"/>
                </a:lnTo>
                <a:lnTo>
                  <a:pt x="1037631" y="38325"/>
                </a:lnTo>
                <a:lnTo>
                  <a:pt x="983106" y="29245"/>
                </a:lnTo>
                <a:lnTo>
                  <a:pt x="928752" y="21185"/>
                </a:lnTo>
                <a:lnTo>
                  <a:pt x="874965" y="14253"/>
                </a:lnTo>
                <a:lnTo>
                  <a:pt x="822143" y="8560"/>
                </a:lnTo>
                <a:lnTo>
                  <a:pt x="770682" y="4214"/>
                </a:lnTo>
                <a:lnTo>
                  <a:pt x="720980" y="1324"/>
                </a:lnTo>
                <a:lnTo>
                  <a:pt x="673431" y="0"/>
                </a:lnTo>
                <a:close/>
              </a:path>
            </a:pathLst>
          </a:custGeom>
          <a:solidFill>
            <a:srgbClr val="66CCFF"/>
          </a:solidFill>
        </p:spPr>
        <p:txBody>
          <a:bodyPr wrap="square" lIns="0" tIns="0" rIns="0" bIns="0" rtlCol="0">
            <a:noAutofit/>
          </a:bodyPr>
          <a:lstStyle/>
          <a:p>
            <a:endParaRPr/>
          </a:p>
        </p:txBody>
      </p:sp>
      <p:sp>
        <p:nvSpPr>
          <p:cNvPr id="6" name="object 6"/>
          <p:cNvSpPr/>
          <p:nvPr/>
        </p:nvSpPr>
        <p:spPr>
          <a:xfrm>
            <a:off x="1508840" y="4010528"/>
            <a:ext cx="1634077" cy="1331640"/>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5746750" y="5083994"/>
            <a:ext cx="434975" cy="192150"/>
          </a:xfrm>
          <a:custGeom>
            <a:avLst/>
            <a:gdLst/>
            <a:ahLst/>
            <a:cxnLst/>
            <a:rect l="l" t="t" r="r" b="b"/>
            <a:pathLst>
              <a:path w="434975" h="192150">
                <a:moveTo>
                  <a:pt x="0" y="192150"/>
                </a:moveTo>
                <a:lnTo>
                  <a:pt x="434975" y="0"/>
                </a:lnTo>
              </a:path>
            </a:pathLst>
          </a:custGeom>
          <a:ln w="12700">
            <a:solidFill>
              <a:srgbClr val="000000"/>
            </a:solidFill>
          </a:ln>
        </p:spPr>
        <p:txBody>
          <a:bodyPr wrap="square" lIns="0" tIns="0" rIns="0" bIns="0" rtlCol="0">
            <a:noAutofit/>
          </a:bodyPr>
          <a:lstStyle/>
          <a:p>
            <a:endParaRPr/>
          </a:p>
        </p:txBody>
      </p:sp>
      <p:sp>
        <p:nvSpPr>
          <p:cNvPr id="8" name="object 8"/>
          <p:cNvSpPr txBox="1"/>
          <p:nvPr/>
        </p:nvSpPr>
        <p:spPr>
          <a:xfrm>
            <a:off x="1994154" y="4167815"/>
            <a:ext cx="29464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3c</a:t>
            </a:r>
            <a:endParaRPr sz="2000">
              <a:latin typeface="Arial"/>
              <a:cs typeface="Arial"/>
            </a:endParaRPr>
          </a:p>
        </p:txBody>
      </p:sp>
      <p:sp>
        <p:nvSpPr>
          <p:cNvPr id="9" name="object 9"/>
          <p:cNvSpPr txBox="1"/>
          <p:nvPr/>
        </p:nvSpPr>
        <p:spPr>
          <a:xfrm>
            <a:off x="2568955" y="4542465"/>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3a</a:t>
            </a:r>
            <a:endParaRPr sz="2000">
              <a:latin typeface="Arial"/>
              <a:cs typeface="Arial"/>
            </a:endParaRPr>
          </a:p>
        </p:txBody>
      </p:sp>
      <p:sp>
        <p:nvSpPr>
          <p:cNvPr id="10" name="object 10"/>
          <p:cNvSpPr/>
          <p:nvPr/>
        </p:nvSpPr>
        <p:spPr>
          <a:xfrm>
            <a:off x="2586301" y="5052576"/>
            <a:ext cx="2540514" cy="1074014"/>
          </a:xfrm>
          <a:custGeom>
            <a:avLst/>
            <a:gdLst/>
            <a:ahLst/>
            <a:cxnLst/>
            <a:rect l="l" t="t" r="r" b="b"/>
            <a:pathLst>
              <a:path w="2540514" h="1074014">
                <a:moveTo>
                  <a:pt x="1098856" y="0"/>
                </a:moveTo>
                <a:lnTo>
                  <a:pt x="1032137" y="2863"/>
                </a:lnTo>
                <a:lnTo>
                  <a:pt x="965092" y="9701"/>
                </a:lnTo>
                <a:lnTo>
                  <a:pt x="898387" y="19860"/>
                </a:lnTo>
                <a:lnTo>
                  <a:pt x="832688" y="32686"/>
                </a:lnTo>
                <a:lnTo>
                  <a:pt x="768661" y="47525"/>
                </a:lnTo>
                <a:lnTo>
                  <a:pt x="706971" y="63724"/>
                </a:lnTo>
                <a:lnTo>
                  <a:pt x="648286" y="80628"/>
                </a:lnTo>
                <a:lnTo>
                  <a:pt x="540952" y="114242"/>
                </a:lnTo>
                <a:lnTo>
                  <a:pt x="490041" y="131027"/>
                </a:lnTo>
                <a:lnTo>
                  <a:pt x="440840" y="148560"/>
                </a:lnTo>
                <a:lnTo>
                  <a:pt x="393652" y="167464"/>
                </a:lnTo>
                <a:lnTo>
                  <a:pt x="348779" y="188359"/>
                </a:lnTo>
                <a:lnTo>
                  <a:pt x="306523" y="211869"/>
                </a:lnTo>
                <a:lnTo>
                  <a:pt x="267187" y="238614"/>
                </a:lnTo>
                <a:lnTo>
                  <a:pt x="231074" y="269218"/>
                </a:lnTo>
                <a:lnTo>
                  <a:pt x="198486" y="304301"/>
                </a:lnTo>
                <a:lnTo>
                  <a:pt x="169725" y="344485"/>
                </a:lnTo>
                <a:lnTo>
                  <a:pt x="140947" y="393220"/>
                </a:lnTo>
                <a:lnTo>
                  <a:pt x="109646" y="451760"/>
                </a:lnTo>
                <a:lnTo>
                  <a:pt x="78240" y="517468"/>
                </a:lnTo>
                <a:lnTo>
                  <a:pt x="49152" y="587709"/>
                </a:lnTo>
                <a:lnTo>
                  <a:pt x="36233" y="623705"/>
                </a:lnTo>
                <a:lnTo>
                  <a:pt x="15160" y="695800"/>
                </a:lnTo>
                <a:lnTo>
                  <a:pt x="2456" y="765837"/>
                </a:lnTo>
                <a:lnTo>
                  <a:pt x="0" y="799259"/>
                </a:lnTo>
                <a:lnTo>
                  <a:pt x="543" y="831178"/>
                </a:lnTo>
                <a:lnTo>
                  <a:pt x="11841" y="889188"/>
                </a:lnTo>
                <a:lnTo>
                  <a:pt x="38813" y="937271"/>
                </a:lnTo>
                <a:lnTo>
                  <a:pt x="84071" y="973351"/>
                </a:lnTo>
                <a:lnTo>
                  <a:pt x="149865" y="1000456"/>
                </a:lnTo>
                <a:lnTo>
                  <a:pt x="189574" y="1011194"/>
                </a:lnTo>
                <a:lnTo>
                  <a:pt x="233247" y="1020253"/>
                </a:lnTo>
                <a:lnTo>
                  <a:pt x="280448" y="1027782"/>
                </a:lnTo>
                <a:lnTo>
                  <a:pt x="330746" y="1033929"/>
                </a:lnTo>
                <a:lnTo>
                  <a:pt x="383705" y="1038841"/>
                </a:lnTo>
                <a:lnTo>
                  <a:pt x="438894" y="1042667"/>
                </a:lnTo>
                <a:lnTo>
                  <a:pt x="495877" y="1045555"/>
                </a:lnTo>
                <a:lnTo>
                  <a:pt x="554221" y="1047653"/>
                </a:lnTo>
                <a:lnTo>
                  <a:pt x="613492" y="1049110"/>
                </a:lnTo>
                <a:lnTo>
                  <a:pt x="1017933" y="1053776"/>
                </a:lnTo>
                <a:lnTo>
                  <a:pt x="1486163" y="1072173"/>
                </a:lnTo>
                <a:lnTo>
                  <a:pt x="1590855" y="1073941"/>
                </a:lnTo>
                <a:lnTo>
                  <a:pt x="1642305" y="1074014"/>
                </a:lnTo>
                <a:lnTo>
                  <a:pt x="1692925" y="1073438"/>
                </a:lnTo>
                <a:lnTo>
                  <a:pt x="1742543" y="1072132"/>
                </a:lnTo>
                <a:lnTo>
                  <a:pt x="1790983" y="1070013"/>
                </a:lnTo>
                <a:lnTo>
                  <a:pt x="1838072" y="1067000"/>
                </a:lnTo>
                <a:lnTo>
                  <a:pt x="1883636" y="1063013"/>
                </a:lnTo>
                <a:lnTo>
                  <a:pt x="1927502" y="1057969"/>
                </a:lnTo>
                <a:lnTo>
                  <a:pt x="1969495" y="1051787"/>
                </a:lnTo>
                <a:lnTo>
                  <a:pt x="2009440" y="1044385"/>
                </a:lnTo>
                <a:lnTo>
                  <a:pt x="2047166" y="1035682"/>
                </a:lnTo>
                <a:lnTo>
                  <a:pt x="2083944" y="1025519"/>
                </a:lnTo>
                <a:lnTo>
                  <a:pt x="2120993" y="1013866"/>
                </a:lnTo>
                <a:lnTo>
                  <a:pt x="2158051" y="1000838"/>
                </a:lnTo>
                <a:lnTo>
                  <a:pt x="2194861" y="986549"/>
                </a:lnTo>
                <a:lnTo>
                  <a:pt x="2231161" y="971115"/>
                </a:lnTo>
                <a:lnTo>
                  <a:pt x="2266693" y="954651"/>
                </a:lnTo>
                <a:lnTo>
                  <a:pt x="2301271" y="937229"/>
                </a:lnTo>
                <a:lnTo>
                  <a:pt x="2366079" y="900221"/>
                </a:lnTo>
                <a:lnTo>
                  <a:pt x="2423733" y="860886"/>
                </a:lnTo>
                <a:lnTo>
                  <a:pt x="2472081" y="820183"/>
                </a:lnTo>
                <a:lnTo>
                  <a:pt x="2509045" y="779031"/>
                </a:lnTo>
                <a:lnTo>
                  <a:pt x="2532548" y="738347"/>
                </a:lnTo>
                <a:lnTo>
                  <a:pt x="2540514" y="699051"/>
                </a:lnTo>
                <a:lnTo>
                  <a:pt x="2538021" y="680209"/>
                </a:lnTo>
                <a:lnTo>
                  <a:pt x="2516989" y="642455"/>
                </a:lnTo>
                <a:lnTo>
                  <a:pt x="2475562" y="603506"/>
                </a:lnTo>
                <a:lnTo>
                  <a:pt x="2417440" y="563747"/>
                </a:lnTo>
                <a:lnTo>
                  <a:pt x="2383274" y="543684"/>
                </a:lnTo>
                <a:lnTo>
                  <a:pt x="2346322" y="523563"/>
                </a:lnTo>
                <a:lnTo>
                  <a:pt x="2307045" y="503432"/>
                </a:lnTo>
                <a:lnTo>
                  <a:pt x="2265907" y="483339"/>
                </a:lnTo>
                <a:lnTo>
                  <a:pt x="2223370" y="463332"/>
                </a:lnTo>
                <a:lnTo>
                  <a:pt x="1964659" y="347787"/>
                </a:lnTo>
                <a:lnTo>
                  <a:pt x="1925276" y="329728"/>
                </a:lnTo>
                <a:lnTo>
                  <a:pt x="1888192" y="312139"/>
                </a:lnTo>
                <a:lnTo>
                  <a:pt x="1853872" y="295069"/>
                </a:lnTo>
                <a:lnTo>
                  <a:pt x="1788956" y="260754"/>
                </a:lnTo>
                <a:lnTo>
                  <a:pt x="1599925" y="155444"/>
                </a:lnTo>
                <a:lnTo>
                  <a:pt x="1568977" y="138637"/>
                </a:lnTo>
                <a:lnTo>
                  <a:pt x="1507322" y="106591"/>
                </a:lnTo>
                <a:lnTo>
                  <a:pt x="1445814" y="77330"/>
                </a:lnTo>
                <a:lnTo>
                  <a:pt x="1384242" y="51682"/>
                </a:lnTo>
                <a:lnTo>
                  <a:pt x="1322395" y="30476"/>
                </a:lnTo>
                <a:lnTo>
                  <a:pt x="1260064" y="14542"/>
                </a:lnTo>
                <a:lnTo>
                  <a:pt x="1196865" y="4587"/>
                </a:lnTo>
                <a:lnTo>
                  <a:pt x="1131885" y="262"/>
                </a:lnTo>
                <a:lnTo>
                  <a:pt x="1098856" y="0"/>
                </a:lnTo>
                <a:close/>
              </a:path>
            </a:pathLst>
          </a:custGeom>
          <a:solidFill>
            <a:srgbClr val="66CCFF"/>
          </a:solidFill>
        </p:spPr>
        <p:txBody>
          <a:bodyPr wrap="square" lIns="0" tIns="0" rIns="0" bIns="0" rtlCol="0">
            <a:noAutofit/>
          </a:bodyPr>
          <a:lstStyle/>
          <a:p>
            <a:endParaRPr/>
          </a:p>
        </p:txBody>
      </p:sp>
      <p:sp>
        <p:nvSpPr>
          <p:cNvPr id="11" name="object 11"/>
          <p:cNvSpPr/>
          <p:nvPr/>
        </p:nvSpPr>
        <p:spPr>
          <a:xfrm>
            <a:off x="3003550" y="5114220"/>
            <a:ext cx="1914525" cy="874649"/>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5408676" y="4923720"/>
            <a:ext cx="2220912" cy="701611"/>
          </a:xfrm>
          <a:prstGeom prst="rect">
            <a:avLst/>
          </a:prstGeom>
          <a:blipFill>
            <a:blip r:embed="rId5" cstate="print"/>
            <a:stretch>
              <a:fillRect/>
            </a:stretch>
          </a:blipFill>
        </p:spPr>
        <p:txBody>
          <a:bodyPr wrap="square" lIns="0" tIns="0" rIns="0" bIns="0" rtlCol="0">
            <a:noAutofit/>
          </a:bodyPr>
          <a:lstStyle/>
          <a:p>
            <a:endParaRPr/>
          </a:p>
        </p:txBody>
      </p:sp>
      <p:sp>
        <p:nvSpPr>
          <p:cNvPr id="13" name="object 13"/>
          <p:cNvSpPr/>
          <p:nvPr/>
        </p:nvSpPr>
        <p:spPr>
          <a:xfrm>
            <a:off x="356054" y="4638198"/>
            <a:ext cx="1070415" cy="1614716"/>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1149350" y="4918894"/>
            <a:ext cx="468375" cy="268350"/>
          </a:xfrm>
          <a:custGeom>
            <a:avLst/>
            <a:gdLst/>
            <a:ahLst/>
            <a:cxnLst/>
            <a:rect l="l" t="t" r="r" b="b"/>
            <a:pathLst>
              <a:path w="468375" h="268350">
                <a:moveTo>
                  <a:pt x="468375" y="0"/>
                </a:moveTo>
                <a:lnTo>
                  <a:pt x="0" y="268350"/>
                </a:lnTo>
              </a:path>
            </a:pathLst>
          </a:custGeom>
          <a:ln w="12700">
            <a:solidFill>
              <a:srgbClr val="000000"/>
            </a:solidFill>
          </a:ln>
        </p:spPr>
        <p:txBody>
          <a:bodyPr wrap="square" lIns="0" tIns="0" rIns="0" bIns="0" rtlCol="0">
            <a:noAutofit/>
          </a:bodyPr>
          <a:lstStyle/>
          <a:p>
            <a:endParaRPr/>
          </a:p>
        </p:txBody>
      </p:sp>
      <p:sp>
        <p:nvSpPr>
          <p:cNvPr id="15" name="object 15"/>
          <p:cNvSpPr/>
          <p:nvPr/>
        </p:nvSpPr>
        <p:spPr>
          <a:xfrm>
            <a:off x="4913376" y="5407844"/>
            <a:ext cx="523875" cy="261937"/>
          </a:xfrm>
          <a:custGeom>
            <a:avLst/>
            <a:gdLst/>
            <a:ahLst/>
            <a:cxnLst/>
            <a:rect l="l" t="t" r="r" b="b"/>
            <a:pathLst>
              <a:path w="523875" h="261937">
                <a:moveTo>
                  <a:pt x="0" y="261937"/>
                </a:moveTo>
                <a:lnTo>
                  <a:pt x="523875" y="0"/>
                </a:lnTo>
              </a:path>
            </a:pathLst>
          </a:custGeom>
          <a:ln w="19050">
            <a:solidFill>
              <a:srgbClr val="000000"/>
            </a:solidFill>
          </a:ln>
        </p:spPr>
        <p:txBody>
          <a:bodyPr wrap="square" lIns="0" tIns="0" rIns="0" bIns="0" rtlCol="0">
            <a:noAutofit/>
          </a:bodyPr>
          <a:lstStyle/>
          <a:p>
            <a:endParaRPr/>
          </a:p>
        </p:txBody>
      </p:sp>
      <p:sp>
        <p:nvSpPr>
          <p:cNvPr id="16" name="object 16"/>
          <p:cNvSpPr/>
          <p:nvPr/>
        </p:nvSpPr>
        <p:spPr>
          <a:xfrm>
            <a:off x="3574350" y="3821169"/>
            <a:ext cx="939482" cy="743204"/>
          </a:xfrm>
          <a:custGeom>
            <a:avLst/>
            <a:gdLst/>
            <a:ahLst/>
            <a:cxnLst/>
            <a:rect l="l" t="t" r="r" b="b"/>
            <a:pathLst>
              <a:path w="939482" h="743204">
                <a:moveTo>
                  <a:pt x="685919" y="0"/>
                </a:moveTo>
                <a:lnTo>
                  <a:pt x="639203" y="2504"/>
                </a:lnTo>
                <a:lnTo>
                  <a:pt x="589683" y="8379"/>
                </a:lnTo>
                <a:lnTo>
                  <a:pt x="538803" y="16683"/>
                </a:lnTo>
                <a:lnTo>
                  <a:pt x="488003" y="26475"/>
                </a:lnTo>
                <a:lnTo>
                  <a:pt x="350501" y="55355"/>
                </a:lnTo>
                <a:lnTo>
                  <a:pt x="283844" y="67758"/>
                </a:lnTo>
                <a:lnTo>
                  <a:pt x="242488" y="76730"/>
                </a:lnTo>
                <a:lnTo>
                  <a:pt x="195385" y="90502"/>
                </a:lnTo>
                <a:lnTo>
                  <a:pt x="154963" y="108475"/>
                </a:lnTo>
                <a:lnTo>
                  <a:pt x="118488" y="132973"/>
                </a:lnTo>
                <a:lnTo>
                  <a:pt x="96053" y="173529"/>
                </a:lnTo>
                <a:lnTo>
                  <a:pt x="89950" y="201845"/>
                </a:lnTo>
                <a:lnTo>
                  <a:pt x="87846" y="211890"/>
                </a:lnTo>
                <a:lnTo>
                  <a:pt x="73324" y="254860"/>
                </a:lnTo>
                <a:lnTo>
                  <a:pt x="49975" y="289750"/>
                </a:lnTo>
                <a:lnTo>
                  <a:pt x="48239" y="298880"/>
                </a:lnTo>
                <a:lnTo>
                  <a:pt x="35455" y="346414"/>
                </a:lnTo>
                <a:lnTo>
                  <a:pt x="31342" y="360437"/>
                </a:lnTo>
                <a:lnTo>
                  <a:pt x="27081" y="375070"/>
                </a:lnTo>
                <a:lnTo>
                  <a:pt x="14494" y="421401"/>
                </a:lnTo>
                <a:lnTo>
                  <a:pt x="4487" y="468805"/>
                </a:lnTo>
                <a:lnTo>
                  <a:pt x="0" y="513965"/>
                </a:lnTo>
                <a:lnTo>
                  <a:pt x="238" y="527947"/>
                </a:lnTo>
                <a:lnTo>
                  <a:pt x="12429" y="575703"/>
                </a:lnTo>
                <a:lnTo>
                  <a:pt x="38235" y="616460"/>
                </a:lnTo>
                <a:lnTo>
                  <a:pt x="64626" y="644177"/>
                </a:lnTo>
                <a:lnTo>
                  <a:pt x="96912" y="668893"/>
                </a:lnTo>
                <a:lnTo>
                  <a:pt x="134969" y="690108"/>
                </a:lnTo>
                <a:lnTo>
                  <a:pt x="178673" y="707319"/>
                </a:lnTo>
                <a:lnTo>
                  <a:pt x="227902" y="720026"/>
                </a:lnTo>
                <a:lnTo>
                  <a:pt x="265980" y="726829"/>
                </a:lnTo>
                <a:lnTo>
                  <a:pt x="310041" y="733086"/>
                </a:lnTo>
                <a:lnTo>
                  <a:pt x="358607" y="738259"/>
                </a:lnTo>
                <a:lnTo>
                  <a:pt x="410200" y="741811"/>
                </a:lnTo>
                <a:lnTo>
                  <a:pt x="463344" y="743204"/>
                </a:lnTo>
                <a:lnTo>
                  <a:pt x="490035" y="742922"/>
                </a:lnTo>
                <a:lnTo>
                  <a:pt x="542733" y="740066"/>
                </a:lnTo>
                <a:lnTo>
                  <a:pt x="593286" y="733706"/>
                </a:lnTo>
                <a:lnTo>
                  <a:pt x="640219" y="723304"/>
                </a:lnTo>
                <a:lnTo>
                  <a:pt x="682053" y="708321"/>
                </a:lnTo>
                <a:lnTo>
                  <a:pt x="718172" y="687921"/>
                </a:lnTo>
                <a:lnTo>
                  <a:pt x="752531" y="660577"/>
                </a:lnTo>
                <a:lnTo>
                  <a:pt x="785437" y="627253"/>
                </a:lnTo>
                <a:lnTo>
                  <a:pt x="816414" y="589249"/>
                </a:lnTo>
                <a:lnTo>
                  <a:pt x="844984" y="547869"/>
                </a:lnTo>
                <a:lnTo>
                  <a:pt x="870672" y="504413"/>
                </a:lnTo>
                <a:lnTo>
                  <a:pt x="893002" y="460183"/>
                </a:lnTo>
                <a:lnTo>
                  <a:pt x="911497" y="416480"/>
                </a:lnTo>
                <a:lnTo>
                  <a:pt x="925681" y="374606"/>
                </a:lnTo>
                <a:lnTo>
                  <a:pt x="935077" y="335862"/>
                </a:lnTo>
                <a:lnTo>
                  <a:pt x="939482" y="282898"/>
                </a:lnTo>
                <a:lnTo>
                  <a:pt x="938495" y="264882"/>
                </a:lnTo>
                <a:lnTo>
                  <a:pt x="928804" y="210291"/>
                </a:lnTo>
                <a:lnTo>
                  <a:pt x="909927" y="156941"/>
                </a:lnTo>
                <a:lnTo>
                  <a:pt x="883032" y="107476"/>
                </a:lnTo>
                <a:lnTo>
                  <a:pt x="849285" y="64539"/>
                </a:lnTo>
                <a:lnTo>
                  <a:pt x="809854" y="30776"/>
                </a:lnTo>
                <a:lnTo>
                  <a:pt x="765176" y="8872"/>
                </a:lnTo>
                <a:lnTo>
                  <a:pt x="707775" y="306"/>
                </a:lnTo>
                <a:lnTo>
                  <a:pt x="685919" y="0"/>
                </a:lnTo>
                <a:close/>
              </a:path>
            </a:pathLst>
          </a:custGeom>
          <a:solidFill>
            <a:srgbClr val="66CCFF"/>
          </a:solidFill>
        </p:spPr>
        <p:txBody>
          <a:bodyPr wrap="square" lIns="0" tIns="0" rIns="0" bIns="0" rtlCol="0">
            <a:noAutofit/>
          </a:bodyPr>
          <a:lstStyle/>
          <a:p>
            <a:endParaRPr/>
          </a:p>
        </p:txBody>
      </p:sp>
      <p:sp>
        <p:nvSpPr>
          <p:cNvPr id="17" name="object 17"/>
          <p:cNvSpPr txBox="1"/>
          <p:nvPr/>
        </p:nvSpPr>
        <p:spPr>
          <a:xfrm>
            <a:off x="3954526" y="3987857"/>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FFFF"/>
                </a:solidFill>
                <a:latin typeface="Arial"/>
                <a:cs typeface="Arial"/>
              </a:rPr>
              <a:t>x</a:t>
            </a:r>
            <a:endParaRPr sz="2400">
              <a:latin typeface="Arial"/>
              <a:cs typeface="Arial"/>
            </a:endParaRPr>
          </a:p>
        </p:txBody>
      </p:sp>
      <p:sp>
        <p:nvSpPr>
          <p:cNvPr id="18" name="object 18"/>
          <p:cNvSpPr/>
          <p:nvPr/>
        </p:nvSpPr>
        <p:spPr>
          <a:xfrm>
            <a:off x="3857625" y="3946963"/>
            <a:ext cx="935989" cy="1764093"/>
          </a:xfrm>
          <a:custGeom>
            <a:avLst/>
            <a:gdLst/>
            <a:ahLst/>
            <a:cxnLst/>
            <a:rect l="l" t="t" r="r" b="b"/>
            <a:pathLst>
              <a:path w="935989" h="1764093">
                <a:moveTo>
                  <a:pt x="1904" y="1678914"/>
                </a:moveTo>
                <a:lnTo>
                  <a:pt x="0" y="1764093"/>
                </a:lnTo>
                <a:lnTo>
                  <a:pt x="69341" y="1714512"/>
                </a:lnTo>
                <a:lnTo>
                  <a:pt x="62533" y="1710918"/>
                </a:lnTo>
                <a:lnTo>
                  <a:pt x="35305" y="1710918"/>
                </a:lnTo>
                <a:lnTo>
                  <a:pt x="24002" y="1704974"/>
                </a:lnTo>
                <a:lnTo>
                  <a:pt x="29950" y="1693718"/>
                </a:lnTo>
                <a:lnTo>
                  <a:pt x="1904" y="1678914"/>
                </a:lnTo>
                <a:close/>
              </a:path>
              <a:path w="935989" h="1764093">
                <a:moveTo>
                  <a:pt x="29950" y="1693718"/>
                </a:moveTo>
                <a:lnTo>
                  <a:pt x="24002" y="1704974"/>
                </a:lnTo>
                <a:lnTo>
                  <a:pt x="35305" y="1710918"/>
                </a:lnTo>
                <a:lnTo>
                  <a:pt x="41242" y="1699679"/>
                </a:lnTo>
                <a:lnTo>
                  <a:pt x="29950" y="1693718"/>
                </a:lnTo>
                <a:close/>
              </a:path>
              <a:path w="935989" h="1764093">
                <a:moveTo>
                  <a:pt x="41242" y="1699679"/>
                </a:moveTo>
                <a:lnTo>
                  <a:pt x="35305" y="1710918"/>
                </a:lnTo>
                <a:lnTo>
                  <a:pt x="62533" y="1710918"/>
                </a:lnTo>
                <a:lnTo>
                  <a:pt x="41242" y="1699679"/>
                </a:lnTo>
                <a:close/>
              </a:path>
              <a:path w="935989" h="1764093">
                <a:moveTo>
                  <a:pt x="924813" y="0"/>
                </a:moveTo>
                <a:lnTo>
                  <a:pt x="29950" y="1693718"/>
                </a:lnTo>
                <a:lnTo>
                  <a:pt x="41242" y="1699679"/>
                </a:lnTo>
                <a:lnTo>
                  <a:pt x="935989" y="5841"/>
                </a:lnTo>
                <a:lnTo>
                  <a:pt x="924813" y="0"/>
                </a:lnTo>
                <a:close/>
              </a:path>
            </a:pathLst>
          </a:custGeom>
          <a:solidFill>
            <a:srgbClr val="FF0000"/>
          </a:solidFill>
        </p:spPr>
        <p:txBody>
          <a:bodyPr wrap="square" lIns="0" tIns="0" rIns="0" bIns="0" rtlCol="0">
            <a:noAutofit/>
          </a:bodyPr>
          <a:lstStyle/>
          <a:p>
            <a:endParaRPr/>
          </a:p>
        </p:txBody>
      </p:sp>
      <p:sp>
        <p:nvSpPr>
          <p:cNvPr id="19" name="object 19"/>
          <p:cNvSpPr/>
          <p:nvPr/>
        </p:nvSpPr>
        <p:spPr>
          <a:xfrm>
            <a:off x="2800350" y="4815642"/>
            <a:ext cx="704850" cy="409701"/>
          </a:xfrm>
          <a:custGeom>
            <a:avLst/>
            <a:gdLst/>
            <a:ahLst/>
            <a:cxnLst/>
            <a:rect l="l" t="t" r="r" b="b"/>
            <a:pathLst>
              <a:path w="704850" h="409701">
                <a:moveTo>
                  <a:pt x="0" y="0"/>
                </a:moveTo>
                <a:lnTo>
                  <a:pt x="704850" y="409701"/>
                </a:lnTo>
              </a:path>
            </a:pathLst>
          </a:custGeom>
          <a:ln w="19049">
            <a:solidFill>
              <a:srgbClr val="000000"/>
            </a:solidFill>
          </a:ln>
        </p:spPr>
        <p:txBody>
          <a:bodyPr wrap="square" lIns="0" tIns="0" rIns="0" bIns="0" rtlCol="0">
            <a:noAutofit/>
          </a:bodyPr>
          <a:lstStyle/>
          <a:p>
            <a:endParaRPr/>
          </a:p>
        </p:txBody>
      </p:sp>
      <p:sp>
        <p:nvSpPr>
          <p:cNvPr id="20" name="object 20"/>
          <p:cNvSpPr txBox="1"/>
          <p:nvPr/>
        </p:nvSpPr>
        <p:spPr>
          <a:xfrm>
            <a:off x="1721357" y="4744269"/>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3b</a:t>
            </a:r>
            <a:endParaRPr sz="2000">
              <a:latin typeface="Arial"/>
              <a:cs typeface="Arial"/>
            </a:endParaRPr>
          </a:p>
        </p:txBody>
      </p:sp>
      <p:sp>
        <p:nvSpPr>
          <p:cNvPr id="21" name="object 21"/>
          <p:cNvSpPr txBox="1"/>
          <p:nvPr/>
        </p:nvSpPr>
        <p:spPr>
          <a:xfrm>
            <a:off x="5947028" y="4887144"/>
            <a:ext cx="870585" cy="1033780"/>
          </a:xfrm>
          <a:prstGeom prst="rect">
            <a:avLst/>
          </a:prstGeom>
        </p:spPr>
        <p:txBody>
          <a:bodyPr vert="horz" wrap="square" lIns="0" tIns="0" rIns="0" bIns="0" rtlCol="0">
            <a:noAutofit/>
          </a:bodyPr>
          <a:lstStyle/>
          <a:p>
            <a:pPr marL="316230">
              <a:lnSpc>
                <a:spcPct val="100000"/>
              </a:lnSpc>
            </a:pPr>
            <a:r>
              <a:rPr sz="2000" dirty="0" smtClean="0">
                <a:latin typeface="Arial"/>
                <a:cs typeface="Arial"/>
              </a:rPr>
              <a:t>2c</a:t>
            </a:r>
            <a:endParaRPr sz="2000">
              <a:latin typeface="Arial"/>
              <a:cs typeface="Arial"/>
            </a:endParaRPr>
          </a:p>
          <a:p>
            <a:pPr>
              <a:lnSpc>
                <a:spcPts val="1100"/>
              </a:lnSpc>
              <a:spcBef>
                <a:spcPts val="88"/>
              </a:spcBef>
            </a:pPr>
            <a:endParaRPr sz="1100"/>
          </a:p>
          <a:p>
            <a:pPr marL="573405">
              <a:lnSpc>
                <a:spcPct val="100000"/>
              </a:lnSpc>
            </a:pPr>
            <a:r>
              <a:rPr sz="2000" dirty="0" smtClean="0">
                <a:latin typeface="Arial"/>
                <a:cs typeface="Arial"/>
              </a:rPr>
              <a:t>2b</a:t>
            </a:r>
            <a:endParaRPr sz="2000">
              <a:latin typeface="Arial"/>
              <a:cs typeface="Arial"/>
            </a:endParaRPr>
          </a:p>
          <a:p>
            <a:pPr marL="12700">
              <a:lnSpc>
                <a:spcPts val="2065"/>
              </a:lnSpc>
            </a:pPr>
            <a:r>
              <a:rPr sz="1800" spc="-5" dirty="0" smtClean="0">
                <a:latin typeface="Arial"/>
                <a:cs typeface="Arial"/>
              </a:rPr>
              <a:t>AS2</a:t>
            </a:r>
            <a:endParaRPr sz="1800">
              <a:latin typeface="Arial"/>
              <a:cs typeface="Arial"/>
            </a:endParaRPr>
          </a:p>
        </p:txBody>
      </p:sp>
      <p:sp>
        <p:nvSpPr>
          <p:cNvPr id="22" name="object 22"/>
          <p:cNvSpPr txBox="1"/>
          <p:nvPr/>
        </p:nvSpPr>
        <p:spPr>
          <a:xfrm>
            <a:off x="2131822" y="4969821"/>
            <a:ext cx="504825" cy="315595"/>
          </a:xfrm>
          <a:prstGeom prst="rect">
            <a:avLst/>
          </a:prstGeom>
        </p:spPr>
        <p:txBody>
          <a:bodyPr vert="horz" wrap="square" lIns="0" tIns="0" rIns="0" bIns="0" rtlCol="0">
            <a:noAutofit/>
          </a:bodyPr>
          <a:lstStyle/>
          <a:p>
            <a:pPr marL="12700">
              <a:lnSpc>
                <a:spcPct val="100000"/>
              </a:lnSpc>
            </a:pPr>
            <a:r>
              <a:rPr sz="2000" spc="-5" dirty="0" smtClean="0">
                <a:latin typeface="Arial"/>
                <a:cs typeface="Arial"/>
              </a:rPr>
              <a:t>AS3</a:t>
            </a:r>
            <a:endParaRPr sz="2000">
              <a:latin typeface="Arial"/>
              <a:cs typeface="Arial"/>
            </a:endParaRPr>
          </a:p>
        </p:txBody>
      </p:sp>
      <p:sp>
        <p:nvSpPr>
          <p:cNvPr id="23" name="object 23"/>
          <p:cNvSpPr txBox="1"/>
          <p:nvPr/>
        </p:nvSpPr>
        <p:spPr>
          <a:xfrm>
            <a:off x="7736585" y="5001444"/>
            <a:ext cx="737870" cy="438150"/>
          </a:xfrm>
          <a:prstGeom prst="rect">
            <a:avLst/>
          </a:prstGeom>
        </p:spPr>
        <p:txBody>
          <a:bodyPr vert="horz" wrap="square" lIns="0" tIns="0" rIns="0" bIns="0" rtlCol="0">
            <a:noAutofit/>
          </a:bodyPr>
          <a:lstStyle/>
          <a:p>
            <a:pPr marL="12700" marR="12700">
              <a:lnSpc>
                <a:spcPct val="100000"/>
              </a:lnSpc>
            </a:pPr>
            <a:r>
              <a:rPr sz="1400" dirty="0" smtClean="0">
                <a:latin typeface="Arial"/>
                <a:cs typeface="Arial"/>
              </a:rPr>
              <a:t>other net</a:t>
            </a:r>
            <a:r>
              <a:rPr sz="1400" spc="-20" dirty="0" smtClean="0">
                <a:latin typeface="Arial"/>
                <a:cs typeface="Arial"/>
              </a:rPr>
              <a:t>w</a:t>
            </a:r>
            <a:r>
              <a:rPr sz="1400" spc="0" dirty="0" smtClean="0">
                <a:latin typeface="Arial"/>
                <a:cs typeface="Arial"/>
              </a:rPr>
              <a:t>orks</a:t>
            </a:r>
            <a:endParaRPr sz="1400">
              <a:latin typeface="Arial"/>
              <a:cs typeface="Arial"/>
            </a:endParaRPr>
          </a:p>
        </p:txBody>
      </p:sp>
      <p:sp>
        <p:nvSpPr>
          <p:cNvPr id="24" name="object 24"/>
          <p:cNvSpPr txBox="1"/>
          <p:nvPr/>
        </p:nvSpPr>
        <p:spPr>
          <a:xfrm>
            <a:off x="3602482" y="5068246"/>
            <a:ext cx="29464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1c</a:t>
            </a:r>
            <a:endParaRPr sz="2000">
              <a:latin typeface="Arial"/>
              <a:cs typeface="Arial"/>
            </a:endParaRPr>
          </a:p>
        </p:txBody>
      </p:sp>
      <p:sp>
        <p:nvSpPr>
          <p:cNvPr id="25" name="object 25"/>
          <p:cNvSpPr txBox="1"/>
          <p:nvPr/>
        </p:nvSpPr>
        <p:spPr>
          <a:xfrm>
            <a:off x="5517641" y="5165172"/>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2a</a:t>
            </a:r>
            <a:endParaRPr sz="2000">
              <a:latin typeface="Arial"/>
              <a:cs typeface="Arial"/>
            </a:endParaRPr>
          </a:p>
        </p:txBody>
      </p:sp>
      <p:sp>
        <p:nvSpPr>
          <p:cNvPr id="26" name="object 26"/>
          <p:cNvSpPr txBox="1"/>
          <p:nvPr/>
        </p:nvSpPr>
        <p:spPr>
          <a:xfrm>
            <a:off x="428040" y="5398344"/>
            <a:ext cx="737870" cy="438150"/>
          </a:xfrm>
          <a:prstGeom prst="rect">
            <a:avLst/>
          </a:prstGeom>
        </p:spPr>
        <p:txBody>
          <a:bodyPr vert="horz" wrap="square" lIns="0" tIns="0" rIns="0" bIns="0" rtlCol="0">
            <a:noAutofit/>
          </a:bodyPr>
          <a:lstStyle/>
          <a:p>
            <a:pPr marL="12700" marR="12700">
              <a:lnSpc>
                <a:spcPct val="100000"/>
              </a:lnSpc>
            </a:pPr>
            <a:r>
              <a:rPr sz="1400" dirty="0" smtClean="0">
                <a:latin typeface="Arial"/>
                <a:cs typeface="Arial"/>
              </a:rPr>
              <a:t>other net</a:t>
            </a:r>
            <a:r>
              <a:rPr sz="1400" spc="-20" dirty="0" smtClean="0">
                <a:latin typeface="Arial"/>
                <a:cs typeface="Arial"/>
              </a:rPr>
              <a:t>w</a:t>
            </a:r>
            <a:r>
              <a:rPr sz="1400" spc="0" dirty="0" smtClean="0">
                <a:latin typeface="Arial"/>
                <a:cs typeface="Arial"/>
              </a:rPr>
              <a:t>orks</a:t>
            </a:r>
            <a:endParaRPr sz="1400">
              <a:latin typeface="Arial"/>
              <a:cs typeface="Arial"/>
            </a:endParaRPr>
          </a:p>
        </p:txBody>
      </p:sp>
      <p:sp>
        <p:nvSpPr>
          <p:cNvPr id="27" name="object 27"/>
          <p:cNvSpPr txBox="1"/>
          <p:nvPr/>
        </p:nvSpPr>
        <p:spPr>
          <a:xfrm>
            <a:off x="2808223" y="5408097"/>
            <a:ext cx="615950" cy="659765"/>
          </a:xfrm>
          <a:prstGeom prst="rect">
            <a:avLst/>
          </a:prstGeom>
        </p:spPr>
        <p:txBody>
          <a:bodyPr vert="horz" wrap="square" lIns="0" tIns="0" rIns="0" bIns="0" rtlCol="0">
            <a:noAutofit/>
          </a:bodyPr>
          <a:lstStyle/>
          <a:p>
            <a:pPr marL="319405">
              <a:lnSpc>
                <a:spcPct val="100000"/>
              </a:lnSpc>
            </a:pPr>
            <a:r>
              <a:rPr sz="2000" dirty="0" smtClean="0">
                <a:latin typeface="Arial"/>
                <a:cs typeface="Arial"/>
              </a:rPr>
              <a:t>1a</a:t>
            </a:r>
            <a:endParaRPr sz="2000">
              <a:latin typeface="Arial"/>
              <a:cs typeface="Arial"/>
            </a:endParaRPr>
          </a:p>
          <a:p>
            <a:pPr marL="12700">
              <a:lnSpc>
                <a:spcPct val="100000"/>
              </a:lnSpc>
              <a:spcBef>
                <a:spcPts val="310"/>
              </a:spcBef>
            </a:pPr>
            <a:r>
              <a:rPr sz="2000" spc="-5" dirty="0" smtClean="0">
                <a:latin typeface="Arial"/>
                <a:cs typeface="Arial"/>
              </a:rPr>
              <a:t>AS1</a:t>
            </a:r>
            <a:endParaRPr sz="2000">
              <a:latin typeface="Arial"/>
              <a:cs typeface="Arial"/>
            </a:endParaRPr>
          </a:p>
        </p:txBody>
      </p:sp>
      <p:sp>
        <p:nvSpPr>
          <p:cNvPr id="28" name="object 28"/>
          <p:cNvSpPr txBox="1"/>
          <p:nvPr/>
        </p:nvSpPr>
        <p:spPr>
          <a:xfrm>
            <a:off x="4510785" y="5512644"/>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1b</a:t>
            </a:r>
            <a:endParaRPr sz="2000">
              <a:latin typeface="Arial"/>
              <a:cs typeface="Arial"/>
            </a:endParaRPr>
          </a:p>
        </p:txBody>
      </p:sp>
      <p:sp>
        <p:nvSpPr>
          <p:cNvPr id="29" name="object 29"/>
          <p:cNvSpPr txBox="1"/>
          <p:nvPr/>
        </p:nvSpPr>
        <p:spPr>
          <a:xfrm>
            <a:off x="3656838" y="5697048"/>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1d</a:t>
            </a:r>
            <a:endParaRPr sz="2000">
              <a:latin typeface="Arial"/>
              <a:cs typeface="Arial"/>
            </a:endParaRPr>
          </a:p>
        </p:txBody>
      </p:sp>
    </p:spTree>
    <p:extLst>
      <p:ext uri="{BB962C8B-B14F-4D97-AF65-F5344CB8AC3E}">
        <p14:creationId xmlns:p14="http://schemas.microsoft.com/office/powerpoint/2010/main" val="43613260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3092" y="381000"/>
            <a:ext cx="5501145" cy="571500"/>
          </a:xfrm>
          <a:prstGeom prst="rect">
            <a:avLst/>
          </a:prstGeom>
        </p:spPr>
        <p:txBody>
          <a:bodyPr vert="horz" wrap="square" lIns="0" tIns="0" rIns="0" bIns="0" rtlCol="0">
            <a:noAutofit/>
          </a:bodyPr>
          <a:lstStyle/>
          <a:p>
            <a:pPr marL="12700">
              <a:lnSpc>
                <a:spcPct val="100000"/>
              </a:lnSpc>
            </a:pPr>
            <a:r>
              <a:rPr sz="3600" b="1" dirty="0" smtClean="0">
                <a:latin typeface="黑体"/>
                <a:cs typeface="黑体"/>
              </a:rPr>
              <a:t>例</a:t>
            </a:r>
            <a:r>
              <a:rPr sz="3600" b="1" spc="-5" dirty="0" smtClean="0">
                <a:latin typeface="黑体"/>
                <a:cs typeface="黑体"/>
              </a:rPr>
              <a:t>子</a:t>
            </a:r>
            <a:r>
              <a:rPr lang="en-US" sz="3600" b="1" spc="-5" dirty="0" smtClean="0">
                <a:latin typeface="黑体"/>
                <a:cs typeface="黑体"/>
              </a:rPr>
              <a:t>2</a:t>
            </a:r>
            <a:r>
              <a:rPr sz="3600" b="1" spc="-10" dirty="0" smtClean="0">
                <a:latin typeface="Calibri"/>
                <a:cs typeface="Calibri"/>
              </a:rPr>
              <a:t>:</a:t>
            </a:r>
            <a:r>
              <a:rPr sz="3600" b="1" spc="-15" dirty="0" smtClean="0">
                <a:latin typeface="Calibri"/>
                <a:cs typeface="Calibri"/>
              </a:rPr>
              <a:t> </a:t>
            </a:r>
            <a:r>
              <a:rPr sz="3600" b="1" spc="0" dirty="0" smtClean="0">
                <a:latin typeface="黑体"/>
                <a:cs typeface="黑体"/>
              </a:rPr>
              <a:t>在多个域间进行选择</a:t>
            </a:r>
            <a:endParaRPr sz="3600" b="1" dirty="0">
              <a:latin typeface="黑体"/>
              <a:cs typeface="黑体"/>
            </a:endParaRPr>
          </a:p>
        </p:txBody>
      </p:sp>
      <p:sp>
        <p:nvSpPr>
          <p:cNvPr id="3" name="object 3"/>
          <p:cNvSpPr txBox="1"/>
          <p:nvPr/>
        </p:nvSpPr>
        <p:spPr>
          <a:xfrm>
            <a:off x="489915" y="1278001"/>
            <a:ext cx="7657465" cy="2636520"/>
          </a:xfrm>
          <a:prstGeom prst="rect">
            <a:avLst/>
          </a:prstGeom>
        </p:spPr>
        <p:txBody>
          <a:bodyPr vert="horz" wrap="square" lIns="0" tIns="0" rIns="0" bIns="0" rtlCol="0">
            <a:noAutofit/>
          </a:bodyPr>
          <a:lstStyle/>
          <a:p>
            <a:pPr marL="355600" marR="12700" indent="-342900">
              <a:lnSpc>
                <a:spcPts val="336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又假设</a:t>
            </a:r>
            <a:r>
              <a:rPr sz="2800" spc="-10" dirty="0" smtClean="0">
                <a:latin typeface="宋体"/>
                <a:cs typeface="宋体"/>
              </a:rPr>
              <a:t>AS1</a:t>
            </a:r>
            <a:r>
              <a:rPr sz="2800" spc="-30" dirty="0" smtClean="0">
                <a:latin typeface="宋体"/>
                <a:cs typeface="宋体"/>
              </a:rPr>
              <a:t>从</a:t>
            </a:r>
            <a:r>
              <a:rPr sz="2800" spc="-10" dirty="0" smtClean="0">
                <a:latin typeface="宋体"/>
                <a:cs typeface="宋体"/>
              </a:rPr>
              <a:t>inter-AS</a:t>
            </a:r>
            <a:r>
              <a:rPr sz="2800" spc="-30" dirty="0" smtClean="0">
                <a:latin typeface="宋体"/>
                <a:cs typeface="宋体"/>
              </a:rPr>
              <a:t>协议学习获知子</a:t>
            </a:r>
            <a:r>
              <a:rPr sz="2800" spc="-25" dirty="0" smtClean="0">
                <a:latin typeface="宋体"/>
                <a:cs typeface="宋体"/>
              </a:rPr>
              <a:t>网</a:t>
            </a:r>
            <a:r>
              <a:rPr sz="2950" spc="-90" dirty="0" smtClean="0">
                <a:solidFill>
                  <a:srgbClr val="CC0000"/>
                </a:solidFill>
                <a:latin typeface="宋体"/>
                <a:cs typeface="宋体"/>
              </a:rPr>
              <a:t>x</a:t>
            </a:r>
            <a:r>
              <a:rPr sz="2950" spc="-80" dirty="0" smtClean="0">
                <a:solidFill>
                  <a:srgbClr val="CC0000"/>
                </a:solidFill>
                <a:latin typeface="宋体"/>
                <a:cs typeface="宋体"/>
              </a:rPr>
              <a:t> </a:t>
            </a:r>
            <a:r>
              <a:rPr sz="2800" spc="-30" dirty="0" smtClean="0">
                <a:latin typeface="宋体"/>
                <a:cs typeface="宋体"/>
              </a:rPr>
              <a:t>可经</a:t>
            </a:r>
            <a:r>
              <a:rPr sz="2800" spc="-25" dirty="0" smtClean="0">
                <a:latin typeface="宋体"/>
                <a:cs typeface="宋体"/>
              </a:rPr>
              <a:t> 由</a:t>
            </a:r>
            <a:r>
              <a:rPr sz="2800" spc="-10" dirty="0" smtClean="0">
                <a:latin typeface="宋体"/>
                <a:cs typeface="宋体"/>
              </a:rPr>
              <a:t>AS2</a:t>
            </a:r>
            <a:r>
              <a:rPr sz="2800" spc="-30" dirty="0" smtClean="0">
                <a:latin typeface="宋体"/>
                <a:cs typeface="宋体"/>
              </a:rPr>
              <a:t>和</a:t>
            </a:r>
            <a:r>
              <a:rPr sz="2800" spc="-10" dirty="0" smtClean="0">
                <a:latin typeface="宋体"/>
                <a:cs typeface="宋体"/>
              </a:rPr>
              <a:t>AS3</a:t>
            </a:r>
            <a:r>
              <a:rPr sz="2800" spc="-30" dirty="0" smtClean="0">
                <a:latin typeface="宋体"/>
                <a:cs typeface="宋体"/>
              </a:rPr>
              <a:t>均可到达</a:t>
            </a:r>
            <a:endParaRPr sz="2800" dirty="0">
              <a:latin typeface="宋体"/>
              <a:cs typeface="宋体"/>
            </a:endParaRPr>
          </a:p>
          <a:p>
            <a:pPr>
              <a:lnSpc>
                <a:spcPts val="650"/>
              </a:lnSpc>
              <a:spcBef>
                <a:spcPts val="19"/>
              </a:spcBef>
            </a:pPr>
            <a:endParaRPr sz="650" dirty="0"/>
          </a:p>
          <a:p>
            <a:pPr marL="355600" marR="196215" indent="-342900">
              <a:lnSpc>
                <a:spcPct val="968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5" dirty="0" smtClean="0">
                <a:latin typeface="宋体"/>
                <a:cs typeface="宋体"/>
              </a:rPr>
              <a:t>为配置路由</a:t>
            </a:r>
            <a:r>
              <a:rPr sz="2800" spc="-30" dirty="0" smtClean="0">
                <a:latin typeface="宋体"/>
                <a:cs typeface="宋体"/>
              </a:rPr>
              <a:t>器</a:t>
            </a:r>
            <a:r>
              <a:rPr sz="2800" spc="-15" dirty="0" smtClean="0">
                <a:latin typeface="宋体"/>
                <a:cs typeface="宋体"/>
              </a:rPr>
              <a:t>1d</a:t>
            </a:r>
            <a:r>
              <a:rPr sz="2800" spc="-35" dirty="0" smtClean="0">
                <a:latin typeface="宋体"/>
                <a:cs typeface="宋体"/>
              </a:rPr>
              <a:t>的转发表，其必须确定究</a:t>
            </a:r>
            <a:r>
              <a:rPr sz="2800" spc="-25" dirty="0" smtClean="0">
                <a:latin typeface="宋体"/>
                <a:cs typeface="宋体"/>
              </a:rPr>
              <a:t>竟</a:t>
            </a:r>
            <a:r>
              <a:rPr sz="2800" spc="-30" dirty="0" smtClean="0">
                <a:latin typeface="宋体"/>
                <a:cs typeface="宋体"/>
              </a:rPr>
              <a:t>应 该将目的地为</a:t>
            </a:r>
            <a:r>
              <a:rPr sz="2800" spc="-10" dirty="0" smtClean="0">
                <a:latin typeface="宋体"/>
                <a:cs typeface="宋体"/>
              </a:rPr>
              <a:t>x</a:t>
            </a:r>
            <a:r>
              <a:rPr sz="2800" spc="-30" dirty="0" smtClean="0">
                <a:latin typeface="宋体"/>
                <a:cs typeface="宋体"/>
              </a:rPr>
              <a:t>的数据报转发给哪个网</a:t>
            </a:r>
            <a:r>
              <a:rPr sz="2800" spc="-25" dirty="0" smtClean="0">
                <a:latin typeface="宋体"/>
                <a:cs typeface="宋体"/>
              </a:rPr>
              <a:t>关，</a:t>
            </a:r>
            <a:r>
              <a:rPr sz="2800" spc="-10" dirty="0" smtClean="0">
                <a:latin typeface="宋体"/>
                <a:cs typeface="宋体"/>
              </a:rPr>
              <a:t>1c </a:t>
            </a:r>
            <a:r>
              <a:rPr sz="2800" spc="-15" dirty="0" smtClean="0">
                <a:latin typeface="宋体"/>
                <a:cs typeface="宋体"/>
              </a:rPr>
              <a:t>or 1</a:t>
            </a:r>
            <a:r>
              <a:rPr sz="2800" spc="-10" dirty="0" smtClean="0">
                <a:latin typeface="宋体"/>
                <a:cs typeface="宋体"/>
              </a:rPr>
              <a:t>b</a:t>
            </a:r>
            <a:r>
              <a:rPr sz="2800" spc="-15" dirty="0" smtClean="0">
                <a:latin typeface="宋体"/>
                <a:cs typeface="宋体"/>
              </a:rPr>
              <a:t>?</a:t>
            </a:r>
            <a:endParaRPr sz="2800" dirty="0">
              <a:latin typeface="宋体"/>
              <a:cs typeface="宋体"/>
            </a:endParaRPr>
          </a:p>
          <a:p>
            <a:pPr>
              <a:lnSpc>
                <a:spcPts val="750"/>
              </a:lnSpc>
              <a:spcBef>
                <a:spcPts val="24"/>
              </a:spcBef>
            </a:pPr>
            <a:endParaRPr sz="750" dirty="0"/>
          </a:p>
          <a:p>
            <a:pPr marL="469900">
              <a:lnSpc>
                <a:spcPts val="2840"/>
              </a:lnSpc>
              <a:tabLst>
                <a:tab pos="756285" algn="l"/>
              </a:tabLst>
            </a:pPr>
            <a:r>
              <a:rPr sz="1650" spc="10" dirty="0" smtClean="0">
                <a:solidFill>
                  <a:srgbClr val="7E7E7E"/>
                </a:solidFill>
                <a:latin typeface="Verdana"/>
                <a:cs typeface="Verdana"/>
              </a:rPr>
              <a:t>●	</a:t>
            </a:r>
            <a:r>
              <a:rPr sz="2400" spc="10" dirty="0" smtClean="0">
                <a:latin typeface="宋体"/>
                <a:cs typeface="宋体"/>
              </a:rPr>
              <a:t>这是</a:t>
            </a:r>
            <a:r>
              <a:rPr sz="2400" spc="10" dirty="0" smtClean="0">
                <a:solidFill>
                  <a:srgbClr val="C00000"/>
                </a:solidFill>
                <a:latin typeface="宋体"/>
                <a:cs typeface="宋体"/>
              </a:rPr>
              <a:t>intra-AS</a:t>
            </a:r>
            <a:r>
              <a:rPr sz="2400" spc="10" dirty="0" smtClean="0">
                <a:latin typeface="宋体"/>
                <a:cs typeface="宋体"/>
              </a:rPr>
              <a:t>选路协议的任务</a:t>
            </a:r>
            <a:endParaRPr sz="2400" dirty="0">
              <a:latin typeface="宋体"/>
              <a:cs typeface="宋体"/>
            </a:endParaRPr>
          </a:p>
        </p:txBody>
      </p:sp>
      <p:sp>
        <p:nvSpPr>
          <p:cNvPr id="4" name="object 4"/>
          <p:cNvSpPr/>
          <p:nvPr/>
        </p:nvSpPr>
        <p:spPr>
          <a:xfrm>
            <a:off x="7314336" y="4580103"/>
            <a:ext cx="1070355" cy="1614728"/>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299018" y="4851153"/>
            <a:ext cx="1856167" cy="1260621"/>
          </a:xfrm>
          <a:custGeom>
            <a:avLst/>
            <a:gdLst/>
            <a:ahLst/>
            <a:cxnLst/>
            <a:rect l="l" t="t" r="r" b="b"/>
            <a:pathLst>
              <a:path w="1856167" h="1260621">
                <a:moveTo>
                  <a:pt x="673431" y="0"/>
                </a:moveTo>
                <a:lnTo>
                  <a:pt x="628434" y="339"/>
                </a:lnTo>
                <a:lnTo>
                  <a:pt x="586385" y="2460"/>
                </a:lnTo>
                <a:lnTo>
                  <a:pt x="547680" y="6470"/>
                </a:lnTo>
                <a:lnTo>
                  <a:pt x="475948" y="20432"/>
                </a:lnTo>
                <a:lnTo>
                  <a:pt x="408391" y="41706"/>
                </a:lnTo>
                <a:lnTo>
                  <a:pt x="345069" y="69321"/>
                </a:lnTo>
                <a:lnTo>
                  <a:pt x="286042" y="102307"/>
                </a:lnTo>
                <a:lnTo>
                  <a:pt x="231371" y="139693"/>
                </a:lnTo>
                <a:lnTo>
                  <a:pt x="181116" y="180508"/>
                </a:lnTo>
                <a:lnTo>
                  <a:pt x="135336" y="223781"/>
                </a:lnTo>
                <a:lnTo>
                  <a:pt x="94093" y="268541"/>
                </a:lnTo>
                <a:lnTo>
                  <a:pt x="57447" y="313818"/>
                </a:lnTo>
                <a:lnTo>
                  <a:pt x="25456" y="358641"/>
                </a:lnTo>
                <a:lnTo>
                  <a:pt x="26395" y="381041"/>
                </a:lnTo>
                <a:lnTo>
                  <a:pt x="25853" y="406598"/>
                </a:lnTo>
                <a:lnTo>
                  <a:pt x="24107" y="434971"/>
                </a:lnTo>
                <a:lnTo>
                  <a:pt x="21435" y="465819"/>
                </a:lnTo>
                <a:lnTo>
                  <a:pt x="18114" y="498803"/>
                </a:lnTo>
                <a:lnTo>
                  <a:pt x="14422" y="533579"/>
                </a:lnTo>
                <a:lnTo>
                  <a:pt x="10635" y="569809"/>
                </a:lnTo>
                <a:lnTo>
                  <a:pt x="3890" y="645262"/>
                </a:lnTo>
                <a:lnTo>
                  <a:pt x="1485" y="683804"/>
                </a:lnTo>
                <a:lnTo>
                  <a:pt x="96" y="722435"/>
                </a:lnTo>
                <a:lnTo>
                  <a:pt x="0" y="760814"/>
                </a:lnTo>
                <a:lnTo>
                  <a:pt x="1473" y="798601"/>
                </a:lnTo>
                <a:lnTo>
                  <a:pt x="10240" y="871032"/>
                </a:lnTo>
                <a:lnTo>
                  <a:pt x="28616" y="937001"/>
                </a:lnTo>
                <a:lnTo>
                  <a:pt x="58820" y="993781"/>
                </a:lnTo>
                <a:lnTo>
                  <a:pt x="103128" y="1039896"/>
                </a:lnTo>
                <a:lnTo>
                  <a:pt x="162216" y="1081094"/>
                </a:lnTo>
                <a:lnTo>
                  <a:pt x="196592" y="1100237"/>
                </a:lnTo>
                <a:lnTo>
                  <a:pt x="233770" y="1118387"/>
                </a:lnTo>
                <a:lnTo>
                  <a:pt x="273432" y="1135528"/>
                </a:lnTo>
                <a:lnTo>
                  <a:pt x="315263" y="1151645"/>
                </a:lnTo>
                <a:lnTo>
                  <a:pt x="358946" y="1166721"/>
                </a:lnTo>
                <a:lnTo>
                  <a:pt x="404165" y="1180740"/>
                </a:lnTo>
                <a:lnTo>
                  <a:pt x="450605" y="1193687"/>
                </a:lnTo>
                <a:lnTo>
                  <a:pt x="497948" y="1205545"/>
                </a:lnTo>
                <a:lnTo>
                  <a:pt x="545879" y="1216298"/>
                </a:lnTo>
                <a:lnTo>
                  <a:pt x="594082" y="1225930"/>
                </a:lnTo>
                <a:lnTo>
                  <a:pt x="642240" y="1234425"/>
                </a:lnTo>
                <a:lnTo>
                  <a:pt x="690037" y="1241767"/>
                </a:lnTo>
                <a:lnTo>
                  <a:pt x="737158" y="1247940"/>
                </a:lnTo>
                <a:lnTo>
                  <a:pt x="783286" y="1252928"/>
                </a:lnTo>
                <a:lnTo>
                  <a:pt x="828105" y="1256715"/>
                </a:lnTo>
                <a:lnTo>
                  <a:pt x="871299" y="1259284"/>
                </a:lnTo>
                <a:lnTo>
                  <a:pt x="912551" y="1260621"/>
                </a:lnTo>
                <a:lnTo>
                  <a:pt x="953290" y="1260560"/>
                </a:lnTo>
                <a:lnTo>
                  <a:pt x="995051" y="1258993"/>
                </a:lnTo>
                <a:lnTo>
                  <a:pt x="1037630" y="1255984"/>
                </a:lnTo>
                <a:lnTo>
                  <a:pt x="1080817" y="1251597"/>
                </a:lnTo>
                <a:lnTo>
                  <a:pt x="1124407" y="1245896"/>
                </a:lnTo>
                <a:lnTo>
                  <a:pt x="1168192" y="1238945"/>
                </a:lnTo>
                <a:lnTo>
                  <a:pt x="1211966" y="1230809"/>
                </a:lnTo>
                <a:lnTo>
                  <a:pt x="1255520" y="1221553"/>
                </a:lnTo>
                <a:lnTo>
                  <a:pt x="1298649" y="1211239"/>
                </a:lnTo>
                <a:lnTo>
                  <a:pt x="1341145" y="1199934"/>
                </a:lnTo>
                <a:lnTo>
                  <a:pt x="1382800" y="1187700"/>
                </a:lnTo>
                <a:lnTo>
                  <a:pt x="1423408" y="1174602"/>
                </a:lnTo>
                <a:lnTo>
                  <a:pt x="1462762" y="1160705"/>
                </a:lnTo>
                <a:lnTo>
                  <a:pt x="1500655" y="1146072"/>
                </a:lnTo>
                <a:lnTo>
                  <a:pt x="1536879" y="1130769"/>
                </a:lnTo>
                <a:lnTo>
                  <a:pt x="1603495" y="1098406"/>
                </a:lnTo>
                <a:lnTo>
                  <a:pt x="1660951" y="1064130"/>
                </a:lnTo>
                <a:lnTo>
                  <a:pt x="1708168" y="1027721"/>
                </a:lnTo>
                <a:lnTo>
                  <a:pt x="1747795" y="985566"/>
                </a:lnTo>
                <a:lnTo>
                  <a:pt x="1780696" y="938155"/>
                </a:lnTo>
                <a:lnTo>
                  <a:pt x="1807199" y="886746"/>
                </a:lnTo>
                <a:lnTo>
                  <a:pt x="1827636" y="832595"/>
                </a:lnTo>
                <a:lnTo>
                  <a:pt x="1842337" y="776959"/>
                </a:lnTo>
                <a:lnTo>
                  <a:pt x="1851633" y="721093"/>
                </a:lnTo>
                <a:lnTo>
                  <a:pt x="1855856" y="666255"/>
                </a:lnTo>
                <a:lnTo>
                  <a:pt x="1856167" y="639614"/>
                </a:lnTo>
                <a:lnTo>
                  <a:pt x="1855335" y="613702"/>
                </a:lnTo>
                <a:lnTo>
                  <a:pt x="1850401" y="564688"/>
                </a:lnTo>
                <a:lnTo>
                  <a:pt x="1841370" y="519791"/>
                </a:lnTo>
                <a:lnTo>
                  <a:pt x="1828238" y="475841"/>
                </a:lnTo>
                <a:lnTo>
                  <a:pt x="1810687" y="432529"/>
                </a:lnTo>
                <a:lnTo>
                  <a:pt x="1788390" y="390183"/>
                </a:lnTo>
                <a:lnTo>
                  <a:pt x="1761016" y="349131"/>
                </a:lnTo>
                <a:lnTo>
                  <a:pt x="1728236" y="309702"/>
                </a:lnTo>
                <a:lnTo>
                  <a:pt x="1689721" y="272223"/>
                </a:lnTo>
                <a:lnTo>
                  <a:pt x="1645143" y="237025"/>
                </a:lnTo>
                <a:lnTo>
                  <a:pt x="1594171" y="204434"/>
                </a:lnTo>
                <a:lnTo>
                  <a:pt x="1536477" y="174780"/>
                </a:lnTo>
                <a:lnTo>
                  <a:pt x="1470591" y="147883"/>
                </a:lnTo>
                <a:lnTo>
                  <a:pt x="1432380" y="134540"/>
                </a:lnTo>
                <a:lnTo>
                  <a:pt x="1390769" y="121235"/>
                </a:lnTo>
                <a:lnTo>
                  <a:pt x="1346155" y="108078"/>
                </a:lnTo>
                <a:lnTo>
                  <a:pt x="1298935" y="95178"/>
                </a:lnTo>
                <a:lnTo>
                  <a:pt x="1249506" y="82642"/>
                </a:lnTo>
                <a:lnTo>
                  <a:pt x="1198264" y="70581"/>
                </a:lnTo>
                <a:lnTo>
                  <a:pt x="1145607" y="59103"/>
                </a:lnTo>
                <a:lnTo>
                  <a:pt x="1091930" y="48317"/>
                </a:lnTo>
                <a:lnTo>
                  <a:pt x="1037631" y="38331"/>
                </a:lnTo>
                <a:lnTo>
                  <a:pt x="983106" y="29255"/>
                </a:lnTo>
                <a:lnTo>
                  <a:pt x="928752" y="21198"/>
                </a:lnTo>
                <a:lnTo>
                  <a:pt x="874965" y="14268"/>
                </a:lnTo>
                <a:lnTo>
                  <a:pt x="822143" y="8574"/>
                </a:lnTo>
                <a:lnTo>
                  <a:pt x="770682" y="4226"/>
                </a:lnTo>
                <a:lnTo>
                  <a:pt x="720980" y="1331"/>
                </a:lnTo>
                <a:lnTo>
                  <a:pt x="673431" y="0"/>
                </a:lnTo>
                <a:close/>
              </a:path>
            </a:pathLst>
          </a:custGeom>
          <a:solidFill>
            <a:srgbClr val="66CCFF"/>
          </a:solidFill>
        </p:spPr>
        <p:txBody>
          <a:bodyPr wrap="square" lIns="0" tIns="0" rIns="0" bIns="0" rtlCol="0">
            <a:noAutofit/>
          </a:bodyPr>
          <a:lstStyle/>
          <a:p>
            <a:endParaRPr/>
          </a:p>
        </p:txBody>
      </p:sp>
      <p:sp>
        <p:nvSpPr>
          <p:cNvPr id="6" name="object 6"/>
          <p:cNvSpPr/>
          <p:nvPr/>
        </p:nvSpPr>
        <p:spPr>
          <a:xfrm>
            <a:off x="1508840" y="4162090"/>
            <a:ext cx="1634077" cy="1331544"/>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txBox="1"/>
          <p:nvPr/>
        </p:nvSpPr>
        <p:spPr>
          <a:xfrm>
            <a:off x="2131822" y="5121149"/>
            <a:ext cx="504825" cy="315595"/>
          </a:xfrm>
          <a:prstGeom prst="rect">
            <a:avLst/>
          </a:prstGeom>
        </p:spPr>
        <p:txBody>
          <a:bodyPr vert="horz" wrap="square" lIns="0" tIns="0" rIns="0" bIns="0" rtlCol="0">
            <a:noAutofit/>
          </a:bodyPr>
          <a:lstStyle/>
          <a:p>
            <a:pPr marL="12700">
              <a:lnSpc>
                <a:spcPct val="100000"/>
              </a:lnSpc>
            </a:pPr>
            <a:r>
              <a:rPr sz="2000" spc="-5" dirty="0" smtClean="0">
                <a:latin typeface="Arial"/>
                <a:cs typeface="Arial"/>
              </a:rPr>
              <a:t>AS3</a:t>
            </a:r>
            <a:endParaRPr sz="2000">
              <a:latin typeface="Arial"/>
              <a:cs typeface="Arial"/>
            </a:endParaRPr>
          </a:p>
        </p:txBody>
      </p:sp>
      <p:sp>
        <p:nvSpPr>
          <p:cNvPr id="8" name="object 8"/>
          <p:cNvSpPr/>
          <p:nvPr/>
        </p:nvSpPr>
        <p:spPr>
          <a:xfrm>
            <a:off x="5746750" y="5235449"/>
            <a:ext cx="434975" cy="192151"/>
          </a:xfrm>
          <a:custGeom>
            <a:avLst/>
            <a:gdLst/>
            <a:ahLst/>
            <a:cxnLst/>
            <a:rect l="l" t="t" r="r" b="b"/>
            <a:pathLst>
              <a:path w="434975" h="192150">
                <a:moveTo>
                  <a:pt x="0" y="192150"/>
                </a:moveTo>
                <a:lnTo>
                  <a:pt x="434975" y="0"/>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2586301" y="5204080"/>
            <a:ext cx="2540514" cy="1073981"/>
          </a:xfrm>
          <a:custGeom>
            <a:avLst/>
            <a:gdLst/>
            <a:ahLst/>
            <a:cxnLst/>
            <a:rect l="l" t="t" r="r" b="b"/>
            <a:pathLst>
              <a:path w="2540514" h="1073981">
                <a:moveTo>
                  <a:pt x="1098856" y="0"/>
                </a:moveTo>
                <a:lnTo>
                  <a:pt x="1032137" y="2873"/>
                </a:lnTo>
                <a:lnTo>
                  <a:pt x="965092" y="9714"/>
                </a:lnTo>
                <a:lnTo>
                  <a:pt x="898387" y="19874"/>
                </a:lnTo>
                <a:lnTo>
                  <a:pt x="832688" y="32700"/>
                </a:lnTo>
                <a:lnTo>
                  <a:pt x="768661" y="47543"/>
                </a:lnTo>
                <a:lnTo>
                  <a:pt x="706971" y="63751"/>
                </a:lnTo>
                <a:lnTo>
                  <a:pt x="648286" y="80674"/>
                </a:lnTo>
                <a:lnTo>
                  <a:pt x="540952" y="114285"/>
                </a:lnTo>
                <a:lnTo>
                  <a:pt x="490041" y="131042"/>
                </a:lnTo>
                <a:lnTo>
                  <a:pt x="440840" y="148555"/>
                </a:lnTo>
                <a:lnTo>
                  <a:pt x="393652" y="167443"/>
                </a:lnTo>
                <a:lnTo>
                  <a:pt x="348779" y="188328"/>
                </a:lnTo>
                <a:lnTo>
                  <a:pt x="306523" y="211833"/>
                </a:lnTo>
                <a:lnTo>
                  <a:pt x="267187" y="238577"/>
                </a:lnTo>
                <a:lnTo>
                  <a:pt x="231074" y="269182"/>
                </a:lnTo>
                <a:lnTo>
                  <a:pt x="198486" y="304269"/>
                </a:lnTo>
                <a:lnTo>
                  <a:pt x="169725" y="344461"/>
                </a:lnTo>
                <a:lnTo>
                  <a:pt x="140947" y="393192"/>
                </a:lnTo>
                <a:lnTo>
                  <a:pt x="109646" y="451729"/>
                </a:lnTo>
                <a:lnTo>
                  <a:pt x="78240" y="517436"/>
                </a:lnTo>
                <a:lnTo>
                  <a:pt x="49152" y="587675"/>
                </a:lnTo>
                <a:lnTo>
                  <a:pt x="36233" y="623670"/>
                </a:lnTo>
                <a:lnTo>
                  <a:pt x="15160" y="695764"/>
                </a:lnTo>
                <a:lnTo>
                  <a:pt x="2456" y="765800"/>
                </a:lnTo>
                <a:lnTo>
                  <a:pt x="0" y="799222"/>
                </a:lnTo>
                <a:lnTo>
                  <a:pt x="543" y="831141"/>
                </a:lnTo>
                <a:lnTo>
                  <a:pt x="11841" y="889151"/>
                </a:lnTo>
                <a:lnTo>
                  <a:pt x="38813" y="937234"/>
                </a:lnTo>
                <a:lnTo>
                  <a:pt x="84071" y="973314"/>
                </a:lnTo>
                <a:lnTo>
                  <a:pt x="149865" y="1000419"/>
                </a:lnTo>
                <a:lnTo>
                  <a:pt x="189574" y="1011158"/>
                </a:lnTo>
                <a:lnTo>
                  <a:pt x="233247" y="1020218"/>
                </a:lnTo>
                <a:lnTo>
                  <a:pt x="280448" y="1027748"/>
                </a:lnTo>
                <a:lnTo>
                  <a:pt x="330746" y="1033895"/>
                </a:lnTo>
                <a:lnTo>
                  <a:pt x="383705" y="1038808"/>
                </a:lnTo>
                <a:lnTo>
                  <a:pt x="438894" y="1042634"/>
                </a:lnTo>
                <a:lnTo>
                  <a:pt x="495877" y="1045523"/>
                </a:lnTo>
                <a:lnTo>
                  <a:pt x="554221" y="1047621"/>
                </a:lnTo>
                <a:lnTo>
                  <a:pt x="613492" y="1049078"/>
                </a:lnTo>
                <a:lnTo>
                  <a:pt x="1017933" y="1053741"/>
                </a:lnTo>
                <a:lnTo>
                  <a:pt x="1486163" y="1072142"/>
                </a:lnTo>
                <a:lnTo>
                  <a:pt x="1590855" y="1073909"/>
                </a:lnTo>
                <a:lnTo>
                  <a:pt x="1642305" y="1073981"/>
                </a:lnTo>
                <a:lnTo>
                  <a:pt x="1692925" y="1073405"/>
                </a:lnTo>
                <a:lnTo>
                  <a:pt x="1742543" y="1072097"/>
                </a:lnTo>
                <a:lnTo>
                  <a:pt x="1790983" y="1069978"/>
                </a:lnTo>
                <a:lnTo>
                  <a:pt x="1838072" y="1066965"/>
                </a:lnTo>
                <a:lnTo>
                  <a:pt x="1883636" y="1062977"/>
                </a:lnTo>
                <a:lnTo>
                  <a:pt x="1927502" y="1057932"/>
                </a:lnTo>
                <a:lnTo>
                  <a:pt x="1969495" y="1051750"/>
                </a:lnTo>
                <a:lnTo>
                  <a:pt x="2009440" y="1044348"/>
                </a:lnTo>
                <a:lnTo>
                  <a:pt x="2047166" y="1035645"/>
                </a:lnTo>
                <a:lnTo>
                  <a:pt x="2083944" y="1025482"/>
                </a:lnTo>
                <a:lnTo>
                  <a:pt x="2120993" y="1013829"/>
                </a:lnTo>
                <a:lnTo>
                  <a:pt x="2158051" y="1000801"/>
                </a:lnTo>
                <a:lnTo>
                  <a:pt x="2194861" y="986512"/>
                </a:lnTo>
                <a:lnTo>
                  <a:pt x="2231161" y="971079"/>
                </a:lnTo>
                <a:lnTo>
                  <a:pt x="2266693" y="954614"/>
                </a:lnTo>
                <a:lnTo>
                  <a:pt x="2301272" y="937192"/>
                </a:lnTo>
                <a:lnTo>
                  <a:pt x="2366079" y="900185"/>
                </a:lnTo>
                <a:lnTo>
                  <a:pt x="2423733" y="860851"/>
                </a:lnTo>
                <a:lnTo>
                  <a:pt x="2472081" y="820150"/>
                </a:lnTo>
                <a:lnTo>
                  <a:pt x="2509045" y="778999"/>
                </a:lnTo>
                <a:lnTo>
                  <a:pt x="2532548" y="738318"/>
                </a:lnTo>
                <a:lnTo>
                  <a:pt x="2540514" y="699024"/>
                </a:lnTo>
                <a:lnTo>
                  <a:pt x="2538021" y="680185"/>
                </a:lnTo>
                <a:lnTo>
                  <a:pt x="2516989" y="642430"/>
                </a:lnTo>
                <a:lnTo>
                  <a:pt x="2475562" y="603480"/>
                </a:lnTo>
                <a:lnTo>
                  <a:pt x="2417440" y="563721"/>
                </a:lnTo>
                <a:lnTo>
                  <a:pt x="2383274" y="543658"/>
                </a:lnTo>
                <a:lnTo>
                  <a:pt x="2346322" y="523538"/>
                </a:lnTo>
                <a:lnTo>
                  <a:pt x="2307045" y="503407"/>
                </a:lnTo>
                <a:lnTo>
                  <a:pt x="2265907" y="483314"/>
                </a:lnTo>
                <a:lnTo>
                  <a:pt x="2223370" y="463308"/>
                </a:lnTo>
                <a:lnTo>
                  <a:pt x="1964659" y="347782"/>
                </a:lnTo>
                <a:lnTo>
                  <a:pt x="1925276" y="329728"/>
                </a:lnTo>
                <a:lnTo>
                  <a:pt x="1888192" y="312146"/>
                </a:lnTo>
                <a:lnTo>
                  <a:pt x="1853872" y="295083"/>
                </a:lnTo>
                <a:lnTo>
                  <a:pt x="1788956" y="260750"/>
                </a:lnTo>
                <a:lnTo>
                  <a:pt x="1599925" y="155408"/>
                </a:lnTo>
                <a:lnTo>
                  <a:pt x="1568977" y="138597"/>
                </a:lnTo>
                <a:lnTo>
                  <a:pt x="1507322" y="106547"/>
                </a:lnTo>
                <a:lnTo>
                  <a:pt x="1445814" y="77283"/>
                </a:lnTo>
                <a:lnTo>
                  <a:pt x="1384242" y="51633"/>
                </a:lnTo>
                <a:lnTo>
                  <a:pt x="1322395" y="30427"/>
                </a:lnTo>
                <a:lnTo>
                  <a:pt x="1260064" y="14493"/>
                </a:lnTo>
                <a:lnTo>
                  <a:pt x="1196865" y="4554"/>
                </a:lnTo>
                <a:lnTo>
                  <a:pt x="1131885" y="254"/>
                </a:lnTo>
                <a:lnTo>
                  <a:pt x="1098856" y="0"/>
                </a:lnTo>
                <a:close/>
              </a:path>
            </a:pathLst>
          </a:custGeom>
          <a:solidFill>
            <a:srgbClr val="66CCFF"/>
          </a:solidFill>
        </p:spPr>
        <p:txBody>
          <a:bodyPr wrap="square" lIns="0" tIns="0" rIns="0" bIns="0" rtlCol="0">
            <a:noAutofit/>
          </a:bodyPr>
          <a:lstStyle/>
          <a:p>
            <a:endParaRPr/>
          </a:p>
        </p:txBody>
      </p:sp>
      <p:sp>
        <p:nvSpPr>
          <p:cNvPr id="10" name="object 10"/>
          <p:cNvSpPr/>
          <p:nvPr/>
        </p:nvSpPr>
        <p:spPr>
          <a:xfrm>
            <a:off x="3003550" y="5265675"/>
            <a:ext cx="1914525" cy="874674"/>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p:nvPr/>
        </p:nvSpPr>
        <p:spPr>
          <a:xfrm>
            <a:off x="5408676" y="5075175"/>
            <a:ext cx="2220912" cy="701636"/>
          </a:xfrm>
          <a:prstGeom prst="rect">
            <a:avLst/>
          </a:prstGeom>
          <a:blipFill>
            <a:blip r:embed="rId5" cstate="print"/>
            <a:stretch>
              <a:fillRect/>
            </a:stretch>
          </a:blipFill>
        </p:spPr>
        <p:txBody>
          <a:bodyPr wrap="square" lIns="0" tIns="0" rIns="0" bIns="0" rtlCol="0">
            <a:noAutofit/>
          </a:bodyPr>
          <a:lstStyle/>
          <a:p>
            <a:endParaRPr/>
          </a:p>
        </p:txBody>
      </p:sp>
      <p:sp>
        <p:nvSpPr>
          <p:cNvPr id="12" name="object 12"/>
          <p:cNvSpPr txBox="1"/>
          <p:nvPr/>
        </p:nvSpPr>
        <p:spPr>
          <a:xfrm>
            <a:off x="5947028" y="5038471"/>
            <a:ext cx="870585" cy="1033780"/>
          </a:xfrm>
          <a:prstGeom prst="rect">
            <a:avLst/>
          </a:prstGeom>
        </p:spPr>
        <p:txBody>
          <a:bodyPr vert="horz" wrap="square" lIns="0" tIns="0" rIns="0" bIns="0" rtlCol="0">
            <a:noAutofit/>
          </a:bodyPr>
          <a:lstStyle/>
          <a:p>
            <a:pPr marL="316230">
              <a:lnSpc>
                <a:spcPct val="100000"/>
              </a:lnSpc>
            </a:pPr>
            <a:r>
              <a:rPr sz="2000" dirty="0" smtClean="0">
                <a:latin typeface="Arial"/>
                <a:cs typeface="Arial"/>
              </a:rPr>
              <a:t>2c</a:t>
            </a:r>
            <a:endParaRPr sz="2000">
              <a:latin typeface="Arial"/>
              <a:cs typeface="Arial"/>
            </a:endParaRPr>
          </a:p>
          <a:p>
            <a:pPr>
              <a:lnSpc>
                <a:spcPts val="1100"/>
              </a:lnSpc>
              <a:spcBef>
                <a:spcPts val="90"/>
              </a:spcBef>
            </a:pPr>
            <a:endParaRPr sz="1100"/>
          </a:p>
          <a:p>
            <a:pPr marL="573405">
              <a:lnSpc>
                <a:spcPct val="100000"/>
              </a:lnSpc>
            </a:pPr>
            <a:r>
              <a:rPr sz="2000" dirty="0" smtClean="0">
                <a:latin typeface="Arial"/>
                <a:cs typeface="Arial"/>
              </a:rPr>
              <a:t>2b</a:t>
            </a:r>
            <a:endParaRPr sz="2000">
              <a:latin typeface="Arial"/>
              <a:cs typeface="Arial"/>
            </a:endParaRPr>
          </a:p>
          <a:p>
            <a:pPr marL="12700">
              <a:lnSpc>
                <a:spcPts val="2065"/>
              </a:lnSpc>
            </a:pPr>
            <a:r>
              <a:rPr sz="1800" spc="-5" dirty="0" smtClean="0">
                <a:latin typeface="Arial"/>
                <a:cs typeface="Arial"/>
              </a:rPr>
              <a:t>AS2</a:t>
            </a:r>
            <a:endParaRPr sz="1800">
              <a:latin typeface="Arial"/>
              <a:cs typeface="Arial"/>
            </a:endParaRPr>
          </a:p>
        </p:txBody>
      </p:sp>
      <p:sp>
        <p:nvSpPr>
          <p:cNvPr id="13" name="object 13"/>
          <p:cNvSpPr txBox="1"/>
          <p:nvPr/>
        </p:nvSpPr>
        <p:spPr>
          <a:xfrm>
            <a:off x="1721357" y="4895850"/>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3b</a:t>
            </a:r>
            <a:endParaRPr sz="2000">
              <a:latin typeface="Arial"/>
              <a:cs typeface="Arial"/>
            </a:endParaRPr>
          </a:p>
        </p:txBody>
      </p:sp>
      <p:sp>
        <p:nvSpPr>
          <p:cNvPr id="14" name="object 14"/>
          <p:cNvSpPr txBox="1"/>
          <p:nvPr/>
        </p:nvSpPr>
        <p:spPr>
          <a:xfrm>
            <a:off x="1994154" y="4319524"/>
            <a:ext cx="29464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3c</a:t>
            </a:r>
            <a:endParaRPr sz="2000">
              <a:latin typeface="Arial"/>
              <a:cs typeface="Arial"/>
            </a:endParaRPr>
          </a:p>
        </p:txBody>
      </p:sp>
      <p:sp>
        <p:nvSpPr>
          <p:cNvPr id="15" name="object 15"/>
          <p:cNvSpPr txBox="1"/>
          <p:nvPr/>
        </p:nvSpPr>
        <p:spPr>
          <a:xfrm>
            <a:off x="2568955" y="4694048"/>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3a</a:t>
            </a:r>
            <a:endParaRPr sz="2000">
              <a:latin typeface="Arial"/>
              <a:cs typeface="Arial"/>
            </a:endParaRPr>
          </a:p>
        </p:txBody>
      </p:sp>
      <p:sp>
        <p:nvSpPr>
          <p:cNvPr id="16" name="object 16"/>
          <p:cNvSpPr txBox="1"/>
          <p:nvPr/>
        </p:nvSpPr>
        <p:spPr>
          <a:xfrm>
            <a:off x="2808223" y="5559425"/>
            <a:ext cx="615950" cy="659765"/>
          </a:xfrm>
          <a:prstGeom prst="rect">
            <a:avLst/>
          </a:prstGeom>
        </p:spPr>
        <p:txBody>
          <a:bodyPr vert="horz" wrap="square" lIns="0" tIns="0" rIns="0" bIns="0" rtlCol="0">
            <a:noAutofit/>
          </a:bodyPr>
          <a:lstStyle/>
          <a:p>
            <a:pPr marL="319405">
              <a:lnSpc>
                <a:spcPct val="100000"/>
              </a:lnSpc>
            </a:pPr>
            <a:r>
              <a:rPr sz="2000" dirty="0" smtClean="0">
                <a:latin typeface="Arial"/>
                <a:cs typeface="Arial"/>
              </a:rPr>
              <a:t>1a</a:t>
            </a:r>
            <a:endParaRPr sz="2000">
              <a:latin typeface="Arial"/>
              <a:cs typeface="Arial"/>
            </a:endParaRPr>
          </a:p>
          <a:p>
            <a:pPr marL="12700">
              <a:lnSpc>
                <a:spcPct val="100000"/>
              </a:lnSpc>
              <a:spcBef>
                <a:spcPts val="315"/>
              </a:spcBef>
            </a:pPr>
            <a:r>
              <a:rPr sz="2000" spc="-10" dirty="0" smtClean="0">
                <a:latin typeface="Arial"/>
                <a:cs typeface="Arial"/>
              </a:rPr>
              <a:t>AS1</a:t>
            </a:r>
            <a:endParaRPr sz="2000">
              <a:latin typeface="Arial"/>
              <a:cs typeface="Arial"/>
            </a:endParaRPr>
          </a:p>
        </p:txBody>
      </p:sp>
      <p:sp>
        <p:nvSpPr>
          <p:cNvPr id="17" name="object 17"/>
          <p:cNvSpPr txBox="1"/>
          <p:nvPr/>
        </p:nvSpPr>
        <p:spPr>
          <a:xfrm>
            <a:off x="3602482" y="5219574"/>
            <a:ext cx="29464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1c</a:t>
            </a:r>
            <a:endParaRPr sz="2000">
              <a:latin typeface="Arial"/>
              <a:cs typeface="Arial"/>
            </a:endParaRPr>
          </a:p>
        </p:txBody>
      </p:sp>
      <p:sp>
        <p:nvSpPr>
          <p:cNvPr id="18" name="object 18"/>
          <p:cNvSpPr/>
          <p:nvPr/>
        </p:nvSpPr>
        <p:spPr>
          <a:xfrm>
            <a:off x="356054" y="4702658"/>
            <a:ext cx="1070415" cy="1614716"/>
          </a:xfrm>
          <a:prstGeom prst="rect">
            <a:avLst/>
          </a:prstGeom>
          <a:blipFill>
            <a:blip r:embed="rId6" cstate="print"/>
            <a:stretch>
              <a:fillRect/>
            </a:stretch>
          </a:blipFill>
        </p:spPr>
        <p:txBody>
          <a:bodyPr wrap="square" lIns="0" tIns="0" rIns="0" bIns="0" rtlCol="0">
            <a:noAutofit/>
          </a:bodyPr>
          <a:lstStyle/>
          <a:p>
            <a:endParaRPr/>
          </a:p>
        </p:txBody>
      </p:sp>
      <p:sp>
        <p:nvSpPr>
          <p:cNvPr id="19" name="object 19"/>
          <p:cNvSpPr/>
          <p:nvPr/>
        </p:nvSpPr>
        <p:spPr>
          <a:xfrm>
            <a:off x="1149350" y="5070349"/>
            <a:ext cx="468375" cy="268351"/>
          </a:xfrm>
          <a:custGeom>
            <a:avLst/>
            <a:gdLst/>
            <a:ahLst/>
            <a:cxnLst/>
            <a:rect l="l" t="t" r="r" b="b"/>
            <a:pathLst>
              <a:path w="468375" h="268350">
                <a:moveTo>
                  <a:pt x="468375" y="0"/>
                </a:moveTo>
                <a:lnTo>
                  <a:pt x="0" y="268350"/>
                </a:lnTo>
              </a:path>
            </a:pathLst>
          </a:custGeom>
          <a:ln w="12700">
            <a:solidFill>
              <a:srgbClr val="000000"/>
            </a:solidFill>
          </a:ln>
        </p:spPr>
        <p:txBody>
          <a:bodyPr wrap="square" lIns="0" tIns="0" rIns="0" bIns="0" rtlCol="0">
            <a:noAutofit/>
          </a:bodyPr>
          <a:lstStyle/>
          <a:p>
            <a:endParaRPr/>
          </a:p>
        </p:txBody>
      </p:sp>
      <p:sp>
        <p:nvSpPr>
          <p:cNvPr id="20" name="object 20"/>
          <p:cNvSpPr/>
          <p:nvPr/>
        </p:nvSpPr>
        <p:spPr>
          <a:xfrm>
            <a:off x="4913376" y="5559311"/>
            <a:ext cx="523875" cy="261937"/>
          </a:xfrm>
          <a:custGeom>
            <a:avLst/>
            <a:gdLst/>
            <a:ahLst/>
            <a:cxnLst/>
            <a:rect l="l" t="t" r="r" b="b"/>
            <a:pathLst>
              <a:path w="523875" h="261937">
                <a:moveTo>
                  <a:pt x="0" y="261937"/>
                </a:moveTo>
                <a:lnTo>
                  <a:pt x="523875" y="0"/>
                </a:lnTo>
              </a:path>
            </a:pathLst>
          </a:custGeom>
          <a:ln w="19050">
            <a:solidFill>
              <a:srgbClr val="000000"/>
            </a:solidFill>
          </a:ln>
        </p:spPr>
        <p:txBody>
          <a:bodyPr wrap="square" lIns="0" tIns="0" rIns="0" bIns="0" rtlCol="0">
            <a:noAutofit/>
          </a:bodyPr>
          <a:lstStyle/>
          <a:p>
            <a:endParaRPr/>
          </a:p>
        </p:txBody>
      </p:sp>
      <p:sp>
        <p:nvSpPr>
          <p:cNvPr id="21" name="object 21"/>
          <p:cNvSpPr/>
          <p:nvPr/>
        </p:nvSpPr>
        <p:spPr>
          <a:xfrm>
            <a:off x="3574350" y="3972626"/>
            <a:ext cx="939482" cy="743265"/>
          </a:xfrm>
          <a:custGeom>
            <a:avLst/>
            <a:gdLst/>
            <a:ahLst/>
            <a:cxnLst/>
            <a:rect l="l" t="t" r="r" b="b"/>
            <a:pathLst>
              <a:path w="939482" h="743265">
                <a:moveTo>
                  <a:pt x="685920" y="0"/>
                </a:moveTo>
                <a:lnTo>
                  <a:pt x="639205" y="2507"/>
                </a:lnTo>
                <a:lnTo>
                  <a:pt x="589688" y="8387"/>
                </a:lnTo>
                <a:lnTo>
                  <a:pt x="538812" y="16699"/>
                </a:lnTo>
                <a:lnTo>
                  <a:pt x="488017" y="26502"/>
                </a:lnTo>
                <a:lnTo>
                  <a:pt x="350547" y="55443"/>
                </a:lnTo>
                <a:lnTo>
                  <a:pt x="283882" y="67815"/>
                </a:lnTo>
                <a:lnTo>
                  <a:pt x="242515" y="76756"/>
                </a:lnTo>
                <a:lnTo>
                  <a:pt x="195400" y="90505"/>
                </a:lnTo>
                <a:lnTo>
                  <a:pt x="154970" y="108471"/>
                </a:lnTo>
                <a:lnTo>
                  <a:pt x="118488" y="132971"/>
                </a:lnTo>
                <a:lnTo>
                  <a:pt x="96053" y="173528"/>
                </a:lnTo>
                <a:lnTo>
                  <a:pt x="89950" y="201843"/>
                </a:lnTo>
                <a:lnTo>
                  <a:pt x="87846" y="211889"/>
                </a:lnTo>
                <a:lnTo>
                  <a:pt x="73324" y="254858"/>
                </a:lnTo>
                <a:lnTo>
                  <a:pt x="49975" y="289748"/>
                </a:lnTo>
                <a:lnTo>
                  <a:pt x="48239" y="298879"/>
                </a:lnTo>
                <a:lnTo>
                  <a:pt x="35455" y="346412"/>
                </a:lnTo>
                <a:lnTo>
                  <a:pt x="31342" y="360435"/>
                </a:lnTo>
                <a:lnTo>
                  <a:pt x="27081" y="375068"/>
                </a:lnTo>
                <a:lnTo>
                  <a:pt x="14494" y="421400"/>
                </a:lnTo>
                <a:lnTo>
                  <a:pt x="4487" y="468803"/>
                </a:lnTo>
                <a:lnTo>
                  <a:pt x="0" y="513963"/>
                </a:lnTo>
                <a:lnTo>
                  <a:pt x="238" y="527945"/>
                </a:lnTo>
                <a:lnTo>
                  <a:pt x="12429" y="575701"/>
                </a:lnTo>
                <a:lnTo>
                  <a:pt x="38235" y="616460"/>
                </a:lnTo>
                <a:lnTo>
                  <a:pt x="64626" y="644183"/>
                </a:lnTo>
                <a:lnTo>
                  <a:pt x="96912" y="668913"/>
                </a:lnTo>
                <a:lnTo>
                  <a:pt x="134969" y="690150"/>
                </a:lnTo>
                <a:lnTo>
                  <a:pt x="178673" y="707396"/>
                </a:lnTo>
                <a:lnTo>
                  <a:pt x="227902" y="720151"/>
                </a:lnTo>
                <a:lnTo>
                  <a:pt x="265980" y="726923"/>
                </a:lnTo>
                <a:lnTo>
                  <a:pt x="310041" y="733161"/>
                </a:lnTo>
                <a:lnTo>
                  <a:pt x="358607" y="738325"/>
                </a:lnTo>
                <a:lnTo>
                  <a:pt x="410200" y="741874"/>
                </a:lnTo>
                <a:lnTo>
                  <a:pt x="463344" y="743265"/>
                </a:lnTo>
                <a:lnTo>
                  <a:pt x="490035" y="742984"/>
                </a:lnTo>
                <a:lnTo>
                  <a:pt x="542733" y="740126"/>
                </a:lnTo>
                <a:lnTo>
                  <a:pt x="593286" y="733760"/>
                </a:lnTo>
                <a:lnTo>
                  <a:pt x="640219" y="723344"/>
                </a:lnTo>
                <a:lnTo>
                  <a:pt x="682053" y="708337"/>
                </a:lnTo>
                <a:lnTo>
                  <a:pt x="718172" y="687920"/>
                </a:lnTo>
                <a:lnTo>
                  <a:pt x="752531" y="660575"/>
                </a:lnTo>
                <a:lnTo>
                  <a:pt x="785437" y="627251"/>
                </a:lnTo>
                <a:lnTo>
                  <a:pt x="816414" y="589248"/>
                </a:lnTo>
                <a:lnTo>
                  <a:pt x="844984" y="547868"/>
                </a:lnTo>
                <a:lnTo>
                  <a:pt x="870672" y="504412"/>
                </a:lnTo>
                <a:lnTo>
                  <a:pt x="893002" y="460181"/>
                </a:lnTo>
                <a:lnTo>
                  <a:pt x="911497" y="416479"/>
                </a:lnTo>
                <a:lnTo>
                  <a:pt x="925681" y="374604"/>
                </a:lnTo>
                <a:lnTo>
                  <a:pt x="935077" y="335861"/>
                </a:lnTo>
                <a:lnTo>
                  <a:pt x="939482" y="282897"/>
                </a:lnTo>
                <a:lnTo>
                  <a:pt x="938495" y="264880"/>
                </a:lnTo>
                <a:lnTo>
                  <a:pt x="928804" y="210289"/>
                </a:lnTo>
                <a:lnTo>
                  <a:pt x="909927" y="156939"/>
                </a:lnTo>
                <a:lnTo>
                  <a:pt x="883032" y="107474"/>
                </a:lnTo>
                <a:lnTo>
                  <a:pt x="849285" y="64538"/>
                </a:lnTo>
                <a:lnTo>
                  <a:pt x="809854" y="30774"/>
                </a:lnTo>
                <a:lnTo>
                  <a:pt x="765176" y="8870"/>
                </a:lnTo>
                <a:lnTo>
                  <a:pt x="707776" y="305"/>
                </a:lnTo>
                <a:lnTo>
                  <a:pt x="685920" y="0"/>
                </a:lnTo>
                <a:close/>
              </a:path>
            </a:pathLst>
          </a:custGeom>
          <a:solidFill>
            <a:srgbClr val="66CCFF"/>
          </a:solidFill>
        </p:spPr>
        <p:txBody>
          <a:bodyPr wrap="square" lIns="0" tIns="0" rIns="0" bIns="0" rtlCol="0">
            <a:noAutofit/>
          </a:bodyPr>
          <a:lstStyle/>
          <a:p>
            <a:endParaRPr/>
          </a:p>
        </p:txBody>
      </p:sp>
      <p:sp>
        <p:nvSpPr>
          <p:cNvPr id="22" name="object 22"/>
          <p:cNvSpPr/>
          <p:nvPr/>
        </p:nvSpPr>
        <p:spPr>
          <a:xfrm>
            <a:off x="4470780" y="4549394"/>
            <a:ext cx="816356" cy="648588"/>
          </a:xfrm>
          <a:custGeom>
            <a:avLst/>
            <a:gdLst/>
            <a:ahLst/>
            <a:cxnLst/>
            <a:rect l="l" t="t" r="r" b="b"/>
            <a:pathLst>
              <a:path w="816356" h="648588">
                <a:moveTo>
                  <a:pt x="34290" y="0"/>
                </a:moveTo>
                <a:lnTo>
                  <a:pt x="0" y="44322"/>
                </a:lnTo>
                <a:lnTo>
                  <a:pt x="44323" y="78612"/>
                </a:lnTo>
                <a:lnTo>
                  <a:pt x="78613" y="34289"/>
                </a:lnTo>
                <a:lnTo>
                  <a:pt x="34290" y="0"/>
                </a:lnTo>
                <a:close/>
              </a:path>
              <a:path w="816356" h="648588">
                <a:moveTo>
                  <a:pt x="181864" y="114045"/>
                </a:moveTo>
                <a:lnTo>
                  <a:pt x="147701" y="158368"/>
                </a:lnTo>
                <a:lnTo>
                  <a:pt x="191897" y="192658"/>
                </a:lnTo>
                <a:lnTo>
                  <a:pt x="226187" y="148335"/>
                </a:lnTo>
                <a:lnTo>
                  <a:pt x="181864" y="114045"/>
                </a:lnTo>
                <a:close/>
              </a:path>
              <a:path w="816356" h="648588">
                <a:moveTo>
                  <a:pt x="329311" y="227964"/>
                </a:moveTo>
                <a:lnTo>
                  <a:pt x="295021" y="272287"/>
                </a:lnTo>
                <a:lnTo>
                  <a:pt x="339598" y="306704"/>
                </a:lnTo>
                <a:lnTo>
                  <a:pt x="373761" y="262381"/>
                </a:lnTo>
                <a:lnTo>
                  <a:pt x="329311" y="227964"/>
                </a:lnTo>
                <a:close/>
              </a:path>
              <a:path w="816356" h="648588">
                <a:moveTo>
                  <a:pt x="476885" y="342010"/>
                </a:moveTo>
                <a:lnTo>
                  <a:pt x="442595" y="386333"/>
                </a:lnTo>
                <a:lnTo>
                  <a:pt x="486918" y="420496"/>
                </a:lnTo>
                <a:lnTo>
                  <a:pt x="521208" y="376173"/>
                </a:lnTo>
                <a:lnTo>
                  <a:pt x="476885" y="342010"/>
                </a:lnTo>
                <a:close/>
              </a:path>
              <a:path w="816356" h="648588">
                <a:moveTo>
                  <a:pt x="624459" y="456056"/>
                </a:moveTo>
                <a:lnTo>
                  <a:pt x="590296" y="500379"/>
                </a:lnTo>
                <a:lnTo>
                  <a:pt x="634492" y="534542"/>
                </a:lnTo>
                <a:lnTo>
                  <a:pt x="668782" y="490219"/>
                </a:lnTo>
                <a:lnTo>
                  <a:pt x="624459" y="456056"/>
                </a:lnTo>
                <a:close/>
              </a:path>
              <a:path w="816356" h="648588">
                <a:moveTo>
                  <a:pt x="771906" y="569848"/>
                </a:moveTo>
                <a:lnTo>
                  <a:pt x="737616" y="614171"/>
                </a:lnTo>
                <a:lnTo>
                  <a:pt x="782193" y="648588"/>
                </a:lnTo>
                <a:lnTo>
                  <a:pt x="816356" y="604265"/>
                </a:lnTo>
                <a:lnTo>
                  <a:pt x="771906" y="569848"/>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148583" y="4291965"/>
            <a:ext cx="425831" cy="183769"/>
          </a:xfrm>
          <a:custGeom>
            <a:avLst/>
            <a:gdLst/>
            <a:ahLst/>
            <a:cxnLst/>
            <a:rect l="l" t="t" r="r" b="b"/>
            <a:pathLst>
              <a:path w="425830" h="183769">
                <a:moveTo>
                  <a:pt x="53340" y="113411"/>
                </a:moveTo>
                <a:lnTo>
                  <a:pt x="0" y="130429"/>
                </a:lnTo>
                <a:lnTo>
                  <a:pt x="17018" y="183769"/>
                </a:lnTo>
                <a:lnTo>
                  <a:pt x="70358" y="166750"/>
                </a:lnTo>
                <a:lnTo>
                  <a:pt x="53340" y="113411"/>
                </a:lnTo>
                <a:close/>
              </a:path>
              <a:path w="425830" h="183769">
                <a:moveTo>
                  <a:pt x="231013" y="56768"/>
                </a:moveTo>
                <a:lnTo>
                  <a:pt x="177673" y="73660"/>
                </a:lnTo>
                <a:lnTo>
                  <a:pt x="194691" y="127000"/>
                </a:lnTo>
                <a:lnTo>
                  <a:pt x="248031" y="109981"/>
                </a:lnTo>
                <a:lnTo>
                  <a:pt x="231013" y="56768"/>
                </a:lnTo>
                <a:close/>
              </a:path>
              <a:path w="425830" h="183769">
                <a:moveTo>
                  <a:pt x="408813" y="0"/>
                </a:moveTo>
                <a:lnTo>
                  <a:pt x="355219" y="17144"/>
                </a:lnTo>
                <a:lnTo>
                  <a:pt x="372237" y="70485"/>
                </a:lnTo>
                <a:lnTo>
                  <a:pt x="425831" y="53339"/>
                </a:lnTo>
                <a:lnTo>
                  <a:pt x="408813"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979417" y="6029135"/>
            <a:ext cx="425831" cy="163245"/>
          </a:xfrm>
          <a:custGeom>
            <a:avLst/>
            <a:gdLst/>
            <a:ahLst/>
            <a:cxnLst/>
            <a:rect l="l" t="t" r="r" b="b"/>
            <a:pathLst>
              <a:path w="425831" h="163245">
                <a:moveTo>
                  <a:pt x="351743" y="30001"/>
                </a:moveTo>
                <a:lnTo>
                  <a:pt x="0" y="151244"/>
                </a:lnTo>
                <a:lnTo>
                  <a:pt x="4064" y="163245"/>
                </a:lnTo>
                <a:lnTo>
                  <a:pt x="355898" y="42025"/>
                </a:lnTo>
                <a:lnTo>
                  <a:pt x="351743" y="30001"/>
                </a:lnTo>
                <a:close/>
              </a:path>
              <a:path w="425831" h="163245">
                <a:moveTo>
                  <a:pt x="411459" y="25869"/>
                </a:moveTo>
                <a:lnTo>
                  <a:pt x="363728" y="25869"/>
                </a:lnTo>
                <a:lnTo>
                  <a:pt x="367919" y="37884"/>
                </a:lnTo>
                <a:lnTo>
                  <a:pt x="355898" y="42025"/>
                </a:lnTo>
                <a:lnTo>
                  <a:pt x="366268" y="72034"/>
                </a:lnTo>
                <a:lnTo>
                  <a:pt x="411459" y="25869"/>
                </a:lnTo>
                <a:close/>
              </a:path>
              <a:path w="425831" h="163245">
                <a:moveTo>
                  <a:pt x="363728" y="25869"/>
                </a:moveTo>
                <a:lnTo>
                  <a:pt x="351743" y="30001"/>
                </a:lnTo>
                <a:lnTo>
                  <a:pt x="355898" y="42025"/>
                </a:lnTo>
                <a:lnTo>
                  <a:pt x="367919" y="37884"/>
                </a:lnTo>
                <a:lnTo>
                  <a:pt x="363728" y="25869"/>
                </a:lnTo>
                <a:close/>
              </a:path>
              <a:path w="425831" h="163245">
                <a:moveTo>
                  <a:pt x="341376" y="0"/>
                </a:moveTo>
                <a:lnTo>
                  <a:pt x="351743" y="30001"/>
                </a:lnTo>
                <a:lnTo>
                  <a:pt x="363728" y="25869"/>
                </a:lnTo>
                <a:lnTo>
                  <a:pt x="411459" y="25869"/>
                </a:lnTo>
                <a:lnTo>
                  <a:pt x="425831" y="11188"/>
                </a:lnTo>
                <a:lnTo>
                  <a:pt x="341376" y="0"/>
                </a:lnTo>
                <a:close/>
              </a:path>
            </a:pathLst>
          </a:custGeom>
          <a:solidFill>
            <a:srgbClr val="FF0000"/>
          </a:solidFill>
        </p:spPr>
        <p:txBody>
          <a:bodyPr wrap="square" lIns="0" tIns="0" rIns="0" bIns="0" rtlCol="0">
            <a:noAutofit/>
          </a:bodyPr>
          <a:lstStyle/>
          <a:p>
            <a:endParaRPr/>
          </a:p>
        </p:txBody>
      </p:sp>
      <p:sp>
        <p:nvSpPr>
          <p:cNvPr id="25" name="object 25"/>
          <p:cNvSpPr txBox="1"/>
          <p:nvPr/>
        </p:nvSpPr>
        <p:spPr>
          <a:xfrm>
            <a:off x="3656838" y="5848376"/>
            <a:ext cx="377190" cy="57340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1d</a:t>
            </a:r>
            <a:endParaRPr sz="2000">
              <a:latin typeface="Arial"/>
              <a:cs typeface="Arial"/>
            </a:endParaRPr>
          </a:p>
          <a:p>
            <a:pPr marL="224154">
              <a:lnSpc>
                <a:spcPts val="2030"/>
              </a:lnSpc>
            </a:pPr>
            <a:r>
              <a:rPr sz="1800" b="1" spc="-15" dirty="0" smtClean="0">
                <a:solidFill>
                  <a:srgbClr val="FF0000"/>
                </a:solidFill>
                <a:latin typeface="Arial"/>
                <a:cs typeface="Arial"/>
              </a:rPr>
              <a:t>?</a:t>
            </a:r>
            <a:endParaRPr sz="1800">
              <a:latin typeface="Arial"/>
              <a:cs typeface="Arial"/>
            </a:endParaRPr>
          </a:p>
        </p:txBody>
      </p:sp>
      <p:sp>
        <p:nvSpPr>
          <p:cNvPr id="26" name="object 26"/>
          <p:cNvSpPr txBox="1"/>
          <p:nvPr/>
        </p:nvSpPr>
        <p:spPr>
          <a:xfrm>
            <a:off x="4510785" y="5664277"/>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1b</a:t>
            </a:r>
            <a:endParaRPr sz="2000">
              <a:latin typeface="Arial"/>
              <a:cs typeface="Arial"/>
            </a:endParaRPr>
          </a:p>
        </p:txBody>
      </p:sp>
      <p:sp>
        <p:nvSpPr>
          <p:cNvPr id="27" name="object 27"/>
          <p:cNvSpPr txBox="1"/>
          <p:nvPr/>
        </p:nvSpPr>
        <p:spPr>
          <a:xfrm>
            <a:off x="5517641" y="5316500"/>
            <a:ext cx="309245"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2a</a:t>
            </a:r>
            <a:endParaRPr sz="2000">
              <a:latin typeface="Arial"/>
              <a:cs typeface="Arial"/>
            </a:endParaRPr>
          </a:p>
        </p:txBody>
      </p:sp>
      <p:sp>
        <p:nvSpPr>
          <p:cNvPr id="28" name="object 28"/>
          <p:cNvSpPr txBox="1"/>
          <p:nvPr/>
        </p:nvSpPr>
        <p:spPr>
          <a:xfrm>
            <a:off x="7736585" y="5152771"/>
            <a:ext cx="737870" cy="438150"/>
          </a:xfrm>
          <a:prstGeom prst="rect">
            <a:avLst/>
          </a:prstGeom>
        </p:spPr>
        <p:txBody>
          <a:bodyPr vert="horz" wrap="square" lIns="0" tIns="0" rIns="0" bIns="0" rtlCol="0">
            <a:noAutofit/>
          </a:bodyPr>
          <a:lstStyle/>
          <a:p>
            <a:pPr marL="12700" marR="12700">
              <a:lnSpc>
                <a:spcPct val="100000"/>
              </a:lnSpc>
            </a:pPr>
            <a:r>
              <a:rPr sz="1400" dirty="0" smtClean="0">
                <a:latin typeface="Arial"/>
                <a:cs typeface="Arial"/>
              </a:rPr>
              <a:t>other net</a:t>
            </a:r>
            <a:r>
              <a:rPr sz="1400" spc="-20" dirty="0" smtClean="0">
                <a:latin typeface="Arial"/>
                <a:cs typeface="Arial"/>
              </a:rPr>
              <a:t>w</a:t>
            </a:r>
            <a:r>
              <a:rPr sz="1400" spc="0" dirty="0" smtClean="0">
                <a:latin typeface="Arial"/>
                <a:cs typeface="Arial"/>
              </a:rPr>
              <a:t>orks</a:t>
            </a:r>
            <a:endParaRPr sz="1400">
              <a:latin typeface="Arial"/>
              <a:cs typeface="Arial"/>
            </a:endParaRPr>
          </a:p>
        </p:txBody>
      </p:sp>
      <p:sp>
        <p:nvSpPr>
          <p:cNvPr id="29" name="object 29"/>
          <p:cNvSpPr txBox="1"/>
          <p:nvPr/>
        </p:nvSpPr>
        <p:spPr>
          <a:xfrm>
            <a:off x="428040" y="5549977"/>
            <a:ext cx="737870" cy="438150"/>
          </a:xfrm>
          <a:prstGeom prst="rect">
            <a:avLst/>
          </a:prstGeom>
        </p:spPr>
        <p:txBody>
          <a:bodyPr vert="horz" wrap="square" lIns="0" tIns="0" rIns="0" bIns="0" rtlCol="0">
            <a:noAutofit/>
          </a:bodyPr>
          <a:lstStyle/>
          <a:p>
            <a:pPr marL="12700">
              <a:lnSpc>
                <a:spcPct val="100000"/>
              </a:lnSpc>
            </a:pPr>
            <a:r>
              <a:rPr sz="1400" dirty="0" smtClean="0">
                <a:latin typeface="Arial"/>
                <a:cs typeface="Arial"/>
              </a:rPr>
              <a:t>other</a:t>
            </a:r>
            <a:endParaRPr sz="1400">
              <a:latin typeface="Arial"/>
              <a:cs typeface="Arial"/>
            </a:endParaRPr>
          </a:p>
          <a:p>
            <a:pPr marL="12700">
              <a:lnSpc>
                <a:spcPct val="100000"/>
              </a:lnSpc>
            </a:pPr>
            <a:r>
              <a:rPr sz="1400" dirty="0" smtClean="0">
                <a:latin typeface="Arial"/>
                <a:cs typeface="Arial"/>
              </a:rPr>
              <a:t>net</a:t>
            </a:r>
            <a:r>
              <a:rPr sz="1400" spc="-20" dirty="0" smtClean="0">
                <a:latin typeface="Arial"/>
                <a:cs typeface="Arial"/>
              </a:rPr>
              <a:t>w</a:t>
            </a:r>
            <a:r>
              <a:rPr sz="1400" spc="0" dirty="0" smtClean="0">
                <a:latin typeface="Arial"/>
                <a:cs typeface="Arial"/>
              </a:rPr>
              <a:t>orks</a:t>
            </a:r>
            <a:endParaRPr sz="1400">
              <a:latin typeface="Arial"/>
              <a:cs typeface="Arial"/>
            </a:endParaRPr>
          </a:p>
        </p:txBody>
      </p:sp>
      <p:sp>
        <p:nvSpPr>
          <p:cNvPr id="30" name="object 30"/>
          <p:cNvSpPr txBox="1"/>
          <p:nvPr/>
        </p:nvSpPr>
        <p:spPr>
          <a:xfrm>
            <a:off x="3954526" y="4139438"/>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FFFF"/>
                </a:solidFill>
                <a:latin typeface="Arial"/>
                <a:cs typeface="Arial"/>
              </a:rPr>
              <a:t>x</a:t>
            </a:r>
            <a:endParaRPr sz="2400">
              <a:latin typeface="Arial"/>
              <a:cs typeface="Arial"/>
            </a:endParaRPr>
          </a:p>
        </p:txBody>
      </p:sp>
      <p:sp>
        <p:nvSpPr>
          <p:cNvPr id="31" name="object 31"/>
          <p:cNvSpPr/>
          <p:nvPr/>
        </p:nvSpPr>
        <p:spPr>
          <a:xfrm>
            <a:off x="2800350" y="4967225"/>
            <a:ext cx="704850" cy="409575"/>
          </a:xfrm>
          <a:custGeom>
            <a:avLst/>
            <a:gdLst/>
            <a:ahLst/>
            <a:cxnLst/>
            <a:rect l="l" t="t" r="r" b="b"/>
            <a:pathLst>
              <a:path w="704850" h="409575">
                <a:moveTo>
                  <a:pt x="0" y="0"/>
                </a:moveTo>
                <a:lnTo>
                  <a:pt x="704850" y="409574"/>
                </a:lnTo>
              </a:path>
            </a:pathLst>
          </a:custGeom>
          <a:ln w="19050">
            <a:solidFill>
              <a:srgbClr val="000000"/>
            </a:solidFill>
          </a:ln>
        </p:spPr>
        <p:txBody>
          <a:bodyPr wrap="square" lIns="0" tIns="0" rIns="0" bIns="0" rtlCol="0">
            <a:noAutofit/>
          </a:bodyPr>
          <a:lstStyle/>
          <a:p>
            <a:endParaRPr/>
          </a:p>
        </p:txBody>
      </p:sp>
      <p:sp>
        <p:nvSpPr>
          <p:cNvPr id="32" name="object 32"/>
          <p:cNvSpPr/>
          <p:nvPr/>
        </p:nvSpPr>
        <p:spPr>
          <a:xfrm>
            <a:off x="3951223" y="5556136"/>
            <a:ext cx="76200" cy="593725"/>
          </a:xfrm>
          <a:custGeom>
            <a:avLst/>
            <a:gdLst/>
            <a:ahLst/>
            <a:cxnLst/>
            <a:rect l="l" t="t" r="r" b="b"/>
            <a:pathLst>
              <a:path w="76200" h="593725">
                <a:moveTo>
                  <a:pt x="44450" y="63500"/>
                </a:moveTo>
                <a:lnTo>
                  <a:pt x="31750" y="63500"/>
                </a:lnTo>
                <a:lnTo>
                  <a:pt x="31750" y="593725"/>
                </a:lnTo>
                <a:lnTo>
                  <a:pt x="44450" y="593725"/>
                </a:lnTo>
                <a:lnTo>
                  <a:pt x="44450" y="63500"/>
                </a:lnTo>
                <a:close/>
              </a:path>
              <a:path w="76200" h="593725">
                <a:moveTo>
                  <a:pt x="38100" y="0"/>
                </a:moveTo>
                <a:lnTo>
                  <a:pt x="0" y="76200"/>
                </a:lnTo>
                <a:lnTo>
                  <a:pt x="31750" y="76200"/>
                </a:lnTo>
                <a:lnTo>
                  <a:pt x="31750" y="63500"/>
                </a:lnTo>
                <a:lnTo>
                  <a:pt x="69850" y="63500"/>
                </a:lnTo>
                <a:lnTo>
                  <a:pt x="38100" y="0"/>
                </a:lnTo>
                <a:close/>
              </a:path>
              <a:path w="76200" h="593725">
                <a:moveTo>
                  <a:pt x="69850" y="63500"/>
                </a:moveTo>
                <a:lnTo>
                  <a:pt x="44450" y="63500"/>
                </a:lnTo>
                <a:lnTo>
                  <a:pt x="44450" y="76200"/>
                </a:lnTo>
                <a:lnTo>
                  <a:pt x="76200" y="76200"/>
                </a:lnTo>
                <a:lnTo>
                  <a:pt x="69850" y="63500"/>
                </a:lnTo>
                <a:close/>
              </a:path>
            </a:pathLst>
          </a:custGeom>
          <a:solidFill>
            <a:srgbClr val="FF0000"/>
          </a:solidFill>
        </p:spPr>
        <p:txBody>
          <a:bodyPr wrap="square" lIns="0" tIns="0" rIns="0" bIns="0" rtlCol="0">
            <a:noAutofit/>
          </a:bodyPr>
          <a:lstStyle/>
          <a:p>
            <a:endParaRPr/>
          </a:p>
        </p:txBody>
      </p:sp>
    </p:spTree>
    <p:extLst>
      <p:ext uri="{BB962C8B-B14F-4D97-AF65-F5344CB8AC3E}">
        <p14:creationId xmlns:p14="http://schemas.microsoft.com/office/powerpoint/2010/main" val="71907225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2"/>
          </p:nvPr>
        </p:nvSpPr>
        <p:spPr>
          <a:xfrm>
            <a:off x="546303" y="990600"/>
            <a:ext cx="7226097" cy="3825779"/>
          </a:xfrm>
        </p:spPr>
        <p:txBody>
          <a:bodyPr/>
          <a:lstStyle/>
          <a:p>
            <a:pPr marL="0" indent="0">
              <a:lnSpc>
                <a:spcPts val="5320"/>
              </a:lnSpc>
              <a:buNone/>
            </a:pPr>
            <a:r>
              <a:rPr lang="zh-CN" altLang="en-US" sz="3600" b="1" dirty="0" smtClean="0">
                <a:latin typeface="华文细黑"/>
                <a:ea typeface="华文细黑"/>
                <a:cs typeface="华文细黑"/>
              </a:rPr>
              <a:t>链路状态选路算法</a:t>
            </a:r>
            <a:r>
              <a:rPr lang="en-US" altLang="zh-CN" sz="3600" b="1" dirty="0" smtClean="0">
                <a:latin typeface="华文细黑"/>
                <a:ea typeface="华文细黑"/>
                <a:cs typeface="华文细黑"/>
              </a:rPr>
              <a:t>LS</a:t>
            </a:r>
          </a:p>
          <a:p>
            <a:pPr marL="0" indent="0">
              <a:lnSpc>
                <a:spcPts val="5320"/>
              </a:lnSpc>
              <a:buNone/>
            </a:pPr>
            <a:r>
              <a:rPr lang="zh-CN" altLang="en-US" sz="3600" b="1" dirty="0" smtClean="0">
                <a:latin typeface="华文细黑"/>
                <a:ea typeface="华文细黑"/>
                <a:cs typeface="华文细黑"/>
              </a:rPr>
              <a:t>距离向量选路算法</a:t>
            </a:r>
            <a:r>
              <a:rPr lang="en-US" altLang="zh-CN" sz="3600" b="1" dirty="0" smtClean="0">
                <a:latin typeface="华文细黑"/>
                <a:ea typeface="华文细黑"/>
                <a:cs typeface="华文细黑"/>
              </a:rPr>
              <a:t>DV</a:t>
            </a:r>
          </a:p>
          <a:p>
            <a:pPr marL="0" indent="0">
              <a:lnSpc>
                <a:spcPts val="5320"/>
              </a:lnSpc>
              <a:buNone/>
            </a:pPr>
            <a:r>
              <a:rPr lang="zh-CN" altLang="en-US" sz="3600" b="1" dirty="0" smtClean="0">
                <a:solidFill>
                  <a:srgbClr val="FF0000"/>
                </a:solidFill>
                <a:latin typeface="华文细黑"/>
                <a:ea typeface="华文细黑"/>
                <a:cs typeface="华文细黑"/>
              </a:rPr>
              <a:t>路由选择工作环境</a:t>
            </a:r>
            <a:r>
              <a:rPr lang="en-US" altLang="zh-CN" sz="3600" b="1" dirty="0">
                <a:solidFill>
                  <a:srgbClr val="FF0000"/>
                </a:solidFill>
                <a:latin typeface="华文细黑"/>
                <a:ea typeface="华文细黑"/>
                <a:cs typeface="华文细黑"/>
              </a:rPr>
              <a:t>—</a:t>
            </a:r>
            <a:r>
              <a:rPr lang="en-US" altLang="zh-CN" sz="3600" b="1" dirty="0" smtClean="0">
                <a:solidFill>
                  <a:srgbClr val="FF0000"/>
                </a:solidFill>
                <a:latin typeface="华文细黑"/>
                <a:ea typeface="华文细黑"/>
                <a:cs typeface="华文细黑"/>
              </a:rPr>
              <a:t>—</a:t>
            </a:r>
            <a:r>
              <a:rPr lang="en-US" altLang="en-US" sz="3600" b="1" dirty="0" smtClean="0">
                <a:solidFill>
                  <a:srgbClr val="FF0000"/>
                </a:solidFill>
                <a:latin typeface="华文细黑"/>
                <a:ea typeface="华文细黑"/>
                <a:cs typeface="华文细黑"/>
              </a:rPr>
              <a:t>层次选路</a:t>
            </a:r>
          </a:p>
          <a:p>
            <a:pPr marL="0" indent="0">
              <a:lnSpc>
                <a:spcPts val="5320"/>
              </a:lnSpc>
              <a:buNone/>
            </a:pPr>
            <a:r>
              <a:rPr kumimoji="1" lang="zh-CN" altLang="en-US" sz="3600" b="1" dirty="0" smtClean="0">
                <a:latin typeface="华文细黑"/>
                <a:ea typeface="华文细黑"/>
                <a:cs typeface="华文细黑"/>
              </a:rPr>
              <a:t>   </a:t>
            </a:r>
            <a:r>
              <a:rPr kumimoji="1" lang="en-US" altLang="zh-CN" sz="3600" b="1" dirty="0" smtClean="0">
                <a:latin typeface="华文细黑"/>
                <a:ea typeface="华文细黑"/>
                <a:cs typeface="华文细黑"/>
              </a:rPr>
              <a:t>-</a:t>
            </a:r>
            <a:r>
              <a:rPr kumimoji="1" lang="zh-CN" altLang="en-US" sz="3600" b="1" dirty="0" smtClean="0">
                <a:latin typeface="华文细黑"/>
                <a:ea typeface="华文细黑"/>
                <a:cs typeface="华文细黑"/>
              </a:rPr>
              <a:t>基本思路</a:t>
            </a:r>
            <a:endParaRPr kumimoji="1" lang="en-US" altLang="zh-CN" sz="3600" b="1" dirty="0" smtClean="0">
              <a:latin typeface="华文细黑"/>
              <a:ea typeface="华文细黑"/>
              <a:cs typeface="华文细黑"/>
            </a:endParaRPr>
          </a:p>
          <a:p>
            <a:pPr marL="0" indent="0">
              <a:lnSpc>
                <a:spcPts val="5320"/>
              </a:lnSpc>
              <a:buNone/>
            </a:pPr>
            <a:r>
              <a:rPr lang="zh-CN" altLang="en-US" sz="3600" b="1" dirty="0" smtClean="0">
                <a:solidFill>
                  <a:srgbClr val="FF0000"/>
                </a:solidFill>
                <a:latin typeface="华文细黑"/>
                <a:ea typeface="华文细黑"/>
                <a:cs typeface="华文细黑"/>
              </a:rPr>
              <a:t>   </a:t>
            </a:r>
            <a:r>
              <a:rPr lang="en-US" altLang="zh-CN" sz="3600" b="1" dirty="0" smtClean="0">
                <a:solidFill>
                  <a:srgbClr val="FF0000"/>
                </a:solidFill>
                <a:latin typeface="华文细黑"/>
                <a:ea typeface="华文细黑"/>
                <a:cs typeface="华文细黑"/>
              </a:rPr>
              <a:t>-</a:t>
            </a:r>
            <a:r>
              <a:rPr lang="zh-CN" altLang="en-US" sz="3600" b="1" dirty="0" smtClean="0">
                <a:solidFill>
                  <a:srgbClr val="FF0000"/>
                </a:solidFill>
                <a:latin typeface="华文细黑"/>
                <a:ea typeface="华文细黑"/>
                <a:cs typeface="华文细黑"/>
              </a:rPr>
              <a:t>如何实现</a:t>
            </a:r>
            <a:endParaRPr lang="en-US" altLang="zh-CN" sz="3600" b="1" dirty="0" smtClean="0">
              <a:solidFill>
                <a:srgbClr val="FF0000"/>
              </a:solidFill>
              <a:latin typeface="华文细黑"/>
              <a:ea typeface="华文细黑"/>
              <a:cs typeface="华文细黑"/>
            </a:endParaRPr>
          </a:p>
          <a:p>
            <a:pPr marL="0" indent="0">
              <a:lnSpc>
                <a:spcPts val="5320"/>
              </a:lnSpc>
              <a:buNone/>
            </a:pPr>
            <a:r>
              <a:rPr kumimoji="1" lang="zh-CN" altLang="zh-CN" sz="3600" b="1" dirty="0">
                <a:solidFill>
                  <a:srgbClr val="FF0000"/>
                </a:solidFill>
                <a:latin typeface="华文细黑"/>
                <a:ea typeface="华文细黑"/>
                <a:cs typeface="华文细黑"/>
              </a:rPr>
              <a:t> </a:t>
            </a:r>
            <a:r>
              <a:rPr kumimoji="1" lang="zh-CN" altLang="en-US" sz="3600" b="1" dirty="0" smtClean="0">
                <a:solidFill>
                  <a:srgbClr val="FF0000"/>
                </a:solidFill>
                <a:latin typeface="华文细黑"/>
                <a:ea typeface="华文细黑"/>
                <a:cs typeface="华文细黑"/>
              </a:rPr>
              <a:t> </a:t>
            </a:r>
            <a:r>
              <a:rPr kumimoji="1" lang="zh-CN" altLang="en-US" sz="3600" b="1" dirty="0" smtClean="0">
                <a:solidFill>
                  <a:srgbClr val="000000"/>
                </a:solidFill>
                <a:latin typeface="华文细黑"/>
                <a:ea typeface="华文细黑"/>
                <a:cs typeface="华文细黑"/>
              </a:rPr>
              <a:t>     </a:t>
            </a:r>
            <a:r>
              <a:rPr kumimoji="1" lang="en-US" altLang="zh-CN" sz="3600" b="1" dirty="0" smtClean="0">
                <a:solidFill>
                  <a:srgbClr val="000000"/>
                </a:solidFill>
                <a:latin typeface="华文细黑"/>
                <a:ea typeface="华文细黑"/>
                <a:cs typeface="华文细黑"/>
              </a:rPr>
              <a:t>-</a:t>
            </a:r>
            <a:r>
              <a:rPr lang="en-US" altLang="en-US" sz="3600" b="1" dirty="0" smtClean="0">
                <a:latin typeface="华文细黑"/>
                <a:ea typeface="华文细黑"/>
                <a:cs typeface="华文细黑"/>
              </a:rPr>
              <a:t>外</a:t>
            </a:r>
            <a:r>
              <a:rPr kumimoji="1" lang="zh-CN" altLang="en-US" sz="3600" b="1" dirty="0" smtClean="0">
                <a:latin typeface="华文细黑"/>
                <a:ea typeface="华文细黑"/>
                <a:cs typeface="华文细黑"/>
              </a:rPr>
              <a:t>部网关协议</a:t>
            </a:r>
            <a:endParaRPr kumimoji="1" lang="en-US" altLang="zh-CN" sz="3600" b="1" dirty="0" smtClean="0">
              <a:latin typeface="华文细黑"/>
              <a:ea typeface="华文细黑"/>
              <a:cs typeface="华文细黑"/>
            </a:endParaRPr>
          </a:p>
          <a:p>
            <a:pPr marL="0" indent="0">
              <a:lnSpc>
                <a:spcPts val="5320"/>
              </a:lnSpc>
              <a:buNone/>
            </a:pPr>
            <a:r>
              <a:rPr lang="zh-CN" altLang="zh-CN" sz="3600" b="1" dirty="0">
                <a:solidFill>
                  <a:srgbClr val="FF0000"/>
                </a:solidFill>
                <a:latin typeface="华文细黑"/>
                <a:ea typeface="华文细黑"/>
                <a:cs typeface="华文细黑"/>
              </a:rPr>
              <a:t> </a:t>
            </a:r>
            <a:r>
              <a:rPr lang="zh-CN" altLang="en-US" sz="3600" b="1" dirty="0" smtClean="0">
                <a:solidFill>
                  <a:srgbClr val="FF0000"/>
                </a:solidFill>
                <a:latin typeface="华文细黑"/>
                <a:ea typeface="华文细黑"/>
                <a:cs typeface="华文细黑"/>
              </a:rPr>
              <a:t>      </a:t>
            </a:r>
            <a:r>
              <a:rPr lang="en-US" altLang="zh-CN" sz="3600" b="1" dirty="0" smtClean="0">
                <a:solidFill>
                  <a:srgbClr val="FF0000"/>
                </a:solidFill>
                <a:latin typeface="华文细黑"/>
                <a:ea typeface="华文细黑"/>
                <a:cs typeface="华文细黑"/>
              </a:rPr>
              <a:t>-</a:t>
            </a:r>
            <a:r>
              <a:rPr lang="zh-CN" altLang="en-US" sz="3600" b="1" dirty="0" smtClean="0">
                <a:solidFill>
                  <a:srgbClr val="FF0000"/>
                </a:solidFill>
                <a:latin typeface="华文细黑"/>
                <a:ea typeface="华文细黑"/>
                <a:cs typeface="华文细黑"/>
              </a:rPr>
              <a:t>内部网关协议</a:t>
            </a:r>
            <a:endParaRPr kumimoji="1" lang="zh-CN" altLang="en-US" sz="3600" b="1" dirty="0">
              <a:solidFill>
                <a:srgbClr val="FF0000"/>
              </a:solidFill>
              <a:latin typeface="华文细黑"/>
              <a:ea typeface="华文细黑"/>
              <a:cs typeface="华文细黑"/>
            </a:endParaRPr>
          </a:p>
        </p:txBody>
      </p:sp>
    </p:spTree>
    <p:extLst>
      <p:ext uri="{BB962C8B-B14F-4D97-AF65-F5344CB8AC3E}">
        <p14:creationId xmlns:p14="http://schemas.microsoft.com/office/powerpoint/2010/main" val="1556857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9054" rIns="0" bIns="0" rtlCol="0">
            <a:noAutofit/>
          </a:bodyPr>
          <a:lstStyle/>
          <a:p>
            <a:pPr marL="22860" algn="l">
              <a:lnSpc>
                <a:spcPts val="4560"/>
              </a:lnSpc>
            </a:pPr>
            <a:r>
              <a:rPr sz="4000" b="1" spc="-30" dirty="0" smtClean="0">
                <a:solidFill>
                  <a:schemeClr val="tx1"/>
                </a:solidFill>
                <a:latin typeface="黑体"/>
                <a:cs typeface="黑体"/>
              </a:rPr>
              <a:t>路</a:t>
            </a:r>
            <a:r>
              <a:rPr sz="4000" b="1" spc="-40" dirty="0" smtClean="0">
                <a:solidFill>
                  <a:schemeClr val="tx1"/>
                </a:solidFill>
                <a:latin typeface="黑体"/>
                <a:cs typeface="黑体"/>
              </a:rPr>
              <a:t>由器</a:t>
            </a:r>
            <a:r>
              <a:rPr sz="4000" b="1" spc="-25" dirty="0" smtClean="0">
                <a:solidFill>
                  <a:schemeClr val="tx1"/>
                </a:solidFill>
                <a:latin typeface="黑体"/>
                <a:cs typeface="黑体"/>
              </a:rPr>
              <a:t>的</a:t>
            </a:r>
            <a:r>
              <a:rPr sz="4000" b="1" spc="-40" dirty="0" smtClean="0">
                <a:solidFill>
                  <a:schemeClr val="tx1"/>
                </a:solidFill>
                <a:latin typeface="黑体"/>
                <a:cs typeface="黑体"/>
              </a:rPr>
              <a:t>构成</a:t>
            </a:r>
            <a:endParaRPr sz="4000" b="1" dirty="0">
              <a:solidFill>
                <a:schemeClr val="tx1"/>
              </a:solidFill>
              <a:latin typeface="黑体"/>
              <a:cs typeface="黑体"/>
            </a:endParaRPr>
          </a:p>
        </p:txBody>
      </p:sp>
      <p:sp>
        <p:nvSpPr>
          <p:cNvPr id="3" name="object 3"/>
          <p:cNvSpPr txBox="1"/>
          <p:nvPr/>
        </p:nvSpPr>
        <p:spPr>
          <a:xfrm>
            <a:off x="618540" y="1397253"/>
            <a:ext cx="5245100" cy="1263015"/>
          </a:xfrm>
          <a:prstGeom prst="rect">
            <a:avLst/>
          </a:prstGeom>
        </p:spPr>
        <p:txBody>
          <a:bodyPr vert="horz" wrap="square" lIns="0" tIns="0" rIns="0" bIns="0" rtlCol="0">
            <a:noAutofit/>
          </a:bodyPr>
          <a:lstStyle/>
          <a:p>
            <a:pPr marL="12700">
              <a:lnSpc>
                <a:spcPct val="100000"/>
              </a:lnSpc>
            </a:pPr>
            <a:r>
              <a:rPr sz="2800" spc="-30" dirty="0" smtClean="0">
                <a:latin typeface="宋体"/>
                <a:cs typeface="宋体"/>
              </a:rPr>
              <a:t>路由器的两个主要功能</a:t>
            </a:r>
            <a:endParaRPr sz="2800" dirty="0">
              <a:latin typeface="宋体"/>
              <a:cs typeface="宋体"/>
            </a:endParaRPr>
          </a:p>
          <a:p>
            <a:pPr marL="12700">
              <a:lnSpc>
                <a:spcPct val="100000"/>
              </a:lnSpc>
              <a:spcBef>
                <a:spcPts val="385"/>
              </a:spcBef>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运行选路算法</a:t>
            </a:r>
            <a:r>
              <a:rPr sz="2400" spc="-5" dirty="0" smtClean="0">
                <a:latin typeface="Calibri"/>
                <a:cs typeface="Calibri"/>
              </a:rPr>
              <a:t>/</a:t>
            </a:r>
            <a:r>
              <a:rPr sz="2400" spc="0" dirty="0" smtClean="0">
                <a:latin typeface="宋体"/>
                <a:cs typeface="宋体"/>
              </a:rPr>
              <a:t>协议</a:t>
            </a:r>
            <a:r>
              <a:rPr sz="2400" spc="-670" dirty="0" smtClean="0">
                <a:latin typeface="宋体"/>
                <a:cs typeface="宋体"/>
              </a:rPr>
              <a:t> </a:t>
            </a:r>
            <a:r>
              <a:rPr sz="2400" spc="0" dirty="0" smtClean="0">
                <a:latin typeface="Calibri"/>
                <a:cs typeface="Calibri"/>
              </a:rPr>
              <a:t>(</a:t>
            </a:r>
            <a:r>
              <a:rPr sz="2400" spc="5" dirty="0" smtClean="0">
                <a:latin typeface="Calibri"/>
                <a:cs typeface="Calibri"/>
              </a:rPr>
              <a:t>R</a:t>
            </a:r>
            <a:r>
              <a:rPr sz="2400" spc="-10" dirty="0" smtClean="0">
                <a:latin typeface="Calibri"/>
                <a:cs typeface="Calibri"/>
              </a:rPr>
              <a:t>I</a:t>
            </a:r>
            <a:r>
              <a:rPr sz="2400" spc="-325" dirty="0" smtClean="0">
                <a:latin typeface="Calibri"/>
                <a:cs typeface="Calibri"/>
              </a:rPr>
              <a:t>P</a:t>
            </a:r>
            <a:r>
              <a:rPr sz="2400" spc="-10" dirty="0" smtClean="0">
                <a:latin typeface="Calibri"/>
                <a:cs typeface="Calibri"/>
              </a:rPr>
              <a:t>,</a:t>
            </a:r>
            <a:r>
              <a:rPr sz="2400" spc="-15" dirty="0" smtClean="0">
                <a:latin typeface="Calibri"/>
                <a:cs typeface="Calibri"/>
              </a:rPr>
              <a:t> </a:t>
            </a:r>
            <a:r>
              <a:rPr sz="2400" spc="0" dirty="0" smtClean="0">
                <a:latin typeface="Calibri"/>
                <a:cs typeface="Calibri"/>
              </a:rPr>
              <a:t>OS</a:t>
            </a:r>
            <a:r>
              <a:rPr sz="2400" spc="-10" dirty="0" smtClean="0">
                <a:latin typeface="Calibri"/>
                <a:cs typeface="Calibri"/>
              </a:rPr>
              <a:t>P</a:t>
            </a:r>
            <a:r>
              <a:rPr sz="2400" spc="-240" dirty="0" smtClean="0">
                <a:latin typeface="Calibri"/>
                <a:cs typeface="Calibri"/>
              </a:rPr>
              <a:t>F</a:t>
            </a:r>
            <a:r>
              <a:rPr sz="2400" spc="-10" dirty="0" smtClean="0">
                <a:latin typeface="Calibri"/>
                <a:cs typeface="Calibri"/>
              </a:rPr>
              <a:t>,</a:t>
            </a:r>
            <a:r>
              <a:rPr sz="2400" spc="-15" dirty="0" smtClean="0">
                <a:latin typeface="Calibri"/>
                <a:cs typeface="Calibri"/>
              </a:rPr>
              <a:t> BGP)</a:t>
            </a:r>
            <a:endParaRPr sz="2400" dirty="0">
              <a:latin typeface="Calibri"/>
              <a:cs typeface="Calibri"/>
            </a:endParaRPr>
          </a:p>
          <a:p>
            <a:pPr>
              <a:lnSpc>
                <a:spcPts val="550"/>
              </a:lnSpc>
              <a:spcBef>
                <a:spcPts val="28"/>
              </a:spcBef>
            </a:pPr>
            <a:endParaRPr sz="550" dirty="0"/>
          </a:p>
          <a:p>
            <a:pPr marL="12700">
              <a:lnSpc>
                <a:spcPts val="274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把数据报从输入链路转发到输出链路</a:t>
            </a:r>
            <a:endParaRPr sz="2400" dirty="0">
              <a:latin typeface="宋体"/>
              <a:cs typeface="宋体"/>
            </a:endParaRPr>
          </a:p>
        </p:txBody>
      </p:sp>
      <p:sp>
        <p:nvSpPr>
          <p:cNvPr id="4" name="object 4"/>
          <p:cNvSpPr/>
          <p:nvPr/>
        </p:nvSpPr>
        <p:spPr>
          <a:xfrm>
            <a:off x="2787650" y="3646487"/>
            <a:ext cx="1609725" cy="2343150"/>
          </a:xfrm>
          <a:custGeom>
            <a:avLst/>
            <a:gdLst/>
            <a:ahLst/>
            <a:cxnLst/>
            <a:rect l="l" t="t" r="r" b="b"/>
            <a:pathLst>
              <a:path w="1609725" h="2343150">
                <a:moveTo>
                  <a:pt x="0" y="2343150"/>
                </a:moveTo>
                <a:lnTo>
                  <a:pt x="1609725" y="2343150"/>
                </a:lnTo>
                <a:lnTo>
                  <a:pt x="1609725" y="0"/>
                </a:lnTo>
                <a:lnTo>
                  <a:pt x="0" y="0"/>
                </a:lnTo>
                <a:lnTo>
                  <a:pt x="0" y="2343150"/>
                </a:lnTo>
                <a:close/>
              </a:path>
            </a:pathLst>
          </a:custGeom>
          <a:ln w="28575">
            <a:solidFill>
              <a:srgbClr val="FF0000"/>
            </a:solidFill>
          </a:ln>
        </p:spPr>
        <p:txBody>
          <a:bodyPr wrap="square" lIns="0" tIns="0" rIns="0" bIns="0" rtlCol="0">
            <a:noAutofit/>
          </a:bodyPr>
          <a:lstStyle/>
          <a:p>
            <a:endParaRPr/>
          </a:p>
        </p:txBody>
      </p:sp>
      <p:sp>
        <p:nvSpPr>
          <p:cNvPr id="5" name="object 5"/>
          <p:cNvSpPr/>
          <p:nvPr/>
        </p:nvSpPr>
        <p:spPr>
          <a:xfrm>
            <a:off x="2805176" y="2684526"/>
            <a:ext cx="1590675" cy="647700"/>
          </a:xfrm>
          <a:custGeom>
            <a:avLst/>
            <a:gdLst/>
            <a:ahLst/>
            <a:cxnLst/>
            <a:rect l="l" t="t" r="r" b="b"/>
            <a:pathLst>
              <a:path w="1590675" h="647700">
                <a:moveTo>
                  <a:pt x="0" y="647700"/>
                </a:moveTo>
                <a:lnTo>
                  <a:pt x="1590675" y="647700"/>
                </a:lnTo>
                <a:lnTo>
                  <a:pt x="1590675" y="0"/>
                </a:lnTo>
                <a:lnTo>
                  <a:pt x="0" y="0"/>
                </a:lnTo>
                <a:lnTo>
                  <a:pt x="0" y="647700"/>
                </a:lnTo>
                <a:close/>
              </a:path>
            </a:pathLst>
          </a:custGeom>
          <a:ln w="28575">
            <a:solidFill>
              <a:srgbClr val="FF0000"/>
            </a:solidFill>
          </a:ln>
        </p:spPr>
        <p:txBody>
          <a:bodyPr wrap="square" lIns="0" tIns="0" rIns="0" bIns="0" rtlCol="0">
            <a:noAutofit/>
          </a:bodyPr>
          <a:lstStyle/>
          <a:p>
            <a:endParaRPr/>
          </a:p>
        </p:txBody>
      </p:sp>
      <p:sp>
        <p:nvSpPr>
          <p:cNvPr id="6" name="object 6"/>
          <p:cNvSpPr/>
          <p:nvPr/>
        </p:nvSpPr>
        <p:spPr>
          <a:xfrm>
            <a:off x="3480434" y="3203575"/>
            <a:ext cx="125729" cy="571500"/>
          </a:xfrm>
          <a:custGeom>
            <a:avLst/>
            <a:gdLst/>
            <a:ahLst/>
            <a:cxnLst/>
            <a:rect l="l" t="t" r="r" b="b"/>
            <a:pathLst>
              <a:path w="125729" h="571500">
                <a:moveTo>
                  <a:pt x="49529" y="457835"/>
                </a:moveTo>
                <a:lnTo>
                  <a:pt x="11429" y="459105"/>
                </a:lnTo>
                <a:lnTo>
                  <a:pt x="72389" y="571500"/>
                </a:lnTo>
                <a:lnTo>
                  <a:pt x="115819" y="476885"/>
                </a:lnTo>
                <a:lnTo>
                  <a:pt x="50164" y="476885"/>
                </a:lnTo>
                <a:lnTo>
                  <a:pt x="49529" y="457835"/>
                </a:lnTo>
                <a:close/>
              </a:path>
              <a:path w="125729" h="571500">
                <a:moveTo>
                  <a:pt x="87629" y="456564"/>
                </a:moveTo>
                <a:lnTo>
                  <a:pt x="49529" y="457835"/>
                </a:lnTo>
                <a:lnTo>
                  <a:pt x="50164" y="476885"/>
                </a:lnTo>
                <a:lnTo>
                  <a:pt x="88264" y="475614"/>
                </a:lnTo>
                <a:lnTo>
                  <a:pt x="87629" y="456564"/>
                </a:lnTo>
                <a:close/>
              </a:path>
              <a:path w="125729" h="571500">
                <a:moveTo>
                  <a:pt x="125729" y="455294"/>
                </a:moveTo>
                <a:lnTo>
                  <a:pt x="87629" y="456564"/>
                </a:lnTo>
                <a:lnTo>
                  <a:pt x="88264" y="475614"/>
                </a:lnTo>
                <a:lnTo>
                  <a:pt x="50164" y="476885"/>
                </a:lnTo>
                <a:lnTo>
                  <a:pt x="115819" y="476885"/>
                </a:lnTo>
                <a:lnTo>
                  <a:pt x="125729" y="455294"/>
                </a:lnTo>
                <a:close/>
              </a:path>
              <a:path w="125729" h="571500">
                <a:moveTo>
                  <a:pt x="76195" y="113538"/>
                </a:moveTo>
                <a:lnTo>
                  <a:pt x="38095" y="114808"/>
                </a:lnTo>
                <a:lnTo>
                  <a:pt x="49529" y="457835"/>
                </a:lnTo>
                <a:lnTo>
                  <a:pt x="87629" y="456564"/>
                </a:lnTo>
                <a:lnTo>
                  <a:pt x="76195" y="113538"/>
                </a:lnTo>
                <a:close/>
              </a:path>
              <a:path w="125729" h="571500">
                <a:moveTo>
                  <a:pt x="53339" y="0"/>
                </a:moveTo>
                <a:lnTo>
                  <a:pt x="0" y="116077"/>
                </a:lnTo>
                <a:lnTo>
                  <a:pt x="38095" y="114808"/>
                </a:lnTo>
                <a:lnTo>
                  <a:pt x="37464" y="95885"/>
                </a:lnTo>
                <a:lnTo>
                  <a:pt x="75564" y="94614"/>
                </a:lnTo>
                <a:lnTo>
                  <a:pt x="104714" y="94614"/>
                </a:lnTo>
                <a:lnTo>
                  <a:pt x="53339" y="0"/>
                </a:lnTo>
                <a:close/>
              </a:path>
              <a:path w="125729" h="571500">
                <a:moveTo>
                  <a:pt x="75564" y="94614"/>
                </a:moveTo>
                <a:lnTo>
                  <a:pt x="37464" y="95885"/>
                </a:lnTo>
                <a:lnTo>
                  <a:pt x="38095" y="114808"/>
                </a:lnTo>
                <a:lnTo>
                  <a:pt x="76195" y="113538"/>
                </a:lnTo>
                <a:lnTo>
                  <a:pt x="75564" y="94614"/>
                </a:lnTo>
                <a:close/>
              </a:path>
              <a:path w="125729" h="571500">
                <a:moveTo>
                  <a:pt x="104714" y="94614"/>
                </a:moveTo>
                <a:lnTo>
                  <a:pt x="75564" y="94614"/>
                </a:lnTo>
                <a:lnTo>
                  <a:pt x="76195" y="113538"/>
                </a:lnTo>
                <a:lnTo>
                  <a:pt x="114300" y="112267"/>
                </a:lnTo>
                <a:lnTo>
                  <a:pt x="104714" y="94614"/>
                </a:lnTo>
                <a:close/>
              </a:path>
            </a:pathLst>
          </a:custGeom>
          <a:solidFill>
            <a:srgbClr val="FF0000"/>
          </a:solidFill>
        </p:spPr>
        <p:txBody>
          <a:bodyPr wrap="square" lIns="0" tIns="0" rIns="0" bIns="0" rtlCol="0">
            <a:noAutofit/>
          </a:bodyPr>
          <a:lstStyle/>
          <a:p>
            <a:endParaRPr/>
          </a:p>
        </p:txBody>
      </p:sp>
      <p:sp>
        <p:nvSpPr>
          <p:cNvPr id="7" name="object 7"/>
          <p:cNvSpPr/>
          <p:nvPr/>
        </p:nvSpPr>
        <p:spPr>
          <a:xfrm>
            <a:off x="1049159" y="3660711"/>
            <a:ext cx="1490218" cy="566737"/>
          </a:xfrm>
          <a:custGeom>
            <a:avLst/>
            <a:gdLst/>
            <a:ahLst/>
            <a:cxnLst/>
            <a:rect l="l" t="t" r="r" b="b"/>
            <a:pathLst>
              <a:path w="1490218" h="566737">
                <a:moveTo>
                  <a:pt x="0" y="566737"/>
                </a:moveTo>
                <a:lnTo>
                  <a:pt x="1490218" y="566737"/>
                </a:lnTo>
                <a:lnTo>
                  <a:pt x="1490218" y="0"/>
                </a:lnTo>
                <a:lnTo>
                  <a:pt x="0" y="0"/>
                </a:lnTo>
                <a:lnTo>
                  <a:pt x="0" y="566737"/>
                </a:lnTo>
                <a:close/>
              </a:path>
            </a:pathLst>
          </a:custGeom>
          <a:ln w="19050">
            <a:solidFill>
              <a:srgbClr val="5F5F5F"/>
            </a:solidFill>
          </a:ln>
        </p:spPr>
        <p:txBody>
          <a:bodyPr wrap="square" lIns="0" tIns="0" rIns="0" bIns="0" rtlCol="0">
            <a:noAutofit/>
          </a:bodyPr>
          <a:lstStyle/>
          <a:p>
            <a:endParaRPr/>
          </a:p>
        </p:txBody>
      </p:sp>
      <p:sp>
        <p:nvSpPr>
          <p:cNvPr id="8" name="object 8"/>
          <p:cNvSpPr/>
          <p:nvPr/>
        </p:nvSpPr>
        <p:spPr>
          <a:xfrm>
            <a:off x="1110907" y="3819461"/>
            <a:ext cx="462432" cy="255587"/>
          </a:xfrm>
          <a:custGeom>
            <a:avLst/>
            <a:gdLst/>
            <a:ahLst/>
            <a:cxnLst/>
            <a:rect l="l" t="t" r="r" b="b"/>
            <a:pathLst>
              <a:path w="462432" h="255587">
                <a:moveTo>
                  <a:pt x="0" y="255587"/>
                </a:moveTo>
                <a:lnTo>
                  <a:pt x="462432" y="255587"/>
                </a:lnTo>
                <a:lnTo>
                  <a:pt x="462432" y="0"/>
                </a:lnTo>
                <a:lnTo>
                  <a:pt x="0" y="0"/>
                </a:lnTo>
                <a:lnTo>
                  <a:pt x="0" y="255587"/>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1110907" y="3819461"/>
            <a:ext cx="462432" cy="255587"/>
          </a:xfrm>
          <a:custGeom>
            <a:avLst/>
            <a:gdLst/>
            <a:ahLst/>
            <a:cxnLst/>
            <a:rect l="l" t="t" r="r" b="b"/>
            <a:pathLst>
              <a:path w="462432" h="255587">
                <a:moveTo>
                  <a:pt x="0" y="255587"/>
                </a:moveTo>
                <a:lnTo>
                  <a:pt x="462432" y="255587"/>
                </a:lnTo>
                <a:lnTo>
                  <a:pt x="462432" y="0"/>
                </a:lnTo>
                <a:lnTo>
                  <a:pt x="0" y="0"/>
                </a:lnTo>
                <a:lnTo>
                  <a:pt x="0" y="255587"/>
                </a:lnTo>
                <a:close/>
              </a:path>
            </a:pathLst>
          </a:custGeom>
          <a:ln w="28575">
            <a:solidFill>
              <a:srgbClr val="006600"/>
            </a:solidFill>
          </a:ln>
        </p:spPr>
        <p:txBody>
          <a:bodyPr wrap="square" lIns="0" tIns="0" rIns="0" bIns="0" rtlCol="0">
            <a:noAutofit/>
          </a:bodyPr>
          <a:lstStyle/>
          <a:p>
            <a:endParaRPr/>
          </a:p>
        </p:txBody>
      </p:sp>
      <p:sp>
        <p:nvSpPr>
          <p:cNvPr id="10" name="object 10"/>
          <p:cNvSpPr/>
          <p:nvPr/>
        </p:nvSpPr>
        <p:spPr>
          <a:xfrm>
            <a:off x="1639189" y="3717925"/>
            <a:ext cx="374611" cy="434975"/>
          </a:xfrm>
          <a:custGeom>
            <a:avLst/>
            <a:gdLst/>
            <a:ahLst/>
            <a:cxnLst/>
            <a:rect l="l" t="t" r="r" b="b"/>
            <a:pathLst>
              <a:path w="374611" h="434975">
                <a:moveTo>
                  <a:pt x="0" y="434975"/>
                </a:moveTo>
                <a:lnTo>
                  <a:pt x="374611" y="434975"/>
                </a:lnTo>
                <a:lnTo>
                  <a:pt x="374611" y="0"/>
                </a:lnTo>
                <a:lnTo>
                  <a:pt x="0" y="0"/>
                </a:lnTo>
                <a:lnTo>
                  <a:pt x="0" y="434975"/>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639189" y="3717925"/>
            <a:ext cx="374611" cy="434975"/>
          </a:xfrm>
          <a:custGeom>
            <a:avLst/>
            <a:gdLst/>
            <a:ahLst/>
            <a:cxnLst/>
            <a:rect l="l" t="t" r="r" b="b"/>
            <a:pathLst>
              <a:path w="374611" h="434975">
                <a:moveTo>
                  <a:pt x="0" y="434975"/>
                </a:moveTo>
                <a:lnTo>
                  <a:pt x="374611" y="434975"/>
                </a:lnTo>
                <a:lnTo>
                  <a:pt x="374611" y="0"/>
                </a:lnTo>
                <a:lnTo>
                  <a:pt x="0" y="0"/>
                </a:lnTo>
                <a:lnTo>
                  <a:pt x="0" y="434975"/>
                </a:lnTo>
                <a:close/>
              </a:path>
            </a:pathLst>
          </a:custGeom>
          <a:ln w="28575">
            <a:solidFill>
              <a:srgbClr val="3333CC"/>
            </a:solidFill>
          </a:ln>
        </p:spPr>
        <p:txBody>
          <a:bodyPr wrap="square" lIns="0" tIns="0" rIns="0" bIns="0" rtlCol="0">
            <a:noAutofit/>
          </a:bodyPr>
          <a:lstStyle/>
          <a:p>
            <a:endParaRPr/>
          </a:p>
        </p:txBody>
      </p:sp>
      <p:sp>
        <p:nvSpPr>
          <p:cNvPr id="12" name="object 12"/>
          <p:cNvSpPr/>
          <p:nvPr/>
        </p:nvSpPr>
        <p:spPr>
          <a:xfrm>
            <a:off x="2081022" y="3714750"/>
            <a:ext cx="375983" cy="434975"/>
          </a:xfrm>
          <a:custGeom>
            <a:avLst/>
            <a:gdLst/>
            <a:ahLst/>
            <a:cxnLst/>
            <a:rect l="l" t="t" r="r" b="b"/>
            <a:pathLst>
              <a:path w="375983" h="434975">
                <a:moveTo>
                  <a:pt x="0" y="434975"/>
                </a:moveTo>
                <a:lnTo>
                  <a:pt x="375983" y="434975"/>
                </a:lnTo>
                <a:lnTo>
                  <a:pt x="375983" y="0"/>
                </a:lnTo>
                <a:lnTo>
                  <a:pt x="0" y="0"/>
                </a:lnTo>
                <a:lnTo>
                  <a:pt x="0" y="434975"/>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2081022" y="3714750"/>
            <a:ext cx="375983" cy="434975"/>
          </a:xfrm>
          <a:custGeom>
            <a:avLst/>
            <a:gdLst/>
            <a:ahLst/>
            <a:cxnLst/>
            <a:rect l="l" t="t" r="r" b="b"/>
            <a:pathLst>
              <a:path w="375983" h="434975">
                <a:moveTo>
                  <a:pt x="0" y="434975"/>
                </a:moveTo>
                <a:lnTo>
                  <a:pt x="375983" y="434975"/>
                </a:lnTo>
                <a:lnTo>
                  <a:pt x="375983" y="0"/>
                </a:lnTo>
                <a:lnTo>
                  <a:pt x="0" y="0"/>
                </a:lnTo>
                <a:lnTo>
                  <a:pt x="0" y="434975"/>
                </a:lnTo>
                <a:close/>
              </a:path>
            </a:pathLst>
          </a:custGeom>
          <a:ln w="28575">
            <a:solidFill>
              <a:srgbClr val="FF0000"/>
            </a:solidFill>
          </a:ln>
        </p:spPr>
        <p:txBody>
          <a:bodyPr wrap="square" lIns="0" tIns="0" rIns="0" bIns="0" rtlCol="0">
            <a:noAutofit/>
          </a:bodyPr>
          <a:lstStyle/>
          <a:p>
            <a:endParaRPr/>
          </a:p>
        </p:txBody>
      </p:sp>
      <p:sp>
        <p:nvSpPr>
          <p:cNvPr id="14" name="object 14"/>
          <p:cNvSpPr/>
          <p:nvPr/>
        </p:nvSpPr>
        <p:spPr>
          <a:xfrm>
            <a:off x="744537" y="3903598"/>
            <a:ext cx="2033587" cy="85725"/>
          </a:xfrm>
          <a:custGeom>
            <a:avLst/>
            <a:gdLst/>
            <a:ahLst/>
            <a:cxnLst/>
            <a:rect l="l" t="t" r="r" b="b"/>
            <a:pathLst>
              <a:path w="2033587" h="85725">
                <a:moveTo>
                  <a:pt x="1947862" y="0"/>
                </a:moveTo>
                <a:lnTo>
                  <a:pt x="1947862" y="85725"/>
                </a:lnTo>
                <a:lnTo>
                  <a:pt x="2005097" y="57150"/>
                </a:lnTo>
                <a:lnTo>
                  <a:pt x="1962213" y="57150"/>
                </a:lnTo>
                <a:lnTo>
                  <a:pt x="1962213" y="28575"/>
                </a:lnTo>
                <a:lnTo>
                  <a:pt x="2004927" y="28575"/>
                </a:lnTo>
                <a:lnTo>
                  <a:pt x="1947862" y="0"/>
                </a:lnTo>
                <a:close/>
              </a:path>
              <a:path w="2033587" h="85725">
                <a:moveTo>
                  <a:pt x="1947862" y="28575"/>
                </a:moveTo>
                <a:lnTo>
                  <a:pt x="0" y="28575"/>
                </a:lnTo>
                <a:lnTo>
                  <a:pt x="0" y="57150"/>
                </a:lnTo>
                <a:lnTo>
                  <a:pt x="1947862" y="57150"/>
                </a:lnTo>
                <a:lnTo>
                  <a:pt x="1947862" y="28575"/>
                </a:lnTo>
                <a:close/>
              </a:path>
              <a:path w="2033587" h="85725">
                <a:moveTo>
                  <a:pt x="2004927" y="28575"/>
                </a:moveTo>
                <a:lnTo>
                  <a:pt x="1962213" y="28575"/>
                </a:lnTo>
                <a:lnTo>
                  <a:pt x="1962213" y="57150"/>
                </a:lnTo>
                <a:lnTo>
                  <a:pt x="2005097" y="57150"/>
                </a:lnTo>
                <a:lnTo>
                  <a:pt x="2033587" y="42925"/>
                </a:lnTo>
                <a:lnTo>
                  <a:pt x="2004927" y="28575"/>
                </a:lnTo>
                <a:close/>
              </a:path>
            </a:pathLst>
          </a:custGeom>
          <a:solidFill>
            <a:srgbClr val="000000"/>
          </a:solidFill>
        </p:spPr>
        <p:txBody>
          <a:bodyPr wrap="square" lIns="0" tIns="0" rIns="0" bIns="0" rtlCol="0">
            <a:noAutofit/>
          </a:bodyPr>
          <a:lstStyle/>
          <a:p>
            <a:endParaRPr/>
          </a:p>
        </p:txBody>
      </p:sp>
      <p:sp>
        <p:nvSpPr>
          <p:cNvPr id="15" name="object 15"/>
          <p:cNvSpPr/>
          <p:nvPr/>
        </p:nvSpPr>
        <p:spPr>
          <a:xfrm>
            <a:off x="1041857" y="5399087"/>
            <a:ext cx="1511553" cy="566737"/>
          </a:xfrm>
          <a:custGeom>
            <a:avLst/>
            <a:gdLst/>
            <a:ahLst/>
            <a:cxnLst/>
            <a:rect l="l" t="t" r="r" b="b"/>
            <a:pathLst>
              <a:path w="1511553" h="566737">
                <a:moveTo>
                  <a:pt x="0" y="566737"/>
                </a:moveTo>
                <a:lnTo>
                  <a:pt x="1511553" y="566737"/>
                </a:lnTo>
                <a:lnTo>
                  <a:pt x="1511553" y="0"/>
                </a:lnTo>
                <a:lnTo>
                  <a:pt x="0" y="0"/>
                </a:lnTo>
                <a:lnTo>
                  <a:pt x="0" y="566737"/>
                </a:lnTo>
                <a:close/>
              </a:path>
            </a:pathLst>
          </a:custGeom>
          <a:ln w="19050">
            <a:solidFill>
              <a:srgbClr val="5F5F5F"/>
            </a:solidFill>
          </a:ln>
        </p:spPr>
        <p:txBody>
          <a:bodyPr wrap="square" lIns="0" tIns="0" rIns="0" bIns="0" rtlCol="0">
            <a:noAutofit/>
          </a:bodyPr>
          <a:lstStyle/>
          <a:p>
            <a:endParaRPr/>
          </a:p>
        </p:txBody>
      </p:sp>
      <p:sp>
        <p:nvSpPr>
          <p:cNvPr id="16" name="object 16"/>
          <p:cNvSpPr/>
          <p:nvPr/>
        </p:nvSpPr>
        <p:spPr>
          <a:xfrm>
            <a:off x="1104379" y="5557837"/>
            <a:ext cx="468198" cy="255587"/>
          </a:xfrm>
          <a:custGeom>
            <a:avLst/>
            <a:gdLst/>
            <a:ahLst/>
            <a:cxnLst/>
            <a:rect l="l" t="t" r="r" b="b"/>
            <a:pathLst>
              <a:path w="468198" h="255587">
                <a:moveTo>
                  <a:pt x="0" y="255587"/>
                </a:moveTo>
                <a:lnTo>
                  <a:pt x="468198" y="255587"/>
                </a:lnTo>
                <a:lnTo>
                  <a:pt x="468198" y="0"/>
                </a:lnTo>
                <a:lnTo>
                  <a:pt x="0" y="0"/>
                </a:lnTo>
                <a:lnTo>
                  <a:pt x="0" y="255587"/>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1104379" y="5557837"/>
            <a:ext cx="468198" cy="255587"/>
          </a:xfrm>
          <a:custGeom>
            <a:avLst/>
            <a:gdLst/>
            <a:ahLst/>
            <a:cxnLst/>
            <a:rect l="l" t="t" r="r" b="b"/>
            <a:pathLst>
              <a:path w="468198" h="255587">
                <a:moveTo>
                  <a:pt x="0" y="255587"/>
                </a:moveTo>
                <a:lnTo>
                  <a:pt x="468198" y="255587"/>
                </a:lnTo>
                <a:lnTo>
                  <a:pt x="468198" y="0"/>
                </a:lnTo>
                <a:lnTo>
                  <a:pt x="0" y="0"/>
                </a:lnTo>
                <a:lnTo>
                  <a:pt x="0" y="255587"/>
                </a:lnTo>
                <a:close/>
              </a:path>
            </a:pathLst>
          </a:custGeom>
          <a:ln w="28575">
            <a:solidFill>
              <a:srgbClr val="006600"/>
            </a:solidFill>
          </a:ln>
        </p:spPr>
        <p:txBody>
          <a:bodyPr wrap="square" lIns="0" tIns="0" rIns="0" bIns="0" rtlCol="0">
            <a:noAutofit/>
          </a:bodyPr>
          <a:lstStyle/>
          <a:p>
            <a:endParaRPr/>
          </a:p>
        </p:txBody>
      </p:sp>
      <p:sp>
        <p:nvSpPr>
          <p:cNvPr id="18" name="object 18"/>
          <p:cNvSpPr/>
          <p:nvPr/>
        </p:nvSpPr>
        <p:spPr>
          <a:xfrm>
            <a:off x="1639316" y="5456237"/>
            <a:ext cx="379285" cy="434975"/>
          </a:xfrm>
          <a:custGeom>
            <a:avLst/>
            <a:gdLst/>
            <a:ahLst/>
            <a:cxnLst/>
            <a:rect l="l" t="t" r="r" b="b"/>
            <a:pathLst>
              <a:path w="379285" h="434975">
                <a:moveTo>
                  <a:pt x="0" y="434975"/>
                </a:moveTo>
                <a:lnTo>
                  <a:pt x="379285" y="434975"/>
                </a:lnTo>
                <a:lnTo>
                  <a:pt x="379285" y="0"/>
                </a:lnTo>
                <a:lnTo>
                  <a:pt x="0" y="0"/>
                </a:lnTo>
                <a:lnTo>
                  <a:pt x="0" y="434975"/>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1639316" y="5456237"/>
            <a:ext cx="379285" cy="434975"/>
          </a:xfrm>
          <a:custGeom>
            <a:avLst/>
            <a:gdLst/>
            <a:ahLst/>
            <a:cxnLst/>
            <a:rect l="l" t="t" r="r" b="b"/>
            <a:pathLst>
              <a:path w="379285" h="434975">
                <a:moveTo>
                  <a:pt x="0" y="434975"/>
                </a:moveTo>
                <a:lnTo>
                  <a:pt x="379285" y="434975"/>
                </a:lnTo>
                <a:lnTo>
                  <a:pt x="379285" y="0"/>
                </a:lnTo>
                <a:lnTo>
                  <a:pt x="0" y="0"/>
                </a:lnTo>
                <a:lnTo>
                  <a:pt x="0" y="434975"/>
                </a:lnTo>
                <a:close/>
              </a:path>
            </a:pathLst>
          </a:custGeom>
          <a:ln w="28575">
            <a:solidFill>
              <a:srgbClr val="3333CC"/>
            </a:solidFill>
          </a:ln>
        </p:spPr>
        <p:txBody>
          <a:bodyPr wrap="square" lIns="0" tIns="0" rIns="0" bIns="0" rtlCol="0">
            <a:noAutofit/>
          </a:bodyPr>
          <a:lstStyle/>
          <a:p>
            <a:endParaRPr/>
          </a:p>
        </p:txBody>
      </p:sp>
      <p:sp>
        <p:nvSpPr>
          <p:cNvPr id="20" name="object 20"/>
          <p:cNvSpPr/>
          <p:nvPr/>
        </p:nvSpPr>
        <p:spPr>
          <a:xfrm>
            <a:off x="2086610" y="5453062"/>
            <a:ext cx="380682" cy="434975"/>
          </a:xfrm>
          <a:custGeom>
            <a:avLst/>
            <a:gdLst/>
            <a:ahLst/>
            <a:cxnLst/>
            <a:rect l="l" t="t" r="r" b="b"/>
            <a:pathLst>
              <a:path w="380682" h="434975">
                <a:moveTo>
                  <a:pt x="0" y="434975"/>
                </a:moveTo>
                <a:lnTo>
                  <a:pt x="380682" y="434975"/>
                </a:lnTo>
                <a:lnTo>
                  <a:pt x="380682" y="0"/>
                </a:lnTo>
                <a:lnTo>
                  <a:pt x="0" y="0"/>
                </a:lnTo>
                <a:lnTo>
                  <a:pt x="0" y="434975"/>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2086610" y="5453062"/>
            <a:ext cx="380682" cy="434975"/>
          </a:xfrm>
          <a:custGeom>
            <a:avLst/>
            <a:gdLst/>
            <a:ahLst/>
            <a:cxnLst/>
            <a:rect l="l" t="t" r="r" b="b"/>
            <a:pathLst>
              <a:path w="380682" h="434975">
                <a:moveTo>
                  <a:pt x="0" y="434975"/>
                </a:moveTo>
                <a:lnTo>
                  <a:pt x="380682" y="434975"/>
                </a:lnTo>
                <a:lnTo>
                  <a:pt x="380682" y="0"/>
                </a:lnTo>
                <a:lnTo>
                  <a:pt x="0" y="0"/>
                </a:lnTo>
                <a:lnTo>
                  <a:pt x="0" y="434975"/>
                </a:lnTo>
                <a:close/>
              </a:path>
            </a:pathLst>
          </a:custGeom>
          <a:ln w="28575">
            <a:solidFill>
              <a:srgbClr val="FF0000"/>
            </a:solidFill>
          </a:ln>
        </p:spPr>
        <p:txBody>
          <a:bodyPr wrap="square" lIns="0" tIns="0" rIns="0" bIns="0" rtlCol="0">
            <a:noAutofit/>
          </a:bodyPr>
          <a:lstStyle/>
          <a:p>
            <a:endParaRPr/>
          </a:p>
        </p:txBody>
      </p:sp>
      <p:sp>
        <p:nvSpPr>
          <p:cNvPr id="22" name="object 22"/>
          <p:cNvSpPr/>
          <p:nvPr/>
        </p:nvSpPr>
        <p:spPr>
          <a:xfrm>
            <a:off x="733425" y="5641975"/>
            <a:ext cx="2058924" cy="85725"/>
          </a:xfrm>
          <a:custGeom>
            <a:avLst/>
            <a:gdLst/>
            <a:ahLst/>
            <a:cxnLst/>
            <a:rect l="l" t="t" r="r" b="b"/>
            <a:pathLst>
              <a:path w="2058924" h="85725">
                <a:moveTo>
                  <a:pt x="1973199" y="0"/>
                </a:moveTo>
                <a:lnTo>
                  <a:pt x="1973199" y="85725"/>
                </a:lnTo>
                <a:lnTo>
                  <a:pt x="2030349" y="57150"/>
                </a:lnTo>
                <a:lnTo>
                  <a:pt x="1987550" y="57150"/>
                </a:lnTo>
                <a:lnTo>
                  <a:pt x="1987550" y="28575"/>
                </a:lnTo>
                <a:lnTo>
                  <a:pt x="2030349" y="28575"/>
                </a:lnTo>
                <a:lnTo>
                  <a:pt x="1973199" y="0"/>
                </a:lnTo>
                <a:close/>
              </a:path>
              <a:path w="2058924" h="85725">
                <a:moveTo>
                  <a:pt x="1973199" y="28575"/>
                </a:moveTo>
                <a:lnTo>
                  <a:pt x="0" y="28575"/>
                </a:lnTo>
                <a:lnTo>
                  <a:pt x="0" y="57150"/>
                </a:lnTo>
                <a:lnTo>
                  <a:pt x="1973199" y="57150"/>
                </a:lnTo>
                <a:lnTo>
                  <a:pt x="1973199" y="28575"/>
                </a:lnTo>
                <a:close/>
              </a:path>
              <a:path w="2058924" h="85725">
                <a:moveTo>
                  <a:pt x="2030349" y="28575"/>
                </a:moveTo>
                <a:lnTo>
                  <a:pt x="1987550" y="28575"/>
                </a:lnTo>
                <a:lnTo>
                  <a:pt x="1987550" y="57150"/>
                </a:lnTo>
                <a:lnTo>
                  <a:pt x="2030349" y="57150"/>
                </a:lnTo>
                <a:lnTo>
                  <a:pt x="2058924" y="42862"/>
                </a:lnTo>
                <a:lnTo>
                  <a:pt x="2030349" y="28575"/>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1585947" y="4454497"/>
            <a:ext cx="88829" cy="88829"/>
          </a:xfrm>
          <a:custGeom>
            <a:avLst/>
            <a:gdLst/>
            <a:ahLst/>
            <a:cxnLst/>
            <a:rect l="l" t="t" r="r" b="b"/>
            <a:pathLst>
              <a:path w="88829" h="88829">
                <a:moveTo>
                  <a:pt x="45843" y="0"/>
                </a:moveTo>
                <a:lnTo>
                  <a:pt x="7272" y="19998"/>
                </a:lnTo>
                <a:lnTo>
                  <a:pt x="0" y="42985"/>
                </a:lnTo>
                <a:lnTo>
                  <a:pt x="1230" y="54934"/>
                </a:lnTo>
                <a:lnTo>
                  <a:pt x="31049" y="86819"/>
                </a:lnTo>
                <a:lnTo>
                  <a:pt x="42934" y="88829"/>
                </a:lnTo>
                <a:lnTo>
                  <a:pt x="54903" y="87598"/>
                </a:lnTo>
                <a:lnTo>
                  <a:pt x="86819" y="57779"/>
                </a:lnTo>
                <a:lnTo>
                  <a:pt x="88829" y="45894"/>
                </a:lnTo>
                <a:lnTo>
                  <a:pt x="87598" y="33925"/>
                </a:lnTo>
                <a:lnTo>
                  <a:pt x="57723" y="2009"/>
                </a:lnTo>
                <a:lnTo>
                  <a:pt x="45843" y="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1585947" y="4454497"/>
            <a:ext cx="88829" cy="88829"/>
          </a:xfrm>
          <a:custGeom>
            <a:avLst/>
            <a:gdLst/>
            <a:ahLst/>
            <a:cxnLst/>
            <a:rect l="l" t="t" r="r" b="b"/>
            <a:pathLst>
              <a:path w="88829" h="88829">
                <a:moveTo>
                  <a:pt x="12601" y="13363"/>
                </a:moveTo>
                <a:lnTo>
                  <a:pt x="22579" y="5689"/>
                </a:lnTo>
                <a:lnTo>
                  <a:pt x="33894" y="1230"/>
                </a:lnTo>
                <a:lnTo>
                  <a:pt x="45843" y="0"/>
                </a:lnTo>
                <a:lnTo>
                  <a:pt x="57723" y="2009"/>
                </a:lnTo>
                <a:lnTo>
                  <a:pt x="68830" y="7272"/>
                </a:lnTo>
                <a:lnTo>
                  <a:pt x="75466" y="12601"/>
                </a:lnTo>
                <a:lnTo>
                  <a:pt x="83139" y="22589"/>
                </a:lnTo>
                <a:lnTo>
                  <a:pt x="87598" y="33925"/>
                </a:lnTo>
                <a:lnTo>
                  <a:pt x="88829" y="45894"/>
                </a:lnTo>
                <a:lnTo>
                  <a:pt x="86819" y="57779"/>
                </a:lnTo>
                <a:lnTo>
                  <a:pt x="81556" y="68865"/>
                </a:lnTo>
                <a:lnTo>
                  <a:pt x="76228" y="75466"/>
                </a:lnTo>
                <a:lnTo>
                  <a:pt x="66239" y="83139"/>
                </a:lnTo>
                <a:lnTo>
                  <a:pt x="54903" y="87598"/>
                </a:lnTo>
                <a:lnTo>
                  <a:pt x="42934" y="88829"/>
                </a:lnTo>
                <a:lnTo>
                  <a:pt x="31049" y="86819"/>
                </a:lnTo>
                <a:lnTo>
                  <a:pt x="19963" y="81556"/>
                </a:lnTo>
                <a:lnTo>
                  <a:pt x="13363" y="76228"/>
                </a:lnTo>
                <a:lnTo>
                  <a:pt x="5689" y="66249"/>
                </a:lnTo>
                <a:lnTo>
                  <a:pt x="1230" y="54934"/>
                </a:lnTo>
                <a:lnTo>
                  <a:pt x="0" y="42985"/>
                </a:lnTo>
                <a:lnTo>
                  <a:pt x="2009" y="31105"/>
                </a:lnTo>
                <a:lnTo>
                  <a:pt x="7272" y="19998"/>
                </a:lnTo>
                <a:lnTo>
                  <a:pt x="12601" y="13363"/>
                </a:lnTo>
                <a:close/>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1590900" y="4672187"/>
            <a:ext cx="88829" cy="88931"/>
          </a:xfrm>
          <a:custGeom>
            <a:avLst/>
            <a:gdLst/>
            <a:ahLst/>
            <a:cxnLst/>
            <a:rect l="l" t="t" r="r" b="b"/>
            <a:pathLst>
              <a:path w="88829" h="88931">
                <a:moveTo>
                  <a:pt x="45863" y="0"/>
                </a:moveTo>
                <a:lnTo>
                  <a:pt x="7272" y="20078"/>
                </a:lnTo>
                <a:lnTo>
                  <a:pt x="0" y="43049"/>
                </a:lnTo>
                <a:lnTo>
                  <a:pt x="1230" y="55018"/>
                </a:lnTo>
                <a:lnTo>
                  <a:pt x="31145" y="86943"/>
                </a:lnTo>
                <a:lnTo>
                  <a:pt x="43016" y="88931"/>
                </a:lnTo>
                <a:lnTo>
                  <a:pt x="54954" y="87673"/>
                </a:lnTo>
                <a:lnTo>
                  <a:pt x="86819" y="57767"/>
                </a:lnTo>
                <a:lnTo>
                  <a:pt x="88829" y="45881"/>
                </a:lnTo>
                <a:lnTo>
                  <a:pt x="87598" y="33913"/>
                </a:lnTo>
                <a:lnTo>
                  <a:pt x="57739" y="1988"/>
                </a:lnTo>
                <a:lnTo>
                  <a:pt x="45863" y="0"/>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1590900" y="4672187"/>
            <a:ext cx="88829" cy="88931"/>
          </a:xfrm>
          <a:custGeom>
            <a:avLst/>
            <a:gdLst/>
            <a:ahLst/>
            <a:cxnLst/>
            <a:rect l="l" t="t" r="r" b="b"/>
            <a:pathLst>
              <a:path w="88829" h="88931">
                <a:moveTo>
                  <a:pt x="12601" y="13477"/>
                </a:moveTo>
                <a:lnTo>
                  <a:pt x="22579" y="5753"/>
                </a:lnTo>
                <a:lnTo>
                  <a:pt x="33905" y="1257"/>
                </a:lnTo>
                <a:lnTo>
                  <a:pt x="45863" y="0"/>
                </a:lnTo>
                <a:lnTo>
                  <a:pt x="57739" y="1988"/>
                </a:lnTo>
                <a:lnTo>
                  <a:pt x="68820" y="7230"/>
                </a:lnTo>
                <a:lnTo>
                  <a:pt x="75466" y="12588"/>
                </a:lnTo>
                <a:lnTo>
                  <a:pt x="83139" y="22576"/>
                </a:lnTo>
                <a:lnTo>
                  <a:pt x="87598" y="33913"/>
                </a:lnTo>
                <a:lnTo>
                  <a:pt x="88829" y="45881"/>
                </a:lnTo>
                <a:lnTo>
                  <a:pt x="86819" y="57767"/>
                </a:lnTo>
                <a:lnTo>
                  <a:pt x="81556" y="68853"/>
                </a:lnTo>
                <a:lnTo>
                  <a:pt x="76228" y="75453"/>
                </a:lnTo>
                <a:lnTo>
                  <a:pt x="66258" y="83178"/>
                </a:lnTo>
                <a:lnTo>
                  <a:pt x="54954" y="87673"/>
                </a:lnTo>
                <a:lnTo>
                  <a:pt x="43016" y="88931"/>
                </a:lnTo>
                <a:lnTo>
                  <a:pt x="31145" y="86943"/>
                </a:lnTo>
                <a:lnTo>
                  <a:pt x="20043" y="81700"/>
                </a:lnTo>
                <a:lnTo>
                  <a:pt x="13363" y="76342"/>
                </a:lnTo>
                <a:lnTo>
                  <a:pt x="5689" y="66354"/>
                </a:lnTo>
                <a:lnTo>
                  <a:pt x="1230" y="55018"/>
                </a:lnTo>
                <a:lnTo>
                  <a:pt x="0" y="43049"/>
                </a:lnTo>
                <a:lnTo>
                  <a:pt x="2009" y="31164"/>
                </a:lnTo>
                <a:lnTo>
                  <a:pt x="7272" y="20078"/>
                </a:lnTo>
                <a:lnTo>
                  <a:pt x="12601" y="13477"/>
                </a:lnTo>
                <a:close/>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1592552" y="4886678"/>
            <a:ext cx="88829" cy="88829"/>
          </a:xfrm>
          <a:custGeom>
            <a:avLst/>
            <a:gdLst/>
            <a:ahLst/>
            <a:cxnLst/>
            <a:rect l="l" t="t" r="r" b="b"/>
            <a:pathLst>
              <a:path w="88829" h="88829">
                <a:moveTo>
                  <a:pt x="45843" y="0"/>
                </a:moveTo>
                <a:lnTo>
                  <a:pt x="7272" y="19963"/>
                </a:lnTo>
                <a:lnTo>
                  <a:pt x="0" y="42934"/>
                </a:lnTo>
                <a:lnTo>
                  <a:pt x="1230" y="54903"/>
                </a:lnTo>
                <a:lnTo>
                  <a:pt x="31049" y="86819"/>
                </a:lnTo>
                <a:lnTo>
                  <a:pt x="42934" y="88829"/>
                </a:lnTo>
                <a:lnTo>
                  <a:pt x="54903" y="87598"/>
                </a:lnTo>
                <a:lnTo>
                  <a:pt x="86819" y="57723"/>
                </a:lnTo>
                <a:lnTo>
                  <a:pt x="88829" y="45843"/>
                </a:lnTo>
                <a:lnTo>
                  <a:pt x="87598" y="33894"/>
                </a:lnTo>
                <a:lnTo>
                  <a:pt x="57723" y="2009"/>
                </a:lnTo>
                <a:lnTo>
                  <a:pt x="45843" y="0"/>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1592552" y="4886678"/>
            <a:ext cx="88829" cy="88829"/>
          </a:xfrm>
          <a:custGeom>
            <a:avLst/>
            <a:gdLst/>
            <a:ahLst/>
            <a:cxnLst/>
            <a:rect l="l" t="t" r="r" b="b"/>
            <a:pathLst>
              <a:path w="88829" h="88829">
                <a:moveTo>
                  <a:pt x="12601" y="13363"/>
                </a:moveTo>
                <a:lnTo>
                  <a:pt x="22579" y="5689"/>
                </a:lnTo>
                <a:lnTo>
                  <a:pt x="33894" y="1230"/>
                </a:lnTo>
                <a:lnTo>
                  <a:pt x="45843" y="0"/>
                </a:lnTo>
                <a:lnTo>
                  <a:pt x="57723" y="2009"/>
                </a:lnTo>
                <a:lnTo>
                  <a:pt x="68830" y="7272"/>
                </a:lnTo>
                <a:lnTo>
                  <a:pt x="75466" y="12601"/>
                </a:lnTo>
                <a:lnTo>
                  <a:pt x="83139" y="22579"/>
                </a:lnTo>
                <a:lnTo>
                  <a:pt x="87598" y="33894"/>
                </a:lnTo>
                <a:lnTo>
                  <a:pt x="88829" y="45843"/>
                </a:lnTo>
                <a:lnTo>
                  <a:pt x="86819" y="57723"/>
                </a:lnTo>
                <a:lnTo>
                  <a:pt x="81556" y="68830"/>
                </a:lnTo>
                <a:lnTo>
                  <a:pt x="76228" y="75466"/>
                </a:lnTo>
                <a:lnTo>
                  <a:pt x="66239" y="83139"/>
                </a:lnTo>
                <a:lnTo>
                  <a:pt x="54903" y="87598"/>
                </a:lnTo>
                <a:lnTo>
                  <a:pt x="42934" y="88829"/>
                </a:lnTo>
                <a:lnTo>
                  <a:pt x="31049" y="86819"/>
                </a:lnTo>
                <a:lnTo>
                  <a:pt x="19963" y="81556"/>
                </a:lnTo>
                <a:lnTo>
                  <a:pt x="13363" y="76228"/>
                </a:lnTo>
                <a:lnTo>
                  <a:pt x="5689" y="66239"/>
                </a:lnTo>
                <a:lnTo>
                  <a:pt x="1230" y="54903"/>
                </a:lnTo>
                <a:lnTo>
                  <a:pt x="0" y="42934"/>
                </a:lnTo>
                <a:lnTo>
                  <a:pt x="2009" y="31049"/>
                </a:lnTo>
                <a:lnTo>
                  <a:pt x="7272" y="19963"/>
                </a:lnTo>
                <a:lnTo>
                  <a:pt x="12601" y="13363"/>
                </a:lnTo>
                <a:close/>
              </a:path>
            </a:pathLst>
          </a:custGeom>
          <a:ln w="9525">
            <a:solidFill>
              <a:srgbClr val="000000"/>
            </a:solidFill>
          </a:ln>
        </p:spPr>
        <p:txBody>
          <a:bodyPr wrap="square" lIns="0" tIns="0" rIns="0" bIns="0" rtlCol="0">
            <a:noAutofit/>
          </a:bodyPr>
          <a:lstStyle/>
          <a:p>
            <a:endParaRPr/>
          </a:p>
        </p:txBody>
      </p:sp>
      <p:sp>
        <p:nvSpPr>
          <p:cNvPr id="29" name="object 29"/>
          <p:cNvSpPr/>
          <p:nvPr/>
        </p:nvSpPr>
        <p:spPr>
          <a:xfrm>
            <a:off x="1594088" y="5101054"/>
            <a:ext cx="88861" cy="88827"/>
          </a:xfrm>
          <a:custGeom>
            <a:avLst/>
            <a:gdLst/>
            <a:ahLst/>
            <a:cxnLst/>
            <a:rect l="l" t="t" r="r" b="b"/>
            <a:pathLst>
              <a:path w="88861" h="88827">
                <a:moveTo>
                  <a:pt x="45881" y="0"/>
                </a:moveTo>
                <a:lnTo>
                  <a:pt x="7230" y="20043"/>
                </a:lnTo>
                <a:lnTo>
                  <a:pt x="0" y="43016"/>
                </a:lnTo>
                <a:lnTo>
                  <a:pt x="1257" y="54954"/>
                </a:lnTo>
                <a:lnTo>
                  <a:pt x="31089" y="86796"/>
                </a:lnTo>
                <a:lnTo>
                  <a:pt x="42980" y="88827"/>
                </a:lnTo>
                <a:lnTo>
                  <a:pt x="54947" y="87607"/>
                </a:lnTo>
                <a:lnTo>
                  <a:pt x="86830" y="57723"/>
                </a:lnTo>
                <a:lnTo>
                  <a:pt x="88861" y="45843"/>
                </a:lnTo>
                <a:lnTo>
                  <a:pt x="87642" y="33894"/>
                </a:lnTo>
                <a:lnTo>
                  <a:pt x="57767" y="2009"/>
                </a:lnTo>
                <a:lnTo>
                  <a:pt x="45881" y="0"/>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1594088" y="5101054"/>
            <a:ext cx="88861" cy="88827"/>
          </a:xfrm>
          <a:custGeom>
            <a:avLst/>
            <a:gdLst/>
            <a:ahLst/>
            <a:cxnLst/>
            <a:rect l="l" t="t" r="r" b="b"/>
            <a:pathLst>
              <a:path w="88861" h="88827">
                <a:moveTo>
                  <a:pt x="12588" y="13363"/>
                </a:moveTo>
                <a:lnTo>
                  <a:pt x="22576" y="5689"/>
                </a:lnTo>
                <a:lnTo>
                  <a:pt x="33913" y="1230"/>
                </a:lnTo>
                <a:lnTo>
                  <a:pt x="45881" y="0"/>
                </a:lnTo>
                <a:lnTo>
                  <a:pt x="57767" y="2009"/>
                </a:lnTo>
                <a:lnTo>
                  <a:pt x="68853" y="7272"/>
                </a:lnTo>
                <a:lnTo>
                  <a:pt x="75453" y="12601"/>
                </a:lnTo>
                <a:lnTo>
                  <a:pt x="83173" y="22579"/>
                </a:lnTo>
                <a:lnTo>
                  <a:pt x="87642" y="33894"/>
                </a:lnTo>
                <a:lnTo>
                  <a:pt x="88861" y="45843"/>
                </a:lnTo>
                <a:lnTo>
                  <a:pt x="86830" y="57723"/>
                </a:lnTo>
                <a:lnTo>
                  <a:pt x="81549" y="68830"/>
                </a:lnTo>
                <a:lnTo>
                  <a:pt x="76215" y="75466"/>
                </a:lnTo>
                <a:lnTo>
                  <a:pt x="66267" y="83149"/>
                </a:lnTo>
                <a:lnTo>
                  <a:pt x="54947" y="87607"/>
                </a:lnTo>
                <a:lnTo>
                  <a:pt x="42980" y="88827"/>
                </a:lnTo>
                <a:lnTo>
                  <a:pt x="31089" y="86796"/>
                </a:lnTo>
                <a:lnTo>
                  <a:pt x="19997" y="81503"/>
                </a:lnTo>
                <a:lnTo>
                  <a:pt x="13477" y="76228"/>
                </a:lnTo>
                <a:lnTo>
                  <a:pt x="5753" y="66258"/>
                </a:lnTo>
                <a:lnTo>
                  <a:pt x="1257" y="54954"/>
                </a:lnTo>
                <a:lnTo>
                  <a:pt x="0" y="43016"/>
                </a:lnTo>
                <a:lnTo>
                  <a:pt x="1988" y="31145"/>
                </a:lnTo>
                <a:lnTo>
                  <a:pt x="7230" y="20043"/>
                </a:lnTo>
                <a:lnTo>
                  <a:pt x="12588" y="13363"/>
                </a:lnTo>
                <a:close/>
              </a:path>
            </a:pathLst>
          </a:custGeom>
          <a:ln w="9525">
            <a:solidFill>
              <a:srgbClr val="000000"/>
            </a:solidFill>
          </a:ln>
        </p:spPr>
        <p:txBody>
          <a:bodyPr wrap="square" lIns="0" tIns="0" rIns="0" bIns="0" rtlCol="0">
            <a:noAutofit/>
          </a:bodyPr>
          <a:lstStyle/>
          <a:p>
            <a:endParaRPr/>
          </a:p>
        </p:txBody>
      </p:sp>
      <p:sp>
        <p:nvSpPr>
          <p:cNvPr id="31" name="object 31"/>
          <p:cNvSpPr/>
          <p:nvPr/>
        </p:nvSpPr>
        <p:spPr>
          <a:xfrm>
            <a:off x="4640834" y="3665537"/>
            <a:ext cx="1431671" cy="566737"/>
          </a:xfrm>
          <a:custGeom>
            <a:avLst/>
            <a:gdLst/>
            <a:ahLst/>
            <a:cxnLst/>
            <a:rect l="l" t="t" r="r" b="b"/>
            <a:pathLst>
              <a:path w="1431671" h="566737">
                <a:moveTo>
                  <a:pt x="0" y="566737"/>
                </a:moveTo>
                <a:lnTo>
                  <a:pt x="1431671" y="566737"/>
                </a:lnTo>
                <a:lnTo>
                  <a:pt x="1431671" y="0"/>
                </a:lnTo>
                <a:lnTo>
                  <a:pt x="0" y="0"/>
                </a:lnTo>
                <a:lnTo>
                  <a:pt x="0" y="566737"/>
                </a:lnTo>
                <a:close/>
              </a:path>
            </a:pathLst>
          </a:custGeom>
          <a:ln w="19050">
            <a:solidFill>
              <a:srgbClr val="5F5F5F"/>
            </a:solidFill>
          </a:ln>
        </p:spPr>
        <p:txBody>
          <a:bodyPr wrap="square" lIns="0" tIns="0" rIns="0" bIns="0" rtlCol="0">
            <a:noAutofit/>
          </a:bodyPr>
          <a:lstStyle/>
          <a:p>
            <a:endParaRPr/>
          </a:p>
        </p:txBody>
      </p:sp>
      <p:sp>
        <p:nvSpPr>
          <p:cNvPr id="32" name="object 32"/>
          <p:cNvSpPr/>
          <p:nvPr/>
        </p:nvSpPr>
        <p:spPr>
          <a:xfrm>
            <a:off x="5566664" y="3824287"/>
            <a:ext cx="446417" cy="255587"/>
          </a:xfrm>
          <a:custGeom>
            <a:avLst/>
            <a:gdLst/>
            <a:ahLst/>
            <a:cxnLst/>
            <a:rect l="l" t="t" r="r" b="b"/>
            <a:pathLst>
              <a:path w="446417" h="255587">
                <a:moveTo>
                  <a:pt x="0" y="255587"/>
                </a:moveTo>
                <a:lnTo>
                  <a:pt x="446417" y="255587"/>
                </a:lnTo>
                <a:lnTo>
                  <a:pt x="446417" y="0"/>
                </a:lnTo>
                <a:lnTo>
                  <a:pt x="0" y="0"/>
                </a:lnTo>
                <a:lnTo>
                  <a:pt x="0" y="255587"/>
                </a:lnTo>
                <a:close/>
              </a:path>
            </a:pathLst>
          </a:custGeom>
          <a:solidFill>
            <a:srgbClr val="FFFFFF"/>
          </a:solidFill>
        </p:spPr>
        <p:txBody>
          <a:bodyPr wrap="square" lIns="0" tIns="0" rIns="0" bIns="0" rtlCol="0">
            <a:noAutofit/>
          </a:bodyPr>
          <a:lstStyle/>
          <a:p>
            <a:endParaRPr/>
          </a:p>
        </p:txBody>
      </p:sp>
      <p:sp>
        <p:nvSpPr>
          <p:cNvPr id="33" name="object 33"/>
          <p:cNvSpPr/>
          <p:nvPr/>
        </p:nvSpPr>
        <p:spPr>
          <a:xfrm>
            <a:off x="5566664" y="3824287"/>
            <a:ext cx="446417" cy="255587"/>
          </a:xfrm>
          <a:custGeom>
            <a:avLst/>
            <a:gdLst/>
            <a:ahLst/>
            <a:cxnLst/>
            <a:rect l="l" t="t" r="r" b="b"/>
            <a:pathLst>
              <a:path w="446417" h="255587">
                <a:moveTo>
                  <a:pt x="0" y="255587"/>
                </a:moveTo>
                <a:lnTo>
                  <a:pt x="446417" y="255587"/>
                </a:lnTo>
                <a:lnTo>
                  <a:pt x="446417" y="0"/>
                </a:lnTo>
                <a:lnTo>
                  <a:pt x="0" y="0"/>
                </a:lnTo>
                <a:lnTo>
                  <a:pt x="0" y="255587"/>
                </a:lnTo>
                <a:close/>
              </a:path>
            </a:pathLst>
          </a:custGeom>
          <a:ln w="28575">
            <a:solidFill>
              <a:srgbClr val="006600"/>
            </a:solidFill>
          </a:ln>
        </p:spPr>
        <p:txBody>
          <a:bodyPr wrap="square" lIns="0" tIns="0" rIns="0" bIns="0" rtlCol="0">
            <a:noAutofit/>
          </a:bodyPr>
          <a:lstStyle/>
          <a:p>
            <a:endParaRPr/>
          </a:p>
        </p:txBody>
      </p:sp>
      <p:sp>
        <p:nvSpPr>
          <p:cNvPr id="34" name="object 34"/>
          <p:cNvSpPr/>
          <p:nvPr/>
        </p:nvSpPr>
        <p:spPr>
          <a:xfrm>
            <a:off x="5141467" y="3722623"/>
            <a:ext cx="361886" cy="434975"/>
          </a:xfrm>
          <a:custGeom>
            <a:avLst/>
            <a:gdLst/>
            <a:ahLst/>
            <a:cxnLst/>
            <a:rect l="l" t="t" r="r" b="b"/>
            <a:pathLst>
              <a:path w="361886" h="434975">
                <a:moveTo>
                  <a:pt x="0" y="434975"/>
                </a:moveTo>
                <a:lnTo>
                  <a:pt x="361886" y="434975"/>
                </a:lnTo>
                <a:lnTo>
                  <a:pt x="361886" y="0"/>
                </a:lnTo>
                <a:lnTo>
                  <a:pt x="0" y="0"/>
                </a:lnTo>
                <a:lnTo>
                  <a:pt x="0" y="434975"/>
                </a:lnTo>
                <a:close/>
              </a:path>
            </a:pathLst>
          </a:custGeom>
          <a:solidFill>
            <a:srgbClr val="FFFFFF"/>
          </a:solidFill>
        </p:spPr>
        <p:txBody>
          <a:bodyPr wrap="square" lIns="0" tIns="0" rIns="0" bIns="0" rtlCol="0">
            <a:noAutofit/>
          </a:bodyPr>
          <a:lstStyle/>
          <a:p>
            <a:endParaRPr/>
          </a:p>
        </p:txBody>
      </p:sp>
      <p:sp>
        <p:nvSpPr>
          <p:cNvPr id="35" name="object 35"/>
          <p:cNvSpPr/>
          <p:nvPr/>
        </p:nvSpPr>
        <p:spPr>
          <a:xfrm>
            <a:off x="5141467" y="3722623"/>
            <a:ext cx="361886" cy="434975"/>
          </a:xfrm>
          <a:custGeom>
            <a:avLst/>
            <a:gdLst/>
            <a:ahLst/>
            <a:cxnLst/>
            <a:rect l="l" t="t" r="r" b="b"/>
            <a:pathLst>
              <a:path w="361886" h="434975">
                <a:moveTo>
                  <a:pt x="0" y="434975"/>
                </a:moveTo>
                <a:lnTo>
                  <a:pt x="361886" y="434975"/>
                </a:lnTo>
                <a:lnTo>
                  <a:pt x="361886" y="0"/>
                </a:lnTo>
                <a:lnTo>
                  <a:pt x="0" y="0"/>
                </a:lnTo>
                <a:lnTo>
                  <a:pt x="0" y="434975"/>
                </a:lnTo>
                <a:close/>
              </a:path>
            </a:pathLst>
          </a:custGeom>
          <a:ln w="28575">
            <a:solidFill>
              <a:srgbClr val="3333CC"/>
            </a:solidFill>
          </a:ln>
        </p:spPr>
        <p:txBody>
          <a:bodyPr wrap="square" lIns="0" tIns="0" rIns="0" bIns="0" rtlCol="0">
            <a:noAutofit/>
          </a:bodyPr>
          <a:lstStyle/>
          <a:p>
            <a:endParaRPr/>
          </a:p>
        </p:txBody>
      </p:sp>
      <p:sp>
        <p:nvSpPr>
          <p:cNvPr id="36" name="object 36"/>
          <p:cNvSpPr/>
          <p:nvPr/>
        </p:nvSpPr>
        <p:spPr>
          <a:xfrm>
            <a:off x="4720082" y="3719448"/>
            <a:ext cx="361886" cy="434975"/>
          </a:xfrm>
          <a:custGeom>
            <a:avLst/>
            <a:gdLst/>
            <a:ahLst/>
            <a:cxnLst/>
            <a:rect l="l" t="t" r="r" b="b"/>
            <a:pathLst>
              <a:path w="361886" h="434975">
                <a:moveTo>
                  <a:pt x="0" y="434975"/>
                </a:moveTo>
                <a:lnTo>
                  <a:pt x="361886" y="434975"/>
                </a:lnTo>
                <a:lnTo>
                  <a:pt x="361886" y="0"/>
                </a:lnTo>
                <a:lnTo>
                  <a:pt x="0" y="0"/>
                </a:lnTo>
                <a:lnTo>
                  <a:pt x="0" y="434975"/>
                </a:lnTo>
                <a:close/>
              </a:path>
            </a:pathLst>
          </a:custGeom>
          <a:solidFill>
            <a:srgbClr val="FFFFFF"/>
          </a:solidFill>
        </p:spPr>
        <p:txBody>
          <a:bodyPr wrap="square" lIns="0" tIns="0" rIns="0" bIns="0" rtlCol="0">
            <a:noAutofit/>
          </a:bodyPr>
          <a:lstStyle/>
          <a:p>
            <a:endParaRPr/>
          </a:p>
        </p:txBody>
      </p:sp>
      <p:sp>
        <p:nvSpPr>
          <p:cNvPr id="37" name="object 37"/>
          <p:cNvSpPr/>
          <p:nvPr/>
        </p:nvSpPr>
        <p:spPr>
          <a:xfrm>
            <a:off x="4720082" y="3719448"/>
            <a:ext cx="361886" cy="434975"/>
          </a:xfrm>
          <a:custGeom>
            <a:avLst/>
            <a:gdLst/>
            <a:ahLst/>
            <a:cxnLst/>
            <a:rect l="l" t="t" r="r" b="b"/>
            <a:pathLst>
              <a:path w="361886" h="434975">
                <a:moveTo>
                  <a:pt x="0" y="434975"/>
                </a:moveTo>
                <a:lnTo>
                  <a:pt x="361886" y="434975"/>
                </a:lnTo>
                <a:lnTo>
                  <a:pt x="361886" y="0"/>
                </a:lnTo>
                <a:lnTo>
                  <a:pt x="0" y="0"/>
                </a:lnTo>
                <a:lnTo>
                  <a:pt x="0" y="434975"/>
                </a:lnTo>
                <a:close/>
              </a:path>
            </a:pathLst>
          </a:custGeom>
          <a:ln w="28575">
            <a:solidFill>
              <a:srgbClr val="FF0000"/>
            </a:solidFill>
          </a:ln>
        </p:spPr>
        <p:txBody>
          <a:bodyPr wrap="square" lIns="0" tIns="0" rIns="0" bIns="0" rtlCol="0">
            <a:noAutofit/>
          </a:bodyPr>
          <a:lstStyle/>
          <a:p>
            <a:endParaRPr/>
          </a:p>
        </p:txBody>
      </p:sp>
      <p:sp>
        <p:nvSpPr>
          <p:cNvPr id="38" name="object 38"/>
          <p:cNvSpPr/>
          <p:nvPr/>
        </p:nvSpPr>
        <p:spPr>
          <a:xfrm>
            <a:off x="4344923" y="3908425"/>
            <a:ext cx="1957451" cy="85725"/>
          </a:xfrm>
          <a:custGeom>
            <a:avLst/>
            <a:gdLst/>
            <a:ahLst/>
            <a:cxnLst/>
            <a:rect l="l" t="t" r="r" b="b"/>
            <a:pathLst>
              <a:path w="1957451" h="85725">
                <a:moveTo>
                  <a:pt x="1871726" y="0"/>
                </a:moveTo>
                <a:lnTo>
                  <a:pt x="1871726" y="85725"/>
                </a:lnTo>
                <a:lnTo>
                  <a:pt x="1928791" y="57150"/>
                </a:lnTo>
                <a:lnTo>
                  <a:pt x="1885950" y="57150"/>
                </a:lnTo>
                <a:lnTo>
                  <a:pt x="1885950" y="28575"/>
                </a:lnTo>
                <a:lnTo>
                  <a:pt x="1928960" y="28575"/>
                </a:lnTo>
                <a:lnTo>
                  <a:pt x="1871726" y="0"/>
                </a:lnTo>
                <a:close/>
              </a:path>
              <a:path w="1957451" h="85725">
                <a:moveTo>
                  <a:pt x="1871726" y="28575"/>
                </a:moveTo>
                <a:lnTo>
                  <a:pt x="0" y="28575"/>
                </a:lnTo>
                <a:lnTo>
                  <a:pt x="0" y="57150"/>
                </a:lnTo>
                <a:lnTo>
                  <a:pt x="1871726" y="57150"/>
                </a:lnTo>
                <a:lnTo>
                  <a:pt x="1871726" y="28575"/>
                </a:lnTo>
                <a:close/>
              </a:path>
              <a:path w="1957451" h="85725">
                <a:moveTo>
                  <a:pt x="1928960" y="28575"/>
                </a:moveTo>
                <a:lnTo>
                  <a:pt x="1885950" y="28575"/>
                </a:lnTo>
                <a:lnTo>
                  <a:pt x="1885950" y="57150"/>
                </a:lnTo>
                <a:lnTo>
                  <a:pt x="1928791" y="57150"/>
                </a:lnTo>
                <a:lnTo>
                  <a:pt x="1957451" y="42799"/>
                </a:lnTo>
                <a:lnTo>
                  <a:pt x="1928960" y="28575"/>
                </a:lnTo>
                <a:close/>
              </a:path>
            </a:pathLst>
          </a:custGeom>
          <a:solidFill>
            <a:srgbClr val="000000"/>
          </a:solidFill>
        </p:spPr>
        <p:txBody>
          <a:bodyPr wrap="square" lIns="0" tIns="0" rIns="0" bIns="0" rtlCol="0">
            <a:noAutofit/>
          </a:bodyPr>
          <a:lstStyle/>
          <a:p>
            <a:endParaRPr/>
          </a:p>
        </p:txBody>
      </p:sp>
      <p:sp>
        <p:nvSpPr>
          <p:cNvPr id="39" name="object 39"/>
          <p:cNvSpPr/>
          <p:nvPr/>
        </p:nvSpPr>
        <p:spPr>
          <a:xfrm>
            <a:off x="4668011" y="5399087"/>
            <a:ext cx="1471167" cy="566737"/>
          </a:xfrm>
          <a:custGeom>
            <a:avLst/>
            <a:gdLst/>
            <a:ahLst/>
            <a:cxnLst/>
            <a:rect l="l" t="t" r="r" b="b"/>
            <a:pathLst>
              <a:path w="1471167" h="566737">
                <a:moveTo>
                  <a:pt x="0" y="566737"/>
                </a:moveTo>
                <a:lnTo>
                  <a:pt x="1471167" y="566737"/>
                </a:lnTo>
                <a:lnTo>
                  <a:pt x="1471167" y="0"/>
                </a:lnTo>
                <a:lnTo>
                  <a:pt x="0" y="0"/>
                </a:lnTo>
                <a:lnTo>
                  <a:pt x="0" y="566737"/>
                </a:lnTo>
                <a:close/>
              </a:path>
            </a:pathLst>
          </a:custGeom>
          <a:ln w="19050">
            <a:solidFill>
              <a:srgbClr val="5F5F5F"/>
            </a:solidFill>
          </a:ln>
        </p:spPr>
        <p:txBody>
          <a:bodyPr wrap="square" lIns="0" tIns="0" rIns="0" bIns="0" rtlCol="0">
            <a:noAutofit/>
          </a:bodyPr>
          <a:lstStyle/>
          <a:p>
            <a:endParaRPr/>
          </a:p>
        </p:txBody>
      </p:sp>
      <p:sp>
        <p:nvSpPr>
          <p:cNvPr id="40" name="object 40"/>
          <p:cNvSpPr/>
          <p:nvPr/>
        </p:nvSpPr>
        <p:spPr>
          <a:xfrm>
            <a:off x="5620765" y="5557837"/>
            <a:ext cx="457377" cy="255587"/>
          </a:xfrm>
          <a:custGeom>
            <a:avLst/>
            <a:gdLst/>
            <a:ahLst/>
            <a:cxnLst/>
            <a:rect l="l" t="t" r="r" b="b"/>
            <a:pathLst>
              <a:path w="457377" h="255587">
                <a:moveTo>
                  <a:pt x="0" y="255587"/>
                </a:moveTo>
                <a:lnTo>
                  <a:pt x="457377" y="255587"/>
                </a:lnTo>
                <a:lnTo>
                  <a:pt x="457377" y="0"/>
                </a:lnTo>
                <a:lnTo>
                  <a:pt x="0" y="0"/>
                </a:lnTo>
                <a:lnTo>
                  <a:pt x="0" y="255587"/>
                </a:lnTo>
                <a:close/>
              </a:path>
            </a:pathLst>
          </a:custGeom>
          <a:solidFill>
            <a:srgbClr val="FFFFFF"/>
          </a:solidFill>
        </p:spPr>
        <p:txBody>
          <a:bodyPr wrap="square" lIns="0" tIns="0" rIns="0" bIns="0" rtlCol="0">
            <a:noAutofit/>
          </a:bodyPr>
          <a:lstStyle/>
          <a:p>
            <a:endParaRPr/>
          </a:p>
        </p:txBody>
      </p:sp>
      <p:sp>
        <p:nvSpPr>
          <p:cNvPr id="41" name="object 41"/>
          <p:cNvSpPr/>
          <p:nvPr/>
        </p:nvSpPr>
        <p:spPr>
          <a:xfrm>
            <a:off x="5620765" y="5557837"/>
            <a:ext cx="457377" cy="255587"/>
          </a:xfrm>
          <a:custGeom>
            <a:avLst/>
            <a:gdLst/>
            <a:ahLst/>
            <a:cxnLst/>
            <a:rect l="l" t="t" r="r" b="b"/>
            <a:pathLst>
              <a:path w="457377" h="255587">
                <a:moveTo>
                  <a:pt x="0" y="255587"/>
                </a:moveTo>
                <a:lnTo>
                  <a:pt x="457377" y="255587"/>
                </a:lnTo>
                <a:lnTo>
                  <a:pt x="457377" y="0"/>
                </a:lnTo>
                <a:lnTo>
                  <a:pt x="0" y="0"/>
                </a:lnTo>
                <a:lnTo>
                  <a:pt x="0" y="255587"/>
                </a:lnTo>
                <a:close/>
              </a:path>
            </a:pathLst>
          </a:custGeom>
          <a:ln w="28575">
            <a:solidFill>
              <a:srgbClr val="006600"/>
            </a:solidFill>
          </a:ln>
        </p:spPr>
        <p:txBody>
          <a:bodyPr wrap="square" lIns="0" tIns="0" rIns="0" bIns="0" rtlCol="0">
            <a:noAutofit/>
          </a:bodyPr>
          <a:lstStyle/>
          <a:p>
            <a:endParaRPr/>
          </a:p>
        </p:txBody>
      </p:sp>
      <p:sp>
        <p:nvSpPr>
          <p:cNvPr id="42" name="object 42"/>
          <p:cNvSpPr/>
          <p:nvPr/>
        </p:nvSpPr>
        <p:spPr>
          <a:xfrm>
            <a:off x="5182489" y="5456237"/>
            <a:ext cx="371868" cy="434975"/>
          </a:xfrm>
          <a:custGeom>
            <a:avLst/>
            <a:gdLst/>
            <a:ahLst/>
            <a:cxnLst/>
            <a:rect l="l" t="t" r="r" b="b"/>
            <a:pathLst>
              <a:path w="371868" h="434975">
                <a:moveTo>
                  <a:pt x="0" y="434975"/>
                </a:moveTo>
                <a:lnTo>
                  <a:pt x="371868" y="434975"/>
                </a:lnTo>
                <a:lnTo>
                  <a:pt x="371868" y="0"/>
                </a:lnTo>
                <a:lnTo>
                  <a:pt x="0" y="0"/>
                </a:lnTo>
                <a:lnTo>
                  <a:pt x="0" y="434975"/>
                </a:lnTo>
                <a:close/>
              </a:path>
            </a:pathLst>
          </a:custGeom>
          <a:solidFill>
            <a:srgbClr val="FFFFFF"/>
          </a:solidFill>
        </p:spPr>
        <p:txBody>
          <a:bodyPr wrap="square" lIns="0" tIns="0" rIns="0" bIns="0" rtlCol="0">
            <a:noAutofit/>
          </a:bodyPr>
          <a:lstStyle/>
          <a:p>
            <a:endParaRPr/>
          </a:p>
        </p:txBody>
      </p:sp>
      <p:sp>
        <p:nvSpPr>
          <p:cNvPr id="43" name="object 43"/>
          <p:cNvSpPr/>
          <p:nvPr/>
        </p:nvSpPr>
        <p:spPr>
          <a:xfrm>
            <a:off x="5182489" y="5456237"/>
            <a:ext cx="371868" cy="434975"/>
          </a:xfrm>
          <a:custGeom>
            <a:avLst/>
            <a:gdLst/>
            <a:ahLst/>
            <a:cxnLst/>
            <a:rect l="l" t="t" r="r" b="b"/>
            <a:pathLst>
              <a:path w="371868" h="434975">
                <a:moveTo>
                  <a:pt x="0" y="434975"/>
                </a:moveTo>
                <a:lnTo>
                  <a:pt x="371868" y="434975"/>
                </a:lnTo>
                <a:lnTo>
                  <a:pt x="371868" y="0"/>
                </a:lnTo>
                <a:lnTo>
                  <a:pt x="0" y="0"/>
                </a:lnTo>
                <a:lnTo>
                  <a:pt x="0" y="434975"/>
                </a:lnTo>
                <a:close/>
              </a:path>
            </a:pathLst>
          </a:custGeom>
          <a:ln w="28575">
            <a:solidFill>
              <a:srgbClr val="3333CC"/>
            </a:solidFill>
          </a:ln>
        </p:spPr>
        <p:txBody>
          <a:bodyPr wrap="square" lIns="0" tIns="0" rIns="0" bIns="0" rtlCol="0">
            <a:noAutofit/>
          </a:bodyPr>
          <a:lstStyle/>
          <a:p>
            <a:endParaRPr/>
          </a:p>
        </p:txBody>
      </p:sp>
      <p:sp>
        <p:nvSpPr>
          <p:cNvPr id="44" name="object 44"/>
          <p:cNvSpPr/>
          <p:nvPr/>
        </p:nvSpPr>
        <p:spPr>
          <a:xfrm>
            <a:off x="4746752" y="5453062"/>
            <a:ext cx="371868" cy="434975"/>
          </a:xfrm>
          <a:custGeom>
            <a:avLst/>
            <a:gdLst/>
            <a:ahLst/>
            <a:cxnLst/>
            <a:rect l="l" t="t" r="r" b="b"/>
            <a:pathLst>
              <a:path w="371868" h="434975">
                <a:moveTo>
                  <a:pt x="0" y="434975"/>
                </a:moveTo>
                <a:lnTo>
                  <a:pt x="371868" y="434975"/>
                </a:lnTo>
                <a:lnTo>
                  <a:pt x="371868" y="0"/>
                </a:lnTo>
                <a:lnTo>
                  <a:pt x="0" y="0"/>
                </a:lnTo>
                <a:lnTo>
                  <a:pt x="0" y="434975"/>
                </a:lnTo>
                <a:close/>
              </a:path>
            </a:pathLst>
          </a:custGeom>
          <a:solidFill>
            <a:srgbClr val="FFFFFF"/>
          </a:solidFill>
        </p:spPr>
        <p:txBody>
          <a:bodyPr wrap="square" lIns="0" tIns="0" rIns="0" bIns="0" rtlCol="0">
            <a:noAutofit/>
          </a:bodyPr>
          <a:lstStyle/>
          <a:p>
            <a:endParaRPr/>
          </a:p>
        </p:txBody>
      </p:sp>
      <p:sp>
        <p:nvSpPr>
          <p:cNvPr id="45" name="object 45"/>
          <p:cNvSpPr/>
          <p:nvPr/>
        </p:nvSpPr>
        <p:spPr>
          <a:xfrm>
            <a:off x="4746752" y="5453062"/>
            <a:ext cx="371868" cy="434975"/>
          </a:xfrm>
          <a:custGeom>
            <a:avLst/>
            <a:gdLst/>
            <a:ahLst/>
            <a:cxnLst/>
            <a:rect l="l" t="t" r="r" b="b"/>
            <a:pathLst>
              <a:path w="371868" h="434975">
                <a:moveTo>
                  <a:pt x="0" y="434975"/>
                </a:moveTo>
                <a:lnTo>
                  <a:pt x="371868" y="434975"/>
                </a:lnTo>
                <a:lnTo>
                  <a:pt x="371868" y="0"/>
                </a:lnTo>
                <a:lnTo>
                  <a:pt x="0" y="0"/>
                </a:lnTo>
                <a:lnTo>
                  <a:pt x="0" y="434975"/>
                </a:lnTo>
                <a:close/>
              </a:path>
            </a:pathLst>
          </a:custGeom>
          <a:ln w="28575">
            <a:solidFill>
              <a:srgbClr val="FF0000"/>
            </a:solidFill>
          </a:ln>
        </p:spPr>
        <p:txBody>
          <a:bodyPr wrap="square" lIns="0" tIns="0" rIns="0" bIns="0" rtlCol="0">
            <a:noAutofit/>
          </a:bodyPr>
          <a:lstStyle/>
          <a:p>
            <a:endParaRPr/>
          </a:p>
        </p:txBody>
      </p:sp>
      <p:sp>
        <p:nvSpPr>
          <p:cNvPr id="46" name="object 46"/>
          <p:cNvSpPr/>
          <p:nvPr/>
        </p:nvSpPr>
        <p:spPr>
          <a:xfrm>
            <a:off x="4363973" y="5641975"/>
            <a:ext cx="2011426" cy="85725"/>
          </a:xfrm>
          <a:custGeom>
            <a:avLst/>
            <a:gdLst/>
            <a:ahLst/>
            <a:cxnLst/>
            <a:rect l="l" t="t" r="r" b="b"/>
            <a:pathLst>
              <a:path w="2011426" h="85725">
                <a:moveTo>
                  <a:pt x="1925701" y="0"/>
                </a:moveTo>
                <a:lnTo>
                  <a:pt x="1925701" y="85725"/>
                </a:lnTo>
                <a:lnTo>
                  <a:pt x="1982851" y="57150"/>
                </a:lnTo>
                <a:lnTo>
                  <a:pt x="1940052" y="57150"/>
                </a:lnTo>
                <a:lnTo>
                  <a:pt x="1940052" y="28575"/>
                </a:lnTo>
                <a:lnTo>
                  <a:pt x="1982851" y="28575"/>
                </a:lnTo>
                <a:lnTo>
                  <a:pt x="1925701" y="0"/>
                </a:lnTo>
                <a:close/>
              </a:path>
              <a:path w="2011426" h="85725">
                <a:moveTo>
                  <a:pt x="1925701" y="28575"/>
                </a:moveTo>
                <a:lnTo>
                  <a:pt x="0" y="28575"/>
                </a:lnTo>
                <a:lnTo>
                  <a:pt x="0" y="57150"/>
                </a:lnTo>
                <a:lnTo>
                  <a:pt x="1925701" y="57150"/>
                </a:lnTo>
                <a:lnTo>
                  <a:pt x="1925701" y="28575"/>
                </a:lnTo>
                <a:close/>
              </a:path>
              <a:path w="2011426" h="85725">
                <a:moveTo>
                  <a:pt x="1982851" y="28575"/>
                </a:moveTo>
                <a:lnTo>
                  <a:pt x="1940052" y="28575"/>
                </a:lnTo>
                <a:lnTo>
                  <a:pt x="1940052" y="57150"/>
                </a:lnTo>
                <a:lnTo>
                  <a:pt x="1982851" y="57150"/>
                </a:lnTo>
                <a:lnTo>
                  <a:pt x="2011426" y="42862"/>
                </a:lnTo>
                <a:lnTo>
                  <a:pt x="1982851" y="28575"/>
                </a:lnTo>
                <a:close/>
              </a:path>
            </a:pathLst>
          </a:custGeom>
          <a:solidFill>
            <a:srgbClr val="000000"/>
          </a:solidFill>
        </p:spPr>
        <p:txBody>
          <a:bodyPr wrap="square" lIns="0" tIns="0" rIns="0" bIns="0" rtlCol="0">
            <a:noAutofit/>
          </a:bodyPr>
          <a:lstStyle/>
          <a:p>
            <a:endParaRPr/>
          </a:p>
        </p:txBody>
      </p:sp>
      <p:sp>
        <p:nvSpPr>
          <p:cNvPr id="47" name="object 47"/>
          <p:cNvSpPr/>
          <p:nvPr/>
        </p:nvSpPr>
        <p:spPr>
          <a:xfrm>
            <a:off x="5453098" y="4444972"/>
            <a:ext cx="88829" cy="88829"/>
          </a:xfrm>
          <a:custGeom>
            <a:avLst/>
            <a:gdLst/>
            <a:ahLst/>
            <a:cxnLst/>
            <a:rect l="l" t="t" r="r" b="b"/>
            <a:pathLst>
              <a:path w="88829" h="88829">
                <a:moveTo>
                  <a:pt x="45843" y="0"/>
                </a:moveTo>
                <a:lnTo>
                  <a:pt x="7272" y="19998"/>
                </a:lnTo>
                <a:lnTo>
                  <a:pt x="0" y="42985"/>
                </a:lnTo>
                <a:lnTo>
                  <a:pt x="1230" y="54934"/>
                </a:lnTo>
                <a:lnTo>
                  <a:pt x="31049" y="86819"/>
                </a:lnTo>
                <a:lnTo>
                  <a:pt x="42934" y="88829"/>
                </a:lnTo>
                <a:lnTo>
                  <a:pt x="54903" y="87598"/>
                </a:lnTo>
                <a:lnTo>
                  <a:pt x="86819" y="57779"/>
                </a:lnTo>
                <a:lnTo>
                  <a:pt x="88829" y="45894"/>
                </a:lnTo>
                <a:lnTo>
                  <a:pt x="87598" y="33925"/>
                </a:lnTo>
                <a:lnTo>
                  <a:pt x="57723" y="2009"/>
                </a:lnTo>
                <a:lnTo>
                  <a:pt x="45843" y="0"/>
                </a:lnTo>
                <a:close/>
              </a:path>
            </a:pathLst>
          </a:custGeom>
          <a:solidFill>
            <a:srgbClr val="000000"/>
          </a:solidFill>
        </p:spPr>
        <p:txBody>
          <a:bodyPr wrap="square" lIns="0" tIns="0" rIns="0" bIns="0" rtlCol="0">
            <a:noAutofit/>
          </a:bodyPr>
          <a:lstStyle/>
          <a:p>
            <a:endParaRPr/>
          </a:p>
        </p:txBody>
      </p:sp>
      <p:sp>
        <p:nvSpPr>
          <p:cNvPr id="48" name="object 48"/>
          <p:cNvSpPr/>
          <p:nvPr/>
        </p:nvSpPr>
        <p:spPr>
          <a:xfrm>
            <a:off x="5453098" y="4444972"/>
            <a:ext cx="88829" cy="88829"/>
          </a:xfrm>
          <a:custGeom>
            <a:avLst/>
            <a:gdLst/>
            <a:ahLst/>
            <a:cxnLst/>
            <a:rect l="l" t="t" r="r" b="b"/>
            <a:pathLst>
              <a:path w="88829" h="88829">
                <a:moveTo>
                  <a:pt x="12601" y="13363"/>
                </a:moveTo>
                <a:lnTo>
                  <a:pt x="22579" y="5689"/>
                </a:lnTo>
                <a:lnTo>
                  <a:pt x="33894" y="1230"/>
                </a:lnTo>
                <a:lnTo>
                  <a:pt x="45843" y="0"/>
                </a:lnTo>
                <a:lnTo>
                  <a:pt x="57723" y="2009"/>
                </a:lnTo>
                <a:lnTo>
                  <a:pt x="68830" y="7272"/>
                </a:lnTo>
                <a:lnTo>
                  <a:pt x="75466" y="12601"/>
                </a:lnTo>
                <a:lnTo>
                  <a:pt x="83139" y="22589"/>
                </a:lnTo>
                <a:lnTo>
                  <a:pt x="87598" y="33925"/>
                </a:lnTo>
                <a:lnTo>
                  <a:pt x="88829" y="45894"/>
                </a:lnTo>
                <a:lnTo>
                  <a:pt x="86819" y="57779"/>
                </a:lnTo>
                <a:lnTo>
                  <a:pt x="81556" y="68865"/>
                </a:lnTo>
                <a:lnTo>
                  <a:pt x="76228" y="75466"/>
                </a:lnTo>
                <a:lnTo>
                  <a:pt x="66239" y="83139"/>
                </a:lnTo>
                <a:lnTo>
                  <a:pt x="54903" y="87598"/>
                </a:lnTo>
                <a:lnTo>
                  <a:pt x="42934" y="88829"/>
                </a:lnTo>
                <a:lnTo>
                  <a:pt x="31049" y="86819"/>
                </a:lnTo>
                <a:lnTo>
                  <a:pt x="19963" y="81556"/>
                </a:lnTo>
                <a:lnTo>
                  <a:pt x="13363" y="76228"/>
                </a:lnTo>
                <a:lnTo>
                  <a:pt x="5689" y="66249"/>
                </a:lnTo>
                <a:lnTo>
                  <a:pt x="1230" y="54934"/>
                </a:lnTo>
                <a:lnTo>
                  <a:pt x="0" y="42985"/>
                </a:lnTo>
                <a:lnTo>
                  <a:pt x="2009" y="31105"/>
                </a:lnTo>
                <a:lnTo>
                  <a:pt x="7272" y="19998"/>
                </a:lnTo>
                <a:lnTo>
                  <a:pt x="12601" y="13363"/>
                </a:lnTo>
                <a:close/>
              </a:path>
            </a:pathLst>
          </a:custGeom>
          <a:ln w="9525">
            <a:solidFill>
              <a:srgbClr val="000000"/>
            </a:solidFill>
          </a:ln>
        </p:spPr>
        <p:txBody>
          <a:bodyPr wrap="square" lIns="0" tIns="0" rIns="0" bIns="0" rtlCol="0">
            <a:noAutofit/>
          </a:bodyPr>
          <a:lstStyle/>
          <a:p>
            <a:endParaRPr/>
          </a:p>
        </p:txBody>
      </p:sp>
      <p:sp>
        <p:nvSpPr>
          <p:cNvPr id="49" name="object 49"/>
          <p:cNvSpPr/>
          <p:nvPr/>
        </p:nvSpPr>
        <p:spPr>
          <a:xfrm>
            <a:off x="5458050" y="4662662"/>
            <a:ext cx="88829" cy="88931"/>
          </a:xfrm>
          <a:custGeom>
            <a:avLst/>
            <a:gdLst/>
            <a:ahLst/>
            <a:cxnLst/>
            <a:rect l="l" t="t" r="r" b="b"/>
            <a:pathLst>
              <a:path w="88829" h="88931">
                <a:moveTo>
                  <a:pt x="45863" y="0"/>
                </a:moveTo>
                <a:lnTo>
                  <a:pt x="7272" y="20078"/>
                </a:lnTo>
                <a:lnTo>
                  <a:pt x="0" y="43049"/>
                </a:lnTo>
                <a:lnTo>
                  <a:pt x="1230" y="55018"/>
                </a:lnTo>
                <a:lnTo>
                  <a:pt x="31145" y="86943"/>
                </a:lnTo>
                <a:lnTo>
                  <a:pt x="43016" y="88931"/>
                </a:lnTo>
                <a:lnTo>
                  <a:pt x="54954" y="87673"/>
                </a:lnTo>
                <a:lnTo>
                  <a:pt x="86819" y="57767"/>
                </a:lnTo>
                <a:lnTo>
                  <a:pt x="88829" y="45881"/>
                </a:lnTo>
                <a:lnTo>
                  <a:pt x="87598" y="33913"/>
                </a:lnTo>
                <a:lnTo>
                  <a:pt x="57739" y="1988"/>
                </a:lnTo>
                <a:lnTo>
                  <a:pt x="45863" y="0"/>
                </a:lnTo>
                <a:close/>
              </a:path>
            </a:pathLst>
          </a:custGeom>
          <a:solidFill>
            <a:srgbClr val="000000"/>
          </a:solidFill>
        </p:spPr>
        <p:txBody>
          <a:bodyPr wrap="square" lIns="0" tIns="0" rIns="0" bIns="0" rtlCol="0">
            <a:noAutofit/>
          </a:bodyPr>
          <a:lstStyle/>
          <a:p>
            <a:endParaRPr/>
          </a:p>
        </p:txBody>
      </p:sp>
      <p:sp>
        <p:nvSpPr>
          <p:cNvPr id="50" name="object 50"/>
          <p:cNvSpPr/>
          <p:nvPr/>
        </p:nvSpPr>
        <p:spPr>
          <a:xfrm>
            <a:off x="5458050" y="4662662"/>
            <a:ext cx="88829" cy="88931"/>
          </a:xfrm>
          <a:custGeom>
            <a:avLst/>
            <a:gdLst/>
            <a:ahLst/>
            <a:cxnLst/>
            <a:rect l="l" t="t" r="r" b="b"/>
            <a:pathLst>
              <a:path w="88829" h="88931">
                <a:moveTo>
                  <a:pt x="12601" y="13477"/>
                </a:moveTo>
                <a:lnTo>
                  <a:pt x="22579" y="5753"/>
                </a:lnTo>
                <a:lnTo>
                  <a:pt x="33905" y="1257"/>
                </a:lnTo>
                <a:lnTo>
                  <a:pt x="45863" y="0"/>
                </a:lnTo>
                <a:lnTo>
                  <a:pt x="57739" y="1988"/>
                </a:lnTo>
                <a:lnTo>
                  <a:pt x="68820" y="7230"/>
                </a:lnTo>
                <a:lnTo>
                  <a:pt x="75466" y="12588"/>
                </a:lnTo>
                <a:lnTo>
                  <a:pt x="83139" y="22576"/>
                </a:lnTo>
                <a:lnTo>
                  <a:pt x="87598" y="33913"/>
                </a:lnTo>
                <a:lnTo>
                  <a:pt x="88829" y="45881"/>
                </a:lnTo>
                <a:lnTo>
                  <a:pt x="86819" y="57767"/>
                </a:lnTo>
                <a:lnTo>
                  <a:pt x="81556" y="68853"/>
                </a:lnTo>
                <a:lnTo>
                  <a:pt x="76228" y="75453"/>
                </a:lnTo>
                <a:lnTo>
                  <a:pt x="66258" y="83178"/>
                </a:lnTo>
                <a:lnTo>
                  <a:pt x="54954" y="87673"/>
                </a:lnTo>
                <a:lnTo>
                  <a:pt x="43016" y="88931"/>
                </a:lnTo>
                <a:lnTo>
                  <a:pt x="31145" y="86943"/>
                </a:lnTo>
                <a:lnTo>
                  <a:pt x="20043" y="81700"/>
                </a:lnTo>
                <a:lnTo>
                  <a:pt x="13363" y="76342"/>
                </a:lnTo>
                <a:lnTo>
                  <a:pt x="5689" y="66354"/>
                </a:lnTo>
                <a:lnTo>
                  <a:pt x="1230" y="55018"/>
                </a:lnTo>
                <a:lnTo>
                  <a:pt x="0" y="43049"/>
                </a:lnTo>
                <a:lnTo>
                  <a:pt x="2009" y="31164"/>
                </a:lnTo>
                <a:lnTo>
                  <a:pt x="7272" y="20078"/>
                </a:lnTo>
                <a:lnTo>
                  <a:pt x="12601" y="13477"/>
                </a:lnTo>
                <a:close/>
              </a:path>
            </a:pathLst>
          </a:custGeom>
          <a:ln w="9525">
            <a:solidFill>
              <a:srgbClr val="000000"/>
            </a:solidFill>
          </a:ln>
        </p:spPr>
        <p:txBody>
          <a:bodyPr wrap="square" lIns="0" tIns="0" rIns="0" bIns="0" rtlCol="0">
            <a:noAutofit/>
          </a:bodyPr>
          <a:lstStyle/>
          <a:p>
            <a:endParaRPr/>
          </a:p>
        </p:txBody>
      </p:sp>
      <p:sp>
        <p:nvSpPr>
          <p:cNvPr id="51" name="object 51"/>
          <p:cNvSpPr/>
          <p:nvPr/>
        </p:nvSpPr>
        <p:spPr>
          <a:xfrm>
            <a:off x="5459702" y="4877153"/>
            <a:ext cx="88829" cy="88829"/>
          </a:xfrm>
          <a:custGeom>
            <a:avLst/>
            <a:gdLst/>
            <a:ahLst/>
            <a:cxnLst/>
            <a:rect l="l" t="t" r="r" b="b"/>
            <a:pathLst>
              <a:path w="88829" h="88829">
                <a:moveTo>
                  <a:pt x="45843" y="0"/>
                </a:moveTo>
                <a:lnTo>
                  <a:pt x="7272" y="19963"/>
                </a:lnTo>
                <a:lnTo>
                  <a:pt x="0" y="42934"/>
                </a:lnTo>
                <a:lnTo>
                  <a:pt x="1230" y="54903"/>
                </a:lnTo>
                <a:lnTo>
                  <a:pt x="31049" y="86819"/>
                </a:lnTo>
                <a:lnTo>
                  <a:pt x="42934" y="88829"/>
                </a:lnTo>
                <a:lnTo>
                  <a:pt x="54903" y="87598"/>
                </a:lnTo>
                <a:lnTo>
                  <a:pt x="86819" y="57723"/>
                </a:lnTo>
                <a:lnTo>
                  <a:pt x="88829" y="45843"/>
                </a:lnTo>
                <a:lnTo>
                  <a:pt x="87598" y="33894"/>
                </a:lnTo>
                <a:lnTo>
                  <a:pt x="57723" y="2009"/>
                </a:lnTo>
                <a:lnTo>
                  <a:pt x="45843" y="0"/>
                </a:lnTo>
                <a:close/>
              </a:path>
            </a:pathLst>
          </a:custGeom>
          <a:solidFill>
            <a:srgbClr val="000000"/>
          </a:solidFill>
        </p:spPr>
        <p:txBody>
          <a:bodyPr wrap="square" lIns="0" tIns="0" rIns="0" bIns="0" rtlCol="0">
            <a:noAutofit/>
          </a:bodyPr>
          <a:lstStyle/>
          <a:p>
            <a:endParaRPr/>
          </a:p>
        </p:txBody>
      </p:sp>
      <p:sp>
        <p:nvSpPr>
          <p:cNvPr id="52" name="object 52"/>
          <p:cNvSpPr/>
          <p:nvPr/>
        </p:nvSpPr>
        <p:spPr>
          <a:xfrm>
            <a:off x="5459702" y="4877153"/>
            <a:ext cx="88829" cy="88829"/>
          </a:xfrm>
          <a:custGeom>
            <a:avLst/>
            <a:gdLst/>
            <a:ahLst/>
            <a:cxnLst/>
            <a:rect l="l" t="t" r="r" b="b"/>
            <a:pathLst>
              <a:path w="88829" h="88829">
                <a:moveTo>
                  <a:pt x="12601" y="13363"/>
                </a:moveTo>
                <a:lnTo>
                  <a:pt x="22579" y="5689"/>
                </a:lnTo>
                <a:lnTo>
                  <a:pt x="33894" y="1230"/>
                </a:lnTo>
                <a:lnTo>
                  <a:pt x="45843" y="0"/>
                </a:lnTo>
                <a:lnTo>
                  <a:pt x="57723" y="2009"/>
                </a:lnTo>
                <a:lnTo>
                  <a:pt x="68830" y="7272"/>
                </a:lnTo>
                <a:lnTo>
                  <a:pt x="75466" y="12601"/>
                </a:lnTo>
                <a:lnTo>
                  <a:pt x="83139" y="22579"/>
                </a:lnTo>
                <a:lnTo>
                  <a:pt x="87598" y="33894"/>
                </a:lnTo>
                <a:lnTo>
                  <a:pt x="88829" y="45843"/>
                </a:lnTo>
                <a:lnTo>
                  <a:pt x="86819" y="57723"/>
                </a:lnTo>
                <a:lnTo>
                  <a:pt x="81556" y="68830"/>
                </a:lnTo>
                <a:lnTo>
                  <a:pt x="76228" y="75466"/>
                </a:lnTo>
                <a:lnTo>
                  <a:pt x="66239" y="83139"/>
                </a:lnTo>
                <a:lnTo>
                  <a:pt x="54903" y="87598"/>
                </a:lnTo>
                <a:lnTo>
                  <a:pt x="42934" y="88829"/>
                </a:lnTo>
                <a:lnTo>
                  <a:pt x="31049" y="86819"/>
                </a:lnTo>
                <a:lnTo>
                  <a:pt x="19963" y="81556"/>
                </a:lnTo>
                <a:lnTo>
                  <a:pt x="13363" y="76228"/>
                </a:lnTo>
                <a:lnTo>
                  <a:pt x="5689" y="66239"/>
                </a:lnTo>
                <a:lnTo>
                  <a:pt x="1230" y="54903"/>
                </a:lnTo>
                <a:lnTo>
                  <a:pt x="0" y="42934"/>
                </a:lnTo>
                <a:lnTo>
                  <a:pt x="2009" y="31049"/>
                </a:lnTo>
                <a:lnTo>
                  <a:pt x="7272" y="19963"/>
                </a:lnTo>
                <a:lnTo>
                  <a:pt x="12601" y="13363"/>
                </a:lnTo>
                <a:close/>
              </a:path>
            </a:pathLst>
          </a:custGeom>
          <a:ln w="9525">
            <a:solidFill>
              <a:srgbClr val="000000"/>
            </a:solidFill>
          </a:ln>
        </p:spPr>
        <p:txBody>
          <a:bodyPr wrap="square" lIns="0" tIns="0" rIns="0" bIns="0" rtlCol="0">
            <a:noAutofit/>
          </a:bodyPr>
          <a:lstStyle/>
          <a:p>
            <a:endParaRPr/>
          </a:p>
        </p:txBody>
      </p:sp>
      <p:sp>
        <p:nvSpPr>
          <p:cNvPr id="53" name="object 53"/>
          <p:cNvSpPr/>
          <p:nvPr/>
        </p:nvSpPr>
        <p:spPr>
          <a:xfrm>
            <a:off x="5461238" y="5091529"/>
            <a:ext cx="88861" cy="88827"/>
          </a:xfrm>
          <a:custGeom>
            <a:avLst/>
            <a:gdLst/>
            <a:ahLst/>
            <a:cxnLst/>
            <a:rect l="l" t="t" r="r" b="b"/>
            <a:pathLst>
              <a:path w="88861" h="88827">
                <a:moveTo>
                  <a:pt x="45881" y="0"/>
                </a:moveTo>
                <a:lnTo>
                  <a:pt x="7230" y="20043"/>
                </a:lnTo>
                <a:lnTo>
                  <a:pt x="0" y="43016"/>
                </a:lnTo>
                <a:lnTo>
                  <a:pt x="1257" y="54954"/>
                </a:lnTo>
                <a:lnTo>
                  <a:pt x="31089" y="86796"/>
                </a:lnTo>
                <a:lnTo>
                  <a:pt x="42980" y="88827"/>
                </a:lnTo>
                <a:lnTo>
                  <a:pt x="54947" y="87607"/>
                </a:lnTo>
                <a:lnTo>
                  <a:pt x="86830" y="57723"/>
                </a:lnTo>
                <a:lnTo>
                  <a:pt x="88861" y="45843"/>
                </a:lnTo>
                <a:lnTo>
                  <a:pt x="87642" y="33894"/>
                </a:lnTo>
                <a:lnTo>
                  <a:pt x="57767" y="2009"/>
                </a:lnTo>
                <a:lnTo>
                  <a:pt x="45881" y="0"/>
                </a:lnTo>
                <a:close/>
              </a:path>
            </a:pathLst>
          </a:custGeom>
          <a:solidFill>
            <a:srgbClr val="000000"/>
          </a:solidFill>
        </p:spPr>
        <p:txBody>
          <a:bodyPr wrap="square" lIns="0" tIns="0" rIns="0" bIns="0" rtlCol="0">
            <a:noAutofit/>
          </a:bodyPr>
          <a:lstStyle/>
          <a:p>
            <a:endParaRPr/>
          </a:p>
        </p:txBody>
      </p:sp>
      <p:sp>
        <p:nvSpPr>
          <p:cNvPr id="54" name="object 54"/>
          <p:cNvSpPr/>
          <p:nvPr/>
        </p:nvSpPr>
        <p:spPr>
          <a:xfrm>
            <a:off x="5461238" y="5091529"/>
            <a:ext cx="88861" cy="88827"/>
          </a:xfrm>
          <a:custGeom>
            <a:avLst/>
            <a:gdLst/>
            <a:ahLst/>
            <a:cxnLst/>
            <a:rect l="l" t="t" r="r" b="b"/>
            <a:pathLst>
              <a:path w="88861" h="88827">
                <a:moveTo>
                  <a:pt x="12588" y="13363"/>
                </a:moveTo>
                <a:lnTo>
                  <a:pt x="22576" y="5689"/>
                </a:lnTo>
                <a:lnTo>
                  <a:pt x="33913" y="1230"/>
                </a:lnTo>
                <a:lnTo>
                  <a:pt x="45881" y="0"/>
                </a:lnTo>
                <a:lnTo>
                  <a:pt x="57767" y="2009"/>
                </a:lnTo>
                <a:lnTo>
                  <a:pt x="68853" y="7272"/>
                </a:lnTo>
                <a:lnTo>
                  <a:pt x="75453" y="12601"/>
                </a:lnTo>
                <a:lnTo>
                  <a:pt x="83173" y="22579"/>
                </a:lnTo>
                <a:lnTo>
                  <a:pt x="87642" y="33894"/>
                </a:lnTo>
                <a:lnTo>
                  <a:pt x="88861" y="45843"/>
                </a:lnTo>
                <a:lnTo>
                  <a:pt x="86830" y="57723"/>
                </a:lnTo>
                <a:lnTo>
                  <a:pt x="81549" y="68830"/>
                </a:lnTo>
                <a:lnTo>
                  <a:pt x="76215" y="75466"/>
                </a:lnTo>
                <a:lnTo>
                  <a:pt x="66267" y="83149"/>
                </a:lnTo>
                <a:lnTo>
                  <a:pt x="54947" y="87607"/>
                </a:lnTo>
                <a:lnTo>
                  <a:pt x="42980" y="88827"/>
                </a:lnTo>
                <a:lnTo>
                  <a:pt x="31089" y="86796"/>
                </a:lnTo>
                <a:lnTo>
                  <a:pt x="19997" y="81503"/>
                </a:lnTo>
                <a:lnTo>
                  <a:pt x="13477" y="76228"/>
                </a:lnTo>
                <a:lnTo>
                  <a:pt x="5753" y="66258"/>
                </a:lnTo>
                <a:lnTo>
                  <a:pt x="1257" y="54954"/>
                </a:lnTo>
                <a:lnTo>
                  <a:pt x="0" y="43016"/>
                </a:lnTo>
                <a:lnTo>
                  <a:pt x="1988" y="31145"/>
                </a:lnTo>
                <a:lnTo>
                  <a:pt x="7230" y="20043"/>
                </a:lnTo>
                <a:lnTo>
                  <a:pt x="12588" y="13363"/>
                </a:lnTo>
                <a:close/>
              </a:path>
            </a:pathLst>
          </a:custGeom>
          <a:ln w="9525">
            <a:solidFill>
              <a:srgbClr val="000000"/>
            </a:solidFill>
          </a:ln>
        </p:spPr>
        <p:txBody>
          <a:bodyPr wrap="square" lIns="0" tIns="0" rIns="0" bIns="0" rtlCol="0">
            <a:noAutofit/>
          </a:bodyPr>
          <a:lstStyle/>
          <a:p>
            <a:endParaRPr/>
          </a:p>
        </p:txBody>
      </p:sp>
      <p:sp>
        <p:nvSpPr>
          <p:cNvPr id="55" name="object 55"/>
          <p:cNvSpPr/>
          <p:nvPr/>
        </p:nvSpPr>
        <p:spPr>
          <a:xfrm>
            <a:off x="733425" y="3456051"/>
            <a:ext cx="7802626" cy="12700"/>
          </a:xfrm>
          <a:custGeom>
            <a:avLst/>
            <a:gdLst/>
            <a:ahLst/>
            <a:cxnLst/>
            <a:rect l="l" t="t" r="r" b="b"/>
            <a:pathLst>
              <a:path w="7802626" h="12700">
                <a:moveTo>
                  <a:pt x="0" y="0"/>
                </a:moveTo>
                <a:lnTo>
                  <a:pt x="7802626" y="12700"/>
                </a:lnTo>
              </a:path>
            </a:pathLst>
          </a:custGeom>
          <a:ln w="9525">
            <a:solidFill>
              <a:srgbClr val="000000"/>
            </a:solidFill>
            <a:prstDash val="dash"/>
          </a:ln>
        </p:spPr>
        <p:txBody>
          <a:bodyPr wrap="square" lIns="0" tIns="0" rIns="0" bIns="0" rtlCol="0">
            <a:noAutofit/>
          </a:bodyPr>
          <a:lstStyle/>
          <a:p>
            <a:endParaRPr/>
          </a:p>
        </p:txBody>
      </p:sp>
      <p:sp>
        <p:nvSpPr>
          <p:cNvPr id="56" name="object 56"/>
          <p:cNvSpPr txBox="1"/>
          <p:nvPr/>
        </p:nvSpPr>
        <p:spPr>
          <a:xfrm>
            <a:off x="3123057" y="3802507"/>
            <a:ext cx="5624830" cy="1203325"/>
          </a:xfrm>
          <a:prstGeom prst="rect">
            <a:avLst/>
          </a:prstGeom>
        </p:spPr>
        <p:txBody>
          <a:bodyPr vert="horz" wrap="square" lIns="0" tIns="0" rIns="0" bIns="0" rtlCol="0">
            <a:noAutofit/>
          </a:bodyPr>
          <a:lstStyle/>
          <a:p>
            <a:pPr marR="12700" algn="r">
              <a:lnSpc>
                <a:spcPct val="100000"/>
              </a:lnSpc>
            </a:pPr>
            <a:r>
              <a:rPr sz="1600" spc="-25" dirty="0" smtClean="0">
                <a:latin typeface="宋体"/>
                <a:cs typeface="宋体"/>
              </a:rPr>
              <a:t>数据转发层面</a:t>
            </a:r>
            <a:endParaRPr sz="1600">
              <a:latin typeface="宋体"/>
              <a:cs typeface="宋体"/>
            </a:endParaRPr>
          </a:p>
          <a:p>
            <a:pPr marR="12700" algn="r">
              <a:lnSpc>
                <a:spcPct val="100000"/>
              </a:lnSpc>
            </a:pPr>
            <a:r>
              <a:rPr sz="1600" spc="-20" dirty="0" smtClean="0">
                <a:latin typeface="宋体"/>
                <a:cs typeface="宋体"/>
              </a:rPr>
              <a:t>（硬件）</a:t>
            </a:r>
            <a:endParaRPr sz="1600">
              <a:latin typeface="宋体"/>
              <a:cs typeface="宋体"/>
            </a:endParaRPr>
          </a:p>
          <a:p>
            <a:pPr>
              <a:lnSpc>
                <a:spcPts val="700"/>
              </a:lnSpc>
              <a:spcBef>
                <a:spcPts val="33"/>
              </a:spcBef>
            </a:pPr>
            <a:endParaRPr sz="700"/>
          </a:p>
          <a:p>
            <a:pPr>
              <a:lnSpc>
                <a:spcPts val="1000"/>
              </a:lnSpc>
            </a:pPr>
            <a:endParaRPr sz="1000"/>
          </a:p>
          <a:p>
            <a:pPr marR="4684395" algn="ctr">
              <a:lnSpc>
                <a:spcPts val="2075"/>
              </a:lnSpc>
            </a:pPr>
            <a:r>
              <a:rPr sz="1800" dirty="0" smtClean="0">
                <a:latin typeface="宋体"/>
                <a:cs typeface="宋体"/>
              </a:rPr>
              <a:t>高速</a:t>
            </a:r>
            <a:endParaRPr sz="1800">
              <a:latin typeface="宋体"/>
              <a:cs typeface="宋体"/>
            </a:endParaRPr>
          </a:p>
          <a:p>
            <a:pPr marR="4684395" algn="ctr">
              <a:lnSpc>
                <a:spcPts val="1820"/>
              </a:lnSpc>
            </a:pPr>
            <a:r>
              <a:rPr sz="1800" spc="-5" dirty="0" smtClean="0">
                <a:latin typeface="宋体"/>
                <a:cs typeface="宋体"/>
              </a:rPr>
              <a:t>交换构件</a:t>
            </a:r>
            <a:endParaRPr sz="1800">
              <a:latin typeface="宋体"/>
              <a:cs typeface="宋体"/>
            </a:endParaRPr>
          </a:p>
        </p:txBody>
      </p:sp>
      <p:sp>
        <p:nvSpPr>
          <p:cNvPr id="57" name="object 57"/>
          <p:cNvSpPr txBox="1"/>
          <p:nvPr/>
        </p:nvSpPr>
        <p:spPr>
          <a:xfrm>
            <a:off x="3004566" y="2845053"/>
            <a:ext cx="1168400" cy="273685"/>
          </a:xfrm>
          <a:prstGeom prst="rect">
            <a:avLst/>
          </a:prstGeom>
        </p:spPr>
        <p:txBody>
          <a:bodyPr vert="horz" wrap="square" lIns="0" tIns="0" rIns="0" bIns="0" rtlCol="0">
            <a:noAutofit/>
          </a:bodyPr>
          <a:lstStyle/>
          <a:p>
            <a:pPr marL="12700">
              <a:lnSpc>
                <a:spcPts val="2155"/>
              </a:lnSpc>
            </a:pPr>
            <a:r>
              <a:rPr sz="1800" dirty="0" smtClean="0">
                <a:latin typeface="宋体"/>
                <a:cs typeface="宋体"/>
              </a:rPr>
              <a:t>选路处理机</a:t>
            </a:r>
            <a:endParaRPr sz="1800">
              <a:latin typeface="宋体"/>
              <a:cs typeface="宋体"/>
            </a:endParaRPr>
          </a:p>
        </p:txBody>
      </p:sp>
      <p:sp>
        <p:nvSpPr>
          <p:cNvPr id="58" name="object 58"/>
          <p:cNvSpPr txBox="1"/>
          <p:nvPr/>
        </p:nvSpPr>
        <p:spPr>
          <a:xfrm>
            <a:off x="1354074" y="6071311"/>
            <a:ext cx="939800" cy="273685"/>
          </a:xfrm>
          <a:prstGeom prst="rect">
            <a:avLst/>
          </a:prstGeom>
        </p:spPr>
        <p:txBody>
          <a:bodyPr vert="horz" wrap="square" lIns="0" tIns="0" rIns="0" bIns="0" rtlCol="0">
            <a:noAutofit/>
          </a:bodyPr>
          <a:lstStyle/>
          <a:p>
            <a:pPr marL="12700">
              <a:lnSpc>
                <a:spcPts val="2155"/>
              </a:lnSpc>
            </a:pPr>
            <a:r>
              <a:rPr sz="1800" dirty="0" smtClean="0">
                <a:latin typeface="宋体"/>
                <a:cs typeface="宋体"/>
              </a:rPr>
              <a:t>输入端口</a:t>
            </a:r>
            <a:endParaRPr sz="1800">
              <a:latin typeface="宋体"/>
              <a:cs typeface="宋体"/>
            </a:endParaRPr>
          </a:p>
        </p:txBody>
      </p:sp>
      <p:sp>
        <p:nvSpPr>
          <p:cNvPr id="59" name="object 59"/>
          <p:cNvSpPr txBox="1"/>
          <p:nvPr/>
        </p:nvSpPr>
        <p:spPr>
          <a:xfrm>
            <a:off x="4895215" y="6128918"/>
            <a:ext cx="941069" cy="273685"/>
          </a:xfrm>
          <a:prstGeom prst="rect">
            <a:avLst/>
          </a:prstGeom>
        </p:spPr>
        <p:txBody>
          <a:bodyPr vert="horz" wrap="square" lIns="0" tIns="0" rIns="0" bIns="0" rtlCol="0">
            <a:noAutofit/>
          </a:bodyPr>
          <a:lstStyle/>
          <a:p>
            <a:pPr marL="12700">
              <a:lnSpc>
                <a:spcPts val="2155"/>
              </a:lnSpc>
            </a:pPr>
            <a:r>
              <a:rPr sz="1800" dirty="0" smtClean="0">
                <a:latin typeface="宋体"/>
                <a:cs typeface="宋体"/>
              </a:rPr>
              <a:t>输出端口</a:t>
            </a:r>
            <a:endParaRPr sz="1800">
              <a:latin typeface="宋体"/>
              <a:cs typeface="宋体"/>
            </a:endParaRPr>
          </a:p>
        </p:txBody>
      </p:sp>
      <p:sp>
        <p:nvSpPr>
          <p:cNvPr id="60" name="object 60"/>
          <p:cNvSpPr txBox="1"/>
          <p:nvPr/>
        </p:nvSpPr>
        <p:spPr>
          <a:xfrm>
            <a:off x="6884669" y="2879216"/>
            <a:ext cx="1849755" cy="488315"/>
          </a:xfrm>
          <a:prstGeom prst="rect">
            <a:avLst/>
          </a:prstGeom>
        </p:spPr>
        <p:txBody>
          <a:bodyPr vert="horz" wrap="square" lIns="0" tIns="0" rIns="0" bIns="0" rtlCol="0">
            <a:noAutofit/>
          </a:bodyPr>
          <a:lstStyle/>
          <a:p>
            <a:pPr marL="12700">
              <a:lnSpc>
                <a:spcPct val="100000"/>
              </a:lnSpc>
            </a:pPr>
            <a:r>
              <a:rPr sz="1600" spc="-20" dirty="0" smtClean="0">
                <a:latin typeface="宋体"/>
                <a:cs typeface="宋体"/>
              </a:rPr>
              <a:t>选路、管理控制层面</a:t>
            </a:r>
            <a:endParaRPr sz="1600">
              <a:latin typeface="宋体"/>
              <a:cs typeface="宋体"/>
            </a:endParaRPr>
          </a:p>
          <a:p>
            <a:pPr marL="1026160">
              <a:lnSpc>
                <a:spcPct val="100000"/>
              </a:lnSpc>
            </a:pPr>
            <a:r>
              <a:rPr sz="1600" spc="-20" dirty="0" smtClean="0">
                <a:latin typeface="宋体"/>
                <a:cs typeface="宋体"/>
              </a:rPr>
              <a:t>（软件）</a:t>
            </a:r>
            <a:endParaRPr sz="1600">
              <a:latin typeface="宋体"/>
              <a:cs typeface="宋体"/>
            </a:endParaRPr>
          </a:p>
        </p:txBody>
      </p:sp>
      <p:sp>
        <p:nvSpPr>
          <p:cNvPr id="61" name="object 61"/>
          <p:cNvSpPr/>
          <p:nvPr/>
        </p:nvSpPr>
        <p:spPr>
          <a:xfrm>
            <a:off x="2222754" y="2968751"/>
            <a:ext cx="412495" cy="2484374"/>
          </a:xfrm>
          <a:custGeom>
            <a:avLst/>
            <a:gdLst/>
            <a:ahLst/>
            <a:cxnLst/>
            <a:rect l="l" t="t" r="r" b="b"/>
            <a:pathLst>
              <a:path w="412495" h="2484374">
                <a:moveTo>
                  <a:pt x="10540" y="2378329"/>
                </a:moveTo>
                <a:lnTo>
                  <a:pt x="6095" y="2380996"/>
                </a:lnTo>
                <a:lnTo>
                  <a:pt x="1523" y="2383663"/>
                </a:lnTo>
                <a:lnTo>
                  <a:pt x="0" y="2389505"/>
                </a:lnTo>
                <a:lnTo>
                  <a:pt x="55244" y="2484374"/>
                </a:lnTo>
                <a:lnTo>
                  <a:pt x="66290" y="2465451"/>
                </a:lnTo>
                <a:lnTo>
                  <a:pt x="45719" y="2465451"/>
                </a:lnTo>
                <a:lnTo>
                  <a:pt x="45719" y="2430145"/>
                </a:lnTo>
                <a:lnTo>
                  <a:pt x="16382" y="2379853"/>
                </a:lnTo>
                <a:lnTo>
                  <a:pt x="10540" y="2378329"/>
                </a:lnTo>
                <a:close/>
              </a:path>
              <a:path w="412495" h="2484374">
                <a:moveTo>
                  <a:pt x="45719" y="2430145"/>
                </a:moveTo>
                <a:lnTo>
                  <a:pt x="45719" y="2465451"/>
                </a:lnTo>
                <a:lnTo>
                  <a:pt x="64769" y="2465451"/>
                </a:lnTo>
                <a:lnTo>
                  <a:pt x="64769" y="2460625"/>
                </a:lnTo>
                <a:lnTo>
                  <a:pt x="47116" y="2460625"/>
                </a:lnTo>
                <a:lnTo>
                  <a:pt x="55308" y="2446582"/>
                </a:lnTo>
                <a:lnTo>
                  <a:pt x="45719" y="2430145"/>
                </a:lnTo>
                <a:close/>
              </a:path>
              <a:path w="412495" h="2484374">
                <a:moveTo>
                  <a:pt x="100075" y="2378329"/>
                </a:moveTo>
                <a:lnTo>
                  <a:pt x="94233" y="2379853"/>
                </a:lnTo>
                <a:lnTo>
                  <a:pt x="64896" y="2430145"/>
                </a:lnTo>
                <a:lnTo>
                  <a:pt x="64769" y="2465451"/>
                </a:lnTo>
                <a:lnTo>
                  <a:pt x="66290" y="2465451"/>
                </a:lnTo>
                <a:lnTo>
                  <a:pt x="110616" y="2389505"/>
                </a:lnTo>
                <a:lnTo>
                  <a:pt x="109093" y="2383663"/>
                </a:lnTo>
                <a:lnTo>
                  <a:pt x="104520" y="2380996"/>
                </a:lnTo>
                <a:lnTo>
                  <a:pt x="100075" y="2378329"/>
                </a:lnTo>
                <a:close/>
              </a:path>
              <a:path w="412495" h="2484374">
                <a:moveTo>
                  <a:pt x="55308" y="2446582"/>
                </a:moveTo>
                <a:lnTo>
                  <a:pt x="47116" y="2460625"/>
                </a:lnTo>
                <a:lnTo>
                  <a:pt x="63500" y="2460625"/>
                </a:lnTo>
                <a:lnTo>
                  <a:pt x="55308" y="2446582"/>
                </a:lnTo>
                <a:close/>
              </a:path>
              <a:path w="412495" h="2484374">
                <a:moveTo>
                  <a:pt x="64769" y="2430362"/>
                </a:moveTo>
                <a:lnTo>
                  <a:pt x="55308" y="2446582"/>
                </a:lnTo>
                <a:lnTo>
                  <a:pt x="63500" y="2460625"/>
                </a:lnTo>
                <a:lnTo>
                  <a:pt x="64769" y="2460625"/>
                </a:lnTo>
                <a:lnTo>
                  <a:pt x="64769" y="2430362"/>
                </a:lnTo>
                <a:close/>
              </a:path>
              <a:path w="412495" h="2484374">
                <a:moveTo>
                  <a:pt x="408177" y="0"/>
                </a:moveTo>
                <a:lnTo>
                  <a:pt x="50037" y="0"/>
                </a:lnTo>
                <a:lnTo>
                  <a:pt x="45719" y="4190"/>
                </a:lnTo>
                <a:lnTo>
                  <a:pt x="45846" y="2430362"/>
                </a:lnTo>
                <a:lnTo>
                  <a:pt x="55308" y="2446582"/>
                </a:lnTo>
                <a:lnTo>
                  <a:pt x="64769" y="2430362"/>
                </a:lnTo>
                <a:lnTo>
                  <a:pt x="64769" y="19050"/>
                </a:lnTo>
                <a:lnTo>
                  <a:pt x="55244" y="19050"/>
                </a:lnTo>
                <a:lnTo>
                  <a:pt x="64769" y="9525"/>
                </a:lnTo>
                <a:lnTo>
                  <a:pt x="412495" y="9525"/>
                </a:lnTo>
                <a:lnTo>
                  <a:pt x="412495" y="4190"/>
                </a:lnTo>
                <a:lnTo>
                  <a:pt x="408177" y="0"/>
                </a:lnTo>
                <a:close/>
              </a:path>
              <a:path w="412495" h="2484374">
                <a:moveTo>
                  <a:pt x="64769" y="9525"/>
                </a:moveTo>
                <a:lnTo>
                  <a:pt x="55244" y="19050"/>
                </a:lnTo>
                <a:lnTo>
                  <a:pt x="64769" y="19050"/>
                </a:lnTo>
                <a:lnTo>
                  <a:pt x="64769" y="9525"/>
                </a:lnTo>
                <a:close/>
              </a:path>
              <a:path w="412495" h="2484374">
                <a:moveTo>
                  <a:pt x="393445" y="9525"/>
                </a:moveTo>
                <a:lnTo>
                  <a:pt x="64769" y="9525"/>
                </a:lnTo>
                <a:lnTo>
                  <a:pt x="64769" y="19050"/>
                </a:lnTo>
                <a:lnTo>
                  <a:pt x="402970" y="19050"/>
                </a:lnTo>
                <a:lnTo>
                  <a:pt x="394843" y="10922"/>
                </a:lnTo>
                <a:lnTo>
                  <a:pt x="393445" y="10922"/>
                </a:lnTo>
                <a:lnTo>
                  <a:pt x="393445" y="9525"/>
                </a:lnTo>
                <a:close/>
              </a:path>
              <a:path w="412495" h="2484374">
                <a:moveTo>
                  <a:pt x="393445" y="9525"/>
                </a:moveTo>
                <a:lnTo>
                  <a:pt x="393445" y="10922"/>
                </a:lnTo>
                <a:lnTo>
                  <a:pt x="394843" y="10922"/>
                </a:lnTo>
                <a:lnTo>
                  <a:pt x="393445" y="9525"/>
                </a:lnTo>
                <a:close/>
              </a:path>
              <a:path w="412495" h="2484374">
                <a:moveTo>
                  <a:pt x="412495" y="9525"/>
                </a:moveTo>
                <a:lnTo>
                  <a:pt x="393445" y="9525"/>
                </a:lnTo>
                <a:lnTo>
                  <a:pt x="394843" y="10922"/>
                </a:lnTo>
                <a:lnTo>
                  <a:pt x="412495" y="10922"/>
                </a:lnTo>
                <a:lnTo>
                  <a:pt x="412495" y="9525"/>
                </a:lnTo>
                <a:close/>
              </a:path>
            </a:pathLst>
          </a:custGeom>
          <a:solidFill>
            <a:srgbClr val="000000"/>
          </a:solidFill>
        </p:spPr>
        <p:txBody>
          <a:bodyPr wrap="square" lIns="0" tIns="0" rIns="0" bIns="0" rtlCol="0">
            <a:noAutofit/>
          </a:bodyPr>
          <a:lstStyle/>
          <a:p>
            <a:endParaRPr/>
          </a:p>
        </p:txBody>
      </p:sp>
      <p:sp>
        <p:nvSpPr>
          <p:cNvPr id="62" name="object 62"/>
          <p:cNvSpPr txBox="1"/>
          <p:nvPr/>
        </p:nvSpPr>
        <p:spPr>
          <a:xfrm>
            <a:off x="1050442" y="2952242"/>
            <a:ext cx="1092200" cy="364490"/>
          </a:xfrm>
          <a:prstGeom prst="rect">
            <a:avLst/>
          </a:prstGeom>
        </p:spPr>
        <p:txBody>
          <a:bodyPr vert="horz" wrap="square" lIns="0" tIns="0" rIns="0" bIns="0" rtlCol="0">
            <a:noAutofit/>
          </a:bodyPr>
          <a:lstStyle/>
          <a:p>
            <a:pPr marL="12700" marR="12700">
              <a:lnSpc>
                <a:spcPts val="1440"/>
              </a:lnSpc>
            </a:pPr>
            <a:r>
              <a:rPr sz="1250" spc="-50" dirty="0" smtClean="0">
                <a:latin typeface="宋体"/>
                <a:cs typeface="宋体"/>
              </a:rPr>
              <a:t>计算转发表， 推送到输入端口</a:t>
            </a:r>
            <a:endParaRPr sz="1250">
              <a:latin typeface="宋体"/>
              <a:cs typeface="宋体"/>
            </a:endParaRPr>
          </a:p>
        </p:txBody>
      </p:sp>
      <p:sp>
        <p:nvSpPr>
          <p:cNvPr id="63" name="文本框 62"/>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5112" y="4673753"/>
            <a:ext cx="1800225" cy="1417701"/>
          </a:xfrm>
          <a:custGeom>
            <a:avLst/>
            <a:gdLst/>
            <a:ahLst/>
            <a:cxnLst/>
            <a:rect l="l" t="t" r="r" b="b"/>
            <a:pathLst>
              <a:path w="1800225" h="1417701">
                <a:moveTo>
                  <a:pt x="0" y="1417701"/>
                </a:moveTo>
                <a:lnTo>
                  <a:pt x="1800225" y="1417701"/>
                </a:lnTo>
                <a:lnTo>
                  <a:pt x="1800225" y="0"/>
                </a:lnTo>
                <a:lnTo>
                  <a:pt x="0" y="0"/>
                </a:lnTo>
                <a:lnTo>
                  <a:pt x="0" y="1417701"/>
                </a:lnTo>
                <a:close/>
              </a:path>
            </a:pathLst>
          </a:custGeom>
          <a:ln w="9525">
            <a:solidFill>
              <a:srgbClr val="000000"/>
            </a:solidFill>
          </a:ln>
        </p:spPr>
        <p:txBody>
          <a:bodyPr wrap="square" lIns="0" tIns="0" rIns="0" bIns="0" rtlCol="0">
            <a:noAutofit/>
          </a:bodyPr>
          <a:lstStyle/>
          <a:p>
            <a:endParaRPr/>
          </a:p>
        </p:txBody>
      </p:sp>
      <p:sp>
        <p:nvSpPr>
          <p:cNvPr id="3" name="object 3"/>
          <p:cNvSpPr txBox="1"/>
          <p:nvPr/>
        </p:nvSpPr>
        <p:spPr>
          <a:xfrm>
            <a:off x="349707" y="4861180"/>
            <a:ext cx="1583055" cy="864869"/>
          </a:xfrm>
          <a:prstGeom prst="rect">
            <a:avLst/>
          </a:prstGeom>
        </p:spPr>
        <p:txBody>
          <a:bodyPr vert="horz" wrap="square" lIns="0" tIns="0" rIns="0" bIns="0" rtlCol="0">
            <a:noAutofit/>
          </a:bodyPr>
          <a:lstStyle/>
          <a:p>
            <a:pPr marL="12700" marR="12700" indent="-1905" algn="ctr">
              <a:lnSpc>
                <a:spcPct val="100000"/>
              </a:lnSpc>
            </a:pPr>
            <a:r>
              <a:rPr sz="1400" dirty="0" smtClean="0">
                <a:latin typeface="Arial"/>
                <a:cs typeface="Arial"/>
              </a:rPr>
              <a:t>learn</a:t>
            </a:r>
            <a:r>
              <a:rPr sz="1400" spc="-35" dirty="0" smtClean="0">
                <a:latin typeface="Arial"/>
                <a:cs typeface="Arial"/>
              </a:rPr>
              <a:t> </a:t>
            </a:r>
            <a:r>
              <a:rPr sz="1400" spc="0" dirty="0" smtClean="0">
                <a:latin typeface="Arial"/>
                <a:cs typeface="Arial"/>
              </a:rPr>
              <a:t>from</a:t>
            </a:r>
            <a:r>
              <a:rPr sz="1400" spc="-40" dirty="0" smtClean="0">
                <a:latin typeface="Arial"/>
                <a:cs typeface="Arial"/>
              </a:rPr>
              <a:t> </a:t>
            </a:r>
            <a:r>
              <a:rPr sz="1400" spc="0" dirty="0" smtClean="0">
                <a:latin typeface="Arial"/>
                <a:cs typeface="Arial"/>
              </a:rPr>
              <a:t>inter-</a:t>
            </a:r>
            <a:r>
              <a:rPr sz="1400" spc="-5" dirty="0" smtClean="0">
                <a:latin typeface="Arial"/>
                <a:cs typeface="Arial"/>
              </a:rPr>
              <a:t>AS </a:t>
            </a:r>
            <a:r>
              <a:rPr sz="1400" spc="0" dirty="0" smtClean="0">
                <a:latin typeface="Arial"/>
                <a:cs typeface="Arial"/>
              </a:rPr>
              <a:t>protoc</a:t>
            </a:r>
            <a:r>
              <a:rPr sz="1400" spc="-15" dirty="0" smtClean="0">
                <a:latin typeface="Arial"/>
                <a:cs typeface="Arial"/>
              </a:rPr>
              <a:t>o</a:t>
            </a:r>
            <a:r>
              <a:rPr sz="1400" spc="0" dirty="0" smtClean="0">
                <a:latin typeface="Arial"/>
                <a:cs typeface="Arial"/>
              </a:rPr>
              <a:t>l</a:t>
            </a:r>
            <a:r>
              <a:rPr sz="1400" spc="-45" dirty="0" smtClean="0">
                <a:latin typeface="Arial"/>
                <a:cs typeface="Arial"/>
              </a:rPr>
              <a:t> </a:t>
            </a:r>
            <a:r>
              <a:rPr sz="1400" spc="0" dirty="0" smtClean="0">
                <a:latin typeface="Arial"/>
                <a:cs typeface="Arial"/>
              </a:rPr>
              <a:t>that</a:t>
            </a:r>
            <a:r>
              <a:rPr sz="1400" spc="-30" dirty="0" smtClean="0">
                <a:latin typeface="Arial"/>
                <a:cs typeface="Arial"/>
              </a:rPr>
              <a:t> </a:t>
            </a:r>
            <a:r>
              <a:rPr sz="1400" spc="0" dirty="0" smtClean="0">
                <a:latin typeface="Arial"/>
                <a:cs typeface="Arial"/>
              </a:rPr>
              <a:t>subnet </a:t>
            </a:r>
            <a:r>
              <a:rPr sz="1400" i="1" spc="0" dirty="0" smtClean="0">
                <a:solidFill>
                  <a:srgbClr val="CC0000"/>
                </a:solidFill>
                <a:latin typeface="Arial"/>
                <a:cs typeface="Arial"/>
              </a:rPr>
              <a:t>x</a:t>
            </a:r>
            <a:r>
              <a:rPr sz="1400" i="1" spc="-15" dirty="0" smtClean="0">
                <a:solidFill>
                  <a:srgbClr val="CC0000"/>
                </a:solidFill>
                <a:latin typeface="Arial"/>
                <a:cs typeface="Arial"/>
              </a:rPr>
              <a:t> </a:t>
            </a:r>
            <a:r>
              <a:rPr sz="1400" spc="0" dirty="0" smtClean="0">
                <a:solidFill>
                  <a:srgbClr val="FF0000"/>
                </a:solidFill>
                <a:latin typeface="Arial"/>
                <a:cs typeface="Arial"/>
              </a:rPr>
              <a:t>is</a:t>
            </a:r>
            <a:r>
              <a:rPr sz="1400" spc="-15" dirty="0" smtClean="0">
                <a:solidFill>
                  <a:srgbClr val="FF0000"/>
                </a:solidFill>
                <a:latin typeface="Arial"/>
                <a:cs typeface="Arial"/>
              </a:rPr>
              <a:t> </a:t>
            </a:r>
            <a:r>
              <a:rPr sz="1400" spc="0" dirty="0" smtClean="0">
                <a:solidFill>
                  <a:srgbClr val="FF0000"/>
                </a:solidFill>
                <a:latin typeface="Arial"/>
                <a:cs typeface="Arial"/>
              </a:rPr>
              <a:t>reachable</a:t>
            </a:r>
            <a:r>
              <a:rPr sz="1400" spc="-45" dirty="0" smtClean="0">
                <a:solidFill>
                  <a:srgbClr val="FF0000"/>
                </a:solidFill>
                <a:latin typeface="Arial"/>
                <a:cs typeface="Arial"/>
              </a:rPr>
              <a:t> </a:t>
            </a:r>
            <a:r>
              <a:rPr sz="1400" spc="-20" dirty="0" smtClean="0">
                <a:solidFill>
                  <a:srgbClr val="FF0000"/>
                </a:solidFill>
                <a:latin typeface="Arial"/>
                <a:cs typeface="Arial"/>
              </a:rPr>
              <a:t>v</a:t>
            </a:r>
            <a:r>
              <a:rPr sz="1400" spc="0" dirty="0" smtClean="0">
                <a:solidFill>
                  <a:srgbClr val="FF0000"/>
                </a:solidFill>
                <a:latin typeface="Arial"/>
                <a:cs typeface="Arial"/>
              </a:rPr>
              <a:t>ia </a:t>
            </a:r>
            <a:r>
              <a:rPr sz="1400" spc="-10" dirty="0" smtClean="0">
                <a:solidFill>
                  <a:srgbClr val="FF0000"/>
                </a:solidFill>
                <a:latin typeface="Arial"/>
                <a:cs typeface="Arial"/>
              </a:rPr>
              <a:t>m</a:t>
            </a:r>
            <a:r>
              <a:rPr sz="1400" spc="0" dirty="0" smtClean="0">
                <a:solidFill>
                  <a:srgbClr val="FF0000"/>
                </a:solidFill>
                <a:latin typeface="Arial"/>
                <a:cs typeface="Arial"/>
              </a:rPr>
              <a:t>ultiple</a:t>
            </a:r>
            <a:r>
              <a:rPr sz="1400" spc="-45" dirty="0" smtClean="0">
                <a:solidFill>
                  <a:srgbClr val="FF0000"/>
                </a:solidFill>
                <a:latin typeface="Arial"/>
                <a:cs typeface="Arial"/>
              </a:rPr>
              <a:t> </a:t>
            </a:r>
            <a:r>
              <a:rPr sz="1400" spc="0" dirty="0" smtClean="0">
                <a:solidFill>
                  <a:srgbClr val="FF0000"/>
                </a:solidFill>
                <a:latin typeface="Arial"/>
                <a:cs typeface="Arial"/>
              </a:rPr>
              <a:t>gate</a:t>
            </a:r>
            <a:r>
              <a:rPr sz="1400" spc="-20" dirty="0" smtClean="0">
                <a:solidFill>
                  <a:srgbClr val="FF0000"/>
                </a:solidFill>
                <a:latin typeface="Arial"/>
                <a:cs typeface="Arial"/>
              </a:rPr>
              <a:t>w</a:t>
            </a:r>
            <a:r>
              <a:rPr sz="1400" spc="0" dirty="0" smtClean="0">
                <a:solidFill>
                  <a:srgbClr val="FF0000"/>
                </a:solidFill>
                <a:latin typeface="Arial"/>
                <a:cs typeface="Arial"/>
              </a:rPr>
              <a:t>a</a:t>
            </a:r>
            <a:r>
              <a:rPr sz="1400" spc="-20" dirty="0" smtClean="0">
                <a:solidFill>
                  <a:srgbClr val="FF0000"/>
                </a:solidFill>
                <a:latin typeface="Arial"/>
                <a:cs typeface="Arial"/>
              </a:rPr>
              <a:t>y</a:t>
            </a:r>
            <a:r>
              <a:rPr sz="1400" spc="0" dirty="0" smtClean="0">
                <a:solidFill>
                  <a:srgbClr val="FF0000"/>
                </a:solidFill>
                <a:latin typeface="Arial"/>
                <a:cs typeface="Arial"/>
              </a:rPr>
              <a:t>s</a:t>
            </a:r>
            <a:endParaRPr sz="1400" dirty="0">
              <a:solidFill>
                <a:srgbClr val="FF0000"/>
              </a:solidFill>
              <a:latin typeface="Arial"/>
              <a:cs typeface="Arial"/>
            </a:endParaRPr>
          </a:p>
        </p:txBody>
      </p:sp>
      <p:sp>
        <p:nvSpPr>
          <p:cNvPr id="4" name="object 4"/>
          <p:cNvSpPr/>
          <p:nvPr/>
        </p:nvSpPr>
        <p:spPr>
          <a:xfrm>
            <a:off x="2370201" y="4697692"/>
            <a:ext cx="1800225" cy="1404874"/>
          </a:xfrm>
          <a:custGeom>
            <a:avLst/>
            <a:gdLst/>
            <a:ahLst/>
            <a:cxnLst/>
            <a:rect l="l" t="t" r="r" b="b"/>
            <a:pathLst>
              <a:path w="1800225" h="1404874">
                <a:moveTo>
                  <a:pt x="0" y="1404874"/>
                </a:moveTo>
                <a:lnTo>
                  <a:pt x="1800225" y="1404874"/>
                </a:lnTo>
                <a:lnTo>
                  <a:pt x="1800225" y="0"/>
                </a:lnTo>
                <a:lnTo>
                  <a:pt x="0" y="0"/>
                </a:lnTo>
                <a:lnTo>
                  <a:pt x="0" y="1404874"/>
                </a:lnTo>
                <a:close/>
              </a:path>
            </a:pathLst>
          </a:custGeom>
          <a:ln w="9525">
            <a:solidFill>
              <a:srgbClr val="000000"/>
            </a:solidFill>
          </a:ln>
        </p:spPr>
        <p:txBody>
          <a:bodyPr wrap="square" lIns="0" tIns="0" rIns="0" bIns="0" rtlCol="0">
            <a:noAutofit/>
          </a:bodyPr>
          <a:lstStyle/>
          <a:p>
            <a:endParaRPr/>
          </a:p>
        </p:txBody>
      </p:sp>
      <p:sp>
        <p:nvSpPr>
          <p:cNvPr id="5" name="object 5"/>
          <p:cNvSpPr txBox="1"/>
          <p:nvPr/>
        </p:nvSpPr>
        <p:spPr>
          <a:xfrm>
            <a:off x="2436367" y="4741926"/>
            <a:ext cx="1692275" cy="1291590"/>
          </a:xfrm>
          <a:prstGeom prst="rect">
            <a:avLst/>
          </a:prstGeom>
        </p:spPr>
        <p:txBody>
          <a:bodyPr vert="horz" wrap="square" lIns="0" tIns="0" rIns="0" bIns="0" rtlCol="0">
            <a:noAutofit/>
          </a:bodyPr>
          <a:lstStyle/>
          <a:p>
            <a:pPr marL="239395" marR="240665" indent="0" algn="ctr">
              <a:lnSpc>
                <a:spcPct val="100000"/>
              </a:lnSpc>
            </a:pPr>
            <a:r>
              <a:rPr sz="1400" dirty="0" smtClean="0">
                <a:latin typeface="Arial"/>
                <a:cs typeface="Arial"/>
              </a:rPr>
              <a:t>use</a:t>
            </a:r>
            <a:r>
              <a:rPr sz="1400" spc="-30" dirty="0" smtClean="0">
                <a:latin typeface="Arial"/>
                <a:cs typeface="Arial"/>
              </a:rPr>
              <a:t> </a:t>
            </a:r>
            <a:r>
              <a:rPr sz="1400" spc="0" dirty="0" smtClean="0">
                <a:latin typeface="Arial"/>
                <a:cs typeface="Arial"/>
              </a:rPr>
              <a:t>routing</a:t>
            </a:r>
            <a:r>
              <a:rPr sz="1400" spc="-45" dirty="0" smtClean="0">
                <a:latin typeface="Arial"/>
                <a:cs typeface="Arial"/>
              </a:rPr>
              <a:t> </a:t>
            </a:r>
            <a:r>
              <a:rPr sz="1400" spc="0" dirty="0" smtClean="0">
                <a:latin typeface="Arial"/>
                <a:cs typeface="Arial"/>
              </a:rPr>
              <a:t>info from</a:t>
            </a:r>
            <a:r>
              <a:rPr sz="1400" spc="-40" dirty="0" smtClean="0">
                <a:latin typeface="Arial"/>
                <a:cs typeface="Arial"/>
              </a:rPr>
              <a:t> </a:t>
            </a:r>
            <a:r>
              <a:rPr sz="1400" spc="0" dirty="0" smtClean="0">
                <a:latin typeface="Arial"/>
                <a:cs typeface="Arial"/>
              </a:rPr>
              <a:t>intra-</a:t>
            </a:r>
            <a:r>
              <a:rPr sz="1400" spc="-5" dirty="0" smtClean="0">
                <a:latin typeface="Arial"/>
                <a:cs typeface="Arial"/>
              </a:rPr>
              <a:t>AS</a:t>
            </a:r>
            <a:endParaRPr sz="1400" dirty="0">
              <a:latin typeface="Arial"/>
              <a:cs typeface="Arial"/>
            </a:endParaRPr>
          </a:p>
          <a:p>
            <a:pPr marL="12700" marR="12700" indent="0" algn="ctr">
              <a:lnSpc>
                <a:spcPct val="100000"/>
              </a:lnSpc>
            </a:pPr>
            <a:r>
              <a:rPr sz="1400" dirty="0" smtClean="0">
                <a:latin typeface="Arial"/>
                <a:cs typeface="Arial"/>
              </a:rPr>
              <a:t>protoc</a:t>
            </a:r>
            <a:r>
              <a:rPr sz="1400" spc="-15" dirty="0" smtClean="0">
                <a:latin typeface="Arial"/>
                <a:cs typeface="Arial"/>
              </a:rPr>
              <a:t>o</a:t>
            </a:r>
            <a:r>
              <a:rPr sz="1400" spc="0" dirty="0" smtClean="0">
                <a:latin typeface="Arial"/>
                <a:cs typeface="Arial"/>
              </a:rPr>
              <a:t>l</a:t>
            </a:r>
            <a:r>
              <a:rPr sz="1400" spc="-45" dirty="0" smtClean="0">
                <a:latin typeface="Arial"/>
                <a:cs typeface="Arial"/>
              </a:rPr>
              <a:t> </a:t>
            </a:r>
            <a:r>
              <a:rPr sz="1400" spc="0" dirty="0" smtClean="0">
                <a:latin typeface="Arial"/>
                <a:cs typeface="Arial"/>
              </a:rPr>
              <a:t>to</a:t>
            </a:r>
            <a:r>
              <a:rPr sz="1400" spc="-20" dirty="0" smtClean="0">
                <a:latin typeface="Arial"/>
                <a:cs typeface="Arial"/>
              </a:rPr>
              <a:t> </a:t>
            </a:r>
            <a:r>
              <a:rPr sz="1400" spc="0" dirty="0" smtClean="0">
                <a:solidFill>
                  <a:srgbClr val="FF0000"/>
                </a:solidFill>
                <a:latin typeface="Arial"/>
                <a:cs typeface="Arial"/>
              </a:rPr>
              <a:t>deter</a:t>
            </a:r>
            <a:r>
              <a:rPr sz="1400" spc="-10" dirty="0" smtClean="0">
                <a:solidFill>
                  <a:srgbClr val="FF0000"/>
                </a:solidFill>
                <a:latin typeface="Arial"/>
                <a:cs typeface="Arial"/>
              </a:rPr>
              <a:t>m</a:t>
            </a:r>
            <a:r>
              <a:rPr sz="1400" spc="0" dirty="0" smtClean="0">
                <a:solidFill>
                  <a:srgbClr val="FF0000"/>
                </a:solidFill>
                <a:latin typeface="Arial"/>
                <a:cs typeface="Arial"/>
              </a:rPr>
              <a:t>ine</a:t>
            </a:r>
            <a:r>
              <a:rPr sz="1400" spc="0" dirty="0" smtClean="0">
                <a:latin typeface="Arial"/>
                <a:cs typeface="Arial"/>
              </a:rPr>
              <a:t> costs</a:t>
            </a:r>
            <a:r>
              <a:rPr sz="1400" spc="-50" dirty="0" smtClean="0">
                <a:latin typeface="Arial"/>
                <a:cs typeface="Arial"/>
              </a:rPr>
              <a:t> </a:t>
            </a:r>
            <a:r>
              <a:rPr sz="1400" spc="0" dirty="0" smtClean="0">
                <a:latin typeface="Arial"/>
                <a:cs typeface="Arial"/>
              </a:rPr>
              <a:t>of</a:t>
            </a:r>
            <a:r>
              <a:rPr sz="1400" spc="-15" dirty="0" smtClean="0">
                <a:latin typeface="Arial"/>
                <a:cs typeface="Arial"/>
              </a:rPr>
              <a:t> </a:t>
            </a:r>
            <a:r>
              <a:rPr sz="1400" spc="0" dirty="0" smtClean="0">
                <a:solidFill>
                  <a:srgbClr val="FF0000"/>
                </a:solidFill>
                <a:latin typeface="Arial"/>
                <a:cs typeface="Arial"/>
              </a:rPr>
              <a:t>leas</a:t>
            </a:r>
            <a:r>
              <a:rPr sz="1400" spc="15" dirty="0" smtClean="0">
                <a:solidFill>
                  <a:srgbClr val="FF0000"/>
                </a:solidFill>
                <a:latin typeface="Arial"/>
                <a:cs typeface="Arial"/>
              </a:rPr>
              <a:t>t</a:t>
            </a:r>
            <a:r>
              <a:rPr sz="1400" spc="0" dirty="0" smtClean="0">
                <a:solidFill>
                  <a:srgbClr val="FF0000"/>
                </a:solidFill>
                <a:latin typeface="Arial"/>
                <a:cs typeface="Arial"/>
              </a:rPr>
              <a:t>-cost</a:t>
            </a:r>
            <a:endParaRPr sz="1400" dirty="0">
              <a:solidFill>
                <a:srgbClr val="FF0000"/>
              </a:solidFill>
              <a:latin typeface="Arial"/>
              <a:cs typeface="Arial"/>
            </a:endParaRPr>
          </a:p>
          <a:p>
            <a:pPr marL="226060" marR="226695" indent="-1270" algn="ctr">
              <a:lnSpc>
                <a:spcPct val="100000"/>
              </a:lnSpc>
            </a:pPr>
            <a:r>
              <a:rPr sz="1400" dirty="0" smtClean="0">
                <a:solidFill>
                  <a:srgbClr val="FF0000"/>
                </a:solidFill>
                <a:latin typeface="Arial"/>
                <a:cs typeface="Arial"/>
              </a:rPr>
              <a:t>paths</a:t>
            </a:r>
            <a:r>
              <a:rPr sz="1400" spc="-40" dirty="0" smtClean="0">
                <a:solidFill>
                  <a:srgbClr val="FF0000"/>
                </a:solidFill>
                <a:latin typeface="Arial"/>
                <a:cs typeface="Arial"/>
              </a:rPr>
              <a:t> </a:t>
            </a:r>
            <a:r>
              <a:rPr sz="1400" spc="0" dirty="0" smtClean="0">
                <a:solidFill>
                  <a:srgbClr val="FF0000"/>
                </a:solidFill>
                <a:latin typeface="Arial"/>
                <a:cs typeface="Arial"/>
              </a:rPr>
              <a:t>to</a:t>
            </a:r>
            <a:r>
              <a:rPr sz="1400" spc="-20" dirty="0" smtClean="0">
                <a:solidFill>
                  <a:srgbClr val="FF0000"/>
                </a:solidFill>
                <a:latin typeface="Arial"/>
                <a:cs typeface="Arial"/>
              </a:rPr>
              <a:t> </a:t>
            </a:r>
            <a:r>
              <a:rPr sz="1400" spc="0" dirty="0" smtClean="0">
                <a:solidFill>
                  <a:srgbClr val="FF0000"/>
                </a:solidFill>
                <a:latin typeface="Arial"/>
                <a:cs typeface="Arial"/>
              </a:rPr>
              <a:t>each of</a:t>
            </a:r>
            <a:r>
              <a:rPr sz="1400" spc="-30" dirty="0" smtClean="0">
                <a:solidFill>
                  <a:srgbClr val="FF0000"/>
                </a:solidFill>
                <a:latin typeface="Arial"/>
                <a:cs typeface="Arial"/>
              </a:rPr>
              <a:t> </a:t>
            </a:r>
            <a:r>
              <a:rPr sz="1400" spc="0" dirty="0" smtClean="0">
                <a:solidFill>
                  <a:srgbClr val="FF0000"/>
                </a:solidFill>
                <a:latin typeface="Arial"/>
                <a:cs typeface="Arial"/>
              </a:rPr>
              <a:t>the</a:t>
            </a:r>
            <a:r>
              <a:rPr sz="1400" spc="-20" dirty="0" smtClean="0">
                <a:solidFill>
                  <a:srgbClr val="FF0000"/>
                </a:solidFill>
                <a:latin typeface="Arial"/>
                <a:cs typeface="Arial"/>
              </a:rPr>
              <a:t> </a:t>
            </a:r>
            <a:r>
              <a:rPr sz="1400" spc="0" dirty="0" smtClean="0">
                <a:solidFill>
                  <a:srgbClr val="FF0000"/>
                </a:solidFill>
                <a:latin typeface="Arial"/>
                <a:cs typeface="Arial"/>
              </a:rPr>
              <a:t>gate</a:t>
            </a:r>
            <a:r>
              <a:rPr sz="1400" spc="-20" dirty="0" smtClean="0">
                <a:solidFill>
                  <a:srgbClr val="FF0000"/>
                </a:solidFill>
                <a:latin typeface="Arial"/>
                <a:cs typeface="Arial"/>
              </a:rPr>
              <a:t>w</a:t>
            </a:r>
            <a:r>
              <a:rPr sz="1400" spc="0" dirty="0" smtClean="0">
                <a:solidFill>
                  <a:srgbClr val="FF0000"/>
                </a:solidFill>
                <a:latin typeface="Arial"/>
                <a:cs typeface="Arial"/>
              </a:rPr>
              <a:t>a</a:t>
            </a:r>
            <a:r>
              <a:rPr sz="1400" spc="-20" dirty="0" smtClean="0">
                <a:solidFill>
                  <a:srgbClr val="FF0000"/>
                </a:solidFill>
                <a:latin typeface="Arial"/>
                <a:cs typeface="Arial"/>
              </a:rPr>
              <a:t>y</a:t>
            </a:r>
            <a:r>
              <a:rPr sz="1400" spc="0" dirty="0" smtClean="0">
                <a:solidFill>
                  <a:srgbClr val="FF0000"/>
                </a:solidFill>
                <a:latin typeface="Arial"/>
                <a:cs typeface="Arial"/>
              </a:rPr>
              <a:t>s</a:t>
            </a:r>
            <a:endParaRPr sz="1400" dirty="0">
              <a:solidFill>
                <a:srgbClr val="FF0000"/>
              </a:solidFill>
              <a:latin typeface="Arial"/>
              <a:cs typeface="Arial"/>
            </a:endParaRPr>
          </a:p>
        </p:txBody>
      </p:sp>
      <p:sp>
        <p:nvSpPr>
          <p:cNvPr id="6" name="object 6"/>
          <p:cNvSpPr/>
          <p:nvPr/>
        </p:nvSpPr>
        <p:spPr>
          <a:xfrm>
            <a:off x="2065020" y="5300981"/>
            <a:ext cx="295529" cy="76200"/>
          </a:xfrm>
          <a:custGeom>
            <a:avLst/>
            <a:gdLst/>
            <a:ahLst/>
            <a:cxnLst/>
            <a:rect l="l" t="t" r="r" b="b"/>
            <a:pathLst>
              <a:path w="295529" h="76200">
                <a:moveTo>
                  <a:pt x="287586" y="31242"/>
                </a:moveTo>
                <a:lnTo>
                  <a:pt x="231902" y="31242"/>
                </a:lnTo>
                <a:lnTo>
                  <a:pt x="232410" y="43942"/>
                </a:lnTo>
                <a:lnTo>
                  <a:pt x="219732" y="44483"/>
                </a:lnTo>
                <a:lnTo>
                  <a:pt x="221106" y="76200"/>
                </a:lnTo>
                <a:lnTo>
                  <a:pt x="295529" y="34798"/>
                </a:lnTo>
                <a:lnTo>
                  <a:pt x="287586" y="31242"/>
                </a:lnTo>
                <a:close/>
              </a:path>
              <a:path w="295529" h="76200">
                <a:moveTo>
                  <a:pt x="219182" y="31785"/>
                </a:moveTo>
                <a:lnTo>
                  <a:pt x="0" y="41148"/>
                </a:lnTo>
                <a:lnTo>
                  <a:pt x="635" y="53848"/>
                </a:lnTo>
                <a:lnTo>
                  <a:pt x="219732" y="44483"/>
                </a:lnTo>
                <a:lnTo>
                  <a:pt x="219182" y="31785"/>
                </a:lnTo>
                <a:close/>
              </a:path>
              <a:path w="295529" h="76200">
                <a:moveTo>
                  <a:pt x="231902" y="31242"/>
                </a:moveTo>
                <a:lnTo>
                  <a:pt x="219182" y="31785"/>
                </a:lnTo>
                <a:lnTo>
                  <a:pt x="219732" y="44483"/>
                </a:lnTo>
                <a:lnTo>
                  <a:pt x="232410" y="43942"/>
                </a:lnTo>
                <a:lnTo>
                  <a:pt x="231902" y="31242"/>
                </a:lnTo>
                <a:close/>
              </a:path>
              <a:path w="295529" h="76200">
                <a:moveTo>
                  <a:pt x="217805" y="0"/>
                </a:moveTo>
                <a:lnTo>
                  <a:pt x="219182" y="31785"/>
                </a:lnTo>
                <a:lnTo>
                  <a:pt x="231902" y="31242"/>
                </a:lnTo>
                <a:lnTo>
                  <a:pt x="287586" y="31242"/>
                </a:lnTo>
                <a:lnTo>
                  <a:pt x="217805" y="0"/>
                </a:lnTo>
                <a:close/>
              </a:path>
            </a:pathLst>
          </a:custGeom>
          <a:solidFill>
            <a:srgbClr val="000000"/>
          </a:solidFill>
        </p:spPr>
        <p:txBody>
          <a:bodyPr wrap="square" lIns="0" tIns="0" rIns="0" bIns="0" rtlCol="0">
            <a:noAutofit/>
          </a:bodyPr>
          <a:lstStyle/>
          <a:p>
            <a:endParaRPr/>
          </a:p>
        </p:txBody>
      </p:sp>
      <p:sp>
        <p:nvSpPr>
          <p:cNvPr id="7" name="object 7"/>
          <p:cNvSpPr/>
          <p:nvPr/>
        </p:nvSpPr>
        <p:spPr>
          <a:xfrm>
            <a:off x="4567301" y="4686517"/>
            <a:ext cx="1800225" cy="1403350"/>
          </a:xfrm>
          <a:custGeom>
            <a:avLst/>
            <a:gdLst/>
            <a:ahLst/>
            <a:cxnLst/>
            <a:rect l="l" t="t" r="r" b="b"/>
            <a:pathLst>
              <a:path w="1800225" h="1403350">
                <a:moveTo>
                  <a:pt x="0" y="1403350"/>
                </a:moveTo>
                <a:lnTo>
                  <a:pt x="1800225" y="1403350"/>
                </a:lnTo>
                <a:lnTo>
                  <a:pt x="1800225" y="0"/>
                </a:lnTo>
                <a:lnTo>
                  <a:pt x="0" y="0"/>
                </a:lnTo>
                <a:lnTo>
                  <a:pt x="0" y="1403350"/>
                </a:lnTo>
                <a:close/>
              </a:path>
            </a:pathLst>
          </a:custGeom>
          <a:ln w="9525">
            <a:solidFill>
              <a:srgbClr val="000000"/>
            </a:solidFill>
          </a:ln>
        </p:spPr>
        <p:txBody>
          <a:bodyPr wrap="square" lIns="0" tIns="0" rIns="0" bIns="0" rtlCol="0">
            <a:noAutofit/>
          </a:bodyPr>
          <a:lstStyle/>
          <a:p>
            <a:endParaRPr/>
          </a:p>
        </p:txBody>
      </p:sp>
      <p:sp>
        <p:nvSpPr>
          <p:cNvPr id="8" name="object 8"/>
          <p:cNvSpPr txBox="1"/>
          <p:nvPr/>
        </p:nvSpPr>
        <p:spPr>
          <a:xfrm>
            <a:off x="4676647" y="4862704"/>
            <a:ext cx="1602105" cy="864869"/>
          </a:xfrm>
          <a:prstGeom prst="rect">
            <a:avLst/>
          </a:prstGeom>
        </p:spPr>
        <p:txBody>
          <a:bodyPr vert="horz" wrap="square" lIns="0" tIns="0" rIns="0" bIns="0" rtlCol="0">
            <a:noAutofit/>
          </a:bodyPr>
          <a:lstStyle/>
          <a:p>
            <a:pPr marL="12700" marR="12700" indent="-3810" algn="ctr">
              <a:lnSpc>
                <a:spcPct val="100000"/>
              </a:lnSpc>
            </a:pPr>
            <a:r>
              <a:rPr sz="1400" dirty="0" smtClean="0">
                <a:latin typeface="Arial"/>
                <a:cs typeface="Arial"/>
              </a:rPr>
              <a:t>hot</a:t>
            </a:r>
            <a:r>
              <a:rPr sz="1400" spc="-30" dirty="0" smtClean="0">
                <a:latin typeface="Arial"/>
                <a:cs typeface="Arial"/>
              </a:rPr>
              <a:t> </a:t>
            </a:r>
            <a:r>
              <a:rPr sz="1400" spc="0" dirty="0" smtClean="0">
                <a:latin typeface="Arial"/>
                <a:cs typeface="Arial"/>
              </a:rPr>
              <a:t>potato</a:t>
            </a:r>
            <a:r>
              <a:rPr sz="1400" spc="-45" dirty="0" smtClean="0">
                <a:latin typeface="Arial"/>
                <a:cs typeface="Arial"/>
              </a:rPr>
              <a:t> </a:t>
            </a:r>
            <a:r>
              <a:rPr sz="1400" spc="0" dirty="0" smtClean="0">
                <a:latin typeface="Arial"/>
                <a:cs typeface="Arial"/>
              </a:rPr>
              <a:t>routing: choose</a:t>
            </a:r>
            <a:r>
              <a:rPr sz="1400" spc="-55" dirty="0" smtClean="0">
                <a:latin typeface="Arial"/>
                <a:cs typeface="Arial"/>
              </a:rPr>
              <a:t> </a:t>
            </a:r>
            <a:r>
              <a:rPr sz="1400" spc="0" dirty="0" smtClean="0">
                <a:latin typeface="Arial"/>
                <a:cs typeface="Arial"/>
              </a:rPr>
              <a:t>the</a:t>
            </a:r>
            <a:r>
              <a:rPr sz="1400" spc="-20" dirty="0" smtClean="0">
                <a:latin typeface="Arial"/>
                <a:cs typeface="Arial"/>
              </a:rPr>
              <a:t> </a:t>
            </a:r>
            <a:r>
              <a:rPr sz="1400" spc="0" dirty="0" smtClean="0">
                <a:latin typeface="Arial"/>
                <a:cs typeface="Arial"/>
              </a:rPr>
              <a:t>gate</a:t>
            </a:r>
            <a:r>
              <a:rPr sz="1400" spc="-20" dirty="0" smtClean="0">
                <a:latin typeface="Arial"/>
                <a:cs typeface="Arial"/>
              </a:rPr>
              <a:t>w</a:t>
            </a:r>
            <a:r>
              <a:rPr sz="1400" spc="0" dirty="0" smtClean="0">
                <a:latin typeface="Arial"/>
                <a:cs typeface="Arial"/>
              </a:rPr>
              <a:t>ay that</a:t>
            </a:r>
            <a:r>
              <a:rPr sz="1400" spc="-40" dirty="0" smtClean="0">
                <a:latin typeface="Arial"/>
                <a:cs typeface="Arial"/>
              </a:rPr>
              <a:t> </a:t>
            </a:r>
            <a:r>
              <a:rPr sz="1400" spc="0" dirty="0" smtClean="0">
                <a:latin typeface="Arial"/>
                <a:cs typeface="Arial"/>
              </a:rPr>
              <a:t>has</a:t>
            </a:r>
            <a:r>
              <a:rPr sz="1400" spc="-15" dirty="0" smtClean="0">
                <a:latin typeface="Arial"/>
                <a:cs typeface="Arial"/>
              </a:rPr>
              <a:t> </a:t>
            </a:r>
            <a:r>
              <a:rPr sz="1400" spc="0" dirty="0" smtClean="0">
                <a:latin typeface="Arial"/>
                <a:cs typeface="Arial"/>
              </a:rPr>
              <a:t>the </a:t>
            </a:r>
            <a:r>
              <a:rPr sz="1400" spc="0" dirty="0" smtClean="0">
                <a:solidFill>
                  <a:srgbClr val="FF0000"/>
                </a:solidFill>
                <a:latin typeface="Arial"/>
                <a:cs typeface="Arial"/>
              </a:rPr>
              <a:t>smallest</a:t>
            </a:r>
            <a:r>
              <a:rPr sz="1400" spc="-50" dirty="0" smtClean="0">
                <a:solidFill>
                  <a:srgbClr val="FF0000"/>
                </a:solidFill>
                <a:latin typeface="Arial"/>
                <a:cs typeface="Arial"/>
              </a:rPr>
              <a:t> </a:t>
            </a:r>
            <a:r>
              <a:rPr sz="1400" spc="0" dirty="0" smtClean="0">
                <a:solidFill>
                  <a:srgbClr val="FF0000"/>
                </a:solidFill>
                <a:latin typeface="Arial"/>
                <a:cs typeface="Arial"/>
              </a:rPr>
              <a:t>least</a:t>
            </a:r>
            <a:r>
              <a:rPr sz="1400" spc="-30" dirty="0" smtClean="0">
                <a:solidFill>
                  <a:srgbClr val="FF0000"/>
                </a:solidFill>
                <a:latin typeface="Arial"/>
                <a:cs typeface="Arial"/>
              </a:rPr>
              <a:t> </a:t>
            </a:r>
            <a:r>
              <a:rPr sz="1400" spc="0" dirty="0" smtClean="0">
                <a:solidFill>
                  <a:srgbClr val="FF0000"/>
                </a:solidFill>
                <a:latin typeface="Arial"/>
                <a:cs typeface="Arial"/>
              </a:rPr>
              <a:t>cost</a:t>
            </a:r>
            <a:endParaRPr sz="1400" dirty="0">
              <a:solidFill>
                <a:srgbClr val="FF0000"/>
              </a:solidFill>
              <a:latin typeface="Arial"/>
              <a:cs typeface="Arial"/>
            </a:endParaRPr>
          </a:p>
        </p:txBody>
      </p:sp>
      <p:sp>
        <p:nvSpPr>
          <p:cNvPr id="9" name="object 9"/>
          <p:cNvSpPr/>
          <p:nvPr/>
        </p:nvSpPr>
        <p:spPr>
          <a:xfrm>
            <a:off x="4176648" y="5297679"/>
            <a:ext cx="379475" cy="76200"/>
          </a:xfrm>
          <a:custGeom>
            <a:avLst/>
            <a:gdLst/>
            <a:ahLst/>
            <a:cxnLst/>
            <a:rect l="l" t="t" r="r" b="b"/>
            <a:pathLst>
              <a:path w="379475" h="76200">
                <a:moveTo>
                  <a:pt x="303275" y="0"/>
                </a:moveTo>
                <a:lnTo>
                  <a:pt x="303275" y="76200"/>
                </a:lnTo>
                <a:lnTo>
                  <a:pt x="366775" y="44450"/>
                </a:lnTo>
                <a:lnTo>
                  <a:pt x="315975" y="44450"/>
                </a:lnTo>
                <a:lnTo>
                  <a:pt x="315975" y="31750"/>
                </a:lnTo>
                <a:lnTo>
                  <a:pt x="366775" y="31750"/>
                </a:lnTo>
                <a:lnTo>
                  <a:pt x="303275" y="0"/>
                </a:lnTo>
                <a:close/>
              </a:path>
              <a:path w="379475" h="76200">
                <a:moveTo>
                  <a:pt x="303275" y="31750"/>
                </a:moveTo>
                <a:lnTo>
                  <a:pt x="0" y="31750"/>
                </a:lnTo>
                <a:lnTo>
                  <a:pt x="0" y="44450"/>
                </a:lnTo>
                <a:lnTo>
                  <a:pt x="303275" y="44450"/>
                </a:lnTo>
                <a:lnTo>
                  <a:pt x="303275" y="31750"/>
                </a:lnTo>
                <a:close/>
              </a:path>
              <a:path w="379475" h="76200">
                <a:moveTo>
                  <a:pt x="366775" y="31750"/>
                </a:moveTo>
                <a:lnTo>
                  <a:pt x="315975" y="31750"/>
                </a:lnTo>
                <a:lnTo>
                  <a:pt x="315975" y="44450"/>
                </a:lnTo>
                <a:lnTo>
                  <a:pt x="366775" y="44450"/>
                </a:lnTo>
                <a:lnTo>
                  <a:pt x="379475" y="38100"/>
                </a:lnTo>
                <a:lnTo>
                  <a:pt x="366775" y="31750"/>
                </a:lnTo>
                <a:close/>
              </a:path>
            </a:pathLst>
          </a:custGeom>
          <a:solidFill>
            <a:srgbClr val="000000"/>
          </a:solidFill>
        </p:spPr>
        <p:txBody>
          <a:bodyPr wrap="square" lIns="0" tIns="0" rIns="0" bIns="0" rtlCol="0">
            <a:noAutofit/>
          </a:bodyPr>
          <a:lstStyle/>
          <a:p>
            <a:endParaRPr/>
          </a:p>
        </p:txBody>
      </p:sp>
      <p:sp>
        <p:nvSpPr>
          <p:cNvPr id="10" name="object 10"/>
          <p:cNvSpPr/>
          <p:nvPr/>
        </p:nvSpPr>
        <p:spPr>
          <a:xfrm>
            <a:off x="6762750" y="4672292"/>
            <a:ext cx="1800225" cy="1404874"/>
          </a:xfrm>
          <a:custGeom>
            <a:avLst/>
            <a:gdLst/>
            <a:ahLst/>
            <a:cxnLst/>
            <a:rect l="l" t="t" r="r" b="b"/>
            <a:pathLst>
              <a:path w="1800225" h="1404874">
                <a:moveTo>
                  <a:pt x="0" y="1404874"/>
                </a:moveTo>
                <a:lnTo>
                  <a:pt x="1800225" y="1404874"/>
                </a:lnTo>
                <a:lnTo>
                  <a:pt x="1800225" y="0"/>
                </a:lnTo>
                <a:lnTo>
                  <a:pt x="0" y="0"/>
                </a:lnTo>
                <a:lnTo>
                  <a:pt x="0" y="1404874"/>
                </a:lnTo>
                <a:close/>
              </a:path>
            </a:pathLst>
          </a:custGeom>
          <a:ln w="9525">
            <a:solidFill>
              <a:srgbClr val="000000"/>
            </a:solidFill>
          </a:ln>
        </p:spPr>
        <p:txBody>
          <a:bodyPr wrap="square" lIns="0" tIns="0" rIns="0" bIns="0" rtlCol="0">
            <a:noAutofit/>
          </a:bodyPr>
          <a:lstStyle/>
          <a:p>
            <a:endParaRPr/>
          </a:p>
        </p:txBody>
      </p:sp>
      <p:sp>
        <p:nvSpPr>
          <p:cNvPr id="11" name="object 11"/>
          <p:cNvSpPr txBox="1"/>
          <p:nvPr/>
        </p:nvSpPr>
        <p:spPr>
          <a:xfrm>
            <a:off x="6813550" y="4708780"/>
            <a:ext cx="1723389" cy="1291590"/>
          </a:xfrm>
          <a:prstGeom prst="rect">
            <a:avLst/>
          </a:prstGeom>
        </p:spPr>
        <p:txBody>
          <a:bodyPr vert="horz" wrap="square" lIns="0" tIns="0" rIns="0" bIns="0" rtlCol="0">
            <a:noAutofit/>
          </a:bodyPr>
          <a:lstStyle/>
          <a:p>
            <a:pPr marL="12700" marR="12700" indent="51435" algn="ctr">
              <a:lnSpc>
                <a:spcPct val="100000"/>
              </a:lnSpc>
            </a:pPr>
            <a:r>
              <a:rPr sz="1400" dirty="0" smtClean="0">
                <a:latin typeface="Arial"/>
                <a:cs typeface="Arial"/>
              </a:rPr>
              <a:t>deter</a:t>
            </a:r>
            <a:r>
              <a:rPr sz="1400" spc="-10" dirty="0" smtClean="0">
                <a:latin typeface="Arial"/>
                <a:cs typeface="Arial"/>
              </a:rPr>
              <a:t>m</a:t>
            </a:r>
            <a:r>
              <a:rPr sz="1400" spc="0" dirty="0" smtClean="0">
                <a:latin typeface="Arial"/>
                <a:cs typeface="Arial"/>
              </a:rPr>
              <a:t>ine</a:t>
            </a:r>
            <a:r>
              <a:rPr sz="1400" spc="-55" dirty="0" smtClean="0">
                <a:latin typeface="Arial"/>
                <a:cs typeface="Arial"/>
              </a:rPr>
              <a:t> </a:t>
            </a:r>
            <a:r>
              <a:rPr sz="1400" spc="0" dirty="0" smtClean="0">
                <a:latin typeface="Arial"/>
                <a:cs typeface="Arial"/>
              </a:rPr>
              <a:t>from for</a:t>
            </a:r>
            <a:r>
              <a:rPr sz="1400" spc="-20" dirty="0" smtClean="0">
                <a:latin typeface="Arial"/>
                <a:cs typeface="Arial"/>
              </a:rPr>
              <a:t>w</a:t>
            </a:r>
            <a:r>
              <a:rPr sz="1400" spc="0" dirty="0" smtClean="0">
                <a:latin typeface="Arial"/>
                <a:cs typeface="Arial"/>
              </a:rPr>
              <a:t>arding</a:t>
            </a:r>
            <a:r>
              <a:rPr sz="1400" spc="-45" dirty="0" smtClean="0">
                <a:latin typeface="Arial"/>
                <a:cs typeface="Arial"/>
              </a:rPr>
              <a:t> </a:t>
            </a:r>
            <a:r>
              <a:rPr sz="1400" spc="0" dirty="0" smtClean="0">
                <a:latin typeface="Arial"/>
                <a:cs typeface="Arial"/>
              </a:rPr>
              <a:t>table</a:t>
            </a:r>
            <a:r>
              <a:rPr sz="1400" spc="-35" dirty="0" smtClean="0">
                <a:latin typeface="Arial"/>
                <a:cs typeface="Arial"/>
              </a:rPr>
              <a:t> </a:t>
            </a:r>
            <a:r>
              <a:rPr sz="1400" spc="0" dirty="0" smtClean="0">
                <a:latin typeface="Arial"/>
                <a:cs typeface="Arial"/>
              </a:rPr>
              <a:t>the interfa</a:t>
            </a:r>
            <a:r>
              <a:rPr sz="1400" spc="-10" dirty="0" smtClean="0">
                <a:latin typeface="Arial"/>
                <a:cs typeface="Arial"/>
              </a:rPr>
              <a:t>c</a:t>
            </a:r>
            <a:r>
              <a:rPr sz="1400" spc="0" dirty="0" smtClean="0">
                <a:latin typeface="Arial"/>
                <a:cs typeface="Arial"/>
              </a:rPr>
              <a:t>e</a:t>
            </a:r>
            <a:r>
              <a:rPr sz="1400" spc="-55" dirty="0" smtClean="0">
                <a:latin typeface="Arial"/>
                <a:cs typeface="Arial"/>
              </a:rPr>
              <a:t> </a:t>
            </a:r>
            <a:r>
              <a:rPr sz="1400" i="1" spc="0" dirty="0" smtClean="0">
                <a:solidFill>
                  <a:srgbClr val="CC0000"/>
                </a:solidFill>
                <a:latin typeface="Arial"/>
                <a:cs typeface="Arial"/>
              </a:rPr>
              <a:t>I </a:t>
            </a:r>
            <a:r>
              <a:rPr sz="1400" spc="0" dirty="0" smtClean="0">
                <a:latin typeface="Arial"/>
                <a:cs typeface="Arial"/>
              </a:rPr>
              <a:t>that</a:t>
            </a:r>
            <a:r>
              <a:rPr sz="1400" spc="-30" dirty="0" smtClean="0">
                <a:latin typeface="Arial"/>
                <a:cs typeface="Arial"/>
              </a:rPr>
              <a:t> </a:t>
            </a:r>
            <a:r>
              <a:rPr sz="1400" spc="0" dirty="0" smtClean="0">
                <a:latin typeface="Arial"/>
                <a:cs typeface="Arial"/>
              </a:rPr>
              <a:t>leads to</a:t>
            </a:r>
            <a:r>
              <a:rPr sz="1400" spc="-30" dirty="0" smtClean="0">
                <a:latin typeface="Arial"/>
                <a:cs typeface="Arial"/>
              </a:rPr>
              <a:t> </a:t>
            </a:r>
            <a:r>
              <a:rPr sz="1400" spc="0" dirty="0" smtClean="0">
                <a:latin typeface="Arial"/>
                <a:cs typeface="Arial"/>
              </a:rPr>
              <a:t>leas</a:t>
            </a:r>
            <a:r>
              <a:rPr sz="1400" spc="5" dirty="0" smtClean="0">
                <a:latin typeface="Arial"/>
                <a:cs typeface="Arial"/>
              </a:rPr>
              <a:t>t</a:t>
            </a:r>
            <a:r>
              <a:rPr sz="1400" spc="0" dirty="0" smtClean="0">
                <a:latin typeface="Arial"/>
                <a:cs typeface="Arial"/>
              </a:rPr>
              <a:t>-cost</a:t>
            </a:r>
            <a:r>
              <a:rPr sz="1400" spc="-60" dirty="0" smtClean="0">
                <a:latin typeface="Arial"/>
                <a:cs typeface="Arial"/>
              </a:rPr>
              <a:t> </a:t>
            </a:r>
            <a:r>
              <a:rPr sz="1400" spc="0" dirty="0" smtClean="0">
                <a:latin typeface="Arial"/>
                <a:cs typeface="Arial"/>
              </a:rPr>
              <a:t>gate</a:t>
            </a:r>
            <a:r>
              <a:rPr sz="1400" spc="-20" dirty="0" smtClean="0">
                <a:latin typeface="Arial"/>
                <a:cs typeface="Arial"/>
              </a:rPr>
              <a:t>w</a:t>
            </a:r>
            <a:r>
              <a:rPr sz="1400" spc="-5" dirty="0" smtClean="0">
                <a:latin typeface="Arial"/>
                <a:cs typeface="Arial"/>
              </a:rPr>
              <a:t>a</a:t>
            </a:r>
            <a:r>
              <a:rPr sz="1400" spc="-130" dirty="0" smtClean="0">
                <a:latin typeface="Arial"/>
                <a:cs typeface="Arial"/>
              </a:rPr>
              <a:t>y</a:t>
            </a:r>
            <a:r>
              <a:rPr sz="1400" spc="0" dirty="0" smtClean="0">
                <a:latin typeface="Arial"/>
                <a:cs typeface="Arial"/>
              </a:rPr>
              <a:t>. Enter</a:t>
            </a:r>
            <a:r>
              <a:rPr sz="1400" spc="-40" dirty="0" smtClean="0">
                <a:latin typeface="Arial"/>
                <a:cs typeface="Arial"/>
              </a:rPr>
              <a:t> </a:t>
            </a:r>
            <a:r>
              <a:rPr sz="1400" i="1" spc="0" dirty="0" smtClean="0">
                <a:solidFill>
                  <a:srgbClr val="CC0000"/>
                </a:solidFill>
                <a:latin typeface="Arial"/>
                <a:cs typeface="Arial"/>
              </a:rPr>
              <a:t>(</a:t>
            </a:r>
            <a:r>
              <a:rPr sz="1400" i="1" spc="5" dirty="0" smtClean="0">
                <a:solidFill>
                  <a:srgbClr val="CC0000"/>
                </a:solidFill>
                <a:latin typeface="Arial"/>
                <a:cs typeface="Arial"/>
              </a:rPr>
              <a:t>x,I</a:t>
            </a:r>
            <a:r>
              <a:rPr sz="1400" i="1" spc="0" dirty="0" smtClean="0">
                <a:solidFill>
                  <a:srgbClr val="CC0000"/>
                </a:solidFill>
                <a:latin typeface="Arial"/>
                <a:cs typeface="Arial"/>
              </a:rPr>
              <a:t>)</a:t>
            </a:r>
            <a:r>
              <a:rPr sz="1400" i="1" spc="-30" dirty="0" smtClean="0">
                <a:solidFill>
                  <a:srgbClr val="CC0000"/>
                </a:solidFill>
                <a:latin typeface="Arial"/>
                <a:cs typeface="Arial"/>
              </a:rPr>
              <a:t> </a:t>
            </a:r>
            <a:r>
              <a:rPr sz="1400" spc="0" dirty="0" smtClean="0">
                <a:latin typeface="Arial"/>
                <a:cs typeface="Arial"/>
              </a:rPr>
              <a:t>in for</a:t>
            </a:r>
            <a:r>
              <a:rPr sz="1400" spc="-20" dirty="0" smtClean="0">
                <a:latin typeface="Arial"/>
                <a:cs typeface="Arial"/>
              </a:rPr>
              <a:t>w</a:t>
            </a:r>
            <a:r>
              <a:rPr sz="1400" spc="0" dirty="0" smtClean="0">
                <a:latin typeface="Arial"/>
                <a:cs typeface="Arial"/>
              </a:rPr>
              <a:t>arding</a:t>
            </a:r>
            <a:r>
              <a:rPr sz="1400" spc="-45" dirty="0" smtClean="0">
                <a:latin typeface="Arial"/>
                <a:cs typeface="Arial"/>
              </a:rPr>
              <a:t> </a:t>
            </a:r>
            <a:r>
              <a:rPr sz="1400" spc="0" dirty="0" smtClean="0">
                <a:latin typeface="Arial"/>
                <a:cs typeface="Arial"/>
              </a:rPr>
              <a:t>table</a:t>
            </a:r>
            <a:endParaRPr sz="1400">
              <a:latin typeface="Arial"/>
              <a:cs typeface="Arial"/>
            </a:endParaRPr>
          </a:p>
        </p:txBody>
      </p:sp>
      <p:sp>
        <p:nvSpPr>
          <p:cNvPr id="12" name="object 12"/>
          <p:cNvSpPr/>
          <p:nvPr/>
        </p:nvSpPr>
        <p:spPr>
          <a:xfrm>
            <a:off x="6370573" y="5324730"/>
            <a:ext cx="408050" cy="76200"/>
          </a:xfrm>
          <a:custGeom>
            <a:avLst/>
            <a:gdLst/>
            <a:ahLst/>
            <a:cxnLst/>
            <a:rect l="l" t="t" r="r" b="b"/>
            <a:pathLst>
              <a:path w="408050" h="76200">
                <a:moveTo>
                  <a:pt x="331850" y="0"/>
                </a:moveTo>
                <a:lnTo>
                  <a:pt x="331850" y="76200"/>
                </a:lnTo>
                <a:lnTo>
                  <a:pt x="395350" y="44450"/>
                </a:lnTo>
                <a:lnTo>
                  <a:pt x="344550" y="44450"/>
                </a:lnTo>
                <a:lnTo>
                  <a:pt x="344550" y="31750"/>
                </a:lnTo>
                <a:lnTo>
                  <a:pt x="395350" y="31750"/>
                </a:lnTo>
                <a:lnTo>
                  <a:pt x="331850" y="0"/>
                </a:lnTo>
                <a:close/>
              </a:path>
              <a:path w="408050" h="76200">
                <a:moveTo>
                  <a:pt x="331850" y="31750"/>
                </a:moveTo>
                <a:lnTo>
                  <a:pt x="0" y="31750"/>
                </a:lnTo>
                <a:lnTo>
                  <a:pt x="0" y="44450"/>
                </a:lnTo>
                <a:lnTo>
                  <a:pt x="331850" y="44450"/>
                </a:lnTo>
                <a:lnTo>
                  <a:pt x="331850" y="31750"/>
                </a:lnTo>
                <a:close/>
              </a:path>
              <a:path w="408050" h="76200">
                <a:moveTo>
                  <a:pt x="395350" y="31750"/>
                </a:moveTo>
                <a:lnTo>
                  <a:pt x="344550" y="31750"/>
                </a:lnTo>
                <a:lnTo>
                  <a:pt x="344550" y="44450"/>
                </a:lnTo>
                <a:lnTo>
                  <a:pt x="395350" y="44450"/>
                </a:lnTo>
                <a:lnTo>
                  <a:pt x="408050" y="38100"/>
                </a:lnTo>
                <a:lnTo>
                  <a:pt x="395350" y="31750"/>
                </a:lnTo>
                <a:close/>
              </a:path>
            </a:pathLst>
          </a:custGeom>
          <a:solidFill>
            <a:srgbClr val="000000"/>
          </a:solidFill>
        </p:spPr>
        <p:txBody>
          <a:bodyPr wrap="square" lIns="0" tIns="0" rIns="0" bIns="0" rtlCol="0">
            <a:noAutofit/>
          </a:bodyPr>
          <a:lstStyle/>
          <a:p>
            <a:endParaRPr/>
          </a:p>
        </p:txBody>
      </p:sp>
      <p:sp>
        <p:nvSpPr>
          <p:cNvPr id="13" name="object 13"/>
          <p:cNvSpPr txBox="1"/>
          <p:nvPr/>
        </p:nvSpPr>
        <p:spPr>
          <a:xfrm>
            <a:off x="489915" y="1269874"/>
            <a:ext cx="7657465" cy="3230880"/>
          </a:xfrm>
          <a:prstGeom prst="rect">
            <a:avLst/>
          </a:prstGeom>
        </p:spPr>
        <p:txBody>
          <a:bodyPr vert="horz" wrap="square" lIns="0" tIns="0" rIns="0" bIns="0" rtlCol="0">
            <a:noAutofit/>
          </a:bodyPr>
          <a:lstStyle/>
          <a:p>
            <a:pPr marL="355600" marR="12700" indent="-342900">
              <a:lnSpc>
                <a:spcPts val="302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又假设</a:t>
            </a:r>
            <a:r>
              <a:rPr sz="2800" spc="-10" dirty="0" smtClean="0">
                <a:latin typeface="宋体"/>
                <a:cs typeface="宋体"/>
              </a:rPr>
              <a:t>AS1</a:t>
            </a:r>
            <a:r>
              <a:rPr sz="2800" spc="-30" dirty="0" smtClean="0">
                <a:latin typeface="宋体"/>
                <a:cs typeface="宋体"/>
              </a:rPr>
              <a:t>从</a:t>
            </a:r>
            <a:r>
              <a:rPr sz="2800" spc="-10" dirty="0" smtClean="0">
                <a:latin typeface="宋体"/>
                <a:cs typeface="宋体"/>
              </a:rPr>
              <a:t>inter-AS</a:t>
            </a:r>
            <a:r>
              <a:rPr sz="2800" spc="-30" dirty="0" smtClean="0">
                <a:latin typeface="宋体"/>
                <a:cs typeface="宋体"/>
              </a:rPr>
              <a:t>协议学习获知子</a:t>
            </a:r>
            <a:r>
              <a:rPr sz="2800" spc="-25" dirty="0" smtClean="0">
                <a:latin typeface="宋体"/>
                <a:cs typeface="宋体"/>
              </a:rPr>
              <a:t>网</a:t>
            </a:r>
            <a:r>
              <a:rPr sz="2950" spc="-90" dirty="0" smtClean="0">
                <a:solidFill>
                  <a:srgbClr val="CC0000"/>
                </a:solidFill>
                <a:latin typeface="宋体"/>
                <a:cs typeface="宋体"/>
              </a:rPr>
              <a:t>x</a:t>
            </a:r>
            <a:r>
              <a:rPr sz="2950" spc="-80" dirty="0" smtClean="0">
                <a:solidFill>
                  <a:srgbClr val="CC0000"/>
                </a:solidFill>
                <a:latin typeface="宋体"/>
                <a:cs typeface="宋体"/>
              </a:rPr>
              <a:t> </a:t>
            </a:r>
            <a:r>
              <a:rPr sz="2800" spc="-30" dirty="0" smtClean="0">
                <a:latin typeface="宋体"/>
                <a:cs typeface="宋体"/>
              </a:rPr>
              <a:t>可经</a:t>
            </a:r>
            <a:r>
              <a:rPr sz="2800" spc="-25" dirty="0" smtClean="0">
                <a:latin typeface="宋体"/>
                <a:cs typeface="宋体"/>
              </a:rPr>
              <a:t> 由</a:t>
            </a:r>
            <a:r>
              <a:rPr sz="2800" spc="-10" dirty="0" smtClean="0">
                <a:latin typeface="宋体"/>
                <a:cs typeface="宋体"/>
              </a:rPr>
              <a:t>AS2</a:t>
            </a:r>
            <a:r>
              <a:rPr sz="2800" spc="-30" dirty="0" smtClean="0">
                <a:latin typeface="宋体"/>
                <a:cs typeface="宋体"/>
              </a:rPr>
              <a:t>和</a:t>
            </a:r>
            <a:r>
              <a:rPr sz="2800" spc="-10" dirty="0" smtClean="0">
                <a:latin typeface="宋体"/>
                <a:cs typeface="宋体"/>
              </a:rPr>
              <a:t>AS3</a:t>
            </a:r>
            <a:r>
              <a:rPr sz="2800" spc="-30" dirty="0" smtClean="0">
                <a:latin typeface="宋体"/>
                <a:cs typeface="宋体"/>
              </a:rPr>
              <a:t>均可到达</a:t>
            </a:r>
            <a:endParaRPr sz="2800" dirty="0">
              <a:latin typeface="宋体"/>
              <a:cs typeface="宋体"/>
            </a:endParaRPr>
          </a:p>
          <a:p>
            <a:pPr>
              <a:lnSpc>
                <a:spcPts val="700"/>
              </a:lnSpc>
              <a:spcBef>
                <a:spcPts val="37"/>
              </a:spcBef>
            </a:pPr>
            <a:endParaRPr sz="700" dirty="0"/>
          </a:p>
          <a:p>
            <a:pPr marL="355600" marR="196215" indent="-342900">
              <a:lnSpc>
                <a:spcPct val="868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5" dirty="0" smtClean="0">
                <a:latin typeface="宋体"/>
                <a:cs typeface="宋体"/>
              </a:rPr>
              <a:t>为配置路由</a:t>
            </a:r>
            <a:r>
              <a:rPr sz="2800" spc="-30" dirty="0" smtClean="0">
                <a:latin typeface="宋体"/>
                <a:cs typeface="宋体"/>
              </a:rPr>
              <a:t>器</a:t>
            </a:r>
            <a:r>
              <a:rPr sz="2800" spc="-15" dirty="0" smtClean="0">
                <a:latin typeface="宋体"/>
                <a:cs typeface="宋体"/>
              </a:rPr>
              <a:t>1d</a:t>
            </a:r>
            <a:r>
              <a:rPr sz="2800" spc="-35" dirty="0" smtClean="0">
                <a:latin typeface="宋体"/>
                <a:cs typeface="宋体"/>
              </a:rPr>
              <a:t>的转发表，其必须确定究</a:t>
            </a:r>
            <a:r>
              <a:rPr sz="2800" spc="-25" dirty="0" smtClean="0">
                <a:latin typeface="宋体"/>
                <a:cs typeface="宋体"/>
              </a:rPr>
              <a:t>竟</a:t>
            </a:r>
            <a:r>
              <a:rPr sz="2800" spc="-30" dirty="0" smtClean="0">
                <a:latin typeface="宋体"/>
                <a:cs typeface="宋体"/>
              </a:rPr>
              <a:t>应 该将目的地为</a:t>
            </a:r>
            <a:r>
              <a:rPr sz="2800" spc="-10" dirty="0" smtClean="0">
                <a:latin typeface="宋体"/>
                <a:cs typeface="宋体"/>
              </a:rPr>
              <a:t>x</a:t>
            </a:r>
            <a:r>
              <a:rPr sz="2800" spc="-30" dirty="0" smtClean="0">
                <a:latin typeface="宋体"/>
                <a:cs typeface="宋体"/>
              </a:rPr>
              <a:t>的数据报转发给哪个网</a:t>
            </a:r>
            <a:r>
              <a:rPr sz="2800" spc="-25" dirty="0" smtClean="0">
                <a:latin typeface="宋体"/>
                <a:cs typeface="宋体"/>
              </a:rPr>
              <a:t>关，</a:t>
            </a:r>
            <a:r>
              <a:rPr sz="2800" spc="-10" dirty="0" smtClean="0">
                <a:latin typeface="宋体"/>
                <a:cs typeface="宋体"/>
              </a:rPr>
              <a:t>1c </a:t>
            </a:r>
            <a:r>
              <a:rPr sz="2800" spc="-15" dirty="0" smtClean="0">
                <a:latin typeface="宋体"/>
                <a:cs typeface="宋体"/>
              </a:rPr>
              <a:t>or 1</a:t>
            </a:r>
            <a:r>
              <a:rPr sz="2800" spc="-10" dirty="0" smtClean="0">
                <a:latin typeface="宋体"/>
                <a:cs typeface="宋体"/>
              </a:rPr>
              <a:t>b</a:t>
            </a:r>
            <a:r>
              <a:rPr sz="2800" spc="-15" dirty="0" smtClean="0">
                <a:latin typeface="宋体"/>
                <a:cs typeface="宋体"/>
              </a:rPr>
              <a:t>?</a:t>
            </a:r>
            <a:endParaRPr sz="2800" dirty="0">
              <a:latin typeface="宋体"/>
              <a:cs typeface="宋体"/>
            </a:endParaRPr>
          </a:p>
          <a:p>
            <a:pPr marL="469900">
              <a:lnSpc>
                <a:spcPct val="100000"/>
              </a:lnSpc>
              <a:spcBef>
                <a:spcPts val="484"/>
              </a:spcBef>
              <a:tabLst>
                <a:tab pos="756285" algn="l"/>
              </a:tabLst>
            </a:pPr>
            <a:r>
              <a:rPr sz="1650" spc="10" dirty="0" smtClean="0">
                <a:solidFill>
                  <a:srgbClr val="7E7E7E"/>
                </a:solidFill>
                <a:latin typeface="Verdana"/>
                <a:cs typeface="Verdana"/>
              </a:rPr>
              <a:t>●	</a:t>
            </a:r>
            <a:r>
              <a:rPr sz="2400" spc="10" dirty="0" smtClean="0">
                <a:latin typeface="宋体"/>
                <a:cs typeface="宋体"/>
              </a:rPr>
              <a:t>这是intra-AS</a:t>
            </a:r>
            <a:r>
              <a:rPr sz="2400" spc="-15" dirty="0" smtClean="0">
                <a:latin typeface="宋体"/>
                <a:cs typeface="宋体"/>
              </a:rPr>
              <a:t> </a:t>
            </a:r>
            <a:r>
              <a:rPr sz="2400" spc="0" dirty="0" smtClean="0">
                <a:latin typeface="宋体"/>
                <a:cs typeface="宋体"/>
              </a:rPr>
              <a:t>选路协议的任务</a:t>
            </a:r>
            <a:endParaRPr sz="2400" dirty="0">
              <a:latin typeface="宋体"/>
              <a:cs typeface="宋体"/>
            </a:endParaRPr>
          </a:p>
          <a:p>
            <a:pPr marL="299085" indent="-287020">
              <a:lnSpc>
                <a:spcPct val="100000"/>
              </a:lnSpc>
              <a:spcBef>
                <a:spcPts val="215"/>
              </a:spcBef>
              <a:buClr>
                <a:srgbClr val="7E7E7E"/>
              </a:buClr>
              <a:buSzPct val="69642"/>
              <a:buFont typeface="Verdana"/>
              <a:buChar char="●"/>
              <a:tabLst>
                <a:tab pos="299085" algn="l"/>
              </a:tabLst>
            </a:pPr>
            <a:r>
              <a:rPr sz="2800" spc="-35" dirty="0" smtClean="0">
                <a:latin typeface="宋体"/>
                <a:cs typeface="宋体"/>
              </a:rPr>
              <a:t>热土豆选</a:t>
            </a:r>
            <a:r>
              <a:rPr sz="2800" spc="-30" dirty="0" smtClean="0">
                <a:latin typeface="宋体"/>
                <a:cs typeface="宋体"/>
              </a:rPr>
              <a:t>路</a:t>
            </a:r>
            <a:r>
              <a:rPr sz="2800" spc="-10" dirty="0" smtClean="0">
                <a:latin typeface="宋体"/>
                <a:cs typeface="宋体"/>
              </a:rPr>
              <a:t>(</a:t>
            </a:r>
            <a:r>
              <a:rPr sz="2800" i="1" spc="-15" dirty="0" smtClean="0">
                <a:solidFill>
                  <a:srgbClr val="CC0000"/>
                </a:solidFill>
                <a:latin typeface="Arial"/>
                <a:cs typeface="Arial"/>
              </a:rPr>
              <a:t>hot</a:t>
            </a:r>
            <a:r>
              <a:rPr sz="2800" i="1" spc="5" dirty="0" smtClean="0">
                <a:solidFill>
                  <a:srgbClr val="CC0000"/>
                </a:solidFill>
                <a:latin typeface="Arial"/>
                <a:cs typeface="Arial"/>
              </a:rPr>
              <a:t> </a:t>
            </a:r>
            <a:r>
              <a:rPr sz="2800" i="1" spc="-20" dirty="0" smtClean="0">
                <a:solidFill>
                  <a:srgbClr val="CC0000"/>
                </a:solidFill>
                <a:latin typeface="Arial"/>
                <a:cs typeface="Arial"/>
              </a:rPr>
              <a:t>p</a:t>
            </a:r>
            <a:r>
              <a:rPr sz="2800" i="1" spc="-15" dirty="0" smtClean="0">
                <a:solidFill>
                  <a:srgbClr val="CC0000"/>
                </a:solidFill>
                <a:latin typeface="Arial"/>
                <a:cs typeface="Arial"/>
              </a:rPr>
              <a:t>otato</a:t>
            </a:r>
            <a:r>
              <a:rPr sz="2800" i="1" spc="5" dirty="0" smtClean="0">
                <a:solidFill>
                  <a:srgbClr val="CC0000"/>
                </a:solidFill>
                <a:latin typeface="Arial"/>
                <a:cs typeface="Arial"/>
              </a:rPr>
              <a:t> </a:t>
            </a:r>
            <a:r>
              <a:rPr sz="2800" i="1" spc="-10" dirty="0" smtClean="0">
                <a:solidFill>
                  <a:srgbClr val="CC0000"/>
                </a:solidFill>
                <a:latin typeface="Arial"/>
                <a:cs typeface="Arial"/>
              </a:rPr>
              <a:t>r</a:t>
            </a:r>
            <a:r>
              <a:rPr sz="2800" i="1" spc="-15" dirty="0" smtClean="0">
                <a:solidFill>
                  <a:srgbClr val="CC0000"/>
                </a:solidFill>
                <a:latin typeface="Arial"/>
                <a:cs typeface="Arial"/>
              </a:rPr>
              <a:t>out</a:t>
            </a:r>
            <a:r>
              <a:rPr sz="2800" i="1" spc="-5" dirty="0" smtClean="0">
                <a:solidFill>
                  <a:srgbClr val="CC0000"/>
                </a:solidFill>
                <a:latin typeface="Arial"/>
                <a:cs typeface="Arial"/>
              </a:rPr>
              <a:t>i</a:t>
            </a:r>
            <a:r>
              <a:rPr sz="2800" i="1" spc="-20" dirty="0" smtClean="0">
                <a:solidFill>
                  <a:srgbClr val="CC0000"/>
                </a:solidFill>
                <a:latin typeface="Arial"/>
                <a:cs typeface="Arial"/>
              </a:rPr>
              <a:t>n</a:t>
            </a:r>
            <a:r>
              <a:rPr sz="2800" i="1" spc="0" dirty="0" smtClean="0">
                <a:solidFill>
                  <a:srgbClr val="CC0000"/>
                </a:solidFill>
                <a:latin typeface="Arial"/>
                <a:cs typeface="Arial"/>
              </a:rPr>
              <a:t>g</a:t>
            </a:r>
            <a:r>
              <a:rPr sz="2800" spc="-15" dirty="0" smtClean="0">
                <a:latin typeface="宋体"/>
                <a:cs typeface="宋体"/>
              </a:rPr>
              <a:t>)</a:t>
            </a:r>
            <a:endParaRPr sz="2800" dirty="0">
              <a:latin typeface="宋体"/>
              <a:cs typeface="宋体"/>
            </a:endParaRPr>
          </a:p>
          <a:p>
            <a:pPr marL="469900">
              <a:lnSpc>
                <a:spcPts val="2735"/>
              </a:lnSpc>
              <a:spcBef>
                <a:spcPts val="229"/>
              </a:spcBef>
              <a:tabLst>
                <a:tab pos="756285" algn="l"/>
              </a:tabLst>
            </a:pPr>
            <a:r>
              <a:rPr sz="1650" spc="10" dirty="0" smtClean="0">
                <a:solidFill>
                  <a:srgbClr val="7E7E7E"/>
                </a:solidFill>
                <a:latin typeface="Verdana"/>
                <a:cs typeface="Verdana"/>
              </a:rPr>
              <a:t>●	</a:t>
            </a:r>
            <a:r>
              <a:rPr sz="2400" spc="10" dirty="0" smtClean="0">
                <a:latin typeface="宋体"/>
                <a:cs typeface="宋体"/>
              </a:rPr>
              <a:t>将数据报转发给最近的网关路由器</a:t>
            </a:r>
            <a:endParaRPr sz="2400" dirty="0">
              <a:latin typeface="宋体"/>
              <a:cs typeface="宋体"/>
            </a:endParaRPr>
          </a:p>
        </p:txBody>
      </p:sp>
      <p:sp>
        <p:nvSpPr>
          <p:cNvPr id="14" name="object 14"/>
          <p:cNvSpPr txBox="1"/>
          <p:nvPr/>
        </p:nvSpPr>
        <p:spPr>
          <a:xfrm>
            <a:off x="463092" y="381000"/>
            <a:ext cx="7995108" cy="571500"/>
          </a:xfrm>
          <a:prstGeom prst="rect">
            <a:avLst/>
          </a:prstGeom>
        </p:spPr>
        <p:txBody>
          <a:bodyPr vert="horz" wrap="square" lIns="0" tIns="0" rIns="0" bIns="0" rtlCol="0">
            <a:noAutofit/>
          </a:bodyPr>
          <a:lstStyle/>
          <a:p>
            <a:pPr marL="12700">
              <a:lnSpc>
                <a:spcPct val="100000"/>
              </a:lnSpc>
            </a:pPr>
            <a:r>
              <a:rPr sz="3600" b="1" dirty="0" smtClean="0">
                <a:latin typeface="黑体"/>
                <a:cs typeface="黑体"/>
              </a:rPr>
              <a:t>例</a:t>
            </a:r>
            <a:r>
              <a:rPr sz="3600" b="1" spc="-5" dirty="0" smtClean="0">
                <a:latin typeface="黑体"/>
                <a:cs typeface="黑体"/>
              </a:rPr>
              <a:t>子</a:t>
            </a:r>
            <a:r>
              <a:rPr lang="en-US" altLang="zh-CN" sz="3600" b="1" spc="-5" dirty="0" smtClean="0">
                <a:latin typeface="黑体"/>
                <a:cs typeface="黑体"/>
              </a:rPr>
              <a:t>2</a:t>
            </a:r>
            <a:r>
              <a:rPr sz="3600" b="1" spc="-10" dirty="0" smtClean="0">
                <a:latin typeface="Calibri"/>
                <a:cs typeface="Calibri"/>
              </a:rPr>
              <a:t>:</a:t>
            </a:r>
            <a:r>
              <a:rPr sz="3600" b="1" spc="-15" dirty="0" smtClean="0">
                <a:latin typeface="Calibri"/>
                <a:cs typeface="Calibri"/>
              </a:rPr>
              <a:t> </a:t>
            </a:r>
            <a:r>
              <a:rPr sz="3600" b="1" spc="0" dirty="0" smtClean="0">
                <a:latin typeface="黑体"/>
                <a:cs typeface="黑体"/>
              </a:rPr>
              <a:t>在多个域间进行选择</a:t>
            </a:r>
            <a:r>
              <a:rPr lang="en-US" altLang="zh-CN" sz="3600" b="1" spc="0" dirty="0" smtClean="0">
                <a:latin typeface="黑体"/>
                <a:cs typeface="黑体"/>
              </a:rPr>
              <a:t>(</a:t>
            </a:r>
            <a:r>
              <a:rPr lang="zh-CN" altLang="en-US" sz="3600" b="1" dirty="0" smtClean="0">
                <a:latin typeface="黑体"/>
                <a:cs typeface="黑体"/>
              </a:rPr>
              <a:t>续</a:t>
            </a:r>
            <a:r>
              <a:rPr lang="en-US" altLang="zh-CN" sz="3600" b="1" spc="0" dirty="0" smtClean="0">
                <a:latin typeface="黑体"/>
                <a:cs typeface="黑体"/>
              </a:rPr>
              <a:t>)</a:t>
            </a:r>
            <a:endParaRPr sz="3600" b="1" dirty="0">
              <a:latin typeface="黑体"/>
              <a:cs typeface="黑体"/>
            </a:endParaRPr>
          </a:p>
        </p:txBody>
      </p:sp>
    </p:spTree>
    <p:extLst>
      <p:ext uri="{BB962C8B-B14F-4D97-AF65-F5344CB8AC3E}">
        <p14:creationId xmlns:p14="http://schemas.microsoft.com/office/powerpoint/2010/main" val="116652481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0"/>
            <a:ext cx="8077200" cy="638994"/>
          </a:xfrm>
          <a:prstGeom prst="rect">
            <a:avLst/>
          </a:prstGeom>
        </p:spPr>
        <p:txBody>
          <a:bodyPr vert="horz" wrap="square" lIns="0" tIns="0" rIns="0" bIns="0" rtlCol="0">
            <a:noAutofit/>
          </a:bodyPr>
          <a:lstStyle/>
          <a:p>
            <a:pPr marL="12700" algn="l">
              <a:lnSpc>
                <a:spcPts val="4560"/>
              </a:lnSpc>
            </a:pPr>
            <a:r>
              <a:rPr sz="4000" b="1" spc="-35" dirty="0" smtClean="0">
                <a:solidFill>
                  <a:schemeClr val="tx1"/>
                </a:solidFill>
                <a:latin typeface="黑体"/>
                <a:cs typeface="黑体"/>
              </a:rPr>
              <a:t>因</a:t>
            </a:r>
            <a:r>
              <a:rPr sz="4000" b="1" spc="-40" dirty="0" smtClean="0">
                <a:solidFill>
                  <a:schemeClr val="tx1"/>
                </a:solidFill>
                <a:latin typeface="黑体"/>
                <a:cs typeface="黑体"/>
              </a:rPr>
              <a:t>特网</a:t>
            </a:r>
            <a:r>
              <a:rPr sz="4000" b="1" spc="-35" dirty="0" smtClean="0">
                <a:solidFill>
                  <a:schemeClr val="tx1"/>
                </a:solidFill>
                <a:latin typeface="黑体"/>
                <a:cs typeface="黑体"/>
              </a:rPr>
              <a:t>中</a:t>
            </a:r>
            <a:r>
              <a:rPr sz="4000" b="1" spc="-40" dirty="0" smtClean="0">
                <a:solidFill>
                  <a:schemeClr val="tx1"/>
                </a:solidFill>
                <a:latin typeface="黑体"/>
                <a:cs typeface="黑体"/>
              </a:rPr>
              <a:t>的选路</a:t>
            </a:r>
            <a:endParaRPr sz="4000" b="1" dirty="0">
              <a:solidFill>
                <a:schemeClr val="tx1"/>
              </a:solidFill>
              <a:latin typeface="黑体"/>
              <a:cs typeface="黑体"/>
            </a:endParaRPr>
          </a:p>
        </p:txBody>
      </p:sp>
      <p:sp>
        <p:nvSpPr>
          <p:cNvPr id="3" name="object 3"/>
          <p:cNvSpPr txBox="1"/>
          <p:nvPr/>
        </p:nvSpPr>
        <p:spPr>
          <a:xfrm>
            <a:off x="535940" y="1367211"/>
            <a:ext cx="7818120" cy="4471670"/>
          </a:xfrm>
          <a:prstGeom prst="rect">
            <a:avLst/>
          </a:prstGeom>
        </p:spPr>
        <p:txBody>
          <a:bodyPr vert="horz" wrap="square" lIns="0" tIns="0" rIns="0" bIns="0" rtlCol="0">
            <a:noAutofit/>
          </a:bodyPr>
          <a:lstStyle/>
          <a:p>
            <a:pPr marL="469265" indent="-457200">
              <a:lnSpc>
                <a:spcPct val="100000"/>
              </a:lnSpc>
              <a:buClr>
                <a:srgbClr val="006FC0"/>
              </a:buClr>
              <a:buSzPct val="69642"/>
              <a:buFont typeface="Wingdings" panose="05000000000000000000" pitchFamily="2" charset="2"/>
              <a:buChar char="p"/>
              <a:tabLst>
                <a:tab pos="355600" algn="l"/>
              </a:tabLst>
            </a:pPr>
            <a:r>
              <a:rPr sz="2800" spc="-15" dirty="0" smtClean="0">
                <a:latin typeface="Comic Sans MS"/>
                <a:cs typeface="Comic Sans MS"/>
              </a:rPr>
              <a:t>Intr</a:t>
            </a:r>
            <a:r>
              <a:rPr sz="2800" spc="-25" dirty="0" smtClean="0">
                <a:latin typeface="Comic Sans MS"/>
                <a:cs typeface="Comic Sans MS"/>
              </a:rPr>
              <a:t>a</a:t>
            </a:r>
            <a:r>
              <a:rPr sz="2800" spc="-20" dirty="0" smtClean="0">
                <a:latin typeface="Comic Sans MS"/>
                <a:cs typeface="Comic Sans MS"/>
              </a:rPr>
              <a:t>-AS</a:t>
            </a:r>
            <a:r>
              <a:rPr sz="2800" spc="5" dirty="0" smtClean="0">
                <a:latin typeface="Comic Sans MS"/>
                <a:cs typeface="Comic Sans MS"/>
              </a:rPr>
              <a:t> </a:t>
            </a:r>
            <a:r>
              <a:rPr sz="2800" spc="-15" dirty="0" smtClean="0">
                <a:latin typeface="Comic Sans MS"/>
                <a:cs typeface="Comic Sans MS"/>
              </a:rPr>
              <a:t>Routing</a:t>
            </a:r>
            <a:r>
              <a:rPr sz="2800" spc="5" dirty="0" smtClean="0">
                <a:latin typeface="Comic Sans MS"/>
                <a:cs typeface="Comic Sans MS"/>
              </a:rPr>
              <a:t> </a:t>
            </a:r>
            <a:r>
              <a:rPr sz="2800" spc="-15" dirty="0" smtClean="0">
                <a:latin typeface="Comic Sans MS"/>
                <a:cs typeface="Comic Sans MS"/>
              </a:rPr>
              <a:t>pro</a:t>
            </a:r>
            <a:r>
              <a:rPr sz="2800" spc="-10" dirty="0" smtClean="0">
                <a:latin typeface="Comic Sans MS"/>
                <a:cs typeface="Comic Sans MS"/>
              </a:rPr>
              <a:t>t</a:t>
            </a:r>
            <a:r>
              <a:rPr sz="2800" spc="-15" dirty="0" smtClean="0">
                <a:latin typeface="Comic Sans MS"/>
                <a:cs typeface="Comic Sans MS"/>
              </a:rPr>
              <a:t>oc</a:t>
            </a:r>
            <a:r>
              <a:rPr sz="2800" spc="-10" dirty="0" smtClean="0">
                <a:latin typeface="Comic Sans MS"/>
                <a:cs typeface="Comic Sans MS"/>
              </a:rPr>
              <a:t>ol</a:t>
            </a:r>
            <a:endParaRPr sz="2800" dirty="0">
              <a:latin typeface="Comic Sans MS"/>
              <a:cs typeface="Comic Sans MS"/>
            </a:endParaRPr>
          </a:p>
          <a:p>
            <a:pPr>
              <a:lnSpc>
                <a:spcPts val="700"/>
              </a:lnSpc>
              <a:spcBef>
                <a:spcPts val="3"/>
              </a:spcBef>
              <a:buClr>
                <a:srgbClr val="006FC0"/>
              </a:buClr>
              <a:buFont typeface="Wingdings"/>
              <a:buChar char="□"/>
            </a:pPr>
            <a:endParaRPr sz="700" dirty="0"/>
          </a:p>
          <a:p>
            <a:pPr marL="756285" marR="360045" lvl="1" indent="-287020">
              <a:lnSpc>
                <a:spcPts val="2560"/>
              </a:lnSpc>
              <a:buClr>
                <a:srgbClr val="7E7E7E"/>
              </a:buClr>
              <a:buSzPct val="68750"/>
              <a:buFont typeface="Verdana"/>
              <a:buChar char="●"/>
              <a:tabLst>
                <a:tab pos="756285" algn="l"/>
              </a:tabLst>
            </a:pPr>
            <a:r>
              <a:rPr sz="2400" dirty="0" smtClean="0">
                <a:latin typeface="宋体"/>
                <a:cs typeface="宋体"/>
              </a:rPr>
              <a:t>又叫做内部网关协议</a:t>
            </a:r>
            <a:r>
              <a:rPr sz="2400" spc="-505" dirty="0" smtClean="0">
                <a:latin typeface="宋体"/>
                <a:cs typeface="宋体"/>
              </a:rPr>
              <a:t> </a:t>
            </a:r>
            <a:r>
              <a:rPr sz="2400" spc="0" dirty="0" smtClean="0">
                <a:solidFill>
                  <a:srgbClr val="FF0000"/>
                </a:solidFill>
                <a:latin typeface="Comic Sans MS"/>
                <a:cs typeface="Comic Sans MS"/>
              </a:rPr>
              <a:t>Interior</a:t>
            </a:r>
            <a:r>
              <a:rPr sz="2400" spc="-5" dirty="0" smtClean="0">
                <a:solidFill>
                  <a:srgbClr val="FF0000"/>
                </a:solidFill>
                <a:latin typeface="Comic Sans MS"/>
                <a:cs typeface="Comic Sans MS"/>
              </a:rPr>
              <a:t> </a:t>
            </a:r>
            <a:r>
              <a:rPr sz="2400" spc="-15" dirty="0" smtClean="0">
                <a:solidFill>
                  <a:srgbClr val="FF0000"/>
                </a:solidFill>
                <a:latin typeface="Comic Sans MS"/>
                <a:cs typeface="Comic Sans MS"/>
              </a:rPr>
              <a:t>Gateway</a:t>
            </a:r>
            <a:r>
              <a:rPr sz="2400" spc="-25" dirty="0" smtClean="0">
                <a:solidFill>
                  <a:srgbClr val="FF0000"/>
                </a:solidFill>
                <a:latin typeface="Comic Sans MS"/>
                <a:cs typeface="Comic Sans MS"/>
              </a:rPr>
              <a:t> </a:t>
            </a:r>
            <a:r>
              <a:rPr sz="2400" spc="0" dirty="0" smtClean="0">
                <a:solidFill>
                  <a:srgbClr val="FF0000"/>
                </a:solidFill>
                <a:latin typeface="Comic Sans MS"/>
                <a:cs typeface="Comic Sans MS"/>
              </a:rPr>
              <a:t>Pro</a:t>
            </a:r>
            <a:r>
              <a:rPr sz="2400" spc="-10" dirty="0" smtClean="0">
                <a:solidFill>
                  <a:srgbClr val="FF0000"/>
                </a:solidFill>
                <a:latin typeface="Comic Sans MS"/>
                <a:cs typeface="Comic Sans MS"/>
              </a:rPr>
              <a:t>t</a:t>
            </a:r>
            <a:r>
              <a:rPr sz="2400" spc="-15" dirty="0" smtClean="0">
                <a:solidFill>
                  <a:srgbClr val="FF0000"/>
                </a:solidFill>
                <a:latin typeface="Comic Sans MS"/>
                <a:cs typeface="Comic Sans MS"/>
              </a:rPr>
              <a:t>ocols</a:t>
            </a:r>
            <a:r>
              <a:rPr sz="2400" spc="-10" dirty="0" smtClean="0">
                <a:solidFill>
                  <a:srgbClr val="FF0000"/>
                </a:solidFill>
                <a:latin typeface="Comic Sans MS"/>
                <a:cs typeface="Comic Sans MS"/>
              </a:rPr>
              <a:t> (IGP)</a:t>
            </a:r>
            <a:endParaRPr sz="2400" dirty="0">
              <a:latin typeface="Comic Sans MS"/>
              <a:cs typeface="Comic Sans MS"/>
            </a:endParaRPr>
          </a:p>
          <a:p>
            <a:pPr marL="756285" lvl="1" indent="-287020">
              <a:lnSpc>
                <a:spcPct val="100000"/>
              </a:lnSpc>
              <a:spcBef>
                <a:spcPts val="290"/>
              </a:spcBef>
              <a:buClr>
                <a:srgbClr val="7E7E7E"/>
              </a:buClr>
              <a:buSzPct val="68750"/>
              <a:buFont typeface="Verdana"/>
              <a:buChar char="●"/>
              <a:tabLst>
                <a:tab pos="756285" algn="l"/>
              </a:tabLst>
            </a:pPr>
            <a:r>
              <a:rPr sz="2400" dirty="0" smtClean="0">
                <a:latin typeface="宋体"/>
                <a:cs typeface="宋体"/>
              </a:rPr>
              <a:t>最常用的</a:t>
            </a:r>
            <a:r>
              <a:rPr sz="2400" spc="-15" dirty="0" smtClean="0">
                <a:solidFill>
                  <a:srgbClr val="FF0000"/>
                </a:solidFill>
                <a:latin typeface="Comic Sans MS"/>
                <a:cs typeface="Comic Sans MS"/>
              </a:rPr>
              <a:t>IGP</a:t>
            </a:r>
            <a:endParaRPr sz="2400" dirty="0">
              <a:latin typeface="Comic Sans MS"/>
              <a:cs typeface="Comic Sans MS"/>
            </a:endParaRPr>
          </a:p>
          <a:p>
            <a:pPr marL="1155700" lvl="2" indent="-228600">
              <a:lnSpc>
                <a:spcPct val="100000"/>
              </a:lnSpc>
              <a:spcBef>
                <a:spcPts val="240"/>
              </a:spcBef>
              <a:buClr>
                <a:srgbClr val="FF0000"/>
              </a:buClr>
              <a:buFont typeface="Arial"/>
              <a:buChar char="•"/>
              <a:tabLst>
                <a:tab pos="1155700" algn="l"/>
              </a:tabLst>
            </a:pPr>
            <a:r>
              <a:rPr sz="1800" dirty="0" smtClean="0">
                <a:solidFill>
                  <a:srgbClr val="FF0000"/>
                </a:solidFill>
                <a:latin typeface="Comic Sans MS"/>
                <a:cs typeface="Comic Sans MS"/>
              </a:rPr>
              <a:t>RI</a:t>
            </a:r>
            <a:r>
              <a:rPr sz="1800" spc="-10" dirty="0" smtClean="0">
                <a:solidFill>
                  <a:srgbClr val="FF0000"/>
                </a:solidFill>
                <a:latin typeface="Comic Sans MS"/>
                <a:cs typeface="Comic Sans MS"/>
              </a:rPr>
              <a:t>P</a:t>
            </a:r>
            <a:r>
              <a:rPr sz="1800" spc="0" dirty="0" smtClean="0">
                <a:latin typeface="Comic Sans MS"/>
                <a:cs typeface="Comic Sans MS"/>
              </a:rPr>
              <a:t>:</a:t>
            </a:r>
            <a:r>
              <a:rPr sz="1800" spc="-10" dirty="0" smtClean="0">
                <a:latin typeface="Comic Sans MS"/>
                <a:cs typeface="Comic Sans MS"/>
              </a:rPr>
              <a:t> </a:t>
            </a:r>
            <a:r>
              <a:rPr sz="1800" spc="0" dirty="0" smtClean="0">
                <a:latin typeface="Comic Sans MS"/>
                <a:cs typeface="Comic Sans MS"/>
              </a:rPr>
              <a:t>Routing</a:t>
            </a:r>
            <a:r>
              <a:rPr sz="1800" spc="-35" dirty="0" smtClean="0">
                <a:latin typeface="Comic Sans MS"/>
                <a:cs typeface="Comic Sans MS"/>
              </a:rPr>
              <a:t> </a:t>
            </a:r>
            <a:r>
              <a:rPr sz="1800" spc="0" dirty="0" smtClean="0">
                <a:latin typeface="Comic Sans MS"/>
                <a:cs typeface="Comic Sans MS"/>
              </a:rPr>
              <a:t>Informa</a:t>
            </a:r>
            <a:r>
              <a:rPr sz="1800" spc="5" dirty="0" smtClean="0">
                <a:latin typeface="Comic Sans MS"/>
                <a:cs typeface="Comic Sans MS"/>
              </a:rPr>
              <a:t>t</a:t>
            </a:r>
            <a:r>
              <a:rPr sz="1800" spc="0" dirty="0" smtClean="0">
                <a:latin typeface="Comic Sans MS"/>
                <a:cs typeface="Comic Sans MS"/>
              </a:rPr>
              <a:t>ion</a:t>
            </a:r>
            <a:r>
              <a:rPr sz="1800" spc="-20" dirty="0" smtClean="0">
                <a:latin typeface="Comic Sans MS"/>
                <a:cs typeface="Comic Sans MS"/>
              </a:rPr>
              <a:t> </a:t>
            </a:r>
            <a:r>
              <a:rPr sz="1800" spc="0" dirty="0" smtClean="0">
                <a:latin typeface="Comic Sans MS"/>
                <a:cs typeface="Comic Sans MS"/>
              </a:rPr>
              <a:t>Protocol </a:t>
            </a:r>
            <a:r>
              <a:rPr sz="1800" spc="-5" dirty="0" smtClean="0">
                <a:latin typeface="宋体"/>
                <a:cs typeface="宋体"/>
              </a:rPr>
              <a:t>选路信息协</a:t>
            </a:r>
            <a:r>
              <a:rPr sz="1800" spc="0" dirty="0" smtClean="0">
                <a:latin typeface="宋体"/>
                <a:cs typeface="宋体"/>
              </a:rPr>
              <a:t>议</a:t>
            </a:r>
            <a:r>
              <a:rPr sz="1800" spc="-360" dirty="0" smtClean="0">
                <a:latin typeface="宋体"/>
                <a:cs typeface="宋体"/>
              </a:rPr>
              <a:t> </a:t>
            </a:r>
            <a:r>
              <a:rPr sz="1800" spc="0" dirty="0" smtClean="0">
                <a:latin typeface="Comic Sans MS"/>
                <a:cs typeface="Comic Sans MS"/>
              </a:rPr>
              <a:t>(R</a:t>
            </a:r>
            <a:r>
              <a:rPr sz="1800" spc="-10" dirty="0" smtClean="0">
                <a:latin typeface="Comic Sans MS"/>
                <a:cs typeface="Comic Sans MS"/>
              </a:rPr>
              <a:t>F</a:t>
            </a:r>
            <a:r>
              <a:rPr sz="1800" spc="0" dirty="0" smtClean="0">
                <a:latin typeface="Comic Sans MS"/>
                <a:cs typeface="Comic Sans MS"/>
              </a:rPr>
              <a:t>C</a:t>
            </a:r>
            <a:r>
              <a:rPr sz="1800" spc="-10" dirty="0" smtClean="0">
                <a:latin typeface="Comic Sans MS"/>
                <a:cs typeface="Comic Sans MS"/>
              </a:rPr>
              <a:t> </a:t>
            </a:r>
            <a:r>
              <a:rPr sz="1800" spc="0" dirty="0" smtClean="0">
                <a:latin typeface="Comic Sans MS"/>
                <a:cs typeface="Comic Sans MS"/>
              </a:rPr>
              <a:t>10</a:t>
            </a:r>
            <a:r>
              <a:rPr sz="1800" spc="5" dirty="0" smtClean="0">
                <a:latin typeface="Comic Sans MS"/>
                <a:cs typeface="Comic Sans MS"/>
              </a:rPr>
              <a:t>58</a:t>
            </a:r>
            <a:r>
              <a:rPr sz="1800" spc="0" dirty="0" smtClean="0">
                <a:latin typeface="宋体"/>
                <a:cs typeface="宋体"/>
              </a:rPr>
              <a:t>，</a:t>
            </a:r>
            <a:endParaRPr sz="1800" dirty="0">
              <a:latin typeface="宋体"/>
              <a:cs typeface="宋体"/>
            </a:endParaRPr>
          </a:p>
          <a:p>
            <a:pPr marL="1155700">
              <a:lnSpc>
                <a:spcPts val="1910"/>
              </a:lnSpc>
            </a:pPr>
            <a:r>
              <a:rPr sz="1800" spc="5" dirty="0" smtClean="0">
                <a:latin typeface="Comic Sans MS"/>
                <a:cs typeface="Comic Sans MS"/>
              </a:rPr>
              <a:t>2453)</a:t>
            </a:r>
            <a:endParaRPr sz="1800" dirty="0">
              <a:latin typeface="Comic Sans MS"/>
              <a:cs typeface="Comic Sans MS"/>
            </a:endParaRPr>
          </a:p>
          <a:p>
            <a:pPr marL="1155700" lvl="2" indent="-228600">
              <a:lnSpc>
                <a:spcPct val="100000"/>
              </a:lnSpc>
              <a:spcBef>
                <a:spcPts val="250"/>
              </a:spcBef>
              <a:buClr>
                <a:srgbClr val="FF0000"/>
              </a:buClr>
              <a:buFont typeface="Arial"/>
              <a:buChar char="•"/>
              <a:tabLst>
                <a:tab pos="1155700" algn="l"/>
              </a:tabLst>
            </a:pPr>
            <a:r>
              <a:rPr sz="1800" dirty="0" smtClean="0">
                <a:solidFill>
                  <a:srgbClr val="FF0000"/>
                </a:solidFill>
                <a:latin typeface="Comic Sans MS"/>
                <a:cs typeface="Comic Sans MS"/>
              </a:rPr>
              <a:t>OSPF</a:t>
            </a:r>
            <a:r>
              <a:rPr sz="1800" spc="-10" dirty="0" smtClean="0">
                <a:latin typeface="Comic Sans MS"/>
                <a:cs typeface="Comic Sans MS"/>
              </a:rPr>
              <a:t>:</a:t>
            </a:r>
            <a:r>
              <a:rPr sz="1800" spc="-20" dirty="0" smtClean="0">
                <a:latin typeface="Comic Sans MS"/>
                <a:cs typeface="Comic Sans MS"/>
              </a:rPr>
              <a:t> </a:t>
            </a:r>
            <a:r>
              <a:rPr sz="1800" spc="0" dirty="0" smtClean="0">
                <a:latin typeface="Comic Sans MS"/>
                <a:cs typeface="Comic Sans MS"/>
              </a:rPr>
              <a:t>Open</a:t>
            </a:r>
            <a:r>
              <a:rPr sz="1800" spc="-10" dirty="0" smtClean="0">
                <a:latin typeface="Comic Sans MS"/>
                <a:cs typeface="Comic Sans MS"/>
              </a:rPr>
              <a:t> </a:t>
            </a:r>
            <a:r>
              <a:rPr sz="1800" spc="0" dirty="0" smtClean="0">
                <a:latin typeface="Comic Sans MS"/>
                <a:cs typeface="Comic Sans MS"/>
              </a:rPr>
              <a:t>Shortest </a:t>
            </a:r>
            <a:r>
              <a:rPr sz="1800" spc="-10" dirty="0" smtClean="0">
                <a:latin typeface="Comic Sans MS"/>
                <a:cs typeface="Comic Sans MS"/>
              </a:rPr>
              <a:t>Pa</a:t>
            </a:r>
            <a:r>
              <a:rPr sz="1800" spc="-5" dirty="0" smtClean="0">
                <a:latin typeface="Comic Sans MS"/>
                <a:cs typeface="Comic Sans MS"/>
              </a:rPr>
              <a:t>t</a:t>
            </a:r>
            <a:r>
              <a:rPr sz="1800" spc="-15" dirty="0" smtClean="0">
                <a:latin typeface="Comic Sans MS"/>
                <a:cs typeface="Comic Sans MS"/>
              </a:rPr>
              <a:t>h</a:t>
            </a:r>
            <a:r>
              <a:rPr sz="1800" spc="-10" dirty="0" smtClean="0">
                <a:latin typeface="Comic Sans MS"/>
                <a:cs typeface="Comic Sans MS"/>
              </a:rPr>
              <a:t> </a:t>
            </a:r>
            <a:r>
              <a:rPr sz="1800" spc="0" dirty="0" smtClean="0">
                <a:latin typeface="Comic Sans MS"/>
                <a:cs typeface="Comic Sans MS"/>
              </a:rPr>
              <a:t>First </a:t>
            </a:r>
            <a:r>
              <a:rPr sz="1800" spc="0" dirty="0" smtClean="0">
                <a:latin typeface="宋体"/>
                <a:cs typeface="宋体"/>
              </a:rPr>
              <a:t>开放最短路径优先</a:t>
            </a:r>
            <a:r>
              <a:rPr sz="1800" spc="-360" dirty="0" smtClean="0">
                <a:latin typeface="宋体"/>
                <a:cs typeface="宋体"/>
              </a:rPr>
              <a:t> </a:t>
            </a:r>
            <a:r>
              <a:rPr sz="1800" spc="0" dirty="0" smtClean="0">
                <a:latin typeface="Comic Sans MS"/>
                <a:cs typeface="Comic Sans MS"/>
              </a:rPr>
              <a:t>(RFC</a:t>
            </a:r>
            <a:r>
              <a:rPr sz="1800" spc="-10" dirty="0" smtClean="0">
                <a:latin typeface="Comic Sans MS"/>
                <a:cs typeface="Comic Sans MS"/>
              </a:rPr>
              <a:t> </a:t>
            </a:r>
            <a:r>
              <a:rPr sz="1800" spc="0" dirty="0" smtClean="0">
                <a:latin typeface="Comic Sans MS"/>
                <a:cs typeface="Comic Sans MS"/>
              </a:rPr>
              <a:t>2328)</a:t>
            </a:r>
            <a:endParaRPr sz="1800" dirty="0">
              <a:latin typeface="Comic Sans MS"/>
              <a:cs typeface="Comic Sans MS"/>
            </a:endParaRPr>
          </a:p>
          <a:p>
            <a:pPr marL="1155700" lvl="2" indent="-228600">
              <a:lnSpc>
                <a:spcPct val="100000"/>
              </a:lnSpc>
              <a:spcBef>
                <a:spcPts val="215"/>
              </a:spcBef>
              <a:buClr>
                <a:srgbClr val="FF0000"/>
              </a:buClr>
              <a:buFont typeface="Arial"/>
              <a:buChar char="•"/>
              <a:tabLst>
                <a:tab pos="1155700" algn="l"/>
              </a:tabLst>
            </a:pPr>
            <a:r>
              <a:rPr sz="1800" dirty="0" smtClean="0">
                <a:solidFill>
                  <a:srgbClr val="FF0000"/>
                </a:solidFill>
                <a:latin typeface="Comic Sans MS"/>
                <a:cs typeface="Comic Sans MS"/>
              </a:rPr>
              <a:t>IGR</a:t>
            </a:r>
            <a:r>
              <a:rPr sz="1800" spc="-5" dirty="0" smtClean="0">
                <a:solidFill>
                  <a:srgbClr val="FF0000"/>
                </a:solidFill>
                <a:latin typeface="Comic Sans MS"/>
                <a:cs typeface="Comic Sans MS"/>
              </a:rPr>
              <a:t>P</a:t>
            </a:r>
            <a:r>
              <a:rPr sz="1800" spc="-10" dirty="0" smtClean="0">
                <a:latin typeface="Comic Sans MS"/>
                <a:cs typeface="Comic Sans MS"/>
              </a:rPr>
              <a:t>: </a:t>
            </a:r>
            <a:r>
              <a:rPr sz="1800" spc="0" dirty="0" smtClean="0">
                <a:latin typeface="Comic Sans MS"/>
                <a:cs typeface="Comic Sans MS"/>
              </a:rPr>
              <a:t>Interior</a:t>
            </a:r>
            <a:r>
              <a:rPr sz="1800" spc="-10" dirty="0" smtClean="0">
                <a:latin typeface="Comic Sans MS"/>
                <a:cs typeface="Comic Sans MS"/>
              </a:rPr>
              <a:t> </a:t>
            </a:r>
            <a:r>
              <a:rPr sz="1800" spc="-15" dirty="0" smtClean="0">
                <a:latin typeface="Comic Sans MS"/>
                <a:cs typeface="Comic Sans MS"/>
              </a:rPr>
              <a:t>Ga</a:t>
            </a:r>
            <a:r>
              <a:rPr sz="1800" spc="-5" dirty="0" smtClean="0">
                <a:latin typeface="Comic Sans MS"/>
                <a:cs typeface="Comic Sans MS"/>
              </a:rPr>
              <a:t>t</a:t>
            </a:r>
            <a:r>
              <a:rPr sz="1800" spc="-15" dirty="0" smtClean="0">
                <a:latin typeface="Comic Sans MS"/>
                <a:cs typeface="Comic Sans MS"/>
              </a:rPr>
              <a:t>eway Routin</a:t>
            </a:r>
            <a:r>
              <a:rPr sz="1800" spc="-10" dirty="0" smtClean="0">
                <a:latin typeface="Comic Sans MS"/>
                <a:cs typeface="Comic Sans MS"/>
              </a:rPr>
              <a:t>g</a:t>
            </a:r>
            <a:r>
              <a:rPr sz="1800" spc="-20" dirty="0" smtClean="0">
                <a:latin typeface="Comic Sans MS"/>
                <a:cs typeface="Comic Sans MS"/>
              </a:rPr>
              <a:t> </a:t>
            </a:r>
            <a:r>
              <a:rPr sz="1800" spc="-10" dirty="0" smtClean="0">
                <a:latin typeface="Comic Sans MS"/>
                <a:cs typeface="Comic Sans MS"/>
              </a:rPr>
              <a:t>Protocol</a:t>
            </a:r>
            <a:r>
              <a:rPr sz="1800" spc="15" dirty="0" smtClean="0">
                <a:latin typeface="Comic Sans MS"/>
                <a:cs typeface="Comic Sans MS"/>
              </a:rPr>
              <a:t> </a:t>
            </a:r>
            <a:r>
              <a:rPr sz="1800" spc="0" dirty="0" smtClean="0">
                <a:latin typeface="宋体"/>
                <a:cs typeface="宋体"/>
              </a:rPr>
              <a:t>内部网关选路协议</a:t>
            </a:r>
            <a:endParaRPr sz="1800" dirty="0">
              <a:latin typeface="宋体"/>
              <a:cs typeface="宋体"/>
            </a:endParaRPr>
          </a:p>
          <a:p>
            <a:pPr marL="1155700">
              <a:lnSpc>
                <a:spcPts val="2570"/>
              </a:lnSpc>
            </a:pPr>
            <a:r>
              <a:rPr sz="1800" spc="-10" dirty="0" smtClean="0">
                <a:latin typeface="Comic Sans MS"/>
                <a:cs typeface="Comic Sans MS"/>
              </a:rPr>
              <a:t>(Cis</a:t>
            </a:r>
            <a:r>
              <a:rPr sz="1800" spc="-15" dirty="0" smtClean="0">
                <a:latin typeface="Comic Sans MS"/>
                <a:cs typeface="Comic Sans MS"/>
              </a:rPr>
              <a:t>c</a:t>
            </a:r>
            <a:r>
              <a:rPr sz="1800" spc="-10" dirty="0" smtClean="0">
                <a:latin typeface="Comic Sans MS"/>
                <a:cs typeface="Comic Sans MS"/>
              </a:rPr>
              <a:t>o </a:t>
            </a:r>
            <a:r>
              <a:rPr sz="1800" spc="0" dirty="0" smtClean="0">
                <a:latin typeface="宋体"/>
                <a:cs typeface="宋体"/>
              </a:rPr>
              <a:t>专有</a:t>
            </a:r>
            <a:r>
              <a:rPr sz="2400" spc="0" dirty="0" smtClean="0">
                <a:latin typeface="宋体"/>
                <a:cs typeface="宋体"/>
              </a:rPr>
              <a:t>）</a:t>
            </a:r>
            <a:endParaRPr sz="2400" dirty="0">
              <a:latin typeface="宋体"/>
              <a:cs typeface="宋体"/>
            </a:endParaRPr>
          </a:p>
          <a:p>
            <a:pPr marL="469265" indent="-457200">
              <a:lnSpc>
                <a:spcPct val="100000"/>
              </a:lnSpc>
              <a:spcBef>
                <a:spcPts val="275"/>
              </a:spcBef>
              <a:buClr>
                <a:srgbClr val="006FC0"/>
              </a:buClr>
              <a:buSzPct val="69642"/>
              <a:buFont typeface="Wingdings" panose="05000000000000000000" pitchFamily="2" charset="2"/>
              <a:buChar char="p"/>
              <a:tabLst>
                <a:tab pos="355600" algn="l"/>
              </a:tabLst>
            </a:pPr>
            <a:r>
              <a:rPr sz="2800" spc="-15" dirty="0" smtClean="0">
                <a:latin typeface="Comic Sans MS"/>
                <a:cs typeface="Comic Sans MS"/>
              </a:rPr>
              <a:t>Inte</a:t>
            </a:r>
            <a:r>
              <a:rPr sz="2800" spc="-20" dirty="0" smtClean="0">
                <a:latin typeface="Comic Sans MS"/>
                <a:cs typeface="Comic Sans MS"/>
              </a:rPr>
              <a:t>r-AS</a:t>
            </a:r>
            <a:r>
              <a:rPr sz="2800" spc="-5" dirty="0" smtClean="0">
                <a:latin typeface="Comic Sans MS"/>
                <a:cs typeface="Comic Sans MS"/>
              </a:rPr>
              <a:t> </a:t>
            </a:r>
            <a:r>
              <a:rPr sz="2800" spc="-15" dirty="0" smtClean="0">
                <a:latin typeface="Comic Sans MS"/>
                <a:cs typeface="Comic Sans MS"/>
              </a:rPr>
              <a:t>Routing</a:t>
            </a:r>
            <a:r>
              <a:rPr sz="2800" spc="5" dirty="0" smtClean="0">
                <a:latin typeface="Comic Sans MS"/>
                <a:cs typeface="Comic Sans MS"/>
              </a:rPr>
              <a:t> </a:t>
            </a:r>
            <a:r>
              <a:rPr sz="2800" spc="-15" dirty="0" smtClean="0">
                <a:latin typeface="Comic Sans MS"/>
                <a:cs typeface="Comic Sans MS"/>
              </a:rPr>
              <a:t>pro</a:t>
            </a:r>
            <a:r>
              <a:rPr sz="2800" spc="-10" dirty="0" smtClean="0">
                <a:latin typeface="Comic Sans MS"/>
                <a:cs typeface="Comic Sans MS"/>
              </a:rPr>
              <a:t>t</a:t>
            </a:r>
            <a:r>
              <a:rPr sz="2800" spc="-15" dirty="0" smtClean="0">
                <a:latin typeface="Comic Sans MS"/>
                <a:cs typeface="Comic Sans MS"/>
              </a:rPr>
              <a:t>oc</a:t>
            </a:r>
            <a:r>
              <a:rPr sz="2800" spc="-10" dirty="0" smtClean="0">
                <a:latin typeface="Comic Sans MS"/>
                <a:cs typeface="Comic Sans MS"/>
              </a:rPr>
              <a:t>ol</a:t>
            </a:r>
            <a:endParaRPr sz="2800" dirty="0">
              <a:latin typeface="Comic Sans MS"/>
              <a:cs typeface="Comic Sans MS"/>
            </a:endParaRPr>
          </a:p>
          <a:p>
            <a:pPr marL="812800" indent="-342900">
              <a:lnSpc>
                <a:spcPct val="100000"/>
              </a:lnSpc>
              <a:spcBef>
                <a:spcPts val="350"/>
              </a:spcBef>
              <a:buFont typeface="Arial" pitchFamily="34" charset="0"/>
              <a:buChar char="•"/>
              <a:tabLst>
                <a:tab pos="756285" algn="l"/>
              </a:tabLst>
            </a:pPr>
            <a:r>
              <a:rPr sz="2400" spc="10" dirty="0" err="1" smtClean="0">
                <a:latin typeface="宋体"/>
                <a:cs typeface="宋体"/>
              </a:rPr>
              <a:t>最常用的</a:t>
            </a:r>
            <a:endParaRPr sz="2400" dirty="0">
              <a:latin typeface="宋体"/>
              <a:cs typeface="宋体"/>
            </a:endParaRPr>
          </a:p>
          <a:p>
            <a:pPr>
              <a:lnSpc>
                <a:spcPts val="500"/>
              </a:lnSpc>
              <a:spcBef>
                <a:spcPts val="12"/>
              </a:spcBef>
            </a:pPr>
            <a:endParaRPr sz="500" dirty="0"/>
          </a:p>
          <a:p>
            <a:pPr marL="1155700" marR="24765" indent="-228600">
              <a:lnSpc>
                <a:spcPts val="1910"/>
              </a:lnSpc>
              <a:buFont typeface="Arial"/>
              <a:buChar char="•"/>
              <a:tabLst>
                <a:tab pos="1155700" algn="l"/>
              </a:tabLst>
            </a:pPr>
            <a:r>
              <a:rPr sz="1800" dirty="0" smtClean="0">
                <a:latin typeface="Comic Sans MS"/>
                <a:cs typeface="Comic Sans MS"/>
              </a:rPr>
              <a:t>B</a:t>
            </a:r>
            <a:r>
              <a:rPr sz="1800" spc="-10" dirty="0" smtClean="0">
                <a:latin typeface="Comic Sans MS"/>
                <a:cs typeface="Comic Sans MS"/>
              </a:rPr>
              <a:t>GP4:</a:t>
            </a:r>
            <a:r>
              <a:rPr sz="1800" spc="-20" dirty="0" smtClean="0">
                <a:latin typeface="Comic Sans MS"/>
                <a:cs typeface="Comic Sans MS"/>
              </a:rPr>
              <a:t> </a:t>
            </a:r>
            <a:r>
              <a:rPr sz="1800" spc="0" dirty="0" smtClean="0">
                <a:latin typeface="Comic Sans MS"/>
                <a:cs typeface="Comic Sans MS"/>
              </a:rPr>
              <a:t>Border</a:t>
            </a:r>
            <a:r>
              <a:rPr sz="1800" spc="5" dirty="0" smtClean="0">
                <a:latin typeface="Comic Sans MS"/>
                <a:cs typeface="Comic Sans MS"/>
              </a:rPr>
              <a:t> </a:t>
            </a:r>
            <a:r>
              <a:rPr sz="1800" spc="-15" dirty="0" smtClean="0">
                <a:latin typeface="Comic Sans MS"/>
                <a:cs typeface="Comic Sans MS"/>
              </a:rPr>
              <a:t>Ga</a:t>
            </a:r>
            <a:r>
              <a:rPr sz="1800" spc="-5" dirty="0" smtClean="0">
                <a:latin typeface="Comic Sans MS"/>
                <a:cs typeface="Comic Sans MS"/>
              </a:rPr>
              <a:t>t</a:t>
            </a:r>
            <a:r>
              <a:rPr sz="1800" spc="-15" dirty="0" smtClean="0">
                <a:latin typeface="Comic Sans MS"/>
                <a:cs typeface="Comic Sans MS"/>
              </a:rPr>
              <a:t>eway Pro</a:t>
            </a:r>
            <a:r>
              <a:rPr sz="1800" spc="5" dirty="0" smtClean="0">
                <a:latin typeface="Comic Sans MS"/>
                <a:cs typeface="Comic Sans MS"/>
              </a:rPr>
              <a:t>t</a:t>
            </a:r>
            <a:r>
              <a:rPr sz="1800" spc="-10" dirty="0" smtClean="0">
                <a:latin typeface="Comic Sans MS"/>
                <a:cs typeface="Comic Sans MS"/>
              </a:rPr>
              <a:t>ocol</a:t>
            </a:r>
            <a:r>
              <a:rPr sz="1800" spc="15" dirty="0" smtClean="0">
                <a:latin typeface="Comic Sans MS"/>
                <a:cs typeface="Comic Sans MS"/>
              </a:rPr>
              <a:t> </a:t>
            </a:r>
            <a:r>
              <a:rPr sz="1800" spc="0" dirty="0" smtClean="0">
                <a:latin typeface="宋体"/>
                <a:cs typeface="宋体"/>
              </a:rPr>
              <a:t>边界网关协议</a:t>
            </a:r>
            <a:r>
              <a:rPr sz="1800" spc="-360" dirty="0" smtClean="0">
                <a:latin typeface="宋体"/>
                <a:cs typeface="宋体"/>
              </a:rPr>
              <a:t> </a:t>
            </a:r>
            <a:r>
              <a:rPr sz="1800" spc="0" dirty="0" smtClean="0">
                <a:latin typeface="Comic Sans MS"/>
                <a:cs typeface="Comic Sans MS"/>
              </a:rPr>
              <a:t>(RFC</a:t>
            </a:r>
            <a:r>
              <a:rPr sz="1800" spc="-10" dirty="0" smtClean="0">
                <a:latin typeface="Comic Sans MS"/>
                <a:cs typeface="Comic Sans MS"/>
              </a:rPr>
              <a:t> </a:t>
            </a:r>
            <a:r>
              <a:rPr sz="1800" spc="5" dirty="0" smtClean="0">
                <a:latin typeface="Comic Sans MS"/>
                <a:cs typeface="Comic Sans MS"/>
              </a:rPr>
              <a:t>1</a:t>
            </a:r>
            <a:r>
              <a:rPr sz="1800" spc="0" dirty="0" smtClean="0">
                <a:latin typeface="Comic Sans MS"/>
                <a:cs typeface="Comic Sans MS"/>
              </a:rPr>
              <a:t>771</a:t>
            </a:r>
            <a:r>
              <a:rPr sz="1800" spc="-5" dirty="0" smtClean="0">
                <a:latin typeface="Comic Sans MS"/>
                <a:cs typeface="Comic Sans MS"/>
              </a:rPr>
              <a:t>,</a:t>
            </a:r>
            <a:r>
              <a:rPr sz="1800" spc="-20" dirty="0" smtClean="0">
                <a:latin typeface="Comic Sans MS"/>
                <a:cs typeface="Comic Sans MS"/>
              </a:rPr>
              <a:t> </a:t>
            </a:r>
            <a:r>
              <a:rPr sz="1800" spc="0" dirty="0" smtClean="0">
                <a:latin typeface="Comic Sans MS"/>
                <a:cs typeface="Comic Sans MS"/>
              </a:rPr>
              <a:t>1772</a:t>
            </a:r>
            <a:r>
              <a:rPr sz="1800" spc="-5" dirty="0" smtClean="0">
                <a:latin typeface="Comic Sans MS"/>
                <a:cs typeface="Comic Sans MS"/>
              </a:rPr>
              <a:t>,</a:t>
            </a:r>
            <a:r>
              <a:rPr sz="1800" spc="-10" dirty="0" smtClean="0">
                <a:latin typeface="Comic Sans MS"/>
                <a:cs typeface="Comic Sans MS"/>
              </a:rPr>
              <a:t> </a:t>
            </a:r>
            <a:r>
              <a:rPr sz="1800" spc="5" dirty="0" smtClean="0">
                <a:latin typeface="Comic Sans MS"/>
                <a:cs typeface="Comic Sans MS"/>
              </a:rPr>
              <a:t>1773)</a:t>
            </a:r>
            <a:endParaRPr sz="1800" dirty="0">
              <a:latin typeface="Comic Sans MS"/>
              <a:cs typeface="Comic Sans MS"/>
            </a:endParaRPr>
          </a:p>
        </p:txBody>
      </p:sp>
      <p:sp>
        <p:nvSpPr>
          <p:cNvPr id="4" name="文本框 3"/>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52031761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52400"/>
            <a:ext cx="8001000" cy="914400"/>
          </a:xfrm>
          <a:prstGeom prst="rect">
            <a:avLst/>
          </a:prstGeom>
        </p:spPr>
        <p:txBody>
          <a:bodyPr vert="horz" wrap="square" lIns="0" tIns="0" rIns="0" bIns="0" rtlCol="0">
            <a:noAutofit/>
          </a:bodyPr>
          <a:lstStyle/>
          <a:p>
            <a:pPr marL="88900" algn="l">
              <a:lnSpc>
                <a:spcPct val="100000"/>
              </a:lnSpc>
            </a:pPr>
            <a:r>
              <a:rPr sz="4000" spc="-25" dirty="0" smtClean="0">
                <a:solidFill>
                  <a:schemeClr val="tx1"/>
                </a:solidFill>
                <a:latin typeface="Comic Sans MS"/>
                <a:cs typeface="Comic Sans MS"/>
              </a:rPr>
              <a:t>RIP</a:t>
            </a:r>
            <a:r>
              <a:rPr sz="4000" spc="10" dirty="0" smtClean="0">
                <a:solidFill>
                  <a:schemeClr val="tx1"/>
                </a:solidFill>
                <a:latin typeface="Comic Sans MS"/>
                <a:cs typeface="Comic Sans MS"/>
              </a:rPr>
              <a:t> </a:t>
            </a:r>
            <a:r>
              <a:rPr sz="3600" spc="0" dirty="0" smtClean="0">
                <a:solidFill>
                  <a:schemeClr val="tx1"/>
                </a:solidFill>
                <a:latin typeface="Comic Sans MS"/>
                <a:cs typeface="Comic Sans MS"/>
              </a:rPr>
              <a:t>(</a:t>
            </a:r>
            <a:r>
              <a:rPr sz="3600" spc="-5" dirty="0" smtClean="0">
                <a:solidFill>
                  <a:schemeClr val="tx1"/>
                </a:solidFill>
                <a:latin typeface="Comic Sans MS"/>
                <a:cs typeface="Comic Sans MS"/>
              </a:rPr>
              <a:t> </a:t>
            </a:r>
            <a:r>
              <a:rPr sz="3600" spc="0" dirty="0" smtClean="0">
                <a:solidFill>
                  <a:schemeClr val="tx1"/>
                </a:solidFill>
                <a:latin typeface="Comic Sans MS"/>
                <a:cs typeface="Comic Sans MS"/>
              </a:rPr>
              <a:t>Ro</a:t>
            </a:r>
            <a:r>
              <a:rPr sz="3600" spc="5" dirty="0" smtClean="0">
                <a:solidFill>
                  <a:schemeClr val="tx1"/>
                </a:solidFill>
                <a:latin typeface="Comic Sans MS"/>
                <a:cs typeface="Comic Sans MS"/>
              </a:rPr>
              <a:t>u</a:t>
            </a:r>
            <a:r>
              <a:rPr sz="3600" spc="0" dirty="0" smtClean="0">
                <a:solidFill>
                  <a:schemeClr val="tx1"/>
                </a:solidFill>
                <a:latin typeface="Comic Sans MS"/>
                <a:cs typeface="Comic Sans MS"/>
              </a:rPr>
              <a:t>ting</a:t>
            </a:r>
            <a:r>
              <a:rPr sz="3600" spc="-5" dirty="0" smtClean="0">
                <a:solidFill>
                  <a:schemeClr val="tx1"/>
                </a:solidFill>
                <a:latin typeface="Comic Sans MS"/>
                <a:cs typeface="Comic Sans MS"/>
              </a:rPr>
              <a:t> </a:t>
            </a:r>
            <a:r>
              <a:rPr sz="3600" spc="0" dirty="0" smtClean="0">
                <a:solidFill>
                  <a:schemeClr val="tx1"/>
                </a:solidFill>
                <a:latin typeface="Comic Sans MS"/>
                <a:cs typeface="Comic Sans MS"/>
              </a:rPr>
              <a:t>Informati</a:t>
            </a:r>
            <a:r>
              <a:rPr sz="3600" spc="5" dirty="0" smtClean="0">
                <a:solidFill>
                  <a:schemeClr val="tx1"/>
                </a:solidFill>
                <a:latin typeface="Comic Sans MS"/>
                <a:cs typeface="Comic Sans MS"/>
              </a:rPr>
              <a:t>o</a:t>
            </a:r>
            <a:r>
              <a:rPr sz="3600" spc="0" dirty="0" smtClean="0">
                <a:solidFill>
                  <a:schemeClr val="tx1"/>
                </a:solidFill>
                <a:latin typeface="Comic Sans MS"/>
                <a:cs typeface="Comic Sans MS"/>
              </a:rPr>
              <a:t>n</a:t>
            </a:r>
            <a:r>
              <a:rPr sz="3600" spc="-5" dirty="0" smtClean="0">
                <a:solidFill>
                  <a:schemeClr val="tx1"/>
                </a:solidFill>
                <a:latin typeface="Comic Sans MS"/>
                <a:cs typeface="Comic Sans MS"/>
              </a:rPr>
              <a:t> </a:t>
            </a:r>
            <a:r>
              <a:rPr sz="3600" spc="-20" dirty="0" smtClean="0">
                <a:solidFill>
                  <a:schemeClr val="tx1"/>
                </a:solidFill>
                <a:latin typeface="Comic Sans MS"/>
                <a:cs typeface="Comic Sans MS"/>
              </a:rPr>
              <a:t>Protocol)</a:t>
            </a:r>
            <a:endParaRPr sz="3600" dirty="0">
              <a:solidFill>
                <a:schemeClr val="tx1"/>
              </a:solidFill>
              <a:latin typeface="Comic Sans MS"/>
              <a:cs typeface="Comic Sans MS"/>
            </a:endParaRPr>
          </a:p>
        </p:txBody>
      </p:sp>
      <p:sp>
        <p:nvSpPr>
          <p:cNvPr id="3" name="object 3"/>
          <p:cNvSpPr/>
          <p:nvPr/>
        </p:nvSpPr>
        <p:spPr>
          <a:xfrm>
            <a:off x="1022350" y="3276962"/>
            <a:ext cx="4187208" cy="2697914"/>
          </a:xfrm>
          <a:custGeom>
            <a:avLst/>
            <a:gdLst/>
            <a:ahLst/>
            <a:cxnLst/>
            <a:rect l="l" t="t" r="r" b="b"/>
            <a:pathLst>
              <a:path w="4187208" h="2697914">
                <a:moveTo>
                  <a:pt x="1419758" y="0"/>
                </a:moveTo>
                <a:lnTo>
                  <a:pt x="1322850" y="1371"/>
                </a:lnTo>
                <a:lnTo>
                  <a:pt x="1231814" y="4647"/>
                </a:lnTo>
                <a:lnTo>
                  <a:pt x="1147586" y="9872"/>
                </a:lnTo>
                <a:lnTo>
                  <a:pt x="1071102" y="17096"/>
                </a:lnTo>
                <a:lnTo>
                  <a:pt x="1003300" y="26364"/>
                </a:lnTo>
                <a:lnTo>
                  <a:pt x="943233" y="38387"/>
                </a:lnTo>
                <a:lnTo>
                  <a:pt x="889040" y="53635"/>
                </a:lnTo>
                <a:lnTo>
                  <a:pt x="840281" y="71853"/>
                </a:lnTo>
                <a:lnTo>
                  <a:pt x="796513" y="92786"/>
                </a:lnTo>
                <a:lnTo>
                  <a:pt x="757297" y="116179"/>
                </a:lnTo>
                <a:lnTo>
                  <a:pt x="722190" y="141776"/>
                </a:lnTo>
                <a:lnTo>
                  <a:pt x="690753" y="169323"/>
                </a:lnTo>
                <a:lnTo>
                  <a:pt x="662543" y="198564"/>
                </a:lnTo>
                <a:lnTo>
                  <a:pt x="637121" y="229244"/>
                </a:lnTo>
                <a:lnTo>
                  <a:pt x="614044" y="261108"/>
                </a:lnTo>
                <a:lnTo>
                  <a:pt x="592873" y="293900"/>
                </a:lnTo>
                <a:lnTo>
                  <a:pt x="573166" y="327366"/>
                </a:lnTo>
                <a:lnTo>
                  <a:pt x="554481" y="361250"/>
                </a:lnTo>
                <a:lnTo>
                  <a:pt x="518417" y="429254"/>
                </a:lnTo>
                <a:lnTo>
                  <a:pt x="500156" y="462862"/>
                </a:lnTo>
                <a:lnTo>
                  <a:pt x="460969" y="528016"/>
                </a:lnTo>
                <a:lnTo>
                  <a:pt x="415290" y="588720"/>
                </a:lnTo>
                <a:lnTo>
                  <a:pt x="389755" y="617467"/>
                </a:lnTo>
                <a:lnTo>
                  <a:pt x="363366" y="645952"/>
                </a:lnTo>
                <a:lnTo>
                  <a:pt x="336349" y="674238"/>
                </a:lnTo>
                <a:lnTo>
                  <a:pt x="253787" y="758513"/>
                </a:lnTo>
                <a:lnTo>
                  <a:pt x="226516" y="786617"/>
                </a:lnTo>
                <a:lnTo>
                  <a:pt x="199748" y="814831"/>
                </a:lnTo>
                <a:lnTo>
                  <a:pt x="173708" y="843216"/>
                </a:lnTo>
                <a:lnTo>
                  <a:pt x="124718" y="900749"/>
                </a:lnTo>
                <a:lnTo>
                  <a:pt x="81353" y="959710"/>
                </a:lnTo>
                <a:lnTo>
                  <a:pt x="45424" y="1020595"/>
                </a:lnTo>
                <a:lnTo>
                  <a:pt x="18738" y="1083900"/>
                </a:lnTo>
                <a:lnTo>
                  <a:pt x="3106" y="1150119"/>
                </a:lnTo>
                <a:lnTo>
                  <a:pt x="0" y="1184477"/>
                </a:lnTo>
                <a:lnTo>
                  <a:pt x="5740" y="1213578"/>
                </a:lnTo>
                <a:lnTo>
                  <a:pt x="11100" y="1246386"/>
                </a:lnTo>
                <a:lnTo>
                  <a:pt x="16213" y="1282538"/>
                </a:lnTo>
                <a:lnTo>
                  <a:pt x="21210" y="1321670"/>
                </a:lnTo>
                <a:lnTo>
                  <a:pt x="26225" y="1363422"/>
                </a:lnTo>
                <a:lnTo>
                  <a:pt x="31389" y="1407429"/>
                </a:lnTo>
                <a:lnTo>
                  <a:pt x="36835" y="1453330"/>
                </a:lnTo>
                <a:lnTo>
                  <a:pt x="42694" y="1500762"/>
                </a:lnTo>
                <a:lnTo>
                  <a:pt x="49100" y="1549362"/>
                </a:lnTo>
                <a:lnTo>
                  <a:pt x="56184" y="1598767"/>
                </a:lnTo>
                <a:lnTo>
                  <a:pt x="64079" y="1648615"/>
                </a:lnTo>
                <a:lnTo>
                  <a:pt x="72917" y="1698543"/>
                </a:lnTo>
                <a:lnTo>
                  <a:pt x="82831" y="1748190"/>
                </a:lnTo>
                <a:lnTo>
                  <a:pt x="93952" y="1797191"/>
                </a:lnTo>
                <a:lnTo>
                  <a:pt x="106413" y="1845184"/>
                </a:lnTo>
                <a:lnTo>
                  <a:pt x="120346" y="1891808"/>
                </a:lnTo>
                <a:lnTo>
                  <a:pt x="135884" y="1936699"/>
                </a:lnTo>
                <a:lnTo>
                  <a:pt x="153158" y="1979494"/>
                </a:lnTo>
                <a:lnTo>
                  <a:pt x="172301" y="2019831"/>
                </a:lnTo>
                <a:lnTo>
                  <a:pt x="193446" y="2057348"/>
                </a:lnTo>
                <a:lnTo>
                  <a:pt x="216463" y="2093182"/>
                </a:lnTo>
                <a:lnTo>
                  <a:pt x="241091" y="2128676"/>
                </a:lnTo>
                <a:lnTo>
                  <a:pt x="267261" y="2163754"/>
                </a:lnTo>
                <a:lnTo>
                  <a:pt x="294904" y="2198340"/>
                </a:lnTo>
                <a:lnTo>
                  <a:pt x="323953" y="2232361"/>
                </a:lnTo>
                <a:lnTo>
                  <a:pt x="354340" y="2265739"/>
                </a:lnTo>
                <a:lnTo>
                  <a:pt x="385995" y="2298402"/>
                </a:lnTo>
                <a:lnTo>
                  <a:pt x="418850" y="2330272"/>
                </a:lnTo>
                <a:lnTo>
                  <a:pt x="452838" y="2361275"/>
                </a:lnTo>
                <a:lnTo>
                  <a:pt x="487889" y="2391336"/>
                </a:lnTo>
                <a:lnTo>
                  <a:pt x="523936" y="2420379"/>
                </a:lnTo>
                <a:lnTo>
                  <a:pt x="560910" y="2448330"/>
                </a:lnTo>
                <a:lnTo>
                  <a:pt x="598744" y="2475113"/>
                </a:lnTo>
                <a:lnTo>
                  <a:pt x="637367" y="2500653"/>
                </a:lnTo>
                <a:lnTo>
                  <a:pt x="676713" y="2524874"/>
                </a:lnTo>
                <a:lnTo>
                  <a:pt x="716714" y="2547702"/>
                </a:lnTo>
                <a:lnTo>
                  <a:pt x="757299" y="2569062"/>
                </a:lnTo>
                <a:lnTo>
                  <a:pt x="798402" y="2588878"/>
                </a:lnTo>
                <a:lnTo>
                  <a:pt x="839955" y="2607075"/>
                </a:lnTo>
                <a:lnTo>
                  <a:pt x="881888" y="2623577"/>
                </a:lnTo>
                <a:lnTo>
                  <a:pt x="924454" y="2638210"/>
                </a:lnTo>
                <a:lnTo>
                  <a:pt x="967938" y="2650922"/>
                </a:lnTo>
                <a:lnTo>
                  <a:pt x="1012319" y="2661829"/>
                </a:lnTo>
                <a:lnTo>
                  <a:pt x="1057575" y="2671047"/>
                </a:lnTo>
                <a:lnTo>
                  <a:pt x="1103685" y="2678690"/>
                </a:lnTo>
                <a:lnTo>
                  <a:pt x="1150627" y="2684872"/>
                </a:lnTo>
                <a:lnTo>
                  <a:pt x="1198381" y="2689711"/>
                </a:lnTo>
                <a:lnTo>
                  <a:pt x="1246924" y="2693319"/>
                </a:lnTo>
                <a:lnTo>
                  <a:pt x="1296236" y="2695812"/>
                </a:lnTo>
                <a:lnTo>
                  <a:pt x="1346295" y="2697306"/>
                </a:lnTo>
                <a:lnTo>
                  <a:pt x="1397079" y="2697914"/>
                </a:lnTo>
                <a:lnTo>
                  <a:pt x="1448569" y="2697754"/>
                </a:lnTo>
                <a:lnTo>
                  <a:pt x="1500741" y="2696938"/>
                </a:lnTo>
                <a:lnTo>
                  <a:pt x="1940820" y="2680789"/>
                </a:lnTo>
                <a:lnTo>
                  <a:pt x="2315539" y="2674144"/>
                </a:lnTo>
                <a:lnTo>
                  <a:pt x="2381155" y="2672087"/>
                </a:lnTo>
                <a:lnTo>
                  <a:pt x="2447174" y="2669298"/>
                </a:lnTo>
                <a:lnTo>
                  <a:pt x="2513409" y="2665605"/>
                </a:lnTo>
                <a:lnTo>
                  <a:pt x="2579671" y="2660835"/>
                </a:lnTo>
                <a:lnTo>
                  <a:pt x="2645773" y="2654817"/>
                </a:lnTo>
                <a:lnTo>
                  <a:pt x="2711527" y="2647377"/>
                </a:lnTo>
                <a:lnTo>
                  <a:pt x="2776746" y="2638343"/>
                </a:lnTo>
                <a:lnTo>
                  <a:pt x="2841242" y="2627542"/>
                </a:lnTo>
                <a:lnTo>
                  <a:pt x="2904826" y="2614802"/>
                </a:lnTo>
                <a:lnTo>
                  <a:pt x="2967311" y="2599951"/>
                </a:lnTo>
                <a:lnTo>
                  <a:pt x="3028510" y="2582816"/>
                </a:lnTo>
                <a:lnTo>
                  <a:pt x="3088235" y="2563223"/>
                </a:lnTo>
                <a:lnTo>
                  <a:pt x="3146298" y="2541002"/>
                </a:lnTo>
                <a:lnTo>
                  <a:pt x="3204646" y="2515842"/>
                </a:lnTo>
                <a:lnTo>
                  <a:pt x="3265008" y="2487702"/>
                </a:lnTo>
                <a:lnTo>
                  <a:pt x="3326923" y="2456816"/>
                </a:lnTo>
                <a:lnTo>
                  <a:pt x="3389930" y="2423419"/>
                </a:lnTo>
                <a:lnTo>
                  <a:pt x="3453568" y="2387745"/>
                </a:lnTo>
                <a:lnTo>
                  <a:pt x="3517376" y="2350029"/>
                </a:lnTo>
                <a:lnTo>
                  <a:pt x="3580893" y="2310504"/>
                </a:lnTo>
                <a:lnTo>
                  <a:pt x="3643658" y="2269406"/>
                </a:lnTo>
                <a:lnTo>
                  <a:pt x="3705210" y="2226969"/>
                </a:lnTo>
                <a:lnTo>
                  <a:pt x="3765089" y="2183427"/>
                </a:lnTo>
                <a:lnTo>
                  <a:pt x="3822833" y="2139015"/>
                </a:lnTo>
                <a:lnTo>
                  <a:pt x="3877982" y="2093967"/>
                </a:lnTo>
                <a:lnTo>
                  <a:pt x="3930074" y="2048518"/>
                </a:lnTo>
                <a:lnTo>
                  <a:pt x="3978650" y="2002902"/>
                </a:lnTo>
                <a:lnTo>
                  <a:pt x="4023246" y="1957354"/>
                </a:lnTo>
                <a:lnTo>
                  <a:pt x="4063404" y="1912108"/>
                </a:lnTo>
                <a:lnTo>
                  <a:pt x="4098662" y="1867398"/>
                </a:lnTo>
                <a:lnTo>
                  <a:pt x="4128559" y="1823459"/>
                </a:lnTo>
                <a:lnTo>
                  <a:pt x="4152633" y="1780526"/>
                </a:lnTo>
                <a:lnTo>
                  <a:pt x="4170426" y="1738832"/>
                </a:lnTo>
                <a:lnTo>
                  <a:pt x="4181810" y="1697653"/>
                </a:lnTo>
                <a:lnTo>
                  <a:pt x="4187208" y="1656140"/>
                </a:lnTo>
                <a:lnTo>
                  <a:pt x="4187033" y="1614341"/>
                </a:lnTo>
                <a:lnTo>
                  <a:pt x="4181698" y="1572305"/>
                </a:lnTo>
                <a:lnTo>
                  <a:pt x="4171618" y="1530082"/>
                </a:lnTo>
                <a:lnTo>
                  <a:pt x="4157207" y="1487718"/>
                </a:lnTo>
                <a:lnTo>
                  <a:pt x="4138878" y="1445264"/>
                </a:lnTo>
                <a:lnTo>
                  <a:pt x="4117045" y="1402768"/>
                </a:lnTo>
                <a:lnTo>
                  <a:pt x="4092122" y="1360278"/>
                </a:lnTo>
                <a:lnTo>
                  <a:pt x="4064523" y="1317843"/>
                </a:lnTo>
                <a:lnTo>
                  <a:pt x="4034662" y="1275512"/>
                </a:lnTo>
                <a:lnTo>
                  <a:pt x="4002953" y="1233333"/>
                </a:lnTo>
                <a:lnTo>
                  <a:pt x="3969809" y="1191356"/>
                </a:lnTo>
                <a:lnTo>
                  <a:pt x="3935645" y="1149628"/>
                </a:lnTo>
                <a:lnTo>
                  <a:pt x="3900874" y="1108200"/>
                </a:lnTo>
                <a:lnTo>
                  <a:pt x="3797059" y="986190"/>
                </a:lnTo>
                <a:lnTo>
                  <a:pt x="3763999" y="946442"/>
                </a:lnTo>
                <a:lnTo>
                  <a:pt x="3732403" y="907236"/>
                </a:lnTo>
                <a:lnTo>
                  <a:pt x="3702180" y="867842"/>
                </a:lnTo>
                <a:lnTo>
                  <a:pt x="3672770" y="827658"/>
                </a:lnTo>
                <a:lnTo>
                  <a:pt x="3643873" y="786865"/>
                </a:lnTo>
                <a:lnTo>
                  <a:pt x="3586422" y="704177"/>
                </a:lnTo>
                <a:lnTo>
                  <a:pt x="3557271" y="662644"/>
                </a:lnTo>
                <a:lnTo>
                  <a:pt x="3527438" y="621228"/>
                </a:lnTo>
                <a:lnTo>
                  <a:pt x="3496623" y="580108"/>
                </a:lnTo>
                <a:lnTo>
                  <a:pt x="3464529" y="539468"/>
                </a:lnTo>
                <a:lnTo>
                  <a:pt x="3430857" y="499487"/>
                </a:lnTo>
                <a:lnTo>
                  <a:pt x="3395307" y="460347"/>
                </a:lnTo>
                <a:lnTo>
                  <a:pt x="3357581" y="422229"/>
                </a:lnTo>
                <a:lnTo>
                  <a:pt x="3317380" y="385315"/>
                </a:lnTo>
                <a:lnTo>
                  <a:pt x="3274405" y="349786"/>
                </a:lnTo>
                <a:lnTo>
                  <a:pt x="3228357" y="315823"/>
                </a:lnTo>
                <a:lnTo>
                  <a:pt x="3178939" y="283607"/>
                </a:lnTo>
                <a:lnTo>
                  <a:pt x="3125850" y="253320"/>
                </a:lnTo>
                <a:lnTo>
                  <a:pt x="3068792" y="225143"/>
                </a:lnTo>
                <a:lnTo>
                  <a:pt x="3007466" y="199257"/>
                </a:lnTo>
                <a:lnTo>
                  <a:pt x="2941574" y="175843"/>
                </a:lnTo>
                <a:lnTo>
                  <a:pt x="2868902" y="154309"/>
                </a:lnTo>
                <a:lnTo>
                  <a:pt x="2788063" y="133973"/>
                </a:lnTo>
                <a:lnTo>
                  <a:pt x="2699992" y="114881"/>
                </a:lnTo>
                <a:lnTo>
                  <a:pt x="2605625" y="97082"/>
                </a:lnTo>
                <a:lnTo>
                  <a:pt x="2505898" y="80621"/>
                </a:lnTo>
                <a:lnTo>
                  <a:pt x="2401747" y="65546"/>
                </a:lnTo>
                <a:lnTo>
                  <a:pt x="2294108" y="51904"/>
                </a:lnTo>
                <a:lnTo>
                  <a:pt x="2183918" y="39742"/>
                </a:lnTo>
                <a:lnTo>
                  <a:pt x="2072112" y="29107"/>
                </a:lnTo>
                <a:lnTo>
                  <a:pt x="1959625" y="20046"/>
                </a:lnTo>
                <a:lnTo>
                  <a:pt x="1847395" y="12606"/>
                </a:lnTo>
                <a:lnTo>
                  <a:pt x="1736358" y="6834"/>
                </a:lnTo>
                <a:lnTo>
                  <a:pt x="1627448" y="2778"/>
                </a:lnTo>
                <a:lnTo>
                  <a:pt x="1521603" y="484"/>
                </a:lnTo>
                <a:lnTo>
                  <a:pt x="1419758" y="0"/>
                </a:lnTo>
                <a:close/>
              </a:path>
            </a:pathLst>
          </a:custGeom>
          <a:solidFill>
            <a:srgbClr val="99CCFF"/>
          </a:solidFill>
        </p:spPr>
        <p:txBody>
          <a:bodyPr wrap="square" lIns="0" tIns="0" rIns="0" bIns="0" rtlCol="0">
            <a:noAutofit/>
          </a:bodyPr>
          <a:lstStyle/>
          <a:p>
            <a:endParaRPr/>
          </a:p>
        </p:txBody>
      </p:sp>
      <p:sp>
        <p:nvSpPr>
          <p:cNvPr id="4" name="object 4"/>
          <p:cNvSpPr/>
          <p:nvPr/>
        </p:nvSpPr>
        <p:spPr>
          <a:xfrm>
            <a:off x="2200275" y="5257095"/>
            <a:ext cx="496950" cy="128524"/>
          </a:xfrm>
          <a:custGeom>
            <a:avLst/>
            <a:gdLst/>
            <a:ahLst/>
            <a:cxnLst/>
            <a:rect l="l" t="t" r="r" b="b"/>
            <a:pathLst>
              <a:path w="496950" h="128524">
                <a:moveTo>
                  <a:pt x="248412" y="0"/>
                </a:moveTo>
                <a:lnTo>
                  <a:pt x="208126" y="839"/>
                </a:lnTo>
                <a:lnTo>
                  <a:pt x="169907" y="3269"/>
                </a:lnTo>
                <a:lnTo>
                  <a:pt x="117574" y="9611"/>
                </a:lnTo>
                <a:lnTo>
                  <a:pt x="72770" y="18796"/>
                </a:lnTo>
                <a:lnTo>
                  <a:pt x="27733" y="34699"/>
                </a:lnTo>
                <a:lnTo>
                  <a:pt x="0" y="64262"/>
                </a:lnTo>
                <a:lnTo>
                  <a:pt x="823" y="69524"/>
                </a:lnTo>
                <a:lnTo>
                  <a:pt x="37225" y="98086"/>
                </a:lnTo>
                <a:lnTo>
                  <a:pt x="86762" y="113035"/>
                </a:lnTo>
                <a:lnTo>
                  <a:pt x="134267" y="121340"/>
                </a:lnTo>
                <a:lnTo>
                  <a:pt x="188726" y="126653"/>
                </a:lnTo>
                <a:lnTo>
                  <a:pt x="228042" y="128310"/>
                </a:lnTo>
                <a:lnTo>
                  <a:pt x="248412" y="128524"/>
                </a:lnTo>
                <a:lnTo>
                  <a:pt x="268799" y="128310"/>
                </a:lnTo>
                <a:lnTo>
                  <a:pt x="308146" y="126653"/>
                </a:lnTo>
                <a:lnTo>
                  <a:pt x="362639" y="121340"/>
                </a:lnTo>
                <a:lnTo>
                  <a:pt x="410167" y="113035"/>
                </a:lnTo>
                <a:lnTo>
                  <a:pt x="449003" y="102189"/>
                </a:lnTo>
                <a:lnTo>
                  <a:pt x="484282" y="84551"/>
                </a:lnTo>
                <a:lnTo>
                  <a:pt x="496950" y="64262"/>
                </a:lnTo>
                <a:lnTo>
                  <a:pt x="496127" y="58982"/>
                </a:lnTo>
                <a:lnTo>
                  <a:pt x="459719" y="30380"/>
                </a:lnTo>
                <a:lnTo>
                  <a:pt x="410167" y="15445"/>
                </a:lnTo>
                <a:lnTo>
                  <a:pt x="362639" y="7159"/>
                </a:lnTo>
                <a:lnTo>
                  <a:pt x="308146" y="1863"/>
                </a:lnTo>
                <a:lnTo>
                  <a:pt x="268799" y="212"/>
                </a:lnTo>
                <a:lnTo>
                  <a:pt x="248412" y="0"/>
                </a:lnTo>
                <a:close/>
              </a:path>
            </a:pathLst>
          </a:custGeom>
          <a:solidFill>
            <a:srgbClr val="CCCCFF"/>
          </a:solidFill>
        </p:spPr>
        <p:txBody>
          <a:bodyPr wrap="square" lIns="0" tIns="0" rIns="0" bIns="0" rtlCol="0">
            <a:noAutofit/>
          </a:bodyPr>
          <a:lstStyle/>
          <a:p>
            <a:endParaRPr/>
          </a:p>
        </p:txBody>
      </p:sp>
      <p:sp>
        <p:nvSpPr>
          <p:cNvPr id="5" name="object 5"/>
          <p:cNvSpPr/>
          <p:nvPr/>
        </p:nvSpPr>
        <p:spPr>
          <a:xfrm>
            <a:off x="2200275" y="5257095"/>
            <a:ext cx="496950" cy="128524"/>
          </a:xfrm>
          <a:custGeom>
            <a:avLst/>
            <a:gdLst/>
            <a:ahLst/>
            <a:cxnLst/>
            <a:rect l="l" t="t" r="r" b="b"/>
            <a:pathLst>
              <a:path w="496950" h="128524">
                <a:moveTo>
                  <a:pt x="0" y="64262"/>
                </a:moveTo>
                <a:lnTo>
                  <a:pt x="27733" y="34699"/>
                </a:lnTo>
                <a:lnTo>
                  <a:pt x="72770" y="18796"/>
                </a:lnTo>
                <a:lnTo>
                  <a:pt x="117574" y="9611"/>
                </a:lnTo>
                <a:lnTo>
                  <a:pt x="169907" y="3269"/>
                </a:lnTo>
                <a:lnTo>
                  <a:pt x="208126" y="839"/>
                </a:lnTo>
                <a:lnTo>
                  <a:pt x="248412" y="0"/>
                </a:lnTo>
                <a:lnTo>
                  <a:pt x="288731" y="839"/>
                </a:lnTo>
                <a:lnTo>
                  <a:pt x="326978" y="3269"/>
                </a:lnTo>
                <a:lnTo>
                  <a:pt x="379341" y="9611"/>
                </a:lnTo>
                <a:lnTo>
                  <a:pt x="424164" y="18796"/>
                </a:lnTo>
                <a:lnTo>
                  <a:pt x="469213" y="34699"/>
                </a:lnTo>
                <a:lnTo>
                  <a:pt x="496950" y="64262"/>
                </a:lnTo>
                <a:lnTo>
                  <a:pt x="496127" y="69524"/>
                </a:lnTo>
                <a:lnTo>
                  <a:pt x="493698" y="74671"/>
                </a:lnTo>
                <a:lnTo>
                  <a:pt x="459719" y="98086"/>
                </a:lnTo>
                <a:lnTo>
                  <a:pt x="410167" y="113035"/>
                </a:lnTo>
                <a:lnTo>
                  <a:pt x="362639" y="121340"/>
                </a:lnTo>
                <a:lnTo>
                  <a:pt x="308146" y="126653"/>
                </a:lnTo>
                <a:lnTo>
                  <a:pt x="268799" y="128310"/>
                </a:lnTo>
                <a:lnTo>
                  <a:pt x="248412" y="128524"/>
                </a:lnTo>
                <a:lnTo>
                  <a:pt x="228042" y="128310"/>
                </a:lnTo>
                <a:lnTo>
                  <a:pt x="208126" y="127681"/>
                </a:lnTo>
                <a:lnTo>
                  <a:pt x="169907" y="125242"/>
                </a:lnTo>
                <a:lnTo>
                  <a:pt x="117574" y="118882"/>
                </a:lnTo>
                <a:lnTo>
                  <a:pt x="72770" y="109680"/>
                </a:lnTo>
                <a:lnTo>
                  <a:pt x="27733" y="93768"/>
                </a:lnTo>
                <a:lnTo>
                  <a:pt x="0" y="64262"/>
                </a:lnTo>
                <a:close/>
              </a:path>
            </a:pathLst>
          </a:custGeom>
          <a:ln w="12700">
            <a:solidFill>
              <a:srgbClr val="000000"/>
            </a:solidFill>
          </a:ln>
        </p:spPr>
        <p:txBody>
          <a:bodyPr wrap="square" lIns="0" tIns="0" rIns="0" bIns="0" rtlCol="0">
            <a:noAutofit/>
          </a:bodyPr>
          <a:lstStyle/>
          <a:p>
            <a:endParaRPr/>
          </a:p>
        </p:txBody>
      </p:sp>
      <p:sp>
        <p:nvSpPr>
          <p:cNvPr id="6" name="object 6"/>
          <p:cNvSpPr/>
          <p:nvPr/>
        </p:nvSpPr>
        <p:spPr>
          <a:xfrm>
            <a:off x="2200275" y="5245919"/>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7" name="object 7"/>
          <p:cNvSpPr/>
          <p:nvPr/>
        </p:nvSpPr>
        <p:spPr>
          <a:xfrm>
            <a:off x="2697226" y="5245919"/>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8" name="object 8"/>
          <p:cNvSpPr/>
          <p:nvPr/>
        </p:nvSpPr>
        <p:spPr>
          <a:xfrm>
            <a:off x="2573782" y="5245855"/>
            <a:ext cx="118618" cy="77787"/>
          </a:xfrm>
          <a:custGeom>
            <a:avLst/>
            <a:gdLst/>
            <a:ahLst/>
            <a:cxnLst/>
            <a:rect l="l" t="t" r="r" b="b"/>
            <a:pathLst>
              <a:path w="118618" h="77787">
                <a:moveTo>
                  <a:pt x="0" y="77787"/>
                </a:moveTo>
                <a:lnTo>
                  <a:pt x="118618" y="77787"/>
                </a:lnTo>
                <a:lnTo>
                  <a:pt x="118618" y="0"/>
                </a:lnTo>
                <a:lnTo>
                  <a:pt x="0" y="0"/>
                </a:lnTo>
                <a:lnTo>
                  <a:pt x="0" y="77787"/>
                </a:lnTo>
                <a:close/>
              </a:path>
            </a:pathLst>
          </a:custGeom>
          <a:solidFill>
            <a:srgbClr val="CCCCFF"/>
          </a:solidFill>
        </p:spPr>
        <p:txBody>
          <a:bodyPr wrap="square" lIns="0" tIns="0" rIns="0" bIns="0" rtlCol="0">
            <a:noAutofit/>
          </a:bodyPr>
          <a:lstStyle/>
          <a:p>
            <a:endParaRPr/>
          </a:p>
        </p:txBody>
      </p:sp>
      <p:sp>
        <p:nvSpPr>
          <p:cNvPr id="9" name="object 9"/>
          <p:cNvSpPr/>
          <p:nvPr/>
        </p:nvSpPr>
        <p:spPr>
          <a:xfrm>
            <a:off x="2200275" y="5245855"/>
            <a:ext cx="145795" cy="77787"/>
          </a:xfrm>
          <a:custGeom>
            <a:avLst/>
            <a:gdLst/>
            <a:ahLst/>
            <a:cxnLst/>
            <a:rect l="l" t="t" r="r" b="b"/>
            <a:pathLst>
              <a:path w="145795" h="77787">
                <a:moveTo>
                  <a:pt x="0" y="77787"/>
                </a:moveTo>
                <a:lnTo>
                  <a:pt x="145795" y="77787"/>
                </a:lnTo>
                <a:lnTo>
                  <a:pt x="145795" y="0"/>
                </a:lnTo>
                <a:lnTo>
                  <a:pt x="0" y="0"/>
                </a:lnTo>
                <a:lnTo>
                  <a:pt x="0" y="77787"/>
                </a:lnTo>
                <a:close/>
              </a:path>
            </a:pathLst>
          </a:custGeom>
          <a:solidFill>
            <a:srgbClr val="CCCCFF"/>
          </a:solidFill>
        </p:spPr>
        <p:txBody>
          <a:bodyPr wrap="square" lIns="0" tIns="0" rIns="0" bIns="0" rtlCol="0">
            <a:noAutofit/>
          </a:bodyPr>
          <a:lstStyle/>
          <a:p>
            <a:endParaRPr/>
          </a:p>
        </p:txBody>
      </p:sp>
      <p:sp>
        <p:nvSpPr>
          <p:cNvPr id="10" name="object 10"/>
          <p:cNvSpPr/>
          <p:nvPr/>
        </p:nvSpPr>
        <p:spPr>
          <a:xfrm>
            <a:off x="2195576" y="5152320"/>
            <a:ext cx="496824" cy="150749"/>
          </a:xfrm>
          <a:custGeom>
            <a:avLst/>
            <a:gdLst/>
            <a:ahLst/>
            <a:cxnLst/>
            <a:rect l="l" t="t" r="r" b="b"/>
            <a:pathLst>
              <a:path w="496824" h="150749">
                <a:moveTo>
                  <a:pt x="248412" y="0"/>
                </a:moveTo>
                <a:lnTo>
                  <a:pt x="208095" y="983"/>
                </a:lnTo>
                <a:lnTo>
                  <a:pt x="169858" y="3833"/>
                </a:lnTo>
                <a:lnTo>
                  <a:pt x="117517" y="11268"/>
                </a:lnTo>
                <a:lnTo>
                  <a:pt x="72723" y="22034"/>
                </a:lnTo>
                <a:lnTo>
                  <a:pt x="27709" y="40673"/>
                </a:lnTo>
                <a:lnTo>
                  <a:pt x="822" y="69125"/>
                </a:lnTo>
                <a:lnTo>
                  <a:pt x="0" y="75311"/>
                </a:lnTo>
                <a:lnTo>
                  <a:pt x="822" y="81497"/>
                </a:lnTo>
                <a:lnTo>
                  <a:pt x="27709" y="109975"/>
                </a:lnTo>
                <a:lnTo>
                  <a:pt x="72723" y="128650"/>
                </a:lnTo>
                <a:lnTo>
                  <a:pt x="117517" y="139444"/>
                </a:lnTo>
                <a:lnTo>
                  <a:pt x="169858" y="146902"/>
                </a:lnTo>
                <a:lnTo>
                  <a:pt x="208095" y="149761"/>
                </a:lnTo>
                <a:lnTo>
                  <a:pt x="248412" y="150749"/>
                </a:lnTo>
                <a:lnTo>
                  <a:pt x="268781" y="150498"/>
                </a:lnTo>
                <a:lnTo>
                  <a:pt x="308097" y="148556"/>
                </a:lnTo>
                <a:lnTo>
                  <a:pt x="362556" y="142327"/>
                </a:lnTo>
                <a:lnTo>
                  <a:pt x="410061" y="132587"/>
                </a:lnTo>
                <a:lnTo>
                  <a:pt x="448885" y="119860"/>
                </a:lnTo>
                <a:lnTo>
                  <a:pt x="484156" y="99152"/>
                </a:lnTo>
                <a:lnTo>
                  <a:pt x="496824" y="75311"/>
                </a:lnTo>
                <a:lnTo>
                  <a:pt x="496000" y="69125"/>
                </a:lnTo>
                <a:lnTo>
                  <a:pt x="469090" y="40673"/>
                </a:lnTo>
                <a:lnTo>
                  <a:pt x="424053" y="22034"/>
                </a:lnTo>
                <a:lnTo>
                  <a:pt x="379249" y="11268"/>
                </a:lnTo>
                <a:lnTo>
                  <a:pt x="326916" y="3833"/>
                </a:lnTo>
                <a:lnTo>
                  <a:pt x="288697" y="983"/>
                </a:lnTo>
                <a:lnTo>
                  <a:pt x="248412" y="0"/>
                </a:lnTo>
                <a:close/>
              </a:path>
            </a:pathLst>
          </a:custGeom>
          <a:solidFill>
            <a:srgbClr val="CCCCFF"/>
          </a:solidFill>
        </p:spPr>
        <p:txBody>
          <a:bodyPr wrap="square" lIns="0" tIns="0" rIns="0" bIns="0" rtlCol="0">
            <a:noAutofit/>
          </a:bodyPr>
          <a:lstStyle/>
          <a:p>
            <a:endParaRPr/>
          </a:p>
        </p:txBody>
      </p:sp>
      <p:sp>
        <p:nvSpPr>
          <p:cNvPr id="11" name="object 11"/>
          <p:cNvSpPr/>
          <p:nvPr/>
        </p:nvSpPr>
        <p:spPr>
          <a:xfrm>
            <a:off x="2195576" y="5152320"/>
            <a:ext cx="496824" cy="150749"/>
          </a:xfrm>
          <a:custGeom>
            <a:avLst/>
            <a:gdLst/>
            <a:ahLst/>
            <a:cxnLst/>
            <a:rect l="l" t="t" r="r" b="b"/>
            <a:pathLst>
              <a:path w="496824" h="150749">
                <a:moveTo>
                  <a:pt x="0" y="75311"/>
                </a:moveTo>
                <a:lnTo>
                  <a:pt x="27709" y="40673"/>
                </a:lnTo>
                <a:lnTo>
                  <a:pt x="72723" y="22034"/>
                </a:lnTo>
                <a:lnTo>
                  <a:pt x="117517" y="11268"/>
                </a:lnTo>
                <a:lnTo>
                  <a:pt x="169858" y="3833"/>
                </a:lnTo>
                <a:lnTo>
                  <a:pt x="208095" y="983"/>
                </a:lnTo>
                <a:lnTo>
                  <a:pt x="248412" y="0"/>
                </a:lnTo>
                <a:lnTo>
                  <a:pt x="288697" y="983"/>
                </a:lnTo>
                <a:lnTo>
                  <a:pt x="326916" y="3833"/>
                </a:lnTo>
                <a:lnTo>
                  <a:pt x="379249" y="11268"/>
                </a:lnTo>
                <a:lnTo>
                  <a:pt x="424053" y="22034"/>
                </a:lnTo>
                <a:lnTo>
                  <a:pt x="469090" y="40673"/>
                </a:lnTo>
                <a:lnTo>
                  <a:pt x="496000" y="69125"/>
                </a:lnTo>
                <a:lnTo>
                  <a:pt x="496824" y="75311"/>
                </a:lnTo>
                <a:lnTo>
                  <a:pt x="496000" y="81497"/>
                </a:lnTo>
                <a:lnTo>
                  <a:pt x="493571" y="87545"/>
                </a:lnTo>
                <a:lnTo>
                  <a:pt x="459598" y="115045"/>
                </a:lnTo>
                <a:lnTo>
                  <a:pt x="410061" y="132587"/>
                </a:lnTo>
                <a:lnTo>
                  <a:pt x="362556" y="142327"/>
                </a:lnTo>
                <a:lnTo>
                  <a:pt x="308097" y="148556"/>
                </a:lnTo>
                <a:lnTo>
                  <a:pt x="268781" y="150498"/>
                </a:lnTo>
                <a:lnTo>
                  <a:pt x="248412" y="150749"/>
                </a:lnTo>
                <a:lnTo>
                  <a:pt x="228025" y="150498"/>
                </a:lnTo>
                <a:lnTo>
                  <a:pt x="208095" y="149761"/>
                </a:lnTo>
                <a:lnTo>
                  <a:pt x="169858" y="146902"/>
                </a:lnTo>
                <a:lnTo>
                  <a:pt x="117517" y="139444"/>
                </a:lnTo>
                <a:lnTo>
                  <a:pt x="72723" y="128650"/>
                </a:lnTo>
                <a:lnTo>
                  <a:pt x="27709" y="109975"/>
                </a:lnTo>
                <a:lnTo>
                  <a:pt x="822" y="81497"/>
                </a:lnTo>
                <a:lnTo>
                  <a:pt x="0" y="75311"/>
                </a:lnTo>
                <a:close/>
              </a:path>
            </a:pathLst>
          </a:custGeom>
          <a:ln w="12700">
            <a:solidFill>
              <a:srgbClr val="000000"/>
            </a:solidFill>
          </a:ln>
        </p:spPr>
        <p:txBody>
          <a:bodyPr wrap="square" lIns="0" tIns="0" rIns="0" bIns="0" rtlCol="0">
            <a:noAutofit/>
          </a:bodyPr>
          <a:lstStyle/>
          <a:p>
            <a:endParaRPr/>
          </a:p>
        </p:txBody>
      </p:sp>
      <p:sp>
        <p:nvSpPr>
          <p:cNvPr id="12" name="object 12"/>
          <p:cNvSpPr/>
          <p:nvPr/>
        </p:nvSpPr>
        <p:spPr>
          <a:xfrm>
            <a:off x="2193925" y="4161720"/>
            <a:ext cx="496950" cy="128524"/>
          </a:xfrm>
          <a:custGeom>
            <a:avLst/>
            <a:gdLst/>
            <a:ahLst/>
            <a:cxnLst/>
            <a:rect l="l" t="t" r="r" b="b"/>
            <a:pathLst>
              <a:path w="496950" h="128524">
                <a:moveTo>
                  <a:pt x="248412" y="0"/>
                </a:moveTo>
                <a:lnTo>
                  <a:pt x="208126" y="839"/>
                </a:lnTo>
                <a:lnTo>
                  <a:pt x="169907" y="3269"/>
                </a:lnTo>
                <a:lnTo>
                  <a:pt x="117574" y="9611"/>
                </a:lnTo>
                <a:lnTo>
                  <a:pt x="72770" y="18796"/>
                </a:lnTo>
                <a:lnTo>
                  <a:pt x="27733" y="34699"/>
                </a:lnTo>
                <a:lnTo>
                  <a:pt x="0" y="64262"/>
                </a:lnTo>
                <a:lnTo>
                  <a:pt x="823" y="69524"/>
                </a:lnTo>
                <a:lnTo>
                  <a:pt x="37225" y="98086"/>
                </a:lnTo>
                <a:lnTo>
                  <a:pt x="86762" y="113035"/>
                </a:lnTo>
                <a:lnTo>
                  <a:pt x="134267" y="121340"/>
                </a:lnTo>
                <a:lnTo>
                  <a:pt x="188726" y="126653"/>
                </a:lnTo>
                <a:lnTo>
                  <a:pt x="228042" y="128310"/>
                </a:lnTo>
                <a:lnTo>
                  <a:pt x="248412" y="128524"/>
                </a:lnTo>
                <a:lnTo>
                  <a:pt x="268799" y="128310"/>
                </a:lnTo>
                <a:lnTo>
                  <a:pt x="308146" y="126653"/>
                </a:lnTo>
                <a:lnTo>
                  <a:pt x="362639" y="121340"/>
                </a:lnTo>
                <a:lnTo>
                  <a:pt x="410167" y="113035"/>
                </a:lnTo>
                <a:lnTo>
                  <a:pt x="449003" y="102189"/>
                </a:lnTo>
                <a:lnTo>
                  <a:pt x="484282" y="84551"/>
                </a:lnTo>
                <a:lnTo>
                  <a:pt x="496950" y="64262"/>
                </a:lnTo>
                <a:lnTo>
                  <a:pt x="496127" y="58982"/>
                </a:lnTo>
                <a:lnTo>
                  <a:pt x="459719" y="30380"/>
                </a:lnTo>
                <a:lnTo>
                  <a:pt x="410167" y="15445"/>
                </a:lnTo>
                <a:lnTo>
                  <a:pt x="362639" y="7159"/>
                </a:lnTo>
                <a:lnTo>
                  <a:pt x="308146" y="1863"/>
                </a:lnTo>
                <a:lnTo>
                  <a:pt x="268799" y="212"/>
                </a:lnTo>
                <a:lnTo>
                  <a:pt x="248412" y="0"/>
                </a:lnTo>
                <a:close/>
              </a:path>
            </a:pathLst>
          </a:custGeom>
          <a:solidFill>
            <a:srgbClr val="CCCCFF"/>
          </a:solidFill>
        </p:spPr>
        <p:txBody>
          <a:bodyPr wrap="square" lIns="0" tIns="0" rIns="0" bIns="0" rtlCol="0">
            <a:noAutofit/>
          </a:bodyPr>
          <a:lstStyle/>
          <a:p>
            <a:endParaRPr/>
          </a:p>
        </p:txBody>
      </p:sp>
      <p:sp>
        <p:nvSpPr>
          <p:cNvPr id="13" name="object 13"/>
          <p:cNvSpPr/>
          <p:nvPr/>
        </p:nvSpPr>
        <p:spPr>
          <a:xfrm>
            <a:off x="2193925" y="4161720"/>
            <a:ext cx="496950" cy="128524"/>
          </a:xfrm>
          <a:custGeom>
            <a:avLst/>
            <a:gdLst/>
            <a:ahLst/>
            <a:cxnLst/>
            <a:rect l="l" t="t" r="r" b="b"/>
            <a:pathLst>
              <a:path w="496950" h="128524">
                <a:moveTo>
                  <a:pt x="0" y="64262"/>
                </a:moveTo>
                <a:lnTo>
                  <a:pt x="27733" y="34699"/>
                </a:lnTo>
                <a:lnTo>
                  <a:pt x="72770" y="18796"/>
                </a:lnTo>
                <a:lnTo>
                  <a:pt x="117574" y="9611"/>
                </a:lnTo>
                <a:lnTo>
                  <a:pt x="169907" y="3269"/>
                </a:lnTo>
                <a:lnTo>
                  <a:pt x="208126" y="839"/>
                </a:lnTo>
                <a:lnTo>
                  <a:pt x="248412" y="0"/>
                </a:lnTo>
                <a:lnTo>
                  <a:pt x="288731" y="839"/>
                </a:lnTo>
                <a:lnTo>
                  <a:pt x="326978" y="3269"/>
                </a:lnTo>
                <a:lnTo>
                  <a:pt x="379341" y="9611"/>
                </a:lnTo>
                <a:lnTo>
                  <a:pt x="424164" y="18796"/>
                </a:lnTo>
                <a:lnTo>
                  <a:pt x="469213" y="34699"/>
                </a:lnTo>
                <a:lnTo>
                  <a:pt x="496950" y="64262"/>
                </a:lnTo>
                <a:lnTo>
                  <a:pt x="496127" y="69524"/>
                </a:lnTo>
                <a:lnTo>
                  <a:pt x="493698" y="74671"/>
                </a:lnTo>
                <a:lnTo>
                  <a:pt x="459719" y="98086"/>
                </a:lnTo>
                <a:lnTo>
                  <a:pt x="410167" y="113035"/>
                </a:lnTo>
                <a:lnTo>
                  <a:pt x="362639" y="121340"/>
                </a:lnTo>
                <a:lnTo>
                  <a:pt x="308146" y="126653"/>
                </a:lnTo>
                <a:lnTo>
                  <a:pt x="268799" y="128310"/>
                </a:lnTo>
                <a:lnTo>
                  <a:pt x="248412" y="128524"/>
                </a:lnTo>
                <a:lnTo>
                  <a:pt x="228042" y="128310"/>
                </a:lnTo>
                <a:lnTo>
                  <a:pt x="208126" y="127681"/>
                </a:lnTo>
                <a:lnTo>
                  <a:pt x="169907" y="125242"/>
                </a:lnTo>
                <a:lnTo>
                  <a:pt x="117574" y="118882"/>
                </a:lnTo>
                <a:lnTo>
                  <a:pt x="72770" y="109680"/>
                </a:lnTo>
                <a:lnTo>
                  <a:pt x="27733" y="93768"/>
                </a:lnTo>
                <a:lnTo>
                  <a:pt x="0" y="64262"/>
                </a:lnTo>
                <a:close/>
              </a:path>
            </a:pathLst>
          </a:custGeom>
          <a:ln w="12700">
            <a:solidFill>
              <a:srgbClr val="000000"/>
            </a:solidFill>
          </a:ln>
        </p:spPr>
        <p:txBody>
          <a:bodyPr wrap="square" lIns="0" tIns="0" rIns="0" bIns="0" rtlCol="0">
            <a:noAutofit/>
          </a:bodyPr>
          <a:lstStyle/>
          <a:p>
            <a:endParaRPr/>
          </a:p>
        </p:txBody>
      </p:sp>
      <p:sp>
        <p:nvSpPr>
          <p:cNvPr id="14" name="object 14"/>
          <p:cNvSpPr/>
          <p:nvPr/>
        </p:nvSpPr>
        <p:spPr>
          <a:xfrm>
            <a:off x="2193925" y="4150544"/>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15" name="object 15"/>
          <p:cNvSpPr/>
          <p:nvPr/>
        </p:nvSpPr>
        <p:spPr>
          <a:xfrm>
            <a:off x="2690876" y="4150544"/>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2556903" y="4150480"/>
            <a:ext cx="129146" cy="77787"/>
          </a:xfrm>
          <a:custGeom>
            <a:avLst/>
            <a:gdLst/>
            <a:ahLst/>
            <a:cxnLst/>
            <a:rect l="l" t="t" r="r" b="b"/>
            <a:pathLst>
              <a:path w="129146" h="77787">
                <a:moveTo>
                  <a:pt x="0" y="77787"/>
                </a:moveTo>
                <a:lnTo>
                  <a:pt x="129146" y="77787"/>
                </a:lnTo>
                <a:lnTo>
                  <a:pt x="129146" y="0"/>
                </a:lnTo>
                <a:lnTo>
                  <a:pt x="0" y="0"/>
                </a:lnTo>
                <a:lnTo>
                  <a:pt x="0" y="77787"/>
                </a:lnTo>
                <a:close/>
              </a:path>
            </a:pathLst>
          </a:custGeom>
          <a:solidFill>
            <a:srgbClr val="CCCCFF"/>
          </a:solidFill>
        </p:spPr>
        <p:txBody>
          <a:bodyPr wrap="square" lIns="0" tIns="0" rIns="0" bIns="0" rtlCol="0">
            <a:noAutofit/>
          </a:bodyPr>
          <a:lstStyle/>
          <a:p>
            <a:endParaRPr/>
          </a:p>
        </p:txBody>
      </p:sp>
      <p:sp>
        <p:nvSpPr>
          <p:cNvPr id="17" name="object 17"/>
          <p:cNvSpPr/>
          <p:nvPr/>
        </p:nvSpPr>
        <p:spPr>
          <a:xfrm>
            <a:off x="2193925" y="4150480"/>
            <a:ext cx="137287" cy="77787"/>
          </a:xfrm>
          <a:custGeom>
            <a:avLst/>
            <a:gdLst/>
            <a:ahLst/>
            <a:cxnLst/>
            <a:rect l="l" t="t" r="r" b="b"/>
            <a:pathLst>
              <a:path w="137287" h="77787">
                <a:moveTo>
                  <a:pt x="0" y="77787"/>
                </a:moveTo>
                <a:lnTo>
                  <a:pt x="137287" y="77787"/>
                </a:lnTo>
                <a:lnTo>
                  <a:pt x="137287" y="0"/>
                </a:lnTo>
                <a:lnTo>
                  <a:pt x="0" y="0"/>
                </a:lnTo>
                <a:lnTo>
                  <a:pt x="0" y="77787"/>
                </a:lnTo>
                <a:close/>
              </a:path>
            </a:pathLst>
          </a:custGeom>
          <a:solidFill>
            <a:srgbClr val="CCCCFF"/>
          </a:solidFill>
        </p:spPr>
        <p:txBody>
          <a:bodyPr wrap="square" lIns="0" tIns="0" rIns="0" bIns="0" rtlCol="0">
            <a:noAutofit/>
          </a:bodyPr>
          <a:lstStyle/>
          <a:p>
            <a:endParaRPr/>
          </a:p>
        </p:txBody>
      </p:sp>
      <p:sp>
        <p:nvSpPr>
          <p:cNvPr id="18" name="object 18"/>
          <p:cNvSpPr/>
          <p:nvPr/>
        </p:nvSpPr>
        <p:spPr>
          <a:xfrm>
            <a:off x="2189226" y="4056945"/>
            <a:ext cx="496824" cy="150749"/>
          </a:xfrm>
          <a:custGeom>
            <a:avLst/>
            <a:gdLst/>
            <a:ahLst/>
            <a:cxnLst/>
            <a:rect l="l" t="t" r="r" b="b"/>
            <a:pathLst>
              <a:path w="496824" h="150749">
                <a:moveTo>
                  <a:pt x="248412" y="0"/>
                </a:moveTo>
                <a:lnTo>
                  <a:pt x="208095" y="983"/>
                </a:lnTo>
                <a:lnTo>
                  <a:pt x="169858" y="3833"/>
                </a:lnTo>
                <a:lnTo>
                  <a:pt x="117517" y="11268"/>
                </a:lnTo>
                <a:lnTo>
                  <a:pt x="72723" y="22034"/>
                </a:lnTo>
                <a:lnTo>
                  <a:pt x="27709" y="40673"/>
                </a:lnTo>
                <a:lnTo>
                  <a:pt x="822" y="69125"/>
                </a:lnTo>
                <a:lnTo>
                  <a:pt x="0" y="75311"/>
                </a:lnTo>
                <a:lnTo>
                  <a:pt x="822" y="81497"/>
                </a:lnTo>
                <a:lnTo>
                  <a:pt x="27709" y="109975"/>
                </a:lnTo>
                <a:lnTo>
                  <a:pt x="72723" y="128650"/>
                </a:lnTo>
                <a:lnTo>
                  <a:pt x="117517" y="139444"/>
                </a:lnTo>
                <a:lnTo>
                  <a:pt x="169858" y="146902"/>
                </a:lnTo>
                <a:lnTo>
                  <a:pt x="208095" y="149761"/>
                </a:lnTo>
                <a:lnTo>
                  <a:pt x="248412" y="150749"/>
                </a:lnTo>
                <a:lnTo>
                  <a:pt x="268781" y="150498"/>
                </a:lnTo>
                <a:lnTo>
                  <a:pt x="308097" y="148556"/>
                </a:lnTo>
                <a:lnTo>
                  <a:pt x="362556" y="142327"/>
                </a:lnTo>
                <a:lnTo>
                  <a:pt x="410061" y="132587"/>
                </a:lnTo>
                <a:lnTo>
                  <a:pt x="448885" y="119860"/>
                </a:lnTo>
                <a:lnTo>
                  <a:pt x="484156" y="99152"/>
                </a:lnTo>
                <a:lnTo>
                  <a:pt x="496824" y="75311"/>
                </a:lnTo>
                <a:lnTo>
                  <a:pt x="496000" y="69125"/>
                </a:lnTo>
                <a:lnTo>
                  <a:pt x="469090" y="40673"/>
                </a:lnTo>
                <a:lnTo>
                  <a:pt x="424053" y="22034"/>
                </a:lnTo>
                <a:lnTo>
                  <a:pt x="379249" y="11268"/>
                </a:lnTo>
                <a:lnTo>
                  <a:pt x="326916" y="3833"/>
                </a:lnTo>
                <a:lnTo>
                  <a:pt x="288697" y="983"/>
                </a:lnTo>
                <a:lnTo>
                  <a:pt x="248412" y="0"/>
                </a:lnTo>
                <a:close/>
              </a:path>
            </a:pathLst>
          </a:custGeom>
          <a:solidFill>
            <a:srgbClr val="CCCCFF"/>
          </a:solidFill>
        </p:spPr>
        <p:txBody>
          <a:bodyPr wrap="square" lIns="0" tIns="0" rIns="0" bIns="0" rtlCol="0">
            <a:noAutofit/>
          </a:bodyPr>
          <a:lstStyle/>
          <a:p>
            <a:endParaRPr/>
          </a:p>
        </p:txBody>
      </p:sp>
      <p:sp>
        <p:nvSpPr>
          <p:cNvPr id="19" name="object 19"/>
          <p:cNvSpPr/>
          <p:nvPr/>
        </p:nvSpPr>
        <p:spPr>
          <a:xfrm>
            <a:off x="2189226" y="4056945"/>
            <a:ext cx="496824" cy="150749"/>
          </a:xfrm>
          <a:custGeom>
            <a:avLst/>
            <a:gdLst/>
            <a:ahLst/>
            <a:cxnLst/>
            <a:rect l="l" t="t" r="r" b="b"/>
            <a:pathLst>
              <a:path w="496824" h="150749">
                <a:moveTo>
                  <a:pt x="0" y="75311"/>
                </a:moveTo>
                <a:lnTo>
                  <a:pt x="27709" y="40673"/>
                </a:lnTo>
                <a:lnTo>
                  <a:pt x="72723" y="22034"/>
                </a:lnTo>
                <a:lnTo>
                  <a:pt x="117517" y="11268"/>
                </a:lnTo>
                <a:lnTo>
                  <a:pt x="169858" y="3833"/>
                </a:lnTo>
                <a:lnTo>
                  <a:pt x="208095" y="983"/>
                </a:lnTo>
                <a:lnTo>
                  <a:pt x="248412" y="0"/>
                </a:lnTo>
                <a:lnTo>
                  <a:pt x="288697" y="983"/>
                </a:lnTo>
                <a:lnTo>
                  <a:pt x="326916" y="3833"/>
                </a:lnTo>
                <a:lnTo>
                  <a:pt x="379249" y="11268"/>
                </a:lnTo>
                <a:lnTo>
                  <a:pt x="424053" y="22034"/>
                </a:lnTo>
                <a:lnTo>
                  <a:pt x="469090" y="40673"/>
                </a:lnTo>
                <a:lnTo>
                  <a:pt x="496000" y="69125"/>
                </a:lnTo>
                <a:lnTo>
                  <a:pt x="496824" y="75311"/>
                </a:lnTo>
                <a:lnTo>
                  <a:pt x="496000" y="81497"/>
                </a:lnTo>
                <a:lnTo>
                  <a:pt x="493571" y="87545"/>
                </a:lnTo>
                <a:lnTo>
                  <a:pt x="459598" y="115045"/>
                </a:lnTo>
                <a:lnTo>
                  <a:pt x="410061" y="132587"/>
                </a:lnTo>
                <a:lnTo>
                  <a:pt x="362556" y="142327"/>
                </a:lnTo>
                <a:lnTo>
                  <a:pt x="308097" y="148556"/>
                </a:lnTo>
                <a:lnTo>
                  <a:pt x="268781" y="150498"/>
                </a:lnTo>
                <a:lnTo>
                  <a:pt x="248412" y="150749"/>
                </a:lnTo>
                <a:lnTo>
                  <a:pt x="228025" y="150498"/>
                </a:lnTo>
                <a:lnTo>
                  <a:pt x="208095" y="149761"/>
                </a:lnTo>
                <a:lnTo>
                  <a:pt x="169858" y="146902"/>
                </a:lnTo>
                <a:lnTo>
                  <a:pt x="117517" y="139444"/>
                </a:lnTo>
                <a:lnTo>
                  <a:pt x="72723" y="128650"/>
                </a:lnTo>
                <a:lnTo>
                  <a:pt x="27709" y="109975"/>
                </a:lnTo>
                <a:lnTo>
                  <a:pt x="822" y="81497"/>
                </a:lnTo>
                <a:lnTo>
                  <a:pt x="0" y="75311"/>
                </a:lnTo>
                <a:close/>
              </a:path>
            </a:pathLst>
          </a:custGeom>
          <a:ln w="12700">
            <a:solidFill>
              <a:srgbClr val="000000"/>
            </a:solidFill>
          </a:ln>
        </p:spPr>
        <p:txBody>
          <a:bodyPr wrap="square" lIns="0" tIns="0" rIns="0" bIns="0" rtlCol="0">
            <a:noAutofit/>
          </a:bodyPr>
          <a:lstStyle/>
          <a:p>
            <a:endParaRPr/>
          </a:p>
        </p:txBody>
      </p:sp>
      <p:sp>
        <p:nvSpPr>
          <p:cNvPr id="20" name="object 20"/>
          <p:cNvSpPr/>
          <p:nvPr/>
        </p:nvSpPr>
        <p:spPr>
          <a:xfrm>
            <a:off x="3278251" y="4155370"/>
            <a:ext cx="495300" cy="128524"/>
          </a:xfrm>
          <a:custGeom>
            <a:avLst/>
            <a:gdLst/>
            <a:ahLst/>
            <a:cxnLst/>
            <a:rect l="l" t="t" r="r" b="b"/>
            <a:pathLst>
              <a:path w="495300" h="128524">
                <a:moveTo>
                  <a:pt x="247650" y="0"/>
                </a:moveTo>
                <a:lnTo>
                  <a:pt x="207478" y="839"/>
                </a:lnTo>
                <a:lnTo>
                  <a:pt x="169371" y="3269"/>
                </a:lnTo>
                <a:lnTo>
                  <a:pt x="117196" y="9611"/>
                </a:lnTo>
                <a:lnTo>
                  <a:pt x="72532" y="18796"/>
                </a:lnTo>
                <a:lnTo>
                  <a:pt x="27641" y="34699"/>
                </a:lnTo>
                <a:lnTo>
                  <a:pt x="0" y="64262"/>
                </a:lnTo>
                <a:lnTo>
                  <a:pt x="820" y="69524"/>
                </a:lnTo>
                <a:lnTo>
                  <a:pt x="37102" y="98086"/>
                </a:lnTo>
                <a:lnTo>
                  <a:pt x="86479" y="113035"/>
                </a:lnTo>
                <a:lnTo>
                  <a:pt x="133838" y="121340"/>
                </a:lnTo>
                <a:lnTo>
                  <a:pt x="188134" y="126653"/>
                </a:lnTo>
                <a:lnTo>
                  <a:pt x="227338" y="128310"/>
                </a:lnTo>
                <a:lnTo>
                  <a:pt x="247650" y="128524"/>
                </a:lnTo>
                <a:lnTo>
                  <a:pt x="267944" y="128310"/>
                </a:lnTo>
                <a:lnTo>
                  <a:pt x="307123" y="126653"/>
                </a:lnTo>
                <a:lnTo>
                  <a:pt x="361405" y="121340"/>
                </a:lnTo>
                <a:lnTo>
                  <a:pt x="408768" y="113035"/>
                </a:lnTo>
                <a:lnTo>
                  <a:pt x="447482" y="102189"/>
                </a:lnTo>
                <a:lnTo>
                  <a:pt x="482662" y="84551"/>
                </a:lnTo>
                <a:lnTo>
                  <a:pt x="495300" y="64262"/>
                </a:lnTo>
                <a:lnTo>
                  <a:pt x="494478" y="58982"/>
                </a:lnTo>
                <a:lnTo>
                  <a:pt x="458167" y="30380"/>
                </a:lnTo>
                <a:lnTo>
                  <a:pt x="408768" y="15445"/>
                </a:lnTo>
                <a:lnTo>
                  <a:pt x="361405" y="7159"/>
                </a:lnTo>
                <a:lnTo>
                  <a:pt x="307123" y="1863"/>
                </a:lnTo>
                <a:lnTo>
                  <a:pt x="267944" y="212"/>
                </a:lnTo>
                <a:lnTo>
                  <a:pt x="247650" y="0"/>
                </a:lnTo>
                <a:close/>
              </a:path>
            </a:pathLst>
          </a:custGeom>
          <a:solidFill>
            <a:srgbClr val="CCCCFF"/>
          </a:solidFill>
        </p:spPr>
        <p:txBody>
          <a:bodyPr wrap="square" lIns="0" tIns="0" rIns="0" bIns="0" rtlCol="0">
            <a:noAutofit/>
          </a:bodyPr>
          <a:lstStyle/>
          <a:p>
            <a:endParaRPr/>
          </a:p>
        </p:txBody>
      </p:sp>
      <p:sp>
        <p:nvSpPr>
          <p:cNvPr id="21" name="object 21"/>
          <p:cNvSpPr/>
          <p:nvPr/>
        </p:nvSpPr>
        <p:spPr>
          <a:xfrm>
            <a:off x="3278251" y="4155370"/>
            <a:ext cx="495300" cy="128524"/>
          </a:xfrm>
          <a:custGeom>
            <a:avLst/>
            <a:gdLst/>
            <a:ahLst/>
            <a:cxnLst/>
            <a:rect l="l" t="t" r="r" b="b"/>
            <a:pathLst>
              <a:path w="495300" h="128524">
                <a:moveTo>
                  <a:pt x="0" y="64262"/>
                </a:moveTo>
                <a:lnTo>
                  <a:pt x="27641" y="34699"/>
                </a:lnTo>
                <a:lnTo>
                  <a:pt x="72532" y="18796"/>
                </a:lnTo>
                <a:lnTo>
                  <a:pt x="117196" y="9611"/>
                </a:lnTo>
                <a:lnTo>
                  <a:pt x="169371" y="3269"/>
                </a:lnTo>
                <a:lnTo>
                  <a:pt x="207478" y="839"/>
                </a:lnTo>
                <a:lnTo>
                  <a:pt x="247650" y="0"/>
                </a:lnTo>
                <a:lnTo>
                  <a:pt x="287790" y="839"/>
                </a:lnTo>
                <a:lnTo>
                  <a:pt x="325879" y="3269"/>
                </a:lnTo>
                <a:lnTo>
                  <a:pt x="378047" y="9611"/>
                </a:lnTo>
                <a:lnTo>
                  <a:pt x="422719" y="18796"/>
                </a:lnTo>
                <a:lnTo>
                  <a:pt x="467634" y="34699"/>
                </a:lnTo>
                <a:lnTo>
                  <a:pt x="495300" y="64262"/>
                </a:lnTo>
                <a:lnTo>
                  <a:pt x="494478" y="69524"/>
                </a:lnTo>
                <a:lnTo>
                  <a:pt x="492055" y="74671"/>
                </a:lnTo>
                <a:lnTo>
                  <a:pt x="458167" y="98086"/>
                </a:lnTo>
                <a:lnTo>
                  <a:pt x="408768" y="113035"/>
                </a:lnTo>
                <a:lnTo>
                  <a:pt x="361405" y="121340"/>
                </a:lnTo>
                <a:lnTo>
                  <a:pt x="307123" y="126653"/>
                </a:lnTo>
                <a:lnTo>
                  <a:pt x="267944" y="128310"/>
                </a:lnTo>
                <a:lnTo>
                  <a:pt x="247650" y="128524"/>
                </a:lnTo>
                <a:lnTo>
                  <a:pt x="227338" y="128310"/>
                </a:lnTo>
                <a:lnTo>
                  <a:pt x="207478" y="127681"/>
                </a:lnTo>
                <a:lnTo>
                  <a:pt x="169371" y="125242"/>
                </a:lnTo>
                <a:lnTo>
                  <a:pt x="117196" y="118882"/>
                </a:lnTo>
                <a:lnTo>
                  <a:pt x="72532" y="109680"/>
                </a:lnTo>
                <a:lnTo>
                  <a:pt x="27641" y="93768"/>
                </a:lnTo>
                <a:lnTo>
                  <a:pt x="0" y="64262"/>
                </a:lnTo>
                <a:close/>
              </a:path>
            </a:pathLst>
          </a:custGeom>
          <a:ln w="12700">
            <a:solidFill>
              <a:srgbClr val="000000"/>
            </a:solidFill>
          </a:ln>
        </p:spPr>
        <p:txBody>
          <a:bodyPr wrap="square" lIns="0" tIns="0" rIns="0" bIns="0" rtlCol="0">
            <a:noAutofit/>
          </a:bodyPr>
          <a:lstStyle/>
          <a:p>
            <a:endParaRPr/>
          </a:p>
        </p:txBody>
      </p:sp>
      <p:sp>
        <p:nvSpPr>
          <p:cNvPr id="22" name="object 22"/>
          <p:cNvSpPr/>
          <p:nvPr/>
        </p:nvSpPr>
        <p:spPr>
          <a:xfrm>
            <a:off x="3278251" y="4144194"/>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23" name="object 23"/>
          <p:cNvSpPr/>
          <p:nvPr/>
        </p:nvSpPr>
        <p:spPr>
          <a:xfrm>
            <a:off x="3773551" y="4144194"/>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24" name="object 24"/>
          <p:cNvSpPr/>
          <p:nvPr/>
        </p:nvSpPr>
        <p:spPr>
          <a:xfrm>
            <a:off x="3644290" y="4144130"/>
            <a:ext cx="124498" cy="77787"/>
          </a:xfrm>
          <a:custGeom>
            <a:avLst/>
            <a:gdLst/>
            <a:ahLst/>
            <a:cxnLst/>
            <a:rect l="l" t="t" r="r" b="b"/>
            <a:pathLst>
              <a:path w="124498" h="77787">
                <a:moveTo>
                  <a:pt x="0" y="77787"/>
                </a:moveTo>
                <a:lnTo>
                  <a:pt x="124498" y="77787"/>
                </a:lnTo>
                <a:lnTo>
                  <a:pt x="124498" y="0"/>
                </a:lnTo>
                <a:lnTo>
                  <a:pt x="0" y="0"/>
                </a:lnTo>
                <a:lnTo>
                  <a:pt x="0" y="77787"/>
                </a:lnTo>
                <a:close/>
              </a:path>
            </a:pathLst>
          </a:custGeom>
          <a:solidFill>
            <a:srgbClr val="CCCCFF"/>
          </a:solidFill>
        </p:spPr>
        <p:txBody>
          <a:bodyPr wrap="square" lIns="0" tIns="0" rIns="0" bIns="0" rtlCol="0">
            <a:noAutofit/>
          </a:bodyPr>
          <a:lstStyle/>
          <a:p>
            <a:endParaRPr/>
          </a:p>
        </p:txBody>
      </p:sp>
      <p:sp>
        <p:nvSpPr>
          <p:cNvPr id="25" name="object 25"/>
          <p:cNvSpPr/>
          <p:nvPr/>
        </p:nvSpPr>
        <p:spPr>
          <a:xfrm>
            <a:off x="3278251" y="4144130"/>
            <a:ext cx="140462" cy="77787"/>
          </a:xfrm>
          <a:custGeom>
            <a:avLst/>
            <a:gdLst/>
            <a:ahLst/>
            <a:cxnLst/>
            <a:rect l="l" t="t" r="r" b="b"/>
            <a:pathLst>
              <a:path w="140462" h="77787">
                <a:moveTo>
                  <a:pt x="0" y="77787"/>
                </a:moveTo>
                <a:lnTo>
                  <a:pt x="140462" y="77787"/>
                </a:lnTo>
                <a:lnTo>
                  <a:pt x="140462" y="0"/>
                </a:lnTo>
                <a:lnTo>
                  <a:pt x="0" y="0"/>
                </a:lnTo>
                <a:lnTo>
                  <a:pt x="0" y="77787"/>
                </a:lnTo>
                <a:close/>
              </a:path>
            </a:pathLst>
          </a:custGeom>
          <a:solidFill>
            <a:srgbClr val="CCCCFF"/>
          </a:solidFill>
        </p:spPr>
        <p:txBody>
          <a:bodyPr wrap="square" lIns="0" tIns="0" rIns="0" bIns="0" rtlCol="0">
            <a:noAutofit/>
          </a:bodyPr>
          <a:lstStyle/>
          <a:p>
            <a:endParaRPr/>
          </a:p>
        </p:txBody>
      </p:sp>
      <p:sp>
        <p:nvSpPr>
          <p:cNvPr id="26" name="object 26"/>
          <p:cNvSpPr/>
          <p:nvPr/>
        </p:nvSpPr>
        <p:spPr>
          <a:xfrm>
            <a:off x="3282950" y="4055294"/>
            <a:ext cx="495300" cy="150749"/>
          </a:xfrm>
          <a:custGeom>
            <a:avLst/>
            <a:gdLst/>
            <a:ahLst/>
            <a:cxnLst/>
            <a:rect l="l" t="t" r="r" b="b"/>
            <a:pathLst>
              <a:path w="495300" h="150749">
                <a:moveTo>
                  <a:pt x="247650" y="0"/>
                </a:moveTo>
                <a:lnTo>
                  <a:pt x="207478" y="987"/>
                </a:lnTo>
                <a:lnTo>
                  <a:pt x="169371" y="3846"/>
                </a:lnTo>
                <a:lnTo>
                  <a:pt x="117196" y="11304"/>
                </a:lnTo>
                <a:lnTo>
                  <a:pt x="72532" y="22098"/>
                </a:lnTo>
                <a:lnTo>
                  <a:pt x="27641" y="40773"/>
                </a:lnTo>
                <a:lnTo>
                  <a:pt x="820" y="69251"/>
                </a:lnTo>
                <a:lnTo>
                  <a:pt x="0" y="75437"/>
                </a:lnTo>
                <a:lnTo>
                  <a:pt x="820" y="81623"/>
                </a:lnTo>
                <a:lnTo>
                  <a:pt x="27641" y="110075"/>
                </a:lnTo>
                <a:lnTo>
                  <a:pt x="72532" y="128714"/>
                </a:lnTo>
                <a:lnTo>
                  <a:pt x="117196" y="139480"/>
                </a:lnTo>
                <a:lnTo>
                  <a:pt x="169371" y="146915"/>
                </a:lnTo>
                <a:lnTo>
                  <a:pt x="207478" y="149765"/>
                </a:lnTo>
                <a:lnTo>
                  <a:pt x="247650" y="150749"/>
                </a:lnTo>
                <a:lnTo>
                  <a:pt x="267961" y="150499"/>
                </a:lnTo>
                <a:lnTo>
                  <a:pt x="307165" y="148563"/>
                </a:lnTo>
                <a:lnTo>
                  <a:pt x="361461" y="142354"/>
                </a:lnTo>
                <a:lnTo>
                  <a:pt x="408820" y="132641"/>
                </a:lnTo>
                <a:lnTo>
                  <a:pt x="447519" y="119942"/>
                </a:lnTo>
                <a:lnTo>
                  <a:pt x="482675" y="99266"/>
                </a:lnTo>
                <a:lnTo>
                  <a:pt x="495300" y="75437"/>
                </a:lnTo>
                <a:lnTo>
                  <a:pt x="494479" y="69251"/>
                </a:lnTo>
                <a:lnTo>
                  <a:pt x="467658" y="40773"/>
                </a:lnTo>
                <a:lnTo>
                  <a:pt x="422767" y="22098"/>
                </a:lnTo>
                <a:lnTo>
                  <a:pt x="378103" y="11304"/>
                </a:lnTo>
                <a:lnTo>
                  <a:pt x="325928" y="3846"/>
                </a:lnTo>
                <a:lnTo>
                  <a:pt x="287821" y="987"/>
                </a:lnTo>
                <a:lnTo>
                  <a:pt x="247650" y="0"/>
                </a:lnTo>
                <a:close/>
              </a:path>
            </a:pathLst>
          </a:custGeom>
          <a:solidFill>
            <a:srgbClr val="CCCCFF"/>
          </a:solidFill>
        </p:spPr>
        <p:txBody>
          <a:bodyPr wrap="square" lIns="0" tIns="0" rIns="0" bIns="0" rtlCol="0">
            <a:noAutofit/>
          </a:bodyPr>
          <a:lstStyle/>
          <a:p>
            <a:endParaRPr/>
          </a:p>
        </p:txBody>
      </p:sp>
      <p:sp>
        <p:nvSpPr>
          <p:cNvPr id="27" name="object 27"/>
          <p:cNvSpPr/>
          <p:nvPr/>
        </p:nvSpPr>
        <p:spPr>
          <a:xfrm>
            <a:off x="3282950" y="4055294"/>
            <a:ext cx="495300" cy="150749"/>
          </a:xfrm>
          <a:custGeom>
            <a:avLst/>
            <a:gdLst/>
            <a:ahLst/>
            <a:cxnLst/>
            <a:rect l="l" t="t" r="r" b="b"/>
            <a:pathLst>
              <a:path w="495300" h="150749">
                <a:moveTo>
                  <a:pt x="0" y="75437"/>
                </a:moveTo>
                <a:lnTo>
                  <a:pt x="27641" y="40773"/>
                </a:lnTo>
                <a:lnTo>
                  <a:pt x="72532" y="22098"/>
                </a:lnTo>
                <a:lnTo>
                  <a:pt x="117196" y="11304"/>
                </a:lnTo>
                <a:lnTo>
                  <a:pt x="169371" y="3846"/>
                </a:lnTo>
                <a:lnTo>
                  <a:pt x="207478" y="987"/>
                </a:lnTo>
                <a:lnTo>
                  <a:pt x="247650" y="0"/>
                </a:lnTo>
                <a:lnTo>
                  <a:pt x="287821" y="987"/>
                </a:lnTo>
                <a:lnTo>
                  <a:pt x="325928" y="3846"/>
                </a:lnTo>
                <a:lnTo>
                  <a:pt x="378103" y="11304"/>
                </a:lnTo>
                <a:lnTo>
                  <a:pt x="422767" y="22098"/>
                </a:lnTo>
                <a:lnTo>
                  <a:pt x="467658" y="40773"/>
                </a:lnTo>
                <a:lnTo>
                  <a:pt x="494479" y="69251"/>
                </a:lnTo>
                <a:lnTo>
                  <a:pt x="495300" y="75437"/>
                </a:lnTo>
                <a:lnTo>
                  <a:pt x="494479" y="81623"/>
                </a:lnTo>
                <a:lnTo>
                  <a:pt x="492058" y="87669"/>
                </a:lnTo>
                <a:lnTo>
                  <a:pt x="458197" y="115136"/>
                </a:lnTo>
                <a:lnTo>
                  <a:pt x="408820" y="132641"/>
                </a:lnTo>
                <a:lnTo>
                  <a:pt x="361461" y="142354"/>
                </a:lnTo>
                <a:lnTo>
                  <a:pt x="307165" y="148563"/>
                </a:lnTo>
                <a:lnTo>
                  <a:pt x="267961" y="150499"/>
                </a:lnTo>
                <a:lnTo>
                  <a:pt x="247650" y="150749"/>
                </a:lnTo>
                <a:lnTo>
                  <a:pt x="227338" y="150499"/>
                </a:lnTo>
                <a:lnTo>
                  <a:pt x="207478" y="149765"/>
                </a:lnTo>
                <a:lnTo>
                  <a:pt x="169371" y="146915"/>
                </a:lnTo>
                <a:lnTo>
                  <a:pt x="117196" y="139480"/>
                </a:lnTo>
                <a:lnTo>
                  <a:pt x="72532" y="128714"/>
                </a:lnTo>
                <a:lnTo>
                  <a:pt x="27641" y="110075"/>
                </a:lnTo>
                <a:lnTo>
                  <a:pt x="820" y="81623"/>
                </a:lnTo>
                <a:lnTo>
                  <a:pt x="0" y="75437"/>
                </a:lnTo>
                <a:close/>
              </a:path>
            </a:pathLst>
          </a:custGeom>
          <a:ln w="12699">
            <a:solidFill>
              <a:srgbClr val="000000"/>
            </a:solidFill>
          </a:ln>
        </p:spPr>
        <p:txBody>
          <a:bodyPr wrap="square" lIns="0" tIns="0" rIns="0" bIns="0" rtlCol="0">
            <a:noAutofit/>
          </a:bodyPr>
          <a:lstStyle/>
          <a:p>
            <a:endParaRPr/>
          </a:p>
        </p:txBody>
      </p:sp>
      <p:sp>
        <p:nvSpPr>
          <p:cNvPr id="28" name="object 28"/>
          <p:cNvSpPr/>
          <p:nvPr/>
        </p:nvSpPr>
        <p:spPr>
          <a:xfrm>
            <a:off x="3294126" y="5252269"/>
            <a:ext cx="496824" cy="128650"/>
          </a:xfrm>
          <a:custGeom>
            <a:avLst/>
            <a:gdLst/>
            <a:ahLst/>
            <a:cxnLst/>
            <a:rect l="l" t="t" r="r" b="b"/>
            <a:pathLst>
              <a:path w="496824" h="128650">
                <a:moveTo>
                  <a:pt x="248412" y="0"/>
                </a:moveTo>
                <a:lnTo>
                  <a:pt x="208095" y="842"/>
                </a:lnTo>
                <a:lnTo>
                  <a:pt x="169858" y="3281"/>
                </a:lnTo>
                <a:lnTo>
                  <a:pt x="117517" y="9641"/>
                </a:lnTo>
                <a:lnTo>
                  <a:pt x="72723" y="18843"/>
                </a:lnTo>
                <a:lnTo>
                  <a:pt x="27709" y="34755"/>
                </a:lnTo>
                <a:lnTo>
                  <a:pt x="0" y="64262"/>
                </a:lnTo>
                <a:lnTo>
                  <a:pt x="822" y="69542"/>
                </a:lnTo>
                <a:lnTo>
                  <a:pt x="37195" y="98178"/>
                </a:lnTo>
                <a:lnTo>
                  <a:pt x="86710" y="113151"/>
                </a:lnTo>
                <a:lnTo>
                  <a:pt x="134211" y="121463"/>
                </a:lnTo>
                <a:lnTo>
                  <a:pt x="188685" y="126779"/>
                </a:lnTo>
                <a:lnTo>
                  <a:pt x="228025" y="128437"/>
                </a:lnTo>
                <a:lnTo>
                  <a:pt x="248412" y="128650"/>
                </a:lnTo>
                <a:lnTo>
                  <a:pt x="268781" y="128437"/>
                </a:lnTo>
                <a:lnTo>
                  <a:pt x="308097" y="126779"/>
                </a:lnTo>
                <a:lnTo>
                  <a:pt x="362556" y="121463"/>
                </a:lnTo>
                <a:lnTo>
                  <a:pt x="410061" y="113151"/>
                </a:lnTo>
                <a:lnTo>
                  <a:pt x="448885" y="102288"/>
                </a:lnTo>
                <a:lnTo>
                  <a:pt x="484156" y="84613"/>
                </a:lnTo>
                <a:lnTo>
                  <a:pt x="496824" y="64262"/>
                </a:lnTo>
                <a:lnTo>
                  <a:pt x="496000" y="58999"/>
                </a:lnTo>
                <a:lnTo>
                  <a:pt x="459598" y="30437"/>
                </a:lnTo>
                <a:lnTo>
                  <a:pt x="410061" y="15488"/>
                </a:lnTo>
                <a:lnTo>
                  <a:pt x="362556" y="7183"/>
                </a:lnTo>
                <a:lnTo>
                  <a:pt x="308097" y="1870"/>
                </a:lnTo>
                <a:lnTo>
                  <a:pt x="268781" y="213"/>
                </a:lnTo>
                <a:lnTo>
                  <a:pt x="248412" y="0"/>
                </a:lnTo>
                <a:close/>
              </a:path>
            </a:pathLst>
          </a:custGeom>
          <a:solidFill>
            <a:srgbClr val="CCCCFF"/>
          </a:solidFill>
        </p:spPr>
        <p:txBody>
          <a:bodyPr wrap="square" lIns="0" tIns="0" rIns="0" bIns="0" rtlCol="0">
            <a:noAutofit/>
          </a:bodyPr>
          <a:lstStyle/>
          <a:p>
            <a:endParaRPr/>
          </a:p>
        </p:txBody>
      </p:sp>
      <p:sp>
        <p:nvSpPr>
          <p:cNvPr id="29" name="object 29"/>
          <p:cNvSpPr/>
          <p:nvPr/>
        </p:nvSpPr>
        <p:spPr>
          <a:xfrm>
            <a:off x="3294126" y="5252269"/>
            <a:ext cx="496824" cy="128650"/>
          </a:xfrm>
          <a:custGeom>
            <a:avLst/>
            <a:gdLst/>
            <a:ahLst/>
            <a:cxnLst/>
            <a:rect l="l" t="t" r="r" b="b"/>
            <a:pathLst>
              <a:path w="496824" h="128650">
                <a:moveTo>
                  <a:pt x="0" y="64262"/>
                </a:moveTo>
                <a:lnTo>
                  <a:pt x="27709" y="34755"/>
                </a:lnTo>
                <a:lnTo>
                  <a:pt x="72723" y="18843"/>
                </a:lnTo>
                <a:lnTo>
                  <a:pt x="117517" y="9641"/>
                </a:lnTo>
                <a:lnTo>
                  <a:pt x="169858" y="3281"/>
                </a:lnTo>
                <a:lnTo>
                  <a:pt x="208095" y="842"/>
                </a:lnTo>
                <a:lnTo>
                  <a:pt x="248412" y="0"/>
                </a:lnTo>
                <a:lnTo>
                  <a:pt x="288697" y="842"/>
                </a:lnTo>
                <a:lnTo>
                  <a:pt x="326916" y="3281"/>
                </a:lnTo>
                <a:lnTo>
                  <a:pt x="379249" y="9641"/>
                </a:lnTo>
                <a:lnTo>
                  <a:pt x="424052" y="18843"/>
                </a:lnTo>
                <a:lnTo>
                  <a:pt x="469090" y="34755"/>
                </a:lnTo>
                <a:lnTo>
                  <a:pt x="496824" y="64262"/>
                </a:lnTo>
                <a:lnTo>
                  <a:pt x="496000" y="69542"/>
                </a:lnTo>
                <a:lnTo>
                  <a:pt x="493571" y="74705"/>
                </a:lnTo>
                <a:lnTo>
                  <a:pt x="459598" y="98178"/>
                </a:lnTo>
                <a:lnTo>
                  <a:pt x="410061" y="113151"/>
                </a:lnTo>
                <a:lnTo>
                  <a:pt x="362556" y="121463"/>
                </a:lnTo>
                <a:lnTo>
                  <a:pt x="308097" y="126779"/>
                </a:lnTo>
                <a:lnTo>
                  <a:pt x="268781" y="128437"/>
                </a:lnTo>
                <a:lnTo>
                  <a:pt x="248412" y="128650"/>
                </a:lnTo>
                <a:lnTo>
                  <a:pt x="228025" y="128437"/>
                </a:lnTo>
                <a:lnTo>
                  <a:pt x="208095" y="127808"/>
                </a:lnTo>
                <a:lnTo>
                  <a:pt x="169858" y="125368"/>
                </a:lnTo>
                <a:lnTo>
                  <a:pt x="117517" y="119003"/>
                </a:lnTo>
                <a:lnTo>
                  <a:pt x="72723" y="109791"/>
                </a:lnTo>
                <a:lnTo>
                  <a:pt x="27709" y="93851"/>
                </a:lnTo>
                <a:lnTo>
                  <a:pt x="0" y="64262"/>
                </a:lnTo>
                <a:close/>
              </a:path>
            </a:pathLst>
          </a:custGeom>
          <a:ln w="12699">
            <a:solidFill>
              <a:srgbClr val="000000"/>
            </a:solidFill>
          </a:ln>
        </p:spPr>
        <p:txBody>
          <a:bodyPr wrap="square" lIns="0" tIns="0" rIns="0" bIns="0" rtlCol="0">
            <a:noAutofit/>
          </a:bodyPr>
          <a:lstStyle/>
          <a:p>
            <a:endParaRPr/>
          </a:p>
        </p:txBody>
      </p:sp>
      <p:sp>
        <p:nvSpPr>
          <p:cNvPr id="30" name="object 30"/>
          <p:cNvSpPr/>
          <p:nvPr/>
        </p:nvSpPr>
        <p:spPr>
          <a:xfrm>
            <a:off x="3294126" y="5241220"/>
            <a:ext cx="0" cy="79375"/>
          </a:xfrm>
          <a:custGeom>
            <a:avLst/>
            <a:gdLst/>
            <a:ahLst/>
            <a:cxnLst/>
            <a:rect l="l" t="t" r="r" b="b"/>
            <a:pathLst>
              <a:path h="79375">
                <a:moveTo>
                  <a:pt x="0" y="0"/>
                </a:moveTo>
                <a:lnTo>
                  <a:pt x="0" y="79375"/>
                </a:lnTo>
              </a:path>
            </a:pathLst>
          </a:custGeom>
          <a:ln w="12700">
            <a:solidFill>
              <a:srgbClr val="000000"/>
            </a:solidFill>
          </a:ln>
        </p:spPr>
        <p:txBody>
          <a:bodyPr wrap="square" lIns="0" tIns="0" rIns="0" bIns="0" rtlCol="0">
            <a:noAutofit/>
          </a:bodyPr>
          <a:lstStyle/>
          <a:p>
            <a:endParaRPr/>
          </a:p>
        </p:txBody>
      </p:sp>
      <p:sp>
        <p:nvSpPr>
          <p:cNvPr id="31" name="object 31"/>
          <p:cNvSpPr/>
          <p:nvPr/>
        </p:nvSpPr>
        <p:spPr>
          <a:xfrm>
            <a:off x="3652278" y="5241156"/>
            <a:ext cx="133972" cy="77787"/>
          </a:xfrm>
          <a:custGeom>
            <a:avLst/>
            <a:gdLst/>
            <a:ahLst/>
            <a:cxnLst/>
            <a:rect l="l" t="t" r="r" b="b"/>
            <a:pathLst>
              <a:path w="133972" h="77787">
                <a:moveTo>
                  <a:pt x="0" y="77787"/>
                </a:moveTo>
                <a:lnTo>
                  <a:pt x="133972" y="77787"/>
                </a:lnTo>
                <a:lnTo>
                  <a:pt x="133972" y="0"/>
                </a:lnTo>
                <a:lnTo>
                  <a:pt x="0" y="0"/>
                </a:lnTo>
                <a:lnTo>
                  <a:pt x="0" y="77787"/>
                </a:lnTo>
                <a:close/>
              </a:path>
            </a:pathLst>
          </a:custGeom>
          <a:solidFill>
            <a:srgbClr val="CCCCFF"/>
          </a:solidFill>
        </p:spPr>
        <p:txBody>
          <a:bodyPr wrap="square" lIns="0" tIns="0" rIns="0" bIns="0" rtlCol="0">
            <a:noAutofit/>
          </a:bodyPr>
          <a:lstStyle/>
          <a:p>
            <a:endParaRPr/>
          </a:p>
        </p:txBody>
      </p:sp>
      <p:sp>
        <p:nvSpPr>
          <p:cNvPr id="32" name="object 32"/>
          <p:cNvSpPr/>
          <p:nvPr/>
        </p:nvSpPr>
        <p:spPr>
          <a:xfrm>
            <a:off x="3294126" y="5241156"/>
            <a:ext cx="132461" cy="77787"/>
          </a:xfrm>
          <a:custGeom>
            <a:avLst/>
            <a:gdLst/>
            <a:ahLst/>
            <a:cxnLst/>
            <a:rect l="l" t="t" r="r" b="b"/>
            <a:pathLst>
              <a:path w="132461" h="77787">
                <a:moveTo>
                  <a:pt x="0" y="77787"/>
                </a:moveTo>
                <a:lnTo>
                  <a:pt x="132461" y="77787"/>
                </a:lnTo>
                <a:lnTo>
                  <a:pt x="132461" y="0"/>
                </a:lnTo>
                <a:lnTo>
                  <a:pt x="0" y="0"/>
                </a:lnTo>
                <a:lnTo>
                  <a:pt x="0" y="77787"/>
                </a:lnTo>
                <a:close/>
              </a:path>
            </a:pathLst>
          </a:custGeom>
          <a:solidFill>
            <a:srgbClr val="CCCCFF"/>
          </a:solidFill>
        </p:spPr>
        <p:txBody>
          <a:bodyPr wrap="square" lIns="0" tIns="0" rIns="0" bIns="0" rtlCol="0">
            <a:noAutofit/>
          </a:bodyPr>
          <a:lstStyle/>
          <a:p>
            <a:endParaRPr/>
          </a:p>
        </p:txBody>
      </p:sp>
      <p:sp>
        <p:nvSpPr>
          <p:cNvPr id="33" name="object 33"/>
          <p:cNvSpPr/>
          <p:nvPr/>
        </p:nvSpPr>
        <p:spPr>
          <a:xfrm>
            <a:off x="3289300" y="5147494"/>
            <a:ext cx="496950" cy="150749"/>
          </a:xfrm>
          <a:custGeom>
            <a:avLst/>
            <a:gdLst/>
            <a:ahLst/>
            <a:cxnLst/>
            <a:rect l="l" t="t" r="r" b="b"/>
            <a:pathLst>
              <a:path w="496950" h="150749">
                <a:moveTo>
                  <a:pt x="248412" y="0"/>
                </a:moveTo>
                <a:lnTo>
                  <a:pt x="208126" y="987"/>
                </a:lnTo>
                <a:lnTo>
                  <a:pt x="169907" y="3846"/>
                </a:lnTo>
                <a:lnTo>
                  <a:pt x="117574" y="11304"/>
                </a:lnTo>
                <a:lnTo>
                  <a:pt x="72771" y="22098"/>
                </a:lnTo>
                <a:lnTo>
                  <a:pt x="27733" y="40773"/>
                </a:lnTo>
                <a:lnTo>
                  <a:pt x="823" y="69251"/>
                </a:lnTo>
                <a:lnTo>
                  <a:pt x="0" y="75437"/>
                </a:lnTo>
                <a:lnTo>
                  <a:pt x="823" y="81623"/>
                </a:lnTo>
                <a:lnTo>
                  <a:pt x="27733" y="110075"/>
                </a:lnTo>
                <a:lnTo>
                  <a:pt x="72771" y="128714"/>
                </a:lnTo>
                <a:lnTo>
                  <a:pt x="117574" y="139480"/>
                </a:lnTo>
                <a:lnTo>
                  <a:pt x="169907" y="146915"/>
                </a:lnTo>
                <a:lnTo>
                  <a:pt x="208126" y="149765"/>
                </a:lnTo>
                <a:lnTo>
                  <a:pt x="248412" y="150749"/>
                </a:lnTo>
                <a:lnTo>
                  <a:pt x="268799" y="150499"/>
                </a:lnTo>
                <a:lnTo>
                  <a:pt x="308146" y="148563"/>
                </a:lnTo>
                <a:lnTo>
                  <a:pt x="362639" y="142354"/>
                </a:lnTo>
                <a:lnTo>
                  <a:pt x="410167" y="132641"/>
                </a:lnTo>
                <a:lnTo>
                  <a:pt x="449003" y="119942"/>
                </a:lnTo>
                <a:lnTo>
                  <a:pt x="484282" y="99266"/>
                </a:lnTo>
                <a:lnTo>
                  <a:pt x="496950" y="75437"/>
                </a:lnTo>
                <a:lnTo>
                  <a:pt x="496127" y="69251"/>
                </a:lnTo>
                <a:lnTo>
                  <a:pt x="469213" y="40773"/>
                </a:lnTo>
                <a:lnTo>
                  <a:pt x="424164" y="22098"/>
                </a:lnTo>
                <a:lnTo>
                  <a:pt x="379341" y="11304"/>
                </a:lnTo>
                <a:lnTo>
                  <a:pt x="326978" y="3846"/>
                </a:lnTo>
                <a:lnTo>
                  <a:pt x="288731" y="987"/>
                </a:lnTo>
                <a:lnTo>
                  <a:pt x="248412" y="0"/>
                </a:lnTo>
                <a:close/>
              </a:path>
            </a:pathLst>
          </a:custGeom>
          <a:solidFill>
            <a:srgbClr val="CCCCFF"/>
          </a:solidFill>
        </p:spPr>
        <p:txBody>
          <a:bodyPr wrap="square" lIns="0" tIns="0" rIns="0" bIns="0" rtlCol="0">
            <a:noAutofit/>
          </a:bodyPr>
          <a:lstStyle/>
          <a:p>
            <a:endParaRPr/>
          </a:p>
        </p:txBody>
      </p:sp>
      <p:sp>
        <p:nvSpPr>
          <p:cNvPr id="34" name="object 34"/>
          <p:cNvSpPr/>
          <p:nvPr/>
        </p:nvSpPr>
        <p:spPr>
          <a:xfrm>
            <a:off x="3289300" y="5147494"/>
            <a:ext cx="496950" cy="150749"/>
          </a:xfrm>
          <a:custGeom>
            <a:avLst/>
            <a:gdLst/>
            <a:ahLst/>
            <a:cxnLst/>
            <a:rect l="l" t="t" r="r" b="b"/>
            <a:pathLst>
              <a:path w="496950" h="150749">
                <a:moveTo>
                  <a:pt x="0" y="75437"/>
                </a:moveTo>
                <a:lnTo>
                  <a:pt x="27733" y="40773"/>
                </a:lnTo>
                <a:lnTo>
                  <a:pt x="72771" y="22098"/>
                </a:lnTo>
                <a:lnTo>
                  <a:pt x="117574" y="11304"/>
                </a:lnTo>
                <a:lnTo>
                  <a:pt x="169907" y="3846"/>
                </a:lnTo>
                <a:lnTo>
                  <a:pt x="208126" y="987"/>
                </a:lnTo>
                <a:lnTo>
                  <a:pt x="248412" y="0"/>
                </a:lnTo>
                <a:lnTo>
                  <a:pt x="288731" y="987"/>
                </a:lnTo>
                <a:lnTo>
                  <a:pt x="326978" y="3846"/>
                </a:lnTo>
                <a:lnTo>
                  <a:pt x="379341" y="11304"/>
                </a:lnTo>
                <a:lnTo>
                  <a:pt x="424164" y="22098"/>
                </a:lnTo>
                <a:lnTo>
                  <a:pt x="469213" y="40773"/>
                </a:lnTo>
                <a:lnTo>
                  <a:pt x="496127" y="69251"/>
                </a:lnTo>
                <a:lnTo>
                  <a:pt x="496950" y="75437"/>
                </a:lnTo>
                <a:lnTo>
                  <a:pt x="496127" y="81623"/>
                </a:lnTo>
                <a:lnTo>
                  <a:pt x="493698" y="87669"/>
                </a:lnTo>
                <a:lnTo>
                  <a:pt x="459719" y="115136"/>
                </a:lnTo>
                <a:lnTo>
                  <a:pt x="410167" y="132641"/>
                </a:lnTo>
                <a:lnTo>
                  <a:pt x="362639" y="142354"/>
                </a:lnTo>
                <a:lnTo>
                  <a:pt x="308146" y="148563"/>
                </a:lnTo>
                <a:lnTo>
                  <a:pt x="268799" y="150499"/>
                </a:lnTo>
                <a:lnTo>
                  <a:pt x="248412" y="150749"/>
                </a:lnTo>
                <a:lnTo>
                  <a:pt x="228042" y="150499"/>
                </a:lnTo>
                <a:lnTo>
                  <a:pt x="208126" y="149765"/>
                </a:lnTo>
                <a:lnTo>
                  <a:pt x="169907" y="146915"/>
                </a:lnTo>
                <a:lnTo>
                  <a:pt x="117574" y="139480"/>
                </a:lnTo>
                <a:lnTo>
                  <a:pt x="72771" y="128714"/>
                </a:lnTo>
                <a:lnTo>
                  <a:pt x="27733" y="110075"/>
                </a:lnTo>
                <a:lnTo>
                  <a:pt x="823" y="81623"/>
                </a:lnTo>
                <a:lnTo>
                  <a:pt x="0" y="75437"/>
                </a:lnTo>
                <a:close/>
              </a:path>
            </a:pathLst>
          </a:custGeom>
          <a:ln w="12699">
            <a:solidFill>
              <a:srgbClr val="000000"/>
            </a:solidFill>
          </a:ln>
        </p:spPr>
        <p:txBody>
          <a:bodyPr wrap="square" lIns="0" tIns="0" rIns="0" bIns="0" rtlCol="0">
            <a:noAutofit/>
          </a:bodyPr>
          <a:lstStyle/>
          <a:p>
            <a:endParaRPr/>
          </a:p>
        </p:txBody>
      </p:sp>
      <p:sp>
        <p:nvSpPr>
          <p:cNvPr id="35" name="object 35"/>
          <p:cNvSpPr/>
          <p:nvPr/>
        </p:nvSpPr>
        <p:spPr>
          <a:xfrm>
            <a:off x="3541776" y="4301292"/>
            <a:ext cx="0" cy="828801"/>
          </a:xfrm>
          <a:custGeom>
            <a:avLst/>
            <a:gdLst/>
            <a:ahLst/>
            <a:cxnLst/>
            <a:rect l="l" t="t" r="r" b="b"/>
            <a:pathLst>
              <a:path h="828801">
                <a:moveTo>
                  <a:pt x="0" y="0"/>
                </a:moveTo>
                <a:lnTo>
                  <a:pt x="0" y="828801"/>
                </a:lnTo>
              </a:path>
            </a:pathLst>
          </a:custGeom>
          <a:ln w="12700">
            <a:solidFill>
              <a:srgbClr val="000000"/>
            </a:solidFill>
          </a:ln>
        </p:spPr>
        <p:txBody>
          <a:bodyPr wrap="square" lIns="0" tIns="0" rIns="0" bIns="0" rtlCol="0">
            <a:noAutofit/>
          </a:bodyPr>
          <a:lstStyle/>
          <a:p>
            <a:endParaRPr/>
          </a:p>
        </p:txBody>
      </p:sp>
      <p:sp>
        <p:nvSpPr>
          <p:cNvPr id="36" name="object 36"/>
          <p:cNvSpPr/>
          <p:nvPr/>
        </p:nvSpPr>
        <p:spPr>
          <a:xfrm>
            <a:off x="2441575" y="4310817"/>
            <a:ext cx="0" cy="852551"/>
          </a:xfrm>
          <a:custGeom>
            <a:avLst/>
            <a:gdLst/>
            <a:ahLst/>
            <a:cxnLst/>
            <a:rect l="l" t="t" r="r" b="b"/>
            <a:pathLst>
              <a:path h="852551">
                <a:moveTo>
                  <a:pt x="0" y="0"/>
                </a:moveTo>
                <a:lnTo>
                  <a:pt x="0" y="852551"/>
                </a:lnTo>
              </a:path>
            </a:pathLst>
          </a:custGeom>
          <a:ln w="12700">
            <a:solidFill>
              <a:srgbClr val="000000"/>
            </a:solidFill>
          </a:ln>
        </p:spPr>
        <p:txBody>
          <a:bodyPr wrap="square" lIns="0" tIns="0" rIns="0" bIns="0" rtlCol="0">
            <a:noAutofit/>
          </a:bodyPr>
          <a:lstStyle/>
          <a:p>
            <a:endParaRPr/>
          </a:p>
        </p:txBody>
      </p:sp>
      <p:sp>
        <p:nvSpPr>
          <p:cNvPr id="37" name="object 37"/>
          <p:cNvSpPr/>
          <p:nvPr/>
        </p:nvSpPr>
        <p:spPr>
          <a:xfrm>
            <a:off x="2713101" y="5287194"/>
            <a:ext cx="581025" cy="0"/>
          </a:xfrm>
          <a:custGeom>
            <a:avLst/>
            <a:gdLst/>
            <a:ahLst/>
            <a:cxnLst/>
            <a:rect l="l" t="t" r="r" b="b"/>
            <a:pathLst>
              <a:path w="581025">
                <a:moveTo>
                  <a:pt x="581025" y="0"/>
                </a:moveTo>
                <a:lnTo>
                  <a:pt x="0" y="0"/>
                </a:lnTo>
              </a:path>
            </a:pathLst>
          </a:custGeom>
          <a:ln w="12700">
            <a:solidFill>
              <a:srgbClr val="000000"/>
            </a:solidFill>
          </a:ln>
        </p:spPr>
        <p:txBody>
          <a:bodyPr wrap="square" lIns="0" tIns="0" rIns="0" bIns="0" rtlCol="0">
            <a:noAutofit/>
          </a:bodyPr>
          <a:lstStyle/>
          <a:p>
            <a:endParaRPr/>
          </a:p>
        </p:txBody>
      </p:sp>
      <p:sp>
        <p:nvSpPr>
          <p:cNvPr id="38" name="object 38"/>
          <p:cNvSpPr/>
          <p:nvPr/>
        </p:nvSpPr>
        <p:spPr>
          <a:xfrm>
            <a:off x="2703576" y="4191819"/>
            <a:ext cx="581025" cy="0"/>
          </a:xfrm>
          <a:custGeom>
            <a:avLst/>
            <a:gdLst/>
            <a:ahLst/>
            <a:cxnLst/>
            <a:rect l="l" t="t" r="r" b="b"/>
            <a:pathLst>
              <a:path w="581025">
                <a:moveTo>
                  <a:pt x="581025" y="0"/>
                </a:moveTo>
                <a:lnTo>
                  <a:pt x="0" y="0"/>
                </a:lnTo>
              </a:path>
            </a:pathLst>
          </a:custGeom>
          <a:ln w="12700">
            <a:solidFill>
              <a:srgbClr val="000000"/>
            </a:solidFill>
          </a:ln>
        </p:spPr>
        <p:txBody>
          <a:bodyPr wrap="square" lIns="0" tIns="0" rIns="0" bIns="0" rtlCol="0">
            <a:noAutofit/>
          </a:bodyPr>
          <a:lstStyle/>
          <a:p>
            <a:endParaRPr/>
          </a:p>
        </p:txBody>
      </p:sp>
      <p:sp>
        <p:nvSpPr>
          <p:cNvPr id="39" name="object 39"/>
          <p:cNvSpPr/>
          <p:nvPr/>
        </p:nvSpPr>
        <p:spPr>
          <a:xfrm>
            <a:off x="3426586" y="5168195"/>
            <a:ext cx="225691" cy="209550"/>
          </a:xfrm>
          <a:custGeom>
            <a:avLst/>
            <a:gdLst/>
            <a:ahLst/>
            <a:cxnLst/>
            <a:rect l="l" t="t" r="r" b="b"/>
            <a:pathLst>
              <a:path w="225691" h="209550">
                <a:moveTo>
                  <a:pt x="0" y="209550"/>
                </a:moveTo>
                <a:lnTo>
                  <a:pt x="225691" y="209550"/>
                </a:lnTo>
                <a:lnTo>
                  <a:pt x="225691" y="0"/>
                </a:lnTo>
                <a:lnTo>
                  <a:pt x="0" y="0"/>
                </a:lnTo>
                <a:lnTo>
                  <a:pt x="0" y="209550"/>
                </a:lnTo>
                <a:close/>
              </a:path>
            </a:pathLst>
          </a:custGeom>
          <a:solidFill>
            <a:srgbClr val="CCCCFF"/>
          </a:solidFill>
        </p:spPr>
        <p:txBody>
          <a:bodyPr wrap="square" lIns="0" tIns="0" rIns="0" bIns="0" rtlCol="0">
            <a:noAutofit/>
          </a:bodyPr>
          <a:lstStyle/>
          <a:p>
            <a:endParaRPr/>
          </a:p>
        </p:txBody>
      </p:sp>
      <p:sp>
        <p:nvSpPr>
          <p:cNvPr id="40" name="object 40"/>
          <p:cNvSpPr txBox="1"/>
          <p:nvPr/>
        </p:nvSpPr>
        <p:spPr>
          <a:xfrm>
            <a:off x="3442208" y="5109394"/>
            <a:ext cx="209550" cy="315595"/>
          </a:xfrm>
          <a:prstGeom prst="rect">
            <a:avLst/>
          </a:prstGeom>
        </p:spPr>
        <p:txBody>
          <a:bodyPr vert="horz" wrap="square" lIns="0" tIns="0" rIns="0" bIns="0" rtlCol="0">
            <a:noAutofit/>
          </a:bodyPr>
          <a:lstStyle/>
          <a:p>
            <a:pPr marL="12700">
              <a:lnSpc>
                <a:spcPct val="100000"/>
              </a:lnSpc>
            </a:pPr>
            <a:r>
              <a:rPr sz="2000" dirty="0" smtClean="0">
                <a:latin typeface="Arial"/>
                <a:cs typeface="Arial"/>
              </a:rPr>
              <a:t>D</a:t>
            </a:r>
            <a:endParaRPr sz="2000">
              <a:latin typeface="Arial"/>
              <a:cs typeface="Arial"/>
            </a:endParaRPr>
          </a:p>
        </p:txBody>
      </p:sp>
      <p:sp>
        <p:nvSpPr>
          <p:cNvPr id="41" name="object 41"/>
          <p:cNvSpPr/>
          <p:nvPr/>
        </p:nvSpPr>
        <p:spPr>
          <a:xfrm>
            <a:off x="2346070" y="5163369"/>
            <a:ext cx="227711" cy="209550"/>
          </a:xfrm>
          <a:custGeom>
            <a:avLst/>
            <a:gdLst/>
            <a:ahLst/>
            <a:cxnLst/>
            <a:rect l="l" t="t" r="r" b="b"/>
            <a:pathLst>
              <a:path w="227711" h="209550">
                <a:moveTo>
                  <a:pt x="0" y="209550"/>
                </a:moveTo>
                <a:lnTo>
                  <a:pt x="227711" y="209550"/>
                </a:lnTo>
                <a:lnTo>
                  <a:pt x="227711" y="0"/>
                </a:lnTo>
                <a:lnTo>
                  <a:pt x="0" y="0"/>
                </a:lnTo>
                <a:lnTo>
                  <a:pt x="0" y="209550"/>
                </a:lnTo>
                <a:close/>
              </a:path>
            </a:pathLst>
          </a:custGeom>
          <a:solidFill>
            <a:srgbClr val="CCCCFF"/>
          </a:solidFill>
        </p:spPr>
        <p:txBody>
          <a:bodyPr wrap="square" lIns="0" tIns="0" rIns="0" bIns="0" rtlCol="0">
            <a:noAutofit/>
          </a:bodyPr>
          <a:lstStyle/>
          <a:p>
            <a:endParaRPr/>
          </a:p>
        </p:txBody>
      </p:sp>
      <p:sp>
        <p:nvSpPr>
          <p:cNvPr id="42" name="object 42"/>
          <p:cNvSpPr txBox="1"/>
          <p:nvPr/>
        </p:nvSpPr>
        <p:spPr>
          <a:xfrm>
            <a:off x="2362326" y="5057959"/>
            <a:ext cx="24574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C</a:t>
            </a:r>
            <a:endParaRPr sz="2400">
              <a:latin typeface="Arial"/>
              <a:cs typeface="Arial"/>
            </a:endParaRPr>
          </a:p>
        </p:txBody>
      </p:sp>
      <p:sp>
        <p:nvSpPr>
          <p:cNvPr id="43" name="object 43"/>
          <p:cNvSpPr/>
          <p:nvPr/>
        </p:nvSpPr>
        <p:spPr>
          <a:xfrm>
            <a:off x="3418713" y="4072692"/>
            <a:ext cx="225577" cy="209550"/>
          </a:xfrm>
          <a:custGeom>
            <a:avLst/>
            <a:gdLst/>
            <a:ahLst/>
            <a:cxnLst/>
            <a:rect l="l" t="t" r="r" b="b"/>
            <a:pathLst>
              <a:path w="225577" h="209550">
                <a:moveTo>
                  <a:pt x="0" y="209550"/>
                </a:moveTo>
                <a:lnTo>
                  <a:pt x="225577" y="209550"/>
                </a:lnTo>
                <a:lnTo>
                  <a:pt x="225577" y="0"/>
                </a:lnTo>
                <a:lnTo>
                  <a:pt x="0" y="0"/>
                </a:lnTo>
                <a:lnTo>
                  <a:pt x="0" y="209550"/>
                </a:lnTo>
                <a:close/>
              </a:path>
            </a:pathLst>
          </a:custGeom>
          <a:solidFill>
            <a:srgbClr val="CCCCFF"/>
          </a:solidFill>
        </p:spPr>
        <p:txBody>
          <a:bodyPr wrap="square" lIns="0" tIns="0" rIns="0" bIns="0" rtlCol="0">
            <a:noAutofit/>
          </a:bodyPr>
          <a:lstStyle/>
          <a:p>
            <a:endParaRPr/>
          </a:p>
        </p:txBody>
      </p:sp>
      <p:sp>
        <p:nvSpPr>
          <p:cNvPr id="44" name="object 44"/>
          <p:cNvSpPr/>
          <p:nvPr/>
        </p:nvSpPr>
        <p:spPr>
          <a:xfrm>
            <a:off x="2331211" y="4072692"/>
            <a:ext cx="225691" cy="209550"/>
          </a:xfrm>
          <a:custGeom>
            <a:avLst/>
            <a:gdLst/>
            <a:ahLst/>
            <a:cxnLst/>
            <a:rect l="l" t="t" r="r" b="b"/>
            <a:pathLst>
              <a:path w="225691" h="209550">
                <a:moveTo>
                  <a:pt x="0" y="209550"/>
                </a:moveTo>
                <a:lnTo>
                  <a:pt x="225691" y="209550"/>
                </a:lnTo>
                <a:lnTo>
                  <a:pt x="225691" y="0"/>
                </a:lnTo>
                <a:lnTo>
                  <a:pt x="0" y="0"/>
                </a:lnTo>
                <a:lnTo>
                  <a:pt x="0" y="209550"/>
                </a:lnTo>
                <a:close/>
              </a:path>
            </a:pathLst>
          </a:custGeom>
          <a:solidFill>
            <a:srgbClr val="CCCCFF"/>
          </a:solidFill>
        </p:spPr>
        <p:txBody>
          <a:bodyPr wrap="square" lIns="0" tIns="0" rIns="0" bIns="0" rtlCol="0">
            <a:noAutofit/>
          </a:bodyPr>
          <a:lstStyle/>
          <a:p>
            <a:endParaRPr/>
          </a:p>
        </p:txBody>
      </p:sp>
      <p:sp>
        <p:nvSpPr>
          <p:cNvPr id="45" name="object 45"/>
          <p:cNvSpPr/>
          <p:nvPr/>
        </p:nvSpPr>
        <p:spPr>
          <a:xfrm>
            <a:off x="3765550" y="4148892"/>
            <a:ext cx="533400" cy="228600"/>
          </a:xfrm>
          <a:custGeom>
            <a:avLst/>
            <a:gdLst/>
            <a:ahLst/>
            <a:cxnLst/>
            <a:rect l="l" t="t" r="r" b="b"/>
            <a:pathLst>
              <a:path w="533400" h="228600">
                <a:moveTo>
                  <a:pt x="0" y="0"/>
                </a:moveTo>
                <a:lnTo>
                  <a:pt x="533400" y="228600"/>
                </a:lnTo>
              </a:path>
            </a:pathLst>
          </a:custGeom>
          <a:ln w="9525">
            <a:solidFill>
              <a:srgbClr val="000000"/>
            </a:solidFill>
          </a:ln>
        </p:spPr>
        <p:txBody>
          <a:bodyPr wrap="square" lIns="0" tIns="0" rIns="0" bIns="0" rtlCol="0">
            <a:noAutofit/>
          </a:bodyPr>
          <a:lstStyle/>
          <a:p>
            <a:endParaRPr/>
          </a:p>
        </p:txBody>
      </p:sp>
      <p:sp>
        <p:nvSpPr>
          <p:cNvPr id="46" name="object 46"/>
          <p:cNvSpPr/>
          <p:nvPr/>
        </p:nvSpPr>
        <p:spPr>
          <a:xfrm>
            <a:off x="3689350" y="3768020"/>
            <a:ext cx="228600" cy="304673"/>
          </a:xfrm>
          <a:custGeom>
            <a:avLst/>
            <a:gdLst/>
            <a:ahLst/>
            <a:cxnLst/>
            <a:rect l="l" t="t" r="r" b="b"/>
            <a:pathLst>
              <a:path w="228600" h="304673">
                <a:moveTo>
                  <a:pt x="0" y="304673"/>
                </a:moveTo>
                <a:lnTo>
                  <a:pt x="228600" y="0"/>
                </a:lnTo>
              </a:path>
            </a:pathLst>
          </a:custGeom>
          <a:ln w="9525">
            <a:solidFill>
              <a:srgbClr val="000000"/>
            </a:solidFill>
          </a:ln>
        </p:spPr>
        <p:txBody>
          <a:bodyPr wrap="square" lIns="0" tIns="0" rIns="0" bIns="0" rtlCol="0">
            <a:noAutofit/>
          </a:bodyPr>
          <a:lstStyle/>
          <a:p>
            <a:endParaRPr/>
          </a:p>
        </p:txBody>
      </p:sp>
      <p:sp>
        <p:nvSpPr>
          <p:cNvPr id="47" name="object 47"/>
          <p:cNvSpPr/>
          <p:nvPr/>
        </p:nvSpPr>
        <p:spPr>
          <a:xfrm>
            <a:off x="3765550" y="4834692"/>
            <a:ext cx="381000" cy="381126"/>
          </a:xfrm>
          <a:custGeom>
            <a:avLst/>
            <a:gdLst/>
            <a:ahLst/>
            <a:cxnLst/>
            <a:rect l="l" t="t" r="r" b="b"/>
            <a:pathLst>
              <a:path w="381000" h="381126">
                <a:moveTo>
                  <a:pt x="0" y="381126"/>
                </a:moveTo>
                <a:lnTo>
                  <a:pt x="381000" y="0"/>
                </a:lnTo>
              </a:path>
            </a:pathLst>
          </a:custGeom>
          <a:ln w="9525">
            <a:solidFill>
              <a:srgbClr val="000000"/>
            </a:solidFill>
          </a:ln>
        </p:spPr>
        <p:txBody>
          <a:bodyPr wrap="square" lIns="0" tIns="0" rIns="0" bIns="0" rtlCol="0">
            <a:noAutofit/>
          </a:bodyPr>
          <a:lstStyle/>
          <a:p>
            <a:endParaRPr/>
          </a:p>
        </p:txBody>
      </p:sp>
      <p:sp>
        <p:nvSpPr>
          <p:cNvPr id="48" name="object 48"/>
          <p:cNvSpPr/>
          <p:nvPr/>
        </p:nvSpPr>
        <p:spPr>
          <a:xfrm>
            <a:off x="3765550" y="5292020"/>
            <a:ext cx="0" cy="0"/>
          </a:xfrm>
          <a:custGeom>
            <a:avLst/>
            <a:gdLst/>
            <a:ahLst/>
            <a:cxnLst/>
            <a:rect l="l" t="t" r="r" b="b"/>
            <a:pathLst>
              <a:path>
                <a:moveTo>
                  <a:pt x="0" y="0"/>
                </a:moveTo>
                <a:lnTo>
                  <a:pt x="0" y="0"/>
                </a:lnTo>
              </a:path>
            </a:pathLst>
          </a:custGeom>
          <a:ln w="9525">
            <a:solidFill>
              <a:srgbClr val="000000"/>
            </a:solidFill>
          </a:ln>
        </p:spPr>
        <p:txBody>
          <a:bodyPr wrap="square" lIns="0" tIns="0" rIns="0" bIns="0" rtlCol="0">
            <a:noAutofit/>
          </a:bodyPr>
          <a:lstStyle/>
          <a:p>
            <a:endParaRPr/>
          </a:p>
        </p:txBody>
      </p:sp>
      <p:sp>
        <p:nvSpPr>
          <p:cNvPr id="49" name="object 49"/>
          <p:cNvSpPr/>
          <p:nvPr/>
        </p:nvSpPr>
        <p:spPr>
          <a:xfrm>
            <a:off x="3765550" y="5292020"/>
            <a:ext cx="457200" cy="152400"/>
          </a:xfrm>
          <a:custGeom>
            <a:avLst/>
            <a:gdLst/>
            <a:ahLst/>
            <a:cxnLst/>
            <a:rect l="l" t="t" r="r" b="b"/>
            <a:pathLst>
              <a:path w="457200" h="152400">
                <a:moveTo>
                  <a:pt x="0" y="0"/>
                </a:moveTo>
                <a:lnTo>
                  <a:pt x="457200" y="152400"/>
                </a:lnTo>
              </a:path>
            </a:pathLst>
          </a:custGeom>
          <a:ln w="9525">
            <a:solidFill>
              <a:srgbClr val="000000"/>
            </a:solidFill>
          </a:ln>
        </p:spPr>
        <p:txBody>
          <a:bodyPr wrap="square" lIns="0" tIns="0" rIns="0" bIns="0" rtlCol="0">
            <a:noAutofit/>
          </a:bodyPr>
          <a:lstStyle/>
          <a:p>
            <a:endParaRPr/>
          </a:p>
        </p:txBody>
      </p:sp>
      <p:sp>
        <p:nvSpPr>
          <p:cNvPr id="50" name="object 50"/>
          <p:cNvSpPr/>
          <p:nvPr/>
        </p:nvSpPr>
        <p:spPr>
          <a:xfrm>
            <a:off x="1860550" y="3691820"/>
            <a:ext cx="457200" cy="380873"/>
          </a:xfrm>
          <a:custGeom>
            <a:avLst/>
            <a:gdLst/>
            <a:ahLst/>
            <a:cxnLst/>
            <a:rect l="l" t="t" r="r" b="b"/>
            <a:pathLst>
              <a:path w="457200" h="380873">
                <a:moveTo>
                  <a:pt x="457200" y="380873"/>
                </a:moveTo>
                <a:lnTo>
                  <a:pt x="0" y="0"/>
                </a:lnTo>
              </a:path>
            </a:pathLst>
          </a:custGeom>
          <a:ln w="9524">
            <a:solidFill>
              <a:srgbClr val="000000"/>
            </a:solidFill>
          </a:ln>
        </p:spPr>
        <p:txBody>
          <a:bodyPr wrap="square" lIns="0" tIns="0" rIns="0" bIns="0" rtlCol="0">
            <a:noAutofit/>
          </a:bodyPr>
          <a:lstStyle/>
          <a:p>
            <a:endParaRPr/>
          </a:p>
        </p:txBody>
      </p:sp>
      <p:sp>
        <p:nvSpPr>
          <p:cNvPr id="51" name="object 51"/>
          <p:cNvSpPr/>
          <p:nvPr/>
        </p:nvSpPr>
        <p:spPr>
          <a:xfrm>
            <a:off x="1631950" y="5139620"/>
            <a:ext cx="609600" cy="76200"/>
          </a:xfrm>
          <a:custGeom>
            <a:avLst/>
            <a:gdLst/>
            <a:ahLst/>
            <a:cxnLst/>
            <a:rect l="l" t="t" r="r" b="b"/>
            <a:pathLst>
              <a:path w="609600" h="76200">
                <a:moveTo>
                  <a:pt x="609600" y="76200"/>
                </a:moveTo>
                <a:lnTo>
                  <a:pt x="0" y="0"/>
                </a:lnTo>
              </a:path>
            </a:pathLst>
          </a:custGeom>
          <a:ln w="9525">
            <a:solidFill>
              <a:srgbClr val="000000"/>
            </a:solidFill>
          </a:ln>
        </p:spPr>
        <p:txBody>
          <a:bodyPr wrap="square" lIns="0" tIns="0" rIns="0" bIns="0" rtlCol="0">
            <a:noAutofit/>
          </a:bodyPr>
          <a:lstStyle/>
          <a:p>
            <a:endParaRPr/>
          </a:p>
        </p:txBody>
      </p:sp>
      <p:sp>
        <p:nvSpPr>
          <p:cNvPr id="52" name="object 52"/>
          <p:cNvSpPr txBox="1"/>
          <p:nvPr/>
        </p:nvSpPr>
        <p:spPr>
          <a:xfrm>
            <a:off x="612140" y="1512499"/>
            <a:ext cx="8109584" cy="1835785"/>
          </a:xfrm>
          <a:prstGeom prst="rect">
            <a:avLst/>
          </a:prstGeom>
        </p:spPr>
        <p:txBody>
          <a:bodyPr vert="horz" wrap="square" lIns="0" tIns="0" rIns="0" bIns="0" rtlCol="0">
            <a:noAutofit/>
          </a:bodyPr>
          <a:lstStyle/>
          <a:p>
            <a:pPr marL="12700">
              <a:lnSpc>
                <a:spcPct val="100000"/>
              </a:lnSpc>
              <a:tabLst>
                <a:tab pos="355600"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属</a:t>
            </a:r>
            <a:r>
              <a:rPr sz="2400" spc="-5" dirty="0" smtClean="0">
                <a:latin typeface="宋体"/>
                <a:cs typeface="宋体"/>
              </a:rPr>
              <a:t>于</a:t>
            </a:r>
            <a:r>
              <a:rPr sz="2400" spc="0" dirty="0" smtClean="0">
                <a:solidFill>
                  <a:srgbClr val="C00000"/>
                </a:solidFill>
                <a:latin typeface="宋体"/>
                <a:cs typeface="宋体"/>
              </a:rPr>
              <a:t>距离向量算法</a:t>
            </a:r>
            <a:r>
              <a:rPr lang="zh-CN" altLang="en-US" sz="2400" spc="0" dirty="0" smtClean="0">
                <a:solidFill>
                  <a:srgbClr val="000000"/>
                </a:solidFill>
                <a:latin typeface="宋体"/>
                <a:cs typeface="宋体"/>
              </a:rPr>
              <a:t>（类似于热土豆</a:t>
            </a:r>
            <a:r>
              <a:rPr lang="zh-CN" altLang="zh-CN" sz="2400" dirty="0">
                <a:solidFill>
                  <a:srgbClr val="000000"/>
                </a:solidFill>
                <a:latin typeface="宋体"/>
                <a:cs typeface="宋体"/>
              </a:rPr>
              <a:t>）</a:t>
            </a:r>
            <a:endParaRPr sz="2400" dirty="0">
              <a:solidFill>
                <a:srgbClr val="000000"/>
              </a:solidFill>
              <a:latin typeface="宋体"/>
              <a:cs typeface="宋体"/>
            </a:endParaRPr>
          </a:p>
          <a:p>
            <a:pPr>
              <a:lnSpc>
                <a:spcPts val="550"/>
              </a:lnSpc>
              <a:spcBef>
                <a:spcPts val="28"/>
              </a:spcBef>
            </a:pPr>
            <a:endParaRPr sz="550" dirty="0"/>
          </a:p>
          <a:p>
            <a:pPr marL="12700">
              <a:lnSpc>
                <a:spcPct val="100000"/>
              </a:lnSpc>
              <a:tabLst>
                <a:tab pos="355600"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solidFill>
                  <a:srgbClr val="000000"/>
                </a:solidFill>
                <a:latin typeface="Comic Sans MS"/>
                <a:cs typeface="Comic Sans MS"/>
              </a:rPr>
              <a:t>198</a:t>
            </a:r>
            <a:r>
              <a:rPr sz="2400" spc="-10" dirty="0" smtClean="0">
                <a:solidFill>
                  <a:srgbClr val="000000"/>
                </a:solidFill>
                <a:latin typeface="Comic Sans MS"/>
                <a:cs typeface="Comic Sans MS"/>
              </a:rPr>
              <a:t>2</a:t>
            </a:r>
            <a:r>
              <a:rPr sz="2400" spc="0" dirty="0" smtClean="0">
                <a:solidFill>
                  <a:srgbClr val="000000"/>
                </a:solidFill>
                <a:latin typeface="宋体"/>
                <a:cs typeface="宋体"/>
              </a:rPr>
              <a:t>年包含在</a:t>
            </a:r>
            <a:r>
              <a:rPr sz="2400" spc="-515" dirty="0" smtClean="0">
                <a:solidFill>
                  <a:srgbClr val="000000"/>
                </a:solidFill>
                <a:latin typeface="宋体"/>
                <a:cs typeface="宋体"/>
              </a:rPr>
              <a:t> </a:t>
            </a:r>
            <a:r>
              <a:rPr sz="2400" spc="0" dirty="0" smtClean="0">
                <a:solidFill>
                  <a:srgbClr val="000000"/>
                </a:solidFill>
                <a:latin typeface="Comic Sans MS"/>
                <a:cs typeface="Comic Sans MS"/>
              </a:rPr>
              <a:t>BS</a:t>
            </a:r>
            <a:r>
              <a:rPr sz="2400" spc="-10" dirty="0" smtClean="0">
                <a:solidFill>
                  <a:srgbClr val="000000"/>
                </a:solidFill>
                <a:latin typeface="Comic Sans MS"/>
                <a:cs typeface="Comic Sans MS"/>
              </a:rPr>
              <a:t>D</a:t>
            </a:r>
            <a:r>
              <a:rPr sz="2400" spc="-15" dirty="0" smtClean="0">
                <a:solidFill>
                  <a:srgbClr val="000000"/>
                </a:solidFill>
                <a:latin typeface="Comic Sans MS"/>
                <a:cs typeface="Comic Sans MS"/>
              </a:rPr>
              <a:t>-</a:t>
            </a:r>
            <a:r>
              <a:rPr sz="2400" spc="0" dirty="0" smtClean="0">
                <a:solidFill>
                  <a:srgbClr val="000000"/>
                </a:solidFill>
                <a:latin typeface="Comic Sans MS"/>
                <a:cs typeface="Comic Sans MS"/>
              </a:rPr>
              <a:t>U</a:t>
            </a:r>
            <a:r>
              <a:rPr sz="2400" spc="-10" dirty="0" smtClean="0">
                <a:solidFill>
                  <a:srgbClr val="000000"/>
                </a:solidFill>
                <a:latin typeface="Comic Sans MS"/>
                <a:cs typeface="Comic Sans MS"/>
              </a:rPr>
              <a:t>N</a:t>
            </a:r>
            <a:r>
              <a:rPr sz="2400" spc="0" dirty="0" smtClean="0">
                <a:solidFill>
                  <a:srgbClr val="000000"/>
                </a:solidFill>
                <a:latin typeface="Comic Sans MS"/>
                <a:cs typeface="Comic Sans MS"/>
              </a:rPr>
              <a:t>IX</a:t>
            </a:r>
            <a:r>
              <a:rPr lang="zh-CN" altLang="en-US" sz="2400" dirty="0">
                <a:latin typeface="宋体"/>
                <a:cs typeface="宋体"/>
              </a:rPr>
              <a:t>中</a:t>
            </a:r>
            <a:r>
              <a:rPr lang="en-US" sz="2400" dirty="0" smtClean="0">
                <a:solidFill>
                  <a:srgbClr val="000000"/>
                </a:solidFill>
                <a:latin typeface="Comic Sans MS"/>
                <a:cs typeface="Comic Sans MS"/>
              </a:rPr>
              <a:t>(</a:t>
            </a:r>
            <a:r>
              <a:rPr lang="en-US" altLang="zh-TW" sz="2400" dirty="0">
                <a:solidFill>
                  <a:srgbClr val="000000"/>
                </a:solidFill>
              </a:rPr>
              <a:t>BSD (</a:t>
            </a:r>
            <a:r>
              <a:rPr lang="en-US" altLang="zh-TW" sz="2400" dirty="0">
                <a:solidFill>
                  <a:srgbClr val="000000"/>
                </a:solidFill>
                <a:hlinkClick r:id="rId2"/>
              </a:rPr>
              <a:t>Berkeley</a:t>
            </a:r>
            <a:r>
              <a:rPr lang="zh-TW" altLang="en-US" sz="2400" dirty="0">
                <a:solidFill>
                  <a:srgbClr val="000000"/>
                </a:solidFill>
                <a:hlinkClick r:id="rId2"/>
              </a:rPr>
              <a:t> </a:t>
            </a:r>
            <a:r>
              <a:rPr lang="en-US" altLang="zh-TW" sz="2400" dirty="0">
                <a:solidFill>
                  <a:srgbClr val="000000"/>
                </a:solidFill>
                <a:hlinkClick r:id="rId3"/>
              </a:rPr>
              <a:t>Software</a:t>
            </a:r>
            <a:r>
              <a:rPr lang="zh-TW" altLang="en-US" sz="2400" dirty="0">
                <a:solidFill>
                  <a:srgbClr val="000000"/>
                </a:solidFill>
                <a:hlinkClick r:id="rId3"/>
              </a:rPr>
              <a:t> </a:t>
            </a:r>
            <a:r>
              <a:rPr lang="en-US" altLang="zh-TW" sz="2400" dirty="0">
                <a:solidFill>
                  <a:srgbClr val="000000"/>
                </a:solidFill>
                <a:hlinkClick r:id="rId4"/>
              </a:rPr>
              <a:t>Distribution</a:t>
            </a:r>
            <a:r>
              <a:rPr lang="zh-TW" altLang="en-US" sz="2400" dirty="0">
                <a:solidFill>
                  <a:srgbClr val="000000"/>
                </a:solidFill>
                <a:hlinkClick r:id="rId4"/>
              </a:rPr>
              <a:t>，</a:t>
            </a:r>
            <a:r>
              <a:rPr lang="zh-TW" altLang="en-US" sz="2400" dirty="0">
                <a:solidFill>
                  <a:srgbClr val="000000"/>
                </a:solidFill>
                <a:hlinkClick r:id="rId5"/>
              </a:rPr>
              <a:t>伯克利软件套件</a:t>
            </a:r>
            <a:r>
              <a:rPr lang="en-US" altLang="zh-TW" sz="2400" dirty="0">
                <a:solidFill>
                  <a:srgbClr val="000000"/>
                </a:solidFill>
                <a:hlinkClick r:id="rId5"/>
              </a:rPr>
              <a:t>)</a:t>
            </a:r>
            <a:r>
              <a:rPr lang="en-US" sz="2400" dirty="0" smtClean="0">
                <a:solidFill>
                  <a:srgbClr val="000000"/>
                </a:solidFill>
                <a:latin typeface="Comic Sans MS"/>
                <a:cs typeface="Comic Sans MS"/>
              </a:rPr>
              <a:t>)</a:t>
            </a:r>
            <a:endParaRPr sz="2400" dirty="0">
              <a:latin typeface="宋体"/>
              <a:cs typeface="宋体"/>
            </a:endParaRPr>
          </a:p>
          <a:p>
            <a:pPr>
              <a:lnSpc>
                <a:spcPts val="550"/>
              </a:lnSpc>
              <a:spcBef>
                <a:spcPts val="25"/>
              </a:spcBef>
            </a:pPr>
            <a:endParaRPr sz="550" dirty="0"/>
          </a:p>
          <a:p>
            <a:pPr marL="12700">
              <a:lnSpc>
                <a:spcPct val="100000"/>
              </a:lnSpc>
              <a:tabLst>
                <a:tab pos="355600"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距离度</a:t>
            </a:r>
            <a:r>
              <a:rPr sz="2400" spc="-10" dirty="0" smtClean="0">
                <a:latin typeface="宋体"/>
                <a:cs typeface="宋体"/>
              </a:rPr>
              <a:t>量</a:t>
            </a:r>
            <a:r>
              <a:rPr sz="2400" spc="-10" dirty="0" smtClean="0">
                <a:latin typeface="Comic Sans MS"/>
                <a:cs typeface="Comic Sans MS"/>
              </a:rPr>
              <a:t>:</a:t>
            </a:r>
            <a:r>
              <a:rPr sz="2400" spc="-20" dirty="0" smtClean="0">
                <a:latin typeface="Comic Sans MS"/>
                <a:cs typeface="Comic Sans MS"/>
              </a:rPr>
              <a:t> </a:t>
            </a:r>
            <a:r>
              <a:rPr sz="2400" spc="0" dirty="0" smtClean="0">
                <a:latin typeface="宋体"/>
                <a:cs typeface="宋体"/>
              </a:rPr>
              <a:t>跳数</a:t>
            </a:r>
            <a:r>
              <a:rPr sz="2400" spc="-5" dirty="0" smtClean="0">
                <a:latin typeface="Comic Sans MS"/>
                <a:cs typeface="Comic Sans MS"/>
              </a:rPr>
              <a:t>(</a:t>
            </a:r>
            <a:r>
              <a:rPr sz="2400" spc="0" dirty="0" smtClean="0">
                <a:latin typeface="宋体"/>
                <a:cs typeface="宋体"/>
              </a:rPr>
              <a:t>最</a:t>
            </a:r>
            <a:r>
              <a:rPr sz="2400" spc="-5" dirty="0" smtClean="0">
                <a:latin typeface="宋体"/>
                <a:cs typeface="宋体"/>
              </a:rPr>
              <a:t>多</a:t>
            </a:r>
            <a:r>
              <a:rPr sz="2400" spc="0" dirty="0" smtClean="0">
                <a:latin typeface="Comic Sans MS"/>
                <a:cs typeface="Comic Sans MS"/>
              </a:rPr>
              <a:t>1</a:t>
            </a:r>
            <a:r>
              <a:rPr sz="2400" spc="-5" dirty="0" smtClean="0">
                <a:latin typeface="Comic Sans MS"/>
                <a:cs typeface="Comic Sans MS"/>
              </a:rPr>
              <a:t>5</a:t>
            </a:r>
            <a:r>
              <a:rPr sz="2400" spc="0" dirty="0" smtClean="0">
                <a:latin typeface="宋体"/>
                <a:cs typeface="宋体"/>
              </a:rPr>
              <a:t>跳</a:t>
            </a:r>
            <a:r>
              <a:rPr sz="2400" spc="-5" dirty="0" smtClean="0">
                <a:latin typeface="Comic Sans MS"/>
                <a:cs typeface="Comic Sans MS"/>
              </a:rPr>
              <a:t>)</a:t>
            </a:r>
            <a:r>
              <a:rPr sz="2400" spc="0" dirty="0" smtClean="0">
                <a:latin typeface="宋体"/>
                <a:cs typeface="宋体"/>
              </a:rPr>
              <a:t>，不考虑拥塞或链路长度带宽等</a:t>
            </a:r>
            <a:endParaRPr sz="2400" dirty="0">
              <a:latin typeface="宋体"/>
              <a:cs typeface="宋体"/>
            </a:endParaRPr>
          </a:p>
          <a:p>
            <a:pPr>
              <a:lnSpc>
                <a:spcPts val="1000"/>
              </a:lnSpc>
            </a:pPr>
            <a:endParaRPr sz="1000" dirty="0"/>
          </a:p>
          <a:p>
            <a:pPr>
              <a:lnSpc>
                <a:spcPts val="1300"/>
              </a:lnSpc>
              <a:spcBef>
                <a:spcPts val="83"/>
              </a:spcBef>
            </a:pPr>
            <a:endParaRPr sz="1300" dirty="0"/>
          </a:p>
          <a:p>
            <a:pPr marL="5301615">
              <a:lnSpc>
                <a:spcPct val="100000"/>
              </a:lnSpc>
            </a:pPr>
            <a:r>
              <a:rPr sz="1800" u="sng" dirty="0" smtClean="0">
                <a:solidFill>
                  <a:srgbClr val="FF0000"/>
                </a:solidFill>
                <a:latin typeface="宋体"/>
                <a:cs typeface="宋体"/>
              </a:rPr>
              <a:t>从</a:t>
            </a:r>
            <a:r>
              <a:rPr sz="1800" u="sng" spc="-375" dirty="0" smtClean="0">
                <a:solidFill>
                  <a:srgbClr val="FF0000"/>
                </a:solidFill>
                <a:latin typeface="宋体"/>
                <a:cs typeface="宋体"/>
              </a:rPr>
              <a:t> </a:t>
            </a:r>
            <a:r>
              <a:rPr sz="1800" u="sng" spc="0" dirty="0" smtClean="0">
                <a:solidFill>
                  <a:srgbClr val="FF0000"/>
                </a:solidFill>
                <a:latin typeface="Comic Sans MS"/>
                <a:cs typeface="Comic Sans MS"/>
              </a:rPr>
              <a:t>router</a:t>
            </a:r>
            <a:r>
              <a:rPr sz="1800" u="sng" spc="-15" dirty="0" smtClean="0">
                <a:solidFill>
                  <a:srgbClr val="FF0000"/>
                </a:solidFill>
                <a:latin typeface="Comic Sans MS"/>
                <a:cs typeface="Comic Sans MS"/>
              </a:rPr>
              <a:t> </a:t>
            </a:r>
            <a:r>
              <a:rPr sz="1800" u="sng" spc="0" dirty="0" smtClean="0">
                <a:solidFill>
                  <a:srgbClr val="FF0000"/>
                </a:solidFill>
                <a:latin typeface="Comic Sans MS"/>
                <a:cs typeface="Comic Sans MS"/>
              </a:rPr>
              <a:t>A</a:t>
            </a:r>
            <a:r>
              <a:rPr sz="1800" u="sng" spc="-15" dirty="0" smtClean="0">
                <a:solidFill>
                  <a:srgbClr val="FF0000"/>
                </a:solidFill>
                <a:latin typeface="Comic Sans MS"/>
                <a:cs typeface="Comic Sans MS"/>
              </a:rPr>
              <a:t> </a:t>
            </a:r>
            <a:r>
              <a:rPr sz="1800" u="sng" spc="0" dirty="0" smtClean="0">
                <a:solidFill>
                  <a:srgbClr val="FF0000"/>
                </a:solidFill>
                <a:latin typeface="宋体"/>
                <a:cs typeface="宋体"/>
              </a:rPr>
              <a:t>到</a:t>
            </a:r>
            <a:r>
              <a:rPr lang="zh-CN" altLang="en-US" sz="1800" u="sng" spc="0" dirty="0" smtClean="0">
                <a:solidFill>
                  <a:srgbClr val="FF0000"/>
                </a:solidFill>
                <a:latin typeface="宋体"/>
                <a:cs typeface="宋体"/>
              </a:rPr>
              <a:t>目的</a:t>
            </a:r>
            <a:r>
              <a:rPr sz="1800" u="sng" spc="0" dirty="0" smtClean="0">
                <a:solidFill>
                  <a:srgbClr val="FF0000"/>
                </a:solidFill>
                <a:latin typeface="宋体"/>
                <a:cs typeface="宋体"/>
              </a:rPr>
              <a:t>子网</a:t>
            </a:r>
            <a:r>
              <a:rPr sz="1800" u="sng" spc="-10" dirty="0" smtClean="0">
                <a:solidFill>
                  <a:srgbClr val="FF0000"/>
                </a:solidFill>
                <a:latin typeface="Comic Sans MS"/>
                <a:cs typeface="Comic Sans MS"/>
              </a:rPr>
              <a:t>:</a:t>
            </a:r>
            <a:endParaRPr sz="1800" dirty="0">
              <a:latin typeface="Comic Sans MS"/>
              <a:cs typeface="Comic Sans MS"/>
            </a:endParaRPr>
          </a:p>
        </p:txBody>
      </p:sp>
      <p:sp>
        <p:nvSpPr>
          <p:cNvPr id="53" name="object 53"/>
          <p:cNvSpPr txBox="1"/>
          <p:nvPr/>
        </p:nvSpPr>
        <p:spPr>
          <a:xfrm>
            <a:off x="2091944" y="3584632"/>
            <a:ext cx="1664335" cy="744855"/>
          </a:xfrm>
          <a:prstGeom prst="rect">
            <a:avLst/>
          </a:prstGeom>
        </p:spPr>
        <p:txBody>
          <a:bodyPr vert="horz" wrap="square" lIns="0" tIns="0" rIns="0" bIns="0" rtlCol="0">
            <a:noAutofit/>
          </a:bodyPr>
          <a:lstStyle/>
          <a:p>
            <a:pPr marL="12700">
              <a:lnSpc>
                <a:spcPct val="100000"/>
              </a:lnSpc>
              <a:tabLst>
                <a:tab pos="1536700" algn="l"/>
              </a:tabLst>
            </a:pPr>
            <a:r>
              <a:rPr sz="2700" baseline="1543" dirty="0" smtClean="0">
                <a:latin typeface="Arial"/>
                <a:cs typeface="Arial"/>
              </a:rPr>
              <a:t>u	</a:t>
            </a:r>
            <a:r>
              <a:rPr sz="1800" dirty="0" smtClean="0">
                <a:latin typeface="Arial"/>
                <a:cs typeface="Arial"/>
              </a:rPr>
              <a:t>v</a:t>
            </a:r>
            <a:endParaRPr sz="1800">
              <a:latin typeface="Arial"/>
              <a:cs typeface="Arial"/>
            </a:endParaRPr>
          </a:p>
          <a:p>
            <a:pPr>
              <a:lnSpc>
                <a:spcPts val="1200"/>
              </a:lnSpc>
              <a:spcBef>
                <a:spcPts val="20"/>
              </a:spcBef>
            </a:pPr>
            <a:endParaRPr sz="1200"/>
          </a:p>
          <a:p>
            <a:pPr marL="273050">
              <a:lnSpc>
                <a:spcPct val="100000"/>
              </a:lnSpc>
              <a:tabLst>
                <a:tab pos="1367155" algn="l"/>
              </a:tabLst>
            </a:pPr>
            <a:r>
              <a:rPr sz="2000" dirty="0" smtClean="0">
                <a:latin typeface="Arial"/>
                <a:cs typeface="Arial"/>
              </a:rPr>
              <a:t>A	B</a:t>
            </a:r>
            <a:endParaRPr sz="2000">
              <a:latin typeface="Arial"/>
              <a:cs typeface="Arial"/>
            </a:endParaRPr>
          </a:p>
        </p:txBody>
      </p:sp>
      <p:sp>
        <p:nvSpPr>
          <p:cNvPr id="54" name="object 54"/>
          <p:cNvSpPr txBox="1"/>
          <p:nvPr/>
        </p:nvSpPr>
        <p:spPr>
          <a:xfrm>
            <a:off x="3997197" y="3965632"/>
            <a:ext cx="1905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w</a:t>
            </a:r>
            <a:endParaRPr sz="1800">
              <a:latin typeface="Arial"/>
              <a:cs typeface="Arial"/>
            </a:endParaRPr>
          </a:p>
        </p:txBody>
      </p:sp>
      <p:sp>
        <p:nvSpPr>
          <p:cNvPr id="55" name="object 55"/>
          <p:cNvSpPr txBox="1"/>
          <p:nvPr/>
        </p:nvSpPr>
        <p:spPr>
          <a:xfrm>
            <a:off x="4073397" y="4880286"/>
            <a:ext cx="1397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x</a:t>
            </a:r>
            <a:endParaRPr sz="1800">
              <a:latin typeface="Arial"/>
              <a:cs typeface="Arial"/>
            </a:endParaRPr>
          </a:p>
        </p:txBody>
      </p:sp>
      <p:sp>
        <p:nvSpPr>
          <p:cNvPr id="56" name="object 56"/>
          <p:cNvSpPr txBox="1"/>
          <p:nvPr/>
        </p:nvSpPr>
        <p:spPr>
          <a:xfrm>
            <a:off x="3920997" y="5413685"/>
            <a:ext cx="1397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y</a:t>
            </a:r>
            <a:endParaRPr sz="1800">
              <a:latin typeface="Arial"/>
              <a:cs typeface="Arial"/>
            </a:endParaRPr>
          </a:p>
        </p:txBody>
      </p:sp>
      <p:sp>
        <p:nvSpPr>
          <p:cNvPr id="57" name="object 57"/>
          <p:cNvSpPr txBox="1"/>
          <p:nvPr/>
        </p:nvSpPr>
        <p:spPr>
          <a:xfrm>
            <a:off x="1863344" y="5185085"/>
            <a:ext cx="1397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z</a:t>
            </a:r>
            <a:endParaRPr sz="1800">
              <a:latin typeface="Arial"/>
              <a:cs typeface="Arial"/>
            </a:endParaRPr>
          </a:p>
        </p:txBody>
      </p:sp>
      <p:sp>
        <p:nvSpPr>
          <p:cNvPr id="58" name="object 58"/>
          <p:cNvSpPr txBox="1"/>
          <p:nvPr/>
        </p:nvSpPr>
        <p:spPr>
          <a:xfrm>
            <a:off x="5943600" y="3703320"/>
            <a:ext cx="1906905" cy="1935480"/>
          </a:xfrm>
          <a:prstGeom prst="rect">
            <a:avLst/>
          </a:prstGeom>
        </p:spPr>
        <p:txBody>
          <a:bodyPr vert="horz" wrap="square" lIns="0" tIns="0" rIns="0" bIns="0" rtlCol="0">
            <a:noAutofit/>
          </a:bodyPr>
          <a:lstStyle/>
          <a:p>
            <a:pPr marL="12700">
              <a:lnSpc>
                <a:spcPct val="100000"/>
              </a:lnSpc>
              <a:tabLst>
                <a:tab pos="1407160" algn="l"/>
              </a:tabLst>
            </a:pPr>
            <a:r>
              <a:rPr sz="1800" u="sng" dirty="0" smtClean="0">
                <a:latin typeface="Comic Sans MS"/>
                <a:cs typeface="Comic Sans MS"/>
              </a:rPr>
              <a:t>d</a:t>
            </a:r>
            <a:r>
              <a:rPr sz="1800" u="sng" spc="-10" dirty="0" smtClean="0">
                <a:latin typeface="Comic Sans MS"/>
                <a:cs typeface="Comic Sans MS"/>
              </a:rPr>
              <a:t>e</a:t>
            </a:r>
            <a:r>
              <a:rPr sz="1800" u="sng" spc="0" dirty="0" smtClean="0">
                <a:latin typeface="Comic Sans MS"/>
                <a:cs typeface="Comic Sans MS"/>
              </a:rPr>
              <a:t>stination</a:t>
            </a:r>
            <a:r>
              <a:rPr sz="1800" spc="0" dirty="0" smtClean="0">
                <a:latin typeface="Comic Sans MS"/>
                <a:cs typeface="Comic Sans MS"/>
              </a:rPr>
              <a:t>	</a:t>
            </a:r>
            <a:r>
              <a:rPr sz="1800" u="sng" spc="0" dirty="0" smtClean="0">
                <a:latin typeface="Comic Sans MS"/>
                <a:cs typeface="Comic Sans MS"/>
              </a:rPr>
              <a:t>hops</a:t>
            </a:r>
            <a:endParaRPr sz="1800" dirty="0">
              <a:latin typeface="Comic Sans MS"/>
              <a:cs typeface="Comic Sans MS"/>
            </a:endParaRPr>
          </a:p>
          <a:p>
            <a:pPr marL="1631314" indent="-1210945">
              <a:lnSpc>
                <a:spcPct val="100000"/>
              </a:lnSpc>
              <a:buFont typeface="Comic Sans MS"/>
              <a:buAutoNum type="alphaLcPeriod" startAt="21"/>
              <a:tabLst>
                <a:tab pos="1631314" algn="l"/>
              </a:tabLst>
            </a:pPr>
            <a:r>
              <a:rPr sz="1800" dirty="0" smtClean="0">
                <a:latin typeface="Comic Sans MS"/>
                <a:cs typeface="Comic Sans MS"/>
              </a:rPr>
              <a:t>1</a:t>
            </a:r>
            <a:endParaRPr sz="1800" dirty="0">
              <a:latin typeface="Comic Sans MS"/>
              <a:cs typeface="Comic Sans MS"/>
            </a:endParaRPr>
          </a:p>
          <a:p>
            <a:pPr marL="1622425" indent="-1202055">
              <a:lnSpc>
                <a:spcPct val="100000"/>
              </a:lnSpc>
              <a:buFont typeface="Comic Sans MS"/>
              <a:buAutoNum type="alphaLcPeriod" startAt="21"/>
              <a:tabLst>
                <a:tab pos="1622425" algn="l"/>
              </a:tabLst>
            </a:pPr>
            <a:r>
              <a:rPr sz="1800" dirty="0" smtClean="0">
                <a:latin typeface="Comic Sans MS"/>
                <a:cs typeface="Comic Sans MS"/>
              </a:rPr>
              <a:t>2</a:t>
            </a:r>
            <a:endParaRPr sz="1800" dirty="0">
              <a:latin typeface="Comic Sans MS"/>
              <a:cs typeface="Comic Sans MS"/>
            </a:endParaRPr>
          </a:p>
          <a:p>
            <a:pPr marL="1600835" indent="-1180465">
              <a:lnSpc>
                <a:spcPct val="100000"/>
              </a:lnSpc>
              <a:buFont typeface="Comic Sans MS"/>
              <a:buAutoNum type="alphaLcPeriod" startAt="21"/>
              <a:tabLst>
                <a:tab pos="1600835" algn="l"/>
              </a:tabLst>
            </a:pPr>
            <a:r>
              <a:rPr sz="1800" dirty="0" smtClean="0">
                <a:latin typeface="Comic Sans MS"/>
                <a:cs typeface="Comic Sans MS"/>
              </a:rPr>
              <a:t>2</a:t>
            </a:r>
            <a:endParaRPr sz="1800" dirty="0">
              <a:latin typeface="Comic Sans MS"/>
              <a:cs typeface="Comic Sans MS"/>
            </a:endParaRPr>
          </a:p>
          <a:p>
            <a:pPr marL="1645920" indent="-1225550">
              <a:lnSpc>
                <a:spcPct val="100000"/>
              </a:lnSpc>
              <a:buFont typeface="Comic Sans MS"/>
              <a:buAutoNum type="alphaLcPeriod" startAt="24"/>
              <a:tabLst>
                <a:tab pos="1645920" algn="l"/>
              </a:tabLst>
            </a:pPr>
            <a:r>
              <a:rPr sz="1800" dirty="0" smtClean="0">
                <a:latin typeface="Comic Sans MS"/>
                <a:cs typeface="Comic Sans MS"/>
              </a:rPr>
              <a:t>3</a:t>
            </a:r>
            <a:endParaRPr sz="1800" dirty="0">
              <a:latin typeface="Comic Sans MS"/>
              <a:cs typeface="Comic Sans MS"/>
            </a:endParaRPr>
          </a:p>
          <a:p>
            <a:pPr marL="1631950" indent="-1210945">
              <a:lnSpc>
                <a:spcPct val="100000"/>
              </a:lnSpc>
              <a:buFont typeface="Comic Sans MS"/>
              <a:buAutoNum type="alphaLcPeriod" startAt="24"/>
              <a:tabLst>
                <a:tab pos="1631950" algn="l"/>
              </a:tabLst>
            </a:pPr>
            <a:r>
              <a:rPr sz="1800" dirty="0" smtClean="0">
                <a:latin typeface="Comic Sans MS"/>
                <a:cs typeface="Comic Sans MS"/>
              </a:rPr>
              <a:t>3</a:t>
            </a:r>
            <a:endParaRPr sz="1800" dirty="0">
              <a:latin typeface="Comic Sans MS"/>
              <a:cs typeface="Comic Sans MS"/>
            </a:endParaRPr>
          </a:p>
          <a:p>
            <a:pPr marL="1634489" indent="-1213485">
              <a:lnSpc>
                <a:spcPct val="100000"/>
              </a:lnSpc>
              <a:buFont typeface="Comic Sans MS"/>
              <a:buAutoNum type="alphaLcPeriod" startAt="24"/>
              <a:tabLst>
                <a:tab pos="1634489" algn="l"/>
              </a:tabLst>
            </a:pPr>
            <a:r>
              <a:rPr sz="1800" dirty="0" smtClean="0">
                <a:latin typeface="Comic Sans MS"/>
                <a:cs typeface="Comic Sans MS"/>
              </a:rPr>
              <a:t>2</a:t>
            </a:r>
            <a:endParaRPr sz="1800" dirty="0">
              <a:latin typeface="Comic Sans MS"/>
              <a:cs typeface="Comic Sans MS"/>
            </a:endParaRPr>
          </a:p>
        </p:txBody>
      </p:sp>
    </p:spTree>
    <p:extLst>
      <p:ext uri="{BB962C8B-B14F-4D97-AF65-F5344CB8AC3E}">
        <p14:creationId xmlns:p14="http://schemas.microsoft.com/office/powerpoint/2010/main" val="27020982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5406"/>
            <a:ext cx="2438400" cy="638994"/>
          </a:xfrm>
          <a:prstGeom prst="rect">
            <a:avLst/>
          </a:prstGeom>
        </p:spPr>
        <p:txBody>
          <a:bodyPr vert="horz" wrap="square" lIns="0" tIns="0" rIns="0" bIns="0" rtlCol="0">
            <a:noAutofit/>
          </a:bodyPr>
          <a:lstStyle/>
          <a:p>
            <a:pPr marL="74295">
              <a:lnSpc>
                <a:spcPct val="100000"/>
              </a:lnSpc>
            </a:pPr>
            <a:r>
              <a:rPr sz="4000" b="1" spc="-25" dirty="0" smtClean="0">
                <a:solidFill>
                  <a:schemeClr val="tx1"/>
                </a:solidFill>
                <a:latin typeface="Comic Sans MS"/>
                <a:cs typeface="Comic Sans MS"/>
              </a:rPr>
              <a:t>RIP</a:t>
            </a:r>
            <a:r>
              <a:rPr sz="4000" b="1" spc="5" dirty="0" smtClean="0">
                <a:solidFill>
                  <a:schemeClr val="tx1"/>
                </a:solidFill>
                <a:latin typeface="Comic Sans MS"/>
                <a:cs typeface="Comic Sans MS"/>
              </a:rPr>
              <a:t> </a:t>
            </a:r>
            <a:r>
              <a:rPr sz="4000" b="1" spc="-30" dirty="0" smtClean="0">
                <a:solidFill>
                  <a:schemeClr val="tx1"/>
                </a:solidFill>
                <a:latin typeface="黑体"/>
                <a:cs typeface="黑体"/>
              </a:rPr>
              <a:t>通告</a:t>
            </a:r>
            <a:endParaRPr sz="4000" b="1" dirty="0">
              <a:solidFill>
                <a:schemeClr val="tx1"/>
              </a:solidFill>
              <a:latin typeface="黑体"/>
              <a:cs typeface="黑体"/>
            </a:endParaRPr>
          </a:p>
        </p:txBody>
      </p:sp>
      <p:sp>
        <p:nvSpPr>
          <p:cNvPr id="3" name="object 3"/>
          <p:cNvSpPr txBox="1"/>
          <p:nvPr/>
        </p:nvSpPr>
        <p:spPr>
          <a:xfrm>
            <a:off x="535940" y="1443990"/>
            <a:ext cx="8031480" cy="2613025"/>
          </a:xfrm>
          <a:prstGeom prst="rect">
            <a:avLst/>
          </a:prstGeom>
        </p:spPr>
        <p:txBody>
          <a:bodyPr vert="horz" wrap="square" lIns="0" tIns="0" rIns="0" bIns="0" rtlCol="0">
            <a:noAutofit/>
          </a:bodyPr>
          <a:lstStyle/>
          <a:p>
            <a:pPr marL="355600" marR="213360" indent="-343535" algn="just">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距离向</a:t>
            </a:r>
            <a:r>
              <a:rPr sz="3200" spc="-10" dirty="0" smtClean="0">
                <a:latin typeface="宋体"/>
                <a:cs typeface="宋体"/>
              </a:rPr>
              <a:t>量</a:t>
            </a:r>
            <a:r>
              <a:rPr sz="3200" spc="0" dirty="0" smtClean="0">
                <a:latin typeface="Comic Sans MS"/>
                <a:cs typeface="Comic Sans MS"/>
              </a:rPr>
              <a:t>:</a:t>
            </a:r>
            <a:r>
              <a:rPr sz="3200" spc="-20" dirty="0" smtClean="0">
                <a:latin typeface="Comic Sans MS"/>
                <a:cs typeface="Comic Sans MS"/>
              </a:rPr>
              <a:t> </a:t>
            </a:r>
            <a:r>
              <a:rPr sz="3200" spc="0" dirty="0" smtClean="0">
                <a:latin typeface="宋体"/>
                <a:cs typeface="宋体"/>
              </a:rPr>
              <a:t>每</a:t>
            </a:r>
            <a:r>
              <a:rPr sz="3200" spc="0" dirty="0" smtClean="0">
                <a:solidFill>
                  <a:srgbClr val="C00000"/>
                </a:solidFill>
                <a:latin typeface="Comic Sans MS"/>
                <a:cs typeface="Comic Sans MS"/>
              </a:rPr>
              <a:t>3</a:t>
            </a:r>
            <a:r>
              <a:rPr sz="3200" spc="-5" dirty="0" smtClean="0">
                <a:solidFill>
                  <a:srgbClr val="C00000"/>
                </a:solidFill>
                <a:latin typeface="Comic Sans MS"/>
                <a:cs typeface="Comic Sans MS"/>
              </a:rPr>
              <a:t>0</a:t>
            </a:r>
            <a:r>
              <a:rPr sz="3200" spc="0" dirty="0" smtClean="0">
                <a:solidFill>
                  <a:srgbClr val="C00000"/>
                </a:solidFill>
                <a:latin typeface="宋体"/>
                <a:cs typeface="宋体"/>
              </a:rPr>
              <a:t>秒</a:t>
            </a:r>
            <a:r>
              <a:rPr sz="3200" spc="0" dirty="0" smtClean="0">
                <a:latin typeface="宋体"/>
                <a:cs typeface="宋体"/>
              </a:rPr>
              <a:t>通过响应报</a:t>
            </a:r>
            <a:r>
              <a:rPr sz="3200" spc="-10" dirty="0" smtClean="0">
                <a:latin typeface="宋体"/>
                <a:cs typeface="宋体"/>
              </a:rPr>
              <a:t>文</a:t>
            </a:r>
            <a:r>
              <a:rPr sz="3200" spc="0" dirty="0" smtClean="0">
                <a:latin typeface="Comic Sans MS"/>
                <a:cs typeface="Comic Sans MS"/>
              </a:rPr>
              <a:t>Response Message</a:t>
            </a:r>
            <a:r>
              <a:rPr sz="3200" spc="-25" dirty="0" smtClean="0">
                <a:latin typeface="Comic Sans MS"/>
                <a:cs typeface="Comic Sans MS"/>
              </a:rPr>
              <a:t> </a:t>
            </a:r>
            <a:r>
              <a:rPr sz="3200" spc="0" dirty="0" smtClean="0">
                <a:latin typeface="Comic Sans MS"/>
                <a:cs typeface="Comic Sans MS"/>
              </a:rPr>
              <a:t>(</a:t>
            </a:r>
            <a:r>
              <a:rPr sz="3200" spc="0" dirty="0" smtClean="0">
                <a:latin typeface="宋体"/>
                <a:cs typeface="宋体"/>
              </a:rPr>
              <a:t>也称为</a:t>
            </a:r>
            <a:r>
              <a:rPr sz="3200" spc="-660" dirty="0" smtClean="0">
                <a:latin typeface="宋体"/>
                <a:cs typeface="宋体"/>
              </a:rPr>
              <a:t> </a:t>
            </a:r>
            <a:r>
              <a:rPr sz="3200" spc="0" dirty="0" smtClean="0">
                <a:solidFill>
                  <a:srgbClr val="FF0000"/>
                </a:solidFill>
                <a:latin typeface="Comic Sans MS"/>
                <a:cs typeface="Comic Sans MS"/>
              </a:rPr>
              <a:t>advertise</a:t>
            </a:r>
            <a:r>
              <a:rPr sz="3200" spc="-20" dirty="0" smtClean="0">
                <a:solidFill>
                  <a:srgbClr val="FF0000"/>
                </a:solidFill>
                <a:latin typeface="Comic Sans MS"/>
                <a:cs typeface="Comic Sans MS"/>
              </a:rPr>
              <a:t>m</a:t>
            </a:r>
            <a:r>
              <a:rPr sz="3200" spc="0" dirty="0" smtClean="0">
                <a:solidFill>
                  <a:srgbClr val="FF0000"/>
                </a:solidFill>
                <a:latin typeface="Comic Sans MS"/>
                <a:cs typeface="Comic Sans MS"/>
              </a:rPr>
              <a:t>ent</a:t>
            </a:r>
            <a:r>
              <a:rPr sz="3200" spc="0" dirty="0" smtClean="0">
                <a:latin typeface="Comic Sans MS"/>
                <a:cs typeface="Comic Sans MS"/>
              </a:rPr>
              <a:t>)</a:t>
            </a:r>
            <a:r>
              <a:rPr sz="3200" spc="-10" dirty="0" smtClean="0">
                <a:latin typeface="Comic Sans MS"/>
                <a:cs typeface="Comic Sans MS"/>
              </a:rPr>
              <a:t> </a:t>
            </a:r>
            <a:r>
              <a:rPr sz="3200" spc="0" dirty="0" smtClean="0">
                <a:latin typeface="宋体"/>
                <a:cs typeface="宋体"/>
              </a:rPr>
              <a:t>在相邻 节点之间交换</a:t>
            </a:r>
            <a:endParaRPr sz="3200" dirty="0">
              <a:latin typeface="宋体"/>
              <a:cs typeface="宋体"/>
            </a:endParaRPr>
          </a:p>
          <a:p>
            <a:pPr>
              <a:lnSpc>
                <a:spcPts val="750"/>
              </a:lnSpc>
              <a:spcBef>
                <a:spcPts val="17"/>
              </a:spcBef>
            </a:pPr>
            <a:endParaRPr sz="750" dirty="0"/>
          </a:p>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每次通</a:t>
            </a:r>
            <a:r>
              <a:rPr sz="3200" spc="-10" dirty="0" smtClean="0">
                <a:latin typeface="宋体"/>
                <a:cs typeface="宋体"/>
              </a:rPr>
              <a:t>告</a:t>
            </a:r>
            <a:r>
              <a:rPr sz="3200" spc="0" dirty="0" smtClean="0">
                <a:latin typeface="Comic Sans MS"/>
                <a:cs typeface="Comic Sans MS"/>
              </a:rPr>
              <a:t>:</a:t>
            </a:r>
            <a:r>
              <a:rPr sz="3200" spc="-20" dirty="0" smtClean="0">
                <a:latin typeface="Comic Sans MS"/>
                <a:cs typeface="Comic Sans MS"/>
              </a:rPr>
              <a:t> </a:t>
            </a:r>
            <a:r>
              <a:rPr sz="3200" spc="0" dirty="0" smtClean="0">
                <a:latin typeface="宋体"/>
                <a:cs typeface="宋体"/>
              </a:rPr>
              <a:t>距离向量最多包含</a:t>
            </a:r>
            <a:r>
              <a:rPr sz="3200" spc="-680" dirty="0" smtClean="0">
                <a:latin typeface="宋体"/>
                <a:cs typeface="宋体"/>
              </a:rPr>
              <a:t> </a:t>
            </a:r>
            <a:r>
              <a:rPr sz="3200" spc="0" dirty="0" smtClean="0">
                <a:latin typeface="Comic Sans MS"/>
                <a:cs typeface="Comic Sans MS"/>
              </a:rPr>
              <a:t>AS </a:t>
            </a:r>
            <a:r>
              <a:rPr sz="3200" spc="0" dirty="0" smtClean="0">
                <a:latin typeface="宋体"/>
                <a:cs typeface="宋体"/>
              </a:rPr>
              <a:t>内</a:t>
            </a:r>
            <a:r>
              <a:rPr sz="3200" spc="0" dirty="0" smtClean="0">
                <a:latin typeface="Comic Sans MS"/>
                <a:cs typeface="Comic Sans MS"/>
              </a:rPr>
              <a:t>2</a:t>
            </a:r>
            <a:r>
              <a:rPr sz="3200" spc="-5" dirty="0" smtClean="0">
                <a:latin typeface="Comic Sans MS"/>
                <a:cs typeface="Comic Sans MS"/>
              </a:rPr>
              <a:t>5</a:t>
            </a:r>
            <a:r>
              <a:rPr sz="3200" spc="0" dirty="0" smtClean="0">
                <a:latin typeface="宋体"/>
                <a:cs typeface="宋体"/>
              </a:rPr>
              <a:t>个目</a:t>
            </a:r>
            <a:endParaRPr sz="3200" dirty="0">
              <a:latin typeface="宋体"/>
              <a:cs typeface="宋体"/>
            </a:endParaRPr>
          </a:p>
          <a:p>
            <a:pPr marL="355600">
              <a:lnSpc>
                <a:spcPct val="100000"/>
              </a:lnSpc>
            </a:pPr>
            <a:r>
              <a:rPr sz="3200" dirty="0" smtClean="0">
                <a:latin typeface="宋体"/>
                <a:cs typeface="宋体"/>
              </a:rPr>
              <a:t>的网络的信息</a:t>
            </a:r>
            <a:r>
              <a:rPr sz="3200" spc="-15" dirty="0" smtClean="0">
                <a:latin typeface="宋体"/>
                <a:cs typeface="宋体"/>
              </a:rPr>
              <a:t>（</a:t>
            </a:r>
            <a:r>
              <a:rPr sz="3200" spc="0" dirty="0" smtClean="0">
                <a:latin typeface="Comic Sans MS"/>
                <a:cs typeface="Comic Sans MS"/>
              </a:rPr>
              <a:t>D</a:t>
            </a:r>
            <a:r>
              <a:rPr sz="3150" spc="15" baseline="-21164" dirty="0" smtClean="0">
                <a:latin typeface="Comic Sans MS"/>
                <a:cs typeface="Comic Sans MS"/>
              </a:rPr>
              <a:t>v</a:t>
            </a:r>
            <a:r>
              <a:rPr sz="3200" spc="10" dirty="0" smtClean="0">
                <a:latin typeface="Comic Sans MS"/>
                <a:cs typeface="Comic Sans MS"/>
              </a:rPr>
              <a:t>(</a:t>
            </a:r>
            <a:r>
              <a:rPr sz="3200" spc="-15" dirty="0" smtClean="0">
                <a:latin typeface="Comic Sans MS"/>
                <a:cs typeface="Comic Sans MS"/>
              </a:rPr>
              <a:t>y</a:t>
            </a:r>
            <a:r>
              <a:rPr sz="3200" spc="0" dirty="0" smtClean="0">
                <a:latin typeface="Comic Sans MS"/>
                <a:cs typeface="Comic Sans MS"/>
              </a:rPr>
              <a:t>),</a:t>
            </a:r>
            <a:r>
              <a:rPr sz="3200" spc="-45" dirty="0" smtClean="0">
                <a:latin typeface="Comic Sans MS"/>
                <a:cs typeface="Comic Sans MS"/>
              </a:rPr>
              <a:t> </a:t>
            </a:r>
            <a:r>
              <a:rPr sz="3200" spc="0" dirty="0" smtClean="0">
                <a:latin typeface="Comic Sans MS"/>
                <a:cs typeface="Comic Sans MS"/>
              </a:rPr>
              <a:t>|y</a:t>
            </a:r>
            <a:r>
              <a:rPr sz="3200" spc="5" dirty="0" smtClean="0">
                <a:latin typeface="Comic Sans MS"/>
                <a:cs typeface="Comic Sans MS"/>
              </a:rPr>
              <a:t>|</a:t>
            </a:r>
            <a:r>
              <a:rPr sz="3200" spc="0" dirty="0" smtClean="0">
                <a:latin typeface="Comic Sans MS"/>
                <a:cs typeface="Comic Sans MS"/>
              </a:rPr>
              <a:t>≤2</a:t>
            </a:r>
            <a:r>
              <a:rPr sz="3200" spc="5" dirty="0" smtClean="0">
                <a:latin typeface="Comic Sans MS"/>
                <a:cs typeface="Comic Sans MS"/>
              </a:rPr>
              <a:t>5</a:t>
            </a:r>
            <a:r>
              <a:rPr sz="3200" spc="0" dirty="0" smtClean="0">
                <a:latin typeface="宋体"/>
                <a:cs typeface="宋体"/>
              </a:rPr>
              <a:t>）</a:t>
            </a:r>
            <a:endParaRPr sz="3200" dirty="0">
              <a:latin typeface="宋体"/>
              <a:cs typeface="宋体"/>
            </a:endParaRPr>
          </a:p>
        </p:txBody>
      </p:sp>
    </p:spTree>
    <p:extLst>
      <p:ext uri="{BB962C8B-B14F-4D97-AF65-F5344CB8AC3E}">
        <p14:creationId xmlns:p14="http://schemas.microsoft.com/office/powerpoint/2010/main" val="16360485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05050" y="2298954"/>
            <a:ext cx="1140714" cy="0"/>
          </a:xfrm>
          <a:custGeom>
            <a:avLst/>
            <a:gdLst/>
            <a:ahLst/>
            <a:cxnLst/>
            <a:rect l="l" t="t" r="r" b="b"/>
            <a:pathLst>
              <a:path w="1140714">
                <a:moveTo>
                  <a:pt x="0" y="0"/>
                </a:moveTo>
                <a:lnTo>
                  <a:pt x="1140714" y="0"/>
                </a:lnTo>
              </a:path>
            </a:pathLst>
          </a:custGeom>
          <a:ln w="12700">
            <a:solidFill>
              <a:srgbClr val="000000"/>
            </a:solidFill>
          </a:ln>
        </p:spPr>
        <p:txBody>
          <a:bodyPr wrap="square" lIns="0" tIns="0" rIns="0" bIns="0" rtlCol="0">
            <a:noAutofit/>
          </a:bodyPr>
          <a:lstStyle/>
          <a:p>
            <a:endParaRPr/>
          </a:p>
        </p:txBody>
      </p:sp>
      <p:sp>
        <p:nvSpPr>
          <p:cNvPr id="3" name="object 3"/>
          <p:cNvSpPr txBox="1">
            <a:spLocks noGrp="1"/>
          </p:cNvSpPr>
          <p:nvPr>
            <p:ph type="title"/>
          </p:nvPr>
        </p:nvSpPr>
        <p:spPr>
          <a:xfrm>
            <a:off x="535941" y="304801"/>
            <a:ext cx="3400932" cy="609600"/>
          </a:xfrm>
          <a:prstGeom prst="rect">
            <a:avLst/>
          </a:prstGeom>
        </p:spPr>
        <p:txBody>
          <a:bodyPr vert="horz" wrap="square" lIns="0" tIns="0" rIns="0" bIns="0" rtlCol="0">
            <a:noAutofit/>
          </a:bodyPr>
          <a:lstStyle/>
          <a:p>
            <a:pPr marL="77470" algn="l">
              <a:lnSpc>
                <a:spcPct val="100000"/>
              </a:lnSpc>
            </a:pPr>
            <a:r>
              <a:rPr sz="4000" b="1" spc="-20" dirty="0" smtClean="0">
                <a:solidFill>
                  <a:schemeClr val="tx1"/>
                </a:solidFill>
                <a:latin typeface="Comic Sans MS"/>
                <a:cs typeface="Comic Sans MS"/>
              </a:rPr>
              <a:t>RIP:</a:t>
            </a:r>
            <a:r>
              <a:rPr sz="4000" b="1" spc="10" dirty="0" smtClean="0">
                <a:solidFill>
                  <a:schemeClr val="tx1"/>
                </a:solidFill>
                <a:latin typeface="Comic Sans MS"/>
                <a:cs typeface="Comic Sans MS"/>
              </a:rPr>
              <a:t> </a:t>
            </a:r>
            <a:r>
              <a:rPr sz="4000" b="1" spc="-35" dirty="0" smtClean="0">
                <a:solidFill>
                  <a:schemeClr val="tx1"/>
                </a:solidFill>
                <a:latin typeface="黑体"/>
                <a:cs typeface="黑体"/>
              </a:rPr>
              <a:t>例子</a:t>
            </a:r>
            <a:endParaRPr sz="4000" b="1" dirty="0">
              <a:solidFill>
                <a:schemeClr val="tx1"/>
              </a:solidFill>
              <a:latin typeface="黑体"/>
              <a:cs typeface="黑体"/>
            </a:endParaRPr>
          </a:p>
        </p:txBody>
      </p:sp>
      <p:sp>
        <p:nvSpPr>
          <p:cNvPr id="4" name="object 4"/>
          <p:cNvSpPr/>
          <p:nvPr/>
        </p:nvSpPr>
        <p:spPr>
          <a:xfrm>
            <a:off x="347662" y="1693354"/>
            <a:ext cx="6910387" cy="1622425"/>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7689088" y="2276348"/>
            <a:ext cx="670686" cy="174244"/>
          </a:xfrm>
          <a:custGeom>
            <a:avLst/>
            <a:gdLst/>
            <a:ahLst/>
            <a:cxnLst/>
            <a:rect l="l" t="t" r="r" b="b"/>
            <a:pathLst>
              <a:path w="670686" h="174244">
                <a:moveTo>
                  <a:pt x="335406" y="0"/>
                </a:moveTo>
                <a:lnTo>
                  <a:pt x="280989" y="1139"/>
                </a:lnTo>
                <a:lnTo>
                  <a:pt x="229372" y="4439"/>
                </a:lnTo>
                <a:lnTo>
                  <a:pt x="181244" y="9721"/>
                </a:lnTo>
                <a:lnTo>
                  <a:pt x="137297" y="16804"/>
                </a:lnTo>
                <a:lnTo>
                  <a:pt x="98218" y="25511"/>
                </a:lnTo>
                <a:lnTo>
                  <a:pt x="50239" y="41222"/>
                </a:lnTo>
                <a:lnTo>
                  <a:pt x="9744" y="66180"/>
                </a:lnTo>
                <a:lnTo>
                  <a:pt x="0" y="87122"/>
                </a:lnTo>
                <a:lnTo>
                  <a:pt x="1111" y="94269"/>
                </a:lnTo>
                <a:lnTo>
                  <a:pt x="37427" y="127167"/>
                </a:lnTo>
                <a:lnTo>
                  <a:pt x="80720" y="143826"/>
                </a:lnTo>
                <a:lnTo>
                  <a:pt x="137297" y="157439"/>
                </a:lnTo>
                <a:lnTo>
                  <a:pt x="181244" y="164522"/>
                </a:lnTo>
                <a:lnTo>
                  <a:pt x="229372" y="169804"/>
                </a:lnTo>
                <a:lnTo>
                  <a:pt x="280989" y="173104"/>
                </a:lnTo>
                <a:lnTo>
                  <a:pt x="335406" y="174244"/>
                </a:lnTo>
                <a:lnTo>
                  <a:pt x="362904" y="173955"/>
                </a:lnTo>
                <a:lnTo>
                  <a:pt x="415977" y="171712"/>
                </a:lnTo>
                <a:lnTo>
                  <a:pt x="465911" y="167399"/>
                </a:lnTo>
                <a:lnTo>
                  <a:pt x="512016" y="161195"/>
                </a:lnTo>
                <a:lnTo>
                  <a:pt x="553601" y="153277"/>
                </a:lnTo>
                <a:lnTo>
                  <a:pt x="605996" y="138582"/>
                </a:lnTo>
                <a:lnTo>
                  <a:pt x="644338" y="121040"/>
                </a:lnTo>
                <a:lnTo>
                  <a:pt x="670686" y="87122"/>
                </a:lnTo>
                <a:lnTo>
                  <a:pt x="669575" y="79974"/>
                </a:lnTo>
                <a:lnTo>
                  <a:pt x="633262" y="47076"/>
                </a:lnTo>
                <a:lnTo>
                  <a:pt x="589977" y="30417"/>
                </a:lnTo>
                <a:lnTo>
                  <a:pt x="533417" y="16804"/>
                </a:lnTo>
                <a:lnTo>
                  <a:pt x="489485" y="9721"/>
                </a:lnTo>
                <a:lnTo>
                  <a:pt x="441379" y="4439"/>
                </a:lnTo>
                <a:lnTo>
                  <a:pt x="389790" y="1139"/>
                </a:lnTo>
                <a:lnTo>
                  <a:pt x="335406" y="0"/>
                </a:lnTo>
                <a:close/>
              </a:path>
            </a:pathLst>
          </a:custGeom>
          <a:solidFill>
            <a:srgbClr val="CCCCFF"/>
          </a:solidFill>
        </p:spPr>
        <p:txBody>
          <a:bodyPr wrap="square" lIns="0" tIns="0" rIns="0" bIns="0" rtlCol="0">
            <a:noAutofit/>
          </a:bodyPr>
          <a:lstStyle/>
          <a:p>
            <a:endParaRPr/>
          </a:p>
        </p:txBody>
      </p:sp>
      <p:sp>
        <p:nvSpPr>
          <p:cNvPr id="6" name="object 6"/>
          <p:cNvSpPr/>
          <p:nvPr/>
        </p:nvSpPr>
        <p:spPr>
          <a:xfrm>
            <a:off x="7689088" y="2276348"/>
            <a:ext cx="670686" cy="174244"/>
          </a:xfrm>
          <a:custGeom>
            <a:avLst/>
            <a:gdLst/>
            <a:ahLst/>
            <a:cxnLst/>
            <a:rect l="l" t="t" r="r" b="b"/>
            <a:pathLst>
              <a:path w="670686" h="174244">
                <a:moveTo>
                  <a:pt x="0" y="87122"/>
                </a:moveTo>
                <a:lnTo>
                  <a:pt x="26350" y="53203"/>
                </a:lnTo>
                <a:lnTo>
                  <a:pt x="64698" y="35661"/>
                </a:lnTo>
                <a:lnTo>
                  <a:pt x="117106" y="20966"/>
                </a:lnTo>
                <a:lnTo>
                  <a:pt x="158705" y="13048"/>
                </a:lnTo>
                <a:lnTo>
                  <a:pt x="204829" y="6844"/>
                </a:lnTo>
                <a:lnTo>
                  <a:pt x="254787" y="2531"/>
                </a:lnTo>
                <a:lnTo>
                  <a:pt x="307891" y="288"/>
                </a:lnTo>
                <a:lnTo>
                  <a:pt x="335406" y="0"/>
                </a:lnTo>
                <a:lnTo>
                  <a:pt x="389790" y="1139"/>
                </a:lnTo>
                <a:lnTo>
                  <a:pt x="441379" y="4439"/>
                </a:lnTo>
                <a:lnTo>
                  <a:pt x="489485" y="9721"/>
                </a:lnTo>
                <a:lnTo>
                  <a:pt x="533417" y="16804"/>
                </a:lnTo>
                <a:lnTo>
                  <a:pt x="572484" y="25511"/>
                </a:lnTo>
                <a:lnTo>
                  <a:pt x="620453" y="41222"/>
                </a:lnTo>
                <a:lnTo>
                  <a:pt x="660942" y="66180"/>
                </a:lnTo>
                <a:lnTo>
                  <a:pt x="670686" y="87122"/>
                </a:lnTo>
                <a:lnTo>
                  <a:pt x="669575" y="94269"/>
                </a:lnTo>
                <a:lnTo>
                  <a:pt x="666298" y="101257"/>
                </a:lnTo>
                <a:lnTo>
                  <a:pt x="633262" y="127167"/>
                </a:lnTo>
                <a:lnTo>
                  <a:pt x="589977" y="143826"/>
                </a:lnTo>
                <a:lnTo>
                  <a:pt x="533417" y="157439"/>
                </a:lnTo>
                <a:lnTo>
                  <a:pt x="489485" y="164522"/>
                </a:lnTo>
                <a:lnTo>
                  <a:pt x="441379" y="169804"/>
                </a:lnTo>
                <a:lnTo>
                  <a:pt x="389790" y="173104"/>
                </a:lnTo>
                <a:lnTo>
                  <a:pt x="335406" y="174244"/>
                </a:lnTo>
                <a:lnTo>
                  <a:pt x="307891" y="173955"/>
                </a:lnTo>
                <a:lnTo>
                  <a:pt x="280989" y="173104"/>
                </a:lnTo>
                <a:lnTo>
                  <a:pt x="229372" y="169804"/>
                </a:lnTo>
                <a:lnTo>
                  <a:pt x="181244" y="164522"/>
                </a:lnTo>
                <a:lnTo>
                  <a:pt x="137297" y="157439"/>
                </a:lnTo>
                <a:lnTo>
                  <a:pt x="98218" y="148732"/>
                </a:lnTo>
                <a:lnTo>
                  <a:pt x="50239" y="133021"/>
                </a:lnTo>
                <a:lnTo>
                  <a:pt x="9744" y="108063"/>
                </a:lnTo>
                <a:lnTo>
                  <a:pt x="0" y="87122"/>
                </a:lnTo>
                <a:close/>
              </a:path>
            </a:pathLst>
          </a:custGeom>
          <a:ln w="12700">
            <a:solidFill>
              <a:srgbClr val="000000"/>
            </a:solidFill>
          </a:ln>
        </p:spPr>
        <p:txBody>
          <a:bodyPr wrap="square" lIns="0" tIns="0" rIns="0" bIns="0" rtlCol="0">
            <a:noAutofit/>
          </a:bodyPr>
          <a:lstStyle/>
          <a:p>
            <a:endParaRPr/>
          </a:p>
        </p:txBody>
      </p:sp>
      <p:sp>
        <p:nvSpPr>
          <p:cNvPr id="7" name="object 7"/>
          <p:cNvSpPr/>
          <p:nvPr/>
        </p:nvSpPr>
        <p:spPr>
          <a:xfrm>
            <a:off x="7689088" y="2261997"/>
            <a:ext cx="0" cy="107823"/>
          </a:xfrm>
          <a:custGeom>
            <a:avLst/>
            <a:gdLst/>
            <a:ahLst/>
            <a:cxnLst/>
            <a:rect l="l" t="t" r="r" b="b"/>
            <a:pathLst>
              <a:path h="107823">
                <a:moveTo>
                  <a:pt x="0" y="0"/>
                </a:moveTo>
                <a:lnTo>
                  <a:pt x="0" y="107823"/>
                </a:lnTo>
              </a:path>
            </a:pathLst>
          </a:custGeom>
          <a:ln w="12700">
            <a:solidFill>
              <a:srgbClr val="000000"/>
            </a:solidFill>
          </a:ln>
        </p:spPr>
        <p:txBody>
          <a:bodyPr wrap="square" lIns="0" tIns="0" rIns="0" bIns="0" rtlCol="0">
            <a:noAutofit/>
          </a:bodyPr>
          <a:lstStyle/>
          <a:p>
            <a:endParaRPr/>
          </a:p>
        </p:txBody>
      </p:sp>
      <p:sp>
        <p:nvSpPr>
          <p:cNvPr id="8" name="object 8"/>
          <p:cNvSpPr/>
          <p:nvPr/>
        </p:nvSpPr>
        <p:spPr>
          <a:xfrm>
            <a:off x="8359775" y="2261997"/>
            <a:ext cx="0" cy="107823"/>
          </a:xfrm>
          <a:custGeom>
            <a:avLst/>
            <a:gdLst/>
            <a:ahLst/>
            <a:cxnLst/>
            <a:rect l="l" t="t" r="r" b="b"/>
            <a:pathLst>
              <a:path h="107823">
                <a:moveTo>
                  <a:pt x="0" y="0"/>
                </a:moveTo>
                <a:lnTo>
                  <a:pt x="0" y="107823"/>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7689088" y="2261942"/>
            <a:ext cx="665010" cy="105972"/>
          </a:xfrm>
          <a:custGeom>
            <a:avLst/>
            <a:gdLst/>
            <a:ahLst/>
            <a:cxnLst/>
            <a:rect l="l" t="t" r="r" b="b"/>
            <a:pathLst>
              <a:path w="665010" h="105972">
                <a:moveTo>
                  <a:pt x="0" y="105972"/>
                </a:moveTo>
                <a:lnTo>
                  <a:pt x="665010" y="105972"/>
                </a:lnTo>
                <a:lnTo>
                  <a:pt x="665010" y="0"/>
                </a:lnTo>
                <a:lnTo>
                  <a:pt x="0" y="0"/>
                </a:lnTo>
                <a:lnTo>
                  <a:pt x="0" y="105972"/>
                </a:lnTo>
                <a:close/>
              </a:path>
            </a:pathLst>
          </a:custGeom>
          <a:solidFill>
            <a:srgbClr val="CCCCFF"/>
          </a:solidFill>
        </p:spPr>
        <p:txBody>
          <a:bodyPr wrap="square" lIns="0" tIns="0" rIns="0" bIns="0" rtlCol="0">
            <a:noAutofit/>
          </a:bodyPr>
          <a:lstStyle/>
          <a:p>
            <a:endParaRPr/>
          </a:p>
        </p:txBody>
      </p:sp>
      <p:sp>
        <p:nvSpPr>
          <p:cNvPr id="10" name="object 10"/>
          <p:cNvSpPr/>
          <p:nvPr/>
        </p:nvSpPr>
        <p:spPr>
          <a:xfrm>
            <a:off x="7683500" y="2136267"/>
            <a:ext cx="670686" cy="202945"/>
          </a:xfrm>
          <a:custGeom>
            <a:avLst/>
            <a:gdLst/>
            <a:ahLst/>
            <a:cxnLst/>
            <a:rect l="l" t="t" r="r" b="b"/>
            <a:pathLst>
              <a:path w="670686" h="202945">
                <a:moveTo>
                  <a:pt x="335279" y="0"/>
                </a:moveTo>
                <a:lnTo>
                  <a:pt x="280896" y="1329"/>
                </a:lnTo>
                <a:lnTo>
                  <a:pt x="229307" y="5176"/>
                </a:lnTo>
                <a:lnTo>
                  <a:pt x="181201" y="11332"/>
                </a:lnTo>
                <a:lnTo>
                  <a:pt x="137269" y="19588"/>
                </a:lnTo>
                <a:lnTo>
                  <a:pt x="98202" y="29733"/>
                </a:lnTo>
                <a:lnTo>
                  <a:pt x="50233" y="48036"/>
                </a:lnTo>
                <a:lnTo>
                  <a:pt x="17093" y="69413"/>
                </a:lnTo>
                <a:lnTo>
                  <a:pt x="0" y="101472"/>
                </a:lnTo>
                <a:lnTo>
                  <a:pt x="1111" y="109790"/>
                </a:lnTo>
                <a:lnTo>
                  <a:pt x="26348" y="140956"/>
                </a:lnTo>
                <a:lnTo>
                  <a:pt x="64690" y="161386"/>
                </a:lnTo>
                <a:lnTo>
                  <a:pt x="117085" y="178507"/>
                </a:lnTo>
                <a:lnTo>
                  <a:pt x="158670" y="187734"/>
                </a:lnTo>
                <a:lnTo>
                  <a:pt x="204775" y="194966"/>
                </a:lnTo>
                <a:lnTo>
                  <a:pt x="254709" y="199994"/>
                </a:lnTo>
                <a:lnTo>
                  <a:pt x="307782" y="202609"/>
                </a:lnTo>
                <a:lnTo>
                  <a:pt x="335279" y="202945"/>
                </a:lnTo>
                <a:lnTo>
                  <a:pt x="362795" y="202609"/>
                </a:lnTo>
                <a:lnTo>
                  <a:pt x="415899" y="199994"/>
                </a:lnTo>
                <a:lnTo>
                  <a:pt x="465857" y="194966"/>
                </a:lnTo>
                <a:lnTo>
                  <a:pt x="511981" y="187734"/>
                </a:lnTo>
                <a:lnTo>
                  <a:pt x="553580" y="178507"/>
                </a:lnTo>
                <a:lnTo>
                  <a:pt x="605988" y="161386"/>
                </a:lnTo>
                <a:lnTo>
                  <a:pt x="644336" y="140956"/>
                </a:lnTo>
                <a:lnTo>
                  <a:pt x="669575" y="109790"/>
                </a:lnTo>
                <a:lnTo>
                  <a:pt x="670686" y="101472"/>
                </a:lnTo>
                <a:lnTo>
                  <a:pt x="669575" y="93155"/>
                </a:lnTo>
                <a:lnTo>
                  <a:pt x="644336" y="61989"/>
                </a:lnTo>
                <a:lnTo>
                  <a:pt x="605988" y="41559"/>
                </a:lnTo>
                <a:lnTo>
                  <a:pt x="553580" y="24438"/>
                </a:lnTo>
                <a:lnTo>
                  <a:pt x="511981" y="15211"/>
                </a:lnTo>
                <a:lnTo>
                  <a:pt x="465857" y="7979"/>
                </a:lnTo>
                <a:lnTo>
                  <a:pt x="415899" y="2951"/>
                </a:lnTo>
                <a:lnTo>
                  <a:pt x="362795" y="336"/>
                </a:lnTo>
                <a:lnTo>
                  <a:pt x="335279" y="0"/>
                </a:lnTo>
                <a:close/>
              </a:path>
            </a:pathLst>
          </a:custGeom>
          <a:solidFill>
            <a:srgbClr val="CCCCFF"/>
          </a:solidFill>
        </p:spPr>
        <p:txBody>
          <a:bodyPr wrap="square" lIns="0" tIns="0" rIns="0" bIns="0" rtlCol="0">
            <a:noAutofit/>
          </a:bodyPr>
          <a:lstStyle/>
          <a:p>
            <a:endParaRPr/>
          </a:p>
        </p:txBody>
      </p:sp>
      <p:sp>
        <p:nvSpPr>
          <p:cNvPr id="11" name="object 11"/>
          <p:cNvSpPr/>
          <p:nvPr/>
        </p:nvSpPr>
        <p:spPr>
          <a:xfrm>
            <a:off x="7683500" y="2136267"/>
            <a:ext cx="670686" cy="202945"/>
          </a:xfrm>
          <a:custGeom>
            <a:avLst/>
            <a:gdLst/>
            <a:ahLst/>
            <a:cxnLst/>
            <a:rect l="l" t="t" r="r" b="b"/>
            <a:pathLst>
              <a:path w="670686" h="202945">
                <a:moveTo>
                  <a:pt x="0" y="101472"/>
                </a:moveTo>
                <a:lnTo>
                  <a:pt x="26348" y="61989"/>
                </a:lnTo>
                <a:lnTo>
                  <a:pt x="64690" y="41559"/>
                </a:lnTo>
                <a:lnTo>
                  <a:pt x="117085" y="24438"/>
                </a:lnTo>
                <a:lnTo>
                  <a:pt x="158670" y="15211"/>
                </a:lnTo>
                <a:lnTo>
                  <a:pt x="204775" y="7979"/>
                </a:lnTo>
                <a:lnTo>
                  <a:pt x="254709" y="2951"/>
                </a:lnTo>
                <a:lnTo>
                  <a:pt x="307782" y="336"/>
                </a:lnTo>
                <a:lnTo>
                  <a:pt x="335279" y="0"/>
                </a:lnTo>
                <a:lnTo>
                  <a:pt x="389697" y="1329"/>
                </a:lnTo>
                <a:lnTo>
                  <a:pt x="441314" y="5176"/>
                </a:lnTo>
                <a:lnTo>
                  <a:pt x="489442" y="11332"/>
                </a:lnTo>
                <a:lnTo>
                  <a:pt x="533389" y="19588"/>
                </a:lnTo>
                <a:lnTo>
                  <a:pt x="572468" y="29733"/>
                </a:lnTo>
                <a:lnTo>
                  <a:pt x="620447" y="48036"/>
                </a:lnTo>
                <a:lnTo>
                  <a:pt x="653592" y="69413"/>
                </a:lnTo>
                <a:lnTo>
                  <a:pt x="670686" y="101472"/>
                </a:lnTo>
                <a:lnTo>
                  <a:pt x="669575" y="109790"/>
                </a:lnTo>
                <a:lnTo>
                  <a:pt x="666298" y="117923"/>
                </a:lnTo>
                <a:lnTo>
                  <a:pt x="633259" y="148090"/>
                </a:lnTo>
                <a:lnTo>
                  <a:pt x="589966" y="167496"/>
                </a:lnTo>
                <a:lnTo>
                  <a:pt x="533389" y="183357"/>
                </a:lnTo>
                <a:lnTo>
                  <a:pt x="489442" y="191613"/>
                </a:lnTo>
                <a:lnTo>
                  <a:pt x="441314" y="197769"/>
                </a:lnTo>
                <a:lnTo>
                  <a:pt x="389697" y="201616"/>
                </a:lnTo>
                <a:lnTo>
                  <a:pt x="335279" y="202945"/>
                </a:lnTo>
                <a:lnTo>
                  <a:pt x="307782" y="202609"/>
                </a:lnTo>
                <a:lnTo>
                  <a:pt x="280896" y="201616"/>
                </a:lnTo>
                <a:lnTo>
                  <a:pt x="229307" y="197769"/>
                </a:lnTo>
                <a:lnTo>
                  <a:pt x="181201" y="191613"/>
                </a:lnTo>
                <a:lnTo>
                  <a:pt x="137269" y="183357"/>
                </a:lnTo>
                <a:lnTo>
                  <a:pt x="98202" y="173212"/>
                </a:lnTo>
                <a:lnTo>
                  <a:pt x="50233" y="154909"/>
                </a:lnTo>
                <a:lnTo>
                  <a:pt x="17093" y="133532"/>
                </a:lnTo>
                <a:lnTo>
                  <a:pt x="0" y="101472"/>
                </a:lnTo>
                <a:close/>
              </a:path>
            </a:pathLst>
          </a:custGeom>
          <a:ln w="12700">
            <a:solidFill>
              <a:srgbClr val="000000"/>
            </a:solidFill>
          </a:ln>
        </p:spPr>
        <p:txBody>
          <a:bodyPr wrap="square" lIns="0" tIns="0" rIns="0" bIns="0" rtlCol="0">
            <a:noAutofit/>
          </a:bodyPr>
          <a:lstStyle/>
          <a:p>
            <a:endParaRPr/>
          </a:p>
        </p:txBody>
      </p:sp>
      <p:sp>
        <p:nvSpPr>
          <p:cNvPr id="12" name="object 12"/>
          <p:cNvSpPr/>
          <p:nvPr/>
        </p:nvSpPr>
        <p:spPr>
          <a:xfrm>
            <a:off x="7845043" y="2181224"/>
            <a:ext cx="118745" cy="2412"/>
          </a:xfrm>
          <a:custGeom>
            <a:avLst/>
            <a:gdLst/>
            <a:ahLst/>
            <a:cxnLst/>
            <a:rect l="l" t="t" r="r" b="b"/>
            <a:pathLst>
              <a:path w="118745" h="2412">
                <a:moveTo>
                  <a:pt x="0" y="2412"/>
                </a:moveTo>
                <a:lnTo>
                  <a:pt x="118745" y="0"/>
                </a:lnTo>
              </a:path>
            </a:pathLst>
          </a:custGeom>
          <a:ln w="28575">
            <a:solidFill>
              <a:srgbClr val="000000"/>
            </a:solidFill>
          </a:ln>
        </p:spPr>
        <p:txBody>
          <a:bodyPr wrap="square" lIns="0" tIns="0" rIns="0" bIns="0" rtlCol="0">
            <a:noAutofit/>
          </a:bodyPr>
          <a:lstStyle/>
          <a:p>
            <a:endParaRPr/>
          </a:p>
        </p:txBody>
      </p:sp>
      <p:sp>
        <p:nvSpPr>
          <p:cNvPr id="13" name="object 13"/>
          <p:cNvSpPr/>
          <p:nvPr/>
        </p:nvSpPr>
        <p:spPr>
          <a:xfrm>
            <a:off x="8073008" y="2299716"/>
            <a:ext cx="104521" cy="0"/>
          </a:xfrm>
          <a:custGeom>
            <a:avLst/>
            <a:gdLst/>
            <a:ahLst/>
            <a:cxnLst/>
            <a:rect l="l" t="t" r="r" b="b"/>
            <a:pathLst>
              <a:path w="104521">
                <a:moveTo>
                  <a:pt x="0" y="0"/>
                </a:moveTo>
                <a:lnTo>
                  <a:pt x="104521" y="0"/>
                </a:lnTo>
              </a:path>
            </a:pathLst>
          </a:custGeom>
          <a:ln w="28575">
            <a:solidFill>
              <a:srgbClr val="000000"/>
            </a:solidFill>
          </a:ln>
        </p:spPr>
        <p:txBody>
          <a:bodyPr wrap="square" lIns="0" tIns="0" rIns="0" bIns="0" rtlCol="0">
            <a:noAutofit/>
          </a:bodyPr>
          <a:lstStyle/>
          <a:p>
            <a:endParaRPr/>
          </a:p>
        </p:txBody>
      </p:sp>
      <p:sp>
        <p:nvSpPr>
          <p:cNvPr id="14" name="object 14"/>
          <p:cNvSpPr/>
          <p:nvPr/>
        </p:nvSpPr>
        <p:spPr>
          <a:xfrm>
            <a:off x="7954264" y="2183638"/>
            <a:ext cx="123570" cy="116078"/>
          </a:xfrm>
          <a:custGeom>
            <a:avLst/>
            <a:gdLst/>
            <a:ahLst/>
            <a:cxnLst/>
            <a:rect l="l" t="t" r="r" b="b"/>
            <a:pathLst>
              <a:path w="123570" h="116078">
                <a:moveTo>
                  <a:pt x="0" y="0"/>
                </a:moveTo>
                <a:lnTo>
                  <a:pt x="123570" y="116078"/>
                </a:lnTo>
              </a:path>
            </a:pathLst>
          </a:custGeom>
          <a:ln w="28575">
            <a:solidFill>
              <a:srgbClr val="000000"/>
            </a:solidFill>
          </a:ln>
        </p:spPr>
        <p:txBody>
          <a:bodyPr wrap="square" lIns="0" tIns="0" rIns="0" bIns="0" rtlCol="0">
            <a:noAutofit/>
          </a:bodyPr>
          <a:lstStyle/>
          <a:p>
            <a:endParaRPr/>
          </a:p>
        </p:txBody>
      </p:sp>
      <p:sp>
        <p:nvSpPr>
          <p:cNvPr id="15" name="object 15"/>
          <p:cNvSpPr/>
          <p:nvPr/>
        </p:nvSpPr>
        <p:spPr>
          <a:xfrm>
            <a:off x="7845043" y="2295524"/>
            <a:ext cx="118745" cy="2412"/>
          </a:xfrm>
          <a:custGeom>
            <a:avLst/>
            <a:gdLst/>
            <a:ahLst/>
            <a:cxnLst/>
            <a:rect l="l" t="t" r="r" b="b"/>
            <a:pathLst>
              <a:path w="118745" h="2412">
                <a:moveTo>
                  <a:pt x="0" y="0"/>
                </a:moveTo>
                <a:lnTo>
                  <a:pt x="118745" y="2412"/>
                </a:lnTo>
              </a:path>
            </a:pathLst>
          </a:custGeom>
          <a:ln w="28575">
            <a:solidFill>
              <a:srgbClr val="000000"/>
            </a:solidFill>
          </a:ln>
        </p:spPr>
        <p:txBody>
          <a:bodyPr wrap="square" lIns="0" tIns="0" rIns="0" bIns="0" rtlCol="0">
            <a:noAutofit/>
          </a:bodyPr>
          <a:lstStyle/>
          <a:p>
            <a:endParaRPr/>
          </a:p>
        </p:txBody>
      </p:sp>
      <p:sp>
        <p:nvSpPr>
          <p:cNvPr id="16" name="object 16"/>
          <p:cNvSpPr/>
          <p:nvPr/>
        </p:nvSpPr>
        <p:spPr>
          <a:xfrm>
            <a:off x="8073008" y="2179320"/>
            <a:ext cx="104521" cy="0"/>
          </a:xfrm>
          <a:custGeom>
            <a:avLst/>
            <a:gdLst/>
            <a:ahLst/>
            <a:cxnLst/>
            <a:rect l="l" t="t" r="r" b="b"/>
            <a:pathLst>
              <a:path w="104521">
                <a:moveTo>
                  <a:pt x="0" y="0"/>
                </a:moveTo>
                <a:lnTo>
                  <a:pt x="104521" y="0"/>
                </a:lnTo>
              </a:path>
            </a:pathLst>
          </a:custGeom>
          <a:ln w="28575">
            <a:solidFill>
              <a:srgbClr val="000000"/>
            </a:solidFill>
          </a:ln>
        </p:spPr>
        <p:txBody>
          <a:bodyPr wrap="square" lIns="0" tIns="0" rIns="0" bIns="0" rtlCol="0">
            <a:noAutofit/>
          </a:bodyPr>
          <a:lstStyle/>
          <a:p>
            <a:endParaRPr/>
          </a:p>
        </p:txBody>
      </p:sp>
      <p:sp>
        <p:nvSpPr>
          <p:cNvPr id="17" name="object 17"/>
          <p:cNvSpPr/>
          <p:nvPr/>
        </p:nvSpPr>
        <p:spPr>
          <a:xfrm>
            <a:off x="7954264" y="2179320"/>
            <a:ext cx="123570" cy="116204"/>
          </a:xfrm>
          <a:custGeom>
            <a:avLst/>
            <a:gdLst/>
            <a:ahLst/>
            <a:cxnLst/>
            <a:rect l="l" t="t" r="r" b="b"/>
            <a:pathLst>
              <a:path w="123570" h="116204">
                <a:moveTo>
                  <a:pt x="0" y="116204"/>
                </a:moveTo>
                <a:lnTo>
                  <a:pt x="123570" y="0"/>
                </a:lnTo>
              </a:path>
            </a:pathLst>
          </a:custGeom>
          <a:ln w="28575">
            <a:solidFill>
              <a:srgbClr val="000000"/>
            </a:solidFill>
          </a:ln>
        </p:spPr>
        <p:txBody>
          <a:bodyPr wrap="square" lIns="0" tIns="0" rIns="0" bIns="0" rtlCol="0">
            <a:noAutofit/>
          </a:bodyPr>
          <a:lstStyle/>
          <a:p>
            <a:endParaRPr/>
          </a:p>
        </p:txBody>
      </p:sp>
      <p:sp>
        <p:nvSpPr>
          <p:cNvPr id="18" name="object 18"/>
          <p:cNvSpPr/>
          <p:nvPr/>
        </p:nvSpPr>
        <p:spPr>
          <a:xfrm>
            <a:off x="8164576" y="1721866"/>
            <a:ext cx="622300" cy="400050"/>
          </a:xfrm>
          <a:custGeom>
            <a:avLst/>
            <a:gdLst/>
            <a:ahLst/>
            <a:cxnLst/>
            <a:rect l="l" t="t" r="r" b="b"/>
            <a:pathLst>
              <a:path w="622300" h="400050">
                <a:moveTo>
                  <a:pt x="0" y="400050"/>
                </a:moveTo>
                <a:lnTo>
                  <a:pt x="622300" y="0"/>
                </a:lnTo>
              </a:path>
            </a:pathLst>
          </a:custGeom>
          <a:ln w="9525">
            <a:solidFill>
              <a:srgbClr val="000000"/>
            </a:solidFill>
          </a:ln>
        </p:spPr>
        <p:txBody>
          <a:bodyPr wrap="square" lIns="0" tIns="0" rIns="0" bIns="0" rtlCol="0">
            <a:noAutofit/>
          </a:bodyPr>
          <a:lstStyle/>
          <a:p>
            <a:endParaRPr/>
          </a:p>
        </p:txBody>
      </p:sp>
      <p:sp>
        <p:nvSpPr>
          <p:cNvPr id="19" name="object 19"/>
          <p:cNvSpPr/>
          <p:nvPr/>
        </p:nvSpPr>
        <p:spPr>
          <a:xfrm>
            <a:off x="8174101" y="2472817"/>
            <a:ext cx="622300" cy="400050"/>
          </a:xfrm>
          <a:custGeom>
            <a:avLst/>
            <a:gdLst/>
            <a:ahLst/>
            <a:cxnLst/>
            <a:rect l="l" t="t" r="r" b="b"/>
            <a:pathLst>
              <a:path w="622300" h="400050">
                <a:moveTo>
                  <a:pt x="0" y="0"/>
                </a:moveTo>
                <a:lnTo>
                  <a:pt x="622300" y="400050"/>
                </a:lnTo>
              </a:path>
            </a:pathLst>
          </a:custGeom>
          <a:ln w="9525">
            <a:solidFill>
              <a:srgbClr val="000000"/>
            </a:solidFill>
          </a:ln>
        </p:spPr>
        <p:txBody>
          <a:bodyPr wrap="square" lIns="0" tIns="0" rIns="0" bIns="0" rtlCol="0">
            <a:noAutofit/>
          </a:bodyPr>
          <a:lstStyle/>
          <a:p>
            <a:endParaRPr/>
          </a:p>
        </p:txBody>
      </p:sp>
      <p:sp>
        <p:nvSpPr>
          <p:cNvPr id="20" name="object 20"/>
          <p:cNvSpPr/>
          <p:nvPr/>
        </p:nvSpPr>
        <p:spPr>
          <a:xfrm>
            <a:off x="8161945" y="1315085"/>
            <a:ext cx="867374" cy="793042"/>
          </a:xfrm>
          <a:custGeom>
            <a:avLst/>
            <a:gdLst/>
            <a:ahLst/>
            <a:cxnLst/>
            <a:rect l="l" t="t" r="r" b="b"/>
            <a:pathLst>
              <a:path w="867374" h="793042">
                <a:moveTo>
                  <a:pt x="704050" y="0"/>
                </a:moveTo>
                <a:lnTo>
                  <a:pt x="655570" y="17831"/>
                </a:lnTo>
                <a:lnTo>
                  <a:pt x="614692" y="48842"/>
                </a:lnTo>
                <a:lnTo>
                  <a:pt x="585449" y="75607"/>
                </a:lnTo>
                <a:lnTo>
                  <a:pt x="554833" y="105729"/>
                </a:lnTo>
                <a:lnTo>
                  <a:pt x="506659" y="154421"/>
                </a:lnTo>
                <a:lnTo>
                  <a:pt x="490077" y="170949"/>
                </a:lnTo>
                <a:lnTo>
                  <a:pt x="456238" y="203499"/>
                </a:lnTo>
                <a:lnTo>
                  <a:pt x="421626" y="234310"/>
                </a:lnTo>
                <a:lnTo>
                  <a:pt x="385430" y="262850"/>
                </a:lnTo>
                <a:lnTo>
                  <a:pt x="342941" y="292605"/>
                </a:lnTo>
                <a:lnTo>
                  <a:pt x="194038" y="388878"/>
                </a:lnTo>
                <a:lnTo>
                  <a:pt x="169031" y="405352"/>
                </a:lnTo>
                <a:lnTo>
                  <a:pt x="121371" y="438157"/>
                </a:lnTo>
                <a:lnTo>
                  <a:pt x="78715" y="470395"/>
                </a:lnTo>
                <a:lnTo>
                  <a:pt x="43299" y="501613"/>
                </a:lnTo>
                <a:lnTo>
                  <a:pt x="17360" y="531359"/>
                </a:lnTo>
                <a:lnTo>
                  <a:pt x="475" y="573245"/>
                </a:lnTo>
                <a:lnTo>
                  <a:pt x="0" y="588559"/>
                </a:lnTo>
                <a:lnTo>
                  <a:pt x="1607" y="604863"/>
                </a:lnTo>
                <a:lnTo>
                  <a:pt x="17884" y="657146"/>
                </a:lnTo>
                <a:lnTo>
                  <a:pt x="37236" y="692230"/>
                </a:lnTo>
                <a:lnTo>
                  <a:pt x="62414" y="725090"/>
                </a:lnTo>
                <a:lnTo>
                  <a:pt x="92584" y="753664"/>
                </a:lnTo>
                <a:lnTo>
                  <a:pt x="126909" y="775889"/>
                </a:lnTo>
                <a:lnTo>
                  <a:pt x="164555" y="789703"/>
                </a:lnTo>
                <a:lnTo>
                  <a:pt x="204687" y="793042"/>
                </a:lnTo>
                <a:lnTo>
                  <a:pt x="225424" y="790139"/>
                </a:lnTo>
                <a:lnTo>
                  <a:pt x="269356" y="773517"/>
                </a:lnTo>
                <a:lnTo>
                  <a:pt x="324346" y="740584"/>
                </a:lnTo>
                <a:lnTo>
                  <a:pt x="355627" y="718790"/>
                </a:lnTo>
                <a:lnTo>
                  <a:pt x="388886" y="693987"/>
                </a:lnTo>
                <a:lnTo>
                  <a:pt x="423711" y="666581"/>
                </a:lnTo>
                <a:lnTo>
                  <a:pt x="459691" y="636978"/>
                </a:lnTo>
                <a:lnTo>
                  <a:pt x="496417" y="605584"/>
                </a:lnTo>
                <a:lnTo>
                  <a:pt x="533478" y="572807"/>
                </a:lnTo>
                <a:lnTo>
                  <a:pt x="570462" y="539051"/>
                </a:lnTo>
                <a:lnTo>
                  <a:pt x="606960" y="504724"/>
                </a:lnTo>
                <a:lnTo>
                  <a:pt x="642560" y="470232"/>
                </a:lnTo>
                <a:lnTo>
                  <a:pt x="676852" y="435981"/>
                </a:lnTo>
                <a:lnTo>
                  <a:pt x="709426" y="402377"/>
                </a:lnTo>
                <a:lnTo>
                  <a:pt x="739870" y="369827"/>
                </a:lnTo>
                <a:lnTo>
                  <a:pt x="767775" y="338738"/>
                </a:lnTo>
                <a:lnTo>
                  <a:pt x="792729" y="309515"/>
                </a:lnTo>
                <a:lnTo>
                  <a:pt x="832143" y="258294"/>
                </a:lnTo>
                <a:lnTo>
                  <a:pt x="855581" y="217752"/>
                </a:lnTo>
                <a:lnTo>
                  <a:pt x="866161" y="180257"/>
                </a:lnTo>
                <a:lnTo>
                  <a:pt x="867374" y="162255"/>
                </a:lnTo>
                <a:lnTo>
                  <a:pt x="866160" y="144839"/>
                </a:lnTo>
                <a:lnTo>
                  <a:pt x="850116" y="96789"/>
                </a:lnTo>
                <a:lnTo>
                  <a:pt x="820028" y="56454"/>
                </a:lnTo>
                <a:lnTo>
                  <a:pt x="781750" y="25660"/>
                </a:lnTo>
                <a:lnTo>
                  <a:pt x="741139" y="6233"/>
                </a:lnTo>
                <a:lnTo>
                  <a:pt x="715660" y="499"/>
                </a:lnTo>
                <a:lnTo>
                  <a:pt x="704050" y="0"/>
                </a:lnTo>
                <a:close/>
              </a:path>
            </a:pathLst>
          </a:custGeom>
          <a:solidFill>
            <a:srgbClr val="00FFFF"/>
          </a:solidFill>
        </p:spPr>
        <p:txBody>
          <a:bodyPr wrap="square" lIns="0" tIns="0" rIns="0" bIns="0" rtlCol="0">
            <a:noAutofit/>
          </a:bodyPr>
          <a:lstStyle/>
          <a:p>
            <a:endParaRPr/>
          </a:p>
        </p:txBody>
      </p:sp>
      <p:sp>
        <p:nvSpPr>
          <p:cNvPr id="22" name="object 22"/>
          <p:cNvSpPr txBox="1"/>
          <p:nvPr/>
        </p:nvSpPr>
        <p:spPr>
          <a:xfrm>
            <a:off x="728268" y="2060701"/>
            <a:ext cx="245745"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w</a:t>
            </a:r>
            <a:endParaRPr sz="2400">
              <a:latin typeface="Arial"/>
              <a:cs typeface="Arial"/>
            </a:endParaRPr>
          </a:p>
        </p:txBody>
      </p:sp>
      <p:sp>
        <p:nvSpPr>
          <p:cNvPr id="23" name="object 23"/>
          <p:cNvSpPr txBox="1"/>
          <p:nvPr/>
        </p:nvSpPr>
        <p:spPr>
          <a:xfrm>
            <a:off x="2738373" y="2108200"/>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x</a:t>
            </a:r>
            <a:endParaRPr sz="2400">
              <a:latin typeface="Arial"/>
              <a:cs typeface="Arial"/>
            </a:endParaRPr>
          </a:p>
        </p:txBody>
      </p:sp>
      <p:sp>
        <p:nvSpPr>
          <p:cNvPr id="24" name="object 24"/>
          <p:cNvSpPr txBox="1"/>
          <p:nvPr/>
        </p:nvSpPr>
        <p:spPr>
          <a:xfrm>
            <a:off x="6347205" y="2108200"/>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y</a:t>
            </a:r>
            <a:endParaRPr sz="2400">
              <a:latin typeface="Arial"/>
              <a:cs typeface="Arial"/>
            </a:endParaRPr>
          </a:p>
        </p:txBody>
      </p:sp>
      <p:sp>
        <p:nvSpPr>
          <p:cNvPr id="25" name="object 25"/>
          <p:cNvSpPr txBox="1"/>
          <p:nvPr/>
        </p:nvSpPr>
        <p:spPr>
          <a:xfrm>
            <a:off x="8509761" y="1566672"/>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z</a:t>
            </a:r>
            <a:endParaRPr sz="2400">
              <a:latin typeface="Arial"/>
              <a:cs typeface="Arial"/>
            </a:endParaRPr>
          </a:p>
        </p:txBody>
      </p:sp>
      <p:sp>
        <p:nvSpPr>
          <p:cNvPr id="26" name="object 26"/>
          <p:cNvSpPr txBox="1"/>
          <p:nvPr/>
        </p:nvSpPr>
        <p:spPr>
          <a:xfrm>
            <a:off x="1787144" y="2424302"/>
            <a:ext cx="22923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A</a:t>
            </a:r>
            <a:endParaRPr sz="2400">
              <a:latin typeface="Arial"/>
              <a:cs typeface="Arial"/>
            </a:endParaRPr>
          </a:p>
        </p:txBody>
      </p:sp>
      <p:sp>
        <p:nvSpPr>
          <p:cNvPr id="27" name="object 27"/>
          <p:cNvSpPr txBox="1"/>
          <p:nvPr/>
        </p:nvSpPr>
        <p:spPr>
          <a:xfrm>
            <a:off x="3643376" y="2448051"/>
            <a:ext cx="24574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D</a:t>
            </a:r>
            <a:endParaRPr sz="2400">
              <a:latin typeface="Arial"/>
              <a:cs typeface="Arial"/>
            </a:endParaRPr>
          </a:p>
        </p:txBody>
      </p:sp>
      <p:sp>
        <p:nvSpPr>
          <p:cNvPr id="28" name="object 28"/>
          <p:cNvSpPr txBox="1"/>
          <p:nvPr/>
        </p:nvSpPr>
        <p:spPr>
          <a:xfrm>
            <a:off x="5478907" y="2482850"/>
            <a:ext cx="229235" cy="375920"/>
          </a:xfrm>
          <a:prstGeom prst="rect">
            <a:avLst/>
          </a:prstGeom>
        </p:spPr>
        <p:txBody>
          <a:bodyPr vert="horz" wrap="square" lIns="0" tIns="0" rIns="0" bIns="0" rtlCol="0">
            <a:noAutofit/>
          </a:bodyPr>
          <a:lstStyle/>
          <a:p>
            <a:pPr marL="12700">
              <a:lnSpc>
                <a:spcPct val="100000"/>
              </a:lnSpc>
            </a:pPr>
            <a:r>
              <a:rPr sz="2400" spc="-20" dirty="0" smtClean="0">
                <a:latin typeface="Arial"/>
                <a:cs typeface="Arial"/>
              </a:rPr>
              <a:t>B</a:t>
            </a:r>
            <a:endParaRPr sz="2400">
              <a:latin typeface="Arial"/>
              <a:cs typeface="Arial"/>
            </a:endParaRPr>
          </a:p>
        </p:txBody>
      </p:sp>
      <p:sp>
        <p:nvSpPr>
          <p:cNvPr id="29" name="object 29"/>
          <p:cNvSpPr txBox="1"/>
          <p:nvPr/>
        </p:nvSpPr>
        <p:spPr>
          <a:xfrm>
            <a:off x="3936872" y="6061811"/>
            <a:ext cx="1549528" cy="262789"/>
          </a:xfrm>
          <a:prstGeom prst="rect">
            <a:avLst/>
          </a:prstGeom>
        </p:spPr>
        <p:txBody>
          <a:bodyPr vert="horz" wrap="square" lIns="0" tIns="0" rIns="0" bIns="0" rtlCol="0">
            <a:noAutofit/>
          </a:bodyPr>
          <a:lstStyle/>
          <a:p>
            <a:pPr marL="12700">
              <a:lnSpc>
                <a:spcPct val="100000"/>
              </a:lnSpc>
            </a:pPr>
            <a:r>
              <a:rPr sz="2000" b="1" spc="-15" dirty="0" smtClean="0">
                <a:solidFill>
                  <a:srgbClr val="FF0000"/>
                </a:solidFill>
                <a:latin typeface="Comic Sans MS"/>
                <a:cs typeface="Comic Sans MS"/>
              </a:rPr>
              <a:t>D </a:t>
            </a:r>
            <a:r>
              <a:rPr sz="2000" b="1" spc="0" dirty="0" smtClean="0">
                <a:solidFill>
                  <a:srgbClr val="FF0000"/>
                </a:solidFill>
                <a:latin typeface="宋体"/>
                <a:cs typeface="宋体"/>
              </a:rPr>
              <a:t>的路由表</a:t>
            </a:r>
            <a:endParaRPr sz="2000" b="1" dirty="0">
              <a:solidFill>
                <a:srgbClr val="FF0000"/>
              </a:solidFill>
              <a:latin typeface="宋体"/>
              <a:cs typeface="宋体"/>
            </a:endParaRPr>
          </a:p>
        </p:txBody>
      </p:sp>
      <p:sp>
        <p:nvSpPr>
          <p:cNvPr id="30" name="object 30"/>
          <p:cNvSpPr/>
          <p:nvPr/>
        </p:nvSpPr>
        <p:spPr>
          <a:xfrm>
            <a:off x="7395844" y="2276220"/>
            <a:ext cx="344550" cy="3175"/>
          </a:xfrm>
          <a:custGeom>
            <a:avLst/>
            <a:gdLst/>
            <a:ahLst/>
            <a:cxnLst/>
            <a:rect l="l" t="t" r="r" b="b"/>
            <a:pathLst>
              <a:path w="344550" h="3175">
                <a:moveTo>
                  <a:pt x="0" y="0"/>
                </a:moveTo>
                <a:lnTo>
                  <a:pt x="344550" y="3175"/>
                </a:lnTo>
              </a:path>
            </a:pathLst>
          </a:custGeom>
          <a:ln w="9525">
            <a:solidFill>
              <a:srgbClr val="000000"/>
            </a:solidFill>
            <a:prstDash val="dash"/>
          </a:ln>
        </p:spPr>
        <p:txBody>
          <a:bodyPr wrap="square" lIns="0" tIns="0" rIns="0" bIns="0" rtlCol="0">
            <a:noAutofit/>
          </a:bodyPr>
          <a:lstStyle/>
          <a:p>
            <a:endParaRPr/>
          </a:p>
        </p:txBody>
      </p:sp>
      <p:graphicFrame>
        <p:nvGraphicFramePr>
          <p:cNvPr id="21" name="object 21"/>
          <p:cNvGraphicFramePr>
            <a:graphicFrameLocks noGrp="1"/>
          </p:cNvGraphicFramePr>
          <p:nvPr>
            <p:extLst/>
          </p:nvPr>
        </p:nvGraphicFramePr>
        <p:xfrm>
          <a:off x="584200" y="3218719"/>
          <a:ext cx="8254998" cy="2709109"/>
        </p:xfrm>
        <a:graphic>
          <a:graphicData uri="http://schemas.openxmlformats.org/drawingml/2006/table">
            <a:tbl>
              <a:tblPr firstRow="1" bandRow="1">
                <a:tableStyleId>{2D5ABB26-0587-4C30-8999-92F81FD0307C}</a:tableStyleId>
              </a:tblPr>
              <a:tblGrid>
                <a:gridCol w="2703258"/>
                <a:gridCol w="904090"/>
                <a:gridCol w="1111180"/>
                <a:gridCol w="3536470"/>
              </a:tblGrid>
              <a:tr h="504692">
                <a:tc>
                  <a:txBody>
                    <a:bodyPr/>
                    <a:lstStyle/>
                    <a:p>
                      <a:endParaRPr sz="4000" dirty="0">
                        <a:latin typeface="黑体"/>
                        <a:cs typeface="黑体"/>
                      </a:endParaRPr>
                    </a:p>
                  </a:txBody>
                  <a:tcPr marL="0" marR="0" marT="0" marB="0">
                    <a:lnB w="28575">
                      <a:solidFill>
                        <a:srgbClr val="CC0000"/>
                      </a:solidFill>
                      <a:prstDash val="solid"/>
                    </a:lnB>
                  </a:tcPr>
                </a:tc>
                <a:tc>
                  <a:txBody>
                    <a:bodyPr/>
                    <a:lstStyle/>
                    <a:p>
                      <a:pPr marL="55880" algn="ctr">
                        <a:lnSpc>
                          <a:spcPct val="100000"/>
                        </a:lnSpc>
                      </a:pPr>
                      <a:r>
                        <a:rPr sz="2400" dirty="0" smtClean="0">
                          <a:latin typeface="Arial"/>
                          <a:cs typeface="Arial"/>
                        </a:rPr>
                        <a:t>C</a:t>
                      </a:r>
                      <a:endParaRPr sz="2400" dirty="0">
                        <a:latin typeface="Arial"/>
                        <a:cs typeface="Arial"/>
                      </a:endParaRPr>
                    </a:p>
                  </a:txBody>
                  <a:tcPr marL="0" marR="0" marT="0" marB="0">
                    <a:lnB w="28575">
                      <a:solidFill>
                        <a:srgbClr val="CC0000"/>
                      </a:solidFill>
                      <a:prstDash val="solid"/>
                    </a:lnB>
                  </a:tcPr>
                </a:tc>
                <a:tc gridSpan="2">
                  <a:txBody>
                    <a:bodyPr/>
                    <a:lstStyle/>
                    <a:p>
                      <a:endParaRPr sz="2400" dirty="0">
                        <a:latin typeface="Arial"/>
                        <a:cs typeface="Arial"/>
                      </a:endParaRPr>
                    </a:p>
                  </a:txBody>
                  <a:tcPr marL="0" marR="0" marT="0" marB="0">
                    <a:lnB w="28575">
                      <a:solidFill>
                        <a:srgbClr val="CC0000"/>
                      </a:solidFill>
                      <a:prstDash val="solid"/>
                    </a:lnB>
                  </a:tcPr>
                </a:tc>
                <a:tc hMerge="1">
                  <a:txBody>
                    <a:bodyPr/>
                    <a:lstStyle/>
                    <a:p>
                      <a:endParaRPr/>
                    </a:p>
                  </a:txBody>
                  <a:tcPr marL="0" marR="0" marT="0" marB="0"/>
                </a:tc>
              </a:tr>
              <a:tr h="310186">
                <a:tc>
                  <a:txBody>
                    <a:bodyPr/>
                    <a:lstStyle/>
                    <a:p>
                      <a:pPr marL="25400">
                        <a:lnSpc>
                          <a:spcPct val="100000"/>
                        </a:lnSpc>
                      </a:pPr>
                      <a:r>
                        <a:rPr sz="2000" dirty="0" smtClean="0">
                          <a:latin typeface="Comic Sans MS"/>
                          <a:cs typeface="Comic Sans MS"/>
                        </a:rPr>
                        <a:t>Destin</a:t>
                      </a:r>
                      <a:r>
                        <a:rPr sz="2000" spc="-10" dirty="0" smtClean="0">
                          <a:latin typeface="Comic Sans MS"/>
                          <a:cs typeface="Comic Sans MS"/>
                        </a:rPr>
                        <a:t>a</a:t>
                      </a:r>
                      <a:r>
                        <a:rPr sz="2000" spc="0" dirty="0" smtClean="0">
                          <a:latin typeface="Comic Sans MS"/>
                          <a:cs typeface="Comic Sans MS"/>
                        </a:rPr>
                        <a:t>tion</a:t>
                      </a:r>
                      <a:r>
                        <a:rPr sz="2000" spc="-30" dirty="0" smtClean="0">
                          <a:latin typeface="Comic Sans MS"/>
                          <a:cs typeface="Comic Sans MS"/>
                        </a:rPr>
                        <a:t> </a:t>
                      </a:r>
                      <a:r>
                        <a:rPr sz="2000" spc="0" dirty="0" smtClean="0">
                          <a:latin typeface="Comic Sans MS"/>
                          <a:cs typeface="Comic Sans MS"/>
                        </a:rPr>
                        <a:t>N</a:t>
                      </a:r>
                      <a:r>
                        <a:rPr sz="2000" spc="-10" dirty="0" smtClean="0">
                          <a:latin typeface="Comic Sans MS"/>
                          <a:cs typeface="Comic Sans MS"/>
                        </a:rPr>
                        <a:t>e</a:t>
                      </a:r>
                      <a:r>
                        <a:rPr sz="2000" spc="0" dirty="0" smtClean="0">
                          <a:latin typeface="Comic Sans MS"/>
                          <a:cs typeface="Comic Sans MS"/>
                        </a:rPr>
                        <a:t>twork</a:t>
                      </a:r>
                      <a:endParaRPr sz="2000">
                        <a:latin typeface="Comic Sans MS"/>
                        <a:cs typeface="Comic Sans MS"/>
                      </a:endParaRPr>
                    </a:p>
                  </a:txBody>
                  <a:tcPr marL="0" marR="0" marT="0" marB="0">
                    <a:lnT w="28575">
                      <a:solidFill>
                        <a:srgbClr val="CC0000"/>
                      </a:solidFill>
                      <a:prstDash val="solid"/>
                    </a:lnT>
                  </a:tcPr>
                </a:tc>
                <a:tc>
                  <a:txBody>
                    <a:bodyPr/>
                    <a:lstStyle/>
                    <a:p>
                      <a:pPr marL="216535">
                        <a:lnSpc>
                          <a:spcPct val="100000"/>
                        </a:lnSpc>
                      </a:pPr>
                      <a:r>
                        <a:rPr sz="2000" dirty="0" smtClean="0">
                          <a:latin typeface="Comic Sans MS"/>
                          <a:cs typeface="Comic Sans MS"/>
                        </a:rPr>
                        <a:t>N</a:t>
                      </a:r>
                      <a:r>
                        <a:rPr sz="2000" spc="-10" dirty="0" smtClean="0">
                          <a:latin typeface="Comic Sans MS"/>
                          <a:cs typeface="Comic Sans MS"/>
                        </a:rPr>
                        <a:t>e</a:t>
                      </a:r>
                      <a:r>
                        <a:rPr sz="2000" spc="0" dirty="0" smtClean="0">
                          <a:latin typeface="Comic Sans MS"/>
                          <a:cs typeface="Comic Sans MS"/>
                        </a:rPr>
                        <a:t>xt</a:t>
                      </a:r>
                      <a:endParaRPr sz="2000">
                        <a:latin typeface="Comic Sans MS"/>
                        <a:cs typeface="Comic Sans MS"/>
                      </a:endParaRPr>
                    </a:p>
                  </a:txBody>
                  <a:tcPr marL="0" marR="0" marT="0" marB="0">
                    <a:lnT w="28575">
                      <a:solidFill>
                        <a:srgbClr val="CC0000"/>
                      </a:solidFill>
                      <a:prstDash val="solid"/>
                    </a:lnT>
                  </a:tcPr>
                </a:tc>
                <a:tc>
                  <a:txBody>
                    <a:bodyPr/>
                    <a:lstStyle/>
                    <a:p>
                      <a:pPr marL="75565">
                        <a:lnSpc>
                          <a:spcPct val="100000"/>
                        </a:lnSpc>
                      </a:pPr>
                      <a:r>
                        <a:rPr sz="2000" dirty="0" smtClean="0">
                          <a:latin typeface="Comic Sans MS"/>
                          <a:cs typeface="Comic Sans MS"/>
                        </a:rPr>
                        <a:t>Router</a:t>
                      </a:r>
                      <a:endParaRPr sz="2000">
                        <a:latin typeface="Comic Sans MS"/>
                        <a:cs typeface="Comic Sans MS"/>
                      </a:endParaRPr>
                    </a:p>
                  </a:txBody>
                  <a:tcPr marL="0" marR="0" marT="0" marB="0">
                    <a:lnT w="28575">
                      <a:solidFill>
                        <a:srgbClr val="CC0000"/>
                      </a:solidFill>
                      <a:prstDash val="solid"/>
                    </a:lnT>
                  </a:tcPr>
                </a:tc>
                <a:tc>
                  <a:txBody>
                    <a:bodyPr/>
                    <a:lstStyle/>
                    <a:p>
                      <a:pPr marL="226695">
                        <a:lnSpc>
                          <a:spcPct val="100000"/>
                        </a:lnSpc>
                      </a:pPr>
                      <a:r>
                        <a:rPr sz="2000" dirty="0" smtClean="0">
                          <a:latin typeface="Comic Sans MS"/>
                          <a:cs typeface="Comic Sans MS"/>
                        </a:rPr>
                        <a:t>Nu</a:t>
                      </a:r>
                      <a:r>
                        <a:rPr sz="2000" spc="5" dirty="0" smtClean="0">
                          <a:latin typeface="Comic Sans MS"/>
                          <a:cs typeface="Comic Sans MS"/>
                        </a:rPr>
                        <a:t>m</a:t>
                      </a:r>
                      <a:r>
                        <a:rPr sz="2000" spc="0" dirty="0" smtClean="0">
                          <a:latin typeface="Comic Sans MS"/>
                          <a:cs typeface="Comic Sans MS"/>
                        </a:rPr>
                        <a:t>.</a:t>
                      </a:r>
                      <a:r>
                        <a:rPr sz="2000" spc="-5" dirty="0" smtClean="0">
                          <a:latin typeface="Comic Sans MS"/>
                          <a:cs typeface="Comic Sans MS"/>
                        </a:rPr>
                        <a:t> </a:t>
                      </a:r>
                      <a:r>
                        <a:rPr sz="2000" spc="0" dirty="0" smtClean="0">
                          <a:latin typeface="Comic Sans MS"/>
                          <a:cs typeface="Comic Sans MS"/>
                        </a:rPr>
                        <a:t>of</a:t>
                      </a:r>
                      <a:r>
                        <a:rPr sz="2000" spc="-10" dirty="0" smtClean="0">
                          <a:latin typeface="Comic Sans MS"/>
                          <a:cs typeface="Comic Sans MS"/>
                        </a:rPr>
                        <a:t> h</a:t>
                      </a:r>
                      <a:r>
                        <a:rPr sz="2000" spc="0" dirty="0" smtClean="0">
                          <a:latin typeface="Comic Sans MS"/>
                          <a:cs typeface="Comic Sans MS"/>
                        </a:rPr>
                        <a:t>ops</a:t>
                      </a:r>
                      <a:r>
                        <a:rPr sz="2000" spc="-5" dirty="0" smtClean="0">
                          <a:latin typeface="Comic Sans MS"/>
                          <a:cs typeface="Comic Sans MS"/>
                        </a:rPr>
                        <a:t> </a:t>
                      </a:r>
                      <a:r>
                        <a:rPr sz="2000" spc="0" dirty="0" smtClean="0">
                          <a:latin typeface="Comic Sans MS"/>
                          <a:cs typeface="Comic Sans MS"/>
                        </a:rPr>
                        <a:t>to</a:t>
                      </a:r>
                      <a:r>
                        <a:rPr sz="2000" spc="5" dirty="0" smtClean="0">
                          <a:latin typeface="Comic Sans MS"/>
                          <a:cs typeface="Comic Sans MS"/>
                        </a:rPr>
                        <a:t> </a:t>
                      </a:r>
                      <a:r>
                        <a:rPr sz="2000" spc="0" dirty="0" smtClean="0">
                          <a:latin typeface="Comic Sans MS"/>
                          <a:cs typeface="Comic Sans MS"/>
                        </a:rPr>
                        <a:t>d</a:t>
                      </a:r>
                      <a:r>
                        <a:rPr sz="2000" spc="-10" dirty="0" smtClean="0">
                          <a:latin typeface="Comic Sans MS"/>
                          <a:cs typeface="Comic Sans MS"/>
                        </a:rPr>
                        <a:t>e</a:t>
                      </a:r>
                      <a:r>
                        <a:rPr sz="2000" spc="0" dirty="0" smtClean="0">
                          <a:latin typeface="Comic Sans MS"/>
                          <a:cs typeface="Comic Sans MS"/>
                        </a:rPr>
                        <a:t>s</a:t>
                      </a:r>
                      <a:r>
                        <a:rPr sz="2000" spc="-5" dirty="0" smtClean="0">
                          <a:latin typeface="Comic Sans MS"/>
                          <a:cs typeface="Comic Sans MS"/>
                        </a:rPr>
                        <a:t>t</a:t>
                      </a:r>
                      <a:r>
                        <a:rPr sz="2000" spc="0" dirty="0" smtClean="0">
                          <a:solidFill>
                            <a:srgbClr val="B3B3B3"/>
                          </a:solidFill>
                          <a:latin typeface="Comic Sans MS"/>
                          <a:cs typeface="Comic Sans MS"/>
                        </a:rPr>
                        <a:t>.</a:t>
                      </a:r>
                      <a:endParaRPr sz="2000">
                        <a:latin typeface="Comic Sans MS"/>
                        <a:cs typeface="Comic Sans MS"/>
                      </a:endParaRPr>
                    </a:p>
                  </a:txBody>
                  <a:tcPr marL="0" marR="0" marT="0" marB="0">
                    <a:lnR w="28575">
                      <a:solidFill>
                        <a:srgbClr val="CC0000"/>
                      </a:solidFill>
                      <a:prstDash val="solid"/>
                    </a:lnR>
                    <a:lnT w="28575">
                      <a:solidFill>
                        <a:srgbClr val="CC0000"/>
                      </a:solidFill>
                      <a:prstDash val="solid"/>
                    </a:lnT>
                  </a:tcPr>
                </a:tc>
              </a:tr>
              <a:tr h="364924">
                <a:tc>
                  <a:txBody>
                    <a:bodyPr/>
                    <a:lstStyle/>
                    <a:p>
                      <a:pPr marR="614045" algn="ctr">
                        <a:lnSpc>
                          <a:spcPct val="100000"/>
                        </a:lnSpc>
                      </a:pPr>
                      <a:r>
                        <a:rPr sz="2400" dirty="0" smtClean="0">
                          <a:solidFill>
                            <a:srgbClr val="FF0000"/>
                          </a:solidFill>
                          <a:latin typeface="Comic Sans MS"/>
                          <a:cs typeface="Comic Sans MS"/>
                        </a:rPr>
                        <a:t>w</a:t>
                      </a:r>
                      <a:endParaRPr sz="2400">
                        <a:latin typeface="Comic Sans MS"/>
                        <a:cs typeface="Comic Sans MS"/>
                      </a:endParaRPr>
                    </a:p>
                  </a:txBody>
                  <a:tcPr marL="0" marR="0" marT="0" marB="0"/>
                </a:tc>
                <a:tc>
                  <a:txBody>
                    <a:bodyPr/>
                    <a:lstStyle/>
                    <a:p>
                      <a:endParaRPr sz="2400">
                        <a:latin typeface="Comic Sans MS"/>
                        <a:cs typeface="Comic Sans MS"/>
                      </a:endParaRPr>
                    </a:p>
                  </a:txBody>
                  <a:tcPr marL="0" marR="0" marT="0" marB="0"/>
                </a:tc>
                <a:tc>
                  <a:txBody>
                    <a:bodyPr/>
                    <a:lstStyle/>
                    <a:p>
                      <a:pPr marL="76200">
                        <a:lnSpc>
                          <a:spcPct val="100000"/>
                        </a:lnSpc>
                      </a:pPr>
                      <a:r>
                        <a:rPr sz="2400" dirty="0" smtClean="0">
                          <a:latin typeface="Comic Sans MS"/>
                          <a:cs typeface="Comic Sans MS"/>
                        </a:rPr>
                        <a:t>A</a:t>
                      </a:r>
                      <a:endParaRPr sz="2400">
                        <a:latin typeface="Comic Sans MS"/>
                        <a:cs typeface="Comic Sans MS"/>
                      </a:endParaRPr>
                    </a:p>
                  </a:txBody>
                  <a:tcPr marL="0" marR="0" marT="0" marB="0"/>
                </a:tc>
                <a:tc>
                  <a:txBody>
                    <a:bodyPr/>
                    <a:lstStyle/>
                    <a:p>
                      <a:pPr marL="81280" algn="ctr">
                        <a:lnSpc>
                          <a:spcPct val="100000"/>
                        </a:lnSpc>
                      </a:pPr>
                      <a:r>
                        <a:rPr sz="2400" dirty="0" smtClean="0">
                          <a:latin typeface="Comic Sans MS"/>
                          <a:cs typeface="Comic Sans MS"/>
                        </a:rPr>
                        <a:t>2</a:t>
                      </a:r>
                      <a:endParaRPr sz="2400">
                        <a:latin typeface="Comic Sans MS"/>
                        <a:cs typeface="Comic Sans MS"/>
                      </a:endParaRPr>
                    </a:p>
                  </a:txBody>
                  <a:tcPr marL="0" marR="0" marT="0" marB="0">
                    <a:lnR w="28575">
                      <a:solidFill>
                        <a:srgbClr val="CC0000"/>
                      </a:solidFill>
                      <a:prstDash val="solid"/>
                    </a:lnR>
                  </a:tcPr>
                </a:tc>
              </a:tr>
              <a:tr h="365950">
                <a:tc>
                  <a:txBody>
                    <a:bodyPr/>
                    <a:lstStyle/>
                    <a:p>
                      <a:pPr marR="664210" algn="ctr">
                        <a:lnSpc>
                          <a:spcPct val="100000"/>
                        </a:lnSpc>
                      </a:pPr>
                      <a:r>
                        <a:rPr sz="2400" dirty="0" smtClean="0">
                          <a:solidFill>
                            <a:srgbClr val="FF0000"/>
                          </a:solidFill>
                          <a:latin typeface="Comic Sans MS"/>
                          <a:cs typeface="Comic Sans MS"/>
                        </a:rPr>
                        <a:t>y</a:t>
                      </a:r>
                      <a:endParaRPr sz="2400">
                        <a:latin typeface="Comic Sans MS"/>
                        <a:cs typeface="Comic Sans MS"/>
                      </a:endParaRPr>
                    </a:p>
                  </a:txBody>
                  <a:tcPr marL="0" marR="0" marT="0" marB="0"/>
                </a:tc>
                <a:tc>
                  <a:txBody>
                    <a:bodyPr/>
                    <a:lstStyle/>
                    <a:p>
                      <a:endParaRPr sz="2400">
                        <a:latin typeface="Comic Sans MS"/>
                        <a:cs typeface="Comic Sans MS"/>
                      </a:endParaRPr>
                    </a:p>
                  </a:txBody>
                  <a:tcPr marL="0" marR="0" marT="0" marB="0"/>
                </a:tc>
                <a:tc>
                  <a:txBody>
                    <a:bodyPr/>
                    <a:lstStyle/>
                    <a:p>
                      <a:pPr marL="76200">
                        <a:lnSpc>
                          <a:spcPct val="100000"/>
                        </a:lnSpc>
                      </a:pPr>
                      <a:r>
                        <a:rPr sz="2400" dirty="0" smtClean="0">
                          <a:latin typeface="Comic Sans MS"/>
                          <a:cs typeface="Comic Sans MS"/>
                        </a:rPr>
                        <a:t>B</a:t>
                      </a:r>
                      <a:endParaRPr sz="2400">
                        <a:latin typeface="Comic Sans MS"/>
                        <a:cs typeface="Comic Sans MS"/>
                      </a:endParaRPr>
                    </a:p>
                  </a:txBody>
                  <a:tcPr marL="0" marR="0" marT="0" marB="0"/>
                </a:tc>
                <a:tc>
                  <a:txBody>
                    <a:bodyPr/>
                    <a:lstStyle/>
                    <a:p>
                      <a:pPr marL="81280" algn="ctr">
                        <a:lnSpc>
                          <a:spcPct val="100000"/>
                        </a:lnSpc>
                      </a:pPr>
                      <a:r>
                        <a:rPr sz="2400" dirty="0" smtClean="0">
                          <a:latin typeface="Comic Sans MS"/>
                          <a:cs typeface="Comic Sans MS"/>
                        </a:rPr>
                        <a:t>2</a:t>
                      </a:r>
                      <a:endParaRPr sz="2400">
                        <a:latin typeface="Comic Sans MS"/>
                        <a:cs typeface="Comic Sans MS"/>
                      </a:endParaRPr>
                    </a:p>
                  </a:txBody>
                  <a:tcPr marL="0" marR="0" marT="0" marB="0">
                    <a:lnR w="28575">
                      <a:solidFill>
                        <a:srgbClr val="CC0000"/>
                      </a:solidFill>
                      <a:prstDash val="solid"/>
                    </a:lnR>
                  </a:tcPr>
                </a:tc>
              </a:tr>
              <a:tr h="365950">
                <a:tc>
                  <a:txBody>
                    <a:bodyPr/>
                    <a:lstStyle/>
                    <a:p>
                      <a:pPr marR="659130" algn="ctr">
                        <a:lnSpc>
                          <a:spcPct val="100000"/>
                        </a:lnSpc>
                      </a:pPr>
                      <a:r>
                        <a:rPr sz="2400" dirty="0" smtClean="0">
                          <a:solidFill>
                            <a:srgbClr val="FF0000"/>
                          </a:solidFill>
                          <a:latin typeface="Comic Sans MS"/>
                          <a:cs typeface="Comic Sans MS"/>
                        </a:rPr>
                        <a:t>z</a:t>
                      </a:r>
                      <a:endParaRPr sz="2400">
                        <a:latin typeface="Comic Sans MS"/>
                        <a:cs typeface="Comic Sans MS"/>
                      </a:endParaRPr>
                    </a:p>
                  </a:txBody>
                  <a:tcPr marL="0" marR="0" marT="0" marB="0"/>
                </a:tc>
                <a:tc>
                  <a:txBody>
                    <a:bodyPr/>
                    <a:lstStyle/>
                    <a:p>
                      <a:endParaRPr sz="2400">
                        <a:latin typeface="Comic Sans MS"/>
                        <a:cs typeface="Comic Sans MS"/>
                      </a:endParaRPr>
                    </a:p>
                  </a:txBody>
                  <a:tcPr marL="0" marR="0" marT="0" marB="0"/>
                </a:tc>
                <a:tc>
                  <a:txBody>
                    <a:bodyPr/>
                    <a:lstStyle/>
                    <a:p>
                      <a:pPr marL="76200">
                        <a:lnSpc>
                          <a:spcPct val="100000"/>
                        </a:lnSpc>
                      </a:pPr>
                      <a:r>
                        <a:rPr sz="2400" dirty="0" smtClean="0">
                          <a:latin typeface="Comic Sans MS"/>
                          <a:cs typeface="Comic Sans MS"/>
                        </a:rPr>
                        <a:t>B</a:t>
                      </a:r>
                      <a:endParaRPr sz="2400">
                        <a:latin typeface="Comic Sans MS"/>
                        <a:cs typeface="Comic Sans MS"/>
                      </a:endParaRPr>
                    </a:p>
                  </a:txBody>
                  <a:tcPr marL="0" marR="0" marT="0" marB="0"/>
                </a:tc>
                <a:tc>
                  <a:txBody>
                    <a:bodyPr/>
                    <a:lstStyle/>
                    <a:p>
                      <a:pPr marL="81280" algn="ctr">
                        <a:lnSpc>
                          <a:spcPct val="100000"/>
                        </a:lnSpc>
                      </a:pPr>
                      <a:r>
                        <a:rPr sz="2400" dirty="0" smtClean="0">
                          <a:latin typeface="Comic Sans MS"/>
                          <a:cs typeface="Comic Sans MS"/>
                        </a:rPr>
                        <a:t>7</a:t>
                      </a:r>
                      <a:endParaRPr sz="2400" dirty="0">
                        <a:latin typeface="Comic Sans MS"/>
                        <a:cs typeface="Comic Sans MS"/>
                      </a:endParaRPr>
                    </a:p>
                  </a:txBody>
                  <a:tcPr marL="0" marR="0" marT="0" marB="0">
                    <a:lnR w="28575">
                      <a:solidFill>
                        <a:srgbClr val="CC0000"/>
                      </a:solidFill>
                      <a:prstDash val="solid"/>
                    </a:lnR>
                  </a:tcPr>
                </a:tc>
              </a:tr>
              <a:tr h="691663">
                <a:tc>
                  <a:txBody>
                    <a:bodyPr/>
                    <a:lstStyle/>
                    <a:p>
                      <a:pPr marR="642620" algn="ctr">
                        <a:lnSpc>
                          <a:spcPct val="100000"/>
                        </a:lnSpc>
                      </a:pPr>
                      <a:r>
                        <a:rPr sz="2400" dirty="0" smtClean="0">
                          <a:solidFill>
                            <a:srgbClr val="FF0000"/>
                          </a:solidFill>
                          <a:latin typeface="Comic Sans MS"/>
                          <a:cs typeface="Comic Sans MS"/>
                        </a:rPr>
                        <a:t>x</a:t>
                      </a:r>
                      <a:endParaRPr sz="2400">
                        <a:latin typeface="Comic Sans MS"/>
                        <a:cs typeface="Comic Sans MS"/>
                      </a:endParaRPr>
                    </a:p>
                    <a:p>
                      <a:pPr marR="586740" algn="ctr">
                        <a:lnSpc>
                          <a:spcPct val="100000"/>
                        </a:lnSpc>
                        <a:spcBef>
                          <a:spcPts val="15"/>
                        </a:spcBef>
                      </a:pPr>
                      <a:r>
                        <a:rPr sz="2000" dirty="0" smtClean="0">
                          <a:latin typeface="Comic Sans MS"/>
                          <a:cs typeface="Comic Sans MS"/>
                        </a:rPr>
                        <a:t>….</a:t>
                      </a:r>
                      <a:endParaRPr sz="2000">
                        <a:latin typeface="Comic Sans MS"/>
                        <a:cs typeface="Comic Sans MS"/>
                      </a:endParaRPr>
                    </a:p>
                  </a:txBody>
                  <a:tcPr marL="0" marR="0" marT="0" marB="0">
                    <a:lnB w="28575">
                      <a:solidFill>
                        <a:srgbClr val="CC0000"/>
                      </a:solidFill>
                      <a:prstDash val="solid"/>
                    </a:lnB>
                  </a:tcPr>
                </a:tc>
                <a:tc>
                  <a:txBody>
                    <a:bodyPr/>
                    <a:lstStyle/>
                    <a:p>
                      <a:endParaRPr sz="2000" dirty="0">
                        <a:latin typeface="Comic Sans MS"/>
                        <a:cs typeface="Comic Sans MS"/>
                      </a:endParaRPr>
                    </a:p>
                  </a:txBody>
                  <a:tcPr marL="0" marR="0" marT="0" marB="0">
                    <a:lnB w="28575">
                      <a:solidFill>
                        <a:srgbClr val="CC0000"/>
                      </a:solidFill>
                      <a:prstDash val="solid"/>
                    </a:lnB>
                  </a:tcPr>
                </a:tc>
                <a:tc>
                  <a:txBody>
                    <a:bodyPr/>
                    <a:lstStyle/>
                    <a:p>
                      <a:pPr marL="76200">
                        <a:lnSpc>
                          <a:spcPct val="100000"/>
                        </a:lnSpc>
                      </a:pPr>
                      <a:r>
                        <a:rPr sz="2400" spc="-5" dirty="0" smtClean="0">
                          <a:latin typeface="Comic Sans MS"/>
                          <a:cs typeface="Comic Sans MS"/>
                        </a:rPr>
                        <a:t>--</a:t>
                      </a:r>
                      <a:endParaRPr sz="2400" dirty="0">
                        <a:latin typeface="Comic Sans MS"/>
                        <a:cs typeface="Comic Sans MS"/>
                      </a:endParaRPr>
                    </a:p>
                    <a:p>
                      <a:pPr marL="76200">
                        <a:lnSpc>
                          <a:spcPct val="100000"/>
                        </a:lnSpc>
                        <a:spcBef>
                          <a:spcPts val="15"/>
                        </a:spcBef>
                      </a:pPr>
                      <a:r>
                        <a:rPr sz="2000" dirty="0" smtClean="0">
                          <a:latin typeface="Comic Sans MS"/>
                          <a:cs typeface="Comic Sans MS"/>
                        </a:rPr>
                        <a:t>….</a:t>
                      </a:r>
                      <a:endParaRPr sz="2000" dirty="0">
                        <a:latin typeface="Comic Sans MS"/>
                        <a:cs typeface="Comic Sans MS"/>
                      </a:endParaRPr>
                    </a:p>
                  </a:txBody>
                  <a:tcPr marL="0" marR="0" marT="0" marB="0">
                    <a:lnB w="28575">
                      <a:solidFill>
                        <a:srgbClr val="CC0000"/>
                      </a:solidFill>
                      <a:prstDash val="solid"/>
                    </a:lnB>
                  </a:tcPr>
                </a:tc>
                <a:tc>
                  <a:txBody>
                    <a:bodyPr/>
                    <a:lstStyle/>
                    <a:p>
                      <a:pPr marL="32384" algn="ctr">
                        <a:lnSpc>
                          <a:spcPct val="100000"/>
                        </a:lnSpc>
                      </a:pPr>
                      <a:r>
                        <a:rPr sz="2400" dirty="0" smtClean="0">
                          <a:latin typeface="Comic Sans MS"/>
                          <a:cs typeface="Comic Sans MS"/>
                        </a:rPr>
                        <a:t>1</a:t>
                      </a:r>
                      <a:endParaRPr sz="2400" dirty="0">
                        <a:latin typeface="Comic Sans MS"/>
                        <a:cs typeface="Comic Sans MS"/>
                      </a:endParaRPr>
                    </a:p>
                    <a:p>
                      <a:pPr marL="151130" algn="ctr">
                        <a:lnSpc>
                          <a:spcPct val="100000"/>
                        </a:lnSpc>
                        <a:spcBef>
                          <a:spcPts val="15"/>
                        </a:spcBef>
                      </a:pPr>
                      <a:r>
                        <a:rPr sz="2000" spc="5" dirty="0" smtClean="0">
                          <a:latin typeface="Comic Sans MS"/>
                          <a:cs typeface="Comic Sans MS"/>
                        </a:rPr>
                        <a:t>....</a:t>
                      </a:r>
                      <a:endParaRPr sz="2000" dirty="0">
                        <a:latin typeface="Comic Sans MS"/>
                        <a:cs typeface="Comic Sans MS"/>
                      </a:endParaRPr>
                    </a:p>
                  </a:txBody>
                  <a:tcPr marL="0" marR="0" marT="0" marB="0">
                    <a:lnR w="28575">
                      <a:solidFill>
                        <a:srgbClr val="CC0000"/>
                      </a:solidFill>
                      <a:prstDash val="solid"/>
                    </a:lnR>
                    <a:lnB w="28575">
                      <a:solidFill>
                        <a:srgbClr val="CC0000"/>
                      </a:solidFill>
                      <a:prstDash val="solid"/>
                    </a:lnB>
                  </a:tcPr>
                </a:tc>
              </a:tr>
            </a:tbl>
          </a:graphicData>
        </a:graphic>
      </p:graphicFrame>
    </p:spTree>
    <p:extLst>
      <p:ext uri="{BB962C8B-B14F-4D97-AF65-F5344CB8AC3E}">
        <p14:creationId xmlns:p14="http://schemas.microsoft.com/office/powerpoint/2010/main" val="131548959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272428"/>
            <a:ext cx="520065" cy="194310"/>
          </a:xfrm>
          <a:prstGeom prst="rect">
            <a:avLst/>
          </a:prstGeom>
        </p:spPr>
        <p:txBody>
          <a:bodyPr vert="horz" wrap="square" lIns="0" tIns="0" rIns="0" bIns="0" rtlCol="0">
            <a:noAutofit/>
          </a:bodyPr>
          <a:lstStyle/>
          <a:p>
            <a:pPr marL="12700">
              <a:lnSpc>
                <a:spcPct val="100000"/>
              </a:lnSpc>
            </a:pPr>
            <a:r>
              <a:rPr sz="1200" dirty="0" smtClean="0">
                <a:solidFill>
                  <a:srgbClr val="888888"/>
                </a:solidFill>
                <a:latin typeface="Arial"/>
                <a:cs typeface="Arial"/>
              </a:rPr>
              <a:t>201</a:t>
            </a:r>
            <a:r>
              <a:rPr sz="1200" spc="5" dirty="0" smtClean="0">
                <a:solidFill>
                  <a:srgbClr val="888888"/>
                </a:solidFill>
                <a:latin typeface="Arial"/>
                <a:cs typeface="Arial"/>
              </a:rPr>
              <a:t>3</a:t>
            </a:r>
            <a:r>
              <a:rPr sz="1200" spc="0" dirty="0" smtClean="0">
                <a:solidFill>
                  <a:srgbClr val="888888"/>
                </a:solidFill>
                <a:latin typeface="宋体"/>
                <a:cs typeface="宋体"/>
              </a:rPr>
              <a:t>秋</a:t>
            </a:r>
            <a:endParaRPr sz="1200">
              <a:latin typeface="宋体"/>
              <a:cs typeface="宋体"/>
            </a:endParaRPr>
          </a:p>
        </p:txBody>
      </p:sp>
      <p:sp>
        <p:nvSpPr>
          <p:cNvPr id="4" name="object 4"/>
          <p:cNvSpPr txBox="1"/>
          <p:nvPr/>
        </p:nvSpPr>
        <p:spPr>
          <a:xfrm>
            <a:off x="478942" y="152400"/>
            <a:ext cx="8207858" cy="609600"/>
          </a:xfrm>
          <a:prstGeom prst="rect">
            <a:avLst/>
          </a:prstGeom>
        </p:spPr>
        <p:txBody>
          <a:bodyPr vert="horz" wrap="square" lIns="0" tIns="0" rIns="0" bIns="0" rtlCol="0">
            <a:noAutofit/>
          </a:bodyPr>
          <a:lstStyle/>
          <a:p>
            <a:pPr marL="12700">
              <a:lnSpc>
                <a:spcPct val="100000"/>
              </a:lnSpc>
            </a:pPr>
            <a:r>
              <a:rPr sz="4000" b="1" spc="-20" dirty="0" smtClean="0">
                <a:latin typeface="Comic Sans MS"/>
                <a:cs typeface="Comic Sans MS"/>
              </a:rPr>
              <a:t>RIP:</a:t>
            </a:r>
            <a:r>
              <a:rPr sz="4000" b="1" spc="15" dirty="0" smtClean="0">
                <a:latin typeface="Comic Sans MS"/>
                <a:cs typeface="Comic Sans MS"/>
              </a:rPr>
              <a:t> </a:t>
            </a:r>
            <a:r>
              <a:rPr sz="4000" b="1" spc="-30" dirty="0" smtClean="0">
                <a:latin typeface="黑体"/>
                <a:cs typeface="黑体"/>
              </a:rPr>
              <a:t>例子</a:t>
            </a:r>
            <a:r>
              <a:rPr lang="en-US" sz="4000" b="1" spc="-30" dirty="0" smtClean="0">
                <a:latin typeface="黑体"/>
                <a:cs typeface="黑体"/>
              </a:rPr>
              <a:t>(续)</a:t>
            </a:r>
            <a:r>
              <a:rPr lang="zh-CN" altLang="zh-CN" sz="4000" b="1" spc="-30" dirty="0">
                <a:latin typeface="黑体"/>
                <a:cs typeface="黑体"/>
              </a:rPr>
              <a:t>——</a:t>
            </a:r>
            <a:r>
              <a:rPr lang="zh-CN" altLang="en-US" sz="4000" b="1" spc="-30" dirty="0" smtClean="0">
                <a:latin typeface="黑体"/>
                <a:cs typeface="黑体"/>
              </a:rPr>
              <a:t>路由表的更新</a:t>
            </a:r>
            <a:endParaRPr sz="4000" b="1" dirty="0">
              <a:latin typeface="黑体"/>
              <a:cs typeface="黑体"/>
            </a:endParaRPr>
          </a:p>
        </p:txBody>
      </p:sp>
      <p:sp>
        <p:nvSpPr>
          <p:cNvPr id="5" name="object 5"/>
          <p:cNvSpPr/>
          <p:nvPr/>
        </p:nvSpPr>
        <p:spPr>
          <a:xfrm>
            <a:off x="536575" y="3988943"/>
            <a:ext cx="8229600" cy="2098675"/>
          </a:xfrm>
          <a:custGeom>
            <a:avLst/>
            <a:gdLst/>
            <a:ahLst/>
            <a:cxnLst/>
            <a:rect l="l" t="t" r="r" b="b"/>
            <a:pathLst>
              <a:path w="8229600" h="2098675">
                <a:moveTo>
                  <a:pt x="0" y="2098675"/>
                </a:moveTo>
                <a:lnTo>
                  <a:pt x="8229600" y="2098675"/>
                </a:lnTo>
                <a:lnTo>
                  <a:pt x="8229600" y="0"/>
                </a:lnTo>
                <a:lnTo>
                  <a:pt x="0" y="0"/>
                </a:lnTo>
                <a:lnTo>
                  <a:pt x="0" y="2098675"/>
                </a:lnTo>
                <a:close/>
              </a:path>
            </a:pathLst>
          </a:custGeom>
          <a:ln w="28575">
            <a:solidFill>
              <a:srgbClr val="CC0000"/>
            </a:solidFill>
          </a:ln>
        </p:spPr>
        <p:txBody>
          <a:bodyPr wrap="square" lIns="0" tIns="0" rIns="0" bIns="0" rtlCol="0">
            <a:noAutofit/>
          </a:bodyPr>
          <a:lstStyle/>
          <a:p>
            <a:endParaRPr/>
          </a:p>
        </p:txBody>
      </p:sp>
      <p:sp>
        <p:nvSpPr>
          <p:cNvPr id="7" name="object 7"/>
          <p:cNvSpPr txBox="1"/>
          <p:nvPr/>
        </p:nvSpPr>
        <p:spPr>
          <a:xfrm>
            <a:off x="524052" y="3976623"/>
            <a:ext cx="2486660"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Destin</a:t>
            </a:r>
            <a:r>
              <a:rPr sz="2000" spc="-10" dirty="0" smtClean="0">
                <a:latin typeface="Comic Sans MS"/>
                <a:cs typeface="Comic Sans MS"/>
              </a:rPr>
              <a:t>a</a:t>
            </a:r>
            <a:r>
              <a:rPr sz="2000" spc="0" dirty="0" smtClean="0">
                <a:latin typeface="Comic Sans MS"/>
                <a:cs typeface="Comic Sans MS"/>
              </a:rPr>
              <a:t>tion</a:t>
            </a:r>
            <a:r>
              <a:rPr sz="2000" spc="-30" dirty="0" smtClean="0">
                <a:latin typeface="Comic Sans MS"/>
                <a:cs typeface="Comic Sans MS"/>
              </a:rPr>
              <a:t> </a:t>
            </a:r>
            <a:r>
              <a:rPr sz="2000" spc="0" dirty="0" smtClean="0">
                <a:latin typeface="Comic Sans MS"/>
                <a:cs typeface="Comic Sans MS"/>
              </a:rPr>
              <a:t>N</a:t>
            </a:r>
            <a:r>
              <a:rPr sz="2000" spc="-10" dirty="0" smtClean="0">
                <a:latin typeface="Comic Sans MS"/>
                <a:cs typeface="Comic Sans MS"/>
              </a:rPr>
              <a:t>e</a:t>
            </a:r>
            <a:r>
              <a:rPr sz="2000" spc="0" dirty="0" smtClean="0">
                <a:latin typeface="Comic Sans MS"/>
                <a:cs typeface="Comic Sans MS"/>
              </a:rPr>
              <a:t>twork</a:t>
            </a:r>
            <a:endParaRPr sz="2000">
              <a:latin typeface="Comic Sans MS"/>
              <a:cs typeface="Comic Sans MS"/>
            </a:endParaRPr>
          </a:p>
        </p:txBody>
      </p:sp>
      <p:sp>
        <p:nvSpPr>
          <p:cNvPr id="8" name="object 8"/>
          <p:cNvSpPr txBox="1"/>
          <p:nvPr/>
        </p:nvSpPr>
        <p:spPr>
          <a:xfrm>
            <a:off x="3418459" y="3976623"/>
            <a:ext cx="636905"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N</a:t>
            </a:r>
            <a:r>
              <a:rPr sz="2000" spc="-10" dirty="0" smtClean="0">
                <a:latin typeface="Comic Sans MS"/>
                <a:cs typeface="Comic Sans MS"/>
              </a:rPr>
              <a:t>e</a:t>
            </a:r>
            <a:r>
              <a:rPr sz="2000" spc="0" dirty="0" smtClean="0">
                <a:latin typeface="Comic Sans MS"/>
                <a:cs typeface="Comic Sans MS"/>
              </a:rPr>
              <a:t>xt</a:t>
            </a:r>
            <a:endParaRPr sz="2000">
              <a:latin typeface="Comic Sans MS"/>
              <a:cs typeface="Comic Sans MS"/>
            </a:endParaRPr>
          </a:p>
        </p:txBody>
      </p:sp>
      <p:sp>
        <p:nvSpPr>
          <p:cNvPr id="9" name="object 9"/>
          <p:cNvSpPr txBox="1"/>
          <p:nvPr/>
        </p:nvSpPr>
        <p:spPr>
          <a:xfrm>
            <a:off x="4181473" y="3976623"/>
            <a:ext cx="833755"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Router</a:t>
            </a:r>
            <a:endParaRPr sz="2000">
              <a:latin typeface="Comic Sans MS"/>
              <a:cs typeface="Comic Sans MS"/>
            </a:endParaRPr>
          </a:p>
        </p:txBody>
      </p:sp>
      <p:sp>
        <p:nvSpPr>
          <p:cNvPr id="10" name="object 10"/>
          <p:cNvSpPr txBox="1"/>
          <p:nvPr/>
        </p:nvSpPr>
        <p:spPr>
          <a:xfrm>
            <a:off x="5444088" y="3976623"/>
            <a:ext cx="2578735"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Nu</a:t>
            </a:r>
            <a:r>
              <a:rPr sz="2000" spc="5" dirty="0" smtClean="0">
                <a:latin typeface="Comic Sans MS"/>
                <a:cs typeface="Comic Sans MS"/>
              </a:rPr>
              <a:t>m</a:t>
            </a:r>
            <a:r>
              <a:rPr sz="2000" spc="0" dirty="0" smtClean="0">
                <a:latin typeface="Comic Sans MS"/>
                <a:cs typeface="Comic Sans MS"/>
              </a:rPr>
              <a:t>.</a:t>
            </a:r>
            <a:r>
              <a:rPr sz="2000" spc="-5" dirty="0" smtClean="0">
                <a:latin typeface="Comic Sans MS"/>
                <a:cs typeface="Comic Sans MS"/>
              </a:rPr>
              <a:t> </a:t>
            </a:r>
            <a:r>
              <a:rPr sz="2000" spc="0" dirty="0" smtClean="0">
                <a:latin typeface="Comic Sans MS"/>
                <a:cs typeface="Comic Sans MS"/>
              </a:rPr>
              <a:t>of</a:t>
            </a:r>
            <a:r>
              <a:rPr sz="2000" spc="-10" dirty="0" smtClean="0">
                <a:latin typeface="Comic Sans MS"/>
                <a:cs typeface="Comic Sans MS"/>
              </a:rPr>
              <a:t> h</a:t>
            </a:r>
            <a:r>
              <a:rPr sz="2000" spc="0" dirty="0" smtClean="0">
                <a:latin typeface="Comic Sans MS"/>
                <a:cs typeface="Comic Sans MS"/>
              </a:rPr>
              <a:t>ops</a:t>
            </a:r>
            <a:r>
              <a:rPr sz="2000" spc="-5" dirty="0" smtClean="0">
                <a:latin typeface="Comic Sans MS"/>
                <a:cs typeface="Comic Sans MS"/>
              </a:rPr>
              <a:t> </a:t>
            </a:r>
            <a:r>
              <a:rPr sz="2000" spc="0" dirty="0" smtClean="0">
                <a:latin typeface="Comic Sans MS"/>
                <a:cs typeface="Comic Sans MS"/>
              </a:rPr>
              <a:t>to</a:t>
            </a:r>
            <a:r>
              <a:rPr sz="2000" spc="10" dirty="0" smtClean="0">
                <a:latin typeface="Comic Sans MS"/>
                <a:cs typeface="Comic Sans MS"/>
              </a:rPr>
              <a:t> </a:t>
            </a:r>
            <a:r>
              <a:rPr sz="2000" spc="0" dirty="0" smtClean="0">
                <a:latin typeface="Comic Sans MS"/>
                <a:cs typeface="Comic Sans MS"/>
              </a:rPr>
              <a:t>d</a:t>
            </a:r>
            <a:r>
              <a:rPr sz="2000" spc="-10" dirty="0" smtClean="0">
                <a:latin typeface="Comic Sans MS"/>
                <a:cs typeface="Comic Sans MS"/>
              </a:rPr>
              <a:t>e</a:t>
            </a:r>
            <a:r>
              <a:rPr sz="2000" spc="0" dirty="0" smtClean="0">
                <a:latin typeface="Comic Sans MS"/>
                <a:cs typeface="Comic Sans MS"/>
              </a:rPr>
              <a:t>s</a:t>
            </a:r>
            <a:r>
              <a:rPr sz="2000" spc="-5" dirty="0" smtClean="0">
                <a:latin typeface="Comic Sans MS"/>
                <a:cs typeface="Comic Sans MS"/>
              </a:rPr>
              <a:t>t</a:t>
            </a:r>
            <a:r>
              <a:rPr sz="2000" spc="0" dirty="0" smtClean="0">
                <a:solidFill>
                  <a:srgbClr val="B3B3B3"/>
                </a:solidFill>
                <a:latin typeface="Comic Sans MS"/>
                <a:cs typeface="Comic Sans MS"/>
              </a:rPr>
              <a:t>.</a:t>
            </a:r>
            <a:endParaRPr sz="2000">
              <a:latin typeface="Comic Sans MS"/>
              <a:cs typeface="Comic Sans MS"/>
            </a:endParaRPr>
          </a:p>
        </p:txBody>
      </p:sp>
      <p:sp>
        <p:nvSpPr>
          <p:cNvPr id="11" name="object 11"/>
          <p:cNvSpPr txBox="1"/>
          <p:nvPr/>
        </p:nvSpPr>
        <p:spPr>
          <a:xfrm>
            <a:off x="3430651" y="6100216"/>
            <a:ext cx="1554480" cy="381635"/>
          </a:xfrm>
          <a:prstGeom prst="rect">
            <a:avLst/>
          </a:prstGeom>
        </p:spPr>
        <p:txBody>
          <a:bodyPr vert="horz" wrap="square" lIns="0" tIns="0" rIns="0" bIns="0" rtlCol="0">
            <a:noAutofit/>
          </a:bodyPr>
          <a:lstStyle/>
          <a:p>
            <a:pPr marL="12700">
              <a:lnSpc>
                <a:spcPct val="100000"/>
              </a:lnSpc>
            </a:pPr>
            <a:r>
              <a:rPr sz="2400" spc="-20" dirty="0" smtClean="0">
                <a:latin typeface="Comic Sans MS"/>
                <a:cs typeface="Comic Sans MS"/>
              </a:rPr>
              <a:t>D</a:t>
            </a:r>
            <a:r>
              <a:rPr sz="2400" spc="-15" dirty="0" smtClean="0">
                <a:latin typeface="Comic Sans MS"/>
                <a:cs typeface="Comic Sans MS"/>
              </a:rPr>
              <a:t> </a:t>
            </a:r>
            <a:r>
              <a:rPr sz="2400" spc="0" dirty="0" smtClean="0">
                <a:latin typeface="宋体"/>
                <a:cs typeface="宋体"/>
              </a:rPr>
              <a:t>的路由表</a:t>
            </a:r>
            <a:endParaRPr sz="2400">
              <a:latin typeface="宋体"/>
              <a:cs typeface="宋体"/>
            </a:endParaRPr>
          </a:p>
        </p:txBody>
      </p:sp>
      <p:sp>
        <p:nvSpPr>
          <p:cNvPr id="12" name="object 12"/>
          <p:cNvSpPr/>
          <p:nvPr/>
        </p:nvSpPr>
        <p:spPr>
          <a:xfrm>
            <a:off x="347662" y="2091880"/>
            <a:ext cx="6910387" cy="1622425"/>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7689088" y="2674873"/>
            <a:ext cx="670686" cy="174244"/>
          </a:xfrm>
          <a:custGeom>
            <a:avLst/>
            <a:gdLst/>
            <a:ahLst/>
            <a:cxnLst/>
            <a:rect l="l" t="t" r="r" b="b"/>
            <a:pathLst>
              <a:path w="670686" h="174244">
                <a:moveTo>
                  <a:pt x="335406" y="0"/>
                </a:moveTo>
                <a:lnTo>
                  <a:pt x="280989" y="1139"/>
                </a:lnTo>
                <a:lnTo>
                  <a:pt x="229372" y="4439"/>
                </a:lnTo>
                <a:lnTo>
                  <a:pt x="181244" y="9721"/>
                </a:lnTo>
                <a:lnTo>
                  <a:pt x="137297" y="16804"/>
                </a:lnTo>
                <a:lnTo>
                  <a:pt x="98218" y="25511"/>
                </a:lnTo>
                <a:lnTo>
                  <a:pt x="50239" y="41222"/>
                </a:lnTo>
                <a:lnTo>
                  <a:pt x="9744" y="66180"/>
                </a:lnTo>
                <a:lnTo>
                  <a:pt x="0" y="87122"/>
                </a:lnTo>
                <a:lnTo>
                  <a:pt x="1111" y="94269"/>
                </a:lnTo>
                <a:lnTo>
                  <a:pt x="37427" y="127167"/>
                </a:lnTo>
                <a:lnTo>
                  <a:pt x="80720" y="143826"/>
                </a:lnTo>
                <a:lnTo>
                  <a:pt x="137297" y="157439"/>
                </a:lnTo>
                <a:lnTo>
                  <a:pt x="181244" y="164522"/>
                </a:lnTo>
                <a:lnTo>
                  <a:pt x="229372" y="169804"/>
                </a:lnTo>
                <a:lnTo>
                  <a:pt x="280989" y="173104"/>
                </a:lnTo>
                <a:lnTo>
                  <a:pt x="335406" y="174244"/>
                </a:lnTo>
                <a:lnTo>
                  <a:pt x="362904" y="173955"/>
                </a:lnTo>
                <a:lnTo>
                  <a:pt x="415977" y="171712"/>
                </a:lnTo>
                <a:lnTo>
                  <a:pt x="465911" y="167399"/>
                </a:lnTo>
                <a:lnTo>
                  <a:pt x="512016" y="161195"/>
                </a:lnTo>
                <a:lnTo>
                  <a:pt x="553601" y="153277"/>
                </a:lnTo>
                <a:lnTo>
                  <a:pt x="605996" y="138582"/>
                </a:lnTo>
                <a:lnTo>
                  <a:pt x="644338" y="121040"/>
                </a:lnTo>
                <a:lnTo>
                  <a:pt x="670686" y="87122"/>
                </a:lnTo>
                <a:lnTo>
                  <a:pt x="669575" y="79974"/>
                </a:lnTo>
                <a:lnTo>
                  <a:pt x="633262" y="47076"/>
                </a:lnTo>
                <a:lnTo>
                  <a:pt x="589977" y="30417"/>
                </a:lnTo>
                <a:lnTo>
                  <a:pt x="533417" y="16804"/>
                </a:lnTo>
                <a:lnTo>
                  <a:pt x="489485" y="9721"/>
                </a:lnTo>
                <a:lnTo>
                  <a:pt x="441379" y="4439"/>
                </a:lnTo>
                <a:lnTo>
                  <a:pt x="389790" y="1139"/>
                </a:lnTo>
                <a:lnTo>
                  <a:pt x="335406" y="0"/>
                </a:lnTo>
                <a:close/>
              </a:path>
            </a:pathLst>
          </a:custGeom>
          <a:solidFill>
            <a:srgbClr val="CCCCFF"/>
          </a:solidFill>
        </p:spPr>
        <p:txBody>
          <a:bodyPr wrap="square" lIns="0" tIns="0" rIns="0" bIns="0" rtlCol="0">
            <a:noAutofit/>
          </a:bodyPr>
          <a:lstStyle/>
          <a:p>
            <a:endParaRPr/>
          </a:p>
        </p:txBody>
      </p:sp>
      <p:sp>
        <p:nvSpPr>
          <p:cNvPr id="14" name="object 14"/>
          <p:cNvSpPr/>
          <p:nvPr/>
        </p:nvSpPr>
        <p:spPr>
          <a:xfrm>
            <a:off x="7689088" y="2674873"/>
            <a:ext cx="670686" cy="174244"/>
          </a:xfrm>
          <a:custGeom>
            <a:avLst/>
            <a:gdLst/>
            <a:ahLst/>
            <a:cxnLst/>
            <a:rect l="l" t="t" r="r" b="b"/>
            <a:pathLst>
              <a:path w="670686" h="174244">
                <a:moveTo>
                  <a:pt x="0" y="87122"/>
                </a:moveTo>
                <a:lnTo>
                  <a:pt x="26350" y="53203"/>
                </a:lnTo>
                <a:lnTo>
                  <a:pt x="64698" y="35661"/>
                </a:lnTo>
                <a:lnTo>
                  <a:pt x="117106" y="20966"/>
                </a:lnTo>
                <a:lnTo>
                  <a:pt x="158705" y="13048"/>
                </a:lnTo>
                <a:lnTo>
                  <a:pt x="204829" y="6844"/>
                </a:lnTo>
                <a:lnTo>
                  <a:pt x="254787" y="2531"/>
                </a:lnTo>
                <a:lnTo>
                  <a:pt x="307891" y="288"/>
                </a:lnTo>
                <a:lnTo>
                  <a:pt x="335406" y="0"/>
                </a:lnTo>
                <a:lnTo>
                  <a:pt x="389790" y="1139"/>
                </a:lnTo>
                <a:lnTo>
                  <a:pt x="441379" y="4439"/>
                </a:lnTo>
                <a:lnTo>
                  <a:pt x="489485" y="9721"/>
                </a:lnTo>
                <a:lnTo>
                  <a:pt x="533417" y="16804"/>
                </a:lnTo>
                <a:lnTo>
                  <a:pt x="572484" y="25511"/>
                </a:lnTo>
                <a:lnTo>
                  <a:pt x="620453" y="41222"/>
                </a:lnTo>
                <a:lnTo>
                  <a:pt x="660942" y="66180"/>
                </a:lnTo>
                <a:lnTo>
                  <a:pt x="670686" y="87122"/>
                </a:lnTo>
                <a:lnTo>
                  <a:pt x="669575" y="94269"/>
                </a:lnTo>
                <a:lnTo>
                  <a:pt x="666298" y="101257"/>
                </a:lnTo>
                <a:lnTo>
                  <a:pt x="633262" y="127167"/>
                </a:lnTo>
                <a:lnTo>
                  <a:pt x="589977" y="143826"/>
                </a:lnTo>
                <a:lnTo>
                  <a:pt x="533417" y="157439"/>
                </a:lnTo>
                <a:lnTo>
                  <a:pt x="489485" y="164522"/>
                </a:lnTo>
                <a:lnTo>
                  <a:pt x="441379" y="169804"/>
                </a:lnTo>
                <a:lnTo>
                  <a:pt x="389790" y="173104"/>
                </a:lnTo>
                <a:lnTo>
                  <a:pt x="335406" y="174244"/>
                </a:lnTo>
                <a:lnTo>
                  <a:pt x="307891" y="173955"/>
                </a:lnTo>
                <a:lnTo>
                  <a:pt x="280989" y="173104"/>
                </a:lnTo>
                <a:lnTo>
                  <a:pt x="229372" y="169804"/>
                </a:lnTo>
                <a:lnTo>
                  <a:pt x="181244" y="164522"/>
                </a:lnTo>
                <a:lnTo>
                  <a:pt x="137297" y="157439"/>
                </a:lnTo>
                <a:lnTo>
                  <a:pt x="98218" y="148732"/>
                </a:lnTo>
                <a:lnTo>
                  <a:pt x="50239" y="133021"/>
                </a:lnTo>
                <a:lnTo>
                  <a:pt x="9744" y="108063"/>
                </a:lnTo>
                <a:lnTo>
                  <a:pt x="0" y="87122"/>
                </a:lnTo>
                <a:close/>
              </a:path>
            </a:pathLst>
          </a:custGeom>
          <a:ln w="12700">
            <a:solidFill>
              <a:srgbClr val="000000"/>
            </a:solidFill>
          </a:ln>
        </p:spPr>
        <p:txBody>
          <a:bodyPr wrap="square" lIns="0" tIns="0" rIns="0" bIns="0" rtlCol="0">
            <a:noAutofit/>
          </a:bodyPr>
          <a:lstStyle/>
          <a:p>
            <a:endParaRPr/>
          </a:p>
        </p:txBody>
      </p:sp>
      <p:sp>
        <p:nvSpPr>
          <p:cNvPr id="15" name="object 15"/>
          <p:cNvSpPr/>
          <p:nvPr/>
        </p:nvSpPr>
        <p:spPr>
          <a:xfrm>
            <a:off x="7689088" y="2660522"/>
            <a:ext cx="0" cy="107823"/>
          </a:xfrm>
          <a:custGeom>
            <a:avLst/>
            <a:gdLst/>
            <a:ahLst/>
            <a:cxnLst/>
            <a:rect l="l" t="t" r="r" b="b"/>
            <a:pathLst>
              <a:path h="107823">
                <a:moveTo>
                  <a:pt x="0" y="0"/>
                </a:moveTo>
                <a:lnTo>
                  <a:pt x="0" y="107823"/>
                </a:lnTo>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8359775" y="2660522"/>
            <a:ext cx="0" cy="107823"/>
          </a:xfrm>
          <a:custGeom>
            <a:avLst/>
            <a:gdLst/>
            <a:ahLst/>
            <a:cxnLst/>
            <a:rect l="l" t="t" r="r" b="b"/>
            <a:pathLst>
              <a:path h="107823">
                <a:moveTo>
                  <a:pt x="0" y="0"/>
                </a:moveTo>
                <a:lnTo>
                  <a:pt x="0" y="107823"/>
                </a:lnTo>
              </a:path>
            </a:pathLst>
          </a:custGeom>
          <a:ln w="12700">
            <a:solidFill>
              <a:srgbClr val="000000"/>
            </a:solidFill>
          </a:ln>
        </p:spPr>
        <p:txBody>
          <a:bodyPr wrap="square" lIns="0" tIns="0" rIns="0" bIns="0" rtlCol="0">
            <a:noAutofit/>
          </a:bodyPr>
          <a:lstStyle/>
          <a:p>
            <a:endParaRPr/>
          </a:p>
        </p:txBody>
      </p:sp>
      <p:sp>
        <p:nvSpPr>
          <p:cNvPr id="17" name="object 17"/>
          <p:cNvSpPr/>
          <p:nvPr/>
        </p:nvSpPr>
        <p:spPr>
          <a:xfrm>
            <a:off x="7689088" y="2660468"/>
            <a:ext cx="665010" cy="105972"/>
          </a:xfrm>
          <a:custGeom>
            <a:avLst/>
            <a:gdLst/>
            <a:ahLst/>
            <a:cxnLst/>
            <a:rect l="l" t="t" r="r" b="b"/>
            <a:pathLst>
              <a:path w="665010" h="105972">
                <a:moveTo>
                  <a:pt x="0" y="105972"/>
                </a:moveTo>
                <a:lnTo>
                  <a:pt x="665010" y="105972"/>
                </a:lnTo>
                <a:lnTo>
                  <a:pt x="665010" y="0"/>
                </a:lnTo>
                <a:lnTo>
                  <a:pt x="0" y="0"/>
                </a:lnTo>
                <a:lnTo>
                  <a:pt x="0" y="105972"/>
                </a:lnTo>
                <a:close/>
              </a:path>
            </a:pathLst>
          </a:custGeom>
          <a:solidFill>
            <a:srgbClr val="CCCCFF"/>
          </a:solidFill>
        </p:spPr>
        <p:txBody>
          <a:bodyPr wrap="square" lIns="0" tIns="0" rIns="0" bIns="0" rtlCol="0">
            <a:noAutofit/>
          </a:bodyPr>
          <a:lstStyle/>
          <a:p>
            <a:endParaRPr/>
          </a:p>
        </p:txBody>
      </p:sp>
      <p:sp>
        <p:nvSpPr>
          <p:cNvPr id="18" name="object 18"/>
          <p:cNvSpPr/>
          <p:nvPr/>
        </p:nvSpPr>
        <p:spPr>
          <a:xfrm>
            <a:off x="7683500" y="2534793"/>
            <a:ext cx="670686" cy="202946"/>
          </a:xfrm>
          <a:custGeom>
            <a:avLst/>
            <a:gdLst/>
            <a:ahLst/>
            <a:cxnLst/>
            <a:rect l="l" t="t" r="r" b="b"/>
            <a:pathLst>
              <a:path w="670686" h="202946">
                <a:moveTo>
                  <a:pt x="335279" y="0"/>
                </a:moveTo>
                <a:lnTo>
                  <a:pt x="280896" y="1329"/>
                </a:lnTo>
                <a:lnTo>
                  <a:pt x="229307" y="5176"/>
                </a:lnTo>
                <a:lnTo>
                  <a:pt x="181201" y="11332"/>
                </a:lnTo>
                <a:lnTo>
                  <a:pt x="137269" y="19588"/>
                </a:lnTo>
                <a:lnTo>
                  <a:pt x="98202" y="29733"/>
                </a:lnTo>
                <a:lnTo>
                  <a:pt x="50233" y="48036"/>
                </a:lnTo>
                <a:lnTo>
                  <a:pt x="17093" y="69413"/>
                </a:lnTo>
                <a:lnTo>
                  <a:pt x="0" y="101473"/>
                </a:lnTo>
                <a:lnTo>
                  <a:pt x="1111" y="109790"/>
                </a:lnTo>
                <a:lnTo>
                  <a:pt x="26348" y="140956"/>
                </a:lnTo>
                <a:lnTo>
                  <a:pt x="64690" y="161386"/>
                </a:lnTo>
                <a:lnTo>
                  <a:pt x="117085" y="178507"/>
                </a:lnTo>
                <a:lnTo>
                  <a:pt x="158670" y="187734"/>
                </a:lnTo>
                <a:lnTo>
                  <a:pt x="204775" y="194966"/>
                </a:lnTo>
                <a:lnTo>
                  <a:pt x="254709" y="199994"/>
                </a:lnTo>
                <a:lnTo>
                  <a:pt x="307782" y="202609"/>
                </a:lnTo>
                <a:lnTo>
                  <a:pt x="335279" y="202946"/>
                </a:lnTo>
                <a:lnTo>
                  <a:pt x="362795" y="202609"/>
                </a:lnTo>
                <a:lnTo>
                  <a:pt x="415899" y="199994"/>
                </a:lnTo>
                <a:lnTo>
                  <a:pt x="465857" y="194966"/>
                </a:lnTo>
                <a:lnTo>
                  <a:pt x="511981" y="187734"/>
                </a:lnTo>
                <a:lnTo>
                  <a:pt x="553580" y="178507"/>
                </a:lnTo>
                <a:lnTo>
                  <a:pt x="605988" y="161386"/>
                </a:lnTo>
                <a:lnTo>
                  <a:pt x="644336" y="140956"/>
                </a:lnTo>
                <a:lnTo>
                  <a:pt x="669575" y="109790"/>
                </a:lnTo>
                <a:lnTo>
                  <a:pt x="670686" y="101473"/>
                </a:lnTo>
                <a:lnTo>
                  <a:pt x="669575" y="93155"/>
                </a:lnTo>
                <a:lnTo>
                  <a:pt x="644336" y="61989"/>
                </a:lnTo>
                <a:lnTo>
                  <a:pt x="605988" y="41559"/>
                </a:lnTo>
                <a:lnTo>
                  <a:pt x="553580" y="24438"/>
                </a:lnTo>
                <a:lnTo>
                  <a:pt x="511981" y="15211"/>
                </a:lnTo>
                <a:lnTo>
                  <a:pt x="465857" y="7979"/>
                </a:lnTo>
                <a:lnTo>
                  <a:pt x="415899" y="2951"/>
                </a:lnTo>
                <a:lnTo>
                  <a:pt x="362795" y="336"/>
                </a:lnTo>
                <a:lnTo>
                  <a:pt x="335279" y="0"/>
                </a:lnTo>
                <a:close/>
              </a:path>
            </a:pathLst>
          </a:custGeom>
          <a:solidFill>
            <a:srgbClr val="CCCCFF"/>
          </a:solidFill>
        </p:spPr>
        <p:txBody>
          <a:bodyPr wrap="square" lIns="0" tIns="0" rIns="0" bIns="0" rtlCol="0">
            <a:noAutofit/>
          </a:bodyPr>
          <a:lstStyle/>
          <a:p>
            <a:endParaRPr/>
          </a:p>
        </p:txBody>
      </p:sp>
      <p:sp>
        <p:nvSpPr>
          <p:cNvPr id="19" name="object 19"/>
          <p:cNvSpPr/>
          <p:nvPr/>
        </p:nvSpPr>
        <p:spPr>
          <a:xfrm>
            <a:off x="7683500" y="2534793"/>
            <a:ext cx="670686" cy="202946"/>
          </a:xfrm>
          <a:custGeom>
            <a:avLst/>
            <a:gdLst/>
            <a:ahLst/>
            <a:cxnLst/>
            <a:rect l="l" t="t" r="r" b="b"/>
            <a:pathLst>
              <a:path w="670686" h="202946">
                <a:moveTo>
                  <a:pt x="0" y="101473"/>
                </a:moveTo>
                <a:lnTo>
                  <a:pt x="26348" y="61989"/>
                </a:lnTo>
                <a:lnTo>
                  <a:pt x="64690" y="41559"/>
                </a:lnTo>
                <a:lnTo>
                  <a:pt x="117085" y="24438"/>
                </a:lnTo>
                <a:lnTo>
                  <a:pt x="158670" y="15211"/>
                </a:lnTo>
                <a:lnTo>
                  <a:pt x="204775" y="7979"/>
                </a:lnTo>
                <a:lnTo>
                  <a:pt x="254709" y="2951"/>
                </a:lnTo>
                <a:lnTo>
                  <a:pt x="307782" y="336"/>
                </a:lnTo>
                <a:lnTo>
                  <a:pt x="335279" y="0"/>
                </a:lnTo>
                <a:lnTo>
                  <a:pt x="389697" y="1329"/>
                </a:lnTo>
                <a:lnTo>
                  <a:pt x="441314" y="5176"/>
                </a:lnTo>
                <a:lnTo>
                  <a:pt x="489442" y="11332"/>
                </a:lnTo>
                <a:lnTo>
                  <a:pt x="533389" y="19588"/>
                </a:lnTo>
                <a:lnTo>
                  <a:pt x="572468" y="29733"/>
                </a:lnTo>
                <a:lnTo>
                  <a:pt x="620447" y="48036"/>
                </a:lnTo>
                <a:lnTo>
                  <a:pt x="653592" y="69413"/>
                </a:lnTo>
                <a:lnTo>
                  <a:pt x="670686" y="101473"/>
                </a:lnTo>
                <a:lnTo>
                  <a:pt x="669575" y="109790"/>
                </a:lnTo>
                <a:lnTo>
                  <a:pt x="666298" y="117923"/>
                </a:lnTo>
                <a:lnTo>
                  <a:pt x="633259" y="148090"/>
                </a:lnTo>
                <a:lnTo>
                  <a:pt x="589966" y="167496"/>
                </a:lnTo>
                <a:lnTo>
                  <a:pt x="533389" y="183357"/>
                </a:lnTo>
                <a:lnTo>
                  <a:pt x="489442" y="191613"/>
                </a:lnTo>
                <a:lnTo>
                  <a:pt x="441314" y="197769"/>
                </a:lnTo>
                <a:lnTo>
                  <a:pt x="389697" y="201616"/>
                </a:lnTo>
                <a:lnTo>
                  <a:pt x="335279" y="202946"/>
                </a:lnTo>
                <a:lnTo>
                  <a:pt x="307782" y="202609"/>
                </a:lnTo>
                <a:lnTo>
                  <a:pt x="280896" y="201616"/>
                </a:lnTo>
                <a:lnTo>
                  <a:pt x="229307" y="197769"/>
                </a:lnTo>
                <a:lnTo>
                  <a:pt x="181201" y="191613"/>
                </a:lnTo>
                <a:lnTo>
                  <a:pt x="137269" y="183357"/>
                </a:lnTo>
                <a:lnTo>
                  <a:pt x="98202" y="173212"/>
                </a:lnTo>
                <a:lnTo>
                  <a:pt x="50233" y="154909"/>
                </a:lnTo>
                <a:lnTo>
                  <a:pt x="17093" y="133532"/>
                </a:lnTo>
                <a:lnTo>
                  <a:pt x="0" y="101473"/>
                </a:lnTo>
                <a:close/>
              </a:path>
            </a:pathLst>
          </a:custGeom>
          <a:ln w="12700">
            <a:solidFill>
              <a:srgbClr val="000000"/>
            </a:solidFill>
          </a:ln>
        </p:spPr>
        <p:txBody>
          <a:bodyPr wrap="square" lIns="0" tIns="0" rIns="0" bIns="0" rtlCol="0">
            <a:noAutofit/>
          </a:bodyPr>
          <a:lstStyle/>
          <a:p>
            <a:endParaRPr/>
          </a:p>
        </p:txBody>
      </p:sp>
      <p:sp>
        <p:nvSpPr>
          <p:cNvPr id="20" name="object 20"/>
          <p:cNvSpPr/>
          <p:nvPr/>
        </p:nvSpPr>
        <p:spPr>
          <a:xfrm>
            <a:off x="7845043" y="2579750"/>
            <a:ext cx="118745" cy="2412"/>
          </a:xfrm>
          <a:custGeom>
            <a:avLst/>
            <a:gdLst/>
            <a:ahLst/>
            <a:cxnLst/>
            <a:rect l="l" t="t" r="r" b="b"/>
            <a:pathLst>
              <a:path w="118745" h="2412">
                <a:moveTo>
                  <a:pt x="0" y="2412"/>
                </a:moveTo>
                <a:lnTo>
                  <a:pt x="118745" y="0"/>
                </a:lnTo>
              </a:path>
            </a:pathLst>
          </a:custGeom>
          <a:ln w="28575">
            <a:solidFill>
              <a:srgbClr val="000000"/>
            </a:solidFill>
          </a:ln>
        </p:spPr>
        <p:txBody>
          <a:bodyPr wrap="square" lIns="0" tIns="0" rIns="0" bIns="0" rtlCol="0">
            <a:noAutofit/>
          </a:bodyPr>
          <a:lstStyle/>
          <a:p>
            <a:endParaRPr/>
          </a:p>
        </p:txBody>
      </p:sp>
      <p:sp>
        <p:nvSpPr>
          <p:cNvPr id="21" name="object 21"/>
          <p:cNvSpPr/>
          <p:nvPr/>
        </p:nvSpPr>
        <p:spPr>
          <a:xfrm>
            <a:off x="8073008" y="2698241"/>
            <a:ext cx="104521" cy="0"/>
          </a:xfrm>
          <a:custGeom>
            <a:avLst/>
            <a:gdLst/>
            <a:ahLst/>
            <a:cxnLst/>
            <a:rect l="l" t="t" r="r" b="b"/>
            <a:pathLst>
              <a:path w="104521">
                <a:moveTo>
                  <a:pt x="0" y="0"/>
                </a:moveTo>
                <a:lnTo>
                  <a:pt x="104521" y="0"/>
                </a:lnTo>
              </a:path>
            </a:pathLst>
          </a:custGeom>
          <a:ln w="28575">
            <a:solidFill>
              <a:srgbClr val="000000"/>
            </a:solidFill>
          </a:ln>
        </p:spPr>
        <p:txBody>
          <a:bodyPr wrap="square" lIns="0" tIns="0" rIns="0" bIns="0" rtlCol="0">
            <a:noAutofit/>
          </a:bodyPr>
          <a:lstStyle/>
          <a:p>
            <a:endParaRPr/>
          </a:p>
        </p:txBody>
      </p:sp>
      <p:sp>
        <p:nvSpPr>
          <p:cNvPr id="22" name="object 22"/>
          <p:cNvSpPr/>
          <p:nvPr/>
        </p:nvSpPr>
        <p:spPr>
          <a:xfrm>
            <a:off x="7954264" y="2582163"/>
            <a:ext cx="123570" cy="116077"/>
          </a:xfrm>
          <a:custGeom>
            <a:avLst/>
            <a:gdLst/>
            <a:ahLst/>
            <a:cxnLst/>
            <a:rect l="l" t="t" r="r" b="b"/>
            <a:pathLst>
              <a:path w="123570" h="116077">
                <a:moveTo>
                  <a:pt x="0" y="0"/>
                </a:moveTo>
                <a:lnTo>
                  <a:pt x="123570" y="116077"/>
                </a:lnTo>
              </a:path>
            </a:pathLst>
          </a:custGeom>
          <a:ln w="28575">
            <a:solidFill>
              <a:srgbClr val="000000"/>
            </a:solidFill>
          </a:ln>
        </p:spPr>
        <p:txBody>
          <a:bodyPr wrap="square" lIns="0" tIns="0" rIns="0" bIns="0" rtlCol="0">
            <a:noAutofit/>
          </a:bodyPr>
          <a:lstStyle/>
          <a:p>
            <a:endParaRPr/>
          </a:p>
        </p:txBody>
      </p:sp>
      <p:sp>
        <p:nvSpPr>
          <p:cNvPr id="23" name="object 23"/>
          <p:cNvSpPr/>
          <p:nvPr/>
        </p:nvSpPr>
        <p:spPr>
          <a:xfrm>
            <a:off x="7845043" y="2694050"/>
            <a:ext cx="118745" cy="2412"/>
          </a:xfrm>
          <a:custGeom>
            <a:avLst/>
            <a:gdLst/>
            <a:ahLst/>
            <a:cxnLst/>
            <a:rect l="l" t="t" r="r" b="b"/>
            <a:pathLst>
              <a:path w="118745" h="2412">
                <a:moveTo>
                  <a:pt x="0" y="0"/>
                </a:moveTo>
                <a:lnTo>
                  <a:pt x="118745" y="2412"/>
                </a:lnTo>
              </a:path>
            </a:pathLst>
          </a:custGeom>
          <a:ln w="28575">
            <a:solidFill>
              <a:srgbClr val="000000"/>
            </a:solidFill>
          </a:ln>
        </p:spPr>
        <p:txBody>
          <a:bodyPr wrap="square" lIns="0" tIns="0" rIns="0" bIns="0" rtlCol="0">
            <a:noAutofit/>
          </a:bodyPr>
          <a:lstStyle/>
          <a:p>
            <a:endParaRPr/>
          </a:p>
        </p:txBody>
      </p:sp>
      <p:sp>
        <p:nvSpPr>
          <p:cNvPr id="24" name="object 24"/>
          <p:cNvSpPr/>
          <p:nvPr/>
        </p:nvSpPr>
        <p:spPr>
          <a:xfrm>
            <a:off x="8073008" y="2577845"/>
            <a:ext cx="104521" cy="0"/>
          </a:xfrm>
          <a:custGeom>
            <a:avLst/>
            <a:gdLst/>
            <a:ahLst/>
            <a:cxnLst/>
            <a:rect l="l" t="t" r="r" b="b"/>
            <a:pathLst>
              <a:path w="104521">
                <a:moveTo>
                  <a:pt x="0" y="0"/>
                </a:moveTo>
                <a:lnTo>
                  <a:pt x="104521" y="0"/>
                </a:lnTo>
              </a:path>
            </a:pathLst>
          </a:custGeom>
          <a:ln w="28575">
            <a:solidFill>
              <a:srgbClr val="000000"/>
            </a:solidFill>
          </a:ln>
        </p:spPr>
        <p:txBody>
          <a:bodyPr wrap="square" lIns="0" tIns="0" rIns="0" bIns="0" rtlCol="0">
            <a:noAutofit/>
          </a:bodyPr>
          <a:lstStyle/>
          <a:p>
            <a:endParaRPr/>
          </a:p>
        </p:txBody>
      </p:sp>
      <p:sp>
        <p:nvSpPr>
          <p:cNvPr id="25" name="object 25"/>
          <p:cNvSpPr/>
          <p:nvPr/>
        </p:nvSpPr>
        <p:spPr>
          <a:xfrm>
            <a:off x="7954264" y="2577845"/>
            <a:ext cx="123570" cy="116205"/>
          </a:xfrm>
          <a:custGeom>
            <a:avLst/>
            <a:gdLst/>
            <a:ahLst/>
            <a:cxnLst/>
            <a:rect l="l" t="t" r="r" b="b"/>
            <a:pathLst>
              <a:path w="123570" h="116205">
                <a:moveTo>
                  <a:pt x="0" y="116205"/>
                </a:moveTo>
                <a:lnTo>
                  <a:pt x="123570" y="0"/>
                </a:lnTo>
              </a:path>
            </a:pathLst>
          </a:custGeom>
          <a:ln w="28575">
            <a:solidFill>
              <a:srgbClr val="000000"/>
            </a:solidFill>
          </a:ln>
        </p:spPr>
        <p:txBody>
          <a:bodyPr wrap="square" lIns="0" tIns="0" rIns="0" bIns="0" rtlCol="0">
            <a:noAutofit/>
          </a:bodyPr>
          <a:lstStyle/>
          <a:p>
            <a:endParaRPr/>
          </a:p>
        </p:txBody>
      </p:sp>
      <p:sp>
        <p:nvSpPr>
          <p:cNvPr id="26" name="object 26"/>
          <p:cNvSpPr/>
          <p:nvPr/>
        </p:nvSpPr>
        <p:spPr>
          <a:xfrm>
            <a:off x="8164576" y="2120519"/>
            <a:ext cx="622300" cy="400050"/>
          </a:xfrm>
          <a:custGeom>
            <a:avLst/>
            <a:gdLst/>
            <a:ahLst/>
            <a:cxnLst/>
            <a:rect l="l" t="t" r="r" b="b"/>
            <a:pathLst>
              <a:path w="622300" h="400050">
                <a:moveTo>
                  <a:pt x="0" y="400050"/>
                </a:moveTo>
                <a:lnTo>
                  <a:pt x="622300" y="0"/>
                </a:lnTo>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8174101" y="2871343"/>
            <a:ext cx="622300" cy="400050"/>
          </a:xfrm>
          <a:custGeom>
            <a:avLst/>
            <a:gdLst/>
            <a:ahLst/>
            <a:cxnLst/>
            <a:rect l="l" t="t" r="r" b="b"/>
            <a:pathLst>
              <a:path w="622300" h="400050">
                <a:moveTo>
                  <a:pt x="0" y="0"/>
                </a:moveTo>
                <a:lnTo>
                  <a:pt x="622300" y="400050"/>
                </a:lnTo>
              </a:path>
            </a:pathLst>
          </a:custGeom>
          <a:ln w="9525">
            <a:solidFill>
              <a:srgbClr val="000000"/>
            </a:solidFill>
          </a:ln>
        </p:spPr>
        <p:txBody>
          <a:bodyPr wrap="square" lIns="0" tIns="0" rIns="0" bIns="0" rtlCol="0">
            <a:noAutofit/>
          </a:bodyPr>
          <a:lstStyle/>
          <a:p>
            <a:endParaRPr/>
          </a:p>
        </p:txBody>
      </p:sp>
      <p:sp>
        <p:nvSpPr>
          <p:cNvPr id="28" name="object 28"/>
          <p:cNvSpPr/>
          <p:nvPr/>
        </p:nvSpPr>
        <p:spPr>
          <a:xfrm>
            <a:off x="8161945" y="1713610"/>
            <a:ext cx="867374" cy="793042"/>
          </a:xfrm>
          <a:custGeom>
            <a:avLst/>
            <a:gdLst/>
            <a:ahLst/>
            <a:cxnLst/>
            <a:rect l="l" t="t" r="r" b="b"/>
            <a:pathLst>
              <a:path w="867374" h="793042">
                <a:moveTo>
                  <a:pt x="704050" y="0"/>
                </a:moveTo>
                <a:lnTo>
                  <a:pt x="655650" y="17777"/>
                </a:lnTo>
                <a:lnTo>
                  <a:pt x="614692" y="48842"/>
                </a:lnTo>
                <a:lnTo>
                  <a:pt x="585449" y="75607"/>
                </a:lnTo>
                <a:lnTo>
                  <a:pt x="554833" y="105729"/>
                </a:lnTo>
                <a:lnTo>
                  <a:pt x="506659" y="154421"/>
                </a:lnTo>
                <a:lnTo>
                  <a:pt x="490077" y="170949"/>
                </a:lnTo>
                <a:lnTo>
                  <a:pt x="456238" y="203499"/>
                </a:lnTo>
                <a:lnTo>
                  <a:pt x="421626" y="234310"/>
                </a:lnTo>
                <a:lnTo>
                  <a:pt x="385430" y="262850"/>
                </a:lnTo>
                <a:lnTo>
                  <a:pt x="342941" y="292605"/>
                </a:lnTo>
                <a:lnTo>
                  <a:pt x="194038" y="388878"/>
                </a:lnTo>
                <a:lnTo>
                  <a:pt x="169031" y="405352"/>
                </a:lnTo>
                <a:lnTo>
                  <a:pt x="121371" y="438157"/>
                </a:lnTo>
                <a:lnTo>
                  <a:pt x="78715" y="470395"/>
                </a:lnTo>
                <a:lnTo>
                  <a:pt x="43299" y="501613"/>
                </a:lnTo>
                <a:lnTo>
                  <a:pt x="17360" y="531359"/>
                </a:lnTo>
                <a:lnTo>
                  <a:pt x="475" y="573245"/>
                </a:lnTo>
                <a:lnTo>
                  <a:pt x="0" y="588559"/>
                </a:lnTo>
                <a:lnTo>
                  <a:pt x="1607" y="604863"/>
                </a:lnTo>
                <a:lnTo>
                  <a:pt x="17884" y="657146"/>
                </a:lnTo>
                <a:lnTo>
                  <a:pt x="37236" y="692230"/>
                </a:lnTo>
                <a:lnTo>
                  <a:pt x="62414" y="725090"/>
                </a:lnTo>
                <a:lnTo>
                  <a:pt x="92584" y="753664"/>
                </a:lnTo>
                <a:lnTo>
                  <a:pt x="126909" y="775889"/>
                </a:lnTo>
                <a:lnTo>
                  <a:pt x="164555" y="789703"/>
                </a:lnTo>
                <a:lnTo>
                  <a:pt x="204687" y="793042"/>
                </a:lnTo>
                <a:lnTo>
                  <a:pt x="225424" y="790139"/>
                </a:lnTo>
                <a:lnTo>
                  <a:pt x="269356" y="773517"/>
                </a:lnTo>
                <a:lnTo>
                  <a:pt x="324346" y="740584"/>
                </a:lnTo>
                <a:lnTo>
                  <a:pt x="355627" y="718790"/>
                </a:lnTo>
                <a:lnTo>
                  <a:pt x="388886" y="693987"/>
                </a:lnTo>
                <a:lnTo>
                  <a:pt x="423711" y="666581"/>
                </a:lnTo>
                <a:lnTo>
                  <a:pt x="459691" y="636978"/>
                </a:lnTo>
                <a:lnTo>
                  <a:pt x="496417" y="605584"/>
                </a:lnTo>
                <a:lnTo>
                  <a:pt x="533478" y="572807"/>
                </a:lnTo>
                <a:lnTo>
                  <a:pt x="570462" y="539051"/>
                </a:lnTo>
                <a:lnTo>
                  <a:pt x="606960" y="504724"/>
                </a:lnTo>
                <a:lnTo>
                  <a:pt x="642560" y="470232"/>
                </a:lnTo>
                <a:lnTo>
                  <a:pt x="676852" y="435981"/>
                </a:lnTo>
                <a:lnTo>
                  <a:pt x="709426" y="402377"/>
                </a:lnTo>
                <a:lnTo>
                  <a:pt x="739870" y="369827"/>
                </a:lnTo>
                <a:lnTo>
                  <a:pt x="767775" y="338738"/>
                </a:lnTo>
                <a:lnTo>
                  <a:pt x="792729" y="309515"/>
                </a:lnTo>
                <a:lnTo>
                  <a:pt x="832143" y="258294"/>
                </a:lnTo>
                <a:lnTo>
                  <a:pt x="855581" y="217753"/>
                </a:lnTo>
                <a:lnTo>
                  <a:pt x="866161" y="180264"/>
                </a:lnTo>
                <a:lnTo>
                  <a:pt x="867374" y="162267"/>
                </a:lnTo>
                <a:lnTo>
                  <a:pt x="866160" y="144857"/>
                </a:lnTo>
                <a:lnTo>
                  <a:pt x="850116" y="96825"/>
                </a:lnTo>
                <a:lnTo>
                  <a:pt x="820028" y="56506"/>
                </a:lnTo>
                <a:lnTo>
                  <a:pt x="781750" y="25716"/>
                </a:lnTo>
                <a:lnTo>
                  <a:pt x="741139" y="6274"/>
                </a:lnTo>
                <a:lnTo>
                  <a:pt x="715660" y="516"/>
                </a:lnTo>
                <a:lnTo>
                  <a:pt x="704050" y="0"/>
                </a:lnTo>
                <a:close/>
              </a:path>
            </a:pathLst>
          </a:custGeom>
          <a:solidFill>
            <a:srgbClr val="00FFFF"/>
          </a:solidFill>
        </p:spPr>
        <p:txBody>
          <a:bodyPr wrap="square" lIns="0" tIns="0" rIns="0" bIns="0" rtlCol="0">
            <a:noAutofit/>
          </a:bodyPr>
          <a:lstStyle/>
          <a:p>
            <a:endParaRPr/>
          </a:p>
        </p:txBody>
      </p:sp>
      <p:sp>
        <p:nvSpPr>
          <p:cNvPr id="29" name="object 29"/>
          <p:cNvSpPr txBox="1"/>
          <p:nvPr/>
        </p:nvSpPr>
        <p:spPr>
          <a:xfrm>
            <a:off x="728268" y="2459101"/>
            <a:ext cx="245745"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w</a:t>
            </a:r>
            <a:endParaRPr sz="2400">
              <a:latin typeface="Arial"/>
              <a:cs typeface="Arial"/>
            </a:endParaRPr>
          </a:p>
        </p:txBody>
      </p:sp>
      <p:sp>
        <p:nvSpPr>
          <p:cNvPr id="30" name="object 30"/>
          <p:cNvSpPr txBox="1"/>
          <p:nvPr/>
        </p:nvSpPr>
        <p:spPr>
          <a:xfrm>
            <a:off x="2738373" y="2506979"/>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x</a:t>
            </a:r>
            <a:endParaRPr sz="2400">
              <a:latin typeface="Arial"/>
              <a:cs typeface="Arial"/>
            </a:endParaRPr>
          </a:p>
        </p:txBody>
      </p:sp>
      <p:sp>
        <p:nvSpPr>
          <p:cNvPr id="31" name="object 31"/>
          <p:cNvSpPr txBox="1"/>
          <p:nvPr/>
        </p:nvSpPr>
        <p:spPr>
          <a:xfrm>
            <a:off x="6347205" y="2506979"/>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y</a:t>
            </a:r>
            <a:endParaRPr sz="2400">
              <a:latin typeface="Arial"/>
              <a:cs typeface="Arial"/>
            </a:endParaRPr>
          </a:p>
        </p:txBody>
      </p:sp>
      <p:sp>
        <p:nvSpPr>
          <p:cNvPr id="32" name="object 32"/>
          <p:cNvSpPr txBox="1"/>
          <p:nvPr/>
        </p:nvSpPr>
        <p:spPr>
          <a:xfrm>
            <a:off x="8509761" y="1965325"/>
            <a:ext cx="177800" cy="37592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z</a:t>
            </a:r>
            <a:endParaRPr sz="2400">
              <a:latin typeface="Arial"/>
              <a:cs typeface="Arial"/>
            </a:endParaRPr>
          </a:p>
        </p:txBody>
      </p:sp>
      <p:sp>
        <p:nvSpPr>
          <p:cNvPr id="33" name="object 33"/>
          <p:cNvSpPr txBox="1"/>
          <p:nvPr/>
        </p:nvSpPr>
        <p:spPr>
          <a:xfrm>
            <a:off x="1787144" y="2822702"/>
            <a:ext cx="229235" cy="375920"/>
          </a:xfrm>
          <a:prstGeom prst="rect">
            <a:avLst/>
          </a:prstGeom>
        </p:spPr>
        <p:txBody>
          <a:bodyPr vert="horz" wrap="square" lIns="0" tIns="0" rIns="0" bIns="0" rtlCol="0">
            <a:noAutofit/>
          </a:bodyPr>
          <a:lstStyle/>
          <a:p>
            <a:pPr marL="12700">
              <a:lnSpc>
                <a:spcPct val="100000"/>
              </a:lnSpc>
            </a:pPr>
            <a:r>
              <a:rPr sz="2400" spc="-20" dirty="0" smtClean="0">
                <a:latin typeface="Arial"/>
                <a:cs typeface="Arial"/>
              </a:rPr>
              <a:t>A</a:t>
            </a:r>
            <a:endParaRPr sz="2400">
              <a:latin typeface="Arial"/>
              <a:cs typeface="Arial"/>
            </a:endParaRPr>
          </a:p>
        </p:txBody>
      </p:sp>
      <p:sp>
        <p:nvSpPr>
          <p:cNvPr id="34" name="object 34"/>
          <p:cNvSpPr txBox="1"/>
          <p:nvPr/>
        </p:nvSpPr>
        <p:spPr>
          <a:xfrm>
            <a:off x="3644900" y="3623056"/>
            <a:ext cx="24574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C</a:t>
            </a:r>
            <a:endParaRPr sz="2400">
              <a:latin typeface="Arial"/>
              <a:cs typeface="Arial"/>
            </a:endParaRPr>
          </a:p>
        </p:txBody>
      </p:sp>
      <p:sp>
        <p:nvSpPr>
          <p:cNvPr id="35" name="object 35"/>
          <p:cNvSpPr txBox="1"/>
          <p:nvPr/>
        </p:nvSpPr>
        <p:spPr>
          <a:xfrm>
            <a:off x="3643376" y="2846832"/>
            <a:ext cx="245745" cy="375920"/>
          </a:xfrm>
          <a:prstGeom prst="rect">
            <a:avLst/>
          </a:prstGeom>
        </p:spPr>
        <p:txBody>
          <a:bodyPr vert="horz" wrap="square" lIns="0" tIns="0" rIns="0" bIns="0" rtlCol="0">
            <a:noAutofit/>
          </a:bodyPr>
          <a:lstStyle/>
          <a:p>
            <a:pPr marL="12700">
              <a:lnSpc>
                <a:spcPct val="100000"/>
              </a:lnSpc>
            </a:pPr>
            <a:r>
              <a:rPr sz="2400" dirty="0" smtClean="0">
                <a:latin typeface="Arial"/>
                <a:cs typeface="Arial"/>
              </a:rPr>
              <a:t>D</a:t>
            </a:r>
            <a:endParaRPr sz="2400">
              <a:latin typeface="Arial"/>
              <a:cs typeface="Arial"/>
            </a:endParaRPr>
          </a:p>
        </p:txBody>
      </p:sp>
      <p:sp>
        <p:nvSpPr>
          <p:cNvPr id="36" name="object 36"/>
          <p:cNvSpPr txBox="1"/>
          <p:nvPr/>
        </p:nvSpPr>
        <p:spPr>
          <a:xfrm>
            <a:off x="5478907" y="2881502"/>
            <a:ext cx="229235" cy="375920"/>
          </a:xfrm>
          <a:prstGeom prst="rect">
            <a:avLst/>
          </a:prstGeom>
        </p:spPr>
        <p:txBody>
          <a:bodyPr vert="horz" wrap="square" lIns="0" tIns="0" rIns="0" bIns="0" rtlCol="0">
            <a:noAutofit/>
          </a:bodyPr>
          <a:lstStyle/>
          <a:p>
            <a:pPr marL="12700">
              <a:lnSpc>
                <a:spcPct val="100000"/>
              </a:lnSpc>
            </a:pPr>
            <a:r>
              <a:rPr sz="2400" spc="-20" dirty="0" smtClean="0">
                <a:latin typeface="Arial"/>
                <a:cs typeface="Arial"/>
              </a:rPr>
              <a:t>B</a:t>
            </a:r>
            <a:endParaRPr sz="2400">
              <a:latin typeface="Arial"/>
              <a:cs typeface="Arial"/>
            </a:endParaRPr>
          </a:p>
        </p:txBody>
      </p:sp>
      <p:sp>
        <p:nvSpPr>
          <p:cNvPr id="37" name="object 37"/>
          <p:cNvSpPr txBox="1"/>
          <p:nvPr/>
        </p:nvSpPr>
        <p:spPr>
          <a:xfrm>
            <a:off x="2995041" y="694944"/>
            <a:ext cx="1485900" cy="285115"/>
          </a:xfrm>
          <a:prstGeom prst="rect">
            <a:avLst/>
          </a:prstGeom>
        </p:spPr>
        <p:txBody>
          <a:bodyPr vert="horz" wrap="square" lIns="0" tIns="0" rIns="0" bIns="0" rtlCol="0">
            <a:noAutofit/>
          </a:bodyPr>
          <a:lstStyle/>
          <a:p>
            <a:pPr marL="12700">
              <a:lnSpc>
                <a:spcPct val="100000"/>
              </a:lnSpc>
            </a:pPr>
            <a:r>
              <a:rPr sz="1800" spc="-5" dirty="0" smtClean="0">
                <a:latin typeface="宋体"/>
                <a:cs typeface="宋体"/>
              </a:rPr>
              <a:t>从</a:t>
            </a:r>
            <a:r>
              <a:rPr sz="1800" spc="-5" dirty="0" smtClean="0">
                <a:latin typeface="Arial"/>
                <a:cs typeface="Arial"/>
              </a:rPr>
              <a:t>A</a:t>
            </a:r>
            <a:r>
              <a:rPr sz="1800" spc="-5" dirty="0" smtClean="0">
                <a:latin typeface="宋体"/>
                <a:cs typeface="宋体"/>
              </a:rPr>
              <a:t>到</a:t>
            </a:r>
            <a:r>
              <a:rPr sz="1800" spc="-10" dirty="0" smtClean="0">
                <a:latin typeface="Arial"/>
                <a:cs typeface="Arial"/>
              </a:rPr>
              <a:t>D</a:t>
            </a:r>
            <a:r>
              <a:rPr sz="1800" spc="-5" dirty="0" smtClean="0">
                <a:latin typeface="宋体"/>
                <a:cs typeface="宋体"/>
              </a:rPr>
              <a:t>的通告</a:t>
            </a:r>
            <a:endParaRPr sz="1800">
              <a:latin typeface="宋体"/>
              <a:cs typeface="宋体"/>
            </a:endParaRPr>
          </a:p>
        </p:txBody>
      </p:sp>
      <p:sp>
        <p:nvSpPr>
          <p:cNvPr id="38" name="object 38"/>
          <p:cNvSpPr/>
          <p:nvPr/>
        </p:nvSpPr>
        <p:spPr>
          <a:xfrm>
            <a:off x="4140200" y="5076444"/>
            <a:ext cx="354075" cy="244475"/>
          </a:xfrm>
          <a:custGeom>
            <a:avLst/>
            <a:gdLst/>
            <a:ahLst/>
            <a:cxnLst/>
            <a:rect l="l" t="t" r="r" b="b"/>
            <a:pathLst>
              <a:path w="354075" h="244475">
                <a:moveTo>
                  <a:pt x="0" y="0"/>
                </a:moveTo>
                <a:lnTo>
                  <a:pt x="354075" y="244475"/>
                </a:lnTo>
              </a:path>
            </a:pathLst>
          </a:custGeom>
          <a:ln w="19050">
            <a:solidFill>
              <a:srgbClr val="FF0000"/>
            </a:solidFill>
          </a:ln>
        </p:spPr>
        <p:txBody>
          <a:bodyPr wrap="square" lIns="0" tIns="0" rIns="0" bIns="0" rtlCol="0">
            <a:noAutofit/>
          </a:bodyPr>
          <a:lstStyle/>
          <a:p>
            <a:endParaRPr/>
          </a:p>
        </p:txBody>
      </p:sp>
      <p:sp>
        <p:nvSpPr>
          <p:cNvPr id="39" name="object 39"/>
          <p:cNvSpPr/>
          <p:nvPr/>
        </p:nvSpPr>
        <p:spPr>
          <a:xfrm>
            <a:off x="4127500" y="5065268"/>
            <a:ext cx="354075" cy="281050"/>
          </a:xfrm>
          <a:custGeom>
            <a:avLst/>
            <a:gdLst/>
            <a:ahLst/>
            <a:cxnLst/>
            <a:rect l="l" t="t" r="r" b="b"/>
            <a:pathLst>
              <a:path w="354075" h="281050">
                <a:moveTo>
                  <a:pt x="0" y="281050"/>
                </a:moveTo>
                <a:lnTo>
                  <a:pt x="354075" y="0"/>
                </a:lnTo>
              </a:path>
            </a:pathLst>
          </a:custGeom>
          <a:ln w="19050">
            <a:solidFill>
              <a:srgbClr val="FF0000"/>
            </a:solidFill>
          </a:ln>
        </p:spPr>
        <p:txBody>
          <a:bodyPr wrap="square" lIns="0" tIns="0" rIns="0" bIns="0" rtlCol="0">
            <a:noAutofit/>
          </a:bodyPr>
          <a:lstStyle/>
          <a:p>
            <a:endParaRPr/>
          </a:p>
        </p:txBody>
      </p:sp>
      <p:sp>
        <p:nvSpPr>
          <p:cNvPr id="40" name="object 40"/>
          <p:cNvSpPr/>
          <p:nvPr/>
        </p:nvSpPr>
        <p:spPr>
          <a:xfrm>
            <a:off x="6880225" y="5093843"/>
            <a:ext cx="354075" cy="244475"/>
          </a:xfrm>
          <a:custGeom>
            <a:avLst/>
            <a:gdLst/>
            <a:ahLst/>
            <a:cxnLst/>
            <a:rect l="l" t="t" r="r" b="b"/>
            <a:pathLst>
              <a:path w="354075" h="244475">
                <a:moveTo>
                  <a:pt x="0" y="0"/>
                </a:moveTo>
                <a:lnTo>
                  <a:pt x="354075" y="244475"/>
                </a:lnTo>
              </a:path>
            </a:pathLst>
          </a:custGeom>
          <a:ln w="19050">
            <a:solidFill>
              <a:srgbClr val="FF0000"/>
            </a:solidFill>
          </a:ln>
        </p:spPr>
        <p:txBody>
          <a:bodyPr wrap="square" lIns="0" tIns="0" rIns="0" bIns="0" rtlCol="0">
            <a:noAutofit/>
          </a:bodyPr>
          <a:lstStyle/>
          <a:p>
            <a:endParaRPr/>
          </a:p>
        </p:txBody>
      </p:sp>
      <p:sp>
        <p:nvSpPr>
          <p:cNvPr id="41" name="object 41"/>
          <p:cNvSpPr/>
          <p:nvPr/>
        </p:nvSpPr>
        <p:spPr>
          <a:xfrm>
            <a:off x="6880225" y="5046218"/>
            <a:ext cx="354075" cy="281050"/>
          </a:xfrm>
          <a:custGeom>
            <a:avLst/>
            <a:gdLst/>
            <a:ahLst/>
            <a:cxnLst/>
            <a:rect l="l" t="t" r="r" b="b"/>
            <a:pathLst>
              <a:path w="354075" h="281050">
                <a:moveTo>
                  <a:pt x="0" y="281050"/>
                </a:moveTo>
                <a:lnTo>
                  <a:pt x="354075" y="0"/>
                </a:lnTo>
              </a:path>
            </a:pathLst>
          </a:custGeom>
          <a:ln w="19050">
            <a:solidFill>
              <a:srgbClr val="FF0000"/>
            </a:solidFill>
          </a:ln>
        </p:spPr>
        <p:txBody>
          <a:bodyPr wrap="square" lIns="0" tIns="0" rIns="0" bIns="0" rtlCol="0">
            <a:noAutofit/>
          </a:bodyPr>
          <a:lstStyle/>
          <a:p>
            <a:endParaRPr/>
          </a:p>
        </p:txBody>
      </p:sp>
      <p:sp>
        <p:nvSpPr>
          <p:cNvPr id="42" name="object 42"/>
          <p:cNvSpPr/>
          <p:nvPr/>
        </p:nvSpPr>
        <p:spPr>
          <a:xfrm>
            <a:off x="2017776" y="979170"/>
            <a:ext cx="2308225" cy="1155700"/>
          </a:xfrm>
          <a:custGeom>
            <a:avLst/>
            <a:gdLst/>
            <a:ahLst/>
            <a:cxnLst/>
            <a:rect l="l" t="t" r="r" b="b"/>
            <a:pathLst>
              <a:path w="2308225" h="1155700">
                <a:moveTo>
                  <a:pt x="0" y="1155700"/>
                </a:moveTo>
                <a:lnTo>
                  <a:pt x="2308225" y="1155700"/>
                </a:lnTo>
                <a:lnTo>
                  <a:pt x="2308225" y="0"/>
                </a:lnTo>
                <a:lnTo>
                  <a:pt x="0" y="0"/>
                </a:lnTo>
                <a:lnTo>
                  <a:pt x="0" y="1155700"/>
                </a:lnTo>
                <a:close/>
              </a:path>
            </a:pathLst>
          </a:custGeom>
          <a:ln w="28575">
            <a:solidFill>
              <a:srgbClr val="CC0000"/>
            </a:solidFill>
          </a:ln>
        </p:spPr>
        <p:txBody>
          <a:bodyPr wrap="square" lIns="0" tIns="0" rIns="0" bIns="0" rtlCol="0">
            <a:noAutofit/>
          </a:bodyPr>
          <a:lstStyle/>
          <a:p>
            <a:endParaRPr/>
          </a:p>
        </p:txBody>
      </p:sp>
      <p:sp>
        <p:nvSpPr>
          <p:cNvPr id="43" name="object 43"/>
          <p:cNvSpPr txBox="1"/>
          <p:nvPr/>
        </p:nvSpPr>
        <p:spPr>
          <a:xfrm>
            <a:off x="2060194" y="974471"/>
            <a:ext cx="1744345" cy="1132205"/>
          </a:xfrm>
          <a:prstGeom prst="rect">
            <a:avLst/>
          </a:prstGeom>
        </p:spPr>
        <p:txBody>
          <a:bodyPr vert="horz" wrap="square" lIns="0" tIns="0" rIns="0" bIns="0" rtlCol="0">
            <a:noAutofit/>
          </a:bodyPr>
          <a:lstStyle/>
          <a:p>
            <a:pPr marL="12700">
              <a:lnSpc>
                <a:spcPct val="100000"/>
              </a:lnSpc>
              <a:tabLst>
                <a:tab pos="715645" algn="l"/>
              </a:tabLst>
            </a:pPr>
            <a:r>
              <a:rPr sz="1600" b="1" spc="-10" dirty="0" smtClean="0">
                <a:solidFill>
                  <a:srgbClr val="000099"/>
                </a:solidFill>
                <a:latin typeface="Arial"/>
                <a:cs typeface="Arial"/>
              </a:rPr>
              <a:t>d</a:t>
            </a:r>
            <a:r>
              <a:rPr sz="1600" b="1" spc="-15" dirty="0" smtClean="0">
                <a:solidFill>
                  <a:srgbClr val="000099"/>
                </a:solidFill>
                <a:latin typeface="Arial"/>
                <a:cs typeface="Arial"/>
              </a:rPr>
              <a:t>e</a:t>
            </a:r>
            <a:r>
              <a:rPr sz="1600" b="1" spc="-10" dirty="0" smtClean="0">
                <a:solidFill>
                  <a:srgbClr val="000099"/>
                </a:solidFill>
                <a:latin typeface="Arial"/>
                <a:cs typeface="Arial"/>
              </a:rPr>
              <a:t>st	n</a:t>
            </a:r>
            <a:r>
              <a:rPr sz="1600" b="1" spc="-15" dirty="0" smtClean="0">
                <a:solidFill>
                  <a:srgbClr val="000099"/>
                </a:solidFill>
                <a:latin typeface="Arial"/>
                <a:cs typeface="Arial"/>
              </a:rPr>
              <a:t>e</a:t>
            </a:r>
            <a:r>
              <a:rPr sz="1600" b="1" spc="-10" dirty="0" smtClean="0">
                <a:solidFill>
                  <a:srgbClr val="000099"/>
                </a:solidFill>
                <a:latin typeface="Arial"/>
                <a:cs typeface="Arial"/>
              </a:rPr>
              <a:t>xt </a:t>
            </a:r>
            <a:r>
              <a:rPr sz="1600" b="1" spc="10" dirty="0" smtClean="0">
                <a:solidFill>
                  <a:srgbClr val="000099"/>
                </a:solidFill>
                <a:latin typeface="Arial"/>
                <a:cs typeface="Arial"/>
              </a:rPr>
              <a:t> </a:t>
            </a:r>
            <a:r>
              <a:rPr sz="1600" b="1" spc="-10" dirty="0" smtClean="0">
                <a:solidFill>
                  <a:srgbClr val="000099"/>
                </a:solidFill>
                <a:latin typeface="Arial"/>
                <a:cs typeface="Arial"/>
              </a:rPr>
              <a:t>h</a:t>
            </a:r>
            <a:r>
              <a:rPr sz="1600" b="1" spc="-20" dirty="0" smtClean="0">
                <a:solidFill>
                  <a:srgbClr val="000099"/>
                </a:solidFill>
                <a:latin typeface="Arial"/>
                <a:cs typeface="Arial"/>
              </a:rPr>
              <a:t>o</a:t>
            </a:r>
            <a:r>
              <a:rPr sz="1600" b="1" spc="-10" dirty="0" smtClean="0">
                <a:solidFill>
                  <a:srgbClr val="000099"/>
                </a:solidFill>
                <a:latin typeface="Arial"/>
                <a:cs typeface="Arial"/>
              </a:rPr>
              <a:t>ps</a:t>
            </a:r>
            <a:endParaRPr sz="1600">
              <a:latin typeface="Arial"/>
              <a:cs typeface="Arial"/>
            </a:endParaRPr>
          </a:p>
          <a:p>
            <a:pPr marL="127000" marR="1470660" algn="just">
              <a:lnSpc>
                <a:spcPts val="1730"/>
              </a:lnSpc>
              <a:spcBef>
                <a:spcPts val="20"/>
              </a:spcBef>
            </a:pPr>
            <a:r>
              <a:rPr sz="1600" spc="-15" dirty="0" smtClean="0">
                <a:solidFill>
                  <a:srgbClr val="CC0000"/>
                </a:solidFill>
                <a:latin typeface="Arial"/>
                <a:cs typeface="Arial"/>
              </a:rPr>
              <a:t>w</a:t>
            </a:r>
            <a:r>
              <a:rPr sz="1600" spc="-10" dirty="0" smtClean="0">
                <a:solidFill>
                  <a:srgbClr val="CC0000"/>
                </a:solidFill>
                <a:latin typeface="Arial"/>
                <a:cs typeface="Arial"/>
              </a:rPr>
              <a:t> x z</a:t>
            </a:r>
            <a:endParaRPr sz="1600">
              <a:latin typeface="Arial"/>
              <a:cs typeface="Arial"/>
            </a:endParaRPr>
          </a:p>
          <a:p>
            <a:pPr marL="127000" marR="1357630" algn="just">
              <a:lnSpc>
                <a:spcPts val="1700"/>
              </a:lnSpc>
            </a:pPr>
            <a:r>
              <a:rPr sz="1600" spc="-15" dirty="0" smtClean="0">
                <a:latin typeface="Arial"/>
                <a:cs typeface="Arial"/>
              </a:rPr>
              <a:t>….</a:t>
            </a:r>
            <a:endParaRPr sz="1600">
              <a:latin typeface="Arial"/>
              <a:cs typeface="Arial"/>
            </a:endParaRPr>
          </a:p>
        </p:txBody>
      </p:sp>
      <p:sp>
        <p:nvSpPr>
          <p:cNvPr id="44" name="object 44"/>
          <p:cNvSpPr txBox="1"/>
          <p:nvPr/>
        </p:nvSpPr>
        <p:spPr>
          <a:xfrm>
            <a:off x="3032886" y="1193927"/>
            <a:ext cx="683260" cy="913130"/>
          </a:xfrm>
          <a:prstGeom prst="rect">
            <a:avLst/>
          </a:prstGeom>
        </p:spPr>
        <p:txBody>
          <a:bodyPr vert="horz" wrap="square" lIns="0" tIns="0" rIns="0" bIns="0" rtlCol="0">
            <a:noAutofit/>
          </a:bodyPr>
          <a:lstStyle/>
          <a:p>
            <a:pPr marL="480059" indent="-467995">
              <a:lnSpc>
                <a:spcPct val="100000"/>
              </a:lnSpc>
              <a:buFont typeface="Arial"/>
              <a:buChar char="-"/>
              <a:tabLst>
                <a:tab pos="480059" algn="l"/>
              </a:tabLst>
            </a:pPr>
            <a:r>
              <a:rPr sz="1600" spc="-10" dirty="0" smtClean="0">
                <a:latin typeface="Arial"/>
                <a:cs typeface="Arial"/>
              </a:rPr>
              <a:t>1</a:t>
            </a:r>
            <a:endParaRPr sz="1600">
              <a:latin typeface="Arial"/>
              <a:cs typeface="Arial"/>
            </a:endParaRPr>
          </a:p>
          <a:p>
            <a:pPr marL="480059" indent="-467995">
              <a:lnSpc>
                <a:spcPts val="1730"/>
              </a:lnSpc>
              <a:buFont typeface="Arial"/>
              <a:buChar char="-"/>
              <a:tabLst>
                <a:tab pos="480059" algn="l"/>
              </a:tabLst>
            </a:pPr>
            <a:r>
              <a:rPr sz="1600" spc="-10" dirty="0" smtClean="0">
                <a:latin typeface="Arial"/>
                <a:cs typeface="Arial"/>
              </a:rPr>
              <a:t>1</a:t>
            </a:r>
            <a:endParaRPr sz="1600">
              <a:latin typeface="Arial"/>
              <a:cs typeface="Arial"/>
            </a:endParaRPr>
          </a:p>
          <a:p>
            <a:pPr marL="12700">
              <a:lnSpc>
                <a:spcPts val="1730"/>
              </a:lnSpc>
              <a:tabLst>
                <a:tab pos="501015" algn="l"/>
              </a:tabLst>
            </a:pPr>
            <a:r>
              <a:rPr sz="1600" spc="-15" dirty="0" smtClean="0">
                <a:latin typeface="Arial"/>
                <a:cs typeface="Arial"/>
              </a:rPr>
              <a:t>C	</a:t>
            </a:r>
            <a:r>
              <a:rPr sz="1600" spc="-10" dirty="0" smtClean="0">
                <a:latin typeface="Arial"/>
                <a:cs typeface="Arial"/>
              </a:rPr>
              <a:t>4</a:t>
            </a:r>
            <a:endParaRPr sz="1600">
              <a:latin typeface="Arial"/>
              <a:cs typeface="Arial"/>
            </a:endParaRPr>
          </a:p>
          <a:p>
            <a:pPr marL="12700">
              <a:lnSpc>
                <a:spcPts val="1730"/>
              </a:lnSpc>
              <a:tabLst>
                <a:tab pos="501015" algn="l"/>
              </a:tabLst>
            </a:pPr>
            <a:r>
              <a:rPr sz="1600" spc="-20" dirty="0" smtClean="0">
                <a:latin typeface="Arial"/>
                <a:cs typeface="Arial"/>
              </a:rPr>
              <a:t>…	</a:t>
            </a:r>
            <a:r>
              <a:rPr sz="1600" spc="-5" dirty="0" smtClean="0">
                <a:latin typeface="Arial"/>
                <a:cs typeface="Arial"/>
              </a:rPr>
              <a:t>...</a:t>
            </a:r>
            <a:endParaRPr sz="1600">
              <a:latin typeface="Arial"/>
              <a:cs typeface="Arial"/>
            </a:endParaRPr>
          </a:p>
        </p:txBody>
      </p:sp>
      <p:sp>
        <p:nvSpPr>
          <p:cNvPr id="45" name="object 45"/>
          <p:cNvSpPr/>
          <p:nvPr/>
        </p:nvSpPr>
        <p:spPr>
          <a:xfrm>
            <a:off x="2790444" y="1982469"/>
            <a:ext cx="1285113" cy="409575"/>
          </a:xfrm>
          <a:prstGeom prst="rect">
            <a:avLst/>
          </a:prstGeom>
          <a:blipFill>
            <a:blip r:embed="rId3" cstate="print"/>
            <a:stretch>
              <a:fillRect/>
            </a:stretch>
          </a:blipFill>
        </p:spPr>
        <p:txBody>
          <a:bodyPr wrap="square" lIns="0" tIns="0" rIns="0" bIns="0" rtlCol="0">
            <a:noAutofit/>
          </a:bodyPr>
          <a:lstStyle/>
          <a:p>
            <a:endParaRPr/>
          </a:p>
        </p:txBody>
      </p:sp>
      <p:sp>
        <p:nvSpPr>
          <p:cNvPr id="46" name="object 46"/>
          <p:cNvSpPr/>
          <p:nvPr/>
        </p:nvSpPr>
        <p:spPr>
          <a:xfrm>
            <a:off x="2076450" y="1982469"/>
            <a:ext cx="918082" cy="409575"/>
          </a:xfrm>
          <a:prstGeom prst="rect">
            <a:avLst/>
          </a:prstGeom>
          <a:blipFill>
            <a:blip r:embed="rId4" cstate="print"/>
            <a:stretch>
              <a:fillRect/>
            </a:stretch>
          </a:blipFill>
        </p:spPr>
        <p:txBody>
          <a:bodyPr wrap="square" lIns="0" tIns="0" rIns="0" bIns="0" rtlCol="0">
            <a:noAutofit/>
          </a:bodyPr>
          <a:lstStyle/>
          <a:p>
            <a:endParaRPr/>
          </a:p>
        </p:txBody>
      </p:sp>
      <p:graphicFrame>
        <p:nvGraphicFramePr>
          <p:cNvPr id="6" name="object 6"/>
          <p:cNvGraphicFramePr>
            <a:graphicFrameLocks noGrp="1"/>
          </p:cNvGraphicFramePr>
          <p:nvPr>
            <p:extLst/>
          </p:nvPr>
        </p:nvGraphicFramePr>
        <p:xfrm>
          <a:off x="522287" y="4283861"/>
          <a:ext cx="8229599" cy="1818043"/>
        </p:xfrm>
        <a:graphic>
          <a:graphicData uri="http://schemas.openxmlformats.org/drawingml/2006/table">
            <a:tbl>
              <a:tblPr firstRow="1" bandRow="1">
                <a:tableStyleId>{2D5ABB26-0587-4C30-8999-92F81FD0307C}</a:tableStyleId>
              </a:tblPr>
              <a:tblGrid>
                <a:gridCol w="2404446"/>
                <a:gridCol w="2877386"/>
                <a:gridCol w="2947767"/>
              </a:tblGrid>
              <a:tr h="394695">
                <a:tc>
                  <a:txBody>
                    <a:bodyPr/>
                    <a:lstStyle/>
                    <a:p>
                      <a:pPr marR="381000" algn="ctr">
                        <a:lnSpc>
                          <a:spcPct val="100000"/>
                        </a:lnSpc>
                      </a:pPr>
                      <a:r>
                        <a:rPr sz="2400" dirty="0" smtClean="0">
                          <a:solidFill>
                            <a:srgbClr val="FF0000"/>
                          </a:solidFill>
                          <a:latin typeface="Comic Sans MS"/>
                          <a:cs typeface="Comic Sans MS"/>
                        </a:rPr>
                        <a:t>w</a:t>
                      </a:r>
                      <a:endParaRPr sz="2400">
                        <a:latin typeface="Comic Sans MS"/>
                        <a:cs typeface="Comic Sans MS"/>
                      </a:endParaRPr>
                    </a:p>
                  </a:txBody>
                  <a:tcPr marL="0" marR="0" marT="0" marB="0">
                    <a:lnL w="28575">
                      <a:solidFill>
                        <a:srgbClr val="CC0000"/>
                      </a:solidFill>
                      <a:prstDash val="solid"/>
                    </a:lnL>
                  </a:tcPr>
                </a:tc>
                <a:tc>
                  <a:txBody>
                    <a:bodyPr/>
                    <a:lstStyle/>
                    <a:p>
                      <a:pPr marR="146050" algn="ctr">
                        <a:lnSpc>
                          <a:spcPct val="100000"/>
                        </a:lnSpc>
                      </a:pPr>
                      <a:r>
                        <a:rPr sz="2400" dirty="0" smtClean="0">
                          <a:latin typeface="Comic Sans MS"/>
                          <a:cs typeface="Comic Sans MS"/>
                        </a:rPr>
                        <a:t>A</a:t>
                      </a:r>
                      <a:endParaRPr sz="2400">
                        <a:latin typeface="Comic Sans MS"/>
                        <a:cs typeface="Comic Sans MS"/>
                      </a:endParaRPr>
                    </a:p>
                  </a:txBody>
                  <a:tcPr marL="0" marR="0" marT="0" marB="0"/>
                </a:tc>
                <a:tc>
                  <a:txBody>
                    <a:bodyPr/>
                    <a:lstStyle/>
                    <a:p>
                      <a:pPr marR="506730" algn="ctr">
                        <a:lnSpc>
                          <a:spcPct val="100000"/>
                        </a:lnSpc>
                      </a:pPr>
                      <a:r>
                        <a:rPr sz="2400" dirty="0" smtClean="0">
                          <a:latin typeface="Comic Sans MS"/>
                          <a:cs typeface="Comic Sans MS"/>
                        </a:rPr>
                        <a:t>2</a:t>
                      </a:r>
                      <a:endParaRPr sz="2400">
                        <a:latin typeface="Comic Sans MS"/>
                        <a:cs typeface="Comic Sans MS"/>
                      </a:endParaRPr>
                    </a:p>
                  </a:txBody>
                  <a:tcPr marL="0" marR="0" marT="0" marB="0">
                    <a:lnR w="28575">
                      <a:solidFill>
                        <a:srgbClr val="CC0000"/>
                      </a:solidFill>
                      <a:prstDash val="solid"/>
                    </a:lnR>
                  </a:tcPr>
                </a:tc>
              </a:tr>
              <a:tr h="365887">
                <a:tc>
                  <a:txBody>
                    <a:bodyPr/>
                    <a:lstStyle/>
                    <a:p>
                      <a:pPr marR="430530" algn="ctr">
                        <a:lnSpc>
                          <a:spcPct val="100000"/>
                        </a:lnSpc>
                      </a:pPr>
                      <a:r>
                        <a:rPr sz="2400" dirty="0" smtClean="0">
                          <a:solidFill>
                            <a:srgbClr val="FF0000"/>
                          </a:solidFill>
                          <a:latin typeface="Comic Sans MS"/>
                          <a:cs typeface="Comic Sans MS"/>
                        </a:rPr>
                        <a:t>y</a:t>
                      </a:r>
                      <a:endParaRPr sz="2400">
                        <a:latin typeface="Comic Sans MS"/>
                        <a:cs typeface="Comic Sans MS"/>
                      </a:endParaRPr>
                    </a:p>
                  </a:txBody>
                  <a:tcPr marL="0" marR="0" marT="0" marB="0">
                    <a:lnL w="28575">
                      <a:solidFill>
                        <a:srgbClr val="CC0000"/>
                      </a:solidFill>
                      <a:prstDash val="solid"/>
                    </a:lnL>
                  </a:tcPr>
                </a:tc>
                <a:tc>
                  <a:txBody>
                    <a:bodyPr/>
                    <a:lstStyle/>
                    <a:p>
                      <a:pPr marR="177165" algn="ctr">
                        <a:lnSpc>
                          <a:spcPct val="100000"/>
                        </a:lnSpc>
                      </a:pPr>
                      <a:r>
                        <a:rPr sz="2400" dirty="0" smtClean="0">
                          <a:latin typeface="Comic Sans MS"/>
                          <a:cs typeface="Comic Sans MS"/>
                        </a:rPr>
                        <a:t>B</a:t>
                      </a:r>
                      <a:endParaRPr sz="2400">
                        <a:latin typeface="Comic Sans MS"/>
                        <a:cs typeface="Comic Sans MS"/>
                      </a:endParaRPr>
                    </a:p>
                  </a:txBody>
                  <a:tcPr marL="0" marR="0" marT="0" marB="0"/>
                </a:tc>
                <a:tc>
                  <a:txBody>
                    <a:bodyPr/>
                    <a:lstStyle/>
                    <a:p>
                      <a:pPr marR="506730" algn="ctr">
                        <a:lnSpc>
                          <a:spcPct val="100000"/>
                        </a:lnSpc>
                      </a:pPr>
                      <a:r>
                        <a:rPr sz="2400" dirty="0" smtClean="0">
                          <a:latin typeface="Comic Sans MS"/>
                          <a:cs typeface="Comic Sans MS"/>
                        </a:rPr>
                        <a:t>2</a:t>
                      </a:r>
                      <a:endParaRPr sz="2400">
                        <a:latin typeface="Comic Sans MS"/>
                        <a:cs typeface="Comic Sans MS"/>
                      </a:endParaRPr>
                    </a:p>
                  </a:txBody>
                  <a:tcPr marL="0" marR="0" marT="0" marB="0">
                    <a:lnR w="28575">
                      <a:solidFill>
                        <a:srgbClr val="CC0000"/>
                      </a:solidFill>
                      <a:prstDash val="solid"/>
                    </a:lnR>
                  </a:tcPr>
                </a:tc>
              </a:tr>
              <a:tr h="365760">
                <a:tc>
                  <a:txBody>
                    <a:bodyPr/>
                    <a:lstStyle/>
                    <a:p>
                      <a:pPr marR="425450" algn="ctr">
                        <a:lnSpc>
                          <a:spcPct val="100000"/>
                        </a:lnSpc>
                      </a:pPr>
                      <a:r>
                        <a:rPr sz="2400" dirty="0" smtClean="0">
                          <a:solidFill>
                            <a:srgbClr val="FF0000"/>
                          </a:solidFill>
                          <a:latin typeface="Comic Sans MS"/>
                          <a:cs typeface="Comic Sans MS"/>
                        </a:rPr>
                        <a:t>z</a:t>
                      </a:r>
                      <a:endParaRPr sz="2400">
                        <a:latin typeface="Comic Sans MS"/>
                        <a:cs typeface="Comic Sans MS"/>
                      </a:endParaRPr>
                    </a:p>
                  </a:txBody>
                  <a:tcPr marL="0" marR="0" marT="0" marB="0">
                    <a:lnL w="28575">
                      <a:solidFill>
                        <a:srgbClr val="CC0000"/>
                      </a:solidFill>
                      <a:prstDash val="solid"/>
                    </a:lnL>
                  </a:tcPr>
                </a:tc>
                <a:tc>
                  <a:txBody>
                    <a:bodyPr/>
                    <a:lstStyle/>
                    <a:p>
                      <a:pPr marL="133350" algn="ctr">
                        <a:lnSpc>
                          <a:spcPct val="100000"/>
                        </a:lnSpc>
                      </a:pPr>
                      <a:r>
                        <a:rPr sz="2400" dirty="0" smtClean="0">
                          <a:latin typeface="Comic Sans MS"/>
                          <a:cs typeface="Comic Sans MS"/>
                        </a:rPr>
                        <a:t>B</a:t>
                      </a:r>
                      <a:r>
                        <a:rPr sz="2400" spc="-25" dirty="0" smtClean="0">
                          <a:latin typeface="Comic Sans MS"/>
                          <a:cs typeface="Comic Sans MS"/>
                        </a:rPr>
                        <a:t> </a:t>
                      </a:r>
                      <a:r>
                        <a:rPr sz="2400" spc="0" dirty="0" smtClean="0">
                          <a:latin typeface="Comic Sans MS"/>
                          <a:cs typeface="Comic Sans MS"/>
                        </a:rPr>
                        <a:t>A</a:t>
                      </a:r>
                      <a:endParaRPr sz="2400">
                        <a:latin typeface="Comic Sans MS"/>
                        <a:cs typeface="Comic Sans MS"/>
                      </a:endParaRPr>
                    </a:p>
                  </a:txBody>
                  <a:tcPr marL="0" marR="0" marT="0" marB="0"/>
                </a:tc>
                <a:tc>
                  <a:txBody>
                    <a:bodyPr/>
                    <a:lstStyle/>
                    <a:p>
                      <a:pPr marR="232410" algn="ctr">
                        <a:lnSpc>
                          <a:spcPct val="100000"/>
                        </a:lnSpc>
                      </a:pPr>
                      <a:r>
                        <a:rPr sz="2400" dirty="0" smtClean="0">
                          <a:latin typeface="Comic Sans MS"/>
                          <a:cs typeface="Comic Sans MS"/>
                        </a:rPr>
                        <a:t>7</a:t>
                      </a:r>
                      <a:r>
                        <a:rPr sz="2400" spc="-25" dirty="0" smtClean="0">
                          <a:latin typeface="Comic Sans MS"/>
                          <a:cs typeface="Comic Sans MS"/>
                        </a:rPr>
                        <a:t> </a:t>
                      </a:r>
                      <a:r>
                        <a:rPr sz="2400" spc="0" dirty="0" smtClean="0">
                          <a:latin typeface="Comic Sans MS"/>
                          <a:cs typeface="Comic Sans MS"/>
                        </a:rPr>
                        <a:t>5</a:t>
                      </a:r>
                      <a:endParaRPr sz="2400">
                        <a:latin typeface="Comic Sans MS"/>
                        <a:cs typeface="Comic Sans MS"/>
                      </a:endParaRPr>
                    </a:p>
                  </a:txBody>
                  <a:tcPr marL="0" marR="0" marT="0" marB="0">
                    <a:lnR w="28575">
                      <a:solidFill>
                        <a:srgbClr val="CC0000"/>
                      </a:solidFill>
                      <a:prstDash val="solid"/>
                    </a:lnR>
                  </a:tcPr>
                </a:tc>
              </a:tr>
              <a:tr h="691701">
                <a:tc>
                  <a:txBody>
                    <a:bodyPr/>
                    <a:lstStyle/>
                    <a:p>
                      <a:pPr marR="409575" algn="ctr">
                        <a:lnSpc>
                          <a:spcPct val="100000"/>
                        </a:lnSpc>
                      </a:pPr>
                      <a:r>
                        <a:rPr sz="2400" dirty="0" smtClean="0">
                          <a:solidFill>
                            <a:srgbClr val="FF0000"/>
                          </a:solidFill>
                          <a:latin typeface="Comic Sans MS"/>
                          <a:cs typeface="Comic Sans MS"/>
                        </a:rPr>
                        <a:t>x</a:t>
                      </a:r>
                      <a:endParaRPr sz="2400">
                        <a:latin typeface="Comic Sans MS"/>
                        <a:cs typeface="Comic Sans MS"/>
                      </a:endParaRPr>
                    </a:p>
                    <a:p>
                      <a:pPr marR="353060" algn="ctr">
                        <a:lnSpc>
                          <a:spcPct val="100000"/>
                        </a:lnSpc>
                        <a:spcBef>
                          <a:spcPts val="15"/>
                        </a:spcBef>
                      </a:pPr>
                      <a:r>
                        <a:rPr sz="2000" dirty="0" smtClean="0">
                          <a:latin typeface="Comic Sans MS"/>
                          <a:cs typeface="Comic Sans MS"/>
                        </a:rPr>
                        <a:t>….</a:t>
                      </a:r>
                      <a:endParaRPr sz="2000">
                        <a:latin typeface="Comic Sans MS"/>
                        <a:cs typeface="Comic Sans MS"/>
                      </a:endParaRPr>
                    </a:p>
                  </a:txBody>
                  <a:tcPr marL="0" marR="0" marT="0" marB="0">
                    <a:lnL w="28575">
                      <a:solidFill>
                        <a:srgbClr val="CC0000"/>
                      </a:solidFill>
                      <a:prstDash val="solid"/>
                    </a:lnL>
                    <a:lnB w="28575">
                      <a:solidFill>
                        <a:srgbClr val="CC0000"/>
                      </a:solidFill>
                      <a:prstDash val="solid"/>
                    </a:lnB>
                  </a:tcPr>
                </a:tc>
                <a:tc>
                  <a:txBody>
                    <a:bodyPr/>
                    <a:lstStyle/>
                    <a:p>
                      <a:pPr marR="116839" algn="ctr">
                        <a:lnSpc>
                          <a:spcPct val="100000"/>
                        </a:lnSpc>
                      </a:pPr>
                      <a:r>
                        <a:rPr sz="2400" spc="-5" dirty="0" smtClean="0">
                          <a:latin typeface="Comic Sans MS"/>
                          <a:cs typeface="Comic Sans MS"/>
                        </a:rPr>
                        <a:t>--</a:t>
                      </a:r>
                      <a:endParaRPr sz="2400" dirty="0">
                        <a:latin typeface="Comic Sans MS"/>
                        <a:cs typeface="Comic Sans MS"/>
                      </a:endParaRPr>
                    </a:p>
                    <a:p>
                      <a:pPr marR="133350" algn="ctr">
                        <a:lnSpc>
                          <a:spcPct val="100000"/>
                        </a:lnSpc>
                        <a:spcBef>
                          <a:spcPts val="15"/>
                        </a:spcBef>
                      </a:pPr>
                      <a:r>
                        <a:rPr sz="2000" dirty="0" smtClean="0">
                          <a:latin typeface="Comic Sans MS"/>
                          <a:cs typeface="Comic Sans MS"/>
                        </a:rPr>
                        <a:t>….</a:t>
                      </a:r>
                      <a:endParaRPr sz="2000" dirty="0">
                        <a:latin typeface="Comic Sans MS"/>
                        <a:cs typeface="Comic Sans MS"/>
                      </a:endParaRPr>
                    </a:p>
                  </a:txBody>
                  <a:tcPr marL="0" marR="0" marT="0" marB="0">
                    <a:lnB w="28575">
                      <a:solidFill>
                        <a:srgbClr val="CC0000"/>
                      </a:solidFill>
                      <a:prstDash val="solid"/>
                    </a:lnB>
                  </a:tcPr>
                </a:tc>
                <a:tc>
                  <a:txBody>
                    <a:bodyPr/>
                    <a:lstStyle/>
                    <a:p>
                      <a:pPr marR="555625" algn="ctr">
                        <a:lnSpc>
                          <a:spcPct val="100000"/>
                        </a:lnSpc>
                      </a:pPr>
                      <a:r>
                        <a:rPr sz="2400" dirty="0" smtClean="0">
                          <a:latin typeface="Comic Sans MS"/>
                          <a:cs typeface="Comic Sans MS"/>
                        </a:rPr>
                        <a:t>1</a:t>
                      </a:r>
                      <a:endParaRPr sz="2400" dirty="0">
                        <a:latin typeface="Comic Sans MS"/>
                        <a:cs typeface="Comic Sans MS"/>
                      </a:endParaRPr>
                    </a:p>
                    <a:p>
                      <a:pPr marR="436880" algn="ctr">
                        <a:lnSpc>
                          <a:spcPct val="100000"/>
                        </a:lnSpc>
                        <a:spcBef>
                          <a:spcPts val="15"/>
                        </a:spcBef>
                      </a:pPr>
                      <a:r>
                        <a:rPr sz="2000" spc="5" dirty="0" smtClean="0">
                          <a:latin typeface="Comic Sans MS"/>
                          <a:cs typeface="Comic Sans MS"/>
                        </a:rPr>
                        <a:t>....</a:t>
                      </a:r>
                      <a:endParaRPr sz="2000" dirty="0">
                        <a:latin typeface="Comic Sans MS"/>
                        <a:cs typeface="Comic Sans MS"/>
                      </a:endParaRPr>
                    </a:p>
                  </a:txBody>
                  <a:tcPr marL="0" marR="0" marT="0" marB="0">
                    <a:lnR w="28575">
                      <a:solidFill>
                        <a:srgbClr val="CC0000"/>
                      </a:solidFill>
                      <a:prstDash val="solid"/>
                    </a:lnR>
                    <a:lnB w="28575">
                      <a:solidFill>
                        <a:srgbClr val="CC0000"/>
                      </a:solidFill>
                      <a:prstDash val="solid"/>
                    </a:lnB>
                  </a:tcPr>
                </a:tc>
              </a:tr>
            </a:tbl>
          </a:graphicData>
        </a:graphic>
      </p:graphicFrame>
      <p:sp>
        <p:nvSpPr>
          <p:cNvPr id="3" name="文本框 2"/>
          <p:cNvSpPr txBox="1"/>
          <p:nvPr/>
        </p:nvSpPr>
        <p:spPr>
          <a:xfrm>
            <a:off x="7128933" y="2424289"/>
            <a:ext cx="685800" cy="369332"/>
          </a:xfrm>
          <a:prstGeom prst="rect">
            <a:avLst/>
          </a:prstGeom>
          <a:noFill/>
        </p:spPr>
        <p:txBody>
          <a:bodyPr wrap="square" rtlCol="0">
            <a:spAutoFit/>
          </a:bodyPr>
          <a:lstStyle/>
          <a:p>
            <a:r>
              <a:rPr kumimoji="1" lang="en-US" altLang="zh-CN" dirty="0" smtClean="0"/>
              <a:t>….</a:t>
            </a:r>
            <a:r>
              <a:rPr kumimoji="1" lang="zh-CN" altLang="en-US" dirty="0" smtClean="0"/>
              <a:t> </a:t>
            </a:r>
            <a:r>
              <a:rPr kumimoji="1" lang="en-US" altLang="zh-CN" dirty="0" smtClean="0"/>
              <a:t>…</a:t>
            </a:r>
            <a:endParaRPr kumimoji="1" lang="zh-CN" altLang="en-US" dirty="0"/>
          </a:p>
        </p:txBody>
      </p:sp>
    </p:spTree>
    <p:extLst>
      <p:ext uri="{BB962C8B-B14F-4D97-AF65-F5344CB8AC3E}">
        <p14:creationId xmlns:p14="http://schemas.microsoft.com/office/powerpoint/2010/main" val="108944368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339" y="1317935"/>
            <a:ext cx="5664835" cy="4741545"/>
          </a:xfrm>
          <a:prstGeom prst="rect">
            <a:avLst/>
          </a:prstGeom>
        </p:spPr>
        <p:txBody>
          <a:bodyPr vert="horz" wrap="square" lIns="0" tIns="0" rIns="0" bIns="0" rtlCol="0">
            <a:noAutofit/>
          </a:bodyPr>
          <a:lstStyle/>
          <a:p>
            <a:pPr marL="15240">
              <a:lnSpc>
                <a:spcPct val="100000"/>
              </a:lnSpc>
            </a:pPr>
            <a:r>
              <a:rPr sz="3200" dirty="0" smtClean="0">
                <a:solidFill>
                  <a:srgbClr val="C00000"/>
                </a:solidFill>
                <a:latin typeface="宋体"/>
                <a:cs typeface="宋体"/>
              </a:rPr>
              <a:t>怎样更新路由表？</a:t>
            </a:r>
            <a:endParaRPr sz="3200">
              <a:latin typeface="宋体"/>
              <a:cs typeface="宋体"/>
            </a:endParaRPr>
          </a:p>
          <a:p>
            <a:pPr>
              <a:lnSpc>
                <a:spcPts val="750"/>
              </a:lnSpc>
              <a:spcBef>
                <a:spcPts val="21"/>
              </a:spcBef>
            </a:pPr>
            <a:endParaRPr sz="750"/>
          </a:p>
          <a:p>
            <a:pPr marL="15240">
              <a:lnSpc>
                <a:spcPct val="100000"/>
              </a:lnSpc>
            </a:pPr>
            <a:r>
              <a:rPr sz="2250" spc="-20" dirty="0" smtClean="0">
                <a:solidFill>
                  <a:srgbClr val="006FC0"/>
                </a:solidFill>
                <a:latin typeface="Wingdings"/>
                <a:cs typeface="Wingdings"/>
              </a:rPr>
              <a:t></a:t>
            </a:r>
            <a:r>
              <a:rPr sz="2250" spc="135" dirty="0" smtClean="0">
                <a:solidFill>
                  <a:srgbClr val="006FC0"/>
                </a:solidFill>
                <a:latin typeface="Times New Roman"/>
                <a:cs typeface="Times New Roman"/>
              </a:rPr>
              <a:t> </a:t>
            </a:r>
            <a:r>
              <a:rPr sz="3200" spc="-5" dirty="0" smtClean="0">
                <a:latin typeface="宋体"/>
                <a:cs typeface="宋体"/>
              </a:rPr>
              <a:t>定期更新</a:t>
            </a:r>
            <a:endParaRPr sz="3200">
              <a:latin typeface="宋体"/>
              <a:cs typeface="宋体"/>
            </a:endParaRPr>
          </a:p>
          <a:p>
            <a:pPr>
              <a:lnSpc>
                <a:spcPts val="750"/>
              </a:lnSpc>
              <a:spcBef>
                <a:spcPts val="17"/>
              </a:spcBef>
            </a:pPr>
            <a:endParaRPr sz="750"/>
          </a:p>
          <a:p>
            <a:pPr marL="15240">
              <a:lnSpc>
                <a:spcPct val="100000"/>
              </a:lnSpc>
            </a:pPr>
            <a:r>
              <a:rPr sz="2250" spc="-20" dirty="0" smtClean="0">
                <a:solidFill>
                  <a:srgbClr val="006FC0"/>
                </a:solidFill>
                <a:latin typeface="Wingdings"/>
                <a:cs typeface="Wingdings"/>
              </a:rPr>
              <a:t></a:t>
            </a:r>
            <a:r>
              <a:rPr sz="2250" spc="135" dirty="0" smtClean="0">
                <a:solidFill>
                  <a:srgbClr val="006FC0"/>
                </a:solidFill>
                <a:latin typeface="Times New Roman"/>
                <a:cs typeface="Times New Roman"/>
              </a:rPr>
              <a:t> </a:t>
            </a:r>
            <a:r>
              <a:rPr sz="3200" spc="0" dirty="0" smtClean="0">
                <a:latin typeface="宋体"/>
                <a:cs typeface="宋体"/>
              </a:rPr>
              <a:t>触发更新</a:t>
            </a:r>
            <a:endParaRPr sz="3200">
              <a:latin typeface="宋体"/>
              <a:cs typeface="宋体"/>
            </a:endParaRPr>
          </a:p>
          <a:p>
            <a:pPr>
              <a:lnSpc>
                <a:spcPts val="1000"/>
              </a:lnSpc>
            </a:pPr>
            <a:endParaRPr sz="1000"/>
          </a:p>
          <a:p>
            <a:pPr>
              <a:lnSpc>
                <a:spcPts val="1300"/>
              </a:lnSpc>
              <a:spcBef>
                <a:spcPts val="37"/>
              </a:spcBef>
            </a:pPr>
            <a:endParaRPr sz="1300"/>
          </a:p>
          <a:p>
            <a:pPr marL="12700">
              <a:lnSpc>
                <a:spcPct val="100000"/>
              </a:lnSpc>
            </a:pPr>
            <a:r>
              <a:rPr sz="3200" dirty="0" smtClean="0">
                <a:solidFill>
                  <a:srgbClr val="C00000"/>
                </a:solidFill>
                <a:latin typeface="Arial"/>
                <a:cs typeface="Arial"/>
              </a:rPr>
              <a:t>RIP</a:t>
            </a:r>
            <a:r>
              <a:rPr sz="3200" dirty="0" smtClean="0">
                <a:solidFill>
                  <a:srgbClr val="C00000"/>
                </a:solidFill>
                <a:latin typeface="宋体"/>
                <a:cs typeface="宋体"/>
              </a:rPr>
              <a:t>的优缺点</a:t>
            </a:r>
            <a:endParaRPr sz="3200">
              <a:latin typeface="宋体"/>
              <a:cs typeface="宋体"/>
            </a:endParaRPr>
          </a:p>
          <a:p>
            <a:pPr>
              <a:lnSpc>
                <a:spcPts val="550"/>
              </a:lnSpc>
              <a:spcBef>
                <a:spcPts val="17"/>
              </a:spcBef>
            </a:pPr>
            <a:endParaRPr sz="550"/>
          </a:p>
          <a:p>
            <a:pPr marL="12700">
              <a:lnSpc>
                <a:spcPct val="100000"/>
              </a:lnSpc>
            </a:pPr>
            <a:r>
              <a:rPr sz="2400" dirty="0" smtClean="0">
                <a:solidFill>
                  <a:srgbClr val="00CC99"/>
                </a:solidFill>
                <a:latin typeface="Wingdings"/>
                <a:cs typeface="Wingdings"/>
              </a:rPr>
              <a:t></a:t>
            </a:r>
            <a:r>
              <a:rPr sz="2400" dirty="0" smtClean="0">
                <a:solidFill>
                  <a:srgbClr val="00CC99"/>
                </a:solidFill>
                <a:latin typeface="Times New Roman"/>
                <a:cs typeface="Times New Roman"/>
              </a:rPr>
              <a:t> </a:t>
            </a:r>
            <a:r>
              <a:rPr sz="2400" spc="-295" dirty="0" smtClean="0">
                <a:solidFill>
                  <a:srgbClr val="00CC99"/>
                </a:solidFill>
                <a:latin typeface="Times New Roman"/>
                <a:cs typeface="Times New Roman"/>
              </a:rPr>
              <a:t> </a:t>
            </a:r>
            <a:r>
              <a:rPr sz="3200" spc="0" dirty="0" smtClean="0">
                <a:solidFill>
                  <a:srgbClr val="0066FF"/>
                </a:solidFill>
                <a:latin typeface="宋体"/>
                <a:cs typeface="宋体"/>
              </a:rPr>
              <a:t>简单、高效、实</a:t>
            </a:r>
            <a:r>
              <a:rPr sz="3200" spc="-15" dirty="0" smtClean="0">
                <a:solidFill>
                  <a:srgbClr val="0066FF"/>
                </a:solidFill>
                <a:latin typeface="宋体"/>
                <a:cs typeface="宋体"/>
              </a:rPr>
              <a:t>现</a:t>
            </a:r>
            <a:r>
              <a:rPr sz="3200" spc="0" dirty="0" smtClean="0">
                <a:solidFill>
                  <a:srgbClr val="0066FF"/>
                </a:solidFill>
                <a:latin typeface="宋体"/>
                <a:cs typeface="宋体"/>
              </a:rPr>
              <a:t>方便</a:t>
            </a:r>
            <a:endParaRPr sz="3200">
              <a:latin typeface="宋体"/>
              <a:cs typeface="宋体"/>
            </a:endParaRPr>
          </a:p>
          <a:p>
            <a:pPr>
              <a:lnSpc>
                <a:spcPts val="750"/>
              </a:lnSpc>
              <a:spcBef>
                <a:spcPts val="18"/>
              </a:spcBef>
            </a:pPr>
            <a:endParaRPr sz="750"/>
          </a:p>
          <a:p>
            <a:pPr marL="12700">
              <a:lnSpc>
                <a:spcPct val="100000"/>
              </a:lnSpc>
            </a:pPr>
            <a:r>
              <a:rPr sz="2400" dirty="0" smtClean="0">
                <a:solidFill>
                  <a:srgbClr val="00CC99"/>
                </a:solidFill>
                <a:latin typeface="Wingdings"/>
                <a:cs typeface="Wingdings"/>
              </a:rPr>
              <a:t></a:t>
            </a:r>
            <a:r>
              <a:rPr sz="2400" dirty="0" smtClean="0">
                <a:solidFill>
                  <a:srgbClr val="00CC99"/>
                </a:solidFill>
                <a:latin typeface="Times New Roman"/>
                <a:cs typeface="Times New Roman"/>
              </a:rPr>
              <a:t> </a:t>
            </a:r>
            <a:r>
              <a:rPr sz="2400" spc="-295" dirty="0" smtClean="0">
                <a:solidFill>
                  <a:srgbClr val="00CC99"/>
                </a:solidFill>
                <a:latin typeface="Times New Roman"/>
                <a:cs typeface="Times New Roman"/>
              </a:rPr>
              <a:t> </a:t>
            </a:r>
            <a:r>
              <a:rPr sz="3200" spc="0" dirty="0" smtClean="0">
                <a:solidFill>
                  <a:srgbClr val="0066FF"/>
                </a:solidFill>
                <a:latin typeface="宋体"/>
                <a:cs typeface="宋体"/>
              </a:rPr>
              <a:t>好消</a:t>
            </a:r>
            <a:r>
              <a:rPr sz="3200" spc="-5" dirty="0" smtClean="0">
                <a:solidFill>
                  <a:srgbClr val="0066FF"/>
                </a:solidFill>
                <a:latin typeface="宋体"/>
                <a:cs typeface="宋体"/>
              </a:rPr>
              <a:t>息</a:t>
            </a:r>
            <a:r>
              <a:rPr sz="3200" spc="0" dirty="0" smtClean="0">
                <a:solidFill>
                  <a:srgbClr val="0066FF"/>
                </a:solidFill>
                <a:latin typeface="宋体"/>
                <a:cs typeface="宋体"/>
              </a:rPr>
              <a:t>传播迅速</a:t>
            </a:r>
            <a:endParaRPr sz="3200">
              <a:latin typeface="宋体"/>
              <a:cs typeface="宋体"/>
            </a:endParaRPr>
          </a:p>
          <a:p>
            <a:pPr>
              <a:lnSpc>
                <a:spcPts val="800"/>
              </a:lnSpc>
              <a:spcBef>
                <a:spcPts val="20"/>
              </a:spcBef>
            </a:pPr>
            <a:endParaRPr sz="800"/>
          </a:p>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有限的网络规模</a:t>
            </a:r>
            <a:r>
              <a:rPr sz="3200" spc="-15" dirty="0" smtClean="0">
                <a:latin typeface="宋体"/>
                <a:cs typeface="宋体"/>
              </a:rPr>
              <a:t>（</a:t>
            </a:r>
            <a:r>
              <a:rPr sz="3200" spc="-5" dirty="0" smtClean="0">
                <a:latin typeface="Calibri"/>
                <a:cs typeface="Calibri"/>
              </a:rPr>
              <a:t>15</a:t>
            </a:r>
            <a:r>
              <a:rPr sz="3200" spc="0" dirty="0" smtClean="0">
                <a:latin typeface="宋体"/>
                <a:cs typeface="宋体"/>
              </a:rPr>
              <a:t>跳直径）</a:t>
            </a:r>
            <a:endParaRPr sz="3200">
              <a:latin typeface="宋体"/>
              <a:cs typeface="宋体"/>
            </a:endParaRPr>
          </a:p>
          <a:p>
            <a:pPr>
              <a:lnSpc>
                <a:spcPts val="750"/>
              </a:lnSpc>
              <a:spcBef>
                <a:spcPts val="17"/>
              </a:spcBef>
            </a:pPr>
            <a:endParaRPr sz="750"/>
          </a:p>
          <a:p>
            <a:pPr marL="12700">
              <a:lnSpc>
                <a:spcPts val="365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坏消息传播缓慢</a:t>
            </a:r>
            <a:endParaRPr sz="3200">
              <a:latin typeface="宋体"/>
              <a:cs typeface="宋体"/>
            </a:endParaRPr>
          </a:p>
        </p:txBody>
      </p:sp>
      <p:sp>
        <p:nvSpPr>
          <p:cNvPr id="3" name="object 3"/>
          <p:cNvSpPr txBox="1">
            <a:spLocks noGrp="1"/>
          </p:cNvSpPr>
          <p:nvPr>
            <p:ph type="title"/>
          </p:nvPr>
        </p:nvSpPr>
        <p:spPr>
          <a:xfrm>
            <a:off x="457200" y="152400"/>
            <a:ext cx="2743200" cy="762000"/>
          </a:xfrm>
          <a:prstGeom prst="rect">
            <a:avLst/>
          </a:prstGeom>
        </p:spPr>
        <p:txBody>
          <a:bodyPr vert="horz" wrap="square" lIns="0" tIns="41147" rIns="0" bIns="0" rtlCol="0">
            <a:noAutofit/>
          </a:bodyPr>
          <a:lstStyle/>
          <a:p>
            <a:pPr marL="95250" algn="l">
              <a:lnSpc>
                <a:spcPct val="100000"/>
              </a:lnSpc>
            </a:pPr>
            <a:r>
              <a:rPr sz="4000" b="1" spc="-25" dirty="0" smtClean="0">
                <a:solidFill>
                  <a:schemeClr val="tx1"/>
                </a:solidFill>
                <a:latin typeface="Comic Sans MS"/>
                <a:cs typeface="Comic Sans MS"/>
              </a:rPr>
              <a:t>RI</a:t>
            </a:r>
            <a:r>
              <a:rPr sz="4000" b="1" spc="-40" dirty="0" smtClean="0">
                <a:solidFill>
                  <a:schemeClr val="tx1"/>
                </a:solidFill>
                <a:latin typeface="Comic Sans MS"/>
                <a:cs typeface="Comic Sans MS"/>
              </a:rPr>
              <a:t>P</a:t>
            </a:r>
            <a:r>
              <a:rPr sz="4000" b="1" spc="-35" dirty="0" smtClean="0">
                <a:solidFill>
                  <a:schemeClr val="tx1"/>
                </a:solidFill>
                <a:latin typeface="黑体"/>
                <a:cs typeface="黑体"/>
              </a:rPr>
              <a:t>特点</a:t>
            </a:r>
            <a:endParaRPr sz="4000" b="1" dirty="0">
              <a:solidFill>
                <a:schemeClr val="tx1"/>
              </a:solidFill>
              <a:latin typeface="黑体"/>
              <a:cs typeface="黑体"/>
            </a:endParaRPr>
          </a:p>
        </p:txBody>
      </p:sp>
    </p:spTree>
    <p:extLst>
      <p:ext uri="{BB962C8B-B14F-4D97-AF65-F5344CB8AC3E}">
        <p14:creationId xmlns:p14="http://schemas.microsoft.com/office/powerpoint/2010/main" val="83445628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0200" y="3551301"/>
            <a:ext cx="2643251" cy="2017649"/>
          </a:xfrm>
          <a:custGeom>
            <a:avLst/>
            <a:gdLst/>
            <a:ahLst/>
            <a:cxnLst/>
            <a:rect l="l" t="t" r="r" b="b"/>
            <a:pathLst>
              <a:path w="2643251" h="2017649">
                <a:moveTo>
                  <a:pt x="0" y="2017649"/>
                </a:moveTo>
                <a:lnTo>
                  <a:pt x="2643251" y="2017649"/>
                </a:lnTo>
                <a:lnTo>
                  <a:pt x="2643251" y="0"/>
                </a:lnTo>
                <a:lnTo>
                  <a:pt x="0" y="0"/>
                </a:lnTo>
                <a:lnTo>
                  <a:pt x="0" y="2017649"/>
                </a:lnTo>
                <a:close/>
              </a:path>
            </a:pathLst>
          </a:custGeom>
          <a:solidFill>
            <a:srgbClr val="000099"/>
          </a:solidFill>
        </p:spPr>
        <p:txBody>
          <a:bodyPr wrap="square" lIns="0" tIns="0" rIns="0" bIns="0" rtlCol="0">
            <a:noAutofit/>
          </a:bodyPr>
          <a:lstStyle/>
          <a:p>
            <a:endParaRPr/>
          </a:p>
        </p:txBody>
      </p:sp>
      <p:sp>
        <p:nvSpPr>
          <p:cNvPr id="3" name="object 3"/>
          <p:cNvSpPr/>
          <p:nvPr/>
        </p:nvSpPr>
        <p:spPr>
          <a:xfrm>
            <a:off x="1336675" y="3570351"/>
            <a:ext cx="2643251" cy="2017649"/>
          </a:xfrm>
          <a:custGeom>
            <a:avLst/>
            <a:gdLst/>
            <a:ahLst/>
            <a:cxnLst/>
            <a:rect l="l" t="t" r="r" b="b"/>
            <a:pathLst>
              <a:path w="2643251" h="2017649">
                <a:moveTo>
                  <a:pt x="0" y="2017649"/>
                </a:moveTo>
                <a:lnTo>
                  <a:pt x="2643251" y="2017649"/>
                </a:lnTo>
                <a:lnTo>
                  <a:pt x="2643251" y="0"/>
                </a:lnTo>
                <a:lnTo>
                  <a:pt x="0" y="0"/>
                </a:lnTo>
                <a:lnTo>
                  <a:pt x="0" y="2017649"/>
                </a:lnTo>
                <a:close/>
              </a:path>
            </a:pathLst>
          </a:custGeom>
          <a:solidFill>
            <a:srgbClr val="000099"/>
          </a:solidFill>
        </p:spPr>
        <p:txBody>
          <a:bodyPr wrap="square" lIns="0" tIns="0" rIns="0" bIns="0" rtlCol="0">
            <a:noAutofit/>
          </a:bodyPr>
          <a:lstStyle/>
          <a:p>
            <a:endParaRPr/>
          </a:p>
        </p:txBody>
      </p:sp>
      <p:sp>
        <p:nvSpPr>
          <p:cNvPr id="4" name="object 4"/>
          <p:cNvSpPr txBox="1"/>
          <p:nvPr/>
        </p:nvSpPr>
        <p:spPr>
          <a:xfrm>
            <a:off x="546303" y="304800"/>
            <a:ext cx="4151629" cy="635000"/>
          </a:xfrm>
          <a:prstGeom prst="rect">
            <a:avLst/>
          </a:prstGeom>
        </p:spPr>
        <p:txBody>
          <a:bodyPr vert="horz" wrap="square" lIns="0" tIns="0" rIns="0" bIns="0" rtlCol="0">
            <a:noAutofit/>
          </a:bodyPr>
          <a:lstStyle/>
          <a:p>
            <a:pPr marL="12700">
              <a:lnSpc>
                <a:spcPct val="100000"/>
              </a:lnSpc>
            </a:pPr>
            <a:r>
              <a:rPr sz="4000" spc="-20" dirty="0" smtClean="0">
                <a:latin typeface="Calibri"/>
                <a:cs typeface="Calibri"/>
              </a:rPr>
              <a:t>RIP</a:t>
            </a:r>
            <a:r>
              <a:rPr sz="4000" spc="-15" dirty="0" smtClean="0">
                <a:latin typeface="Calibri"/>
                <a:cs typeface="Calibri"/>
              </a:rPr>
              <a:t> </a:t>
            </a:r>
            <a:r>
              <a:rPr sz="4000" spc="-60" dirty="0" smtClean="0">
                <a:latin typeface="Calibri"/>
                <a:cs typeface="Calibri"/>
              </a:rPr>
              <a:t>t</a:t>
            </a:r>
            <a:r>
              <a:rPr sz="4000" spc="-20" dirty="0" smtClean="0">
                <a:latin typeface="Calibri"/>
                <a:cs typeface="Calibri"/>
              </a:rPr>
              <a:t>able</a:t>
            </a:r>
            <a:r>
              <a:rPr sz="4000" spc="-15" dirty="0" smtClean="0">
                <a:latin typeface="Calibri"/>
                <a:cs typeface="Calibri"/>
              </a:rPr>
              <a:t> </a:t>
            </a:r>
            <a:r>
              <a:rPr sz="4000" spc="-25" dirty="0" smtClean="0">
                <a:latin typeface="Calibri"/>
                <a:cs typeface="Calibri"/>
              </a:rPr>
              <a:t>p</a:t>
            </a:r>
            <a:r>
              <a:rPr sz="4000" spc="-80" dirty="0" smtClean="0">
                <a:latin typeface="Calibri"/>
                <a:cs typeface="Calibri"/>
              </a:rPr>
              <a:t>r</a:t>
            </a:r>
            <a:r>
              <a:rPr sz="4000" spc="-20" dirty="0" smtClean="0">
                <a:latin typeface="Calibri"/>
                <a:cs typeface="Calibri"/>
              </a:rPr>
              <a:t>ocessing</a:t>
            </a:r>
            <a:endParaRPr sz="4000" dirty="0">
              <a:latin typeface="Calibri"/>
              <a:cs typeface="Calibri"/>
            </a:endParaRPr>
          </a:p>
        </p:txBody>
      </p:sp>
      <p:sp>
        <p:nvSpPr>
          <p:cNvPr id="5" name="object 5"/>
          <p:cNvSpPr/>
          <p:nvPr/>
        </p:nvSpPr>
        <p:spPr>
          <a:xfrm>
            <a:off x="1263650" y="5299075"/>
            <a:ext cx="2655951" cy="376237"/>
          </a:xfrm>
          <a:custGeom>
            <a:avLst/>
            <a:gdLst/>
            <a:ahLst/>
            <a:cxnLst/>
            <a:rect l="l" t="t" r="r" b="b"/>
            <a:pathLst>
              <a:path w="2655951" h="376237">
                <a:moveTo>
                  <a:pt x="0" y="376237"/>
                </a:moveTo>
                <a:lnTo>
                  <a:pt x="2655951" y="376237"/>
                </a:lnTo>
                <a:lnTo>
                  <a:pt x="2655951" y="0"/>
                </a:lnTo>
                <a:lnTo>
                  <a:pt x="0" y="0"/>
                </a:lnTo>
                <a:lnTo>
                  <a:pt x="0" y="376237"/>
                </a:lnTo>
                <a:close/>
              </a:path>
            </a:pathLst>
          </a:custGeom>
          <a:solidFill>
            <a:srgbClr val="FFFFFF"/>
          </a:solidFill>
        </p:spPr>
        <p:txBody>
          <a:bodyPr wrap="square" lIns="0" tIns="0" rIns="0" bIns="0" rtlCol="0">
            <a:noAutofit/>
          </a:bodyPr>
          <a:lstStyle/>
          <a:p>
            <a:endParaRPr/>
          </a:p>
        </p:txBody>
      </p:sp>
      <p:sp>
        <p:nvSpPr>
          <p:cNvPr id="6" name="object 6"/>
          <p:cNvSpPr/>
          <p:nvPr/>
        </p:nvSpPr>
        <p:spPr>
          <a:xfrm>
            <a:off x="1263650" y="5299075"/>
            <a:ext cx="2655951" cy="376237"/>
          </a:xfrm>
          <a:custGeom>
            <a:avLst/>
            <a:gdLst/>
            <a:ahLst/>
            <a:cxnLst/>
            <a:rect l="l" t="t" r="r" b="b"/>
            <a:pathLst>
              <a:path w="2655951" h="376237">
                <a:moveTo>
                  <a:pt x="0" y="376237"/>
                </a:moveTo>
                <a:lnTo>
                  <a:pt x="2655951" y="376237"/>
                </a:lnTo>
                <a:lnTo>
                  <a:pt x="2655951"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7" name="object 7"/>
          <p:cNvSpPr/>
          <p:nvPr/>
        </p:nvSpPr>
        <p:spPr>
          <a:xfrm>
            <a:off x="1268412" y="4922838"/>
            <a:ext cx="2651125" cy="376237"/>
          </a:xfrm>
          <a:custGeom>
            <a:avLst/>
            <a:gdLst/>
            <a:ahLst/>
            <a:cxnLst/>
            <a:rect l="l" t="t" r="r" b="b"/>
            <a:pathLst>
              <a:path w="2651125" h="376237">
                <a:moveTo>
                  <a:pt x="0" y="376237"/>
                </a:moveTo>
                <a:lnTo>
                  <a:pt x="2651125" y="376237"/>
                </a:lnTo>
                <a:lnTo>
                  <a:pt x="2651125" y="0"/>
                </a:lnTo>
                <a:lnTo>
                  <a:pt x="0" y="0"/>
                </a:lnTo>
                <a:lnTo>
                  <a:pt x="0" y="376237"/>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1268412" y="4922838"/>
            <a:ext cx="2651125" cy="376237"/>
          </a:xfrm>
          <a:custGeom>
            <a:avLst/>
            <a:gdLst/>
            <a:ahLst/>
            <a:cxnLst/>
            <a:rect l="l" t="t" r="r" b="b"/>
            <a:pathLst>
              <a:path w="2651125" h="376237">
                <a:moveTo>
                  <a:pt x="0" y="376237"/>
                </a:moveTo>
                <a:lnTo>
                  <a:pt x="2651125" y="376237"/>
                </a:lnTo>
                <a:lnTo>
                  <a:pt x="2651125"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9" name="object 9"/>
          <p:cNvSpPr/>
          <p:nvPr/>
        </p:nvSpPr>
        <p:spPr>
          <a:xfrm>
            <a:off x="1268412" y="4272026"/>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1268412" y="4272026"/>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ln w="9525">
            <a:solidFill>
              <a:srgbClr val="000000"/>
            </a:solidFill>
          </a:ln>
        </p:spPr>
        <p:txBody>
          <a:bodyPr wrap="square" lIns="0" tIns="0" rIns="0" bIns="0" rtlCol="0">
            <a:noAutofit/>
          </a:bodyPr>
          <a:lstStyle/>
          <a:p>
            <a:endParaRPr/>
          </a:p>
        </p:txBody>
      </p:sp>
      <p:sp>
        <p:nvSpPr>
          <p:cNvPr id="11" name="object 11"/>
          <p:cNvSpPr/>
          <p:nvPr/>
        </p:nvSpPr>
        <p:spPr>
          <a:xfrm>
            <a:off x="2527300" y="4308475"/>
            <a:ext cx="1233487" cy="574675"/>
          </a:xfrm>
          <a:custGeom>
            <a:avLst/>
            <a:gdLst/>
            <a:ahLst/>
            <a:cxnLst/>
            <a:rect l="l" t="t" r="r" b="b"/>
            <a:pathLst>
              <a:path w="1233487" h="574675">
                <a:moveTo>
                  <a:pt x="0" y="574675"/>
                </a:moveTo>
                <a:lnTo>
                  <a:pt x="1233487" y="574675"/>
                </a:lnTo>
                <a:lnTo>
                  <a:pt x="1233487" y="0"/>
                </a:lnTo>
                <a:lnTo>
                  <a:pt x="0" y="0"/>
                </a:lnTo>
                <a:lnTo>
                  <a:pt x="0" y="574675"/>
                </a:lnTo>
                <a:close/>
              </a:path>
            </a:pathLst>
          </a:custGeom>
          <a:ln w="19050">
            <a:solidFill>
              <a:srgbClr val="CC0000"/>
            </a:solidFill>
          </a:ln>
        </p:spPr>
        <p:txBody>
          <a:bodyPr wrap="square" lIns="0" tIns="0" rIns="0" bIns="0" rtlCol="0">
            <a:noAutofit/>
          </a:bodyPr>
          <a:lstStyle/>
          <a:p>
            <a:endParaRPr/>
          </a:p>
        </p:txBody>
      </p:sp>
      <p:sp>
        <p:nvSpPr>
          <p:cNvPr id="12" name="object 12"/>
          <p:cNvSpPr/>
          <p:nvPr/>
        </p:nvSpPr>
        <p:spPr>
          <a:xfrm>
            <a:off x="1268412" y="3621151"/>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268412" y="3621151"/>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2124075" y="2867025"/>
            <a:ext cx="1258951" cy="560451"/>
          </a:xfrm>
          <a:custGeom>
            <a:avLst/>
            <a:gdLst/>
            <a:ahLst/>
            <a:cxnLst/>
            <a:rect l="l" t="t" r="r" b="b"/>
            <a:pathLst>
              <a:path w="1258951" h="560451">
                <a:moveTo>
                  <a:pt x="629412" y="0"/>
                </a:moveTo>
                <a:lnTo>
                  <a:pt x="577792" y="929"/>
                </a:lnTo>
                <a:lnTo>
                  <a:pt x="527321" y="3668"/>
                </a:lnTo>
                <a:lnTo>
                  <a:pt x="478162" y="8144"/>
                </a:lnTo>
                <a:lnTo>
                  <a:pt x="430475" y="14286"/>
                </a:lnTo>
                <a:lnTo>
                  <a:pt x="384423" y="22022"/>
                </a:lnTo>
                <a:lnTo>
                  <a:pt x="340167" y="31279"/>
                </a:lnTo>
                <a:lnTo>
                  <a:pt x="297871" y="41985"/>
                </a:lnTo>
                <a:lnTo>
                  <a:pt x="257696" y="54067"/>
                </a:lnTo>
                <a:lnTo>
                  <a:pt x="219803" y="67454"/>
                </a:lnTo>
                <a:lnTo>
                  <a:pt x="184356" y="82073"/>
                </a:lnTo>
                <a:lnTo>
                  <a:pt x="121444" y="114720"/>
                </a:lnTo>
                <a:lnTo>
                  <a:pt x="70256" y="151430"/>
                </a:lnTo>
                <a:lnTo>
                  <a:pt x="32089" y="191625"/>
                </a:lnTo>
                <a:lnTo>
                  <a:pt x="8238" y="234728"/>
                </a:lnTo>
                <a:lnTo>
                  <a:pt x="0" y="280162"/>
                </a:lnTo>
                <a:lnTo>
                  <a:pt x="2086" y="303151"/>
                </a:lnTo>
                <a:lnTo>
                  <a:pt x="18293" y="347523"/>
                </a:lnTo>
                <a:lnTo>
                  <a:pt x="49464" y="389268"/>
                </a:lnTo>
                <a:lnTo>
                  <a:pt x="94304" y="427812"/>
                </a:lnTo>
                <a:lnTo>
                  <a:pt x="151515" y="462576"/>
                </a:lnTo>
                <a:lnTo>
                  <a:pt x="219803" y="492984"/>
                </a:lnTo>
                <a:lnTo>
                  <a:pt x="257696" y="506375"/>
                </a:lnTo>
                <a:lnTo>
                  <a:pt x="297871" y="518460"/>
                </a:lnTo>
                <a:lnTo>
                  <a:pt x="340167" y="529168"/>
                </a:lnTo>
                <a:lnTo>
                  <a:pt x="384423" y="538426"/>
                </a:lnTo>
                <a:lnTo>
                  <a:pt x="430475" y="546162"/>
                </a:lnTo>
                <a:lnTo>
                  <a:pt x="478162" y="552305"/>
                </a:lnTo>
                <a:lnTo>
                  <a:pt x="527321" y="556782"/>
                </a:lnTo>
                <a:lnTo>
                  <a:pt x="577792" y="559521"/>
                </a:lnTo>
                <a:lnTo>
                  <a:pt x="629412" y="560451"/>
                </a:lnTo>
                <a:lnTo>
                  <a:pt x="681049" y="559521"/>
                </a:lnTo>
                <a:lnTo>
                  <a:pt x="731536" y="556782"/>
                </a:lnTo>
                <a:lnTo>
                  <a:pt x="780710" y="552305"/>
                </a:lnTo>
                <a:lnTo>
                  <a:pt x="828410" y="546162"/>
                </a:lnTo>
                <a:lnTo>
                  <a:pt x="874474" y="538426"/>
                </a:lnTo>
                <a:lnTo>
                  <a:pt x="918739" y="529168"/>
                </a:lnTo>
                <a:lnTo>
                  <a:pt x="961044" y="518460"/>
                </a:lnTo>
                <a:lnTo>
                  <a:pt x="1001227" y="506375"/>
                </a:lnTo>
                <a:lnTo>
                  <a:pt x="1039126" y="492984"/>
                </a:lnTo>
                <a:lnTo>
                  <a:pt x="1074578" y="478361"/>
                </a:lnTo>
                <a:lnTo>
                  <a:pt x="1137498" y="445702"/>
                </a:lnTo>
                <a:lnTo>
                  <a:pt x="1188690" y="408976"/>
                </a:lnTo>
                <a:lnTo>
                  <a:pt x="1226860" y="368760"/>
                </a:lnTo>
                <a:lnTo>
                  <a:pt x="1250712" y="325629"/>
                </a:lnTo>
                <a:lnTo>
                  <a:pt x="1258951" y="280162"/>
                </a:lnTo>
                <a:lnTo>
                  <a:pt x="1256864" y="257190"/>
                </a:lnTo>
                <a:lnTo>
                  <a:pt x="1240657" y="212849"/>
                </a:lnTo>
                <a:lnTo>
                  <a:pt x="1209484" y="171128"/>
                </a:lnTo>
                <a:lnTo>
                  <a:pt x="1164641" y="132603"/>
                </a:lnTo>
                <a:lnTo>
                  <a:pt x="1107423" y="97853"/>
                </a:lnTo>
                <a:lnTo>
                  <a:pt x="1039126" y="67454"/>
                </a:lnTo>
                <a:lnTo>
                  <a:pt x="1001227" y="54067"/>
                </a:lnTo>
                <a:lnTo>
                  <a:pt x="961044" y="41985"/>
                </a:lnTo>
                <a:lnTo>
                  <a:pt x="918739" y="31279"/>
                </a:lnTo>
                <a:lnTo>
                  <a:pt x="874474" y="22022"/>
                </a:lnTo>
                <a:lnTo>
                  <a:pt x="828410" y="14286"/>
                </a:lnTo>
                <a:lnTo>
                  <a:pt x="780710" y="8144"/>
                </a:lnTo>
                <a:lnTo>
                  <a:pt x="731536" y="3668"/>
                </a:lnTo>
                <a:lnTo>
                  <a:pt x="681049" y="929"/>
                </a:lnTo>
                <a:lnTo>
                  <a:pt x="629412" y="0"/>
                </a:lnTo>
                <a:close/>
              </a:path>
            </a:pathLst>
          </a:custGeom>
          <a:solidFill>
            <a:srgbClr val="66CCFF"/>
          </a:solidFill>
        </p:spPr>
        <p:txBody>
          <a:bodyPr wrap="square" lIns="0" tIns="0" rIns="0" bIns="0" rtlCol="0">
            <a:noAutofit/>
          </a:bodyPr>
          <a:lstStyle/>
          <a:p>
            <a:endParaRPr/>
          </a:p>
        </p:txBody>
      </p:sp>
      <p:sp>
        <p:nvSpPr>
          <p:cNvPr id="15" name="object 15"/>
          <p:cNvSpPr/>
          <p:nvPr/>
        </p:nvSpPr>
        <p:spPr>
          <a:xfrm>
            <a:off x="2124075" y="2867025"/>
            <a:ext cx="1258951" cy="560451"/>
          </a:xfrm>
          <a:custGeom>
            <a:avLst/>
            <a:gdLst/>
            <a:ahLst/>
            <a:cxnLst/>
            <a:rect l="l" t="t" r="r" b="b"/>
            <a:pathLst>
              <a:path w="1258951" h="560451">
                <a:moveTo>
                  <a:pt x="0" y="280162"/>
                </a:moveTo>
                <a:lnTo>
                  <a:pt x="8238" y="234728"/>
                </a:lnTo>
                <a:lnTo>
                  <a:pt x="32089" y="191625"/>
                </a:lnTo>
                <a:lnTo>
                  <a:pt x="70256" y="151430"/>
                </a:lnTo>
                <a:lnTo>
                  <a:pt x="121444" y="114720"/>
                </a:lnTo>
                <a:lnTo>
                  <a:pt x="184356" y="82073"/>
                </a:lnTo>
                <a:lnTo>
                  <a:pt x="219803" y="67454"/>
                </a:lnTo>
                <a:lnTo>
                  <a:pt x="257696" y="54067"/>
                </a:lnTo>
                <a:lnTo>
                  <a:pt x="297871" y="41985"/>
                </a:lnTo>
                <a:lnTo>
                  <a:pt x="340167" y="31279"/>
                </a:lnTo>
                <a:lnTo>
                  <a:pt x="384423" y="22022"/>
                </a:lnTo>
                <a:lnTo>
                  <a:pt x="430475" y="14286"/>
                </a:lnTo>
                <a:lnTo>
                  <a:pt x="478162" y="8144"/>
                </a:lnTo>
                <a:lnTo>
                  <a:pt x="527321" y="3668"/>
                </a:lnTo>
                <a:lnTo>
                  <a:pt x="577792" y="929"/>
                </a:lnTo>
                <a:lnTo>
                  <a:pt x="629412" y="0"/>
                </a:lnTo>
                <a:lnTo>
                  <a:pt x="681049" y="929"/>
                </a:lnTo>
                <a:lnTo>
                  <a:pt x="731536" y="3668"/>
                </a:lnTo>
                <a:lnTo>
                  <a:pt x="780710" y="8144"/>
                </a:lnTo>
                <a:lnTo>
                  <a:pt x="828410" y="14286"/>
                </a:lnTo>
                <a:lnTo>
                  <a:pt x="874474" y="22022"/>
                </a:lnTo>
                <a:lnTo>
                  <a:pt x="918739" y="31279"/>
                </a:lnTo>
                <a:lnTo>
                  <a:pt x="961044" y="41985"/>
                </a:lnTo>
                <a:lnTo>
                  <a:pt x="1001227" y="54067"/>
                </a:lnTo>
                <a:lnTo>
                  <a:pt x="1039126" y="67454"/>
                </a:lnTo>
                <a:lnTo>
                  <a:pt x="1074578" y="82073"/>
                </a:lnTo>
                <a:lnTo>
                  <a:pt x="1137498" y="114720"/>
                </a:lnTo>
                <a:lnTo>
                  <a:pt x="1188690" y="151430"/>
                </a:lnTo>
                <a:lnTo>
                  <a:pt x="1226860" y="191625"/>
                </a:lnTo>
                <a:lnTo>
                  <a:pt x="1250712" y="234728"/>
                </a:lnTo>
                <a:lnTo>
                  <a:pt x="1258951" y="280162"/>
                </a:lnTo>
                <a:lnTo>
                  <a:pt x="1256864" y="303151"/>
                </a:lnTo>
                <a:lnTo>
                  <a:pt x="1250712" y="325629"/>
                </a:lnTo>
                <a:lnTo>
                  <a:pt x="1226860" y="368760"/>
                </a:lnTo>
                <a:lnTo>
                  <a:pt x="1188690" y="408976"/>
                </a:lnTo>
                <a:lnTo>
                  <a:pt x="1137498" y="445702"/>
                </a:lnTo>
                <a:lnTo>
                  <a:pt x="1074578" y="478361"/>
                </a:lnTo>
                <a:lnTo>
                  <a:pt x="1039126" y="492984"/>
                </a:lnTo>
                <a:lnTo>
                  <a:pt x="1001227" y="506375"/>
                </a:lnTo>
                <a:lnTo>
                  <a:pt x="961044" y="518460"/>
                </a:lnTo>
                <a:lnTo>
                  <a:pt x="918739" y="529168"/>
                </a:lnTo>
                <a:lnTo>
                  <a:pt x="874474" y="538426"/>
                </a:lnTo>
                <a:lnTo>
                  <a:pt x="828410" y="546162"/>
                </a:lnTo>
                <a:lnTo>
                  <a:pt x="780710" y="552305"/>
                </a:lnTo>
                <a:lnTo>
                  <a:pt x="731536" y="556782"/>
                </a:lnTo>
                <a:lnTo>
                  <a:pt x="681049" y="559521"/>
                </a:lnTo>
                <a:lnTo>
                  <a:pt x="629412" y="560451"/>
                </a:lnTo>
                <a:lnTo>
                  <a:pt x="577792" y="559521"/>
                </a:lnTo>
                <a:lnTo>
                  <a:pt x="527321" y="556782"/>
                </a:lnTo>
                <a:lnTo>
                  <a:pt x="478162" y="552305"/>
                </a:lnTo>
                <a:lnTo>
                  <a:pt x="430475" y="546162"/>
                </a:lnTo>
                <a:lnTo>
                  <a:pt x="384423" y="538426"/>
                </a:lnTo>
                <a:lnTo>
                  <a:pt x="340167" y="529168"/>
                </a:lnTo>
                <a:lnTo>
                  <a:pt x="297871" y="518460"/>
                </a:lnTo>
                <a:lnTo>
                  <a:pt x="257696" y="506375"/>
                </a:lnTo>
                <a:lnTo>
                  <a:pt x="219803" y="492984"/>
                </a:lnTo>
                <a:lnTo>
                  <a:pt x="184356" y="478361"/>
                </a:lnTo>
                <a:lnTo>
                  <a:pt x="121444" y="445702"/>
                </a:lnTo>
                <a:lnTo>
                  <a:pt x="70256" y="408976"/>
                </a:lnTo>
                <a:lnTo>
                  <a:pt x="32089" y="368760"/>
                </a:lnTo>
                <a:lnTo>
                  <a:pt x="8238" y="325629"/>
                </a:lnTo>
                <a:lnTo>
                  <a:pt x="0" y="280162"/>
                </a:lnTo>
                <a:close/>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2343150" y="3392551"/>
            <a:ext cx="76200" cy="2038286"/>
          </a:xfrm>
          <a:custGeom>
            <a:avLst/>
            <a:gdLst/>
            <a:ahLst/>
            <a:cxnLst/>
            <a:rect l="l" t="t" r="r" b="b"/>
            <a:pathLst>
              <a:path w="76200" h="2038286">
                <a:moveTo>
                  <a:pt x="47625" y="63500"/>
                </a:moveTo>
                <a:lnTo>
                  <a:pt x="28575" y="63500"/>
                </a:lnTo>
                <a:lnTo>
                  <a:pt x="28575" y="2038286"/>
                </a:lnTo>
                <a:lnTo>
                  <a:pt x="47625" y="2038286"/>
                </a:lnTo>
                <a:lnTo>
                  <a:pt x="47625" y="63500"/>
                </a:lnTo>
                <a:close/>
              </a:path>
              <a:path w="76200" h="2038286">
                <a:moveTo>
                  <a:pt x="38100" y="0"/>
                </a:moveTo>
                <a:lnTo>
                  <a:pt x="0" y="76200"/>
                </a:lnTo>
                <a:lnTo>
                  <a:pt x="28575" y="76200"/>
                </a:lnTo>
                <a:lnTo>
                  <a:pt x="28575" y="63500"/>
                </a:lnTo>
                <a:lnTo>
                  <a:pt x="69850" y="63500"/>
                </a:lnTo>
                <a:lnTo>
                  <a:pt x="38100" y="0"/>
                </a:lnTo>
                <a:close/>
              </a:path>
              <a:path w="76200" h="2038286">
                <a:moveTo>
                  <a:pt x="69850" y="63500"/>
                </a:moveTo>
                <a:lnTo>
                  <a:pt x="47625" y="63500"/>
                </a:lnTo>
                <a:lnTo>
                  <a:pt x="47625" y="76200"/>
                </a:lnTo>
                <a:lnTo>
                  <a:pt x="76200" y="76200"/>
                </a:lnTo>
                <a:lnTo>
                  <a:pt x="69850" y="63500"/>
                </a:lnTo>
                <a:close/>
              </a:path>
            </a:pathLst>
          </a:custGeom>
          <a:solidFill>
            <a:srgbClr val="000099"/>
          </a:solidFill>
        </p:spPr>
        <p:txBody>
          <a:bodyPr wrap="square" lIns="0" tIns="0" rIns="0" bIns="0" rtlCol="0">
            <a:noAutofit/>
          </a:bodyPr>
          <a:lstStyle/>
          <a:p>
            <a:endParaRPr/>
          </a:p>
        </p:txBody>
      </p:sp>
      <p:sp>
        <p:nvSpPr>
          <p:cNvPr id="17" name="object 17"/>
          <p:cNvSpPr/>
          <p:nvPr/>
        </p:nvSpPr>
        <p:spPr>
          <a:xfrm>
            <a:off x="5324475" y="5305425"/>
            <a:ext cx="2655951" cy="376237"/>
          </a:xfrm>
          <a:custGeom>
            <a:avLst/>
            <a:gdLst/>
            <a:ahLst/>
            <a:cxnLst/>
            <a:rect l="l" t="t" r="r" b="b"/>
            <a:pathLst>
              <a:path w="2655951" h="376237">
                <a:moveTo>
                  <a:pt x="0" y="376237"/>
                </a:moveTo>
                <a:lnTo>
                  <a:pt x="2655951" y="376237"/>
                </a:lnTo>
                <a:lnTo>
                  <a:pt x="2655951" y="0"/>
                </a:lnTo>
                <a:lnTo>
                  <a:pt x="0" y="0"/>
                </a:lnTo>
                <a:lnTo>
                  <a:pt x="0" y="376237"/>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5324475" y="5305425"/>
            <a:ext cx="2655951" cy="376237"/>
          </a:xfrm>
          <a:custGeom>
            <a:avLst/>
            <a:gdLst/>
            <a:ahLst/>
            <a:cxnLst/>
            <a:rect l="l" t="t" r="r" b="b"/>
            <a:pathLst>
              <a:path w="2655951" h="376237">
                <a:moveTo>
                  <a:pt x="0" y="376237"/>
                </a:moveTo>
                <a:lnTo>
                  <a:pt x="2655951" y="376237"/>
                </a:lnTo>
                <a:lnTo>
                  <a:pt x="2655951"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19" name="object 19"/>
          <p:cNvSpPr/>
          <p:nvPr/>
        </p:nvSpPr>
        <p:spPr>
          <a:xfrm>
            <a:off x="5329301" y="4929188"/>
            <a:ext cx="2651125" cy="376237"/>
          </a:xfrm>
          <a:custGeom>
            <a:avLst/>
            <a:gdLst/>
            <a:ahLst/>
            <a:cxnLst/>
            <a:rect l="l" t="t" r="r" b="b"/>
            <a:pathLst>
              <a:path w="2651125" h="376237">
                <a:moveTo>
                  <a:pt x="0" y="376237"/>
                </a:moveTo>
                <a:lnTo>
                  <a:pt x="2651125" y="376237"/>
                </a:lnTo>
                <a:lnTo>
                  <a:pt x="2651125" y="0"/>
                </a:lnTo>
                <a:lnTo>
                  <a:pt x="0" y="0"/>
                </a:lnTo>
                <a:lnTo>
                  <a:pt x="0" y="376237"/>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5329301" y="4929188"/>
            <a:ext cx="2651125" cy="376237"/>
          </a:xfrm>
          <a:custGeom>
            <a:avLst/>
            <a:gdLst/>
            <a:ahLst/>
            <a:cxnLst/>
            <a:rect l="l" t="t" r="r" b="b"/>
            <a:pathLst>
              <a:path w="2651125" h="376237">
                <a:moveTo>
                  <a:pt x="0" y="376237"/>
                </a:moveTo>
                <a:lnTo>
                  <a:pt x="2651125" y="376237"/>
                </a:lnTo>
                <a:lnTo>
                  <a:pt x="2651125"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21" name="object 21"/>
          <p:cNvSpPr/>
          <p:nvPr/>
        </p:nvSpPr>
        <p:spPr>
          <a:xfrm>
            <a:off x="5329301" y="4278376"/>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5329301" y="4278376"/>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ln w="9525">
            <a:solidFill>
              <a:srgbClr val="000000"/>
            </a:solidFill>
          </a:ln>
        </p:spPr>
        <p:txBody>
          <a:bodyPr wrap="square" lIns="0" tIns="0" rIns="0" bIns="0" rtlCol="0">
            <a:noAutofit/>
          </a:bodyPr>
          <a:lstStyle/>
          <a:p>
            <a:endParaRPr/>
          </a:p>
        </p:txBody>
      </p:sp>
      <p:sp>
        <p:nvSpPr>
          <p:cNvPr id="23" name="object 23"/>
          <p:cNvSpPr/>
          <p:nvPr/>
        </p:nvSpPr>
        <p:spPr>
          <a:xfrm>
            <a:off x="5329301" y="3627501"/>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solidFill>
            <a:srgbClr val="FFFFFF"/>
          </a:solidFill>
        </p:spPr>
        <p:txBody>
          <a:bodyPr wrap="square" lIns="0" tIns="0" rIns="0" bIns="0" rtlCol="0">
            <a:noAutofit/>
          </a:bodyPr>
          <a:lstStyle/>
          <a:p>
            <a:endParaRPr/>
          </a:p>
        </p:txBody>
      </p:sp>
      <p:sp>
        <p:nvSpPr>
          <p:cNvPr id="24" name="object 24"/>
          <p:cNvSpPr/>
          <p:nvPr/>
        </p:nvSpPr>
        <p:spPr>
          <a:xfrm>
            <a:off x="5329301" y="3627501"/>
            <a:ext cx="2651125" cy="650875"/>
          </a:xfrm>
          <a:custGeom>
            <a:avLst/>
            <a:gdLst/>
            <a:ahLst/>
            <a:cxnLst/>
            <a:rect l="l" t="t" r="r" b="b"/>
            <a:pathLst>
              <a:path w="2651125" h="650875">
                <a:moveTo>
                  <a:pt x="0" y="650875"/>
                </a:moveTo>
                <a:lnTo>
                  <a:pt x="2651125" y="650875"/>
                </a:lnTo>
                <a:lnTo>
                  <a:pt x="2651125" y="0"/>
                </a:lnTo>
                <a:lnTo>
                  <a:pt x="0" y="0"/>
                </a:lnTo>
                <a:lnTo>
                  <a:pt x="0" y="650875"/>
                </a:lnTo>
                <a:close/>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5978525" y="2873375"/>
            <a:ext cx="1258951" cy="560451"/>
          </a:xfrm>
          <a:custGeom>
            <a:avLst/>
            <a:gdLst/>
            <a:ahLst/>
            <a:cxnLst/>
            <a:rect l="l" t="t" r="r" b="b"/>
            <a:pathLst>
              <a:path w="1258951" h="560451">
                <a:moveTo>
                  <a:pt x="629411" y="0"/>
                </a:moveTo>
                <a:lnTo>
                  <a:pt x="577792" y="929"/>
                </a:lnTo>
                <a:lnTo>
                  <a:pt x="527321" y="3668"/>
                </a:lnTo>
                <a:lnTo>
                  <a:pt x="478162" y="8144"/>
                </a:lnTo>
                <a:lnTo>
                  <a:pt x="430475" y="14286"/>
                </a:lnTo>
                <a:lnTo>
                  <a:pt x="384423" y="22022"/>
                </a:lnTo>
                <a:lnTo>
                  <a:pt x="340167" y="31279"/>
                </a:lnTo>
                <a:lnTo>
                  <a:pt x="297871" y="41985"/>
                </a:lnTo>
                <a:lnTo>
                  <a:pt x="257696" y="54067"/>
                </a:lnTo>
                <a:lnTo>
                  <a:pt x="219803" y="67454"/>
                </a:lnTo>
                <a:lnTo>
                  <a:pt x="184356" y="82073"/>
                </a:lnTo>
                <a:lnTo>
                  <a:pt x="121444" y="114720"/>
                </a:lnTo>
                <a:lnTo>
                  <a:pt x="70256" y="151430"/>
                </a:lnTo>
                <a:lnTo>
                  <a:pt x="32089" y="191625"/>
                </a:lnTo>
                <a:lnTo>
                  <a:pt x="8238" y="234728"/>
                </a:lnTo>
                <a:lnTo>
                  <a:pt x="0" y="280162"/>
                </a:lnTo>
                <a:lnTo>
                  <a:pt x="2086" y="303151"/>
                </a:lnTo>
                <a:lnTo>
                  <a:pt x="18293" y="347523"/>
                </a:lnTo>
                <a:lnTo>
                  <a:pt x="49464" y="389268"/>
                </a:lnTo>
                <a:lnTo>
                  <a:pt x="94304" y="427812"/>
                </a:lnTo>
                <a:lnTo>
                  <a:pt x="151515" y="462576"/>
                </a:lnTo>
                <a:lnTo>
                  <a:pt x="219803" y="492984"/>
                </a:lnTo>
                <a:lnTo>
                  <a:pt x="257696" y="506375"/>
                </a:lnTo>
                <a:lnTo>
                  <a:pt x="297871" y="518460"/>
                </a:lnTo>
                <a:lnTo>
                  <a:pt x="340167" y="529168"/>
                </a:lnTo>
                <a:lnTo>
                  <a:pt x="384423" y="538426"/>
                </a:lnTo>
                <a:lnTo>
                  <a:pt x="430475" y="546162"/>
                </a:lnTo>
                <a:lnTo>
                  <a:pt x="478162" y="552305"/>
                </a:lnTo>
                <a:lnTo>
                  <a:pt x="527321" y="556782"/>
                </a:lnTo>
                <a:lnTo>
                  <a:pt x="577792" y="559521"/>
                </a:lnTo>
                <a:lnTo>
                  <a:pt x="629411" y="560451"/>
                </a:lnTo>
                <a:lnTo>
                  <a:pt x="681049" y="559521"/>
                </a:lnTo>
                <a:lnTo>
                  <a:pt x="731536" y="556782"/>
                </a:lnTo>
                <a:lnTo>
                  <a:pt x="780710" y="552305"/>
                </a:lnTo>
                <a:lnTo>
                  <a:pt x="828410" y="546162"/>
                </a:lnTo>
                <a:lnTo>
                  <a:pt x="874474" y="538426"/>
                </a:lnTo>
                <a:lnTo>
                  <a:pt x="918739" y="529168"/>
                </a:lnTo>
                <a:lnTo>
                  <a:pt x="961044" y="518460"/>
                </a:lnTo>
                <a:lnTo>
                  <a:pt x="1001227" y="506375"/>
                </a:lnTo>
                <a:lnTo>
                  <a:pt x="1039126" y="492984"/>
                </a:lnTo>
                <a:lnTo>
                  <a:pt x="1074578" y="478361"/>
                </a:lnTo>
                <a:lnTo>
                  <a:pt x="1137498" y="445702"/>
                </a:lnTo>
                <a:lnTo>
                  <a:pt x="1188690" y="408976"/>
                </a:lnTo>
                <a:lnTo>
                  <a:pt x="1226860" y="368760"/>
                </a:lnTo>
                <a:lnTo>
                  <a:pt x="1250712" y="325629"/>
                </a:lnTo>
                <a:lnTo>
                  <a:pt x="1258951" y="280162"/>
                </a:lnTo>
                <a:lnTo>
                  <a:pt x="1256864" y="257190"/>
                </a:lnTo>
                <a:lnTo>
                  <a:pt x="1240657" y="212849"/>
                </a:lnTo>
                <a:lnTo>
                  <a:pt x="1209484" y="171128"/>
                </a:lnTo>
                <a:lnTo>
                  <a:pt x="1164641" y="132603"/>
                </a:lnTo>
                <a:lnTo>
                  <a:pt x="1107423" y="97853"/>
                </a:lnTo>
                <a:lnTo>
                  <a:pt x="1039126" y="67454"/>
                </a:lnTo>
                <a:lnTo>
                  <a:pt x="1001227" y="54067"/>
                </a:lnTo>
                <a:lnTo>
                  <a:pt x="961044" y="41985"/>
                </a:lnTo>
                <a:lnTo>
                  <a:pt x="918739" y="31279"/>
                </a:lnTo>
                <a:lnTo>
                  <a:pt x="874474" y="22022"/>
                </a:lnTo>
                <a:lnTo>
                  <a:pt x="828410" y="14286"/>
                </a:lnTo>
                <a:lnTo>
                  <a:pt x="780710" y="8144"/>
                </a:lnTo>
                <a:lnTo>
                  <a:pt x="731536" y="3668"/>
                </a:lnTo>
                <a:lnTo>
                  <a:pt x="681049" y="929"/>
                </a:lnTo>
                <a:lnTo>
                  <a:pt x="629411" y="0"/>
                </a:lnTo>
                <a:close/>
              </a:path>
            </a:pathLst>
          </a:custGeom>
          <a:solidFill>
            <a:srgbClr val="66CCFF"/>
          </a:solidFill>
        </p:spPr>
        <p:txBody>
          <a:bodyPr wrap="square" lIns="0" tIns="0" rIns="0" bIns="0" rtlCol="0">
            <a:noAutofit/>
          </a:bodyPr>
          <a:lstStyle/>
          <a:p>
            <a:endParaRPr/>
          </a:p>
        </p:txBody>
      </p:sp>
      <p:sp>
        <p:nvSpPr>
          <p:cNvPr id="26" name="object 26"/>
          <p:cNvSpPr/>
          <p:nvPr/>
        </p:nvSpPr>
        <p:spPr>
          <a:xfrm>
            <a:off x="5978525" y="2873375"/>
            <a:ext cx="1258951" cy="560451"/>
          </a:xfrm>
          <a:custGeom>
            <a:avLst/>
            <a:gdLst/>
            <a:ahLst/>
            <a:cxnLst/>
            <a:rect l="l" t="t" r="r" b="b"/>
            <a:pathLst>
              <a:path w="1258951" h="560451">
                <a:moveTo>
                  <a:pt x="0" y="280162"/>
                </a:moveTo>
                <a:lnTo>
                  <a:pt x="8238" y="234728"/>
                </a:lnTo>
                <a:lnTo>
                  <a:pt x="32089" y="191625"/>
                </a:lnTo>
                <a:lnTo>
                  <a:pt x="70256" y="151430"/>
                </a:lnTo>
                <a:lnTo>
                  <a:pt x="121444" y="114720"/>
                </a:lnTo>
                <a:lnTo>
                  <a:pt x="184356" y="82073"/>
                </a:lnTo>
                <a:lnTo>
                  <a:pt x="219803" y="67454"/>
                </a:lnTo>
                <a:lnTo>
                  <a:pt x="257696" y="54067"/>
                </a:lnTo>
                <a:lnTo>
                  <a:pt x="297871" y="41985"/>
                </a:lnTo>
                <a:lnTo>
                  <a:pt x="340167" y="31279"/>
                </a:lnTo>
                <a:lnTo>
                  <a:pt x="384423" y="22022"/>
                </a:lnTo>
                <a:lnTo>
                  <a:pt x="430475" y="14286"/>
                </a:lnTo>
                <a:lnTo>
                  <a:pt x="478162" y="8144"/>
                </a:lnTo>
                <a:lnTo>
                  <a:pt x="527321" y="3668"/>
                </a:lnTo>
                <a:lnTo>
                  <a:pt x="577792" y="929"/>
                </a:lnTo>
                <a:lnTo>
                  <a:pt x="629411" y="0"/>
                </a:lnTo>
                <a:lnTo>
                  <a:pt x="681049" y="929"/>
                </a:lnTo>
                <a:lnTo>
                  <a:pt x="731536" y="3668"/>
                </a:lnTo>
                <a:lnTo>
                  <a:pt x="780710" y="8144"/>
                </a:lnTo>
                <a:lnTo>
                  <a:pt x="828410" y="14286"/>
                </a:lnTo>
                <a:lnTo>
                  <a:pt x="874474" y="22022"/>
                </a:lnTo>
                <a:lnTo>
                  <a:pt x="918739" y="31279"/>
                </a:lnTo>
                <a:lnTo>
                  <a:pt x="961044" y="41985"/>
                </a:lnTo>
                <a:lnTo>
                  <a:pt x="1001227" y="54067"/>
                </a:lnTo>
                <a:lnTo>
                  <a:pt x="1039126" y="67454"/>
                </a:lnTo>
                <a:lnTo>
                  <a:pt x="1074578" y="82073"/>
                </a:lnTo>
                <a:lnTo>
                  <a:pt x="1137498" y="114720"/>
                </a:lnTo>
                <a:lnTo>
                  <a:pt x="1188690" y="151430"/>
                </a:lnTo>
                <a:lnTo>
                  <a:pt x="1226860" y="191625"/>
                </a:lnTo>
                <a:lnTo>
                  <a:pt x="1250712" y="234728"/>
                </a:lnTo>
                <a:lnTo>
                  <a:pt x="1258951" y="280162"/>
                </a:lnTo>
                <a:lnTo>
                  <a:pt x="1256864" y="303151"/>
                </a:lnTo>
                <a:lnTo>
                  <a:pt x="1250712" y="325629"/>
                </a:lnTo>
                <a:lnTo>
                  <a:pt x="1226860" y="368760"/>
                </a:lnTo>
                <a:lnTo>
                  <a:pt x="1188690" y="408976"/>
                </a:lnTo>
                <a:lnTo>
                  <a:pt x="1137498" y="445702"/>
                </a:lnTo>
                <a:lnTo>
                  <a:pt x="1074578" y="478361"/>
                </a:lnTo>
                <a:lnTo>
                  <a:pt x="1039126" y="492984"/>
                </a:lnTo>
                <a:lnTo>
                  <a:pt x="1001227" y="506375"/>
                </a:lnTo>
                <a:lnTo>
                  <a:pt x="961044" y="518460"/>
                </a:lnTo>
                <a:lnTo>
                  <a:pt x="918739" y="529168"/>
                </a:lnTo>
                <a:lnTo>
                  <a:pt x="874474" y="538426"/>
                </a:lnTo>
                <a:lnTo>
                  <a:pt x="828410" y="546162"/>
                </a:lnTo>
                <a:lnTo>
                  <a:pt x="780710" y="552305"/>
                </a:lnTo>
                <a:lnTo>
                  <a:pt x="731536" y="556782"/>
                </a:lnTo>
                <a:lnTo>
                  <a:pt x="681049" y="559521"/>
                </a:lnTo>
                <a:lnTo>
                  <a:pt x="629411" y="560451"/>
                </a:lnTo>
                <a:lnTo>
                  <a:pt x="577792" y="559521"/>
                </a:lnTo>
                <a:lnTo>
                  <a:pt x="527321" y="556782"/>
                </a:lnTo>
                <a:lnTo>
                  <a:pt x="478162" y="552305"/>
                </a:lnTo>
                <a:lnTo>
                  <a:pt x="430475" y="546162"/>
                </a:lnTo>
                <a:lnTo>
                  <a:pt x="384423" y="538426"/>
                </a:lnTo>
                <a:lnTo>
                  <a:pt x="340167" y="529168"/>
                </a:lnTo>
                <a:lnTo>
                  <a:pt x="297871" y="518460"/>
                </a:lnTo>
                <a:lnTo>
                  <a:pt x="257696" y="506375"/>
                </a:lnTo>
                <a:lnTo>
                  <a:pt x="219803" y="492984"/>
                </a:lnTo>
                <a:lnTo>
                  <a:pt x="184356" y="478361"/>
                </a:lnTo>
                <a:lnTo>
                  <a:pt x="121444" y="445702"/>
                </a:lnTo>
                <a:lnTo>
                  <a:pt x="70256" y="408976"/>
                </a:lnTo>
                <a:lnTo>
                  <a:pt x="32089" y="368760"/>
                </a:lnTo>
                <a:lnTo>
                  <a:pt x="8238" y="325629"/>
                </a:lnTo>
                <a:lnTo>
                  <a:pt x="0" y="280162"/>
                </a:lnTo>
                <a:close/>
              </a:path>
            </a:pathLst>
          </a:custGeom>
          <a:ln w="9525">
            <a:solidFill>
              <a:srgbClr val="000000"/>
            </a:solidFill>
          </a:ln>
        </p:spPr>
        <p:txBody>
          <a:bodyPr wrap="square" lIns="0" tIns="0" rIns="0" bIns="0" rtlCol="0">
            <a:noAutofit/>
          </a:bodyPr>
          <a:lstStyle/>
          <a:p>
            <a:endParaRPr/>
          </a:p>
        </p:txBody>
      </p:sp>
      <p:sp>
        <p:nvSpPr>
          <p:cNvPr id="27" name="object 27"/>
          <p:cNvSpPr txBox="1"/>
          <p:nvPr/>
        </p:nvSpPr>
        <p:spPr>
          <a:xfrm>
            <a:off x="152400" y="1239012"/>
            <a:ext cx="8839200" cy="2032635"/>
          </a:xfrm>
          <a:prstGeom prst="rect">
            <a:avLst/>
          </a:prstGeom>
        </p:spPr>
        <p:txBody>
          <a:bodyPr vert="horz" wrap="square" lIns="0" tIns="0" rIns="0" bIns="0" rtlCol="0">
            <a:noAutofit/>
          </a:bodyPr>
          <a:lstStyle/>
          <a:p>
            <a:pPr marL="355600" indent="-343535">
              <a:lnSpc>
                <a:spcPct val="100000"/>
              </a:lnSpc>
              <a:buClr>
                <a:srgbClr val="006FC0"/>
              </a:buClr>
              <a:buSzPct val="70312"/>
              <a:buFont typeface="Wingdings"/>
              <a:buChar char=""/>
              <a:tabLst>
                <a:tab pos="355600" algn="l"/>
              </a:tabLst>
            </a:pPr>
            <a:r>
              <a:rPr sz="3200" spc="0" dirty="0" smtClean="0">
                <a:latin typeface="Calibri"/>
                <a:cs typeface="Calibri"/>
              </a:rPr>
              <a:t>RIP</a:t>
            </a:r>
            <a:r>
              <a:rPr sz="3200" spc="-20" dirty="0" smtClean="0">
                <a:latin typeface="Calibri"/>
                <a:cs typeface="Calibri"/>
              </a:rPr>
              <a:t> </a:t>
            </a:r>
            <a:r>
              <a:rPr sz="3200" spc="0" dirty="0" smtClean="0">
                <a:latin typeface="宋体"/>
                <a:cs typeface="宋体"/>
              </a:rPr>
              <a:t>路由表由应用层进</a:t>
            </a:r>
            <a:r>
              <a:rPr sz="3200" spc="-15" dirty="0" smtClean="0">
                <a:latin typeface="宋体"/>
                <a:cs typeface="宋体"/>
              </a:rPr>
              <a:t>程</a:t>
            </a:r>
            <a:r>
              <a:rPr sz="3200" spc="-50" dirty="0" smtClean="0">
                <a:solidFill>
                  <a:srgbClr val="C00000"/>
                </a:solidFill>
                <a:latin typeface="Calibri"/>
                <a:cs typeface="Calibri"/>
              </a:rPr>
              <a:t>r</a:t>
            </a:r>
            <a:r>
              <a:rPr sz="3200" spc="0" dirty="0" smtClean="0">
                <a:solidFill>
                  <a:srgbClr val="C00000"/>
                </a:solidFill>
                <a:latin typeface="Calibri"/>
                <a:cs typeface="Calibri"/>
              </a:rPr>
              <a:t>ou</a:t>
            </a:r>
            <a:r>
              <a:rPr sz="3200" spc="-45" dirty="0" smtClean="0">
                <a:solidFill>
                  <a:srgbClr val="C00000"/>
                </a:solidFill>
                <a:latin typeface="Calibri"/>
                <a:cs typeface="Calibri"/>
              </a:rPr>
              <a:t>t</a:t>
            </a:r>
            <a:r>
              <a:rPr sz="3200" spc="0" dirty="0" smtClean="0">
                <a:solidFill>
                  <a:srgbClr val="C00000"/>
                </a:solidFill>
                <a:latin typeface="Calibri"/>
                <a:cs typeface="Calibri"/>
              </a:rPr>
              <a:t>e-d</a:t>
            </a:r>
            <a:r>
              <a:rPr sz="3200" spc="-40" dirty="0" smtClean="0">
                <a:solidFill>
                  <a:srgbClr val="C00000"/>
                </a:solidFill>
                <a:latin typeface="Calibri"/>
                <a:cs typeface="Calibri"/>
              </a:rPr>
              <a:t> </a:t>
            </a:r>
            <a:r>
              <a:rPr sz="3200" spc="0" dirty="0" smtClean="0">
                <a:latin typeface="Calibri"/>
                <a:cs typeface="Calibri"/>
              </a:rPr>
              <a:t>(daemon,</a:t>
            </a:r>
            <a:r>
              <a:rPr sz="3200" spc="0" dirty="0" smtClean="0">
                <a:latin typeface="宋体"/>
                <a:cs typeface="宋体"/>
              </a:rPr>
              <a:t>后</a:t>
            </a:r>
            <a:endParaRPr sz="3200" dirty="0">
              <a:latin typeface="宋体"/>
              <a:cs typeface="宋体"/>
            </a:endParaRPr>
          </a:p>
          <a:p>
            <a:pPr marL="355600">
              <a:lnSpc>
                <a:spcPct val="100000"/>
              </a:lnSpc>
            </a:pPr>
            <a:r>
              <a:rPr sz="3200" dirty="0" smtClean="0">
                <a:latin typeface="宋体"/>
                <a:cs typeface="宋体"/>
              </a:rPr>
              <a:t>台守护进</a:t>
            </a:r>
            <a:r>
              <a:rPr sz="3200" spc="-10" dirty="0" smtClean="0">
                <a:latin typeface="宋体"/>
                <a:cs typeface="宋体"/>
              </a:rPr>
              <a:t>程</a:t>
            </a:r>
            <a:r>
              <a:rPr sz="3200" spc="-5" dirty="0" smtClean="0">
                <a:latin typeface="Calibri"/>
                <a:cs typeface="Calibri"/>
              </a:rPr>
              <a:t>)</a:t>
            </a:r>
            <a:r>
              <a:rPr sz="3200" spc="0" dirty="0" smtClean="0">
                <a:latin typeface="宋体"/>
                <a:cs typeface="宋体"/>
              </a:rPr>
              <a:t>管理</a:t>
            </a:r>
            <a:r>
              <a:rPr lang="zh-CN" altLang="en-US" sz="3200" spc="0" dirty="0" smtClean="0">
                <a:latin typeface="宋体"/>
                <a:cs typeface="宋体"/>
              </a:rPr>
              <a:t>，为高层协议，由</a:t>
            </a:r>
            <a:r>
              <a:rPr lang="en-US" altLang="zh-CN" sz="3200" spc="0" dirty="0" smtClean="0">
                <a:latin typeface="宋体"/>
                <a:cs typeface="宋体"/>
              </a:rPr>
              <a:t>UDP</a:t>
            </a:r>
            <a:r>
              <a:rPr lang="zh-CN" altLang="en-US" sz="3200" spc="0" dirty="0" smtClean="0">
                <a:latin typeface="宋体"/>
                <a:cs typeface="宋体"/>
              </a:rPr>
              <a:t>提供服务</a:t>
            </a:r>
            <a:endParaRPr sz="3200" dirty="0">
              <a:latin typeface="宋体"/>
              <a:cs typeface="宋体"/>
            </a:endParaRPr>
          </a:p>
          <a:p>
            <a:pPr>
              <a:lnSpc>
                <a:spcPts val="750"/>
              </a:lnSpc>
              <a:spcBef>
                <a:spcPts val="17"/>
              </a:spcBef>
            </a:pPr>
            <a:endParaRPr sz="750" dirty="0"/>
          </a:p>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通告信息</a:t>
            </a:r>
            <a:r>
              <a:rPr sz="3200" spc="-10" dirty="0" smtClean="0">
                <a:latin typeface="宋体"/>
                <a:cs typeface="宋体"/>
              </a:rPr>
              <a:t>由</a:t>
            </a:r>
            <a:r>
              <a:rPr sz="3200" spc="0" dirty="0" smtClean="0">
                <a:latin typeface="Calibri"/>
                <a:cs typeface="Calibri"/>
              </a:rPr>
              <a:t>UD</a:t>
            </a:r>
            <a:r>
              <a:rPr sz="3200" spc="-10" dirty="0" smtClean="0">
                <a:latin typeface="Calibri"/>
                <a:cs typeface="Calibri"/>
              </a:rPr>
              <a:t>P</a:t>
            </a:r>
            <a:r>
              <a:rPr sz="3200" spc="0" dirty="0" smtClean="0">
                <a:latin typeface="宋体"/>
                <a:cs typeface="宋体"/>
              </a:rPr>
              <a:t>报文段定</a:t>
            </a:r>
            <a:r>
              <a:rPr sz="3200" spc="5" dirty="0" smtClean="0">
                <a:latin typeface="宋体"/>
                <a:cs typeface="宋体"/>
              </a:rPr>
              <a:t>期</a:t>
            </a:r>
            <a:r>
              <a:rPr sz="3200" spc="0" dirty="0" smtClean="0">
                <a:latin typeface="宋体"/>
                <a:cs typeface="宋体"/>
              </a:rPr>
              <a:t>重复发送</a:t>
            </a:r>
            <a:endParaRPr sz="3200" dirty="0">
              <a:latin typeface="宋体"/>
              <a:cs typeface="宋体"/>
            </a:endParaRPr>
          </a:p>
          <a:p>
            <a:pPr>
              <a:lnSpc>
                <a:spcPts val="550"/>
              </a:lnSpc>
              <a:spcBef>
                <a:spcPts val="20"/>
              </a:spcBef>
            </a:pPr>
            <a:endParaRPr sz="550" dirty="0"/>
          </a:p>
          <a:p>
            <a:pPr>
              <a:lnSpc>
                <a:spcPts val="1000"/>
              </a:lnSpc>
            </a:pPr>
            <a:endParaRPr sz="1000" dirty="0"/>
          </a:p>
          <a:p>
            <a:pPr marL="1868805">
              <a:lnSpc>
                <a:spcPts val="2140"/>
              </a:lnSpc>
              <a:tabLst>
                <a:tab pos="5723890" algn="l"/>
              </a:tabLst>
            </a:pPr>
            <a:r>
              <a:rPr lang="zh-CN" altLang="en-US" sz="2700" baseline="1543" dirty="0" smtClean="0">
                <a:latin typeface="Arial"/>
                <a:cs typeface="Arial"/>
              </a:rPr>
              <a:t>   </a:t>
            </a:r>
            <a:r>
              <a:rPr sz="2700" baseline="1543" dirty="0" smtClean="0">
                <a:latin typeface="Arial"/>
                <a:cs typeface="Arial"/>
              </a:rPr>
              <a:t>ro</a:t>
            </a:r>
            <a:r>
              <a:rPr sz="2700" spc="-15" baseline="1543" dirty="0" smtClean="0">
                <a:latin typeface="Arial"/>
                <a:cs typeface="Arial"/>
              </a:rPr>
              <a:t>u</a:t>
            </a:r>
            <a:r>
              <a:rPr sz="2700" spc="0" baseline="1543" dirty="0" smtClean="0">
                <a:latin typeface="Arial"/>
                <a:cs typeface="Arial"/>
              </a:rPr>
              <a:t>ted	</a:t>
            </a:r>
            <a:r>
              <a:rPr lang="zh-CN" altLang="en-US" sz="2700" spc="0" baseline="1543" dirty="0" smtClean="0">
                <a:latin typeface="Arial"/>
                <a:cs typeface="Arial"/>
              </a:rPr>
              <a:t>   </a:t>
            </a:r>
            <a:r>
              <a:rPr sz="1800" spc="0" dirty="0" smtClean="0">
                <a:latin typeface="Arial"/>
                <a:cs typeface="Arial"/>
              </a:rPr>
              <a:t>ro</a:t>
            </a:r>
            <a:r>
              <a:rPr sz="1800" spc="-10" dirty="0" smtClean="0">
                <a:latin typeface="Arial"/>
                <a:cs typeface="Arial"/>
              </a:rPr>
              <a:t>u</a:t>
            </a:r>
            <a:r>
              <a:rPr sz="1800" spc="0" dirty="0" smtClean="0">
                <a:latin typeface="Arial"/>
                <a:cs typeface="Arial"/>
              </a:rPr>
              <a:t>ted</a:t>
            </a:r>
            <a:endParaRPr sz="1800" dirty="0">
              <a:latin typeface="Arial"/>
              <a:cs typeface="Arial"/>
            </a:endParaRPr>
          </a:p>
        </p:txBody>
      </p:sp>
      <p:sp>
        <p:nvSpPr>
          <p:cNvPr id="28" name="object 28"/>
          <p:cNvSpPr txBox="1"/>
          <p:nvPr/>
        </p:nvSpPr>
        <p:spPr>
          <a:xfrm>
            <a:off x="1342771" y="5339944"/>
            <a:ext cx="84645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p</a:t>
            </a:r>
            <a:r>
              <a:rPr sz="1800" spc="-10" dirty="0" smtClean="0">
                <a:latin typeface="Arial"/>
                <a:cs typeface="Arial"/>
              </a:rPr>
              <a:t>h</a:t>
            </a:r>
            <a:r>
              <a:rPr sz="1800" spc="-25" dirty="0" smtClean="0">
                <a:latin typeface="Arial"/>
                <a:cs typeface="Arial"/>
              </a:rPr>
              <a:t>y</a:t>
            </a:r>
            <a:r>
              <a:rPr sz="1800" spc="0" dirty="0" smtClean="0">
                <a:latin typeface="Arial"/>
                <a:cs typeface="Arial"/>
              </a:rPr>
              <a:t>sic</a:t>
            </a:r>
            <a:r>
              <a:rPr sz="1800" spc="-10" dirty="0" smtClean="0">
                <a:latin typeface="Arial"/>
                <a:cs typeface="Arial"/>
              </a:rPr>
              <a:t>a</a:t>
            </a:r>
            <a:r>
              <a:rPr sz="1800" spc="0" dirty="0" smtClean="0">
                <a:latin typeface="Arial"/>
                <a:cs typeface="Arial"/>
              </a:rPr>
              <a:t>l</a:t>
            </a:r>
            <a:endParaRPr sz="1800">
              <a:latin typeface="Arial"/>
              <a:cs typeface="Arial"/>
            </a:endParaRPr>
          </a:p>
        </p:txBody>
      </p:sp>
      <p:sp>
        <p:nvSpPr>
          <p:cNvPr id="29" name="object 29"/>
          <p:cNvSpPr txBox="1"/>
          <p:nvPr/>
        </p:nvSpPr>
        <p:spPr>
          <a:xfrm>
            <a:off x="1347342" y="4963542"/>
            <a:ext cx="36766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l</a:t>
            </a:r>
            <a:r>
              <a:rPr sz="1800" spc="-10" dirty="0" smtClean="0">
                <a:latin typeface="Arial"/>
                <a:cs typeface="Arial"/>
              </a:rPr>
              <a:t>i</a:t>
            </a:r>
            <a:r>
              <a:rPr sz="1800" spc="0" dirty="0" smtClean="0">
                <a:latin typeface="Arial"/>
                <a:cs typeface="Arial"/>
              </a:rPr>
              <a:t>nk</a:t>
            </a:r>
            <a:endParaRPr sz="1800">
              <a:latin typeface="Arial"/>
              <a:cs typeface="Arial"/>
            </a:endParaRPr>
          </a:p>
        </p:txBody>
      </p:sp>
      <p:sp>
        <p:nvSpPr>
          <p:cNvPr id="30" name="object 30"/>
          <p:cNvSpPr txBox="1"/>
          <p:nvPr/>
        </p:nvSpPr>
        <p:spPr>
          <a:xfrm>
            <a:off x="1347342" y="4312413"/>
            <a:ext cx="820419" cy="559435"/>
          </a:xfrm>
          <a:prstGeom prst="rect">
            <a:avLst/>
          </a:prstGeom>
        </p:spPr>
        <p:txBody>
          <a:bodyPr vert="horz" wrap="square" lIns="0" tIns="0" rIns="0" bIns="0" rtlCol="0">
            <a:noAutofit/>
          </a:bodyPr>
          <a:lstStyle/>
          <a:p>
            <a:pPr marR="0" algn="ctr">
              <a:lnSpc>
                <a:spcPct val="100000"/>
              </a:lnSpc>
            </a:pPr>
            <a:r>
              <a:rPr sz="1800" dirty="0" smtClean="0">
                <a:latin typeface="Arial"/>
                <a:cs typeface="Arial"/>
              </a:rPr>
              <a:t>n</a:t>
            </a:r>
            <a:r>
              <a:rPr sz="1800" spc="-10" dirty="0" smtClean="0">
                <a:latin typeface="Arial"/>
                <a:cs typeface="Arial"/>
              </a:rPr>
              <a:t>e</a:t>
            </a:r>
            <a:r>
              <a:rPr sz="1800" spc="0" dirty="0" smtClean="0">
                <a:latin typeface="Arial"/>
                <a:cs typeface="Arial"/>
              </a:rPr>
              <a:t>t</a:t>
            </a:r>
            <a:r>
              <a:rPr sz="1800" spc="-40" dirty="0" smtClean="0">
                <a:latin typeface="Arial"/>
                <a:cs typeface="Arial"/>
              </a:rPr>
              <a:t>w</a:t>
            </a:r>
            <a:r>
              <a:rPr sz="1800" spc="0" dirty="0" smtClean="0">
                <a:latin typeface="Arial"/>
                <a:cs typeface="Arial"/>
              </a:rPr>
              <a:t>ork</a:t>
            </a:r>
            <a:endParaRPr sz="1800">
              <a:latin typeface="Arial"/>
              <a:cs typeface="Arial"/>
            </a:endParaRPr>
          </a:p>
          <a:p>
            <a:pPr marR="47625" algn="ctr">
              <a:lnSpc>
                <a:spcPct val="100000"/>
              </a:lnSpc>
            </a:pPr>
            <a:r>
              <a:rPr sz="1800" dirty="0" smtClean="0">
                <a:latin typeface="Arial"/>
                <a:cs typeface="Arial"/>
              </a:rPr>
              <a:t>(IP)</a:t>
            </a:r>
            <a:endParaRPr sz="1800">
              <a:latin typeface="Arial"/>
              <a:cs typeface="Arial"/>
            </a:endParaRPr>
          </a:p>
        </p:txBody>
      </p:sp>
      <p:sp>
        <p:nvSpPr>
          <p:cNvPr id="31" name="object 31"/>
          <p:cNvSpPr txBox="1"/>
          <p:nvPr/>
        </p:nvSpPr>
        <p:spPr>
          <a:xfrm>
            <a:off x="2591180" y="4312413"/>
            <a:ext cx="1090930" cy="559435"/>
          </a:xfrm>
          <a:prstGeom prst="rect">
            <a:avLst/>
          </a:prstGeom>
        </p:spPr>
        <p:txBody>
          <a:bodyPr vert="horz" wrap="square" lIns="0" tIns="0" rIns="0" bIns="0" rtlCol="0">
            <a:noAutofit/>
          </a:bodyPr>
          <a:lstStyle/>
          <a:p>
            <a:pPr marL="12700">
              <a:lnSpc>
                <a:spcPct val="100000"/>
              </a:lnSpc>
            </a:pPr>
            <a:r>
              <a:rPr sz="1800" i="1" dirty="0" smtClean="0">
                <a:solidFill>
                  <a:srgbClr val="CC0000"/>
                </a:solidFill>
                <a:latin typeface="Arial"/>
                <a:cs typeface="Arial"/>
              </a:rPr>
              <a:t>for</a:t>
            </a:r>
            <a:r>
              <a:rPr sz="1800" i="1" spc="5" dirty="0" smtClean="0">
                <a:solidFill>
                  <a:srgbClr val="CC0000"/>
                </a:solidFill>
                <a:latin typeface="Arial"/>
                <a:cs typeface="Arial"/>
              </a:rPr>
              <a:t>w</a:t>
            </a:r>
            <a:r>
              <a:rPr sz="1800" i="1" spc="0" dirty="0" smtClean="0">
                <a:solidFill>
                  <a:srgbClr val="CC0000"/>
                </a:solidFill>
                <a:latin typeface="Arial"/>
                <a:cs typeface="Arial"/>
              </a:rPr>
              <a:t>ar</a:t>
            </a:r>
            <a:r>
              <a:rPr sz="1800" i="1" spc="-10" dirty="0" smtClean="0">
                <a:solidFill>
                  <a:srgbClr val="CC0000"/>
                </a:solidFill>
                <a:latin typeface="Arial"/>
                <a:cs typeface="Arial"/>
              </a:rPr>
              <a:t>d</a:t>
            </a:r>
            <a:r>
              <a:rPr sz="1800" i="1" spc="0" dirty="0" smtClean="0">
                <a:solidFill>
                  <a:srgbClr val="CC0000"/>
                </a:solidFill>
                <a:latin typeface="Arial"/>
                <a:cs typeface="Arial"/>
              </a:rPr>
              <a:t>i</a:t>
            </a:r>
            <a:r>
              <a:rPr sz="1800" i="1" spc="-10" dirty="0" smtClean="0">
                <a:solidFill>
                  <a:srgbClr val="CC0000"/>
                </a:solidFill>
                <a:latin typeface="Arial"/>
                <a:cs typeface="Arial"/>
              </a:rPr>
              <a:t>n</a:t>
            </a:r>
            <a:r>
              <a:rPr sz="1800" i="1" spc="0" dirty="0" smtClean="0">
                <a:solidFill>
                  <a:srgbClr val="CC0000"/>
                </a:solidFill>
                <a:latin typeface="Arial"/>
                <a:cs typeface="Arial"/>
              </a:rPr>
              <a:t>g</a:t>
            </a:r>
            <a:endParaRPr sz="1800">
              <a:latin typeface="Arial"/>
              <a:cs typeface="Arial"/>
            </a:endParaRPr>
          </a:p>
          <a:p>
            <a:pPr marL="151130">
              <a:lnSpc>
                <a:spcPct val="100000"/>
              </a:lnSpc>
            </a:pPr>
            <a:r>
              <a:rPr sz="1800" i="1" dirty="0" smtClean="0">
                <a:solidFill>
                  <a:srgbClr val="CC0000"/>
                </a:solidFill>
                <a:latin typeface="Arial"/>
                <a:cs typeface="Arial"/>
              </a:rPr>
              <a:t>ta</a:t>
            </a:r>
            <a:r>
              <a:rPr sz="1800" i="1" spc="-10" dirty="0" smtClean="0">
                <a:solidFill>
                  <a:srgbClr val="CC0000"/>
                </a:solidFill>
                <a:latin typeface="Arial"/>
                <a:cs typeface="Arial"/>
              </a:rPr>
              <a:t>b</a:t>
            </a:r>
            <a:r>
              <a:rPr sz="1800" i="1" spc="0" dirty="0" smtClean="0">
                <a:solidFill>
                  <a:srgbClr val="CC0000"/>
                </a:solidFill>
                <a:latin typeface="Arial"/>
                <a:cs typeface="Arial"/>
              </a:rPr>
              <a:t>le</a:t>
            </a:r>
            <a:endParaRPr sz="1800">
              <a:latin typeface="Arial"/>
              <a:cs typeface="Arial"/>
            </a:endParaRPr>
          </a:p>
        </p:txBody>
      </p:sp>
      <p:sp>
        <p:nvSpPr>
          <p:cNvPr id="32" name="object 32"/>
          <p:cNvSpPr txBox="1"/>
          <p:nvPr/>
        </p:nvSpPr>
        <p:spPr>
          <a:xfrm>
            <a:off x="1347342" y="3661136"/>
            <a:ext cx="925830" cy="560070"/>
          </a:xfrm>
          <a:prstGeom prst="rect">
            <a:avLst/>
          </a:prstGeom>
        </p:spPr>
        <p:txBody>
          <a:bodyPr vert="horz" wrap="square" lIns="0" tIns="0" rIns="0" bIns="0" rtlCol="0">
            <a:noAutofit/>
          </a:bodyPr>
          <a:lstStyle/>
          <a:p>
            <a:pPr marL="139065" marR="12700" indent="-127000">
              <a:lnSpc>
                <a:spcPct val="100099"/>
              </a:lnSpc>
            </a:pPr>
            <a:r>
              <a:rPr sz="1800" dirty="0" smtClean="0">
                <a:latin typeface="Arial"/>
                <a:cs typeface="Arial"/>
              </a:rPr>
              <a:t>tra</a:t>
            </a:r>
            <a:r>
              <a:rPr sz="1800" spc="-10" dirty="0" smtClean="0">
                <a:latin typeface="Arial"/>
                <a:cs typeface="Arial"/>
              </a:rPr>
              <a:t>n</a:t>
            </a:r>
            <a:r>
              <a:rPr sz="1800" spc="0" dirty="0" smtClean="0">
                <a:latin typeface="Arial"/>
                <a:cs typeface="Arial"/>
              </a:rPr>
              <a:t>sp</a:t>
            </a:r>
            <a:r>
              <a:rPr sz="1800" spc="-10" dirty="0" smtClean="0">
                <a:latin typeface="Arial"/>
                <a:cs typeface="Arial"/>
              </a:rPr>
              <a:t>ort</a:t>
            </a:r>
            <a:r>
              <a:rPr sz="1800" spc="-5" dirty="0" smtClean="0">
                <a:latin typeface="Arial"/>
                <a:cs typeface="Arial"/>
              </a:rPr>
              <a:t> (U</a:t>
            </a:r>
            <a:r>
              <a:rPr sz="1800" spc="-10" dirty="0" smtClean="0">
                <a:latin typeface="Arial"/>
                <a:cs typeface="Arial"/>
              </a:rPr>
              <a:t>D</a:t>
            </a:r>
            <a:r>
              <a:rPr sz="1800" spc="0" dirty="0" smtClean="0">
                <a:latin typeface="Arial"/>
                <a:cs typeface="Arial"/>
              </a:rPr>
              <a:t>P)</a:t>
            </a:r>
            <a:endParaRPr sz="1800">
              <a:latin typeface="Arial"/>
              <a:cs typeface="Arial"/>
            </a:endParaRPr>
          </a:p>
        </p:txBody>
      </p:sp>
      <p:sp>
        <p:nvSpPr>
          <p:cNvPr id="33" name="object 33"/>
          <p:cNvSpPr txBox="1"/>
          <p:nvPr/>
        </p:nvSpPr>
        <p:spPr>
          <a:xfrm>
            <a:off x="7056501" y="5346345"/>
            <a:ext cx="84645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p</a:t>
            </a:r>
            <a:r>
              <a:rPr sz="1800" spc="-10" dirty="0" smtClean="0">
                <a:latin typeface="Arial"/>
                <a:cs typeface="Arial"/>
              </a:rPr>
              <a:t>h</a:t>
            </a:r>
            <a:r>
              <a:rPr sz="1800" spc="-25" dirty="0" smtClean="0">
                <a:latin typeface="Arial"/>
                <a:cs typeface="Arial"/>
              </a:rPr>
              <a:t>y</a:t>
            </a:r>
            <a:r>
              <a:rPr sz="1800" spc="0" dirty="0" smtClean="0">
                <a:latin typeface="Arial"/>
                <a:cs typeface="Arial"/>
              </a:rPr>
              <a:t>sic</a:t>
            </a:r>
            <a:r>
              <a:rPr sz="1800" spc="-10" dirty="0" smtClean="0">
                <a:latin typeface="Arial"/>
                <a:cs typeface="Arial"/>
              </a:rPr>
              <a:t>a</a:t>
            </a:r>
            <a:r>
              <a:rPr sz="1800" spc="0" dirty="0" smtClean="0">
                <a:latin typeface="Arial"/>
                <a:cs typeface="Arial"/>
              </a:rPr>
              <a:t>l</a:t>
            </a:r>
            <a:endParaRPr sz="1800">
              <a:latin typeface="Arial"/>
              <a:cs typeface="Arial"/>
            </a:endParaRPr>
          </a:p>
        </p:txBody>
      </p:sp>
      <p:sp>
        <p:nvSpPr>
          <p:cNvPr id="34" name="object 34"/>
          <p:cNvSpPr txBox="1"/>
          <p:nvPr/>
        </p:nvSpPr>
        <p:spPr>
          <a:xfrm>
            <a:off x="7535418" y="4969892"/>
            <a:ext cx="36766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l</a:t>
            </a:r>
            <a:r>
              <a:rPr sz="1800" spc="-10" dirty="0" smtClean="0">
                <a:latin typeface="Arial"/>
                <a:cs typeface="Arial"/>
              </a:rPr>
              <a:t>i</a:t>
            </a:r>
            <a:r>
              <a:rPr sz="1800" spc="0" dirty="0" smtClean="0">
                <a:latin typeface="Arial"/>
                <a:cs typeface="Arial"/>
              </a:rPr>
              <a:t>nk</a:t>
            </a:r>
            <a:endParaRPr sz="1800">
              <a:latin typeface="Arial"/>
              <a:cs typeface="Arial"/>
            </a:endParaRPr>
          </a:p>
        </p:txBody>
      </p:sp>
      <p:sp>
        <p:nvSpPr>
          <p:cNvPr id="35" name="object 35"/>
          <p:cNvSpPr txBox="1"/>
          <p:nvPr/>
        </p:nvSpPr>
        <p:spPr>
          <a:xfrm>
            <a:off x="7082408" y="4318890"/>
            <a:ext cx="821055" cy="55943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net</a:t>
            </a:r>
            <a:r>
              <a:rPr sz="1800" spc="-40" dirty="0" smtClean="0">
                <a:latin typeface="Arial"/>
                <a:cs typeface="Arial"/>
              </a:rPr>
              <a:t>w</a:t>
            </a:r>
            <a:r>
              <a:rPr sz="1800" spc="0" dirty="0" smtClean="0">
                <a:latin typeface="Arial"/>
                <a:cs typeface="Arial"/>
              </a:rPr>
              <a:t>ork</a:t>
            </a:r>
            <a:endParaRPr sz="1800">
              <a:latin typeface="Arial"/>
              <a:cs typeface="Arial"/>
            </a:endParaRPr>
          </a:p>
          <a:p>
            <a:pPr marL="438150">
              <a:lnSpc>
                <a:spcPct val="100000"/>
              </a:lnSpc>
            </a:pPr>
            <a:r>
              <a:rPr sz="1800" spc="-10" dirty="0" smtClean="0">
                <a:latin typeface="Arial"/>
                <a:cs typeface="Arial"/>
              </a:rPr>
              <a:t>(IP)</a:t>
            </a:r>
            <a:endParaRPr sz="1800">
              <a:latin typeface="Arial"/>
              <a:cs typeface="Arial"/>
            </a:endParaRPr>
          </a:p>
        </p:txBody>
      </p:sp>
      <p:sp>
        <p:nvSpPr>
          <p:cNvPr id="36" name="object 36"/>
          <p:cNvSpPr txBox="1"/>
          <p:nvPr/>
        </p:nvSpPr>
        <p:spPr>
          <a:xfrm>
            <a:off x="7102220" y="3667761"/>
            <a:ext cx="800735" cy="55943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transprt</a:t>
            </a:r>
            <a:endParaRPr sz="1800">
              <a:latin typeface="Arial"/>
              <a:cs typeface="Arial"/>
            </a:endParaRPr>
          </a:p>
          <a:p>
            <a:pPr marL="152400">
              <a:lnSpc>
                <a:spcPct val="100000"/>
              </a:lnSpc>
            </a:pPr>
            <a:r>
              <a:rPr sz="1800" dirty="0" smtClean="0">
                <a:latin typeface="Arial"/>
                <a:cs typeface="Arial"/>
              </a:rPr>
              <a:t>(U</a:t>
            </a:r>
            <a:r>
              <a:rPr sz="1800" spc="-10" dirty="0" smtClean="0">
                <a:latin typeface="Arial"/>
                <a:cs typeface="Arial"/>
              </a:rPr>
              <a:t>D</a:t>
            </a:r>
            <a:r>
              <a:rPr sz="1800" spc="0" dirty="0" smtClean="0">
                <a:latin typeface="Arial"/>
                <a:cs typeface="Arial"/>
              </a:rPr>
              <a:t>P)</a:t>
            </a:r>
            <a:endParaRPr sz="1800">
              <a:latin typeface="Arial"/>
              <a:cs typeface="Arial"/>
            </a:endParaRPr>
          </a:p>
        </p:txBody>
      </p:sp>
      <p:sp>
        <p:nvSpPr>
          <p:cNvPr id="37" name="object 37"/>
          <p:cNvSpPr/>
          <p:nvPr/>
        </p:nvSpPr>
        <p:spPr>
          <a:xfrm>
            <a:off x="6757923" y="3413125"/>
            <a:ext cx="76200" cy="2038350"/>
          </a:xfrm>
          <a:custGeom>
            <a:avLst/>
            <a:gdLst/>
            <a:ahLst/>
            <a:cxnLst/>
            <a:rect l="l" t="t" r="r" b="b"/>
            <a:pathLst>
              <a:path w="76200" h="2038350">
                <a:moveTo>
                  <a:pt x="47625" y="63500"/>
                </a:moveTo>
                <a:lnTo>
                  <a:pt x="28575" y="63500"/>
                </a:lnTo>
                <a:lnTo>
                  <a:pt x="28575" y="2038350"/>
                </a:lnTo>
                <a:lnTo>
                  <a:pt x="47625" y="2038350"/>
                </a:lnTo>
                <a:lnTo>
                  <a:pt x="47625" y="63500"/>
                </a:lnTo>
                <a:close/>
              </a:path>
              <a:path w="76200" h="2038350">
                <a:moveTo>
                  <a:pt x="38100" y="0"/>
                </a:moveTo>
                <a:lnTo>
                  <a:pt x="0" y="76200"/>
                </a:lnTo>
                <a:lnTo>
                  <a:pt x="28575" y="76200"/>
                </a:lnTo>
                <a:lnTo>
                  <a:pt x="28575" y="63500"/>
                </a:lnTo>
                <a:lnTo>
                  <a:pt x="69850" y="63500"/>
                </a:lnTo>
                <a:lnTo>
                  <a:pt x="38100" y="0"/>
                </a:lnTo>
                <a:close/>
              </a:path>
              <a:path w="76200" h="2038350">
                <a:moveTo>
                  <a:pt x="69850" y="63500"/>
                </a:moveTo>
                <a:lnTo>
                  <a:pt x="47625" y="63500"/>
                </a:lnTo>
                <a:lnTo>
                  <a:pt x="47625" y="76200"/>
                </a:lnTo>
                <a:lnTo>
                  <a:pt x="76200" y="76200"/>
                </a:lnTo>
                <a:lnTo>
                  <a:pt x="69850" y="63500"/>
                </a:lnTo>
                <a:close/>
              </a:path>
            </a:pathLst>
          </a:custGeom>
          <a:solidFill>
            <a:srgbClr val="000099"/>
          </a:solidFill>
        </p:spPr>
        <p:txBody>
          <a:bodyPr wrap="square" lIns="0" tIns="0" rIns="0" bIns="0" rtlCol="0">
            <a:noAutofit/>
          </a:bodyPr>
          <a:lstStyle/>
          <a:p>
            <a:endParaRPr/>
          </a:p>
        </p:txBody>
      </p:sp>
      <p:sp>
        <p:nvSpPr>
          <p:cNvPr id="38" name="object 38"/>
          <p:cNvSpPr/>
          <p:nvPr/>
        </p:nvSpPr>
        <p:spPr>
          <a:xfrm>
            <a:off x="5364226" y="4314825"/>
            <a:ext cx="1233487" cy="574675"/>
          </a:xfrm>
          <a:custGeom>
            <a:avLst/>
            <a:gdLst/>
            <a:ahLst/>
            <a:cxnLst/>
            <a:rect l="l" t="t" r="r" b="b"/>
            <a:pathLst>
              <a:path w="1233487" h="574675">
                <a:moveTo>
                  <a:pt x="0" y="574675"/>
                </a:moveTo>
                <a:lnTo>
                  <a:pt x="1233487" y="574675"/>
                </a:lnTo>
                <a:lnTo>
                  <a:pt x="1233487" y="0"/>
                </a:lnTo>
                <a:lnTo>
                  <a:pt x="0" y="0"/>
                </a:lnTo>
                <a:lnTo>
                  <a:pt x="0" y="574675"/>
                </a:lnTo>
                <a:close/>
              </a:path>
            </a:pathLst>
          </a:custGeom>
          <a:solidFill>
            <a:srgbClr val="FFFFFF"/>
          </a:solidFill>
        </p:spPr>
        <p:txBody>
          <a:bodyPr wrap="square" lIns="0" tIns="0" rIns="0" bIns="0" rtlCol="0">
            <a:noAutofit/>
          </a:bodyPr>
          <a:lstStyle/>
          <a:p>
            <a:endParaRPr/>
          </a:p>
        </p:txBody>
      </p:sp>
      <p:sp>
        <p:nvSpPr>
          <p:cNvPr id="39" name="object 39"/>
          <p:cNvSpPr/>
          <p:nvPr/>
        </p:nvSpPr>
        <p:spPr>
          <a:xfrm>
            <a:off x="5364226" y="4314825"/>
            <a:ext cx="1233487" cy="574675"/>
          </a:xfrm>
          <a:custGeom>
            <a:avLst/>
            <a:gdLst/>
            <a:ahLst/>
            <a:cxnLst/>
            <a:rect l="l" t="t" r="r" b="b"/>
            <a:pathLst>
              <a:path w="1233487" h="574675">
                <a:moveTo>
                  <a:pt x="0" y="574675"/>
                </a:moveTo>
                <a:lnTo>
                  <a:pt x="1233487" y="574675"/>
                </a:lnTo>
                <a:lnTo>
                  <a:pt x="1233487" y="0"/>
                </a:lnTo>
                <a:lnTo>
                  <a:pt x="0" y="0"/>
                </a:lnTo>
                <a:lnTo>
                  <a:pt x="0" y="574675"/>
                </a:lnTo>
                <a:close/>
              </a:path>
            </a:pathLst>
          </a:custGeom>
          <a:ln w="19050">
            <a:solidFill>
              <a:srgbClr val="CC0000"/>
            </a:solidFill>
          </a:ln>
        </p:spPr>
        <p:txBody>
          <a:bodyPr wrap="square" lIns="0" tIns="0" rIns="0" bIns="0" rtlCol="0">
            <a:noAutofit/>
          </a:bodyPr>
          <a:lstStyle/>
          <a:p>
            <a:endParaRPr/>
          </a:p>
        </p:txBody>
      </p:sp>
      <p:sp>
        <p:nvSpPr>
          <p:cNvPr id="40" name="object 40"/>
          <p:cNvSpPr txBox="1"/>
          <p:nvPr/>
        </p:nvSpPr>
        <p:spPr>
          <a:xfrm>
            <a:off x="5436870" y="4322826"/>
            <a:ext cx="1090930" cy="559435"/>
          </a:xfrm>
          <a:prstGeom prst="rect">
            <a:avLst/>
          </a:prstGeom>
        </p:spPr>
        <p:txBody>
          <a:bodyPr vert="horz" wrap="square" lIns="0" tIns="0" rIns="0" bIns="0" rtlCol="0">
            <a:noAutofit/>
          </a:bodyPr>
          <a:lstStyle/>
          <a:p>
            <a:pPr marL="297180" marR="12700" indent="-285115">
              <a:lnSpc>
                <a:spcPct val="100000"/>
              </a:lnSpc>
            </a:pPr>
            <a:r>
              <a:rPr sz="1800" i="1" dirty="0" smtClean="0">
                <a:solidFill>
                  <a:srgbClr val="CC0000"/>
                </a:solidFill>
                <a:latin typeface="Arial"/>
                <a:cs typeface="Arial"/>
              </a:rPr>
              <a:t>for</a:t>
            </a:r>
            <a:r>
              <a:rPr sz="1800" i="1" spc="5" dirty="0" smtClean="0">
                <a:solidFill>
                  <a:srgbClr val="CC0000"/>
                </a:solidFill>
                <a:latin typeface="Arial"/>
                <a:cs typeface="Arial"/>
              </a:rPr>
              <a:t>w</a:t>
            </a:r>
            <a:r>
              <a:rPr sz="1800" i="1" spc="0" dirty="0" smtClean="0">
                <a:solidFill>
                  <a:srgbClr val="CC0000"/>
                </a:solidFill>
                <a:latin typeface="Arial"/>
                <a:cs typeface="Arial"/>
              </a:rPr>
              <a:t>ar</a:t>
            </a:r>
            <a:r>
              <a:rPr sz="1800" i="1" spc="-10" dirty="0" smtClean="0">
                <a:solidFill>
                  <a:srgbClr val="CC0000"/>
                </a:solidFill>
                <a:latin typeface="Arial"/>
                <a:cs typeface="Arial"/>
              </a:rPr>
              <a:t>d</a:t>
            </a:r>
            <a:r>
              <a:rPr sz="1800" i="1" spc="0" dirty="0" smtClean="0">
                <a:solidFill>
                  <a:srgbClr val="CC0000"/>
                </a:solidFill>
                <a:latin typeface="Arial"/>
                <a:cs typeface="Arial"/>
              </a:rPr>
              <a:t>i</a:t>
            </a:r>
            <a:r>
              <a:rPr sz="1800" i="1" spc="-10" dirty="0" smtClean="0">
                <a:solidFill>
                  <a:srgbClr val="CC0000"/>
                </a:solidFill>
                <a:latin typeface="Arial"/>
                <a:cs typeface="Arial"/>
              </a:rPr>
              <a:t>n</a:t>
            </a:r>
            <a:r>
              <a:rPr sz="1800" i="1" spc="0" dirty="0" smtClean="0">
                <a:solidFill>
                  <a:srgbClr val="CC0000"/>
                </a:solidFill>
                <a:latin typeface="Arial"/>
                <a:cs typeface="Arial"/>
              </a:rPr>
              <a:t>g ta</a:t>
            </a:r>
            <a:r>
              <a:rPr sz="1800" i="1" spc="-10" dirty="0" smtClean="0">
                <a:solidFill>
                  <a:srgbClr val="CC0000"/>
                </a:solidFill>
                <a:latin typeface="Arial"/>
                <a:cs typeface="Arial"/>
              </a:rPr>
              <a:t>b</a:t>
            </a:r>
            <a:r>
              <a:rPr sz="1800" i="1" spc="0" dirty="0" smtClean="0">
                <a:solidFill>
                  <a:srgbClr val="CC0000"/>
                </a:solidFill>
                <a:latin typeface="Arial"/>
                <a:cs typeface="Arial"/>
              </a:rPr>
              <a:t>le</a:t>
            </a:r>
            <a:endParaRPr sz="1800">
              <a:latin typeface="Arial"/>
              <a:cs typeface="Arial"/>
            </a:endParaRPr>
          </a:p>
        </p:txBody>
      </p:sp>
      <p:sp>
        <p:nvSpPr>
          <p:cNvPr id="41" name="object 41"/>
          <p:cNvSpPr/>
          <p:nvPr/>
        </p:nvSpPr>
        <p:spPr>
          <a:xfrm>
            <a:off x="2381250" y="5430838"/>
            <a:ext cx="4408551" cy="0"/>
          </a:xfrm>
          <a:custGeom>
            <a:avLst/>
            <a:gdLst/>
            <a:ahLst/>
            <a:cxnLst/>
            <a:rect l="l" t="t" r="r" b="b"/>
            <a:pathLst>
              <a:path w="4408551">
                <a:moveTo>
                  <a:pt x="0" y="0"/>
                </a:moveTo>
                <a:lnTo>
                  <a:pt x="4408551" y="0"/>
                </a:lnTo>
              </a:path>
            </a:pathLst>
          </a:custGeom>
          <a:ln w="19050">
            <a:solidFill>
              <a:srgbClr val="000099"/>
            </a:solidFill>
          </a:ln>
        </p:spPr>
        <p:txBody>
          <a:bodyPr wrap="square" lIns="0" tIns="0" rIns="0" bIns="0" rtlCol="0">
            <a:noAutofit/>
          </a:bodyPr>
          <a:lstStyle/>
          <a:p>
            <a:endParaRPr/>
          </a:p>
        </p:txBody>
      </p:sp>
      <p:sp>
        <p:nvSpPr>
          <p:cNvPr id="42" name="object 42"/>
          <p:cNvSpPr/>
          <p:nvPr/>
        </p:nvSpPr>
        <p:spPr>
          <a:xfrm>
            <a:off x="2855848" y="3452876"/>
            <a:ext cx="76200" cy="866775"/>
          </a:xfrm>
          <a:custGeom>
            <a:avLst/>
            <a:gdLst/>
            <a:ahLst/>
            <a:cxnLst/>
            <a:rect l="l" t="t" r="r" b="b"/>
            <a:pathLst>
              <a:path w="76200" h="866775">
                <a:moveTo>
                  <a:pt x="28575" y="790575"/>
                </a:moveTo>
                <a:lnTo>
                  <a:pt x="0" y="790575"/>
                </a:lnTo>
                <a:lnTo>
                  <a:pt x="38100" y="866775"/>
                </a:lnTo>
                <a:lnTo>
                  <a:pt x="69850" y="803275"/>
                </a:lnTo>
                <a:lnTo>
                  <a:pt x="28575" y="803275"/>
                </a:lnTo>
                <a:lnTo>
                  <a:pt x="28575" y="790575"/>
                </a:lnTo>
                <a:close/>
              </a:path>
              <a:path w="76200" h="866775">
                <a:moveTo>
                  <a:pt x="47625" y="63500"/>
                </a:moveTo>
                <a:lnTo>
                  <a:pt x="28575" y="63500"/>
                </a:lnTo>
                <a:lnTo>
                  <a:pt x="28575" y="803275"/>
                </a:lnTo>
                <a:lnTo>
                  <a:pt x="47625" y="803275"/>
                </a:lnTo>
                <a:lnTo>
                  <a:pt x="47625" y="63500"/>
                </a:lnTo>
                <a:close/>
              </a:path>
              <a:path w="76200" h="866775">
                <a:moveTo>
                  <a:pt x="76200" y="790575"/>
                </a:moveTo>
                <a:lnTo>
                  <a:pt x="47625" y="790575"/>
                </a:lnTo>
                <a:lnTo>
                  <a:pt x="47625" y="803275"/>
                </a:lnTo>
                <a:lnTo>
                  <a:pt x="69850" y="803275"/>
                </a:lnTo>
                <a:lnTo>
                  <a:pt x="76200" y="790575"/>
                </a:lnTo>
                <a:close/>
              </a:path>
              <a:path w="76200" h="866775">
                <a:moveTo>
                  <a:pt x="38100" y="0"/>
                </a:moveTo>
                <a:lnTo>
                  <a:pt x="0" y="76200"/>
                </a:lnTo>
                <a:lnTo>
                  <a:pt x="28575" y="76200"/>
                </a:lnTo>
                <a:lnTo>
                  <a:pt x="28575" y="63500"/>
                </a:lnTo>
                <a:lnTo>
                  <a:pt x="69850" y="63500"/>
                </a:lnTo>
                <a:lnTo>
                  <a:pt x="38100" y="0"/>
                </a:lnTo>
                <a:close/>
              </a:path>
              <a:path w="76200" h="866775">
                <a:moveTo>
                  <a:pt x="69850" y="63500"/>
                </a:moveTo>
                <a:lnTo>
                  <a:pt x="47625" y="63500"/>
                </a:lnTo>
                <a:lnTo>
                  <a:pt x="47625" y="76200"/>
                </a:lnTo>
                <a:lnTo>
                  <a:pt x="76200" y="76200"/>
                </a:lnTo>
                <a:lnTo>
                  <a:pt x="69850" y="63500"/>
                </a:lnTo>
                <a:close/>
              </a:path>
            </a:pathLst>
          </a:custGeom>
          <a:solidFill>
            <a:srgbClr val="CC0000"/>
          </a:solidFill>
        </p:spPr>
        <p:txBody>
          <a:bodyPr wrap="square" lIns="0" tIns="0" rIns="0" bIns="0" rtlCol="0">
            <a:noAutofit/>
          </a:bodyPr>
          <a:lstStyle/>
          <a:p>
            <a:endParaRPr/>
          </a:p>
        </p:txBody>
      </p:sp>
      <p:sp>
        <p:nvSpPr>
          <p:cNvPr id="43" name="object 43"/>
          <p:cNvSpPr/>
          <p:nvPr/>
        </p:nvSpPr>
        <p:spPr>
          <a:xfrm>
            <a:off x="6341998" y="3421126"/>
            <a:ext cx="76200" cy="866775"/>
          </a:xfrm>
          <a:custGeom>
            <a:avLst/>
            <a:gdLst/>
            <a:ahLst/>
            <a:cxnLst/>
            <a:rect l="l" t="t" r="r" b="b"/>
            <a:pathLst>
              <a:path w="76200" h="866775">
                <a:moveTo>
                  <a:pt x="28575" y="790575"/>
                </a:moveTo>
                <a:lnTo>
                  <a:pt x="0" y="790575"/>
                </a:lnTo>
                <a:lnTo>
                  <a:pt x="38100" y="866775"/>
                </a:lnTo>
                <a:lnTo>
                  <a:pt x="69850" y="803275"/>
                </a:lnTo>
                <a:lnTo>
                  <a:pt x="28575" y="803275"/>
                </a:lnTo>
                <a:lnTo>
                  <a:pt x="28575" y="790575"/>
                </a:lnTo>
                <a:close/>
              </a:path>
              <a:path w="76200" h="866775">
                <a:moveTo>
                  <a:pt x="47625" y="63500"/>
                </a:moveTo>
                <a:lnTo>
                  <a:pt x="28575" y="63500"/>
                </a:lnTo>
                <a:lnTo>
                  <a:pt x="28575" y="803275"/>
                </a:lnTo>
                <a:lnTo>
                  <a:pt x="47625" y="803275"/>
                </a:lnTo>
                <a:lnTo>
                  <a:pt x="47625" y="63500"/>
                </a:lnTo>
                <a:close/>
              </a:path>
              <a:path w="76200" h="866775">
                <a:moveTo>
                  <a:pt x="76200" y="790575"/>
                </a:moveTo>
                <a:lnTo>
                  <a:pt x="47625" y="790575"/>
                </a:lnTo>
                <a:lnTo>
                  <a:pt x="47625" y="803275"/>
                </a:lnTo>
                <a:lnTo>
                  <a:pt x="69850" y="803275"/>
                </a:lnTo>
                <a:lnTo>
                  <a:pt x="76200" y="790575"/>
                </a:lnTo>
                <a:close/>
              </a:path>
              <a:path w="76200" h="866775">
                <a:moveTo>
                  <a:pt x="38100" y="0"/>
                </a:moveTo>
                <a:lnTo>
                  <a:pt x="0" y="76200"/>
                </a:lnTo>
                <a:lnTo>
                  <a:pt x="28575" y="76200"/>
                </a:lnTo>
                <a:lnTo>
                  <a:pt x="28575" y="63500"/>
                </a:lnTo>
                <a:lnTo>
                  <a:pt x="69850" y="63500"/>
                </a:lnTo>
                <a:lnTo>
                  <a:pt x="38100" y="0"/>
                </a:lnTo>
                <a:close/>
              </a:path>
              <a:path w="76200" h="866775">
                <a:moveTo>
                  <a:pt x="69850" y="63500"/>
                </a:moveTo>
                <a:lnTo>
                  <a:pt x="47625" y="63500"/>
                </a:lnTo>
                <a:lnTo>
                  <a:pt x="47625" y="76200"/>
                </a:lnTo>
                <a:lnTo>
                  <a:pt x="76200" y="76200"/>
                </a:lnTo>
                <a:lnTo>
                  <a:pt x="69850" y="63500"/>
                </a:lnTo>
                <a:close/>
              </a:path>
            </a:pathLst>
          </a:custGeom>
          <a:solidFill>
            <a:srgbClr val="CC0000"/>
          </a:solidFill>
        </p:spPr>
        <p:txBody>
          <a:bodyPr wrap="square" lIns="0" tIns="0" rIns="0" bIns="0" rtlCol="0">
            <a:noAutofit/>
          </a:bodyPr>
          <a:lstStyle/>
          <a:p>
            <a:endParaRPr/>
          </a:p>
        </p:txBody>
      </p:sp>
      <p:sp>
        <p:nvSpPr>
          <p:cNvPr id="44" name="object 44"/>
          <p:cNvSpPr txBox="1"/>
          <p:nvPr/>
        </p:nvSpPr>
        <p:spPr>
          <a:xfrm>
            <a:off x="1482597" y="5789829"/>
            <a:ext cx="5105400" cy="375920"/>
          </a:xfrm>
          <a:prstGeom prst="rect">
            <a:avLst/>
          </a:prstGeom>
        </p:spPr>
        <p:txBody>
          <a:bodyPr vert="horz" wrap="square" lIns="0" tIns="0" rIns="0" bIns="0" rtlCol="0">
            <a:noAutofit/>
          </a:bodyPr>
          <a:lstStyle/>
          <a:p>
            <a:pPr marL="12700">
              <a:lnSpc>
                <a:spcPct val="100000"/>
              </a:lnSpc>
            </a:pPr>
            <a:r>
              <a:rPr sz="2400" spc="-15" dirty="0" smtClean="0">
                <a:latin typeface="Arial"/>
                <a:cs typeface="Arial"/>
              </a:rPr>
              <a:t>RI</a:t>
            </a:r>
            <a:r>
              <a:rPr sz="2400" spc="-25" dirty="0" smtClean="0">
                <a:latin typeface="Arial"/>
                <a:cs typeface="Arial"/>
              </a:rPr>
              <a:t>P</a:t>
            </a:r>
            <a:r>
              <a:rPr sz="2400" spc="0" dirty="0" smtClean="0">
                <a:latin typeface="宋体"/>
                <a:cs typeface="宋体"/>
              </a:rPr>
              <a:t>是应用层协议实现网络层选路功能</a:t>
            </a:r>
            <a:endParaRPr sz="2400">
              <a:latin typeface="宋体"/>
              <a:cs typeface="宋体"/>
            </a:endParaRPr>
          </a:p>
        </p:txBody>
      </p:sp>
    </p:spTree>
    <p:extLst>
      <p:ext uri="{BB962C8B-B14F-4D97-AF65-F5344CB8AC3E}">
        <p14:creationId xmlns:p14="http://schemas.microsoft.com/office/powerpoint/2010/main" val="16384830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52400"/>
            <a:ext cx="8229600" cy="1143000"/>
          </a:xfrm>
          <a:prstGeom prst="rect">
            <a:avLst/>
          </a:prstGeom>
        </p:spPr>
        <p:txBody>
          <a:bodyPr vert="horz" wrap="square" lIns="0" tIns="0" rIns="0" bIns="0" rtlCol="0">
            <a:noAutofit/>
          </a:bodyPr>
          <a:lstStyle/>
          <a:p>
            <a:pPr marL="12700" algn="l">
              <a:lnSpc>
                <a:spcPct val="100000"/>
              </a:lnSpc>
            </a:pPr>
            <a:r>
              <a:rPr sz="4000" b="1" spc="-30" dirty="0" smtClean="0">
                <a:solidFill>
                  <a:schemeClr val="tx1"/>
                </a:solidFill>
                <a:latin typeface="Comic Sans MS"/>
                <a:cs typeface="Comic Sans MS"/>
              </a:rPr>
              <a:t>OSPF</a:t>
            </a:r>
            <a:r>
              <a:rPr sz="4000" b="1" spc="-305" dirty="0" smtClean="0">
                <a:solidFill>
                  <a:schemeClr val="tx1"/>
                </a:solidFill>
                <a:latin typeface="Comic Sans MS"/>
                <a:cs typeface="Comic Sans MS"/>
              </a:rPr>
              <a:t> </a:t>
            </a:r>
            <a:r>
              <a:rPr sz="4000" b="1" spc="-20" dirty="0" smtClean="0">
                <a:solidFill>
                  <a:schemeClr val="tx1"/>
                </a:solidFill>
                <a:latin typeface="Calibri"/>
                <a:cs typeface="Calibri"/>
              </a:rPr>
              <a:t>(Open</a:t>
            </a:r>
            <a:r>
              <a:rPr sz="4000" b="1" spc="-5" dirty="0" smtClean="0">
                <a:solidFill>
                  <a:schemeClr val="tx1"/>
                </a:solidFill>
                <a:latin typeface="Calibri"/>
                <a:cs typeface="Calibri"/>
              </a:rPr>
              <a:t> </a:t>
            </a:r>
            <a:r>
              <a:rPr sz="4000" b="1" spc="-20" dirty="0" smtClean="0">
                <a:solidFill>
                  <a:schemeClr val="tx1"/>
                </a:solidFill>
                <a:latin typeface="Calibri"/>
                <a:cs typeface="Calibri"/>
              </a:rPr>
              <a:t>Shor</a:t>
            </a:r>
            <a:r>
              <a:rPr sz="4000" b="1" spc="-65" dirty="0" smtClean="0">
                <a:solidFill>
                  <a:schemeClr val="tx1"/>
                </a:solidFill>
                <a:latin typeface="Calibri"/>
                <a:cs typeface="Calibri"/>
              </a:rPr>
              <a:t>t</a:t>
            </a:r>
            <a:r>
              <a:rPr sz="4000" b="1" spc="-20" dirty="0" smtClean="0">
                <a:solidFill>
                  <a:schemeClr val="tx1"/>
                </a:solidFill>
                <a:latin typeface="Calibri"/>
                <a:cs typeface="Calibri"/>
              </a:rPr>
              <a:t>e</a:t>
            </a:r>
            <a:r>
              <a:rPr sz="4000" b="1" spc="-75" dirty="0" smtClean="0">
                <a:solidFill>
                  <a:schemeClr val="tx1"/>
                </a:solidFill>
                <a:latin typeface="Calibri"/>
                <a:cs typeface="Calibri"/>
              </a:rPr>
              <a:t>s</a:t>
            </a:r>
            <a:r>
              <a:rPr sz="4000" b="1" spc="-15" dirty="0" smtClean="0">
                <a:solidFill>
                  <a:schemeClr val="tx1"/>
                </a:solidFill>
                <a:latin typeface="Calibri"/>
                <a:cs typeface="Calibri"/>
              </a:rPr>
              <a:t>t</a:t>
            </a:r>
            <a:r>
              <a:rPr sz="4000" b="1" spc="5" dirty="0" smtClean="0">
                <a:solidFill>
                  <a:schemeClr val="tx1"/>
                </a:solidFill>
                <a:latin typeface="Calibri"/>
                <a:cs typeface="Calibri"/>
              </a:rPr>
              <a:t> </a:t>
            </a:r>
            <a:r>
              <a:rPr sz="4000" b="1" spc="-114" dirty="0" smtClean="0">
                <a:solidFill>
                  <a:schemeClr val="tx1"/>
                </a:solidFill>
                <a:latin typeface="Calibri"/>
                <a:cs typeface="Calibri"/>
              </a:rPr>
              <a:t>P</a:t>
            </a:r>
            <a:r>
              <a:rPr sz="4000" b="1" spc="-55" dirty="0" smtClean="0">
                <a:solidFill>
                  <a:schemeClr val="tx1"/>
                </a:solidFill>
                <a:latin typeface="Calibri"/>
                <a:cs typeface="Calibri"/>
              </a:rPr>
              <a:t>a</a:t>
            </a:r>
            <a:r>
              <a:rPr sz="4000" b="1" spc="0" dirty="0" smtClean="0">
                <a:solidFill>
                  <a:schemeClr val="tx1"/>
                </a:solidFill>
                <a:latin typeface="Calibri"/>
                <a:cs typeface="Calibri"/>
              </a:rPr>
              <a:t>th</a:t>
            </a:r>
            <a:r>
              <a:rPr sz="4000" b="1" spc="-30" dirty="0" smtClean="0">
                <a:solidFill>
                  <a:schemeClr val="tx1"/>
                </a:solidFill>
                <a:latin typeface="Calibri"/>
                <a:cs typeface="Calibri"/>
              </a:rPr>
              <a:t> </a:t>
            </a:r>
            <a:r>
              <a:rPr sz="4000" b="1" spc="0" dirty="0" smtClean="0">
                <a:solidFill>
                  <a:schemeClr val="tx1"/>
                </a:solidFill>
                <a:latin typeface="Calibri"/>
                <a:cs typeface="Calibri"/>
              </a:rPr>
              <a:t>Fi</a:t>
            </a:r>
            <a:r>
              <a:rPr sz="4000" b="1" spc="-85" dirty="0" smtClean="0">
                <a:solidFill>
                  <a:schemeClr val="tx1"/>
                </a:solidFill>
                <a:latin typeface="Calibri"/>
                <a:cs typeface="Calibri"/>
              </a:rPr>
              <a:t>r</a:t>
            </a:r>
            <a:r>
              <a:rPr sz="4000" b="1" spc="-75" dirty="0" smtClean="0">
                <a:solidFill>
                  <a:schemeClr val="tx1"/>
                </a:solidFill>
                <a:latin typeface="Calibri"/>
                <a:cs typeface="Calibri"/>
              </a:rPr>
              <a:t>s</a:t>
            </a:r>
            <a:r>
              <a:rPr sz="4000" b="1" spc="-15" dirty="0" smtClean="0">
                <a:solidFill>
                  <a:schemeClr val="tx1"/>
                </a:solidFill>
                <a:latin typeface="Calibri"/>
                <a:cs typeface="Calibri"/>
              </a:rPr>
              <a:t>t)</a:t>
            </a:r>
            <a:endParaRPr sz="4000" b="1" dirty="0">
              <a:solidFill>
                <a:schemeClr val="tx1"/>
              </a:solidFill>
              <a:latin typeface="Calibri"/>
              <a:cs typeface="Calibri"/>
            </a:endParaRPr>
          </a:p>
        </p:txBody>
      </p:sp>
      <p:sp>
        <p:nvSpPr>
          <p:cNvPr id="3" name="object 3"/>
          <p:cNvSpPr txBox="1"/>
          <p:nvPr/>
        </p:nvSpPr>
        <p:spPr>
          <a:xfrm>
            <a:off x="535940" y="1395278"/>
            <a:ext cx="7966709" cy="2545715"/>
          </a:xfrm>
          <a:prstGeom prst="rect">
            <a:avLst/>
          </a:prstGeom>
        </p:spPr>
        <p:txBody>
          <a:bodyPr vert="horz" wrap="square" lIns="0" tIns="0" rIns="0" bIns="0" rtlCol="0">
            <a:noAutofit/>
          </a:bodyPr>
          <a:lstStyle/>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属</a:t>
            </a:r>
            <a:r>
              <a:rPr sz="2800" spc="-40" dirty="0" smtClean="0">
                <a:latin typeface="宋体"/>
                <a:cs typeface="宋体"/>
              </a:rPr>
              <a:t>于</a:t>
            </a:r>
            <a:r>
              <a:rPr sz="2800" spc="-15" dirty="0" smtClean="0">
                <a:latin typeface="Comic Sans MS"/>
                <a:cs typeface="Comic Sans MS"/>
              </a:rPr>
              <a:t>Intr</a:t>
            </a:r>
            <a:r>
              <a:rPr sz="2800" spc="-25" dirty="0" smtClean="0">
                <a:latin typeface="Comic Sans MS"/>
                <a:cs typeface="Comic Sans MS"/>
              </a:rPr>
              <a:t>a</a:t>
            </a:r>
            <a:r>
              <a:rPr sz="2800" spc="-20" dirty="0" smtClean="0">
                <a:latin typeface="Comic Sans MS"/>
                <a:cs typeface="Comic Sans MS"/>
              </a:rPr>
              <a:t>-</a:t>
            </a:r>
            <a:r>
              <a:rPr sz="2800" spc="-35" dirty="0" smtClean="0">
                <a:latin typeface="Comic Sans MS"/>
                <a:cs typeface="Comic Sans MS"/>
              </a:rPr>
              <a:t>A</a:t>
            </a:r>
            <a:r>
              <a:rPr sz="2800" spc="-15" dirty="0" smtClean="0">
                <a:latin typeface="Comic Sans MS"/>
                <a:cs typeface="Comic Sans MS"/>
              </a:rPr>
              <a:t>S</a:t>
            </a:r>
            <a:r>
              <a:rPr sz="2800" spc="-30" dirty="0" smtClean="0">
                <a:latin typeface="宋体"/>
                <a:cs typeface="宋体"/>
              </a:rPr>
              <a:t>选</a:t>
            </a:r>
            <a:r>
              <a:rPr sz="2800" spc="-35" dirty="0" smtClean="0">
                <a:latin typeface="宋体"/>
                <a:cs typeface="宋体"/>
              </a:rPr>
              <a:t>路</a:t>
            </a:r>
            <a:r>
              <a:rPr sz="2800" spc="-10" dirty="0" smtClean="0">
                <a:latin typeface="Comic Sans MS"/>
                <a:cs typeface="Comic Sans MS"/>
              </a:rPr>
              <a:t>,</a:t>
            </a:r>
            <a:r>
              <a:rPr sz="2800" spc="30" dirty="0" smtClean="0">
                <a:latin typeface="Comic Sans MS"/>
                <a:cs typeface="Comic Sans MS"/>
              </a:rPr>
              <a:t> </a:t>
            </a:r>
            <a:r>
              <a:rPr sz="2800" spc="-30" dirty="0" smtClean="0">
                <a:latin typeface="宋体"/>
                <a:cs typeface="宋体"/>
              </a:rPr>
              <a:t>采</a:t>
            </a:r>
            <a:r>
              <a:rPr sz="2800" spc="-35" dirty="0" smtClean="0">
                <a:latin typeface="宋体"/>
                <a:cs typeface="宋体"/>
              </a:rPr>
              <a:t>用</a:t>
            </a:r>
            <a:r>
              <a:rPr sz="2800" spc="-30" dirty="0" smtClean="0">
                <a:latin typeface="Comic Sans MS"/>
                <a:cs typeface="Comic Sans MS"/>
              </a:rPr>
              <a:t>L</a:t>
            </a:r>
            <a:r>
              <a:rPr sz="2800" spc="-20" dirty="0" smtClean="0">
                <a:latin typeface="Comic Sans MS"/>
                <a:cs typeface="Comic Sans MS"/>
              </a:rPr>
              <a:t>S</a:t>
            </a:r>
            <a:r>
              <a:rPr sz="2800" spc="-30" dirty="0" smtClean="0">
                <a:latin typeface="宋体"/>
                <a:cs typeface="宋体"/>
              </a:rPr>
              <a:t>选路算法原理</a:t>
            </a:r>
            <a:endParaRPr sz="2800" dirty="0">
              <a:latin typeface="宋体"/>
              <a:cs typeface="宋体"/>
            </a:endParaRPr>
          </a:p>
          <a:p>
            <a:pPr>
              <a:lnSpc>
                <a:spcPts val="650"/>
              </a:lnSpc>
              <a:spcBef>
                <a:spcPts val="22"/>
              </a:spcBef>
            </a:pPr>
            <a:endParaRPr sz="650" dirty="0"/>
          </a:p>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solidFill>
                  <a:srgbClr val="FF0000"/>
                </a:solidFill>
                <a:latin typeface="宋体"/>
                <a:cs typeface="宋体"/>
              </a:rPr>
              <a:t>链路状态</a:t>
            </a:r>
            <a:r>
              <a:rPr sz="2800" spc="-570" dirty="0" smtClean="0">
                <a:solidFill>
                  <a:srgbClr val="FF0000"/>
                </a:solidFill>
                <a:latin typeface="宋体"/>
                <a:cs typeface="宋体"/>
              </a:rPr>
              <a:t> </a:t>
            </a:r>
            <a:r>
              <a:rPr sz="2800" spc="-15" dirty="0" smtClean="0">
                <a:latin typeface="Comic Sans MS"/>
                <a:cs typeface="Comic Sans MS"/>
              </a:rPr>
              <a:t>(LS)</a:t>
            </a:r>
            <a:endParaRPr sz="2800" dirty="0">
              <a:latin typeface="Comic Sans MS"/>
              <a:cs typeface="Comic Sans MS"/>
            </a:endParaRPr>
          </a:p>
          <a:p>
            <a:pPr>
              <a:lnSpc>
                <a:spcPts val="550"/>
              </a:lnSpc>
              <a:spcBef>
                <a:spcPts val="42"/>
              </a:spcBef>
            </a:pPr>
            <a:endParaRPr sz="550" dirty="0"/>
          </a:p>
          <a:p>
            <a:pPr marL="812800" indent="-342900">
              <a:lnSpc>
                <a:spcPct val="100000"/>
              </a:lnSpc>
              <a:buFont typeface="Arial" panose="020B0604020202020204" pitchFamily="34" charset="0"/>
              <a:buChar char="•"/>
              <a:tabLst>
                <a:tab pos="756285" algn="l"/>
              </a:tabLst>
            </a:pPr>
            <a:r>
              <a:rPr sz="2400" spc="10" dirty="0" err="1" smtClean="0">
                <a:latin typeface="宋体"/>
                <a:cs typeface="宋体"/>
              </a:rPr>
              <a:t>每个节点知道域内网络中所有节点之间的链路费</a:t>
            </a:r>
            <a:r>
              <a:rPr sz="2400" spc="5" dirty="0" err="1" smtClean="0">
                <a:latin typeface="宋体"/>
                <a:cs typeface="宋体"/>
              </a:rPr>
              <a:t>用</a:t>
            </a:r>
            <a:r>
              <a:rPr sz="2400" spc="-10" dirty="0" smtClean="0">
                <a:latin typeface="Comic Sans MS"/>
                <a:cs typeface="Comic Sans MS"/>
              </a:rPr>
              <a:t>,</a:t>
            </a:r>
            <a:r>
              <a:rPr sz="2400" spc="-15" dirty="0" smtClean="0">
                <a:latin typeface="Comic Sans MS"/>
                <a:cs typeface="Comic Sans MS"/>
              </a:rPr>
              <a:t> </a:t>
            </a:r>
            <a:r>
              <a:rPr sz="2400" spc="0" dirty="0" err="1" smtClean="0">
                <a:latin typeface="宋体"/>
                <a:cs typeface="宋体"/>
              </a:rPr>
              <a:t>因</a:t>
            </a:r>
            <a:r>
              <a:rPr sz="2400" spc="-5" dirty="0" err="1" smtClean="0">
                <a:latin typeface="宋体"/>
                <a:cs typeface="宋体"/>
              </a:rPr>
              <a:t>而通过</a:t>
            </a:r>
            <a:r>
              <a:rPr sz="2400" spc="0" dirty="0" err="1" smtClean="0">
                <a:latin typeface="Comic Sans MS"/>
                <a:cs typeface="Comic Sans MS"/>
              </a:rPr>
              <a:t>Dijk</a:t>
            </a:r>
            <a:r>
              <a:rPr sz="2400" spc="-10" dirty="0" err="1" smtClean="0">
                <a:latin typeface="Comic Sans MS"/>
                <a:cs typeface="Comic Sans MS"/>
              </a:rPr>
              <a:t>s</a:t>
            </a:r>
            <a:r>
              <a:rPr sz="2400" spc="0" dirty="0" err="1" smtClean="0">
                <a:latin typeface="Comic Sans MS"/>
                <a:cs typeface="Comic Sans MS"/>
              </a:rPr>
              <a:t>tr</a:t>
            </a:r>
            <a:r>
              <a:rPr sz="2400" spc="-10" dirty="0" err="1" smtClean="0">
                <a:latin typeface="Comic Sans MS"/>
                <a:cs typeface="Comic Sans MS"/>
              </a:rPr>
              <a:t>a</a:t>
            </a:r>
            <a:r>
              <a:rPr sz="2400" spc="-5" dirty="0" err="1" smtClean="0">
                <a:latin typeface="宋体"/>
                <a:cs typeface="宋体"/>
              </a:rPr>
              <a:t>选路算法选择最小费用路径</a:t>
            </a:r>
            <a:endParaRPr lang="en-US" sz="2400" dirty="0">
              <a:latin typeface="宋体"/>
              <a:cs typeface="宋体"/>
            </a:endParaRPr>
          </a:p>
          <a:p>
            <a:pPr marL="812800" indent="-342900">
              <a:lnSpc>
                <a:spcPct val="100000"/>
              </a:lnSpc>
              <a:buFont typeface="Arial" panose="020B0604020202020204" pitchFamily="34" charset="0"/>
              <a:buChar char="•"/>
              <a:tabLst>
                <a:tab pos="756285" algn="l"/>
              </a:tabLst>
            </a:pPr>
            <a:r>
              <a:rPr lang="zh-CN" altLang="en-US" sz="2400" spc="10" dirty="0" smtClean="0">
                <a:latin typeface="宋体"/>
                <a:cs typeface="宋体"/>
              </a:rPr>
              <a:t>利用</a:t>
            </a:r>
            <a:r>
              <a:rPr sz="2400" spc="10" dirty="0" smtClean="0">
                <a:latin typeface="宋体"/>
                <a:cs typeface="宋体"/>
              </a:rPr>
              <a:t>可靠的洪泛 </a:t>
            </a:r>
            <a:r>
              <a:rPr sz="2400" spc="10" dirty="0">
                <a:latin typeface="宋体"/>
                <a:cs typeface="宋体"/>
              </a:rPr>
              <a:t>Reliable flooding: 把链路状态转发</a:t>
            </a:r>
            <a:r>
              <a:rPr sz="2400" spc="10" dirty="0" smtClean="0">
                <a:latin typeface="宋体"/>
                <a:cs typeface="宋体"/>
              </a:rPr>
              <a:t>到所</a:t>
            </a:r>
            <a:r>
              <a:rPr sz="2400" spc="10" dirty="0">
                <a:latin typeface="宋体"/>
                <a:cs typeface="宋体"/>
              </a:rPr>
              <a:t>有其他相邻路由器</a:t>
            </a:r>
          </a:p>
        </p:txBody>
      </p:sp>
      <p:sp>
        <p:nvSpPr>
          <p:cNvPr id="4" name="object 4"/>
          <p:cNvSpPr/>
          <p:nvPr/>
        </p:nvSpPr>
        <p:spPr>
          <a:xfrm>
            <a:off x="521868" y="4427467"/>
            <a:ext cx="1999780" cy="1169289"/>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850798" y="4580058"/>
            <a:ext cx="844550" cy="370205"/>
          </a:xfrm>
          <a:prstGeom prst="rect">
            <a:avLst/>
          </a:prstGeom>
        </p:spPr>
        <p:txBody>
          <a:bodyPr vert="horz" wrap="square" lIns="0" tIns="0" rIns="0" bIns="0" rtlCol="0">
            <a:noAutofit/>
          </a:bodyPr>
          <a:lstStyle/>
          <a:p>
            <a:pPr marL="12700">
              <a:lnSpc>
                <a:spcPct val="100000"/>
              </a:lnSpc>
              <a:tabLst>
                <a:tab pos="648335" algn="l"/>
              </a:tabLst>
            </a:pPr>
            <a:r>
              <a:rPr sz="2400" dirty="0" smtClean="0">
                <a:latin typeface="Tahoma"/>
                <a:cs typeface="Tahoma"/>
              </a:rPr>
              <a:t>X	A</a:t>
            </a:r>
            <a:endParaRPr sz="2400">
              <a:latin typeface="Tahoma"/>
              <a:cs typeface="Tahoma"/>
            </a:endParaRPr>
          </a:p>
        </p:txBody>
      </p:sp>
      <p:sp>
        <p:nvSpPr>
          <p:cNvPr id="6" name="object 6"/>
          <p:cNvSpPr txBox="1"/>
          <p:nvPr/>
        </p:nvSpPr>
        <p:spPr>
          <a:xfrm>
            <a:off x="847750" y="5265858"/>
            <a:ext cx="1626870" cy="370205"/>
          </a:xfrm>
          <a:prstGeom prst="rect">
            <a:avLst/>
          </a:prstGeom>
        </p:spPr>
        <p:txBody>
          <a:bodyPr vert="horz" wrap="square" lIns="0" tIns="0" rIns="0" bIns="0" rtlCol="0">
            <a:noAutofit/>
          </a:bodyPr>
          <a:lstStyle/>
          <a:p>
            <a:pPr marL="12700">
              <a:lnSpc>
                <a:spcPct val="100000"/>
              </a:lnSpc>
              <a:tabLst>
                <a:tab pos="716915" algn="l"/>
                <a:tab pos="1406525" algn="l"/>
              </a:tabLst>
            </a:pPr>
            <a:r>
              <a:rPr sz="2400" spc="-15" dirty="0" smtClean="0">
                <a:latin typeface="Tahoma"/>
                <a:cs typeface="Tahoma"/>
              </a:rPr>
              <a:t>C	B	D</a:t>
            </a:r>
            <a:endParaRPr sz="2400">
              <a:latin typeface="Tahoma"/>
              <a:cs typeface="Tahoma"/>
            </a:endParaRPr>
          </a:p>
        </p:txBody>
      </p:sp>
      <p:sp>
        <p:nvSpPr>
          <p:cNvPr id="7" name="object 7"/>
          <p:cNvSpPr/>
          <p:nvPr/>
        </p:nvSpPr>
        <p:spPr>
          <a:xfrm>
            <a:off x="2717228" y="4596631"/>
            <a:ext cx="1557020" cy="94615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txBox="1"/>
          <p:nvPr/>
        </p:nvSpPr>
        <p:spPr>
          <a:xfrm>
            <a:off x="2786252" y="4555927"/>
            <a:ext cx="769620" cy="370205"/>
          </a:xfrm>
          <a:prstGeom prst="rect">
            <a:avLst/>
          </a:prstGeom>
        </p:spPr>
        <p:txBody>
          <a:bodyPr vert="horz" wrap="square" lIns="0" tIns="0" rIns="0" bIns="0" rtlCol="0">
            <a:noAutofit/>
          </a:bodyPr>
          <a:lstStyle/>
          <a:p>
            <a:pPr marL="12700">
              <a:lnSpc>
                <a:spcPct val="100000"/>
              </a:lnSpc>
              <a:tabLst>
                <a:tab pos="573405" algn="l"/>
              </a:tabLst>
            </a:pPr>
            <a:r>
              <a:rPr sz="2400" dirty="0" smtClean="0">
                <a:latin typeface="Tahoma"/>
                <a:cs typeface="Tahoma"/>
              </a:rPr>
              <a:t>X	A</a:t>
            </a:r>
            <a:endParaRPr sz="2400">
              <a:latin typeface="Tahoma"/>
              <a:cs typeface="Tahoma"/>
            </a:endParaRPr>
          </a:p>
        </p:txBody>
      </p:sp>
      <p:sp>
        <p:nvSpPr>
          <p:cNvPr id="9" name="object 9"/>
          <p:cNvSpPr txBox="1"/>
          <p:nvPr/>
        </p:nvSpPr>
        <p:spPr>
          <a:xfrm>
            <a:off x="2783204" y="5217090"/>
            <a:ext cx="1462405" cy="370205"/>
          </a:xfrm>
          <a:prstGeom prst="rect">
            <a:avLst/>
          </a:prstGeom>
        </p:spPr>
        <p:txBody>
          <a:bodyPr vert="horz" wrap="square" lIns="0" tIns="0" rIns="0" bIns="0" rtlCol="0">
            <a:noAutofit/>
          </a:bodyPr>
          <a:lstStyle/>
          <a:p>
            <a:pPr marL="12700">
              <a:lnSpc>
                <a:spcPct val="100000"/>
              </a:lnSpc>
              <a:tabLst>
                <a:tab pos="635000" algn="l"/>
                <a:tab pos="1242060" algn="l"/>
              </a:tabLst>
            </a:pPr>
            <a:r>
              <a:rPr sz="2400" dirty="0" smtClean="0">
                <a:latin typeface="Tahoma"/>
                <a:cs typeface="Tahoma"/>
              </a:rPr>
              <a:t>C	B	D</a:t>
            </a:r>
            <a:endParaRPr sz="2400">
              <a:latin typeface="Tahoma"/>
              <a:cs typeface="Tahoma"/>
            </a:endParaRPr>
          </a:p>
        </p:txBody>
      </p:sp>
      <p:sp>
        <p:nvSpPr>
          <p:cNvPr id="10" name="object 10"/>
          <p:cNvSpPr/>
          <p:nvPr/>
        </p:nvSpPr>
        <p:spPr>
          <a:xfrm>
            <a:off x="4645723" y="4596631"/>
            <a:ext cx="1762125" cy="927290"/>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txBox="1"/>
          <p:nvPr/>
        </p:nvSpPr>
        <p:spPr>
          <a:xfrm>
            <a:off x="4712970" y="4552626"/>
            <a:ext cx="854710" cy="370205"/>
          </a:xfrm>
          <a:prstGeom prst="rect">
            <a:avLst/>
          </a:prstGeom>
        </p:spPr>
        <p:txBody>
          <a:bodyPr vert="horz" wrap="square" lIns="0" tIns="0" rIns="0" bIns="0" rtlCol="0">
            <a:noAutofit/>
          </a:bodyPr>
          <a:lstStyle/>
          <a:p>
            <a:pPr marL="12700">
              <a:lnSpc>
                <a:spcPct val="100000"/>
              </a:lnSpc>
              <a:tabLst>
                <a:tab pos="658495" algn="l"/>
              </a:tabLst>
            </a:pPr>
            <a:r>
              <a:rPr sz="2400" dirty="0" smtClean="0">
                <a:latin typeface="Tahoma"/>
                <a:cs typeface="Tahoma"/>
              </a:rPr>
              <a:t>X	A</a:t>
            </a:r>
            <a:endParaRPr sz="2400">
              <a:latin typeface="Tahoma"/>
              <a:cs typeface="Tahoma"/>
            </a:endParaRPr>
          </a:p>
        </p:txBody>
      </p:sp>
      <p:sp>
        <p:nvSpPr>
          <p:cNvPr id="12" name="object 12"/>
          <p:cNvSpPr txBox="1"/>
          <p:nvPr/>
        </p:nvSpPr>
        <p:spPr>
          <a:xfrm>
            <a:off x="4709921" y="5198192"/>
            <a:ext cx="1648460" cy="370205"/>
          </a:xfrm>
          <a:prstGeom prst="rect">
            <a:avLst/>
          </a:prstGeom>
        </p:spPr>
        <p:txBody>
          <a:bodyPr vert="horz" wrap="square" lIns="0" tIns="0" rIns="0" bIns="0" rtlCol="0">
            <a:noAutofit/>
          </a:bodyPr>
          <a:lstStyle/>
          <a:p>
            <a:pPr marL="12700">
              <a:lnSpc>
                <a:spcPct val="100000"/>
              </a:lnSpc>
              <a:tabLst>
                <a:tab pos="727710" algn="l"/>
                <a:tab pos="1428115" algn="l"/>
              </a:tabLst>
            </a:pPr>
            <a:r>
              <a:rPr sz="2400" dirty="0" smtClean="0">
                <a:latin typeface="Tahoma"/>
                <a:cs typeface="Tahoma"/>
              </a:rPr>
              <a:t>C	B	D</a:t>
            </a:r>
            <a:endParaRPr sz="2400">
              <a:latin typeface="Tahoma"/>
              <a:cs typeface="Tahoma"/>
            </a:endParaRPr>
          </a:p>
        </p:txBody>
      </p:sp>
      <p:sp>
        <p:nvSpPr>
          <p:cNvPr id="13" name="object 13"/>
          <p:cNvSpPr/>
          <p:nvPr/>
        </p:nvSpPr>
        <p:spPr>
          <a:xfrm>
            <a:off x="6703123" y="4597393"/>
            <a:ext cx="1762125" cy="981049"/>
          </a:xfrm>
          <a:prstGeom prst="rect">
            <a:avLst/>
          </a:prstGeom>
          <a:blipFill>
            <a:blip r:embed="rId5" cstate="print"/>
            <a:stretch>
              <a:fillRect/>
            </a:stretch>
          </a:blipFill>
        </p:spPr>
        <p:txBody>
          <a:bodyPr wrap="square" lIns="0" tIns="0" rIns="0" bIns="0" rtlCol="0">
            <a:noAutofit/>
          </a:bodyPr>
          <a:lstStyle/>
          <a:p>
            <a:endParaRPr/>
          </a:p>
        </p:txBody>
      </p:sp>
      <p:sp>
        <p:nvSpPr>
          <p:cNvPr id="14" name="object 14"/>
          <p:cNvSpPr txBox="1"/>
          <p:nvPr/>
        </p:nvSpPr>
        <p:spPr>
          <a:xfrm>
            <a:off x="6770369" y="4552879"/>
            <a:ext cx="854710" cy="370205"/>
          </a:xfrm>
          <a:prstGeom prst="rect">
            <a:avLst/>
          </a:prstGeom>
        </p:spPr>
        <p:txBody>
          <a:bodyPr vert="horz" wrap="square" lIns="0" tIns="0" rIns="0" bIns="0" rtlCol="0">
            <a:noAutofit/>
          </a:bodyPr>
          <a:lstStyle/>
          <a:p>
            <a:pPr marL="12700">
              <a:lnSpc>
                <a:spcPct val="100000"/>
              </a:lnSpc>
              <a:tabLst>
                <a:tab pos="658495" algn="l"/>
              </a:tabLst>
            </a:pPr>
            <a:r>
              <a:rPr sz="2400" spc="-15" dirty="0" smtClean="0">
                <a:latin typeface="Tahoma"/>
                <a:cs typeface="Tahoma"/>
              </a:rPr>
              <a:t>X	A</a:t>
            </a:r>
            <a:endParaRPr sz="2400">
              <a:latin typeface="Tahoma"/>
              <a:cs typeface="Tahoma"/>
            </a:endParaRPr>
          </a:p>
        </p:txBody>
      </p:sp>
      <p:sp>
        <p:nvSpPr>
          <p:cNvPr id="15" name="object 15"/>
          <p:cNvSpPr txBox="1"/>
          <p:nvPr/>
        </p:nvSpPr>
        <p:spPr>
          <a:xfrm>
            <a:off x="6767321" y="5199106"/>
            <a:ext cx="1649095" cy="370205"/>
          </a:xfrm>
          <a:prstGeom prst="rect">
            <a:avLst/>
          </a:prstGeom>
        </p:spPr>
        <p:txBody>
          <a:bodyPr vert="horz" wrap="square" lIns="0" tIns="0" rIns="0" bIns="0" rtlCol="0">
            <a:noAutofit/>
          </a:bodyPr>
          <a:lstStyle/>
          <a:p>
            <a:pPr marL="12700">
              <a:lnSpc>
                <a:spcPct val="100000"/>
              </a:lnSpc>
              <a:tabLst>
                <a:tab pos="728345" algn="l"/>
                <a:tab pos="1429385" algn="l"/>
              </a:tabLst>
            </a:pPr>
            <a:r>
              <a:rPr sz="2400" spc="-15" dirty="0" smtClean="0">
                <a:latin typeface="Tahoma"/>
                <a:cs typeface="Tahoma"/>
              </a:rPr>
              <a:t>C	B	D</a:t>
            </a:r>
            <a:endParaRPr sz="2400">
              <a:latin typeface="Tahoma"/>
              <a:cs typeface="Tahoma"/>
            </a:endParaRPr>
          </a:p>
        </p:txBody>
      </p:sp>
    </p:spTree>
    <p:extLst>
      <p:ext uri="{BB962C8B-B14F-4D97-AF65-F5344CB8AC3E}">
        <p14:creationId xmlns:p14="http://schemas.microsoft.com/office/powerpoint/2010/main" val="65942535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5405"/>
            <a:ext cx="3322712" cy="705323"/>
          </a:xfrm>
          <a:prstGeom prst="rect">
            <a:avLst/>
          </a:prstGeom>
        </p:spPr>
        <p:txBody>
          <a:bodyPr vert="horz" wrap="square" lIns="0" tIns="0" rIns="0" bIns="0" rtlCol="0">
            <a:noAutofit/>
          </a:bodyPr>
          <a:lstStyle/>
          <a:p>
            <a:pPr marL="12700" algn="l">
              <a:lnSpc>
                <a:spcPct val="100000"/>
              </a:lnSpc>
            </a:pPr>
            <a:r>
              <a:rPr sz="4000" b="1" spc="-30" dirty="0" smtClean="0">
                <a:solidFill>
                  <a:schemeClr val="tx1"/>
                </a:solidFill>
                <a:latin typeface="Comic Sans MS"/>
                <a:cs typeface="Comic Sans MS"/>
              </a:rPr>
              <a:t>OSPF</a:t>
            </a:r>
            <a:r>
              <a:rPr sz="4000" b="1" spc="-5" dirty="0" smtClean="0">
                <a:solidFill>
                  <a:schemeClr val="tx1"/>
                </a:solidFill>
                <a:latin typeface="Comic Sans MS"/>
                <a:cs typeface="Comic Sans MS"/>
              </a:rPr>
              <a:t> </a:t>
            </a:r>
            <a:r>
              <a:rPr sz="4000" b="1" spc="-30" dirty="0" smtClean="0">
                <a:solidFill>
                  <a:schemeClr val="tx1"/>
                </a:solidFill>
                <a:latin typeface="黑体"/>
                <a:cs typeface="黑体"/>
              </a:rPr>
              <a:t>分组</a:t>
            </a:r>
            <a:endParaRPr sz="4000" b="1" dirty="0">
              <a:solidFill>
                <a:schemeClr val="tx1"/>
              </a:solidFill>
              <a:latin typeface="黑体"/>
              <a:cs typeface="黑体"/>
            </a:endParaRPr>
          </a:p>
        </p:txBody>
      </p:sp>
      <p:sp>
        <p:nvSpPr>
          <p:cNvPr id="3" name="object 3"/>
          <p:cNvSpPr txBox="1"/>
          <p:nvPr/>
        </p:nvSpPr>
        <p:spPr>
          <a:xfrm>
            <a:off x="533400" y="1600200"/>
            <a:ext cx="7550150" cy="3870325"/>
          </a:xfrm>
          <a:prstGeom prst="rect">
            <a:avLst/>
          </a:prstGeom>
        </p:spPr>
        <p:txBody>
          <a:bodyPr vert="horz" wrap="square" lIns="0" tIns="0" rIns="0" bIns="0" rtlCol="0">
            <a:noAutofit/>
          </a:bodyPr>
          <a:lstStyle/>
          <a:p>
            <a:pPr marL="12700">
              <a:lnSpc>
                <a:spcPct val="100000"/>
              </a:lnSpc>
            </a:pPr>
            <a:r>
              <a:rPr sz="3200" spc="5" dirty="0" smtClean="0">
                <a:solidFill>
                  <a:srgbClr val="C00000"/>
                </a:solidFill>
                <a:latin typeface="宋体"/>
                <a:cs typeface="宋体"/>
              </a:rPr>
              <a:t>OSPF</a:t>
            </a:r>
            <a:r>
              <a:rPr sz="3200" spc="0" dirty="0" smtClean="0">
                <a:solidFill>
                  <a:srgbClr val="C00000"/>
                </a:solidFill>
                <a:latin typeface="宋体"/>
                <a:cs typeface="宋体"/>
              </a:rPr>
              <a:t>分组</a:t>
            </a:r>
            <a:r>
              <a:rPr sz="3200" spc="-15" dirty="0" smtClean="0">
                <a:solidFill>
                  <a:srgbClr val="C00000"/>
                </a:solidFill>
                <a:latin typeface="宋体"/>
                <a:cs typeface="宋体"/>
              </a:rPr>
              <a:t>直</a:t>
            </a:r>
            <a:r>
              <a:rPr sz="3200" spc="0" dirty="0" smtClean="0">
                <a:solidFill>
                  <a:srgbClr val="C00000"/>
                </a:solidFill>
                <a:latin typeface="宋体"/>
                <a:cs typeface="宋体"/>
              </a:rPr>
              <a:t>接承</a:t>
            </a:r>
            <a:r>
              <a:rPr sz="3200" spc="-15" dirty="0" smtClean="0">
                <a:solidFill>
                  <a:srgbClr val="C00000"/>
                </a:solidFill>
                <a:latin typeface="宋体"/>
                <a:cs typeface="宋体"/>
              </a:rPr>
              <a:t>载</a:t>
            </a:r>
            <a:r>
              <a:rPr sz="3200" spc="0" dirty="0" smtClean="0">
                <a:solidFill>
                  <a:srgbClr val="C00000"/>
                </a:solidFill>
                <a:latin typeface="宋体"/>
                <a:cs typeface="宋体"/>
              </a:rPr>
              <a:t>在</a:t>
            </a:r>
            <a:r>
              <a:rPr sz="3200" spc="-10" dirty="0" smtClean="0">
                <a:solidFill>
                  <a:srgbClr val="C00000"/>
                </a:solidFill>
                <a:latin typeface="宋体"/>
                <a:cs typeface="宋体"/>
              </a:rPr>
              <a:t>I</a:t>
            </a:r>
            <a:r>
              <a:rPr sz="3200" spc="5" dirty="0" smtClean="0">
                <a:solidFill>
                  <a:srgbClr val="C00000"/>
                </a:solidFill>
                <a:latin typeface="宋体"/>
                <a:cs typeface="宋体"/>
              </a:rPr>
              <a:t>P</a:t>
            </a:r>
            <a:r>
              <a:rPr sz="3200" spc="-15" dirty="0" smtClean="0">
                <a:solidFill>
                  <a:srgbClr val="C00000"/>
                </a:solidFill>
                <a:latin typeface="宋体"/>
                <a:cs typeface="宋体"/>
              </a:rPr>
              <a:t>包</a:t>
            </a:r>
            <a:r>
              <a:rPr sz="3200" spc="0" dirty="0" smtClean="0">
                <a:solidFill>
                  <a:srgbClr val="C00000"/>
                </a:solidFill>
                <a:latin typeface="宋体"/>
                <a:cs typeface="宋体"/>
              </a:rPr>
              <a:t>内，</a:t>
            </a:r>
            <a:r>
              <a:rPr sz="3200" spc="-15" dirty="0" smtClean="0">
                <a:solidFill>
                  <a:srgbClr val="C00000"/>
                </a:solidFill>
                <a:latin typeface="宋体"/>
                <a:cs typeface="宋体"/>
              </a:rPr>
              <a:t>没</a:t>
            </a:r>
            <a:r>
              <a:rPr sz="3200" spc="0" dirty="0" smtClean="0">
                <a:solidFill>
                  <a:srgbClr val="C00000"/>
                </a:solidFill>
                <a:latin typeface="宋体"/>
                <a:cs typeface="宋体"/>
              </a:rPr>
              <a:t>有使</a:t>
            </a:r>
            <a:r>
              <a:rPr sz="3200" spc="-10" dirty="0" smtClean="0">
                <a:solidFill>
                  <a:srgbClr val="C00000"/>
                </a:solidFill>
                <a:latin typeface="宋体"/>
                <a:cs typeface="宋体"/>
              </a:rPr>
              <a:t>用</a:t>
            </a:r>
            <a:r>
              <a:rPr sz="3200" spc="0" dirty="0" smtClean="0">
                <a:solidFill>
                  <a:srgbClr val="C00000"/>
                </a:solidFill>
                <a:latin typeface="宋体"/>
                <a:cs typeface="宋体"/>
              </a:rPr>
              <a:t>TCP</a:t>
            </a:r>
            <a:endParaRPr sz="3200" dirty="0">
              <a:latin typeface="宋体"/>
              <a:cs typeface="宋体"/>
            </a:endParaRPr>
          </a:p>
          <a:p>
            <a:pPr marL="12700">
              <a:lnSpc>
                <a:spcPct val="100000"/>
              </a:lnSpc>
            </a:pPr>
            <a:r>
              <a:rPr sz="3200" spc="-5" dirty="0" smtClean="0">
                <a:solidFill>
                  <a:srgbClr val="C00000"/>
                </a:solidFill>
                <a:latin typeface="宋体"/>
                <a:cs typeface="宋体"/>
              </a:rPr>
              <a:t>或</a:t>
            </a:r>
            <a:r>
              <a:rPr sz="3200" spc="0" dirty="0" smtClean="0">
                <a:solidFill>
                  <a:srgbClr val="C00000"/>
                </a:solidFill>
                <a:latin typeface="宋体"/>
                <a:cs typeface="宋体"/>
              </a:rPr>
              <a:t>UD</a:t>
            </a:r>
            <a:r>
              <a:rPr sz="3200" spc="5" dirty="0" smtClean="0">
                <a:solidFill>
                  <a:srgbClr val="C00000"/>
                </a:solidFill>
                <a:latin typeface="宋体"/>
                <a:cs typeface="宋体"/>
              </a:rPr>
              <a:t>P</a:t>
            </a:r>
            <a:r>
              <a:rPr sz="3200" spc="-5" dirty="0" smtClean="0">
                <a:solidFill>
                  <a:srgbClr val="C00000"/>
                </a:solidFill>
                <a:latin typeface="宋体"/>
                <a:cs typeface="宋体"/>
              </a:rPr>
              <a:t>（类似</a:t>
            </a:r>
            <a:r>
              <a:rPr sz="3200" spc="0" dirty="0" smtClean="0">
                <a:solidFill>
                  <a:srgbClr val="C00000"/>
                </a:solidFill>
                <a:latin typeface="宋体"/>
                <a:cs typeface="宋体"/>
              </a:rPr>
              <a:t>I</a:t>
            </a:r>
            <a:r>
              <a:rPr sz="3200" spc="-15" dirty="0" smtClean="0">
                <a:solidFill>
                  <a:srgbClr val="C00000"/>
                </a:solidFill>
                <a:latin typeface="宋体"/>
                <a:cs typeface="宋体"/>
              </a:rPr>
              <a:t>C</a:t>
            </a:r>
            <a:r>
              <a:rPr sz="3200" spc="0" dirty="0" smtClean="0">
                <a:solidFill>
                  <a:srgbClr val="C00000"/>
                </a:solidFill>
                <a:latin typeface="宋体"/>
                <a:cs typeface="宋体"/>
              </a:rPr>
              <a:t>M</a:t>
            </a:r>
            <a:r>
              <a:rPr sz="3200" spc="-5" dirty="0" smtClean="0">
                <a:solidFill>
                  <a:srgbClr val="C00000"/>
                </a:solidFill>
                <a:latin typeface="宋体"/>
                <a:cs typeface="宋体"/>
              </a:rPr>
              <a:t>P</a:t>
            </a:r>
            <a:r>
              <a:rPr sz="3200" spc="0" dirty="0" smtClean="0">
                <a:solidFill>
                  <a:srgbClr val="C00000"/>
                </a:solidFill>
                <a:latin typeface="宋体"/>
                <a:cs typeface="宋体"/>
              </a:rPr>
              <a:t>协</a:t>
            </a:r>
            <a:r>
              <a:rPr sz="3200" spc="-20" dirty="0" smtClean="0">
                <a:solidFill>
                  <a:srgbClr val="C00000"/>
                </a:solidFill>
                <a:latin typeface="宋体"/>
                <a:cs typeface="宋体"/>
              </a:rPr>
              <a:t>议</a:t>
            </a:r>
            <a:r>
              <a:rPr sz="3200" spc="0" dirty="0" smtClean="0">
                <a:solidFill>
                  <a:srgbClr val="C00000"/>
                </a:solidFill>
                <a:latin typeface="宋体"/>
                <a:cs typeface="宋体"/>
              </a:rPr>
              <a:t>）</a:t>
            </a:r>
            <a:endParaRPr sz="3200" dirty="0">
              <a:latin typeface="宋体"/>
              <a:cs typeface="宋体"/>
            </a:endParaRPr>
          </a:p>
          <a:p>
            <a:pPr>
              <a:lnSpc>
                <a:spcPts val="1000"/>
              </a:lnSpc>
            </a:pPr>
            <a:endParaRPr sz="1000" dirty="0"/>
          </a:p>
          <a:p>
            <a:pPr>
              <a:lnSpc>
                <a:spcPts val="1000"/>
              </a:lnSpc>
              <a:spcBef>
                <a:spcPts val="21"/>
              </a:spcBef>
            </a:pPr>
            <a:endParaRPr sz="1000" dirty="0"/>
          </a:p>
          <a:p>
            <a:pPr marL="541655" indent="-457200">
              <a:lnSpc>
                <a:spcPct val="100000"/>
              </a:lnSpc>
              <a:buClr>
                <a:srgbClr val="006FC0"/>
              </a:buClr>
              <a:buSzPct val="70312"/>
              <a:buFont typeface="Wingdings" panose="05000000000000000000" pitchFamily="2" charset="2"/>
              <a:buChar char="p"/>
              <a:tabLst>
                <a:tab pos="427355" algn="l"/>
              </a:tabLst>
            </a:pPr>
            <a:r>
              <a:rPr sz="3200" spc="0" dirty="0" smtClean="0">
                <a:latin typeface="Comic Sans MS"/>
                <a:cs typeface="Comic Sans MS"/>
              </a:rPr>
              <a:t>H</a:t>
            </a:r>
            <a:r>
              <a:rPr sz="3200" spc="-25" dirty="0">
                <a:latin typeface="Comic Sans MS"/>
                <a:cs typeface="Comic Sans MS"/>
              </a:rPr>
              <a:t>ello</a:t>
            </a:r>
            <a:r>
              <a:rPr lang="zh-CN" altLang="en-US" sz="3200" spc="-25" dirty="0">
                <a:latin typeface="Comic Sans MS"/>
                <a:cs typeface="Comic Sans MS"/>
              </a:rPr>
              <a:t>（链路连通保持）</a:t>
            </a:r>
            <a:endParaRPr sz="3200" spc="-25" dirty="0">
              <a:latin typeface="Comic Sans MS"/>
              <a:cs typeface="Comic Sans MS"/>
            </a:endParaRPr>
          </a:p>
          <a:p>
            <a:pPr marL="541655" indent="-457200">
              <a:spcBef>
                <a:spcPts val="380"/>
              </a:spcBef>
              <a:buClr>
                <a:srgbClr val="006FC0"/>
              </a:buClr>
              <a:buSzPct val="70312"/>
              <a:buFont typeface="Wingdings" panose="05000000000000000000" pitchFamily="2" charset="2"/>
              <a:buChar char="p"/>
              <a:tabLst>
                <a:tab pos="427355" algn="l"/>
              </a:tabLst>
            </a:pPr>
            <a:r>
              <a:rPr sz="3200" spc="0" dirty="0" smtClean="0">
                <a:latin typeface="Comic Sans MS"/>
                <a:cs typeface="Comic Sans MS"/>
              </a:rPr>
              <a:t>Dat</a:t>
            </a:r>
            <a:r>
              <a:rPr sz="3200" spc="10" dirty="0" smtClean="0">
                <a:latin typeface="Comic Sans MS"/>
                <a:cs typeface="Comic Sans MS"/>
              </a:rPr>
              <a:t>a</a:t>
            </a:r>
            <a:r>
              <a:rPr sz="3200" spc="0" dirty="0" smtClean="0">
                <a:latin typeface="Comic Sans MS"/>
                <a:cs typeface="Comic Sans MS"/>
              </a:rPr>
              <a:t>base</a:t>
            </a:r>
            <a:r>
              <a:rPr sz="3200" spc="-25" dirty="0" smtClean="0">
                <a:latin typeface="Comic Sans MS"/>
                <a:cs typeface="Comic Sans MS"/>
              </a:rPr>
              <a:t> </a:t>
            </a:r>
            <a:r>
              <a:rPr sz="3200" dirty="0">
                <a:latin typeface="Comic Sans MS"/>
                <a:cs typeface="Comic Sans MS"/>
              </a:rPr>
              <a:t>description</a:t>
            </a:r>
            <a:r>
              <a:rPr lang="en-US" altLang="zh-TW" sz="3200" dirty="0">
                <a:latin typeface="Comic Sans MS"/>
                <a:cs typeface="Comic Sans MS"/>
              </a:rPr>
              <a:t>(</a:t>
            </a:r>
            <a:r>
              <a:rPr lang="zh-CN" altLang="en-US" sz="3200" dirty="0">
                <a:latin typeface="Comic Sans MS"/>
                <a:cs typeface="Comic Sans MS"/>
              </a:rPr>
              <a:t>描述</a:t>
            </a:r>
            <a:r>
              <a:rPr lang="en-US" altLang="zh-TW" sz="3200" dirty="0">
                <a:latin typeface="Comic Sans MS"/>
                <a:cs typeface="Comic Sans MS"/>
              </a:rPr>
              <a:t>)</a:t>
            </a:r>
            <a:endParaRPr sz="3200" dirty="0">
              <a:latin typeface="Comic Sans MS"/>
              <a:cs typeface="Comic Sans MS"/>
            </a:endParaRPr>
          </a:p>
          <a:p>
            <a:pPr marL="541655" indent="-457200">
              <a:lnSpc>
                <a:spcPct val="100000"/>
              </a:lnSpc>
              <a:spcBef>
                <a:spcPts val="380"/>
              </a:spcBef>
              <a:buClr>
                <a:srgbClr val="006FC0"/>
              </a:buClr>
              <a:buSzPct val="70312"/>
              <a:buFont typeface="Wingdings" panose="05000000000000000000" pitchFamily="2" charset="2"/>
              <a:buChar char="p"/>
              <a:tabLst>
                <a:tab pos="427355" algn="l"/>
              </a:tabLst>
            </a:pPr>
            <a:r>
              <a:rPr sz="3200" spc="0" dirty="0" smtClean="0">
                <a:latin typeface="Comic Sans MS"/>
                <a:cs typeface="Comic Sans MS"/>
              </a:rPr>
              <a:t>Link</a:t>
            </a:r>
            <a:r>
              <a:rPr sz="3200" spc="-20" dirty="0" smtClean="0">
                <a:latin typeface="Comic Sans MS"/>
                <a:cs typeface="Comic Sans MS"/>
              </a:rPr>
              <a:t> </a:t>
            </a:r>
            <a:r>
              <a:rPr sz="3200" spc="0" dirty="0" smtClean="0">
                <a:latin typeface="Comic Sans MS"/>
                <a:cs typeface="Comic Sans MS"/>
              </a:rPr>
              <a:t>state reques</a:t>
            </a:r>
            <a:r>
              <a:rPr sz="3200" dirty="0">
                <a:latin typeface="Comic Sans MS"/>
                <a:cs typeface="Comic Sans MS"/>
              </a:rPr>
              <a:t>t</a:t>
            </a:r>
            <a:r>
              <a:rPr lang="en-US" altLang="zh-CN" sz="3200" dirty="0">
                <a:latin typeface="Comic Sans MS"/>
                <a:cs typeface="Comic Sans MS"/>
              </a:rPr>
              <a:t>(</a:t>
            </a:r>
            <a:r>
              <a:rPr lang="zh-CN" altLang="en-US" sz="3200" dirty="0">
                <a:latin typeface="Comic Sans MS"/>
                <a:cs typeface="Comic Sans MS"/>
              </a:rPr>
              <a:t>请求）</a:t>
            </a:r>
            <a:endParaRPr sz="3200" dirty="0">
              <a:latin typeface="Comic Sans MS"/>
              <a:cs typeface="Comic Sans MS"/>
            </a:endParaRPr>
          </a:p>
          <a:p>
            <a:pPr marL="541655" indent="-457200">
              <a:spcBef>
                <a:spcPts val="380"/>
              </a:spcBef>
              <a:buClr>
                <a:srgbClr val="006FC0"/>
              </a:buClr>
              <a:buSzPct val="70312"/>
              <a:buFont typeface="Wingdings" panose="05000000000000000000" pitchFamily="2" charset="2"/>
              <a:buChar char="p"/>
              <a:tabLst>
                <a:tab pos="427355" algn="l"/>
              </a:tabLst>
            </a:pPr>
            <a:r>
              <a:rPr sz="3200" spc="0" dirty="0" smtClean="0">
                <a:latin typeface="Comic Sans MS"/>
                <a:cs typeface="Comic Sans MS"/>
              </a:rPr>
              <a:t>Link</a:t>
            </a:r>
            <a:r>
              <a:rPr sz="3200" spc="-25" dirty="0" smtClean="0">
                <a:latin typeface="Comic Sans MS"/>
                <a:cs typeface="Comic Sans MS"/>
              </a:rPr>
              <a:t> </a:t>
            </a:r>
            <a:r>
              <a:rPr sz="3200" spc="0" dirty="0" smtClean="0">
                <a:latin typeface="Comic Sans MS"/>
                <a:cs typeface="Comic Sans MS"/>
              </a:rPr>
              <a:t>state </a:t>
            </a:r>
            <a:r>
              <a:rPr sz="3200" dirty="0">
                <a:latin typeface="Comic Sans MS"/>
                <a:cs typeface="Comic Sans MS"/>
              </a:rPr>
              <a:t>update</a:t>
            </a:r>
            <a:r>
              <a:rPr lang="zh-CN" altLang="en-US" sz="3200" dirty="0">
                <a:latin typeface="Comic Sans MS"/>
                <a:cs typeface="Comic Sans MS"/>
              </a:rPr>
              <a:t>（更新）</a:t>
            </a:r>
            <a:endParaRPr sz="3200" dirty="0">
              <a:latin typeface="Comic Sans MS"/>
              <a:cs typeface="Comic Sans MS"/>
            </a:endParaRPr>
          </a:p>
          <a:p>
            <a:pPr marL="541655" indent="-457200">
              <a:lnSpc>
                <a:spcPct val="100000"/>
              </a:lnSpc>
              <a:spcBef>
                <a:spcPts val="380"/>
              </a:spcBef>
              <a:buClr>
                <a:srgbClr val="006FC0"/>
              </a:buClr>
              <a:buSzPct val="70312"/>
              <a:buFont typeface="Wingdings" panose="05000000000000000000" pitchFamily="2" charset="2"/>
              <a:buChar char="p"/>
              <a:tabLst>
                <a:tab pos="427355" algn="l"/>
              </a:tabLst>
            </a:pPr>
            <a:r>
              <a:rPr sz="3200" spc="0" dirty="0" smtClean="0">
                <a:latin typeface="Comic Sans MS"/>
                <a:cs typeface="Comic Sans MS"/>
              </a:rPr>
              <a:t>Link</a:t>
            </a:r>
            <a:r>
              <a:rPr sz="3200" spc="-20" dirty="0" smtClean="0">
                <a:latin typeface="Comic Sans MS"/>
                <a:cs typeface="Comic Sans MS"/>
              </a:rPr>
              <a:t> </a:t>
            </a:r>
            <a:r>
              <a:rPr sz="3200" spc="0" dirty="0" smtClean="0">
                <a:latin typeface="Comic Sans MS"/>
                <a:cs typeface="Comic Sans MS"/>
              </a:rPr>
              <a:t>state </a:t>
            </a:r>
            <a:r>
              <a:rPr sz="3200" dirty="0">
                <a:latin typeface="Comic Sans MS"/>
                <a:cs typeface="Comic Sans MS"/>
              </a:rPr>
              <a:t>acknowledgement</a:t>
            </a:r>
            <a:r>
              <a:rPr lang="zh-CN" altLang="en-US" sz="3200" dirty="0">
                <a:latin typeface="Comic Sans MS"/>
                <a:cs typeface="Comic Sans MS"/>
              </a:rPr>
              <a:t>(确认</a:t>
            </a:r>
            <a:r>
              <a:rPr lang="en-US" altLang="zh-CN" sz="3200" dirty="0">
                <a:latin typeface="Comic Sans MS"/>
                <a:cs typeface="Comic Sans MS"/>
              </a:rPr>
              <a:t>)</a:t>
            </a:r>
            <a:endParaRPr sz="3200" dirty="0">
              <a:latin typeface="Comic Sans MS"/>
              <a:cs typeface="Comic Sans MS"/>
            </a:endParaRPr>
          </a:p>
        </p:txBody>
      </p:sp>
    </p:spTree>
    <p:extLst>
      <p:ext uri="{BB962C8B-B14F-4D97-AF65-F5344CB8AC3E}">
        <p14:creationId xmlns:p14="http://schemas.microsoft.com/office/powerpoint/2010/main" val="19463733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ts val="4660"/>
              </a:lnSpc>
            </a:pPr>
            <a:r>
              <a:rPr sz="4000" b="1" spc="-30" dirty="0" smtClean="0">
                <a:solidFill>
                  <a:schemeClr val="tx1"/>
                </a:solidFill>
                <a:latin typeface="黑体"/>
                <a:cs typeface="黑体"/>
              </a:rPr>
              <a:t>路</a:t>
            </a:r>
            <a:r>
              <a:rPr sz="4000" b="1" spc="-40" dirty="0" smtClean="0">
                <a:solidFill>
                  <a:schemeClr val="tx1"/>
                </a:solidFill>
                <a:latin typeface="黑体"/>
                <a:cs typeface="黑体"/>
              </a:rPr>
              <a:t>由器</a:t>
            </a:r>
            <a:r>
              <a:rPr sz="4000" b="1" spc="-25" dirty="0" smtClean="0">
                <a:solidFill>
                  <a:schemeClr val="tx1"/>
                </a:solidFill>
                <a:latin typeface="黑体"/>
                <a:cs typeface="黑体"/>
              </a:rPr>
              <a:t>的</a:t>
            </a:r>
            <a:r>
              <a:rPr sz="4000" b="1" spc="-40" dirty="0" smtClean="0">
                <a:solidFill>
                  <a:schemeClr val="tx1"/>
                </a:solidFill>
                <a:latin typeface="黑体"/>
                <a:cs typeface="黑体"/>
              </a:rPr>
              <a:t>实物图</a:t>
            </a:r>
            <a:endParaRPr sz="4000" b="1" dirty="0">
              <a:solidFill>
                <a:schemeClr val="tx1"/>
              </a:solidFill>
              <a:latin typeface="黑体"/>
              <a:cs typeface="黑体"/>
            </a:endParaRPr>
          </a:p>
        </p:txBody>
      </p:sp>
      <p:sp>
        <p:nvSpPr>
          <p:cNvPr id="4" name="object 4"/>
          <p:cNvSpPr/>
          <p:nvPr/>
        </p:nvSpPr>
        <p:spPr>
          <a:xfrm>
            <a:off x="5572125" y="1536700"/>
            <a:ext cx="1877949" cy="2505075"/>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714375" y="2000123"/>
            <a:ext cx="3905250" cy="2929001"/>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5580126" y="4800688"/>
            <a:ext cx="2062099" cy="1436624"/>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txBox="1"/>
          <p:nvPr/>
        </p:nvSpPr>
        <p:spPr>
          <a:xfrm>
            <a:off x="402437" y="5716422"/>
            <a:ext cx="4821555" cy="923925"/>
          </a:xfrm>
          <a:prstGeom prst="rect">
            <a:avLst/>
          </a:prstGeom>
        </p:spPr>
        <p:txBody>
          <a:bodyPr vert="horz" wrap="square" lIns="0" tIns="0" rIns="0" bIns="0" rtlCol="0">
            <a:noAutofit/>
          </a:bodyPr>
          <a:lstStyle/>
          <a:p>
            <a:pPr marL="12700" marR="12700">
              <a:lnSpc>
                <a:spcPct val="100000"/>
              </a:lnSpc>
            </a:pPr>
            <a:r>
              <a:rPr sz="2000" dirty="0" smtClean="0">
                <a:latin typeface="Arial"/>
                <a:cs typeface="Arial"/>
              </a:rPr>
              <a:t>p</a:t>
            </a:r>
            <a:r>
              <a:rPr sz="2000" spc="5" dirty="0" smtClean="0">
                <a:latin typeface="Arial"/>
                <a:cs typeface="Arial"/>
              </a:rPr>
              <a:t>s</a:t>
            </a:r>
            <a:r>
              <a:rPr sz="2000" spc="0" dirty="0" smtClean="0">
                <a:latin typeface="Arial"/>
                <a:cs typeface="Arial"/>
              </a:rPr>
              <a:t>.,</a:t>
            </a:r>
            <a:r>
              <a:rPr sz="2000" spc="-25" dirty="0" smtClean="0">
                <a:latin typeface="Arial"/>
                <a:cs typeface="Arial"/>
              </a:rPr>
              <a:t> </a:t>
            </a:r>
            <a:r>
              <a:rPr sz="2000" spc="0" dirty="0" smtClean="0">
                <a:latin typeface="宋体"/>
                <a:cs typeface="宋体"/>
              </a:rPr>
              <a:t>路由</a:t>
            </a:r>
            <a:r>
              <a:rPr sz="2000" spc="-15" dirty="0" smtClean="0">
                <a:latin typeface="宋体"/>
                <a:cs typeface="宋体"/>
              </a:rPr>
              <a:t>器、</a:t>
            </a:r>
            <a:r>
              <a:rPr sz="2000" spc="0" dirty="0" smtClean="0">
                <a:latin typeface="宋体"/>
                <a:cs typeface="宋体"/>
              </a:rPr>
              <a:t>交换机</a:t>
            </a:r>
            <a:r>
              <a:rPr sz="2000" spc="-15" dirty="0" smtClean="0">
                <a:latin typeface="宋体"/>
                <a:cs typeface="宋体"/>
              </a:rPr>
              <a:t>都</a:t>
            </a:r>
            <a:r>
              <a:rPr sz="2000" spc="0" dirty="0" smtClean="0">
                <a:latin typeface="宋体"/>
                <a:cs typeface="宋体"/>
              </a:rPr>
              <a:t>属</a:t>
            </a:r>
            <a:r>
              <a:rPr sz="2000" spc="-15" dirty="0" smtClean="0">
                <a:latin typeface="宋体"/>
                <a:cs typeface="宋体"/>
              </a:rPr>
              <a:t>于</a:t>
            </a:r>
            <a:r>
              <a:rPr sz="2000" spc="0" dirty="0" smtClean="0">
                <a:latin typeface="宋体"/>
                <a:cs typeface="宋体"/>
              </a:rPr>
              <a:t>分组交</a:t>
            </a:r>
            <a:r>
              <a:rPr sz="2000" spc="-15" dirty="0" smtClean="0">
                <a:latin typeface="宋体"/>
                <a:cs typeface="宋体"/>
              </a:rPr>
              <a:t>换</a:t>
            </a:r>
            <a:r>
              <a:rPr sz="2000" spc="0" dirty="0" smtClean="0">
                <a:latin typeface="宋体"/>
                <a:cs typeface="宋体"/>
              </a:rPr>
              <a:t>设</a:t>
            </a:r>
            <a:r>
              <a:rPr sz="2000" spc="-15" dirty="0" smtClean="0">
                <a:latin typeface="宋体"/>
                <a:cs typeface="宋体"/>
              </a:rPr>
              <a:t>备</a:t>
            </a:r>
            <a:r>
              <a:rPr sz="2000" spc="0" dirty="0" smtClean="0">
                <a:latin typeface="宋体"/>
                <a:cs typeface="宋体"/>
              </a:rPr>
              <a:t>，</a:t>
            </a:r>
            <a:endParaRPr sz="900" dirty="0"/>
          </a:p>
        </p:txBody>
      </p:sp>
      <p:sp>
        <p:nvSpPr>
          <p:cNvPr id="8" name="object 8"/>
          <p:cNvSpPr txBox="1"/>
          <p:nvPr/>
        </p:nvSpPr>
        <p:spPr>
          <a:xfrm>
            <a:off x="435965" y="4078096"/>
            <a:ext cx="7227570" cy="1365250"/>
          </a:xfrm>
          <a:prstGeom prst="rect">
            <a:avLst/>
          </a:prstGeom>
        </p:spPr>
        <p:txBody>
          <a:bodyPr vert="horz" wrap="square" lIns="0" tIns="0" rIns="0" bIns="0" rtlCol="0">
            <a:noAutofit/>
          </a:bodyPr>
          <a:lstStyle/>
          <a:p>
            <a:pPr marR="12700" algn="r">
              <a:lnSpc>
                <a:spcPct val="100000"/>
              </a:lnSpc>
            </a:pPr>
            <a:r>
              <a:rPr sz="2000" b="1" spc="5" dirty="0" smtClean="0">
                <a:solidFill>
                  <a:srgbClr val="C00000"/>
                </a:solidFill>
                <a:latin typeface="Times New Roman"/>
                <a:cs typeface="Times New Roman"/>
              </a:rPr>
              <a:t>C</a:t>
            </a:r>
            <a:r>
              <a:rPr sz="2000" b="1" spc="0" dirty="0" smtClean="0">
                <a:solidFill>
                  <a:srgbClr val="C00000"/>
                </a:solidFill>
                <a:latin typeface="Times New Roman"/>
                <a:cs typeface="Times New Roman"/>
              </a:rPr>
              <a:t>isco</a:t>
            </a:r>
            <a:r>
              <a:rPr sz="2000" b="1" spc="-30" dirty="0" smtClean="0">
                <a:solidFill>
                  <a:srgbClr val="C00000"/>
                </a:solidFill>
                <a:latin typeface="Times New Roman"/>
                <a:cs typeface="Times New Roman"/>
              </a:rPr>
              <a:t> </a:t>
            </a:r>
            <a:r>
              <a:rPr sz="2000" b="1" spc="5" dirty="0" smtClean="0">
                <a:solidFill>
                  <a:srgbClr val="C00000"/>
                </a:solidFill>
                <a:latin typeface="Times New Roman"/>
                <a:cs typeface="Times New Roman"/>
              </a:rPr>
              <a:t>1200</a:t>
            </a:r>
            <a:r>
              <a:rPr sz="2000" b="1" spc="0" dirty="0" smtClean="0">
                <a:solidFill>
                  <a:srgbClr val="C00000"/>
                </a:solidFill>
                <a:latin typeface="Times New Roman"/>
                <a:cs typeface="Times New Roman"/>
              </a:rPr>
              <a:t>0</a:t>
            </a:r>
            <a:r>
              <a:rPr sz="2000" b="1" spc="-30" dirty="0" smtClean="0">
                <a:solidFill>
                  <a:srgbClr val="C00000"/>
                </a:solidFill>
                <a:latin typeface="Times New Roman"/>
                <a:cs typeface="Times New Roman"/>
              </a:rPr>
              <a:t> </a:t>
            </a:r>
            <a:r>
              <a:rPr sz="2000" spc="10" dirty="0" smtClean="0">
                <a:solidFill>
                  <a:srgbClr val="C00000"/>
                </a:solidFill>
                <a:latin typeface="宋体"/>
                <a:cs typeface="宋体"/>
              </a:rPr>
              <a:t>路由器</a:t>
            </a:r>
            <a:endParaRPr sz="2000">
              <a:latin typeface="宋体"/>
              <a:cs typeface="宋体"/>
            </a:endParaRPr>
          </a:p>
          <a:p>
            <a:pPr>
              <a:lnSpc>
                <a:spcPts val="850"/>
              </a:lnSpc>
              <a:spcBef>
                <a:spcPts val="4"/>
              </a:spcBef>
            </a:pPr>
            <a:endParaRPr sz="850"/>
          </a:p>
          <a:p>
            <a:pPr>
              <a:lnSpc>
                <a:spcPts val="1000"/>
              </a:lnSpc>
            </a:pPr>
            <a:endParaRPr sz="1000"/>
          </a:p>
          <a:p>
            <a:pPr>
              <a:lnSpc>
                <a:spcPts val="1000"/>
              </a:lnSpc>
            </a:pPr>
            <a:endParaRPr sz="1000"/>
          </a:p>
          <a:p>
            <a:pPr>
              <a:lnSpc>
                <a:spcPts val="1000"/>
              </a:lnSpc>
            </a:pPr>
            <a:endParaRPr sz="1000"/>
          </a:p>
          <a:p>
            <a:pPr>
              <a:lnSpc>
                <a:spcPts val="1000"/>
              </a:lnSpc>
            </a:pPr>
            <a:endParaRPr sz="1000"/>
          </a:p>
          <a:p>
            <a:pPr>
              <a:lnSpc>
                <a:spcPts val="1000"/>
              </a:lnSpc>
            </a:pPr>
            <a:endParaRPr sz="1000"/>
          </a:p>
          <a:p>
            <a:pPr marL="12700">
              <a:lnSpc>
                <a:spcPct val="100000"/>
              </a:lnSpc>
            </a:pPr>
            <a:r>
              <a:rPr sz="2000" b="1" dirty="0" smtClean="0">
                <a:solidFill>
                  <a:srgbClr val="C00000"/>
                </a:solidFill>
                <a:latin typeface="Times New Roman"/>
                <a:cs typeface="Times New Roman"/>
              </a:rPr>
              <a:t>Cisco</a:t>
            </a:r>
            <a:r>
              <a:rPr sz="2000" b="1" spc="-30" dirty="0" smtClean="0">
                <a:solidFill>
                  <a:srgbClr val="C00000"/>
                </a:solidFill>
                <a:latin typeface="Times New Roman"/>
                <a:cs typeface="Times New Roman"/>
              </a:rPr>
              <a:t> </a:t>
            </a:r>
            <a:r>
              <a:rPr sz="2000" b="1" spc="0" dirty="0" smtClean="0">
                <a:solidFill>
                  <a:srgbClr val="C00000"/>
                </a:solidFill>
                <a:latin typeface="Times New Roman"/>
                <a:cs typeface="Times New Roman"/>
              </a:rPr>
              <a:t>2</a:t>
            </a:r>
            <a:r>
              <a:rPr sz="2000" b="1" spc="10" dirty="0" smtClean="0">
                <a:solidFill>
                  <a:srgbClr val="C00000"/>
                </a:solidFill>
                <a:latin typeface="Times New Roman"/>
                <a:cs typeface="Times New Roman"/>
              </a:rPr>
              <a:t>6</a:t>
            </a:r>
            <a:r>
              <a:rPr sz="2000" b="1" spc="0" dirty="0" smtClean="0">
                <a:solidFill>
                  <a:srgbClr val="C00000"/>
                </a:solidFill>
                <a:latin typeface="Times New Roman"/>
                <a:cs typeface="Times New Roman"/>
              </a:rPr>
              <a:t>0</a:t>
            </a:r>
            <a:r>
              <a:rPr sz="2000" b="1" spc="15" dirty="0" smtClean="0">
                <a:solidFill>
                  <a:srgbClr val="C00000"/>
                </a:solidFill>
                <a:latin typeface="Times New Roman"/>
                <a:cs typeface="Times New Roman"/>
              </a:rPr>
              <a:t>0</a:t>
            </a:r>
            <a:r>
              <a:rPr sz="2000" spc="10" dirty="0" smtClean="0">
                <a:solidFill>
                  <a:srgbClr val="C00000"/>
                </a:solidFill>
                <a:latin typeface="宋体"/>
                <a:cs typeface="宋体"/>
              </a:rPr>
              <a:t>路由器</a:t>
            </a:r>
            <a:r>
              <a:rPr sz="2000" spc="0" dirty="0" smtClean="0">
                <a:latin typeface="宋体"/>
                <a:cs typeface="宋体"/>
              </a:rPr>
              <a:t>和</a:t>
            </a:r>
            <a:r>
              <a:rPr sz="2000" spc="0" dirty="0" smtClean="0">
                <a:latin typeface="Times New Roman"/>
                <a:cs typeface="Times New Roman"/>
              </a:rPr>
              <a:t>C</a:t>
            </a:r>
            <a:r>
              <a:rPr sz="2000" spc="-10" dirty="0" smtClean="0">
                <a:latin typeface="Times New Roman"/>
                <a:cs typeface="Times New Roman"/>
              </a:rPr>
              <a:t>i</a:t>
            </a:r>
            <a:r>
              <a:rPr sz="2000" spc="0" dirty="0" smtClean="0">
                <a:latin typeface="Times New Roman"/>
                <a:cs typeface="Times New Roman"/>
              </a:rPr>
              <a:t>sco</a:t>
            </a:r>
            <a:r>
              <a:rPr sz="2000" spc="-55" dirty="0" smtClean="0">
                <a:latin typeface="Times New Roman"/>
                <a:cs typeface="Times New Roman"/>
              </a:rPr>
              <a:t> </a:t>
            </a:r>
            <a:r>
              <a:rPr sz="2000" spc="0" dirty="0" smtClean="0">
                <a:latin typeface="Times New Roman"/>
                <a:cs typeface="Times New Roman"/>
              </a:rPr>
              <a:t>C</a:t>
            </a:r>
            <a:r>
              <a:rPr sz="2000" spc="-10" dirty="0" smtClean="0">
                <a:latin typeface="Times New Roman"/>
                <a:cs typeface="Times New Roman"/>
              </a:rPr>
              <a:t>a</a:t>
            </a:r>
            <a:r>
              <a:rPr sz="2000" spc="0" dirty="0" smtClean="0">
                <a:latin typeface="Times New Roman"/>
                <a:cs typeface="Times New Roman"/>
              </a:rPr>
              <a:t>t</a:t>
            </a:r>
            <a:r>
              <a:rPr sz="2000" spc="-10" dirty="0" smtClean="0">
                <a:latin typeface="Times New Roman"/>
                <a:cs typeface="Times New Roman"/>
              </a:rPr>
              <a:t>a</a:t>
            </a:r>
            <a:r>
              <a:rPr sz="2000" spc="0" dirty="0" smtClean="0">
                <a:latin typeface="Times New Roman"/>
                <a:cs typeface="Times New Roman"/>
              </a:rPr>
              <a:t>l</a:t>
            </a:r>
            <a:r>
              <a:rPr sz="2000" spc="-15" dirty="0" smtClean="0">
                <a:latin typeface="Times New Roman"/>
                <a:cs typeface="Times New Roman"/>
              </a:rPr>
              <a:t>y</a:t>
            </a:r>
            <a:r>
              <a:rPr sz="2000" spc="0" dirty="0" smtClean="0">
                <a:latin typeface="Times New Roman"/>
                <a:cs typeface="Times New Roman"/>
              </a:rPr>
              <a:t>st </a:t>
            </a:r>
            <a:r>
              <a:rPr sz="2000" spc="5" dirty="0" smtClean="0">
                <a:latin typeface="Times New Roman"/>
                <a:cs typeface="Times New Roman"/>
              </a:rPr>
              <a:t>2950</a:t>
            </a:r>
            <a:r>
              <a:rPr sz="2000" spc="0" dirty="0" smtClean="0">
                <a:latin typeface="宋体"/>
                <a:cs typeface="宋体"/>
              </a:rPr>
              <a:t>交换机</a:t>
            </a:r>
            <a:endParaRPr sz="2000">
              <a:latin typeface="宋体"/>
              <a:cs typeface="宋体"/>
            </a:endParaRPr>
          </a:p>
        </p:txBody>
      </p:sp>
      <p:sp>
        <p:nvSpPr>
          <p:cNvPr id="9" name="object 9"/>
          <p:cNvSpPr txBox="1"/>
          <p:nvPr/>
        </p:nvSpPr>
        <p:spPr>
          <a:xfrm>
            <a:off x="5366130" y="6310782"/>
            <a:ext cx="2834640" cy="316865"/>
          </a:xfrm>
          <a:prstGeom prst="rect">
            <a:avLst/>
          </a:prstGeom>
        </p:spPr>
        <p:txBody>
          <a:bodyPr vert="horz" wrap="square" lIns="0" tIns="0" rIns="0" bIns="0" rtlCol="0">
            <a:noAutofit/>
          </a:bodyPr>
          <a:lstStyle/>
          <a:p>
            <a:pPr marL="12700">
              <a:lnSpc>
                <a:spcPct val="100000"/>
              </a:lnSpc>
            </a:pPr>
            <a:r>
              <a:rPr sz="2000" dirty="0" smtClean="0">
                <a:latin typeface="Times New Roman"/>
                <a:cs typeface="Times New Roman"/>
              </a:rPr>
              <a:t>C</a:t>
            </a:r>
            <a:r>
              <a:rPr sz="2000" spc="-10" dirty="0" smtClean="0">
                <a:latin typeface="Times New Roman"/>
                <a:cs typeface="Times New Roman"/>
              </a:rPr>
              <a:t>i</a:t>
            </a:r>
            <a:r>
              <a:rPr sz="2000" spc="0" dirty="0" smtClean="0">
                <a:latin typeface="Times New Roman"/>
                <a:cs typeface="Times New Roman"/>
              </a:rPr>
              <a:t>sco</a:t>
            </a:r>
            <a:r>
              <a:rPr sz="2000" spc="-15" dirty="0" smtClean="0">
                <a:latin typeface="Times New Roman"/>
                <a:cs typeface="Times New Roman"/>
              </a:rPr>
              <a:t> </a:t>
            </a:r>
            <a:r>
              <a:rPr sz="2000" spc="0" dirty="0" smtClean="0">
                <a:latin typeface="Times New Roman"/>
                <a:cs typeface="Times New Roman"/>
              </a:rPr>
              <a:t>C</a:t>
            </a:r>
            <a:r>
              <a:rPr sz="2000" spc="-10" dirty="0" smtClean="0">
                <a:latin typeface="Times New Roman"/>
                <a:cs typeface="Times New Roman"/>
              </a:rPr>
              <a:t>a</a:t>
            </a:r>
            <a:r>
              <a:rPr sz="2000" spc="0" dirty="0" smtClean="0">
                <a:latin typeface="Times New Roman"/>
                <a:cs typeface="Times New Roman"/>
              </a:rPr>
              <a:t>t</a:t>
            </a:r>
            <a:r>
              <a:rPr sz="2000" spc="-10" dirty="0" smtClean="0">
                <a:latin typeface="Times New Roman"/>
                <a:cs typeface="Times New Roman"/>
              </a:rPr>
              <a:t>a</a:t>
            </a:r>
            <a:r>
              <a:rPr sz="2000" spc="0" dirty="0" smtClean="0">
                <a:latin typeface="Times New Roman"/>
                <a:cs typeface="Times New Roman"/>
              </a:rPr>
              <a:t>l</a:t>
            </a:r>
            <a:r>
              <a:rPr sz="2000" spc="-15" dirty="0" smtClean="0">
                <a:latin typeface="Times New Roman"/>
                <a:cs typeface="Times New Roman"/>
              </a:rPr>
              <a:t>y</a:t>
            </a:r>
            <a:r>
              <a:rPr sz="2000" spc="0" dirty="0" smtClean="0">
                <a:latin typeface="Times New Roman"/>
                <a:cs typeface="Times New Roman"/>
              </a:rPr>
              <a:t>st</a:t>
            </a:r>
            <a:r>
              <a:rPr sz="2000" spc="-15" dirty="0" smtClean="0">
                <a:latin typeface="Times New Roman"/>
                <a:cs typeface="Times New Roman"/>
              </a:rPr>
              <a:t> </a:t>
            </a:r>
            <a:r>
              <a:rPr sz="2000" spc="0" dirty="0" smtClean="0">
                <a:latin typeface="Times New Roman"/>
                <a:cs typeface="Times New Roman"/>
              </a:rPr>
              <a:t>3</a:t>
            </a:r>
            <a:r>
              <a:rPr sz="2000" spc="10" dirty="0" smtClean="0">
                <a:latin typeface="Times New Roman"/>
                <a:cs typeface="Times New Roman"/>
              </a:rPr>
              <a:t>5</a:t>
            </a:r>
            <a:r>
              <a:rPr sz="2000" spc="0" dirty="0" smtClean="0">
                <a:latin typeface="Times New Roman"/>
                <a:cs typeface="Times New Roman"/>
              </a:rPr>
              <a:t>6</a:t>
            </a:r>
            <a:r>
              <a:rPr sz="2000" spc="15" dirty="0" smtClean="0">
                <a:latin typeface="Times New Roman"/>
                <a:cs typeface="Times New Roman"/>
              </a:rPr>
              <a:t>0</a:t>
            </a:r>
            <a:r>
              <a:rPr sz="2000" spc="0" dirty="0" smtClean="0">
                <a:latin typeface="宋体"/>
                <a:cs typeface="宋体"/>
              </a:rPr>
              <a:t>交换机</a:t>
            </a:r>
            <a:endParaRPr sz="2000">
              <a:latin typeface="宋体"/>
              <a:cs typeface="宋体"/>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5405"/>
            <a:ext cx="4762872" cy="777331"/>
          </a:xfrm>
          <a:prstGeom prst="rect">
            <a:avLst/>
          </a:prstGeom>
        </p:spPr>
        <p:txBody>
          <a:bodyPr vert="horz" wrap="square" lIns="0" tIns="0" rIns="0" bIns="0" rtlCol="0">
            <a:noAutofit/>
          </a:bodyPr>
          <a:lstStyle/>
          <a:p>
            <a:pPr marL="12700" algn="l">
              <a:lnSpc>
                <a:spcPct val="100000"/>
              </a:lnSpc>
            </a:pPr>
            <a:r>
              <a:rPr sz="4000" b="1" spc="-30" dirty="0" smtClean="0">
                <a:solidFill>
                  <a:schemeClr val="tx1"/>
                </a:solidFill>
                <a:latin typeface="黑体"/>
                <a:cs typeface="黑体"/>
              </a:rPr>
              <a:t>如何计算链</a:t>
            </a:r>
            <a:r>
              <a:rPr sz="4000" b="1" spc="-40" dirty="0" smtClean="0">
                <a:solidFill>
                  <a:schemeClr val="tx1"/>
                </a:solidFill>
                <a:latin typeface="黑体"/>
                <a:cs typeface="黑体"/>
              </a:rPr>
              <a:t>路费</a:t>
            </a:r>
            <a:r>
              <a:rPr sz="4000" b="1" spc="-25" dirty="0" smtClean="0">
                <a:solidFill>
                  <a:schemeClr val="tx1"/>
                </a:solidFill>
                <a:latin typeface="黑体"/>
                <a:cs typeface="黑体"/>
              </a:rPr>
              <a:t>用</a:t>
            </a:r>
            <a:r>
              <a:rPr sz="4000" b="1" spc="-20" dirty="0" smtClean="0">
                <a:solidFill>
                  <a:schemeClr val="tx1"/>
                </a:solidFill>
                <a:latin typeface="Calibri"/>
                <a:cs typeface="Calibri"/>
              </a:rPr>
              <a:t>?</a:t>
            </a:r>
            <a:endParaRPr sz="4000" b="1" dirty="0">
              <a:solidFill>
                <a:schemeClr val="tx1"/>
              </a:solidFill>
              <a:latin typeface="Calibri"/>
              <a:cs typeface="Calibri"/>
            </a:endParaRPr>
          </a:p>
        </p:txBody>
      </p:sp>
      <p:sp>
        <p:nvSpPr>
          <p:cNvPr id="3" name="object 3"/>
          <p:cNvSpPr txBox="1"/>
          <p:nvPr/>
        </p:nvSpPr>
        <p:spPr>
          <a:xfrm>
            <a:off x="547217" y="1801621"/>
            <a:ext cx="7484745" cy="2603500"/>
          </a:xfrm>
          <a:prstGeom prst="rect">
            <a:avLst/>
          </a:prstGeom>
        </p:spPr>
        <p:txBody>
          <a:bodyPr vert="horz" wrap="square" lIns="0" tIns="0" rIns="0" bIns="0" rtlCol="0">
            <a:noAutofit/>
          </a:bodyPr>
          <a:lstStyle/>
          <a:p>
            <a:pPr marL="12700">
              <a:lnSpc>
                <a:spcPct val="100000"/>
              </a:lnSpc>
            </a:pPr>
            <a:r>
              <a:rPr sz="2250" spc="-20" dirty="0" smtClean="0">
                <a:solidFill>
                  <a:srgbClr val="006FC0"/>
                </a:solidFill>
                <a:latin typeface="Wingdings"/>
                <a:cs typeface="Wingdings"/>
              </a:rPr>
              <a:t></a:t>
            </a:r>
            <a:r>
              <a:rPr sz="2250" spc="135" dirty="0" smtClean="0">
                <a:solidFill>
                  <a:srgbClr val="006FC0"/>
                </a:solidFill>
                <a:latin typeface="Times New Roman"/>
                <a:cs typeface="Times New Roman"/>
              </a:rPr>
              <a:t> </a:t>
            </a:r>
            <a:r>
              <a:rPr sz="3200" spc="0" dirty="0" smtClean="0">
                <a:latin typeface="宋体"/>
                <a:cs typeface="宋体"/>
              </a:rPr>
              <a:t>链路费用</a:t>
            </a:r>
            <a:r>
              <a:rPr sz="3200" spc="-10" dirty="0" smtClean="0">
                <a:latin typeface="Calibri"/>
                <a:cs typeface="Calibri"/>
              </a:rPr>
              <a:t>:</a:t>
            </a:r>
            <a:r>
              <a:rPr sz="3200" spc="-25" dirty="0" smtClean="0">
                <a:latin typeface="Calibri"/>
                <a:cs typeface="Calibri"/>
              </a:rPr>
              <a:t> </a:t>
            </a:r>
            <a:r>
              <a:rPr sz="3200" spc="0" dirty="0" smtClean="0">
                <a:latin typeface="宋体"/>
                <a:cs typeface="宋体"/>
              </a:rPr>
              <a:t>需要多长时间来传送一个分组</a:t>
            </a:r>
            <a:endParaRPr sz="3200" dirty="0">
              <a:latin typeface="宋体"/>
              <a:cs typeface="宋体"/>
            </a:endParaRPr>
          </a:p>
          <a:p>
            <a:pPr>
              <a:lnSpc>
                <a:spcPts val="750"/>
              </a:lnSpc>
              <a:spcBef>
                <a:spcPts val="20"/>
              </a:spcBef>
            </a:pPr>
            <a:endParaRPr sz="750" dirty="0"/>
          </a:p>
          <a:p>
            <a:pPr marL="12700">
              <a:lnSpc>
                <a:spcPct val="100000"/>
              </a:lnSpc>
            </a:pPr>
            <a:r>
              <a:rPr sz="2250" spc="-20" dirty="0" smtClean="0">
                <a:solidFill>
                  <a:srgbClr val="006FC0"/>
                </a:solidFill>
                <a:latin typeface="Wingdings"/>
                <a:cs typeface="Wingdings"/>
              </a:rPr>
              <a:t></a:t>
            </a:r>
            <a:r>
              <a:rPr sz="2250" spc="135" dirty="0" smtClean="0">
                <a:solidFill>
                  <a:srgbClr val="006FC0"/>
                </a:solidFill>
                <a:latin typeface="Times New Roman"/>
                <a:cs typeface="Times New Roman"/>
              </a:rPr>
              <a:t> </a:t>
            </a:r>
            <a:r>
              <a:rPr sz="3200" spc="-5" dirty="0" smtClean="0">
                <a:latin typeface="宋体"/>
                <a:cs typeface="宋体"/>
              </a:rPr>
              <a:t>与下列因素相关</a:t>
            </a:r>
            <a:endParaRPr sz="3200" dirty="0">
              <a:latin typeface="宋体"/>
              <a:cs typeface="宋体"/>
            </a:endParaRPr>
          </a:p>
          <a:p>
            <a:pPr>
              <a:lnSpc>
                <a:spcPts val="650"/>
              </a:lnSpc>
              <a:spcBef>
                <a:spcPts val="37"/>
              </a:spcBef>
            </a:pPr>
            <a:endParaRPr sz="6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链路带宽</a:t>
            </a:r>
            <a:endParaRPr sz="2800" dirty="0">
              <a:latin typeface="宋体"/>
              <a:cs typeface="宋体"/>
            </a:endParaRPr>
          </a:p>
          <a:p>
            <a:pPr>
              <a:lnSpc>
                <a:spcPts val="650"/>
              </a:lnSpc>
              <a:spcBef>
                <a:spcPts val="22"/>
              </a:spcBef>
            </a:pPr>
            <a:endParaRPr sz="6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缓存状态</a:t>
            </a:r>
            <a:r>
              <a:rPr sz="2800" spc="-10" dirty="0" smtClean="0">
                <a:latin typeface="Calibri"/>
                <a:cs typeface="Calibri"/>
              </a:rPr>
              <a:t>:</a:t>
            </a:r>
            <a:r>
              <a:rPr sz="2800" spc="10" dirty="0" smtClean="0">
                <a:latin typeface="Calibri"/>
                <a:cs typeface="Calibri"/>
              </a:rPr>
              <a:t> </a:t>
            </a:r>
            <a:r>
              <a:rPr sz="2800" spc="-30" dirty="0" smtClean="0">
                <a:latin typeface="宋体"/>
                <a:cs typeface="宋体"/>
              </a:rPr>
              <a:t>有多少分组在等</a:t>
            </a:r>
            <a:r>
              <a:rPr sz="2800" spc="-25" dirty="0" smtClean="0">
                <a:latin typeface="宋体"/>
                <a:cs typeface="宋体"/>
              </a:rPr>
              <a:t>待</a:t>
            </a:r>
            <a:r>
              <a:rPr sz="2800" spc="-15" dirty="0" smtClean="0">
                <a:latin typeface="Calibri"/>
                <a:cs typeface="Calibri"/>
              </a:rPr>
              <a:t>?</a:t>
            </a:r>
            <a:endParaRPr sz="2800" dirty="0">
              <a:latin typeface="Calibri"/>
              <a:cs typeface="Calibri"/>
            </a:endParaRPr>
          </a:p>
          <a:p>
            <a:pPr>
              <a:lnSpc>
                <a:spcPts val="650"/>
              </a:lnSpc>
              <a:spcBef>
                <a:spcPts val="23"/>
              </a:spcBef>
            </a:pPr>
            <a:endParaRPr sz="650" dirty="0"/>
          </a:p>
          <a:p>
            <a:pPr marL="469900">
              <a:lnSpc>
                <a:spcPts val="3295"/>
              </a:lnSpc>
              <a:tabLst>
                <a:tab pos="756285" algn="l"/>
              </a:tabLst>
            </a:pPr>
            <a:r>
              <a:rPr sz="1950" dirty="0" smtClean="0">
                <a:solidFill>
                  <a:srgbClr val="7E7E7E"/>
                </a:solidFill>
                <a:latin typeface="Verdana"/>
                <a:cs typeface="Verdana"/>
              </a:rPr>
              <a:t>●	</a:t>
            </a:r>
            <a:r>
              <a:rPr sz="2800" spc="-35" dirty="0" smtClean="0">
                <a:latin typeface="宋体"/>
                <a:cs typeface="宋体"/>
              </a:rPr>
              <a:t>链路利用率</a:t>
            </a:r>
            <a:endParaRPr sz="2800" dirty="0">
              <a:latin typeface="宋体"/>
              <a:cs typeface="宋体"/>
            </a:endParaRPr>
          </a:p>
        </p:txBody>
      </p:sp>
    </p:spTree>
    <p:extLst>
      <p:ext uri="{BB962C8B-B14F-4D97-AF65-F5344CB8AC3E}">
        <p14:creationId xmlns:p14="http://schemas.microsoft.com/office/powerpoint/2010/main" val="7910375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528" y="188640"/>
            <a:ext cx="7499176" cy="921347"/>
          </a:xfrm>
          <a:prstGeom prst="rect">
            <a:avLst/>
          </a:prstGeom>
        </p:spPr>
        <p:txBody>
          <a:bodyPr vert="horz" wrap="square" lIns="0" tIns="0" rIns="0" bIns="0" rtlCol="0">
            <a:noAutofit/>
          </a:bodyPr>
          <a:lstStyle/>
          <a:p>
            <a:pPr marL="12700">
              <a:lnSpc>
                <a:spcPct val="100000"/>
              </a:lnSpc>
            </a:pPr>
            <a:r>
              <a:rPr sz="4000" b="1" spc="-30" dirty="0" smtClean="0">
                <a:solidFill>
                  <a:schemeClr val="tx1"/>
                </a:solidFill>
                <a:latin typeface="Comic Sans MS"/>
                <a:cs typeface="Comic Sans MS"/>
              </a:rPr>
              <a:t>OSPF</a:t>
            </a:r>
            <a:r>
              <a:rPr sz="4000" b="1" spc="-5" dirty="0" smtClean="0">
                <a:solidFill>
                  <a:schemeClr val="tx1"/>
                </a:solidFill>
                <a:latin typeface="Comic Sans MS"/>
                <a:cs typeface="Comic Sans MS"/>
              </a:rPr>
              <a:t> </a:t>
            </a:r>
            <a:r>
              <a:rPr sz="4000" b="1" spc="-25" dirty="0" smtClean="0">
                <a:solidFill>
                  <a:schemeClr val="tx1"/>
                </a:solidFill>
                <a:latin typeface="Comic Sans MS"/>
                <a:cs typeface="Comic Sans MS"/>
              </a:rPr>
              <a:t>“</a:t>
            </a:r>
            <a:r>
              <a:rPr sz="4000" b="1" spc="-30" dirty="0" smtClean="0">
                <a:solidFill>
                  <a:schemeClr val="tx1"/>
                </a:solidFill>
                <a:latin typeface="黑体"/>
                <a:cs typeface="黑体"/>
              </a:rPr>
              <a:t>高级</a:t>
            </a:r>
            <a:r>
              <a:rPr sz="4000" b="1" spc="-20" dirty="0" smtClean="0">
                <a:solidFill>
                  <a:schemeClr val="tx1"/>
                </a:solidFill>
                <a:latin typeface="Comic Sans MS"/>
                <a:cs typeface="Comic Sans MS"/>
              </a:rPr>
              <a:t>”</a:t>
            </a:r>
            <a:r>
              <a:rPr sz="4000" b="1" spc="-15" dirty="0" smtClean="0">
                <a:solidFill>
                  <a:schemeClr val="tx1"/>
                </a:solidFill>
                <a:latin typeface="Comic Sans MS"/>
                <a:cs typeface="Comic Sans MS"/>
              </a:rPr>
              <a:t> </a:t>
            </a:r>
            <a:r>
              <a:rPr sz="4000" b="1" spc="-30" dirty="0" smtClean="0">
                <a:solidFill>
                  <a:schemeClr val="tx1"/>
                </a:solidFill>
                <a:latin typeface="黑体"/>
                <a:cs typeface="黑体"/>
              </a:rPr>
              <a:t>功</a:t>
            </a:r>
            <a:r>
              <a:rPr sz="4000" b="1" spc="-40" dirty="0" smtClean="0">
                <a:solidFill>
                  <a:schemeClr val="tx1"/>
                </a:solidFill>
                <a:latin typeface="黑体"/>
                <a:cs typeface="黑体"/>
              </a:rPr>
              <a:t>能</a:t>
            </a:r>
            <a:r>
              <a:rPr sz="4000" b="1" spc="-805" dirty="0" smtClean="0">
                <a:solidFill>
                  <a:schemeClr val="tx1"/>
                </a:solidFill>
                <a:latin typeface="黑体"/>
                <a:cs typeface="黑体"/>
              </a:rPr>
              <a:t> </a:t>
            </a:r>
            <a:r>
              <a:rPr sz="4000" b="1" spc="-20" dirty="0" smtClean="0">
                <a:solidFill>
                  <a:schemeClr val="tx1"/>
                </a:solidFill>
                <a:latin typeface="Comic Sans MS"/>
                <a:cs typeface="Comic Sans MS"/>
              </a:rPr>
              <a:t>(not</a:t>
            </a:r>
            <a:r>
              <a:rPr sz="4000" b="1" spc="-5" dirty="0" smtClean="0">
                <a:solidFill>
                  <a:schemeClr val="tx1"/>
                </a:solidFill>
                <a:latin typeface="Comic Sans MS"/>
                <a:cs typeface="Comic Sans MS"/>
              </a:rPr>
              <a:t> </a:t>
            </a:r>
            <a:r>
              <a:rPr sz="4000" b="1" spc="0" dirty="0" smtClean="0">
                <a:solidFill>
                  <a:schemeClr val="tx1"/>
                </a:solidFill>
                <a:latin typeface="Comic Sans MS"/>
                <a:cs typeface="Comic Sans MS"/>
              </a:rPr>
              <a:t>in</a:t>
            </a:r>
            <a:r>
              <a:rPr sz="4000" b="1" spc="20" dirty="0" smtClean="0">
                <a:solidFill>
                  <a:schemeClr val="tx1"/>
                </a:solidFill>
                <a:latin typeface="Comic Sans MS"/>
                <a:cs typeface="Comic Sans MS"/>
              </a:rPr>
              <a:t> </a:t>
            </a:r>
            <a:r>
              <a:rPr sz="4000" b="1" spc="-25" dirty="0" smtClean="0">
                <a:solidFill>
                  <a:schemeClr val="tx1"/>
                </a:solidFill>
                <a:latin typeface="Comic Sans MS"/>
                <a:cs typeface="Comic Sans MS"/>
              </a:rPr>
              <a:t>RIP)</a:t>
            </a:r>
            <a:endParaRPr sz="4000" b="1" dirty="0">
              <a:solidFill>
                <a:schemeClr val="tx1"/>
              </a:solidFill>
              <a:latin typeface="Comic Sans MS"/>
              <a:cs typeface="Comic Sans MS"/>
            </a:endParaRPr>
          </a:p>
        </p:txBody>
      </p:sp>
      <p:sp>
        <p:nvSpPr>
          <p:cNvPr id="3" name="object 3"/>
          <p:cNvSpPr txBox="1"/>
          <p:nvPr/>
        </p:nvSpPr>
        <p:spPr>
          <a:xfrm>
            <a:off x="612140" y="1503529"/>
            <a:ext cx="8019415" cy="4192270"/>
          </a:xfrm>
          <a:prstGeom prst="rect">
            <a:avLst/>
          </a:prstGeom>
        </p:spPr>
        <p:txBody>
          <a:bodyPr vert="horz" wrap="square" lIns="0" tIns="0" rIns="0" bIns="0" rtlCol="0">
            <a:noAutofit/>
          </a:bodyPr>
          <a:lstStyle/>
          <a:p>
            <a:pPr marL="469265" marR="25400" indent="-457200">
              <a:lnSpc>
                <a:spcPct val="100000"/>
              </a:lnSpc>
              <a:buFont typeface="Arial"/>
              <a:buChar char="•"/>
            </a:pPr>
            <a:r>
              <a:rPr sz="2800" spc="-30" dirty="0" smtClean="0">
                <a:solidFill>
                  <a:srgbClr val="FF0000"/>
                </a:solidFill>
                <a:latin typeface="宋体"/>
                <a:cs typeface="宋体"/>
              </a:rPr>
              <a:t>安全</a:t>
            </a:r>
            <a:r>
              <a:rPr sz="2800" spc="-40" dirty="0" smtClean="0">
                <a:solidFill>
                  <a:srgbClr val="FF0000"/>
                </a:solidFill>
                <a:latin typeface="宋体"/>
                <a:cs typeface="宋体"/>
              </a:rPr>
              <a:t>性</a:t>
            </a:r>
            <a:r>
              <a:rPr sz="2800" spc="-10" dirty="0" smtClean="0">
                <a:solidFill>
                  <a:srgbClr val="FF0000"/>
                </a:solidFill>
                <a:latin typeface="Comic Sans MS"/>
                <a:cs typeface="Comic Sans MS"/>
              </a:rPr>
              <a:t>:</a:t>
            </a:r>
            <a:r>
              <a:rPr sz="2800" spc="5" dirty="0" smtClean="0">
                <a:solidFill>
                  <a:srgbClr val="FF0000"/>
                </a:solidFill>
                <a:latin typeface="Comic Sans MS"/>
                <a:cs typeface="Comic Sans MS"/>
              </a:rPr>
              <a:t> </a:t>
            </a:r>
            <a:r>
              <a:rPr sz="2800" spc="-30" dirty="0" smtClean="0">
                <a:latin typeface="宋体"/>
                <a:cs typeface="宋体"/>
              </a:rPr>
              <a:t>所有的</a:t>
            </a:r>
            <a:r>
              <a:rPr sz="2800" spc="-565" dirty="0" smtClean="0">
                <a:latin typeface="宋体"/>
                <a:cs typeface="宋体"/>
              </a:rPr>
              <a:t> </a:t>
            </a:r>
            <a:r>
              <a:rPr sz="2800" spc="-25" dirty="0" smtClean="0">
                <a:latin typeface="Comic Sans MS"/>
                <a:cs typeface="Comic Sans MS"/>
              </a:rPr>
              <a:t>O</a:t>
            </a:r>
            <a:r>
              <a:rPr sz="2800" spc="-15" dirty="0" smtClean="0">
                <a:latin typeface="Comic Sans MS"/>
                <a:cs typeface="Comic Sans MS"/>
              </a:rPr>
              <a:t>S</a:t>
            </a:r>
            <a:r>
              <a:rPr sz="2800" spc="-20" dirty="0" smtClean="0">
                <a:latin typeface="Comic Sans MS"/>
                <a:cs typeface="Comic Sans MS"/>
              </a:rPr>
              <a:t>PF</a:t>
            </a:r>
            <a:r>
              <a:rPr sz="2800" spc="15" dirty="0" smtClean="0">
                <a:latin typeface="Comic Sans MS"/>
                <a:cs typeface="Comic Sans MS"/>
              </a:rPr>
              <a:t> </a:t>
            </a:r>
            <a:r>
              <a:rPr sz="2800" spc="-30" dirty="0" smtClean="0">
                <a:latin typeface="宋体"/>
                <a:cs typeface="宋体"/>
              </a:rPr>
              <a:t>报文要经过验证</a:t>
            </a:r>
            <a:r>
              <a:rPr sz="2800" spc="-550" dirty="0" smtClean="0">
                <a:latin typeface="宋体"/>
                <a:cs typeface="宋体"/>
              </a:rPr>
              <a:t> </a:t>
            </a:r>
            <a:r>
              <a:rPr sz="2800" spc="-20" dirty="0" smtClean="0">
                <a:latin typeface="Comic Sans MS"/>
                <a:cs typeface="Comic Sans MS"/>
              </a:rPr>
              <a:t>(</a:t>
            </a:r>
            <a:r>
              <a:rPr sz="2800" spc="-30" dirty="0" smtClean="0">
                <a:latin typeface="宋体"/>
                <a:cs typeface="宋体"/>
              </a:rPr>
              <a:t>防止恶意</a:t>
            </a:r>
            <a:r>
              <a:rPr sz="2800" spc="-25" dirty="0" smtClean="0">
                <a:latin typeface="宋体"/>
                <a:cs typeface="宋体"/>
              </a:rPr>
              <a:t>入</a:t>
            </a:r>
            <a:r>
              <a:rPr sz="2800" spc="-35" dirty="0" smtClean="0">
                <a:latin typeface="宋体"/>
                <a:cs typeface="宋体"/>
              </a:rPr>
              <a:t>侵</a:t>
            </a:r>
            <a:r>
              <a:rPr sz="2800" spc="-15" dirty="0" smtClean="0">
                <a:latin typeface="Comic Sans MS"/>
                <a:cs typeface="Comic Sans MS"/>
              </a:rPr>
              <a:t>)</a:t>
            </a:r>
            <a:endParaRPr sz="2800" dirty="0">
              <a:latin typeface="Comic Sans MS"/>
              <a:cs typeface="Comic Sans MS"/>
            </a:endParaRPr>
          </a:p>
          <a:p>
            <a:pPr marL="171450" indent="-171450">
              <a:lnSpc>
                <a:spcPts val="650"/>
              </a:lnSpc>
              <a:spcBef>
                <a:spcPts val="23"/>
              </a:spcBef>
              <a:buFont typeface="Arial"/>
              <a:buChar char="•"/>
            </a:pPr>
            <a:endParaRPr sz="650" dirty="0"/>
          </a:p>
          <a:p>
            <a:pPr marL="469900" indent="-457200">
              <a:lnSpc>
                <a:spcPct val="100000"/>
              </a:lnSpc>
              <a:buFont typeface="Arial"/>
              <a:buChar char="•"/>
            </a:pPr>
            <a:r>
              <a:rPr sz="2800" spc="-30" dirty="0" smtClean="0">
                <a:latin typeface="宋体"/>
                <a:cs typeface="宋体"/>
              </a:rPr>
              <a:t>允</a:t>
            </a:r>
            <a:r>
              <a:rPr sz="2800" spc="-35" dirty="0" smtClean="0">
                <a:latin typeface="宋体"/>
                <a:cs typeface="宋体"/>
              </a:rPr>
              <a:t>许</a:t>
            </a:r>
            <a:r>
              <a:rPr sz="2800" spc="-30" dirty="0" smtClean="0">
                <a:solidFill>
                  <a:srgbClr val="FF0000"/>
                </a:solidFill>
                <a:latin typeface="宋体"/>
                <a:cs typeface="宋体"/>
              </a:rPr>
              <a:t>多</a:t>
            </a:r>
            <a:r>
              <a:rPr sz="2800" spc="-35" dirty="0" smtClean="0">
                <a:solidFill>
                  <a:srgbClr val="FF0000"/>
                </a:solidFill>
                <a:latin typeface="宋体"/>
                <a:cs typeface="宋体"/>
              </a:rPr>
              <a:t>条</a:t>
            </a:r>
            <a:r>
              <a:rPr sz="2800" spc="-30" dirty="0" smtClean="0">
                <a:latin typeface="宋体"/>
                <a:cs typeface="宋体"/>
              </a:rPr>
              <a:t>相同费</a:t>
            </a:r>
            <a:r>
              <a:rPr sz="2800" spc="-35" dirty="0" smtClean="0">
                <a:latin typeface="宋体"/>
                <a:cs typeface="宋体"/>
              </a:rPr>
              <a:t>用</a:t>
            </a:r>
            <a:r>
              <a:rPr sz="2800" spc="-30" dirty="0" smtClean="0">
                <a:solidFill>
                  <a:srgbClr val="FF0000"/>
                </a:solidFill>
                <a:latin typeface="宋体"/>
                <a:cs typeface="宋体"/>
              </a:rPr>
              <a:t>路径</a:t>
            </a:r>
            <a:r>
              <a:rPr sz="2800" spc="-540" dirty="0" smtClean="0">
                <a:solidFill>
                  <a:srgbClr val="FF0000"/>
                </a:solidFill>
                <a:latin typeface="宋体"/>
                <a:cs typeface="宋体"/>
              </a:rPr>
              <a:t> </a:t>
            </a:r>
            <a:r>
              <a:rPr sz="2800" spc="-20" dirty="0" smtClean="0">
                <a:latin typeface="Comic Sans MS"/>
                <a:cs typeface="Comic Sans MS"/>
              </a:rPr>
              <a:t>(RI</a:t>
            </a:r>
            <a:r>
              <a:rPr sz="2800" spc="-25" dirty="0" smtClean="0">
                <a:latin typeface="Comic Sans MS"/>
                <a:cs typeface="Comic Sans MS"/>
              </a:rPr>
              <a:t>P</a:t>
            </a:r>
            <a:r>
              <a:rPr sz="2800" spc="-30" dirty="0" smtClean="0">
                <a:latin typeface="宋体"/>
                <a:cs typeface="宋体"/>
              </a:rPr>
              <a:t>中仅允许一条</a:t>
            </a:r>
            <a:r>
              <a:rPr sz="2800" spc="-15" dirty="0" smtClean="0">
                <a:latin typeface="Comic Sans MS"/>
                <a:cs typeface="Comic Sans MS"/>
              </a:rPr>
              <a:t>)</a:t>
            </a:r>
            <a:endParaRPr sz="2800" dirty="0">
              <a:latin typeface="Comic Sans MS"/>
              <a:cs typeface="Comic Sans MS"/>
            </a:endParaRPr>
          </a:p>
          <a:p>
            <a:pPr marL="171450" indent="-171450">
              <a:lnSpc>
                <a:spcPts val="550"/>
              </a:lnSpc>
              <a:spcBef>
                <a:spcPts val="41"/>
              </a:spcBef>
              <a:buFont typeface="Arial"/>
              <a:buChar char="•"/>
            </a:pPr>
            <a:endParaRPr sz="550" dirty="0" smtClean="0"/>
          </a:p>
          <a:p>
            <a:pPr marL="469900">
              <a:lnSpc>
                <a:spcPct val="100000"/>
              </a:lnSpc>
              <a:tabLst>
                <a:tab pos="756285" algn="l"/>
              </a:tabLst>
            </a:pPr>
            <a:r>
              <a:rPr sz="1650" spc="10" dirty="0" smtClean="0">
                <a:solidFill>
                  <a:srgbClr val="7E7E7E"/>
                </a:solidFill>
                <a:latin typeface="Verdana"/>
                <a:cs typeface="Verdana"/>
              </a:rPr>
              <a:t>●	</a:t>
            </a:r>
            <a:r>
              <a:rPr sz="2400" spc="10" dirty="0" smtClean="0">
                <a:latin typeface="宋体"/>
                <a:cs typeface="宋体"/>
              </a:rPr>
              <a:t>可适当进行分流和负载平衡</a:t>
            </a:r>
            <a:endParaRPr sz="2400" dirty="0">
              <a:latin typeface="宋体"/>
              <a:cs typeface="宋体"/>
            </a:endParaRPr>
          </a:p>
          <a:p>
            <a:pPr marL="171450" indent="-171450">
              <a:lnSpc>
                <a:spcPts val="650"/>
              </a:lnSpc>
              <a:spcBef>
                <a:spcPts val="6"/>
              </a:spcBef>
              <a:buFont typeface="Arial"/>
              <a:buChar char="•"/>
            </a:pPr>
            <a:endParaRPr sz="650" dirty="0"/>
          </a:p>
          <a:p>
            <a:pPr marL="469900" indent="-457200">
              <a:lnSpc>
                <a:spcPct val="100000"/>
              </a:lnSpc>
              <a:buFont typeface="Arial"/>
              <a:buChar char="•"/>
            </a:pPr>
            <a:r>
              <a:rPr sz="2800" spc="-30" dirty="0" smtClean="0">
                <a:latin typeface="宋体"/>
                <a:cs typeface="宋体"/>
              </a:rPr>
              <a:t>集成的单播和多播支</a:t>
            </a:r>
            <a:r>
              <a:rPr sz="2800" spc="-50" dirty="0" smtClean="0">
                <a:latin typeface="宋体"/>
                <a:cs typeface="宋体"/>
              </a:rPr>
              <a:t>持</a:t>
            </a:r>
            <a:r>
              <a:rPr sz="2800" spc="-10" dirty="0" smtClean="0">
                <a:latin typeface="Comic Sans MS"/>
                <a:cs typeface="Comic Sans MS"/>
              </a:rPr>
              <a:t>:</a:t>
            </a:r>
            <a:endParaRPr sz="2800" dirty="0">
              <a:latin typeface="Comic Sans MS"/>
              <a:cs typeface="Comic Sans MS"/>
            </a:endParaRPr>
          </a:p>
          <a:p>
            <a:pPr marL="171450" indent="-171450">
              <a:lnSpc>
                <a:spcPts val="650"/>
              </a:lnSpc>
              <a:spcBef>
                <a:spcPts val="18"/>
              </a:spcBef>
              <a:buFont typeface="Arial"/>
              <a:buChar char="•"/>
            </a:pPr>
            <a:endParaRPr sz="650" dirty="0"/>
          </a:p>
          <a:p>
            <a:pPr marL="755015" marR="12700" indent="-285750">
              <a:lnSpc>
                <a:spcPct val="100099"/>
              </a:lnSpc>
              <a:buClr>
                <a:srgbClr val="7E7E7E"/>
              </a:buClr>
              <a:buSzPct val="69642"/>
              <a:buFont typeface="Arial"/>
              <a:buChar char="•"/>
              <a:tabLst>
                <a:tab pos="756285" algn="l"/>
              </a:tabLst>
            </a:pPr>
            <a:r>
              <a:rPr sz="2800" spc="-20" dirty="0" smtClean="0">
                <a:latin typeface="Comic Sans MS"/>
                <a:cs typeface="Comic Sans MS"/>
              </a:rPr>
              <a:t>Mul</a:t>
            </a:r>
            <a:r>
              <a:rPr sz="2800" spc="-10" dirty="0" smtClean="0">
                <a:latin typeface="Comic Sans MS"/>
                <a:cs typeface="Comic Sans MS"/>
              </a:rPr>
              <a:t>t</a:t>
            </a:r>
            <a:r>
              <a:rPr sz="2800" spc="-15" dirty="0" smtClean="0">
                <a:latin typeface="Comic Sans MS"/>
                <a:cs typeface="Comic Sans MS"/>
              </a:rPr>
              <a:t>ica</a:t>
            </a:r>
            <a:r>
              <a:rPr sz="2800" spc="-25" dirty="0" smtClean="0">
                <a:latin typeface="Comic Sans MS"/>
                <a:cs typeface="Comic Sans MS"/>
              </a:rPr>
              <a:t>s</a:t>
            </a:r>
            <a:r>
              <a:rPr sz="2800" spc="-15" dirty="0" smtClean="0">
                <a:latin typeface="Comic Sans MS"/>
                <a:cs typeface="Comic Sans MS"/>
              </a:rPr>
              <a:t>t</a:t>
            </a:r>
            <a:r>
              <a:rPr sz="2800" spc="15" dirty="0" smtClean="0">
                <a:latin typeface="Comic Sans MS"/>
                <a:cs typeface="Comic Sans MS"/>
              </a:rPr>
              <a:t> </a:t>
            </a:r>
            <a:r>
              <a:rPr sz="2800" spc="-25" dirty="0" smtClean="0">
                <a:latin typeface="Comic Sans MS"/>
                <a:cs typeface="Comic Sans MS"/>
              </a:rPr>
              <a:t>O</a:t>
            </a:r>
            <a:r>
              <a:rPr sz="2800" spc="-15" dirty="0" smtClean="0">
                <a:latin typeface="Comic Sans MS"/>
                <a:cs typeface="Comic Sans MS"/>
              </a:rPr>
              <a:t>S</a:t>
            </a:r>
            <a:r>
              <a:rPr sz="2800" spc="-20" dirty="0" smtClean="0">
                <a:latin typeface="Comic Sans MS"/>
                <a:cs typeface="Comic Sans MS"/>
              </a:rPr>
              <a:t>PF (MO</a:t>
            </a:r>
            <a:r>
              <a:rPr sz="2800" spc="-15" dirty="0" smtClean="0">
                <a:latin typeface="Comic Sans MS"/>
                <a:cs typeface="Comic Sans MS"/>
              </a:rPr>
              <a:t>SP</a:t>
            </a:r>
            <a:r>
              <a:rPr sz="2800" spc="-30" dirty="0" smtClean="0">
                <a:latin typeface="Comic Sans MS"/>
                <a:cs typeface="Comic Sans MS"/>
              </a:rPr>
              <a:t>F</a:t>
            </a:r>
            <a:r>
              <a:rPr sz="2800" spc="-15" dirty="0" smtClean="0">
                <a:latin typeface="Comic Sans MS"/>
                <a:cs typeface="Comic Sans MS"/>
              </a:rPr>
              <a:t>)</a:t>
            </a:r>
            <a:r>
              <a:rPr sz="2800" spc="40" dirty="0" smtClean="0">
                <a:latin typeface="Comic Sans MS"/>
                <a:cs typeface="Comic Sans MS"/>
              </a:rPr>
              <a:t> </a:t>
            </a:r>
            <a:r>
              <a:rPr sz="2800" spc="-30" dirty="0" smtClean="0">
                <a:latin typeface="宋体"/>
                <a:cs typeface="宋体"/>
              </a:rPr>
              <a:t>使用与</a:t>
            </a:r>
            <a:r>
              <a:rPr sz="2800" spc="-565" dirty="0" smtClean="0">
                <a:latin typeface="宋体"/>
                <a:cs typeface="宋体"/>
              </a:rPr>
              <a:t> </a:t>
            </a:r>
            <a:r>
              <a:rPr sz="2800" spc="-25" dirty="0" smtClean="0">
                <a:latin typeface="Comic Sans MS"/>
                <a:cs typeface="Comic Sans MS"/>
              </a:rPr>
              <a:t>O</a:t>
            </a:r>
            <a:r>
              <a:rPr sz="2800" spc="-15" dirty="0" smtClean="0">
                <a:latin typeface="Comic Sans MS"/>
                <a:cs typeface="Comic Sans MS"/>
              </a:rPr>
              <a:t>S</a:t>
            </a:r>
            <a:r>
              <a:rPr sz="2800" spc="-20" dirty="0" smtClean="0">
                <a:latin typeface="Comic Sans MS"/>
                <a:cs typeface="Comic Sans MS"/>
              </a:rPr>
              <a:t>PF</a:t>
            </a:r>
            <a:r>
              <a:rPr sz="2800" spc="15" dirty="0" smtClean="0">
                <a:latin typeface="Comic Sans MS"/>
                <a:cs typeface="Comic Sans MS"/>
              </a:rPr>
              <a:t> </a:t>
            </a:r>
            <a:r>
              <a:rPr sz="2800" spc="-30" dirty="0" smtClean="0">
                <a:latin typeface="宋体"/>
                <a:cs typeface="宋体"/>
              </a:rPr>
              <a:t>相同 的拓扑结构数据库</a:t>
            </a:r>
            <a:endParaRPr sz="2800" dirty="0">
              <a:latin typeface="宋体"/>
              <a:cs typeface="宋体"/>
            </a:endParaRPr>
          </a:p>
          <a:p>
            <a:pPr marL="171450" indent="-171450">
              <a:lnSpc>
                <a:spcPts val="650"/>
              </a:lnSpc>
              <a:spcBef>
                <a:spcPts val="22"/>
              </a:spcBef>
              <a:buFont typeface="Arial"/>
              <a:buChar char="•"/>
            </a:pPr>
            <a:endParaRPr sz="650" dirty="0"/>
          </a:p>
          <a:p>
            <a:pPr marL="469265" indent="-457200">
              <a:lnSpc>
                <a:spcPct val="100000"/>
              </a:lnSpc>
              <a:buClr>
                <a:schemeClr val="tx1"/>
              </a:buClr>
              <a:buSzPct val="100000"/>
              <a:buFont typeface="Arial"/>
              <a:buChar char="•"/>
              <a:tabLst>
                <a:tab pos="355600" algn="l"/>
              </a:tabLst>
            </a:pPr>
            <a:r>
              <a:rPr sz="2800" spc="-30" dirty="0" smtClean="0">
                <a:latin typeface="宋体"/>
                <a:cs typeface="宋体"/>
              </a:rPr>
              <a:t>在大的网络域中支持层次化的</a:t>
            </a:r>
            <a:r>
              <a:rPr sz="2800" spc="-550" dirty="0" smtClean="0">
                <a:latin typeface="宋体"/>
                <a:cs typeface="宋体"/>
              </a:rPr>
              <a:t> </a:t>
            </a:r>
            <a:r>
              <a:rPr sz="2800" spc="-15" dirty="0" smtClean="0">
                <a:solidFill>
                  <a:srgbClr val="FF0000"/>
                </a:solidFill>
                <a:latin typeface="Comic Sans MS"/>
                <a:cs typeface="Comic Sans MS"/>
              </a:rPr>
              <a:t>Hierarchical</a:t>
            </a:r>
            <a:endParaRPr sz="2800" dirty="0">
              <a:latin typeface="Comic Sans MS"/>
              <a:cs typeface="Comic Sans MS"/>
            </a:endParaRPr>
          </a:p>
          <a:p>
            <a:pPr marL="355600">
              <a:lnSpc>
                <a:spcPts val="3310"/>
              </a:lnSpc>
            </a:pPr>
            <a:r>
              <a:rPr sz="2800" spc="-25" dirty="0" smtClean="0">
                <a:latin typeface="Comic Sans MS"/>
                <a:cs typeface="Comic Sans MS"/>
              </a:rPr>
              <a:t>O</a:t>
            </a:r>
            <a:r>
              <a:rPr sz="2800" spc="-15" dirty="0" smtClean="0">
                <a:latin typeface="Comic Sans MS"/>
                <a:cs typeface="Comic Sans MS"/>
              </a:rPr>
              <a:t>S</a:t>
            </a:r>
            <a:r>
              <a:rPr sz="2800" spc="-20" dirty="0" smtClean="0">
                <a:latin typeface="Comic Sans MS"/>
                <a:cs typeface="Comic Sans MS"/>
              </a:rPr>
              <a:t>PF</a:t>
            </a:r>
            <a:endParaRPr sz="2800" dirty="0">
              <a:latin typeface="Comic Sans MS"/>
              <a:cs typeface="Comic Sans MS"/>
            </a:endParaRPr>
          </a:p>
        </p:txBody>
      </p:sp>
    </p:spTree>
    <p:extLst>
      <p:ext uri="{BB962C8B-B14F-4D97-AF65-F5344CB8AC3E}">
        <p14:creationId xmlns:p14="http://schemas.microsoft.com/office/powerpoint/2010/main" val="20436556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520" y="260648"/>
            <a:ext cx="8072119" cy="647649"/>
          </a:xfrm>
          <a:prstGeom prst="rect">
            <a:avLst/>
          </a:prstGeom>
        </p:spPr>
        <p:txBody>
          <a:bodyPr vert="horz" wrap="square" lIns="0" tIns="0" rIns="0" bIns="0" rtlCol="0">
            <a:noAutofit/>
          </a:bodyPr>
          <a:lstStyle/>
          <a:p>
            <a:pPr marL="67310">
              <a:lnSpc>
                <a:spcPct val="100000"/>
              </a:lnSpc>
            </a:pPr>
            <a:r>
              <a:rPr sz="4000" spc="-25" dirty="0" smtClean="0">
                <a:solidFill>
                  <a:schemeClr val="tx1"/>
                </a:solidFill>
                <a:latin typeface="Comic Sans MS"/>
                <a:cs typeface="Comic Sans MS"/>
              </a:rPr>
              <a:t>Hierarch</a:t>
            </a:r>
            <a:r>
              <a:rPr sz="4000" spc="-30" dirty="0" smtClean="0">
                <a:solidFill>
                  <a:schemeClr val="tx1"/>
                </a:solidFill>
                <a:latin typeface="Comic Sans MS"/>
                <a:cs typeface="Comic Sans MS"/>
              </a:rPr>
              <a:t>i</a:t>
            </a:r>
            <a:r>
              <a:rPr sz="4000" spc="-20" dirty="0" smtClean="0">
                <a:solidFill>
                  <a:schemeClr val="tx1"/>
                </a:solidFill>
                <a:latin typeface="Comic Sans MS"/>
                <a:cs typeface="Comic Sans MS"/>
              </a:rPr>
              <a:t>cal</a:t>
            </a:r>
            <a:r>
              <a:rPr sz="4000" spc="50" dirty="0" smtClean="0">
                <a:solidFill>
                  <a:schemeClr val="tx1"/>
                </a:solidFill>
                <a:latin typeface="Comic Sans MS"/>
                <a:cs typeface="Comic Sans MS"/>
              </a:rPr>
              <a:t> </a:t>
            </a:r>
            <a:r>
              <a:rPr sz="4000" spc="-30" dirty="0" smtClean="0">
                <a:solidFill>
                  <a:schemeClr val="tx1"/>
                </a:solidFill>
                <a:latin typeface="Comic Sans MS"/>
                <a:cs typeface="Comic Sans MS"/>
              </a:rPr>
              <a:t>OSPF</a:t>
            </a:r>
            <a:r>
              <a:rPr lang="zh-CN" altLang="en-US" sz="2000" spc="-30" dirty="0" smtClean="0">
                <a:solidFill>
                  <a:schemeClr val="tx1"/>
                </a:solidFill>
                <a:latin typeface="Comic Sans MS"/>
                <a:cs typeface="Comic Sans MS"/>
              </a:rPr>
              <a:t>层次化的开放式最短路径优先</a:t>
            </a:r>
            <a:endParaRPr sz="2000" dirty="0">
              <a:solidFill>
                <a:schemeClr val="tx1"/>
              </a:solidFill>
              <a:latin typeface="Comic Sans MS"/>
              <a:cs typeface="Comic Sans MS"/>
            </a:endParaRPr>
          </a:p>
        </p:txBody>
      </p:sp>
      <p:sp>
        <p:nvSpPr>
          <p:cNvPr id="4" name="object 4"/>
          <p:cNvSpPr txBox="1"/>
          <p:nvPr/>
        </p:nvSpPr>
        <p:spPr>
          <a:xfrm>
            <a:off x="1698751" y="6047485"/>
            <a:ext cx="2709545" cy="436245"/>
          </a:xfrm>
          <a:prstGeom prst="rect">
            <a:avLst/>
          </a:prstGeom>
        </p:spPr>
        <p:txBody>
          <a:bodyPr vert="horz" wrap="square" lIns="0" tIns="0" rIns="0" bIns="0" rtlCol="0">
            <a:noAutofit/>
          </a:bodyPr>
          <a:lstStyle/>
          <a:p>
            <a:pPr marL="12700">
              <a:lnSpc>
                <a:spcPct val="100000"/>
              </a:lnSpc>
            </a:pPr>
            <a:r>
              <a:rPr sz="2800" spc="-20" dirty="0" smtClean="0">
                <a:latin typeface="Arial"/>
                <a:cs typeface="Arial"/>
              </a:rPr>
              <a:t>4</a:t>
            </a:r>
            <a:r>
              <a:rPr sz="2800" spc="-35" dirty="0" smtClean="0">
                <a:latin typeface="宋体"/>
                <a:cs typeface="宋体"/>
              </a:rPr>
              <a:t>种类型的路由器</a:t>
            </a:r>
            <a:endParaRPr sz="2800" dirty="0">
              <a:latin typeface="宋体"/>
              <a:cs typeface="宋体"/>
            </a:endParaRPr>
          </a:p>
        </p:txBody>
      </p:sp>
      <p:grpSp>
        <p:nvGrpSpPr>
          <p:cNvPr id="11" name="组合 10"/>
          <p:cNvGrpSpPr/>
          <p:nvPr/>
        </p:nvGrpSpPr>
        <p:grpSpPr>
          <a:xfrm>
            <a:off x="615972" y="1166661"/>
            <a:ext cx="7801340" cy="5099304"/>
            <a:chOff x="615972" y="1352291"/>
            <a:chExt cx="7801340" cy="5099304"/>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72" y="1352291"/>
              <a:ext cx="7772452" cy="4809908"/>
            </a:xfrm>
            <a:prstGeom prst="rect">
              <a:avLst/>
            </a:prstGeom>
          </p:spPr>
        </p:pic>
        <p:sp>
          <p:nvSpPr>
            <p:cNvPr id="6" name="TextBox 5"/>
            <p:cNvSpPr txBox="1"/>
            <p:nvPr/>
          </p:nvSpPr>
          <p:spPr>
            <a:xfrm>
              <a:off x="7049160" y="2492896"/>
              <a:ext cx="1368152" cy="369332"/>
            </a:xfrm>
            <a:prstGeom prst="rect">
              <a:avLst/>
            </a:prstGeom>
            <a:noFill/>
          </p:spPr>
          <p:txBody>
            <a:bodyPr wrap="square" rtlCol="0">
              <a:spAutoFit/>
            </a:bodyPr>
            <a:lstStyle/>
            <a:p>
              <a:r>
                <a:rPr lang="zh-CN" altLang="en-US" dirty="0" smtClean="0"/>
                <a:t>主干路由器</a:t>
              </a:r>
              <a:endParaRPr lang="zh-CN" altLang="en-US" dirty="0"/>
            </a:p>
          </p:txBody>
        </p:sp>
        <p:sp>
          <p:nvSpPr>
            <p:cNvPr id="8" name="TextBox 7"/>
            <p:cNvSpPr txBox="1"/>
            <p:nvPr/>
          </p:nvSpPr>
          <p:spPr>
            <a:xfrm>
              <a:off x="2843808" y="4797152"/>
              <a:ext cx="1152128" cy="648072"/>
            </a:xfrm>
            <a:prstGeom prst="rect">
              <a:avLst/>
            </a:prstGeom>
            <a:noFill/>
          </p:spPr>
          <p:txBody>
            <a:bodyPr wrap="square" rtlCol="0">
              <a:spAutoFit/>
            </a:bodyPr>
            <a:lstStyle/>
            <a:p>
              <a:r>
                <a:rPr lang="zh-CN" altLang="en-US" dirty="0" smtClean="0"/>
                <a:t>区域边界路由器</a:t>
              </a:r>
              <a:endParaRPr lang="zh-CN" altLang="en-US" dirty="0"/>
            </a:p>
          </p:txBody>
        </p:sp>
        <p:sp>
          <p:nvSpPr>
            <p:cNvPr id="9" name="TextBox 8"/>
            <p:cNvSpPr txBox="1"/>
            <p:nvPr/>
          </p:nvSpPr>
          <p:spPr>
            <a:xfrm>
              <a:off x="5544472" y="1700808"/>
              <a:ext cx="1368152" cy="369332"/>
            </a:xfrm>
            <a:prstGeom prst="rect">
              <a:avLst/>
            </a:prstGeom>
            <a:noFill/>
          </p:spPr>
          <p:txBody>
            <a:bodyPr wrap="square" rtlCol="0">
              <a:spAutoFit/>
            </a:bodyPr>
            <a:lstStyle/>
            <a:p>
              <a:r>
                <a:rPr lang="zh-CN" altLang="en-US" dirty="0" smtClean="0"/>
                <a:t>边界路由器</a:t>
              </a:r>
              <a:endParaRPr lang="zh-CN" altLang="en-US" dirty="0"/>
            </a:p>
          </p:txBody>
        </p:sp>
        <p:sp>
          <p:nvSpPr>
            <p:cNvPr id="10" name="TextBox 9"/>
            <p:cNvSpPr txBox="1"/>
            <p:nvPr/>
          </p:nvSpPr>
          <p:spPr>
            <a:xfrm>
              <a:off x="5904512" y="5805264"/>
              <a:ext cx="971744" cy="646331"/>
            </a:xfrm>
            <a:prstGeom prst="rect">
              <a:avLst/>
            </a:prstGeom>
            <a:noFill/>
          </p:spPr>
          <p:txBody>
            <a:bodyPr wrap="square" rtlCol="0">
              <a:spAutoFit/>
            </a:bodyPr>
            <a:lstStyle/>
            <a:p>
              <a:r>
                <a:rPr lang="zh-CN" altLang="en-US" dirty="0"/>
                <a:t>区域内</a:t>
              </a:r>
              <a:r>
                <a:rPr lang="zh-CN" altLang="en-US" dirty="0" smtClean="0"/>
                <a:t>路由器</a:t>
              </a:r>
              <a:endParaRPr lang="zh-CN" altLang="en-US" dirty="0"/>
            </a:p>
          </p:txBody>
        </p:sp>
      </p:grpSp>
    </p:spTree>
    <p:extLst>
      <p:ext uri="{BB962C8B-B14F-4D97-AF65-F5344CB8AC3E}">
        <p14:creationId xmlns:p14="http://schemas.microsoft.com/office/powerpoint/2010/main" val="9456825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504" y="188640"/>
            <a:ext cx="8229600" cy="1143000"/>
          </a:xfrm>
          <a:prstGeom prst="rect">
            <a:avLst/>
          </a:prstGeom>
        </p:spPr>
        <p:txBody>
          <a:bodyPr vert="horz" wrap="square" lIns="0" tIns="0" rIns="0" bIns="0" rtlCol="0">
            <a:noAutofit/>
          </a:bodyPr>
          <a:lstStyle/>
          <a:p>
            <a:pPr marL="12700"/>
            <a:r>
              <a:rPr sz="4000" spc="-25" dirty="0" smtClean="0">
                <a:solidFill>
                  <a:schemeClr val="tx1"/>
                </a:solidFill>
                <a:latin typeface="Comic Sans MS"/>
                <a:cs typeface="Comic Sans MS"/>
              </a:rPr>
              <a:t>Hier</a:t>
            </a:r>
            <a:r>
              <a:rPr sz="4000" spc="-40" dirty="0" smtClean="0">
                <a:solidFill>
                  <a:schemeClr val="tx1"/>
                </a:solidFill>
                <a:latin typeface="Comic Sans MS"/>
                <a:cs typeface="Comic Sans MS"/>
              </a:rPr>
              <a:t>a</a:t>
            </a:r>
            <a:r>
              <a:rPr sz="4000" spc="-25" dirty="0" smtClean="0">
                <a:solidFill>
                  <a:schemeClr val="tx1"/>
                </a:solidFill>
                <a:latin typeface="Comic Sans MS"/>
                <a:cs typeface="Comic Sans MS"/>
              </a:rPr>
              <a:t>rch</a:t>
            </a:r>
            <a:r>
              <a:rPr sz="4000" spc="-30" dirty="0" smtClean="0">
                <a:solidFill>
                  <a:schemeClr val="tx1"/>
                </a:solidFill>
                <a:latin typeface="Comic Sans MS"/>
                <a:cs typeface="Comic Sans MS"/>
              </a:rPr>
              <a:t>i</a:t>
            </a:r>
            <a:r>
              <a:rPr sz="4000" spc="-20" dirty="0" smtClean="0">
                <a:solidFill>
                  <a:schemeClr val="tx1"/>
                </a:solidFill>
                <a:latin typeface="Comic Sans MS"/>
                <a:cs typeface="Comic Sans MS"/>
              </a:rPr>
              <a:t>cal</a:t>
            </a:r>
            <a:r>
              <a:rPr sz="4000" spc="50" dirty="0" smtClean="0">
                <a:solidFill>
                  <a:schemeClr val="tx1"/>
                </a:solidFill>
                <a:latin typeface="Comic Sans MS"/>
                <a:cs typeface="Comic Sans MS"/>
              </a:rPr>
              <a:t> </a:t>
            </a:r>
            <a:r>
              <a:rPr sz="4000" spc="-30" dirty="0" smtClean="0">
                <a:solidFill>
                  <a:schemeClr val="tx1"/>
                </a:solidFill>
                <a:latin typeface="Comic Sans MS"/>
                <a:cs typeface="Comic Sans MS"/>
              </a:rPr>
              <a:t>OSPF</a:t>
            </a:r>
            <a:r>
              <a:rPr kumimoji="0" lang="zh-CN" altLang="en-US" sz="2000" b="0" i="0" u="none" strike="noStrike" kern="0" cap="none" spc="-30" normalizeH="0" baseline="0" noProof="0" dirty="0" smtClean="0">
                <a:ln>
                  <a:noFill/>
                </a:ln>
                <a:solidFill>
                  <a:schemeClr val="tx1"/>
                </a:solidFill>
                <a:effectLst/>
                <a:uLnTx/>
                <a:uFillTx/>
                <a:latin typeface="Comic Sans MS"/>
                <a:cs typeface="Comic Sans MS"/>
              </a:rPr>
              <a:t>分层的开放式最短路径优先</a:t>
            </a:r>
            <a:endParaRPr sz="4000" dirty="0">
              <a:solidFill>
                <a:schemeClr val="tx1"/>
              </a:solidFill>
              <a:latin typeface="Comic Sans MS"/>
              <a:cs typeface="Comic Sans MS"/>
            </a:endParaRPr>
          </a:p>
        </p:txBody>
      </p:sp>
      <p:sp>
        <p:nvSpPr>
          <p:cNvPr id="3" name="object 3"/>
          <p:cNvSpPr txBox="1"/>
          <p:nvPr/>
        </p:nvSpPr>
        <p:spPr>
          <a:xfrm>
            <a:off x="599643" y="1415137"/>
            <a:ext cx="8047990" cy="4491355"/>
          </a:xfrm>
          <a:prstGeom prst="rect">
            <a:avLst/>
          </a:prstGeom>
        </p:spPr>
        <p:txBody>
          <a:bodyPr vert="horz" wrap="square" lIns="0" tIns="0" rIns="0" bIns="0" rtlCol="0">
            <a:noAutofit/>
          </a:bodyPr>
          <a:lstStyle/>
          <a:p>
            <a:pPr marL="469900" indent="-457200">
              <a:lnSpc>
                <a:spcPct val="100000"/>
              </a:lnSpc>
              <a:buClr>
                <a:srgbClr val="006FC0"/>
              </a:buClr>
              <a:buSzPct val="69642"/>
              <a:buFont typeface="Wingdings" panose="05000000000000000000" pitchFamily="2" charset="2"/>
              <a:buChar char="p"/>
              <a:tabLst>
                <a:tab pos="355600" algn="l"/>
              </a:tabLst>
            </a:pPr>
            <a:r>
              <a:rPr sz="2800" spc="-30" dirty="0" smtClean="0">
                <a:solidFill>
                  <a:srgbClr val="FF0000"/>
                </a:solidFill>
                <a:latin typeface="宋体"/>
                <a:cs typeface="宋体"/>
              </a:rPr>
              <a:t>两层体系结构</a:t>
            </a:r>
            <a:r>
              <a:rPr sz="2800" spc="-10" dirty="0" smtClean="0">
                <a:solidFill>
                  <a:srgbClr val="FF0000"/>
                </a:solidFill>
                <a:latin typeface="Comic Sans MS"/>
                <a:cs typeface="Comic Sans MS"/>
              </a:rPr>
              <a:t>:</a:t>
            </a:r>
            <a:r>
              <a:rPr sz="2800" spc="15" dirty="0" smtClean="0">
                <a:solidFill>
                  <a:srgbClr val="FF0000"/>
                </a:solidFill>
                <a:latin typeface="Comic Sans MS"/>
                <a:cs typeface="Comic Sans MS"/>
              </a:rPr>
              <a:t> </a:t>
            </a:r>
            <a:r>
              <a:rPr sz="2800" spc="-15" dirty="0" smtClean="0">
                <a:latin typeface="Comic Sans MS"/>
                <a:cs typeface="Comic Sans MS"/>
              </a:rPr>
              <a:t>lo</a:t>
            </a:r>
            <a:r>
              <a:rPr sz="2800" spc="-10" dirty="0" smtClean="0">
                <a:latin typeface="Comic Sans MS"/>
                <a:cs typeface="Comic Sans MS"/>
              </a:rPr>
              <a:t>c</a:t>
            </a:r>
            <a:r>
              <a:rPr sz="2800" spc="-15" dirty="0" smtClean="0">
                <a:latin typeface="Comic Sans MS"/>
                <a:cs typeface="Comic Sans MS"/>
              </a:rPr>
              <a:t>al</a:t>
            </a:r>
            <a:r>
              <a:rPr sz="2800" spc="-10" dirty="0" smtClean="0">
                <a:latin typeface="Comic Sans MS"/>
                <a:cs typeface="Comic Sans MS"/>
              </a:rPr>
              <a:t> </a:t>
            </a:r>
            <a:r>
              <a:rPr sz="2800" spc="-15" dirty="0" smtClean="0">
                <a:latin typeface="Comic Sans MS"/>
                <a:cs typeface="Comic Sans MS"/>
              </a:rPr>
              <a:t>area,</a:t>
            </a:r>
            <a:r>
              <a:rPr sz="2800" spc="25" dirty="0" smtClean="0">
                <a:latin typeface="Comic Sans MS"/>
                <a:cs typeface="Comic Sans MS"/>
              </a:rPr>
              <a:t> </a:t>
            </a:r>
            <a:r>
              <a:rPr sz="2800" spc="-15" dirty="0" smtClean="0">
                <a:latin typeface="Comic Sans MS"/>
                <a:cs typeface="Comic Sans MS"/>
              </a:rPr>
              <a:t>backbone.</a:t>
            </a:r>
            <a:endParaRPr sz="2800" dirty="0">
              <a:latin typeface="Comic Sans MS"/>
              <a:cs typeface="Comic Sans MS"/>
            </a:endParaRPr>
          </a:p>
          <a:p>
            <a:pPr>
              <a:lnSpc>
                <a:spcPts val="550"/>
              </a:lnSpc>
              <a:spcBef>
                <a:spcPts val="41"/>
              </a:spcBef>
              <a:buClr>
                <a:srgbClr val="006FC0"/>
              </a:buClr>
              <a:buFont typeface="Wingdings"/>
              <a:buChar char="□"/>
            </a:pPr>
            <a:endParaRPr sz="550" dirty="0"/>
          </a:p>
          <a:p>
            <a:pPr marL="469900">
              <a:lnSpc>
                <a:spcPct val="100000"/>
              </a:lnSpc>
              <a:tabLst>
                <a:tab pos="756285" algn="l"/>
              </a:tabLst>
            </a:pPr>
            <a:r>
              <a:rPr sz="1650" spc="10" dirty="0" smtClean="0">
                <a:solidFill>
                  <a:srgbClr val="7E7E7E"/>
                </a:solidFill>
                <a:latin typeface="Verdana"/>
                <a:cs typeface="Verdana"/>
              </a:rPr>
              <a:t>●	</a:t>
            </a:r>
            <a:r>
              <a:rPr sz="2400" spc="10" dirty="0" smtClean="0">
                <a:latin typeface="宋体"/>
                <a:cs typeface="宋体"/>
              </a:rPr>
              <a:t>仅在当地区域中通告链路状态</a:t>
            </a:r>
            <a:endParaRPr sz="2400" dirty="0">
              <a:latin typeface="宋体"/>
              <a:cs typeface="宋体"/>
            </a:endParaRPr>
          </a:p>
          <a:p>
            <a:pPr>
              <a:lnSpc>
                <a:spcPts val="550"/>
              </a:lnSpc>
              <a:spcBef>
                <a:spcPts val="27"/>
              </a:spcBef>
            </a:pPr>
            <a:endParaRPr sz="550" dirty="0"/>
          </a:p>
          <a:p>
            <a:pPr marL="469900">
              <a:lnSpc>
                <a:spcPct val="100000"/>
              </a:lnSpc>
              <a:tabLst>
                <a:tab pos="756285" algn="l"/>
              </a:tabLst>
            </a:pPr>
            <a:r>
              <a:rPr sz="1650" spc="10" dirty="0" smtClean="0">
                <a:solidFill>
                  <a:srgbClr val="7E7E7E"/>
                </a:solidFill>
                <a:latin typeface="Verdana"/>
                <a:cs typeface="Verdana"/>
              </a:rPr>
              <a:t>●	</a:t>
            </a:r>
            <a:r>
              <a:rPr sz="2400" spc="-5" dirty="0" smtClean="0">
                <a:latin typeface="宋体"/>
                <a:cs typeface="宋体"/>
              </a:rPr>
              <a:t>每个节点有详细的当地区域的拓扑结构信</a:t>
            </a:r>
            <a:r>
              <a:rPr sz="2400" spc="0" dirty="0" smtClean="0">
                <a:latin typeface="宋体"/>
                <a:cs typeface="宋体"/>
              </a:rPr>
              <a:t>息</a:t>
            </a:r>
            <a:r>
              <a:rPr sz="2400" spc="0" dirty="0" smtClean="0">
                <a:latin typeface="Comic Sans MS"/>
                <a:cs typeface="Comic Sans MS"/>
              </a:rPr>
              <a:t>;</a:t>
            </a:r>
            <a:r>
              <a:rPr sz="2400" spc="-20" dirty="0" smtClean="0">
                <a:latin typeface="Comic Sans MS"/>
                <a:cs typeface="Comic Sans MS"/>
              </a:rPr>
              <a:t> </a:t>
            </a:r>
            <a:r>
              <a:rPr sz="2400" spc="-5" dirty="0" smtClean="0">
                <a:latin typeface="宋体"/>
                <a:cs typeface="宋体"/>
              </a:rPr>
              <a:t>但仅知道</a:t>
            </a:r>
            <a:endParaRPr sz="2400" dirty="0">
              <a:latin typeface="宋体"/>
              <a:cs typeface="宋体"/>
            </a:endParaRPr>
          </a:p>
          <a:p>
            <a:pPr marL="309245" algn="ctr">
              <a:lnSpc>
                <a:spcPct val="100000"/>
              </a:lnSpc>
            </a:pPr>
            <a:r>
              <a:rPr sz="2400" dirty="0" smtClean="0">
                <a:latin typeface="宋体"/>
                <a:cs typeface="宋体"/>
              </a:rPr>
              <a:t>去其他区域中的网络的</a:t>
            </a:r>
            <a:r>
              <a:rPr sz="2400" dirty="0" smtClean="0">
                <a:solidFill>
                  <a:srgbClr val="C00000"/>
                </a:solidFill>
                <a:latin typeface="宋体"/>
                <a:cs typeface="宋体"/>
              </a:rPr>
              <a:t>大致方向</a:t>
            </a:r>
            <a:r>
              <a:rPr sz="2400" spc="-505" dirty="0" smtClean="0">
                <a:solidFill>
                  <a:srgbClr val="C00000"/>
                </a:solidFill>
                <a:latin typeface="宋体"/>
                <a:cs typeface="宋体"/>
              </a:rPr>
              <a:t> </a:t>
            </a:r>
            <a:r>
              <a:rPr sz="2400" spc="0" dirty="0" smtClean="0">
                <a:latin typeface="Comic Sans MS"/>
                <a:cs typeface="Comic Sans MS"/>
              </a:rPr>
              <a:t>(shor</a:t>
            </a:r>
            <a:r>
              <a:rPr sz="2400" spc="-10" dirty="0" smtClean="0">
                <a:latin typeface="Comic Sans MS"/>
                <a:cs typeface="Comic Sans MS"/>
              </a:rPr>
              <a:t>t</a:t>
            </a:r>
            <a:r>
              <a:rPr sz="2400" spc="-15" dirty="0" smtClean="0">
                <a:latin typeface="Comic Sans MS"/>
                <a:cs typeface="Comic Sans MS"/>
              </a:rPr>
              <a:t>est</a:t>
            </a:r>
            <a:r>
              <a:rPr sz="2400" spc="-25" dirty="0" smtClean="0">
                <a:latin typeface="Comic Sans MS"/>
                <a:cs typeface="Comic Sans MS"/>
              </a:rPr>
              <a:t> </a:t>
            </a:r>
            <a:r>
              <a:rPr sz="2400" spc="-15" dirty="0" smtClean="0">
                <a:latin typeface="Comic Sans MS"/>
                <a:cs typeface="Comic Sans MS"/>
              </a:rPr>
              <a:t>path)</a:t>
            </a:r>
            <a:endParaRPr sz="2400" dirty="0">
              <a:latin typeface="Comic Sans MS"/>
              <a:cs typeface="Comic Sans MS"/>
            </a:endParaRPr>
          </a:p>
          <a:p>
            <a:pPr>
              <a:lnSpc>
                <a:spcPts val="650"/>
              </a:lnSpc>
              <a:spcBef>
                <a:spcPts val="29"/>
              </a:spcBef>
            </a:pPr>
            <a:endParaRPr sz="650" dirty="0"/>
          </a:p>
          <a:p>
            <a:pPr marL="469900" marR="12700" indent="-457200">
              <a:lnSpc>
                <a:spcPct val="99300"/>
              </a:lnSpc>
              <a:buClr>
                <a:srgbClr val="006FC0"/>
              </a:buClr>
              <a:buSzPct val="69642"/>
              <a:buFont typeface="Wingdings" panose="05000000000000000000" pitchFamily="2" charset="2"/>
              <a:buChar char="p"/>
              <a:tabLst>
                <a:tab pos="355600" algn="l"/>
              </a:tabLst>
            </a:pPr>
            <a:r>
              <a:rPr sz="2800" spc="-30" dirty="0" smtClean="0">
                <a:solidFill>
                  <a:srgbClr val="FF0000"/>
                </a:solidFill>
                <a:latin typeface="宋体"/>
                <a:cs typeface="宋体"/>
              </a:rPr>
              <a:t>区域边界路由器</a:t>
            </a:r>
            <a:r>
              <a:rPr sz="2800" spc="-550" dirty="0" smtClean="0">
                <a:solidFill>
                  <a:srgbClr val="FF0000"/>
                </a:solidFill>
                <a:latin typeface="宋体"/>
                <a:cs typeface="宋体"/>
              </a:rPr>
              <a:t> </a:t>
            </a:r>
            <a:r>
              <a:rPr sz="2800" spc="-20" dirty="0" smtClean="0">
                <a:solidFill>
                  <a:srgbClr val="FF0000"/>
                </a:solidFill>
                <a:latin typeface="Comic Sans MS"/>
                <a:cs typeface="Comic Sans MS"/>
              </a:rPr>
              <a:t>Area</a:t>
            </a:r>
            <a:r>
              <a:rPr sz="2800" spc="15" dirty="0" smtClean="0">
                <a:solidFill>
                  <a:srgbClr val="FF0000"/>
                </a:solidFill>
                <a:latin typeface="Comic Sans MS"/>
                <a:cs typeface="Comic Sans MS"/>
              </a:rPr>
              <a:t> </a:t>
            </a:r>
            <a:r>
              <a:rPr sz="2800" spc="-20" dirty="0" smtClean="0">
                <a:solidFill>
                  <a:srgbClr val="FF0000"/>
                </a:solidFill>
                <a:latin typeface="Comic Sans MS"/>
                <a:cs typeface="Comic Sans MS"/>
              </a:rPr>
              <a:t>bord</a:t>
            </a:r>
            <a:r>
              <a:rPr sz="2800" spc="-15" dirty="0" smtClean="0">
                <a:solidFill>
                  <a:srgbClr val="FF0000"/>
                </a:solidFill>
                <a:latin typeface="Comic Sans MS"/>
                <a:cs typeface="Comic Sans MS"/>
              </a:rPr>
              <a:t>er</a:t>
            </a:r>
            <a:r>
              <a:rPr sz="2800" spc="25" dirty="0" smtClean="0">
                <a:solidFill>
                  <a:srgbClr val="FF0000"/>
                </a:solidFill>
                <a:latin typeface="Comic Sans MS"/>
                <a:cs typeface="Comic Sans MS"/>
              </a:rPr>
              <a:t> </a:t>
            </a:r>
            <a:r>
              <a:rPr sz="2800" spc="-15" dirty="0" smtClean="0">
                <a:solidFill>
                  <a:srgbClr val="FF0000"/>
                </a:solidFill>
                <a:latin typeface="Comic Sans MS"/>
                <a:cs typeface="Comic Sans MS"/>
              </a:rPr>
              <a:t>routers:</a:t>
            </a:r>
            <a:r>
              <a:rPr sz="2800" spc="35" dirty="0" smtClean="0">
                <a:solidFill>
                  <a:srgbClr val="FF0000"/>
                </a:solidFill>
                <a:latin typeface="Comic Sans MS"/>
                <a:cs typeface="Comic Sans MS"/>
              </a:rPr>
              <a:t> </a:t>
            </a:r>
            <a:r>
              <a:rPr sz="2800" spc="-15" dirty="0" smtClean="0">
                <a:latin typeface="Comic Sans MS"/>
                <a:cs typeface="Comic Sans MS"/>
              </a:rPr>
              <a:t>“</a:t>
            </a:r>
            <a:r>
              <a:rPr sz="2800" spc="-30" dirty="0" smtClean="0">
                <a:latin typeface="宋体"/>
                <a:cs typeface="宋体"/>
              </a:rPr>
              <a:t>汇总</a:t>
            </a:r>
            <a:r>
              <a:rPr sz="2800" spc="-15" dirty="0" smtClean="0">
                <a:latin typeface="Comic Sans MS"/>
                <a:cs typeface="Comic Sans MS"/>
              </a:rPr>
              <a:t>”</a:t>
            </a:r>
            <a:r>
              <a:rPr sz="2800" spc="5" dirty="0" smtClean="0">
                <a:latin typeface="Comic Sans MS"/>
                <a:cs typeface="Comic Sans MS"/>
              </a:rPr>
              <a:t> </a:t>
            </a:r>
            <a:r>
              <a:rPr sz="2800" spc="-30" dirty="0" smtClean="0">
                <a:latin typeface="宋体"/>
                <a:cs typeface="宋体"/>
              </a:rPr>
              <a:t>到自己区域内各网络的距离</a:t>
            </a:r>
            <a:r>
              <a:rPr sz="2800" spc="-10" dirty="0" smtClean="0">
                <a:latin typeface="Comic Sans MS"/>
                <a:cs typeface="Comic Sans MS"/>
              </a:rPr>
              <a:t>,</a:t>
            </a:r>
            <a:r>
              <a:rPr sz="2800" spc="30" dirty="0" smtClean="0">
                <a:latin typeface="Comic Sans MS"/>
                <a:cs typeface="Comic Sans MS"/>
              </a:rPr>
              <a:t> </a:t>
            </a:r>
            <a:r>
              <a:rPr sz="2800" spc="-30" dirty="0" smtClean="0">
                <a:latin typeface="宋体"/>
                <a:cs typeface="宋体"/>
              </a:rPr>
              <a:t>通告到其他</a:t>
            </a:r>
            <a:r>
              <a:rPr sz="2800" spc="-20" dirty="0" smtClean="0">
                <a:latin typeface="Comic Sans MS"/>
                <a:cs typeface="Comic Sans MS"/>
              </a:rPr>
              <a:t>Area</a:t>
            </a:r>
            <a:r>
              <a:rPr sz="2800" spc="-15" dirty="0" smtClean="0">
                <a:latin typeface="Comic Sans MS"/>
                <a:cs typeface="Comic Sans MS"/>
              </a:rPr>
              <a:t> Border r</a:t>
            </a:r>
            <a:r>
              <a:rPr sz="2800" spc="-10" dirty="0" smtClean="0">
                <a:latin typeface="Comic Sans MS"/>
                <a:cs typeface="Comic Sans MS"/>
              </a:rPr>
              <a:t>o</a:t>
            </a:r>
            <a:r>
              <a:rPr sz="2800" spc="-15" dirty="0" smtClean="0">
                <a:latin typeface="Comic Sans MS"/>
                <a:cs typeface="Comic Sans MS"/>
              </a:rPr>
              <a:t>uters.</a:t>
            </a:r>
            <a:endParaRPr sz="2800" dirty="0">
              <a:latin typeface="Comic Sans MS"/>
              <a:cs typeface="Comic Sans MS"/>
            </a:endParaRPr>
          </a:p>
          <a:p>
            <a:pPr>
              <a:lnSpc>
                <a:spcPts val="700"/>
              </a:lnSpc>
              <a:spcBef>
                <a:spcPts val="20"/>
              </a:spcBef>
              <a:buClr>
                <a:srgbClr val="006FC0"/>
              </a:buClr>
              <a:buFont typeface="Wingdings"/>
              <a:buChar char="□"/>
            </a:pPr>
            <a:endParaRPr sz="700" dirty="0"/>
          </a:p>
          <a:p>
            <a:pPr marL="469900" marR="191135" indent="-457200">
              <a:lnSpc>
                <a:spcPct val="100000"/>
              </a:lnSpc>
              <a:buClr>
                <a:srgbClr val="006FC0"/>
              </a:buClr>
              <a:buSzPct val="69642"/>
              <a:buFont typeface="Wingdings" panose="05000000000000000000" pitchFamily="2" charset="2"/>
              <a:buChar char="p"/>
              <a:tabLst>
                <a:tab pos="355600" algn="l"/>
              </a:tabLst>
            </a:pPr>
            <a:r>
              <a:rPr sz="2800" spc="-30" dirty="0" smtClean="0">
                <a:solidFill>
                  <a:srgbClr val="FF0000"/>
                </a:solidFill>
                <a:latin typeface="宋体"/>
                <a:cs typeface="宋体"/>
              </a:rPr>
              <a:t>主干路由器</a:t>
            </a:r>
            <a:r>
              <a:rPr sz="2800" spc="-560" dirty="0" smtClean="0">
                <a:solidFill>
                  <a:srgbClr val="FF0000"/>
                </a:solidFill>
                <a:latin typeface="宋体"/>
                <a:cs typeface="宋体"/>
              </a:rPr>
              <a:t> </a:t>
            </a:r>
            <a:r>
              <a:rPr sz="2800" spc="-20" dirty="0" smtClean="0">
                <a:solidFill>
                  <a:srgbClr val="FF0000"/>
                </a:solidFill>
                <a:latin typeface="Comic Sans MS"/>
                <a:cs typeface="Comic Sans MS"/>
              </a:rPr>
              <a:t>Backbone</a:t>
            </a:r>
            <a:r>
              <a:rPr sz="2800" spc="15" dirty="0" smtClean="0">
                <a:solidFill>
                  <a:srgbClr val="FF0000"/>
                </a:solidFill>
                <a:latin typeface="Comic Sans MS"/>
                <a:cs typeface="Comic Sans MS"/>
              </a:rPr>
              <a:t> </a:t>
            </a:r>
            <a:r>
              <a:rPr sz="2800" spc="-15" dirty="0" smtClean="0">
                <a:solidFill>
                  <a:srgbClr val="FF0000"/>
                </a:solidFill>
                <a:latin typeface="Comic Sans MS"/>
                <a:cs typeface="Comic Sans MS"/>
              </a:rPr>
              <a:t>routers:</a:t>
            </a:r>
            <a:r>
              <a:rPr sz="2800" spc="45" dirty="0" smtClean="0">
                <a:solidFill>
                  <a:srgbClr val="FF0000"/>
                </a:solidFill>
                <a:latin typeface="Comic Sans MS"/>
                <a:cs typeface="Comic Sans MS"/>
              </a:rPr>
              <a:t> </a:t>
            </a:r>
            <a:r>
              <a:rPr sz="2800" spc="-30" dirty="0" smtClean="0">
                <a:latin typeface="宋体"/>
                <a:cs typeface="宋体"/>
              </a:rPr>
              <a:t>仅在主干网上运</a:t>
            </a:r>
            <a:r>
              <a:rPr sz="2800" spc="-25" dirty="0" smtClean="0">
                <a:latin typeface="宋体"/>
                <a:cs typeface="宋体"/>
              </a:rPr>
              <a:t>行</a:t>
            </a:r>
            <a:r>
              <a:rPr sz="2800" spc="-575" dirty="0" smtClean="0">
                <a:latin typeface="宋体"/>
                <a:cs typeface="宋体"/>
              </a:rPr>
              <a:t> </a:t>
            </a:r>
            <a:r>
              <a:rPr sz="2800" spc="-20" dirty="0" smtClean="0">
                <a:latin typeface="Comic Sans MS"/>
                <a:cs typeface="Comic Sans MS"/>
              </a:rPr>
              <a:t>OSPF</a:t>
            </a:r>
            <a:r>
              <a:rPr sz="2800" spc="10" dirty="0" smtClean="0">
                <a:latin typeface="Comic Sans MS"/>
                <a:cs typeface="Comic Sans MS"/>
              </a:rPr>
              <a:t> </a:t>
            </a:r>
            <a:r>
              <a:rPr sz="2800" spc="-30" dirty="0" smtClean="0">
                <a:latin typeface="宋体"/>
                <a:cs typeface="宋体"/>
              </a:rPr>
              <a:t>选路</a:t>
            </a:r>
            <a:endParaRPr sz="2800" dirty="0">
              <a:latin typeface="宋体"/>
              <a:cs typeface="宋体"/>
            </a:endParaRPr>
          </a:p>
          <a:p>
            <a:pPr>
              <a:lnSpc>
                <a:spcPts val="650"/>
              </a:lnSpc>
              <a:spcBef>
                <a:spcPts val="24"/>
              </a:spcBef>
              <a:buClr>
                <a:srgbClr val="006FC0"/>
              </a:buClr>
              <a:buFont typeface="Wingdings"/>
              <a:buChar char="□"/>
            </a:pPr>
            <a:endParaRPr sz="650" dirty="0"/>
          </a:p>
          <a:p>
            <a:pPr marL="469900" indent="-457200">
              <a:lnSpc>
                <a:spcPct val="100000"/>
              </a:lnSpc>
              <a:buClr>
                <a:srgbClr val="006FC0"/>
              </a:buClr>
              <a:buSzPct val="69642"/>
              <a:buFont typeface="Wingdings" panose="05000000000000000000" pitchFamily="2" charset="2"/>
              <a:buChar char="p"/>
              <a:tabLst>
                <a:tab pos="355600" algn="l"/>
              </a:tabLst>
            </a:pPr>
            <a:r>
              <a:rPr sz="2800" spc="-35" dirty="0" smtClean="0">
                <a:solidFill>
                  <a:srgbClr val="FF0000"/>
                </a:solidFill>
                <a:latin typeface="宋体"/>
                <a:cs typeface="宋体"/>
              </a:rPr>
              <a:t>边界路由</a:t>
            </a:r>
            <a:r>
              <a:rPr sz="2800" spc="-30" dirty="0" smtClean="0">
                <a:solidFill>
                  <a:srgbClr val="FF0000"/>
                </a:solidFill>
                <a:latin typeface="宋体"/>
                <a:cs typeface="宋体"/>
              </a:rPr>
              <a:t>器</a:t>
            </a:r>
            <a:r>
              <a:rPr sz="2800" spc="-560" dirty="0" smtClean="0">
                <a:solidFill>
                  <a:srgbClr val="FF0000"/>
                </a:solidFill>
                <a:latin typeface="宋体"/>
                <a:cs typeface="宋体"/>
              </a:rPr>
              <a:t> </a:t>
            </a:r>
            <a:r>
              <a:rPr sz="2800" spc="-15" dirty="0" smtClean="0">
                <a:solidFill>
                  <a:srgbClr val="FF0000"/>
                </a:solidFill>
                <a:latin typeface="Comic Sans MS"/>
                <a:cs typeface="Comic Sans MS"/>
              </a:rPr>
              <a:t>Boundary</a:t>
            </a:r>
            <a:r>
              <a:rPr sz="2800" spc="10" dirty="0" smtClean="0">
                <a:solidFill>
                  <a:srgbClr val="FF0000"/>
                </a:solidFill>
                <a:latin typeface="Comic Sans MS"/>
                <a:cs typeface="Comic Sans MS"/>
              </a:rPr>
              <a:t> </a:t>
            </a:r>
            <a:r>
              <a:rPr sz="2800" spc="-15" dirty="0" smtClean="0">
                <a:solidFill>
                  <a:srgbClr val="FF0000"/>
                </a:solidFill>
                <a:latin typeface="Comic Sans MS"/>
                <a:cs typeface="Comic Sans MS"/>
              </a:rPr>
              <a:t>routers:</a:t>
            </a:r>
            <a:r>
              <a:rPr sz="2800" spc="35" dirty="0" smtClean="0">
                <a:solidFill>
                  <a:srgbClr val="FF0000"/>
                </a:solidFill>
                <a:latin typeface="Comic Sans MS"/>
                <a:cs typeface="Comic Sans MS"/>
              </a:rPr>
              <a:t> </a:t>
            </a:r>
            <a:r>
              <a:rPr sz="2800" spc="-35" dirty="0" smtClean="0">
                <a:latin typeface="宋体"/>
                <a:cs typeface="宋体"/>
              </a:rPr>
              <a:t>连接到其他</a:t>
            </a:r>
            <a:r>
              <a:rPr sz="2800" spc="-30" dirty="0" smtClean="0">
                <a:latin typeface="Comic Sans MS"/>
                <a:cs typeface="Comic Sans MS"/>
              </a:rPr>
              <a:t>AS</a:t>
            </a:r>
            <a:endParaRPr sz="2800" dirty="0">
              <a:latin typeface="Comic Sans MS"/>
              <a:cs typeface="Comic Sans MS"/>
            </a:endParaRPr>
          </a:p>
        </p:txBody>
      </p:sp>
    </p:spTree>
    <p:extLst>
      <p:ext uri="{BB962C8B-B14F-4D97-AF65-F5344CB8AC3E}">
        <p14:creationId xmlns:p14="http://schemas.microsoft.com/office/powerpoint/2010/main" val="5609027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body" idx="1"/>
          </p:nvPr>
        </p:nvSpPr>
        <p:spPr>
          <a:xfrm>
            <a:off x="900113" y="304800"/>
            <a:ext cx="7772400" cy="2116138"/>
          </a:xfrm>
        </p:spPr>
        <p:txBody>
          <a:bodyPr/>
          <a:lstStyle/>
          <a:p>
            <a:pPr algn="just">
              <a:buFontTx/>
              <a:buNone/>
              <a:defRPr/>
            </a:pPr>
            <a:endParaRPr kumimoji="0" lang="en-US" altLang="zh-CN" sz="3200" dirty="0" smtClean="0">
              <a:ea typeface="楷体_GB2312" charset="0"/>
              <a:cs typeface="楷体_GB2312" charset="0"/>
            </a:endParaRPr>
          </a:p>
          <a:p>
            <a:pPr algn="just">
              <a:buFontTx/>
              <a:buNone/>
              <a:defRPr/>
            </a:pPr>
            <a:r>
              <a:rPr kumimoji="0" lang="en-US" altLang="zh-CN" sz="3200" dirty="0" smtClean="0">
                <a:ea typeface="楷体_GB2312" charset="0"/>
                <a:cs typeface="楷体_GB2312" charset="0"/>
              </a:rPr>
              <a:t>OSPF data is sent by IP data directly </a:t>
            </a:r>
          </a:p>
          <a:p>
            <a:pPr algn="just">
              <a:buFontTx/>
              <a:buNone/>
              <a:defRPr/>
            </a:pPr>
            <a:r>
              <a:rPr kumimoji="0" lang="en-US" altLang="zh-CN" sz="3200" dirty="0" smtClean="0">
                <a:ea typeface="楷体_GB2312" charset="0"/>
                <a:cs typeface="楷体_GB2312" charset="0"/>
              </a:rPr>
              <a:t>    OSPF</a:t>
            </a:r>
            <a:r>
              <a:rPr kumimoji="0" lang="zh-CN" altLang="en-US" sz="3200" dirty="0" smtClean="0">
                <a:ea typeface="楷体_GB2312" charset="0"/>
                <a:cs typeface="楷体_GB2312" charset="0"/>
              </a:rPr>
              <a:t>数据直接用</a:t>
            </a:r>
            <a:r>
              <a:rPr kumimoji="0" lang="en-US" altLang="zh-CN" sz="3200" dirty="0" smtClean="0">
                <a:ea typeface="楷体_GB2312" charset="0"/>
                <a:cs typeface="楷体_GB2312" charset="0"/>
              </a:rPr>
              <a:t>IP</a:t>
            </a:r>
            <a:r>
              <a:rPr kumimoji="0" lang="zh-CN" altLang="en-US" sz="3200" dirty="0" smtClean="0">
                <a:ea typeface="楷体_GB2312" charset="0"/>
                <a:cs typeface="楷体_GB2312" charset="0"/>
              </a:rPr>
              <a:t>数据报传送</a:t>
            </a:r>
          </a:p>
        </p:txBody>
      </p:sp>
      <p:grpSp>
        <p:nvGrpSpPr>
          <p:cNvPr id="353282" name="Group 3"/>
          <p:cNvGrpSpPr>
            <a:grpSpLocks/>
          </p:cNvGrpSpPr>
          <p:nvPr/>
        </p:nvGrpSpPr>
        <p:grpSpPr bwMode="auto">
          <a:xfrm>
            <a:off x="468313" y="2708275"/>
            <a:ext cx="8424862" cy="1225550"/>
            <a:chOff x="885" y="12627"/>
            <a:chExt cx="5667" cy="468"/>
          </a:xfrm>
        </p:grpSpPr>
        <p:sp>
          <p:nvSpPr>
            <p:cNvPr id="353285" name="Rectangle 4"/>
            <p:cNvSpPr>
              <a:spLocks noChangeArrowheads="1"/>
            </p:cNvSpPr>
            <p:nvPr/>
          </p:nvSpPr>
          <p:spPr bwMode="auto">
            <a:xfrm>
              <a:off x="885" y="12627"/>
              <a:ext cx="1995" cy="46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C0C0C0"/>
                  </a:solidFill>
                </a14:hiddenFill>
              </a:ext>
            </a:extLst>
          </p:spPr>
          <p:txBody>
            <a:bodyPr/>
            <a:lstStyle/>
            <a:p>
              <a:pPr algn="ctr" eaLnBrk="0" hangingPunct="0"/>
              <a:r>
                <a:rPr kumimoji="1" lang="en-US" altLang="zh-CN" sz="2400">
                  <a:solidFill>
                    <a:srgbClr val="000000"/>
                  </a:solidFill>
                </a:rPr>
                <a:t>IP datagram header</a:t>
              </a:r>
              <a:r>
                <a:rPr lang="en-US" altLang="zh-CN" sz="2400">
                  <a:solidFill>
                    <a:srgbClr val="000000"/>
                  </a:solidFill>
                </a:rPr>
                <a:t> </a:t>
              </a:r>
            </a:p>
            <a:p>
              <a:pPr algn="ctr" eaLnBrk="0" hangingPunct="0"/>
              <a:r>
                <a:rPr lang="en-US" altLang="zh-CN" sz="2400">
                  <a:solidFill>
                    <a:srgbClr val="000000"/>
                  </a:solidFill>
                  <a:latin typeface="Times New Roman" charset="0"/>
                </a:rPr>
                <a:t>IP</a:t>
              </a:r>
              <a:r>
                <a:rPr lang="zh-CN" altLang="en-US" sz="2400">
                  <a:solidFill>
                    <a:srgbClr val="000000"/>
                  </a:solidFill>
                  <a:latin typeface="Times New Roman" charset="0"/>
                </a:rPr>
                <a:t>数据报首部</a:t>
              </a:r>
            </a:p>
          </p:txBody>
        </p:sp>
        <p:sp>
          <p:nvSpPr>
            <p:cNvPr id="353286" name="Rectangle 5"/>
            <p:cNvSpPr>
              <a:spLocks noChangeArrowheads="1"/>
            </p:cNvSpPr>
            <p:nvPr/>
          </p:nvSpPr>
          <p:spPr bwMode="auto">
            <a:xfrm>
              <a:off x="2877" y="12627"/>
              <a:ext cx="1995" cy="46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969696"/>
                  </a:solidFill>
                </a14:hiddenFill>
              </a:ext>
            </a:extLst>
          </p:spPr>
          <p:txBody>
            <a:bodyPr/>
            <a:lstStyle/>
            <a:p>
              <a:pPr algn="ctr" eaLnBrk="0" hangingPunct="0"/>
              <a:r>
                <a:rPr kumimoji="1" lang="en-US" altLang="zh-CN" sz="2400">
                  <a:solidFill>
                    <a:srgbClr val="000000"/>
                  </a:solidFill>
                </a:rPr>
                <a:t>OSPF message header</a:t>
              </a:r>
            </a:p>
            <a:p>
              <a:pPr algn="ctr" eaLnBrk="0" hangingPunct="0"/>
              <a:r>
                <a:rPr lang="en-US" altLang="zh-CN" sz="2400">
                  <a:solidFill>
                    <a:srgbClr val="000000"/>
                  </a:solidFill>
                </a:rPr>
                <a:t> </a:t>
              </a:r>
              <a:r>
                <a:rPr lang="en-US" altLang="zh-CN" sz="2400">
                  <a:solidFill>
                    <a:srgbClr val="000000"/>
                  </a:solidFill>
                  <a:latin typeface="Times New Roman" charset="0"/>
                </a:rPr>
                <a:t>OSPF</a:t>
              </a:r>
              <a:r>
                <a:rPr lang="zh-CN" altLang="en-US" sz="2400">
                  <a:solidFill>
                    <a:srgbClr val="000000"/>
                  </a:solidFill>
                  <a:latin typeface="Times New Roman" charset="0"/>
                </a:rPr>
                <a:t>报文的首部</a:t>
              </a:r>
            </a:p>
          </p:txBody>
        </p:sp>
        <p:sp>
          <p:nvSpPr>
            <p:cNvPr id="353287" name="Rectangle 6"/>
            <p:cNvSpPr>
              <a:spLocks noChangeArrowheads="1"/>
            </p:cNvSpPr>
            <p:nvPr/>
          </p:nvSpPr>
          <p:spPr bwMode="auto">
            <a:xfrm>
              <a:off x="4872" y="12627"/>
              <a:ext cx="1680" cy="46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C0C0C0"/>
                  </a:solidFill>
                </a14:hiddenFill>
              </a:ext>
            </a:extLst>
          </p:spPr>
          <p:txBody>
            <a:bodyPr/>
            <a:lstStyle/>
            <a:p>
              <a:pPr algn="ctr" eaLnBrk="0" hangingPunct="0"/>
              <a:r>
                <a:rPr kumimoji="1" lang="en-US" altLang="zh-CN" sz="2400">
                  <a:solidFill>
                    <a:srgbClr val="000000"/>
                  </a:solidFill>
                </a:rPr>
                <a:t>OSPF message</a:t>
              </a:r>
              <a:r>
                <a:rPr lang="en-US" altLang="zh-CN" sz="2400">
                  <a:solidFill>
                    <a:srgbClr val="000000"/>
                  </a:solidFill>
                </a:rPr>
                <a:t> </a:t>
              </a:r>
            </a:p>
            <a:p>
              <a:pPr algn="ctr" eaLnBrk="0" hangingPunct="0"/>
              <a:r>
                <a:rPr lang="en-US" altLang="zh-CN" sz="2400">
                  <a:solidFill>
                    <a:srgbClr val="000000"/>
                  </a:solidFill>
                  <a:latin typeface="Times New Roman" charset="0"/>
                </a:rPr>
                <a:t>OSPF</a:t>
              </a:r>
              <a:r>
                <a:rPr lang="zh-CN" altLang="en-US" sz="2400">
                  <a:solidFill>
                    <a:srgbClr val="000000"/>
                  </a:solidFill>
                  <a:latin typeface="Times New Roman" charset="0"/>
                </a:rPr>
                <a:t>报文</a:t>
              </a:r>
            </a:p>
          </p:txBody>
        </p:sp>
      </p:grpSp>
      <p:sp>
        <p:nvSpPr>
          <p:cNvPr id="588807" name="Text Box 7"/>
          <p:cNvSpPr txBox="1">
            <a:spLocks noChangeArrowheads="1"/>
          </p:cNvSpPr>
          <p:nvPr/>
        </p:nvSpPr>
        <p:spPr bwMode="auto">
          <a:xfrm>
            <a:off x="7883525" y="1196975"/>
            <a:ext cx="936625" cy="823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zh-CN" altLang="en-US" sz="4800">
                <a:solidFill>
                  <a:srgbClr val="FF6699"/>
                </a:solidFill>
              </a:rPr>
              <a:t>？</a:t>
            </a:r>
          </a:p>
        </p:txBody>
      </p:sp>
      <p:sp>
        <p:nvSpPr>
          <p:cNvPr id="588808" name="Text Box 8"/>
          <p:cNvSpPr txBox="1">
            <a:spLocks noChangeArrowheads="1"/>
          </p:cNvSpPr>
          <p:nvPr/>
        </p:nvSpPr>
        <p:spPr bwMode="auto">
          <a:xfrm>
            <a:off x="0" y="4267200"/>
            <a:ext cx="91440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altLang="zh-CN" sz="2400" dirty="0">
                <a:effectLst>
                  <a:outerShdw blurRad="38100" dist="38100" dir="2700000" algn="tl">
                    <a:srgbClr val="000000"/>
                  </a:outerShdw>
                </a:effectLst>
              </a:rPr>
              <a:t>1</a:t>
            </a:r>
            <a:r>
              <a:rPr lang="zh-CN" altLang="en-US" sz="2400" dirty="0">
                <a:effectLst>
                  <a:outerShdw blurRad="38100" dist="38100" dir="2700000" algn="tl">
                    <a:srgbClr val="000000"/>
                  </a:outerShdw>
                </a:effectLst>
              </a:rPr>
              <a:t>、</a:t>
            </a:r>
            <a:r>
              <a:rPr lang="en-US" altLang="zh-CN" sz="2400" dirty="0">
                <a:effectLst>
                  <a:outerShdw blurRad="38100" dist="38100" dir="2700000" algn="tl">
                    <a:srgbClr val="000000"/>
                  </a:outerShdw>
                </a:effectLst>
              </a:rPr>
              <a:t>OSPF </a:t>
            </a:r>
            <a:r>
              <a:rPr lang="zh-CN" altLang="en-US" sz="2400" dirty="0">
                <a:effectLst>
                  <a:outerShdw blurRad="38100" dist="38100" dir="2700000" algn="tl">
                    <a:srgbClr val="000000"/>
                  </a:outerShdw>
                </a:effectLst>
              </a:rPr>
              <a:t>不用</a:t>
            </a:r>
            <a:r>
              <a:rPr lang="en-US" altLang="zh-CN" sz="2400" dirty="0">
                <a:effectLst>
                  <a:outerShdw blurRad="38100" dist="38100" dir="2700000" algn="tl">
                    <a:srgbClr val="000000"/>
                  </a:outerShdw>
                </a:effectLst>
              </a:rPr>
              <a:t> UDP </a:t>
            </a:r>
            <a:r>
              <a:rPr lang="zh-CN" altLang="en-US" sz="2400" dirty="0">
                <a:effectLst>
                  <a:outerShdw blurRad="38100" dist="38100" dir="2700000" algn="tl">
                    <a:srgbClr val="000000"/>
                  </a:outerShdw>
                </a:effectLst>
              </a:rPr>
              <a:t>而是直接用</a:t>
            </a:r>
            <a:r>
              <a:rPr lang="en-US" altLang="zh-CN" sz="2400" dirty="0">
                <a:effectLst>
                  <a:outerShdw blurRad="38100" dist="38100" dir="2700000" algn="tl">
                    <a:srgbClr val="000000"/>
                  </a:outerShdw>
                </a:effectLst>
              </a:rPr>
              <a:t> IP </a:t>
            </a:r>
            <a:r>
              <a:rPr lang="zh-CN" altLang="en-US" sz="2400" dirty="0">
                <a:effectLst>
                  <a:outerShdw blurRad="38100" dist="38100" dir="2700000" algn="tl">
                    <a:srgbClr val="000000"/>
                  </a:outerShdw>
                </a:effectLst>
              </a:rPr>
              <a:t>数据报传送</a:t>
            </a:r>
            <a:endParaRPr lang="en-US" altLang="zh-CN" sz="2400" dirty="0">
              <a:effectLst>
                <a:outerShdw blurRad="38100" dist="38100" dir="2700000" algn="tl">
                  <a:srgbClr val="000000"/>
                </a:outerShdw>
              </a:effectLst>
            </a:endParaRPr>
          </a:p>
          <a:p>
            <a:pPr>
              <a:defRPr/>
            </a:pPr>
            <a:r>
              <a:rPr lang="en-US" altLang="zh-CN" sz="2400" dirty="0">
                <a:effectLst>
                  <a:outerShdw blurRad="38100" dist="38100" dir="2700000" algn="tl">
                    <a:srgbClr val="000000"/>
                  </a:outerShdw>
                </a:effectLst>
              </a:rPr>
              <a:t>2</a:t>
            </a:r>
            <a:r>
              <a:rPr lang="zh-CN" altLang="en-US" sz="2400" dirty="0">
                <a:effectLst>
                  <a:outerShdw blurRad="38100" dist="38100" dir="2700000" algn="tl">
                    <a:srgbClr val="000000"/>
                  </a:outerShdw>
                </a:effectLst>
              </a:rPr>
              <a:t>、</a:t>
            </a:r>
            <a:r>
              <a:rPr lang="en-US" altLang="zh-CN" sz="2400" dirty="0">
                <a:effectLst>
                  <a:outerShdw blurRad="38100" dist="38100" dir="2700000" algn="tl">
                    <a:srgbClr val="000000"/>
                  </a:outerShdw>
                </a:effectLst>
              </a:rPr>
              <a:t>OSPF </a:t>
            </a:r>
            <a:r>
              <a:rPr lang="zh-CN" altLang="en-US" sz="2400" dirty="0">
                <a:effectLst>
                  <a:outerShdw blurRad="38100" dist="38100" dir="2700000" algn="tl">
                    <a:srgbClr val="000000"/>
                  </a:outerShdw>
                </a:effectLst>
              </a:rPr>
              <a:t>构成的数据报很短。这样做可减少路由信息的通信量。</a:t>
            </a:r>
            <a:endParaRPr lang="en-US" altLang="zh-CN" sz="2400" dirty="0">
              <a:effectLst>
                <a:outerShdw blurRad="38100" dist="38100" dir="2700000" algn="tl">
                  <a:srgbClr val="000000"/>
                </a:outerShdw>
              </a:effectLst>
            </a:endParaRPr>
          </a:p>
          <a:p>
            <a:pPr>
              <a:defRPr/>
            </a:pPr>
            <a:r>
              <a:rPr lang="en-US" altLang="zh-CN" sz="2400" dirty="0">
                <a:effectLst>
                  <a:outerShdw blurRad="38100" dist="38100" dir="2700000" algn="tl">
                    <a:srgbClr val="000000"/>
                  </a:outerShdw>
                </a:effectLst>
              </a:rPr>
              <a:t>3</a:t>
            </a:r>
            <a:r>
              <a:rPr lang="zh-CN" altLang="en-US" sz="2400" dirty="0">
                <a:effectLst>
                  <a:outerShdw blurRad="38100" dist="38100" dir="2700000" algn="tl">
                    <a:srgbClr val="000000"/>
                  </a:outerShdw>
                </a:effectLst>
              </a:rPr>
              <a:t>、数据报很短的另一好处是可以不必将长的数据报分片传送。分片传送的数据报只要丢失一个，就无法组装成原来的数据报，</a:t>
            </a:r>
            <a:r>
              <a:rPr lang="zh-CN" altLang="en-US" sz="2400" dirty="0" smtClean="0">
                <a:effectLst>
                  <a:outerShdw blurRad="38100" dist="38100" dir="2700000" algn="tl">
                    <a:srgbClr val="000000"/>
                  </a:outerShdw>
                </a:effectLst>
              </a:rPr>
              <a:t>而这个数据报就必须重传</a:t>
            </a:r>
            <a:r>
              <a:rPr lang="zh-CN" altLang="en-US" sz="2400" dirty="0">
                <a:effectLst>
                  <a:outerShdw blurRad="38100" dist="38100" dir="2700000" algn="tl">
                    <a:srgbClr val="000000"/>
                  </a:outerShdw>
                </a:effectLst>
              </a:rPr>
              <a:t>。</a:t>
            </a:r>
          </a:p>
        </p:txBody>
      </p:sp>
    </p:spTree>
    <p:extLst>
      <p:ext uri="{BB962C8B-B14F-4D97-AF65-F5344CB8AC3E}">
        <p14:creationId xmlns:p14="http://schemas.microsoft.com/office/powerpoint/2010/main" val="1786254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88807"/>
                                        </p:tgtEl>
                                        <p:attrNameLst>
                                          <p:attrName>style.visibility</p:attrName>
                                        </p:attrNameLst>
                                      </p:cBhvr>
                                      <p:to>
                                        <p:strVal val="visible"/>
                                      </p:to>
                                    </p:set>
                                    <p:animEffect transition="in" filter="diamond(in)">
                                      <p:cBhvr>
                                        <p:cTn id="7" dur="2000"/>
                                        <p:tgtEl>
                                          <p:spTgt spid="5888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588808"/>
                                        </p:tgtEl>
                                        <p:attrNameLst>
                                          <p:attrName>style.visibility</p:attrName>
                                        </p:attrNameLst>
                                      </p:cBhvr>
                                      <p:to>
                                        <p:strVal val="visible"/>
                                      </p:to>
                                    </p:set>
                                    <p:animEffect transition="in" filter="wheel(4)">
                                      <p:cBhvr>
                                        <p:cTn id="12" dur="2000"/>
                                        <p:tgtEl>
                                          <p:spTgt spid="588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7" grpId="0"/>
      <p:bldP spid="588808"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611188" y="44450"/>
            <a:ext cx="7793037" cy="768350"/>
          </a:xfrm>
        </p:spPr>
        <p:txBody>
          <a:bodyPr/>
          <a:lstStyle/>
          <a:p>
            <a:pPr>
              <a:defRPr/>
            </a:pPr>
            <a:r>
              <a:rPr kumimoji="0" lang="en-US" altLang="zh-CN" sz="3600" b="1" dirty="0" smtClean="0">
                <a:solidFill>
                  <a:srgbClr val="3F5A87"/>
                </a:solidFill>
              </a:rPr>
              <a:t>OSPF </a:t>
            </a:r>
            <a:r>
              <a:rPr kumimoji="0" lang="zh-CN" altLang="en-US" sz="3600" b="1" dirty="0" smtClean="0">
                <a:solidFill>
                  <a:srgbClr val="3F5A87"/>
                </a:solidFill>
              </a:rPr>
              <a:t>使用的是可靠的洪泛法</a:t>
            </a:r>
            <a:r>
              <a:rPr kumimoji="0" lang="en-US" altLang="zh-CN" sz="3600" b="1" dirty="0" smtClean="0">
                <a:solidFill>
                  <a:srgbClr val="3F5A87"/>
                </a:solidFill>
              </a:rPr>
              <a:t> </a:t>
            </a:r>
          </a:p>
        </p:txBody>
      </p:sp>
      <p:sp>
        <p:nvSpPr>
          <p:cNvPr id="940035" name="Rectangle 3"/>
          <p:cNvSpPr>
            <a:spLocks noChangeArrowheads="1"/>
          </p:cNvSpPr>
          <p:nvPr/>
        </p:nvSpPr>
        <p:spPr bwMode="auto">
          <a:xfrm>
            <a:off x="1258888" y="3878263"/>
            <a:ext cx="6697662" cy="1531937"/>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36" name="Rectangle 4"/>
          <p:cNvSpPr>
            <a:spLocks noChangeArrowheads="1"/>
          </p:cNvSpPr>
          <p:nvPr/>
        </p:nvSpPr>
        <p:spPr bwMode="auto">
          <a:xfrm>
            <a:off x="1258888" y="836613"/>
            <a:ext cx="6697662" cy="1531937"/>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37" name="Text Box 5"/>
          <p:cNvSpPr txBox="1">
            <a:spLocks noChangeArrowheads="1"/>
          </p:cNvSpPr>
          <p:nvPr/>
        </p:nvSpPr>
        <p:spPr bwMode="auto">
          <a:xfrm>
            <a:off x="3924300" y="1419225"/>
            <a:ext cx="1200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更新报文</a:t>
            </a:r>
          </a:p>
        </p:txBody>
      </p:sp>
      <p:sp>
        <p:nvSpPr>
          <p:cNvPr id="940038" name="Line 6"/>
          <p:cNvSpPr>
            <a:spLocks noChangeShapeType="1"/>
          </p:cNvSpPr>
          <p:nvPr/>
        </p:nvSpPr>
        <p:spPr bwMode="auto">
          <a:xfrm>
            <a:off x="2120900" y="1104900"/>
            <a:ext cx="5168900"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39" name="Freeform 7"/>
          <p:cNvSpPr>
            <a:spLocks/>
          </p:cNvSpPr>
          <p:nvPr/>
        </p:nvSpPr>
        <p:spPr bwMode="auto">
          <a:xfrm>
            <a:off x="2120900" y="1104900"/>
            <a:ext cx="5168900"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0" name="Line 8"/>
          <p:cNvSpPr>
            <a:spLocks noChangeShapeType="1"/>
          </p:cNvSpPr>
          <p:nvPr/>
        </p:nvSpPr>
        <p:spPr bwMode="auto">
          <a:xfrm>
            <a:off x="3748088" y="1104900"/>
            <a:ext cx="0" cy="9874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1" name="Line 9"/>
          <p:cNvSpPr>
            <a:spLocks noChangeShapeType="1"/>
          </p:cNvSpPr>
          <p:nvPr/>
        </p:nvSpPr>
        <p:spPr bwMode="auto">
          <a:xfrm>
            <a:off x="5662613" y="1104900"/>
            <a:ext cx="0" cy="9874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2" name="Line 10"/>
          <p:cNvSpPr>
            <a:spLocks noChangeShapeType="1"/>
          </p:cNvSpPr>
          <p:nvPr/>
        </p:nvSpPr>
        <p:spPr bwMode="auto">
          <a:xfrm>
            <a:off x="4067175" y="1987550"/>
            <a:ext cx="479425" cy="0"/>
          </a:xfrm>
          <a:prstGeom prst="line">
            <a:avLst/>
          </a:prstGeom>
          <a:noFill/>
          <a:ln w="57150">
            <a:solidFill>
              <a:schemeClr val="hlink"/>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3" name="Line 11"/>
          <p:cNvSpPr>
            <a:spLocks noChangeShapeType="1"/>
          </p:cNvSpPr>
          <p:nvPr/>
        </p:nvSpPr>
        <p:spPr bwMode="auto">
          <a:xfrm rot="-8873624">
            <a:off x="3019425" y="1630363"/>
            <a:ext cx="479425" cy="1587"/>
          </a:xfrm>
          <a:prstGeom prst="line">
            <a:avLst/>
          </a:prstGeom>
          <a:noFill/>
          <a:ln w="57150">
            <a:solidFill>
              <a:schemeClr val="hlink"/>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4" name="Line 12"/>
          <p:cNvSpPr>
            <a:spLocks noChangeShapeType="1"/>
          </p:cNvSpPr>
          <p:nvPr/>
        </p:nvSpPr>
        <p:spPr bwMode="auto">
          <a:xfrm rot="-5400000">
            <a:off x="3656012" y="1565276"/>
            <a:ext cx="447675" cy="0"/>
          </a:xfrm>
          <a:prstGeom prst="line">
            <a:avLst/>
          </a:prstGeom>
          <a:noFill/>
          <a:ln w="57150">
            <a:solidFill>
              <a:schemeClr val="hlink"/>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5" name="Line 13"/>
          <p:cNvSpPr>
            <a:spLocks noChangeShapeType="1"/>
          </p:cNvSpPr>
          <p:nvPr/>
        </p:nvSpPr>
        <p:spPr bwMode="auto">
          <a:xfrm>
            <a:off x="2120900" y="2641600"/>
            <a:ext cx="5168900"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6" name="Freeform 14"/>
          <p:cNvSpPr>
            <a:spLocks/>
          </p:cNvSpPr>
          <p:nvPr/>
        </p:nvSpPr>
        <p:spPr bwMode="auto">
          <a:xfrm>
            <a:off x="2120900" y="2641600"/>
            <a:ext cx="5168900" cy="98583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7" name="Line 15"/>
          <p:cNvSpPr>
            <a:spLocks noChangeShapeType="1"/>
          </p:cNvSpPr>
          <p:nvPr/>
        </p:nvSpPr>
        <p:spPr bwMode="auto">
          <a:xfrm>
            <a:off x="3748088" y="2641600"/>
            <a:ext cx="0" cy="98583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48" name="Line 16"/>
          <p:cNvSpPr>
            <a:spLocks noChangeShapeType="1"/>
          </p:cNvSpPr>
          <p:nvPr/>
        </p:nvSpPr>
        <p:spPr bwMode="auto">
          <a:xfrm>
            <a:off x="5662613" y="2641600"/>
            <a:ext cx="0" cy="98583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940049" name="Group 17"/>
          <p:cNvGrpSpPr>
            <a:grpSpLocks/>
          </p:cNvGrpSpPr>
          <p:nvPr/>
        </p:nvGrpSpPr>
        <p:grpSpPr bwMode="auto">
          <a:xfrm>
            <a:off x="5791200" y="2854325"/>
            <a:ext cx="1069975" cy="449263"/>
            <a:chOff x="3648" y="1798"/>
            <a:chExt cx="674" cy="283"/>
          </a:xfrm>
        </p:grpSpPr>
        <p:sp>
          <p:nvSpPr>
            <p:cNvPr id="940050" name="Line 18"/>
            <p:cNvSpPr>
              <a:spLocks noChangeShapeType="1"/>
            </p:cNvSpPr>
            <p:nvPr/>
          </p:nvSpPr>
          <p:spPr bwMode="auto">
            <a:xfrm rot="-2260875">
              <a:off x="4021" y="2023"/>
              <a:ext cx="301" cy="1"/>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1" name="Line 19"/>
            <p:cNvSpPr>
              <a:spLocks noChangeShapeType="1"/>
            </p:cNvSpPr>
            <p:nvPr/>
          </p:nvSpPr>
          <p:spPr bwMode="auto">
            <a:xfrm rot="-5400000">
              <a:off x="3506" y="1940"/>
              <a:ext cx="283"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940052" name="Line 20"/>
          <p:cNvSpPr>
            <a:spLocks noChangeShapeType="1"/>
          </p:cNvSpPr>
          <p:nvPr/>
        </p:nvSpPr>
        <p:spPr bwMode="auto">
          <a:xfrm>
            <a:off x="2120900" y="4176713"/>
            <a:ext cx="5153025" cy="158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3" name="Freeform 21"/>
          <p:cNvSpPr>
            <a:spLocks/>
          </p:cNvSpPr>
          <p:nvPr/>
        </p:nvSpPr>
        <p:spPr bwMode="auto">
          <a:xfrm>
            <a:off x="2120900" y="4176713"/>
            <a:ext cx="5168900" cy="98742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4" name="Line 22"/>
          <p:cNvSpPr>
            <a:spLocks noChangeShapeType="1"/>
          </p:cNvSpPr>
          <p:nvPr/>
        </p:nvSpPr>
        <p:spPr bwMode="auto">
          <a:xfrm>
            <a:off x="3748088" y="4176713"/>
            <a:ext cx="0" cy="9874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5" name="Line 23"/>
          <p:cNvSpPr>
            <a:spLocks noChangeShapeType="1"/>
          </p:cNvSpPr>
          <p:nvPr/>
        </p:nvSpPr>
        <p:spPr bwMode="auto">
          <a:xfrm>
            <a:off x="5662613" y="4176713"/>
            <a:ext cx="0" cy="9874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6" name="Line 24"/>
          <p:cNvSpPr>
            <a:spLocks noChangeShapeType="1"/>
          </p:cNvSpPr>
          <p:nvPr/>
        </p:nvSpPr>
        <p:spPr bwMode="auto">
          <a:xfrm>
            <a:off x="2120900" y="5713413"/>
            <a:ext cx="5168900"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7" name="Freeform 25"/>
          <p:cNvSpPr>
            <a:spLocks/>
          </p:cNvSpPr>
          <p:nvPr/>
        </p:nvSpPr>
        <p:spPr bwMode="auto">
          <a:xfrm>
            <a:off x="2108200" y="5713413"/>
            <a:ext cx="5170488" cy="98583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8" name="Line 26"/>
          <p:cNvSpPr>
            <a:spLocks noChangeShapeType="1"/>
          </p:cNvSpPr>
          <p:nvPr/>
        </p:nvSpPr>
        <p:spPr bwMode="auto">
          <a:xfrm>
            <a:off x="3748088" y="5713413"/>
            <a:ext cx="0" cy="985837"/>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59" name="Line 27"/>
          <p:cNvSpPr>
            <a:spLocks noChangeShapeType="1"/>
          </p:cNvSpPr>
          <p:nvPr/>
        </p:nvSpPr>
        <p:spPr bwMode="auto">
          <a:xfrm>
            <a:off x="5662613" y="5713413"/>
            <a:ext cx="0" cy="985837"/>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940060" name="Group 28"/>
          <p:cNvGrpSpPr>
            <a:grpSpLocks/>
          </p:cNvGrpSpPr>
          <p:nvPr/>
        </p:nvGrpSpPr>
        <p:grpSpPr bwMode="auto">
          <a:xfrm>
            <a:off x="2678113" y="2525713"/>
            <a:ext cx="2187575" cy="239712"/>
            <a:chOff x="1687" y="1591"/>
            <a:chExt cx="1378" cy="151"/>
          </a:xfrm>
        </p:grpSpPr>
        <p:sp>
          <p:nvSpPr>
            <p:cNvPr id="940061" name="Line 29"/>
            <p:cNvSpPr>
              <a:spLocks noChangeShapeType="1"/>
            </p:cNvSpPr>
            <p:nvPr/>
          </p:nvSpPr>
          <p:spPr bwMode="auto">
            <a:xfrm flipH="1">
              <a:off x="1687" y="1591"/>
              <a:ext cx="302"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62" name="Line 30"/>
            <p:cNvSpPr>
              <a:spLocks noChangeShapeType="1"/>
            </p:cNvSpPr>
            <p:nvPr/>
          </p:nvSpPr>
          <p:spPr bwMode="auto">
            <a:xfrm>
              <a:off x="2763" y="1742"/>
              <a:ext cx="302"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940063" name="Line 31"/>
          <p:cNvSpPr>
            <a:spLocks noChangeShapeType="1"/>
          </p:cNvSpPr>
          <p:nvPr/>
        </p:nvSpPr>
        <p:spPr bwMode="auto">
          <a:xfrm>
            <a:off x="2727325" y="2765425"/>
            <a:ext cx="477838"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940064" name="Group 32"/>
          <p:cNvGrpSpPr>
            <a:grpSpLocks/>
          </p:cNvGrpSpPr>
          <p:nvPr/>
        </p:nvGrpSpPr>
        <p:grpSpPr bwMode="auto">
          <a:xfrm>
            <a:off x="4418013" y="4065588"/>
            <a:ext cx="2154237" cy="0"/>
            <a:chOff x="2783" y="2561"/>
            <a:chExt cx="1357" cy="0"/>
          </a:xfrm>
        </p:grpSpPr>
        <p:sp>
          <p:nvSpPr>
            <p:cNvPr id="940065" name="Line 33"/>
            <p:cNvSpPr>
              <a:spLocks noChangeShapeType="1"/>
            </p:cNvSpPr>
            <p:nvPr/>
          </p:nvSpPr>
          <p:spPr bwMode="auto">
            <a:xfrm flipH="1">
              <a:off x="2783" y="2561"/>
              <a:ext cx="302"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66" name="Line 34"/>
            <p:cNvSpPr>
              <a:spLocks noChangeShapeType="1"/>
            </p:cNvSpPr>
            <p:nvPr/>
          </p:nvSpPr>
          <p:spPr bwMode="auto">
            <a:xfrm>
              <a:off x="3838" y="2561"/>
              <a:ext cx="302"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940067" name="Line 35"/>
          <p:cNvSpPr>
            <a:spLocks noChangeShapeType="1"/>
          </p:cNvSpPr>
          <p:nvPr/>
        </p:nvSpPr>
        <p:spPr bwMode="auto">
          <a:xfrm flipH="1">
            <a:off x="6142038" y="4303713"/>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940068" name="Group 36"/>
          <p:cNvGrpSpPr>
            <a:grpSpLocks/>
          </p:cNvGrpSpPr>
          <p:nvPr/>
        </p:nvGrpSpPr>
        <p:grpSpPr bwMode="auto">
          <a:xfrm>
            <a:off x="2862263" y="5903913"/>
            <a:ext cx="3765550" cy="714375"/>
            <a:chOff x="1803" y="3719"/>
            <a:chExt cx="2372" cy="450"/>
          </a:xfrm>
        </p:grpSpPr>
        <p:sp>
          <p:nvSpPr>
            <p:cNvPr id="940069" name="AutoShape 37"/>
            <p:cNvSpPr>
              <a:spLocks noChangeArrowheads="1"/>
            </p:cNvSpPr>
            <p:nvPr/>
          </p:nvSpPr>
          <p:spPr bwMode="auto">
            <a:xfrm>
              <a:off x="2399" y="3726"/>
              <a:ext cx="120" cy="292"/>
            </a:xfrm>
            <a:prstGeom prst="downArrow">
              <a:avLst>
                <a:gd name="adj1" fmla="val 50000"/>
                <a:gd name="adj2" fmla="val 8045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40070" name="AutoShape 38"/>
            <p:cNvSpPr>
              <a:spLocks noChangeArrowheads="1"/>
            </p:cNvSpPr>
            <p:nvPr/>
          </p:nvSpPr>
          <p:spPr bwMode="auto">
            <a:xfrm>
              <a:off x="3627" y="3719"/>
              <a:ext cx="121" cy="292"/>
            </a:xfrm>
            <a:prstGeom prst="downArrow">
              <a:avLst>
                <a:gd name="adj1" fmla="val 50000"/>
                <a:gd name="adj2" fmla="val 79793"/>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40071" name="AutoShape 39"/>
            <p:cNvSpPr>
              <a:spLocks noChangeArrowheads="1"/>
            </p:cNvSpPr>
            <p:nvPr/>
          </p:nvSpPr>
          <p:spPr bwMode="auto">
            <a:xfrm rot="5400000">
              <a:off x="2862" y="3956"/>
              <a:ext cx="113" cy="312"/>
            </a:xfrm>
            <a:prstGeom prst="downArrow">
              <a:avLst>
                <a:gd name="adj1" fmla="val 50000"/>
                <a:gd name="adj2" fmla="val 91294"/>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40072" name="AutoShape 40"/>
            <p:cNvSpPr>
              <a:spLocks noChangeArrowheads="1"/>
            </p:cNvSpPr>
            <p:nvPr/>
          </p:nvSpPr>
          <p:spPr bwMode="auto">
            <a:xfrm rot="3308442">
              <a:off x="3963" y="3674"/>
              <a:ext cx="113" cy="311"/>
            </a:xfrm>
            <a:prstGeom prst="downArrow">
              <a:avLst>
                <a:gd name="adj1" fmla="val 50000"/>
                <a:gd name="adj2" fmla="val 9100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40073" name="AutoShape 41"/>
            <p:cNvSpPr>
              <a:spLocks noChangeArrowheads="1"/>
            </p:cNvSpPr>
            <p:nvPr/>
          </p:nvSpPr>
          <p:spPr bwMode="auto">
            <a:xfrm rot="-3458995">
              <a:off x="1902" y="3702"/>
              <a:ext cx="113" cy="312"/>
            </a:xfrm>
            <a:prstGeom prst="downArrow">
              <a:avLst>
                <a:gd name="adj1" fmla="val 50000"/>
                <a:gd name="adj2" fmla="val 91294"/>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grpSp>
      <p:sp>
        <p:nvSpPr>
          <p:cNvPr id="940074" name="Line 42"/>
          <p:cNvSpPr>
            <a:spLocks noChangeShapeType="1"/>
          </p:cNvSpPr>
          <p:nvPr/>
        </p:nvSpPr>
        <p:spPr bwMode="auto">
          <a:xfrm>
            <a:off x="1147763" y="1016000"/>
            <a:ext cx="0" cy="5481638"/>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40075" name="Text Box 43"/>
          <p:cNvSpPr txBox="1">
            <a:spLocks noChangeArrowheads="1"/>
          </p:cNvSpPr>
          <p:nvPr/>
        </p:nvSpPr>
        <p:spPr bwMode="auto">
          <a:xfrm>
            <a:off x="971550" y="6457950"/>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F64304"/>
                </a:solidFill>
                <a:ea typeface="黑体" charset="0"/>
                <a:cs typeface="黑体" charset="0"/>
              </a:rPr>
              <a:t>t</a:t>
            </a:r>
          </a:p>
        </p:txBody>
      </p:sp>
      <p:sp>
        <p:nvSpPr>
          <p:cNvPr id="940076" name="Text Box 44"/>
          <p:cNvSpPr txBox="1">
            <a:spLocks noChangeArrowheads="1"/>
          </p:cNvSpPr>
          <p:nvPr/>
        </p:nvSpPr>
        <p:spPr bwMode="auto">
          <a:xfrm>
            <a:off x="4022725" y="5940425"/>
            <a:ext cx="1214438" cy="398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F64304"/>
                </a:solidFill>
                <a:ea typeface="黑体" charset="0"/>
                <a:cs typeface="黑体" charset="0"/>
              </a:rPr>
              <a:t>ACK</a:t>
            </a:r>
            <a:r>
              <a:rPr kumimoji="1" lang="zh-CN" altLang="en-US" sz="2000" b="0">
                <a:solidFill>
                  <a:srgbClr val="F64304"/>
                </a:solidFill>
                <a:ea typeface="黑体" charset="0"/>
                <a:cs typeface="黑体" charset="0"/>
              </a:rPr>
              <a:t>报文</a:t>
            </a:r>
          </a:p>
        </p:txBody>
      </p:sp>
      <p:pic>
        <p:nvPicPr>
          <p:cNvPr id="940077"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6486525"/>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78"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3975100"/>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79" name="Picture 4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3975100"/>
            <a:ext cx="538162"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0"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3436938"/>
            <a:ext cx="53816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1"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3436938"/>
            <a:ext cx="53816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2"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3725" y="2451100"/>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3"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2451100"/>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4" name="Picture 5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2451100"/>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5" name="Picture 5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5325" y="2451100"/>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6" name="Picture 5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1912938"/>
            <a:ext cx="53816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7" name="Picture 5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1912938"/>
            <a:ext cx="53816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8" name="Picture 5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463" y="925513"/>
            <a:ext cx="539750" cy="36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89" name="Picture 5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925513"/>
            <a:ext cx="538163" cy="36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0" name="Picture 5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925513"/>
            <a:ext cx="538163" cy="36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1" name="Picture 5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5325" y="925513"/>
            <a:ext cx="538163" cy="361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2" name="Picture 6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463" y="5500688"/>
            <a:ext cx="539750"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3"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5500688"/>
            <a:ext cx="53816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4"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5500688"/>
            <a:ext cx="538163"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5" name="Picture 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488" y="5500688"/>
            <a:ext cx="539750" cy="36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6"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4962525"/>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7"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4962525"/>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8"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463" y="3975100"/>
            <a:ext cx="539750"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099"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5275" y="3975100"/>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40100"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6486525"/>
            <a:ext cx="538163" cy="360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940101" name="Text Box 69"/>
          <p:cNvSpPr txBox="1">
            <a:spLocks noChangeArrowheads="1"/>
          </p:cNvSpPr>
          <p:nvPr/>
        </p:nvSpPr>
        <p:spPr bwMode="auto">
          <a:xfrm>
            <a:off x="3095625" y="1819275"/>
            <a:ext cx="3698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R</a:t>
            </a:r>
          </a:p>
        </p:txBody>
      </p:sp>
      <p:sp>
        <p:nvSpPr>
          <p:cNvPr id="940102" name="Text Box 70"/>
          <p:cNvSpPr txBox="1">
            <a:spLocks noChangeArrowheads="1"/>
          </p:cNvSpPr>
          <p:nvPr/>
        </p:nvSpPr>
        <p:spPr bwMode="auto">
          <a:xfrm>
            <a:off x="3095625" y="6407150"/>
            <a:ext cx="3698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F64304"/>
                </a:solidFill>
                <a:ea typeface="黑体" charset="0"/>
                <a:cs typeface="黑体" charset="0"/>
              </a:rPr>
              <a:t>R</a:t>
            </a:r>
          </a:p>
        </p:txBody>
      </p:sp>
      <p:sp>
        <p:nvSpPr>
          <p:cNvPr id="940103" name="Text Box 71"/>
          <p:cNvSpPr txBox="1">
            <a:spLocks noChangeArrowheads="1"/>
          </p:cNvSpPr>
          <p:nvPr/>
        </p:nvSpPr>
        <p:spPr bwMode="auto">
          <a:xfrm>
            <a:off x="3078163" y="4848225"/>
            <a:ext cx="368300"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R</a:t>
            </a:r>
          </a:p>
        </p:txBody>
      </p:sp>
      <p:sp>
        <p:nvSpPr>
          <p:cNvPr id="940104" name="Text Box 72"/>
          <p:cNvSpPr txBox="1">
            <a:spLocks noChangeArrowheads="1"/>
          </p:cNvSpPr>
          <p:nvPr/>
        </p:nvSpPr>
        <p:spPr bwMode="auto">
          <a:xfrm>
            <a:off x="3095625" y="3340100"/>
            <a:ext cx="3698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F64304"/>
                </a:solidFill>
                <a:ea typeface="黑体" charset="0"/>
                <a:cs typeface="黑体" charset="0"/>
              </a:rPr>
              <a:t>R</a:t>
            </a:r>
          </a:p>
        </p:txBody>
      </p:sp>
      <p:sp>
        <p:nvSpPr>
          <p:cNvPr id="940105" name="Text Box 73"/>
          <p:cNvSpPr txBox="1">
            <a:spLocks noChangeArrowheads="1"/>
          </p:cNvSpPr>
          <p:nvPr/>
        </p:nvSpPr>
        <p:spPr bwMode="auto">
          <a:xfrm>
            <a:off x="1450975" y="1273175"/>
            <a:ext cx="346075" cy="522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05000"/>
              </a:lnSpc>
              <a:defRPr/>
            </a:pPr>
            <a:r>
              <a:rPr kumimoji="1" lang="en-US" altLang="zh-CN" sz="2000" b="0">
                <a:solidFill>
                  <a:srgbClr val="F64304"/>
                </a:solidFill>
                <a:ea typeface="黑体" charset="0"/>
                <a:cs typeface="黑体" charset="0"/>
              </a:rPr>
              <a:t>t</a:t>
            </a:r>
            <a:r>
              <a:rPr kumimoji="1" lang="en-US" altLang="zh-CN" sz="2000" b="0" baseline="-25000">
                <a:solidFill>
                  <a:srgbClr val="F64304"/>
                </a:solidFill>
                <a:ea typeface="黑体" charset="0"/>
                <a:cs typeface="黑体" charset="0"/>
              </a:rPr>
              <a:t>1</a:t>
            </a: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r>
              <a:rPr kumimoji="1" lang="en-US" altLang="zh-CN" sz="2000" b="0">
                <a:solidFill>
                  <a:srgbClr val="F64304"/>
                </a:solidFill>
                <a:ea typeface="黑体" charset="0"/>
                <a:cs typeface="黑体" charset="0"/>
              </a:rPr>
              <a:t>t</a:t>
            </a:r>
            <a:r>
              <a:rPr kumimoji="1" lang="en-US" altLang="zh-CN" sz="2000" b="0" baseline="-25000">
                <a:solidFill>
                  <a:srgbClr val="F64304"/>
                </a:solidFill>
                <a:ea typeface="黑体" charset="0"/>
                <a:cs typeface="黑体" charset="0"/>
              </a:rPr>
              <a:t>2</a:t>
            </a: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r>
              <a:rPr kumimoji="1" lang="en-US" altLang="zh-CN" sz="2000" b="0">
                <a:solidFill>
                  <a:srgbClr val="F64304"/>
                </a:solidFill>
                <a:ea typeface="黑体" charset="0"/>
                <a:cs typeface="黑体" charset="0"/>
              </a:rPr>
              <a:t>t</a:t>
            </a:r>
            <a:r>
              <a:rPr kumimoji="1" lang="en-US" altLang="zh-CN" sz="2000" b="0" baseline="-25000">
                <a:solidFill>
                  <a:srgbClr val="F64304"/>
                </a:solidFill>
                <a:ea typeface="黑体" charset="0"/>
                <a:cs typeface="黑体" charset="0"/>
              </a:rPr>
              <a:t>3</a:t>
            </a: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endParaRPr kumimoji="1" lang="en-US" altLang="zh-CN" sz="2000" b="0">
              <a:solidFill>
                <a:srgbClr val="F64304"/>
              </a:solidFill>
              <a:ea typeface="黑体" charset="0"/>
              <a:cs typeface="黑体" charset="0"/>
            </a:endParaRPr>
          </a:p>
          <a:p>
            <a:pPr>
              <a:lnSpc>
                <a:spcPct val="105000"/>
              </a:lnSpc>
              <a:defRPr/>
            </a:pPr>
            <a:r>
              <a:rPr kumimoji="1" lang="en-US" altLang="zh-CN" sz="2000" b="0">
                <a:solidFill>
                  <a:srgbClr val="F64304"/>
                </a:solidFill>
                <a:ea typeface="黑体" charset="0"/>
                <a:cs typeface="黑体" charset="0"/>
              </a:rPr>
              <a:t>t</a:t>
            </a:r>
            <a:r>
              <a:rPr kumimoji="1" lang="en-US" altLang="zh-CN" sz="2000" b="0" baseline="-25000">
                <a:solidFill>
                  <a:srgbClr val="F64304"/>
                </a:solidFill>
                <a:ea typeface="黑体" charset="0"/>
                <a:cs typeface="黑体" charset="0"/>
              </a:rPr>
              <a:t>4</a:t>
            </a:r>
            <a:endParaRPr kumimoji="1" lang="en-US" altLang="zh-CN" sz="2000" b="0">
              <a:solidFill>
                <a:srgbClr val="F64304"/>
              </a:solidFill>
              <a:ea typeface="黑体" charset="0"/>
              <a:cs typeface="黑体" charset="0"/>
            </a:endParaRPr>
          </a:p>
        </p:txBody>
      </p:sp>
    </p:spTree>
    <p:extLst>
      <p:ext uri="{BB962C8B-B14F-4D97-AF65-F5344CB8AC3E}">
        <p14:creationId xmlns:p14="http://schemas.microsoft.com/office/powerpoint/2010/main" val="1909564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0"/>
                                          </p:stCondLst>
                                        </p:cTn>
                                        <p:tgtEl>
                                          <p:spTgt spid="940043"/>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nodeType="afterEffect">
                                  <p:stCondLst>
                                    <p:cond delay="1000"/>
                                  </p:stCondLst>
                                  <p:childTnLst>
                                    <p:set>
                                      <p:cBhvr>
                                        <p:cTn id="9" dur="1" fill="hold">
                                          <p:stCondLst>
                                            <p:cond delay="0"/>
                                          </p:stCondLst>
                                        </p:cTn>
                                        <p:tgtEl>
                                          <p:spTgt spid="940063"/>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40044"/>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940060"/>
                                        </p:tgtEl>
                                        <p:attrNameLst>
                                          <p:attrName>style.visibility</p:attrName>
                                        </p:attrNameLst>
                                      </p:cBhvr>
                                      <p:to>
                                        <p:strVal val="visible"/>
                                      </p:to>
                                    </p:set>
                                  </p:childTnLst>
                                </p:cTn>
                              </p:par>
                            </p:childTnLst>
                          </p:cTn>
                        </p:par>
                        <p:par>
                          <p:cTn id="16" fill="hold" nodeType="afterGroup">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940064"/>
                                        </p:tgtEl>
                                        <p:attrNameLst>
                                          <p:attrName>style.visibility</p:attrName>
                                        </p:attrNameLst>
                                      </p:cBhvr>
                                      <p:to>
                                        <p:strVal val="visible"/>
                                      </p:to>
                                    </p:set>
                                  </p:childTnLst>
                                </p:cTn>
                              </p:par>
                            </p:childTnLst>
                          </p:cTn>
                        </p:par>
                        <p:par>
                          <p:cTn id="19" fill="hold" nodeType="afterGroup">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940042"/>
                                        </p:tgtEl>
                                        <p:attrNameLst>
                                          <p:attrName>style.visibility</p:attrName>
                                        </p:attrNameLst>
                                      </p:cBhvr>
                                      <p:to>
                                        <p:strVal val="visible"/>
                                      </p:to>
                                    </p:set>
                                  </p:childTnLst>
                                </p:cTn>
                              </p:par>
                            </p:childTnLst>
                          </p:cTn>
                        </p:par>
                        <p:par>
                          <p:cTn id="22" fill="hold" nodeType="afterGroup">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940049"/>
                                        </p:tgtEl>
                                        <p:attrNameLst>
                                          <p:attrName>style.visibility</p:attrName>
                                        </p:attrNameLst>
                                      </p:cBhvr>
                                      <p:to>
                                        <p:strVal val="visible"/>
                                      </p:to>
                                    </p:set>
                                  </p:childTnLst>
                                </p:cTn>
                              </p:par>
                            </p:childTnLst>
                          </p:cTn>
                        </p:par>
                        <p:par>
                          <p:cTn id="25" fill="hold" nodeType="afterGroup">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940067"/>
                                        </p:tgtEl>
                                        <p:attrNameLst>
                                          <p:attrName>style.visibility</p:attrName>
                                        </p:attrNameLst>
                                      </p:cBhvr>
                                      <p:to>
                                        <p:strVal val="visible"/>
                                      </p:to>
                                    </p:set>
                                  </p:childTnLst>
                                </p:cTn>
                              </p:par>
                            </p:childTnLst>
                          </p:cTn>
                        </p:par>
                        <p:par>
                          <p:cTn id="28" fill="hold" nodeType="afterGroup">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940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590800"/>
            <a:ext cx="8229600" cy="1143000"/>
          </a:xfrm>
        </p:spPr>
        <p:txBody>
          <a:bodyPr/>
          <a:lstStyle/>
          <a:p>
            <a:pPr>
              <a:lnSpc>
                <a:spcPts val="5020"/>
              </a:lnSpc>
              <a:defRPr/>
            </a:pPr>
            <a:r>
              <a:rPr kumimoji="0" lang="en-US" altLang="zh-CN" sz="3600" b="1" dirty="0" smtClean="0">
                <a:solidFill>
                  <a:srgbClr val="000090"/>
                </a:solidFill>
              </a:rPr>
              <a:t>2014</a:t>
            </a:r>
            <a:r>
              <a:rPr kumimoji="0" lang="zh-CN" altLang="en-US" sz="3600" b="1" dirty="0" smtClean="0">
                <a:solidFill>
                  <a:srgbClr val="000090"/>
                </a:solidFill>
              </a:rPr>
              <a:t>年</a:t>
            </a:r>
            <a:r>
              <a:rPr kumimoji="0" lang="zh-CN" altLang="en-US" sz="3600" b="1" dirty="0">
                <a:solidFill>
                  <a:srgbClr val="000090"/>
                </a:solidFill>
              </a:rPr>
              <a:t>全国硕士研究生入学统一考试计算机专业基础综合真题</a:t>
            </a:r>
            <a:endParaRPr kumimoji="0" lang="zh-CN" altLang="en-US" sz="3600" b="1" dirty="0" smtClean="0">
              <a:solidFill>
                <a:srgbClr val="000090"/>
              </a:solidFill>
            </a:endParaRPr>
          </a:p>
        </p:txBody>
      </p:sp>
    </p:spTree>
    <p:extLst>
      <p:ext uri="{BB962C8B-B14F-4D97-AF65-F5344CB8AC3E}">
        <p14:creationId xmlns:p14="http://schemas.microsoft.com/office/powerpoint/2010/main" val="2715931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6096000"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文本框 4"/>
          <p:cNvSpPr txBox="1">
            <a:spLocks noChangeArrowheads="1"/>
          </p:cNvSpPr>
          <p:nvPr/>
        </p:nvSpPr>
        <p:spPr bwMode="auto">
          <a:xfrm>
            <a:off x="228600" y="304800"/>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kumimoji="0" lang="en-US" altLang="zh-CN" sz="2000" dirty="0"/>
              <a:t>42. </a:t>
            </a:r>
            <a:r>
              <a:rPr kumimoji="0" lang="zh-CN" altLang="en-US" sz="2000" dirty="0"/>
              <a:t>（</a:t>
            </a:r>
            <a:r>
              <a:rPr kumimoji="0" lang="en-US" altLang="zh-CN" sz="2000" dirty="0"/>
              <a:t>10</a:t>
            </a:r>
            <a:r>
              <a:rPr kumimoji="0" lang="zh-CN" altLang="en-US" sz="2000" dirty="0"/>
              <a:t>分）某网络中的路由器运行</a:t>
            </a:r>
            <a:r>
              <a:rPr kumimoji="0" lang="en-US" altLang="zh-CN" sz="2000" dirty="0"/>
              <a:t>OSPF</a:t>
            </a:r>
            <a:r>
              <a:rPr kumimoji="0" lang="zh-CN" altLang="en-US" sz="2000" dirty="0"/>
              <a:t>路由协议</a:t>
            </a:r>
            <a:r>
              <a:rPr kumimoji="0" lang="zh-CN" altLang="en-US" sz="2000" dirty="0" smtClean="0"/>
              <a:t>，下表是</a:t>
            </a:r>
            <a:r>
              <a:rPr kumimoji="0" lang="zh-CN" altLang="en-US" sz="2000" dirty="0"/>
              <a:t>路由器</a:t>
            </a:r>
            <a:r>
              <a:rPr kumimoji="0" lang="en-US" altLang="zh-CN" sz="2000" dirty="0"/>
              <a:t>R1</a:t>
            </a:r>
            <a:r>
              <a:rPr kumimoji="0" lang="zh-CN" altLang="en-US" sz="2000" dirty="0"/>
              <a:t>维护的主要链路状态信息（</a:t>
            </a:r>
            <a:r>
              <a:rPr kumimoji="0" lang="en-US" altLang="zh-CN" sz="2000" dirty="0"/>
              <a:t>LSI</a:t>
            </a:r>
            <a:r>
              <a:rPr kumimoji="0" lang="zh-CN" altLang="en-US" sz="2000" dirty="0"/>
              <a:t>）</a:t>
            </a:r>
            <a:r>
              <a:rPr kumimoji="0" lang="zh-CN" altLang="en-US" sz="2000" dirty="0" smtClean="0"/>
              <a:t>，下图</a:t>
            </a:r>
            <a:r>
              <a:rPr kumimoji="0" lang="zh-CN" altLang="en-US" sz="2000" dirty="0"/>
              <a:t>是</a:t>
            </a:r>
            <a:r>
              <a:rPr kumimoji="0" lang="zh-CN" altLang="en-US" sz="2000" dirty="0" smtClean="0"/>
              <a:t>根据下表及</a:t>
            </a:r>
            <a:r>
              <a:rPr kumimoji="0" lang="en-US" altLang="zh-CN" sz="2000" dirty="0"/>
              <a:t>R1</a:t>
            </a:r>
            <a:r>
              <a:rPr kumimoji="0" lang="zh-CN" altLang="en-US" sz="2000" dirty="0"/>
              <a:t>的接口名构造出来的网络拓扑。</a:t>
            </a:r>
            <a:endParaRPr kumimoji="0" lang="zh-CN" altLang="zh-CN" sz="2000" dirty="0"/>
          </a:p>
          <a:p>
            <a:endParaRPr lang="zh-CN" altLang="en-US" sz="2000" dirty="0"/>
          </a:p>
        </p:txBody>
      </p:sp>
      <p:sp>
        <p:nvSpPr>
          <p:cNvPr id="26627" name="文本框 5"/>
          <p:cNvSpPr txBox="1">
            <a:spLocks noChangeArrowheads="1"/>
          </p:cNvSpPr>
          <p:nvPr/>
        </p:nvSpPr>
        <p:spPr bwMode="auto">
          <a:xfrm>
            <a:off x="6248400" y="1143000"/>
            <a:ext cx="2743200"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nSpc>
                <a:spcPts val="2363"/>
              </a:lnSpc>
            </a:pPr>
            <a:r>
              <a:rPr kumimoji="0" lang="zh-CN" altLang="en-US" sz="1800"/>
              <a:t>请回答下列问题。</a:t>
            </a:r>
            <a:endParaRPr kumimoji="0" lang="zh-CN" altLang="zh-CN" sz="1800"/>
          </a:p>
          <a:p>
            <a:pPr>
              <a:lnSpc>
                <a:spcPts val="2363"/>
              </a:lnSpc>
            </a:pPr>
            <a:r>
              <a:rPr kumimoji="0" lang="en-US" altLang="zh-CN" sz="1800"/>
              <a:t>(1)</a:t>
            </a:r>
            <a:r>
              <a:rPr kumimoji="0" lang="zh-CN" altLang="en-US" sz="1800"/>
              <a:t>本题中的网络可抽象为数据结构中的哪种逻辑结构？</a:t>
            </a:r>
            <a:endParaRPr kumimoji="0" lang="zh-CN" altLang="zh-CN" sz="1800"/>
          </a:p>
          <a:p>
            <a:pPr>
              <a:lnSpc>
                <a:spcPts val="2363"/>
              </a:lnSpc>
            </a:pPr>
            <a:r>
              <a:rPr kumimoji="0" lang="en-US" altLang="zh-CN" sz="1800"/>
              <a:t>(2)</a:t>
            </a:r>
            <a:r>
              <a:rPr kumimoji="0" lang="zh-CN" altLang="en-US" sz="1800"/>
              <a:t>针对题表中的内容，设计合理的链式存储结构，以保存题</a:t>
            </a:r>
            <a:r>
              <a:rPr kumimoji="0" lang="en-US" altLang="zh-CN" sz="1800"/>
              <a:t>42</a:t>
            </a:r>
            <a:r>
              <a:rPr kumimoji="0" lang="zh-CN" altLang="en-US" sz="1800"/>
              <a:t>表中的链路状态信息（</a:t>
            </a:r>
            <a:r>
              <a:rPr kumimoji="0" lang="en-US" altLang="zh-CN" sz="1800"/>
              <a:t>LSI</a:t>
            </a:r>
            <a:r>
              <a:rPr kumimoji="0" lang="zh-CN" altLang="en-US" sz="1800"/>
              <a:t>）。要求给出链式存储结构的数据类型定义，并画出对应题</a:t>
            </a:r>
            <a:r>
              <a:rPr kumimoji="0" lang="en-US" altLang="zh-CN" sz="1800"/>
              <a:t>42</a:t>
            </a:r>
            <a:r>
              <a:rPr kumimoji="0" lang="zh-CN" altLang="en-US" sz="1800"/>
              <a:t>表的链式存储结构示意图（示意图中可仅以</a:t>
            </a:r>
            <a:r>
              <a:rPr kumimoji="0" lang="en-US" altLang="zh-CN" sz="1800"/>
              <a:t>ID</a:t>
            </a:r>
            <a:r>
              <a:rPr kumimoji="0" lang="zh-CN" altLang="en-US" sz="1800"/>
              <a:t>标识节点）。</a:t>
            </a:r>
            <a:endParaRPr kumimoji="0" lang="zh-CN" altLang="zh-CN" sz="1800"/>
          </a:p>
          <a:p>
            <a:pPr>
              <a:lnSpc>
                <a:spcPts val="2363"/>
              </a:lnSpc>
            </a:pPr>
            <a:r>
              <a:rPr kumimoji="0" lang="en-US" altLang="zh-CN" sz="1800"/>
              <a:t>(3)</a:t>
            </a:r>
            <a:r>
              <a:rPr kumimoji="0" lang="zh-CN" altLang="en-US" sz="1800"/>
              <a:t>按照迪杰斯特拉（</a:t>
            </a:r>
            <a:r>
              <a:rPr kumimoji="0" lang="en-US" altLang="zh-CN" sz="1800"/>
              <a:t>Dijikstra</a:t>
            </a:r>
            <a:r>
              <a:rPr kumimoji="0" lang="zh-CN" altLang="en-US" sz="1800"/>
              <a:t>）算法的策略，依次给出</a:t>
            </a:r>
            <a:r>
              <a:rPr kumimoji="0" lang="en-US" altLang="zh-CN" sz="1800"/>
              <a:t>R1</a:t>
            </a:r>
            <a:r>
              <a:rPr kumimoji="0" lang="zh-CN" altLang="en-US" sz="1800"/>
              <a:t>到达题图中子网</a:t>
            </a:r>
            <a:r>
              <a:rPr kumimoji="0" lang="en-US" altLang="zh-CN" sz="1800"/>
              <a:t>192.1.x.x</a:t>
            </a:r>
            <a:r>
              <a:rPr kumimoji="0" lang="zh-CN" altLang="en-US" sz="1800"/>
              <a:t>的最短路径及费用。</a:t>
            </a:r>
            <a:endParaRPr kumimoji="0" lang="zh-CN" altLang="zh-CN" sz="1800"/>
          </a:p>
          <a:p>
            <a:pPr>
              <a:lnSpc>
                <a:spcPts val="2363"/>
              </a:lnSpc>
            </a:pPr>
            <a:endParaRPr lang="zh-CN" altLang="en-US" sz="1800"/>
          </a:p>
        </p:txBody>
      </p:sp>
      <p:pic>
        <p:nvPicPr>
          <p:cNvPr id="26628" name="image5.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800600"/>
            <a:ext cx="57150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495800" y="1343378"/>
            <a:ext cx="1600200" cy="3308598"/>
          </a:xfrm>
          <a:prstGeom prst="rect">
            <a:avLst/>
          </a:prstGeom>
          <a:solidFill>
            <a:srgbClr val="FF0000">
              <a:alpha val="20000"/>
            </a:srgbClr>
          </a:solidFill>
        </p:spPr>
        <p:txBody>
          <a:bodyPr>
            <a:spAutoFit/>
          </a:bodyPr>
          <a:lstStyle/>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zh-CN" altLang="en-US" sz="1900" dirty="0">
              <a:solidFill>
                <a:srgbClr val="FF6600">
                  <a:alpha val="0"/>
                </a:srgbClr>
              </a:solidFill>
              <a:ea typeface="宋体" charset="0"/>
            </a:endParaRPr>
          </a:p>
        </p:txBody>
      </p:sp>
      <p:sp>
        <p:nvSpPr>
          <p:cNvPr id="2" name="文本框 1"/>
          <p:cNvSpPr txBox="1"/>
          <p:nvPr/>
        </p:nvSpPr>
        <p:spPr>
          <a:xfrm flipH="1">
            <a:off x="1185333" y="1329267"/>
            <a:ext cx="795867" cy="3308598"/>
          </a:xfrm>
          <a:prstGeom prst="rect">
            <a:avLst/>
          </a:prstGeom>
          <a:solidFill>
            <a:srgbClr val="FF0000">
              <a:alpha val="20000"/>
            </a:srgbClr>
          </a:solidFill>
        </p:spPr>
        <p:txBody>
          <a:bodyPr>
            <a:spAutoFit/>
          </a:bodyPr>
          <a:lstStyle/>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zh-CN" altLang="en-US" sz="1900" dirty="0">
              <a:solidFill>
                <a:srgbClr val="FF6600">
                  <a:alpha val="0"/>
                </a:srgbClr>
              </a:solidFill>
              <a:ea typeface="宋体" charset="0"/>
            </a:endParaRPr>
          </a:p>
        </p:txBody>
      </p:sp>
      <p:sp>
        <p:nvSpPr>
          <p:cNvPr id="26631" name="文本框 3"/>
          <p:cNvSpPr txBox="1">
            <a:spLocks noChangeArrowheads="1"/>
          </p:cNvSpPr>
          <p:nvPr/>
        </p:nvSpPr>
        <p:spPr bwMode="auto">
          <a:xfrm>
            <a:off x="3706813" y="3019425"/>
            <a:ext cx="762000" cy="230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en-US" altLang="zh-CN" sz="900"/>
              <a:t>10.1.1.</a:t>
            </a:r>
            <a:r>
              <a:rPr lang="zh-CN" altLang="zh-CN" sz="900"/>
              <a:t>2</a:t>
            </a:r>
            <a:endParaRPr lang="zh-CN" altLang="en-US" sz="900"/>
          </a:p>
        </p:txBody>
      </p:sp>
      <p:sp>
        <p:nvSpPr>
          <p:cNvPr id="26632" name="文本框 4"/>
          <p:cNvSpPr txBox="1">
            <a:spLocks noChangeArrowheads="1"/>
          </p:cNvSpPr>
          <p:nvPr/>
        </p:nvSpPr>
        <p:spPr bwMode="auto">
          <a:xfrm>
            <a:off x="2852738" y="4040188"/>
            <a:ext cx="762000"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en-US" altLang="zh-CN" sz="800">
                <a:solidFill>
                  <a:srgbClr val="000000"/>
                </a:solidFill>
              </a:rPr>
              <a:t>192.1.5.0/24</a:t>
            </a:r>
            <a:endParaRPr lang="zh-CN" altLang="en-US" sz="800">
              <a:solidFill>
                <a:srgbClr val="000000"/>
              </a:solidFill>
            </a:endParaRPr>
          </a:p>
        </p:txBody>
      </p:sp>
      <p:sp>
        <p:nvSpPr>
          <p:cNvPr id="7" name="文本框 6"/>
          <p:cNvSpPr txBox="1"/>
          <p:nvPr/>
        </p:nvSpPr>
        <p:spPr>
          <a:xfrm>
            <a:off x="2819400" y="1309511"/>
            <a:ext cx="838200" cy="3308598"/>
          </a:xfrm>
          <a:prstGeom prst="rect">
            <a:avLst/>
          </a:prstGeom>
          <a:solidFill>
            <a:srgbClr val="FF0000">
              <a:alpha val="20000"/>
            </a:srgbClr>
          </a:solidFill>
        </p:spPr>
        <p:txBody>
          <a:bodyPr>
            <a:spAutoFit/>
          </a:bodyPr>
          <a:lstStyle/>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zh-CN" altLang="en-US" sz="1900" dirty="0">
              <a:solidFill>
                <a:srgbClr val="FF6600">
                  <a:alpha val="0"/>
                </a:srgbClr>
              </a:solidFill>
              <a:ea typeface="宋体" charset="0"/>
            </a:endParaRPr>
          </a:p>
        </p:txBody>
      </p:sp>
      <p:sp>
        <p:nvSpPr>
          <p:cNvPr id="26634" name="矩形 3"/>
          <p:cNvSpPr>
            <a:spLocks noChangeArrowheads="1"/>
          </p:cNvSpPr>
          <p:nvPr/>
        </p:nvSpPr>
        <p:spPr bwMode="auto">
          <a:xfrm>
            <a:off x="2320925" y="4987925"/>
            <a:ext cx="457200" cy="152400"/>
          </a:xfrm>
          <a:prstGeom prst="rect">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6635" name="矩形 12"/>
          <p:cNvSpPr>
            <a:spLocks noChangeArrowheads="1"/>
          </p:cNvSpPr>
          <p:nvPr/>
        </p:nvSpPr>
        <p:spPr bwMode="auto">
          <a:xfrm>
            <a:off x="3394075" y="4975225"/>
            <a:ext cx="457200" cy="152400"/>
          </a:xfrm>
          <a:prstGeom prst="rect">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6636" name="矩形 13"/>
          <p:cNvSpPr>
            <a:spLocks noChangeArrowheads="1"/>
          </p:cNvSpPr>
          <p:nvPr/>
        </p:nvSpPr>
        <p:spPr bwMode="auto">
          <a:xfrm>
            <a:off x="2376488" y="6400800"/>
            <a:ext cx="457200" cy="152400"/>
          </a:xfrm>
          <a:prstGeom prst="rect">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26637" name="矩形 14"/>
          <p:cNvSpPr>
            <a:spLocks noChangeArrowheads="1"/>
          </p:cNvSpPr>
          <p:nvPr/>
        </p:nvSpPr>
        <p:spPr bwMode="auto">
          <a:xfrm>
            <a:off x="3455988" y="6400800"/>
            <a:ext cx="457200" cy="152400"/>
          </a:xfrm>
          <a:prstGeom prst="rect">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kumimoji="0" lang="zh-CN" altLang="en-US" sz="1800"/>
          </a:p>
        </p:txBody>
      </p:sp>
      <p:sp>
        <p:nvSpPr>
          <p:cNvPr id="15" name="矩形 12"/>
          <p:cNvSpPr>
            <a:spLocks noChangeArrowheads="1"/>
          </p:cNvSpPr>
          <p:nvPr/>
        </p:nvSpPr>
        <p:spPr bwMode="auto">
          <a:xfrm>
            <a:off x="2971800" y="4953000"/>
            <a:ext cx="457200" cy="152400"/>
          </a:xfrm>
          <a:prstGeom prst="rect">
            <a:avLst/>
          </a:prstGeom>
          <a:noFill/>
          <a:ln w="28575">
            <a:no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kumimoji="0" lang="en-US" altLang="zh-CN" sz="800" b="1" smtClean="0"/>
              <a:t>Link1</a:t>
            </a:r>
            <a:endParaRPr kumimoji="0" lang="zh-CN" altLang="en-US" sz="800" b="1" dirty="0"/>
          </a:p>
        </p:txBody>
      </p:sp>
      <p:sp>
        <p:nvSpPr>
          <p:cNvPr id="16" name="矩形 12"/>
          <p:cNvSpPr>
            <a:spLocks noChangeArrowheads="1"/>
          </p:cNvSpPr>
          <p:nvPr/>
        </p:nvSpPr>
        <p:spPr bwMode="auto">
          <a:xfrm>
            <a:off x="2286000" y="5791200"/>
            <a:ext cx="457200" cy="152400"/>
          </a:xfrm>
          <a:prstGeom prst="rect">
            <a:avLst/>
          </a:prstGeom>
          <a:noFill/>
          <a:ln w="28575">
            <a:no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kumimoji="0" lang="en-US" altLang="zh-CN" sz="800" b="1" dirty="0" smtClean="0"/>
              <a:t>Link2</a:t>
            </a:r>
            <a:endParaRPr kumimoji="0" lang="zh-CN" altLang="en-US" sz="800" b="1" dirty="0"/>
          </a:p>
        </p:txBody>
      </p:sp>
      <p:sp>
        <p:nvSpPr>
          <p:cNvPr id="17" name="矩形 12"/>
          <p:cNvSpPr>
            <a:spLocks noChangeArrowheads="1"/>
          </p:cNvSpPr>
          <p:nvPr/>
        </p:nvSpPr>
        <p:spPr bwMode="auto">
          <a:xfrm>
            <a:off x="1676400" y="5029200"/>
            <a:ext cx="457200" cy="152400"/>
          </a:xfrm>
          <a:prstGeom prst="rect">
            <a:avLst/>
          </a:prstGeom>
          <a:noFill/>
          <a:ln w="28575">
            <a:no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kumimoji="0" lang="en-US" altLang="zh-CN" sz="800" b="1" dirty="0" smtClean="0"/>
              <a:t>Link3</a:t>
            </a:r>
            <a:endParaRPr kumimoji="0" lang="zh-CN" altLang="en-US" sz="800" b="1" dirty="0"/>
          </a:p>
        </p:txBody>
      </p:sp>
    </p:spTree>
    <p:extLst>
      <p:ext uri="{BB962C8B-B14F-4D97-AF65-F5344CB8AC3E}">
        <p14:creationId xmlns:p14="http://schemas.microsoft.com/office/powerpoint/2010/main" val="126337259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76400"/>
            <a:ext cx="8229600" cy="4830763"/>
          </a:xfrm>
        </p:spPr>
        <p:txBody>
          <a:bodyPr/>
          <a:lstStyle/>
          <a:p>
            <a:pPr marL="0" indent="0">
              <a:buFont typeface="Wingdings" charset="2"/>
              <a:buNone/>
            </a:pPr>
            <a:r>
              <a:rPr lang="zh-CN" altLang="en-US"/>
              <a:t> </a:t>
            </a:r>
            <a:r>
              <a:rPr lang="en-US" altLang="zh-CN" sz="2400"/>
              <a:t>(1)</a:t>
            </a:r>
            <a:r>
              <a:rPr lang="zh-CN" altLang="en-US" sz="2400"/>
              <a:t>、</a:t>
            </a:r>
            <a:r>
              <a:rPr lang="zh-CN" altLang="zh-CN" sz="2400"/>
              <a:t>本题中的网络可抽象为数据结构中的哪种逻辑结构？</a:t>
            </a:r>
          </a:p>
          <a:p>
            <a:pPr marL="0" indent="0">
              <a:buFont typeface="Wingdings" charset="2"/>
              <a:buNone/>
            </a:pPr>
            <a:endParaRPr lang="en-US" altLang="zh-CN" sz="2400"/>
          </a:p>
          <a:p>
            <a:pPr marL="0" indent="0">
              <a:buFont typeface="Wingdings" charset="2"/>
              <a:buNone/>
            </a:pPr>
            <a:r>
              <a:rPr lang="zh-CN" altLang="en-US" sz="2400"/>
              <a:t>解答：图题中给出的是一个简单的网络拓扑图，可以抽象为无向图</a:t>
            </a:r>
            <a:r>
              <a:rPr lang="en-US" altLang="zh-CN" sz="2400"/>
              <a:t>(1 </a:t>
            </a:r>
            <a:r>
              <a:rPr lang="zh-CN" altLang="en-US" sz="2400"/>
              <a:t>分</a:t>
            </a:r>
            <a:r>
              <a:rPr lang="en-US" altLang="zh-CN" sz="2400"/>
              <a:t>)</a:t>
            </a:r>
            <a:r>
              <a:rPr lang="zh-CN" altLang="en-US" sz="2400"/>
              <a:t>。</a:t>
            </a:r>
            <a:endParaRPr lang="en-US" altLang="zh-CN" sz="2400"/>
          </a:p>
          <a:p>
            <a:pPr marL="0" indent="0">
              <a:buFont typeface="Wingdings" charset="2"/>
              <a:buNone/>
            </a:pPr>
            <a:r>
              <a:rPr lang="zh-CN" altLang="zh-CN" sz="2400"/>
              <a:t>【评分说明】 只要考生的答案中给出与图含义相似的描述，例如</a:t>
            </a:r>
            <a:r>
              <a:rPr lang="en-US" altLang="zh-CN" sz="2400"/>
              <a:t>“</a:t>
            </a:r>
            <a:r>
              <a:rPr lang="zh-CN" altLang="zh-CN" sz="2400"/>
              <a:t>网状结构</a:t>
            </a:r>
            <a:r>
              <a:rPr lang="en-US" altLang="zh-CN" sz="2400"/>
              <a:t>”</a:t>
            </a:r>
            <a:r>
              <a:rPr lang="zh-CN" altLang="zh-CN" sz="2400"/>
              <a:t>、</a:t>
            </a:r>
            <a:r>
              <a:rPr lang="en-US" altLang="zh-CN" sz="2400"/>
              <a:t>“</a:t>
            </a:r>
            <a:r>
              <a:rPr lang="zh-CN" altLang="zh-CN" sz="2400"/>
              <a:t>非线性 结构</a:t>
            </a:r>
            <a:r>
              <a:rPr lang="en-US" altLang="zh-CN" sz="2400"/>
              <a:t>”</a:t>
            </a:r>
            <a:r>
              <a:rPr lang="zh-CN" altLang="zh-CN" sz="2400"/>
              <a:t>等，同样给分。</a:t>
            </a:r>
            <a:endParaRPr lang="en-US" altLang="zh-CN" sz="2400"/>
          </a:p>
          <a:p>
            <a:pPr marL="0" indent="0">
              <a:buFont typeface="Wingdings" charset="2"/>
              <a:buNone/>
            </a:pPr>
            <a:endParaRPr lang="zh-CN" altLang="zh-CN"/>
          </a:p>
          <a:p>
            <a:pPr marL="0" indent="0"/>
            <a:endParaRPr lang="zh-CN" altLang="en-US"/>
          </a:p>
          <a:p>
            <a:pPr marL="0" indent="0"/>
            <a:endParaRPr lang="zh-CN" altLang="en-US"/>
          </a:p>
        </p:txBody>
      </p:sp>
      <p:sp>
        <p:nvSpPr>
          <p:cNvPr id="4" name="标题 3"/>
          <p:cNvSpPr>
            <a:spLocks noGrp="1"/>
          </p:cNvSpPr>
          <p:nvPr>
            <p:ph type="title"/>
          </p:nvPr>
        </p:nvSpPr>
        <p:spPr>
          <a:xfrm>
            <a:off x="990600" y="381000"/>
            <a:ext cx="3082925" cy="1216025"/>
          </a:xfrm>
        </p:spPr>
        <p:txBody>
          <a:bodyPr/>
          <a:lstStyle/>
          <a:p>
            <a:pPr>
              <a:defRPr/>
            </a:pPr>
            <a:r>
              <a:rPr lang="zh-CN" altLang="en-US" sz="3600" dirty="0" smtClean="0">
                <a:solidFill>
                  <a:srgbClr val="000090"/>
                </a:solidFill>
              </a:rPr>
              <a:t>解析</a:t>
            </a:r>
            <a:endParaRPr lang="zh-CN" altLang="en-US" sz="3600" dirty="0">
              <a:solidFill>
                <a:srgbClr val="000090"/>
              </a:solidFill>
            </a:endParaRPr>
          </a:p>
        </p:txBody>
      </p:sp>
    </p:spTree>
    <p:extLst>
      <p:ext uri="{BB962C8B-B14F-4D97-AF65-F5344CB8AC3E}">
        <p14:creationId xmlns:p14="http://schemas.microsoft.com/office/powerpoint/2010/main" val="188662871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52400"/>
            <a:ext cx="8229600" cy="5745163"/>
          </a:xfrm>
        </p:spPr>
        <p:txBody>
          <a:bodyPr/>
          <a:lstStyle/>
          <a:p>
            <a:r>
              <a:rPr lang="zh-CN" altLang="en-US"/>
              <a:t>对应题 </a:t>
            </a:r>
            <a:r>
              <a:rPr lang="en-US" altLang="zh-CN"/>
              <a:t>42 </a:t>
            </a:r>
            <a:r>
              <a:rPr lang="zh-CN" altLang="en-US"/>
              <a:t>表的链式存储结构示意图如下。</a:t>
            </a:r>
            <a:br>
              <a:rPr lang="zh-CN" altLang="en-US"/>
            </a:br>
            <a:endParaRPr lang="zh-CN" altLang="en-US"/>
          </a:p>
        </p:txBody>
      </p:sp>
      <p:pic>
        <p:nvPicPr>
          <p:cNvPr id="2969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685800"/>
            <a:ext cx="677703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image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00600"/>
            <a:ext cx="57150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7146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85800" y="1253359"/>
            <a:ext cx="3418204" cy="4401185"/>
          </a:xfrm>
          <a:prstGeom prst="rect">
            <a:avLst/>
          </a:prstGeom>
        </p:spPr>
        <p:txBody>
          <a:bodyPr vert="horz" wrap="square" lIns="0" tIns="0" rIns="0" bIns="0" rtlCol="0">
            <a:noAutofit/>
          </a:bodyPr>
          <a:lstStyle/>
          <a:p>
            <a:pPr marL="12700">
              <a:lnSpc>
                <a:spcPct val="100000"/>
              </a:lnSpc>
            </a:pPr>
            <a:r>
              <a:rPr sz="3000" u="sng" dirty="0" smtClean="0">
                <a:solidFill>
                  <a:srgbClr val="FF0000"/>
                </a:solidFill>
                <a:latin typeface="宋体"/>
                <a:cs typeface="宋体"/>
              </a:rPr>
              <a:t>目标</a:t>
            </a:r>
            <a:endParaRPr sz="3000" u="sng" dirty="0">
              <a:latin typeface="宋体"/>
              <a:cs typeface="宋体"/>
            </a:endParaRPr>
          </a:p>
          <a:p>
            <a:pPr>
              <a:lnSpc>
                <a:spcPts val="650"/>
              </a:lnSpc>
              <a:spcBef>
                <a:spcPts val="46"/>
              </a:spcBef>
            </a:pPr>
            <a:endParaRPr sz="650" dirty="0"/>
          </a:p>
          <a:p>
            <a:pPr marL="355600" marR="12700" indent="-343535">
              <a:lnSpc>
                <a:spcPts val="3240"/>
              </a:lnSpc>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0" dirty="0" smtClean="0">
                <a:solidFill>
                  <a:srgbClr val="006FC0"/>
                </a:solidFill>
                <a:latin typeface="Times New Roman"/>
                <a:cs typeface="Times New Roman"/>
              </a:rPr>
              <a:t> </a:t>
            </a:r>
            <a:r>
              <a:rPr sz="3000" spc="0" dirty="0" smtClean="0">
                <a:latin typeface="华文新魏"/>
                <a:cs typeface="华文新魏"/>
              </a:rPr>
              <a:t>理解网络</a:t>
            </a:r>
            <a:r>
              <a:rPr sz="3000" spc="-10" dirty="0" smtClean="0">
                <a:latin typeface="华文新魏"/>
                <a:cs typeface="华文新魏"/>
              </a:rPr>
              <a:t>层</a:t>
            </a:r>
            <a:r>
              <a:rPr sz="3000" spc="0" dirty="0" smtClean="0">
                <a:solidFill>
                  <a:srgbClr val="FF0000"/>
                </a:solidFill>
                <a:latin typeface="华文新魏"/>
                <a:cs typeface="华文新魏"/>
              </a:rPr>
              <a:t>服务原 理</a:t>
            </a:r>
            <a:endParaRPr sz="3000" dirty="0">
              <a:latin typeface="华文新魏"/>
              <a:cs typeface="华文新魏"/>
            </a:endParaRPr>
          </a:p>
          <a:p>
            <a:pPr marL="469900">
              <a:lnSpc>
                <a:spcPct val="100000"/>
              </a:lnSpc>
              <a:spcBef>
                <a:spcPts val="350"/>
              </a:spcBef>
              <a:tabLst>
                <a:tab pos="756285" algn="l"/>
              </a:tabLst>
            </a:pPr>
            <a:r>
              <a:rPr sz="1800" spc="10" dirty="0" smtClean="0">
                <a:solidFill>
                  <a:srgbClr val="7E7E7E"/>
                </a:solidFill>
                <a:latin typeface="Verdana"/>
                <a:cs typeface="Verdana"/>
              </a:rPr>
              <a:t>●	</a:t>
            </a:r>
            <a:r>
              <a:rPr sz="2600" spc="10" dirty="0" smtClean="0">
                <a:latin typeface="宋体"/>
                <a:cs typeface="宋体"/>
              </a:rPr>
              <a:t>路由（路径选择）</a:t>
            </a:r>
            <a:endParaRPr sz="2600" dirty="0">
              <a:latin typeface="宋体"/>
              <a:cs typeface="宋体"/>
            </a:endParaRPr>
          </a:p>
          <a:p>
            <a:pPr marL="469900">
              <a:lnSpc>
                <a:spcPct val="100000"/>
              </a:lnSpc>
              <a:spcBef>
                <a:spcPts val="340"/>
              </a:spcBef>
              <a:tabLst>
                <a:tab pos="756285" algn="l"/>
              </a:tabLst>
            </a:pPr>
            <a:r>
              <a:rPr sz="1800" spc="10" dirty="0" smtClean="0">
                <a:solidFill>
                  <a:srgbClr val="7E7E7E"/>
                </a:solidFill>
                <a:latin typeface="Verdana"/>
                <a:cs typeface="Verdana"/>
              </a:rPr>
              <a:t>●	</a:t>
            </a:r>
            <a:r>
              <a:rPr sz="2600" spc="10" dirty="0" smtClean="0">
                <a:latin typeface="宋体"/>
                <a:cs typeface="宋体"/>
              </a:rPr>
              <a:t>解决规模问题</a:t>
            </a:r>
            <a:endParaRPr sz="2600" dirty="0">
              <a:latin typeface="宋体"/>
              <a:cs typeface="宋体"/>
            </a:endParaRPr>
          </a:p>
          <a:p>
            <a:pPr marL="469900">
              <a:lnSpc>
                <a:spcPct val="100000"/>
              </a:lnSpc>
              <a:spcBef>
                <a:spcPts val="285"/>
              </a:spcBef>
              <a:tabLst>
                <a:tab pos="756285" algn="l"/>
              </a:tabLst>
            </a:pPr>
            <a:r>
              <a:rPr sz="1800" spc="10" dirty="0" smtClean="0">
                <a:solidFill>
                  <a:srgbClr val="7E7E7E"/>
                </a:solidFill>
                <a:latin typeface="Verdana"/>
                <a:cs typeface="Verdana"/>
              </a:rPr>
              <a:t>●	</a:t>
            </a:r>
            <a:r>
              <a:rPr sz="2600" spc="10" dirty="0" smtClean="0">
                <a:latin typeface="宋体"/>
                <a:cs typeface="宋体"/>
              </a:rPr>
              <a:t>路由器原理</a:t>
            </a:r>
            <a:endParaRPr sz="2600" dirty="0">
              <a:latin typeface="宋体"/>
              <a:cs typeface="宋体"/>
            </a:endParaRPr>
          </a:p>
          <a:p>
            <a:pPr marL="469900">
              <a:lnSpc>
                <a:spcPct val="100000"/>
              </a:lnSpc>
              <a:spcBef>
                <a:spcPts val="310"/>
              </a:spcBef>
              <a:tabLst>
                <a:tab pos="756285" algn="l"/>
              </a:tabLst>
            </a:pPr>
            <a:r>
              <a:rPr sz="1800" spc="10" dirty="0" smtClean="0">
                <a:solidFill>
                  <a:srgbClr val="7E7E7E"/>
                </a:solidFill>
                <a:latin typeface="Verdana"/>
                <a:cs typeface="Verdana"/>
              </a:rPr>
              <a:t>●	</a:t>
            </a:r>
            <a:r>
              <a:rPr sz="2600" spc="10" dirty="0" smtClean="0">
                <a:latin typeface="宋体"/>
                <a:cs typeface="宋体"/>
              </a:rPr>
              <a:t>高级论题</a:t>
            </a:r>
            <a:r>
              <a:rPr sz="2600" spc="-10" dirty="0" smtClean="0">
                <a:latin typeface="宋体"/>
                <a:cs typeface="宋体"/>
              </a:rPr>
              <a:t>：</a:t>
            </a:r>
            <a:r>
              <a:rPr sz="2600" spc="0" dirty="0" smtClean="0">
                <a:latin typeface="Comic Sans MS"/>
                <a:cs typeface="Comic Sans MS"/>
              </a:rPr>
              <a:t>IP</a:t>
            </a:r>
            <a:r>
              <a:rPr sz="2600" spc="5" dirty="0" smtClean="0">
                <a:latin typeface="Comic Sans MS"/>
                <a:cs typeface="Comic Sans MS"/>
              </a:rPr>
              <a:t>v</a:t>
            </a:r>
            <a:r>
              <a:rPr sz="2600" spc="-5" dirty="0" smtClean="0">
                <a:latin typeface="Comic Sans MS"/>
                <a:cs typeface="Comic Sans MS"/>
              </a:rPr>
              <a:t>6</a:t>
            </a:r>
            <a:r>
              <a:rPr sz="2600" spc="-10" dirty="0" smtClean="0">
                <a:latin typeface="Calibri"/>
                <a:cs typeface="Calibri"/>
              </a:rPr>
              <a:t>,</a:t>
            </a:r>
            <a:endParaRPr sz="2600" dirty="0">
              <a:latin typeface="Calibri"/>
              <a:cs typeface="Calibri"/>
            </a:endParaRPr>
          </a:p>
          <a:p>
            <a:pPr marL="180340" algn="ctr">
              <a:lnSpc>
                <a:spcPts val="2835"/>
              </a:lnSpc>
            </a:pPr>
            <a:r>
              <a:rPr sz="2600" dirty="0" smtClean="0">
                <a:latin typeface="宋体"/>
                <a:cs typeface="宋体"/>
              </a:rPr>
              <a:t>多</a:t>
            </a:r>
            <a:r>
              <a:rPr sz="2600" spc="-5" dirty="0" smtClean="0">
                <a:latin typeface="宋体"/>
                <a:cs typeface="宋体"/>
              </a:rPr>
              <a:t>播</a:t>
            </a:r>
            <a:r>
              <a:rPr sz="2600" spc="0" dirty="0" smtClean="0">
                <a:latin typeface="Comic Sans MS"/>
                <a:cs typeface="Comic Sans MS"/>
              </a:rPr>
              <a:t>multi</a:t>
            </a:r>
            <a:r>
              <a:rPr sz="2600" spc="-15" dirty="0" smtClean="0">
                <a:latin typeface="Comic Sans MS"/>
                <a:cs typeface="Comic Sans MS"/>
              </a:rPr>
              <a:t>c</a:t>
            </a:r>
            <a:r>
              <a:rPr sz="2600" spc="0" dirty="0" smtClean="0">
                <a:latin typeface="Comic Sans MS"/>
                <a:cs typeface="Comic Sans MS"/>
              </a:rPr>
              <a:t>ast</a:t>
            </a:r>
            <a:endParaRPr sz="2600" dirty="0">
              <a:latin typeface="Comic Sans MS"/>
              <a:cs typeface="Comic Sans MS"/>
            </a:endParaRPr>
          </a:p>
          <a:p>
            <a:pPr>
              <a:lnSpc>
                <a:spcPts val="650"/>
              </a:lnSpc>
              <a:spcBef>
                <a:spcPts val="6"/>
              </a:spcBef>
            </a:pPr>
            <a:endParaRPr sz="650" dirty="0"/>
          </a:p>
          <a:p>
            <a:pPr marL="469265" marR="283845" indent="-457200">
              <a:lnSpc>
                <a:spcPts val="3240"/>
              </a:lnSpc>
              <a:buClr>
                <a:srgbClr val="006FC0"/>
              </a:buClr>
              <a:buSzPct val="70000"/>
              <a:buFont typeface="Wingdings" panose="05000000000000000000" pitchFamily="2" charset="2"/>
              <a:buChar char="p"/>
              <a:tabLst>
                <a:tab pos="355600" algn="l"/>
              </a:tabLst>
            </a:pPr>
            <a:r>
              <a:rPr sz="3000" spc="0" dirty="0" smtClean="0">
                <a:latin typeface="华文新魏"/>
                <a:cs typeface="华文新魏"/>
              </a:rPr>
              <a:t>学</a:t>
            </a:r>
            <a:r>
              <a:rPr sz="3000" spc="-5" dirty="0" smtClean="0">
                <a:latin typeface="华文新魏"/>
                <a:cs typeface="华文新魏"/>
              </a:rPr>
              <a:t>习</a:t>
            </a:r>
            <a:r>
              <a:rPr sz="3000" spc="0" dirty="0" smtClean="0">
                <a:latin typeface="Calibri"/>
                <a:cs typeface="Calibri"/>
              </a:rPr>
              <a:t>I</a:t>
            </a:r>
            <a:r>
              <a:rPr sz="3000" spc="-30" dirty="0" smtClean="0">
                <a:latin typeface="Calibri"/>
                <a:cs typeface="Calibri"/>
              </a:rPr>
              <a:t>n</a:t>
            </a:r>
            <a:r>
              <a:rPr sz="3000" spc="-45" dirty="0" smtClean="0">
                <a:latin typeface="Calibri"/>
                <a:cs typeface="Calibri"/>
              </a:rPr>
              <a:t>t</a:t>
            </a:r>
            <a:r>
              <a:rPr sz="3000" spc="-15" dirty="0" smtClean="0">
                <a:latin typeface="Calibri"/>
                <a:cs typeface="Calibri"/>
              </a:rPr>
              <a:t>e</a:t>
            </a:r>
            <a:r>
              <a:rPr sz="3000" spc="-25" dirty="0" smtClean="0">
                <a:latin typeface="Calibri"/>
                <a:cs typeface="Calibri"/>
              </a:rPr>
              <a:t>r</a:t>
            </a:r>
            <a:r>
              <a:rPr sz="3000" spc="-20" dirty="0" smtClean="0">
                <a:latin typeface="Calibri"/>
                <a:cs typeface="Calibri"/>
              </a:rPr>
              <a:t>n</a:t>
            </a:r>
            <a:r>
              <a:rPr sz="3000" spc="-40" dirty="0" smtClean="0">
                <a:latin typeface="Calibri"/>
                <a:cs typeface="Calibri"/>
              </a:rPr>
              <a:t>e</a:t>
            </a:r>
            <a:r>
              <a:rPr sz="3000" spc="-5" dirty="0" smtClean="0">
                <a:latin typeface="Calibri"/>
                <a:cs typeface="Calibri"/>
              </a:rPr>
              <a:t>t</a:t>
            </a:r>
            <a:r>
              <a:rPr sz="3000" spc="0" dirty="0" smtClean="0">
                <a:latin typeface="华文新魏"/>
                <a:cs typeface="华文新魏"/>
              </a:rPr>
              <a:t>网络</a:t>
            </a:r>
            <a:r>
              <a:rPr sz="3000" spc="-5" dirty="0" smtClean="0">
                <a:latin typeface="华文新魏"/>
                <a:cs typeface="华文新魏"/>
              </a:rPr>
              <a:t>层</a:t>
            </a:r>
            <a:r>
              <a:rPr sz="3000" spc="0" dirty="0" smtClean="0">
                <a:solidFill>
                  <a:srgbClr val="FF0000"/>
                </a:solidFill>
                <a:latin typeface="华文新魏"/>
                <a:cs typeface="华文新魏"/>
              </a:rPr>
              <a:t>实施技术</a:t>
            </a:r>
            <a:endParaRPr sz="3000" dirty="0">
              <a:latin typeface="华文新魏"/>
              <a:cs typeface="华文新魏"/>
            </a:endParaRPr>
          </a:p>
        </p:txBody>
      </p:sp>
      <p:sp>
        <p:nvSpPr>
          <p:cNvPr id="5" name="object 5"/>
          <p:cNvSpPr txBox="1"/>
          <p:nvPr/>
        </p:nvSpPr>
        <p:spPr>
          <a:xfrm>
            <a:off x="5486400" y="1219200"/>
            <a:ext cx="2947035" cy="2996565"/>
          </a:xfrm>
          <a:prstGeom prst="rect">
            <a:avLst/>
          </a:prstGeom>
        </p:spPr>
        <p:txBody>
          <a:bodyPr vert="horz" wrap="square" lIns="0" tIns="0" rIns="0" bIns="0" rtlCol="0">
            <a:noAutofit/>
          </a:bodyPr>
          <a:lstStyle/>
          <a:p>
            <a:pPr marL="12700">
              <a:lnSpc>
                <a:spcPct val="100000"/>
              </a:lnSpc>
            </a:pPr>
            <a:r>
              <a:rPr sz="3000" u="sng" spc="-5" dirty="0" smtClean="0">
                <a:solidFill>
                  <a:srgbClr val="FF0000"/>
                </a:solidFill>
                <a:latin typeface="宋体"/>
                <a:cs typeface="宋体"/>
              </a:rPr>
              <a:t>概述</a:t>
            </a:r>
            <a:endParaRPr sz="3000" u="sng" dirty="0">
              <a:latin typeface="宋体"/>
              <a:cs typeface="宋体"/>
            </a:endParaRPr>
          </a:p>
          <a:p>
            <a:pPr marL="12700">
              <a:lnSpc>
                <a:spcPct val="100000"/>
              </a:lnSpc>
              <a:spcBef>
                <a:spcPts val="285"/>
              </a:spcBef>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5" dirty="0" smtClean="0">
                <a:solidFill>
                  <a:srgbClr val="006FC0"/>
                </a:solidFill>
                <a:latin typeface="Times New Roman"/>
                <a:cs typeface="Times New Roman"/>
              </a:rPr>
              <a:t> </a:t>
            </a:r>
            <a:r>
              <a:rPr sz="3000" spc="0" dirty="0" smtClean="0">
                <a:latin typeface="华文新魏"/>
                <a:cs typeface="华文新魏"/>
              </a:rPr>
              <a:t>网络层服务</a:t>
            </a:r>
            <a:endParaRPr sz="3000" dirty="0">
              <a:latin typeface="华文新魏"/>
              <a:cs typeface="华文新魏"/>
            </a:endParaRPr>
          </a:p>
          <a:p>
            <a:pPr marL="12700">
              <a:lnSpc>
                <a:spcPct val="100000"/>
              </a:lnSpc>
              <a:spcBef>
                <a:spcPts val="360"/>
              </a:spcBef>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5" dirty="0" smtClean="0">
                <a:solidFill>
                  <a:srgbClr val="006FC0"/>
                </a:solidFill>
                <a:latin typeface="Times New Roman"/>
                <a:cs typeface="Times New Roman"/>
              </a:rPr>
              <a:t> </a:t>
            </a:r>
            <a:r>
              <a:rPr sz="3000" spc="0" dirty="0" smtClean="0">
                <a:latin typeface="华文新魏"/>
                <a:cs typeface="华文新魏"/>
              </a:rPr>
              <a:t>路由器结构</a:t>
            </a:r>
            <a:endParaRPr sz="3000" dirty="0">
              <a:latin typeface="华文新魏"/>
              <a:cs typeface="华文新魏"/>
            </a:endParaRPr>
          </a:p>
          <a:p>
            <a:pPr marL="12700">
              <a:lnSpc>
                <a:spcPct val="100000"/>
              </a:lnSpc>
              <a:spcBef>
                <a:spcPts val="360"/>
              </a:spcBef>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5" dirty="0" smtClean="0">
                <a:solidFill>
                  <a:srgbClr val="006FC0"/>
                </a:solidFill>
                <a:latin typeface="Times New Roman"/>
                <a:cs typeface="Times New Roman"/>
              </a:rPr>
              <a:t> </a:t>
            </a:r>
            <a:r>
              <a:rPr sz="3000" spc="-5" dirty="0" smtClean="0">
                <a:latin typeface="华文新魏"/>
                <a:cs typeface="华文新魏"/>
              </a:rPr>
              <a:t>路由选择技术</a:t>
            </a:r>
            <a:endParaRPr sz="3000" dirty="0">
              <a:latin typeface="华文新魏"/>
              <a:cs typeface="华文新魏"/>
            </a:endParaRPr>
          </a:p>
          <a:p>
            <a:pPr marL="12700">
              <a:lnSpc>
                <a:spcPct val="100000"/>
              </a:lnSpc>
              <a:spcBef>
                <a:spcPts val="359"/>
              </a:spcBef>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5" dirty="0" smtClean="0">
                <a:solidFill>
                  <a:srgbClr val="006FC0"/>
                </a:solidFill>
                <a:latin typeface="Times New Roman"/>
                <a:cs typeface="Times New Roman"/>
              </a:rPr>
              <a:t> </a:t>
            </a:r>
            <a:r>
              <a:rPr sz="3000" spc="-10" dirty="0" smtClean="0">
                <a:latin typeface="Calibri"/>
                <a:cs typeface="Calibri"/>
              </a:rPr>
              <a:t>I</a:t>
            </a:r>
            <a:r>
              <a:rPr sz="3000" spc="-25" dirty="0" smtClean="0">
                <a:latin typeface="Calibri"/>
                <a:cs typeface="Calibri"/>
              </a:rPr>
              <a:t>P</a:t>
            </a:r>
            <a:r>
              <a:rPr sz="3000" spc="0" dirty="0" smtClean="0">
                <a:latin typeface="华文新魏"/>
                <a:cs typeface="华文新魏"/>
              </a:rPr>
              <a:t>协议工作原理</a:t>
            </a:r>
            <a:endParaRPr sz="3000" dirty="0">
              <a:latin typeface="华文新魏"/>
              <a:cs typeface="华文新魏"/>
            </a:endParaRPr>
          </a:p>
          <a:p>
            <a:pPr marL="469900" indent="-457200">
              <a:lnSpc>
                <a:spcPct val="100000"/>
              </a:lnSpc>
              <a:spcBef>
                <a:spcPts val="370"/>
              </a:spcBef>
              <a:buClr>
                <a:srgbClr val="006FC0"/>
              </a:buClr>
              <a:buSzPct val="70000"/>
              <a:buFont typeface="Wingdings" panose="05000000000000000000" pitchFamily="2" charset="2"/>
              <a:buChar char="p"/>
              <a:tabLst>
                <a:tab pos="355600" algn="l"/>
              </a:tabLst>
            </a:pPr>
            <a:r>
              <a:rPr sz="3000" spc="-15" dirty="0" smtClean="0">
                <a:latin typeface="Calibri"/>
                <a:cs typeface="Calibri"/>
              </a:rPr>
              <a:t>IPv6</a:t>
            </a:r>
            <a:endParaRPr sz="3000" dirty="0">
              <a:latin typeface="Calibri"/>
              <a:cs typeface="Calibri"/>
            </a:endParaRPr>
          </a:p>
        </p:txBody>
      </p:sp>
      <p:sp>
        <p:nvSpPr>
          <p:cNvPr id="7" name="标题 6"/>
          <p:cNvSpPr>
            <a:spLocks noGrp="1"/>
          </p:cNvSpPr>
          <p:nvPr>
            <p:ph type="title"/>
          </p:nvPr>
        </p:nvSpPr>
        <p:spPr>
          <a:xfrm>
            <a:off x="457200" y="275406"/>
            <a:ext cx="8229600" cy="715194"/>
          </a:xfrm>
        </p:spPr>
        <p:txBody>
          <a:bodyPr/>
          <a:lstStyle/>
          <a:p>
            <a:r>
              <a:rPr lang="zh-CN" altLang="en-US" sz="4000" spc="-30" dirty="0" smtClean="0">
                <a:solidFill>
                  <a:schemeClr val="tx1"/>
                </a:solidFill>
                <a:latin typeface="黑体"/>
                <a:cs typeface="黑体"/>
              </a:rPr>
              <a:t>网络层</a:t>
            </a:r>
            <a:endParaRPr lang="zh-CN" altLang="en-US" sz="4000" dirty="0">
              <a:solidFill>
                <a:schemeClr val="tx1"/>
              </a:solidFill>
            </a:endParaRPr>
          </a:p>
        </p:txBody>
      </p:sp>
    </p:spTree>
    <p:extLst>
      <p:ext uri="{BB962C8B-B14F-4D97-AF65-F5344CB8AC3E}">
        <p14:creationId xmlns:p14="http://schemas.microsoft.com/office/powerpoint/2010/main" val="1143887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609600" y="274638"/>
            <a:ext cx="4572000" cy="1143000"/>
          </a:xfrm>
          <a:prstGeom prst="rect">
            <a:avLst/>
          </a:prstGeom>
        </p:spPr>
        <p:txBody>
          <a:bodyPr vert="horz" wrap="square" lIns="0" tIns="0" rIns="0" bIns="0" rtlCol="0">
            <a:noAutofit/>
          </a:bodyPr>
          <a:lstStyle/>
          <a:p>
            <a:pPr marL="27305" algn="l">
              <a:lnSpc>
                <a:spcPts val="4660"/>
              </a:lnSpc>
            </a:pPr>
            <a:r>
              <a:rPr sz="4000" b="1" spc="-35" dirty="0" smtClean="0">
                <a:solidFill>
                  <a:schemeClr val="tx1"/>
                </a:solidFill>
                <a:latin typeface="黑体"/>
                <a:cs typeface="黑体"/>
              </a:rPr>
              <a:t>输</a:t>
            </a:r>
            <a:r>
              <a:rPr sz="4000" b="1" spc="-40" dirty="0" smtClean="0">
                <a:solidFill>
                  <a:schemeClr val="tx1"/>
                </a:solidFill>
                <a:latin typeface="黑体"/>
                <a:cs typeface="黑体"/>
              </a:rPr>
              <a:t>入端</a:t>
            </a:r>
            <a:r>
              <a:rPr sz="4000" b="1" spc="-35" dirty="0" smtClean="0">
                <a:solidFill>
                  <a:schemeClr val="tx1"/>
                </a:solidFill>
                <a:latin typeface="黑体"/>
                <a:cs typeface="黑体"/>
              </a:rPr>
              <a:t>口</a:t>
            </a:r>
            <a:r>
              <a:rPr sz="4000" b="1" spc="-40" dirty="0" smtClean="0">
                <a:solidFill>
                  <a:schemeClr val="tx1"/>
                </a:solidFill>
                <a:latin typeface="黑体"/>
                <a:cs typeface="黑体"/>
              </a:rPr>
              <a:t>功能</a:t>
            </a:r>
            <a:endParaRPr sz="4000" b="1" dirty="0">
              <a:solidFill>
                <a:schemeClr val="tx1"/>
              </a:solidFill>
              <a:latin typeface="黑体"/>
              <a:cs typeface="黑体"/>
            </a:endParaRPr>
          </a:p>
        </p:txBody>
      </p:sp>
      <p:sp>
        <p:nvSpPr>
          <p:cNvPr id="3" name="object 3"/>
          <p:cNvSpPr txBox="1"/>
          <p:nvPr/>
        </p:nvSpPr>
        <p:spPr>
          <a:xfrm>
            <a:off x="3767073" y="3824479"/>
            <a:ext cx="1800860" cy="418465"/>
          </a:xfrm>
          <a:prstGeom prst="rect">
            <a:avLst/>
          </a:prstGeom>
        </p:spPr>
        <p:txBody>
          <a:bodyPr vert="horz" wrap="square" lIns="0" tIns="0" rIns="0" bIns="0" rtlCol="0">
            <a:noAutofit/>
          </a:bodyPr>
          <a:lstStyle/>
          <a:p>
            <a:pPr marL="12700">
              <a:lnSpc>
                <a:spcPts val="3295"/>
              </a:lnSpc>
            </a:pPr>
            <a:r>
              <a:rPr sz="2800" spc="-30" dirty="0" smtClean="0">
                <a:latin typeface="宋体"/>
                <a:cs typeface="宋体"/>
              </a:rPr>
              <a:t>分散式转发</a:t>
            </a:r>
            <a:endParaRPr sz="2800">
              <a:latin typeface="宋体"/>
              <a:cs typeface="宋体"/>
            </a:endParaRPr>
          </a:p>
        </p:txBody>
      </p:sp>
      <p:sp>
        <p:nvSpPr>
          <p:cNvPr id="4" name="object 4"/>
          <p:cNvSpPr txBox="1"/>
          <p:nvPr/>
        </p:nvSpPr>
        <p:spPr>
          <a:xfrm>
            <a:off x="3767073" y="4379723"/>
            <a:ext cx="5245100" cy="1917064"/>
          </a:xfrm>
          <a:prstGeom prst="rect">
            <a:avLst/>
          </a:prstGeom>
        </p:spPr>
        <p:txBody>
          <a:bodyPr vert="horz" wrap="square" lIns="0" tIns="0" rIns="0" bIns="0" rtlCol="0">
            <a:noAutofit/>
          </a:bodyPr>
          <a:lstStyle/>
          <a:p>
            <a:pPr marL="355600" marR="12700" indent="-342900">
              <a:lnSpc>
                <a:spcPts val="27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给定数据报目的地，用输入端口内存中的转发表查找输出端口</a:t>
            </a:r>
            <a:endParaRPr sz="2400" dirty="0">
              <a:latin typeface="宋体"/>
              <a:cs typeface="宋体"/>
            </a:endParaRPr>
          </a:p>
          <a:p>
            <a:pPr>
              <a:lnSpc>
                <a:spcPts val="500"/>
              </a:lnSpc>
              <a:spcBef>
                <a:spcPts val="18"/>
              </a:spcBef>
            </a:pPr>
            <a:endParaRPr sz="500" dirty="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目</a:t>
            </a:r>
            <a:r>
              <a:rPr sz="2400" spc="0" dirty="0" smtClean="0">
                <a:latin typeface="宋体"/>
                <a:cs typeface="宋体"/>
              </a:rPr>
              <a:t>标</a:t>
            </a:r>
            <a:r>
              <a:rPr sz="2400" spc="-10" dirty="0" smtClean="0">
                <a:latin typeface="Calibri"/>
                <a:cs typeface="Calibri"/>
              </a:rPr>
              <a:t>:</a:t>
            </a:r>
            <a:r>
              <a:rPr sz="2400" spc="-25" dirty="0" smtClean="0">
                <a:latin typeface="Calibri"/>
                <a:cs typeface="Calibri"/>
              </a:rPr>
              <a:t> </a:t>
            </a:r>
            <a:r>
              <a:rPr sz="2400" spc="-5" dirty="0" smtClean="0">
                <a:latin typeface="宋体"/>
                <a:cs typeface="宋体"/>
              </a:rPr>
              <a:t>以“线速”完成输入端口处理</a:t>
            </a:r>
            <a:endParaRPr sz="2400" dirty="0">
              <a:latin typeface="宋体"/>
              <a:cs typeface="宋体"/>
            </a:endParaRPr>
          </a:p>
          <a:p>
            <a:pPr>
              <a:lnSpc>
                <a:spcPts val="550"/>
              </a:lnSpc>
              <a:spcBef>
                <a:spcPts val="26"/>
              </a:spcBef>
            </a:pPr>
            <a:endParaRPr sz="550" dirty="0"/>
          </a:p>
          <a:p>
            <a:pPr marL="355600" marR="168910" indent="-3429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排队</a:t>
            </a:r>
            <a:r>
              <a:rPr sz="2400" spc="-10" dirty="0" smtClean="0">
                <a:latin typeface="Calibri"/>
                <a:cs typeface="Calibri"/>
              </a:rPr>
              <a:t>:</a:t>
            </a:r>
            <a:r>
              <a:rPr sz="2400" spc="-25" dirty="0" smtClean="0">
                <a:latin typeface="Calibri"/>
                <a:cs typeface="Calibri"/>
              </a:rPr>
              <a:t> </a:t>
            </a:r>
            <a:r>
              <a:rPr sz="2400" spc="0" dirty="0" smtClean="0">
                <a:latin typeface="宋体"/>
                <a:cs typeface="宋体"/>
              </a:rPr>
              <a:t>假如数据报的到达快于转发到 交换结构的速率</a:t>
            </a:r>
            <a:endParaRPr sz="2400" dirty="0">
              <a:latin typeface="宋体"/>
              <a:cs typeface="宋体"/>
            </a:endParaRPr>
          </a:p>
        </p:txBody>
      </p:sp>
      <p:sp>
        <p:nvSpPr>
          <p:cNvPr id="5" name="object 5"/>
          <p:cNvSpPr/>
          <p:nvPr/>
        </p:nvSpPr>
        <p:spPr>
          <a:xfrm>
            <a:off x="3010280" y="989077"/>
            <a:ext cx="5810250" cy="259080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2254757" y="2636267"/>
            <a:ext cx="805180" cy="433959"/>
          </a:xfrm>
          <a:custGeom>
            <a:avLst/>
            <a:gdLst/>
            <a:ahLst/>
            <a:cxnLst/>
            <a:rect l="l" t="t" r="r" b="b"/>
            <a:pathLst>
              <a:path w="805180" h="433959">
                <a:moveTo>
                  <a:pt x="466344" y="100075"/>
                </a:moveTo>
                <a:lnTo>
                  <a:pt x="464185" y="100075"/>
                </a:lnTo>
                <a:lnTo>
                  <a:pt x="458216" y="100329"/>
                </a:lnTo>
                <a:lnTo>
                  <a:pt x="457454" y="100329"/>
                </a:lnTo>
                <a:lnTo>
                  <a:pt x="417449" y="114935"/>
                </a:lnTo>
                <a:lnTo>
                  <a:pt x="379856" y="136271"/>
                </a:lnTo>
                <a:lnTo>
                  <a:pt x="335915" y="164591"/>
                </a:lnTo>
                <a:lnTo>
                  <a:pt x="287400" y="197993"/>
                </a:lnTo>
                <a:lnTo>
                  <a:pt x="253492" y="222123"/>
                </a:lnTo>
                <a:lnTo>
                  <a:pt x="183430" y="273558"/>
                </a:lnTo>
                <a:lnTo>
                  <a:pt x="61087" y="365760"/>
                </a:lnTo>
                <a:lnTo>
                  <a:pt x="25781" y="392049"/>
                </a:lnTo>
                <a:lnTo>
                  <a:pt x="16002" y="399161"/>
                </a:lnTo>
                <a:lnTo>
                  <a:pt x="7493" y="405257"/>
                </a:lnTo>
                <a:lnTo>
                  <a:pt x="0" y="410463"/>
                </a:lnTo>
                <a:lnTo>
                  <a:pt x="16383" y="433959"/>
                </a:lnTo>
                <a:lnTo>
                  <a:pt x="23875" y="428751"/>
                </a:lnTo>
                <a:lnTo>
                  <a:pt x="32766" y="422275"/>
                </a:lnTo>
                <a:lnTo>
                  <a:pt x="78231" y="388620"/>
                </a:lnTo>
                <a:lnTo>
                  <a:pt x="91693" y="378333"/>
                </a:lnTo>
                <a:lnTo>
                  <a:pt x="120777" y="356488"/>
                </a:lnTo>
                <a:lnTo>
                  <a:pt x="236093" y="270128"/>
                </a:lnTo>
                <a:lnTo>
                  <a:pt x="270383" y="245237"/>
                </a:lnTo>
                <a:lnTo>
                  <a:pt x="304038" y="221234"/>
                </a:lnTo>
                <a:lnTo>
                  <a:pt x="336550" y="198627"/>
                </a:lnTo>
                <a:lnTo>
                  <a:pt x="381381" y="169037"/>
                </a:lnTo>
                <a:lnTo>
                  <a:pt x="419862" y="146050"/>
                </a:lnTo>
                <a:lnTo>
                  <a:pt x="456438" y="129539"/>
                </a:lnTo>
                <a:lnTo>
                  <a:pt x="460343" y="128777"/>
                </a:lnTo>
                <a:lnTo>
                  <a:pt x="459231" y="128777"/>
                </a:lnTo>
                <a:lnTo>
                  <a:pt x="461644" y="128524"/>
                </a:lnTo>
                <a:lnTo>
                  <a:pt x="462606" y="128524"/>
                </a:lnTo>
                <a:lnTo>
                  <a:pt x="461899" y="128397"/>
                </a:lnTo>
                <a:lnTo>
                  <a:pt x="463781" y="128397"/>
                </a:lnTo>
                <a:lnTo>
                  <a:pt x="463042" y="128015"/>
                </a:lnTo>
                <a:lnTo>
                  <a:pt x="464072" y="128015"/>
                </a:lnTo>
                <a:lnTo>
                  <a:pt x="463677" y="127635"/>
                </a:lnTo>
                <a:lnTo>
                  <a:pt x="495452" y="127635"/>
                </a:lnTo>
                <a:lnTo>
                  <a:pt x="495173" y="126237"/>
                </a:lnTo>
                <a:lnTo>
                  <a:pt x="494919" y="125475"/>
                </a:lnTo>
                <a:lnTo>
                  <a:pt x="494665" y="124840"/>
                </a:lnTo>
                <a:lnTo>
                  <a:pt x="492887" y="119887"/>
                </a:lnTo>
                <a:lnTo>
                  <a:pt x="492633" y="118999"/>
                </a:lnTo>
                <a:lnTo>
                  <a:pt x="492252" y="118110"/>
                </a:lnTo>
                <a:lnTo>
                  <a:pt x="491744" y="117348"/>
                </a:lnTo>
                <a:lnTo>
                  <a:pt x="488569" y="112268"/>
                </a:lnTo>
                <a:lnTo>
                  <a:pt x="487806" y="111251"/>
                </a:lnTo>
                <a:lnTo>
                  <a:pt x="486918" y="110362"/>
                </a:lnTo>
                <a:lnTo>
                  <a:pt x="483616" y="107187"/>
                </a:lnTo>
                <a:lnTo>
                  <a:pt x="482600" y="106172"/>
                </a:lnTo>
                <a:lnTo>
                  <a:pt x="481456" y="105283"/>
                </a:lnTo>
                <a:lnTo>
                  <a:pt x="474853" y="101981"/>
                </a:lnTo>
                <a:lnTo>
                  <a:pt x="473583" y="101600"/>
                </a:lnTo>
                <a:lnTo>
                  <a:pt x="467360" y="100329"/>
                </a:lnTo>
                <a:lnTo>
                  <a:pt x="466344" y="100075"/>
                </a:lnTo>
                <a:close/>
              </a:path>
              <a:path w="805180" h="433959">
                <a:moveTo>
                  <a:pt x="467409" y="133341"/>
                </a:moveTo>
                <a:lnTo>
                  <a:pt x="468375" y="138175"/>
                </a:lnTo>
                <a:lnTo>
                  <a:pt x="468756" y="143128"/>
                </a:lnTo>
                <a:lnTo>
                  <a:pt x="468884" y="149098"/>
                </a:lnTo>
                <a:lnTo>
                  <a:pt x="467741" y="163449"/>
                </a:lnTo>
                <a:lnTo>
                  <a:pt x="465581" y="179197"/>
                </a:lnTo>
                <a:lnTo>
                  <a:pt x="462534" y="196469"/>
                </a:lnTo>
                <a:lnTo>
                  <a:pt x="459231" y="213868"/>
                </a:lnTo>
                <a:lnTo>
                  <a:pt x="456184" y="231012"/>
                </a:lnTo>
                <a:lnTo>
                  <a:pt x="453771" y="247141"/>
                </a:lnTo>
                <a:lnTo>
                  <a:pt x="453009" y="255015"/>
                </a:lnTo>
                <a:lnTo>
                  <a:pt x="452871" y="257683"/>
                </a:lnTo>
                <a:lnTo>
                  <a:pt x="452745" y="268604"/>
                </a:lnTo>
                <a:lnTo>
                  <a:pt x="452908" y="270472"/>
                </a:lnTo>
                <a:lnTo>
                  <a:pt x="456565" y="285369"/>
                </a:lnTo>
                <a:lnTo>
                  <a:pt x="458469" y="288671"/>
                </a:lnTo>
                <a:lnTo>
                  <a:pt x="459105" y="289940"/>
                </a:lnTo>
                <a:lnTo>
                  <a:pt x="459994" y="291084"/>
                </a:lnTo>
                <a:lnTo>
                  <a:pt x="461137" y="292100"/>
                </a:lnTo>
                <a:lnTo>
                  <a:pt x="463677" y="294513"/>
                </a:lnTo>
                <a:lnTo>
                  <a:pt x="465074" y="295783"/>
                </a:lnTo>
                <a:lnTo>
                  <a:pt x="466725" y="296799"/>
                </a:lnTo>
                <a:lnTo>
                  <a:pt x="468375" y="297434"/>
                </a:lnTo>
                <a:lnTo>
                  <a:pt x="471805" y="298576"/>
                </a:lnTo>
                <a:lnTo>
                  <a:pt x="473202" y="299212"/>
                </a:lnTo>
                <a:lnTo>
                  <a:pt x="474853" y="299465"/>
                </a:lnTo>
                <a:lnTo>
                  <a:pt x="476377" y="299465"/>
                </a:lnTo>
                <a:lnTo>
                  <a:pt x="480441" y="299593"/>
                </a:lnTo>
                <a:lnTo>
                  <a:pt x="482854" y="299593"/>
                </a:lnTo>
                <a:lnTo>
                  <a:pt x="483869" y="299338"/>
                </a:lnTo>
                <a:lnTo>
                  <a:pt x="489077" y="298196"/>
                </a:lnTo>
                <a:lnTo>
                  <a:pt x="489712" y="297941"/>
                </a:lnTo>
                <a:lnTo>
                  <a:pt x="490474" y="297814"/>
                </a:lnTo>
                <a:lnTo>
                  <a:pt x="497078" y="295275"/>
                </a:lnTo>
                <a:lnTo>
                  <a:pt x="504952" y="291338"/>
                </a:lnTo>
                <a:lnTo>
                  <a:pt x="513080" y="286638"/>
                </a:lnTo>
                <a:lnTo>
                  <a:pt x="521716" y="281050"/>
                </a:lnTo>
                <a:lnTo>
                  <a:pt x="530900" y="274574"/>
                </a:lnTo>
                <a:lnTo>
                  <a:pt x="483235" y="274574"/>
                </a:lnTo>
                <a:lnTo>
                  <a:pt x="483037" y="274320"/>
                </a:lnTo>
                <a:lnTo>
                  <a:pt x="482600" y="274320"/>
                </a:lnTo>
                <a:lnTo>
                  <a:pt x="482136" y="273162"/>
                </a:lnTo>
                <a:lnTo>
                  <a:pt x="481823" y="272759"/>
                </a:lnTo>
                <a:lnTo>
                  <a:pt x="479901" y="271564"/>
                </a:lnTo>
                <a:lnTo>
                  <a:pt x="479025" y="271399"/>
                </a:lnTo>
                <a:lnTo>
                  <a:pt x="477774" y="271399"/>
                </a:lnTo>
                <a:lnTo>
                  <a:pt x="478345" y="271270"/>
                </a:lnTo>
                <a:lnTo>
                  <a:pt x="477012" y="271018"/>
                </a:lnTo>
                <a:lnTo>
                  <a:pt x="479021" y="271018"/>
                </a:lnTo>
                <a:lnTo>
                  <a:pt x="478409" y="270637"/>
                </a:lnTo>
                <a:lnTo>
                  <a:pt x="481160" y="270637"/>
                </a:lnTo>
                <a:lnTo>
                  <a:pt x="481553" y="270548"/>
                </a:lnTo>
                <a:lnTo>
                  <a:pt x="481529" y="270001"/>
                </a:lnTo>
                <a:lnTo>
                  <a:pt x="481402" y="269113"/>
                </a:lnTo>
                <a:lnTo>
                  <a:pt x="481301" y="267462"/>
                </a:lnTo>
                <a:lnTo>
                  <a:pt x="487299" y="219201"/>
                </a:lnTo>
                <a:lnTo>
                  <a:pt x="490728" y="201295"/>
                </a:lnTo>
                <a:lnTo>
                  <a:pt x="493775" y="183261"/>
                </a:lnTo>
                <a:lnTo>
                  <a:pt x="496316" y="165353"/>
                </a:lnTo>
                <a:lnTo>
                  <a:pt x="497301" y="149098"/>
                </a:lnTo>
                <a:lnTo>
                  <a:pt x="497180" y="140208"/>
                </a:lnTo>
                <a:lnTo>
                  <a:pt x="496639" y="134620"/>
                </a:lnTo>
                <a:lnTo>
                  <a:pt x="467868" y="134620"/>
                </a:lnTo>
                <a:lnTo>
                  <a:pt x="467409" y="133341"/>
                </a:lnTo>
                <a:close/>
              </a:path>
              <a:path w="805180" h="433959">
                <a:moveTo>
                  <a:pt x="482258" y="273029"/>
                </a:moveTo>
                <a:lnTo>
                  <a:pt x="482374" y="273467"/>
                </a:lnTo>
                <a:lnTo>
                  <a:pt x="483235" y="274574"/>
                </a:lnTo>
                <a:lnTo>
                  <a:pt x="482439" y="273142"/>
                </a:lnTo>
                <a:lnTo>
                  <a:pt x="482258" y="273029"/>
                </a:lnTo>
                <a:close/>
              </a:path>
              <a:path w="805180" h="433959">
                <a:moveTo>
                  <a:pt x="482439" y="273142"/>
                </a:moveTo>
                <a:lnTo>
                  <a:pt x="483235" y="274574"/>
                </a:lnTo>
                <a:lnTo>
                  <a:pt x="530900" y="274574"/>
                </a:lnTo>
                <a:lnTo>
                  <a:pt x="532236" y="273558"/>
                </a:lnTo>
                <a:lnTo>
                  <a:pt x="483108" y="273558"/>
                </a:lnTo>
                <a:lnTo>
                  <a:pt x="482439" y="273142"/>
                </a:lnTo>
                <a:close/>
              </a:path>
              <a:path w="805180" h="433959">
                <a:moveTo>
                  <a:pt x="482136" y="273162"/>
                </a:moveTo>
                <a:lnTo>
                  <a:pt x="482600" y="274320"/>
                </a:lnTo>
                <a:lnTo>
                  <a:pt x="482374" y="273467"/>
                </a:lnTo>
                <a:lnTo>
                  <a:pt x="482136" y="273162"/>
                </a:lnTo>
                <a:close/>
              </a:path>
              <a:path w="805180" h="433959">
                <a:moveTo>
                  <a:pt x="482374" y="273467"/>
                </a:moveTo>
                <a:lnTo>
                  <a:pt x="482600" y="274320"/>
                </a:lnTo>
                <a:lnTo>
                  <a:pt x="483037" y="274320"/>
                </a:lnTo>
                <a:lnTo>
                  <a:pt x="482374" y="273467"/>
                </a:lnTo>
                <a:close/>
              </a:path>
              <a:path w="805180" h="433959">
                <a:moveTo>
                  <a:pt x="482181" y="272677"/>
                </a:moveTo>
                <a:lnTo>
                  <a:pt x="482377" y="273029"/>
                </a:lnTo>
                <a:lnTo>
                  <a:pt x="482471" y="273162"/>
                </a:lnTo>
                <a:lnTo>
                  <a:pt x="483108" y="273558"/>
                </a:lnTo>
                <a:lnTo>
                  <a:pt x="482181" y="272677"/>
                </a:lnTo>
                <a:close/>
              </a:path>
              <a:path w="805180" h="433959">
                <a:moveTo>
                  <a:pt x="536581" y="270256"/>
                </a:moveTo>
                <a:lnTo>
                  <a:pt x="482854" y="270256"/>
                </a:lnTo>
                <a:lnTo>
                  <a:pt x="481811" y="270581"/>
                </a:lnTo>
                <a:lnTo>
                  <a:pt x="481692" y="270890"/>
                </a:lnTo>
                <a:lnTo>
                  <a:pt x="482150" y="272621"/>
                </a:lnTo>
                <a:lnTo>
                  <a:pt x="482267" y="272759"/>
                </a:lnTo>
                <a:lnTo>
                  <a:pt x="483108" y="273558"/>
                </a:lnTo>
                <a:lnTo>
                  <a:pt x="532236" y="273558"/>
                </a:lnTo>
                <a:lnTo>
                  <a:pt x="536581" y="270256"/>
                </a:lnTo>
                <a:close/>
              </a:path>
              <a:path w="805180" h="433959">
                <a:moveTo>
                  <a:pt x="482026" y="272885"/>
                </a:moveTo>
                <a:lnTo>
                  <a:pt x="482136" y="273162"/>
                </a:lnTo>
                <a:lnTo>
                  <a:pt x="482374" y="273467"/>
                </a:lnTo>
                <a:lnTo>
                  <a:pt x="482258" y="273029"/>
                </a:lnTo>
                <a:lnTo>
                  <a:pt x="482026" y="272885"/>
                </a:lnTo>
                <a:close/>
              </a:path>
              <a:path w="805180" h="433959">
                <a:moveTo>
                  <a:pt x="481823" y="272759"/>
                </a:moveTo>
                <a:lnTo>
                  <a:pt x="482136" y="273162"/>
                </a:lnTo>
                <a:lnTo>
                  <a:pt x="482026" y="272885"/>
                </a:lnTo>
                <a:lnTo>
                  <a:pt x="481823" y="272759"/>
                </a:lnTo>
                <a:close/>
              </a:path>
              <a:path w="805180" h="433959">
                <a:moveTo>
                  <a:pt x="482159" y="272657"/>
                </a:moveTo>
                <a:lnTo>
                  <a:pt x="482258" y="273029"/>
                </a:lnTo>
                <a:lnTo>
                  <a:pt x="482439" y="273142"/>
                </a:lnTo>
                <a:lnTo>
                  <a:pt x="482159" y="272657"/>
                </a:lnTo>
                <a:close/>
              </a:path>
              <a:path w="805180" h="433959">
                <a:moveTo>
                  <a:pt x="481797" y="272312"/>
                </a:moveTo>
                <a:lnTo>
                  <a:pt x="482026" y="272885"/>
                </a:lnTo>
                <a:lnTo>
                  <a:pt x="482258" y="273029"/>
                </a:lnTo>
                <a:lnTo>
                  <a:pt x="482159" y="272657"/>
                </a:lnTo>
                <a:lnTo>
                  <a:pt x="481797" y="272312"/>
                </a:lnTo>
                <a:close/>
              </a:path>
              <a:path w="805180" h="433959">
                <a:moveTo>
                  <a:pt x="481065" y="271784"/>
                </a:moveTo>
                <a:lnTo>
                  <a:pt x="481823" y="272759"/>
                </a:lnTo>
                <a:lnTo>
                  <a:pt x="482026" y="272885"/>
                </a:lnTo>
                <a:lnTo>
                  <a:pt x="481797" y="272312"/>
                </a:lnTo>
                <a:lnTo>
                  <a:pt x="481285" y="271826"/>
                </a:lnTo>
                <a:lnTo>
                  <a:pt x="481065" y="271784"/>
                </a:lnTo>
                <a:close/>
              </a:path>
              <a:path w="805180" h="433959">
                <a:moveTo>
                  <a:pt x="479901" y="271564"/>
                </a:moveTo>
                <a:lnTo>
                  <a:pt x="481823" y="272759"/>
                </a:lnTo>
                <a:lnTo>
                  <a:pt x="481065" y="271784"/>
                </a:lnTo>
                <a:lnTo>
                  <a:pt x="479901" y="271564"/>
                </a:lnTo>
                <a:close/>
              </a:path>
              <a:path w="805180" h="433959">
                <a:moveTo>
                  <a:pt x="481894" y="272161"/>
                </a:moveTo>
                <a:lnTo>
                  <a:pt x="481736" y="272161"/>
                </a:lnTo>
                <a:lnTo>
                  <a:pt x="481797" y="272312"/>
                </a:lnTo>
                <a:lnTo>
                  <a:pt x="482159" y="272657"/>
                </a:lnTo>
                <a:lnTo>
                  <a:pt x="481894" y="272161"/>
                </a:lnTo>
                <a:close/>
              </a:path>
              <a:path w="805180" h="433959">
                <a:moveTo>
                  <a:pt x="481625" y="270639"/>
                </a:moveTo>
                <a:lnTo>
                  <a:pt x="481770" y="271686"/>
                </a:lnTo>
                <a:lnTo>
                  <a:pt x="481894" y="272161"/>
                </a:lnTo>
                <a:lnTo>
                  <a:pt x="482150" y="272621"/>
                </a:lnTo>
                <a:lnTo>
                  <a:pt x="481625" y="270639"/>
                </a:lnTo>
                <a:close/>
              </a:path>
              <a:path w="805180" h="433959">
                <a:moveTo>
                  <a:pt x="481285" y="271826"/>
                </a:moveTo>
                <a:lnTo>
                  <a:pt x="481797" y="272312"/>
                </a:lnTo>
                <a:lnTo>
                  <a:pt x="481628" y="271891"/>
                </a:lnTo>
                <a:lnTo>
                  <a:pt x="481285" y="271826"/>
                </a:lnTo>
                <a:close/>
              </a:path>
              <a:path w="805180" h="433959">
                <a:moveTo>
                  <a:pt x="481753" y="271907"/>
                </a:moveTo>
                <a:lnTo>
                  <a:pt x="481736" y="272161"/>
                </a:lnTo>
                <a:lnTo>
                  <a:pt x="481753" y="271907"/>
                </a:lnTo>
                <a:close/>
              </a:path>
              <a:path w="805180" h="433959">
                <a:moveTo>
                  <a:pt x="481818" y="272024"/>
                </a:moveTo>
                <a:lnTo>
                  <a:pt x="481838" y="272161"/>
                </a:lnTo>
                <a:lnTo>
                  <a:pt x="481818" y="272024"/>
                </a:lnTo>
                <a:close/>
              </a:path>
              <a:path w="805180" h="433959">
                <a:moveTo>
                  <a:pt x="481620" y="270641"/>
                </a:moveTo>
                <a:lnTo>
                  <a:pt x="481613" y="270890"/>
                </a:lnTo>
                <a:lnTo>
                  <a:pt x="481818" y="272024"/>
                </a:lnTo>
                <a:lnTo>
                  <a:pt x="481620" y="270641"/>
                </a:lnTo>
                <a:close/>
              </a:path>
              <a:path w="805180" h="433959">
                <a:moveTo>
                  <a:pt x="481658" y="271145"/>
                </a:moveTo>
                <a:lnTo>
                  <a:pt x="481330" y="271145"/>
                </a:lnTo>
                <a:lnTo>
                  <a:pt x="481811" y="272012"/>
                </a:lnTo>
                <a:lnTo>
                  <a:pt x="481658" y="271145"/>
                </a:lnTo>
                <a:close/>
              </a:path>
              <a:path w="805180" h="433959">
                <a:moveTo>
                  <a:pt x="481628" y="271891"/>
                </a:moveTo>
                <a:close/>
              </a:path>
              <a:path w="805180" h="433959">
                <a:moveTo>
                  <a:pt x="481330" y="271145"/>
                </a:moveTo>
                <a:lnTo>
                  <a:pt x="481585" y="271784"/>
                </a:lnTo>
                <a:lnTo>
                  <a:pt x="481753" y="271907"/>
                </a:lnTo>
                <a:lnTo>
                  <a:pt x="481330" y="271145"/>
                </a:lnTo>
                <a:close/>
              </a:path>
              <a:path w="805180" h="433959">
                <a:moveTo>
                  <a:pt x="481138" y="271686"/>
                </a:moveTo>
                <a:lnTo>
                  <a:pt x="481285" y="271826"/>
                </a:lnTo>
                <a:lnTo>
                  <a:pt x="481628" y="271891"/>
                </a:lnTo>
                <a:lnTo>
                  <a:pt x="481138" y="271686"/>
                </a:lnTo>
                <a:close/>
              </a:path>
              <a:path w="805180" h="433959">
                <a:moveTo>
                  <a:pt x="481330" y="271145"/>
                </a:moveTo>
                <a:lnTo>
                  <a:pt x="480568" y="271145"/>
                </a:lnTo>
                <a:lnTo>
                  <a:pt x="481138" y="271686"/>
                </a:lnTo>
                <a:lnTo>
                  <a:pt x="481620" y="271872"/>
                </a:lnTo>
                <a:lnTo>
                  <a:pt x="481330" y="271145"/>
                </a:lnTo>
                <a:close/>
              </a:path>
              <a:path w="805180" h="433959">
                <a:moveTo>
                  <a:pt x="480925" y="271604"/>
                </a:moveTo>
                <a:lnTo>
                  <a:pt x="481065" y="271784"/>
                </a:lnTo>
                <a:lnTo>
                  <a:pt x="481285" y="271826"/>
                </a:lnTo>
                <a:lnTo>
                  <a:pt x="481138" y="271686"/>
                </a:lnTo>
                <a:lnTo>
                  <a:pt x="480925" y="271604"/>
                </a:lnTo>
                <a:close/>
              </a:path>
              <a:path w="805180" h="433959">
                <a:moveTo>
                  <a:pt x="479803" y="271173"/>
                </a:moveTo>
                <a:lnTo>
                  <a:pt x="479352" y="271223"/>
                </a:lnTo>
                <a:lnTo>
                  <a:pt x="479901" y="271564"/>
                </a:lnTo>
                <a:lnTo>
                  <a:pt x="481065" y="271784"/>
                </a:lnTo>
                <a:lnTo>
                  <a:pt x="480925" y="271604"/>
                </a:lnTo>
                <a:lnTo>
                  <a:pt x="479803" y="271173"/>
                </a:lnTo>
                <a:close/>
              </a:path>
              <a:path w="805180" h="433959">
                <a:moveTo>
                  <a:pt x="480568" y="271145"/>
                </a:moveTo>
                <a:lnTo>
                  <a:pt x="480925" y="271604"/>
                </a:lnTo>
                <a:lnTo>
                  <a:pt x="481138" y="271686"/>
                </a:lnTo>
                <a:lnTo>
                  <a:pt x="480568" y="271145"/>
                </a:lnTo>
                <a:close/>
              </a:path>
              <a:path w="805180" h="433959">
                <a:moveTo>
                  <a:pt x="481636" y="271018"/>
                </a:moveTo>
                <a:lnTo>
                  <a:pt x="481116" y="271027"/>
                </a:lnTo>
                <a:lnTo>
                  <a:pt x="479803" y="271173"/>
                </a:lnTo>
                <a:lnTo>
                  <a:pt x="480925" y="271604"/>
                </a:lnTo>
                <a:lnTo>
                  <a:pt x="480568" y="271145"/>
                </a:lnTo>
                <a:lnTo>
                  <a:pt x="481658" y="271145"/>
                </a:lnTo>
                <a:close/>
              </a:path>
              <a:path w="805180" h="433959">
                <a:moveTo>
                  <a:pt x="479352" y="271223"/>
                </a:moveTo>
                <a:lnTo>
                  <a:pt x="478562" y="271311"/>
                </a:lnTo>
                <a:lnTo>
                  <a:pt x="479901" y="271564"/>
                </a:lnTo>
                <a:lnTo>
                  <a:pt x="479352" y="271223"/>
                </a:lnTo>
                <a:close/>
              </a:path>
              <a:path w="805180" h="433959">
                <a:moveTo>
                  <a:pt x="478345" y="271270"/>
                </a:moveTo>
                <a:lnTo>
                  <a:pt x="477774" y="271399"/>
                </a:lnTo>
                <a:lnTo>
                  <a:pt x="478562" y="271311"/>
                </a:lnTo>
                <a:lnTo>
                  <a:pt x="478345" y="271270"/>
                </a:lnTo>
                <a:close/>
              </a:path>
              <a:path w="805180" h="433959">
                <a:moveTo>
                  <a:pt x="478562" y="271311"/>
                </a:moveTo>
                <a:lnTo>
                  <a:pt x="477774" y="271399"/>
                </a:lnTo>
                <a:lnTo>
                  <a:pt x="479025" y="271399"/>
                </a:lnTo>
                <a:lnTo>
                  <a:pt x="478562" y="271311"/>
                </a:lnTo>
                <a:close/>
              </a:path>
              <a:path w="805180" h="433959">
                <a:moveTo>
                  <a:pt x="479140" y="271091"/>
                </a:moveTo>
                <a:lnTo>
                  <a:pt x="478345" y="271270"/>
                </a:lnTo>
                <a:lnTo>
                  <a:pt x="478562" y="271311"/>
                </a:lnTo>
                <a:lnTo>
                  <a:pt x="479352" y="271223"/>
                </a:lnTo>
                <a:lnTo>
                  <a:pt x="479140" y="271091"/>
                </a:lnTo>
                <a:close/>
              </a:path>
              <a:path w="805180" h="433959">
                <a:moveTo>
                  <a:pt x="479021" y="271018"/>
                </a:moveTo>
                <a:lnTo>
                  <a:pt x="477012" y="271018"/>
                </a:lnTo>
                <a:lnTo>
                  <a:pt x="478345" y="271270"/>
                </a:lnTo>
                <a:lnTo>
                  <a:pt x="479140" y="271091"/>
                </a:lnTo>
                <a:close/>
              </a:path>
              <a:path w="805180" h="433959">
                <a:moveTo>
                  <a:pt x="479424" y="271027"/>
                </a:moveTo>
                <a:lnTo>
                  <a:pt x="479140" y="271091"/>
                </a:lnTo>
                <a:lnTo>
                  <a:pt x="479352" y="271223"/>
                </a:lnTo>
                <a:lnTo>
                  <a:pt x="479803" y="271173"/>
                </a:lnTo>
                <a:lnTo>
                  <a:pt x="479424" y="271027"/>
                </a:lnTo>
                <a:close/>
              </a:path>
              <a:path w="805180" h="433959">
                <a:moveTo>
                  <a:pt x="481553" y="270548"/>
                </a:moveTo>
                <a:lnTo>
                  <a:pt x="479424" y="271027"/>
                </a:lnTo>
                <a:lnTo>
                  <a:pt x="479803" y="271173"/>
                </a:lnTo>
                <a:lnTo>
                  <a:pt x="481203" y="271018"/>
                </a:lnTo>
                <a:lnTo>
                  <a:pt x="481636" y="271018"/>
                </a:lnTo>
                <a:lnTo>
                  <a:pt x="481613" y="270890"/>
                </a:lnTo>
                <a:lnTo>
                  <a:pt x="480822" y="270890"/>
                </a:lnTo>
                <a:lnTo>
                  <a:pt x="481471" y="270637"/>
                </a:lnTo>
                <a:close/>
              </a:path>
              <a:path w="805180" h="433959">
                <a:moveTo>
                  <a:pt x="478409" y="270637"/>
                </a:moveTo>
                <a:lnTo>
                  <a:pt x="479140" y="271091"/>
                </a:lnTo>
                <a:lnTo>
                  <a:pt x="479424" y="271027"/>
                </a:lnTo>
                <a:lnTo>
                  <a:pt x="478409" y="270637"/>
                </a:lnTo>
                <a:close/>
              </a:path>
              <a:path w="805180" h="433959">
                <a:moveTo>
                  <a:pt x="481160" y="270637"/>
                </a:moveTo>
                <a:lnTo>
                  <a:pt x="478409" y="270637"/>
                </a:lnTo>
                <a:lnTo>
                  <a:pt x="479424" y="271027"/>
                </a:lnTo>
                <a:lnTo>
                  <a:pt x="481160" y="270637"/>
                </a:lnTo>
                <a:close/>
              </a:path>
              <a:path w="805180" h="433959">
                <a:moveTo>
                  <a:pt x="481562" y="270601"/>
                </a:moveTo>
                <a:lnTo>
                  <a:pt x="480822" y="270890"/>
                </a:lnTo>
                <a:lnTo>
                  <a:pt x="481572" y="270656"/>
                </a:lnTo>
                <a:close/>
              </a:path>
              <a:path w="805180" h="433959">
                <a:moveTo>
                  <a:pt x="481572" y="270656"/>
                </a:moveTo>
                <a:lnTo>
                  <a:pt x="480822" y="270890"/>
                </a:lnTo>
                <a:lnTo>
                  <a:pt x="481613" y="270890"/>
                </a:lnTo>
                <a:lnTo>
                  <a:pt x="481572" y="270656"/>
                </a:lnTo>
                <a:close/>
              </a:path>
              <a:path w="805180" h="433959">
                <a:moveTo>
                  <a:pt x="482854" y="270256"/>
                </a:moveTo>
                <a:lnTo>
                  <a:pt x="481891" y="270472"/>
                </a:lnTo>
                <a:lnTo>
                  <a:pt x="481727" y="270536"/>
                </a:lnTo>
                <a:lnTo>
                  <a:pt x="482854" y="270256"/>
                </a:lnTo>
                <a:close/>
              </a:path>
              <a:path w="805180" h="433959">
                <a:moveTo>
                  <a:pt x="481891" y="270472"/>
                </a:moveTo>
                <a:lnTo>
                  <a:pt x="481605" y="270536"/>
                </a:lnTo>
                <a:lnTo>
                  <a:pt x="481891" y="270472"/>
                </a:lnTo>
                <a:close/>
              </a:path>
              <a:path w="805180" h="433959">
                <a:moveTo>
                  <a:pt x="481529" y="270001"/>
                </a:moveTo>
                <a:lnTo>
                  <a:pt x="481598" y="270538"/>
                </a:lnTo>
                <a:lnTo>
                  <a:pt x="481529" y="270001"/>
                </a:lnTo>
                <a:close/>
              </a:path>
              <a:path w="805180" h="433959">
                <a:moveTo>
                  <a:pt x="733394" y="48949"/>
                </a:moveTo>
                <a:lnTo>
                  <a:pt x="725424" y="56641"/>
                </a:lnTo>
                <a:lnTo>
                  <a:pt x="703580" y="78359"/>
                </a:lnTo>
                <a:lnTo>
                  <a:pt x="656971" y="123951"/>
                </a:lnTo>
                <a:lnTo>
                  <a:pt x="609092" y="169545"/>
                </a:lnTo>
                <a:lnTo>
                  <a:pt x="563499" y="211200"/>
                </a:lnTo>
                <a:lnTo>
                  <a:pt x="523113" y="244601"/>
                </a:lnTo>
                <a:lnTo>
                  <a:pt x="486664" y="268604"/>
                </a:lnTo>
                <a:lnTo>
                  <a:pt x="481891" y="270472"/>
                </a:lnTo>
                <a:lnTo>
                  <a:pt x="482854" y="270256"/>
                </a:lnTo>
                <a:lnTo>
                  <a:pt x="536581" y="270256"/>
                </a:lnTo>
                <a:lnTo>
                  <a:pt x="540258" y="267462"/>
                </a:lnTo>
                <a:lnTo>
                  <a:pt x="571119" y="242315"/>
                </a:lnTo>
                <a:lnTo>
                  <a:pt x="604901" y="212344"/>
                </a:lnTo>
                <a:lnTo>
                  <a:pt x="652653" y="167766"/>
                </a:lnTo>
                <a:lnTo>
                  <a:pt x="693224" y="128524"/>
                </a:lnTo>
                <a:lnTo>
                  <a:pt x="723646" y="98806"/>
                </a:lnTo>
                <a:lnTo>
                  <a:pt x="745617" y="76962"/>
                </a:lnTo>
                <a:lnTo>
                  <a:pt x="753222" y="69626"/>
                </a:lnTo>
                <a:lnTo>
                  <a:pt x="733394" y="48949"/>
                </a:lnTo>
                <a:close/>
              </a:path>
              <a:path w="805180" h="433959">
                <a:moveTo>
                  <a:pt x="467233" y="132461"/>
                </a:moveTo>
                <a:lnTo>
                  <a:pt x="467409" y="133341"/>
                </a:lnTo>
                <a:lnTo>
                  <a:pt x="467868" y="134620"/>
                </a:lnTo>
                <a:lnTo>
                  <a:pt x="467233" y="132461"/>
                </a:lnTo>
                <a:close/>
              </a:path>
              <a:path w="805180" h="433959">
                <a:moveTo>
                  <a:pt x="496417" y="132461"/>
                </a:moveTo>
                <a:lnTo>
                  <a:pt x="467233" y="132461"/>
                </a:lnTo>
                <a:lnTo>
                  <a:pt x="467868" y="134620"/>
                </a:lnTo>
                <a:lnTo>
                  <a:pt x="496639" y="134620"/>
                </a:lnTo>
                <a:lnTo>
                  <a:pt x="496417" y="132461"/>
                </a:lnTo>
                <a:close/>
              </a:path>
              <a:path w="805180" h="433959">
                <a:moveTo>
                  <a:pt x="466532" y="130901"/>
                </a:moveTo>
                <a:lnTo>
                  <a:pt x="467409" y="133341"/>
                </a:lnTo>
                <a:lnTo>
                  <a:pt x="467233" y="132461"/>
                </a:lnTo>
                <a:lnTo>
                  <a:pt x="496417" y="132461"/>
                </a:lnTo>
                <a:lnTo>
                  <a:pt x="496341" y="132079"/>
                </a:lnTo>
                <a:lnTo>
                  <a:pt x="467233" y="132079"/>
                </a:lnTo>
                <a:lnTo>
                  <a:pt x="466532" y="130901"/>
                </a:lnTo>
                <a:close/>
              </a:path>
              <a:path w="805180" h="433959">
                <a:moveTo>
                  <a:pt x="466249" y="130112"/>
                </a:moveTo>
                <a:lnTo>
                  <a:pt x="466554" y="130937"/>
                </a:lnTo>
                <a:lnTo>
                  <a:pt x="467233" y="132079"/>
                </a:lnTo>
                <a:lnTo>
                  <a:pt x="466344" y="130203"/>
                </a:lnTo>
                <a:close/>
              </a:path>
              <a:path w="805180" h="433959">
                <a:moveTo>
                  <a:pt x="466344" y="130203"/>
                </a:moveTo>
                <a:lnTo>
                  <a:pt x="467233" y="132079"/>
                </a:lnTo>
                <a:lnTo>
                  <a:pt x="496341" y="132079"/>
                </a:lnTo>
                <a:lnTo>
                  <a:pt x="496112" y="130937"/>
                </a:lnTo>
                <a:lnTo>
                  <a:pt x="467106" y="130937"/>
                </a:lnTo>
                <a:lnTo>
                  <a:pt x="466344" y="130203"/>
                </a:lnTo>
                <a:close/>
              </a:path>
              <a:path w="805180" h="433959">
                <a:moveTo>
                  <a:pt x="466112" y="129666"/>
                </a:moveTo>
                <a:lnTo>
                  <a:pt x="466344" y="130203"/>
                </a:lnTo>
                <a:lnTo>
                  <a:pt x="467106" y="130937"/>
                </a:lnTo>
                <a:lnTo>
                  <a:pt x="466112" y="129666"/>
                </a:lnTo>
                <a:close/>
              </a:path>
              <a:path w="805180" h="433959">
                <a:moveTo>
                  <a:pt x="466021" y="129550"/>
                </a:moveTo>
                <a:lnTo>
                  <a:pt x="467106" y="130937"/>
                </a:lnTo>
                <a:lnTo>
                  <a:pt x="496112" y="130937"/>
                </a:lnTo>
                <a:lnTo>
                  <a:pt x="495960" y="130175"/>
                </a:lnTo>
                <a:lnTo>
                  <a:pt x="467233" y="130175"/>
                </a:lnTo>
                <a:lnTo>
                  <a:pt x="466021" y="129550"/>
                </a:lnTo>
                <a:close/>
              </a:path>
              <a:path w="805180" h="433959">
                <a:moveTo>
                  <a:pt x="465817" y="129696"/>
                </a:moveTo>
                <a:lnTo>
                  <a:pt x="466532" y="130901"/>
                </a:lnTo>
                <a:lnTo>
                  <a:pt x="466249" y="130112"/>
                </a:lnTo>
                <a:lnTo>
                  <a:pt x="465817" y="129696"/>
                </a:lnTo>
                <a:close/>
              </a:path>
              <a:path w="805180" h="433959">
                <a:moveTo>
                  <a:pt x="466090" y="129666"/>
                </a:moveTo>
                <a:lnTo>
                  <a:pt x="466249" y="130112"/>
                </a:lnTo>
                <a:lnTo>
                  <a:pt x="466090" y="129666"/>
                </a:lnTo>
                <a:close/>
              </a:path>
              <a:path w="805180" h="433959">
                <a:moveTo>
                  <a:pt x="465644" y="129069"/>
                </a:moveTo>
                <a:lnTo>
                  <a:pt x="466021" y="129550"/>
                </a:lnTo>
                <a:lnTo>
                  <a:pt x="467233" y="130175"/>
                </a:lnTo>
                <a:lnTo>
                  <a:pt x="465698" y="129078"/>
                </a:lnTo>
                <a:close/>
              </a:path>
              <a:path w="805180" h="433959">
                <a:moveTo>
                  <a:pt x="465698" y="129078"/>
                </a:moveTo>
                <a:lnTo>
                  <a:pt x="467233" y="130175"/>
                </a:lnTo>
                <a:lnTo>
                  <a:pt x="495960" y="130175"/>
                </a:lnTo>
                <a:lnTo>
                  <a:pt x="495782" y="129286"/>
                </a:lnTo>
                <a:lnTo>
                  <a:pt x="466852" y="129286"/>
                </a:lnTo>
                <a:lnTo>
                  <a:pt x="465698" y="129078"/>
                </a:lnTo>
                <a:close/>
              </a:path>
              <a:path w="805180" h="433959">
                <a:moveTo>
                  <a:pt x="465603" y="129335"/>
                </a:moveTo>
                <a:lnTo>
                  <a:pt x="465817" y="129696"/>
                </a:lnTo>
                <a:lnTo>
                  <a:pt x="466249" y="130112"/>
                </a:lnTo>
                <a:lnTo>
                  <a:pt x="466100" y="129696"/>
                </a:lnTo>
                <a:lnTo>
                  <a:pt x="466000" y="129539"/>
                </a:lnTo>
                <a:lnTo>
                  <a:pt x="465603" y="129335"/>
                </a:lnTo>
                <a:close/>
              </a:path>
              <a:path w="805180" h="433959">
                <a:moveTo>
                  <a:pt x="465258" y="129157"/>
                </a:moveTo>
                <a:lnTo>
                  <a:pt x="465817" y="129696"/>
                </a:lnTo>
                <a:lnTo>
                  <a:pt x="465603" y="129335"/>
                </a:lnTo>
                <a:lnTo>
                  <a:pt x="465258" y="129157"/>
                </a:lnTo>
                <a:close/>
              </a:path>
              <a:path w="805180" h="433959">
                <a:moveTo>
                  <a:pt x="465421" y="129029"/>
                </a:moveTo>
                <a:lnTo>
                  <a:pt x="465603" y="129335"/>
                </a:lnTo>
                <a:lnTo>
                  <a:pt x="466021" y="129550"/>
                </a:lnTo>
                <a:lnTo>
                  <a:pt x="465644" y="129069"/>
                </a:lnTo>
                <a:lnTo>
                  <a:pt x="465421" y="129029"/>
                </a:lnTo>
                <a:close/>
              </a:path>
              <a:path w="805180" h="433959">
                <a:moveTo>
                  <a:pt x="465056" y="128963"/>
                </a:moveTo>
                <a:lnTo>
                  <a:pt x="465258" y="129157"/>
                </a:lnTo>
                <a:lnTo>
                  <a:pt x="465603" y="129335"/>
                </a:lnTo>
                <a:lnTo>
                  <a:pt x="465421" y="129029"/>
                </a:lnTo>
                <a:lnTo>
                  <a:pt x="465056" y="128963"/>
                </a:lnTo>
                <a:close/>
              </a:path>
              <a:path w="805180" h="433959">
                <a:moveTo>
                  <a:pt x="465447" y="128817"/>
                </a:moveTo>
                <a:lnTo>
                  <a:pt x="465592" y="129003"/>
                </a:lnTo>
                <a:lnTo>
                  <a:pt x="466852" y="129286"/>
                </a:lnTo>
                <a:lnTo>
                  <a:pt x="465447" y="128817"/>
                </a:lnTo>
                <a:close/>
              </a:path>
              <a:path w="805180" h="433959">
                <a:moveTo>
                  <a:pt x="495528" y="128015"/>
                </a:moveTo>
                <a:lnTo>
                  <a:pt x="464819" y="128015"/>
                </a:lnTo>
                <a:lnTo>
                  <a:pt x="465447" y="128817"/>
                </a:lnTo>
                <a:lnTo>
                  <a:pt x="466852" y="129286"/>
                </a:lnTo>
                <a:lnTo>
                  <a:pt x="495782" y="129286"/>
                </a:lnTo>
                <a:lnTo>
                  <a:pt x="495528" y="128015"/>
                </a:lnTo>
                <a:close/>
              </a:path>
              <a:path w="805180" h="433959">
                <a:moveTo>
                  <a:pt x="464788" y="128915"/>
                </a:moveTo>
                <a:lnTo>
                  <a:pt x="465258" y="129157"/>
                </a:lnTo>
                <a:lnTo>
                  <a:pt x="465056" y="128963"/>
                </a:lnTo>
                <a:lnTo>
                  <a:pt x="464788" y="128915"/>
                </a:lnTo>
                <a:close/>
              </a:path>
              <a:path w="805180" h="433959">
                <a:moveTo>
                  <a:pt x="465268" y="128772"/>
                </a:moveTo>
                <a:lnTo>
                  <a:pt x="465421" y="129029"/>
                </a:lnTo>
                <a:lnTo>
                  <a:pt x="465644" y="129069"/>
                </a:lnTo>
                <a:lnTo>
                  <a:pt x="465268" y="128772"/>
                </a:lnTo>
                <a:close/>
              </a:path>
              <a:path w="805180" h="433959">
                <a:moveTo>
                  <a:pt x="464954" y="128653"/>
                </a:moveTo>
                <a:lnTo>
                  <a:pt x="465056" y="128963"/>
                </a:lnTo>
                <a:lnTo>
                  <a:pt x="465421" y="129029"/>
                </a:lnTo>
                <a:lnTo>
                  <a:pt x="465296" y="128817"/>
                </a:lnTo>
                <a:lnTo>
                  <a:pt x="464954" y="128653"/>
                </a:lnTo>
                <a:close/>
              </a:path>
              <a:path w="805180" h="433959">
                <a:moveTo>
                  <a:pt x="465258" y="128754"/>
                </a:moveTo>
                <a:lnTo>
                  <a:pt x="465592" y="129003"/>
                </a:lnTo>
                <a:lnTo>
                  <a:pt x="465447" y="128817"/>
                </a:lnTo>
                <a:lnTo>
                  <a:pt x="465258" y="128754"/>
                </a:lnTo>
                <a:close/>
              </a:path>
              <a:path w="805180" h="433959">
                <a:moveTo>
                  <a:pt x="464739" y="128658"/>
                </a:moveTo>
                <a:lnTo>
                  <a:pt x="464307" y="128667"/>
                </a:lnTo>
                <a:lnTo>
                  <a:pt x="464788" y="128915"/>
                </a:lnTo>
                <a:lnTo>
                  <a:pt x="465056" y="128963"/>
                </a:lnTo>
                <a:lnTo>
                  <a:pt x="464739" y="128658"/>
                </a:lnTo>
                <a:close/>
              </a:path>
              <a:path w="805180" h="433959">
                <a:moveTo>
                  <a:pt x="464307" y="128667"/>
                </a:moveTo>
                <a:lnTo>
                  <a:pt x="463504" y="128685"/>
                </a:lnTo>
                <a:lnTo>
                  <a:pt x="464788" y="128915"/>
                </a:lnTo>
                <a:lnTo>
                  <a:pt x="464307" y="128667"/>
                </a:lnTo>
                <a:close/>
              </a:path>
              <a:path w="805180" h="433959">
                <a:moveTo>
                  <a:pt x="464819" y="128015"/>
                </a:moveTo>
                <a:lnTo>
                  <a:pt x="465201" y="128658"/>
                </a:lnTo>
                <a:lnTo>
                  <a:pt x="465447" y="128817"/>
                </a:lnTo>
                <a:lnTo>
                  <a:pt x="464819" y="128015"/>
                </a:lnTo>
                <a:close/>
              </a:path>
              <a:path w="805180" h="433959">
                <a:moveTo>
                  <a:pt x="461644" y="128524"/>
                </a:moveTo>
                <a:lnTo>
                  <a:pt x="459231" y="128777"/>
                </a:lnTo>
                <a:lnTo>
                  <a:pt x="460505" y="128746"/>
                </a:lnTo>
                <a:lnTo>
                  <a:pt x="461644" y="128524"/>
                </a:lnTo>
                <a:close/>
              </a:path>
              <a:path w="805180" h="433959">
                <a:moveTo>
                  <a:pt x="460482" y="128750"/>
                </a:moveTo>
                <a:lnTo>
                  <a:pt x="459231" y="128777"/>
                </a:lnTo>
                <a:lnTo>
                  <a:pt x="460343" y="128777"/>
                </a:lnTo>
                <a:lnTo>
                  <a:pt x="460482" y="128750"/>
                </a:lnTo>
                <a:close/>
              </a:path>
              <a:path w="805180" h="433959">
                <a:moveTo>
                  <a:pt x="495452" y="127635"/>
                </a:moveTo>
                <a:lnTo>
                  <a:pt x="463677" y="127635"/>
                </a:lnTo>
                <a:lnTo>
                  <a:pt x="465258" y="128754"/>
                </a:lnTo>
                <a:lnTo>
                  <a:pt x="464819" y="128015"/>
                </a:lnTo>
                <a:lnTo>
                  <a:pt x="495528" y="128015"/>
                </a:lnTo>
                <a:lnTo>
                  <a:pt x="495452" y="127635"/>
                </a:lnTo>
                <a:close/>
              </a:path>
              <a:path w="805180" h="433959">
                <a:moveTo>
                  <a:pt x="462606" y="128524"/>
                </a:moveTo>
                <a:lnTo>
                  <a:pt x="461644" y="128524"/>
                </a:lnTo>
                <a:lnTo>
                  <a:pt x="460482" y="128750"/>
                </a:lnTo>
                <a:lnTo>
                  <a:pt x="463504" y="128685"/>
                </a:lnTo>
                <a:lnTo>
                  <a:pt x="462606" y="128524"/>
                </a:lnTo>
                <a:close/>
              </a:path>
              <a:path w="805180" h="433959">
                <a:moveTo>
                  <a:pt x="463677" y="127635"/>
                </a:moveTo>
                <a:lnTo>
                  <a:pt x="464600" y="128524"/>
                </a:lnTo>
                <a:lnTo>
                  <a:pt x="464906" y="128637"/>
                </a:lnTo>
                <a:lnTo>
                  <a:pt x="465074" y="128650"/>
                </a:lnTo>
                <a:lnTo>
                  <a:pt x="465232" y="128746"/>
                </a:lnTo>
                <a:lnTo>
                  <a:pt x="463677" y="127635"/>
                </a:lnTo>
                <a:close/>
              </a:path>
              <a:path w="805180" h="433959">
                <a:moveTo>
                  <a:pt x="461899" y="128397"/>
                </a:moveTo>
                <a:lnTo>
                  <a:pt x="463504" y="128685"/>
                </a:lnTo>
                <a:lnTo>
                  <a:pt x="464307" y="128667"/>
                </a:lnTo>
                <a:lnTo>
                  <a:pt x="464127" y="128575"/>
                </a:lnTo>
                <a:lnTo>
                  <a:pt x="461899" y="128397"/>
                </a:lnTo>
                <a:close/>
              </a:path>
              <a:path w="805180" h="433959">
                <a:moveTo>
                  <a:pt x="464127" y="128575"/>
                </a:moveTo>
                <a:lnTo>
                  <a:pt x="464307" y="128667"/>
                </a:lnTo>
                <a:lnTo>
                  <a:pt x="464739" y="128658"/>
                </a:lnTo>
                <a:lnTo>
                  <a:pt x="464127" y="128575"/>
                </a:lnTo>
                <a:close/>
              </a:path>
              <a:path w="805180" h="433959">
                <a:moveTo>
                  <a:pt x="464701" y="128621"/>
                </a:moveTo>
                <a:lnTo>
                  <a:pt x="464954" y="128653"/>
                </a:lnTo>
                <a:lnTo>
                  <a:pt x="464701" y="128621"/>
                </a:lnTo>
                <a:close/>
              </a:path>
              <a:path w="805180" h="433959">
                <a:moveTo>
                  <a:pt x="464618" y="128541"/>
                </a:moveTo>
                <a:lnTo>
                  <a:pt x="464906" y="128637"/>
                </a:lnTo>
                <a:lnTo>
                  <a:pt x="464618" y="128541"/>
                </a:lnTo>
                <a:close/>
              </a:path>
              <a:path w="805180" h="433959">
                <a:moveTo>
                  <a:pt x="463042" y="128015"/>
                </a:moveTo>
                <a:lnTo>
                  <a:pt x="464127" y="128575"/>
                </a:lnTo>
                <a:lnTo>
                  <a:pt x="464701" y="128621"/>
                </a:lnTo>
                <a:lnTo>
                  <a:pt x="463042" y="128015"/>
                </a:lnTo>
                <a:close/>
              </a:path>
              <a:path w="805180" h="433959">
                <a:moveTo>
                  <a:pt x="463781" y="128397"/>
                </a:moveTo>
                <a:lnTo>
                  <a:pt x="461899" y="128397"/>
                </a:lnTo>
                <a:lnTo>
                  <a:pt x="464127" y="128575"/>
                </a:lnTo>
                <a:lnTo>
                  <a:pt x="463781" y="128397"/>
                </a:lnTo>
                <a:close/>
              </a:path>
              <a:path w="805180" h="433959">
                <a:moveTo>
                  <a:pt x="464072" y="128015"/>
                </a:moveTo>
                <a:lnTo>
                  <a:pt x="463042" y="128015"/>
                </a:lnTo>
                <a:lnTo>
                  <a:pt x="464618" y="128541"/>
                </a:lnTo>
                <a:lnTo>
                  <a:pt x="464072" y="128015"/>
                </a:lnTo>
                <a:close/>
              </a:path>
              <a:path w="805180" h="433959">
                <a:moveTo>
                  <a:pt x="791186" y="39115"/>
                </a:moveTo>
                <a:lnTo>
                  <a:pt x="743585" y="39115"/>
                </a:lnTo>
                <a:lnTo>
                  <a:pt x="763524" y="59689"/>
                </a:lnTo>
                <a:lnTo>
                  <a:pt x="753222" y="69626"/>
                </a:lnTo>
                <a:lnTo>
                  <a:pt x="772922" y="90170"/>
                </a:lnTo>
                <a:lnTo>
                  <a:pt x="791186" y="39115"/>
                </a:lnTo>
                <a:close/>
              </a:path>
              <a:path w="805180" h="433959">
                <a:moveTo>
                  <a:pt x="743585" y="39115"/>
                </a:moveTo>
                <a:lnTo>
                  <a:pt x="733394" y="48949"/>
                </a:lnTo>
                <a:lnTo>
                  <a:pt x="753222" y="69626"/>
                </a:lnTo>
                <a:lnTo>
                  <a:pt x="763524" y="59689"/>
                </a:lnTo>
                <a:lnTo>
                  <a:pt x="743585" y="39115"/>
                </a:lnTo>
                <a:close/>
              </a:path>
              <a:path w="805180" h="433959">
                <a:moveTo>
                  <a:pt x="805180" y="0"/>
                </a:moveTo>
                <a:lnTo>
                  <a:pt x="713613" y="28321"/>
                </a:lnTo>
                <a:lnTo>
                  <a:pt x="733394" y="48949"/>
                </a:lnTo>
                <a:lnTo>
                  <a:pt x="743585" y="39115"/>
                </a:lnTo>
                <a:lnTo>
                  <a:pt x="791186" y="39115"/>
                </a:lnTo>
                <a:lnTo>
                  <a:pt x="805180" y="0"/>
                </a:lnTo>
                <a:close/>
              </a:path>
            </a:pathLst>
          </a:custGeom>
          <a:solidFill>
            <a:srgbClr val="FF0000"/>
          </a:solidFill>
        </p:spPr>
        <p:txBody>
          <a:bodyPr wrap="square" lIns="0" tIns="0" rIns="0" bIns="0" rtlCol="0">
            <a:noAutofit/>
          </a:bodyPr>
          <a:lstStyle/>
          <a:p>
            <a:endParaRPr/>
          </a:p>
        </p:txBody>
      </p:sp>
      <p:sp>
        <p:nvSpPr>
          <p:cNvPr id="7" name="object 7"/>
          <p:cNvSpPr/>
          <p:nvPr/>
        </p:nvSpPr>
        <p:spPr>
          <a:xfrm>
            <a:off x="3441319" y="2649220"/>
            <a:ext cx="1418716" cy="1207770"/>
          </a:xfrm>
          <a:custGeom>
            <a:avLst/>
            <a:gdLst/>
            <a:ahLst/>
            <a:cxnLst/>
            <a:rect l="l" t="t" r="r" b="b"/>
            <a:pathLst>
              <a:path w="1418716" h="1207770">
                <a:moveTo>
                  <a:pt x="820292" y="311150"/>
                </a:moveTo>
                <a:lnTo>
                  <a:pt x="802893" y="311150"/>
                </a:lnTo>
                <a:lnTo>
                  <a:pt x="796289" y="313690"/>
                </a:lnTo>
                <a:lnTo>
                  <a:pt x="788796" y="316230"/>
                </a:lnTo>
                <a:lnTo>
                  <a:pt x="787400" y="316230"/>
                </a:lnTo>
                <a:lnTo>
                  <a:pt x="780033" y="320040"/>
                </a:lnTo>
                <a:lnTo>
                  <a:pt x="771905" y="325120"/>
                </a:lnTo>
                <a:lnTo>
                  <a:pt x="763523" y="330200"/>
                </a:lnTo>
                <a:lnTo>
                  <a:pt x="754760" y="336550"/>
                </a:lnTo>
                <a:lnTo>
                  <a:pt x="745616" y="344170"/>
                </a:lnTo>
                <a:lnTo>
                  <a:pt x="735964" y="351790"/>
                </a:lnTo>
                <a:lnTo>
                  <a:pt x="726058" y="359410"/>
                </a:lnTo>
                <a:lnTo>
                  <a:pt x="715771" y="368300"/>
                </a:lnTo>
                <a:lnTo>
                  <a:pt x="704850" y="378460"/>
                </a:lnTo>
                <a:lnTo>
                  <a:pt x="693801" y="388620"/>
                </a:lnTo>
                <a:lnTo>
                  <a:pt x="682370" y="400050"/>
                </a:lnTo>
                <a:lnTo>
                  <a:pt x="670559" y="411480"/>
                </a:lnTo>
                <a:lnTo>
                  <a:pt x="645921" y="435610"/>
                </a:lnTo>
                <a:lnTo>
                  <a:pt x="620140" y="462280"/>
                </a:lnTo>
                <a:lnTo>
                  <a:pt x="593343" y="491490"/>
                </a:lnTo>
                <a:lnTo>
                  <a:pt x="565530" y="520700"/>
                </a:lnTo>
                <a:lnTo>
                  <a:pt x="537082" y="552450"/>
                </a:lnTo>
                <a:lnTo>
                  <a:pt x="507872" y="585470"/>
                </a:lnTo>
                <a:lnTo>
                  <a:pt x="448182" y="654050"/>
                </a:lnTo>
                <a:lnTo>
                  <a:pt x="387350" y="725170"/>
                </a:lnTo>
                <a:lnTo>
                  <a:pt x="326897" y="797560"/>
                </a:lnTo>
                <a:lnTo>
                  <a:pt x="238632" y="902970"/>
                </a:lnTo>
                <a:lnTo>
                  <a:pt x="108076" y="1061720"/>
                </a:lnTo>
                <a:lnTo>
                  <a:pt x="85725" y="1088390"/>
                </a:lnTo>
                <a:lnTo>
                  <a:pt x="65023" y="1113790"/>
                </a:lnTo>
                <a:lnTo>
                  <a:pt x="55117" y="1125220"/>
                </a:lnTo>
                <a:lnTo>
                  <a:pt x="28447" y="1156970"/>
                </a:lnTo>
                <a:lnTo>
                  <a:pt x="6350" y="1182370"/>
                </a:lnTo>
                <a:lnTo>
                  <a:pt x="0" y="1189990"/>
                </a:lnTo>
                <a:lnTo>
                  <a:pt x="21335" y="1207770"/>
                </a:lnTo>
                <a:lnTo>
                  <a:pt x="27685" y="1201420"/>
                </a:lnTo>
                <a:lnTo>
                  <a:pt x="34670" y="1193800"/>
                </a:lnTo>
                <a:lnTo>
                  <a:pt x="42163" y="1184910"/>
                </a:lnTo>
                <a:lnTo>
                  <a:pt x="50164" y="1176020"/>
                </a:lnTo>
                <a:lnTo>
                  <a:pt x="58546" y="1165860"/>
                </a:lnTo>
                <a:lnTo>
                  <a:pt x="67563" y="1154430"/>
                </a:lnTo>
                <a:lnTo>
                  <a:pt x="76961" y="1144270"/>
                </a:lnTo>
                <a:lnTo>
                  <a:pt x="86740" y="1131570"/>
                </a:lnTo>
                <a:lnTo>
                  <a:pt x="107695" y="1107440"/>
                </a:lnTo>
                <a:lnTo>
                  <a:pt x="130175" y="1079500"/>
                </a:lnTo>
                <a:lnTo>
                  <a:pt x="154050" y="1051560"/>
                </a:lnTo>
                <a:lnTo>
                  <a:pt x="179069" y="1021080"/>
                </a:lnTo>
                <a:lnTo>
                  <a:pt x="232663" y="956310"/>
                </a:lnTo>
                <a:lnTo>
                  <a:pt x="289559" y="886460"/>
                </a:lnTo>
                <a:lnTo>
                  <a:pt x="319023" y="852170"/>
                </a:lnTo>
                <a:lnTo>
                  <a:pt x="348741" y="815340"/>
                </a:lnTo>
                <a:lnTo>
                  <a:pt x="365654" y="795443"/>
                </a:lnTo>
                <a:lnTo>
                  <a:pt x="469772" y="673100"/>
                </a:lnTo>
                <a:lnTo>
                  <a:pt x="499744" y="638810"/>
                </a:lnTo>
                <a:lnTo>
                  <a:pt x="529335" y="604520"/>
                </a:lnTo>
                <a:lnTo>
                  <a:pt x="558418" y="571500"/>
                </a:lnTo>
                <a:lnTo>
                  <a:pt x="586739" y="539750"/>
                </a:lnTo>
                <a:lnTo>
                  <a:pt x="614298" y="510540"/>
                </a:lnTo>
                <a:lnTo>
                  <a:pt x="666368" y="455930"/>
                </a:lnTo>
                <a:lnTo>
                  <a:pt x="702309" y="420370"/>
                </a:lnTo>
                <a:lnTo>
                  <a:pt x="713613" y="408940"/>
                </a:lnTo>
                <a:lnTo>
                  <a:pt x="724407" y="400050"/>
                </a:lnTo>
                <a:lnTo>
                  <a:pt x="734821" y="389890"/>
                </a:lnTo>
                <a:lnTo>
                  <a:pt x="744854" y="381000"/>
                </a:lnTo>
                <a:lnTo>
                  <a:pt x="754379" y="373380"/>
                </a:lnTo>
                <a:lnTo>
                  <a:pt x="763523" y="365760"/>
                </a:lnTo>
                <a:lnTo>
                  <a:pt x="772032" y="359410"/>
                </a:lnTo>
                <a:lnTo>
                  <a:pt x="780033" y="354330"/>
                </a:lnTo>
                <a:lnTo>
                  <a:pt x="787526" y="349250"/>
                </a:lnTo>
                <a:lnTo>
                  <a:pt x="794257" y="345440"/>
                </a:lnTo>
                <a:lnTo>
                  <a:pt x="798406" y="342900"/>
                </a:lnTo>
                <a:lnTo>
                  <a:pt x="800480" y="341630"/>
                </a:lnTo>
                <a:lnTo>
                  <a:pt x="801750" y="341630"/>
                </a:lnTo>
                <a:lnTo>
                  <a:pt x="805179" y="340360"/>
                </a:lnTo>
                <a:lnTo>
                  <a:pt x="810386" y="339090"/>
                </a:lnTo>
                <a:lnTo>
                  <a:pt x="852868" y="339090"/>
                </a:lnTo>
                <a:lnTo>
                  <a:pt x="851280" y="335280"/>
                </a:lnTo>
                <a:lnTo>
                  <a:pt x="847597" y="328930"/>
                </a:lnTo>
                <a:lnTo>
                  <a:pt x="844168" y="325120"/>
                </a:lnTo>
                <a:lnTo>
                  <a:pt x="843660" y="323850"/>
                </a:lnTo>
                <a:lnTo>
                  <a:pt x="843279" y="323850"/>
                </a:lnTo>
                <a:lnTo>
                  <a:pt x="839215" y="320040"/>
                </a:lnTo>
                <a:lnTo>
                  <a:pt x="837945" y="318770"/>
                </a:lnTo>
                <a:lnTo>
                  <a:pt x="834135" y="316230"/>
                </a:lnTo>
                <a:lnTo>
                  <a:pt x="833246" y="314960"/>
                </a:lnTo>
                <a:lnTo>
                  <a:pt x="832484" y="314960"/>
                </a:lnTo>
                <a:lnTo>
                  <a:pt x="826515" y="312420"/>
                </a:lnTo>
                <a:lnTo>
                  <a:pt x="824864" y="312420"/>
                </a:lnTo>
                <a:lnTo>
                  <a:pt x="820292" y="311150"/>
                </a:lnTo>
                <a:close/>
              </a:path>
              <a:path w="1418716" h="1207770">
                <a:moveTo>
                  <a:pt x="842644" y="824230"/>
                </a:moveTo>
                <a:lnTo>
                  <a:pt x="839596" y="824230"/>
                </a:lnTo>
                <a:lnTo>
                  <a:pt x="840613" y="825500"/>
                </a:lnTo>
                <a:lnTo>
                  <a:pt x="841628" y="825500"/>
                </a:lnTo>
                <a:lnTo>
                  <a:pt x="842644" y="824230"/>
                </a:lnTo>
                <a:close/>
              </a:path>
              <a:path w="1418716" h="1207770">
                <a:moveTo>
                  <a:pt x="821689" y="342900"/>
                </a:moveTo>
                <a:lnTo>
                  <a:pt x="824738" y="346710"/>
                </a:lnTo>
                <a:lnTo>
                  <a:pt x="826515" y="349250"/>
                </a:lnTo>
                <a:lnTo>
                  <a:pt x="828166" y="354330"/>
                </a:lnTo>
                <a:lnTo>
                  <a:pt x="829690" y="359410"/>
                </a:lnTo>
                <a:lnTo>
                  <a:pt x="831341" y="364490"/>
                </a:lnTo>
                <a:lnTo>
                  <a:pt x="832484" y="370840"/>
                </a:lnTo>
                <a:lnTo>
                  <a:pt x="834389" y="386080"/>
                </a:lnTo>
                <a:lnTo>
                  <a:pt x="835405" y="403860"/>
                </a:lnTo>
                <a:lnTo>
                  <a:pt x="835532" y="422910"/>
                </a:lnTo>
                <a:lnTo>
                  <a:pt x="834897" y="443230"/>
                </a:lnTo>
                <a:lnTo>
                  <a:pt x="831850" y="488950"/>
                </a:lnTo>
                <a:lnTo>
                  <a:pt x="824102" y="562610"/>
                </a:lnTo>
                <a:lnTo>
                  <a:pt x="818133" y="613410"/>
                </a:lnTo>
                <a:lnTo>
                  <a:pt x="815339" y="637540"/>
                </a:lnTo>
                <a:lnTo>
                  <a:pt x="810386" y="684530"/>
                </a:lnTo>
                <a:lnTo>
                  <a:pt x="807338" y="727710"/>
                </a:lnTo>
                <a:lnTo>
                  <a:pt x="806788" y="744220"/>
                </a:lnTo>
                <a:lnTo>
                  <a:pt x="806821" y="754380"/>
                </a:lnTo>
                <a:lnTo>
                  <a:pt x="810386" y="792480"/>
                </a:lnTo>
                <a:lnTo>
                  <a:pt x="821181" y="815340"/>
                </a:lnTo>
                <a:lnTo>
                  <a:pt x="821816" y="816610"/>
                </a:lnTo>
                <a:lnTo>
                  <a:pt x="822578" y="816610"/>
                </a:lnTo>
                <a:lnTo>
                  <a:pt x="823340" y="817880"/>
                </a:lnTo>
                <a:lnTo>
                  <a:pt x="826134" y="819150"/>
                </a:lnTo>
                <a:lnTo>
                  <a:pt x="827023" y="820420"/>
                </a:lnTo>
                <a:lnTo>
                  <a:pt x="828039" y="821690"/>
                </a:lnTo>
                <a:lnTo>
                  <a:pt x="829055" y="821690"/>
                </a:lnTo>
                <a:lnTo>
                  <a:pt x="832230" y="822960"/>
                </a:lnTo>
                <a:lnTo>
                  <a:pt x="833501" y="822960"/>
                </a:lnTo>
                <a:lnTo>
                  <a:pt x="834897" y="824230"/>
                </a:lnTo>
                <a:lnTo>
                  <a:pt x="848613" y="824230"/>
                </a:lnTo>
                <a:lnTo>
                  <a:pt x="853693" y="822960"/>
                </a:lnTo>
                <a:lnTo>
                  <a:pt x="860170" y="820420"/>
                </a:lnTo>
                <a:lnTo>
                  <a:pt x="866139" y="816610"/>
                </a:lnTo>
                <a:lnTo>
                  <a:pt x="873125" y="812800"/>
                </a:lnTo>
                <a:lnTo>
                  <a:pt x="879601" y="807720"/>
                </a:lnTo>
                <a:lnTo>
                  <a:pt x="886205" y="801370"/>
                </a:lnTo>
                <a:lnTo>
                  <a:pt x="891254" y="797560"/>
                </a:lnTo>
                <a:lnTo>
                  <a:pt x="843406" y="797560"/>
                </a:lnTo>
                <a:lnTo>
                  <a:pt x="843126" y="797264"/>
                </a:lnTo>
                <a:lnTo>
                  <a:pt x="840104" y="796290"/>
                </a:lnTo>
                <a:lnTo>
                  <a:pt x="841501" y="796290"/>
                </a:lnTo>
                <a:lnTo>
                  <a:pt x="842044" y="796125"/>
                </a:lnTo>
                <a:lnTo>
                  <a:pt x="840993" y="795020"/>
                </a:lnTo>
                <a:lnTo>
                  <a:pt x="841628" y="795020"/>
                </a:lnTo>
                <a:lnTo>
                  <a:pt x="835396" y="754380"/>
                </a:lnTo>
                <a:lnTo>
                  <a:pt x="835369" y="744220"/>
                </a:lnTo>
                <a:lnTo>
                  <a:pt x="835913" y="728980"/>
                </a:lnTo>
                <a:lnTo>
                  <a:pt x="838834" y="687070"/>
                </a:lnTo>
                <a:lnTo>
                  <a:pt x="843660" y="641350"/>
                </a:lnTo>
                <a:lnTo>
                  <a:pt x="852423" y="566420"/>
                </a:lnTo>
                <a:lnTo>
                  <a:pt x="858011" y="515620"/>
                </a:lnTo>
                <a:lnTo>
                  <a:pt x="860297" y="491490"/>
                </a:lnTo>
                <a:lnTo>
                  <a:pt x="862202" y="467360"/>
                </a:lnTo>
                <a:lnTo>
                  <a:pt x="863472" y="444500"/>
                </a:lnTo>
                <a:lnTo>
                  <a:pt x="864107" y="422910"/>
                </a:lnTo>
                <a:lnTo>
                  <a:pt x="863980" y="401320"/>
                </a:lnTo>
                <a:lnTo>
                  <a:pt x="858901" y="356870"/>
                </a:lnTo>
                <a:lnTo>
                  <a:pt x="854938" y="344170"/>
                </a:lnTo>
                <a:lnTo>
                  <a:pt x="822959" y="344170"/>
                </a:lnTo>
                <a:lnTo>
                  <a:pt x="821689" y="342900"/>
                </a:lnTo>
                <a:close/>
              </a:path>
              <a:path w="1418716" h="1207770">
                <a:moveTo>
                  <a:pt x="843147" y="797271"/>
                </a:moveTo>
                <a:lnTo>
                  <a:pt x="843406" y="797560"/>
                </a:lnTo>
                <a:lnTo>
                  <a:pt x="843914" y="797560"/>
                </a:lnTo>
                <a:lnTo>
                  <a:pt x="843147" y="797271"/>
                </a:lnTo>
                <a:close/>
              </a:path>
              <a:path w="1418716" h="1207770">
                <a:moveTo>
                  <a:pt x="843845" y="797496"/>
                </a:moveTo>
                <a:lnTo>
                  <a:pt x="844041" y="797560"/>
                </a:lnTo>
                <a:lnTo>
                  <a:pt x="843845" y="797496"/>
                </a:lnTo>
                <a:close/>
              </a:path>
              <a:path w="1418716" h="1207770">
                <a:moveTo>
                  <a:pt x="842518" y="796290"/>
                </a:moveTo>
                <a:lnTo>
                  <a:pt x="843845" y="797496"/>
                </a:lnTo>
                <a:lnTo>
                  <a:pt x="844041" y="797560"/>
                </a:lnTo>
                <a:lnTo>
                  <a:pt x="842518" y="796290"/>
                </a:lnTo>
                <a:close/>
              </a:path>
              <a:path w="1418716" h="1207770">
                <a:moveTo>
                  <a:pt x="1359465" y="63933"/>
                </a:moveTo>
                <a:lnTo>
                  <a:pt x="1353057" y="73660"/>
                </a:lnTo>
                <a:lnTo>
                  <a:pt x="1337055" y="99060"/>
                </a:lnTo>
                <a:lnTo>
                  <a:pt x="1283715" y="182880"/>
                </a:lnTo>
                <a:lnTo>
                  <a:pt x="1264665" y="213360"/>
                </a:lnTo>
                <a:lnTo>
                  <a:pt x="1244853" y="243840"/>
                </a:lnTo>
                <a:lnTo>
                  <a:pt x="1224788" y="275590"/>
                </a:lnTo>
                <a:lnTo>
                  <a:pt x="1204214" y="308610"/>
                </a:lnTo>
                <a:lnTo>
                  <a:pt x="1182093" y="342900"/>
                </a:lnTo>
                <a:lnTo>
                  <a:pt x="1120013" y="439420"/>
                </a:lnTo>
                <a:lnTo>
                  <a:pt x="1077721" y="502920"/>
                </a:lnTo>
                <a:lnTo>
                  <a:pt x="1056893" y="534670"/>
                </a:lnTo>
                <a:lnTo>
                  <a:pt x="1036446" y="565150"/>
                </a:lnTo>
                <a:lnTo>
                  <a:pt x="1016380" y="594360"/>
                </a:lnTo>
                <a:lnTo>
                  <a:pt x="996568" y="622300"/>
                </a:lnTo>
                <a:lnTo>
                  <a:pt x="977518" y="648970"/>
                </a:lnTo>
                <a:lnTo>
                  <a:pt x="959103" y="673100"/>
                </a:lnTo>
                <a:lnTo>
                  <a:pt x="941323" y="697230"/>
                </a:lnTo>
                <a:lnTo>
                  <a:pt x="924559" y="717550"/>
                </a:lnTo>
                <a:lnTo>
                  <a:pt x="908557" y="737870"/>
                </a:lnTo>
                <a:lnTo>
                  <a:pt x="900938" y="746760"/>
                </a:lnTo>
                <a:lnTo>
                  <a:pt x="893698" y="754380"/>
                </a:lnTo>
                <a:lnTo>
                  <a:pt x="886713" y="762000"/>
                </a:lnTo>
                <a:lnTo>
                  <a:pt x="879982" y="768350"/>
                </a:lnTo>
                <a:lnTo>
                  <a:pt x="873759" y="774700"/>
                </a:lnTo>
                <a:lnTo>
                  <a:pt x="867790" y="779780"/>
                </a:lnTo>
                <a:lnTo>
                  <a:pt x="862202" y="784860"/>
                </a:lnTo>
                <a:lnTo>
                  <a:pt x="842263" y="796059"/>
                </a:lnTo>
                <a:lnTo>
                  <a:pt x="844041" y="797560"/>
                </a:lnTo>
                <a:lnTo>
                  <a:pt x="891254" y="797560"/>
                </a:lnTo>
                <a:lnTo>
                  <a:pt x="892936" y="796290"/>
                </a:lnTo>
                <a:lnTo>
                  <a:pt x="899921" y="788670"/>
                </a:lnTo>
                <a:lnTo>
                  <a:pt x="907160" y="781050"/>
                </a:lnTo>
                <a:lnTo>
                  <a:pt x="914653" y="773430"/>
                </a:lnTo>
                <a:lnTo>
                  <a:pt x="922273" y="765810"/>
                </a:lnTo>
                <a:lnTo>
                  <a:pt x="930147" y="755650"/>
                </a:lnTo>
                <a:lnTo>
                  <a:pt x="963802" y="715010"/>
                </a:lnTo>
                <a:lnTo>
                  <a:pt x="1000505" y="665480"/>
                </a:lnTo>
                <a:lnTo>
                  <a:pt x="1039621" y="610870"/>
                </a:lnTo>
                <a:lnTo>
                  <a:pt x="1080642" y="551180"/>
                </a:lnTo>
                <a:lnTo>
                  <a:pt x="1101470" y="519430"/>
                </a:lnTo>
                <a:lnTo>
                  <a:pt x="1122679" y="487680"/>
                </a:lnTo>
                <a:lnTo>
                  <a:pt x="1216068" y="342820"/>
                </a:lnTo>
                <a:lnTo>
                  <a:pt x="1228343" y="323850"/>
                </a:lnTo>
                <a:lnTo>
                  <a:pt x="1248917" y="290830"/>
                </a:lnTo>
                <a:lnTo>
                  <a:pt x="1307972" y="198120"/>
                </a:lnTo>
                <a:lnTo>
                  <a:pt x="1326388" y="168910"/>
                </a:lnTo>
                <a:lnTo>
                  <a:pt x="1361185" y="114300"/>
                </a:lnTo>
                <a:lnTo>
                  <a:pt x="1377188" y="88900"/>
                </a:lnTo>
                <a:lnTo>
                  <a:pt x="1383222" y="79574"/>
                </a:lnTo>
                <a:lnTo>
                  <a:pt x="1359465" y="63933"/>
                </a:lnTo>
                <a:close/>
              </a:path>
              <a:path w="1418716" h="1207770">
                <a:moveTo>
                  <a:pt x="842247" y="796064"/>
                </a:moveTo>
                <a:lnTo>
                  <a:pt x="843845" y="797496"/>
                </a:lnTo>
                <a:lnTo>
                  <a:pt x="842247" y="796064"/>
                </a:lnTo>
                <a:close/>
              </a:path>
              <a:path w="1418716" h="1207770">
                <a:moveTo>
                  <a:pt x="842208" y="796075"/>
                </a:moveTo>
                <a:lnTo>
                  <a:pt x="842263" y="796290"/>
                </a:lnTo>
                <a:lnTo>
                  <a:pt x="843147" y="797271"/>
                </a:lnTo>
                <a:lnTo>
                  <a:pt x="843840" y="797494"/>
                </a:lnTo>
                <a:lnTo>
                  <a:pt x="842208" y="796075"/>
                </a:lnTo>
                <a:close/>
              </a:path>
              <a:path w="1418716" h="1207770">
                <a:moveTo>
                  <a:pt x="842086" y="796112"/>
                </a:moveTo>
                <a:lnTo>
                  <a:pt x="843147" y="797271"/>
                </a:lnTo>
                <a:lnTo>
                  <a:pt x="842086" y="796112"/>
                </a:lnTo>
                <a:close/>
              </a:path>
              <a:path w="1418716" h="1207770">
                <a:moveTo>
                  <a:pt x="842044" y="796125"/>
                </a:moveTo>
                <a:lnTo>
                  <a:pt x="841501" y="796290"/>
                </a:lnTo>
                <a:lnTo>
                  <a:pt x="840104" y="796290"/>
                </a:lnTo>
                <a:lnTo>
                  <a:pt x="843126" y="797264"/>
                </a:lnTo>
                <a:lnTo>
                  <a:pt x="842044" y="796125"/>
                </a:lnTo>
                <a:close/>
              </a:path>
              <a:path w="1418716" h="1207770">
                <a:moveTo>
                  <a:pt x="842163" y="796089"/>
                </a:moveTo>
                <a:lnTo>
                  <a:pt x="842263" y="796290"/>
                </a:lnTo>
                <a:lnTo>
                  <a:pt x="842163" y="796089"/>
                </a:lnTo>
                <a:close/>
              </a:path>
              <a:path w="1418716" h="1207770">
                <a:moveTo>
                  <a:pt x="840993" y="795020"/>
                </a:moveTo>
                <a:lnTo>
                  <a:pt x="842086" y="796112"/>
                </a:lnTo>
                <a:lnTo>
                  <a:pt x="841578" y="795527"/>
                </a:lnTo>
                <a:lnTo>
                  <a:pt x="840993" y="795020"/>
                </a:lnTo>
                <a:close/>
              </a:path>
              <a:path w="1418716" h="1207770">
                <a:moveTo>
                  <a:pt x="841578" y="795527"/>
                </a:moveTo>
                <a:lnTo>
                  <a:pt x="842100" y="796108"/>
                </a:lnTo>
                <a:lnTo>
                  <a:pt x="842037" y="795927"/>
                </a:lnTo>
                <a:lnTo>
                  <a:pt x="841578" y="795527"/>
                </a:lnTo>
                <a:close/>
              </a:path>
              <a:path w="1418716" h="1207770">
                <a:moveTo>
                  <a:pt x="841501" y="795443"/>
                </a:moveTo>
                <a:lnTo>
                  <a:pt x="842117" y="795996"/>
                </a:lnTo>
                <a:lnTo>
                  <a:pt x="842010" y="795866"/>
                </a:lnTo>
                <a:lnTo>
                  <a:pt x="841501" y="795443"/>
                </a:lnTo>
                <a:close/>
              </a:path>
              <a:path w="1418716" h="1207770">
                <a:moveTo>
                  <a:pt x="841120" y="795020"/>
                </a:moveTo>
                <a:lnTo>
                  <a:pt x="841501" y="795443"/>
                </a:lnTo>
                <a:lnTo>
                  <a:pt x="842082" y="795927"/>
                </a:lnTo>
                <a:lnTo>
                  <a:pt x="841120" y="795020"/>
                </a:lnTo>
                <a:close/>
              </a:path>
              <a:path w="1418716" h="1207770">
                <a:moveTo>
                  <a:pt x="841628" y="795020"/>
                </a:moveTo>
                <a:lnTo>
                  <a:pt x="841120" y="795020"/>
                </a:lnTo>
                <a:lnTo>
                  <a:pt x="842052" y="795866"/>
                </a:lnTo>
                <a:lnTo>
                  <a:pt x="841628" y="795020"/>
                </a:lnTo>
                <a:close/>
              </a:path>
              <a:path w="1418716" h="1207770">
                <a:moveTo>
                  <a:pt x="840993" y="795020"/>
                </a:moveTo>
                <a:lnTo>
                  <a:pt x="841578" y="795527"/>
                </a:lnTo>
                <a:lnTo>
                  <a:pt x="840993" y="795020"/>
                </a:lnTo>
                <a:close/>
              </a:path>
              <a:path w="1418716" h="1207770">
                <a:moveTo>
                  <a:pt x="841120" y="795020"/>
                </a:moveTo>
                <a:lnTo>
                  <a:pt x="841501" y="795443"/>
                </a:lnTo>
                <a:lnTo>
                  <a:pt x="841120" y="795020"/>
                </a:lnTo>
                <a:close/>
              </a:path>
              <a:path w="1418716" h="1207770">
                <a:moveTo>
                  <a:pt x="819530" y="340360"/>
                </a:moveTo>
                <a:lnTo>
                  <a:pt x="822959" y="344170"/>
                </a:lnTo>
                <a:lnTo>
                  <a:pt x="854938" y="344170"/>
                </a:lnTo>
                <a:lnTo>
                  <a:pt x="854422" y="342820"/>
                </a:lnTo>
                <a:lnTo>
                  <a:pt x="853926" y="341630"/>
                </a:lnTo>
                <a:lnTo>
                  <a:pt x="821435" y="341630"/>
                </a:lnTo>
                <a:lnTo>
                  <a:pt x="819530" y="340360"/>
                </a:lnTo>
                <a:close/>
              </a:path>
              <a:path w="1418716" h="1207770">
                <a:moveTo>
                  <a:pt x="800480" y="341630"/>
                </a:moveTo>
                <a:lnTo>
                  <a:pt x="798321" y="342900"/>
                </a:lnTo>
                <a:lnTo>
                  <a:pt x="798536" y="342820"/>
                </a:lnTo>
                <a:lnTo>
                  <a:pt x="800480" y="341630"/>
                </a:lnTo>
                <a:close/>
              </a:path>
              <a:path w="1418716" h="1207770">
                <a:moveTo>
                  <a:pt x="798536" y="342820"/>
                </a:moveTo>
                <a:lnTo>
                  <a:pt x="798321" y="342900"/>
                </a:lnTo>
                <a:lnTo>
                  <a:pt x="798536" y="342820"/>
                </a:lnTo>
                <a:close/>
              </a:path>
              <a:path w="1418716" h="1207770">
                <a:moveTo>
                  <a:pt x="801750" y="341630"/>
                </a:moveTo>
                <a:lnTo>
                  <a:pt x="800480" y="341630"/>
                </a:lnTo>
                <a:lnTo>
                  <a:pt x="798536" y="342820"/>
                </a:lnTo>
                <a:lnTo>
                  <a:pt x="801750" y="341630"/>
                </a:lnTo>
                <a:close/>
              </a:path>
              <a:path w="1418716" h="1207770">
                <a:moveTo>
                  <a:pt x="819001" y="340007"/>
                </a:moveTo>
                <a:lnTo>
                  <a:pt x="821435" y="341630"/>
                </a:lnTo>
                <a:lnTo>
                  <a:pt x="853926" y="341630"/>
                </a:lnTo>
                <a:lnTo>
                  <a:pt x="853397" y="340360"/>
                </a:lnTo>
                <a:lnTo>
                  <a:pt x="820165" y="340360"/>
                </a:lnTo>
                <a:lnTo>
                  <a:pt x="819001" y="340007"/>
                </a:lnTo>
                <a:close/>
              </a:path>
              <a:path w="1418716" h="1207770">
                <a:moveTo>
                  <a:pt x="815975" y="339090"/>
                </a:moveTo>
                <a:lnTo>
                  <a:pt x="813942" y="339090"/>
                </a:lnTo>
                <a:lnTo>
                  <a:pt x="818514" y="340360"/>
                </a:lnTo>
                <a:lnTo>
                  <a:pt x="815975" y="339090"/>
                </a:lnTo>
                <a:close/>
              </a:path>
              <a:path w="1418716" h="1207770">
                <a:moveTo>
                  <a:pt x="817626" y="339090"/>
                </a:moveTo>
                <a:lnTo>
                  <a:pt x="819001" y="340007"/>
                </a:lnTo>
                <a:lnTo>
                  <a:pt x="820165" y="340360"/>
                </a:lnTo>
                <a:lnTo>
                  <a:pt x="817626" y="339090"/>
                </a:lnTo>
                <a:close/>
              </a:path>
              <a:path w="1418716" h="1207770">
                <a:moveTo>
                  <a:pt x="852868" y="339090"/>
                </a:moveTo>
                <a:lnTo>
                  <a:pt x="817626" y="339090"/>
                </a:lnTo>
                <a:lnTo>
                  <a:pt x="820165" y="340360"/>
                </a:lnTo>
                <a:lnTo>
                  <a:pt x="853397" y="340360"/>
                </a:lnTo>
                <a:lnTo>
                  <a:pt x="852868" y="339090"/>
                </a:lnTo>
                <a:close/>
              </a:path>
              <a:path w="1418716" h="1207770">
                <a:moveTo>
                  <a:pt x="817626" y="339090"/>
                </a:moveTo>
                <a:lnTo>
                  <a:pt x="815975" y="339090"/>
                </a:lnTo>
                <a:lnTo>
                  <a:pt x="819001" y="340007"/>
                </a:lnTo>
                <a:lnTo>
                  <a:pt x="817626" y="339090"/>
                </a:lnTo>
                <a:close/>
              </a:path>
              <a:path w="1418716" h="1207770">
                <a:moveTo>
                  <a:pt x="1412329" y="52070"/>
                </a:moveTo>
                <a:lnTo>
                  <a:pt x="1367281" y="52070"/>
                </a:lnTo>
                <a:lnTo>
                  <a:pt x="1391157" y="67310"/>
                </a:lnTo>
                <a:lnTo>
                  <a:pt x="1383222" y="79574"/>
                </a:lnTo>
                <a:lnTo>
                  <a:pt x="1407032" y="95250"/>
                </a:lnTo>
                <a:lnTo>
                  <a:pt x="1412329" y="52070"/>
                </a:lnTo>
                <a:close/>
              </a:path>
              <a:path w="1418716" h="1207770">
                <a:moveTo>
                  <a:pt x="1367281" y="52070"/>
                </a:moveTo>
                <a:lnTo>
                  <a:pt x="1359465" y="63933"/>
                </a:lnTo>
                <a:lnTo>
                  <a:pt x="1383222" y="79574"/>
                </a:lnTo>
                <a:lnTo>
                  <a:pt x="1391157" y="67310"/>
                </a:lnTo>
                <a:lnTo>
                  <a:pt x="1367281" y="52070"/>
                </a:lnTo>
                <a:close/>
              </a:path>
              <a:path w="1418716" h="1207770">
                <a:moveTo>
                  <a:pt x="1418716" y="0"/>
                </a:moveTo>
                <a:lnTo>
                  <a:pt x="1335658" y="48260"/>
                </a:lnTo>
                <a:lnTo>
                  <a:pt x="1359465" y="63933"/>
                </a:lnTo>
                <a:lnTo>
                  <a:pt x="1367281" y="52070"/>
                </a:lnTo>
                <a:lnTo>
                  <a:pt x="1412329" y="52070"/>
                </a:lnTo>
                <a:lnTo>
                  <a:pt x="1418716" y="0"/>
                </a:lnTo>
                <a:close/>
              </a:path>
            </a:pathLst>
          </a:custGeom>
          <a:solidFill>
            <a:srgbClr val="FF0000"/>
          </a:solidFill>
        </p:spPr>
        <p:txBody>
          <a:bodyPr wrap="square" lIns="0" tIns="0" rIns="0" bIns="0" rtlCol="0">
            <a:noAutofit/>
          </a:bodyPr>
          <a:lstStyle/>
          <a:p>
            <a:endParaRPr/>
          </a:p>
        </p:txBody>
      </p:sp>
      <p:sp>
        <p:nvSpPr>
          <p:cNvPr id="8" name="object 8"/>
          <p:cNvSpPr/>
          <p:nvPr/>
        </p:nvSpPr>
        <p:spPr>
          <a:xfrm>
            <a:off x="5880861" y="2840610"/>
            <a:ext cx="786511" cy="901953"/>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p:nvPr/>
        </p:nvSpPr>
        <p:spPr>
          <a:xfrm>
            <a:off x="4355338" y="1491679"/>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6967538" y="915225"/>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solidFill>
            <a:srgbClr val="66FF99"/>
          </a:solidFill>
        </p:spPr>
        <p:txBody>
          <a:bodyPr wrap="square" lIns="0" tIns="0" rIns="0" bIns="0" rtlCol="0">
            <a:noAutofit/>
          </a:bodyPr>
          <a:lstStyle/>
          <a:p>
            <a:endParaRPr/>
          </a:p>
        </p:txBody>
      </p:sp>
      <p:sp>
        <p:nvSpPr>
          <p:cNvPr id="11" name="object 11"/>
          <p:cNvSpPr/>
          <p:nvPr/>
        </p:nvSpPr>
        <p:spPr>
          <a:xfrm>
            <a:off x="6967538" y="915225"/>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ln w="9525">
            <a:solidFill>
              <a:srgbClr val="000000"/>
            </a:solidFill>
          </a:ln>
        </p:spPr>
        <p:txBody>
          <a:bodyPr wrap="square" lIns="0" tIns="0" rIns="0" bIns="0" rtlCol="0">
            <a:noAutofit/>
          </a:bodyPr>
          <a:lstStyle/>
          <a:p>
            <a:endParaRPr/>
          </a:p>
        </p:txBody>
      </p:sp>
      <p:sp>
        <p:nvSpPr>
          <p:cNvPr id="12" name="object 12"/>
          <p:cNvSpPr/>
          <p:nvPr/>
        </p:nvSpPr>
        <p:spPr>
          <a:xfrm>
            <a:off x="4914900" y="915098"/>
            <a:ext cx="647700" cy="287337"/>
          </a:xfrm>
          <a:custGeom>
            <a:avLst/>
            <a:gdLst/>
            <a:ahLst/>
            <a:cxnLst/>
            <a:rect l="l" t="t" r="r" b="b"/>
            <a:pathLst>
              <a:path w="647700" h="287337">
                <a:moveTo>
                  <a:pt x="0" y="287337"/>
                </a:moveTo>
                <a:lnTo>
                  <a:pt x="647700" y="287337"/>
                </a:lnTo>
                <a:lnTo>
                  <a:pt x="647700" y="0"/>
                </a:lnTo>
                <a:lnTo>
                  <a:pt x="0" y="0"/>
                </a:lnTo>
                <a:lnTo>
                  <a:pt x="0" y="287337"/>
                </a:lnTo>
                <a:close/>
              </a:path>
            </a:pathLst>
          </a:custGeom>
          <a:solidFill>
            <a:srgbClr val="FFFF00"/>
          </a:solidFill>
        </p:spPr>
        <p:txBody>
          <a:bodyPr wrap="square" lIns="0" tIns="0" rIns="0" bIns="0" rtlCol="0">
            <a:noAutofit/>
          </a:bodyPr>
          <a:lstStyle/>
          <a:p>
            <a:endParaRPr/>
          </a:p>
        </p:txBody>
      </p:sp>
      <p:sp>
        <p:nvSpPr>
          <p:cNvPr id="13" name="object 13"/>
          <p:cNvSpPr/>
          <p:nvPr/>
        </p:nvSpPr>
        <p:spPr>
          <a:xfrm>
            <a:off x="4914900" y="915098"/>
            <a:ext cx="647700" cy="287337"/>
          </a:xfrm>
          <a:custGeom>
            <a:avLst/>
            <a:gdLst/>
            <a:ahLst/>
            <a:cxnLst/>
            <a:rect l="l" t="t" r="r" b="b"/>
            <a:pathLst>
              <a:path w="647700" h="287337">
                <a:moveTo>
                  <a:pt x="0" y="287337"/>
                </a:moveTo>
                <a:lnTo>
                  <a:pt x="647700" y="287337"/>
                </a:lnTo>
                <a:lnTo>
                  <a:pt x="647700" y="0"/>
                </a:lnTo>
                <a:lnTo>
                  <a:pt x="0" y="0"/>
                </a:lnTo>
                <a:lnTo>
                  <a:pt x="0" y="287337"/>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5579236"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solidFill>
            <a:srgbClr val="66FF99"/>
          </a:solidFill>
        </p:spPr>
        <p:txBody>
          <a:bodyPr wrap="square" lIns="0" tIns="0" rIns="0" bIns="0" rtlCol="0">
            <a:noAutofit/>
          </a:bodyPr>
          <a:lstStyle/>
          <a:p>
            <a:endParaRPr/>
          </a:p>
        </p:txBody>
      </p:sp>
      <p:sp>
        <p:nvSpPr>
          <p:cNvPr id="15" name="object 15"/>
          <p:cNvSpPr/>
          <p:nvPr/>
        </p:nvSpPr>
        <p:spPr>
          <a:xfrm>
            <a:off x="5579236"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6155563"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6155563"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ln w="9525">
            <a:solidFill>
              <a:srgbClr val="000000"/>
            </a:solidFill>
          </a:ln>
        </p:spPr>
        <p:txBody>
          <a:bodyPr wrap="square" lIns="0" tIns="0" rIns="0" bIns="0" rtlCol="0">
            <a:noAutofit/>
          </a:bodyPr>
          <a:lstStyle/>
          <a:p>
            <a:endParaRPr/>
          </a:p>
        </p:txBody>
      </p:sp>
      <p:sp>
        <p:nvSpPr>
          <p:cNvPr id="18" name="object 18"/>
          <p:cNvSpPr/>
          <p:nvPr/>
        </p:nvSpPr>
        <p:spPr>
          <a:xfrm>
            <a:off x="7523988"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solidFill>
            <a:srgbClr val="66FF99"/>
          </a:solidFill>
        </p:spPr>
        <p:txBody>
          <a:bodyPr wrap="square" lIns="0" tIns="0" rIns="0" bIns="0" rtlCol="0">
            <a:noAutofit/>
          </a:bodyPr>
          <a:lstStyle/>
          <a:p>
            <a:endParaRPr/>
          </a:p>
        </p:txBody>
      </p:sp>
      <p:sp>
        <p:nvSpPr>
          <p:cNvPr id="19" name="object 19"/>
          <p:cNvSpPr/>
          <p:nvPr/>
        </p:nvSpPr>
        <p:spPr>
          <a:xfrm>
            <a:off x="7523988"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ln w="9525">
            <a:solidFill>
              <a:srgbClr val="000000"/>
            </a:solidFill>
          </a:ln>
        </p:spPr>
        <p:txBody>
          <a:bodyPr wrap="square" lIns="0" tIns="0" rIns="0" bIns="0" rtlCol="0">
            <a:noAutofit/>
          </a:bodyPr>
          <a:lstStyle/>
          <a:p>
            <a:endParaRPr/>
          </a:p>
        </p:txBody>
      </p:sp>
      <p:sp>
        <p:nvSpPr>
          <p:cNvPr id="20" name="object 20"/>
          <p:cNvSpPr/>
          <p:nvPr/>
        </p:nvSpPr>
        <p:spPr>
          <a:xfrm>
            <a:off x="8100186"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solidFill>
            <a:srgbClr val="FFFFFF"/>
          </a:solidFill>
        </p:spPr>
        <p:txBody>
          <a:bodyPr wrap="square" lIns="0" tIns="0" rIns="0" bIns="0" rtlCol="0">
            <a:noAutofit/>
          </a:bodyPr>
          <a:lstStyle/>
          <a:p>
            <a:endParaRPr/>
          </a:p>
        </p:txBody>
      </p:sp>
      <p:sp>
        <p:nvSpPr>
          <p:cNvPr id="21" name="object 21"/>
          <p:cNvSpPr txBox="1"/>
          <p:nvPr/>
        </p:nvSpPr>
        <p:spPr>
          <a:xfrm>
            <a:off x="474370" y="3188970"/>
            <a:ext cx="3134995" cy="3220720"/>
          </a:xfrm>
          <a:prstGeom prst="rect">
            <a:avLst/>
          </a:prstGeom>
        </p:spPr>
        <p:txBody>
          <a:bodyPr vert="horz" wrap="square" lIns="0" tIns="0" rIns="0" bIns="0" rtlCol="0">
            <a:noAutofit/>
          </a:bodyPr>
          <a:lstStyle/>
          <a:p>
            <a:pPr marR="1092835" algn="ctr">
              <a:lnSpc>
                <a:spcPct val="100000"/>
              </a:lnSpc>
            </a:pPr>
            <a:r>
              <a:rPr sz="2000" spc="10" dirty="0" smtClean="0">
                <a:solidFill>
                  <a:srgbClr val="006FC0"/>
                </a:solidFill>
                <a:latin typeface="宋体"/>
                <a:cs typeface="宋体"/>
              </a:rPr>
              <a:t>物理层</a:t>
            </a:r>
            <a:endParaRPr sz="2000" dirty="0">
              <a:latin typeface="宋体"/>
              <a:cs typeface="宋体"/>
            </a:endParaRPr>
          </a:p>
          <a:p>
            <a:pPr marR="1092835" algn="ctr">
              <a:lnSpc>
                <a:spcPct val="100000"/>
              </a:lnSpc>
            </a:pPr>
            <a:r>
              <a:rPr sz="2000" dirty="0" smtClean="0">
                <a:latin typeface="宋体"/>
                <a:cs typeface="宋体"/>
              </a:rPr>
              <a:t>比特接收</a:t>
            </a:r>
            <a:endParaRPr sz="2000" dirty="0">
              <a:latin typeface="宋体"/>
              <a:cs typeface="宋体"/>
            </a:endParaRPr>
          </a:p>
          <a:p>
            <a:pPr>
              <a:lnSpc>
                <a:spcPts val="900"/>
              </a:lnSpc>
              <a:spcBef>
                <a:spcPts val="38"/>
              </a:spcBef>
            </a:pPr>
            <a:endParaRPr sz="900" dirty="0"/>
          </a:p>
          <a:p>
            <a:pPr marL="1316355" marR="194945" indent="-1270" algn="ctr">
              <a:lnSpc>
                <a:spcPct val="100000"/>
              </a:lnSpc>
            </a:pPr>
            <a:r>
              <a:rPr sz="2000" spc="10" dirty="0" smtClean="0">
                <a:solidFill>
                  <a:srgbClr val="006FC0"/>
                </a:solidFill>
                <a:latin typeface="宋体"/>
                <a:cs typeface="宋体"/>
              </a:rPr>
              <a:t>数据链路层 </a:t>
            </a:r>
            <a:r>
              <a:rPr sz="2000" spc="-10" dirty="0" smtClean="0">
                <a:latin typeface="Comic Sans MS"/>
                <a:cs typeface="Comic Sans MS"/>
              </a:rPr>
              <a:t>e</a:t>
            </a:r>
            <a:r>
              <a:rPr sz="2000" spc="0" dirty="0" smtClean="0">
                <a:latin typeface="Comic Sans MS"/>
                <a:cs typeface="Comic Sans MS"/>
              </a:rPr>
              <a:t>.</a:t>
            </a:r>
            <a:r>
              <a:rPr sz="2000" spc="5" dirty="0" smtClean="0">
                <a:latin typeface="Comic Sans MS"/>
                <a:cs typeface="Comic Sans MS"/>
              </a:rPr>
              <a:t>g</a:t>
            </a:r>
            <a:r>
              <a:rPr sz="2000" spc="0" dirty="0" smtClean="0">
                <a:latin typeface="Comic Sans MS"/>
                <a:cs typeface="Comic Sans MS"/>
              </a:rPr>
              <a:t>.,</a:t>
            </a:r>
            <a:r>
              <a:rPr sz="2000" spc="-20" dirty="0" smtClean="0">
                <a:latin typeface="Comic Sans MS"/>
                <a:cs typeface="Comic Sans MS"/>
              </a:rPr>
              <a:t> </a:t>
            </a:r>
            <a:r>
              <a:rPr sz="2000" spc="0" dirty="0" smtClean="0">
                <a:latin typeface="Comic Sans MS"/>
                <a:cs typeface="Comic Sans MS"/>
              </a:rPr>
              <a:t>Et</a:t>
            </a:r>
            <a:r>
              <a:rPr sz="2000" spc="-5" dirty="0" smtClean="0">
                <a:latin typeface="Comic Sans MS"/>
                <a:cs typeface="Comic Sans MS"/>
              </a:rPr>
              <a:t>h</a:t>
            </a:r>
            <a:r>
              <a:rPr sz="2000" spc="-10" dirty="0" smtClean="0">
                <a:latin typeface="Comic Sans MS"/>
                <a:cs typeface="Comic Sans MS"/>
              </a:rPr>
              <a:t>e</a:t>
            </a:r>
            <a:r>
              <a:rPr sz="2000" spc="0" dirty="0" smtClean="0">
                <a:latin typeface="Comic Sans MS"/>
                <a:cs typeface="Comic Sans MS"/>
              </a:rPr>
              <a:t>r</a:t>
            </a:r>
            <a:r>
              <a:rPr sz="2000" spc="-10" dirty="0" smtClean="0">
                <a:latin typeface="Comic Sans MS"/>
                <a:cs typeface="Comic Sans MS"/>
              </a:rPr>
              <a:t>ne</a:t>
            </a:r>
            <a:r>
              <a:rPr sz="2000" spc="0" dirty="0" smtClean="0">
                <a:latin typeface="Comic Sans MS"/>
                <a:cs typeface="Comic Sans MS"/>
              </a:rPr>
              <a:t>t </a:t>
            </a:r>
            <a:r>
              <a:rPr sz="2000" spc="-5" dirty="0" smtClean="0">
                <a:latin typeface="Comic Sans MS"/>
                <a:cs typeface="Comic Sans MS"/>
              </a:rPr>
              <a:t>(</a:t>
            </a:r>
            <a:r>
              <a:rPr sz="2000" spc="0" dirty="0" smtClean="0">
                <a:latin typeface="宋体"/>
                <a:cs typeface="宋体"/>
              </a:rPr>
              <a:t>协议、拆封</a:t>
            </a:r>
            <a:r>
              <a:rPr sz="2000" spc="0" dirty="0" smtClean="0">
                <a:latin typeface="Comic Sans MS"/>
                <a:cs typeface="Comic Sans MS"/>
              </a:rPr>
              <a:t>)</a:t>
            </a:r>
            <a:endParaRPr sz="2000" dirty="0">
              <a:latin typeface="Comic Sans MS"/>
              <a:cs typeface="Comic Sans MS"/>
            </a:endParaRPr>
          </a:p>
          <a:p>
            <a:pPr>
              <a:lnSpc>
                <a:spcPts val="900"/>
              </a:lnSpc>
              <a:spcBef>
                <a:spcPts val="4"/>
              </a:spcBef>
            </a:pPr>
            <a:endParaRPr sz="900" dirty="0"/>
          </a:p>
          <a:p>
            <a:pPr>
              <a:lnSpc>
                <a:spcPts val="1000"/>
              </a:lnSpc>
            </a:pPr>
            <a:endParaRPr sz="1000" dirty="0"/>
          </a:p>
          <a:p>
            <a:pPr marL="12700" marR="317500">
              <a:lnSpc>
                <a:spcPct val="98000"/>
              </a:lnSpc>
            </a:pPr>
            <a:r>
              <a:rPr sz="2000" dirty="0" smtClean="0">
                <a:latin typeface="宋体"/>
                <a:cs typeface="宋体"/>
              </a:rPr>
              <a:t>利用</a:t>
            </a:r>
            <a:r>
              <a:rPr sz="2000" spc="10" dirty="0" smtClean="0">
                <a:solidFill>
                  <a:srgbClr val="C00000"/>
                </a:solidFill>
                <a:latin typeface="宋体"/>
                <a:cs typeface="宋体"/>
              </a:rPr>
              <a:t>二叉树</a:t>
            </a:r>
            <a:r>
              <a:rPr sz="2000" spc="0" dirty="0" smtClean="0">
                <a:latin typeface="宋体"/>
                <a:cs typeface="宋体"/>
              </a:rPr>
              <a:t>数据结构，实 现转发表的二分查找。 每秒</a:t>
            </a:r>
            <a:r>
              <a:rPr sz="2000" spc="0" dirty="0" smtClean="0">
                <a:solidFill>
                  <a:srgbClr val="C00000"/>
                </a:solidFill>
                <a:latin typeface="宋体"/>
                <a:cs typeface="宋体"/>
              </a:rPr>
              <a:t>百万次</a:t>
            </a:r>
            <a:r>
              <a:rPr sz="2000" spc="0" dirty="0" smtClean="0">
                <a:latin typeface="宋体"/>
                <a:cs typeface="宋体"/>
              </a:rPr>
              <a:t>量级的查找！</a:t>
            </a:r>
            <a:endParaRPr sz="2000" dirty="0">
              <a:latin typeface="宋体"/>
              <a:cs typeface="宋体"/>
            </a:endParaRPr>
          </a:p>
          <a:p>
            <a:pPr>
              <a:lnSpc>
                <a:spcPts val="1300"/>
              </a:lnSpc>
              <a:spcBef>
                <a:spcPts val="1"/>
              </a:spcBef>
            </a:pPr>
            <a:endParaRPr sz="1300" dirty="0"/>
          </a:p>
          <a:p>
            <a:pPr marL="372110">
              <a:lnSpc>
                <a:spcPts val="2155"/>
              </a:lnSpc>
            </a:pPr>
            <a:r>
              <a:rPr sz="1800" spc="10" dirty="0" smtClean="0">
                <a:solidFill>
                  <a:srgbClr val="FF0000"/>
                </a:solidFill>
                <a:latin typeface="宋体"/>
                <a:cs typeface="宋体"/>
              </a:rPr>
              <a:t>思考</a:t>
            </a:r>
            <a:r>
              <a:rPr sz="1800" spc="0" dirty="0" smtClean="0">
                <a:latin typeface="宋体"/>
                <a:cs typeface="宋体"/>
              </a:rPr>
              <a:t>：能否比二叉树更快？</a:t>
            </a:r>
            <a:endParaRPr sz="1800" dirty="0">
              <a:latin typeface="宋体"/>
              <a:cs typeface="宋体"/>
            </a:endParaRPr>
          </a:p>
        </p:txBody>
      </p:sp>
      <p:sp>
        <p:nvSpPr>
          <p:cNvPr id="23" name="object 23"/>
          <p:cNvSpPr txBox="1"/>
          <p:nvPr/>
        </p:nvSpPr>
        <p:spPr>
          <a:xfrm>
            <a:off x="7023419" y="914400"/>
            <a:ext cx="469900" cy="286385"/>
          </a:xfrm>
          <a:prstGeom prst="rect">
            <a:avLst/>
          </a:prstGeom>
        </p:spPr>
        <p:txBody>
          <a:bodyPr vert="horz" wrap="square" lIns="0" tIns="0" rIns="0" bIns="0" rtlCol="0">
            <a:noAutofit/>
          </a:bodyPr>
          <a:lstStyle/>
          <a:p>
            <a:pPr marL="12700">
              <a:lnSpc>
                <a:spcPct val="100000"/>
              </a:lnSpc>
            </a:pPr>
            <a:r>
              <a:rPr sz="1800" dirty="0" smtClean="0">
                <a:latin typeface="Times New Roman"/>
                <a:cs typeface="Times New Roman"/>
              </a:rPr>
              <a:t>I</a:t>
            </a:r>
            <a:r>
              <a:rPr sz="1800" spc="-5" dirty="0" smtClean="0">
                <a:latin typeface="Times New Roman"/>
                <a:cs typeface="Times New Roman"/>
              </a:rPr>
              <a:t>P</a:t>
            </a:r>
            <a:r>
              <a:rPr sz="1800" spc="0" dirty="0" smtClean="0">
                <a:latin typeface="Times New Roman"/>
                <a:cs typeface="Times New Roman"/>
              </a:rPr>
              <a:t>-H</a:t>
            </a:r>
            <a:endParaRPr sz="1800">
              <a:latin typeface="Times New Roman"/>
              <a:cs typeface="Times New Roman"/>
            </a:endParaRPr>
          </a:p>
        </p:txBody>
      </p:sp>
      <p:sp>
        <p:nvSpPr>
          <p:cNvPr id="24" name="object 24"/>
          <p:cNvSpPr txBox="1"/>
          <p:nvPr/>
        </p:nvSpPr>
        <p:spPr>
          <a:xfrm>
            <a:off x="4954142" y="914400"/>
            <a:ext cx="571500" cy="286385"/>
          </a:xfrm>
          <a:prstGeom prst="rect">
            <a:avLst/>
          </a:prstGeom>
        </p:spPr>
        <p:txBody>
          <a:bodyPr vert="horz" wrap="square" lIns="0" tIns="0" rIns="0" bIns="0" rtlCol="0">
            <a:noAutofit/>
          </a:bodyPr>
          <a:lstStyle/>
          <a:p>
            <a:pPr marL="12700">
              <a:lnSpc>
                <a:spcPct val="100000"/>
              </a:lnSpc>
            </a:pPr>
            <a:r>
              <a:rPr sz="1800" spc="-5" dirty="0" smtClean="0">
                <a:latin typeface="Times New Roman"/>
                <a:cs typeface="Times New Roman"/>
              </a:rPr>
              <a:t>D</a:t>
            </a:r>
            <a:r>
              <a:rPr sz="1800" spc="0" dirty="0" smtClean="0">
                <a:latin typeface="Times New Roman"/>
                <a:cs typeface="Times New Roman"/>
              </a:rPr>
              <a:t>L-H</a:t>
            </a:r>
            <a:endParaRPr sz="1800">
              <a:latin typeface="Times New Roman"/>
              <a:cs typeface="Times New Roman"/>
            </a:endParaRPr>
          </a:p>
        </p:txBody>
      </p:sp>
      <p:sp>
        <p:nvSpPr>
          <p:cNvPr id="25" name="object 25"/>
          <p:cNvSpPr txBox="1"/>
          <p:nvPr/>
        </p:nvSpPr>
        <p:spPr>
          <a:xfrm>
            <a:off x="5634990" y="914400"/>
            <a:ext cx="469900" cy="286385"/>
          </a:xfrm>
          <a:prstGeom prst="rect">
            <a:avLst/>
          </a:prstGeom>
        </p:spPr>
        <p:txBody>
          <a:bodyPr vert="horz" wrap="square" lIns="0" tIns="0" rIns="0" bIns="0" rtlCol="0">
            <a:noAutofit/>
          </a:bodyPr>
          <a:lstStyle/>
          <a:p>
            <a:pPr marL="12700">
              <a:lnSpc>
                <a:spcPct val="100000"/>
              </a:lnSpc>
            </a:pPr>
            <a:r>
              <a:rPr sz="1800" dirty="0" smtClean="0">
                <a:latin typeface="Times New Roman"/>
                <a:cs typeface="Times New Roman"/>
              </a:rPr>
              <a:t>I</a:t>
            </a:r>
            <a:r>
              <a:rPr sz="1800" spc="-5" dirty="0" smtClean="0">
                <a:latin typeface="Times New Roman"/>
                <a:cs typeface="Times New Roman"/>
              </a:rPr>
              <a:t>P</a:t>
            </a:r>
            <a:r>
              <a:rPr sz="1800" spc="0" dirty="0" smtClean="0">
                <a:latin typeface="Times New Roman"/>
                <a:cs typeface="Times New Roman"/>
              </a:rPr>
              <a:t>-H</a:t>
            </a:r>
            <a:endParaRPr sz="1800">
              <a:latin typeface="Times New Roman"/>
              <a:cs typeface="Times New Roman"/>
            </a:endParaRPr>
          </a:p>
        </p:txBody>
      </p:sp>
      <p:sp>
        <p:nvSpPr>
          <p:cNvPr id="26" name="object 26"/>
          <p:cNvSpPr txBox="1"/>
          <p:nvPr/>
        </p:nvSpPr>
        <p:spPr>
          <a:xfrm>
            <a:off x="6215888" y="914400"/>
            <a:ext cx="457200" cy="286385"/>
          </a:xfrm>
          <a:prstGeom prst="rect">
            <a:avLst/>
          </a:prstGeom>
        </p:spPr>
        <p:txBody>
          <a:bodyPr vert="horz" wrap="square" lIns="0" tIns="0" rIns="0" bIns="0" rtlCol="0">
            <a:noAutofit/>
          </a:bodyPr>
          <a:lstStyle/>
          <a:p>
            <a:pPr marL="12700">
              <a:lnSpc>
                <a:spcPct val="100000"/>
              </a:lnSpc>
            </a:pPr>
            <a:r>
              <a:rPr sz="1800" spc="-10" dirty="0" smtClean="0">
                <a:latin typeface="Times New Roman"/>
                <a:cs typeface="Times New Roman"/>
              </a:rPr>
              <a:t>Data</a:t>
            </a:r>
            <a:endParaRPr sz="1800">
              <a:latin typeface="Times New Roman"/>
              <a:cs typeface="Times New Roman"/>
            </a:endParaRPr>
          </a:p>
        </p:txBody>
      </p:sp>
      <p:sp>
        <p:nvSpPr>
          <p:cNvPr id="27" name="object 27"/>
          <p:cNvSpPr txBox="1"/>
          <p:nvPr/>
        </p:nvSpPr>
        <p:spPr>
          <a:xfrm>
            <a:off x="7580121" y="914400"/>
            <a:ext cx="469900" cy="286385"/>
          </a:xfrm>
          <a:prstGeom prst="rect">
            <a:avLst/>
          </a:prstGeom>
        </p:spPr>
        <p:txBody>
          <a:bodyPr vert="horz" wrap="square" lIns="0" tIns="0" rIns="0" bIns="0" rtlCol="0">
            <a:noAutofit/>
          </a:bodyPr>
          <a:lstStyle/>
          <a:p>
            <a:pPr marL="12700">
              <a:lnSpc>
                <a:spcPct val="100000"/>
              </a:lnSpc>
            </a:pPr>
            <a:r>
              <a:rPr sz="1800" dirty="0" smtClean="0">
                <a:latin typeface="Times New Roman"/>
                <a:cs typeface="Times New Roman"/>
              </a:rPr>
              <a:t>I</a:t>
            </a:r>
            <a:r>
              <a:rPr sz="1800" spc="-5" dirty="0" smtClean="0">
                <a:latin typeface="Times New Roman"/>
                <a:cs typeface="Times New Roman"/>
              </a:rPr>
              <a:t>P</a:t>
            </a:r>
            <a:r>
              <a:rPr sz="1800" spc="0" dirty="0" smtClean="0">
                <a:latin typeface="Times New Roman"/>
                <a:cs typeface="Times New Roman"/>
              </a:rPr>
              <a:t>-H</a:t>
            </a:r>
            <a:endParaRPr sz="1800">
              <a:latin typeface="Times New Roman"/>
              <a:cs typeface="Times New Roman"/>
            </a:endParaRPr>
          </a:p>
        </p:txBody>
      </p:sp>
      <p:sp>
        <p:nvSpPr>
          <p:cNvPr id="28" name="object 28"/>
          <p:cNvSpPr/>
          <p:nvPr/>
        </p:nvSpPr>
        <p:spPr>
          <a:xfrm>
            <a:off x="8100186" y="915353"/>
            <a:ext cx="576262" cy="287337"/>
          </a:xfrm>
          <a:custGeom>
            <a:avLst/>
            <a:gdLst/>
            <a:ahLst/>
            <a:cxnLst/>
            <a:rect l="l" t="t" r="r" b="b"/>
            <a:pathLst>
              <a:path w="576262" h="287337">
                <a:moveTo>
                  <a:pt x="0" y="287337"/>
                </a:moveTo>
                <a:lnTo>
                  <a:pt x="576262" y="287337"/>
                </a:lnTo>
                <a:lnTo>
                  <a:pt x="576262" y="0"/>
                </a:lnTo>
                <a:lnTo>
                  <a:pt x="0" y="0"/>
                </a:lnTo>
                <a:lnTo>
                  <a:pt x="0" y="287337"/>
                </a:lnTo>
                <a:close/>
              </a:path>
            </a:pathLst>
          </a:custGeom>
          <a:ln w="9525">
            <a:solidFill>
              <a:srgbClr val="000000"/>
            </a:solidFill>
          </a:ln>
        </p:spPr>
        <p:txBody>
          <a:bodyPr wrap="square" lIns="0" tIns="0" rIns="0" bIns="0" rtlCol="0">
            <a:noAutofit/>
          </a:bodyPr>
          <a:lstStyle/>
          <a:p>
            <a:endParaRPr/>
          </a:p>
        </p:txBody>
      </p:sp>
      <p:sp>
        <p:nvSpPr>
          <p:cNvPr id="29" name="object 29"/>
          <p:cNvSpPr txBox="1"/>
          <p:nvPr/>
        </p:nvSpPr>
        <p:spPr>
          <a:xfrm>
            <a:off x="8161146" y="914400"/>
            <a:ext cx="457200" cy="286385"/>
          </a:xfrm>
          <a:prstGeom prst="rect">
            <a:avLst/>
          </a:prstGeom>
        </p:spPr>
        <p:txBody>
          <a:bodyPr vert="horz" wrap="square" lIns="0" tIns="0" rIns="0" bIns="0" rtlCol="0">
            <a:noAutofit/>
          </a:bodyPr>
          <a:lstStyle/>
          <a:p>
            <a:pPr marL="12700">
              <a:lnSpc>
                <a:spcPct val="100000"/>
              </a:lnSpc>
            </a:pPr>
            <a:r>
              <a:rPr sz="1800" spc="-10" dirty="0" smtClean="0">
                <a:latin typeface="Times New Roman"/>
                <a:cs typeface="Times New Roman"/>
              </a:rPr>
              <a:t>Data</a:t>
            </a:r>
            <a:endParaRPr sz="1800">
              <a:latin typeface="Times New Roman"/>
              <a:cs typeface="Times New Roman"/>
            </a:endParaRPr>
          </a:p>
        </p:txBody>
      </p:sp>
      <p:graphicFrame>
        <p:nvGraphicFramePr>
          <p:cNvPr id="22" name="object 22"/>
          <p:cNvGraphicFramePr>
            <a:graphicFrameLocks noGrp="1"/>
          </p:cNvGraphicFramePr>
          <p:nvPr>
            <p:extLst>
              <p:ext uri="{D42A27DB-BD31-4B8C-83A1-F6EECF244321}">
                <p14:modId xmlns:p14="http://schemas.microsoft.com/office/powerpoint/2010/main" val="2320866815"/>
              </p:ext>
            </p:extLst>
          </p:nvPr>
        </p:nvGraphicFramePr>
        <p:xfrm>
          <a:off x="3126549" y="1486916"/>
          <a:ext cx="1800288" cy="287337"/>
        </p:xfrm>
        <a:graphic>
          <a:graphicData uri="http://schemas.openxmlformats.org/drawingml/2006/table">
            <a:tbl>
              <a:tblPr firstRow="1" bandRow="1">
                <a:tableStyleId>{2D5ABB26-0587-4C30-8999-92F81FD0307C}</a:tableStyleId>
              </a:tblPr>
              <a:tblGrid>
                <a:gridCol w="647700"/>
                <a:gridCol w="576294"/>
                <a:gridCol w="576294"/>
              </a:tblGrid>
              <a:tr h="287337">
                <a:tc>
                  <a:txBody>
                    <a:bodyPr/>
                    <a:lstStyle/>
                    <a:p>
                      <a:pPr marL="46355">
                        <a:lnSpc>
                          <a:spcPct val="100000"/>
                        </a:lnSpc>
                      </a:pPr>
                      <a:r>
                        <a:rPr sz="1800" spc="-5" dirty="0" smtClean="0">
                          <a:latin typeface="Times New Roman"/>
                          <a:cs typeface="Times New Roman"/>
                        </a:rPr>
                        <a:t>D</a:t>
                      </a:r>
                      <a:r>
                        <a:rPr sz="1800" spc="0" dirty="0" smtClean="0">
                          <a:latin typeface="Times New Roman"/>
                          <a:cs typeface="Times New Roman"/>
                        </a:rPr>
                        <a:t>L-H</a:t>
                      </a: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00"/>
                    </a:solidFill>
                  </a:tcPr>
                </a:tc>
                <a:tc>
                  <a:txBody>
                    <a:bodyPr/>
                    <a:lstStyle/>
                    <a:p>
                      <a:pPr marL="62865">
                        <a:lnSpc>
                          <a:spcPct val="100000"/>
                        </a:lnSpc>
                      </a:pPr>
                      <a:r>
                        <a:rPr sz="1800" dirty="0" smtClean="0">
                          <a:latin typeface="Times New Roman"/>
                          <a:cs typeface="Times New Roman"/>
                        </a:rPr>
                        <a:t>I</a:t>
                      </a:r>
                      <a:r>
                        <a:rPr sz="1800" spc="-5" dirty="0" smtClean="0">
                          <a:latin typeface="Times New Roman"/>
                          <a:cs typeface="Times New Roman"/>
                        </a:rPr>
                        <a:t>P</a:t>
                      </a:r>
                      <a:r>
                        <a:rPr sz="1800" spc="0" dirty="0" smtClean="0">
                          <a:latin typeface="Times New Roman"/>
                          <a:cs typeface="Times New Roman"/>
                        </a:rPr>
                        <a:t>-H</a:t>
                      </a: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66FF99"/>
                    </a:solidFill>
                  </a:tcPr>
                </a:tc>
                <a:tc>
                  <a:txBody>
                    <a:bodyPr/>
                    <a:lstStyle/>
                    <a:p>
                      <a:pPr marL="67945">
                        <a:lnSpc>
                          <a:spcPct val="100000"/>
                        </a:lnSpc>
                      </a:pPr>
                      <a:r>
                        <a:rPr sz="1800" dirty="0" smtClean="0">
                          <a:latin typeface="Times New Roman"/>
                          <a:cs typeface="Times New Roman"/>
                        </a:rPr>
                        <a:t>Data</a:t>
                      </a: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
        <p:nvSpPr>
          <p:cNvPr id="30" name="文本框 29"/>
          <p:cNvSpPr txBox="1"/>
          <p:nvPr/>
        </p:nvSpPr>
        <p:spPr>
          <a:xfrm>
            <a:off x="3581400" y="2678668"/>
            <a:ext cx="914400" cy="369332"/>
          </a:xfrm>
          <a:prstGeom prst="rect">
            <a:avLst/>
          </a:prstGeom>
          <a:noFill/>
        </p:spPr>
        <p:txBody>
          <a:bodyPr wrap="square" rtlCol="0">
            <a:spAutoFit/>
          </a:bodyPr>
          <a:lstStyle/>
          <a:p>
            <a:r>
              <a:rPr kumimoji="1" lang="en-US" altLang="zh-CN" dirty="0"/>
              <a:t> </a:t>
            </a:r>
            <a:r>
              <a:rPr kumimoji="1" lang="en-US" altLang="zh-CN" dirty="0" smtClean="0"/>
              <a:t> </a:t>
            </a:r>
            <a:r>
              <a:rPr kumimoji="1" lang="zh-CN" altLang="en-US" dirty="0" smtClean="0"/>
              <a:t>终端</a:t>
            </a:r>
            <a:endParaRPr kumimoji="1" lang="zh-CN" altLang="en-US" dirty="0"/>
          </a:p>
        </p:txBody>
      </p:sp>
      <p:sp>
        <p:nvSpPr>
          <p:cNvPr id="31" name="文本框 30"/>
          <p:cNvSpPr txBox="1"/>
          <p:nvPr/>
        </p:nvSpPr>
        <p:spPr>
          <a:xfrm>
            <a:off x="5410200" y="2971800"/>
            <a:ext cx="914400" cy="369332"/>
          </a:xfrm>
          <a:prstGeom prst="rect">
            <a:avLst/>
          </a:prstGeom>
          <a:noFill/>
        </p:spPr>
        <p:txBody>
          <a:bodyPr wrap="square" rtlCol="0">
            <a:spAutoFit/>
          </a:bodyPr>
          <a:lstStyle/>
          <a:p>
            <a:r>
              <a:rPr kumimoji="1" lang="en-US" altLang="zh-CN" dirty="0"/>
              <a:t> </a:t>
            </a:r>
            <a:r>
              <a:rPr kumimoji="1" lang="en-US" altLang="zh-CN" dirty="0" smtClean="0"/>
              <a:t> </a:t>
            </a:r>
            <a:r>
              <a:rPr kumimoji="1" lang="zh-CN" altLang="en-US" dirty="0" smtClean="0"/>
              <a:t>拆封</a:t>
            </a:r>
            <a:endParaRPr kumimoji="1" lang="zh-CN" alt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34636"/>
            <a:ext cx="9144000" cy="6705600"/>
          </a:xfrm>
          <a:solidFill>
            <a:schemeClr val="bg1"/>
          </a:solidFill>
        </p:spPr>
        <p:txBody>
          <a:bodyPr/>
          <a:lstStyle/>
          <a:p>
            <a:pPr marL="0" indent="0">
              <a:buFont typeface="Wingdings" charset="2"/>
              <a:buNone/>
            </a:pPr>
            <a:r>
              <a:rPr lang="zh-CN" altLang="en-US" sz="1800" dirty="0"/>
              <a:t>（ </a:t>
            </a:r>
            <a:r>
              <a:rPr lang="en-US" altLang="zh-CN" sz="1800" dirty="0"/>
              <a:t>2</a:t>
            </a:r>
            <a:r>
              <a:rPr lang="zh-CN" altLang="en-US" sz="1800" dirty="0"/>
              <a:t>） 链式存储结构的数据类型定义如下：（ </a:t>
            </a:r>
            <a:r>
              <a:rPr lang="en-US" altLang="zh-CN" sz="1800" dirty="0"/>
              <a:t>3 </a:t>
            </a:r>
            <a:r>
              <a:rPr lang="zh-CN" altLang="en-US" sz="1800" dirty="0"/>
              <a:t>分）</a:t>
            </a:r>
            <a:br>
              <a:rPr lang="zh-CN" altLang="en-US" sz="1800" dirty="0"/>
            </a:br>
            <a:r>
              <a:rPr lang="en-US" altLang="zh-CN" sz="1800" dirty="0" err="1">
                <a:solidFill>
                  <a:srgbClr val="FF0000"/>
                </a:solidFill>
              </a:rPr>
              <a:t>typedef</a:t>
            </a:r>
            <a:r>
              <a:rPr lang="en-US" altLang="zh-CN" sz="1800" dirty="0">
                <a:solidFill>
                  <a:srgbClr val="FF0000"/>
                </a:solidFill>
              </a:rPr>
              <a:t> </a:t>
            </a:r>
            <a:r>
              <a:rPr lang="en-US" altLang="zh-CN" sz="1800" dirty="0" err="1">
                <a:solidFill>
                  <a:srgbClr val="FF0000"/>
                </a:solidFill>
              </a:rPr>
              <a:t>struct</a:t>
            </a:r>
            <a:r>
              <a:rPr lang="en-US" altLang="zh-CN" sz="1800" dirty="0">
                <a:solidFill>
                  <a:srgbClr val="FF0000"/>
                </a:solidFill>
              </a:rPr>
              <a:t> </a:t>
            </a:r>
            <a:r>
              <a:rPr lang="en-US" altLang="zh-CN" sz="1800" dirty="0" err="1">
                <a:solidFill>
                  <a:srgbClr val="FF0000"/>
                </a:solidFill>
              </a:rPr>
              <a:t>LinkNode</a:t>
            </a:r>
            <a:r>
              <a:rPr lang="en-US" altLang="zh-CN" sz="1800" dirty="0">
                <a:solidFill>
                  <a:srgbClr val="FF0000"/>
                </a:solidFill>
              </a:rPr>
              <a:t/>
            </a:r>
            <a:br>
              <a:rPr lang="en-US" altLang="zh-CN" sz="1800" dirty="0">
                <a:solidFill>
                  <a:srgbClr val="FF0000"/>
                </a:solidFill>
              </a:rPr>
            </a:br>
            <a:r>
              <a:rPr lang="zh-CN" altLang="en-US" sz="1800" dirty="0">
                <a:solidFill>
                  <a:srgbClr val="FF0000"/>
                </a:solidFill>
              </a:rPr>
              <a:t> </a:t>
            </a:r>
            <a:r>
              <a:rPr lang="en-US" altLang="zh-CN" sz="1800" dirty="0">
                <a:solidFill>
                  <a:srgbClr val="FF0000"/>
                </a:solidFill>
              </a:rPr>
              <a:t>{    unsigned </a:t>
            </a:r>
            <a:r>
              <a:rPr lang="en-US" altLang="zh-CN" sz="1800" dirty="0" err="1">
                <a:solidFill>
                  <a:srgbClr val="FF0000"/>
                </a:solidFill>
              </a:rPr>
              <a:t>int</a:t>
            </a:r>
            <a:r>
              <a:rPr lang="en-US" altLang="zh-CN" sz="1800" dirty="0">
                <a:solidFill>
                  <a:srgbClr val="FF0000"/>
                </a:solidFill>
              </a:rPr>
              <a:t> ID;  //</a:t>
            </a:r>
            <a:r>
              <a:rPr lang="zh-CN" altLang="en-US" sz="1800" dirty="0">
                <a:solidFill>
                  <a:srgbClr val="FF0000"/>
                </a:solidFill>
              </a:rPr>
              <a:t>所连路由器的 </a:t>
            </a:r>
            <a:r>
              <a:rPr lang="en-US" altLang="zh-CN" sz="1800" dirty="0">
                <a:solidFill>
                  <a:srgbClr val="FF0000"/>
                </a:solidFill>
              </a:rPr>
              <a:t>Router ID</a:t>
            </a:r>
            <a:br>
              <a:rPr lang="en-US" altLang="zh-CN" sz="1800" dirty="0">
                <a:solidFill>
                  <a:srgbClr val="FF0000"/>
                </a:solidFill>
              </a:rPr>
            </a:br>
            <a:r>
              <a:rPr lang="zh-CN" altLang="en-US" sz="1800" dirty="0">
                <a:solidFill>
                  <a:srgbClr val="FF0000"/>
                </a:solidFill>
              </a:rPr>
              <a:t>    </a:t>
            </a:r>
            <a:r>
              <a:rPr lang="en-US" altLang="zh-CN" sz="1800" dirty="0">
                <a:solidFill>
                  <a:srgbClr val="FF0000"/>
                </a:solidFill>
              </a:rPr>
              <a:t>unsigned </a:t>
            </a:r>
            <a:r>
              <a:rPr lang="en-US" altLang="zh-CN" sz="1800" dirty="0" err="1">
                <a:solidFill>
                  <a:srgbClr val="FF0000"/>
                </a:solidFill>
              </a:rPr>
              <a:t>int</a:t>
            </a:r>
            <a:r>
              <a:rPr lang="en-US" altLang="zh-CN" sz="1800" dirty="0">
                <a:solidFill>
                  <a:srgbClr val="FF0000"/>
                </a:solidFill>
              </a:rPr>
              <a:t> IP;    //</a:t>
            </a:r>
            <a:r>
              <a:rPr lang="zh-CN" altLang="en-US" sz="1800" dirty="0">
                <a:solidFill>
                  <a:srgbClr val="FF0000"/>
                </a:solidFill>
              </a:rPr>
              <a:t>本地 </a:t>
            </a:r>
            <a:r>
              <a:rPr lang="en-US" altLang="zh-CN" sz="1800" dirty="0">
                <a:solidFill>
                  <a:srgbClr val="FF0000"/>
                </a:solidFill>
              </a:rPr>
              <a:t>IP </a:t>
            </a:r>
            <a:r>
              <a:rPr lang="zh-CN" altLang="en-US" sz="1800" dirty="0">
                <a:solidFill>
                  <a:srgbClr val="FF0000"/>
                </a:solidFill>
              </a:rPr>
              <a:t>地址</a:t>
            </a:r>
            <a:br>
              <a:rPr lang="zh-CN" altLang="en-US" sz="1800" dirty="0">
                <a:solidFill>
                  <a:srgbClr val="FF0000"/>
                </a:solidFill>
              </a:rPr>
            </a:br>
            <a:r>
              <a:rPr lang="en-US" altLang="zh-CN" sz="1800" dirty="0">
                <a:solidFill>
                  <a:srgbClr val="FF0000"/>
                </a:solidFill>
              </a:rPr>
              <a:t>}</a:t>
            </a:r>
            <a:r>
              <a:rPr lang="en-US" altLang="zh-CN" sz="1800" dirty="0" err="1">
                <a:solidFill>
                  <a:srgbClr val="FF0000"/>
                </a:solidFill>
              </a:rPr>
              <a:t>LinkNode</a:t>
            </a:r>
            <a:r>
              <a:rPr lang="en-US" altLang="zh-CN" sz="1800" dirty="0">
                <a:solidFill>
                  <a:srgbClr val="FF0000"/>
                </a:solidFill>
              </a:rPr>
              <a:t>;      </a:t>
            </a:r>
            <a:r>
              <a:rPr lang="en-US" altLang="zh-CN" sz="1800" dirty="0"/>
              <a:t>//Link </a:t>
            </a:r>
            <a:r>
              <a:rPr lang="zh-CN" altLang="en-US" sz="1800" dirty="0"/>
              <a:t>的结构</a:t>
            </a:r>
            <a:br>
              <a:rPr lang="zh-CN" altLang="en-US" sz="1800" dirty="0"/>
            </a:br>
            <a:r>
              <a:rPr lang="en-US" altLang="zh-CN" sz="1800" dirty="0" err="1"/>
              <a:t>typedef</a:t>
            </a:r>
            <a:r>
              <a:rPr lang="en-US" altLang="zh-CN" sz="1800" dirty="0"/>
              <a:t> </a:t>
            </a:r>
            <a:r>
              <a:rPr lang="en-US" altLang="zh-CN" sz="1800" dirty="0" err="1"/>
              <a:t>struct</a:t>
            </a:r>
            <a:r>
              <a:rPr lang="en-US" altLang="zh-CN" sz="1800" dirty="0"/>
              <a:t> </a:t>
            </a:r>
            <a:r>
              <a:rPr lang="en-US" altLang="zh-CN" sz="1800" dirty="0" err="1"/>
              <a:t>NetNode</a:t>
            </a:r>
            <a:r>
              <a:rPr lang="zh-CN" altLang="en-US" sz="1800" dirty="0"/>
              <a:t/>
            </a:r>
            <a:br>
              <a:rPr lang="zh-CN" altLang="en-US" sz="1800" dirty="0"/>
            </a:br>
            <a:r>
              <a:rPr lang="en-US" altLang="zh-CN" sz="1800" dirty="0"/>
              <a:t>{    </a:t>
            </a:r>
            <a:r>
              <a:rPr lang="en-US" altLang="zh-CN" sz="1800" dirty="0" err="1"/>
              <a:t>unsighed</a:t>
            </a:r>
            <a:r>
              <a:rPr lang="en-US" altLang="zh-CN" sz="1800" dirty="0"/>
              <a:t> </a:t>
            </a:r>
            <a:r>
              <a:rPr lang="en-US" altLang="zh-CN" sz="1800" dirty="0" err="1"/>
              <a:t>int</a:t>
            </a:r>
            <a:r>
              <a:rPr lang="en-US" altLang="zh-CN" sz="1800" dirty="0"/>
              <a:t> Prefix;      //</a:t>
            </a:r>
            <a:r>
              <a:rPr lang="en-US" altLang="zh-CN" sz="1800" dirty="0" smtClean="0"/>
              <a:t>IP</a:t>
            </a:r>
            <a:r>
              <a:rPr lang="zh-CN" altLang="en-US" dirty="0" smtClean="0"/>
              <a:t>的网络号</a:t>
            </a:r>
            <a:r>
              <a:rPr lang="en-US" altLang="zh-CN" sz="1800" dirty="0" smtClean="0"/>
              <a:t>,Net</a:t>
            </a:r>
            <a:r>
              <a:rPr lang="zh-CN" altLang="en-US" sz="1800" dirty="0" smtClean="0"/>
              <a:t> </a:t>
            </a:r>
            <a:r>
              <a:rPr lang="en-US" altLang="zh-CN" sz="1800" dirty="0"/>
              <a:t>ID</a:t>
            </a:r>
            <a:r>
              <a:rPr lang="zh-CN" altLang="en-US" sz="1800" dirty="0"/>
              <a:t/>
            </a:r>
            <a:br>
              <a:rPr lang="zh-CN" altLang="en-US" sz="1800" dirty="0"/>
            </a:br>
            <a:r>
              <a:rPr lang="zh-CN" altLang="en-US" sz="1800" dirty="0"/>
              <a:t>     </a:t>
            </a:r>
            <a:r>
              <a:rPr lang="en-US" altLang="zh-CN" sz="1800" dirty="0" err="1"/>
              <a:t>unsighed</a:t>
            </a:r>
            <a:r>
              <a:rPr lang="en-US" altLang="zh-CN" sz="1800" dirty="0"/>
              <a:t> </a:t>
            </a:r>
            <a:r>
              <a:rPr lang="en-US" altLang="zh-CN" sz="1800" dirty="0" err="1"/>
              <a:t>int</a:t>
            </a:r>
            <a:r>
              <a:rPr lang="en-US" altLang="zh-CN" sz="1800" dirty="0"/>
              <a:t> Mask;       //</a:t>
            </a:r>
            <a:r>
              <a:rPr lang="zh-CN" altLang="en-US" sz="1800" dirty="0"/>
              <a:t>掩码</a:t>
            </a:r>
            <a:br>
              <a:rPr lang="zh-CN" altLang="en-US" sz="1800" dirty="0"/>
            </a:br>
            <a:r>
              <a:rPr lang="en-US" altLang="zh-CN" sz="1800" dirty="0"/>
              <a:t>}</a:t>
            </a:r>
            <a:r>
              <a:rPr lang="en-US" altLang="zh-CN" sz="1800" dirty="0" err="1"/>
              <a:t>NetNode</a:t>
            </a:r>
            <a:r>
              <a:rPr lang="en-US" altLang="zh-CN" sz="1800" dirty="0"/>
              <a:t>;        //Net </a:t>
            </a:r>
            <a:r>
              <a:rPr lang="zh-CN" altLang="en-US" sz="1800" dirty="0"/>
              <a:t>的结构</a:t>
            </a:r>
            <a:br>
              <a:rPr lang="zh-CN" altLang="en-US" sz="1800" dirty="0"/>
            </a:br>
            <a:r>
              <a:rPr lang="en-US" altLang="zh-CN" sz="1800" dirty="0" err="1">
                <a:solidFill>
                  <a:srgbClr val="FF0000"/>
                </a:solidFill>
              </a:rPr>
              <a:t>typedef</a:t>
            </a:r>
            <a:r>
              <a:rPr lang="en-US" altLang="zh-CN" sz="1800" dirty="0">
                <a:solidFill>
                  <a:srgbClr val="FF0000"/>
                </a:solidFill>
              </a:rPr>
              <a:t> </a:t>
            </a:r>
            <a:r>
              <a:rPr lang="en-US" altLang="zh-CN" sz="1800" dirty="0" err="1">
                <a:solidFill>
                  <a:srgbClr val="FF0000"/>
                </a:solidFill>
              </a:rPr>
              <a:t>struct</a:t>
            </a:r>
            <a:r>
              <a:rPr lang="en-US" altLang="zh-CN" sz="1800" dirty="0">
                <a:solidFill>
                  <a:srgbClr val="FF0000"/>
                </a:solidFill>
              </a:rPr>
              <a:t> </a:t>
            </a:r>
            <a:r>
              <a:rPr lang="en-US" altLang="zh-CN" sz="1800" dirty="0" err="1">
                <a:solidFill>
                  <a:srgbClr val="FF0000"/>
                </a:solidFill>
              </a:rPr>
              <a:t>ArcNode</a:t>
            </a:r>
            <a:r>
              <a:rPr lang="en-US" altLang="zh-CN" sz="1800" dirty="0">
                <a:solidFill>
                  <a:srgbClr val="FF0000"/>
                </a:solidFill>
              </a:rPr>
              <a:t/>
            </a:r>
            <a:br>
              <a:rPr lang="en-US" altLang="zh-CN" sz="1800" dirty="0">
                <a:solidFill>
                  <a:srgbClr val="FF0000"/>
                </a:solidFill>
              </a:rPr>
            </a:br>
            <a:r>
              <a:rPr lang="en-US" altLang="zh-CN" sz="1800" dirty="0">
                <a:solidFill>
                  <a:srgbClr val="FF0000"/>
                </a:solidFill>
              </a:rPr>
              <a:t>{    </a:t>
            </a:r>
            <a:r>
              <a:rPr lang="en-US" altLang="zh-CN" sz="1800" dirty="0" err="1">
                <a:solidFill>
                  <a:srgbClr val="FF0000"/>
                </a:solidFill>
              </a:rPr>
              <a:t>int</a:t>
            </a:r>
            <a:r>
              <a:rPr lang="en-US" altLang="zh-CN" sz="1800" dirty="0">
                <a:solidFill>
                  <a:srgbClr val="FF0000"/>
                </a:solidFill>
              </a:rPr>
              <a:t> Flag;      //</a:t>
            </a:r>
            <a:r>
              <a:rPr lang="zh-CN" altLang="en-US" sz="1800" dirty="0">
                <a:solidFill>
                  <a:srgbClr val="FF0000"/>
                </a:solidFill>
              </a:rPr>
              <a:t>当 </a:t>
            </a:r>
            <a:r>
              <a:rPr lang="en-US" altLang="zh-CN" sz="1800" dirty="0">
                <a:solidFill>
                  <a:srgbClr val="FF0000"/>
                </a:solidFill>
              </a:rPr>
              <a:t>Flag=1 </a:t>
            </a:r>
            <a:r>
              <a:rPr lang="zh-CN" altLang="en-US" sz="1800" dirty="0">
                <a:solidFill>
                  <a:srgbClr val="FF0000"/>
                </a:solidFill>
              </a:rPr>
              <a:t>时</a:t>
            </a:r>
            <a:r>
              <a:rPr lang="en-US" altLang="zh-CN" sz="1800" dirty="0">
                <a:solidFill>
                  <a:srgbClr val="FF0000"/>
                </a:solidFill>
              </a:rPr>
              <a:t>,</a:t>
            </a:r>
            <a:r>
              <a:rPr lang="zh-CN" altLang="en-US" sz="1800" dirty="0">
                <a:solidFill>
                  <a:srgbClr val="FF0000"/>
                </a:solidFill>
              </a:rPr>
              <a:t>表示 </a:t>
            </a:r>
            <a:r>
              <a:rPr lang="zh-CN" altLang="en-US" sz="1800" dirty="0" smtClean="0">
                <a:solidFill>
                  <a:srgbClr val="FF0000"/>
                </a:solidFill>
              </a:rPr>
              <a:t>指向</a:t>
            </a:r>
            <a:r>
              <a:rPr lang="en-US" altLang="zh-CN" sz="1800" dirty="0" smtClean="0">
                <a:solidFill>
                  <a:srgbClr val="FF0000"/>
                </a:solidFill>
              </a:rPr>
              <a:t>Link</a:t>
            </a:r>
            <a:r>
              <a:rPr lang="zh-CN" altLang="en-US" sz="1800" dirty="0">
                <a:solidFill>
                  <a:srgbClr val="FF0000"/>
                </a:solidFill>
              </a:rPr>
              <a:t>节点</a:t>
            </a:r>
            <a:r>
              <a:rPr lang="en-US" altLang="zh-CN" sz="1800" dirty="0">
                <a:solidFill>
                  <a:srgbClr val="FF0000"/>
                </a:solidFill>
              </a:rPr>
              <a:t>;</a:t>
            </a:r>
            <a:r>
              <a:rPr lang="zh-CN" altLang="en-US" sz="1800" dirty="0">
                <a:solidFill>
                  <a:srgbClr val="FF0000"/>
                </a:solidFill>
              </a:rPr>
              <a:t> 当 </a:t>
            </a:r>
            <a:r>
              <a:rPr lang="en-US" altLang="zh-CN" sz="1800" dirty="0">
                <a:solidFill>
                  <a:srgbClr val="FF0000"/>
                </a:solidFill>
              </a:rPr>
              <a:t>Flag=2 </a:t>
            </a:r>
            <a:r>
              <a:rPr lang="zh-CN" altLang="en-US" sz="1800" dirty="0">
                <a:solidFill>
                  <a:srgbClr val="FF0000"/>
                </a:solidFill>
              </a:rPr>
              <a:t>时</a:t>
            </a:r>
            <a:r>
              <a:rPr lang="en-US" altLang="zh-CN" sz="1800" dirty="0">
                <a:solidFill>
                  <a:srgbClr val="FF0000"/>
                </a:solidFill>
              </a:rPr>
              <a:t>,</a:t>
            </a:r>
            <a:r>
              <a:rPr lang="zh-CN" altLang="en-US" sz="1800" dirty="0" smtClean="0">
                <a:solidFill>
                  <a:srgbClr val="FF0000"/>
                </a:solidFill>
              </a:rPr>
              <a:t>表示指向</a:t>
            </a:r>
            <a:r>
              <a:rPr lang="en-US" altLang="zh-CN" sz="1800" dirty="0" smtClean="0">
                <a:solidFill>
                  <a:srgbClr val="FF0000"/>
                </a:solidFill>
              </a:rPr>
              <a:t>Net</a:t>
            </a:r>
            <a:r>
              <a:rPr lang="zh-CN" altLang="en-US" sz="1800" dirty="0">
                <a:solidFill>
                  <a:srgbClr val="FF0000"/>
                </a:solidFill>
              </a:rPr>
              <a:t>节点</a:t>
            </a:r>
            <a:r>
              <a:rPr lang="en-US" altLang="zh-CN" sz="1800" dirty="0">
                <a:solidFill>
                  <a:srgbClr val="FF0000"/>
                </a:solidFill>
              </a:rPr>
              <a:t/>
            </a:r>
            <a:br>
              <a:rPr lang="en-US" altLang="zh-CN" sz="1800" dirty="0">
                <a:solidFill>
                  <a:srgbClr val="FF0000"/>
                </a:solidFill>
              </a:rPr>
            </a:br>
            <a:r>
              <a:rPr lang="en-US" altLang="zh-CN" sz="1800" dirty="0">
                <a:solidFill>
                  <a:srgbClr val="FF0000"/>
                </a:solidFill>
              </a:rPr>
              <a:t>     union</a:t>
            </a:r>
            <a:br>
              <a:rPr lang="en-US" altLang="zh-CN" sz="1800" dirty="0">
                <a:solidFill>
                  <a:srgbClr val="FF0000"/>
                </a:solidFill>
              </a:rPr>
            </a:br>
            <a:r>
              <a:rPr lang="en-US" altLang="zh-CN" sz="1800" dirty="0">
                <a:solidFill>
                  <a:srgbClr val="FF0000"/>
                </a:solidFill>
              </a:rPr>
              <a:t>     {     </a:t>
            </a:r>
            <a:r>
              <a:rPr lang="en-US" altLang="zh-CN" sz="1800" dirty="0" err="1">
                <a:solidFill>
                  <a:srgbClr val="FF0000"/>
                </a:solidFill>
              </a:rPr>
              <a:t>LinkNode</a:t>
            </a:r>
            <a:r>
              <a:rPr lang="en-US" altLang="zh-CN" sz="1800" dirty="0">
                <a:solidFill>
                  <a:srgbClr val="FF0000"/>
                </a:solidFill>
              </a:rPr>
              <a:t> </a:t>
            </a:r>
            <a:r>
              <a:rPr lang="en-US" altLang="zh-CN" sz="1800" dirty="0" err="1">
                <a:solidFill>
                  <a:srgbClr val="FF0000"/>
                </a:solidFill>
              </a:rPr>
              <a:t>Lnode</a:t>
            </a: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           </a:t>
            </a:r>
            <a:r>
              <a:rPr lang="en-US" altLang="zh-CN" sz="1800" dirty="0" err="1">
                <a:solidFill>
                  <a:srgbClr val="FF0000"/>
                </a:solidFill>
              </a:rPr>
              <a:t>NetNode</a:t>
            </a:r>
            <a:r>
              <a:rPr lang="en-US" altLang="zh-CN" sz="1800" dirty="0">
                <a:solidFill>
                  <a:srgbClr val="FF0000"/>
                </a:solidFill>
              </a:rPr>
              <a:t> </a:t>
            </a:r>
            <a:r>
              <a:rPr lang="en-US" altLang="zh-CN" sz="1800" dirty="0" err="1">
                <a:solidFill>
                  <a:srgbClr val="FF0000"/>
                </a:solidFill>
              </a:rPr>
              <a:t>Nnode</a:t>
            </a:r>
            <a:r>
              <a:rPr lang="en-US" altLang="zh-CN" sz="1800" dirty="0">
                <a:solidFill>
                  <a:srgbClr val="FF0000"/>
                </a:solidFill>
              </a:rPr>
              <a:t>;</a:t>
            </a:r>
            <a:br>
              <a:rPr lang="en-US" altLang="zh-CN" sz="1800" dirty="0">
                <a:solidFill>
                  <a:srgbClr val="FF0000"/>
                </a:solidFill>
              </a:rPr>
            </a:br>
            <a:r>
              <a:rPr lang="en-US" altLang="zh-CN" sz="1800" dirty="0">
                <a:solidFill>
                  <a:srgbClr val="FF0000"/>
                </a:solidFill>
              </a:rPr>
              <a:t>     }</a:t>
            </a:r>
            <a:r>
              <a:rPr lang="en-US" altLang="zh-CN" sz="1800" dirty="0" err="1">
                <a:solidFill>
                  <a:srgbClr val="FF0000"/>
                </a:solidFill>
              </a:rPr>
              <a:t>LinkORNet</a:t>
            </a:r>
            <a:r>
              <a:rPr lang="en-US" altLang="zh-CN" sz="1800" dirty="0">
                <a:solidFill>
                  <a:srgbClr val="FF0000"/>
                </a:solidFill>
              </a:rPr>
              <a:t>;     //</a:t>
            </a:r>
            <a:r>
              <a:rPr lang="zh-CN" altLang="en-US" sz="1800" dirty="0">
                <a:solidFill>
                  <a:srgbClr val="FF0000"/>
                </a:solidFill>
              </a:rPr>
              <a:t>包含</a:t>
            </a:r>
            <a:r>
              <a:rPr lang="en-US" altLang="zh-CN" sz="1800" dirty="0">
                <a:solidFill>
                  <a:srgbClr val="FF0000"/>
                </a:solidFill>
              </a:rPr>
              <a:t>Link</a:t>
            </a:r>
            <a:r>
              <a:rPr lang="zh-CN" altLang="en-US" sz="1800" dirty="0">
                <a:solidFill>
                  <a:srgbClr val="FF0000"/>
                </a:solidFill>
              </a:rPr>
              <a:t>或</a:t>
            </a:r>
            <a:r>
              <a:rPr lang="en-US" altLang="zh-CN" sz="1800" dirty="0">
                <a:solidFill>
                  <a:srgbClr val="FF0000"/>
                </a:solidFill>
              </a:rPr>
              <a:t>Net</a:t>
            </a:r>
            <a:r>
              <a:rPr lang="zh-CN" altLang="en-US" sz="1800" dirty="0">
                <a:solidFill>
                  <a:srgbClr val="FF0000"/>
                </a:solidFill>
              </a:rPr>
              <a:t>两个结点数据类型  </a:t>
            </a:r>
            <a:endParaRPr lang="en-US" altLang="zh-CN" sz="1800" dirty="0">
              <a:solidFill>
                <a:srgbClr val="FF0000"/>
              </a:solidFill>
            </a:endParaRPr>
          </a:p>
          <a:p>
            <a:pPr marL="0" indent="0">
              <a:buFont typeface="Wingdings" charset="2"/>
              <a:buNone/>
            </a:pPr>
            <a:r>
              <a:rPr lang="zh-CN" altLang="en-US" sz="1800" dirty="0">
                <a:solidFill>
                  <a:srgbClr val="FF0000"/>
                </a:solidFill>
              </a:rPr>
              <a:t>     </a:t>
            </a:r>
            <a:r>
              <a:rPr lang="en-US" altLang="zh-CN" sz="1800" dirty="0" err="1">
                <a:solidFill>
                  <a:srgbClr val="FF0000"/>
                </a:solidFill>
              </a:rPr>
              <a:t>unsighed</a:t>
            </a:r>
            <a:r>
              <a:rPr lang="en-US" altLang="zh-CN" sz="1800" dirty="0">
                <a:solidFill>
                  <a:srgbClr val="FF0000"/>
                </a:solidFill>
              </a:rPr>
              <a:t> </a:t>
            </a:r>
            <a:r>
              <a:rPr lang="en-US" altLang="zh-CN" sz="1800" dirty="0" err="1">
                <a:solidFill>
                  <a:srgbClr val="FF0000"/>
                </a:solidFill>
              </a:rPr>
              <a:t>int</a:t>
            </a:r>
            <a:r>
              <a:rPr lang="en-US" altLang="zh-CN" sz="1800" dirty="0">
                <a:solidFill>
                  <a:srgbClr val="FF0000"/>
                </a:solidFill>
              </a:rPr>
              <a:t> Metric;        //</a:t>
            </a:r>
            <a:r>
              <a:rPr lang="zh-CN" altLang="en-US" sz="1800" dirty="0">
                <a:solidFill>
                  <a:srgbClr val="FF0000"/>
                </a:solidFill>
              </a:rPr>
              <a:t>费用</a:t>
            </a:r>
            <a:br>
              <a:rPr lang="zh-CN" altLang="en-US" sz="1800" dirty="0">
                <a:solidFill>
                  <a:srgbClr val="FF0000"/>
                </a:solidFill>
              </a:rPr>
            </a:br>
            <a:r>
              <a:rPr lang="zh-CN" altLang="en-US" sz="1800" dirty="0">
                <a:solidFill>
                  <a:srgbClr val="FF0000"/>
                </a:solidFill>
              </a:rPr>
              <a:t>     </a:t>
            </a:r>
            <a:r>
              <a:rPr lang="en-US" altLang="zh-CN" sz="1800" dirty="0" err="1">
                <a:solidFill>
                  <a:srgbClr val="FF0000"/>
                </a:solidFill>
              </a:rPr>
              <a:t>struct</a:t>
            </a:r>
            <a:r>
              <a:rPr lang="en-US" altLang="zh-CN" sz="1800" dirty="0">
                <a:solidFill>
                  <a:srgbClr val="FF0000"/>
                </a:solidFill>
              </a:rPr>
              <a:t> </a:t>
            </a:r>
            <a:r>
              <a:rPr lang="en-US" altLang="zh-CN" sz="1800" dirty="0" err="1">
                <a:solidFill>
                  <a:srgbClr val="FF0000"/>
                </a:solidFill>
              </a:rPr>
              <a:t>ArcNode</a:t>
            </a:r>
            <a:r>
              <a:rPr lang="en-US" altLang="zh-CN" sz="1800" dirty="0">
                <a:solidFill>
                  <a:srgbClr val="FF0000"/>
                </a:solidFill>
              </a:rPr>
              <a:t> * Next;      //</a:t>
            </a:r>
            <a:r>
              <a:rPr lang="zh-CN" altLang="en-US" sz="1800" dirty="0">
                <a:solidFill>
                  <a:srgbClr val="FF0000"/>
                </a:solidFill>
              </a:rPr>
              <a:t>定义用于指向下一个弧结点的指针</a:t>
            </a:r>
            <a:br>
              <a:rPr lang="zh-CN" altLang="en-US" sz="1800" dirty="0">
                <a:solidFill>
                  <a:srgbClr val="FF0000"/>
                </a:solidFill>
              </a:rPr>
            </a:br>
            <a:r>
              <a:rPr lang="en-US" altLang="zh-CN" sz="1800" dirty="0">
                <a:solidFill>
                  <a:srgbClr val="FF0000"/>
                </a:solidFill>
              </a:rPr>
              <a:t>}</a:t>
            </a:r>
            <a:r>
              <a:rPr lang="en-US" altLang="zh-CN" sz="1800" dirty="0" err="1">
                <a:solidFill>
                  <a:srgbClr val="FF0000"/>
                </a:solidFill>
              </a:rPr>
              <a:t>ArcNode</a:t>
            </a:r>
            <a:r>
              <a:rPr lang="en-US" altLang="zh-CN" sz="1800" dirty="0">
                <a:solidFill>
                  <a:srgbClr val="FF0000"/>
                </a:solidFill>
              </a:rPr>
              <a:t>;     //</a:t>
            </a:r>
            <a:r>
              <a:rPr lang="zh-CN" altLang="en-US" sz="1800" dirty="0" smtClean="0">
                <a:solidFill>
                  <a:srgbClr val="FF0000"/>
                </a:solidFill>
              </a:rPr>
              <a:t>弧的</a:t>
            </a:r>
            <a:r>
              <a:rPr lang="zh-CN" altLang="en-US" sz="1800" dirty="0">
                <a:solidFill>
                  <a:srgbClr val="FF0000"/>
                </a:solidFill>
              </a:rPr>
              <a:t>结构</a:t>
            </a:r>
            <a:br>
              <a:rPr lang="zh-CN" altLang="en-US" sz="1800" dirty="0">
                <a:solidFill>
                  <a:srgbClr val="FF0000"/>
                </a:solidFill>
              </a:rPr>
            </a:br>
            <a:r>
              <a:rPr lang="en-US" altLang="zh-CN" sz="1800" dirty="0" err="1"/>
              <a:t>typedef</a:t>
            </a:r>
            <a:r>
              <a:rPr lang="en-US" altLang="zh-CN" sz="1800" dirty="0"/>
              <a:t> </a:t>
            </a:r>
            <a:r>
              <a:rPr lang="en-US" altLang="zh-CN" sz="1800" dirty="0" err="1"/>
              <a:t>struct</a:t>
            </a:r>
            <a:r>
              <a:rPr lang="en-US" altLang="zh-CN" sz="1800" dirty="0"/>
              <a:t> </a:t>
            </a:r>
            <a:r>
              <a:rPr lang="en-US" altLang="zh-CN" sz="1800" dirty="0" err="1"/>
              <a:t>HNode</a:t>
            </a:r>
            <a:r>
              <a:rPr lang="en-US" altLang="zh-CN" sz="1800" dirty="0"/>
              <a:t/>
            </a:r>
            <a:br>
              <a:rPr lang="en-US" altLang="zh-CN" sz="1800" dirty="0"/>
            </a:br>
            <a:r>
              <a:rPr lang="en-US" altLang="zh-CN" sz="1800" dirty="0"/>
              <a:t>{    </a:t>
            </a:r>
            <a:r>
              <a:rPr lang="en-US" altLang="zh-CN" sz="1800" dirty="0" err="1"/>
              <a:t>unsighed</a:t>
            </a:r>
            <a:r>
              <a:rPr lang="en-US" altLang="zh-CN" sz="1800" dirty="0"/>
              <a:t> </a:t>
            </a:r>
            <a:r>
              <a:rPr lang="en-US" altLang="zh-CN" sz="1800" dirty="0" err="1"/>
              <a:t>int</a:t>
            </a:r>
            <a:r>
              <a:rPr lang="en-US" altLang="zh-CN" sz="1800" dirty="0"/>
              <a:t> </a:t>
            </a:r>
            <a:r>
              <a:rPr lang="en-US" altLang="zh-CN" sz="1800" dirty="0" err="1"/>
              <a:t>RouterID</a:t>
            </a:r>
            <a:r>
              <a:rPr lang="en-US" altLang="zh-CN" sz="1800" dirty="0"/>
              <a:t>;     //</a:t>
            </a:r>
            <a:r>
              <a:rPr lang="zh-CN" altLang="en-US" sz="1800" dirty="0"/>
              <a:t>路由器的 </a:t>
            </a:r>
            <a:r>
              <a:rPr lang="en-US" altLang="zh-CN" sz="1800" dirty="0"/>
              <a:t>Router ID</a:t>
            </a:r>
            <a:br>
              <a:rPr lang="en-US" altLang="zh-CN" sz="1800" dirty="0"/>
            </a:br>
            <a:r>
              <a:rPr lang="en-US" altLang="zh-CN" sz="1800" dirty="0"/>
              <a:t>     </a:t>
            </a:r>
            <a:r>
              <a:rPr lang="zh-CN" altLang="en-US" sz="1800" dirty="0"/>
              <a:t> </a:t>
            </a:r>
            <a:r>
              <a:rPr lang="en-US" altLang="zh-CN" sz="1800" dirty="0" err="1"/>
              <a:t>struct</a:t>
            </a:r>
            <a:r>
              <a:rPr lang="zh-CN" altLang="en-US" sz="1800" dirty="0"/>
              <a:t> </a:t>
            </a:r>
            <a:r>
              <a:rPr lang="en-US" altLang="zh-CN" sz="1800" dirty="0" err="1"/>
              <a:t>ArcNode</a:t>
            </a:r>
            <a:r>
              <a:rPr lang="en-US" altLang="zh-CN" sz="1800" dirty="0"/>
              <a:t> * </a:t>
            </a:r>
            <a:r>
              <a:rPr lang="en-US" altLang="zh-CN" sz="1800" dirty="0" err="1"/>
              <a:t>LN_link</a:t>
            </a:r>
            <a:r>
              <a:rPr lang="en-US" altLang="zh-CN" sz="1800" dirty="0"/>
              <a:t>; //LN</a:t>
            </a:r>
            <a:r>
              <a:rPr lang="zh-CN" altLang="en-US" sz="1800" dirty="0"/>
              <a:t> </a:t>
            </a:r>
            <a:r>
              <a:rPr lang="en-US" altLang="zh-CN" sz="1800" dirty="0"/>
              <a:t>link</a:t>
            </a:r>
            <a:r>
              <a:rPr lang="zh-CN" altLang="en-US" sz="1800" dirty="0"/>
              <a:t>变量用于指向第</a:t>
            </a:r>
            <a:r>
              <a:rPr lang="en-US" altLang="zh-CN" sz="1800" dirty="0"/>
              <a:t>2</a:t>
            </a:r>
            <a:r>
              <a:rPr lang="zh-CN" altLang="en-US" sz="1800" dirty="0"/>
              <a:t>列中的弧结点</a:t>
            </a:r>
            <a:br>
              <a:rPr lang="zh-CN" altLang="en-US" sz="1800" dirty="0"/>
            </a:br>
            <a:r>
              <a:rPr lang="zh-CN" altLang="en-US" sz="1800" dirty="0"/>
              <a:t>    </a:t>
            </a:r>
            <a:r>
              <a:rPr lang="en-US" altLang="zh-CN" sz="1800" dirty="0" err="1"/>
              <a:t>struct</a:t>
            </a:r>
            <a:r>
              <a:rPr lang="en-US" altLang="zh-CN" sz="1800" dirty="0"/>
              <a:t> </a:t>
            </a:r>
            <a:r>
              <a:rPr lang="en-US" altLang="zh-CN" sz="1800" dirty="0" err="1"/>
              <a:t>HNode</a:t>
            </a:r>
            <a:r>
              <a:rPr lang="en-US" altLang="zh-CN" sz="1800" dirty="0"/>
              <a:t> * Next;       //</a:t>
            </a:r>
            <a:r>
              <a:rPr lang="zh-CN" altLang="en-US" sz="1800" dirty="0"/>
              <a:t>用于指向下一个表头结点（第</a:t>
            </a:r>
            <a:r>
              <a:rPr lang="zh-CN" altLang="zh-CN" sz="1800" dirty="0"/>
              <a:t>1</a:t>
            </a:r>
            <a:r>
              <a:rPr lang="zh-CN" altLang="en-US" sz="1800" dirty="0"/>
              <a:t>列）的指针</a:t>
            </a:r>
            <a:br>
              <a:rPr lang="zh-CN" altLang="en-US" sz="1800" dirty="0"/>
            </a:br>
            <a:r>
              <a:rPr lang="en-US" altLang="zh-CN" sz="1800" dirty="0"/>
              <a:t>}</a:t>
            </a:r>
            <a:r>
              <a:rPr lang="en-US" altLang="zh-CN" sz="1800" dirty="0" err="1"/>
              <a:t>HNode</a:t>
            </a:r>
            <a:r>
              <a:rPr lang="en-US" altLang="zh-CN" sz="1800" dirty="0"/>
              <a:t>;      //</a:t>
            </a:r>
            <a:r>
              <a:rPr lang="zh-CN" altLang="en-US" sz="1800" dirty="0"/>
              <a:t>表头结点的</a:t>
            </a:r>
            <a:r>
              <a:rPr lang="zh-CN" altLang="en-US" sz="1800" dirty="0" smtClean="0"/>
              <a:t>结构</a:t>
            </a:r>
            <a:endParaRPr lang="en-US" altLang="zh-CN" sz="1800" dirty="0"/>
          </a:p>
        </p:txBody>
      </p:sp>
      <p:sp>
        <p:nvSpPr>
          <p:cNvPr id="30722" name="文本框 1"/>
          <p:cNvSpPr txBox="1">
            <a:spLocks noChangeArrowheads="1"/>
          </p:cNvSpPr>
          <p:nvPr/>
        </p:nvSpPr>
        <p:spPr bwMode="auto">
          <a:xfrm>
            <a:off x="4495800" y="499646"/>
            <a:ext cx="27671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kumimoji="0" lang="en-US" altLang="zh-CN" sz="1600" dirty="0" smtClean="0">
                <a:solidFill>
                  <a:srgbClr val="FF0000"/>
                </a:solidFill>
              </a:rPr>
              <a:t>(unsigned:</a:t>
            </a:r>
            <a:r>
              <a:rPr kumimoji="0" lang="zh-CN" altLang="en-US" sz="1600" dirty="0" smtClean="0">
                <a:solidFill>
                  <a:srgbClr val="FF0000"/>
                </a:solidFill>
              </a:rPr>
              <a:t>无</a:t>
            </a:r>
            <a:r>
              <a:rPr kumimoji="0" lang="en-US" altLang="zh-CN" sz="1600" dirty="0" smtClean="0">
                <a:solidFill>
                  <a:srgbClr val="FF0000"/>
                </a:solidFill>
              </a:rPr>
              <a:t>’+’</a:t>
            </a:r>
            <a:r>
              <a:rPr kumimoji="0" lang="zh-CN" altLang="en-US" sz="1600" dirty="0" smtClean="0">
                <a:solidFill>
                  <a:srgbClr val="FF0000"/>
                </a:solidFill>
              </a:rPr>
              <a:t>、</a:t>
            </a:r>
            <a:r>
              <a:rPr kumimoji="0" lang="en-US" altLang="zh-CN" sz="1600" dirty="0" smtClean="0">
                <a:solidFill>
                  <a:srgbClr val="FF0000"/>
                </a:solidFill>
              </a:rPr>
              <a:t>’-’</a:t>
            </a:r>
            <a:r>
              <a:rPr kumimoji="0" lang="zh-CN" altLang="en-US" sz="1600" dirty="0" smtClean="0">
                <a:solidFill>
                  <a:srgbClr val="FF0000"/>
                </a:solidFill>
              </a:rPr>
              <a:t>符号</a:t>
            </a:r>
            <a:r>
              <a:rPr kumimoji="0" lang="en-US" altLang="zh-CN" sz="1600" dirty="0" smtClean="0">
                <a:solidFill>
                  <a:srgbClr val="FF0000"/>
                </a:solidFill>
              </a:rPr>
              <a:t>) </a:t>
            </a:r>
            <a:endParaRPr lang="zh-CN" altLang="en-US" sz="1600" dirty="0"/>
          </a:p>
        </p:txBody>
      </p:sp>
      <p:sp>
        <p:nvSpPr>
          <p:cNvPr id="30723" name="文本框 3"/>
          <p:cNvSpPr txBox="1">
            <a:spLocks noChangeArrowheads="1"/>
          </p:cNvSpPr>
          <p:nvPr/>
        </p:nvSpPr>
        <p:spPr bwMode="auto">
          <a:xfrm>
            <a:off x="1285875" y="3003550"/>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zh-CN" altLang="en-US" sz="1800">
                <a:solidFill>
                  <a:srgbClr val="FF0000"/>
                </a:solidFill>
              </a:rPr>
              <a:t>/</a:t>
            </a:r>
            <a:r>
              <a:rPr lang="en-US" altLang="zh-CN" sz="1800" dirty="0">
                <a:solidFill>
                  <a:srgbClr val="FF0000"/>
                </a:solidFill>
              </a:rPr>
              <a:t>/</a:t>
            </a:r>
            <a:r>
              <a:rPr lang="zh-CN" altLang="en-US" sz="1800" dirty="0">
                <a:solidFill>
                  <a:srgbClr val="FF0000"/>
                </a:solidFill>
              </a:rPr>
              <a:t>定义联合数据类型，</a:t>
            </a:r>
            <a:r>
              <a:rPr lang="en-US" altLang="zh-CN" sz="1800" dirty="0" err="1">
                <a:solidFill>
                  <a:srgbClr val="FF0000"/>
                </a:solidFill>
              </a:rPr>
              <a:t>arcnode</a:t>
            </a:r>
            <a:r>
              <a:rPr lang="zh-CN" altLang="en-US" sz="1800" dirty="0">
                <a:solidFill>
                  <a:srgbClr val="FF0000"/>
                </a:solidFill>
              </a:rPr>
              <a:t>数据类型里包含</a:t>
            </a:r>
            <a:r>
              <a:rPr lang="en-US" altLang="zh-CN" sz="1800" dirty="0">
                <a:solidFill>
                  <a:srgbClr val="FF0000"/>
                </a:solidFill>
              </a:rPr>
              <a:t>link</a:t>
            </a:r>
            <a:r>
              <a:rPr lang="zh-CN" altLang="en-US" sz="1800" dirty="0">
                <a:solidFill>
                  <a:srgbClr val="FF0000"/>
                </a:solidFill>
              </a:rPr>
              <a:t>和</a:t>
            </a:r>
            <a:r>
              <a:rPr lang="en-US" altLang="zh-CN" sz="1800" dirty="0">
                <a:solidFill>
                  <a:srgbClr val="FF0000"/>
                </a:solidFill>
              </a:rPr>
              <a:t>net</a:t>
            </a:r>
            <a:r>
              <a:rPr lang="zh-CN" altLang="en-US" sz="1800" dirty="0">
                <a:solidFill>
                  <a:srgbClr val="FF0000"/>
                </a:solidFill>
              </a:rPr>
              <a:t>两个数据类型</a:t>
            </a:r>
          </a:p>
        </p:txBody>
      </p:sp>
      <p:sp>
        <p:nvSpPr>
          <p:cNvPr id="30724" name="文本框 4"/>
          <p:cNvSpPr txBox="1">
            <a:spLocks noChangeArrowheads="1"/>
          </p:cNvSpPr>
          <p:nvPr/>
        </p:nvSpPr>
        <p:spPr bwMode="auto">
          <a:xfrm>
            <a:off x="2553277" y="4977824"/>
            <a:ext cx="4256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zh-CN" altLang="en-US" sz="1800"/>
              <a:t>在上图中表头节点代表第一列的</a:t>
            </a:r>
            <a:r>
              <a:rPr lang="en-US" altLang="zh-CN" sz="1800" dirty="0"/>
              <a:t>4</a:t>
            </a:r>
            <a:r>
              <a:rPr lang="zh-CN" altLang="en-US" sz="1800" dirty="0"/>
              <a:t>个节点</a:t>
            </a:r>
          </a:p>
        </p:txBody>
      </p:sp>
      <p:sp>
        <p:nvSpPr>
          <p:cNvPr id="30725" name="文本框 5"/>
          <p:cNvSpPr txBox="1">
            <a:spLocks noChangeArrowheads="1"/>
          </p:cNvSpPr>
          <p:nvPr/>
        </p:nvSpPr>
        <p:spPr bwMode="auto">
          <a:xfrm>
            <a:off x="2546350" y="2489776"/>
            <a:ext cx="3898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zh-CN" altLang="en-US" sz="1800">
                <a:solidFill>
                  <a:srgbClr val="FF0000"/>
                </a:solidFill>
              </a:rPr>
              <a:t>在上图中代表第</a:t>
            </a:r>
            <a:r>
              <a:rPr lang="en-US" altLang="zh-CN" sz="1800" dirty="0">
                <a:solidFill>
                  <a:srgbClr val="FF0000"/>
                </a:solidFill>
              </a:rPr>
              <a:t>2~4</a:t>
            </a:r>
            <a:r>
              <a:rPr lang="zh-CN" altLang="en-US" sz="1800" dirty="0">
                <a:solidFill>
                  <a:srgbClr val="FF0000"/>
                </a:solidFill>
              </a:rPr>
              <a:t>列中的</a:t>
            </a:r>
            <a:r>
              <a:rPr lang="zh-CN" altLang="zh-CN" sz="1800" dirty="0">
                <a:solidFill>
                  <a:srgbClr val="FF0000"/>
                </a:solidFill>
              </a:rPr>
              <a:t>12</a:t>
            </a:r>
            <a:r>
              <a:rPr lang="zh-CN" altLang="en-US" sz="1800" dirty="0">
                <a:solidFill>
                  <a:srgbClr val="FF0000"/>
                </a:solidFill>
              </a:rPr>
              <a:t>个节点</a:t>
            </a:r>
          </a:p>
        </p:txBody>
      </p:sp>
      <p:sp>
        <p:nvSpPr>
          <p:cNvPr id="30726" name="文本框 6"/>
          <p:cNvSpPr txBox="1">
            <a:spLocks noChangeArrowheads="1"/>
          </p:cNvSpPr>
          <p:nvPr/>
        </p:nvSpPr>
        <p:spPr bwMode="auto">
          <a:xfrm>
            <a:off x="3567113" y="787707"/>
            <a:ext cx="5576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zh-CN" altLang="en-US" sz="1800" dirty="0" smtClean="0"/>
              <a:t>连接</a:t>
            </a:r>
            <a:r>
              <a:rPr lang="zh-CN" altLang="en-US" sz="1800" dirty="0"/>
              <a:t>路由器的用于转发</a:t>
            </a:r>
            <a:r>
              <a:rPr lang="zh-CN" altLang="en-US" sz="1800" dirty="0" smtClean="0"/>
              <a:t>分组的链路结构，包含下一跳路由器</a:t>
            </a:r>
            <a:r>
              <a:rPr lang="en-US" altLang="zh-CN" sz="1800" dirty="0" smtClean="0"/>
              <a:t>ID</a:t>
            </a:r>
            <a:r>
              <a:rPr lang="zh-CN" altLang="en-US" sz="1800" dirty="0" smtClean="0"/>
              <a:t>和本地路由器</a:t>
            </a:r>
            <a:r>
              <a:rPr lang="en-US" altLang="zh-CN" sz="1800" dirty="0" smtClean="0"/>
              <a:t>IP</a:t>
            </a:r>
            <a:r>
              <a:rPr lang="zh-CN" altLang="en-US" sz="1800" dirty="0" smtClean="0"/>
              <a:t>  </a:t>
            </a:r>
            <a:endParaRPr lang="zh-CN" altLang="en-US" sz="1800" dirty="0"/>
          </a:p>
        </p:txBody>
      </p:sp>
      <p:sp>
        <p:nvSpPr>
          <p:cNvPr id="30727" name="文本框 7"/>
          <p:cNvSpPr txBox="1">
            <a:spLocks noChangeArrowheads="1"/>
          </p:cNvSpPr>
          <p:nvPr/>
        </p:nvSpPr>
        <p:spPr bwMode="auto">
          <a:xfrm>
            <a:off x="3733800" y="2133600"/>
            <a:ext cx="272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zh-CN" altLang="en-US" sz="1800" dirty="0"/>
              <a:t>表示一个网络节点的结构</a:t>
            </a:r>
          </a:p>
        </p:txBody>
      </p:sp>
      <p:sp>
        <p:nvSpPr>
          <p:cNvPr id="30729" name="文本框 7"/>
          <p:cNvSpPr txBox="1">
            <a:spLocks noChangeArrowheads="1"/>
          </p:cNvSpPr>
          <p:nvPr/>
        </p:nvSpPr>
        <p:spPr bwMode="auto">
          <a:xfrm>
            <a:off x="5181600" y="3773487"/>
            <a:ext cx="396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zh-CN" altLang="en-US" sz="1800" dirty="0">
                <a:solidFill>
                  <a:srgbClr val="FF0000"/>
                </a:solidFill>
              </a:rPr>
              <a:t>分别用</a:t>
            </a:r>
            <a:r>
              <a:rPr lang="en-US" altLang="zh-CN" sz="1800" dirty="0" err="1">
                <a:solidFill>
                  <a:srgbClr val="FF0000"/>
                </a:solidFill>
              </a:rPr>
              <a:t>Lnode</a:t>
            </a:r>
            <a:r>
              <a:rPr lang="zh-CN" altLang="en-US" sz="1800" dirty="0">
                <a:solidFill>
                  <a:srgbClr val="FF0000"/>
                </a:solidFill>
              </a:rPr>
              <a:t>或</a:t>
            </a:r>
            <a:r>
              <a:rPr lang="en-US" altLang="zh-CN" sz="1800" dirty="0">
                <a:solidFill>
                  <a:srgbClr val="FF0000"/>
                </a:solidFill>
              </a:rPr>
              <a:t>Node</a:t>
            </a:r>
            <a:r>
              <a:rPr lang="zh-CN" altLang="en-US" sz="1800" dirty="0">
                <a:solidFill>
                  <a:srgbClr val="FF0000"/>
                </a:solidFill>
              </a:rPr>
              <a:t>两个</a:t>
            </a:r>
            <a:r>
              <a:rPr lang="zh-CN" altLang="en-US" sz="1800" dirty="0" smtClean="0">
                <a:solidFill>
                  <a:srgbClr val="FF0000"/>
                </a:solidFill>
              </a:rPr>
              <a:t>变量表示</a:t>
            </a:r>
            <a:endParaRPr lang="zh-CN" altLang="en-US" sz="1800" dirty="0">
              <a:solidFill>
                <a:srgbClr val="FF0000"/>
              </a:solidFill>
            </a:endParaRPr>
          </a:p>
        </p:txBody>
      </p:sp>
      <p:sp>
        <p:nvSpPr>
          <p:cNvPr id="4" name="矩形 3"/>
          <p:cNvSpPr/>
          <p:nvPr/>
        </p:nvSpPr>
        <p:spPr bwMode="auto">
          <a:xfrm>
            <a:off x="0" y="1434038"/>
            <a:ext cx="9067800" cy="1066800"/>
          </a:xfrm>
          <a:prstGeom prst="rect">
            <a:avLst/>
          </a:prstGeom>
          <a:solidFill>
            <a:srgbClr val="00B0F0">
              <a:alpha val="21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3" name="矩形 12"/>
          <p:cNvSpPr/>
          <p:nvPr/>
        </p:nvSpPr>
        <p:spPr bwMode="auto">
          <a:xfrm>
            <a:off x="0" y="2527300"/>
            <a:ext cx="9067800" cy="2501900"/>
          </a:xfrm>
          <a:prstGeom prst="rect">
            <a:avLst/>
          </a:prstGeom>
          <a:solidFill>
            <a:schemeClr val="accent6">
              <a:lumMod val="40000"/>
              <a:lumOff val="60000"/>
              <a:alpha val="1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4" name="矩形 13"/>
          <p:cNvSpPr/>
          <p:nvPr/>
        </p:nvSpPr>
        <p:spPr bwMode="auto">
          <a:xfrm>
            <a:off x="0" y="304800"/>
            <a:ext cx="9067800" cy="1153968"/>
          </a:xfrm>
          <a:prstGeom prst="rect">
            <a:avLst/>
          </a:prstGeom>
          <a:solidFill>
            <a:srgbClr val="FFFF00">
              <a:alpha val="15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 name="矩形 14"/>
          <p:cNvSpPr/>
          <p:nvPr/>
        </p:nvSpPr>
        <p:spPr bwMode="auto">
          <a:xfrm>
            <a:off x="0" y="5061445"/>
            <a:ext cx="9067800" cy="1438039"/>
          </a:xfrm>
          <a:prstGeom prst="rect">
            <a:avLst/>
          </a:prstGeom>
          <a:solidFill>
            <a:srgbClr val="92D050">
              <a:alpha val="2000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76924863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381000"/>
            <a:ext cx="8001000" cy="4267200"/>
          </a:xfrm>
        </p:spPr>
        <p:txBody>
          <a:bodyPr/>
          <a:lstStyle/>
          <a:p>
            <a:pPr marL="0" indent="0">
              <a:lnSpc>
                <a:spcPts val="3000"/>
              </a:lnSpc>
              <a:buFont typeface="Wingdings" charset="2"/>
              <a:buNone/>
            </a:pPr>
            <a:r>
              <a:rPr lang="zh-CN" altLang="en-US" sz="2400"/>
              <a:t>（ </a:t>
            </a:r>
            <a:r>
              <a:rPr lang="en-US" altLang="zh-CN" sz="2400"/>
              <a:t>3</a:t>
            </a:r>
            <a:r>
              <a:rPr lang="zh-CN" altLang="en-US" sz="2400"/>
              <a:t>）</a:t>
            </a:r>
            <a:r>
              <a:rPr kumimoji="0" lang="zh-CN" altLang="en-US" sz="2400"/>
              <a:t>按照迪杰斯特拉（</a:t>
            </a:r>
            <a:r>
              <a:rPr kumimoji="0" lang="en-US" altLang="zh-CN" sz="2400"/>
              <a:t>Dijikstra</a:t>
            </a:r>
            <a:r>
              <a:rPr kumimoji="0" lang="zh-CN" altLang="en-US" sz="2400"/>
              <a:t>）算法的策略，依次给出</a:t>
            </a:r>
            <a:r>
              <a:rPr kumimoji="0" lang="en-US" altLang="zh-CN" sz="2400"/>
              <a:t>R1</a:t>
            </a:r>
            <a:r>
              <a:rPr kumimoji="0" lang="zh-CN" altLang="en-US" sz="2400"/>
              <a:t>到达题图中子网</a:t>
            </a:r>
            <a:r>
              <a:rPr kumimoji="0" lang="en-US" altLang="zh-CN" sz="2400"/>
              <a:t>192.1.x.x</a:t>
            </a:r>
            <a:r>
              <a:rPr kumimoji="0" lang="zh-CN" altLang="en-US" sz="2400"/>
              <a:t>的最短路径及费用。</a:t>
            </a:r>
            <a:r>
              <a:rPr lang="zh-CN" altLang="en-US"/>
              <a:t/>
            </a:r>
            <a:br>
              <a:rPr lang="zh-CN" altLang="en-US"/>
            </a:br>
            <a:endParaRPr lang="zh-CN" altLang="en-US"/>
          </a:p>
        </p:txBody>
      </p:sp>
      <p:graphicFrame>
        <p:nvGraphicFramePr>
          <p:cNvPr id="4" name="表格 3"/>
          <p:cNvGraphicFramePr>
            <a:graphicFrameLocks noGrp="1"/>
          </p:cNvGraphicFramePr>
          <p:nvPr/>
        </p:nvGraphicFramePr>
        <p:xfrm>
          <a:off x="838200" y="1905000"/>
          <a:ext cx="7924800" cy="2438400"/>
        </p:xfrm>
        <a:graphic>
          <a:graphicData uri="http://schemas.openxmlformats.org/drawingml/2006/table">
            <a:tbl>
              <a:tblPr/>
              <a:tblGrid>
                <a:gridCol w="1131888"/>
                <a:gridCol w="1882775"/>
                <a:gridCol w="3629025"/>
                <a:gridCol w="1281112"/>
              </a:tblGrid>
              <a:tr h="473075">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bg1"/>
                          </a:solidFill>
                          <a:effectLst/>
                          <a:latin typeface="Verdana" charset="0"/>
                          <a:ea typeface="宋体" charset="-122"/>
                        </a:rPr>
                        <a:t> </a:t>
                      </a:r>
                      <a:endParaRPr kumimoji="0" lang="zh-CN" altLang="zh-CN" sz="1800" b="1" i="0" u="none" strike="noStrike" cap="none" normalizeH="0" baseline="0">
                        <a:ln>
                          <a:noFill/>
                        </a:ln>
                        <a:solidFill>
                          <a:schemeClr val="bg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1" i="0" u="none" strike="noStrike" cap="none" normalizeH="0" baseline="0">
                          <a:ln>
                            <a:noFill/>
                          </a:ln>
                          <a:solidFill>
                            <a:schemeClr val="bg1"/>
                          </a:solidFill>
                          <a:effectLst/>
                          <a:latin typeface="Verdana" charset="0"/>
                          <a:ea typeface="宋体" charset="-122"/>
                        </a:rPr>
                        <a:t>目的网络</a:t>
                      </a:r>
                      <a:endParaRPr kumimoji="0" lang="zh-CN" altLang="en-US" sz="1800" b="1" i="0" u="none" strike="noStrike" cap="none" normalizeH="0" baseline="0">
                        <a:ln>
                          <a:noFill/>
                        </a:ln>
                        <a:solidFill>
                          <a:schemeClr val="bg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9525"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9525"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1" i="0" u="none" strike="noStrike" cap="none" normalizeH="0" baseline="0">
                          <a:ln>
                            <a:noFill/>
                          </a:ln>
                          <a:solidFill>
                            <a:schemeClr val="bg1"/>
                          </a:solidFill>
                          <a:effectLst/>
                          <a:latin typeface="Verdana" charset="0"/>
                          <a:ea typeface="宋体" charset="-122"/>
                        </a:rPr>
                        <a:t>路径</a:t>
                      </a:r>
                      <a:endParaRPr kumimoji="0" lang="zh-CN" altLang="en-US" sz="1800" b="1" i="0" u="none" strike="noStrike" cap="none" normalizeH="0" baseline="0">
                        <a:ln>
                          <a:noFill/>
                        </a:ln>
                        <a:solidFill>
                          <a:schemeClr val="bg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1" i="0" u="none" strike="noStrike" cap="none" normalizeH="0" baseline="0">
                          <a:ln>
                            <a:noFill/>
                          </a:ln>
                          <a:solidFill>
                            <a:schemeClr val="bg1"/>
                          </a:solidFill>
                          <a:effectLst/>
                          <a:latin typeface="Verdana" charset="0"/>
                          <a:ea typeface="宋体" charset="-122"/>
                        </a:rPr>
                        <a:t>代价</a:t>
                      </a:r>
                      <a:r>
                        <a:rPr kumimoji="0" lang="en-US" altLang="zh-CN" sz="1800" b="1" i="0" u="none" strike="noStrike" cap="none" normalizeH="0" baseline="0">
                          <a:ln>
                            <a:noFill/>
                          </a:ln>
                          <a:solidFill>
                            <a:schemeClr val="bg1"/>
                          </a:solidFill>
                          <a:effectLst/>
                          <a:latin typeface="Verdana" charset="0"/>
                          <a:ea typeface="宋体" charset="-122"/>
                        </a:rPr>
                        <a:t>(</a:t>
                      </a:r>
                      <a:r>
                        <a:rPr kumimoji="0" lang="en-US" altLang="en-US" sz="1800" b="1" i="0" u="none" strike="noStrike" cap="none" normalizeH="0" baseline="0">
                          <a:ln>
                            <a:noFill/>
                          </a:ln>
                          <a:solidFill>
                            <a:schemeClr val="bg1"/>
                          </a:solidFill>
                          <a:effectLst/>
                          <a:latin typeface="Verdana" charset="0"/>
                          <a:ea typeface="宋体" charset="-122"/>
                        </a:rPr>
                        <a:t>费用</a:t>
                      </a:r>
                      <a:r>
                        <a:rPr kumimoji="0" lang="en-US" altLang="zh-CN" sz="1800" b="1" i="0" u="none" strike="noStrike" cap="none" normalizeH="0" baseline="0">
                          <a:ln>
                            <a:noFill/>
                          </a:ln>
                          <a:solidFill>
                            <a:schemeClr val="bg1"/>
                          </a:solidFill>
                          <a:effectLst/>
                          <a:latin typeface="Verdana" charset="0"/>
                          <a:ea typeface="宋体" charset="-122"/>
                        </a:rPr>
                        <a:t>)</a:t>
                      </a:r>
                      <a:endParaRPr kumimoji="0" lang="zh-CN" altLang="en-US" sz="1800" b="1" i="0" u="none" strike="noStrike" cap="none" normalizeH="0" baseline="0">
                        <a:ln>
                          <a:noFill/>
                        </a:ln>
                        <a:solidFill>
                          <a:schemeClr val="bg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69900">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0" i="0" u="none" strike="noStrike" cap="none" normalizeH="0" baseline="0">
                          <a:ln>
                            <a:noFill/>
                          </a:ln>
                          <a:solidFill>
                            <a:schemeClr val="tx1"/>
                          </a:solidFill>
                          <a:effectLst/>
                          <a:latin typeface="Verdana" charset="0"/>
                          <a:ea typeface="宋体" charset="-122"/>
                        </a:rPr>
                        <a:t>步骤</a:t>
                      </a:r>
                      <a:r>
                        <a:rPr kumimoji="0" lang="en-US" altLang="zh-CN" sz="1800" b="0" i="0" u="none" strike="noStrike" cap="none" normalizeH="0" baseline="0">
                          <a:ln>
                            <a:noFill/>
                          </a:ln>
                          <a:solidFill>
                            <a:schemeClr val="tx1"/>
                          </a:solidFill>
                          <a:effectLst/>
                          <a:latin typeface="Verdana" charset="0"/>
                          <a:ea typeface="宋体" charset="-122"/>
                        </a:rPr>
                        <a:t> 1</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192.1.1.0/24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marL="9525"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9525"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0" i="0" u="none" strike="noStrike" cap="none" normalizeH="0" baseline="0">
                          <a:ln>
                            <a:noFill/>
                          </a:ln>
                          <a:solidFill>
                            <a:schemeClr val="tx1"/>
                          </a:solidFill>
                          <a:effectLst/>
                          <a:latin typeface="Verdana" charset="0"/>
                          <a:ea typeface="宋体" charset="-122"/>
                        </a:rPr>
                        <a:t>直接到达</a:t>
                      </a:r>
                      <a:endParaRPr kumimoji="0" lang="zh-CN" altLang="en-US"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1</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r>
              <a:tr h="473075">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0" i="0" u="none" strike="noStrike" cap="none" normalizeH="0" baseline="0">
                          <a:ln>
                            <a:noFill/>
                          </a:ln>
                          <a:solidFill>
                            <a:schemeClr val="tx1"/>
                          </a:solidFill>
                          <a:effectLst/>
                          <a:latin typeface="Verdana" charset="0"/>
                          <a:ea typeface="宋体" charset="-122"/>
                        </a:rPr>
                        <a:t>步骤</a:t>
                      </a:r>
                      <a:r>
                        <a:rPr kumimoji="0" lang="en-US" altLang="zh-CN" sz="1800" b="0" i="0" u="none" strike="noStrike" cap="none" normalizeH="0" baseline="0">
                          <a:ln>
                            <a:noFill/>
                          </a:ln>
                          <a:solidFill>
                            <a:schemeClr val="tx1"/>
                          </a:solidFill>
                          <a:effectLst/>
                          <a:latin typeface="Verdana" charset="0"/>
                          <a:ea typeface="宋体" charset="-122"/>
                        </a:rPr>
                        <a:t> 2</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192.1.5.0/24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R1</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R3</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192.1.5.0/24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3</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r>
              <a:tr h="473075">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0" i="0" u="none" strike="noStrike" cap="none" normalizeH="0" baseline="0">
                          <a:ln>
                            <a:noFill/>
                          </a:ln>
                          <a:solidFill>
                            <a:schemeClr val="tx1"/>
                          </a:solidFill>
                          <a:effectLst/>
                          <a:latin typeface="Verdana" charset="0"/>
                          <a:ea typeface="宋体" charset="-122"/>
                        </a:rPr>
                        <a:t>步骤</a:t>
                      </a:r>
                      <a:r>
                        <a:rPr kumimoji="0" lang="en-US" altLang="zh-CN" sz="1800" b="0" i="0" u="none" strike="noStrike" cap="none" normalizeH="0" baseline="0">
                          <a:ln>
                            <a:noFill/>
                          </a:ln>
                          <a:solidFill>
                            <a:schemeClr val="tx1"/>
                          </a:solidFill>
                          <a:effectLst/>
                          <a:latin typeface="Verdana" charset="0"/>
                          <a:ea typeface="宋体" charset="-122"/>
                        </a:rPr>
                        <a:t> 3</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192.1.6.0/24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R1</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R2</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192.1.6.0/24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FBEBE"/>
                    </a:solidFill>
                  </a:tcPr>
                </a:tc>
              </a:tr>
              <a:tr h="549275">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375"/>
                        </a:spcBef>
                        <a:spcAft>
                          <a:spcPct val="0"/>
                        </a:spcAft>
                        <a:buClrTx/>
                        <a:buSzTx/>
                        <a:buFontTx/>
                        <a:buNone/>
                        <a:tabLst/>
                      </a:pPr>
                      <a:r>
                        <a:rPr kumimoji="0" lang="en-US" altLang="en-US" sz="1800" b="0" i="0" u="none" strike="noStrike" cap="none" normalizeH="0" baseline="0">
                          <a:ln>
                            <a:noFill/>
                          </a:ln>
                          <a:solidFill>
                            <a:schemeClr val="tx1"/>
                          </a:solidFill>
                          <a:effectLst/>
                          <a:latin typeface="Verdana" charset="0"/>
                          <a:ea typeface="宋体" charset="-122"/>
                        </a:rPr>
                        <a:t>步骤</a:t>
                      </a:r>
                      <a:r>
                        <a:rPr kumimoji="0" lang="en-US" altLang="zh-CN" sz="1800" b="0" i="0" u="none" strike="noStrike" cap="none" normalizeH="0" baseline="0">
                          <a:ln>
                            <a:noFill/>
                          </a:ln>
                          <a:solidFill>
                            <a:schemeClr val="tx1"/>
                          </a:solidFill>
                          <a:effectLst/>
                          <a:latin typeface="Verdana" charset="0"/>
                          <a:ea typeface="宋体" charset="-122"/>
                        </a:rPr>
                        <a:t> 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192.1.7.0/24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R1</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R2</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R4</a:t>
                      </a:r>
                      <a:r>
                        <a:rPr kumimoji="0" lang="zh-CN" altLang="en-US" sz="1800" b="0" i="0" u="none" strike="noStrike" cap="none" normalizeH="0" baseline="0">
                          <a:ln>
                            <a:noFill/>
                          </a:ln>
                          <a:solidFill>
                            <a:schemeClr val="tx1"/>
                          </a:solidFill>
                          <a:effectLst/>
                          <a:latin typeface="Verdana" charset="0"/>
                          <a:ea typeface="宋体" charset="-122"/>
                        </a:rPr>
                        <a:t>→</a:t>
                      </a:r>
                      <a:r>
                        <a:rPr kumimoji="0" lang="en-US" altLang="zh-CN" sz="1800" b="0" i="0" u="none" strike="noStrike" cap="none" normalizeH="0" baseline="0">
                          <a:ln>
                            <a:noFill/>
                          </a:ln>
                          <a:solidFill>
                            <a:schemeClr val="tx1"/>
                          </a:solidFill>
                          <a:effectLst/>
                          <a:latin typeface="Verdana" charset="0"/>
                          <a:ea typeface="宋体" charset="-122"/>
                        </a:rPr>
                        <a:t>192.1.7.0/24</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50"/>
                        </a:spcBef>
                        <a:spcAft>
                          <a:spcPct val="0"/>
                        </a:spcAft>
                        <a:buClrTx/>
                        <a:buSzTx/>
                        <a:buFontTx/>
                        <a:buNone/>
                        <a:tabLst/>
                      </a:pPr>
                      <a:r>
                        <a:rPr kumimoji="0" lang="en-US" altLang="zh-CN" sz="1800" b="0" i="0" u="none" strike="noStrike" cap="none" normalizeH="0" baseline="0">
                          <a:ln>
                            <a:noFill/>
                          </a:ln>
                          <a:solidFill>
                            <a:schemeClr val="tx1"/>
                          </a:solidFill>
                          <a:effectLst/>
                          <a:latin typeface="Verdana" charset="0"/>
                          <a:ea typeface="宋体" charset="-122"/>
                        </a:rPr>
                        <a:t> 8</a:t>
                      </a:r>
                      <a:endParaRPr kumimoji="0" lang="zh-CN" altLang="zh-CN" sz="1800" b="0" i="0" u="none" strike="noStrike" cap="none" normalizeH="0" baseline="0">
                        <a:ln>
                          <a:noFill/>
                        </a:ln>
                        <a:solidFill>
                          <a:schemeClr val="tx1"/>
                        </a:solidFill>
                        <a:effectLst/>
                        <a:latin typeface="Calibri"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BEBE"/>
                    </a:solidFill>
                  </a:tcPr>
                </a:tc>
              </a:tr>
            </a:tbl>
          </a:graphicData>
        </a:graphic>
      </p:graphicFrame>
      <p:pic>
        <p:nvPicPr>
          <p:cNvPr id="32802" name="image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0"/>
            <a:ext cx="57150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50546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1143000"/>
            <a:ext cx="8610600" cy="5059363"/>
          </a:xfrm>
        </p:spPr>
        <p:txBody>
          <a:bodyPr/>
          <a:lstStyle/>
          <a:p>
            <a:pPr marL="0" indent="0">
              <a:buFont typeface="Wingdings" charset="2"/>
              <a:buNone/>
            </a:pPr>
            <a:r>
              <a:rPr lang="en-US" altLang="zh-CN" sz="2400" dirty="0"/>
              <a:t>43</a:t>
            </a:r>
            <a:r>
              <a:rPr lang="zh-CN" altLang="zh-CN" sz="2400" dirty="0"/>
              <a:t>．</a:t>
            </a:r>
            <a:r>
              <a:rPr lang="en-US" altLang="zh-CN" sz="2400" dirty="0"/>
              <a:t>(9 </a:t>
            </a:r>
            <a:r>
              <a:rPr lang="zh-CN" altLang="zh-CN" sz="2400" dirty="0"/>
              <a:t>分</a:t>
            </a:r>
            <a:r>
              <a:rPr lang="en-US" altLang="zh-CN" sz="2400" dirty="0"/>
              <a:t>)</a:t>
            </a:r>
            <a:r>
              <a:rPr lang="zh-CN" altLang="zh-CN" sz="2400" dirty="0"/>
              <a:t>请根据题 </a:t>
            </a:r>
            <a:r>
              <a:rPr lang="en-US" altLang="zh-CN" sz="2400" dirty="0"/>
              <a:t>42 </a:t>
            </a:r>
            <a:r>
              <a:rPr lang="zh-CN" altLang="zh-CN" sz="2400" dirty="0"/>
              <a:t>描述的网络，继续回答下列问题。</a:t>
            </a:r>
          </a:p>
          <a:p>
            <a:pPr marL="0" indent="0">
              <a:buFont typeface="Wingdings" charset="2"/>
              <a:buNone/>
            </a:pPr>
            <a:r>
              <a:rPr lang="en-US" altLang="zh-CN" sz="2400" dirty="0"/>
              <a:t>1</a:t>
            </a:r>
            <a:r>
              <a:rPr lang="zh-CN" altLang="zh-CN" sz="2400" dirty="0"/>
              <a:t>）假设路由表结构如下表所示，请给出题 </a:t>
            </a:r>
            <a:r>
              <a:rPr lang="en-US" altLang="zh-CN" sz="2400" dirty="0"/>
              <a:t>42 </a:t>
            </a:r>
            <a:r>
              <a:rPr lang="zh-CN" altLang="zh-CN" sz="2400" dirty="0"/>
              <a:t>图中 </a:t>
            </a:r>
            <a:r>
              <a:rPr lang="en-US" altLang="zh-CN" sz="2400" dirty="0"/>
              <a:t>R1 </a:t>
            </a:r>
            <a:r>
              <a:rPr lang="zh-CN" altLang="zh-CN" sz="2400" dirty="0"/>
              <a:t>的路由表，要求包括到达题 </a:t>
            </a:r>
            <a:r>
              <a:rPr lang="en-US" altLang="zh-CN" sz="2400" dirty="0"/>
              <a:t>42</a:t>
            </a:r>
            <a:r>
              <a:rPr lang="zh-CN" altLang="zh-CN" sz="2400" dirty="0"/>
              <a:t>图中子网 </a:t>
            </a:r>
            <a:r>
              <a:rPr lang="en-US" altLang="zh-CN" sz="2400" dirty="0"/>
              <a:t>192.1.x.x </a:t>
            </a:r>
            <a:r>
              <a:rPr lang="zh-CN" altLang="zh-CN" sz="2400" dirty="0"/>
              <a:t>的路由，且路由表中的路由项尽可能少</a:t>
            </a:r>
            <a:endParaRPr lang="en-US" altLang="zh-CN" sz="2400" dirty="0"/>
          </a:p>
          <a:p>
            <a:pPr marL="0" indent="0">
              <a:buFont typeface="Wingdings" charset="2"/>
              <a:buNone/>
            </a:pPr>
            <a:endParaRPr lang="en-US" altLang="zh-CN" sz="2400" dirty="0"/>
          </a:p>
          <a:p>
            <a:pPr marL="0" indent="0">
              <a:buFont typeface="Wingdings" charset="2"/>
              <a:buNone/>
            </a:pPr>
            <a:endParaRPr lang="zh-CN" altLang="zh-CN" sz="2400" dirty="0"/>
          </a:p>
          <a:p>
            <a:pPr marL="0" indent="0">
              <a:buFont typeface="Wingdings" charset="2"/>
              <a:buNone/>
            </a:pPr>
            <a:r>
              <a:rPr lang="en-US" altLang="zh-CN" sz="2400" dirty="0"/>
              <a:t>2</a:t>
            </a:r>
            <a:r>
              <a:rPr lang="zh-CN" altLang="zh-CN" sz="2400" dirty="0"/>
              <a:t>）当主机 </a:t>
            </a:r>
            <a:r>
              <a:rPr lang="en-US" altLang="zh-CN" sz="2400" dirty="0"/>
              <a:t>192.1.1.130 </a:t>
            </a:r>
            <a:r>
              <a:rPr lang="zh-CN" altLang="zh-CN" sz="2400" dirty="0"/>
              <a:t>向主机 </a:t>
            </a:r>
            <a:r>
              <a:rPr lang="en-US" altLang="zh-CN" sz="2400" dirty="0"/>
              <a:t>192.1.7.211 </a:t>
            </a:r>
            <a:r>
              <a:rPr lang="zh-CN" altLang="zh-CN" sz="2400" dirty="0"/>
              <a:t>发送一个 </a:t>
            </a:r>
            <a:r>
              <a:rPr lang="en-US" altLang="zh-CN" sz="2400" dirty="0"/>
              <a:t>TTL=64 </a:t>
            </a:r>
            <a:r>
              <a:rPr lang="zh-CN" altLang="zh-CN" sz="2400" dirty="0"/>
              <a:t>的 </a:t>
            </a:r>
            <a:r>
              <a:rPr lang="en-US" altLang="zh-CN" sz="2400" dirty="0"/>
              <a:t>IP </a:t>
            </a:r>
            <a:r>
              <a:rPr lang="zh-CN" altLang="zh-CN" sz="2400" dirty="0"/>
              <a:t>分组时，</a:t>
            </a:r>
            <a:r>
              <a:rPr lang="en-US" altLang="zh-CN" sz="2400" dirty="0"/>
              <a:t>R1 </a:t>
            </a:r>
            <a:r>
              <a:rPr lang="zh-CN" altLang="zh-CN" sz="2400" dirty="0"/>
              <a:t>通过哪个 接口转发该 </a:t>
            </a:r>
            <a:r>
              <a:rPr lang="en-US" altLang="zh-CN" sz="2400" dirty="0"/>
              <a:t>IP </a:t>
            </a:r>
            <a:r>
              <a:rPr lang="zh-CN" altLang="zh-CN" sz="2400" dirty="0"/>
              <a:t>分组？主机 </a:t>
            </a:r>
            <a:r>
              <a:rPr lang="en-US" altLang="zh-CN" sz="2400" dirty="0"/>
              <a:t>192.1.7.211 </a:t>
            </a:r>
            <a:r>
              <a:rPr lang="zh-CN" altLang="zh-CN" sz="2400" dirty="0"/>
              <a:t>收到的 </a:t>
            </a:r>
            <a:r>
              <a:rPr lang="en-US" altLang="zh-CN" sz="2400" dirty="0"/>
              <a:t>IP </a:t>
            </a:r>
            <a:r>
              <a:rPr lang="zh-CN" altLang="zh-CN" sz="2400" dirty="0"/>
              <a:t>分组 </a:t>
            </a:r>
            <a:r>
              <a:rPr lang="en-US" altLang="zh-CN" sz="2400" dirty="0"/>
              <a:t>TTL </a:t>
            </a:r>
            <a:r>
              <a:rPr lang="zh-CN" altLang="zh-CN" sz="2400" dirty="0"/>
              <a:t>是多少？</a:t>
            </a:r>
          </a:p>
        </p:txBody>
      </p:sp>
      <p:graphicFrame>
        <p:nvGraphicFramePr>
          <p:cNvPr id="4" name="表格 3"/>
          <p:cNvGraphicFramePr>
            <a:graphicFrameLocks noGrp="1"/>
          </p:cNvGraphicFramePr>
          <p:nvPr/>
        </p:nvGraphicFramePr>
        <p:xfrm>
          <a:off x="1524000" y="2819400"/>
          <a:ext cx="6096000" cy="741364"/>
        </p:xfrm>
        <a:graphic>
          <a:graphicData uri="http://schemas.openxmlformats.org/drawingml/2006/table">
            <a:tbl>
              <a:tblPr firstRow="1" bandRow="1">
                <a:tableStyleId>{5C22544A-7EE6-4342-B048-85BDC9FD1C3A}</a:tableStyleId>
              </a:tblPr>
              <a:tblGrid>
                <a:gridCol w="2032000"/>
                <a:gridCol w="2032000"/>
                <a:gridCol w="2032000"/>
              </a:tblGrid>
              <a:tr h="370682">
                <a:tc>
                  <a:txBody>
                    <a:bodyPr/>
                    <a:lstStyle/>
                    <a:p>
                      <a:r>
                        <a:rPr lang="zh-CN" altLang="en-US" sz="1800" dirty="0" smtClean="0"/>
                        <a:t>目的网络</a:t>
                      </a:r>
                      <a:endParaRPr lang="zh-CN" altLang="en-US" sz="1800" dirty="0"/>
                    </a:p>
                  </a:txBody>
                  <a:tcPr marT="45700" marB="45700"/>
                </a:tc>
                <a:tc>
                  <a:txBody>
                    <a:bodyPr/>
                    <a:lstStyle/>
                    <a:p>
                      <a:r>
                        <a:rPr lang="zh-CN" altLang="en-US" sz="1800" dirty="0" smtClean="0"/>
                        <a:t>下一跳</a:t>
                      </a:r>
                      <a:endParaRPr lang="zh-CN" altLang="en-US" sz="1800" dirty="0"/>
                    </a:p>
                  </a:txBody>
                  <a:tcPr marT="45700" marB="45700"/>
                </a:tc>
                <a:tc>
                  <a:txBody>
                    <a:bodyPr/>
                    <a:lstStyle/>
                    <a:p>
                      <a:r>
                        <a:rPr lang="zh-CN" altLang="en-US" sz="1800" dirty="0" smtClean="0"/>
                        <a:t>接口</a:t>
                      </a:r>
                      <a:endParaRPr lang="zh-CN" altLang="en-US" sz="1800" dirty="0"/>
                    </a:p>
                  </a:txBody>
                  <a:tcPr marT="45700" marB="45700"/>
                </a:tc>
              </a:tr>
              <a:tr h="370682">
                <a:tc>
                  <a:txBody>
                    <a:bodyPr/>
                    <a:lstStyle/>
                    <a:p>
                      <a:endParaRPr lang="zh-CN" altLang="en-US" sz="1800"/>
                    </a:p>
                  </a:txBody>
                  <a:tcPr marT="45700" marB="45700"/>
                </a:tc>
                <a:tc>
                  <a:txBody>
                    <a:bodyPr/>
                    <a:lstStyle/>
                    <a:p>
                      <a:endParaRPr lang="zh-CN" altLang="en-US" sz="1800"/>
                    </a:p>
                  </a:txBody>
                  <a:tcPr marT="45700" marB="45700"/>
                </a:tc>
                <a:tc>
                  <a:txBody>
                    <a:bodyPr/>
                    <a:lstStyle/>
                    <a:p>
                      <a:endParaRPr lang="zh-CN" altLang="en-US" sz="1800" dirty="0"/>
                    </a:p>
                  </a:txBody>
                  <a:tcPr marT="45700" marB="45700"/>
                </a:tc>
              </a:tr>
            </a:tbl>
          </a:graphicData>
        </a:graphic>
      </p:graphicFrame>
    </p:spTree>
    <p:extLst>
      <p:ext uri="{BB962C8B-B14F-4D97-AF65-F5344CB8AC3E}">
        <p14:creationId xmlns:p14="http://schemas.microsoft.com/office/powerpoint/2010/main" val="196434415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381000"/>
            <a:ext cx="8686800" cy="5897563"/>
          </a:xfrm>
        </p:spPr>
        <p:txBody>
          <a:bodyPr/>
          <a:lstStyle/>
          <a:p>
            <a:pPr marL="0" indent="0">
              <a:buFont typeface="Wingdings" charset="2"/>
              <a:buNone/>
            </a:pPr>
            <a:r>
              <a:rPr lang="zh-CN" altLang="en-US" sz="2400"/>
              <a:t>（</a:t>
            </a:r>
            <a:r>
              <a:rPr lang="en-US" altLang="zh-CN" sz="2400"/>
              <a:t>1</a:t>
            </a:r>
            <a:r>
              <a:rPr lang="zh-CN" altLang="en-US" sz="2400"/>
              <a:t>）解析：本题考察路由表的构造和路由聚合</a:t>
            </a:r>
            <a:endParaRPr lang="en-US" altLang="zh-CN" sz="2400"/>
          </a:p>
          <a:p>
            <a:pPr marL="0" indent="0">
              <a:buFont typeface="Wingdings" charset="2"/>
              <a:buNone/>
            </a:pPr>
            <a:r>
              <a:rPr lang="en-US" altLang="zh-CN" sz="2400"/>
              <a:t>192.1.1.0/24 </a:t>
            </a:r>
            <a:r>
              <a:rPr lang="zh-CN" altLang="en-US" sz="2400"/>
              <a:t>网络与 </a:t>
            </a:r>
            <a:r>
              <a:rPr lang="en-US" altLang="zh-CN" sz="2400"/>
              <a:t>R1 </a:t>
            </a:r>
            <a:r>
              <a:rPr lang="zh-CN" altLang="en-US" sz="2400"/>
              <a:t>直接连接</a:t>
            </a:r>
            <a:endParaRPr lang="en-US" altLang="zh-CN" sz="2400"/>
          </a:p>
          <a:p>
            <a:pPr marL="0" indent="0">
              <a:buFont typeface="Wingdings" charset="2"/>
              <a:buNone/>
            </a:pPr>
            <a:r>
              <a:rPr lang="zh-CN" altLang="en-US" sz="2400"/>
              <a:t>到达其他的网络都需要路由器之间的转发</a:t>
            </a:r>
            <a:endParaRPr lang="en-US" altLang="zh-CN" sz="2400"/>
          </a:p>
          <a:p>
            <a:pPr marL="0" indent="0">
              <a:buFont typeface="Symbol" charset="2"/>
              <a:buChar char="-"/>
            </a:pPr>
            <a:r>
              <a:rPr lang="zh-CN" altLang="en-US" sz="2400"/>
              <a:t>方法一、将每个目的网络都加到 </a:t>
            </a:r>
            <a:r>
              <a:rPr lang="en-US" altLang="zh-CN" sz="2400"/>
              <a:t>R1 </a:t>
            </a:r>
            <a:r>
              <a:rPr lang="zh-CN" altLang="en-US" sz="2400"/>
              <a:t>的路由表中，显然不能做到路由表项尽可能少</a:t>
            </a:r>
            <a:endParaRPr lang="en-US" altLang="zh-CN" sz="2400"/>
          </a:p>
          <a:p>
            <a:pPr marL="0" indent="0">
              <a:buFont typeface="Symbol" charset="2"/>
              <a:buChar char="-"/>
            </a:pPr>
            <a:r>
              <a:rPr lang="zh-CN" altLang="en-US" sz="2400"/>
              <a:t>方法二、通过路由聚合，首先将剩余三个网络的网络地址的第三个字段转成二进制：</a:t>
            </a:r>
            <a:br>
              <a:rPr lang="zh-CN" altLang="en-US" sz="2400"/>
            </a:br>
            <a:r>
              <a:rPr lang="en-US" altLang="zh-CN" sz="2400"/>
              <a:t>192.1.5.0/24~192.1.00000</a:t>
            </a:r>
            <a:r>
              <a:rPr lang="en-US" altLang="zh-CN" sz="2400" b="1"/>
              <a:t>10</a:t>
            </a:r>
            <a:r>
              <a:rPr lang="en-US" altLang="zh-CN" sz="2400"/>
              <a:t>1.0          19</a:t>
            </a:r>
            <a:r>
              <a:rPr lang="zh-CN" altLang="zh-CN" sz="2400"/>
              <a:t>2</a:t>
            </a:r>
            <a:r>
              <a:rPr lang="en-US" altLang="zh-CN" sz="2400"/>
              <a:t>.1.6.0</a:t>
            </a:r>
            <a:r>
              <a:rPr lang="zh-CN" altLang="en-US" sz="2400"/>
              <a:t>/</a:t>
            </a:r>
            <a:r>
              <a:rPr lang="en-US" altLang="zh-CN" sz="2400"/>
              <a:t>24~192.1.00000</a:t>
            </a:r>
            <a:r>
              <a:rPr lang="en-US" altLang="zh-CN" sz="2400" b="1"/>
              <a:t>11</a:t>
            </a:r>
            <a:r>
              <a:rPr lang="en-US" altLang="zh-CN" sz="2400"/>
              <a:t>0.0          192.1.7.0/24~192.1.00000</a:t>
            </a:r>
            <a:r>
              <a:rPr lang="en-US" altLang="zh-CN" sz="2400" b="1"/>
              <a:t>11</a:t>
            </a:r>
            <a:r>
              <a:rPr lang="en-US" altLang="zh-CN" sz="2400"/>
              <a:t>1.0</a:t>
            </a:r>
          </a:p>
          <a:p>
            <a:pPr marL="0" indent="0">
              <a:buFont typeface="Symbol" charset="2"/>
              <a:buChar char="-"/>
            </a:pPr>
            <a:r>
              <a:rPr lang="zh-CN" altLang="en-US" sz="2400"/>
              <a:t>网络</a:t>
            </a:r>
            <a:r>
              <a:rPr lang="en-US" altLang="zh-CN" sz="2400"/>
              <a:t>6</a:t>
            </a:r>
            <a:r>
              <a:rPr lang="zh-CN" altLang="en-US" sz="2400"/>
              <a:t>和</a:t>
            </a:r>
            <a:r>
              <a:rPr lang="en-US" altLang="zh-CN" sz="2400"/>
              <a:t>7</a:t>
            </a:r>
            <a:r>
              <a:rPr lang="zh-CN" altLang="en-US" sz="2400"/>
              <a:t>可以聚合成一个路由表项，目的地址是：</a:t>
            </a:r>
            <a:endParaRPr lang="en-US" altLang="zh-CN" sz="2400"/>
          </a:p>
          <a:p>
            <a:pPr marL="0" indent="0">
              <a:buFont typeface="Symbol" charset="2"/>
              <a:buChar char="-"/>
            </a:pPr>
            <a:endParaRPr lang="en-US" altLang="zh-CN" sz="2400"/>
          </a:p>
        </p:txBody>
      </p:sp>
      <p:sp>
        <p:nvSpPr>
          <p:cNvPr id="34818" name="文本框 1"/>
          <p:cNvSpPr txBox="1">
            <a:spLocks noChangeArrowheads="1"/>
          </p:cNvSpPr>
          <p:nvPr/>
        </p:nvSpPr>
        <p:spPr bwMode="auto">
          <a:xfrm>
            <a:off x="3589338" y="3997325"/>
            <a:ext cx="2351087" cy="3683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lang="zh-CN" altLang="en-US" sz="1800"/>
          </a:p>
        </p:txBody>
      </p:sp>
      <p:sp>
        <p:nvSpPr>
          <p:cNvPr id="34819" name="文本框 3"/>
          <p:cNvSpPr txBox="1">
            <a:spLocks noChangeArrowheads="1"/>
          </p:cNvSpPr>
          <p:nvPr/>
        </p:nvSpPr>
        <p:spPr bwMode="auto">
          <a:xfrm>
            <a:off x="3592513" y="3619500"/>
            <a:ext cx="2351087" cy="3683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endParaRPr lang="zh-CN" altLang="en-US" sz="1800"/>
          </a:p>
        </p:txBody>
      </p:sp>
      <p:graphicFrame>
        <p:nvGraphicFramePr>
          <p:cNvPr id="6" name="表格 5"/>
          <p:cNvGraphicFramePr>
            <a:graphicFrameLocks noGrp="1"/>
          </p:cNvGraphicFramePr>
          <p:nvPr/>
        </p:nvGraphicFramePr>
        <p:xfrm>
          <a:off x="1371600" y="5029200"/>
          <a:ext cx="6096000" cy="1479552"/>
        </p:xfrm>
        <a:graphic>
          <a:graphicData uri="http://schemas.openxmlformats.org/drawingml/2006/table">
            <a:tbl>
              <a:tblPr/>
              <a:tblGrid>
                <a:gridCol w="2032000"/>
                <a:gridCol w="2032000"/>
                <a:gridCol w="2032000"/>
              </a:tblGrid>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Verdana" charset="0"/>
                          <a:ea typeface="宋体" charset="-122"/>
                        </a:rPr>
                        <a:t>目的网络</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Verdana" charset="0"/>
                          <a:ea typeface="宋体" charset="-122"/>
                        </a:rPr>
                        <a:t>下一跳</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Verdana" charset="0"/>
                          <a:ea typeface="宋体" charset="-122"/>
                        </a:rPr>
                        <a:t>接口</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192.1.6.0</a:t>
                      </a:r>
                      <a:r>
                        <a:rPr kumimoji="0" lang="zh-CN" altLang="en-US" sz="1800" b="0" i="0" u="none" strike="noStrike" cap="none" normalizeH="0" baseline="0">
                          <a:ln>
                            <a:noFill/>
                          </a:ln>
                          <a:solidFill>
                            <a:srgbClr val="000000"/>
                          </a:solidFill>
                          <a:effectLst/>
                          <a:latin typeface="Verdana" charset="0"/>
                          <a:ea typeface="宋体" charset="-122"/>
                        </a:rPr>
                        <a:t>/</a:t>
                      </a:r>
                      <a:r>
                        <a:rPr kumimoji="0" lang="en-US" altLang="zh-CN" sz="1800" b="0" i="0" u="none" strike="noStrike" cap="none" normalizeH="0" baseline="0">
                          <a:ln>
                            <a:noFill/>
                          </a:ln>
                          <a:solidFill>
                            <a:srgbClr val="000000"/>
                          </a:solidFill>
                          <a:effectLst/>
                          <a:latin typeface="Verdana" charset="0"/>
                          <a:ea typeface="宋体" charset="-122"/>
                        </a:rPr>
                        <a:t>23</a:t>
                      </a:r>
                      <a:endParaRPr kumimoji="0" lang="zh-CN" altLang="en-US" sz="1800" b="0" i="0" u="none" strike="noStrike" cap="none" normalizeH="0" baseline="0">
                        <a:ln>
                          <a:noFill/>
                        </a:ln>
                        <a:solidFill>
                          <a:srgbClr val="000000"/>
                        </a:solidFill>
                        <a:effectLst/>
                        <a:latin typeface="Verdana" charset="0"/>
                        <a:ea typeface="宋体" charset="-122"/>
                      </a:endParaRP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10.1.1.2</a:t>
                      </a:r>
                      <a:endParaRPr kumimoji="0" lang="zh-CN" altLang="en-US" sz="1800" b="0" i="0" u="none" strike="noStrike" cap="none" normalizeH="0" baseline="0">
                        <a:ln>
                          <a:noFill/>
                        </a:ln>
                        <a:solidFill>
                          <a:srgbClr val="000000"/>
                        </a:solidFill>
                        <a:effectLst/>
                        <a:latin typeface="Verdana" charset="0"/>
                        <a:ea typeface="宋体" charset="-122"/>
                      </a:endParaRP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L</a:t>
                      </a:r>
                      <a:r>
                        <a:rPr kumimoji="0" lang="en-US" altLang="zh-CN" sz="1800" b="0" i="0" u="none" strike="noStrike" cap="none" normalizeH="0" baseline="-25000">
                          <a:ln>
                            <a:noFill/>
                          </a:ln>
                          <a:solidFill>
                            <a:srgbClr val="000000"/>
                          </a:solidFill>
                          <a:effectLst/>
                          <a:latin typeface="Verdana" charset="0"/>
                          <a:ea typeface="宋体" charset="-122"/>
                        </a:rPr>
                        <a:t>0</a:t>
                      </a:r>
                      <a:endParaRPr kumimoji="0" lang="zh-CN" altLang="en-US" sz="1800" b="0" i="0" u="none" strike="noStrike" cap="none" normalizeH="0" baseline="-25000">
                        <a:ln>
                          <a:noFill/>
                        </a:ln>
                        <a:solidFill>
                          <a:srgbClr val="000000"/>
                        </a:solidFill>
                        <a:effectLst/>
                        <a:latin typeface="Verdana" charset="0"/>
                        <a:ea typeface="宋体" charset="-122"/>
                      </a:endParaRP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r>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192.1.1.0/24</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E</a:t>
                      </a:r>
                      <a:r>
                        <a:rPr kumimoji="0" lang="en-US" altLang="zh-CN" sz="1800" b="0" i="0" u="none" strike="noStrike" cap="none" normalizeH="0" baseline="-25000">
                          <a:ln>
                            <a:noFill/>
                          </a:ln>
                          <a:solidFill>
                            <a:srgbClr val="000000"/>
                          </a:solidFill>
                          <a:effectLst/>
                          <a:latin typeface="Verdana" charset="0"/>
                          <a:ea typeface="宋体" charset="-122"/>
                        </a:rPr>
                        <a:t>0</a:t>
                      </a:r>
                      <a:endParaRPr kumimoji="0" lang="zh-CN" altLang="zh-CN" sz="1800" b="0" i="0" u="none" strike="noStrike" cap="none" normalizeH="0" baseline="-2500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r>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13"/>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192.1.5.0/24</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13"/>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10.1.1.10</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13"/>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L</a:t>
                      </a:r>
                      <a:r>
                        <a:rPr kumimoji="0" lang="en-US" altLang="zh-CN" sz="1800" b="0" i="0" u="none" strike="noStrike" cap="none" normalizeH="0" baseline="-25000">
                          <a:ln>
                            <a:noFill/>
                          </a:ln>
                          <a:solidFill>
                            <a:srgbClr val="000000"/>
                          </a:solidFill>
                          <a:effectLst/>
                          <a:latin typeface="Verdana" charset="0"/>
                          <a:ea typeface="宋体" charset="-122"/>
                        </a:rPr>
                        <a:t>1</a:t>
                      </a:r>
                      <a:endParaRPr kumimoji="0" lang="zh-CN" altLang="zh-CN" sz="1800" b="0" i="0" u="none" strike="noStrike" cap="none" normalizeH="0" baseline="-2500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r>
            </a:tbl>
          </a:graphicData>
        </a:graphic>
      </p:graphicFrame>
    </p:spTree>
    <p:extLst>
      <p:ext uri="{BB962C8B-B14F-4D97-AF65-F5344CB8AC3E}">
        <p14:creationId xmlns:p14="http://schemas.microsoft.com/office/powerpoint/2010/main" val="146615817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457200"/>
            <a:ext cx="8458200" cy="4525963"/>
          </a:xfrm>
        </p:spPr>
        <p:txBody>
          <a:bodyPr/>
          <a:lstStyle/>
          <a:p>
            <a:r>
              <a:rPr lang="zh-CN" altLang="en-US" sz="2400" dirty="0"/>
              <a:t>（</a:t>
            </a:r>
            <a:r>
              <a:rPr lang="en-US" altLang="zh-CN" sz="2400" dirty="0"/>
              <a:t>2</a:t>
            </a:r>
            <a:r>
              <a:rPr lang="zh-CN" altLang="en-US" sz="2400" dirty="0"/>
              <a:t>）解析</a:t>
            </a:r>
            <a:r>
              <a:rPr lang="zh-CN" altLang="en-US" sz="2400" dirty="0" smtClean="0"/>
              <a:t>：</a:t>
            </a:r>
            <a:r>
              <a:rPr lang="en-US" altLang="zh-CN" sz="2400" dirty="0"/>
              <a:t> 192.1.1.130 </a:t>
            </a:r>
            <a:r>
              <a:rPr lang="zh-CN" altLang="zh-CN" sz="2400" dirty="0"/>
              <a:t>向主机 </a:t>
            </a:r>
            <a:r>
              <a:rPr lang="en-US" altLang="zh-CN" sz="2400" dirty="0" smtClean="0"/>
              <a:t>192.1.7.211</a:t>
            </a:r>
            <a:r>
              <a:rPr lang="zh-CN" altLang="en-US" sz="2400" dirty="0" smtClean="0"/>
              <a:t>发送数据， </a:t>
            </a:r>
            <a:r>
              <a:rPr lang="en-US" altLang="zh-CN" sz="2400" dirty="0"/>
              <a:t>TTL</a:t>
            </a:r>
            <a:r>
              <a:rPr lang="zh-CN" altLang="en-US" sz="2400" dirty="0"/>
              <a:t>代表</a:t>
            </a:r>
            <a:r>
              <a:rPr lang="en-US" altLang="zh-CN" sz="2400" dirty="0"/>
              <a:t>IP</a:t>
            </a:r>
            <a:r>
              <a:rPr lang="zh-CN" altLang="en-US" sz="2400" dirty="0"/>
              <a:t>数据报经过</a:t>
            </a:r>
            <a:r>
              <a:rPr lang="zh-CN" altLang="en-US" sz="2400" dirty="0" smtClean="0"/>
              <a:t>的跳数，初始值最</a:t>
            </a:r>
            <a:r>
              <a:rPr lang="zh-CN" altLang="en-US" sz="2400" dirty="0"/>
              <a:t>多跳</a:t>
            </a:r>
            <a:r>
              <a:rPr lang="zh-CN" altLang="en-US" sz="2400" dirty="0" smtClean="0"/>
              <a:t>数</a:t>
            </a:r>
            <a:r>
              <a:rPr lang="en-US" altLang="zh-CN" sz="2400" dirty="0" smtClean="0"/>
              <a:t>64</a:t>
            </a:r>
            <a:r>
              <a:rPr lang="en-US" altLang="zh-CN" dirty="0"/>
              <a:t/>
            </a:r>
            <a:br>
              <a:rPr lang="en-US" altLang="zh-CN" dirty="0"/>
            </a:br>
            <a:r>
              <a:rPr lang="zh-CN" altLang="en-US" sz="2400" dirty="0"/>
              <a:t>解答：通过查路由表可知：</a:t>
            </a:r>
            <a:r>
              <a:rPr lang="en-US" altLang="zh-CN" sz="2400" dirty="0"/>
              <a:t>R1 </a:t>
            </a:r>
            <a:r>
              <a:rPr lang="zh-CN" altLang="en-US" sz="2400" dirty="0"/>
              <a:t>通过 </a:t>
            </a:r>
            <a:r>
              <a:rPr lang="en-US" altLang="zh-CN" sz="2400" dirty="0"/>
              <a:t>L</a:t>
            </a:r>
            <a:r>
              <a:rPr lang="en-US" altLang="zh-CN" sz="2400" baseline="-25000" dirty="0"/>
              <a:t>0</a:t>
            </a:r>
            <a:r>
              <a:rPr lang="en-US" altLang="zh-CN" sz="2400" dirty="0"/>
              <a:t> </a:t>
            </a:r>
            <a:r>
              <a:rPr lang="zh-CN" altLang="en-US" sz="2400" dirty="0"/>
              <a:t>接口转发该 </a:t>
            </a:r>
            <a:r>
              <a:rPr lang="en-US" altLang="zh-CN" sz="2400" dirty="0"/>
              <a:t>IP </a:t>
            </a:r>
            <a:r>
              <a:rPr lang="zh-CN" altLang="en-US" sz="2400" dirty="0"/>
              <a:t>分组。因为该分组要经过 </a:t>
            </a:r>
            <a:r>
              <a:rPr lang="en-US" altLang="zh-CN" sz="2400" dirty="0"/>
              <a:t>3 </a:t>
            </a:r>
            <a:r>
              <a:rPr lang="zh-CN" altLang="en-US" sz="2400" dirty="0"/>
              <a:t>个路由器</a:t>
            </a:r>
            <a:r>
              <a:rPr lang="en-US" altLang="zh-CN" sz="2400" dirty="0"/>
              <a:t>(R1</a:t>
            </a:r>
            <a:r>
              <a:rPr lang="zh-CN" altLang="en-US" sz="2400" dirty="0"/>
              <a:t>、</a:t>
            </a:r>
            <a:r>
              <a:rPr lang="en-US" altLang="zh-CN" sz="2400" dirty="0"/>
              <a:t>R2</a:t>
            </a:r>
            <a:r>
              <a:rPr lang="zh-CN" altLang="en-US" sz="2400" dirty="0"/>
              <a:t>、</a:t>
            </a:r>
            <a:r>
              <a:rPr lang="en-US" altLang="zh-CN" sz="2400" dirty="0"/>
              <a:t>R4)</a:t>
            </a:r>
            <a:r>
              <a:rPr lang="zh-CN" altLang="en-US" sz="2400" dirty="0"/>
              <a:t>，所以主机 </a:t>
            </a:r>
            <a:r>
              <a:rPr lang="en-US" altLang="zh-CN" sz="2400" dirty="0"/>
              <a:t>192.1.7.211 </a:t>
            </a:r>
            <a:r>
              <a:rPr lang="zh-CN" altLang="en-US" sz="2400" dirty="0"/>
              <a:t>收到的 </a:t>
            </a:r>
            <a:r>
              <a:rPr lang="en-US" altLang="zh-CN" sz="2400" dirty="0"/>
              <a:t>IP </a:t>
            </a:r>
            <a:r>
              <a:rPr lang="zh-CN" altLang="en-US" sz="2400" dirty="0"/>
              <a:t>分组的 </a:t>
            </a:r>
            <a:r>
              <a:rPr lang="en-US" altLang="zh-CN" sz="2400" dirty="0"/>
              <a:t>TTL </a:t>
            </a:r>
            <a:r>
              <a:rPr lang="zh-CN" altLang="en-US" sz="2400" dirty="0"/>
              <a:t>是 </a:t>
            </a:r>
            <a:r>
              <a:rPr lang="en-US" altLang="zh-CN" sz="2400" dirty="0"/>
              <a:t>64-3=61</a:t>
            </a:r>
            <a:r>
              <a:rPr lang="zh-CN" altLang="en-US" sz="2400" dirty="0"/>
              <a:t>。</a:t>
            </a:r>
          </a:p>
          <a:p>
            <a:endParaRPr lang="zh-CN" altLang="en-US" dirty="0"/>
          </a:p>
        </p:txBody>
      </p:sp>
      <p:pic>
        <p:nvPicPr>
          <p:cNvPr id="35842" name="image5.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362200"/>
            <a:ext cx="5715000"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表格 4"/>
          <p:cNvGraphicFramePr>
            <a:graphicFrameLocks noGrp="1"/>
          </p:cNvGraphicFramePr>
          <p:nvPr/>
        </p:nvGraphicFramePr>
        <p:xfrm>
          <a:off x="1447800" y="4440238"/>
          <a:ext cx="6096000" cy="1479552"/>
        </p:xfrm>
        <a:graphic>
          <a:graphicData uri="http://schemas.openxmlformats.org/drawingml/2006/table">
            <a:tbl>
              <a:tblPr/>
              <a:tblGrid>
                <a:gridCol w="2032000"/>
                <a:gridCol w="2032000"/>
                <a:gridCol w="2032000"/>
              </a:tblGrid>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Verdana" charset="0"/>
                          <a:ea typeface="宋体" charset="-122"/>
                        </a:rPr>
                        <a:t>目的网络</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Verdana" charset="0"/>
                          <a:ea typeface="宋体" charset="-122"/>
                        </a:rPr>
                        <a:t>下一跳</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Verdana" charset="0"/>
                          <a:ea typeface="宋体" charset="-122"/>
                        </a:rPr>
                        <a:t>接口</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192.1.6.0</a:t>
                      </a:r>
                      <a:r>
                        <a:rPr kumimoji="0" lang="zh-CN" altLang="en-US" sz="1800" b="0" i="0" u="none" strike="noStrike" cap="none" normalizeH="0" baseline="0">
                          <a:ln>
                            <a:noFill/>
                          </a:ln>
                          <a:solidFill>
                            <a:srgbClr val="000000"/>
                          </a:solidFill>
                          <a:effectLst/>
                          <a:latin typeface="Verdana" charset="0"/>
                          <a:ea typeface="宋体" charset="-122"/>
                        </a:rPr>
                        <a:t>/</a:t>
                      </a:r>
                      <a:r>
                        <a:rPr kumimoji="0" lang="en-US" altLang="zh-CN" sz="1800" b="0" i="0" u="none" strike="noStrike" cap="none" normalizeH="0" baseline="0">
                          <a:ln>
                            <a:noFill/>
                          </a:ln>
                          <a:solidFill>
                            <a:srgbClr val="000000"/>
                          </a:solidFill>
                          <a:effectLst/>
                          <a:latin typeface="Verdana" charset="0"/>
                          <a:ea typeface="宋体" charset="-122"/>
                        </a:rPr>
                        <a:t>23</a:t>
                      </a:r>
                      <a:endParaRPr kumimoji="0" lang="zh-CN" altLang="en-US" sz="1800" b="0" i="0" u="none" strike="noStrike" cap="none" normalizeH="0" baseline="0">
                        <a:ln>
                          <a:noFill/>
                        </a:ln>
                        <a:solidFill>
                          <a:srgbClr val="000000"/>
                        </a:solidFill>
                        <a:effectLst/>
                        <a:latin typeface="Verdana" charset="0"/>
                        <a:ea typeface="宋体" charset="-122"/>
                      </a:endParaRP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10.1.1.2</a:t>
                      </a:r>
                      <a:endParaRPr kumimoji="0" lang="zh-CN" altLang="en-US" sz="1800" b="0" i="0" u="none" strike="noStrike" cap="none" normalizeH="0" baseline="0">
                        <a:ln>
                          <a:noFill/>
                        </a:ln>
                        <a:solidFill>
                          <a:srgbClr val="000000"/>
                        </a:solidFill>
                        <a:effectLst/>
                        <a:latin typeface="Verdana" charset="0"/>
                        <a:ea typeface="宋体" charset="-122"/>
                      </a:endParaRP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L</a:t>
                      </a:r>
                      <a:r>
                        <a:rPr kumimoji="0" lang="en-US" altLang="zh-CN" sz="1800" b="0" i="0" u="none" strike="noStrike" cap="none" normalizeH="0" baseline="-25000">
                          <a:ln>
                            <a:noFill/>
                          </a:ln>
                          <a:solidFill>
                            <a:srgbClr val="000000"/>
                          </a:solidFill>
                          <a:effectLst/>
                          <a:latin typeface="Verdana" charset="0"/>
                          <a:ea typeface="宋体" charset="-122"/>
                        </a:rPr>
                        <a:t>0</a:t>
                      </a:r>
                      <a:endParaRPr kumimoji="0" lang="zh-CN" altLang="en-US" sz="1800" b="0" i="0" u="none" strike="noStrike" cap="none" normalizeH="0" baseline="-25000">
                        <a:ln>
                          <a:noFill/>
                        </a:ln>
                        <a:solidFill>
                          <a:srgbClr val="000000"/>
                        </a:solidFill>
                        <a:effectLst/>
                        <a:latin typeface="Verdana" charset="0"/>
                        <a:ea typeface="宋体" charset="-122"/>
                      </a:endParaRP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r>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192.1.1.0/24</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E</a:t>
                      </a:r>
                      <a:r>
                        <a:rPr kumimoji="0" lang="en-US" altLang="zh-CN" sz="1800" b="0" i="0" u="none" strike="noStrike" cap="none" normalizeH="0" baseline="-25000">
                          <a:ln>
                            <a:noFill/>
                          </a:ln>
                          <a:solidFill>
                            <a:srgbClr val="000000"/>
                          </a:solidFill>
                          <a:effectLst/>
                          <a:latin typeface="Verdana" charset="0"/>
                          <a:ea typeface="宋体" charset="-122"/>
                        </a:rPr>
                        <a:t>0</a:t>
                      </a:r>
                      <a:endParaRPr kumimoji="0" lang="zh-CN" altLang="zh-CN" sz="1800" b="0" i="0" u="none" strike="noStrike" cap="none" normalizeH="0" baseline="-2500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2F4"/>
                    </a:solidFill>
                  </a:tcPr>
                </a:tc>
              </a:tr>
              <a:tr h="369888">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13"/>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192.1.5.0/24</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13"/>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10.1.1.10</a:t>
                      </a:r>
                      <a:endParaRPr kumimoji="0" lang="zh-CN" altLang="zh-CN" sz="1800" b="0" i="0" u="none" strike="noStrike" cap="none" normalizeH="0" baseline="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c>
                  <a:txBody>
                    <a:bodyPr/>
                    <a:lstStyle>
                      <a:lvl1pPr defTabSz="457200">
                        <a:spcBef>
                          <a:spcPct val="20000"/>
                        </a:spcBef>
                        <a:buClr>
                          <a:schemeClr val="accent2"/>
                        </a:buClr>
                        <a:buFont typeface="Wingdings" charset="2"/>
                        <a:defRPr kumimoji="1" sz="2600">
                          <a:solidFill>
                            <a:schemeClr val="tx1"/>
                          </a:solidFill>
                          <a:latin typeface="Verdana" charset="0"/>
                          <a:ea typeface="宋体" charset="-122"/>
                        </a:defRPr>
                      </a:lvl1pPr>
                      <a:lvl2pPr marL="742950" indent="-285750" defTabSz="457200">
                        <a:spcBef>
                          <a:spcPct val="20000"/>
                        </a:spcBef>
                        <a:buClr>
                          <a:schemeClr val="accent2"/>
                        </a:buClr>
                        <a:buFont typeface="Wingdings" charset="2"/>
                        <a:defRPr kumimoji="1" sz="2200">
                          <a:solidFill>
                            <a:schemeClr val="tx1"/>
                          </a:solidFill>
                          <a:latin typeface="Verdana" charset="0"/>
                          <a:ea typeface="宋体" charset="-122"/>
                        </a:defRPr>
                      </a:lvl2pPr>
                      <a:lvl3pPr marL="1143000" indent="-228600" defTabSz="457200">
                        <a:spcBef>
                          <a:spcPct val="20000"/>
                        </a:spcBef>
                        <a:buClr>
                          <a:schemeClr val="accent2"/>
                        </a:buClr>
                        <a:buFont typeface="Wingdings" charset="2"/>
                        <a:defRPr kumimoji="1" sz="2100">
                          <a:solidFill>
                            <a:schemeClr val="tx1"/>
                          </a:solidFill>
                          <a:latin typeface="Verdana" charset="0"/>
                          <a:ea typeface="宋体" charset="-122"/>
                        </a:defRPr>
                      </a:lvl3pPr>
                      <a:lvl4pPr marL="1600200" indent="-228600" defTabSz="457200">
                        <a:spcBef>
                          <a:spcPct val="20000"/>
                        </a:spcBef>
                        <a:buClr>
                          <a:schemeClr val="accent2"/>
                        </a:buClr>
                        <a:buFont typeface="Wingdings" charset="2"/>
                        <a:defRPr kumimoji="1">
                          <a:solidFill>
                            <a:schemeClr val="tx1"/>
                          </a:solidFill>
                          <a:latin typeface="Verdana" charset="0"/>
                          <a:ea typeface="宋体" charset="-122"/>
                        </a:defRPr>
                      </a:lvl4pPr>
                      <a:lvl5pPr marL="2057400" indent="-228600" defTabSz="457200">
                        <a:spcBef>
                          <a:spcPct val="25000"/>
                        </a:spcBef>
                        <a:buClr>
                          <a:schemeClr val="accent2"/>
                        </a:buClr>
                        <a:buFont typeface="Wingdings" charset="2"/>
                        <a:defRPr kumimoji="1">
                          <a:solidFill>
                            <a:schemeClr val="tx1"/>
                          </a:solidFill>
                          <a:latin typeface="Verdana" charset="0"/>
                          <a:ea typeface="宋体" charset="-122"/>
                        </a:defRPr>
                      </a:lvl5pPr>
                      <a:lvl6pPr marL="25146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6pPr>
                      <a:lvl7pPr marL="29718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7pPr>
                      <a:lvl8pPr marL="34290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8pPr>
                      <a:lvl9pPr marL="3886200" indent="-228600" defTabSz="457200" fontAlgn="base">
                        <a:spcBef>
                          <a:spcPct val="25000"/>
                        </a:spcBef>
                        <a:spcAft>
                          <a:spcPct val="0"/>
                        </a:spcAft>
                        <a:buClr>
                          <a:schemeClr val="accent2"/>
                        </a:buClr>
                        <a:buFont typeface="Wingdings" charset="2"/>
                        <a:defRPr kumimoji="1">
                          <a:solidFill>
                            <a:schemeClr val="tx1"/>
                          </a:solidFill>
                          <a:latin typeface="Verdana" charset="0"/>
                          <a:ea typeface="宋体" charset="-122"/>
                        </a:defRPr>
                      </a:lvl9pPr>
                    </a:lstStyle>
                    <a:p>
                      <a:pPr marL="0" marR="0" lvl="0" indent="0" algn="ctr" defTabSz="457200" rtl="0" eaLnBrk="1" fontAlgn="base" latinLnBrk="0" hangingPunct="1">
                        <a:lnSpc>
                          <a:spcPct val="100000"/>
                        </a:lnSpc>
                        <a:spcBef>
                          <a:spcPts val="13"/>
                        </a:spcBef>
                        <a:spcAft>
                          <a:spcPct val="0"/>
                        </a:spcAft>
                        <a:buClrTx/>
                        <a:buSzTx/>
                        <a:buFontTx/>
                        <a:buNone/>
                        <a:tabLst/>
                      </a:pPr>
                      <a:r>
                        <a:rPr kumimoji="0" lang="en-US" altLang="zh-CN" sz="1800" b="0" i="0" u="none" strike="noStrike" cap="none" normalizeH="0" baseline="0">
                          <a:ln>
                            <a:noFill/>
                          </a:ln>
                          <a:solidFill>
                            <a:srgbClr val="000000"/>
                          </a:solidFill>
                          <a:effectLst/>
                          <a:latin typeface="Verdana" charset="0"/>
                          <a:ea typeface="宋体" charset="-122"/>
                        </a:rPr>
                        <a:t> L</a:t>
                      </a:r>
                      <a:r>
                        <a:rPr kumimoji="0" lang="en-US" altLang="zh-CN" sz="1800" b="0" i="0" u="none" strike="noStrike" cap="none" normalizeH="0" baseline="-25000">
                          <a:ln>
                            <a:noFill/>
                          </a:ln>
                          <a:solidFill>
                            <a:srgbClr val="000000"/>
                          </a:solidFill>
                          <a:effectLst/>
                          <a:latin typeface="Verdana" charset="0"/>
                          <a:ea typeface="宋体" charset="-122"/>
                        </a:rPr>
                        <a:t>1</a:t>
                      </a:r>
                      <a:endParaRPr kumimoji="0" lang="zh-CN" altLang="zh-CN" sz="1800" b="0" i="0" u="none" strike="noStrike" cap="none" normalizeH="0" baseline="-25000">
                        <a:ln>
                          <a:noFill/>
                        </a:ln>
                        <a:solidFill>
                          <a:srgbClr val="000000"/>
                        </a:solidFill>
                        <a:effectLst/>
                        <a:latin typeface="Verdana" charset="0"/>
                        <a:ea typeface="宋体" charset="-122"/>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0E4E9"/>
                    </a:solidFill>
                  </a:tcPr>
                </a:tc>
              </a:tr>
            </a:tbl>
          </a:graphicData>
        </a:graphic>
      </p:graphicFrame>
    </p:spTree>
    <p:extLst>
      <p:ext uri="{BB962C8B-B14F-4D97-AF65-F5344CB8AC3E}">
        <p14:creationId xmlns:p14="http://schemas.microsoft.com/office/powerpoint/2010/main" val="149308154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503238"/>
            <a:ext cx="8534400" cy="3078162"/>
          </a:xfrm>
        </p:spPr>
        <p:txBody>
          <a:bodyPr/>
          <a:lstStyle/>
          <a:p>
            <a:pPr>
              <a:lnSpc>
                <a:spcPts val="3875"/>
              </a:lnSpc>
            </a:pPr>
            <a:r>
              <a:rPr lang="zh-CN" altLang="en-US" sz="2400" dirty="0"/>
              <a:t>（</a:t>
            </a:r>
            <a:r>
              <a:rPr lang="en-US" altLang="zh-CN" sz="2400" dirty="0"/>
              <a:t>3）若 R1 增加一条 Metric 为 10 的链路连接 </a:t>
            </a:r>
            <a:r>
              <a:rPr lang="en-US" altLang="zh-CN" sz="2400" dirty="0" err="1"/>
              <a:t>Internet，则题</a:t>
            </a:r>
            <a:r>
              <a:rPr lang="en-US" altLang="zh-CN" sz="2400" dirty="0"/>
              <a:t> 42 表中 R1 的 LSI 需要增加 哪些信息？</a:t>
            </a:r>
          </a:p>
          <a:p>
            <a:pPr>
              <a:lnSpc>
                <a:spcPts val="3875"/>
              </a:lnSpc>
            </a:pPr>
            <a:endParaRPr lang="zh-CN" altLang="zh-CN" sz="2400" dirty="0"/>
          </a:p>
          <a:p>
            <a:pPr>
              <a:lnSpc>
                <a:spcPts val="3875"/>
              </a:lnSpc>
            </a:pPr>
            <a:r>
              <a:rPr lang="zh-CN" altLang="en-US" sz="2400" dirty="0"/>
              <a:t>解析：当路由表中与包的目的地址之间没有匹配的表项时路由器可向</a:t>
            </a:r>
            <a:r>
              <a:rPr lang="zh-CN" altLang="en-US" sz="2400" dirty="0">
                <a:solidFill>
                  <a:srgbClr val="FF0000"/>
                </a:solidFill>
              </a:rPr>
              <a:t>默认路</a:t>
            </a:r>
            <a:r>
              <a:rPr lang="zh-CN" altLang="en-US" sz="2400" dirty="0" smtClean="0">
                <a:solidFill>
                  <a:srgbClr val="FF0000"/>
                </a:solidFill>
              </a:rPr>
              <a:t>由器（此时为</a:t>
            </a:r>
            <a:r>
              <a:rPr lang="en-US" altLang="zh-CN" sz="2400" dirty="0" smtClean="0">
                <a:solidFill>
                  <a:srgbClr val="FF0000"/>
                </a:solidFill>
              </a:rPr>
              <a:t>R1</a:t>
            </a:r>
            <a:r>
              <a:rPr lang="zh-CN" altLang="en-US" sz="2400" dirty="0" smtClean="0">
                <a:solidFill>
                  <a:srgbClr val="FF0000"/>
                </a:solidFill>
              </a:rPr>
              <a:t>）</a:t>
            </a:r>
            <a:r>
              <a:rPr lang="zh-CN" altLang="en-US" sz="2400" dirty="0" smtClean="0"/>
              <a:t>转发</a:t>
            </a:r>
            <a:r>
              <a:rPr lang="zh-CN" altLang="en-US" sz="2400" dirty="0"/>
              <a:t>该数据报，在路由表中，缺省路由以目的网络为</a:t>
            </a:r>
            <a:r>
              <a:rPr lang="en-US" altLang="zh-CN" sz="2400" dirty="0">
                <a:solidFill>
                  <a:srgbClr val="FF0000"/>
                </a:solidFill>
              </a:rPr>
              <a:t>0.0.0.0</a:t>
            </a:r>
            <a:r>
              <a:rPr lang="zh-CN" altLang="en-US" sz="2400" dirty="0"/>
              <a:t>、子网掩码为</a:t>
            </a:r>
            <a:r>
              <a:rPr lang="en-US" altLang="zh-CN" sz="2400" dirty="0">
                <a:solidFill>
                  <a:srgbClr val="FF0000"/>
                </a:solidFill>
              </a:rPr>
              <a:t>0.0.0.0</a:t>
            </a:r>
            <a:r>
              <a:rPr lang="zh-CN" altLang="en-US" sz="2400" dirty="0"/>
              <a:t>的形式出现（或</a:t>
            </a:r>
            <a:r>
              <a:rPr lang="en-US" altLang="zh-CN" sz="2400" dirty="0">
                <a:solidFill>
                  <a:srgbClr val="FF0000"/>
                </a:solidFill>
              </a:rPr>
              <a:t>0.0.0.0/0</a:t>
            </a:r>
            <a:r>
              <a:rPr lang="zh-CN" altLang="en-US" sz="2400" dirty="0"/>
              <a:t>）。如果数据包的目的地址不能与任何路由相匹配，那么系统将使用缺省路由转发该数据包。</a:t>
            </a:r>
            <a:endParaRPr lang="en-US" altLang="zh-CN" sz="2400" dirty="0"/>
          </a:p>
          <a:p>
            <a:pPr>
              <a:lnSpc>
                <a:spcPts val="3875"/>
              </a:lnSpc>
            </a:pPr>
            <a:r>
              <a:rPr lang="zh-CN" altLang="en-US" sz="2400" dirty="0"/>
              <a:t>解答：</a:t>
            </a:r>
            <a:r>
              <a:rPr lang="en-US" altLang="zh-CN" sz="2400" dirty="0"/>
              <a:t>R1 </a:t>
            </a:r>
            <a:r>
              <a:rPr lang="zh-CN" altLang="en-US" sz="2400" dirty="0"/>
              <a:t>的 </a:t>
            </a:r>
            <a:r>
              <a:rPr lang="en-US" altLang="zh-CN" sz="2400" dirty="0"/>
              <a:t>LSI </a:t>
            </a:r>
            <a:r>
              <a:rPr lang="zh-CN" altLang="en-US" sz="2400" dirty="0"/>
              <a:t>需要增加一条直连网络，网络前缀 </a:t>
            </a:r>
            <a:r>
              <a:rPr lang="en-US" altLang="zh-CN" sz="2400" dirty="0"/>
              <a:t>Prefix </a:t>
            </a:r>
            <a:r>
              <a:rPr lang="zh-CN" altLang="en-US" sz="2400" dirty="0"/>
              <a:t>为“</a:t>
            </a:r>
            <a:r>
              <a:rPr lang="en-US" altLang="zh-CN" sz="2400" dirty="0"/>
              <a:t>0.0.0.0/0</a:t>
            </a:r>
            <a:r>
              <a:rPr lang="zh-CN" altLang="en-US" sz="2400" dirty="0"/>
              <a:t>”</a:t>
            </a:r>
            <a:r>
              <a:rPr lang="en-US" altLang="zh-CN" sz="2400" dirty="0"/>
              <a:t>,Metric </a:t>
            </a:r>
            <a:r>
              <a:rPr lang="zh-CN" altLang="en-US" sz="2400" dirty="0"/>
              <a:t>为 </a:t>
            </a:r>
            <a:r>
              <a:rPr lang="en-US" altLang="zh-CN" sz="2400" dirty="0"/>
              <a:t>10</a:t>
            </a:r>
            <a:r>
              <a:rPr lang="zh-CN" altLang="en-US" sz="2400" dirty="0"/>
              <a:t>。（ </a:t>
            </a:r>
            <a:r>
              <a:rPr lang="en-US" altLang="zh-CN" sz="2400" dirty="0"/>
              <a:t>1 </a:t>
            </a:r>
            <a:r>
              <a:rPr lang="zh-CN" altLang="en-US" sz="2400" dirty="0"/>
              <a:t>分）</a:t>
            </a:r>
            <a:endParaRPr lang="en-US" altLang="zh-CN" sz="2400" dirty="0"/>
          </a:p>
        </p:txBody>
      </p:sp>
    </p:spTree>
    <p:extLst>
      <p:ext uri="{BB962C8B-B14F-4D97-AF65-F5344CB8AC3E}">
        <p14:creationId xmlns:p14="http://schemas.microsoft.com/office/powerpoint/2010/main" val="45044953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43000"/>
            <a:ext cx="6096000"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019800" y="1343378"/>
            <a:ext cx="1600200" cy="3308598"/>
          </a:xfrm>
          <a:prstGeom prst="rect">
            <a:avLst/>
          </a:prstGeom>
          <a:solidFill>
            <a:srgbClr val="FF0000">
              <a:alpha val="20000"/>
            </a:srgbClr>
          </a:solidFill>
        </p:spPr>
        <p:txBody>
          <a:bodyPr>
            <a:spAutoFit/>
          </a:bodyPr>
          <a:lstStyle/>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zh-CN" altLang="en-US" sz="1900" dirty="0">
              <a:solidFill>
                <a:srgbClr val="FF6600">
                  <a:alpha val="0"/>
                </a:srgbClr>
              </a:solidFill>
              <a:ea typeface="宋体" charset="0"/>
            </a:endParaRPr>
          </a:p>
        </p:txBody>
      </p:sp>
      <p:sp>
        <p:nvSpPr>
          <p:cNvPr id="6" name="文本框 5"/>
          <p:cNvSpPr txBox="1"/>
          <p:nvPr/>
        </p:nvSpPr>
        <p:spPr>
          <a:xfrm flipH="1">
            <a:off x="2709333" y="1329267"/>
            <a:ext cx="795867" cy="3308598"/>
          </a:xfrm>
          <a:prstGeom prst="rect">
            <a:avLst/>
          </a:prstGeom>
          <a:solidFill>
            <a:srgbClr val="FF0000">
              <a:alpha val="20000"/>
            </a:srgbClr>
          </a:solidFill>
        </p:spPr>
        <p:txBody>
          <a:bodyPr>
            <a:spAutoFit/>
          </a:bodyPr>
          <a:lstStyle/>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zh-CN" altLang="en-US" sz="1900" dirty="0">
              <a:solidFill>
                <a:srgbClr val="FF6600">
                  <a:alpha val="0"/>
                </a:srgbClr>
              </a:solidFill>
              <a:ea typeface="宋体" charset="0"/>
            </a:endParaRPr>
          </a:p>
        </p:txBody>
      </p:sp>
      <p:sp>
        <p:nvSpPr>
          <p:cNvPr id="37892" name="文本框 3"/>
          <p:cNvSpPr txBox="1">
            <a:spLocks noChangeArrowheads="1"/>
          </p:cNvSpPr>
          <p:nvPr/>
        </p:nvSpPr>
        <p:spPr bwMode="auto">
          <a:xfrm>
            <a:off x="3567113" y="3019425"/>
            <a:ext cx="762000" cy="215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r>
              <a:rPr lang="en-US" altLang="zh-CN" sz="800"/>
              <a:t>10.1.1.14</a:t>
            </a:r>
            <a:endParaRPr lang="zh-CN" altLang="en-US" sz="800"/>
          </a:p>
        </p:txBody>
      </p:sp>
      <p:sp>
        <p:nvSpPr>
          <p:cNvPr id="37893" name="文本框 4"/>
          <p:cNvSpPr txBox="1">
            <a:spLocks noChangeArrowheads="1"/>
          </p:cNvSpPr>
          <p:nvPr/>
        </p:nvSpPr>
        <p:spPr bwMode="auto">
          <a:xfrm>
            <a:off x="4376738" y="4040188"/>
            <a:ext cx="762000"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en-US" altLang="zh-CN" sz="800">
                <a:solidFill>
                  <a:srgbClr val="000000"/>
                </a:solidFill>
              </a:rPr>
              <a:t>192.1.5.0/24</a:t>
            </a:r>
            <a:endParaRPr lang="zh-CN" altLang="en-US" sz="800">
              <a:solidFill>
                <a:srgbClr val="000000"/>
              </a:solidFill>
            </a:endParaRPr>
          </a:p>
        </p:txBody>
      </p:sp>
      <p:sp>
        <p:nvSpPr>
          <p:cNvPr id="9" name="文本框 8"/>
          <p:cNvSpPr txBox="1"/>
          <p:nvPr/>
        </p:nvSpPr>
        <p:spPr>
          <a:xfrm>
            <a:off x="4343400" y="1309511"/>
            <a:ext cx="838200" cy="3308598"/>
          </a:xfrm>
          <a:prstGeom prst="rect">
            <a:avLst/>
          </a:prstGeom>
          <a:solidFill>
            <a:srgbClr val="FF0000">
              <a:alpha val="20000"/>
            </a:srgbClr>
          </a:solidFill>
        </p:spPr>
        <p:txBody>
          <a:bodyPr>
            <a:spAutoFit/>
          </a:bodyPr>
          <a:lstStyle/>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en-US" altLang="zh-CN" sz="1900" dirty="0">
              <a:solidFill>
                <a:srgbClr val="FF6600">
                  <a:alpha val="0"/>
                </a:srgbClr>
              </a:solidFill>
              <a:ea typeface="宋体" charset="0"/>
            </a:endParaRPr>
          </a:p>
          <a:p>
            <a:pPr>
              <a:defRPr/>
            </a:pPr>
            <a:endParaRPr kumimoji="1" lang="zh-CN" altLang="en-US" sz="1900" dirty="0">
              <a:solidFill>
                <a:srgbClr val="FF6600">
                  <a:alpha val="0"/>
                </a:srgbClr>
              </a:solidFill>
              <a:ea typeface="宋体" charset="0"/>
            </a:endParaRPr>
          </a:p>
        </p:txBody>
      </p:sp>
      <p:sp>
        <p:nvSpPr>
          <p:cNvPr id="37895" name="文本框 9"/>
          <p:cNvSpPr txBox="1">
            <a:spLocks noChangeArrowheads="1"/>
          </p:cNvSpPr>
          <p:nvPr/>
        </p:nvSpPr>
        <p:spPr bwMode="auto">
          <a:xfrm>
            <a:off x="2662238" y="4576763"/>
            <a:ext cx="874712" cy="371475"/>
          </a:xfrm>
          <a:prstGeom prst="rect">
            <a:avLst/>
          </a:prstGeom>
          <a:solidFill>
            <a:srgbClr val="FF7C80"/>
          </a:solidFill>
          <a:ln w="9525">
            <a:solidFill>
              <a:schemeClr val="tx1"/>
            </a:solidFill>
            <a:miter lim="800000"/>
            <a:headEnd/>
            <a:tailEnd/>
          </a:ln>
        </p:spPr>
        <p:txBody>
          <a:bodyPr lIns="0" tIns="0" rIns="0" bIns="0" anchor="ct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en-US" altLang="zh-CN" sz="1000" b="1"/>
              <a:t>0</a:t>
            </a:r>
            <a:r>
              <a:rPr lang="zh-CN" altLang="en-US" sz="1000" b="1"/>
              <a:t>.</a:t>
            </a:r>
            <a:r>
              <a:rPr lang="en-US" altLang="zh-CN" sz="1000" b="1"/>
              <a:t>0.0.0</a:t>
            </a:r>
            <a:r>
              <a:rPr lang="zh-CN" altLang="en-US" sz="1000" b="1"/>
              <a:t>/</a:t>
            </a:r>
            <a:r>
              <a:rPr lang="en-US" altLang="zh-CN" sz="1000" b="1"/>
              <a:t>0</a:t>
            </a:r>
            <a:endParaRPr lang="zh-CN" altLang="en-US" sz="1000" b="1"/>
          </a:p>
        </p:txBody>
      </p:sp>
      <p:sp>
        <p:nvSpPr>
          <p:cNvPr id="37896" name="文本框 10"/>
          <p:cNvSpPr txBox="1">
            <a:spLocks noChangeArrowheads="1"/>
          </p:cNvSpPr>
          <p:nvPr/>
        </p:nvSpPr>
        <p:spPr bwMode="auto">
          <a:xfrm>
            <a:off x="2667000" y="4949825"/>
            <a:ext cx="874713" cy="371475"/>
          </a:xfrm>
          <a:prstGeom prst="rect">
            <a:avLst/>
          </a:prstGeom>
          <a:solidFill>
            <a:srgbClr val="FF7C80"/>
          </a:solidFill>
          <a:ln w="9525">
            <a:solidFill>
              <a:schemeClr val="tx1"/>
            </a:solidFill>
            <a:miter lim="800000"/>
            <a:headEnd/>
            <a:tailEnd/>
          </a:ln>
        </p:spPr>
        <p:txBody>
          <a:bodyPr lIns="0" tIns="0" rIns="0" bIns="0" anchor="ct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zh-CN" altLang="zh-CN" sz="1000" b="1"/>
              <a:t>1</a:t>
            </a:r>
            <a:r>
              <a:rPr lang="en-US" altLang="zh-CN" sz="1000" b="1"/>
              <a:t>0</a:t>
            </a:r>
            <a:endParaRPr lang="zh-CN" altLang="en-US" sz="1000" b="1"/>
          </a:p>
        </p:txBody>
      </p:sp>
      <p:sp>
        <p:nvSpPr>
          <p:cNvPr id="37897" name="文本框 11"/>
          <p:cNvSpPr txBox="1">
            <a:spLocks noChangeArrowheads="1"/>
          </p:cNvSpPr>
          <p:nvPr/>
        </p:nvSpPr>
        <p:spPr bwMode="auto">
          <a:xfrm>
            <a:off x="2182813" y="4572000"/>
            <a:ext cx="479425" cy="371475"/>
          </a:xfrm>
          <a:prstGeom prst="rect">
            <a:avLst/>
          </a:prstGeom>
          <a:solidFill>
            <a:srgbClr val="FF7C80"/>
          </a:solidFill>
          <a:ln w="9525">
            <a:solidFill>
              <a:schemeClr val="tx1"/>
            </a:solidFill>
            <a:miter lim="800000"/>
            <a:headEnd/>
            <a:tailEnd/>
          </a:ln>
        </p:spPr>
        <p:txBody>
          <a:bodyPr lIns="0" tIns="0" rIns="0" bIns="0" anchor="ct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en-US" altLang="zh-CN" sz="1000" b="1"/>
              <a:t>Prefix</a:t>
            </a:r>
            <a:endParaRPr lang="zh-CN" altLang="en-US" sz="1000" b="1"/>
          </a:p>
        </p:txBody>
      </p:sp>
      <p:sp>
        <p:nvSpPr>
          <p:cNvPr id="37898" name="文本框 12"/>
          <p:cNvSpPr txBox="1">
            <a:spLocks noChangeArrowheads="1"/>
          </p:cNvSpPr>
          <p:nvPr/>
        </p:nvSpPr>
        <p:spPr bwMode="auto">
          <a:xfrm>
            <a:off x="2187575" y="4943475"/>
            <a:ext cx="479425" cy="371475"/>
          </a:xfrm>
          <a:prstGeom prst="rect">
            <a:avLst/>
          </a:prstGeom>
          <a:solidFill>
            <a:srgbClr val="FF7C80"/>
          </a:solidFill>
          <a:ln w="9525">
            <a:solidFill>
              <a:schemeClr val="tx1"/>
            </a:solidFill>
            <a:miter lim="800000"/>
            <a:headEnd/>
            <a:tailEnd/>
          </a:ln>
        </p:spPr>
        <p:txBody>
          <a:bodyPr lIns="0" tIns="0" rIns="0" bIns="0" anchor="ct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en-US" altLang="zh-CN" sz="1000" b="1"/>
              <a:t>Metric</a:t>
            </a:r>
            <a:endParaRPr lang="zh-CN" altLang="en-US" sz="1000" b="1"/>
          </a:p>
        </p:txBody>
      </p:sp>
      <p:sp>
        <p:nvSpPr>
          <p:cNvPr id="37899" name="文本框 12"/>
          <p:cNvSpPr txBox="1">
            <a:spLocks noChangeArrowheads="1"/>
          </p:cNvSpPr>
          <p:nvPr/>
        </p:nvSpPr>
        <p:spPr bwMode="auto">
          <a:xfrm>
            <a:off x="1558925" y="4572000"/>
            <a:ext cx="623888" cy="730250"/>
          </a:xfrm>
          <a:prstGeom prst="rect">
            <a:avLst/>
          </a:prstGeom>
          <a:solidFill>
            <a:srgbClr val="FF7C80"/>
          </a:solidFill>
          <a:ln w="9525">
            <a:solidFill>
              <a:schemeClr val="tx1"/>
            </a:solidFill>
            <a:miter lim="800000"/>
            <a:headEnd/>
            <a:tailEnd/>
          </a:ln>
        </p:spPr>
        <p:txBody>
          <a:bodyPr lIns="0" tIns="0" rIns="0" bIns="0" anchor="ctr">
            <a:spAutoFit/>
          </a:bodyPr>
          <a:lstStyle>
            <a:lvl1pPr>
              <a:defRPr kumimoji="1" sz="2400">
                <a:solidFill>
                  <a:schemeClr val="tx1"/>
                </a:solidFill>
                <a:latin typeface="Verdana" charset="0"/>
                <a:ea typeface="宋体" charset="-122"/>
              </a:defRPr>
            </a:lvl1pPr>
            <a:lvl2pPr marL="742950" indent="-285750">
              <a:defRPr kumimoji="1" sz="2400">
                <a:solidFill>
                  <a:schemeClr val="tx1"/>
                </a:solidFill>
                <a:latin typeface="Verdana" charset="0"/>
                <a:ea typeface="宋体" charset="-122"/>
              </a:defRPr>
            </a:lvl2pPr>
            <a:lvl3pPr marL="1143000" indent="-228600">
              <a:defRPr kumimoji="1" sz="2400">
                <a:solidFill>
                  <a:schemeClr val="tx1"/>
                </a:solidFill>
                <a:latin typeface="Verdana" charset="0"/>
                <a:ea typeface="宋体" charset="-122"/>
              </a:defRPr>
            </a:lvl3pPr>
            <a:lvl4pPr marL="1600200" indent="-228600">
              <a:defRPr kumimoji="1" sz="2400">
                <a:solidFill>
                  <a:schemeClr val="tx1"/>
                </a:solidFill>
                <a:latin typeface="Verdana" charset="0"/>
                <a:ea typeface="宋体" charset="-122"/>
              </a:defRPr>
            </a:lvl4pPr>
            <a:lvl5pPr marL="2057400" indent="-228600">
              <a:defRPr kumimoji="1" sz="2400">
                <a:solidFill>
                  <a:schemeClr val="tx1"/>
                </a:solidFill>
                <a:latin typeface="Verdana" charset="0"/>
                <a:ea typeface="宋体" charset="-122"/>
              </a:defRPr>
            </a:lvl5pPr>
            <a:lvl6pPr marL="2514600" indent="-228600" fontAlgn="base">
              <a:spcBef>
                <a:spcPct val="0"/>
              </a:spcBef>
              <a:spcAft>
                <a:spcPct val="0"/>
              </a:spcAft>
              <a:defRPr kumimoji="1" sz="2400">
                <a:solidFill>
                  <a:schemeClr val="tx1"/>
                </a:solidFill>
                <a:latin typeface="Verdana" charset="0"/>
                <a:ea typeface="宋体" charset="-122"/>
              </a:defRPr>
            </a:lvl6pPr>
            <a:lvl7pPr marL="2971800" indent="-228600" fontAlgn="base">
              <a:spcBef>
                <a:spcPct val="0"/>
              </a:spcBef>
              <a:spcAft>
                <a:spcPct val="0"/>
              </a:spcAft>
              <a:defRPr kumimoji="1" sz="2400">
                <a:solidFill>
                  <a:schemeClr val="tx1"/>
                </a:solidFill>
                <a:latin typeface="Verdana" charset="0"/>
                <a:ea typeface="宋体" charset="-122"/>
              </a:defRPr>
            </a:lvl7pPr>
            <a:lvl8pPr marL="3429000" indent="-228600" fontAlgn="base">
              <a:spcBef>
                <a:spcPct val="0"/>
              </a:spcBef>
              <a:spcAft>
                <a:spcPct val="0"/>
              </a:spcAft>
              <a:defRPr kumimoji="1" sz="2400">
                <a:solidFill>
                  <a:schemeClr val="tx1"/>
                </a:solidFill>
                <a:latin typeface="Verdana" charset="0"/>
                <a:ea typeface="宋体" charset="-122"/>
              </a:defRPr>
            </a:lvl8pPr>
            <a:lvl9pPr marL="3886200" indent="-228600" fontAlgn="base">
              <a:spcBef>
                <a:spcPct val="0"/>
              </a:spcBef>
              <a:spcAft>
                <a:spcPct val="0"/>
              </a:spcAft>
              <a:defRPr kumimoji="1" sz="2400">
                <a:solidFill>
                  <a:schemeClr val="tx1"/>
                </a:solidFill>
                <a:latin typeface="Verdana" charset="0"/>
                <a:ea typeface="宋体" charset="-122"/>
              </a:defRPr>
            </a:lvl9pPr>
          </a:lstStyle>
          <a:p>
            <a:pPr algn="ctr"/>
            <a:r>
              <a:rPr lang="en-US" altLang="zh-CN" sz="1000" b="1"/>
              <a:t>Net2</a:t>
            </a:r>
            <a:endParaRPr lang="zh-CN" altLang="en-US" sz="1000" b="1"/>
          </a:p>
        </p:txBody>
      </p:sp>
    </p:spTree>
    <p:extLst>
      <p:ext uri="{BB962C8B-B14F-4D97-AF65-F5344CB8AC3E}">
        <p14:creationId xmlns:p14="http://schemas.microsoft.com/office/powerpoint/2010/main" val="108236987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533400"/>
            <a:ext cx="8077200" cy="1495281"/>
          </a:xfrm>
          <a:prstGeom prst="rect">
            <a:avLst/>
          </a:prstGeom>
          <a:noFill/>
        </p:spPr>
        <p:txBody>
          <a:bodyPr wrap="square" rtlCol="0">
            <a:spAutoFit/>
          </a:bodyPr>
          <a:lstStyle/>
          <a:p>
            <a:pPr algn="ctr">
              <a:lnSpc>
                <a:spcPts val="2760"/>
              </a:lnSpc>
            </a:pPr>
            <a:r>
              <a:rPr kumimoji="1" lang="zh-CN" altLang="en-US" sz="2800" dirty="0" smtClean="0">
                <a:solidFill>
                  <a:srgbClr val="FF0000"/>
                </a:solidFill>
              </a:rPr>
              <a:t>内容</a:t>
            </a:r>
            <a:endParaRPr kumimoji="1" lang="en-US" altLang="zh-CN" sz="2800" dirty="0" smtClean="0">
              <a:solidFill>
                <a:srgbClr val="FF0000"/>
              </a:solidFill>
            </a:endParaRPr>
          </a:p>
          <a:p>
            <a:pPr marL="285750" indent="-285750">
              <a:lnSpc>
                <a:spcPts val="2760"/>
              </a:lnSpc>
              <a:buClr>
                <a:srgbClr val="FF0000"/>
              </a:buClr>
              <a:buSzPct val="76000"/>
              <a:buFont typeface="Wingdings" charset="2"/>
              <a:buChar char="p"/>
            </a:pPr>
            <a:r>
              <a:rPr kumimoji="1" lang="zh-CN" altLang="en-US" dirty="0" smtClean="0"/>
              <a:t>知道</a:t>
            </a:r>
            <a:r>
              <a:rPr lang="en-US" altLang="zh-CN" spc="-20" dirty="0" smtClean="0">
                <a:latin typeface="Comic Sans MS"/>
                <a:cs typeface="Comic Sans MS"/>
              </a:rPr>
              <a:t>C</a:t>
            </a:r>
            <a:r>
              <a:rPr lang="en-US" altLang="zh-CN" spc="-30" dirty="0" smtClean="0">
                <a:latin typeface="Comic Sans MS"/>
                <a:cs typeface="Comic Sans MS"/>
              </a:rPr>
              <a:t>I</a:t>
            </a:r>
            <a:r>
              <a:rPr lang="en-US" altLang="zh-CN" spc="-20" dirty="0" smtClean="0">
                <a:latin typeface="Comic Sans MS"/>
                <a:cs typeface="Comic Sans MS"/>
              </a:rPr>
              <a:t>SCO</a:t>
            </a:r>
            <a:r>
              <a:rPr lang="zh-CN" altLang="en-US" spc="-20" dirty="0" smtClean="0">
                <a:latin typeface="Comic Sans MS"/>
                <a:cs typeface="Comic Sans MS"/>
              </a:rPr>
              <a:t>的专用内部网关协议</a:t>
            </a:r>
            <a:r>
              <a:rPr lang="en-US" altLang="zh-CN" spc="-20" dirty="0" smtClean="0">
                <a:latin typeface="Comic Sans MS"/>
                <a:cs typeface="Comic Sans MS"/>
              </a:rPr>
              <a:t>IGRP</a:t>
            </a:r>
          </a:p>
          <a:p>
            <a:pPr marL="285750" indent="-285750">
              <a:lnSpc>
                <a:spcPts val="2760"/>
              </a:lnSpc>
              <a:buClr>
                <a:srgbClr val="FF0000"/>
              </a:buClr>
              <a:buSzPct val="76000"/>
              <a:buFont typeface="Wingdings" charset="2"/>
              <a:buChar char="p"/>
            </a:pPr>
            <a:r>
              <a:rPr lang="zh-CN" altLang="en-US" spc="-20" dirty="0" smtClean="0">
                <a:latin typeface="Comic Sans MS"/>
                <a:cs typeface="Comic Sans MS"/>
              </a:rPr>
              <a:t>外部网关协议</a:t>
            </a:r>
            <a:r>
              <a:rPr lang="en-US" altLang="zh-CN" spc="-20" dirty="0" smtClean="0">
                <a:latin typeface="Comic Sans MS"/>
                <a:cs typeface="Comic Sans MS"/>
              </a:rPr>
              <a:t>BGP</a:t>
            </a:r>
            <a:r>
              <a:rPr lang="zh-CN" altLang="en-US" spc="-20" dirty="0" smtClean="0">
                <a:latin typeface="Comic Sans MS"/>
                <a:cs typeface="Comic Sans MS"/>
              </a:rPr>
              <a:t>：</a:t>
            </a:r>
            <a:r>
              <a:rPr lang="zh-CN" altLang="en-US" spc="-20" dirty="0" smtClean="0">
                <a:solidFill>
                  <a:srgbClr val="FF0000"/>
                </a:solidFill>
                <a:latin typeface="Comic Sans MS"/>
                <a:cs typeface="Comic Sans MS"/>
              </a:rPr>
              <a:t>产生原因</a:t>
            </a:r>
            <a:endParaRPr lang="en-US" altLang="zh-CN" spc="-20" dirty="0" smtClean="0">
              <a:solidFill>
                <a:srgbClr val="FF0000"/>
              </a:solidFill>
              <a:latin typeface="Comic Sans MS"/>
              <a:cs typeface="Comic Sans MS"/>
            </a:endParaRPr>
          </a:p>
          <a:p>
            <a:pPr marL="285750" indent="-285750">
              <a:lnSpc>
                <a:spcPts val="2760"/>
              </a:lnSpc>
              <a:buClr>
                <a:srgbClr val="FF0000"/>
              </a:buClr>
              <a:buSzPct val="76000"/>
              <a:buFont typeface="Wingdings" charset="2"/>
              <a:buChar char="p"/>
            </a:pPr>
            <a:endParaRPr kumimoji="1" lang="zh-CN" altLang="en-US" dirty="0"/>
          </a:p>
        </p:txBody>
      </p:sp>
    </p:spTree>
    <p:extLst>
      <p:ext uri="{BB962C8B-B14F-4D97-AF65-F5344CB8AC3E}">
        <p14:creationId xmlns:p14="http://schemas.microsoft.com/office/powerpoint/2010/main" val="77607231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88640"/>
            <a:ext cx="8229600" cy="1143000"/>
          </a:xfrm>
          <a:prstGeom prst="rect">
            <a:avLst/>
          </a:prstGeom>
        </p:spPr>
        <p:txBody>
          <a:bodyPr vert="horz" wrap="square" lIns="0" tIns="42417" rIns="0" bIns="0" rtlCol="0">
            <a:noAutofit/>
          </a:bodyPr>
          <a:lstStyle/>
          <a:p>
            <a:pPr marL="12700" algn="l">
              <a:lnSpc>
                <a:spcPct val="100000"/>
              </a:lnSpc>
            </a:pPr>
            <a:r>
              <a:rPr sz="4000" spc="-25" dirty="0" smtClean="0">
                <a:solidFill>
                  <a:schemeClr val="tx1"/>
                </a:solidFill>
                <a:latin typeface="Comic Sans MS"/>
                <a:cs typeface="Comic Sans MS"/>
              </a:rPr>
              <a:t>BGP</a:t>
            </a:r>
            <a:r>
              <a:rPr sz="4000" spc="5" dirty="0" smtClean="0">
                <a:solidFill>
                  <a:schemeClr val="tx1"/>
                </a:solidFill>
                <a:latin typeface="Comic Sans MS"/>
                <a:cs typeface="Comic Sans MS"/>
              </a:rPr>
              <a:t> </a:t>
            </a:r>
            <a:r>
              <a:rPr sz="4000" spc="-30" dirty="0" smtClean="0">
                <a:solidFill>
                  <a:schemeClr val="tx1"/>
                </a:solidFill>
                <a:latin typeface="黑体"/>
                <a:cs typeface="黑体"/>
              </a:rPr>
              <a:t>边界网关协</a:t>
            </a:r>
            <a:r>
              <a:rPr sz="4000" spc="-40" dirty="0" smtClean="0">
                <a:solidFill>
                  <a:schemeClr val="tx1"/>
                </a:solidFill>
                <a:latin typeface="黑体"/>
                <a:cs typeface="黑体"/>
              </a:rPr>
              <a:t>议</a:t>
            </a:r>
            <a:r>
              <a:rPr sz="4000" spc="-15" dirty="0" smtClean="0">
                <a:solidFill>
                  <a:schemeClr val="tx1"/>
                </a:solidFill>
                <a:latin typeface="Comic Sans MS"/>
                <a:cs typeface="Comic Sans MS"/>
              </a:rPr>
              <a:t>:</a:t>
            </a:r>
            <a:r>
              <a:rPr sz="4000" spc="-40" dirty="0" smtClean="0">
                <a:solidFill>
                  <a:schemeClr val="tx1"/>
                </a:solidFill>
                <a:latin typeface="Comic Sans MS"/>
                <a:cs typeface="Comic Sans MS"/>
              </a:rPr>
              <a:t> </a:t>
            </a:r>
            <a:r>
              <a:rPr sz="4000" spc="0" dirty="0" smtClean="0">
                <a:solidFill>
                  <a:schemeClr val="tx1"/>
                </a:solidFill>
                <a:latin typeface="Comic Sans MS"/>
                <a:cs typeface="Comic Sans MS"/>
              </a:rPr>
              <a:t>Inte</a:t>
            </a:r>
            <a:r>
              <a:rPr sz="4000" spc="-10" dirty="0" smtClean="0">
                <a:solidFill>
                  <a:schemeClr val="tx1"/>
                </a:solidFill>
                <a:latin typeface="Comic Sans MS"/>
                <a:cs typeface="Comic Sans MS"/>
              </a:rPr>
              <a:t>r</a:t>
            </a:r>
            <a:r>
              <a:rPr sz="4000" spc="-20" dirty="0" smtClean="0">
                <a:solidFill>
                  <a:schemeClr val="tx1"/>
                </a:solidFill>
                <a:latin typeface="Comic Sans MS"/>
                <a:cs typeface="Comic Sans MS"/>
              </a:rPr>
              <a:t>-</a:t>
            </a:r>
            <a:r>
              <a:rPr sz="4000" spc="5" dirty="0" smtClean="0">
                <a:solidFill>
                  <a:schemeClr val="tx1"/>
                </a:solidFill>
                <a:latin typeface="Comic Sans MS"/>
                <a:cs typeface="Comic Sans MS"/>
              </a:rPr>
              <a:t>AS</a:t>
            </a:r>
            <a:endParaRPr sz="4000" dirty="0">
              <a:solidFill>
                <a:schemeClr val="tx1"/>
              </a:solidFill>
              <a:latin typeface="Comic Sans MS"/>
              <a:cs typeface="Comic Sans MS"/>
            </a:endParaRPr>
          </a:p>
        </p:txBody>
      </p:sp>
      <p:sp>
        <p:nvSpPr>
          <p:cNvPr id="3" name="object 3"/>
          <p:cNvSpPr txBox="1"/>
          <p:nvPr/>
        </p:nvSpPr>
        <p:spPr>
          <a:xfrm>
            <a:off x="690168" y="1438631"/>
            <a:ext cx="7770264" cy="4476750"/>
          </a:xfrm>
          <a:prstGeom prst="rect">
            <a:avLst/>
          </a:prstGeom>
        </p:spPr>
        <p:txBody>
          <a:bodyPr vert="horz" wrap="square" lIns="0" tIns="0" rIns="0" bIns="0" rtlCol="0">
            <a:noAutofit/>
          </a:bodyPr>
          <a:lstStyle/>
          <a:p>
            <a:pPr marL="355600" marR="251460" indent="-342900" algn="just">
              <a:lnSpc>
                <a:spcPts val="259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IGP</a:t>
            </a:r>
            <a:r>
              <a:rPr sz="2400" spc="-20" dirty="0" smtClean="0">
                <a:latin typeface="Comic Sans MS"/>
                <a:cs typeface="Comic Sans MS"/>
              </a:rPr>
              <a:t> </a:t>
            </a:r>
            <a:r>
              <a:rPr sz="2400" spc="-5" dirty="0" smtClean="0">
                <a:latin typeface="宋体"/>
                <a:cs typeface="宋体"/>
              </a:rPr>
              <a:t>设法使一</a:t>
            </a:r>
            <a:r>
              <a:rPr sz="2400" spc="0" dirty="0" smtClean="0">
                <a:latin typeface="宋体"/>
                <a:cs typeface="宋体"/>
              </a:rPr>
              <a:t>个</a:t>
            </a:r>
            <a:r>
              <a:rPr sz="2400" spc="-5" dirty="0" smtClean="0">
                <a:latin typeface="Comic Sans MS"/>
                <a:cs typeface="Comic Sans MS"/>
              </a:rPr>
              <a:t>A</a:t>
            </a:r>
            <a:r>
              <a:rPr sz="2400" spc="0" dirty="0" smtClean="0">
                <a:latin typeface="Comic Sans MS"/>
                <a:cs typeface="Comic Sans MS"/>
              </a:rPr>
              <a:t>S</a:t>
            </a:r>
            <a:r>
              <a:rPr sz="2400" spc="-5" dirty="0" smtClean="0">
                <a:latin typeface="宋体"/>
                <a:cs typeface="宋体"/>
              </a:rPr>
              <a:t>中数据报</a:t>
            </a:r>
            <a:r>
              <a:rPr sz="2400" spc="-5" dirty="0" smtClean="0">
                <a:solidFill>
                  <a:srgbClr val="FF0000"/>
                </a:solidFill>
                <a:latin typeface="宋体"/>
                <a:cs typeface="宋体"/>
              </a:rPr>
              <a:t>尽可能有效</a:t>
            </a:r>
            <a:r>
              <a:rPr sz="2400" spc="0" dirty="0" smtClean="0">
                <a:solidFill>
                  <a:srgbClr val="FF0000"/>
                </a:solidFill>
                <a:latin typeface="宋体"/>
                <a:cs typeface="宋体"/>
              </a:rPr>
              <a:t>地</a:t>
            </a:r>
            <a:r>
              <a:rPr sz="2400" spc="-5" dirty="0" smtClean="0">
                <a:latin typeface="宋体"/>
                <a:cs typeface="宋体"/>
              </a:rPr>
              <a:t>从源节点传 </a:t>
            </a:r>
            <a:r>
              <a:rPr sz="2400" spc="0" dirty="0" smtClean="0">
                <a:latin typeface="宋体"/>
                <a:cs typeface="宋体"/>
              </a:rPr>
              <a:t>送到其</a:t>
            </a:r>
            <a:r>
              <a:rPr sz="2400" spc="-5" dirty="0" smtClean="0">
                <a:latin typeface="宋体"/>
                <a:cs typeface="宋体"/>
              </a:rPr>
              <a:t>他</a:t>
            </a:r>
            <a:r>
              <a:rPr sz="2400" spc="-5" dirty="0" smtClean="0">
                <a:latin typeface="Comic Sans MS"/>
                <a:cs typeface="Comic Sans MS"/>
              </a:rPr>
              <a:t>A</a:t>
            </a:r>
            <a:r>
              <a:rPr sz="2400" spc="5" dirty="0" smtClean="0">
                <a:latin typeface="Comic Sans MS"/>
                <a:cs typeface="Comic Sans MS"/>
              </a:rPr>
              <a:t>S</a:t>
            </a:r>
            <a:r>
              <a:rPr sz="2400" spc="0" dirty="0" smtClean="0">
                <a:latin typeface="宋体"/>
                <a:cs typeface="宋体"/>
              </a:rPr>
              <a:t>中目的节点</a:t>
            </a:r>
            <a:r>
              <a:rPr sz="2400" spc="-10" dirty="0" smtClean="0">
                <a:latin typeface="Comic Sans MS"/>
                <a:cs typeface="Comic Sans MS"/>
              </a:rPr>
              <a:t>;</a:t>
            </a:r>
            <a:r>
              <a:rPr sz="2400" spc="-35" dirty="0" smtClean="0">
                <a:latin typeface="Comic Sans MS"/>
                <a:cs typeface="Comic Sans MS"/>
              </a:rPr>
              <a:t> </a:t>
            </a:r>
            <a:r>
              <a:rPr sz="2400" spc="0" dirty="0" smtClean="0">
                <a:latin typeface="宋体"/>
                <a:cs typeface="宋体"/>
              </a:rPr>
              <a:t>在</a:t>
            </a:r>
            <a:r>
              <a:rPr sz="2400" spc="-5" dirty="0" smtClean="0">
                <a:latin typeface="Comic Sans MS"/>
                <a:cs typeface="Comic Sans MS"/>
              </a:rPr>
              <a:t>A</a:t>
            </a:r>
            <a:r>
              <a:rPr sz="2400" spc="0" dirty="0" smtClean="0">
                <a:latin typeface="Comic Sans MS"/>
                <a:cs typeface="Comic Sans MS"/>
              </a:rPr>
              <a:t>S</a:t>
            </a:r>
            <a:r>
              <a:rPr sz="2400" spc="0" dirty="0" smtClean="0">
                <a:latin typeface="宋体"/>
                <a:cs typeface="宋体"/>
              </a:rPr>
              <a:t>内部并不需要考虑其他 方面的策略</a:t>
            </a:r>
            <a:endParaRPr sz="2400" dirty="0">
              <a:latin typeface="宋体"/>
              <a:cs typeface="宋体"/>
            </a:endParaRPr>
          </a:p>
          <a:p>
            <a:pPr marL="12700">
              <a:lnSpc>
                <a:spcPct val="100000"/>
              </a:lnSpc>
              <a:spcBef>
                <a:spcPts val="250"/>
              </a:spcBef>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20" dirty="0" smtClean="0">
                <a:latin typeface="Comic Sans MS"/>
                <a:cs typeface="Comic Sans MS"/>
              </a:rPr>
              <a:t>BGP</a:t>
            </a:r>
            <a:r>
              <a:rPr sz="2400" spc="0" dirty="0" smtClean="0">
                <a:latin typeface="宋体"/>
                <a:cs typeface="宋体"/>
              </a:rPr>
              <a:t>使用的环境却不同，因为：</a:t>
            </a:r>
            <a:endParaRPr sz="2400" dirty="0">
              <a:latin typeface="宋体"/>
              <a:cs typeface="宋体"/>
            </a:endParaRPr>
          </a:p>
          <a:p>
            <a:pPr marL="469900">
              <a:lnSpc>
                <a:spcPct val="100000"/>
              </a:lnSpc>
              <a:spcBef>
                <a:spcPts val="254"/>
              </a:spcBef>
              <a:tabLst>
                <a:tab pos="756285" algn="l"/>
              </a:tabLst>
            </a:pPr>
            <a:r>
              <a:rPr sz="1400" dirty="0" smtClean="0">
                <a:solidFill>
                  <a:srgbClr val="7E7E7E"/>
                </a:solidFill>
                <a:latin typeface="Verdana"/>
                <a:cs typeface="Verdana"/>
              </a:rPr>
              <a:t>●	</a:t>
            </a:r>
            <a:r>
              <a:rPr sz="2000" dirty="0" smtClean="0">
                <a:latin typeface="宋体"/>
                <a:cs typeface="宋体"/>
              </a:rPr>
              <a:t>因特网的规模太大，</a:t>
            </a:r>
            <a:r>
              <a:rPr sz="2000" dirty="0" smtClean="0">
                <a:solidFill>
                  <a:srgbClr val="C00000"/>
                </a:solidFill>
                <a:latin typeface="宋体"/>
                <a:cs typeface="宋体"/>
              </a:rPr>
              <a:t>域</a:t>
            </a:r>
            <a:r>
              <a:rPr sz="2000" spc="-15" dirty="0" smtClean="0">
                <a:solidFill>
                  <a:srgbClr val="C00000"/>
                </a:solidFill>
                <a:latin typeface="宋体"/>
                <a:cs typeface="宋体"/>
              </a:rPr>
              <a:t>间</a:t>
            </a:r>
            <a:r>
              <a:rPr sz="2000" spc="0" dirty="0" smtClean="0">
                <a:solidFill>
                  <a:srgbClr val="C00000"/>
                </a:solidFill>
                <a:latin typeface="宋体"/>
                <a:cs typeface="宋体"/>
              </a:rPr>
              <a:t>选路</a:t>
            </a:r>
            <a:r>
              <a:rPr sz="2000" spc="-15" dirty="0" smtClean="0">
                <a:latin typeface="宋体"/>
                <a:cs typeface="宋体"/>
              </a:rPr>
              <a:t>非</a:t>
            </a:r>
            <a:r>
              <a:rPr sz="2000" spc="0" dirty="0" smtClean="0">
                <a:latin typeface="宋体"/>
                <a:cs typeface="宋体"/>
              </a:rPr>
              <a:t>常困难</a:t>
            </a:r>
            <a:endParaRPr sz="2000" dirty="0">
              <a:latin typeface="宋体"/>
              <a:cs typeface="宋体"/>
            </a:endParaRPr>
          </a:p>
          <a:p>
            <a:pPr marL="756285" marR="285750" indent="-287020">
              <a:lnSpc>
                <a:spcPct val="90000"/>
              </a:lnSpc>
              <a:spcBef>
                <a:spcPts val="480"/>
              </a:spcBef>
              <a:tabLst>
                <a:tab pos="756285" algn="l"/>
              </a:tabLst>
            </a:pPr>
            <a:r>
              <a:rPr sz="1400" dirty="0" smtClean="0">
                <a:solidFill>
                  <a:srgbClr val="7E7E7E"/>
                </a:solidFill>
                <a:latin typeface="Verdana"/>
                <a:cs typeface="Verdana"/>
              </a:rPr>
              <a:t>●	</a:t>
            </a:r>
            <a:r>
              <a:rPr sz="2000" dirty="0" smtClean="0">
                <a:latin typeface="宋体"/>
                <a:cs typeface="宋体"/>
              </a:rPr>
              <a:t>由于</a:t>
            </a:r>
            <a:r>
              <a:rPr sz="2000" dirty="0" smtClean="0">
                <a:solidFill>
                  <a:srgbClr val="FF0000"/>
                </a:solidFill>
                <a:latin typeface="宋体"/>
                <a:cs typeface="宋体"/>
              </a:rPr>
              <a:t>各</a:t>
            </a:r>
            <a:r>
              <a:rPr sz="2000" spc="-5" dirty="0" smtClean="0">
                <a:solidFill>
                  <a:srgbClr val="FF0000"/>
                </a:solidFill>
                <a:latin typeface="Comic Sans MS"/>
                <a:cs typeface="Comic Sans MS"/>
              </a:rPr>
              <a:t>A</a:t>
            </a:r>
            <a:r>
              <a:rPr sz="2000" spc="0" dirty="0" smtClean="0">
                <a:solidFill>
                  <a:srgbClr val="FF0000"/>
                </a:solidFill>
                <a:latin typeface="Comic Sans MS"/>
                <a:cs typeface="Comic Sans MS"/>
              </a:rPr>
              <a:t>S</a:t>
            </a:r>
            <a:r>
              <a:rPr sz="2000" spc="0" dirty="0" smtClean="0">
                <a:solidFill>
                  <a:srgbClr val="FF0000"/>
                </a:solidFill>
                <a:latin typeface="宋体"/>
                <a:cs typeface="宋体"/>
              </a:rPr>
              <a:t>是运行自己选</a:t>
            </a:r>
            <a:r>
              <a:rPr sz="2000" spc="-15" dirty="0" smtClean="0">
                <a:solidFill>
                  <a:srgbClr val="FF0000"/>
                </a:solidFill>
                <a:latin typeface="宋体"/>
                <a:cs typeface="宋体"/>
              </a:rPr>
              <a:t>定</a:t>
            </a:r>
            <a:r>
              <a:rPr sz="2000" spc="0" dirty="0" smtClean="0">
                <a:solidFill>
                  <a:srgbClr val="FF0000"/>
                </a:solidFill>
                <a:latin typeface="宋体"/>
                <a:cs typeface="宋体"/>
              </a:rPr>
              <a:t>的内</a:t>
            </a:r>
            <a:r>
              <a:rPr sz="2000" spc="-15" dirty="0" smtClean="0">
                <a:solidFill>
                  <a:srgbClr val="FF0000"/>
                </a:solidFill>
                <a:latin typeface="宋体"/>
                <a:cs typeface="宋体"/>
              </a:rPr>
              <a:t>部</a:t>
            </a:r>
            <a:r>
              <a:rPr sz="2000" spc="0" dirty="0" smtClean="0">
                <a:solidFill>
                  <a:srgbClr val="FF0000"/>
                </a:solidFill>
                <a:latin typeface="宋体"/>
                <a:cs typeface="宋体"/>
              </a:rPr>
              <a:t>路由</a:t>
            </a:r>
            <a:r>
              <a:rPr sz="2000" spc="-15" dirty="0" smtClean="0">
                <a:solidFill>
                  <a:srgbClr val="FF0000"/>
                </a:solidFill>
                <a:latin typeface="宋体"/>
                <a:cs typeface="宋体"/>
              </a:rPr>
              <a:t>选</a:t>
            </a:r>
            <a:r>
              <a:rPr sz="2000" spc="0" dirty="0" smtClean="0">
                <a:solidFill>
                  <a:srgbClr val="FF0000"/>
                </a:solidFill>
                <a:latin typeface="宋体"/>
                <a:cs typeface="宋体"/>
              </a:rPr>
              <a:t>择协</a:t>
            </a:r>
            <a:r>
              <a:rPr sz="2000" spc="-15" dirty="0" smtClean="0">
                <a:solidFill>
                  <a:srgbClr val="FF0000"/>
                </a:solidFill>
                <a:latin typeface="宋体"/>
                <a:cs typeface="宋体"/>
              </a:rPr>
              <a:t>议</a:t>
            </a:r>
            <a:r>
              <a:rPr sz="2000" spc="0" dirty="0" smtClean="0">
                <a:latin typeface="宋体"/>
                <a:cs typeface="宋体"/>
              </a:rPr>
              <a:t>，使</a:t>
            </a:r>
            <a:r>
              <a:rPr sz="2000" spc="-15" dirty="0" smtClean="0">
                <a:latin typeface="宋体"/>
                <a:cs typeface="宋体"/>
              </a:rPr>
              <a:t>用</a:t>
            </a:r>
            <a:r>
              <a:rPr sz="2000" spc="0" dirty="0" smtClean="0">
                <a:latin typeface="宋体"/>
                <a:cs typeface="宋体"/>
              </a:rPr>
              <a:t>自己指 定的路径度量，因此，</a:t>
            </a:r>
            <a:r>
              <a:rPr sz="2000" spc="-15" dirty="0" smtClean="0">
                <a:solidFill>
                  <a:srgbClr val="FF0000"/>
                </a:solidFill>
                <a:latin typeface="宋体"/>
                <a:cs typeface="宋体"/>
              </a:rPr>
              <a:t>当</a:t>
            </a:r>
            <a:r>
              <a:rPr sz="2000" spc="0" dirty="0" smtClean="0">
                <a:solidFill>
                  <a:srgbClr val="FF0000"/>
                </a:solidFill>
                <a:latin typeface="宋体"/>
                <a:cs typeface="宋体"/>
              </a:rPr>
              <a:t>一条</a:t>
            </a:r>
            <a:r>
              <a:rPr sz="2000" spc="-15" dirty="0" smtClean="0">
                <a:solidFill>
                  <a:srgbClr val="FF0000"/>
                </a:solidFill>
                <a:latin typeface="宋体"/>
                <a:cs typeface="宋体"/>
              </a:rPr>
              <a:t>路</a:t>
            </a:r>
            <a:r>
              <a:rPr sz="2000" spc="0" dirty="0" smtClean="0">
                <a:solidFill>
                  <a:srgbClr val="FF0000"/>
                </a:solidFill>
                <a:latin typeface="宋体"/>
                <a:cs typeface="宋体"/>
              </a:rPr>
              <a:t>径通</a:t>
            </a:r>
            <a:r>
              <a:rPr sz="2000" spc="-15" dirty="0" smtClean="0">
                <a:solidFill>
                  <a:srgbClr val="FF0000"/>
                </a:solidFill>
                <a:latin typeface="宋体"/>
                <a:cs typeface="宋体"/>
              </a:rPr>
              <a:t>过</a:t>
            </a:r>
            <a:r>
              <a:rPr sz="2000" spc="0" dirty="0" smtClean="0">
                <a:solidFill>
                  <a:srgbClr val="FF0000"/>
                </a:solidFill>
                <a:latin typeface="宋体"/>
                <a:cs typeface="宋体"/>
              </a:rPr>
              <a:t>几个</a:t>
            </a:r>
            <a:r>
              <a:rPr sz="2000" spc="-15" dirty="0" smtClean="0">
                <a:solidFill>
                  <a:srgbClr val="FF0000"/>
                </a:solidFill>
                <a:latin typeface="宋体"/>
                <a:cs typeface="宋体"/>
              </a:rPr>
              <a:t>不</a:t>
            </a:r>
            <a:r>
              <a:rPr sz="2000" spc="0" dirty="0" smtClean="0">
                <a:solidFill>
                  <a:srgbClr val="FF0000"/>
                </a:solidFill>
                <a:latin typeface="宋体"/>
                <a:cs typeface="宋体"/>
              </a:rPr>
              <a:t>同的</a:t>
            </a:r>
            <a:r>
              <a:rPr sz="2000" spc="-15" dirty="0" smtClean="0">
                <a:solidFill>
                  <a:srgbClr val="FF0000"/>
                </a:solidFill>
                <a:latin typeface="宋体"/>
                <a:cs typeface="宋体"/>
              </a:rPr>
              <a:t>自</a:t>
            </a:r>
            <a:r>
              <a:rPr sz="2000" spc="0" dirty="0" smtClean="0">
                <a:solidFill>
                  <a:srgbClr val="FF0000"/>
                </a:solidFill>
                <a:latin typeface="宋体"/>
                <a:cs typeface="宋体"/>
              </a:rPr>
              <a:t>治系统 </a:t>
            </a:r>
            <a:r>
              <a:rPr sz="2000" spc="0" dirty="0" smtClean="0">
                <a:latin typeface="宋体"/>
                <a:cs typeface="宋体"/>
              </a:rPr>
              <a:t>时，要想对这样的路径</a:t>
            </a:r>
            <a:r>
              <a:rPr sz="2000" spc="-15" dirty="0" smtClean="0">
                <a:latin typeface="宋体"/>
                <a:cs typeface="宋体"/>
              </a:rPr>
              <a:t>计</a:t>
            </a:r>
            <a:r>
              <a:rPr sz="2000" spc="0" dirty="0" smtClean="0">
                <a:latin typeface="宋体"/>
                <a:cs typeface="宋体"/>
              </a:rPr>
              <a:t>算出</a:t>
            </a:r>
            <a:r>
              <a:rPr sz="2000" spc="-15" dirty="0" smtClean="0">
                <a:latin typeface="宋体"/>
                <a:cs typeface="宋体"/>
              </a:rPr>
              <a:t>有</a:t>
            </a:r>
            <a:r>
              <a:rPr sz="2000" spc="0" dirty="0" smtClean="0">
                <a:latin typeface="宋体"/>
                <a:cs typeface="宋体"/>
              </a:rPr>
              <a:t>意义</a:t>
            </a:r>
            <a:r>
              <a:rPr sz="2000" spc="-15" dirty="0" smtClean="0">
                <a:latin typeface="宋体"/>
                <a:cs typeface="宋体"/>
              </a:rPr>
              <a:t>的</a:t>
            </a:r>
            <a:r>
              <a:rPr sz="2000" spc="0" dirty="0" smtClean="0">
                <a:latin typeface="宋体"/>
                <a:cs typeface="宋体"/>
              </a:rPr>
              <a:t>费用</a:t>
            </a:r>
            <a:r>
              <a:rPr sz="2000" spc="-15" dirty="0" smtClean="0">
                <a:latin typeface="宋体"/>
                <a:cs typeface="宋体"/>
              </a:rPr>
              <a:t>是</a:t>
            </a:r>
            <a:r>
              <a:rPr sz="2000" spc="0" dirty="0" smtClean="0">
                <a:latin typeface="宋体"/>
                <a:cs typeface="宋体"/>
              </a:rPr>
              <a:t>不可</a:t>
            </a:r>
            <a:r>
              <a:rPr sz="2000" spc="-15" dirty="0" smtClean="0">
                <a:latin typeface="宋体"/>
                <a:cs typeface="宋体"/>
              </a:rPr>
              <a:t>能</a:t>
            </a:r>
            <a:r>
              <a:rPr sz="2000" spc="0" dirty="0" smtClean="0">
                <a:latin typeface="宋体"/>
                <a:cs typeface="宋体"/>
              </a:rPr>
              <a:t>的，要 </a:t>
            </a:r>
            <a:r>
              <a:rPr sz="2000" spc="0" dirty="0" smtClean="0">
                <a:solidFill>
                  <a:srgbClr val="FF0000"/>
                </a:solidFill>
                <a:latin typeface="宋体"/>
                <a:cs typeface="宋体"/>
              </a:rPr>
              <a:t>寻找全网整体的最佳路</a:t>
            </a:r>
            <a:r>
              <a:rPr sz="2000" spc="-15" dirty="0" smtClean="0">
                <a:solidFill>
                  <a:srgbClr val="FF0000"/>
                </a:solidFill>
                <a:latin typeface="宋体"/>
                <a:cs typeface="宋体"/>
              </a:rPr>
              <a:t>由</a:t>
            </a:r>
            <a:r>
              <a:rPr sz="2000" spc="0" dirty="0" smtClean="0">
                <a:solidFill>
                  <a:srgbClr val="FF0000"/>
                </a:solidFill>
                <a:latin typeface="宋体"/>
                <a:cs typeface="宋体"/>
              </a:rPr>
              <a:t>是很</a:t>
            </a:r>
            <a:r>
              <a:rPr sz="2000" spc="-15" dirty="0" smtClean="0">
                <a:solidFill>
                  <a:srgbClr val="FF0000"/>
                </a:solidFill>
                <a:latin typeface="宋体"/>
                <a:cs typeface="宋体"/>
              </a:rPr>
              <a:t>不</a:t>
            </a:r>
            <a:r>
              <a:rPr sz="2000" spc="0" dirty="0" smtClean="0">
                <a:solidFill>
                  <a:srgbClr val="FF0000"/>
                </a:solidFill>
                <a:latin typeface="宋体"/>
                <a:cs typeface="宋体"/>
              </a:rPr>
              <a:t>现实</a:t>
            </a:r>
            <a:r>
              <a:rPr sz="2000" spc="0" dirty="0" smtClean="0">
                <a:latin typeface="宋体"/>
                <a:cs typeface="宋体"/>
              </a:rPr>
              <a:t>的</a:t>
            </a:r>
            <a:endParaRPr sz="2000" dirty="0">
              <a:latin typeface="宋体"/>
              <a:cs typeface="宋体"/>
            </a:endParaRPr>
          </a:p>
          <a:p>
            <a:pPr marL="756285" marR="12700" indent="-287020">
              <a:lnSpc>
                <a:spcPct val="90000"/>
              </a:lnSpc>
              <a:spcBef>
                <a:spcPts val="480"/>
              </a:spcBef>
              <a:tabLst>
                <a:tab pos="756285" algn="l"/>
              </a:tabLst>
            </a:pPr>
            <a:r>
              <a:rPr sz="1400" dirty="0" smtClean="0">
                <a:solidFill>
                  <a:srgbClr val="7E7E7E"/>
                </a:solidFill>
                <a:latin typeface="Verdana"/>
                <a:cs typeface="Verdana"/>
              </a:rPr>
              <a:t>●	</a:t>
            </a:r>
            <a:r>
              <a:rPr sz="2000" dirty="0" smtClean="0">
                <a:latin typeface="宋体"/>
                <a:cs typeface="宋体"/>
              </a:rPr>
              <a:t>域间选</a:t>
            </a:r>
            <a:r>
              <a:rPr sz="2000" spc="-15" dirty="0" smtClean="0">
                <a:latin typeface="宋体"/>
                <a:cs typeface="宋体"/>
              </a:rPr>
              <a:t>路</a:t>
            </a:r>
            <a:r>
              <a:rPr sz="2000" spc="0" dirty="0" smtClean="0">
                <a:latin typeface="宋体"/>
                <a:cs typeface="宋体"/>
              </a:rPr>
              <a:t>必</a:t>
            </a:r>
            <a:r>
              <a:rPr sz="2000" spc="-15" dirty="0" smtClean="0">
                <a:latin typeface="宋体"/>
                <a:cs typeface="宋体"/>
              </a:rPr>
              <a:t>须</a:t>
            </a:r>
            <a:r>
              <a:rPr sz="2000" spc="0" dirty="0" smtClean="0">
                <a:latin typeface="宋体"/>
                <a:cs typeface="宋体"/>
              </a:rPr>
              <a:t>考虑有</a:t>
            </a:r>
            <a:r>
              <a:rPr sz="2000" spc="-10" dirty="0" smtClean="0">
                <a:latin typeface="宋体"/>
                <a:cs typeface="宋体"/>
              </a:rPr>
              <a:t>关</a:t>
            </a:r>
            <a:r>
              <a:rPr sz="2000" spc="0" dirty="0" smtClean="0">
                <a:solidFill>
                  <a:srgbClr val="C00000"/>
                </a:solidFill>
                <a:latin typeface="宋体"/>
                <a:cs typeface="宋体"/>
              </a:rPr>
              <a:t>策</a:t>
            </a:r>
            <a:r>
              <a:rPr sz="2000" spc="-10" dirty="0" smtClean="0">
                <a:solidFill>
                  <a:srgbClr val="C00000"/>
                </a:solidFill>
                <a:latin typeface="宋体"/>
                <a:cs typeface="宋体"/>
              </a:rPr>
              <a:t>略</a:t>
            </a:r>
            <a:r>
              <a:rPr sz="2000" spc="0" dirty="0" smtClean="0">
                <a:latin typeface="宋体"/>
                <a:cs typeface="宋体"/>
              </a:rPr>
              <a:t>（例如</a:t>
            </a:r>
            <a:r>
              <a:rPr sz="2000" spc="-15" dirty="0" smtClean="0">
                <a:latin typeface="宋体"/>
                <a:cs typeface="宋体"/>
              </a:rPr>
              <a:t>不</a:t>
            </a:r>
            <a:r>
              <a:rPr sz="2000" spc="0" dirty="0" smtClean="0">
                <a:latin typeface="宋体"/>
                <a:cs typeface="宋体"/>
              </a:rPr>
              <a:t>兜</a:t>
            </a:r>
            <a:r>
              <a:rPr sz="2000" spc="-15" dirty="0" smtClean="0">
                <a:latin typeface="宋体"/>
                <a:cs typeface="宋体"/>
              </a:rPr>
              <a:t>圈</a:t>
            </a:r>
            <a:r>
              <a:rPr sz="2000" spc="0" dirty="0" smtClean="0">
                <a:latin typeface="宋体"/>
                <a:cs typeface="宋体"/>
              </a:rPr>
              <a:t>子</a:t>
            </a:r>
            <a:r>
              <a:rPr sz="2000" spc="-10" dirty="0" smtClean="0">
                <a:latin typeface="Comic Sans MS"/>
                <a:cs typeface="Comic Sans MS"/>
              </a:rPr>
              <a:t>/</a:t>
            </a:r>
            <a:r>
              <a:rPr sz="2000" spc="0" dirty="0" smtClean="0">
                <a:latin typeface="宋体"/>
                <a:cs typeface="宋体"/>
              </a:rPr>
              <a:t>节省国</a:t>
            </a:r>
            <a:r>
              <a:rPr sz="2000" spc="-15" dirty="0" smtClean="0">
                <a:latin typeface="宋体"/>
                <a:cs typeface="宋体"/>
              </a:rPr>
              <a:t>际</a:t>
            </a:r>
            <a:r>
              <a:rPr sz="2000" spc="0" dirty="0" smtClean="0">
                <a:latin typeface="宋体"/>
                <a:cs typeface="宋体"/>
              </a:rPr>
              <a:t>流量等） </a:t>
            </a:r>
            <a:r>
              <a:rPr sz="2000" spc="0" dirty="0" err="1" smtClean="0">
                <a:latin typeface="宋体"/>
                <a:cs typeface="宋体"/>
              </a:rPr>
              <a:t>如：清华经由</a:t>
            </a:r>
            <a:r>
              <a:rPr sz="2000" spc="0" dirty="0" err="1" smtClean="0">
                <a:latin typeface="Comic Sans MS"/>
                <a:cs typeface="Comic Sans MS"/>
              </a:rPr>
              <a:t>CERNET</a:t>
            </a:r>
            <a:r>
              <a:rPr sz="2000" spc="0" dirty="0" err="1" smtClean="0">
                <a:latin typeface="宋体"/>
                <a:cs typeface="宋体"/>
              </a:rPr>
              <a:t>到国</a:t>
            </a:r>
            <a:r>
              <a:rPr sz="2000" spc="-15" dirty="0" err="1" smtClean="0">
                <a:latin typeface="宋体"/>
                <a:cs typeface="宋体"/>
              </a:rPr>
              <a:t>内</a:t>
            </a:r>
            <a:r>
              <a:rPr sz="2000" spc="0" dirty="0" err="1" smtClean="0">
                <a:latin typeface="宋体"/>
                <a:cs typeface="宋体"/>
              </a:rPr>
              <a:t>其他</a:t>
            </a:r>
            <a:r>
              <a:rPr sz="2000" spc="-15" dirty="0" err="1" smtClean="0">
                <a:latin typeface="宋体"/>
                <a:cs typeface="宋体"/>
              </a:rPr>
              <a:t>公</a:t>
            </a:r>
            <a:r>
              <a:rPr sz="2000" spc="0" dirty="0" err="1" smtClean="0">
                <a:latin typeface="宋体"/>
                <a:cs typeface="宋体"/>
              </a:rPr>
              <a:t>众网</a:t>
            </a:r>
            <a:r>
              <a:rPr sz="2000" spc="-15" dirty="0" err="1" smtClean="0">
                <a:latin typeface="宋体"/>
                <a:cs typeface="宋体"/>
              </a:rPr>
              <a:t>络</a:t>
            </a:r>
            <a:r>
              <a:rPr sz="2000" spc="0" dirty="0" err="1" smtClean="0">
                <a:latin typeface="宋体"/>
                <a:cs typeface="宋体"/>
              </a:rPr>
              <a:t>，不</a:t>
            </a:r>
            <a:r>
              <a:rPr sz="2000" spc="-15" dirty="0" err="1" smtClean="0">
                <a:latin typeface="宋体"/>
                <a:cs typeface="宋体"/>
              </a:rPr>
              <a:t>希</a:t>
            </a:r>
            <a:r>
              <a:rPr sz="2000" spc="0" dirty="0" err="1" smtClean="0">
                <a:latin typeface="宋体"/>
                <a:cs typeface="宋体"/>
              </a:rPr>
              <a:t>望出</a:t>
            </a:r>
            <a:r>
              <a:rPr sz="2000" spc="-15" dirty="0" err="1" smtClean="0">
                <a:latin typeface="宋体"/>
                <a:cs typeface="宋体"/>
              </a:rPr>
              <a:t>现</a:t>
            </a:r>
            <a:r>
              <a:rPr sz="2000" spc="0" dirty="0" err="1" smtClean="0">
                <a:latin typeface="宋体"/>
                <a:cs typeface="宋体"/>
              </a:rPr>
              <a:t>绕行外国的费用</a:t>
            </a:r>
            <a:endParaRPr sz="2000" dirty="0">
              <a:latin typeface="宋体"/>
              <a:cs typeface="宋体"/>
            </a:endParaRPr>
          </a:p>
          <a:p>
            <a:pPr>
              <a:lnSpc>
                <a:spcPts val="600"/>
              </a:lnSpc>
              <a:spcBef>
                <a:spcPts val="0"/>
              </a:spcBef>
            </a:pPr>
            <a:endParaRPr sz="600" dirty="0"/>
          </a:p>
          <a:p>
            <a:pPr marL="355600" marR="156845">
              <a:lnSpc>
                <a:spcPts val="2590"/>
              </a:lnSpc>
            </a:pPr>
            <a:r>
              <a:rPr sz="2400" spc="105" dirty="0" smtClean="0">
                <a:solidFill>
                  <a:srgbClr val="FF0000"/>
                </a:solidFill>
                <a:latin typeface="宋体"/>
                <a:cs typeface="宋体"/>
              </a:rPr>
              <a:t>因此，</a:t>
            </a:r>
            <a:r>
              <a:rPr sz="2400" spc="-20" dirty="0" smtClean="0">
                <a:solidFill>
                  <a:srgbClr val="FF0000"/>
                </a:solidFill>
                <a:latin typeface="Comic Sans MS"/>
                <a:cs typeface="Comic Sans MS"/>
              </a:rPr>
              <a:t>BG</a:t>
            </a:r>
            <a:r>
              <a:rPr sz="2400" spc="90" dirty="0" smtClean="0">
                <a:solidFill>
                  <a:srgbClr val="FF0000"/>
                </a:solidFill>
                <a:latin typeface="Comic Sans MS"/>
                <a:cs typeface="Comic Sans MS"/>
              </a:rPr>
              <a:t>P</a:t>
            </a:r>
            <a:r>
              <a:rPr sz="2400" spc="90" dirty="0" smtClean="0">
                <a:solidFill>
                  <a:srgbClr val="FF0000"/>
                </a:solidFill>
                <a:latin typeface="宋体"/>
                <a:cs typeface="宋体"/>
              </a:rPr>
              <a:t>力求寻找到一条能够到达目的网络并</a:t>
            </a:r>
            <a:r>
              <a:rPr sz="2400" spc="114" dirty="0" smtClean="0">
                <a:solidFill>
                  <a:srgbClr val="FF0000"/>
                </a:solidFill>
                <a:latin typeface="宋体"/>
                <a:cs typeface="宋体"/>
              </a:rPr>
              <a:t>且</a:t>
            </a:r>
            <a:r>
              <a:rPr sz="2400" spc="0" dirty="0" smtClean="0">
                <a:solidFill>
                  <a:srgbClr val="C00000"/>
                </a:solidFill>
                <a:latin typeface="宋体"/>
                <a:cs typeface="宋体"/>
              </a:rPr>
              <a:t>比 较</a:t>
            </a:r>
            <a:r>
              <a:rPr sz="2400" spc="-5" dirty="0" smtClean="0">
                <a:solidFill>
                  <a:srgbClr val="C00000"/>
                </a:solidFill>
                <a:latin typeface="宋体"/>
                <a:cs typeface="宋体"/>
              </a:rPr>
              <a:t>好</a:t>
            </a:r>
            <a:r>
              <a:rPr sz="2400" spc="0" dirty="0" smtClean="0">
                <a:solidFill>
                  <a:srgbClr val="C00000"/>
                </a:solidFill>
                <a:latin typeface="宋体"/>
                <a:cs typeface="宋体"/>
              </a:rPr>
              <a:t>（不一定最优）</a:t>
            </a:r>
            <a:r>
              <a:rPr sz="2400" spc="0" dirty="0" smtClean="0">
                <a:solidFill>
                  <a:srgbClr val="FF0000"/>
                </a:solidFill>
                <a:latin typeface="宋体"/>
                <a:cs typeface="宋体"/>
              </a:rPr>
              <a:t>的路由</a:t>
            </a:r>
            <a:endParaRPr sz="2400" dirty="0">
              <a:latin typeface="宋体"/>
              <a:cs typeface="宋体"/>
            </a:endParaRPr>
          </a:p>
        </p:txBody>
      </p:sp>
    </p:spTree>
    <p:extLst>
      <p:ext uri="{BB962C8B-B14F-4D97-AF65-F5344CB8AC3E}">
        <p14:creationId xmlns:p14="http://schemas.microsoft.com/office/powerpoint/2010/main" val="177919316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533400"/>
            <a:ext cx="8077200" cy="1495281"/>
          </a:xfrm>
          <a:prstGeom prst="rect">
            <a:avLst/>
          </a:prstGeom>
          <a:noFill/>
        </p:spPr>
        <p:txBody>
          <a:bodyPr wrap="square" rtlCol="0">
            <a:spAutoFit/>
          </a:bodyPr>
          <a:lstStyle/>
          <a:p>
            <a:pPr algn="ctr">
              <a:lnSpc>
                <a:spcPts val="2760"/>
              </a:lnSpc>
            </a:pPr>
            <a:r>
              <a:rPr kumimoji="1" lang="zh-CN" altLang="en-US" sz="2800" dirty="0" smtClean="0">
                <a:solidFill>
                  <a:srgbClr val="FF0000"/>
                </a:solidFill>
              </a:rPr>
              <a:t>内容</a:t>
            </a:r>
            <a:endParaRPr kumimoji="1" lang="en-US" altLang="zh-CN" sz="2800" dirty="0" smtClean="0">
              <a:solidFill>
                <a:srgbClr val="FF0000"/>
              </a:solidFill>
            </a:endParaRPr>
          </a:p>
          <a:p>
            <a:pPr marL="285750" indent="-285750">
              <a:lnSpc>
                <a:spcPts val="2760"/>
              </a:lnSpc>
              <a:buClr>
                <a:srgbClr val="FF0000"/>
              </a:buClr>
              <a:buSzPct val="76000"/>
              <a:buFont typeface="Wingdings" charset="2"/>
              <a:buChar char="p"/>
            </a:pPr>
            <a:r>
              <a:rPr kumimoji="1" lang="zh-CN" altLang="en-US" dirty="0" smtClean="0"/>
              <a:t>知道</a:t>
            </a:r>
            <a:r>
              <a:rPr lang="en-US" altLang="zh-CN" spc="-20" dirty="0" smtClean="0">
                <a:latin typeface="Comic Sans MS"/>
                <a:cs typeface="Comic Sans MS"/>
              </a:rPr>
              <a:t>C</a:t>
            </a:r>
            <a:r>
              <a:rPr lang="en-US" altLang="zh-CN" spc="-30" dirty="0" smtClean="0">
                <a:latin typeface="Comic Sans MS"/>
                <a:cs typeface="Comic Sans MS"/>
              </a:rPr>
              <a:t>I</a:t>
            </a:r>
            <a:r>
              <a:rPr lang="en-US" altLang="zh-CN" spc="-20" dirty="0" smtClean="0">
                <a:latin typeface="Comic Sans MS"/>
                <a:cs typeface="Comic Sans MS"/>
              </a:rPr>
              <a:t>SCO</a:t>
            </a:r>
            <a:r>
              <a:rPr lang="zh-CN" altLang="en-US" spc="-20" dirty="0" smtClean="0">
                <a:latin typeface="Comic Sans MS"/>
                <a:cs typeface="Comic Sans MS"/>
              </a:rPr>
              <a:t>的专用内部网关协议</a:t>
            </a:r>
            <a:r>
              <a:rPr lang="en-US" altLang="zh-CN" spc="-20" dirty="0" smtClean="0">
                <a:latin typeface="Comic Sans MS"/>
                <a:cs typeface="Comic Sans MS"/>
              </a:rPr>
              <a:t>IGRP</a:t>
            </a:r>
          </a:p>
          <a:p>
            <a:pPr marL="285750" indent="-285750">
              <a:lnSpc>
                <a:spcPts val="2760"/>
              </a:lnSpc>
              <a:buClr>
                <a:srgbClr val="FF0000"/>
              </a:buClr>
              <a:buSzPct val="76000"/>
              <a:buFont typeface="Wingdings" charset="2"/>
              <a:buChar char="p"/>
            </a:pPr>
            <a:r>
              <a:rPr lang="zh-CN" altLang="en-US" spc="-20" dirty="0" smtClean="0">
                <a:latin typeface="Comic Sans MS"/>
                <a:cs typeface="Comic Sans MS"/>
              </a:rPr>
              <a:t>外部网关协议</a:t>
            </a:r>
            <a:r>
              <a:rPr lang="en-US" altLang="zh-CN" spc="-20" dirty="0" smtClean="0">
                <a:latin typeface="Comic Sans MS"/>
                <a:cs typeface="Comic Sans MS"/>
              </a:rPr>
              <a:t>BGP</a:t>
            </a:r>
            <a:r>
              <a:rPr lang="zh-CN" altLang="en-US" spc="-20" dirty="0" smtClean="0">
                <a:latin typeface="Comic Sans MS"/>
                <a:cs typeface="Comic Sans MS"/>
              </a:rPr>
              <a:t>：产生原因；</a:t>
            </a:r>
            <a:r>
              <a:rPr lang="zh-CN" altLang="en-US" spc="-20" dirty="0" smtClean="0">
                <a:solidFill>
                  <a:srgbClr val="FF0000"/>
                </a:solidFill>
                <a:latin typeface="Comic Sans MS"/>
                <a:cs typeface="Comic Sans MS"/>
              </a:rPr>
              <a:t>工作原理</a:t>
            </a:r>
            <a:r>
              <a:rPr lang="zh-CN" altLang="en-US" spc="-20" dirty="0" smtClean="0">
                <a:latin typeface="Comic Sans MS"/>
                <a:cs typeface="Comic Sans MS"/>
              </a:rPr>
              <a:t>；</a:t>
            </a:r>
            <a:endParaRPr lang="en-US" altLang="zh-CN" spc="-20" dirty="0" smtClean="0">
              <a:latin typeface="Comic Sans MS"/>
              <a:cs typeface="Comic Sans MS"/>
            </a:endParaRPr>
          </a:p>
          <a:p>
            <a:pPr marL="285750" indent="-285750">
              <a:lnSpc>
                <a:spcPts val="2760"/>
              </a:lnSpc>
              <a:buClr>
                <a:srgbClr val="FF0000"/>
              </a:buClr>
              <a:buSzPct val="76000"/>
              <a:buFont typeface="Wingdings" charset="2"/>
              <a:buChar char="p"/>
            </a:pPr>
            <a:endParaRPr kumimoji="1" lang="zh-CN" altLang="en-US" dirty="0"/>
          </a:p>
        </p:txBody>
      </p:sp>
    </p:spTree>
    <p:extLst>
      <p:ext uri="{BB962C8B-B14F-4D97-AF65-F5344CB8AC3E}">
        <p14:creationId xmlns:p14="http://schemas.microsoft.com/office/powerpoint/2010/main" val="1337256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6303" y="381000"/>
            <a:ext cx="7911897" cy="627380"/>
          </a:xfrm>
          <a:prstGeom prst="rect">
            <a:avLst/>
          </a:prstGeom>
        </p:spPr>
        <p:txBody>
          <a:bodyPr vert="horz" wrap="square" lIns="0" tIns="0" rIns="0" bIns="0" rtlCol="0">
            <a:noAutofit/>
          </a:bodyPr>
          <a:lstStyle/>
          <a:p>
            <a:pPr marL="12700">
              <a:lnSpc>
                <a:spcPct val="100000"/>
              </a:lnSpc>
            </a:pPr>
            <a:r>
              <a:rPr sz="4000" b="1" spc="-30" dirty="0" smtClean="0">
                <a:latin typeface="黑体"/>
                <a:cs typeface="黑体"/>
              </a:rPr>
              <a:t>三种交换结</a:t>
            </a:r>
            <a:r>
              <a:rPr sz="4000" b="1" spc="-40" dirty="0" smtClean="0">
                <a:latin typeface="黑体"/>
                <a:cs typeface="黑体"/>
              </a:rPr>
              <a:t>构</a:t>
            </a:r>
            <a:r>
              <a:rPr sz="4000" b="1" spc="-860" dirty="0" smtClean="0">
                <a:latin typeface="黑体"/>
                <a:cs typeface="黑体"/>
              </a:rPr>
              <a:t> </a:t>
            </a:r>
            <a:r>
              <a:rPr sz="4000" b="1" spc="-20" dirty="0" smtClean="0">
                <a:latin typeface="Comic Sans MS"/>
                <a:cs typeface="Comic Sans MS"/>
              </a:rPr>
              <a:t>switc</a:t>
            </a:r>
            <a:r>
              <a:rPr sz="4000" b="1" spc="-40" dirty="0" smtClean="0">
                <a:latin typeface="Comic Sans MS"/>
                <a:cs typeface="Comic Sans MS"/>
              </a:rPr>
              <a:t>h</a:t>
            </a:r>
            <a:r>
              <a:rPr sz="4000" b="1" spc="-20" dirty="0" smtClean="0">
                <a:latin typeface="Comic Sans MS"/>
                <a:cs typeface="Comic Sans MS"/>
              </a:rPr>
              <a:t>ing</a:t>
            </a:r>
            <a:r>
              <a:rPr sz="4000" b="1" spc="40" dirty="0" smtClean="0">
                <a:latin typeface="Comic Sans MS"/>
                <a:cs typeface="Comic Sans MS"/>
              </a:rPr>
              <a:t> </a:t>
            </a:r>
            <a:r>
              <a:rPr lang="en-US" sz="4000" b="1" spc="-20" dirty="0">
                <a:latin typeface="Comic Sans MS"/>
                <a:cs typeface="Comic Sans MS"/>
              </a:rPr>
              <a:t>f</a:t>
            </a:r>
            <a:r>
              <a:rPr sz="4000" b="1" spc="-20" dirty="0" smtClean="0">
                <a:latin typeface="Comic Sans MS"/>
                <a:cs typeface="Comic Sans MS"/>
              </a:rPr>
              <a:t>abrics</a:t>
            </a:r>
            <a:endParaRPr sz="4000" b="1" dirty="0">
              <a:latin typeface="Comic Sans MS"/>
              <a:cs typeface="Comic Sans MS"/>
            </a:endParaRPr>
          </a:p>
        </p:txBody>
      </p:sp>
      <p:sp>
        <p:nvSpPr>
          <p:cNvPr id="3" name="object 3"/>
          <p:cNvSpPr/>
          <p:nvPr/>
        </p:nvSpPr>
        <p:spPr>
          <a:xfrm>
            <a:off x="853008" y="1143000"/>
            <a:ext cx="7391400" cy="5019675"/>
          </a:xfrm>
          <a:prstGeom prst="rect">
            <a:avLst/>
          </a:prstGeom>
          <a:blipFill>
            <a:blip r:embed="rId2" cstate="print"/>
            <a:stretch>
              <a:fillRect/>
            </a:stretch>
          </a:blipFill>
        </p:spPr>
        <p:txBody>
          <a:bodyPr wrap="square" lIns="0" tIns="0" rIns="0" bIns="0" rtlCol="0">
            <a:noAutofit/>
          </a:bodyPr>
          <a:lstStyle/>
          <a:p>
            <a:endParaRPr/>
          </a:p>
        </p:txBody>
      </p:sp>
      <p:sp>
        <p:nvSpPr>
          <p:cNvPr id="4" name="文本框 3"/>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5" name="文本框 4"/>
          <p:cNvSpPr txBox="1"/>
          <p:nvPr/>
        </p:nvSpPr>
        <p:spPr>
          <a:xfrm>
            <a:off x="6019800" y="4800600"/>
            <a:ext cx="1981200" cy="369332"/>
          </a:xfrm>
          <a:prstGeom prst="rect">
            <a:avLst/>
          </a:prstGeom>
          <a:noFill/>
        </p:spPr>
        <p:txBody>
          <a:bodyPr wrap="square" rtlCol="0">
            <a:spAutoFit/>
          </a:bodyPr>
          <a:lstStyle/>
          <a:p>
            <a:r>
              <a:rPr kumimoji="1" lang="zh-CN" altLang="en-US" dirty="0" smtClean="0"/>
              <a:t>网络式交换</a:t>
            </a:r>
            <a:endParaRPr kumimoji="1" lang="zh-CN" altLang="en-US" dirty="0"/>
          </a:p>
        </p:txBody>
      </p:sp>
    </p:spTree>
    <p:extLst>
      <p:ext uri="{BB962C8B-B14F-4D97-AF65-F5344CB8AC3E}">
        <p14:creationId xmlns:p14="http://schemas.microsoft.com/office/powerpoint/2010/main" val="206830961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dirty="0" smtClean="0">
                <a:solidFill>
                  <a:schemeClr val="tx1"/>
                </a:solidFill>
                <a:latin typeface="Comic Sans MS"/>
                <a:cs typeface="Comic Sans MS"/>
              </a:rPr>
              <a:t>Intern</a:t>
            </a:r>
            <a:r>
              <a:rPr sz="4000" spc="-30" dirty="0" smtClean="0">
                <a:solidFill>
                  <a:schemeClr val="tx1"/>
                </a:solidFill>
                <a:latin typeface="Comic Sans MS"/>
                <a:cs typeface="Comic Sans MS"/>
              </a:rPr>
              <a:t>e</a:t>
            </a:r>
            <a:r>
              <a:rPr sz="4000" spc="0" dirty="0" smtClean="0">
                <a:solidFill>
                  <a:schemeClr val="tx1"/>
                </a:solidFill>
                <a:latin typeface="Comic Sans MS"/>
                <a:cs typeface="Comic Sans MS"/>
              </a:rPr>
              <a:t>t</a:t>
            </a:r>
            <a:r>
              <a:rPr sz="4000" spc="30" dirty="0" smtClean="0">
                <a:solidFill>
                  <a:schemeClr val="tx1"/>
                </a:solidFill>
                <a:latin typeface="Comic Sans MS"/>
                <a:cs typeface="Comic Sans MS"/>
              </a:rPr>
              <a:t> </a:t>
            </a:r>
            <a:r>
              <a:rPr sz="4000" spc="0" dirty="0" smtClean="0">
                <a:solidFill>
                  <a:schemeClr val="tx1"/>
                </a:solidFill>
                <a:latin typeface="Comic Sans MS"/>
                <a:cs typeface="Comic Sans MS"/>
              </a:rPr>
              <a:t>int</a:t>
            </a:r>
            <a:r>
              <a:rPr sz="4000" spc="-15" dirty="0" smtClean="0">
                <a:solidFill>
                  <a:schemeClr val="tx1"/>
                </a:solidFill>
                <a:latin typeface="Comic Sans MS"/>
                <a:cs typeface="Comic Sans MS"/>
              </a:rPr>
              <a:t>e</a:t>
            </a:r>
            <a:r>
              <a:rPr sz="4000" spc="5" dirty="0" smtClean="0">
                <a:solidFill>
                  <a:schemeClr val="tx1"/>
                </a:solidFill>
                <a:latin typeface="Comic Sans MS"/>
                <a:cs typeface="Comic Sans MS"/>
              </a:rPr>
              <a:t>r</a:t>
            </a:r>
            <a:r>
              <a:rPr sz="4000" spc="-20" dirty="0" smtClean="0">
                <a:solidFill>
                  <a:schemeClr val="tx1"/>
                </a:solidFill>
                <a:latin typeface="Comic Sans MS"/>
                <a:cs typeface="Comic Sans MS"/>
              </a:rPr>
              <a:t>-AS</a:t>
            </a:r>
            <a:r>
              <a:rPr sz="4000" spc="30" dirty="0" smtClean="0">
                <a:solidFill>
                  <a:schemeClr val="tx1"/>
                </a:solidFill>
                <a:latin typeface="Comic Sans MS"/>
                <a:cs typeface="Comic Sans MS"/>
              </a:rPr>
              <a:t> </a:t>
            </a:r>
            <a:r>
              <a:rPr sz="4000" spc="-20" dirty="0" smtClean="0">
                <a:solidFill>
                  <a:schemeClr val="tx1"/>
                </a:solidFill>
                <a:latin typeface="Comic Sans MS"/>
                <a:cs typeface="Comic Sans MS"/>
              </a:rPr>
              <a:t>routing:</a:t>
            </a:r>
            <a:r>
              <a:rPr sz="4000" spc="25" dirty="0" smtClean="0">
                <a:solidFill>
                  <a:schemeClr val="tx1"/>
                </a:solidFill>
                <a:latin typeface="Comic Sans MS"/>
                <a:cs typeface="Comic Sans MS"/>
              </a:rPr>
              <a:t> </a:t>
            </a:r>
            <a:r>
              <a:rPr sz="4000" spc="-25" dirty="0" smtClean="0">
                <a:solidFill>
                  <a:schemeClr val="tx1"/>
                </a:solidFill>
                <a:latin typeface="Comic Sans MS"/>
                <a:cs typeface="Comic Sans MS"/>
              </a:rPr>
              <a:t>BGP</a:t>
            </a:r>
            <a:endParaRPr sz="4000" dirty="0">
              <a:solidFill>
                <a:schemeClr val="tx1"/>
              </a:solidFill>
              <a:latin typeface="Comic Sans MS"/>
              <a:cs typeface="Comic Sans MS"/>
            </a:endParaRPr>
          </a:p>
        </p:txBody>
      </p:sp>
      <p:sp>
        <p:nvSpPr>
          <p:cNvPr id="3" name="object 3"/>
          <p:cNvSpPr txBox="1"/>
          <p:nvPr/>
        </p:nvSpPr>
        <p:spPr>
          <a:xfrm>
            <a:off x="547217" y="1806702"/>
            <a:ext cx="7875270" cy="3937000"/>
          </a:xfrm>
          <a:prstGeom prst="rect">
            <a:avLst/>
          </a:prstGeom>
        </p:spPr>
        <p:txBody>
          <a:bodyPr vert="horz" wrap="square" lIns="0" tIns="0" rIns="0" bIns="0" rtlCol="0">
            <a:noAutofit/>
          </a:bodyPr>
          <a:lstStyle/>
          <a:p>
            <a:pPr marL="469900" indent="-457200">
              <a:lnSpc>
                <a:spcPct val="100000"/>
              </a:lnSpc>
              <a:buClr>
                <a:srgbClr val="006FC0"/>
              </a:buClr>
              <a:buSzPct val="69642"/>
              <a:buFont typeface="Wingdings" panose="05000000000000000000" pitchFamily="2" charset="2"/>
              <a:buChar char="p"/>
              <a:tabLst>
                <a:tab pos="355600" algn="l"/>
              </a:tabLst>
            </a:pPr>
            <a:r>
              <a:rPr sz="2800" spc="-20" dirty="0" smtClean="0">
                <a:solidFill>
                  <a:srgbClr val="FF0000"/>
                </a:solidFill>
                <a:latin typeface="Comic Sans MS"/>
                <a:cs typeface="Comic Sans MS"/>
              </a:rPr>
              <a:t>BGP </a:t>
            </a:r>
            <a:r>
              <a:rPr sz="2800" spc="-25" dirty="0" smtClean="0">
                <a:solidFill>
                  <a:srgbClr val="FF0000"/>
                </a:solidFill>
                <a:latin typeface="Comic Sans MS"/>
                <a:cs typeface="Comic Sans MS"/>
              </a:rPr>
              <a:t>(</a:t>
            </a:r>
            <a:r>
              <a:rPr sz="2400" spc="0" dirty="0" smtClean="0">
                <a:solidFill>
                  <a:srgbClr val="FF0000"/>
                </a:solidFill>
                <a:latin typeface="Comic Sans MS"/>
                <a:cs typeface="Comic Sans MS"/>
              </a:rPr>
              <a:t>Bor</a:t>
            </a:r>
            <a:r>
              <a:rPr sz="2400" spc="-10" dirty="0" smtClean="0">
                <a:solidFill>
                  <a:srgbClr val="FF0000"/>
                </a:solidFill>
                <a:latin typeface="Comic Sans MS"/>
                <a:cs typeface="Comic Sans MS"/>
              </a:rPr>
              <a:t>d</a:t>
            </a:r>
            <a:r>
              <a:rPr sz="2400" spc="0" dirty="0" smtClean="0">
                <a:solidFill>
                  <a:srgbClr val="FF0000"/>
                </a:solidFill>
                <a:latin typeface="Comic Sans MS"/>
                <a:cs typeface="Comic Sans MS"/>
              </a:rPr>
              <a:t>er</a:t>
            </a:r>
            <a:r>
              <a:rPr sz="2400" spc="-5" dirty="0" smtClean="0">
                <a:solidFill>
                  <a:srgbClr val="FF0000"/>
                </a:solidFill>
                <a:latin typeface="Comic Sans MS"/>
                <a:cs typeface="Comic Sans MS"/>
              </a:rPr>
              <a:t> </a:t>
            </a:r>
            <a:r>
              <a:rPr sz="2400" spc="-15" dirty="0" smtClean="0">
                <a:solidFill>
                  <a:srgbClr val="FF0000"/>
                </a:solidFill>
                <a:latin typeface="Comic Sans MS"/>
                <a:cs typeface="Comic Sans MS"/>
              </a:rPr>
              <a:t>Ga</a:t>
            </a:r>
            <a:r>
              <a:rPr sz="2400" spc="-25" dirty="0" smtClean="0">
                <a:solidFill>
                  <a:srgbClr val="FF0000"/>
                </a:solidFill>
                <a:latin typeface="Comic Sans MS"/>
                <a:cs typeface="Comic Sans MS"/>
              </a:rPr>
              <a:t>t</a:t>
            </a:r>
            <a:r>
              <a:rPr sz="2400" spc="-15" dirty="0" smtClean="0">
                <a:solidFill>
                  <a:srgbClr val="FF0000"/>
                </a:solidFill>
                <a:latin typeface="Comic Sans MS"/>
                <a:cs typeface="Comic Sans MS"/>
              </a:rPr>
              <a:t>eway</a:t>
            </a:r>
            <a:r>
              <a:rPr sz="2400" spc="-30" dirty="0" smtClean="0">
                <a:solidFill>
                  <a:srgbClr val="FF0000"/>
                </a:solidFill>
                <a:latin typeface="Comic Sans MS"/>
                <a:cs typeface="Comic Sans MS"/>
              </a:rPr>
              <a:t> </a:t>
            </a:r>
            <a:r>
              <a:rPr sz="2400" spc="0" dirty="0" smtClean="0">
                <a:solidFill>
                  <a:srgbClr val="FF0000"/>
                </a:solidFill>
                <a:latin typeface="Comic Sans MS"/>
                <a:cs typeface="Comic Sans MS"/>
              </a:rPr>
              <a:t>Pro</a:t>
            </a:r>
            <a:r>
              <a:rPr sz="2400" spc="-10" dirty="0" smtClean="0">
                <a:solidFill>
                  <a:srgbClr val="FF0000"/>
                </a:solidFill>
                <a:latin typeface="Comic Sans MS"/>
                <a:cs typeface="Comic Sans MS"/>
              </a:rPr>
              <a:t>t</a:t>
            </a:r>
            <a:r>
              <a:rPr sz="2400" spc="-15" dirty="0" smtClean="0">
                <a:solidFill>
                  <a:srgbClr val="FF0000"/>
                </a:solidFill>
                <a:latin typeface="Comic Sans MS"/>
                <a:cs typeface="Comic Sans MS"/>
              </a:rPr>
              <a:t>oco</a:t>
            </a:r>
            <a:r>
              <a:rPr sz="2400" spc="0" dirty="0" smtClean="0">
                <a:solidFill>
                  <a:srgbClr val="FF0000"/>
                </a:solidFill>
                <a:latin typeface="Comic Sans MS"/>
                <a:cs typeface="Comic Sans MS"/>
              </a:rPr>
              <a:t>l</a:t>
            </a:r>
            <a:r>
              <a:rPr sz="2800" spc="-20" dirty="0" smtClean="0">
                <a:solidFill>
                  <a:srgbClr val="FF0000"/>
                </a:solidFill>
                <a:latin typeface="Comic Sans MS"/>
                <a:cs typeface="Comic Sans MS"/>
              </a:rPr>
              <a:t>)</a:t>
            </a:r>
            <a:r>
              <a:rPr sz="2800" spc="-10" dirty="0" smtClean="0">
                <a:solidFill>
                  <a:srgbClr val="FF0000"/>
                </a:solidFill>
                <a:latin typeface="Comic Sans MS"/>
                <a:cs typeface="Comic Sans MS"/>
              </a:rPr>
              <a:t>:</a:t>
            </a:r>
            <a:r>
              <a:rPr sz="2800" spc="20" dirty="0" smtClean="0">
                <a:solidFill>
                  <a:srgbClr val="FF0000"/>
                </a:solidFill>
                <a:latin typeface="Comic Sans MS"/>
                <a:cs typeface="Comic Sans MS"/>
              </a:rPr>
              <a:t> </a:t>
            </a:r>
            <a:r>
              <a:rPr sz="2800" spc="-30" dirty="0" smtClean="0">
                <a:latin typeface="宋体"/>
                <a:cs typeface="宋体"/>
              </a:rPr>
              <a:t>事实上的标准</a:t>
            </a:r>
            <a:endParaRPr sz="2800" dirty="0">
              <a:latin typeface="宋体"/>
              <a:cs typeface="宋体"/>
            </a:endParaRPr>
          </a:p>
          <a:p>
            <a:pPr>
              <a:lnSpc>
                <a:spcPts val="650"/>
              </a:lnSpc>
              <a:spcBef>
                <a:spcPts val="21"/>
              </a:spcBef>
              <a:buClr>
                <a:srgbClr val="006FC0"/>
              </a:buClr>
              <a:buFont typeface="Wingdings"/>
              <a:buChar char="□"/>
            </a:pPr>
            <a:endParaRPr sz="650" dirty="0"/>
          </a:p>
          <a:p>
            <a:pPr marL="469900" indent="-457200">
              <a:lnSpc>
                <a:spcPct val="100000"/>
              </a:lnSpc>
              <a:buClr>
                <a:srgbClr val="006FC0"/>
              </a:buClr>
              <a:buSzPct val="69642"/>
              <a:buFont typeface="Wingdings" panose="05000000000000000000" pitchFamily="2" charset="2"/>
              <a:buChar char="p"/>
              <a:tabLst>
                <a:tab pos="355600" algn="l"/>
              </a:tabLst>
            </a:pPr>
            <a:r>
              <a:rPr sz="2800" spc="-30" dirty="0" smtClean="0">
                <a:solidFill>
                  <a:srgbClr val="FF0000"/>
                </a:solidFill>
                <a:latin typeface="宋体"/>
                <a:cs typeface="宋体"/>
              </a:rPr>
              <a:t>路径向量协议</a:t>
            </a:r>
            <a:r>
              <a:rPr sz="2800" spc="-550" dirty="0" smtClean="0">
                <a:solidFill>
                  <a:srgbClr val="FF0000"/>
                </a:solidFill>
                <a:latin typeface="宋体"/>
                <a:cs typeface="宋体"/>
              </a:rPr>
              <a:t> </a:t>
            </a:r>
            <a:r>
              <a:rPr sz="2800" spc="-15" dirty="0" smtClean="0">
                <a:solidFill>
                  <a:srgbClr val="FF0000"/>
                </a:solidFill>
                <a:latin typeface="Comic Sans MS"/>
                <a:cs typeface="Comic Sans MS"/>
              </a:rPr>
              <a:t>Path</a:t>
            </a:r>
            <a:r>
              <a:rPr sz="2800" spc="10" dirty="0" smtClean="0">
                <a:solidFill>
                  <a:srgbClr val="FF0000"/>
                </a:solidFill>
                <a:latin typeface="Comic Sans MS"/>
                <a:cs typeface="Comic Sans MS"/>
              </a:rPr>
              <a:t> </a:t>
            </a:r>
            <a:r>
              <a:rPr sz="2800" spc="-20" dirty="0" smtClean="0">
                <a:solidFill>
                  <a:srgbClr val="FF0000"/>
                </a:solidFill>
                <a:latin typeface="Comic Sans MS"/>
                <a:cs typeface="Comic Sans MS"/>
              </a:rPr>
              <a:t>Vect</a:t>
            </a:r>
            <a:r>
              <a:rPr sz="2800" spc="-10" dirty="0" smtClean="0">
                <a:solidFill>
                  <a:srgbClr val="FF0000"/>
                </a:solidFill>
                <a:latin typeface="Comic Sans MS"/>
                <a:cs typeface="Comic Sans MS"/>
              </a:rPr>
              <a:t>o</a:t>
            </a:r>
            <a:r>
              <a:rPr sz="2800" spc="-15" dirty="0" smtClean="0">
                <a:solidFill>
                  <a:srgbClr val="FF0000"/>
                </a:solidFill>
                <a:latin typeface="Comic Sans MS"/>
                <a:cs typeface="Comic Sans MS"/>
              </a:rPr>
              <a:t>r</a:t>
            </a:r>
            <a:r>
              <a:rPr sz="2800" spc="35" dirty="0" smtClean="0">
                <a:solidFill>
                  <a:srgbClr val="FF0000"/>
                </a:solidFill>
                <a:latin typeface="Comic Sans MS"/>
                <a:cs typeface="Comic Sans MS"/>
              </a:rPr>
              <a:t> </a:t>
            </a:r>
            <a:r>
              <a:rPr sz="2800" spc="-15" dirty="0" smtClean="0">
                <a:latin typeface="Comic Sans MS"/>
                <a:cs typeface="Comic Sans MS"/>
              </a:rPr>
              <a:t>pr</a:t>
            </a:r>
            <a:r>
              <a:rPr sz="2800" spc="-10" dirty="0" smtClean="0">
                <a:latin typeface="Comic Sans MS"/>
                <a:cs typeface="Comic Sans MS"/>
              </a:rPr>
              <a:t>o</a:t>
            </a:r>
            <a:r>
              <a:rPr sz="2800" spc="-15" dirty="0" smtClean="0">
                <a:latin typeface="Comic Sans MS"/>
                <a:cs typeface="Comic Sans MS"/>
              </a:rPr>
              <a:t>t</a:t>
            </a:r>
            <a:r>
              <a:rPr sz="2800" spc="-10" dirty="0" smtClean="0">
                <a:latin typeface="Comic Sans MS"/>
                <a:cs typeface="Comic Sans MS"/>
              </a:rPr>
              <a:t>o</a:t>
            </a:r>
            <a:r>
              <a:rPr sz="2800" spc="-15" dirty="0" smtClean="0">
                <a:latin typeface="Comic Sans MS"/>
                <a:cs typeface="Comic Sans MS"/>
              </a:rPr>
              <a:t>co</a:t>
            </a:r>
            <a:r>
              <a:rPr sz="2800" spc="-5" dirty="0" smtClean="0">
                <a:latin typeface="Comic Sans MS"/>
                <a:cs typeface="Comic Sans MS"/>
              </a:rPr>
              <a:t>l</a:t>
            </a:r>
            <a:r>
              <a:rPr sz="2800" spc="-10" dirty="0" smtClean="0">
                <a:latin typeface="Comic Sans MS"/>
                <a:cs typeface="Comic Sans MS"/>
              </a:rPr>
              <a:t>:</a:t>
            </a:r>
            <a:endParaRPr sz="2800" dirty="0">
              <a:latin typeface="Comic Sans MS"/>
              <a:cs typeface="Comic Sans MS"/>
            </a:endParaRPr>
          </a:p>
          <a:p>
            <a:pPr>
              <a:lnSpc>
                <a:spcPts val="650"/>
              </a:lnSpc>
              <a:spcBef>
                <a:spcPts val="24"/>
              </a:spcBef>
            </a:pPr>
            <a:endParaRPr sz="6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类似于距离向量协议</a:t>
            </a:r>
            <a:endParaRPr sz="2800" dirty="0">
              <a:latin typeface="宋体"/>
              <a:cs typeface="宋体"/>
            </a:endParaRPr>
          </a:p>
          <a:p>
            <a:pPr>
              <a:lnSpc>
                <a:spcPts val="1100"/>
              </a:lnSpc>
              <a:spcBef>
                <a:spcPts val="27"/>
              </a:spcBef>
            </a:pPr>
            <a:endParaRPr sz="1100" dirty="0"/>
          </a:p>
          <a:p>
            <a:pPr marL="756285" marR="12700" indent="-287020">
              <a:lnSpc>
                <a:spcPts val="3170"/>
              </a:lnSpc>
              <a:tabLst>
                <a:tab pos="756285" algn="l"/>
              </a:tabLst>
            </a:pPr>
            <a:r>
              <a:rPr sz="1950" dirty="0" smtClean="0">
                <a:solidFill>
                  <a:srgbClr val="7E7E7E"/>
                </a:solidFill>
                <a:latin typeface="Verdana"/>
                <a:cs typeface="Verdana"/>
              </a:rPr>
              <a:t>●	</a:t>
            </a:r>
            <a:r>
              <a:rPr sz="2800" spc="-30" dirty="0" smtClean="0">
                <a:latin typeface="宋体"/>
                <a:cs typeface="宋体"/>
              </a:rPr>
              <a:t>每个边界网关向它的相邻（对等）</a:t>
            </a:r>
            <a:r>
              <a:rPr sz="2800" spc="-25" dirty="0" smtClean="0">
                <a:latin typeface="宋体"/>
                <a:cs typeface="宋体"/>
              </a:rPr>
              <a:t>网</a:t>
            </a:r>
            <a:r>
              <a:rPr sz="2800" spc="-20" dirty="0" smtClean="0">
                <a:latin typeface="宋体"/>
                <a:cs typeface="宋体"/>
              </a:rPr>
              <a:t>关</a:t>
            </a:r>
            <a:r>
              <a:rPr sz="2800" spc="-30" dirty="0" smtClean="0">
                <a:solidFill>
                  <a:srgbClr val="C00000"/>
                </a:solidFill>
                <a:latin typeface="宋体"/>
                <a:cs typeface="宋体"/>
              </a:rPr>
              <a:t>通</a:t>
            </a:r>
            <a:r>
              <a:rPr sz="2800" spc="-20" dirty="0" smtClean="0">
                <a:solidFill>
                  <a:srgbClr val="C00000"/>
                </a:solidFill>
                <a:latin typeface="宋体"/>
                <a:cs typeface="宋体"/>
              </a:rPr>
              <a:t>告</a:t>
            </a:r>
            <a:r>
              <a:rPr sz="2800" spc="-30" dirty="0" smtClean="0">
                <a:latin typeface="宋体"/>
                <a:cs typeface="宋体"/>
              </a:rPr>
              <a:t>它 到目的地的整个路径</a:t>
            </a:r>
            <a:r>
              <a:rPr sz="2800" spc="-535" dirty="0" smtClean="0">
                <a:latin typeface="宋体"/>
                <a:cs typeface="宋体"/>
              </a:rPr>
              <a:t> </a:t>
            </a:r>
            <a:r>
              <a:rPr sz="2800" spc="-20" dirty="0" smtClean="0">
                <a:latin typeface="Comic Sans MS"/>
                <a:cs typeface="Comic Sans MS"/>
              </a:rPr>
              <a:t>(</a:t>
            </a:r>
            <a:r>
              <a:rPr sz="2800" spc="-30" dirty="0" smtClean="0">
                <a:latin typeface="宋体"/>
                <a:cs typeface="宋体"/>
              </a:rPr>
              <a:t>例如</a:t>
            </a:r>
            <a:r>
              <a:rPr sz="2800" spc="-10" dirty="0" smtClean="0">
                <a:latin typeface="Comic Sans MS"/>
                <a:cs typeface="Comic Sans MS"/>
              </a:rPr>
              <a:t>, </a:t>
            </a:r>
            <a:r>
              <a:rPr sz="2800" spc="-25" dirty="0" smtClean="0">
                <a:latin typeface="Comic Sans MS"/>
                <a:cs typeface="Comic Sans MS"/>
              </a:rPr>
              <a:t>A</a:t>
            </a:r>
            <a:r>
              <a:rPr sz="2800" spc="-15" dirty="0" smtClean="0">
                <a:latin typeface="Comic Sans MS"/>
                <a:cs typeface="Comic Sans MS"/>
              </a:rPr>
              <a:t>S</a:t>
            </a:r>
            <a:r>
              <a:rPr sz="2800" spc="-30" dirty="0" smtClean="0">
                <a:latin typeface="宋体"/>
                <a:cs typeface="宋体"/>
              </a:rPr>
              <a:t>序列</a:t>
            </a:r>
            <a:r>
              <a:rPr sz="2800" spc="-15" dirty="0" smtClean="0">
                <a:latin typeface="Comic Sans MS"/>
                <a:cs typeface="Comic Sans MS"/>
              </a:rPr>
              <a:t>)</a:t>
            </a:r>
            <a:endParaRPr sz="2800" dirty="0">
              <a:latin typeface="Comic Sans MS"/>
              <a:cs typeface="Comic Sans MS"/>
            </a:endParaRPr>
          </a:p>
          <a:p>
            <a:pPr>
              <a:lnSpc>
                <a:spcPts val="550"/>
              </a:lnSpc>
              <a:spcBef>
                <a:spcPts val="49"/>
              </a:spcBef>
            </a:pPr>
            <a:endParaRPr sz="5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例如</a:t>
            </a:r>
            <a:r>
              <a:rPr sz="2800" spc="-10" dirty="0" smtClean="0">
                <a:latin typeface="Comic Sans MS"/>
                <a:cs typeface="Comic Sans MS"/>
              </a:rPr>
              <a:t>,</a:t>
            </a:r>
            <a:r>
              <a:rPr sz="2800" spc="-5" dirty="0" smtClean="0">
                <a:latin typeface="Comic Sans MS"/>
                <a:cs typeface="Comic Sans MS"/>
              </a:rPr>
              <a:t> </a:t>
            </a:r>
            <a:r>
              <a:rPr sz="2800" spc="-30" dirty="0" smtClean="0">
                <a:latin typeface="宋体"/>
                <a:cs typeface="宋体"/>
              </a:rPr>
              <a:t>网关</a:t>
            </a:r>
            <a:r>
              <a:rPr sz="2800" spc="-550" dirty="0" smtClean="0">
                <a:latin typeface="宋体"/>
                <a:cs typeface="宋体"/>
              </a:rPr>
              <a:t> </a:t>
            </a:r>
            <a:r>
              <a:rPr sz="2800" spc="-25" dirty="0" smtClean="0">
                <a:latin typeface="Comic Sans MS"/>
                <a:cs typeface="Comic Sans MS"/>
              </a:rPr>
              <a:t>X</a:t>
            </a:r>
            <a:r>
              <a:rPr sz="2800" spc="-5" dirty="0" smtClean="0">
                <a:latin typeface="Comic Sans MS"/>
                <a:cs typeface="Comic Sans MS"/>
              </a:rPr>
              <a:t> </a:t>
            </a:r>
            <a:r>
              <a:rPr sz="2800" spc="-30" dirty="0" smtClean="0">
                <a:latin typeface="宋体"/>
                <a:cs typeface="宋体"/>
              </a:rPr>
              <a:t>发送它到目的地</a:t>
            </a:r>
            <a:r>
              <a:rPr sz="2800" spc="-655" dirty="0" smtClean="0">
                <a:latin typeface="宋体"/>
                <a:cs typeface="宋体"/>
              </a:rPr>
              <a:t> </a:t>
            </a:r>
            <a:r>
              <a:rPr sz="2800" spc="-20" dirty="0" smtClean="0">
                <a:latin typeface="Comic Sans MS"/>
                <a:cs typeface="Comic Sans MS"/>
              </a:rPr>
              <a:t>Z</a:t>
            </a:r>
            <a:r>
              <a:rPr sz="2800" spc="-5" dirty="0" smtClean="0">
                <a:latin typeface="Comic Sans MS"/>
                <a:cs typeface="Comic Sans MS"/>
              </a:rPr>
              <a:t> </a:t>
            </a:r>
            <a:r>
              <a:rPr sz="2800" spc="-30" dirty="0" smtClean="0">
                <a:latin typeface="宋体"/>
                <a:cs typeface="宋体"/>
              </a:rPr>
              <a:t>的路径</a:t>
            </a:r>
            <a:endParaRPr sz="2800" dirty="0">
              <a:latin typeface="宋体"/>
              <a:cs typeface="宋体"/>
            </a:endParaRPr>
          </a:p>
          <a:p>
            <a:pPr>
              <a:lnSpc>
                <a:spcPts val="650"/>
              </a:lnSpc>
              <a:spcBef>
                <a:spcPts val="8"/>
              </a:spcBef>
            </a:pPr>
            <a:endParaRPr sz="650" dirty="0"/>
          </a:p>
          <a:p>
            <a:pPr>
              <a:lnSpc>
                <a:spcPts val="1000"/>
              </a:lnSpc>
            </a:pPr>
            <a:endParaRPr sz="1000" dirty="0"/>
          </a:p>
          <a:p>
            <a:pPr>
              <a:lnSpc>
                <a:spcPts val="1000"/>
              </a:lnSpc>
            </a:pPr>
            <a:endParaRPr sz="1000" dirty="0"/>
          </a:p>
          <a:p>
            <a:pPr>
              <a:lnSpc>
                <a:spcPts val="1000"/>
              </a:lnSpc>
            </a:pPr>
            <a:endParaRPr sz="1000" dirty="0"/>
          </a:p>
          <a:p>
            <a:pPr>
              <a:lnSpc>
                <a:spcPts val="1000"/>
              </a:lnSpc>
            </a:pPr>
            <a:endParaRPr sz="1000" dirty="0"/>
          </a:p>
          <a:p>
            <a:pPr marL="1074420">
              <a:lnSpc>
                <a:spcPct val="100000"/>
              </a:lnSpc>
            </a:pPr>
            <a:r>
              <a:rPr sz="2800" spc="-15" dirty="0" smtClean="0">
                <a:latin typeface="Comic Sans MS"/>
                <a:cs typeface="Comic Sans MS"/>
              </a:rPr>
              <a:t>Path</a:t>
            </a:r>
            <a:r>
              <a:rPr sz="2800" spc="10" dirty="0" smtClean="0">
                <a:latin typeface="Comic Sans MS"/>
                <a:cs typeface="Comic Sans MS"/>
              </a:rPr>
              <a:t> </a:t>
            </a:r>
            <a:r>
              <a:rPr sz="2800" spc="-15" dirty="0" smtClean="0">
                <a:latin typeface="Comic Sans MS"/>
                <a:cs typeface="Comic Sans MS"/>
              </a:rPr>
              <a:t>(X,Z)</a:t>
            </a:r>
            <a:r>
              <a:rPr sz="2800" spc="-5" dirty="0" smtClean="0">
                <a:latin typeface="Comic Sans MS"/>
                <a:cs typeface="Comic Sans MS"/>
              </a:rPr>
              <a:t> </a:t>
            </a:r>
            <a:r>
              <a:rPr sz="2800" spc="-15" dirty="0" smtClean="0">
                <a:latin typeface="Comic Sans MS"/>
                <a:cs typeface="Comic Sans MS"/>
              </a:rPr>
              <a:t>=</a:t>
            </a:r>
            <a:r>
              <a:rPr sz="2800" spc="-5" dirty="0" smtClean="0">
                <a:latin typeface="Comic Sans MS"/>
                <a:cs typeface="Comic Sans MS"/>
              </a:rPr>
              <a:t> </a:t>
            </a:r>
            <a:r>
              <a:rPr sz="2800" spc="-15" dirty="0" smtClean="0">
                <a:latin typeface="Comic Sans MS"/>
                <a:cs typeface="Comic Sans MS"/>
              </a:rPr>
              <a:t>X,Y1</a:t>
            </a:r>
            <a:r>
              <a:rPr sz="2800" spc="-5" dirty="0" smtClean="0">
                <a:latin typeface="Comic Sans MS"/>
                <a:cs typeface="Comic Sans MS"/>
              </a:rPr>
              <a:t>,</a:t>
            </a:r>
            <a:r>
              <a:rPr sz="2800" spc="-20" dirty="0" smtClean="0">
                <a:latin typeface="Comic Sans MS"/>
                <a:cs typeface="Comic Sans MS"/>
              </a:rPr>
              <a:t>Y2,Y3</a:t>
            </a:r>
            <a:r>
              <a:rPr sz="2800" spc="-5" dirty="0" smtClean="0">
                <a:latin typeface="Comic Sans MS"/>
                <a:cs typeface="Comic Sans MS"/>
              </a:rPr>
              <a:t>,</a:t>
            </a:r>
            <a:r>
              <a:rPr sz="2800" spc="-20" dirty="0" smtClean="0">
                <a:latin typeface="Comic Sans MS"/>
                <a:cs typeface="Comic Sans MS"/>
              </a:rPr>
              <a:t>…,Z</a:t>
            </a:r>
            <a:endParaRPr sz="2800" dirty="0">
              <a:latin typeface="Comic Sans MS"/>
              <a:cs typeface="Comic Sans MS"/>
            </a:endParaRPr>
          </a:p>
        </p:txBody>
      </p:sp>
    </p:spTree>
    <p:extLst>
      <p:ext uri="{BB962C8B-B14F-4D97-AF65-F5344CB8AC3E}">
        <p14:creationId xmlns:p14="http://schemas.microsoft.com/office/powerpoint/2010/main" val="186104153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533400"/>
            <a:ext cx="8077200" cy="1495281"/>
          </a:xfrm>
          <a:prstGeom prst="rect">
            <a:avLst/>
          </a:prstGeom>
          <a:noFill/>
        </p:spPr>
        <p:txBody>
          <a:bodyPr wrap="square" rtlCol="0">
            <a:spAutoFit/>
          </a:bodyPr>
          <a:lstStyle/>
          <a:p>
            <a:pPr algn="ctr">
              <a:lnSpc>
                <a:spcPts val="2760"/>
              </a:lnSpc>
            </a:pPr>
            <a:r>
              <a:rPr kumimoji="1" lang="zh-CN" altLang="en-US" sz="2800" dirty="0" smtClean="0">
                <a:solidFill>
                  <a:srgbClr val="FF0000"/>
                </a:solidFill>
              </a:rPr>
              <a:t>内容</a:t>
            </a:r>
            <a:endParaRPr kumimoji="1" lang="en-US" altLang="zh-CN" sz="2800" dirty="0" smtClean="0">
              <a:solidFill>
                <a:srgbClr val="FF0000"/>
              </a:solidFill>
            </a:endParaRPr>
          </a:p>
          <a:p>
            <a:pPr marL="285750" indent="-285750">
              <a:lnSpc>
                <a:spcPts val="2760"/>
              </a:lnSpc>
              <a:buClr>
                <a:srgbClr val="FF0000"/>
              </a:buClr>
              <a:buSzPct val="76000"/>
              <a:buFont typeface="Wingdings" charset="2"/>
              <a:buChar char="p"/>
            </a:pPr>
            <a:r>
              <a:rPr kumimoji="1" lang="zh-CN" altLang="en-US" dirty="0" smtClean="0"/>
              <a:t>知道</a:t>
            </a:r>
            <a:r>
              <a:rPr lang="en-US" altLang="zh-CN" spc="-20" dirty="0" smtClean="0">
                <a:latin typeface="Comic Sans MS"/>
                <a:cs typeface="Comic Sans MS"/>
              </a:rPr>
              <a:t>C</a:t>
            </a:r>
            <a:r>
              <a:rPr lang="en-US" altLang="zh-CN" spc="-30" dirty="0" smtClean="0">
                <a:latin typeface="Comic Sans MS"/>
                <a:cs typeface="Comic Sans MS"/>
              </a:rPr>
              <a:t>I</a:t>
            </a:r>
            <a:r>
              <a:rPr lang="en-US" altLang="zh-CN" spc="-20" dirty="0" smtClean="0">
                <a:latin typeface="Comic Sans MS"/>
                <a:cs typeface="Comic Sans MS"/>
              </a:rPr>
              <a:t>SCO</a:t>
            </a:r>
            <a:r>
              <a:rPr lang="zh-CN" altLang="en-US" spc="-20" dirty="0" smtClean="0">
                <a:latin typeface="Comic Sans MS"/>
                <a:cs typeface="Comic Sans MS"/>
              </a:rPr>
              <a:t>的专用内部网关协议</a:t>
            </a:r>
            <a:r>
              <a:rPr lang="en-US" altLang="zh-CN" spc="-20" dirty="0" smtClean="0">
                <a:latin typeface="Comic Sans MS"/>
                <a:cs typeface="Comic Sans MS"/>
              </a:rPr>
              <a:t>IGRP</a:t>
            </a:r>
          </a:p>
          <a:p>
            <a:pPr marL="285750" indent="-285750">
              <a:lnSpc>
                <a:spcPts val="2760"/>
              </a:lnSpc>
              <a:buClr>
                <a:srgbClr val="FF0000"/>
              </a:buClr>
              <a:buSzPct val="76000"/>
              <a:buFont typeface="Wingdings" charset="2"/>
              <a:buChar char="p"/>
            </a:pPr>
            <a:r>
              <a:rPr lang="zh-CN" altLang="en-US" spc="-20" dirty="0" smtClean="0">
                <a:latin typeface="Comic Sans MS"/>
                <a:cs typeface="Comic Sans MS"/>
              </a:rPr>
              <a:t>外部网关协议</a:t>
            </a:r>
            <a:r>
              <a:rPr lang="en-US" altLang="zh-CN" spc="-20" dirty="0" smtClean="0">
                <a:latin typeface="Comic Sans MS"/>
                <a:cs typeface="Comic Sans MS"/>
              </a:rPr>
              <a:t>BGP</a:t>
            </a:r>
            <a:r>
              <a:rPr lang="zh-CN" altLang="en-US" spc="-20" dirty="0" smtClean="0">
                <a:latin typeface="Comic Sans MS"/>
                <a:cs typeface="Comic Sans MS"/>
              </a:rPr>
              <a:t>：产生原因；工作原理；</a:t>
            </a:r>
            <a:r>
              <a:rPr lang="zh-CN" altLang="en-US" spc="-20" dirty="0" smtClean="0">
                <a:solidFill>
                  <a:srgbClr val="FF0000"/>
                </a:solidFill>
                <a:latin typeface="Comic Sans MS"/>
                <a:cs typeface="Comic Sans MS"/>
              </a:rPr>
              <a:t>补充说明</a:t>
            </a:r>
            <a:r>
              <a:rPr lang="zh-CN" altLang="en-US" spc="-20" dirty="0" smtClean="0">
                <a:latin typeface="Comic Sans MS"/>
                <a:cs typeface="Comic Sans MS"/>
              </a:rPr>
              <a:t>；</a:t>
            </a:r>
            <a:endParaRPr lang="en-US" altLang="zh-CN" spc="-20" dirty="0" smtClean="0">
              <a:latin typeface="Comic Sans MS"/>
              <a:cs typeface="Comic Sans MS"/>
            </a:endParaRPr>
          </a:p>
          <a:p>
            <a:pPr marL="285750" indent="-285750">
              <a:lnSpc>
                <a:spcPts val="2760"/>
              </a:lnSpc>
              <a:buClr>
                <a:srgbClr val="FF0000"/>
              </a:buClr>
              <a:buSzPct val="76000"/>
              <a:buFont typeface="Wingdings" charset="2"/>
              <a:buChar char="p"/>
            </a:pPr>
            <a:endParaRPr kumimoji="1" lang="zh-CN" altLang="en-US" dirty="0"/>
          </a:p>
        </p:txBody>
      </p:sp>
    </p:spTree>
    <p:extLst>
      <p:ext uri="{BB962C8B-B14F-4D97-AF65-F5344CB8AC3E}">
        <p14:creationId xmlns:p14="http://schemas.microsoft.com/office/powerpoint/2010/main" val="42570976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25" dirty="0" smtClean="0">
                <a:solidFill>
                  <a:schemeClr val="tx1"/>
                </a:solidFill>
                <a:latin typeface="Comic Sans MS"/>
                <a:cs typeface="Comic Sans MS"/>
              </a:rPr>
              <a:t>Internet</a:t>
            </a:r>
            <a:r>
              <a:rPr sz="4000" spc="15" dirty="0" smtClean="0">
                <a:solidFill>
                  <a:schemeClr val="tx1"/>
                </a:solidFill>
                <a:latin typeface="Comic Sans MS"/>
                <a:cs typeface="Comic Sans MS"/>
              </a:rPr>
              <a:t> </a:t>
            </a:r>
            <a:r>
              <a:rPr sz="4000" spc="-20" dirty="0" smtClean="0">
                <a:solidFill>
                  <a:schemeClr val="tx1"/>
                </a:solidFill>
                <a:latin typeface="Comic Sans MS"/>
                <a:cs typeface="Comic Sans MS"/>
              </a:rPr>
              <a:t>inte</a:t>
            </a:r>
            <a:r>
              <a:rPr sz="4000" spc="-25" dirty="0" smtClean="0">
                <a:solidFill>
                  <a:schemeClr val="tx1"/>
                </a:solidFill>
                <a:latin typeface="Comic Sans MS"/>
                <a:cs typeface="Comic Sans MS"/>
              </a:rPr>
              <a:t>r-AS</a:t>
            </a:r>
            <a:r>
              <a:rPr sz="4000" spc="30" dirty="0" smtClean="0">
                <a:solidFill>
                  <a:schemeClr val="tx1"/>
                </a:solidFill>
                <a:latin typeface="Comic Sans MS"/>
                <a:cs typeface="Comic Sans MS"/>
              </a:rPr>
              <a:t> </a:t>
            </a:r>
            <a:r>
              <a:rPr sz="4000" spc="-20" dirty="0" smtClean="0">
                <a:solidFill>
                  <a:schemeClr val="tx1"/>
                </a:solidFill>
                <a:latin typeface="Comic Sans MS"/>
                <a:cs typeface="Comic Sans MS"/>
              </a:rPr>
              <a:t>routing:</a:t>
            </a:r>
            <a:r>
              <a:rPr sz="4000" spc="35" dirty="0" smtClean="0">
                <a:solidFill>
                  <a:schemeClr val="tx1"/>
                </a:solidFill>
                <a:latin typeface="Comic Sans MS"/>
                <a:cs typeface="Comic Sans MS"/>
              </a:rPr>
              <a:t> </a:t>
            </a:r>
            <a:r>
              <a:rPr sz="4000" spc="-25" dirty="0" smtClean="0">
                <a:solidFill>
                  <a:schemeClr val="tx1"/>
                </a:solidFill>
                <a:latin typeface="Comic Sans MS"/>
                <a:cs typeface="Comic Sans MS"/>
              </a:rPr>
              <a:t>BGP</a:t>
            </a:r>
            <a:endParaRPr sz="4000" dirty="0">
              <a:solidFill>
                <a:schemeClr val="tx1"/>
              </a:solidFill>
              <a:latin typeface="Comic Sans MS"/>
              <a:cs typeface="Comic Sans MS"/>
            </a:endParaRPr>
          </a:p>
        </p:txBody>
      </p:sp>
      <p:sp>
        <p:nvSpPr>
          <p:cNvPr id="3" name="object 3"/>
          <p:cNvSpPr txBox="1"/>
          <p:nvPr/>
        </p:nvSpPr>
        <p:spPr>
          <a:xfrm>
            <a:off x="474065" y="1495552"/>
            <a:ext cx="8096250" cy="4394200"/>
          </a:xfrm>
          <a:prstGeom prst="rect">
            <a:avLst/>
          </a:prstGeom>
        </p:spPr>
        <p:txBody>
          <a:bodyPr vert="horz" wrap="square" lIns="0" tIns="0" rIns="0" bIns="0" rtlCol="0">
            <a:noAutofit/>
          </a:bodyPr>
          <a:lstStyle/>
          <a:p>
            <a:pPr marL="12700">
              <a:lnSpc>
                <a:spcPct val="100000"/>
              </a:lnSpc>
            </a:pPr>
            <a:r>
              <a:rPr sz="2950" spc="-180" dirty="0" smtClean="0">
                <a:solidFill>
                  <a:srgbClr val="FF0000"/>
                </a:solidFill>
                <a:latin typeface="宋体"/>
                <a:cs typeface="宋体"/>
              </a:rPr>
              <a:t>假设</a:t>
            </a:r>
            <a:r>
              <a:rPr sz="2950" spc="-55" dirty="0" smtClean="0">
                <a:solidFill>
                  <a:srgbClr val="FF0000"/>
                </a:solidFill>
                <a:latin typeface="Comic Sans MS"/>
                <a:cs typeface="Comic Sans MS"/>
              </a:rPr>
              <a:t>:</a:t>
            </a:r>
            <a:r>
              <a:rPr sz="2950" spc="-50" dirty="0" smtClean="0">
                <a:solidFill>
                  <a:srgbClr val="FF0000"/>
                </a:solidFill>
                <a:latin typeface="Comic Sans MS"/>
                <a:cs typeface="Comic Sans MS"/>
              </a:rPr>
              <a:t> </a:t>
            </a:r>
            <a:r>
              <a:rPr sz="2800" spc="-30" dirty="0" smtClean="0">
                <a:latin typeface="宋体"/>
                <a:cs typeface="宋体"/>
              </a:rPr>
              <a:t>网关</a:t>
            </a:r>
            <a:r>
              <a:rPr sz="2800" spc="-550" dirty="0" smtClean="0">
                <a:latin typeface="宋体"/>
                <a:cs typeface="宋体"/>
              </a:rPr>
              <a:t> </a:t>
            </a:r>
            <a:r>
              <a:rPr sz="2800" spc="-25" dirty="0" smtClean="0">
                <a:latin typeface="Comic Sans MS"/>
                <a:cs typeface="Comic Sans MS"/>
              </a:rPr>
              <a:t>X</a:t>
            </a:r>
            <a:r>
              <a:rPr sz="2800" spc="-5" dirty="0" smtClean="0">
                <a:latin typeface="Comic Sans MS"/>
                <a:cs typeface="Comic Sans MS"/>
              </a:rPr>
              <a:t> </a:t>
            </a:r>
            <a:r>
              <a:rPr sz="2800" spc="-30" dirty="0" smtClean="0">
                <a:latin typeface="宋体"/>
                <a:cs typeface="宋体"/>
              </a:rPr>
              <a:t>发送它的路径到对等网关</a:t>
            </a:r>
            <a:r>
              <a:rPr sz="2800" spc="-505" dirty="0" smtClean="0">
                <a:latin typeface="宋体"/>
                <a:cs typeface="宋体"/>
              </a:rPr>
              <a:t> </a:t>
            </a:r>
            <a:r>
              <a:rPr sz="2800" spc="-30" dirty="0" smtClean="0">
                <a:latin typeface="Comic Sans MS"/>
                <a:cs typeface="Comic Sans MS"/>
              </a:rPr>
              <a:t>W</a:t>
            </a:r>
            <a:endParaRPr sz="2800" dirty="0">
              <a:latin typeface="Comic Sans MS"/>
              <a:cs typeface="Comic Sans MS"/>
            </a:endParaRPr>
          </a:p>
          <a:p>
            <a:pPr marL="12700">
              <a:lnSpc>
                <a:spcPct val="100000"/>
              </a:lnSpc>
              <a:spcBef>
                <a:spcPts val="305"/>
              </a:spcBef>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Comic Sans MS"/>
                <a:cs typeface="Comic Sans MS"/>
              </a:rPr>
              <a:t>W</a:t>
            </a:r>
            <a:r>
              <a:rPr sz="2800" spc="-15" dirty="0" smtClean="0">
                <a:latin typeface="Comic Sans MS"/>
                <a:cs typeface="Comic Sans MS"/>
              </a:rPr>
              <a:t> </a:t>
            </a:r>
            <a:r>
              <a:rPr sz="2800" spc="-35" dirty="0" smtClean="0">
                <a:solidFill>
                  <a:srgbClr val="FF0000"/>
                </a:solidFill>
                <a:latin typeface="宋体"/>
                <a:cs typeface="宋体"/>
              </a:rPr>
              <a:t>可能会也可能不会</a:t>
            </a:r>
            <a:r>
              <a:rPr sz="2800" spc="-35" dirty="0" smtClean="0">
                <a:solidFill>
                  <a:srgbClr val="000000"/>
                </a:solidFill>
                <a:latin typeface="宋体"/>
                <a:cs typeface="宋体"/>
              </a:rPr>
              <a:t>选择</a:t>
            </a:r>
            <a:r>
              <a:rPr sz="2800" spc="-30" dirty="0" smtClean="0">
                <a:latin typeface="宋体"/>
                <a:cs typeface="宋体"/>
              </a:rPr>
              <a:t>由</a:t>
            </a:r>
            <a:r>
              <a:rPr sz="2800" spc="-509" dirty="0" smtClean="0">
                <a:latin typeface="宋体"/>
                <a:cs typeface="宋体"/>
              </a:rPr>
              <a:t> </a:t>
            </a:r>
            <a:r>
              <a:rPr sz="2800" spc="-25" dirty="0" smtClean="0">
                <a:latin typeface="Comic Sans MS"/>
                <a:cs typeface="Comic Sans MS"/>
              </a:rPr>
              <a:t>X</a:t>
            </a:r>
            <a:r>
              <a:rPr sz="2800" spc="5" dirty="0" smtClean="0">
                <a:latin typeface="Comic Sans MS"/>
                <a:cs typeface="Comic Sans MS"/>
              </a:rPr>
              <a:t> </a:t>
            </a:r>
            <a:r>
              <a:rPr sz="2800" spc="-35" dirty="0" smtClean="0">
                <a:latin typeface="宋体"/>
                <a:cs typeface="宋体"/>
              </a:rPr>
              <a:t>提供的路径</a:t>
            </a:r>
            <a:endParaRPr sz="2800" dirty="0">
              <a:latin typeface="宋体"/>
              <a:cs typeface="宋体"/>
            </a:endParaRPr>
          </a:p>
          <a:p>
            <a:pPr>
              <a:lnSpc>
                <a:spcPts val="700"/>
              </a:lnSpc>
              <a:spcBef>
                <a:spcPts val="19"/>
              </a:spcBef>
            </a:pPr>
            <a:endParaRPr sz="700" dirty="0"/>
          </a:p>
          <a:p>
            <a:pPr marL="756285" marR="12700" indent="-287020">
              <a:lnSpc>
                <a:spcPts val="3020"/>
              </a:lnSpc>
              <a:tabLst>
                <a:tab pos="756285" algn="l"/>
              </a:tabLst>
            </a:pPr>
            <a:r>
              <a:rPr sz="1950" dirty="0" smtClean="0">
                <a:solidFill>
                  <a:srgbClr val="7E7E7E"/>
                </a:solidFill>
                <a:latin typeface="Verdana"/>
                <a:cs typeface="Verdana"/>
              </a:rPr>
              <a:t>●	</a:t>
            </a:r>
            <a:r>
              <a:rPr sz="2800" spc="-30" dirty="0" smtClean="0">
                <a:latin typeface="宋体"/>
                <a:cs typeface="宋体"/>
              </a:rPr>
              <a:t>费</a:t>
            </a:r>
            <a:r>
              <a:rPr sz="2800" spc="-35" dirty="0" smtClean="0">
                <a:latin typeface="宋体"/>
                <a:cs typeface="宋体"/>
              </a:rPr>
              <a:t>用</a:t>
            </a:r>
            <a:r>
              <a:rPr sz="2800" spc="-10" dirty="0" smtClean="0">
                <a:latin typeface="Comic Sans MS"/>
                <a:cs typeface="Comic Sans MS"/>
              </a:rPr>
              <a:t>,</a:t>
            </a:r>
            <a:r>
              <a:rPr sz="2800" spc="-5" dirty="0" smtClean="0">
                <a:latin typeface="Comic Sans MS"/>
                <a:cs typeface="Comic Sans MS"/>
              </a:rPr>
              <a:t> </a:t>
            </a:r>
            <a:r>
              <a:rPr sz="2800" spc="-30" dirty="0" smtClean="0">
                <a:latin typeface="宋体"/>
                <a:cs typeface="宋体"/>
              </a:rPr>
              <a:t>策略</a:t>
            </a:r>
            <a:r>
              <a:rPr sz="2800" spc="-545" dirty="0" smtClean="0">
                <a:latin typeface="宋体"/>
                <a:cs typeface="宋体"/>
              </a:rPr>
              <a:t> </a:t>
            </a:r>
            <a:r>
              <a:rPr sz="2800" spc="-20" dirty="0" smtClean="0">
                <a:latin typeface="Comic Sans MS"/>
                <a:cs typeface="Comic Sans MS"/>
              </a:rPr>
              <a:t>(</a:t>
            </a:r>
            <a:r>
              <a:rPr sz="2800" spc="-30" dirty="0" smtClean="0">
                <a:latin typeface="宋体"/>
                <a:cs typeface="宋体"/>
              </a:rPr>
              <a:t>不选择经过竞争对手</a:t>
            </a:r>
            <a:r>
              <a:rPr sz="2800" spc="-30" dirty="0" smtClean="0">
                <a:latin typeface="Comic Sans MS"/>
                <a:cs typeface="Comic Sans MS"/>
              </a:rPr>
              <a:t>A</a:t>
            </a:r>
            <a:r>
              <a:rPr sz="2800" spc="-15" dirty="0" smtClean="0">
                <a:latin typeface="Comic Sans MS"/>
                <a:cs typeface="Comic Sans MS"/>
              </a:rPr>
              <a:t>S</a:t>
            </a:r>
            <a:r>
              <a:rPr sz="2800" spc="-30" dirty="0" smtClean="0">
                <a:latin typeface="宋体"/>
                <a:cs typeface="宋体"/>
              </a:rPr>
              <a:t>的路</a:t>
            </a:r>
            <a:r>
              <a:rPr sz="2800" spc="-20" dirty="0" smtClean="0">
                <a:latin typeface="宋体"/>
                <a:cs typeface="宋体"/>
              </a:rPr>
              <a:t>径</a:t>
            </a:r>
            <a:r>
              <a:rPr sz="2800" spc="-10" dirty="0" smtClean="0">
                <a:latin typeface="Comic Sans MS"/>
                <a:cs typeface="Comic Sans MS"/>
              </a:rPr>
              <a:t>),</a:t>
            </a:r>
            <a:r>
              <a:rPr sz="2800" spc="40" dirty="0" smtClean="0">
                <a:latin typeface="Comic Sans MS"/>
                <a:cs typeface="Comic Sans MS"/>
              </a:rPr>
              <a:t> </a:t>
            </a:r>
            <a:r>
              <a:rPr sz="2800" spc="-30" dirty="0" smtClean="0">
                <a:latin typeface="宋体"/>
                <a:cs typeface="宋体"/>
              </a:rPr>
              <a:t>避 免循环等原因</a:t>
            </a:r>
            <a:endParaRPr sz="2800" dirty="0">
              <a:latin typeface="宋体"/>
              <a:cs typeface="宋体"/>
            </a:endParaRPr>
          </a:p>
          <a:p>
            <a:pPr marL="12700">
              <a:lnSpc>
                <a:spcPct val="100000"/>
              </a:lnSpc>
              <a:spcBef>
                <a:spcPts val="290"/>
              </a:spcBef>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如果</a:t>
            </a:r>
            <a:r>
              <a:rPr sz="2800" spc="-570" dirty="0" smtClean="0">
                <a:latin typeface="宋体"/>
                <a:cs typeface="宋体"/>
              </a:rPr>
              <a:t> </a:t>
            </a:r>
            <a:r>
              <a:rPr sz="2800" spc="-30" dirty="0" smtClean="0">
                <a:latin typeface="Comic Sans MS"/>
                <a:cs typeface="Comic Sans MS"/>
              </a:rPr>
              <a:t>W</a:t>
            </a:r>
            <a:r>
              <a:rPr sz="2800" spc="10" dirty="0" smtClean="0">
                <a:latin typeface="Comic Sans MS"/>
                <a:cs typeface="Comic Sans MS"/>
              </a:rPr>
              <a:t> </a:t>
            </a:r>
            <a:r>
              <a:rPr sz="2800" spc="-30" dirty="0" smtClean="0">
                <a:latin typeface="宋体"/>
                <a:cs typeface="宋体"/>
              </a:rPr>
              <a:t>选择由</a:t>
            </a:r>
            <a:r>
              <a:rPr sz="2800" spc="-545" dirty="0" smtClean="0">
                <a:latin typeface="宋体"/>
                <a:cs typeface="宋体"/>
              </a:rPr>
              <a:t> </a:t>
            </a:r>
            <a:r>
              <a:rPr sz="2800" spc="-25" dirty="0" smtClean="0">
                <a:latin typeface="Comic Sans MS"/>
                <a:cs typeface="Comic Sans MS"/>
              </a:rPr>
              <a:t>X</a:t>
            </a:r>
            <a:r>
              <a:rPr sz="2800" spc="-5" dirty="0" smtClean="0">
                <a:latin typeface="Comic Sans MS"/>
                <a:cs typeface="Comic Sans MS"/>
              </a:rPr>
              <a:t> </a:t>
            </a:r>
            <a:r>
              <a:rPr sz="2800" spc="-30" dirty="0" smtClean="0">
                <a:latin typeface="宋体"/>
                <a:cs typeface="宋体"/>
              </a:rPr>
              <a:t>推荐的路径</a:t>
            </a:r>
            <a:r>
              <a:rPr sz="2800" spc="-10" dirty="0" smtClean="0">
                <a:latin typeface="Comic Sans MS"/>
                <a:cs typeface="Comic Sans MS"/>
              </a:rPr>
              <a:t>,</a:t>
            </a:r>
            <a:r>
              <a:rPr sz="2800" spc="20" dirty="0" smtClean="0">
                <a:latin typeface="Comic Sans MS"/>
                <a:cs typeface="Comic Sans MS"/>
              </a:rPr>
              <a:t> </a:t>
            </a:r>
            <a:r>
              <a:rPr sz="2800" spc="-30" dirty="0" smtClean="0">
                <a:latin typeface="宋体"/>
                <a:cs typeface="宋体"/>
              </a:rPr>
              <a:t>则</a:t>
            </a:r>
            <a:r>
              <a:rPr sz="2800" spc="-10" dirty="0" smtClean="0">
                <a:latin typeface="Comic Sans MS"/>
                <a:cs typeface="Comic Sans MS"/>
              </a:rPr>
              <a:t>:</a:t>
            </a:r>
            <a:endParaRPr sz="2800" dirty="0">
              <a:latin typeface="Comic Sans MS"/>
              <a:cs typeface="Comic Sans MS"/>
            </a:endParaRPr>
          </a:p>
          <a:p>
            <a:pPr marL="110489" algn="ctr">
              <a:lnSpc>
                <a:spcPct val="100000"/>
              </a:lnSpc>
              <a:spcBef>
                <a:spcPts val="290"/>
              </a:spcBef>
            </a:pPr>
            <a:r>
              <a:rPr sz="2800" spc="-15" dirty="0" smtClean="0">
                <a:latin typeface="Comic Sans MS"/>
                <a:cs typeface="Comic Sans MS"/>
              </a:rPr>
              <a:t>Path </a:t>
            </a:r>
            <a:r>
              <a:rPr sz="2800" spc="-20" dirty="0" smtClean="0">
                <a:latin typeface="Comic Sans MS"/>
                <a:cs typeface="Comic Sans MS"/>
              </a:rPr>
              <a:t>(W,Z)</a:t>
            </a:r>
            <a:r>
              <a:rPr sz="2800" spc="15" dirty="0" smtClean="0">
                <a:latin typeface="Comic Sans MS"/>
                <a:cs typeface="Comic Sans MS"/>
              </a:rPr>
              <a:t> </a:t>
            </a:r>
            <a:r>
              <a:rPr sz="2800" spc="-15" dirty="0" smtClean="0">
                <a:latin typeface="Comic Sans MS"/>
                <a:cs typeface="Comic Sans MS"/>
              </a:rPr>
              <a:t>=</a:t>
            </a:r>
            <a:r>
              <a:rPr sz="2800" spc="-5" dirty="0" smtClean="0">
                <a:latin typeface="Comic Sans MS"/>
                <a:cs typeface="Comic Sans MS"/>
              </a:rPr>
              <a:t> </a:t>
            </a:r>
            <a:r>
              <a:rPr sz="2800" spc="-35" dirty="0" smtClean="0">
                <a:latin typeface="Comic Sans MS"/>
                <a:cs typeface="Comic Sans MS"/>
              </a:rPr>
              <a:t>w</a:t>
            </a:r>
            <a:r>
              <a:rPr sz="2800" spc="-10" dirty="0" smtClean="0">
                <a:latin typeface="Comic Sans MS"/>
                <a:cs typeface="Comic Sans MS"/>
              </a:rPr>
              <a:t>, </a:t>
            </a:r>
            <a:r>
              <a:rPr sz="2800" spc="-15" dirty="0" smtClean="0">
                <a:latin typeface="Comic Sans MS"/>
                <a:cs typeface="Comic Sans MS"/>
              </a:rPr>
              <a:t>Path</a:t>
            </a:r>
            <a:r>
              <a:rPr sz="2800" spc="10" dirty="0" smtClean="0">
                <a:latin typeface="Comic Sans MS"/>
                <a:cs typeface="Comic Sans MS"/>
              </a:rPr>
              <a:t> </a:t>
            </a:r>
            <a:r>
              <a:rPr sz="2800" spc="-15" dirty="0" smtClean="0">
                <a:latin typeface="Comic Sans MS"/>
                <a:cs typeface="Comic Sans MS"/>
              </a:rPr>
              <a:t>(X,Z)</a:t>
            </a:r>
            <a:endParaRPr sz="2800" dirty="0">
              <a:latin typeface="Comic Sans MS"/>
              <a:cs typeface="Comic Sans MS"/>
            </a:endParaRPr>
          </a:p>
          <a:p>
            <a:pPr>
              <a:lnSpc>
                <a:spcPts val="750"/>
              </a:lnSpc>
              <a:spcBef>
                <a:spcPts val="18"/>
              </a:spcBef>
            </a:pPr>
            <a:endParaRPr sz="750" dirty="0"/>
          </a:p>
          <a:p>
            <a:pPr marL="355600" marR="59690" indent="-342900">
              <a:lnSpc>
                <a:spcPts val="302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注意</a:t>
            </a:r>
            <a:r>
              <a:rPr sz="2800" spc="-10" dirty="0" smtClean="0">
                <a:latin typeface="Comic Sans MS"/>
                <a:cs typeface="Comic Sans MS"/>
              </a:rPr>
              <a:t>:</a:t>
            </a:r>
            <a:r>
              <a:rPr sz="2800" spc="-5" dirty="0" smtClean="0">
                <a:latin typeface="Comic Sans MS"/>
                <a:cs typeface="Comic Sans MS"/>
              </a:rPr>
              <a:t> </a:t>
            </a:r>
            <a:r>
              <a:rPr sz="2800" spc="-25" dirty="0" smtClean="0">
                <a:latin typeface="Comic Sans MS"/>
                <a:cs typeface="Comic Sans MS"/>
              </a:rPr>
              <a:t>X </a:t>
            </a:r>
            <a:r>
              <a:rPr sz="2800" spc="-30" dirty="0" smtClean="0">
                <a:latin typeface="宋体"/>
                <a:cs typeface="宋体"/>
              </a:rPr>
              <a:t>可以通过控制到对等网关的路</a:t>
            </a:r>
            <a:r>
              <a:rPr sz="2800" spc="-25" dirty="0" smtClean="0">
                <a:latin typeface="宋体"/>
                <a:cs typeface="宋体"/>
              </a:rPr>
              <a:t>由</a:t>
            </a:r>
            <a:r>
              <a:rPr sz="2800" spc="-30" dirty="0" smtClean="0">
                <a:latin typeface="宋体"/>
                <a:cs typeface="宋体"/>
              </a:rPr>
              <a:t>建议</a:t>
            </a:r>
            <a:r>
              <a:rPr sz="2800" spc="-25" dirty="0" smtClean="0">
                <a:latin typeface="宋体"/>
                <a:cs typeface="宋体"/>
              </a:rPr>
              <a:t>而</a:t>
            </a:r>
            <a:r>
              <a:rPr sz="2800" spc="-30" dirty="0" smtClean="0">
                <a:latin typeface="宋体"/>
                <a:cs typeface="宋体"/>
              </a:rPr>
              <a:t>控</a:t>
            </a:r>
            <a:r>
              <a:rPr sz="2800" spc="-25" dirty="0" smtClean="0">
                <a:latin typeface="宋体"/>
                <a:cs typeface="宋体"/>
              </a:rPr>
              <a:t> 制进入</a:t>
            </a:r>
            <a:r>
              <a:rPr sz="2800" spc="-25" dirty="0" smtClean="0">
                <a:latin typeface="Comic Sans MS"/>
                <a:cs typeface="Comic Sans MS"/>
              </a:rPr>
              <a:t>X</a:t>
            </a:r>
            <a:r>
              <a:rPr sz="2800" spc="-30" dirty="0" smtClean="0">
                <a:latin typeface="宋体"/>
                <a:cs typeface="宋体"/>
              </a:rPr>
              <a:t>的网络流量的去向</a:t>
            </a:r>
            <a:endParaRPr sz="2800" dirty="0">
              <a:latin typeface="宋体"/>
              <a:cs typeface="宋体"/>
            </a:endParaRPr>
          </a:p>
          <a:p>
            <a:pPr marL="469900">
              <a:lnSpc>
                <a:spcPct val="100000"/>
              </a:lnSpc>
              <a:spcBef>
                <a:spcPts val="295"/>
              </a:spcBef>
              <a:tabLst>
                <a:tab pos="756285" algn="l"/>
              </a:tabLst>
            </a:pPr>
            <a:r>
              <a:rPr sz="1950" dirty="0" smtClean="0">
                <a:solidFill>
                  <a:srgbClr val="7E7E7E"/>
                </a:solidFill>
                <a:latin typeface="Verdana"/>
                <a:cs typeface="Verdana"/>
              </a:rPr>
              <a:t>●	</a:t>
            </a:r>
            <a:r>
              <a:rPr sz="2800" spc="-35" dirty="0" smtClean="0">
                <a:latin typeface="宋体"/>
                <a:cs typeface="宋体"/>
              </a:rPr>
              <a:t>例如</a:t>
            </a:r>
            <a:r>
              <a:rPr sz="2800" spc="-10" dirty="0" smtClean="0">
                <a:latin typeface="Comic Sans MS"/>
                <a:cs typeface="Comic Sans MS"/>
              </a:rPr>
              <a:t>,</a:t>
            </a:r>
            <a:r>
              <a:rPr sz="2800" spc="-5" dirty="0" smtClean="0">
                <a:latin typeface="Comic Sans MS"/>
                <a:cs typeface="Comic Sans MS"/>
              </a:rPr>
              <a:t> </a:t>
            </a:r>
            <a:r>
              <a:rPr sz="2800" spc="-35" dirty="0" smtClean="0">
                <a:latin typeface="宋体"/>
                <a:cs typeface="宋体"/>
              </a:rPr>
              <a:t>如果不想转</a:t>
            </a:r>
            <a:r>
              <a:rPr sz="2800" spc="-30" dirty="0" smtClean="0">
                <a:latin typeface="宋体"/>
                <a:cs typeface="宋体"/>
              </a:rPr>
              <a:t>发</a:t>
            </a:r>
            <a:r>
              <a:rPr sz="2800" spc="-20" dirty="0" smtClean="0">
                <a:latin typeface="Comic Sans MS"/>
                <a:cs typeface="Comic Sans MS"/>
              </a:rPr>
              <a:t>Z</a:t>
            </a:r>
            <a:r>
              <a:rPr sz="2800" spc="-35" dirty="0" smtClean="0">
                <a:latin typeface="宋体"/>
                <a:cs typeface="宋体"/>
              </a:rPr>
              <a:t>的流</a:t>
            </a:r>
            <a:r>
              <a:rPr sz="2800" spc="-30" dirty="0" smtClean="0">
                <a:latin typeface="宋体"/>
                <a:cs typeface="宋体"/>
              </a:rPr>
              <a:t>量</a:t>
            </a:r>
            <a:r>
              <a:rPr sz="2800" spc="-540" dirty="0" smtClean="0">
                <a:latin typeface="宋体"/>
                <a:cs typeface="宋体"/>
              </a:rPr>
              <a:t> </a:t>
            </a:r>
            <a:r>
              <a:rPr sz="2800" spc="-30" dirty="0" smtClean="0">
                <a:latin typeface="Wingdings"/>
                <a:cs typeface="Wingdings"/>
              </a:rPr>
              <a:t></a:t>
            </a:r>
            <a:r>
              <a:rPr sz="2800" spc="135" dirty="0" smtClean="0">
                <a:latin typeface="Times New Roman"/>
                <a:cs typeface="Times New Roman"/>
              </a:rPr>
              <a:t> </a:t>
            </a:r>
            <a:r>
              <a:rPr sz="2800" spc="-35" dirty="0" smtClean="0">
                <a:latin typeface="宋体"/>
                <a:cs typeface="宋体"/>
              </a:rPr>
              <a:t>那么就</a:t>
            </a:r>
            <a:r>
              <a:rPr sz="2800" spc="-35" dirty="0" smtClean="0">
                <a:solidFill>
                  <a:srgbClr val="FF0000"/>
                </a:solidFill>
                <a:latin typeface="宋体"/>
                <a:cs typeface="宋体"/>
              </a:rPr>
              <a:t>不</a:t>
            </a:r>
            <a:r>
              <a:rPr sz="2800" spc="-30" dirty="0" smtClean="0">
                <a:solidFill>
                  <a:srgbClr val="FF0000"/>
                </a:solidFill>
                <a:latin typeface="宋体"/>
                <a:cs typeface="宋体"/>
              </a:rPr>
              <a:t>向</a:t>
            </a:r>
            <a:r>
              <a:rPr sz="2800" spc="-540" dirty="0" smtClean="0">
                <a:solidFill>
                  <a:srgbClr val="FF0000"/>
                </a:solidFill>
                <a:latin typeface="宋体"/>
                <a:cs typeface="宋体"/>
              </a:rPr>
              <a:t> </a:t>
            </a:r>
            <a:r>
              <a:rPr sz="2800" spc="-20" dirty="0" smtClean="0">
                <a:solidFill>
                  <a:srgbClr val="FF0000"/>
                </a:solidFill>
                <a:latin typeface="Comic Sans MS"/>
                <a:cs typeface="Comic Sans MS"/>
              </a:rPr>
              <a:t>Z</a:t>
            </a:r>
            <a:endParaRPr sz="2800" dirty="0">
              <a:solidFill>
                <a:srgbClr val="FF0000"/>
              </a:solidFill>
              <a:latin typeface="Comic Sans MS"/>
              <a:cs typeface="Comic Sans MS"/>
            </a:endParaRPr>
          </a:p>
          <a:p>
            <a:pPr marL="756285">
              <a:lnSpc>
                <a:spcPts val="2855"/>
              </a:lnSpc>
            </a:pPr>
            <a:r>
              <a:rPr sz="2800" spc="-30" dirty="0" smtClean="0">
                <a:solidFill>
                  <a:srgbClr val="FF0000"/>
                </a:solidFill>
                <a:latin typeface="宋体"/>
                <a:cs typeface="宋体"/>
              </a:rPr>
              <a:t>推荐任何路径</a:t>
            </a:r>
            <a:endParaRPr sz="2800" dirty="0">
              <a:solidFill>
                <a:srgbClr val="FF0000"/>
              </a:solidFill>
              <a:latin typeface="宋体"/>
              <a:cs typeface="宋体"/>
            </a:endParaRPr>
          </a:p>
        </p:txBody>
      </p:sp>
    </p:spTree>
    <p:extLst>
      <p:ext uri="{BB962C8B-B14F-4D97-AF65-F5344CB8AC3E}">
        <p14:creationId xmlns:p14="http://schemas.microsoft.com/office/powerpoint/2010/main" val="163605942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533400"/>
            <a:ext cx="8077200" cy="1495281"/>
          </a:xfrm>
          <a:prstGeom prst="rect">
            <a:avLst/>
          </a:prstGeom>
          <a:noFill/>
        </p:spPr>
        <p:txBody>
          <a:bodyPr wrap="square" rtlCol="0">
            <a:spAutoFit/>
          </a:bodyPr>
          <a:lstStyle/>
          <a:p>
            <a:pPr algn="ctr">
              <a:lnSpc>
                <a:spcPts val="2760"/>
              </a:lnSpc>
            </a:pPr>
            <a:r>
              <a:rPr kumimoji="1" lang="zh-CN" altLang="en-US" sz="2800" dirty="0" smtClean="0">
                <a:solidFill>
                  <a:srgbClr val="FF0000"/>
                </a:solidFill>
              </a:rPr>
              <a:t>内容</a:t>
            </a:r>
            <a:endParaRPr kumimoji="1" lang="en-US" altLang="zh-CN" sz="2800" dirty="0" smtClean="0">
              <a:solidFill>
                <a:srgbClr val="FF0000"/>
              </a:solidFill>
            </a:endParaRPr>
          </a:p>
          <a:p>
            <a:pPr marL="285750" indent="-285750">
              <a:lnSpc>
                <a:spcPts val="2760"/>
              </a:lnSpc>
              <a:buClr>
                <a:srgbClr val="FF0000"/>
              </a:buClr>
              <a:buSzPct val="76000"/>
              <a:buFont typeface="Wingdings" charset="2"/>
              <a:buChar char="p"/>
            </a:pPr>
            <a:r>
              <a:rPr kumimoji="1" lang="zh-CN" altLang="en-US" dirty="0" smtClean="0"/>
              <a:t>知道</a:t>
            </a:r>
            <a:r>
              <a:rPr lang="en-US" altLang="zh-CN" spc="-20" dirty="0" smtClean="0">
                <a:latin typeface="Comic Sans MS"/>
                <a:cs typeface="Comic Sans MS"/>
              </a:rPr>
              <a:t>C</a:t>
            </a:r>
            <a:r>
              <a:rPr lang="en-US" altLang="zh-CN" spc="-30" dirty="0" smtClean="0">
                <a:latin typeface="Comic Sans MS"/>
                <a:cs typeface="Comic Sans MS"/>
              </a:rPr>
              <a:t>I</a:t>
            </a:r>
            <a:r>
              <a:rPr lang="en-US" altLang="zh-CN" spc="-20" dirty="0" smtClean="0">
                <a:latin typeface="Comic Sans MS"/>
                <a:cs typeface="Comic Sans MS"/>
              </a:rPr>
              <a:t>SCO</a:t>
            </a:r>
            <a:r>
              <a:rPr lang="zh-CN" altLang="en-US" spc="-20" dirty="0" smtClean="0">
                <a:latin typeface="Comic Sans MS"/>
                <a:cs typeface="Comic Sans MS"/>
              </a:rPr>
              <a:t>的专用内部网关协议</a:t>
            </a:r>
            <a:r>
              <a:rPr lang="en-US" altLang="zh-CN" spc="-20" dirty="0" smtClean="0">
                <a:latin typeface="Comic Sans MS"/>
                <a:cs typeface="Comic Sans MS"/>
              </a:rPr>
              <a:t>IGRP</a:t>
            </a:r>
          </a:p>
          <a:p>
            <a:pPr marL="285750" indent="-285750">
              <a:lnSpc>
                <a:spcPts val="2760"/>
              </a:lnSpc>
              <a:buClr>
                <a:srgbClr val="FF0000"/>
              </a:buClr>
              <a:buSzPct val="76000"/>
              <a:buFont typeface="Wingdings" charset="2"/>
              <a:buChar char="p"/>
            </a:pPr>
            <a:r>
              <a:rPr lang="zh-CN" altLang="en-US" spc="-20" dirty="0" smtClean="0">
                <a:latin typeface="Comic Sans MS"/>
                <a:cs typeface="Comic Sans MS"/>
              </a:rPr>
              <a:t>外部网关协议</a:t>
            </a:r>
            <a:r>
              <a:rPr lang="en-US" altLang="zh-CN" spc="-20" dirty="0" smtClean="0">
                <a:latin typeface="Comic Sans MS"/>
                <a:cs typeface="Comic Sans MS"/>
              </a:rPr>
              <a:t>BGP</a:t>
            </a:r>
            <a:r>
              <a:rPr lang="zh-CN" altLang="en-US" spc="-20" dirty="0" smtClean="0">
                <a:latin typeface="Comic Sans MS"/>
                <a:cs typeface="Comic Sans MS"/>
              </a:rPr>
              <a:t>：产生原因；工作原理；补充说明；</a:t>
            </a:r>
            <a:r>
              <a:rPr lang="zh-CN" altLang="en-US" spc="-20" dirty="0" smtClean="0">
                <a:solidFill>
                  <a:srgbClr val="FF0000"/>
                </a:solidFill>
                <a:latin typeface="Comic Sans MS"/>
                <a:cs typeface="Comic Sans MS"/>
              </a:rPr>
              <a:t>如何实现</a:t>
            </a:r>
            <a:r>
              <a:rPr lang="zh-CN" altLang="en-US" spc="-20" dirty="0" smtClean="0">
                <a:latin typeface="Comic Sans MS"/>
                <a:cs typeface="Comic Sans MS"/>
              </a:rPr>
              <a:t>；</a:t>
            </a:r>
            <a:endParaRPr lang="en-US" altLang="zh-CN" spc="-20" dirty="0" smtClean="0">
              <a:latin typeface="Comic Sans MS"/>
              <a:cs typeface="Comic Sans MS"/>
            </a:endParaRPr>
          </a:p>
          <a:p>
            <a:pPr marL="285750" indent="-285750">
              <a:lnSpc>
                <a:spcPts val="2760"/>
              </a:lnSpc>
              <a:buClr>
                <a:srgbClr val="FF0000"/>
              </a:buClr>
              <a:buSzPct val="76000"/>
              <a:buFont typeface="Wingdings" charset="2"/>
              <a:buChar char="p"/>
            </a:pPr>
            <a:endParaRPr kumimoji="1" lang="zh-CN" altLang="en-US" dirty="0"/>
          </a:p>
        </p:txBody>
      </p:sp>
    </p:spTree>
    <p:extLst>
      <p:ext uri="{BB962C8B-B14F-4D97-AF65-F5344CB8AC3E}">
        <p14:creationId xmlns:p14="http://schemas.microsoft.com/office/powerpoint/2010/main" val="87015659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dirty="0" smtClean="0">
                <a:solidFill>
                  <a:schemeClr val="tx1"/>
                </a:solidFill>
                <a:latin typeface="Comic Sans MS"/>
                <a:cs typeface="Comic Sans MS"/>
              </a:rPr>
              <a:t>Intern</a:t>
            </a:r>
            <a:r>
              <a:rPr sz="4000" spc="-30" dirty="0" smtClean="0">
                <a:solidFill>
                  <a:schemeClr val="tx1"/>
                </a:solidFill>
                <a:latin typeface="Comic Sans MS"/>
                <a:cs typeface="Comic Sans MS"/>
              </a:rPr>
              <a:t>e</a:t>
            </a:r>
            <a:r>
              <a:rPr sz="4000" spc="0" dirty="0" smtClean="0">
                <a:solidFill>
                  <a:schemeClr val="tx1"/>
                </a:solidFill>
                <a:latin typeface="Comic Sans MS"/>
                <a:cs typeface="Comic Sans MS"/>
              </a:rPr>
              <a:t>t</a:t>
            </a:r>
            <a:r>
              <a:rPr sz="4000" spc="30" dirty="0" smtClean="0">
                <a:solidFill>
                  <a:schemeClr val="tx1"/>
                </a:solidFill>
                <a:latin typeface="Comic Sans MS"/>
                <a:cs typeface="Comic Sans MS"/>
              </a:rPr>
              <a:t> </a:t>
            </a:r>
            <a:r>
              <a:rPr sz="4000" spc="0" dirty="0" smtClean="0">
                <a:solidFill>
                  <a:schemeClr val="tx1"/>
                </a:solidFill>
                <a:latin typeface="Comic Sans MS"/>
                <a:cs typeface="Comic Sans MS"/>
              </a:rPr>
              <a:t>int</a:t>
            </a:r>
            <a:r>
              <a:rPr sz="4000" spc="-15" dirty="0" smtClean="0">
                <a:solidFill>
                  <a:schemeClr val="tx1"/>
                </a:solidFill>
                <a:latin typeface="Comic Sans MS"/>
                <a:cs typeface="Comic Sans MS"/>
              </a:rPr>
              <a:t>e</a:t>
            </a:r>
            <a:r>
              <a:rPr sz="4000" spc="5" dirty="0" smtClean="0">
                <a:solidFill>
                  <a:schemeClr val="tx1"/>
                </a:solidFill>
                <a:latin typeface="Comic Sans MS"/>
                <a:cs typeface="Comic Sans MS"/>
              </a:rPr>
              <a:t>r</a:t>
            </a:r>
            <a:r>
              <a:rPr sz="4000" spc="-20" dirty="0" smtClean="0">
                <a:solidFill>
                  <a:schemeClr val="tx1"/>
                </a:solidFill>
                <a:latin typeface="Comic Sans MS"/>
                <a:cs typeface="Comic Sans MS"/>
              </a:rPr>
              <a:t>-AS</a:t>
            </a:r>
            <a:r>
              <a:rPr sz="4000" spc="30" dirty="0" smtClean="0">
                <a:solidFill>
                  <a:schemeClr val="tx1"/>
                </a:solidFill>
                <a:latin typeface="Comic Sans MS"/>
                <a:cs typeface="Comic Sans MS"/>
              </a:rPr>
              <a:t> </a:t>
            </a:r>
            <a:r>
              <a:rPr sz="4000" spc="-20" dirty="0" smtClean="0">
                <a:solidFill>
                  <a:schemeClr val="tx1"/>
                </a:solidFill>
                <a:latin typeface="Comic Sans MS"/>
                <a:cs typeface="Comic Sans MS"/>
              </a:rPr>
              <a:t>routing:</a:t>
            </a:r>
            <a:r>
              <a:rPr sz="4000" spc="25" dirty="0" smtClean="0">
                <a:solidFill>
                  <a:schemeClr val="tx1"/>
                </a:solidFill>
                <a:latin typeface="Comic Sans MS"/>
                <a:cs typeface="Comic Sans MS"/>
              </a:rPr>
              <a:t> </a:t>
            </a:r>
            <a:r>
              <a:rPr sz="4000" spc="-25" dirty="0" smtClean="0">
                <a:solidFill>
                  <a:schemeClr val="tx1"/>
                </a:solidFill>
                <a:latin typeface="Comic Sans MS"/>
                <a:cs typeface="Comic Sans MS"/>
              </a:rPr>
              <a:t>BGP</a:t>
            </a:r>
            <a:endParaRPr sz="4000" dirty="0">
              <a:solidFill>
                <a:schemeClr val="tx1"/>
              </a:solidFill>
              <a:latin typeface="Comic Sans MS"/>
              <a:cs typeface="Comic Sans MS"/>
            </a:endParaRPr>
          </a:p>
        </p:txBody>
      </p:sp>
      <p:sp>
        <p:nvSpPr>
          <p:cNvPr id="3" name="object 3"/>
          <p:cNvSpPr txBox="1">
            <a:spLocks noGrp="1"/>
          </p:cNvSpPr>
          <p:nvPr>
            <p:ph idx="1"/>
          </p:nvPr>
        </p:nvSpPr>
        <p:spPr>
          <a:xfrm>
            <a:off x="457200" y="1599882"/>
            <a:ext cx="7859216" cy="4565422"/>
          </a:xfrm>
          <a:prstGeom prst="rect">
            <a:avLst/>
          </a:prstGeom>
        </p:spPr>
        <p:txBody>
          <a:bodyPr vert="horz" wrap="square" lIns="0" tIns="0" rIns="0" bIns="0" rtlCol="0">
            <a:noAutofit/>
          </a:bodyPr>
          <a:lstStyle/>
          <a:p>
            <a:pPr>
              <a:lnSpc>
                <a:spcPct val="100000"/>
              </a:lnSpc>
              <a:buClr>
                <a:schemeClr val="accent1"/>
              </a:buClr>
              <a:buSzPct val="81000"/>
              <a:buFont typeface="Wingdings" pitchFamily="2" charset="2"/>
              <a:buChar char="p"/>
              <a:tabLst>
                <a:tab pos="354965" algn="l"/>
              </a:tabLst>
            </a:pPr>
            <a:r>
              <a:rPr sz="2400" spc="-15" dirty="0" smtClean="0">
                <a:latin typeface="Comic Sans MS"/>
                <a:cs typeface="Comic Sans MS"/>
              </a:rPr>
              <a:t>BGP </a:t>
            </a:r>
            <a:r>
              <a:rPr sz="2400" spc="0" dirty="0" smtClean="0">
                <a:latin typeface="宋体"/>
                <a:cs typeface="宋体"/>
              </a:rPr>
              <a:t>使用</a:t>
            </a:r>
            <a:r>
              <a:rPr sz="2400" spc="-490" dirty="0" smtClean="0">
                <a:latin typeface="宋体"/>
                <a:cs typeface="宋体"/>
              </a:rPr>
              <a:t> </a:t>
            </a:r>
            <a:r>
              <a:rPr sz="2400" spc="-15" dirty="0" smtClean="0">
                <a:solidFill>
                  <a:srgbClr val="FF0000"/>
                </a:solidFill>
                <a:latin typeface="Comic Sans MS"/>
                <a:cs typeface="Comic Sans MS"/>
              </a:rPr>
              <a:t>TCP</a:t>
            </a:r>
            <a:r>
              <a:rPr sz="2400" spc="5" dirty="0" smtClean="0">
                <a:solidFill>
                  <a:srgbClr val="FF0000"/>
                </a:solidFill>
                <a:latin typeface="Comic Sans MS"/>
                <a:cs typeface="Comic Sans MS"/>
              </a:rPr>
              <a:t> </a:t>
            </a:r>
            <a:r>
              <a:rPr sz="2400" spc="0" dirty="0" smtClean="0">
                <a:solidFill>
                  <a:srgbClr val="FF0000"/>
                </a:solidFill>
                <a:latin typeface="宋体"/>
                <a:cs typeface="宋体"/>
              </a:rPr>
              <a:t>交换报文</a:t>
            </a:r>
            <a:r>
              <a:rPr sz="2400" spc="0" dirty="0" smtClean="0">
                <a:latin typeface="宋体"/>
                <a:cs typeface="宋体"/>
              </a:rPr>
              <a:t>（半永</a:t>
            </a:r>
            <a:r>
              <a:rPr sz="2400" spc="5" dirty="0" smtClean="0">
                <a:latin typeface="宋体"/>
                <a:cs typeface="宋体"/>
              </a:rPr>
              <a:t>久</a:t>
            </a:r>
            <a:r>
              <a:rPr sz="2400" spc="-20" dirty="0" smtClean="0">
                <a:latin typeface="Comic Sans MS"/>
                <a:cs typeface="Comic Sans MS"/>
              </a:rPr>
              <a:t>TC</a:t>
            </a:r>
            <a:r>
              <a:rPr sz="2400" spc="-10" dirty="0" smtClean="0">
                <a:latin typeface="Comic Sans MS"/>
                <a:cs typeface="Comic Sans MS"/>
              </a:rPr>
              <a:t>P</a:t>
            </a:r>
            <a:r>
              <a:rPr sz="2400" spc="0" dirty="0" smtClean="0">
                <a:latin typeface="宋体"/>
                <a:cs typeface="宋体"/>
              </a:rPr>
              <a:t>连接）</a:t>
            </a:r>
            <a:endParaRPr sz="2400" dirty="0">
              <a:latin typeface="宋体"/>
              <a:cs typeface="宋体"/>
            </a:endParaRPr>
          </a:p>
          <a:p>
            <a:pPr>
              <a:lnSpc>
                <a:spcPts val="550"/>
              </a:lnSpc>
              <a:spcBef>
                <a:spcPts val="25"/>
              </a:spcBef>
              <a:buClr>
                <a:schemeClr val="accent1"/>
              </a:buClr>
              <a:buSzPct val="81000"/>
              <a:buFont typeface="Wingdings" pitchFamily="2" charset="2"/>
              <a:buChar char="p"/>
            </a:pPr>
            <a:endParaRPr sz="550" dirty="0"/>
          </a:p>
          <a:p>
            <a:pPr>
              <a:lnSpc>
                <a:spcPct val="100000"/>
              </a:lnSpc>
              <a:buClr>
                <a:schemeClr val="accent1"/>
              </a:buClr>
              <a:buSzPct val="81000"/>
              <a:buFont typeface="Wingdings" pitchFamily="2" charset="2"/>
              <a:buChar char="p"/>
              <a:tabLst>
                <a:tab pos="354965" algn="l"/>
              </a:tabLst>
            </a:pPr>
            <a:r>
              <a:rPr sz="2400" spc="-15" dirty="0" smtClean="0">
                <a:latin typeface="Comic Sans MS"/>
                <a:cs typeface="Comic Sans MS"/>
              </a:rPr>
              <a:t>BGP </a:t>
            </a:r>
            <a:r>
              <a:rPr sz="2400" spc="0" dirty="0" smtClean="0">
                <a:latin typeface="宋体"/>
                <a:cs typeface="宋体"/>
              </a:rPr>
              <a:t>报文</a:t>
            </a:r>
            <a:endParaRPr sz="2400" dirty="0">
              <a:latin typeface="宋体"/>
              <a:cs typeface="宋体"/>
            </a:endParaRPr>
          </a:p>
          <a:p>
            <a:pPr>
              <a:lnSpc>
                <a:spcPts val="550"/>
              </a:lnSpc>
              <a:spcBef>
                <a:spcPts val="25"/>
              </a:spcBef>
              <a:buClr>
                <a:srgbClr val="006FC0"/>
              </a:buClr>
              <a:buFont typeface="Wingdings"/>
              <a:buChar char="□"/>
            </a:pPr>
            <a:endParaRPr sz="550" dirty="0"/>
          </a:p>
          <a:p>
            <a:pPr marL="469900">
              <a:lnSpc>
                <a:spcPct val="100000"/>
              </a:lnSpc>
              <a:buClr>
                <a:schemeClr val="bg1">
                  <a:lumMod val="65000"/>
                </a:schemeClr>
              </a:buClr>
              <a:buSzPct val="88000"/>
              <a:buFont typeface="Arial" pitchFamily="34" charset="0"/>
              <a:buChar char="•"/>
              <a:tabLst>
                <a:tab pos="756285" algn="l"/>
              </a:tabLst>
            </a:pPr>
            <a:r>
              <a:rPr sz="2400" spc="-15" dirty="0" smtClean="0">
                <a:solidFill>
                  <a:srgbClr val="FF0000"/>
                </a:solidFill>
                <a:latin typeface="Comic Sans MS"/>
                <a:cs typeface="Comic Sans MS"/>
              </a:rPr>
              <a:t>OPEN:</a:t>
            </a:r>
            <a:r>
              <a:rPr sz="2400" spc="-20" dirty="0" smtClean="0">
                <a:solidFill>
                  <a:srgbClr val="FF0000"/>
                </a:solidFill>
                <a:latin typeface="Comic Sans MS"/>
                <a:cs typeface="Comic Sans MS"/>
              </a:rPr>
              <a:t> </a:t>
            </a:r>
            <a:r>
              <a:rPr sz="2400" spc="0" dirty="0" smtClean="0">
                <a:latin typeface="宋体"/>
                <a:cs typeface="宋体"/>
              </a:rPr>
              <a:t>打开到对等节点的</a:t>
            </a:r>
            <a:r>
              <a:rPr sz="2400" spc="-490" dirty="0" smtClean="0">
                <a:latin typeface="宋体"/>
                <a:cs typeface="宋体"/>
              </a:rPr>
              <a:t> </a:t>
            </a:r>
            <a:r>
              <a:rPr sz="2400" spc="-15" dirty="0" smtClean="0">
                <a:latin typeface="Comic Sans MS"/>
                <a:cs typeface="Comic Sans MS"/>
              </a:rPr>
              <a:t>TCP</a:t>
            </a:r>
            <a:r>
              <a:rPr sz="2400" spc="10" dirty="0" smtClean="0">
                <a:latin typeface="Comic Sans MS"/>
                <a:cs typeface="Comic Sans MS"/>
              </a:rPr>
              <a:t> </a:t>
            </a:r>
            <a:r>
              <a:rPr sz="2400" spc="0" dirty="0" err="1" smtClean="0">
                <a:latin typeface="宋体"/>
                <a:cs typeface="宋体"/>
              </a:rPr>
              <a:t>连接，并对发送者进行</a:t>
            </a:r>
            <a:r>
              <a:rPr sz="2400" spc="-5" dirty="0" err="1" smtClean="0">
                <a:latin typeface="宋体"/>
                <a:cs typeface="宋体"/>
              </a:rPr>
              <a:t>验证</a:t>
            </a:r>
            <a:endParaRPr sz="2400" dirty="0">
              <a:latin typeface="宋体"/>
              <a:cs typeface="宋体"/>
            </a:endParaRPr>
          </a:p>
          <a:p>
            <a:pPr>
              <a:lnSpc>
                <a:spcPts val="550"/>
              </a:lnSpc>
              <a:spcBef>
                <a:spcPts val="25"/>
              </a:spcBef>
              <a:buClr>
                <a:schemeClr val="bg1">
                  <a:lumMod val="65000"/>
                </a:schemeClr>
              </a:buClr>
              <a:buSzPct val="88000"/>
              <a:buFont typeface="Arial" pitchFamily="34" charset="0"/>
              <a:buChar char="•"/>
            </a:pPr>
            <a:endParaRPr sz="550" dirty="0"/>
          </a:p>
          <a:p>
            <a:pPr marL="469900">
              <a:lnSpc>
                <a:spcPct val="100000"/>
              </a:lnSpc>
              <a:buClr>
                <a:schemeClr val="bg1">
                  <a:lumMod val="65000"/>
                </a:schemeClr>
              </a:buClr>
              <a:buSzPct val="88000"/>
              <a:buFont typeface="Arial" pitchFamily="34" charset="0"/>
              <a:buChar char="•"/>
              <a:tabLst>
                <a:tab pos="756285" algn="l"/>
              </a:tabLst>
            </a:pPr>
            <a:r>
              <a:rPr sz="2400" spc="-20" dirty="0" smtClean="0">
                <a:solidFill>
                  <a:srgbClr val="FF0000"/>
                </a:solidFill>
                <a:latin typeface="Comic Sans MS"/>
                <a:cs typeface="Comic Sans MS"/>
              </a:rPr>
              <a:t>U</a:t>
            </a:r>
            <a:r>
              <a:rPr sz="2400" spc="-25" dirty="0" smtClean="0">
                <a:solidFill>
                  <a:srgbClr val="FF0000"/>
                </a:solidFill>
                <a:latin typeface="Comic Sans MS"/>
                <a:cs typeface="Comic Sans MS"/>
              </a:rPr>
              <a:t>P</a:t>
            </a:r>
            <a:r>
              <a:rPr sz="2400" spc="0" dirty="0" smtClean="0">
                <a:solidFill>
                  <a:srgbClr val="FF0000"/>
                </a:solidFill>
                <a:latin typeface="Comic Sans MS"/>
                <a:cs typeface="Comic Sans MS"/>
              </a:rPr>
              <a:t>D</a:t>
            </a:r>
            <a:r>
              <a:rPr sz="2400" spc="-10" dirty="0" smtClean="0">
                <a:solidFill>
                  <a:srgbClr val="FF0000"/>
                </a:solidFill>
                <a:latin typeface="Comic Sans MS"/>
                <a:cs typeface="Comic Sans MS"/>
              </a:rPr>
              <a:t>A</a:t>
            </a:r>
            <a:r>
              <a:rPr sz="2400" spc="-15" dirty="0" smtClean="0">
                <a:solidFill>
                  <a:srgbClr val="FF0000"/>
                </a:solidFill>
                <a:latin typeface="Comic Sans MS"/>
                <a:cs typeface="Comic Sans MS"/>
              </a:rPr>
              <a:t>TE:</a:t>
            </a:r>
            <a:r>
              <a:rPr sz="2400" spc="-5" dirty="0" smtClean="0">
                <a:solidFill>
                  <a:srgbClr val="FF0000"/>
                </a:solidFill>
                <a:latin typeface="Comic Sans MS"/>
                <a:cs typeface="Comic Sans MS"/>
              </a:rPr>
              <a:t> </a:t>
            </a:r>
            <a:r>
              <a:rPr sz="2400" spc="0" dirty="0" smtClean="0">
                <a:latin typeface="宋体"/>
                <a:cs typeface="宋体"/>
              </a:rPr>
              <a:t>广告新的路径</a:t>
            </a:r>
            <a:r>
              <a:rPr sz="2400" spc="-490" dirty="0" smtClean="0">
                <a:latin typeface="宋体"/>
                <a:cs typeface="宋体"/>
              </a:rPr>
              <a:t> </a:t>
            </a:r>
            <a:r>
              <a:rPr sz="2400" spc="-5" dirty="0" smtClean="0">
                <a:latin typeface="Comic Sans MS"/>
                <a:cs typeface="Comic Sans MS"/>
              </a:rPr>
              <a:t>(</a:t>
            </a:r>
            <a:r>
              <a:rPr sz="2400" spc="0" dirty="0" err="1" smtClean="0">
                <a:latin typeface="宋体"/>
                <a:cs typeface="宋体"/>
              </a:rPr>
              <a:t>或撤销旧的</a:t>
            </a:r>
            <a:r>
              <a:rPr sz="2400" spc="0" dirty="0" smtClean="0">
                <a:latin typeface="Comic Sans MS"/>
                <a:cs typeface="Comic Sans MS"/>
              </a:rPr>
              <a:t>)</a:t>
            </a:r>
            <a:endParaRPr lang="en-US" sz="2400" dirty="0">
              <a:latin typeface="Comic Sans MS"/>
              <a:cs typeface="Comic Sans MS"/>
            </a:endParaRPr>
          </a:p>
          <a:p>
            <a:pPr marL="469900">
              <a:lnSpc>
                <a:spcPct val="100000"/>
              </a:lnSpc>
              <a:buClr>
                <a:schemeClr val="bg1">
                  <a:lumMod val="65000"/>
                </a:schemeClr>
              </a:buClr>
              <a:buSzPct val="88000"/>
              <a:buFont typeface="Arial" pitchFamily="34" charset="0"/>
              <a:buChar char="•"/>
              <a:tabLst>
                <a:tab pos="756285" algn="l"/>
              </a:tabLst>
            </a:pPr>
            <a:r>
              <a:rPr sz="2400" spc="-15" dirty="0" smtClean="0">
                <a:solidFill>
                  <a:srgbClr val="FF0000"/>
                </a:solidFill>
                <a:latin typeface="Comic Sans MS"/>
                <a:cs typeface="Comic Sans MS"/>
              </a:rPr>
              <a:t>KEEPA</a:t>
            </a:r>
            <a:r>
              <a:rPr sz="2400" spc="-25" dirty="0" smtClean="0">
                <a:solidFill>
                  <a:srgbClr val="FF0000"/>
                </a:solidFill>
                <a:latin typeface="Comic Sans MS"/>
                <a:cs typeface="Comic Sans MS"/>
              </a:rPr>
              <a:t>L</a:t>
            </a:r>
            <a:r>
              <a:rPr sz="2400" spc="-15" dirty="0" smtClean="0">
                <a:solidFill>
                  <a:srgbClr val="FF0000"/>
                </a:solidFill>
                <a:latin typeface="Comic Sans MS"/>
                <a:cs typeface="Comic Sans MS"/>
              </a:rPr>
              <a:t>IVE</a:t>
            </a:r>
            <a:r>
              <a:rPr sz="2400" spc="-10" dirty="0" smtClean="0">
                <a:solidFill>
                  <a:srgbClr val="FF0000"/>
                </a:solidFill>
                <a:latin typeface="Comic Sans MS"/>
                <a:cs typeface="Comic Sans MS"/>
              </a:rPr>
              <a:t> </a:t>
            </a:r>
            <a:r>
              <a:rPr sz="2400" spc="0" dirty="0" smtClean="0">
                <a:latin typeface="宋体"/>
                <a:cs typeface="宋体"/>
              </a:rPr>
              <a:t>在收到</a:t>
            </a:r>
            <a:r>
              <a:rPr sz="2400" spc="-480" dirty="0" smtClean="0">
                <a:latin typeface="宋体"/>
                <a:cs typeface="宋体"/>
              </a:rPr>
              <a:t> </a:t>
            </a:r>
            <a:r>
              <a:rPr sz="2400" spc="-20" dirty="0" smtClean="0">
                <a:latin typeface="Comic Sans MS"/>
                <a:cs typeface="Comic Sans MS"/>
              </a:rPr>
              <a:t>U</a:t>
            </a:r>
            <a:r>
              <a:rPr sz="2400" spc="-25" dirty="0" smtClean="0">
                <a:latin typeface="Comic Sans MS"/>
                <a:cs typeface="Comic Sans MS"/>
              </a:rPr>
              <a:t>P</a:t>
            </a:r>
            <a:r>
              <a:rPr sz="2400" spc="0" dirty="0" smtClean="0">
                <a:latin typeface="Comic Sans MS"/>
                <a:cs typeface="Comic Sans MS"/>
              </a:rPr>
              <a:t>D</a:t>
            </a:r>
            <a:r>
              <a:rPr sz="2400" spc="-10" dirty="0" smtClean="0">
                <a:latin typeface="Comic Sans MS"/>
                <a:cs typeface="Comic Sans MS"/>
              </a:rPr>
              <a:t>A</a:t>
            </a:r>
            <a:r>
              <a:rPr sz="2400" spc="-20" dirty="0" smtClean="0">
                <a:latin typeface="Comic Sans MS"/>
                <a:cs typeface="Comic Sans MS"/>
              </a:rPr>
              <a:t>TE</a:t>
            </a:r>
            <a:r>
              <a:rPr sz="2400" spc="10" dirty="0" smtClean="0">
                <a:latin typeface="Comic Sans MS"/>
                <a:cs typeface="Comic Sans MS"/>
              </a:rPr>
              <a:t> </a:t>
            </a:r>
            <a:r>
              <a:rPr sz="2400" spc="0" dirty="0" smtClean="0">
                <a:latin typeface="宋体"/>
                <a:cs typeface="宋体"/>
              </a:rPr>
              <a:t>报文时保持当前连接可用</a:t>
            </a:r>
            <a:r>
              <a:rPr sz="2400" spc="-10" dirty="0" smtClean="0">
                <a:latin typeface="Comic Sans MS"/>
                <a:cs typeface="Comic Sans MS"/>
              </a:rPr>
              <a:t>;</a:t>
            </a:r>
            <a:r>
              <a:rPr sz="2400" spc="-20" dirty="0" smtClean="0">
                <a:latin typeface="Comic Sans MS"/>
                <a:cs typeface="Comic Sans MS"/>
              </a:rPr>
              <a:t> </a:t>
            </a:r>
            <a:r>
              <a:rPr sz="2400" spc="0" dirty="0" smtClean="0">
                <a:latin typeface="宋体"/>
                <a:cs typeface="宋体"/>
              </a:rPr>
              <a:t>同时对</a:t>
            </a:r>
            <a:r>
              <a:rPr sz="2400" spc="-495" dirty="0" smtClean="0">
                <a:latin typeface="宋体"/>
                <a:cs typeface="宋体"/>
              </a:rPr>
              <a:t> </a:t>
            </a:r>
            <a:r>
              <a:rPr sz="2400" spc="-20" dirty="0" smtClean="0">
                <a:latin typeface="Comic Sans MS"/>
                <a:cs typeface="Comic Sans MS"/>
              </a:rPr>
              <a:t>OPEN</a:t>
            </a:r>
            <a:r>
              <a:rPr sz="2400" spc="-10" dirty="0" smtClean="0">
                <a:latin typeface="Comic Sans MS"/>
                <a:cs typeface="Comic Sans MS"/>
              </a:rPr>
              <a:t> </a:t>
            </a:r>
            <a:r>
              <a:rPr sz="2400" spc="0" dirty="0" smtClean="0">
                <a:latin typeface="宋体"/>
                <a:cs typeface="宋体"/>
              </a:rPr>
              <a:t>请求进行确认</a:t>
            </a:r>
            <a:endParaRPr lang="en-US" sz="2400" dirty="0">
              <a:latin typeface="宋体"/>
              <a:cs typeface="宋体"/>
            </a:endParaRPr>
          </a:p>
          <a:p>
            <a:pPr marL="469900">
              <a:lnSpc>
                <a:spcPct val="100000"/>
              </a:lnSpc>
              <a:buClr>
                <a:schemeClr val="bg1">
                  <a:lumMod val="65000"/>
                </a:schemeClr>
              </a:buClr>
              <a:buSzPct val="88000"/>
              <a:buFont typeface="Arial" pitchFamily="34" charset="0"/>
              <a:buChar char="•"/>
              <a:tabLst>
                <a:tab pos="756285" algn="l"/>
              </a:tabLst>
            </a:pPr>
            <a:r>
              <a:rPr sz="2400" spc="10" dirty="0" smtClean="0">
                <a:solidFill>
                  <a:srgbClr val="FF0000"/>
                </a:solidFill>
                <a:latin typeface="Comic Sans MS"/>
                <a:cs typeface="Comic Sans MS"/>
              </a:rPr>
              <a:t>NOTIF</a:t>
            </a:r>
            <a:r>
              <a:rPr sz="2400" spc="-15" dirty="0" smtClean="0">
                <a:solidFill>
                  <a:srgbClr val="FF0000"/>
                </a:solidFill>
                <a:latin typeface="Comic Sans MS"/>
                <a:cs typeface="Comic Sans MS"/>
              </a:rPr>
              <a:t>I</a:t>
            </a:r>
            <a:r>
              <a:rPr sz="2400" spc="0" dirty="0" smtClean="0">
                <a:solidFill>
                  <a:srgbClr val="FF0000"/>
                </a:solidFill>
                <a:latin typeface="Comic Sans MS"/>
                <a:cs typeface="Comic Sans MS"/>
              </a:rPr>
              <a:t>CATION:</a:t>
            </a:r>
            <a:r>
              <a:rPr sz="2400" spc="5" dirty="0" smtClean="0">
                <a:solidFill>
                  <a:srgbClr val="FF0000"/>
                </a:solidFill>
                <a:latin typeface="Comic Sans MS"/>
                <a:cs typeface="Comic Sans MS"/>
              </a:rPr>
              <a:t> </a:t>
            </a:r>
            <a:r>
              <a:rPr sz="2400" spc="0" dirty="0" smtClean="0">
                <a:latin typeface="宋体"/>
                <a:cs typeface="宋体"/>
              </a:rPr>
              <a:t>报告先前报文中的错</a:t>
            </a:r>
            <a:r>
              <a:rPr sz="2400" spc="5" dirty="0" smtClean="0">
                <a:latin typeface="宋体"/>
                <a:cs typeface="宋体"/>
              </a:rPr>
              <a:t>误</a:t>
            </a:r>
            <a:r>
              <a:rPr sz="2400" spc="-10" dirty="0" smtClean="0">
                <a:latin typeface="Comic Sans MS"/>
                <a:cs typeface="Comic Sans MS"/>
              </a:rPr>
              <a:t>; </a:t>
            </a:r>
            <a:r>
              <a:rPr sz="2400" spc="0" dirty="0" smtClean="0">
                <a:latin typeface="宋体"/>
                <a:cs typeface="宋体"/>
              </a:rPr>
              <a:t>也被用来 关闭连接</a:t>
            </a:r>
            <a:endParaRPr sz="2400" dirty="0">
              <a:latin typeface="宋体"/>
              <a:cs typeface="宋体"/>
            </a:endParaRPr>
          </a:p>
        </p:txBody>
      </p:sp>
    </p:spTree>
    <p:extLst>
      <p:ext uri="{BB962C8B-B14F-4D97-AF65-F5344CB8AC3E}">
        <p14:creationId xmlns:p14="http://schemas.microsoft.com/office/powerpoint/2010/main" val="35823928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ChangeArrowheads="1"/>
          </p:cNvSpPr>
          <p:nvPr>
            <p:ph type="title"/>
          </p:nvPr>
        </p:nvSpPr>
        <p:spPr>
          <a:xfrm>
            <a:off x="457200" y="381000"/>
            <a:ext cx="7870825" cy="712788"/>
          </a:xfrm>
        </p:spPr>
        <p:txBody>
          <a:bodyPr/>
          <a:lstStyle/>
          <a:p>
            <a:pPr>
              <a:defRPr/>
            </a:pPr>
            <a:r>
              <a:rPr kumimoji="0" lang="en-US" altLang="zh-CN" sz="3600" dirty="0" smtClean="0">
                <a:solidFill>
                  <a:schemeClr val="tx1"/>
                </a:solidFill>
              </a:rPr>
              <a:t>BGP </a:t>
            </a:r>
            <a:r>
              <a:rPr kumimoji="0" lang="zh-CN" altLang="en-US" sz="3600" dirty="0" smtClean="0">
                <a:solidFill>
                  <a:schemeClr val="tx1"/>
                </a:solidFill>
              </a:rPr>
              <a:t>报文具有通用的首部</a:t>
            </a:r>
          </a:p>
        </p:txBody>
      </p:sp>
      <p:sp>
        <p:nvSpPr>
          <p:cNvPr id="968707" name="Rectangle 3"/>
          <p:cNvSpPr>
            <a:spLocks noChangeArrowheads="1"/>
          </p:cNvSpPr>
          <p:nvPr/>
        </p:nvSpPr>
        <p:spPr bwMode="auto">
          <a:xfrm>
            <a:off x="2903538" y="3444875"/>
            <a:ext cx="2152650" cy="465138"/>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68708" name="Rectangle 4"/>
          <p:cNvSpPr>
            <a:spLocks noChangeArrowheads="1"/>
          </p:cNvSpPr>
          <p:nvPr/>
        </p:nvSpPr>
        <p:spPr bwMode="auto">
          <a:xfrm>
            <a:off x="2843213" y="3467100"/>
            <a:ext cx="23114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chemeClr val="folHlink"/>
                </a:solidFill>
                <a:ea typeface="黑体" charset="0"/>
                <a:cs typeface="黑体" charset="0"/>
              </a:rPr>
              <a:t>BGP </a:t>
            </a:r>
            <a:r>
              <a:rPr kumimoji="1" lang="zh-CN" altLang="en-US" sz="2000" b="0">
                <a:solidFill>
                  <a:schemeClr val="folHlink"/>
                </a:solidFill>
                <a:ea typeface="黑体" charset="0"/>
                <a:cs typeface="黑体" charset="0"/>
              </a:rPr>
              <a:t>报文通用首部</a:t>
            </a:r>
          </a:p>
        </p:txBody>
      </p:sp>
      <p:sp>
        <p:nvSpPr>
          <p:cNvPr id="968709" name="Rectangle 5"/>
          <p:cNvSpPr>
            <a:spLocks noChangeArrowheads="1"/>
          </p:cNvSpPr>
          <p:nvPr/>
        </p:nvSpPr>
        <p:spPr bwMode="auto">
          <a:xfrm>
            <a:off x="1804988" y="4940300"/>
            <a:ext cx="7078662" cy="444500"/>
          </a:xfrm>
          <a:prstGeom prst="rect">
            <a:avLst/>
          </a:prstGeom>
          <a:gradFill rotWithShape="1">
            <a:gsLst>
              <a:gs pos="0">
                <a:srgbClr val="CCECFF">
                  <a:gamma/>
                  <a:shade val="75686"/>
                  <a:invGamma/>
                </a:srgbClr>
              </a:gs>
              <a:gs pos="100000">
                <a:srgbClr val="CCECFF"/>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68710" name="Rectangle 6"/>
          <p:cNvSpPr>
            <a:spLocks noChangeArrowheads="1"/>
          </p:cNvSpPr>
          <p:nvPr/>
        </p:nvSpPr>
        <p:spPr bwMode="auto">
          <a:xfrm>
            <a:off x="2884488" y="3908425"/>
            <a:ext cx="5995987" cy="444500"/>
          </a:xfrm>
          <a:prstGeom prst="rect">
            <a:avLst/>
          </a:prstGeom>
          <a:gradFill rotWithShape="1">
            <a:gsLst>
              <a:gs pos="0">
                <a:srgbClr val="CCECFF">
                  <a:gamma/>
                  <a:shade val="69804"/>
                  <a:invGamma/>
                </a:srgbClr>
              </a:gs>
              <a:gs pos="100000">
                <a:srgbClr val="CCECFF"/>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68711" name="AutoShape 7"/>
          <p:cNvSpPr>
            <a:spLocks noChangeArrowheads="1"/>
          </p:cNvSpPr>
          <p:nvPr/>
        </p:nvSpPr>
        <p:spPr bwMode="auto">
          <a:xfrm rot="5400000">
            <a:off x="361950" y="5337176"/>
            <a:ext cx="295275" cy="584200"/>
          </a:xfrm>
          <a:prstGeom prst="downArrow">
            <a:avLst>
              <a:gd name="adj1" fmla="val 50000"/>
              <a:gd name="adj2" fmla="val 4946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68712" name="Freeform 8"/>
          <p:cNvSpPr>
            <a:spLocks/>
          </p:cNvSpPr>
          <p:nvPr/>
        </p:nvSpPr>
        <p:spPr bwMode="auto">
          <a:xfrm>
            <a:off x="1970088" y="2828925"/>
            <a:ext cx="4252912"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99"/>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13" name="Rectangle 9"/>
          <p:cNvSpPr>
            <a:spLocks noChangeArrowheads="1"/>
          </p:cNvSpPr>
          <p:nvPr/>
        </p:nvSpPr>
        <p:spPr bwMode="auto">
          <a:xfrm>
            <a:off x="1187450" y="1954213"/>
            <a:ext cx="48164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ea typeface="黑体" charset="0"/>
                <a:cs typeface="黑体" charset="0"/>
              </a:rPr>
              <a:t>字节</a:t>
            </a:r>
            <a:r>
              <a:rPr kumimoji="1" lang="en-US" altLang="zh-CN" sz="2000" b="0">
                <a:ea typeface="黑体" charset="0"/>
                <a:cs typeface="黑体" charset="0"/>
              </a:rPr>
              <a:t>               16                       2             1</a:t>
            </a:r>
          </a:p>
        </p:txBody>
      </p:sp>
      <p:sp>
        <p:nvSpPr>
          <p:cNvPr id="968714" name="Rectangle 10"/>
          <p:cNvSpPr>
            <a:spLocks noChangeArrowheads="1"/>
          </p:cNvSpPr>
          <p:nvPr/>
        </p:nvSpPr>
        <p:spPr bwMode="auto">
          <a:xfrm>
            <a:off x="2887663" y="3421063"/>
            <a:ext cx="6005512" cy="488950"/>
          </a:xfrm>
          <a:prstGeom prst="rect">
            <a:avLst/>
          </a:prstGeom>
          <a:noFill/>
          <a:ln w="9525">
            <a:solidFill>
              <a:schemeClr val="tx1"/>
            </a:solidFill>
            <a:miter lim="800000"/>
            <a:headEnd/>
            <a:tailEnd/>
          </a:ln>
          <a:effectLst>
            <a:outerShdw blurRad="63500" dist="38099" dir="2700000" algn="ctr" rotWithShape="0">
              <a:schemeClr val="bg2">
                <a:alpha val="74998"/>
              </a:schemeClr>
            </a:outerShdw>
          </a:effectLst>
          <a:extLst>
            <a:ext uri="{909E8E84-426E-40dd-AFC4-6F175D3DCCD1}">
              <a14:hiddenFill xmlns:a14="http://schemas.microsoft.com/office/drawing/2010/main" xmlns="">
                <a:solidFill>
                  <a:schemeClr val="bg1"/>
                </a:solidFill>
              </a14:hiddenFill>
            </a:ext>
          </a:extLst>
        </p:spPr>
        <p:txBody>
          <a:bodyPr wrap="none" anchor="ctr"/>
          <a:lstStyle/>
          <a:p>
            <a:pPr>
              <a:defRPr/>
            </a:pPr>
            <a:endParaRPr lang="zh-CN" altLang="en-US"/>
          </a:p>
        </p:txBody>
      </p:sp>
      <p:sp>
        <p:nvSpPr>
          <p:cNvPr id="968715" name="Rectangle 11"/>
          <p:cNvSpPr>
            <a:spLocks noChangeArrowheads="1"/>
          </p:cNvSpPr>
          <p:nvPr/>
        </p:nvSpPr>
        <p:spPr bwMode="auto">
          <a:xfrm>
            <a:off x="5754688" y="3467100"/>
            <a:ext cx="23114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a typeface="黑体" charset="0"/>
                <a:cs typeface="黑体" charset="0"/>
              </a:rPr>
              <a:t>BGP </a:t>
            </a:r>
            <a:r>
              <a:rPr kumimoji="1" lang="zh-CN" altLang="en-US" sz="2000" b="0">
                <a:ea typeface="黑体" charset="0"/>
                <a:cs typeface="黑体" charset="0"/>
              </a:rPr>
              <a:t>报文主体部分</a:t>
            </a:r>
          </a:p>
        </p:txBody>
      </p:sp>
      <p:sp>
        <p:nvSpPr>
          <p:cNvPr id="968716" name="Line 12"/>
          <p:cNvSpPr>
            <a:spLocks noChangeShapeType="1"/>
          </p:cNvSpPr>
          <p:nvPr/>
        </p:nvSpPr>
        <p:spPr bwMode="auto">
          <a:xfrm>
            <a:off x="5056188" y="3417888"/>
            <a:ext cx="0"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17" name="Rectangle 13"/>
          <p:cNvSpPr>
            <a:spLocks noChangeArrowheads="1"/>
          </p:cNvSpPr>
          <p:nvPr/>
        </p:nvSpPr>
        <p:spPr bwMode="auto">
          <a:xfrm>
            <a:off x="1970088" y="2336800"/>
            <a:ext cx="4252912" cy="490538"/>
          </a:xfrm>
          <a:prstGeom prst="rect">
            <a:avLst/>
          </a:prstGeom>
          <a:solidFill>
            <a:srgbClr val="FFFF99"/>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968718" name="Rectangle 14"/>
          <p:cNvSpPr>
            <a:spLocks noChangeArrowheads="1"/>
          </p:cNvSpPr>
          <p:nvPr/>
        </p:nvSpPr>
        <p:spPr bwMode="auto">
          <a:xfrm>
            <a:off x="5473700" y="2354263"/>
            <a:ext cx="7588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chemeClr val="folHlink"/>
                </a:solidFill>
                <a:ea typeface="黑体" charset="0"/>
                <a:cs typeface="黑体" charset="0"/>
              </a:rPr>
              <a:t>类</a:t>
            </a:r>
            <a:r>
              <a:rPr kumimoji="1" lang="en-US" altLang="zh-CN" sz="2000" b="0">
                <a:solidFill>
                  <a:schemeClr val="folHlink"/>
                </a:solidFill>
                <a:ea typeface="黑体" charset="0"/>
                <a:cs typeface="黑体" charset="0"/>
              </a:rPr>
              <a:t> </a:t>
            </a:r>
            <a:r>
              <a:rPr kumimoji="1" lang="zh-CN" altLang="en-US" sz="2000" b="0">
                <a:solidFill>
                  <a:schemeClr val="folHlink"/>
                </a:solidFill>
                <a:ea typeface="黑体" charset="0"/>
                <a:cs typeface="黑体" charset="0"/>
              </a:rPr>
              <a:t>型</a:t>
            </a:r>
          </a:p>
        </p:txBody>
      </p:sp>
      <p:sp>
        <p:nvSpPr>
          <p:cNvPr id="968719" name="Rectangle 15"/>
          <p:cNvSpPr>
            <a:spLocks noChangeArrowheads="1"/>
          </p:cNvSpPr>
          <p:nvPr/>
        </p:nvSpPr>
        <p:spPr bwMode="auto">
          <a:xfrm>
            <a:off x="4387850" y="2354263"/>
            <a:ext cx="8286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chemeClr val="folHlink"/>
                </a:solidFill>
                <a:ea typeface="黑体" charset="0"/>
                <a:cs typeface="黑体" charset="0"/>
              </a:rPr>
              <a:t>长</a:t>
            </a:r>
            <a:r>
              <a:rPr kumimoji="1" lang="en-US" altLang="zh-CN" sz="2000" b="0">
                <a:solidFill>
                  <a:schemeClr val="folHlink"/>
                </a:solidFill>
                <a:ea typeface="黑体" charset="0"/>
                <a:cs typeface="黑体" charset="0"/>
              </a:rPr>
              <a:t>  </a:t>
            </a:r>
            <a:r>
              <a:rPr kumimoji="1" lang="zh-CN" altLang="en-US" sz="2000" b="0">
                <a:solidFill>
                  <a:schemeClr val="folHlink"/>
                </a:solidFill>
                <a:ea typeface="黑体" charset="0"/>
                <a:cs typeface="黑体" charset="0"/>
              </a:rPr>
              <a:t>度</a:t>
            </a:r>
          </a:p>
        </p:txBody>
      </p:sp>
      <p:sp>
        <p:nvSpPr>
          <p:cNvPr id="968720" name="Line 16"/>
          <p:cNvSpPr>
            <a:spLocks noChangeShapeType="1"/>
          </p:cNvSpPr>
          <p:nvPr/>
        </p:nvSpPr>
        <p:spPr bwMode="auto">
          <a:xfrm>
            <a:off x="5473700" y="2336800"/>
            <a:ext cx="0"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21" name="Line 17"/>
          <p:cNvSpPr>
            <a:spLocks noChangeShapeType="1"/>
          </p:cNvSpPr>
          <p:nvPr/>
        </p:nvSpPr>
        <p:spPr bwMode="auto">
          <a:xfrm>
            <a:off x="4138613" y="2336800"/>
            <a:ext cx="0"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22" name="Rectangle 18"/>
          <p:cNvSpPr>
            <a:spLocks noChangeArrowheads="1"/>
          </p:cNvSpPr>
          <p:nvPr/>
        </p:nvSpPr>
        <p:spPr bwMode="auto">
          <a:xfrm>
            <a:off x="2470150" y="2354263"/>
            <a:ext cx="1247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chemeClr val="folHlink"/>
                </a:solidFill>
                <a:ea typeface="黑体" charset="0"/>
                <a:cs typeface="黑体" charset="0"/>
              </a:rPr>
              <a:t>标</a:t>
            </a:r>
            <a:r>
              <a:rPr kumimoji="1" lang="en-US" altLang="zh-CN" sz="2000" b="0">
                <a:solidFill>
                  <a:schemeClr val="folHlink"/>
                </a:solidFill>
                <a:ea typeface="黑体" charset="0"/>
                <a:cs typeface="黑体" charset="0"/>
              </a:rPr>
              <a:t>        </a:t>
            </a:r>
            <a:r>
              <a:rPr kumimoji="1" lang="zh-CN" altLang="en-US" sz="2000" b="0">
                <a:solidFill>
                  <a:schemeClr val="folHlink"/>
                </a:solidFill>
                <a:ea typeface="黑体" charset="0"/>
                <a:cs typeface="黑体" charset="0"/>
              </a:rPr>
              <a:t>记</a:t>
            </a:r>
          </a:p>
        </p:txBody>
      </p:sp>
      <p:grpSp>
        <p:nvGrpSpPr>
          <p:cNvPr id="392210" name="Group 19"/>
          <p:cNvGrpSpPr>
            <a:grpSpLocks/>
          </p:cNvGrpSpPr>
          <p:nvPr/>
        </p:nvGrpSpPr>
        <p:grpSpPr bwMode="auto">
          <a:xfrm rot="5400000">
            <a:off x="2909094" y="2291557"/>
            <a:ext cx="192087" cy="88900"/>
            <a:chOff x="1008" y="2046"/>
            <a:chExt cx="102" cy="60"/>
          </a:xfrm>
        </p:grpSpPr>
        <p:sp>
          <p:nvSpPr>
            <p:cNvPr id="968724" name="Rectangle 20"/>
            <p:cNvSpPr>
              <a:spLocks noChangeArrowheads="1"/>
            </p:cNvSpPr>
            <p:nvPr/>
          </p:nvSpPr>
          <p:spPr bwMode="auto">
            <a:xfrm>
              <a:off x="1000" y="2085"/>
              <a:ext cx="102" cy="5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392227" name="Group 21"/>
            <p:cNvGrpSpPr>
              <a:grpSpLocks/>
            </p:cNvGrpSpPr>
            <p:nvPr/>
          </p:nvGrpSpPr>
          <p:grpSpPr bwMode="auto">
            <a:xfrm>
              <a:off x="1026" y="2046"/>
              <a:ext cx="72" cy="48"/>
              <a:chOff x="1440" y="2016"/>
              <a:chExt cx="72" cy="48"/>
            </a:xfrm>
          </p:grpSpPr>
          <p:sp>
            <p:nvSpPr>
              <p:cNvPr id="968726" name="Line 22"/>
              <p:cNvSpPr>
                <a:spLocks noChangeShapeType="1"/>
              </p:cNvSpPr>
              <p:nvPr/>
            </p:nvSpPr>
            <p:spPr bwMode="auto">
              <a:xfrm>
                <a:off x="1379" y="2079"/>
                <a:ext cx="8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27" name="Line 23"/>
              <p:cNvSpPr>
                <a:spLocks noChangeShapeType="1"/>
              </p:cNvSpPr>
              <p:nvPr/>
            </p:nvSpPr>
            <p:spPr bwMode="auto">
              <a:xfrm>
                <a:off x="1379" y="2136"/>
                <a:ext cx="8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grpSp>
      <p:grpSp>
        <p:nvGrpSpPr>
          <p:cNvPr id="392211" name="Group 24"/>
          <p:cNvGrpSpPr>
            <a:grpSpLocks/>
          </p:cNvGrpSpPr>
          <p:nvPr/>
        </p:nvGrpSpPr>
        <p:grpSpPr bwMode="auto">
          <a:xfrm rot="5400000">
            <a:off x="2918619" y="2783682"/>
            <a:ext cx="192087" cy="88900"/>
            <a:chOff x="1008" y="2046"/>
            <a:chExt cx="102" cy="60"/>
          </a:xfrm>
        </p:grpSpPr>
        <p:sp>
          <p:nvSpPr>
            <p:cNvPr id="968729" name="Rectangle 25"/>
            <p:cNvSpPr>
              <a:spLocks noChangeArrowheads="1"/>
            </p:cNvSpPr>
            <p:nvPr/>
          </p:nvSpPr>
          <p:spPr bwMode="auto">
            <a:xfrm>
              <a:off x="1000" y="2086"/>
              <a:ext cx="102" cy="5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392223" name="Group 26"/>
            <p:cNvGrpSpPr>
              <a:grpSpLocks/>
            </p:cNvGrpSpPr>
            <p:nvPr/>
          </p:nvGrpSpPr>
          <p:grpSpPr bwMode="auto">
            <a:xfrm>
              <a:off x="1026" y="2046"/>
              <a:ext cx="72" cy="48"/>
              <a:chOff x="1440" y="2016"/>
              <a:chExt cx="72" cy="48"/>
            </a:xfrm>
          </p:grpSpPr>
          <p:sp>
            <p:nvSpPr>
              <p:cNvPr id="968731" name="Line 27"/>
              <p:cNvSpPr>
                <a:spLocks noChangeShapeType="1"/>
              </p:cNvSpPr>
              <p:nvPr/>
            </p:nvSpPr>
            <p:spPr bwMode="auto">
              <a:xfrm>
                <a:off x="1379" y="2079"/>
                <a:ext cx="8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32" name="Line 28"/>
              <p:cNvSpPr>
                <a:spLocks noChangeShapeType="1"/>
              </p:cNvSpPr>
              <p:nvPr/>
            </p:nvSpPr>
            <p:spPr bwMode="auto">
              <a:xfrm>
                <a:off x="1379" y="2136"/>
                <a:ext cx="8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grpSp>
      <p:sp>
        <p:nvSpPr>
          <p:cNvPr id="968733" name="Rectangle 29"/>
          <p:cNvSpPr>
            <a:spLocks noChangeArrowheads="1"/>
          </p:cNvSpPr>
          <p:nvPr/>
        </p:nvSpPr>
        <p:spPr bwMode="auto">
          <a:xfrm>
            <a:off x="1801813" y="4402138"/>
            <a:ext cx="7091362" cy="490537"/>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968734" name="Line 30"/>
          <p:cNvSpPr>
            <a:spLocks noChangeShapeType="1"/>
          </p:cNvSpPr>
          <p:nvPr/>
        </p:nvSpPr>
        <p:spPr bwMode="auto">
          <a:xfrm>
            <a:off x="2887663" y="4400550"/>
            <a:ext cx="0"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35" name="Rectangle 31"/>
          <p:cNvSpPr>
            <a:spLocks noChangeArrowheads="1"/>
          </p:cNvSpPr>
          <p:nvPr/>
        </p:nvSpPr>
        <p:spPr bwMode="auto">
          <a:xfrm>
            <a:off x="1717675" y="4475163"/>
            <a:ext cx="11985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a typeface="黑体" charset="0"/>
                <a:cs typeface="黑体" charset="0"/>
              </a:rPr>
              <a:t>TCP</a:t>
            </a:r>
            <a:r>
              <a:rPr kumimoji="1" lang="zh-CN" altLang="en-US" sz="2000" b="0">
                <a:ea typeface="黑体" charset="0"/>
                <a:cs typeface="黑体" charset="0"/>
              </a:rPr>
              <a:t>首部</a:t>
            </a:r>
          </a:p>
        </p:txBody>
      </p:sp>
      <p:sp>
        <p:nvSpPr>
          <p:cNvPr id="968736" name="AutoShape 32"/>
          <p:cNvSpPr>
            <a:spLocks noChangeArrowheads="1"/>
          </p:cNvSpPr>
          <p:nvPr/>
        </p:nvSpPr>
        <p:spPr bwMode="auto">
          <a:xfrm>
            <a:off x="5556250" y="3811588"/>
            <a:ext cx="249238" cy="688975"/>
          </a:xfrm>
          <a:prstGeom prst="downArrow">
            <a:avLst>
              <a:gd name="adj1" fmla="val 50000"/>
              <a:gd name="adj2" fmla="val 691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68737" name="Rectangle 33"/>
          <p:cNvSpPr>
            <a:spLocks noChangeArrowheads="1"/>
          </p:cNvSpPr>
          <p:nvPr/>
        </p:nvSpPr>
        <p:spPr bwMode="auto">
          <a:xfrm>
            <a:off x="717550" y="5386388"/>
            <a:ext cx="8175625" cy="490537"/>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968738" name="Rectangle 34"/>
          <p:cNvSpPr>
            <a:spLocks noChangeArrowheads="1"/>
          </p:cNvSpPr>
          <p:nvPr/>
        </p:nvSpPr>
        <p:spPr bwMode="auto">
          <a:xfrm>
            <a:off x="771525" y="5421313"/>
            <a:ext cx="998538" cy="392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a typeface="黑体" charset="0"/>
                <a:cs typeface="黑体" charset="0"/>
              </a:rPr>
              <a:t>IP </a:t>
            </a:r>
            <a:r>
              <a:rPr kumimoji="1" lang="zh-CN" altLang="en-US" sz="2000" b="0">
                <a:ea typeface="黑体" charset="0"/>
                <a:cs typeface="黑体" charset="0"/>
              </a:rPr>
              <a:t>首部</a:t>
            </a:r>
          </a:p>
        </p:txBody>
      </p:sp>
      <p:sp>
        <p:nvSpPr>
          <p:cNvPr id="968739" name="Line 35"/>
          <p:cNvSpPr>
            <a:spLocks noChangeShapeType="1"/>
          </p:cNvSpPr>
          <p:nvPr/>
        </p:nvSpPr>
        <p:spPr bwMode="auto">
          <a:xfrm>
            <a:off x="1801813" y="5384800"/>
            <a:ext cx="0"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68740" name="AutoShape 36"/>
          <p:cNvSpPr>
            <a:spLocks noChangeArrowheads="1"/>
          </p:cNvSpPr>
          <p:nvPr/>
        </p:nvSpPr>
        <p:spPr bwMode="auto">
          <a:xfrm>
            <a:off x="5222875" y="4795838"/>
            <a:ext cx="250825" cy="688975"/>
          </a:xfrm>
          <a:prstGeom prst="downArrow">
            <a:avLst>
              <a:gd name="adj1" fmla="val 50000"/>
              <a:gd name="adj2" fmla="val 68671"/>
            </a:avLst>
          </a:prstGeom>
          <a:solidFill>
            <a:srgbClr val="9933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968741" name="Rectangle 37"/>
          <p:cNvSpPr>
            <a:spLocks noChangeArrowheads="1"/>
          </p:cNvSpPr>
          <p:nvPr/>
        </p:nvSpPr>
        <p:spPr bwMode="auto">
          <a:xfrm>
            <a:off x="5110163" y="4437063"/>
            <a:ext cx="1295400" cy="392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a typeface="黑体" charset="0"/>
                <a:cs typeface="黑体" charset="0"/>
              </a:rPr>
              <a:t>BGP </a:t>
            </a:r>
            <a:r>
              <a:rPr kumimoji="1" lang="zh-CN" altLang="en-US" sz="2000" b="0">
                <a:ea typeface="黑体" charset="0"/>
                <a:cs typeface="黑体" charset="0"/>
              </a:rPr>
              <a:t>报文</a:t>
            </a:r>
          </a:p>
        </p:txBody>
      </p:sp>
      <p:sp>
        <p:nvSpPr>
          <p:cNvPr id="968742" name="Rectangle 38"/>
          <p:cNvSpPr>
            <a:spLocks noChangeArrowheads="1"/>
          </p:cNvSpPr>
          <p:nvPr/>
        </p:nvSpPr>
        <p:spPr bwMode="auto">
          <a:xfrm>
            <a:off x="4805363" y="5421313"/>
            <a:ext cx="1268412" cy="392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a typeface="黑体" charset="0"/>
                <a:cs typeface="黑体" charset="0"/>
              </a:rPr>
              <a:t>TCP </a:t>
            </a:r>
            <a:r>
              <a:rPr kumimoji="1" lang="zh-CN" altLang="en-US" sz="2000" b="0">
                <a:ea typeface="黑体" charset="0"/>
                <a:cs typeface="黑体" charset="0"/>
              </a:rPr>
              <a:t>报文</a:t>
            </a:r>
          </a:p>
        </p:txBody>
      </p:sp>
    </p:spTree>
    <p:extLst>
      <p:ext uri="{BB962C8B-B14F-4D97-AF65-F5344CB8AC3E}">
        <p14:creationId xmlns:p14="http://schemas.microsoft.com/office/powerpoint/2010/main" val="122299777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57785" algn="l">
              <a:lnSpc>
                <a:spcPct val="100000"/>
              </a:lnSpc>
            </a:pPr>
            <a:r>
              <a:rPr sz="3600" b="1" dirty="0" smtClean="0">
                <a:solidFill>
                  <a:schemeClr val="tx1"/>
                </a:solidFill>
                <a:latin typeface="Calibri"/>
                <a:cs typeface="Calibri"/>
              </a:rPr>
              <a:t>I</a:t>
            </a:r>
            <a:r>
              <a:rPr sz="3600" b="1" spc="-25" dirty="0" smtClean="0">
                <a:solidFill>
                  <a:schemeClr val="tx1"/>
                </a:solidFill>
                <a:latin typeface="Calibri"/>
                <a:cs typeface="Calibri"/>
              </a:rPr>
              <a:t>n</a:t>
            </a:r>
            <a:r>
              <a:rPr sz="3600" b="1" spc="0" dirty="0" smtClean="0">
                <a:solidFill>
                  <a:schemeClr val="tx1"/>
                </a:solidFill>
                <a:latin typeface="Calibri"/>
                <a:cs typeface="Calibri"/>
              </a:rPr>
              <a:t>t</a:t>
            </a:r>
            <a:r>
              <a:rPr sz="3600" b="1" spc="-75" dirty="0" smtClean="0">
                <a:solidFill>
                  <a:schemeClr val="tx1"/>
                </a:solidFill>
                <a:latin typeface="Calibri"/>
                <a:cs typeface="Calibri"/>
              </a:rPr>
              <a:t>r</a:t>
            </a:r>
            <a:r>
              <a:rPr sz="3600" b="1" spc="-5" dirty="0" smtClean="0">
                <a:solidFill>
                  <a:schemeClr val="tx1"/>
                </a:solidFill>
                <a:latin typeface="Calibri"/>
                <a:cs typeface="Calibri"/>
              </a:rPr>
              <a:t>a</a:t>
            </a:r>
            <a:r>
              <a:rPr sz="3600" b="1" spc="0" dirty="0" smtClean="0">
                <a:solidFill>
                  <a:schemeClr val="tx1"/>
                </a:solidFill>
                <a:latin typeface="Calibri"/>
                <a:cs typeface="Calibri"/>
              </a:rPr>
              <a:t>-AS</a:t>
            </a:r>
            <a:r>
              <a:rPr sz="3600" b="1" spc="-50" dirty="0" smtClean="0">
                <a:solidFill>
                  <a:schemeClr val="tx1"/>
                </a:solidFill>
                <a:latin typeface="Calibri"/>
                <a:cs typeface="Calibri"/>
              </a:rPr>
              <a:t> </a:t>
            </a:r>
            <a:r>
              <a:rPr sz="3600" b="1" spc="0" dirty="0" smtClean="0">
                <a:solidFill>
                  <a:schemeClr val="tx1"/>
                </a:solidFill>
                <a:latin typeface="黑体"/>
                <a:cs typeface="黑体"/>
              </a:rPr>
              <a:t>和</a:t>
            </a:r>
            <a:r>
              <a:rPr sz="3600" b="1" spc="-725" dirty="0" smtClean="0">
                <a:solidFill>
                  <a:schemeClr val="tx1"/>
                </a:solidFill>
                <a:latin typeface="黑体"/>
                <a:cs typeface="黑体"/>
              </a:rPr>
              <a:t> </a:t>
            </a:r>
            <a:r>
              <a:rPr sz="3600" b="1" spc="0" dirty="0" smtClean="0">
                <a:solidFill>
                  <a:schemeClr val="tx1"/>
                </a:solidFill>
                <a:latin typeface="Calibri"/>
                <a:cs typeface="Calibri"/>
              </a:rPr>
              <a:t>I</a:t>
            </a:r>
            <a:r>
              <a:rPr sz="3600" b="1" spc="-25" dirty="0" smtClean="0">
                <a:solidFill>
                  <a:schemeClr val="tx1"/>
                </a:solidFill>
                <a:latin typeface="Calibri"/>
                <a:cs typeface="Calibri"/>
              </a:rPr>
              <a:t>n</a:t>
            </a:r>
            <a:r>
              <a:rPr sz="3600" b="1" spc="-40" dirty="0" smtClean="0">
                <a:solidFill>
                  <a:schemeClr val="tx1"/>
                </a:solidFill>
                <a:latin typeface="Calibri"/>
                <a:cs typeface="Calibri"/>
              </a:rPr>
              <a:t>t</a:t>
            </a:r>
            <a:r>
              <a:rPr sz="3600" b="1" spc="-20" dirty="0" smtClean="0">
                <a:solidFill>
                  <a:schemeClr val="tx1"/>
                </a:solidFill>
                <a:latin typeface="Calibri"/>
                <a:cs typeface="Calibri"/>
              </a:rPr>
              <a:t>e</a:t>
            </a:r>
            <a:r>
              <a:rPr sz="3600" b="1" spc="-25" dirty="0" smtClean="0">
                <a:solidFill>
                  <a:schemeClr val="tx1"/>
                </a:solidFill>
                <a:latin typeface="Calibri"/>
                <a:cs typeface="Calibri"/>
              </a:rPr>
              <a:t>r</a:t>
            </a:r>
            <a:r>
              <a:rPr sz="3600" b="1" spc="0" dirty="0" smtClean="0">
                <a:solidFill>
                  <a:schemeClr val="tx1"/>
                </a:solidFill>
                <a:latin typeface="Calibri"/>
                <a:cs typeface="Calibri"/>
              </a:rPr>
              <a:t>-AS</a:t>
            </a:r>
            <a:r>
              <a:rPr sz="3600" b="1" spc="229" dirty="0" smtClean="0">
                <a:solidFill>
                  <a:schemeClr val="tx1"/>
                </a:solidFill>
                <a:latin typeface="Calibri"/>
                <a:cs typeface="Calibri"/>
              </a:rPr>
              <a:t> </a:t>
            </a:r>
            <a:r>
              <a:rPr sz="3600" b="1" spc="0" dirty="0" smtClean="0">
                <a:solidFill>
                  <a:schemeClr val="tx1"/>
                </a:solidFill>
                <a:latin typeface="黑体"/>
                <a:cs typeface="黑体"/>
              </a:rPr>
              <a:t>的对比（再次回顾）</a:t>
            </a:r>
            <a:endParaRPr sz="3600" b="1" dirty="0">
              <a:solidFill>
                <a:schemeClr val="tx1"/>
              </a:solidFill>
              <a:latin typeface="黑体"/>
              <a:cs typeface="黑体"/>
            </a:endParaRPr>
          </a:p>
        </p:txBody>
      </p:sp>
      <p:sp>
        <p:nvSpPr>
          <p:cNvPr id="3" name="object 3"/>
          <p:cNvSpPr txBox="1"/>
          <p:nvPr/>
        </p:nvSpPr>
        <p:spPr>
          <a:xfrm>
            <a:off x="636219" y="1437894"/>
            <a:ext cx="7988300" cy="4006850"/>
          </a:xfrm>
          <a:prstGeom prst="rect">
            <a:avLst/>
          </a:prstGeom>
        </p:spPr>
        <p:txBody>
          <a:bodyPr vert="horz" wrap="square" lIns="0" tIns="0" rIns="0" bIns="0" rtlCol="0">
            <a:noAutofit/>
          </a:bodyPr>
          <a:lstStyle/>
          <a:p>
            <a:pPr marL="12700">
              <a:lnSpc>
                <a:spcPct val="100000"/>
              </a:lnSpc>
            </a:pPr>
            <a:r>
              <a:rPr sz="2800" spc="-30" dirty="0" smtClean="0">
                <a:solidFill>
                  <a:srgbClr val="FF0000"/>
                </a:solidFill>
                <a:latin typeface="宋体"/>
                <a:cs typeface="宋体"/>
              </a:rPr>
              <a:t>策略</a:t>
            </a:r>
            <a:endParaRPr sz="2800">
              <a:latin typeface="宋体"/>
              <a:cs typeface="宋体"/>
            </a:endParaRPr>
          </a:p>
          <a:p>
            <a:pPr>
              <a:lnSpc>
                <a:spcPts val="500"/>
              </a:lnSpc>
              <a:spcBef>
                <a:spcPts val="7"/>
              </a:spcBef>
            </a:pPr>
            <a:endParaRPr sz="50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Intr</a:t>
            </a:r>
            <a:r>
              <a:rPr sz="2400" spc="-10" dirty="0" smtClean="0">
                <a:latin typeface="Comic Sans MS"/>
                <a:cs typeface="Comic Sans MS"/>
              </a:rPr>
              <a:t>a</a:t>
            </a:r>
            <a:r>
              <a:rPr sz="2400" spc="-15" dirty="0" smtClean="0">
                <a:latin typeface="Comic Sans MS"/>
                <a:cs typeface="Comic Sans MS"/>
              </a:rPr>
              <a:t>-</a:t>
            </a:r>
            <a:r>
              <a:rPr sz="2400" spc="0" dirty="0" smtClean="0">
                <a:latin typeface="Comic Sans MS"/>
                <a:cs typeface="Comic Sans MS"/>
              </a:rPr>
              <a:t>AS:</a:t>
            </a:r>
            <a:r>
              <a:rPr sz="2400" spc="-20" dirty="0" smtClean="0">
                <a:latin typeface="Comic Sans MS"/>
                <a:cs typeface="Comic Sans MS"/>
              </a:rPr>
              <a:t> </a:t>
            </a:r>
            <a:r>
              <a:rPr sz="2400" spc="0" dirty="0" smtClean="0">
                <a:latin typeface="宋体"/>
                <a:cs typeface="宋体"/>
              </a:rPr>
              <a:t>简单的管理</a:t>
            </a:r>
            <a:r>
              <a:rPr sz="2400" spc="-10" dirty="0" smtClean="0">
                <a:latin typeface="Comic Sans MS"/>
                <a:cs typeface="Comic Sans MS"/>
              </a:rPr>
              <a:t>,</a:t>
            </a:r>
            <a:r>
              <a:rPr sz="2400" spc="-15" dirty="0" smtClean="0">
                <a:latin typeface="Comic Sans MS"/>
                <a:cs typeface="Comic Sans MS"/>
              </a:rPr>
              <a:t> </a:t>
            </a:r>
            <a:r>
              <a:rPr sz="2400" spc="0" dirty="0" smtClean="0">
                <a:latin typeface="宋体"/>
                <a:cs typeface="宋体"/>
              </a:rPr>
              <a:t>不需要策略上的决策</a:t>
            </a:r>
            <a:endParaRPr sz="2400">
              <a:latin typeface="宋体"/>
              <a:cs typeface="宋体"/>
            </a:endParaRPr>
          </a:p>
          <a:p>
            <a:pPr>
              <a:lnSpc>
                <a:spcPts val="550"/>
              </a:lnSpc>
              <a:spcBef>
                <a:spcPts val="28"/>
              </a:spcBef>
            </a:pPr>
            <a:endParaRPr sz="5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Inte</a:t>
            </a:r>
            <a:r>
              <a:rPr sz="2400" spc="-5" dirty="0" smtClean="0">
                <a:latin typeface="Comic Sans MS"/>
                <a:cs typeface="Comic Sans MS"/>
              </a:rPr>
              <a:t>r</a:t>
            </a:r>
            <a:r>
              <a:rPr sz="2400" spc="-15" dirty="0" smtClean="0">
                <a:latin typeface="Comic Sans MS"/>
                <a:cs typeface="Comic Sans MS"/>
              </a:rPr>
              <a:t>-</a:t>
            </a:r>
            <a:r>
              <a:rPr sz="2400" spc="0" dirty="0" smtClean="0">
                <a:latin typeface="Comic Sans MS"/>
                <a:cs typeface="Comic Sans MS"/>
              </a:rPr>
              <a:t>AS:</a:t>
            </a:r>
            <a:r>
              <a:rPr sz="2400" spc="-35" dirty="0" smtClean="0">
                <a:latin typeface="Comic Sans MS"/>
                <a:cs typeface="Comic Sans MS"/>
              </a:rPr>
              <a:t> </a:t>
            </a:r>
            <a:r>
              <a:rPr sz="2400" spc="-5" dirty="0" smtClean="0">
                <a:latin typeface="宋体"/>
                <a:cs typeface="宋体"/>
              </a:rPr>
              <a:t>网管希望控制网络中的数据流量是如何选择外</a:t>
            </a:r>
            <a:endParaRPr sz="2400">
              <a:latin typeface="宋体"/>
              <a:cs typeface="宋体"/>
            </a:endParaRPr>
          </a:p>
          <a:p>
            <a:pPr marL="355600">
              <a:lnSpc>
                <a:spcPct val="100000"/>
              </a:lnSpc>
            </a:pPr>
            <a:r>
              <a:rPr sz="2400" dirty="0" smtClean="0">
                <a:latin typeface="宋体"/>
                <a:cs typeface="宋体"/>
              </a:rPr>
              <a:t>部路径的，以及哪些外部网络流量可以选路经过它的网络</a:t>
            </a:r>
            <a:endParaRPr sz="2400">
              <a:latin typeface="宋体"/>
              <a:cs typeface="宋体"/>
            </a:endParaRPr>
          </a:p>
          <a:p>
            <a:pPr>
              <a:lnSpc>
                <a:spcPts val="650"/>
              </a:lnSpc>
              <a:spcBef>
                <a:spcPts val="6"/>
              </a:spcBef>
            </a:pPr>
            <a:endParaRPr sz="650"/>
          </a:p>
          <a:p>
            <a:pPr marL="12700">
              <a:lnSpc>
                <a:spcPct val="100000"/>
              </a:lnSpc>
            </a:pPr>
            <a:r>
              <a:rPr sz="2800" spc="-30" dirty="0" smtClean="0">
                <a:solidFill>
                  <a:srgbClr val="FF0000"/>
                </a:solidFill>
                <a:latin typeface="宋体"/>
                <a:cs typeface="宋体"/>
              </a:rPr>
              <a:t>规模</a:t>
            </a:r>
            <a:endParaRPr sz="2800">
              <a:latin typeface="宋体"/>
              <a:cs typeface="宋体"/>
            </a:endParaRPr>
          </a:p>
          <a:p>
            <a:pPr>
              <a:lnSpc>
                <a:spcPts val="550"/>
              </a:lnSpc>
              <a:spcBef>
                <a:spcPts val="43"/>
              </a:spcBef>
            </a:pPr>
            <a:endParaRPr sz="5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solidFill>
                  <a:srgbClr val="C00000"/>
                </a:solidFill>
                <a:latin typeface="宋体"/>
                <a:cs typeface="宋体"/>
              </a:rPr>
              <a:t>层次化选</a:t>
            </a:r>
            <a:r>
              <a:rPr sz="2400" spc="0" dirty="0" smtClean="0">
                <a:solidFill>
                  <a:srgbClr val="C00000"/>
                </a:solidFill>
                <a:latin typeface="宋体"/>
                <a:cs typeface="宋体"/>
              </a:rPr>
              <a:t>路</a:t>
            </a:r>
            <a:r>
              <a:rPr sz="2400" spc="-5" dirty="0" smtClean="0">
                <a:latin typeface="宋体"/>
                <a:cs typeface="宋体"/>
              </a:rPr>
              <a:t>节省路由表空间</a:t>
            </a:r>
            <a:r>
              <a:rPr sz="2400" spc="0" dirty="0" smtClean="0">
                <a:latin typeface="Comic Sans MS"/>
                <a:cs typeface="Comic Sans MS"/>
              </a:rPr>
              <a:t>,</a:t>
            </a:r>
            <a:r>
              <a:rPr sz="2400" spc="-15" dirty="0" smtClean="0">
                <a:latin typeface="Comic Sans MS"/>
                <a:cs typeface="Comic Sans MS"/>
              </a:rPr>
              <a:t> </a:t>
            </a:r>
            <a:r>
              <a:rPr sz="2400" spc="-5" dirty="0" smtClean="0">
                <a:latin typeface="宋体"/>
                <a:cs typeface="宋体"/>
              </a:rPr>
              <a:t>减少更新信息的流量</a:t>
            </a:r>
            <a:endParaRPr sz="2400">
              <a:latin typeface="宋体"/>
              <a:cs typeface="宋体"/>
            </a:endParaRPr>
          </a:p>
          <a:p>
            <a:pPr>
              <a:lnSpc>
                <a:spcPts val="700"/>
              </a:lnSpc>
              <a:spcBef>
                <a:spcPts val="40"/>
              </a:spcBef>
            </a:pPr>
            <a:endParaRPr sz="700"/>
          </a:p>
          <a:p>
            <a:pPr marL="12700">
              <a:lnSpc>
                <a:spcPct val="100000"/>
              </a:lnSpc>
            </a:pPr>
            <a:r>
              <a:rPr sz="2800" spc="-30" dirty="0" smtClean="0">
                <a:solidFill>
                  <a:srgbClr val="FF0000"/>
                </a:solidFill>
                <a:latin typeface="宋体"/>
                <a:cs typeface="宋体"/>
              </a:rPr>
              <a:t>性能</a:t>
            </a:r>
            <a:endParaRPr sz="2800">
              <a:latin typeface="宋体"/>
              <a:cs typeface="宋体"/>
            </a:endParaRPr>
          </a:p>
          <a:p>
            <a:pPr>
              <a:lnSpc>
                <a:spcPts val="500"/>
              </a:lnSpc>
              <a:spcBef>
                <a:spcPts val="7"/>
              </a:spcBef>
            </a:pPr>
            <a:endParaRPr sz="50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Intr</a:t>
            </a:r>
            <a:r>
              <a:rPr sz="2400" spc="-10" dirty="0" smtClean="0">
                <a:latin typeface="Comic Sans MS"/>
                <a:cs typeface="Comic Sans MS"/>
              </a:rPr>
              <a:t>a</a:t>
            </a:r>
            <a:r>
              <a:rPr sz="2400" spc="-15" dirty="0" smtClean="0">
                <a:latin typeface="Comic Sans MS"/>
                <a:cs typeface="Comic Sans MS"/>
              </a:rPr>
              <a:t>-</a:t>
            </a:r>
            <a:r>
              <a:rPr sz="2400" spc="0" dirty="0" smtClean="0">
                <a:latin typeface="Comic Sans MS"/>
                <a:cs typeface="Comic Sans MS"/>
              </a:rPr>
              <a:t>AS:</a:t>
            </a:r>
            <a:r>
              <a:rPr sz="2400" spc="-20" dirty="0" smtClean="0">
                <a:latin typeface="Comic Sans MS"/>
                <a:cs typeface="Comic Sans MS"/>
              </a:rPr>
              <a:t> </a:t>
            </a:r>
            <a:r>
              <a:rPr sz="2400" spc="0" dirty="0" smtClean="0">
                <a:latin typeface="宋体"/>
                <a:cs typeface="宋体"/>
              </a:rPr>
              <a:t>集中在性能上（最短路径费用）</a:t>
            </a:r>
            <a:endParaRPr sz="2400">
              <a:latin typeface="宋体"/>
              <a:cs typeface="宋体"/>
            </a:endParaRPr>
          </a:p>
          <a:p>
            <a:pPr>
              <a:lnSpc>
                <a:spcPts val="550"/>
              </a:lnSpc>
              <a:spcBef>
                <a:spcPts val="29"/>
              </a:spcBef>
            </a:pPr>
            <a:endParaRPr sz="5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omic Sans MS"/>
                <a:cs typeface="Comic Sans MS"/>
              </a:rPr>
              <a:t>Inte</a:t>
            </a:r>
            <a:r>
              <a:rPr sz="2400" spc="-5" dirty="0" smtClean="0">
                <a:latin typeface="Comic Sans MS"/>
                <a:cs typeface="Comic Sans MS"/>
              </a:rPr>
              <a:t>r</a:t>
            </a:r>
            <a:r>
              <a:rPr sz="2400" spc="-15" dirty="0" smtClean="0">
                <a:latin typeface="Comic Sans MS"/>
                <a:cs typeface="Comic Sans MS"/>
              </a:rPr>
              <a:t>-</a:t>
            </a:r>
            <a:r>
              <a:rPr sz="2400" spc="0" dirty="0" smtClean="0">
                <a:latin typeface="Comic Sans MS"/>
                <a:cs typeface="Comic Sans MS"/>
              </a:rPr>
              <a:t>AS:</a:t>
            </a:r>
            <a:r>
              <a:rPr sz="2400" spc="-35" dirty="0" smtClean="0">
                <a:latin typeface="Comic Sans MS"/>
                <a:cs typeface="Comic Sans MS"/>
              </a:rPr>
              <a:t> </a:t>
            </a:r>
            <a:r>
              <a:rPr sz="2400" spc="-5" dirty="0" smtClean="0">
                <a:latin typeface="宋体"/>
                <a:cs typeface="宋体"/>
              </a:rPr>
              <a:t>对策略的考虑比性能更重要（业务规则）</a:t>
            </a:r>
            <a:endParaRPr sz="2400">
              <a:latin typeface="宋体"/>
              <a:cs typeface="宋体"/>
            </a:endParaRPr>
          </a:p>
        </p:txBody>
      </p:sp>
    </p:spTree>
    <p:extLst>
      <p:ext uri="{BB962C8B-B14F-4D97-AF65-F5344CB8AC3E}">
        <p14:creationId xmlns:p14="http://schemas.microsoft.com/office/powerpoint/2010/main" val="150616459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latin typeface="STXingkai" charset="-122"/>
                <a:ea typeface="STXingkai" charset="-122"/>
                <a:cs typeface="STXingkai" charset="-122"/>
              </a:rPr>
              <a:t>6</a:t>
            </a:r>
            <a:r>
              <a:rPr lang="zh-CN" altLang="en-US" sz="2400" dirty="0" smtClean="0">
                <a:solidFill>
                  <a:srgbClr val="FF0000"/>
                </a:solidFill>
                <a:latin typeface="STXingkai" charset="-122"/>
                <a:ea typeface="STXingkai" charset="-122"/>
                <a:cs typeface="STXingkai" charset="-122"/>
              </a:rPr>
              <a:t>、</a:t>
            </a:r>
            <a:r>
              <a:rPr lang="en-US" altLang="zh-CN" sz="2400" dirty="0" smtClean="0">
                <a:solidFill>
                  <a:srgbClr val="FF0000"/>
                </a:solidFill>
                <a:latin typeface="STXingkai" charset="-122"/>
                <a:ea typeface="STXingkai" charset="-122"/>
                <a:cs typeface="STXingkai" charset="-122"/>
              </a:rPr>
              <a:t>IPV6</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57819343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449707"/>
            <a:ext cx="5580380" cy="627380"/>
          </a:xfrm>
          <a:prstGeom prst="rect">
            <a:avLst/>
          </a:prstGeom>
        </p:spPr>
        <p:txBody>
          <a:bodyPr vert="horz" wrap="square" lIns="0" tIns="0" rIns="0" bIns="0" rtlCol="0">
            <a:noAutofit/>
          </a:bodyPr>
          <a:lstStyle/>
          <a:p>
            <a:pPr marL="12700">
              <a:lnSpc>
                <a:spcPct val="100000"/>
              </a:lnSpc>
              <a:tabLst>
                <a:tab pos="2989580" algn="l"/>
              </a:tabLst>
            </a:pPr>
            <a:r>
              <a:rPr sz="4000" spc="-25" dirty="0" smtClean="0">
                <a:latin typeface="Comic Sans MS"/>
                <a:cs typeface="Comic Sans MS"/>
              </a:rPr>
              <a:t>IP </a:t>
            </a:r>
            <a:r>
              <a:rPr sz="4000" spc="-30" dirty="0" smtClean="0">
                <a:latin typeface="黑体"/>
                <a:cs typeface="黑体"/>
              </a:rPr>
              <a:t>编</a:t>
            </a:r>
            <a:r>
              <a:rPr sz="4000" spc="-35" dirty="0" smtClean="0">
                <a:latin typeface="黑体"/>
                <a:cs typeface="黑体"/>
              </a:rPr>
              <a:t>址</a:t>
            </a:r>
            <a:r>
              <a:rPr sz="4000" spc="-15" dirty="0" smtClean="0">
                <a:latin typeface="Comic Sans MS"/>
                <a:cs typeface="Comic Sans MS"/>
              </a:rPr>
              <a:t>:</a:t>
            </a:r>
            <a:r>
              <a:rPr sz="4000" spc="-5" dirty="0" smtClean="0">
                <a:latin typeface="Comic Sans MS"/>
                <a:cs typeface="Comic Sans MS"/>
              </a:rPr>
              <a:t> </a:t>
            </a:r>
            <a:r>
              <a:rPr sz="4000" spc="-25" dirty="0" smtClean="0">
                <a:latin typeface="Comic Sans MS"/>
                <a:cs typeface="Comic Sans MS"/>
              </a:rPr>
              <a:t>the	</a:t>
            </a:r>
            <a:r>
              <a:rPr sz="4000" spc="-20" dirty="0" smtClean="0">
                <a:latin typeface="Comic Sans MS"/>
                <a:cs typeface="Comic Sans MS"/>
              </a:rPr>
              <a:t>last</a:t>
            </a:r>
            <a:r>
              <a:rPr sz="4000" spc="35" dirty="0" smtClean="0">
                <a:latin typeface="Comic Sans MS"/>
                <a:cs typeface="Comic Sans MS"/>
              </a:rPr>
              <a:t> </a:t>
            </a:r>
            <a:r>
              <a:rPr sz="4000" spc="-20" dirty="0" smtClean="0">
                <a:latin typeface="Comic Sans MS"/>
                <a:cs typeface="Comic Sans MS"/>
              </a:rPr>
              <a:t>word...</a:t>
            </a:r>
            <a:endParaRPr sz="4000">
              <a:latin typeface="Comic Sans MS"/>
              <a:cs typeface="Comic Sans MS"/>
            </a:endParaRPr>
          </a:p>
        </p:txBody>
      </p:sp>
      <p:sp>
        <p:nvSpPr>
          <p:cNvPr id="3" name="object 3"/>
          <p:cNvSpPr txBox="1"/>
          <p:nvPr/>
        </p:nvSpPr>
        <p:spPr>
          <a:xfrm>
            <a:off x="535940" y="2012822"/>
            <a:ext cx="8066405" cy="3542665"/>
          </a:xfrm>
          <a:prstGeom prst="rect">
            <a:avLst/>
          </a:prstGeom>
        </p:spPr>
        <p:txBody>
          <a:bodyPr vert="horz" wrap="square" lIns="0" tIns="0" rIns="0" bIns="0" rtlCol="0">
            <a:noAutofit/>
          </a:bodyPr>
          <a:lstStyle/>
          <a:p>
            <a:pPr marL="12700">
              <a:lnSpc>
                <a:spcPct val="100000"/>
              </a:lnSpc>
            </a:pPr>
            <a:r>
              <a:rPr sz="3200" u="heavy" dirty="0" smtClean="0">
                <a:latin typeface="Comic Sans MS"/>
                <a:cs typeface="Comic Sans MS"/>
              </a:rPr>
              <a:t>Q:</a:t>
            </a:r>
            <a:r>
              <a:rPr sz="3200" spc="-10" dirty="0" smtClean="0">
                <a:latin typeface="Comic Sans MS"/>
                <a:cs typeface="Comic Sans MS"/>
              </a:rPr>
              <a:t> </a:t>
            </a:r>
            <a:r>
              <a:rPr sz="3200" spc="0" dirty="0" smtClean="0">
                <a:latin typeface="Comic Sans MS"/>
                <a:cs typeface="Comic Sans MS"/>
              </a:rPr>
              <a:t>IS</a:t>
            </a:r>
            <a:r>
              <a:rPr sz="3200" spc="-5" dirty="0" smtClean="0">
                <a:latin typeface="Comic Sans MS"/>
                <a:cs typeface="Comic Sans MS"/>
              </a:rPr>
              <a:t>P</a:t>
            </a:r>
            <a:r>
              <a:rPr sz="3200" spc="0" dirty="0" smtClean="0">
                <a:latin typeface="宋体"/>
                <a:cs typeface="宋体"/>
              </a:rPr>
              <a:t>如何得到大块的地</a:t>
            </a:r>
            <a:r>
              <a:rPr sz="3200" spc="-20" dirty="0" smtClean="0">
                <a:latin typeface="宋体"/>
                <a:cs typeface="宋体"/>
              </a:rPr>
              <a:t>址</a:t>
            </a:r>
            <a:r>
              <a:rPr sz="3200" spc="0" dirty="0" smtClean="0">
                <a:latin typeface="Comic Sans MS"/>
                <a:cs typeface="Comic Sans MS"/>
              </a:rPr>
              <a:t>?</a:t>
            </a:r>
            <a:endParaRPr sz="3200" dirty="0">
              <a:latin typeface="Comic Sans MS"/>
              <a:cs typeface="Comic Sans MS"/>
            </a:endParaRPr>
          </a:p>
          <a:p>
            <a:pPr>
              <a:lnSpc>
                <a:spcPts val="700"/>
              </a:lnSpc>
              <a:spcBef>
                <a:spcPts val="20"/>
              </a:spcBef>
            </a:pPr>
            <a:endParaRPr sz="700" dirty="0"/>
          </a:p>
          <a:p>
            <a:pPr marL="12700">
              <a:lnSpc>
                <a:spcPct val="100000"/>
              </a:lnSpc>
            </a:pPr>
            <a:r>
              <a:rPr sz="3200" u="heavy" spc="-5" dirty="0" smtClean="0">
                <a:latin typeface="Comic Sans MS"/>
                <a:cs typeface="Comic Sans MS"/>
              </a:rPr>
              <a:t>A</a:t>
            </a:r>
            <a:r>
              <a:rPr sz="3200" u="heavy" spc="0" dirty="0" smtClean="0">
                <a:latin typeface="Comic Sans MS"/>
                <a:cs typeface="Comic Sans MS"/>
              </a:rPr>
              <a:t>:</a:t>
            </a:r>
            <a:r>
              <a:rPr sz="3200" spc="-125" dirty="0" smtClean="0">
                <a:latin typeface="Comic Sans MS"/>
                <a:cs typeface="Comic Sans MS"/>
              </a:rPr>
              <a:t> </a:t>
            </a:r>
            <a:r>
              <a:rPr sz="2800" spc="-20" dirty="0" smtClean="0">
                <a:solidFill>
                  <a:srgbClr val="FF0000"/>
                </a:solidFill>
                <a:latin typeface="Comic Sans MS"/>
                <a:cs typeface="Comic Sans MS"/>
              </a:rPr>
              <a:t>I</a:t>
            </a:r>
            <a:r>
              <a:rPr sz="2800" spc="-30" dirty="0" smtClean="0">
                <a:solidFill>
                  <a:srgbClr val="FF0000"/>
                </a:solidFill>
                <a:latin typeface="Comic Sans MS"/>
                <a:cs typeface="Comic Sans MS"/>
              </a:rPr>
              <a:t>C</a:t>
            </a:r>
            <a:r>
              <a:rPr sz="2800" spc="-25" dirty="0" smtClean="0">
                <a:solidFill>
                  <a:srgbClr val="FF0000"/>
                </a:solidFill>
                <a:latin typeface="Comic Sans MS"/>
                <a:cs typeface="Comic Sans MS"/>
              </a:rPr>
              <a:t>ANN</a:t>
            </a:r>
            <a:r>
              <a:rPr sz="2800" spc="-10" dirty="0" smtClean="0">
                <a:latin typeface="Comic Sans MS"/>
                <a:cs typeface="Comic Sans MS"/>
              </a:rPr>
              <a:t>:</a:t>
            </a:r>
            <a:r>
              <a:rPr sz="2800" spc="30" dirty="0" smtClean="0">
                <a:latin typeface="Comic Sans MS"/>
                <a:cs typeface="Comic Sans MS"/>
              </a:rPr>
              <a:t> </a:t>
            </a:r>
            <a:r>
              <a:rPr sz="2400" spc="-5" dirty="0" smtClean="0">
                <a:solidFill>
                  <a:srgbClr val="FF0000"/>
                </a:solidFill>
                <a:latin typeface="Comic Sans MS"/>
                <a:cs typeface="Comic Sans MS"/>
              </a:rPr>
              <a:t>I</a:t>
            </a:r>
            <a:r>
              <a:rPr sz="2400" spc="0" dirty="0" smtClean="0">
                <a:latin typeface="Comic Sans MS"/>
                <a:cs typeface="Comic Sans MS"/>
              </a:rPr>
              <a:t>ntern</a:t>
            </a:r>
            <a:r>
              <a:rPr sz="2400" spc="5" dirty="0" smtClean="0">
                <a:latin typeface="Comic Sans MS"/>
                <a:cs typeface="Comic Sans MS"/>
              </a:rPr>
              <a:t>e</a:t>
            </a:r>
            <a:r>
              <a:rPr sz="2400" spc="0" dirty="0" smtClean="0">
                <a:latin typeface="Comic Sans MS"/>
                <a:cs typeface="Comic Sans MS"/>
              </a:rPr>
              <a:t>t</a:t>
            </a:r>
            <a:r>
              <a:rPr sz="2400" spc="-20" dirty="0" smtClean="0">
                <a:latin typeface="Comic Sans MS"/>
                <a:cs typeface="Comic Sans MS"/>
              </a:rPr>
              <a:t> </a:t>
            </a:r>
            <a:r>
              <a:rPr sz="2400" spc="-10" dirty="0" smtClean="0">
                <a:solidFill>
                  <a:srgbClr val="FF0000"/>
                </a:solidFill>
                <a:latin typeface="Comic Sans MS"/>
                <a:cs typeface="Comic Sans MS"/>
              </a:rPr>
              <a:t>C</a:t>
            </a:r>
            <a:r>
              <a:rPr sz="2400" spc="0" dirty="0" smtClean="0">
                <a:latin typeface="Comic Sans MS"/>
                <a:cs typeface="Comic Sans MS"/>
              </a:rPr>
              <a:t>orpor</a:t>
            </a:r>
            <a:r>
              <a:rPr sz="2400" spc="-10" dirty="0" smtClean="0">
                <a:latin typeface="Comic Sans MS"/>
                <a:cs typeface="Comic Sans MS"/>
              </a:rPr>
              <a:t>a</a:t>
            </a:r>
            <a:r>
              <a:rPr sz="2400" spc="0" dirty="0" smtClean="0">
                <a:latin typeface="Comic Sans MS"/>
                <a:cs typeface="Comic Sans MS"/>
              </a:rPr>
              <a:t>tion</a:t>
            </a:r>
            <a:r>
              <a:rPr sz="2400" spc="-5" dirty="0" smtClean="0">
                <a:latin typeface="Comic Sans MS"/>
                <a:cs typeface="Comic Sans MS"/>
              </a:rPr>
              <a:t> </a:t>
            </a:r>
            <a:r>
              <a:rPr sz="2400" spc="0" dirty="0" smtClean="0">
                <a:latin typeface="Comic Sans MS"/>
                <a:cs typeface="Comic Sans MS"/>
              </a:rPr>
              <a:t>for </a:t>
            </a:r>
            <a:r>
              <a:rPr sz="2400" spc="-5" dirty="0" smtClean="0">
                <a:solidFill>
                  <a:srgbClr val="FF0000"/>
                </a:solidFill>
                <a:latin typeface="Comic Sans MS"/>
                <a:cs typeface="Comic Sans MS"/>
              </a:rPr>
              <a:t>A</a:t>
            </a:r>
            <a:r>
              <a:rPr sz="2400" spc="-15" dirty="0" smtClean="0">
                <a:latin typeface="Comic Sans MS"/>
                <a:cs typeface="Comic Sans MS"/>
              </a:rPr>
              <a:t>s</a:t>
            </a:r>
            <a:r>
              <a:rPr sz="2400" spc="-25" dirty="0" smtClean="0">
                <a:latin typeface="Comic Sans MS"/>
                <a:cs typeface="Comic Sans MS"/>
              </a:rPr>
              <a:t>s</a:t>
            </a:r>
            <a:r>
              <a:rPr sz="2400" spc="0" dirty="0" smtClean="0">
                <a:latin typeface="Comic Sans MS"/>
                <a:cs typeface="Comic Sans MS"/>
              </a:rPr>
              <a:t>igned</a:t>
            </a:r>
            <a:endParaRPr sz="2400" dirty="0">
              <a:latin typeface="Comic Sans MS"/>
              <a:cs typeface="Comic Sans MS"/>
            </a:endParaRPr>
          </a:p>
          <a:p>
            <a:pPr>
              <a:lnSpc>
                <a:spcPts val="700"/>
              </a:lnSpc>
              <a:spcBef>
                <a:spcPts val="36"/>
              </a:spcBef>
            </a:pPr>
            <a:endParaRPr sz="700" dirty="0"/>
          </a:p>
          <a:p>
            <a:pPr marL="436245">
              <a:lnSpc>
                <a:spcPct val="100000"/>
              </a:lnSpc>
            </a:pPr>
            <a:r>
              <a:rPr sz="2400" spc="-25" dirty="0" smtClean="0">
                <a:solidFill>
                  <a:srgbClr val="FF0000"/>
                </a:solidFill>
                <a:latin typeface="Comic Sans MS"/>
                <a:cs typeface="Comic Sans MS"/>
              </a:rPr>
              <a:t>N</a:t>
            </a:r>
            <a:r>
              <a:rPr sz="2400" spc="-15" dirty="0" smtClean="0">
                <a:latin typeface="Comic Sans MS"/>
                <a:cs typeface="Comic Sans MS"/>
              </a:rPr>
              <a:t>a</a:t>
            </a:r>
            <a:r>
              <a:rPr sz="2400" spc="-30" dirty="0" smtClean="0">
                <a:latin typeface="Comic Sans MS"/>
                <a:cs typeface="Comic Sans MS"/>
              </a:rPr>
              <a:t>m</a:t>
            </a:r>
            <a:r>
              <a:rPr sz="2400" spc="-15" dirty="0" smtClean="0">
                <a:latin typeface="Comic Sans MS"/>
                <a:cs typeface="Comic Sans MS"/>
              </a:rPr>
              <a:t>es</a:t>
            </a:r>
            <a:r>
              <a:rPr sz="2400" spc="-10" dirty="0" smtClean="0">
                <a:latin typeface="Comic Sans MS"/>
                <a:cs typeface="Comic Sans MS"/>
              </a:rPr>
              <a:t> </a:t>
            </a:r>
            <a:r>
              <a:rPr sz="2400" spc="0" dirty="0" smtClean="0">
                <a:latin typeface="Comic Sans MS"/>
                <a:cs typeface="Comic Sans MS"/>
              </a:rPr>
              <a:t>and</a:t>
            </a:r>
            <a:r>
              <a:rPr sz="2400" spc="5" dirty="0" smtClean="0">
                <a:latin typeface="Comic Sans MS"/>
                <a:cs typeface="Comic Sans MS"/>
              </a:rPr>
              <a:t> </a:t>
            </a:r>
            <a:r>
              <a:rPr sz="2400" spc="-25" dirty="0" smtClean="0">
                <a:solidFill>
                  <a:srgbClr val="FF0000"/>
                </a:solidFill>
                <a:latin typeface="Comic Sans MS"/>
                <a:cs typeface="Comic Sans MS"/>
              </a:rPr>
              <a:t>N</a:t>
            </a:r>
            <a:r>
              <a:rPr sz="2400" spc="0" dirty="0" smtClean="0">
                <a:latin typeface="Comic Sans MS"/>
                <a:cs typeface="Comic Sans MS"/>
              </a:rPr>
              <a:t>umbers</a:t>
            </a:r>
            <a:r>
              <a:rPr sz="2400" spc="-15" dirty="0" smtClean="0">
                <a:latin typeface="Comic Sans MS"/>
                <a:cs typeface="Comic Sans MS"/>
              </a:rPr>
              <a:t> </a:t>
            </a:r>
            <a:r>
              <a:rPr sz="2800" spc="-30" dirty="0" smtClean="0">
                <a:latin typeface="宋体"/>
                <a:cs typeface="宋体"/>
              </a:rPr>
              <a:t>因特网名字与号码分配团体，</a:t>
            </a:r>
            <a:endParaRPr sz="2800" dirty="0">
              <a:latin typeface="宋体"/>
              <a:cs typeface="宋体"/>
            </a:endParaRPr>
          </a:p>
          <a:p>
            <a:pPr marL="355600">
              <a:lnSpc>
                <a:spcPct val="100000"/>
              </a:lnSpc>
            </a:pPr>
            <a:r>
              <a:rPr sz="2800" spc="-30" dirty="0" smtClean="0">
                <a:latin typeface="宋体"/>
                <a:cs typeface="宋体"/>
              </a:rPr>
              <a:t>非营利组织</a:t>
            </a:r>
            <a:endParaRPr sz="2800" dirty="0">
              <a:latin typeface="宋体"/>
              <a:cs typeface="宋体"/>
            </a:endParaRPr>
          </a:p>
          <a:p>
            <a:pPr>
              <a:lnSpc>
                <a:spcPts val="650"/>
              </a:lnSpc>
              <a:spcBef>
                <a:spcPts val="21"/>
              </a:spcBef>
            </a:pPr>
            <a:endParaRPr sz="650" dirty="0"/>
          </a:p>
          <a:p>
            <a:pPr marL="927100" indent="-457200">
              <a:lnSpc>
                <a:spcPct val="100000"/>
              </a:lnSpc>
              <a:buFont typeface="Arial" panose="020B0604020202020204" pitchFamily="34" charset="0"/>
              <a:buChar char="•"/>
              <a:tabLst>
                <a:tab pos="861694" algn="l"/>
              </a:tabLst>
            </a:pPr>
            <a:r>
              <a:rPr sz="2800" spc="-30" dirty="0" err="1" smtClean="0">
                <a:latin typeface="宋体"/>
                <a:cs typeface="宋体"/>
              </a:rPr>
              <a:t>分</a:t>
            </a:r>
            <a:r>
              <a:rPr sz="2800" spc="-35" dirty="0" err="1" smtClean="0">
                <a:latin typeface="宋体"/>
                <a:cs typeface="宋体"/>
              </a:rPr>
              <a:t>配</a:t>
            </a:r>
            <a:r>
              <a:rPr sz="2800" spc="-20" dirty="0" err="1" smtClean="0">
                <a:latin typeface="Comic Sans MS"/>
                <a:cs typeface="Comic Sans MS"/>
              </a:rPr>
              <a:t>IP</a:t>
            </a:r>
            <a:r>
              <a:rPr sz="2800" spc="-30" dirty="0" err="1" smtClean="0">
                <a:latin typeface="宋体"/>
                <a:cs typeface="宋体"/>
              </a:rPr>
              <a:t>地址</a:t>
            </a:r>
            <a:endParaRPr lang="en-US" sz="2800" dirty="0">
              <a:latin typeface="宋体"/>
              <a:cs typeface="宋体"/>
            </a:endParaRPr>
          </a:p>
          <a:p>
            <a:pPr marL="927100" indent="-457200">
              <a:lnSpc>
                <a:spcPct val="100000"/>
              </a:lnSpc>
              <a:buFont typeface="Arial" panose="020B0604020202020204" pitchFamily="34" charset="0"/>
              <a:buChar char="•"/>
              <a:tabLst>
                <a:tab pos="861694" algn="l"/>
              </a:tabLst>
            </a:pPr>
            <a:r>
              <a:rPr sz="2800" spc="-30" dirty="0" err="1" smtClean="0">
                <a:latin typeface="宋体"/>
                <a:cs typeface="宋体"/>
              </a:rPr>
              <a:t>管理</a:t>
            </a:r>
            <a:r>
              <a:rPr sz="2800" spc="-30" dirty="0" smtClean="0">
                <a:latin typeface="宋体"/>
                <a:cs typeface="宋体"/>
              </a:rPr>
              <a:t> </a:t>
            </a:r>
            <a:r>
              <a:rPr sz="2800" spc="-30" dirty="0">
                <a:latin typeface="宋体"/>
                <a:cs typeface="宋体"/>
              </a:rPr>
              <a:t>DNS</a:t>
            </a:r>
          </a:p>
          <a:p>
            <a:pPr marL="927100" indent="-457200">
              <a:lnSpc>
                <a:spcPts val="3295"/>
              </a:lnSpc>
              <a:buFont typeface="Arial" panose="020B0604020202020204" pitchFamily="34" charset="0"/>
              <a:buChar char="•"/>
              <a:tabLst>
                <a:tab pos="861694" algn="l"/>
              </a:tabLst>
            </a:pPr>
            <a:r>
              <a:rPr sz="2800" spc="-30" dirty="0" err="1" smtClean="0">
                <a:latin typeface="宋体"/>
                <a:cs typeface="宋体"/>
              </a:rPr>
              <a:t>配置域名、调解争端</a:t>
            </a:r>
            <a:endParaRPr sz="2800" dirty="0">
              <a:latin typeface="宋体"/>
              <a:cs typeface="宋体"/>
            </a:endParaRPr>
          </a:p>
        </p:txBody>
      </p:sp>
    </p:spTree>
    <p:extLst>
      <p:ext uri="{BB962C8B-B14F-4D97-AF65-F5344CB8AC3E}">
        <p14:creationId xmlns:p14="http://schemas.microsoft.com/office/powerpoint/2010/main" val="14146996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8340" y="1588261"/>
            <a:ext cx="3437890" cy="565785"/>
          </a:xfrm>
          <a:prstGeom prst="rect">
            <a:avLst/>
          </a:prstGeom>
        </p:spPr>
        <p:txBody>
          <a:bodyPr vert="horz" wrap="square" lIns="0" tIns="0" rIns="0" bIns="0" rtlCol="0">
            <a:noAutofit/>
          </a:bodyPr>
          <a:lstStyle/>
          <a:p>
            <a:pPr marL="12700">
              <a:lnSpc>
                <a:spcPct val="100000"/>
              </a:lnSpc>
            </a:pPr>
            <a:r>
              <a:rPr sz="3600" dirty="0" smtClean="0">
                <a:solidFill>
                  <a:srgbClr val="FF0000"/>
                </a:solidFill>
                <a:latin typeface="Comic Sans MS"/>
                <a:cs typeface="Comic Sans MS"/>
              </a:rPr>
              <a:t>IPv4</a:t>
            </a:r>
            <a:r>
              <a:rPr sz="3600" spc="-15" dirty="0" smtClean="0">
                <a:solidFill>
                  <a:srgbClr val="FF0000"/>
                </a:solidFill>
                <a:latin typeface="Comic Sans MS"/>
                <a:cs typeface="Comic Sans MS"/>
              </a:rPr>
              <a:t> </a:t>
            </a:r>
            <a:r>
              <a:rPr sz="3600" spc="0" dirty="0" smtClean="0">
                <a:solidFill>
                  <a:srgbClr val="FF0000"/>
                </a:solidFill>
                <a:latin typeface="宋体"/>
                <a:cs typeface="宋体"/>
              </a:rPr>
              <a:t>面临的问题</a:t>
            </a:r>
            <a:endParaRPr sz="3600">
              <a:latin typeface="宋体"/>
              <a:cs typeface="宋体"/>
            </a:endParaRPr>
          </a:p>
        </p:txBody>
      </p:sp>
      <p:sp>
        <p:nvSpPr>
          <p:cNvPr id="4" name="object 4"/>
          <p:cNvSpPr/>
          <p:nvPr/>
        </p:nvSpPr>
        <p:spPr>
          <a:xfrm>
            <a:off x="4803775" y="3436746"/>
            <a:ext cx="2536063" cy="440181"/>
          </a:xfrm>
          <a:custGeom>
            <a:avLst/>
            <a:gdLst/>
            <a:ahLst/>
            <a:cxnLst/>
            <a:rect l="l" t="t" r="r" b="b"/>
            <a:pathLst>
              <a:path w="2536063" h="440181">
                <a:moveTo>
                  <a:pt x="0" y="0"/>
                </a:moveTo>
                <a:lnTo>
                  <a:pt x="0" y="220090"/>
                </a:lnTo>
                <a:lnTo>
                  <a:pt x="2536063" y="220090"/>
                </a:lnTo>
                <a:lnTo>
                  <a:pt x="2536063" y="440181"/>
                </a:lnTo>
              </a:path>
            </a:pathLst>
          </a:custGeom>
          <a:ln w="25400">
            <a:solidFill>
              <a:srgbClr val="00A179"/>
            </a:solidFill>
          </a:ln>
        </p:spPr>
        <p:txBody>
          <a:bodyPr wrap="square" lIns="0" tIns="0" rIns="0" bIns="0" rtlCol="0">
            <a:noAutofit/>
          </a:bodyPr>
          <a:lstStyle/>
          <a:p>
            <a:endParaRPr/>
          </a:p>
        </p:txBody>
      </p:sp>
      <p:sp>
        <p:nvSpPr>
          <p:cNvPr id="5" name="object 5"/>
          <p:cNvSpPr/>
          <p:nvPr/>
        </p:nvSpPr>
        <p:spPr>
          <a:xfrm>
            <a:off x="4803775" y="3436746"/>
            <a:ext cx="0" cy="440181"/>
          </a:xfrm>
          <a:custGeom>
            <a:avLst/>
            <a:gdLst/>
            <a:ahLst/>
            <a:cxnLst/>
            <a:rect l="l" t="t" r="r" b="b"/>
            <a:pathLst>
              <a:path h="440181">
                <a:moveTo>
                  <a:pt x="0" y="0"/>
                </a:moveTo>
                <a:lnTo>
                  <a:pt x="0" y="440181"/>
                </a:lnTo>
              </a:path>
            </a:pathLst>
          </a:custGeom>
          <a:ln w="25400">
            <a:solidFill>
              <a:srgbClr val="00A179"/>
            </a:solidFill>
          </a:ln>
        </p:spPr>
        <p:txBody>
          <a:bodyPr wrap="square" lIns="0" tIns="0" rIns="0" bIns="0" rtlCol="0">
            <a:noAutofit/>
          </a:bodyPr>
          <a:lstStyle/>
          <a:p>
            <a:endParaRPr/>
          </a:p>
        </p:txBody>
      </p:sp>
      <p:sp>
        <p:nvSpPr>
          <p:cNvPr id="6" name="object 6"/>
          <p:cNvSpPr/>
          <p:nvPr/>
        </p:nvSpPr>
        <p:spPr>
          <a:xfrm>
            <a:off x="2267711" y="3436746"/>
            <a:ext cx="2536063" cy="440181"/>
          </a:xfrm>
          <a:custGeom>
            <a:avLst/>
            <a:gdLst/>
            <a:ahLst/>
            <a:cxnLst/>
            <a:rect l="l" t="t" r="r" b="b"/>
            <a:pathLst>
              <a:path w="2536063" h="440181">
                <a:moveTo>
                  <a:pt x="2536063" y="0"/>
                </a:moveTo>
                <a:lnTo>
                  <a:pt x="2536063" y="220090"/>
                </a:lnTo>
                <a:lnTo>
                  <a:pt x="0" y="220090"/>
                </a:lnTo>
                <a:lnTo>
                  <a:pt x="0" y="440181"/>
                </a:lnTo>
              </a:path>
            </a:pathLst>
          </a:custGeom>
          <a:ln w="25400">
            <a:solidFill>
              <a:srgbClr val="00A179"/>
            </a:solidFill>
          </a:ln>
        </p:spPr>
        <p:txBody>
          <a:bodyPr wrap="square" lIns="0" tIns="0" rIns="0" bIns="0" rtlCol="0">
            <a:noAutofit/>
          </a:bodyPr>
          <a:lstStyle/>
          <a:p>
            <a:endParaRPr/>
          </a:p>
        </p:txBody>
      </p:sp>
      <p:sp>
        <p:nvSpPr>
          <p:cNvPr id="7" name="object 7"/>
          <p:cNvSpPr/>
          <p:nvPr/>
        </p:nvSpPr>
        <p:spPr>
          <a:xfrm>
            <a:off x="3755771" y="2388768"/>
            <a:ext cx="2096007" cy="1047978"/>
          </a:xfrm>
          <a:custGeom>
            <a:avLst/>
            <a:gdLst/>
            <a:ahLst/>
            <a:cxnLst/>
            <a:rect l="l" t="t" r="r" b="b"/>
            <a:pathLst>
              <a:path w="2096007" h="1047978">
                <a:moveTo>
                  <a:pt x="0" y="1047978"/>
                </a:moveTo>
                <a:lnTo>
                  <a:pt x="2096007" y="1047978"/>
                </a:lnTo>
                <a:lnTo>
                  <a:pt x="2096007" y="0"/>
                </a:lnTo>
                <a:lnTo>
                  <a:pt x="0" y="0"/>
                </a:lnTo>
                <a:lnTo>
                  <a:pt x="0" y="1047978"/>
                </a:lnTo>
                <a:close/>
              </a:path>
            </a:pathLst>
          </a:custGeom>
          <a:solidFill>
            <a:srgbClr val="FFFFFF"/>
          </a:solidFill>
        </p:spPr>
        <p:txBody>
          <a:bodyPr wrap="square" lIns="0" tIns="0" rIns="0" bIns="0" rtlCol="0">
            <a:noAutofit/>
          </a:bodyPr>
          <a:lstStyle/>
          <a:p>
            <a:endParaRPr/>
          </a:p>
        </p:txBody>
      </p:sp>
      <p:sp>
        <p:nvSpPr>
          <p:cNvPr id="8" name="object 8"/>
          <p:cNvSpPr/>
          <p:nvPr/>
        </p:nvSpPr>
        <p:spPr>
          <a:xfrm>
            <a:off x="3755771" y="2388768"/>
            <a:ext cx="2096007" cy="1047978"/>
          </a:xfrm>
          <a:custGeom>
            <a:avLst/>
            <a:gdLst/>
            <a:ahLst/>
            <a:cxnLst/>
            <a:rect l="l" t="t" r="r" b="b"/>
            <a:pathLst>
              <a:path w="2096007" h="1047978">
                <a:moveTo>
                  <a:pt x="0" y="1047978"/>
                </a:moveTo>
                <a:lnTo>
                  <a:pt x="2096007" y="1047978"/>
                </a:lnTo>
                <a:lnTo>
                  <a:pt x="2096007" y="0"/>
                </a:lnTo>
                <a:lnTo>
                  <a:pt x="0" y="0"/>
                </a:lnTo>
                <a:lnTo>
                  <a:pt x="0" y="1047978"/>
                </a:lnTo>
                <a:close/>
              </a:path>
            </a:pathLst>
          </a:custGeom>
          <a:ln w="25400">
            <a:solidFill>
              <a:srgbClr val="00B889"/>
            </a:solidFill>
          </a:ln>
        </p:spPr>
        <p:txBody>
          <a:bodyPr wrap="square" lIns="0" tIns="0" rIns="0" bIns="0" rtlCol="0">
            <a:noAutofit/>
          </a:bodyPr>
          <a:lstStyle/>
          <a:p>
            <a:endParaRPr/>
          </a:p>
        </p:txBody>
      </p:sp>
      <p:sp>
        <p:nvSpPr>
          <p:cNvPr id="9" name="object 9"/>
          <p:cNvSpPr txBox="1"/>
          <p:nvPr/>
        </p:nvSpPr>
        <p:spPr>
          <a:xfrm>
            <a:off x="4021582" y="2394076"/>
            <a:ext cx="1566545" cy="989965"/>
          </a:xfrm>
          <a:prstGeom prst="rect">
            <a:avLst/>
          </a:prstGeom>
        </p:spPr>
        <p:txBody>
          <a:bodyPr vert="horz" wrap="square" lIns="0" tIns="0" rIns="0" bIns="0" rtlCol="0">
            <a:noAutofit/>
          </a:bodyPr>
          <a:lstStyle/>
          <a:p>
            <a:pPr marL="12700" marR="12700" indent="-1905" algn="ctr">
              <a:lnSpc>
                <a:spcPct val="108500"/>
              </a:lnSpc>
            </a:pPr>
            <a:r>
              <a:rPr sz="2000" spc="-10" dirty="0" smtClean="0">
                <a:latin typeface="Arial"/>
                <a:cs typeface="Arial"/>
              </a:rPr>
              <a:t>IPv</a:t>
            </a:r>
            <a:r>
              <a:rPr sz="2000" spc="0" dirty="0" smtClean="0">
                <a:latin typeface="Arial"/>
                <a:cs typeface="Arial"/>
              </a:rPr>
              <a:t>4</a:t>
            </a:r>
            <a:r>
              <a:rPr sz="2000" spc="0" dirty="0" smtClean="0">
                <a:latin typeface="宋体"/>
                <a:cs typeface="宋体"/>
              </a:rPr>
              <a:t>仅能提 供约</a:t>
            </a:r>
            <a:r>
              <a:rPr sz="2000" spc="0" dirty="0" smtClean="0">
                <a:latin typeface="Arial"/>
                <a:cs typeface="Arial"/>
              </a:rPr>
              <a:t>40</a:t>
            </a:r>
            <a:r>
              <a:rPr sz="2000" spc="0" dirty="0" smtClean="0">
                <a:latin typeface="宋体"/>
                <a:cs typeface="宋体"/>
              </a:rPr>
              <a:t>亿个</a:t>
            </a:r>
            <a:r>
              <a:rPr sz="2000" spc="-10" dirty="0" smtClean="0">
                <a:latin typeface="Arial"/>
                <a:cs typeface="Arial"/>
              </a:rPr>
              <a:t>IP </a:t>
            </a:r>
            <a:r>
              <a:rPr sz="2000" spc="0" dirty="0" smtClean="0">
                <a:latin typeface="宋体"/>
                <a:cs typeface="宋体"/>
              </a:rPr>
              <a:t>地址</a:t>
            </a:r>
            <a:endParaRPr sz="2000">
              <a:latin typeface="宋体"/>
              <a:cs typeface="宋体"/>
            </a:endParaRPr>
          </a:p>
        </p:txBody>
      </p:sp>
      <p:sp>
        <p:nvSpPr>
          <p:cNvPr id="10" name="object 10"/>
          <p:cNvSpPr/>
          <p:nvPr/>
        </p:nvSpPr>
        <p:spPr>
          <a:xfrm>
            <a:off x="1219682" y="3876954"/>
            <a:ext cx="2096007" cy="1047978"/>
          </a:xfrm>
          <a:custGeom>
            <a:avLst/>
            <a:gdLst/>
            <a:ahLst/>
            <a:cxnLst/>
            <a:rect l="l" t="t" r="r" b="b"/>
            <a:pathLst>
              <a:path w="2096007" h="1047978">
                <a:moveTo>
                  <a:pt x="0" y="1047978"/>
                </a:moveTo>
                <a:lnTo>
                  <a:pt x="2096007" y="1047978"/>
                </a:lnTo>
                <a:lnTo>
                  <a:pt x="2096007" y="0"/>
                </a:lnTo>
                <a:lnTo>
                  <a:pt x="0" y="0"/>
                </a:lnTo>
                <a:lnTo>
                  <a:pt x="0" y="1047978"/>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219682" y="3876954"/>
            <a:ext cx="2096007" cy="1047978"/>
          </a:xfrm>
          <a:custGeom>
            <a:avLst/>
            <a:gdLst/>
            <a:ahLst/>
            <a:cxnLst/>
            <a:rect l="l" t="t" r="r" b="b"/>
            <a:pathLst>
              <a:path w="2096007" h="1047978">
                <a:moveTo>
                  <a:pt x="0" y="1047978"/>
                </a:moveTo>
                <a:lnTo>
                  <a:pt x="2096007" y="1047978"/>
                </a:lnTo>
                <a:lnTo>
                  <a:pt x="2096007" y="0"/>
                </a:lnTo>
                <a:lnTo>
                  <a:pt x="0" y="0"/>
                </a:lnTo>
                <a:lnTo>
                  <a:pt x="0" y="1047978"/>
                </a:lnTo>
                <a:close/>
              </a:path>
            </a:pathLst>
          </a:custGeom>
          <a:ln w="25400">
            <a:solidFill>
              <a:srgbClr val="00B889"/>
            </a:solidFill>
          </a:ln>
        </p:spPr>
        <p:txBody>
          <a:bodyPr wrap="square" lIns="0" tIns="0" rIns="0" bIns="0" rtlCol="0">
            <a:noAutofit/>
          </a:bodyPr>
          <a:lstStyle/>
          <a:p>
            <a:endParaRPr/>
          </a:p>
        </p:txBody>
      </p:sp>
      <p:sp>
        <p:nvSpPr>
          <p:cNvPr id="12" name="object 12"/>
          <p:cNvSpPr txBox="1"/>
          <p:nvPr/>
        </p:nvSpPr>
        <p:spPr>
          <a:xfrm>
            <a:off x="1491233" y="4238752"/>
            <a:ext cx="1552575" cy="302895"/>
          </a:xfrm>
          <a:prstGeom prst="rect">
            <a:avLst/>
          </a:prstGeom>
        </p:spPr>
        <p:txBody>
          <a:bodyPr vert="horz" wrap="square" lIns="0" tIns="0" rIns="0" bIns="0" rtlCol="0">
            <a:noAutofit/>
          </a:bodyPr>
          <a:lstStyle/>
          <a:p>
            <a:pPr marL="12700">
              <a:lnSpc>
                <a:spcPts val="2380"/>
              </a:lnSpc>
            </a:pPr>
            <a:r>
              <a:rPr sz="2000" dirty="0" smtClean="0">
                <a:solidFill>
                  <a:srgbClr val="FF0000"/>
                </a:solidFill>
                <a:latin typeface="宋体"/>
                <a:cs typeface="宋体"/>
              </a:rPr>
              <a:t>地址空间不足</a:t>
            </a:r>
            <a:endParaRPr sz="2000" dirty="0">
              <a:solidFill>
                <a:srgbClr val="FF0000"/>
              </a:solidFill>
              <a:latin typeface="宋体"/>
              <a:cs typeface="宋体"/>
            </a:endParaRPr>
          </a:p>
        </p:txBody>
      </p:sp>
      <p:sp>
        <p:nvSpPr>
          <p:cNvPr id="13" name="object 13"/>
          <p:cNvSpPr/>
          <p:nvPr/>
        </p:nvSpPr>
        <p:spPr>
          <a:xfrm>
            <a:off x="3755771" y="3876954"/>
            <a:ext cx="2096007" cy="1047978"/>
          </a:xfrm>
          <a:custGeom>
            <a:avLst/>
            <a:gdLst/>
            <a:ahLst/>
            <a:cxnLst/>
            <a:rect l="l" t="t" r="r" b="b"/>
            <a:pathLst>
              <a:path w="2096007" h="1047978">
                <a:moveTo>
                  <a:pt x="0" y="1047978"/>
                </a:moveTo>
                <a:lnTo>
                  <a:pt x="2096007" y="1047978"/>
                </a:lnTo>
                <a:lnTo>
                  <a:pt x="2096007" y="0"/>
                </a:lnTo>
                <a:lnTo>
                  <a:pt x="0" y="0"/>
                </a:lnTo>
                <a:lnTo>
                  <a:pt x="0" y="1047978"/>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3755771" y="3876954"/>
            <a:ext cx="2096007" cy="1047978"/>
          </a:xfrm>
          <a:custGeom>
            <a:avLst/>
            <a:gdLst/>
            <a:ahLst/>
            <a:cxnLst/>
            <a:rect l="l" t="t" r="r" b="b"/>
            <a:pathLst>
              <a:path w="2096007" h="1047978">
                <a:moveTo>
                  <a:pt x="0" y="1047978"/>
                </a:moveTo>
                <a:lnTo>
                  <a:pt x="2096007" y="1047978"/>
                </a:lnTo>
                <a:lnTo>
                  <a:pt x="2096007" y="0"/>
                </a:lnTo>
                <a:lnTo>
                  <a:pt x="0" y="0"/>
                </a:lnTo>
                <a:lnTo>
                  <a:pt x="0" y="1047978"/>
                </a:lnTo>
                <a:close/>
              </a:path>
            </a:pathLst>
          </a:custGeom>
          <a:ln w="25400">
            <a:solidFill>
              <a:srgbClr val="00B889"/>
            </a:solidFill>
          </a:ln>
        </p:spPr>
        <p:txBody>
          <a:bodyPr wrap="square" lIns="0" tIns="0" rIns="0" bIns="0" rtlCol="0">
            <a:noAutofit/>
          </a:bodyPr>
          <a:lstStyle/>
          <a:p>
            <a:endParaRPr/>
          </a:p>
        </p:txBody>
      </p:sp>
      <p:sp>
        <p:nvSpPr>
          <p:cNvPr id="15" name="object 15"/>
          <p:cNvSpPr txBox="1"/>
          <p:nvPr/>
        </p:nvSpPr>
        <p:spPr>
          <a:xfrm>
            <a:off x="4155694" y="4238752"/>
            <a:ext cx="1297940" cy="302895"/>
          </a:xfrm>
          <a:prstGeom prst="rect">
            <a:avLst/>
          </a:prstGeom>
        </p:spPr>
        <p:txBody>
          <a:bodyPr vert="horz" wrap="square" lIns="0" tIns="0" rIns="0" bIns="0" rtlCol="0">
            <a:noAutofit/>
          </a:bodyPr>
          <a:lstStyle/>
          <a:p>
            <a:pPr marL="12700">
              <a:lnSpc>
                <a:spcPts val="2380"/>
              </a:lnSpc>
            </a:pPr>
            <a:r>
              <a:rPr sz="2000" dirty="0" smtClean="0">
                <a:latin typeface="宋体"/>
                <a:cs typeface="宋体"/>
              </a:rPr>
              <a:t>路由表膨胀</a:t>
            </a:r>
            <a:endParaRPr sz="2000">
              <a:latin typeface="宋体"/>
              <a:cs typeface="宋体"/>
            </a:endParaRPr>
          </a:p>
        </p:txBody>
      </p:sp>
      <p:sp>
        <p:nvSpPr>
          <p:cNvPr id="16" name="object 16"/>
          <p:cNvSpPr/>
          <p:nvPr/>
        </p:nvSpPr>
        <p:spPr>
          <a:xfrm>
            <a:off x="6291960" y="3876954"/>
            <a:ext cx="2096008" cy="1047978"/>
          </a:xfrm>
          <a:custGeom>
            <a:avLst/>
            <a:gdLst/>
            <a:ahLst/>
            <a:cxnLst/>
            <a:rect l="l" t="t" r="r" b="b"/>
            <a:pathLst>
              <a:path w="2096007" h="1047978">
                <a:moveTo>
                  <a:pt x="0" y="1047978"/>
                </a:moveTo>
                <a:lnTo>
                  <a:pt x="2096008" y="1047978"/>
                </a:lnTo>
                <a:lnTo>
                  <a:pt x="2096008" y="0"/>
                </a:lnTo>
                <a:lnTo>
                  <a:pt x="0" y="0"/>
                </a:lnTo>
                <a:lnTo>
                  <a:pt x="0" y="1047978"/>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6291960" y="3876954"/>
            <a:ext cx="2096008" cy="1047978"/>
          </a:xfrm>
          <a:custGeom>
            <a:avLst/>
            <a:gdLst/>
            <a:ahLst/>
            <a:cxnLst/>
            <a:rect l="l" t="t" r="r" b="b"/>
            <a:pathLst>
              <a:path w="2096007" h="1047978">
                <a:moveTo>
                  <a:pt x="0" y="1047978"/>
                </a:moveTo>
                <a:lnTo>
                  <a:pt x="2096008" y="1047978"/>
                </a:lnTo>
                <a:lnTo>
                  <a:pt x="2096008" y="0"/>
                </a:lnTo>
                <a:lnTo>
                  <a:pt x="0" y="0"/>
                </a:lnTo>
                <a:lnTo>
                  <a:pt x="0" y="1047978"/>
                </a:lnTo>
                <a:close/>
              </a:path>
            </a:pathLst>
          </a:custGeom>
          <a:ln w="25400">
            <a:solidFill>
              <a:srgbClr val="00B889"/>
            </a:solidFill>
          </a:ln>
        </p:spPr>
        <p:txBody>
          <a:bodyPr wrap="square" lIns="0" tIns="0" rIns="0" bIns="0" rtlCol="0">
            <a:noAutofit/>
          </a:bodyPr>
          <a:lstStyle/>
          <a:p>
            <a:endParaRPr/>
          </a:p>
        </p:txBody>
      </p:sp>
      <p:sp>
        <p:nvSpPr>
          <p:cNvPr id="18" name="object 18"/>
          <p:cNvSpPr txBox="1"/>
          <p:nvPr/>
        </p:nvSpPr>
        <p:spPr>
          <a:xfrm>
            <a:off x="6818756" y="4047616"/>
            <a:ext cx="1043940" cy="659130"/>
          </a:xfrm>
          <a:prstGeom prst="rect">
            <a:avLst/>
          </a:prstGeom>
        </p:spPr>
        <p:txBody>
          <a:bodyPr vert="horz" wrap="square" lIns="0" tIns="0" rIns="0" bIns="0" rtlCol="0">
            <a:noAutofit/>
          </a:bodyPr>
          <a:lstStyle/>
          <a:p>
            <a:pPr marL="12700" marR="12700">
              <a:lnSpc>
                <a:spcPct val="108500"/>
              </a:lnSpc>
            </a:pPr>
            <a:r>
              <a:rPr sz="2000" dirty="0" smtClean="0">
                <a:latin typeface="宋体"/>
                <a:cs typeface="宋体"/>
              </a:rPr>
              <a:t>服务质量 无法保证</a:t>
            </a:r>
            <a:endParaRPr sz="2000">
              <a:latin typeface="宋体"/>
              <a:cs typeface="宋体"/>
            </a:endParaRPr>
          </a:p>
        </p:txBody>
      </p:sp>
      <p:sp>
        <p:nvSpPr>
          <p:cNvPr id="19" name="object 19"/>
          <p:cNvSpPr txBox="1"/>
          <p:nvPr/>
        </p:nvSpPr>
        <p:spPr>
          <a:xfrm>
            <a:off x="1122680" y="5033517"/>
            <a:ext cx="1978025" cy="832485"/>
          </a:xfrm>
          <a:prstGeom prst="rect">
            <a:avLst/>
          </a:prstGeom>
        </p:spPr>
        <p:txBody>
          <a:bodyPr vert="horz" wrap="square" lIns="0" tIns="0" rIns="0" bIns="0" rtlCol="0">
            <a:noAutofit/>
          </a:bodyPr>
          <a:lstStyle/>
          <a:p>
            <a:pPr marL="12700">
              <a:lnSpc>
                <a:spcPct val="100000"/>
              </a:lnSpc>
            </a:pPr>
            <a:r>
              <a:rPr sz="3600" spc="-7" baseline="-16203" dirty="0" smtClean="0">
                <a:latin typeface="Arial"/>
                <a:cs typeface="Arial"/>
              </a:rPr>
              <a:t>2</a:t>
            </a:r>
            <a:r>
              <a:rPr sz="1600" spc="-10" dirty="0" smtClean="0">
                <a:latin typeface="Arial"/>
                <a:cs typeface="Arial"/>
              </a:rPr>
              <a:t>32</a:t>
            </a:r>
            <a:r>
              <a:rPr sz="1600" spc="215" dirty="0" smtClean="0">
                <a:latin typeface="Arial"/>
                <a:cs typeface="Arial"/>
              </a:rPr>
              <a:t> </a:t>
            </a:r>
            <a:r>
              <a:rPr sz="3600" spc="-22" baseline="-16203" dirty="0" smtClean="0">
                <a:latin typeface="Arial"/>
                <a:cs typeface="Arial"/>
              </a:rPr>
              <a:t>=</a:t>
            </a:r>
            <a:r>
              <a:rPr sz="3600" spc="-30" baseline="-16203" dirty="0" smtClean="0">
                <a:latin typeface="Arial"/>
                <a:cs typeface="Arial"/>
              </a:rPr>
              <a:t> </a:t>
            </a:r>
            <a:r>
              <a:rPr sz="3600" spc="0" baseline="-16203" dirty="0" smtClean="0">
                <a:latin typeface="Arial"/>
                <a:cs typeface="Arial"/>
              </a:rPr>
              <a:t>(2</a:t>
            </a:r>
            <a:r>
              <a:rPr sz="1600" spc="-10" dirty="0" smtClean="0">
                <a:latin typeface="Arial"/>
                <a:cs typeface="Arial"/>
              </a:rPr>
              <a:t>10</a:t>
            </a:r>
            <a:r>
              <a:rPr sz="3600" spc="-15" baseline="-16203" dirty="0" smtClean="0">
                <a:latin typeface="Arial"/>
                <a:cs typeface="Arial"/>
              </a:rPr>
              <a:t>)</a:t>
            </a:r>
            <a:r>
              <a:rPr sz="1600" spc="-10" dirty="0" smtClean="0">
                <a:latin typeface="Arial"/>
                <a:cs typeface="Arial"/>
              </a:rPr>
              <a:t>3</a:t>
            </a:r>
            <a:r>
              <a:rPr sz="1600" spc="215" dirty="0" smtClean="0">
                <a:latin typeface="Arial"/>
                <a:cs typeface="Arial"/>
              </a:rPr>
              <a:t> </a:t>
            </a:r>
            <a:r>
              <a:rPr sz="3600" spc="-7" baseline="-16203" dirty="0" smtClean="0">
                <a:latin typeface="Arial"/>
                <a:cs typeface="Arial"/>
              </a:rPr>
              <a:t>2</a:t>
            </a:r>
            <a:r>
              <a:rPr sz="1600" spc="-10" dirty="0" smtClean="0">
                <a:latin typeface="Arial"/>
                <a:cs typeface="Arial"/>
              </a:rPr>
              <a:t>2</a:t>
            </a:r>
            <a:endParaRPr sz="1600">
              <a:latin typeface="Arial"/>
              <a:cs typeface="Arial"/>
            </a:endParaRPr>
          </a:p>
          <a:p>
            <a:pPr>
              <a:lnSpc>
                <a:spcPts val="700"/>
              </a:lnSpc>
              <a:spcBef>
                <a:spcPts val="19"/>
              </a:spcBef>
            </a:pPr>
            <a:endParaRPr sz="700"/>
          </a:p>
          <a:p>
            <a:pPr marL="12700">
              <a:lnSpc>
                <a:spcPct val="100000"/>
              </a:lnSpc>
            </a:pPr>
            <a:r>
              <a:rPr sz="2400" dirty="0" smtClean="0">
                <a:latin typeface="Arial"/>
                <a:cs typeface="Arial"/>
              </a:rPr>
              <a:t>=(10</a:t>
            </a:r>
            <a:r>
              <a:rPr sz="2400" spc="-15" baseline="24305" dirty="0" smtClean="0">
                <a:latin typeface="Arial"/>
                <a:cs typeface="Arial"/>
              </a:rPr>
              <a:t>3</a:t>
            </a:r>
            <a:r>
              <a:rPr sz="2400" spc="-10" dirty="0" smtClean="0">
                <a:latin typeface="Arial"/>
                <a:cs typeface="Arial"/>
              </a:rPr>
              <a:t>)</a:t>
            </a:r>
            <a:r>
              <a:rPr sz="2400" spc="-15" baseline="24305" dirty="0" smtClean="0">
                <a:latin typeface="Arial"/>
                <a:cs typeface="Arial"/>
              </a:rPr>
              <a:t>3</a:t>
            </a:r>
            <a:r>
              <a:rPr sz="2400" spc="300" baseline="24305" dirty="0" smtClean="0">
                <a:latin typeface="Arial"/>
                <a:cs typeface="Arial"/>
              </a:rPr>
              <a:t> </a:t>
            </a:r>
            <a:r>
              <a:rPr sz="2400" spc="0" dirty="0" smtClean="0">
                <a:latin typeface="Arial"/>
                <a:cs typeface="Arial"/>
              </a:rPr>
              <a:t>4</a:t>
            </a:r>
            <a:r>
              <a:rPr sz="2400" spc="-5" dirty="0" smtClean="0">
                <a:latin typeface="Arial"/>
                <a:cs typeface="Arial"/>
              </a:rPr>
              <a:t> </a:t>
            </a:r>
            <a:r>
              <a:rPr sz="2400" spc="-15" dirty="0" smtClean="0">
                <a:latin typeface="Arial"/>
                <a:cs typeface="Arial"/>
              </a:rPr>
              <a:t>= </a:t>
            </a:r>
            <a:r>
              <a:rPr sz="2400" spc="-20" dirty="0" smtClean="0">
                <a:latin typeface="Arial"/>
                <a:cs typeface="Arial"/>
              </a:rPr>
              <a:t>4G</a:t>
            </a:r>
            <a:endParaRPr sz="2400">
              <a:latin typeface="Arial"/>
              <a:cs typeface="Arial"/>
            </a:endParaRPr>
          </a:p>
        </p:txBody>
      </p:sp>
      <p:sp>
        <p:nvSpPr>
          <p:cNvPr id="20" name="object 20"/>
          <p:cNvSpPr txBox="1"/>
          <p:nvPr/>
        </p:nvSpPr>
        <p:spPr>
          <a:xfrm>
            <a:off x="3715258" y="4983988"/>
            <a:ext cx="2316480" cy="1522095"/>
          </a:xfrm>
          <a:prstGeom prst="rect">
            <a:avLst/>
          </a:prstGeom>
        </p:spPr>
        <p:txBody>
          <a:bodyPr vert="horz" wrap="square" lIns="0" tIns="0" rIns="0" bIns="0" rtlCol="0">
            <a:noAutofit/>
          </a:bodyPr>
          <a:lstStyle/>
          <a:p>
            <a:pPr marL="12700" marR="12700">
              <a:lnSpc>
                <a:spcPct val="100000"/>
              </a:lnSpc>
            </a:pPr>
            <a:r>
              <a:rPr sz="2000" dirty="0" smtClean="0">
                <a:latin typeface="Arial"/>
                <a:cs typeface="Arial"/>
              </a:rPr>
              <a:t>CID</a:t>
            </a:r>
            <a:r>
              <a:rPr sz="2000" spc="5" dirty="0" smtClean="0">
                <a:latin typeface="Arial"/>
                <a:cs typeface="Arial"/>
              </a:rPr>
              <a:t>R</a:t>
            </a:r>
            <a:r>
              <a:rPr sz="2000" spc="0" dirty="0" smtClean="0">
                <a:latin typeface="宋体"/>
                <a:cs typeface="宋体"/>
              </a:rPr>
              <a:t>编址虽能充分 利用地址，但层次混 乱，产生大量无法聚 合的地址碎片，路由 </a:t>
            </a:r>
            <a:r>
              <a:rPr sz="2000" spc="-5" dirty="0" smtClean="0">
                <a:latin typeface="宋体"/>
                <a:cs typeface="宋体"/>
              </a:rPr>
              <a:t>表的记录快速增加</a:t>
            </a:r>
            <a:endParaRPr sz="2000">
              <a:latin typeface="宋体"/>
              <a:cs typeface="宋体"/>
            </a:endParaRPr>
          </a:p>
        </p:txBody>
      </p:sp>
      <p:sp>
        <p:nvSpPr>
          <p:cNvPr id="21" name="object 21"/>
          <p:cNvSpPr txBox="1"/>
          <p:nvPr/>
        </p:nvSpPr>
        <p:spPr>
          <a:xfrm>
            <a:off x="6452108" y="5212333"/>
            <a:ext cx="1807210" cy="607695"/>
          </a:xfrm>
          <a:prstGeom prst="rect">
            <a:avLst/>
          </a:prstGeom>
        </p:spPr>
        <p:txBody>
          <a:bodyPr vert="horz" wrap="square" lIns="0" tIns="0" rIns="0" bIns="0" rtlCol="0">
            <a:noAutofit/>
          </a:bodyPr>
          <a:lstStyle/>
          <a:p>
            <a:pPr marL="12700">
              <a:lnSpc>
                <a:spcPct val="100000"/>
              </a:lnSpc>
            </a:pPr>
            <a:r>
              <a:rPr sz="2000" spc="-5" dirty="0" smtClean="0">
                <a:latin typeface="宋体"/>
                <a:cs typeface="宋体"/>
              </a:rPr>
              <a:t>缺乏明确有效的</a:t>
            </a:r>
            <a:endParaRPr sz="2000">
              <a:latin typeface="宋体"/>
              <a:cs typeface="宋体"/>
            </a:endParaRPr>
          </a:p>
          <a:p>
            <a:pPr marL="12700">
              <a:lnSpc>
                <a:spcPts val="2305"/>
              </a:lnSpc>
            </a:pPr>
            <a:r>
              <a:rPr sz="2000" dirty="0" smtClean="0">
                <a:latin typeface="Arial"/>
                <a:cs typeface="Arial"/>
              </a:rPr>
              <a:t>Qo</a:t>
            </a:r>
            <a:r>
              <a:rPr sz="2000" spc="-5" dirty="0" smtClean="0">
                <a:latin typeface="Arial"/>
                <a:cs typeface="Arial"/>
              </a:rPr>
              <a:t>S</a:t>
            </a:r>
            <a:r>
              <a:rPr sz="2000" spc="0" dirty="0" smtClean="0">
                <a:latin typeface="宋体"/>
                <a:cs typeface="宋体"/>
              </a:rPr>
              <a:t>优先级信息</a:t>
            </a:r>
            <a:endParaRPr sz="2000">
              <a:latin typeface="宋体"/>
              <a:cs typeface="宋体"/>
            </a:endParaRPr>
          </a:p>
        </p:txBody>
      </p:sp>
      <p:sp>
        <p:nvSpPr>
          <p:cNvPr id="2" name="标题 1"/>
          <p:cNvSpPr>
            <a:spLocks noGrp="1"/>
          </p:cNvSpPr>
          <p:nvPr>
            <p:ph type="title"/>
          </p:nvPr>
        </p:nvSpPr>
        <p:spPr/>
        <p:txBody>
          <a:bodyPr/>
          <a:lstStyle/>
          <a:p>
            <a:pPr algn="l"/>
            <a:r>
              <a:rPr lang="en-US" altLang="zh-CN" sz="4000" dirty="0" smtClean="0">
                <a:solidFill>
                  <a:schemeClr val="tx1"/>
                </a:solidFill>
              </a:rPr>
              <a:t>IPv6</a:t>
            </a:r>
            <a:endParaRPr lang="zh-CN" altLang="en-US" sz="4000" dirty="0">
              <a:solidFill>
                <a:schemeClr val="tx1"/>
              </a:solidFill>
            </a:endParaRPr>
          </a:p>
        </p:txBody>
      </p:sp>
    </p:spTree>
    <p:extLst>
      <p:ext uri="{BB962C8B-B14F-4D97-AF65-F5344CB8AC3E}">
        <p14:creationId xmlns:p14="http://schemas.microsoft.com/office/powerpoint/2010/main" val="421237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2860" algn="l">
              <a:lnSpc>
                <a:spcPts val="4560"/>
              </a:lnSpc>
            </a:pPr>
            <a:r>
              <a:rPr sz="4000" b="1" spc="-30" dirty="0" smtClean="0">
                <a:solidFill>
                  <a:schemeClr val="tx1"/>
                </a:solidFill>
                <a:latin typeface="黑体"/>
                <a:cs typeface="黑体"/>
              </a:rPr>
              <a:t>通</a:t>
            </a:r>
            <a:r>
              <a:rPr sz="4000" b="1" spc="-40" dirty="0" smtClean="0">
                <a:solidFill>
                  <a:schemeClr val="tx1"/>
                </a:solidFill>
                <a:latin typeface="黑体"/>
                <a:cs typeface="黑体"/>
              </a:rPr>
              <a:t>过内</a:t>
            </a:r>
            <a:r>
              <a:rPr sz="4000" b="1" spc="-25" dirty="0" smtClean="0">
                <a:solidFill>
                  <a:schemeClr val="tx1"/>
                </a:solidFill>
                <a:latin typeface="黑体"/>
                <a:cs typeface="黑体"/>
              </a:rPr>
              <a:t>存</a:t>
            </a:r>
            <a:r>
              <a:rPr sz="4000" b="1" spc="-40" dirty="0" smtClean="0">
                <a:solidFill>
                  <a:schemeClr val="tx1"/>
                </a:solidFill>
                <a:latin typeface="黑体"/>
                <a:cs typeface="黑体"/>
              </a:rPr>
              <a:t>交换</a:t>
            </a:r>
            <a:endParaRPr sz="4000" b="1" dirty="0">
              <a:solidFill>
                <a:schemeClr val="tx1"/>
              </a:solidFill>
              <a:latin typeface="黑体"/>
              <a:cs typeface="黑体"/>
            </a:endParaRPr>
          </a:p>
        </p:txBody>
      </p:sp>
      <p:sp>
        <p:nvSpPr>
          <p:cNvPr id="3" name="object 3"/>
          <p:cNvSpPr txBox="1"/>
          <p:nvPr/>
        </p:nvSpPr>
        <p:spPr>
          <a:xfrm>
            <a:off x="618540" y="1066800"/>
            <a:ext cx="7106284" cy="1236345"/>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宋体"/>
                <a:cs typeface="宋体"/>
              </a:rPr>
              <a:t>第一代路由器</a:t>
            </a:r>
            <a:endParaRPr sz="2400" dirty="0">
              <a:latin typeface="宋体"/>
              <a:cs typeface="宋体"/>
            </a:endParaRPr>
          </a:p>
          <a:p>
            <a:pPr>
              <a:lnSpc>
                <a:spcPts val="550"/>
              </a:lnSpc>
              <a:spcBef>
                <a:spcPts val="25"/>
              </a:spcBef>
            </a:pPr>
            <a:endParaRPr sz="550" dirty="0"/>
          </a:p>
          <a:p>
            <a:pPr marL="12700">
              <a:lnSpc>
                <a:spcPct val="100000"/>
              </a:lnSpc>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1650" spc="-130" dirty="0" smtClean="0">
                <a:solidFill>
                  <a:srgbClr val="006FC0"/>
                </a:solidFill>
                <a:latin typeface="Times New Roman"/>
                <a:cs typeface="Times New Roman"/>
              </a:rPr>
              <a:t> </a:t>
            </a:r>
            <a:r>
              <a:rPr sz="2400" spc="0" dirty="0" smtClean="0">
                <a:latin typeface="宋体"/>
                <a:cs typeface="宋体"/>
              </a:rPr>
              <a:t>分组由系统</a:t>
            </a:r>
            <a:r>
              <a:rPr sz="2400" spc="-480" dirty="0" smtClean="0">
                <a:latin typeface="宋体"/>
                <a:cs typeface="宋体"/>
              </a:rPr>
              <a:t> </a:t>
            </a:r>
            <a:r>
              <a:rPr sz="2400" spc="-15" dirty="0" smtClean="0">
                <a:latin typeface="Comic Sans MS"/>
                <a:cs typeface="Comic Sans MS"/>
              </a:rPr>
              <a:t>CPU</a:t>
            </a:r>
            <a:r>
              <a:rPr sz="2400" spc="-15" dirty="0" smtClean="0">
                <a:latin typeface="宋体"/>
                <a:cs typeface="宋体"/>
              </a:rPr>
              <a:t>复制，由计算机充当路由器功能</a:t>
            </a:r>
            <a:endParaRPr sz="2400" dirty="0">
              <a:latin typeface="宋体"/>
              <a:cs typeface="宋体"/>
            </a:endParaRPr>
          </a:p>
          <a:p>
            <a:pPr>
              <a:lnSpc>
                <a:spcPts val="550"/>
              </a:lnSpc>
              <a:spcBef>
                <a:spcPts val="27"/>
              </a:spcBef>
            </a:pPr>
            <a:endParaRPr sz="550" dirty="0"/>
          </a:p>
          <a:p>
            <a:pPr marL="354965" indent="-342900">
              <a:lnSpc>
                <a:spcPts val="2820"/>
              </a:lnSpc>
              <a:buClr>
                <a:srgbClr val="006FC0"/>
              </a:buClr>
              <a:buSzPct val="68750"/>
              <a:buFont typeface="Wingdings" panose="05000000000000000000" pitchFamily="2" charset="2"/>
              <a:buChar char="p"/>
              <a:tabLst>
                <a:tab pos="291465" algn="l"/>
              </a:tabLst>
            </a:pPr>
            <a:r>
              <a:rPr sz="2400" spc="0" dirty="0" smtClean="0">
                <a:latin typeface="宋体"/>
                <a:cs typeface="宋体"/>
              </a:rPr>
              <a:t>速度受内存带宽的</a:t>
            </a:r>
            <a:r>
              <a:rPr sz="2400" spc="0" smtClean="0">
                <a:latin typeface="宋体"/>
                <a:cs typeface="宋体"/>
              </a:rPr>
              <a:t>限制</a:t>
            </a:r>
            <a:endParaRPr sz="2000" dirty="0">
              <a:latin typeface="Comic Sans MS"/>
              <a:cs typeface="Comic Sans MS"/>
            </a:endParaRPr>
          </a:p>
        </p:txBody>
      </p:sp>
      <p:sp>
        <p:nvSpPr>
          <p:cNvPr id="4" name="object 4"/>
          <p:cNvSpPr/>
          <p:nvPr/>
        </p:nvSpPr>
        <p:spPr>
          <a:xfrm>
            <a:off x="2978150" y="3171316"/>
            <a:ext cx="838200" cy="685800"/>
          </a:xfrm>
          <a:custGeom>
            <a:avLst/>
            <a:gdLst/>
            <a:ahLst/>
            <a:cxnLst/>
            <a:rect l="l" t="t" r="r" b="b"/>
            <a:pathLst>
              <a:path w="838200" h="685800">
                <a:moveTo>
                  <a:pt x="0" y="685800"/>
                </a:moveTo>
                <a:lnTo>
                  <a:pt x="838200" y="685800"/>
                </a:lnTo>
                <a:lnTo>
                  <a:pt x="838200" y="0"/>
                </a:lnTo>
                <a:lnTo>
                  <a:pt x="0" y="0"/>
                </a:lnTo>
                <a:lnTo>
                  <a:pt x="0" y="685800"/>
                </a:lnTo>
                <a:close/>
              </a:path>
            </a:pathLst>
          </a:custGeom>
          <a:ln w="9525">
            <a:solidFill>
              <a:srgbClr val="000000"/>
            </a:solidFill>
          </a:ln>
        </p:spPr>
        <p:txBody>
          <a:bodyPr wrap="square" lIns="0" tIns="0" rIns="0" bIns="0" rtlCol="0">
            <a:noAutofit/>
          </a:bodyPr>
          <a:lstStyle/>
          <a:p>
            <a:endParaRPr/>
          </a:p>
        </p:txBody>
      </p:sp>
      <p:sp>
        <p:nvSpPr>
          <p:cNvPr id="5" name="object 5"/>
          <p:cNvSpPr/>
          <p:nvPr/>
        </p:nvSpPr>
        <p:spPr>
          <a:xfrm>
            <a:off x="6254750" y="3171316"/>
            <a:ext cx="838200" cy="685800"/>
          </a:xfrm>
          <a:custGeom>
            <a:avLst/>
            <a:gdLst/>
            <a:ahLst/>
            <a:cxnLst/>
            <a:rect l="l" t="t" r="r" b="b"/>
            <a:pathLst>
              <a:path w="838200" h="685800">
                <a:moveTo>
                  <a:pt x="0" y="685800"/>
                </a:moveTo>
                <a:lnTo>
                  <a:pt x="838200" y="685800"/>
                </a:lnTo>
                <a:lnTo>
                  <a:pt x="838200" y="0"/>
                </a:lnTo>
                <a:lnTo>
                  <a:pt x="0" y="0"/>
                </a:lnTo>
                <a:lnTo>
                  <a:pt x="0" y="685800"/>
                </a:lnTo>
                <a:close/>
              </a:path>
            </a:pathLst>
          </a:custGeom>
          <a:ln w="9525">
            <a:solidFill>
              <a:srgbClr val="000000"/>
            </a:solidFill>
          </a:ln>
        </p:spPr>
        <p:txBody>
          <a:bodyPr wrap="square" lIns="0" tIns="0" rIns="0" bIns="0" rtlCol="0">
            <a:noAutofit/>
          </a:bodyPr>
          <a:lstStyle/>
          <a:p>
            <a:endParaRPr/>
          </a:p>
        </p:txBody>
      </p:sp>
      <p:sp>
        <p:nvSpPr>
          <p:cNvPr id="6" name="object 6"/>
          <p:cNvSpPr/>
          <p:nvPr/>
        </p:nvSpPr>
        <p:spPr>
          <a:xfrm>
            <a:off x="4197350" y="2866516"/>
            <a:ext cx="1752600" cy="990600"/>
          </a:xfrm>
          <a:custGeom>
            <a:avLst/>
            <a:gdLst/>
            <a:ahLst/>
            <a:cxnLst/>
            <a:rect l="l" t="t" r="r" b="b"/>
            <a:pathLst>
              <a:path w="1752600" h="990600">
                <a:moveTo>
                  <a:pt x="0" y="990600"/>
                </a:moveTo>
                <a:lnTo>
                  <a:pt x="1752600" y="990600"/>
                </a:lnTo>
                <a:lnTo>
                  <a:pt x="1752600" y="0"/>
                </a:lnTo>
                <a:lnTo>
                  <a:pt x="0" y="0"/>
                </a:lnTo>
                <a:lnTo>
                  <a:pt x="0" y="990600"/>
                </a:lnTo>
                <a:close/>
              </a:path>
            </a:pathLst>
          </a:custGeom>
          <a:ln w="9525">
            <a:solidFill>
              <a:srgbClr val="000000"/>
            </a:solidFill>
          </a:ln>
        </p:spPr>
        <p:txBody>
          <a:bodyPr wrap="square" lIns="0" tIns="0" rIns="0" bIns="0" rtlCol="0">
            <a:noAutofit/>
          </a:bodyPr>
          <a:lstStyle/>
          <a:p>
            <a:endParaRPr/>
          </a:p>
        </p:txBody>
      </p:sp>
      <p:sp>
        <p:nvSpPr>
          <p:cNvPr id="7" name="object 7"/>
          <p:cNvSpPr/>
          <p:nvPr/>
        </p:nvSpPr>
        <p:spPr>
          <a:xfrm>
            <a:off x="2673350" y="4390516"/>
            <a:ext cx="4648200" cy="0"/>
          </a:xfrm>
          <a:custGeom>
            <a:avLst/>
            <a:gdLst/>
            <a:ahLst/>
            <a:cxnLst/>
            <a:rect l="l" t="t" r="r" b="b"/>
            <a:pathLst>
              <a:path w="4648200">
                <a:moveTo>
                  <a:pt x="0" y="0"/>
                </a:moveTo>
                <a:lnTo>
                  <a:pt x="4648200" y="0"/>
                </a:lnTo>
              </a:path>
            </a:pathLst>
          </a:custGeom>
          <a:ln w="9525">
            <a:solidFill>
              <a:srgbClr val="000000"/>
            </a:solidFill>
          </a:ln>
        </p:spPr>
        <p:txBody>
          <a:bodyPr wrap="square" lIns="0" tIns="0" rIns="0" bIns="0" rtlCol="0">
            <a:noAutofit/>
          </a:bodyPr>
          <a:lstStyle/>
          <a:p>
            <a:endParaRPr/>
          </a:p>
        </p:txBody>
      </p:sp>
      <p:sp>
        <p:nvSpPr>
          <p:cNvPr id="8" name="object 8"/>
          <p:cNvSpPr/>
          <p:nvPr/>
        </p:nvSpPr>
        <p:spPr>
          <a:xfrm>
            <a:off x="2058987" y="3319081"/>
            <a:ext cx="6181725" cy="1280414"/>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5111750" y="3857116"/>
            <a:ext cx="0" cy="533400"/>
          </a:xfrm>
          <a:custGeom>
            <a:avLst/>
            <a:gdLst/>
            <a:ahLst/>
            <a:cxnLst/>
            <a:rect l="l" t="t" r="r" b="b"/>
            <a:pathLst>
              <a:path h="533400">
                <a:moveTo>
                  <a:pt x="0" y="0"/>
                </a:moveTo>
                <a:lnTo>
                  <a:pt x="0" y="533400"/>
                </a:lnTo>
              </a:path>
            </a:pathLst>
          </a:custGeom>
          <a:ln w="9525">
            <a:solidFill>
              <a:srgbClr val="000000"/>
            </a:solidFill>
          </a:ln>
        </p:spPr>
        <p:txBody>
          <a:bodyPr wrap="square" lIns="0" tIns="0" rIns="0" bIns="0" rtlCol="0">
            <a:noAutofit/>
          </a:bodyPr>
          <a:lstStyle/>
          <a:p>
            <a:endParaRPr/>
          </a:p>
        </p:txBody>
      </p:sp>
      <p:sp>
        <p:nvSpPr>
          <p:cNvPr id="10" name="object 10"/>
          <p:cNvSpPr/>
          <p:nvPr/>
        </p:nvSpPr>
        <p:spPr>
          <a:xfrm>
            <a:off x="1835150" y="3400044"/>
            <a:ext cx="1143000" cy="0"/>
          </a:xfrm>
          <a:custGeom>
            <a:avLst/>
            <a:gdLst/>
            <a:ahLst/>
            <a:cxnLst/>
            <a:rect l="l" t="t" r="r" b="b"/>
            <a:pathLst>
              <a:path w="1143000">
                <a:moveTo>
                  <a:pt x="1143000" y="0"/>
                </a:moveTo>
                <a:lnTo>
                  <a:pt x="0" y="0"/>
                </a:lnTo>
              </a:path>
            </a:pathLst>
          </a:custGeom>
          <a:ln w="9525">
            <a:solidFill>
              <a:srgbClr val="000000"/>
            </a:solidFill>
          </a:ln>
        </p:spPr>
        <p:txBody>
          <a:bodyPr wrap="square" lIns="0" tIns="0" rIns="0" bIns="0" rtlCol="0">
            <a:noAutofit/>
          </a:bodyPr>
          <a:lstStyle/>
          <a:p>
            <a:endParaRPr/>
          </a:p>
        </p:txBody>
      </p:sp>
      <p:sp>
        <p:nvSpPr>
          <p:cNvPr id="11" name="object 11"/>
          <p:cNvSpPr txBox="1"/>
          <p:nvPr/>
        </p:nvSpPr>
        <p:spPr>
          <a:xfrm>
            <a:off x="3041395" y="2587244"/>
            <a:ext cx="454659" cy="499745"/>
          </a:xfrm>
          <a:prstGeom prst="rect">
            <a:avLst/>
          </a:prstGeom>
        </p:spPr>
        <p:txBody>
          <a:bodyPr vert="horz" wrap="square" lIns="0" tIns="0" rIns="0" bIns="0" rtlCol="0">
            <a:noAutofit/>
          </a:bodyPr>
          <a:lstStyle/>
          <a:p>
            <a:pPr marL="12700" marR="12700">
              <a:lnSpc>
                <a:spcPct val="100000"/>
              </a:lnSpc>
            </a:pPr>
            <a:r>
              <a:rPr sz="1600" spc="-10" dirty="0" smtClean="0">
                <a:latin typeface="Times New Roman"/>
                <a:cs typeface="Times New Roman"/>
              </a:rPr>
              <a:t>In</a:t>
            </a:r>
            <a:r>
              <a:rPr sz="1600" spc="-5" dirty="0" smtClean="0">
                <a:latin typeface="Times New Roman"/>
                <a:cs typeface="Times New Roman"/>
              </a:rPr>
              <a:t>p</a:t>
            </a:r>
            <a:r>
              <a:rPr sz="1600" spc="-10" dirty="0" smtClean="0">
                <a:latin typeface="Times New Roman"/>
                <a:cs typeface="Times New Roman"/>
              </a:rPr>
              <a:t>ut P</a:t>
            </a:r>
            <a:r>
              <a:rPr sz="1600" spc="-5" dirty="0" smtClean="0">
                <a:latin typeface="Times New Roman"/>
                <a:cs typeface="Times New Roman"/>
              </a:rPr>
              <a:t>ort</a:t>
            </a:r>
            <a:endParaRPr sz="1600">
              <a:latin typeface="Times New Roman"/>
              <a:cs typeface="Times New Roman"/>
            </a:endParaRPr>
          </a:p>
        </p:txBody>
      </p:sp>
      <p:sp>
        <p:nvSpPr>
          <p:cNvPr id="12" name="object 12"/>
          <p:cNvSpPr txBox="1"/>
          <p:nvPr/>
        </p:nvSpPr>
        <p:spPr>
          <a:xfrm>
            <a:off x="6334505" y="2601595"/>
            <a:ext cx="590550" cy="255904"/>
          </a:xfrm>
          <a:prstGeom prst="rect">
            <a:avLst/>
          </a:prstGeom>
        </p:spPr>
        <p:txBody>
          <a:bodyPr vert="horz" wrap="square" lIns="0" tIns="0" rIns="0" bIns="0" rtlCol="0">
            <a:noAutofit/>
          </a:bodyPr>
          <a:lstStyle/>
          <a:p>
            <a:pPr marL="12700">
              <a:lnSpc>
                <a:spcPct val="100000"/>
              </a:lnSpc>
            </a:pPr>
            <a:r>
              <a:rPr sz="1600" spc="-10" dirty="0" smtClean="0">
                <a:latin typeface="Times New Roman"/>
                <a:cs typeface="Times New Roman"/>
              </a:rPr>
              <a:t>Out</a:t>
            </a:r>
            <a:r>
              <a:rPr sz="1600" spc="-5" dirty="0" smtClean="0">
                <a:latin typeface="Times New Roman"/>
                <a:cs typeface="Times New Roman"/>
              </a:rPr>
              <a:t>p</a:t>
            </a:r>
            <a:r>
              <a:rPr sz="1600" spc="-10" dirty="0" smtClean="0">
                <a:latin typeface="Times New Roman"/>
                <a:cs typeface="Times New Roman"/>
              </a:rPr>
              <a:t>ut</a:t>
            </a:r>
            <a:endParaRPr sz="1600">
              <a:latin typeface="Times New Roman"/>
              <a:cs typeface="Times New Roman"/>
            </a:endParaRPr>
          </a:p>
        </p:txBody>
      </p:sp>
      <p:sp>
        <p:nvSpPr>
          <p:cNvPr id="13" name="object 13"/>
          <p:cNvSpPr txBox="1"/>
          <p:nvPr/>
        </p:nvSpPr>
        <p:spPr>
          <a:xfrm>
            <a:off x="6334505" y="2845434"/>
            <a:ext cx="363855" cy="255904"/>
          </a:xfrm>
          <a:prstGeom prst="rect">
            <a:avLst/>
          </a:prstGeom>
        </p:spPr>
        <p:txBody>
          <a:bodyPr vert="horz" wrap="square" lIns="0" tIns="0" rIns="0" bIns="0" rtlCol="0">
            <a:noAutofit/>
          </a:bodyPr>
          <a:lstStyle/>
          <a:p>
            <a:pPr marL="12700">
              <a:lnSpc>
                <a:spcPct val="100000"/>
              </a:lnSpc>
            </a:pPr>
            <a:r>
              <a:rPr sz="1600" spc="-10" dirty="0" smtClean="0">
                <a:latin typeface="Times New Roman"/>
                <a:cs typeface="Times New Roman"/>
              </a:rPr>
              <a:t>Port</a:t>
            </a:r>
            <a:endParaRPr sz="1600">
              <a:latin typeface="Times New Roman"/>
              <a:cs typeface="Times New Roman"/>
            </a:endParaRPr>
          </a:p>
        </p:txBody>
      </p:sp>
      <p:sp>
        <p:nvSpPr>
          <p:cNvPr id="14" name="object 14"/>
          <p:cNvSpPr txBox="1"/>
          <p:nvPr/>
        </p:nvSpPr>
        <p:spPr>
          <a:xfrm>
            <a:off x="4413250" y="2511044"/>
            <a:ext cx="720090" cy="255904"/>
          </a:xfrm>
          <a:prstGeom prst="rect">
            <a:avLst/>
          </a:prstGeom>
        </p:spPr>
        <p:txBody>
          <a:bodyPr vert="horz" wrap="square" lIns="0" tIns="0" rIns="0" bIns="0" rtlCol="0">
            <a:noAutofit/>
          </a:bodyPr>
          <a:lstStyle/>
          <a:p>
            <a:pPr marL="12700">
              <a:lnSpc>
                <a:spcPct val="100000"/>
              </a:lnSpc>
            </a:pPr>
            <a:r>
              <a:rPr sz="1600" spc="-15" dirty="0" smtClean="0">
                <a:latin typeface="Times New Roman"/>
                <a:cs typeface="Times New Roman"/>
              </a:rPr>
              <a:t>Me</a:t>
            </a:r>
            <a:r>
              <a:rPr sz="1600" spc="-50" dirty="0" smtClean="0">
                <a:latin typeface="Times New Roman"/>
                <a:cs typeface="Times New Roman"/>
              </a:rPr>
              <a:t>m</a:t>
            </a:r>
            <a:r>
              <a:rPr sz="1600" spc="-10" dirty="0" smtClean="0">
                <a:latin typeface="Times New Roman"/>
                <a:cs typeface="Times New Roman"/>
              </a:rPr>
              <a:t>ory</a:t>
            </a:r>
            <a:endParaRPr sz="1600">
              <a:latin typeface="Times New Roman"/>
              <a:cs typeface="Times New Roman"/>
            </a:endParaRPr>
          </a:p>
        </p:txBody>
      </p:sp>
      <p:sp>
        <p:nvSpPr>
          <p:cNvPr id="15" name="object 15"/>
          <p:cNvSpPr txBox="1"/>
          <p:nvPr/>
        </p:nvSpPr>
        <p:spPr>
          <a:xfrm>
            <a:off x="716991" y="4111497"/>
            <a:ext cx="7355205" cy="1917700"/>
          </a:xfrm>
          <a:prstGeom prst="rect">
            <a:avLst/>
          </a:prstGeom>
        </p:spPr>
        <p:txBody>
          <a:bodyPr vert="horz" wrap="square" lIns="0" tIns="0" rIns="0" bIns="0" rtlCol="0">
            <a:noAutofit/>
          </a:bodyPr>
          <a:lstStyle/>
          <a:p>
            <a:pPr marR="12700" algn="r">
              <a:lnSpc>
                <a:spcPct val="100000"/>
              </a:lnSpc>
            </a:pPr>
            <a:r>
              <a:rPr sz="1600" spc="-10" dirty="0" smtClean="0">
                <a:latin typeface="Times New Roman"/>
                <a:cs typeface="Times New Roman"/>
              </a:rPr>
              <a:t>S</a:t>
            </a:r>
            <a:r>
              <a:rPr sz="1600" spc="-15" dirty="0" smtClean="0">
                <a:latin typeface="Times New Roman"/>
                <a:cs typeface="Times New Roman"/>
              </a:rPr>
              <a:t>y</a:t>
            </a:r>
            <a:r>
              <a:rPr sz="1600" spc="-10" dirty="0" smtClean="0">
                <a:latin typeface="Times New Roman"/>
                <a:cs typeface="Times New Roman"/>
              </a:rPr>
              <a:t>stem</a:t>
            </a:r>
            <a:r>
              <a:rPr sz="1600" spc="15" dirty="0" smtClean="0">
                <a:latin typeface="Times New Roman"/>
                <a:cs typeface="Times New Roman"/>
              </a:rPr>
              <a:t> </a:t>
            </a:r>
            <a:r>
              <a:rPr sz="1600" spc="-15" dirty="0" smtClean="0">
                <a:latin typeface="Times New Roman"/>
                <a:cs typeface="Times New Roman"/>
              </a:rPr>
              <a:t>B</a:t>
            </a:r>
            <a:r>
              <a:rPr sz="1600" spc="-5" dirty="0" smtClean="0">
                <a:latin typeface="Times New Roman"/>
                <a:cs typeface="Times New Roman"/>
              </a:rPr>
              <a:t>u</a:t>
            </a:r>
            <a:r>
              <a:rPr sz="1600" spc="-10" dirty="0" smtClean="0">
                <a:latin typeface="Times New Roman"/>
                <a:cs typeface="Times New Roman"/>
              </a:rPr>
              <a:t>s</a:t>
            </a:r>
            <a:endParaRPr sz="1600" dirty="0">
              <a:latin typeface="Times New Roman"/>
              <a:cs typeface="Times New Roman"/>
            </a:endParaRPr>
          </a:p>
          <a:p>
            <a:pPr>
              <a:lnSpc>
                <a:spcPts val="1000"/>
              </a:lnSpc>
            </a:pPr>
            <a:endParaRPr sz="1000" dirty="0"/>
          </a:p>
          <a:p>
            <a:pPr>
              <a:lnSpc>
                <a:spcPts val="1000"/>
              </a:lnSpc>
            </a:pPr>
            <a:endParaRPr sz="1000" dirty="0"/>
          </a:p>
          <a:p>
            <a:pPr>
              <a:lnSpc>
                <a:spcPts val="1200"/>
              </a:lnSpc>
              <a:spcBef>
                <a:spcPts val="49"/>
              </a:spcBef>
            </a:pPr>
            <a:endParaRPr sz="1200" dirty="0"/>
          </a:p>
          <a:p>
            <a:pPr marL="12700">
              <a:lnSpc>
                <a:spcPct val="100000"/>
              </a:lnSpc>
            </a:pPr>
            <a:r>
              <a:rPr sz="2400" dirty="0" smtClean="0">
                <a:solidFill>
                  <a:srgbClr val="FF0000"/>
                </a:solidFill>
                <a:latin typeface="宋体"/>
                <a:cs typeface="宋体"/>
              </a:rPr>
              <a:t>现代路由器</a:t>
            </a:r>
            <a:endParaRPr sz="2400" dirty="0">
              <a:latin typeface="宋体"/>
              <a:cs typeface="宋体"/>
            </a:endParaRPr>
          </a:p>
          <a:p>
            <a:pPr>
              <a:lnSpc>
                <a:spcPts val="600"/>
              </a:lnSpc>
              <a:spcBef>
                <a:spcPts val="2"/>
              </a:spcBef>
            </a:pPr>
            <a:endParaRPr sz="600" dirty="0"/>
          </a:p>
          <a:p>
            <a:pPr marL="355600" indent="-342900">
              <a:lnSpc>
                <a:spcPct val="100000"/>
              </a:lnSpc>
              <a:buFont typeface="Arial" panose="020B0604020202020204" pitchFamily="34" charset="0"/>
              <a:buChar char="•"/>
            </a:pPr>
            <a:r>
              <a:rPr sz="2400" spc="-5" dirty="0" err="1" smtClean="0">
                <a:latin typeface="宋体"/>
                <a:cs typeface="宋体"/>
              </a:rPr>
              <a:t>输入处理器执行查找、复制到内存</a:t>
            </a:r>
            <a:endParaRPr lang="en-US" sz="2400" dirty="0">
              <a:latin typeface="宋体"/>
              <a:cs typeface="宋体"/>
            </a:endParaRPr>
          </a:p>
          <a:p>
            <a:pPr marL="355600" indent="-342900">
              <a:lnSpc>
                <a:spcPct val="100000"/>
              </a:lnSpc>
              <a:buFont typeface="Arial" panose="020B0604020202020204" pitchFamily="34" charset="0"/>
              <a:buChar char="•"/>
            </a:pPr>
            <a:r>
              <a:rPr lang="en-US" sz="2400" spc="-15" dirty="0" err="1" smtClean="0">
                <a:latin typeface="Comic Sans MS"/>
                <a:cs typeface="Comic Sans MS"/>
              </a:rPr>
              <a:t>代表：</a:t>
            </a:r>
            <a:r>
              <a:rPr sz="2400" spc="-15" dirty="0" err="1" smtClean="0">
                <a:latin typeface="Comic Sans MS"/>
                <a:cs typeface="Comic Sans MS"/>
              </a:rPr>
              <a:t>Cisco</a:t>
            </a:r>
            <a:r>
              <a:rPr sz="2400" spc="-15" dirty="0" smtClean="0">
                <a:latin typeface="Comic Sans MS"/>
                <a:cs typeface="Comic Sans MS"/>
              </a:rPr>
              <a:t> </a:t>
            </a:r>
            <a:r>
              <a:rPr sz="2400" spc="-10" dirty="0" smtClean="0">
                <a:latin typeface="Comic Sans MS"/>
                <a:cs typeface="Comic Sans MS"/>
              </a:rPr>
              <a:t>C</a:t>
            </a:r>
            <a:r>
              <a:rPr sz="2400" spc="-15" dirty="0" smtClean="0">
                <a:latin typeface="Comic Sans MS"/>
                <a:cs typeface="Comic Sans MS"/>
              </a:rPr>
              <a:t>a</a:t>
            </a:r>
            <a:r>
              <a:rPr sz="2400" spc="-25" dirty="0" smtClean="0">
                <a:latin typeface="Comic Sans MS"/>
                <a:cs typeface="Comic Sans MS"/>
              </a:rPr>
              <a:t>t</a:t>
            </a:r>
            <a:r>
              <a:rPr sz="2400" spc="-15" dirty="0" smtClean="0">
                <a:latin typeface="Comic Sans MS"/>
                <a:cs typeface="Comic Sans MS"/>
              </a:rPr>
              <a:t>aly</a:t>
            </a:r>
            <a:r>
              <a:rPr sz="2400" spc="-25" dirty="0" smtClean="0">
                <a:latin typeface="Comic Sans MS"/>
                <a:cs typeface="Comic Sans MS"/>
              </a:rPr>
              <a:t>s</a:t>
            </a:r>
            <a:r>
              <a:rPr sz="2400" spc="0" dirty="0" smtClean="0">
                <a:latin typeface="Comic Sans MS"/>
                <a:cs typeface="Comic Sans MS"/>
              </a:rPr>
              <a:t>t</a:t>
            </a:r>
            <a:r>
              <a:rPr sz="2400" spc="-15" dirty="0" smtClean="0">
                <a:latin typeface="Comic Sans MS"/>
                <a:cs typeface="Comic Sans MS"/>
              </a:rPr>
              <a:t> </a:t>
            </a:r>
            <a:r>
              <a:rPr sz="2400" spc="0" dirty="0" smtClean="0">
                <a:latin typeface="Comic Sans MS"/>
                <a:cs typeface="Comic Sans MS"/>
              </a:rPr>
              <a:t>8500</a:t>
            </a:r>
            <a:endParaRPr sz="2400" dirty="0">
              <a:latin typeface="Comic Sans MS"/>
              <a:cs typeface="Comic Sans MS"/>
            </a:endParaRPr>
          </a:p>
        </p:txBody>
      </p:sp>
    </p:spTree>
    <p:extLst>
      <p:ext uri="{BB962C8B-B14F-4D97-AF65-F5344CB8AC3E}">
        <p14:creationId xmlns:p14="http://schemas.microsoft.com/office/powerpoint/2010/main" val="76183808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63825" y="1447800"/>
            <a:ext cx="1439926" cy="1049401"/>
          </a:xfrm>
          <a:custGeom>
            <a:avLst/>
            <a:gdLst/>
            <a:ahLst/>
            <a:cxnLst/>
            <a:rect l="l" t="t" r="r" b="b"/>
            <a:pathLst>
              <a:path w="1439926" h="1049401">
                <a:moveTo>
                  <a:pt x="0" y="174878"/>
                </a:moveTo>
                <a:lnTo>
                  <a:pt x="5358" y="131784"/>
                </a:lnTo>
                <a:lnTo>
                  <a:pt x="20555" y="92596"/>
                </a:lnTo>
                <a:lnTo>
                  <a:pt x="44268" y="58635"/>
                </a:lnTo>
                <a:lnTo>
                  <a:pt x="75177" y="31221"/>
                </a:lnTo>
                <a:lnTo>
                  <a:pt x="111963" y="11676"/>
                </a:lnTo>
                <a:lnTo>
                  <a:pt x="153303" y="1320"/>
                </a:lnTo>
                <a:lnTo>
                  <a:pt x="174879" y="0"/>
                </a:lnTo>
                <a:lnTo>
                  <a:pt x="1264920" y="0"/>
                </a:lnTo>
                <a:lnTo>
                  <a:pt x="1279645" y="610"/>
                </a:lnTo>
                <a:lnTo>
                  <a:pt x="1294033" y="2410"/>
                </a:lnTo>
                <a:lnTo>
                  <a:pt x="1334681" y="14457"/>
                </a:lnTo>
                <a:lnTo>
                  <a:pt x="1370534" y="35450"/>
                </a:lnTo>
                <a:lnTo>
                  <a:pt x="1400272" y="64071"/>
                </a:lnTo>
                <a:lnTo>
                  <a:pt x="1422578" y="99002"/>
                </a:lnTo>
                <a:lnTo>
                  <a:pt x="1436135" y="138926"/>
                </a:lnTo>
                <a:lnTo>
                  <a:pt x="1439799" y="174878"/>
                </a:lnTo>
                <a:lnTo>
                  <a:pt x="1439926" y="874395"/>
                </a:lnTo>
                <a:lnTo>
                  <a:pt x="1439315" y="889120"/>
                </a:lnTo>
                <a:lnTo>
                  <a:pt x="1437514" y="903508"/>
                </a:lnTo>
                <a:lnTo>
                  <a:pt x="1425465" y="944158"/>
                </a:lnTo>
                <a:lnTo>
                  <a:pt x="1404466" y="980017"/>
                </a:lnTo>
                <a:lnTo>
                  <a:pt x="1375831" y="1009770"/>
                </a:lnTo>
                <a:lnTo>
                  <a:pt x="1340876" y="1032100"/>
                </a:lnTo>
                <a:lnTo>
                  <a:pt x="1300915" y="1045694"/>
                </a:lnTo>
                <a:lnTo>
                  <a:pt x="1264920" y="1049401"/>
                </a:lnTo>
                <a:lnTo>
                  <a:pt x="174879" y="1049401"/>
                </a:lnTo>
                <a:lnTo>
                  <a:pt x="160166" y="1048789"/>
                </a:lnTo>
                <a:lnTo>
                  <a:pt x="145790" y="1046988"/>
                </a:lnTo>
                <a:lnTo>
                  <a:pt x="105166" y="1034930"/>
                </a:lnTo>
                <a:lnTo>
                  <a:pt x="69325" y="1013917"/>
                </a:lnTo>
                <a:lnTo>
                  <a:pt x="39585" y="985264"/>
                </a:lnTo>
                <a:lnTo>
                  <a:pt x="17266" y="950287"/>
                </a:lnTo>
                <a:lnTo>
                  <a:pt x="3687" y="910303"/>
                </a:lnTo>
                <a:lnTo>
                  <a:pt x="0" y="874395"/>
                </a:lnTo>
                <a:lnTo>
                  <a:pt x="0" y="174878"/>
                </a:lnTo>
                <a:close/>
              </a:path>
            </a:pathLst>
          </a:custGeom>
          <a:ln w="28575">
            <a:solidFill>
              <a:srgbClr val="0066FF"/>
            </a:solidFill>
          </a:ln>
        </p:spPr>
        <p:txBody>
          <a:bodyPr wrap="square" lIns="0" tIns="0" rIns="0" bIns="0" rtlCol="0">
            <a:noAutofit/>
          </a:bodyPr>
          <a:lstStyle/>
          <a:p>
            <a:endParaRPr/>
          </a:p>
        </p:txBody>
      </p:sp>
      <p:sp>
        <p:nvSpPr>
          <p:cNvPr id="3" name="object 3"/>
          <p:cNvSpPr txBox="1"/>
          <p:nvPr/>
        </p:nvSpPr>
        <p:spPr>
          <a:xfrm>
            <a:off x="2686304" y="1843404"/>
            <a:ext cx="1398905" cy="273685"/>
          </a:xfrm>
          <a:prstGeom prst="rect">
            <a:avLst/>
          </a:prstGeom>
        </p:spPr>
        <p:txBody>
          <a:bodyPr vert="horz" wrap="square" lIns="0" tIns="0" rIns="0" bIns="0" rtlCol="0">
            <a:noAutofit/>
          </a:bodyPr>
          <a:lstStyle/>
          <a:p>
            <a:pPr marL="12700">
              <a:lnSpc>
                <a:spcPts val="2155"/>
              </a:lnSpc>
            </a:pPr>
            <a:r>
              <a:rPr sz="1800" dirty="0" smtClean="0">
                <a:latin typeface="黑体"/>
                <a:cs typeface="黑体"/>
              </a:rPr>
              <a:t>地址空间不足</a:t>
            </a:r>
            <a:endParaRPr sz="1800">
              <a:latin typeface="黑体"/>
              <a:cs typeface="黑体"/>
            </a:endParaRPr>
          </a:p>
        </p:txBody>
      </p:sp>
      <p:sp>
        <p:nvSpPr>
          <p:cNvPr id="4" name="object 4"/>
          <p:cNvSpPr/>
          <p:nvPr/>
        </p:nvSpPr>
        <p:spPr>
          <a:xfrm>
            <a:off x="4343400" y="1447800"/>
            <a:ext cx="1441450" cy="1049401"/>
          </a:xfrm>
          <a:custGeom>
            <a:avLst/>
            <a:gdLst/>
            <a:ahLst/>
            <a:cxnLst/>
            <a:rect l="l" t="t" r="r" b="b"/>
            <a:pathLst>
              <a:path w="1441450" h="1049401">
                <a:moveTo>
                  <a:pt x="0" y="174878"/>
                </a:moveTo>
                <a:lnTo>
                  <a:pt x="5358" y="131784"/>
                </a:lnTo>
                <a:lnTo>
                  <a:pt x="20555" y="92596"/>
                </a:lnTo>
                <a:lnTo>
                  <a:pt x="44268" y="58635"/>
                </a:lnTo>
                <a:lnTo>
                  <a:pt x="75177" y="31221"/>
                </a:lnTo>
                <a:lnTo>
                  <a:pt x="111963" y="11676"/>
                </a:lnTo>
                <a:lnTo>
                  <a:pt x="153303" y="1320"/>
                </a:lnTo>
                <a:lnTo>
                  <a:pt x="174878" y="0"/>
                </a:lnTo>
                <a:lnTo>
                  <a:pt x="1266571" y="0"/>
                </a:lnTo>
                <a:lnTo>
                  <a:pt x="1281288" y="611"/>
                </a:lnTo>
                <a:lnTo>
                  <a:pt x="1295669" y="2414"/>
                </a:lnTo>
                <a:lnTo>
                  <a:pt x="1336306" y="14478"/>
                </a:lnTo>
                <a:lnTo>
                  <a:pt x="1372156" y="35499"/>
                </a:lnTo>
                <a:lnTo>
                  <a:pt x="1401899" y="64156"/>
                </a:lnTo>
                <a:lnTo>
                  <a:pt x="1424214" y="99130"/>
                </a:lnTo>
                <a:lnTo>
                  <a:pt x="1437780" y="139099"/>
                </a:lnTo>
                <a:lnTo>
                  <a:pt x="1441450" y="174878"/>
                </a:lnTo>
                <a:lnTo>
                  <a:pt x="1441450" y="874395"/>
                </a:lnTo>
                <a:lnTo>
                  <a:pt x="1440838" y="889125"/>
                </a:lnTo>
                <a:lnTo>
                  <a:pt x="1439037" y="903518"/>
                </a:lnTo>
                <a:lnTo>
                  <a:pt x="1426981" y="944182"/>
                </a:lnTo>
                <a:lnTo>
                  <a:pt x="1405975" y="980049"/>
                </a:lnTo>
                <a:lnTo>
                  <a:pt x="1377335" y="1009804"/>
                </a:lnTo>
                <a:lnTo>
                  <a:pt x="1342383" y="1032131"/>
                </a:lnTo>
                <a:lnTo>
                  <a:pt x="1302437" y="1045712"/>
                </a:lnTo>
                <a:lnTo>
                  <a:pt x="1266571" y="1049401"/>
                </a:lnTo>
                <a:lnTo>
                  <a:pt x="174878" y="1049401"/>
                </a:lnTo>
                <a:lnTo>
                  <a:pt x="160166" y="1048789"/>
                </a:lnTo>
                <a:lnTo>
                  <a:pt x="145790" y="1046988"/>
                </a:lnTo>
                <a:lnTo>
                  <a:pt x="105166" y="1034930"/>
                </a:lnTo>
                <a:lnTo>
                  <a:pt x="69325" y="1013917"/>
                </a:lnTo>
                <a:lnTo>
                  <a:pt x="39585" y="985264"/>
                </a:lnTo>
                <a:lnTo>
                  <a:pt x="17266" y="950287"/>
                </a:lnTo>
                <a:lnTo>
                  <a:pt x="3687" y="910303"/>
                </a:lnTo>
                <a:lnTo>
                  <a:pt x="0" y="874395"/>
                </a:lnTo>
                <a:lnTo>
                  <a:pt x="0" y="174878"/>
                </a:lnTo>
                <a:close/>
              </a:path>
            </a:pathLst>
          </a:custGeom>
          <a:ln w="28575">
            <a:solidFill>
              <a:srgbClr val="0066FF"/>
            </a:solidFill>
          </a:ln>
        </p:spPr>
        <p:txBody>
          <a:bodyPr wrap="square" lIns="0" tIns="0" rIns="0" bIns="0" rtlCol="0">
            <a:noAutofit/>
          </a:bodyPr>
          <a:lstStyle/>
          <a:p>
            <a:endParaRPr/>
          </a:p>
        </p:txBody>
      </p:sp>
      <p:sp>
        <p:nvSpPr>
          <p:cNvPr id="5" name="object 5"/>
          <p:cNvSpPr txBox="1"/>
          <p:nvPr/>
        </p:nvSpPr>
        <p:spPr>
          <a:xfrm>
            <a:off x="4480305" y="1843404"/>
            <a:ext cx="1168400" cy="273685"/>
          </a:xfrm>
          <a:prstGeom prst="rect">
            <a:avLst/>
          </a:prstGeom>
        </p:spPr>
        <p:txBody>
          <a:bodyPr vert="horz" wrap="square" lIns="0" tIns="0" rIns="0" bIns="0" rtlCol="0">
            <a:noAutofit/>
          </a:bodyPr>
          <a:lstStyle/>
          <a:p>
            <a:pPr marL="12700">
              <a:lnSpc>
                <a:spcPts val="2155"/>
              </a:lnSpc>
            </a:pPr>
            <a:r>
              <a:rPr sz="1800" dirty="0" smtClean="0">
                <a:latin typeface="黑体"/>
                <a:cs typeface="黑体"/>
              </a:rPr>
              <a:t>路由表膨胀</a:t>
            </a:r>
            <a:endParaRPr sz="1800">
              <a:latin typeface="黑体"/>
              <a:cs typeface="黑体"/>
            </a:endParaRPr>
          </a:p>
        </p:txBody>
      </p:sp>
      <p:sp>
        <p:nvSpPr>
          <p:cNvPr id="6" name="object 6"/>
          <p:cNvSpPr/>
          <p:nvPr/>
        </p:nvSpPr>
        <p:spPr>
          <a:xfrm>
            <a:off x="6024626" y="1447800"/>
            <a:ext cx="1439799" cy="1049401"/>
          </a:xfrm>
          <a:custGeom>
            <a:avLst/>
            <a:gdLst/>
            <a:ahLst/>
            <a:cxnLst/>
            <a:rect l="l" t="t" r="r" b="b"/>
            <a:pathLst>
              <a:path w="1439799" h="1049401">
                <a:moveTo>
                  <a:pt x="0" y="174878"/>
                </a:moveTo>
                <a:lnTo>
                  <a:pt x="5351" y="131784"/>
                </a:lnTo>
                <a:lnTo>
                  <a:pt x="20530" y="92596"/>
                </a:lnTo>
                <a:lnTo>
                  <a:pt x="44224" y="58635"/>
                </a:lnTo>
                <a:lnTo>
                  <a:pt x="75122" y="31221"/>
                </a:lnTo>
                <a:lnTo>
                  <a:pt x="111911" y="11676"/>
                </a:lnTo>
                <a:lnTo>
                  <a:pt x="153279" y="1320"/>
                </a:lnTo>
                <a:lnTo>
                  <a:pt x="174878" y="0"/>
                </a:lnTo>
                <a:lnTo>
                  <a:pt x="1264920" y="0"/>
                </a:lnTo>
                <a:lnTo>
                  <a:pt x="1279637" y="611"/>
                </a:lnTo>
                <a:lnTo>
                  <a:pt x="1294018" y="2414"/>
                </a:lnTo>
                <a:lnTo>
                  <a:pt x="1334655" y="14478"/>
                </a:lnTo>
                <a:lnTo>
                  <a:pt x="1370505" y="35499"/>
                </a:lnTo>
                <a:lnTo>
                  <a:pt x="1400248" y="64156"/>
                </a:lnTo>
                <a:lnTo>
                  <a:pt x="1422563" y="99130"/>
                </a:lnTo>
                <a:lnTo>
                  <a:pt x="1436129" y="139099"/>
                </a:lnTo>
                <a:lnTo>
                  <a:pt x="1439799" y="174878"/>
                </a:lnTo>
                <a:lnTo>
                  <a:pt x="1439799" y="874395"/>
                </a:lnTo>
                <a:lnTo>
                  <a:pt x="1439187" y="889125"/>
                </a:lnTo>
                <a:lnTo>
                  <a:pt x="1437386" y="903518"/>
                </a:lnTo>
                <a:lnTo>
                  <a:pt x="1425330" y="944182"/>
                </a:lnTo>
                <a:lnTo>
                  <a:pt x="1404324" y="980049"/>
                </a:lnTo>
                <a:lnTo>
                  <a:pt x="1375684" y="1009804"/>
                </a:lnTo>
                <a:lnTo>
                  <a:pt x="1340732" y="1032131"/>
                </a:lnTo>
                <a:lnTo>
                  <a:pt x="1300786" y="1045712"/>
                </a:lnTo>
                <a:lnTo>
                  <a:pt x="1264920" y="1049401"/>
                </a:lnTo>
                <a:lnTo>
                  <a:pt x="174878" y="1049401"/>
                </a:lnTo>
                <a:lnTo>
                  <a:pt x="160149" y="1048789"/>
                </a:lnTo>
                <a:lnTo>
                  <a:pt x="145759" y="1046988"/>
                </a:lnTo>
                <a:lnTo>
                  <a:pt x="105112" y="1034930"/>
                </a:lnTo>
                <a:lnTo>
                  <a:pt x="69270" y="1013917"/>
                </a:lnTo>
                <a:lnTo>
                  <a:pt x="39544" y="985264"/>
                </a:lnTo>
                <a:lnTo>
                  <a:pt x="17245" y="950287"/>
                </a:lnTo>
                <a:lnTo>
                  <a:pt x="3682" y="910303"/>
                </a:lnTo>
                <a:lnTo>
                  <a:pt x="0" y="874395"/>
                </a:lnTo>
                <a:lnTo>
                  <a:pt x="0" y="174878"/>
                </a:lnTo>
                <a:close/>
              </a:path>
            </a:pathLst>
          </a:custGeom>
          <a:ln w="28575">
            <a:solidFill>
              <a:srgbClr val="0066FF"/>
            </a:solidFill>
          </a:ln>
        </p:spPr>
        <p:txBody>
          <a:bodyPr wrap="square" lIns="0" tIns="0" rIns="0" bIns="0" rtlCol="0">
            <a:noAutofit/>
          </a:bodyPr>
          <a:lstStyle/>
          <a:p>
            <a:endParaRPr/>
          </a:p>
        </p:txBody>
      </p:sp>
      <p:sp>
        <p:nvSpPr>
          <p:cNvPr id="7" name="object 7"/>
          <p:cNvSpPr txBox="1"/>
          <p:nvPr/>
        </p:nvSpPr>
        <p:spPr>
          <a:xfrm>
            <a:off x="6274689" y="1706245"/>
            <a:ext cx="939800" cy="548005"/>
          </a:xfrm>
          <a:prstGeom prst="rect">
            <a:avLst/>
          </a:prstGeom>
        </p:spPr>
        <p:txBody>
          <a:bodyPr vert="horz" wrap="square" lIns="0" tIns="0" rIns="0" bIns="0" rtlCol="0">
            <a:noAutofit/>
          </a:bodyPr>
          <a:lstStyle/>
          <a:p>
            <a:pPr marL="12700" marR="12700">
              <a:lnSpc>
                <a:spcPct val="100000"/>
              </a:lnSpc>
            </a:pPr>
            <a:r>
              <a:rPr sz="1800" dirty="0" smtClean="0">
                <a:latin typeface="黑体"/>
                <a:cs typeface="黑体"/>
              </a:rPr>
              <a:t>服务质量 无法保证</a:t>
            </a:r>
            <a:endParaRPr sz="1800">
              <a:latin typeface="黑体"/>
              <a:cs typeface="黑体"/>
            </a:endParaRPr>
          </a:p>
        </p:txBody>
      </p:sp>
      <p:sp>
        <p:nvSpPr>
          <p:cNvPr id="8" name="object 8"/>
          <p:cNvSpPr/>
          <p:nvPr/>
        </p:nvSpPr>
        <p:spPr>
          <a:xfrm>
            <a:off x="2663825" y="3352800"/>
            <a:ext cx="1447800" cy="2667000"/>
          </a:xfrm>
          <a:custGeom>
            <a:avLst/>
            <a:gdLst/>
            <a:ahLst/>
            <a:cxnLst/>
            <a:rect l="l" t="t" r="r" b="b"/>
            <a:pathLst>
              <a:path w="1447800" h="2667000">
                <a:moveTo>
                  <a:pt x="1206500" y="0"/>
                </a:moveTo>
                <a:lnTo>
                  <a:pt x="241300" y="0"/>
                </a:lnTo>
                <a:lnTo>
                  <a:pt x="221515" y="800"/>
                </a:lnTo>
                <a:lnTo>
                  <a:pt x="183326" y="7015"/>
                </a:lnTo>
                <a:lnTo>
                  <a:pt x="130427" y="26941"/>
                </a:lnTo>
                <a:lnTo>
                  <a:pt x="84282" y="58099"/>
                </a:lnTo>
                <a:lnTo>
                  <a:pt x="46569" y="98810"/>
                </a:lnTo>
                <a:lnTo>
                  <a:pt x="18968" y="147393"/>
                </a:lnTo>
                <a:lnTo>
                  <a:pt x="3159" y="202170"/>
                </a:lnTo>
                <a:lnTo>
                  <a:pt x="0" y="241300"/>
                </a:lnTo>
                <a:lnTo>
                  <a:pt x="0" y="2425700"/>
                </a:lnTo>
                <a:lnTo>
                  <a:pt x="3159" y="2464838"/>
                </a:lnTo>
                <a:lnTo>
                  <a:pt x="12305" y="2501967"/>
                </a:lnTo>
                <a:lnTo>
                  <a:pt x="36162" y="2552804"/>
                </a:lnTo>
                <a:lnTo>
                  <a:pt x="70691" y="2596322"/>
                </a:lnTo>
                <a:lnTo>
                  <a:pt x="114212" y="2630846"/>
                </a:lnTo>
                <a:lnTo>
                  <a:pt x="165047" y="2654697"/>
                </a:lnTo>
                <a:lnTo>
                  <a:pt x="202170" y="2663841"/>
                </a:lnTo>
                <a:lnTo>
                  <a:pt x="241300" y="2667000"/>
                </a:lnTo>
                <a:lnTo>
                  <a:pt x="1206500" y="2667000"/>
                </a:lnTo>
                <a:lnTo>
                  <a:pt x="1245629" y="2663841"/>
                </a:lnTo>
                <a:lnTo>
                  <a:pt x="1282752" y="2654697"/>
                </a:lnTo>
                <a:lnTo>
                  <a:pt x="1333587" y="2630846"/>
                </a:lnTo>
                <a:lnTo>
                  <a:pt x="1377108" y="2596322"/>
                </a:lnTo>
                <a:lnTo>
                  <a:pt x="1411637" y="2552804"/>
                </a:lnTo>
                <a:lnTo>
                  <a:pt x="1435494" y="2501967"/>
                </a:lnTo>
                <a:lnTo>
                  <a:pt x="1444640" y="2464838"/>
                </a:lnTo>
                <a:lnTo>
                  <a:pt x="1447800" y="2425700"/>
                </a:lnTo>
                <a:lnTo>
                  <a:pt x="1447800" y="241300"/>
                </a:lnTo>
                <a:lnTo>
                  <a:pt x="1444640" y="202170"/>
                </a:lnTo>
                <a:lnTo>
                  <a:pt x="1435494" y="165047"/>
                </a:lnTo>
                <a:lnTo>
                  <a:pt x="1411637" y="114212"/>
                </a:lnTo>
                <a:lnTo>
                  <a:pt x="1377108" y="70691"/>
                </a:lnTo>
                <a:lnTo>
                  <a:pt x="1333587" y="36162"/>
                </a:lnTo>
                <a:lnTo>
                  <a:pt x="1282752" y="12305"/>
                </a:lnTo>
                <a:lnTo>
                  <a:pt x="1245629" y="3159"/>
                </a:lnTo>
                <a:lnTo>
                  <a:pt x="1206500" y="0"/>
                </a:lnTo>
                <a:close/>
              </a:path>
            </a:pathLst>
          </a:custGeom>
          <a:solidFill>
            <a:srgbClr val="FFFF00"/>
          </a:solidFill>
        </p:spPr>
        <p:txBody>
          <a:bodyPr wrap="square" lIns="0" tIns="0" rIns="0" bIns="0" rtlCol="0">
            <a:noAutofit/>
          </a:bodyPr>
          <a:lstStyle/>
          <a:p>
            <a:endParaRPr/>
          </a:p>
        </p:txBody>
      </p:sp>
      <p:sp>
        <p:nvSpPr>
          <p:cNvPr id="9" name="object 9"/>
          <p:cNvSpPr/>
          <p:nvPr/>
        </p:nvSpPr>
        <p:spPr>
          <a:xfrm>
            <a:off x="2663825" y="3352800"/>
            <a:ext cx="1447800" cy="2667000"/>
          </a:xfrm>
          <a:custGeom>
            <a:avLst/>
            <a:gdLst/>
            <a:ahLst/>
            <a:cxnLst/>
            <a:rect l="l" t="t" r="r" b="b"/>
            <a:pathLst>
              <a:path w="1447800" h="2667000">
                <a:moveTo>
                  <a:pt x="0" y="241300"/>
                </a:moveTo>
                <a:lnTo>
                  <a:pt x="3159" y="202170"/>
                </a:lnTo>
                <a:lnTo>
                  <a:pt x="12305" y="165047"/>
                </a:lnTo>
                <a:lnTo>
                  <a:pt x="36162" y="114212"/>
                </a:lnTo>
                <a:lnTo>
                  <a:pt x="70691" y="70691"/>
                </a:lnTo>
                <a:lnTo>
                  <a:pt x="114212" y="36162"/>
                </a:lnTo>
                <a:lnTo>
                  <a:pt x="165047" y="12305"/>
                </a:lnTo>
                <a:lnTo>
                  <a:pt x="202170" y="3159"/>
                </a:lnTo>
                <a:lnTo>
                  <a:pt x="241300" y="0"/>
                </a:lnTo>
                <a:lnTo>
                  <a:pt x="1206500" y="0"/>
                </a:lnTo>
                <a:lnTo>
                  <a:pt x="1226284" y="800"/>
                </a:lnTo>
                <a:lnTo>
                  <a:pt x="1245629" y="3159"/>
                </a:lnTo>
                <a:lnTo>
                  <a:pt x="1282752" y="12305"/>
                </a:lnTo>
                <a:lnTo>
                  <a:pt x="1333587" y="36162"/>
                </a:lnTo>
                <a:lnTo>
                  <a:pt x="1377108" y="70691"/>
                </a:lnTo>
                <a:lnTo>
                  <a:pt x="1411637" y="114212"/>
                </a:lnTo>
                <a:lnTo>
                  <a:pt x="1435494" y="165047"/>
                </a:lnTo>
                <a:lnTo>
                  <a:pt x="1444640" y="202170"/>
                </a:lnTo>
                <a:lnTo>
                  <a:pt x="1447800" y="241300"/>
                </a:lnTo>
                <a:lnTo>
                  <a:pt x="1447800" y="2425700"/>
                </a:lnTo>
                <a:lnTo>
                  <a:pt x="1446999" y="2445489"/>
                </a:lnTo>
                <a:lnTo>
                  <a:pt x="1444640" y="2464838"/>
                </a:lnTo>
                <a:lnTo>
                  <a:pt x="1435494" y="2501967"/>
                </a:lnTo>
                <a:lnTo>
                  <a:pt x="1411637" y="2552804"/>
                </a:lnTo>
                <a:lnTo>
                  <a:pt x="1377108" y="2596322"/>
                </a:lnTo>
                <a:lnTo>
                  <a:pt x="1333587" y="2630846"/>
                </a:lnTo>
                <a:lnTo>
                  <a:pt x="1282752" y="2654697"/>
                </a:lnTo>
                <a:lnTo>
                  <a:pt x="1245629" y="2663841"/>
                </a:lnTo>
                <a:lnTo>
                  <a:pt x="1206500" y="2667000"/>
                </a:lnTo>
                <a:lnTo>
                  <a:pt x="241300" y="2667000"/>
                </a:lnTo>
                <a:lnTo>
                  <a:pt x="221515" y="2666200"/>
                </a:lnTo>
                <a:lnTo>
                  <a:pt x="202170" y="2663841"/>
                </a:lnTo>
                <a:lnTo>
                  <a:pt x="165047" y="2654697"/>
                </a:lnTo>
                <a:lnTo>
                  <a:pt x="114212" y="2630846"/>
                </a:lnTo>
                <a:lnTo>
                  <a:pt x="70691" y="2596322"/>
                </a:lnTo>
                <a:lnTo>
                  <a:pt x="36162" y="2552804"/>
                </a:lnTo>
                <a:lnTo>
                  <a:pt x="12305" y="2501967"/>
                </a:lnTo>
                <a:lnTo>
                  <a:pt x="3159" y="2464838"/>
                </a:lnTo>
                <a:lnTo>
                  <a:pt x="0" y="2425700"/>
                </a:lnTo>
                <a:lnTo>
                  <a:pt x="0" y="241300"/>
                </a:lnTo>
                <a:close/>
              </a:path>
            </a:pathLst>
          </a:custGeom>
          <a:ln w="28575">
            <a:solidFill>
              <a:srgbClr val="92D050"/>
            </a:solidFill>
          </a:ln>
        </p:spPr>
        <p:txBody>
          <a:bodyPr wrap="square" lIns="0" tIns="0" rIns="0" bIns="0" rtlCol="0">
            <a:noAutofit/>
          </a:bodyPr>
          <a:lstStyle/>
          <a:p>
            <a:endParaRPr/>
          </a:p>
        </p:txBody>
      </p:sp>
      <p:sp>
        <p:nvSpPr>
          <p:cNvPr id="10" name="object 10"/>
          <p:cNvSpPr txBox="1"/>
          <p:nvPr/>
        </p:nvSpPr>
        <p:spPr>
          <a:xfrm>
            <a:off x="2677160" y="4055236"/>
            <a:ext cx="1424940" cy="1217295"/>
          </a:xfrm>
          <a:prstGeom prst="rect">
            <a:avLst/>
          </a:prstGeom>
        </p:spPr>
        <p:txBody>
          <a:bodyPr vert="horz" wrap="square" lIns="0" tIns="0" rIns="0" bIns="0" rtlCol="0">
            <a:noAutofit/>
          </a:bodyPr>
          <a:lstStyle/>
          <a:p>
            <a:pPr marL="12700" marR="12700" indent="0" algn="ctr">
              <a:lnSpc>
                <a:spcPct val="100000"/>
              </a:lnSpc>
            </a:pPr>
            <a:r>
              <a:rPr sz="2000" dirty="0" smtClean="0">
                <a:solidFill>
                  <a:srgbClr val="006FC0"/>
                </a:solidFill>
                <a:latin typeface="黑体"/>
                <a:cs typeface="黑体"/>
              </a:rPr>
              <a:t>IPv6</a:t>
            </a:r>
            <a:r>
              <a:rPr sz="2000" spc="-5" dirty="0" smtClean="0">
                <a:solidFill>
                  <a:srgbClr val="006FC0"/>
                </a:solidFill>
                <a:latin typeface="黑体"/>
                <a:cs typeface="黑体"/>
              </a:rPr>
              <a:t> </a:t>
            </a:r>
            <a:r>
              <a:rPr sz="2000" spc="0" dirty="0" smtClean="0">
                <a:solidFill>
                  <a:srgbClr val="006FC0"/>
                </a:solidFill>
                <a:latin typeface="黑体"/>
                <a:cs typeface="黑体"/>
              </a:rPr>
              <a:t>的地址 域为1</a:t>
            </a:r>
            <a:r>
              <a:rPr sz="2000" spc="-15" dirty="0" smtClean="0">
                <a:solidFill>
                  <a:srgbClr val="006FC0"/>
                </a:solidFill>
                <a:latin typeface="黑体"/>
                <a:cs typeface="黑体"/>
              </a:rPr>
              <a:t>2</a:t>
            </a:r>
            <a:r>
              <a:rPr sz="2000" spc="0" dirty="0" smtClean="0">
                <a:solidFill>
                  <a:srgbClr val="006FC0"/>
                </a:solidFill>
                <a:latin typeface="黑体"/>
                <a:cs typeface="黑体"/>
              </a:rPr>
              <a:t>8 位 拥有</a:t>
            </a:r>
            <a:r>
              <a:rPr lang="en-US" sz="2000" spc="0" dirty="0" smtClean="0">
                <a:solidFill>
                  <a:srgbClr val="006FC0"/>
                </a:solidFill>
                <a:latin typeface="黑体"/>
                <a:cs typeface="黑体"/>
              </a:rPr>
              <a:t>2</a:t>
            </a:r>
            <a:r>
              <a:rPr lang="en-US" sz="2000" baseline="30000" dirty="0" smtClean="0">
                <a:solidFill>
                  <a:srgbClr val="006FC0"/>
                </a:solidFill>
                <a:latin typeface="黑体"/>
                <a:cs typeface="黑体"/>
              </a:rPr>
              <a:t>1</a:t>
            </a:r>
            <a:r>
              <a:rPr lang="en-US" altLang="zh-CN" sz="1950" baseline="34188" dirty="0">
                <a:solidFill>
                  <a:srgbClr val="006FC0"/>
                </a:solidFill>
                <a:latin typeface="黑体"/>
                <a:cs typeface="黑体"/>
              </a:rPr>
              <a:t>2</a:t>
            </a:r>
            <a:r>
              <a:rPr sz="1950" spc="0" baseline="34188" dirty="0" smtClean="0">
                <a:solidFill>
                  <a:srgbClr val="006FC0"/>
                </a:solidFill>
                <a:latin typeface="黑体"/>
                <a:cs typeface="黑体"/>
              </a:rPr>
              <a:t>8</a:t>
            </a:r>
            <a:endParaRPr sz="1950" baseline="34188" dirty="0">
              <a:latin typeface="黑体"/>
              <a:cs typeface="黑体"/>
            </a:endParaRPr>
          </a:p>
          <a:p>
            <a:pPr marR="2540" algn="ctr">
              <a:lnSpc>
                <a:spcPts val="2380"/>
              </a:lnSpc>
            </a:pPr>
            <a:r>
              <a:rPr sz="2000" dirty="0" smtClean="0">
                <a:solidFill>
                  <a:srgbClr val="006FC0"/>
                </a:solidFill>
                <a:latin typeface="黑体"/>
                <a:cs typeface="黑体"/>
              </a:rPr>
              <a:t>个地址</a:t>
            </a:r>
            <a:r>
              <a:rPr sz="2000" spc="-15" dirty="0" smtClean="0">
                <a:solidFill>
                  <a:srgbClr val="006FC0"/>
                </a:solidFill>
                <a:latin typeface="黑体"/>
                <a:cs typeface="黑体"/>
              </a:rPr>
              <a:t>空</a:t>
            </a:r>
            <a:r>
              <a:rPr sz="2000" spc="0" dirty="0" smtClean="0">
                <a:solidFill>
                  <a:srgbClr val="006FC0"/>
                </a:solidFill>
                <a:latin typeface="黑体"/>
                <a:cs typeface="黑体"/>
              </a:rPr>
              <a:t>间</a:t>
            </a:r>
            <a:endParaRPr sz="2000" dirty="0">
              <a:latin typeface="黑体"/>
              <a:cs typeface="黑体"/>
            </a:endParaRPr>
          </a:p>
        </p:txBody>
      </p:sp>
      <p:sp>
        <p:nvSpPr>
          <p:cNvPr id="11" name="object 11"/>
          <p:cNvSpPr/>
          <p:nvPr/>
        </p:nvSpPr>
        <p:spPr>
          <a:xfrm>
            <a:off x="4343400" y="3352800"/>
            <a:ext cx="1444625" cy="2667000"/>
          </a:xfrm>
          <a:custGeom>
            <a:avLst/>
            <a:gdLst/>
            <a:ahLst/>
            <a:cxnLst/>
            <a:rect l="l" t="t" r="r" b="b"/>
            <a:pathLst>
              <a:path w="1444625" h="2667000">
                <a:moveTo>
                  <a:pt x="1203833" y="0"/>
                </a:moveTo>
                <a:lnTo>
                  <a:pt x="240791" y="0"/>
                </a:lnTo>
                <a:lnTo>
                  <a:pt x="221045" y="798"/>
                </a:lnTo>
                <a:lnTo>
                  <a:pt x="182932" y="6999"/>
                </a:lnTo>
                <a:lnTo>
                  <a:pt x="130141" y="26879"/>
                </a:lnTo>
                <a:lnTo>
                  <a:pt x="84093" y="57968"/>
                </a:lnTo>
                <a:lnTo>
                  <a:pt x="46463" y="98590"/>
                </a:lnTo>
                <a:lnTo>
                  <a:pt x="18924" y="147071"/>
                </a:lnTo>
                <a:lnTo>
                  <a:pt x="3152" y="201738"/>
                </a:lnTo>
                <a:lnTo>
                  <a:pt x="0" y="240791"/>
                </a:lnTo>
                <a:lnTo>
                  <a:pt x="0" y="2426220"/>
                </a:lnTo>
                <a:lnTo>
                  <a:pt x="3152" y="2465277"/>
                </a:lnTo>
                <a:lnTo>
                  <a:pt x="12277" y="2502326"/>
                </a:lnTo>
                <a:lnTo>
                  <a:pt x="36080" y="2553054"/>
                </a:lnTo>
                <a:lnTo>
                  <a:pt x="70532" y="2596478"/>
                </a:lnTo>
                <a:lnTo>
                  <a:pt x="113960" y="2630926"/>
                </a:lnTo>
                <a:lnTo>
                  <a:pt x="164689" y="2654725"/>
                </a:lnTo>
                <a:lnTo>
                  <a:pt x="201738" y="2663848"/>
                </a:lnTo>
                <a:lnTo>
                  <a:pt x="240791" y="2667000"/>
                </a:lnTo>
                <a:lnTo>
                  <a:pt x="1203833" y="2667000"/>
                </a:lnTo>
                <a:lnTo>
                  <a:pt x="1242886" y="2663848"/>
                </a:lnTo>
                <a:lnTo>
                  <a:pt x="1279935" y="2654725"/>
                </a:lnTo>
                <a:lnTo>
                  <a:pt x="1330664" y="2630926"/>
                </a:lnTo>
                <a:lnTo>
                  <a:pt x="1374092" y="2596478"/>
                </a:lnTo>
                <a:lnTo>
                  <a:pt x="1408544" y="2553054"/>
                </a:lnTo>
                <a:lnTo>
                  <a:pt x="1432347" y="2502326"/>
                </a:lnTo>
                <a:lnTo>
                  <a:pt x="1441472" y="2465277"/>
                </a:lnTo>
                <a:lnTo>
                  <a:pt x="1444625" y="2426220"/>
                </a:lnTo>
                <a:lnTo>
                  <a:pt x="1444625" y="240791"/>
                </a:lnTo>
                <a:lnTo>
                  <a:pt x="1441472" y="201738"/>
                </a:lnTo>
                <a:lnTo>
                  <a:pt x="1432347" y="164689"/>
                </a:lnTo>
                <a:lnTo>
                  <a:pt x="1408544" y="113960"/>
                </a:lnTo>
                <a:lnTo>
                  <a:pt x="1374092" y="70532"/>
                </a:lnTo>
                <a:lnTo>
                  <a:pt x="1330664" y="36080"/>
                </a:lnTo>
                <a:lnTo>
                  <a:pt x="1279935" y="12277"/>
                </a:lnTo>
                <a:lnTo>
                  <a:pt x="1242886" y="3152"/>
                </a:lnTo>
                <a:lnTo>
                  <a:pt x="1203833" y="0"/>
                </a:lnTo>
                <a:close/>
              </a:path>
            </a:pathLst>
          </a:custGeom>
          <a:solidFill>
            <a:srgbClr val="FFFF00"/>
          </a:solidFill>
        </p:spPr>
        <p:txBody>
          <a:bodyPr wrap="square" lIns="0" tIns="0" rIns="0" bIns="0" rtlCol="0">
            <a:noAutofit/>
          </a:bodyPr>
          <a:lstStyle/>
          <a:p>
            <a:endParaRPr/>
          </a:p>
        </p:txBody>
      </p:sp>
      <p:sp>
        <p:nvSpPr>
          <p:cNvPr id="12" name="object 12"/>
          <p:cNvSpPr/>
          <p:nvPr/>
        </p:nvSpPr>
        <p:spPr>
          <a:xfrm>
            <a:off x="4343400" y="3352800"/>
            <a:ext cx="1444625" cy="2667000"/>
          </a:xfrm>
          <a:custGeom>
            <a:avLst/>
            <a:gdLst/>
            <a:ahLst/>
            <a:cxnLst/>
            <a:rect l="l" t="t" r="r" b="b"/>
            <a:pathLst>
              <a:path w="1444625" h="2667000">
                <a:moveTo>
                  <a:pt x="0" y="240791"/>
                </a:moveTo>
                <a:lnTo>
                  <a:pt x="3152" y="201738"/>
                </a:lnTo>
                <a:lnTo>
                  <a:pt x="12277" y="164689"/>
                </a:lnTo>
                <a:lnTo>
                  <a:pt x="36080" y="113960"/>
                </a:lnTo>
                <a:lnTo>
                  <a:pt x="70532" y="70532"/>
                </a:lnTo>
                <a:lnTo>
                  <a:pt x="113960" y="36080"/>
                </a:lnTo>
                <a:lnTo>
                  <a:pt x="164689" y="12277"/>
                </a:lnTo>
                <a:lnTo>
                  <a:pt x="201738" y="3152"/>
                </a:lnTo>
                <a:lnTo>
                  <a:pt x="240791" y="0"/>
                </a:lnTo>
                <a:lnTo>
                  <a:pt x="1203833" y="0"/>
                </a:lnTo>
                <a:lnTo>
                  <a:pt x="1223579" y="798"/>
                </a:lnTo>
                <a:lnTo>
                  <a:pt x="1242886" y="3152"/>
                </a:lnTo>
                <a:lnTo>
                  <a:pt x="1279935" y="12277"/>
                </a:lnTo>
                <a:lnTo>
                  <a:pt x="1330664" y="36080"/>
                </a:lnTo>
                <a:lnTo>
                  <a:pt x="1374092" y="70532"/>
                </a:lnTo>
                <a:lnTo>
                  <a:pt x="1408544" y="113960"/>
                </a:lnTo>
                <a:lnTo>
                  <a:pt x="1432347" y="164689"/>
                </a:lnTo>
                <a:lnTo>
                  <a:pt x="1441472" y="201738"/>
                </a:lnTo>
                <a:lnTo>
                  <a:pt x="1444625" y="240791"/>
                </a:lnTo>
                <a:lnTo>
                  <a:pt x="1444625" y="2426220"/>
                </a:lnTo>
                <a:lnTo>
                  <a:pt x="1443826" y="2445968"/>
                </a:lnTo>
                <a:lnTo>
                  <a:pt x="1441472" y="2465277"/>
                </a:lnTo>
                <a:lnTo>
                  <a:pt x="1432347" y="2502326"/>
                </a:lnTo>
                <a:lnTo>
                  <a:pt x="1408544" y="2553054"/>
                </a:lnTo>
                <a:lnTo>
                  <a:pt x="1374092" y="2596478"/>
                </a:lnTo>
                <a:lnTo>
                  <a:pt x="1330664" y="2630926"/>
                </a:lnTo>
                <a:lnTo>
                  <a:pt x="1279935" y="2654725"/>
                </a:lnTo>
                <a:lnTo>
                  <a:pt x="1242886" y="2663848"/>
                </a:lnTo>
                <a:lnTo>
                  <a:pt x="1203833" y="2667000"/>
                </a:lnTo>
                <a:lnTo>
                  <a:pt x="240791" y="2667000"/>
                </a:lnTo>
                <a:lnTo>
                  <a:pt x="221045" y="2666201"/>
                </a:lnTo>
                <a:lnTo>
                  <a:pt x="201738" y="2663848"/>
                </a:lnTo>
                <a:lnTo>
                  <a:pt x="164689" y="2654725"/>
                </a:lnTo>
                <a:lnTo>
                  <a:pt x="113960" y="2630926"/>
                </a:lnTo>
                <a:lnTo>
                  <a:pt x="70532" y="2596478"/>
                </a:lnTo>
                <a:lnTo>
                  <a:pt x="36080" y="2553054"/>
                </a:lnTo>
                <a:lnTo>
                  <a:pt x="12277" y="2502326"/>
                </a:lnTo>
                <a:lnTo>
                  <a:pt x="3152" y="2465277"/>
                </a:lnTo>
                <a:lnTo>
                  <a:pt x="0" y="2426220"/>
                </a:lnTo>
                <a:lnTo>
                  <a:pt x="0" y="240791"/>
                </a:lnTo>
                <a:close/>
              </a:path>
            </a:pathLst>
          </a:custGeom>
          <a:ln w="28575">
            <a:solidFill>
              <a:srgbClr val="92D050"/>
            </a:solidFill>
          </a:ln>
        </p:spPr>
        <p:txBody>
          <a:bodyPr wrap="square" lIns="0" tIns="0" rIns="0" bIns="0" rtlCol="0">
            <a:noAutofit/>
          </a:bodyPr>
          <a:lstStyle/>
          <a:p>
            <a:endParaRPr/>
          </a:p>
        </p:txBody>
      </p:sp>
      <p:sp>
        <p:nvSpPr>
          <p:cNvPr id="13" name="object 13"/>
          <p:cNvSpPr txBox="1"/>
          <p:nvPr/>
        </p:nvSpPr>
        <p:spPr>
          <a:xfrm>
            <a:off x="4354829" y="3902836"/>
            <a:ext cx="1424940" cy="912494"/>
          </a:xfrm>
          <a:prstGeom prst="rect">
            <a:avLst/>
          </a:prstGeom>
        </p:spPr>
        <p:txBody>
          <a:bodyPr vert="horz" wrap="square" lIns="0" tIns="0" rIns="0" bIns="0" rtlCol="0">
            <a:noAutofit/>
          </a:bodyPr>
          <a:lstStyle/>
          <a:p>
            <a:pPr marL="12700" marR="12700" indent="0" algn="ctr">
              <a:lnSpc>
                <a:spcPct val="100000"/>
              </a:lnSpc>
            </a:pPr>
            <a:r>
              <a:rPr sz="2000" dirty="0" smtClean="0">
                <a:solidFill>
                  <a:srgbClr val="006FC0"/>
                </a:solidFill>
                <a:latin typeface="黑体"/>
                <a:cs typeface="黑体"/>
              </a:rPr>
              <a:t>IPv6</a:t>
            </a:r>
            <a:r>
              <a:rPr sz="2000" spc="-5" dirty="0" smtClean="0">
                <a:solidFill>
                  <a:srgbClr val="006FC0"/>
                </a:solidFill>
                <a:latin typeface="黑体"/>
                <a:cs typeface="黑体"/>
              </a:rPr>
              <a:t> </a:t>
            </a:r>
            <a:r>
              <a:rPr sz="2000" spc="0" dirty="0" smtClean="0">
                <a:solidFill>
                  <a:srgbClr val="006FC0"/>
                </a:solidFill>
                <a:latin typeface="黑体"/>
                <a:cs typeface="黑体"/>
              </a:rPr>
              <a:t>采用了 层次化</a:t>
            </a:r>
            <a:r>
              <a:rPr sz="2000" spc="-15" dirty="0" smtClean="0">
                <a:solidFill>
                  <a:srgbClr val="006FC0"/>
                </a:solidFill>
                <a:latin typeface="黑体"/>
                <a:cs typeface="黑体"/>
              </a:rPr>
              <a:t>分</a:t>
            </a:r>
            <a:r>
              <a:rPr sz="2000" spc="0" dirty="0" smtClean="0">
                <a:solidFill>
                  <a:srgbClr val="006FC0"/>
                </a:solidFill>
                <a:latin typeface="黑体"/>
                <a:cs typeface="黑体"/>
              </a:rPr>
              <a:t>配 IP</a:t>
            </a:r>
            <a:r>
              <a:rPr sz="2000" spc="-5" dirty="0" smtClean="0">
                <a:solidFill>
                  <a:srgbClr val="006FC0"/>
                </a:solidFill>
                <a:latin typeface="黑体"/>
                <a:cs typeface="黑体"/>
              </a:rPr>
              <a:t> </a:t>
            </a:r>
            <a:r>
              <a:rPr sz="2000" spc="0" dirty="0" smtClean="0">
                <a:solidFill>
                  <a:srgbClr val="006FC0"/>
                </a:solidFill>
                <a:latin typeface="黑体"/>
                <a:cs typeface="黑体"/>
              </a:rPr>
              <a:t>地址。</a:t>
            </a:r>
            <a:endParaRPr sz="2000" dirty="0">
              <a:latin typeface="黑体"/>
              <a:cs typeface="黑体"/>
            </a:endParaRPr>
          </a:p>
        </p:txBody>
      </p:sp>
      <p:sp>
        <p:nvSpPr>
          <p:cNvPr id="14" name="object 14"/>
          <p:cNvSpPr txBox="1"/>
          <p:nvPr/>
        </p:nvSpPr>
        <p:spPr>
          <a:xfrm>
            <a:off x="4342638" y="5060441"/>
            <a:ext cx="1447800" cy="732155"/>
          </a:xfrm>
          <a:prstGeom prst="rect">
            <a:avLst/>
          </a:prstGeom>
        </p:spPr>
        <p:txBody>
          <a:bodyPr vert="horz" wrap="square" lIns="0" tIns="0" rIns="0" bIns="0" rtlCol="0">
            <a:noAutofit/>
          </a:bodyPr>
          <a:lstStyle/>
          <a:p>
            <a:pPr marL="12700" marR="12700" algn="just">
              <a:lnSpc>
                <a:spcPct val="100000"/>
              </a:lnSpc>
            </a:pPr>
            <a:r>
              <a:rPr sz="1600" spc="-15" dirty="0" smtClean="0">
                <a:solidFill>
                  <a:srgbClr val="006FC0"/>
                </a:solidFill>
                <a:latin typeface="黑体"/>
                <a:cs typeface="黑体"/>
              </a:rPr>
              <a:t>地</a:t>
            </a:r>
            <a:r>
              <a:rPr sz="1600" spc="-20" dirty="0" smtClean="0">
                <a:solidFill>
                  <a:srgbClr val="006FC0"/>
                </a:solidFill>
                <a:latin typeface="黑体"/>
                <a:cs typeface="黑体"/>
              </a:rPr>
              <a:t>理</a:t>
            </a:r>
            <a:r>
              <a:rPr sz="1600" spc="-25" dirty="0" smtClean="0">
                <a:solidFill>
                  <a:srgbClr val="006FC0"/>
                </a:solidFill>
                <a:latin typeface="黑体"/>
                <a:cs typeface="黑体"/>
              </a:rPr>
              <a:t>上</a:t>
            </a:r>
            <a:r>
              <a:rPr sz="1600" spc="-15" dirty="0" smtClean="0">
                <a:solidFill>
                  <a:srgbClr val="006FC0"/>
                </a:solidFill>
                <a:latin typeface="黑体"/>
                <a:cs typeface="黑体"/>
              </a:rPr>
              <a:t>属</a:t>
            </a:r>
            <a:r>
              <a:rPr sz="1600" spc="-20" dirty="0" smtClean="0">
                <a:solidFill>
                  <a:srgbClr val="006FC0"/>
                </a:solidFill>
                <a:latin typeface="黑体"/>
                <a:cs typeface="黑体"/>
              </a:rPr>
              <a:t>于</a:t>
            </a:r>
            <a:r>
              <a:rPr sz="1600" spc="-25" dirty="0" smtClean="0">
                <a:solidFill>
                  <a:srgbClr val="006FC0"/>
                </a:solidFill>
                <a:latin typeface="黑体"/>
                <a:cs typeface="黑体"/>
              </a:rPr>
              <a:t>同</a:t>
            </a:r>
            <a:r>
              <a:rPr sz="1600" spc="-20" dirty="0" smtClean="0">
                <a:solidFill>
                  <a:srgbClr val="006FC0"/>
                </a:solidFill>
                <a:latin typeface="黑体"/>
                <a:cs typeface="黑体"/>
              </a:rPr>
              <a:t>一</a:t>
            </a:r>
            <a:r>
              <a:rPr sz="1600" spc="-10" dirty="0" smtClean="0">
                <a:solidFill>
                  <a:srgbClr val="006FC0"/>
                </a:solidFill>
                <a:latin typeface="黑体"/>
                <a:cs typeface="黑体"/>
              </a:rPr>
              <a:t> 范</a:t>
            </a:r>
            <a:r>
              <a:rPr sz="1600" spc="-20" dirty="0" smtClean="0">
                <a:solidFill>
                  <a:srgbClr val="006FC0"/>
                </a:solidFill>
                <a:latin typeface="黑体"/>
                <a:cs typeface="黑体"/>
              </a:rPr>
              <a:t>围的</a:t>
            </a:r>
            <a:r>
              <a:rPr sz="1600" spc="-10" dirty="0" smtClean="0">
                <a:solidFill>
                  <a:srgbClr val="006FC0"/>
                </a:solidFill>
                <a:latin typeface="黑体"/>
                <a:cs typeface="黑体"/>
              </a:rPr>
              <a:t>子</a:t>
            </a:r>
            <a:r>
              <a:rPr sz="1600" spc="-20" dirty="0" smtClean="0">
                <a:solidFill>
                  <a:srgbClr val="006FC0"/>
                </a:solidFill>
                <a:latin typeface="黑体"/>
                <a:cs typeface="黑体"/>
              </a:rPr>
              <a:t>网分配</a:t>
            </a:r>
            <a:r>
              <a:rPr sz="1600" spc="-10" dirty="0" smtClean="0">
                <a:solidFill>
                  <a:srgbClr val="006FC0"/>
                </a:solidFill>
                <a:latin typeface="黑体"/>
                <a:cs typeface="黑体"/>
              </a:rPr>
              <a:t> 相</a:t>
            </a:r>
            <a:r>
              <a:rPr sz="1600" spc="-20" dirty="0" smtClean="0">
                <a:solidFill>
                  <a:srgbClr val="006FC0"/>
                </a:solidFill>
                <a:latin typeface="黑体"/>
                <a:cs typeface="黑体"/>
              </a:rPr>
              <a:t>同的</a:t>
            </a:r>
            <a:r>
              <a:rPr sz="1600" spc="-10" dirty="0" smtClean="0">
                <a:solidFill>
                  <a:srgbClr val="006FC0"/>
                </a:solidFill>
                <a:latin typeface="黑体"/>
                <a:cs typeface="黑体"/>
              </a:rPr>
              <a:t>网</a:t>
            </a:r>
            <a:r>
              <a:rPr sz="1600" spc="-20" dirty="0" smtClean="0">
                <a:solidFill>
                  <a:srgbClr val="006FC0"/>
                </a:solidFill>
                <a:latin typeface="黑体"/>
                <a:cs typeface="黑体"/>
              </a:rPr>
              <a:t>络前缀</a:t>
            </a:r>
            <a:endParaRPr sz="1600">
              <a:latin typeface="黑体"/>
              <a:cs typeface="黑体"/>
            </a:endParaRPr>
          </a:p>
        </p:txBody>
      </p:sp>
      <p:sp>
        <p:nvSpPr>
          <p:cNvPr id="15" name="object 15"/>
          <p:cNvSpPr/>
          <p:nvPr/>
        </p:nvSpPr>
        <p:spPr>
          <a:xfrm>
            <a:off x="6096000" y="3352800"/>
            <a:ext cx="1450975" cy="2667000"/>
          </a:xfrm>
          <a:custGeom>
            <a:avLst/>
            <a:gdLst/>
            <a:ahLst/>
            <a:cxnLst/>
            <a:rect l="l" t="t" r="r" b="b"/>
            <a:pathLst>
              <a:path w="1450975" h="2667000">
                <a:moveTo>
                  <a:pt x="1209167" y="0"/>
                </a:moveTo>
                <a:lnTo>
                  <a:pt x="241808" y="0"/>
                </a:lnTo>
                <a:lnTo>
                  <a:pt x="221985" y="802"/>
                </a:lnTo>
                <a:lnTo>
                  <a:pt x="183721" y="7031"/>
                </a:lnTo>
                <a:lnTo>
                  <a:pt x="130714" y="27003"/>
                </a:lnTo>
                <a:lnTo>
                  <a:pt x="84470" y="58230"/>
                </a:lnTo>
                <a:lnTo>
                  <a:pt x="46675" y="99029"/>
                </a:lnTo>
                <a:lnTo>
                  <a:pt x="19012" y="147714"/>
                </a:lnTo>
                <a:lnTo>
                  <a:pt x="3166" y="202602"/>
                </a:lnTo>
                <a:lnTo>
                  <a:pt x="0" y="241808"/>
                </a:lnTo>
                <a:lnTo>
                  <a:pt x="0" y="2425166"/>
                </a:lnTo>
                <a:lnTo>
                  <a:pt x="3166" y="2464394"/>
                </a:lnTo>
                <a:lnTo>
                  <a:pt x="12334" y="2501606"/>
                </a:lnTo>
                <a:lnTo>
                  <a:pt x="36245" y="2552556"/>
                </a:lnTo>
                <a:lnTo>
                  <a:pt x="70850" y="2596170"/>
                </a:lnTo>
                <a:lnTo>
                  <a:pt x="114464" y="2630768"/>
                </a:lnTo>
                <a:lnTo>
                  <a:pt x="165404" y="2654671"/>
                </a:lnTo>
                <a:lnTo>
                  <a:pt x="202602" y="2663834"/>
                </a:lnTo>
                <a:lnTo>
                  <a:pt x="241808" y="2667000"/>
                </a:lnTo>
                <a:lnTo>
                  <a:pt x="1209167" y="2667000"/>
                </a:lnTo>
                <a:lnTo>
                  <a:pt x="1248372" y="2663834"/>
                </a:lnTo>
                <a:lnTo>
                  <a:pt x="1285570" y="2654671"/>
                </a:lnTo>
                <a:lnTo>
                  <a:pt x="1336510" y="2630768"/>
                </a:lnTo>
                <a:lnTo>
                  <a:pt x="1380124" y="2596170"/>
                </a:lnTo>
                <a:lnTo>
                  <a:pt x="1414729" y="2552556"/>
                </a:lnTo>
                <a:lnTo>
                  <a:pt x="1438640" y="2501606"/>
                </a:lnTo>
                <a:lnTo>
                  <a:pt x="1447808" y="2464394"/>
                </a:lnTo>
                <a:lnTo>
                  <a:pt x="1450975" y="2425166"/>
                </a:lnTo>
                <a:lnTo>
                  <a:pt x="1450975" y="241808"/>
                </a:lnTo>
                <a:lnTo>
                  <a:pt x="1447808" y="202602"/>
                </a:lnTo>
                <a:lnTo>
                  <a:pt x="1438640" y="165404"/>
                </a:lnTo>
                <a:lnTo>
                  <a:pt x="1414729" y="114464"/>
                </a:lnTo>
                <a:lnTo>
                  <a:pt x="1380124" y="70850"/>
                </a:lnTo>
                <a:lnTo>
                  <a:pt x="1336510" y="36245"/>
                </a:lnTo>
                <a:lnTo>
                  <a:pt x="1285570" y="12334"/>
                </a:lnTo>
                <a:lnTo>
                  <a:pt x="1248372" y="3166"/>
                </a:lnTo>
                <a:lnTo>
                  <a:pt x="1209167" y="0"/>
                </a:lnTo>
                <a:close/>
              </a:path>
            </a:pathLst>
          </a:custGeom>
          <a:solidFill>
            <a:srgbClr val="FFFF00"/>
          </a:solidFill>
        </p:spPr>
        <p:txBody>
          <a:bodyPr wrap="square" lIns="0" tIns="0" rIns="0" bIns="0" rtlCol="0">
            <a:noAutofit/>
          </a:bodyPr>
          <a:lstStyle/>
          <a:p>
            <a:endParaRPr/>
          </a:p>
        </p:txBody>
      </p:sp>
      <p:sp>
        <p:nvSpPr>
          <p:cNvPr id="16" name="object 16"/>
          <p:cNvSpPr/>
          <p:nvPr/>
        </p:nvSpPr>
        <p:spPr>
          <a:xfrm>
            <a:off x="6096000" y="3352800"/>
            <a:ext cx="1450975" cy="2667000"/>
          </a:xfrm>
          <a:custGeom>
            <a:avLst/>
            <a:gdLst/>
            <a:ahLst/>
            <a:cxnLst/>
            <a:rect l="l" t="t" r="r" b="b"/>
            <a:pathLst>
              <a:path w="1450975" h="2667000">
                <a:moveTo>
                  <a:pt x="0" y="241808"/>
                </a:moveTo>
                <a:lnTo>
                  <a:pt x="3166" y="202602"/>
                </a:lnTo>
                <a:lnTo>
                  <a:pt x="12334" y="165404"/>
                </a:lnTo>
                <a:lnTo>
                  <a:pt x="36245" y="114464"/>
                </a:lnTo>
                <a:lnTo>
                  <a:pt x="70850" y="70850"/>
                </a:lnTo>
                <a:lnTo>
                  <a:pt x="114464" y="36245"/>
                </a:lnTo>
                <a:lnTo>
                  <a:pt x="165404" y="12334"/>
                </a:lnTo>
                <a:lnTo>
                  <a:pt x="202602" y="3166"/>
                </a:lnTo>
                <a:lnTo>
                  <a:pt x="241808" y="0"/>
                </a:lnTo>
                <a:lnTo>
                  <a:pt x="1209167" y="0"/>
                </a:lnTo>
                <a:lnTo>
                  <a:pt x="1228989" y="802"/>
                </a:lnTo>
                <a:lnTo>
                  <a:pt x="1248372" y="3166"/>
                </a:lnTo>
                <a:lnTo>
                  <a:pt x="1285570" y="12334"/>
                </a:lnTo>
                <a:lnTo>
                  <a:pt x="1336510" y="36245"/>
                </a:lnTo>
                <a:lnTo>
                  <a:pt x="1380124" y="70850"/>
                </a:lnTo>
                <a:lnTo>
                  <a:pt x="1414729" y="114464"/>
                </a:lnTo>
                <a:lnTo>
                  <a:pt x="1438640" y="165404"/>
                </a:lnTo>
                <a:lnTo>
                  <a:pt x="1447808" y="202602"/>
                </a:lnTo>
                <a:lnTo>
                  <a:pt x="1450975" y="241808"/>
                </a:lnTo>
                <a:lnTo>
                  <a:pt x="1450975" y="2425166"/>
                </a:lnTo>
                <a:lnTo>
                  <a:pt x="1450172" y="2445001"/>
                </a:lnTo>
                <a:lnTo>
                  <a:pt x="1447808" y="2464394"/>
                </a:lnTo>
                <a:lnTo>
                  <a:pt x="1438640" y="2501606"/>
                </a:lnTo>
                <a:lnTo>
                  <a:pt x="1414729" y="2552556"/>
                </a:lnTo>
                <a:lnTo>
                  <a:pt x="1380124" y="2596170"/>
                </a:lnTo>
                <a:lnTo>
                  <a:pt x="1336510" y="2630768"/>
                </a:lnTo>
                <a:lnTo>
                  <a:pt x="1285570" y="2654671"/>
                </a:lnTo>
                <a:lnTo>
                  <a:pt x="1248372" y="2663834"/>
                </a:lnTo>
                <a:lnTo>
                  <a:pt x="1209167" y="2667000"/>
                </a:lnTo>
                <a:lnTo>
                  <a:pt x="241808" y="2667000"/>
                </a:lnTo>
                <a:lnTo>
                  <a:pt x="221985" y="2666198"/>
                </a:lnTo>
                <a:lnTo>
                  <a:pt x="202602" y="2663834"/>
                </a:lnTo>
                <a:lnTo>
                  <a:pt x="165404" y="2654671"/>
                </a:lnTo>
                <a:lnTo>
                  <a:pt x="114464" y="2630768"/>
                </a:lnTo>
                <a:lnTo>
                  <a:pt x="70850" y="2596170"/>
                </a:lnTo>
                <a:lnTo>
                  <a:pt x="36245" y="2552556"/>
                </a:lnTo>
                <a:lnTo>
                  <a:pt x="12334" y="2501606"/>
                </a:lnTo>
                <a:lnTo>
                  <a:pt x="3166" y="2464394"/>
                </a:lnTo>
                <a:lnTo>
                  <a:pt x="0" y="2425166"/>
                </a:lnTo>
                <a:lnTo>
                  <a:pt x="0" y="241808"/>
                </a:lnTo>
                <a:close/>
              </a:path>
            </a:pathLst>
          </a:custGeom>
          <a:ln w="28575">
            <a:solidFill>
              <a:srgbClr val="92D050"/>
            </a:solidFill>
          </a:ln>
        </p:spPr>
        <p:txBody>
          <a:bodyPr wrap="square" lIns="0" tIns="0" rIns="0" bIns="0" rtlCol="0">
            <a:noAutofit/>
          </a:bodyPr>
          <a:lstStyle/>
          <a:p>
            <a:endParaRPr/>
          </a:p>
        </p:txBody>
      </p:sp>
      <p:sp>
        <p:nvSpPr>
          <p:cNvPr id="17" name="object 17"/>
          <p:cNvSpPr txBox="1"/>
          <p:nvPr/>
        </p:nvSpPr>
        <p:spPr>
          <a:xfrm>
            <a:off x="6111621" y="3475863"/>
            <a:ext cx="1424940" cy="2132330"/>
          </a:xfrm>
          <a:prstGeom prst="rect">
            <a:avLst/>
          </a:prstGeom>
        </p:spPr>
        <p:txBody>
          <a:bodyPr vert="horz" wrap="square" lIns="0" tIns="0" rIns="0" bIns="0" rtlCol="0">
            <a:noAutofit/>
          </a:bodyPr>
          <a:lstStyle/>
          <a:p>
            <a:pPr marL="74930" marR="12700" indent="-62865">
              <a:lnSpc>
                <a:spcPct val="100000"/>
              </a:lnSpc>
            </a:pPr>
            <a:r>
              <a:rPr sz="2000" dirty="0" smtClean="0">
                <a:solidFill>
                  <a:srgbClr val="006FC0"/>
                </a:solidFill>
                <a:latin typeface="黑体"/>
                <a:cs typeface="黑体"/>
              </a:rPr>
              <a:t>IPv6</a:t>
            </a:r>
            <a:r>
              <a:rPr sz="2000" spc="-5" dirty="0" smtClean="0">
                <a:solidFill>
                  <a:srgbClr val="006FC0"/>
                </a:solidFill>
                <a:latin typeface="黑体"/>
                <a:cs typeface="黑体"/>
              </a:rPr>
              <a:t> </a:t>
            </a:r>
            <a:r>
              <a:rPr sz="2000" spc="0" dirty="0" smtClean="0">
                <a:solidFill>
                  <a:srgbClr val="006FC0"/>
                </a:solidFill>
                <a:latin typeface="黑体"/>
                <a:cs typeface="黑体"/>
              </a:rPr>
              <a:t>的头标 中增加</a:t>
            </a:r>
            <a:r>
              <a:rPr sz="2000" spc="-15" dirty="0" smtClean="0">
                <a:solidFill>
                  <a:srgbClr val="006FC0"/>
                </a:solidFill>
                <a:latin typeface="黑体"/>
                <a:cs typeface="黑体"/>
              </a:rPr>
              <a:t>一</a:t>
            </a:r>
            <a:r>
              <a:rPr sz="2000" spc="0" dirty="0" smtClean="0">
                <a:solidFill>
                  <a:srgbClr val="006FC0"/>
                </a:solidFill>
                <a:latin typeface="黑体"/>
                <a:cs typeface="黑体"/>
              </a:rPr>
              <a:t>个 8 比特的 优先级</a:t>
            </a:r>
            <a:r>
              <a:rPr sz="2000" spc="-15" dirty="0" smtClean="0">
                <a:solidFill>
                  <a:srgbClr val="006FC0"/>
                </a:solidFill>
                <a:latin typeface="黑体"/>
                <a:cs typeface="黑体"/>
              </a:rPr>
              <a:t>域</a:t>
            </a:r>
            <a:r>
              <a:rPr sz="2000" spc="0" dirty="0" smtClean="0">
                <a:solidFill>
                  <a:srgbClr val="006FC0"/>
                </a:solidFill>
                <a:latin typeface="黑体"/>
                <a:cs typeface="黑体"/>
              </a:rPr>
              <a:t>和 20</a:t>
            </a:r>
            <a:r>
              <a:rPr sz="2000" spc="-5" dirty="0" smtClean="0">
                <a:solidFill>
                  <a:srgbClr val="006FC0"/>
                </a:solidFill>
                <a:latin typeface="黑体"/>
                <a:cs typeface="黑体"/>
              </a:rPr>
              <a:t> </a:t>
            </a:r>
            <a:r>
              <a:rPr sz="2000" spc="0" dirty="0" smtClean="0">
                <a:solidFill>
                  <a:srgbClr val="006FC0"/>
                </a:solidFill>
                <a:latin typeface="黑体"/>
                <a:cs typeface="黑体"/>
              </a:rPr>
              <a:t>比特的 流标</a:t>
            </a:r>
            <a:r>
              <a:rPr sz="2000" spc="-10" dirty="0" smtClean="0">
                <a:solidFill>
                  <a:srgbClr val="006FC0"/>
                </a:solidFill>
                <a:latin typeface="黑体"/>
                <a:cs typeface="黑体"/>
              </a:rPr>
              <a:t>记</a:t>
            </a:r>
            <a:r>
              <a:rPr sz="2000" spc="-15" dirty="0" smtClean="0">
                <a:solidFill>
                  <a:srgbClr val="006FC0"/>
                </a:solidFill>
                <a:latin typeface="黑体"/>
                <a:cs typeface="黑体"/>
              </a:rPr>
              <a:t>域</a:t>
            </a:r>
            <a:r>
              <a:rPr sz="2000" spc="0" dirty="0" smtClean="0">
                <a:solidFill>
                  <a:srgbClr val="006FC0"/>
                </a:solidFill>
                <a:latin typeface="黑体"/>
                <a:cs typeface="黑体"/>
              </a:rPr>
              <a:t>来 保证服</a:t>
            </a:r>
            <a:r>
              <a:rPr sz="2000" spc="-15" dirty="0" smtClean="0">
                <a:solidFill>
                  <a:srgbClr val="006FC0"/>
                </a:solidFill>
                <a:latin typeface="黑体"/>
                <a:cs typeface="黑体"/>
              </a:rPr>
              <a:t>务</a:t>
            </a:r>
            <a:r>
              <a:rPr sz="2000" spc="0" dirty="0" smtClean="0">
                <a:solidFill>
                  <a:srgbClr val="006FC0"/>
                </a:solidFill>
                <a:latin typeface="黑体"/>
                <a:cs typeface="黑体"/>
              </a:rPr>
              <a:t>质</a:t>
            </a:r>
            <a:endParaRPr sz="2000">
              <a:latin typeface="黑体"/>
              <a:cs typeface="黑体"/>
            </a:endParaRPr>
          </a:p>
        </p:txBody>
      </p:sp>
      <p:sp>
        <p:nvSpPr>
          <p:cNvPr id="18" name="object 18"/>
          <p:cNvSpPr txBox="1"/>
          <p:nvPr/>
        </p:nvSpPr>
        <p:spPr>
          <a:xfrm>
            <a:off x="6681596" y="5610047"/>
            <a:ext cx="280035" cy="302895"/>
          </a:xfrm>
          <a:prstGeom prst="rect">
            <a:avLst/>
          </a:prstGeom>
        </p:spPr>
        <p:txBody>
          <a:bodyPr vert="horz" wrap="square" lIns="0" tIns="0" rIns="0" bIns="0" rtlCol="0">
            <a:noAutofit/>
          </a:bodyPr>
          <a:lstStyle/>
          <a:p>
            <a:pPr marL="12700">
              <a:lnSpc>
                <a:spcPts val="2380"/>
              </a:lnSpc>
            </a:pPr>
            <a:r>
              <a:rPr sz="2000" dirty="0" smtClean="0">
                <a:solidFill>
                  <a:srgbClr val="006FC0"/>
                </a:solidFill>
                <a:latin typeface="黑体"/>
                <a:cs typeface="黑体"/>
              </a:rPr>
              <a:t>量</a:t>
            </a:r>
            <a:endParaRPr sz="2000">
              <a:latin typeface="黑体"/>
              <a:cs typeface="黑体"/>
            </a:endParaRPr>
          </a:p>
        </p:txBody>
      </p:sp>
      <p:sp>
        <p:nvSpPr>
          <p:cNvPr id="19" name="object 19"/>
          <p:cNvSpPr/>
          <p:nvPr/>
        </p:nvSpPr>
        <p:spPr>
          <a:xfrm>
            <a:off x="3309873" y="2514600"/>
            <a:ext cx="85725" cy="838200"/>
          </a:xfrm>
          <a:custGeom>
            <a:avLst/>
            <a:gdLst/>
            <a:ahLst/>
            <a:cxnLst/>
            <a:rect l="l" t="t" r="r" b="b"/>
            <a:pathLst>
              <a:path w="85725" h="838200">
                <a:moveTo>
                  <a:pt x="28575" y="752475"/>
                </a:moveTo>
                <a:lnTo>
                  <a:pt x="0" y="752475"/>
                </a:lnTo>
                <a:lnTo>
                  <a:pt x="42925" y="838200"/>
                </a:lnTo>
                <a:lnTo>
                  <a:pt x="78623" y="766699"/>
                </a:lnTo>
                <a:lnTo>
                  <a:pt x="28575" y="766699"/>
                </a:lnTo>
                <a:lnTo>
                  <a:pt x="28575" y="752475"/>
                </a:lnTo>
                <a:close/>
              </a:path>
              <a:path w="85725" h="838200">
                <a:moveTo>
                  <a:pt x="57150" y="0"/>
                </a:moveTo>
                <a:lnTo>
                  <a:pt x="28575" y="0"/>
                </a:lnTo>
                <a:lnTo>
                  <a:pt x="28575" y="766699"/>
                </a:lnTo>
                <a:lnTo>
                  <a:pt x="57150" y="766699"/>
                </a:lnTo>
                <a:lnTo>
                  <a:pt x="57150" y="0"/>
                </a:lnTo>
                <a:close/>
              </a:path>
              <a:path w="85725" h="838200">
                <a:moveTo>
                  <a:pt x="85725" y="752475"/>
                </a:moveTo>
                <a:lnTo>
                  <a:pt x="57150" y="752475"/>
                </a:lnTo>
                <a:lnTo>
                  <a:pt x="57150" y="766699"/>
                </a:lnTo>
                <a:lnTo>
                  <a:pt x="78623" y="766699"/>
                </a:lnTo>
                <a:lnTo>
                  <a:pt x="85725" y="752475"/>
                </a:lnTo>
                <a:close/>
              </a:path>
            </a:pathLst>
          </a:custGeom>
          <a:solidFill>
            <a:srgbClr val="92D050"/>
          </a:solidFill>
        </p:spPr>
        <p:txBody>
          <a:bodyPr wrap="square" lIns="0" tIns="0" rIns="0" bIns="0" rtlCol="0">
            <a:noAutofit/>
          </a:bodyPr>
          <a:lstStyle/>
          <a:p>
            <a:endParaRPr/>
          </a:p>
        </p:txBody>
      </p:sp>
      <p:sp>
        <p:nvSpPr>
          <p:cNvPr id="20" name="object 20"/>
          <p:cNvSpPr/>
          <p:nvPr/>
        </p:nvSpPr>
        <p:spPr>
          <a:xfrm>
            <a:off x="5062473" y="2514600"/>
            <a:ext cx="85725" cy="838200"/>
          </a:xfrm>
          <a:custGeom>
            <a:avLst/>
            <a:gdLst/>
            <a:ahLst/>
            <a:cxnLst/>
            <a:rect l="l" t="t" r="r" b="b"/>
            <a:pathLst>
              <a:path w="85725" h="838200">
                <a:moveTo>
                  <a:pt x="28575" y="752475"/>
                </a:moveTo>
                <a:lnTo>
                  <a:pt x="0" y="752475"/>
                </a:lnTo>
                <a:lnTo>
                  <a:pt x="42925" y="838200"/>
                </a:lnTo>
                <a:lnTo>
                  <a:pt x="78623" y="766699"/>
                </a:lnTo>
                <a:lnTo>
                  <a:pt x="28575" y="766699"/>
                </a:lnTo>
                <a:lnTo>
                  <a:pt x="28575" y="752475"/>
                </a:lnTo>
                <a:close/>
              </a:path>
              <a:path w="85725" h="838200">
                <a:moveTo>
                  <a:pt x="57150" y="0"/>
                </a:moveTo>
                <a:lnTo>
                  <a:pt x="28575" y="0"/>
                </a:lnTo>
                <a:lnTo>
                  <a:pt x="28575" y="766699"/>
                </a:lnTo>
                <a:lnTo>
                  <a:pt x="57150" y="766699"/>
                </a:lnTo>
                <a:lnTo>
                  <a:pt x="57150" y="0"/>
                </a:lnTo>
                <a:close/>
              </a:path>
              <a:path w="85725" h="838200">
                <a:moveTo>
                  <a:pt x="85725" y="752475"/>
                </a:moveTo>
                <a:lnTo>
                  <a:pt x="57150" y="752475"/>
                </a:lnTo>
                <a:lnTo>
                  <a:pt x="57150" y="766699"/>
                </a:lnTo>
                <a:lnTo>
                  <a:pt x="78623" y="766699"/>
                </a:lnTo>
                <a:lnTo>
                  <a:pt x="85725" y="752475"/>
                </a:lnTo>
                <a:close/>
              </a:path>
            </a:pathLst>
          </a:custGeom>
          <a:solidFill>
            <a:srgbClr val="92D050"/>
          </a:solidFill>
        </p:spPr>
        <p:txBody>
          <a:bodyPr wrap="square" lIns="0" tIns="0" rIns="0" bIns="0" rtlCol="0">
            <a:noAutofit/>
          </a:bodyPr>
          <a:lstStyle/>
          <a:p>
            <a:endParaRPr/>
          </a:p>
        </p:txBody>
      </p:sp>
      <p:sp>
        <p:nvSpPr>
          <p:cNvPr id="21" name="object 21"/>
          <p:cNvSpPr/>
          <p:nvPr/>
        </p:nvSpPr>
        <p:spPr>
          <a:xfrm>
            <a:off x="6738873" y="2514600"/>
            <a:ext cx="85725" cy="838200"/>
          </a:xfrm>
          <a:custGeom>
            <a:avLst/>
            <a:gdLst/>
            <a:ahLst/>
            <a:cxnLst/>
            <a:rect l="l" t="t" r="r" b="b"/>
            <a:pathLst>
              <a:path w="85725" h="838200">
                <a:moveTo>
                  <a:pt x="28575" y="752475"/>
                </a:moveTo>
                <a:lnTo>
                  <a:pt x="0" y="752475"/>
                </a:lnTo>
                <a:lnTo>
                  <a:pt x="42925" y="838200"/>
                </a:lnTo>
                <a:lnTo>
                  <a:pt x="78623" y="766699"/>
                </a:lnTo>
                <a:lnTo>
                  <a:pt x="28575" y="766699"/>
                </a:lnTo>
                <a:lnTo>
                  <a:pt x="28575" y="752475"/>
                </a:lnTo>
                <a:close/>
              </a:path>
              <a:path w="85725" h="838200">
                <a:moveTo>
                  <a:pt x="57150" y="0"/>
                </a:moveTo>
                <a:lnTo>
                  <a:pt x="28575" y="0"/>
                </a:lnTo>
                <a:lnTo>
                  <a:pt x="28575" y="766699"/>
                </a:lnTo>
                <a:lnTo>
                  <a:pt x="57150" y="766699"/>
                </a:lnTo>
                <a:lnTo>
                  <a:pt x="57150" y="0"/>
                </a:lnTo>
                <a:close/>
              </a:path>
              <a:path w="85725" h="838200">
                <a:moveTo>
                  <a:pt x="85725" y="752475"/>
                </a:moveTo>
                <a:lnTo>
                  <a:pt x="57150" y="752475"/>
                </a:lnTo>
                <a:lnTo>
                  <a:pt x="57150" y="766699"/>
                </a:lnTo>
                <a:lnTo>
                  <a:pt x="78623" y="766699"/>
                </a:lnTo>
                <a:lnTo>
                  <a:pt x="85725" y="752475"/>
                </a:lnTo>
                <a:close/>
              </a:path>
            </a:pathLst>
          </a:custGeom>
          <a:solidFill>
            <a:srgbClr val="92D050"/>
          </a:solidFill>
        </p:spPr>
        <p:txBody>
          <a:bodyPr wrap="square" lIns="0" tIns="0" rIns="0" bIns="0" rtlCol="0">
            <a:noAutofit/>
          </a:bodyPr>
          <a:lstStyle/>
          <a:p>
            <a:endParaRPr/>
          </a:p>
        </p:txBody>
      </p:sp>
      <p:sp>
        <p:nvSpPr>
          <p:cNvPr id="22" name="object 22"/>
          <p:cNvSpPr txBox="1"/>
          <p:nvPr/>
        </p:nvSpPr>
        <p:spPr>
          <a:xfrm>
            <a:off x="426516" y="1938654"/>
            <a:ext cx="1861820" cy="443230"/>
          </a:xfrm>
          <a:prstGeom prst="rect">
            <a:avLst/>
          </a:prstGeom>
        </p:spPr>
        <p:txBody>
          <a:bodyPr vert="horz" wrap="square" lIns="0" tIns="0" rIns="0" bIns="0" rtlCol="0">
            <a:noAutofit/>
          </a:bodyPr>
          <a:lstStyle/>
          <a:p>
            <a:pPr marL="12700">
              <a:lnSpc>
                <a:spcPct val="100000"/>
              </a:lnSpc>
            </a:pPr>
            <a:r>
              <a:rPr sz="2800" spc="-20" dirty="0" smtClean="0">
                <a:latin typeface="Comic Sans MS"/>
                <a:cs typeface="Comic Sans MS"/>
              </a:rPr>
              <a:t>I</a:t>
            </a:r>
            <a:r>
              <a:rPr sz="2800" spc="-30" dirty="0" smtClean="0">
                <a:latin typeface="Comic Sans MS"/>
                <a:cs typeface="Comic Sans MS"/>
              </a:rPr>
              <a:t>P</a:t>
            </a:r>
            <a:r>
              <a:rPr sz="2800" spc="0" dirty="0" smtClean="0">
                <a:latin typeface="Comic Sans MS"/>
                <a:cs typeface="Comic Sans MS"/>
              </a:rPr>
              <a:t>v</a:t>
            </a:r>
            <a:r>
              <a:rPr sz="2800" spc="-10" dirty="0" smtClean="0">
                <a:latin typeface="Comic Sans MS"/>
                <a:cs typeface="Comic Sans MS"/>
              </a:rPr>
              <a:t>4</a:t>
            </a:r>
            <a:r>
              <a:rPr sz="2800" spc="-25" dirty="0" smtClean="0">
                <a:latin typeface="黑体"/>
                <a:cs typeface="黑体"/>
              </a:rPr>
              <a:t>的不足</a:t>
            </a:r>
            <a:endParaRPr sz="2800">
              <a:latin typeface="黑体"/>
              <a:cs typeface="黑体"/>
            </a:endParaRPr>
          </a:p>
        </p:txBody>
      </p:sp>
      <p:sp>
        <p:nvSpPr>
          <p:cNvPr id="23" name="object 23"/>
          <p:cNvSpPr txBox="1"/>
          <p:nvPr/>
        </p:nvSpPr>
        <p:spPr>
          <a:xfrm>
            <a:off x="405180" y="4224908"/>
            <a:ext cx="1861820" cy="442595"/>
          </a:xfrm>
          <a:prstGeom prst="rect">
            <a:avLst/>
          </a:prstGeom>
        </p:spPr>
        <p:txBody>
          <a:bodyPr vert="horz" wrap="square" lIns="0" tIns="0" rIns="0" bIns="0" rtlCol="0">
            <a:noAutofit/>
          </a:bodyPr>
          <a:lstStyle/>
          <a:p>
            <a:pPr marL="12700">
              <a:lnSpc>
                <a:spcPct val="100000"/>
              </a:lnSpc>
            </a:pPr>
            <a:r>
              <a:rPr sz="2800" spc="-15" dirty="0" smtClean="0">
                <a:solidFill>
                  <a:srgbClr val="0066FF"/>
                </a:solidFill>
                <a:latin typeface="Comic Sans MS"/>
                <a:cs typeface="Comic Sans MS"/>
              </a:rPr>
              <a:t>IP</a:t>
            </a:r>
            <a:r>
              <a:rPr sz="2800" spc="-30" dirty="0" smtClean="0">
                <a:solidFill>
                  <a:srgbClr val="0066FF"/>
                </a:solidFill>
                <a:latin typeface="Comic Sans MS"/>
                <a:cs typeface="Comic Sans MS"/>
              </a:rPr>
              <a:t>v</a:t>
            </a:r>
            <a:r>
              <a:rPr sz="2800" spc="-25" dirty="0" smtClean="0">
                <a:solidFill>
                  <a:srgbClr val="0066FF"/>
                </a:solidFill>
                <a:latin typeface="Comic Sans MS"/>
                <a:cs typeface="Comic Sans MS"/>
              </a:rPr>
              <a:t>6</a:t>
            </a:r>
            <a:r>
              <a:rPr sz="2800" spc="-20" dirty="0" smtClean="0">
                <a:solidFill>
                  <a:srgbClr val="0066FF"/>
                </a:solidFill>
                <a:latin typeface="黑体"/>
                <a:cs typeface="黑体"/>
              </a:rPr>
              <a:t>的改进</a:t>
            </a:r>
            <a:endParaRPr sz="2800">
              <a:latin typeface="黑体"/>
              <a:cs typeface="黑体"/>
            </a:endParaRPr>
          </a:p>
        </p:txBody>
      </p:sp>
      <p:sp>
        <p:nvSpPr>
          <p:cNvPr id="25" name="object 25"/>
          <p:cNvSpPr txBox="1"/>
          <p:nvPr/>
        </p:nvSpPr>
        <p:spPr>
          <a:xfrm>
            <a:off x="1864867" y="6183172"/>
            <a:ext cx="4283710" cy="289560"/>
          </a:xfrm>
          <a:prstGeom prst="rect">
            <a:avLst/>
          </a:prstGeom>
        </p:spPr>
        <p:txBody>
          <a:bodyPr vert="horz" wrap="square" lIns="0" tIns="0" rIns="0" bIns="0" rtlCol="0">
            <a:noAutofit/>
          </a:bodyPr>
          <a:lstStyle/>
          <a:p>
            <a:pPr marL="12700">
              <a:lnSpc>
                <a:spcPct val="100000"/>
              </a:lnSpc>
            </a:pPr>
            <a:r>
              <a:rPr sz="1800" spc="10" dirty="0" smtClean="0">
                <a:solidFill>
                  <a:srgbClr val="FF0000"/>
                </a:solidFill>
                <a:latin typeface="宋体"/>
                <a:cs typeface="宋体"/>
              </a:rPr>
              <a:t>地球上的每一粒沙子都可以分到一</a:t>
            </a:r>
            <a:r>
              <a:rPr sz="1800" spc="-25" dirty="0" smtClean="0">
                <a:solidFill>
                  <a:srgbClr val="FF0000"/>
                </a:solidFill>
                <a:latin typeface="宋体"/>
                <a:cs typeface="宋体"/>
              </a:rPr>
              <a:t>个</a:t>
            </a:r>
            <a:r>
              <a:rPr sz="1800" b="1" spc="0" dirty="0" smtClean="0">
                <a:solidFill>
                  <a:srgbClr val="FF0000"/>
                </a:solidFill>
                <a:latin typeface="Comic Sans MS"/>
                <a:cs typeface="Comic Sans MS"/>
              </a:rPr>
              <a:t>IP</a:t>
            </a:r>
            <a:r>
              <a:rPr sz="1800" b="1" spc="-5" dirty="0" smtClean="0">
                <a:solidFill>
                  <a:srgbClr val="FF0000"/>
                </a:solidFill>
                <a:latin typeface="Comic Sans MS"/>
                <a:cs typeface="Comic Sans MS"/>
              </a:rPr>
              <a:t> </a:t>
            </a:r>
            <a:r>
              <a:rPr sz="1800" spc="0" dirty="0" smtClean="0">
                <a:solidFill>
                  <a:srgbClr val="FF0000"/>
                </a:solidFill>
                <a:latin typeface="宋体"/>
                <a:cs typeface="宋体"/>
              </a:rPr>
              <a:t>！</a:t>
            </a:r>
            <a:endParaRPr sz="1800">
              <a:latin typeface="宋体"/>
              <a:cs typeface="宋体"/>
            </a:endParaRPr>
          </a:p>
        </p:txBody>
      </p:sp>
      <p:sp>
        <p:nvSpPr>
          <p:cNvPr id="24" name="标题 23"/>
          <p:cNvSpPr>
            <a:spLocks noGrp="1"/>
          </p:cNvSpPr>
          <p:nvPr>
            <p:ph type="title"/>
          </p:nvPr>
        </p:nvSpPr>
        <p:spPr/>
        <p:txBody>
          <a:bodyPr/>
          <a:lstStyle/>
          <a:p>
            <a:pPr algn="l"/>
            <a:r>
              <a:rPr lang="en-US" altLang="zh-CN" sz="4000" dirty="0">
                <a:solidFill>
                  <a:schemeClr val="tx1"/>
                </a:solidFill>
              </a:rPr>
              <a:t>IPv4 vs. IPv6 </a:t>
            </a:r>
            <a:endParaRPr lang="zh-CN" altLang="en-US" sz="4000" dirty="0">
              <a:solidFill>
                <a:schemeClr val="tx1"/>
              </a:solidFill>
            </a:endParaRPr>
          </a:p>
        </p:txBody>
      </p:sp>
    </p:spTree>
    <p:extLst>
      <p:ext uri="{BB962C8B-B14F-4D97-AF65-F5344CB8AC3E}">
        <p14:creationId xmlns:p14="http://schemas.microsoft.com/office/powerpoint/2010/main" val="162916697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4000" dirty="0">
                <a:solidFill>
                  <a:schemeClr val="tx1"/>
                </a:solidFill>
              </a:rPr>
              <a:t>IPv6 </a:t>
            </a:r>
            <a:r>
              <a:rPr lang="zh-CN" altLang="en-US" sz="4000" dirty="0">
                <a:solidFill>
                  <a:schemeClr val="tx1"/>
                </a:solidFill>
              </a:rPr>
              <a:t>报头 </a:t>
            </a:r>
            <a:r>
              <a:rPr lang="en-US" altLang="zh-CN" sz="4000" dirty="0">
                <a:solidFill>
                  <a:schemeClr val="tx1"/>
                </a:solidFill>
              </a:rPr>
              <a:t>(</a:t>
            </a:r>
            <a:r>
              <a:rPr lang="zh-CN" altLang="en-US" sz="4000" dirty="0">
                <a:solidFill>
                  <a:schemeClr val="tx1"/>
                </a:solidFill>
              </a:rPr>
              <a:t>固定</a:t>
            </a:r>
            <a:r>
              <a:rPr lang="en-US" altLang="zh-CN" sz="4000" dirty="0">
                <a:solidFill>
                  <a:schemeClr val="tx1"/>
                </a:solidFill>
              </a:rPr>
              <a:t>40</a:t>
            </a:r>
            <a:r>
              <a:rPr lang="zh-CN" altLang="en-US" sz="4000" dirty="0">
                <a:solidFill>
                  <a:schemeClr val="tx1"/>
                </a:solidFill>
              </a:rPr>
              <a:t>字节</a:t>
            </a:r>
            <a:r>
              <a:rPr lang="en-US" altLang="zh-CN" sz="4000" dirty="0">
                <a:solidFill>
                  <a:schemeClr val="tx1"/>
                </a:solidFill>
              </a:rPr>
              <a:t>) </a:t>
            </a:r>
            <a:endParaRPr lang="zh-CN" altLang="en-US" sz="4000" dirty="0">
              <a:solidFill>
                <a:schemeClr val="tx1"/>
              </a:solidFill>
            </a:endParaRPr>
          </a:p>
        </p:txBody>
      </p:sp>
      <p:sp>
        <p:nvSpPr>
          <p:cNvPr id="6" name="object 6"/>
          <p:cNvSpPr txBox="1">
            <a:spLocks noGrp="1"/>
          </p:cNvSpPr>
          <p:nvPr>
            <p:ph idx="4294967295"/>
          </p:nvPr>
        </p:nvSpPr>
        <p:spPr>
          <a:xfrm>
            <a:off x="457200" y="762000"/>
            <a:ext cx="8229600" cy="2133600"/>
          </a:xfrm>
          <a:prstGeom prst="rect">
            <a:avLst/>
          </a:prstGeom>
        </p:spPr>
        <p:txBody>
          <a:bodyPr vert="horz" wrap="square" lIns="0" tIns="368046" rIns="0" bIns="0" rtlCol="0">
            <a:noAutofit/>
          </a:bodyPr>
          <a:lstStyle/>
          <a:p>
            <a:pPr marL="34290" marR="530225" indent="0">
              <a:buNone/>
            </a:pPr>
            <a:r>
              <a:rPr lang="en-US" altLang="zh-CN" sz="2400" dirty="0">
                <a:solidFill>
                  <a:srgbClr val="FF0000"/>
                </a:solidFill>
                <a:latin typeface="Comic Sans MS"/>
                <a:cs typeface="Comic Sans MS"/>
              </a:rPr>
              <a:t>Priori</a:t>
            </a:r>
            <a:r>
              <a:rPr lang="en-US" altLang="zh-CN" sz="2400" spc="-10" dirty="0">
                <a:solidFill>
                  <a:srgbClr val="FF0000"/>
                </a:solidFill>
                <a:latin typeface="Comic Sans MS"/>
                <a:cs typeface="Comic Sans MS"/>
              </a:rPr>
              <a:t>t</a:t>
            </a:r>
            <a:r>
              <a:rPr lang="en-US" altLang="zh-CN" sz="2400" spc="-15" dirty="0">
                <a:solidFill>
                  <a:srgbClr val="FF0000"/>
                </a:solidFill>
                <a:latin typeface="Comic Sans MS"/>
                <a:cs typeface="Comic Sans MS"/>
              </a:rPr>
              <a:t>y</a:t>
            </a:r>
            <a:r>
              <a:rPr lang="en-US" altLang="zh-CN" sz="2400" spc="-10" dirty="0">
                <a:solidFill>
                  <a:srgbClr val="FF0000"/>
                </a:solidFill>
                <a:latin typeface="Comic Sans MS"/>
                <a:cs typeface="Comic Sans MS"/>
              </a:rPr>
              <a:t> </a:t>
            </a:r>
            <a:r>
              <a:rPr lang="zh-CN" altLang="en-US" sz="2400" dirty="0">
                <a:solidFill>
                  <a:srgbClr val="FF0000"/>
                </a:solidFill>
                <a:latin typeface="宋体"/>
                <a:cs typeface="宋体"/>
              </a:rPr>
              <a:t>优先级</a:t>
            </a:r>
            <a:r>
              <a:rPr lang="en-US" altLang="zh-CN" sz="2400" dirty="0">
                <a:solidFill>
                  <a:srgbClr val="FF0000"/>
                </a:solidFill>
                <a:latin typeface="Comic Sans MS"/>
                <a:cs typeface="Comic Sans MS"/>
              </a:rPr>
              <a:t>(8bits</a:t>
            </a:r>
            <a:r>
              <a:rPr lang="en-US" altLang="zh-CN" sz="2400" dirty="0" smtClean="0">
                <a:solidFill>
                  <a:srgbClr val="FF0000"/>
                </a:solidFill>
                <a:latin typeface="Comic Sans MS"/>
                <a:cs typeface="Comic Sans MS"/>
              </a:rPr>
              <a:t>)</a:t>
            </a:r>
            <a:r>
              <a:rPr lang="zh-CN" altLang="en-US" sz="2400" dirty="0" smtClean="0">
                <a:latin typeface="宋体"/>
                <a:cs typeface="宋体"/>
              </a:rPr>
              <a:t>用来区分数据流</a:t>
            </a:r>
            <a:r>
              <a:rPr lang="zh-CN" altLang="en-US" sz="2400" dirty="0">
                <a:latin typeface="宋体"/>
                <a:cs typeface="宋体"/>
              </a:rPr>
              <a:t>中的数据报</a:t>
            </a:r>
            <a:r>
              <a:rPr lang="zh-CN" altLang="en-US" sz="2400" dirty="0" smtClean="0">
                <a:latin typeface="宋体"/>
                <a:cs typeface="宋体"/>
              </a:rPr>
              <a:t>优先级</a:t>
            </a:r>
            <a:endParaRPr lang="en-US" altLang="zh-CN" sz="2400" dirty="0">
              <a:latin typeface="Comic Sans MS"/>
              <a:cs typeface="Comic Sans MS"/>
            </a:endParaRPr>
          </a:p>
          <a:p>
            <a:pPr marL="34290" marR="530225" indent="0">
              <a:lnSpc>
                <a:spcPct val="100000"/>
              </a:lnSpc>
              <a:buNone/>
            </a:pPr>
            <a:r>
              <a:rPr sz="2400" spc="-15" dirty="0" smtClean="0">
                <a:solidFill>
                  <a:srgbClr val="FF0000"/>
                </a:solidFill>
                <a:latin typeface="Comic Sans MS"/>
                <a:cs typeface="Comic Sans MS"/>
              </a:rPr>
              <a:t>Flow L</a:t>
            </a:r>
            <a:r>
              <a:rPr sz="2400" spc="-25" dirty="0" smtClean="0">
                <a:solidFill>
                  <a:srgbClr val="FF0000"/>
                </a:solidFill>
                <a:latin typeface="Comic Sans MS"/>
                <a:cs typeface="Comic Sans MS"/>
              </a:rPr>
              <a:t>a</a:t>
            </a:r>
            <a:r>
              <a:rPr sz="2400" spc="0" dirty="0" smtClean="0">
                <a:solidFill>
                  <a:srgbClr val="FF0000"/>
                </a:solidFill>
                <a:latin typeface="Comic Sans MS"/>
                <a:cs typeface="Comic Sans MS"/>
              </a:rPr>
              <a:t>b</a:t>
            </a:r>
            <a:r>
              <a:rPr sz="2400" spc="5" dirty="0" smtClean="0">
                <a:solidFill>
                  <a:srgbClr val="FF0000"/>
                </a:solidFill>
                <a:latin typeface="Comic Sans MS"/>
                <a:cs typeface="Comic Sans MS"/>
              </a:rPr>
              <a:t>e</a:t>
            </a:r>
            <a:r>
              <a:rPr sz="2400" spc="-10" dirty="0" smtClean="0">
                <a:solidFill>
                  <a:srgbClr val="FF0000"/>
                </a:solidFill>
                <a:latin typeface="Comic Sans MS"/>
                <a:cs typeface="Comic Sans MS"/>
              </a:rPr>
              <a:t>l</a:t>
            </a:r>
            <a:r>
              <a:rPr sz="2400" spc="-5" dirty="0" smtClean="0">
                <a:solidFill>
                  <a:srgbClr val="FF0000"/>
                </a:solidFill>
                <a:latin typeface="Comic Sans MS"/>
                <a:cs typeface="Comic Sans MS"/>
              </a:rPr>
              <a:t> </a:t>
            </a:r>
            <a:r>
              <a:rPr sz="2400" spc="0" dirty="0" smtClean="0">
                <a:solidFill>
                  <a:srgbClr val="FF0000"/>
                </a:solidFill>
                <a:latin typeface="宋体"/>
                <a:cs typeface="宋体"/>
              </a:rPr>
              <a:t>流标签</a:t>
            </a:r>
            <a:r>
              <a:rPr sz="2400" spc="0" dirty="0" smtClean="0">
                <a:solidFill>
                  <a:srgbClr val="FF0000"/>
                </a:solidFill>
                <a:latin typeface="Comic Sans MS"/>
                <a:cs typeface="Comic Sans MS"/>
              </a:rPr>
              <a:t>(20bits)</a:t>
            </a:r>
            <a:r>
              <a:rPr sz="2400" spc="-25" dirty="0" smtClean="0">
                <a:solidFill>
                  <a:srgbClr val="FF0000"/>
                </a:solidFill>
                <a:latin typeface="Comic Sans MS"/>
                <a:cs typeface="Comic Sans MS"/>
              </a:rPr>
              <a:t> </a:t>
            </a:r>
            <a:r>
              <a:rPr sz="2400" spc="0" dirty="0" smtClean="0">
                <a:latin typeface="宋体"/>
                <a:cs typeface="宋体"/>
              </a:rPr>
              <a:t>区别在同一</a:t>
            </a:r>
            <a:r>
              <a:rPr sz="2400" spc="0" dirty="0" smtClean="0">
                <a:latin typeface="Comic Sans MS"/>
                <a:cs typeface="Comic Sans MS"/>
              </a:rPr>
              <a:t>”</a:t>
            </a:r>
            <a:r>
              <a:rPr sz="2400" spc="0" dirty="0" smtClean="0">
                <a:latin typeface="宋体"/>
                <a:cs typeface="宋体"/>
              </a:rPr>
              <a:t>流</a:t>
            </a:r>
            <a:r>
              <a:rPr sz="2400" spc="0" dirty="0" smtClean="0">
                <a:latin typeface="Comic Sans MS"/>
                <a:cs typeface="Comic Sans MS"/>
              </a:rPr>
              <a:t>”</a:t>
            </a:r>
            <a:r>
              <a:rPr sz="2400" spc="0" dirty="0" smtClean="0">
                <a:latin typeface="宋体"/>
                <a:cs typeface="宋体"/>
              </a:rPr>
              <a:t>中的数据报</a:t>
            </a:r>
            <a:r>
              <a:rPr sz="2400" spc="-10" dirty="0" smtClean="0">
                <a:latin typeface="Comic Sans MS"/>
                <a:cs typeface="Comic Sans MS"/>
              </a:rPr>
              <a:t>, </a:t>
            </a:r>
            <a:r>
              <a:rPr sz="2400" spc="-10" dirty="0" smtClean="0">
                <a:latin typeface="宋体"/>
                <a:cs typeface="宋体"/>
              </a:rPr>
              <a:t>用于</a:t>
            </a:r>
            <a:r>
              <a:rPr sz="2400" spc="-5" dirty="0" smtClean="0">
                <a:latin typeface="Comic Sans MS"/>
                <a:cs typeface="Comic Sans MS"/>
              </a:rPr>
              <a:t>Qo</a:t>
            </a:r>
            <a:r>
              <a:rPr sz="2400" spc="0" dirty="0" smtClean="0">
                <a:latin typeface="Comic Sans MS"/>
                <a:cs typeface="Comic Sans MS"/>
              </a:rPr>
              <a:t>S</a:t>
            </a:r>
            <a:r>
              <a:rPr sz="2400" spc="-20" dirty="0" smtClean="0">
                <a:latin typeface="Comic Sans MS"/>
                <a:cs typeface="Comic Sans MS"/>
              </a:rPr>
              <a:t> </a:t>
            </a:r>
            <a:r>
              <a:rPr sz="2400" spc="0" dirty="0" smtClean="0">
                <a:latin typeface="宋体"/>
                <a:cs typeface="宋体"/>
              </a:rPr>
              <a:t>管理</a:t>
            </a:r>
            <a:r>
              <a:rPr sz="2400" spc="-480" dirty="0" smtClean="0">
                <a:latin typeface="宋体"/>
                <a:cs typeface="宋体"/>
              </a:rPr>
              <a:t> </a:t>
            </a:r>
            <a:r>
              <a:rPr sz="2400" spc="-5" dirty="0" smtClean="0">
                <a:latin typeface="Comic Sans MS"/>
                <a:cs typeface="Comic Sans MS"/>
              </a:rPr>
              <a:t>(</a:t>
            </a:r>
            <a:r>
              <a:rPr sz="2400" spc="0" dirty="0" smtClean="0">
                <a:latin typeface="Comic Sans MS"/>
                <a:cs typeface="Comic Sans MS"/>
              </a:rPr>
              <a:t>“</a:t>
            </a:r>
            <a:r>
              <a:rPr sz="2400" spc="0" dirty="0" smtClean="0">
                <a:latin typeface="宋体"/>
                <a:cs typeface="宋体"/>
              </a:rPr>
              <a:t>流</a:t>
            </a:r>
            <a:r>
              <a:rPr sz="2400" spc="0" dirty="0" smtClean="0">
                <a:latin typeface="Comic Sans MS"/>
                <a:cs typeface="Comic Sans MS"/>
              </a:rPr>
              <a:t>”</a:t>
            </a:r>
            <a:r>
              <a:rPr sz="2400" spc="0" dirty="0" smtClean="0">
                <a:latin typeface="宋体"/>
                <a:cs typeface="宋体"/>
              </a:rPr>
              <a:t>的概念尚未明确定义</a:t>
            </a:r>
            <a:r>
              <a:rPr sz="2400" spc="0" dirty="0" smtClean="0">
                <a:latin typeface="Comic Sans MS"/>
                <a:cs typeface="Comic Sans MS"/>
              </a:rPr>
              <a:t>)</a:t>
            </a:r>
            <a:endParaRPr sz="2400" dirty="0">
              <a:latin typeface="Comic Sans MS"/>
              <a:cs typeface="Comic Sans MS"/>
            </a:endParaRPr>
          </a:p>
          <a:p>
            <a:pPr marL="0" indent="0">
              <a:lnSpc>
                <a:spcPct val="100000"/>
              </a:lnSpc>
              <a:buNone/>
            </a:pPr>
            <a:r>
              <a:rPr sz="2400" dirty="0" smtClean="0">
                <a:solidFill>
                  <a:srgbClr val="FF0000"/>
                </a:solidFill>
                <a:latin typeface="Comic Sans MS"/>
                <a:cs typeface="Comic Sans MS"/>
              </a:rPr>
              <a:t>Next</a:t>
            </a:r>
            <a:r>
              <a:rPr sz="2400" spc="-25" dirty="0" smtClean="0">
                <a:solidFill>
                  <a:srgbClr val="FF0000"/>
                </a:solidFill>
                <a:latin typeface="Comic Sans MS"/>
                <a:cs typeface="Comic Sans MS"/>
              </a:rPr>
              <a:t> </a:t>
            </a:r>
            <a:r>
              <a:rPr sz="2400" spc="-15" dirty="0" smtClean="0">
                <a:solidFill>
                  <a:srgbClr val="FF0000"/>
                </a:solidFill>
                <a:latin typeface="Comic Sans MS"/>
                <a:cs typeface="Comic Sans MS"/>
              </a:rPr>
              <a:t>h</a:t>
            </a:r>
            <a:r>
              <a:rPr sz="2400" spc="-10" dirty="0" smtClean="0">
                <a:solidFill>
                  <a:srgbClr val="FF0000"/>
                </a:solidFill>
                <a:latin typeface="Comic Sans MS"/>
                <a:cs typeface="Comic Sans MS"/>
              </a:rPr>
              <a:t>e</a:t>
            </a:r>
            <a:r>
              <a:rPr sz="2400" spc="0" dirty="0" smtClean="0">
                <a:solidFill>
                  <a:srgbClr val="FF0000"/>
                </a:solidFill>
                <a:latin typeface="Comic Sans MS"/>
                <a:cs typeface="Comic Sans MS"/>
              </a:rPr>
              <a:t>a</a:t>
            </a:r>
            <a:r>
              <a:rPr sz="2400" spc="-10" dirty="0" smtClean="0">
                <a:solidFill>
                  <a:srgbClr val="FF0000"/>
                </a:solidFill>
                <a:latin typeface="Comic Sans MS"/>
                <a:cs typeface="Comic Sans MS"/>
              </a:rPr>
              <a:t>d</a:t>
            </a:r>
            <a:r>
              <a:rPr sz="2400" spc="0" dirty="0" smtClean="0">
                <a:solidFill>
                  <a:srgbClr val="FF0000"/>
                </a:solidFill>
                <a:latin typeface="Comic Sans MS"/>
                <a:cs typeface="Comic Sans MS"/>
              </a:rPr>
              <a:t>er</a:t>
            </a:r>
            <a:r>
              <a:rPr sz="2400" spc="-15" dirty="0" smtClean="0">
                <a:solidFill>
                  <a:srgbClr val="FF0000"/>
                </a:solidFill>
                <a:latin typeface="Comic Sans MS"/>
                <a:cs typeface="Comic Sans MS"/>
              </a:rPr>
              <a:t> </a:t>
            </a:r>
            <a:r>
              <a:rPr sz="2400" spc="0" dirty="0" smtClean="0">
                <a:solidFill>
                  <a:srgbClr val="FF0000"/>
                </a:solidFill>
                <a:latin typeface="宋体"/>
                <a:cs typeface="宋体"/>
              </a:rPr>
              <a:t>下一个报头</a:t>
            </a:r>
            <a:r>
              <a:rPr sz="2400" spc="0" dirty="0" smtClean="0">
                <a:solidFill>
                  <a:srgbClr val="FF0000"/>
                </a:solidFill>
                <a:latin typeface="Comic Sans MS"/>
                <a:cs typeface="Comic Sans MS"/>
              </a:rPr>
              <a:t>(8bits</a:t>
            </a:r>
            <a:r>
              <a:rPr sz="2400" spc="-15" dirty="0" smtClean="0">
                <a:solidFill>
                  <a:srgbClr val="FF0000"/>
                </a:solidFill>
                <a:latin typeface="Comic Sans MS"/>
                <a:cs typeface="Comic Sans MS"/>
              </a:rPr>
              <a:t>)</a:t>
            </a:r>
            <a:r>
              <a:rPr sz="2400" spc="-10" dirty="0" smtClean="0">
                <a:solidFill>
                  <a:srgbClr val="FF0000"/>
                </a:solidFill>
                <a:latin typeface="Comic Sans MS"/>
                <a:cs typeface="Comic Sans MS"/>
              </a:rPr>
              <a:t>:</a:t>
            </a:r>
            <a:r>
              <a:rPr lang="zh-CN" altLang="en-US" sz="2400" spc="-10" dirty="0" smtClean="0">
                <a:latin typeface="Comic Sans MS"/>
                <a:cs typeface="Comic Sans MS"/>
              </a:rPr>
              <a:t>允许有多个报头（每个报头长度固定为</a:t>
            </a:r>
            <a:r>
              <a:rPr lang="en-US" altLang="zh-CN" sz="2400" spc="-10" dirty="0" smtClean="0">
                <a:latin typeface="Comic Sans MS"/>
                <a:cs typeface="Comic Sans MS"/>
              </a:rPr>
              <a:t>40B</a:t>
            </a:r>
            <a:endParaRPr sz="2400" dirty="0">
              <a:latin typeface="宋体"/>
              <a:cs typeface="宋体"/>
            </a:endParaRPr>
          </a:p>
        </p:txBody>
      </p:sp>
      <p:sp>
        <p:nvSpPr>
          <p:cNvPr id="3" name="object 3"/>
          <p:cNvSpPr/>
          <p:nvPr/>
        </p:nvSpPr>
        <p:spPr>
          <a:xfrm>
            <a:off x="1950647" y="3124200"/>
            <a:ext cx="4865624" cy="3279775"/>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99283276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07593" y="1452498"/>
            <a:ext cx="6464935" cy="456565"/>
          </a:xfrm>
          <a:prstGeom prst="rect">
            <a:avLst/>
          </a:prstGeom>
        </p:spPr>
        <p:txBody>
          <a:bodyPr vert="horz" wrap="square" lIns="0" tIns="0" rIns="0" bIns="0" rtlCol="0">
            <a:noAutofit/>
          </a:bodyPr>
          <a:lstStyle/>
          <a:p>
            <a:pPr marL="12700">
              <a:lnSpc>
                <a:spcPts val="3595"/>
              </a:lnSpc>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5" dirty="0" smtClean="0">
                <a:solidFill>
                  <a:srgbClr val="006FC0"/>
                </a:solidFill>
                <a:latin typeface="Times New Roman"/>
                <a:cs typeface="Times New Roman"/>
              </a:rPr>
              <a:t> </a:t>
            </a:r>
            <a:r>
              <a:rPr sz="3150" spc="-165" dirty="0" smtClean="0">
                <a:solidFill>
                  <a:srgbClr val="FF0000"/>
                </a:solidFill>
                <a:latin typeface="宋体"/>
                <a:cs typeface="宋体"/>
              </a:rPr>
              <a:t>没有分片机制</a:t>
            </a:r>
            <a:r>
              <a:rPr sz="3000" spc="-5" dirty="0" smtClean="0">
                <a:solidFill>
                  <a:srgbClr val="FF0000"/>
                </a:solidFill>
                <a:latin typeface="宋体"/>
                <a:cs typeface="宋体"/>
              </a:rPr>
              <a:t>：</a:t>
            </a:r>
            <a:r>
              <a:rPr sz="3000" spc="-5" dirty="0" smtClean="0">
                <a:latin typeface="宋体"/>
                <a:cs typeface="宋体"/>
              </a:rPr>
              <a:t>加快路由器处理速度</a:t>
            </a:r>
            <a:endParaRPr sz="3000">
              <a:latin typeface="宋体"/>
              <a:cs typeface="宋体"/>
            </a:endParaRPr>
          </a:p>
        </p:txBody>
      </p:sp>
      <p:sp>
        <p:nvSpPr>
          <p:cNvPr id="4" name="object 4"/>
          <p:cNvSpPr txBox="1"/>
          <p:nvPr/>
        </p:nvSpPr>
        <p:spPr>
          <a:xfrm>
            <a:off x="507593" y="1955419"/>
            <a:ext cx="2223135" cy="497205"/>
          </a:xfrm>
          <a:prstGeom prst="rect">
            <a:avLst/>
          </a:prstGeom>
        </p:spPr>
        <p:txBody>
          <a:bodyPr vert="horz" wrap="square" lIns="0" tIns="0" rIns="0" bIns="0" rtlCol="0">
            <a:noAutofit/>
          </a:bodyPr>
          <a:lstStyle/>
          <a:p>
            <a:pPr marL="469900" indent="-457200">
              <a:lnSpc>
                <a:spcPct val="100000"/>
              </a:lnSpc>
              <a:buClr>
                <a:srgbClr val="006FC0"/>
              </a:buClr>
              <a:buSzPct val="66666"/>
              <a:buFont typeface="Wingdings" panose="05000000000000000000" pitchFamily="2" charset="2"/>
              <a:buChar char="p"/>
              <a:tabLst>
                <a:tab pos="355600" algn="l"/>
              </a:tabLst>
            </a:pPr>
            <a:r>
              <a:rPr sz="3150" spc="-95" dirty="0" smtClean="0">
                <a:solidFill>
                  <a:srgbClr val="FF0000"/>
                </a:solidFill>
                <a:latin typeface="Comic Sans MS"/>
                <a:cs typeface="Comic Sans MS"/>
              </a:rPr>
              <a:t>Che</a:t>
            </a:r>
            <a:r>
              <a:rPr sz="3150" spc="-90" dirty="0" smtClean="0">
                <a:solidFill>
                  <a:srgbClr val="FF0000"/>
                </a:solidFill>
                <a:latin typeface="Comic Sans MS"/>
                <a:cs typeface="Comic Sans MS"/>
              </a:rPr>
              <a:t>c</a:t>
            </a:r>
            <a:r>
              <a:rPr sz="3150" spc="-85" dirty="0" smtClean="0">
                <a:solidFill>
                  <a:srgbClr val="FF0000"/>
                </a:solidFill>
                <a:latin typeface="Comic Sans MS"/>
                <a:cs typeface="Comic Sans MS"/>
              </a:rPr>
              <a:t>ks</a:t>
            </a:r>
            <a:r>
              <a:rPr sz="3150" spc="-75" dirty="0" smtClean="0">
                <a:solidFill>
                  <a:srgbClr val="FF0000"/>
                </a:solidFill>
                <a:latin typeface="Comic Sans MS"/>
                <a:cs typeface="Comic Sans MS"/>
              </a:rPr>
              <a:t>u</a:t>
            </a:r>
            <a:r>
              <a:rPr sz="3150" spc="-125" dirty="0" smtClean="0">
                <a:solidFill>
                  <a:srgbClr val="FF0000"/>
                </a:solidFill>
                <a:latin typeface="Comic Sans MS"/>
                <a:cs typeface="Comic Sans MS"/>
              </a:rPr>
              <a:t>m</a:t>
            </a:r>
            <a:r>
              <a:rPr sz="3000" spc="-10" dirty="0" smtClean="0">
                <a:solidFill>
                  <a:srgbClr val="FF0000"/>
                </a:solidFill>
                <a:latin typeface="Comic Sans MS"/>
                <a:cs typeface="Comic Sans MS"/>
              </a:rPr>
              <a:t>:</a:t>
            </a:r>
            <a:endParaRPr sz="3000" dirty="0">
              <a:latin typeface="Comic Sans MS"/>
              <a:cs typeface="Comic Sans MS"/>
            </a:endParaRPr>
          </a:p>
        </p:txBody>
      </p:sp>
      <p:sp>
        <p:nvSpPr>
          <p:cNvPr id="5" name="object 5"/>
          <p:cNvSpPr txBox="1"/>
          <p:nvPr/>
        </p:nvSpPr>
        <p:spPr>
          <a:xfrm>
            <a:off x="2934080" y="1974469"/>
            <a:ext cx="5740400" cy="447675"/>
          </a:xfrm>
          <a:prstGeom prst="rect">
            <a:avLst/>
          </a:prstGeom>
        </p:spPr>
        <p:txBody>
          <a:bodyPr vert="horz" wrap="square" lIns="0" tIns="0" rIns="0" bIns="0" rtlCol="0">
            <a:noAutofit/>
          </a:bodyPr>
          <a:lstStyle/>
          <a:p>
            <a:pPr marL="12700">
              <a:lnSpc>
                <a:spcPts val="3520"/>
              </a:lnSpc>
            </a:pPr>
            <a:r>
              <a:rPr sz="3000" dirty="0" smtClean="0">
                <a:latin typeface="宋体"/>
                <a:cs typeface="宋体"/>
              </a:rPr>
              <a:t>完全去掉了，无需做检验和运算，</a:t>
            </a:r>
            <a:endParaRPr sz="3000">
              <a:latin typeface="宋体"/>
              <a:cs typeface="宋体"/>
            </a:endParaRPr>
          </a:p>
        </p:txBody>
      </p:sp>
      <p:sp>
        <p:nvSpPr>
          <p:cNvPr id="6" name="object 6"/>
          <p:cNvSpPr txBox="1"/>
          <p:nvPr/>
        </p:nvSpPr>
        <p:spPr>
          <a:xfrm>
            <a:off x="507593" y="2385948"/>
            <a:ext cx="8061959" cy="3771265"/>
          </a:xfrm>
          <a:prstGeom prst="rect">
            <a:avLst/>
          </a:prstGeom>
        </p:spPr>
        <p:txBody>
          <a:bodyPr vert="horz" wrap="square" lIns="0" tIns="0" rIns="0" bIns="0" rtlCol="0">
            <a:noAutofit/>
          </a:bodyPr>
          <a:lstStyle/>
          <a:p>
            <a:pPr marL="355600">
              <a:lnSpc>
                <a:spcPct val="100000"/>
              </a:lnSpc>
            </a:pPr>
            <a:r>
              <a:rPr sz="3000" dirty="0" smtClean="0">
                <a:latin typeface="宋体"/>
                <a:cs typeface="宋体"/>
              </a:rPr>
              <a:t>缩短在每一跳的处理时间</a:t>
            </a:r>
            <a:endParaRPr sz="3000" dirty="0">
              <a:latin typeface="宋体"/>
              <a:cs typeface="宋体"/>
            </a:endParaRPr>
          </a:p>
          <a:p>
            <a:pPr marL="12700">
              <a:lnSpc>
                <a:spcPct val="100000"/>
              </a:lnSpc>
              <a:spcBef>
                <a:spcPts val="210"/>
              </a:spcBef>
              <a:tabLst>
                <a:tab pos="2075814" algn="l"/>
              </a:tabLst>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5" dirty="0" smtClean="0">
                <a:solidFill>
                  <a:srgbClr val="006FC0"/>
                </a:solidFill>
                <a:latin typeface="Times New Roman"/>
                <a:cs typeface="Times New Roman"/>
              </a:rPr>
              <a:t> </a:t>
            </a:r>
            <a:r>
              <a:rPr sz="3150" spc="-80" dirty="0" smtClean="0">
                <a:solidFill>
                  <a:srgbClr val="FF0000"/>
                </a:solidFill>
                <a:latin typeface="Comic Sans MS"/>
                <a:cs typeface="Comic Sans MS"/>
              </a:rPr>
              <a:t>Options:	</a:t>
            </a:r>
            <a:r>
              <a:rPr sz="3000" spc="-5" dirty="0" smtClean="0">
                <a:latin typeface="宋体"/>
                <a:cs typeface="宋体"/>
              </a:rPr>
              <a:t>允许，但在报头部分之</a:t>
            </a:r>
            <a:r>
              <a:rPr sz="3000" spc="0" dirty="0" smtClean="0">
                <a:latin typeface="宋体"/>
                <a:cs typeface="宋体"/>
              </a:rPr>
              <a:t>外</a:t>
            </a:r>
            <a:r>
              <a:rPr sz="3000" spc="0" dirty="0" smtClean="0">
                <a:latin typeface="Comic Sans MS"/>
                <a:cs typeface="Comic Sans MS"/>
              </a:rPr>
              <a:t>,</a:t>
            </a:r>
            <a:r>
              <a:rPr sz="3000" spc="-5" dirty="0" smtClean="0">
                <a:latin typeface="Comic Sans MS"/>
                <a:cs typeface="Comic Sans MS"/>
              </a:rPr>
              <a:t> </a:t>
            </a:r>
            <a:r>
              <a:rPr sz="3000" spc="0" dirty="0" smtClean="0">
                <a:latin typeface="宋体"/>
                <a:cs typeface="宋体"/>
              </a:rPr>
              <a:t>由</a:t>
            </a:r>
            <a:r>
              <a:rPr sz="3000" spc="-605" dirty="0" smtClean="0">
                <a:latin typeface="宋体"/>
                <a:cs typeface="宋体"/>
              </a:rPr>
              <a:t> </a:t>
            </a:r>
            <a:r>
              <a:rPr sz="3000" spc="0" dirty="0" smtClean="0">
                <a:latin typeface="Comic Sans MS"/>
                <a:cs typeface="Comic Sans MS"/>
              </a:rPr>
              <a:t>“</a:t>
            </a:r>
            <a:r>
              <a:rPr sz="3000" spc="-15" dirty="0" smtClean="0">
                <a:latin typeface="Comic Sans MS"/>
                <a:cs typeface="Comic Sans MS"/>
              </a:rPr>
              <a:t>N</a:t>
            </a:r>
            <a:r>
              <a:rPr sz="3000" spc="0" dirty="0" smtClean="0">
                <a:latin typeface="Comic Sans MS"/>
                <a:cs typeface="Comic Sans MS"/>
              </a:rPr>
              <a:t>ext</a:t>
            </a:r>
            <a:endParaRPr sz="3000" dirty="0">
              <a:latin typeface="Comic Sans MS"/>
              <a:cs typeface="Comic Sans MS"/>
            </a:endParaRPr>
          </a:p>
          <a:p>
            <a:pPr marL="355600">
              <a:lnSpc>
                <a:spcPts val="3210"/>
              </a:lnSpc>
            </a:pPr>
            <a:r>
              <a:rPr sz="3000" dirty="0" smtClean="0">
                <a:latin typeface="Comic Sans MS"/>
                <a:cs typeface="Comic Sans MS"/>
              </a:rPr>
              <a:t>Header”</a:t>
            </a:r>
            <a:r>
              <a:rPr sz="3000" spc="-35" dirty="0" smtClean="0">
                <a:latin typeface="Comic Sans MS"/>
                <a:cs typeface="Comic Sans MS"/>
              </a:rPr>
              <a:t> </a:t>
            </a:r>
            <a:r>
              <a:rPr sz="3000" spc="0" dirty="0" smtClean="0">
                <a:latin typeface="宋体"/>
                <a:cs typeface="宋体"/>
              </a:rPr>
              <a:t>域表明，保证</a:t>
            </a:r>
            <a:r>
              <a:rPr sz="3000" spc="5" dirty="0" smtClean="0">
                <a:latin typeface="Comic Sans MS"/>
                <a:cs typeface="Comic Sans MS"/>
              </a:rPr>
              <a:t>4</a:t>
            </a:r>
            <a:r>
              <a:rPr sz="3000" spc="0" dirty="0" smtClean="0">
                <a:latin typeface="Comic Sans MS"/>
                <a:cs typeface="Comic Sans MS"/>
              </a:rPr>
              <a:t>0</a:t>
            </a:r>
            <a:r>
              <a:rPr sz="3000" spc="0" dirty="0" smtClean="0">
                <a:latin typeface="宋体"/>
                <a:cs typeface="宋体"/>
              </a:rPr>
              <a:t>字节的报头定长</a:t>
            </a:r>
            <a:endParaRPr sz="3000" dirty="0">
              <a:latin typeface="宋体"/>
              <a:cs typeface="宋体"/>
            </a:endParaRPr>
          </a:p>
          <a:p>
            <a:pPr marL="469900" indent="-457200">
              <a:lnSpc>
                <a:spcPct val="100000"/>
              </a:lnSpc>
              <a:spcBef>
                <a:spcPts val="210"/>
              </a:spcBef>
              <a:buClr>
                <a:srgbClr val="006FC0"/>
              </a:buClr>
              <a:buSzPct val="66666"/>
              <a:buFont typeface="Wingdings" panose="05000000000000000000" pitchFamily="2" charset="2"/>
              <a:buChar char="p"/>
              <a:tabLst>
                <a:tab pos="355600" algn="l"/>
                <a:tab pos="2088514" algn="l"/>
              </a:tabLst>
            </a:pPr>
            <a:r>
              <a:rPr sz="3150" spc="-90" dirty="0" smtClean="0">
                <a:latin typeface="Comic Sans MS"/>
                <a:cs typeface="Comic Sans MS"/>
              </a:rPr>
              <a:t>IC</a:t>
            </a:r>
            <a:r>
              <a:rPr sz="3150" spc="-100" dirty="0" smtClean="0">
                <a:latin typeface="Comic Sans MS"/>
                <a:cs typeface="Comic Sans MS"/>
              </a:rPr>
              <a:t>MPv</a:t>
            </a:r>
            <a:r>
              <a:rPr sz="3150" spc="-95" dirty="0" smtClean="0">
                <a:latin typeface="Comic Sans MS"/>
                <a:cs typeface="Comic Sans MS"/>
              </a:rPr>
              <a:t>6</a:t>
            </a:r>
            <a:r>
              <a:rPr sz="3150" spc="-50" dirty="0" smtClean="0">
                <a:latin typeface="Comic Sans MS"/>
                <a:cs typeface="Comic Sans MS"/>
              </a:rPr>
              <a:t>:	</a:t>
            </a:r>
            <a:r>
              <a:rPr sz="3000" spc="-50" dirty="0" smtClean="0">
                <a:latin typeface="宋体"/>
                <a:cs typeface="宋体"/>
              </a:rPr>
              <a:t>新版的</a:t>
            </a:r>
            <a:r>
              <a:rPr sz="3000" spc="-600" dirty="0" smtClean="0">
                <a:latin typeface="宋体"/>
                <a:cs typeface="宋体"/>
              </a:rPr>
              <a:t> </a:t>
            </a:r>
            <a:r>
              <a:rPr sz="3000" spc="-20" dirty="0" smtClean="0">
                <a:latin typeface="Comic Sans MS"/>
                <a:cs typeface="Comic Sans MS"/>
              </a:rPr>
              <a:t>I</a:t>
            </a:r>
            <a:r>
              <a:rPr sz="3000" spc="-15" dirty="0" smtClean="0">
                <a:latin typeface="Comic Sans MS"/>
                <a:cs typeface="Comic Sans MS"/>
              </a:rPr>
              <a:t>C</a:t>
            </a:r>
            <a:r>
              <a:rPr sz="3000" spc="-25" dirty="0" smtClean="0">
                <a:latin typeface="Comic Sans MS"/>
                <a:cs typeface="Comic Sans MS"/>
              </a:rPr>
              <a:t>MP</a:t>
            </a:r>
            <a:endParaRPr sz="3000" dirty="0">
              <a:latin typeface="Comic Sans MS"/>
              <a:cs typeface="Comic Sans MS"/>
            </a:endParaRPr>
          </a:p>
          <a:p>
            <a:pPr marL="926465" lvl="1" indent="-457200">
              <a:lnSpc>
                <a:spcPct val="100000"/>
              </a:lnSpc>
              <a:spcBef>
                <a:spcPts val="295"/>
              </a:spcBef>
              <a:buClr>
                <a:srgbClr val="7E7E7E"/>
              </a:buClr>
              <a:buSzPct val="69230"/>
              <a:buFont typeface="Wingdings" panose="05000000000000000000" pitchFamily="2" charset="2"/>
              <a:buChar char="l"/>
              <a:tabLst>
                <a:tab pos="756285" algn="l"/>
              </a:tabLst>
            </a:pPr>
            <a:r>
              <a:rPr sz="2600" dirty="0" smtClean="0">
                <a:latin typeface="宋体"/>
                <a:cs typeface="宋体"/>
              </a:rPr>
              <a:t>更多的报文类型</a:t>
            </a:r>
            <a:r>
              <a:rPr sz="2600" dirty="0" smtClean="0">
                <a:latin typeface="Comic Sans MS"/>
                <a:cs typeface="Comic Sans MS"/>
              </a:rPr>
              <a:t>,</a:t>
            </a:r>
            <a:r>
              <a:rPr sz="2600" spc="-40" dirty="0" smtClean="0">
                <a:latin typeface="Comic Sans MS"/>
                <a:cs typeface="Comic Sans MS"/>
              </a:rPr>
              <a:t> </a:t>
            </a:r>
            <a:r>
              <a:rPr sz="2600" spc="0" dirty="0" smtClean="0">
                <a:latin typeface="Comic Sans MS"/>
                <a:cs typeface="Comic Sans MS"/>
              </a:rPr>
              <a:t>e.g.</a:t>
            </a:r>
            <a:r>
              <a:rPr sz="2600" spc="-15" dirty="0" smtClean="0">
                <a:latin typeface="Comic Sans MS"/>
                <a:cs typeface="Comic Sans MS"/>
              </a:rPr>
              <a:t> </a:t>
            </a:r>
            <a:r>
              <a:rPr sz="2600" spc="0" dirty="0" smtClean="0">
                <a:latin typeface="Comic Sans MS"/>
                <a:cs typeface="Comic Sans MS"/>
              </a:rPr>
              <a:t>“P</a:t>
            </a:r>
            <a:r>
              <a:rPr sz="2600" spc="-10" dirty="0" smtClean="0">
                <a:latin typeface="Comic Sans MS"/>
                <a:cs typeface="Comic Sans MS"/>
              </a:rPr>
              <a:t>a</a:t>
            </a:r>
            <a:r>
              <a:rPr sz="2600" spc="0" dirty="0" smtClean="0">
                <a:latin typeface="Comic Sans MS"/>
                <a:cs typeface="Comic Sans MS"/>
              </a:rPr>
              <a:t>c</a:t>
            </a:r>
            <a:r>
              <a:rPr sz="2600" spc="-10" dirty="0" smtClean="0">
                <a:latin typeface="Comic Sans MS"/>
                <a:cs typeface="Comic Sans MS"/>
              </a:rPr>
              <a:t>k</a:t>
            </a:r>
            <a:r>
              <a:rPr sz="2600" spc="0" dirty="0" smtClean="0">
                <a:latin typeface="Comic Sans MS"/>
                <a:cs typeface="Comic Sans MS"/>
              </a:rPr>
              <a:t>et</a:t>
            </a:r>
            <a:r>
              <a:rPr sz="2600" spc="-15" dirty="0" smtClean="0">
                <a:latin typeface="Comic Sans MS"/>
                <a:cs typeface="Comic Sans MS"/>
              </a:rPr>
              <a:t> </a:t>
            </a:r>
            <a:r>
              <a:rPr sz="2600" spc="0" dirty="0" smtClean="0">
                <a:latin typeface="Comic Sans MS"/>
                <a:cs typeface="Comic Sans MS"/>
              </a:rPr>
              <a:t>T</a:t>
            </a:r>
            <a:r>
              <a:rPr sz="2600" spc="-10" dirty="0" smtClean="0">
                <a:latin typeface="Comic Sans MS"/>
                <a:cs typeface="Comic Sans MS"/>
              </a:rPr>
              <a:t>o</a:t>
            </a:r>
            <a:r>
              <a:rPr sz="2600" spc="0" dirty="0" smtClean="0">
                <a:latin typeface="Comic Sans MS"/>
                <a:cs typeface="Comic Sans MS"/>
              </a:rPr>
              <a:t>o</a:t>
            </a:r>
            <a:r>
              <a:rPr sz="2600" spc="-25" dirty="0" smtClean="0">
                <a:latin typeface="Comic Sans MS"/>
                <a:cs typeface="Comic Sans MS"/>
              </a:rPr>
              <a:t> </a:t>
            </a:r>
            <a:r>
              <a:rPr sz="2600" spc="0" dirty="0" smtClean="0">
                <a:latin typeface="Comic Sans MS"/>
                <a:cs typeface="Comic Sans MS"/>
              </a:rPr>
              <a:t>Big”</a:t>
            </a:r>
            <a:endParaRPr lang="en-US" sz="2600" dirty="0">
              <a:latin typeface="Comic Sans MS"/>
              <a:cs typeface="Comic Sans MS"/>
            </a:endParaRPr>
          </a:p>
          <a:p>
            <a:pPr marL="926465" lvl="1" indent="-457200">
              <a:lnSpc>
                <a:spcPct val="100000"/>
              </a:lnSpc>
              <a:spcBef>
                <a:spcPts val="295"/>
              </a:spcBef>
              <a:buClr>
                <a:srgbClr val="7E7E7E"/>
              </a:buClr>
              <a:buSzPct val="69230"/>
              <a:buFont typeface="Wingdings" panose="05000000000000000000" pitchFamily="2" charset="2"/>
              <a:buChar char="l"/>
              <a:tabLst>
                <a:tab pos="756285" algn="l"/>
              </a:tabLst>
            </a:pPr>
            <a:r>
              <a:rPr sz="2600" spc="10" dirty="0" err="1" smtClean="0">
                <a:latin typeface="宋体"/>
                <a:cs typeface="宋体"/>
              </a:rPr>
              <a:t>多播组管理功能</a:t>
            </a:r>
            <a:endParaRPr sz="2600" dirty="0">
              <a:latin typeface="宋体"/>
              <a:cs typeface="宋体"/>
            </a:endParaRPr>
          </a:p>
          <a:p>
            <a:pPr>
              <a:lnSpc>
                <a:spcPts val="1000"/>
              </a:lnSpc>
            </a:pPr>
            <a:endParaRPr sz="1000" dirty="0"/>
          </a:p>
          <a:p>
            <a:pPr>
              <a:lnSpc>
                <a:spcPts val="1200"/>
              </a:lnSpc>
              <a:spcBef>
                <a:spcPts val="11"/>
              </a:spcBef>
            </a:pPr>
            <a:endParaRPr sz="1200" dirty="0"/>
          </a:p>
          <a:p>
            <a:pPr marL="195580">
              <a:lnSpc>
                <a:spcPct val="100000"/>
              </a:lnSpc>
            </a:pPr>
            <a:r>
              <a:rPr sz="2400" dirty="0" smtClean="0">
                <a:latin typeface="Arial"/>
                <a:cs typeface="Arial"/>
              </a:rPr>
              <a:t>IPv</a:t>
            </a:r>
            <a:r>
              <a:rPr sz="2400" spc="-10" dirty="0" smtClean="0">
                <a:latin typeface="Arial"/>
                <a:cs typeface="Arial"/>
              </a:rPr>
              <a:t>6</a:t>
            </a:r>
            <a:r>
              <a:rPr sz="2400" spc="-5" dirty="0" smtClean="0">
                <a:latin typeface="宋体"/>
                <a:cs typeface="宋体"/>
              </a:rPr>
              <a:t>地址格式是</a:t>
            </a:r>
            <a:r>
              <a:rPr sz="2400" spc="0" dirty="0" smtClean="0">
                <a:latin typeface="Arial"/>
                <a:cs typeface="Arial"/>
              </a:rPr>
              <a:t>X:</a:t>
            </a:r>
            <a:r>
              <a:rPr sz="2400" spc="-10" dirty="0" smtClean="0">
                <a:latin typeface="Arial"/>
                <a:cs typeface="Arial"/>
              </a:rPr>
              <a:t>X</a:t>
            </a:r>
            <a:r>
              <a:rPr sz="2400" spc="0" dirty="0" smtClean="0">
                <a:latin typeface="Arial"/>
                <a:cs typeface="Arial"/>
              </a:rPr>
              <a:t>:X:X:X:</a:t>
            </a:r>
            <a:r>
              <a:rPr sz="2400" spc="-10" dirty="0" smtClean="0">
                <a:latin typeface="Arial"/>
                <a:cs typeface="Arial"/>
              </a:rPr>
              <a:t>X</a:t>
            </a:r>
            <a:r>
              <a:rPr sz="2400" spc="0" dirty="0" smtClean="0">
                <a:latin typeface="Arial"/>
                <a:cs typeface="Arial"/>
              </a:rPr>
              <a:t>:X:X</a:t>
            </a:r>
            <a:r>
              <a:rPr sz="2400" spc="-5" dirty="0" smtClean="0">
                <a:latin typeface="宋体"/>
                <a:cs typeface="宋体"/>
              </a:rPr>
              <a:t>，其中</a:t>
            </a:r>
            <a:r>
              <a:rPr sz="2400" spc="-10" dirty="0" smtClean="0">
                <a:latin typeface="Arial"/>
                <a:cs typeface="Arial"/>
              </a:rPr>
              <a:t>X</a:t>
            </a:r>
            <a:r>
              <a:rPr sz="2400" spc="-5" dirty="0" smtClean="0">
                <a:latin typeface="宋体"/>
                <a:cs typeface="宋体"/>
              </a:rPr>
              <a:t>是一个</a:t>
            </a:r>
            <a:r>
              <a:rPr sz="2400" spc="-5" dirty="0" smtClean="0">
                <a:latin typeface="Arial"/>
                <a:cs typeface="Arial"/>
              </a:rPr>
              <a:t>4</a:t>
            </a:r>
            <a:r>
              <a:rPr sz="2400" spc="-5" dirty="0" smtClean="0">
                <a:latin typeface="宋体"/>
                <a:cs typeface="宋体"/>
              </a:rPr>
              <a:t>位十六</a:t>
            </a:r>
            <a:endParaRPr sz="2400" dirty="0">
              <a:latin typeface="宋体"/>
              <a:cs typeface="宋体"/>
            </a:endParaRPr>
          </a:p>
          <a:p>
            <a:pPr marR="307340" algn="ctr">
              <a:lnSpc>
                <a:spcPct val="100000"/>
              </a:lnSpc>
            </a:pPr>
            <a:r>
              <a:rPr sz="2400" dirty="0" smtClean="0">
                <a:latin typeface="宋体"/>
                <a:cs typeface="宋体"/>
              </a:rPr>
              <a:t>进制整数</a:t>
            </a:r>
            <a:r>
              <a:rPr sz="2400" dirty="0" smtClean="0">
                <a:latin typeface="Arial"/>
                <a:cs typeface="Arial"/>
              </a:rPr>
              <a:t>(</a:t>
            </a:r>
            <a:r>
              <a:rPr sz="2400" spc="-15" dirty="0" smtClean="0">
                <a:latin typeface="Arial"/>
                <a:cs typeface="Arial"/>
              </a:rPr>
              <a:t> </a:t>
            </a:r>
            <a:r>
              <a:rPr sz="2400" spc="0" dirty="0" smtClean="0">
                <a:latin typeface="Arial"/>
                <a:cs typeface="Arial"/>
              </a:rPr>
              <a:t>1</a:t>
            </a:r>
            <a:r>
              <a:rPr sz="2400" spc="-5" dirty="0" smtClean="0">
                <a:latin typeface="Arial"/>
                <a:cs typeface="Arial"/>
              </a:rPr>
              <a:t>6</a:t>
            </a:r>
            <a:r>
              <a:rPr sz="2400" spc="0" dirty="0" smtClean="0">
                <a:latin typeface="宋体"/>
                <a:cs typeface="宋体"/>
              </a:rPr>
              <a:t>位</a:t>
            </a:r>
            <a:r>
              <a:rPr sz="2400" spc="0" dirty="0" smtClean="0">
                <a:latin typeface="Arial"/>
                <a:cs typeface="Arial"/>
              </a:rPr>
              <a:t>)</a:t>
            </a:r>
            <a:r>
              <a:rPr sz="2400" spc="0" dirty="0" smtClean="0">
                <a:latin typeface="宋体"/>
                <a:cs typeface="宋体"/>
              </a:rPr>
              <a:t>，例如</a:t>
            </a:r>
            <a:r>
              <a:rPr sz="2400" spc="0" dirty="0" smtClean="0">
                <a:latin typeface="Arial"/>
                <a:cs typeface="Arial"/>
              </a:rPr>
              <a:t>10</a:t>
            </a:r>
            <a:r>
              <a:rPr sz="2400" spc="-10" dirty="0" smtClean="0">
                <a:latin typeface="Arial"/>
                <a:cs typeface="Arial"/>
              </a:rPr>
              <a:t>3</a:t>
            </a:r>
            <a:r>
              <a:rPr sz="2400" spc="-15" dirty="0" smtClean="0">
                <a:latin typeface="Arial"/>
                <a:cs typeface="Arial"/>
              </a:rPr>
              <a:t>0:0:0</a:t>
            </a:r>
            <a:r>
              <a:rPr sz="2400" spc="-5" dirty="0" smtClean="0">
                <a:latin typeface="Arial"/>
                <a:cs typeface="Arial"/>
              </a:rPr>
              <a:t>:</a:t>
            </a:r>
            <a:r>
              <a:rPr sz="2400" spc="0" dirty="0" smtClean="0">
                <a:latin typeface="Arial"/>
                <a:cs typeface="Arial"/>
              </a:rPr>
              <a:t>0:c9b4:</a:t>
            </a:r>
            <a:r>
              <a:rPr sz="2400" spc="-45" dirty="0" smtClean="0">
                <a:latin typeface="Arial"/>
                <a:cs typeface="Arial"/>
              </a:rPr>
              <a:t>f</a:t>
            </a:r>
            <a:r>
              <a:rPr sz="2400" spc="0" dirty="0" smtClean="0">
                <a:latin typeface="Arial"/>
                <a:cs typeface="Arial"/>
              </a:rPr>
              <a:t>f12:48aa:1a2b</a:t>
            </a:r>
            <a:endParaRPr sz="2400" dirty="0">
              <a:latin typeface="Arial"/>
              <a:cs typeface="Arial"/>
            </a:endParaRPr>
          </a:p>
        </p:txBody>
      </p:sp>
      <p:sp>
        <p:nvSpPr>
          <p:cNvPr id="2" name="标题 1"/>
          <p:cNvSpPr>
            <a:spLocks noGrp="1"/>
          </p:cNvSpPr>
          <p:nvPr>
            <p:ph type="title"/>
          </p:nvPr>
        </p:nvSpPr>
        <p:spPr/>
        <p:txBody>
          <a:bodyPr/>
          <a:lstStyle/>
          <a:p>
            <a:pPr algn="l"/>
            <a:r>
              <a:rPr lang="zh-CN" altLang="en-US" sz="4000" dirty="0">
                <a:solidFill>
                  <a:schemeClr val="tx1"/>
                </a:solidFill>
              </a:rPr>
              <a:t>相比于</a:t>
            </a:r>
            <a:r>
              <a:rPr lang="en-US" altLang="zh-CN" sz="4000" dirty="0">
                <a:solidFill>
                  <a:schemeClr val="tx1"/>
                </a:solidFill>
              </a:rPr>
              <a:t>IPv4</a:t>
            </a:r>
            <a:r>
              <a:rPr lang="zh-CN" altLang="en-US" sz="4000" dirty="0">
                <a:solidFill>
                  <a:schemeClr val="tx1"/>
                </a:solidFill>
              </a:rPr>
              <a:t>的其他变化 </a:t>
            </a:r>
          </a:p>
        </p:txBody>
      </p:sp>
    </p:spTree>
    <p:extLst>
      <p:ext uri="{BB962C8B-B14F-4D97-AF65-F5344CB8AC3E}">
        <p14:creationId xmlns:p14="http://schemas.microsoft.com/office/powerpoint/2010/main" val="64161941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7217" y="304800"/>
            <a:ext cx="7682383" cy="699135"/>
          </a:xfrm>
          <a:prstGeom prst="rect">
            <a:avLst/>
          </a:prstGeom>
        </p:spPr>
        <p:txBody>
          <a:bodyPr vert="horz" wrap="square" lIns="0" tIns="0" rIns="0" bIns="0" rtlCol="0">
            <a:noAutofit/>
          </a:bodyPr>
          <a:lstStyle/>
          <a:p>
            <a:pPr marL="12700">
              <a:lnSpc>
                <a:spcPct val="100000"/>
              </a:lnSpc>
            </a:pPr>
            <a:r>
              <a:rPr sz="4400" spc="10" dirty="0" smtClean="0">
                <a:latin typeface="黑体"/>
                <a:cs typeface="黑体"/>
              </a:rPr>
              <a:t>从</a:t>
            </a:r>
            <a:r>
              <a:rPr sz="4400" spc="0" dirty="0" smtClean="0">
                <a:latin typeface="Calibri"/>
                <a:cs typeface="Calibri"/>
              </a:rPr>
              <a:t>IPv4</a:t>
            </a:r>
            <a:r>
              <a:rPr sz="4400" spc="-35" dirty="0" smtClean="0">
                <a:latin typeface="Calibri"/>
                <a:cs typeface="Calibri"/>
              </a:rPr>
              <a:t> </a:t>
            </a:r>
            <a:r>
              <a:rPr sz="4400" spc="0" dirty="0" smtClean="0">
                <a:latin typeface="黑体"/>
                <a:cs typeface="黑体"/>
              </a:rPr>
              <a:t>到</a:t>
            </a:r>
            <a:r>
              <a:rPr sz="4400" spc="-1205" dirty="0" smtClean="0">
                <a:latin typeface="黑体"/>
                <a:cs typeface="黑体"/>
              </a:rPr>
              <a:t> </a:t>
            </a:r>
            <a:r>
              <a:rPr sz="4400" spc="0" dirty="0" smtClean="0">
                <a:latin typeface="Calibri"/>
                <a:cs typeface="Calibri"/>
              </a:rPr>
              <a:t>IPv6 </a:t>
            </a:r>
            <a:r>
              <a:rPr sz="3600" spc="0" dirty="0" smtClean="0">
                <a:latin typeface="Calibri"/>
                <a:cs typeface="Calibri"/>
              </a:rPr>
              <a:t>(R</a:t>
            </a:r>
            <a:r>
              <a:rPr sz="3600" spc="-35" dirty="0" smtClean="0">
                <a:latin typeface="Calibri"/>
                <a:cs typeface="Calibri"/>
              </a:rPr>
              <a:t>F</a:t>
            </a:r>
            <a:r>
              <a:rPr sz="3600" spc="0" dirty="0" smtClean="0">
                <a:latin typeface="Calibri"/>
                <a:cs typeface="Calibri"/>
              </a:rPr>
              <a:t>C</a:t>
            </a:r>
            <a:r>
              <a:rPr sz="3600" spc="-5" dirty="0" smtClean="0">
                <a:latin typeface="Calibri"/>
                <a:cs typeface="Calibri"/>
              </a:rPr>
              <a:t> </a:t>
            </a:r>
            <a:r>
              <a:rPr sz="3600" spc="-20" dirty="0" smtClean="0">
                <a:latin typeface="Calibri"/>
                <a:cs typeface="Calibri"/>
              </a:rPr>
              <a:t>2</a:t>
            </a:r>
            <a:r>
              <a:rPr sz="3600" spc="-30" dirty="0" smtClean="0">
                <a:latin typeface="Calibri"/>
                <a:cs typeface="Calibri"/>
              </a:rPr>
              <a:t>8</a:t>
            </a:r>
            <a:r>
              <a:rPr sz="3600" spc="-20" dirty="0" smtClean="0">
                <a:latin typeface="Calibri"/>
                <a:cs typeface="Calibri"/>
              </a:rPr>
              <a:t>93)</a:t>
            </a:r>
            <a:r>
              <a:rPr lang="zh-CN" altLang="en-US" sz="3600" spc="-20" dirty="0" smtClean="0">
                <a:latin typeface="Calibri"/>
                <a:cs typeface="Calibri"/>
              </a:rPr>
              <a:t>（</a:t>
            </a:r>
            <a:r>
              <a:rPr lang="en-US" altLang="zh-CN" sz="3600" spc="-20" dirty="0" smtClean="0">
                <a:latin typeface="Calibri"/>
                <a:cs typeface="Calibri"/>
              </a:rPr>
              <a:t>P403</a:t>
            </a:r>
            <a:r>
              <a:rPr lang="zh-CN" altLang="en-US" sz="3600" spc="-20" dirty="0" smtClean="0">
                <a:latin typeface="Calibri"/>
                <a:cs typeface="Calibri"/>
              </a:rPr>
              <a:t>）</a:t>
            </a:r>
            <a:endParaRPr sz="3600" dirty="0">
              <a:latin typeface="Calibri"/>
              <a:cs typeface="Calibri"/>
            </a:endParaRPr>
          </a:p>
        </p:txBody>
      </p:sp>
      <p:sp>
        <p:nvSpPr>
          <p:cNvPr id="3" name="object 3"/>
          <p:cNvSpPr txBox="1"/>
          <p:nvPr/>
        </p:nvSpPr>
        <p:spPr>
          <a:xfrm>
            <a:off x="547217" y="1506092"/>
            <a:ext cx="3719983" cy="444500"/>
          </a:xfrm>
          <a:prstGeom prst="rect">
            <a:avLst/>
          </a:prstGeom>
        </p:spPr>
        <p:txBody>
          <a:bodyPr vert="horz" wrap="square" lIns="0" tIns="0" rIns="0" bIns="0" rtlCol="0">
            <a:noAutofit/>
          </a:bodyPr>
          <a:lstStyle/>
          <a:p>
            <a:pPr marL="355600" indent="-342900">
              <a:lnSpc>
                <a:spcPct val="100000"/>
              </a:lnSpc>
              <a:buClr>
                <a:srgbClr val="006FC0"/>
              </a:buClr>
              <a:buSzPct val="69642"/>
              <a:buFont typeface="Wingdings"/>
              <a:buChar char="□"/>
              <a:tabLst>
                <a:tab pos="355600" algn="l"/>
              </a:tabLst>
            </a:pPr>
            <a:r>
              <a:rPr sz="2800" spc="-30" dirty="0" smtClean="0">
                <a:latin typeface="宋体"/>
                <a:cs typeface="宋体"/>
              </a:rPr>
              <a:t>双栈</a:t>
            </a:r>
            <a:r>
              <a:rPr sz="2800" spc="-575" dirty="0" smtClean="0">
                <a:latin typeface="宋体"/>
                <a:cs typeface="宋体"/>
              </a:rPr>
              <a:t> </a:t>
            </a:r>
            <a:r>
              <a:rPr sz="2800" spc="-20" dirty="0" smtClean="0">
                <a:latin typeface="Calibri"/>
                <a:cs typeface="Calibri"/>
              </a:rPr>
              <a:t>Dou</a:t>
            </a:r>
            <a:r>
              <a:rPr sz="2800" spc="-30" dirty="0" smtClean="0">
                <a:latin typeface="Calibri"/>
                <a:cs typeface="Calibri"/>
              </a:rPr>
              <a:t>b</a:t>
            </a:r>
            <a:r>
              <a:rPr sz="2800" spc="-15" dirty="0" smtClean="0">
                <a:latin typeface="Calibri"/>
                <a:cs typeface="Calibri"/>
              </a:rPr>
              <a:t>le</a:t>
            </a:r>
            <a:r>
              <a:rPr sz="2800" spc="30" dirty="0" smtClean="0">
                <a:latin typeface="Calibri"/>
                <a:cs typeface="Calibri"/>
              </a:rPr>
              <a:t> </a:t>
            </a:r>
            <a:r>
              <a:rPr sz="2800" spc="-15" dirty="0" smtClean="0">
                <a:latin typeface="Calibri"/>
                <a:cs typeface="Calibri"/>
              </a:rPr>
              <a:t>S</a:t>
            </a:r>
            <a:r>
              <a:rPr sz="2800" spc="-50" dirty="0" smtClean="0">
                <a:latin typeface="Calibri"/>
                <a:cs typeface="Calibri"/>
              </a:rPr>
              <a:t>t</a:t>
            </a:r>
            <a:r>
              <a:rPr sz="2800" spc="-15" dirty="0" smtClean="0">
                <a:latin typeface="Calibri"/>
                <a:cs typeface="Calibri"/>
              </a:rPr>
              <a:t>a</a:t>
            </a:r>
            <a:r>
              <a:rPr sz="2800" spc="-10" dirty="0" smtClean="0">
                <a:latin typeface="Calibri"/>
                <a:cs typeface="Calibri"/>
              </a:rPr>
              <a:t>c</a:t>
            </a:r>
            <a:r>
              <a:rPr sz="2800" spc="-15" dirty="0" smtClean="0">
                <a:latin typeface="Calibri"/>
                <a:cs typeface="Calibri"/>
              </a:rPr>
              <a:t>k</a:t>
            </a:r>
            <a:endParaRPr sz="2800" dirty="0">
              <a:latin typeface="Calibri"/>
              <a:cs typeface="Calibri"/>
            </a:endParaRPr>
          </a:p>
        </p:txBody>
      </p:sp>
      <p:sp>
        <p:nvSpPr>
          <p:cNvPr id="4" name="object 4"/>
          <p:cNvSpPr/>
          <p:nvPr/>
        </p:nvSpPr>
        <p:spPr>
          <a:xfrm>
            <a:off x="830808" y="2352903"/>
            <a:ext cx="7769225" cy="3308350"/>
          </a:xfrm>
          <a:prstGeom prst="rect">
            <a:avLst/>
          </a:prstGeom>
          <a:blipFill>
            <a:blip r:embed="rId2" cstate="print"/>
            <a:stretch>
              <a:fillRect/>
            </a:stretch>
          </a:blipFill>
        </p:spPr>
        <p:txBody>
          <a:bodyPr wrap="square" lIns="0" tIns="0" rIns="0" bIns="0" rtlCol="0">
            <a:noAutofit/>
          </a:bodyPr>
          <a:lstStyle/>
          <a:p>
            <a:endParaRPr/>
          </a:p>
        </p:txBody>
      </p:sp>
      <p:sp>
        <p:nvSpPr>
          <p:cNvPr id="5" name="文本框 4"/>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4536198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1890" y="1320507"/>
            <a:ext cx="7126478" cy="4772787"/>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623417" y="533400"/>
            <a:ext cx="2424583" cy="457200"/>
          </a:xfrm>
          <a:prstGeom prst="rect">
            <a:avLst/>
          </a:prstGeom>
        </p:spPr>
        <p:txBody>
          <a:bodyPr vert="horz" wrap="square" lIns="0" tIns="0" rIns="0" bIns="0" rtlCol="0">
            <a:noAutofit/>
          </a:bodyPr>
          <a:lstStyle/>
          <a:p>
            <a:pPr marL="469900" indent="-457200">
              <a:lnSpc>
                <a:spcPct val="100000"/>
              </a:lnSpc>
              <a:buClr>
                <a:srgbClr val="006FC0"/>
              </a:buClr>
              <a:buSzPct val="75000"/>
              <a:buFont typeface="Wingdings" panose="05000000000000000000" pitchFamily="2" charset="2"/>
              <a:buChar char="p"/>
              <a:tabLst>
                <a:tab pos="355600" algn="l"/>
              </a:tabLst>
            </a:pPr>
            <a:r>
              <a:rPr sz="2800" spc="-30" dirty="0" err="1" smtClean="0">
                <a:latin typeface="宋体"/>
                <a:cs typeface="宋体"/>
              </a:rPr>
              <a:t>隧道</a:t>
            </a:r>
            <a:r>
              <a:rPr sz="2800" spc="-575" dirty="0" smtClean="0">
                <a:latin typeface="宋体"/>
                <a:cs typeface="宋体"/>
              </a:rPr>
              <a:t> </a:t>
            </a:r>
            <a:r>
              <a:rPr sz="2800" spc="-15" dirty="0" smtClean="0">
                <a:latin typeface="Calibri"/>
                <a:cs typeface="Calibri"/>
              </a:rPr>
              <a:t>Tunnel</a:t>
            </a:r>
            <a:endParaRPr sz="2800" dirty="0">
              <a:latin typeface="Calibri"/>
              <a:cs typeface="Calibri"/>
            </a:endParaRPr>
          </a:p>
        </p:txBody>
      </p:sp>
      <p:sp>
        <p:nvSpPr>
          <p:cNvPr id="4" name="文本框 3"/>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5" name="文本框 4"/>
          <p:cNvSpPr txBox="1"/>
          <p:nvPr/>
        </p:nvSpPr>
        <p:spPr>
          <a:xfrm>
            <a:off x="2743200" y="5867400"/>
            <a:ext cx="838200" cy="369332"/>
          </a:xfrm>
          <a:prstGeom prst="rect">
            <a:avLst/>
          </a:prstGeom>
          <a:noFill/>
        </p:spPr>
        <p:txBody>
          <a:bodyPr wrap="square" rtlCol="0">
            <a:spAutoFit/>
          </a:bodyPr>
          <a:lstStyle/>
          <a:p>
            <a:r>
              <a:rPr kumimoji="1" lang="zh-CN" altLang="en-US" dirty="0" smtClean="0"/>
              <a:t>封装</a:t>
            </a:r>
            <a:endParaRPr kumimoji="1" lang="zh-CN" altLang="en-US" dirty="0"/>
          </a:p>
        </p:txBody>
      </p:sp>
      <p:sp>
        <p:nvSpPr>
          <p:cNvPr id="6" name="文本框 5"/>
          <p:cNvSpPr txBox="1"/>
          <p:nvPr/>
        </p:nvSpPr>
        <p:spPr>
          <a:xfrm>
            <a:off x="5020734" y="5734756"/>
            <a:ext cx="1066800" cy="507831"/>
          </a:xfrm>
          <a:prstGeom prst="rect">
            <a:avLst/>
          </a:prstGeom>
          <a:solidFill>
            <a:schemeClr val="bg1"/>
          </a:solidFill>
        </p:spPr>
        <p:txBody>
          <a:bodyPr wrap="square" tIns="0" rtlCol="0">
            <a:spAutoFit/>
          </a:bodyPr>
          <a:lstStyle/>
          <a:p>
            <a:r>
              <a:rPr kumimoji="1" lang="en-US" altLang="zh-CN" sz="1200" dirty="0" smtClean="0"/>
              <a:t>Unpacking</a:t>
            </a:r>
          </a:p>
          <a:p>
            <a:r>
              <a:rPr kumimoji="1" lang="zh-CN" altLang="en-US" dirty="0" smtClean="0"/>
              <a:t>拆封</a:t>
            </a:r>
            <a:endParaRPr kumimoji="1" lang="zh-CN" altLang="en-US" dirty="0"/>
          </a:p>
        </p:txBody>
      </p:sp>
    </p:spTree>
    <p:extLst>
      <p:ext uri="{BB962C8B-B14F-4D97-AF65-F5344CB8AC3E}">
        <p14:creationId xmlns:p14="http://schemas.microsoft.com/office/powerpoint/2010/main" val="4217040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7217" y="1066800"/>
            <a:ext cx="8174990" cy="5102225"/>
          </a:xfrm>
          <a:prstGeom prst="rect">
            <a:avLst/>
          </a:prstGeom>
        </p:spPr>
        <p:txBody>
          <a:bodyPr vert="horz" wrap="square" lIns="0" tIns="0" rIns="0" bIns="0" rtlCol="0">
            <a:noAutofit/>
          </a:bodyPr>
          <a:lstStyle/>
          <a:p>
            <a:pPr marL="355600" marR="177165" indent="-3429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15" dirty="0" smtClean="0">
                <a:latin typeface="Comic Sans MS"/>
                <a:cs typeface="Comic Sans MS"/>
              </a:rPr>
              <a:t>I</a:t>
            </a:r>
            <a:r>
              <a:rPr sz="2200" spc="-20" dirty="0" smtClean="0">
                <a:latin typeface="Comic Sans MS"/>
                <a:cs typeface="Comic Sans MS"/>
              </a:rPr>
              <a:t>P</a:t>
            </a:r>
            <a:r>
              <a:rPr sz="2200" spc="-25" dirty="0" smtClean="0">
                <a:latin typeface="宋体"/>
                <a:cs typeface="宋体"/>
              </a:rPr>
              <a:t>地址是实现异种网互联的关</a:t>
            </a:r>
            <a:r>
              <a:rPr sz="2200" spc="-20" dirty="0" smtClean="0">
                <a:latin typeface="宋体"/>
                <a:cs typeface="宋体"/>
              </a:rPr>
              <a:t>键</a:t>
            </a:r>
            <a:r>
              <a:rPr sz="2200" spc="-25" dirty="0" smtClean="0">
                <a:latin typeface="宋体"/>
                <a:cs typeface="宋体"/>
              </a:rPr>
              <a:t>技</a:t>
            </a:r>
            <a:r>
              <a:rPr sz="2200" spc="-20" dirty="0" smtClean="0">
                <a:latin typeface="宋体"/>
                <a:cs typeface="宋体"/>
              </a:rPr>
              <a:t>术</a:t>
            </a:r>
            <a:r>
              <a:rPr sz="2200" spc="-10" dirty="0" smtClean="0">
                <a:latin typeface="Comic Sans MS"/>
                <a:cs typeface="Comic Sans MS"/>
              </a:rPr>
              <a:t>,</a:t>
            </a:r>
            <a:r>
              <a:rPr sz="2200" spc="-20" dirty="0" smtClean="0">
                <a:latin typeface="宋体"/>
                <a:cs typeface="宋体"/>
              </a:rPr>
              <a:t>它</a:t>
            </a:r>
            <a:r>
              <a:rPr sz="2200" spc="-25" dirty="0" smtClean="0">
                <a:latin typeface="宋体"/>
                <a:cs typeface="宋体"/>
              </a:rPr>
              <a:t>有效</a:t>
            </a:r>
            <a:r>
              <a:rPr sz="2200" spc="-10" dirty="0" smtClean="0">
                <a:latin typeface="宋体"/>
                <a:cs typeface="宋体"/>
              </a:rPr>
              <a:t>地</a:t>
            </a:r>
            <a:r>
              <a:rPr sz="2200" spc="-20" dirty="0" smtClean="0">
                <a:solidFill>
                  <a:srgbClr val="FF0000"/>
                </a:solidFill>
                <a:latin typeface="宋体"/>
                <a:cs typeface="宋体"/>
              </a:rPr>
              <a:t>隐藏</a:t>
            </a:r>
            <a:r>
              <a:rPr sz="2200" spc="-5" dirty="0" smtClean="0">
                <a:solidFill>
                  <a:srgbClr val="FF0000"/>
                </a:solidFill>
                <a:latin typeface="宋体"/>
                <a:cs typeface="宋体"/>
              </a:rPr>
              <a:t>了</a:t>
            </a:r>
            <a:r>
              <a:rPr sz="2200" spc="-20" dirty="0" smtClean="0">
                <a:solidFill>
                  <a:srgbClr val="FF0000"/>
                </a:solidFill>
                <a:latin typeface="宋体"/>
                <a:cs typeface="宋体"/>
              </a:rPr>
              <a:t>物理</a:t>
            </a:r>
            <a:r>
              <a:rPr sz="2200" spc="-5" dirty="0" smtClean="0">
                <a:solidFill>
                  <a:srgbClr val="FF0000"/>
                </a:solidFill>
                <a:latin typeface="宋体"/>
                <a:cs typeface="宋体"/>
              </a:rPr>
              <a:t>地</a:t>
            </a:r>
            <a:r>
              <a:rPr sz="2200" spc="-25" dirty="0" smtClean="0">
                <a:solidFill>
                  <a:srgbClr val="FF0000"/>
                </a:solidFill>
                <a:latin typeface="宋体"/>
                <a:cs typeface="宋体"/>
              </a:rPr>
              <a:t>址</a:t>
            </a:r>
            <a:r>
              <a:rPr sz="2200" spc="-15" dirty="0" smtClean="0">
                <a:solidFill>
                  <a:srgbClr val="FF0000"/>
                </a:solidFill>
                <a:latin typeface="宋体"/>
                <a:cs typeface="宋体"/>
              </a:rPr>
              <a:t> 的差异</a:t>
            </a:r>
            <a:r>
              <a:rPr sz="2200" spc="-10" dirty="0" smtClean="0">
                <a:latin typeface="Comic Sans MS"/>
                <a:cs typeface="Comic Sans MS"/>
              </a:rPr>
              <a:t>,</a:t>
            </a:r>
            <a:r>
              <a:rPr sz="2200" spc="-25" dirty="0" smtClean="0">
                <a:latin typeface="宋体"/>
                <a:cs typeface="宋体"/>
              </a:rPr>
              <a:t>在不同网络之间实现</a:t>
            </a:r>
            <a:r>
              <a:rPr sz="2200" spc="-20" dirty="0" smtClean="0">
                <a:latin typeface="宋体"/>
                <a:cs typeface="宋体"/>
              </a:rPr>
              <a:t>了</a:t>
            </a:r>
            <a:r>
              <a:rPr sz="2200" spc="-20" dirty="0" smtClean="0">
                <a:solidFill>
                  <a:srgbClr val="FF0000"/>
                </a:solidFill>
                <a:latin typeface="宋体"/>
                <a:cs typeface="宋体"/>
              </a:rPr>
              <a:t>统</a:t>
            </a:r>
            <a:r>
              <a:rPr sz="2200" spc="-5" dirty="0" smtClean="0">
                <a:solidFill>
                  <a:srgbClr val="FF0000"/>
                </a:solidFill>
                <a:latin typeface="宋体"/>
                <a:cs typeface="宋体"/>
              </a:rPr>
              <a:t>一</a:t>
            </a:r>
            <a:r>
              <a:rPr sz="2200" spc="-20" dirty="0" smtClean="0">
                <a:solidFill>
                  <a:srgbClr val="FF0000"/>
                </a:solidFill>
                <a:latin typeface="宋体"/>
                <a:cs typeface="宋体"/>
              </a:rPr>
              <a:t>的地</a:t>
            </a:r>
            <a:r>
              <a:rPr sz="2200" spc="-5" dirty="0" smtClean="0">
                <a:solidFill>
                  <a:srgbClr val="FF0000"/>
                </a:solidFill>
                <a:latin typeface="宋体"/>
                <a:cs typeface="宋体"/>
              </a:rPr>
              <a:t>址</a:t>
            </a:r>
            <a:r>
              <a:rPr sz="2200" spc="-20" dirty="0" smtClean="0">
                <a:solidFill>
                  <a:srgbClr val="FF0000"/>
                </a:solidFill>
                <a:latin typeface="宋体"/>
                <a:cs typeface="宋体"/>
              </a:rPr>
              <a:t>模</a:t>
            </a:r>
            <a:r>
              <a:rPr sz="2200" spc="-25" dirty="0" smtClean="0">
                <a:solidFill>
                  <a:srgbClr val="FF0000"/>
                </a:solidFill>
                <a:latin typeface="宋体"/>
                <a:cs typeface="宋体"/>
              </a:rPr>
              <a:t>式</a:t>
            </a:r>
            <a:endParaRPr sz="2200" dirty="0">
              <a:latin typeface="宋体"/>
              <a:cs typeface="宋体"/>
            </a:endParaRPr>
          </a:p>
          <a:p>
            <a:pPr>
              <a:lnSpc>
                <a:spcPts val="2240"/>
              </a:lnSpc>
              <a:spcBef>
                <a:spcPts val="30"/>
              </a:spcBef>
            </a:pPr>
            <a:endParaRPr sz="500" dirty="0"/>
          </a:p>
          <a:p>
            <a:pPr marL="355600" marR="14604" indent="-3429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0" dirty="0" smtClean="0">
                <a:latin typeface="Comic Sans MS"/>
                <a:cs typeface="Comic Sans MS"/>
              </a:rPr>
              <a:t>I</a:t>
            </a:r>
            <a:r>
              <a:rPr sz="2200" spc="-25" dirty="0" smtClean="0">
                <a:latin typeface="Comic Sans MS"/>
                <a:cs typeface="Comic Sans MS"/>
              </a:rPr>
              <a:t>P</a:t>
            </a:r>
            <a:r>
              <a:rPr sz="2200" spc="-30" dirty="0" smtClean="0">
                <a:latin typeface="宋体"/>
                <a:cs typeface="宋体"/>
              </a:rPr>
              <a:t>地址长</a:t>
            </a:r>
            <a:r>
              <a:rPr sz="2200" spc="-15" dirty="0" smtClean="0">
                <a:latin typeface="Comic Sans MS"/>
                <a:cs typeface="Comic Sans MS"/>
              </a:rPr>
              <a:t>32</a:t>
            </a:r>
            <a:r>
              <a:rPr sz="2200" spc="-30" dirty="0" smtClean="0">
                <a:latin typeface="宋体"/>
                <a:cs typeface="宋体"/>
              </a:rPr>
              <a:t>比特；在分类编址体系下</a:t>
            </a:r>
            <a:r>
              <a:rPr sz="2200" spc="-25" dirty="0" smtClean="0">
                <a:latin typeface="宋体"/>
                <a:cs typeface="宋体"/>
              </a:rPr>
              <a:t>，</a:t>
            </a:r>
            <a:r>
              <a:rPr sz="2200" spc="-5" dirty="0" smtClean="0">
                <a:latin typeface="Comic Sans MS"/>
                <a:cs typeface="Comic Sans MS"/>
              </a:rPr>
              <a:t>I</a:t>
            </a:r>
            <a:r>
              <a:rPr sz="2200" spc="-25" dirty="0" smtClean="0">
                <a:latin typeface="Comic Sans MS"/>
                <a:cs typeface="Comic Sans MS"/>
              </a:rPr>
              <a:t>P</a:t>
            </a:r>
            <a:r>
              <a:rPr sz="2200" spc="-25" dirty="0" smtClean="0">
                <a:latin typeface="宋体"/>
                <a:cs typeface="宋体"/>
              </a:rPr>
              <a:t>地址共有三种主</a:t>
            </a:r>
            <a:r>
              <a:rPr sz="2200" spc="-20" dirty="0" smtClean="0">
                <a:latin typeface="宋体"/>
                <a:cs typeface="宋体"/>
              </a:rPr>
              <a:t>要</a:t>
            </a:r>
            <a:r>
              <a:rPr sz="2200" spc="-25" dirty="0" smtClean="0">
                <a:latin typeface="宋体"/>
                <a:cs typeface="宋体"/>
              </a:rPr>
              <a:t>类</a:t>
            </a:r>
            <a:r>
              <a:rPr sz="2200" spc="-20" dirty="0" smtClean="0">
                <a:latin typeface="宋体"/>
                <a:cs typeface="宋体"/>
              </a:rPr>
              <a:t> 型：</a:t>
            </a:r>
            <a:r>
              <a:rPr sz="2200" spc="-20" dirty="0" smtClean="0">
                <a:latin typeface="Comic Sans MS"/>
                <a:cs typeface="Comic Sans MS"/>
              </a:rPr>
              <a:t>A</a:t>
            </a:r>
            <a:r>
              <a:rPr sz="2200" spc="-25" dirty="0" smtClean="0">
                <a:latin typeface="宋体"/>
                <a:cs typeface="宋体"/>
              </a:rPr>
              <a:t>、</a:t>
            </a:r>
            <a:r>
              <a:rPr sz="2200" spc="-20" dirty="0" smtClean="0">
                <a:latin typeface="Comic Sans MS"/>
                <a:cs typeface="Comic Sans MS"/>
              </a:rPr>
              <a:t>B</a:t>
            </a:r>
            <a:r>
              <a:rPr sz="2200" spc="-25" dirty="0" smtClean="0">
                <a:latin typeface="宋体"/>
                <a:cs typeface="宋体"/>
              </a:rPr>
              <a:t>、</a:t>
            </a:r>
            <a:r>
              <a:rPr sz="2200" spc="-20" dirty="0" smtClean="0">
                <a:latin typeface="Comic Sans MS"/>
                <a:cs typeface="Comic Sans MS"/>
              </a:rPr>
              <a:t>C</a:t>
            </a:r>
            <a:r>
              <a:rPr sz="2200" spc="-25" dirty="0" smtClean="0">
                <a:latin typeface="宋体"/>
                <a:cs typeface="宋体"/>
              </a:rPr>
              <a:t>类，分别对应大</a:t>
            </a:r>
            <a:r>
              <a:rPr sz="2200" spc="-20" dirty="0" smtClean="0">
                <a:latin typeface="宋体"/>
                <a:cs typeface="宋体"/>
              </a:rPr>
              <a:t>、</a:t>
            </a:r>
            <a:r>
              <a:rPr sz="2200" spc="-25" dirty="0" smtClean="0">
                <a:latin typeface="宋体"/>
                <a:cs typeface="宋体"/>
              </a:rPr>
              <a:t>中、</a:t>
            </a:r>
            <a:r>
              <a:rPr sz="2200" spc="-20" dirty="0" smtClean="0">
                <a:latin typeface="宋体"/>
                <a:cs typeface="宋体"/>
              </a:rPr>
              <a:t>小</a:t>
            </a:r>
            <a:r>
              <a:rPr sz="2200" spc="-25" dirty="0" smtClean="0">
                <a:latin typeface="宋体"/>
                <a:cs typeface="宋体"/>
              </a:rPr>
              <a:t>型网</a:t>
            </a:r>
            <a:r>
              <a:rPr sz="2200" spc="-20" dirty="0" smtClean="0">
                <a:latin typeface="宋体"/>
                <a:cs typeface="宋体"/>
              </a:rPr>
              <a:t>络</a:t>
            </a:r>
            <a:r>
              <a:rPr sz="2200" spc="-25" dirty="0" smtClean="0">
                <a:latin typeface="宋体"/>
                <a:cs typeface="宋体"/>
              </a:rPr>
              <a:t>；为</a:t>
            </a:r>
            <a:r>
              <a:rPr sz="2200" spc="-20" dirty="0" smtClean="0">
                <a:latin typeface="宋体"/>
                <a:cs typeface="宋体"/>
              </a:rPr>
              <a:t>了</a:t>
            </a:r>
            <a:r>
              <a:rPr sz="2200" spc="-25" dirty="0" smtClean="0">
                <a:latin typeface="宋体"/>
                <a:cs typeface="宋体"/>
              </a:rPr>
              <a:t>更好</a:t>
            </a:r>
            <a:r>
              <a:rPr sz="2200" spc="-20" dirty="0" smtClean="0">
                <a:latin typeface="宋体"/>
                <a:cs typeface="宋体"/>
              </a:rPr>
              <a:t>地</a:t>
            </a:r>
            <a:r>
              <a:rPr sz="2200" spc="-25" dirty="0" smtClean="0">
                <a:latin typeface="宋体"/>
                <a:cs typeface="宋体"/>
              </a:rPr>
              <a:t>适应 不同规模的网络需求，设计</a:t>
            </a:r>
            <a:r>
              <a:rPr sz="2200" spc="-20" dirty="0" smtClean="0">
                <a:latin typeface="宋体"/>
                <a:cs typeface="宋体"/>
              </a:rPr>
              <a:t>了</a:t>
            </a:r>
            <a:r>
              <a:rPr sz="2200" b="1" spc="-15" dirty="0" smtClean="0">
                <a:solidFill>
                  <a:srgbClr val="FF0000"/>
                </a:solidFill>
                <a:latin typeface="Comic Sans MS"/>
                <a:cs typeface="Comic Sans MS"/>
              </a:rPr>
              <a:t>CIDR</a:t>
            </a:r>
            <a:endParaRPr sz="2200" dirty="0">
              <a:latin typeface="Comic Sans MS"/>
              <a:cs typeface="Comic Sans MS"/>
            </a:endParaRPr>
          </a:p>
          <a:p>
            <a:pPr marL="127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为适应特殊通信要求</a:t>
            </a:r>
            <a:r>
              <a:rPr sz="2200" spc="-20" dirty="0" smtClean="0">
                <a:latin typeface="宋体"/>
                <a:cs typeface="宋体"/>
              </a:rPr>
              <a:t>，</a:t>
            </a:r>
            <a:r>
              <a:rPr sz="2200" spc="-15" dirty="0" smtClean="0">
                <a:latin typeface="Comic Sans MS"/>
                <a:cs typeface="Comic Sans MS"/>
              </a:rPr>
              <a:t>TCP/IP</a:t>
            </a:r>
            <a:r>
              <a:rPr sz="2200" spc="50" dirty="0" smtClean="0">
                <a:latin typeface="Comic Sans MS"/>
                <a:cs typeface="Comic Sans MS"/>
              </a:rPr>
              <a:t> </a:t>
            </a:r>
            <a:r>
              <a:rPr sz="2200" spc="-25" dirty="0" smtClean="0">
                <a:latin typeface="宋体"/>
                <a:cs typeface="宋体"/>
              </a:rPr>
              <a:t>规定了特殊用途的网络地址</a:t>
            </a:r>
            <a:endParaRPr sz="2200" dirty="0">
              <a:latin typeface="宋体"/>
              <a:cs typeface="宋体"/>
            </a:endParaRPr>
          </a:p>
          <a:p>
            <a:pPr marL="469900">
              <a:lnSpc>
                <a:spcPts val="2240"/>
              </a:lnSpc>
              <a:spcBef>
                <a:spcPts val="10"/>
              </a:spcBef>
              <a:tabLst>
                <a:tab pos="756285" algn="l"/>
              </a:tabLst>
            </a:pPr>
            <a:r>
              <a:rPr sz="1300" spc="15" dirty="0" smtClean="0">
                <a:solidFill>
                  <a:srgbClr val="7E7E7E"/>
                </a:solidFill>
                <a:latin typeface="Verdana"/>
                <a:cs typeface="Verdana"/>
              </a:rPr>
              <a:t>●	</a:t>
            </a:r>
            <a:r>
              <a:rPr sz="1900" spc="-15" dirty="0" smtClean="0">
                <a:latin typeface="Comic Sans MS"/>
                <a:cs typeface="Comic Sans MS"/>
              </a:rPr>
              <a:t>0.0.0.</a:t>
            </a:r>
            <a:r>
              <a:rPr sz="1900" spc="-10" dirty="0" smtClean="0">
                <a:latin typeface="Comic Sans MS"/>
                <a:cs typeface="Comic Sans MS"/>
              </a:rPr>
              <a:t>0</a:t>
            </a:r>
            <a:r>
              <a:rPr sz="1900" spc="-20" dirty="0" smtClean="0">
                <a:latin typeface="宋体"/>
                <a:cs typeface="宋体"/>
              </a:rPr>
              <a:t>，</a:t>
            </a:r>
            <a:r>
              <a:rPr sz="1900" spc="-10" dirty="0" smtClean="0">
                <a:latin typeface="Comic Sans MS"/>
                <a:cs typeface="Comic Sans MS"/>
              </a:rPr>
              <a:t>255</a:t>
            </a:r>
            <a:r>
              <a:rPr sz="1900" spc="0" dirty="0" smtClean="0">
                <a:latin typeface="Comic Sans MS"/>
                <a:cs typeface="Comic Sans MS"/>
              </a:rPr>
              <a:t>.</a:t>
            </a:r>
            <a:r>
              <a:rPr sz="1900" spc="-10" dirty="0" smtClean="0">
                <a:latin typeface="Comic Sans MS"/>
                <a:cs typeface="Comic Sans MS"/>
              </a:rPr>
              <a:t>2</a:t>
            </a:r>
            <a:r>
              <a:rPr sz="1900" spc="-15" dirty="0" smtClean="0">
                <a:latin typeface="Comic Sans MS"/>
                <a:cs typeface="Comic Sans MS"/>
              </a:rPr>
              <a:t>55</a:t>
            </a:r>
            <a:r>
              <a:rPr sz="1900" spc="0" dirty="0" smtClean="0">
                <a:latin typeface="Comic Sans MS"/>
                <a:cs typeface="Comic Sans MS"/>
              </a:rPr>
              <a:t>.</a:t>
            </a:r>
            <a:r>
              <a:rPr sz="1900" spc="-10" dirty="0" smtClean="0">
                <a:latin typeface="Comic Sans MS"/>
                <a:cs typeface="Comic Sans MS"/>
              </a:rPr>
              <a:t>255.25</a:t>
            </a:r>
            <a:r>
              <a:rPr sz="1900" spc="-5" dirty="0" smtClean="0">
                <a:latin typeface="Comic Sans MS"/>
                <a:cs typeface="Comic Sans MS"/>
              </a:rPr>
              <a:t>5</a:t>
            </a:r>
            <a:r>
              <a:rPr sz="1900" spc="-20" dirty="0" smtClean="0">
                <a:latin typeface="宋体"/>
                <a:cs typeface="宋体"/>
              </a:rPr>
              <a:t>，</a:t>
            </a:r>
            <a:r>
              <a:rPr sz="1900" spc="-5" dirty="0" smtClean="0">
                <a:latin typeface="Comic Sans MS"/>
                <a:cs typeface="Comic Sans MS"/>
              </a:rPr>
              <a:t>1</a:t>
            </a:r>
            <a:r>
              <a:rPr sz="1900" spc="-10" dirty="0" smtClean="0">
                <a:latin typeface="Comic Sans MS"/>
                <a:cs typeface="Comic Sans MS"/>
              </a:rPr>
              <a:t>27.0</a:t>
            </a:r>
            <a:r>
              <a:rPr sz="1900" spc="0" dirty="0" smtClean="0">
                <a:latin typeface="Comic Sans MS"/>
                <a:cs typeface="Comic Sans MS"/>
              </a:rPr>
              <a:t>.</a:t>
            </a:r>
            <a:r>
              <a:rPr sz="1900" spc="-15" dirty="0" smtClean="0">
                <a:latin typeface="Comic Sans MS"/>
                <a:cs typeface="Comic Sans MS"/>
              </a:rPr>
              <a:t>0</a:t>
            </a:r>
            <a:r>
              <a:rPr sz="1900" spc="-20" dirty="0" smtClean="0">
                <a:latin typeface="Comic Sans MS"/>
                <a:cs typeface="Comic Sans MS"/>
              </a:rPr>
              <a:t>.</a:t>
            </a:r>
            <a:r>
              <a:rPr sz="1900" spc="-5" dirty="0" smtClean="0">
                <a:latin typeface="Comic Sans MS"/>
                <a:cs typeface="Comic Sans MS"/>
              </a:rPr>
              <a:t>1</a:t>
            </a:r>
            <a:r>
              <a:rPr sz="1900" spc="-20" dirty="0" smtClean="0">
                <a:latin typeface="宋体"/>
                <a:cs typeface="宋体"/>
              </a:rPr>
              <a:t>，</a:t>
            </a:r>
            <a:r>
              <a:rPr sz="1900" spc="-5" dirty="0" smtClean="0">
                <a:latin typeface="Comic Sans MS"/>
                <a:cs typeface="Comic Sans MS"/>
              </a:rPr>
              <a:t>1</a:t>
            </a:r>
            <a:r>
              <a:rPr sz="1900" spc="-10" dirty="0" smtClean="0">
                <a:latin typeface="Comic Sans MS"/>
                <a:cs typeface="Comic Sans MS"/>
              </a:rPr>
              <a:t>92.168</a:t>
            </a:r>
            <a:r>
              <a:rPr sz="1900" spc="-5" dirty="0" smtClean="0">
                <a:latin typeface="Comic Sans MS"/>
                <a:cs typeface="Comic Sans MS"/>
              </a:rPr>
              <a:t>.*.*</a:t>
            </a:r>
            <a:r>
              <a:rPr sz="1900" spc="-20" dirty="0" smtClean="0">
                <a:latin typeface="宋体"/>
                <a:cs typeface="宋体"/>
              </a:rPr>
              <a:t>，</a:t>
            </a:r>
            <a:r>
              <a:rPr sz="1900" spc="-5" dirty="0" smtClean="0">
                <a:latin typeface="Comic Sans MS"/>
                <a:cs typeface="Comic Sans MS"/>
              </a:rPr>
              <a:t>1</a:t>
            </a:r>
            <a:r>
              <a:rPr sz="1900" spc="-10" dirty="0" smtClean="0">
                <a:latin typeface="Comic Sans MS"/>
                <a:cs typeface="Comic Sans MS"/>
              </a:rPr>
              <a:t>0</a:t>
            </a:r>
            <a:r>
              <a:rPr sz="1900" spc="-5" dirty="0" smtClean="0">
                <a:latin typeface="Comic Sans MS"/>
                <a:cs typeface="Comic Sans MS"/>
              </a:rPr>
              <a:t>.*.*</a:t>
            </a:r>
            <a:r>
              <a:rPr sz="1900" spc="-10" dirty="0" smtClean="0">
                <a:latin typeface="Comic Sans MS"/>
                <a:cs typeface="Comic Sans MS"/>
              </a:rPr>
              <a:t>.*</a:t>
            </a:r>
            <a:endParaRPr sz="1900" dirty="0">
              <a:latin typeface="Comic Sans MS"/>
              <a:cs typeface="Comic Sans MS"/>
            </a:endParaRPr>
          </a:p>
          <a:p>
            <a:pPr marL="127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30" dirty="0" smtClean="0">
                <a:latin typeface="宋体"/>
                <a:cs typeface="宋体"/>
              </a:rPr>
              <a:t>子网划分，子网掩码的作用</a:t>
            </a:r>
            <a:endParaRPr sz="2200" dirty="0">
              <a:latin typeface="宋体"/>
              <a:cs typeface="宋体"/>
            </a:endParaRPr>
          </a:p>
          <a:p>
            <a:pPr marL="469900">
              <a:lnSpc>
                <a:spcPts val="2240"/>
              </a:lnSpc>
              <a:spcBef>
                <a:spcPts val="10"/>
              </a:spcBef>
              <a:tabLst>
                <a:tab pos="756285" algn="l"/>
              </a:tabLst>
            </a:pPr>
            <a:r>
              <a:rPr sz="1300" spc="15" dirty="0" smtClean="0">
                <a:solidFill>
                  <a:srgbClr val="7E7E7E"/>
                </a:solidFill>
                <a:latin typeface="Verdana"/>
                <a:cs typeface="Verdana"/>
              </a:rPr>
              <a:t>●	</a:t>
            </a:r>
            <a:r>
              <a:rPr sz="1900" spc="-20" dirty="0" smtClean="0">
                <a:latin typeface="宋体"/>
                <a:cs typeface="宋体"/>
              </a:rPr>
              <a:t>子网掩码确定网络地址的长度，划</a:t>
            </a:r>
            <a:r>
              <a:rPr sz="1900" spc="-15" dirty="0" smtClean="0">
                <a:latin typeface="宋体"/>
                <a:cs typeface="宋体"/>
              </a:rPr>
              <a:t>分</a:t>
            </a:r>
            <a:r>
              <a:rPr sz="1900" spc="-20" dirty="0" smtClean="0">
                <a:latin typeface="宋体"/>
                <a:cs typeface="宋体"/>
              </a:rPr>
              <a:t>网络</a:t>
            </a:r>
            <a:r>
              <a:rPr sz="1900" spc="-15" dirty="0" smtClean="0">
                <a:latin typeface="宋体"/>
                <a:cs typeface="宋体"/>
              </a:rPr>
              <a:t>地</a:t>
            </a:r>
            <a:r>
              <a:rPr sz="1900" spc="-10" dirty="0" smtClean="0">
                <a:latin typeface="宋体"/>
                <a:cs typeface="宋体"/>
              </a:rPr>
              <a:t>址</a:t>
            </a:r>
            <a:r>
              <a:rPr sz="1900" spc="-10" dirty="0" smtClean="0">
                <a:latin typeface="Comic Sans MS"/>
                <a:cs typeface="Comic Sans MS"/>
              </a:rPr>
              <a:t>/</a:t>
            </a:r>
            <a:r>
              <a:rPr sz="1900" spc="-15" dirty="0" smtClean="0">
                <a:latin typeface="宋体"/>
                <a:cs typeface="宋体"/>
              </a:rPr>
              <a:t>主</a:t>
            </a:r>
            <a:r>
              <a:rPr sz="1900" spc="-20" dirty="0" smtClean="0">
                <a:latin typeface="宋体"/>
                <a:cs typeface="宋体"/>
              </a:rPr>
              <a:t>机地址</a:t>
            </a:r>
            <a:endParaRPr sz="1900" dirty="0">
              <a:latin typeface="宋体"/>
              <a:cs typeface="宋体"/>
            </a:endParaRPr>
          </a:p>
          <a:p>
            <a:pPr marL="469900">
              <a:lnSpc>
                <a:spcPts val="2240"/>
              </a:lnSpc>
              <a:tabLst>
                <a:tab pos="756285" algn="l"/>
              </a:tabLst>
            </a:pPr>
            <a:r>
              <a:rPr sz="1300" spc="15" dirty="0" smtClean="0">
                <a:solidFill>
                  <a:srgbClr val="7E7E7E"/>
                </a:solidFill>
                <a:latin typeface="Verdana"/>
                <a:cs typeface="Verdana"/>
              </a:rPr>
              <a:t>●	</a:t>
            </a:r>
            <a:r>
              <a:rPr sz="1900" spc="-10" dirty="0" smtClean="0">
                <a:latin typeface="Comic Sans MS"/>
                <a:cs typeface="Comic Sans MS"/>
              </a:rPr>
              <a:t>1</a:t>
            </a:r>
            <a:r>
              <a:rPr sz="1900" spc="-25" dirty="0" smtClean="0">
                <a:latin typeface="Comic Sans MS"/>
                <a:cs typeface="Comic Sans MS"/>
              </a:rPr>
              <a:t>6</a:t>
            </a:r>
            <a:r>
              <a:rPr sz="1900" spc="-15" dirty="0" smtClean="0">
                <a:latin typeface="Comic Sans MS"/>
                <a:cs typeface="Comic Sans MS"/>
              </a:rPr>
              <a:t>6</a:t>
            </a:r>
            <a:r>
              <a:rPr sz="1900" spc="-20" dirty="0" smtClean="0">
                <a:latin typeface="Comic Sans MS"/>
                <a:cs typeface="Comic Sans MS"/>
              </a:rPr>
              <a:t>.</a:t>
            </a:r>
            <a:r>
              <a:rPr sz="1900" spc="-10" dirty="0" smtClean="0">
                <a:latin typeface="Comic Sans MS"/>
                <a:cs typeface="Comic Sans MS"/>
              </a:rPr>
              <a:t>111</a:t>
            </a:r>
            <a:r>
              <a:rPr sz="1900" spc="-15" dirty="0" smtClean="0">
                <a:latin typeface="Comic Sans MS"/>
                <a:cs typeface="Comic Sans MS"/>
              </a:rPr>
              <a:t>.8</a:t>
            </a:r>
            <a:r>
              <a:rPr sz="1900" spc="-20" dirty="0" smtClean="0">
                <a:latin typeface="Comic Sans MS"/>
                <a:cs typeface="Comic Sans MS"/>
              </a:rPr>
              <a:t>.</a:t>
            </a:r>
            <a:r>
              <a:rPr sz="1900" spc="-10" dirty="0" smtClean="0">
                <a:latin typeface="Comic Sans MS"/>
                <a:cs typeface="Comic Sans MS"/>
              </a:rPr>
              <a:t>1/1</a:t>
            </a:r>
            <a:r>
              <a:rPr sz="1900" spc="-20" dirty="0" smtClean="0">
                <a:latin typeface="Comic Sans MS"/>
                <a:cs typeface="Comic Sans MS"/>
              </a:rPr>
              <a:t>6</a:t>
            </a:r>
            <a:r>
              <a:rPr sz="1900" spc="-20" dirty="0" smtClean="0">
                <a:latin typeface="宋体"/>
                <a:cs typeface="宋体"/>
              </a:rPr>
              <a:t>，</a:t>
            </a:r>
            <a:r>
              <a:rPr sz="1900" spc="-340" dirty="0" smtClean="0">
                <a:latin typeface="宋体"/>
                <a:cs typeface="宋体"/>
              </a:rPr>
              <a:t> </a:t>
            </a:r>
            <a:r>
              <a:rPr sz="1900" spc="-10" dirty="0" smtClean="0">
                <a:latin typeface="Comic Sans MS"/>
                <a:cs typeface="Comic Sans MS"/>
              </a:rPr>
              <a:t>1</a:t>
            </a:r>
            <a:r>
              <a:rPr sz="1900" spc="-25" dirty="0" smtClean="0">
                <a:latin typeface="Comic Sans MS"/>
                <a:cs typeface="Comic Sans MS"/>
              </a:rPr>
              <a:t>6</a:t>
            </a:r>
            <a:r>
              <a:rPr sz="1900" spc="-15" dirty="0" smtClean="0">
                <a:latin typeface="Comic Sans MS"/>
                <a:cs typeface="Comic Sans MS"/>
              </a:rPr>
              <a:t>6</a:t>
            </a:r>
            <a:r>
              <a:rPr sz="1900" spc="-20" dirty="0" smtClean="0">
                <a:latin typeface="Comic Sans MS"/>
                <a:cs typeface="Comic Sans MS"/>
              </a:rPr>
              <a:t>.</a:t>
            </a:r>
            <a:r>
              <a:rPr sz="1900" spc="-10" dirty="0" smtClean="0">
                <a:latin typeface="Comic Sans MS"/>
                <a:cs typeface="Comic Sans MS"/>
              </a:rPr>
              <a:t>111</a:t>
            </a:r>
            <a:r>
              <a:rPr sz="1900" spc="-15" dirty="0" smtClean="0">
                <a:latin typeface="Comic Sans MS"/>
                <a:cs typeface="Comic Sans MS"/>
              </a:rPr>
              <a:t>.</a:t>
            </a:r>
            <a:r>
              <a:rPr sz="1900" spc="-10" dirty="0" smtClean="0">
                <a:latin typeface="Comic Sans MS"/>
                <a:cs typeface="Comic Sans MS"/>
              </a:rPr>
              <a:t>1</a:t>
            </a:r>
            <a:r>
              <a:rPr sz="1900" spc="-25" dirty="0" smtClean="0">
                <a:latin typeface="Comic Sans MS"/>
                <a:cs typeface="Comic Sans MS"/>
              </a:rPr>
              <a:t>8</a:t>
            </a:r>
            <a:r>
              <a:rPr sz="1900" spc="-10" dirty="0" smtClean="0">
                <a:latin typeface="Comic Sans MS"/>
                <a:cs typeface="Comic Sans MS"/>
              </a:rPr>
              <a:t>0.6</a:t>
            </a:r>
            <a:r>
              <a:rPr sz="1900" spc="-15" dirty="0" smtClean="0">
                <a:latin typeface="Comic Sans MS"/>
                <a:cs typeface="Comic Sans MS"/>
              </a:rPr>
              <a:t>0</a:t>
            </a:r>
            <a:r>
              <a:rPr sz="1900" spc="-5" dirty="0" smtClean="0">
                <a:latin typeface="Comic Sans MS"/>
                <a:cs typeface="Comic Sans MS"/>
              </a:rPr>
              <a:t>/</a:t>
            </a:r>
            <a:r>
              <a:rPr sz="1900" spc="-10" dirty="0" smtClean="0">
                <a:latin typeface="Comic Sans MS"/>
                <a:cs typeface="Comic Sans MS"/>
              </a:rPr>
              <a:t>2</a:t>
            </a:r>
            <a:r>
              <a:rPr sz="1900" spc="-15" dirty="0" smtClean="0">
                <a:latin typeface="Comic Sans MS"/>
                <a:cs typeface="Comic Sans MS"/>
              </a:rPr>
              <a:t>5</a:t>
            </a:r>
            <a:r>
              <a:rPr sz="1900" spc="-15" dirty="0" smtClean="0">
                <a:latin typeface="宋体"/>
                <a:cs typeface="宋体"/>
              </a:rPr>
              <a:t>的</a:t>
            </a:r>
            <a:r>
              <a:rPr sz="1900" spc="-20" dirty="0" smtClean="0">
                <a:latin typeface="宋体"/>
                <a:cs typeface="宋体"/>
              </a:rPr>
              <a:t>区别</a:t>
            </a:r>
            <a:r>
              <a:rPr sz="1900" spc="-15" dirty="0" smtClean="0">
                <a:latin typeface="宋体"/>
                <a:cs typeface="宋体"/>
              </a:rPr>
              <a:t>与</a:t>
            </a:r>
            <a:r>
              <a:rPr sz="1900" spc="-20" dirty="0" smtClean="0">
                <a:latin typeface="宋体"/>
                <a:cs typeface="宋体"/>
              </a:rPr>
              <a:t>联系</a:t>
            </a:r>
            <a:endParaRPr sz="1900" dirty="0">
              <a:latin typeface="宋体"/>
              <a:cs typeface="宋体"/>
            </a:endParaRPr>
          </a:p>
          <a:p>
            <a:pPr marL="127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0" dirty="0" smtClean="0">
                <a:latin typeface="Comic Sans MS"/>
                <a:cs typeface="Comic Sans MS"/>
              </a:rPr>
              <a:t>NAT</a:t>
            </a:r>
            <a:r>
              <a:rPr sz="2200" spc="-25" dirty="0" smtClean="0">
                <a:latin typeface="宋体"/>
                <a:cs typeface="宋体"/>
              </a:rPr>
              <a:t>及其穿越，</a:t>
            </a:r>
            <a:r>
              <a:rPr sz="2200" spc="-20" dirty="0" smtClean="0">
                <a:latin typeface="Comic Sans MS"/>
                <a:cs typeface="Comic Sans MS"/>
              </a:rPr>
              <a:t>DHCP</a:t>
            </a:r>
            <a:r>
              <a:rPr sz="2200" spc="-25" dirty="0" smtClean="0">
                <a:latin typeface="宋体"/>
                <a:cs typeface="宋体"/>
              </a:rPr>
              <a:t>（</a:t>
            </a:r>
            <a:r>
              <a:rPr sz="2200" spc="-20" dirty="0" smtClean="0">
                <a:latin typeface="Comic Sans MS"/>
                <a:cs typeface="Comic Sans MS"/>
              </a:rPr>
              <a:t>CS</a:t>
            </a:r>
            <a:r>
              <a:rPr sz="2200" spc="-20" dirty="0" smtClean="0">
                <a:latin typeface="宋体"/>
                <a:cs typeface="宋体"/>
              </a:rPr>
              <a:t>模</a:t>
            </a:r>
            <a:r>
              <a:rPr sz="2200" spc="-25" dirty="0" smtClean="0">
                <a:latin typeface="宋体"/>
                <a:cs typeface="宋体"/>
              </a:rPr>
              <a:t>式应</a:t>
            </a:r>
            <a:r>
              <a:rPr sz="2200" spc="-20" dirty="0" smtClean="0">
                <a:latin typeface="宋体"/>
                <a:cs typeface="宋体"/>
              </a:rPr>
              <a:t>用</a:t>
            </a:r>
            <a:r>
              <a:rPr sz="2200" spc="-25" dirty="0" smtClean="0">
                <a:latin typeface="宋体"/>
                <a:cs typeface="宋体"/>
              </a:rPr>
              <a:t>层协</a:t>
            </a:r>
            <a:r>
              <a:rPr sz="2200" spc="-20" dirty="0" smtClean="0">
                <a:latin typeface="宋体"/>
                <a:cs typeface="宋体"/>
              </a:rPr>
              <a:t>议</a:t>
            </a:r>
            <a:r>
              <a:rPr sz="2200" spc="-25" dirty="0" smtClean="0">
                <a:latin typeface="宋体"/>
                <a:cs typeface="宋体"/>
              </a:rPr>
              <a:t>，使</a:t>
            </a:r>
            <a:r>
              <a:rPr sz="2200" spc="-5" dirty="0" smtClean="0">
                <a:latin typeface="宋体"/>
                <a:cs typeface="宋体"/>
              </a:rPr>
              <a:t>用</a:t>
            </a:r>
            <a:r>
              <a:rPr sz="2200" spc="-20" dirty="0" smtClean="0">
                <a:latin typeface="Comic Sans MS"/>
                <a:cs typeface="Comic Sans MS"/>
              </a:rPr>
              <a:t>U</a:t>
            </a:r>
            <a:r>
              <a:rPr sz="2200" spc="-15" dirty="0" smtClean="0">
                <a:latin typeface="Comic Sans MS"/>
                <a:cs typeface="Comic Sans MS"/>
              </a:rPr>
              <a:t>DP</a:t>
            </a:r>
            <a:r>
              <a:rPr sz="2200" spc="-25" dirty="0" smtClean="0">
                <a:latin typeface="宋体"/>
                <a:cs typeface="宋体"/>
              </a:rPr>
              <a:t>）</a:t>
            </a:r>
            <a:endParaRPr sz="2200" dirty="0">
              <a:latin typeface="宋体"/>
              <a:cs typeface="宋体"/>
            </a:endParaRPr>
          </a:p>
          <a:p>
            <a:pPr marL="355600" indent="-342900">
              <a:lnSpc>
                <a:spcPts val="2240"/>
              </a:lnSpc>
              <a:buClr>
                <a:srgbClr val="006FC0"/>
              </a:buClr>
              <a:buSzPct val="68181"/>
              <a:buFont typeface="Wingdings" panose="05000000000000000000" pitchFamily="2" charset="2"/>
              <a:buChar char="p"/>
              <a:tabLst>
                <a:tab pos="354965" algn="l"/>
              </a:tabLst>
            </a:pPr>
            <a:r>
              <a:rPr sz="2200" spc="-15" dirty="0" smtClean="0">
                <a:latin typeface="Comic Sans MS"/>
                <a:cs typeface="Comic Sans MS"/>
              </a:rPr>
              <a:t>ICM</a:t>
            </a:r>
            <a:r>
              <a:rPr sz="2200" spc="-20" dirty="0" smtClean="0">
                <a:latin typeface="Comic Sans MS"/>
                <a:cs typeface="Comic Sans MS"/>
              </a:rPr>
              <a:t>P</a:t>
            </a:r>
            <a:r>
              <a:rPr sz="2200" spc="-25" dirty="0" smtClean="0">
                <a:latin typeface="宋体"/>
                <a:cs typeface="宋体"/>
              </a:rPr>
              <a:t>：承载在</a:t>
            </a:r>
            <a:r>
              <a:rPr sz="2200" spc="-15" dirty="0" smtClean="0">
                <a:latin typeface="Comic Sans MS"/>
                <a:cs typeface="Comic Sans MS"/>
              </a:rPr>
              <a:t>I</a:t>
            </a:r>
            <a:r>
              <a:rPr sz="2200" spc="-20" dirty="0" smtClean="0">
                <a:latin typeface="Comic Sans MS"/>
                <a:cs typeface="Comic Sans MS"/>
              </a:rPr>
              <a:t>P</a:t>
            </a:r>
            <a:r>
              <a:rPr sz="2200" spc="-25" dirty="0" smtClean="0">
                <a:latin typeface="宋体"/>
                <a:cs typeface="宋体"/>
              </a:rPr>
              <a:t>数据报中，</a:t>
            </a:r>
            <a:r>
              <a:rPr sz="2200" spc="-10" dirty="0" smtClean="0">
                <a:latin typeface="Comic Sans MS"/>
                <a:cs typeface="Comic Sans MS"/>
              </a:rPr>
              <a:t>t</a:t>
            </a:r>
            <a:r>
              <a:rPr sz="2200" spc="-15" dirty="0" smtClean="0">
                <a:latin typeface="Comic Sans MS"/>
                <a:cs typeface="Comic Sans MS"/>
              </a:rPr>
              <a:t>racert:</a:t>
            </a:r>
            <a:r>
              <a:rPr sz="2200" spc="55" dirty="0" smtClean="0">
                <a:latin typeface="Comic Sans MS"/>
                <a:cs typeface="Comic Sans MS"/>
              </a:rPr>
              <a:t> </a:t>
            </a:r>
            <a:r>
              <a:rPr sz="2200" spc="-25" dirty="0" smtClean="0">
                <a:latin typeface="宋体"/>
                <a:cs typeface="宋体"/>
              </a:rPr>
              <a:t>由</a:t>
            </a:r>
            <a:r>
              <a:rPr sz="2200" spc="-15" dirty="0" smtClean="0">
                <a:latin typeface="Comic Sans MS"/>
                <a:cs typeface="Comic Sans MS"/>
              </a:rPr>
              <a:t>UDP+ICM</a:t>
            </a:r>
            <a:r>
              <a:rPr sz="2200" spc="-20" dirty="0" smtClean="0">
                <a:latin typeface="Comic Sans MS"/>
                <a:cs typeface="Comic Sans MS"/>
              </a:rPr>
              <a:t>P</a:t>
            </a:r>
            <a:r>
              <a:rPr sz="2200" spc="-25" dirty="0" smtClean="0">
                <a:latin typeface="宋体"/>
                <a:cs typeface="宋体"/>
              </a:rPr>
              <a:t>实现</a:t>
            </a:r>
            <a:endParaRPr sz="2200" dirty="0">
              <a:latin typeface="宋体"/>
              <a:cs typeface="宋体"/>
            </a:endParaRPr>
          </a:p>
          <a:p>
            <a:pPr>
              <a:lnSpc>
                <a:spcPts val="2240"/>
              </a:lnSpc>
              <a:spcBef>
                <a:spcPts val="30"/>
              </a:spcBef>
            </a:pPr>
            <a:endParaRPr sz="500" dirty="0"/>
          </a:p>
          <a:p>
            <a:pPr marL="355600" marR="12700" indent="-3429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15" dirty="0" smtClean="0">
                <a:latin typeface="Comic Sans MS"/>
                <a:cs typeface="Comic Sans MS"/>
              </a:rPr>
              <a:t>IPv6</a:t>
            </a:r>
            <a:r>
              <a:rPr sz="2200" spc="-25" dirty="0" smtClean="0">
                <a:latin typeface="宋体"/>
                <a:cs typeface="宋体"/>
              </a:rPr>
              <a:t>：</a:t>
            </a:r>
            <a:r>
              <a:rPr sz="2200" spc="-15" dirty="0" smtClean="0">
                <a:latin typeface="Comic Sans MS"/>
                <a:cs typeface="Comic Sans MS"/>
              </a:rPr>
              <a:t>128</a:t>
            </a:r>
            <a:r>
              <a:rPr sz="2200" spc="-10" dirty="0" smtClean="0">
                <a:latin typeface="Comic Sans MS"/>
                <a:cs typeface="Comic Sans MS"/>
              </a:rPr>
              <a:t>bi</a:t>
            </a:r>
            <a:r>
              <a:rPr sz="2200" spc="-20" dirty="0" smtClean="0">
                <a:latin typeface="Comic Sans MS"/>
                <a:cs typeface="Comic Sans MS"/>
              </a:rPr>
              <a:t>t</a:t>
            </a:r>
            <a:r>
              <a:rPr sz="2200" spc="-25" dirty="0" smtClean="0">
                <a:latin typeface="宋体"/>
                <a:cs typeface="宋体"/>
              </a:rPr>
              <a:t>的</a:t>
            </a:r>
            <a:r>
              <a:rPr sz="2200" spc="-15" dirty="0" smtClean="0">
                <a:latin typeface="Comic Sans MS"/>
                <a:cs typeface="Comic Sans MS"/>
              </a:rPr>
              <a:t>I</a:t>
            </a:r>
            <a:r>
              <a:rPr sz="2200" spc="-20" dirty="0" smtClean="0">
                <a:latin typeface="Comic Sans MS"/>
                <a:cs typeface="Comic Sans MS"/>
              </a:rPr>
              <a:t>P</a:t>
            </a:r>
            <a:r>
              <a:rPr sz="2200" spc="-25" dirty="0" smtClean="0">
                <a:latin typeface="宋体"/>
                <a:cs typeface="宋体"/>
              </a:rPr>
              <a:t>地址，</a:t>
            </a:r>
            <a:r>
              <a:rPr sz="2200" spc="-15" dirty="0" smtClean="0">
                <a:latin typeface="Comic Sans MS"/>
                <a:cs typeface="Comic Sans MS"/>
              </a:rPr>
              <a:t>40</a:t>
            </a:r>
            <a:r>
              <a:rPr sz="2200" spc="-25" dirty="0" smtClean="0">
                <a:latin typeface="宋体"/>
                <a:cs typeface="宋体"/>
              </a:rPr>
              <a:t>字节报头，优先级</a:t>
            </a:r>
            <a:r>
              <a:rPr sz="2200" spc="-15" dirty="0" smtClean="0">
                <a:latin typeface="Comic Sans MS"/>
                <a:cs typeface="Comic Sans MS"/>
              </a:rPr>
              <a:t>/</a:t>
            </a:r>
            <a:r>
              <a:rPr sz="2200" spc="-25" dirty="0" smtClean="0">
                <a:latin typeface="宋体"/>
                <a:cs typeface="宋体"/>
              </a:rPr>
              <a:t>流标签，</a:t>
            </a:r>
            <a:r>
              <a:rPr sz="2200" spc="-20" dirty="0" smtClean="0">
                <a:latin typeface="宋体"/>
                <a:cs typeface="宋体"/>
              </a:rPr>
              <a:t>加</a:t>
            </a:r>
            <a:r>
              <a:rPr sz="2200" spc="-25" dirty="0" smtClean="0">
                <a:latin typeface="宋体"/>
                <a:cs typeface="宋体"/>
              </a:rPr>
              <a:t>速处 理：固定报头长</a:t>
            </a:r>
            <a:r>
              <a:rPr sz="2200" spc="-15" dirty="0" smtClean="0">
                <a:latin typeface="Comic Sans MS"/>
                <a:cs typeface="Comic Sans MS"/>
              </a:rPr>
              <a:t>/</a:t>
            </a:r>
            <a:r>
              <a:rPr sz="2200" spc="-25" dirty="0" smtClean="0">
                <a:latin typeface="宋体"/>
                <a:cs typeface="宋体"/>
              </a:rPr>
              <a:t>无</a:t>
            </a:r>
            <a:r>
              <a:rPr sz="2200" spc="-15" dirty="0" smtClean="0">
                <a:latin typeface="Comic Sans MS"/>
                <a:cs typeface="Comic Sans MS"/>
              </a:rPr>
              <a:t>checksum</a:t>
            </a:r>
            <a:r>
              <a:rPr sz="2200" spc="-25" dirty="0" smtClean="0">
                <a:latin typeface="宋体"/>
                <a:cs typeface="宋体"/>
              </a:rPr>
              <a:t>分片</a:t>
            </a:r>
            <a:r>
              <a:rPr sz="2200" spc="-15" dirty="0" smtClean="0">
                <a:latin typeface="宋体"/>
                <a:cs typeface="宋体"/>
              </a:rPr>
              <a:t>和</a:t>
            </a:r>
            <a:r>
              <a:rPr sz="2200" spc="-15" dirty="0" smtClean="0">
                <a:latin typeface="Comic Sans MS"/>
                <a:cs typeface="Comic Sans MS"/>
              </a:rPr>
              <a:t>o</a:t>
            </a:r>
            <a:r>
              <a:rPr sz="2200" spc="-10" dirty="0" smtClean="0">
                <a:latin typeface="Comic Sans MS"/>
                <a:cs typeface="Comic Sans MS"/>
              </a:rPr>
              <a:t>pti</a:t>
            </a:r>
            <a:r>
              <a:rPr sz="2200" spc="-25" dirty="0" smtClean="0">
                <a:latin typeface="Comic Sans MS"/>
                <a:cs typeface="Comic Sans MS"/>
              </a:rPr>
              <a:t>o</a:t>
            </a:r>
            <a:r>
              <a:rPr sz="2200" spc="0" dirty="0" smtClean="0">
                <a:latin typeface="Comic Sans MS"/>
                <a:cs typeface="Comic Sans MS"/>
              </a:rPr>
              <a:t>n</a:t>
            </a:r>
            <a:r>
              <a:rPr sz="2200" spc="-25" dirty="0" smtClean="0">
                <a:latin typeface="宋体"/>
                <a:cs typeface="宋体"/>
              </a:rPr>
              <a:t>，兼</a:t>
            </a:r>
            <a:r>
              <a:rPr sz="2200" spc="-20" dirty="0" smtClean="0">
                <a:latin typeface="宋体"/>
                <a:cs typeface="宋体"/>
              </a:rPr>
              <a:t>容</a:t>
            </a:r>
            <a:r>
              <a:rPr sz="2200" spc="-25" dirty="0" smtClean="0">
                <a:latin typeface="宋体"/>
                <a:cs typeface="宋体"/>
              </a:rPr>
              <a:t>：双</a:t>
            </a:r>
            <a:r>
              <a:rPr sz="2200" spc="-10" dirty="0" smtClean="0">
                <a:latin typeface="宋体"/>
                <a:cs typeface="宋体"/>
              </a:rPr>
              <a:t>栈</a:t>
            </a:r>
            <a:r>
              <a:rPr sz="2200" spc="-15" dirty="0" smtClean="0">
                <a:latin typeface="Comic Sans MS"/>
                <a:cs typeface="Comic Sans MS"/>
              </a:rPr>
              <a:t>+</a:t>
            </a:r>
            <a:r>
              <a:rPr sz="2200" spc="-25" dirty="0" smtClean="0">
                <a:latin typeface="宋体"/>
                <a:cs typeface="宋体"/>
              </a:rPr>
              <a:t>隧道</a:t>
            </a:r>
            <a:endParaRPr sz="2200" dirty="0">
              <a:latin typeface="宋体"/>
              <a:cs typeface="宋体"/>
            </a:endParaRPr>
          </a:p>
          <a:p>
            <a:pPr marL="12700">
              <a:lnSpc>
                <a:spcPts val="2240"/>
              </a:lnSpc>
              <a:tabLst>
                <a:tab pos="354965" algn="l"/>
              </a:tabLst>
            </a:pPr>
            <a:r>
              <a:rPr sz="1500" spc="25" dirty="0" smtClean="0">
                <a:solidFill>
                  <a:srgbClr val="006FC0"/>
                </a:solidFill>
                <a:latin typeface="Wingdings"/>
                <a:cs typeface="Wingdings"/>
              </a:rPr>
              <a:t></a:t>
            </a:r>
            <a:r>
              <a:rPr sz="1500" spc="25" dirty="0" smtClean="0">
                <a:solidFill>
                  <a:srgbClr val="006FC0"/>
                </a:solidFill>
                <a:latin typeface="Times New Roman"/>
                <a:cs typeface="Times New Roman"/>
              </a:rPr>
              <a:t>	</a:t>
            </a:r>
            <a:r>
              <a:rPr sz="2200" spc="-25" dirty="0" smtClean="0">
                <a:latin typeface="宋体"/>
                <a:cs typeface="宋体"/>
              </a:rPr>
              <a:t>参考：</a:t>
            </a:r>
            <a:r>
              <a:rPr sz="2200" spc="-15" dirty="0" smtClean="0">
                <a:latin typeface="Comic Sans MS"/>
                <a:cs typeface="Comic Sans MS"/>
              </a:rPr>
              <a:t>RFC</a:t>
            </a:r>
            <a:r>
              <a:rPr sz="2200" spc="20" dirty="0" smtClean="0">
                <a:latin typeface="Comic Sans MS"/>
                <a:cs typeface="Comic Sans MS"/>
              </a:rPr>
              <a:t> </a:t>
            </a:r>
            <a:r>
              <a:rPr sz="2200" spc="-15" dirty="0" smtClean="0">
                <a:latin typeface="Comic Sans MS"/>
                <a:cs typeface="Comic Sans MS"/>
              </a:rPr>
              <a:t>7</a:t>
            </a:r>
            <a:r>
              <a:rPr sz="2200" spc="-10" dirty="0" smtClean="0">
                <a:latin typeface="Comic Sans MS"/>
                <a:cs typeface="Comic Sans MS"/>
              </a:rPr>
              <a:t>91</a:t>
            </a:r>
            <a:r>
              <a:rPr sz="2200" spc="-25" dirty="0" smtClean="0">
                <a:latin typeface="宋体"/>
                <a:cs typeface="宋体"/>
              </a:rPr>
              <a:t>、</a:t>
            </a:r>
            <a:r>
              <a:rPr sz="2200" spc="-15" dirty="0" smtClean="0">
                <a:latin typeface="Comic Sans MS"/>
                <a:cs typeface="Comic Sans MS"/>
              </a:rPr>
              <a:t>101</a:t>
            </a:r>
            <a:r>
              <a:rPr sz="2200" spc="-20" dirty="0" smtClean="0">
                <a:latin typeface="Comic Sans MS"/>
                <a:cs typeface="Comic Sans MS"/>
              </a:rPr>
              <a:t>0</a:t>
            </a:r>
            <a:r>
              <a:rPr sz="2200" spc="-25" dirty="0" smtClean="0">
                <a:latin typeface="宋体"/>
                <a:cs typeface="宋体"/>
              </a:rPr>
              <a:t>、</a:t>
            </a:r>
            <a:r>
              <a:rPr sz="2200" spc="-450" dirty="0" smtClean="0">
                <a:latin typeface="宋体"/>
                <a:cs typeface="宋体"/>
              </a:rPr>
              <a:t> </a:t>
            </a:r>
            <a:r>
              <a:rPr sz="2200" spc="-15" dirty="0" smtClean="0">
                <a:latin typeface="Comic Sans MS"/>
                <a:cs typeface="Comic Sans MS"/>
              </a:rPr>
              <a:t>815</a:t>
            </a:r>
            <a:r>
              <a:rPr sz="2200" spc="-25" dirty="0" smtClean="0">
                <a:latin typeface="宋体"/>
                <a:cs typeface="宋体"/>
              </a:rPr>
              <a:t>、</a:t>
            </a:r>
            <a:r>
              <a:rPr sz="2200" spc="-440" dirty="0" smtClean="0">
                <a:latin typeface="宋体"/>
                <a:cs typeface="宋体"/>
              </a:rPr>
              <a:t> </a:t>
            </a:r>
            <a:r>
              <a:rPr sz="2200" spc="-15" dirty="0" smtClean="0">
                <a:latin typeface="Comic Sans MS"/>
                <a:cs typeface="Comic Sans MS"/>
              </a:rPr>
              <a:t>894</a:t>
            </a:r>
            <a:endParaRPr sz="2200" dirty="0">
              <a:latin typeface="Comic Sans MS"/>
              <a:cs typeface="Comic Sans MS"/>
            </a:endParaRPr>
          </a:p>
          <a:p>
            <a:pPr marL="299720">
              <a:lnSpc>
                <a:spcPts val="2240"/>
              </a:lnSpc>
            </a:pPr>
            <a:r>
              <a:rPr sz="1800" spc="10" dirty="0" smtClean="0">
                <a:solidFill>
                  <a:srgbClr val="FF0000"/>
                </a:solidFill>
                <a:latin typeface="宋体"/>
                <a:cs typeface="宋体"/>
              </a:rPr>
              <a:t>课后练习</a:t>
            </a:r>
            <a:r>
              <a:rPr sz="1800" spc="0" dirty="0" smtClean="0">
                <a:solidFill>
                  <a:srgbClr val="FF0000"/>
                </a:solidFill>
                <a:latin typeface="宋体"/>
                <a:cs typeface="宋体"/>
              </a:rPr>
              <a:t>：</a:t>
            </a:r>
            <a:r>
              <a:rPr sz="1800" spc="0" dirty="0" smtClean="0">
                <a:latin typeface="宋体"/>
                <a:cs typeface="宋体"/>
              </a:rPr>
              <a:t>运</a:t>
            </a:r>
            <a:r>
              <a:rPr sz="1800" spc="-5" dirty="0" smtClean="0">
                <a:latin typeface="宋体"/>
                <a:cs typeface="宋体"/>
              </a:rPr>
              <a:t>用</a:t>
            </a:r>
            <a:r>
              <a:rPr sz="1800" spc="0" dirty="0" smtClean="0">
                <a:latin typeface="Arial"/>
                <a:cs typeface="Arial"/>
              </a:rPr>
              <a:t>i</a:t>
            </a:r>
            <a:r>
              <a:rPr sz="1800" spc="-10" dirty="0" smtClean="0">
                <a:latin typeface="Arial"/>
                <a:cs typeface="Arial"/>
              </a:rPr>
              <a:t>p</a:t>
            </a:r>
            <a:r>
              <a:rPr sz="1800" spc="0" dirty="0" smtClean="0">
                <a:latin typeface="Arial"/>
                <a:cs typeface="Arial"/>
              </a:rPr>
              <a:t>co</a:t>
            </a:r>
            <a:r>
              <a:rPr sz="1800" spc="-10" dirty="0" smtClean="0">
                <a:latin typeface="Arial"/>
                <a:cs typeface="Arial"/>
              </a:rPr>
              <a:t>n</a:t>
            </a:r>
            <a:r>
              <a:rPr sz="1800" spc="0" dirty="0" smtClean="0">
                <a:latin typeface="Arial"/>
                <a:cs typeface="Arial"/>
              </a:rPr>
              <a:t>fig</a:t>
            </a:r>
            <a:r>
              <a:rPr sz="1800" spc="10" dirty="0" smtClean="0">
                <a:latin typeface="Arial"/>
                <a:cs typeface="Arial"/>
              </a:rPr>
              <a:t> </a:t>
            </a:r>
            <a:r>
              <a:rPr sz="1800" spc="0" dirty="0" smtClean="0">
                <a:latin typeface="Arial"/>
                <a:cs typeface="Arial"/>
              </a:rPr>
              <a:t>/al</a:t>
            </a:r>
            <a:r>
              <a:rPr sz="1800" spc="-10" dirty="0" smtClean="0">
                <a:latin typeface="Arial"/>
                <a:cs typeface="Arial"/>
              </a:rPr>
              <a:t>l</a:t>
            </a:r>
            <a:r>
              <a:rPr sz="1800" spc="0" dirty="0" smtClean="0">
                <a:latin typeface="宋体"/>
                <a:cs typeface="宋体"/>
              </a:rPr>
              <a:t>命令查看自己的计算机在不同场合</a:t>
            </a:r>
            <a:r>
              <a:rPr sz="1800" spc="-35" dirty="0" smtClean="0">
                <a:latin typeface="宋体"/>
                <a:cs typeface="宋体"/>
              </a:rPr>
              <a:t>下</a:t>
            </a:r>
            <a:r>
              <a:rPr sz="1800" spc="0" dirty="0" smtClean="0">
                <a:latin typeface="Arial"/>
                <a:cs typeface="Arial"/>
              </a:rPr>
              <a:t>(</a:t>
            </a:r>
            <a:r>
              <a:rPr sz="1800" spc="0" dirty="0" smtClean="0">
                <a:latin typeface="宋体"/>
                <a:cs typeface="宋体"/>
              </a:rPr>
              <a:t>宿舍、图</a:t>
            </a:r>
            <a:endParaRPr sz="1800" dirty="0">
              <a:latin typeface="宋体"/>
              <a:cs typeface="宋体"/>
            </a:endParaRPr>
          </a:p>
          <a:p>
            <a:pPr marL="299720">
              <a:lnSpc>
                <a:spcPts val="2240"/>
              </a:lnSpc>
            </a:pPr>
            <a:r>
              <a:rPr sz="1800" dirty="0" smtClean="0">
                <a:latin typeface="宋体"/>
                <a:cs typeface="宋体"/>
              </a:rPr>
              <a:t>书馆、实验室等</a:t>
            </a:r>
            <a:r>
              <a:rPr sz="1800" spc="-15" dirty="0" smtClean="0">
                <a:latin typeface="宋体"/>
                <a:cs typeface="宋体"/>
              </a:rPr>
              <a:t>处</a:t>
            </a:r>
            <a:r>
              <a:rPr sz="1800" spc="0" dirty="0" smtClean="0">
                <a:latin typeface="Arial"/>
                <a:cs typeface="Arial"/>
              </a:rPr>
              <a:t>)</a:t>
            </a:r>
            <a:r>
              <a:rPr sz="1800" spc="0" dirty="0" smtClean="0">
                <a:latin typeface="宋体"/>
                <a:cs typeface="宋体"/>
              </a:rPr>
              <a:t>的</a:t>
            </a:r>
            <a:r>
              <a:rPr sz="1800" spc="-5" dirty="0" smtClean="0">
                <a:latin typeface="Arial"/>
                <a:cs typeface="Arial"/>
              </a:rPr>
              <a:t>I</a:t>
            </a:r>
            <a:r>
              <a:rPr sz="1800" spc="-20" dirty="0" smtClean="0">
                <a:latin typeface="Arial"/>
                <a:cs typeface="Arial"/>
              </a:rPr>
              <a:t>P</a:t>
            </a:r>
            <a:r>
              <a:rPr sz="1800" spc="0" dirty="0" smtClean="0">
                <a:latin typeface="宋体"/>
                <a:cs typeface="宋体"/>
              </a:rPr>
              <a:t>地址、子网掩码，分析网</a:t>
            </a:r>
            <a:r>
              <a:rPr sz="1800" spc="-25" dirty="0" smtClean="0">
                <a:latin typeface="宋体"/>
                <a:cs typeface="宋体"/>
              </a:rPr>
              <a:t>络</a:t>
            </a:r>
            <a:r>
              <a:rPr sz="1800" spc="-5" dirty="0" smtClean="0">
                <a:latin typeface="Arial"/>
                <a:cs typeface="Arial"/>
              </a:rPr>
              <a:t>/</a:t>
            </a:r>
            <a:r>
              <a:rPr sz="1800" spc="-5" dirty="0" smtClean="0">
                <a:latin typeface="宋体"/>
                <a:cs typeface="宋体"/>
              </a:rPr>
              <a:t>主机地址、网关等</a:t>
            </a:r>
            <a:endParaRPr sz="1800" dirty="0">
              <a:latin typeface="宋体"/>
              <a:cs typeface="宋体"/>
            </a:endParaRPr>
          </a:p>
        </p:txBody>
      </p:sp>
      <p:sp>
        <p:nvSpPr>
          <p:cNvPr id="2" name="标题 1"/>
          <p:cNvSpPr>
            <a:spLocks noGrp="1"/>
          </p:cNvSpPr>
          <p:nvPr>
            <p:ph type="title"/>
          </p:nvPr>
        </p:nvSpPr>
        <p:spPr/>
        <p:txBody>
          <a:bodyPr/>
          <a:lstStyle/>
          <a:p>
            <a:pPr algn="l"/>
            <a:r>
              <a:rPr lang="en-US" altLang="zh-CN" sz="4000" dirty="0">
                <a:solidFill>
                  <a:schemeClr val="tx1"/>
                </a:solidFill>
              </a:rPr>
              <a:t>IP </a:t>
            </a:r>
            <a:r>
              <a:rPr lang="zh-CN" altLang="en-US" sz="4000" dirty="0">
                <a:solidFill>
                  <a:schemeClr val="tx1"/>
                </a:solidFill>
              </a:rPr>
              <a:t>编址小结</a:t>
            </a:r>
          </a:p>
        </p:txBody>
      </p:sp>
    </p:spTree>
    <p:extLst>
      <p:ext uri="{BB962C8B-B14F-4D97-AF65-F5344CB8AC3E}">
        <p14:creationId xmlns:p14="http://schemas.microsoft.com/office/powerpoint/2010/main" val="883597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6</a:t>
            </a:r>
            <a:r>
              <a:rPr lang="zh-CN" altLang="en-US" sz="2400" dirty="0" smtClean="0">
                <a:latin typeface="STXingkai" charset="-122"/>
                <a:ea typeface="STXingkai" charset="-122"/>
                <a:cs typeface="STXingkai" charset="-122"/>
              </a:rPr>
              <a:t>、</a:t>
            </a:r>
            <a:r>
              <a:rPr lang="en-US" altLang="zh-CN" sz="2400" dirty="0" smtClean="0">
                <a:latin typeface="STXingkai" charset="-122"/>
                <a:ea typeface="STXingkai" charset="-122"/>
                <a:cs typeface="STXingkai" charset="-122"/>
              </a:rPr>
              <a:t>IPV6</a:t>
            </a:r>
          </a:p>
          <a:p>
            <a:pPr marL="0" indent="0" defTabSz="914400" eaLnBrk="1" fontAlgn="auto" hangingPunct="1">
              <a:spcBef>
                <a:spcPts val="0"/>
              </a:spcBef>
              <a:spcAft>
                <a:spcPts val="0"/>
              </a:spcAft>
              <a:buNone/>
            </a:pPr>
            <a:r>
              <a:rPr lang="en-US" altLang="zh-CN" sz="2400" dirty="0" smtClean="0">
                <a:solidFill>
                  <a:srgbClr val="FF0000"/>
                </a:solidFill>
                <a:latin typeface="STXingkai" charset="-122"/>
                <a:ea typeface="STXingkai" charset="-122"/>
                <a:cs typeface="STXingkai" charset="-122"/>
              </a:rPr>
              <a:t>7</a:t>
            </a:r>
            <a:r>
              <a:rPr lang="zh-CN" altLang="en-US" sz="2400" dirty="0" smtClean="0">
                <a:solidFill>
                  <a:srgbClr val="FF0000"/>
                </a:solidFill>
                <a:latin typeface="STXingkai" charset="-122"/>
                <a:ea typeface="STXingkai" charset="-122"/>
                <a:cs typeface="STXingkai" charset="-122"/>
              </a:rPr>
              <a:t>、</a:t>
            </a:r>
            <a:r>
              <a:rPr lang="en-US" altLang="zh-CN" sz="2400" dirty="0" err="1">
                <a:solidFill>
                  <a:srgbClr val="FF0000"/>
                </a:solidFill>
                <a:latin typeface="STXingkai" charset="-122"/>
                <a:ea typeface="STXingkai" charset="-122"/>
                <a:cs typeface="STXingkai" charset="-122"/>
              </a:rPr>
              <a:t>Ip</a:t>
            </a:r>
            <a:r>
              <a:rPr lang="zh-CN" altLang="en-US" sz="2400" dirty="0">
                <a:solidFill>
                  <a:srgbClr val="FF0000"/>
                </a:solidFill>
                <a:latin typeface="STXingkai" charset="-122"/>
                <a:ea typeface="STXingkai" charset="-122"/>
                <a:cs typeface="STXingkai" charset="-122"/>
              </a:rPr>
              <a:t>多播：什么是多播？多播的优点？</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5582870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Line 2"/>
          <p:cNvSpPr>
            <a:spLocks noChangeShapeType="1"/>
          </p:cNvSpPr>
          <p:nvPr/>
        </p:nvSpPr>
        <p:spPr bwMode="auto">
          <a:xfrm>
            <a:off x="2735263" y="5257800"/>
            <a:ext cx="0" cy="36195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985091" name="Picture 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3950" y="5481638"/>
            <a:ext cx="600075" cy="569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85092" name="Line 4"/>
          <p:cNvSpPr>
            <a:spLocks noChangeShapeType="1"/>
          </p:cNvSpPr>
          <p:nvPr/>
        </p:nvSpPr>
        <p:spPr bwMode="auto">
          <a:xfrm flipV="1">
            <a:off x="2476500" y="3535363"/>
            <a:ext cx="1293813" cy="906462"/>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3" name="Line 5"/>
          <p:cNvSpPr>
            <a:spLocks noChangeShapeType="1"/>
          </p:cNvSpPr>
          <p:nvPr/>
        </p:nvSpPr>
        <p:spPr bwMode="auto">
          <a:xfrm flipV="1">
            <a:off x="3857625" y="2355850"/>
            <a:ext cx="0" cy="996950"/>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4" name="Line 6"/>
          <p:cNvSpPr>
            <a:spLocks noChangeShapeType="1"/>
          </p:cNvSpPr>
          <p:nvPr/>
        </p:nvSpPr>
        <p:spPr bwMode="auto">
          <a:xfrm flipH="1" flipV="1">
            <a:off x="3857625" y="3535363"/>
            <a:ext cx="0" cy="906462"/>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5" name="Line 7"/>
          <p:cNvSpPr>
            <a:spLocks noChangeShapeType="1"/>
          </p:cNvSpPr>
          <p:nvPr/>
        </p:nvSpPr>
        <p:spPr bwMode="auto">
          <a:xfrm>
            <a:off x="5499100" y="4441825"/>
            <a:ext cx="0" cy="815975"/>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6" name="Line 8"/>
          <p:cNvSpPr>
            <a:spLocks noChangeShapeType="1"/>
          </p:cNvSpPr>
          <p:nvPr/>
        </p:nvSpPr>
        <p:spPr bwMode="auto">
          <a:xfrm flipV="1">
            <a:off x="3857625" y="4441825"/>
            <a:ext cx="0" cy="815975"/>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7" name="Line 9"/>
          <p:cNvSpPr>
            <a:spLocks noChangeShapeType="1"/>
          </p:cNvSpPr>
          <p:nvPr/>
        </p:nvSpPr>
        <p:spPr bwMode="auto">
          <a:xfrm>
            <a:off x="2390775" y="4441825"/>
            <a:ext cx="0" cy="815975"/>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8" name="Line 10"/>
          <p:cNvSpPr>
            <a:spLocks noChangeShapeType="1"/>
          </p:cNvSpPr>
          <p:nvPr/>
        </p:nvSpPr>
        <p:spPr bwMode="auto">
          <a:xfrm>
            <a:off x="4032250" y="3535363"/>
            <a:ext cx="1466850" cy="906462"/>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099" name="Text Box 11"/>
          <p:cNvSpPr txBox="1">
            <a:spLocks noChangeArrowheads="1"/>
          </p:cNvSpPr>
          <p:nvPr/>
        </p:nvSpPr>
        <p:spPr bwMode="auto">
          <a:xfrm>
            <a:off x="2303463" y="6134100"/>
            <a:ext cx="4044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b="0">
                <a:effectLst>
                  <a:outerShdw blurRad="38100" dist="38100" dir="2700000" algn="tl">
                    <a:srgbClr val="000000"/>
                  </a:outerShdw>
                </a:effectLst>
                <a:ea typeface="黑体" charset="0"/>
                <a:cs typeface="黑体" charset="0"/>
              </a:rPr>
              <a:t>共有</a:t>
            </a:r>
            <a:r>
              <a:rPr kumimoji="1" lang="en-US" altLang="zh-CN" sz="2400" b="0">
                <a:effectLst>
                  <a:outerShdw blurRad="38100" dist="38100" dir="2700000" algn="tl">
                    <a:srgbClr val="000000"/>
                  </a:outerShdw>
                </a:effectLst>
                <a:ea typeface="黑体" charset="0"/>
                <a:cs typeface="黑体" charset="0"/>
              </a:rPr>
              <a:t> 90 </a:t>
            </a:r>
            <a:r>
              <a:rPr kumimoji="1" lang="zh-CN" altLang="en-US" sz="2400" b="0">
                <a:effectLst>
                  <a:outerShdw blurRad="38100" dist="38100" dir="2700000" algn="tl">
                    <a:srgbClr val="000000"/>
                  </a:outerShdw>
                </a:effectLst>
                <a:ea typeface="黑体" charset="0"/>
                <a:cs typeface="黑体" charset="0"/>
              </a:rPr>
              <a:t>个主机接收视频节目</a:t>
            </a:r>
          </a:p>
        </p:txBody>
      </p:sp>
      <p:sp>
        <p:nvSpPr>
          <p:cNvPr id="985100" name="AutoShape 12"/>
          <p:cNvSpPr>
            <a:spLocks noChangeArrowheads="1"/>
          </p:cNvSpPr>
          <p:nvPr/>
        </p:nvSpPr>
        <p:spPr bwMode="auto">
          <a:xfrm rot="5400000">
            <a:off x="3744119" y="2921794"/>
            <a:ext cx="504825" cy="195263"/>
          </a:xfrm>
          <a:prstGeom prst="rightArrow">
            <a:avLst>
              <a:gd name="adj1" fmla="val 37500"/>
              <a:gd name="adj2" fmla="val 10388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01" name="AutoShape 13"/>
          <p:cNvSpPr>
            <a:spLocks noChangeArrowheads="1"/>
          </p:cNvSpPr>
          <p:nvPr/>
        </p:nvSpPr>
        <p:spPr bwMode="auto">
          <a:xfrm rot="8740270">
            <a:off x="2819400" y="3765550"/>
            <a:ext cx="481013" cy="204788"/>
          </a:xfrm>
          <a:prstGeom prst="rightArrow">
            <a:avLst>
              <a:gd name="adj1" fmla="val 37500"/>
              <a:gd name="adj2" fmla="val 9437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pic>
        <p:nvPicPr>
          <p:cNvPr id="985102" name="Picture 1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5850" y="3336925"/>
            <a:ext cx="492125" cy="287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985103" name="Text Box 15"/>
          <p:cNvSpPr txBox="1">
            <a:spLocks noChangeArrowheads="1"/>
          </p:cNvSpPr>
          <p:nvPr/>
        </p:nvSpPr>
        <p:spPr bwMode="auto">
          <a:xfrm>
            <a:off x="3252788" y="2897188"/>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R</a:t>
            </a:r>
            <a:r>
              <a:rPr kumimoji="1" lang="en-US" altLang="zh-CN" sz="2400" b="0" baseline="-25000">
                <a:effectLst>
                  <a:outerShdw blurRad="38100" dist="38100" dir="2700000" algn="tl">
                    <a:srgbClr val="000000"/>
                  </a:outerShdw>
                </a:effectLst>
                <a:ea typeface="黑体" charset="0"/>
                <a:cs typeface="黑体" charset="0"/>
              </a:rPr>
              <a:t>1</a:t>
            </a:r>
            <a:endParaRPr kumimoji="1" lang="en-US" altLang="zh-CN" sz="2400" b="0">
              <a:effectLst>
                <a:outerShdw blurRad="38100" dist="38100" dir="2700000" algn="tl">
                  <a:srgbClr val="000000"/>
                </a:outerShdw>
              </a:effectLst>
              <a:ea typeface="黑体" charset="0"/>
              <a:cs typeface="黑体" charset="0"/>
            </a:endParaRPr>
          </a:p>
        </p:txBody>
      </p:sp>
      <p:sp>
        <p:nvSpPr>
          <p:cNvPr id="985104" name="Text Box 16"/>
          <p:cNvSpPr txBox="1">
            <a:spLocks noChangeArrowheads="1"/>
          </p:cNvSpPr>
          <p:nvPr/>
        </p:nvSpPr>
        <p:spPr bwMode="auto">
          <a:xfrm>
            <a:off x="3203575" y="4046538"/>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R</a:t>
            </a:r>
            <a:r>
              <a:rPr kumimoji="1" lang="en-US" altLang="zh-CN" sz="2400" b="0" baseline="-25000">
                <a:effectLst>
                  <a:outerShdw blurRad="38100" dist="38100" dir="2700000" algn="tl">
                    <a:srgbClr val="000000"/>
                  </a:outerShdw>
                </a:effectLst>
                <a:ea typeface="黑体" charset="0"/>
                <a:cs typeface="黑体" charset="0"/>
              </a:rPr>
              <a:t>3</a:t>
            </a:r>
            <a:endParaRPr kumimoji="1" lang="en-US" altLang="zh-CN" sz="2400" b="0">
              <a:effectLst>
                <a:outerShdw blurRad="38100" dist="38100" dir="2700000" algn="tl">
                  <a:srgbClr val="000000"/>
                </a:outerShdw>
              </a:effectLst>
              <a:ea typeface="黑体" charset="0"/>
              <a:cs typeface="黑体" charset="0"/>
            </a:endParaRPr>
          </a:p>
        </p:txBody>
      </p:sp>
      <p:sp>
        <p:nvSpPr>
          <p:cNvPr id="985105" name="Text Box 17"/>
          <p:cNvSpPr txBox="1">
            <a:spLocks noChangeArrowheads="1"/>
          </p:cNvSpPr>
          <p:nvPr/>
        </p:nvSpPr>
        <p:spPr bwMode="auto">
          <a:xfrm>
            <a:off x="4787900" y="4121150"/>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R</a:t>
            </a:r>
            <a:r>
              <a:rPr kumimoji="1" lang="en-US" altLang="zh-CN" sz="2400" b="0" baseline="-25000">
                <a:effectLst>
                  <a:outerShdw blurRad="38100" dist="38100" dir="2700000" algn="tl">
                    <a:srgbClr val="000000"/>
                  </a:outerShdw>
                </a:effectLst>
                <a:ea typeface="黑体" charset="0"/>
                <a:cs typeface="黑体" charset="0"/>
              </a:rPr>
              <a:t>4</a:t>
            </a:r>
            <a:endParaRPr kumimoji="1" lang="en-US" altLang="zh-CN" sz="2400" b="0">
              <a:effectLst>
                <a:outerShdw blurRad="38100" dist="38100" dir="2700000" algn="tl">
                  <a:srgbClr val="000000"/>
                </a:outerShdw>
              </a:effectLst>
              <a:ea typeface="黑体" charset="0"/>
              <a:cs typeface="黑体" charset="0"/>
            </a:endParaRPr>
          </a:p>
        </p:txBody>
      </p:sp>
      <p:sp>
        <p:nvSpPr>
          <p:cNvPr id="985106" name="Text Box 18"/>
          <p:cNvSpPr txBox="1">
            <a:spLocks noChangeArrowheads="1"/>
          </p:cNvSpPr>
          <p:nvPr/>
        </p:nvSpPr>
        <p:spPr bwMode="auto">
          <a:xfrm>
            <a:off x="1700213" y="4075113"/>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R</a:t>
            </a:r>
            <a:r>
              <a:rPr kumimoji="1" lang="en-US" altLang="zh-CN" sz="2400" b="0" baseline="-25000">
                <a:effectLst>
                  <a:outerShdw blurRad="38100" dist="38100" dir="2700000" algn="tl">
                    <a:srgbClr val="000000"/>
                  </a:outerShdw>
                </a:effectLst>
                <a:ea typeface="黑体" charset="0"/>
                <a:cs typeface="黑体" charset="0"/>
              </a:rPr>
              <a:t>2</a:t>
            </a:r>
            <a:endParaRPr kumimoji="1" lang="en-US" altLang="zh-CN" sz="2400" b="0">
              <a:effectLst>
                <a:outerShdw blurRad="38100" dist="38100" dir="2700000" algn="tl">
                  <a:srgbClr val="000000"/>
                </a:outerShdw>
              </a:effectLst>
              <a:ea typeface="黑体" charset="0"/>
              <a:cs typeface="黑体" charset="0"/>
            </a:endParaRPr>
          </a:p>
        </p:txBody>
      </p:sp>
      <p:sp>
        <p:nvSpPr>
          <p:cNvPr id="985107" name="Text Box 19"/>
          <p:cNvSpPr txBox="1">
            <a:spLocks noChangeArrowheads="1"/>
          </p:cNvSpPr>
          <p:nvPr/>
        </p:nvSpPr>
        <p:spPr bwMode="auto">
          <a:xfrm>
            <a:off x="1447800" y="1600200"/>
            <a:ext cx="2046287" cy="455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b="0" dirty="0">
                <a:effectLst>
                  <a:outerShdw blurRad="38100" dist="38100" dir="2700000" algn="tl">
                    <a:srgbClr val="000000"/>
                  </a:outerShdw>
                </a:effectLst>
                <a:ea typeface="黑体" charset="0"/>
                <a:cs typeface="黑体" charset="0"/>
              </a:rPr>
              <a:t>视频服务器</a:t>
            </a:r>
            <a:r>
              <a:rPr kumimoji="1" lang="en-US" altLang="zh-CN" sz="2400" b="0" dirty="0">
                <a:effectLst>
                  <a:outerShdw blurRad="38100" dist="38100" dir="2700000" algn="tl">
                    <a:srgbClr val="000000"/>
                  </a:outerShdw>
                </a:effectLst>
                <a:ea typeface="黑体" charset="0"/>
                <a:cs typeface="黑体" charset="0"/>
              </a:rPr>
              <a:t> M</a:t>
            </a:r>
          </a:p>
        </p:txBody>
      </p:sp>
      <p:pic>
        <p:nvPicPr>
          <p:cNvPr id="985108" name="Picture 2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0338" y="4300538"/>
            <a:ext cx="490537"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85109" name="Picture 2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5850" y="4300538"/>
            <a:ext cx="492125" cy="28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85110" name="Picture 2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2013" y="4333875"/>
            <a:ext cx="490537" cy="288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aphicFrame>
        <p:nvGraphicFramePr>
          <p:cNvPr id="398358" name="Object 23">
            <a:hlinkClick r:id="" action="ppaction://ole?verb=0"/>
          </p:cNvPr>
          <p:cNvGraphicFramePr>
            <a:graphicFrameLocks/>
          </p:cNvGraphicFramePr>
          <p:nvPr>
            <p:extLst/>
          </p:nvPr>
        </p:nvGraphicFramePr>
        <p:xfrm>
          <a:off x="3570288" y="1636713"/>
          <a:ext cx="620712" cy="952500"/>
        </p:xfrm>
        <a:graphic>
          <a:graphicData uri="http://schemas.openxmlformats.org/presentationml/2006/ole">
            <mc:AlternateContent xmlns:mc="http://schemas.openxmlformats.org/markup-compatibility/2006">
              <mc:Choice xmlns:v="urn:schemas-microsoft-com:vml" Requires="v">
                <p:oleObj spid="_x0000_s71773" name="Microsoft ClipArt Gallery" r:id="rId6" imgW="2733472" imgH="3819728" progId="MS_ClipArt_Gallery">
                  <p:embed/>
                </p:oleObj>
              </mc:Choice>
              <mc:Fallback>
                <p:oleObj name="Microsoft ClipArt Gallery" r:id="rId6" imgW="2733472" imgH="3819728" progId="MS_ClipArt_Gallery">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0288" y="1636713"/>
                        <a:ext cx="620712" cy="95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85112" name="Line 24"/>
          <p:cNvSpPr>
            <a:spLocks noChangeShapeType="1"/>
          </p:cNvSpPr>
          <p:nvPr/>
        </p:nvSpPr>
        <p:spPr bwMode="auto">
          <a:xfrm>
            <a:off x="1611313" y="5257800"/>
            <a:ext cx="1382712" cy="0"/>
          </a:xfrm>
          <a:prstGeom prst="line">
            <a:avLst/>
          </a:prstGeom>
          <a:noFill/>
          <a:ln w="571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13" name="Line 25"/>
          <p:cNvSpPr>
            <a:spLocks noChangeShapeType="1"/>
          </p:cNvSpPr>
          <p:nvPr/>
        </p:nvSpPr>
        <p:spPr bwMode="auto">
          <a:xfrm>
            <a:off x="3252788" y="5257800"/>
            <a:ext cx="1382712" cy="0"/>
          </a:xfrm>
          <a:prstGeom prst="line">
            <a:avLst/>
          </a:prstGeom>
          <a:noFill/>
          <a:ln w="571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14" name="Line 26"/>
          <p:cNvSpPr>
            <a:spLocks noChangeShapeType="1"/>
          </p:cNvSpPr>
          <p:nvPr/>
        </p:nvSpPr>
        <p:spPr bwMode="auto">
          <a:xfrm>
            <a:off x="4894263" y="5257800"/>
            <a:ext cx="1381125" cy="0"/>
          </a:xfrm>
          <a:prstGeom prst="line">
            <a:avLst/>
          </a:prstGeom>
          <a:noFill/>
          <a:ln w="571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15" name="AutoShape 27"/>
          <p:cNvSpPr>
            <a:spLocks noChangeArrowheads="1"/>
          </p:cNvSpPr>
          <p:nvPr/>
        </p:nvSpPr>
        <p:spPr bwMode="auto">
          <a:xfrm rot="1858546">
            <a:off x="4525963" y="3716338"/>
            <a:ext cx="482600" cy="206375"/>
          </a:xfrm>
          <a:prstGeom prst="rightArrow">
            <a:avLst>
              <a:gd name="adj1" fmla="val 37500"/>
              <a:gd name="adj2" fmla="val 9396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16" name="Line 28"/>
          <p:cNvSpPr>
            <a:spLocks noChangeShapeType="1"/>
          </p:cNvSpPr>
          <p:nvPr/>
        </p:nvSpPr>
        <p:spPr bwMode="auto">
          <a:xfrm>
            <a:off x="1873250" y="5257800"/>
            <a:ext cx="0" cy="4540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17" name="Line 29"/>
          <p:cNvSpPr>
            <a:spLocks noChangeShapeType="1"/>
          </p:cNvSpPr>
          <p:nvPr/>
        </p:nvSpPr>
        <p:spPr bwMode="auto">
          <a:xfrm>
            <a:off x="3425825" y="5257800"/>
            <a:ext cx="0" cy="4540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18" name="Line 30"/>
          <p:cNvSpPr>
            <a:spLocks noChangeShapeType="1"/>
          </p:cNvSpPr>
          <p:nvPr/>
        </p:nvSpPr>
        <p:spPr bwMode="auto">
          <a:xfrm>
            <a:off x="4376738" y="5257800"/>
            <a:ext cx="0" cy="36195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19" name="Line 31"/>
          <p:cNvSpPr>
            <a:spLocks noChangeShapeType="1"/>
          </p:cNvSpPr>
          <p:nvPr/>
        </p:nvSpPr>
        <p:spPr bwMode="auto">
          <a:xfrm>
            <a:off x="5067300" y="5257800"/>
            <a:ext cx="0" cy="36195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5120" name="Line 32"/>
          <p:cNvSpPr>
            <a:spLocks noChangeShapeType="1"/>
          </p:cNvSpPr>
          <p:nvPr/>
        </p:nvSpPr>
        <p:spPr bwMode="auto">
          <a:xfrm>
            <a:off x="6102350" y="5257800"/>
            <a:ext cx="0" cy="4540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985121" name="Picture 3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1938" y="5481638"/>
            <a:ext cx="600075" cy="569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5122" name="Picture 3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0550" y="5481638"/>
            <a:ext cx="600075" cy="569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5123" name="Picture 3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4000" y="5481638"/>
            <a:ext cx="600075" cy="569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5124" name="Picture 3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2500" y="5481638"/>
            <a:ext cx="600075" cy="569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5125"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6438" y="5481638"/>
            <a:ext cx="600075" cy="569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85126" name="Text Box 38"/>
          <p:cNvSpPr txBox="1">
            <a:spLocks noChangeArrowheads="1"/>
          </p:cNvSpPr>
          <p:nvPr/>
        </p:nvSpPr>
        <p:spPr bwMode="auto">
          <a:xfrm>
            <a:off x="1974850" y="5070475"/>
            <a:ext cx="642938"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3600" b="0">
                <a:effectLst>
                  <a:outerShdw blurRad="38100" dist="38100" dir="2700000" algn="tl">
                    <a:srgbClr val="000000"/>
                  </a:outerShdw>
                </a:effectLst>
                <a:ea typeface="黑体" charset="0"/>
                <a:cs typeface="黑体" charset="0"/>
              </a:rPr>
              <a:t>…</a:t>
            </a:r>
          </a:p>
        </p:txBody>
      </p:sp>
      <p:sp>
        <p:nvSpPr>
          <p:cNvPr id="985127" name="Text Box 39"/>
          <p:cNvSpPr txBox="1">
            <a:spLocks noChangeArrowheads="1"/>
          </p:cNvSpPr>
          <p:nvPr/>
        </p:nvSpPr>
        <p:spPr bwMode="auto">
          <a:xfrm>
            <a:off x="5240338" y="5070475"/>
            <a:ext cx="641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3600" b="0">
                <a:effectLst>
                  <a:outerShdw blurRad="38100" dist="38100" dir="2700000" algn="tl">
                    <a:srgbClr val="000000"/>
                  </a:outerShdw>
                </a:effectLst>
                <a:ea typeface="黑体" charset="0"/>
                <a:cs typeface="黑体" charset="0"/>
              </a:rPr>
              <a:t>…</a:t>
            </a:r>
          </a:p>
        </p:txBody>
      </p:sp>
      <p:sp>
        <p:nvSpPr>
          <p:cNvPr id="985128" name="Text Box 40"/>
          <p:cNvSpPr txBox="1">
            <a:spLocks noChangeArrowheads="1"/>
          </p:cNvSpPr>
          <p:nvPr/>
        </p:nvSpPr>
        <p:spPr bwMode="auto">
          <a:xfrm>
            <a:off x="3598863" y="5257800"/>
            <a:ext cx="58737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en-US" altLang="zh-CN" sz="3600" b="0">
                <a:effectLst>
                  <a:outerShdw blurRad="38100" dist="38100" dir="2700000" algn="tl">
                    <a:srgbClr val="000000"/>
                  </a:outerShdw>
                </a:effectLst>
                <a:ea typeface="黑体" charset="0"/>
                <a:cs typeface="黑体" charset="0"/>
              </a:rPr>
              <a:t>…</a:t>
            </a:r>
          </a:p>
        </p:txBody>
      </p:sp>
      <p:sp>
        <p:nvSpPr>
          <p:cNvPr id="985129" name="Text Box 41"/>
          <p:cNvSpPr txBox="1">
            <a:spLocks noChangeArrowheads="1"/>
          </p:cNvSpPr>
          <p:nvPr/>
        </p:nvSpPr>
        <p:spPr bwMode="auto">
          <a:xfrm>
            <a:off x="2722563" y="4672013"/>
            <a:ext cx="9128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30 </a:t>
            </a:r>
            <a:r>
              <a:rPr kumimoji="1" lang="zh-CN" altLang="en-US" sz="2400" b="0">
                <a:effectLst>
                  <a:outerShdw blurRad="38100" dist="38100" dir="2700000" algn="tl">
                    <a:srgbClr val="000000"/>
                  </a:outerShdw>
                </a:effectLst>
                <a:ea typeface="黑体" charset="0"/>
                <a:cs typeface="黑体" charset="0"/>
              </a:rPr>
              <a:t>个</a:t>
            </a:r>
          </a:p>
        </p:txBody>
      </p:sp>
      <p:sp>
        <p:nvSpPr>
          <p:cNvPr id="985130" name="Text Box 42"/>
          <p:cNvSpPr txBox="1">
            <a:spLocks noChangeArrowheads="1"/>
          </p:cNvSpPr>
          <p:nvPr/>
        </p:nvSpPr>
        <p:spPr bwMode="auto">
          <a:xfrm>
            <a:off x="4140200" y="4624388"/>
            <a:ext cx="912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30 </a:t>
            </a:r>
            <a:r>
              <a:rPr kumimoji="1" lang="zh-CN" altLang="en-US" sz="2400" b="0">
                <a:effectLst>
                  <a:outerShdw blurRad="38100" dist="38100" dir="2700000" algn="tl">
                    <a:srgbClr val="000000"/>
                  </a:outerShdw>
                </a:effectLst>
                <a:ea typeface="黑体" charset="0"/>
                <a:cs typeface="黑体" charset="0"/>
              </a:rPr>
              <a:t>个</a:t>
            </a:r>
          </a:p>
        </p:txBody>
      </p:sp>
      <p:sp>
        <p:nvSpPr>
          <p:cNvPr id="985131" name="Text Box 43"/>
          <p:cNvSpPr txBox="1">
            <a:spLocks noChangeArrowheads="1"/>
          </p:cNvSpPr>
          <p:nvPr/>
        </p:nvSpPr>
        <p:spPr bwMode="auto">
          <a:xfrm>
            <a:off x="5819775" y="4552950"/>
            <a:ext cx="912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30 </a:t>
            </a:r>
            <a:r>
              <a:rPr kumimoji="1" lang="zh-CN" altLang="en-US" sz="2400" b="0">
                <a:effectLst>
                  <a:outerShdw blurRad="38100" dist="38100" dir="2700000" algn="tl">
                    <a:srgbClr val="000000"/>
                  </a:outerShdw>
                </a:effectLst>
                <a:ea typeface="黑体" charset="0"/>
                <a:cs typeface="黑体" charset="0"/>
              </a:rPr>
              <a:t>个</a:t>
            </a:r>
          </a:p>
        </p:txBody>
      </p:sp>
      <p:sp>
        <p:nvSpPr>
          <p:cNvPr id="985132" name="Text Box 44"/>
          <p:cNvSpPr txBox="1">
            <a:spLocks noChangeArrowheads="1"/>
          </p:cNvSpPr>
          <p:nvPr/>
        </p:nvSpPr>
        <p:spPr bwMode="auto">
          <a:xfrm>
            <a:off x="4932363" y="3328988"/>
            <a:ext cx="912812"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30 </a:t>
            </a:r>
            <a:r>
              <a:rPr kumimoji="1" lang="zh-CN" altLang="en-US" sz="2400" b="0">
                <a:effectLst>
                  <a:outerShdw blurRad="38100" dist="38100" dir="2700000" algn="tl">
                    <a:srgbClr val="000000"/>
                  </a:outerShdw>
                </a:effectLst>
                <a:ea typeface="黑体" charset="0"/>
                <a:cs typeface="黑体" charset="0"/>
              </a:rPr>
              <a:t>个</a:t>
            </a:r>
          </a:p>
        </p:txBody>
      </p:sp>
      <p:sp>
        <p:nvSpPr>
          <p:cNvPr id="985133" name="Text Box 45"/>
          <p:cNvSpPr txBox="1">
            <a:spLocks noChangeArrowheads="1"/>
          </p:cNvSpPr>
          <p:nvPr/>
        </p:nvSpPr>
        <p:spPr bwMode="auto">
          <a:xfrm>
            <a:off x="4175125" y="3879850"/>
            <a:ext cx="828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30</a:t>
            </a:r>
            <a:r>
              <a:rPr kumimoji="1" lang="zh-CN" altLang="en-US" sz="2400" b="0">
                <a:effectLst>
                  <a:outerShdw blurRad="38100" dist="38100" dir="2700000" algn="tl">
                    <a:srgbClr val="000000"/>
                  </a:outerShdw>
                </a:effectLst>
                <a:ea typeface="黑体" charset="0"/>
                <a:cs typeface="黑体" charset="0"/>
              </a:rPr>
              <a:t>个</a:t>
            </a:r>
          </a:p>
        </p:txBody>
      </p:sp>
      <p:sp>
        <p:nvSpPr>
          <p:cNvPr id="985134" name="Text Box 46"/>
          <p:cNvSpPr txBox="1">
            <a:spLocks noChangeArrowheads="1"/>
          </p:cNvSpPr>
          <p:nvPr/>
        </p:nvSpPr>
        <p:spPr bwMode="auto">
          <a:xfrm>
            <a:off x="2124075" y="3328988"/>
            <a:ext cx="912813" cy="458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30 </a:t>
            </a:r>
            <a:r>
              <a:rPr kumimoji="1" lang="zh-CN" altLang="en-US" sz="2400" b="0">
                <a:effectLst>
                  <a:outerShdw blurRad="38100" dist="38100" dir="2700000" algn="tl">
                    <a:srgbClr val="000000"/>
                  </a:outerShdw>
                </a:effectLst>
                <a:ea typeface="黑体" charset="0"/>
                <a:cs typeface="黑体" charset="0"/>
              </a:rPr>
              <a:t>个</a:t>
            </a:r>
          </a:p>
        </p:txBody>
      </p:sp>
      <p:sp>
        <p:nvSpPr>
          <p:cNvPr id="985135" name="Text Box 47"/>
          <p:cNvSpPr txBox="1">
            <a:spLocks noChangeArrowheads="1"/>
          </p:cNvSpPr>
          <p:nvPr/>
        </p:nvSpPr>
        <p:spPr bwMode="auto">
          <a:xfrm>
            <a:off x="4235450" y="2563813"/>
            <a:ext cx="912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effectLst>
                  <a:outerShdw blurRad="38100" dist="38100" dir="2700000" algn="tl">
                    <a:srgbClr val="000000"/>
                  </a:outerShdw>
                </a:effectLst>
                <a:ea typeface="黑体" charset="0"/>
                <a:cs typeface="黑体" charset="0"/>
              </a:rPr>
              <a:t>90 </a:t>
            </a:r>
            <a:r>
              <a:rPr kumimoji="1" lang="zh-CN" altLang="en-US" sz="2400" b="0">
                <a:effectLst>
                  <a:outerShdw blurRad="38100" dist="38100" dir="2700000" algn="tl">
                    <a:srgbClr val="000000"/>
                  </a:outerShdw>
                </a:effectLst>
                <a:ea typeface="黑体" charset="0"/>
                <a:cs typeface="黑体" charset="0"/>
              </a:rPr>
              <a:t>个</a:t>
            </a:r>
          </a:p>
        </p:txBody>
      </p:sp>
      <p:sp>
        <p:nvSpPr>
          <p:cNvPr id="985136" name="AutoShape 48"/>
          <p:cNvSpPr>
            <a:spLocks noChangeArrowheads="1"/>
          </p:cNvSpPr>
          <p:nvPr/>
        </p:nvSpPr>
        <p:spPr bwMode="auto">
          <a:xfrm rot="5400000">
            <a:off x="3836194" y="2985294"/>
            <a:ext cx="503238" cy="196850"/>
          </a:xfrm>
          <a:prstGeom prst="rightArrow">
            <a:avLst>
              <a:gd name="adj1" fmla="val 37500"/>
              <a:gd name="adj2" fmla="val 10272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37" name="AutoShape 49"/>
          <p:cNvSpPr>
            <a:spLocks noChangeArrowheads="1"/>
          </p:cNvSpPr>
          <p:nvPr/>
        </p:nvSpPr>
        <p:spPr bwMode="auto">
          <a:xfrm rot="5400000">
            <a:off x="3927475" y="3048001"/>
            <a:ext cx="503237" cy="195262"/>
          </a:xfrm>
          <a:prstGeom prst="rightArrow">
            <a:avLst>
              <a:gd name="adj1" fmla="val 37500"/>
              <a:gd name="adj2" fmla="val 10355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38" name="AutoShape 50"/>
          <p:cNvSpPr>
            <a:spLocks noChangeArrowheads="1"/>
          </p:cNvSpPr>
          <p:nvPr/>
        </p:nvSpPr>
        <p:spPr bwMode="auto">
          <a:xfrm rot="1858546">
            <a:off x="4635500" y="3690938"/>
            <a:ext cx="481013" cy="206375"/>
          </a:xfrm>
          <a:prstGeom prst="rightArrow">
            <a:avLst>
              <a:gd name="adj1" fmla="val 37500"/>
              <a:gd name="adj2" fmla="val 9365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39" name="AutoShape 51"/>
          <p:cNvSpPr>
            <a:spLocks noChangeArrowheads="1"/>
          </p:cNvSpPr>
          <p:nvPr/>
        </p:nvSpPr>
        <p:spPr bwMode="auto">
          <a:xfrm rot="1858546">
            <a:off x="4743450" y="3665538"/>
            <a:ext cx="481013" cy="204787"/>
          </a:xfrm>
          <a:prstGeom prst="rightArrow">
            <a:avLst>
              <a:gd name="adj1" fmla="val 37500"/>
              <a:gd name="adj2" fmla="val 94378"/>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398387" name="Group 52"/>
          <p:cNvGrpSpPr>
            <a:grpSpLocks/>
          </p:cNvGrpSpPr>
          <p:nvPr/>
        </p:nvGrpSpPr>
        <p:grpSpPr bwMode="auto">
          <a:xfrm>
            <a:off x="5541963" y="4638675"/>
            <a:ext cx="407987" cy="655638"/>
            <a:chOff x="2222" y="1578"/>
            <a:chExt cx="215" cy="328"/>
          </a:xfrm>
        </p:grpSpPr>
        <p:sp>
          <p:nvSpPr>
            <p:cNvPr id="985141" name="AutoShape 53"/>
            <p:cNvSpPr>
              <a:spLocks noChangeArrowheads="1"/>
            </p:cNvSpPr>
            <p:nvPr/>
          </p:nvSpPr>
          <p:spPr bwMode="auto">
            <a:xfrm rot="5400000">
              <a:off x="2148" y="1652"/>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42" name="AutoShape 54"/>
            <p:cNvSpPr>
              <a:spLocks noChangeArrowheads="1"/>
            </p:cNvSpPr>
            <p:nvPr/>
          </p:nvSpPr>
          <p:spPr bwMode="auto">
            <a:xfrm rot="5400000">
              <a:off x="2204" y="1691"/>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43" name="AutoShape 55"/>
            <p:cNvSpPr>
              <a:spLocks noChangeArrowheads="1"/>
            </p:cNvSpPr>
            <p:nvPr/>
          </p:nvSpPr>
          <p:spPr bwMode="auto">
            <a:xfrm rot="5400000">
              <a:off x="2260" y="1729"/>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985144" name="AutoShape 56"/>
          <p:cNvSpPr>
            <a:spLocks noChangeArrowheads="1"/>
          </p:cNvSpPr>
          <p:nvPr/>
        </p:nvSpPr>
        <p:spPr bwMode="auto">
          <a:xfrm rot="5400000">
            <a:off x="4018756" y="3110707"/>
            <a:ext cx="503237" cy="196850"/>
          </a:xfrm>
          <a:prstGeom prst="rightArrow">
            <a:avLst>
              <a:gd name="adj1" fmla="val 37500"/>
              <a:gd name="adj2" fmla="val 10272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45" name="AutoShape 57"/>
          <p:cNvSpPr>
            <a:spLocks noChangeArrowheads="1"/>
          </p:cNvSpPr>
          <p:nvPr/>
        </p:nvSpPr>
        <p:spPr bwMode="auto">
          <a:xfrm rot="5400000">
            <a:off x="4110038" y="3173412"/>
            <a:ext cx="503238" cy="195263"/>
          </a:xfrm>
          <a:prstGeom prst="rightArrow">
            <a:avLst>
              <a:gd name="adj1" fmla="val 37500"/>
              <a:gd name="adj2" fmla="val 10355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46" name="AutoShape 58"/>
          <p:cNvSpPr>
            <a:spLocks noChangeArrowheads="1"/>
          </p:cNvSpPr>
          <p:nvPr/>
        </p:nvSpPr>
        <p:spPr bwMode="auto">
          <a:xfrm rot="5400000">
            <a:off x="4199731" y="3234532"/>
            <a:ext cx="503237" cy="196850"/>
          </a:xfrm>
          <a:prstGeom prst="rightArrow">
            <a:avLst>
              <a:gd name="adj1" fmla="val 37500"/>
              <a:gd name="adj2" fmla="val 10272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47" name="AutoShape 59"/>
          <p:cNvSpPr>
            <a:spLocks noChangeArrowheads="1"/>
          </p:cNvSpPr>
          <p:nvPr/>
        </p:nvSpPr>
        <p:spPr bwMode="auto">
          <a:xfrm rot="8740270">
            <a:off x="2735263" y="3729038"/>
            <a:ext cx="481012" cy="206375"/>
          </a:xfrm>
          <a:prstGeom prst="rightArrow">
            <a:avLst>
              <a:gd name="adj1" fmla="val 37500"/>
              <a:gd name="adj2" fmla="val 9365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48" name="AutoShape 60"/>
          <p:cNvSpPr>
            <a:spLocks noChangeArrowheads="1"/>
          </p:cNvSpPr>
          <p:nvPr/>
        </p:nvSpPr>
        <p:spPr bwMode="auto">
          <a:xfrm rot="8740270">
            <a:off x="2649538" y="3690938"/>
            <a:ext cx="481012" cy="206375"/>
          </a:xfrm>
          <a:prstGeom prst="rightArrow">
            <a:avLst>
              <a:gd name="adj1" fmla="val 37500"/>
              <a:gd name="adj2" fmla="val 9365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398393" name="Group 61"/>
          <p:cNvGrpSpPr>
            <a:grpSpLocks/>
          </p:cNvGrpSpPr>
          <p:nvPr/>
        </p:nvGrpSpPr>
        <p:grpSpPr bwMode="auto">
          <a:xfrm>
            <a:off x="3857625" y="4622800"/>
            <a:ext cx="409575" cy="655638"/>
            <a:chOff x="2222" y="1578"/>
            <a:chExt cx="215" cy="328"/>
          </a:xfrm>
        </p:grpSpPr>
        <p:sp>
          <p:nvSpPr>
            <p:cNvPr id="985150" name="AutoShape 62"/>
            <p:cNvSpPr>
              <a:spLocks noChangeArrowheads="1"/>
            </p:cNvSpPr>
            <p:nvPr/>
          </p:nvSpPr>
          <p:spPr bwMode="auto">
            <a:xfrm rot="5400000">
              <a:off x="2148" y="1652"/>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51" name="AutoShape 63"/>
            <p:cNvSpPr>
              <a:spLocks noChangeArrowheads="1"/>
            </p:cNvSpPr>
            <p:nvPr/>
          </p:nvSpPr>
          <p:spPr bwMode="auto">
            <a:xfrm rot="5400000">
              <a:off x="2204" y="1690"/>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52" name="AutoShape 64"/>
            <p:cNvSpPr>
              <a:spLocks noChangeArrowheads="1"/>
            </p:cNvSpPr>
            <p:nvPr/>
          </p:nvSpPr>
          <p:spPr bwMode="auto">
            <a:xfrm rot="5400000">
              <a:off x="2259" y="1728"/>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398394" name="Group 65"/>
          <p:cNvGrpSpPr>
            <a:grpSpLocks/>
          </p:cNvGrpSpPr>
          <p:nvPr/>
        </p:nvGrpSpPr>
        <p:grpSpPr bwMode="auto">
          <a:xfrm>
            <a:off x="2411413" y="4692650"/>
            <a:ext cx="409575" cy="655638"/>
            <a:chOff x="2222" y="1578"/>
            <a:chExt cx="215" cy="328"/>
          </a:xfrm>
        </p:grpSpPr>
        <p:sp>
          <p:nvSpPr>
            <p:cNvPr id="985154" name="AutoShape 66"/>
            <p:cNvSpPr>
              <a:spLocks noChangeArrowheads="1"/>
            </p:cNvSpPr>
            <p:nvPr/>
          </p:nvSpPr>
          <p:spPr bwMode="auto">
            <a:xfrm rot="5400000">
              <a:off x="2148" y="1652"/>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55" name="AutoShape 67"/>
            <p:cNvSpPr>
              <a:spLocks noChangeArrowheads="1"/>
            </p:cNvSpPr>
            <p:nvPr/>
          </p:nvSpPr>
          <p:spPr bwMode="auto">
            <a:xfrm rot="5400000">
              <a:off x="2204" y="1690"/>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56" name="AutoShape 68"/>
            <p:cNvSpPr>
              <a:spLocks noChangeArrowheads="1"/>
            </p:cNvSpPr>
            <p:nvPr/>
          </p:nvSpPr>
          <p:spPr bwMode="auto">
            <a:xfrm rot="5400000">
              <a:off x="2259" y="1728"/>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398395" name="Group 69"/>
          <p:cNvGrpSpPr>
            <a:grpSpLocks/>
          </p:cNvGrpSpPr>
          <p:nvPr/>
        </p:nvGrpSpPr>
        <p:grpSpPr bwMode="auto">
          <a:xfrm>
            <a:off x="3857625" y="3695700"/>
            <a:ext cx="409575" cy="655638"/>
            <a:chOff x="2222" y="1578"/>
            <a:chExt cx="215" cy="328"/>
          </a:xfrm>
        </p:grpSpPr>
        <p:sp>
          <p:nvSpPr>
            <p:cNvPr id="985158" name="AutoShape 70"/>
            <p:cNvSpPr>
              <a:spLocks noChangeArrowheads="1"/>
            </p:cNvSpPr>
            <p:nvPr/>
          </p:nvSpPr>
          <p:spPr bwMode="auto">
            <a:xfrm rot="5400000">
              <a:off x="2148" y="1652"/>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59" name="AutoShape 71"/>
            <p:cNvSpPr>
              <a:spLocks noChangeArrowheads="1"/>
            </p:cNvSpPr>
            <p:nvPr/>
          </p:nvSpPr>
          <p:spPr bwMode="auto">
            <a:xfrm rot="5400000">
              <a:off x="2204" y="1690"/>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5160" name="AutoShape 72"/>
            <p:cNvSpPr>
              <a:spLocks noChangeArrowheads="1"/>
            </p:cNvSpPr>
            <p:nvPr/>
          </p:nvSpPr>
          <p:spPr bwMode="auto">
            <a:xfrm rot="5400000">
              <a:off x="2259" y="1728"/>
              <a:ext cx="252" cy="103"/>
            </a:xfrm>
            <a:prstGeom prst="rightArrow">
              <a:avLst>
                <a:gd name="adj1" fmla="val 37500"/>
                <a:gd name="adj2" fmla="val 98306"/>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985161" name="Text Box 73"/>
          <p:cNvSpPr txBox="1">
            <a:spLocks noChangeArrowheads="1"/>
          </p:cNvSpPr>
          <p:nvPr/>
        </p:nvSpPr>
        <p:spPr bwMode="auto">
          <a:xfrm>
            <a:off x="5430838" y="1878013"/>
            <a:ext cx="3038475" cy="955675"/>
          </a:xfrm>
          <a:prstGeom prst="rect">
            <a:avLst/>
          </a:prstGeom>
          <a:solidFill>
            <a:srgbClr val="FFFF99"/>
          </a:solidFill>
          <a:ln w="9525">
            <a:solidFill>
              <a:schemeClr val="folHlink"/>
            </a:solidFill>
            <a:miter lim="800000"/>
            <a:headEnd/>
            <a:tailEnd/>
          </a:ln>
          <a:effectLst>
            <a:outerShdw blurRad="63500" dist="38099" dir="2700000" algn="ctr" rotWithShape="0">
              <a:schemeClr val="bg2">
                <a:alpha val="74998"/>
              </a:schemeClr>
            </a:outerShdw>
          </a:effectLst>
        </p:spPr>
        <p:txBody>
          <a:bodyPr wrap="none">
            <a:spAutoFit/>
          </a:bodyPr>
          <a:lstStyle/>
          <a:p>
            <a:pPr algn="ctr">
              <a:defRPr/>
            </a:pPr>
            <a:r>
              <a:rPr kumimoji="1" lang="zh-CN" altLang="en-US" sz="2800" b="0">
                <a:solidFill>
                  <a:schemeClr val="folHlink"/>
                </a:solidFill>
                <a:latin typeface="Tahoma" charset="0"/>
                <a:ea typeface="黑体" charset="0"/>
                <a:cs typeface="黑体" charset="0"/>
              </a:rPr>
              <a:t>不使用多播时需要</a:t>
            </a:r>
            <a:endParaRPr kumimoji="1" lang="en-US" altLang="zh-CN" sz="2800" b="0">
              <a:solidFill>
                <a:schemeClr val="folHlink"/>
              </a:solidFill>
              <a:latin typeface="Tahoma" charset="0"/>
              <a:ea typeface="黑体" charset="0"/>
              <a:cs typeface="黑体" charset="0"/>
            </a:endParaRPr>
          </a:p>
          <a:p>
            <a:pPr algn="ctr">
              <a:defRPr/>
            </a:pPr>
            <a:r>
              <a:rPr kumimoji="1" lang="zh-CN" altLang="en-US" sz="2800" b="0">
                <a:solidFill>
                  <a:schemeClr val="folHlink"/>
                </a:solidFill>
                <a:latin typeface="Tahoma" charset="0"/>
                <a:ea typeface="黑体" charset="0"/>
                <a:cs typeface="黑体" charset="0"/>
              </a:rPr>
              <a:t>发送</a:t>
            </a:r>
            <a:r>
              <a:rPr kumimoji="1" lang="en-US" altLang="zh-CN" sz="2800" b="0">
                <a:solidFill>
                  <a:schemeClr val="folHlink"/>
                </a:solidFill>
                <a:latin typeface="Tahoma" charset="0"/>
                <a:ea typeface="黑体" charset="0"/>
                <a:cs typeface="黑体" charset="0"/>
              </a:rPr>
              <a:t> 90 </a:t>
            </a:r>
            <a:r>
              <a:rPr kumimoji="1" lang="zh-CN" altLang="en-US" sz="2800" b="0">
                <a:solidFill>
                  <a:schemeClr val="folHlink"/>
                </a:solidFill>
                <a:latin typeface="Tahoma" charset="0"/>
                <a:ea typeface="黑体" charset="0"/>
                <a:cs typeface="黑体" charset="0"/>
              </a:rPr>
              <a:t>次单播</a:t>
            </a:r>
          </a:p>
        </p:txBody>
      </p:sp>
      <p:sp>
        <p:nvSpPr>
          <p:cNvPr id="985162" name="Rectangle 74"/>
          <p:cNvSpPr>
            <a:spLocks noGrp="1" noChangeArrowheads="1"/>
          </p:cNvSpPr>
          <p:nvPr>
            <p:ph type="title"/>
          </p:nvPr>
        </p:nvSpPr>
        <p:spPr>
          <a:xfrm>
            <a:off x="611188" y="44450"/>
            <a:ext cx="7848600" cy="1462088"/>
          </a:xfrm>
        </p:spPr>
        <p:txBody>
          <a:bodyPr anchor="b"/>
          <a:lstStyle/>
          <a:p>
            <a:pPr>
              <a:defRPr/>
            </a:pPr>
            <a:r>
              <a:rPr kumimoji="0" lang="en-US" altLang="zh-CN" sz="4200" b="1" dirty="0" smtClean="0">
                <a:solidFill>
                  <a:srgbClr val="3F5A87"/>
                </a:solidFill>
              </a:rPr>
              <a:t>IP </a:t>
            </a:r>
            <a:r>
              <a:rPr kumimoji="0" lang="zh-CN" altLang="en-US" sz="4200" b="1" dirty="0" smtClean="0">
                <a:solidFill>
                  <a:srgbClr val="3F5A87"/>
                </a:solidFill>
              </a:rPr>
              <a:t>多播</a:t>
            </a:r>
            <a:r>
              <a:rPr kumimoji="0" lang="en-US" altLang="zh-CN" sz="3600" b="1" dirty="0" smtClean="0">
                <a:solidFill>
                  <a:srgbClr val="3F5A87"/>
                </a:solidFill>
              </a:rPr>
              <a:t/>
            </a:r>
            <a:br>
              <a:rPr kumimoji="0" lang="en-US" altLang="zh-CN" sz="3600" b="1" dirty="0" smtClean="0">
                <a:solidFill>
                  <a:srgbClr val="3F5A87"/>
                </a:solidFill>
              </a:rPr>
            </a:br>
            <a:r>
              <a:rPr kumimoji="0" lang="zh-CN" altLang="en-US" sz="3600" b="1" dirty="0" smtClean="0">
                <a:solidFill>
                  <a:srgbClr val="3F5A87"/>
                </a:solidFill>
              </a:rPr>
              <a:t>多播的基本概念</a:t>
            </a:r>
          </a:p>
        </p:txBody>
      </p:sp>
    </p:spTree>
    <p:extLst>
      <p:ext uri="{BB962C8B-B14F-4D97-AF65-F5344CB8AC3E}">
        <p14:creationId xmlns:p14="http://schemas.microsoft.com/office/powerpoint/2010/main" val="135786793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Text Box 2"/>
          <p:cNvSpPr txBox="1">
            <a:spLocks noChangeArrowheads="1"/>
          </p:cNvSpPr>
          <p:nvPr/>
        </p:nvSpPr>
        <p:spPr bwMode="auto">
          <a:xfrm>
            <a:off x="2201863" y="5170488"/>
            <a:ext cx="79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effectLst>
                  <a:outerShdw blurRad="38100" dist="38100" dir="2700000" algn="tl">
                    <a:srgbClr val="000000"/>
                  </a:outerShdw>
                </a:effectLst>
                <a:ea typeface="黑体" charset="0"/>
                <a:cs typeface="黑体" charset="0"/>
              </a:rPr>
              <a:t>多播</a:t>
            </a:r>
          </a:p>
        </p:txBody>
      </p:sp>
      <p:sp>
        <p:nvSpPr>
          <p:cNvPr id="987139" name="Text Box 3"/>
          <p:cNvSpPr txBox="1">
            <a:spLocks noChangeArrowheads="1"/>
          </p:cNvSpPr>
          <p:nvPr/>
        </p:nvSpPr>
        <p:spPr bwMode="auto">
          <a:xfrm>
            <a:off x="3146425" y="4922838"/>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40" name="Text Box 4"/>
          <p:cNvSpPr txBox="1">
            <a:spLocks noChangeArrowheads="1"/>
          </p:cNvSpPr>
          <p:nvPr/>
        </p:nvSpPr>
        <p:spPr bwMode="auto">
          <a:xfrm>
            <a:off x="6350000" y="5132388"/>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41" name="Text Box 5"/>
          <p:cNvSpPr txBox="1">
            <a:spLocks noChangeArrowheads="1"/>
          </p:cNvSpPr>
          <p:nvPr/>
        </p:nvSpPr>
        <p:spPr bwMode="auto">
          <a:xfrm>
            <a:off x="5435600" y="5170488"/>
            <a:ext cx="79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effectLst>
                  <a:outerShdw blurRad="38100" dist="38100" dir="2700000" algn="tl">
                    <a:srgbClr val="000000"/>
                  </a:outerShdw>
                </a:effectLst>
                <a:ea typeface="黑体" charset="0"/>
                <a:cs typeface="黑体" charset="0"/>
              </a:rPr>
              <a:t>多播</a:t>
            </a:r>
          </a:p>
        </p:txBody>
      </p:sp>
      <p:sp>
        <p:nvSpPr>
          <p:cNvPr id="987142" name="Text Box 6"/>
          <p:cNvSpPr txBox="1">
            <a:spLocks noChangeArrowheads="1"/>
          </p:cNvSpPr>
          <p:nvPr/>
        </p:nvSpPr>
        <p:spPr bwMode="auto">
          <a:xfrm>
            <a:off x="3708400" y="5170488"/>
            <a:ext cx="79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effectLst>
                  <a:outerShdw blurRad="38100" dist="38100" dir="2700000" algn="tl">
                    <a:srgbClr val="000000"/>
                  </a:outerShdw>
                </a:effectLst>
                <a:ea typeface="黑体" charset="0"/>
                <a:cs typeface="黑体" charset="0"/>
              </a:rPr>
              <a:t>多播</a:t>
            </a:r>
          </a:p>
        </p:txBody>
      </p:sp>
      <p:sp>
        <p:nvSpPr>
          <p:cNvPr id="987143" name="Rectangle 7"/>
          <p:cNvSpPr>
            <a:spLocks noGrp="1" noChangeArrowheads="1"/>
          </p:cNvSpPr>
          <p:nvPr>
            <p:ph type="title"/>
          </p:nvPr>
        </p:nvSpPr>
        <p:spPr>
          <a:xfrm>
            <a:off x="827088" y="214313"/>
            <a:ext cx="8116887" cy="1462087"/>
          </a:xfrm>
        </p:spPr>
        <p:txBody>
          <a:bodyPr/>
          <a:lstStyle/>
          <a:p>
            <a:pPr>
              <a:defRPr/>
            </a:pPr>
            <a:r>
              <a:rPr kumimoji="0" lang="zh-CN" altLang="en-US" sz="3600" b="1" dirty="0" smtClean="0">
                <a:solidFill>
                  <a:srgbClr val="3F5A87"/>
                </a:solidFill>
              </a:rPr>
              <a:t>多播可明显地减少</a:t>
            </a:r>
            <a:r>
              <a:rPr kumimoji="0" lang="en-US" altLang="zh-CN" sz="3600" b="1" dirty="0" smtClean="0">
                <a:solidFill>
                  <a:srgbClr val="3F5A87"/>
                </a:solidFill>
              </a:rPr>
              <a:t/>
            </a:r>
            <a:br>
              <a:rPr kumimoji="0" lang="en-US" altLang="zh-CN" sz="3600" b="1" dirty="0" smtClean="0">
                <a:solidFill>
                  <a:srgbClr val="3F5A87"/>
                </a:solidFill>
              </a:rPr>
            </a:br>
            <a:r>
              <a:rPr kumimoji="0" lang="zh-CN" altLang="en-US" sz="3600" b="1" dirty="0" smtClean="0">
                <a:solidFill>
                  <a:srgbClr val="3F5A87"/>
                </a:solidFill>
              </a:rPr>
              <a:t>网络中资源的消耗</a:t>
            </a:r>
          </a:p>
        </p:txBody>
      </p:sp>
      <p:sp>
        <p:nvSpPr>
          <p:cNvPr id="987144" name="Text Box 8"/>
          <p:cNvSpPr txBox="1">
            <a:spLocks noChangeArrowheads="1"/>
          </p:cNvSpPr>
          <p:nvPr/>
        </p:nvSpPr>
        <p:spPr bwMode="auto">
          <a:xfrm>
            <a:off x="250825" y="5589588"/>
            <a:ext cx="17081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effectLst>
                  <a:outerShdw blurRad="38100" dist="38100" dir="2700000" algn="tl">
                    <a:srgbClr val="000000"/>
                  </a:outerShdw>
                </a:effectLst>
                <a:ea typeface="黑体" charset="0"/>
                <a:cs typeface="黑体" charset="0"/>
              </a:rPr>
              <a:t>多播组成员</a:t>
            </a:r>
            <a:endParaRPr kumimoji="1" lang="en-US" altLang="zh-CN" sz="2400">
              <a:effectLst>
                <a:outerShdw blurRad="38100" dist="38100" dir="2700000" algn="tl">
                  <a:srgbClr val="000000"/>
                </a:outerShdw>
              </a:effectLst>
              <a:ea typeface="黑体" charset="0"/>
              <a:cs typeface="黑体" charset="0"/>
            </a:endParaRPr>
          </a:p>
          <a:p>
            <a:pPr>
              <a:defRPr/>
            </a:pPr>
            <a:r>
              <a:rPr kumimoji="1" lang="zh-CN" altLang="en-US" sz="2400">
                <a:effectLst>
                  <a:outerShdw blurRad="38100" dist="38100" dir="2700000" algn="tl">
                    <a:srgbClr val="000000"/>
                  </a:outerShdw>
                </a:effectLst>
                <a:ea typeface="黑体" charset="0"/>
                <a:cs typeface="黑体" charset="0"/>
              </a:rPr>
              <a:t>共有</a:t>
            </a:r>
            <a:r>
              <a:rPr kumimoji="1" lang="en-US" altLang="zh-CN" sz="2400">
                <a:effectLst>
                  <a:outerShdw blurRad="38100" dist="38100" dir="2700000" algn="tl">
                    <a:srgbClr val="000000"/>
                  </a:outerShdw>
                </a:effectLst>
                <a:ea typeface="黑体" charset="0"/>
                <a:cs typeface="黑体" charset="0"/>
              </a:rPr>
              <a:t> 90 </a:t>
            </a:r>
            <a:r>
              <a:rPr kumimoji="1" lang="zh-CN" altLang="en-US" sz="2400">
                <a:effectLst>
                  <a:outerShdw blurRad="38100" dist="38100" dir="2700000" algn="tl">
                    <a:srgbClr val="000000"/>
                  </a:outerShdw>
                </a:effectLst>
                <a:ea typeface="黑体" charset="0"/>
                <a:cs typeface="黑体" charset="0"/>
              </a:rPr>
              <a:t>个</a:t>
            </a:r>
          </a:p>
        </p:txBody>
      </p:sp>
      <p:sp>
        <p:nvSpPr>
          <p:cNvPr id="987145" name="AutoShape 9"/>
          <p:cNvSpPr>
            <a:spLocks noChangeArrowheads="1"/>
          </p:cNvSpPr>
          <p:nvPr/>
        </p:nvSpPr>
        <p:spPr bwMode="auto">
          <a:xfrm>
            <a:off x="1979613" y="5899150"/>
            <a:ext cx="5256212" cy="847725"/>
          </a:xfrm>
          <a:prstGeom prst="roundRect">
            <a:avLst>
              <a:gd name="adj" fmla="val 32995"/>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46" name="Line 10"/>
          <p:cNvSpPr>
            <a:spLocks noChangeShapeType="1"/>
          </p:cNvSpPr>
          <p:nvPr/>
        </p:nvSpPr>
        <p:spPr bwMode="auto">
          <a:xfrm flipV="1">
            <a:off x="3054350" y="3911600"/>
            <a:ext cx="1323975" cy="976313"/>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47" name="Line 11"/>
          <p:cNvSpPr>
            <a:spLocks noChangeShapeType="1"/>
          </p:cNvSpPr>
          <p:nvPr/>
        </p:nvSpPr>
        <p:spPr bwMode="auto">
          <a:xfrm flipV="1">
            <a:off x="4467225" y="2641600"/>
            <a:ext cx="0" cy="1073150"/>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48" name="Line 12"/>
          <p:cNvSpPr>
            <a:spLocks noChangeShapeType="1"/>
          </p:cNvSpPr>
          <p:nvPr/>
        </p:nvSpPr>
        <p:spPr bwMode="auto">
          <a:xfrm flipH="1" flipV="1">
            <a:off x="4467225" y="3911600"/>
            <a:ext cx="0" cy="976313"/>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49" name="Line 13"/>
          <p:cNvSpPr>
            <a:spLocks noChangeShapeType="1"/>
          </p:cNvSpPr>
          <p:nvPr/>
        </p:nvSpPr>
        <p:spPr bwMode="auto">
          <a:xfrm>
            <a:off x="6145213" y="4887913"/>
            <a:ext cx="0" cy="877887"/>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50" name="Line 14"/>
          <p:cNvSpPr>
            <a:spLocks noChangeShapeType="1"/>
          </p:cNvSpPr>
          <p:nvPr/>
        </p:nvSpPr>
        <p:spPr bwMode="auto">
          <a:xfrm flipV="1">
            <a:off x="4467225" y="4887913"/>
            <a:ext cx="0" cy="877887"/>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51" name="Line 15"/>
          <p:cNvSpPr>
            <a:spLocks noChangeShapeType="1"/>
          </p:cNvSpPr>
          <p:nvPr/>
        </p:nvSpPr>
        <p:spPr bwMode="auto">
          <a:xfrm>
            <a:off x="2967038" y="4887913"/>
            <a:ext cx="0" cy="877887"/>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52" name="Line 16"/>
          <p:cNvSpPr>
            <a:spLocks noChangeShapeType="1"/>
          </p:cNvSpPr>
          <p:nvPr/>
        </p:nvSpPr>
        <p:spPr bwMode="auto">
          <a:xfrm>
            <a:off x="4645025" y="3911600"/>
            <a:ext cx="1500188" cy="976313"/>
          </a:xfrm>
          <a:prstGeom prst="line">
            <a:avLst/>
          </a:prstGeom>
          <a:noFill/>
          <a:ln w="19050">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53" name="AutoShape 17"/>
          <p:cNvSpPr>
            <a:spLocks noChangeArrowheads="1"/>
          </p:cNvSpPr>
          <p:nvPr/>
        </p:nvSpPr>
        <p:spPr bwMode="auto">
          <a:xfrm rot="5400000">
            <a:off x="4358481" y="3255170"/>
            <a:ext cx="542925" cy="201612"/>
          </a:xfrm>
          <a:prstGeom prst="rightArrow">
            <a:avLst>
              <a:gd name="adj1" fmla="val 37500"/>
              <a:gd name="adj2" fmla="val 108203"/>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54" name="AutoShape 18"/>
          <p:cNvSpPr>
            <a:spLocks noChangeArrowheads="1"/>
          </p:cNvSpPr>
          <p:nvPr/>
        </p:nvSpPr>
        <p:spPr bwMode="auto">
          <a:xfrm rot="8519000">
            <a:off x="3381375" y="4141788"/>
            <a:ext cx="492125" cy="222250"/>
          </a:xfrm>
          <a:prstGeom prst="rightArrow">
            <a:avLst>
              <a:gd name="adj1" fmla="val 37500"/>
              <a:gd name="adj2" fmla="val 88971"/>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pic>
        <p:nvPicPr>
          <p:cNvPr id="987155" name="Picture 1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0688" y="3698875"/>
            <a:ext cx="501650" cy="309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987156" name="Text Box 20"/>
          <p:cNvSpPr txBox="1">
            <a:spLocks noChangeArrowheads="1"/>
          </p:cNvSpPr>
          <p:nvPr/>
        </p:nvSpPr>
        <p:spPr bwMode="auto">
          <a:xfrm>
            <a:off x="3848100" y="3357563"/>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R</a:t>
            </a:r>
            <a:r>
              <a:rPr kumimoji="1" lang="en-US" altLang="zh-CN" sz="2400" baseline="-25000">
                <a:effectLst>
                  <a:outerShdw blurRad="38100" dist="38100" dir="2700000" algn="tl">
                    <a:srgbClr val="000000"/>
                  </a:outerShdw>
                </a:effectLst>
                <a:ea typeface="黑体" charset="0"/>
                <a:cs typeface="黑体" charset="0"/>
              </a:rPr>
              <a:t>1</a:t>
            </a:r>
            <a:endParaRPr kumimoji="1" lang="en-US" altLang="zh-CN" sz="2400">
              <a:effectLst>
                <a:outerShdw blurRad="38100" dist="38100" dir="2700000" algn="tl">
                  <a:srgbClr val="000000"/>
                </a:outerShdw>
              </a:effectLst>
              <a:ea typeface="黑体" charset="0"/>
              <a:cs typeface="黑体" charset="0"/>
            </a:endParaRPr>
          </a:p>
        </p:txBody>
      </p:sp>
      <p:sp>
        <p:nvSpPr>
          <p:cNvPr id="987157" name="Text Box 21"/>
          <p:cNvSpPr txBox="1">
            <a:spLocks noChangeArrowheads="1"/>
          </p:cNvSpPr>
          <p:nvPr/>
        </p:nvSpPr>
        <p:spPr bwMode="auto">
          <a:xfrm>
            <a:off x="3813175" y="4487863"/>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R</a:t>
            </a:r>
            <a:r>
              <a:rPr kumimoji="1" lang="en-US" altLang="zh-CN" sz="2400" baseline="-25000">
                <a:effectLst>
                  <a:outerShdw blurRad="38100" dist="38100" dir="2700000" algn="tl">
                    <a:srgbClr val="000000"/>
                  </a:outerShdw>
                </a:effectLst>
                <a:ea typeface="黑体" charset="0"/>
                <a:cs typeface="黑体" charset="0"/>
              </a:rPr>
              <a:t>3</a:t>
            </a:r>
            <a:endParaRPr kumimoji="1" lang="en-US" altLang="zh-CN" sz="2400">
              <a:effectLst>
                <a:outerShdw blurRad="38100" dist="38100" dir="2700000" algn="tl">
                  <a:srgbClr val="000000"/>
                </a:outerShdw>
              </a:effectLst>
              <a:ea typeface="黑体" charset="0"/>
              <a:cs typeface="黑体" charset="0"/>
            </a:endParaRPr>
          </a:p>
        </p:txBody>
      </p:sp>
      <p:sp>
        <p:nvSpPr>
          <p:cNvPr id="987158" name="Text Box 22"/>
          <p:cNvSpPr txBox="1">
            <a:spLocks noChangeArrowheads="1"/>
          </p:cNvSpPr>
          <p:nvPr/>
        </p:nvSpPr>
        <p:spPr bwMode="auto">
          <a:xfrm>
            <a:off x="6359525" y="4556125"/>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R</a:t>
            </a:r>
            <a:r>
              <a:rPr kumimoji="1" lang="en-US" altLang="zh-CN" sz="2400" baseline="-25000">
                <a:effectLst>
                  <a:outerShdw blurRad="38100" dist="38100" dir="2700000" algn="tl">
                    <a:srgbClr val="000000"/>
                  </a:outerShdw>
                </a:effectLst>
                <a:ea typeface="黑体" charset="0"/>
                <a:cs typeface="黑体" charset="0"/>
              </a:rPr>
              <a:t>4</a:t>
            </a:r>
            <a:endParaRPr kumimoji="1" lang="en-US" altLang="zh-CN" sz="2400">
              <a:effectLst>
                <a:outerShdw blurRad="38100" dist="38100" dir="2700000" algn="tl">
                  <a:srgbClr val="000000"/>
                </a:outerShdw>
              </a:effectLst>
              <a:ea typeface="黑体" charset="0"/>
              <a:cs typeface="黑体" charset="0"/>
            </a:endParaRPr>
          </a:p>
        </p:txBody>
      </p:sp>
      <p:sp>
        <p:nvSpPr>
          <p:cNvPr id="987159" name="Text Box 23"/>
          <p:cNvSpPr txBox="1">
            <a:spLocks noChangeArrowheads="1"/>
          </p:cNvSpPr>
          <p:nvPr/>
        </p:nvSpPr>
        <p:spPr bwMode="auto">
          <a:xfrm>
            <a:off x="2260600" y="4521200"/>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R</a:t>
            </a:r>
            <a:r>
              <a:rPr kumimoji="1" lang="en-US" altLang="zh-CN" sz="2400" baseline="-25000">
                <a:effectLst>
                  <a:outerShdw blurRad="38100" dist="38100" dir="2700000" algn="tl">
                    <a:srgbClr val="000000"/>
                  </a:outerShdw>
                </a:effectLst>
                <a:ea typeface="黑体" charset="0"/>
                <a:cs typeface="黑体" charset="0"/>
              </a:rPr>
              <a:t>2</a:t>
            </a:r>
            <a:endParaRPr kumimoji="1" lang="en-US" altLang="zh-CN" sz="2400">
              <a:effectLst>
                <a:outerShdw blurRad="38100" dist="38100" dir="2700000" algn="tl">
                  <a:srgbClr val="000000"/>
                </a:outerShdw>
              </a:effectLst>
              <a:ea typeface="黑体" charset="0"/>
              <a:cs typeface="黑体" charset="0"/>
            </a:endParaRPr>
          </a:p>
        </p:txBody>
      </p:sp>
      <p:sp>
        <p:nvSpPr>
          <p:cNvPr id="987160" name="Text Box 24"/>
          <p:cNvSpPr txBox="1">
            <a:spLocks noChangeArrowheads="1"/>
          </p:cNvSpPr>
          <p:nvPr/>
        </p:nvSpPr>
        <p:spPr bwMode="auto">
          <a:xfrm>
            <a:off x="1981200" y="1854200"/>
            <a:ext cx="20462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dirty="0">
                <a:effectLst>
                  <a:outerShdw blurRad="38100" dist="38100" dir="2700000" algn="tl">
                    <a:srgbClr val="000000"/>
                  </a:outerShdw>
                </a:effectLst>
                <a:ea typeface="黑体" charset="0"/>
                <a:cs typeface="黑体" charset="0"/>
              </a:rPr>
              <a:t>视频服务器</a:t>
            </a:r>
            <a:r>
              <a:rPr kumimoji="1" lang="en-US" altLang="zh-CN" sz="2400" dirty="0">
                <a:effectLst>
                  <a:outerShdw blurRad="38100" dist="38100" dir="2700000" algn="tl">
                    <a:srgbClr val="000000"/>
                  </a:outerShdw>
                </a:effectLst>
                <a:ea typeface="黑体" charset="0"/>
                <a:cs typeface="黑体" charset="0"/>
              </a:rPr>
              <a:t> M</a:t>
            </a:r>
          </a:p>
        </p:txBody>
      </p:sp>
      <p:pic>
        <p:nvPicPr>
          <p:cNvPr id="987161" name="Picture 2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100" y="4735513"/>
            <a:ext cx="503238"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87162" name="Picture 2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0688" y="4735513"/>
            <a:ext cx="501650" cy="311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987163" name="Picture 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1925" y="4772025"/>
            <a:ext cx="501650" cy="309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graphicFrame>
        <p:nvGraphicFramePr>
          <p:cNvPr id="400411" name="Object 28">
            <a:hlinkClick r:id="" action="ppaction://ole?verb=0"/>
          </p:cNvPr>
          <p:cNvGraphicFramePr>
            <a:graphicFrameLocks/>
          </p:cNvGraphicFramePr>
          <p:nvPr/>
        </p:nvGraphicFramePr>
        <p:xfrm>
          <a:off x="4029075" y="1868488"/>
          <a:ext cx="635000" cy="1023937"/>
        </p:xfrm>
        <a:graphic>
          <a:graphicData uri="http://schemas.openxmlformats.org/presentationml/2006/ole">
            <mc:AlternateContent xmlns:mc="http://schemas.openxmlformats.org/markup-compatibility/2006">
              <mc:Choice xmlns:v="urn:schemas-microsoft-com:vml" Requires="v">
                <p:oleObj spid="_x0000_s72797" name="Microsoft ClipArt Gallery" r:id="rId5" imgW="2733472" imgH="3819728" progId="MS_ClipArt_Gallery">
                  <p:embed/>
                </p:oleObj>
              </mc:Choice>
              <mc:Fallback>
                <p:oleObj name="Microsoft ClipArt Gallery" r:id="rId5" imgW="2733472" imgH="3819728"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9075" y="1868488"/>
                        <a:ext cx="635000" cy="1023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87165" name="Line 29"/>
          <p:cNvSpPr>
            <a:spLocks noChangeShapeType="1"/>
          </p:cNvSpPr>
          <p:nvPr/>
        </p:nvSpPr>
        <p:spPr bwMode="auto">
          <a:xfrm>
            <a:off x="2170113" y="5765800"/>
            <a:ext cx="1412875" cy="0"/>
          </a:xfrm>
          <a:prstGeom prst="line">
            <a:avLst/>
          </a:prstGeom>
          <a:noFill/>
          <a:ln w="2857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66" name="Line 30"/>
          <p:cNvSpPr>
            <a:spLocks noChangeShapeType="1"/>
          </p:cNvSpPr>
          <p:nvPr/>
        </p:nvSpPr>
        <p:spPr bwMode="auto">
          <a:xfrm>
            <a:off x="3848100" y="5765800"/>
            <a:ext cx="1414463" cy="0"/>
          </a:xfrm>
          <a:prstGeom prst="line">
            <a:avLst/>
          </a:prstGeom>
          <a:noFill/>
          <a:ln w="2857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67" name="Line 31"/>
          <p:cNvSpPr>
            <a:spLocks noChangeShapeType="1"/>
          </p:cNvSpPr>
          <p:nvPr/>
        </p:nvSpPr>
        <p:spPr bwMode="auto">
          <a:xfrm>
            <a:off x="5526088" y="5765800"/>
            <a:ext cx="1414462" cy="0"/>
          </a:xfrm>
          <a:prstGeom prst="line">
            <a:avLst/>
          </a:prstGeom>
          <a:noFill/>
          <a:ln w="2857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68" name="AutoShape 32"/>
          <p:cNvSpPr>
            <a:spLocks noChangeArrowheads="1"/>
          </p:cNvSpPr>
          <p:nvPr/>
        </p:nvSpPr>
        <p:spPr bwMode="auto">
          <a:xfrm rot="5400000">
            <a:off x="4358481" y="4406107"/>
            <a:ext cx="542925" cy="201612"/>
          </a:xfrm>
          <a:prstGeom prst="rightArrow">
            <a:avLst>
              <a:gd name="adj1" fmla="val 37500"/>
              <a:gd name="adj2" fmla="val 108203"/>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69" name="AutoShape 33"/>
          <p:cNvSpPr>
            <a:spLocks noChangeArrowheads="1"/>
          </p:cNvSpPr>
          <p:nvPr/>
        </p:nvSpPr>
        <p:spPr bwMode="auto">
          <a:xfrm rot="5400000">
            <a:off x="6037263" y="5270500"/>
            <a:ext cx="542925" cy="200025"/>
          </a:xfrm>
          <a:prstGeom prst="rightArrow">
            <a:avLst>
              <a:gd name="adj1" fmla="val 37500"/>
              <a:gd name="adj2" fmla="val 109062"/>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70" name="AutoShape 34"/>
          <p:cNvSpPr>
            <a:spLocks noChangeArrowheads="1"/>
          </p:cNvSpPr>
          <p:nvPr/>
        </p:nvSpPr>
        <p:spPr bwMode="auto">
          <a:xfrm rot="5400000">
            <a:off x="4358481" y="5252245"/>
            <a:ext cx="542925" cy="201612"/>
          </a:xfrm>
          <a:prstGeom prst="rightArrow">
            <a:avLst>
              <a:gd name="adj1" fmla="val 37500"/>
              <a:gd name="adj2" fmla="val 108203"/>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71" name="AutoShape 35"/>
          <p:cNvSpPr>
            <a:spLocks noChangeArrowheads="1"/>
          </p:cNvSpPr>
          <p:nvPr/>
        </p:nvSpPr>
        <p:spPr bwMode="auto">
          <a:xfrm rot="5400000">
            <a:off x="2882900" y="5253038"/>
            <a:ext cx="542925" cy="200025"/>
          </a:xfrm>
          <a:prstGeom prst="rightArrow">
            <a:avLst>
              <a:gd name="adj1" fmla="val 37500"/>
              <a:gd name="adj2" fmla="val 109062"/>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72" name="AutoShape 36"/>
          <p:cNvSpPr>
            <a:spLocks noChangeArrowheads="1"/>
          </p:cNvSpPr>
          <p:nvPr/>
        </p:nvSpPr>
        <p:spPr bwMode="auto">
          <a:xfrm rot="2017037">
            <a:off x="5303838" y="4214813"/>
            <a:ext cx="492125" cy="222250"/>
          </a:xfrm>
          <a:prstGeom prst="rightArrow">
            <a:avLst>
              <a:gd name="adj1" fmla="val 37500"/>
              <a:gd name="adj2" fmla="val 88971"/>
            </a:avLst>
          </a:prstGeom>
          <a:solidFill>
            <a:srgbClr val="33CC33"/>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87173" name="Line 37"/>
          <p:cNvSpPr>
            <a:spLocks noChangeShapeType="1"/>
          </p:cNvSpPr>
          <p:nvPr/>
        </p:nvSpPr>
        <p:spPr bwMode="auto">
          <a:xfrm>
            <a:off x="2436813" y="5765800"/>
            <a:ext cx="0" cy="487363"/>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74" name="Line 38"/>
          <p:cNvSpPr>
            <a:spLocks noChangeShapeType="1"/>
          </p:cNvSpPr>
          <p:nvPr/>
        </p:nvSpPr>
        <p:spPr bwMode="auto">
          <a:xfrm>
            <a:off x="3319463" y="5765800"/>
            <a:ext cx="0" cy="388938"/>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75" name="Line 39"/>
          <p:cNvSpPr>
            <a:spLocks noChangeShapeType="1"/>
          </p:cNvSpPr>
          <p:nvPr/>
        </p:nvSpPr>
        <p:spPr bwMode="auto">
          <a:xfrm>
            <a:off x="4025900" y="5765800"/>
            <a:ext cx="0" cy="487363"/>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76" name="Line 40"/>
          <p:cNvSpPr>
            <a:spLocks noChangeShapeType="1"/>
          </p:cNvSpPr>
          <p:nvPr/>
        </p:nvSpPr>
        <p:spPr bwMode="auto">
          <a:xfrm>
            <a:off x="4997450" y="5765800"/>
            <a:ext cx="0" cy="388938"/>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77" name="Line 41"/>
          <p:cNvSpPr>
            <a:spLocks noChangeShapeType="1"/>
          </p:cNvSpPr>
          <p:nvPr/>
        </p:nvSpPr>
        <p:spPr bwMode="auto">
          <a:xfrm>
            <a:off x="5703888" y="5765800"/>
            <a:ext cx="0" cy="388938"/>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987178" name="Line 42"/>
          <p:cNvSpPr>
            <a:spLocks noChangeShapeType="1"/>
          </p:cNvSpPr>
          <p:nvPr/>
        </p:nvSpPr>
        <p:spPr bwMode="auto">
          <a:xfrm>
            <a:off x="6762750" y="5765800"/>
            <a:ext cx="0" cy="487363"/>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pic>
        <p:nvPicPr>
          <p:cNvPr id="987179"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9150" y="6007100"/>
            <a:ext cx="612775"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7180" name="Picture 4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0213" y="6007100"/>
            <a:ext cx="612775"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7181" name="Picture 4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4275" y="6007100"/>
            <a:ext cx="612775"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7182" name="Picture 4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8363" y="6007100"/>
            <a:ext cx="612775"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7183" name="Picture 4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2738" y="6007100"/>
            <a:ext cx="612775"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7184" name="Picture 4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8900" y="6007100"/>
            <a:ext cx="614363" cy="61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87185" name="Text Box 49"/>
          <p:cNvSpPr txBox="1">
            <a:spLocks noChangeArrowheads="1"/>
          </p:cNvSpPr>
          <p:nvPr/>
        </p:nvSpPr>
        <p:spPr bwMode="auto">
          <a:xfrm>
            <a:off x="2592388" y="5862638"/>
            <a:ext cx="5397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800">
                <a:solidFill>
                  <a:schemeClr val="folHlink"/>
                </a:solidFill>
                <a:ea typeface="黑体" charset="0"/>
                <a:cs typeface="黑体" charset="0"/>
              </a:rPr>
              <a:t>…</a:t>
            </a:r>
          </a:p>
        </p:txBody>
      </p:sp>
      <p:sp>
        <p:nvSpPr>
          <p:cNvPr id="987186" name="Text Box 50"/>
          <p:cNvSpPr txBox="1">
            <a:spLocks noChangeArrowheads="1"/>
          </p:cNvSpPr>
          <p:nvPr/>
        </p:nvSpPr>
        <p:spPr bwMode="auto">
          <a:xfrm>
            <a:off x="5976938" y="5862638"/>
            <a:ext cx="5397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800">
                <a:solidFill>
                  <a:schemeClr val="folHlink"/>
                </a:solidFill>
                <a:ea typeface="黑体" charset="0"/>
                <a:cs typeface="黑体" charset="0"/>
              </a:rPr>
              <a:t>…</a:t>
            </a:r>
          </a:p>
        </p:txBody>
      </p:sp>
      <p:sp>
        <p:nvSpPr>
          <p:cNvPr id="987187" name="Text Box 51"/>
          <p:cNvSpPr txBox="1">
            <a:spLocks noChangeArrowheads="1"/>
          </p:cNvSpPr>
          <p:nvPr/>
        </p:nvSpPr>
        <p:spPr bwMode="auto">
          <a:xfrm>
            <a:off x="4259263" y="5862638"/>
            <a:ext cx="60007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en-US" altLang="zh-CN" sz="2800">
                <a:solidFill>
                  <a:schemeClr val="folHlink"/>
                </a:solidFill>
                <a:ea typeface="黑体" charset="0"/>
                <a:cs typeface="黑体" charset="0"/>
              </a:rPr>
              <a:t>…</a:t>
            </a:r>
          </a:p>
        </p:txBody>
      </p:sp>
      <p:sp>
        <p:nvSpPr>
          <p:cNvPr id="987188" name="Text Box 52"/>
          <p:cNvSpPr txBox="1">
            <a:spLocks noChangeArrowheads="1"/>
          </p:cNvSpPr>
          <p:nvPr/>
        </p:nvSpPr>
        <p:spPr bwMode="auto">
          <a:xfrm>
            <a:off x="4664075" y="2901950"/>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89" name="Text Box 53"/>
          <p:cNvSpPr txBox="1">
            <a:spLocks noChangeArrowheads="1"/>
          </p:cNvSpPr>
          <p:nvPr/>
        </p:nvSpPr>
        <p:spPr bwMode="auto">
          <a:xfrm>
            <a:off x="2994025" y="3789363"/>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90" name="Text Box 54"/>
          <p:cNvSpPr txBox="1">
            <a:spLocks noChangeArrowheads="1"/>
          </p:cNvSpPr>
          <p:nvPr/>
        </p:nvSpPr>
        <p:spPr bwMode="auto">
          <a:xfrm>
            <a:off x="5700713" y="4051300"/>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91" name="Text Box 55"/>
          <p:cNvSpPr txBox="1">
            <a:spLocks noChangeArrowheads="1"/>
          </p:cNvSpPr>
          <p:nvPr/>
        </p:nvSpPr>
        <p:spPr bwMode="auto">
          <a:xfrm>
            <a:off x="4643438" y="5084763"/>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92" name="Text Box 56"/>
          <p:cNvSpPr txBox="1">
            <a:spLocks noChangeArrowheads="1"/>
          </p:cNvSpPr>
          <p:nvPr/>
        </p:nvSpPr>
        <p:spPr bwMode="auto">
          <a:xfrm>
            <a:off x="4637088" y="4267200"/>
            <a:ext cx="742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a:effectLst>
                  <a:outerShdw blurRad="38100" dist="38100" dir="2700000" algn="tl">
                    <a:srgbClr val="000000"/>
                  </a:outerShdw>
                </a:effectLst>
                <a:ea typeface="黑体" charset="0"/>
                <a:cs typeface="黑体" charset="0"/>
              </a:rPr>
              <a:t>1 </a:t>
            </a:r>
            <a:r>
              <a:rPr kumimoji="1" lang="zh-CN" altLang="en-US" sz="2400">
                <a:effectLst>
                  <a:outerShdw blurRad="38100" dist="38100" dir="2700000" algn="tl">
                    <a:srgbClr val="000000"/>
                  </a:outerShdw>
                </a:effectLst>
                <a:ea typeface="黑体" charset="0"/>
                <a:cs typeface="黑体" charset="0"/>
              </a:rPr>
              <a:t>个</a:t>
            </a:r>
          </a:p>
        </p:txBody>
      </p:sp>
      <p:sp>
        <p:nvSpPr>
          <p:cNvPr id="987193" name="Text Box 57"/>
          <p:cNvSpPr txBox="1">
            <a:spLocks noChangeArrowheads="1"/>
          </p:cNvSpPr>
          <p:nvPr/>
        </p:nvSpPr>
        <p:spPr bwMode="auto">
          <a:xfrm>
            <a:off x="4675188" y="2249488"/>
            <a:ext cx="20462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effectLst>
                  <a:outerShdw blurRad="38100" dist="38100" dir="2700000" algn="tl">
                    <a:srgbClr val="000000"/>
                  </a:outerShdw>
                </a:effectLst>
                <a:ea typeface="黑体" charset="0"/>
                <a:cs typeface="黑体" charset="0"/>
              </a:rPr>
              <a:t>发送</a:t>
            </a:r>
            <a:r>
              <a:rPr kumimoji="1" lang="en-US" altLang="zh-CN" sz="2400">
                <a:effectLst>
                  <a:outerShdw blurRad="38100" dist="38100" dir="2700000" algn="tl">
                    <a:srgbClr val="000000"/>
                  </a:outerShdw>
                </a:effectLst>
                <a:ea typeface="黑体" charset="0"/>
                <a:cs typeface="黑体" charset="0"/>
              </a:rPr>
              <a:t> 1 </a:t>
            </a:r>
            <a:r>
              <a:rPr kumimoji="1" lang="zh-CN" altLang="en-US" sz="2400">
                <a:effectLst>
                  <a:outerShdw blurRad="38100" dist="38100" dir="2700000" algn="tl">
                    <a:srgbClr val="000000"/>
                  </a:outerShdw>
                </a:effectLst>
                <a:ea typeface="黑体" charset="0"/>
                <a:cs typeface="黑体" charset="0"/>
              </a:rPr>
              <a:t>次多播</a:t>
            </a:r>
          </a:p>
        </p:txBody>
      </p:sp>
      <p:sp>
        <p:nvSpPr>
          <p:cNvPr id="987194" name="Text Box 58"/>
          <p:cNvSpPr txBox="1">
            <a:spLocks noChangeArrowheads="1"/>
          </p:cNvSpPr>
          <p:nvPr/>
        </p:nvSpPr>
        <p:spPr bwMode="auto">
          <a:xfrm>
            <a:off x="4675188" y="3476625"/>
            <a:ext cx="793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a:effectLst>
                  <a:outerShdw blurRad="38100" dist="38100" dir="2700000" algn="tl">
                    <a:srgbClr val="000000"/>
                  </a:outerShdw>
                </a:effectLst>
                <a:ea typeface="黑体" charset="0"/>
                <a:cs typeface="黑体" charset="0"/>
              </a:rPr>
              <a:t>复制</a:t>
            </a:r>
          </a:p>
        </p:txBody>
      </p:sp>
    </p:spTree>
    <p:extLst>
      <p:ext uri="{BB962C8B-B14F-4D97-AF65-F5344CB8AC3E}">
        <p14:creationId xmlns:p14="http://schemas.microsoft.com/office/powerpoint/2010/main" val="163300804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6</a:t>
            </a:r>
            <a:r>
              <a:rPr lang="zh-CN" altLang="en-US" sz="2400" dirty="0" smtClean="0">
                <a:latin typeface="STXingkai" charset="-122"/>
                <a:ea typeface="STXingkai" charset="-122"/>
                <a:cs typeface="STXingkai" charset="-122"/>
              </a:rPr>
              <a:t>、</a:t>
            </a:r>
            <a:r>
              <a:rPr lang="en-US" altLang="zh-CN" sz="2400" dirty="0" smtClean="0">
                <a:latin typeface="STXingkai" charset="-122"/>
                <a:ea typeface="STXingkai" charset="-122"/>
                <a:cs typeface="STXingkai" charset="-122"/>
              </a:rPr>
              <a:t>IPV6</a:t>
            </a:r>
          </a:p>
          <a:p>
            <a:pPr marL="0" indent="0" defTabSz="914400" eaLnBrk="1" fontAlgn="auto" hangingPunct="1">
              <a:spcBef>
                <a:spcPts val="0"/>
              </a:spcBef>
              <a:spcAft>
                <a:spcPts val="0"/>
              </a:spcAft>
              <a:buNone/>
            </a:pPr>
            <a:r>
              <a:rPr lang="en-US" altLang="zh-CN" sz="2400" dirty="0" smtClean="0">
                <a:latin typeface="STXingkai" charset="-122"/>
                <a:ea typeface="STXingkai" charset="-122"/>
                <a:cs typeface="STXingkai" charset="-122"/>
              </a:rPr>
              <a:t>7</a:t>
            </a:r>
            <a:r>
              <a:rPr lang="zh-CN" altLang="en-US" sz="2400" dirty="0" smtClean="0">
                <a:latin typeface="STXingkai" charset="-122"/>
                <a:ea typeface="STXingkai" charset="-122"/>
                <a:cs typeface="STXingkai" charset="-122"/>
              </a:rPr>
              <a:t>、</a:t>
            </a:r>
            <a:r>
              <a:rPr lang="en-US" altLang="zh-CN" sz="2400" dirty="0" err="1">
                <a:latin typeface="STXingkai" charset="-122"/>
                <a:ea typeface="STXingkai" charset="-122"/>
                <a:cs typeface="STXingkai" charset="-122"/>
              </a:rPr>
              <a:t>Ip</a:t>
            </a:r>
            <a:r>
              <a:rPr lang="zh-CN" altLang="en-US" sz="2400" dirty="0">
                <a:latin typeface="STXingkai" charset="-122"/>
                <a:ea typeface="STXingkai" charset="-122"/>
                <a:cs typeface="STXingkai" charset="-122"/>
              </a:rPr>
              <a:t>多播：什么是多播？多播的优点？</a:t>
            </a:r>
            <a:r>
              <a:rPr lang="zh-CN" altLang="en-US" sz="2400" dirty="0">
                <a:solidFill>
                  <a:srgbClr val="FF0000"/>
                </a:solidFill>
                <a:latin typeface="STXingkai" charset="-122"/>
                <a:ea typeface="STXingkai" charset="-122"/>
                <a:cs typeface="STXingkai" charset="-122"/>
              </a:rPr>
              <a:t>什么是广播？广播</a:t>
            </a:r>
            <a:r>
              <a:rPr lang="en-US" altLang="zh-CN" sz="2400" dirty="0">
                <a:solidFill>
                  <a:srgbClr val="FF0000"/>
                </a:solidFill>
                <a:latin typeface="STXingkai" charset="-122"/>
                <a:ea typeface="STXingkai" charset="-122"/>
                <a:cs typeface="STXingkai" charset="-122"/>
              </a:rPr>
              <a:t>VS.</a:t>
            </a:r>
            <a:r>
              <a:rPr lang="zh-CN" altLang="en-US" sz="2400" dirty="0">
                <a:solidFill>
                  <a:srgbClr val="FF0000"/>
                </a:solidFill>
                <a:latin typeface="STXingkai" charset="-122"/>
                <a:ea typeface="STXingkai" charset="-122"/>
                <a:cs typeface="STXingkai" charset="-122"/>
              </a:rPr>
              <a:t>多播</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22802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18098" y="1295400"/>
            <a:ext cx="2914396" cy="2048382"/>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0" rIns="0" bIns="0" rtlCol="0">
            <a:noAutofit/>
          </a:bodyPr>
          <a:lstStyle/>
          <a:p>
            <a:pPr marL="22860" algn="l">
              <a:lnSpc>
                <a:spcPts val="4660"/>
              </a:lnSpc>
            </a:pPr>
            <a:r>
              <a:rPr sz="4000" b="1" spc="-30" dirty="0" smtClean="0">
                <a:solidFill>
                  <a:schemeClr val="tx1"/>
                </a:solidFill>
                <a:latin typeface="黑体"/>
                <a:cs typeface="黑体"/>
              </a:rPr>
              <a:t>通</a:t>
            </a:r>
            <a:r>
              <a:rPr sz="4000" b="1" spc="-40" dirty="0" smtClean="0">
                <a:solidFill>
                  <a:schemeClr val="tx1"/>
                </a:solidFill>
                <a:latin typeface="黑体"/>
                <a:cs typeface="黑体"/>
              </a:rPr>
              <a:t>过总</a:t>
            </a:r>
            <a:r>
              <a:rPr sz="4000" b="1" spc="-25" dirty="0" smtClean="0">
                <a:solidFill>
                  <a:schemeClr val="tx1"/>
                </a:solidFill>
                <a:latin typeface="黑体"/>
                <a:cs typeface="黑体"/>
              </a:rPr>
              <a:t>线</a:t>
            </a:r>
            <a:r>
              <a:rPr sz="4000" b="1" spc="-40" dirty="0" smtClean="0">
                <a:solidFill>
                  <a:schemeClr val="tx1"/>
                </a:solidFill>
                <a:latin typeface="黑体"/>
                <a:cs typeface="黑体"/>
              </a:rPr>
              <a:t>交换</a:t>
            </a:r>
            <a:endParaRPr sz="4000" b="1" dirty="0">
              <a:solidFill>
                <a:schemeClr val="tx1"/>
              </a:solidFill>
              <a:latin typeface="黑体"/>
              <a:cs typeface="黑体"/>
            </a:endParaRPr>
          </a:p>
        </p:txBody>
      </p:sp>
      <p:sp>
        <p:nvSpPr>
          <p:cNvPr id="4" name="object 4"/>
          <p:cNvSpPr txBox="1"/>
          <p:nvPr/>
        </p:nvSpPr>
        <p:spPr>
          <a:xfrm>
            <a:off x="474064" y="1961897"/>
            <a:ext cx="5317135" cy="3665854"/>
          </a:xfrm>
          <a:prstGeom prst="rect">
            <a:avLst/>
          </a:prstGeom>
        </p:spPr>
        <p:txBody>
          <a:bodyPr vert="horz" wrap="square" lIns="0" tIns="0" rIns="0" bIns="0" rtlCol="0">
            <a:noAutofit/>
          </a:bodyPr>
          <a:lstStyle/>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5" dirty="0" smtClean="0">
                <a:latin typeface="宋体"/>
                <a:cs typeface="宋体"/>
              </a:rPr>
              <a:t>数据报经过共享的总线从输入</a:t>
            </a:r>
            <a:endParaRPr sz="2800" dirty="0">
              <a:latin typeface="宋体"/>
              <a:cs typeface="宋体"/>
            </a:endParaRPr>
          </a:p>
          <a:p>
            <a:pPr marL="355600">
              <a:lnSpc>
                <a:spcPts val="3145"/>
              </a:lnSpc>
            </a:pPr>
            <a:r>
              <a:rPr sz="2800" spc="-30" dirty="0" smtClean="0">
                <a:latin typeface="宋体"/>
                <a:cs typeface="宋体"/>
              </a:rPr>
              <a:t>端口内存到输出端口内存</a:t>
            </a:r>
            <a:endParaRPr sz="2800" dirty="0">
              <a:latin typeface="宋体"/>
              <a:cs typeface="宋体"/>
            </a:endParaRPr>
          </a:p>
          <a:p>
            <a:pPr>
              <a:lnSpc>
                <a:spcPts val="650"/>
              </a:lnSpc>
              <a:spcBef>
                <a:spcPts val="22"/>
              </a:spcBef>
            </a:pPr>
            <a:endParaRPr sz="650" dirty="0"/>
          </a:p>
          <a:p>
            <a:pPr marL="469900" indent="-457200">
              <a:lnSpc>
                <a:spcPct val="100000"/>
              </a:lnSpc>
              <a:buClr>
                <a:srgbClr val="006FC0"/>
              </a:buClr>
              <a:buSzPct val="69642"/>
              <a:buFont typeface="Wingdings" panose="05000000000000000000" pitchFamily="2" charset="2"/>
              <a:buChar char="p"/>
              <a:tabLst>
                <a:tab pos="355600" algn="l"/>
                <a:tab pos="4199255" algn="l"/>
              </a:tabLst>
            </a:pPr>
            <a:r>
              <a:rPr sz="2800" spc="-30" dirty="0" smtClean="0">
                <a:solidFill>
                  <a:srgbClr val="FF0000"/>
                </a:solidFill>
                <a:latin typeface="宋体"/>
                <a:cs typeface="宋体"/>
              </a:rPr>
              <a:t>总线竞争</a:t>
            </a:r>
            <a:r>
              <a:rPr sz="2800" spc="-15" dirty="0" smtClean="0">
                <a:solidFill>
                  <a:srgbClr val="FF0000"/>
                </a:solidFill>
                <a:latin typeface="Calibri"/>
                <a:cs typeface="Calibri"/>
              </a:rPr>
              <a:t>bus</a:t>
            </a:r>
            <a:r>
              <a:rPr sz="2800" spc="20" dirty="0" smtClean="0">
                <a:solidFill>
                  <a:srgbClr val="FF0000"/>
                </a:solidFill>
                <a:latin typeface="Calibri"/>
                <a:cs typeface="Calibri"/>
              </a:rPr>
              <a:t> </a:t>
            </a:r>
            <a:r>
              <a:rPr sz="2800" spc="-35" dirty="0" smtClean="0">
                <a:solidFill>
                  <a:srgbClr val="FF0000"/>
                </a:solidFill>
                <a:latin typeface="Calibri"/>
                <a:cs typeface="Calibri"/>
              </a:rPr>
              <a:t>c</a:t>
            </a:r>
            <a:r>
              <a:rPr sz="2800" spc="-15" dirty="0" smtClean="0">
                <a:solidFill>
                  <a:srgbClr val="FF0000"/>
                </a:solidFill>
                <a:latin typeface="Calibri"/>
                <a:cs typeface="Calibri"/>
              </a:rPr>
              <a:t>o</a:t>
            </a:r>
            <a:r>
              <a:rPr sz="2800" spc="-45" dirty="0" smtClean="0">
                <a:solidFill>
                  <a:srgbClr val="FF0000"/>
                </a:solidFill>
                <a:latin typeface="Calibri"/>
                <a:cs typeface="Calibri"/>
              </a:rPr>
              <a:t>n</a:t>
            </a:r>
            <a:r>
              <a:rPr sz="2800" spc="-35" dirty="0" smtClean="0">
                <a:solidFill>
                  <a:srgbClr val="FF0000"/>
                </a:solidFill>
                <a:latin typeface="Calibri"/>
                <a:cs typeface="Calibri"/>
              </a:rPr>
              <a:t>t</a:t>
            </a:r>
            <a:r>
              <a:rPr sz="2800" spc="-15" dirty="0" smtClean="0">
                <a:solidFill>
                  <a:srgbClr val="FF0000"/>
                </a:solidFill>
                <a:latin typeface="Calibri"/>
                <a:cs typeface="Calibri"/>
              </a:rPr>
              <a:t>e</a:t>
            </a:r>
            <a:r>
              <a:rPr sz="2800" spc="-45" dirty="0" smtClean="0">
                <a:solidFill>
                  <a:srgbClr val="FF0000"/>
                </a:solidFill>
                <a:latin typeface="Calibri"/>
                <a:cs typeface="Calibri"/>
              </a:rPr>
              <a:t>n</a:t>
            </a:r>
            <a:r>
              <a:rPr sz="2800" spc="-15" dirty="0" smtClean="0">
                <a:solidFill>
                  <a:srgbClr val="FF0000"/>
                </a:solidFill>
                <a:latin typeface="Calibri"/>
                <a:cs typeface="Calibri"/>
              </a:rPr>
              <a:t>tio</a:t>
            </a:r>
            <a:r>
              <a:rPr sz="2800" spc="-25" dirty="0" smtClean="0">
                <a:solidFill>
                  <a:srgbClr val="FF0000"/>
                </a:solidFill>
                <a:latin typeface="Calibri"/>
                <a:cs typeface="Calibri"/>
              </a:rPr>
              <a:t>n</a:t>
            </a:r>
            <a:r>
              <a:rPr sz="2800" spc="-10" dirty="0" smtClean="0">
                <a:solidFill>
                  <a:srgbClr val="FF0000"/>
                </a:solidFill>
                <a:latin typeface="Calibri"/>
                <a:cs typeface="Calibri"/>
              </a:rPr>
              <a:t>:	</a:t>
            </a:r>
            <a:r>
              <a:rPr sz="2800" spc="-30" dirty="0" smtClean="0">
                <a:latin typeface="宋体"/>
                <a:cs typeface="宋体"/>
              </a:rPr>
              <a:t>交换</a:t>
            </a:r>
            <a:endParaRPr sz="2800" dirty="0">
              <a:latin typeface="宋体"/>
              <a:cs typeface="宋体"/>
            </a:endParaRPr>
          </a:p>
          <a:p>
            <a:pPr marL="355600">
              <a:lnSpc>
                <a:spcPct val="100000"/>
              </a:lnSpc>
            </a:pPr>
            <a:r>
              <a:rPr sz="2800" spc="-35" dirty="0" smtClean="0">
                <a:latin typeface="宋体"/>
                <a:cs typeface="宋体"/>
              </a:rPr>
              <a:t>速度受限于总线带宽</a:t>
            </a:r>
            <a:endParaRPr sz="2800" dirty="0">
              <a:latin typeface="宋体"/>
              <a:cs typeface="宋体"/>
            </a:endParaRPr>
          </a:p>
          <a:p>
            <a:pPr>
              <a:lnSpc>
                <a:spcPts val="650"/>
              </a:lnSpc>
              <a:spcBef>
                <a:spcPts val="21"/>
              </a:spcBef>
            </a:pPr>
            <a:endParaRPr sz="650" dirty="0"/>
          </a:p>
          <a:p>
            <a:pPr marL="469900" indent="-457200">
              <a:lnSpc>
                <a:spcPct val="100000"/>
              </a:lnSpc>
              <a:buClr>
                <a:srgbClr val="006FC0"/>
              </a:buClr>
              <a:buSzPct val="69642"/>
              <a:buFont typeface="Wingdings" panose="05000000000000000000" pitchFamily="2" charset="2"/>
              <a:buChar char="p"/>
              <a:tabLst>
                <a:tab pos="355600" algn="l"/>
              </a:tabLst>
            </a:pPr>
            <a:r>
              <a:rPr sz="2800" spc="-15" dirty="0" smtClean="0">
                <a:latin typeface="Calibri"/>
                <a:cs typeface="Calibri"/>
              </a:rPr>
              <a:t>1 </a:t>
            </a:r>
            <a:r>
              <a:rPr sz="2800" spc="-20" dirty="0" smtClean="0">
                <a:latin typeface="Calibri"/>
                <a:cs typeface="Calibri"/>
              </a:rPr>
              <a:t>Gb</a:t>
            </a:r>
            <a:r>
              <a:rPr sz="2800" spc="-40" dirty="0" smtClean="0">
                <a:latin typeface="Calibri"/>
                <a:cs typeface="Calibri"/>
              </a:rPr>
              <a:t>p</a:t>
            </a:r>
            <a:r>
              <a:rPr sz="2800" spc="-15" dirty="0" smtClean="0">
                <a:latin typeface="Calibri"/>
                <a:cs typeface="Calibri"/>
              </a:rPr>
              <a:t>s</a:t>
            </a:r>
            <a:r>
              <a:rPr sz="2800" spc="25" dirty="0" smtClean="0">
                <a:latin typeface="Calibri"/>
                <a:cs typeface="Calibri"/>
              </a:rPr>
              <a:t> </a:t>
            </a:r>
            <a:r>
              <a:rPr sz="2800" spc="-30" dirty="0" smtClean="0">
                <a:latin typeface="宋体"/>
                <a:cs typeface="宋体"/>
              </a:rPr>
              <a:t>总线</a:t>
            </a:r>
            <a:r>
              <a:rPr sz="2800" spc="-10" dirty="0" smtClean="0">
                <a:latin typeface="Calibri"/>
                <a:cs typeface="Calibri"/>
              </a:rPr>
              <a:t>,</a:t>
            </a:r>
            <a:r>
              <a:rPr sz="2800" spc="10" dirty="0" smtClean="0">
                <a:latin typeface="Calibri"/>
                <a:cs typeface="Calibri"/>
              </a:rPr>
              <a:t> </a:t>
            </a:r>
            <a:r>
              <a:rPr lang="en-US" sz="2800" spc="10" dirty="0" smtClean="0">
                <a:latin typeface="Calibri"/>
                <a:cs typeface="Calibri"/>
              </a:rPr>
              <a:t>代表：</a:t>
            </a:r>
            <a:r>
              <a:rPr sz="2800" spc="-15" dirty="0" smtClean="0">
                <a:latin typeface="Calibri"/>
                <a:cs typeface="Calibri"/>
              </a:rPr>
              <a:t>C</a:t>
            </a:r>
            <a:r>
              <a:rPr sz="2800" spc="-20" dirty="0" smtClean="0">
                <a:latin typeface="Calibri"/>
                <a:cs typeface="Calibri"/>
              </a:rPr>
              <a:t>i</a:t>
            </a:r>
            <a:r>
              <a:rPr sz="2800" spc="-15" dirty="0" smtClean="0">
                <a:latin typeface="Calibri"/>
                <a:cs typeface="Calibri"/>
              </a:rPr>
              <a:t>s</a:t>
            </a:r>
            <a:r>
              <a:rPr sz="2800" spc="-35" dirty="0" smtClean="0">
                <a:latin typeface="Calibri"/>
                <a:cs typeface="Calibri"/>
              </a:rPr>
              <a:t>c</a:t>
            </a:r>
            <a:r>
              <a:rPr sz="2800" spc="-15" dirty="0" smtClean="0">
                <a:latin typeface="Calibri"/>
                <a:cs typeface="Calibri"/>
              </a:rPr>
              <a:t>o</a:t>
            </a:r>
            <a:r>
              <a:rPr sz="2800" spc="15" dirty="0" smtClean="0">
                <a:latin typeface="Calibri"/>
                <a:cs typeface="Calibri"/>
              </a:rPr>
              <a:t> </a:t>
            </a:r>
            <a:r>
              <a:rPr sz="2800" spc="-15" dirty="0" smtClean="0">
                <a:latin typeface="Calibri"/>
                <a:cs typeface="Calibri"/>
              </a:rPr>
              <a:t>1900</a:t>
            </a:r>
            <a:endParaRPr sz="2800" dirty="0">
              <a:latin typeface="Calibri"/>
              <a:cs typeface="Calibri"/>
            </a:endParaRPr>
          </a:p>
          <a:p>
            <a:pPr>
              <a:lnSpc>
                <a:spcPts val="700"/>
              </a:lnSpc>
              <a:spcBef>
                <a:spcPts val="2"/>
              </a:spcBef>
            </a:pPr>
            <a:endParaRPr sz="700" dirty="0"/>
          </a:p>
          <a:p>
            <a:pPr marL="355600" marR="12700" indent="-342900" algn="just">
              <a:lnSpc>
                <a:spcPct val="991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2800" spc="-20" dirty="0" smtClean="0">
                <a:latin typeface="Calibri"/>
                <a:cs typeface="Calibri"/>
              </a:rPr>
              <a:t>32Gb</a:t>
            </a:r>
            <a:r>
              <a:rPr sz="2800" spc="-40" dirty="0" smtClean="0">
                <a:latin typeface="Calibri"/>
                <a:cs typeface="Calibri"/>
              </a:rPr>
              <a:t>p</a:t>
            </a:r>
            <a:r>
              <a:rPr sz="2800" spc="-20" dirty="0" smtClean="0">
                <a:latin typeface="Calibri"/>
                <a:cs typeface="Calibri"/>
              </a:rPr>
              <a:t>s</a:t>
            </a:r>
            <a:r>
              <a:rPr sz="2800" spc="-30" dirty="0" smtClean="0">
                <a:latin typeface="宋体"/>
                <a:cs typeface="宋体"/>
              </a:rPr>
              <a:t>总线，</a:t>
            </a:r>
            <a:r>
              <a:rPr lang="zh-CN" altLang="en-US" sz="2800" spc="-30" dirty="0" smtClean="0">
                <a:latin typeface="宋体"/>
                <a:cs typeface="宋体"/>
              </a:rPr>
              <a:t>代表：</a:t>
            </a:r>
            <a:r>
              <a:rPr sz="2800" spc="-15" dirty="0" smtClean="0">
                <a:latin typeface="Calibri"/>
                <a:cs typeface="Calibri"/>
              </a:rPr>
              <a:t>Cis</a:t>
            </a:r>
            <a:r>
              <a:rPr sz="2800" spc="-35" dirty="0" smtClean="0">
                <a:latin typeface="Calibri"/>
                <a:cs typeface="Calibri"/>
              </a:rPr>
              <a:t>c</a:t>
            </a:r>
            <a:r>
              <a:rPr sz="2800" spc="-15" dirty="0" smtClean="0">
                <a:latin typeface="Calibri"/>
                <a:cs typeface="Calibri"/>
              </a:rPr>
              <a:t>o</a:t>
            </a:r>
            <a:r>
              <a:rPr sz="2800" spc="-5" dirty="0" smtClean="0">
                <a:latin typeface="Calibri"/>
                <a:cs typeface="Calibri"/>
              </a:rPr>
              <a:t>5</a:t>
            </a:r>
            <a:r>
              <a:rPr sz="2800" spc="-10" dirty="0" smtClean="0">
                <a:latin typeface="Calibri"/>
                <a:cs typeface="Calibri"/>
              </a:rPr>
              <a:t>6</a:t>
            </a:r>
            <a:r>
              <a:rPr sz="2800" spc="-15" dirty="0" smtClean="0">
                <a:latin typeface="Calibri"/>
                <a:cs typeface="Calibri"/>
              </a:rPr>
              <a:t>0</a:t>
            </a:r>
            <a:r>
              <a:rPr sz="2800" spc="-10" dirty="0" smtClean="0">
                <a:latin typeface="Calibri"/>
                <a:cs typeface="Calibri"/>
              </a:rPr>
              <a:t>0</a:t>
            </a:r>
            <a:r>
              <a:rPr lang="zh-CN" altLang="en-US" sz="2800" spc="-10" dirty="0">
                <a:latin typeface="Calibri"/>
                <a:cs typeface="Calibri"/>
              </a:rPr>
              <a:t>，</a:t>
            </a:r>
            <a:r>
              <a:rPr sz="2800" spc="50" dirty="0" smtClean="0">
                <a:latin typeface="Calibri"/>
                <a:cs typeface="Calibri"/>
              </a:rPr>
              <a:t> </a:t>
            </a:r>
            <a:r>
              <a:rPr sz="2800" spc="-30" dirty="0" smtClean="0">
                <a:latin typeface="宋体"/>
                <a:cs typeface="宋体"/>
              </a:rPr>
              <a:t>足够</a:t>
            </a:r>
            <a:r>
              <a:rPr sz="2800" spc="-35" dirty="0" smtClean="0">
                <a:latin typeface="宋体"/>
                <a:cs typeface="宋体"/>
              </a:rPr>
              <a:t>的速度，对于小型企业路由器</a:t>
            </a:r>
            <a:r>
              <a:rPr sz="2800" spc="-20" dirty="0" smtClean="0">
                <a:latin typeface="宋体"/>
                <a:cs typeface="宋体"/>
              </a:rPr>
              <a:t> </a:t>
            </a:r>
            <a:r>
              <a:rPr sz="2800" spc="-15" dirty="0" smtClean="0">
                <a:latin typeface="Calibri"/>
                <a:cs typeface="Calibri"/>
              </a:rPr>
              <a:t>(not</a:t>
            </a:r>
            <a:r>
              <a:rPr sz="2800" spc="-5" dirty="0" smtClean="0">
                <a:latin typeface="Calibri"/>
                <a:cs typeface="Calibri"/>
              </a:rPr>
              <a:t> </a:t>
            </a:r>
            <a:r>
              <a:rPr sz="2800" spc="-45" dirty="0" smtClean="0">
                <a:latin typeface="Calibri"/>
                <a:cs typeface="Calibri"/>
              </a:rPr>
              <a:t>r</a:t>
            </a:r>
            <a:r>
              <a:rPr sz="2800" spc="-15" dirty="0" smtClean="0">
                <a:latin typeface="Calibri"/>
                <a:cs typeface="Calibri"/>
              </a:rPr>
              <a:t>egional or</a:t>
            </a:r>
            <a:r>
              <a:rPr sz="2800" spc="-5" dirty="0" smtClean="0">
                <a:latin typeface="Calibri"/>
                <a:cs typeface="Calibri"/>
              </a:rPr>
              <a:t> </a:t>
            </a:r>
            <a:r>
              <a:rPr sz="2800" spc="-15" dirty="0" smtClean="0">
                <a:latin typeface="Calibri"/>
                <a:cs typeface="Calibri"/>
              </a:rPr>
              <a:t>backbone)</a:t>
            </a:r>
            <a:endParaRPr sz="2800" dirty="0">
              <a:latin typeface="Calibri"/>
              <a:cs typeface="Calibri"/>
            </a:endParaRPr>
          </a:p>
        </p:txBody>
      </p:sp>
    </p:spTree>
    <p:extLst>
      <p:ext uri="{BB962C8B-B14F-4D97-AF65-F5344CB8AC3E}">
        <p14:creationId xmlns:p14="http://schemas.microsoft.com/office/powerpoint/2010/main" val="91524160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071" rIns="0" bIns="0" rtlCol="0">
            <a:noAutofit/>
          </a:bodyPr>
          <a:lstStyle/>
          <a:p>
            <a:pPr marL="97155" algn="l">
              <a:lnSpc>
                <a:spcPts val="4560"/>
              </a:lnSpc>
            </a:pPr>
            <a:r>
              <a:rPr sz="4000" b="1" spc="-35" dirty="0" smtClean="0">
                <a:solidFill>
                  <a:schemeClr val="tx1"/>
                </a:solidFill>
                <a:latin typeface="黑体"/>
                <a:cs typeface="黑体"/>
              </a:rPr>
              <a:t>广</a:t>
            </a:r>
            <a:r>
              <a:rPr sz="4000" b="1" spc="-40" dirty="0" smtClean="0">
                <a:solidFill>
                  <a:schemeClr val="tx1"/>
                </a:solidFill>
                <a:latin typeface="黑体"/>
                <a:cs typeface="黑体"/>
              </a:rPr>
              <a:t>播和</a:t>
            </a:r>
            <a:r>
              <a:rPr sz="4000" b="1" spc="-35" dirty="0" smtClean="0">
                <a:solidFill>
                  <a:schemeClr val="tx1"/>
                </a:solidFill>
                <a:latin typeface="黑体"/>
                <a:cs typeface="黑体"/>
              </a:rPr>
              <a:t>多</a:t>
            </a:r>
            <a:r>
              <a:rPr sz="4000" b="1" spc="-40" dirty="0" smtClean="0">
                <a:solidFill>
                  <a:schemeClr val="tx1"/>
                </a:solidFill>
                <a:latin typeface="黑体"/>
                <a:cs typeface="黑体"/>
              </a:rPr>
              <a:t>播选路</a:t>
            </a:r>
            <a:endParaRPr sz="4000" b="1" dirty="0">
              <a:solidFill>
                <a:schemeClr val="tx1"/>
              </a:solidFill>
              <a:latin typeface="黑体"/>
              <a:cs typeface="黑体"/>
            </a:endParaRPr>
          </a:p>
        </p:txBody>
      </p:sp>
      <p:sp>
        <p:nvSpPr>
          <p:cNvPr id="3" name="object 3"/>
          <p:cNvSpPr txBox="1"/>
          <p:nvPr/>
        </p:nvSpPr>
        <p:spPr>
          <a:xfrm>
            <a:off x="457200" y="1485391"/>
            <a:ext cx="8458200" cy="3862704"/>
          </a:xfrm>
          <a:prstGeom prst="rect">
            <a:avLst/>
          </a:prstGeom>
        </p:spPr>
        <p:txBody>
          <a:bodyPr vert="horz" wrap="square" lIns="0" tIns="0" rIns="0" bIns="0" rtlCol="0">
            <a:noAutofit/>
          </a:bodyPr>
          <a:lstStyle/>
          <a:p>
            <a:pPr marL="12065" marR="3068955" algn="ctr">
              <a:lnSpc>
                <a:spcPct val="100000"/>
              </a:lnSpc>
              <a:buClr>
                <a:srgbClr val="006FC0"/>
              </a:buClr>
              <a:buSzPct val="69642"/>
              <a:tabLst>
                <a:tab pos="355600" algn="l"/>
              </a:tabLst>
            </a:pPr>
            <a:r>
              <a:rPr sz="2800" spc="-30" dirty="0" smtClean="0">
                <a:solidFill>
                  <a:srgbClr val="FF0000"/>
                </a:solidFill>
                <a:latin typeface="宋体"/>
                <a:cs typeface="宋体"/>
              </a:rPr>
              <a:t>广播选路</a:t>
            </a:r>
            <a:r>
              <a:rPr sz="2800" spc="-570" dirty="0" smtClean="0">
                <a:solidFill>
                  <a:srgbClr val="FF0000"/>
                </a:solidFill>
                <a:latin typeface="宋体"/>
                <a:cs typeface="宋体"/>
              </a:rPr>
              <a:t> </a:t>
            </a:r>
            <a:r>
              <a:rPr sz="2800" spc="-15" dirty="0" smtClean="0">
                <a:solidFill>
                  <a:srgbClr val="FF0000"/>
                </a:solidFill>
                <a:latin typeface="Comic Sans MS"/>
                <a:cs typeface="Comic Sans MS"/>
              </a:rPr>
              <a:t>Broadcast</a:t>
            </a:r>
            <a:r>
              <a:rPr lang="zh-CN" altLang="en-US" sz="2800" spc="30" dirty="0" smtClean="0">
                <a:solidFill>
                  <a:srgbClr val="FF0000"/>
                </a:solidFill>
                <a:latin typeface="Comic Sans MS"/>
                <a:cs typeface="Comic Sans MS"/>
              </a:rPr>
              <a:t> </a:t>
            </a:r>
            <a:r>
              <a:rPr sz="2800" spc="-15" dirty="0" smtClean="0">
                <a:solidFill>
                  <a:srgbClr val="FF0000"/>
                </a:solidFill>
                <a:latin typeface="Comic Sans MS"/>
                <a:cs typeface="Comic Sans MS"/>
              </a:rPr>
              <a:t>routing</a:t>
            </a:r>
            <a:endParaRPr sz="2800" dirty="0">
              <a:latin typeface="Comic Sans MS"/>
              <a:cs typeface="Comic Sans MS"/>
            </a:endParaRPr>
          </a:p>
          <a:p>
            <a:pPr>
              <a:lnSpc>
                <a:spcPts val="950"/>
              </a:lnSpc>
              <a:spcBef>
                <a:spcPts val="22"/>
              </a:spcBef>
              <a:buClr>
                <a:srgbClr val="006FC0"/>
              </a:buClr>
              <a:buFont typeface="Wingdings"/>
              <a:buChar char="□"/>
            </a:pPr>
            <a:endParaRPr sz="950" dirty="0"/>
          </a:p>
          <a:p>
            <a:pPr marL="812165" marR="168275" indent="-342900">
              <a:lnSpc>
                <a:spcPts val="2720"/>
              </a:lnSpc>
              <a:buClr>
                <a:schemeClr val="tx1"/>
              </a:buClr>
              <a:buSzPct val="80000"/>
              <a:buFont typeface="Wingdings" pitchFamily="2" charset="2"/>
              <a:buChar char="l"/>
              <a:tabLst>
                <a:tab pos="756285" algn="l"/>
              </a:tabLst>
            </a:pPr>
            <a:r>
              <a:rPr sz="2400" spc="10" dirty="0" err="1" smtClean="0">
                <a:latin typeface="宋体"/>
                <a:cs typeface="宋体"/>
              </a:rPr>
              <a:t>一种把分组从一个源节点递送到网络中所有其他节点</a:t>
            </a:r>
            <a:r>
              <a:rPr sz="2400" spc="10" dirty="0" smtClean="0">
                <a:latin typeface="宋体"/>
                <a:cs typeface="宋体"/>
              </a:rPr>
              <a:t> </a:t>
            </a:r>
            <a:r>
              <a:rPr sz="2400" spc="10" dirty="0" err="1" smtClean="0">
                <a:latin typeface="宋体"/>
                <a:cs typeface="宋体"/>
              </a:rPr>
              <a:t>的服务</a:t>
            </a:r>
            <a:endParaRPr sz="2400" dirty="0">
              <a:latin typeface="宋体"/>
              <a:cs typeface="宋体"/>
            </a:endParaRPr>
          </a:p>
          <a:p>
            <a:pPr marL="171450" indent="-171450">
              <a:lnSpc>
                <a:spcPts val="2220"/>
              </a:lnSpc>
              <a:spcBef>
                <a:spcPts val="13"/>
              </a:spcBef>
              <a:buClr>
                <a:schemeClr val="tx1"/>
              </a:buClr>
              <a:buSzPct val="80000"/>
              <a:buFont typeface="Wingdings" pitchFamily="2" charset="2"/>
              <a:buChar char="l"/>
            </a:pPr>
            <a:endParaRPr sz="500" dirty="0"/>
          </a:p>
          <a:p>
            <a:pPr marL="812165" lvl="1" indent="-342900">
              <a:lnSpc>
                <a:spcPts val="2220"/>
              </a:lnSpc>
              <a:buClr>
                <a:schemeClr val="tx1"/>
              </a:buClr>
              <a:buSzPct val="80000"/>
              <a:buFont typeface="Wingdings" pitchFamily="2" charset="2"/>
              <a:buChar char="l"/>
              <a:tabLst>
                <a:tab pos="756285" algn="l"/>
              </a:tabLst>
            </a:pPr>
            <a:r>
              <a:rPr sz="2400" spc="10" dirty="0">
                <a:latin typeface="宋体"/>
                <a:cs typeface="宋体"/>
              </a:rPr>
              <a:t>应用例子：P2P Gnutella等</a:t>
            </a:r>
          </a:p>
          <a:p>
            <a:pPr lvl="1">
              <a:lnSpc>
                <a:spcPts val="2220"/>
              </a:lnSpc>
              <a:buClr>
                <a:srgbClr val="7E7E7E"/>
              </a:buClr>
              <a:buFont typeface="Verdana"/>
              <a:buChar char="●"/>
            </a:pPr>
            <a:r>
              <a:rPr lang="zh-CN" altLang="en-US" sz="1600" dirty="0" smtClean="0"/>
              <a:t> </a:t>
            </a:r>
            <a:r>
              <a:rPr lang="en-US" altLang="zh-CN" sz="1600" dirty="0" smtClean="0"/>
              <a:t>Gnutella</a:t>
            </a:r>
            <a:r>
              <a:rPr lang="zh-CN" altLang="en-US" sz="1600" dirty="0" smtClean="0"/>
              <a:t>：</a:t>
            </a:r>
            <a:r>
              <a:rPr lang="en-US" altLang="zh-CN" sz="1600" dirty="0"/>
              <a:t>2000</a:t>
            </a:r>
            <a:r>
              <a:rPr lang="zh-CN" altLang="en-US" sz="1600" dirty="0"/>
              <a:t>.</a:t>
            </a:r>
            <a:r>
              <a:rPr lang="en-US" altLang="zh-CN" sz="1600" dirty="0"/>
              <a:t>3.14</a:t>
            </a:r>
            <a:r>
              <a:rPr lang="en-US" altLang="zh-CN" sz="1600" dirty="0" smtClean="0"/>
              <a:t>,</a:t>
            </a:r>
            <a:r>
              <a:rPr lang="zh-CN" altLang="en-US" sz="1600" dirty="0" smtClean="0"/>
              <a:t>  </a:t>
            </a:r>
            <a:r>
              <a:rPr lang="en-US" altLang="zh-CN" sz="1600" dirty="0" smtClean="0"/>
              <a:t>AOL</a:t>
            </a:r>
            <a:r>
              <a:rPr lang="zh-CN" altLang="en-US" sz="1600" dirty="0"/>
              <a:t>（</a:t>
            </a:r>
            <a:r>
              <a:rPr lang="en-US" altLang="zh-CN" sz="1600" dirty="0"/>
              <a:t>American</a:t>
            </a:r>
            <a:r>
              <a:rPr lang="zh-CN" altLang="en-US" sz="1600" dirty="0"/>
              <a:t> </a:t>
            </a:r>
            <a:r>
              <a:rPr lang="en-US" altLang="zh-CN" sz="1600" dirty="0"/>
              <a:t>Online</a:t>
            </a:r>
            <a:r>
              <a:rPr lang="zh-CN" altLang="en-US" sz="1600" dirty="0"/>
              <a:t>，因特网服务提供商）和华纳</a:t>
            </a:r>
            <a:r>
              <a:rPr lang="en-US" altLang="zh-CN" sz="1600" dirty="0"/>
              <a:t>,</a:t>
            </a:r>
            <a:r>
              <a:rPr lang="zh-CN" altLang="en-US" sz="1600" dirty="0"/>
              <a:t> </a:t>
            </a:r>
            <a:r>
              <a:rPr lang="en-US" altLang="zh-CN" sz="1600" dirty="0" smtClean="0"/>
              <a:t>Slashdot</a:t>
            </a:r>
            <a:r>
              <a:rPr lang="zh-CN" altLang="en-US" sz="1600" dirty="0" smtClean="0"/>
              <a:t>黑客网站，</a:t>
            </a:r>
            <a:r>
              <a:rPr lang="en-US" altLang="zh-CN" sz="1600" dirty="0" smtClean="0"/>
              <a:t>AOL</a:t>
            </a:r>
            <a:r>
              <a:rPr lang="zh-CN" altLang="en-US" sz="1600" dirty="0" smtClean="0"/>
              <a:t>软件开发团队</a:t>
            </a:r>
            <a:r>
              <a:rPr lang="en-US" altLang="zh-CN" sz="1600" dirty="0" err="1" smtClean="0"/>
              <a:t>Nullsoft</a:t>
            </a:r>
            <a:r>
              <a:rPr lang="zh-CN" altLang="en-US" sz="1600" dirty="0" smtClean="0"/>
              <a:t>，</a:t>
            </a:r>
            <a:r>
              <a:rPr lang="en-US" altLang="zh-CN" sz="1600" dirty="0" smtClean="0"/>
              <a:t>Napster</a:t>
            </a:r>
            <a:r>
              <a:rPr lang="zh-CN" altLang="en-US" sz="1600" dirty="0"/>
              <a:t>(</a:t>
            </a:r>
            <a:r>
              <a:rPr lang="zh-CN" altLang="en-US" sz="1600" dirty="0" smtClean="0"/>
              <a:t>下载</a:t>
            </a:r>
            <a:r>
              <a:rPr lang="en-US" altLang="zh-CN" sz="1600" dirty="0" smtClean="0"/>
              <a:t>MP3)</a:t>
            </a:r>
            <a:r>
              <a:rPr lang="zh-CN" altLang="en-US" sz="1600" dirty="0" smtClean="0"/>
              <a:t>克隆软件</a:t>
            </a:r>
            <a:r>
              <a:rPr lang="en-US" altLang="zh-CN" sz="1600" spc="10" dirty="0" smtClean="0">
                <a:latin typeface="宋体"/>
                <a:cs typeface="宋体"/>
              </a:rPr>
              <a:t>Gnutella</a:t>
            </a:r>
            <a:endParaRPr sz="1600" dirty="0"/>
          </a:p>
          <a:p>
            <a:pPr lvl="1">
              <a:lnSpc>
                <a:spcPts val="1000"/>
              </a:lnSpc>
              <a:buClr>
                <a:srgbClr val="7E7E7E"/>
              </a:buClr>
              <a:buFont typeface="Verdana"/>
              <a:buChar char="●"/>
            </a:pPr>
            <a:endParaRPr sz="1000" dirty="0"/>
          </a:p>
          <a:p>
            <a:pPr lvl="1">
              <a:lnSpc>
                <a:spcPts val="1000"/>
              </a:lnSpc>
              <a:buClr>
                <a:srgbClr val="7E7E7E"/>
              </a:buClr>
            </a:pPr>
            <a:endParaRPr sz="1600" dirty="0"/>
          </a:p>
          <a:p>
            <a:pPr lvl="1">
              <a:lnSpc>
                <a:spcPts val="1100"/>
              </a:lnSpc>
              <a:spcBef>
                <a:spcPts val="12"/>
              </a:spcBef>
              <a:buClr>
                <a:srgbClr val="7E7E7E"/>
              </a:buClr>
              <a:buFont typeface="Verdana"/>
              <a:buChar char="●"/>
            </a:pPr>
            <a:endParaRPr sz="1100" dirty="0"/>
          </a:p>
          <a:p>
            <a:pPr marL="12065" marR="3180080" algn="ctr">
              <a:lnSpc>
                <a:spcPct val="100000"/>
              </a:lnSpc>
              <a:buClr>
                <a:srgbClr val="006FC0"/>
              </a:buClr>
              <a:buSzPct val="69642"/>
              <a:tabLst>
                <a:tab pos="355600" algn="l"/>
              </a:tabLst>
            </a:pPr>
            <a:r>
              <a:rPr sz="2800" spc="-30" dirty="0" smtClean="0">
                <a:solidFill>
                  <a:srgbClr val="FF0000"/>
                </a:solidFill>
                <a:latin typeface="宋体"/>
                <a:cs typeface="宋体"/>
              </a:rPr>
              <a:t>多播选路</a:t>
            </a:r>
            <a:r>
              <a:rPr sz="2800" spc="-570" dirty="0" smtClean="0">
                <a:solidFill>
                  <a:srgbClr val="FF0000"/>
                </a:solidFill>
                <a:latin typeface="宋体"/>
                <a:cs typeface="宋体"/>
              </a:rPr>
              <a:t> </a:t>
            </a:r>
            <a:r>
              <a:rPr sz="2800" spc="-15" dirty="0" smtClean="0">
                <a:solidFill>
                  <a:srgbClr val="FF0000"/>
                </a:solidFill>
                <a:latin typeface="Comic Sans MS"/>
                <a:cs typeface="Comic Sans MS"/>
              </a:rPr>
              <a:t>Multicast</a:t>
            </a:r>
            <a:r>
              <a:rPr sz="2800" spc="25" dirty="0" smtClean="0">
                <a:solidFill>
                  <a:srgbClr val="FF0000"/>
                </a:solidFill>
                <a:latin typeface="Comic Sans MS"/>
                <a:cs typeface="Comic Sans MS"/>
              </a:rPr>
              <a:t> </a:t>
            </a:r>
            <a:r>
              <a:rPr sz="2800" spc="-15" dirty="0" smtClean="0">
                <a:solidFill>
                  <a:srgbClr val="FF0000"/>
                </a:solidFill>
                <a:latin typeface="Comic Sans MS"/>
                <a:cs typeface="Comic Sans MS"/>
              </a:rPr>
              <a:t>routing</a:t>
            </a:r>
            <a:endParaRPr sz="2800" dirty="0">
              <a:latin typeface="Comic Sans MS"/>
              <a:cs typeface="Comic Sans MS"/>
            </a:endParaRPr>
          </a:p>
          <a:p>
            <a:pPr>
              <a:lnSpc>
                <a:spcPts val="550"/>
              </a:lnSpc>
              <a:spcBef>
                <a:spcPts val="42"/>
              </a:spcBef>
            </a:pPr>
            <a:endParaRPr sz="550" dirty="0"/>
          </a:p>
          <a:p>
            <a:pPr marL="812800" indent="-342900">
              <a:lnSpc>
                <a:spcPct val="100000"/>
              </a:lnSpc>
              <a:buSzPct val="80000"/>
              <a:buFont typeface="Wingdings" pitchFamily="2" charset="2"/>
              <a:buChar char="l"/>
              <a:tabLst>
                <a:tab pos="756285" algn="l"/>
              </a:tabLst>
            </a:pPr>
            <a:r>
              <a:rPr sz="2400" spc="10" dirty="0" err="1" smtClean="0">
                <a:latin typeface="宋体"/>
                <a:cs typeface="宋体"/>
              </a:rPr>
              <a:t>单个源节点发送一组分组到其他网络节点的一个子集</a:t>
            </a:r>
            <a:endParaRPr sz="2400" dirty="0">
              <a:latin typeface="宋体"/>
              <a:cs typeface="宋体"/>
            </a:endParaRPr>
          </a:p>
          <a:p>
            <a:pPr marL="171450" indent="-171450">
              <a:lnSpc>
                <a:spcPts val="550"/>
              </a:lnSpc>
              <a:spcBef>
                <a:spcPts val="28"/>
              </a:spcBef>
              <a:buSzPct val="80000"/>
              <a:buFont typeface="Wingdings" pitchFamily="2" charset="2"/>
              <a:buChar char="l"/>
            </a:pPr>
            <a:endParaRPr sz="550" dirty="0"/>
          </a:p>
          <a:p>
            <a:pPr marL="812165" marR="12700" indent="-342900">
              <a:lnSpc>
                <a:spcPct val="100000"/>
              </a:lnSpc>
              <a:buSzPct val="80000"/>
              <a:buFont typeface="Wingdings" pitchFamily="2" charset="2"/>
              <a:buChar char="l"/>
              <a:tabLst>
                <a:tab pos="756285" algn="l"/>
              </a:tabLst>
            </a:pPr>
            <a:r>
              <a:rPr sz="2400" spc="10" dirty="0" err="1" smtClean="0">
                <a:latin typeface="宋体"/>
                <a:cs typeface="宋体"/>
              </a:rPr>
              <a:t>应用例子：音频</a:t>
            </a:r>
            <a:r>
              <a:rPr sz="2400" spc="-20" dirty="0" smtClean="0">
                <a:latin typeface="Comic Sans MS"/>
                <a:cs typeface="Comic Sans MS"/>
              </a:rPr>
              <a:t>/</a:t>
            </a:r>
            <a:r>
              <a:rPr sz="2400" spc="0" dirty="0" err="1" smtClean="0">
                <a:latin typeface="宋体"/>
                <a:cs typeface="宋体"/>
              </a:rPr>
              <a:t>视频会议，交互式游戏，批量数据传送等</a:t>
            </a:r>
            <a:endParaRPr sz="2400" dirty="0">
              <a:latin typeface="宋体"/>
              <a:cs typeface="宋体"/>
            </a:endParaRPr>
          </a:p>
        </p:txBody>
      </p:sp>
    </p:spTree>
    <p:extLst>
      <p:ext uri="{BB962C8B-B14F-4D97-AF65-F5344CB8AC3E}">
        <p14:creationId xmlns:p14="http://schemas.microsoft.com/office/powerpoint/2010/main" val="107485199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74295" algn="l">
              <a:lnSpc>
                <a:spcPts val="4560"/>
              </a:lnSpc>
            </a:pPr>
            <a:r>
              <a:rPr sz="4000" b="1" spc="-40" dirty="0" smtClean="0">
                <a:solidFill>
                  <a:schemeClr val="tx1"/>
                </a:solidFill>
                <a:latin typeface="黑体"/>
                <a:cs typeface="黑体"/>
              </a:rPr>
              <a:t>广播选路</a:t>
            </a:r>
            <a:endParaRPr sz="4000" b="1" dirty="0">
              <a:solidFill>
                <a:schemeClr val="tx1"/>
              </a:solidFill>
              <a:latin typeface="黑体"/>
              <a:cs typeface="黑体"/>
            </a:endParaRPr>
          </a:p>
        </p:txBody>
      </p:sp>
      <p:sp>
        <p:nvSpPr>
          <p:cNvPr id="3" name="object 3"/>
          <p:cNvSpPr/>
          <p:nvPr/>
        </p:nvSpPr>
        <p:spPr>
          <a:xfrm>
            <a:off x="1116012" y="2896704"/>
            <a:ext cx="6840474" cy="3484626"/>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763016" y="1380235"/>
            <a:ext cx="6330315" cy="1304290"/>
          </a:xfrm>
          <a:prstGeom prst="rect">
            <a:avLst/>
          </a:prstGeom>
        </p:spPr>
        <p:txBody>
          <a:bodyPr vert="horz" wrap="square" lIns="0" tIns="0" rIns="0" bIns="0" rtlCol="0">
            <a:noAutofit/>
          </a:bodyPr>
          <a:lstStyle/>
          <a:p>
            <a:pPr marL="12700">
              <a:lnSpc>
                <a:spcPct val="100000"/>
              </a:lnSpc>
            </a:pPr>
            <a:r>
              <a:rPr sz="2800" spc="-30" dirty="0" smtClean="0">
                <a:latin typeface="宋体"/>
                <a:cs typeface="宋体"/>
              </a:rPr>
              <a:t>简单的基于</a:t>
            </a:r>
            <a:r>
              <a:rPr sz="2800" spc="-30" dirty="0" smtClean="0">
                <a:latin typeface="Arial"/>
                <a:cs typeface="Arial"/>
              </a:rPr>
              <a:t>N</a:t>
            </a:r>
            <a:r>
              <a:rPr sz="2800" spc="-30" dirty="0" smtClean="0">
                <a:latin typeface="宋体"/>
                <a:cs typeface="宋体"/>
              </a:rPr>
              <a:t>次单播的实现方法</a:t>
            </a:r>
            <a:r>
              <a:rPr sz="2800" spc="-15" dirty="0" smtClean="0">
                <a:latin typeface="宋体"/>
                <a:cs typeface="宋体"/>
              </a:rPr>
              <a:t>，</a:t>
            </a:r>
            <a:r>
              <a:rPr sz="2800" spc="-30" dirty="0" smtClean="0">
                <a:solidFill>
                  <a:srgbClr val="F30700"/>
                </a:solidFill>
                <a:latin typeface="宋体"/>
                <a:cs typeface="宋体"/>
              </a:rPr>
              <a:t>问题</a:t>
            </a:r>
            <a:endParaRPr sz="2800">
              <a:latin typeface="宋体"/>
              <a:cs typeface="宋体"/>
            </a:endParaRPr>
          </a:p>
          <a:p>
            <a:pPr>
              <a:lnSpc>
                <a:spcPts val="550"/>
              </a:lnSpc>
              <a:spcBef>
                <a:spcPts val="42"/>
              </a:spcBef>
            </a:pPr>
            <a:endParaRPr sz="550"/>
          </a:p>
          <a:p>
            <a:pPr marL="12700">
              <a:lnSpc>
                <a:spcPct val="100000"/>
              </a:lnSpc>
              <a:tabLst>
                <a:tab pos="354965" algn="l"/>
              </a:tabLst>
            </a:pPr>
            <a:r>
              <a:rPr sz="1800" dirty="0" smtClean="0">
                <a:solidFill>
                  <a:srgbClr val="00CC99"/>
                </a:solidFill>
                <a:latin typeface="Wingdings"/>
                <a:cs typeface="Wingdings"/>
              </a:rPr>
              <a:t></a:t>
            </a:r>
            <a:r>
              <a:rPr sz="1800" dirty="0" smtClean="0">
                <a:solidFill>
                  <a:srgbClr val="00CC99"/>
                </a:solidFill>
                <a:latin typeface="Times New Roman"/>
                <a:cs typeface="Times New Roman"/>
              </a:rPr>
              <a:t>	</a:t>
            </a:r>
            <a:r>
              <a:rPr sz="2400" dirty="0" smtClean="0">
                <a:solidFill>
                  <a:srgbClr val="000099"/>
                </a:solidFill>
                <a:latin typeface="宋体"/>
                <a:cs typeface="宋体"/>
              </a:rPr>
              <a:t>如何减少在同一条链路上的重复分组的个</a:t>
            </a:r>
            <a:r>
              <a:rPr sz="2400" spc="10" dirty="0" smtClean="0">
                <a:solidFill>
                  <a:srgbClr val="000099"/>
                </a:solidFill>
                <a:latin typeface="宋体"/>
                <a:cs typeface="宋体"/>
              </a:rPr>
              <a:t>数</a:t>
            </a:r>
            <a:r>
              <a:rPr sz="2400" spc="0" dirty="0" smtClean="0">
                <a:solidFill>
                  <a:srgbClr val="000099"/>
                </a:solidFill>
                <a:latin typeface="Arial"/>
                <a:cs typeface="Arial"/>
              </a:rPr>
              <a:t>?</a:t>
            </a:r>
            <a:endParaRPr sz="2400">
              <a:latin typeface="Arial"/>
              <a:cs typeface="Arial"/>
            </a:endParaRPr>
          </a:p>
          <a:p>
            <a:pPr>
              <a:lnSpc>
                <a:spcPts val="550"/>
              </a:lnSpc>
              <a:spcBef>
                <a:spcPts val="27"/>
              </a:spcBef>
            </a:pPr>
            <a:endParaRPr sz="550"/>
          </a:p>
          <a:p>
            <a:pPr marL="12700">
              <a:lnSpc>
                <a:spcPts val="2855"/>
              </a:lnSpc>
              <a:tabLst>
                <a:tab pos="354965" algn="l"/>
              </a:tabLst>
            </a:pPr>
            <a:r>
              <a:rPr sz="1800" dirty="0" smtClean="0">
                <a:solidFill>
                  <a:srgbClr val="00CC99"/>
                </a:solidFill>
                <a:latin typeface="Wingdings"/>
                <a:cs typeface="Wingdings"/>
              </a:rPr>
              <a:t></a:t>
            </a:r>
            <a:r>
              <a:rPr sz="1800" dirty="0" smtClean="0">
                <a:solidFill>
                  <a:srgbClr val="00CC99"/>
                </a:solidFill>
                <a:latin typeface="Times New Roman"/>
                <a:cs typeface="Times New Roman"/>
              </a:rPr>
              <a:t>	</a:t>
            </a:r>
            <a:r>
              <a:rPr sz="2400" spc="-5" dirty="0" smtClean="0">
                <a:solidFill>
                  <a:srgbClr val="000099"/>
                </a:solidFill>
                <a:latin typeface="宋体"/>
                <a:cs typeface="宋体"/>
              </a:rPr>
              <a:t>如何具体表示所</a:t>
            </a:r>
            <a:r>
              <a:rPr sz="2400" spc="0" dirty="0" smtClean="0">
                <a:solidFill>
                  <a:srgbClr val="000099"/>
                </a:solidFill>
                <a:latin typeface="宋体"/>
                <a:cs typeface="宋体"/>
              </a:rPr>
              <a:t>有的</a:t>
            </a:r>
            <a:r>
              <a:rPr sz="2400" spc="-555" dirty="0" smtClean="0">
                <a:solidFill>
                  <a:srgbClr val="000099"/>
                </a:solidFill>
                <a:latin typeface="宋体"/>
                <a:cs typeface="宋体"/>
              </a:rPr>
              <a:t> </a:t>
            </a:r>
            <a:r>
              <a:rPr sz="2400" spc="0" dirty="0" smtClean="0">
                <a:solidFill>
                  <a:srgbClr val="000099"/>
                </a:solidFill>
                <a:latin typeface="Arial"/>
                <a:cs typeface="Arial"/>
              </a:rPr>
              <a:t>(</a:t>
            </a:r>
            <a:r>
              <a:rPr sz="2400" spc="-5" dirty="0" smtClean="0">
                <a:solidFill>
                  <a:srgbClr val="000099"/>
                </a:solidFill>
                <a:latin typeface="宋体"/>
                <a:cs typeface="宋体"/>
              </a:rPr>
              <a:t>源</a:t>
            </a:r>
            <a:r>
              <a:rPr sz="2400" spc="0" dirty="0" smtClean="0">
                <a:solidFill>
                  <a:srgbClr val="000099"/>
                </a:solidFill>
                <a:latin typeface="Arial"/>
                <a:cs typeface="Arial"/>
              </a:rPr>
              <a:t>I</a:t>
            </a:r>
            <a:r>
              <a:rPr sz="2400" spc="-315" dirty="0" smtClean="0">
                <a:solidFill>
                  <a:srgbClr val="000099"/>
                </a:solidFill>
                <a:latin typeface="Arial"/>
                <a:cs typeface="Arial"/>
              </a:rPr>
              <a:t>P</a:t>
            </a:r>
            <a:r>
              <a:rPr sz="2400" spc="5" dirty="0" smtClean="0">
                <a:solidFill>
                  <a:srgbClr val="000099"/>
                </a:solidFill>
                <a:latin typeface="Arial"/>
                <a:cs typeface="Arial"/>
              </a:rPr>
              <a:t>,</a:t>
            </a:r>
            <a:r>
              <a:rPr sz="2400" spc="-5" dirty="0" smtClean="0">
                <a:solidFill>
                  <a:srgbClr val="000099"/>
                </a:solidFill>
                <a:latin typeface="宋体"/>
                <a:cs typeface="宋体"/>
              </a:rPr>
              <a:t>目的</a:t>
            </a:r>
            <a:r>
              <a:rPr sz="2400" spc="0" dirty="0" smtClean="0">
                <a:solidFill>
                  <a:srgbClr val="000099"/>
                </a:solidFill>
                <a:latin typeface="Arial"/>
                <a:cs typeface="Arial"/>
              </a:rPr>
              <a:t>I</a:t>
            </a:r>
            <a:r>
              <a:rPr sz="2400" spc="-10" dirty="0" smtClean="0">
                <a:solidFill>
                  <a:srgbClr val="000099"/>
                </a:solidFill>
                <a:latin typeface="Arial"/>
                <a:cs typeface="Arial"/>
              </a:rPr>
              <a:t>P</a:t>
            </a:r>
            <a:r>
              <a:rPr sz="2400" spc="0" dirty="0" smtClean="0">
                <a:solidFill>
                  <a:srgbClr val="000099"/>
                </a:solidFill>
                <a:latin typeface="Arial"/>
                <a:cs typeface="Arial"/>
              </a:rPr>
              <a:t>)</a:t>
            </a:r>
            <a:r>
              <a:rPr sz="2400" spc="-30" dirty="0" smtClean="0">
                <a:solidFill>
                  <a:srgbClr val="000099"/>
                </a:solidFill>
                <a:latin typeface="Arial"/>
                <a:cs typeface="Arial"/>
              </a:rPr>
              <a:t> </a:t>
            </a:r>
            <a:r>
              <a:rPr sz="2400" spc="-5" dirty="0" smtClean="0">
                <a:solidFill>
                  <a:srgbClr val="000099"/>
                </a:solidFill>
                <a:latin typeface="宋体"/>
                <a:cs typeface="宋体"/>
              </a:rPr>
              <a:t>对</a:t>
            </a:r>
            <a:r>
              <a:rPr sz="2400" spc="0" dirty="0" smtClean="0">
                <a:solidFill>
                  <a:srgbClr val="000099"/>
                </a:solidFill>
                <a:latin typeface="Arial"/>
                <a:cs typeface="Arial"/>
              </a:rPr>
              <a:t>?</a:t>
            </a:r>
            <a:endParaRPr sz="2400">
              <a:latin typeface="Arial"/>
              <a:cs typeface="Arial"/>
            </a:endParaRPr>
          </a:p>
        </p:txBody>
      </p:sp>
      <p:sp>
        <p:nvSpPr>
          <p:cNvPr id="5" name="文本框 4"/>
          <p:cNvSpPr txBox="1"/>
          <p:nvPr/>
        </p:nvSpPr>
        <p:spPr>
          <a:xfrm>
            <a:off x="5791200" y="2775250"/>
            <a:ext cx="1981200" cy="305233"/>
          </a:xfrm>
          <a:prstGeom prst="rect">
            <a:avLst/>
          </a:prstGeom>
          <a:noFill/>
        </p:spPr>
        <p:txBody>
          <a:bodyPr wrap="square" rtlCol="0">
            <a:spAutoFit/>
          </a:bodyPr>
          <a:lstStyle/>
          <a:p>
            <a:r>
              <a:rPr kumimoji="1" lang="zh-CN" altLang="en-US" dirty="0" smtClean="0"/>
              <a:t>复制数据</a:t>
            </a:r>
            <a:r>
              <a:rPr kumimoji="1" lang="en-US" altLang="zh-CN" dirty="0" smtClean="0"/>
              <a:t>/</a:t>
            </a:r>
            <a:r>
              <a:rPr kumimoji="1" lang="zh-CN" altLang="en-US" dirty="0" smtClean="0"/>
              <a:t>传输</a:t>
            </a:r>
            <a:endParaRPr kumimoji="1" lang="zh-CN" altLang="en-US" dirty="0"/>
          </a:p>
        </p:txBody>
      </p:sp>
    </p:spTree>
    <p:extLst>
      <p:ext uri="{BB962C8B-B14F-4D97-AF65-F5344CB8AC3E}">
        <p14:creationId xmlns:p14="http://schemas.microsoft.com/office/powerpoint/2010/main" val="187267401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6</a:t>
            </a:r>
            <a:r>
              <a:rPr lang="zh-CN" altLang="en-US" sz="2400" dirty="0" smtClean="0">
                <a:latin typeface="STXingkai" charset="-122"/>
                <a:ea typeface="STXingkai" charset="-122"/>
                <a:cs typeface="STXingkai" charset="-122"/>
              </a:rPr>
              <a:t>、</a:t>
            </a:r>
            <a:r>
              <a:rPr lang="en-US" altLang="zh-CN" sz="2400" dirty="0" smtClean="0">
                <a:latin typeface="STXingkai" charset="-122"/>
                <a:ea typeface="STXingkai" charset="-122"/>
                <a:cs typeface="STXingkai" charset="-122"/>
              </a:rPr>
              <a:t>IPV6</a:t>
            </a:r>
          </a:p>
          <a:p>
            <a:pPr marL="0" indent="0" defTabSz="914400" eaLnBrk="1" fontAlgn="auto" hangingPunct="1">
              <a:spcBef>
                <a:spcPts val="0"/>
              </a:spcBef>
              <a:spcAft>
                <a:spcPts val="0"/>
              </a:spcAft>
              <a:buNone/>
            </a:pPr>
            <a:r>
              <a:rPr lang="en-US" altLang="zh-CN" sz="2400" dirty="0" smtClean="0">
                <a:latin typeface="STXingkai" charset="-122"/>
                <a:ea typeface="STXingkai" charset="-122"/>
                <a:cs typeface="STXingkai" charset="-122"/>
              </a:rPr>
              <a:t>7</a:t>
            </a:r>
            <a:r>
              <a:rPr lang="zh-CN" altLang="en-US" sz="2400" dirty="0" smtClean="0">
                <a:latin typeface="STXingkai" charset="-122"/>
                <a:ea typeface="STXingkai" charset="-122"/>
                <a:cs typeface="STXingkai" charset="-122"/>
              </a:rPr>
              <a:t>、</a:t>
            </a:r>
            <a:r>
              <a:rPr lang="en-US" altLang="zh-CN" sz="2400" dirty="0" err="1">
                <a:latin typeface="STXingkai" charset="-122"/>
                <a:ea typeface="STXingkai" charset="-122"/>
                <a:cs typeface="STXingkai" charset="-122"/>
              </a:rPr>
              <a:t>Ip</a:t>
            </a:r>
            <a:r>
              <a:rPr lang="zh-CN" altLang="en-US" sz="2400" dirty="0">
                <a:latin typeface="STXingkai" charset="-122"/>
                <a:ea typeface="STXingkai" charset="-122"/>
                <a:cs typeface="STXingkai" charset="-122"/>
              </a:rPr>
              <a:t>多播：什么是多播？多播的优点？</a:t>
            </a:r>
            <a:r>
              <a:rPr lang="zh-CN" altLang="en-US" sz="2400" dirty="0">
                <a:solidFill>
                  <a:srgbClr val="FF0000"/>
                </a:solidFill>
                <a:latin typeface="STXingkai" charset="-122"/>
                <a:ea typeface="STXingkai" charset="-122"/>
                <a:cs typeface="STXingkai" charset="-122"/>
              </a:rPr>
              <a:t>什么是广播？广播</a:t>
            </a:r>
            <a:r>
              <a:rPr lang="en-US" altLang="zh-CN" sz="2400" dirty="0">
                <a:solidFill>
                  <a:srgbClr val="FF0000"/>
                </a:solidFill>
                <a:latin typeface="STXingkai" charset="-122"/>
                <a:ea typeface="STXingkai" charset="-122"/>
                <a:cs typeface="STXingkai" charset="-122"/>
              </a:rPr>
              <a:t>VS.</a:t>
            </a:r>
            <a:r>
              <a:rPr lang="zh-CN" altLang="en-US" sz="2400" dirty="0">
                <a:solidFill>
                  <a:srgbClr val="FF0000"/>
                </a:solidFill>
                <a:latin typeface="STXingkai" charset="-122"/>
                <a:ea typeface="STXingkai" charset="-122"/>
                <a:cs typeface="STXingkai" charset="-122"/>
              </a:rPr>
              <a:t>多播，广播导致问题及解决办法</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27020734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4929" rIns="0" bIns="0" rtlCol="0">
            <a:noAutofit/>
          </a:bodyPr>
          <a:lstStyle/>
          <a:p>
            <a:pPr marL="12700" algn="l">
              <a:lnSpc>
                <a:spcPct val="100000"/>
              </a:lnSpc>
            </a:pPr>
            <a:r>
              <a:rPr sz="3600" b="1" dirty="0" smtClean="0">
                <a:solidFill>
                  <a:schemeClr val="tx1"/>
                </a:solidFill>
                <a:latin typeface="黑体"/>
                <a:cs typeface="黑体"/>
              </a:rPr>
              <a:t>洪泛</a:t>
            </a:r>
            <a:r>
              <a:rPr sz="3600" b="1" spc="-735" dirty="0" smtClean="0">
                <a:solidFill>
                  <a:schemeClr val="tx1"/>
                </a:solidFill>
                <a:latin typeface="黑体"/>
                <a:cs typeface="黑体"/>
              </a:rPr>
              <a:t> </a:t>
            </a:r>
            <a:r>
              <a:rPr sz="3600" b="1" spc="0" dirty="0" smtClean="0">
                <a:solidFill>
                  <a:schemeClr val="tx1"/>
                </a:solidFill>
                <a:latin typeface="Comic Sans MS"/>
                <a:cs typeface="Comic Sans MS"/>
              </a:rPr>
              <a:t>Floodin</a:t>
            </a:r>
            <a:r>
              <a:rPr sz="3600" b="1" spc="-15" dirty="0" smtClean="0">
                <a:solidFill>
                  <a:schemeClr val="tx1"/>
                </a:solidFill>
                <a:latin typeface="Comic Sans MS"/>
                <a:cs typeface="Comic Sans MS"/>
              </a:rPr>
              <a:t>g</a:t>
            </a:r>
            <a:r>
              <a:rPr sz="3600" b="1" spc="0" dirty="0" smtClean="0">
                <a:solidFill>
                  <a:schemeClr val="tx1"/>
                </a:solidFill>
                <a:latin typeface="黑体"/>
                <a:cs typeface="黑体"/>
              </a:rPr>
              <a:t>和生成</a:t>
            </a:r>
            <a:r>
              <a:rPr sz="3600" b="1" spc="-10" dirty="0" smtClean="0">
                <a:solidFill>
                  <a:schemeClr val="tx1"/>
                </a:solidFill>
                <a:latin typeface="黑体"/>
                <a:cs typeface="黑体"/>
              </a:rPr>
              <a:t>树</a:t>
            </a:r>
            <a:r>
              <a:rPr sz="2800" b="1" spc="-15" dirty="0" smtClean="0">
                <a:solidFill>
                  <a:schemeClr val="tx1"/>
                </a:solidFill>
                <a:latin typeface="Comic Sans MS"/>
                <a:cs typeface="Comic Sans MS"/>
              </a:rPr>
              <a:t>Spanning</a:t>
            </a:r>
            <a:r>
              <a:rPr sz="2800" b="1" spc="-5" dirty="0" smtClean="0">
                <a:solidFill>
                  <a:schemeClr val="tx1"/>
                </a:solidFill>
                <a:latin typeface="Comic Sans MS"/>
                <a:cs typeface="Comic Sans MS"/>
              </a:rPr>
              <a:t> </a:t>
            </a:r>
            <a:r>
              <a:rPr sz="2800" b="1" spc="-20" dirty="0" smtClean="0">
                <a:solidFill>
                  <a:schemeClr val="tx1"/>
                </a:solidFill>
                <a:latin typeface="Comic Sans MS"/>
                <a:cs typeface="Comic Sans MS"/>
              </a:rPr>
              <a:t>Tre</a:t>
            </a:r>
            <a:r>
              <a:rPr sz="2800" b="1" spc="-15" dirty="0" smtClean="0">
                <a:solidFill>
                  <a:schemeClr val="tx1"/>
                </a:solidFill>
                <a:latin typeface="Comic Sans MS"/>
                <a:cs typeface="Comic Sans MS"/>
              </a:rPr>
              <a:t>e</a:t>
            </a:r>
            <a:r>
              <a:rPr sz="3600" b="1" spc="0" dirty="0" smtClean="0">
                <a:solidFill>
                  <a:schemeClr val="tx1"/>
                </a:solidFill>
                <a:latin typeface="黑体"/>
                <a:cs typeface="黑体"/>
              </a:rPr>
              <a:t>广播</a:t>
            </a:r>
            <a:endParaRPr sz="3600" b="1" dirty="0">
              <a:solidFill>
                <a:schemeClr val="tx1"/>
              </a:solidFill>
              <a:latin typeface="黑体"/>
              <a:cs typeface="黑体"/>
            </a:endParaRPr>
          </a:p>
        </p:txBody>
      </p:sp>
      <p:sp>
        <p:nvSpPr>
          <p:cNvPr id="3" name="object 3"/>
          <p:cNvSpPr txBox="1"/>
          <p:nvPr/>
        </p:nvSpPr>
        <p:spPr>
          <a:xfrm>
            <a:off x="228600" y="1470405"/>
            <a:ext cx="8769350" cy="4768215"/>
          </a:xfrm>
          <a:prstGeom prst="rect">
            <a:avLst/>
          </a:prstGeom>
        </p:spPr>
        <p:txBody>
          <a:bodyPr vert="horz" wrap="square" lIns="0" tIns="0" rIns="0" bIns="0" rtlCol="0">
            <a:noAutofit/>
          </a:bodyPr>
          <a:lstStyle/>
          <a:p>
            <a:pPr marL="469900" indent="-457200">
              <a:lnSpc>
                <a:spcPct val="100000"/>
              </a:lnSpc>
              <a:buFont typeface="Arial"/>
              <a:buChar char="•"/>
            </a:pPr>
            <a:r>
              <a:rPr sz="2800" spc="-30" dirty="0" smtClean="0">
                <a:latin typeface="宋体"/>
                <a:cs typeface="宋体"/>
              </a:rPr>
              <a:t>不经控制的广播分组洪泛会产生循</a:t>
            </a:r>
            <a:r>
              <a:rPr sz="2800" spc="-20" dirty="0" smtClean="0">
                <a:latin typeface="宋体"/>
                <a:cs typeface="宋体"/>
              </a:rPr>
              <a:t>环</a:t>
            </a:r>
            <a:r>
              <a:rPr sz="2800" spc="-30" dirty="0" smtClean="0">
                <a:latin typeface="宋体"/>
                <a:cs typeface="宋体"/>
              </a:rPr>
              <a:t>传送</a:t>
            </a:r>
            <a:r>
              <a:rPr sz="2800" spc="-20" dirty="0" smtClean="0">
                <a:latin typeface="宋体"/>
                <a:cs typeface="宋体"/>
              </a:rPr>
              <a:t>从</a:t>
            </a:r>
            <a:r>
              <a:rPr sz="2800" spc="-30" dirty="0" smtClean="0">
                <a:latin typeface="宋体"/>
                <a:cs typeface="宋体"/>
              </a:rPr>
              <a:t>而导致</a:t>
            </a:r>
            <a:endParaRPr lang="en-US" sz="2800" spc="-30" dirty="0" smtClean="0">
              <a:latin typeface="宋体"/>
              <a:cs typeface="宋体"/>
            </a:endParaRPr>
          </a:p>
          <a:p>
            <a:pPr marL="12700">
              <a:lnSpc>
                <a:spcPct val="100000"/>
              </a:lnSpc>
            </a:pPr>
            <a:r>
              <a:rPr lang="zh-CN" altLang="en-US" sz="2800" spc="-30" dirty="0">
                <a:solidFill>
                  <a:srgbClr val="FF0000"/>
                </a:solidFill>
                <a:latin typeface="宋体"/>
                <a:cs typeface="华文新魏"/>
              </a:rPr>
              <a:t> </a:t>
            </a:r>
            <a:r>
              <a:rPr lang="zh-CN" altLang="en-US" sz="2800" spc="-30" dirty="0" smtClean="0">
                <a:solidFill>
                  <a:srgbClr val="FF0000"/>
                </a:solidFill>
                <a:latin typeface="宋体"/>
                <a:cs typeface="华文新魏"/>
              </a:rPr>
              <a:t>   </a:t>
            </a:r>
            <a:r>
              <a:rPr sz="2800" spc="-30" dirty="0" smtClean="0">
                <a:solidFill>
                  <a:srgbClr val="FF0000"/>
                </a:solidFill>
                <a:latin typeface="华文新魏"/>
                <a:cs typeface="华文新魏"/>
              </a:rPr>
              <a:t>广播风暴</a:t>
            </a:r>
            <a:r>
              <a:rPr sz="2800" spc="145" dirty="0" smtClean="0">
                <a:solidFill>
                  <a:srgbClr val="FF0000"/>
                </a:solidFill>
                <a:latin typeface="华文新魏"/>
                <a:cs typeface="华文新魏"/>
              </a:rPr>
              <a:t> </a:t>
            </a:r>
            <a:r>
              <a:rPr sz="2800" spc="-15" dirty="0" smtClean="0">
                <a:solidFill>
                  <a:srgbClr val="FF0000"/>
                </a:solidFill>
                <a:latin typeface="Comic Sans MS"/>
                <a:cs typeface="Comic Sans MS"/>
              </a:rPr>
              <a:t>Broadcast</a:t>
            </a:r>
            <a:r>
              <a:rPr sz="2800" spc="25" dirty="0" smtClean="0">
                <a:solidFill>
                  <a:srgbClr val="FF0000"/>
                </a:solidFill>
                <a:latin typeface="Comic Sans MS"/>
                <a:cs typeface="Comic Sans MS"/>
              </a:rPr>
              <a:t> </a:t>
            </a:r>
            <a:r>
              <a:rPr sz="2800" spc="-20" dirty="0" smtClean="0">
                <a:solidFill>
                  <a:srgbClr val="FF0000"/>
                </a:solidFill>
                <a:latin typeface="Comic Sans MS"/>
                <a:cs typeface="Comic Sans MS"/>
              </a:rPr>
              <a:t>storm</a:t>
            </a:r>
            <a:endParaRPr lang="en-US" sz="2800" spc="-20" dirty="0">
              <a:solidFill>
                <a:srgbClr val="FF0000"/>
              </a:solidFill>
              <a:latin typeface="Comic Sans MS"/>
              <a:cs typeface="Comic Sans MS"/>
            </a:endParaRPr>
          </a:p>
          <a:p>
            <a:pPr marL="469900" indent="-457200">
              <a:lnSpc>
                <a:spcPct val="100000"/>
              </a:lnSpc>
              <a:buFont typeface="Arial"/>
              <a:buChar char="•"/>
            </a:pPr>
            <a:r>
              <a:rPr sz="2800" spc="-30" dirty="0" smtClean="0">
                <a:latin typeface="宋体"/>
                <a:cs typeface="宋体"/>
              </a:rPr>
              <a:t>可控的洪泛技</a:t>
            </a:r>
            <a:r>
              <a:rPr sz="2800" spc="-45" dirty="0" smtClean="0">
                <a:latin typeface="宋体"/>
                <a:cs typeface="宋体"/>
              </a:rPr>
              <a:t>术</a:t>
            </a:r>
            <a:r>
              <a:rPr sz="2800" spc="-10" dirty="0" smtClean="0">
                <a:latin typeface="宋体"/>
                <a:cs typeface="宋体"/>
              </a:rPr>
              <a:t>(flooding)</a:t>
            </a:r>
            <a:endParaRPr sz="2800" dirty="0">
              <a:latin typeface="宋体"/>
              <a:cs typeface="宋体"/>
            </a:endParaRPr>
          </a:p>
          <a:p>
            <a:pPr marL="812165" lvl="1" indent="-342900">
              <a:lnSpc>
                <a:spcPct val="100000"/>
              </a:lnSpc>
              <a:spcBef>
                <a:spcPts val="315"/>
              </a:spcBef>
              <a:buClr>
                <a:schemeClr val="tx1"/>
              </a:buClr>
              <a:buSzPct val="80000"/>
              <a:buFont typeface="Wingdings" pitchFamily="2" charset="2"/>
              <a:buChar char="l"/>
              <a:tabLst>
                <a:tab pos="756285" algn="l"/>
              </a:tabLst>
            </a:pPr>
            <a:r>
              <a:rPr sz="2400" dirty="0" smtClean="0">
                <a:latin typeface="Comic Sans MS"/>
                <a:cs typeface="Comic Sans MS"/>
              </a:rPr>
              <a:t>S</a:t>
            </a:r>
            <a:r>
              <a:rPr sz="2400" spc="5" dirty="0" smtClean="0">
                <a:latin typeface="Comic Sans MS"/>
                <a:cs typeface="Comic Sans MS"/>
              </a:rPr>
              <a:t>e</a:t>
            </a:r>
            <a:r>
              <a:rPr sz="2400" spc="0" dirty="0" smtClean="0">
                <a:latin typeface="Comic Sans MS"/>
                <a:cs typeface="Comic Sans MS"/>
              </a:rPr>
              <a:t>que</a:t>
            </a:r>
            <a:r>
              <a:rPr sz="2400" spc="5" dirty="0" smtClean="0">
                <a:latin typeface="Comic Sans MS"/>
                <a:cs typeface="Comic Sans MS"/>
              </a:rPr>
              <a:t>n</a:t>
            </a:r>
            <a:r>
              <a:rPr sz="2400" spc="-25" dirty="0" smtClean="0">
                <a:latin typeface="Comic Sans MS"/>
                <a:cs typeface="Comic Sans MS"/>
              </a:rPr>
              <a:t>c</a:t>
            </a:r>
            <a:r>
              <a:rPr sz="2400" spc="-5" dirty="0" smtClean="0">
                <a:latin typeface="Comic Sans MS"/>
                <a:cs typeface="Comic Sans MS"/>
              </a:rPr>
              <a:t>e</a:t>
            </a:r>
            <a:r>
              <a:rPr sz="2400" spc="-15" dirty="0" smtClean="0">
                <a:latin typeface="Comic Sans MS"/>
                <a:cs typeface="Comic Sans MS"/>
              </a:rPr>
              <a:t>-</a:t>
            </a:r>
            <a:r>
              <a:rPr sz="2400" spc="0" dirty="0" smtClean="0">
                <a:latin typeface="Comic Sans MS"/>
                <a:cs typeface="Comic Sans MS"/>
              </a:rPr>
              <a:t>numb. controlled</a:t>
            </a:r>
            <a:r>
              <a:rPr sz="2400" spc="-5" dirty="0" smtClean="0">
                <a:latin typeface="Comic Sans MS"/>
                <a:cs typeface="Comic Sans MS"/>
              </a:rPr>
              <a:t> </a:t>
            </a:r>
            <a:r>
              <a:rPr sz="2400" spc="0" dirty="0" smtClean="0">
                <a:latin typeface="Comic Sans MS"/>
                <a:cs typeface="Comic Sans MS"/>
              </a:rPr>
              <a:t>f</a:t>
            </a:r>
            <a:r>
              <a:rPr sz="2400" spc="5" dirty="0" smtClean="0">
                <a:latin typeface="Comic Sans MS"/>
                <a:cs typeface="Comic Sans MS"/>
              </a:rPr>
              <a:t>l</a:t>
            </a:r>
            <a:r>
              <a:rPr sz="2400" spc="-15" dirty="0" smtClean="0">
                <a:latin typeface="Comic Sans MS"/>
                <a:cs typeface="Comic Sans MS"/>
              </a:rPr>
              <a:t>o</a:t>
            </a:r>
            <a:r>
              <a:rPr sz="2400" spc="-10" dirty="0" smtClean="0">
                <a:latin typeface="Comic Sans MS"/>
                <a:cs typeface="Comic Sans MS"/>
              </a:rPr>
              <a:t>o</a:t>
            </a:r>
            <a:r>
              <a:rPr sz="2400" spc="0" dirty="0" smtClean="0">
                <a:latin typeface="Comic Sans MS"/>
                <a:cs typeface="Comic Sans MS"/>
              </a:rPr>
              <a:t>din</a:t>
            </a:r>
            <a:r>
              <a:rPr sz="2400" spc="10" dirty="0" smtClean="0">
                <a:latin typeface="Comic Sans MS"/>
                <a:cs typeface="Comic Sans MS"/>
              </a:rPr>
              <a:t>g</a:t>
            </a:r>
            <a:r>
              <a:rPr sz="2400" spc="0" dirty="0" smtClean="0">
                <a:latin typeface="华文新魏"/>
                <a:cs typeface="华文新魏"/>
              </a:rPr>
              <a:t>（序</a:t>
            </a:r>
            <a:r>
              <a:rPr sz="2400" spc="5" dirty="0" smtClean="0">
                <a:latin typeface="华文新魏"/>
                <a:cs typeface="华文新魏"/>
              </a:rPr>
              <a:t>号</a:t>
            </a:r>
            <a:r>
              <a:rPr sz="2400" spc="0" dirty="0" smtClean="0">
                <a:latin typeface="华文新魏"/>
                <a:cs typeface="华文新魏"/>
              </a:rPr>
              <a:t>控制洪泛）</a:t>
            </a:r>
            <a:endParaRPr sz="2400" dirty="0">
              <a:latin typeface="华文新魏"/>
              <a:cs typeface="华文新魏"/>
            </a:endParaRPr>
          </a:p>
          <a:p>
            <a:pPr marL="628650" lvl="1" indent="-171450">
              <a:lnSpc>
                <a:spcPts val="500"/>
              </a:lnSpc>
              <a:spcBef>
                <a:spcPts val="10"/>
              </a:spcBef>
              <a:buClr>
                <a:schemeClr val="tx1"/>
              </a:buClr>
              <a:buSzPct val="80000"/>
              <a:buFont typeface="Wingdings" pitchFamily="2" charset="2"/>
              <a:buChar char="l"/>
            </a:pPr>
            <a:endParaRPr sz="500" dirty="0"/>
          </a:p>
          <a:p>
            <a:pPr marL="927100">
              <a:lnSpc>
                <a:spcPct val="100000"/>
              </a:lnSpc>
              <a:buClr>
                <a:schemeClr val="tx1"/>
              </a:buClr>
              <a:buSzPct val="80000"/>
              <a:tabLst>
                <a:tab pos="1155700" algn="l"/>
              </a:tabLst>
            </a:pPr>
            <a:r>
              <a:rPr sz="2000" dirty="0" smtClean="0">
                <a:latin typeface="Arial"/>
                <a:cs typeface="Arial"/>
              </a:rPr>
              <a:t>•	</a:t>
            </a:r>
            <a:r>
              <a:rPr sz="2000" dirty="0" smtClean="0">
                <a:latin typeface="华文新魏"/>
                <a:cs typeface="华文新魏"/>
              </a:rPr>
              <a:t>收到重复序号的数据报</a:t>
            </a:r>
            <a:r>
              <a:rPr sz="2000" spc="-15" dirty="0" smtClean="0">
                <a:latin typeface="华文新魏"/>
                <a:cs typeface="华文新魏"/>
              </a:rPr>
              <a:t>，</a:t>
            </a:r>
            <a:r>
              <a:rPr sz="2000" spc="0" dirty="0" smtClean="0">
                <a:latin typeface="华文新魏"/>
                <a:cs typeface="华文新魏"/>
              </a:rPr>
              <a:t>丢弃</a:t>
            </a:r>
            <a:r>
              <a:rPr sz="2000" spc="-15" dirty="0" smtClean="0">
                <a:latin typeface="华文新魏"/>
                <a:cs typeface="华文新魏"/>
              </a:rPr>
              <a:t>并</a:t>
            </a:r>
            <a:r>
              <a:rPr sz="2000" spc="0" dirty="0" smtClean="0">
                <a:latin typeface="华文新魏"/>
                <a:cs typeface="华文新魏"/>
              </a:rPr>
              <a:t>不再</a:t>
            </a:r>
            <a:r>
              <a:rPr sz="2000" spc="-15" dirty="0" smtClean="0">
                <a:latin typeface="华文新魏"/>
                <a:cs typeface="华文新魏"/>
              </a:rPr>
              <a:t>转</a:t>
            </a:r>
            <a:r>
              <a:rPr sz="2000" spc="0" dirty="0" smtClean="0">
                <a:latin typeface="华文新魏"/>
                <a:cs typeface="华文新魏"/>
              </a:rPr>
              <a:t>发</a:t>
            </a:r>
            <a:endParaRPr sz="2000" dirty="0">
              <a:latin typeface="华文新魏"/>
              <a:cs typeface="华文新魏"/>
            </a:endParaRPr>
          </a:p>
          <a:p>
            <a:pPr marL="171450" indent="-171450">
              <a:lnSpc>
                <a:spcPts val="500"/>
              </a:lnSpc>
              <a:spcBef>
                <a:spcPts val="47"/>
              </a:spcBef>
              <a:buClr>
                <a:schemeClr val="tx1"/>
              </a:buClr>
              <a:buSzPct val="80000"/>
              <a:buFont typeface="Wingdings" pitchFamily="2" charset="2"/>
              <a:buChar char="l"/>
            </a:pPr>
            <a:endParaRPr sz="500" dirty="0"/>
          </a:p>
          <a:p>
            <a:pPr marL="812165" lvl="1" indent="-342900">
              <a:lnSpc>
                <a:spcPct val="100000"/>
              </a:lnSpc>
              <a:buClr>
                <a:schemeClr val="tx1"/>
              </a:buClr>
              <a:buSzPct val="80000"/>
              <a:buFont typeface="Wingdings" pitchFamily="2" charset="2"/>
              <a:buChar char="l"/>
              <a:tabLst>
                <a:tab pos="756285" algn="l"/>
              </a:tabLst>
            </a:pPr>
            <a:r>
              <a:rPr sz="2400" dirty="0" smtClean="0">
                <a:latin typeface="Comic Sans MS"/>
                <a:cs typeface="Comic Sans MS"/>
              </a:rPr>
              <a:t>R</a:t>
            </a:r>
            <a:r>
              <a:rPr sz="2400" spc="5" dirty="0" smtClean="0">
                <a:latin typeface="Comic Sans MS"/>
                <a:cs typeface="Comic Sans MS"/>
              </a:rPr>
              <a:t>e</a:t>
            </a:r>
            <a:r>
              <a:rPr sz="2400" spc="0" dirty="0" smtClean="0">
                <a:latin typeface="Comic Sans MS"/>
                <a:cs typeface="Comic Sans MS"/>
              </a:rPr>
              <a:t>verse</a:t>
            </a:r>
            <a:r>
              <a:rPr sz="2400" spc="-45" dirty="0" smtClean="0">
                <a:latin typeface="Comic Sans MS"/>
                <a:cs typeface="Comic Sans MS"/>
              </a:rPr>
              <a:t> </a:t>
            </a:r>
            <a:r>
              <a:rPr sz="2400" spc="-15" dirty="0" smtClean="0">
                <a:latin typeface="Comic Sans MS"/>
                <a:cs typeface="Comic Sans MS"/>
              </a:rPr>
              <a:t>path </a:t>
            </a:r>
            <a:r>
              <a:rPr sz="2400" spc="0" dirty="0" smtClean="0">
                <a:latin typeface="Comic Sans MS"/>
                <a:cs typeface="Comic Sans MS"/>
              </a:rPr>
              <a:t>forwarding</a:t>
            </a:r>
            <a:r>
              <a:rPr sz="2400" spc="15" dirty="0" smtClean="0">
                <a:latin typeface="Comic Sans MS"/>
                <a:cs typeface="Comic Sans MS"/>
              </a:rPr>
              <a:t> </a:t>
            </a:r>
            <a:r>
              <a:rPr sz="2400" spc="0" dirty="0" smtClean="0">
                <a:latin typeface="华文新魏"/>
                <a:cs typeface="华文新魏"/>
              </a:rPr>
              <a:t>（反向路径转发</a:t>
            </a:r>
            <a:r>
              <a:rPr sz="2400" spc="-15" dirty="0" smtClean="0">
                <a:latin typeface="Comic Sans MS"/>
                <a:cs typeface="Comic Sans MS"/>
              </a:rPr>
              <a:t>RP</a:t>
            </a:r>
            <a:r>
              <a:rPr sz="2400" spc="-20" dirty="0" smtClean="0">
                <a:latin typeface="Comic Sans MS"/>
                <a:cs typeface="Comic Sans MS"/>
              </a:rPr>
              <a:t>F</a:t>
            </a:r>
            <a:r>
              <a:rPr sz="2400" spc="0" dirty="0" smtClean="0">
                <a:latin typeface="华文新魏"/>
                <a:cs typeface="华文新魏"/>
              </a:rPr>
              <a:t>）</a:t>
            </a:r>
            <a:endParaRPr sz="2400" dirty="0">
              <a:latin typeface="华文新魏"/>
              <a:cs typeface="华文新魏"/>
            </a:endParaRPr>
          </a:p>
          <a:p>
            <a:pPr marL="171450" indent="-171450">
              <a:lnSpc>
                <a:spcPts val="500"/>
              </a:lnSpc>
              <a:spcBef>
                <a:spcPts val="8"/>
              </a:spcBef>
              <a:buClr>
                <a:schemeClr val="tx1"/>
              </a:buClr>
              <a:buSzPct val="80000"/>
              <a:buFont typeface="Wingdings" pitchFamily="2" charset="2"/>
              <a:buChar char="l"/>
            </a:pPr>
            <a:endParaRPr sz="500" dirty="0"/>
          </a:p>
          <a:p>
            <a:pPr marL="927100">
              <a:lnSpc>
                <a:spcPct val="100000"/>
              </a:lnSpc>
              <a:buClr>
                <a:schemeClr val="tx1"/>
              </a:buClr>
              <a:buSzPct val="80000"/>
              <a:tabLst>
                <a:tab pos="1155700" algn="l"/>
              </a:tabLst>
            </a:pPr>
            <a:r>
              <a:rPr sz="2000" dirty="0" smtClean="0">
                <a:latin typeface="Arial"/>
                <a:cs typeface="Arial"/>
              </a:rPr>
              <a:t>•	</a:t>
            </a:r>
            <a:r>
              <a:rPr sz="2000" dirty="0" smtClean="0">
                <a:latin typeface="华文新魏"/>
                <a:cs typeface="华文新魏"/>
              </a:rPr>
              <a:t>只转发从该节点至源节</a:t>
            </a:r>
            <a:r>
              <a:rPr sz="2000" spc="-15" dirty="0" smtClean="0">
                <a:latin typeface="华文新魏"/>
                <a:cs typeface="华文新魏"/>
              </a:rPr>
              <a:t>点</a:t>
            </a:r>
            <a:r>
              <a:rPr sz="2000" spc="0" dirty="0" smtClean="0">
                <a:latin typeface="华文新魏"/>
                <a:cs typeface="华文新魏"/>
              </a:rPr>
              <a:t>的最</a:t>
            </a:r>
            <a:r>
              <a:rPr sz="2000" spc="-15" dirty="0" smtClean="0">
                <a:latin typeface="华文新魏"/>
                <a:cs typeface="华文新魏"/>
              </a:rPr>
              <a:t>短</a:t>
            </a:r>
            <a:r>
              <a:rPr sz="2000" spc="0" dirty="0" smtClean="0">
                <a:latin typeface="华文新魏"/>
                <a:cs typeface="华文新魏"/>
              </a:rPr>
              <a:t>路径</a:t>
            </a:r>
            <a:r>
              <a:rPr sz="2000" spc="-15" dirty="0" smtClean="0">
                <a:latin typeface="华文新魏"/>
                <a:cs typeface="华文新魏"/>
              </a:rPr>
              <a:t>上</a:t>
            </a:r>
            <a:r>
              <a:rPr sz="2000" spc="0" dirty="0" smtClean="0">
                <a:latin typeface="华文新魏"/>
                <a:cs typeface="华文新魏"/>
              </a:rPr>
              <a:t>到达</a:t>
            </a:r>
            <a:r>
              <a:rPr sz="2000" spc="-15" dirty="0" smtClean="0">
                <a:latin typeface="华文新魏"/>
                <a:cs typeface="华文新魏"/>
              </a:rPr>
              <a:t>的</a:t>
            </a:r>
            <a:r>
              <a:rPr sz="2000" spc="0" dirty="0" smtClean="0">
                <a:latin typeface="华文新魏"/>
                <a:cs typeface="华文新魏"/>
              </a:rPr>
              <a:t>数据报</a:t>
            </a:r>
            <a:endParaRPr sz="2000" dirty="0">
              <a:latin typeface="华文新魏"/>
              <a:cs typeface="华文新魏"/>
            </a:endParaRPr>
          </a:p>
          <a:p>
            <a:pPr marL="171450" indent="-171450">
              <a:lnSpc>
                <a:spcPts val="650"/>
              </a:lnSpc>
              <a:spcBef>
                <a:spcPts val="2"/>
              </a:spcBef>
              <a:buClr>
                <a:schemeClr val="tx1"/>
              </a:buClr>
              <a:buSzPct val="80000"/>
              <a:buFont typeface="Wingdings" pitchFamily="2" charset="2"/>
              <a:buChar char="l"/>
            </a:pPr>
            <a:endParaRPr sz="650" dirty="0"/>
          </a:p>
          <a:p>
            <a:pPr marL="469900" indent="-457200">
              <a:lnSpc>
                <a:spcPct val="100000"/>
              </a:lnSpc>
              <a:buFont typeface="Arial"/>
              <a:buChar char="•"/>
            </a:pPr>
            <a:r>
              <a:rPr sz="2800" spc="-20" dirty="0" smtClean="0">
                <a:solidFill>
                  <a:srgbClr val="C00000"/>
                </a:solidFill>
                <a:latin typeface="宋体"/>
                <a:cs typeface="宋体"/>
              </a:rPr>
              <a:t>生成树</a:t>
            </a:r>
            <a:r>
              <a:rPr sz="2800" spc="-10" dirty="0" smtClean="0">
                <a:solidFill>
                  <a:srgbClr val="C00000"/>
                </a:solidFill>
                <a:latin typeface="宋体"/>
                <a:cs typeface="宋体"/>
              </a:rPr>
              <a:t>广</a:t>
            </a:r>
            <a:r>
              <a:rPr sz="2800" spc="-30" dirty="0" smtClean="0">
                <a:solidFill>
                  <a:srgbClr val="C00000"/>
                </a:solidFill>
                <a:latin typeface="宋体"/>
                <a:cs typeface="宋体"/>
              </a:rPr>
              <a:t>播</a:t>
            </a:r>
            <a:r>
              <a:rPr sz="2800" spc="30" dirty="0" smtClean="0">
                <a:solidFill>
                  <a:srgbClr val="C00000"/>
                </a:solidFill>
                <a:latin typeface="宋体"/>
                <a:cs typeface="宋体"/>
              </a:rPr>
              <a:t> </a:t>
            </a:r>
            <a:r>
              <a:rPr sz="2800" spc="-20" dirty="0" smtClean="0">
                <a:latin typeface="Comic Sans MS"/>
                <a:cs typeface="Comic Sans MS"/>
              </a:rPr>
              <a:t>(</a:t>
            </a:r>
            <a:r>
              <a:rPr sz="2800" spc="-15" dirty="0" smtClean="0">
                <a:solidFill>
                  <a:srgbClr val="C00000"/>
                </a:solidFill>
                <a:latin typeface="Comic Sans MS"/>
                <a:cs typeface="Comic Sans MS"/>
              </a:rPr>
              <a:t>s</a:t>
            </a:r>
            <a:r>
              <a:rPr sz="2800" spc="-10" dirty="0" smtClean="0">
                <a:solidFill>
                  <a:srgbClr val="C00000"/>
                </a:solidFill>
                <a:latin typeface="Comic Sans MS"/>
                <a:cs typeface="Comic Sans MS"/>
              </a:rPr>
              <a:t>p</a:t>
            </a:r>
            <a:r>
              <a:rPr sz="2800" spc="-15" dirty="0" smtClean="0">
                <a:solidFill>
                  <a:srgbClr val="C00000"/>
                </a:solidFill>
                <a:latin typeface="Comic Sans MS"/>
                <a:cs typeface="Comic Sans MS"/>
              </a:rPr>
              <a:t>a</a:t>
            </a:r>
            <a:r>
              <a:rPr sz="2800" spc="-10" dirty="0" smtClean="0">
                <a:solidFill>
                  <a:srgbClr val="C00000"/>
                </a:solidFill>
                <a:latin typeface="Comic Sans MS"/>
                <a:cs typeface="Comic Sans MS"/>
              </a:rPr>
              <a:t>n</a:t>
            </a:r>
            <a:r>
              <a:rPr sz="2800" spc="-15" dirty="0" smtClean="0">
                <a:solidFill>
                  <a:srgbClr val="C00000"/>
                </a:solidFill>
                <a:latin typeface="Comic Sans MS"/>
                <a:cs typeface="Comic Sans MS"/>
              </a:rPr>
              <a:t>ning</a:t>
            </a:r>
            <a:r>
              <a:rPr sz="2800" spc="-5" dirty="0" smtClean="0">
                <a:solidFill>
                  <a:srgbClr val="C00000"/>
                </a:solidFill>
                <a:latin typeface="Comic Sans MS"/>
                <a:cs typeface="Comic Sans MS"/>
              </a:rPr>
              <a:t> </a:t>
            </a:r>
            <a:r>
              <a:rPr sz="2800" spc="-10" dirty="0" smtClean="0">
                <a:solidFill>
                  <a:srgbClr val="C00000"/>
                </a:solidFill>
                <a:latin typeface="Comic Sans MS"/>
                <a:cs typeface="Comic Sans MS"/>
              </a:rPr>
              <a:t>t</a:t>
            </a:r>
            <a:r>
              <a:rPr sz="2800" spc="-15" dirty="0" smtClean="0">
                <a:solidFill>
                  <a:srgbClr val="C00000"/>
                </a:solidFill>
                <a:latin typeface="Comic Sans MS"/>
                <a:cs typeface="Comic Sans MS"/>
              </a:rPr>
              <a:t>re</a:t>
            </a:r>
            <a:r>
              <a:rPr sz="2800" spc="5" dirty="0" smtClean="0">
                <a:solidFill>
                  <a:srgbClr val="C00000"/>
                </a:solidFill>
                <a:latin typeface="Comic Sans MS"/>
                <a:cs typeface="Comic Sans MS"/>
              </a:rPr>
              <a:t>e</a:t>
            </a:r>
            <a:r>
              <a:rPr sz="2800" spc="-10" dirty="0" smtClean="0">
                <a:latin typeface="Comic Sans MS"/>
                <a:cs typeface="Comic Sans MS"/>
              </a:rPr>
              <a:t>:</a:t>
            </a:r>
            <a:r>
              <a:rPr sz="2800" spc="5" dirty="0" smtClean="0">
                <a:latin typeface="Comic Sans MS"/>
                <a:cs typeface="Comic Sans MS"/>
              </a:rPr>
              <a:t> </a:t>
            </a:r>
            <a:r>
              <a:rPr sz="2800" spc="-30" dirty="0" smtClean="0">
                <a:latin typeface="华文新魏"/>
                <a:cs typeface="华文新魏"/>
              </a:rPr>
              <a:t>包含</a:t>
            </a:r>
            <a:r>
              <a:rPr sz="2800" spc="-15" dirty="0" smtClean="0">
                <a:latin typeface="华文新魏"/>
                <a:cs typeface="华文新魏"/>
              </a:rPr>
              <a:t>所</a:t>
            </a:r>
            <a:r>
              <a:rPr sz="2800" spc="-30" dirty="0" smtClean="0">
                <a:latin typeface="华文新魏"/>
                <a:cs typeface="华文新魏"/>
              </a:rPr>
              <a:t>有节点</a:t>
            </a:r>
            <a:r>
              <a:rPr sz="2800" spc="-15" dirty="0" smtClean="0">
                <a:latin typeface="华文新魏"/>
                <a:cs typeface="华文新魏"/>
              </a:rPr>
              <a:t>的</a:t>
            </a:r>
            <a:r>
              <a:rPr sz="2800" spc="-30" dirty="0" smtClean="0">
                <a:latin typeface="华文新魏"/>
                <a:cs typeface="华文新魏"/>
              </a:rPr>
              <a:t>子树，</a:t>
            </a:r>
            <a:endParaRPr sz="2800" dirty="0">
              <a:latin typeface="华文新魏"/>
              <a:cs typeface="华文新魏"/>
            </a:endParaRPr>
          </a:p>
          <a:p>
            <a:pPr marL="355600">
              <a:lnSpc>
                <a:spcPts val="3315"/>
              </a:lnSpc>
            </a:pPr>
            <a:r>
              <a:rPr sz="2800" spc="-30" dirty="0" smtClean="0">
                <a:latin typeface="华文新魏"/>
                <a:cs typeface="华文新魏"/>
              </a:rPr>
              <a:t>无回路</a:t>
            </a:r>
            <a:r>
              <a:rPr sz="2800" spc="-40" dirty="0" smtClean="0">
                <a:latin typeface="华文新魏"/>
                <a:cs typeface="华文新魏"/>
              </a:rPr>
              <a:t>。</a:t>
            </a:r>
            <a:r>
              <a:rPr sz="2800" spc="-30" dirty="0" smtClean="0">
                <a:solidFill>
                  <a:srgbClr val="C00000"/>
                </a:solidFill>
                <a:latin typeface="华文新魏"/>
                <a:cs typeface="华文新魏"/>
              </a:rPr>
              <a:t>最小生成</a:t>
            </a:r>
            <a:r>
              <a:rPr sz="2800" spc="-40" dirty="0" smtClean="0">
                <a:solidFill>
                  <a:srgbClr val="C00000"/>
                </a:solidFill>
                <a:latin typeface="华文新魏"/>
                <a:cs typeface="华文新魏"/>
              </a:rPr>
              <a:t>树</a:t>
            </a:r>
            <a:r>
              <a:rPr sz="2800" spc="-30" dirty="0" smtClean="0">
                <a:latin typeface="华文新魏"/>
                <a:cs typeface="华文新魏"/>
              </a:rPr>
              <a:t>：累积费用最</a:t>
            </a:r>
            <a:r>
              <a:rPr sz="2800" spc="-25" dirty="0" smtClean="0">
                <a:latin typeface="华文新魏"/>
                <a:cs typeface="华文新魏"/>
              </a:rPr>
              <a:t>低</a:t>
            </a:r>
            <a:r>
              <a:rPr sz="2800" spc="-30" dirty="0" smtClean="0">
                <a:latin typeface="华文新魏"/>
                <a:cs typeface="华文新魏"/>
              </a:rPr>
              <a:t>的生</a:t>
            </a:r>
            <a:r>
              <a:rPr sz="2800" spc="-25" dirty="0" smtClean="0">
                <a:latin typeface="华文新魏"/>
                <a:cs typeface="华文新魏"/>
              </a:rPr>
              <a:t>成</a:t>
            </a:r>
            <a:r>
              <a:rPr sz="2800" spc="-45" dirty="0" smtClean="0">
                <a:latin typeface="华文新魏"/>
                <a:cs typeface="华文新魏"/>
              </a:rPr>
              <a:t>树</a:t>
            </a:r>
            <a:r>
              <a:rPr sz="2800" spc="0" dirty="0" smtClean="0">
                <a:latin typeface="Comic Sans MS"/>
                <a:cs typeface="Comic Sans MS"/>
              </a:rPr>
              <a:t>)</a:t>
            </a:r>
            <a:endParaRPr sz="2800" dirty="0">
              <a:latin typeface="Comic Sans MS"/>
              <a:cs typeface="Comic Sans MS"/>
            </a:endParaRPr>
          </a:p>
          <a:p>
            <a:pPr>
              <a:lnSpc>
                <a:spcPts val="600"/>
              </a:lnSpc>
              <a:spcBef>
                <a:spcPts val="15"/>
              </a:spcBef>
            </a:pPr>
            <a:endParaRPr sz="600" dirty="0"/>
          </a:p>
          <a:p>
            <a:pPr marL="812800" indent="-342900">
              <a:lnSpc>
                <a:spcPct val="100000"/>
              </a:lnSpc>
              <a:buSzPct val="80000"/>
              <a:buFont typeface="Wingdings" pitchFamily="2" charset="2"/>
              <a:buChar char="l"/>
              <a:tabLst>
                <a:tab pos="756285" algn="l"/>
              </a:tabLst>
            </a:pPr>
            <a:r>
              <a:rPr sz="2400" spc="10" dirty="0" err="1" smtClean="0">
                <a:latin typeface="华文新魏"/>
                <a:cs typeface="华文新魏"/>
              </a:rPr>
              <a:t>任何节点都不会收到重复数据报</a:t>
            </a:r>
            <a:r>
              <a:rPr sz="2400" spc="10" dirty="0" smtClean="0">
                <a:latin typeface="华文新魏"/>
                <a:cs typeface="华文新魏"/>
              </a:rPr>
              <a:t>！</a:t>
            </a:r>
            <a:endParaRPr sz="2400" dirty="0">
              <a:latin typeface="华文新魏"/>
              <a:cs typeface="华文新魏"/>
            </a:endParaRPr>
          </a:p>
          <a:p>
            <a:pPr marL="171450" indent="-171450">
              <a:lnSpc>
                <a:spcPts val="550"/>
              </a:lnSpc>
              <a:spcBef>
                <a:spcPts val="25"/>
              </a:spcBef>
              <a:buSzPct val="80000"/>
              <a:buFont typeface="Wingdings" pitchFamily="2" charset="2"/>
              <a:buChar char="l"/>
            </a:pPr>
            <a:endParaRPr sz="550" dirty="0"/>
          </a:p>
          <a:p>
            <a:pPr marL="812800" indent="-342900">
              <a:lnSpc>
                <a:spcPct val="100000"/>
              </a:lnSpc>
              <a:buSzPct val="80000"/>
              <a:buFont typeface="Wingdings" pitchFamily="2" charset="2"/>
              <a:buChar char="l"/>
              <a:tabLst>
                <a:tab pos="756285" algn="l"/>
              </a:tabLst>
            </a:pPr>
            <a:r>
              <a:rPr sz="2400" spc="10" dirty="0" smtClean="0">
                <a:latin typeface="华文新魏"/>
                <a:cs typeface="华文新魏"/>
              </a:rPr>
              <a:t>如何得到生成树？</a:t>
            </a:r>
            <a:r>
              <a:rPr lang="en-US" sz="2400" spc="10" dirty="0" smtClean="0">
                <a:latin typeface="华文新魏"/>
                <a:cs typeface="华文新魏"/>
              </a:rPr>
              <a:t>（数据结构：Prim算法和Kruskal算法）</a:t>
            </a:r>
            <a:endParaRPr sz="2400" dirty="0">
              <a:latin typeface="华文新魏"/>
              <a:cs typeface="华文新魏"/>
            </a:endParaRPr>
          </a:p>
        </p:txBody>
      </p:sp>
    </p:spTree>
    <p:extLst>
      <p:ext uri="{BB962C8B-B14F-4D97-AF65-F5344CB8AC3E}">
        <p14:creationId xmlns:p14="http://schemas.microsoft.com/office/powerpoint/2010/main" val="101005065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36662" y="3238500"/>
            <a:ext cx="2863913" cy="226225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p:nvPr/>
        </p:nvSpPr>
        <p:spPr>
          <a:xfrm>
            <a:off x="2292476" y="3252978"/>
            <a:ext cx="160655"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A</a:t>
            </a:r>
            <a:endParaRPr sz="1600">
              <a:latin typeface="Arial"/>
              <a:cs typeface="Arial"/>
            </a:endParaRPr>
          </a:p>
        </p:txBody>
      </p:sp>
      <p:sp>
        <p:nvSpPr>
          <p:cNvPr id="4" name="object 4"/>
          <p:cNvSpPr txBox="1"/>
          <p:nvPr/>
        </p:nvSpPr>
        <p:spPr>
          <a:xfrm>
            <a:off x="3003930" y="3760978"/>
            <a:ext cx="160655"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B</a:t>
            </a:r>
            <a:endParaRPr sz="1600">
              <a:latin typeface="Arial"/>
              <a:cs typeface="Arial"/>
            </a:endParaRPr>
          </a:p>
        </p:txBody>
      </p:sp>
      <p:sp>
        <p:nvSpPr>
          <p:cNvPr id="5" name="object 5"/>
          <p:cNvSpPr/>
          <p:nvPr/>
        </p:nvSpPr>
        <p:spPr>
          <a:xfrm>
            <a:off x="4970526" y="3257550"/>
            <a:ext cx="2863850" cy="2262251"/>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1128166" y="4810505"/>
            <a:ext cx="2800985" cy="1114425"/>
          </a:xfrm>
          <a:prstGeom prst="rect">
            <a:avLst/>
          </a:prstGeom>
        </p:spPr>
        <p:txBody>
          <a:bodyPr vert="horz" wrap="square" lIns="0" tIns="0" rIns="0" bIns="0" rtlCol="0">
            <a:noAutofit/>
          </a:bodyPr>
          <a:lstStyle/>
          <a:p>
            <a:pPr marL="295910">
              <a:lnSpc>
                <a:spcPct val="100000"/>
              </a:lnSpc>
              <a:tabLst>
                <a:tab pos="1252855" algn="l"/>
              </a:tabLst>
            </a:pPr>
            <a:r>
              <a:rPr sz="1600" spc="-10" dirty="0" smtClean="0">
                <a:latin typeface="Arial"/>
                <a:cs typeface="Arial"/>
              </a:rPr>
              <a:t>F	</a:t>
            </a:r>
            <a:r>
              <a:rPr sz="2400" spc="-22" baseline="1736" dirty="0" smtClean="0">
                <a:latin typeface="Arial"/>
                <a:cs typeface="Arial"/>
              </a:rPr>
              <a:t>E</a:t>
            </a:r>
            <a:endParaRPr sz="2400" baseline="1736">
              <a:latin typeface="Arial"/>
              <a:cs typeface="Arial"/>
            </a:endParaRPr>
          </a:p>
          <a:p>
            <a:pPr>
              <a:lnSpc>
                <a:spcPts val="650"/>
              </a:lnSpc>
              <a:spcBef>
                <a:spcPts val="43"/>
              </a:spcBef>
            </a:pPr>
            <a:endParaRPr sz="650"/>
          </a:p>
          <a:p>
            <a:pPr>
              <a:lnSpc>
                <a:spcPts val="1000"/>
              </a:lnSpc>
            </a:pPr>
            <a:endParaRPr sz="1000"/>
          </a:p>
          <a:p>
            <a:pPr marR="12700" algn="r">
              <a:lnSpc>
                <a:spcPct val="100000"/>
              </a:lnSpc>
            </a:pPr>
            <a:r>
              <a:rPr sz="1600" spc="-15" dirty="0" smtClean="0">
                <a:latin typeface="Arial"/>
                <a:cs typeface="Arial"/>
              </a:rPr>
              <a:t>G</a:t>
            </a:r>
            <a:endParaRPr sz="1600">
              <a:latin typeface="Arial"/>
              <a:cs typeface="Arial"/>
            </a:endParaRPr>
          </a:p>
          <a:p>
            <a:pPr>
              <a:lnSpc>
                <a:spcPts val="950"/>
              </a:lnSpc>
              <a:spcBef>
                <a:spcPts val="47"/>
              </a:spcBef>
            </a:pPr>
            <a:endParaRPr sz="950"/>
          </a:p>
          <a:p>
            <a:pPr marL="12700">
              <a:lnSpc>
                <a:spcPct val="100000"/>
              </a:lnSpc>
            </a:pPr>
            <a:r>
              <a:rPr sz="1800" dirty="0" smtClean="0">
                <a:solidFill>
                  <a:srgbClr val="CC0000"/>
                </a:solidFill>
                <a:latin typeface="Arial"/>
                <a:cs typeface="Arial"/>
              </a:rPr>
              <a:t>(a)</a:t>
            </a:r>
            <a:r>
              <a:rPr sz="1800" spc="-15" dirty="0" smtClean="0">
                <a:solidFill>
                  <a:srgbClr val="CC0000"/>
                </a:solidFill>
                <a:latin typeface="Arial"/>
                <a:cs typeface="Arial"/>
              </a:rPr>
              <a:t> </a:t>
            </a:r>
            <a:r>
              <a:rPr sz="1800" spc="0" dirty="0" smtClean="0">
                <a:solidFill>
                  <a:srgbClr val="CC0000"/>
                </a:solidFill>
                <a:latin typeface="Arial"/>
                <a:cs typeface="Arial"/>
              </a:rPr>
              <a:t>br</a:t>
            </a:r>
            <a:r>
              <a:rPr sz="1800" spc="-10" dirty="0" smtClean="0">
                <a:solidFill>
                  <a:srgbClr val="CC0000"/>
                </a:solidFill>
                <a:latin typeface="Arial"/>
                <a:cs typeface="Arial"/>
              </a:rPr>
              <a:t>o</a:t>
            </a:r>
            <a:r>
              <a:rPr sz="1800" spc="0" dirty="0" smtClean="0">
                <a:solidFill>
                  <a:srgbClr val="CC0000"/>
                </a:solidFill>
                <a:latin typeface="Arial"/>
                <a:cs typeface="Arial"/>
              </a:rPr>
              <a:t>a</a:t>
            </a:r>
            <a:r>
              <a:rPr sz="1800" spc="-10" dirty="0" smtClean="0">
                <a:solidFill>
                  <a:srgbClr val="CC0000"/>
                </a:solidFill>
                <a:latin typeface="Arial"/>
                <a:cs typeface="Arial"/>
              </a:rPr>
              <a:t>dcast</a:t>
            </a:r>
            <a:r>
              <a:rPr sz="1800" spc="10" dirty="0" smtClean="0">
                <a:solidFill>
                  <a:srgbClr val="CC0000"/>
                </a:solidFill>
                <a:latin typeface="Arial"/>
                <a:cs typeface="Arial"/>
              </a:rPr>
              <a:t> </a:t>
            </a:r>
            <a:r>
              <a:rPr sz="1800" spc="0" dirty="0" smtClean="0">
                <a:solidFill>
                  <a:srgbClr val="CC0000"/>
                </a:solidFill>
                <a:latin typeface="Arial"/>
                <a:cs typeface="Arial"/>
              </a:rPr>
              <a:t>i</a:t>
            </a:r>
            <a:r>
              <a:rPr sz="1800" spc="-10" dirty="0" smtClean="0">
                <a:solidFill>
                  <a:srgbClr val="CC0000"/>
                </a:solidFill>
                <a:latin typeface="Arial"/>
                <a:cs typeface="Arial"/>
              </a:rPr>
              <a:t>n</a:t>
            </a:r>
            <a:r>
              <a:rPr sz="1800" spc="0" dirty="0" smtClean="0">
                <a:solidFill>
                  <a:srgbClr val="CC0000"/>
                </a:solidFill>
                <a:latin typeface="Arial"/>
                <a:cs typeface="Arial"/>
              </a:rPr>
              <a:t>iti</a:t>
            </a:r>
            <a:r>
              <a:rPr sz="1800" spc="-10" dirty="0" smtClean="0">
                <a:solidFill>
                  <a:srgbClr val="CC0000"/>
                </a:solidFill>
                <a:latin typeface="Arial"/>
                <a:cs typeface="Arial"/>
              </a:rPr>
              <a:t>a</a:t>
            </a:r>
            <a:r>
              <a:rPr sz="1800" spc="0" dirty="0" smtClean="0">
                <a:solidFill>
                  <a:srgbClr val="CC0000"/>
                </a:solidFill>
                <a:latin typeface="Arial"/>
                <a:cs typeface="Arial"/>
              </a:rPr>
              <a:t>ted</a:t>
            </a:r>
            <a:r>
              <a:rPr sz="1800" spc="5" dirty="0" smtClean="0">
                <a:solidFill>
                  <a:srgbClr val="CC0000"/>
                </a:solidFill>
                <a:latin typeface="Arial"/>
                <a:cs typeface="Arial"/>
              </a:rPr>
              <a:t> </a:t>
            </a:r>
            <a:r>
              <a:rPr sz="1800" spc="-10" dirty="0" smtClean="0">
                <a:solidFill>
                  <a:srgbClr val="CC0000"/>
                </a:solidFill>
                <a:latin typeface="Arial"/>
                <a:cs typeface="Arial"/>
              </a:rPr>
              <a:t>at</a:t>
            </a:r>
            <a:r>
              <a:rPr sz="1800" spc="-95" dirty="0" smtClean="0">
                <a:solidFill>
                  <a:srgbClr val="CC0000"/>
                </a:solidFill>
                <a:latin typeface="Arial"/>
                <a:cs typeface="Arial"/>
              </a:rPr>
              <a:t> </a:t>
            </a:r>
            <a:r>
              <a:rPr sz="1800" spc="-15" dirty="0" smtClean="0">
                <a:solidFill>
                  <a:srgbClr val="CC0000"/>
                </a:solidFill>
                <a:latin typeface="Arial"/>
                <a:cs typeface="Arial"/>
              </a:rPr>
              <a:t>A</a:t>
            </a:r>
            <a:endParaRPr sz="1800">
              <a:latin typeface="Arial"/>
              <a:cs typeface="Arial"/>
            </a:endParaRPr>
          </a:p>
        </p:txBody>
      </p:sp>
      <p:sp>
        <p:nvSpPr>
          <p:cNvPr id="7" name="object 7"/>
          <p:cNvSpPr txBox="1"/>
          <p:nvPr/>
        </p:nvSpPr>
        <p:spPr>
          <a:xfrm>
            <a:off x="3415410" y="4542282"/>
            <a:ext cx="172085"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D</a:t>
            </a:r>
            <a:endParaRPr sz="1600">
              <a:latin typeface="Arial"/>
              <a:cs typeface="Arial"/>
            </a:endParaRPr>
          </a:p>
        </p:txBody>
      </p:sp>
      <p:sp>
        <p:nvSpPr>
          <p:cNvPr id="8" name="object 8"/>
          <p:cNvSpPr txBox="1"/>
          <p:nvPr/>
        </p:nvSpPr>
        <p:spPr>
          <a:xfrm>
            <a:off x="1953005" y="3954526"/>
            <a:ext cx="12700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c</a:t>
            </a:r>
            <a:endParaRPr sz="1600">
              <a:latin typeface="Arial"/>
              <a:cs typeface="Arial"/>
            </a:endParaRPr>
          </a:p>
        </p:txBody>
      </p:sp>
      <p:sp>
        <p:nvSpPr>
          <p:cNvPr id="9" name="object 9"/>
          <p:cNvSpPr txBox="1"/>
          <p:nvPr/>
        </p:nvSpPr>
        <p:spPr>
          <a:xfrm>
            <a:off x="6026911" y="3271773"/>
            <a:ext cx="160655"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A</a:t>
            </a:r>
            <a:endParaRPr sz="1600">
              <a:latin typeface="Arial"/>
              <a:cs typeface="Arial"/>
            </a:endParaRPr>
          </a:p>
        </p:txBody>
      </p:sp>
      <p:sp>
        <p:nvSpPr>
          <p:cNvPr id="10" name="object 10"/>
          <p:cNvSpPr txBox="1"/>
          <p:nvPr/>
        </p:nvSpPr>
        <p:spPr>
          <a:xfrm>
            <a:off x="6738366" y="3779901"/>
            <a:ext cx="160655"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B</a:t>
            </a:r>
            <a:endParaRPr sz="1600">
              <a:latin typeface="Arial"/>
              <a:cs typeface="Arial"/>
            </a:endParaRPr>
          </a:p>
        </p:txBody>
      </p:sp>
      <p:sp>
        <p:nvSpPr>
          <p:cNvPr id="11" name="object 11"/>
          <p:cNvSpPr txBox="1"/>
          <p:nvPr/>
        </p:nvSpPr>
        <p:spPr>
          <a:xfrm>
            <a:off x="5053329" y="4829682"/>
            <a:ext cx="2703195" cy="1057275"/>
          </a:xfrm>
          <a:prstGeom prst="rect">
            <a:avLst/>
          </a:prstGeom>
        </p:spPr>
        <p:txBody>
          <a:bodyPr vert="horz" wrap="square" lIns="0" tIns="0" rIns="0" bIns="0" rtlCol="0">
            <a:noAutofit/>
          </a:bodyPr>
          <a:lstStyle/>
          <a:p>
            <a:pPr marL="105410">
              <a:lnSpc>
                <a:spcPct val="100000"/>
              </a:lnSpc>
              <a:tabLst>
                <a:tab pos="1062355" algn="l"/>
              </a:tabLst>
            </a:pPr>
            <a:r>
              <a:rPr sz="1600" spc="-10" dirty="0" smtClean="0">
                <a:latin typeface="Arial"/>
                <a:cs typeface="Arial"/>
              </a:rPr>
              <a:t>F	</a:t>
            </a:r>
            <a:r>
              <a:rPr sz="2400" spc="-22" baseline="1736" dirty="0" smtClean="0">
                <a:latin typeface="Arial"/>
                <a:cs typeface="Arial"/>
              </a:rPr>
              <a:t>E</a:t>
            </a:r>
            <a:endParaRPr sz="2400" baseline="1736">
              <a:latin typeface="Arial"/>
              <a:cs typeface="Arial"/>
            </a:endParaRPr>
          </a:p>
          <a:p>
            <a:pPr>
              <a:lnSpc>
                <a:spcPts val="650"/>
              </a:lnSpc>
              <a:spcBef>
                <a:spcPts val="42"/>
              </a:spcBef>
            </a:pPr>
            <a:endParaRPr sz="650"/>
          </a:p>
          <a:p>
            <a:pPr>
              <a:lnSpc>
                <a:spcPts val="1000"/>
              </a:lnSpc>
            </a:pPr>
            <a:endParaRPr sz="1000"/>
          </a:p>
          <a:p>
            <a:pPr marR="105410" algn="r">
              <a:lnSpc>
                <a:spcPct val="100000"/>
              </a:lnSpc>
            </a:pPr>
            <a:r>
              <a:rPr sz="1600" spc="-15" dirty="0" smtClean="0">
                <a:latin typeface="Arial"/>
                <a:cs typeface="Arial"/>
              </a:rPr>
              <a:t>G</a:t>
            </a:r>
            <a:endParaRPr sz="1600">
              <a:latin typeface="Arial"/>
              <a:cs typeface="Arial"/>
            </a:endParaRPr>
          </a:p>
          <a:p>
            <a:pPr>
              <a:lnSpc>
                <a:spcPts val="500"/>
              </a:lnSpc>
              <a:spcBef>
                <a:spcPts val="48"/>
              </a:spcBef>
            </a:pPr>
            <a:endParaRPr sz="500"/>
          </a:p>
          <a:p>
            <a:pPr marL="12700">
              <a:lnSpc>
                <a:spcPct val="100000"/>
              </a:lnSpc>
            </a:pPr>
            <a:r>
              <a:rPr sz="1800" dirty="0" smtClean="0">
                <a:solidFill>
                  <a:srgbClr val="CC0000"/>
                </a:solidFill>
                <a:latin typeface="Arial"/>
                <a:cs typeface="Arial"/>
              </a:rPr>
              <a:t>(b)</a:t>
            </a:r>
            <a:r>
              <a:rPr sz="1800" spc="-15" dirty="0" smtClean="0">
                <a:solidFill>
                  <a:srgbClr val="CC0000"/>
                </a:solidFill>
                <a:latin typeface="Arial"/>
                <a:cs typeface="Arial"/>
              </a:rPr>
              <a:t> </a:t>
            </a:r>
            <a:r>
              <a:rPr sz="1800" spc="0" dirty="0" smtClean="0">
                <a:solidFill>
                  <a:srgbClr val="CC0000"/>
                </a:solidFill>
                <a:latin typeface="Arial"/>
                <a:cs typeface="Arial"/>
              </a:rPr>
              <a:t>br</a:t>
            </a:r>
            <a:r>
              <a:rPr sz="1800" spc="-10" dirty="0" smtClean="0">
                <a:solidFill>
                  <a:srgbClr val="CC0000"/>
                </a:solidFill>
                <a:latin typeface="Arial"/>
                <a:cs typeface="Arial"/>
              </a:rPr>
              <a:t>o</a:t>
            </a:r>
            <a:r>
              <a:rPr sz="1800" spc="0" dirty="0" smtClean="0">
                <a:solidFill>
                  <a:srgbClr val="CC0000"/>
                </a:solidFill>
                <a:latin typeface="Arial"/>
                <a:cs typeface="Arial"/>
              </a:rPr>
              <a:t>a</a:t>
            </a:r>
            <a:r>
              <a:rPr sz="1800" spc="-10" dirty="0" smtClean="0">
                <a:solidFill>
                  <a:srgbClr val="CC0000"/>
                </a:solidFill>
                <a:latin typeface="Arial"/>
                <a:cs typeface="Arial"/>
              </a:rPr>
              <a:t>dcast</a:t>
            </a:r>
            <a:r>
              <a:rPr sz="1800" spc="10" dirty="0" smtClean="0">
                <a:solidFill>
                  <a:srgbClr val="CC0000"/>
                </a:solidFill>
                <a:latin typeface="Arial"/>
                <a:cs typeface="Arial"/>
              </a:rPr>
              <a:t> </a:t>
            </a:r>
            <a:r>
              <a:rPr sz="1800" spc="0" dirty="0" smtClean="0">
                <a:solidFill>
                  <a:srgbClr val="CC0000"/>
                </a:solidFill>
                <a:latin typeface="Arial"/>
                <a:cs typeface="Arial"/>
              </a:rPr>
              <a:t>i</a:t>
            </a:r>
            <a:r>
              <a:rPr sz="1800" spc="-10" dirty="0" smtClean="0">
                <a:solidFill>
                  <a:srgbClr val="CC0000"/>
                </a:solidFill>
                <a:latin typeface="Arial"/>
                <a:cs typeface="Arial"/>
              </a:rPr>
              <a:t>n</a:t>
            </a:r>
            <a:r>
              <a:rPr sz="1800" spc="0" dirty="0" smtClean="0">
                <a:solidFill>
                  <a:srgbClr val="CC0000"/>
                </a:solidFill>
                <a:latin typeface="Arial"/>
                <a:cs typeface="Arial"/>
              </a:rPr>
              <a:t>iti</a:t>
            </a:r>
            <a:r>
              <a:rPr sz="1800" spc="-10" dirty="0" smtClean="0">
                <a:solidFill>
                  <a:srgbClr val="CC0000"/>
                </a:solidFill>
                <a:latin typeface="Arial"/>
                <a:cs typeface="Arial"/>
              </a:rPr>
              <a:t>a</a:t>
            </a:r>
            <a:r>
              <a:rPr sz="1800" spc="0" dirty="0" smtClean="0">
                <a:solidFill>
                  <a:srgbClr val="CC0000"/>
                </a:solidFill>
                <a:latin typeface="Arial"/>
                <a:cs typeface="Arial"/>
              </a:rPr>
              <a:t>ted</a:t>
            </a:r>
            <a:r>
              <a:rPr sz="1800" spc="5" dirty="0" smtClean="0">
                <a:solidFill>
                  <a:srgbClr val="CC0000"/>
                </a:solidFill>
                <a:latin typeface="Arial"/>
                <a:cs typeface="Arial"/>
              </a:rPr>
              <a:t> </a:t>
            </a:r>
            <a:r>
              <a:rPr sz="1800" spc="-10" dirty="0" smtClean="0">
                <a:solidFill>
                  <a:srgbClr val="CC0000"/>
                </a:solidFill>
                <a:latin typeface="Arial"/>
                <a:cs typeface="Arial"/>
              </a:rPr>
              <a:t>at D</a:t>
            </a:r>
            <a:endParaRPr sz="1800">
              <a:latin typeface="Arial"/>
              <a:cs typeface="Arial"/>
            </a:endParaRPr>
          </a:p>
        </p:txBody>
      </p:sp>
      <p:sp>
        <p:nvSpPr>
          <p:cNvPr id="12" name="object 12"/>
          <p:cNvSpPr txBox="1"/>
          <p:nvPr/>
        </p:nvSpPr>
        <p:spPr>
          <a:xfrm>
            <a:off x="7149845" y="4561078"/>
            <a:ext cx="172085"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D</a:t>
            </a:r>
            <a:endParaRPr sz="1600">
              <a:latin typeface="Arial"/>
              <a:cs typeface="Arial"/>
            </a:endParaRPr>
          </a:p>
        </p:txBody>
      </p:sp>
      <p:sp>
        <p:nvSpPr>
          <p:cNvPr id="13" name="object 13"/>
          <p:cNvSpPr txBox="1"/>
          <p:nvPr/>
        </p:nvSpPr>
        <p:spPr>
          <a:xfrm>
            <a:off x="5687314" y="3973829"/>
            <a:ext cx="12700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c</a:t>
            </a:r>
            <a:endParaRPr sz="1600">
              <a:latin typeface="Arial"/>
              <a:cs typeface="Arial"/>
            </a:endParaRPr>
          </a:p>
        </p:txBody>
      </p:sp>
      <p:sp>
        <p:nvSpPr>
          <p:cNvPr id="14" name="object 14"/>
          <p:cNvSpPr txBox="1">
            <a:spLocks noGrp="1"/>
          </p:cNvSpPr>
          <p:nvPr>
            <p:ph type="title"/>
          </p:nvPr>
        </p:nvSpPr>
        <p:spPr>
          <a:prstGeom prst="rect">
            <a:avLst/>
          </a:prstGeom>
        </p:spPr>
        <p:txBody>
          <a:bodyPr vert="horz" wrap="square" lIns="0" tIns="0" rIns="0" bIns="0" rtlCol="0">
            <a:noAutofit/>
          </a:bodyPr>
          <a:lstStyle/>
          <a:p>
            <a:pPr marL="12700" algn="l">
              <a:lnSpc>
                <a:spcPts val="4660"/>
              </a:lnSpc>
            </a:pPr>
            <a:r>
              <a:rPr sz="4000" b="1" spc="-30" dirty="0" smtClean="0">
                <a:solidFill>
                  <a:schemeClr val="tx1"/>
                </a:solidFill>
                <a:latin typeface="黑体"/>
                <a:cs typeface="黑体"/>
              </a:rPr>
              <a:t>生</a:t>
            </a:r>
            <a:r>
              <a:rPr sz="4000" b="1" spc="-40" dirty="0" smtClean="0">
                <a:solidFill>
                  <a:schemeClr val="tx1"/>
                </a:solidFill>
                <a:latin typeface="黑体"/>
                <a:cs typeface="黑体"/>
              </a:rPr>
              <a:t>成树</a:t>
            </a:r>
            <a:r>
              <a:rPr sz="4000" b="1" spc="-25" dirty="0" smtClean="0">
                <a:solidFill>
                  <a:schemeClr val="tx1"/>
                </a:solidFill>
                <a:latin typeface="黑体"/>
                <a:cs typeface="黑体"/>
              </a:rPr>
              <a:t>广</a:t>
            </a:r>
            <a:r>
              <a:rPr sz="4000" b="1" spc="-40" dirty="0" smtClean="0">
                <a:solidFill>
                  <a:schemeClr val="tx1"/>
                </a:solidFill>
                <a:latin typeface="黑体"/>
                <a:cs typeface="黑体"/>
              </a:rPr>
              <a:t>播</a:t>
            </a:r>
            <a:endParaRPr sz="4000" b="1" dirty="0">
              <a:solidFill>
                <a:schemeClr val="tx1"/>
              </a:solidFill>
              <a:latin typeface="黑体"/>
              <a:cs typeface="黑体"/>
            </a:endParaRPr>
          </a:p>
        </p:txBody>
      </p:sp>
      <p:sp>
        <p:nvSpPr>
          <p:cNvPr id="15" name="object 15"/>
          <p:cNvSpPr txBox="1"/>
          <p:nvPr/>
        </p:nvSpPr>
        <p:spPr>
          <a:xfrm>
            <a:off x="612140" y="1513204"/>
            <a:ext cx="7288530" cy="1549400"/>
          </a:xfrm>
          <a:prstGeom prst="rect">
            <a:avLst/>
          </a:prstGeom>
        </p:spPr>
        <p:txBody>
          <a:bodyPr vert="horz" wrap="square" lIns="0" tIns="0" rIns="0" bIns="0" rtlCol="0">
            <a:noAutofit/>
          </a:bodyPr>
          <a:lstStyle/>
          <a:p>
            <a:pPr marL="12700">
              <a:lnSpc>
                <a:spcPct val="100000"/>
              </a:lnSpc>
            </a:pPr>
            <a:r>
              <a:rPr sz="2250" spc="-20" dirty="0" smtClean="0">
                <a:solidFill>
                  <a:srgbClr val="006FC0"/>
                </a:solidFill>
                <a:latin typeface="Wingdings"/>
                <a:cs typeface="Wingdings"/>
              </a:rPr>
              <a:t></a:t>
            </a:r>
            <a:r>
              <a:rPr sz="2250" spc="135" dirty="0" smtClean="0">
                <a:solidFill>
                  <a:srgbClr val="006FC0"/>
                </a:solidFill>
                <a:latin typeface="Times New Roman"/>
                <a:cs typeface="Times New Roman"/>
              </a:rPr>
              <a:t> </a:t>
            </a:r>
            <a:r>
              <a:rPr sz="3200" spc="0" dirty="0" smtClean="0">
                <a:latin typeface="宋体"/>
                <a:cs typeface="宋体"/>
              </a:rPr>
              <a:t>首先构建一个生成树</a:t>
            </a:r>
            <a:endParaRPr sz="3200">
              <a:latin typeface="宋体"/>
              <a:cs typeface="宋体"/>
            </a:endParaRPr>
          </a:p>
          <a:p>
            <a:pPr>
              <a:lnSpc>
                <a:spcPts val="1300"/>
              </a:lnSpc>
              <a:spcBef>
                <a:spcPts val="28"/>
              </a:spcBef>
            </a:pPr>
            <a:endParaRPr sz="1300"/>
          </a:p>
          <a:p>
            <a:pPr marL="355600" marR="12700" indent="-343535">
              <a:lnSpc>
                <a:spcPts val="36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节点只沿着生成树的路</a:t>
            </a:r>
            <a:r>
              <a:rPr sz="3200" spc="-15" dirty="0" smtClean="0">
                <a:latin typeface="宋体"/>
                <a:cs typeface="宋体"/>
              </a:rPr>
              <a:t>径</a:t>
            </a:r>
            <a:r>
              <a:rPr sz="3200" spc="0" dirty="0" smtClean="0">
                <a:latin typeface="宋体"/>
                <a:cs typeface="宋体"/>
              </a:rPr>
              <a:t>进行</a:t>
            </a:r>
            <a:r>
              <a:rPr sz="3200" spc="-15" dirty="0" smtClean="0">
                <a:latin typeface="宋体"/>
                <a:cs typeface="宋体"/>
              </a:rPr>
              <a:t>数</a:t>
            </a:r>
            <a:r>
              <a:rPr sz="3200" spc="0" dirty="0" smtClean="0">
                <a:latin typeface="宋体"/>
                <a:cs typeface="宋体"/>
              </a:rPr>
              <a:t>据报的 复制和转发</a:t>
            </a:r>
            <a:endParaRPr sz="3200">
              <a:latin typeface="宋体"/>
              <a:cs typeface="宋体"/>
            </a:endParaRPr>
          </a:p>
        </p:txBody>
      </p:sp>
    </p:spTree>
    <p:extLst>
      <p:ext uri="{BB962C8B-B14F-4D97-AF65-F5344CB8AC3E}">
        <p14:creationId xmlns:p14="http://schemas.microsoft.com/office/powerpoint/2010/main" val="117060438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6</a:t>
            </a:r>
            <a:r>
              <a:rPr lang="zh-CN" altLang="en-US" sz="2400" dirty="0" smtClean="0">
                <a:latin typeface="STXingkai" charset="-122"/>
                <a:ea typeface="STXingkai" charset="-122"/>
                <a:cs typeface="STXingkai" charset="-122"/>
              </a:rPr>
              <a:t>、</a:t>
            </a:r>
            <a:r>
              <a:rPr lang="en-US" altLang="zh-CN" sz="2400" dirty="0" smtClean="0">
                <a:latin typeface="STXingkai" charset="-122"/>
                <a:ea typeface="STXingkai" charset="-122"/>
                <a:cs typeface="STXingkai" charset="-122"/>
              </a:rPr>
              <a:t>IPV6</a:t>
            </a:r>
          </a:p>
          <a:p>
            <a:pPr marL="0" indent="0" defTabSz="914400" eaLnBrk="1" fontAlgn="auto" hangingPunct="1">
              <a:spcBef>
                <a:spcPts val="0"/>
              </a:spcBef>
              <a:spcAft>
                <a:spcPts val="0"/>
              </a:spcAft>
              <a:buNone/>
            </a:pPr>
            <a:r>
              <a:rPr lang="en-US" altLang="zh-CN" sz="2400" dirty="0" smtClean="0">
                <a:latin typeface="STXingkai" charset="-122"/>
                <a:ea typeface="STXingkai" charset="-122"/>
                <a:cs typeface="STXingkai" charset="-122"/>
              </a:rPr>
              <a:t>7</a:t>
            </a:r>
            <a:r>
              <a:rPr lang="zh-CN" altLang="en-US" sz="2400" dirty="0" smtClean="0">
                <a:latin typeface="STXingkai" charset="-122"/>
                <a:ea typeface="STXingkai" charset="-122"/>
                <a:cs typeface="STXingkai" charset="-122"/>
              </a:rPr>
              <a:t>、</a:t>
            </a:r>
            <a:r>
              <a:rPr lang="en-US" altLang="zh-CN" sz="2400" dirty="0" err="1">
                <a:latin typeface="STXingkai" charset="-122"/>
                <a:ea typeface="STXingkai" charset="-122"/>
                <a:cs typeface="STXingkai" charset="-122"/>
              </a:rPr>
              <a:t>Ip</a:t>
            </a:r>
            <a:r>
              <a:rPr lang="zh-CN" altLang="en-US" sz="2400" dirty="0">
                <a:latin typeface="STXingkai" charset="-122"/>
                <a:ea typeface="STXingkai" charset="-122"/>
                <a:cs typeface="STXingkai" charset="-122"/>
              </a:rPr>
              <a:t>多播：什么</a:t>
            </a:r>
            <a:r>
              <a:rPr lang="zh-CN" altLang="en-US" sz="2400" dirty="0" smtClean="0">
                <a:latin typeface="STXingkai" charset="-122"/>
                <a:ea typeface="STXingkai" charset="-122"/>
                <a:cs typeface="STXingkai" charset="-122"/>
              </a:rPr>
              <a:t>是</a:t>
            </a:r>
            <a:r>
              <a:rPr lang="zh-CN" altLang="en-US" sz="2400" dirty="0">
                <a:latin typeface="STXingkai" charset="-122"/>
                <a:ea typeface="STXingkai" charset="-122"/>
                <a:cs typeface="STXingkai" charset="-122"/>
              </a:rPr>
              <a:t>多播？多播的优点？什么是广播？广播</a:t>
            </a:r>
            <a:r>
              <a:rPr lang="en-US" altLang="zh-CN" sz="2400" dirty="0">
                <a:latin typeface="STXingkai" charset="-122"/>
                <a:ea typeface="STXingkai" charset="-122"/>
                <a:cs typeface="STXingkai" charset="-122"/>
              </a:rPr>
              <a:t>VS.</a:t>
            </a:r>
            <a:r>
              <a:rPr lang="zh-CN" altLang="en-US" sz="2400" dirty="0">
                <a:latin typeface="STXingkai" charset="-122"/>
                <a:ea typeface="STXingkai" charset="-122"/>
                <a:cs typeface="STXingkai" charset="-122"/>
              </a:rPr>
              <a:t>多播，广播导致问题及解决办法？</a:t>
            </a:r>
            <a:r>
              <a:rPr lang="zh-CN" altLang="en-US" sz="2400" dirty="0">
                <a:solidFill>
                  <a:srgbClr val="FF0000"/>
                </a:solidFill>
                <a:latin typeface="STXingkai" charset="-122"/>
                <a:ea typeface="STXingkai" charset="-122"/>
                <a:cs typeface="STXingkai" charset="-122"/>
              </a:rPr>
              <a:t>广播如何选路？</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70136341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5" rIns="0" bIns="0" rtlCol="0">
            <a:noAutofit/>
          </a:bodyPr>
          <a:lstStyle/>
          <a:p>
            <a:pPr marL="74295" algn="l">
              <a:lnSpc>
                <a:spcPts val="4560"/>
              </a:lnSpc>
            </a:pPr>
            <a:r>
              <a:rPr sz="4000" b="1" spc="-40" dirty="0" smtClean="0">
                <a:solidFill>
                  <a:schemeClr val="tx1"/>
                </a:solidFill>
                <a:latin typeface="黑体"/>
                <a:cs typeface="黑体"/>
              </a:rPr>
              <a:t>多播选</a:t>
            </a:r>
            <a:r>
              <a:rPr sz="4000" b="1" spc="-30" dirty="0" smtClean="0">
                <a:solidFill>
                  <a:schemeClr val="tx1"/>
                </a:solidFill>
                <a:latin typeface="黑体"/>
                <a:cs typeface="黑体"/>
              </a:rPr>
              <a:t>路</a:t>
            </a:r>
            <a:r>
              <a:rPr sz="4000" b="1" spc="-40" dirty="0" smtClean="0">
                <a:solidFill>
                  <a:schemeClr val="tx1"/>
                </a:solidFill>
                <a:latin typeface="黑体"/>
                <a:cs typeface="黑体"/>
              </a:rPr>
              <a:t>问题</a:t>
            </a:r>
            <a:endParaRPr sz="4000" b="1" dirty="0">
              <a:solidFill>
                <a:schemeClr val="tx1"/>
              </a:solidFill>
              <a:latin typeface="黑体"/>
              <a:cs typeface="黑体"/>
            </a:endParaRPr>
          </a:p>
        </p:txBody>
      </p:sp>
      <p:sp>
        <p:nvSpPr>
          <p:cNvPr id="3" name="object 3"/>
          <p:cNvSpPr txBox="1"/>
          <p:nvPr/>
        </p:nvSpPr>
        <p:spPr>
          <a:xfrm>
            <a:off x="578916" y="1391665"/>
            <a:ext cx="7590790" cy="875665"/>
          </a:xfrm>
          <a:prstGeom prst="rect">
            <a:avLst/>
          </a:prstGeom>
        </p:spPr>
        <p:txBody>
          <a:bodyPr vert="horz" wrap="square" lIns="0" tIns="0" rIns="0" bIns="0" rtlCol="0">
            <a:noAutofit/>
          </a:bodyPr>
          <a:lstStyle/>
          <a:p>
            <a:pPr marL="12700">
              <a:lnSpc>
                <a:spcPct val="100000"/>
              </a:lnSpc>
              <a:tabLst>
                <a:tab pos="354965" algn="l"/>
              </a:tabLst>
            </a:pPr>
            <a:r>
              <a:rPr sz="1800" spc="15" dirty="0" smtClean="0">
                <a:solidFill>
                  <a:srgbClr val="006FC0"/>
                </a:solidFill>
                <a:latin typeface="Wingdings"/>
                <a:cs typeface="Wingdings"/>
              </a:rPr>
              <a:t></a:t>
            </a:r>
            <a:r>
              <a:rPr sz="1800" spc="15" dirty="0" smtClean="0">
                <a:solidFill>
                  <a:srgbClr val="006FC0"/>
                </a:solidFill>
                <a:latin typeface="Times New Roman"/>
                <a:cs typeface="Times New Roman"/>
              </a:rPr>
              <a:t>	</a:t>
            </a:r>
            <a:r>
              <a:rPr sz="2600" spc="15" dirty="0" smtClean="0">
                <a:latin typeface="宋体"/>
                <a:cs typeface="宋体"/>
              </a:rPr>
              <a:t>多播：新闻内容分发，</a:t>
            </a:r>
            <a:r>
              <a:rPr sz="2600" spc="-15" dirty="0" smtClean="0">
                <a:latin typeface="宋体"/>
                <a:cs typeface="宋体"/>
              </a:rPr>
              <a:t>视</a:t>
            </a:r>
            <a:r>
              <a:rPr sz="2600" spc="0" dirty="0" smtClean="0">
                <a:latin typeface="宋体"/>
                <a:cs typeface="宋体"/>
              </a:rPr>
              <a:t>频分</a:t>
            </a:r>
            <a:r>
              <a:rPr sz="2600" spc="-15" dirty="0" smtClean="0">
                <a:latin typeface="宋体"/>
                <a:cs typeface="宋体"/>
              </a:rPr>
              <a:t>发</a:t>
            </a:r>
            <a:r>
              <a:rPr sz="2600" spc="0" dirty="0" smtClean="0">
                <a:latin typeface="宋体"/>
                <a:cs typeface="宋体"/>
              </a:rPr>
              <a:t>等</a:t>
            </a:r>
            <a:endParaRPr sz="2600">
              <a:latin typeface="宋体"/>
              <a:cs typeface="宋体"/>
            </a:endParaRPr>
          </a:p>
          <a:p>
            <a:pPr>
              <a:lnSpc>
                <a:spcPts val="600"/>
              </a:lnSpc>
              <a:spcBef>
                <a:spcPts val="26"/>
              </a:spcBef>
            </a:pPr>
            <a:endParaRPr sz="600"/>
          </a:p>
          <a:p>
            <a:pPr marL="12700">
              <a:lnSpc>
                <a:spcPct val="100000"/>
              </a:lnSpc>
              <a:tabLst>
                <a:tab pos="354965" algn="l"/>
              </a:tabLst>
            </a:pPr>
            <a:r>
              <a:rPr sz="1800" spc="15" dirty="0" smtClean="0">
                <a:solidFill>
                  <a:srgbClr val="006FC0"/>
                </a:solidFill>
                <a:latin typeface="Wingdings"/>
                <a:cs typeface="Wingdings"/>
              </a:rPr>
              <a:t></a:t>
            </a:r>
            <a:r>
              <a:rPr sz="1800" spc="15" dirty="0" smtClean="0">
                <a:solidFill>
                  <a:srgbClr val="006FC0"/>
                </a:solidFill>
                <a:latin typeface="Times New Roman"/>
                <a:cs typeface="Times New Roman"/>
              </a:rPr>
              <a:t>	</a:t>
            </a:r>
            <a:r>
              <a:rPr sz="2600" spc="-5" dirty="0" smtClean="0">
                <a:latin typeface="宋体"/>
                <a:cs typeface="宋体"/>
              </a:rPr>
              <a:t>多播编址</a:t>
            </a:r>
            <a:r>
              <a:rPr sz="2600" spc="0" dirty="0" smtClean="0">
                <a:latin typeface="宋体"/>
                <a:cs typeface="宋体"/>
              </a:rPr>
              <a:t>：</a:t>
            </a:r>
            <a:r>
              <a:rPr sz="2600" spc="0" dirty="0" smtClean="0">
                <a:latin typeface="Comic Sans MS"/>
                <a:cs typeface="Comic Sans MS"/>
              </a:rPr>
              <a:t>D</a:t>
            </a:r>
            <a:r>
              <a:rPr sz="2600" spc="0" dirty="0" smtClean="0">
                <a:latin typeface="宋体"/>
                <a:cs typeface="宋体"/>
              </a:rPr>
              <a:t>类多播</a:t>
            </a:r>
            <a:r>
              <a:rPr sz="2600" spc="-25" dirty="0" smtClean="0">
                <a:latin typeface="宋体"/>
                <a:cs typeface="宋体"/>
              </a:rPr>
              <a:t>地</a:t>
            </a:r>
            <a:r>
              <a:rPr sz="2600" spc="0" dirty="0" smtClean="0">
                <a:latin typeface="宋体"/>
                <a:cs typeface="宋体"/>
              </a:rPr>
              <a:t>址</a:t>
            </a:r>
            <a:r>
              <a:rPr sz="2600" spc="-570" dirty="0" smtClean="0">
                <a:latin typeface="宋体"/>
                <a:cs typeface="宋体"/>
              </a:rPr>
              <a:t> </a:t>
            </a:r>
            <a:r>
              <a:rPr sz="2000" spc="0" dirty="0" smtClean="0">
                <a:latin typeface="Comic Sans MS"/>
                <a:cs typeface="Comic Sans MS"/>
              </a:rPr>
              <a:t>224</a:t>
            </a:r>
            <a:r>
              <a:rPr sz="2000" spc="5" dirty="0" smtClean="0">
                <a:latin typeface="Comic Sans MS"/>
                <a:cs typeface="Comic Sans MS"/>
              </a:rPr>
              <a:t>.</a:t>
            </a:r>
            <a:r>
              <a:rPr sz="2000" spc="0" dirty="0" smtClean="0">
                <a:latin typeface="Comic Sans MS"/>
                <a:cs typeface="Comic Sans MS"/>
              </a:rPr>
              <a:t>0.0.0</a:t>
            </a:r>
            <a:r>
              <a:rPr sz="2000" spc="-10" dirty="0" smtClean="0">
                <a:latin typeface="Comic Sans MS"/>
                <a:cs typeface="Comic Sans MS"/>
              </a:rPr>
              <a:t> </a:t>
            </a:r>
            <a:r>
              <a:rPr sz="2000" spc="0" dirty="0" smtClean="0">
                <a:latin typeface="Comic Sans MS"/>
                <a:cs typeface="Comic Sans MS"/>
              </a:rPr>
              <a:t>to 239.255.255</a:t>
            </a:r>
            <a:r>
              <a:rPr sz="2000" spc="5" dirty="0" smtClean="0">
                <a:latin typeface="Comic Sans MS"/>
                <a:cs typeface="Comic Sans MS"/>
              </a:rPr>
              <a:t>.</a:t>
            </a:r>
            <a:r>
              <a:rPr sz="2000" spc="0" dirty="0" smtClean="0">
                <a:latin typeface="Comic Sans MS"/>
                <a:cs typeface="Comic Sans MS"/>
              </a:rPr>
              <a:t>255</a:t>
            </a:r>
            <a:endParaRPr sz="2000">
              <a:latin typeface="Comic Sans MS"/>
              <a:cs typeface="Comic Sans MS"/>
            </a:endParaRPr>
          </a:p>
        </p:txBody>
      </p:sp>
      <p:sp>
        <p:nvSpPr>
          <p:cNvPr id="4" name="object 4"/>
          <p:cNvSpPr txBox="1"/>
          <p:nvPr/>
        </p:nvSpPr>
        <p:spPr>
          <a:xfrm>
            <a:off x="578916" y="2342896"/>
            <a:ext cx="5951220" cy="1196975"/>
          </a:xfrm>
          <a:prstGeom prst="rect">
            <a:avLst/>
          </a:prstGeom>
        </p:spPr>
        <p:txBody>
          <a:bodyPr vert="horz" wrap="square" lIns="0" tIns="0" rIns="0" bIns="0" rtlCol="0">
            <a:noAutofit/>
          </a:bodyPr>
          <a:lstStyle/>
          <a:p>
            <a:pPr marL="12700">
              <a:lnSpc>
                <a:spcPct val="100000"/>
              </a:lnSpc>
              <a:tabLst>
                <a:tab pos="354965" algn="l"/>
              </a:tabLst>
            </a:pPr>
            <a:r>
              <a:rPr sz="1800" spc="15" dirty="0" smtClean="0">
                <a:solidFill>
                  <a:srgbClr val="006FC0"/>
                </a:solidFill>
                <a:latin typeface="Wingdings"/>
                <a:cs typeface="Wingdings"/>
              </a:rPr>
              <a:t></a:t>
            </a:r>
            <a:r>
              <a:rPr sz="1800" spc="15" dirty="0" smtClean="0">
                <a:solidFill>
                  <a:srgbClr val="006FC0"/>
                </a:solidFill>
                <a:latin typeface="Times New Roman"/>
                <a:cs typeface="Times New Roman"/>
              </a:rPr>
              <a:t>	</a:t>
            </a:r>
            <a:r>
              <a:rPr sz="2600" spc="15" dirty="0" smtClean="0">
                <a:latin typeface="宋体"/>
                <a:cs typeface="宋体"/>
              </a:rPr>
              <a:t>基本问题</a:t>
            </a:r>
            <a:endParaRPr sz="2600">
              <a:latin typeface="宋体"/>
              <a:cs typeface="宋体"/>
            </a:endParaRPr>
          </a:p>
          <a:p>
            <a:pPr>
              <a:lnSpc>
                <a:spcPts val="550"/>
              </a:lnSpc>
              <a:spcBef>
                <a:spcPts val="33"/>
              </a:spcBef>
            </a:pPr>
            <a:endParaRPr sz="550"/>
          </a:p>
          <a:p>
            <a:pPr marL="756285" marR="12700" indent="-287020">
              <a:lnSpc>
                <a:spcPct val="100000"/>
              </a:lnSpc>
              <a:tabLst>
                <a:tab pos="756285" algn="l"/>
              </a:tabLst>
            </a:pPr>
            <a:r>
              <a:rPr sz="1650" spc="10" dirty="0" smtClean="0">
                <a:solidFill>
                  <a:srgbClr val="7E7E7E"/>
                </a:solidFill>
                <a:latin typeface="Verdana"/>
                <a:cs typeface="Verdana"/>
              </a:rPr>
              <a:t>●	</a:t>
            </a:r>
            <a:r>
              <a:rPr sz="2400" spc="10" dirty="0" smtClean="0">
                <a:latin typeface="宋体"/>
                <a:cs typeface="宋体"/>
              </a:rPr>
              <a:t>如何找出一个树来连接所有多播组成员 所在的路由器？</a:t>
            </a:r>
            <a:endParaRPr sz="2400">
              <a:latin typeface="宋体"/>
              <a:cs typeface="宋体"/>
            </a:endParaRPr>
          </a:p>
        </p:txBody>
      </p:sp>
      <p:sp>
        <p:nvSpPr>
          <p:cNvPr id="5" name="object 5"/>
          <p:cNvSpPr/>
          <p:nvPr/>
        </p:nvSpPr>
        <p:spPr>
          <a:xfrm>
            <a:off x="4809363" y="4563236"/>
            <a:ext cx="1047750" cy="292100"/>
          </a:xfrm>
          <a:custGeom>
            <a:avLst/>
            <a:gdLst/>
            <a:ahLst/>
            <a:cxnLst/>
            <a:rect l="l" t="t" r="r" b="b"/>
            <a:pathLst>
              <a:path w="1047750" h="292100">
                <a:moveTo>
                  <a:pt x="0" y="292100"/>
                </a:moveTo>
                <a:lnTo>
                  <a:pt x="1047750" y="0"/>
                </a:lnTo>
              </a:path>
            </a:pathLst>
          </a:custGeom>
          <a:ln w="19050">
            <a:solidFill>
              <a:srgbClr val="000000"/>
            </a:solidFill>
          </a:ln>
        </p:spPr>
        <p:txBody>
          <a:bodyPr wrap="square" lIns="0" tIns="0" rIns="0" bIns="0" rtlCol="0">
            <a:noAutofit/>
          </a:bodyPr>
          <a:lstStyle/>
          <a:p>
            <a:endParaRPr/>
          </a:p>
        </p:txBody>
      </p:sp>
      <p:sp>
        <p:nvSpPr>
          <p:cNvPr id="6" name="object 6"/>
          <p:cNvSpPr/>
          <p:nvPr/>
        </p:nvSpPr>
        <p:spPr>
          <a:xfrm>
            <a:off x="4593463" y="4829936"/>
            <a:ext cx="654050" cy="819111"/>
          </a:xfrm>
          <a:custGeom>
            <a:avLst/>
            <a:gdLst/>
            <a:ahLst/>
            <a:cxnLst/>
            <a:rect l="l" t="t" r="r" b="b"/>
            <a:pathLst>
              <a:path w="654050" h="819111">
                <a:moveTo>
                  <a:pt x="0" y="0"/>
                </a:moveTo>
                <a:lnTo>
                  <a:pt x="654050" y="819111"/>
                </a:lnTo>
              </a:path>
            </a:pathLst>
          </a:custGeom>
          <a:ln w="19050">
            <a:solidFill>
              <a:srgbClr val="000000"/>
            </a:solidFill>
          </a:ln>
        </p:spPr>
        <p:txBody>
          <a:bodyPr wrap="square" lIns="0" tIns="0" rIns="0" bIns="0" rtlCol="0">
            <a:noAutofit/>
          </a:bodyPr>
          <a:lstStyle/>
          <a:p>
            <a:endParaRPr/>
          </a:p>
        </p:txBody>
      </p:sp>
      <p:sp>
        <p:nvSpPr>
          <p:cNvPr id="7" name="object 7"/>
          <p:cNvSpPr/>
          <p:nvPr/>
        </p:nvSpPr>
        <p:spPr>
          <a:xfrm>
            <a:off x="5044313" y="4194936"/>
            <a:ext cx="762000" cy="374650"/>
          </a:xfrm>
          <a:custGeom>
            <a:avLst/>
            <a:gdLst/>
            <a:ahLst/>
            <a:cxnLst/>
            <a:rect l="l" t="t" r="r" b="b"/>
            <a:pathLst>
              <a:path w="762000" h="374650">
                <a:moveTo>
                  <a:pt x="0" y="0"/>
                </a:moveTo>
                <a:lnTo>
                  <a:pt x="762000" y="374650"/>
                </a:lnTo>
              </a:path>
            </a:pathLst>
          </a:custGeom>
          <a:ln w="19050">
            <a:solidFill>
              <a:srgbClr val="000000"/>
            </a:solidFill>
          </a:ln>
        </p:spPr>
        <p:txBody>
          <a:bodyPr wrap="square" lIns="0" tIns="0" rIns="0" bIns="0" rtlCol="0">
            <a:noAutofit/>
          </a:bodyPr>
          <a:lstStyle/>
          <a:p>
            <a:endParaRPr/>
          </a:p>
        </p:txBody>
      </p:sp>
      <p:sp>
        <p:nvSpPr>
          <p:cNvPr id="8" name="object 8"/>
          <p:cNvSpPr/>
          <p:nvPr/>
        </p:nvSpPr>
        <p:spPr>
          <a:xfrm>
            <a:off x="5450713" y="5306186"/>
            <a:ext cx="412750" cy="393661"/>
          </a:xfrm>
          <a:custGeom>
            <a:avLst/>
            <a:gdLst/>
            <a:ahLst/>
            <a:cxnLst/>
            <a:rect l="l" t="t" r="r" b="b"/>
            <a:pathLst>
              <a:path w="412750" h="393661">
                <a:moveTo>
                  <a:pt x="0" y="393661"/>
                </a:moveTo>
                <a:lnTo>
                  <a:pt x="412750" y="0"/>
                </a:lnTo>
              </a:path>
            </a:pathLst>
          </a:custGeom>
          <a:ln w="19050">
            <a:solidFill>
              <a:srgbClr val="000000"/>
            </a:solidFill>
          </a:ln>
        </p:spPr>
        <p:txBody>
          <a:bodyPr wrap="square" lIns="0" tIns="0" rIns="0" bIns="0" rtlCol="0">
            <a:noAutofit/>
          </a:bodyPr>
          <a:lstStyle/>
          <a:p>
            <a:endParaRPr/>
          </a:p>
        </p:txBody>
      </p:sp>
      <p:sp>
        <p:nvSpPr>
          <p:cNvPr id="9" name="object 9"/>
          <p:cNvSpPr/>
          <p:nvPr/>
        </p:nvSpPr>
        <p:spPr>
          <a:xfrm>
            <a:off x="5850763" y="4652136"/>
            <a:ext cx="0" cy="603250"/>
          </a:xfrm>
          <a:custGeom>
            <a:avLst/>
            <a:gdLst/>
            <a:ahLst/>
            <a:cxnLst/>
            <a:rect l="l" t="t" r="r" b="b"/>
            <a:pathLst>
              <a:path h="603250">
                <a:moveTo>
                  <a:pt x="0" y="0"/>
                </a:moveTo>
                <a:lnTo>
                  <a:pt x="0" y="603250"/>
                </a:lnTo>
              </a:path>
            </a:pathLst>
          </a:custGeom>
          <a:ln w="19050">
            <a:solidFill>
              <a:srgbClr val="000000"/>
            </a:solidFill>
          </a:ln>
        </p:spPr>
        <p:txBody>
          <a:bodyPr wrap="square" lIns="0" tIns="0" rIns="0" bIns="0" rtlCol="0">
            <a:noAutofit/>
          </a:bodyPr>
          <a:lstStyle/>
          <a:p>
            <a:endParaRPr/>
          </a:p>
        </p:txBody>
      </p:sp>
      <p:sp>
        <p:nvSpPr>
          <p:cNvPr id="10" name="object 10"/>
          <p:cNvSpPr/>
          <p:nvPr/>
        </p:nvSpPr>
        <p:spPr>
          <a:xfrm>
            <a:off x="4345813" y="5693498"/>
            <a:ext cx="787400" cy="0"/>
          </a:xfrm>
          <a:custGeom>
            <a:avLst/>
            <a:gdLst/>
            <a:ahLst/>
            <a:cxnLst/>
            <a:rect l="l" t="t" r="r" b="b"/>
            <a:pathLst>
              <a:path w="787400">
                <a:moveTo>
                  <a:pt x="0" y="0"/>
                </a:moveTo>
                <a:lnTo>
                  <a:pt x="787400" y="0"/>
                </a:lnTo>
              </a:path>
            </a:pathLst>
          </a:custGeom>
          <a:ln w="19050">
            <a:solidFill>
              <a:srgbClr val="000000"/>
            </a:solidFill>
          </a:ln>
        </p:spPr>
        <p:txBody>
          <a:bodyPr wrap="square" lIns="0" tIns="0" rIns="0" bIns="0" rtlCol="0">
            <a:noAutofit/>
          </a:bodyPr>
          <a:lstStyle/>
          <a:p>
            <a:endParaRPr/>
          </a:p>
        </p:txBody>
      </p:sp>
      <p:sp>
        <p:nvSpPr>
          <p:cNvPr id="11" name="object 11"/>
          <p:cNvSpPr/>
          <p:nvPr/>
        </p:nvSpPr>
        <p:spPr>
          <a:xfrm>
            <a:off x="4244213" y="4918836"/>
            <a:ext cx="285750" cy="711161"/>
          </a:xfrm>
          <a:custGeom>
            <a:avLst/>
            <a:gdLst/>
            <a:ahLst/>
            <a:cxnLst/>
            <a:rect l="l" t="t" r="r" b="b"/>
            <a:pathLst>
              <a:path w="285750" h="711161">
                <a:moveTo>
                  <a:pt x="285750" y="0"/>
                </a:moveTo>
                <a:lnTo>
                  <a:pt x="0" y="711161"/>
                </a:lnTo>
              </a:path>
            </a:pathLst>
          </a:custGeom>
          <a:ln w="19050">
            <a:solidFill>
              <a:srgbClr val="000000"/>
            </a:solidFill>
          </a:ln>
        </p:spPr>
        <p:txBody>
          <a:bodyPr wrap="square" lIns="0" tIns="0" rIns="0" bIns="0" rtlCol="0">
            <a:noAutofit/>
          </a:bodyPr>
          <a:lstStyle/>
          <a:p>
            <a:endParaRPr/>
          </a:p>
        </p:txBody>
      </p:sp>
      <p:sp>
        <p:nvSpPr>
          <p:cNvPr id="12" name="object 12"/>
          <p:cNvSpPr/>
          <p:nvPr/>
        </p:nvSpPr>
        <p:spPr>
          <a:xfrm>
            <a:off x="4587113" y="4207636"/>
            <a:ext cx="266700" cy="628650"/>
          </a:xfrm>
          <a:custGeom>
            <a:avLst/>
            <a:gdLst/>
            <a:ahLst/>
            <a:cxnLst/>
            <a:rect l="l" t="t" r="r" b="b"/>
            <a:pathLst>
              <a:path w="266700" h="628650">
                <a:moveTo>
                  <a:pt x="266700" y="0"/>
                </a:moveTo>
                <a:lnTo>
                  <a:pt x="0" y="628650"/>
                </a:lnTo>
              </a:path>
            </a:pathLst>
          </a:custGeom>
          <a:ln w="19050">
            <a:solidFill>
              <a:srgbClr val="000000"/>
            </a:solidFill>
          </a:ln>
        </p:spPr>
        <p:txBody>
          <a:bodyPr wrap="square" lIns="0" tIns="0" rIns="0" bIns="0" rtlCol="0">
            <a:noAutofit/>
          </a:bodyPr>
          <a:lstStyle/>
          <a:p>
            <a:endParaRPr/>
          </a:p>
        </p:txBody>
      </p:sp>
      <p:sp>
        <p:nvSpPr>
          <p:cNvPr id="13" name="object 13"/>
          <p:cNvSpPr/>
          <p:nvPr/>
        </p:nvSpPr>
        <p:spPr>
          <a:xfrm>
            <a:off x="4945888" y="5823673"/>
            <a:ext cx="620649" cy="42862"/>
          </a:xfrm>
          <a:custGeom>
            <a:avLst/>
            <a:gdLst/>
            <a:ahLst/>
            <a:cxnLst/>
            <a:rect l="l" t="t" r="r" b="b"/>
            <a:pathLst>
              <a:path w="620649" h="42862">
                <a:moveTo>
                  <a:pt x="0" y="42862"/>
                </a:moveTo>
                <a:lnTo>
                  <a:pt x="0" y="0"/>
                </a:lnTo>
                <a:lnTo>
                  <a:pt x="620649" y="0"/>
                </a:lnTo>
                <a:lnTo>
                  <a:pt x="620649" y="36741"/>
                </a:lnTo>
              </a:path>
            </a:pathLst>
          </a:custGeom>
          <a:ln w="12700">
            <a:solidFill>
              <a:srgbClr val="000000"/>
            </a:solidFill>
          </a:ln>
        </p:spPr>
        <p:txBody>
          <a:bodyPr wrap="square" lIns="0" tIns="0" rIns="0" bIns="0" rtlCol="0">
            <a:noAutofit/>
          </a:bodyPr>
          <a:lstStyle/>
          <a:p>
            <a:endParaRPr/>
          </a:p>
        </p:txBody>
      </p:sp>
      <p:sp>
        <p:nvSpPr>
          <p:cNvPr id="14" name="object 14"/>
          <p:cNvSpPr/>
          <p:nvPr/>
        </p:nvSpPr>
        <p:spPr>
          <a:xfrm>
            <a:off x="5250688" y="5726836"/>
            <a:ext cx="0" cy="95250"/>
          </a:xfrm>
          <a:custGeom>
            <a:avLst/>
            <a:gdLst/>
            <a:ahLst/>
            <a:cxnLst/>
            <a:rect l="l" t="t" r="r" b="b"/>
            <a:pathLst>
              <a:path h="95250">
                <a:moveTo>
                  <a:pt x="0" y="0"/>
                </a:moveTo>
                <a:lnTo>
                  <a:pt x="0" y="95249"/>
                </a:lnTo>
              </a:path>
            </a:pathLst>
          </a:custGeom>
          <a:ln w="19050">
            <a:solidFill>
              <a:srgbClr val="000000"/>
            </a:solidFill>
          </a:ln>
        </p:spPr>
        <p:txBody>
          <a:bodyPr wrap="square" lIns="0" tIns="0" rIns="0" bIns="0" rtlCol="0">
            <a:noAutofit/>
          </a:bodyPr>
          <a:lstStyle/>
          <a:p>
            <a:endParaRPr/>
          </a:p>
        </p:txBody>
      </p:sp>
      <p:sp>
        <p:nvSpPr>
          <p:cNvPr id="15" name="object 15"/>
          <p:cNvSpPr/>
          <p:nvPr/>
        </p:nvSpPr>
        <p:spPr>
          <a:xfrm>
            <a:off x="6115050" y="4286122"/>
            <a:ext cx="42925" cy="620776"/>
          </a:xfrm>
          <a:custGeom>
            <a:avLst/>
            <a:gdLst/>
            <a:ahLst/>
            <a:cxnLst/>
            <a:rect l="l" t="t" r="r" b="b"/>
            <a:pathLst>
              <a:path w="42925" h="620776">
                <a:moveTo>
                  <a:pt x="42925" y="620776"/>
                </a:moveTo>
                <a:lnTo>
                  <a:pt x="0" y="620776"/>
                </a:lnTo>
                <a:lnTo>
                  <a:pt x="0" y="0"/>
                </a:lnTo>
                <a:lnTo>
                  <a:pt x="36702" y="0"/>
                </a:lnTo>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6016625" y="4602098"/>
            <a:ext cx="95250" cy="0"/>
          </a:xfrm>
          <a:custGeom>
            <a:avLst/>
            <a:gdLst/>
            <a:ahLst/>
            <a:cxnLst/>
            <a:rect l="l" t="t" r="r" b="b"/>
            <a:pathLst>
              <a:path w="95250">
                <a:moveTo>
                  <a:pt x="0" y="0"/>
                </a:moveTo>
                <a:lnTo>
                  <a:pt x="95250" y="0"/>
                </a:lnTo>
              </a:path>
            </a:pathLst>
          </a:custGeom>
          <a:ln w="19050">
            <a:solidFill>
              <a:srgbClr val="000000"/>
            </a:solidFill>
          </a:ln>
        </p:spPr>
        <p:txBody>
          <a:bodyPr wrap="square" lIns="0" tIns="0" rIns="0" bIns="0" rtlCol="0">
            <a:noAutofit/>
          </a:bodyPr>
          <a:lstStyle/>
          <a:p>
            <a:endParaRPr/>
          </a:p>
        </p:txBody>
      </p:sp>
      <p:sp>
        <p:nvSpPr>
          <p:cNvPr id="17" name="object 17"/>
          <p:cNvSpPr/>
          <p:nvPr/>
        </p:nvSpPr>
        <p:spPr>
          <a:xfrm>
            <a:off x="3910838" y="5817323"/>
            <a:ext cx="620649" cy="42862"/>
          </a:xfrm>
          <a:custGeom>
            <a:avLst/>
            <a:gdLst/>
            <a:ahLst/>
            <a:cxnLst/>
            <a:rect l="l" t="t" r="r" b="b"/>
            <a:pathLst>
              <a:path w="620649" h="42862">
                <a:moveTo>
                  <a:pt x="0" y="42862"/>
                </a:moveTo>
                <a:lnTo>
                  <a:pt x="0" y="0"/>
                </a:lnTo>
                <a:lnTo>
                  <a:pt x="620649" y="0"/>
                </a:lnTo>
                <a:lnTo>
                  <a:pt x="620649" y="36741"/>
                </a:lnTo>
              </a:path>
            </a:pathLst>
          </a:custGeom>
          <a:ln w="12700">
            <a:solidFill>
              <a:srgbClr val="000000"/>
            </a:solidFill>
          </a:ln>
        </p:spPr>
        <p:txBody>
          <a:bodyPr wrap="square" lIns="0" tIns="0" rIns="0" bIns="0" rtlCol="0">
            <a:noAutofit/>
          </a:bodyPr>
          <a:lstStyle/>
          <a:p>
            <a:endParaRPr/>
          </a:p>
        </p:txBody>
      </p:sp>
      <p:sp>
        <p:nvSpPr>
          <p:cNvPr id="18" name="object 18"/>
          <p:cNvSpPr/>
          <p:nvPr/>
        </p:nvSpPr>
        <p:spPr>
          <a:xfrm>
            <a:off x="4215638" y="5720486"/>
            <a:ext cx="0" cy="95250"/>
          </a:xfrm>
          <a:custGeom>
            <a:avLst/>
            <a:gdLst/>
            <a:ahLst/>
            <a:cxnLst/>
            <a:rect l="l" t="t" r="r" b="b"/>
            <a:pathLst>
              <a:path h="95250">
                <a:moveTo>
                  <a:pt x="0" y="0"/>
                </a:moveTo>
                <a:lnTo>
                  <a:pt x="0" y="95249"/>
                </a:lnTo>
              </a:path>
            </a:pathLst>
          </a:custGeom>
          <a:ln w="19050">
            <a:solidFill>
              <a:srgbClr val="000000"/>
            </a:solidFill>
          </a:ln>
        </p:spPr>
        <p:txBody>
          <a:bodyPr wrap="square" lIns="0" tIns="0" rIns="0" bIns="0" rtlCol="0">
            <a:noAutofit/>
          </a:bodyPr>
          <a:lstStyle/>
          <a:p>
            <a:endParaRPr/>
          </a:p>
        </p:txBody>
      </p:sp>
      <p:sp>
        <p:nvSpPr>
          <p:cNvPr id="19" name="object 19"/>
          <p:cNvSpPr/>
          <p:nvPr/>
        </p:nvSpPr>
        <p:spPr>
          <a:xfrm>
            <a:off x="5868161" y="5177916"/>
            <a:ext cx="476758" cy="457060"/>
          </a:xfrm>
          <a:custGeom>
            <a:avLst/>
            <a:gdLst/>
            <a:ahLst/>
            <a:cxnLst/>
            <a:rect l="l" t="t" r="r" b="b"/>
            <a:pathLst>
              <a:path w="476758" h="457060">
                <a:moveTo>
                  <a:pt x="29337" y="457060"/>
                </a:moveTo>
                <a:lnTo>
                  <a:pt x="0" y="425869"/>
                </a:lnTo>
                <a:lnTo>
                  <a:pt x="451485" y="0"/>
                </a:lnTo>
                <a:lnTo>
                  <a:pt x="476758" y="26796"/>
                </a:lnTo>
              </a:path>
            </a:pathLst>
          </a:custGeom>
          <a:ln w="12700">
            <a:solidFill>
              <a:srgbClr val="000000"/>
            </a:solidFill>
          </a:ln>
        </p:spPr>
        <p:txBody>
          <a:bodyPr wrap="square" lIns="0" tIns="0" rIns="0" bIns="0" rtlCol="0">
            <a:noAutofit/>
          </a:bodyPr>
          <a:lstStyle/>
          <a:p>
            <a:endParaRPr/>
          </a:p>
        </p:txBody>
      </p:sp>
      <p:sp>
        <p:nvSpPr>
          <p:cNvPr id="20" name="object 20"/>
          <p:cNvSpPr/>
          <p:nvPr/>
        </p:nvSpPr>
        <p:spPr>
          <a:xfrm>
            <a:off x="6023483" y="5324221"/>
            <a:ext cx="65277" cy="69341"/>
          </a:xfrm>
          <a:custGeom>
            <a:avLst/>
            <a:gdLst/>
            <a:ahLst/>
            <a:cxnLst/>
            <a:rect l="l" t="t" r="r" b="b"/>
            <a:pathLst>
              <a:path w="65277" h="69341">
                <a:moveTo>
                  <a:pt x="0" y="0"/>
                </a:moveTo>
                <a:lnTo>
                  <a:pt x="65277" y="69341"/>
                </a:lnTo>
              </a:path>
            </a:pathLst>
          </a:custGeom>
          <a:ln w="19050">
            <a:solidFill>
              <a:srgbClr val="000000"/>
            </a:solidFill>
          </a:ln>
        </p:spPr>
        <p:txBody>
          <a:bodyPr wrap="square" lIns="0" tIns="0" rIns="0" bIns="0" rtlCol="0">
            <a:noAutofit/>
          </a:bodyPr>
          <a:lstStyle/>
          <a:p>
            <a:endParaRPr/>
          </a:p>
        </p:txBody>
      </p:sp>
      <p:sp>
        <p:nvSpPr>
          <p:cNvPr id="21" name="object 21"/>
          <p:cNvSpPr/>
          <p:nvPr/>
        </p:nvSpPr>
        <p:spPr>
          <a:xfrm>
            <a:off x="4272026" y="4571872"/>
            <a:ext cx="42799" cy="620776"/>
          </a:xfrm>
          <a:custGeom>
            <a:avLst/>
            <a:gdLst/>
            <a:ahLst/>
            <a:cxnLst/>
            <a:rect l="l" t="t" r="r" b="b"/>
            <a:pathLst>
              <a:path w="42799" h="620776">
                <a:moveTo>
                  <a:pt x="0" y="0"/>
                </a:moveTo>
                <a:lnTo>
                  <a:pt x="42799" y="0"/>
                </a:lnTo>
                <a:lnTo>
                  <a:pt x="42799" y="620776"/>
                </a:lnTo>
                <a:lnTo>
                  <a:pt x="6096" y="620776"/>
                </a:lnTo>
              </a:path>
            </a:pathLst>
          </a:custGeom>
          <a:ln w="12700">
            <a:solidFill>
              <a:srgbClr val="000000"/>
            </a:solidFill>
          </a:ln>
        </p:spPr>
        <p:txBody>
          <a:bodyPr wrap="square" lIns="0" tIns="0" rIns="0" bIns="0" rtlCol="0">
            <a:noAutofit/>
          </a:bodyPr>
          <a:lstStyle/>
          <a:p>
            <a:endParaRPr/>
          </a:p>
        </p:txBody>
      </p:sp>
      <p:sp>
        <p:nvSpPr>
          <p:cNvPr id="22" name="object 22"/>
          <p:cNvSpPr/>
          <p:nvPr/>
        </p:nvSpPr>
        <p:spPr>
          <a:xfrm>
            <a:off x="4314825" y="4873497"/>
            <a:ext cx="95250" cy="0"/>
          </a:xfrm>
          <a:custGeom>
            <a:avLst/>
            <a:gdLst/>
            <a:ahLst/>
            <a:cxnLst/>
            <a:rect l="l" t="t" r="r" b="b"/>
            <a:pathLst>
              <a:path w="95250">
                <a:moveTo>
                  <a:pt x="95250" y="0"/>
                </a:moveTo>
                <a:lnTo>
                  <a:pt x="0" y="0"/>
                </a:lnTo>
              </a:path>
            </a:pathLst>
          </a:custGeom>
          <a:ln w="19050">
            <a:solidFill>
              <a:srgbClr val="000000"/>
            </a:solidFill>
          </a:ln>
        </p:spPr>
        <p:txBody>
          <a:bodyPr wrap="square" lIns="0" tIns="0" rIns="0" bIns="0" rtlCol="0">
            <a:noAutofit/>
          </a:bodyPr>
          <a:lstStyle/>
          <a:p>
            <a:endParaRPr/>
          </a:p>
        </p:txBody>
      </p:sp>
      <p:sp>
        <p:nvSpPr>
          <p:cNvPr id="23" name="object 23"/>
          <p:cNvSpPr/>
          <p:nvPr/>
        </p:nvSpPr>
        <p:spPr>
          <a:xfrm>
            <a:off x="4539488" y="3974210"/>
            <a:ext cx="620649" cy="42925"/>
          </a:xfrm>
          <a:custGeom>
            <a:avLst/>
            <a:gdLst/>
            <a:ahLst/>
            <a:cxnLst/>
            <a:rect l="l" t="t" r="r" b="b"/>
            <a:pathLst>
              <a:path w="620649" h="42925">
                <a:moveTo>
                  <a:pt x="620649" y="0"/>
                </a:moveTo>
                <a:lnTo>
                  <a:pt x="620649" y="42925"/>
                </a:lnTo>
                <a:lnTo>
                  <a:pt x="0" y="42925"/>
                </a:lnTo>
                <a:lnTo>
                  <a:pt x="0" y="6095"/>
                </a:lnTo>
              </a:path>
            </a:pathLst>
          </a:custGeom>
          <a:ln w="12700">
            <a:solidFill>
              <a:srgbClr val="000000"/>
            </a:solidFill>
          </a:ln>
        </p:spPr>
        <p:txBody>
          <a:bodyPr wrap="square" lIns="0" tIns="0" rIns="0" bIns="0" rtlCol="0">
            <a:noAutofit/>
          </a:bodyPr>
          <a:lstStyle/>
          <a:p>
            <a:endParaRPr/>
          </a:p>
        </p:txBody>
      </p:sp>
      <p:sp>
        <p:nvSpPr>
          <p:cNvPr id="24" name="object 24"/>
          <p:cNvSpPr/>
          <p:nvPr/>
        </p:nvSpPr>
        <p:spPr>
          <a:xfrm>
            <a:off x="4855336" y="4017136"/>
            <a:ext cx="0" cy="95250"/>
          </a:xfrm>
          <a:custGeom>
            <a:avLst/>
            <a:gdLst/>
            <a:ahLst/>
            <a:cxnLst/>
            <a:rect l="l" t="t" r="r" b="b"/>
            <a:pathLst>
              <a:path h="95250">
                <a:moveTo>
                  <a:pt x="0" y="95250"/>
                </a:moveTo>
                <a:lnTo>
                  <a:pt x="0" y="0"/>
                </a:lnTo>
              </a:path>
            </a:pathLst>
          </a:custGeom>
          <a:ln w="19050">
            <a:solidFill>
              <a:srgbClr val="000000"/>
            </a:solidFill>
          </a:ln>
        </p:spPr>
        <p:txBody>
          <a:bodyPr wrap="square" lIns="0" tIns="0" rIns="0" bIns="0" rtlCol="0">
            <a:noAutofit/>
          </a:bodyPr>
          <a:lstStyle/>
          <a:p>
            <a:endParaRPr/>
          </a:p>
        </p:txBody>
      </p:sp>
      <p:sp>
        <p:nvSpPr>
          <p:cNvPr id="25" name="object 25"/>
          <p:cNvSpPr/>
          <p:nvPr/>
        </p:nvSpPr>
        <p:spPr>
          <a:xfrm>
            <a:off x="5028438" y="3701160"/>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26" name="object 26"/>
          <p:cNvSpPr/>
          <p:nvPr/>
        </p:nvSpPr>
        <p:spPr>
          <a:xfrm>
            <a:off x="4625594" y="4144645"/>
            <a:ext cx="438911" cy="120142"/>
          </a:xfrm>
          <a:prstGeom prst="rect">
            <a:avLst/>
          </a:prstGeom>
          <a:blipFill>
            <a:blip r:embed="rId4" cstate="print"/>
            <a:stretch>
              <a:fillRect/>
            </a:stretch>
          </a:blipFill>
        </p:spPr>
        <p:txBody>
          <a:bodyPr wrap="square" lIns="0" tIns="0" rIns="0" bIns="0" rtlCol="0">
            <a:noAutofit/>
          </a:bodyPr>
          <a:lstStyle/>
          <a:p>
            <a:endParaRPr/>
          </a:p>
        </p:txBody>
      </p:sp>
      <p:sp>
        <p:nvSpPr>
          <p:cNvPr id="27" name="object 27"/>
          <p:cNvSpPr/>
          <p:nvPr/>
        </p:nvSpPr>
        <p:spPr>
          <a:xfrm>
            <a:off x="4625594" y="4144645"/>
            <a:ext cx="438911" cy="120142"/>
          </a:xfrm>
          <a:custGeom>
            <a:avLst/>
            <a:gdLst/>
            <a:ahLst/>
            <a:cxnLst/>
            <a:rect l="l" t="t" r="r" b="b"/>
            <a:pathLst>
              <a:path w="438911" h="120142">
                <a:moveTo>
                  <a:pt x="0" y="60070"/>
                </a:moveTo>
                <a:lnTo>
                  <a:pt x="30241" y="29583"/>
                </a:lnTo>
                <a:lnTo>
                  <a:pt x="78756" y="13940"/>
                </a:lnTo>
                <a:lnTo>
                  <a:pt x="126447" y="5632"/>
                </a:lnTo>
                <a:lnTo>
                  <a:pt x="181467" y="894"/>
                </a:lnTo>
                <a:lnTo>
                  <a:pt x="219455" y="0"/>
                </a:lnTo>
                <a:lnTo>
                  <a:pt x="239536" y="246"/>
                </a:lnTo>
                <a:lnTo>
                  <a:pt x="278087" y="2158"/>
                </a:lnTo>
                <a:lnTo>
                  <a:pt x="330715" y="8253"/>
                </a:lnTo>
                <a:lnTo>
                  <a:pt x="375225" y="17711"/>
                </a:lnTo>
                <a:lnTo>
                  <a:pt x="418290" y="34564"/>
                </a:lnTo>
                <a:lnTo>
                  <a:pt x="438911" y="60070"/>
                </a:lnTo>
                <a:lnTo>
                  <a:pt x="438007" y="65559"/>
                </a:lnTo>
                <a:lnTo>
                  <a:pt x="435346" y="70910"/>
                </a:lnTo>
                <a:lnTo>
                  <a:pt x="398428" y="94839"/>
                </a:lnTo>
                <a:lnTo>
                  <a:pt x="360207" y="106159"/>
                </a:lnTo>
                <a:lnTo>
                  <a:pt x="312519" y="114488"/>
                </a:lnTo>
                <a:lnTo>
                  <a:pt x="257477" y="119243"/>
                </a:lnTo>
                <a:lnTo>
                  <a:pt x="219455" y="120141"/>
                </a:lnTo>
                <a:lnTo>
                  <a:pt x="199394" y="119893"/>
                </a:lnTo>
                <a:lnTo>
                  <a:pt x="179839" y="119164"/>
                </a:lnTo>
                <a:lnTo>
                  <a:pt x="124997" y="114300"/>
                </a:lnTo>
                <a:lnTo>
                  <a:pt x="77542" y="105879"/>
                </a:lnTo>
                <a:lnTo>
                  <a:pt x="39601" y="94483"/>
                </a:lnTo>
                <a:lnTo>
                  <a:pt x="3279" y="70465"/>
                </a:lnTo>
                <a:lnTo>
                  <a:pt x="0" y="60070"/>
                </a:lnTo>
                <a:close/>
              </a:path>
            </a:pathLst>
          </a:custGeom>
          <a:ln w="12700">
            <a:solidFill>
              <a:srgbClr val="000000"/>
            </a:solidFill>
          </a:ln>
        </p:spPr>
        <p:txBody>
          <a:bodyPr wrap="square" lIns="0" tIns="0" rIns="0" bIns="0" rtlCol="0">
            <a:noAutofit/>
          </a:bodyPr>
          <a:lstStyle/>
          <a:p>
            <a:endParaRPr/>
          </a:p>
        </p:txBody>
      </p:sp>
      <p:sp>
        <p:nvSpPr>
          <p:cNvPr id="28" name="object 28"/>
          <p:cNvSpPr/>
          <p:nvPr/>
        </p:nvSpPr>
        <p:spPr>
          <a:xfrm>
            <a:off x="4625594" y="4130735"/>
            <a:ext cx="440931" cy="74869"/>
          </a:xfrm>
          <a:prstGeom prst="rect">
            <a:avLst/>
          </a:prstGeom>
          <a:blipFill>
            <a:blip r:embed="rId5" cstate="print"/>
            <a:stretch>
              <a:fillRect/>
            </a:stretch>
          </a:blipFill>
        </p:spPr>
        <p:txBody>
          <a:bodyPr wrap="square" lIns="0" tIns="0" rIns="0" bIns="0" rtlCol="0">
            <a:noAutofit/>
          </a:bodyPr>
          <a:lstStyle/>
          <a:p>
            <a:endParaRPr/>
          </a:p>
        </p:txBody>
      </p:sp>
      <p:sp>
        <p:nvSpPr>
          <p:cNvPr id="29" name="object 29"/>
          <p:cNvSpPr/>
          <p:nvPr/>
        </p:nvSpPr>
        <p:spPr>
          <a:xfrm>
            <a:off x="4623561" y="4048886"/>
            <a:ext cx="439674" cy="140969"/>
          </a:xfrm>
          <a:prstGeom prst="rect">
            <a:avLst/>
          </a:prstGeom>
          <a:blipFill>
            <a:blip r:embed="rId6" cstate="print"/>
            <a:stretch>
              <a:fillRect/>
            </a:stretch>
          </a:blipFill>
        </p:spPr>
        <p:txBody>
          <a:bodyPr wrap="square" lIns="0" tIns="0" rIns="0" bIns="0" rtlCol="0">
            <a:noAutofit/>
          </a:bodyPr>
          <a:lstStyle/>
          <a:p>
            <a:endParaRPr/>
          </a:p>
        </p:txBody>
      </p:sp>
      <p:sp>
        <p:nvSpPr>
          <p:cNvPr id="30" name="object 30"/>
          <p:cNvSpPr/>
          <p:nvPr/>
        </p:nvSpPr>
        <p:spPr>
          <a:xfrm>
            <a:off x="4623561" y="4048886"/>
            <a:ext cx="439674" cy="140969"/>
          </a:xfrm>
          <a:custGeom>
            <a:avLst/>
            <a:gdLst/>
            <a:ahLst/>
            <a:cxnLst/>
            <a:rect l="l" t="t" r="r" b="b"/>
            <a:pathLst>
              <a:path w="439674" h="140970">
                <a:moveTo>
                  <a:pt x="0" y="70485"/>
                </a:moveTo>
                <a:lnTo>
                  <a:pt x="29456" y="35189"/>
                </a:lnTo>
                <a:lnTo>
                  <a:pt x="76799" y="16938"/>
                </a:lnTo>
                <a:lnTo>
                  <a:pt x="123423" y="7111"/>
                </a:lnTo>
                <a:lnTo>
                  <a:pt x="177316" y="1315"/>
                </a:lnTo>
                <a:lnTo>
                  <a:pt x="216277" y="9"/>
                </a:lnTo>
                <a:lnTo>
                  <a:pt x="219837" y="0"/>
                </a:lnTo>
                <a:lnTo>
                  <a:pt x="239652" y="281"/>
                </a:lnTo>
                <a:lnTo>
                  <a:pt x="277731" y="2465"/>
                </a:lnTo>
                <a:lnTo>
                  <a:pt x="329834" y="9430"/>
                </a:lnTo>
                <a:lnTo>
                  <a:pt x="374112" y="20248"/>
                </a:lnTo>
                <a:lnTo>
                  <a:pt x="417459" y="39545"/>
                </a:lnTo>
                <a:lnTo>
                  <a:pt x="439674" y="70485"/>
                </a:lnTo>
                <a:lnTo>
                  <a:pt x="438792" y="76847"/>
                </a:lnTo>
                <a:lnTo>
                  <a:pt x="436200" y="83050"/>
                </a:lnTo>
                <a:lnTo>
                  <a:pt x="400196" y="110822"/>
                </a:lnTo>
                <a:lnTo>
                  <a:pt x="362874" y="124031"/>
                </a:lnTo>
                <a:lnTo>
                  <a:pt x="316250" y="133858"/>
                </a:lnTo>
                <a:lnTo>
                  <a:pt x="262357" y="139654"/>
                </a:lnTo>
                <a:lnTo>
                  <a:pt x="223396" y="140960"/>
                </a:lnTo>
                <a:lnTo>
                  <a:pt x="219837" y="140969"/>
                </a:lnTo>
                <a:lnTo>
                  <a:pt x="200021" y="140688"/>
                </a:lnTo>
                <a:lnTo>
                  <a:pt x="180697" y="139858"/>
                </a:lnTo>
                <a:lnTo>
                  <a:pt x="126438" y="134320"/>
                </a:lnTo>
                <a:lnTo>
                  <a:pt x="79325" y="124715"/>
                </a:lnTo>
                <a:lnTo>
                  <a:pt x="41395" y="111689"/>
                </a:lnTo>
                <a:lnTo>
                  <a:pt x="8621" y="90118"/>
                </a:lnTo>
                <a:lnTo>
                  <a:pt x="0" y="70485"/>
                </a:lnTo>
                <a:close/>
              </a:path>
            </a:pathLst>
          </a:custGeom>
          <a:ln w="12700">
            <a:solidFill>
              <a:srgbClr val="000000"/>
            </a:solidFill>
          </a:ln>
        </p:spPr>
        <p:txBody>
          <a:bodyPr wrap="square" lIns="0" tIns="0" rIns="0" bIns="0" rtlCol="0">
            <a:noAutofit/>
          </a:bodyPr>
          <a:lstStyle/>
          <a:p>
            <a:endParaRPr/>
          </a:p>
        </p:txBody>
      </p:sp>
      <p:sp>
        <p:nvSpPr>
          <p:cNvPr id="31" name="object 31"/>
          <p:cNvSpPr/>
          <p:nvPr/>
        </p:nvSpPr>
        <p:spPr>
          <a:xfrm>
            <a:off x="4711953" y="4085463"/>
            <a:ext cx="248412" cy="65278"/>
          </a:xfrm>
          <a:prstGeom prst="rect">
            <a:avLst/>
          </a:prstGeom>
          <a:blipFill>
            <a:blip cstate="print"/>
            <a:stretch>
              <a:fillRect/>
            </a:stretch>
          </a:blipFill>
        </p:spPr>
        <p:txBody>
          <a:bodyPr wrap="square" lIns="0" tIns="0" rIns="0" bIns="0" rtlCol="0">
            <a:noAutofit/>
          </a:bodyPr>
          <a:lstStyle/>
          <a:p>
            <a:endParaRPr/>
          </a:p>
        </p:txBody>
      </p:sp>
      <p:sp>
        <p:nvSpPr>
          <p:cNvPr id="32" name="object 32"/>
          <p:cNvSpPr/>
          <p:nvPr/>
        </p:nvSpPr>
        <p:spPr>
          <a:xfrm>
            <a:off x="4711953" y="4085463"/>
            <a:ext cx="248412" cy="65278"/>
          </a:xfrm>
          <a:custGeom>
            <a:avLst/>
            <a:gdLst/>
            <a:ahLst/>
            <a:cxnLst/>
            <a:rect l="l" t="t" r="r" b="b"/>
            <a:pathLst>
              <a:path w="248412" h="65277">
                <a:moveTo>
                  <a:pt x="0" y="65278"/>
                </a:moveTo>
                <a:lnTo>
                  <a:pt x="76962" y="65278"/>
                </a:lnTo>
                <a:lnTo>
                  <a:pt x="153924" y="0"/>
                </a:lnTo>
                <a:lnTo>
                  <a:pt x="248412" y="0"/>
                </a:lnTo>
              </a:path>
            </a:pathLst>
          </a:custGeom>
          <a:ln w="19049">
            <a:solidFill>
              <a:srgbClr val="000000"/>
            </a:solidFill>
          </a:ln>
        </p:spPr>
        <p:txBody>
          <a:bodyPr wrap="square" lIns="0" tIns="0" rIns="0" bIns="0" rtlCol="0">
            <a:noAutofit/>
          </a:bodyPr>
          <a:lstStyle/>
          <a:p>
            <a:endParaRPr/>
          </a:p>
        </p:txBody>
      </p:sp>
      <p:sp>
        <p:nvSpPr>
          <p:cNvPr id="33" name="object 33"/>
          <p:cNvSpPr/>
          <p:nvPr/>
        </p:nvSpPr>
        <p:spPr>
          <a:xfrm>
            <a:off x="4723129" y="4085463"/>
            <a:ext cx="226060" cy="65278"/>
          </a:xfrm>
          <a:prstGeom prst="rect">
            <a:avLst/>
          </a:prstGeom>
          <a:blipFill>
            <a:blip cstate="print"/>
            <a:stretch>
              <a:fillRect/>
            </a:stretch>
          </a:blipFill>
        </p:spPr>
        <p:txBody>
          <a:bodyPr wrap="square" lIns="0" tIns="0" rIns="0" bIns="0" rtlCol="0">
            <a:noAutofit/>
          </a:bodyPr>
          <a:lstStyle/>
          <a:p>
            <a:endParaRPr/>
          </a:p>
        </p:txBody>
      </p:sp>
      <p:sp>
        <p:nvSpPr>
          <p:cNvPr id="34" name="object 34"/>
          <p:cNvSpPr/>
          <p:nvPr/>
        </p:nvSpPr>
        <p:spPr>
          <a:xfrm>
            <a:off x="4723129" y="4085463"/>
            <a:ext cx="226060" cy="65278"/>
          </a:xfrm>
          <a:custGeom>
            <a:avLst/>
            <a:gdLst/>
            <a:ahLst/>
            <a:cxnLst/>
            <a:rect l="l" t="t" r="r" b="b"/>
            <a:pathLst>
              <a:path w="226060" h="65277">
                <a:moveTo>
                  <a:pt x="0" y="0"/>
                </a:moveTo>
                <a:lnTo>
                  <a:pt x="76962" y="0"/>
                </a:lnTo>
                <a:lnTo>
                  <a:pt x="153924" y="65278"/>
                </a:lnTo>
                <a:lnTo>
                  <a:pt x="226060" y="65278"/>
                </a:lnTo>
              </a:path>
            </a:pathLst>
          </a:custGeom>
          <a:ln w="19050">
            <a:solidFill>
              <a:srgbClr val="000000"/>
            </a:solidFill>
          </a:ln>
        </p:spPr>
        <p:txBody>
          <a:bodyPr wrap="square" lIns="0" tIns="0" rIns="0" bIns="0" rtlCol="0">
            <a:noAutofit/>
          </a:bodyPr>
          <a:lstStyle/>
          <a:p>
            <a:endParaRPr/>
          </a:p>
        </p:txBody>
      </p:sp>
      <p:sp>
        <p:nvSpPr>
          <p:cNvPr id="35" name="object 35"/>
          <p:cNvSpPr/>
          <p:nvPr/>
        </p:nvSpPr>
        <p:spPr>
          <a:xfrm>
            <a:off x="4624959" y="4115815"/>
            <a:ext cx="0" cy="94106"/>
          </a:xfrm>
          <a:custGeom>
            <a:avLst/>
            <a:gdLst/>
            <a:ahLst/>
            <a:cxnLst/>
            <a:rect l="l" t="t" r="r" b="b"/>
            <a:pathLst>
              <a:path h="94106">
                <a:moveTo>
                  <a:pt x="0" y="0"/>
                </a:moveTo>
                <a:lnTo>
                  <a:pt x="0" y="94106"/>
                </a:lnTo>
              </a:path>
            </a:pathLst>
          </a:custGeom>
          <a:ln w="12700">
            <a:solidFill>
              <a:srgbClr val="000000"/>
            </a:solidFill>
          </a:ln>
        </p:spPr>
        <p:txBody>
          <a:bodyPr wrap="square" lIns="0" tIns="0" rIns="0" bIns="0" rtlCol="0">
            <a:noAutofit/>
          </a:bodyPr>
          <a:lstStyle/>
          <a:p>
            <a:endParaRPr/>
          </a:p>
        </p:txBody>
      </p:sp>
      <p:sp>
        <p:nvSpPr>
          <p:cNvPr id="36" name="object 36"/>
          <p:cNvSpPr/>
          <p:nvPr/>
        </p:nvSpPr>
        <p:spPr>
          <a:xfrm>
            <a:off x="5063235" y="4118483"/>
            <a:ext cx="0" cy="93980"/>
          </a:xfrm>
          <a:custGeom>
            <a:avLst/>
            <a:gdLst/>
            <a:ahLst/>
            <a:cxnLst/>
            <a:rect l="l" t="t" r="r" b="b"/>
            <a:pathLst>
              <a:path h="93979">
                <a:moveTo>
                  <a:pt x="0" y="0"/>
                </a:moveTo>
                <a:lnTo>
                  <a:pt x="0" y="93980"/>
                </a:lnTo>
              </a:path>
            </a:pathLst>
          </a:custGeom>
          <a:ln w="12700">
            <a:solidFill>
              <a:srgbClr val="000000"/>
            </a:solidFill>
          </a:ln>
        </p:spPr>
        <p:txBody>
          <a:bodyPr wrap="square" lIns="0" tIns="0" rIns="0" bIns="0" rtlCol="0">
            <a:noAutofit/>
          </a:bodyPr>
          <a:lstStyle/>
          <a:p>
            <a:endParaRPr/>
          </a:p>
        </p:txBody>
      </p:sp>
      <p:sp>
        <p:nvSpPr>
          <p:cNvPr id="37" name="object 37"/>
          <p:cNvSpPr/>
          <p:nvPr/>
        </p:nvSpPr>
        <p:spPr>
          <a:xfrm>
            <a:off x="5589270" y="4557395"/>
            <a:ext cx="438912" cy="120142"/>
          </a:xfrm>
          <a:prstGeom prst="rect">
            <a:avLst/>
          </a:prstGeom>
          <a:blipFill>
            <a:blip r:embed="rId7" cstate="print"/>
            <a:stretch>
              <a:fillRect/>
            </a:stretch>
          </a:blipFill>
        </p:spPr>
        <p:txBody>
          <a:bodyPr wrap="square" lIns="0" tIns="0" rIns="0" bIns="0" rtlCol="0">
            <a:noAutofit/>
          </a:bodyPr>
          <a:lstStyle/>
          <a:p>
            <a:endParaRPr/>
          </a:p>
        </p:txBody>
      </p:sp>
      <p:sp>
        <p:nvSpPr>
          <p:cNvPr id="38" name="object 38"/>
          <p:cNvSpPr/>
          <p:nvPr/>
        </p:nvSpPr>
        <p:spPr>
          <a:xfrm>
            <a:off x="5589270" y="4557395"/>
            <a:ext cx="438912" cy="120142"/>
          </a:xfrm>
          <a:custGeom>
            <a:avLst/>
            <a:gdLst/>
            <a:ahLst/>
            <a:cxnLst/>
            <a:rect l="l" t="t" r="r" b="b"/>
            <a:pathLst>
              <a:path w="438912" h="120142">
                <a:moveTo>
                  <a:pt x="0" y="60070"/>
                </a:moveTo>
                <a:lnTo>
                  <a:pt x="30213" y="29583"/>
                </a:lnTo>
                <a:lnTo>
                  <a:pt x="78704" y="13940"/>
                </a:lnTo>
                <a:lnTo>
                  <a:pt x="126392" y="5632"/>
                </a:lnTo>
                <a:lnTo>
                  <a:pt x="181434" y="894"/>
                </a:lnTo>
                <a:lnTo>
                  <a:pt x="219455" y="0"/>
                </a:lnTo>
                <a:lnTo>
                  <a:pt x="239517" y="246"/>
                </a:lnTo>
                <a:lnTo>
                  <a:pt x="278042" y="2158"/>
                </a:lnTo>
                <a:lnTo>
                  <a:pt x="330658" y="8253"/>
                </a:lnTo>
                <a:lnTo>
                  <a:pt x="375178" y="17711"/>
                </a:lnTo>
                <a:lnTo>
                  <a:pt x="418269" y="34564"/>
                </a:lnTo>
                <a:lnTo>
                  <a:pt x="438912" y="60070"/>
                </a:lnTo>
                <a:lnTo>
                  <a:pt x="438006" y="65559"/>
                </a:lnTo>
                <a:lnTo>
                  <a:pt x="435341" y="70910"/>
                </a:lnTo>
                <a:lnTo>
                  <a:pt x="398392" y="94839"/>
                </a:lnTo>
                <a:lnTo>
                  <a:pt x="360155" y="106159"/>
                </a:lnTo>
                <a:lnTo>
                  <a:pt x="312464" y="114488"/>
                </a:lnTo>
                <a:lnTo>
                  <a:pt x="257444" y="119243"/>
                </a:lnTo>
                <a:lnTo>
                  <a:pt x="219455" y="120141"/>
                </a:lnTo>
                <a:lnTo>
                  <a:pt x="199375" y="119893"/>
                </a:lnTo>
                <a:lnTo>
                  <a:pt x="179805" y="119164"/>
                </a:lnTo>
                <a:lnTo>
                  <a:pt x="124941" y="114300"/>
                </a:lnTo>
                <a:lnTo>
                  <a:pt x="77490" y="105879"/>
                </a:lnTo>
                <a:lnTo>
                  <a:pt x="39566" y="94483"/>
                </a:lnTo>
                <a:lnTo>
                  <a:pt x="3275" y="70465"/>
                </a:lnTo>
                <a:lnTo>
                  <a:pt x="0" y="60070"/>
                </a:lnTo>
                <a:close/>
              </a:path>
            </a:pathLst>
          </a:custGeom>
          <a:ln w="12700">
            <a:solidFill>
              <a:srgbClr val="000000"/>
            </a:solidFill>
          </a:ln>
        </p:spPr>
        <p:txBody>
          <a:bodyPr wrap="square" lIns="0" tIns="0" rIns="0" bIns="0" rtlCol="0">
            <a:noAutofit/>
          </a:bodyPr>
          <a:lstStyle/>
          <a:p>
            <a:endParaRPr/>
          </a:p>
        </p:txBody>
      </p:sp>
      <p:sp>
        <p:nvSpPr>
          <p:cNvPr id="39" name="object 39"/>
          <p:cNvSpPr/>
          <p:nvPr/>
        </p:nvSpPr>
        <p:spPr>
          <a:xfrm>
            <a:off x="5589270" y="4543485"/>
            <a:ext cx="440931" cy="74869"/>
          </a:xfrm>
          <a:prstGeom prst="rect">
            <a:avLst/>
          </a:prstGeom>
          <a:blipFill>
            <a:blip cstate="print"/>
            <a:stretch>
              <a:fillRect/>
            </a:stretch>
          </a:blipFill>
        </p:spPr>
        <p:txBody>
          <a:bodyPr wrap="square" lIns="0" tIns="0" rIns="0" bIns="0" rtlCol="0">
            <a:noAutofit/>
          </a:bodyPr>
          <a:lstStyle/>
          <a:p>
            <a:endParaRPr/>
          </a:p>
        </p:txBody>
      </p:sp>
      <p:sp>
        <p:nvSpPr>
          <p:cNvPr id="40" name="object 40"/>
          <p:cNvSpPr/>
          <p:nvPr/>
        </p:nvSpPr>
        <p:spPr>
          <a:xfrm>
            <a:off x="5587238" y="4461636"/>
            <a:ext cx="439674" cy="140969"/>
          </a:xfrm>
          <a:prstGeom prst="rect">
            <a:avLst/>
          </a:prstGeom>
          <a:blipFill>
            <a:blip r:embed="rId6" cstate="print"/>
            <a:stretch>
              <a:fillRect/>
            </a:stretch>
          </a:blipFill>
        </p:spPr>
        <p:txBody>
          <a:bodyPr wrap="square" lIns="0" tIns="0" rIns="0" bIns="0" rtlCol="0">
            <a:noAutofit/>
          </a:bodyPr>
          <a:lstStyle/>
          <a:p>
            <a:endParaRPr/>
          </a:p>
        </p:txBody>
      </p:sp>
      <p:sp>
        <p:nvSpPr>
          <p:cNvPr id="41" name="object 41"/>
          <p:cNvSpPr/>
          <p:nvPr/>
        </p:nvSpPr>
        <p:spPr>
          <a:xfrm>
            <a:off x="5587238" y="4461636"/>
            <a:ext cx="439674" cy="140969"/>
          </a:xfrm>
          <a:custGeom>
            <a:avLst/>
            <a:gdLst/>
            <a:ahLst/>
            <a:cxnLst/>
            <a:rect l="l" t="t" r="r" b="b"/>
            <a:pathLst>
              <a:path w="439674" h="140970">
                <a:moveTo>
                  <a:pt x="0" y="70485"/>
                </a:moveTo>
                <a:lnTo>
                  <a:pt x="29456" y="35189"/>
                </a:lnTo>
                <a:lnTo>
                  <a:pt x="76799" y="16938"/>
                </a:lnTo>
                <a:lnTo>
                  <a:pt x="123423" y="7111"/>
                </a:lnTo>
                <a:lnTo>
                  <a:pt x="177316" y="1315"/>
                </a:lnTo>
                <a:lnTo>
                  <a:pt x="216277" y="9"/>
                </a:lnTo>
                <a:lnTo>
                  <a:pt x="219837" y="0"/>
                </a:lnTo>
                <a:lnTo>
                  <a:pt x="239652" y="281"/>
                </a:lnTo>
                <a:lnTo>
                  <a:pt x="277731" y="2465"/>
                </a:lnTo>
                <a:lnTo>
                  <a:pt x="329834" y="9430"/>
                </a:lnTo>
                <a:lnTo>
                  <a:pt x="374112" y="20248"/>
                </a:lnTo>
                <a:lnTo>
                  <a:pt x="417459" y="39545"/>
                </a:lnTo>
                <a:lnTo>
                  <a:pt x="439674" y="70485"/>
                </a:lnTo>
                <a:lnTo>
                  <a:pt x="438792" y="76847"/>
                </a:lnTo>
                <a:lnTo>
                  <a:pt x="436200" y="83050"/>
                </a:lnTo>
                <a:lnTo>
                  <a:pt x="400196" y="110822"/>
                </a:lnTo>
                <a:lnTo>
                  <a:pt x="362874" y="124031"/>
                </a:lnTo>
                <a:lnTo>
                  <a:pt x="316250" y="133858"/>
                </a:lnTo>
                <a:lnTo>
                  <a:pt x="262357" y="139654"/>
                </a:lnTo>
                <a:lnTo>
                  <a:pt x="223396" y="140960"/>
                </a:lnTo>
                <a:lnTo>
                  <a:pt x="219837" y="140969"/>
                </a:lnTo>
                <a:lnTo>
                  <a:pt x="200021" y="140688"/>
                </a:lnTo>
                <a:lnTo>
                  <a:pt x="180697" y="139858"/>
                </a:lnTo>
                <a:lnTo>
                  <a:pt x="126438" y="134320"/>
                </a:lnTo>
                <a:lnTo>
                  <a:pt x="79325" y="124715"/>
                </a:lnTo>
                <a:lnTo>
                  <a:pt x="41395" y="111689"/>
                </a:lnTo>
                <a:lnTo>
                  <a:pt x="8621" y="90118"/>
                </a:lnTo>
                <a:lnTo>
                  <a:pt x="0" y="70485"/>
                </a:lnTo>
                <a:close/>
              </a:path>
            </a:pathLst>
          </a:custGeom>
          <a:ln w="12700">
            <a:solidFill>
              <a:srgbClr val="000000"/>
            </a:solidFill>
          </a:ln>
        </p:spPr>
        <p:txBody>
          <a:bodyPr wrap="square" lIns="0" tIns="0" rIns="0" bIns="0" rtlCol="0">
            <a:noAutofit/>
          </a:bodyPr>
          <a:lstStyle/>
          <a:p>
            <a:endParaRPr/>
          </a:p>
        </p:txBody>
      </p:sp>
      <p:sp>
        <p:nvSpPr>
          <p:cNvPr id="42" name="object 42"/>
          <p:cNvSpPr/>
          <p:nvPr/>
        </p:nvSpPr>
        <p:spPr>
          <a:xfrm>
            <a:off x="5675503" y="4498213"/>
            <a:ext cx="248538" cy="65278"/>
          </a:xfrm>
          <a:prstGeom prst="rect">
            <a:avLst/>
          </a:prstGeom>
          <a:blipFill>
            <a:blip r:embed="rId8" cstate="print"/>
            <a:stretch>
              <a:fillRect/>
            </a:stretch>
          </a:blipFill>
        </p:spPr>
        <p:txBody>
          <a:bodyPr wrap="square" lIns="0" tIns="0" rIns="0" bIns="0" rtlCol="0">
            <a:noAutofit/>
          </a:bodyPr>
          <a:lstStyle/>
          <a:p>
            <a:endParaRPr/>
          </a:p>
        </p:txBody>
      </p:sp>
      <p:sp>
        <p:nvSpPr>
          <p:cNvPr id="43" name="object 43"/>
          <p:cNvSpPr/>
          <p:nvPr/>
        </p:nvSpPr>
        <p:spPr>
          <a:xfrm>
            <a:off x="5675503" y="4498213"/>
            <a:ext cx="248538" cy="65278"/>
          </a:xfrm>
          <a:custGeom>
            <a:avLst/>
            <a:gdLst/>
            <a:ahLst/>
            <a:cxnLst/>
            <a:rect l="l" t="t" r="r" b="b"/>
            <a:pathLst>
              <a:path w="248538" h="65277">
                <a:moveTo>
                  <a:pt x="0" y="65278"/>
                </a:moveTo>
                <a:lnTo>
                  <a:pt x="76962" y="65278"/>
                </a:lnTo>
                <a:lnTo>
                  <a:pt x="153924" y="0"/>
                </a:lnTo>
                <a:lnTo>
                  <a:pt x="248538" y="0"/>
                </a:lnTo>
              </a:path>
            </a:pathLst>
          </a:custGeom>
          <a:ln w="19050">
            <a:solidFill>
              <a:srgbClr val="000000"/>
            </a:solidFill>
          </a:ln>
        </p:spPr>
        <p:txBody>
          <a:bodyPr wrap="square" lIns="0" tIns="0" rIns="0" bIns="0" rtlCol="0">
            <a:noAutofit/>
          </a:bodyPr>
          <a:lstStyle/>
          <a:p>
            <a:endParaRPr/>
          </a:p>
        </p:txBody>
      </p:sp>
      <p:sp>
        <p:nvSpPr>
          <p:cNvPr id="44" name="object 44"/>
          <p:cNvSpPr/>
          <p:nvPr/>
        </p:nvSpPr>
        <p:spPr>
          <a:xfrm>
            <a:off x="5686805" y="4498213"/>
            <a:ext cx="226060" cy="65278"/>
          </a:xfrm>
          <a:prstGeom prst="rect">
            <a:avLst/>
          </a:prstGeom>
          <a:blipFill>
            <a:blip r:embed="rId9" cstate="print"/>
            <a:stretch>
              <a:fillRect/>
            </a:stretch>
          </a:blipFill>
        </p:spPr>
        <p:txBody>
          <a:bodyPr wrap="square" lIns="0" tIns="0" rIns="0" bIns="0" rtlCol="0">
            <a:noAutofit/>
          </a:bodyPr>
          <a:lstStyle/>
          <a:p>
            <a:endParaRPr/>
          </a:p>
        </p:txBody>
      </p:sp>
      <p:sp>
        <p:nvSpPr>
          <p:cNvPr id="45" name="object 45"/>
          <p:cNvSpPr/>
          <p:nvPr/>
        </p:nvSpPr>
        <p:spPr>
          <a:xfrm>
            <a:off x="5686805" y="4498213"/>
            <a:ext cx="226060" cy="65278"/>
          </a:xfrm>
          <a:custGeom>
            <a:avLst/>
            <a:gdLst/>
            <a:ahLst/>
            <a:cxnLst/>
            <a:rect l="l" t="t" r="r" b="b"/>
            <a:pathLst>
              <a:path w="226060" h="65277">
                <a:moveTo>
                  <a:pt x="0" y="0"/>
                </a:moveTo>
                <a:lnTo>
                  <a:pt x="76962" y="0"/>
                </a:lnTo>
                <a:lnTo>
                  <a:pt x="153924" y="65278"/>
                </a:lnTo>
                <a:lnTo>
                  <a:pt x="226060" y="65278"/>
                </a:lnTo>
              </a:path>
            </a:pathLst>
          </a:custGeom>
          <a:ln w="19050">
            <a:solidFill>
              <a:srgbClr val="000000"/>
            </a:solidFill>
          </a:ln>
        </p:spPr>
        <p:txBody>
          <a:bodyPr wrap="square" lIns="0" tIns="0" rIns="0" bIns="0" rtlCol="0">
            <a:noAutofit/>
          </a:bodyPr>
          <a:lstStyle/>
          <a:p>
            <a:endParaRPr/>
          </a:p>
        </p:txBody>
      </p:sp>
      <p:sp>
        <p:nvSpPr>
          <p:cNvPr id="46" name="object 46"/>
          <p:cNvSpPr/>
          <p:nvPr/>
        </p:nvSpPr>
        <p:spPr>
          <a:xfrm>
            <a:off x="5588508" y="4528565"/>
            <a:ext cx="0" cy="94106"/>
          </a:xfrm>
          <a:custGeom>
            <a:avLst/>
            <a:gdLst/>
            <a:ahLst/>
            <a:cxnLst/>
            <a:rect l="l" t="t" r="r" b="b"/>
            <a:pathLst>
              <a:path h="94106">
                <a:moveTo>
                  <a:pt x="0" y="0"/>
                </a:moveTo>
                <a:lnTo>
                  <a:pt x="0" y="94106"/>
                </a:lnTo>
              </a:path>
            </a:pathLst>
          </a:custGeom>
          <a:ln w="12700">
            <a:solidFill>
              <a:srgbClr val="000000"/>
            </a:solidFill>
          </a:ln>
        </p:spPr>
        <p:txBody>
          <a:bodyPr wrap="square" lIns="0" tIns="0" rIns="0" bIns="0" rtlCol="0">
            <a:noAutofit/>
          </a:bodyPr>
          <a:lstStyle/>
          <a:p>
            <a:endParaRPr/>
          </a:p>
        </p:txBody>
      </p:sp>
      <p:sp>
        <p:nvSpPr>
          <p:cNvPr id="47" name="object 47"/>
          <p:cNvSpPr/>
          <p:nvPr/>
        </p:nvSpPr>
        <p:spPr>
          <a:xfrm>
            <a:off x="6026911" y="4531233"/>
            <a:ext cx="0" cy="93980"/>
          </a:xfrm>
          <a:custGeom>
            <a:avLst/>
            <a:gdLst/>
            <a:ahLst/>
            <a:cxnLst/>
            <a:rect l="l" t="t" r="r" b="b"/>
            <a:pathLst>
              <a:path h="93979">
                <a:moveTo>
                  <a:pt x="0" y="0"/>
                </a:moveTo>
                <a:lnTo>
                  <a:pt x="0" y="93980"/>
                </a:lnTo>
              </a:path>
            </a:pathLst>
          </a:custGeom>
          <a:ln w="12700">
            <a:solidFill>
              <a:srgbClr val="000000"/>
            </a:solidFill>
          </a:ln>
        </p:spPr>
        <p:txBody>
          <a:bodyPr wrap="square" lIns="0" tIns="0" rIns="0" bIns="0" rtlCol="0">
            <a:noAutofit/>
          </a:bodyPr>
          <a:lstStyle/>
          <a:p>
            <a:endParaRPr/>
          </a:p>
        </p:txBody>
      </p:sp>
      <p:sp>
        <p:nvSpPr>
          <p:cNvPr id="48" name="object 48"/>
          <p:cNvSpPr/>
          <p:nvPr/>
        </p:nvSpPr>
        <p:spPr>
          <a:xfrm>
            <a:off x="6130163" y="4717160"/>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49" name="object 49"/>
          <p:cNvSpPr/>
          <p:nvPr/>
        </p:nvSpPr>
        <p:spPr>
          <a:xfrm>
            <a:off x="4339844" y="4843653"/>
            <a:ext cx="451611" cy="122809"/>
          </a:xfrm>
          <a:prstGeom prst="rect">
            <a:avLst/>
          </a:prstGeom>
          <a:blipFill>
            <a:blip cstate="print"/>
            <a:stretch>
              <a:fillRect/>
            </a:stretch>
          </a:blipFill>
        </p:spPr>
        <p:txBody>
          <a:bodyPr wrap="square" lIns="0" tIns="0" rIns="0" bIns="0" rtlCol="0">
            <a:noAutofit/>
          </a:bodyPr>
          <a:lstStyle/>
          <a:p>
            <a:endParaRPr/>
          </a:p>
        </p:txBody>
      </p:sp>
      <p:sp>
        <p:nvSpPr>
          <p:cNvPr id="50" name="object 50"/>
          <p:cNvSpPr/>
          <p:nvPr/>
        </p:nvSpPr>
        <p:spPr>
          <a:xfrm>
            <a:off x="4339844" y="4843653"/>
            <a:ext cx="451611" cy="122809"/>
          </a:xfrm>
          <a:custGeom>
            <a:avLst/>
            <a:gdLst/>
            <a:ahLst/>
            <a:cxnLst/>
            <a:rect l="l" t="t" r="r" b="b"/>
            <a:pathLst>
              <a:path w="451611" h="122809">
                <a:moveTo>
                  <a:pt x="0" y="61341"/>
                </a:moveTo>
                <a:lnTo>
                  <a:pt x="29487" y="30997"/>
                </a:lnTo>
                <a:lnTo>
                  <a:pt x="76954" y="15202"/>
                </a:lnTo>
                <a:lnTo>
                  <a:pt x="123773" y="6598"/>
                </a:lnTo>
                <a:lnTo>
                  <a:pt x="177978" y="1377"/>
                </a:lnTo>
                <a:lnTo>
                  <a:pt x="217226" y="43"/>
                </a:lnTo>
                <a:lnTo>
                  <a:pt x="225805" y="0"/>
                </a:lnTo>
                <a:lnTo>
                  <a:pt x="245891" y="239"/>
                </a:lnTo>
                <a:lnTo>
                  <a:pt x="284513" y="2091"/>
                </a:lnTo>
                <a:lnTo>
                  <a:pt x="337456" y="8003"/>
                </a:lnTo>
                <a:lnTo>
                  <a:pt x="382628" y="17194"/>
                </a:lnTo>
                <a:lnTo>
                  <a:pt x="427301" y="33610"/>
                </a:lnTo>
                <a:lnTo>
                  <a:pt x="451611" y="61341"/>
                </a:lnTo>
                <a:lnTo>
                  <a:pt x="450731" y="66802"/>
                </a:lnTo>
                <a:lnTo>
                  <a:pt x="448138" y="72130"/>
                </a:lnTo>
                <a:lnTo>
                  <a:pt x="412093" y="96073"/>
                </a:lnTo>
                <a:lnTo>
                  <a:pt x="374677" y="107546"/>
                </a:lnTo>
                <a:lnTo>
                  <a:pt x="327869" y="116179"/>
                </a:lnTo>
                <a:lnTo>
                  <a:pt x="273677" y="121423"/>
                </a:lnTo>
                <a:lnTo>
                  <a:pt x="234436" y="122764"/>
                </a:lnTo>
                <a:lnTo>
                  <a:pt x="225805" y="122809"/>
                </a:lnTo>
                <a:lnTo>
                  <a:pt x="205723" y="122568"/>
                </a:lnTo>
                <a:lnTo>
                  <a:pt x="186131" y="121862"/>
                </a:lnTo>
                <a:lnTo>
                  <a:pt x="131051" y="117145"/>
                </a:lnTo>
                <a:lnTo>
                  <a:pt x="83070" y="108961"/>
                </a:lnTo>
                <a:lnTo>
                  <a:pt x="44194" y="97858"/>
                </a:lnTo>
                <a:lnTo>
                  <a:pt x="9991" y="79464"/>
                </a:lnTo>
                <a:lnTo>
                  <a:pt x="0" y="61341"/>
                </a:lnTo>
                <a:close/>
              </a:path>
            </a:pathLst>
          </a:custGeom>
          <a:ln w="12700">
            <a:solidFill>
              <a:srgbClr val="000000"/>
            </a:solidFill>
          </a:ln>
        </p:spPr>
        <p:txBody>
          <a:bodyPr wrap="square" lIns="0" tIns="0" rIns="0" bIns="0" rtlCol="0">
            <a:noAutofit/>
          </a:bodyPr>
          <a:lstStyle/>
          <a:p>
            <a:endParaRPr/>
          </a:p>
        </p:txBody>
      </p:sp>
      <p:sp>
        <p:nvSpPr>
          <p:cNvPr id="51" name="object 51"/>
          <p:cNvSpPr/>
          <p:nvPr/>
        </p:nvSpPr>
        <p:spPr>
          <a:xfrm>
            <a:off x="4339844" y="4829362"/>
            <a:ext cx="453580" cy="76520"/>
          </a:xfrm>
          <a:prstGeom prst="rect">
            <a:avLst/>
          </a:prstGeom>
          <a:blipFill>
            <a:blip r:embed="rId10" cstate="print"/>
            <a:stretch>
              <a:fillRect/>
            </a:stretch>
          </a:blipFill>
        </p:spPr>
        <p:txBody>
          <a:bodyPr wrap="square" lIns="0" tIns="0" rIns="0" bIns="0" rtlCol="0">
            <a:noAutofit/>
          </a:bodyPr>
          <a:lstStyle/>
          <a:p>
            <a:endParaRPr/>
          </a:p>
        </p:txBody>
      </p:sp>
      <p:sp>
        <p:nvSpPr>
          <p:cNvPr id="52" name="object 52"/>
          <p:cNvSpPr/>
          <p:nvPr/>
        </p:nvSpPr>
        <p:spPr>
          <a:xfrm>
            <a:off x="4337811" y="4745735"/>
            <a:ext cx="452247" cy="144144"/>
          </a:xfrm>
          <a:prstGeom prst="rect">
            <a:avLst/>
          </a:prstGeom>
          <a:blipFill>
            <a:blip cstate="print"/>
            <a:stretch>
              <a:fillRect/>
            </a:stretch>
          </a:blipFill>
        </p:spPr>
        <p:txBody>
          <a:bodyPr wrap="square" lIns="0" tIns="0" rIns="0" bIns="0" rtlCol="0">
            <a:noAutofit/>
          </a:bodyPr>
          <a:lstStyle/>
          <a:p>
            <a:endParaRPr/>
          </a:p>
        </p:txBody>
      </p:sp>
      <p:sp>
        <p:nvSpPr>
          <p:cNvPr id="53" name="object 53"/>
          <p:cNvSpPr/>
          <p:nvPr/>
        </p:nvSpPr>
        <p:spPr>
          <a:xfrm>
            <a:off x="4337811" y="4745735"/>
            <a:ext cx="452247" cy="144144"/>
          </a:xfrm>
          <a:custGeom>
            <a:avLst/>
            <a:gdLst/>
            <a:ahLst/>
            <a:cxnLst/>
            <a:rect l="l" t="t" r="r" b="b"/>
            <a:pathLst>
              <a:path w="452247" h="144145">
                <a:moveTo>
                  <a:pt x="0" y="72136"/>
                </a:moveTo>
                <a:lnTo>
                  <a:pt x="28746" y="36907"/>
                </a:lnTo>
                <a:lnTo>
                  <a:pt x="75085" y="18452"/>
                </a:lnTo>
                <a:lnTo>
                  <a:pt x="120852" y="8281"/>
                </a:lnTo>
                <a:lnTo>
                  <a:pt x="173914" y="1935"/>
                </a:lnTo>
                <a:lnTo>
                  <a:pt x="212387" y="132"/>
                </a:lnTo>
                <a:lnTo>
                  <a:pt x="226187" y="0"/>
                </a:lnTo>
                <a:lnTo>
                  <a:pt x="246016" y="273"/>
                </a:lnTo>
                <a:lnTo>
                  <a:pt x="284173" y="2392"/>
                </a:lnTo>
                <a:lnTo>
                  <a:pt x="336578" y="9163"/>
                </a:lnTo>
                <a:lnTo>
                  <a:pt x="381475" y="19700"/>
                </a:lnTo>
                <a:lnTo>
                  <a:pt x="426327" y="38549"/>
                </a:lnTo>
                <a:lnTo>
                  <a:pt x="451843" y="67786"/>
                </a:lnTo>
                <a:lnTo>
                  <a:pt x="452247" y="72136"/>
                </a:lnTo>
                <a:lnTo>
                  <a:pt x="451388" y="78451"/>
                </a:lnTo>
                <a:lnTo>
                  <a:pt x="448861" y="84615"/>
                </a:lnTo>
                <a:lnTo>
                  <a:pt x="413694" y="112361"/>
                </a:lnTo>
                <a:lnTo>
                  <a:pt x="377138" y="125731"/>
                </a:lnTo>
                <a:lnTo>
                  <a:pt x="331348" y="135891"/>
                </a:lnTo>
                <a:lnTo>
                  <a:pt x="278251" y="142224"/>
                </a:lnTo>
                <a:lnTo>
                  <a:pt x="239746" y="144017"/>
                </a:lnTo>
                <a:lnTo>
                  <a:pt x="226187" y="144144"/>
                </a:lnTo>
                <a:lnTo>
                  <a:pt x="206362" y="143871"/>
                </a:lnTo>
                <a:lnTo>
                  <a:pt x="187013" y="143067"/>
                </a:lnTo>
                <a:lnTo>
                  <a:pt x="132532" y="137693"/>
                </a:lnTo>
                <a:lnTo>
                  <a:pt x="84901" y="128357"/>
                </a:lnTo>
                <a:lnTo>
                  <a:pt x="46053" y="115674"/>
                </a:lnTo>
                <a:lnTo>
                  <a:pt x="11255" y="94617"/>
                </a:lnTo>
                <a:lnTo>
                  <a:pt x="0" y="72136"/>
                </a:lnTo>
                <a:close/>
              </a:path>
            </a:pathLst>
          </a:custGeom>
          <a:ln w="12700">
            <a:solidFill>
              <a:srgbClr val="000000"/>
            </a:solidFill>
          </a:ln>
        </p:spPr>
        <p:txBody>
          <a:bodyPr wrap="square" lIns="0" tIns="0" rIns="0" bIns="0" rtlCol="0">
            <a:noAutofit/>
          </a:bodyPr>
          <a:lstStyle/>
          <a:p>
            <a:endParaRPr/>
          </a:p>
        </p:txBody>
      </p:sp>
      <p:sp>
        <p:nvSpPr>
          <p:cNvPr id="54" name="object 54"/>
          <p:cNvSpPr/>
          <p:nvPr/>
        </p:nvSpPr>
        <p:spPr>
          <a:xfrm>
            <a:off x="4428744" y="4783073"/>
            <a:ext cx="255523" cy="66801"/>
          </a:xfrm>
          <a:custGeom>
            <a:avLst/>
            <a:gdLst/>
            <a:ahLst/>
            <a:cxnLst/>
            <a:rect l="l" t="t" r="r" b="b"/>
            <a:pathLst>
              <a:path w="255523" h="66801">
                <a:moveTo>
                  <a:pt x="0" y="66801"/>
                </a:moveTo>
                <a:lnTo>
                  <a:pt x="79120" y="66801"/>
                </a:lnTo>
                <a:lnTo>
                  <a:pt x="158241" y="0"/>
                </a:lnTo>
                <a:lnTo>
                  <a:pt x="255523" y="0"/>
                </a:lnTo>
              </a:path>
            </a:pathLst>
          </a:custGeom>
          <a:ln w="19050">
            <a:solidFill>
              <a:srgbClr val="000000"/>
            </a:solidFill>
          </a:ln>
        </p:spPr>
        <p:txBody>
          <a:bodyPr wrap="square" lIns="0" tIns="0" rIns="0" bIns="0" rtlCol="0">
            <a:noAutofit/>
          </a:bodyPr>
          <a:lstStyle/>
          <a:p>
            <a:endParaRPr/>
          </a:p>
        </p:txBody>
      </p:sp>
      <p:sp>
        <p:nvSpPr>
          <p:cNvPr id="55" name="object 55"/>
          <p:cNvSpPr/>
          <p:nvPr/>
        </p:nvSpPr>
        <p:spPr>
          <a:xfrm>
            <a:off x="4440301" y="4783073"/>
            <a:ext cx="232537" cy="66801"/>
          </a:xfrm>
          <a:custGeom>
            <a:avLst/>
            <a:gdLst/>
            <a:ahLst/>
            <a:cxnLst/>
            <a:rect l="l" t="t" r="r" b="b"/>
            <a:pathLst>
              <a:path w="232537" h="66801">
                <a:moveTo>
                  <a:pt x="0" y="0"/>
                </a:moveTo>
                <a:lnTo>
                  <a:pt x="79121" y="0"/>
                </a:lnTo>
                <a:lnTo>
                  <a:pt x="158241" y="66801"/>
                </a:lnTo>
                <a:lnTo>
                  <a:pt x="232537" y="66801"/>
                </a:lnTo>
              </a:path>
            </a:pathLst>
          </a:custGeom>
          <a:ln w="19050">
            <a:solidFill>
              <a:srgbClr val="000000"/>
            </a:solidFill>
          </a:ln>
        </p:spPr>
        <p:txBody>
          <a:bodyPr wrap="square" lIns="0" tIns="0" rIns="0" bIns="0" rtlCol="0">
            <a:noAutofit/>
          </a:bodyPr>
          <a:lstStyle/>
          <a:p>
            <a:endParaRPr/>
          </a:p>
        </p:txBody>
      </p:sp>
      <p:sp>
        <p:nvSpPr>
          <p:cNvPr id="56" name="object 56"/>
          <p:cNvSpPr/>
          <p:nvPr/>
        </p:nvSpPr>
        <p:spPr>
          <a:xfrm>
            <a:off x="4339209" y="4814315"/>
            <a:ext cx="0" cy="96900"/>
          </a:xfrm>
          <a:custGeom>
            <a:avLst/>
            <a:gdLst/>
            <a:ahLst/>
            <a:cxnLst/>
            <a:rect l="l" t="t" r="r" b="b"/>
            <a:pathLst>
              <a:path h="96900">
                <a:moveTo>
                  <a:pt x="0" y="0"/>
                </a:moveTo>
                <a:lnTo>
                  <a:pt x="0" y="96900"/>
                </a:lnTo>
              </a:path>
            </a:pathLst>
          </a:custGeom>
          <a:ln w="12700">
            <a:solidFill>
              <a:srgbClr val="000000"/>
            </a:solidFill>
          </a:ln>
        </p:spPr>
        <p:txBody>
          <a:bodyPr wrap="square" lIns="0" tIns="0" rIns="0" bIns="0" rtlCol="0">
            <a:noAutofit/>
          </a:bodyPr>
          <a:lstStyle/>
          <a:p>
            <a:endParaRPr/>
          </a:p>
        </p:txBody>
      </p:sp>
      <p:sp>
        <p:nvSpPr>
          <p:cNvPr id="57" name="object 57"/>
          <p:cNvSpPr/>
          <p:nvPr/>
        </p:nvSpPr>
        <p:spPr>
          <a:xfrm>
            <a:off x="4790059" y="4816983"/>
            <a:ext cx="0" cy="95123"/>
          </a:xfrm>
          <a:custGeom>
            <a:avLst/>
            <a:gdLst/>
            <a:ahLst/>
            <a:cxnLst/>
            <a:rect l="l" t="t" r="r" b="b"/>
            <a:pathLst>
              <a:path h="95123">
                <a:moveTo>
                  <a:pt x="0" y="0"/>
                </a:moveTo>
                <a:lnTo>
                  <a:pt x="0" y="95123"/>
                </a:lnTo>
              </a:path>
            </a:pathLst>
          </a:custGeom>
          <a:ln w="12700">
            <a:solidFill>
              <a:srgbClr val="000000"/>
            </a:solidFill>
          </a:ln>
        </p:spPr>
        <p:txBody>
          <a:bodyPr wrap="square" lIns="0" tIns="0" rIns="0" bIns="0" rtlCol="0">
            <a:noAutofit/>
          </a:bodyPr>
          <a:lstStyle/>
          <a:p>
            <a:endParaRPr/>
          </a:p>
        </p:txBody>
      </p:sp>
      <p:sp>
        <p:nvSpPr>
          <p:cNvPr id="58" name="object 58"/>
          <p:cNvSpPr/>
          <p:nvPr/>
        </p:nvSpPr>
        <p:spPr>
          <a:xfrm>
            <a:off x="4982845" y="5649556"/>
            <a:ext cx="438912" cy="120142"/>
          </a:xfrm>
          <a:prstGeom prst="rect">
            <a:avLst/>
          </a:prstGeom>
          <a:blipFill>
            <a:blip cstate="print"/>
            <a:stretch>
              <a:fillRect/>
            </a:stretch>
          </a:blipFill>
        </p:spPr>
        <p:txBody>
          <a:bodyPr wrap="square" lIns="0" tIns="0" rIns="0" bIns="0" rtlCol="0">
            <a:noAutofit/>
          </a:bodyPr>
          <a:lstStyle/>
          <a:p>
            <a:endParaRPr/>
          </a:p>
        </p:txBody>
      </p:sp>
      <p:sp>
        <p:nvSpPr>
          <p:cNvPr id="59" name="object 59"/>
          <p:cNvSpPr/>
          <p:nvPr/>
        </p:nvSpPr>
        <p:spPr>
          <a:xfrm>
            <a:off x="4982845" y="5649556"/>
            <a:ext cx="438912" cy="120142"/>
          </a:xfrm>
          <a:custGeom>
            <a:avLst/>
            <a:gdLst/>
            <a:ahLst/>
            <a:cxnLst/>
            <a:rect l="l" t="t" r="r" b="b"/>
            <a:pathLst>
              <a:path w="438912" h="120142">
                <a:moveTo>
                  <a:pt x="0" y="60071"/>
                </a:moveTo>
                <a:lnTo>
                  <a:pt x="30213" y="29628"/>
                </a:lnTo>
                <a:lnTo>
                  <a:pt x="78704" y="13973"/>
                </a:lnTo>
                <a:lnTo>
                  <a:pt x="126392" y="5649"/>
                </a:lnTo>
                <a:lnTo>
                  <a:pt x="181434" y="897"/>
                </a:lnTo>
                <a:lnTo>
                  <a:pt x="219455" y="0"/>
                </a:lnTo>
                <a:lnTo>
                  <a:pt x="239517" y="247"/>
                </a:lnTo>
                <a:lnTo>
                  <a:pt x="278042" y="2165"/>
                </a:lnTo>
                <a:lnTo>
                  <a:pt x="330658" y="8276"/>
                </a:lnTo>
                <a:lnTo>
                  <a:pt x="375178" y="17749"/>
                </a:lnTo>
                <a:lnTo>
                  <a:pt x="418269" y="34608"/>
                </a:lnTo>
                <a:lnTo>
                  <a:pt x="438912" y="60071"/>
                </a:lnTo>
                <a:lnTo>
                  <a:pt x="438006" y="65563"/>
                </a:lnTo>
                <a:lnTo>
                  <a:pt x="435341" y="70917"/>
                </a:lnTo>
                <a:lnTo>
                  <a:pt x="398392" y="94850"/>
                </a:lnTo>
                <a:lnTo>
                  <a:pt x="360155" y="106168"/>
                </a:lnTo>
                <a:lnTo>
                  <a:pt x="312464" y="114492"/>
                </a:lnTo>
                <a:lnTo>
                  <a:pt x="257444" y="119244"/>
                </a:lnTo>
                <a:lnTo>
                  <a:pt x="219455" y="120142"/>
                </a:lnTo>
                <a:lnTo>
                  <a:pt x="199375" y="119894"/>
                </a:lnTo>
                <a:lnTo>
                  <a:pt x="179805" y="119165"/>
                </a:lnTo>
                <a:lnTo>
                  <a:pt x="124941" y="114305"/>
                </a:lnTo>
                <a:lnTo>
                  <a:pt x="77490" y="105888"/>
                </a:lnTo>
                <a:lnTo>
                  <a:pt x="39566" y="94495"/>
                </a:lnTo>
                <a:lnTo>
                  <a:pt x="3275" y="70471"/>
                </a:lnTo>
                <a:lnTo>
                  <a:pt x="0" y="60071"/>
                </a:lnTo>
                <a:close/>
              </a:path>
            </a:pathLst>
          </a:custGeom>
          <a:ln w="12700">
            <a:solidFill>
              <a:srgbClr val="000000"/>
            </a:solidFill>
          </a:ln>
        </p:spPr>
        <p:txBody>
          <a:bodyPr wrap="square" lIns="0" tIns="0" rIns="0" bIns="0" rtlCol="0">
            <a:noAutofit/>
          </a:bodyPr>
          <a:lstStyle/>
          <a:p>
            <a:endParaRPr/>
          </a:p>
        </p:txBody>
      </p:sp>
      <p:sp>
        <p:nvSpPr>
          <p:cNvPr id="60" name="object 60"/>
          <p:cNvSpPr/>
          <p:nvPr/>
        </p:nvSpPr>
        <p:spPr>
          <a:xfrm>
            <a:off x="4982845" y="5635622"/>
            <a:ext cx="440931" cy="74869"/>
          </a:xfrm>
          <a:prstGeom prst="rect">
            <a:avLst/>
          </a:prstGeom>
          <a:blipFill>
            <a:blip r:embed="rId11" cstate="print"/>
            <a:stretch>
              <a:fillRect/>
            </a:stretch>
          </a:blipFill>
        </p:spPr>
        <p:txBody>
          <a:bodyPr wrap="square" lIns="0" tIns="0" rIns="0" bIns="0" rtlCol="0">
            <a:noAutofit/>
          </a:bodyPr>
          <a:lstStyle/>
          <a:p>
            <a:endParaRPr/>
          </a:p>
        </p:txBody>
      </p:sp>
      <p:sp>
        <p:nvSpPr>
          <p:cNvPr id="61" name="object 61"/>
          <p:cNvSpPr/>
          <p:nvPr/>
        </p:nvSpPr>
        <p:spPr>
          <a:xfrm>
            <a:off x="4980813" y="5553836"/>
            <a:ext cx="439674" cy="140995"/>
          </a:xfrm>
          <a:prstGeom prst="rect">
            <a:avLst/>
          </a:prstGeom>
          <a:blipFill>
            <a:blip r:embed="rId12" cstate="print"/>
            <a:stretch>
              <a:fillRect/>
            </a:stretch>
          </a:blipFill>
        </p:spPr>
        <p:txBody>
          <a:bodyPr wrap="square" lIns="0" tIns="0" rIns="0" bIns="0" rtlCol="0">
            <a:noAutofit/>
          </a:bodyPr>
          <a:lstStyle/>
          <a:p>
            <a:endParaRPr/>
          </a:p>
        </p:txBody>
      </p:sp>
      <p:sp>
        <p:nvSpPr>
          <p:cNvPr id="62" name="object 62"/>
          <p:cNvSpPr/>
          <p:nvPr/>
        </p:nvSpPr>
        <p:spPr>
          <a:xfrm>
            <a:off x="4980813" y="5553836"/>
            <a:ext cx="439674" cy="140995"/>
          </a:xfrm>
          <a:custGeom>
            <a:avLst/>
            <a:gdLst/>
            <a:ahLst/>
            <a:cxnLst/>
            <a:rect l="l" t="t" r="r" b="b"/>
            <a:pathLst>
              <a:path w="439674" h="140995">
                <a:moveTo>
                  <a:pt x="0" y="70472"/>
                </a:moveTo>
                <a:lnTo>
                  <a:pt x="29457" y="35185"/>
                </a:lnTo>
                <a:lnTo>
                  <a:pt x="76801" y="16936"/>
                </a:lnTo>
                <a:lnTo>
                  <a:pt x="123427" y="7111"/>
                </a:lnTo>
                <a:lnTo>
                  <a:pt x="177321" y="1314"/>
                </a:lnTo>
                <a:lnTo>
                  <a:pt x="216283" y="9"/>
                </a:lnTo>
                <a:lnTo>
                  <a:pt x="219837" y="0"/>
                </a:lnTo>
                <a:lnTo>
                  <a:pt x="239653" y="281"/>
                </a:lnTo>
                <a:lnTo>
                  <a:pt x="277732" y="2465"/>
                </a:lnTo>
                <a:lnTo>
                  <a:pt x="329836" y="9430"/>
                </a:lnTo>
                <a:lnTo>
                  <a:pt x="374114" y="20247"/>
                </a:lnTo>
                <a:lnTo>
                  <a:pt x="417461" y="39542"/>
                </a:lnTo>
                <a:lnTo>
                  <a:pt x="439674" y="70472"/>
                </a:lnTo>
                <a:lnTo>
                  <a:pt x="438793" y="76829"/>
                </a:lnTo>
                <a:lnTo>
                  <a:pt x="436200" y="83028"/>
                </a:lnTo>
                <a:lnTo>
                  <a:pt x="400199" y="110804"/>
                </a:lnTo>
                <a:lnTo>
                  <a:pt x="362881" y="124026"/>
                </a:lnTo>
                <a:lnTo>
                  <a:pt x="316261" y="133867"/>
                </a:lnTo>
                <a:lnTo>
                  <a:pt x="262373" y="139676"/>
                </a:lnTo>
                <a:lnTo>
                  <a:pt x="223414" y="140986"/>
                </a:lnTo>
                <a:lnTo>
                  <a:pt x="219837" y="140995"/>
                </a:lnTo>
                <a:lnTo>
                  <a:pt x="200022" y="140712"/>
                </a:lnTo>
                <a:lnTo>
                  <a:pt x="180699" y="139881"/>
                </a:lnTo>
                <a:lnTo>
                  <a:pt x="126442" y="134333"/>
                </a:lnTo>
                <a:lnTo>
                  <a:pt x="79331" y="124714"/>
                </a:lnTo>
                <a:lnTo>
                  <a:pt x="41401" y="111675"/>
                </a:lnTo>
                <a:lnTo>
                  <a:pt x="8625" y="90099"/>
                </a:lnTo>
                <a:lnTo>
                  <a:pt x="0" y="70472"/>
                </a:lnTo>
                <a:close/>
              </a:path>
            </a:pathLst>
          </a:custGeom>
          <a:ln w="12700">
            <a:solidFill>
              <a:srgbClr val="000000"/>
            </a:solidFill>
          </a:ln>
        </p:spPr>
        <p:txBody>
          <a:bodyPr wrap="square" lIns="0" tIns="0" rIns="0" bIns="0" rtlCol="0">
            <a:noAutofit/>
          </a:bodyPr>
          <a:lstStyle/>
          <a:p>
            <a:endParaRPr/>
          </a:p>
        </p:txBody>
      </p:sp>
      <p:sp>
        <p:nvSpPr>
          <p:cNvPr id="63" name="object 63"/>
          <p:cNvSpPr/>
          <p:nvPr/>
        </p:nvSpPr>
        <p:spPr>
          <a:xfrm>
            <a:off x="5069078" y="5590362"/>
            <a:ext cx="248538" cy="65290"/>
          </a:xfrm>
          <a:prstGeom prst="rect">
            <a:avLst/>
          </a:prstGeom>
          <a:blipFill>
            <a:blip r:embed="rId13" cstate="print"/>
            <a:stretch>
              <a:fillRect/>
            </a:stretch>
          </a:blipFill>
        </p:spPr>
        <p:txBody>
          <a:bodyPr wrap="square" lIns="0" tIns="0" rIns="0" bIns="0" rtlCol="0">
            <a:noAutofit/>
          </a:bodyPr>
          <a:lstStyle/>
          <a:p>
            <a:endParaRPr/>
          </a:p>
        </p:txBody>
      </p:sp>
      <p:sp>
        <p:nvSpPr>
          <p:cNvPr id="64" name="object 64"/>
          <p:cNvSpPr/>
          <p:nvPr/>
        </p:nvSpPr>
        <p:spPr>
          <a:xfrm>
            <a:off x="5069078" y="5590362"/>
            <a:ext cx="248538" cy="65290"/>
          </a:xfrm>
          <a:custGeom>
            <a:avLst/>
            <a:gdLst/>
            <a:ahLst/>
            <a:cxnLst/>
            <a:rect l="l" t="t" r="r" b="b"/>
            <a:pathLst>
              <a:path w="248538" h="65290">
                <a:moveTo>
                  <a:pt x="0" y="65290"/>
                </a:moveTo>
                <a:lnTo>
                  <a:pt x="76962" y="65290"/>
                </a:lnTo>
                <a:lnTo>
                  <a:pt x="153924" y="0"/>
                </a:lnTo>
                <a:lnTo>
                  <a:pt x="248538" y="0"/>
                </a:lnTo>
              </a:path>
            </a:pathLst>
          </a:custGeom>
          <a:ln w="19050">
            <a:solidFill>
              <a:srgbClr val="000000"/>
            </a:solidFill>
          </a:ln>
        </p:spPr>
        <p:txBody>
          <a:bodyPr wrap="square" lIns="0" tIns="0" rIns="0" bIns="0" rtlCol="0">
            <a:noAutofit/>
          </a:bodyPr>
          <a:lstStyle/>
          <a:p>
            <a:endParaRPr/>
          </a:p>
        </p:txBody>
      </p:sp>
      <p:sp>
        <p:nvSpPr>
          <p:cNvPr id="65" name="object 65"/>
          <p:cNvSpPr/>
          <p:nvPr/>
        </p:nvSpPr>
        <p:spPr>
          <a:xfrm>
            <a:off x="5080380" y="5590362"/>
            <a:ext cx="226060" cy="65290"/>
          </a:xfrm>
          <a:prstGeom prst="rect">
            <a:avLst/>
          </a:prstGeom>
          <a:blipFill>
            <a:blip r:embed="rId14" cstate="print"/>
            <a:stretch>
              <a:fillRect/>
            </a:stretch>
          </a:blipFill>
        </p:spPr>
        <p:txBody>
          <a:bodyPr wrap="square" lIns="0" tIns="0" rIns="0" bIns="0" rtlCol="0">
            <a:noAutofit/>
          </a:bodyPr>
          <a:lstStyle/>
          <a:p>
            <a:endParaRPr/>
          </a:p>
        </p:txBody>
      </p:sp>
      <p:sp>
        <p:nvSpPr>
          <p:cNvPr id="66" name="object 66"/>
          <p:cNvSpPr/>
          <p:nvPr/>
        </p:nvSpPr>
        <p:spPr>
          <a:xfrm>
            <a:off x="5080380" y="5590362"/>
            <a:ext cx="226060" cy="65290"/>
          </a:xfrm>
          <a:custGeom>
            <a:avLst/>
            <a:gdLst/>
            <a:ahLst/>
            <a:cxnLst/>
            <a:rect l="l" t="t" r="r" b="b"/>
            <a:pathLst>
              <a:path w="226060" h="65290">
                <a:moveTo>
                  <a:pt x="0" y="0"/>
                </a:moveTo>
                <a:lnTo>
                  <a:pt x="76962" y="0"/>
                </a:lnTo>
                <a:lnTo>
                  <a:pt x="153924" y="65290"/>
                </a:lnTo>
                <a:lnTo>
                  <a:pt x="226060" y="65290"/>
                </a:lnTo>
              </a:path>
            </a:pathLst>
          </a:custGeom>
          <a:ln w="19050">
            <a:solidFill>
              <a:srgbClr val="000000"/>
            </a:solidFill>
          </a:ln>
        </p:spPr>
        <p:txBody>
          <a:bodyPr wrap="square" lIns="0" tIns="0" rIns="0" bIns="0" rtlCol="0">
            <a:noAutofit/>
          </a:bodyPr>
          <a:lstStyle/>
          <a:p>
            <a:endParaRPr/>
          </a:p>
        </p:txBody>
      </p:sp>
      <p:sp>
        <p:nvSpPr>
          <p:cNvPr id="67" name="object 67"/>
          <p:cNvSpPr/>
          <p:nvPr/>
        </p:nvSpPr>
        <p:spPr>
          <a:xfrm>
            <a:off x="4982083" y="5620829"/>
            <a:ext cx="0" cy="94018"/>
          </a:xfrm>
          <a:custGeom>
            <a:avLst/>
            <a:gdLst/>
            <a:ahLst/>
            <a:cxnLst/>
            <a:rect l="l" t="t" r="r" b="b"/>
            <a:pathLst>
              <a:path h="94018">
                <a:moveTo>
                  <a:pt x="0" y="0"/>
                </a:moveTo>
                <a:lnTo>
                  <a:pt x="0" y="94018"/>
                </a:lnTo>
              </a:path>
            </a:pathLst>
          </a:custGeom>
          <a:ln w="12700">
            <a:solidFill>
              <a:srgbClr val="000000"/>
            </a:solidFill>
          </a:ln>
        </p:spPr>
        <p:txBody>
          <a:bodyPr wrap="square" lIns="0" tIns="0" rIns="0" bIns="0" rtlCol="0">
            <a:noAutofit/>
          </a:bodyPr>
          <a:lstStyle/>
          <a:p>
            <a:endParaRPr/>
          </a:p>
        </p:txBody>
      </p:sp>
      <p:sp>
        <p:nvSpPr>
          <p:cNvPr id="68" name="object 68"/>
          <p:cNvSpPr/>
          <p:nvPr/>
        </p:nvSpPr>
        <p:spPr>
          <a:xfrm>
            <a:off x="5420486" y="5623445"/>
            <a:ext cx="0" cy="94018"/>
          </a:xfrm>
          <a:custGeom>
            <a:avLst/>
            <a:gdLst/>
            <a:ahLst/>
            <a:cxnLst/>
            <a:rect l="l" t="t" r="r" b="b"/>
            <a:pathLst>
              <a:path h="94018">
                <a:moveTo>
                  <a:pt x="0" y="0"/>
                </a:moveTo>
                <a:lnTo>
                  <a:pt x="0" y="94018"/>
                </a:lnTo>
              </a:path>
            </a:pathLst>
          </a:custGeom>
          <a:ln w="12700">
            <a:solidFill>
              <a:srgbClr val="000000"/>
            </a:solidFill>
          </a:ln>
        </p:spPr>
        <p:txBody>
          <a:bodyPr wrap="square" lIns="0" tIns="0" rIns="0" bIns="0" rtlCol="0">
            <a:noAutofit/>
          </a:bodyPr>
          <a:lstStyle/>
          <a:p>
            <a:endParaRPr/>
          </a:p>
        </p:txBody>
      </p:sp>
      <p:sp>
        <p:nvSpPr>
          <p:cNvPr id="69" name="object 69"/>
          <p:cNvSpPr/>
          <p:nvPr/>
        </p:nvSpPr>
        <p:spPr>
          <a:xfrm>
            <a:off x="5574919" y="5257927"/>
            <a:ext cx="451611" cy="122809"/>
          </a:xfrm>
          <a:prstGeom prst="rect">
            <a:avLst/>
          </a:prstGeom>
          <a:blipFill>
            <a:blip cstate="print"/>
            <a:stretch>
              <a:fillRect/>
            </a:stretch>
          </a:blipFill>
        </p:spPr>
        <p:txBody>
          <a:bodyPr wrap="square" lIns="0" tIns="0" rIns="0" bIns="0" rtlCol="0">
            <a:noAutofit/>
          </a:bodyPr>
          <a:lstStyle/>
          <a:p>
            <a:endParaRPr/>
          </a:p>
        </p:txBody>
      </p:sp>
      <p:sp>
        <p:nvSpPr>
          <p:cNvPr id="70" name="object 70"/>
          <p:cNvSpPr/>
          <p:nvPr/>
        </p:nvSpPr>
        <p:spPr>
          <a:xfrm>
            <a:off x="5574919" y="5257927"/>
            <a:ext cx="451611" cy="122809"/>
          </a:xfrm>
          <a:custGeom>
            <a:avLst/>
            <a:gdLst/>
            <a:ahLst/>
            <a:cxnLst/>
            <a:rect l="l" t="t" r="r" b="b"/>
            <a:pathLst>
              <a:path w="451611" h="122809">
                <a:moveTo>
                  <a:pt x="0" y="61468"/>
                </a:moveTo>
                <a:lnTo>
                  <a:pt x="29479" y="31096"/>
                </a:lnTo>
                <a:lnTo>
                  <a:pt x="76934" y="15262"/>
                </a:lnTo>
                <a:lnTo>
                  <a:pt x="123742" y="6629"/>
                </a:lnTo>
                <a:lnTo>
                  <a:pt x="177934" y="1385"/>
                </a:lnTo>
                <a:lnTo>
                  <a:pt x="217175" y="44"/>
                </a:lnTo>
                <a:lnTo>
                  <a:pt x="225805" y="0"/>
                </a:lnTo>
                <a:lnTo>
                  <a:pt x="245888" y="240"/>
                </a:lnTo>
                <a:lnTo>
                  <a:pt x="284505" y="2099"/>
                </a:lnTo>
                <a:lnTo>
                  <a:pt x="337442" y="8033"/>
                </a:lnTo>
                <a:lnTo>
                  <a:pt x="382611" y="17251"/>
                </a:lnTo>
                <a:lnTo>
                  <a:pt x="427285" y="33702"/>
                </a:lnTo>
                <a:lnTo>
                  <a:pt x="451611" y="61468"/>
                </a:lnTo>
                <a:lnTo>
                  <a:pt x="450730" y="66928"/>
                </a:lnTo>
                <a:lnTo>
                  <a:pt x="448137" y="72254"/>
                </a:lnTo>
                <a:lnTo>
                  <a:pt x="412083" y="96163"/>
                </a:lnTo>
                <a:lnTo>
                  <a:pt x="374657" y="107606"/>
                </a:lnTo>
                <a:lnTo>
                  <a:pt x="327838" y="116210"/>
                </a:lnTo>
                <a:lnTo>
                  <a:pt x="273633" y="121431"/>
                </a:lnTo>
                <a:lnTo>
                  <a:pt x="234385" y="122765"/>
                </a:lnTo>
                <a:lnTo>
                  <a:pt x="225805" y="122809"/>
                </a:lnTo>
                <a:lnTo>
                  <a:pt x="205720" y="122569"/>
                </a:lnTo>
                <a:lnTo>
                  <a:pt x="186126" y="121866"/>
                </a:lnTo>
                <a:lnTo>
                  <a:pt x="131038" y="117166"/>
                </a:lnTo>
                <a:lnTo>
                  <a:pt x="83053" y="109008"/>
                </a:lnTo>
                <a:lnTo>
                  <a:pt x="44176" y="97934"/>
                </a:lnTo>
                <a:lnTo>
                  <a:pt x="9979" y="79569"/>
                </a:lnTo>
                <a:lnTo>
                  <a:pt x="0" y="61468"/>
                </a:lnTo>
                <a:close/>
              </a:path>
            </a:pathLst>
          </a:custGeom>
          <a:ln w="12700">
            <a:solidFill>
              <a:srgbClr val="000000"/>
            </a:solidFill>
          </a:ln>
        </p:spPr>
        <p:txBody>
          <a:bodyPr wrap="square" lIns="0" tIns="0" rIns="0" bIns="0" rtlCol="0">
            <a:noAutofit/>
          </a:bodyPr>
          <a:lstStyle/>
          <a:p>
            <a:endParaRPr/>
          </a:p>
        </p:txBody>
      </p:sp>
      <p:sp>
        <p:nvSpPr>
          <p:cNvPr id="71" name="object 71"/>
          <p:cNvSpPr/>
          <p:nvPr/>
        </p:nvSpPr>
        <p:spPr>
          <a:xfrm>
            <a:off x="5574919" y="5243764"/>
            <a:ext cx="453580" cy="76520"/>
          </a:xfrm>
          <a:prstGeom prst="rect">
            <a:avLst/>
          </a:prstGeom>
          <a:blipFill>
            <a:blip r:embed="rId15" cstate="print"/>
            <a:stretch>
              <a:fillRect/>
            </a:stretch>
          </a:blipFill>
        </p:spPr>
        <p:txBody>
          <a:bodyPr wrap="square" lIns="0" tIns="0" rIns="0" bIns="0" rtlCol="0">
            <a:noAutofit/>
          </a:bodyPr>
          <a:lstStyle/>
          <a:p>
            <a:endParaRPr/>
          </a:p>
        </p:txBody>
      </p:sp>
      <p:sp>
        <p:nvSpPr>
          <p:cNvPr id="72" name="object 72"/>
          <p:cNvSpPr/>
          <p:nvPr/>
        </p:nvSpPr>
        <p:spPr>
          <a:xfrm>
            <a:off x="5572886" y="5160136"/>
            <a:ext cx="452247" cy="144144"/>
          </a:xfrm>
          <a:prstGeom prst="rect">
            <a:avLst/>
          </a:prstGeom>
          <a:blipFill>
            <a:blip cstate="print"/>
            <a:stretch>
              <a:fillRect/>
            </a:stretch>
          </a:blipFill>
        </p:spPr>
        <p:txBody>
          <a:bodyPr wrap="square" lIns="0" tIns="0" rIns="0" bIns="0" rtlCol="0">
            <a:noAutofit/>
          </a:bodyPr>
          <a:lstStyle/>
          <a:p>
            <a:endParaRPr/>
          </a:p>
        </p:txBody>
      </p:sp>
      <p:sp>
        <p:nvSpPr>
          <p:cNvPr id="73" name="object 73"/>
          <p:cNvSpPr/>
          <p:nvPr/>
        </p:nvSpPr>
        <p:spPr>
          <a:xfrm>
            <a:off x="5572886" y="5160136"/>
            <a:ext cx="452247" cy="144144"/>
          </a:xfrm>
          <a:custGeom>
            <a:avLst/>
            <a:gdLst/>
            <a:ahLst/>
            <a:cxnLst/>
            <a:rect l="l" t="t" r="r" b="b"/>
            <a:pathLst>
              <a:path w="452247" h="144145">
                <a:moveTo>
                  <a:pt x="0" y="72008"/>
                </a:moveTo>
                <a:lnTo>
                  <a:pt x="28755" y="36862"/>
                </a:lnTo>
                <a:lnTo>
                  <a:pt x="75107" y="18433"/>
                </a:lnTo>
                <a:lnTo>
                  <a:pt x="120887" y="8272"/>
                </a:lnTo>
                <a:lnTo>
                  <a:pt x="173962" y="1931"/>
                </a:lnTo>
                <a:lnTo>
                  <a:pt x="212445" y="130"/>
                </a:lnTo>
                <a:lnTo>
                  <a:pt x="226187" y="0"/>
                </a:lnTo>
                <a:lnTo>
                  <a:pt x="246020" y="273"/>
                </a:lnTo>
                <a:lnTo>
                  <a:pt x="284182" y="2393"/>
                </a:lnTo>
                <a:lnTo>
                  <a:pt x="336594" y="9162"/>
                </a:lnTo>
                <a:lnTo>
                  <a:pt x="381495" y="19691"/>
                </a:lnTo>
                <a:lnTo>
                  <a:pt x="426345" y="38517"/>
                </a:lnTo>
                <a:lnTo>
                  <a:pt x="451846" y="67691"/>
                </a:lnTo>
                <a:lnTo>
                  <a:pt x="452247" y="72008"/>
                </a:lnTo>
                <a:lnTo>
                  <a:pt x="451389" y="78342"/>
                </a:lnTo>
                <a:lnTo>
                  <a:pt x="448862" y="84522"/>
                </a:lnTo>
                <a:lnTo>
                  <a:pt x="413706" y="112325"/>
                </a:lnTo>
                <a:lnTo>
                  <a:pt x="377161" y="125712"/>
                </a:lnTo>
                <a:lnTo>
                  <a:pt x="331383" y="135881"/>
                </a:lnTo>
                <a:lnTo>
                  <a:pt x="278300" y="142220"/>
                </a:lnTo>
                <a:lnTo>
                  <a:pt x="239804" y="144016"/>
                </a:lnTo>
                <a:lnTo>
                  <a:pt x="226187" y="144144"/>
                </a:lnTo>
                <a:lnTo>
                  <a:pt x="206366" y="143871"/>
                </a:lnTo>
                <a:lnTo>
                  <a:pt x="187019" y="143067"/>
                </a:lnTo>
                <a:lnTo>
                  <a:pt x="132546" y="137693"/>
                </a:lnTo>
                <a:lnTo>
                  <a:pt x="84920" y="128352"/>
                </a:lnTo>
                <a:lnTo>
                  <a:pt x="46073" y="115656"/>
                </a:lnTo>
                <a:lnTo>
                  <a:pt x="11270" y="94565"/>
                </a:lnTo>
                <a:lnTo>
                  <a:pt x="0" y="72008"/>
                </a:lnTo>
                <a:close/>
              </a:path>
            </a:pathLst>
          </a:custGeom>
          <a:ln w="12700">
            <a:solidFill>
              <a:srgbClr val="000000"/>
            </a:solidFill>
          </a:ln>
        </p:spPr>
        <p:txBody>
          <a:bodyPr wrap="square" lIns="0" tIns="0" rIns="0" bIns="0" rtlCol="0">
            <a:noAutofit/>
          </a:bodyPr>
          <a:lstStyle/>
          <a:p>
            <a:endParaRPr/>
          </a:p>
        </p:txBody>
      </p:sp>
      <p:sp>
        <p:nvSpPr>
          <p:cNvPr id="74" name="object 74"/>
          <p:cNvSpPr/>
          <p:nvPr/>
        </p:nvSpPr>
        <p:spPr>
          <a:xfrm>
            <a:off x="5663819" y="5197475"/>
            <a:ext cx="255523" cy="66675"/>
          </a:xfrm>
          <a:custGeom>
            <a:avLst/>
            <a:gdLst/>
            <a:ahLst/>
            <a:cxnLst/>
            <a:rect l="l" t="t" r="r" b="b"/>
            <a:pathLst>
              <a:path w="255523" h="66675">
                <a:moveTo>
                  <a:pt x="0" y="66675"/>
                </a:moveTo>
                <a:lnTo>
                  <a:pt x="79120" y="66675"/>
                </a:lnTo>
                <a:lnTo>
                  <a:pt x="158241" y="0"/>
                </a:lnTo>
                <a:lnTo>
                  <a:pt x="255523" y="0"/>
                </a:lnTo>
              </a:path>
            </a:pathLst>
          </a:custGeom>
          <a:ln w="19050">
            <a:solidFill>
              <a:srgbClr val="000000"/>
            </a:solidFill>
          </a:ln>
        </p:spPr>
        <p:txBody>
          <a:bodyPr wrap="square" lIns="0" tIns="0" rIns="0" bIns="0" rtlCol="0">
            <a:noAutofit/>
          </a:bodyPr>
          <a:lstStyle/>
          <a:p>
            <a:endParaRPr/>
          </a:p>
        </p:txBody>
      </p:sp>
      <p:sp>
        <p:nvSpPr>
          <p:cNvPr id="75" name="object 75"/>
          <p:cNvSpPr/>
          <p:nvPr/>
        </p:nvSpPr>
        <p:spPr>
          <a:xfrm>
            <a:off x="5675376" y="5197475"/>
            <a:ext cx="232537" cy="66675"/>
          </a:xfrm>
          <a:custGeom>
            <a:avLst/>
            <a:gdLst/>
            <a:ahLst/>
            <a:cxnLst/>
            <a:rect l="l" t="t" r="r" b="b"/>
            <a:pathLst>
              <a:path w="232537" h="66675">
                <a:moveTo>
                  <a:pt x="0" y="0"/>
                </a:moveTo>
                <a:lnTo>
                  <a:pt x="79121" y="0"/>
                </a:lnTo>
                <a:lnTo>
                  <a:pt x="158241" y="66675"/>
                </a:lnTo>
                <a:lnTo>
                  <a:pt x="232537" y="66675"/>
                </a:lnTo>
              </a:path>
            </a:pathLst>
          </a:custGeom>
          <a:ln w="19050">
            <a:solidFill>
              <a:srgbClr val="000000"/>
            </a:solidFill>
          </a:ln>
        </p:spPr>
        <p:txBody>
          <a:bodyPr wrap="square" lIns="0" tIns="0" rIns="0" bIns="0" rtlCol="0">
            <a:noAutofit/>
          </a:bodyPr>
          <a:lstStyle/>
          <a:p>
            <a:endParaRPr/>
          </a:p>
        </p:txBody>
      </p:sp>
      <p:sp>
        <p:nvSpPr>
          <p:cNvPr id="76" name="object 76"/>
          <p:cNvSpPr/>
          <p:nvPr/>
        </p:nvSpPr>
        <p:spPr>
          <a:xfrm>
            <a:off x="5574284" y="5228590"/>
            <a:ext cx="0" cy="97028"/>
          </a:xfrm>
          <a:custGeom>
            <a:avLst/>
            <a:gdLst/>
            <a:ahLst/>
            <a:cxnLst/>
            <a:rect l="l" t="t" r="r" b="b"/>
            <a:pathLst>
              <a:path h="97027">
                <a:moveTo>
                  <a:pt x="0" y="0"/>
                </a:moveTo>
                <a:lnTo>
                  <a:pt x="0" y="97028"/>
                </a:lnTo>
              </a:path>
            </a:pathLst>
          </a:custGeom>
          <a:ln w="12700">
            <a:solidFill>
              <a:srgbClr val="000000"/>
            </a:solidFill>
          </a:ln>
        </p:spPr>
        <p:txBody>
          <a:bodyPr wrap="square" lIns="0" tIns="0" rIns="0" bIns="0" rtlCol="0">
            <a:noAutofit/>
          </a:bodyPr>
          <a:lstStyle/>
          <a:p>
            <a:endParaRPr/>
          </a:p>
        </p:txBody>
      </p:sp>
      <p:sp>
        <p:nvSpPr>
          <p:cNvPr id="77" name="object 77"/>
          <p:cNvSpPr/>
          <p:nvPr/>
        </p:nvSpPr>
        <p:spPr>
          <a:xfrm>
            <a:off x="6025134" y="5231257"/>
            <a:ext cx="0" cy="95250"/>
          </a:xfrm>
          <a:custGeom>
            <a:avLst/>
            <a:gdLst/>
            <a:ahLst/>
            <a:cxnLst/>
            <a:rect l="l" t="t" r="r" b="b"/>
            <a:pathLst>
              <a:path h="95250">
                <a:moveTo>
                  <a:pt x="0" y="0"/>
                </a:moveTo>
                <a:lnTo>
                  <a:pt x="0" y="95250"/>
                </a:lnTo>
              </a:path>
            </a:pathLst>
          </a:custGeom>
          <a:ln w="12700">
            <a:solidFill>
              <a:srgbClr val="000000"/>
            </a:solidFill>
          </a:ln>
        </p:spPr>
        <p:txBody>
          <a:bodyPr wrap="square" lIns="0" tIns="0" rIns="0" bIns="0" rtlCol="0">
            <a:noAutofit/>
          </a:bodyPr>
          <a:lstStyle/>
          <a:p>
            <a:endParaRPr/>
          </a:p>
        </p:txBody>
      </p:sp>
      <p:sp>
        <p:nvSpPr>
          <p:cNvPr id="78" name="object 78"/>
          <p:cNvSpPr/>
          <p:nvPr/>
        </p:nvSpPr>
        <p:spPr>
          <a:xfrm>
            <a:off x="3954145" y="5649556"/>
            <a:ext cx="438912" cy="120142"/>
          </a:xfrm>
          <a:prstGeom prst="rect">
            <a:avLst/>
          </a:prstGeom>
          <a:blipFill>
            <a:blip cstate="print"/>
            <a:stretch>
              <a:fillRect/>
            </a:stretch>
          </a:blipFill>
        </p:spPr>
        <p:txBody>
          <a:bodyPr wrap="square" lIns="0" tIns="0" rIns="0" bIns="0" rtlCol="0">
            <a:noAutofit/>
          </a:bodyPr>
          <a:lstStyle/>
          <a:p>
            <a:endParaRPr/>
          </a:p>
        </p:txBody>
      </p:sp>
      <p:sp>
        <p:nvSpPr>
          <p:cNvPr id="79" name="object 79"/>
          <p:cNvSpPr/>
          <p:nvPr/>
        </p:nvSpPr>
        <p:spPr>
          <a:xfrm>
            <a:off x="3954145" y="5649556"/>
            <a:ext cx="438912" cy="120142"/>
          </a:xfrm>
          <a:custGeom>
            <a:avLst/>
            <a:gdLst/>
            <a:ahLst/>
            <a:cxnLst/>
            <a:rect l="l" t="t" r="r" b="b"/>
            <a:pathLst>
              <a:path w="438912" h="120142">
                <a:moveTo>
                  <a:pt x="0" y="60071"/>
                </a:moveTo>
                <a:lnTo>
                  <a:pt x="30213" y="29628"/>
                </a:lnTo>
                <a:lnTo>
                  <a:pt x="78704" y="13973"/>
                </a:lnTo>
                <a:lnTo>
                  <a:pt x="126392" y="5649"/>
                </a:lnTo>
                <a:lnTo>
                  <a:pt x="181434" y="897"/>
                </a:lnTo>
                <a:lnTo>
                  <a:pt x="219455" y="0"/>
                </a:lnTo>
                <a:lnTo>
                  <a:pt x="239517" y="247"/>
                </a:lnTo>
                <a:lnTo>
                  <a:pt x="278042" y="2165"/>
                </a:lnTo>
                <a:lnTo>
                  <a:pt x="330658" y="8276"/>
                </a:lnTo>
                <a:lnTo>
                  <a:pt x="375178" y="17749"/>
                </a:lnTo>
                <a:lnTo>
                  <a:pt x="418269" y="34608"/>
                </a:lnTo>
                <a:lnTo>
                  <a:pt x="438912" y="60071"/>
                </a:lnTo>
                <a:lnTo>
                  <a:pt x="438006" y="65563"/>
                </a:lnTo>
                <a:lnTo>
                  <a:pt x="435341" y="70917"/>
                </a:lnTo>
                <a:lnTo>
                  <a:pt x="398392" y="94850"/>
                </a:lnTo>
                <a:lnTo>
                  <a:pt x="360155" y="106168"/>
                </a:lnTo>
                <a:lnTo>
                  <a:pt x="312464" y="114492"/>
                </a:lnTo>
                <a:lnTo>
                  <a:pt x="257444" y="119244"/>
                </a:lnTo>
                <a:lnTo>
                  <a:pt x="219455" y="120142"/>
                </a:lnTo>
                <a:lnTo>
                  <a:pt x="199375" y="119894"/>
                </a:lnTo>
                <a:lnTo>
                  <a:pt x="179805" y="119165"/>
                </a:lnTo>
                <a:lnTo>
                  <a:pt x="124941" y="114305"/>
                </a:lnTo>
                <a:lnTo>
                  <a:pt x="77490" y="105888"/>
                </a:lnTo>
                <a:lnTo>
                  <a:pt x="39566" y="94495"/>
                </a:lnTo>
                <a:lnTo>
                  <a:pt x="3275" y="70471"/>
                </a:lnTo>
                <a:lnTo>
                  <a:pt x="0" y="60071"/>
                </a:lnTo>
                <a:close/>
              </a:path>
            </a:pathLst>
          </a:custGeom>
          <a:ln w="12700">
            <a:solidFill>
              <a:srgbClr val="000000"/>
            </a:solidFill>
          </a:ln>
        </p:spPr>
        <p:txBody>
          <a:bodyPr wrap="square" lIns="0" tIns="0" rIns="0" bIns="0" rtlCol="0">
            <a:noAutofit/>
          </a:bodyPr>
          <a:lstStyle/>
          <a:p>
            <a:endParaRPr/>
          </a:p>
        </p:txBody>
      </p:sp>
      <p:sp>
        <p:nvSpPr>
          <p:cNvPr id="80" name="object 80"/>
          <p:cNvSpPr/>
          <p:nvPr/>
        </p:nvSpPr>
        <p:spPr>
          <a:xfrm>
            <a:off x="3954145" y="5635622"/>
            <a:ext cx="440931" cy="74869"/>
          </a:xfrm>
          <a:prstGeom prst="rect">
            <a:avLst/>
          </a:prstGeom>
          <a:blipFill>
            <a:blip r:embed="rId11" cstate="print"/>
            <a:stretch>
              <a:fillRect/>
            </a:stretch>
          </a:blipFill>
        </p:spPr>
        <p:txBody>
          <a:bodyPr wrap="square" lIns="0" tIns="0" rIns="0" bIns="0" rtlCol="0">
            <a:noAutofit/>
          </a:bodyPr>
          <a:lstStyle/>
          <a:p>
            <a:endParaRPr/>
          </a:p>
        </p:txBody>
      </p:sp>
      <p:sp>
        <p:nvSpPr>
          <p:cNvPr id="81" name="object 81"/>
          <p:cNvSpPr/>
          <p:nvPr/>
        </p:nvSpPr>
        <p:spPr>
          <a:xfrm>
            <a:off x="3952113" y="5553836"/>
            <a:ext cx="439674" cy="140995"/>
          </a:xfrm>
          <a:prstGeom prst="rect">
            <a:avLst/>
          </a:prstGeom>
          <a:blipFill>
            <a:blip r:embed="rId12" cstate="print"/>
            <a:stretch>
              <a:fillRect/>
            </a:stretch>
          </a:blipFill>
        </p:spPr>
        <p:txBody>
          <a:bodyPr wrap="square" lIns="0" tIns="0" rIns="0" bIns="0" rtlCol="0">
            <a:noAutofit/>
          </a:bodyPr>
          <a:lstStyle/>
          <a:p>
            <a:endParaRPr/>
          </a:p>
        </p:txBody>
      </p:sp>
      <p:sp>
        <p:nvSpPr>
          <p:cNvPr id="82" name="object 82"/>
          <p:cNvSpPr/>
          <p:nvPr/>
        </p:nvSpPr>
        <p:spPr>
          <a:xfrm>
            <a:off x="3952113" y="5553836"/>
            <a:ext cx="439674" cy="140995"/>
          </a:xfrm>
          <a:custGeom>
            <a:avLst/>
            <a:gdLst/>
            <a:ahLst/>
            <a:cxnLst/>
            <a:rect l="l" t="t" r="r" b="b"/>
            <a:pathLst>
              <a:path w="439674" h="140995">
                <a:moveTo>
                  <a:pt x="0" y="70472"/>
                </a:moveTo>
                <a:lnTo>
                  <a:pt x="29457" y="35185"/>
                </a:lnTo>
                <a:lnTo>
                  <a:pt x="76801" y="16936"/>
                </a:lnTo>
                <a:lnTo>
                  <a:pt x="123427" y="7111"/>
                </a:lnTo>
                <a:lnTo>
                  <a:pt x="177321" y="1314"/>
                </a:lnTo>
                <a:lnTo>
                  <a:pt x="216283" y="9"/>
                </a:lnTo>
                <a:lnTo>
                  <a:pt x="219837" y="0"/>
                </a:lnTo>
                <a:lnTo>
                  <a:pt x="239653" y="281"/>
                </a:lnTo>
                <a:lnTo>
                  <a:pt x="277732" y="2465"/>
                </a:lnTo>
                <a:lnTo>
                  <a:pt x="329836" y="9430"/>
                </a:lnTo>
                <a:lnTo>
                  <a:pt x="374114" y="20247"/>
                </a:lnTo>
                <a:lnTo>
                  <a:pt x="417461" y="39542"/>
                </a:lnTo>
                <a:lnTo>
                  <a:pt x="439674" y="70472"/>
                </a:lnTo>
                <a:lnTo>
                  <a:pt x="438793" y="76829"/>
                </a:lnTo>
                <a:lnTo>
                  <a:pt x="436200" y="83028"/>
                </a:lnTo>
                <a:lnTo>
                  <a:pt x="400199" y="110804"/>
                </a:lnTo>
                <a:lnTo>
                  <a:pt x="362881" y="124026"/>
                </a:lnTo>
                <a:lnTo>
                  <a:pt x="316261" y="133867"/>
                </a:lnTo>
                <a:lnTo>
                  <a:pt x="262373" y="139676"/>
                </a:lnTo>
                <a:lnTo>
                  <a:pt x="223414" y="140986"/>
                </a:lnTo>
                <a:lnTo>
                  <a:pt x="219837" y="140995"/>
                </a:lnTo>
                <a:lnTo>
                  <a:pt x="200022" y="140712"/>
                </a:lnTo>
                <a:lnTo>
                  <a:pt x="180699" y="139881"/>
                </a:lnTo>
                <a:lnTo>
                  <a:pt x="126442" y="134333"/>
                </a:lnTo>
                <a:lnTo>
                  <a:pt x="79331" y="124714"/>
                </a:lnTo>
                <a:lnTo>
                  <a:pt x="41401" y="111675"/>
                </a:lnTo>
                <a:lnTo>
                  <a:pt x="8625" y="90099"/>
                </a:lnTo>
                <a:lnTo>
                  <a:pt x="0" y="70472"/>
                </a:lnTo>
                <a:close/>
              </a:path>
            </a:pathLst>
          </a:custGeom>
          <a:ln w="12700">
            <a:solidFill>
              <a:srgbClr val="000000"/>
            </a:solidFill>
          </a:ln>
        </p:spPr>
        <p:txBody>
          <a:bodyPr wrap="square" lIns="0" tIns="0" rIns="0" bIns="0" rtlCol="0">
            <a:noAutofit/>
          </a:bodyPr>
          <a:lstStyle/>
          <a:p>
            <a:endParaRPr/>
          </a:p>
        </p:txBody>
      </p:sp>
      <p:sp>
        <p:nvSpPr>
          <p:cNvPr id="83" name="object 83"/>
          <p:cNvSpPr/>
          <p:nvPr/>
        </p:nvSpPr>
        <p:spPr>
          <a:xfrm>
            <a:off x="4040378" y="5590362"/>
            <a:ext cx="248538" cy="65290"/>
          </a:xfrm>
          <a:prstGeom prst="rect">
            <a:avLst/>
          </a:prstGeom>
          <a:blipFill>
            <a:blip r:embed="rId13" cstate="print"/>
            <a:stretch>
              <a:fillRect/>
            </a:stretch>
          </a:blipFill>
        </p:spPr>
        <p:txBody>
          <a:bodyPr wrap="square" lIns="0" tIns="0" rIns="0" bIns="0" rtlCol="0">
            <a:noAutofit/>
          </a:bodyPr>
          <a:lstStyle/>
          <a:p>
            <a:endParaRPr/>
          </a:p>
        </p:txBody>
      </p:sp>
      <p:sp>
        <p:nvSpPr>
          <p:cNvPr id="84" name="object 84"/>
          <p:cNvSpPr/>
          <p:nvPr/>
        </p:nvSpPr>
        <p:spPr>
          <a:xfrm>
            <a:off x="4040378" y="5590362"/>
            <a:ext cx="248538" cy="65290"/>
          </a:xfrm>
          <a:custGeom>
            <a:avLst/>
            <a:gdLst/>
            <a:ahLst/>
            <a:cxnLst/>
            <a:rect l="l" t="t" r="r" b="b"/>
            <a:pathLst>
              <a:path w="248538" h="65290">
                <a:moveTo>
                  <a:pt x="0" y="65290"/>
                </a:moveTo>
                <a:lnTo>
                  <a:pt x="76962" y="65290"/>
                </a:lnTo>
                <a:lnTo>
                  <a:pt x="153924" y="0"/>
                </a:lnTo>
                <a:lnTo>
                  <a:pt x="248538" y="0"/>
                </a:lnTo>
              </a:path>
            </a:pathLst>
          </a:custGeom>
          <a:ln w="19050">
            <a:solidFill>
              <a:srgbClr val="000000"/>
            </a:solidFill>
          </a:ln>
        </p:spPr>
        <p:txBody>
          <a:bodyPr wrap="square" lIns="0" tIns="0" rIns="0" bIns="0" rtlCol="0">
            <a:noAutofit/>
          </a:bodyPr>
          <a:lstStyle/>
          <a:p>
            <a:endParaRPr/>
          </a:p>
        </p:txBody>
      </p:sp>
      <p:sp>
        <p:nvSpPr>
          <p:cNvPr id="85" name="object 85"/>
          <p:cNvSpPr/>
          <p:nvPr/>
        </p:nvSpPr>
        <p:spPr>
          <a:xfrm>
            <a:off x="4051680" y="5590362"/>
            <a:ext cx="226060" cy="65290"/>
          </a:xfrm>
          <a:prstGeom prst="rect">
            <a:avLst/>
          </a:prstGeom>
          <a:blipFill>
            <a:blip r:embed="rId14" cstate="print"/>
            <a:stretch>
              <a:fillRect/>
            </a:stretch>
          </a:blipFill>
        </p:spPr>
        <p:txBody>
          <a:bodyPr wrap="square" lIns="0" tIns="0" rIns="0" bIns="0" rtlCol="0">
            <a:noAutofit/>
          </a:bodyPr>
          <a:lstStyle/>
          <a:p>
            <a:endParaRPr/>
          </a:p>
        </p:txBody>
      </p:sp>
      <p:sp>
        <p:nvSpPr>
          <p:cNvPr id="86" name="object 86"/>
          <p:cNvSpPr/>
          <p:nvPr/>
        </p:nvSpPr>
        <p:spPr>
          <a:xfrm>
            <a:off x="4051680" y="5590362"/>
            <a:ext cx="226060" cy="65290"/>
          </a:xfrm>
          <a:custGeom>
            <a:avLst/>
            <a:gdLst/>
            <a:ahLst/>
            <a:cxnLst/>
            <a:rect l="l" t="t" r="r" b="b"/>
            <a:pathLst>
              <a:path w="226060" h="65290">
                <a:moveTo>
                  <a:pt x="0" y="0"/>
                </a:moveTo>
                <a:lnTo>
                  <a:pt x="76962" y="0"/>
                </a:lnTo>
                <a:lnTo>
                  <a:pt x="153924" y="65290"/>
                </a:lnTo>
                <a:lnTo>
                  <a:pt x="226060" y="65290"/>
                </a:lnTo>
              </a:path>
            </a:pathLst>
          </a:custGeom>
          <a:ln w="19050">
            <a:solidFill>
              <a:srgbClr val="000000"/>
            </a:solidFill>
          </a:ln>
        </p:spPr>
        <p:txBody>
          <a:bodyPr wrap="square" lIns="0" tIns="0" rIns="0" bIns="0" rtlCol="0">
            <a:noAutofit/>
          </a:bodyPr>
          <a:lstStyle/>
          <a:p>
            <a:endParaRPr/>
          </a:p>
        </p:txBody>
      </p:sp>
      <p:sp>
        <p:nvSpPr>
          <p:cNvPr id="87" name="object 87"/>
          <p:cNvSpPr/>
          <p:nvPr/>
        </p:nvSpPr>
        <p:spPr>
          <a:xfrm>
            <a:off x="3953383" y="5620829"/>
            <a:ext cx="0" cy="94018"/>
          </a:xfrm>
          <a:custGeom>
            <a:avLst/>
            <a:gdLst/>
            <a:ahLst/>
            <a:cxnLst/>
            <a:rect l="l" t="t" r="r" b="b"/>
            <a:pathLst>
              <a:path h="94018">
                <a:moveTo>
                  <a:pt x="0" y="0"/>
                </a:moveTo>
                <a:lnTo>
                  <a:pt x="0" y="94018"/>
                </a:lnTo>
              </a:path>
            </a:pathLst>
          </a:custGeom>
          <a:ln w="12700">
            <a:solidFill>
              <a:srgbClr val="000000"/>
            </a:solidFill>
          </a:ln>
        </p:spPr>
        <p:txBody>
          <a:bodyPr wrap="square" lIns="0" tIns="0" rIns="0" bIns="0" rtlCol="0">
            <a:noAutofit/>
          </a:bodyPr>
          <a:lstStyle/>
          <a:p>
            <a:endParaRPr/>
          </a:p>
        </p:txBody>
      </p:sp>
      <p:sp>
        <p:nvSpPr>
          <p:cNvPr id="88" name="object 88"/>
          <p:cNvSpPr/>
          <p:nvPr/>
        </p:nvSpPr>
        <p:spPr>
          <a:xfrm>
            <a:off x="4391786" y="5623445"/>
            <a:ext cx="0" cy="94018"/>
          </a:xfrm>
          <a:custGeom>
            <a:avLst/>
            <a:gdLst/>
            <a:ahLst/>
            <a:cxnLst/>
            <a:rect l="l" t="t" r="r" b="b"/>
            <a:pathLst>
              <a:path h="94018">
                <a:moveTo>
                  <a:pt x="0" y="0"/>
                </a:moveTo>
                <a:lnTo>
                  <a:pt x="0" y="94018"/>
                </a:lnTo>
              </a:path>
            </a:pathLst>
          </a:custGeom>
          <a:ln w="12700">
            <a:solidFill>
              <a:srgbClr val="000000"/>
            </a:solidFill>
          </a:ln>
        </p:spPr>
        <p:txBody>
          <a:bodyPr wrap="square" lIns="0" tIns="0" rIns="0" bIns="0" rtlCol="0">
            <a:noAutofit/>
          </a:bodyPr>
          <a:lstStyle/>
          <a:p>
            <a:endParaRPr/>
          </a:p>
        </p:txBody>
      </p:sp>
      <p:sp>
        <p:nvSpPr>
          <p:cNvPr id="89" name="object 89"/>
          <p:cNvSpPr/>
          <p:nvPr/>
        </p:nvSpPr>
        <p:spPr>
          <a:xfrm>
            <a:off x="3928236" y="4494910"/>
            <a:ext cx="330200" cy="317500"/>
          </a:xfrm>
          <a:prstGeom prst="rect">
            <a:avLst/>
          </a:prstGeom>
          <a:blipFill>
            <a:blip r:embed="rId16" cstate="print"/>
            <a:stretch>
              <a:fillRect/>
            </a:stretch>
          </a:blipFill>
        </p:spPr>
        <p:txBody>
          <a:bodyPr wrap="square" lIns="0" tIns="0" rIns="0" bIns="0" rtlCol="0">
            <a:noAutofit/>
          </a:bodyPr>
          <a:lstStyle/>
          <a:p>
            <a:endParaRPr/>
          </a:p>
        </p:txBody>
      </p:sp>
      <p:sp>
        <p:nvSpPr>
          <p:cNvPr id="90" name="object 90"/>
          <p:cNvSpPr/>
          <p:nvPr/>
        </p:nvSpPr>
        <p:spPr>
          <a:xfrm>
            <a:off x="3961638" y="5045836"/>
            <a:ext cx="330200" cy="317500"/>
          </a:xfrm>
          <a:prstGeom prst="rect">
            <a:avLst/>
          </a:prstGeom>
          <a:blipFill>
            <a:blip r:embed="rId16" cstate="print"/>
            <a:stretch>
              <a:fillRect/>
            </a:stretch>
          </a:blipFill>
        </p:spPr>
        <p:txBody>
          <a:bodyPr wrap="square" lIns="0" tIns="0" rIns="0" bIns="0" rtlCol="0">
            <a:noAutofit/>
          </a:bodyPr>
          <a:lstStyle/>
          <a:p>
            <a:endParaRPr/>
          </a:p>
        </p:txBody>
      </p:sp>
      <p:sp>
        <p:nvSpPr>
          <p:cNvPr id="91" name="object 91"/>
          <p:cNvSpPr/>
          <p:nvPr/>
        </p:nvSpPr>
        <p:spPr>
          <a:xfrm>
            <a:off x="3650488" y="5837961"/>
            <a:ext cx="330200" cy="317500"/>
          </a:xfrm>
          <a:prstGeom prst="rect">
            <a:avLst/>
          </a:prstGeom>
          <a:blipFill>
            <a:blip r:embed="rId16" cstate="print"/>
            <a:stretch>
              <a:fillRect/>
            </a:stretch>
          </a:blipFill>
        </p:spPr>
        <p:txBody>
          <a:bodyPr wrap="square" lIns="0" tIns="0" rIns="0" bIns="0" rtlCol="0">
            <a:noAutofit/>
          </a:bodyPr>
          <a:lstStyle/>
          <a:p>
            <a:endParaRPr/>
          </a:p>
        </p:txBody>
      </p:sp>
      <p:sp>
        <p:nvSpPr>
          <p:cNvPr id="92" name="object 92"/>
          <p:cNvSpPr/>
          <p:nvPr/>
        </p:nvSpPr>
        <p:spPr>
          <a:xfrm>
            <a:off x="4709286" y="5834786"/>
            <a:ext cx="330200" cy="317500"/>
          </a:xfrm>
          <a:prstGeom prst="rect">
            <a:avLst/>
          </a:prstGeom>
          <a:blipFill>
            <a:blip r:embed="rId16" cstate="print"/>
            <a:stretch>
              <a:fillRect/>
            </a:stretch>
          </a:blipFill>
        </p:spPr>
        <p:txBody>
          <a:bodyPr wrap="square" lIns="0" tIns="0" rIns="0" bIns="0" rtlCol="0">
            <a:noAutofit/>
          </a:bodyPr>
          <a:lstStyle/>
          <a:p>
            <a:endParaRPr/>
          </a:p>
        </p:txBody>
      </p:sp>
      <p:sp>
        <p:nvSpPr>
          <p:cNvPr id="93" name="object 93"/>
          <p:cNvSpPr/>
          <p:nvPr/>
        </p:nvSpPr>
        <p:spPr>
          <a:xfrm>
            <a:off x="5885688" y="5607773"/>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94" name="object 94"/>
          <p:cNvSpPr/>
          <p:nvPr/>
        </p:nvSpPr>
        <p:spPr>
          <a:xfrm>
            <a:off x="6323838" y="5188711"/>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95" name="object 95"/>
          <p:cNvSpPr/>
          <p:nvPr/>
        </p:nvSpPr>
        <p:spPr>
          <a:xfrm>
            <a:off x="4396613" y="3712273"/>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96" name="object 96"/>
          <p:cNvSpPr/>
          <p:nvPr/>
        </p:nvSpPr>
        <p:spPr>
          <a:xfrm>
            <a:off x="4417440" y="3901079"/>
            <a:ext cx="195961" cy="55839"/>
          </a:xfrm>
          <a:custGeom>
            <a:avLst/>
            <a:gdLst/>
            <a:ahLst/>
            <a:cxnLst/>
            <a:rect l="l" t="t" r="r" b="b"/>
            <a:pathLst>
              <a:path w="195961" h="55839">
                <a:moveTo>
                  <a:pt x="0" y="38333"/>
                </a:moveTo>
                <a:lnTo>
                  <a:pt x="38567" y="13007"/>
                </a:lnTo>
                <a:lnTo>
                  <a:pt x="90324" y="2574"/>
                </a:lnTo>
                <a:lnTo>
                  <a:pt x="132690" y="0"/>
                </a:lnTo>
                <a:lnTo>
                  <a:pt x="149269" y="535"/>
                </a:lnTo>
                <a:lnTo>
                  <a:pt x="192565" y="11670"/>
                </a:lnTo>
                <a:lnTo>
                  <a:pt x="195961" y="17505"/>
                </a:lnTo>
                <a:lnTo>
                  <a:pt x="194626" y="22749"/>
                </a:lnTo>
                <a:lnTo>
                  <a:pt x="189746" y="28046"/>
                </a:lnTo>
                <a:lnTo>
                  <a:pt x="141779" y="47027"/>
                </a:lnTo>
                <a:lnTo>
                  <a:pt x="100711" y="53827"/>
                </a:lnTo>
                <a:lnTo>
                  <a:pt x="81401" y="55365"/>
                </a:lnTo>
                <a:lnTo>
                  <a:pt x="63270" y="55839"/>
                </a:lnTo>
                <a:lnTo>
                  <a:pt x="19690" y="51424"/>
                </a:lnTo>
                <a:lnTo>
                  <a:pt x="0" y="38333"/>
                </a:lnTo>
                <a:close/>
              </a:path>
            </a:pathLst>
          </a:custGeom>
          <a:ln w="9524">
            <a:solidFill>
              <a:srgbClr val="CC0000"/>
            </a:solidFill>
          </a:ln>
        </p:spPr>
        <p:txBody>
          <a:bodyPr wrap="square" lIns="0" tIns="0" rIns="0" bIns="0" rtlCol="0">
            <a:noAutofit/>
          </a:bodyPr>
          <a:lstStyle/>
          <a:p>
            <a:endParaRPr/>
          </a:p>
        </p:txBody>
      </p:sp>
      <p:sp>
        <p:nvSpPr>
          <p:cNvPr id="97" name="object 97"/>
          <p:cNvSpPr/>
          <p:nvPr/>
        </p:nvSpPr>
        <p:spPr>
          <a:xfrm>
            <a:off x="4436236" y="3746753"/>
            <a:ext cx="171196" cy="145922"/>
          </a:xfrm>
          <a:custGeom>
            <a:avLst/>
            <a:gdLst/>
            <a:ahLst/>
            <a:cxnLst/>
            <a:rect l="l" t="t" r="r" b="b"/>
            <a:pathLst>
              <a:path w="171196" h="145923">
                <a:moveTo>
                  <a:pt x="0" y="0"/>
                </a:moveTo>
                <a:lnTo>
                  <a:pt x="35051" y="145923"/>
                </a:lnTo>
                <a:lnTo>
                  <a:pt x="171196" y="117475"/>
                </a:lnTo>
                <a:lnTo>
                  <a:pt x="139064" y="2286"/>
                </a:lnTo>
                <a:lnTo>
                  <a:pt x="0" y="0"/>
                </a:lnTo>
                <a:close/>
              </a:path>
            </a:pathLst>
          </a:custGeom>
          <a:solidFill>
            <a:srgbClr val="FF0000"/>
          </a:solidFill>
        </p:spPr>
        <p:txBody>
          <a:bodyPr wrap="square" lIns="0" tIns="0" rIns="0" bIns="0" rtlCol="0">
            <a:noAutofit/>
          </a:bodyPr>
          <a:lstStyle/>
          <a:p>
            <a:endParaRPr/>
          </a:p>
        </p:txBody>
      </p:sp>
      <p:sp>
        <p:nvSpPr>
          <p:cNvPr id="98" name="object 98"/>
          <p:cNvSpPr/>
          <p:nvPr/>
        </p:nvSpPr>
        <p:spPr>
          <a:xfrm>
            <a:off x="4436236" y="3746753"/>
            <a:ext cx="171196" cy="145922"/>
          </a:xfrm>
          <a:custGeom>
            <a:avLst/>
            <a:gdLst/>
            <a:ahLst/>
            <a:cxnLst/>
            <a:rect l="l" t="t" r="r" b="b"/>
            <a:pathLst>
              <a:path w="171196" h="145923">
                <a:moveTo>
                  <a:pt x="0" y="0"/>
                </a:moveTo>
                <a:lnTo>
                  <a:pt x="139064" y="2286"/>
                </a:lnTo>
                <a:lnTo>
                  <a:pt x="171196" y="117475"/>
                </a:lnTo>
                <a:lnTo>
                  <a:pt x="35051" y="145923"/>
                </a:lnTo>
                <a:lnTo>
                  <a:pt x="0" y="0"/>
                </a:lnTo>
                <a:close/>
              </a:path>
            </a:pathLst>
          </a:custGeom>
          <a:ln w="9525">
            <a:solidFill>
              <a:srgbClr val="FF0000"/>
            </a:solidFill>
          </a:ln>
        </p:spPr>
        <p:txBody>
          <a:bodyPr wrap="square" lIns="0" tIns="0" rIns="0" bIns="0" rtlCol="0">
            <a:noAutofit/>
          </a:bodyPr>
          <a:lstStyle/>
          <a:p>
            <a:endParaRPr/>
          </a:p>
        </p:txBody>
      </p:sp>
      <p:sp>
        <p:nvSpPr>
          <p:cNvPr id="99" name="object 99"/>
          <p:cNvSpPr/>
          <p:nvPr/>
        </p:nvSpPr>
        <p:spPr>
          <a:xfrm>
            <a:off x="4427854" y="3896486"/>
            <a:ext cx="264287" cy="100456"/>
          </a:xfrm>
          <a:custGeom>
            <a:avLst/>
            <a:gdLst/>
            <a:ahLst/>
            <a:cxnLst/>
            <a:rect l="l" t="t" r="r" b="b"/>
            <a:pathLst>
              <a:path w="264287" h="100456">
                <a:moveTo>
                  <a:pt x="0" y="57404"/>
                </a:moveTo>
                <a:lnTo>
                  <a:pt x="214757" y="0"/>
                </a:lnTo>
                <a:lnTo>
                  <a:pt x="264287" y="23875"/>
                </a:lnTo>
                <a:lnTo>
                  <a:pt x="54102" y="100456"/>
                </a:lnTo>
                <a:lnTo>
                  <a:pt x="0" y="57404"/>
                </a:lnTo>
                <a:close/>
              </a:path>
            </a:pathLst>
          </a:custGeom>
          <a:ln w="12700">
            <a:solidFill>
              <a:srgbClr val="FF0000"/>
            </a:solidFill>
          </a:ln>
        </p:spPr>
        <p:txBody>
          <a:bodyPr wrap="square" lIns="0" tIns="0" rIns="0" bIns="0" rtlCol="0">
            <a:noAutofit/>
          </a:bodyPr>
          <a:lstStyle/>
          <a:p>
            <a:endParaRPr/>
          </a:p>
        </p:txBody>
      </p:sp>
      <p:sp>
        <p:nvSpPr>
          <p:cNvPr id="100" name="object 100"/>
          <p:cNvSpPr/>
          <p:nvPr/>
        </p:nvSpPr>
        <p:spPr>
          <a:xfrm>
            <a:off x="4403978" y="3725290"/>
            <a:ext cx="216408" cy="192531"/>
          </a:xfrm>
          <a:custGeom>
            <a:avLst/>
            <a:gdLst/>
            <a:ahLst/>
            <a:cxnLst/>
            <a:rect l="l" t="t" r="r" b="b"/>
            <a:pathLst>
              <a:path w="216408" h="192531">
                <a:moveTo>
                  <a:pt x="0" y="0"/>
                </a:moveTo>
                <a:lnTo>
                  <a:pt x="184276" y="14223"/>
                </a:lnTo>
                <a:lnTo>
                  <a:pt x="216408" y="149732"/>
                </a:lnTo>
                <a:lnTo>
                  <a:pt x="54101" y="192531"/>
                </a:lnTo>
                <a:lnTo>
                  <a:pt x="0" y="0"/>
                </a:lnTo>
                <a:close/>
              </a:path>
            </a:pathLst>
          </a:custGeom>
          <a:ln w="19050">
            <a:solidFill>
              <a:srgbClr val="FF0000"/>
            </a:solidFill>
          </a:ln>
        </p:spPr>
        <p:txBody>
          <a:bodyPr wrap="square" lIns="0" tIns="0" rIns="0" bIns="0" rtlCol="0">
            <a:noAutofit/>
          </a:bodyPr>
          <a:lstStyle/>
          <a:p>
            <a:endParaRPr/>
          </a:p>
        </p:txBody>
      </p:sp>
      <p:sp>
        <p:nvSpPr>
          <p:cNvPr id="101" name="object 101"/>
          <p:cNvSpPr/>
          <p:nvPr/>
        </p:nvSpPr>
        <p:spPr>
          <a:xfrm>
            <a:off x="4451858" y="3754120"/>
            <a:ext cx="114480" cy="84678"/>
          </a:xfrm>
          <a:custGeom>
            <a:avLst/>
            <a:gdLst/>
            <a:ahLst/>
            <a:cxnLst/>
            <a:rect l="l" t="t" r="r" b="b"/>
            <a:pathLst>
              <a:path w="114480" h="84678">
                <a:moveTo>
                  <a:pt x="0" y="0"/>
                </a:moveTo>
                <a:lnTo>
                  <a:pt x="16800" y="84678"/>
                </a:lnTo>
                <a:lnTo>
                  <a:pt x="18024" y="78962"/>
                </a:lnTo>
                <a:lnTo>
                  <a:pt x="19246" y="69717"/>
                </a:lnTo>
                <a:lnTo>
                  <a:pt x="21587" y="58161"/>
                </a:lnTo>
                <a:lnTo>
                  <a:pt x="46521" y="21828"/>
                </a:lnTo>
                <a:lnTo>
                  <a:pt x="89538" y="6648"/>
                </a:lnTo>
                <a:lnTo>
                  <a:pt x="109818" y="4925"/>
                </a:lnTo>
                <a:lnTo>
                  <a:pt x="114480" y="4537"/>
                </a:lnTo>
                <a:lnTo>
                  <a:pt x="114172" y="3555"/>
                </a:lnTo>
                <a:lnTo>
                  <a:pt x="0" y="0"/>
                </a:lnTo>
                <a:close/>
              </a:path>
            </a:pathLst>
          </a:custGeom>
          <a:solidFill>
            <a:srgbClr val="FFFFFF"/>
          </a:solidFill>
        </p:spPr>
        <p:txBody>
          <a:bodyPr wrap="square" lIns="0" tIns="0" rIns="0" bIns="0" rtlCol="0">
            <a:noAutofit/>
          </a:bodyPr>
          <a:lstStyle/>
          <a:p>
            <a:endParaRPr/>
          </a:p>
        </p:txBody>
      </p:sp>
      <p:sp>
        <p:nvSpPr>
          <p:cNvPr id="102" name="object 102"/>
          <p:cNvSpPr/>
          <p:nvPr/>
        </p:nvSpPr>
        <p:spPr>
          <a:xfrm>
            <a:off x="4437888" y="5837961"/>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103" name="object 103"/>
          <p:cNvSpPr/>
          <p:nvPr/>
        </p:nvSpPr>
        <p:spPr>
          <a:xfrm>
            <a:off x="4458715" y="6026745"/>
            <a:ext cx="195961" cy="55855"/>
          </a:xfrm>
          <a:custGeom>
            <a:avLst/>
            <a:gdLst/>
            <a:ahLst/>
            <a:cxnLst/>
            <a:rect l="l" t="t" r="r" b="b"/>
            <a:pathLst>
              <a:path w="195961" h="55855">
                <a:moveTo>
                  <a:pt x="0" y="38368"/>
                </a:moveTo>
                <a:lnTo>
                  <a:pt x="38564" y="12980"/>
                </a:lnTo>
                <a:lnTo>
                  <a:pt x="90318" y="2590"/>
                </a:lnTo>
                <a:lnTo>
                  <a:pt x="132685" y="0"/>
                </a:lnTo>
                <a:lnTo>
                  <a:pt x="149263" y="532"/>
                </a:lnTo>
                <a:lnTo>
                  <a:pt x="192561" y="11654"/>
                </a:lnTo>
                <a:lnTo>
                  <a:pt x="195961" y="17476"/>
                </a:lnTo>
                <a:lnTo>
                  <a:pt x="194626" y="22744"/>
                </a:lnTo>
                <a:lnTo>
                  <a:pt x="189747" y="28050"/>
                </a:lnTo>
                <a:lnTo>
                  <a:pt x="141787" y="47009"/>
                </a:lnTo>
                <a:lnTo>
                  <a:pt x="100711" y="53824"/>
                </a:lnTo>
                <a:lnTo>
                  <a:pt x="81404" y="55376"/>
                </a:lnTo>
                <a:lnTo>
                  <a:pt x="63276" y="55855"/>
                </a:lnTo>
                <a:lnTo>
                  <a:pt x="19698" y="51440"/>
                </a:lnTo>
                <a:lnTo>
                  <a:pt x="0" y="38368"/>
                </a:lnTo>
                <a:close/>
              </a:path>
            </a:pathLst>
          </a:custGeom>
          <a:ln w="9525">
            <a:solidFill>
              <a:srgbClr val="CC0000"/>
            </a:solidFill>
          </a:ln>
        </p:spPr>
        <p:txBody>
          <a:bodyPr wrap="square" lIns="0" tIns="0" rIns="0" bIns="0" rtlCol="0">
            <a:noAutofit/>
          </a:bodyPr>
          <a:lstStyle/>
          <a:p>
            <a:endParaRPr/>
          </a:p>
        </p:txBody>
      </p:sp>
      <p:sp>
        <p:nvSpPr>
          <p:cNvPr id="104" name="object 104"/>
          <p:cNvSpPr/>
          <p:nvPr/>
        </p:nvSpPr>
        <p:spPr>
          <a:xfrm>
            <a:off x="4477511" y="5872365"/>
            <a:ext cx="171196" cy="146024"/>
          </a:xfrm>
          <a:custGeom>
            <a:avLst/>
            <a:gdLst/>
            <a:ahLst/>
            <a:cxnLst/>
            <a:rect l="l" t="t" r="r" b="b"/>
            <a:pathLst>
              <a:path w="171196" h="146024">
                <a:moveTo>
                  <a:pt x="0" y="0"/>
                </a:moveTo>
                <a:lnTo>
                  <a:pt x="35051" y="146024"/>
                </a:lnTo>
                <a:lnTo>
                  <a:pt x="171196" y="117538"/>
                </a:lnTo>
                <a:lnTo>
                  <a:pt x="139064" y="2374"/>
                </a:lnTo>
                <a:lnTo>
                  <a:pt x="0" y="0"/>
                </a:lnTo>
                <a:close/>
              </a:path>
            </a:pathLst>
          </a:custGeom>
          <a:solidFill>
            <a:srgbClr val="FF0000"/>
          </a:solidFill>
        </p:spPr>
        <p:txBody>
          <a:bodyPr wrap="square" lIns="0" tIns="0" rIns="0" bIns="0" rtlCol="0">
            <a:noAutofit/>
          </a:bodyPr>
          <a:lstStyle/>
          <a:p>
            <a:endParaRPr/>
          </a:p>
        </p:txBody>
      </p:sp>
      <p:sp>
        <p:nvSpPr>
          <p:cNvPr id="105" name="object 105"/>
          <p:cNvSpPr/>
          <p:nvPr/>
        </p:nvSpPr>
        <p:spPr>
          <a:xfrm>
            <a:off x="4477511" y="5872365"/>
            <a:ext cx="171196" cy="146024"/>
          </a:xfrm>
          <a:custGeom>
            <a:avLst/>
            <a:gdLst/>
            <a:ahLst/>
            <a:cxnLst/>
            <a:rect l="l" t="t" r="r" b="b"/>
            <a:pathLst>
              <a:path w="171196" h="146024">
                <a:moveTo>
                  <a:pt x="0" y="0"/>
                </a:moveTo>
                <a:lnTo>
                  <a:pt x="139064" y="2374"/>
                </a:lnTo>
                <a:lnTo>
                  <a:pt x="171196" y="117538"/>
                </a:lnTo>
                <a:lnTo>
                  <a:pt x="35051" y="146024"/>
                </a:lnTo>
                <a:lnTo>
                  <a:pt x="0" y="0"/>
                </a:lnTo>
                <a:close/>
              </a:path>
            </a:pathLst>
          </a:custGeom>
          <a:ln w="9525">
            <a:solidFill>
              <a:srgbClr val="FF0000"/>
            </a:solidFill>
          </a:ln>
        </p:spPr>
        <p:txBody>
          <a:bodyPr wrap="square" lIns="0" tIns="0" rIns="0" bIns="0" rtlCol="0">
            <a:noAutofit/>
          </a:bodyPr>
          <a:lstStyle/>
          <a:p>
            <a:endParaRPr/>
          </a:p>
        </p:txBody>
      </p:sp>
      <p:sp>
        <p:nvSpPr>
          <p:cNvPr id="106" name="object 106"/>
          <p:cNvSpPr/>
          <p:nvPr/>
        </p:nvSpPr>
        <p:spPr>
          <a:xfrm>
            <a:off x="4469129" y="6022111"/>
            <a:ext cx="264287" cy="100456"/>
          </a:xfrm>
          <a:custGeom>
            <a:avLst/>
            <a:gdLst/>
            <a:ahLst/>
            <a:cxnLst/>
            <a:rect l="l" t="t" r="r" b="b"/>
            <a:pathLst>
              <a:path w="264287" h="100456">
                <a:moveTo>
                  <a:pt x="0" y="57403"/>
                </a:moveTo>
                <a:lnTo>
                  <a:pt x="214757" y="0"/>
                </a:lnTo>
                <a:lnTo>
                  <a:pt x="264287" y="23926"/>
                </a:lnTo>
                <a:lnTo>
                  <a:pt x="54102" y="100456"/>
                </a:lnTo>
                <a:lnTo>
                  <a:pt x="0" y="57403"/>
                </a:lnTo>
                <a:close/>
              </a:path>
            </a:pathLst>
          </a:custGeom>
          <a:ln w="12700">
            <a:solidFill>
              <a:srgbClr val="FF0000"/>
            </a:solidFill>
          </a:ln>
        </p:spPr>
        <p:txBody>
          <a:bodyPr wrap="square" lIns="0" tIns="0" rIns="0" bIns="0" rtlCol="0">
            <a:noAutofit/>
          </a:bodyPr>
          <a:lstStyle/>
          <a:p>
            <a:endParaRPr/>
          </a:p>
        </p:txBody>
      </p:sp>
      <p:sp>
        <p:nvSpPr>
          <p:cNvPr id="107" name="object 107"/>
          <p:cNvSpPr/>
          <p:nvPr/>
        </p:nvSpPr>
        <p:spPr>
          <a:xfrm>
            <a:off x="4445253" y="5850978"/>
            <a:ext cx="216408" cy="192532"/>
          </a:xfrm>
          <a:custGeom>
            <a:avLst/>
            <a:gdLst/>
            <a:ahLst/>
            <a:cxnLst/>
            <a:rect l="l" t="t" r="r" b="b"/>
            <a:pathLst>
              <a:path w="216408" h="192532">
                <a:moveTo>
                  <a:pt x="0" y="0"/>
                </a:moveTo>
                <a:lnTo>
                  <a:pt x="184276" y="14262"/>
                </a:lnTo>
                <a:lnTo>
                  <a:pt x="216408" y="149745"/>
                </a:lnTo>
                <a:lnTo>
                  <a:pt x="54101" y="192532"/>
                </a:lnTo>
                <a:lnTo>
                  <a:pt x="0" y="0"/>
                </a:lnTo>
                <a:close/>
              </a:path>
            </a:pathLst>
          </a:custGeom>
          <a:ln w="19050">
            <a:solidFill>
              <a:srgbClr val="FF0000"/>
            </a:solidFill>
          </a:ln>
        </p:spPr>
        <p:txBody>
          <a:bodyPr wrap="square" lIns="0" tIns="0" rIns="0" bIns="0" rtlCol="0">
            <a:noAutofit/>
          </a:bodyPr>
          <a:lstStyle/>
          <a:p>
            <a:endParaRPr/>
          </a:p>
        </p:txBody>
      </p:sp>
      <p:sp>
        <p:nvSpPr>
          <p:cNvPr id="108" name="object 108"/>
          <p:cNvSpPr/>
          <p:nvPr/>
        </p:nvSpPr>
        <p:spPr>
          <a:xfrm>
            <a:off x="4493133" y="5879807"/>
            <a:ext cx="114480" cy="84675"/>
          </a:xfrm>
          <a:custGeom>
            <a:avLst/>
            <a:gdLst/>
            <a:ahLst/>
            <a:cxnLst/>
            <a:rect l="l" t="t" r="r" b="b"/>
            <a:pathLst>
              <a:path w="114480" h="84675">
                <a:moveTo>
                  <a:pt x="0" y="0"/>
                </a:moveTo>
                <a:lnTo>
                  <a:pt x="16804" y="84675"/>
                </a:lnTo>
                <a:lnTo>
                  <a:pt x="18027" y="78957"/>
                </a:lnTo>
                <a:lnTo>
                  <a:pt x="19251" y="69715"/>
                </a:lnTo>
                <a:lnTo>
                  <a:pt x="21596" y="58164"/>
                </a:lnTo>
                <a:lnTo>
                  <a:pt x="46548" y="21824"/>
                </a:lnTo>
                <a:lnTo>
                  <a:pt x="89551" y="6662"/>
                </a:lnTo>
                <a:lnTo>
                  <a:pt x="109822" y="4951"/>
                </a:lnTo>
                <a:lnTo>
                  <a:pt x="114480" y="4565"/>
                </a:lnTo>
                <a:lnTo>
                  <a:pt x="114172" y="3581"/>
                </a:lnTo>
                <a:lnTo>
                  <a:pt x="0" y="0"/>
                </a:lnTo>
                <a:close/>
              </a:path>
            </a:pathLst>
          </a:custGeom>
          <a:solidFill>
            <a:srgbClr val="FFFFFF"/>
          </a:solidFill>
        </p:spPr>
        <p:txBody>
          <a:bodyPr wrap="square" lIns="0" tIns="0" rIns="0" bIns="0" rtlCol="0">
            <a:noAutofit/>
          </a:bodyPr>
          <a:lstStyle/>
          <a:p>
            <a:endParaRPr/>
          </a:p>
        </p:txBody>
      </p:sp>
      <p:sp>
        <p:nvSpPr>
          <p:cNvPr id="109" name="object 109"/>
          <p:cNvSpPr/>
          <p:nvPr/>
        </p:nvSpPr>
        <p:spPr>
          <a:xfrm>
            <a:off x="5515736" y="5842723"/>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110" name="object 110"/>
          <p:cNvSpPr/>
          <p:nvPr/>
        </p:nvSpPr>
        <p:spPr>
          <a:xfrm>
            <a:off x="5536565" y="6031507"/>
            <a:ext cx="195961" cy="55856"/>
          </a:xfrm>
          <a:custGeom>
            <a:avLst/>
            <a:gdLst/>
            <a:ahLst/>
            <a:cxnLst/>
            <a:rect l="l" t="t" r="r" b="b"/>
            <a:pathLst>
              <a:path w="195961" h="55856">
                <a:moveTo>
                  <a:pt x="0" y="38368"/>
                </a:moveTo>
                <a:lnTo>
                  <a:pt x="38619" y="12980"/>
                </a:lnTo>
                <a:lnTo>
                  <a:pt x="90329" y="2590"/>
                </a:lnTo>
                <a:lnTo>
                  <a:pt x="132685" y="0"/>
                </a:lnTo>
                <a:lnTo>
                  <a:pt x="149263" y="532"/>
                </a:lnTo>
                <a:lnTo>
                  <a:pt x="192561" y="11654"/>
                </a:lnTo>
                <a:lnTo>
                  <a:pt x="195961" y="17476"/>
                </a:lnTo>
                <a:lnTo>
                  <a:pt x="194627" y="22750"/>
                </a:lnTo>
                <a:lnTo>
                  <a:pt x="189751" y="28062"/>
                </a:lnTo>
                <a:lnTo>
                  <a:pt x="141778" y="47035"/>
                </a:lnTo>
                <a:lnTo>
                  <a:pt x="100837" y="53824"/>
                </a:lnTo>
                <a:lnTo>
                  <a:pt x="81513" y="55374"/>
                </a:lnTo>
                <a:lnTo>
                  <a:pt x="63372" y="55856"/>
                </a:lnTo>
                <a:lnTo>
                  <a:pt x="19771" y="51456"/>
                </a:lnTo>
                <a:lnTo>
                  <a:pt x="0" y="38368"/>
                </a:lnTo>
                <a:close/>
              </a:path>
            </a:pathLst>
          </a:custGeom>
          <a:ln w="9525">
            <a:solidFill>
              <a:srgbClr val="CC0000"/>
            </a:solidFill>
          </a:ln>
        </p:spPr>
        <p:txBody>
          <a:bodyPr wrap="square" lIns="0" tIns="0" rIns="0" bIns="0" rtlCol="0">
            <a:noAutofit/>
          </a:bodyPr>
          <a:lstStyle/>
          <a:p>
            <a:endParaRPr/>
          </a:p>
        </p:txBody>
      </p:sp>
      <p:sp>
        <p:nvSpPr>
          <p:cNvPr id="111" name="object 111"/>
          <p:cNvSpPr/>
          <p:nvPr/>
        </p:nvSpPr>
        <p:spPr>
          <a:xfrm>
            <a:off x="5555360" y="5877128"/>
            <a:ext cx="171323" cy="146037"/>
          </a:xfrm>
          <a:custGeom>
            <a:avLst/>
            <a:gdLst/>
            <a:ahLst/>
            <a:cxnLst/>
            <a:rect l="l" t="t" r="r" b="b"/>
            <a:pathLst>
              <a:path w="171323" h="146037">
                <a:moveTo>
                  <a:pt x="0" y="0"/>
                </a:moveTo>
                <a:lnTo>
                  <a:pt x="35178" y="146037"/>
                </a:lnTo>
                <a:lnTo>
                  <a:pt x="171323" y="117538"/>
                </a:lnTo>
                <a:lnTo>
                  <a:pt x="139064" y="2374"/>
                </a:lnTo>
                <a:lnTo>
                  <a:pt x="0" y="0"/>
                </a:lnTo>
                <a:close/>
              </a:path>
            </a:pathLst>
          </a:custGeom>
          <a:solidFill>
            <a:srgbClr val="FF0000"/>
          </a:solidFill>
        </p:spPr>
        <p:txBody>
          <a:bodyPr wrap="square" lIns="0" tIns="0" rIns="0" bIns="0" rtlCol="0">
            <a:noAutofit/>
          </a:bodyPr>
          <a:lstStyle/>
          <a:p>
            <a:endParaRPr/>
          </a:p>
        </p:txBody>
      </p:sp>
      <p:sp>
        <p:nvSpPr>
          <p:cNvPr id="112" name="object 112"/>
          <p:cNvSpPr/>
          <p:nvPr/>
        </p:nvSpPr>
        <p:spPr>
          <a:xfrm>
            <a:off x="5555360" y="5877128"/>
            <a:ext cx="171323" cy="146037"/>
          </a:xfrm>
          <a:custGeom>
            <a:avLst/>
            <a:gdLst/>
            <a:ahLst/>
            <a:cxnLst/>
            <a:rect l="l" t="t" r="r" b="b"/>
            <a:pathLst>
              <a:path w="171323" h="146037">
                <a:moveTo>
                  <a:pt x="0" y="0"/>
                </a:moveTo>
                <a:lnTo>
                  <a:pt x="139064" y="2374"/>
                </a:lnTo>
                <a:lnTo>
                  <a:pt x="171323" y="117538"/>
                </a:lnTo>
                <a:lnTo>
                  <a:pt x="35178" y="146037"/>
                </a:lnTo>
                <a:lnTo>
                  <a:pt x="0" y="0"/>
                </a:lnTo>
                <a:close/>
              </a:path>
            </a:pathLst>
          </a:custGeom>
          <a:ln w="9525">
            <a:solidFill>
              <a:srgbClr val="FF0000"/>
            </a:solidFill>
          </a:ln>
        </p:spPr>
        <p:txBody>
          <a:bodyPr wrap="square" lIns="0" tIns="0" rIns="0" bIns="0" rtlCol="0">
            <a:noAutofit/>
          </a:bodyPr>
          <a:lstStyle/>
          <a:p>
            <a:endParaRPr/>
          </a:p>
        </p:txBody>
      </p:sp>
      <p:sp>
        <p:nvSpPr>
          <p:cNvPr id="113" name="object 113"/>
          <p:cNvSpPr/>
          <p:nvPr/>
        </p:nvSpPr>
        <p:spPr>
          <a:xfrm>
            <a:off x="5547105" y="6026886"/>
            <a:ext cx="264287" cy="100444"/>
          </a:xfrm>
          <a:custGeom>
            <a:avLst/>
            <a:gdLst/>
            <a:ahLst/>
            <a:cxnLst/>
            <a:rect l="l" t="t" r="r" b="b"/>
            <a:pathLst>
              <a:path w="264287" h="100444">
                <a:moveTo>
                  <a:pt x="0" y="57391"/>
                </a:moveTo>
                <a:lnTo>
                  <a:pt x="214630" y="0"/>
                </a:lnTo>
                <a:lnTo>
                  <a:pt x="264287" y="23914"/>
                </a:lnTo>
                <a:lnTo>
                  <a:pt x="53975" y="100444"/>
                </a:lnTo>
                <a:lnTo>
                  <a:pt x="0" y="57391"/>
                </a:lnTo>
                <a:close/>
              </a:path>
            </a:pathLst>
          </a:custGeom>
          <a:ln w="12700">
            <a:solidFill>
              <a:srgbClr val="FF0000"/>
            </a:solidFill>
          </a:ln>
        </p:spPr>
        <p:txBody>
          <a:bodyPr wrap="square" lIns="0" tIns="0" rIns="0" bIns="0" rtlCol="0">
            <a:noAutofit/>
          </a:bodyPr>
          <a:lstStyle/>
          <a:p>
            <a:endParaRPr/>
          </a:p>
        </p:txBody>
      </p:sp>
      <p:sp>
        <p:nvSpPr>
          <p:cNvPr id="114" name="object 114"/>
          <p:cNvSpPr/>
          <p:nvPr/>
        </p:nvSpPr>
        <p:spPr>
          <a:xfrm>
            <a:off x="5523103" y="5855741"/>
            <a:ext cx="216408" cy="192532"/>
          </a:xfrm>
          <a:custGeom>
            <a:avLst/>
            <a:gdLst/>
            <a:ahLst/>
            <a:cxnLst/>
            <a:rect l="l" t="t" r="r" b="b"/>
            <a:pathLst>
              <a:path w="216408" h="192532">
                <a:moveTo>
                  <a:pt x="0" y="0"/>
                </a:moveTo>
                <a:lnTo>
                  <a:pt x="184276" y="14262"/>
                </a:lnTo>
                <a:lnTo>
                  <a:pt x="216408" y="149745"/>
                </a:lnTo>
                <a:lnTo>
                  <a:pt x="54101" y="192532"/>
                </a:lnTo>
                <a:lnTo>
                  <a:pt x="0" y="0"/>
                </a:lnTo>
                <a:close/>
              </a:path>
            </a:pathLst>
          </a:custGeom>
          <a:ln w="19050">
            <a:solidFill>
              <a:srgbClr val="FF0000"/>
            </a:solidFill>
          </a:ln>
        </p:spPr>
        <p:txBody>
          <a:bodyPr wrap="square" lIns="0" tIns="0" rIns="0" bIns="0" rtlCol="0">
            <a:noAutofit/>
          </a:bodyPr>
          <a:lstStyle/>
          <a:p>
            <a:endParaRPr/>
          </a:p>
        </p:txBody>
      </p:sp>
      <p:sp>
        <p:nvSpPr>
          <p:cNvPr id="115" name="object 115"/>
          <p:cNvSpPr/>
          <p:nvPr/>
        </p:nvSpPr>
        <p:spPr>
          <a:xfrm>
            <a:off x="5570982" y="5884570"/>
            <a:ext cx="114601" cy="84711"/>
          </a:xfrm>
          <a:custGeom>
            <a:avLst/>
            <a:gdLst/>
            <a:ahLst/>
            <a:cxnLst/>
            <a:rect l="l" t="t" r="r" b="b"/>
            <a:pathLst>
              <a:path w="114601" h="84711">
                <a:moveTo>
                  <a:pt x="0" y="0"/>
                </a:moveTo>
                <a:lnTo>
                  <a:pt x="16876" y="84711"/>
                </a:lnTo>
                <a:lnTo>
                  <a:pt x="18090" y="79024"/>
                </a:lnTo>
                <a:lnTo>
                  <a:pt x="19313" y="69788"/>
                </a:lnTo>
                <a:lnTo>
                  <a:pt x="21665" y="58228"/>
                </a:lnTo>
                <a:lnTo>
                  <a:pt x="46670" y="21824"/>
                </a:lnTo>
                <a:lnTo>
                  <a:pt x="89625" y="6662"/>
                </a:lnTo>
                <a:lnTo>
                  <a:pt x="109927" y="4951"/>
                </a:lnTo>
                <a:lnTo>
                  <a:pt x="114601" y="4565"/>
                </a:lnTo>
                <a:lnTo>
                  <a:pt x="114300" y="3581"/>
                </a:lnTo>
                <a:lnTo>
                  <a:pt x="0" y="0"/>
                </a:lnTo>
                <a:close/>
              </a:path>
            </a:pathLst>
          </a:custGeom>
          <a:solidFill>
            <a:srgbClr val="FFFFFF"/>
          </a:solidFill>
        </p:spPr>
        <p:txBody>
          <a:bodyPr wrap="square" lIns="0" tIns="0" rIns="0" bIns="0" rtlCol="0">
            <a:noAutofit/>
          </a:bodyPr>
          <a:lstStyle/>
          <a:p>
            <a:endParaRPr/>
          </a:p>
        </p:txBody>
      </p:sp>
      <p:sp>
        <p:nvSpPr>
          <p:cNvPr id="116" name="object 116"/>
          <p:cNvSpPr/>
          <p:nvPr/>
        </p:nvSpPr>
        <p:spPr>
          <a:xfrm>
            <a:off x="6123813" y="4147248"/>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117" name="object 117"/>
          <p:cNvSpPr/>
          <p:nvPr/>
        </p:nvSpPr>
        <p:spPr>
          <a:xfrm>
            <a:off x="6144640" y="4336054"/>
            <a:ext cx="195961" cy="55839"/>
          </a:xfrm>
          <a:custGeom>
            <a:avLst/>
            <a:gdLst/>
            <a:ahLst/>
            <a:cxnLst/>
            <a:rect l="l" t="t" r="r" b="b"/>
            <a:pathLst>
              <a:path w="195961" h="55839">
                <a:moveTo>
                  <a:pt x="0" y="38333"/>
                </a:moveTo>
                <a:lnTo>
                  <a:pt x="38567" y="13007"/>
                </a:lnTo>
                <a:lnTo>
                  <a:pt x="90324" y="2574"/>
                </a:lnTo>
                <a:lnTo>
                  <a:pt x="132690" y="0"/>
                </a:lnTo>
                <a:lnTo>
                  <a:pt x="149269" y="535"/>
                </a:lnTo>
                <a:lnTo>
                  <a:pt x="192565" y="11670"/>
                </a:lnTo>
                <a:lnTo>
                  <a:pt x="195961" y="17505"/>
                </a:lnTo>
                <a:lnTo>
                  <a:pt x="194626" y="22749"/>
                </a:lnTo>
                <a:lnTo>
                  <a:pt x="189746" y="28046"/>
                </a:lnTo>
                <a:lnTo>
                  <a:pt x="141779" y="47027"/>
                </a:lnTo>
                <a:lnTo>
                  <a:pt x="100711" y="53827"/>
                </a:lnTo>
                <a:lnTo>
                  <a:pt x="81401" y="55365"/>
                </a:lnTo>
                <a:lnTo>
                  <a:pt x="63270" y="55839"/>
                </a:lnTo>
                <a:lnTo>
                  <a:pt x="19690" y="51424"/>
                </a:lnTo>
                <a:lnTo>
                  <a:pt x="0" y="38333"/>
                </a:lnTo>
                <a:close/>
              </a:path>
            </a:pathLst>
          </a:custGeom>
          <a:ln w="9525">
            <a:solidFill>
              <a:srgbClr val="CC0000"/>
            </a:solidFill>
          </a:ln>
        </p:spPr>
        <p:txBody>
          <a:bodyPr wrap="square" lIns="0" tIns="0" rIns="0" bIns="0" rtlCol="0">
            <a:noAutofit/>
          </a:bodyPr>
          <a:lstStyle/>
          <a:p>
            <a:endParaRPr/>
          </a:p>
        </p:txBody>
      </p:sp>
      <p:sp>
        <p:nvSpPr>
          <p:cNvPr id="118" name="object 118"/>
          <p:cNvSpPr/>
          <p:nvPr/>
        </p:nvSpPr>
        <p:spPr>
          <a:xfrm>
            <a:off x="6163436" y="4181728"/>
            <a:ext cx="171196" cy="145922"/>
          </a:xfrm>
          <a:custGeom>
            <a:avLst/>
            <a:gdLst/>
            <a:ahLst/>
            <a:cxnLst/>
            <a:rect l="l" t="t" r="r" b="b"/>
            <a:pathLst>
              <a:path w="171196" h="145923">
                <a:moveTo>
                  <a:pt x="0" y="0"/>
                </a:moveTo>
                <a:lnTo>
                  <a:pt x="35051" y="145923"/>
                </a:lnTo>
                <a:lnTo>
                  <a:pt x="171196" y="117475"/>
                </a:lnTo>
                <a:lnTo>
                  <a:pt x="139064" y="2286"/>
                </a:lnTo>
                <a:lnTo>
                  <a:pt x="0" y="0"/>
                </a:lnTo>
                <a:close/>
              </a:path>
            </a:pathLst>
          </a:custGeom>
          <a:solidFill>
            <a:srgbClr val="FF0000"/>
          </a:solidFill>
        </p:spPr>
        <p:txBody>
          <a:bodyPr wrap="square" lIns="0" tIns="0" rIns="0" bIns="0" rtlCol="0">
            <a:noAutofit/>
          </a:bodyPr>
          <a:lstStyle/>
          <a:p>
            <a:endParaRPr/>
          </a:p>
        </p:txBody>
      </p:sp>
      <p:sp>
        <p:nvSpPr>
          <p:cNvPr id="119" name="object 119"/>
          <p:cNvSpPr/>
          <p:nvPr/>
        </p:nvSpPr>
        <p:spPr>
          <a:xfrm>
            <a:off x="6163436" y="4181728"/>
            <a:ext cx="171196" cy="145922"/>
          </a:xfrm>
          <a:custGeom>
            <a:avLst/>
            <a:gdLst/>
            <a:ahLst/>
            <a:cxnLst/>
            <a:rect l="l" t="t" r="r" b="b"/>
            <a:pathLst>
              <a:path w="171196" h="145923">
                <a:moveTo>
                  <a:pt x="0" y="0"/>
                </a:moveTo>
                <a:lnTo>
                  <a:pt x="139064" y="2286"/>
                </a:lnTo>
                <a:lnTo>
                  <a:pt x="171196" y="117475"/>
                </a:lnTo>
                <a:lnTo>
                  <a:pt x="35051" y="145923"/>
                </a:lnTo>
                <a:lnTo>
                  <a:pt x="0" y="0"/>
                </a:lnTo>
                <a:close/>
              </a:path>
            </a:pathLst>
          </a:custGeom>
          <a:ln w="9525">
            <a:solidFill>
              <a:srgbClr val="FF0000"/>
            </a:solidFill>
          </a:ln>
        </p:spPr>
        <p:txBody>
          <a:bodyPr wrap="square" lIns="0" tIns="0" rIns="0" bIns="0" rtlCol="0">
            <a:noAutofit/>
          </a:bodyPr>
          <a:lstStyle/>
          <a:p>
            <a:endParaRPr/>
          </a:p>
        </p:txBody>
      </p:sp>
      <p:sp>
        <p:nvSpPr>
          <p:cNvPr id="120" name="object 120"/>
          <p:cNvSpPr/>
          <p:nvPr/>
        </p:nvSpPr>
        <p:spPr>
          <a:xfrm>
            <a:off x="6155054" y="4331461"/>
            <a:ext cx="264287" cy="100456"/>
          </a:xfrm>
          <a:custGeom>
            <a:avLst/>
            <a:gdLst/>
            <a:ahLst/>
            <a:cxnLst/>
            <a:rect l="l" t="t" r="r" b="b"/>
            <a:pathLst>
              <a:path w="264287" h="100456">
                <a:moveTo>
                  <a:pt x="0" y="57404"/>
                </a:moveTo>
                <a:lnTo>
                  <a:pt x="214757" y="0"/>
                </a:lnTo>
                <a:lnTo>
                  <a:pt x="264287" y="23875"/>
                </a:lnTo>
                <a:lnTo>
                  <a:pt x="54102" y="100456"/>
                </a:lnTo>
                <a:lnTo>
                  <a:pt x="0" y="57404"/>
                </a:lnTo>
                <a:close/>
              </a:path>
            </a:pathLst>
          </a:custGeom>
          <a:ln w="12700">
            <a:solidFill>
              <a:srgbClr val="FF0000"/>
            </a:solidFill>
          </a:ln>
        </p:spPr>
        <p:txBody>
          <a:bodyPr wrap="square" lIns="0" tIns="0" rIns="0" bIns="0" rtlCol="0">
            <a:noAutofit/>
          </a:bodyPr>
          <a:lstStyle/>
          <a:p>
            <a:endParaRPr/>
          </a:p>
        </p:txBody>
      </p:sp>
      <p:sp>
        <p:nvSpPr>
          <p:cNvPr id="121" name="object 121"/>
          <p:cNvSpPr/>
          <p:nvPr/>
        </p:nvSpPr>
        <p:spPr>
          <a:xfrm>
            <a:off x="6131178" y="4160265"/>
            <a:ext cx="216408" cy="192531"/>
          </a:xfrm>
          <a:custGeom>
            <a:avLst/>
            <a:gdLst/>
            <a:ahLst/>
            <a:cxnLst/>
            <a:rect l="l" t="t" r="r" b="b"/>
            <a:pathLst>
              <a:path w="216408" h="192531">
                <a:moveTo>
                  <a:pt x="0" y="0"/>
                </a:moveTo>
                <a:lnTo>
                  <a:pt x="184276" y="14223"/>
                </a:lnTo>
                <a:lnTo>
                  <a:pt x="216408" y="149732"/>
                </a:lnTo>
                <a:lnTo>
                  <a:pt x="54101" y="192531"/>
                </a:lnTo>
                <a:lnTo>
                  <a:pt x="0" y="0"/>
                </a:lnTo>
                <a:close/>
              </a:path>
            </a:pathLst>
          </a:custGeom>
          <a:ln w="19050">
            <a:solidFill>
              <a:srgbClr val="FF0000"/>
            </a:solidFill>
          </a:ln>
        </p:spPr>
        <p:txBody>
          <a:bodyPr wrap="square" lIns="0" tIns="0" rIns="0" bIns="0" rtlCol="0">
            <a:noAutofit/>
          </a:bodyPr>
          <a:lstStyle/>
          <a:p>
            <a:endParaRPr/>
          </a:p>
        </p:txBody>
      </p:sp>
      <p:sp>
        <p:nvSpPr>
          <p:cNvPr id="122" name="object 122"/>
          <p:cNvSpPr/>
          <p:nvPr/>
        </p:nvSpPr>
        <p:spPr>
          <a:xfrm>
            <a:off x="6179058" y="4189095"/>
            <a:ext cx="114480" cy="84678"/>
          </a:xfrm>
          <a:custGeom>
            <a:avLst/>
            <a:gdLst/>
            <a:ahLst/>
            <a:cxnLst/>
            <a:rect l="l" t="t" r="r" b="b"/>
            <a:pathLst>
              <a:path w="114480" h="84678">
                <a:moveTo>
                  <a:pt x="0" y="0"/>
                </a:moveTo>
                <a:lnTo>
                  <a:pt x="16800" y="84678"/>
                </a:lnTo>
                <a:lnTo>
                  <a:pt x="18024" y="78962"/>
                </a:lnTo>
                <a:lnTo>
                  <a:pt x="19246" y="69717"/>
                </a:lnTo>
                <a:lnTo>
                  <a:pt x="21587" y="58161"/>
                </a:lnTo>
                <a:lnTo>
                  <a:pt x="46521" y="21828"/>
                </a:lnTo>
                <a:lnTo>
                  <a:pt x="89538" y="6648"/>
                </a:lnTo>
                <a:lnTo>
                  <a:pt x="109818" y="4925"/>
                </a:lnTo>
                <a:lnTo>
                  <a:pt x="114480" y="4537"/>
                </a:lnTo>
                <a:lnTo>
                  <a:pt x="114172" y="3555"/>
                </a:lnTo>
                <a:lnTo>
                  <a:pt x="0" y="0"/>
                </a:lnTo>
                <a:close/>
              </a:path>
            </a:pathLst>
          </a:custGeom>
          <a:solidFill>
            <a:srgbClr val="FFFFFF"/>
          </a:solidFill>
        </p:spPr>
        <p:txBody>
          <a:bodyPr wrap="square" lIns="0" tIns="0" rIns="0" bIns="0" rtlCol="0">
            <a:noAutofit/>
          </a:bodyPr>
          <a:lstStyle/>
          <a:p>
            <a:endParaRPr/>
          </a:p>
        </p:txBody>
      </p:sp>
      <p:sp>
        <p:nvSpPr>
          <p:cNvPr id="123" name="object 123"/>
          <p:cNvSpPr/>
          <p:nvPr/>
        </p:nvSpPr>
        <p:spPr>
          <a:xfrm>
            <a:off x="4232783" y="4146169"/>
            <a:ext cx="590930" cy="1347343"/>
          </a:xfrm>
          <a:custGeom>
            <a:avLst/>
            <a:gdLst/>
            <a:ahLst/>
            <a:cxnLst/>
            <a:rect l="l" t="t" r="r" b="b"/>
            <a:pathLst>
              <a:path w="590930" h="1347343">
                <a:moveTo>
                  <a:pt x="0" y="1219834"/>
                </a:moveTo>
                <a:lnTo>
                  <a:pt x="8254" y="1347342"/>
                </a:lnTo>
                <a:lnTo>
                  <a:pt x="102024" y="1266951"/>
                </a:lnTo>
                <a:lnTo>
                  <a:pt x="62864" y="1266951"/>
                </a:lnTo>
                <a:lnTo>
                  <a:pt x="27686" y="1252092"/>
                </a:lnTo>
                <a:lnTo>
                  <a:pt x="35066" y="1234597"/>
                </a:lnTo>
                <a:lnTo>
                  <a:pt x="0" y="1219834"/>
                </a:lnTo>
                <a:close/>
              </a:path>
              <a:path w="590930" h="1347343">
                <a:moveTo>
                  <a:pt x="35066" y="1234597"/>
                </a:moveTo>
                <a:lnTo>
                  <a:pt x="27686" y="1252092"/>
                </a:lnTo>
                <a:lnTo>
                  <a:pt x="62864" y="1266951"/>
                </a:lnTo>
                <a:lnTo>
                  <a:pt x="70261" y="1249414"/>
                </a:lnTo>
                <a:lnTo>
                  <a:pt x="35066" y="1234597"/>
                </a:lnTo>
                <a:close/>
              </a:path>
              <a:path w="590930" h="1347343">
                <a:moveTo>
                  <a:pt x="70261" y="1249414"/>
                </a:moveTo>
                <a:lnTo>
                  <a:pt x="62864" y="1266951"/>
                </a:lnTo>
                <a:lnTo>
                  <a:pt x="102024" y="1266951"/>
                </a:lnTo>
                <a:lnTo>
                  <a:pt x="105282" y="1264157"/>
                </a:lnTo>
                <a:lnTo>
                  <a:pt x="70261" y="1249414"/>
                </a:lnTo>
                <a:close/>
              </a:path>
              <a:path w="590930" h="1347343">
                <a:moveTo>
                  <a:pt x="555878" y="0"/>
                </a:moveTo>
                <a:lnTo>
                  <a:pt x="35066" y="1234597"/>
                </a:lnTo>
                <a:lnTo>
                  <a:pt x="70261" y="1249414"/>
                </a:lnTo>
                <a:lnTo>
                  <a:pt x="590930" y="14858"/>
                </a:lnTo>
                <a:lnTo>
                  <a:pt x="555878" y="0"/>
                </a:lnTo>
                <a:close/>
              </a:path>
            </a:pathLst>
          </a:custGeom>
          <a:solidFill>
            <a:srgbClr val="3333CC"/>
          </a:solidFill>
        </p:spPr>
        <p:txBody>
          <a:bodyPr wrap="square" lIns="0" tIns="0" rIns="0" bIns="0" rtlCol="0">
            <a:noAutofit/>
          </a:bodyPr>
          <a:lstStyle/>
          <a:p>
            <a:endParaRPr/>
          </a:p>
        </p:txBody>
      </p:sp>
      <p:sp>
        <p:nvSpPr>
          <p:cNvPr id="124" name="object 124"/>
          <p:cNvSpPr/>
          <p:nvPr/>
        </p:nvSpPr>
        <p:spPr>
          <a:xfrm>
            <a:off x="4779009" y="4155440"/>
            <a:ext cx="776477" cy="382143"/>
          </a:xfrm>
          <a:custGeom>
            <a:avLst/>
            <a:gdLst/>
            <a:ahLst/>
            <a:cxnLst/>
            <a:rect l="l" t="t" r="r" b="b"/>
            <a:pathLst>
              <a:path w="776477" h="382143">
                <a:moveTo>
                  <a:pt x="664959" y="347710"/>
                </a:moveTo>
                <a:lnTo>
                  <a:pt x="648715" y="382143"/>
                </a:lnTo>
                <a:lnTo>
                  <a:pt x="776477" y="379222"/>
                </a:lnTo>
                <a:lnTo>
                  <a:pt x="758102" y="355854"/>
                </a:lnTo>
                <a:lnTo>
                  <a:pt x="682243" y="355854"/>
                </a:lnTo>
                <a:lnTo>
                  <a:pt x="664959" y="347710"/>
                </a:lnTo>
                <a:close/>
              </a:path>
              <a:path w="776477" h="382143">
                <a:moveTo>
                  <a:pt x="681224" y="313232"/>
                </a:moveTo>
                <a:lnTo>
                  <a:pt x="664959" y="347710"/>
                </a:lnTo>
                <a:lnTo>
                  <a:pt x="682243" y="355854"/>
                </a:lnTo>
                <a:lnTo>
                  <a:pt x="698373" y="321310"/>
                </a:lnTo>
                <a:lnTo>
                  <a:pt x="681224" y="313232"/>
                </a:lnTo>
                <a:close/>
              </a:path>
              <a:path w="776477" h="382143">
                <a:moveTo>
                  <a:pt x="697484" y="278765"/>
                </a:moveTo>
                <a:lnTo>
                  <a:pt x="681224" y="313232"/>
                </a:lnTo>
                <a:lnTo>
                  <a:pt x="698373" y="321310"/>
                </a:lnTo>
                <a:lnTo>
                  <a:pt x="682243" y="355854"/>
                </a:lnTo>
                <a:lnTo>
                  <a:pt x="758102" y="355854"/>
                </a:lnTo>
                <a:lnTo>
                  <a:pt x="697484" y="278765"/>
                </a:lnTo>
                <a:close/>
              </a:path>
              <a:path w="776477" h="382143">
                <a:moveTo>
                  <a:pt x="16255" y="0"/>
                </a:moveTo>
                <a:lnTo>
                  <a:pt x="0" y="34417"/>
                </a:lnTo>
                <a:lnTo>
                  <a:pt x="664959" y="347710"/>
                </a:lnTo>
                <a:lnTo>
                  <a:pt x="681224" y="313232"/>
                </a:lnTo>
                <a:lnTo>
                  <a:pt x="16255" y="0"/>
                </a:lnTo>
                <a:close/>
              </a:path>
            </a:pathLst>
          </a:custGeom>
          <a:solidFill>
            <a:srgbClr val="3333CC"/>
          </a:solidFill>
        </p:spPr>
        <p:txBody>
          <a:bodyPr wrap="square" lIns="0" tIns="0" rIns="0" bIns="0" rtlCol="0">
            <a:noAutofit/>
          </a:bodyPr>
          <a:lstStyle/>
          <a:p>
            <a:endParaRPr/>
          </a:p>
        </p:txBody>
      </p:sp>
      <p:sp>
        <p:nvSpPr>
          <p:cNvPr id="125" name="object 125"/>
          <p:cNvSpPr/>
          <p:nvPr/>
        </p:nvSpPr>
        <p:spPr>
          <a:xfrm>
            <a:off x="4499102" y="4872101"/>
            <a:ext cx="478536" cy="602361"/>
          </a:xfrm>
          <a:custGeom>
            <a:avLst/>
            <a:gdLst/>
            <a:ahLst/>
            <a:cxnLst/>
            <a:rect l="l" t="t" r="r" b="b"/>
            <a:pathLst>
              <a:path w="478536" h="602361">
                <a:moveTo>
                  <a:pt x="393008" y="524158"/>
                </a:moveTo>
                <a:lnTo>
                  <a:pt x="362965" y="547751"/>
                </a:lnTo>
                <a:lnTo>
                  <a:pt x="478536" y="602361"/>
                </a:lnTo>
                <a:lnTo>
                  <a:pt x="465578" y="539115"/>
                </a:lnTo>
                <a:lnTo>
                  <a:pt x="404749" y="539115"/>
                </a:lnTo>
                <a:lnTo>
                  <a:pt x="393008" y="524158"/>
                </a:lnTo>
                <a:close/>
              </a:path>
              <a:path w="478536" h="602361">
                <a:moveTo>
                  <a:pt x="422959" y="500637"/>
                </a:moveTo>
                <a:lnTo>
                  <a:pt x="393008" y="524158"/>
                </a:lnTo>
                <a:lnTo>
                  <a:pt x="404749" y="539115"/>
                </a:lnTo>
                <a:lnTo>
                  <a:pt x="434721" y="515620"/>
                </a:lnTo>
                <a:lnTo>
                  <a:pt x="422959" y="500637"/>
                </a:lnTo>
                <a:close/>
              </a:path>
              <a:path w="478536" h="602361">
                <a:moveTo>
                  <a:pt x="452882" y="477139"/>
                </a:moveTo>
                <a:lnTo>
                  <a:pt x="422959" y="500637"/>
                </a:lnTo>
                <a:lnTo>
                  <a:pt x="434721" y="515620"/>
                </a:lnTo>
                <a:lnTo>
                  <a:pt x="404749" y="539115"/>
                </a:lnTo>
                <a:lnTo>
                  <a:pt x="465578" y="539115"/>
                </a:lnTo>
                <a:lnTo>
                  <a:pt x="452882" y="477139"/>
                </a:lnTo>
                <a:close/>
              </a:path>
              <a:path w="478536" h="602361">
                <a:moveTo>
                  <a:pt x="29972" y="0"/>
                </a:moveTo>
                <a:lnTo>
                  <a:pt x="0" y="23494"/>
                </a:lnTo>
                <a:lnTo>
                  <a:pt x="393008" y="524158"/>
                </a:lnTo>
                <a:lnTo>
                  <a:pt x="422959" y="500637"/>
                </a:lnTo>
                <a:lnTo>
                  <a:pt x="29972" y="0"/>
                </a:lnTo>
                <a:close/>
              </a:path>
            </a:pathLst>
          </a:custGeom>
          <a:solidFill>
            <a:srgbClr val="3333CC"/>
          </a:solidFill>
        </p:spPr>
        <p:txBody>
          <a:bodyPr wrap="square" lIns="0" tIns="0" rIns="0" bIns="0" rtlCol="0">
            <a:noAutofit/>
          </a:bodyPr>
          <a:lstStyle/>
          <a:p>
            <a:endParaRPr/>
          </a:p>
        </p:txBody>
      </p:sp>
      <p:sp>
        <p:nvSpPr>
          <p:cNvPr id="126" name="object 126"/>
          <p:cNvSpPr/>
          <p:nvPr/>
        </p:nvSpPr>
        <p:spPr>
          <a:xfrm>
            <a:off x="4745863" y="4131436"/>
            <a:ext cx="123825" cy="104775"/>
          </a:xfrm>
          <a:custGeom>
            <a:avLst/>
            <a:gdLst/>
            <a:ahLst/>
            <a:cxnLst/>
            <a:rect l="l" t="t" r="r" b="b"/>
            <a:pathLst>
              <a:path w="123825" h="104775">
                <a:moveTo>
                  <a:pt x="61849" y="0"/>
                </a:moveTo>
                <a:lnTo>
                  <a:pt x="16164" y="17027"/>
                </a:lnTo>
                <a:lnTo>
                  <a:pt x="0" y="52324"/>
                </a:lnTo>
                <a:lnTo>
                  <a:pt x="297" y="57503"/>
                </a:lnTo>
                <a:lnTo>
                  <a:pt x="20186" y="91087"/>
                </a:lnTo>
                <a:lnTo>
                  <a:pt x="61849" y="104775"/>
                </a:lnTo>
                <a:lnTo>
                  <a:pt x="68093" y="104512"/>
                </a:lnTo>
                <a:lnTo>
                  <a:pt x="107713" y="87616"/>
                </a:lnTo>
                <a:lnTo>
                  <a:pt x="123825" y="52324"/>
                </a:lnTo>
                <a:lnTo>
                  <a:pt x="123525" y="47130"/>
                </a:lnTo>
                <a:lnTo>
                  <a:pt x="103613" y="13625"/>
                </a:lnTo>
                <a:lnTo>
                  <a:pt x="61849" y="0"/>
                </a:lnTo>
                <a:close/>
              </a:path>
            </a:pathLst>
          </a:custGeom>
          <a:solidFill>
            <a:srgbClr val="3333CC"/>
          </a:solidFill>
        </p:spPr>
        <p:txBody>
          <a:bodyPr wrap="square" lIns="0" tIns="0" rIns="0" bIns="0" rtlCol="0">
            <a:noAutofit/>
          </a:bodyPr>
          <a:lstStyle/>
          <a:p>
            <a:endParaRPr/>
          </a:p>
        </p:txBody>
      </p:sp>
      <p:sp>
        <p:nvSpPr>
          <p:cNvPr id="127" name="object 127"/>
          <p:cNvSpPr/>
          <p:nvPr/>
        </p:nvSpPr>
        <p:spPr>
          <a:xfrm>
            <a:off x="4745863" y="4131436"/>
            <a:ext cx="123825" cy="104775"/>
          </a:xfrm>
          <a:custGeom>
            <a:avLst/>
            <a:gdLst/>
            <a:ahLst/>
            <a:cxnLst/>
            <a:rect l="l" t="t" r="r" b="b"/>
            <a:pathLst>
              <a:path w="123825" h="104775">
                <a:moveTo>
                  <a:pt x="0" y="52324"/>
                </a:moveTo>
                <a:lnTo>
                  <a:pt x="16164" y="17027"/>
                </a:lnTo>
                <a:lnTo>
                  <a:pt x="55833" y="243"/>
                </a:lnTo>
                <a:lnTo>
                  <a:pt x="61849" y="0"/>
                </a:lnTo>
                <a:lnTo>
                  <a:pt x="77389" y="1650"/>
                </a:lnTo>
                <a:lnTo>
                  <a:pt x="91472" y="6328"/>
                </a:lnTo>
                <a:lnTo>
                  <a:pt x="120125" y="34436"/>
                </a:lnTo>
                <a:lnTo>
                  <a:pt x="123825" y="52324"/>
                </a:lnTo>
                <a:lnTo>
                  <a:pt x="121873" y="65441"/>
                </a:lnTo>
                <a:lnTo>
                  <a:pt x="116341" y="77344"/>
                </a:lnTo>
                <a:lnTo>
                  <a:pt x="83105" y="101614"/>
                </a:lnTo>
                <a:lnTo>
                  <a:pt x="61849" y="104775"/>
                </a:lnTo>
                <a:lnTo>
                  <a:pt x="46356" y="103115"/>
                </a:lnTo>
                <a:lnTo>
                  <a:pt x="32306" y="98414"/>
                </a:lnTo>
                <a:lnTo>
                  <a:pt x="3693" y="70216"/>
                </a:lnTo>
                <a:lnTo>
                  <a:pt x="0" y="52324"/>
                </a:lnTo>
                <a:close/>
              </a:path>
            </a:pathLst>
          </a:custGeom>
          <a:ln w="9525">
            <a:solidFill>
              <a:srgbClr val="3333CC"/>
            </a:solidFill>
          </a:ln>
        </p:spPr>
        <p:txBody>
          <a:bodyPr wrap="square" lIns="0" tIns="0" rIns="0" bIns="0" rtlCol="0">
            <a:noAutofit/>
          </a:bodyPr>
          <a:lstStyle/>
          <a:p>
            <a:endParaRPr/>
          </a:p>
        </p:txBody>
      </p:sp>
      <p:sp>
        <p:nvSpPr>
          <p:cNvPr id="128" name="object 128"/>
          <p:cNvSpPr/>
          <p:nvPr/>
        </p:nvSpPr>
        <p:spPr>
          <a:xfrm>
            <a:off x="7121652" y="4174490"/>
            <a:ext cx="564896" cy="162560"/>
          </a:xfrm>
          <a:prstGeom prst="rect">
            <a:avLst/>
          </a:prstGeom>
          <a:blipFill>
            <a:blip cstate="print"/>
            <a:stretch>
              <a:fillRect/>
            </a:stretch>
          </a:blipFill>
        </p:spPr>
        <p:txBody>
          <a:bodyPr wrap="square" lIns="0" tIns="0" rIns="0" bIns="0" rtlCol="0">
            <a:noAutofit/>
          </a:bodyPr>
          <a:lstStyle/>
          <a:p>
            <a:endParaRPr/>
          </a:p>
        </p:txBody>
      </p:sp>
      <p:sp>
        <p:nvSpPr>
          <p:cNvPr id="129" name="object 129"/>
          <p:cNvSpPr/>
          <p:nvPr/>
        </p:nvSpPr>
        <p:spPr>
          <a:xfrm>
            <a:off x="7121652" y="4174490"/>
            <a:ext cx="564896" cy="162560"/>
          </a:xfrm>
          <a:custGeom>
            <a:avLst/>
            <a:gdLst/>
            <a:ahLst/>
            <a:cxnLst/>
            <a:rect l="l" t="t" r="r" b="b"/>
            <a:pathLst>
              <a:path w="564896" h="162560">
                <a:moveTo>
                  <a:pt x="0" y="81280"/>
                </a:moveTo>
                <a:lnTo>
                  <a:pt x="22201" y="49666"/>
                </a:lnTo>
                <a:lnTo>
                  <a:pt x="68002" y="28407"/>
                </a:lnTo>
                <a:lnTo>
                  <a:pt x="115653" y="15699"/>
                </a:lnTo>
                <a:lnTo>
                  <a:pt x="172521" y="6395"/>
                </a:lnTo>
                <a:lnTo>
                  <a:pt x="214584" y="2365"/>
                </a:lnTo>
                <a:lnTo>
                  <a:pt x="259287" y="269"/>
                </a:lnTo>
                <a:lnTo>
                  <a:pt x="282448" y="0"/>
                </a:lnTo>
                <a:lnTo>
                  <a:pt x="328253" y="1065"/>
                </a:lnTo>
                <a:lnTo>
                  <a:pt x="371709" y="4149"/>
                </a:lnTo>
                <a:lnTo>
                  <a:pt x="412233" y="9083"/>
                </a:lnTo>
                <a:lnTo>
                  <a:pt x="466247" y="19585"/>
                </a:lnTo>
                <a:lnTo>
                  <a:pt x="510389" y="33302"/>
                </a:lnTo>
                <a:lnTo>
                  <a:pt x="550493" y="55611"/>
                </a:lnTo>
                <a:lnTo>
                  <a:pt x="564896" y="81280"/>
                </a:lnTo>
                <a:lnTo>
                  <a:pt x="563959" y="87955"/>
                </a:lnTo>
                <a:lnTo>
                  <a:pt x="561198" y="94480"/>
                </a:lnTo>
                <a:lnTo>
                  <a:pt x="522570" y="124125"/>
                </a:lnTo>
                <a:lnTo>
                  <a:pt x="482155" y="138779"/>
                </a:lnTo>
                <a:lnTo>
                  <a:pt x="431213" y="150398"/>
                </a:lnTo>
                <a:lnTo>
                  <a:pt x="392374" y="156182"/>
                </a:lnTo>
                <a:lnTo>
                  <a:pt x="350311" y="160201"/>
                </a:lnTo>
                <a:lnTo>
                  <a:pt x="305608" y="162291"/>
                </a:lnTo>
                <a:lnTo>
                  <a:pt x="282448" y="162560"/>
                </a:lnTo>
                <a:lnTo>
                  <a:pt x="259287" y="162291"/>
                </a:lnTo>
                <a:lnTo>
                  <a:pt x="236642" y="161498"/>
                </a:lnTo>
                <a:lnTo>
                  <a:pt x="193186" y="158422"/>
                </a:lnTo>
                <a:lnTo>
                  <a:pt x="152662" y="153500"/>
                </a:lnTo>
                <a:lnTo>
                  <a:pt x="98648" y="143017"/>
                </a:lnTo>
                <a:lnTo>
                  <a:pt x="54506" y="129312"/>
                </a:lnTo>
                <a:lnTo>
                  <a:pt x="14402" y="106996"/>
                </a:lnTo>
                <a:lnTo>
                  <a:pt x="0" y="81280"/>
                </a:lnTo>
                <a:close/>
              </a:path>
            </a:pathLst>
          </a:custGeom>
          <a:ln w="12700">
            <a:solidFill>
              <a:srgbClr val="000000"/>
            </a:solidFill>
          </a:ln>
        </p:spPr>
        <p:txBody>
          <a:bodyPr wrap="square" lIns="0" tIns="0" rIns="0" bIns="0" rtlCol="0">
            <a:noAutofit/>
          </a:bodyPr>
          <a:lstStyle/>
          <a:p>
            <a:endParaRPr/>
          </a:p>
        </p:txBody>
      </p:sp>
      <p:sp>
        <p:nvSpPr>
          <p:cNvPr id="130" name="object 130"/>
          <p:cNvSpPr/>
          <p:nvPr/>
        </p:nvSpPr>
        <p:spPr>
          <a:xfrm>
            <a:off x="7121652" y="4155747"/>
            <a:ext cx="567372" cy="101292"/>
          </a:xfrm>
          <a:prstGeom prst="rect">
            <a:avLst/>
          </a:prstGeom>
          <a:blipFill>
            <a:blip cstate="print"/>
            <a:stretch>
              <a:fillRect/>
            </a:stretch>
          </a:blipFill>
        </p:spPr>
        <p:txBody>
          <a:bodyPr wrap="square" lIns="0" tIns="0" rIns="0" bIns="0" rtlCol="0">
            <a:noAutofit/>
          </a:bodyPr>
          <a:lstStyle/>
          <a:p>
            <a:endParaRPr/>
          </a:p>
        </p:txBody>
      </p:sp>
      <p:sp>
        <p:nvSpPr>
          <p:cNvPr id="131" name="object 131"/>
          <p:cNvSpPr/>
          <p:nvPr/>
        </p:nvSpPr>
        <p:spPr>
          <a:xfrm>
            <a:off x="7119111" y="4044950"/>
            <a:ext cx="565785" cy="190881"/>
          </a:xfrm>
          <a:prstGeom prst="rect">
            <a:avLst/>
          </a:prstGeom>
          <a:blipFill>
            <a:blip r:embed="rId18" cstate="print"/>
            <a:stretch>
              <a:fillRect/>
            </a:stretch>
          </a:blipFill>
        </p:spPr>
        <p:txBody>
          <a:bodyPr wrap="square" lIns="0" tIns="0" rIns="0" bIns="0" rtlCol="0">
            <a:noAutofit/>
          </a:bodyPr>
          <a:lstStyle/>
          <a:p>
            <a:endParaRPr/>
          </a:p>
        </p:txBody>
      </p:sp>
      <p:sp>
        <p:nvSpPr>
          <p:cNvPr id="132" name="object 132"/>
          <p:cNvSpPr/>
          <p:nvPr/>
        </p:nvSpPr>
        <p:spPr>
          <a:xfrm>
            <a:off x="7119111" y="4044950"/>
            <a:ext cx="565785" cy="190881"/>
          </a:xfrm>
          <a:custGeom>
            <a:avLst/>
            <a:gdLst/>
            <a:ahLst/>
            <a:cxnLst/>
            <a:rect l="l" t="t" r="r" b="b"/>
            <a:pathLst>
              <a:path w="565785" h="190880">
                <a:moveTo>
                  <a:pt x="0" y="95376"/>
                </a:moveTo>
                <a:lnTo>
                  <a:pt x="22244" y="58292"/>
                </a:lnTo>
                <a:lnTo>
                  <a:pt x="68133" y="33346"/>
                </a:lnTo>
                <a:lnTo>
                  <a:pt x="115872" y="18430"/>
                </a:lnTo>
                <a:lnTo>
                  <a:pt x="172843" y="7508"/>
                </a:lnTo>
                <a:lnTo>
                  <a:pt x="214978" y="2777"/>
                </a:lnTo>
                <a:lnTo>
                  <a:pt x="259757" y="316"/>
                </a:lnTo>
                <a:lnTo>
                  <a:pt x="282956" y="0"/>
                </a:lnTo>
                <a:lnTo>
                  <a:pt x="328803" y="1250"/>
                </a:lnTo>
                <a:lnTo>
                  <a:pt x="372306" y="4871"/>
                </a:lnTo>
                <a:lnTo>
                  <a:pt x="412879" y="10664"/>
                </a:lnTo>
                <a:lnTo>
                  <a:pt x="466969" y="22991"/>
                </a:lnTo>
                <a:lnTo>
                  <a:pt x="511181" y="39090"/>
                </a:lnTo>
                <a:lnTo>
                  <a:pt x="551354" y="65267"/>
                </a:lnTo>
                <a:lnTo>
                  <a:pt x="565785" y="95376"/>
                </a:lnTo>
                <a:lnTo>
                  <a:pt x="564846" y="103204"/>
                </a:lnTo>
                <a:lnTo>
                  <a:pt x="562080" y="110858"/>
                </a:lnTo>
                <a:lnTo>
                  <a:pt x="534193" y="139248"/>
                </a:lnTo>
                <a:lnTo>
                  <a:pt x="497663" y="157513"/>
                </a:lnTo>
                <a:lnTo>
                  <a:pt x="449939" y="172442"/>
                </a:lnTo>
                <a:lnTo>
                  <a:pt x="392995" y="183370"/>
                </a:lnTo>
                <a:lnTo>
                  <a:pt x="350884" y="188103"/>
                </a:lnTo>
                <a:lnTo>
                  <a:pt x="306136" y="190564"/>
                </a:lnTo>
                <a:lnTo>
                  <a:pt x="282956" y="190881"/>
                </a:lnTo>
                <a:lnTo>
                  <a:pt x="259757" y="190564"/>
                </a:lnTo>
                <a:lnTo>
                  <a:pt x="237074" y="189629"/>
                </a:lnTo>
                <a:lnTo>
                  <a:pt x="193543" y="186008"/>
                </a:lnTo>
                <a:lnTo>
                  <a:pt x="152948" y="180213"/>
                </a:lnTo>
                <a:lnTo>
                  <a:pt x="98836" y="167877"/>
                </a:lnTo>
                <a:lnTo>
                  <a:pt x="54612" y="151762"/>
                </a:lnTo>
                <a:lnTo>
                  <a:pt x="14431" y="125548"/>
                </a:lnTo>
                <a:lnTo>
                  <a:pt x="0" y="95376"/>
                </a:lnTo>
                <a:close/>
              </a:path>
            </a:pathLst>
          </a:custGeom>
          <a:ln w="12700">
            <a:solidFill>
              <a:srgbClr val="000000"/>
            </a:solidFill>
          </a:ln>
        </p:spPr>
        <p:txBody>
          <a:bodyPr wrap="square" lIns="0" tIns="0" rIns="0" bIns="0" rtlCol="0">
            <a:noAutofit/>
          </a:bodyPr>
          <a:lstStyle/>
          <a:p>
            <a:endParaRPr/>
          </a:p>
        </p:txBody>
      </p:sp>
      <p:sp>
        <p:nvSpPr>
          <p:cNvPr id="133" name="object 133"/>
          <p:cNvSpPr/>
          <p:nvPr/>
        </p:nvSpPr>
        <p:spPr>
          <a:xfrm>
            <a:off x="7232777" y="4094479"/>
            <a:ext cx="319786" cy="88264"/>
          </a:xfrm>
          <a:prstGeom prst="rect">
            <a:avLst/>
          </a:prstGeom>
          <a:blipFill>
            <a:blip cstate="print"/>
            <a:stretch>
              <a:fillRect/>
            </a:stretch>
          </a:blipFill>
        </p:spPr>
        <p:txBody>
          <a:bodyPr wrap="square" lIns="0" tIns="0" rIns="0" bIns="0" rtlCol="0">
            <a:noAutofit/>
          </a:bodyPr>
          <a:lstStyle/>
          <a:p>
            <a:endParaRPr/>
          </a:p>
        </p:txBody>
      </p:sp>
      <p:sp>
        <p:nvSpPr>
          <p:cNvPr id="134" name="object 134"/>
          <p:cNvSpPr/>
          <p:nvPr/>
        </p:nvSpPr>
        <p:spPr>
          <a:xfrm>
            <a:off x="7232777" y="4094479"/>
            <a:ext cx="319786" cy="88264"/>
          </a:xfrm>
          <a:custGeom>
            <a:avLst/>
            <a:gdLst/>
            <a:ahLst/>
            <a:cxnLst/>
            <a:rect l="l" t="t" r="r" b="b"/>
            <a:pathLst>
              <a:path w="319786" h="88264">
                <a:moveTo>
                  <a:pt x="0" y="88265"/>
                </a:moveTo>
                <a:lnTo>
                  <a:pt x="99059" y="88265"/>
                </a:lnTo>
                <a:lnTo>
                  <a:pt x="198120" y="0"/>
                </a:lnTo>
                <a:lnTo>
                  <a:pt x="319786" y="0"/>
                </a:lnTo>
              </a:path>
            </a:pathLst>
          </a:custGeom>
          <a:ln w="19050">
            <a:solidFill>
              <a:srgbClr val="000000"/>
            </a:solidFill>
          </a:ln>
        </p:spPr>
        <p:txBody>
          <a:bodyPr wrap="square" lIns="0" tIns="0" rIns="0" bIns="0" rtlCol="0">
            <a:noAutofit/>
          </a:bodyPr>
          <a:lstStyle/>
          <a:p>
            <a:endParaRPr/>
          </a:p>
        </p:txBody>
      </p:sp>
      <p:sp>
        <p:nvSpPr>
          <p:cNvPr id="135" name="object 135"/>
          <p:cNvSpPr/>
          <p:nvPr/>
        </p:nvSpPr>
        <p:spPr>
          <a:xfrm>
            <a:off x="7247255" y="4094479"/>
            <a:ext cx="290829" cy="88264"/>
          </a:xfrm>
          <a:prstGeom prst="rect">
            <a:avLst/>
          </a:prstGeom>
          <a:blipFill>
            <a:blip cstate="print"/>
            <a:stretch>
              <a:fillRect/>
            </a:stretch>
          </a:blipFill>
        </p:spPr>
        <p:txBody>
          <a:bodyPr wrap="square" lIns="0" tIns="0" rIns="0" bIns="0" rtlCol="0">
            <a:noAutofit/>
          </a:bodyPr>
          <a:lstStyle/>
          <a:p>
            <a:endParaRPr/>
          </a:p>
        </p:txBody>
      </p:sp>
      <p:sp>
        <p:nvSpPr>
          <p:cNvPr id="136" name="object 136"/>
          <p:cNvSpPr/>
          <p:nvPr/>
        </p:nvSpPr>
        <p:spPr>
          <a:xfrm>
            <a:off x="7247255" y="4094479"/>
            <a:ext cx="290829" cy="88264"/>
          </a:xfrm>
          <a:custGeom>
            <a:avLst/>
            <a:gdLst/>
            <a:ahLst/>
            <a:cxnLst/>
            <a:rect l="l" t="t" r="r" b="b"/>
            <a:pathLst>
              <a:path w="290829" h="88264">
                <a:moveTo>
                  <a:pt x="0" y="0"/>
                </a:moveTo>
                <a:lnTo>
                  <a:pt x="99060" y="0"/>
                </a:lnTo>
                <a:lnTo>
                  <a:pt x="197993" y="88265"/>
                </a:lnTo>
                <a:lnTo>
                  <a:pt x="290829" y="88265"/>
                </a:lnTo>
              </a:path>
            </a:pathLst>
          </a:custGeom>
          <a:ln w="19050">
            <a:solidFill>
              <a:srgbClr val="000000"/>
            </a:solidFill>
          </a:ln>
        </p:spPr>
        <p:txBody>
          <a:bodyPr wrap="square" lIns="0" tIns="0" rIns="0" bIns="0" rtlCol="0">
            <a:noAutofit/>
          </a:bodyPr>
          <a:lstStyle/>
          <a:p>
            <a:endParaRPr/>
          </a:p>
        </p:txBody>
      </p:sp>
      <p:sp>
        <p:nvSpPr>
          <p:cNvPr id="137" name="object 137"/>
          <p:cNvSpPr/>
          <p:nvPr/>
        </p:nvSpPr>
        <p:spPr>
          <a:xfrm>
            <a:off x="7122541" y="4133341"/>
            <a:ext cx="0" cy="128396"/>
          </a:xfrm>
          <a:custGeom>
            <a:avLst/>
            <a:gdLst/>
            <a:ahLst/>
            <a:cxnLst/>
            <a:rect l="l" t="t" r="r" b="b"/>
            <a:pathLst>
              <a:path h="128397">
                <a:moveTo>
                  <a:pt x="0" y="0"/>
                </a:moveTo>
                <a:lnTo>
                  <a:pt x="0" y="128396"/>
                </a:lnTo>
              </a:path>
            </a:pathLst>
          </a:custGeom>
          <a:ln w="12700">
            <a:solidFill>
              <a:srgbClr val="000000"/>
            </a:solidFill>
          </a:ln>
        </p:spPr>
        <p:txBody>
          <a:bodyPr wrap="square" lIns="0" tIns="0" rIns="0" bIns="0" rtlCol="0">
            <a:noAutofit/>
          </a:bodyPr>
          <a:lstStyle/>
          <a:p>
            <a:endParaRPr/>
          </a:p>
        </p:txBody>
      </p:sp>
      <p:sp>
        <p:nvSpPr>
          <p:cNvPr id="138" name="object 138"/>
          <p:cNvSpPr/>
          <p:nvPr/>
        </p:nvSpPr>
        <p:spPr>
          <a:xfrm>
            <a:off x="7684007" y="4140327"/>
            <a:ext cx="0" cy="124841"/>
          </a:xfrm>
          <a:custGeom>
            <a:avLst/>
            <a:gdLst/>
            <a:ahLst/>
            <a:cxnLst/>
            <a:rect l="l" t="t" r="r" b="b"/>
            <a:pathLst>
              <a:path h="124841">
                <a:moveTo>
                  <a:pt x="0" y="0"/>
                </a:moveTo>
                <a:lnTo>
                  <a:pt x="0" y="124841"/>
                </a:lnTo>
              </a:path>
            </a:pathLst>
          </a:custGeom>
          <a:ln w="12700">
            <a:solidFill>
              <a:srgbClr val="000000"/>
            </a:solidFill>
          </a:ln>
        </p:spPr>
        <p:txBody>
          <a:bodyPr wrap="square" lIns="0" tIns="0" rIns="0" bIns="0" rtlCol="0">
            <a:noAutofit/>
          </a:bodyPr>
          <a:lstStyle/>
          <a:p>
            <a:endParaRPr/>
          </a:p>
        </p:txBody>
      </p:sp>
      <p:sp>
        <p:nvSpPr>
          <p:cNvPr id="139" name="object 139"/>
          <p:cNvSpPr/>
          <p:nvPr/>
        </p:nvSpPr>
        <p:spPr>
          <a:xfrm>
            <a:off x="7140702" y="5324983"/>
            <a:ext cx="547497" cy="167766"/>
          </a:xfrm>
          <a:prstGeom prst="rect">
            <a:avLst/>
          </a:prstGeom>
          <a:blipFill>
            <a:blip cstate="print"/>
            <a:stretch>
              <a:fillRect/>
            </a:stretch>
          </a:blipFill>
        </p:spPr>
        <p:txBody>
          <a:bodyPr wrap="square" lIns="0" tIns="0" rIns="0" bIns="0" rtlCol="0">
            <a:noAutofit/>
          </a:bodyPr>
          <a:lstStyle/>
          <a:p>
            <a:endParaRPr/>
          </a:p>
        </p:txBody>
      </p:sp>
      <p:sp>
        <p:nvSpPr>
          <p:cNvPr id="140" name="object 140"/>
          <p:cNvSpPr/>
          <p:nvPr/>
        </p:nvSpPr>
        <p:spPr>
          <a:xfrm>
            <a:off x="7140702" y="5324983"/>
            <a:ext cx="547497" cy="167766"/>
          </a:xfrm>
          <a:custGeom>
            <a:avLst/>
            <a:gdLst/>
            <a:ahLst/>
            <a:cxnLst/>
            <a:rect l="l" t="t" r="r" b="b"/>
            <a:pathLst>
              <a:path w="547497" h="167766">
                <a:moveTo>
                  <a:pt x="0" y="83819"/>
                </a:moveTo>
                <a:lnTo>
                  <a:pt x="21510" y="51167"/>
                </a:lnTo>
                <a:lnTo>
                  <a:pt x="65888" y="29245"/>
                </a:lnTo>
                <a:lnTo>
                  <a:pt x="112059" y="16154"/>
                </a:lnTo>
                <a:lnTo>
                  <a:pt x="167163" y="6578"/>
                </a:lnTo>
                <a:lnTo>
                  <a:pt x="207922" y="2432"/>
                </a:lnTo>
                <a:lnTo>
                  <a:pt x="251241" y="277"/>
                </a:lnTo>
                <a:lnTo>
                  <a:pt x="273684" y="0"/>
                </a:lnTo>
                <a:lnTo>
                  <a:pt x="318107" y="1095"/>
                </a:lnTo>
                <a:lnTo>
                  <a:pt x="360244" y="4267"/>
                </a:lnTo>
                <a:lnTo>
                  <a:pt x="399532" y="9344"/>
                </a:lnTo>
                <a:lnTo>
                  <a:pt x="451893" y="20156"/>
                </a:lnTo>
                <a:lnTo>
                  <a:pt x="494677" y="34289"/>
                </a:lnTo>
                <a:lnTo>
                  <a:pt x="533541" y="57302"/>
                </a:lnTo>
                <a:lnTo>
                  <a:pt x="547497" y="83819"/>
                </a:lnTo>
                <a:lnTo>
                  <a:pt x="546589" y="90703"/>
                </a:lnTo>
                <a:lnTo>
                  <a:pt x="543914" y="97434"/>
                </a:lnTo>
                <a:lnTo>
                  <a:pt x="506481" y="128036"/>
                </a:lnTo>
                <a:lnTo>
                  <a:pt x="467312" y="143176"/>
                </a:lnTo>
                <a:lnTo>
                  <a:pt x="417932" y="155187"/>
                </a:lnTo>
                <a:lnTo>
                  <a:pt x="380279" y="161168"/>
                </a:lnTo>
                <a:lnTo>
                  <a:pt x="339496" y="165326"/>
                </a:lnTo>
                <a:lnTo>
                  <a:pt x="296146" y="167488"/>
                </a:lnTo>
                <a:lnTo>
                  <a:pt x="273684" y="167766"/>
                </a:lnTo>
                <a:lnTo>
                  <a:pt x="251241" y="167488"/>
                </a:lnTo>
                <a:lnTo>
                  <a:pt x="229297" y="166668"/>
                </a:lnTo>
                <a:lnTo>
                  <a:pt x="187187" y="163486"/>
                </a:lnTo>
                <a:lnTo>
                  <a:pt x="147920" y="158395"/>
                </a:lnTo>
                <a:lnTo>
                  <a:pt x="95582" y="147556"/>
                </a:lnTo>
                <a:lnTo>
                  <a:pt x="52811" y="133394"/>
                </a:lnTo>
                <a:lnTo>
                  <a:pt x="13954" y="110350"/>
                </a:lnTo>
                <a:lnTo>
                  <a:pt x="0" y="83819"/>
                </a:lnTo>
                <a:close/>
              </a:path>
            </a:pathLst>
          </a:custGeom>
          <a:ln w="12700">
            <a:solidFill>
              <a:srgbClr val="000000"/>
            </a:solidFill>
          </a:ln>
        </p:spPr>
        <p:txBody>
          <a:bodyPr wrap="square" lIns="0" tIns="0" rIns="0" bIns="0" rtlCol="0">
            <a:noAutofit/>
          </a:bodyPr>
          <a:lstStyle/>
          <a:p>
            <a:endParaRPr/>
          </a:p>
        </p:txBody>
      </p:sp>
      <p:sp>
        <p:nvSpPr>
          <p:cNvPr id="141" name="object 141"/>
          <p:cNvSpPr/>
          <p:nvPr/>
        </p:nvSpPr>
        <p:spPr>
          <a:xfrm>
            <a:off x="7140702" y="5305476"/>
            <a:ext cx="549986" cy="104595"/>
          </a:xfrm>
          <a:prstGeom prst="rect">
            <a:avLst/>
          </a:prstGeom>
          <a:blipFill>
            <a:blip cstate="print"/>
            <a:stretch>
              <a:fillRect/>
            </a:stretch>
          </a:blipFill>
        </p:spPr>
        <p:txBody>
          <a:bodyPr wrap="square" lIns="0" tIns="0" rIns="0" bIns="0" rtlCol="0">
            <a:noAutofit/>
          </a:bodyPr>
          <a:lstStyle/>
          <a:p>
            <a:endParaRPr/>
          </a:p>
        </p:txBody>
      </p:sp>
      <p:sp>
        <p:nvSpPr>
          <p:cNvPr id="142" name="object 142"/>
          <p:cNvSpPr/>
          <p:nvPr/>
        </p:nvSpPr>
        <p:spPr>
          <a:xfrm>
            <a:off x="7138161" y="5191125"/>
            <a:ext cx="548386" cy="197103"/>
          </a:xfrm>
          <a:prstGeom prst="rect">
            <a:avLst/>
          </a:prstGeom>
          <a:blipFill>
            <a:blip r:embed="rId19" cstate="print"/>
            <a:stretch>
              <a:fillRect/>
            </a:stretch>
          </a:blipFill>
        </p:spPr>
        <p:txBody>
          <a:bodyPr wrap="square" lIns="0" tIns="0" rIns="0" bIns="0" rtlCol="0">
            <a:noAutofit/>
          </a:bodyPr>
          <a:lstStyle/>
          <a:p>
            <a:endParaRPr/>
          </a:p>
        </p:txBody>
      </p:sp>
      <p:sp>
        <p:nvSpPr>
          <p:cNvPr id="143" name="object 143"/>
          <p:cNvSpPr/>
          <p:nvPr/>
        </p:nvSpPr>
        <p:spPr>
          <a:xfrm>
            <a:off x="7138161" y="5191125"/>
            <a:ext cx="548386" cy="197103"/>
          </a:xfrm>
          <a:custGeom>
            <a:avLst/>
            <a:gdLst/>
            <a:ahLst/>
            <a:cxnLst/>
            <a:rect l="l" t="t" r="r" b="b"/>
            <a:pathLst>
              <a:path w="548386" h="197103">
                <a:moveTo>
                  <a:pt x="0" y="98552"/>
                </a:moveTo>
                <a:lnTo>
                  <a:pt x="21554" y="60168"/>
                </a:lnTo>
                <a:lnTo>
                  <a:pt x="66019" y="34393"/>
                </a:lnTo>
                <a:lnTo>
                  <a:pt x="112279" y="18999"/>
                </a:lnTo>
                <a:lnTo>
                  <a:pt x="167485" y="7737"/>
                </a:lnTo>
                <a:lnTo>
                  <a:pt x="208317" y="2861"/>
                </a:lnTo>
                <a:lnTo>
                  <a:pt x="251711" y="326"/>
                </a:lnTo>
                <a:lnTo>
                  <a:pt x="274193" y="0"/>
                </a:lnTo>
                <a:lnTo>
                  <a:pt x="318687" y="1288"/>
                </a:lnTo>
                <a:lnTo>
                  <a:pt x="360889" y="5019"/>
                </a:lnTo>
                <a:lnTo>
                  <a:pt x="400235" y="10989"/>
                </a:lnTo>
                <a:lnTo>
                  <a:pt x="452666" y="23705"/>
                </a:lnTo>
                <a:lnTo>
                  <a:pt x="495505" y="40325"/>
                </a:lnTo>
                <a:lnTo>
                  <a:pt x="534414" y="67381"/>
                </a:lnTo>
                <a:lnTo>
                  <a:pt x="548386" y="98552"/>
                </a:lnTo>
                <a:lnTo>
                  <a:pt x="547477" y="106624"/>
                </a:lnTo>
                <a:lnTo>
                  <a:pt x="544799" y="114519"/>
                </a:lnTo>
                <a:lnTo>
                  <a:pt x="517795" y="143810"/>
                </a:lnTo>
                <a:lnTo>
                  <a:pt x="482409" y="162658"/>
                </a:lnTo>
                <a:lnTo>
                  <a:pt x="436161" y="178068"/>
                </a:lnTo>
                <a:lnTo>
                  <a:pt x="380954" y="189349"/>
                </a:lnTo>
                <a:lnTo>
                  <a:pt x="340110" y="194235"/>
                </a:lnTo>
                <a:lnTo>
                  <a:pt x="296691" y="196776"/>
                </a:lnTo>
                <a:lnTo>
                  <a:pt x="274193" y="197103"/>
                </a:lnTo>
                <a:lnTo>
                  <a:pt x="251711" y="196776"/>
                </a:lnTo>
                <a:lnTo>
                  <a:pt x="229729" y="195812"/>
                </a:lnTo>
                <a:lnTo>
                  <a:pt x="187545" y="192072"/>
                </a:lnTo>
                <a:lnTo>
                  <a:pt x="148206" y="186090"/>
                </a:lnTo>
                <a:lnTo>
                  <a:pt x="95770" y="173356"/>
                </a:lnTo>
                <a:lnTo>
                  <a:pt x="52917" y="156724"/>
                </a:lnTo>
                <a:lnTo>
                  <a:pt x="13983" y="129674"/>
                </a:lnTo>
                <a:lnTo>
                  <a:pt x="0" y="98552"/>
                </a:lnTo>
                <a:close/>
              </a:path>
            </a:pathLst>
          </a:custGeom>
          <a:ln w="12700">
            <a:solidFill>
              <a:srgbClr val="000000"/>
            </a:solidFill>
          </a:ln>
        </p:spPr>
        <p:txBody>
          <a:bodyPr wrap="square" lIns="0" tIns="0" rIns="0" bIns="0" rtlCol="0">
            <a:noAutofit/>
          </a:bodyPr>
          <a:lstStyle/>
          <a:p>
            <a:endParaRPr/>
          </a:p>
        </p:txBody>
      </p:sp>
      <p:sp>
        <p:nvSpPr>
          <p:cNvPr id="144" name="object 144"/>
          <p:cNvSpPr/>
          <p:nvPr/>
        </p:nvSpPr>
        <p:spPr>
          <a:xfrm>
            <a:off x="7248397" y="5242178"/>
            <a:ext cx="309879" cy="91312"/>
          </a:xfrm>
          <a:custGeom>
            <a:avLst/>
            <a:gdLst/>
            <a:ahLst/>
            <a:cxnLst/>
            <a:rect l="l" t="t" r="r" b="b"/>
            <a:pathLst>
              <a:path w="309879" h="91312">
                <a:moveTo>
                  <a:pt x="0" y="91313"/>
                </a:moveTo>
                <a:lnTo>
                  <a:pt x="96011" y="91313"/>
                </a:lnTo>
                <a:lnTo>
                  <a:pt x="191897" y="0"/>
                </a:lnTo>
                <a:lnTo>
                  <a:pt x="309879" y="0"/>
                </a:lnTo>
              </a:path>
            </a:pathLst>
          </a:custGeom>
          <a:ln w="19049">
            <a:solidFill>
              <a:srgbClr val="000000"/>
            </a:solidFill>
          </a:ln>
        </p:spPr>
        <p:txBody>
          <a:bodyPr wrap="square" lIns="0" tIns="0" rIns="0" bIns="0" rtlCol="0">
            <a:noAutofit/>
          </a:bodyPr>
          <a:lstStyle/>
          <a:p>
            <a:endParaRPr/>
          </a:p>
        </p:txBody>
      </p:sp>
      <p:sp>
        <p:nvSpPr>
          <p:cNvPr id="145" name="object 145"/>
          <p:cNvSpPr/>
          <p:nvPr/>
        </p:nvSpPr>
        <p:spPr>
          <a:xfrm>
            <a:off x="7262368" y="5242178"/>
            <a:ext cx="281939" cy="91312"/>
          </a:xfrm>
          <a:custGeom>
            <a:avLst/>
            <a:gdLst/>
            <a:ahLst/>
            <a:cxnLst/>
            <a:rect l="l" t="t" r="r" b="b"/>
            <a:pathLst>
              <a:path w="281939" h="91312">
                <a:moveTo>
                  <a:pt x="0" y="0"/>
                </a:moveTo>
                <a:lnTo>
                  <a:pt x="96011" y="0"/>
                </a:lnTo>
                <a:lnTo>
                  <a:pt x="192024" y="91313"/>
                </a:lnTo>
                <a:lnTo>
                  <a:pt x="281939" y="91313"/>
                </a:lnTo>
              </a:path>
            </a:pathLst>
          </a:custGeom>
          <a:ln w="19049">
            <a:solidFill>
              <a:srgbClr val="000000"/>
            </a:solidFill>
          </a:ln>
        </p:spPr>
        <p:txBody>
          <a:bodyPr wrap="square" lIns="0" tIns="0" rIns="0" bIns="0" rtlCol="0">
            <a:noAutofit/>
          </a:bodyPr>
          <a:lstStyle/>
          <a:p>
            <a:endParaRPr/>
          </a:p>
        </p:txBody>
      </p:sp>
      <p:sp>
        <p:nvSpPr>
          <p:cNvPr id="146" name="object 146"/>
          <p:cNvSpPr/>
          <p:nvPr/>
        </p:nvSpPr>
        <p:spPr>
          <a:xfrm>
            <a:off x="7141464" y="5283580"/>
            <a:ext cx="0" cy="135000"/>
          </a:xfrm>
          <a:custGeom>
            <a:avLst/>
            <a:gdLst/>
            <a:ahLst/>
            <a:cxnLst/>
            <a:rect l="l" t="t" r="r" b="b"/>
            <a:pathLst>
              <a:path h="135000">
                <a:moveTo>
                  <a:pt x="0" y="0"/>
                </a:moveTo>
                <a:lnTo>
                  <a:pt x="0" y="135001"/>
                </a:lnTo>
              </a:path>
            </a:pathLst>
          </a:custGeom>
          <a:ln w="12700">
            <a:solidFill>
              <a:srgbClr val="000000"/>
            </a:solidFill>
          </a:ln>
        </p:spPr>
        <p:txBody>
          <a:bodyPr wrap="square" lIns="0" tIns="0" rIns="0" bIns="0" rtlCol="0">
            <a:noAutofit/>
          </a:bodyPr>
          <a:lstStyle/>
          <a:p>
            <a:endParaRPr/>
          </a:p>
        </p:txBody>
      </p:sp>
      <p:sp>
        <p:nvSpPr>
          <p:cNvPr id="147" name="object 147"/>
          <p:cNvSpPr/>
          <p:nvPr/>
        </p:nvSpPr>
        <p:spPr>
          <a:xfrm>
            <a:off x="7685785" y="5289677"/>
            <a:ext cx="0" cy="130175"/>
          </a:xfrm>
          <a:custGeom>
            <a:avLst/>
            <a:gdLst/>
            <a:ahLst/>
            <a:cxnLst/>
            <a:rect l="l" t="t" r="r" b="b"/>
            <a:pathLst>
              <a:path h="130175">
                <a:moveTo>
                  <a:pt x="0" y="0"/>
                </a:moveTo>
                <a:lnTo>
                  <a:pt x="0" y="130175"/>
                </a:lnTo>
              </a:path>
            </a:pathLst>
          </a:custGeom>
          <a:ln w="12700">
            <a:solidFill>
              <a:srgbClr val="000000"/>
            </a:solidFill>
          </a:ln>
        </p:spPr>
        <p:txBody>
          <a:bodyPr wrap="square" lIns="0" tIns="0" rIns="0" bIns="0" rtlCol="0">
            <a:noAutofit/>
          </a:bodyPr>
          <a:lstStyle/>
          <a:p>
            <a:endParaRPr/>
          </a:p>
        </p:txBody>
      </p:sp>
      <p:sp>
        <p:nvSpPr>
          <p:cNvPr id="148" name="object 148"/>
          <p:cNvSpPr/>
          <p:nvPr/>
        </p:nvSpPr>
        <p:spPr>
          <a:xfrm>
            <a:off x="7187438" y="3335337"/>
            <a:ext cx="615950" cy="595312"/>
          </a:xfrm>
          <a:prstGeom prst="rect">
            <a:avLst/>
          </a:prstGeom>
          <a:blipFill>
            <a:blip r:embed="rId17" cstate="print"/>
            <a:stretch>
              <a:fillRect/>
            </a:stretch>
          </a:blipFill>
        </p:spPr>
        <p:txBody>
          <a:bodyPr wrap="square" lIns="0" tIns="0" rIns="0" bIns="0" rtlCol="0">
            <a:noAutofit/>
          </a:bodyPr>
          <a:lstStyle/>
          <a:p>
            <a:endParaRPr/>
          </a:p>
        </p:txBody>
      </p:sp>
      <p:sp>
        <p:nvSpPr>
          <p:cNvPr id="149" name="object 149"/>
          <p:cNvSpPr/>
          <p:nvPr/>
        </p:nvSpPr>
        <p:spPr>
          <a:xfrm>
            <a:off x="7181088" y="2770251"/>
            <a:ext cx="604837" cy="517525"/>
          </a:xfrm>
          <a:prstGeom prst="rect">
            <a:avLst/>
          </a:prstGeom>
          <a:blipFill>
            <a:blip r:embed="rId17" cstate="print"/>
            <a:stretch>
              <a:fillRect/>
            </a:stretch>
          </a:blipFill>
        </p:spPr>
        <p:txBody>
          <a:bodyPr wrap="square" lIns="0" tIns="0" rIns="0" bIns="0" rtlCol="0">
            <a:noAutofit/>
          </a:bodyPr>
          <a:lstStyle/>
          <a:p>
            <a:endParaRPr/>
          </a:p>
        </p:txBody>
      </p:sp>
      <p:sp>
        <p:nvSpPr>
          <p:cNvPr id="150" name="object 150"/>
          <p:cNvSpPr/>
          <p:nvPr/>
        </p:nvSpPr>
        <p:spPr>
          <a:xfrm>
            <a:off x="7217029" y="3092346"/>
            <a:ext cx="340868" cy="95470"/>
          </a:xfrm>
          <a:custGeom>
            <a:avLst/>
            <a:gdLst/>
            <a:ahLst/>
            <a:cxnLst/>
            <a:rect l="l" t="t" r="r" b="b"/>
            <a:pathLst>
              <a:path w="340868" h="95470">
                <a:moveTo>
                  <a:pt x="0" y="65889"/>
                </a:moveTo>
                <a:lnTo>
                  <a:pt x="32861" y="34980"/>
                </a:lnTo>
                <a:lnTo>
                  <a:pt x="71768" y="21074"/>
                </a:lnTo>
                <a:lnTo>
                  <a:pt x="121498" y="9773"/>
                </a:lnTo>
                <a:lnTo>
                  <a:pt x="165735" y="3532"/>
                </a:lnTo>
                <a:lnTo>
                  <a:pt x="204243" y="567"/>
                </a:lnTo>
                <a:lnTo>
                  <a:pt x="222494" y="0"/>
                </a:lnTo>
                <a:lnTo>
                  <a:pt x="239909" y="16"/>
                </a:lnTo>
                <a:lnTo>
                  <a:pt x="285895" y="3390"/>
                </a:lnTo>
                <a:lnTo>
                  <a:pt x="327940" y="14943"/>
                </a:lnTo>
                <a:lnTo>
                  <a:pt x="340868" y="29567"/>
                </a:lnTo>
                <a:lnTo>
                  <a:pt x="340322" y="34714"/>
                </a:lnTo>
                <a:lnTo>
                  <a:pt x="337646" y="39921"/>
                </a:lnTo>
                <a:lnTo>
                  <a:pt x="296386" y="65328"/>
                </a:lnTo>
                <a:lnTo>
                  <a:pt x="253515" y="78497"/>
                </a:lnTo>
                <a:lnTo>
                  <a:pt x="200897" y="88668"/>
                </a:lnTo>
                <a:lnTo>
                  <a:pt x="175132" y="91924"/>
                </a:lnTo>
                <a:lnTo>
                  <a:pt x="155585" y="93719"/>
                </a:lnTo>
                <a:lnTo>
                  <a:pt x="136624" y="94895"/>
                </a:lnTo>
                <a:lnTo>
                  <a:pt x="118373" y="95470"/>
                </a:lnTo>
                <a:lnTo>
                  <a:pt x="100958" y="95461"/>
                </a:lnTo>
                <a:lnTo>
                  <a:pt x="84503" y="94887"/>
                </a:lnTo>
                <a:lnTo>
                  <a:pt x="42147" y="89949"/>
                </a:lnTo>
                <a:lnTo>
                  <a:pt x="2409" y="72076"/>
                </a:lnTo>
                <a:lnTo>
                  <a:pt x="0" y="65889"/>
                </a:lnTo>
                <a:close/>
              </a:path>
            </a:pathLst>
          </a:custGeom>
          <a:ln w="9525">
            <a:solidFill>
              <a:srgbClr val="CC0000"/>
            </a:solidFill>
          </a:ln>
        </p:spPr>
        <p:txBody>
          <a:bodyPr wrap="square" lIns="0" tIns="0" rIns="0" bIns="0" rtlCol="0">
            <a:noAutofit/>
          </a:bodyPr>
          <a:lstStyle/>
          <a:p>
            <a:endParaRPr/>
          </a:p>
        </p:txBody>
      </p:sp>
      <p:sp>
        <p:nvSpPr>
          <p:cNvPr id="151" name="object 151"/>
          <p:cNvSpPr/>
          <p:nvPr/>
        </p:nvSpPr>
        <p:spPr>
          <a:xfrm>
            <a:off x="7249286" y="2828925"/>
            <a:ext cx="295275" cy="249300"/>
          </a:xfrm>
          <a:custGeom>
            <a:avLst/>
            <a:gdLst/>
            <a:ahLst/>
            <a:cxnLst/>
            <a:rect l="l" t="t" r="r" b="b"/>
            <a:pathLst>
              <a:path w="295275" h="249300">
                <a:moveTo>
                  <a:pt x="0" y="0"/>
                </a:moveTo>
                <a:lnTo>
                  <a:pt x="60579" y="249300"/>
                </a:lnTo>
                <a:lnTo>
                  <a:pt x="295275" y="200660"/>
                </a:lnTo>
                <a:lnTo>
                  <a:pt x="239776" y="4063"/>
                </a:lnTo>
                <a:lnTo>
                  <a:pt x="0" y="0"/>
                </a:lnTo>
                <a:close/>
              </a:path>
            </a:pathLst>
          </a:custGeom>
          <a:solidFill>
            <a:srgbClr val="FF0000"/>
          </a:solidFill>
        </p:spPr>
        <p:txBody>
          <a:bodyPr wrap="square" lIns="0" tIns="0" rIns="0" bIns="0" rtlCol="0">
            <a:noAutofit/>
          </a:bodyPr>
          <a:lstStyle/>
          <a:p>
            <a:endParaRPr/>
          </a:p>
        </p:txBody>
      </p:sp>
      <p:sp>
        <p:nvSpPr>
          <p:cNvPr id="152" name="object 152"/>
          <p:cNvSpPr/>
          <p:nvPr/>
        </p:nvSpPr>
        <p:spPr>
          <a:xfrm>
            <a:off x="7249286" y="2828925"/>
            <a:ext cx="295275" cy="249300"/>
          </a:xfrm>
          <a:custGeom>
            <a:avLst/>
            <a:gdLst/>
            <a:ahLst/>
            <a:cxnLst/>
            <a:rect l="l" t="t" r="r" b="b"/>
            <a:pathLst>
              <a:path w="295275" h="249300">
                <a:moveTo>
                  <a:pt x="0" y="0"/>
                </a:moveTo>
                <a:lnTo>
                  <a:pt x="239776" y="4063"/>
                </a:lnTo>
                <a:lnTo>
                  <a:pt x="295275" y="200660"/>
                </a:lnTo>
                <a:lnTo>
                  <a:pt x="60579" y="249300"/>
                </a:lnTo>
                <a:lnTo>
                  <a:pt x="0" y="0"/>
                </a:lnTo>
                <a:close/>
              </a:path>
            </a:pathLst>
          </a:custGeom>
          <a:ln w="9525">
            <a:solidFill>
              <a:srgbClr val="FF0000"/>
            </a:solidFill>
          </a:ln>
        </p:spPr>
        <p:txBody>
          <a:bodyPr wrap="square" lIns="0" tIns="0" rIns="0" bIns="0" rtlCol="0">
            <a:noAutofit/>
          </a:bodyPr>
          <a:lstStyle/>
          <a:p>
            <a:endParaRPr/>
          </a:p>
        </p:txBody>
      </p:sp>
      <p:sp>
        <p:nvSpPr>
          <p:cNvPr id="153" name="object 153"/>
          <p:cNvSpPr/>
          <p:nvPr/>
        </p:nvSpPr>
        <p:spPr>
          <a:xfrm>
            <a:off x="7235063" y="3084576"/>
            <a:ext cx="455548" cy="171450"/>
          </a:xfrm>
          <a:custGeom>
            <a:avLst/>
            <a:gdLst/>
            <a:ahLst/>
            <a:cxnLst/>
            <a:rect l="l" t="t" r="r" b="b"/>
            <a:pathLst>
              <a:path w="455548" h="171450">
                <a:moveTo>
                  <a:pt x="0" y="97916"/>
                </a:moveTo>
                <a:lnTo>
                  <a:pt x="370077" y="0"/>
                </a:lnTo>
                <a:lnTo>
                  <a:pt x="455548" y="40766"/>
                </a:lnTo>
                <a:lnTo>
                  <a:pt x="93090" y="171450"/>
                </a:lnTo>
                <a:lnTo>
                  <a:pt x="0" y="97916"/>
                </a:lnTo>
                <a:close/>
              </a:path>
            </a:pathLst>
          </a:custGeom>
          <a:ln w="12700">
            <a:solidFill>
              <a:srgbClr val="FF0000"/>
            </a:solidFill>
          </a:ln>
        </p:spPr>
        <p:txBody>
          <a:bodyPr wrap="square" lIns="0" tIns="0" rIns="0" bIns="0" rtlCol="0">
            <a:noAutofit/>
          </a:bodyPr>
          <a:lstStyle/>
          <a:p>
            <a:endParaRPr/>
          </a:p>
        </p:txBody>
      </p:sp>
      <p:sp>
        <p:nvSpPr>
          <p:cNvPr id="154" name="object 154"/>
          <p:cNvSpPr/>
          <p:nvPr/>
        </p:nvSpPr>
        <p:spPr>
          <a:xfrm>
            <a:off x="7193788" y="2792476"/>
            <a:ext cx="372998" cy="328549"/>
          </a:xfrm>
          <a:custGeom>
            <a:avLst/>
            <a:gdLst/>
            <a:ahLst/>
            <a:cxnLst/>
            <a:rect l="l" t="t" r="r" b="b"/>
            <a:pathLst>
              <a:path w="372998" h="328549">
                <a:moveTo>
                  <a:pt x="0" y="0"/>
                </a:moveTo>
                <a:lnTo>
                  <a:pt x="317626" y="24257"/>
                </a:lnTo>
                <a:lnTo>
                  <a:pt x="372998" y="255524"/>
                </a:lnTo>
                <a:lnTo>
                  <a:pt x="93217" y="328549"/>
                </a:lnTo>
                <a:lnTo>
                  <a:pt x="0" y="0"/>
                </a:lnTo>
                <a:close/>
              </a:path>
            </a:pathLst>
          </a:custGeom>
          <a:ln w="19049">
            <a:solidFill>
              <a:srgbClr val="FF0000"/>
            </a:solidFill>
          </a:ln>
        </p:spPr>
        <p:txBody>
          <a:bodyPr wrap="square" lIns="0" tIns="0" rIns="0" bIns="0" rtlCol="0">
            <a:noAutofit/>
          </a:bodyPr>
          <a:lstStyle/>
          <a:p>
            <a:endParaRPr/>
          </a:p>
        </p:txBody>
      </p:sp>
      <p:sp>
        <p:nvSpPr>
          <p:cNvPr id="155" name="object 155"/>
          <p:cNvSpPr/>
          <p:nvPr/>
        </p:nvSpPr>
        <p:spPr>
          <a:xfrm>
            <a:off x="7276338" y="2841625"/>
            <a:ext cx="198393" cy="146269"/>
          </a:xfrm>
          <a:custGeom>
            <a:avLst/>
            <a:gdLst/>
            <a:ahLst/>
            <a:cxnLst/>
            <a:rect l="l" t="t" r="r" b="b"/>
            <a:pathLst>
              <a:path w="198393" h="146269">
                <a:moveTo>
                  <a:pt x="0" y="0"/>
                </a:moveTo>
                <a:lnTo>
                  <a:pt x="27761" y="146269"/>
                </a:lnTo>
                <a:lnTo>
                  <a:pt x="29490" y="143284"/>
                </a:lnTo>
                <a:lnTo>
                  <a:pt x="30694" y="137684"/>
                </a:lnTo>
                <a:lnTo>
                  <a:pt x="33057" y="120270"/>
                </a:lnTo>
                <a:lnTo>
                  <a:pt x="34977" y="109271"/>
                </a:lnTo>
                <a:lnTo>
                  <a:pt x="48269" y="72003"/>
                </a:lnTo>
                <a:lnTo>
                  <a:pt x="80865" y="36897"/>
                </a:lnTo>
                <a:lnTo>
                  <a:pt x="125046" y="17516"/>
                </a:lnTo>
                <a:lnTo>
                  <a:pt x="165162" y="10047"/>
                </a:lnTo>
                <a:lnTo>
                  <a:pt x="192158" y="8304"/>
                </a:lnTo>
                <a:lnTo>
                  <a:pt x="196675" y="7925"/>
                </a:lnTo>
                <a:lnTo>
                  <a:pt x="198393" y="7265"/>
                </a:lnTo>
                <a:lnTo>
                  <a:pt x="196976" y="6096"/>
                </a:lnTo>
                <a:lnTo>
                  <a:pt x="0" y="0"/>
                </a:lnTo>
                <a:close/>
              </a:path>
            </a:pathLst>
          </a:custGeom>
          <a:solidFill>
            <a:srgbClr val="FFFFFF"/>
          </a:solidFill>
        </p:spPr>
        <p:txBody>
          <a:bodyPr wrap="square" lIns="0" tIns="0" rIns="0" bIns="0" rtlCol="0">
            <a:noAutofit/>
          </a:bodyPr>
          <a:lstStyle/>
          <a:p>
            <a:endParaRPr/>
          </a:p>
        </p:txBody>
      </p:sp>
      <p:sp>
        <p:nvSpPr>
          <p:cNvPr id="156" name="object 156"/>
          <p:cNvSpPr txBox="1"/>
          <p:nvPr/>
        </p:nvSpPr>
        <p:spPr>
          <a:xfrm>
            <a:off x="7794497" y="2757297"/>
            <a:ext cx="994410" cy="3383915"/>
          </a:xfrm>
          <a:prstGeom prst="rect">
            <a:avLst/>
          </a:prstGeom>
        </p:spPr>
        <p:txBody>
          <a:bodyPr vert="horz" wrap="square" lIns="0" tIns="0" rIns="0" bIns="0" rtlCol="0">
            <a:noAutofit/>
          </a:bodyPr>
          <a:lstStyle/>
          <a:p>
            <a:pPr marL="19050" marR="140970">
              <a:lnSpc>
                <a:spcPts val="1939"/>
              </a:lnSpc>
            </a:pPr>
            <a:r>
              <a:rPr sz="1800" i="1" dirty="0" smtClean="0">
                <a:latin typeface="Arial"/>
                <a:cs typeface="Arial"/>
              </a:rPr>
              <a:t>gr</a:t>
            </a:r>
            <a:r>
              <a:rPr sz="1800" i="1" spc="-10" dirty="0" smtClean="0">
                <a:latin typeface="Arial"/>
                <a:cs typeface="Arial"/>
              </a:rPr>
              <a:t>o</a:t>
            </a:r>
            <a:r>
              <a:rPr sz="1800" i="1" spc="0" dirty="0" smtClean="0">
                <a:latin typeface="Arial"/>
                <a:cs typeface="Arial"/>
              </a:rPr>
              <a:t>up </a:t>
            </a:r>
            <a:r>
              <a:rPr sz="1800" i="1" spc="-15" dirty="0" smtClean="0">
                <a:latin typeface="Arial"/>
                <a:cs typeface="Arial"/>
              </a:rPr>
              <a:t>m</a:t>
            </a:r>
            <a:r>
              <a:rPr sz="1800" i="1" spc="0" dirty="0" smtClean="0">
                <a:latin typeface="Arial"/>
                <a:cs typeface="Arial"/>
              </a:rPr>
              <a:t>e</a:t>
            </a:r>
            <a:r>
              <a:rPr sz="1800" i="1" spc="-20" dirty="0" smtClean="0">
                <a:latin typeface="Arial"/>
                <a:cs typeface="Arial"/>
              </a:rPr>
              <a:t>m</a:t>
            </a:r>
            <a:r>
              <a:rPr sz="1800" i="1" spc="0" dirty="0" smtClean="0">
                <a:latin typeface="Arial"/>
                <a:cs typeface="Arial"/>
              </a:rPr>
              <a:t>b</a:t>
            </a:r>
            <a:r>
              <a:rPr sz="1800" i="1" spc="-10" dirty="0" smtClean="0">
                <a:latin typeface="Arial"/>
                <a:cs typeface="Arial"/>
              </a:rPr>
              <a:t>e</a:t>
            </a:r>
            <a:r>
              <a:rPr sz="1800" i="1" spc="0" dirty="0" smtClean="0">
                <a:latin typeface="Arial"/>
                <a:cs typeface="Arial"/>
              </a:rPr>
              <a:t>r</a:t>
            </a:r>
            <a:endParaRPr sz="1800">
              <a:latin typeface="Arial"/>
              <a:cs typeface="Arial"/>
            </a:endParaRPr>
          </a:p>
          <a:p>
            <a:pPr>
              <a:lnSpc>
                <a:spcPts val="750"/>
              </a:lnSpc>
              <a:spcBef>
                <a:spcPts val="4"/>
              </a:spcBef>
            </a:pPr>
            <a:endParaRPr sz="750"/>
          </a:p>
          <a:p>
            <a:pPr marL="19050" marR="12700">
              <a:lnSpc>
                <a:spcPts val="1939"/>
              </a:lnSpc>
            </a:pPr>
            <a:r>
              <a:rPr sz="1800" i="1" dirty="0" smtClean="0">
                <a:latin typeface="Arial"/>
                <a:cs typeface="Arial"/>
              </a:rPr>
              <a:t>n</a:t>
            </a:r>
            <a:r>
              <a:rPr sz="1800" i="1" spc="-10" dirty="0" smtClean="0">
                <a:latin typeface="Arial"/>
                <a:cs typeface="Arial"/>
              </a:rPr>
              <a:t>o</a:t>
            </a:r>
            <a:r>
              <a:rPr sz="1800" i="1" spc="-5" dirty="0" smtClean="0">
                <a:latin typeface="Arial"/>
                <a:cs typeface="Arial"/>
              </a:rPr>
              <a:t>t </a:t>
            </a:r>
            <a:r>
              <a:rPr sz="1800" i="1" spc="-10" dirty="0" smtClean="0">
                <a:latin typeface="Arial"/>
                <a:cs typeface="Arial"/>
              </a:rPr>
              <a:t>g</a:t>
            </a:r>
            <a:r>
              <a:rPr sz="1800" i="1" spc="0" dirty="0" smtClean="0">
                <a:latin typeface="Arial"/>
                <a:cs typeface="Arial"/>
              </a:rPr>
              <a:t>ro</a:t>
            </a:r>
            <a:r>
              <a:rPr sz="1800" i="1" spc="-10" dirty="0" smtClean="0">
                <a:latin typeface="Arial"/>
                <a:cs typeface="Arial"/>
              </a:rPr>
              <a:t>u</a:t>
            </a:r>
            <a:r>
              <a:rPr sz="1800" i="1" spc="0" dirty="0" smtClean="0">
                <a:latin typeface="Arial"/>
                <a:cs typeface="Arial"/>
              </a:rPr>
              <a:t>p </a:t>
            </a:r>
            <a:r>
              <a:rPr sz="1800" i="1" spc="-15" dirty="0" smtClean="0">
                <a:latin typeface="Arial"/>
                <a:cs typeface="Arial"/>
              </a:rPr>
              <a:t>m</a:t>
            </a:r>
            <a:r>
              <a:rPr sz="1800" i="1" spc="0" dirty="0" smtClean="0">
                <a:latin typeface="Arial"/>
                <a:cs typeface="Arial"/>
              </a:rPr>
              <a:t>e</a:t>
            </a:r>
            <a:r>
              <a:rPr sz="1800" i="1" spc="-20" dirty="0" smtClean="0">
                <a:latin typeface="Arial"/>
                <a:cs typeface="Arial"/>
              </a:rPr>
              <a:t>m</a:t>
            </a:r>
            <a:r>
              <a:rPr sz="1800" i="1" spc="0" dirty="0" smtClean="0">
                <a:latin typeface="Arial"/>
                <a:cs typeface="Arial"/>
              </a:rPr>
              <a:t>b</a:t>
            </a:r>
            <a:r>
              <a:rPr sz="1800" i="1" spc="-10" dirty="0" smtClean="0">
                <a:latin typeface="Arial"/>
                <a:cs typeface="Arial"/>
              </a:rPr>
              <a:t>e</a:t>
            </a:r>
            <a:r>
              <a:rPr sz="1800" i="1" spc="0" dirty="0" smtClean="0">
                <a:latin typeface="Arial"/>
                <a:cs typeface="Arial"/>
              </a:rPr>
              <a:t>r</a:t>
            </a:r>
            <a:endParaRPr sz="1800">
              <a:latin typeface="Arial"/>
              <a:cs typeface="Arial"/>
            </a:endParaRPr>
          </a:p>
          <a:p>
            <a:pPr>
              <a:lnSpc>
                <a:spcPts val="1100"/>
              </a:lnSpc>
              <a:spcBef>
                <a:spcPts val="91"/>
              </a:spcBef>
            </a:pPr>
            <a:endParaRPr sz="1100"/>
          </a:p>
          <a:p>
            <a:pPr marL="12700" marR="147320">
              <a:lnSpc>
                <a:spcPts val="1939"/>
              </a:lnSpc>
            </a:pPr>
            <a:r>
              <a:rPr sz="1800" i="1" dirty="0" smtClean="0">
                <a:latin typeface="Arial"/>
                <a:cs typeface="Arial"/>
              </a:rPr>
              <a:t>ro</a:t>
            </a:r>
            <a:r>
              <a:rPr sz="1800" i="1" spc="-10" dirty="0" smtClean="0">
                <a:latin typeface="Arial"/>
                <a:cs typeface="Arial"/>
              </a:rPr>
              <a:t>uter</a:t>
            </a:r>
            <a:r>
              <a:rPr sz="1800" i="1" spc="-5" dirty="0" smtClean="0">
                <a:latin typeface="Arial"/>
                <a:cs typeface="Arial"/>
              </a:rPr>
              <a:t> </a:t>
            </a:r>
            <a:r>
              <a:rPr sz="1800" i="1" spc="5" dirty="0" smtClean="0">
                <a:latin typeface="Arial"/>
                <a:cs typeface="Arial"/>
              </a:rPr>
              <a:t>w</a:t>
            </a:r>
            <a:r>
              <a:rPr sz="1800" i="1" spc="0" dirty="0" smtClean="0">
                <a:latin typeface="Arial"/>
                <a:cs typeface="Arial"/>
              </a:rPr>
              <a:t>ith</a:t>
            </a:r>
            <a:r>
              <a:rPr sz="1800" i="1" spc="-30" dirty="0" smtClean="0">
                <a:latin typeface="Arial"/>
                <a:cs typeface="Arial"/>
              </a:rPr>
              <a:t> </a:t>
            </a:r>
            <a:r>
              <a:rPr sz="1800" i="1" spc="0" dirty="0" smtClean="0">
                <a:latin typeface="Arial"/>
                <a:cs typeface="Arial"/>
              </a:rPr>
              <a:t>a gr</a:t>
            </a:r>
            <a:r>
              <a:rPr sz="1800" i="1" spc="-10" dirty="0" smtClean="0">
                <a:latin typeface="Arial"/>
                <a:cs typeface="Arial"/>
              </a:rPr>
              <a:t>o</a:t>
            </a:r>
            <a:r>
              <a:rPr sz="1800" i="1" spc="0" dirty="0" smtClean="0">
                <a:latin typeface="Arial"/>
                <a:cs typeface="Arial"/>
              </a:rPr>
              <a:t>up </a:t>
            </a:r>
            <a:r>
              <a:rPr sz="1800" i="1" spc="-15" dirty="0" smtClean="0">
                <a:latin typeface="Arial"/>
                <a:cs typeface="Arial"/>
              </a:rPr>
              <a:t>m</a:t>
            </a:r>
            <a:r>
              <a:rPr sz="1800" i="1" spc="0" dirty="0" smtClean="0">
                <a:latin typeface="Arial"/>
                <a:cs typeface="Arial"/>
              </a:rPr>
              <a:t>e</a:t>
            </a:r>
            <a:r>
              <a:rPr sz="1800" i="1" spc="-20" dirty="0" smtClean="0">
                <a:latin typeface="Arial"/>
                <a:cs typeface="Arial"/>
              </a:rPr>
              <a:t>m</a:t>
            </a:r>
            <a:r>
              <a:rPr sz="1800" i="1" spc="0" dirty="0" smtClean="0">
                <a:latin typeface="Arial"/>
                <a:cs typeface="Arial"/>
              </a:rPr>
              <a:t>b</a:t>
            </a:r>
            <a:r>
              <a:rPr sz="1800" i="1" spc="-10" dirty="0" smtClean="0">
                <a:latin typeface="Arial"/>
                <a:cs typeface="Arial"/>
              </a:rPr>
              <a:t>e</a:t>
            </a:r>
            <a:r>
              <a:rPr sz="1800" i="1" spc="0" dirty="0" smtClean="0">
                <a:latin typeface="Arial"/>
                <a:cs typeface="Arial"/>
              </a:rPr>
              <a:t>r</a:t>
            </a:r>
            <a:endParaRPr sz="1800">
              <a:latin typeface="Arial"/>
              <a:cs typeface="Arial"/>
            </a:endParaRPr>
          </a:p>
          <a:p>
            <a:pPr>
              <a:lnSpc>
                <a:spcPts val="1200"/>
              </a:lnSpc>
              <a:spcBef>
                <a:spcPts val="96"/>
              </a:spcBef>
            </a:pPr>
            <a:endParaRPr sz="1200"/>
          </a:p>
          <a:p>
            <a:pPr marL="12700" marR="147320">
              <a:lnSpc>
                <a:spcPct val="90000"/>
              </a:lnSpc>
            </a:pPr>
            <a:r>
              <a:rPr sz="1800" i="1" dirty="0" smtClean="0">
                <a:latin typeface="Arial"/>
                <a:cs typeface="Arial"/>
              </a:rPr>
              <a:t>ro</a:t>
            </a:r>
            <a:r>
              <a:rPr sz="1800" i="1" spc="-10" dirty="0" smtClean="0">
                <a:latin typeface="Arial"/>
                <a:cs typeface="Arial"/>
              </a:rPr>
              <a:t>uter</a:t>
            </a:r>
            <a:r>
              <a:rPr sz="1800" i="1" spc="-5" dirty="0" smtClean="0">
                <a:latin typeface="Arial"/>
                <a:cs typeface="Arial"/>
              </a:rPr>
              <a:t> </a:t>
            </a:r>
            <a:r>
              <a:rPr sz="1800" i="1" spc="5" dirty="0" smtClean="0">
                <a:latin typeface="Arial"/>
                <a:cs typeface="Arial"/>
              </a:rPr>
              <a:t>w</a:t>
            </a:r>
            <a:r>
              <a:rPr sz="1800" i="1" spc="0" dirty="0" smtClean="0">
                <a:latin typeface="Arial"/>
                <a:cs typeface="Arial"/>
              </a:rPr>
              <a:t>ith</a:t>
            </a:r>
            <a:r>
              <a:rPr sz="1800" i="1" spc="-10" dirty="0" smtClean="0">
                <a:latin typeface="Arial"/>
                <a:cs typeface="Arial"/>
              </a:rPr>
              <a:t>out</a:t>
            </a:r>
            <a:r>
              <a:rPr sz="1800" i="1" spc="-5" dirty="0" smtClean="0">
                <a:latin typeface="Arial"/>
                <a:cs typeface="Arial"/>
              </a:rPr>
              <a:t> </a:t>
            </a:r>
            <a:r>
              <a:rPr sz="1800" i="1" spc="-10" dirty="0" smtClean="0">
                <a:latin typeface="Arial"/>
                <a:cs typeface="Arial"/>
              </a:rPr>
              <a:t>g</a:t>
            </a:r>
            <a:r>
              <a:rPr sz="1800" i="1" spc="0" dirty="0" smtClean="0">
                <a:latin typeface="Arial"/>
                <a:cs typeface="Arial"/>
              </a:rPr>
              <a:t>r</a:t>
            </a:r>
            <a:r>
              <a:rPr sz="1800" i="1" spc="-10" dirty="0" smtClean="0">
                <a:latin typeface="Arial"/>
                <a:cs typeface="Arial"/>
              </a:rPr>
              <a:t>ou</a:t>
            </a:r>
            <a:r>
              <a:rPr sz="1800" i="1" spc="0" dirty="0" smtClean="0">
                <a:latin typeface="Arial"/>
                <a:cs typeface="Arial"/>
              </a:rPr>
              <a:t>p </a:t>
            </a:r>
            <a:r>
              <a:rPr sz="1800" i="1" spc="-15" dirty="0" smtClean="0">
                <a:latin typeface="Arial"/>
                <a:cs typeface="Arial"/>
              </a:rPr>
              <a:t>m</a:t>
            </a:r>
            <a:r>
              <a:rPr sz="1800" i="1" spc="0" dirty="0" smtClean="0">
                <a:latin typeface="Arial"/>
                <a:cs typeface="Arial"/>
              </a:rPr>
              <a:t>e</a:t>
            </a:r>
            <a:r>
              <a:rPr sz="1800" i="1" spc="-20" dirty="0" smtClean="0">
                <a:latin typeface="Arial"/>
                <a:cs typeface="Arial"/>
              </a:rPr>
              <a:t>m</a:t>
            </a:r>
            <a:r>
              <a:rPr sz="1800" i="1" spc="0" dirty="0" smtClean="0">
                <a:latin typeface="Arial"/>
                <a:cs typeface="Arial"/>
              </a:rPr>
              <a:t>b</a:t>
            </a:r>
            <a:r>
              <a:rPr sz="1800" i="1" spc="-10" dirty="0" smtClean="0">
                <a:latin typeface="Arial"/>
                <a:cs typeface="Arial"/>
              </a:rPr>
              <a:t>e</a:t>
            </a:r>
            <a:r>
              <a:rPr sz="1800" i="1" spc="0" dirty="0" smtClean="0">
                <a:latin typeface="Arial"/>
                <a:cs typeface="Arial"/>
              </a:rPr>
              <a:t>r</a:t>
            </a:r>
            <a:endParaRPr sz="1800">
              <a:latin typeface="Arial"/>
              <a:cs typeface="Arial"/>
            </a:endParaRPr>
          </a:p>
        </p:txBody>
      </p:sp>
      <p:sp>
        <p:nvSpPr>
          <p:cNvPr id="157" name="object 157"/>
          <p:cNvSpPr/>
          <p:nvPr/>
        </p:nvSpPr>
        <p:spPr>
          <a:xfrm>
            <a:off x="6973061" y="2524086"/>
            <a:ext cx="1952625" cy="3713226"/>
          </a:xfrm>
          <a:custGeom>
            <a:avLst/>
            <a:gdLst/>
            <a:ahLst/>
            <a:cxnLst/>
            <a:rect l="l" t="t" r="r" b="b"/>
            <a:pathLst>
              <a:path w="1952625" h="3713226">
                <a:moveTo>
                  <a:pt x="0" y="3713226"/>
                </a:moveTo>
                <a:lnTo>
                  <a:pt x="1952625" y="3713226"/>
                </a:lnTo>
                <a:lnTo>
                  <a:pt x="1952625" y="0"/>
                </a:lnTo>
                <a:lnTo>
                  <a:pt x="0" y="0"/>
                </a:lnTo>
                <a:lnTo>
                  <a:pt x="0" y="3713226"/>
                </a:lnTo>
                <a:close/>
              </a:path>
            </a:pathLst>
          </a:custGeom>
          <a:ln w="9525">
            <a:solidFill>
              <a:srgbClr val="CC0000"/>
            </a:solidFill>
          </a:ln>
        </p:spPr>
        <p:txBody>
          <a:bodyPr wrap="square" lIns="0" tIns="0" rIns="0" bIns="0" rtlCol="0">
            <a:noAutofit/>
          </a:bodyPr>
          <a:lstStyle/>
          <a:p>
            <a:endParaRPr/>
          </a:p>
        </p:txBody>
      </p:sp>
      <p:sp>
        <p:nvSpPr>
          <p:cNvPr id="158" name="object 158"/>
          <p:cNvSpPr/>
          <p:nvPr/>
        </p:nvSpPr>
        <p:spPr>
          <a:xfrm>
            <a:off x="7239761" y="2346388"/>
            <a:ext cx="869950" cy="366712"/>
          </a:xfrm>
          <a:custGeom>
            <a:avLst/>
            <a:gdLst/>
            <a:ahLst/>
            <a:cxnLst/>
            <a:rect l="l" t="t" r="r" b="b"/>
            <a:pathLst>
              <a:path w="869950" h="366712">
                <a:moveTo>
                  <a:pt x="0" y="366712"/>
                </a:moveTo>
                <a:lnTo>
                  <a:pt x="869950" y="366712"/>
                </a:lnTo>
                <a:lnTo>
                  <a:pt x="869950" y="0"/>
                </a:lnTo>
                <a:lnTo>
                  <a:pt x="0" y="0"/>
                </a:lnTo>
                <a:lnTo>
                  <a:pt x="0" y="366712"/>
                </a:lnTo>
                <a:close/>
              </a:path>
            </a:pathLst>
          </a:custGeom>
          <a:solidFill>
            <a:srgbClr val="FFFFFF"/>
          </a:solidFill>
        </p:spPr>
        <p:txBody>
          <a:bodyPr wrap="square" lIns="0" tIns="0" rIns="0" bIns="0" rtlCol="0">
            <a:noAutofit/>
          </a:bodyPr>
          <a:lstStyle/>
          <a:p>
            <a:endParaRPr/>
          </a:p>
        </p:txBody>
      </p:sp>
      <p:sp>
        <p:nvSpPr>
          <p:cNvPr id="159" name="object 159"/>
          <p:cNvSpPr txBox="1"/>
          <p:nvPr/>
        </p:nvSpPr>
        <p:spPr>
          <a:xfrm>
            <a:off x="7319898" y="2386584"/>
            <a:ext cx="709930" cy="285115"/>
          </a:xfrm>
          <a:prstGeom prst="rect">
            <a:avLst/>
          </a:prstGeom>
        </p:spPr>
        <p:txBody>
          <a:bodyPr vert="horz" wrap="square" lIns="0" tIns="0" rIns="0" bIns="0" rtlCol="0">
            <a:noAutofit/>
          </a:bodyPr>
          <a:lstStyle/>
          <a:p>
            <a:pPr marL="12700">
              <a:lnSpc>
                <a:spcPct val="100000"/>
              </a:lnSpc>
            </a:pPr>
            <a:r>
              <a:rPr sz="1800" i="1" dirty="0" smtClean="0">
                <a:latin typeface="Arial"/>
                <a:cs typeface="Arial"/>
              </a:rPr>
              <a:t>l</a:t>
            </a:r>
            <a:r>
              <a:rPr sz="1800" i="1" spc="-10" dirty="0" smtClean="0">
                <a:latin typeface="Arial"/>
                <a:cs typeface="Arial"/>
              </a:rPr>
              <a:t>e</a:t>
            </a:r>
            <a:r>
              <a:rPr sz="1800" i="1" spc="0" dirty="0" smtClean="0">
                <a:latin typeface="Arial"/>
                <a:cs typeface="Arial"/>
              </a:rPr>
              <a:t>g</a:t>
            </a:r>
            <a:r>
              <a:rPr sz="1800" i="1" spc="-10" dirty="0" smtClean="0">
                <a:latin typeface="Arial"/>
                <a:cs typeface="Arial"/>
              </a:rPr>
              <a:t>e</a:t>
            </a:r>
            <a:r>
              <a:rPr sz="1800" i="1" spc="0" dirty="0" smtClean="0">
                <a:latin typeface="Arial"/>
                <a:cs typeface="Arial"/>
              </a:rPr>
              <a:t>nd</a:t>
            </a:r>
            <a:endParaRPr sz="1800">
              <a:latin typeface="Arial"/>
              <a:cs typeface="Arial"/>
            </a:endParaRPr>
          </a:p>
        </p:txBody>
      </p:sp>
      <p:sp>
        <p:nvSpPr>
          <p:cNvPr id="160" name="object 160"/>
          <p:cNvSpPr txBox="1"/>
          <p:nvPr/>
        </p:nvSpPr>
        <p:spPr>
          <a:xfrm>
            <a:off x="304800" y="6172201"/>
            <a:ext cx="3520695" cy="304622"/>
          </a:xfrm>
          <a:prstGeom prst="rect">
            <a:avLst/>
          </a:prstGeom>
        </p:spPr>
        <p:txBody>
          <a:bodyPr vert="horz" wrap="square" lIns="0" tIns="0" rIns="0" bIns="0" rtlCol="0">
            <a:noAutofit/>
          </a:bodyPr>
          <a:lstStyle/>
          <a:p>
            <a:pPr marL="12700"/>
            <a:r>
              <a:rPr sz="1800" dirty="0" smtClean="0">
                <a:solidFill>
                  <a:srgbClr val="FF0000"/>
                </a:solidFill>
                <a:latin typeface="Arial"/>
                <a:cs typeface="Arial"/>
              </a:rPr>
              <a:t>sh</a:t>
            </a:r>
            <a:r>
              <a:rPr sz="1800" spc="-10" dirty="0" smtClean="0">
                <a:solidFill>
                  <a:srgbClr val="FF0000"/>
                </a:solidFill>
                <a:latin typeface="Arial"/>
                <a:cs typeface="Arial"/>
              </a:rPr>
              <a:t>a</a:t>
            </a:r>
            <a:r>
              <a:rPr sz="1800" spc="0" dirty="0" smtClean="0">
                <a:solidFill>
                  <a:srgbClr val="FF0000"/>
                </a:solidFill>
                <a:latin typeface="Arial"/>
                <a:cs typeface="Arial"/>
              </a:rPr>
              <a:t>red</a:t>
            </a:r>
            <a:r>
              <a:rPr sz="1800" spc="-10" dirty="0" smtClean="0">
                <a:solidFill>
                  <a:srgbClr val="FF0000"/>
                </a:solidFill>
                <a:latin typeface="Arial"/>
                <a:cs typeface="Arial"/>
              </a:rPr>
              <a:t> </a:t>
            </a:r>
            <a:r>
              <a:rPr sz="1800" spc="0" dirty="0" smtClean="0">
                <a:solidFill>
                  <a:srgbClr val="FF0000"/>
                </a:solidFill>
                <a:latin typeface="Arial"/>
                <a:cs typeface="Arial"/>
              </a:rPr>
              <a:t>tree</a:t>
            </a:r>
            <a:r>
              <a:rPr kumimoji="1" lang="zh-CN" altLang="en-US" dirty="0" smtClean="0"/>
              <a:t>建立多播路径</a:t>
            </a:r>
            <a:r>
              <a:rPr kumimoji="1" lang="zh-CN" altLang="en-US" dirty="0"/>
              <a:t>的多播树</a:t>
            </a:r>
          </a:p>
          <a:p>
            <a:pPr marL="12700">
              <a:lnSpc>
                <a:spcPct val="100000"/>
              </a:lnSpc>
            </a:pPr>
            <a:endParaRPr sz="1800" dirty="0">
              <a:solidFill>
                <a:srgbClr val="FF0000"/>
              </a:solidFill>
              <a:latin typeface="Arial"/>
              <a:cs typeface="Arial"/>
            </a:endParaRPr>
          </a:p>
        </p:txBody>
      </p:sp>
      <p:sp>
        <p:nvSpPr>
          <p:cNvPr id="161" name="object 161"/>
          <p:cNvSpPr/>
          <p:nvPr/>
        </p:nvSpPr>
        <p:spPr>
          <a:xfrm>
            <a:off x="1626361" y="4490211"/>
            <a:ext cx="1047750" cy="292100"/>
          </a:xfrm>
          <a:custGeom>
            <a:avLst/>
            <a:gdLst/>
            <a:ahLst/>
            <a:cxnLst/>
            <a:rect l="l" t="t" r="r" b="b"/>
            <a:pathLst>
              <a:path w="1047750" h="292100">
                <a:moveTo>
                  <a:pt x="0" y="292100"/>
                </a:moveTo>
                <a:lnTo>
                  <a:pt x="1047750" y="0"/>
                </a:lnTo>
              </a:path>
            </a:pathLst>
          </a:custGeom>
          <a:ln w="19050">
            <a:solidFill>
              <a:srgbClr val="000000"/>
            </a:solidFill>
          </a:ln>
        </p:spPr>
        <p:txBody>
          <a:bodyPr wrap="square" lIns="0" tIns="0" rIns="0" bIns="0" rtlCol="0">
            <a:noAutofit/>
          </a:bodyPr>
          <a:lstStyle/>
          <a:p>
            <a:endParaRPr/>
          </a:p>
        </p:txBody>
      </p:sp>
      <p:sp>
        <p:nvSpPr>
          <p:cNvPr id="162" name="object 162"/>
          <p:cNvSpPr/>
          <p:nvPr/>
        </p:nvSpPr>
        <p:spPr>
          <a:xfrm>
            <a:off x="1410461" y="4756911"/>
            <a:ext cx="654050" cy="819150"/>
          </a:xfrm>
          <a:custGeom>
            <a:avLst/>
            <a:gdLst/>
            <a:ahLst/>
            <a:cxnLst/>
            <a:rect l="l" t="t" r="r" b="b"/>
            <a:pathLst>
              <a:path w="654050" h="819150">
                <a:moveTo>
                  <a:pt x="0" y="0"/>
                </a:moveTo>
                <a:lnTo>
                  <a:pt x="654050" y="819150"/>
                </a:lnTo>
              </a:path>
            </a:pathLst>
          </a:custGeom>
          <a:ln w="57150">
            <a:solidFill>
              <a:srgbClr val="FF0000"/>
            </a:solidFill>
          </a:ln>
        </p:spPr>
        <p:txBody>
          <a:bodyPr wrap="square" lIns="0" tIns="0" rIns="0" bIns="0" rtlCol="0">
            <a:noAutofit/>
          </a:bodyPr>
          <a:lstStyle/>
          <a:p>
            <a:endParaRPr/>
          </a:p>
        </p:txBody>
      </p:sp>
      <p:sp>
        <p:nvSpPr>
          <p:cNvPr id="163" name="object 163"/>
          <p:cNvSpPr/>
          <p:nvPr/>
        </p:nvSpPr>
        <p:spPr>
          <a:xfrm>
            <a:off x="1861311" y="4121911"/>
            <a:ext cx="762000" cy="374650"/>
          </a:xfrm>
          <a:custGeom>
            <a:avLst/>
            <a:gdLst/>
            <a:ahLst/>
            <a:cxnLst/>
            <a:rect l="l" t="t" r="r" b="b"/>
            <a:pathLst>
              <a:path w="762000" h="374650">
                <a:moveTo>
                  <a:pt x="0" y="0"/>
                </a:moveTo>
                <a:lnTo>
                  <a:pt x="762000" y="374650"/>
                </a:lnTo>
              </a:path>
            </a:pathLst>
          </a:custGeom>
          <a:ln w="57150">
            <a:solidFill>
              <a:srgbClr val="FF0000"/>
            </a:solidFill>
          </a:ln>
        </p:spPr>
        <p:txBody>
          <a:bodyPr wrap="square" lIns="0" tIns="0" rIns="0" bIns="0" rtlCol="0">
            <a:noAutofit/>
          </a:bodyPr>
          <a:lstStyle/>
          <a:p>
            <a:endParaRPr/>
          </a:p>
        </p:txBody>
      </p:sp>
      <p:sp>
        <p:nvSpPr>
          <p:cNvPr id="164" name="object 164"/>
          <p:cNvSpPr/>
          <p:nvPr/>
        </p:nvSpPr>
        <p:spPr>
          <a:xfrm>
            <a:off x="2267711" y="5233161"/>
            <a:ext cx="412750" cy="393661"/>
          </a:xfrm>
          <a:custGeom>
            <a:avLst/>
            <a:gdLst/>
            <a:ahLst/>
            <a:cxnLst/>
            <a:rect l="l" t="t" r="r" b="b"/>
            <a:pathLst>
              <a:path w="412750" h="393661">
                <a:moveTo>
                  <a:pt x="0" y="393661"/>
                </a:moveTo>
                <a:lnTo>
                  <a:pt x="412750" y="0"/>
                </a:lnTo>
              </a:path>
            </a:pathLst>
          </a:custGeom>
          <a:ln w="19050">
            <a:solidFill>
              <a:srgbClr val="000000"/>
            </a:solidFill>
          </a:ln>
        </p:spPr>
        <p:txBody>
          <a:bodyPr wrap="square" lIns="0" tIns="0" rIns="0" bIns="0" rtlCol="0">
            <a:noAutofit/>
          </a:bodyPr>
          <a:lstStyle/>
          <a:p>
            <a:endParaRPr/>
          </a:p>
        </p:txBody>
      </p:sp>
      <p:sp>
        <p:nvSpPr>
          <p:cNvPr id="165" name="object 165"/>
          <p:cNvSpPr/>
          <p:nvPr/>
        </p:nvSpPr>
        <p:spPr>
          <a:xfrm>
            <a:off x="2667761" y="4579111"/>
            <a:ext cx="0" cy="603250"/>
          </a:xfrm>
          <a:custGeom>
            <a:avLst/>
            <a:gdLst/>
            <a:ahLst/>
            <a:cxnLst/>
            <a:rect l="l" t="t" r="r" b="b"/>
            <a:pathLst>
              <a:path h="603250">
                <a:moveTo>
                  <a:pt x="0" y="0"/>
                </a:moveTo>
                <a:lnTo>
                  <a:pt x="0" y="603250"/>
                </a:lnTo>
              </a:path>
            </a:pathLst>
          </a:custGeom>
          <a:ln w="19050">
            <a:solidFill>
              <a:srgbClr val="000000"/>
            </a:solidFill>
          </a:ln>
        </p:spPr>
        <p:txBody>
          <a:bodyPr wrap="square" lIns="0" tIns="0" rIns="0" bIns="0" rtlCol="0">
            <a:noAutofit/>
          </a:bodyPr>
          <a:lstStyle/>
          <a:p>
            <a:endParaRPr/>
          </a:p>
        </p:txBody>
      </p:sp>
      <p:sp>
        <p:nvSpPr>
          <p:cNvPr id="166" name="object 166"/>
          <p:cNvSpPr/>
          <p:nvPr/>
        </p:nvSpPr>
        <p:spPr>
          <a:xfrm>
            <a:off x="1162862" y="5620473"/>
            <a:ext cx="787349" cy="0"/>
          </a:xfrm>
          <a:custGeom>
            <a:avLst/>
            <a:gdLst/>
            <a:ahLst/>
            <a:cxnLst/>
            <a:rect l="l" t="t" r="r" b="b"/>
            <a:pathLst>
              <a:path w="787349">
                <a:moveTo>
                  <a:pt x="0" y="0"/>
                </a:moveTo>
                <a:lnTo>
                  <a:pt x="787349" y="0"/>
                </a:lnTo>
              </a:path>
            </a:pathLst>
          </a:custGeom>
          <a:ln w="19050">
            <a:solidFill>
              <a:srgbClr val="000000"/>
            </a:solidFill>
          </a:ln>
        </p:spPr>
        <p:txBody>
          <a:bodyPr wrap="square" lIns="0" tIns="0" rIns="0" bIns="0" rtlCol="0">
            <a:noAutofit/>
          </a:bodyPr>
          <a:lstStyle/>
          <a:p>
            <a:endParaRPr/>
          </a:p>
        </p:txBody>
      </p:sp>
      <p:sp>
        <p:nvSpPr>
          <p:cNvPr id="167" name="object 167"/>
          <p:cNvSpPr/>
          <p:nvPr/>
        </p:nvSpPr>
        <p:spPr>
          <a:xfrm>
            <a:off x="1061262" y="4845811"/>
            <a:ext cx="285699" cy="711200"/>
          </a:xfrm>
          <a:custGeom>
            <a:avLst/>
            <a:gdLst/>
            <a:ahLst/>
            <a:cxnLst/>
            <a:rect l="l" t="t" r="r" b="b"/>
            <a:pathLst>
              <a:path w="285699" h="711200">
                <a:moveTo>
                  <a:pt x="285699" y="0"/>
                </a:moveTo>
                <a:lnTo>
                  <a:pt x="0" y="711200"/>
                </a:lnTo>
              </a:path>
            </a:pathLst>
          </a:custGeom>
          <a:ln w="57150">
            <a:solidFill>
              <a:srgbClr val="FF0000"/>
            </a:solidFill>
          </a:ln>
        </p:spPr>
        <p:txBody>
          <a:bodyPr wrap="square" lIns="0" tIns="0" rIns="0" bIns="0" rtlCol="0">
            <a:noAutofit/>
          </a:bodyPr>
          <a:lstStyle/>
          <a:p>
            <a:endParaRPr/>
          </a:p>
        </p:txBody>
      </p:sp>
      <p:sp>
        <p:nvSpPr>
          <p:cNvPr id="168" name="object 168"/>
          <p:cNvSpPr/>
          <p:nvPr/>
        </p:nvSpPr>
        <p:spPr>
          <a:xfrm>
            <a:off x="1404111" y="4134611"/>
            <a:ext cx="266700" cy="628650"/>
          </a:xfrm>
          <a:custGeom>
            <a:avLst/>
            <a:gdLst/>
            <a:ahLst/>
            <a:cxnLst/>
            <a:rect l="l" t="t" r="r" b="b"/>
            <a:pathLst>
              <a:path w="266700" h="628650">
                <a:moveTo>
                  <a:pt x="266700" y="0"/>
                </a:moveTo>
                <a:lnTo>
                  <a:pt x="0" y="628650"/>
                </a:lnTo>
              </a:path>
            </a:pathLst>
          </a:custGeom>
          <a:ln w="57150">
            <a:solidFill>
              <a:srgbClr val="FF0000"/>
            </a:solidFill>
          </a:ln>
        </p:spPr>
        <p:txBody>
          <a:bodyPr wrap="square" lIns="0" tIns="0" rIns="0" bIns="0" rtlCol="0">
            <a:noAutofit/>
          </a:bodyPr>
          <a:lstStyle/>
          <a:p>
            <a:endParaRPr/>
          </a:p>
        </p:txBody>
      </p:sp>
      <p:sp>
        <p:nvSpPr>
          <p:cNvPr id="169" name="object 169"/>
          <p:cNvSpPr/>
          <p:nvPr/>
        </p:nvSpPr>
        <p:spPr>
          <a:xfrm>
            <a:off x="1762886" y="5750648"/>
            <a:ext cx="620776" cy="42862"/>
          </a:xfrm>
          <a:custGeom>
            <a:avLst/>
            <a:gdLst/>
            <a:ahLst/>
            <a:cxnLst/>
            <a:rect l="l" t="t" r="r" b="b"/>
            <a:pathLst>
              <a:path w="620776" h="42862">
                <a:moveTo>
                  <a:pt x="0" y="42862"/>
                </a:moveTo>
                <a:lnTo>
                  <a:pt x="0" y="0"/>
                </a:lnTo>
                <a:lnTo>
                  <a:pt x="620776" y="0"/>
                </a:lnTo>
                <a:lnTo>
                  <a:pt x="620776" y="36741"/>
                </a:lnTo>
              </a:path>
            </a:pathLst>
          </a:custGeom>
          <a:ln w="12700">
            <a:solidFill>
              <a:srgbClr val="000000"/>
            </a:solidFill>
          </a:ln>
        </p:spPr>
        <p:txBody>
          <a:bodyPr wrap="square" lIns="0" tIns="0" rIns="0" bIns="0" rtlCol="0">
            <a:noAutofit/>
          </a:bodyPr>
          <a:lstStyle/>
          <a:p>
            <a:endParaRPr/>
          </a:p>
        </p:txBody>
      </p:sp>
      <p:sp>
        <p:nvSpPr>
          <p:cNvPr id="170" name="object 170"/>
          <p:cNvSpPr/>
          <p:nvPr/>
        </p:nvSpPr>
        <p:spPr>
          <a:xfrm>
            <a:off x="2067686" y="5653811"/>
            <a:ext cx="0" cy="95250"/>
          </a:xfrm>
          <a:custGeom>
            <a:avLst/>
            <a:gdLst/>
            <a:ahLst/>
            <a:cxnLst/>
            <a:rect l="l" t="t" r="r" b="b"/>
            <a:pathLst>
              <a:path h="95250">
                <a:moveTo>
                  <a:pt x="0" y="0"/>
                </a:moveTo>
                <a:lnTo>
                  <a:pt x="0" y="95249"/>
                </a:lnTo>
              </a:path>
            </a:pathLst>
          </a:custGeom>
          <a:ln w="19050">
            <a:solidFill>
              <a:srgbClr val="000000"/>
            </a:solidFill>
          </a:ln>
        </p:spPr>
        <p:txBody>
          <a:bodyPr wrap="square" lIns="0" tIns="0" rIns="0" bIns="0" rtlCol="0">
            <a:noAutofit/>
          </a:bodyPr>
          <a:lstStyle/>
          <a:p>
            <a:endParaRPr/>
          </a:p>
        </p:txBody>
      </p:sp>
      <p:sp>
        <p:nvSpPr>
          <p:cNvPr id="171" name="object 171"/>
          <p:cNvSpPr/>
          <p:nvPr/>
        </p:nvSpPr>
        <p:spPr>
          <a:xfrm>
            <a:off x="2932176" y="4213097"/>
            <a:ext cx="42799" cy="620776"/>
          </a:xfrm>
          <a:custGeom>
            <a:avLst/>
            <a:gdLst/>
            <a:ahLst/>
            <a:cxnLst/>
            <a:rect l="l" t="t" r="r" b="b"/>
            <a:pathLst>
              <a:path w="42799" h="620776">
                <a:moveTo>
                  <a:pt x="42799" y="620776"/>
                </a:moveTo>
                <a:lnTo>
                  <a:pt x="0" y="620776"/>
                </a:lnTo>
                <a:lnTo>
                  <a:pt x="0" y="0"/>
                </a:lnTo>
                <a:lnTo>
                  <a:pt x="36703" y="0"/>
                </a:lnTo>
              </a:path>
            </a:pathLst>
          </a:custGeom>
          <a:ln w="12700">
            <a:solidFill>
              <a:srgbClr val="000000"/>
            </a:solidFill>
          </a:ln>
        </p:spPr>
        <p:txBody>
          <a:bodyPr wrap="square" lIns="0" tIns="0" rIns="0" bIns="0" rtlCol="0">
            <a:noAutofit/>
          </a:bodyPr>
          <a:lstStyle/>
          <a:p>
            <a:endParaRPr/>
          </a:p>
        </p:txBody>
      </p:sp>
      <p:sp>
        <p:nvSpPr>
          <p:cNvPr id="172" name="object 172"/>
          <p:cNvSpPr/>
          <p:nvPr/>
        </p:nvSpPr>
        <p:spPr>
          <a:xfrm>
            <a:off x="2835275" y="4529073"/>
            <a:ext cx="95250" cy="0"/>
          </a:xfrm>
          <a:custGeom>
            <a:avLst/>
            <a:gdLst/>
            <a:ahLst/>
            <a:cxnLst/>
            <a:rect l="l" t="t" r="r" b="b"/>
            <a:pathLst>
              <a:path w="95250">
                <a:moveTo>
                  <a:pt x="0" y="0"/>
                </a:moveTo>
                <a:lnTo>
                  <a:pt x="95250" y="0"/>
                </a:lnTo>
              </a:path>
            </a:pathLst>
          </a:custGeom>
          <a:ln w="19050">
            <a:solidFill>
              <a:srgbClr val="000000"/>
            </a:solidFill>
          </a:ln>
        </p:spPr>
        <p:txBody>
          <a:bodyPr wrap="square" lIns="0" tIns="0" rIns="0" bIns="0" rtlCol="0">
            <a:noAutofit/>
          </a:bodyPr>
          <a:lstStyle/>
          <a:p>
            <a:endParaRPr/>
          </a:p>
        </p:txBody>
      </p:sp>
      <p:sp>
        <p:nvSpPr>
          <p:cNvPr id="173" name="object 173"/>
          <p:cNvSpPr/>
          <p:nvPr/>
        </p:nvSpPr>
        <p:spPr>
          <a:xfrm>
            <a:off x="727887" y="5744298"/>
            <a:ext cx="620725" cy="42862"/>
          </a:xfrm>
          <a:custGeom>
            <a:avLst/>
            <a:gdLst/>
            <a:ahLst/>
            <a:cxnLst/>
            <a:rect l="l" t="t" r="r" b="b"/>
            <a:pathLst>
              <a:path w="620725" h="42862">
                <a:moveTo>
                  <a:pt x="0" y="42862"/>
                </a:moveTo>
                <a:lnTo>
                  <a:pt x="0" y="0"/>
                </a:lnTo>
                <a:lnTo>
                  <a:pt x="620725" y="0"/>
                </a:lnTo>
                <a:lnTo>
                  <a:pt x="620725" y="36741"/>
                </a:lnTo>
              </a:path>
            </a:pathLst>
          </a:custGeom>
          <a:ln w="12700">
            <a:solidFill>
              <a:srgbClr val="000000"/>
            </a:solidFill>
          </a:ln>
        </p:spPr>
        <p:txBody>
          <a:bodyPr wrap="square" lIns="0" tIns="0" rIns="0" bIns="0" rtlCol="0">
            <a:noAutofit/>
          </a:bodyPr>
          <a:lstStyle/>
          <a:p>
            <a:endParaRPr/>
          </a:p>
        </p:txBody>
      </p:sp>
      <p:sp>
        <p:nvSpPr>
          <p:cNvPr id="174" name="object 174"/>
          <p:cNvSpPr/>
          <p:nvPr/>
        </p:nvSpPr>
        <p:spPr>
          <a:xfrm>
            <a:off x="1032687" y="5647461"/>
            <a:ext cx="0" cy="95250"/>
          </a:xfrm>
          <a:custGeom>
            <a:avLst/>
            <a:gdLst/>
            <a:ahLst/>
            <a:cxnLst/>
            <a:rect l="l" t="t" r="r" b="b"/>
            <a:pathLst>
              <a:path h="95250">
                <a:moveTo>
                  <a:pt x="0" y="0"/>
                </a:moveTo>
                <a:lnTo>
                  <a:pt x="0" y="95249"/>
                </a:lnTo>
              </a:path>
            </a:pathLst>
          </a:custGeom>
          <a:ln w="19050">
            <a:solidFill>
              <a:srgbClr val="000000"/>
            </a:solidFill>
          </a:ln>
        </p:spPr>
        <p:txBody>
          <a:bodyPr wrap="square" lIns="0" tIns="0" rIns="0" bIns="0" rtlCol="0">
            <a:noAutofit/>
          </a:bodyPr>
          <a:lstStyle/>
          <a:p>
            <a:endParaRPr/>
          </a:p>
        </p:txBody>
      </p:sp>
      <p:sp>
        <p:nvSpPr>
          <p:cNvPr id="175" name="object 175"/>
          <p:cNvSpPr/>
          <p:nvPr/>
        </p:nvSpPr>
        <p:spPr>
          <a:xfrm>
            <a:off x="2685160" y="5104891"/>
            <a:ext cx="476757" cy="457072"/>
          </a:xfrm>
          <a:custGeom>
            <a:avLst/>
            <a:gdLst/>
            <a:ahLst/>
            <a:cxnLst/>
            <a:rect l="l" t="t" r="r" b="b"/>
            <a:pathLst>
              <a:path w="476757" h="457073">
                <a:moveTo>
                  <a:pt x="29463" y="457072"/>
                </a:moveTo>
                <a:lnTo>
                  <a:pt x="0" y="425830"/>
                </a:lnTo>
                <a:lnTo>
                  <a:pt x="451612" y="0"/>
                </a:lnTo>
                <a:lnTo>
                  <a:pt x="476757" y="26796"/>
                </a:lnTo>
              </a:path>
            </a:pathLst>
          </a:custGeom>
          <a:ln w="12700">
            <a:solidFill>
              <a:srgbClr val="000000"/>
            </a:solidFill>
          </a:ln>
        </p:spPr>
        <p:txBody>
          <a:bodyPr wrap="square" lIns="0" tIns="0" rIns="0" bIns="0" rtlCol="0">
            <a:noAutofit/>
          </a:bodyPr>
          <a:lstStyle/>
          <a:p>
            <a:endParaRPr/>
          </a:p>
        </p:txBody>
      </p:sp>
      <p:sp>
        <p:nvSpPr>
          <p:cNvPr id="176" name="object 176"/>
          <p:cNvSpPr/>
          <p:nvPr/>
        </p:nvSpPr>
        <p:spPr>
          <a:xfrm>
            <a:off x="2840482" y="5251196"/>
            <a:ext cx="65405" cy="69341"/>
          </a:xfrm>
          <a:custGeom>
            <a:avLst/>
            <a:gdLst/>
            <a:ahLst/>
            <a:cxnLst/>
            <a:rect l="l" t="t" r="r" b="b"/>
            <a:pathLst>
              <a:path w="65405" h="69341">
                <a:moveTo>
                  <a:pt x="0" y="0"/>
                </a:moveTo>
                <a:lnTo>
                  <a:pt x="65405" y="69341"/>
                </a:lnTo>
              </a:path>
            </a:pathLst>
          </a:custGeom>
          <a:ln w="19050">
            <a:solidFill>
              <a:srgbClr val="000000"/>
            </a:solidFill>
          </a:ln>
        </p:spPr>
        <p:txBody>
          <a:bodyPr wrap="square" lIns="0" tIns="0" rIns="0" bIns="0" rtlCol="0">
            <a:noAutofit/>
          </a:bodyPr>
          <a:lstStyle/>
          <a:p>
            <a:endParaRPr/>
          </a:p>
        </p:txBody>
      </p:sp>
      <p:sp>
        <p:nvSpPr>
          <p:cNvPr id="177" name="object 177"/>
          <p:cNvSpPr/>
          <p:nvPr/>
        </p:nvSpPr>
        <p:spPr>
          <a:xfrm>
            <a:off x="1089050" y="4498847"/>
            <a:ext cx="42862" cy="620776"/>
          </a:xfrm>
          <a:custGeom>
            <a:avLst/>
            <a:gdLst/>
            <a:ahLst/>
            <a:cxnLst/>
            <a:rect l="l" t="t" r="r" b="b"/>
            <a:pathLst>
              <a:path w="42862" h="620776">
                <a:moveTo>
                  <a:pt x="0" y="0"/>
                </a:moveTo>
                <a:lnTo>
                  <a:pt x="42862" y="0"/>
                </a:lnTo>
                <a:lnTo>
                  <a:pt x="42862" y="620776"/>
                </a:lnTo>
                <a:lnTo>
                  <a:pt x="6121" y="620776"/>
                </a:lnTo>
              </a:path>
            </a:pathLst>
          </a:custGeom>
          <a:ln w="12700">
            <a:solidFill>
              <a:srgbClr val="000000"/>
            </a:solidFill>
          </a:ln>
        </p:spPr>
        <p:txBody>
          <a:bodyPr wrap="square" lIns="0" tIns="0" rIns="0" bIns="0" rtlCol="0">
            <a:noAutofit/>
          </a:bodyPr>
          <a:lstStyle/>
          <a:p>
            <a:endParaRPr/>
          </a:p>
        </p:txBody>
      </p:sp>
      <p:sp>
        <p:nvSpPr>
          <p:cNvPr id="178" name="object 178"/>
          <p:cNvSpPr/>
          <p:nvPr/>
        </p:nvSpPr>
        <p:spPr>
          <a:xfrm>
            <a:off x="1133500" y="4800472"/>
            <a:ext cx="95250" cy="0"/>
          </a:xfrm>
          <a:custGeom>
            <a:avLst/>
            <a:gdLst/>
            <a:ahLst/>
            <a:cxnLst/>
            <a:rect l="l" t="t" r="r" b="b"/>
            <a:pathLst>
              <a:path w="95250">
                <a:moveTo>
                  <a:pt x="95250" y="0"/>
                </a:moveTo>
                <a:lnTo>
                  <a:pt x="0" y="0"/>
                </a:lnTo>
              </a:path>
            </a:pathLst>
          </a:custGeom>
          <a:ln w="19050">
            <a:solidFill>
              <a:srgbClr val="000000"/>
            </a:solidFill>
          </a:ln>
        </p:spPr>
        <p:txBody>
          <a:bodyPr wrap="square" lIns="0" tIns="0" rIns="0" bIns="0" rtlCol="0">
            <a:noAutofit/>
          </a:bodyPr>
          <a:lstStyle/>
          <a:p>
            <a:endParaRPr/>
          </a:p>
        </p:txBody>
      </p:sp>
      <p:sp>
        <p:nvSpPr>
          <p:cNvPr id="179" name="object 179"/>
          <p:cNvSpPr/>
          <p:nvPr/>
        </p:nvSpPr>
        <p:spPr>
          <a:xfrm>
            <a:off x="1356486" y="3901185"/>
            <a:ext cx="620776" cy="42925"/>
          </a:xfrm>
          <a:custGeom>
            <a:avLst/>
            <a:gdLst/>
            <a:ahLst/>
            <a:cxnLst/>
            <a:rect l="l" t="t" r="r" b="b"/>
            <a:pathLst>
              <a:path w="620776" h="42925">
                <a:moveTo>
                  <a:pt x="620776" y="0"/>
                </a:moveTo>
                <a:lnTo>
                  <a:pt x="620776" y="42925"/>
                </a:lnTo>
                <a:lnTo>
                  <a:pt x="0" y="42925"/>
                </a:lnTo>
                <a:lnTo>
                  <a:pt x="0" y="6095"/>
                </a:lnTo>
              </a:path>
            </a:pathLst>
          </a:custGeom>
          <a:ln w="12700">
            <a:solidFill>
              <a:srgbClr val="000000"/>
            </a:solidFill>
          </a:ln>
        </p:spPr>
        <p:txBody>
          <a:bodyPr wrap="square" lIns="0" tIns="0" rIns="0" bIns="0" rtlCol="0">
            <a:noAutofit/>
          </a:bodyPr>
          <a:lstStyle/>
          <a:p>
            <a:endParaRPr/>
          </a:p>
        </p:txBody>
      </p:sp>
      <p:sp>
        <p:nvSpPr>
          <p:cNvPr id="180" name="object 180"/>
          <p:cNvSpPr/>
          <p:nvPr/>
        </p:nvSpPr>
        <p:spPr>
          <a:xfrm>
            <a:off x="1673986" y="3944111"/>
            <a:ext cx="0" cy="95250"/>
          </a:xfrm>
          <a:custGeom>
            <a:avLst/>
            <a:gdLst/>
            <a:ahLst/>
            <a:cxnLst/>
            <a:rect l="l" t="t" r="r" b="b"/>
            <a:pathLst>
              <a:path h="95250">
                <a:moveTo>
                  <a:pt x="0" y="95250"/>
                </a:moveTo>
                <a:lnTo>
                  <a:pt x="0" y="0"/>
                </a:lnTo>
              </a:path>
            </a:pathLst>
          </a:custGeom>
          <a:ln w="19050">
            <a:solidFill>
              <a:srgbClr val="000000"/>
            </a:solidFill>
          </a:ln>
        </p:spPr>
        <p:txBody>
          <a:bodyPr wrap="square" lIns="0" tIns="0" rIns="0" bIns="0" rtlCol="0">
            <a:noAutofit/>
          </a:bodyPr>
          <a:lstStyle/>
          <a:p>
            <a:endParaRPr/>
          </a:p>
        </p:txBody>
      </p:sp>
      <p:sp>
        <p:nvSpPr>
          <p:cNvPr id="181" name="object 181"/>
          <p:cNvSpPr/>
          <p:nvPr/>
        </p:nvSpPr>
        <p:spPr>
          <a:xfrm>
            <a:off x="1845436" y="3628135"/>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182" name="object 182"/>
          <p:cNvSpPr/>
          <p:nvPr/>
        </p:nvSpPr>
        <p:spPr>
          <a:xfrm>
            <a:off x="1442719" y="4071620"/>
            <a:ext cx="438912" cy="120142"/>
          </a:xfrm>
          <a:prstGeom prst="rect">
            <a:avLst/>
          </a:prstGeom>
          <a:blipFill>
            <a:blip r:embed="rId7" cstate="print"/>
            <a:stretch>
              <a:fillRect/>
            </a:stretch>
          </a:blipFill>
        </p:spPr>
        <p:txBody>
          <a:bodyPr wrap="square" lIns="0" tIns="0" rIns="0" bIns="0" rtlCol="0">
            <a:noAutofit/>
          </a:bodyPr>
          <a:lstStyle/>
          <a:p>
            <a:endParaRPr/>
          </a:p>
        </p:txBody>
      </p:sp>
      <p:sp>
        <p:nvSpPr>
          <p:cNvPr id="183" name="object 183"/>
          <p:cNvSpPr/>
          <p:nvPr/>
        </p:nvSpPr>
        <p:spPr>
          <a:xfrm>
            <a:off x="1442719" y="4071620"/>
            <a:ext cx="438912" cy="120142"/>
          </a:xfrm>
          <a:custGeom>
            <a:avLst/>
            <a:gdLst/>
            <a:ahLst/>
            <a:cxnLst/>
            <a:rect l="l" t="t" r="r" b="b"/>
            <a:pathLst>
              <a:path w="438912" h="120142">
                <a:moveTo>
                  <a:pt x="0" y="60070"/>
                </a:moveTo>
                <a:lnTo>
                  <a:pt x="30213" y="29583"/>
                </a:lnTo>
                <a:lnTo>
                  <a:pt x="78704" y="13940"/>
                </a:lnTo>
                <a:lnTo>
                  <a:pt x="126392" y="5632"/>
                </a:lnTo>
                <a:lnTo>
                  <a:pt x="181434" y="894"/>
                </a:lnTo>
                <a:lnTo>
                  <a:pt x="219456" y="0"/>
                </a:lnTo>
                <a:lnTo>
                  <a:pt x="239517" y="246"/>
                </a:lnTo>
                <a:lnTo>
                  <a:pt x="278042" y="2158"/>
                </a:lnTo>
                <a:lnTo>
                  <a:pt x="330658" y="8253"/>
                </a:lnTo>
                <a:lnTo>
                  <a:pt x="375178" y="17711"/>
                </a:lnTo>
                <a:lnTo>
                  <a:pt x="418269" y="34564"/>
                </a:lnTo>
                <a:lnTo>
                  <a:pt x="438912" y="60070"/>
                </a:lnTo>
                <a:lnTo>
                  <a:pt x="438006" y="65559"/>
                </a:lnTo>
                <a:lnTo>
                  <a:pt x="435341" y="70910"/>
                </a:lnTo>
                <a:lnTo>
                  <a:pt x="398392" y="94839"/>
                </a:lnTo>
                <a:lnTo>
                  <a:pt x="360155" y="106159"/>
                </a:lnTo>
                <a:lnTo>
                  <a:pt x="312464" y="114488"/>
                </a:lnTo>
                <a:lnTo>
                  <a:pt x="257444" y="119243"/>
                </a:lnTo>
                <a:lnTo>
                  <a:pt x="219456" y="120141"/>
                </a:lnTo>
                <a:lnTo>
                  <a:pt x="199375" y="119893"/>
                </a:lnTo>
                <a:lnTo>
                  <a:pt x="179805" y="119164"/>
                </a:lnTo>
                <a:lnTo>
                  <a:pt x="124941" y="114300"/>
                </a:lnTo>
                <a:lnTo>
                  <a:pt x="77490" y="105879"/>
                </a:lnTo>
                <a:lnTo>
                  <a:pt x="39566" y="94483"/>
                </a:lnTo>
                <a:lnTo>
                  <a:pt x="3275" y="70465"/>
                </a:lnTo>
                <a:lnTo>
                  <a:pt x="0" y="60070"/>
                </a:lnTo>
                <a:close/>
              </a:path>
            </a:pathLst>
          </a:custGeom>
          <a:ln w="12700">
            <a:solidFill>
              <a:srgbClr val="000000"/>
            </a:solidFill>
          </a:ln>
        </p:spPr>
        <p:txBody>
          <a:bodyPr wrap="square" lIns="0" tIns="0" rIns="0" bIns="0" rtlCol="0">
            <a:noAutofit/>
          </a:bodyPr>
          <a:lstStyle/>
          <a:p>
            <a:endParaRPr/>
          </a:p>
        </p:txBody>
      </p:sp>
      <p:sp>
        <p:nvSpPr>
          <p:cNvPr id="184" name="object 184"/>
          <p:cNvSpPr/>
          <p:nvPr/>
        </p:nvSpPr>
        <p:spPr>
          <a:xfrm>
            <a:off x="1442719" y="4057710"/>
            <a:ext cx="440931" cy="74869"/>
          </a:xfrm>
          <a:prstGeom prst="rect">
            <a:avLst/>
          </a:prstGeom>
          <a:blipFill>
            <a:blip r:embed="rId20" cstate="print"/>
            <a:stretch>
              <a:fillRect/>
            </a:stretch>
          </a:blipFill>
        </p:spPr>
        <p:txBody>
          <a:bodyPr wrap="square" lIns="0" tIns="0" rIns="0" bIns="0" rtlCol="0">
            <a:noAutofit/>
          </a:bodyPr>
          <a:lstStyle/>
          <a:p>
            <a:endParaRPr/>
          </a:p>
        </p:txBody>
      </p:sp>
      <p:sp>
        <p:nvSpPr>
          <p:cNvPr id="185" name="object 185"/>
          <p:cNvSpPr/>
          <p:nvPr/>
        </p:nvSpPr>
        <p:spPr>
          <a:xfrm>
            <a:off x="1440688" y="3975861"/>
            <a:ext cx="439674" cy="140969"/>
          </a:xfrm>
          <a:prstGeom prst="rect">
            <a:avLst/>
          </a:prstGeom>
          <a:blipFill>
            <a:blip r:embed="rId6" cstate="print"/>
            <a:stretch>
              <a:fillRect/>
            </a:stretch>
          </a:blipFill>
        </p:spPr>
        <p:txBody>
          <a:bodyPr wrap="square" lIns="0" tIns="0" rIns="0" bIns="0" rtlCol="0">
            <a:noAutofit/>
          </a:bodyPr>
          <a:lstStyle/>
          <a:p>
            <a:endParaRPr/>
          </a:p>
        </p:txBody>
      </p:sp>
      <p:sp>
        <p:nvSpPr>
          <p:cNvPr id="186" name="object 186"/>
          <p:cNvSpPr/>
          <p:nvPr/>
        </p:nvSpPr>
        <p:spPr>
          <a:xfrm>
            <a:off x="1440688" y="3975861"/>
            <a:ext cx="439674" cy="140969"/>
          </a:xfrm>
          <a:custGeom>
            <a:avLst/>
            <a:gdLst/>
            <a:ahLst/>
            <a:cxnLst/>
            <a:rect l="l" t="t" r="r" b="b"/>
            <a:pathLst>
              <a:path w="439674" h="140970">
                <a:moveTo>
                  <a:pt x="0" y="70485"/>
                </a:moveTo>
                <a:lnTo>
                  <a:pt x="29456" y="35189"/>
                </a:lnTo>
                <a:lnTo>
                  <a:pt x="76799" y="16938"/>
                </a:lnTo>
                <a:lnTo>
                  <a:pt x="123423" y="7111"/>
                </a:lnTo>
                <a:lnTo>
                  <a:pt x="177316" y="1315"/>
                </a:lnTo>
                <a:lnTo>
                  <a:pt x="216277" y="9"/>
                </a:lnTo>
                <a:lnTo>
                  <a:pt x="219837" y="0"/>
                </a:lnTo>
                <a:lnTo>
                  <a:pt x="239652" y="281"/>
                </a:lnTo>
                <a:lnTo>
                  <a:pt x="277731" y="2465"/>
                </a:lnTo>
                <a:lnTo>
                  <a:pt x="329834" y="9430"/>
                </a:lnTo>
                <a:lnTo>
                  <a:pt x="374112" y="20248"/>
                </a:lnTo>
                <a:lnTo>
                  <a:pt x="417459" y="39545"/>
                </a:lnTo>
                <a:lnTo>
                  <a:pt x="439674" y="70485"/>
                </a:lnTo>
                <a:lnTo>
                  <a:pt x="438792" y="76847"/>
                </a:lnTo>
                <a:lnTo>
                  <a:pt x="436200" y="83050"/>
                </a:lnTo>
                <a:lnTo>
                  <a:pt x="400196" y="110822"/>
                </a:lnTo>
                <a:lnTo>
                  <a:pt x="362874" y="124031"/>
                </a:lnTo>
                <a:lnTo>
                  <a:pt x="316250" y="133858"/>
                </a:lnTo>
                <a:lnTo>
                  <a:pt x="262357" y="139654"/>
                </a:lnTo>
                <a:lnTo>
                  <a:pt x="223396" y="140960"/>
                </a:lnTo>
                <a:lnTo>
                  <a:pt x="219837" y="140969"/>
                </a:lnTo>
                <a:lnTo>
                  <a:pt x="200021" y="140688"/>
                </a:lnTo>
                <a:lnTo>
                  <a:pt x="180697" y="139858"/>
                </a:lnTo>
                <a:lnTo>
                  <a:pt x="126438" y="134320"/>
                </a:lnTo>
                <a:lnTo>
                  <a:pt x="79325" y="124715"/>
                </a:lnTo>
                <a:lnTo>
                  <a:pt x="41395" y="111689"/>
                </a:lnTo>
                <a:lnTo>
                  <a:pt x="8621" y="90118"/>
                </a:lnTo>
                <a:lnTo>
                  <a:pt x="0" y="70485"/>
                </a:lnTo>
                <a:close/>
              </a:path>
            </a:pathLst>
          </a:custGeom>
          <a:ln w="12700">
            <a:solidFill>
              <a:srgbClr val="000000"/>
            </a:solidFill>
          </a:ln>
        </p:spPr>
        <p:txBody>
          <a:bodyPr wrap="square" lIns="0" tIns="0" rIns="0" bIns="0" rtlCol="0">
            <a:noAutofit/>
          </a:bodyPr>
          <a:lstStyle/>
          <a:p>
            <a:endParaRPr/>
          </a:p>
        </p:txBody>
      </p:sp>
      <p:sp>
        <p:nvSpPr>
          <p:cNvPr id="187" name="object 187"/>
          <p:cNvSpPr/>
          <p:nvPr/>
        </p:nvSpPr>
        <p:spPr>
          <a:xfrm>
            <a:off x="1528952" y="4012438"/>
            <a:ext cx="248539" cy="65278"/>
          </a:xfrm>
          <a:prstGeom prst="rect">
            <a:avLst/>
          </a:prstGeom>
          <a:blipFill>
            <a:blip cstate="print"/>
            <a:stretch>
              <a:fillRect/>
            </a:stretch>
          </a:blipFill>
        </p:spPr>
        <p:txBody>
          <a:bodyPr wrap="square" lIns="0" tIns="0" rIns="0" bIns="0" rtlCol="0">
            <a:noAutofit/>
          </a:bodyPr>
          <a:lstStyle/>
          <a:p>
            <a:endParaRPr/>
          </a:p>
        </p:txBody>
      </p:sp>
      <p:sp>
        <p:nvSpPr>
          <p:cNvPr id="188" name="object 188"/>
          <p:cNvSpPr/>
          <p:nvPr/>
        </p:nvSpPr>
        <p:spPr>
          <a:xfrm>
            <a:off x="1528952" y="4012438"/>
            <a:ext cx="248539" cy="65278"/>
          </a:xfrm>
          <a:custGeom>
            <a:avLst/>
            <a:gdLst/>
            <a:ahLst/>
            <a:cxnLst/>
            <a:rect l="l" t="t" r="r" b="b"/>
            <a:pathLst>
              <a:path w="248538" h="65277">
                <a:moveTo>
                  <a:pt x="0" y="65278"/>
                </a:moveTo>
                <a:lnTo>
                  <a:pt x="76962" y="65278"/>
                </a:lnTo>
                <a:lnTo>
                  <a:pt x="153923" y="0"/>
                </a:lnTo>
                <a:lnTo>
                  <a:pt x="248539" y="0"/>
                </a:lnTo>
              </a:path>
            </a:pathLst>
          </a:custGeom>
          <a:ln w="19049">
            <a:solidFill>
              <a:srgbClr val="000000"/>
            </a:solidFill>
          </a:ln>
        </p:spPr>
        <p:txBody>
          <a:bodyPr wrap="square" lIns="0" tIns="0" rIns="0" bIns="0" rtlCol="0">
            <a:noAutofit/>
          </a:bodyPr>
          <a:lstStyle/>
          <a:p>
            <a:endParaRPr/>
          </a:p>
        </p:txBody>
      </p:sp>
      <p:sp>
        <p:nvSpPr>
          <p:cNvPr id="189" name="object 189"/>
          <p:cNvSpPr/>
          <p:nvPr/>
        </p:nvSpPr>
        <p:spPr>
          <a:xfrm>
            <a:off x="1540255" y="4012438"/>
            <a:ext cx="226060" cy="65278"/>
          </a:xfrm>
          <a:prstGeom prst="rect">
            <a:avLst/>
          </a:prstGeom>
          <a:blipFill>
            <a:blip cstate="print"/>
            <a:stretch>
              <a:fillRect/>
            </a:stretch>
          </a:blipFill>
        </p:spPr>
        <p:txBody>
          <a:bodyPr wrap="square" lIns="0" tIns="0" rIns="0" bIns="0" rtlCol="0">
            <a:noAutofit/>
          </a:bodyPr>
          <a:lstStyle/>
          <a:p>
            <a:endParaRPr/>
          </a:p>
        </p:txBody>
      </p:sp>
      <p:sp>
        <p:nvSpPr>
          <p:cNvPr id="190" name="object 190"/>
          <p:cNvSpPr/>
          <p:nvPr/>
        </p:nvSpPr>
        <p:spPr>
          <a:xfrm>
            <a:off x="1540255" y="4012438"/>
            <a:ext cx="226060" cy="65278"/>
          </a:xfrm>
          <a:custGeom>
            <a:avLst/>
            <a:gdLst/>
            <a:ahLst/>
            <a:cxnLst/>
            <a:rect l="l" t="t" r="r" b="b"/>
            <a:pathLst>
              <a:path w="226060" h="65277">
                <a:moveTo>
                  <a:pt x="0" y="0"/>
                </a:moveTo>
                <a:lnTo>
                  <a:pt x="76962" y="0"/>
                </a:lnTo>
                <a:lnTo>
                  <a:pt x="153924" y="65278"/>
                </a:lnTo>
                <a:lnTo>
                  <a:pt x="226060" y="65278"/>
                </a:lnTo>
              </a:path>
            </a:pathLst>
          </a:custGeom>
          <a:ln w="19050">
            <a:solidFill>
              <a:srgbClr val="000000"/>
            </a:solidFill>
          </a:ln>
        </p:spPr>
        <p:txBody>
          <a:bodyPr wrap="square" lIns="0" tIns="0" rIns="0" bIns="0" rtlCol="0">
            <a:noAutofit/>
          </a:bodyPr>
          <a:lstStyle/>
          <a:p>
            <a:endParaRPr/>
          </a:p>
        </p:txBody>
      </p:sp>
      <p:sp>
        <p:nvSpPr>
          <p:cNvPr id="191" name="object 191"/>
          <p:cNvSpPr/>
          <p:nvPr/>
        </p:nvSpPr>
        <p:spPr>
          <a:xfrm>
            <a:off x="1441958" y="4042790"/>
            <a:ext cx="0" cy="94106"/>
          </a:xfrm>
          <a:custGeom>
            <a:avLst/>
            <a:gdLst/>
            <a:ahLst/>
            <a:cxnLst/>
            <a:rect l="l" t="t" r="r" b="b"/>
            <a:pathLst>
              <a:path h="94106">
                <a:moveTo>
                  <a:pt x="0" y="0"/>
                </a:moveTo>
                <a:lnTo>
                  <a:pt x="0" y="94106"/>
                </a:lnTo>
              </a:path>
            </a:pathLst>
          </a:custGeom>
          <a:ln w="12700">
            <a:solidFill>
              <a:srgbClr val="000000"/>
            </a:solidFill>
          </a:ln>
        </p:spPr>
        <p:txBody>
          <a:bodyPr wrap="square" lIns="0" tIns="0" rIns="0" bIns="0" rtlCol="0">
            <a:noAutofit/>
          </a:bodyPr>
          <a:lstStyle/>
          <a:p>
            <a:endParaRPr/>
          </a:p>
        </p:txBody>
      </p:sp>
      <p:sp>
        <p:nvSpPr>
          <p:cNvPr id="192" name="object 192"/>
          <p:cNvSpPr/>
          <p:nvPr/>
        </p:nvSpPr>
        <p:spPr>
          <a:xfrm>
            <a:off x="1880361" y="4045458"/>
            <a:ext cx="0" cy="93980"/>
          </a:xfrm>
          <a:custGeom>
            <a:avLst/>
            <a:gdLst/>
            <a:ahLst/>
            <a:cxnLst/>
            <a:rect l="l" t="t" r="r" b="b"/>
            <a:pathLst>
              <a:path h="93979">
                <a:moveTo>
                  <a:pt x="0" y="0"/>
                </a:moveTo>
                <a:lnTo>
                  <a:pt x="0" y="93980"/>
                </a:lnTo>
              </a:path>
            </a:pathLst>
          </a:custGeom>
          <a:ln w="12700">
            <a:solidFill>
              <a:srgbClr val="000000"/>
            </a:solidFill>
          </a:ln>
        </p:spPr>
        <p:txBody>
          <a:bodyPr wrap="square" lIns="0" tIns="0" rIns="0" bIns="0" rtlCol="0">
            <a:noAutofit/>
          </a:bodyPr>
          <a:lstStyle/>
          <a:p>
            <a:endParaRPr/>
          </a:p>
        </p:txBody>
      </p:sp>
      <p:sp>
        <p:nvSpPr>
          <p:cNvPr id="193" name="object 193"/>
          <p:cNvSpPr/>
          <p:nvPr/>
        </p:nvSpPr>
        <p:spPr>
          <a:xfrm>
            <a:off x="2406269" y="4484370"/>
            <a:ext cx="438912" cy="120142"/>
          </a:xfrm>
          <a:prstGeom prst="rect">
            <a:avLst/>
          </a:prstGeom>
          <a:blipFill>
            <a:blip cstate="print"/>
            <a:stretch>
              <a:fillRect/>
            </a:stretch>
          </a:blipFill>
        </p:spPr>
        <p:txBody>
          <a:bodyPr wrap="square" lIns="0" tIns="0" rIns="0" bIns="0" rtlCol="0">
            <a:noAutofit/>
          </a:bodyPr>
          <a:lstStyle/>
          <a:p>
            <a:endParaRPr/>
          </a:p>
        </p:txBody>
      </p:sp>
      <p:sp>
        <p:nvSpPr>
          <p:cNvPr id="194" name="object 194"/>
          <p:cNvSpPr/>
          <p:nvPr/>
        </p:nvSpPr>
        <p:spPr>
          <a:xfrm>
            <a:off x="2406269" y="4484370"/>
            <a:ext cx="438912" cy="120142"/>
          </a:xfrm>
          <a:custGeom>
            <a:avLst/>
            <a:gdLst/>
            <a:ahLst/>
            <a:cxnLst/>
            <a:rect l="l" t="t" r="r" b="b"/>
            <a:pathLst>
              <a:path w="438912" h="120142">
                <a:moveTo>
                  <a:pt x="0" y="60070"/>
                </a:moveTo>
                <a:lnTo>
                  <a:pt x="30241" y="29583"/>
                </a:lnTo>
                <a:lnTo>
                  <a:pt x="78756" y="13940"/>
                </a:lnTo>
                <a:lnTo>
                  <a:pt x="126447" y="5632"/>
                </a:lnTo>
                <a:lnTo>
                  <a:pt x="181467" y="894"/>
                </a:lnTo>
                <a:lnTo>
                  <a:pt x="219456" y="0"/>
                </a:lnTo>
                <a:lnTo>
                  <a:pt x="239536" y="246"/>
                </a:lnTo>
                <a:lnTo>
                  <a:pt x="278087" y="2158"/>
                </a:lnTo>
                <a:lnTo>
                  <a:pt x="330715" y="8253"/>
                </a:lnTo>
                <a:lnTo>
                  <a:pt x="375225" y="17711"/>
                </a:lnTo>
                <a:lnTo>
                  <a:pt x="418290" y="34564"/>
                </a:lnTo>
                <a:lnTo>
                  <a:pt x="438912" y="60070"/>
                </a:lnTo>
                <a:lnTo>
                  <a:pt x="438007" y="65559"/>
                </a:lnTo>
                <a:lnTo>
                  <a:pt x="435346" y="70910"/>
                </a:lnTo>
                <a:lnTo>
                  <a:pt x="398428" y="94839"/>
                </a:lnTo>
                <a:lnTo>
                  <a:pt x="360207" y="106159"/>
                </a:lnTo>
                <a:lnTo>
                  <a:pt x="312519" y="114488"/>
                </a:lnTo>
                <a:lnTo>
                  <a:pt x="257477" y="119243"/>
                </a:lnTo>
                <a:lnTo>
                  <a:pt x="219456" y="120141"/>
                </a:lnTo>
                <a:lnTo>
                  <a:pt x="199394" y="119893"/>
                </a:lnTo>
                <a:lnTo>
                  <a:pt x="179839" y="119164"/>
                </a:lnTo>
                <a:lnTo>
                  <a:pt x="124997" y="114300"/>
                </a:lnTo>
                <a:lnTo>
                  <a:pt x="77542" y="105879"/>
                </a:lnTo>
                <a:lnTo>
                  <a:pt x="39601" y="94483"/>
                </a:lnTo>
                <a:lnTo>
                  <a:pt x="3279" y="70465"/>
                </a:lnTo>
                <a:lnTo>
                  <a:pt x="0" y="60070"/>
                </a:lnTo>
                <a:close/>
              </a:path>
            </a:pathLst>
          </a:custGeom>
          <a:ln w="12700">
            <a:solidFill>
              <a:srgbClr val="000000"/>
            </a:solidFill>
          </a:ln>
        </p:spPr>
        <p:txBody>
          <a:bodyPr wrap="square" lIns="0" tIns="0" rIns="0" bIns="0" rtlCol="0">
            <a:noAutofit/>
          </a:bodyPr>
          <a:lstStyle/>
          <a:p>
            <a:endParaRPr/>
          </a:p>
        </p:txBody>
      </p:sp>
      <p:sp>
        <p:nvSpPr>
          <p:cNvPr id="195" name="object 195"/>
          <p:cNvSpPr/>
          <p:nvPr/>
        </p:nvSpPr>
        <p:spPr>
          <a:xfrm>
            <a:off x="2406269" y="4470460"/>
            <a:ext cx="440931" cy="74869"/>
          </a:xfrm>
          <a:prstGeom prst="rect">
            <a:avLst/>
          </a:prstGeom>
          <a:blipFill>
            <a:blip cstate="print"/>
            <a:stretch>
              <a:fillRect/>
            </a:stretch>
          </a:blipFill>
        </p:spPr>
        <p:txBody>
          <a:bodyPr wrap="square" lIns="0" tIns="0" rIns="0" bIns="0" rtlCol="0">
            <a:noAutofit/>
          </a:bodyPr>
          <a:lstStyle/>
          <a:p>
            <a:endParaRPr/>
          </a:p>
        </p:txBody>
      </p:sp>
      <p:sp>
        <p:nvSpPr>
          <p:cNvPr id="196" name="object 196"/>
          <p:cNvSpPr/>
          <p:nvPr/>
        </p:nvSpPr>
        <p:spPr>
          <a:xfrm>
            <a:off x="2404236" y="4388611"/>
            <a:ext cx="439674" cy="140969"/>
          </a:xfrm>
          <a:prstGeom prst="rect">
            <a:avLst/>
          </a:prstGeom>
          <a:blipFill>
            <a:blip r:embed="rId6" cstate="print"/>
            <a:stretch>
              <a:fillRect/>
            </a:stretch>
          </a:blipFill>
        </p:spPr>
        <p:txBody>
          <a:bodyPr wrap="square" lIns="0" tIns="0" rIns="0" bIns="0" rtlCol="0">
            <a:noAutofit/>
          </a:bodyPr>
          <a:lstStyle/>
          <a:p>
            <a:endParaRPr/>
          </a:p>
        </p:txBody>
      </p:sp>
      <p:sp>
        <p:nvSpPr>
          <p:cNvPr id="197" name="object 197"/>
          <p:cNvSpPr/>
          <p:nvPr/>
        </p:nvSpPr>
        <p:spPr>
          <a:xfrm>
            <a:off x="2404236" y="4388611"/>
            <a:ext cx="439674" cy="140969"/>
          </a:xfrm>
          <a:custGeom>
            <a:avLst/>
            <a:gdLst/>
            <a:ahLst/>
            <a:cxnLst/>
            <a:rect l="l" t="t" r="r" b="b"/>
            <a:pathLst>
              <a:path w="439674" h="140970">
                <a:moveTo>
                  <a:pt x="0" y="70485"/>
                </a:moveTo>
                <a:lnTo>
                  <a:pt x="29456" y="35189"/>
                </a:lnTo>
                <a:lnTo>
                  <a:pt x="76799" y="16938"/>
                </a:lnTo>
                <a:lnTo>
                  <a:pt x="123423" y="7111"/>
                </a:lnTo>
                <a:lnTo>
                  <a:pt x="177316" y="1315"/>
                </a:lnTo>
                <a:lnTo>
                  <a:pt x="216277" y="9"/>
                </a:lnTo>
                <a:lnTo>
                  <a:pt x="219837" y="0"/>
                </a:lnTo>
                <a:lnTo>
                  <a:pt x="239652" y="281"/>
                </a:lnTo>
                <a:lnTo>
                  <a:pt x="277731" y="2465"/>
                </a:lnTo>
                <a:lnTo>
                  <a:pt x="329834" y="9430"/>
                </a:lnTo>
                <a:lnTo>
                  <a:pt x="374112" y="20248"/>
                </a:lnTo>
                <a:lnTo>
                  <a:pt x="417459" y="39545"/>
                </a:lnTo>
                <a:lnTo>
                  <a:pt x="439674" y="70485"/>
                </a:lnTo>
                <a:lnTo>
                  <a:pt x="438792" y="76847"/>
                </a:lnTo>
                <a:lnTo>
                  <a:pt x="436200" y="83050"/>
                </a:lnTo>
                <a:lnTo>
                  <a:pt x="400196" y="110822"/>
                </a:lnTo>
                <a:lnTo>
                  <a:pt x="362874" y="124031"/>
                </a:lnTo>
                <a:lnTo>
                  <a:pt x="316250" y="133858"/>
                </a:lnTo>
                <a:lnTo>
                  <a:pt x="262357" y="139654"/>
                </a:lnTo>
                <a:lnTo>
                  <a:pt x="223396" y="140960"/>
                </a:lnTo>
                <a:lnTo>
                  <a:pt x="219837" y="140969"/>
                </a:lnTo>
                <a:lnTo>
                  <a:pt x="200021" y="140688"/>
                </a:lnTo>
                <a:lnTo>
                  <a:pt x="180697" y="139858"/>
                </a:lnTo>
                <a:lnTo>
                  <a:pt x="126438" y="134320"/>
                </a:lnTo>
                <a:lnTo>
                  <a:pt x="79325" y="124715"/>
                </a:lnTo>
                <a:lnTo>
                  <a:pt x="41395" y="111689"/>
                </a:lnTo>
                <a:lnTo>
                  <a:pt x="8621" y="90118"/>
                </a:lnTo>
                <a:lnTo>
                  <a:pt x="0" y="70485"/>
                </a:lnTo>
                <a:close/>
              </a:path>
            </a:pathLst>
          </a:custGeom>
          <a:ln w="12700">
            <a:solidFill>
              <a:srgbClr val="000000"/>
            </a:solidFill>
          </a:ln>
        </p:spPr>
        <p:txBody>
          <a:bodyPr wrap="square" lIns="0" tIns="0" rIns="0" bIns="0" rtlCol="0">
            <a:noAutofit/>
          </a:bodyPr>
          <a:lstStyle/>
          <a:p>
            <a:endParaRPr/>
          </a:p>
        </p:txBody>
      </p:sp>
      <p:sp>
        <p:nvSpPr>
          <p:cNvPr id="198" name="object 198"/>
          <p:cNvSpPr/>
          <p:nvPr/>
        </p:nvSpPr>
        <p:spPr>
          <a:xfrm>
            <a:off x="2492629" y="4425188"/>
            <a:ext cx="248412" cy="65278"/>
          </a:xfrm>
          <a:prstGeom prst="rect">
            <a:avLst/>
          </a:prstGeom>
          <a:blipFill>
            <a:blip r:embed="rId21" cstate="print"/>
            <a:stretch>
              <a:fillRect/>
            </a:stretch>
          </a:blipFill>
        </p:spPr>
        <p:txBody>
          <a:bodyPr wrap="square" lIns="0" tIns="0" rIns="0" bIns="0" rtlCol="0">
            <a:noAutofit/>
          </a:bodyPr>
          <a:lstStyle/>
          <a:p>
            <a:endParaRPr/>
          </a:p>
        </p:txBody>
      </p:sp>
      <p:sp>
        <p:nvSpPr>
          <p:cNvPr id="199" name="object 199"/>
          <p:cNvSpPr/>
          <p:nvPr/>
        </p:nvSpPr>
        <p:spPr>
          <a:xfrm>
            <a:off x="2492629" y="4425188"/>
            <a:ext cx="248412" cy="65278"/>
          </a:xfrm>
          <a:custGeom>
            <a:avLst/>
            <a:gdLst/>
            <a:ahLst/>
            <a:cxnLst/>
            <a:rect l="l" t="t" r="r" b="b"/>
            <a:pathLst>
              <a:path w="248412" h="65277">
                <a:moveTo>
                  <a:pt x="0" y="65278"/>
                </a:moveTo>
                <a:lnTo>
                  <a:pt x="76962" y="65278"/>
                </a:lnTo>
                <a:lnTo>
                  <a:pt x="153923" y="0"/>
                </a:lnTo>
                <a:lnTo>
                  <a:pt x="248412" y="0"/>
                </a:lnTo>
              </a:path>
            </a:pathLst>
          </a:custGeom>
          <a:ln w="19049">
            <a:solidFill>
              <a:srgbClr val="000000"/>
            </a:solidFill>
          </a:ln>
        </p:spPr>
        <p:txBody>
          <a:bodyPr wrap="square" lIns="0" tIns="0" rIns="0" bIns="0" rtlCol="0">
            <a:noAutofit/>
          </a:bodyPr>
          <a:lstStyle/>
          <a:p>
            <a:endParaRPr/>
          </a:p>
        </p:txBody>
      </p:sp>
      <p:sp>
        <p:nvSpPr>
          <p:cNvPr id="200" name="object 200"/>
          <p:cNvSpPr/>
          <p:nvPr/>
        </p:nvSpPr>
        <p:spPr>
          <a:xfrm>
            <a:off x="2503804" y="4425188"/>
            <a:ext cx="226059" cy="65278"/>
          </a:xfrm>
          <a:prstGeom prst="rect">
            <a:avLst/>
          </a:prstGeom>
          <a:blipFill>
            <a:blip r:embed="rId22" cstate="print"/>
            <a:stretch>
              <a:fillRect/>
            </a:stretch>
          </a:blipFill>
        </p:spPr>
        <p:txBody>
          <a:bodyPr wrap="square" lIns="0" tIns="0" rIns="0" bIns="0" rtlCol="0">
            <a:noAutofit/>
          </a:bodyPr>
          <a:lstStyle/>
          <a:p>
            <a:endParaRPr/>
          </a:p>
        </p:txBody>
      </p:sp>
      <p:sp>
        <p:nvSpPr>
          <p:cNvPr id="201" name="object 201"/>
          <p:cNvSpPr/>
          <p:nvPr/>
        </p:nvSpPr>
        <p:spPr>
          <a:xfrm>
            <a:off x="2503804" y="4425188"/>
            <a:ext cx="226059" cy="65278"/>
          </a:xfrm>
          <a:custGeom>
            <a:avLst/>
            <a:gdLst/>
            <a:ahLst/>
            <a:cxnLst/>
            <a:rect l="l" t="t" r="r" b="b"/>
            <a:pathLst>
              <a:path w="226059" h="65277">
                <a:moveTo>
                  <a:pt x="0" y="0"/>
                </a:moveTo>
                <a:lnTo>
                  <a:pt x="76962" y="0"/>
                </a:lnTo>
                <a:lnTo>
                  <a:pt x="153924" y="65278"/>
                </a:lnTo>
                <a:lnTo>
                  <a:pt x="226059" y="65278"/>
                </a:lnTo>
              </a:path>
            </a:pathLst>
          </a:custGeom>
          <a:ln w="19050">
            <a:solidFill>
              <a:srgbClr val="000000"/>
            </a:solidFill>
          </a:ln>
        </p:spPr>
        <p:txBody>
          <a:bodyPr wrap="square" lIns="0" tIns="0" rIns="0" bIns="0" rtlCol="0">
            <a:noAutofit/>
          </a:bodyPr>
          <a:lstStyle/>
          <a:p>
            <a:endParaRPr/>
          </a:p>
        </p:txBody>
      </p:sp>
      <p:sp>
        <p:nvSpPr>
          <p:cNvPr id="202" name="object 202"/>
          <p:cNvSpPr/>
          <p:nvPr/>
        </p:nvSpPr>
        <p:spPr>
          <a:xfrm>
            <a:off x="2405633" y="4455540"/>
            <a:ext cx="0" cy="94106"/>
          </a:xfrm>
          <a:custGeom>
            <a:avLst/>
            <a:gdLst/>
            <a:ahLst/>
            <a:cxnLst/>
            <a:rect l="l" t="t" r="r" b="b"/>
            <a:pathLst>
              <a:path h="94106">
                <a:moveTo>
                  <a:pt x="0" y="0"/>
                </a:moveTo>
                <a:lnTo>
                  <a:pt x="0" y="94106"/>
                </a:lnTo>
              </a:path>
            </a:pathLst>
          </a:custGeom>
          <a:ln w="12700">
            <a:solidFill>
              <a:srgbClr val="000000"/>
            </a:solidFill>
          </a:ln>
        </p:spPr>
        <p:txBody>
          <a:bodyPr wrap="square" lIns="0" tIns="0" rIns="0" bIns="0" rtlCol="0">
            <a:noAutofit/>
          </a:bodyPr>
          <a:lstStyle/>
          <a:p>
            <a:endParaRPr/>
          </a:p>
        </p:txBody>
      </p:sp>
      <p:sp>
        <p:nvSpPr>
          <p:cNvPr id="203" name="object 203"/>
          <p:cNvSpPr/>
          <p:nvPr/>
        </p:nvSpPr>
        <p:spPr>
          <a:xfrm>
            <a:off x="2843910" y="4458208"/>
            <a:ext cx="0" cy="93980"/>
          </a:xfrm>
          <a:custGeom>
            <a:avLst/>
            <a:gdLst/>
            <a:ahLst/>
            <a:cxnLst/>
            <a:rect l="l" t="t" r="r" b="b"/>
            <a:pathLst>
              <a:path h="93979">
                <a:moveTo>
                  <a:pt x="0" y="0"/>
                </a:moveTo>
                <a:lnTo>
                  <a:pt x="0" y="93980"/>
                </a:lnTo>
              </a:path>
            </a:pathLst>
          </a:custGeom>
          <a:ln w="12700">
            <a:solidFill>
              <a:srgbClr val="000000"/>
            </a:solidFill>
          </a:ln>
        </p:spPr>
        <p:txBody>
          <a:bodyPr wrap="square" lIns="0" tIns="0" rIns="0" bIns="0" rtlCol="0">
            <a:noAutofit/>
          </a:bodyPr>
          <a:lstStyle/>
          <a:p>
            <a:endParaRPr/>
          </a:p>
        </p:txBody>
      </p:sp>
      <p:sp>
        <p:nvSpPr>
          <p:cNvPr id="204" name="object 204"/>
          <p:cNvSpPr/>
          <p:nvPr/>
        </p:nvSpPr>
        <p:spPr>
          <a:xfrm>
            <a:off x="2947161" y="4644135"/>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205" name="object 205"/>
          <p:cNvSpPr/>
          <p:nvPr/>
        </p:nvSpPr>
        <p:spPr>
          <a:xfrm>
            <a:off x="1156969" y="4770628"/>
            <a:ext cx="451485" cy="122809"/>
          </a:xfrm>
          <a:prstGeom prst="rect">
            <a:avLst/>
          </a:prstGeom>
          <a:blipFill>
            <a:blip cstate="print"/>
            <a:stretch>
              <a:fillRect/>
            </a:stretch>
          </a:blipFill>
        </p:spPr>
        <p:txBody>
          <a:bodyPr wrap="square" lIns="0" tIns="0" rIns="0" bIns="0" rtlCol="0">
            <a:noAutofit/>
          </a:bodyPr>
          <a:lstStyle/>
          <a:p>
            <a:endParaRPr/>
          </a:p>
        </p:txBody>
      </p:sp>
      <p:sp>
        <p:nvSpPr>
          <p:cNvPr id="206" name="object 206"/>
          <p:cNvSpPr/>
          <p:nvPr/>
        </p:nvSpPr>
        <p:spPr>
          <a:xfrm>
            <a:off x="1156969" y="4770628"/>
            <a:ext cx="451485" cy="122809"/>
          </a:xfrm>
          <a:custGeom>
            <a:avLst/>
            <a:gdLst/>
            <a:ahLst/>
            <a:cxnLst/>
            <a:rect l="l" t="t" r="r" b="b"/>
            <a:pathLst>
              <a:path w="451485" h="122809">
                <a:moveTo>
                  <a:pt x="0" y="61341"/>
                </a:moveTo>
                <a:lnTo>
                  <a:pt x="29484" y="30997"/>
                </a:lnTo>
                <a:lnTo>
                  <a:pt x="76949" y="15202"/>
                </a:lnTo>
                <a:lnTo>
                  <a:pt x="123767" y="6598"/>
                </a:lnTo>
                <a:lnTo>
                  <a:pt x="177974" y="1377"/>
                </a:lnTo>
                <a:lnTo>
                  <a:pt x="217226" y="43"/>
                </a:lnTo>
                <a:lnTo>
                  <a:pt x="225806" y="0"/>
                </a:lnTo>
                <a:lnTo>
                  <a:pt x="245901" y="239"/>
                </a:lnTo>
                <a:lnTo>
                  <a:pt x="284533" y="2093"/>
                </a:lnTo>
                <a:lnTo>
                  <a:pt x="337476" y="8011"/>
                </a:lnTo>
                <a:lnTo>
                  <a:pt x="382631" y="17211"/>
                </a:lnTo>
                <a:lnTo>
                  <a:pt x="427259" y="33641"/>
                </a:lnTo>
                <a:lnTo>
                  <a:pt x="451485" y="61341"/>
                </a:lnTo>
                <a:lnTo>
                  <a:pt x="450604" y="66804"/>
                </a:lnTo>
                <a:lnTo>
                  <a:pt x="448011" y="72136"/>
                </a:lnTo>
                <a:lnTo>
                  <a:pt x="411968" y="96088"/>
                </a:lnTo>
                <a:lnTo>
                  <a:pt x="374547" y="107564"/>
                </a:lnTo>
                <a:lnTo>
                  <a:pt x="327728" y="116195"/>
                </a:lnTo>
                <a:lnTo>
                  <a:pt x="273511" y="121432"/>
                </a:lnTo>
                <a:lnTo>
                  <a:pt x="234246" y="122766"/>
                </a:lnTo>
                <a:lnTo>
                  <a:pt x="225806" y="122809"/>
                </a:lnTo>
                <a:lnTo>
                  <a:pt x="205721" y="122568"/>
                </a:lnTo>
                <a:lnTo>
                  <a:pt x="186128" y="121862"/>
                </a:lnTo>
                <a:lnTo>
                  <a:pt x="131045" y="117145"/>
                </a:lnTo>
                <a:lnTo>
                  <a:pt x="83064" y="108961"/>
                </a:lnTo>
                <a:lnTo>
                  <a:pt x="44190" y="97858"/>
                </a:lnTo>
                <a:lnTo>
                  <a:pt x="9990" y="79464"/>
                </a:lnTo>
                <a:lnTo>
                  <a:pt x="0" y="61341"/>
                </a:lnTo>
                <a:close/>
              </a:path>
            </a:pathLst>
          </a:custGeom>
          <a:ln w="12700">
            <a:solidFill>
              <a:srgbClr val="000000"/>
            </a:solidFill>
          </a:ln>
        </p:spPr>
        <p:txBody>
          <a:bodyPr wrap="square" lIns="0" tIns="0" rIns="0" bIns="0" rtlCol="0">
            <a:noAutofit/>
          </a:bodyPr>
          <a:lstStyle/>
          <a:p>
            <a:endParaRPr/>
          </a:p>
        </p:txBody>
      </p:sp>
      <p:sp>
        <p:nvSpPr>
          <p:cNvPr id="207" name="object 207"/>
          <p:cNvSpPr/>
          <p:nvPr/>
        </p:nvSpPr>
        <p:spPr>
          <a:xfrm>
            <a:off x="1156969" y="4756337"/>
            <a:ext cx="453580" cy="76520"/>
          </a:xfrm>
          <a:prstGeom prst="rect">
            <a:avLst/>
          </a:prstGeom>
          <a:blipFill>
            <a:blip cstate="print"/>
            <a:stretch>
              <a:fillRect/>
            </a:stretch>
          </a:blipFill>
        </p:spPr>
        <p:txBody>
          <a:bodyPr wrap="square" lIns="0" tIns="0" rIns="0" bIns="0" rtlCol="0">
            <a:noAutofit/>
          </a:bodyPr>
          <a:lstStyle/>
          <a:p>
            <a:endParaRPr/>
          </a:p>
        </p:txBody>
      </p:sp>
      <p:sp>
        <p:nvSpPr>
          <p:cNvPr id="208" name="object 208"/>
          <p:cNvSpPr/>
          <p:nvPr/>
        </p:nvSpPr>
        <p:spPr>
          <a:xfrm>
            <a:off x="1154938" y="4672710"/>
            <a:ext cx="452247" cy="144144"/>
          </a:xfrm>
          <a:prstGeom prst="rect">
            <a:avLst/>
          </a:prstGeom>
          <a:blipFill>
            <a:blip cstate="print"/>
            <a:stretch>
              <a:fillRect/>
            </a:stretch>
          </a:blipFill>
        </p:spPr>
        <p:txBody>
          <a:bodyPr wrap="square" lIns="0" tIns="0" rIns="0" bIns="0" rtlCol="0">
            <a:noAutofit/>
          </a:bodyPr>
          <a:lstStyle/>
          <a:p>
            <a:endParaRPr/>
          </a:p>
        </p:txBody>
      </p:sp>
      <p:sp>
        <p:nvSpPr>
          <p:cNvPr id="209" name="object 209"/>
          <p:cNvSpPr/>
          <p:nvPr/>
        </p:nvSpPr>
        <p:spPr>
          <a:xfrm>
            <a:off x="1154938" y="4672710"/>
            <a:ext cx="452247" cy="144144"/>
          </a:xfrm>
          <a:custGeom>
            <a:avLst/>
            <a:gdLst/>
            <a:ahLst/>
            <a:cxnLst/>
            <a:rect l="l" t="t" r="r" b="b"/>
            <a:pathLst>
              <a:path w="452247" h="144145">
                <a:moveTo>
                  <a:pt x="0" y="72136"/>
                </a:moveTo>
                <a:lnTo>
                  <a:pt x="28746" y="36891"/>
                </a:lnTo>
                <a:lnTo>
                  <a:pt x="75090" y="18432"/>
                </a:lnTo>
                <a:lnTo>
                  <a:pt x="120869" y="8263"/>
                </a:lnTo>
                <a:lnTo>
                  <a:pt x="173950" y="1924"/>
                </a:lnTo>
                <a:lnTo>
                  <a:pt x="212443" y="128"/>
                </a:lnTo>
                <a:lnTo>
                  <a:pt x="226059" y="0"/>
                </a:lnTo>
                <a:lnTo>
                  <a:pt x="245899" y="273"/>
                </a:lnTo>
                <a:lnTo>
                  <a:pt x="284069" y="2390"/>
                </a:lnTo>
                <a:lnTo>
                  <a:pt x="336488" y="9154"/>
                </a:lnTo>
                <a:lnTo>
                  <a:pt x="381395" y="19681"/>
                </a:lnTo>
                <a:lnTo>
                  <a:pt x="426265" y="38514"/>
                </a:lnTo>
                <a:lnTo>
                  <a:pt x="451832" y="67728"/>
                </a:lnTo>
                <a:lnTo>
                  <a:pt x="452247" y="72136"/>
                </a:lnTo>
                <a:lnTo>
                  <a:pt x="451389" y="78448"/>
                </a:lnTo>
                <a:lnTo>
                  <a:pt x="448865" y="84608"/>
                </a:lnTo>
                <a:lnTo>
                  <a:pt x="413724" y="112344"/>
                </a:lnTo>
                <a:lnTo>
                  <a:pt x="377189" y="125711"/>
                </a:lnTo>
                <a:lnTo>
                  <a:pt x="331415" y="135872"/>
                </a:lnTo>
                <a:lnTo>
                  <a:pt x="278324" y="142213"/>
                </a:lnTo>
                <a:lnTo>
                  <a:pt x="239814" y="144014"/>
                </a:lnTo>
                <a:lnTo>
                  <a:pt x="226059" y="144144"/>
                </a:lnTo>
                <a:lnTo>
                  <a:pt x="206228" y="143871"/>
                </a:lnTo>
                <a:lnTo>
                  <a:pt x="186874" y="143066"/>
                </a:lnTo>
                <a:lnTo>
                  <a:pt x="132389" y="137687"/>
                </a:lnTo>
                <a:lnTo>
                  <a:pt x="84770" y="128342"/>
                </a:lnTo>
                <a:lnTo>
                  <a:pt x="45947" y="115647"/>
                </a:lnTo>
                <a:lnTo>
                  <a:pt x="11198" y="94573"/>
                </a:lnTo>
                <a:lnTo>
                  <a:pt x="0" y="72136"/>
                </a:lnTo>
                <a:close/>
              </a:path>
            </a:pathLst>
          </a:custGeom>
          <a:ln w="12700">
            <a:solidFill>
              <a:srgbClr val="000000"/>
            </a:solidFill>
          </a:ln>
        </p:spPr>
        <p:txBody>
          <a:bodyPr wrap="square" lIns="0" tIns="0" rIns="0" bIns="0" rtlCol="0">
            <a:noAutofit/>
          </a:bodyPr>
          <a:lstStyle/>
          <a:p>
            <a:endParaRPr/>
          </a:p>
        </p:txBody>
      </p:sp>
      <p:sp>
        <p:nvSpPr>
          <p:cNvPr id="210" name="object 210"/>
          <p:cNvSpPr/>
          <p:nvPr/>
        </p:nvSpPr>
        <p:spPr>
          <a:xfrm>
            <a:off x="1245781" y="4710048"/>
            <a:ext cx="255612" cy="66801"/>
          </a:xfrm>
          <a:custGeom>
            <a:avLst/>
            <a:gdLst/>
            <a:ahLst/>
            <a:cxnLst/>
            <a:rect l="l" t="t" r="r" b="b"/>
            <a:pathLst>
              <a:path w="255612" h="66801">
                <a:moveTo>
                  <a:pt x="0" y="66801"/>
                </a:moveTo>
                <a:lnTo>
                  <a:pt x="79209" y="66801"/>
                </a:lnTo>
                <a:lnTo>
                  <a:pt x="158330" y="0"/>
                </a:lnTo>
                <a:lnTo>
                  <a:pt x="255612" y="0"/>
                </a:lnTo>
              </a:path>
            </a:pathLst>
          </a:custGeom>
          <a:ln w="19050">
            <a:solidFill>
              <a:srgbClr val="000000"/>
            </a:solidFill>
          </a:ln>
        </p:spPr>
        <p:txBody>
          <a:bodyPr wrap="square" lIns="0" tIns="0" rIns="0" bIns="0" rtlCol="0">
            <a:noAutofit/>
          </a:bodyPr>
          <a:lstStyle/>
          <a:p>
            <a:endParaRPr/>
          </a:p>
        </p:txBody>
      </p:sp>
      <p:sp>
        <p:nvSpPr>
          <p:cNvPr id="211" name="object 211"/>
          <p:cNvSpPr/>
          <p:nvPr/>
        </p:nvSpPr>
        <p:spPr>
          <a:xfrm>
            <a:off x="1257325" y="4710048"/>
            <a:ext cx="232511" cy="66801"/>
          </a:xfrm>
          <a:custGeom>
            <a:avLst/>
            <a:gdLst/>
            <a:ahLst/>
            <a:cxnLst/>
            <a:rect l="l" t="t" r="r" b="b"/>
            <a:pathLst>
              <a:path w="232511" h="66801">
                <a:moveTo>
                  <a:pt x="0" y="0"/>
                </a:moveTo>
                <a:lnTo>
                  <a:pt x="79095" y="0"/>
                </a:lnTo>
                <a:lnTo>
                  <a:pt x="158343" y="66801"/>
                </a:lnTo>
                <a:lnTo>
                  <a:pt x="232511" y="66801"/>
                </a:lnTo>
              </a:path>
            </a:pathLst>
          </a:custGeom>
          <a:ln w="19050">
            <a:solidFill>
              <a:srgbClr val="000000"/>
            </a:solidFill>
          </a:ln>
        </p:spPr>
        <p:txBody>
          <a:bodyPr wrap="square" lIns="0" tIns="0" rIns="0" bIns="0" rtlCol="0">
            <a:noAutofit/>
          </a:bodyPr>
          <a:lstStyle/>
          <a:p>
            <a:endParaRPr/>
          </a:p>
        </p:txBody>
      </p:sp>
      <p:sp>
        <p:nvSpPr>
          <p:cNvPr id="212" name="object 212"/>
          <p:cNvSpPr/>
          <p:nvPr/>
        </p:nvSpPr>
        <p:spPr>
          <a:xfrm>
            <a:off x="1156284" y="4741290"/>
            <a:ext cx="0" cy="96900"/>
          </a:xfrm>
          <a:custGeom>
            <a:avLst/>
            <a:gdLst/>
            <a:ahLst/>
            <a:cxnLst/>
            <a:rect l="l" t="t" r="r" b="b"/>
            <a:pathLst>
              <a:path h="96900">
                <a:moveTo>
                  <a:pt x="0" y="0"/>
                </a:moveTo>
                <a:lnTo>
                  <a:pt x="0" y="96900"/>
                </a:lnTo>
              </a:path>
            </a:pathLst>
          </a:custGeom>
          <a:ln w="12700">
            <a:solidFill>
              <a:srgbClr val="000000"/>
            </a:solidFill>
          </a:ln>
        </p:spPr>
        <p:txBody>
          <a:bodyPr wrap="square" lIns="0" tIns="0" rIns="0" bIns="0" rtlCol="0">
            <a:noAutofit/>
          </a:bodyPr>
          <a:lstStyle/>
          <a:p>
            <a:endParaRPr/>
          </a:p>
        </p:txBody>
      </p:sp>
      <p:sp>
        <p:nvSpPr>
          <p:cNvPr id="213" name="object 213"/>
          <p:cNvSpPr/>
          <p:nvPr/>
        </p:nvSpPr>
        <p:spPr>
          <a:xfrm>
            <a:off x="1607185" y="4743958"/>
            <a:ext cx="0" cy="95123"/>
          </a:xfrm>
          <a:custGeom>
            <a:avLst/>
            <a:gdLst/>
            <a:ahLst/>
            <a:cxnLst/>
            <a:rect l="l" t="t" r="r" b="b"/>
            <a:pathLst>
              <a:path h="95123">
                <a:moveTo>
                  <a:pt x="0" y="0"/>
                </a:moveTo>
                <a:lnTo>
                  <a:pt x="0" y="95123"/>
                </a:lnTo>
              </a:path>
            </a:pathLst>
          </a:custGeom>
          <a:ln w="12700">
            <a:solidFill>
              <a:srgbClr val="000000"/>
            </a:solidFill>
          </a:ln>
        </p:spPr>
        <p:txBody>
          <a:bodyPr wrap="square" lIns="0" tIns="0" rIns="0" bIns="0" rtlCol="0">
            <a:noAutofit/>
          </a:bodyPr>
          <a:lstStyle/>
          <a:p>
            <a:endParaRPr/>
          </a:p>
        </p:txBody>
      </p:sp>
      <p:sp>
        <p:nvSpPr>
          <p:cNvPr id="214" name="object 214"/>
          <p:cNvSpPr/>
          <p:nvPr/>
        </p:nvSpPr>
        <p:spPr>
          <a:xfrm>
            <a:off x="1799844" y="5576570"/>
            <a:ext cx="438912" cy="120103"/>
          </a:xfrm>
          <a:prstGeom prst="rect">
            <a:avLst/>
          </a:prstGeom>
          <a:blipFill>
            <a:blip cstate="print"/>
            <a:stretch>
              <a:fillRect/>
            </a:stretch>
          </a:blipFill>
        </p:spPr>
        <p:txBody>
          <a:bodyPr wrap="square" lIns="0" tIns="0" rIns="0" bIns="0" rtlCol="0">
            <a:noAutofit/>
          </a:bodyPr>
          <a:lstStyle/>
          <a:p>
            <a:endParaRPr/>
          </a:p>
        </p:txBody>
      </p:sp>
      <p:sp>
        <p:nvSpPr>
          <p:cNvPr id="215" name="object 215"/>
          <p:cNvSpPr/>
          <p:nvPr/>
        </p:nvSpPr>
        <p:spPr>
          <a:xfrm>
            <a:off x="1799844" y="5576570"/>
            <a:ext cx="438912" cy="120103"/>
          </a:xfrm>
          <a:custGeom>
            <a:avLst/>
            <a:gdLst/>
            <a:ahLst/>
            <a:cxnLst/>
            <a:rect l="l" t="t" r="r" b="b"/>
            <a:pathLst>
              <a:path w="438912" h="120103">
                <a:moveTo>
                  <a:pt x="0" y="60032"/>
                </a:moveTo>
                <a:lnTo>
                  <a:pt x="30244" y="29598"/>
                </a:lnTo>
                <a:lnTo>
                  <a:pt x="78763" y="13956"/>
                </a:lnTo>
                <a:lnTo>
                  <a:pt x="126457" y="5640"/>
                </a:lnTo>
                <a:lnTo>
                  <a:pt x="181480" y="895"/>
                </a:lnTo>
                <a:lnTo>
                  <a:pt x="219456" y="0"/>
                </a:lnTo>
                <a:lnTo>
                  <a:pt x="239537" y="247"/>
                </a:lnTo>
                <a:lnTo>
                  <a:pt x="278089" y="2163"/>
                </a:lnTo>
                <a:lnTo>
                  <a:pt x="330719" y="8266"/>
                </a:lnTo>
                <a:lnTo>
                  <a:pt x="375230" y="17731"/>
                </a:lnTo>
                <a:lnTo>
                  <a:pt x="418295" y="34580"/>
                </a:lnTo>
                <a:lnTo>
                  <a:pt x="438912" y="60032"/>
                </a:lnTo>
                <a:lnTo>
                  <a:pt x="438007" y="65525"/>
                </a:lnTo>
                <a:lnTo>
                  <a:pt x="435346" y="70879"/>
                </a:lnTo>
                <a:lnTo>
                  <a:pt x="398428" y="94812"/>
                </a:lnTo>
                <a:lnTo>
                  <a:pt x="360207" y="106129"/>
                </a:lnTo>
                <a:lnTo>
                  <a:pt x="312519" y="114454"/>
                </a:lnTo>
                <a:lnTo>
                  <a:pt x="257477" y="119206"/>
                </a:lnTo>
                <a:lnTo>
                  <a:pt x="219456" y="120103"/>
                </a:lnTo>
                <a:lnTo>
                  <a:pt x="199394" y="119856"/>
                </a:lnTo>
                <a:lnTo>
                  <a:pt x="179839" y="119126"/>
                </a:lnTo>
                <a:lnTo>
                  <a:pt x="124997" y="114266"/>
                </a:lnTo>
                <a:lnTo>
                  <a:pt x="77542" y="105849"/>
                </a:lnTo>
                <a:lnTo>
                  <a:pt x="39601" y="94456"/>
                </a:lnTo>
                <a:lnTo>
                  <a:pt x="3279" y="70433"/>
                </a:lnTo>
                <a:lnTo>
                  <a:pt x="0" y="60032"/>
                </a:lnTo>
                <a:close/>
              </a:path>
            </a:pathLst>
          </a:custGeom>
          <a:ln w="12700">
            <a:solidFill>
              <a:srgbClr val="000000"/>
            </a:solidFill>
          </a:ln>
        </p:spPr>
        <p:txBody>
          <a:bodyPr wrap="square" lIns="0" tIns="0" rIns="0" bIns="0" rtlCol="0">
            <a:noAutofit/>
          </a:bodyPr>
          <a:lstStyle/>
          <a:p>
            <a:endParaRPr/>
          </a:p>
        </p:txBody>
      </p:sp>
      <p:sp>
        <p:nvSpPr>
          <p:cNvPr id="216" name="object 216"/>
          <p:cNvSpPr/>
          <p:nvPr/>
        </p:nvSpPr>
        <p:spPr>
          <a:xfrm>
            <a:off x="1799844" y="5562597"/>
            <a:ext cx="440931" cy="74869"/>
          </a:xfrm>
          <a:prstGeom prst="rect">
            <a:avLst/>
          </a:prstGeom>
          <a:blipFill>
            <a:blip r:embed="rId23" cstate="print"/>
            <a:stretch>
              <a:fillRect/>
            </a:stretch>
          </a:blipFill>
        </p:spPr>
        <p:txBody>
          <a:bodyPr wrap="square" lIns="0" tIns="0" rIns="0" bIns="0" rtlCol="0">
            <a:noAutofit/>
          </a:bodyPr>
          <a:lstStyle/>
          <a:p>
            <a:endParaRPr/>
          </a:p>
        </p:txBody>
      </p:sp>
      <p:sp>
        <p:nvSpPr>
          <p:cNvPr id="217" name="object 217"/>
          <p:cNvSpPr/>
          <p:nvPr/>
        </p:nvSpPr>
        <p:spPr>
          <a:xfrm>
            <a:off x="1797811" y="5480811"/>
            <a:ext cx="439674" cy="140982"/>
          </a:xfrm>
          <a:prstGeom prst="rect">
            <a:avLst/>
          </a:prstGeom>
          <a:blipFill>
            <a:blip r:embed="rId24" cstate="print"/>
            <a:stretch>
              <a:fillRect/>
            </a:stretch>
          </a:blipFill>
        </p:spPr>
        <p:txBody>
          <a:bodyPr wrap="square" lIns="0" tIns="0" rIns="0" bIns="0" rtlCol="0">
            <a:noAutofit/>
          </a:bodyPr>
          <a:lstStyle/>
          <a:p>
            <a:endParaRPr/>
          </a:p>
        </p:txBody>
      </p:sp>
      <p:sp>
        <p:nvSpPr>
          <p:cNvPr id="218" name="object 218"/>
          <p:cNvSpPr/>
          <p:nvPr/>
        </p:nvSpPr>
        <p:spPr>
          <a:xfrm>
            <a:off x="1797811" y="5480811"/>
            <a:ext cx="439674" cy="140982"/>
          </a:xfrm>
          <a:custGeom>
            <a:avLst/>
            <a:gdLst/>
            <a:ahLst/>
            <a:cxnLst/>
            <a:rect l="l" t="t" r="r" b="b"/>
            <a:pathLst>
              <a:path w="439674" h="140982">
                <a:moveTo>
                  <a:pt x="0" y="70484"/>
                </a:moveTo>
                <a:lnTo>
                  <a:pt x="29456" y="35189"/>
                </a:lnTo>
                <a:lnTo>
                  <a:pt x="76799" y="16938"/>
                </a:lnTo>
                <a:lnTo>
                  <a:pt x="123423" y="7111"/>
                </a:lnTo>
                <a:lnTo>
                  <a:pt x="177316" y="1315"/>
                </a:lnTo>
                <a:lnTo>
                  <a:pt x="216277" y="9"/>
                </a:lnTo>
                <a:lnTo>
                  <a:pt x="219837" y="0"/>
                </a:lnTo>
                <a:lnTo>
                  <a:pt x="239652" y="281"/>
                </a:lnTo>
                <a:lnTo>
                  <a:pt x="277731" y="2465"/>
                </a:lnTo>
                <a:lnTo>
                  <a:pt x="329834" y="9430"/>
                </a:lnTo>
                <a:lnTo>
                  <a:pt x="374112" y="20248"/>
                </a:lnTo>
                <a:lnTo>
                  <a:pt x="417459" y="39545"/>
                </a:lnTo>
                <a:lnTo>
                  <a:pt x="439674" y="70484"/>
                </a:lnTo>
                <a:lnTo>
                  <a:pt x="438793" y="76840"/>
                </a:lnTo>
                <a:lnTo>
                  <a:pt x="436200" y="83036"/>
                </a:lnTo>
                <a:lnTo>
                  <a:pt x="400197" y="110804"/>
                </a:lnTo>
                <a:lnTo>
                  <a:pt x="362876" y="124021"/>
                </a:lnTo>
                <a:lnTo>
                  <a:pt x="316253" y="133858"/>
                </a:lnTo>
                <a:lnTo>
                  <a:pt x="262362" y="139664"/>
                </a:lnTo>
                <a:lnTo>
                  <a:pt x="223402" y="140973"/>
                </a:lnTo>
                <a:lnTo>
                  <a:pt x="219837" y="140982"/>
                </a:lnTo>
                <a:lnTo>
                  <a:pt x="200021" y="140700"/>
                </a:lnTo>
                <a:lnTo>
                  <a:pt x="180698" y="139868"/>
                </a:lnTo>
                <a:lnTo>
                  <a:pt x="126439" y="134323"/>
                </a:lnTo>
                <a:lnTo>
                  <a:pt x="79327" y="124706"/>
                </a:lnTo>
                <a:lnTo>
                  <a:pt x="41397" y="111672"/>
                </a:lnTo>
                <a:lnTo>
                  <a:pt x="8623" y="90102"/>
                </a:lnTo>
                <a:lnTo>
                  <a:pt x="0" y="70484"/>
                </a:lnTo>
                <a:close/>
              </a:path>
            </a:pathLst>
          </a:custGeom>
          <a:ln w="12699">
            <a:solidFill>
              <a:srgbClr val="000000"/>
            </a:solidFill>
          </a:ln>
        </p:spPr>
        <p:txBody>
          <a:bodyPr wrap="square" lIns="0" tIns="0" rIns="0" bIns="0" rtlCol="0">
            <a:noAutofit/>
          </a:bodyPr>
          <a:lstStyle/>
          <a:p>
            <a:endParaRPr/>
          </a:p>
        </p:txBody>
      </p:sp>
      <p:sp>
        <p:nvSpPr>
          <p:cNvPr id="219" name="object 219"/>
          <p:cNvSpPr/>
          <p:nvPr/>
        </p:nvSpPr>
        <p:spPr>
          <a:xfrm>
            <a:off x="1886204" y="5517388"/>
            <a:ext cx="248412" cy="65278"/>
          </a:xfrm>
          <a:prstGeom prst="rect">
            <a:avLst/>
          </a:prstGeom>
          <a:blipFill>
            <a:blip r:embed="rId21" cstate="print"/>
            <a:stretch>
              <a:fillRect/>
            </a:stretch>
          </a:blipFill>
        </p:spPr>
        <p:txBody>
          <a:bodyPr wrap="square" lIns="0" tIns="0" rIns="0" bIns="0" rtlCol="0">
            <a:noAutofit/>
          </a:bodyPr>
          <a:lstStyle/>
          <a:p>
            <a:endParaRPr/>
          </a:p>
        </p:txBody>
      </p:sp>
      <p:sp>
        <p:nvSpPr>
          <p:cNvPr id="220" name="object 220"/>
          <p:cNvSpPr/>
          <p:nvPr/>
        </p:nvSpPr>
        <p:spPr>
          <a:xfrm>
            <a:off x="1886204" y="5517388"/>
            <a:ext cx="248412" cy="65278"/>
          </a:xfrm>
          <a:custGeom>
            <a:avLst/>
            <a:gdLst/>
            <a:ahLst/>
            <a:cxnLst/>
            <a:rect l="l" t="t" r="r" b="b"/>
            <a:pathLst>
              <a:path w="248412" h="65277">
                <a:moveTo>
                  <a:pt x="0" y="65278"/>
                </a:moveTo>
                <a:lnTo>
                  <a:pt x="76962" y="65278"/>
                </a:lnTo>
                <a:lnTo>
                  <a:pt x="153923" y="0"/>
                </a:lnTo>
                <a:lnTo>
                  <a:pt x="248412" y="0"/>
                </a:lnTo>
              </a:path>
            </a:pathLst>
          </a:custGeom>
          <a:ln w="19050">
            <a:solidFill>
              <a:srgbClr val="000000"/>
            </a:solidFill>
          </a:ln>
        </p:spPr>
        <p:txBody>
          <a:bodyPr wrap="square" lIns="0" tIns="0" rIns="0" bIns="0" rtlCol="0">
            <a:noAutofit/>
          </a:bodyPr>
          <a:lstStyle/>
          <a:p>
            <a:endParaRPr/>
          </a:p>
        </p:txBody>
      </p:sp>
      <p:sp>
        <p:nvSpPr>
          <p:cNvPr id="221" name="object 221"/>
          <p:cNvSpPr/>
          <p:nvPr/>
        </p:nvSpPr>
        <p:spPr>
          <a:xfrm>
            <a:off x="1897379" y="5517388"/>
            <a:ext cx="226059" cy="65278"/>
          </a:xfrm>
          <a:prstGeom prst="rect">
            <a:avLst/>
          </a:prstGeom>
          <a:blipFill>
            <a:blip r:embed="rId25" cstate="print"/>
            <a:stretch>
              <a:fillRect/>
            </a:stretch>
          </a:blipFill>
        </p:spPr>
        <p:txBody>
          <a:bodyPr wrap="square" lIns="0" tIns="0" rIns="0" bIns="0" rtlCol="0">
            <a:noAutofit/>
          </a:bodyPr>
          <a:lstStyle/>
          <a:p>
            <a:endParaRPr/>
          </a:p>
        </p:txBody>
      </p:sp>
      <p:sp>
        <p:nvSpPr>
          <p:cNvPr id="222" name="object 222"/>
          <p:cNvSpPr/>
          <p:nvPr/>
        </p:nvSpPr>
        <p:spPr>
          <a:xfrm>
            <a:off x="1897379" y="5517388"/>
            <a:ext cx="226059" cy="65278"/>
          </a:xfrm>
          <a:custGeom>
            <a:avLst/>
            <a:gdLst/>
            <a:ahLst/>
            <a:cxnLst/>
            <a:rect l="l" t="t" r="r" b="b"/>
            <a:pathLst>
              <a:path w="226059" h="65277">
                <a:moveTo>
                  <a:pt x="0" y="0"/>
                </a:moveTo>
                <a:lnTo>
                  <a:pt x="76962" y="0"/>
                </a:lnTo>
                <a:lnTo>
                  <a:pt x="153924" y="65278"/>
                </a:lnTo>
                <a:lnTo>
                  <a:pt x="226059" y="65278"/>
                </a:lnTo>
              </a:path>
            </a:pathLst>
          </a:custGeom>
          <a:ln w="19050">
            <a:solidFill>
              <a:srgbClr val="000000"/>
            </a:solidFill>
          </a:ln>
        </p:spPr>
        <p:txBody>
          <a:bodyPr wrap="square" lIns="0" tIns="0" rIns="0" bIns="0" rtlCol="0">
            <a:noAutofit/>
          </a:bodyPr>
          <a:lstStyle/>
          <a:p>
            <a:endParaRPr/>
          </a:p>
        </p:txBody>
      </p:sp>
      <p:sp>
        <p:nvSpPr>
          <p:cNvPr id="223" name="object 223"/>
          <p:cNvSpPr/>
          <p:nvPr/>
        </p:nvSpPr>
        <p:spPr>
          <a:xfrm>
            <a:off x="1799208" y="5547740"/>
            <a:ext cx="0" cy="94081"/>
          </a:xfrm>
          <a:custGeom>
            <a:avLst/>
            <a:gdLst/>
            <a:ahLst/>
            <a:cxnLst/>
            <a:rect l="l" t="t" r="r" b="b"/>
            <a:pathLst>
              <a:path h="94081">
                <a:moveTo>
                  <a:pt x="0" y="0"/>
                </a:moveTo>
                <a:lnTo>
                  <a:pt x="0" y="94081"/>
                </a:lnTo>
              </a:path>
            </a:pathLst>
          </a:custGeom>
          <a:ln w="12700">
            <a:solidFill>
              <a:srgbClr val="000000"/>
            </a:solidFill>
          </a:ln>
        </p:spPr>
        <p:txBody>
          <a:bodyPr wrap="square" lIns="0" tIns="0" rIns="0" bIns="0" rtlCol="0">
            <a:noAutofit/>
          </a:bodyPr>
          <a:lstStyle/>
          <a:p>
            <a:endParaRPr/>
          </a:p>
        </p:txBody>
      </p:sp>
      <p:sp>
        <p:nvSpPr>
          <p:cNvPr id="224" name="object 224"/>
          <p:cNvSpPr/>
          <p:nvPr/>
        </p:nvSpPr>
        <p:spPr>
          <a:xfrm>
            <a:off x="2237485" y="5550408"/>
            <a:ext cx="0" cy="94030"/>
          </a:xfrm>
          <a:custGeom>
            <a:avLst/>
            <a:gdLst/>
            <a:ahLst/>
            <a:cxnLst/>
            <a:rect l="l" t="t" r="r" b="b"/>
            <a:pathLst>
              <a:path h="94030">
                <a:moveTo>
                  <a:pt x="0" y="0"/>
                </a:moveTo>
                <a:lnTo>
                  <a:pt x="0" y="94030"/>
                </a:lnTo>
              </a:path>
            </a:pathLst>
          </a:custGeom>
          <a:ln w="12700">
            <a:solidFill>
              <a:srgbClr val="000000"/>
            </a:solidFill>
          </a:ln>
        </p:spPr>
        <p:txBody>
          <a:bodyPr wrap="square" lIns="0" tIns="0" rIns="0" bIns="0" rtlCol="0">
            <a:noAutofit/>
          </a:bodyPr>
          <a:lstStyle/>
          <a:p>
            <a:endParaRPr/>
          </a:p>
        </p:txBody>
      </p:sp>
      <p:sp>
        <p:nvSpPr>
          <p:cNvPr id="225" name="object 225"/>
          <p:cNvSpPr/>
          <p:nvPr/>
        </p:nvSpPr>
        <p:spPr>
          <a:xfrm>
            <a:off x="2392045" y="5184902"/>
            <a:ext cx="451485" cy="122809"/>
          </a:xfrm>
          <a:prstGeom prst="rect">
            <a:avLst/>
          </a:prstGeom>
          <a:blipFill>
            <a:blip cstate="print"/>
            <a:stretch>
              <a:fillRect/>
            </a:stretch>
          </a:blipFill>
        </p:spPr>
        <p:txBody>
          <a:bodyPr wrap="square" lIns="0" tIns="0" rIns="0" bIns="0" rtlCol="0">
            <a:noAutofit/>
          </a:bodyPr>
          <a:lstStyle/>
          <a:p>
            <a:endParaRPr/>
          </a:p>
        </p:txBody>
      </p:sp>
      <p:sp>
        <p:nvSpPr>
          <p:cNvPr id="226" name="object 226"/>
          <p:cNvSpPr/>
          <p:nvPr/>
        </p:nvSpPr>
        <p:spPr>
          <a:xfrm>
            <a:off x="2392045" y="5184902"/>
            <a:ext cx="451485" cy="122809"/>
          </a:xfrm>
          <a:custGeom>
            <a:avLst/>
            <a:gdLst/>
            <a:ahLst/>
            <a:cxnLst/>
            <a:rect l="l" t="t" r="r" b="b"/>
            <a:pathLst>
              <a:path w="451485" h="122809">
                <a:moveTo>
                  <a:pt x="0" y="61468"/>
                </a:moveTo>
                <a:lnTo>
                  <a:pt x="29479" y="31096"/>
                </a:lnTo>
                <a:lnTo>
                  <a:pt x="76934" y="15262"/>
                </a:lnTo>
                <a:lnTo>
                  <a:pt x="123742" y="6629"/>
                </a:lnTo>
                <a:lnTo>
                  <a:pt x="177934" y="1385"/>
                </a:lnTo>
                <a:lnTo>
                  <a:pt x="217175" y="44"/>
                </a:lnTo>
                <a:lnTo>
                  <a:pt x="225806" y="0"/>
                </a:lnTo>
                <a:lnTo>
                  <a:pt x="245898" y="240"/>
                </a:lnTo>
                <a:lnTo>
                  <a:pt x="284525" y="2102"/>
                </a:lnTo>
                <a:lnTo>
                  <a:pt x="337462" y="8041"/>
                </a:lnTo>
                <a:lnTo>
                  <a:pt x="382613" y="17268"/>
                </a:lnTo>
                <a:lnTo>
                  <a:pt x="427243" y="33733"/>
                </a:lnTo>
                <a:lnTo>
                  <a:pt x="451485" y="61468"/>
                </a:lnTo>
                <a:lnTo>
                  <a:pt x="450604" y="66931"/>
                </a:lnTo>
                <a:lnTo>
                  <a:pt x="448011" y="72260"/>
                </a:lnTo>
                <a:lnTo>
                  <a:pt x="411958" y="96178"/>
                </a:lnTo>
                <a:lnTo>
                  <a:pt x="374527" y="107624"/>
                </a:lnTo>
                <a:lnTo>
                  <a:pt x="327696" y="116226"/>
                </a:lnTo>
                <a:lnTo>
                  <a:pt x="273467" y="121441"/>
                </a:lnTo>
                <a:lnTo>
                  <a:pt x="234195" y="122767"/>
                </a:lnTo>
                <a:lnTo>
                  <a:pt x="225806" y="122809"/>
                </a:lnTo>
                <a:lnTo>
                  <a:pt x="205720" y="122569"/>
                </a:lnTo>
                <a:lnTo>
                  <a:pt x="186126" y="121866"/>
                </a:lnTo>
                <a:lnTo>
                  <a:pt x="131038" y="117166"/>
                </a:lnTo>
                <a:lnTo>
                  <a:pt x="83053" y="109008"/>
                </a:lnTo>
                <a:lnTo>
                  <a:pt x="44176" y="97934"/>
                </a:lnTo>
                <a:lnTo>
                  <a:pt x="9979" y="79569"/>
                </a:lnTo>
                <a:lnTo>
                  <a:pt x="0" y="61468"/>
                </a:lnTo>
                <a:close/>
              </a:path>
            </a:pathLst>
          </a:custGeom>
          <a:ln w="12700">
            <a:solidFill>
              <a:srgbClr val="000000"/>
            </a:solidFill>
          </a:ln>
        </p:spPr>
        <p:txBody>
          <a:bodyPr wrap="square" lIns="0" tIns="0" rIns="0" bIns="0" rtlCol="0">
            <a:noAutofit/>
          </a:bodyPr>
          <a:lstStyle/>
          <a:p>
            <a:endParaRPr/>
          </a:p>
        </p:txBody>
      </p:sp>
      <p:sp>
        <p:nvSpPr>
          <p:cNvPr id="227" name="object 227"/>
          <p:cNvSpPr/>
          <p:nvPr/>
        </p:nvSpPr>
        <p:spPr>
          <a:xfrm>
            <a:off x="2392045" y="5170739"/>
            <a:ext cx="453580" cy="76520"/>
          </a:xfrm>
          <a:prstGeom prst="rect">
            <a:avLst/>
          </a:prstGeom>
          <a:blipFill>
            <a:blip cstate="print"/>
            <a:stretch>
              <a:fillRect/>
            </a:stretch>
          </a:blipFill>
        </p:spPr>
        <p:txBody>
          <a:bodyPr wrap="square" lIns="0" tIns="0" rIns="0" bIns="0" rtlCol="0">
            <a:noAutofit/>
          </a:bodyPr>
          <a:lstStyle/>
          <a:p>
            <a:endParaRPr/>
          </a:p>
        </p:txBody>
      </p:sp>
      <p:sp>
        <p:nvSpPr>
          <p:cNvPr id="228" name="object 228"/>
          <p:cNvSpPr/>
          <p:nvPr/>
        </p:nvSpPr>
        <p:spPr>
          <a:xfrm>
            <a:off x="2390013" y="5087111"/>
            <a:ext cx="452247" cy="144144"/>
          </a:xfrm>
          <a:prstGeom prst="rect">
            <a:avLst/>
          </a:prstGeom>
          <a:blipFill>
            <a:blip cstate="print"/>
            <a:stretch>
              <a:fillRect/>
            </a:stretch>
          </a:blipFill>
        </p:spPr>
        <p:txBody>
          <a:bodyPr wrap="square" lIns="0" tIns="0" rIns="0" bIns="0" rtlCol="0">
            <a:noAutofit/>
          </a:bodyPr>
          <a:lstStyle/>
          <a:p>
            <a:endParaRPr/>
          </a:p>
        </p:txBody>
      </p:sp>
      <p:sp>
        <p:nvSpPr>
          <p:cNvPr id="229" name="object 229"/>
          <p:cNvSpPr/>
          <p:nvPr/>
        </p:nvSpPr>
        <p:spPr>
          <a:xfrm>
            <a:off x="2390013" y="5087111"/>
            <a:ext cx="452247" cy="144144"/>
          </a:xfrm>
          <a:custGeom>
            <a:avLst/>
            <a:gdLst/>
            <a:ahLst/>
            <a:cxnLst/>
            <a:rect l="l" t="t" r="r" b="b"/>
            <a:pathLst>
              <a:path w="452247" h="144145">
                <a:moveTo>
                  <a:pt x="0" y="72008"/>
                </a:moveTo>
                <a:lnTo>
                  <a:pt x="28752" y="36846"/>
                </a:lnTo>
                <a:lnTo>
                  <a:pt x="75108" y="18413"/>
                </a:lnTo>
                <a:lnTo>
                  <a:pt x="120898" y="8253"/>
                </a:lnTo>
                <a:lnTo>
                  <a:pt x="173995" y="1920"/>
                </a:lnTo>
                <a:lnTo>
                  <a:pt x="212500" y="127"/>
                </a:lnTo>
                <a:lnTo>
                  <a:pt x="226060" y="0"/>
                </a:lnTo>
                <a:lnTo>
                  <a:pt x="245902" y="273"/>
                </a:lnTo>
                <a:lnTo>
                  <a:pt x="284078" y="2390"/>
                </a:lnTo>
                <a:lnTo>
                  <a:pt x="336504" y="9153"/>
                </a:lnTo>
                <a:lnTo>
                  <a:pt x="381415" y="19673"/>
                </a:lnTo>
                <a:lnTo>
                  <a:pt x="426284" y="38482"/>
                </a:lnTo>
                <a:lnTo>
                  <a:pt x="451836" y="67633"/>
                </a:lnTo>
                <a:lnTo>
                  <a:pt x="452247" y="72008"/>
                </a:lnTo>
                <a:lnTo>
                  <a:pt x="451389" y="78339"/>
                </a:lnTo>
                <a:lnTo>
                  <a:pt x="448866" y="84516"/>
                </a:lnTo>
                <a:lnTo>
                  <a:pt x="413736" y="112307"/>
                </a:lnTo>
                <a:lnTo>
                  <a:pt x="377212" y="125692"/>
                </a:lnTo>
                <a:lnTo>
                  <a:pt x="331450" y="135863"/>
                </a:lnTo>
                <a:lnTo>
                  <a:pt x="278373" y="142209"/>
                </a:lnTo>
                <a:lnTo>
                  <a:pt x="239872" y="144012"/>
                </a:lnTo>
                <a:lnTo>
                  <a:pt x="226060" y="144144"/>
                </a:lnTo>
                <a:lnTo>
                  <a:pt x="206230" y="143871"/>
                </a:lnTo>
                <a:lnTo>
                  <a:pt x="186877" y="143066"/>
                </a:lnTo>
                <a:lnTo>
                  <a:pt x="132397" y="137686"/>
                </a:lnTo>
                <a:lnTo>
                  <a:pt x="84784" y="128337"/>
                </a:lnTo>
                <a:lnTo>
                  <a:pt x="45963" y="115630"/>
                </a:lnTo>
                <a:lnTo>
                  <a:pt x="11211" y="94521"/>
                </a:lnTo>
                <a:lnTo>
                  <a:pt x="0" y="72008"/>
                </a:lnTo>
                <a:close/>
              </a:path>
            </a:pathLst>
          </a:custGeom>
          <a:ln w="12700">
            <a:solidFill>
              <a:srgbClr val="000000"/>
            </a:solidFill>
          </a:ln>
        </p:spPr>
        <p:txBody>
          <a:bodyPr wrap="square" lIns="0" tIns="0" rIns="0" bIns="0" rtlCol="0">
            <a:noAutofit/>
          </a:bodyPr>
          <a:lstStyle/>
          <a:p>
            <a:endParaRPr/>
          </a:p>
        </p:txBody>
      </p:sp>
      <p:sp>
        <p:nvSpPr>
          <p:cNvPr id="230" name="object 230"/>
          <p:cNvSpPr/>
          <p:nvPr/>
        </p:nvSpPr>
        <p:spPr>
          <a:xfrm>
            <a:off x="2480817" y="5124450"/>
            <a:ext cx="255650" cy="66675"/>
          </a:xfrm>
          <a:custGeom>
            <a:avLst/>
            <a:gdLst/>
            <a:ahLst/>
            <a:cxnLst/>
            <a:rect l="l" t="t" r="r" b="b"/>
            <a:pathLst>
              <a:path w="255650" h="66675">
                <a:moveTo>
                  <a:pt x="0" y="66675"/>
                </a:moveTo>
                <a:lnTo>
                  <a:pt x="79248" y="66675"/>
                </a:lnTo>
                <a:lnTo>
                  <a:pt x="158369" y="0"/>
                </a:lnTo>
                <a:lnTo>
                  <a:pt x="255650" y="0"/>
                </a:lnTo>
              </a:path>
            </a:pathLst>
          </a:custGeom>
          <a:ln w="19050">
            <a:solidFill>
              <a:srgbClr val="000000"/>
            </a:solidFill>
          </a:ln>
        </p:spPr>
        <p:txBody>
          <a:bodyPr wrap="square" lIns="0" tIns="0" rIns="0" bIns="0" rtlCol="0">
            <a:noAutofit/>
          </a:bodyPr>
          <a:lstStyle/>
          <a:p>
            <a:endParaRPr/>
          </a:p>
        </p:txBody>
      </p:sp>
      <p:sp>
        <p:nvSpPr>
          <p:cNvPr id="231" name="object 231"/>
          <p:cNvSpPr/>
          <p:nvPr/>
        </p:nvSpPr>
        <p:spPr>
          <a:xfrm>
            <a:off x="2492375" y="5124450"/>
            <a:ext cx="232537" cy="66675"/>
          </a:xfrm>
          <a:custGeom>
            <a:avLst/>
            <a:gdLst/>
            <a:ahLst/>
            <a:cxnLst/>
            <a:rect l="l" t="t" r="r" b="b"/>
            <a:pathLst>
              <a:path w="232537" h="66675">
                <a:moveTo>
                  <a:pt x="0" y="0"/>
                </a:moveTo>
                <a:lnTo>
                  <a:pt x="79120" y="0"/>
                </a:lnTo>
                <a:lnTo>
                  <a:pt x="158369" y="66675"/>
                </a:lnTo>
                <a:lnTo>
                  <a:pt x="232537" y="66675"/>
                </a:lnTo>
              </a:path>
            </a:pathLst>
          </a:custGeom>
          <a:ln w="19050">
            <a:solidFill>
              <a:srgbClr val="000000"/>
            </a:solidFill>
          </a:ln>
        </p:spPr>
        <p:txBody>
          <a:bodyPr wrap="square" lIns="0" tIns="0" rIns="0" bIns="0" rtlCol="0">
            <a:noAutofit/>
          </a:bodyPr>
          <a:lstStyle/>
          <a:p>
            <a:endParaRPr/>
          </a:p>
        </p:txBody>
      </p:sp>
      <p:sp>
        <p:nvSpPr>
          <p:cNvPr id="232" name="object 232"/>
          <p:cNvSpPr/>
          <p:nvPr/>
        </p:nvSpPr>
        <p:spPr>
          <a:xfrm>
            <a:off x="2391410" y="5155565"/>
            <a:ext cx="0" cy="97028"/>
          </a:xfrm>
          <a:custGeom>
            <a:avLst/>
            <a:gdLst/>
            <a:ahLst/>
            <a:cxnLst/>
            <a:rect l="l" t="t" r="r" b="b"/>
            <a:pathLst>
              <a:path h="97027">
                <a:moveTo>
                  <a:pt x="0" y="0"/>
                </a:moveTo>
                <a:lnTo>
                  <a:pt x="0" y="97028"/>
                </a:lnTo>
              </a:path>
            </a:pathLst>
          </a:custGeom>
          <a:ln w="12700">
            <a:solidFill>
              <a:srgbClr val="000000"/>
            </a:solidFill>
          </a:ln>
        </p:spPr>
        <p:txBody>
          <a:bodyPr wrap="square" lIns="0" tIns="0" rIns="0" bIns="0" rtlCol="0">
            <a:noAutofit/>
          </a:bodyPr>
          <a:lstStyle/>
          <a:p>
            <a:endParaRPr/>
          </a:p>
        </p:txBody>
      </p:sp>
      <p:sp>
        <p:nvSpPr>
          <p:cNvPr id="233" name="object 233"/>
          <p:cNvSpPr/>
          <p:nvPr/>
        </p:nvSpPr>
        <p:spPr>
          <a:xfrm>
            <a:off x="2842260" y="5158232"/>
            <a:ext cx="0" cy="95250"/>
          </a:xfrm>
          <a:custGeom>
            <a:avLst/>
            <a:gdLst/>
            <a:ahLst/>
            <a:cxnLst/>
            <a:rect l="l" t="t" r="r" b="b"/>
            <a:pathLst>
              <a:path h="95250">
                <a:moveTo>
                  <a:pt x="0" y="0"/>
                </a:moveTo>
                <a:lnTo>
                  <a:pt x="0" y="95250"/>
                </a:lnTo>
              </a:path>
            </a:pathLst>
          </a:custGeom>
          <a:ln w="12700">
            <a:solidFill>
              <a:srgbClr val="000000"/>
            </a:solidFill>
          </a:ln>
        </p:spPr>
        <p:txBody>
          <a:bodyPr wrap="square" lIns="0" tIns="0" rIns="0" bIns="0" rtlCol="0">
            <a:noAutofit/>
          </a:bodyPr>
          <a:lstStyle/>
          <a:p>
            <a:endParaRPr/>
          </a:p>
        </p:txBody>
      </p:sp>
      <p:sp>
        <p:nvSpPr>
          <p:cNvPr id="234" name="object 234"/>
          <p:cNvSpPr/>
          <p:nvPr/>
        </p:nvSpPr>
        <p:spPr>
          <a:xfrm>
            <a:off x="771144" y="5576570"/>
            <a:ext cx="438962" cy="120103"/>
          </a:xfrm>
          <a:prstGeom prst="rect">
            <a:avLst/>
          </a:prstGeom>
          <a:blipFill>
            <a:blip cstate="print"/>
            <a:stretch>
              <a:fillRect/>
            </a:stretch>
          </a:blipFill>
        </p:spPr>
        <p:txBody>
          <a:bodyPr wrap="square" lIns="0" tIns="0" rIns="0" bIns="0" rtlCol="0">
            <a:noAutofit/>
          </a:bodyPr>
          <a:lstStyle/>
          <a:p>
            <a:endParaRPr/>
          </a:p>
        </p:txBody>
      </p:sp>
      <p:sp>
        <p:nvSpPr>
          <p:cNvPr id="235" name="object 235"/>
          <p:cNvSpPr/>
          <p:nvPr/>
        </p:nvSpPr>
        <p:spPr>
          <a:xfrm>
            <a:off x="771144" y="5576570"/>
            <a:ext cx="438962" cy="120103"/>
          </a:xfrm>
          <a:custGeom>
            <a:avLst/>
            <a:gdLst/>
            <a:ahLst/>
            <a:cxnLst/>
            <a:rect l="l" t="t" r="r" b="b"/>
            <a:pathLst>
              <a:path w="438962" h="120103">
                <a:moveTo>
                  <a:pt x="0" y="60032"/>
                </a:moveTo>
                <a:lnTo>
                  <a:pt x="30233" y="29601"/>
                </a:lnTo>
                <a:lnTo>
                  <a:pt x="78741" y="13960"/>
                </a:lnTo>
                <a:lnTo>
                  <a:pt x="126432" y="5643"/>
                </a:lnTo>
                <a:lnTo>
                  <a:pt x="181459" y="897"/>
                </a:lnTo>
                <a:lnTo>
                  <a:pt x="219481" y="0"/>
                </a:lnTo>
                <a:lnTo>
                  <a:pt x="239549" y="247"/>
                </a:lnTo>
                <a:lnTo>
                  <a:pt x="278084" y="2162"/>
                </a:lnTo>
                <a:lnTo>
                  <a:pt x="330707" y="8265"/>
                </a:lnTo>
                <a:lnTo>
                  <a:pt x="375227" y="17728"/>
                </a:lnTo>
                <a:lnTo>
                  <a:pt x="418317" y="34573"/>
                </a:lnTo>
                <a:lnTo>
                  <a:pt x="438962" y="60032"/>
                </a:lnTo>
                <a:lnTo>
                  <a:pt x="438057" y="65524"/>
                </a:lnTo>
                <a:lnTo>
                  <a:pt x="435394" y="70878"/>
                </a:lnTo>
                <a:lnTo>
                  <a:pt x="398457" y="94809"/>
                </a:lnTo>
                <a:lnTo>
                  <a:pt x="360227" y="106126"/>
                </a:lnTo>
                <a:lnTo>
                  <a:pt x="312540" y="114451"/>
                </a:lnTo>
                <a:lnTo>
                  <a:pt x="257517" y="119204"/>
                </a:lnTo>
                <a:lnTo>
                  <a:pt x="219481" y="120103"/>
                </a:lnTo>
                <a:lnTo>
                  <a:pt x="199412" y="119856"/>
                </a:lnTo>
                <a:lnTo>
                  <a:pt x="179851" y="119127"/>
                </a:lnTo>
                <a:lnTo>
                  <a:pt x="124999" y="114268"/>
                </a:lnTo>
                <a:lnTo>
                  <a:pt x="77543" y="105852"/>
                </a:lnTo>
                <a:lnTo>
                  <a:pt x="39605" y="94461"/>
                </a:lnTo>
                <a:lnTo>
                  <a:pt x="3284" y="70442"/>
                </a:lnTo>
                <a:lnTo>
                  <a:pt x="0" y="60032"/>
                </a:lnTo>
                <a:close/>
              </a:path>
            </a:pathLst>
          </a:custGeom>
          <a:ln w="12699">
            <a:solidFill>
              <a:srgbClr val="000000"/>
            </a:solidFill>
          </a:ln>
        </p:spPr>
        <p:txBody>
          <a:bodyPr wrap="square" lIns="0" tIns="0" rIns="0" bIns="0" rtlCol="0">
            <a:noAutofit/>
          </a:bodyPr>
          <a:lstStyle/>
          <a:p>
            <a:endParaRPr/>
          </a:p>
        </p:txBody>
      </p:sp>
      <p:sp>
        <p:nvSpPr>
          <p:cNvPr id="236" name="object 236"/>
          <p:cNvSpPr/>
          <p:nvPr/>
        </p:nvSpPr>
        <p:spPr>
          <a:xfrm>
            <a:off x="771144" y="5562597"/>
            <a:ext cx="440931" cy="74869"/>
          </a:xfrm>
          <a:prstGeom prst="rect">
            <a:avLst/>
          </a:prstGeom>
          <a:blipFill>
            <a:blip r:embed="rId23" cstate="print"/>
            <a:stretch>
              <a:fillRect/>
            </a:stretch>
          </a:blipFill>
        </p:spPr>
        <p:txBody>
          <a:bodyPr wrap="square" lIns="0" tIns="0" rIns="0" bIns="0" rtlCol="0">
            <a:noAutofit/>
          </a:bodyPr>
          <a:lstStyle/>
          <a:p>
            <a:endParaRPr/>
          </a:p>
        </p:txBody>
      </p:sp>
      <p:sp>
        <p:nvSpPr>
          <p:cNvPr id="237" name="object 237"/>
          <p:cNvSpPr/>
          <p:nvPr/>
        </p:nvSpPr>
        <p:spPr>
          <a:xfrm>
            <a:off x="769162" y="5480811"/>
            <a:ext cx="439623" cy="140982"/>
          </a:xfrm>
          <a:prstGeom prst="rect">
            <a:avLst/>
          </a:prstGeom>
          <a:blipFill>
            <a:blip cstate="print"/>
            <a:stretch>
              <a:fillRect/>
            </a:stretch>
          </a:blipFill>
        </p:spPr>
        <p:txBody>
          <a:bodyPr wrap="square" lIns="0" tIns="0" rIns="0" bIns="0" rtlCol="0">
            <a:noAutofit/>
          </a:bodyPr>
          <a:lstStyle/>
          <a:p>
            <a:endParaRPr/>
          </a:p>
        </p:txBody>
      </p:sp>
      <p:sp>
        <p:nvSpPr>
          <p:cNvPr id="238" name="object 238"/>
          <p:cNvSpPr/>
          <p:nvPr/>
        </p:nvSpPr>
        <p:spPr>
          <a:xfrm>
            <a:off x="769162" y="5480811"/>
            <a:ext cx="439623" cy="140982"/>
          </a:xfrm>
          <a:custGeom>
            <a:avLst/>
            <a:gdLst/>
            <a:ahLst/>
            <a:cxnLst/>
            <a:rect l="l" t="t" r="r" b="b"/>
            <a:pathLst>
              <a:path w="439623" h="140982">
                <a:moveTo>
                  <a:pt x="0" y="70484"/>
                </a:moveTo>
                <a:lnTo>
                  <a:pt x="29464" y="35186"/>
                </a:lnTo>
                <a:lnTo>
                  <a:pt x="76809" y="16934"/>
                </a:lnTo>
                <a:lnTo>
                  <a:pt x="123434" y="7108"/>
                </a:lnTo>
                <a:lnTo>
                  <a:pt x="177327" y="1313"/>
                </a:lnTo>
                <a:lnTo>
                  <a:pt x="216290" y="8"/>
                </a:lnTo>
                <a:lnTo>
                  <a:pt x="219811" y="0"/>
                </a:lnTo>
                <a:lnTo>
                  <a:pt x="239627" y="282"/>
                </a:lnTo>
                <a:lnTo>
                  <a:pt x="277705" y="2466"/>
                </a:lnTo>
                <a:lnTo>
                  <a:pt x="329807" y="9432"/>
                </a:lnTo>
                <a:lnTo>
                  <a:pt x="374081" y="20252"/>
                </a:lnTo>
                <a:lnTo>
                  <a:pt x="417422" y="39553"/>
                </a:lnTo>
                <a:lnTo>
                  <a:pt x="439623" y="70484"/>
                </a:lnTo>
                <a:lnTo>
                  <a:pt x="438742" y="76840"/>
                </a:lnTo>
                <a:lnTo>
                  <a:pt x="436149" y="83038"/>
                </a:lnTo>
                <a:lnTo>
                  <a:pt x="400143" y="110807"/>
                </a:lnTo>
                <a:lnTo>
                  <a:pt x="362820" y="124025"/>
                </a:lnTo>
                <a:lnTo>
                  <a:pt x="316194" y="133862"/>
                </a:lnTo>
                <a:lnTo>
                  <a:pt x="262301" y="139666"/>
                </a:lnTo>
                <a:lnTo>
                  <a:pt x="223338" y="140973"/>
                </a:lnTo>
                <a:lnTo>
                  <a:pt x="219811" y="140982"/>
                </a:lnTo>
                <a:lnTo>
                  <a:pt x="199996" y="140700"/>
                </a:lnTo>
                <a:lnTo>
                  <a:pt x="180673" y="139868"/>
                </a:lnTo>
                <a:lnTo>
                  <a:pt x="126415" y="134321"/>
                </a:lnTo>
                <a:lnTo>
                  <a:pt x="79306" y="124703"/>
                </a:lnTo>
                <a:lnTo>
                  <a:pt x="41380" y="111666"/>
                </a:lnTo>
                <a:lnTo>
                  <a:pt x="8613" y="90093"/>
                </a:lnTo>
                <a:lnTo>
                  <a:pt x="0" y="70484"/>
                </a:lnTo>
                <a:close/>
              </a:path>
            </a:pathLst>
          </a:custGeom>
          <a:ln w="12700">
            <a:solidFill>
              <a:srgbClr val="000000"/>
            </a:solidFill>
          </a:ln>
        </p:spPr>
        <p:txBody>
          <a:bodyPr wrap="square" lIns="0" tIns="0" rIns="0" bIns="0" rtlCol="0">
            <a:noAutofit/>
          </a:bodyPr>
          <a:lstStyle/>
          <a:p>
            <a:endParaRPr/>
          </a:p>
        </p:txBody>
      </p:sp>
      <p:sp>
        <p:nvSpPr>
          <p:cNvPr id="239" name="object 239"/>
          <p:cNvSpPr/>
          <p:nvPr/>
        </p:nvSpPr>
        <p:spPr>
          <a:xfrm>
            <a:off x="857491" y="5517388"/>
            <a:ext cx="248475" cy="65278"/>
          </a:xfrm>
          <a:prstGeom prst="rect">
            <a:avLst/>
          </a:prstGeom>
          <a:blipFill>
            <a:blip cstate="print"/>
            <a:stretch>
              <a:fillRect/>
            </a:stretch>
          </a:blipFill>
        </p:spPr>
        <p:txBody>
          <a:bodyPr wrap="square" lIns="0" tIns="0" rIns="0" bIns="0" rtlCol="0">
            <a:noAutofit/>
          </a:bodyPr>
          <a:lstStyle/>
          <a:p>
            <a:endParaRPr/>
          </a:p>
        </p:txBody>
      </p:sp>
      <p:sp>
        <p:nvSpPr>
          <p:cNvPr id="240" name="object 240"/>
          <p:cNvSpPr/>
          <p:nvPr/>
        </p:nvSpPr>
        <p:spPr>
          <a:xfrm>
            <a:off x="857491" y="5517388"/>
            <a:ext cx="248475" cy="65278"/>
          </a:xfrm>
          <a:custGeom>
            <a:avLst/>
            <a:gdLst/>
            <a:ahLst/>
            <a:cxnLst/>
            <a:rect l="l" t="t" r="r" b="b"/>
            <a:pathLst>
              <a:path w="248475" h="65277">
                <a:moveTo>
                  <a:pt x="0" y="65278"/>
                </a:moveTo>
                <a:lnTo>
                  <a:pt x="76949" y="65278"/>
                </a:lnTo>
                <a:lnTo>
                  <a:pt x="153898" y="0"/>
                </a:lnTo>
                <a:lnTo>
                  <a:pt x="248475" y="0"/>
                </a:lnTo>
              </a:path>
            </a:pathLst>
          </a:custGeom>
          <a:ln w="19050">
            <a:solidFill>
              <a:srgbClr val="000000"/>
            </a:solidFill>
          </a:ln>
        </p:spPr>
        <p:txBody>
          <a:bodyPr wrap="square" lIns="0" tIns="0" rIns="0" bIns="0" rtlCol="0">
            <a:noAutofit/>
          </a:bodyPr>
          <a:lstStyle/>
          <a:p>
            <a:endParaRPr/>
          </a:p>
        </p:txBody>
      </p:sp>
      <p:sp>
        <p:nvSpPr>
          <p:cNvPr id="241" name="object 241"/>
          <p:cNvSpPr/>
          <p:nvPr/>
        </p:nvSpPr>
        <p:spPr>
          <a:xfrm>
            <a:off x="868705" y="5517388"/>
            <a:ext cx="226034" cy="65278"/>
          </a:xfrm>
          <a:prstGeom prst="rect">
            <a:avLst/>
          </a:prstGeom>
          <a:blipFill>
            <a:blip r:embed="rId26" cstate="print"/>
            <a:stretch>
              <a:fillRect/>
            </a:stretch>
          </a:blipFill>
        </p:spPr>
        <p:txBody>
          <a:bodyPr wrap="square" lIns="0" tIns="0" rIns="0" bIns="0" rtlCol="0">
            <a:noAutofit/>
          </a:bodyPr>
          <a:lstStyle/>
          <a:p>
            <a:endParaRPr/>
          </a:p>
        </p:txBody>
      </p:sp>
      <p:sp>
        <p:nvSpPr>
          <p:cNvPr id="242" name="object 242"/>
          <p:cNvSpPr/>
          <p:nvPr/>
        </p:nvSpPr>
        <p:spPr>
          <a:xfrm>
            <a:off x="868705" y="5517388"/>
            <a:ext cx="226034" cy="65278"/>
          </a:xfrm>
          <a:custGeom>
            <a:avLst/>
            <a:gdLst/>
            <a:ahLst/>
            <a:cxnLst/>
            <a:rect l="l" t="t" r="r" b="b"/>
            <a:pathLst>
              <a:path w="226034" h="65277">
                <a:moveTo>
                  <a:pt x="0" y="0"/>
                </a:moveTo>
                <a:lnTo>
                  <a:pt x="76949" y="0"/>
                </a:lnTo>
                <a:lnTo>
                  <a:pt x="153898" y="65278"/>
                </a:lnTo>
                <a:lnTo>
                  <a:pt x="226034" y="65278"/>
                </a:lnTo>
              </a:path>
            </a:pathLst>
          </a:custGeom>
          <a:ln w="19050">
            <a:solidFill>
              <a:srgbClr val="000000"/>
            </a:solidFill>
          </a:ln>
        </p:spPr>
        <p:txBody>
          <a:bodyPr wrap="square" lIns="0" tIns="0" rIns="0" bIns="0" rtlCol="0">
            <a:noAutofit/>
          </a:bodyPr>
          <a:lstStyle/>
          <a:p>
            <a:endParaRPr/>
          </a:p>
        </p:txBody>
      </p:sp>
      <p:sp>
        <p:nvSpPr>
          <p:cNvPr id="243" name="object 243"/>
          <p:cNvSpPr/>
          <p:nvPr/>
        </p:nvSpPr>
        <p:spPr>
          <a:xfrm>
            <a:off x="770483" y="5547740"/>
            <a:ext cx="0" cy="94081"/>
          </a:xfrm>
          <a:custGeom>
            <a:avLst/>
            <a:gdLst/>
            <a:ahLst/>
            <a:cxnLst/>
            <a:rect l="l" t="t" r="r" b="b"/>
            <a:pathLst>
              <a:path h="94081">
                <a:moveTo>
                  <a:pt x="0" y="0"/>
                </a:moveTo>
                <a:lnTo>
                  <a:pt x="0" y="94081"/>
                </a:lnTo>
              </a:path>
            </a:pathLst>
          </a:custGeom>
          <a:ln w="12700">
            <a:solidFill>
              <a:srgbClr val="000000"/>
            </a:solidFill>
          </a:ln>
        </p:spPr>
        <p:txBody>
          <a:bodyPr wrap="square" lIns="0" tIns="0" rIns="0" bIns="0" rtlCol="0">
            <a:noAutofit/>
          </a:bodyPr>
          <a:lstStyle/>
          <a:p>
            <a:endParaRPr/>
          </a:p>
        </p:txBody>
      </p:sp>
      <p:sp>
        <p:nvSpPr>
          <p:cNvPr id="244" name="object 244"/>
          <p:cNvSpPr/>
          <p:nvPr/>
        </p:nvSpPr>
        <p:spPr>
          <a:xfrm>
            <a:off x="1208786" y="5550408"/>
            <a:ext cx="0" cy="94030"/>
          </a:xfrm>
          <a:custGeom>
            <a:avLst/>
            <a:gdLst/>
            <a:ahLst/>
            <a:cxnLst/>
            <a:rect l="l" t="t" r="r" b="b"/>
            <a:pathLst>
              <a:path h="94030">
                <a:moveTo>
                  <a:pt x="0" y="0"/>
                </a:moveTo>
                <a:lnTo>
                  <a:pt x="0" y="94030"/>
                </a:lnTo>
              </a:path>
            </a:pathLst>
          </a:custGeom>
          <a:ln w="12700">
            <a:solidFill>
              <a:srgbClr val="000000"/>
            </a:solidFill>
          </a:ln>
        </p:spPr>
        <p:txBody>
          <a:bodyPr wrap="square" lIns="0" tIns="0" rIns="0" bIns="0" rtlCol="0">
            <a:noAutofit/>
          </a:bodyPr>
          <a:lstStyle/>
          <a:p>
            <a:endParaRPr/>
          </a:p>
        </p:txBody>
      </p:sp>
      <p:sp>
        <p:nvSpPr>
          <p:cNvPr id="245" name="object 245"/>
          <p:cNvSpPr/>
          <p:nvPr/>
        </p:nvSpPr>
        <p:spPr>
          <a:xfrm>
            <a:off x="745362" y="4421885"/>
            <a:ext cx="330200" cy="317500"/>
          </a:xfrm>
          <a:prstGeom prst="rect">
            <a:avLst/>
          </a:prstGeom>
          <a:blipFill>
            <a:blip r:embed="rId27" cstate="print"/>
            <a:stretch>
              <a:fillRect/>
            </a:stretch>
          </a:blipFill>
        </p:spPr>
        <p:txBody>
          <a:bodyPr wrap="square" lIns="0" tIns="0" rIns="0" bIns="0" rtlCol="0">
            <a:noAutofit/>
          </a:bodyPr>
          <a:lstStyle/>
          <a:p>
            <a:endParaRPr/>
          </a:p>
        </p:txBody>
      </p:sp>
      <p:sp>
        <p:nvSpPr>
          <p:cNvPr id="246" name="object 246"/>
          <p:cNvSpPr/>
          <p:nvPr/>
        </p:nvSpPr>
        <p:spPr>
          <a:xfrm>
            <a:off x="778687" y="4972811"/>
            <a:ext cx="330199" cy="317500"/>
          </a:xfrm>
          <a:prstGeom prst="rect">
            <a:avLst/>
          </a:prstGeom>
          <a:blipFill>
            <a:blip r:embed="rId27" cstate="print"/>
            <a:stretch>
              <a:fillRect/>
            </a:stretch>
          </a:blipFill>
        </p:spPr>
        <p:txBody>
          <a:bodyPr wrap="square" lIns="0" tIns="0" rIns="0" bIns="0" rtlCol="0">
            <a:noAutofit/>
          </a:bodyPr>
          <a:lstStyle/>
          <a:p>
            <a:endParaRPr/>
          </a:p>
        </p:txBody>
      </p:sp>
      <p:sp>
        <p:nvSpPr>
          <p:cNvPr id="247" name="object 247"/>
          <p:cNvSpPr/>
          <p:nvPr/>
        </p:nvSpPr>
        <p:spPr>
          <a:xfrm>
            <a:off x="467537" y="5764936"/>
            <a:ext cx="330200" cy="317500"/>
          </a:xfrm>
          <a:prstGeom prst="rect">
            <a:avLst/>
          </a:prstGeom>
          <a:blipFill>
            <a:blip r:embed="rId27" cstate="print"/>
            <a:stretch>
              <a:fillRect/>
            </a:stretch>
          </a:blipFill>
        </p:spPr>
        <p:txBody>
          <a:bodyPr wrap="square" lIns="0" tIns="0" rIns="0" bIns="0" rtlCol="0">
            <a:noAutofit/>
          </a:bodyPr>
          <a:lstStyle/>
          <a:p>
            <a:endParaRPr/>
          </a:p>
        </p:txBody>
      </p:sp>
      <p:sp>
        <p:nvSpPr>
          <p:cNvPr id="248" name="object 248"/>
          <p:cNvSpPr/>
          <p:nvPr/>
        </p:nvSpPr>
        <p:spPr>
          <a:xfrm>
            <a:off x="1526413" y="5761761"/>
            <a:ext cx="330200" cy="317500"/>
          </a:xfrm>
          <a:prstGeom prst="rect">
            <a:avLst/>
          </a:prstGeom>
          <a:blipFill>
            <a:blip r:embed="rId27" cstate="print"/>
            <a:stretch>
              <a:fillRect/>
            </a:stretch>
          </a:blipFill>
        </p:spPr>
        <p:txBody>
          <a:bodyPr wrap="square" lIns="0" tIns="0" rIns="0" bIns="0" rtlCol="0">
            <a:noAutofit/>
          </a:bodyPr>
          <a:lstStyle/>
          <a:p>
            <a:endParaRPr/>
          </a:p>
        </p:txBody>
      </p:sp>
      <p:sp>
        <p:nvSpPr>
          <p:cNvPr id="249" name="object 249"/>
          <p:cNvSpPr/>
          <p:nvPr/>
        </p:nvSpPr>
        <p:spPr>
          <a:xfrm>
            <a:off x="2702686" y="5534748"/>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250" name="object 250"/>
          <p:cNvSpPr/>
          <p:nvPr/>
        </p:nvSpPr>
        <p:spPr>
          <a:xfrm>
            <a:off x="3140836" y="5115686"/>
            <a:ext cx="330200" cy="317500"/>
          </a:xfrm>
          <a:prstGeom prst="rect">
            <a:avLst/>
          </a:prstGeom>
          <a:blipFill>
            <a:blip r:embed="rId3" cstate="print"/>
            <a:stretch>
              <a:fillRect/>
            </a:stretch>
          </a:blipFill>
        </p:spPr>
        <p:txBody>
          <a:bodyPr wrap="square" lIns="0" tIns="0" rIns="0" bIns="0" rtlCol="0">
            <a:noAutofit/>
          </a:bodyPr>
          <a:lstStyle/>
          <a:p>
            <a:endParaRPr/>
          </a:p>
        </p:txBody>
      </p:sp>
      <p:sp>
        <p:nvSpPr>
          <p:cNvPr id="251" name="object 251"/>
          <p:cNvSpPr/>
          <p:nvPr/>
        </p:nvSpPr>
        <p:spPr>
          <a:xfrm>
            <a:off x="1213662" y="3639248"/>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252" name="object 252"/>
          <p:cNvSpPr/>
          <p:nvPr/>
        </p:nvSpPr>
        <p:spPr>
          <a:xfrm>
            <a:off x="1234478" y="3828054"/>
            <a:ext cx="195922" cy="55839"/>
          </a:xfrm>
          <a:custGeom>
            <a:avLst/>
            <a:gdLst/>
            <a:ahLst/>
            <a:cxnLst/>
            <a:rect l="l" t="t" r="r" b="b"/>
            <a:pathLst>
              <a:path w="195922" h="55839">
                <a:moveTo>
                  <a:pt x="0" y="38333"/>
                </a:moveTo>
                <a:lnTo>
                  <a:pt x="38622" y="12999"/>
                </a:lnTo>
                <a:lnTo>
                  <a:pt x="90350" y="2568"/>
                </a:lnTo>
                <a:lnTo>
                  <a:pt x="132652" y="0"/>
                </a:lnTo>
                <a:lnTo>
                  <a:pt x="149231" y="535"/>
                </a:lnTo>
                <a:lnTo>
                  <a:pt x="192527" y="11670"/>
                </a:lnTo>
                <a:lnTo>
                  <a:pt x="195922" y="17505"/>
                </a:lnTo>
                <a:lnTo>
                  <a:pt x="194589" y="22755"/>
                </a:lnTo>
                <a:lnTo>
                  <a:pt x="189712" y="28058"/>
                </a:lnTo>
                <a:lnTo>
                  <a:pt x="141732" y="47053"/>
                </a:lnTo>
                <a:lnTo>
                  <a:pt x="100799" y="53827"/>
                </a:lnTo>
                <a:lnTo>
                  <a:pt x="81466" y="55364"/>
                </a:lnTo>
                <a:lnTo>
                  <a:pt x="63321" y="55839"/>
                </a:lnTo>
                <a:lnTo>
                  <a:pt x="19730" y="51435"/>
                </a:lnTo>
                <a:lnTo>
                  <a:pt x="0" y="38333"/>
                </a:lnTo>
                <a:close/>
              </a:path>
            </a:pathLst>
          </a:custGeom>
          <a:ln w="9525">
            <a:solidFill>
              <a:srgbClr val="CC0000"/>
            </a:solidFill>
          </a:ln>
        </p:spPr>
        <p:txBody>
          <a:bodyPr wrap="square" lIns="0" tIns="0" rIns="0" bIns="0" rtlCol="0">
            <a:noAutofit/>
          </a:bodyPr>
          <a:lstStyle/>
          <a:p>
            <a:endParaRPr/>
          </a:p>
        </p:txBody>
      </p:sp>
      <p:sp>
        <p:nvSpPr>
          <p:cNvPr id="253" name="object 253"/>
          <p:cNvSpPr/>
          <p:nvPr/>
        </p:nvSpPr>
        <p:spPr>
          <a:xfrm>
            <a:off x="1253261" y="3673728"/>
            <a:ext cx="171297" cy="145922"/>
          </a:xfrm>
          <a:custGeom>
            <a:avLst/>
            <a:gdLst/>
            <a:ahLst/>
            <a:cxnLst/>
            <a:rect l="l" t="t" r="r" b="b"/>
            <a:pathLst>
              <a:path w="171297" h="145923">
                <a:moveTo>
                  <a:pt x="0" y="0"/>
                </a:moveTo>
                <a:lnTo>
                  <a:pt x="35153" y="145923"/>
                </a:lnTo>
                <a:lnTo>
                  <a:pt x="171297" y="117475"/>
                </a:lnTo>
                <a:lnTo>
                  <a:pt x="139039" y="2286"/>
                </a:lnTo>
                <a:lnTo>
                  <a:pt x="0" y="0"/>
                </a:lnTo>
                <a:close/>
              </a:path>
            </a:pathLst>
          </a:custGeom>
          <a:solidFill>
            <a:srgbClr val="FF0000"/>
          </a:solidFill>
        </p:spPr>
        <p:txBody>
          <a:bodyPr wrap="square" lIns="0" tIns="0" rIns="0" bIns="0" rtlCol="0">
            <a:noAutofit/>
          </a:bodyPr>
          <a:lstStyle/>
          <a:p>
            <a:endParaRPr/>
          </a:p>
        </p:txBody>
      </p:sp>
      <p:sp>
        <p:nvSpPr>
          <p:cNvPr id="254" name="object 254"/>
          <p:cNvSpPr/>
          <p:nvPr/>
        </p:nvSpPr>
        <p:spPr>
          <a:xfrm>
            <a:off x="1253261" y="3673728"/>
            <a:ext cx="171297" cy="145922"/>
          </a:xfrm>
          <a:custGeom>
            <a:avLst/>
            <a:gdLst/>
            <a:ahLst/>
            <a:cxnLst/>
            <a:rect l="l" t="t" r="r" b="b"/>
            <a:pathLst>
              <a:path w="171297" h="145923">
                <a:moveTo>
                  <a:pt x="0" y="0"/>
                </a:moveTo>
                <a:lnTo>
                  <a:pt x="139039" y="2286"/>
                </a:lnTo>
                <a:lnTo>
                  <a:pt x="171297" y="117475"/>
                </a:lnTo>
                <a:lnTo>
                  <a:pt x="35153" y="145923"/>
                </a:lnTo>
                <a:lnTo>
                  <a:pt x="0" y="0"/>
                </a:lnTo>
                <a:close/>
              </a:path>
            </a:pathLst>
          </a:custGeom>
          <a:ln w="9525">
            <a:solidFill>
              <a:srgbClr val="FF0000"/>
            </a:solidFill>
          </a:ln>
        </p:spPr>
        <p:txBody>
          <a:bodyPr wrap="square" lIns="0" tIns="0" rIns="0" bIns="0" rtlCol="0">
            <a:noAutofit/>
          </a:bodyPr>
          <a:lstStyle/>
          <a:p>
            <a:endParaRPr/>
          </a:p>
        </p:txBody>
      </p:sp>
      <p:sp>
        <p:nvSpPr>
          <p:cNvPr id="255" name="object 255"/>
          <p:cNvSpPr/>
          <p:nvPr/>
        </p:nvSpPr>
        <p:spPr>
          <a:xfrm>
            <a:off x="1244980" y="3823461"/>
            <a:ext cx="264287" cy="100456"/>
          </a:xfrm>
          <a:custGeom>
            <a:avLst/>
            <a:gdLst/>
            <a:ahLst/>
            <a:cxnLst/>
            <a:rect l="l" t="t" r="r" b="b"/>
            <a:pathLst>
              <a:path w="264287" h="100456">
                <a:moveTo>
                  <a:pt x="0" y="57404"/>
                </a:moveTo>
                <a:lnTo>
                  <a:pt x="214630" y="0"/>
                </a:lnTo>
                <a:lnTo>
                  <a:pt x="264287" y="23875"/>
                </a:lnTo>
                <a:lnTo>
                  <a:pt x="53975" y="100456"/>
                </a:lnTo>
                <a:lnTo>
                  <a:pt x="0" y="57404"/>
                </a:lnTo>
                <a:close/>
              </a:path>
            </a:pathLst>
          </a:custGeom>
          <a:ln w="12700">
            <a:solidFill>
              <a:srgbClr val="FF0000"/>
            </a:solidFill>
          </a:ln>
        </p:spPr>
        <p:txBody>
          <a:bodyPr wrap="square" lIns="0" tIns="0" rIns="0" bIns="0" rtlCol="0">
            <a:noAutofit/>
          </a:bodyPr>
          <a:lstStyle/>
          <a:p>
            <a:endParaRPr/>
          </a:p>
        </p:txBody>
      </p:sp>
      <p:sp>
        <p:nvSpPr>
          <p:cNvPr id="256" name="object 256"/>
          <p:cNvSpPr/>
          <p:nvPr/>
        </p:nvSpPr>
        <p:spPr>
          <a:xfrm>
            <a:off x="1221041" y="3652265"/>
            <a:ext cx="216344" cy="192531"/>
          </a:xfrm>
          <a:custGeom>
            <a:avLst/>
            <a:gdLst/>
            <a:ahLst/>
            <a:cxnLst/>
            <a:rect l="l" t="t" r="r" b="b"/>
            <a:pathLst>
              <a:path w="216344" h="192531">
                <a:moveTo>
                  <a:pt x="0" y="0"/>
                </a:moveTo>
                <a:lnTo>
                  <a:pt x="184213" y="14223"/>
                </a:lnTo>
                <a:lnTo>
                  <a:pt x="216344" y="149732"/>
                </a:lnTo>
                <a:lnTo>
                  <a:pt x="54038" y="192531"/>
                </a:lnTo>
                <a:lnTo>
                  <a:pt x="0" y="0"/>
                </a:lnTo>
                <a:close/>
              </a:path>
            </a:pathLst>
          </a:custGeom>
          <a:ln w="19050">
            <a:solidFill>
              <a:srgbClr val="FF0000"/>
            </a:solidFill>
          </a:ln>
        </p:spPr>
        <p:txBody>
          <a:bodyPr wrap="square" lIns="0" tIns="0" rIns="0" bIns="0" rtlCol="0">
            <a:noAutofit/>
          </a:bodyPr>
          <a:lstStyle/>
          <a:p>
            <a:endParaRPr/>
          </a:p>
        </p:txBody>
      </p:sp>
      <p:sp>
        <p:nvSpPr>
          <p:cNvPr id="257" name="object 257"/>
          <p:cNvSpPr/>
          <p:nvPr/>
        </p:nvSpPr>
        <p:spPr>
          <a:xfrm>
            <a:off x="1268920" y="3681095"/>
            <a:ext cx="114537" cy="84715"/>
          </a:xfrm>
          <a:custGeom>
            <a:avLst/>
            <a:gdLst/>
            <a:ahLst/>
            <a:cxnLst/>
            <a:rect l="l" t="t" r="r" b="b"/>
            <a:pathLst>
              <a:path w="114537" h="84715">
                <a:moveTo>
                  <a:pt x="0" y="0"/>
                </a:moveTo>
                <a:lnTo>
                  <a:pt x="16808" y="84715"/>
                </a:lnTo>
                <a:lnTo>
                  <a:pt x="18024" y="79029"/>
                </a:lnTo>
                <a:lnTo>
                  <a:pt x="19245" y="69791"/>
                </a:lnTo>
                <a:lnTo>
                  <a:pt x="21592" y="58226"/>
                </a:lnTo>
                <a:lnTo>
                  <a:pt x="46581" y="21828"/>
                </a:lnTo>
                <a:lnTo>
                  <a:pt x="89548" y="6648"/>
                </a:lnTo>
                <a:lnTo>
                  <a:pt x="109860" y="4925"/>
                </a:lnTo>
                <a:lnTo>
                  <a:pt x="114537" y="4537"/>
                </a:lnTo>
                <a:lnTo>
                  <a:pt x="114236" y="3555"/>
                </a:lnTo>
                <a:lnTo>
                  <a:pt x="0" y="0"/>
                </a:lnTo>
                <a:close/>
              </a:path>
            </a:pathLst>
          </a:custGeom>
          <a:solidFill>
            <a:srgbClr val="FFFFFF"/>
          </a:solidFill>
        </p:spPr>
        <p:txBody>
          <a:bodyPr wrap="square" lIns="0" tIns="0" rIns="0" bIns="0" rtlCol="0">
            <a:noAutofit/>
          </a:bodyPr>
          <a:lstStyle/>
          <a:p>
            <a:endParaRPr/>
          </a:p>
        </p:txBody>
      </p:sp>
      <p:sp>
        <p:nvSpPr>
          <p:cNvPr id="258" name="object 258"/>
          <p:cNvSpPr/>
          <p:nvPr/>
        </p:nvSpPr>
        <p:spPr>
          <a:xfrm>
            <a:off x="1254937" y="5764936"/>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259" name="object 259"/>
          <p:cNvSpPr/>
          <p:nvPr/>
        </p:nvSpPr>
        <p:spPr>
          <a:xfrm>
            <a:off x="1275714" y="5953714"/>
            <a:ext cx="195960" cy="55861"/>
          </a:xfrm>
          <a:custGeom>
            <a:avLst/>
            <a:gdLst/>
            <a:ahLst/>
            <a:cxnLst/>
            <a:rect l="l" t="t" r="r" b="b"/>
            <a:pathLst>
              <a:path w="195960" h="55861">
                <a:moveTo>
                  <a:pt x="0" y="38373"/>
                </a:moveTo>
                <a:lnTo>
                  <a:pt x="38619" y="12985"/>
                </a:lnTo>
                <a:lnTo>
                  <a:pt x="90329" y="2595"/>
                </a:lnTo>
                <a:lnTo>
                  <a:pt x="132683" y="0"/>
                </a:lnTo>
                <a:lnTo>
                  <a:pt x="149260" y="532"/>
                </a:lnTo>
                <a:lnTo>
                  <a:pt x="192558" y="11657"/>
                </a:lnTo>
                <a:lnTo>
                  <a:pt x="195960" y="17482"/>
                </a:lnTo>
                <a:lnTo>
                  <a:pt x="194627" y="22751"/>
                </a:lnTo>
                <a:lnTo>
                  <a:pt x="189751" y="28062"/>
                </a:lnTo>
                <a:lnTo>
                  <a:pt x="141778" y="47039"/>
                </a:lnTo>
                <a:lnTo>
                  <a:pt x="100837" y="53829"/>
                </a:lnTo>
                <a:lnTo>
                  <a:pt x="81513" y="55380"/>
                </a:lnTo>
                <a:lnTo>
                  <a:pt x="63372" y="55861"/>
                </a:lnTo>
                <a:lnTo>
                  <a:pt x="19771" y="51462"/>
                </a:lnTo>
                <a:lnTo>
                  <a:pt x="0" y="38373"/>
                </a:lnTo>
                <a:close/>
              </a:path>
            </a:pathLst>
          </a:custGeom>
          <a:ln w="9525">
            <a:solidFill>
              <a:srgbClr val="CC0000"/>
            </a:solidFill>
          </a:ln>
        </p:spPr>
        <p:txBody>
          <a:bodyPr wrap="square" lIns="0" tIns="0" rIns="0" bIns="0" rtlCol="0">
            <a:noAutofit/>
          </a:bodyPr>
          <a:lstStyle/>
          <a:p>
            <a:endParaRPr/>
          </a:p>
        </p:txBody>
      </p:sp>
      <p:sp>
        <p:nvSpPr>
          <p:cNvPr id="260" name="object 260"/>
          <p:cNvSpPr/>
          <p:nvPr/>
        </p:nvSpPr>
        <p:spPr>
          <a:xfrm>
            <a:off x="1294511" y="5799340"/>
            <a:ext cx="171322" cy="146024"/>
          </a:xfrm>
          <a:custGeom>
            <a:avLst/>
            <a:gdLst/>
            <a:ahLst/>
            <a:cxnLst/>
            <a:rect l="l" t="t" r="r" b="b"/>
            <a:pathLst>
              <a:path w="171322" h="146024">
                <a:moveTo>
                  <a:pt x="0" y="0"/>
                </a:moveTo>
                <a:lnTo>
                  <a:pt x="35178" y="146024"/>
                </a:lnTo>
                <a:lnTo>
                  <a:pt x="171322" y="117538"/>
                </a:lnTo>
                <a:lnTo>
                  <a:pt x="139064" y="2374"/>
                </a:lnTo>
                <a:lnTo>
                  <a:pt x="0" y="0"/>
                </a:lnTo>
                <a:close/>
              </a:path>
            </a:pathLst>
          </a:custGeom>
          <a:solidFill>
            <a:srgbClr val="FF0000"/>
          </a:solidFill>
        </p:spPr>
        <p:txBody>
          <a:bodyPr wrap="square" lIns="0" tIns="0" rIns="0" bIns="0" rtlCol="0">
            <a:noAutofit/>
          </a:bodyPr>
          <a:lstStyle/>
          <a:p>
            <a:endParaRPr/>
          </a:p>
        </p:txBody>
      </p:sp>
      <p:sp>
        <p:nvSpPr>
          <p:cNvPr id="261" name="object 261"/>
          <p:cNvSpPr/>
          <p:nvPr/>
        </p:nvSpPr>
        <p:spPr>
          <a:xfrm>
            <a:off x="1294511" y="5799340"/>
            <a:ext cx="171322" cy="146024"/>
          </a:xfrm>
          <a:custGeom>
            <a:avLst/>
            <a:gdLst/>
            <a:ahLst/>
            <a:cxnLst/>
            <a:rect l="l" t="t" r="r" b="b"/>
            <a:pathLst>
              <a:path w="171322" h="146024">
                <a:moveTo>
                  <a:pt x="0" y="0"/>
                </a:moveTo>
                <a:lnTo>
                  <a:pt x="139064" y="2374"/>
                </a:lnTo>
                <a:lnTo>
                  <a:pt x="171322" y="117538"/>
                </a:lnTo>
                <a:lnTo>
                  <a:pt x="35178" y="146024"/>
                </a:lnTo>
                <a:lnTo>
                  <a:pt x="0" y="0"/>
                </a:lnTo>
                <a:close/>
              </a:path>
            </a:pathLst>
          </a:custGeom>
          <a:ln w="9525">
            <a:solidFill>
              <a:srgbClr val="FF0000"/>
            </a:solidFill>
          </a:ln>
        </p:spPr>
        <p:txBody>
          <a:bodyPr wrap="square" lIns="0" tIns="0" rIns="0" bIns="0" rtlCol="0">
            <a:noAutofit/>
          </a:bodyPr>
          <a:lstStyle/>
          <a:p>
            <a:endParaRPr/>
          </a:p>
        </p:txBody>
      </p:sp>
      <p:sp>
        <p:nvSpPr>
          <p:cNvPr id="262" name="object 262"/>
          <p:cNvSpPr/>
          <p:nvPr/>
        </p:nvSpPr>
        <p:spPr>
          <a:xfrm>
            <a:off x="1286255" y="5949086"/>
            <a:ext cx="264287" cy="100456"/>
          </a:xfrm>
          <a:custGeom>
            <a:avLst/>
            <a:gdLst/>
            <a:ahLst/>
            <a:cxnLst/>
            <a:rect l="l" t="t" r="r" b="b"/>
            <a:pathLst>
              <a:path w="264287" h="100456">
                <a:moveTo>
                  <a:pt x="0" y="57403"/>
                </a:moveTo>
                <a:lnTo>
                  <a:pt x="214630" y="0"/>
                </a:lnTo>
                <a:lnTo>
                  <a:pt x="264287" y="23926"/>
                </a:lnTo>
                <a:lnTo>
                  <a:pt x="53975" y="100456"/>
                </a:lnTo>
                <a:lnTo>
                  <a:pt x="0" y="57403"/>
                </a:lnTo>
                <a:close/>
              </a:path>
            </a:pathLst>
          </a:custGeom>
          <a:ln w="12700">
            <a:solidFill>
              <a:srgbClr val="FF0000"/>
            </a:solidFill>
          </a:ln>
        </p:spPr>
        <p:txBody>
          <a:bodyPr wrap="square" lIns="0" tIns="0" rIns="0" bIns="0" rtlCol="0">
            <a:noAutofit/>
          </a:bodyPr>
          <a:lstStyle/>
          <a:p>
            <a:endParaRPr/>
          </a:p>
        </p:txBody>
      </p:sp>
      <p:sp>
        <p:nvSpPr>
          <p:cNvPr id="263" name="object 263"/>
          <p:cNvSpPr/>
          <p:nvPr/>
        </p:nvSpPr>
        <p:spPr>
          <a:xfrm>
            <a:off x="1262316" y="5777953"/>
            <a:ext cx="216344" cy="192532"/>
          </a:xfrm>
          <a:custGeom>
            <a:avLst/>
            <a:gdLst/>
            <a:ahLst/>
            <a:cxnLst/>
            <a:rect l="l" t="t" r="r" b="b"/>
            <a:pathLst>
              <a:path w="216344" h="192532">
                <a:moveTo>
                  <a:pt x="0" y="0"/>
                </a:moveTo>
                <a:lnTo>
                  <a:pt x="184213" y="14262"/>
                </a:lnTo>
                <a:lnTo>
                  <a:pt x="216344" y="149745"/>
                </a:lnTo>
                <a:lnTo>
                  <a:pt x="54038" y="192532"/>
                </a:lnTo>
                <a:lnTo>
                  <a:pt x="0" y="0"/>
                </a:lnTo>
                <a:close/>
              </a:path>
            </a:pathLst>
          </a:custGeom>
          <a:ln w="19049">
            <a:solidFill>
              <a:srgbClr val="FF0000"/>
            </a:solidFill>
          </a:ln>
        </p:spPr>
        <p:txBody>
          <a:bodyPr wrap="square" lIns="0" tIns="0" rIns="0" bIns="0" rtlCol="0">
            <a:noAutofit/>
          </a:bodyPr>
          <a:lstStyle/>
          <a:p>
            <a:endParaRPr/>
          </a:p>
        </p:txBody>
      </p:sp>
      <p:sp>
        <p:nvSpPr>
          <p:cNvPr id="264" name="object 264"/>
          <p:cNvSpPr/>
          <p:nvPr/>
        </p:nvSpPr>
        <p:spPr>
          <a:xfrm>
            <a:off x="1310132" y="5806782"/>
            <a:ext cx="114601" cy="84709"/>
          </a:xfrm>
          <a:custGeom>
            <a:avLst/>
            <a:gdLst/>
            <a:ahLst/>
            <a:cxnLst/>
            <a:rect l="l" t="t" r="r" b="b"/>
            <a:pathLst>
              <a:path w="114601" h="84709">
                <a:moveTo>
                  <a:pt x="0" y="0"/>
                </a:moveTo>
                <a:lnTo>
                  <a:pt x="16877" y="84709"/>
                </a:lnTo>
                <a:lnTo>
                  <a:pt x="18090" y="79019"/>
                </a:lnTo>
                <a:lnTo>
                  <a:pt x="19314" y="69781"/>
                </a:lnTo>
                <a:lnTo>
                  <a:pt x="21666" y="58220"/>
                </a:lnTo>
                <a:lnTo>
                  <a:pt x="46676" y="21820"/>
                </a:lnTo>
                <a:lnTo>
                  <a:pt x="89628" y="6661"/>
                </a:lnTo>
                <a:lnTo>
                  <a:pt x="109928" y="4947"/>
                </a:lnTo>
                <a:lnTo>
                  <a:pt x="114601" y="4557"/>
                </a:lnTo>
                <a:lnTo>
                  <a:pt x="114300" y="3568"/>
                </a:lnTo>
                <a:lnTo>
                  <a:pt x="0" y="0"/>
                </a:lnTo>
                <a:close/>
              </a:path>
            </a:pathLst>
          </a:custGeom>
          <a:solidFill>
            <a:srgbClr val="FFFFFF"/>
          </a:solidFill>
        </p:spPr>
        <p:txBody>
          <a:bodyPr wrap="square" lIns="0" tIns="0" rIns="0" bIns="0" rtlCol="0">
            <a:noAutofit/>
          </a:bodyPr>
          <a:lstStyle/>
          <a:p>
            <a:endParaRPr/>
          </a:p>
        </p:txBody>
      </p:sp>
      <p:sp>
        <p:nvSpPr>
          <p:cNvPr id="265" name="object 265"/>
          <p:cNvSpPr/>
          <p:nvPr/>
        </p:nvSpPr>
        <p:spPr>
          <a:xfrm>
            <a:off x="2332863" y="5769698"/>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266" name="object 266"/>
          <p:cNvSpPr/>
          <p:nvPr/>
        </p:nvSpPr>
        <p:spPr>
          <a:xfrm>
            <a:off x="2353691" y="5958477"/>
            <a:ext cx="195960" cy="55861"/>
          </a:xfrm>
          <a:custGeom>
            <a:avLst/>
            <a:gdLst/>
            <a:ahLst/>
            <a:cxnLst/>
            <a:rect l="l" t="t" r="r" b="b"/>
            <a:pathLst>
              <a:path w="195960" h="55861">
                <a:moveTo>
                  <a:pt x="0" y="38373"/>
                </a:moveTo>
                <a:lnTo>
                  <a:pt x="38564" y="12985"/>
                </a:lnTo>
                <a:lnTo>
                  <a:pt x="90318" y="2595"/>
                </a:lnTo>
                <a:lnTo>
                  <a:pt x="132683" y="0"/>
                </a:lnTo>
                <a:lnTo>
                  <a:pt x="149260" y="532"/>
                </a:lnTo>
                <a:lnTo>
                  <a:pt x="192558" y="11657"/>
                </a:lnTo>
                <a:lnTo>
                  <a:pt x="195960" y="17482"/>
                </a:lnTo>
                <a:lnTo>
                  <a:pt x="194626" y="22745"/>
                </a:lnTo>
                <a:lnTo>
                  <a:pt x="189747" y="28050"/>
                </a:lnTo>
                <a:lnTo>
                  <a:pt x="141787" y="47013"/>
                </a:lnTo>
                <a:lnTo>
                  <a:pt x="100710" y="53829"/>
                </a:lnTo>
                <a:lnTo>
                  <a:pt x="81404" y="55381"/>
                </a:lnTo>
                <a:lnTo>
                  <a:pt x="63276" y="55861"/>
                </a:lnTo>
                <a:lnTo>
                  <a:pt x="19698" y="51445"/>
                </a:lnTo>
                <a:lnTo>
                  <a:pt x="0" y="38373"/>
                </a:lnTo>
                <a:close/>
              </a:path>
            </a:pathLst>
          </a:custGeom>
          <a:ln w="9525">
            <a:solidFill>
              <a:srgbClr val="CC0000"/>
            </a:solidFill>
          </a:ln>
        </p:spPr>
        <p:txBody>
          <a:bodyPr wrap="square" lIns="0" tIns="0" rIns="0" bIns="0" rtlCol="0">
            <a:noAutofit/>
          </a:bodyPr>
          <a:lstStyle/>
          <a:p>
            <a:endParaRPr/>
          </a:p>
        </p:txBody>
      </p:sp>
      <p:sp>
        <p:nvSpPr>
          <p:cNvPr id="267" name="object 267"/>
          <p:cNvSpPr/>
          <p:nvPr/>
        </p:nvSpPr>
        <p:spPr>
          <a:xfrm>
            <a:off x="2372486" y="5804103"/>
            <a:ext cx="171195" cy="146024"/>
          </a:xfrm>
          <a:custGeom>
            <a:avLst/>
            <a:gdLst/>
            <a:ahLst/>
            <a:cxnLst/>
            <a:rect l="l" t="t" r="r" b="b"/>
            <a:pathLst>
              <a:path w="171195" h="146024">
                <a:moveTo>
                  <a:pt x="0" y="0"/>
                </a:moveTo>
                <a:lnTo>
                  <a:pt x="35051" y="146024"/>
                </a:lnTo>
                <a:lnTo>
                  <a:pt x="171195" y="117538"/>
                </a:lnTo>
                <a:lnTo>
                  <a:pt x="139064" y="2374"/>
                </a:lnTo>
                <a:lnTo>
                  <a:pt x="0" y="0"/>
                </a:lnTo>
                <a:close/>
              </a:path>
            </a:pathLst>
          </a:custGeom>
          <a:solidFill>
            <a:srgbClr val="FF0000"/>
          </a:solidFill>
        </p:spPr>
        <p:txBody>
          <a:bodyPr wrap="square" lIns="0" tIns="0" rIns="0" bIns="0" rtlCol="0">
            <a:noAutofit/>
          </a:bodyPr>
          <a:lstStyle/>
          <a:p>
            <a:endParaRPr/>
          </a:p>
        </p:txBody>
      </p:sp>
      <p:sp>
        <p:nvSpPr>
          <p:cNvPr id="268" name="object 268"/>
          <p:cNvSpPr/>
          <p:nvPr/>
        </p:nvSpPr>
        <p:spPr>
          <a:xfrm>
            <a:off x="2372486" y="5804103"/>
            <a:ext cx="171195" cy="146024"/>
          </a:xfrm>
          <a:custGeom>
            <a:avLst/>
            <a:gdLst/>
            <a:ahLst/>
            <a:cxnLst/>
            <a:rect l="l" t="t" r="r" b="b"/>
            <a:pathLst>
              <a:path w="171195" h="146024">
                <a:moveTo>
                  <a:pt x="0" y="0"/>
                </a:moveTo>
                <a:lnTo>
                  <a:pt x="139064" y="2374"/>
                </a:lnTo>
                <a:lnTo>
                  <a:pt x="171195" y="117538"/>
                </a:lnTo>
                <a:lnTo>
                  <a:pt x="35051" y="146024"/>
                </a:lnTo>
                <a:lnTo>
                  <a:pt x="0" y="0"/>
                </a:lnTo>
                <a:close/>
              </a:path>
            </a:pathLst>
          </a:custGeom>
          <a:ln w="9525">
            <a:solidFill>
              <a:srgbClr val="FF0000"/>
            </a:solidFill>
          </a:ln>
        </p:spPr>
        <p:txBody>
          <a:bodyPr wrap="square" lIns="0" tIns="0" rIns="0" bIns="0" rtlCol="0">
            <a:noAutofit/>
          </a:bodyPr>
          <a:lstStyle/>
          <a:p>
            <a:endParaRPr/>
          </a:p>
        </p:txBody>
      </p:sp>
      <p:sp>
        <p:nvSpPr>
          <p:cNvPr id="269" name="object 269"/>
          <p:cNvSpPr/>
          <p:nvPr/>
        </p:nvSpPr>
        <p:spPr>
          <a:xfrm>
            <a:off x="2364104" y="5953848"/>
            <a:ext cx="264287" cy="100456"/>
          </a:xfrm>
          <a:custGeom>
            <a:avLst/>
            <a:gdLst/>
            <a:ahLst/>
            <a:cxnLst/>
            <a:rect l="l" t="t" r="r" b="b"/>
            <a:pathLst>
              <a:path w="264287" h="100456">
                <a:moveTo>
                  <a:pt x="0" y="57403"/>
                </a:moveTo>
                <a:lnTo>
                  <a:pt x="214756" y="0"/>
                </a:lnTo>
                <a:lnTo>
                  <a:pt x="264287" y="23926"/>
                </a:lnTo>
                <a:lnTo>
                  <a:pt x="54101" y="100456"/>
                </a:lnTo>
                <a:lnTo>
                  <a:pt x="0" y="57403"/>
                </a:lnTo>
                <a:close/>
              </a:path>
            </a:pathLst>
          </a:custGeom>
          <a:ln w="12700">
            <a:solidFill>
              <a:srgbClr val="FF0000"/>
            </a:solidFill>
          </a:ln>
        </p:spPr>
        <p:txBody>
          <a:bodyPr wrap="square" lIns="0" tIns="0" rIns="0" bIns="0" rtlCol="0">
            <a:noAutofit/>
          </a:bodyPr>
          <a:lstStyle/>
          <a:p>
            <a:endParaRPr/>
          </a:p>
        </p:txBody>
      </p:sp>
      <p:sp>
        <p:nvSpPr>
          <p:cNvPr id="270" name="object 270"/>
          <p:cNvSpPr/>
          <p:nvPr/>
        </p:nvSpPr>
        <p:spPr>
          <a:xfrm>
            <a:off x="2340229" y="5782716"/>
            <a:ext cx="216407" cy="192532"/>
          </a:xfrm>
          <a:custGeom>
            <a:avLst/>
            <a:gdLst/>
            <a:ahLst/>
            <a:cxnLst/>
            <a:rect l="l" t="t" r="r" b="b"/>
            <a:pathLst>
              <a:path w="216407" h="192532">
                <a:moveTo>
                  <a:pt x="0" y="0"/>
                </a:moveTo>
                <a:lnTo>
                  <a:pt x="184276" y="14262"/>
                </a:lnTo>
                <a:lnTo>
                  <a:pt x="216407" y="149745"/>
                </a:lnTo>
                <a:lnTo>
                  <a:pt x="54101" y="192532"/>
                </a:lnTo>
                <a:lnTo>
                  <a:pt x="0" y="0"/>
                </a:lnTo>
                <a:close/>
              </a:path>
            </a:pathLst>
          </a:custGeom>
          <a:ln w="19050">
            <a:solidFill>
              <a:srgbClr val="FF0000"/>
            </a:solidFill>
          </a:ln>
        </p:spPr>
        <p:txBody>
          <a:bodyPr wrap="square" lIns="0" tIns="0" rIns="0" bIns="0" rtlCol="0">
            <a:noAutofit/>
          </a:bodyPr>
          <a:lstStyle/>
          <a:p>
            <a:endParaRPr/>
          </a:p>
        </p:txBody>
      </p:sp>
      <p:sp>
        <p:nvSpPr>
          <p:cNvPr id="271" name="object 271"/>
          <p:cNvSpPr/>
          <p:nvPr/>
        </p:nvSpPr>
        <p:spPr>
          <a:xfrm>
            <a:off x="2388107" y="5811545"/>
            <a:ext cx="114480" cy="84673"/>
          </a:xfrm>
          <a:custGeom>
            <a:avLst/>
            <a:gdLst/>
            <a:ahLst/>
            <a:cxnLst/>
            <a:rect l="l" t="t" r="r" b="b"/>
            <a:pathLst>
              <a:path w="114480" h="84673">
                <a:moveTo>
                  <a:pt x="0" y="0"/>
                </a:moveTo>
                <a:lnTo>
                  <a:pt x="16805" y="84673"/>
                </a:lnTo>
                <a:lnTo>
                  <a:pt x="18028" y="78952"/>
                </a:lnTo>
                <a:lnTo>
                  <a:pt x="19252" y="69708"/>
                </a:lnTo>
                <a:lnTo>
                  <a:pt x="21597" y="58155"/>
                </a:lnTo>
                <a:lnTo>
                  <a:pt x="46553" y="21820"/>
                </a:lnTo>
                <a:lnTo>
                  <a:pt x="89554" y="6661"/>
                </a:lnTo>
                <a:lnTo>
                  <a:pt x="109823" y="4947"/>
                </a:lnTo>
                <a:lnTo>
                  <a:pt x="114480" y="4557"/>
                </a:lnTo>
                <a:lnTo>
                  <a:pt x="114173" y="3568"/>
                </a:lnTo>
                <a:lnTo>
                  <a:pt x="0" y="0"/>
                </a:lnTo>
                <a:close/>
              </a:path>
            </a:pathLst>
          </a:custGeom>
          <a:solidFill>
            <a:srgbClr val="FFFFFF"/>
          </a:solidFill>
        </p:spPr>
        <p:txBody>
          <a:bodyPr wrap="square" lIns="0" tIns="0" rIns="0" bIns="0" rtlCol="0">
            <a:noAutofit/>
          </a:bodyPr>
          <a:lstStyle/>
          <a:p>
            <a:endParaRPr/>
          </a:p>
        </p:txBody>
      </p:sp>
      <p:sp>
        <p:nvSpPr>
          <p:cNvPr id="272" name="object 272"/>
          <p:cNvSpPr/>
          <p:nvPr/>
        </p:nvSpPr>
        <p:spPr>
          <a:xfrm>
            <a:off x="2940811" y="4074223"/>
            <a:ext cx="350837" cy="303212"/>
          </a:xfrm>
          <a:prstGeom prst="rect">
            <a:avLst/>
          </a:prstGeom>
          <a:blipFill>
            <a:blip r:embed="rId17" cstate="print"/>
            <a:stretch>
              <a:fillRect/>
            </a:stretch>
          </a:blipFill>
        </p:spPr>
        <p:txBody>
          <a:bodyPr wrap="square" lIns="0" tIns="0" rIns="0" bIns="0" rtlCol="0">
            <a:noAutofit/>
          </a:bodyPr>
          <a:lstStyle/>
          <a:p>
            <a:endParaRPr/>
          </a:p>
        </p:txBody>
      </p:sp>
      <p:sp>
        <p:nvSpPr>
          <p:cNvPr id="273" name="object 273"/>
          <p:cNvSpPr/>
          <p:nvPr/>
        </p:nvSpPr>
        <p:spPr>
          <a:xfrm>
            <a:off x="2961639" y="4263029"/>
            <a:ext cx="195961" cy="55839"/>
          </a:xfrm>
          <a:custGeom>
            <a:avLst/>
            <a:gdLst/>
            <a:ahLst/>
            <a:cxnLst/>
            <a:rect l="l" t="t" r="r" b="b"/>
            <a:pathLst>
              <a:path w="195961" h="55839">
                <a:moveTo>
                  <a:pt x="0" y="38333"/>
                </a:moveTo>
                <a:lnTo>
                  <a:pt x="38622" y="13007"/>
                </a:lnTo>
                <a:lnTo>
                  <a:pt x="90335" y="2574"/>
                </a:lnTo>
                <a:lnTo>
                  <a:pt x="132690" y="0"/>
                </a:lnTo>
                <a:lnTo>
                  <a:pt x="149269" y="535"/>
                </a:lnTo>
                <a:lnTo>
                  <a:pt x="192565" y="11670"/>
                </a:lnTo>
                <a:lnTo>
                  <a:pt x="195961" y="17505"/>
                </a:lnTo>
                <a:lnTo>
                  <a:pt x="194627" y="22755"/>
                </a:lnTo>
                <a:lnTo>
                  <a:pt x="189750" y="28058"/>
                </a:lnTo>
                <a:lnTo>
                  <a:pt x="141770" y="47053"/>
                </a:lnTo>
                <a:lnTo>
                  <a:pt x="100837" y="53827"/>
                </a:lnTo>
                <a:lnTo>
                  <a:pt x="81510" y="55364"/>
                </a:lnTo>
                <a:lnTo>
                  <a:pt x="63366" y="55839"/>
                </a:lnTo>
                <a:lnTo>
                  <a:pt x="19763" y="51440"/>
                </a:lnTo>
                <a:lnTo>
                  <a:pt x="0" y="38333"/>
                </a:lnTo>
                <a:close/>
              </a:path>
            </a:pathLst>
          </a:custGeom>
          <a:ln w="9525">
            <a:solidFill>
              <a:srgbClr val="CC0000"/>
            </a:solidFill>
          </a:ln>
        </p:spPr>
        <p:txBody>
          <a:bodyPr wrap="square" lIns="0" tIns="0" rIns="0" bIns="0" rtlCol="0">
            <a:noAutofit/>
          </a:bodyPr>
          <a:lstStyle/>
          <a:p>
            <a:endParaRPr/>
          </a:p>
        </p:txBody>
      </p:sp>
      <p:sp>
        <p:nvSpPr>
          <p:cNvPr id="274" name="object 274"/>
          <p:cNvSpPr/>
          <p:nvPr/>
        </p:nvSpPr>
        <p:spPr>
          <a:xfrm>
            <a:off x="2980435" y="4108703"/>
            <a:ext cx="171322" cy="145922"/>
          </a:xfrm>
          <a:custGeom>
            <a:avLst/>
            <a:gdLst/>
            <a:ahLst/>
            <a:cxnLst/>
            <a:rect l="l" t="t" r="r" b="b"/>
            <a:pathLst>
              <a:path w="171322" h="145923">
                <a:moveTo>
                  <a:pt x="0" y="0"/>
                </a:moveTo>
                <a:lnTo>
                  <a:pt x="35178" y="145923"/>
                </a:lnTo>
                <a:lnTo>
                  <a:pt x="171322" y="117475"/>
                </a:lnTo>
                <a:lnTo>
                  <a:pt x="139064" y="2286"/>
                </a:lnTo>
                <a:lnTo>
                  <a:pt x="0" y="0"/>
                </a:lnTo>
                <a:close/>
              </a:path>
            </a:pathLst>
          </a:custGeom>
          <a:solidFill>
            <a:srgbClr val="FF0000"/>
          </a:solidFill>
        </p:spPr>
        <p:txBody>
          <a:bodyPr wrap="square" lIns="0" tIns="0" rIns="0" bIns="0" rtlCol="0">
            <a:noAutofit/>
          </a:bodyPr>
          <a:lstStyle/>
          <a:p>
            <a:endParaRPr/>
          </a:p>
        </p:txBody>
      </p:sp>
      <p:sp>
        <p:nvSpPr>
          <p:cNvPr id="275" name="object 275"/>
          <p:cNvSpPr/>
          <p:nvPr/>
        </p:nvSpPr>
        <p:spPr>
          <a:xfrm>
            <a:off x="2980435" y="4108703"/>
            <a:ext cx="171322" cy="145922"/>
          </a:xfrm>
          <a:custGeom>
            <a:avLst/>
            <a:gdLst/>
            <a:ahLst/>
            <a:cxnLst/>
            <a:rect l="l" t="t" r="r" b="b"/>
            <a:pathLst>
              <a:path w="171322" h="145923">
                <a:moveTo>
                  <a:pt x="0" y="0"/>
                </a:moveTo>
                <a:lnTo>
                  <a:pt x="139064" y="2286"/>
                </a:lnTo>
                <a:lnTo>
                  <a:pt x="171322" y="117475"/>
                </a:lnTo>
                <a:lnTo>
                  <a:pt x="35178" y="145923"/>
                </a:lnTo>
                <a:lnTo>
                  <a:pt x="0" y="0"/>
                </a:lnTo>
                <a:close/>
              </a:path>
            </a:pathLst>
          </a:custGeom>
          <a:ln w="9525">
            <a:solidFill>
              <a:srgbClr val="FF0000"/>
            </a:solidFill>
          </a:ln>
        </p:spPr>
        <p:txBody>
          <a:bodyPr wrap="square" lIns="0" tIns="0" rIns="0" bIns="0" rtlCol="0">
            <a:noAutofit/>
          </a:bodyPr>
          <a:lstStyle/>
          <a:p>
            <a:endParaRPr/>
          </a:p>
        </p:txBody>
      </p:sp>
      <p:sp>
        <p:nvSpPr>
          <p:cNvPr id="276" name="object 276"/>
          <p:cNvSpPr/>
          <p:nvPr/>
        </p:nvSpPr>
        <p:spPr>
          <a:xfrm>
            <a:off x="2972180" y="4258436"/>
            <a:ext cx="264287" cy="100456"/>
          </a:xfrm>
          <a:custGeom>
            <a:avLst/>
            <a:gdLst/>
            <a:ahLst/>
            <a:cxnLst/>
            <a:rect l="l" t="t" r="r" b="b"/>
            <a:pathLst>
              <a:path w="264287" h="100456">
                <a:moveTo>
                  <a:pt x="0" y="57404"/>
                </a:moveTo>
                <a:lnTo>
                  <a:pt x="214630" y="0"/>
                </a:lnTo>
                <a:lnTo>
                  <a:pt x="264287" y="23875"/>
                </a:lnTo>
                <a:lnTo>
                  <a:pt x="53975" y="100456"/>
                </a:lnTo>
                <a:lnTo>
                  <a:pt x="0" y="57404"/>
                </a:lnTo>
                <a:close/>
              </a:path>
            </a:pathLst>
          </a:custGeom>
          <a:ln w="12700">
            <a:solidFill>
              <a:srgbClr val="FF0000"/>
            </a:solidFill>
          </a:ln>
        </p:spPr>
        <p:txBody>
          <a:bodyPr wrap="square" lIns="0" tIns="0" rIns="0" bIns="0" rtlCol="0">
            <a:noAutofit/>
          </a:bodyPr>
          <a:lstStyle/>
          <a:p>
            <a:endParaRPr/>
          </a:p>
        </p:txBody>
      </p:sp>
      <p:sp>
        <p:nvSpPr>
          <p:cNvPr id="277" name="object 277"/>
          <p:cNvSpPr/>
          <p:nvPr/>
        </p:nvSpPr>
        <p:spPr>
          <a:xfrm>
            <a:off x="2948177" y="4087240"/>
            <a:ext cx="216408" cy="192531"/>
          </a:xfrm>
          <a:custGeom>
            <a:avLst/>
            <a:gdLst/>
            <a:ahLst/>
            <a:cxnLst/>
            <a:rect l="l" t="t" r="r" b="b"/>
            <a:pathLst>
              <a:path w="216408" h="192531">
                <a:moveTo>
                  <a:pt x="0" y="0"/>
                </a:moveTo>
                <a:lnTo>
                  <a:pt x="184277" y="14223"/>
                </a:lnTo>
                <a:lnTo>
                  <a:pt x="216408" y="149732"/>
                </a:lnTo>
                <a:lnTo>
                  <a:pt x="54102" y="192531"/>
                </a:lnTo>
                <a:lnTo>
                  <a:pt x="0" y="0"/>
                </a:lnTo>
                <a:close/>
              </a:path>
            </a:pathLst>
          </a:custGeom>
          <a:ln w="19050">
            <a:solidFill>
              <a:srgbClr val="FF0000"/>
            </a:solidFill>
          </a:ln>
        </p:spPr>
        <p:txBody>
          <a:bodyPr wrap="square" lIns="0" tIns="0" rIns="0" bIns="0" rtlCol="0">
            <a:noAutofit/>
          </a:bodyPr>
          <a:lstStyle/>
          <a:p>
            <a:endParaRPr/>
          </a:p>
        </p:txBody>
      </p:sp>
      <p:sp>
        <p:nvSpPr>
          <p:cNvPr id="278" name="object 278"/>
          <p:cNvSpPr/>
          <p:nvPr/>
        </p:nvSpPr>
        <p:spPr>
          <a:xfrm>
            <a:off x="2996057" y="4116070"/>
            <a:ext cx="114600" cy="84715"/>
          </a:xfrm>
          <a:custGeom>
            <a:avLst/>
            <a:gdLst/>
            <a:ahLst/>
            <a:cxnLst/>
            <a:rect l="l" t="t" r="r" b="b"/>
            <a:pathLst>
              <a:path w="114600" h="84715">
                <a:moveTo>
                  <a:pt x="0" y="0"/>
                </a:moveTo>
                <a:lnTo>
                  <a:pt x="16872" y="84715"/>
                </a:lnTo>
                <a:lnTo>
                  <a:pt x="18087" y="79029"/>
                </a:lnTo>
                <a:lnTo>
                  <a:pt x="19308" y="69791"/>
                </a:lnTo>
                <a:lnTo>
                  <a:pt x="21655" y="58226"/>
                </a:lnTo>
                <a:lnTo>
                  <a:pt x="46644" y="21828"/>
                </a:lnTo>
                <a:lnTo>
                  <a:pt x="89612" y="6648"/>
                </a:lnTo>
                <a:lnTo>
                  <a:pt x="109924" y="4925"/>
                </a:lnTo>
                <a:lnTo>
                  <a:pt x="114600" y="4537"/>
                </a:lnTo>
                <a:lnTo>
                  <a:pt x="114300" y="3555"/>
                </a:lnTo>
                <a:lnTo>
                  <a:pt x="0" y="0"/>
                </a:lnTo>
                <a:close/>
              </a:path>
            </a:pathLst>
          </a:custGeom>
          <a:solidFill>
            <a:srgbClr val="FFFFFF"/>
          </a:solidFill>
        </p:spPr>
        <p:txBody>
          <a:bodyPr wrap="square" lIns="0" tIns="0" rIns="0" bIns="0" rtlCol="0">
            <a:noAutofit/>
          </a:bodyPr>
          <a:lstStyle/>
          <a:p>
            <a:endParaRPr/>
          </a:p>
        </p:txBody>
      </p:sp>
    </p:spTree>
    <p:extLst>
      <p:ext uri="{BB962C8B-B14F-4D97-AF65-F5344CB8AC3E}">
        <p14:creationId xmlns:p14="http://schemas.microsoft.com/office/powerpoint/2010/main" val="70977735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ts val="4560"/>
              </a:lnSpc>
            </a:pPr>
            <a:r>
              <a:rPr sz="4000" b="1" spc="-30" dirty="0" smtClean="0">
                <a:solidFill>
                  <a:schemeClr val="tx1"/>
                </a:solidFill>
                <a:latin typeface="黑体"/>
                <a:cs typeface="黑体"/>
              </a:rPr>
              <a:t>多</a:t>
            </a:r>
            <a:r>
              <a:rPr sz="4000" b="1" spc="-40" dirty="0" smtClean="0">
                <a:solidFill>
                  <a:schemeClr val="tx1"/>
                </a:solidFill>
                <a:latin typeface="黑体"/>
                <a:cs typeface="黑体"/>
              </a:rPr>
              <a:t>播选路</a:t>
            </a:r>
            <a:endParaRPr sz="4000" b="1" dirty="0">
              <a:solidFill>
                <a:schemeClr val="tx1"/>
              </a:solidFill>
              <a:latin typeface="黑体"/>
              <a:cs typeface="黑体"/>
            </a:endParaRPr>
          </a:p>
        </p:txBody>
      </p:sp>
      <p:sp>
        <p:nvSpPr>
          <p:cNvPr id="3" name="object 3"/>
          <p:cNvSpPr txBox="1"/>
          <p:nvPr/>
        </p:nvSpPr>
        <p:spPr>
          <a:xfrm>
            <a:off x="535940" y="1352041"/>
            <a:ext cx="7884795" cy="4799330"/>
          </a:xfrm>
          <a:prstGeom prst="rect">
            <a:avLst/>
          </a:prstGeom>
        </p:spPr>
        <p:txBody>
          <a:bodyPr vert="horz" wrap="square" lIns="0" tIns="0" rIns="0" bIns="0" rtlCol="0">
            <a:noAutofit/>
          </a:bodyPr>
          <a:lstStyle/>
          <a:p>
            <a:pPr marL="12700">
              <a:lnSpc>
                <a:spcPct val="100000"/>
              </a:lnSpc>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0" dirty="0" smtClean="0">
                <a:solidFill>
                  <a:srgbClr val="006FC0"/>
                </a:solidFill>
                <a:latin typeface="Times New Roman"/>
                <a:cs typeface="Times New Roman"/>
              </a:rPr>
              <a:t> </a:t>
            </a:r>
            <a:r>
              <a:rPr sz="3000" spc="0" dirty="0" smtClean="0">
                <a:latin typeface="宋体"/>
                <a:cs typeface="宋体"/>
              </a:rPr>
              <a:t>如何得到多播组所在的树？</a:t>
            </a:r>
            <a:endParaRPr sz="3000" dirty="0">
              <a:latin typeface="宋体"/>
              <a:cs typeface="宋体"/>
            </a:endParaRPr>
          </a:p>
          <a:p>
            <a:pPr marL="927100" indent="-457200">
              <a:lnSpc>
                <a:spcPts val="2990"/>
              </a:lnSpc>
              <a:spcBef>
                <a:spcPts val="20"/>
              </a:spcBef>
              <a:buClr>
                <a:schemeClr val="tx1"/>
              </a:buClr>
              <a:buSzPct val="80000"/>
              <a:buFont typeface="Wingdings" pitchFamily="2" charset="2"/>
              <a:buChar char="l"/>
              <a:tabLst>
                <a:tab pos="756285" algn="l"/>
              </a:tabLst>
            </a:pPr>
            <a:r>
              <a:rPr sz="2600" i="1" spc="-30" dirty="0" err="1" smtClean="0">
                <a:solidFill>
                  <a:srgbClr val="CC0000"/>
                </a:solidFill>
                <a:latin typeface="Calibri"/>
                <a:cs typeface="Calibri"/>
              </a:rPr>
              <a:t>s</a:t>
            </a:r>
            <a:r>
              <a:rPr sz="2600" i="1" spc="-25" dirty="0" err="1" smtClean="0">
                <a:solidFill>
                  <a:srgbClr val="CC0000"/>
                </a:solidFill>
                <a:latin typeface="Calibri"/>
                <a:cs typeface="Calibri"/>
              </a:rPr>
              <a:t>t</a:t>
            </a:r>
            <a:r>
              <a:rPr sz="2600" i="1" spc="0" dirty="0" err="1" smtClean="0">
                <a:solidFill>
                  <a:srgbClr val="CC0000"/>
                </a:solidFill>
                <a:latin typeface="Calibri"/>
                <a:cs typeface="Calibri"/>
              </a:rPr>
              <a:t>ein</a:t>
            </a:r>
            <a:r>
              <a:rPr sz="2600" i="1" spc="5" dirty="0" err="1" smtClean="0">
                <a:solidFill>
                  <a:srgbClr val="CC0000"/>
                </a:solidFill>
                <a:latin typeface="Calibri"/>
                <a:cs typeface="Calibri"/>
              </a:rPr>
              <a:t>e</a:t>
            </a:r>
            <a:r>
              <a:rPr sz="2600" i="1" spc="0" dirty="0" err="1" smtClean="0">
                <a:solidFill>
                  <a:srgbClr val="CC0000"/>
                </a:solidFill>
                <a:latin typeface="Calibri"/>
                <a:cs typeface="Calibri"/>
              </a:rPr>
              <a:t>r</a:t>
            </a:r>
            <a:r>
              <a:rPr sz="2600" i="1" spc="-55" dirty="0" smtClean="0">
                <a:solidFill>
                  <a:srgbClr val="CC0000"/>
                </a:solidFill>
                <a:latin typeface="Calibri"/>
                <a:cs typeface="Calibri"/>
              </a:rPr>
              <a:t> </a:t>
            </a:r>
            <a:r>
              <a:rPr sz="2600" i="1" spc="0" dirty="0" smtClean="0">
                <a:solidFill>
                  <a:srgbClr val="CC0000"/>
                </a:solidFill>
                <a:latin typeface="Calibri"/>
                <a:cs typeface="Calibri"/>
              </a:rPr>
              <a:t>tre</a:t>
            </a:r>
            <a:r>
              <a:rPr sz="2600" i="1" spc="5" dirty="0" smtClean="0">
                <a:solidFill>
                  <a:srgbClr val="CC0000"/>
                </a:solidFill>
                <a:latin typeface="Calibri"/>
                <a:cs typeface="Calibri"/>
              </a:rPr>
              <a:t>e</a:t>
            </a:r>
            <a:r>
              <a:rPr sz="2600" spc="0" dirty="0" smtClean="0">
                <a:latin typeface="Calibri"/>
                <a:cs typeface="Calibri"/>
              </a:rPr>
              <a:t>(</a:t>
            </a:r>
            <a:r>
              <a:rPr sz="2600" spc="-5" dirty="0" smtClean="0">
                <a:latin typeface="宋体"/>
                <a:cs typeface="宋体"/>
              </a:rPr>
              <a:t>类似最小生成树</a:t>
            </a:r>
            <a:r>
              <a:rPr sz="2600" spc="-15" dirty="0" smtClean="0">
                <a:latin typeface="Calibri"/>
                <a:cs typeface="Calibri"/>
              </a:rPr>
              <a:t>)</a:t>
            </a:r>
            <a:r>
              <a:rPr sz="2600" spc="0" dirty="0" smtClean="0">
                <a:latin typeface="Calibri"/>
                <a:cs typeface="Calibri"/>
              </a:rPr>
              <a:t>,</a:t>
            </a:r>
            <a:r>
              <a:rPr sz="2600" spc="-50" dirty="0" smtClean="0">
                <a:latin typeface="Calibri"/>
                <a:cs typeface="Calibri"/>
              </a:rPr>
              <a:t> </a:t>
            </a:r>
            <a:r>
              <a:rPr sz="2600" spc="0" dirty="0" smtClean="0">
                <a:latin typeface="Calibri"/>
                <a:cs typeface="Calibri"/>
              </a:rPr>
              <a:t>N</a:t>
            </a:r>
            <a:r>
              <a:rPr sz="2600" spc="-5" dirty="0" smtClean="0">
                <a:latin typeface="Calibri"/>
                <a:cs typeface="Calibri"/>
              </a:rPr>
              <a:t>P</a:t>
            </a:r>
            <a:r>
              <a:rPr sz="2600" spc="-5" dirty="0" smtClean="0">
                <a:latin typeface="宋体"/>
                <a:cs typeface="宋体"/>
              </a:rPr>
              <a:t>完全问</a:t>
            </a:r>
            <a:r>
              <a:rPr sz="2600" spc="0" dirty="0" smtClean="0">
                <a:latin typeface="宋体"/>
                <a:cs typeface="宋体"/>
              </a:rPr>
              <a:t>题</a:t>
            </a:r>
            <a:r>
              <a:rPr sz="2600" spc="0" dirty="0" smtClean="0">
                <a:latin typeface="Calibri"/>
                <a:cs typeface="Calibri"/>
              </a:rPr>
              <a:t>,</a:t>
            </a:r>
            <a:r>
              <a:rPr sz="2600" spc="-30" dirty="0" smtClean="0">
                <a:latin typeface="Calibri"/>
                <a:cs typeface="Calibri"/>
              </a:rPr>
              <a:t> </a:t>
            </a:r>
            <a:r>
              <a:rPr sz="2600" spc="-5" dirty="0" err="1" smtClean="0">
                <a:latin typeface="宋体"/>
                <a:cs typeface="宋体"/>
              </a:rPr>
              <a:t>很难处</a:t>
            </a:r>
            <a:r>
              <a:rPr sz="2600" dirty="0" err="1" smtClean="0">
                <a:latin typeface="宋体"/>
                <a:cs typeface="宋体"/>
              </a:rPr>
              <a:t>理</a:t>
            </a:r>
            <a:r>
              <a:rPr sz="2600" spc="-10" dirty="0" smtClean="0">
                <a:latin typeface="Calibri"/>
                <a:cs typeface="Calibri"/>
              </a:rPr>
              <a:t>,</a:t>
            </a:r>
            <a:r>
              <a:rPr sz="2600" spc="-15" dirty="0" smtClean="0">
                <a:latin typeface="Calibri"/>
                <a:cs typeface="Calibri"/>
              </a:rPr>
              <a:t> </a:t>
            </a:r>
            <a:r>
              <a:rPr sz="2600" spc="0" dirty="0" smtClean="0">
                <a:latin typeface="宋体"/>
                <a:cs typeface="宋体"/>
              </a:rPr>
              <a:t>多采用启发式方法</a:t>
            </a:r>
            <a:r>
              <a:rPr sz="2600" spc="-10" dirty="0" smtClean="0">
                <a:latin typeface="Calibri"/>
                <a:cs typeface="Calibri"/>
              </a:rPr>
              <a:t>,</a:t>
            </a:r>
            <a:r>
              <a:rPr sz="2600" spc="-40" dirty="0" smtClean="0">
                <a:latin typeface="Calibri"/>
                <a:cs typeface="Calibri"/>
              </a:rPr>
              <a:t> </a:t>
            </a:r>
            <a:r>
              <a:rPr sz="2600" spc="0" dirty="0" smtClean="0">
                <a:latin typeface="宋体"/>
                <a:cs typeface="宋体"/>
              </a:rPr>
              <a:t>未实际使用</a:t>
            </a:r>
            <a:endParaRPr sz="2600" dirty="0">
              <a:latin typeface="宋体"/>
              <a:cs typeface="宋体"/>
            </a:endParaRPr>
          </a:p>
          <a:p>
            <a:pPr marL="927100" indent="-457200">
              <a:lnSpc>
                <a:spcPct val="100000"/>
              </a:lnSpc>
              <a:buClr>
                <a:schemeClr val="tx1"/>
              </a:buClr>
              <a:buSzPct val="80000"/>
              <a:buFont typeface="Wingdings" pitchFamily="2" charset="2"/>
              <a:buChar char="l"/>
              <a:tabLst>
                <a:tab pos="756285" algn="l"/>
              </a:tabLst>
            </a:pPr>
            <a:r>
              <a:rPr sz="2600" spc="10" dirty="0" err="1" smtClean="0">
                <a:latin typeface="宋体"/>
                <a:cs typeface="宋体"/>
              </a:rPr>
              <a:t>基于中心方法来构建多</a:t>
            </a:r>
            <a:r>
              <a:rPr sz="2600" spc="-15" dirty="0" err="1" smtClean="0">
                <a:latin typeface="宋体"/>
                <a:cs typeface="宋体"/>
              </a:rPr>
              <a:t>播</a:t>
            </a:r>
            <a:r>
              <a:rPr sz="2600" spc="0" dirty="0" err="1" smtClean="0">
                <a:latin typeface="宋体"/>
                <a:cs typeface="宋体"/>
              </a:rPr>
              <a:t>选路树</a:t>
            </a:r>
            <a:endParaRPr sz="2600" dirty="0">
              <a:latin typeface="宋体"/>
              <a:cs typeface="宋体"/>
            </a:endParaRPr>
          </a:p>
          <a:p>
            <a:pPr marL="927100" indent="-457200">
              <a:lnSpc>
                <a:spcPct val="100000"/>
              </a:lnSpc>
              <a:buClr>
                <a:schemeClr val="tx1"/>
              </a:buClr>
              <a:buSzPct val="80000"/>
              <a:buFont typeface="Wingdings" pitchFamily="2" charset="2"/>
              <a:buChar char="l"/>
              <a:tabLst>
                <a:tab pos="756285" algn="l"/>
              </a:tabLst>
            </a:pPr>
            <a:r>
              <a:rPr sz="2600" spc="10" dirty="0" err="1" smtClean="0">
                <a:solidFill>
                  <a:srgbClr val="FF0000"/>
                </a:solidFill>
                <a:latin typeface="宋体"/>
                <a:cs typeface="宋体"/>
              </a:rPr>
              <a:t>最短路径树</a:t>
            </a:r>
            <a:r>
              <a:rPr sz="2600" spc="-10" dirty="0" smtClean="0">
                <a:latin typeface="Calibri"/>
                <a:cs typeface="Calibri"/>
              </a:rPr>
              <a:t>,</a:t>
            </a:r>
            <a:r>
              <a:rPr sz="2600" spc="-40" dirty="0" smtClean="0">
                <a:latin typeface="Calibri"/>
                <a:cs typeface="Calibri"/>
              </a:rPr>
              <a:t> </a:t>
            </a:r>
            <a:r>
              <a:rPr sz="2600" spc="0" dirty="0" smtClean="0">
                <a:latin typeface="Calibri"/>
                <a:cs typeface="Calibri"/>
              </a:rPr>
              <a:t>Di</a:t>
            </a:r>
            <a:r>
              <a:rPr sz="2600" spc="5" dirty="0" smtClean="0">
                <a:latin typeface="Calibri"/>
                <a:cs typeface="Calibri"/>
              </a:rPr>
              <a:t>j</a:t>
            </a:r>
            <a:r>
              <a:rPr sz="2600" spc="-20" dirty="0" smtClean="0">
                <a:latin typeface="Calibri"/>
                <a:cs typeface="Calibri"/>
              </a:rPr>
              <a:t>k</a:t>
            </a:r>
            <a:r>
              <a:rPr sz="2600" spc="-25" dirty="0" smtClean="0">
                <a:latin typeface="Calibri"/>
                <a:cs typeface="Calibri"/>
              </a:rPr>
              <a:t>s</a:t>
            </a:r>
            <a:r>
              <a:rPr sz="2600" spc="0" dirty="0" smtClean="0">
                <a:latin typeface="Calibri"/>
                <a:cs typeface="Calibri"/>
              </a:rPr>
              <a:t>t</a:t>
            </a:r>
            <a:r>
              <a:rPr sz="2600" spc="-45" dirty="0" smtClean="0">
                <a:latin typeface="Calibri"/>
                <a:cs typeface="Calibri"/>
              </a:rPr>
              <a:t>r</a:t>
            </a:r>
            <a:r>
              <a:rPr sz="2600" spc="0" dirty="0" smtClean="0">
                <a:latin typeface="Calibri"/>
                <a:cs typeface="Calibri"/>
              </a:rPr>
              <a:t>a</a:t>
            </a:r>
            <a:r>
              <a:rPr sz="2600" spc="0" dirty="0" smtClean="0">
                <a:latin typeface="宋体"/>
                <a:cs typeface="宋体"/>
              </a:rPr>
              <a:t>算法可辅助生成</a:t>
            </a:r>
            <a:endParaRPr sz="2600" dirty="0">
              <a:latin typeface="宋体"/>
              <a:cs typeface="宋体"/>
            </a:endParaRPr>
          </a:p>
          <a:p>
            <a:pPr marL="926465" indent="-457200">
              <a:lnSpc>
                <a:spcPct val="100000"/>
              </a:lnSpc>
              <a:buClr>
                <a:schemeClr val="tx1"/>
              </a:buClr>
              <a:buSzPct val="80000"/>
              <a:buFont typeface="Wingdings" pitchFamily="2" charset="2"/>
              <a:buChar char="l"/>
              <a:tabLst>
                <a:tab pos="756285" algn="l"/>
              </a:tabLst>
            </a:pPr>
            <a:r>
              <a:rPr sz="2600" spc="-5" dirty="0" smtClean="0">
                <a:latin typeface="宋体"/>
                <a:cs typeface="宋体"/>
              </a:rPr>
              <a:t>反向路径转</a:t>
            </a:r>
            <a:r>
              <a:rPr sz="2600" spc="0" dirty="0" smtClean="0">
                <a:latin typeface="宋体"/>
                <a:cs typeface="宋体"/>
              </a:rPr>
              <a:t>发</a:t>
            </a:r>
            <a:r>
              <a:rPr sz="2600" spc="0" dirty="0" smtClean="0">
                <a:latin typeface="Calibri"/>
                <a:cs typeface="Calibri"/>
              </a:rPr>
              <a:t>RPF</a:t>
            </a:r>
            <a:r>
              <a:rPr sz="2600" spc="-5" dirty="0" smtClean="0">
                <a:latin typeface="Calibri"/>
                <a:cs typeface="Calibri"/>
              </a:rPr>
              <a:t>+</a:t>
            </a:r>
            <a:r>
              <a:rPr sz="2600" spc="-5" dirty="0" smtClean="0">
                <a:latin typeface="宋体"/>
                <a:cs typeface="宋体"/>
              </a:rPr>
              <a:t>剪枝</a:t>
            </a:r>
            <a:r>
              <a:rPr sz="2600" spc="-15" dirty="0" smtClean="0">
                <a:latin typeface="Calibri"/>
                <a:cs typeface="Calibri"/>
              </a:rPr>
              <a:t>(</a:t>
            </a:r>
            <a:r>
              <a:rPr sz="2600" spc="0" dirty="0" smtClean="0">
                <a:latin typeface="Calibri"/>
                <a:cs typeface="Calibri"/>
              </a:rPr>
              <a:t>pru</a:t>
            </a:r>
            <a:r>
              <a:rPr sz="2600" spc="-15" dirty="0" smtClean="0">
                <a:latin typeface="Calibri"/>
                <a:cs typeface="Calibri"/>
              </a:rPr>
              <a:t>n</a:t>
            </a:r>
            <a:r>
              <a:rPr sz="2600" spc="0" dirty="0" smtClean="0">
                <a:latin typeface="Calibri"/>
                <a:cs typeface="Calibri"/>
              </a:rPr>
              <a:t>ing)</a:t>
            </a:r>
            <a:endParaRPr sz="2600" dirty="0">
              <a:latin typeface="Calibri"/>
              <a:cs typeface="Calibri"/>
            </a:endParaRPr>
          </a:p>
          <a:p>
            <a:pPr marL="97790">
              <a:lnSpc>
                <a:spcPct val="100000"/>
              </a:lnSpc>
              <a:spcBef>
                <a:spcPts val="305"/>
              </a:spcBef>
            </a:pPr>
            <a:r>
              <a:rPr sz="2400" dirty="0" smtClean="0">
                <a:solidFill>
                  <a:srgbClr val="FF0000"/>
                </a:solidFill>
                <a:latin typeface="宋体"/>
                <a:cs typeface="宋体"/>
              </a:rPr>
              <a:t>解决方案</a:t>
            </a:r>
            <a:endParaRPr sz="2400" dirty="0">
              <a:latin typeface="宋体"/>
              <a:cs typeface="宋体"/>
            </a:endParaRPr>
          </a:p>
          <a:p>
            <a:pPr marL="897890" lvl="1" indent="-342900" algn="ctr">
              <a:lnSpc>
                <a:spcPct val="100000"/>
              </a:lnSpc>
              <a:spcBef>
                <a:spcPts val="459"/>
              </a:spcBef>
              <a:buClr>
                <a:schemeClr val="tx1"/>
              </a:buClr>
              <a:buSzPct val="80000"/>
              <a:buFont typeface="Wingdings" pitchFamily="2" charset="2"/>
              <a:buChar char="l"/>
              <a:tabLst>
                <a:tab pos="842010" algn="l"/>
                <a:tab pos="1424305" algn="l"/>
              </a:tabLst>
            </a:pPr>
            <a:r>
              <a:rPr sz="2000" spc="0" dirty="0" smtClean="0">
                <a:solidFill>
                  <a:srgbClr val="660066"/>
                </a:solidFill>
                <a:latin typeface="Comic Sans MS"/>
                <a:cs typeface="Comic Sans MS"/>
              </a:rPr>
              <a:t>IGMP,	Int</a:t>
            </a:r>
            <a:r>
              <a:rPr sz="2000" spc="-10" dirty="0" smtClean="0">
                <a:solidFill>
                  <a:srgbClr val="660066"/>
                </a:solidFill>
                <a:latin typeface="Comic Sans MS"/>
                <a:cs typeface="Comic Sans MS"/>
              </a:rPr>
              <a:t>e</a:t>
            </a:r>
            <a:r>
              <a:rPr sz="2000" spc="0" dirty="0" smtClean="0">
                <a:solidFill>
                  <a:srgbClr val="660066"/>
                </a:solidFill>
                <a:latin typeface="Comic Sans MS"/>
                <a:cs typeface="Comic Sans MS"/>
              </a:rPr>
              <a:t>r</a:t>
            </a:r>
            <a:r>
              <a:rPr sz="2000" spc="-10" dirty="0" smtClean="0">
                <a:solidFill>
                  <a:srgbClr val="660066"/>
                </a:solidFill>
                <a:latin typeface="Comic Sans MS"/>
                <a:cs typeface="Comic Sans MS"/>
              </a:rPr>
              <a:t>ne</a:t>
            </a:r>
            <a:r>
              <a:rPr sz="2000" spc="0" dirty="0" smtClean="0">
                <a:solidFill>
                  <a:srgbClr val="660066"/>
                </a:solidFill>
                <a:latin typeface="Comic Sans MS"/>
                <a:cs typeface="Comic Sans MS"/>
              </a:rPr>
              <a:t>t</a:t>
            </a:r>
            <a:r>
              <a:rPr sz="2000" spc="10" dirty="0" smtClean="0">
                <a:solidFill>
                  <a:srgbClr val="660066"/>
                </a:solidFill>
                <a:latin typeface="Comic Sans MS"/>
                <a:cs typeface="Comic Sans MS"/>
              </a:rPr>
              <a:t> </a:t>
            </a:r>
            <a:r>
              <a:rPr sz="2000" spc="0" dirty="0" smtClean="0">
                <a:solidFill>
                  <a:srgbClr val="660066"/>
                </a:solidFill>
                <a:latin typeface="Comic Sans MS"/>
                <a:cs typeface="Comic Sans MS"/>
              </a:rPr>
              <a:t>Gro</a:t>
            </a:r>
            <a:r>
              <a:rPr sz="2000" spc="5" dirty="0" smtClean="0">
                <a:solidFill>
                  <a:srgbClr val="660066"/>
                </a:solidFill>
                <a:latin typeface="Comic Sans MS"/>
                <a:cs typeface="Comic Sans MS"/>
              </a:rPr>
              <a:t>u</a:t>
            </a:r>
            <a:r>
              <a:rPr sz="2000" spc="0" dirty="0" smtClean="0">
                <a:solidFill>
                  <a:srgbClr val="660066"/>
                </a:solidFill>
                <a:latin typeface="Comic Sans MS"/>
                <a:cs typeface="Comic Sans MS"/>
              </a:rPr>
              <a:t>p</a:t>
            </a:r>
            <a:r>
              <a:rPr sz="2000" spc="-15" dirty="0" smtClean="0">
                <a:solidFill>
                  <a:srgbClr val="660066"/>
                </a:solidFill>
                <a:latin typeface="Comic Sans MS"/>
                <a:cs typeface="Comic Sans MS"/>
              </a:rPr>
              <a:t> </a:t>
            </a:r>
            <a:r>
              <a:rPr sz="2000" spc="0" dirty="0" smtClean="0">
                <a:solidFill>
                  <a:srgbClr val="660066"/>
                </a:solidFill>
                <a:latin typeface="Comic Sans MS"/>
                <a:cs typeface="Comic Sans MS"/>
              </a:rPr>
              <a:t>M</a:t>
            </a:r>
            <a:r>
              <a:rPr sz="2000" spc="-10" dirty="0" smtClean="0">
                <a:solidFill>
                  <a:srgbClr val="660066"/>
                </a:solidFill>
                <a:latin typeface="Comic Sans MS"/>
                <a:cs typeface="Comic Sans MS"/>
              </a:rPr>
              <a:t>a</a:t>
            </a:r>
            <a:r>
              <a:rPr sz="2000" spc="0" dirty="0" smtClean="0">
                <a:solidFill>
                  <a:srgbClr val="660066"/>
                </a:solidFill>
                <a:latin typeface="Comic Sans MS"/>
                <a:cs typeface="Comic Sans MS"/>
              </a:rPr>
              <a:t>n</a:t>
            </a:r>
            <a:r>
              <a:rPr sz="2000" spc="-15" dirty="0" smtClean="0">
                <a:solidFill>
                  <a:srgbClr val="660066"/>
                </a:solidFill>
                <a:latin typeface="Comic Sans MS"/>
                <a:cs typeface="Comic Sans MS"/>
              </a:rPr>
              <a:t>a</a:t>
            </a:r>
            <a:r>
              <a:rPr sz="2000" spc="0" dirty="0" smtClean="0">
                <a:solidFill>
                  <a:srgbClr val="660066"/>
                </a:solidFill>
                <a:latin typeface="Comic Sans MS"/>
                <a:cs typeface="Comic Sans MS"/>
              </a:rPr>
              <a:t>geme</a:t>
            </a:r>
            <a:r>
              <a:rPr sz="2000" spc="-10" dirty="0" smtClean="0">
                <a:solidFill>
                  <a:srgbClr val="660066"/>
                </a:solidFill>
                <a:latin typeface="Comic Sans MS"/>
                <a:cs typeface="Comic Sans MS"/>
              </a:rPr>
              <a:t>n</a:t>
            </a:r>
            <a:r>
              <a:rPr sz="2000" spc="0" dirty="0" smtClean="0">
                <a:solidFill>
                  <a:srgbClr val="660066"/>
                </a:solidFill>
                <a:latin typeface="Comic Sans MS"/>
                <a:cs typeface="Comic Sans MS"/>
              </a:rPr>
              <a:t>t</a:t>
            </a:r>
            <a:r>
              <a:rPr sz="2000" spc="10" dirty="0" smtClean="0">
                <a:solidFill>
                  <a:srgbClr val="660066"/>
                </a:solidFill>
                <a:latin typeface="Comic Sans MS"/>
                <a:cs typeface="Comic Sans MS"/>
              </a:rPr>
              <a:t> </a:t>
            </a:r>
            <a:r>
              <a:rPr sz="2000" spc="0" dirty="0" smtClean="0">
                <a:solidFill>
                  <a:srgbClr val="660066"/>
                </a:solidFill>
                <a:latin typeface="Comic Sans MS"/>
                <a:cs typeface="Comic Sans MS"/>
              </a:rPr>
              <a:t>Proto</a:t>
            </a:r>
            <a:r>
              <a:rPr sz="2000" spc="5" dirty="0" smtClean="0">
                <a:solidFill>
                  <a:srgbClr val="660066"/>
                </a:solidFill>
                <a:latin typeface="Comic Sans MS"/>
                <a:cs typeface="Comic Sans MS"/>
              </a:rPr>
              <a:t>c</a:t>
            </a:r>
            <a:r>
              <a:rPr sz="2000" spc="0" dirty="0" smtClean="0">
                <a:solidFill>
                  <a:srgbClr val="660066"/>
                </a:solidFill>
                <a:latin typeface="Comic Sans MS"/>
                <a:cs typeface="Comic Sans MS"/>
              </a:rPr>
              <a:t>ol</a:t>
            </a:r>
            <a:r>
              <a:rPr sz="2000" spc="-45" dirty="0" smtClean="0">
                <a:solidFill>
                  <a:srgbClr val="660066"/>
                </a:solidFill>
                <a:latin typeface="Comic Sans MS"/>
                <a:cs typeface="Comic Sans MS"/>
              </a:rPr>
              <a:t> </a:t>
            </a:r>
            <a:r>
              <a:rPr sz="2000" spc="0" dirty="0" smtClean="0">
                <a:solidFill>
                  <a:srgbClr val="660066"/>
                </a:solidFill>
                <a:latin typeface="Comic Sans MS"/>
                <a:cs typeface="Comic Sans MS"/>
              </a:rPr>
              <a:t>(RFC 3376)</a:t>
            </a:r>
            <a:endParaRPr sz="2000" dirty="0">
              <a:latin typeface="Comic Sans MS"/>
              <a:cs typeface="Comic Sans MS"/>
            </a:endParaRPr>
          </a:p>
          <a:p>
            <a:pPr>
              <a:lnSpc>
                <a:spcPts val="650"/>
              </a:lnSpc>
              <a:spcBef>
                <a:spcPts val="5"/>
              </a:spcBef>
            </a:pPr>
            <a:endParaRPr sz="650" dirty="0"/>
          </a:p>
          <a:p>
            <a:pPr marL="12700">
              <a:lnSpc>
                <a:spcPct val="100000"/>
              </a:lnSpc>
            </a:pPr>
            <a:r>
              <a:rPr sz="2100" dirty="0" smtClean="0">
                <a:solidFill>
                  <a:srgbClr val="006FC0"/>
                </a:solidFill>
                <a:latin typeface="Wingdings"/>
                <a:cs typeface="Wingdings"/>
              </a:rPr>
              <a:t></a:t>
            </a:r>
            <a:r>
              <a:rPr sz="2100" dirty="0" smtClean="0">
                <a:solidFill>
                  <a:srgbClr val="006FC0"/>
                </a:solidFill>
                <a:latin typeface="Times New Roman"/>
                <a:cs typeface="Times New Roman"/>
              </a:rPr>
              <a:t> </a:t>
            </a:r>
            <a:r>
              <a:rPr sz="2100" spc="-220" dirty="0" smtClean="0">
                <a:solidFill>
                  <a:srgbClr val="006FC0"/>
                </a:solidFill>
                <a:latin typeface="Times New Roman"/>
                <a:cs typeface="Times New Roman"/>
              </a:rPr>
              <a:t> </a:t>
            </a:r>
            <a:r>
              <a:rPr sz="3000" spc="0" dirty="0" smtClean="0">
                <a:latin typeface="宋体"/>
                <a:cs typeface="宋体"/>
              </a:rPr>
              <a:t>基于多播</a:t>
            </a:r>
            <a:r>
              <a:rPr sz="3000" spc="-10" dirty="0" smtClean="0">
                <a:latin typeface="宋体"/>
                <a:cs typeface="宋体"/>
              </a:rPr>
              <a:t>的</a:t>
            </a:r>
            <a:r>
              <a:rPr sz="3000" spc="-10" dirty="0" smtClean="0">
                <a:latin typeface="Calibri"/>
                <a:cs typeface="Calibri"/>
              </a:rPr>
              <a:t>I</a:t>
            </a:r>
            <a:r>
              <a:rPr sz="3000" spc="-25" dirty="0" smtClean="0">
                <a:latin typeface="Calibri"/>
                <a:cs typeface="Calibri"/>
              </a:rPr>
              <a:t>P</a:t>
            </a:r>
            <a:r>
              <a:rPr sz="3000" spc="0" dirty="0" smtClean="0">
                <a:latin typeface="宋体"/>
                <a:cs typeface="宋体"/>
              </a:rPr>
              <a:t>网络还未大规模应用</a:t>
            </a:r>
            <a:endParaRPr sz="3000" dirty="0">
              <a:latin typeface="宋体"/>
              <a:cs typeface="宋体"/>
            </a:endParaRPr>
          </a:p>
          <a:p>
            <a:pPr marL="927100" indent="-457200">
              <a:lnSpc>
                <a:spcPct val="100000"/>
              </a:lnSpc>
              <a:spcBef>
                <a:spcPts val="20"/>
              </a:spcBef>
              <a:buSzPct val="80000"/>
              <a:buFont typeface="Wingdings" pitchFamily="2" charset="2"/>
              <a:buChar char="l"/>
              <a:tabLst>
                <a:tab pos="756285" algn="l"/>
              </a:tabLst>
            </a:pPr>
            <a:r>
              <a:rPr sz="2600" spc="10" dirty="0" err="1" smtClean="0">
                <a:solidFill>
                  <a:srgbClr val="C00000"/>
                </a:solidFill>
                <a:latin typeface="宋体"/>
                <a:cs typeface="宋体"/>
              </a:rPr>
              <a:t>网络层多播</a:t>
            </a:r>
            <a:r>
              <a:rPr sz="2600" spc="10" dirty="0" err="1" smtClean="0">
                <a:latin typeface="宋体"/>
                <a:cs typeface="宋体"/>
              </a:rPr>
              <a:t>：底层支持</a:t>
            </a:r>
            <a:r>
              <a:rPr sz="2600" spc="-15" dirty="0" err="1" smtClean="0">
                <a:latin typeface="宋体"/>
                <a:cs typeface="宋体"/>
              </a:rPr>
              <a:t>多</a:t>
            </a:r>
            <a:r>
              <a:rPr sz="2600" spc="0" dirty="0" err="1" smtClean="0">
                <a:latin typeface="宋体"/>
                <a:cs typeface="宋体"/>
              </a:rPr>
              <a:t>播，</a:t>
            </a:r>
            <a:r>
              <a:rPr sz="2600" spc="-15" dirty="0" err="1" smtClean="0">
                <a:latin typeface="宋体"/>
                <a:cs typeface="宋体"/>
              </a:rPr>
              <a:t>高</a:t>
            </a:r>
            <a:r>
              <a:rPr sz="2600" spc="0" dirty="0" err="1" smtClean="0">
                <a:latin typeface="宋体"/>
                <a:cs typeface="宋体"/>
              </a:rPr>
              <a:t>效但</a:t>
            </a:r>
            <a:r>
              <a:rPr sz="2600" spc="-15" dirty="0" err="1" smtClean="0">
                <a:latin typeface="宋体"/>
                <a:cs typeface="宋体"/>
              </a:rPr>
              <a:t>网</a:t>
            </a:r>
            <a:r>
              <a:rPr sz="2600" spc="0" dirty="0" err="1" smtClean="0">
                <a:latin typeface="宋体"/>
                <a:cs typeface="宋体"/>
              </a:rPr>
              <a:t>络改</a:t>
            </a:r>
            <a:r>
              <a:rPr sz="2600" spc="-15" dirty="0" err="1" smtClean="0">
                <a:latin typeface="宋体"/>
                <a:cs typeface="宋体"/>
              </a:rPr>
              <a:t>动</a:t>
            </a:r>
            <a:r>
              <a:rPr sz="2600" spc="0" dirty="0" err="1" smtClean="0">
                <a:latin typeface="宋体"/>
                <a:cs typeface="宋体"/>
              </a:rPr>
              <a:t>大</a:t>
            </a:r>
            <a:endParaRPr sz="2600" dirty="0">
              <a:latin typeface="宋体"/>
              <a:cs typeface="宋体"/>
            </a:endParaRPr>
          </a:p>
          <a:p>
            <a:pPr marL="171450" indent="-171450">
              <a:lnSpc>
                <a:spcPts val="600"/>
              </a:lnSpc>
              <a:spcBef>
                <a:spcPts val="23"/>
              </a:spcBef>
              <a:buSzPct val="80000"/>
              <a:buFont typeface="Wingdings" pitchFamily="2" charset="2"/>
              <a:buChar char="l"/>
            </a:pPr>
            <a:endParaRPr sz="600" dirty="0"/>
          </a:p>
          <a:p>
            <a:pPr marL="926465" marR="12700" indent="-457200">
              <a:lnSpc>
                <a:spcPct val="80000"/>
              </a:lnSpc>
              <a:buSzPct val="80000"/>
              <a:buFont typeface="Wingdings" pitchFamily="2" charset="2"/>
              <a:buChar char="l"/>
              <a:tabLst>
                <a:tab pos="756285" algn="l"/>
              </a:tabLst>
            </a:pPr>
            <a:r>
              <a:rPr sz="2600" spc="10" dirty="0" smtClean="0">
                <a:solidFill>
                  <a:srgbClr val="C00000"/>
                </a:solidFill>
                <a:latin typeface="宋体"/>
                <a:cs typeface="宋体"/>
              </a:rPr>
              <a:t>应用层多播</a:t>
            </a:r>
            <a:r>
              <a:rPr sz="2600" spc="10" dirty="0" smtClean="0">
                <a:latin typeface="宋体"/>
                <a:cs typeface="宋体"/>
              </a:rPr>
              <a:t>：例如</a:t>
            </a:r>
            <a:r>
              <a:rPr sz="2600" spc="10" dirty="0" smtClean="0">
                <a:latin typeface="Calibri"/>
                <a:cs typeface="Calibri"/>
              </a:rPr>
              <a:t>P</a:t>
            </a:r>
            <a:r>
              <a:rPr sz="2600" spc="-15" dirty="0" smtClean="0">
                <a:latin typeface="Calibri"/>
                <a:cs typeface="Calibri"/>
              </a:rPr>
              <a:t>2</a:t>
            </a:r>
            <a:r>
              <a:rPr sz="2600" spc="-5" dirty="0" smtClean="0">
                <a:latin typeface="Calibri"/>
                <a:cs typeface="Calibri"/>
              </a:rPr>
              <a:t>P</a:t>
            </a:r>
            <a:r>
              <a:rPr sz="2600" spc="-15" dirty="0" smtClean="0">
                <a:latin typeface="宋体"/>
                <a:cs typeface="宋体"/>
              </a:rPr>
              <a:t>应</a:t>
            </a:r>
            <a:r>
              <a:rPr sz="2600" spc="0" dirty="0" smtClean="0">
                <a:latin typeface="宋体"/>
                <a:cs typeface="宋体"/>
              </a:rPr>
              <a:t>用，</a:t>
            </a:r>
            <a:r>
              <a:rPr sz="2600" spc="-15" dirty="0" smtClean="0">
                <a:latin typeface="宋体"/>
                <a:cs typeface="宋体"/>
              </a:rPr>
              <a:t>对</a:t>
            </a:r>
            <a:r>
              <a:rPr sz="2600" spc="0" dirty="0" smtClean="0">
                <a:latin typeface="宋体"/>
                <a:cs typeface="宋体"/>
              </a:rPr>
              <a:t>现有</a:t>
            </a:r>
            <a:r>
              <a:rPr sz="2600" spc="-15" dirty="0" smtClean="0">
                <a:latin typeface="宋体"/>
                <a:cs typeface="宋体"/>
              </a:rPr>
              <a:t>网</a:t>
            </a:r>
            <a:r>
              <a:rPr sz="2600" spc="0" dirty="0" smtClean="0">
                <a:latin typeface="宋体"/>
                <a:cs typeface="宋体"/>
              </a:rPr>
              <a:t>络改</a:t>
            </a:r>
            <a:r>
              <a:rPr sz="2600" spc="-15" dirty="0" smtClean="0">
                <a:latin typeface="宋体"/>
                <a:cs typeface="宋体"/>
              </a:rPr>
              <a:t>动</a:t>
            </a:r>
            <a:r>
              <a:rPr sz="2600" spc="0" dirty="0" smtClean="0">
                <a:latin typeface="宋体"/>
                <a:cs typeface="宋体"/>
              </a:rPr>
              <a:t>小， 但不能重复发挥多播的</a:t>
            </a:r>
            <a:r>
              <a:rPr sz="2600" spc="-15" dirty="0" smtClean="0">
                <a:latin typeface="宋体"/>
                <a:cs typeface="宋体"/>
              </a:rPr>
              <a:t>资</a:t>
            </a:r>
            <a:r>
              <a:rPr sz="2600" spc="0" dirty="0" smtClean="0">
                <a:latin typeface="宋体"/>
                <a:cs typeface="宋体"/>
              </a:rPr>
              <a:t>源效</a:t>
            </a:r>
            <a:r>
              <a:rPr sz="2600" spc="-10" dirty="0" smtClean="0">
                <a:latin typeface="宋体"/>
                <a:cs typeface="宋体"/>
              </a:rPr>
              <a:t>率</a:t>
            </a:r>
            <a:r>
              <a:rPr sz="2600" spc="0" dirty="0" smtClean="0">
                <a:latin typeface="Calibri"/>
                <a:cs typeface="Calibri"/>
              </a:rPr>
              <a:t>(</a:t>
            </a:r>
            <a:r>
              <a:rPr sz="2600" spc="0" dirty="0" smtClean="0">
                <a:latin typeface="宋体"/>
                <a:cs typeface="宋体"/>
              </a:rPr>
              <a:t>底</a:t>
            </a:r>
            <a:r>
              <a:rPr sz="2600" spc="-15" dirty="0" smtClean="0">
                <a:latin typeface="宋体"/>
                <a:cs typeface="宋体"/>
              </a:rPr>
              <a:t>层</a:t>
            </a:r>
            <a:r>
              <a:rPr sz="2600" spc="0" dirty="0" smtClean="0">
                <a:latin typeface="宋体"/>
                <a:cs typeface="宋体"/>
              </a:rPr>
              <a:t>仍是</a:t>
            </a:r>
            <a:r>
              <a:rPr sz="2600" spc="-15" dirty="0" smtClean="0">
                <a:latin typeface="宋体"/>
                <a:cs typeface="宋体"/>
              </a:rPr>
              <a:t>单</a:t>
            </a:r>
            <a:r>
              <a:rPr sz="2600" spc="5" dirty="0" smtClean="0">
                <a:latin typeface="宋体"/>
                <a:cs typeface="宋体"/>
              </a:rPr>
              <a:t>播</a:t>
            </a:r>
            <a:r>
              <a:rPr sz="2600" spc="0" dirty="0" smtClean="0">
                <a:latin typeface="Calibri"/>
                <a:cs typeface="Calibri"/>
              </a:rPr>
              <a:t>)</a:t>
            </a:r>
            <a:endParaRPr sz="2600" dirty="0">
              <a:latin typeface="Calibri"/>
              <a:cs typeface="Calibri"/>
            </a:endParaRPr>
          </a:p>
        </p:txBody>
      </p:sp>
    </p:spTree>
    <p:extLst>
      <p:ext uri="{BB962C8B-B14F-4D97-AF65-F5344CB8AC3E}">
        <p14:creationId xmlns:p14="http://schemas.microsoft.com/office/powerpoint/2010/main" val="148845947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6</a:t>
            </a:r>
            <a:r>
              <a:rPr lang="zh-CN" altLang="en-US" sz="2400" dirty="0" smtClean="0">
                <a:latin typeface="STXingkai" charset="-122"/>
                <a:ea typeface="STXingkai" charset="-122"/>
                <a:cs typeface="STXingkai" charset="-122"/>
              </a:rPr>
              <a:t>、</a:t>
            </a:r>
            <a:r>
              <a:rPr lang="en-US" altLang="zh-CN" sz="2400" dirty="0" smtClean="0">
                <a:latin typeface="STXingkai" charset="-122"/>
                <a:ea typeface="STXingkai" charset="-122"/>
                <a:cs typeface="STXingkai" charset="-122"/>
              </a:rPr>
              <a:t>IPV6</a:t>
            </a:r>
          </a:p>
          <a:p>
            <a:pPr marL="0" indent="0" defTabSz="914400" eaLnBrk="1" fontAlgn="auto" hangingPunct="1">
              <a:spcBef>
                <a:spcPts val="0"/>
              </a:spcBef>
              <a:spcAft>
                <a:spcPts val="0"/>
              </a:spcAft>
              <a:buNone/>
            </a:pPr>
            <a:r>
              <a:rPr lang="en-US" altLang="zh-CN" sz="2400" dirty="0" smtClean="0">
                <a:latin typeface="STXingkai" charset="-122"/>
                <a:ea typeface="STXingkai" charset="-122"/>
                <a:cs typeface="STXingkai" charset="-122"/>
              </a:rPr>
              <a:t>7</a:t>
            </a:r>
            <a:r>
              <a:rPr lang="zh-CN" altLang="en-US" sz="2400" dirty="0" smtClean="0">
                <a:latin typeface="STXingkai" charset="-122"/>
                <a:ea typeface="STXingkai" charset="-122"/>
                <a:cs typeface="STXingkai" charset="-122"/>
              </a:rPr>
              <a:t>、</a:t>
            </a:r>
            <a:r>
              <a:rPr lang="en-US" altLang="zh-CN" sz="2400" dirty="0" err="1">
                <a:latin typeface="STXingkai" charset="-122"/>
                <a:ea typeface="STXingkai" charset="-122"/>
                <a:cs typeface="STXingkai" charset="-122"/>
              </a:rPr>
              <a:t>Ip</a:t>
            </a:r>
            <a:r>
              <a:rPr lang="zh-CN" altLang="en-US" sz="2400" dirty="0">
                <a:latin typeface="STXingkai" charset="-122"/>
                <a:ea typeface="STXingkai" charset="-122"/>
                <a:cs typeface="STXingkai" charset="-122"/>
              </a:rPr>
              <a:t>多播：什么</a:t>
            </a:r>
            <a:r>
              <a:rPr lang="zh-CN" altLang="en-US" sz="2400" dirty="0" smtClean="0">
                <a:latin typeface="STXingkai" charset="-122"/>
                <a:ea typeface="STXingkai" charset="-122"/>
                <a:cs typeface="STXingkai" charset="-122"/>
              </a:rPr>
              <a:t>是</a:t>
            </a:r>
            <a:r>
              <a:rPr lang="zh-CN" altLang="en-US" sz="2400" dirty="0">
                <a:latin typeface="STXingkai" charset="-122"/>
                <a:ea typeface="STXingkai" charset="-122"/>
                <a:cs typeface="STXingkai" charset="-122"/>
              </a:rPr>
              <a:t>多播？多播的优点？什么是广播？广播</a:t>
            </a:r>
            <a:r>
              <a:rPr lang="en-US" altLang="zh-CN" sz="2400" dirty="0">
                <a:latin typeface="STXingkai" charset="-122"/>
                <a:ea typeface="STXingkai" charset="-122"/>
                <a:cs typeface="STXingkai" charset="-122"/>
              </a:rPr>
              <a:t>VS.</a:t>
            </a:r>
            <a:r>
              <a:rPr lang="zh-CN" altLang="en-US" sz="2400" dirty="0">
                <a:latin typeface="STXingkai" charset="-122"/>
                <a:ea typeface="STXingkai" charset="-122"/>
                <a:cs typeface="STXingkai" charset="-122"/>
              </a:rPr>
              <a:t>多播，广播导致问题及解决办法？广播如何选路</a:t>
            </a:r>
            <a:r>
              <a:rPr lang="zh-CN" altLang="en-US" sz="2400" dirty="0" smtClean="0">
                <a:latin typeface="STXingkai" charset="-122"/>
                <a:ea typeface="STXingkai" charset="-122"/>
                <a:cs typeface="STXingkai" charset="-122"/>
              </a:rPr>
              <a:t>？</a:t>
            </a:r>
            <a:endParaRPr lang="en-US" altLang="zh-CN" sz="2400" dirty="0" smtClean="0">
              <a:latin typeface="STXingkai" charset="-122"/>
              <a:ea typeface="STXingkai" charset="-122"/>
              <a:cs typeface="STXingkai" charset="-122"/>
            </a:endParaRPr>
          </a:p>
          <a:p>
            <a:pPr marL="0" indent="0" defTabSz="914400" eaLnBrk="1" fontAlgn="auto" hangingPunct="1">
              <a:spcBef>
                <a:spcPts val="0"/>
              </a:spcBef>
              <a:spcAft>
                <a:spcPts val="0"/>
              </a:spcAft>
              <a:buNone/>
            </a:pPr>
            <a:r>
              <a:rPr lang="en-US" altLang="zh-CN" sz="2400" dirty="0" smtClean="0">
                <a:solidFill>
                  <a:srgbClr val="FF0000"/>
                </a:solidFill>
                <a:latin typeface="STXingkai" charset="-122"/>
                <a:ea typeface="STXingkai" charset="-122"/>
                <a:cs typeface="STXingkai" charset="-122"/>
              </a:rPr>
              <a:t>8</a:t>
            </a:r>
            <a:r>
              <a:rPr lang="zh-CN" altLang="en-US" sz="2400" dirty="0" smtClean="0">
                <a:solidFill>
                  <a:srgbClr val="FF0000"/>
                </a:solidFill>
                <a:latin typeface="STXingkai" charset="-122"/>
                <a:ea typeface="STXingkai" charset="-122"/>
                <a:cs typeface="STXingkai" charset="-122"/>
              </a:rPr>
              <a:t>、虚拟专网</a:t>
            </a:r>
            <a:r>
              <a:rPr lang="en-US" altLang="zh-CN" sz="2400" dirty="0" smtClean="0">
                <a:solidFill>
                  <a:srgbClr val="FF0000"/>
                </a:solidFill>
                <a:latin typeface="STXingkai" charset="-122"/>
                <a:ea typeface="STXingkai" charset="-122"/>
                <a:cs typeface="STXingkai" charset="-122"/>
              </a:rPr>
              <a:t>VPN</a:t>
            </a:r>
            <a:r>
              <a:rPr lang="zh-CN" altLang="en-US" sz="2400" dirty="0" smtClean="0">
                <a:solidFill>
                  <a:srgbClr val="FF0000"/>
                </a:solidFill>
                <a:latin typeface="STXingkai" charset="-122"/>
                <a:ea typeface="STXingkai" charset="-122"/>
                <a:cs typeface="STXingkai" charset="-122"/>
              </a:rPr>
              <a:t>和网络地址转换</a:t>
            </a:r>
            <a:r>
              <a:rPr lang="en-US" altLang="zh-CN" sz="2400" dirty="0" smtClean="0">
                <a:solidFill>
                  <a:srgbClr val="FF0000"/>
                </a:solidFill>
                <a:latin typeface="STXingkai" charset="-122"/>
                <a:ea typeface="STXingkai" charset="-122"/>
                <a:cs typeface="STXingkai" charset="-122"/>
              </a:rPr>
              <a:t>NAT</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61030956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p:cNvSpPr>
            <a:spLocks noGrp="1" noChangeArrowheads="1"/>
          </p:cNvSpPr>
          <p:nvPr>
            <p:ph type="title"/>
          </p:nvPr>
        </p:nvSpPr>
        <p:spPr>
          <a:xfrm>
            <a:off x="0" y="549275"/>
            <a:ext cx="9144000" cy="1127125"/>
          </a:xfrm>
        </p:spPr>
        <p:txBody>
          <a:bodyPr/>
          <a:lstStyle/>
          <a:p>
            <a:r>
              <a:rPr kumimoji="0" lang="en-US" altLang="zh-CN" sz="3600" b="1"/>
              <a:t>4.7  </a:t>
            </a:r>
            <a:r>
              <a:rPr kumimoji="0" lang="zh-CN" altLang="en-US" sz="3600" b="1"/>
              <a:t>虚拟专用网</a:t>
            </a:r>
            <a:r>
              <a:rPr kumimoji="0" lang="en-US" altLang="zh-CN" sz="3600" b="1"/>
              <a:t> VPN </a:t>
            </a:r>
            <a:r>
              <a:rPr kumimoji="0" lang="zh-CN" altLang="en-US" sz="3600" b="1"/>
              <a:t>和网络地址转换</a:t>
            </a:r>
            <a:r>
              <a:rPr kumimoji="0" lang="en-US" altLang="zh-CN" sz="3600" b="1"/>
              <a:t> NAT</a:t>
            </a:r>
            <a:br>
              <a:rPr kumimoji="0" lang="en-US" altLang="zh-CN" sz="3600" b="1"/>
            </a:br>
            <a:r>
              <a:rPr kumimoji="0" lang="en-US" altLang="zh-CN" sz="3200" b="1"/>
              <a:t>4.7.1 </a:t>
            </a:r>
            <a:r>
              <a:rPr kumimoji="0" lang="zh-CN" altLang="en-US" sz="3200" b="1"/>
              <a:t>虚拟专用网</a:t>
            </a:r>
            <a:r>
              <a:rPr kumimoji="0" lang="en-US" altLang="zh-CN" sz="3200" b="1"/>
              <a:t> VPN</a:t>
            </a:r>
          </a:p>
        </p:txBody>
      </p:sp>
      <p:sp>
        <p:nvSpPr>
          <p:cNvPr id="1030147" name="Rectangle 3"/>
          <p:cNvSpPr>
            <a:spLocks noGrp="1" noChangeArrowheads="1"/>
          </p:cNvSpPr>
          <p:nvPr>
            <p:ph type="body" idx="1"/>
          </p:nvPr>
        </p:nvSpPr>
        <p:spPr>
          <a:xfrm>
            <a:off x="533400" y="1143000"/>
            <a:ext cx="8281988" cy="4878388"/>
          </a:xfrm>
        </p:spPr>
        <p:txBody>
          <a:bodyPr/>
          <a:lstStyle/>
          <a:p>
            <a:r>
              <a:rPr kumimoji="0" lang="zh-CN" altLang="en-US" sz="2400" b="1" dirty="0">
                <a:solidFill>
                  <a:srgbClr val="FF0000"/>
                </a:solidFill>
                <a:effectLst>
                  <a:outerShdw blurRad="38100" dist="38100" dir="2700000" algn="tl">
                    <a:srgbClr val="000000"/>
                  </a:outerShdw>
                </a:effectLst>
                <a:latin typeface="STSong" charset="-122"/>
                <a:ea typeface="STSong" charset="-122"/>
                <a:cs typeface="STSong" charset="-122"/>
              </a:rPr>
              <a:t>全球</a:t>
            </a:r>
            <a:r>
              <a:rPr kumimoji="0" lang="zh-CN" altLang="en-US" sz="2400" b="1" dirty="0" smtClean="0">
                <a:solidFill>
                  <a:srgbClr val="FF0000"/>
                </a:solidFill>
                <a:effectLst>
                  <a:outerShdw blurRad="38100" dist="38100" dir="2700000" algn="tl">
                    <a:srgbClr val="000000"/>
                  </a:outerShdw>
                </a:effectLst>
                <a:latin typeface="STSong" charset="-122"/>
                <a:ea typeface="STSong" charset="-122"/>
                <a:cs typeface="STSong" charset="-122"/>
              </a:rPr>
              <a:t>地址</a:t>
            </a:r>
            <a:r>
              <a:rPr kumimoji="0" lang="zh-CN" altLang="en-US" sz="2400" b="1" dirty="0">
                <a:effectLst>
                  <a:outerShdw blurRad="38100" dist="38100" dir="2700000" algn="tl">
                    <a:srgbClr val="000000"/>
                  </a:outerShdw>
                </a:effectLst>
                <a:latin typeface="STSong" charset="-122"/>
                <a:ea typeface="STSong" charset="-122"/>
                <a:cs typeface="STSong" charset="-122"/>
              </a:rPr>
              <a:t>：</a:t>
            </a:r>
            <a:r>
              <a:rPr kumimoji="0" lang="zh-CN" altLang="en-US" sz="2400" b="1" dirty="0" smtClean="0"/>
              <a:t>全球</a:t>
            </a:r>
            <a:r>
              <a:rPr kumimoji="0" lang="zh-CN" altLang="en-US" sz="2400" b="1" dirty="0"/>
              <a:t>唯一的</a:t>
            </a:r>
            <a:r>
              <a:rPr kumimoji="0" lang="en-US" altLang="zh-CN" sz="2400" b="1" dirty="0"/>
              <a:t>IP</a:t>
            </a:r>
            <a:r>
              <a:rPr kumimoji="0" lang="zh-CN" altLang="en-US" sz="2400" b="1" dirty="0"/>
              <a:t>地址，必须向因特网的管理机构申请</a:t>
            </a:r>
            <a:endParaRPr kumimoji="0" lang="en-US" altLang="zh-CN" sz="2400" b="1" dirty="0"/>
          </a:p>
          <a:p>
            <a:r>
              <a:rPr kumimoji="0" lang="zh-CN" altLang="en-US" sz="2400" b="1" dirty="0" smtClean="0">
                <a:solidFill>
                  <a:srgbClr val="FF0000"/>
                </a:solidFill>
                <a:effectLst>
                  <a:outerShdw blurRad="38100" dist="38100" dir="2700000" algn="tl">
                    <a:srgbClr val="000000"/>
                  </a:outerShdw>
                </a:effectLst>
                <a:latin typeface="STSong" charset="-122"/>
                <a:ea typeface="STSong" charset="-122"/>
                <a:cs typeface="STSong" charset="-122"/>
              </a:rPr>
              <a:t>本地地址</a:t>
            </a:r>
            <a:endParaRPr kumimoji="0" lang="en-US" altLang="zh-CN" sz="2400" b="1" dirty="0"/>
          </a:p>
          <a:p>
            <a:r>
              <a:rPr kumimoji="0" lang="zh-CN" altLang="en-US" sz="2400" b="1" dirty="0"/>
              <a:t>（</a:t>
            </a:r>
            <a:r>
              <a:rPr kumimoji="0" lang="en-US" altLang="zh-CN" sz="2400" b="1" dirty="0"/>
              <a:t>1</a:t>
            </a:r>
            <a:r>
              <a:rPr kumimoji="0" lang="zh-CN" altLang="en-US" sz="2400" b="1" dirty="0"/>
              <a:t>）仅在机构内部使用的</a:t>
            </a:r>
            <a:r>
              <a:rPr kumimoji="0" lang="en-US" altLang="zh-CN" sz="2400" b="1" dirty="0"/>
              <a:t> IP </a:t>
            </a:r>
            <a:r>
              <a:rPr kumimoji="0" lang="zh-CN" altLang="en-US" sz="2400" b="1" dirty="0"/>
              <a:t>地址，可以由本机构自行分配，而不需要向因特网的管理机构申请。</a:t>
            </a:r>
            <a:endParaRPr kumimoji="0" lang="en-US" altLang="zh-CN" sz="2400" b="1" dirty="0"/>
          </a:p>
          <a:p>
            <a:r>
              <a:rPr kumimoji="0" lang="zh-CN" altLang="en-US" sz="2400" b="1" dirty="0" smtClean="0">
                <a:effectLst>
                  <a:outerShdw blurRad="38100" dist="38100" dir="2700000" algn="tl">
                    <a:srgbClr val="000000"/>
                  </a:outerShdw>
                </a:effectLst>
                <a:latin typeface="STSong" charset="-122"/>
                <a:ea typeface="STSong" charset="-122"/>
                <a:cs typeface="STSong" charset="-122"/>
              </a:rPr>
              <a:t>（</a:t>
            </a:r>
            <a:r>
              <a:rPr kumimoji="0" lang="en-US" altLang="zh-CN" sz="2400" b="1" dirty="0" smtClean="0">
                <a:effectLst>
                  <a:outerShdw blurRad="38100" dist="38100" dir="2700000" algn="tl">
                    <a:srgbClr val="000000"/>
                  </a:outerShdw>
                </a:effectLst>
                <a:latin typeface="STSong" charset="-122"/>
                <a:ea typeface="STSong" charset="-122"/>
                <a:cs typeface="STSong" charset="-122"/>
              </a:rPr>
              <a:t>2</a:t>
            </a:r>
            <a:r>
              <a:rPr kumimoji="0" lang="zh-CN" altLang="en-US" sz="2400" b="1" dirty="0" smtClean="0">
                <a:effectLst>
                  <a:outerShdw blurRad="38100" dist="38100" dir="2700000" algn="tl">
                    <a:srgbClr val="000000"/>
                  </a:outerShdw>
                </a:effectLst>
                <a:latin typeface="STSong" charset="-122"/>
                <a:ea typeface="STSong" charset="-122"/>
                <a:cs typeface="STSong" charset="-122"/>
              </a:rPr>
              <a:t>）</a:t>
            </a:r>
            <a:r>
              <a:rPr kumimoji="0" lang="zh-CN" altLang="en-US" sz="2400" b="1" dirty="0"/>
              <a:t>这些地址只能用于一个机构的内部通信，而不能用于和因特网上的主机</a:t>
            </a:r>
            <a:r>
              <a:rPr kumimoji="0" lang="zh-CN" altLang="en-US" sz="2400" b="1" dirty="0" smtClean="0"/>
              <a:t>通信</a:t>
            </a:r>
            <a:endParaRPr kumimoji="0" lang="en-US" altLang="zh-CN" sz="2400" b="1" dirty="0"/>
          </a:p>
          <a:p>
            <a:r>
              <a:rPr kumimoji="0" lang="zh-CN" altLang="en-US" sz="2400" b="1" dirty="0" smtClean="0">
                <a:effectLst>
                  <a:outerShdw blurRad="38100" dist="38100" dir="2700000" algn="tl">
                    <a:srgbClr val="000000"/>
                  </a:outerShdw>
                </a:effectLst>
                <a:latin typeface="STSong" charset="-122"/>
                <a:ea typeface="STSong" charset="-122"/>
                <a:cs typeface="STSong" charset="-122"/>
              </a:rPr>
              <a:t>（</a:t>
            </a:r>
            <a:r>
              <a:rPr kumimoji="0" lang="en-US" altLang="zh-CN" sz="2400" b="1" dirty="0" smtClean="0">
                <a:effectLst>
                  <a:outerShdw blurRad="38100" dist="38100" dir="2700000" algn="tl">
                    <a:srgbClr val="000000"/>
                  </a:outerShdw>
                </a:effectLst>
                <a:latin typeface="STSong" charset="-122"/>
                <a:ea typeface="STSong" charset="-122"/>
                <a:cs typeface="STSong" charset="-122"/>
              </a:rPr>
              <a:t>3</a:t>
            </a:r>
            <a:r>
              <a:rPr kumimoji="0" lang="zh-CN" altLang="en-US" sz="2400" b="1" dirty="0" smtClean="0">
                <a:effectLst>
                  <a:outerShdw blurRad="38100" dist="38100" dir="2700000" algn="tl">
                    <a:srgbClr val="000000"/>
                  </a:outerShdw>
                </a:effectLst>
                <a:latin typeface="STSong" charset="-122"/>
                <a:ea typeface="STSong" charset="-122"/>
                <a:cs typeface="STSong" charset="-122"/>
              </a:rPr>
              <a:t>）</a:t>
            </a:r>
            <a:r>
              <a:rPr kumimoji="0" lang="zh-CN" altLang="en-US" sz="2400" b="1" dirty="0" smtClean="0"/>
              <a:t>在</a:t>
            </a:r>
            <a:r>
              <a:rPr kumimoji="0" lang="zh-CN" altLang="en-US" sz="2400" b="1" dirty="0"/>
              <a:t>因特网中的所有路由器对目的地址是专用地址的数据报一律不进行转发。</a:t>
            </a:r>
            <a:r>
              <a:rPr kumimoji="0" lang="en-US" altLang="zh-CN" sz="2400" b="1" dirty="0"/>
              <a:t> </a:t>
            </a:r>
            <a:endParaRPr kumimoji="0" lang="en-US" altLang="zh-CN" sz="2400" b="1" dirty="0" smtClean="0">
              <a:effectLst>
                <a:outerShdw blurRad="38100" dist="38100" dir="2700000" algn="tl">
                  <a:srgbClr val="000000"/>
                </a:outerShdw>
              </a:effectLst>
              <a:latin typeface="STSong" charset="-122"/>
              <a:ea typeface="STSong" charset="-122"/>
              <a:cs typeface="STSong" charset="-122"/>
            </a:endParaRPr>
          </a:p>
          <a:p>
            <a:r>
              <a:rPr kumimoji="0" lang="en-US" altLang="zh-CN" sz="2400" b="1" dirty="0"/>
              <a:t>10.0.0.0 </a:t>
            </a:r>
            <a:r>
              <a:rPr kumimoji="0" lang="zh-CN" altLang="en-US" sz="2400" b="1" dirty="0"/>
              <a:t>到</a:t>
            </a:r>
            <a:r>
              <a:rPr kumimoji="0" lang="en-US" altLang="zh-CN" sz="2400" b="1" dirty="0"/>
              <a:t> 10.255.255.255</a:t>
            </a:r>
          </a:p>
          <a:p>
            <a:r>
              <a:rPr kumimoji="0" lang="en-US" altLang="zh-CN" sz="2400" b="1" dirty="0"/>
              <a:t>172.16.0.0 </a:t>
            </a:r>
            <a:r>
              <a:rPr kumimoji="0" lang="zh-CN" altLang="en-US" sz="2400" b="1" dirty="0"/>
              <a:t>到</a:t>
            </a:r>
            <a:r>
              <a:rPr kumimoji="0" lang="en-US" altLang="zh-CN" sz="2400" b="1" dirty="0"/>
              <a:t> 172.31.255.255</a:t>
            </a:r>
          </a:p>
          <a:p>
            <a:r>
              <a:rPr kumimoji="0" lang="en-US" altLang="zh-CN" sz="2400" b="1" dirty="0"/>
              <a:t>192.168.0.0 </a:t>
            </a:r>
            <a:r>
              <a:rPr kumimoji="0" lang="zh-CN" altLang="en-US" sz="2400" b="1" dirty="0"/>
              <a:t>到</a:t>
            </a:r>
            <a:r>
              <a:rPr kumimoji="0" lang="en-US" altLang="zh-CN" sz="2400" b="1" dirty="0"/>
              <a:t> 192.168.255.255</a:t>
            </a:r>
          </a:p>
          <a:p>
            <a:endParaRPr kumimoji="0" lang="en-US" altLang="zh-CN" sz="2400" b="1" dirty="0">
              <a:effectLst>
                <a:outerShdw blurRad="38100" dist="38100" dir="2700000" algn="tl">
                  <a:srgbClr val="000000"/>
                </a:outerShdw>
              </a:effectLst>
              <a:latin typeface="STSong" charset="-122"/>
              <a:ea typeface="STSong" charset="-122"/>
              <a:cs typeface="STSong" charset="-122"/>
            </a:endParaRPr>
          </a:p>
        </p:txBody>
      </p:sp>
    </p:spTree>
    <p:extLst>
      <p:ext uri="{BB962C8B-B14F-4D97-AF65-F5344CB8AC3E}">
        <p14:creationId xmlns:p14="http://schemas.microsoft.com/office/powerpoint/2010/main" val="1084700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9657" rIns="0" bIns="0" rtlCol="0">
            <a:noAutofit/>
          </a:bodyPr>
          <a:lstStyle/>
          <a:p>
            <a:pPr marL="22860" algn="l">
              <a:lnSpc>
                <a:spcPts val="4560"/>
              </a:lnSpc>
            </a:pPr>
            <a:r>
              <a:rPr sz="4000" b="1" spc="-30" dirty="0" smtClean="0">
                <a:solidFill>
                  <a:schemeClr val="tx1"/>
                </a:solidFill>
                <a:latin typeface="黑体"/>
                <a:cs typeface="黑体"/>
              </a:rPr>
              <a:t>通</a:t>
            </a:r>
            <a:r>
              <a:rPr sz="4000" b="1" spc="-40" dirty="0" smtClean="0">
                <a:solidFill>
                  <a:schemeClr val="tx1"/>
                </a:solidFill>
                <a:latin typeface="黑体"/>
                <a:cs typeface="黑体"/>
              </a:rPr>
              <a:t>过互</a:t>
            </a:r>
            <a:r>
              <a:rPr sz="4000" b="1" spc="-25" dirty="0" smtClean="0">
                <a:solidFill>
                  <a:schemeClr val="tx1"/>
                </a:solidFill>
                <a:latin typeface="黑体"/>
                <a:cs typeface="黑体"/>
              </a:rPr>
              <a:t>联</a:t>
            </a:r>
            <a:r>
              <a:rPr sz="4000" b="1" spc="-40" dirty="0" smtClean="0">
                <a:solidFill>
                  <a:schemeClr val="tx1"/>
                </a:solidFill>
                <a:latin typeface="黑体"/>
                <a:cs typeface="黑体"/>
              </a:rPr>
              <a:t>的内</a:t>
            </a:r>
            <a:r>
              <a:rPr sz="4000" b="1" spc="-25" dirty="0" smtClean="0">
                <a:solidFill>
                  <a:schemeClr val="tx1"/>
                </a:solidFill>
                <a:latin typeface="黑体"/>
                <a:cs typeface="黑体"/>
              </a:rPr>
              <a:t>部</a:t>
            </a:r>
            <a:r>
              <a:rPr sz="4000" b="1" spc="-40" dirty="0" smtClean="0">
                <a:solidFill>
                  <a:schemeClr val="tx1"/>
                </a:solidFill>
                <a:latin typeface="黑体"/>
                <a:cs typeface="黑体"/>
              </a:rPr>
              <a:t>高速</a:t>
            </a:r>
            <a:r>
              <a:rPr sz="4000" b="1" spc="-25" dirty="0" smtClean="0">
                <a:solidFill>
                  <a:schemeClr val="tx1"/>
                </a:solidFill>
                <a:latin typeface="黑体"/>
                <a:cs typeface="黑体"/>
              </a:rPr>
              <a:t>网</a:t>
            </a:r>
            <a:r>
              <a:rPr sz="4000" b="1" spc="-40" dirty="0" smtClean="0">
                <a:solidFill>
                  <a:schemeClr val="tx1"/>
                </a:solidFill>
                <a:latin typeface="黑体"/>
                <a:cs typeface="黑体"/>
              </a:rPr>
              <a:t>络交换</a:t>
            </a:r>
            <a:endParaRPr sz="4000" b="1" dirty="0">
              <a:solidFill>
                <a:schemeClr val="tx1"/>
              </a:solidFill>
              <a:latin typeface="黑体"/>
              <a:cs typeface="黑体"/>
            </a:endParaRPr>
          </a:p>
        </p:txBody>
      </p:sp>
      <p:sp>
        <p:nvSpPr>
          <p:cNvPr id="3" name="object 3"/>
          <p:cNvSpPr txBox="1"/>
          <p:nvPr/>
        </p:nvSpPr>
        <p:spPr>
          <a:xfrm>
            <a:off x="535940" y="1371600"/>
            <a:ext cx="7755255" cy="1369060"/>
          </a:xfrm>
          <a:prstGeom prst="rect">
            <a:avLst/>
          </a:prstGeom>
        </p:spPr>
        <p:txBody>
          <a:bodyPr vert="horz" wrap="square" lIns="0" tIns="0" rIns="0" bIns="0" rtlCol="0">
            <a:noAutofit/>
          </a:bodyPr>
          <a:lstStyle/>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克服了总线带宽的限制</a:t>
            </a:r>
            <a:endParaRPr sz="2800" dirty="0">
              <a:latin typeface="宋体"/>
              <a:cs typeface="宋体"/>
            </a:endParaRPr>
          </a:p>
          <a:p>
            <a:pPr>
              <a:lnSpc>
                <a:spcPts val="650"/>
              </a:lnSpc>
              <a:spcBef>
                <a:spcPts val="25"/>
              </a:spcBef>
            </a:pPr>
            <a:endParaRPr sz="650" dirty="0"/>
          </a:p>
          <a:p>
            <a:pPr marL="469265" indent="-457200">
              <a:lnSpc>
                <a:spcPct val="100000"/>
              </a:lnSpc>
              <a:buClr>
                <a:srgbClr val="006FC0"/>
              </a:buClr>
              <a:buSzPct val="69642"/>
              <a:buFont typeface="Wingdings" panose="05000000000000000000" pitchFamily="2" charset="2"/>
              <a:buChar char="p"/>
              <a:tabLst>
                <a:tab pos="355600" algn="l"/>
              </a:tabLst>
            </a:pPr>
            <a:r>
              <a:rPr sz="2800" spc="-30" dirty="0" smtClean="0">
                <a:latin typeface="宋体"/>
                <a:cs typeface="宋体"/>
              </a:rPr>
              <a:t>纵横式网络</a:t>
            </a:r>
            <a:r>
              <a:rPr sz="2800" spc="-45" dirty="0" smtClean="0">
                <a:latin typeface="宋体"/>
                <a:cs typeface="宋体"/>
              </a:rPr>
              <a:t>（</a:t>
            </a:r>
            <a:r>
              <a:rPr sz="2800" spc="-20" dirty="0" smtClean="0">
                <a:latin typeface="Comic Sans MS"/>
                <a:cs typeface="Comic Sans MS"/>
              </a:rPr>
              <a:t>Ban</a:t>
            </a:r>
            <a:r>
              <a:rPr sz="2800" spc="-25" dirty="0" smtClean="0">
                <a:latin typeface="Comic Sans MS"/>
                <a:cs typeface="Comic Sans MS"/>
              </a:rPr>
              <a:t>y</a:t>
            </a:r>
            <a:r>
              <a:rPr sz="2800" spc="-15" dirty="0" smtClean="0">
                <a:latin typeface="Comic Sans MS"/>
                <a:cs typeface="Comic Sans MS"/>
              </a:rPr>
              <a:t>an</a:t>
            </a:r>
            <a:r>
              <a:rPr sz="2800" spc="25" dirty="0" smtClean="0">
                <a:latin typeface="Comic Sans MS"/>
                <a:cs typeface="Comic Sans MS"/>
              </a:rPr>
              <a:t> </a:t>
            </a:r>
            <a:r>
              <a:rPr sz="2800" spc="-15" dirty="0" err="1" smtClean="0">
                <a:latin typeface="Comic Sans MS"/>
                <a:cs typeface="Comic Sans MS"/>
              </a:rPr>
              <a:t>networks</a:t>
            </a:r>
            <a:r>
              <a:rPr sz="2800" spc="-30" dirty="0" err="1" smtClean="0">
                <a:latin typeface="宋体"/>
                <a:cs typeface="宋体"/>
              </a:rPr>
              <a:t>）和其它互联网络</a:t>
            </a:r>
            <a:r>
              <a:rPr sz="2800" spc="-5" dirty="0" err="1" smtClean="0">
                <a:latin typeface="Comic Sans MS"/>
                <a:cs typeface="Comic Sans MS"/>
              </a:rPr>
              <a:t>,</a:t>
            </a:r>
            <a:r>
              <a:rPr sz="2800" spc="-30" dirty="0" err="1" smtClean="0">
                <a:latin typeface="宋体"/>
                <a:cs typeface="宋体"/>
              </a:rPr>
              <a:t>过去在多处理机中用来连接多个处</a:t>
            </a:r>
            <a:r>
              <a:rPr sz="2800" spc="-20" dirty="0" err="1" smtClean="0">
                <a:latin typeface="宋体"/>
                <a:cs typeface="宋体"/>
              </a:rPr>
              <a:t>理</a:t>
            </a:r>
            <a:r>
              <a:rPr sz="2800" spc="-30" dirty="0" err="1" smtClean="0">
                <a:latin typeface="宋体"/>
                <a:cs typeface="宋体"/>
              </a:rPr>
              <a:t>器</a:t>
            </a:r>
            <a:endParaRPr sz="2800" dirty="0">
              <a:latin typeface="宋体"/>
              <a:cs typeface="宋体"/>
            </a:endParaRPr>
          </a:p>
        </p:txBody>
      </p:sp>
      <p:sp>
        <p:nvSpPr>
          <p:cNvPr id="4" name="object 4"/>
          <p:cNvSpPr txBox="1"/>
          <p:nvPr/>
        </p:nvSpPr>
        <p:spPr>
          <a:xfrm>
            <a:off x="535940" y="2822830"/>
            <a:ext cx="2606040" cy="442595"/>
          </a:xfrm>
          <a:prstGeom prst="rect">
            <a:avLst/>
          </a:prstGeom>
        </p:spPr>
        <p:txBody>
          <a:bodyPr vert="horz" wrap="square" lIns="0" tIns="0" rIns="0" bIns="0" rtlCol="0">
            <a:noAutofit/>
          </a:bodyPr>
          <a:lstStyle/>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err="1" smtClean="0">
                <a:latin typeface="宋体"/>
                <a:cs typeface="宋体"/>
              </a:rPr>
              <a:t>先进设计趋</a:t>
            </a:r>
            <a:r>
              <a:rPr sz="2800" spc="-40" dirty="0" err="1" smtClean="0">
                <a:latin typeface="宋体"/>
                <a:cs typeface="宋体"/>
              </a:rPr>
              <a:t>势</a:t>
            </a:r>
            <a:r>
              <a:rPr sz="2800" spc="-10" dirty="0" smtClean="0">
                <a:latin typeface="Comic Sans MS"/>
                <a:cs typeface="Comic Sans MS"/>
              </a:rPr>
              <a:t>:</a:t>
            </a:r>
            <a:endParaRPr sz="2800" dirty="0">
              <a:latin typeface="Comic Sans MS"/>
              <a:cs typeface="Comic Sans MS"/>
            </a:endParaRPr>
          </a:p>
        </p:txBody>
      </p:sp>
      <p:sp>
        <p:nvSpPr>
          <p:cNvPr id="5" name="object 5"/>
          <p:cNvSpPr txBox="1"/>
          <p:nvPr/>
        </p:nvSpPr>
        <p:spPr>
          <a:xfrm>
            <a:off x="3330066" y="2822830"/>
            <a:ext cx="5002530" cy="418465"/>
          </a:xfrm>
          <a:prstGeom prst="rect">
            <a:avLst/>
          </a:prstGeom>
        </p:spPr>
        <p:txBody>
          <a:bodyPr vert="horz" wrap="square" lIns="0" tIns="0" rIns="0" bIns="0" rtlCol="0">
            <a:noAutofit/>
          </a:bodyPr>
          <a:lstStyle/>
          <a:p>
            <a:pPr marL="12700">
              <a:lnSpc>
                <a:spcPts val="3295"/>
              </a:lnSpc>
            </a:pPr>
            <a:r>
              <a:rPr sz="2800" spc="-30" dirty="0" smtClean="0">
                <a:latin typeface="宋体"/>
                <a:cs typeface="宋体"/>
              </a:rPr>
              <a:t>把数据报分片为固定长度</a:t>
            </a:r>
            <a:r>
              <a:rPr sz="2800" spc="-20" dirty="0" smtClean="0">
                <a:latin typeface="宋体"/>
                <a:cs typeface="宋体"/>
              </a:rPr>
              <a:t>的</a:t>
            </a:r>
            <a:r>
              <a:rPr sz="2800" spc="-30" dirty="0" smtClean="0">
                <a:latin typeface="宋体"/>
                <a:cs typeface="宋体"/>
              </a:rPr>
              <a:t>信元</a:t>
            </a:r>
            <a:endParaRPr sz="2800">
              <a:latin typeface="宋体"/>
              <a:cs typeface="宋体"/>
            </a:endParaRPr>
          </a:p>
        </p:txBody>
      </p:sp>
      <p:sp>
        <p:nvSpPr>
          <p:cNvPr id="6" name="object 6"/>
          <p:cNvSpPr txBox="1"/>
          <p:nvPr/>
        </p:nvSpPr>
        <p:spPr>
          <a:xfrm>
            <a:off x="535940" y="3249804"/>
            <a:ext cx="7270750" cy="1375410"/>
          </a:xfrm>
          <a:prstGeom prst="rect">
            <a:avLst/>
          </a:prstGeom>
        </p:spPr>
        <p:txBody>
          <a:bodyPr vert="horz" wrap="square" lIns="0" tIns="0" rIns="0" bIns="0" rtlCol="0">
            <a:noAutofit/>
          </a:bodyPr>
          <a:lstStyle/>
          <a:p>
            <a:pPr marL="355600">
              <a:lnSpc>
                <a:spcPct val="100000"/>
              </a:lnSpc>
            </a:pPr>
            <a:r>
              <a:rPr sz="2800" spc="-15" dirty="0" smtClean="0">
                <a:latin typeface="Comic Sans MS"/>
                <a:cs typeface="Comic Sans MS"/>
              </a:rPr>
              <a:t>(cell),</a:t>
            </a:r>
            <a:r>
              <a:rPr sz="2800" spc="-20" dirty="0" smtClean="0">
                <a:latin typeface="Comic Sans MS"/>
                <a:cs typeface="Comic Sans MS"/>
              </a:rPr>
              <a:t> </a:t>
            </a:r>
            <a:r>
              <a:rPr sz="2800" spc="-30" dirty="0" smtClean="0">
                <a:latin typeface="宋体"/>
                <a:cs typeface="宋体"/>
              </a:rPr>
              <a:t>通过交换结构交换信元</a:t>
            </a:r>
            <a:endParaRPr sz="2800" dirty="0">
              <a:latin typeface="宋体"/>
              <a:cs typeface="宋体"/>
            </a:endParaRPr>
          </a:p>
          <a:p>
            <a:pPr>
              <a:lnSpc>
                <a:spcPts val="800"/>
              </a:lnSpc>
              <a:spcBef>
                <a:spcPts val="24"/>
              </a:spcBef>
            </a:pPr>
            <a:endParaRPr sz="800" dirty="0"/>
          </a:p>
          <a:p>
            <a:pPr marL="355600" marR="12700" indent="-343535">
              <a:lnSpc>
                <a:spcPts val="331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lang="zh-CN" altLang="en-US" sz="1950" dirty="0" smtClean="0">
                <a:solidFill>
                  <a:srgbClr val="006FC0"/>
                </a:solidFill>
                <a:latin typeface="Times New Roman"/>
                <a:cs typeface="Times New Roman"/>
              </a:rPr>
              <a:t> </a:t>
            </a:r>
            <a:r>
              <a:rPr lang="en-US" sz="2800" spc="-20" dirty="0" smtClean="0">
                <a:latin typeface="Comic Sans MS"/>
                <a:cs typeface="Comic Sans MS"/>
              </a:rPr>
              <a:t>代</a:t>
            </a:r>
            <a:r>
              <a:rPr lang="en-US" sz="2800" spc="-20" dirty="0">
                <a:latin typeface="Comic Sans MS"/>
                <a:cs typeface="Comic Sans MS"/>
              </a:rPr>
              <a:t>表：</a:t>
            </a:r>
            <a:r>
              <a:rPr sz="2800" spc="-20" dirty="0">
                <a:latin typeface="Comic Sans MS"/>
                <a:cs typeface="Comic Sans MS"/>
              </a:rPr>
              <a:t> </a:t>
            </a:r>
            <a:r>
              <a:rPr sz="2800" spc="-20" dirty="0" smtClean="0">
                <a:latin typeface="Comic Sans MS"/>
                <a:cs typeface="Comic Sans MS"/>
              </a:rPr>
              <a:t>Ci</a:t>
            </a:r>
            <a:r>
              <a:rPr sz="2800" spc="-15" dirty="0" smtClean="0">
                <a:latin typeface="Comic Sans MS"/>
                <a:cs typeface="Comic Sans MS"/>
              </a:rPr>
              <a:t>sco 12000:</a:t>
            </a:r>
            <a:r>
              <a:rPr sz="2800" spc="40" dirty="0" smtClean="0">
                <a:latin typeface="Comic Sans MS"/>
                <a:cs typeface="Comic Sans MS"/>
              </a:rPr>
              <a:t> </a:t>
            </a:r>
            <a:r>
              <a:rPr sz="2800" spc="-30" dirty="0" smtClean="0">
                <a:latin typeface="宋体"/>
                <a:cs typeface="宋体"/>
              </a:rPr>
              <a:t>通过互联网络交换速率高</a:t>
            </a:r>
            <a:r>
              <a:rPr sz="2800" spc="-40" dirty="0" smtClean="0">
                <a:latin typeface="宋体"/>
                <a:cs typeface="宋体"/>
              </a:rPr>
              <a:t>达</a:t>
            </a:r>
            <a:r>
              <a:rPr sz="2800" spc="-25" dirty="0" smtClean="0">
                <a:latin typeface="Comic Sans MS"/>
                <a:cs typeface="Comic Sans MS"/>
              </a:rPr>
              <a:t>60</a:t>
            </a:r>
            <a:r>
              <a:rPr sz="2800" spc="-15" dirty="0" smtClean="0">
                <a:latin typeface="Comic Sans MS"/>
                <a:cs typeface="Comic Sans MS"/>
              </a:rPr>
              <a:t> </a:t>
            </a:r>
            <a:r>
              <a:rPr sz="2800" spc="-20" dirty="0" smtClean="0">
                <a:latin typeface="Comic Sans MS"/>
                <a:cs typeface="Comic Sans MS"/>
              </a:rPr>
              <a:t>Gbps</a:t>
            </a:r>
            <a:endParaRPr sz="2800" dirty="0">
              <a:latin typeface="Comic Sans MS"/>
              <a:cs typeface="Comic Sans MS"/>
            </a:endParaRPr>
          </a:p>
        </p:txBody>
      </p:sp>
    </p:spTree>
    <p:extLst>
      <p:ext uri="{BB962C8B-B14F-4D97-AF65-F5344CB8AC3E}">
        <p14:creationId xmlns:p14="http://schemas.microsoft.com/office/powerpoint/2010/main" val="4024135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3" name="Line 3"/>
          <p:cNvSpPr>
            <a:spLocks noChangeShapeType="1"/>
          </p:cNvSpPr>
          <p:nvPr/>
        </p:nvSpPr>
        <p:spPr bwMode="auto">
          <a:xfrm flipV="1">
            <a:off x="1295400" y="3568700"/>
            <a:ext cx="381000" cy="3048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244" name="Line 4"/>
          <p:cNvSpPr>
            <a:spLocks noChangeShapeType="1"/>
          </p:cNvSpPr>
          <p:nvPr/>
        </p:nvSpPr>
        <p:spPr bwMode="auto">
          <a:xfrm>
            <a:off x="990600" y="2501900"/>
            <a:ext cx="381000" cy="2286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245" name="Line 5"/>
          <p:cNvSpPr>
            <a:spLocks noChangeShapeType="1"/>
          </p:cNvSpPr>
          <p:nvPr/>
        </p:nvSpPr>
        <p:spPr bwMode="auto">
          <a:xfrm flipV="1">
            <a:off x="685800" y="3122613"/>
            <a:ext cx="457200"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pic>
        <p:nvPicPr>
          <p:cNvPr id="1034246"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2894013"/>
            <a:ext cx="336550" cy="341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4247" name="Text Box 7"/>
          <p:cNvSpPr txBox="1">
            <a:spLocks noChangeArrowheads="1"/>
          </p:cNvSpPr>
          <p:nvPr/>
        </p:nvSpPr>
        <p:spPr bwMode="auto">
          <a:xfrm>
            <a:off x="179388" y="2852738"/>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X</a:t>
            </a:r>
          </a:p>
        </p:txBody>
      </p:sp>
      <p:sp>
        <p:nvSpPr>
          <p:cNvPr id="1034248" name="Text Box 8"/>
          <p:cNvSpPr txBox="1">
            <a:spLocks noChangeArrowheads="1"/>
          </p:cNvSpPr>
          <p:nvPr/>
        </p:nvSpPr>
        <p:spPr bwMode="auto">
          <a:xfrm>
            <a:off x="100013" y="322421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ea typeface="黑体" charset="0"/>
                <a:cs typeface="黑体" charset="0"/>
              </a:rPr>
              <a:t>10.1.0.1</a:t>
            </a:r>
          </a:p>
        </p:txBody>
      </p:sp>
      <p:pic>
        <p:nvPicPr>
          <p:cNvPr id="1034249"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1971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4250"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6449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4251" name="Rectangle 11"/>
          <p:cNvSpPr>
            <a:spLocks noGrp="1" noChangeArrowheads="1"/>
          </p:cNvSpPr>
          <p:nvPr>
            <p:ph type="title"/>
          </p:nvPr>
        </p:nvSpPr>
        <p:spPr>
          <a:xfrm>
            <a:off x="1150938" y="115888"/>
            <a:ext cx="7092950" cy="695325"/>
          </a:xfrm>
        </p:spPr>
        <p:txBody>
          <a:bodyPr/>
          <a:lstStyle/>
          <a:p>
            <a:r>
              <a:rPr kumimoji="0" lang="zh-CN" altLang="en-US" sz="3600" b="1"/>
              <a:t>用隧道技术实现虚拟专用网</a:t>
            </a:r>
            <a:r>
              <a:rPr kumimoji="0" lang="en-US" altLang="zh-CN" sz="3600" b="1"/>
              <a:t> </a:t>
            </a:r>
          </a:p>
        </p:txBody>
      </p:sp>
      <p:grpSp>
        <p:nvGrpSpPr>
          <p:cNvPr id="441354" name="Group 12"/>
          <p:cNvGrpSpPr>
            <a:grpSpLocks/>
          </p:cNvGrpSpPr>
          <p:nvPr/>
        </p:nvGrpSpPr>
        <p:grpSpPr bwMode="auto">
          <a:xfrm>
            <a:off x="973138" y="2384425"/>
            <a:ext cx="1511300" cy="1225550"/>
            <a:chOff x="385" y="2795"/>
            <a:chExt cx="1769" cy="816"/>
          </a:xfrm>
        </p:grpSpPr>
        <p:sp>
          <p:nvSpPr>
            <p:cNvPr id="1034253" name="Oval 13"/>
            <p:cNvSpPr>
              <a:spLocks noChangeArrowheads="1"/>
            </p:cNvSpPr>
            <p:nvPr/>
          </p:nvSpPr>
          <p:spPr bwMode="auto">
            <a:xfrm>
              <a:off x="1589" y="3060"/>
              <a:ext cx="554" cy="245"/>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54" name="Oval 14"/>
            <p:cNvSpPr>
              <a:spLocks noChangeArrowheads="1"/>
            </p:cNvSpPr>
            <p:nvPr/>
          </p:nvSpPr>
          <p:spPr bwMode="auto">
            <a:xfrm>
              <a:off x="928" y="3274"/>
              <a:ext cx="885" cy="337"/>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55" name="Oval 15"/>
            <p:cNvSpPr>
              <a:spLocks noChangeArrowheads="1"/>
            </p:cNvSpPr>
            <p:nvPr/>
          </p:nvSpPr>
          <p:spPr bwMode="auto">
            <a:xfrm>
              <a:off x="502" y="3204"/>
              <a:ext cx="585" cy="28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56" name="Oval 16"/>
            <p:cNvSpPr>
              <a:spLocks noChangeArrowheads="1"/>
            </p:cNvSpPr>
            <p:nvPr/>
          </p:nvSpPr>
          <p:spPr bwMode="auto">
            <a:xfrm>
              <a:off x="385" y="3084"/>
              <a:ext cx="385" cy="259"/>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57" name="Oval 17"/>
            <p:cNvSpPr>
              <a:spLocks noChangeArrowheads="1"/>
            </p:cNvSpPr>
            <p:nvPr/>
          </p:nvSpPr>
          <p:spPr bwMode="auto">
            <a:xfrm>
              <a:off x="565" y="2883"/>
              <a:ext cx="57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58" name="Oval 18"/>
            <p:cNvSpPr>
              <a:spLocks noChangeArrowheads="1"/>
            </p:cNvSpPr>
            <p:nvPr/>
          </p:nvSpPr>
          <p:spPr bwMode="auto">
            <a:xfrm>
              <a:off x="993" y="2795"/>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59" name="Oval 19"/>
            <p:cNvSpPr>
              <a:spLocks noChangeArrowheads="1"/>
            </p:cNvSpPr>
            <p:nvPr/>
          </p:nvSpPr>
          <p:spPr bwMode="auto">
            <a:xfrm>
              <a:off x="1504" y="2891"/>
              <a:ext cx="554" cy="247"/>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0" name="Oval 20"/>
            <p:cNvSpPr>
              <a:spLocks noChangeArrowheads="1"/>
            </p:cNvSpPr>
            <p:nvPr/>
          </p:nvSpPr>
          <p:spPr bwMode="auto">
            <a:xfrm>
              <a:off x="705" y="2987"/>
              <a:ext cx="1141" cy="41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1" name="Oval 21"/>
            <p:cNvSpPr>
              <a:spLocks noChangeArrowheads="1"/>
            </p:cNvSpPr>
            <p:nvPr/>
          </p:nvSpPr>
          <p:spPr bwMode="auto">
            <a:xfrm rot="1336630">
              <a:off x="1474" y="3067"/>
              <a:ext cx="556" cy="424"/>
            </a:xfrm>
            <a:prstGeom prst="ellipse">
              <a:avLst/>
            </a:prstGeom>
            <a:solidFill>
              <a:srgbClr val="DDDDDD"/>
            </a:solidFill>
            <a:ln>
              <a:noFill/>
            </a:ln>
            <a:effectLst>
              <a:outerShdw blurRad="63500" dist="40161" dir="4293903"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2" name="Oval 22"/>
            <p:cNvSpPr>
              <a:spLocks noChangeArrowheads="1"/>
            </p:cNvSpPr>
            <p:nvPr/>
          </p:nvSpPr>
          <p:spPr bwMode="auto">
            <a:xfrm>
              <a:off x="1004" y="2811"/>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3" name="Oval 23"/>
            <p:cNvSpPr>
              <a:spLocks noChangeArrowheads="1"/>
            </p:cNvSpPr>
            <p:nvPr/>
          </p:nvSpPr>
          <p:spPr bwMode="auto">
            <a:xfrm>
              <a:off x="576" y="2899"/>
              <a:ext cx="576" cy="320"/>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4" name="Oval 24"/>
            <p:cNvSpPr>
              <a:spLocks noChangeArrowheads="1"/>
            </p:cNvSpPr>
            <p:nvPr/>
          </p:nvSpPr>
          <p:spPr bwMode="auto">
            <a:xfrm>
              <a:off x="396" y="3100"/>
              <a:ext cx="383" cy="256"/>
            </a:xfrm>
            <a:prstGeom prst="ellipse">
              <a:avLst/>
            </a:prstGeom>
            <a:solidFill>
              <a:srgbClr val="DDDDDD"/>
            </a:solidFill>
            <a:ln>
              <a:noFill/>
            </a:ln>
            <a:effectLst>
              <a:outerShdw blurRad="63500" dist="63500" dir="3187806"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5" name="Oval 25"/>
            <p:cNvSpPr>
              <a:spLocks noChangeArrowheads="1"/>
            </p:cNvSpPr>
            <p:nvPr/>
          </p:nvSpPr>
          <p:spPr bwMode="auto">
            <a:xfrm>
              <a:off x="1515" y="2908"/>
              <a:ext cx="554" cy="24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6" name="Oval 26"/>
            <p:cNvSpPr>
              <a:spLocks noChangeArrowheads="1"/>
            </p:cNvSpPr>
            <p:nvPr/>
          </p:nvSpPr>
          <p:spPr bwMode="auto">
            <a:xfrm>
              <a:off x="1598" y="3075"/>
              <a:ext cx="556" cy="248"/>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7" name="Oval 27"/>
            <p:cNvSpPr>
              <a:spLocks noChangeArrowheads="1"/>
            </p:cNvSpPr>
            <p:nvPr/>
          </p:nvSpPr>
          <p:spPr bwMode="auto">
            <a:xfrm>
              <a:off x="716" y="3003"/>
              <a:ext cx="1141" cy="413"/>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8" name="Oval 28"/>
            <p:cNvSpPr>
              <a:spLocks noChangeArrowheads="1"/>
            </p:cNvSpPr>
            <p:nvPr/>
          </p:nvSpPr>
          <p:spPr bwMode="auto">
            <a:xfrm>
              <a:off x="513" y="3219"/>
              <a:ext cx="585" cy="282"/>
            </a:xfrm>
            <a:prstGeom prst="ellipse">
              <a:avLst/>
            </a:prstGeom>
            <a:solidFill>
              <a:srgbClr val="DDDDDD"/>
            </a:solidFill>
            <a:ln>
              <a:noFill/>
            </a:ln>
            <a:effectLst>
              <a:outerShdw blurRad="63500" dist="113592" dir="20006097"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69" name="Freeform 2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xmlns="" w="12700" cap="flat" cmpd="sng">
                  <a:solidFill>
                    <a:schemeClr val="tx1"/>
                  </a:solidFill>
                  <a:prstDash val="solid"/>
                  <a:round/>
                  <a:headEnd/>
                  <a:tailEnd/>
                </a14:hiddenLine>
              </a:ex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grpSp>
        <p:nvGrpSpPr>
          <p:cNvPr id="441355" name="Group 30"/>
          <p:cNvGrpSpPr>
            <a:grpSpLocks/>
          </p:cNvGrpSpPr>
          <p:nvPr/>
        </p:nvGrpSpPr>
        <p:grpSpPr bwMode="auto">
          <a:xfrm>
            <a:off x="6227763" y="2314575"/>
            <a:ext cx="1511300" cy="1225550"/>
            <a:chOff x="385" y="2795"/>
            <a:chExt cx="1769" cy="816"/>
          </a:xfrm>
        </p:grpSpPr>
        <p:sp>
          <p:nvSpPr>
            <p:cNvPr id="1034271" name="Oval 31"/>
            <p:cNvSpPr>
              <a:spLocks noChangeArrowheads="1"/>
            </p:cNvSpPr>
            <p:nvPr/>
          </p:nvSpPr>
          <p:spPr bwMode="auto">
            <a:xfrm>
              <a:off x="1589" y="3060"/>
              <a:ext cx="554" cy="245"/>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2" name="Oval 32"/>
            <p:cNvSpPr>
              <a:spLocks noChangeArrowheads="1"/>
            </p:cNvSpPr>
            <p:nvPr/>
          </p:nvSpPr>
          <p:spPr bwMode="auto">
            <a:xfrm>
              <a:off x="928" y="3274"/>
              <a:ext cx="885" cy="337"/>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3" name="Oval 33"/>
            <p:cNvSpPr>
              <a:spLocks noChangeArrowheads="1"/>
            </p:cNvSpPr>
            <p:nvPr/>
          </p:nvSpPr>
          <p:spPr bwMode="auto">
            <a:xfrm>
              <a:off x="502" y="3204"/>
              <a:ext cx="585" cy="28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4" name="Oval 34"/>
            <p:cNvSpPr>
              <a:spLocks noChangeArrowheads="1"/>
            </p:cNvSpPr>
            <p:nvPr/>
          </p:nvSpPr>
          <p:spPr bwMode="auto">
            <a:xfrm>
              <a:off x="385" y="3084"/>
              <a:ext cx="385" cy="259"/>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5" name="Oval 35"/>
            <p:cNvSpPr>
              <a:spLocks noChangeArrowheads="1"/>
            </p:cNvSpPr>
            <p:nvPr/>
          </p:nvSpPr>
          <p:spPr bwMode="auto">
            <a:xfrm>
              <a:off x="565" y="2883"/>
              <a:ext cx="57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6" name="Oval 36"/>
            <p:cNvSpPr>
              <a:spLocks noChangeArrowheads="1"/>
            </p:cNvSpPr>
            <p:nvPr/>
          </p:nvSpPr>
          <p:spPr bwMode="auto">
            <a:xfrm>
              <a:off x="993" y="2795"/>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7" name="Oval 37"/>
            <p:cNvSpPr>
              <a:spLocks noChangeArrowheads="1"/>
            </p:cNvSpPr>
            <p:nvPr/>
          </p:nvSpPr>
          <p:spPr bwMode="auto">
            <a:xfrm>
              <a:off x="1504" y="2891"/>
              <a:ext cx="554" cy="247"/>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8" name="Oval 38"/>
            <p:cNvSpPr>
              <a:spLocks noChangeArrowheads="1"/>
            </p:cNvSpPr>
            <p:nvPr/>
          </p:nvSpPr>
          <p:spPr bwMode="auto">
            <a:xfrm>
              <a:off x="705" y="2987"/>
              <a:ext cx="1141" cy="41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79" name="Oval 39"/>
            <p:cNvSpPr>
              <a:spLocks noChangeArrowheads="1"/>
            </p:cNvSpPr>
            <p:nvPr/>
          </p:nvSpPr>
          <p:spPr bwMode="auto">
            <a:xfrm rot="1336630">
              <a:off x="1474" y="3067"/>
              <a:ext cx="556" cy="424"/>
            </a:xfrm>
            <a:prstGeom prst="ellipse">
              <a:avLst/>
            </a:prstGeom>
            <a:solidFill>
              <a:srgbClr val="DDDDDD"/>
            </a:solidFill>
            <a:ln>
              <a:noFill/>
            </a:ln>
            <a:effectLst>
              <a:outerShdw blurRad="63500" dist="40161" dir="4293903"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0" name="Oval 40"/>
            <p:cNvSpPr>
              <a:spLocks noChangeArrowheads="1"/>
            </p:cNvSpPr>
            <p:nvPr/>
          </p:nvSpPr>
          <p:spPr bwMode="auto">
            <a:xfrm>
              <a:off x="1004" y="2811"/>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1" name="Oval 41"/>
            <p:cNvSpPr>
              <a:spLocks noChangeArrowheads="1"/>
            </p:cNvSpPr>
            <p:nvPr/>
          </p:nvSpPr>
          <p:spPr bwMode="auto">
            <a:xfrm>
              <a:off x="576" y="2899"/>
              <a:ext cx="576" cy="320"/>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2" name="Oval 42"/>
            <p:cNvSpPr>
              <a:spLocks noChangeArrowheads="1"/>
            </p:cNvSpPr>
            <p:nvPr/>
          </p:nvSpPr>
          <p:spPr bwMode="auto">
            <a:xfrm>
              <a:off x="396" y="3100"/>
              <a:ext cx="383" cy="256"/>
            </a:xfrm>
            <a:prstGeom prst="ellipse">
              <a:avLst/>
            </a:prstGeom>
            <a:solidFill>
              <a:srgbClr val="DDDDDD"/>
            </a:solidFill>
            <a:ln>
              <a:noFill/>
            </a:ln>
            <a:effectLst>
              <a:outerShdw blurRad="63500" dist="63500" dir="3187806"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3" name="Oval 43"/>
            <p:cNvSpPr>
              <a:spLocks noChangeArrowheads="1"/>
            </p:cNvSpPr>
            <p:nvPr/>
          </p:nvSpPr>
          <p:spPr bwMode="auto">
            <a:xfrm>
              <a:off x="1515" y="2908"/>
              <a:ext cx="554" cy="24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4" name="Oval 44"/>
            <p:cNvSpPr>
              <a:spLocks noChangeArrowheads="1"/>
            </p:cNvSpPr>
            <p:nvPr/>
          </p:nvSpPr>
          <p:spPr bwMode="auto">
            <a:xfrm>
              <a:off x="1598" y="3075"/>
              <a:ext cx="556" cy="248"/>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5" name="Oval 45"/>
            <p:cNvSpPr>
              <a:spLocks noChangeArrowheads="1"/>
            </p:cNvSpPr>
            <p:nvPr/>
          </p:nvSpPr>
          <p:spPr bwMode="auto">
            <a:xfrm>
              <a:off x="716" y="3003"/>
              <a:ext cx="1141" cy="413"/>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6" name="Oval 46"/>
            <p:cNvSpPr>
              <a:spLocks noChangeArrowheads="1"/>
            </p:cNvSpPr>
            <p:nvPr/>
          </p:nvSpPr>
          <p:spPr bwMode="auto">
            <a:xfrm>
              <a:off x="513" y="3219"/>
              <a:ext cx="585" cy="282"/>
            </a:xfrm>
            <a:prstGeom prst="ellipse">
              <a:avLst/>
            </a:prstGeom>
            <a:solidFill>
              <a:srgbClr val="DDDDDD"/>
            </a:solidFill>
            <a:ln>
              <a:noFill/>
            </a:ln>
            <a:effectLst>
              <a:outerShdw blurRad="63500" dist="113592" dir="20006097"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4287" name="Freeform 4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xmlns="" w="12700" cap="flat" cmpd="sng">
                  <a:solidFill>
                    <a:schemeClr val="tx1"/>
                  </a:solidFill>
                  <a:prstDash val="solid"/>
                  <a:round/>
                  <a:headEnd/>
                  <a:tailEnd/>
                </a14:hiddenLine>
              </a:ex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graphicFrame>
        <p:nvGraphicFramePr>
          <p:cNvPr id="441356" name="Object 48"/>
          <p:cNvGraphicFramePr>
            <a:graphicFrameLocks noChangeAspect="1"/>
          </p:cNvGraphicFramePr>
          <p:nvPr/>
        </p:nvGraphicFramePr>
        <p:xfrm>
          <a:off x="3124200" y="2222500"/>
          <a:ext cx="2743200" cy="1703388"/>
        </p:xfrm>
        <a:graphic>
          <a:graphicData uri="http://schemas.openxmlformats.org/presentationml/2006/ole">
            <mc:AlternateContent xmlns:mc="http://schemas.openxmlformats.org/markup-compatibility/2006">
              <mc:Choice xmlns:v="urn:schemas-microsoft-com:vml" Requires="v">
                <p:oleObj spid="_x0000_s105555" name="VISIO" r:id="rId5" imgW="1687068" imgH="964692" progId="Visio.Drawing.6">
                  <p:embed/>
                </p:oleObj>
              </mc:Choice>
              <mc:Fallback>
                <p:oleObj name="VISIO" r:id="rId5" imgW="1687068" imgH="964692"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222500"/>
                        <a:ext cx="274320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034289" name="Picture 4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950" y="2757488"/>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1034290" name="Picture 5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038" y="2759075"/>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1034291" name="Text Box 51"/>
          <p:cNvSpPr txBox="1">
            <a:spLocks noChangeArrowheads="1"/>
          </p:cNvSpPr>
          <p:nvPr/>
        </p:nvSpPr>
        <p:spPr bwMode="auto">
          <a:xfrm>
            <a:off x="1187450" y="2832100"/>
            <a:ext cx="931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A</a:t>
            </a:r>
          </a:p>
        </p:txBody>
      </p:sp>
      <p:sp>
        <p:nvSpPr>
          <p:cNvPr id="1034292" name="AutoShape 52"/>
          <p:cNvSpPr>
            <a:spLocks noChangeArrowheads="1"/>
          </p:cNvSpPr>
          <p:nvPr/>
        </p:nvSpPr>
        <p:spPr bwMode="auto">
          <a:xfrm rot="-5400000">
            <a:off x="4182268" y="1631157"/>
            <a:ext cx="360363" cy="251460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1034293" name="Text Box 53"/>
          <p:cNvSpPr txBox="1">
            <a:spLocks noChangeArrowheads="1"/>
          </p:cNvSpPr>
          <p:nvPr/>
        </p:nvSpPr>
        <p:spPr bwMode="auto">
          <a:xfrm>
            <a:off x="4095750" y="3211513"/>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因特网</a:t>
            </a:r>
          </a:p>
        </p:txBody>
      </p:sp>
      <p:sp>
        <p:nvSpPr>
          <p:cNvPr id="1034294" name="Text Box 54"/>
          <p:cNvSpPr txBox="1">
            <a:spLocks noChangeArrowheads="1"/>
          </p:cNvSpPr>
          <p:nvPr/>
        </p:nvSpPr>
        <p:spPr bwMode="auto">
          <a:xfrm>
            <a:off x="6443663" y="2679700"/>
            <a:ext cx="9318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B</a:t>
            </a:r>
          </a:p>
        </p:txBody>
      </p:sp>
      <p:sp>
        <p:nvSpPr>
          <p:cNvPr id="1034295" name="Text Box 55"/>
          <p:cNvSpPr txBox="1">
            <a:spLocks noChangeArrowheads="1"/>
          </p:cNvSpPr>
          <p:nvPr/>
        </p:nvSpPr>
        <p:spPr bwMode="auto">
          <a:xfrm>
            <a:off x="2455863" y="3062288"/>
            <a:ext cx="4603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ea typeface="黑体" charset="0"/>
                <a:cs typeface="黑体" charset="0"/>
              </a:rPr>
              <a:t>R</a:t>
            </a:r>
            <a:r>
              <a:rPr kumimoji="1" lang="en-US" altLang="zh-CN" sz="2000" b="0" baseline="-25000">
                <a:ea typeface="黑体" charset="0"/>
                <a:cs typeface="黑体" charset="0"/>
              </a:rPr>
              <a:t>1</a:t>
            </a:r>
            <a:endParaRPr kumimoji="1" lang="en-US" altLang="zh-CN" sz="2000" b="0">
              <a:ea typeface="黑体" charset="0"/>
              <a:cs typeface="黑体" charset="0"/>
            </a:endParaRPr>
          </a:p>
        </p:txBody>
      </p:sp>
      <p:sp>
        <p:nvSpPr>
          <p:cNvPr id="1034296" name="Text Box 56"/>
          <p:cNvSpPr txBox="1">
            <a:spLocks noChangeArrowheads="1"/>
          </p:cNvSpPr>
          <p:nvPr/>
        </p:nvSpPr>
        <p:spPr bwMode="auto">
          <a:xfrm>
            <a:off x="5940425" y="2990850"/>
            <a:ext cx="4603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ea typeface="黑体" charset="0"/>
                <a:cs typeface="黑体" charset="0"/>
              </a:rPr>
              <a:t>R</a:t>
            </a:r>
            <a:r>
              <a:rPr kumimoji="1" lang="en-US" altLang="zh-CN" sz="2000" b="0" baseline="-25000">
                <a:ea typeface="黑体" charset="0"/>
                <a:cs typeface="黑体" charset="0"/>
              </a:rPr>
              <a:t>2</a:t>
            </a:r>
            <a:endParaRPr kumimoji="1" lang="en-US" altLang="zh-CN" sz="2000" b="0">
              <a:ea typeface="黑体" charset="0"/>
              <a:cs typeface="黑体" charset="0"/>
            </a:endParaRPr>
          </a:p>
        </p:txBody>
      </p:sp>
      <p:sp>
        <p:nvSpPr>
          <p:cNvPr id="1034297" name="Text Box 57"/>
          <p:cNvSpPr txBox="1">
            <a:spLocks noChangeArrowheads="1"/>
          </p:cNvSpPr>
          <p:nvPr/>
        </p:nvSpPr>
        <p:spPr bwMode="auto">
          <a:xfrm>
            <a:off x="4171950" y="2276475"/>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隧道</a:t>
            </a:r>
          </a:p>
        </p:txBody>
      </p:sp>
      <p:sp>
        <p:nvSpPr>
          <p:cNvPr id="1034298" name="Line 58"/>
          <p:cNvSpPr>
            <a:spLocks noChangeShapeType="1"/>
          </p:cNvSpPr>
          <p:nvPr/>
        </p:nvSpPr>
        <p:spPr bwMode="auto">
          <a:xfrm>
            <a:off x="2800350" y="2882900"/>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299" name="Line 59"/>
          <p:cNvSpPr>
            <a:spLocks noChangeShapeType="1"/>
          </p:cNvSpPr>
          <p:nvPr/>
        </p:nvSpPr>
        <p:spPr bwMode="auto">
          <a:xfrm>
            <a:off x="5619750" y="2882900"/>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301" name="Text Box 61"/>
          <p:cNvSpPr txBox="1">
            <a:spLocks noChangeArrowheads="1"/>
          </p:cNvSpPr>
          <p:nvPr/>
        </p:nvSpPr>
        <p:spPr bwMode="auto">
          <a:xfrm>
            <a:off x="2195513" y="2239963"/>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ea typeface="黑体" charset="0"/>
                <a:cs typeface="黑体" charset="0"/>
              </a:rPr>
              <a:t>125.1.2.3</a:t>
            </a:r>
          </a:p>
        </p:txBody>
      </p:sp>
      <p:sp>
        <p:nvSpPr>
          <p:cNvPr id="1034302" name="Line 62"/>
          <p:cNvSpPr>
            <a:spLocks noChangeShapeType="1"/>
          </p:cNvSpPr>
          <p:nvPr/>
        </p:nvSpPr>
        <p:spPr bwMode="auto">
          <a:xfrm>
            <a:off x="2916238" y="2565400"/>
            <a:ext cx="36512" cy="31750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303" name="Text Box 63"/>
          <p:cNvSpPr txBox="1">
            <a:spLocks noChangeArrowheads="1"/>
          </p:cNvSpPr>
          <p:nvPr/>
        </p:nvSpPr>
        <p:spPr bwMode="auto">
          <a:xfrm>
            <a:off x="5275263" y="2270125"/>
            <a:ext cx="12414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ea typeface="黑体" charset="0"/>
                <a:cs typeface="黑体" charset="0"/>
              </a:rPr>
              <a:t>194.4.5.6</a:t>
            </a:r>
          </a:p>
        </p:txBody>
      </p:sp>
      <p:sp>
        <p:nvSpPr>
          <p:cNvPr id="1034304" name="Line 64"/>
          <p:cNvSpPr>
            <a:spLocks noChangeShapeType="1"/>
          </p:cNvSpPr>
          <p:nvPr/>
        </p:nvSpPr>
        <p:spPr bwMode="auto">
          <a:xfrm flipH="1">
            <a:off x="5772150" y="2565400"/>
            <a:ext cx="95250" cy="31750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306" name="Line 66"/>
          <p:cNvSpPr>
            <a:spLocks noChangeShapeType="1"/>
          </p:cNvSpPr>
          <p:nvPr/>
        </p:nvSpPr>
        <p:spPr bwMode="auto">
          <a:xfrm flipH="1" flipV="1">
            <a:off x="7620000" y="3035300"/>
            <a:ext cx="55245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307" name="Line 67"/>
          <p:cNvSpPr>
            <a:spLocks noChangeShapeType="1"/>
          </p:cNvSpPr>
          <p:nvPr/>
        </p:nvSpPr>
        <p:spPr bwMode="auto">
          <a:xfrm flipH="1" flipV="1">
            <a:off x="7391400" y="3416300"/>
            <a:ext cx="533400" cy="3048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4308" name="Line 68"/>
          <p:cNvSpPr>
            <a:spLocks noChangeShapeType="1"/>
          </p:cNvSpPr>
          <p:nvPr/>
        </p:nvSpPr>
        <p:spPr bwMode="auto">
          <a:xfrm flipH="1">
            <a:off x="7620000" y="2425700"/>
            <a:ext cx="381000" cy="15240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pic>
        <p:nvPicPr>
          <p:cNvPr id="1034309" name="Picture 6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067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4310" name="Text Box 70"/>
          <p:cNvSpPr txBox="1">
            <a:spLocks noChangeArrowheads="1"/>
          </p:cNvSpPr>
          <p:nvPr/>
        </p:nvSpPr>
        <p:spPr bwMode="auto">
          <a:xfrm>
            <a:off x="8388350" y="2744788"/>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Y</a:t>
            </a:r>
          </a:p>
        </p:txBody>
      </p:sp>
      <p:sp>
        <p:nvSpPr>
          <p:cNvPr id="1034311" name="Text Box 71"/>
          <p:cNvSpPr txBox="1">
            <a:spLocks noChangeArrowheads="1"/>
          </p:cNvSpPr>
          <p:nvPr/>
        </p:nvSpPr>
        <p:spPr bwMode="auto">
          <a:xfrm>
            <a:off x="7720013" y="31035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ea typeface="黑体" charset="0"/>
                <a:cs typeface="黑体" charset="0"/>
              </a:rPr>
              <a:t>10.2.0.3</a:t>
            </a:r>
          </a:p>
        </p:txBody>
      </p:sp>
      <p:pic>
        <p:nvPicPr>
          <p:cNvPr id="1034312" name="Picture 7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1209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4313" name="Picture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34925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4314" name="Text Box 74"/>
          <p:cNvSpPr txBox="1">
            <a:spLocks noChangeArrowheads="1"/>
          </p:cNvSpPr>
          <p:nvPr/>
        </p:nvSpPr>
        <p:spPr bwMode="auto">
          <a:xfrm>
            <a:off x="3727450" y="3846513"/>
            <a:ext cx="170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000" b="0">
                <a:ea typeface="黑体" charset="0"/>
                <a:cs typeface="黑体" charset="0"/>
              </a:rPr>
              <a:t>使用隧道技术</a:t>
            </a:r>
          </a:p>
        </p:txBody>
      </p:sp>
      <p:sp>
        <p:nvSpPr>
          <p:cNvPr id="1034315" name="Text Box 75"/>
          <p:cNvSpPr txBox="1">
            <a:spLocks noChangeArrowheads="1"/>
          </p:cNvSpPr>
          <p:nvPr/>
        </p:nvSpPr>
        <p:spPr bwMode="auto">
          <a:xfrm>
            <a:off x="615950" y="928688"/>
            <a:ext cx="1412875" cy="466725"/>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400" b="0">
                <a:solidFill>
                  <a:srgbClr val="333399"/>
                </a:solidFill>
                <a:ea typeface="黑体" charset="0"/>
                <a:cs typeface="黑体" charset="0"/>
              </a:rPr>
              <a:t>本地地址</a:t>
            </a:r>
          </a:p>
        </p:txBody>
      </p:sp>
      <p:sp>
        <p:nvSpPr>
          <p:cNvPr id="1034316" name="Text Box 76"/>
          <p:cNvSpPr txBox="1">
            <a:spLocks noChangeArrowheads="1"/>
          </p:cNvSpPr>
          <p:nvPr/>
        </p:nvSpPr>
        <p:spPr bwMode="auto">
          <a:xfrm>
            <a:off x="6183313" y="946150"/>
            <a:ext cx="1412875" cy="466725"/>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400" b="0">
                <a:solidFill>
                  <a:srgbClr val="333399"/>
                </a:solidFill>
                <a:ea typeface="黑体" charset="0"/>
                <a:cs typeface="黑体" charset="0"/>
              </a:rPr>
              <a:t>本地地址</a:t>
            </a:r>
          </a:p>
        </p:txBody>
      </p:sp>
      <p:sp>
        <p:nvSpPr>
          <p:cNvPr id="1034317" name="Text Box 77"/>
          <p:cNvSpPr txBox="1">
            <a:spLocks noChangeArrowheads="1"/>
          </p:cNvSpPr>
          <p:nvPr/>
        </p:nvSpPr>
        <p:spPr bwMode="auto">
          <a:xfrm>
            <a:off x="3735388" y="946150"/>
            <a:ext cx="1412875" cy="466725"/>
          </a:xfrm>
          <a:prstGeom prst="rect">
            <a:avLst/>
          </a:prstGeom>
          <a:solidFill>
            <a:srgbClr val="FFC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400" b="0">
                <a:solidFill>
                  <a:srgbClr val="333399"/>
                </a:solidFill>
                <a:ea typeface="黑体" charset="0"/>
                <a:cs typeface="黑体" charset="0"/>
              </a:rPr>
              <a:t>全球地址</a:t>
            </a:r>
          </a:p>
        </p:txBody>
      </p:sp>
      <p:sp>
        <p:nvSpPr>
          <p:cNvPr id="1034318" name="AutoShape 78"/>
          <p:cNvSpPr>
            <a:spLocks noChangeArrowheads="1"/>
          </p:cNvSpPr>
          <p:nvPr/>
        </p:nvSpPr>
        <p:spPr bwMode="auto">
          <a:xfrm>
            <a:off x="900113" y="4581525"/>
            <a:ext cx="3527425" cy="1008063"/>
          </a:xfrm>
          <a:prstGeom prst="wedgeRoundRectCallout">
            <a:avLst>
              <a:gd name="adj1" fmla="val -24394"/>
              <a:gd name="adj2" fmla="val -166065"/>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endParaRPr lang="zh-CN" altLang="en-US" sz="2800" b="0">
              <a:latin typeface="Tahoma" charset="0"/>
              <a:ea typeface="黑体" charset="0"/>
              <a:cs typeface="黑体" charset="0"/>
            </a:endParaRPr>
          </a:p>
        </p:txBody>
      </p:sp>
      <p:sp>
        <p:nvSpPr>
          <p:cNvPr id="1034319" name="Text Box 79"/>
          <p:cNvSpPr txBox="1">
            <a:spLocks noChangeArrowheads="1"/>
          </p:cNvSpPr>
          <p:nvPr/>
        </p:nvSpPr>
        <p:spPr bwMode="auto">
          <a:xfrm>
            <a:off x="1004888" y="4606925"/>
            <a:ext cx="3298825"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pPr algn="ctr"/>
            <a:r>
              <a:rPr lang="zh-CN" altLang="en-US" sz="2800" b="0">
                <a:solidFill>
                  <a:schemeClr val="folHlink"/>
                </a:solidFill>
                <a:ea typeface="黑体" charset="-122"/>
              </a:rPr>
              <a:t>网络地址</a:t>
            </a:r>
            <a:r>
              <a:rPr lang="en-US" altLang="zh-CN" sz="2800" b="0">
                <a:solidFill>
                  <a:schemeClr val="folHlink"/>
                </a:solidFill>
                <a:ea typeface="黑体" charset="-122"/>
              </a:rPr>
              <a:t> = 10.1.0.0</a:t>
            </a:r>
          </a:p>
          <a:p>
            <a:pPr algn="ctr"/>
            <a:r>
              <a:rPr lang="zh-CN" altLang="en-US" sz="2800" b="0">
                <a:solidFill>
                  <a:schemeClr val="folHlink"/>
                </a:solidFill>
                <a:ea typeface="黑体" charset="-122"/>
              </a:rPr>
              <a:t>（本地地址）</a:t>
            </a:r>
          </a:p>
        </p:txBody>
      </p:sp>
      <p:sp>
        <p:nvSpPr>
          <p:cNvPr id="1034320" name="AutoShape 80"/>
          <p:cNvSpPr>
            <a:spLocks noChangeArrowheads="1"/>
          </p:cNvSpPr>
          <p:nvPr/>
        </p:nvSpPr>
        <p:spPr bwMode="auto">
          <a:xfrm>
            <a:off x="5148263" y="4581525"/>
            <a:ext cx="3527425" cy="1008063"/>
          </a:xfrm>
          <a:prstGeom prst="wedgeRoundRectCallout">
            <a:avLst>
              <a:gd name="adj1" fmla="val -2116"/>
              <a:gd name="adj2" fmla="val -191574"/>
              <a:gd name="adj3" fmla="val 16667"/>
            </a:avLst>
          </a:prstGeom>
          <a:solidFill>
            <a:srgbClr val="CC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endParaRPr lang="zh-CN" altLang="en-US" sz="2800" b="0">
              <a:latin typeface="Tahoma" charset="0"/>
              <a:ea typeface="黑体" charset="0"/>
              <a:cs typeface="黑体" charset="0"/>
            </a:endParaRPr>
          </a:p>
        </p:txBody>
      </p:sp>
      <p:sp>
        <p:nvSpPr>
          <p:cNvPr id="1034321" name="Text Box 81"/>
          <p:cNvSpPr txBox="1">
            <a:spLocks noChangeArrowheads="1"/>
          </p:cNvSpPr>
          <p:nvPr/>
        </p:nvSpPr>
        <p:spPr bwMode="auto">
          <a:xfrm>
            <a:off x="5253038" y="4602163"/>
            <a:ext cx="3298825"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pPr algn="ctr"/>
            <a:r>
              <a:rPr lang="zh-CN" altLang="en-US" sz="2800" b="0">
                <a:solidFill>
                  <a:schemeClr val="folHlink"/>
                </a:solidFill>
                <a:ea typeface="黑体" charset="-122"/>
              </a:rPr>
              <a:t>网络地址</a:t>
            </a:r>
            <a:r>
              <a:rPr lang="en-US" altLang="zh-CN" sz="2800" b="0">
                <a:solidFill>
                  <a:schemeClr val="folHlink"/>
                </a:solidFill>
                <a:ea typeface="黑体" charset="-122"/>
              </a:rPr>
              <a:t> = 10.2.0.0</a:t>
            </a:r>
          </a:p>
          <a:p>
            <a:pPr algn="ctr"/>
            <a:r>
              <a:rPr lang="zh-CN" altLang="en-US" sz="2800" b="0">
                <a:solidFill>
                  <a:schemeClr val="folHlink"/>
                </a:solidFill>
                <a:ea typeface="黑体" charset="-122"/>
              </a:rPr>
              <a:t>（本地地址）</a:t>
            </a:r>
          </a:p>
        </p:txBody>
      </p:sp>
    </p:spTree>
    <p:extLst>
      <p:ext uri="{BB962C8B-B14F-4D97-AF65-F5344CB8AC3E}">
        <p14:creationId xmlns:p14="http://schemas.microsoft.com/office/powerpoint/2010/main" val="356039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315"/>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3431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34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15" grpId="0" animBg="1"/>
      <p:bldP spid="1034316" grpId="0" animBg="1"/>
      <p:bldP spid="1034317"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1" name="Line 3"/>
          <p:cNvSpPr>
            <a:spLocks noChangeShapeType="1"/>
          </p:cNvSpPr>
          <p:nvPr/>
        </p:nvSpPr>
        <p:spPr bwMode="auto">
          <a:xfrm flipV="1">
            <a:off x="1295400" y="3568700"/>
            <a:ext cx="381000" cy="3048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292" name="Line 4"/>
          <p:cNvSpPr>
            <a:spLocks noChangeShapeType="1"/>
          </p:cNvSpPr>
          <p:nvPr/>
        </p:nvSpPr>
        <p:spPr bwMode="auto">
          <a:xfrm>
            <a:off x="990600" y="2501900"/>
            <a:ext cx="381000" cy="2286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293" name="Line 5"/>
          <p:cNvSpPr>
            <a:spLocks noChangeShapeType="1"/>
          </p:cNvSpPr>
          <p:nvPr/>
        </p:nvSpPr>
        <p:spPr bwMode="auto">
          <a:xfrm flipV="1">
            <a:off x="685800" y="3122613"/>
            <a:ext cx="457200"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pic>
        <p:nvPicPr>
          <p:cNvPr id="1036294"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2894013"/>
            <a:ext cx="336550" cy="341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295" name="Text Box 7"/>
          <p:cNvSpPr txBox="1">
            <a:spLocks noChangeArrowheads="1"/>
          </p:cNvSpPr>
          <p:nvPr/>
        </p:nvSpPr>
        <p:spPr bwMode="auto">
          <a:xfrm>
            <a:off x="179388" y="2852738"/>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X</a:t>
            </a:r>
          </a:p>
        </p:txBody>
      </p:sp>
      <p:sp>
        <p:nvSpPr>
          <p:cNvPr id="1036296" name="Text Box 8"/>
          <p:cNvSpPr txBox="1">
            <a:spLocks noChangeArrowheads="1"/>
          </p:cNvSpPr>
          <p:nvPr/>
        </p:nvSpPr>
        <p:spPr bwMode="auto">
          <a:xfrm>
            <a:off x="100013" y="322421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ea typeface="黑体" charset="0"/>
                <a:cs typeface="黑体" charset="0"/>
              </a:rPr>
              <a:t>10.1.0.1</a:t>
            </a:r>
          </a:p>
        </p:txBody>
      </p:sp>
      <p:pic>
        <p:nvPicPr>
          <p:cNvPr id="1036297"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1971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6298"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6449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299" name="Rectangle 11"/>
          <p:cNvSpPr>
            <a:spLocks noGrp="1" noChangeArrowheads="1"/>
          </p:cNvSpPr>
          <p:nvPr>
            <p:ph type="title"/>
          </p:nvPr>
        </p:nvSpPr>
        <p:spPr>
          <a:xfrm>
            <a:off x="1150938" y="115888"/>
            <a:ext cx="7092950" cy="695325"/>
          </a:xfrm>
        </p:spPr>
        <p:txBody>
          <a:bodyPr/>
          <a:lstStyle/>
          <a:p>
            <a:r>
              <a:rPr kumimoji="0" lang="zh-CN" altLang="en-US" sz="3600"/>
              <a:t>用隧道技术实现虚拟专用网</a:t>
            </a:r>
            <a:r>
              <a:rPr kumimoji="0" lang="en-US" altLang="zh-CN" sz="3600"/>
              <a:t> </a:t>
            </a:r>
          </a:p>
        </p:txBody>
      </p:sp>
      <p:grpSp>
        <p:nvGrpSpPr>
          <p:cNvPr id="443402" name="Group 12"/>
          <p:cNvGrpSpPr>
            <a:grpSpLocks/>
          </p:cNvGrpSpPr>
          <p:nvPr/>
        </p:nvGrpSpPr>
        <p:grpSpPr bwMode="auto">
          <a:xfrm>
            <a:off x="973138" y="2384425"/>
            <a:ext cx="1511300" cy="1225550"/>
            <a:chOff x="385" y="2795"/>
            <a:chExt cx="1769" cy="816"/>
          </a:xfrm>
        </p:grpSpPr>
        <p:sp>
          <p:nvSpPr>
            <p:cNvPr id="1036301" name="Oval 13"/>
            <p:cNvSpPr>
              <a:spLocks noChangeArrowheads="1"/>
            </p:cNvSpPr>
            <p:nvPr/>
          </p:nvSpPr>
          <p:spPr bwMode="auto">
            <a:xfrm>
              <a:off x="1589" y="3060"/>
              <a:ext cx="554" cy="245"/>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2" name="Oval 14"/>
            <p:cNvSpPr>
              <a:spLocks noChangeArrowheads="1"/>
            </p:cNvSpPr>
            <p:nvPr/>
          </p:nvSpPr>
          <p:spPr bwMode="auto">
            <a:xfrm>
              <a:off x="928" y="3274"/>
              <a:ext cx="885" cy="337"/>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3" name="Oval 15"/>
            <p:cNvSpPr>
              <a:spLocks noChangeArrowheads="1"/>
            </p:cNvSpPr>
            <p:nvPr/>
          </p:nvSpPr>
          <p:spPr bwMode="auto">
            <a:xfrm>
              <a:off x="502" y="3204"/>
              <a:ext cx="585" cy="28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4" name="Oval 16"/>
            <p:cNvSpPr>
              <a:spLocks noChangeArrowheads="1"/>
            </p:cNvSpPr>
            <p:nvPr/>
          </p:nvSpPr>
          <p:spPr bwMode="auto">
            <a:xfrm>
              <a:off x="385" y="3084"/>
              <a:ext cx="385" cy="259"/>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5" name="Oval 17"/>
            <p:cNvSpPr>
              <a:spLocks noChangeArrowheads="1"/>
            </p:cNvSpPr>
            <p:nvPr/>
          </p:nvSpPr>
          <p:spPr bwMode="auto">
            <a:xfrm>
              <a:off x="565" y="2883"/>
              <a:ext cx="57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6" name="Oval 18"/>
            <p:cNvSpPr>
              <a:spLocks noChangeArrowheads="1"/>
            </p:cNvSpPr>
            <p:nvPr/>
          </p:nvSpPr>
          <p:spPr bwMode="auto">
            <a:xfrm>
              <a:off x="993" y="2795"/>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7" name="Oval 19"/>
            <p:cNvSpPr>
              <a:spLocks noChangeArrowheads="1"/>
            </p:cNvSpPr>
            <p:nvPr/>
          </p:nvSpPr>
          <p:spPr bwMode="auto">
            <a:xfrm>
              <a:off x="1504" y="2891"/>
              <a:ext cx="554" cy="247"/>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8" name="Oval 20"/>
            <p:cNvSpPr>
              <a:spLocks noChangeArrowheads="1"/>
            </p:cNvSpPr>
            <p:nvPr/>
          </p:nvSpPr>
          <p:spPr bwMode="auto">
            <a:xfrm>
              <a:off x="705" y="2987"/>
              <a:ext cx="1141" cy="41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09" name="Oval 21"/>
            <p:cNvSpPr>
              <a:spLocks noChangeArrowheads="1"/>
            </p:cNvSpPr>
            <p:nvPr/>
          </p:nvSpPr>
          <p:spPr bwMode="auto">
            <a:xfrm rot="1336630">
              <a:off x="1474" y="3067"/>
              <a:ext cx="556" cy="424"/>
            </a:xfrm>
            <a:prstGeom prst="ellipse">
              <a:avLst/>
            </a:prstGeom>
            <a:solidFill>
              <a:srgbClr val="DDDDDD"/>
            </a:solidFill>
            <a:ln>
              <a:noFill/>
            </a:ln>
            <a:effectLst>
              <a:outerShdw blurRad="63500" dist="40161" dir="4293903"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0" name="Oval 22"/>
            <p:cNvSpPr>
              <a:spLocks noChangeArrowheads="1"/>
            </p:cNvSpPr>
            <p:nvPr/>
          </p:nvSpPr>
          <p:spPr bwMode="auto">
            <a:xfrm>
              <a:off x="1004" y="2811"/>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1" name="Oval 23"/>
            <p:cNvSpPr>
              <a:spLocks noChangeArrowheads="1"/>
            </p:cNvSpPr>
            <p:nvPr/>
          </p:nvSpPr>
          <p:spPr bwMode="auto">
            <a:xfrm>
              <a:off x="576" y="2899"/>
              <a:ext cx="576" cy="320"/>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2" name="Oval 24"/>
            <p:cNvSpPr>
              <a:spLocks noChangeArrowheads="1"/>
            </p:cNvSpPr>
            <p:nvPr/>
          </p:nvSpPr>
          <p:spPr bwMode="auto">
            <a:xfrm>
              <a:off x="396" y="3100"/>
              <a:ext cx="383" cy="256"/>
            </a:xfrm>
            <a:prstGeom prst="ellipse">
              <a:avLst/>
            </a:prstGeom>
            <a:solidFill>
              <a:srgbClr val="DDDDDD"/>
            </a:solidFill>
            <a:ln>
              <a:noFill/>
            </a:ln>
            <a:effectLst>
              <a:outerShdw blurRad="63500" dist="63500" dir="3187806"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3" name="Oval 25"/>
            <p:cNvSpPr>
              <a:spLocks noChangeArrowheads="1"/>
            </p:cNvSpPr>
            <p:nvPr/>
          </p:nvSpPr>
          <p:spPr bwMode="auto">
            <a:xfrm>
              <a:off x="1515" y="2908"/>
              <a:ext cx="554" cy="24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4" name="Oval 26"/>
            <p:cNvSpPr>
              <a:spLocks noChangeArrowheads="1"/>
            </p:cNvSpPr>
            <p:nvPr/>
          </p:nvSpPr>
          <p:spPr bwMode="auto">
            <a:xfrm>
              <a:off x="1598" y="3075"/>
              <a:ext cx="556" cy="248"/>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5" name="Oval 27"/>
            <p:cNvSpPr>
              <a:spLocks noChangeArrowheads="1"/>
            </p:cNvSpPr>
            <p:nvPr/>
          </p:nvSpPr>
          <p:spPr bwMode="auto">
            <a:xfrm>
              <a:off x="716" y="3003"/>
              <a:ext cx="1141" cy="413"/>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6" name="Oval 28"/>
            <p:cNvSpPr>
              <a:spLocks noChangeArrowheads="1"/>
            </p:cNvSpPr>
            <p:nvPr/>
          </p:nvSpPr>
          <p:spPr bwMode="auto">
            <a:xfrm>
              <a:off x="513" y="3219"/>
              <a:ext cx="585" cy="282"/>
            </a:xfrm>
            <a:prstGeom prst="ellipse">
              <a:avLst/>
            </a:prstGeom>
            <a:solidFill>
              <a:srgbClr val="DDDDDD"/>
            </a:solidFill>
            <a:ln>
              <a:noFill/>
            </a:ln>
            <a:effectLst>
              <a:outerShdw blurRad="63500" dist="113592" dir="20006097"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17" name="Freeform 2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xmlns="" w="12700" cap="flat" cmpd="sng">
                  <a:solidFill>
                    <a:schemeClr val="tx1"/>
                  </a:solidFill>
                  <a:prstDash val="solid"/>
                  <a:round/>
                  <a:headEnd/>
                  <a:tailEnd/>
                </a14:hiddenLine>
              </a:ex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grpSp>
        <p:nvGrpSpPr>
          <p:cNvPr id="443403" name="Group 30"/>
          <p:cNvGrpSpPr>
            <a:grpSpLocks/>
          </p:cNvGrpSpPr>
          <p:nvPr/>
        </p:nvGrpSpPr>
        <p:grpSpPr bwMode="auto">
          <a:xfrm>
            <a:off x="6227763" y="2314575"/>
            <a:ext cx="1511300" cy="1225550"/>
            <a:chOff x="385" y="2795"/>
            <a:chExt cx="1769" cy="816"/>
          </a:xfrm>
        </p:grpSpPr>
        <p:sp>
          <p:nvSpPr>
            <p:cNvPr id="1036319" name="Oval 31"/>
            <p:cNvSpPr>
              <a:spLocks noChangeArrowheads="1"/>
            </p:cNvSpPr>
            <p:nvPr/>
          </p:nvSpPr>
          <p:spPr bwMode="auto">
            <a:xfrm>
              <a:off x="1589" y="3060"/>
              <a:ext cx="554" cy="245"/>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0" name="Oval 32"/>
            <p:cNvSpPr>
              <a:spLocks noChangeArrowheads="1"/>
            </p:cNvSpPr>
            <p:nvPr/>
          </p:nvSpPr>
          <p:spPr bwMode="auto">
            <a:xfrm>
              <a:off x="928" y="3274"/>
              <a:ext cx="885" cy="337"/>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1" name="Oval 33"/>
            <p:cNvSpPr>
              <a:spLocks noChangeArrowheads="1"/>
            </p:cNvSpPr>
            <p:nvPr/>
          </p:nvSpPr>
          <p:spPr bwMode="auto">
            <a:xfrm>
              <a:off x="502" y="3204"/>
              <a:ext cx="585" cy="28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2" name="Oval 34"/>
            <p:cNvSpPr>
              <a:spLocks noChangeArrowheads="1"/>
            </p:cNvSpPr>
            <p:nvPr/>
          </p:nvSpPr>
          <p:spPr bwMode="auto">
            <a:xfrm>
              <a:off x="385" y="3084"/>
              <a:ext cx="385" cy="259"/>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3" name="Oval 35"/>
            <p:cNvSpPr>
              <a:spLocks noChangeArrowheads="1"/>
            </p:cNvSpPr>
            <p:nvPr/>
          </p:nvSpPr>
          <p:spPr bwMode="auto">
            <a:xfrm>
              <a:off x="565" y="2883"/>
              <a:ext cx="57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4" name="Oval 36"/>
            <p:cNvSpPr>
              <a:spLocks noChangeArrowheads="1"/>
            </p:cNvSpPr>
            <p:nvPr/>
          </p:nvSpPr>
          <p:spPr bwMode="auto">
            <a:xfrm>
              <a:off x="993" y="2795"/>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5" name="Oval 37"/>
            <p:cNvSpPr>
              <a:spLocks noChangeArrowheads="1"/>
            </p:cNvSpPr>
            <p:nvPr/>
          </p:nvSpPr>
          <p:spPr bwMode="auto">
            <a:xfrm>
              <a:off x="1504" y="2891"/>
              <a:ext cx="554" cy="247"/>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6" name="Oval 38"/>
            <p:cNvSpPr>
              <a:spLocks noChangeArrowheads="1"/>
            </p:cNvSpPr>
            <p:nvPr/>
          </p:nvSpPr>
          <p:spPr bwMode="auto">
            <a:xfrm>
              <a:off x="705" y="2987"/>
              <a:ext cx="1141" cy="41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7" name="Oval 39"/>
            <p:cNvSpPr>
              <a:spLocks noChangeArrowheads="1"/>
            </p:cNvSpPr>
            <p:nvPr/>
          </p:nvSpPr>
          <p:spPr bwMode="auto">
            <a:xfrm rot="1336630">
              <a:off x="1474" y="3067"/>
              <a:ext cx="556" cy="424"/>
            </a:xfrm>
            <a:prstGeom prst="ellipse">
              <a:avLst/>
            </a:prstGeom>
            <a:solidFill>
              <a:srgbClr val="DDDDDD"/>
            </a:solidFill>
            <a:ln>
              <a:noFill/>
            </a:ln>
            <a:effectLst>
              <a:outerShdw blurRad="63500" dist="40161" dir="4293903"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8" name="Oval 40"/>
            <p:cNvSpPr>
              <a:spLocks noChangeArrowheads="1"/>
            </p:cNvSpPr>
            <p:nvPr/>
          </p:nvSpPr>
          <p:spPr bwMode="auto">
            <a:xfrm>
              <a:off x="1004" y="2811"/>
              <a:ext cx="756" cy="321"/>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29" name="Oval 41"/>
            <p:cNvSpPr>
              <a:spLocks noChangeArrowheads="1"/>
            </p:cNvSpPr>
            <p:nvPr/>
          </p:nvSpPr>
          <p:spPr bwMode="auto">
            <a:xfrm>
              <a:off x="576" y="2899"/>
              <a:ext cx="576" cy="320"/>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30" name="Oval 42"/>
            <p:cNvSpPr>
              <a:spLocks noChangeArrowheads="1"/>
            </p:cNvSpPr>
            <p:nvPr/>
          </p:nvSpPr>
          <p:spPr bwMode="auto">
            <a:xfrm>
              <a:off x="396" y="3100"/>
              <a:ext cx="383" cy="256"/>
            </a:xfrm>
            <a:prstGeom prst="ellipse">
              <a:avLst/>
            </a:prstGeom>
            <a:solidFill>
              <a:srgbClr val="DDDDDD"/>
            </a:solidFill>
            <a:ln>
              <a:noFill/>
            </a:ln>
            <a:effectLst>
              <a:outerShdw blurRad="63500" dist="63500" dir="3187806"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31" name="Oval 43"/>
            <p:cNvSpPr>
              <a:spLocks noChangeArrowheads="1"/>
            </p:cNvSpPr>
            <p:nvPr/>
          </p:nvSpPr>
          <p:spPr bwMode="auto">
            <a:xfrm>
              <a:off x="1515" y="2908"/>
              <a:ext cx="554" cy="248"/>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32" name="Oval 44"/>
            <p:cNvSpPr>
              <a:spLocks noChangeArrowheads="1"/>
            </p:cNvSpPr>
            <p:nvPr/>
          </p:nvSpPr>
          <p:spPr bwMode="auto">
            <a:xfrm>
              <a:off x="1598" y="3075"/>
              <a:ext cx="556" cy="248"/>
            </a:xfrm>
            <a:prstGeom prst="ellipse">
              <a:avLst/>
            </a:prstGeom>
            <a:solidFill>
              <a:srgbClr val="DDDDDD"/>
            </a:solidFill>
            <a:ln>
              <a:noFill/>
            </a:ln>
            <a:effectLst>
              <a:outerShdw blurRad="63500" dist="38099" dir="2700000"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33" name="Oval 45"/>
            <p:cNvSpPr>
              <a:spLocks noChangeArrowheads="1"/>
            </p:cNvSpPr>
            <p:nvPr/>
          </p:nvSpPr>
          <p:spPr bwMode="auto">
            <a:xfrm>
              <a:off x="716" y="3003"/>
              <a:ext cx="1141" cy="413"/>
            </a:xfrm>
            <a:prstGeom prst="ellipse">
              <a:avLst/>
            </a:prstGeom>
            <a:solidFill>
              <a:srgbClr val="DDDDDD"/>
            </a:solidFill>
            <a:ln>
              <a:noFill/>
            </a:ln>
            <a:effectLst>
              <a:outerShdw blurRad="63500" dist="68978" dir="4020649"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34" name="Oval 46"/>
            <p:cNvSpPr>
              <a:spLocks noChangeArrowheads="1"/>
            </p:cNvSpPr>
            <p:nvPr/>
          </p:nvSpPr>
          <p:spPr bwMode="auto">
            <a:xfrm>
              <a:off x="513" y="3219"/>
              <a:ext cx="585" cy="282"/>
            </a:xfrm>
            <a:prstGeom prst="ellipse">
              <a:avLst/>
            </a:prstGeom>
            <a:solidFill>
              <a:srgbClr val="DDDDDD"/>
            </a:solidFill>
            <a:ln>
              <a:noFill/>
            </a:ln>
            <a:effectLst>
              <a:outerShdw blurRad="63500" dist="113592" dir="20006097" algn="ctr" rotWithShape="0">
                <a:schemeClr val="tx1">
                  <a:alpha val="74998"/>
                </a:schemeClr>
              </a:outerShdw>
            </a:effectLst>
            <a:extLst>
              <a:ext uri="{91240B29-F687-4f45-9708-019B960494DF}">
                <a14:hiddenLine xmlns:a14="http://schemas.microsoft.com/office/drawing/2010/main" xmlns="" w="9525">
                  <a:solidFill>
                    <a:srgbClr val="C0C0C0"/>
                  </a:solidFill>
                  <a:round/>
                  <a:headEnd/>
                  <a:tailEnd/>
                </a14:hiddenLine>
              </a:ext>
            </a:extLst>
          </p:spPr>
          <p:txBody>
            <a:bodyPr/>
            <a:lstStyle/>
            <a:p>
              <a:pPr>
                <a:defRPr/>
              </a:pPr>
              <a:endParaRPr lang="zh-CN" altLang="en-US">
                <a:ea typeface="宋体" charset="0"/>
              </a:endParaRPr>
            </a:p>
          </p:txBody>
        </p:sp>
        <p:sp>
          <p:nvSpPr>
            <p:cNvPr id="1036335" name="Freeform 4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xmlns="" w="12700" cap="flat" cmpd="sng">
                  <a:solidFill>
                    <a:schemeClr val="tx1"/>
                  </a:solidFill>
                  <a:prstDash val="solid"/>
                  <a:round/>
                  <a:headEnd/>
                  <a:tailEnd/>
                </a14:hiddenLine>
              </a:ex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graphicFrame>
        <p:nvGraphicFramePr>
          <p:cNvPr id="443404" name="Object 48"/>
          <p:cNvGraphicFramePr>
            <a:graphicFrameLocks noChangeAspect="1"/>
          </p:cNvGraphicFramePr>
          <p:nvPr/>
        </p:nvGraphicFramePr>
        <p:xfrm>
          <a:off x="3124200" y="2222500"/>
          <a:ext cx="2743200" cy="1703388"/>
        </p:xfrm>
        <a:graphic>
          <a:graphicData uri="http://schemas.openxmlformats.org/presentationml/2006/ole">
            <mc:AlternateContent xmlns:mc="http://schemas.openxmlformats.org/markup-compatibility/2006">
              <mc:Choice xmlns:v="urn:schemas-microsoft-com:vml" Requires="v">
                <p:oleObj spid="_x0000_s107603" name="VISIO" r:id="rId5" imgW="1687068" imgH="964692" progId="Visio.Drawing.6">
                  <p:embed/>
                </p:oleObj>
              </mc:Choice>
              <mc:Fallback>
                <p:oleObj name="VISIO" r:id="rId5" imgW="1687068" imgH="964692"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222500"/>
                        <a:ext cx="2743200" cy="170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036337" name="Picture 4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950" y="2757488"/>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1036338" name="Picture 5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038" y="2759075"/>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1036339" name="Text Box 51"/>
          <p:cNvSpPr txBox="1">
            <a:spLocks noChangeArrowheads="1"/>
          </p:cNvSpPr>
          <p:nvPr/>
        </p:nvSpPr>
        <p:spPr bwMode="auto">
          <a:xfrm>
            <a:off x="1187450" y="2832100"/>
            <a:ext cx="931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A</a:t>
            </a:r>
          </a:p>
        </p:txBody>
      </p:sp>
      <p:sp>
        <p:nvSpPr>
          <p:cNvPr id="1036340" name="AutoShape 52"/>
          <p:cNvSpPr>
            <a:spLocks noChangeArrowheads="1"/>
          </p:cNvSpPr>
          <p:nvPr/>
        </p:nvSpPr>
        <p:spPr bwMode="auto">
          <a:xfrm rot="-5400000">
            <a:off x="4182268" y="1631157"/>
            <a:ext cx="360363" cy="2514600"/>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1036341" name="Text Box 53"/>
          <p:cNvSpPr txBox="1">
            <a:spLocks noChangeArrowheads="1"/>
          </p:cNvSpPr>
          <p:nvPr/>
        </p:nvSpPr>
        <p:spPr bwMode="auto">
          <a:xfrm>
            <a:off x="4095750" y="3211513"/>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因特网</a:t>
            </a:r>
          </a:p>
        </p:txBody>
      </p:sp>
      <p:sp>
        <p:nvSpPr>
          <p:cNvPr id="1036342" name="Text Box 54"/>
          <p:cNvSpPr txBox="1">
            <a:spLocks noChangeArrowheads="1"/>
          </p:cNvSpPr>
          <p:nvPr/>
        </p:nvSpPr>
        <p:spPr bwMode="auto">
          <a:xfrm>
            <a:off x="6443663" y="2679700"/>
            <a:ext cx="9318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B</a:t>
            </a:r>
          </a:p>
        </p:txBody>
      </p:sp>
      <p:sp>
        <p:nvSpPr>
          <p:cNvPr id="1036343" name="Text Box 55"/>
          <p:cNvSpPr txBox="1">
            <a:spLocks noChangeArrowheads="1"/>
          </p:cNvSpPr>
          <p:nvPr/>
        </p:nvSpPr>
        <p:spPr bwMode="auto">
          <a:xfrm>
            <a:off x="2455863" y="3062288"/>
            <a:ext cx="4603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ea typeface="黑体" charset="0"/>
                <a:cs typeface="黑体" charset="0"/>
              </a:rPr>
              <a:t>R</a:t>
            </a:r>
            <a:r>
              <a:rPr kumimoji="1" lang="en-US" altLang="zh-CN" sz="2000" b="0" baseline="-25000">
                <a:ea typeface="黑体" charset="0"/>
                <a:cs typeface="黑体" charset="0"/>
              </a:rPr>
              <a:t>1</a:t>
            </a:r>
            <a:endParaRPr kumimoji="1" lang="en-US" altLang="zh-CN" sz="2000" b="0">
              <a:ea typeface="黑体" charset="0"/>
              <a:cs typeface="黑体" charset="0"/>
            </a:endParaRPr>
          </a:p>
        </p:txBody>
      </p:sp>
      <p:sp>
        <p:nvSpPr>
          <p:cNvPr id="1036344" name="Text Box 56"/>
          <p:cNvSpPr txBox="1">
            <a:spLocks noChangeArrowheads="1"/>
          </p:cNvSpPr>
          <p:nvPr/>
        </p:nvSpPr>
        <p:spPr bwMode="auto">
          <a:xfrm>
            <a:off x="5940425" y="2990850"/>
            <a:ext cx="4603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ea typeface="黑体" charset="0"/>
                <a:cs typeface="黑体" charset="0"/>
              </a:rPr>
              <a:t>R</a:t>
            </a:r>
            <a:r>
              <a:rPr kumimoji="1" lang="en-US" altLang="zh-CN" sz="2000" b="0" baseline="-25000">
                <a:ea typeface="黑体" charset="0"/>
                <a:cs typeface="黑体" charset="0"/>
              </a:rPr>
              <a:t>2</a:t>
            </a:r>
            <a:endParaRPr kumimoji="1" lang="en-US" altLang="zh-CN" sz="2000" b="0">
              <a:ea typeface="黑体" charset="0"/>
              <a:cs typeface="黑体" charset="0"/>
            </a:endParaRPr>
          </a:p>
        </p:txBody>
      </p:sp>
      <p:sp>
        <p:nvSpPr>
          <p:cNvPr id="1036345" name="Text Box 57"/>
          <p:cNvSpPr txBox="1">
            <a:spLocks noChangeArrowheads="1"/>
          </p:cNvSpPr>
          <p:nvPr/>
        </p:nvSpPr>
        <p:spPr bwMode="auto">
          <a:xfrm>
            <a:off x="4171950" y="2276475"/>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隧道</a:t>
            </a:r>
          </a:p>
        </p:txBody>
      </p:sp>
      <p:sp>
        <p:nvSpPr>
          <p:cNvPr id="1036346" name="Line 58"/>
          <p:cNvSpPr>
            <a:spLocks noChangeShapeType="1"/>
          </p:cNvSpPr>
          <p:nvPr/>
        </p:nvSpPr>
        <p:spPr bwMode="auto">
          <a:xfrm>
            <a:off x="2800350" y="2882900"/>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47" name="Line 59"/>
          <p:cNvSpPr>
            <a:spLocks noChangeShapeType="1"/>
          </p:cNvSpPr>
          <p:nvPr/>
        </p:nvSpPr>
        <p:spPr bwMode="auto">
          <a:xfrm>
            <a:off x="5619750" y="2882900"/>
            <a:ext cx="3810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49" name="Text Box 61"/>
          <p:cNvSpPr txBox="1">
            <a:spLocks noChangeArrowheads="1"/>
          </p:cNvSpPr>
          <p:nvPr/>
        </p:nvSpPr>
        <p:spPr bwMode="auto">
          <a:xfrm>
            <a:off x="2195513" y="2239963"/>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ea typeface="黑体" charset="0"/>
                <a:cs typeface="黑体" charset="0"/>
              </a:rPr>
              <a:t>125.1.2.3</a:t>
            </a:r>
          </a:p>
        </p:txBody>
      </p:sp>
      <p:sp>
        <p:nvSpPr>
          <p:cNvPr id="1036350" name="Line 62"/>
          <p:cNvSpPr>
            <a:spLocks noChangeShapeType="1"/>
          </p:cNvSpPr>
          <p:nvPr/>
        </p:nvSpPr>
        <p:spPr bwMode="auto">
          <a:xfrm>
            <a:off x="2916238" y="2565400"/>
            <a:ext cx="36512" cy="31750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51" name="Text Box 63"/>
          <p:cNvSpPr txBox="1">
            <a:spLocks noChangeArrowheads="1"/>
          </p:cNvSpPr>
          <p:nvPr/>
        </p:nvSpPr>
        <p:spPr bwMode="auto">
          <a:xfrm>
            <a:off x="5275263" y="2270125"/>
            <a:ext cx="12414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ea typeface="黑体" charset="0"/>
                <a:cs typeface="黑体" charset="0"/>
              </a:rPr>
              <a:t>194.4.5.6</a:t>
            </a:r>
          </a:p>
        </p:txBody>
      </p:sp>
      <p:sp>
        <p:nvSpPr>
          <p:cNvPr id="1036352" name="Line 64"/>
          <p:cNvSpPr>
            <a:spLocks noChangeShapeType="1"/>
          </p:cNvSpPr>
          <p:nvPr/>
        </p:nvSpPr>
        <p:spPr bwMode="auto">
          <a:xfrm flipH="1">
            <a:off x="5772150" y="2565400"/>
            <a:ext cx="95250" cy="31750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54" name="Line 66"/>
          <p:cNvSpPr>
            <a:spLocks noChangeShapeType="1"/>
          </p:cNvSpPr>
          <p:nvPr/>
        </p:nvSpPr>
        <p:spPr bwMode="auto">
          <a:xfrm flipH="1" flipV="1">
            <a:off x="7620000" y="3035300"/>
            <a:ext cx="55245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55" name="Line 67"/>
          <p:cNvSpPr>
            <a:spLocks noChangeShapeType="1"/>
          </p:cNvSpPr>
          <p:nvPr/>
        </p:nvSpPr>
        <p:spPr bwMode="auto">
          <a:xfrm flipH="1" flipV="1">
            <a:off x="7391400" y="3416300"/>
            <a:ext cx="533400" cy="3048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56" name="Line 68"/>
          <p:cNvSpPr>
            <a:spLocks noChangeShapeType="1"/>
          </p:cNvSpPr>
          <p:nvPr/>
        </p:nvSpPr>
        <p:spPr bwMode="auto">
          <a:xfrm flipH="1">
            <a:off x="7620000" y="2425700"/>
            <a:ext cx="381000" cy="15240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pic>
        <p:nvPicPr>
          <p:cNvPr id="1036357" name="Picture 6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28067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358" name="Text Box 70"/>
          <p:cNvSpPr txBox="1">
            <a:spLocks noChangeArrowheads="1"/>
          </p:cNvSpPr>
          <p:nvPr/>
        </p:nvSpPr>
        <p:spPr bwMode="auto">
          <a:xfrm>
            <a:off x="8388350" y="2744788"/>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Y</a:t>
            </a:r>
          </a:p>
        </p:txBody>
      </p:sp>
      <p:sp>
        <p:nvSpPr>
          <p:cNvPr id="1036359" name="Text Box 71"/>
          <p:cNvSpPr txBox="1">
            <a:spLocks noChangeArrowheads="1"/>
          </p:cNvSpPr>
          <p:nvPr/>
        </p:nvSpPr>
        <p:spPr bwMode="auto">
          <a:xfrm>
            <a:off x="7720013" y="31035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ea typeface="黑体" charset="0"/>
                <a:cs typeface="黑体" charset="0"/>
              </a:rPr>
              <a:t>10.2.0.3</a:t>
            </a:r>
          </a:p>
        </p:txBody>
      </p:sp>
      <p:pic>
        <p:nvPicPr>
          <p:cNvPr id="1036360" name="Picture 7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21209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6361" name="Picture 7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34925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362" name="Text Box 74"/>
          <p:cNvSpPr txBox="1">
            <a:spLocks noChangeArrowheads="1"/>
          </p:cNvSpPr>
          <p:nvPr/>
        </p:nvSpPr>
        <p:spPr bwMode="auto">
          <a:xfrm>
            <a:off x="3727450" y="3846513"/>
            <a:ext cx="170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000" b="0">
                <a:ea typeface="黑体" charset="0"/>
                <a:cs typeface="黑体" charset="0"/>
              </a:rPr>
              <a:t>使用隧道技术</a:t>
            </a:r>
          </a:p>
        </p:txBody>
      </p:sp>
      <p:sp>
        <p:nvSpPr>
          <p:cNvPr id="1036363" name="AutoShape 75"/>
          <p:cNvSpPr>
            <a:spLocks noChangeArrowheads="1"/>
          </p:cNvSpPr>
          <p:nvPr/>
        </p:nvSpPr>
        <p:spPr bwMode="auto">
          <a:xfrm>
            <a:off x="5580063" y="1752600"/>
            <a:ext cx="457200" cy="152400"/>
          </a:xfrm>
          <a:prstGeom prst="rightArrow">
            <a:avLst>
              <a:gd name="adj1" fmla="val 50000"/>
              <a:gd name="adj2" fmla="val 75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1036364" name="Rectangle 76"/>
          <p:cNvSpPr>
            <a:spLocks noChangeArrowheads="1"/>
          </p:cNvSpPr>
          <p:nvPr/>
        </p:nvSpPr>
        <p:spPr bwMode="auto">
          <a:xfrm>
            <a:off x="755650" y="977900"/>
            <a:ext cx="3384550" cy="434975"/>
          </a:xfrm>
          <a:prstGeom prst="rect">
            <a:avLst/>
          </a:prstGeom>
          <a:solidFill>
            <a:srgbClr val="FFFF99"/>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kumimoji="1" lang="zh-CN" altLang="en-US" sz="2000" b="0">
                <a:solidFill>
                  <a:srgbClr val="333399"/>
                </a:solidFill>
                <a:ea typeface="黑体" charset="0"/>
                <a:cs typeface="黑体" charset="0"/>
              </a:rPr>
              <a:t>加密的从</a:t>
            </a:r>
            <a:r>
              <a:rPr kumimoji="1" lang="en-US" altLang="zh-CN" sz="1200" b="0">
                <a:solidFill>
                  <a:srgbClr val="333399"/>
                </a:solidFill>
                <a:ea typeface="黑体" charset="0"/>
                <a:cs typeface="黑体" charset="0"/>
              </a:rPr>
              <a:t> </a:t>
            </a:r>
            <a:r>
              <a:rPr kumimoji="1" lang="en-US" altLang="zh-CN" sz="2000" b="0">
                <a:solidFill>
                  <a:srgbClr val="333399"/>
                </a:solidFill>
                <a:ea typeface="黑体" charset="0"/>
                <a:cs typeface="黑体" charset="0"/>
              </a:rPr>
              <a:t>X</a:t>
            </a:r>
            <a:r>
              <a:rPr kumimoji="1" lang="en-US" altLang="zh-CN" sz="1000" b="0">
                <a:solidFill>
                  <a:srgbClr val="333399"/>
                </a:solidFill>
                <a:ea typeface="黑体" charset="0"/>
                <a:cs typeface="黑体" charset="0"/>
              </a:rPr>
              <a:t> </a:t>
            </a:r>
            <a:r>
              <a:rPr kumimoji="1" lang="zh-CN" altLang="en-US" sz="2000" b="0">
                <a:solidFill>
                  <a:srgbClr val="333399"/>
                </a:solidFill>
                <a:ea typeface="黑体" charset="0"/>
                <a:cs typeface="黑体" charset="0"/>
              </a:rPr>
              <a:t>到</a:t>
            </a:r>
            <a:r>
              <a:rPr kumimoji="1" lang="en-US" altLang="zh-CN" sz="1000" b="0">
                <a:solidFill>
                  <a:srgbClr val="333399"/>
                </a:solidFill>
                <a:ea typeface="黑体" charset="0"/>
                <a:cs typeface="黑体" charset="0"/>
              </a:rPr>
              <a:t> </a:t>
            </a:r>
            <a:r>
              <a:rPr kumimoji="1" lang="en-US" altLang="zh-CN" sz="2000" b="0">
                <a:solidFill>
                  <a:srgbClr val="333399"/>
                </a:solidFill>
                <a:ea typeface="黑体" charset="0"/>
                <a:cs typeface="黑体" charset="0"/>
              </a:rPr>
              <a:t>Y</a:t>
            </a:r>
            <a:r>
              <a:rPr kumimoji="1" lang="en-US" altLang="zh-CN" sz="900" b="0">
                <a:solidFill>
                  <a:srgbClr val="333399"/>
                </a:solidFill>
                <a:ea typeface="黑体" charset="0"/>
                <a:cs typeface="黑体" charset="0"/>
              </a:rPr>
              <a:t> </a:t>
            </a:r>
            <a:r>
              <a:rPr kumimoji="1" lang="zh-CN" altLang="en-US" sz="2000" b="0">
                <a:solidFill>
                  <a:srgbClr val="333399"/>
                </a:solidFill>
                <a:ea typeface="黑体" charset="0"/>
                <a:cs typeface="黑体" charset="0"/>
              </a:rPr>
              <a:t>的内部数据报</a:t>
            </a:r>
          </a:p>
        </p:txBody>
      </p:sp>
      <p:sp>
        <p:nvSpPr>
          <p:cNvPr id="1036365" name="Rectangle 77"/>
          <p:cNvSpPr>
            <a:spLocks noChangeArrowheads="1"/>
          </p:cNvSpPr>
          <p:nvPr/>
        </p:nvSpPr>
        <p:spPr bwMode="auto">
          <a:xfrm>
            <a:off x="755650" y="1628775"/>
            <a:ext cx="3424238" cy="396875"/>
          </a:xfrm>
          <a:prstGeom prst="rect">
            <a:avLst/>
          </a:prstGeom>
          <a:solidFill>
            <a:srgbClr val="FFFF99"/>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kumimoji="1" lang="zh-CN" altLang="en-US" sz="2000" b="0">
                <a:solidFill>
                  <a:srgbClr val="333399"/>
                </a:solidFill>
                <a:ea typeface="黑体" charset="0"/>
                <a:cs typeface="黑体" charset="0"/>
              </a:rPr>
              <a:t>外部数据报的数据部分</a:t>
            </a:r>
          </a:p>
        </p:txBody>
      </p:sp>
      <p:sp>
        <p:nvSpPr>
          <p:cNvPr id="1036366" name="AutoShape 78"/>
          <p:cNvSpPr>
            <a:spLocks noChangeArrowheads="1"/>
          </p:cNvSpPr>
          <p:nvPr/>
        </p:nvSpPr>
        <p:spPr bwMode="auto">
          <a:xfrm>
            <a:off x="3276600" y="1282700"/>
            <a:ext cx="152400" cy="457200"/>
          </a:xfrm>
          <a:prstGeom prst="downArrow">
            <a:avLst>
              <a:gd name="adj1" fmla="val 50000"/>
              <a:gd name="adj2" fmla="val 7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ea typeface="宋体" charset="0"/>
            </a:endParaRPr>
          </a:p>
        </p:txBody>
      </p:sp>
      <p:sp>
        <p:nvSpPr>
          <p:cNvPr id="1036367" name="Text Box 79"/>
          <p:cNvSpPr txBox="1">
            <a:spLocks noChangeArrowheads="1"/>
          </p:cNvSpPr>
          <p:nvPr/>
        </p:nvSpPr>
        <p:spPr bwMode="auto">
          <a:xfrm>
            <a:off x="5715000" y="981075"/>
            <a:ext cx="2520950" cy="650875"/>
          </a:xfrm>
          <a:prstGeom prst="rect">
            <a:avLst/>
          </a:prstGeom>
          <a:noFill/>
          <a:ln w="9525">
            <a:solidFill>
              <a:srgbClr val="3333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lnSpc>
                <a:spcPct val="90000"/>
              </a:lnSpc>
              <a:defRPr/>
            </a:pPr>
            <a:r>
              <a:rPr kumimoji="1" lang="zh-CN" altLang="en-US" sz="2000" b="0">
                <a:ea typeface="黑体" charset="0"/>
                <a:cs typeface="黑体" charset="0"/>
              </a:rPr>
              <a:t>源地址：</a:t>
            </a:r>
            <a:r>
              <a:rPr kumimoji="1" lang="en-US" altLang="zh-CN" sz="2000" b="0">
                <a:ea typeface="黑体" charset="0"/>
                <a:cs typeface="黑体" charset="0"/>
              </a:rPr>
              <a:t>125.1.2.3</a:t>
            </a:r>
          </a:p>
          <a:p>
            <a:pPr algn="r">
              <a:lnSpc>
                <a:spcPct val="90000"/>
              </a:lnSpc>
              <a:defRPr/>
            </a:pPr>
            <a:r>
              <a:rPr kumimoji="1" lang="zh-CN" altLang="en-US" sz="2000" b="0">
                <a:ea typeface="黑体" charset="0"/>
                <a:cs typeface="黑体" charset="0"/>
              </a:rPr>
              <a:t>目的地址：</a:t>
            </a:r>
            <a:r>
              <a:rPr kumimoji="1" lang="en-US" altLang="zh-CN" sz="2000" b="0">
                <a:ea typeface="黑体" charset="0"/>
                <a:cs typeface="黑体" charset="0"/>
              </a:rPr>
              <a:t>194.4.5.6</a:t>
            </a:r>
          </a:p>
        </p:txBody>
      </p:sp>
      <p:sp>
        <p:nvSpPr>
          <p:cNvPr id="1036368" name="Freeform 80"/>
          <p:cNvSpPr>
            <a:spLocks/>
          </p:cNvSpPr>
          <p:nvPr/>
        </p:nvSpPr>
        <p:spPr bwMode="auto">
          <a:xfrm>
            <a:off x="3556000" y="2133600"/>
            <a:ext cx="463550" cy="762000"/>
          </a:xfrm>
          <a:custGeom>
            <a:avLst/>
            <a:gdLst>
              <a:gd name="T0" fmla="*/ 0 w 292"/>
              <a:gd name="T1" fmla="*/ 0 h 584"/>
              <a:gd name="T2" fmla="*/ 4 w 292"/>
              <a:gd name="T3" fmla="*/ 126 h 584"/>
              <a:gd name="T4" fmla="*/ 22 w 292"/>
              <a:gd name="T5" fmla="*/ 282 h 584"/>
              <a:gd name="T6" fmla="*/ 46 w 292"/>
              <a:gd name="T7" fmla="*/ 390 h 584"/>
              <a:gd name="T8" fmla="*/ 96 w 292"/>
              <a:gd name="T9" fmla="*/ 488 h 584"/>
              <a:gd name="T10" fmla="*/ 184 w 292"/>
              <a:gd name="T11" fmla="*/ 560 h 584"/>
              <a:gd name="T12" fmla="*/ 292 w 292"/>
              <a:gd name="T13" fmla="*/ 584 h 584"/>
            </a:gdLst>
            <a:ahLst/>
            <a:cxnLst>
              <a:cxn ang="0">
                <a:pos x="T0" y="T1"/>
              </a:cxn>
              <a:cxn ang="0">
                <a:pos x="T2" y="T3"/>
              </a:cxn>
              <a:cxn ang="0">
                <a:pos x="T4" y="T5"/>
              </a:cxn>
              <a:cxn ang="0">
                <a:pos x="T6" y="T7"/>
              </a:cxn>
              <a:cxn ang="0">
                <a:pos x="T8" y="T9"/>
              </a:cxn>
              <a:cxn ang="0">
                <a:pos x="T10" y="T11"/>
              </a:cxn>
              <a:cxn ang="0">
                <a:pos x="T12" y="T13"/>
              </a:cxn>
            </a:cxnLst>
            <a:rect l="0" t="0" r="r" b="b"/>
            <a:pathLst>
              <a:path w="292" h="584">
                <a:moveTo>
                  <a:pt x="0" y="0"/>
                </a:moveTo>
                <a:cubicBezTo>
                  <a:pt x="1" y="21"/>
                  <a:pt x="0" y="79"/>
                  <a:pt x="4" y="126"/>
                </a:cubicBezTo>
                <a:cubicBezTo>
                  <a:pt x="8" y="173"/>
                  <a:pt x="15" y="238"/>
                  <a:pt x="22" y="282"/>
                </a:cubicBezTo>
                <a:cubicBezTo>
                  <a:pt x="29" y="326"/>
                  <a:pt x="34" y="356"/>
                  <a:pt x="46" y="390"/>
                </a:cubicBezTo>
                <a:cubicBezTo>
                  <a:pt x="58" y="424"/>
                  <a:pt x="73" y="460"/>
                  <a:pt x="96" y="488"/>
                </a:cubicBezTo>
                <a:cubicBezTo>
                  <a:pt x="119" y="516"/>
                  <a:pt x="151" y="544"/>
                  <a:pt x="184" y="560"/>
                </a:cubicBezTo>
                <a:cubicBezTo>
                  <a:pt x="217" y="576"/>
                  <a:pt x="270" y="579"/>
                  <a:pt x="292" y="584"/>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69" name="Rectangle 81"/>
          <p:cNvSpPr>
            <a:spLocks noChangeArrowheads="1"/>
          </p:cNvSpPr>
          <p:nvPr/>
        </p:nvSpPr>
        <p:spPr bwMode="auto">
          <a:xfrm>
            <a:off x="4140200" y="1628775"/>
            <a:ext cx="1439863" cy="396875"/>
          </a:xfrm>
          <a:prstGeom prst="rect">
            <a:avLst/>
          </a:prstGeom>
          <a:solidFill>
            <a:srgbClr val="FFCCFF"/>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kumimoji="1" lang="zh-CN" altLang="en-US" sz="2000" b="0">
                <a:solidFill>
                  <a:srgbClr val="333399"/>
                </a:solidFill>
                <a:ea typeface="黑体" charset="0"/>
                <a:cs typeface="黑体" charset="0"/>
              </a:rPr>
              <a:t>数据报首部</a:t>
            </a:r>
          </a:p>
        </p:txBody>
      </p:sp>
      <p:sp>
        <p:nvSpPr>
          <p:cNvPr id="1036370" name="Line 82"/>
          <p:cNvSpPr>
            <a:spLocks noChangeShapeType="1"/>
          </p:cNvSpPr>
          <p:nvPr/>
        </p:nvSpPr>
        <p:spPr bwMode="auto">
          <a:xfrm flipH="1">
            <a:off x="5292725" y="1412875"/>
            <a:ext cx="431800" cy="28733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71" name="Line 83"/>
          <p:cNvSpPr>
            <a:spLocks noChangeShapeType="1"/>
          </p:cNvSpPr>
          <p:nvPr/>
        </p:nvSpPr>
        <p:spPr bwMode="auto">
          <a:xfrm>
            <a:off x="755650" y="2133600"/>
            <a:ext cx="4824413" cy="0"/>
          </a:xfrm>
          <a:prstGeom prst="line">
            <a:avLst/>
          </a:prstGeom>
          <a:noFill/>
          <a:ln w="571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73" name="AutoShape 85"/>
          <p:cNvSpPr>
            <a:spLocks noChangeArrowheads="1"/>
          </p:cNvSpPr>
          <p:nvPr/>
        </p:nvSpPr>
        <p:spPr bwMode="auto">
          <a:xfrm>
            <a:off x="152400" y="4559300"/>
            <a:ext cx="8686800" cy="2057400"/>
          </a:xfrm>
          <a:prstGeom prst="roundRect">
            <a:avLst>
              <a:gd name="adj" fmla="val 16667"/>
            </a:avLst>
          </a:prstGeom>
          <a:solidFill>
            <a:srgbClr val="FFCCFF"/>
          </a:solidFill>
          <a:ln w="9525" cap="rnd">
            <a:solidFill>
              <a:schemeClr val="tx1"/>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1036374" name="Line 86"/>
          <p:cNvSpPr>
            <a:spLocks noChangeShapeType="1"/>
          </p:cNvSpPr>
          <p:nvPr/>
        </p:nvSpPr>
        <p:spPr bwMode="auto">
          <a:xfrm>
            <a:off x="2800350" y="5397500"/>
            <a:ext cx="3295650" cy="0"/>
          </a:xfrm>
          <a:prstGeom prst="line">
            <a:avLst/>
          </a:prstGeom>
          <a:noFill/>
          <a:ln w="38100">
            <a:solidFill>
              <a:schemeClr val="bg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75" name="Line 87"/>
          <p:cNvSpPr>
            <a:spLocks noChangeShapeType="1"/>
          </p:cNvSpPr>
          <p:nvPr/>
        </p:nvSpPr>
        <p:spPr bwMode="auto">
          <a:xfrm flipV="1">
            <a:off x="1295400" y="6083300"/>
            <a:ext cx="381000" cy="3048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76" name="Line 88"/>
          <p:cNvSpPr>
            <a:spLocks noChangeShapeType="1"/>
          </p:cNvSpPr>
          <p:nvPr/>
        </p:nvSpPr>
        <p:spPr bwMode="auto">
          <a:xfrm>
            <a:off x="990600" y="5016500"/>
            <a:ext cx="381000" cy="2286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77" name="Line 89"/>
          <p:cNvSpPr>
            <a:spLocks noChangeShapeType="1"/>
          </p:cNvSpPr>
          <p:nvPr/>
        </p:nvSpPr>
        <p:spPr bwMode="auto">
          <a:xfrm flipV="1">
            <a:off x="685800" y="5637213"/>
            <a:ext cx="4572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grpSp>
        <p:nvGrpSpPr>
          <p:cNvPr id="443443" name="Group 90"/>
          <p:cNvGrpSpPr>
            <a:grpSpLocks/>
          </p:cNvGrpSpPr>
          <p:nvPr/>
        </p:nvGrpSpPr>
        <p:grpSpPr bwMode="auto">
          <a:xfrm>
            <a:off x="1042988" y="4906963"/>
            <a:ext cx="1511300" cy="1225550"/>
            <a:chOff x="385" y="2795"/>
            <a:chExt cx="1769" cy="816"/>
          </a:xfrm>
        </p:grpSpPr>
        <p:sp>
          <p:nvSpPr>
            <p:cNvPr id="1036379" name="Oval 91"/>
            <p:cNvSpPr>
              <a:spLocks noChangeArrowheads="1"/>
            </p:cNvSpPr>
            <p:nvPr/>
          </p:nvSpPr>
          <p:spPr bwMode="auto">
            <a:xfrm>
              <a:off x="1589" y="3060"/>
              <a:ext cx="554" cy="245"/>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0" name="Oval 92"/>
            <p:cNvSpPr>
              <a:spLocks noChangeArrowheads="1"/>
            </p:cNvSpPr>
            <p:nvPr/>
          </p:nvSpPr>
          <p:spPr bwMode="auto">
            <a:xfrm>
              <a:off x="928" y="3274"/>
              <a:ext cx="885" cy="337"/>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6381" name="Oval 93"/>
            <p:cNvSpPr>
              <a:spLocks noChangeArrowheads="1"/>
            </p:cNvSpPr>
            <p:nvPr/>
          </p:nvSpPr>
          <p:spPr bwMode="auto">
            <a:xfrm>
              <a:off x="502" y="3204"/>
              <a:ext cx="585" cy="28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2" name="Oval 94"/>
            <p:cNvSpPr>
              <a:spLocks noChangeArrowheads="1"/>
            </p:cNvSpPr>
            <p:nvPr/>
          </p:nvSpPr>
          <p:spPr bwMode="auto">
            <a:xfrm>
              <a:off x="385" y="3084"/>
              <a:ext cx="385" cy="259"/>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3" name="Oval 95"/>
            <p:cNvSpPr>
              <a:spLocks noChangeArrowheads="1"/>
            </p:cNvSpPr>
            <p:nvPr/>
          </p:nvSpPr>
          <p:spPr bwMode="auto">
            <a:xfrm>
              <a:off x="565" y="2883"/>
              <a:ext cx="57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4" name="Oval 96"/>
            <p:cNvSpPr>
              <a:spLocks noChangeArrowheads="1"/>
            </p:cNvSpPr>
            <p:nvPr/>
          </p:nvSpPr>
          <p:spPr bwMode="auto">
            <a:xfrm>
              <a:off x="993" y="2795"/>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5" name="Oval 97"/>
            <p:cNvSpPr>
              <a:spLocks noChangeArrowheads="1"/>
            </p:cNvSpPr>
            <p:nvPr/>
          </p:nvSpPr>
          <p:spPr bwMode="auto">
            <a:xfrm>
              <a:off x="1504" y="2891"/>
              <a:ext cx="554" cy="247"/>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6" name="Oval 98"/>
            <p:cNvSpPr>
              <a:spLocks noChangeArrowheads="1"/>
            </p:cNvSpPr>
            <p:nvPr/>
          </p:nvSpPr>
          <p:spPr bwMode="auto">
            <a:xfrm>
              <a:off x="705" y="2987"/>
              <a:ext cx="1141" cy="41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7" name="Oval 99"/>
            <p:cNvSpPr>
              <a:spLocks noChangeArrowheads="1"/>
            </p:cNvSpPr>
            <p:nvPr/>
          </p:nvSpPr>
          <p:spPr bwMode="auto">
            <a:xfrm rot="1336630">
              <a:off x="1474" y="3067"/>
              <a:ext cx="556" cy="424"/>
            </a:xfrm>
            <a:prstGeom prst="ellipse">
              <a:avLst/>
            </a:prstGeom>
            <a:solidFill>
              <a:srgbClr val="DDDDDD"/>
            </a:solidFill>
            <a:ln w="9525">
              <a:solidFill>
                <a:schemeClr val="bg1"/>
              </a:solidFill>
              <a:round/>
              <a:headEnd/>
              <a:tailEnd/>
            </a:ln>
            <a:effectLst>
              <a:outerShdw blurRad="63500" dist="40161" dir="4293903" algn="ctr" rotWithShape="0">
                <a:schemeClr val="tx1">
                  <a:alpha val="74998"/>
                </a:schemeClr>
              </a:outerShdw>
            </a:effectLst>
          </p:spPr>
          <p:txBody>
            <a:bodyPr/>
            <a:lstStyle/>
            <a:p>
              <a:pPr>
                <a:defRPr/>
              </a:pPr>
              <a:endParaRPr lang="zh-CN" altLang="en-US">
                <a:ea typeface="宋体" charset="0"/>
              </a:endParaRPr>
            </a:p>
          </p:txBody>
        </p:sp>
        <p:sp>
          <p:nvSpPr>
            <p:cNvPr id="1036388" name="Oval 100"/>
            <p:cNvSpPr>
              <a:spLocks noChangeArrowheads="1"/>
            </p:cNvSpPr>
            <p:nvPr/>
          </p:nvSpPr>
          <p:spPr bwMode="auto">
            <a:xfrm>
              <a:off x="1004" y="2811"/>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89" name="Oval 101"/>
            <p:cNvSpPr>
              <a:spLocks noChangeArrowheads="1"/>
            </p:cNvSpPr>
            <p:nvPr/>
          </p:nvSpPr>
          <p:spPr bwMode="auto">
            <a:xfrm>
              <a:off x="576" y="2899"/>
              <a:ext cx="576" cy="320"/>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90" name="Oval 102"/>
            <p:cNvSpPr>
              <a:spLocks noChangeArrowheads="1"/>
            </p:cNvSpPr>
            <p:nvPr/>
          </p:nvSpPr>
          <p:spPr bwMode="auto">
            <a:xfrm>
              <a:off x="396" y="3100"/>
              <a:ext cx="383" cy="256"/>
            </a:xfrm>
            <a:prstGeom prst="ellipse">
              <a:avLst/>
            </a:prstGeom>
            <a:solidFill>
              <a:srgbClr val="DDDDDD"/>
            </a:solidFill>
            <a:ln w="9525">
              <a:solidFill>
                <a:schemeClr val="bg1"/>
              </a:solidFill>
              <a:round/>
              <a:headEnd/>
              <a:tailEnd/>
            </a:ln>
            <a:effectLst>
              <a:outerShdw blurRad="63500" dist="63500" dir="3187806" algn="ctr" rotWithShape="0">
                <a:schemeClr val="tx1">
                  <a:alpha val="74998"/>
                </a:schemeClr>
              </a:outerShdw>
            </a:effectLst>
          </p:spPr>
          <p:txBody>
            <a:bodyPr/>
            <a:lstStyle/>
            <a:p>
              <a:pPr>
                <a:defRPr/>
              </a:pPr>
              <a:endParaRPr lang="zh-CN" altLang="en-US">
                <a:ea typeface="宋体" charset="0"/>
              </a:endParaRPr>
            </a:p>
          </p:txBody>
        </p:sp>
        <p:sp>
          <p:nvSpPr>
            <p:cNvPr id="1036391" name="Oval 103"/>
            <p:cNvSpPr>
              <a:spLocks noChangeArrowheads="1"/>
            </p:cNvSpPr>
            <p:nvPr/>
          </p:nvSpPr>
          <p:spPr bwMode="auto">
            <a:xfrm>
              <a:off x="1515" y="2908"/>
              <a:ext cx="554" cy="24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92" name="Oval 104"/>
            <p:cNvSpPr>
              <a:spLocks noChangeArrowheads="1"/>
            </p:cNvSpPr>
            <p:nvPr/>
          </p:nvSpPr>
          <p:spPr bwMode="auto">
            <a:xfrm>
              <a:off x="1598" y="3075"/>
              <a:ext cx="556" cy="248"/>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6393" name="Oval 105"/>
            <p:cNvSpPr>
              <a:spLocks noChangeArrowheads="1"/>
            </p:cNvSpPr>
            <p:nvPr/>
          </p:nvSpPr>
          <p:spPr bwMode="auto">
            <a:xfrm>
              <a:off x="716" y="3003"/>
              <a:ext cx="1141" cy="413"/>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394" name="Oval 106"/>
            <p:cNvSpPr>
              <a:spLocks noChangeArrowheads="1"/>
            </p:cNvSpPr>
            <p:nvPr/>
          </p:nvSpPr>
          <p:spPr bwMode="auto">
            <a:xfrm>
              <a:off x="513" y="3219"/>
              <a:ext cx="585" cy="282"/>
            </a:xfrm>
            <a:prstGeom prst="ellipse">
              <a:avLst/>
            </a:prstGeom>
            <a:solidFill>
              <a:srgbClr val="DDDDDD"/>
            </a:solidFill>
            <a:ln w="9525">
              <a:solidFill>
                <a:schemeClr val="bg1"/>
              </a:solidFill>
              <a:round/>
              <a:headEnd/>
              <a:tailEnd/>
            </a:ln>
            <a:effectLst>
              <a:outerShdw blurRad="63500" dist="113592" dir="20006097" algn="ctr" rotWithShape="0">
                <a:schemeClr val="tx1">
                  <a:alpha val="74998"/>
                </a:schemeClr>
              </a:outerShdw>
            </a:effectLst>
          </p:spPr>
          <p:txBody>
            <a:bodyPr/>
            <a:lstStyle/>
            <a:p>
              <a:pPr>
                <a:defRPr/>
              </a:pPr>
              <a:endParaRPr lang="zh-CN" altLang="en-US">
                <a:ea typeface="宋体" charset="0"/>
              </a:endParaRPr>
            </a:p>
          </p:txBody>
        </p:sp>
        <p:sp>
          <p:nvSpPr>
            <p:cNvPr id="1036395" name="Freeform 10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solidFill>
                <a:schemeClr val="bg1"/>
              </a:solidFill>
              <a:prstDash val="solid"/>
              <a:round/>
              <a:headEnd/>
              <a:tailEnd/>
            </a:ln>
            <a:effectLst/>
            <a:extLs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sp>
        <p:nvSpPr>
          <p:cNvPr id="1036396" name="Line 108"/>
          <p:cNvSpPr>
            <a:spLocks noChangeShapeType="1"/>
          </p:cNvSpPr>
          <p:nvPr/>
        </p:nvSpPr>
        <p:spPr bwMode="auto">
          <a:xfrm flipH="1">
            <a:off x="7620000" y="4940300"/>
            <a:ext cx="381000" cy="1524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97" name="Line 109"/>
          <p:cNvSpPr>
            <a:spLocks noChangeShapeType="1"/>
          </p:cNvSpPr>
          <p:nvPr/>
        </p:nvSpPr>
        <p:spPr bwMode="auto">
          <a:xfrm flipH="1" flipV="1">
            <a:off x="7391400" y="5930900"/>
            <a:ext cx="533400" cy="3048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398" name="Line 110"/>
          <p:cNvSpPr>
            <a:spLocks noChangeShapeType="1"/>
          </p:cNvSpPr>
          <p:nvPr/>
        </p:nvSpPr>
        <p:spPr bwMode="auto">
          <a:xfrm flipH="1" flipV="1">
            <a:off x="7620000" y="5549900"/>
            <a:ext cx="5524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grpSp>
        <p:nvGrpSpPr>
          <p:cNvPr id="443447" name="Group 111"/>
          <p:cNvGrpSpPr>
            <a:grpSpLocks/>
          </p:cNvGrpSpPr>
          <p:nvPr/>
        </p:nvGrpSpPr>
        <p:grpSpPr bwMode="auto">
          <a:xfrm>
            <a:off x="6300788" y="4835525"/>
            <a:ext cx="1511300" cy="1225550"/>
            <a:chOff x="385" y="2795"/>
            <a:chExt cx="1769" cy="816"/>
          </a:xfrm>
        </p:grpSpPr>
        <p:sp>
          <p:nvSpPr>
            <p:cNvPr id="1036400" name="Oval 112"/>
            <p:cNvSpPr>
              <a:spLocks noChangeArrowheads="1"/>
            </p:cNvSpPr>
            <p:nvPr/>
          </p:nvSpPr>
          <p:spPr bwMode="auto">
            <a:xfrm>
              <a:off x="1589" y="3060"/>
              <a:ext cx="554" cy="245"/>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1" name="Oval 113"/>
            <p:cNvSpPr>
              <a:spLocks noChangeArrowheads="1"/>
            </p:cNvSpPr>
            <p:nvPr/>
          </p:nvSpPr>
          <p:spPr bwMode="auto">
            <a:xfrm>
              <a:off x="928" y="3274"/>
              <a:ext cx="885" cy="337"/>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6402" name="Oval 114"/>
            <p:cNvSpPr>
              <a:spLocks noChangeArrowheads="1"/>
            </p:cNvSpPr>
            <p:nvPr/>
          </p:nvSpPr>
          <p:spPr bwMode="auto">
            <a:xfrm>
              <a:off x="502" y="3204"/>
              <a:ext cx="585" cy="28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3" name="Oval 115"/>
            <p:cNvSpPr>
              <a:spLocks noChangeArrowheads="1"/>
            </p:cNvSpPr>
            <p:nvPr/>
          </p:nvSpPr>
          <p:spPr bwMode="auto">
            <a:xfrm>
              <a:off x="385" y="3084"/>
              <a:ext cx="385" cy="259"/>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4" name="Oval 116"/>
            <p:cNvSpPr>
              <a:spLocks noChangeArrowheads="1"/>
            </p:cNvSpPr>
            <p:nvPr/>
          </p:nvSpPr>
          <p:spPr bwMode="auto">
            <a:xfrm>
              <a:off x="565" y="2883"/>
              <a:ext cx="57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5" name="Oval 117"/>
            <p:cNvSpPr>
              <a:spLocks noChangeArrowheads="1"/>
            </p:cNvSpPr>
            <p:nvPr/>
          </p:nvSpPr>
          <p:spPr bwMode="auto">
            <a:xfrm>
              <a:off x="993" y="2795"/>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6" name="Oval 118"/>
            <p:cNvSpPr>
              <a:spLocks noChangeArrowheads="1"/>
            </p:cNvSpPr>
            <p:nvPr/>
          </p:nvSpPr>
          <p:spPr bwMode="auto">
            <a:xfrm>
              <a:off x="1504" y="2891"/>
              <a:ext cx="554" cy="247"/>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7" name="Oval 119"/>
            <p:cNvSpPr>
              <a:spLocks noChangeArrowheads="1"/>
            </p:cNvSpPr>
            <p:nvPr/>
          </p:nvSpPr>
          <p:spPr bwMode="auto">
            <a:xfrm>
              <a:off x="705" y="2987"/>
              <a:ext cx="1141" cy="41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08" name="Oval 120"/>
            <p:cNvSpPr>
              <a:spLocks noChangeArrowheads="1"/>
            </p:cNvSpPr>
            <p:nvPr/>
          </p:nvSpPr>
          <p:spPr bwMode="auto">
            <a:xfrm rot="1336630">
              <a:off x="1474" y="3067"/>
              <a:ext cx="556" cy="424"/>
            </a:xfrm>
            <a:prstGeom prst="ellipse">
              <a:avLst/>
            </a:prstGeom>
            <a:solidFill>
              <a:srgbClr val="DDDDDD"/>
            </a:solidFill>
            <a:ln w="9525">
              <a:solidFill>
                <a:schemeClr val="bg1"/>
              </a:solidFill>
              <a:round/>
              <a:headEnd/>
              <a:tailEnd/>
            </a:ln>
            <a:effectLst>
              <a:outerShdw blurRad="63500" dist="40161" dir="4293903" algn="ctr" rotWithShape="0">
                <a:schemeClr val="tx1">
                  <a:alpha val="74998"/>
                </a:schemeClr>
              </a:outerShdw>
            </a:effectLst>
          </p:spPr>
          <p:txBody>
            <a:bodyPr/>
            <a:lstStyle/>
            <a:p>
              <a:pPr>
                <a:defRPr/>
              </a:pPr>
              <a:endParaRPr lang="zh-CN" altLang="en-US">
                <a:ea typeface="宋体" charset="0"/>
              </a:endParaRPr>
            </a:p>
          </p:txBody>
        </p:sp>
        <p:sp>
          <p:nvSpPr>
            <p:cNvPr id="1036409" name="Oval 121"/>
            <p:cNvSpPr>
              <a:spLocks noChangeArrowheads="1"/>
            </p:cNvSpPr>
            <p:nvPr/>
          </p:nvSpPr>
          <p:spPr bwMode="auto">
            <a:xfrm>
              <a:off x="1004" y="2811"/>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10" name="Oval 122"/>
            <p:cNvSpPr>
              <a:spLocks noChangeArrowheads="1"/>
            </p:cNvSpPr>
            <p:nvPr/>
          </p:nvSpPr>
          <p:spPr bwMode="auto">
            <a:xfrm>
              <a:off x="576" y="2899"/>
              <a:ext cx="576" cy="320"/>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11" name="Oval 123"/>
            <p:cNvSpPr>
              <a:spLocks noChangeArrowheads="1"/>
            </p:cNvSpPr>
            <p:nvPr/>
          </p:nvSpPr>
          <p:spPr bwMode="auto">
            <a:xfrm>
              <a:off x="396" y="3100"/>
              <a:ext cx="383" cy="256"/>
            </a:xfrm>
            <a:prstGeom prst="ellipse">
              <a:avLst/>
            </a:prstGeom>
            <a:solidFill>
              <a:srgbClr val="DDDDDD"/>
            </a:solidFill>
            <a:ln w="9525">
              <a:solidFill>
                <a:schemeClr val="bg1"/>
              </a:solidFill>
              <a:round/>
              <a:headEnd/>
              <a:tailEnd/>
            </a:ln>
            <a:effectLst>
              <a:outerShdw blurRad="63500" dist="63500" dir="3187806" algn="ctr" rotWithShape="0">
                <a:schemeClr val="tx1">
                  <a:alpha val="74998"/>
                </a:schemeClr>
              </a:outerShdw>
            </a:effectLst>
          </p:spPr>
          <p:txBody>
            <a:bodyPr/>
            <a:lstStyle/>
            <a:p>
              <a:pPr>
                <a:defRPr/>
              </a:pPr>
              <a:endParaRPr lang="zh-CN" altLang="en-US">
                <a:ea typeface="宋体" charset="0"/>
              </a:endParaRPr>
            </a:p>
          </p:txBody>
        </p:sp>
        <p:sp>
          <p:nvSpPr>
            <p:cNvPr id="1036412" name="Oval 124"/>
            <p:cNvSpPr>
              <a:spLocks noChangeArrowheads="1"/>
            </p:cNvSpPr>
            <p:nvPr/>
          </p:nvSpPr>
          <p:spPr bwMode="auto">
            <a:xfrm>
              <a:off x="1515" y="2908"/>
              <a:ext cx="554" cy="24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13" name="Oval 125"/>
            <p:cNvSpPr>
              <a:spLocks noChangeArrowheads="1"/>
            </p:cNvSpPr>
            <p:nvPr/>
          </p:nvSpPr>
          <p:spPr bwMode="auto">
            <a:xfrm>
              <a:off x="1598" y="3075"/>
              <a:ext cx="556" cy="248"/>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6414" name="Oval 126"/>
            <p:cNvSpPr>
              <a:spLocks noChangeArrowheads="1"/>
            </p:cNvSpPr>
            <p:nvPr/>
          </p:nvSpPr>
          <p:spPr bwMode="auto">
            <a:xfrm>
              <a:off x="716" y="3003"/>
              <a:ext cx="1141" cy="413"/>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6415" name="Oval 127"/>
            <p:cNvSpPr>
              <a:spLocks noChangeArrowheads="1"/>
            </p:cNvSpPr>
            <p:nvPr/>
          </p:nvSpPr>
          <p:spPr bwMode="auto">
            <a:xfrm>
              <a:off x="513" y="3219"/>
              <a:ext cx="585" cy="282"/>
            </a:xfrm>
            <a:prstGeom prst="ellipse">
              <a:avLst/>
            </a:prstGeom>
            <a:solidFill>
              <a:srgbClr val="DDDDDD"/>
            </a:solidFill>
            <a:ln w="9525">
              <a:solidFill>
                <a:schemeClr val="bg1"/>
              </a:solidFill>
              <a:round/>
              <a:headEnd/>
              <a:tailEnd/>
            </a:ln>
            <a:effectLst>
              <a:outerShdw blurRad="63500" dist="113592" dir="20006097" algn="ctr" rotWithShape="0">
                <a:schemeClr val="tx1">
                  <a:alpha val="74998"/>
                </a:schemeClr>
              </a:outerShdw>
            </a:effectLst>
          </p:spPr>
          <p:txBody>
            <a:bodyPr/>
            <a:lstStyle/>
            <a:p>
              <a:pPr>
                <a:defRPr/>
              </a:pPr>
              <a:endParaRPr lang="zh-CN" altLang="en-US">
                <a:ea typeface="宋体" charset="0"/>
              </a:endParaRPr>
            </a:p>
          </p:txBody>
        </p:sp>
        <p:sp>
          <p:nvSpPr>
            <p:cNvPr id="1036416" name="Freeform 128"/>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solidFill>
                <a:schemeClr val="bg1"/>
              </a:solidFill>
              <a:prstDash val="solid"/>
              <a:round/>
              <a:headEnd/>
              <a:tailEnd/>
            </a:ln>
            <a:effectLst/>
            <a:extLs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pic>
        <p:nvPicPr>
          <p:cNvPr id="1036417" name="Picture 1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9950" y="5272088"/>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1036418" name="Picture 13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2038" y="5273675"/>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1036419" name="Picture 1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5408613"/>
            <a:ext cx="336550" cy="341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420" name="Text Box 132"/>
          <p:cNvSpPr txBox="1">
            <a:spLocks noChangeArrowheads="1"/>
          </p:cNvSpPr>
          <p:nvPr/>
        </p:nvSpPr>
        <p:spPr bwMode="auto">
          <a:xfrm>
            <a:off x="1371600" y="5346700"/>
            <a:ext cx="931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A</a:t>
            </a:r>
          </a:p>
        </p:txBody>
      </p:sp>
      <p:pic>
        <p:nvPicPr>
          <p:cNvPr id="1036421" name="Picture 13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53213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422" name="Text Box 134"/>
          <p:cNvSpPr txBox="1">
            <a:spLocks noChangeArrowheads="1"/>
          </p:cNvSpPr>
          <p:nvPr/>
        </p:nvSpPr>
        <p:spPr bwMode="auto">
          <a:xfrm>
            <a:off x="6705600" y="5194300"/>
            <a:ext cx="931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B</a:t>
            </a:r>
          </a:p>
        </p:txBody>
      </p:sp>
      <p:sp>
        <p:nvSpPr>
          <p:cNvPr id="1036423" name="Text Box 135"/>
          <p:cNvSpPr txBox="1">
            <a:spLocks noChangeArrowheads="1"/>
          </p:cNvSpPr>
          <p:nvPr/>
        </p:nvSpPr>
        <p:spPr bwMode="auto">
          <a:xfrm>
            <a:off x="490538" y="5041900"/>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X</a:t>
            </a:r>
          </a:p>
        </p:txBody>
      </p:sp>
      <p:sp>
        <p:nvSpPr>
          <p:cNvPr id="1036424" name="Text Box 136"/>
          <p:cNvSpPr txBox="1">
            <a:spLocks noChangeArrowheads="1"/>
          </p:cNvSpPr>
          <p:nvPr/>
        </p:nvSpPr>
        <p:spPr bwMode="auto">
          <a:xfrm>
            <a:off x="8051800" y="4965700"/>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Y</a:t>
            </a:r>
          </a:p>
        </p:txBody>
      </p:sp>
      <p:sp>
        <p:nvSpPr>
          <p:cNvPr id="1036425" name="Text Box 137"/>
          <p:cNvSpPr txBox="1">
            <a:spLocks noChangeArrowheads="1"/>
          </p:cNvSpPr>
          <p:nvPr/>
        </p:nvSpPr>
        <p:spPr bwMode="auto">
          <a:xfrm>
            <a:off x="2403475" y="4972050"/>
            <a:ext cx="4603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1</a:t>
            </a:r>
            <a:endParaRPr kumimoji="1" lang="en-US" altLang="zh-CN" sz="2000" b="0">
              <a:solidFill>
                <a:srgbClr val="333399"/>
              </a:solidFill>
              <a:ea typeface="黑体" charset="0"/>
              <a:cs typeface="黑体" charset="0"/>
            </a:endParaRPr>
          </a:p>
        </p:txBody>
      </p:sp>
      <p:sp>
        <p:nvSpPr>
          <p:cNvPr id="1036426" name="Text Box 138"/>
          <p:cNvSpPr txBox="1">
            <a:spLocks noChangeArrowheads="1"/>
          </p:cNvSpPr>
          <p:nvPr/>
        </p:nvSpPr>
        <p:spPr bwMode="auto">
          <a:xfrm>
            <a:off x="6042025" y="4895850"/>
            <a:ext cx="4603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2</a:t>
            </a:r>
            <a:endParaRPr kumimoji="1" lang="en-US" altLang="zh-CN" sz="2000" b="0">
              <a:solidFill>
                <a:srgbClr val="333399"/>
              </a:solidFill>
              <a:ea typeface="黑体" charset="0"/>
              <a:cs typeface="黑体" charset="0"/>
            </a:endParaRPr>
          </a:p>
        </p:txBody>
      </p:sp>
      <p:sp>
        <p:nvSpPr>
          <p:cNvPr id="1036427" name="Text Box 139"/>
          <p:cNvSpPr txBox="1">
            <a:spLocks noChangeArrowheads="1"/>
          </p:cNvSpPr>
          <p:nvPr/>
        </p:nvSpPr>
        <p:spPr bwMode="auto">
          <a:xfrm>
            <a:off x="2195513" y="4584700"/>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solidFill>
                  <a:srgbClr val="333399"/>
                </a:solidFill>
                <a:ea typeface="黑体" charset="0"/>
                <a:cs typeface="黑体" charset="0"/>
              </a:rPr>
              <a:t>125.1.2.3</a:t>
            </a:r>
          </a:p>
        </p:txBody>
      </p:sp>
      <p:sp>
        <p:nvSpPr>
          <p:cNvPr id="1036428" name="Line 140"/>
          <p:cNvSpPr>
            <a:spLocks noChangeShapeType="1"/>
          </p:cNvSpPr>
          <p:nvPr/>
        </p:nvSpPr>
        <p:spPr bwMode="auto">
          <a:xfrm>
            <a:off x="2876550" y="4940300"/>
            <a:ext cx="76200" cy="45720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429" name="Text Box 141"/>
          <p:cNvSpPr txBox="1">
            <a:spLocks noChangeArrowheads="1"/>
          </p:cNvSpPr>
          <p:nvPr/>
        </p:nvSpPr>
        <p:spPr bwMode="auto">
          <a:xfrm>
            <a:off x="5014913" y="4591050"/>
            <a:ext cx="12414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solidFill>
                  <a:srgbClr val="333399"/>
                </a:solidFill>
                <a:ea typeface="黑体" charset="0"/>
                <a:cs typeface="黑体" charset="0"/>
              </a:rPr>
              <a:t>194.4.5.6</a:t>
            </a:r>
          </a:p>
        </p:txBody>
      </p:sp>
      <p:sp>
        <p:nvSpPr>
          <p:cNvPr id="1036430" name="Line 142"/>
          <p:cNvSpPr>
            <a:spLocks noChangeShapeType="1"/>
          </p:cNvSpPr>
          <p:nvPr/>
        </p:nvSpPr>
        <p:spPr bwMode="auto">
          <a:xfrm>
            <a:off x="5695950" y="4940300"/>
            <a:ext cx="76200" cy="457200"/>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6431" name="Text Box 143"/>
          <p:cNvSpPr txBox="1">
            <a:spLocks noChangeArrowheads="1"/>
          </p:cNvSpPr>
          <p:nvPr/>
        </p:nvSpPr>
        <p:spPr bwMode="auto">
          <a:xfrm>
            <a:off x="100013" y="573881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solidFill>
                  <a:srgbClr val="333399"/>
                </a:solidFill>
                <a:ea typeface="黑体" charset="0"/>
                <a:cs typeface="黑体" charset="0"/>
              </a:rPr>
              <a:t>10.1.0.1</a:t>
            </a:r>
          </a:p>
        </p:txBody>
      </p:sp>
      <p:sp>
        <p:nvSpPr>
          <p:cNvPr id="1036432" name="Text Box 144"/>
          <p:cNvSpPr txBox="1">
            <a:spLocks noChangeArrowheads="1"/>
          </p:cNvSpPr>
          <p:nvPr/>
        </p:nvSpPr>
        <p:spPr bwMode="auto">
          <a:xfrm>
            <a:off x="7720013" y="5575300"/>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solidFill>
                  <a:srgbClr val="333399"/>
                </a:solidFill>
                <a:ea typeface="黑体" charset="0"/>
                <a:cs typeface="黑体" charset="0"/>
              </a:rPr>
              <a:t>10.2.0.3</a:t>
            </a:r>
          </a:p>
        </p:txBody>
      </p:sp>
      <p:pic>
        <p:nvPicPr>
          <p:cNvPr id="1036433" name="Picture 14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7117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6434" name="Picture 14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61595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6435" name="Picture 14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6355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6436" name="Picture 14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60071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6437" name="Text Box 149"/>
          <p:cNvSpPr txBox="1">
            <a:spLocks noChangeArrowheads="1"/>
          </p:cNvSpPr>
          <p:nvPr/>
        </p:nvSpPr>
        <p:spPr bwMode="auto">
          <a:xfrm>
            <a:off x="3460750" y="6108700"/>
            <a:ext cx="20478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000" b="0">
                <a:solidFill>
                  <a:srgbClr val="333399"/>
                </a:solidFill>
                <a:ea typeface="黑体" charset="0"/>
                <a:cs typeface="黑体" charset="0"/>
              </a:rPr>
              <a:t>虚拟专用网</a:t>
            </a:r>
            <a:r>
              <a:rPr kumimoji="1" lang="en-US" altLang="zh-CN" sz="2000" b="0">
                <a:solidFill>
                  <a:srgbClr val="333399"/>
                </a:solidFill>
                <a:ea typeface="黑体" charset="0"/>
                <a:cs typeface="黑体" charset="0"/>
              </a:rPr>
              <a:t> VPN</a:t>
            </a:r>
          </a:p>
        </p:txBody>
      </p:sp>
    </p:spTree>
    <p:extLst>
      <p:ext uri="{BB962C8B-B14F-4D97-AF65-F5344CB8AC3E}">
        <p14:creationId xmlns:p14="http://schemas.microsoft.com/office/powerpoint/2010/main" val="151454258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a:xfrm>
            <a:off x="971550" y="860425"/>
            <a:ext cx="7793038" cy="768350"/>
          </a:xfrm>
        </p:spPr>
        <p:txBody>
          <a:bodyPr/>
          <a:lstStyle/>
          <a:p>
            <a:r>
              <a:rPr kumimoji="0" lang="zh-CN" altLang="en-US" sz="3600" b="1"/>
              <a:t>内联网</a:t>
            </a:r>
            <a:r>
              <a:rPr kumimoji="0" lang="en-US" altLang="zh-CN" sz="3600" b="1"/>
              <a:t> intranet </a:t>
            </a:r>
            <a:r>
              <a:rPr kumimoji="0" lang="zh-CN" altLang="en-US" sz="3600" b="1"/>
              <a:t>和外联网</a:t>
            </a:r>
            <a:r>
              <a:rPr kumimoji="0" lang="en-US" altLang="zh-CN" sz="3600" b="1"/>
              <a:t> extranet</a:t>
            </a:r>
            <a:br>
              <a:rPr kumimoji="0" lang="en-US" altLang="zh-CN" sz="3600" b="1"/>
            </a:br>
            <a:r>
              <a:rPr kumimoji="0" lang="zh-CN" altLang="en-US" sz="3200" b="1"/>
              <a:t>（都是基于</a:t>
            </a:r>
            <a:r>
              <a:rPr kumimoji="0" lang="en-US" altLang="zh-CN" sz="3200" b="1"/>
              <a:t> TCP/IP </a:t>
            </a:r>
            <a:r>
              <a:rPr kumimoji="0" lang="zh-CN" altLang="en-US" sz="3200" b="1"/>
              <a:t>协议）</a:t>
            </a:r>
            <a:r>
              <a:rPr kumimoji="0" lang="en-US" altLang="zh-CN" sz="4000" b="1"/>
              <a:t> </a:t>
            </a:r>
            <a:r>
              <a:rPr kumimoji="0" lang="en-US" altLang="zh-CN" sz="3600" b="1"/>
              <a:t> </a:t>
            </a:r>
          </a:p>
        </p:txBody>
      </p:sp>
      <p:sp>
        <p:nvSpPr>
          <p:cNvPr id="1038339" name="Rectangle 3"/>
          <p:cNvSpPr>
            <a:spLocks noGrp="1" noChangeArrowheads="1"/>
          </p:cNvSpPr>
          <p:nvPr>
            <p:ph type="body" idx="1"/>
          </p:nvPr>
        </p:nvSpPr>
        <p:spPr>
          <a:xfrm>
            <a:off x="457200" y="1836738"/>
            <a:ext cx="8229600" cy="2832100"/>
          </a:xfrm>
        </p:spPr>
        <p:txBody>
          <a:bodyPr/>
          <a:lstStyle/>
          <a:p>
            <a:r>
              <a:rPr kumimoji="0" lang="zh-CN" altLang="en-US" sz="2800" b="1"/>
              <a:t>由部门</a:t>
            </a:r>
            <a:r>
              <a:rPr kumimoji="0" lang="en-US" altLang="zh-CN" sz="2800" b="1"/>
              <a:t> A </a:t>
            </a:r>
            <a:r>
              <a:rPr kumimoji="0" lang="zh-CN" altLang="en-US" sz="2800" b="1"/>
              <a:t>和</a:t>
            </a:r>
            <a:r>
              <a:rPr kumimoji="0" lang="en-US" altLang="zh-CN" sz="2800" b="1"/>
              <a:t> B </a:t>
            </a:r>
            <a:r>
              <a:rPr kumimoji="0" lang="zh-CN" altLang="en-US" sz="2800" b="1"/>
              <a:t>的内部网络所构成的虚拟专用网</a:t>
            </a:r>
            <a:r>
              <a:rPr kumimoji="0" lang="en-US" altLang="zh-CN" sz="2800" b="1"/>
              <a:t> VPN </a:t>
            </a:r>
            <a:r>
              <a:rPr kumimoji="0" lang="zh-CN" altLang="en-US" sz="2800" b="1"/>
              <a:t>又称为</a:t>
            </a:r>
            <a:r>
              <a:rPr kumimoji="0" lang="zh-CN" altLang="en-US" sz="2800" b="1">
                <a:solidFill>
                  <a:srgbClr val="FF0000"/>
                </a:solidFill>
              </a:rPr>
              <a:t>内联网</a:t>
            </a:r>
            <a:r>
              <a:rPr kumimoji="0" lang="en-US" altLang="zh-CN" sz="2800" b="1"/>
              <a:t>(intranet)</a:t>
            </a:r>
            <a:r>
              <a:rPr kumimoji="0" lang="zh-CN" altLang="en-US" sz="2800" b="1"/>
              <a:t>，表示部门</a:t>
            </a:r>
            <a:r>
              <a:rPr kumimoji="0" lang="en-US" altLang="zh-CN" sz="2800" b="1"/>
              <a:t> A </a:t>
            </a:r>
            <a:r>
              <a:rPr kumimoji="0" lang="zh-CN" altLang="en-US" sz="2800" b="1"/>
              <a:t>和</a:t>
            </a:r>
            <a:r>
              <a:rPr kumimoji="0" lang="en-US" altLang="zh-CN" sz="2800" b="1"/>
              <a:t> B </a:t>
            </a:r>
            <a:r>
              <a:rPr kumimoji="0" lang="zh-CN" altLang="en-US" sz="2800" b="1"/>
              <a:t>都是在</a:t>
            </a:r>
            <a:r>
              <a:rPr kumimoji="0" lang="zh-CN" altLang="en-US" sz="2800" b="1">
                <a:solidFill>
                  <a:schemeClr val="hlink"/>
                </a:solidFill>
              </a:rPr>
              <a:t>同一个</a:t>
            </a:r>
            <a:r>
              <a:rPr kumimoji="0" lang="zh-CN" altLang="en-US" sz="2800" b="1"/>
              <a:t>机构的内部。</a:t>
            </a:r>
            <a:endParaRPr kumimoji="0" lang="en-US" altLang="zh-CN" sz="2800" b="1"/>
          </a:p>
          <a:p>
            <a:r>
              <a:rPr kumimoji="0" lang="zh-CN" altLang="en-US" sz="2800" b="1"/>
              <a:t>一个机构和某些</a:t>
            </a:r>
            <a:r>
              <a:rPr kumimoji="0" lang="zh-CN" altLang="en-US" sz="2800" b="1">
                <a:solidFill>
                  <a:schemeClr val="hlink"/>
                </a:solidFill>
              </a:rPr>
              <a:t>外部机构</a:t>
            </a:r>
            <a:r>
              <a:rPr kumimoji="0" lang="zh-CN" altLang="en-US" sz="2800" b="1"/>
              <a:t>共同建立的虚拟专用网</a:t>
            </a:r>
            <a:r>
              <a:rPr kumimoji="0" lang="en-US" altLang="zh-CN" sz="2800" b="1"/>
              <a:t> VPN </a:t>
            </a:r>
            <a:r>
              <a:rPr kumimoji="0" lang="zh-CN" altLang="en-US" sz="2800" b="1"/>
              <a:t>又称为</a:t>
            </a:r>
            <a:r>
              <a:rPr kumimoji="0" lang="zh-CN" altLang="en-US" sz="2800" b="1">
                <a:solidFill>
                  <a:schemeClr val="hlink"/>
                </a:solidFill>
              </a:rPr>
              <a:t>外联网</a:t>
            </a:r>
            <a:r>
              <a:rPr kumimoji="0" lang="en-US" altLang="zh-CN" sz="2800" b="1"/>
              <a:t>(extranet)</a:t>
            </a:r>
            <a:r>
              <a:rPr kumimoji="0" lang="zh-CN" altLang="en-US" sz="2800" b="1"/>
              <a:t>。</a:t>
            </a:r>
            <a:r>
              <a:rPr kumimoji="0" lang="en-US" altLang="zh-CN" b="1"/>
              <a:t> </a:t>
            </a:r>
            <a:r>
              <a:rPr kumimoji="0" lang="en-US" altLang="zh-CN" sz="2800" b="1"/>
              <a:t> </a:t>
            </a:r>
          </a:p>
        </p:txBody>
      </p:sp>
      <p:sp>
        <p:nvSpPr>
          <p:cNvPr id="1038341" name="AutoShape 5"/>
          <p:cNvSpPr>
            <a:spLocks noChangeArrowheads="1"/>
          </p:cNvSpPr>
          <p:nvPr/>
        </p:nvSpPr>
        <p:spPr bwMode="auto">
          <a:xfrm>
            <a:off x="152400" y="4559300"/>
            <a:ext cx="8686800" cy="2057400"/>
          </a:xfrm>
          <a:prstGeom prst="roundRect">
            <a:avLst>
              <a:gd name="adj" fmla="val 16667"/>
            </a:avLst>
          </a:prstGeom>
          <a:solidFill>
            <a:srgbClr val="FFCCFF"/>
          </a:solidFill>
          <a:ln w="9525" cap="rnd">
            <a:solidFill>
              <a:schemeClr val="tx1"/>
            </a:solidFill>
            <a:prstDash val="sysDot"/>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1038342" name="Line 6"/>
          <p:cNvSpPr>
            <a:spLocks noChangeShapeType="1"/>
          </p:cNvSpPr>
          <p:nvPr/>
        </p:nvSpPr>
        <p:spPr bwMode="auto">
          <a:xfrm>
            <a:off x="2800350" y="5397500"/>
            <a:ext cx="3295650" cy="0"/>
          </a:xfrm>
          <a:prstGeom prst="line">
            <a:avLst/>
          </a:prstGeom>
          <a:noFill/>
          <a:ln w="38100">
            <a:solidFill>
              <a:schemeClr val="bg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43" name="Line 7"/>
          <p:cNvSpPr>
            <a:spLocks noChangeShapeType="1"/>
          </p:cNvSpPr>
          <p:nvPr/>
        </p:nvSpPr>
        <p:spPr bwMode="auto">
          <a:xfrm flipV="1">
            <a:off x="1295400" y="6083300"/>
            <a:ext cx="381000" cy="3048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44" name="Line 8"/>
          <p:cNvSpPr>
            <a:spLocks noChangeShapeType="1"/>
          </p:cNvSpPr>
          <p:nvPr/>
        </p:nvSpPr>
        <p:spPr bwMode="auto">
          <a:xfrm>
            <a:off x="990600" y="5016500"/>
            <a:ext cx="381000" cy="2286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45" name="Line 9"/>
          <p:cNvSpPr>
            <a:spLocks noChangeShapeType="1"/>
          </p:cNvSpPr>
          <p:nvPr/>
        </p:nvSpPr>
        <p:spPr bwMode="auto">
          <a:xfrm flipV="1">
            <a:off x="685800" y="5637213"/>
            <a:ext cx="4572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grpSp>
        <p:nvGrpSpPr>
          <p:cNvPr id="445448" name="Group 10"/>
          <p:cNvGrpSpPr>
            <a:grpSpLocks/>
          </p:cNvGrpSpPr>
          <p:nvPr/>
        </p:nvGrpSpPr>
        <p:grpSpPr bwMode="auto">
          <a:xfrm>
            <a:off x="1042988" y="4906963"/>
            <a:ext cx="1511300" cy="1225550"/>
            <a:chOff x="385" y="2795"/>
            <a:chExt cx="1769" cy="816"/>
          </a:xfrm>
        </p:grpSpPr>
        <p:sp>
          <p:nvSpPr>
            <p:cNvPr id="1038347" name="Oval 11"/>
            <p:cNvSpPr>
              <a:spLocks noChangeArrowheads="1"/>
            </p:cNvSpPr>
            <p:nvPr/>
          </p:nvSpPr>
          <p:spPr bwMode="auto">
            <a:xfrm>
              <a:off x="1589" y="3060"/>
              <a:ext cx="554" cy="245"/>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48" name="Oval 12"/>
            <p:cNvSpPr>
              <a:spLocks noChangeArrowheads="1"/>
            </p:cNvSpPr>
            <p:nvPr/>
          </p:nvSpPr>
          <p:spPr bwMode="auto">
            <a:xfrm>
              <a:off x="928" y="3274"/>
              <a:ext cx="885" cy="337"/>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8349" name="Oval 13"/>
            <p:cNvSpPr>
              <a:spLocks noChangeArrowheads="1"/>
            </p:cNvSpPr>
            <p:nvPr/>
          </p:nvSpPr>
          <p:spPr bwMode="auto">
            <a:xfrm>
              <a:off x="502" y="3204"/>
              <a:ext cx="585" cy="28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0" name="Oval 14"/>
            <p:cNvSpPr>
              <a:spLocks noChangeArrowheads="1"/>
            </p:cNvSpPr>
            <p:nvPr/>
          </p:nvSpPr>
          <p:spPr bwMode="auto">
            <a:xfrm>
              <a:off x="385" y="3084"/>
              <a:ext cx="385" cy="259"/>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1" name="Oval 15"/>
            <p:cNvSpPr>
              <a:spLocks noChangeArrowheads="1"/>
            </p:cNvSpPr>
            <p:nvPr/>
          </p:nvSpPr>
          <p:spPr bwMode="auto">
            <a:xfrm>
              <a:off x="565" y="2883"/>
              <a:ext cx="57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2" name="Oval 16"/>
            <p:cNvSpPr>
              <a:spLocks noChangeArrowheads="1"/>
            </p:cNvSpPr>
            <p:nvPr/>
          </p:nvSpPr>
          <p:spPr bwMode="auto">
            <a:xfrm>
              <a:off x="993" y="2795"/>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3" name="Oval 17"/>
            <p:cNvSpPr>
              <a:spLocks noChangeArrowheads="1"/>
            </p:cNvSpPr>
            <p:nvPr/>
          </p:nvSpPr>
          <p:spPr bwMode="auto">
            <a:xfrm>
              <a:off x="1504" y="2891"/>
              <a:ext cx="554" cy="247"/>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4" name="Oval 18"/>
            <p:cNvSpPr>
              <a:spLocks noChangeArrowheads="1"/>
            </p:cNvSpPr>
            <p:nvPr/>
          </p:nvSpPr>
          <p:spPr bwMode="auto">
            <a:xfrm>
              <a:off x="705" y="2987"/>
              <a:ext cx="1141" cy="41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5" name="Oval 19"/>
            <p:cNvSpPr>
              <a:spLocks noChangeArrowheads="1"/>
            </p:cNvSpPr>
            <p:nvPr/>
          </p:nvSpPr>
          <p:spPr bwMode="auto">
            <a:xfrm rot="1336630">
              <a:off x="1474" y="3067"/>
              <a:ext cx="556" cy="424"/>
            </a:xfrm>
            <a:prstGeom prst="ellipse">
              <a:avLst/>
            </a:prstGeom>
            <a:solidFill>
              <a:srgbClr val="DDDDDD"/>
            </a:solidFill>
            <a:ln w="9525">
              <a:solidFill>
                <a:schemeClr val="bg1"/>
              </a:solidFill>
              <a:round/>
              <a:headEnd/>
              <a:tailEnd/>
            </a:ln>
            <a:effectLst>
              <a:outerShdw blurRad="63500" dist="40161" dir="4293903" algn="ctr" rotWithShape="0">
                <a:schemeClr val="tx1">
                  <a:alpha val="74998"/>
                </a:schemeClr>
              </a:outerShdw>
            </a:effectLst>
          </p:spPr>
          <p:txBody>
            <a:bodyPr/>
            <a:lstStyle/>
            <a:p>
              <a:pPr>
                <a:defRPr/>
              </a:pPr>
              <a:endParaRPr lang="zh-CN" altLang="en-US">
                <a:ea typeface="宋体" charset="0"/>
              </a:endParaRPr>
            </a:p>
          </p:txBody>
        </p:sp>
        <p:sp>
          <p:nvSpPr>
            <p:cNvPr id="1038356" name="Oval 20"/>
            <p:cNvSpPr>
              <a:spLocks noChangeArrowheads="1"/>
            </p:cNvSpPr>
            <p:nvPr/>
          </p:nvSpPr>
          <p:spPr bwMode="auto">
            <a:xfrm>
              <a:off x="1004" y="2811"/>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7" name="Oval 21"/>
            <p:cNvSpPr>
              <a:spLocks noChangeArrowheads="1"/>
            </p:cNvSpPr>
            <p:nvPr/>
          </p:nvSpPr>
          <p:spPr bwMode="auto">
            <a:xfrm>
              <a:off x="576" y="2899"/>
              <a:ext cx="576" cy="320"/>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58" name="Oval 22"/>
            <p:cNvSpPr>
              <a:spLocks noChangeArrowheads="1"/>
            </p:cNvSpPr>
            <p:nvPr/>
          </p:nvSpPr>
          <p:spPr bwMode="auto">
            <a:xfrm>
              <a:off x="396" y="3100"/>
              <a:ext cx="383" cy="256"/>
            </a:xfrm>
            <a:prstGeom prst="ellipse">
              <a:avLst/>
            </a:prstGeom>
            <a:solidFill>
              <a:srgbClr val="DDDDDD"/>
            </a:solidFill>
            <a:ln w="9525">
              <a:solidFill>
                <a:schemeClr val="bg1"/>
              </a:solidFill>
              <a:round/>
              <a:headEnd/>
              <a:tailEnd/>
            </a:ln>
            <a:effectLst>
              <a:outerShdw blurRad="63500" dist="63500" dir="3187806" algn="ctr" rotWithShape="0">
                <a:schemeClr val="tx1">
                  <a:alpha val="74998"/>
                </a:schemeClr>
              </a:outerShdw>
            </a:effectLst>
          </p:spPr>
          <p:txBody>
            <a:bodyPr/>
            <a:lstStyle/>
            <a:p>
              <a:pPr>
                <a:defRPr/>
              </a:pPr>
              <a:endParaRPr lang="zh-CN" altLang="en-US">
                <a:ea typeface="宋体" charset="0"/>
              </a:endParaRPr>
            </a:p>
          </p:txBody>
        </p:sp>
        <p:sp>
          <p:nvSpPr>
            <p:cNvPr id="1038359" name="Oval 23"/>
            <p:cNvSpPr>
              <a:spLocks noChangeArrowheads="1"/>
            </p:cNvSpPr>
            <p:nvPr/>
          </p:nvSpPr>
          <p:spPr bwMode="auto">
            <a:xfrm>
              <a:off x="1515" y="2908"/>
              <a:ext cx="554" cy="24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60" name="Oval 24"/>
            <p:cNvSpPr>
              <a:spLocks noChangeArrowheads="1"/>
            </p:cNvSpPr>
            <p:nvPr/>
          </p:nvSpPr>
          <p:spPr bwMode="auto">
            <a:xfrm>
              <a:off x="1598" y="3075"/>
              <a:ext cx="556" cy="248"/>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8361" name="Oval 25"/>
            <p:cNvSpPr>
              <a:spLocks noChangeArrowheads="1"/>
            </p:cNvSpPr>
            <p:nvPr/>
          </p:nvSpPr>
          <p:spPr bwMode="auto">
            <a:xfrm>
              <a:off x="716" y="3003"/>
              <a:ext cx="1141" cy="413"/>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62" name="Oval 26"/>
            <p:cNvSpPr>
              <a:spLocks noChangeArrowheads="1"/>
            </p:cNvSpPr>
            <p:nvPr/>
          </p:nvSpPr>
          <p:spPr bwMode="auto">
            <a:xfrm>
              <a:off x="513" y="3219"/>
              <a:ext cx="585" cy="282"/>
            </a:xfrm>
            <a:prstGeom prst="ellipse">
              <a:avLst/>
            </a:prstGeom>
            <a:solidFill>
              <a:srgbClr val="DDDDDD"/>
            </a:solidFill>
            <a:ln w="9525">
              <a:solidFill>
                <a:schemeClr val="bg1"/>
              </a:solidFill>
              <a:round/>
              <a:headEnd/>
              <a:tailEnd/>
            </a:ln>
            <a:effectLst>
              <a:outerShdw blurRad="63500" dist="113592" dir="20006097" algn="ctr" rotWithShape="0">
                <a:schemeClr val="tx1">
                  <a:alpha val="74998"/>
                </a:schemeClr>
              </a:outerShdw>
            </a:effectLst>
          </p:spPr>
          <p:txBody>
            <a:bodyPr/>
            <a:lstStyle/>
            <a:p>
              <a:pPr>
                <a:defRPr/>
              </a:pPr>
              <a:endParaRPr lang="zh-CN" altLang="en-US">
                <a:ea typeface="宋体" charset="0"/>
              </a:endParaRPr>
            </a:p>
          </p:txBody>
        </p:sp>
        <p:sp>
          <p:nvSpPr>
            <p:cNvPr id="1038363" name="Freeform 2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solidFill>
                <a:schemeClr val="bg1"/>
              </a:solidFill>
              <a:prstDash val="solid"/>
              <a:round/>
              <a:headEnd/>
              <a:tailEnd/>
            </a:ln>
            <a:effectLst/>
            <a:extLs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sp>
        <p:nvSpPr>
          <p:cNvPr id="1038364" name="Line 28"/>
          <p:cNvSpPr>
            <a:spLocks noChangeShapeType="1"/>
          </p:cNvSpPr>
          <p:nvPr/>
        </p:nvSpPr>
        <p:spPr bwMode="auto">
          <a:xfrm flipH="1">
            <a:off x="7620000" y="4940300"/>
            <a:ext cx="381000" cy="1524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65" name="Line 29"/>
          <p:cNvSpPr>
            <a:spLocks noChangeShapeType="1"/>
          </p:cNvSpPr>
          <p:nvPr/>
        </p:nvSpPr>
        <p:spPr bwMode="auto">
          <a:xfrm flipH="1" flipV="1">
            <a:off x="7391400" y="5930900"/>
            <a:ext cx="533400" cy="30480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66" name="Line 30"/>
          <p:cNvSpPr>
            <a:spLocks noChangeShapeType="1"/>
          </p:cNvSpPr>
          <p:nvPr/>
        </p:nvSpPr>
        <p:spPr bwMode="auto">
          <a:xfrm flipH="1" flipV="1">
            <a:off x="7620000" y="5549900"/>
            <a:ext cx="5524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grpSp>
        <p:nvGrpSpPr>
          <p:cNvPr id="445452" name="Group 31"/>
          <p:cNvGrpSpPr>
            <a:grpSpLocks/>
          </p:cNvGrpSpPr>
          <p:nvPr/>
        </p:nvGrpSpPr>
        <p:grpSpPr bwMode="auto">
          <a:xfrm>
            <a:off x="6300788" y="4835525"/>
            <a:ext cx="1511300" cy="1225550"/>
            <a:chOff x="385" y="2795"/>
            <a:chExt cx="1769" cy="816"/>
          </a:xfrm>
        </p:grpSpPr>
        <p:sp>
          <p:nvSpPr>
            <p:cNvPr id="1038368" name="Oval 32"/>
            <p:cNvSpPr>
              <a:spLocks noChangeArrowheads="1"/>
            </p:cNvSpPr>
            <p:nvPr/>
          </p:nvSpPr>
          <p:spPr bwMode="auto">
            <a:xfrm>
              <a:off x="1589" y="3060"/>
              <a:ext cx="554" cy="245"/>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69" name="Oval 33"/>
            <p:cNvSpPr>
              <a:spLocks noChangeArrowheads="1"/>
            </p:cNvSpPr>
            <p:nvPr/>
          </p:nvSpPr>
          <p:spPr bwMode="auto">
            <a:xfrm>
              <a:off x="928" y="3274"/>
              <a:ext cx="885" cy="337"/>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8370" name="Oval 34"/>
            <p:cNvSpPr>
              <a:spLocks noChangeArrowheads="1"/>
            </p:cNvSpPr>
            <p:nvPr/>
          </p:nvSpPr>
          <p:spPr bwMode="auto">
            <a:xfrm>
              <a:off x="502" y="3204"/>
              <a:ext cx="585" cy="28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1" name="Oval 35"/>
            <p:cNvSpPr>
              <a:spLocks noChangeArrowheads="1"/>
            </p:cNvSpPr>
            <p:nvPr/>
          </p:nvSpPr>
          <p:spPr bwMode="auto">
            <a:xfrm>
              <a:off x="385" y="3084"/>
              <a:ext cx="385" cy="259"/>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2" name="Oval 36"/>
            <p:cNvSpPr>
              <a:spLocks noChangeArrowheads="1"/>
            </p:cNvSpPr>
            <p:nvPr/>
          </p:nvSpPr>
          <p:spPr bwMode="auto">
            <a:xfrm>
              <a:off x="565" y="2883"/>
              <a:ext cx="57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3" name="Oval 37"/>
            <p:cNvSpPr>
              <a:spLocks noChangeArrowheads="1"/>
            </p:cNvSpPr>
            <p:nvPr/>
          </p:nvSpPr>
          <p:spPr bwMode="auto">
            <a:xfrm>
              <a:off x="993" y="2795"/>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4" name="Oval 38"/>
            <p:cNvSpPr>
              <a:spLocks noChangeArrowheads="1"/>
            </p:cNvSpPr>
            <p:nvPr/>
          </p:nvSpPr>
          <p:spPr bwMode="auto">
            <a:xfrm>
              <a:off x="1504" y="2891"/>
              <a:ext cx="554" cy="247"/>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5" name="Oval 39"/>
            <p:cNvSpPr>
              <a:spLocks noChangeArrowheads="1"/>
            </p:cNvSpPr>
            <p:nvPr/>
          </p:nvSpPr>
          <p:spPr bwMode="auto">
            <a:xfrm>
              <a:off x="705" y="2987"/>
              <a:ext cx="1141" cy="41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6" name="Oval 40"/>
            <p:cNvSpPr>
              <a:spLocks noChangeArrowheads="1"/>
            </p:cNvSpPr>
            <p:nvPr/>
          </p:nvSpPr>
          <p:spPr bwMode="auto">
            <a:xfrm rot="1336630">
              <a:off x="1474" y="3067"/>
              <a:ext cx="556" cy="424"/>
            </a:xfrm>
            <a:prstGeom prst="ellipse">
              <a:avLst/>
            </a:prstGeom>
            <a:solidFill>
              <a:srgbClr val="DDDDDD"/>
            </a:solidFill>
            <a:ln w="9525">
              <a:solidFill>
                <a:schemeClr val="bg1"/>
              </a:solidFill>
              <a:round/>
              <a:headEnd/>
              <a:tailEnd/>
            </a:ln>
            <a:effectLst>
              <a:outerShdw blurRad="63500" dist="40161" dir="4293903" algn="ctr" rotWithShape="0">
                <a:schemeClr val="tx1">
                  <a:alpha val="74998"/>
                </a:schemeClr>
              </a:outerShdw>
            </a:effectLst>
          </p:spPr>
          <p:txBody>
            <a:bodyPr/>
            <a:lstStyle/>
            <a:p>
              <a:pPr>
                <a:defRPr/>
              </a:pPr>
              <a:endParaRPr lang="zh-CN" altLang="en-US">
                <a:ea typeface="宋体" charset="0"/>
              </a:endParaRPr>
            </a:p>
          </p:txBody>
        </p:sp>
        <p:sp>
          <p:nvSpPr>
            <p:cNvPr id="1038377" name="Oval 41"/>
            <p:cNvSpPr>
              <a:spLocks noChangeArrowheads="1"/>
            </p:cNvSpPr>
            <p:nvPr/>
          </p:nvSpPr>
          <p:spPr bwMode="auto">
            <a:xfrm>
              <a:off x="1004" y="2811"/>
              <a:ext cx="756" cy="321"/>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8" name="Oval 42"/>
            <p:cNvSpPr>
              <a:spLocks noChangeArrowheads="1"/>
            </p:cNvSpPr>
            <p:nvPr/>
          </p:nvSpPr>
          <p:spPr bwMode="auto">
            <a:xfrm>
              <a:off x="576" y="2899"/>
              <a:ext cx="576" cy="320"/>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79" name="Oval 43"/>
            <p:cNvSpPr>
              <a:spLocks noChangeArrowheads="1"/>
            </p:cNvSpPr>
            <p:nvPr/>
          </p:nvSpPr>
          <p:spPr bwMode="auto">
            <a:xfrm>
              <a:off x="396" y="3100"/>
              <a:ext cx="383" cy="256"/>
            </a:xfrm>
            <a:prstGeom prst="ellipse">
              <a:avLst/>
            </a:prstGeom>
            <a:solidFill>
              <a:srgbClr val="DDDDDD"/>
            </a:solidFill>
            <a:ln w="9525">
              <a:solidFill>
                <a:schemeClr val="bg1"/>
              </a:solidFill>
              <a:round/>
              <a:headEnd/>
              <a:tailEnd/>
            </a:ln>
            <a:effectLst>
              <a:outerShdw blurRad="63500" dist="63500" dir="3187806" algn="ctr" rotWithShape="0">
                <a:schemeClr val="tx1">
                  <a:alpha val="74998"/>
                </a:schemeClr>
              </a:outerShdw>
            </a:effectLst>
          </p:spPr>
          <p:txBody>
            <a:bodyPr/>
            <a:lstStyle/>
            <a:p>
              <a:pPr>
                <a:defRPr/>
              </a:pPr>
              <a:endParaRPr lang="zh-CN" altLang="en-US">
                <a:ea typeface="宋体" charset="0"/>
              </a:endParaRPr>
            </a:p>
          </p:txBody>
        </p:sp>
        <p:sp>
          <p:nvSpPr>
            <p:cNvPr id="1038380" name="Oval 44"/>
            <p:cNvSpPr>
              <a:spLocks noChangeArrowheads="1"/>
            </p:cNvSpPr>
            <p:nvPr/>
          </p:nvSpPr>
          <p:spPr bwMode="auto">
            <a:xfrm>
              <a:off x="1515" y="2908"/>
              <a:ext cx="554" cy="248"/>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81" name="Oval 45"/>
            <p:cNvSpPr>
              <a:spLocks noChangeArrowheads="1"/>
            </p:cNvSpPr>
            <p:nvPr/>
          </p:nvSpPr>
          <p:spPr bwMode="auto">
            <a:xfrm>
              <a:off x="1598" y="3075"/>
              <a:ext cx="556" cy="248"/>
            </a:xfrm>
            <a:prstGeom prst="ellipse">
              <a:avLst/>
            </a:prstGeom>
            <a:solidFill>
              <a:srgbClr val="DDDDDD"/>
            </a:solidFill>
            <a:ln w="9525">
              <a:solidFill>
                <a:schemeClr val="bg1"/>
              </a:solidFill>
              <a:round/>
              <a:headEnd/>
              <a:tailEnd/>
            </a:ln>
            <a:effectLst>
              <a:outerShdw blurRad="63500" dist="38099" dir="2700000" algn="ctr" rotWithShape="0">
                <a:schemeClr val="tx1">
                  <a:alpha val="74998"/>
                </a:schemeClr>
              </a:outerShdw>
            </a:effectLst>
          </p:spPr>
          <p:txBody>
            <a:bodyPr/>
            <a:lstStyle/>
            <a:p>
              <a:pPr>
                <a:defRPr/>
              </a:pPr>
              <a:endParaRPr lang="zh-CN" altLang="en-US">
                <a:ea typeface="宋体" charset="0"/>
              </a:endParaRPr>
            </a:p>
          </p:txBody>
        </p:sp>
        <p:sp>
          <p:nvSpPr>
            <p:cNvPr id="1038382" name="Oval 46"/>
            <p:cNvSpPr>
              <a:spLocks noChangeArrowheads="1"/>
            </p:cNvSpPr>
            <p:nvPr/>
          </p:nvSpPr>
          <p:spPr bwMode="auto">
            <a:xfrm>
              <a:off x="716" y="3003"/>
              <a:ext cx="1141" cy="413"/>
            </a:xfrm>
            <a:prstGeom prst="ellipse">
              <a:avLst/>
            </a:prstGeom>
            <a:solidFill>
              <a:srgbClr val="DDDDDD"/>
            </a:solidFill>
            <a:ln w="9525">
              <a:solidFill>
                <a:schemeClr val="bg1"/>
              </a:solidFill>
              <a:round/>
              <a:headEnd/>
              <a:tailEnd/>
            </a:ln>
            <a:effectLst>
              <a:outerShdw blurRad="63500" dist="68978" dir="4020649" algn="ctr" rotWithShape="0">
                <a:schemeClr val="tx1">
                  <a:alpha val="74998"/>
                </a:schemeClr>
              </a:outerShdw>
            </a:effectLst>
          </p:spPr>
          <p:txBody>
            <a:bodyPr/>
            <a:lstStyle/>
            <a:p>
              <a:pPr>
                <a:defRPr/>
              </a:pPr>
              <a:endParaRPr lang="zh-CN" altLang="en-US">
                <a:ea typeface="宋体" charset="0"/>
              </a:endParaRPr>
            </a:p>
          </p:txBody>
        </p:sp>
        <p:sp>
          <p:nvSpPr>
            <p:cNvPr id="1038383" name="Oval 47"/>
            <p:cNvSpPr>
              <a:spLocks noChangeArrowheads="1"/>
            </p:cNvSpPr>
            <p:nvPr/>
          </p:nvSpPr>
          <p:spPr bwMode="auto">
            <a:xfrm>
              <a:off x="513" y="3219"/>
              <a:ext cx="585" cy="282"/>
            </a:xfrm>
            <a:prstGeom prst="ellipse">
              <a:avLst/>
            </a:prstGeom>
            <a:solidFill>
              <a:srgbClr val="DDDDDD"/>
            </a:solidFill>
            <a:ln w="9525">
              <a:solidFill>
                <a:schemeClr val="bg1"/>
              </a:solidFill>
              <a:round/>
              <a:headEnd/>
              <a:tailEnd/>
            </a:ln>
            <a:effectLst>
              <a:outerShdw blurRad="63500" dist="113592" dir="20006097" algn="ctr" rotWithShape="0">
                <a:schemeClr val="tx1">
                  <a:alpha val="74998"/>
                </a:schemeClr>
              </a:outerShdw>
            </a:effectLst>
          </p:spPr>
          <p:txBody>
            <a:bodyPr/>
            <a:lstStyle/>
            <a:p>
              <a:pPr>
                <a:defRPr/>
              </a:pPr>
              <a:endParaRPr lang="zh-CN" altLang="en-US">
                <a:ea typeface="宋体" charset="0"/>
              </a:endParaRPr>
            </a:p>
          </p:txBody>
        </p:sp>
        <p:sp>
          <p:nvSpPr>
            <p:cNvPr id="1038384" name="Freeform 48"/>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solidFill>
                <a:schemeClr val="bg1"/>
              </a:solidFill>
              <a:prstDash val="solid"/>
              <a:round/>
              <a:headEnd/>
              <a:tailEnd/>
            </a:ln>
            <a:effectLst/>
            <a:extLst>
              <a:ext uri="{AF507438-7753-43e0-B8FC-AC1667EBCBE1}">
                <a14:hiddenEffects xmlns:a14="http://schemas.microsoft.com/office/drawing/2010/main" xmlns="">
                  <a:effectLst>
                    <a:outerShdw blurRad="63500" dist="52363" dir="4557825" algn="ctr" rotWithShape="0">
                      <a:schemeClr val="bg2">
                        <a:alpha val="74998"/>
                      </a:schemeClr>
                    </a:outerShdw>
                  </a:effectLst>
                </a14:hiddenEffects>
              </a:ext>
            </a:extLst>
          </p:spPr>
          <p:txBody>
            <a:bodyPr/>
            <a:lstStyle/>
            <a:p>
              <a:pPr>
                <a:defRPr/>
              </a:pPr>
              <a:endParaRPr lang="zh-CN" altLang="en-US">
                <a:ea typeface="宋体" charset="0"/>
              </a:endParaRPr>
            </a:p>
          </p:txBody>
        </p:sp>
      </p:grpSp>
      <p:pic>
        <p:nvPicPr>
          <p:cNvPr id="1038385" name="Picture 4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950" y="5272088"/>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1038386" name="Picture 5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8" y="5273675"/>
            <a:ext cx="520700" cy="250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1038387" name="Picture 5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5408613"/>
            <a:ext cx="336550" cy="341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8388" name="Text Box 52"/>
          <p:cNvSpPr txBox="1">
            <a:spLocks noChangeArrowheads="1"/>
          </p:cNvSpPr>
          <p:nvPr/>
        </p:nvSpPr>
        <p:spPr bwMode="auto">
          <a:xfrm>
            <a:off x="1371600" y="5346700"/>
            <a:ext cx="931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A</a:t>
            </a:r>
          </a:p>
        </p:txBody>
      </p:sp>
      <p:pic>
        <p:nvPicPr>
          <p:cNvPr id="1038389" name="Picture 5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53213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8390" name="Text Box 54"/>
          <p:cNvSpPr txBox="1">
            <a:spLocks noChangeArrowheads="1"/>
          </p:cNvSpPr>
          <p:nvPr/>
        </p:nvSpPr>
        <p:spPr bwMode="auto">
          <a:xfrm>
            <a:off x="6705600" y="5194300"/>
            <a:ext cx="9318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部门</a:t>
            </a:r>
            <a:r>
              <a:rPr kumimoji="1" lang="en-US" altLang="zh-CN" sz="2000" b="0">
                <a:solidFill>
                  <a:srgbClr val="333399"/>
                </a:solidFill>
                <a:ea typeface="黑体" charset="0"/>
                <a:cs typeface="黑体" charset="0"/>
              </a:rPr>
              <a:t> B</a:t>
            </a:r>
          </a:p>
        </p:txBody>
      </p:sp>
      <p:sp>
        <p:nvSpPr>
          <p:cNvPr id="1038391" name="Text Box 55"/>
          <p:cNvSpPr txBox="1">
            <a:spLocks noChangeArrowheads="1"/>
          </p:cNvSpPr>
          <p:nvPr/>
        </p:nvSpPr>
        <p:spPr bwMode="auto">
          <a:xfrm>
            <a:off x="490538" y="5041900"/>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X</a:t>
            </a:r>
          </a:p>
        </p:txBody>
      </p:sp>
      <p:sp>
        <p:nvSpPr>
          <p:cNvPr id="1038392" name="Text Box 56"/>
          <p:cNvSpPr txBox="1">
            <a:spLocks noChangeArrowheads="1"/>
          </p:cNvSpPr>
          <p:nvPr/>
        </p:nvSpPr>
        <p:spPr bwMode="auto">
          <a:xfrm>
            <a:off x="8051800" y="4965700"/>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Y</a:t>
            </a:r>
          </a:p>
        </p:txBody>
      </p:sp>
      <p:sp>
        <p:nvSpPr>
          <p:cNvPr id="1038393" name="Text Box 57"/>
          <p:cNvSpPr txBox="1">
            <a:spLocks noChangeArrowheads="1"/>
          </p:cNvSpPr>
          <p:nvPr/>
        </p:nvSpPr>
        <p:spPr bwMode="auto">
          <a:xfrm>
            <a:off x="2403475" y="4972050"/>
            <a:ext cx="4603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1</a:t>
            </a:r>
            <a:endParaRPr kumimoji="1" lang="en-US" altLang="zh-CN" sz="2000" b="0">
              <a:solidFill>
                <a:srgbClr val="333399"/>
              </a:solidFill>
              <a:ea typeface="黑体" charset="0"/>
              <a:cs typeface="黑体" charset="0"/>
            </a:endParaRPr>
          </a:p>
        </p:txBody>
      </p:sp>
      <p:sp>
        <p:nvSpPr>
          <p:cNvPr id="1038394" name="Text Box 58"/>
          <p:cNvSpPr txBox="1">
            <a:spLocks noChangeArrowheads="1"/>
          </p:cNvSpPr>
          <p:nvPr/>
        </p:nvSpPr>
        <p:spPr bwMode="auto">
          <a:xfrm>
            <a:off x="6042025" y="4895850"/>
            <a:ext cx="4603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2</a:t>
            </a:r>
            <a:endParaRPr kumimoji="1" lang="en-US" altLang="zh-CN" sz="2000" b="0">
              <a:solidFill>
                <a:srgbClr val="333399"/>
              </a:solidFill>
              <a:ea typeface="黑体" charset="0"/>
              <a:cs typeface="黑体" charset="0"/>
            </a:endParaRPr>
          </a:p>
        </p:txBody>
      </p:sp>
      <p:sp>
        <p:nvSpPr>
          <p:cNvPr id="1038395" name="Text Box 59"/>
          <p:cNvSpPr txBox="1">
            <a:spLocks noChangeArrowheads="1"/>
          </p:cNvSpPr>
          <p:nvPr/>
        </p:nvSpPr>
        <p:spPr bwMode="auto">
          <a:xfrm>
            <a:off x="2195513" y="4584700"/>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solidFill>
                  <a:srgbClr val="333399"/>
                </a:solidFill>
                <a:ea typeface="黑体" charset="0"/>
                <a:cs typeface="黑体" charset="0"/>
              </a:rPr>
              <a:t>125.1.2.3</a:t>
            </a:r>
          </a:p>
        </p:txBody>
      </p:sp>
      <p:sp>
        <p:nvSpPr>
          <p:cNvPr id="1038396" name="Line 60"/>
          <p:cNvSpPr>
            <a:spLocks noChangeShapeType="1"/>
          </p:cNvSpPr>
          <p:nvPr/>
        </p:nvSpPr>
        <p:spPr bwMode="auto">
          <a:xfrm>
            <a:off x="2876550" y="4940300"/>
            <a:ext cx="76200" cy="4572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97" name="Text Box 61"/>
          <p:cNvSpPr txBox="1">
            <a:spLocks noChangeArrowheads="1"/>
          </p:cNvSpPr>
          <p:nvPr/>
        </p:nvSpPr>
        <p:spPr bwMode="auto">
          <a:xfrm>
            <a:off x="5014913" y="4591050"/>
            <a:ext cx="12414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90000"/>
              </a:lnSpc>
              <a:defRPr/>
            </a:pPr>
            <a:r>
              <a:rPr kumimoji="1" lang="en-US" altLang="zh-CN" sz="2000" b="0">
                <a:solidFill>
                  <a:srgbClr val="333399"/>
                </a:solidFill>
                <a:ea typeface="黑体" charset="0"/>
                <a:cs typeface="黑体" charset="0"/>
              </a:rPr>
              <a:t>194.4.5.6</a:t>
            </a:r>
          </a:p>
        </p:txBody>
      </p:sp>
      <p:sp>
        <p:nvSpPr>
          <p:cNvPr id="1038398" name="Line 62"/>
          <p:cNvSpPr>
            <a:spLocks noChangeShapeType="1"/>
          </p:cNvSpPr>
          <p:nvPr/>
        </p:nvSpPr>
        <p:spPr bwMode="auto">
          <a:xfrm>
            <a:off x="5695950" y="4940300"/>
            <a:ext cx="76200" cy="4572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38399" name="Text Box 63"/>
          <p:cNvSpPr txBox="1">
            <a:spLocks noChangeArrowheads="1"/>
          </p:cNvSpPr>
          <p:nvPr/>
        </p:nvSpPr>
        <p:spPr bwMode="auto">
          <a:xfrm>
            <a:off x="100013" y="573881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solidFill>
                  <a:srgbClr val="333399"/>
                </a:solidFill>
                <a:ea typeface="黑体" charset="0"/>
                <a:cs typeface="黑体" charset="0"/>
              </a:rPr>
              <a:t>10.1.0.1</a:t>
            </a:r>
          </a:p>
        </p:txBody>
      </p:sp>
      <p:sp>
        <p:nvSpPr>
          <p:cNvPr id="1038400" name="Text Box 64"/>
          <p:cNvSpPr txBox="1">
            <a:spLocks noChangeArrowheads="1"/>
          </p:cNvSpPr>
          <p:nvPr/>
        </p:nvSpPr>
        <p:spPr bwMode="auto">
          <a:xfrm>
            <a:off x="7720013" y="5575300"/>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en-US" altLang="zh-CN" sz="2000" b="0">
                <a:solidFill>
                  <a:srgbClr val="333399"/>
                </a:solidFill>
                <a:ea typeface="黑体" charset="0"/>
                <a:cs typeface="黑体" charset="0"/>
              </a:rPr>
              <a:t>10.2.0.3</a:t>
            </a:r>
          </a:p>
        </p:txBody>
      </p:sp>
      <p:pic>
        <p:nvPicPr>
          <p:cNvPr id="1038401" name="Picture 6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7117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8402" name="Picture 6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61595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8403" name="Picture 6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6355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38404" name="Picture 6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6007100"/>
            <a:ext cx="33655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8405" name="Text Box 69"/>
          <p:cNvSpPr txBox="1">
            <a:spLocks noChangeArrowheads="1"/>
          </p:cNvSpPr>
          <p:nvPr/>
        </p:nvSpPr>
        <p:spPr bwMode="auto">
          <a:xfrm>
            <a:off x="3460750" y="6108700"/>
            <a:ext cx="20478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eaLnBrk="0" hangingPunct="0">
              <a:defRPr/>
            </a:pPr>
            <a:r>
              <a:rPr kumimoji="1" lang="zh-CN" altLang="en-US" sz="2000" b="0">
                <a:solidFill>
                  <a:srgbClr val="333399"/>
                </a:solidFill>
                <a:ea typeface="黑体" charset="0"/>
                <a:cs typeface="黑体" charset="0"/>
              </a:rPr>
              <a:t>虚拟专用网</a:t>
            </a:r>
            <a:r>
              <a:rPr kumimoji="1" lang="en-US" altLang="zh-CN" sz="2000" b="0">
                <a:solidFill>
                  <a:srgbClr val="333399"/>
                </a:solidFill>
                <a:ea typeface="黑体" charset="0"/>
                <a:cs typeface="黑体" charset="0"/>
              </a:rPr>
              <a:t> VPN</a:t>
            </a:r>
          </a:p>
        </p:txBody>
      </p:sp>
    </p:spTree>
    <p:extLst>
      <p:ext uri="{BB962C8B-B14F-4D97-AF65-F5344CB8AC3E}">
        <p14:creationId xmlns:p14="http://schemas.microsoft.com/office/powerpoint/2010/main" val="4691051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a:xfrm>
            <a:off x="457200" y="228600"/>
            <a:ext cx="7794625" cy="1143000"/>
          </a:xfrm>
        </p:spPr>
        <p:txBody>
          <a:bodyPr/>
          <a:lstStyle/>
          <a:p>
            <a:pPr>
              <a:defRPr/>
            </a:pPr>
            <a:r>
              <a:rPr kumimoji="0" lang="zh-CN" altLang="en-US" sz="4000" b="1" smtClean="0">
                <a:effectLst/>
              </a:rPr>
              <a:t>远程接入</a:t>
            </a:r>
            <a:r>
              <a:rPr kumimoji="0" lang="en-US" altLang="zh-CN" sz="4000" b="1" smtClean="0">
                <a:effectLst/>
              </a:rPr>
              <a:t>VPN</a:t>
            </a:r>
            <a:br>
              <a:rPr kumimoji="0" lang="en-US" altLang="zh-CN" sz="4000" b="1" smtClean="0">
                <a:effectLst/>
              </a:rPr>
            </a:br>
            <a:r>
              <a:rPr kumimoji="0" lang="en-US" altLang="zh-CN" sz="3600" b="1" smtClean="0">
                <a:effectLst/>
              </a:rPr>
              <a:t>(remote access VPN)</a:t>
            </a:r>
            <a:r>
              <a:rPr kumimoji="0" lang="en-US" altLang="zh-CN" sz="4000" b="1" smtClean="0">
                <a:effectLst/>
              </a:rPr>
              <a:t> </a:t>
            </a:r>
          </a:p>
        </p:txBody>
      </p:sp>
      <p:sp>
        <p:nvSpPr>
          <p:cNvPr id="1040387" name="Rectangle 3"/>
          <p:cNvSpPr>
            <a:spLocks noGrp="1" noChangeArrowheads="1"/>
          </p:cNvSpPr>
          <p:nvPr>
            <p:ph type="body" idx="1"/>
          </p:nvPr>
        </p:nvSpPr>
        <p:spPr/>
        <p:txBody>
          <a:bodyPr/>
          <a:lstStyle/>
          <a:p>
            <a:r>
              <a:rPr kumimoji="0" lang="zh-CN" altLang="en-US" sz="2400" b="1" dirty="0"/>
              <a:t>有的公司可能没有分布在不同场所的部门，但有很多流动员工在外地工作。公司需要和他们保持联系，远程接入</a:t>
            </a:r>
            <a:r>
              <a:rPr kumimoji="0" lang="en-US" altLang="zh-CN" sz="2400" b="1" dirty="0"/>
              <a:t> VPN </a:t>
            </a:r>
            <a:r>
              <a:rPr kumimoji="0" lang="zh-CN" altLang="en-US" sz="2400" b="1" dirty="0"/>
              <a:t>可满足这种需求。</a:t>
            </a:r>
            <a:endParaRPr kumimoji="0" lang="en-US" altLang="zh-CN" sz="2400" b="1" dirty="0"/>
          </a:p>
          <a:p>
            <a:r>
              <a:rPr kumimoji="0" lang="zh-CN" altLang="en-US" sz="2400" b="1" dirty="0"/>
              <a:t>在外地工作的员工拨号接入因特网，而驻留在员工</a:t>
            </a:r>
            <a:r>
              <a:rPr kumimoji="0" lang="en-US" altLang="zh-CN" sz="2400" b="1" dirty="0"/>
              <a:t> PC </a:t>
            </a:r>
            <a:r>
              <a:rPr kumimoji="0" lang="zh-CN" altLang="en-US" sz="2400" b="1" dirty="0"/>
              <a:t>机中的</a:t>
            </a:r>
            <a:r>
              <a:rPr kumimoji="0" lang="en-US" altLang="zh-CN" sz="2400" b="1" dirty="0"/>
              <a:t> VPN </a:t>
            </a:r>
            <a:r>
              <a:rPr kumimoji="0" lang="zh-CN" altLang="en-US" sz="2400" b="1" dirty="0"/>
              <a:t>软件可在员工的</a:t>
            </a:r>
            <a:r>
              <a:rPr kumimoji="0" lang="en-US" altLang="zh-CN" sz="2400" b="1" dirty="0"/>
              <a:t> </a:t>
            </a:r>
            <a:r>
              <a:rPr kumimoji="0" lang="en-US" altLang="zh-CN" sz="2400" b="1" dirty="0">
                <a:solidFill>
                  <a:srgbClr val="FF6600"/>
                </a:solidFill>
              </a:rPr>
              <a:t>PC </a:t>
            </a:r>
            <a:r>
              <a:rPr kumimoji="0" lang="zh-CN" altLang="en-US" sz="2400" b="1" dirty="0">
                <a:solidFill>
                  <a:srgbClr val="FF6600"/>
                </a:solidFill>
              </a:rPr>
              <a:t>机和公司的主机之间建立</a:t>
            </a:r>
            <a:r>
              <a:rPr kumimoji="0" lang="en-US" altLang="zh-CN" sz="2400" b="1" dirty="0">
                <a:solidFill>
                  <a:srgbClr val="FF6600"/>
                </a:solidFill>
              </a:rPr>
              <a:t> VPN </a:t>
            </a:r>
            <a:r>
              <a:rPr kumimoji="0" lang="zh-CN" altLang="en-US" sz="2400" b="1" dirty="0">
                <a:solidFill>
                  <a:srgbClr val="FF6600"/>
                </a:solidFill>
              </a:rPr>
              <a:t>隧道</a:t>
            </a:r>
            <a:r>
              <a:rPr kumimoji="0" lang="zh-CN" altLang="en-US" sz="2400" b="1" dirty="0"/>
              <a:t>，因而外地员工与公司通信的内容是保密的，员工们感到好像就是使用公司内部的本地网络</a:t>
            </a:r>
            <a:r>
              <a:rPr kumimoji="0" lang="zh-CN" altLang="en-US" sz="2400" b="1" dirty="0" smtClean="0"/>
              <a:t>。</a:t>
            </a:r>
            <a:endParaRPr kumimoji="0" lang="en-US" altLang="zh-CN" sz="2400" b="1" dirty="0"/>
          </a:p>
          <a:p>
            <a:r>
              <a:rPr kumimoji="0" lang="en-US" altLang="zh-CN" sz="2400" b="1" dirty="0" smtClean="0"/>
              <a:t>VPN</a:t>
            </a:r>
            <a:r>
              <a:rPr kumimoji="0" lang="zh-CN" altLang="en-US" sz="2400" b="1" dirty="0" smtClean="0"/>
              <a:t>如何实现？</a:t>
            </a:r>
            <a:r>
              <a:rPr kumimoji="0" lang="en-US" altLang="zh-CN" sz="2400" b="1" dirty="0" smtClean="0"/>
              <a:t> </a:t>
            </a:r>
            <a:endParaRPr kumimoji="0" lang="en-US" altLang="zh-CN" sz="2400" b="1" dirty="0"/>
          </a:p>
        </p:txBody>
      </p:sp>
    </p:spTree>
    <p:extLst>
      <p:ext uri="{BB962C8B-B14F-4D97-AF65-F5344CB8AC3E}">
        <p14:creationId xmlns:p14="http://schemas.microsoft.com/office/powerpoint/2010/main" val="25916100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546100"/>
            <a:ext cx="9144000" cy="5756587"/>
          </a:xfrm>
          <a:prstGeom prst="rect">
            <a:avLst/>
          </a:prstGeom>
        </p:spPr>
      </p:pic>
    </p:spTree>
    <p:extLst>
      <p:ext uri="{BB962C8B-B14F-4D97-AF65-F5344CB8AC3E}">
        <p14:creationId xmlns:p14="http://schemas.microsoft.com/office/powerpoint/2010/main" val="3502455407"/>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431800"/>
            <a:ext cx="9144000" cy="5994060"/>
          </a:xfrm>
          <a:prstGeom prst="rect">
            <a:avLst/>
          </a:prstGeom>
        </p:spPr>
      </p:pic>
      <p:sp>
        <p:nvSpPr>
          <p:cNvPr id="3" name="文本框 2"/>
          <p:cNvSpPr txBox="1"/>
          <p:nvPr/>
        </p:nvSpPr>
        <p:spPr>
          <a:xfrm>
            <a:off x="643467" y="1371600"/>
            <a:ext cx="8077200" cy="923330"/>
          </a:xfrm>
          <a:prstGeom prst="rect">
            <a:avLst/>
          </a:prstGeom>
          <a:solidFill>
            <a:srgbClr val="FFFF00">
              <a:alpha val="28000"/>
            </a:srgbClr>
          </a:solidFill>
        </p:spPr>
        <p:txBody>
          <a:bodyPr wrap="square" rtlCol="0">
            <a:spAutoFit/>
          </a:bodyPr>
          <a:lstStyle/>
          <a:p>
            <a:endParaRPr kumimoji="1" lang="en-US" altLang="zh-CN" dirty="0" smtClean="0"/>
          </a:p>
          <a:p>
            <a:endParaRPr kumimoji="1" lang="en-US" altLang="zh-CN" dirty="0"/>
          </a:p>
          <a:p>
            <a:endParaRPr kumimoji="1" lang="zh-CN" altLang="en-US" dirty="0"/>
          </a:p>
        </p:txBody>
      </p:sp>
    </p:spTree>
    <p:extLst>
      <p:ext uri="{BB962C8B-B14F-4D97-AF65-F5344CB8AC3E}">
        <p14:creationId xmlns:p14="http://schemas.microsoft.com/office/powerpoint/2010/main" val="31267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6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457200"/>
            <a:ext cx="9144000" cy="5922483"/>
          </a:xfrm>
          <a:prstGeom prst="rect">
            <a:avLst/>
          </a:prstGeom>
        </p:spPr>
      </p:pic>
      <p:sp>
        <p:nvSpPr>
          <p:cNvPr id="5" name="文本框 4"/>
          <p:cNvSpPr txBox="1"/>
          <p:nvPr/>
        </p:nvSpPr>
        <p:spPr>
          <a:xfrm>
            <a:off x="2209800" y="6183868"/>
            <a:ext cx="6553200" cy="369332"/>
          </a:xfrm>
          <a:prstGeom prst="rect">
            <a:avLst/>
          </a:prstGeom>
          <a:noFill/>
        </p:spPr>
        <p:txBody>
          <a:bodyPr wrap="square" rtlCol="0">
            <a:spAutoFit/>
          </a:bodyPr>
          <a:lstStyle/>
          <a:p>
            <a:r>
              <a:rPr kumimoji="1" lang="zh-CN" altLang="en-US" b="1" dirty="0" smtClean="0">
                <a:solidFill>
                  <a:srgbClr val="FF0000"/>
                </a:solidFill>
              </a:rPr>
              <a:t>说明：</a:t>
            </a:r>
            <a:r>
              <a:rPr kumimoji="1" lang="en-US" altLang="zh-CN" b="1" dirty="0" smtClean="0">
                <a:solidFill>
                  <a:srgbClr val="FF0000"/>
                </a:solidFill>
              </a:rPr>
              <a:t>table</a:t>
            </a:r>
            <a:r>
              <a:rPr kumimoji="1" lang="zh-CN" altLang="en-US" b="1" dirty="0" smtClean="0">
                <a:solidFill>
                  <a:srgbClr val="FF0000"/>
                </a:solidFill>
              </a:rPr>
              <a:t>中的</a:t>
            </a:r>
            <a:r>
              <a:rPr kumimoji="1" lang="en-US" altLang="zh-CN" b="1" dirty="0" err="1" smtClean="0">
                <a:solidFill>
                  <a:srgbClr val="FF0000"/>
                </a:solidFill>
              </a:rPr>
              <a:t>addr</a:t>
            </a:r>
            <a:r>
              <a:rPr kumimoji="1" lang="zh-CN" altLang="en-US" b="1" dirty="0" smtClean="0">
                <a:solidFill>
                  <a:srgbClr val="FF0000"/>
                </a:solidFill>
              </a:rPr>
              <a:t>是传输层的端口号码字段</a:t>
            </a:r>
            <a:endParaRPr kumimoji="1" lang="zh-CN" altLang="en-US" b="1" dirty="0">
              <a:solidFill>
                <a:srgbClr val="FF0000"/>
              </a:solidFill>
            </a:endParaRPr>
          </a:p>
        </p:txBody>
      </p:sp>
      <p:sp>
        <p:nvSpPr>
          <p:cNvPr id="2" name="文本框 1"/>
          <p:cNvSpPr txBox="1"/>
          <p:nvPr/>
        </p:nvSpPr>
        <p:spPr>
          <a:xfrm>
            <a:off x="8229600" y="496669"/>
            <a:ext cx="533400" cy="646331"/>
          </a:xfrm>
          <a:prstGeom prst="rect">
            <a:avLst/>
          </a:prstGeom>
          <a:noFill/>
        </p:spPr>
        <p:txBody>
          <a:bodyPr wrap="square" rtlCol="0">
            <a:spAutoFit/>
          </a:bodyPr>
          <a:lstStyle/>
          <a:p>
            <a:r>
              <a:rPr kumimoji="1" lang="zh-CN" altLang="en-US" sz="3600" b="1" dirty="0" smtClean="0">
                <a:solidFill>
                  <a:srgbClr val="FF0000"/>
                </a:solidFill>
              </a:rPr>
              <a:t>*</a:t>
            </a:r>
            <a:endParaRPr kumimoji="1" lang="zh-CN" altLang="en-US" sz="3600" b="1" dirty="0">
              <a:solidFill>
                <a:srgbClr val="FF0000"/>
              </a:solidFill>
            </a:endParaRPr>
          </a:p>
        </p:txBody>
      </p:sp>
    </p:spTree>
    <p:extLst>
      <p:ext uri="{BB962C8B-B14F-4D97-AF65-F5344CB8AC3E}">
        <p14:creationId xmlns:p14="http://schemas.microsoft.com/office/powerpoint/2010/main" val="101730552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9144000" cy="6446775"/>
          </a:xfrm>
          <a:prstGeom prst="rect">
            <a:avLst/>
          </a:prstGeom>
        </p:spPr>
      </p:pic>
      <p:sp>
        <p:nvSpPr>
          <p:cNvPr id="6" name="文本框 5"/>
          <p:cNvSpPr txBox="1"/>
          <p:nvPr/>
        </p:nvSpPr>
        <p:spPr>
          <a:xfrm>
            <a:off x="8458200" y="6336268"/>
            <a:ext cx="533400" cy="369332"/>
          </a:xfrm>
          <a:prstGeom prst="rect">
            <a:avLst/>
          </a:prstGeom>
          <a:solidFill>
            <a:schemeClr val="bg1"/>
          </a:solidFill>
        </p:spPr>
        <p:txBody>
          <a:bodyPr wrap="square" rtlCol="0">
            <a:spAutoFit/>
          </a:bodyPr>
          <a:lstStyle/>
          <a:p>
            <a:endParaRPr kumimoji="1" lang="zh-CN" altLang="en-US" dirty="0"/>
          </a:p>
        </p:txBody>
      </p:sp>
    </p:spTree>
    <p:extLst>
      <p:ext uri="{BB962C8B-B14F-4D97-AF65-F5344CB8AC3E}">
        <p14:creationId xmlns:p14="http://schemas.microsoft.com/office/powerpoint/2010/main" val="203880123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533400"/>
            <a:ext cx="9144000" cy="5788497"/>
          </a:xfrm>
          <a:prstGeom prst="rect">
            <a:avLst/>
          </a:prstGeom>
        </p:spPr>
      </p:pic>
      <p:sp>
        <p:nvSpPr>
          <p:cNvPr id="6" name="文本框 5"/>
          <p:cNvSpPr txBox="1"/>
          <p:nvPr/>
        </p:nvSpPr>
        <p:spPr>
          <a:xfrm>
            <a:off x="2362200" y="5867400"/>
            <a:ext cx="5562600" cy="584776"/>
          </a:xfrm>
          <a:prstGeom prst="rect">
            <a:avLst/>
          </a:prstGeom>
          <a:noFill/>
        </p:spPr>
        <p:txBody>
          <a:bodyPr wrap="square" rtlCol="0">
            <a:spAutoFit/>
          </a:bodyPr>
          <a:lstStyle/>
          <a:p>
            <a:r>
              <a:rPr kumimoji="1" lang="zh-CN" altLang="en-US" sz="3200" b="1" dirty="0" smtClean="0">
                <a:solidFill>
                  <a:srgbClr val="FF0000"/>
                </a:solidFill>
              </a:rPr>
              <a:t>问题：无法实现</a:t>
            </a:r>
            <a:r>
              <a:rPr lang="en-US" altLang="zh-CN" sz="3200" b="1" dirty="0" smtClean="0">
                <a:solidFill>
                  <a:srgbClr val="FF0000"/>
                </a:solidFill>
                <a:cs typeface="Calibri"/>
              </a:rPr>
              <a:t>U</a:t>
            </a:r>
            <a:r>
              <a:rPr lang="en-US" altLang="zh-CN" sz="3200" b="1" spc="-10" dirty="0" smtClean="0">
                <a:solidFill>
                  <a:srgbClr val="FF0000"/>
                </a:solidFill>
                <a:cs typeface="Calibri"/>
              </a:rPr>
              <a:t>P</a:t>
            </a:r>
            <a:r>
              <a:rPr lang="en-US" altLang="zh-CN" sz="3200" b="1" dirty="0" smtClean="0">
                <a:solidFill>
                  <a:srgbClr val="FF0000"/>
                </a:solidFill>
                <a:cs typeface="Calibri"/>
              </a:rPr>
              <a:t>n</a:t>
            </a:r>
            <a:r>
              <a:rPr lang="en-US" altLang="zh-CN" sz="3200" b="1" spc="-10" dirty="0" smtClean="0">
                <a:solidFill>
                  <a:srgbClr val="FF0000"/>
                </a:solidFill>
                <a:cs typeface="Calibri"/>
              </a:rPr>
              <a:t>P</a:t>
            </a:r>
          </a:p>
        </p:txBody>
      </p:sp>
      <p:sp>
        <p:nvSpPr>
          <p:cNvPr id="2" name="文本框 1"/>
          <p:cNvSpPr txBox="1"/>
          <p:nvPr/>
        </p:nvSpPr>
        <p:spPr>
          <a:xfrm>
            <a:off x="3124200" y="3457222"/>
            <a:ext cx="3048000" cy="369332"/>
          </a:xfrm>
          <a:prstGeom prst="rect">
            <a:avLst/>
          </a:prstGeom>
          <a:noFill/>
        </p:spPr>
        <p:txBody>
          <a:bodyPr wrap="square" rtlCol="0">
            <a:spAutoFit/>
          </a:bodyPr>
          <a:lstStyle/>
          <a:p>
            <a:r>
              <a:rPr kumimoji="1" lang="zh-CN" altLang="en-US" dirty="0" smtClean="0">
                <a:solidFill>
                  <a:srgbClr val="FF0000"/>
                </a:solidFill>
              </a:rPr>
              <a:t>这是服务器的外网唯一地址</a:t>
            </a:r>
            <a:endParaRPr kumimoji="1" lang="zh-CN" altLang="en-US" dirty="0">
              <a:solidFill>
                <a:srgbClr val="FF0000"/>
              </a:solidFill>
            </a:endParaRPr>
          </a:p>
        </p:txBody>
      </p:sp>
      <p:sp>
        <p:nvSpPr>
          <p:cNvPr id="3" name="文本框 2"/>
          <p:cNvSpPr txBox="1"/>
          <p:nvPr/>
        </p:nvSpPr>
        <p:spPr>
          <a:xfrm>
            <a:off x="572912" y="1515534"/>
            <a:ext cx="4191000" cy="923330"/>
          </a:xfrm>
          <a:prstGeom prst="rect">
            <a:avLst/>
          </a:prstGeom>
          <a:solidFill>
            <a:srgbClr val="FF00FF">
              <a:alpha val="32000"/>
            </a:srgbClr>
          </a:solidFill>
        </p:spPr>
        <p:txBody>
          <a:bodyPr wrap="square" rtlCol="0">
            <a:spAutoFit/>
          </a:bodyPr>
          <a:lstStyle/>
          <a:p>
            <a:endParaRPr kumimoji="1" lang="en-US" altLang="zh-CN" dirty="0" smtClean="0"/>
          </a:p>
          <a:p>
            <a:endParaRPr kumimoji="1" lang="en-US" altLang="zh-CN" dirty="0"/>
          </a:p>
          <a:p>
            <a:endParaRPr kumimoji="1" lang="zh-CN" altLang="en-US" dirty="0"/>
          </a:p>
        </p:txBody>
      </p:sp>
      <p:sp>
        <p:nvSpPr>
          <p:cNvPr id="7" name="文本框 6"/>
          <p:cNvSpPr txBox="1"/>
          <p:nvPr/>
        </p:nvSpPr>
        <p:spPr>
          <a:xfrm>
            <a:off x="4157133" y="5376333"/>
            <a:ext cx="2362200" cy="369332"/>
          </a:xfrm>
          <a:prstGeom prst="rect">
            <a:avLst/>
          </a:prstGeom>
          <a:noFill/>
        </p:spPr>
        <p:txBody>
          <a:bodyPr wrap="square" rtlCol="0">
            <a:spAutoFit/>
          </a:bodyPr>
          <a:lstStyle/>
          <a:p>
            <a:r>
              <a:rPr kumimoji="1" lang="zh-CN" altLang="en-US" dirty="0" smtClean="0">
                <a:solidFill>
                  <a:srgbClr val="FF0000"/>
                </a:solidFill>
              </a:rPr>
              <a:t>端口号码静态固定</a:t>
            </a:r>
            <a:endParaRPr kumimoji="1" lang="zh-CN" altLang="en-US" dirty="0">
              <a:solidFill>
                <a:srgbClr val="FF0000"/>
              </a:solidFill>
            </a:endParaRPr>
          </a:p>
        </p:txBody>
      </p:sp>
      <p:sp>
        <p:nvSpPr>
          <p:cNvPr id="4" name="文本框 3"/>
          <p:cNvSpPr txBox="1"/>
          <p:nvPr/>
        </p:nvSpPr>
        <p:spPr>
          <a:xfrm>
            <a:off x="3962400" y="5376333"/>
            <a:ext cx="194733" cy="369332"/>
          </a:xfrm>
          <a:prstGeom prst="rect">
            <a:avLst/>
          </a:prstGeom>
          <a:solidFill>
            <a:schemeClr val="bg1"/>
          </a:solidFill>
        </p:spPr>
        <p:txBody>
          <a:bodyPr wrap="square" rtlCol="0">
            <a:spAutoFit/>
          </a:bodyPr>
          <a:lstStyle/>
          <a:p>
            <a:endParaRPr kumimoji="1" lang="zh-CN" altLang="en-US"/>
          </a:p>
        </p:txBody>
      </p:sp>
    </p:spTree>
    <p:extLst>
      <p:ext uri="{BB962C8B-B14F-4D97-AF65-F5344CB8AC3E}">
        <p14:creationId xmlns:p14="http://schemas.microsoft.com/office/powerpoint/2010/main" val="62287577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5940" y="1447932"/>
            <a:ext cx="4544695" cy="4193540"/>
          </a:xfrm>
          <a:prstGeom prst="rect">
            <a:avLst/>
          </a:prstGeom>
        </p:spPr>
        <p:txBody>
          <a:bodyPr vert="horz" wrap="square" lIns="0" tIns="0" rIns="0" bIns="0" rtlCol="0">
            <a:noAutofit/>
          </a:bodyPr>
          <a:lstStyle/>
          <a:p>
            <a:pPr marL="355600" marR="316865" indent="-343535">
              <a:lnSpc>
                <a:spcPct val="99200"/>
              </a:lnSpc>
              <a:buClr>
                <a:srgbClr val="006FC0"/>
              </a:buClr>
              <a:buSzPct val="68750"/>
              <a:buFont typeface="Wingdings" panose="05000000000000000000" pitchFamily="2" charset="2"/>
              <a:buChar char="p"/>
              <a:tabLst>
                <a:tab pos="355600" algn="l"/>
              </a:tabLst>
            </a:pPr>
            <a:r>
              <a:rPr sz="2400" dirty="0" smtClean="0">
                <a:latin typeface="宋体"/>
                <a:cs typeface="宋体"/>
              </a:rPr>
              <a:t>解决方案</a:t>
            </a:r>
            <a:r>
              <a:rPr sz="2400" spc="-675" dirty="0" smtClean="0">
                <a:latin typeface="宋体"/>
                <a:cs typeface="宋体"/>
              </a:rPr>
              <a:t> </a:t>
            </a:r>
            <a:r>
              <a:rPr sz="2400" spc="-10" dirty="0" smtClean="0">
                <a:latin typeface="Calibri"/>
                <a:cs typeface="Calibri"/>
              </a:rPr>
              <a:t>2:</a:t>
            </a:r>
            <a:r>
              <a:rPr sz="2400" spc="-15" dirty="0" smtClean="0">
                <a:latin typeface="Calibri"/>
                <a:cs typeface="Calibri"/>
              </a:rPr>
              <a:t> </a:t>
            </a:r>
            <a:r>
              <a:rPr sz="2400" spc="0" dirty="0" smtClean="0">
                <a:latin typeface="Calibri"/>
                <a:cs typeface="Calibri"/>
              </a:rPr>
              <a:t>Uni</a:t>
            </a:r>
            <a:r>
              <a:rPr sz="2400" spc="-35" dirty="0" smtClean="0">
                <a:latin typeface="Calibri"/>
                <a:cs typeface="Calibri"/>
              </a:rPr>
              <a:t>v</a:t>
            </a:r>
            <a:r>
              <a:rPr sz="2400" spc="-15" dirty="0" smtClean="0">
                <a:latin typeface="Calibri"/>
                <a:cs typeface="Calibri"/>
              </a:rPr>
              <a:t>e</a:t>
            </a:r>
            <a:r>
              <a:rPr sz="2400" spc="-40" dirty="0" smtClean="0">
                <a:latin typeface="Calibri"/>
                <a:cs typeface="Calibri"/>
              </a:rPr>
              <a:t>r</a:t>
            </a:r>
            <a:r>
              <a:rPr sz="2400" spc="0" dirty="0" smtClean="0">
                <a:latin typeface="Calibri"/>
                <a:cs typeface="Calibri"/>
              </a:rPr>
              <a:t>sal P</a:t>
            </a:r>
            <a:r>
              <a:rPr sz="2400" spc="-5" dirty="0" smtClean="0">
                <a:latin typeface="Calibri"/>
                <a:cs typeface="Calibri"/>
              </a:rPr>
              <a:t>l</a:t>
            </a:r>
            <a:r>
              <a:rPr sz="2400" spc="0" dirty="0" smtClean="0">
                <a:latin typeface="Calibri"/>
                <a:cs typeface="Calibri"/>
              </a:rPr>
              <a:t>ug</a:t>
            </a:r>
            <a:r>
              <a:rPr sz="2400" spc="-20" dirty="0" smtClean="0">
                <a:latin typeface="Calibri"/>
                <a:cs typeface="Calibri"/>
              </a:rPr>
              <a:t> </a:t>
            </a:r>
            <a:r>
              <a:rPr sz="2400" spc="0" dirty="0" smtClean="0">
                <a:latin typeface="Calibri"/>
                <a:cs typeface="Calibri"/>
              </a:rPr>
              <a:t>and Pl</a:t>
            </a:r>
            <a:r>
              <a:rPr sz="2400" spc="-55" dirty="0" smtClean="0">
                <a:latin typeface="Calibri"/>
                <a:cs typeface="Calibri"/>
              </a:rPr>
              <a:t>a</a:t>
            </a:r>
            <a:r>
              <a:rPr sz="2400" spc="0" dirty="0" smtClean="0">
                <a:latin typeface="Calibri"/>
                <a:cs typeface="Calibri"/>
              </a:rPr>
              <a:t>y</a:t>
            </a:r>
            <a:r>
              <a:rPr sz="2400" spc="-25" dirty="0" smtClean="0">
                <a:latin typeface="Calibri"/>
                <a:cs typeface="Calibri"/>
              </a:rPr>
              <a:t> </a:t>
            </a:r>
            <a:r>
              <a:rPr sz="2400" spc="0" dirty="0" smtClean="0">
                <a:latin typeface="Calibri"/>
                <a:cs typeface="Calibri"/>
              </a:rPr>
              <a:t>(U</a:t>
            </a:r>
            <a:r>
              <a:rPr sz="2400" spc="-10" dirty="0" smtClean="0">
                <a:latin typeface="Calibri"/>
                <a:cs typeface="Calibri"/>
              </a:rPr>
              <a:t>P</a:t>
            </a:r>
            <a:r>
              <a:rPr sz="2400" spc="0" dirty="0" smtClean="0">
                <a:latin typeface="Calibri"/>
                <a:cs typeface="Calibri"/>
              </a:rPr>
              <a:t>n</a:t>
            </a:r>
            <a:r>
              <a:rPr sz="2400" spc="-10" dirty="0" smtClean="0">
                <a:latin typeface="Calibri"/>
                <a:cs typeface="Calibri"/>
              </a:rPr>
              <a:t>P</a:t>
            </a:r>
            <a:r>
              <a:rPr sz="2400" spc="0" dirty="0" smtClean="0">
                <a:latin typeface="Calibri"/>
                <a:cs typeface="Calibri"/>
              </a:rPr>
              <a:t>)</a:t>
            </a:r>
            <a:r>
              <a:rPr sz="2400" spc="-5" dirty="0" smtClean="0">
                <a:latin typeface="Calibri"/>
                <a:cs typeface="Calibri"/>
              </a:rPr>
              <a:t> </a:t>
            </a:r>
            <a:r>
              <a:rPr sz="2400" spc="0" dirty="0" smtClean="0">
                <a:solidFill>
                  <a:srgbClr val="FF0000"/>
                </a:solidFill>
                <a:latin typeface="Calibri"/>
                <a:cs typeface="Calibri"/>
              </a:rPr>
              <a:t>I</a:t>
            </a:r>
            <a:r>
              <a:rPr sz="2400" spc="-35" dirty="0" smtClean="0">
                <a:solidFill>
                  <a:srgbClr val="FF0000"/>
                </a:solidFill>
                <a:latin typeface="Calibri"/>
                <a:cs typeface="Calibri"/>
              </a:rPr>
              <a:t>n</a:t>
            </a:r>
            <a:r>
              <a:rPr sz="2400" spc="-25" dirty="0" smtClean="0">
                <a:solidFill>
                  <a:srgbClr val="FF0000"/>
                </a:solidFill>
                <a:latin typeface="Calibri"/>
                <a:cs typeface="Calibri"/>
              </a:rPr>
              <a:t>t</a:t>
            </a:r>
            <a:r>
              <a:rPr sz="2400" spc="0" dirty="0" smtClean="0">
                <a:solidFill>
                  <a:srgbClr val="FF0000"/>
                </a:solidFill>
                <a:latin typeface="Calibri"/>
                <a:cs typeface="Calibri"/>
              </a:rPr>
              <a:t>ernet</a:t>
            </a:r>
            <a:r>
              <a:rPr sz="2400" spc="-20" dirty="0" smtClean="0">
                <a:solidFill>
                  <a:srgbClr val="FF0000"/>
                </a:solidFill>
                <a:latin typeface="Calibri"/>
                <a:cs typeface="Calibri"/>
              </a:rPr>
              <a:t> </a:t>
            </a:r>
            <a:r>
              <a:rPr sz="2400" spc="0" dirty="0" smtClean="0">
                <a:solidFill>
                  <a:srgbClr val="FF0000"/>
                </a:solidFill>
                <a:latin typeface="Calibri"/>
                <a:cs typeface="Calibri"/>
              </a:rPr>
              <a:t>G</a:t>
            </a:r>
            <a:r>
              <a:rPr sz="2400" spc="-30" dirty="0" smtClean="0">
                <a:solidFill>
                  <a:srgbClr val="FF0000"/>
                </a:solidFill>
                <a:latin typeface="Calibri"/>
                <a:cs typeface="Calibri"/>
              </a:rPr>
              <a:t>a</a:t>
            </a:r>
            <a:r>
              <a:rPr sz="2400" spc="-25" dirty="0" smtClean="0">
                <a:solidFill>
                  <a:srgbClr val="FF0000"/>
                </a:solidFill>
                <a:latin typeface="Calibri"/>
                <a:cs typeface="Calibri"/>
              </a:rPr>
              <a:t>t</a:t>
            </a:r>
            <a:r>
              <a:rPr sz="2400" spc="-10" dirty="0" smtClean="0">
                <a:solidFill>
                  <a:srgbClr val="FF0000"/>
                </a:solidFill>
                <a:latin typeface="Calibri"/>
                <a:cs typeface="Calibri"/>
              </a:rPr>
              <a:t>e</a:t>
            </a:r>
            <a:r>
              <a:rPr sz="2400" spc="-30" dirty="0" smtClean="0">
                <a:solidFill>
                  <a:srgbClr val="FF0000"/>
                </a:solidFill>
                <a:latin typeface="Calibri"/>
                <a:cs typeface="Calibri"/>
              </a:rPr>
              <a:t>w</a:t>
            </a:r>
            <a:r>
              <a:rPr sz="2400" spc="-50" dirty="0" smtClean="0">
                <a:solidFill>
                  <a:srgbClr val="FF0000"/>
                </a:solidFill>
                <a:latin typeface="Calibri"/>
                <a:cs typeface="Calibri"/>
              </a:rPr>
              <a:t>a</a:t>
            </a:r>
            <a:r>
              <a:rPr sz="2400" spc="0" dirty="0" smtClean="0">
                <a:solidFill>
                  <a:srgbClr val="FF0000"/>
                </a:solidFill>
                <a:latin typeface="Calibri"/>
                <a:cs typeface="Calibri"/>
              </a:rPr>
              <a:t>y </a:t>
            </a:r>
            <a:r>
              <a:rPr sz="2400" spc="-15" dirty="0" smtClean="0">
                <a:solidFill>
                  <a:srgbClr val="FF0000"/>
                </a:solidFill>
                <a:latin typeface="Calibri"/>
                <a:cs typeface="Calibri"/>
              </a:rPr>
              <a:t>D</a:t>
            </a:r>
            <a:r>
              <a:rPr sz="2400" spc="-25" dirty="0" smtClean="0">
                <a:solidFill>
                  <a:srgbClr val="FF0000"/>
                </a:solidFill>
                <a:latin typeface="Calibri"/>
                <a:cs typeface="Calibri"/>
              </a:rPr>
              <a:t>e</a:t>
            </a:r>
            <a:r>
              <a:rPr sz="2400" spc="-10" dirty="0" smtClean="0">
                <a:solidFill>
                  <a:srgbClr val="FF0000"/>
                </a:solidFill>
                <a:latin typeface="Calibri"/>
                <a:cs typeface="Calibri"/>
              </a:rPr>
              <a:t>vice </a:t>
            </a:r>
            <a:r>
              <a:rPr sz="2400" spc="0" dirty="0" smtClean="0">
                <a:solidFill>
                  <a:srgbClr val="FF0000"/>
                </a:solidFill>
                <a:latin typeface="Calibri"/>
                <a:cs typeface="Calibri"/>
              </a:rPr>
              <a:t>(IGD)</a:t>
            </a:r>
            <a:r>
              <a:rPr sz="2400" spc="-30" dirty="0" smtClean="0">
                <a:solidFill>
                  <a:srgbClr val="FF0000"/>
                </a:solidFill>
                <a:latin typeface="Calibri"/>
                <a:cs typeface="Calibri"/>
              </a:rPr>
              <a:t> </a:t>
            </a:r>
            <a:r>
              <a:rPr sz="2400" spc="-15" dirty="0" smtClean="0">
                <a:latin typeface="Calibri"/>
                <a:cs typeface="Calibri"/>
              </a:rPr>
              <a:t>P</a:t>
            </a:r>
            <a:r>
              <a:rPr sz="2400" spc="-50" dirty="0" smtClean="0">
                <a:latin typeface="Calibri"/>
                <a:cs typeface="Calibri"/>
              </a:rPr>
              <a:t>r</a:t>
            </a:r>
            <a:r>
              <a:rPr sz="2400" spc="0" dirty="0" smtClean="0">
                <a:latin typeface="Calibri"/>
                <a:cs typeface="Calibri"/>
              </a:rPr>
              <a:t>o</a:t>
            </a:r>
            <a:r>
              <a:rPr sz="2400" spc="-30" dirty="0" smtClean="0">
                <a:latin typeface="Calibri"/>
                <a:cs typeface="Calibri"/>
              </a:rPr>
              <a:t>t</a:t>
            </a:r>
            <a:r>
              <a:rPr sz="2400" spc="0" dirty="0" smtClean="0">
                <a:latin typeface="Calibri"/>
                <a:cs typeface="Calibri"/>
              </a:rPr>
              <a:t>o</a:t>
            </a:r>
            <a:r>
              <a:rPr sz="2400" spc="-25" dirty="0" smtClean="0">
                <a:latin typeface="Calibri"/>
                <a:cs typeface="Calibri"/>
              </a:rPr>
              <a:t>c</a:t>
            </a:r>
            <a:r>
              <a:rPr sz="2400" spc="0" dirty="0" smtClean="0">
                <a:latin typeface="Calibri"/>
                <a:cs typeface="Calibri"/>
              </a:rPr>
              <a:t>ol.</a:t>
            </a:r>
            <a:endParaRPr sz="2400" dirty="0">
              <a:latin typeface="Calibri"/>
              <a:cs typeface="Calibri"/>
            </a:endParaRPr>
          </a:p>
          <a:p>
            <a:pPr>
              <a:lnSpc>
                <a:spcPts val="600"/>
              </a:lnSpc>
              <a:spcBef>
                <a:spcPts val="24"/>
              </a:spcBef>
            </a:pPr>
            <a:endParaRPr sz="600" dirty="0"/>
          </a:p>
          <a:p>
            <a:pPr marL="12700">
              <a:lnSpc>
                <a:spcPct val="100000"/>
              </a:lnSpc>
              <a:tabLst>
                <a:tab pos="355600"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允许经</a:t>
            </a:r>
            <a:r>
              <a:rPr sz="2400" spc="-675" dirty="0" smtClean="0">
                <a:latin typeface="宋体"/>
                <a:cs typeface="宋体"/>
              </a:rPr>
              <a:t> </a:t>
            </a:r>
            <a:r>
              <a:rPr sz="2400" spc="-20" dirty="0" smtClean="0">
                <a:latin typeface="Calibri"/>
                <a:cs typeface="Calibri"/>
              </a:rPr>
              <a:t>N</a:t>
            </a:r>
            <a:r>
              <a:rPr sz="2400" spc="-210" dirty="0" smtClean="0">
                <a:latin typeface="Calibri"/>
                <a:cs typeface="Calibri"/>
              </a:rPr>
              <a:t>A</a:t>
            </a:r>
            <a:r>
              <a:rPr sz="2400" spc="-10" dirty="0" smtClean="0">
                <a:latin typeface="Calibri"/>
                <a:cs typeface="Calibri"/>
              </a:rPr>
              <a:t>T</a:t>
            </a:r>
            <a:r>
              <a:rPr sz="2400" spc="0" dirty="0" smtClean="0">
                <a:latin typeface="宋体"/>
                <a:cs typeface="宋体"/>
              </a:rPr>
              <a:t>过的主机：</a:t>
            </a:r>
            <a:endParaRPr sz="2400" dirty="0">
              <a:latin typeface="宋体"/>
              <a:cs typeface="宋体"/>
            </a:endParaRPr>
          </a:p>
          <a:p>
            <a:pPr marL="469900">
              <a:lnSpc>
                <a:spcPct val="100000"/>
              </a:lnSpc>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1650" spc="-70" dirty="0" smtClean="0">
                <a:solidFill>
                  <a:srgbClr val="7E7E7E"/>
                </a:solidFill>
                <a:latin typeface="Times New Roman"/>
                <a:cs typeface="Times New Roman"/>
              </a:rPr>
              <a:t> </a:t>
            </a:r>
            <a:r>
              <a:rPr sz="2400" spc="0" dirty="0" smtClean="0">
                <a:latin typeface="宋体"/>
                <a:cs typeface="宋体"/>
              </a:rPr>
              <a:t>学习公共</a:t>
            </a:r>
            <a:r>
              <a:rPr sz="2400" spc="-15" dirty="0" smtClean="0">
                <a:latin typeface="Calibri"/>
                <a:cs typeface="Calibri"/>
              </a:rPr>
              <a:t>IP</a:t>
            </a:r>
            <a:r>
              <a:rPr sz="2400" spc="0" dirty="0" smtClean="0">
                <a:latin typeface="宋体"/>
                <a:cs typeface="宋体"/>
              </a:rPr>
              <a:t>地址</a:t>
            </a:r>
            <a:r>
              <a:rPr sz="2400" spc="-675" dirty="0" smtClean="0">
                <a:latin typeface="宋体"/>
                <a:cs typeface="宋体"/>
              </a:rPr>
              <a:t> </a:t>
            </a:r>
            <a:r>
              <a:rPr sz="2400" spc="-15" dirty="0" smtClean="0">
                <a:latin typeface="Calibri"/>
                <a:cs typeface="Calibri"/>
              </a:rPr>
              <a:t>(13</a:t>
            </a:r>
            <a:r>
              <a:rPr sz="2400" spc="-25" dirty="0" smtClean="0">
                <a:latin typeface="Calibri"/>
                <a:cs typeface="Calibri"/>
              </a:rPr>
              <a:t>8</a:t>
            </a:r>
            <a:r>
              <a:rPr sz="2400" spc="0" dirty="0" smtClean="0">
                <a:latin typeface="Calibri"/>
                <a:cs typeface="Calibri"/>
              </a:rPr>
              <a:t>.</a:t>
            </a:r>
            <a:r>
              <a:rPr sz="2400" spc="-15" dirty="0" smtClean="0">
                <a:latin typeface="Calibri"/>
                <a:cs typeface="Calibri"/>
              </a:rPr>
              <a:t>7</a:t>
            </a:r>
            <a:r>
              <a:rPr sz="2400" spc="0" dirty="0" smtClean="0">
                <a:latin typeface="Calibri"/>
                <a:cs typeface="Calibri"/>
              </a:rPr>
              <a:t>6</a:t>
            </a:r>
            <a:r>
              <a:rPr sz="2400" spc="-15" dirty="0" smtClean="0">
                <a:latin typeface="Calibri"/>
                <a:cs typeface="Calibri"/>
              </a:rPr>
              <a:t>.2</a:t>
            </a:r>
            <a:r>
              <a:rPr sz="2400" spc="-25" dirty="0" smtClean="0">
                <a:latin typeface="Calibri"/>
                <a:cs typeface="Calibri"/>
              </a:rPr>
              <a:t>9</a:t>
            </a:r>
            <a:r>
              <a:rPr sz="2400" spc="0" dirty="0" smtClean="0">
                <a:latin typeface="Calibri"/>
                <a:cs typeface="Calibri"/>
              </a:rPr>
              <a:t>.</a:t>
            </a:r>
            <a:r>
              <a:rPr sz="2400" spc="-15" dirty="0" smtClean="0">
                <a:latin typeface="Calibri"/>
                <a:cs typeface="Calibri"/>
              </a:rPr>
              <a:t>7</a:t>
            </a:r>
            <a:r>
              <a:rPr sz="2400" spc="0" dirty="0" smtClean="0">
                <a:latin typeface="Calibri"/>
                <a:cs typeface="Calibri"/>
              </a:rPr>
              <a:t>)</a:t>
            </a:r>
            <a:endParaRPr sz="2400" dirty="0">
              <a:latin typeface="Calibri"/>
              <a:cs typeface="Calibri"/>
            </a:endParaRPr>
          </a:p>
          <a:p>
            <a:pPr marL="469900">
              <a:lnSpc>
                <a:spcPct val="100000"/>
              </a:lnSpc>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1650" spc="-70" dirty="0" smtClean="0">
                <a:solidFill>
                  <a:srgbClr val="7E7E7E"/>
                </a:solidFill>
                <a:latin typeface="Times New Roman"/>
                <a:cs typeface="Times New Roman"/>
              </a:rPr>
              <a:t> </a:t>
            </a:r>
            <a:r>
              <a:rPr sz="2400" spc="-5" dirty="0" smtClean="0">
                <a:latin typeface="宋体"/>
                <a:cs typeface="宋体"/>
              </a:rPr>
              <a:t>罗列现存的端口映射</a:t>
            </a:r>
            <a:endParaRPr sz="2400" dirty="0">
              <a:latin typeface="宋体"/>
              <a:cs typeface="宋体"/>
            </a:endParaRPr>
          </a:p>
          <a:p>
            <a:pPr marL="756285" marR="156845" indent="-287020">
              <a:lnSpc>
                <a:spcPct val="100000"/>
              </a:lnSpc>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1650" spc="-70" dirty="0" smtClean="0">
                <a:solidFill>
                  <a:srgbClr val="7E7E7E"/>
                </a:solidFill>
                <a:latin typeface="Times New Roman"/>
                <a:cs typeface="Times New Roman"/>
              </a:rPr>
              <a:t> </a:t>
            </a:r>
            <a:r>
              <a:rPr sz="2400" spc="0" dirty="0" smtClean="0">
                <a:latin typeface="宋体"/>
                <a:cs typeface="宋体"/>
              </a:rPr>
              <a:t>增加</a:t>
            </a:r>
            <a:r>
              <a:rPr sz="2400" spc="-5" dirty="0" smtClean="0">
                <a:latin typeface="Calibri"/>
                <a:cs typeface="Calibri"/>
              </a:rPr>
              <a:t>/</a:t>
            </a:r>
            <a:r>
              <a:rPr sz="2400" spc="0" dirty="0" smtClean="0">
                <a:latin typeface="宋体"/>
                <a:cs typeface="宋体"/>
              </a:rPr>
              <a:t>删除端口映射</a:t>
            </a:r>
            <a:r>
              <a:rPr sz="2400" spc="-670" dirty="0" smtClean="0">
                <a:latin typeface="宋体"/>
                <a:cs typeface="宋体"/>
              </a:rPr>
              <a:t> </a:t>
            </a:r>
            <a:r>
              <a:rPr sz="2400" spc="0" dirty="0" smtClean="0">
                <a:latin typeface="Calibri"/>
                <a:cs typeface="Calibri"/>
              </a:rPr>
              <a:t>(</a:t>
            </a:r>
            <a:r>
              <a:rPr sz="2400" spc="0" dirty="0" smtClean="0">
                <a:latin typeface="宋体"/>
                <a:cs typeface="宋体"/>
              </a:rPr>
              <a:t>并为每 个映射分配租期</a:t>
            </a:r>
            <a:r>
              <a:rPr sz="2400" spc="0" dirty="0" smtClean="0">
                <a:latin typeface="Calibri"/>
                <a:cs typeface="Calibri"/>
              </a:rPr>
              <a:t>le</a:t>
            </a:r>
            <a:r>
              <a:rPr sz="2400" spc="5" dirty="0" smtClean="0">
                <a:latin typeface="Calibri"/>
                <a:cs typeface="Calibri"/>
              </a:rPr>
              <a:t>a</a:t>
            </a:r>
            <a:r>
              <a:rPr sz="2400" spc="-15" dirty="0" smtClean="0">
                <a:latin typeface="Calibri"/>
                <a:cs typeface="Calibri"/>
              </a:rPr>
              <a:t>se </a:t>
            </a:r>
            <a:r>
              <a:rPr sz="2400" spc="0" dirty="0" smtClean="0">
                <a:latin typeface="Calibri"/>
                <a:cs typeface="Calibri"/>
              </a:rPr>
              <a:t>time)</a:t>
            </a:r>
            <a:endParaRPr sz="2400" dirty="0">
              <a:latin typeface="Calibri"/>
              <a:cs typeface="Calibri"/>
            </a:endParaRPr>
          </a:p>
          <a:p>
            <a:pPr marL="469900">
              <a:lnSpc>
                <a:spcPct val="100000"/>
              </a:lnSpc>
            </a:pPr>
            <a:r>
              <a:rPr sz="1650" spc="10" dirty="0" smtClean="0">
                <a:solidFill>
                  <a:srgbClr val="7E7E7E"/>
                </a:solidFill>
                <a:latin typeface="Wingdings"/>
                <a:cs typeface="Wingdings"/>
              </a:rPr>
              <a:t></a:t>
            </a:r>
            <a:r>
              <a:rPr sz="1650" spc="10" dirty="0" smtClean="0">
                <a:solidFill>
                  <a:srgbClr val="7E7E7E"/>
                </a:solidFill>
                <a:latin typeface="Times New Roman"/>
                <a:cs typeface="Times New Roman"/>
              </a:rPr>
              <a:t> </a:t>
            </a:r>
            <a:r>
              <a:rPr sz="1650" spc="-70" dirty="0" smtClean="0">
                <a:solidFill>
                  <a:srgbClr val="7E7E7E"/>
                </a:solidFill>
                <a:latin typeface="Times New Roman"/>
                <a:cs typeface="Times New Roman"/>
              </a:rPr>
              <a:t> </a:t>
            </a:r>
            <a:r>
              <a:rPr sz="2400" spc="0" dirty="0" smtClean="0">
                <a:latin typeface="宋体"/>
                <a:cs typeface="宋体"/>
              </a:rPr>
              <a:t>向外界通告其映射</a:t>
            </a:r>
            <a:endParaRPr sz="2400" dirty="0">
              <a:latin typeface="宋体"/>
              <a:cs typeface="宋体"/>
            </a:endParaRPr>
          </a:p>
          <a:p>
            <a:pPr marL="469900">
              <a:lnSpc>
                <a:spcPts val="3345"/>
              </a:lnSpc>
            </a:pPr>
            <a:r>
              <a:rPr sz="2800" spc="-10" dirty="0" smtClean="0">
                <a:latin typeface="Calibri"/>
                <a:cs typeface="Calibri"/>
              </a:rPr>
              <a:t>i.e.,</a:t>
            </a:r>
            <a:r>
              <a:rPr sz="2800" spc="-5" dirty="0" smtClean="0">
                <a:latin typeface="Calibri"/>
                <a:cs typeface="Calibri"/>
              </a:rPr>
              <a:t> </a:t>
            </a:r>
            <a:r>
              <a:rPr sz="2800" spc="-30" dirty="0" smtClean="0">
                <a:latin typeface="宋体"/>
                <a:cs typeface="宋体"/>
              </a:rPr>
              <a:t>自动完成静</a:t>
            </a:r>
            <a:r>
              <a:rPr sz="2800" spc="-45" dirty="0" smtClean="0">
                <a:latin typeface="宋体"/>
                <a:cs typeface="宋体"/>
              </a:rPr>
              <a:t>态</a:t>
            </a:r>
            <a:r>
              <a:rPr sz="2800" spc="-20" dirty="0" smtClean="0">
                <a:latin typeface="Calibri"/>
                <a:cs typeface="Calibri"/>
              </a:rPr>
              <a:t>N</a:t>
            </a:r>
            <a:r>
              <a:rPr sz="2800" spc="-245" dirty="0" smtClean="0">
                <a:latin typeface="Calibri"/>
                <a:cs typeface="Calibri"/>
              </a:rPr>
              <a:t>A</a:t>
            </a:r>
            <a:r>
              <a:rPr sz="2800" spc="0" dirty="0" smtClean="0">
                <a:latin typeface="Calibri"/>
                <a:cs typeface="Calibri"/>
              </a:rPr>
              <a:t>T</a:t>
            </a:r>
            <a:r>
              <a:rPr sz="2800" spc="-30" dirty="0" smtClean="0">
                <a:latin typeface="宋体"/>
                <a:cs typeface="宋体"/>
              </a:rPr>
              <a:t>端口</a:t>
            </a:r>
            <a:endParaRPr sz="2800" dirty="0">
              <a:latin typeface="宋体"/>
              <a:cs typeface="宋体"/>
            </a:endParaRPr>
          </a:p>
          <a:p>
            <a:pPr marR="1253490" algn="ctr">
              <a:lnSpc>
                <a:spcPts val="3195"/>
              </a:lnSpc>
            </a:pPr>
            <a:r>
              <a:rPr sz="2800" spc="-30" dirty="0" smtClean="0">
                <a:latin typeface="宋体"/>
                <a:cs typeface="宋体"/>
              </a:rPr>
              <a:t>映射的配置</a:t>
            </a:r>
            <a:endParaRPr sz="2800" dirty="0">
              <a:latin typeface="宋体"/>
              <a:cs typeface="宋体"/>
            </a:endParaRPr>
          </a:p>
        </p:txBody>
      </p:sp>
      <p:sp>
        <p:nvSpPr>
          <p:cNvPr id="4" name="object 4"/>
          <p:cNvSpPr/>
          <p:nvPr/>
        </p:nvSpPr>
        <p:spPr>
          <a:xfrm>
            <a:off x="6340538" y="2218938"/>
            <a:ext cx="2405218" cy="2412226"/>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7214107" y="2042921"/>
            <a:ext cx="1530985" cy="1203960"/>
          </a:xfrm>
          <a:prstGeom prst="rect">
            <a:avLst/>
          </a:prstGeom>
        </p:spPr>
        <p:txBody>
          <a:bodyPr vert="horz" wrap="square" lIns="0" tIns="0" rIns="0" bIns="0" rtlCol="0">
            <a:noAutofit/>
          </a:bodyPr>
          <a:lstStyle/>
          <a:p>
            <a:pPr marL="784225">
              <a:lnSpc>
                <a:spcPct val="100000"/>
              </a:lnSpc>
            </a:pPr>
            <a:r>
              <a:rPr sz="1600" spc="-10" dirty="0" smtClean="0">
                <a:latin typeface="Arial"/>
                <a:cs typeface="Arial"/>
              </a:rPr>
              <a:t>10.0.0.1</a:t>
            </a:r>
            <a:endParaRPr sz="1600">
              <a:latin typeface="Arial"/>
              <a:cs typeface="Arial"/>
            </a:endParaRPr>
          </a:p>
          <a:p>
            <a:pPr>
              <a:lnSpc>
                <a:spcPts val="950"/>
              </a:lnSpc>
              <a:spcBef>
                <a:spcPts val="10"/>
              </a:spcBef>
            </a:pPr>
            <a:endParaRPr sz="950"/>
          </a:p>
          <a:p>
            <a:pPr>
              <a:lnSpc>
                <a:spcPts val="1000"/>
              </a:lnSpc>
            </a:pPr>
            <a:endParaRPr sz="1000"/>
          </a:p>
          <a:p>
            <a:pPr marR="721995" algn="ctr">
              <a:lnSpc>
                <a:spcPct val="100000"/>
              </a:lnSpc>
            </a:pPr>
            <a:r>
              <a:rPr sz="1800" spc="-15" dirty="0" smtClean="0">
                <a:solidFill>
                  <a:srgbClr val="FF0000"/>
                </a:solidFill>
                <a:latin typeface="Arial"/>
                <a:cs typeface="Arial"/>
              </a:rPr>
              <a:t>IGD</a:t>
            </a:r>
            <a:endParaRPr sz="1800">
              <a:latin typeface="Arial"/>
              <a:cs typeface="Arial"/>
            </a:endParaRPr>
          </a:p>
          <a:p>
            <a:pPr>
              <a:lnSpc>
                <a:spcPts val="1400"/>
              </a:lnSpc>
              <a:spcBef>
                <a:spcPts val="35"/>
              </a:spcBef>
            </a:pPr>
            <a:endParaRPr sz="1400"/>
          </a:p>
          <a:p>
            <a:pPr marR="771525" algn="ctr">
              <a:lnSpc>
                <a:spcPct val="100000"/>
              </a:lnSpc>
            </a:pPr>
            <a:r>
              <a:rPr sz="1600" spc="-10" dirty="0" smtClean="0">
                <a:latin typeface="Arial"/>
                <a:cs typeface="Arial"/>
              </a:rPr>
              <a:t>10.0.0.4</a:t>
            </a:r>
            <a:endParaRPr sz="1600">
              <a:latin typeface="Arial"/>
              <a:cs typeface="Arial"/>
            </a:endParaRPr>
          </a:p>
        </p:txBody>
      </p:sp>
      <p:sp>
        <p:nvSpPr>
          <p:cNvPr id="6" name="object 6"/>
          <p:cNvSpPr txBox="1"/>
          <p:nvPr/>
        </p:nvSpPr>
        <p:spPr>
          <a:xfrm>
            <a:off x="6693789" y="3563111"/>
            <a:ext cx="621665" cy="559435"/>
          </a:xfrm>
          <a:prstGeom prst="rect">
            <a:avLst/>
          </a:prstGeom>
        </p:spPr>
        <p:txBody>
          <a:bodyPr vert="horz" wrap="square" lIns="0" tIns="0" rIns="0" bIns="0" rtlCol="0">
            <a:noAutofit/>
          </a:bodyPr>
          <a:lstStyle/>
          <a:p>
            <a:pPr marL="60960">
              <a:lnSpc>
                <a:spcPct val="100000"/>
              </a:lnSpc>
            </a:pPr>
            <a:r>
              <a:rPr sz="1800" spc="-5" dirty="0" smtClean="0">
                <a:latin typeface="Arial"/>
                <a:cs typeface="Arial"/>
              </a:rPr>
              <a:t>N</a:t>
            </a:r>
            <a:r>
              <a:rPr sz="1800" spc="-155" dirty="0" smtClean="0">
                <a:latin typeface="Arial"/>
                <a:cs typeface="Arial"/>
              </a:rPr>
              <a:t>A</a:t>
            </a:r>
            <a:r>
              <a:rPr sz="1800" spc="-15" dirty="0" smtClean="0">
                <a:latin typeface="Arial"/>
                <a:cs typeface="Arial"/>
              </a:rPr>
              <a:t>T</a:t>
            </a:r>
            <a:endParaRPr sz="1800">
              <a:latin typeface="Arial"/>
              <a:cs typeface="Arial"/>
            </a:endParaRPr>
          </a:p>
          <a:p>
            <a:pPr marL="12700">
              <a:lnSpc>
                <a:spcPct val="100000"/>
              </a:lnSpc>
            </a:pPr>
            <a:r>
              <a:rPr sz="1800" dirty="0" smtClean="0">
                <a:latin typeface="Arial"/>
                <a:cs typeface="Arial"/>
              </a:rPr>
              <a:t>ro</a:t>
            </a:r>
            <a:r>
              <a:rPr sz="1800" spc="-10" dirty="0" smtClean="0">
                <a:latin typeface="Arial"/>
                <a:cs typeface="Arial"/>
              </a:rPr>
              <a:t>uter</a:t>
            </a:r>
            <a:endParaRPr sz="1800">
              <a:latin typeface="Arial"/>
              <a:cs typeface="Arial"/>
            </a:endParaRPr>
          </a:p>
        </p:txBody>
      </p:sp>
      <p:sp>
        <p:nvSpPr>
          <p:cNvPr id="7" name="object 7"/>
          <p:cNvSpPr txBox="1"/>
          <p:nvPr/>
        </p:nvSpPr>
        <p:spPr>
          <a:xfrm>
            <a:off x="5375528" y="3549777"/>
            <a:ext cx="109728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138.76.29.7</a:t>
            </a:r>
            <a:endParaRPr sz="1600">
              <a:latin typeface="Arial"/>
              <a:cs typeface="Arial"/>
            </a:endParaRPr>
          </a:p>
        </p:txBody>
      </p:sp>
      <p:sp>
        <p:nvSpPr>
          <p:cNvPr id="10" name="TextBox 9"/>
          <p:cNvSpPr txBox="1"/>
          <p:nvPr/>
        </p:nvSpPr>
        <p:spPr>
          <a:xfrm>
            <a:off x="535940" y="304800"/>
            <a:ext cx="6322060" cy="707886"/>
          </a:xfrm>
          <a:prstGeom prst="rect">
            <a:avLst/>
          </a:prstGeom>
          <a:noFill/>
        </p:spPr>
        <p:txBody>
          <a:bodyPr wrap="square" rtlCol="0">
            <a:spAutoFit/>
          </a:bodyPr>
          <a:lstStyle/>
          <a:p>
            <a:r>
              <a:rPr lang="en-US" altLang="zh-CN" sz="4000" dirty="0"/>
              <a:t>NAT </a:t>
            </a:r>
            <a:r>
              <a:rPr lang="zh-CN" altLang="en-US" sz="4000" dirty="0"/>
              <a:t>穿越问题 </a:t>
            </a:r>
          </a:p>
        </p:txBody>
      </p:sp>
    </p:spTree>
    <p:extLst>
      <p:ext uri="{BB962C8B-B14F-4D97-AF65-F5344CB8AC3E}">
        <p14:creationId xmlns:p14="http://schemas.microsoft.com/office/powerpoint/2010/main" val="4120186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22860" algn="l">
              <a:lnSpc>
                <a:spcPts val="4660"/>
              </a:lnSpc>
            </a:pPr>
            <a:r>
              <a:rPr sz="4000" b="1" spc="-35" dirty="0" smtClean="0">
                <a:solidFill>
                  <a:schemeClr val="tx1"/>
                </a:solidFill>
                <a:latin typeface="黑体"/>
                <a:cs typeface="黑体"/>
              </a:rPr>
              <a:t>输</a:t>
            </a:r>
            <a:r>
              <a:rPr sz="4000" b="1" spc="-40" dirty="0" smtClean="0">
                <a:solidFill>
                  <a:schemeClr val="tx1"/>
                </a:solidFill>
                <a:latin typeface="黑体"/>
                <a:cs typeface="黑体"/>
              </a:rPr>
              <a:t>出端口</a:t>
            </a:r>
            <a:endParaRPr sz="4000" b="1" dirty="0">
              <a:solidFill>
                <a:schemeClr val="tx1"/>
              </a:solidFill>
              <a:latin typeface="黑体"/>
              <a:cs typeface="黑体"/>
            </a:endParaRPr>
          </a:p>
        </p:txBody>
      </p:sp>
      <p:sp>
        <p:nvSpPr>
          <p:cNvPr id="3" name="object 3"/>
          <p:cNvSpPr txBox="1"/>
          <p:nvPr/>
        </p:nvSpPr>
        <p:spPr>
          <a:xfrm>
            <a:off x="547217" y="4343400"/>
            <a:ext cx="7763509" cy="1751964"/>
          </a:xfrm>
          <a:prstGeom prst="rect">
            <a:avLst/>
          </a:prstGeom>
        </p:spPr>
        <p:txBody>
          <a:bodyPr vert="horz" wrap="square" lIns="0" tIns="0" rIns="0" bIns="0" rtlCol="0">
            <a:noAutofit/>
          </a:bodyPr>
          <a:lstStyle/>
          <a:p>
            <a:pPr marL="12700">
              <a:lnSpc>
                <a:spcPts val="2825"/>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当来自于交换机构的数据报快于向外传输的速率时需要</a:t>
            </a:r>
            <a:endParaRPr sz="2400" dirty="0">
              <a:latin typeface="宋体"/>
              <a:cs typeface="宋体"/>
            </a:endParaRPr>
          </a:p>
          <a:p>
            <a:pPr marL="355600">
              <a:lnSpc>
                <a:spcPts val="2490"/>
              </a:lnSpc>
            </a:pPr>
            <a:r>
              <a:rPr sz="2400" dirty="0" smtClean="0">
                <a:solidFill>
                  <a:srgbClr val="FF0000"/>
                </a:solidFill>
                <a:latin typeface="宋体"/>
                <a:cs typeface="宋体"/>
              </a:rPr>
              <a:t>缓存</a:t>
            </a:r>
            <a:r>
              <a:rPr sz="2400" spc="-505" dirty="0" smtClean="0">
                <a:solidFill>
                  <a:srgbClr val="FF0000"/>
                </a:solidFill>
                <a:latin typeface="宋体"/>
                <a:cs typeface="宋体"/>
              </a:rPr>
              <a:t> </a:t>
            </a:r>
            <a:r>
              <a:rPr sz="2400" spc="0" dirty="0" smtClean="0">
                <a:solidFill>
                  <a:srgbClr val="FF0000"/>
                </a:solidFill>
                <a:latin typeface="Comic Sans MS"/>
                <a:cs typeface="Comic Sans MS"/>
              </a:rPr>
              <a:t>Bufferin</a:t>
            </a:r>
            <a:r>
              <a:rPr sz="2400" spc="-15" dirty="0" smtClean="0">
                <a:solidFill>
                  <a:srgbClr val="FF0000"/>
                </a:solidFill>
                <a:latin typeface="Comic Sans MS"/>
                <a:cs typeface="Comic Sans MS"/>
              </a:rPr>
              <a:t>g</a:t>
            </a:r>
            <a:endParaRPr sz="2400" dirty="0">
              <a:latin typeface="Comic Sans MS"/>
              <a:cs typeface="Comic Sans MS"/>
            </a:endParaRPr>
          </a:p>
          <a:p>
            <a:pPr>
              <a:lnSpc>
                <a:spcPts val="600"/>
              </a:lnSpc>
              <a:spcBef>
                <a:spcPts val="19"/>
              </a:spcBef>
            </a:pPr>
            <a:endParaRPr sz="600" dirty="0"/>
          </a:p>
          <a:p>
            <a:pPr marL="355600" marR="12700" indent="-342900">
              <a:lnSpc>
                <a:spcPts val="2590"/>
              </a:lnSpc>
              <a:buClr>
                <a:srgbClr val="006FC0"/>
              </a:buClr>
              <a:buSzPct val="68750"/>
              <a:buFont typeface="Wingdings" panose="05000000000000000000" pitchFamily="2" charset="2"/>
              <a:buChar char="p"/>
              <a:tabLst>
                <a:tab pos="354965" algn="l"/>
              </a:tabLst>
            </a:pPr>
            <a:r>
              <a:rPr sz="2400" spc="-5" dirty="0" smtClean="0">
                <a:solidFill>
                  <a:srgbClr val="FF0000"/>
                </a:solidFill>
                <a:latin typeface="宋体"/>
                <a:cs typeface="宋体"/>
              </a:rPr>
              <a:t>调度规</a:t>
            </a:r>
            <a:r>
              <a:rPr sz="2400" spc="0" dirty="0" smtClean="0">
                <a:solidFill>
                  <a:srgbClr val="FF0000"/>
                </a:solidFill>
                <a:latin typeface="宋体"/>
                <a:cs typeface="宋体"/>
              </a:rPr>
              <a:t>则</a:t>
            </a:r>
            <a:r>
              <a:rPr sz="2400" spc="-505" dirty="0" smtClean="0">
                <a:solidFill>
                  <a:srgbClr val="FF0000"/>
                </a:solidFill>
                <a:latin typeface="宋体"/>
                <a:cs typeface="宋体"/>
              </a:rPr>
              <a:t> </a:t>
            </a:r>
            <a:r>
              <a:rPr sz="2400" spc="0" dirty="0" smtClean="0">
                <a:solidFill>
                  <a:srgbClr val="FF0000"/>
                </a:solidFill>
                <a:latin typeface="Comic Sans MS"/>
                <a:cs typeface="Comic Sans MS"/>
              </a:rPr>
              <a:t>Sc</a:t>
            </a:r>
            <a:r>
              <a:rPr sz="2400" spc="5" dirty="0" smtClean="0">
                <a:solidFill>
                  <a:srgbClr val="FF0000"/>
                </a:solidFill>
                <a:latin typeface="Comic Sans MS"/>
                <a:cs typeface="Comic Sans MS"/>
              </a:rPr>
              <a:t>h</a:t>
            </a:r>
            <a:r>
              <a:rPr sz="2400" spc="0" dirty="0" smtClean="0">
                <a:solidFill>
                  <a:srgbClr val="FF0000"/>
                </a:solidFill>
                <a:latin typeface="Comic Sans MS"/>
                <a:cs typeface="Comic Sans MS"/>
              </a:rPr>
              <a:t>eduling</a:t>
            </a:r>
            <a:r>
              <a:rPr sz="2400" spc="-5" dirty="0" smtClean="0">
                <a:solidFill>
                  <a:srgbClr val="FF0000"/>
                </a:solidFill>
                <a:latin typeface="Comic Sans MS"/>
                <a:cs typeface="Comic Sans MS"/>
              </a:rPr>
              <a:t> </a:t>
            </a:r>
            <a:r>
              <a:rPr sz="2400" spc="-10" dirty="0" smtClean="0">
                <a:solidFill>
                  <a:srgbClr val="FF0000"/>
                </a:solidFill>
                <a:latin typeface="Comic Sans MS"/>
                <a:cs typeface="Comic Sans MS"/>
              </a:rPr>
              <a:t>d</a:t>
            </a:r>
            <a:r>
              <a:rPr sz="2400" spc="0" dirty="0" smtClean="0">
                <a:solidFill>
                  <a:srgbClr val="FF0000"/>
                </a:solidFill>
                <a:latin typeface="Comic Sans MS"/>
                <a:cs typeface="Comic Sans MS"/>
              </a:rPr>
              <a:t>isci</a:t>
            </a:r>
            <a:r>
              <a:rPr sz="2400" spc="-10" dirty="0" smtClean="0">
                <a:solidFill>
                  <a:srgbClr val="FF0000"/>
                </a:solidFill>
                <a:latin typeface="Comic Sans MS"/>
                <a:cs typeface="Comic Sans MS"/>
              </a:rPr>
              <a:t>p</a:t>
            </a:r>
            <a:r>
              <a:rPr sz="2400" spc="0" dirty="0" smtClean="0">
                <a:solidFill>
                  <a:srgbClr val="FF0000"/>
                </a:solidFill>
                <a:latin typeface="Comic Sans MS"/>
                <a:cs typeface="Comic Sans MS"/>
              </a:rPr>
              <a:t>line</a:t>
            </a:r>
            <a:r>
              <a:rPr sz="2400" spc="25" dirty="0" smtClean="0">
                <a:solidFill>
                  <a:srgbClr val="FF0000"/>
                </a:solidFill>
                <a:latin typeface="Comic Sans MS"/>
                <a:cs typeface="Comic Sans MS"/>
              </a:rPr>
              <a:t> </a:t>
            </a:r>
            <a:r>
              <a:rPr sz="2400" spc="-5" dirty="0" smtClean="0">
                <a:latin typeface="宋体"/>
                <a:cs typeface="宋体"/>
              </a:rPr>
              <a:t>从排队的数据报中选择 </a:t>
            </a:r>
            <a:r>
              <a:rPr sz="2400" spc="0" dirty="0" smtClean="0">
                <a:latin typeface="宋体"/>
                <a:cs typeface="宋体"/>
              </a:rPr>
              <a:t>待传输的数据报：先来先服</a:t>
            </a:r>
            <a:r>
              <a:rPr sz="2400" spc="5" dirty="0" smtClean="0">
                <a:latin typeface="宋体"/>
                <a:cs typeface="宋体"/>
              </a:rPr>
              <a:t>务</a:t>
            </a:r>
            <a:r>
              <a:rPr sz="2400" spc="-15" dirty="0" smtClean="0">
                <a:latin typeface="Comic Sans MS"/>
                <a:cs typeface="Comic Sans MS"/>
              </a:rPr>
              <a:t>FCFS</a:t>
            </a:r>
            <a:r>
              <a:rPr sz="2400" spc="-15" dirty="0" smtClean="0">
                <a:latin typeface="宋体"/>
                <a:cs typeface="宋体"/>
              </a:rPr>
              <a:t>，加权公平排队 </a:t>
            </a:r>
            <a:r>
              <a:rPr sz="2400" spc="-20" dirty="0" smtClean="0">
                <a:latin typeface="Comic Sans MS"/>
                <a:cs typeface="Comic Sans MS"/>
              </a:rPr>
              <a:t>WF</a:t>
            </a:r>
            <a:r>
              <a:rPr sz="2400" spc="-35" dirty="0" smtClean="0">
                <a:latin typeface="Comic Sans MS"/>
                <a:cs typeface="Comic Sans MS"/>
              </a:rPr>
              <a:t>Q</a:t>
            </a:r>
            <a:r>
              <a:rPr sz="2400" spc="0" dirty="0" smtClean="0">
                <a:latin typeface="宋体"/>
                <a:cs typeface="宋体"/>
              </a:rPr>
              <a:t>，随机早期检</a:t>
            </a:r>
            <a:r>
              <a:rPr sz="2400" spc="5" dirty="0" smtClean="0">
                <a:latin typeface="宋体"/>
                <a:cs typeface="宋体"/>
              </a:rPr>
              <a:t>测</a:t>
            </a:r>
            <a:r>
              <a:rPr sz="2400" spc="0" dirty="0" smtClean="0">
                <a:latin typeface="Comic Sans MS"/>
                <a:cs typeface="Comic Sans MS"/>
              </a:rPr>
              <a:t>RED…</a:t>
            </a:r>
            <a:endParaRPr sz="2400" dirty="0">
              <a:latin typeface="Comic Sans MS"/>
              <a:cs typeface="Comic Sans MS"/>
            </a:endParaRPr>
          </a:p>
        </p:txBody>
      </p:sp>
      <p:sp>
        <p:nvSpPr>
          <p:cNvPr id="4" name="object 4"/>
          <p:cNvSpPr/>
          <p:nvPr/>
        </p:nvSpPr>
        <p:spPr>
          <a:xfrm>
            <a:off x="971550" y="1295400"/>
            <a:ext cx="6840601" cy="2943225"/>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3923919" y="3284982"/>
            <a:ext cx="288035" cy="360044"/>
          </a:xfrm>
          <a:custGeom>
            <a:avLst/>
            <a:gdLst/>
            <a:ahLst/>
            <a:cxnLst/>
            <a:rect l="l" t="t" r="r" b="b"/>
            <a:pathLst>
              <a:path w="288035" h="360044">
                <a:moveTo>
                  <a:pt x="240029" y="0"/>
                </a:moveTo>
                <a:lnTo>
                  <a:pt x="48005" y="0"/>
                </a:lnTo>
                <a:lnTo>
                  <a:pt x="42924" y="264"/>
                </a:lnTo>
                <a:lnTo>
                  <a:pt x="8154" y="21205"/>
                </a:lnTo>
                <a:lnTo>
                  <a:pt x="0" y="48005"/>
                </a:lnTo>
                <a:lnTo>
                  <a:pt x="0" y="312038"/>
                </a:lnTo>
                <a:lnTo>
                  <a:pt x="21205" y="351890"/>
                </a:lnTo>
                <a:lnTo>
                  <a:pt x="48005" y="360044"/>
                </a:lnTo>
                <a:lnTo>
                  <a:pt x="240029" y="360044"/>
                </a:lnTo>
                <a:lnTo>
                  <a:pt x="279881" y="338839"/>
                </a:lnTo>
                <a:lnTo>
                  <a:pt x="288035" y="312038"/>
                </a:lnTo>
                <a:lnTo>
                  <a:pt x="288035" y="48005"/>
                </a:lnTo>
                <a:lnTo>
                  <a:pt x="266830" y="8154"/>
                </a:lnTo>
                <a:lnTo>
                  <a:pt x="240029" y="0"/>
                </a:lnTo>
                <a:close/>
              </a:path>
            </a:pathLst>
          </a:custGeom>
          <a:solidFill>
            <a:srgbClr val="FFFFFF"/>
          </a:solidFill>
        </p:spPr>
        <p:txBody>
          <a:bodyPr wrap="square" lIns="0" tIns="0" rIns="0" bIns="0" rtlCol="0">
            <a:noAutofit/>
          </a:bodyPr>
          <a:lstStyle/>
          <a:p>
            <a:endParaRPr/>
          </a:p>
        </p:txBody>
      </p:sp>
      <p:sp>
        <p:nvSpPr>
          <p:cNvPr id="6" name="文本框 5"/>
          <p:cNvSpPr txBox="1"/>
          <p:nvPr/>
        </p:nvSpPr>
        <p:spPr>
          <a:xfrm>
            <a:off x="4495800" y="3810000"/>
            <a:ext cx="990600" cy="369332"/>
          </a:xfrm>
          <a:prstGeom prst="rect">
            <a:avLst/>
          </a:prstGeom>
          <a:noFill/>
        </p:spPr>
        <p:txBody>
          <a:bodyPr wrap="square" rtlCol="0">
            <a:spAutoFit/>
          </a:bodyPr>
          <a:lstStyle/>
          <a:p>
            <a:r>
              <a:rPr kumimoji="1" lang="zh-CN" altLang="en-US" dirty="0" smtClean="0"/>
              <a:t>封装</a:t>
            </a:r>
            <a:endParaRPr kumimoji="1" lang="zh-CN" altLang="en-US"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5940" y="1445005"/>
            <a:ext cx="5951220" cy="1664970"/>
          </a:xfrm>
          <a:prstGeom prst="rect">
            <a:avLst/>
          </a:prstGeom>
        </p:spPr>
        <p:txBody>
          <a:bodyPr vert="horz" wrap="square" lIns="0" tIns="0" rIns="0" bIns="0" rtlCol="0">
            <a:noAutofit/>
          </a:bodyPr>
          <a:lstStyle/>
          <a:p>
            <a:pPr marL="355600" indent="-343535">
              <a:lnSpc>
                <a:spcPct val="100000"/>
              </a:lnSpc>
              <a:buClr>
                <a:srgbClr val="006FC0"/>
              </a:buClr>
              <a:buSzPct val="68750"/>
              <a:buFont typeface="Wingdings"/>
              <a:buChar char="□"/>
              <a:tabLst>
                <a:tab pos="355600" algn="l"/>
                <a:tab pos="2013585" algn="l"/>
              </a:tabLst>
            </a:pPr>
            <a:r>
              <a:rPr sz="2400" dirty="0" smtClean="0">
                <a:latin typeface="宋体"/>
                <a:cs typeface="宋体"/>
              </a:rPr>
              <a:t>解决方案</a:t>
            </a:r>
            <a:r>
              <a:rPr sz="2400" spc="-675" dirty="0" smtClean="0">
                <a:latin typeface="宋体"/>
                <a:cs typeface="宋体"/>
              </a:rPr>
              <a:t> </a:t>
            </a:r>
            <a:r>
              <a:rPr sz="2400" spc="-10" dirty="0" smtClean="0">
                <a:latin typeface="Calibri"/>
                <a:cs typeface="Calibri"/>
              </a:rPr>
              <a:t>3:	</a:t>
            </a:r>
            <a:r>
              <a:rPr sz="2400" spc="-10" dirty="0" smtClean="0">
                <a:solidFill>
                  <a:srgbClr val="FF0000"/>
                </a:solidFill>
                <a:latin typeface="宋体"/>
                <a:cs typeface="宋体"/>
              </a:rPr>
              <a:t>中继</a:t>
            </a:r>
            <a:r>
              <a:rPr sz="2400" spc="-45" dirty="0" smtClean="0">
                <a:solidFill>
                  <a:srgbClr val="FF0000"/>
                </a:solidFill>
                <a:latin typeface="Calibri"/>
                <a:cs typeface="Calibri"/>
              </a:rPr>
              <a:t>r</a:t>
            </a:r>
            <a:r>
              <a:rPr sz="2400" spc="0" dirty="0" smtClean="0">
                <a:solidFill>
                  <a:srgbClr val="FF0000"/>
                </a:solidFill>
                <a:latin typeface="Calibri"/>
                <a:cs typeface="Calibri"/>
              </a:rPr>
              <a:t>el</a:t>
            </a:r>
            <a:r>
              <a:rPr sz="2400" spc="-40" dirty="0" smtClean="0">
                <a:solidFill>
                  <a:srgbClr val="FF0000"/>
                </a:solidFill>
                <a:latin typeface="Calibri"/>
                <a:cs typeface="Calibri"/>
              </a:rPr>
              <a:t>a</a:t>
            </a:r>
            <a:r>
              <a:rPr sz="2400" spc="0" dirty="0" smtClean="0">
                <a:solidFill>
                  <a:srgbClr val="FF0000"/>
                </a:solidFill>
                <a:latin typeface="Calibri"/>
                <a:cs typeface="Calibri"/>
              </a:rPr>
              <a:t>ying</a:t>
            </a:r>
            <a:r>
              <a:rPr sz="2400" spc="-15" dirty="0" smtClean="0">
                <a:solidFill>
                  <a:srgbClr val="FF0000"/>
                </a:solidFill>
                <a:latin typeface="Calibri"/>
                <a:cs typeface="Calibri"/>
              </a:rPr>
              <a:t> </a:t>
            </a:r>
            <a:r>
              <a:rPr sz="2400" spc="0" dirty="0" smtClean="0">
                <a:latin typeface="Calibri"/>
                <a:cs typeface="Calibri"/>
              </a:rPr>
              <a:t>(used</a:t>
            </a:r>
            <a:r>
              <a:rPr sz="2400" spc="-5" dirty="0" smtClean="0">
                <a:latin typeface="Calibri"/>
                <a:cs typeface="Calibri"/>
              </a:rPr>
              <a:t> </a:t>
            </a:r>
            <a:r>
              <a:rPr sz="2400" spc="0" dirty="0" smtClean="0">
                <a:latin typeface="Calibri"/>
                <a:cs typeface="Calibri"/>
              </a:rPr>
              <a:t>in</a:t>
            </a:r>
            <a:r>
              <a:rPr sz="2400" spc="-20" dirty="0" smtClean="0">
                <a:latin typeface="Calibri"/>
                <a:cs typeface="Calibri"/>
              </a:rPr>
              <a:t> </a:t>
            </a:r>
            <a:r>
              <a:rPr sz="2400" spc="-15" dirty="0" smtClean="0">
                <a:latin typeface="Calibri"/>
                <a:cs typeface="Calibri"/>
              </a:rPr>
              <a:t>Skyp</a:t>
            </a:r>
            <a:r>
              <a:rPr sz="2400" spc="-5" dirty="0" smtClean="0">
                <a:latin typeface="Calibri"/>
                <a:cs typeface="Calibri"/>
              </a:rPr>
              <a:t>e</a:t>
            </a:r>
            <a:r>
              <a:rPr sz="2400" spc="0" dirty="0" smtClean="0">
                <a:latin typeface="Calibri"/>
                <a:cs typeface="Calibri"/>
              </a:rPr>
              <a:t>)</a:t>
            </a:r>
            <a:endParaRPr sz="2400" dirty="0">
              <a:latin typeface="Calibri"/>
              <a:cs typeface="Calibri"/>
            </a:endParaRPr>
          </a:p>
          <a:p>
            <a:pPr>
              <a:lnSpc>
                <a:spcPts val="550"/>
              </a:lnSpc>
              <a:spcBef>
                <a:spcPts val="28"/>
              </a:spcBef>
              <a:buClr>
                <a:srgbClr val="006FC0"/>
              </a:buClr>
              <a:buFont typeface="Wingdings"/>
              <a:buChar char="□"/>
            </a:pPr>
            <a:endParaRPr sz="550" dirty="0"/>
          </a:p>
          <a:p>
            <a:pPr marL="812800" indent="-342900">
              <a:lnSpc>
                <a:spcPct val="100000"/>
              </a:lnSpc>
              <a:buFont typeface="Arial" panose="020B0604020202020204" pitchFamily="34" charset="0"/>
              <a:buChar char="•"/>
              <a:tabLst>
                <a:tab pos="756285" algn="l"/>
              </a:tabLst>
            </a:pPr>
            <a:r>
              <a:rPr sz="2400" spc="-5" dirty="0" err="1" smtClean="0">
                <a:latin typeface="宋体"/>
                <a:cs typeface="宋体"/>
              </a:rPr>
              <a:t>经</a:t>
            </a:r>
            <a:r>
              <a:rPr sz="2400" spc="0" dirty="0" err="1" smtClean="0">
                <a:latin typeface="Calibri"/>
                <a:cs typeface="Calibri"/>
              </a:rPr>
              <a:t>N</a:t>
            </a:r>
            <a:r>
              <a:rPr sz="2400" spc="-195" dirty="0" err="1" smtClean="0">
                <a:latin typeface="Calibri"/>
                <a:cs typeface="Calibri"/>
              </a:rPr>
              <a:t>A</a:t>
            </a:r>
            <a:r>
              <a:rPr sz="2400" spc="-10" dirty="0" err="1" smtClean="0">
                <a:latin typeface="Calibri"/>
                <a:cs typeface="Calibri"/>
              </a:rPr>
              <a:t>T</a:t>
            </a:r>
            <a:r>
              <a:rPr sz="2400" spc="-5" dirty="0" err="1" smtClean="0">
                <a:latin typeface="宋体"/>
                <a:cs typeface="宋体"/>
              </a:rPr>
              <a:t>过</a:t>
            </a:r>
            <a:r>
              <a:rPr sz="2400" spc="0" dirty="0" err="1" smtClean="0">
                <a:latin typeface="宋体"/>
                <a:cs typeface="宋体"/>
              </a:rPr>
              <a:t>的</a:t>
            </a:r>
            <a:r>
              <a:rPr sz="2400" spc="0" dirty="0" err="1" smtClean="0">
                <a:latin typeface="Calibri"/>
                <a:cs typeface="Calibri"/>
              </a:rPr>
              <a:t>clie</a:t>
            </a:r>
            <a:r>
              <a:rPr sz="2400" spc="-20" dirty="0" err="1" smtClean="0">
                <a:latin typeface="Calibri"/>
                <a:cs typeface="Calibri"/>
              </a:rPr>
              <a:t>n</a:t>
            </a:r>
            <a:r>
              <a:rPr sz="2400" spc="-5" dirty="0" err="1" smtClean="0">
                <a:latin typeface="Calibri"/>
                <a:cs typeface="Calibri"/>
              </a:rPr>
              <a:t>t</a:t>
            </a:r>
            <a:r>
              <a:rPr sz="2400" spc="-5" dirty="0" err="1" smtClean="0">
                <a:latin typeface="宋体"/>
                <a:cs typeface="宋体"/>
              </a:rPr>
              <a:t>建立到中继的连接</a:t>
            </a:r>
            <a:endParaRPr lang="en-US" sz="2400" dirty="0">
              <a:latin typeface="宋体"/>
              <a:cs typeface="宋体"/>
            </a:endParaRPr>
          </a:p>
          <a:p>
            <a:pPr marL="812800" indent="-342900">
              <a:lnSpc>
                <a:spcPct val="100000"/>
              </a:lnSpc>
              <a:buFont typeface="Arial" panose="020B0604020202020204" pitchFamily="34" charset="0"/>
              <a:buChar char="•"/>
              <a:tabLst>
                <a:tab pos="756285" algn="l"/>
              </a:tabLst>
            </a:pPr>
            <a:r>
              <a:rPr sz="2400" spc="-5" dirty="0" err="1" smtClean="0">
                <a:latin typeface="宋体"/>
                <a:cs typeface="宋体"/>
              </a:rPr>
              <a:t>外部</a:t>
            </a:r>
            <a:r>
              <a:rPr sz="2400" spc="-5" dirty="0" err="1">
                <a:latin typeface="宋体"/>
                <a:cs typeface="宋体"/>
              </a:rPr>
              <a:t>client</a:t>
            </a:r>
            <a:r>
              <a:rPr sz="2400" spc="-5" dirty="0">
                <a:latin typeface="宋体"/>
                <a:cs typeface="宋体"/>
              </a:rPr>
              <a:t> 连接到中继</a:t>
            </a:r>
          </a:p>
          <a:p>
            <a:pPr marL="171450" indent="-171450">
              <a:lnSpc>
                <a:spcPts val="550"/>
              </a:lnSpc>
              <a:spcBef>
                <a:spcPts val="25"/>
              </a:spcBef>
              <a:buFont typeface="Arial" panose="020B0604020202020204" pitchFamily="34" charset="0"/>
              <a:buChar char="•"/>
            </a:pPr>
            <a:endParaRPr sz="550" dirty="0"/>
          </a:p>
          <a:p>
            <a:pPr marL="812800" indent="-342900">
              <a:lnSpc>
                <a:spcPts val="2740"/>
              </a:lnSpc>
              <a:buFont typeface="Arial" panose="020B0604020202020204" pitchFamily="34" charset="0"/>
              <a:buChar char="•"/>
              <a:tabLst>
                <a:tab pos="756285" algn="l"/>
              </a:tabLst>
            </a:pPr>
            <a:r>
              <a:rPr sz="2400" spc="10" dirty="0" err="1" smtClean="0">
                <a:latin typeface="宋体"/>
                <a:cs typeface="宋体"/>
              </a:rPr>
              <a:t>中继把来往于两个连接的分组桥接起来</a:t>
            </a:r>
            <a:endParaRPr sz="2400" dirty="0">
              <a:latin typeface="宋体"/>
              <a:cs typeface="宋体"/>
            </a:endParaRPr>
          </a:p>
        </p:txBody>
      </p:sp>
      <p:sp>
        <p:nvSpPr>
          <p:cNvPr id="4" name="object 4"/>
          <p:cNvSpPr txBox="1"/>
          <p:nvPr/>
        </p:nvSpPr>
        <p:spPr>
          <a:xfrm>
            <a:off x="4959477" y="5142357"/>
            <a:ext cx="109728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138.76.29.7</a:t>
            </a:r>
            <a:endParaRPr sz="1600">
              <a:latin typeface="Arial"/>
              <a:cs typeface="Arial"/>
            </a:endParaRPr>
          </a:p>
        </p:txBody>
      </p:sp>
      <p:sp>
        <p:nvSpPr>
          <p:cNvPr id="5" name="object 5"/>
          <p:cNvSpPr/>
          <p:nvPr/>
        </p:nvSpPr>
        <p:spPr>
          <a:xfrm>
            <a:off x="401345" y="4316881"/>
            <a:ext cx="555952" cy="469367"/>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txBox="1"/>
          <p:nvPr/>
        </p:nvSpPr>
        <p:spPr>
          <a:xfrm>
            <a:off x="339039" y="4763389"/>
            <a:ext cx="607695"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C</a:t>
            </a:r>
            <a:r>
              <a:rPr sz="1800" spc="-10" dirty="0" smtClean="0">
                <a:latin typeface="Arial"/>
                <a:cs typeface="Arial"/>
              </a:rPr>
              <a:t>l</a:t>
            </a:r>
            <a:r>
              <a:rPr sz="1800" spc="0" dirty="0" smtClean="0">
                <a:latin typeface="Arial"/>
                <a:cs typeface="Arial"/>
              </a:rPr>
              <a:t>i</a:t>
            </a:r>
            <a:r>
              <a:rPr sz="1800" spc="-10" dirty="0" smtClean="0">
                <a:latin typeface="Arial"/>
                <a:cs typeface="Arial"/>
              </a:rPr>
              <a:t>ent</a:t>
            </a:r>
            <a:endParaRPr sz="1800">
              <a:latin typeface="Arial"/>
              <a:cs typeface="Arial"/>
            </a:endParaRPr>
          </a:p>
        </p:txBody>
      </p:sp>
      <p:sp>
        <p:nvSpPr>
          <p:cNvPr id="7" name="object 7"/>
          <p:cNvSpPr/>
          <p:nvPr/>
        </p:nvSpPr>
        <p:spPr>
          <a:xfrm>
            <a:off x="5924613" y="3811137"/>
            <a:ext cx="2405263" cy="241230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txBox="1"/>
          <p:nvPr/>
        </p:nvSpPr>
        <p:spPr>
          <a:xfrm>
            <a:off x="7625588" y="4369054"/>
            <a:ext cx="75882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10.0.0.1</a:t>
            </a:r>
            <a:endParaRPr sz="1600">
              <a:latin typeface="Arial"/>
              <a:cs typeface="Arial"/>
            </a:endParaRPr>
          </a:p>
        </p:txBody>
      </p:sp>
      <p:sp>
        <p:nvSpPr>
          <p:cNvPr id="9" name="object 9"/>
          <p:cNvSpPr txBox="1"/>
          <p:nvPr/>
        </p:nvSpPr>
        <p:spPr>
          <a:xfrm>
            <a:off x="6277736" y="5155691"/>
            <a:ext cx="621665" cy="559435"/>
          </a:xfrm>
          <a:prstGeom prst="rect">
            <a:avLst/>
          </a:prstGeom>
        </p:spPr>
        <p:txBody>
          <a:bodyPr vert="horz" wrap="square" lIns="0" tIns="0" rIns="0" bIns="0" rtlCol="0">
            <a:noAutofit/>
          </a:bodyPr>
          <a:lstStyle/>
          <a:p>
            <a:pPr marL="60960">
              <a:lnSpc>
                <a:spcPct val="100000"/>
              </a:lnSpc>
            </a:pPr>
            <a:r>
              <a:rPr sz="1800" spc="-5" dirty="0" smtClean="0">
                <a:latin typeface="Arial"/>
                <a:cs typeface="Arial"/>
              </a:rPr>
              <a:t>N</a:t>
            </a:r>
            <a:r>
              <a:rPr sz="1800" spc="-155" dirty="0" smtClean="0">
                <a:latin typeface="Arial"/>
                <a:cs typeface="Arial"/>
              </a:rPr>
              <a:t>A</a:t>
            </a:r>
            <a:r>
              <a:rPr sz="1800" spc="-15" dirty="0" smtClean="0">
                <a:latin typeface="Arial"/>
                <a:cs typeface="Arial"/>
              </a:rPr>
              <a:t>T</a:t>
            </a:r>
            <a:endParaRPr sz="1800">
              <a:latin typeface="Arial"/>
              <a:cs typeface="Arial"/>
            </a:endParaRPr>
          </a:p>
          <a:p>
            <a:pPr marL="12700">
              <a:lnSpc>
                <a:spcPct val="100000"/>
              </a:lnSpc>
            </a:pPr>
            <a:r>
              <a:rPr sz="1800" dirty="0" smtClean="0">
                <a:latin typeface="Arial"/>
                <a:cs typeface="Arial"/>
              </a:rPr>
              <a:t>ro</a:t>
            </a:r>
            <a:r>
              <a:rPr sz="1800" spc="-10" dirty="0" smtClean="0">
                <a:latin typeface="Arial"/>
                <a:cs typeface="Arial"/>
              </a:rPr>
              <a:t>uter</a:t>
            </a:r>
            <a:endParaRPr sz="1800">
              <a:latin typeface="Arial"/>
              <a:cs typeface="Arial"/>
            </a:endParaRPr>
          </a:p>
        </p:txBody>
      </p:sp>
      <p:sp>
        <p:nvSpPr>
          <p:cNvPr id="10" name="object 10"/>
          <p:cNvSpPr/>
          <p:nvPr/>
        </p:nvSpPr>
        <p:spPr>
          <a:xfrm>
            <a:off x="7662926" y="3625850"/>
            <a:ext cx="736600" cy="330200"/>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p:nvPr/>
        </p:nvSpPr>
        <p:spPr>
          <a:xfrm>
            <a:off x="3252851" y="3951096"/>
            <a:ext cx="331724" cy="174751"/>
          </a:xfrm>
          <a:custGeom>
            <a:avLst/>
            <a:gdLst/>
            <a:ahLst/>
            <a:cxnLst/>
            <a:rect l="l" t="t" r="r" b="b"/>
            <a:pathLst>
              <a:path w="331724" h="174751">
                <a:moveTo>
                  <a:pt x="331724" y="0"/>
                </a:moveTo>
                <a:lnTo>
                  <a:pt x="142112" y="0"/>
                </a:lnTo>
                <a:lnTo>
                  <a:pt x="0" y="174751"/>
                </a:lnTo>
                <a:lnTo>
                  <a:pt x="189484" y="174751"/>
                </a:lnTo>
                <a:lnTo>
                  <a:pt x="331724" y="0"/>
                </a:lnTo>
                <a:close/>
              </a:path>
            </a:pathLst>
          </a:custGeom>
          <a:solidFill>
            <a:srgbClr val="33CCCC"/>
          </a:solidFill>
        </p:spPr>
        <p:txBody>
          <a:bodyPr wrap="square" lIns="0" tIns="0" rIns="0" bIns="0" rtlCol="0">
            <a:noAutofit/>
          </a:bodyPr>
          <a:lstStyle/>
          <a:p>
            <a:endParaRPr/>
          </a:p>
        </p:txBody>
      </p:sp>
      <p:sp>
        <p:nvSpPr>
          <p:cNvPr id="12" name="object 12"/>
          <p:cNvSpPr/>
          <p:nvPr/>
        </p:nvSpPr>
        <p:spPr>
          <a:xfrm>
            <a:off x="3420871" y="3375164"/>
            <a:ext cx="152615" cy="580885"/>
          </a:xfrm>
          <a:custGeom>
            <a:avLst/>
            <a:gdLst/>
            <a:ahLst/>
            <a:cxnLst/>
            <a:rect l="l" t="t" r="r" b="b"/>
            <a:pathLst>
              <a:path w="152615" h="580885">
                <a:moveTo>
                  <a:pt x="0" y="580885"/>
                </a:moveTo>
                <a:lnTo>
                  <a:pt x="152615" y="580885"/>
                </a:lnTo>
                <a:lnTo>
                  <a:pt x="152615" y="0"/>
                </a:lnTo>
                <a:lnTo>
                  <a:pt x="0" y="0"/>
                </a:lnTo>
                <a:lnTo>
                  <a:pt x="0" y="580885"/>
                </a:lnTo>
                <a:close/>
              </a:path>
            </a:pathLst>
          </a:custGeom>
          <a:solidFill>
            <a:srgbClr val="33CCCC"/>
          </a:solidFill>
        </p:spPr>
        <p:txBody>
          <a:bodyPr wrap="square" lIns="0" tIns="0" rIns="0" bIns="0" rtlCol="0">
            <a:noAutofit/>
          </a:bodyPr>
          <a:lstStyle/>
          <a:p>
            <a:endParaRPr/>
          </a:p>
        </p:txBody>
      </p:sp>
      <p:sp>
        <p:nvSpPr>
          <p:cNvPr id="13" name="object 13"/>
          <p:cNvSpPr/>
          <p:nvPr/>
        </p:nvSpPr>
        <p:spPr>
          <a:xfrm>
            <a:off x="3255009" y="3540137"/>
            <a:ext cx="210134" cy="580885"/>
          </a:xfrm>
          <a:custGeom>
            <a:avLst/>
            <a:gdLst/>
            <a:ahLst/>
            <a:cxnLst/>
            <a:rect l="l" t="t" r="r" b="b"/>
            <a:pathLst>
              <a:path w="210134" h="580885">
                <a:moveTo>
                  <a:pt x="0" y="580885"/>
                </a:moveTo>
                <a:lnTo>
                  <a:pt x="210134" y="580885"/>
                </a:lnTo>
                <a:lnTo>
                  <a:pt x="210134" y="0"/>
                </a:lnTo>
                <a:lnTo>
                  <a:pt x="0" y="0"/>
                </a:lnTo>
                <a:lnTo>
                  <a:pt x="0" y="580885"/>
                </a:lnTo>
                <a:close/>
              </a:path>
            </a:pathLst>
          </a:custGeom>
          <a:solidFill>
            <a:srgbClr val="33CCCC"/>
          </a:solidFill>
        </p:spPr>
        <p:txBody>
          <a:bodyPr wrap="square" lIns="0" tIns="0" rIns="0" bIns="0" rtlCol="0">
            <a:noAutofit/>
          </a:bodyPr>
          <a:lstStyle/>
          <a:p>
            <a:endParaRPr/>
          </a:p>
        </p:txBody>
      </p:sp>
      <p:sp>
        <p:nvSpPr>
          <p:cNvPr id="14" name="object 14"/>
          <p:cNvSpPr/>
          <p:nvPr/>
        </p:nvSpPr>
        <p:spPr>
          <a:xfrm>
            <a:off x="3255009" y="3540137"/>
            <a:ext cx="210134" cy="580885"/>
          </a:xfrm>
          <a:custGeom>
            <a:avLst/>
            <a:gdLst/>
            <a:ahLst/>
            <a:cxnLst/>
            <a:rect l="l" t="t" r="r" b="b"/>
            <a:pathLst>
              <a:path w="210134" h="580885">
                <a:moveTo>
                  <a:pt x="0" y="580885"/>
                </a:moveTo>
                <a:lnTo>
                  <a:pt x="210134" y="580885"/>
                </a:lnTo>
                <a:lnTo>
                  <a:pt x="210134" y="0"/>
                </a:lnTo>
                <a:lnTo>
                  <a:pt x="0" y="0"/>
                </a:lnTo>
                <a:lnTo>
                  <a:pt x="0" y="580885"/>
                </a:lnTo>
                <a:close/>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3252851" y="3370326"/>
            <a:ext cx="331724" cy="174751"/>
          </a:xfrm>
          <a:custGeom>
            <a:avLst/>
            <a:gdLst/>
            <a:ahLst/>
            <a:cxnLst/>
            <a:rect l="l" t="t" r="r" b="b"/>
            <a:pathLst>
              <a:path w="331724" h="174751">
                <a:moveTo>
                  <a:pt x="331724" y="0"/>
                </a:moveTo>
                <a:lnTo>
                  <a:pt x="142112" y="0"/>
                </a:lnTo>
                <a:lnTo>
                  <a:pt x="0" y="174751"/>
                </a:lnTo>
                <a:lnTo>
                  <a:pt x="189484" y="174751"/>
                </a:lnTo>
                <a:lnTo>
                  <a:pt x="331724" y="0"/>
                </a:lnTo>
                <a:close/>
              </a:path>
            </a:pathLst>
          </a:custGeom>
          <a:solidFill>
            <a:srgbClr val="33CCCC"/>
          </a:solidFill>
        </p:spPr>
        <p:txBody>
          <a:bodyPr wrap="square" lIns="0" tIns="0" rIns="0" bIns="0" rtlCol="0">
            <a:noAutofit/>
          </a:bodyPr>
          <a:lstStyle/>
          <a:p>
            <a:endParaRPr/>
          </a:p>
        </p:txBody>
      </p:sp>
      <p:sp>
        <p:nvSpPr>
          <p:cNvPr id="16" name="object 16"/>
          <p:cNvSpPr/>
          <p:nvPr/>
        </p:nvSpPr>
        <p:spPr>
          <a:xfrm>
            <a:off x="3252851" y="3370326"/>
            <a:ext cx="331724" cy="174751"/>
          </a:xfrm>
          <a:custGeom>
            <a:avLst/>
            <a:gdLst/>
            <a:ahLst/>
            <a:cxnLst/>
            <a:rect l="l" t="t" r="r" b="b"/>
            <a:pathLst>
              <a:path w="331724" h="174751">
                <a:moveTo>
                  <a:pt x="0" y="174751"/>
                </a:moveTo>
                <a:lnTo>
                  <a:pt x="142112" y="0"/>
                </a:lnTo>
                <a:lnTo>
                  <a:pt x="331724" y="0"/>
                </a:lnTo>
                <a:lnTo>
                  <a:pt x="189484" y="174751"/>
                </a:lnTo>
                <a:lnTo>
                  <a:pt x="0" y="174751"/>
                </a:lnTo>
                <a:close/>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3584575" y="3382517"/>
            <a:ext cx="0" cy="568579"/>
          </a:xfrm>
          <a:custGeom>
            <a:avLst/>
            <a:gdLst/>
            <a:ahLst/>
            <a:cxnLst/>
            <a:rect l="l" t="t" r="r" b="b"/>
            <a:pathLst>
              <a:path h="568579">
                <a:moveTo>
                  <a:pt x="0" y="0"/>
                </a:moveTo>
                <a:lnTo>
                  <a:pt x="0" y="568579"/>
                </a:lnTo>
              </a:path>
            </a:pathLst>
          </a:custGeom>
          <a:ln w="9525">
            <a:solidFill>
              <a:srgbClr val="000000"/>
            </a:solidFill>
          </a:ln>
        </p:spPr>
        <p:txBody>
          <a:bodyPr wrap="square" lIns="0" tIns="0" rIns="0" bIns="0" rtlCol="0">
            <a:noAutofit/>
          </a:bodyPr>
          <a:lstStyle/>
          <a:p>
            <a:endParaRPr/>
          </a:p>
        </p:txBody>
      </p:sp>
      <p:sp>
        <p:nvSpPr>
          <p:cNvPr id="18" name="object 18"/>
          <p:cNvSpPr/>
          <p:nvPr/>
        </p:nvSpPr>
        <p:spPr>
          <a:xfrm>
            <a:off x="3465195" y="3951096"/>
            <a:ext cx="119379" cy="169925"/>
          </a:xfrm>
          <a:custGeom>
            <a:avLst/>
            <a:gdLst/>
            <a:ahLst/>
            <a:cxnLst/>
            <a:rect l="l" t="t" r="r" b="b"/>
            <a:pathLst>
              <a:path w="119379" h="169925">
                <a:moveTo>
                  <a:pt x="119379" y="0"/>
                </a:moveTo>
                <a:lnTo>
                  <a:pt x="0" y="169925"/>
                </a:lnTo>
              </a:path>
            </a:pathLst>
          </a:custGeom>
          <a:ln w="9525">
            <a:solidFill>
              <a:srgbClr val="000000"/>
            </a:solidFill>
          </a:ln>
        </p:spPr>
        <p:txBody>
          <a:bodyPr wrap="square" lIns="0" tIns="0" rIns="0" bIns="0" rtlCol="0">
            <a:noAutofit/>
          </a:bodyPr>
          <a:lstStyle/>
          <a:p>
            <a:endParaRPr/>
          </a:p>
        </p:txBody>
      </p:sp>
      <p:sp>
        <p:nvSpPr>
          <p:cNvPr id="19" name="object 19"/>
          <p:cNvSpPr/>
          <p:nvPr/>
        </p:nvSpPr>
        <p:spPr>
          <a:xfrm>
            <a:off x="3281553" y="3616350"/>
            <a:ext cx="139357" cy="334746"/>
          </a:xfrm>
          <a:custGeom>
            <a:avLst/>
            <a:gdLst/>
            <a:ahLst/>
            <a:cxnLst/>
            <a:rect l="l" t="t" r="r" b="b"/>
            <a:pathLst>
              <a:path w="139357" h="334746">
                <a:moveTo>
                  <a:pt x="0" y="334746"/>
                </a:moveTo>
                <a:lnTo>
                  <a:pt x="139357" y="334746"/>
                </a:lnTo>
                <a:lnTo>
                  <a:pt x="139357" y="0"/>
                </a:lnTo>
                <a:lnTo>
                  <a:pt x="0" y="0"/>
                </a:lnTo>
                <a:lnTo>
                  <a:pt x="0" y="334746"/>
                </a:lnTo>
                <a:close/>
              </a:path>
            </a:pathLst>
          </a:custGeom>
          <a:solidFill>
            <a:srgbClr val="3333CC"/>
          </a:solidFill>
        </p:spPr>
        <p:txBody>
          <a:bodyPr wrap="square" lIns="0" tIns="0" rIns="0" bIns="0" rtlCol="0">
            <a:noAutofit/>
          </a:bodyPr>
          <a:lstStyle/>
          <a:p>
            <a:endParaRPr/>
          </a:p>
        </p:txBody>
      </p:sp>
      <p:sp>
        <p:nvSpPr>
          <p:cNvPr id="20" name="object 20"/>
          <p:cNvSpPr/>
          <p:nvPr/>
        </p:nvSpPr>
        <p:spPr>
          <a:xfrm>
            <a:off x="3281553" y="3616350"/>
            <a:ext cx="139357" cy="334746"/>
          </a:xfrm>
          <a:custGeom>
            <a:avLst/>
            <a:gdLst/>
            <a:ahLst/>
            <a:cxnLst/>
            <a:rect l="l" t="t" r="r" b="b"/>
            <a:pathLst>
              <a:path w="139357" h="334746">
                <a:moveTo>
                  <a:pt x="0" y="334746"/>
                </a:moveTo>
                <a:lnTo>
                  <a:pt x="139357" y="334746"/>
                </a:lnTo>
                <a:lnTo>
                  <a:pt x="139357" y="0"/>
                </a:lnTo>
                <a:lnTo>
                  <a:pt x="0" y="0"/>
                </a:lnTo>
                <a:lnTo>
                  <a:pt x="0" y="334746"/>
                </a:lnTo>
                <a:close/>
              </a:path>
            </a:pathLst>
          </a:custGeom>
          <a:ln w="9525">
            <a:solidFill>
              <a:srgbClr val="000000"/>
            </a:solidFill>
          </a:ln>
        </p:spPr>
        <p:txBody>
          <a:bodyPr wrap="square" lIns="0" tIns="0" rIns="0" bIns="0" rtlCol="0">
            <a:noAutofit/>
          </a:bodyPr>
          <a:lstStyle/>
          <a:p>
            <a:endParaRPr/>
          </a:p>
        </p:txBody>
      </p:sp>
      <p:sp>
        <p:nvSpPr>
          <p:cNvPr id="21" name="object 21"/>
          <p:cNvSpPr/>
          <p:nvPr/>
        </p:nvSpPr>
        <p:spPr>
          <a:xfrm>
            <a:off x="3301491" y="3717380"/>
            <a:ext cx="106172" cy="118146"/>
          </a:xfrm>
          <a:custGeom>
            <a:avLst/>
            <a:gdLst/>
            <a:ahLst/>
            <a:cxnLst/>
            <a:rect l="l" t="t" r="r" b="b"/>
            <a:pathLst>
              <a:path w="106172" h="118146">
                <a:moveTo>
                  <a:pt x="0" y="118146"/>
                </a:moveTo>
                <a:lnTo>
                  <a:pt x="106172" y="118146"/>
                </a:lnTo>
                <a:lnTo>
                  <a:pt x="106172" y="0"/>
                </a:lnTo>
                <a:lnTo>
                  <a:pt x="0" y="0"/>
                </a:lnTo>
                <a:lnTo>
                  <a:pt x="0" y="118146"/>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3586226" y="3328923"/>
            <a:ext cx="825500" cy="815975"/>
          </a:xfrm>
          <a:prstGeom prst="rect">
            <a:avLst/>
          </a:prstGeom>
          <a:blipFill>
            <a:blip r:embed="rId5" cstate="print"/>
            <a:stretch>
              <a:fillRect/>
            </a:stretch>
          </a:blipFill>
        </p:spPr>
        <p:txBody>
          <a:bodyPr wrap="square" lIns="0" tIns="0" rIns="0" bIns="0" rtlCol="0">
            <a:noAutofit/>
          </a:bodyPr>
          <a:lstStyle/>
          <a:p>
            <a:endParaRPr/>
          </a:p>
        </p:txBody>
      </p:sp>
      <p:sp>
        <p:nvSpPr>
          <p:cNvPr id="23" name="object 23"/>
          <p:cNvSpPr/>
          <p:nvPr/>
        </p:nvSpPr>
        <p:spPr>
          <a:xfrm>
            <a:off x="93662" y="3973448"/>
            <a:ext cx="736600" cy="330200"/>
          </a:xfrm>
          <a:prstGeom prst="rect">
            <a:avLst/>
          </a:prstGeom>
          <a:blipFill>
            <a:blip r:embed="rId4" cstate="print"/>
            <a:stretch>
              <a:fillRect/>
            </a:stretch>
          </a:blipFill>
        </p:spPr>
        <p:txBody>
          <a:bodyPr wrap="square" lIns="0" tIns="0" rIns="0" bIns="0" rtlCol="0">
            <a:noAutofit/>
          </a:bodyPr>
          <a:lstStyle/>
          <a:p>
            <a:endParaRPr/>
          </a:p>
        </p:txBody>
      </p:sp>
      <p:sp>
        <p:nvSpPr>
          <p:cNvPr id="24" name="object 24"/>
          <p:cNvSpPr/>
          <p:nvPr/>
        </p:nvSpPr>
        <p:spPr>
          <a:xfrm>
            <a:off x="4141851" y="3974719"/>
            <a:ext cx="3714750" cy="972185"/>
          </a:xfrm>
          <a:custGeom>
            <a:avLst/>
            <a:gdLst/>
            <a:ahLst/>
            <a:cxnLst/>
            <a:rect l="l" t="t" r="r" b="b"/>
            <a:pathLst>
              <a:path w="3714750" h="972185">
                <a:moveTo>
                  <a:pt x="75995" y="118037"/>
                </a:moveTo>
                <a:lnTo>
                  <a:pt x="43486" y="137932"/>
                </a:lnTo>
                <a:lnTo>
                  <a:pt x="66675" y="175513"/>
                </a:lnTo>
                <a:lnTo>
                  <a:pt x="109474" y="242315"/>
                </a:lnTo>
                <a:lnTo>
                  <a:pt x="153670" y="308355"/>
                </a:lnTo>
                <a:lnTo>
                  <a:pt x="199644" y="372744"/>
                </a:lnTo>
                <a:lnTo>
                  <a:pt x="223393" y="404621"/>
                </a:lnTo>
                <a:lnTo>
                  <a:pt x="247776" y="435863"/>
                </a:lnTo>
                <a:lnTo>
                  <a:pt x="272923" y="466597"/>
                </a:lnTo>
                <a:lnTo>
                  <a:pt x="298831" y="497077"/>
                </a:lnTo>
                <a:lnTo>
                  <a:pt x="325374" y="526668"/>
                </a:lnTo>
                <a:lnTo>
                  <a:pt x="352806" y="555751"/>
                </a:lnTo>
                <a:lnTo>
                  <a:pt x="381126" y="584199"/>
                </a:lnTo>
                <a:lnTo>
                  <a:pt x="410337" y="612012"/>
                </a:lnTo>
                <a:lnTo>
                  <a:pt x="440563" y="638936"/>
                </a:lnTo>
                <a:lnTo>
                  <a:pt x="471804" y="664971"/>
                </a:lnTo>
                <a:lnTo>
                  <a:pt x="504063" y="690371"/>
                </a:lnTo>
                <a:lnTo>
                  <a:pt x="537590" y="714755"/>
                </a:lnTo>
                <a:lnTo>
                  <a:pt x="572135" y="738250"/>
                </a:lnTo>
                <a:lnTo>
                  <a:pt x="607949" y="760729"/>
                </a:lnTo>
                <a:lnTo>
                  <a:pt x="645160" y="782192"/>
                </a:lnTo>
                <a:lnTo>
                  <a:pt x="683640" y="802639"/>
                </a:lnTo>
                <a:lnTo>
                  <a:pt x="723391" y="821816"/>
                </a:lnTo>
                <a:lnTo>
                  <a:pt x="764539" y="840104"/>
                </a:lnTo>
                <a:lnTo>
                  <a:pt x="807212" y="856995"/>
                </a:lnTo>
                <a:lnTo>
                  <a:pt x="851408" y="872616"/>
                </a:lnTo>
                <a:lnTo>
                  <a:pt x="897254" y="886967"/>
                </a:lnTo>
                <a:lnTo>
                  <a:pt x="944499" y="900048"/>
                </a:lnTo>
                <a:lnTo>
                  <a:pt x="994537" y="911986"/>
                </a:lnTo>
                <a:lnTo>
                  <a:pt x="1048258" y="922654"/>
                </a:lnTo>
                <a:lnTo>
                  <a:pt x="1105408" y="932306"/>
                </a:lnTo>
                <a:lnTo>
                  <a:pt x="1165860" y="940815"/>
                </a:lnTo>
                <a:lnTo>
                  <a:pt x="1229106" y="948181"/>
                </a:lnTo>
                <a:lnTo>
                  <a:pt x="1295019" y="954658"/>
                </a:lnTo>
                <a:lnTo>
                  <a:pt x="1363218" y="959865"/>
                </a:lnTo>
                <a:lnTo>
                  <a:pt x="1433702" y="964310"/>
                </a:lnTo>
                <a:lnTo>
                  <a:pt x="1505965" y="967612"/>
                </a:lnTo>
                <a:lnTo>
                  <a:pt x="1579879" y="970025"/>
                </a:lnTo>
                <a:lnTo>
                  <a:pt x="1731010" y="972184"/>
                </a:lnTo>
                <a:lnTo>
                  <a:pt x="1885061" y="970787"/>
                </a:lnTo>
                <a:lnTo>
                  <a:pt x="2039747" y="966215"/>
                </a:lnTo>
                <a:lnTo>
                  <a:pt x="2192909" y="958468"/>
                </a:lnTo>
                <a:lnTo>
                  <a:pt x="2342261" y="947927"/>
                </a:lnTo>
                <a:lnTo>
                  <a:pt x="2414904" y="941577"/>
                </a:lnTo>
                <a:lnTo>
                  <a:pt x="2485771" y="934592"/>
                </a:lnTo>
                <a:lnTo>
                  <a:pt x="2490437" y="934084"/>
                </a:lnTo>
                <a:lnTo>
                  <a:pt x="1730628" y="934084"/>
                </a:lnTo>
                <a:lnTo>
                  <a:pt x="1580388" y="932052"/>
                </a:lnTo>
                <a:lnTo>
                  <a:pt x="1507236" y="929512"/>
                </a:lnTo>
                <a:lnTo>
                  <a:pt x="1435481" y="926210"/>
                </a:lnTo>
                <a:lnTo>
                  <a:pt x="1365631" y="921892"/>
                </a:lnTo>
                <a:lnTo>
                  <a:pt x="1297939" y="916558"/>
                </a:lnTo>
                <a:lnTo>
                  <a:pt x="1232789" y="910208"/>
                </a:lnTo>
                <a:lnTo>
                  <a:pt x="1170304" y="902969"/>
                </a:lnTo>
                <a:lnTo>
                  <a:pt x="1110869" y="894587"/>
                </a:lnTo>
                <a:lnTo>
                  <a:pt x="1054608" y="885062"/>
                </a:lnTo>
                <a:lnTo>
                  <a:pt x="1002029" y="874648"/>
                </a:lnTo>
                <a:lnTo>
                  <a:pt x="953388" y="862964"/>
                </a:lnTo>
                <a:lnTo>
                  <a:pt x="907414" y="850264"/>
                </a:lnTo>
                <a:lnTo>
                  <a:pt x="862838" y="836294"/>
                </a:lnTo>
                <a:lnTo>
                  <a:pt x="820038" y="821054"/>
                </a:lnTo>
                <a:lnTo>
                  <a:pt x="778637" y="804671"/>
                </a:lnTo>
                <a:lnTo>
                  <a:pt x="738759" y="787018"/>
                </a:lnTo>
                <a:lnTo>
                  <a:pt x="700151" y="768349"/>
                </a:lnTo>
                <a:lnTo>
                  <a:pt x="663066" y="748537"/>
                </a:lnTo>
                <a:lnTo>
                  <a:pt x="626999" y="727709"/>
                </a:lnTo>
                <a:lnTo>
                  <a:pt x="592327" y="705992"/>
                </a:lnTo>
                <a:lnTo>
                  <a:pt x="558926" y="683259"/>
                </a:lnTo>
                <a:lnTo>
                  <a:pt x="526541" y="659637"/>
                </a:lnTo>
                <a:lnTo>
                  <a:pt x="495300" y="635126"/>
                </a:lnTo>
                <a:lnTo>
                  <a:pt x="465074" y="609726"/>
                </a:lnTo>
                <a:lnTo>
                  <a:pt x="435737" y="583564"/>
                </a:lnTo>
                <a:lnTo>
                  <a:pt x="407415" y="556640"/>
                </a:lnTo>
                <a:lnTo>
                  <a:pt x="379857" y="528954"/>
                </a:lnTo>
                <a:lnTo>
                  <a:pt x="353187" y="500633"/>
                </a:lnTo>
                <a:lnTo>
                  <a:pt x="327151" y="471550"/>
                </a:lnTo>
                <a:lnTo>
                  <a:pt x="302006" y="441959"/>
                </a:lnTo>
                <a:lnTo>
                  <a:pt x="277368" y="411733"/>
                </a:lnTo>
                <a:lnTo>
                  <a:pt x="253364" y="381126"/>
                </a:lnTo>
                <a:lnTo>
                  <a:pt x="230124" y="350011"/>
                </a:lnTo>
                <a:lnTo>
                  <a:pt x="184658" y="286130"/>
                </a:lnTo>
                <a:lnTo>
                  <a:pt x="141097" y="221106"/>
                </a:lnTo>
                <a:lnTo>
                  <a:pt x="98806" y="154939"/>
                </a:lnTo>
                <a:lnTo>
                  <a:pt x="75995" y="118037"/>
                </a:lnTo>
                <a:close/>
              </a:path>
              <a:path w="3714750" h="972185">
                <a:moveTo>
                  <a:pt x="3392170" y="16382"/>
                </a:moveTo>
                <a:lnTo>
                  <a:pt x="3352927" y="18033"/>
                </a:lnTo>
                <a:lnTo>
                  <a:pt x="3314827" y="22478"/>
                </a:lnTo>
                <a:lnTo>
                  <a:pt x="3261359" y="36321"/>
                </a:lnTo>
                <a:lnTo>
                  <a:pt x="3214116" y="60451"/>
                </a:lnTo>
                <a:lnTo>
                  <a:pt x="3180969" y="91185"/>
                </a:lnTo>
                <a:lnTo>
                  <a:pt x="3160903" y="134746"/>
                </a:lnTo>
                <a:lnTo>
                  <a:pt x="3155759" y="175513"/>
                </a:lnTo>
                <a:lnTo>
                  <a:pt x="3155696" y="198500"/>
                </a:lnTo>
                <a:lnTo>
                  <a:pt x="3157220" y="221614"/>
                </a:lnTo>
                <a:lnTo>
                  <a:pt x="3159759" y="245490"/>
                </a:lnTo>
                <a:lnTo>
                  <a:pt x="3163189" y="270255"/>
                </a:lnTo>
                <a:lnTo>
                  <a:pt x="3167379" y="295782"/>
                </a:lnTo>
                <a:lnTo>
                  <a:pt x="3172079" y="321817"/>
                </a:lnTo>
                <a:lnTo>
                  <a:pt x="3186429" y="402335"/>
                </a:lnTo>
                <a:lnTo>
                  <a:pt x="3194557" y="456945"/>
                </a:lnTo>
                <a:lnTo>
                  <a:pt x="3199638" y="511174"/>
                </a:lnTo>
                <a:lnTo>
                  <a:pt x="3200527" y="537844"/>
                </a:lnTo>
                <a:lnTo>
                  <a:pt x="3200019" y="563879"/>
                </a:lnTo>
                <a:lnTo>
                  <a:pt x="3194304" y="614044"/>
                </a:lnTo>
                <a:lnTo>
                  <a:pt x="3181350" y="660018"/>
                </a:lnTo>
                <a:lnTo>
                  <a:pt x="3159505" y="701928"/>
                </a:lnTo>
                <a:lnTo>
                  <a:pt x="3127375" y="739393"/>
                </a:lnTo>
                <a:lnTo>
                  <a:pt x="3095371" y="764285"/>
                </a:lnTo>
                <a:lnTo>
                  <a:pt x="3055493" y="785875"/>
                </a:lnTo>
                <a:lnTo>
                  <a:pt x="2987421" y="810259"/>
                </a:lnTo>
                <a:lnTo>
                  <a:pt x="2946273" y="821562"/>
                </a:lnTo>
                <a:lnTo>
                  <a:pt x="2900426" y="832738"/>
                </a:lnTo>
                <a:lnTo>
                  <a:pt x="2850515" y="843406"/>
                </a:lnTo>
                <a:lnTo>
                  <a:pt x="2796921" y="853566"/>
                </a:lnTo>
                <a:lnTo>
                  <a:pt x="2739771" y="863218"/>
                </a:lnTo>
                <a:lnTo>
                  <a:pt x="2679192" y="872489"/>
                </a:lnTo>
                <a:lnTo>
                  <a:pt x="2615946" y="881125"/>
                </a:lnTo>
                <a:lnTo>
                  <a:pt x="2550032" y="889253"/>
                </a:lnTo>
                <a:lnTo>
                  <a:pt x="2481706" y="896746"/>
                </a:lnTo>
                <a:lnTo>
                  <a:pt x="2411222" y="903731"/>
                </a:lnTo>
                <a:lnTo>
                  <a:pt x="2339086" y="909954"/>
                </a:lnTo>
                <a:lnTo>
                  <a:pt x="2190241" y="920495"/>
                </a:lnTo>
                <a:lnTo>
                  <a:pt x="2037841" y="928115"/>
                </a:lnTo>
                <a:lnTo>
                  <a:pt x="1883790" y="932814"/>
                </a:lnTo>
                <a:lnTo>
                  <a:pt x="1730628" y="934084"/>
                </a:lnTo>
                <a:lnTo>
                  <a:pt x="2490437" y="934084"/>
                </a:lnTo>
                <a:lnTo>
                  <a:pt x="2554604" y="927099"/>
                </a:lnTo>
                <a:lnTo>
                  <a:pt x="2621026" y="918844"/>
                </a:lnTo>
                <a:lnTo>
                  <a:pt x="2685033" y="910081"/>
                </a:lnTo>
                <a:lnTo>
                  <a:pt x="2746121" y="900810"/>
                </a:lnTo>
                <a:lnTo>
                  <a:pt x="2804032" y="891031"/>
                </a:lnTo>
                <a:lnTo>
                  <a:pt x="2858516" y="880617"/>
                </a:lnTo>
                <a:lnTo>
                  <a:pt x="2909443" y="869695"/>
                </a:lnTo>
                <a:lnTo>
                  <a:pt x="2956432" y="858392"/>
                </a:lnTo>
                <a:lnTo>
                  <a:pt x="2999231" y="846454"/>
                </a:lnTo>
                <a:lnTo>
                  <a:pt x="3037204" y="834008"/>
                </a:lnTo>
                <a:lnTo>
                  <a:pt x="3088004" y="812545"/>
                </a:lnTo>
                <a:lnTo>
                  <a:pt x="3130296" y="786383"/>
                </a:lnTo>
                <a:lnTo>
                  <a:pt x="3164840" y="756030"/>
                </a:lnTo>
                <a:lnTo>
                  <a:pt x="3191764" y="722375"/>
                </a:lnTo>
                <a:lnTo>
                  <a:pt x="3211829" y="685545"/>
                </a:lnTo>
                <a:lnTo>
                  <a:pt x="3225800" y="646429"/>
                </a:lnTo>
                <a:lnTo>
                  <a:pt x="3235959" y="592327"/>
                </a:lnTo>
                <a:lnTo>
                  <a:pt x="3238627" y="536574"/>
                </a:lnTo>
                <a:lnTo>
                  <a:pt x="3237610" y="508253"/>
                </a:lnTo>
                <a:lnTo>
                  <a:pt x="3232277" y="451865"/>
                </a:lnTo>
                <a:lnTo>
                  <a:pt x="3223895" y="395731"/>
                </a:lnTo>
                <a:lnTo>
                  <a:pt x="3214243" y="341502"/>
                </a:lnTo>
                <a:lnTo>
                  <a:pt x="3204972" y="289559"/>
                </a:lnTo>
                <a:lnTo>
                  <a:pt x="3200907" y="264921"/>
                </a:lnTo>
                <a:lnTo>
                  <a:pt x="3197605" y="241553"/>
                </a:lnTo>
                <a:lnTo>
                  <a:pt x="3195193" y="219201"/>
                </a:lnTo>
                <a:lnTo>
                  <a:pt x="3193796" y="198246"/>
                </a:lnTo>
                <a:lnTo>
                  <a:pt x="3193669" y="179069"/>
                </a:lnTo>
                <a:lnTo>
                  <a:pt x="3194812" y="161543"/>
                </a:lnTo>
                <a:lnTo>
                  <a:pt x="3207004" y="120522"/>
                </a:lnTo>
                <a:lnTo>
                  <a:pt x="3234435" y="92709"/>
                </a:lnTo>
                <a:lnTo>
                  <a:pt x="3273298" y="72516"/>
                </a:lnTo>
                <a:lnTo>
                  <a:pt x="3320288" y="60197"/>
                </a:lnTo>
                <a:lnTo>
                  <a:pt x="3373247" y="54990"/>
                </a:lnTo>
                <a:lnTo>
                  <a:pt x="3391789" y="54482"/>
                </a:lnTo>
                <a:lnTo>
                  <a:pt x="3601541" y="54482"/>
                </a:lnTo>
                <a:lnTo>
                  <a:pt x="3603543" y="37776"/>
                </a:lnTo>
                <a:lnTo>
                  <a:pt x="3601974" y="37591"/>
                </a:lnTo>
                <a:lnTo>
                  <a:pt x="3567556" y="32130"/>
                </a:lnTo>
                <a:lnTo>
                  <a:pt x="3549142" y="29463"/>
                </a:lnTo>
                <a:lnTo>
                  <a:pt x="3511169" y="24383"/>
                </a:lnTo>
                <a:lnTo>
                  <a:pt x="3471799" y="20192"/>
                </a:lnTo>
                <a:lnTo>
                  <a:pt x="3432175" y="17398"/>
                </a:lnTo>
                <a:lnTo>
                  <a:pt x="3411981" y="16636"/>
                </a:lnTo>
                <a:lnTo>
                  <a:pt x="3392170" y="16382"/>
                </a:lnTo>
                <a:close/>
              </a:path>
              <a:path w="3714750" h="972185">
                <a:moveTo>
                  <a:pt x="0" y="30479"/>
                </a:moveTo>
                <a:lnTo>
                  <a:pt x="10922" y="157860"/>
                </a:lnTo>
                <a:lnTo>
                  <a:pt x="43486" y="137932"/>
                </a:lnTo>
                <a:lnTo>
                  <a:pt x="33527" y="121792"/>
                </a:lnTo>
                <a:lnTo>
                  <a:pt x="65912" y="101726"/>
                </a:lnTo>
                <a:lnTo>
                  <a:pt x="102647" y="101726"/>
                </a:lnTo>
                <a:lnTo>
                  <a:pt x="108458" y="98170"/>
                </a:lnTo>
                <a:lnTo>
                  <a:pt x="0" y="30479"/>
                </a:lnTo>
                <a:close/>
              </a:path>
              <a:path w="3714750" h="972185">
                <a:moveTo>
                  <a:pt x="65912" y="101726"/>
                </a:moveTo>
                <a:lnTo>
                  <a:pt x="33527" y="121792"/>
                </a:lnTo>
                <a:lnTo>
                  <a:pt x="43486" y="137932"/>
                </a:lnTo>
                <a:lnTo>
                  <a:pt x="75995" y="118037"/>
                </a:lnTo>
                <a:lnTo>
                  <a:pt x="65912" y="101726"/>
                </a:lnTo>
                <a:close/>
              </a:path>
              <a:path w="3714750" h="972185">
                <a:moveTo>
                  <a:pt x="102647" y="101726"/>
                </a:moveTo>
                <a:lnTo>
                  <a:pt x="65912" y="101726"/>
                </a:lnTo>
                <a:lnTo>
                  <a:pt x="75995" y="118037"/>
                </a:lnTo>
                <a:lnTo>
                  <a:pt x="102647" y="101726"/>
                </a:lnTo>
                <a:close/>
              </a:path>
              <a:path w="3714750" h="972185">
                <a:moveTo>
                  <a:pt x="3608070" y="0"/>
                </a:moveTo>
                <a:lnTo>
                  <a:pt x="3603543" y="37776"/>
                </a:lnTo>
                <a:lnTo>
                  <a:pt x="3622548" y="40004"/>
                </a:lnTo>
                <a:lnTo>
                  <a:pt x="3617849" y="77850"/>
                </a:lnTo>
                <a:lnTo>
                  <a:pt x="3598741" y="77850"/>
                </a:lnTo>
                <a:lnTo>
                  <a:pt x="3594480" y="113410"/>
                </a:lnTo>
                <a:lnTo>
                  <a:pt x="3693526" y="77850"/>
                </a:lnTo>
                <a:lnTo>
                  <a:pt x="3617849" y="77850"/>
                </a:lnTo>
                <a:lnTo>
                  <a:pt x="3599020" y="75526"/>
                </a:lnTo>
                <a:lnTo>
                  <a:pt x="3700000" y="75526"/>
                </a:lnTo>
                <a:lnTo>
                  <a:pt x="3714750" y="70230"/>
                </a:lnTo>
                <a:lnTo>
                  <a:pt x="3608070" y="0"/>
                </a:lnTo>
                <a:close/>
              </a:path>
              <a:path w="3714750" h="972185">
                <a:moveTo>
                  <a:pt x="3603543" y="37776"/>
                </a:moveTo>
                <a:lnTo>
                  <a:pt x="3599020" y="75526"/>
                </a:lnTo>
                <a:lnTo>
                  <a:pt x="3617849" y="77850"/>
                </a:lnTo>
                <a:lnTo>
                  <a:pt x="3622548" y="40004"/>
                </a:lnTo>
                <a:lnTo>
                  <a:pt x="3603543" y="37776"/>
                </a:lnTo>
                <a:close/>
              </a:path>
              <a:path w="3714750" h="972185">
                <a:moveTo>
                  <a:pt x="3601541" y="54482"/>
                </a:moveTo>
                <a:lnTo>
                  <a:pt x="3391789" y="54482"/>
                </a:lnTo>
                <a:lnTo>
                  <a:pt x="3410584" y="54736"/>
                </a:lnTo>
                <a:lnTo>
                  <a:pt x="3429507" y="55371"/>
                </a:lnTo>
                <a:lnTo>
                  <a:pt x="3467862" y="58038"/>
                </a:lnTo>
                <a:lnTo>
                  <a:pt x="3506089" y="62102"/>
                </a:lnTo>
                <a:lnTo>
                  <a:pt x="3561715" y="69722"/>
                </a:lnTo>
                <a:lnTo>
                  <a:pt x="3597275" y="75310"/>
                </a:lnTo>
                <a:lnTo>
                  <a:pt x="3599020" y="75526"/>
                </a:lnTo>
                <a:lnTo>
                  <a:pt x="3601541" y="54482"/>
                </a:lnTo>
                <a:close/>
              </a:path>
            </a:pathLst>
          </a:custGeom>
          <a:solidFill>
            <a:srgbClr val="FF0000"/>
          </a:solidFill>
        </p:spPr>
        <p:txBody>
          <a:bodyPr wrap="square" lIns="0" tIns="0" rIns="0" bIns="0" rtlCol="0">
            <a:noAutofit/>
          </a:bodyPr>
          <a:lstStyle/>
          <a:p>
            <a:endParaRPr/>
          </a:p>
        </p:txBody>
      </p:sp>
      <p:sp>
        <p:nvSpPr>
          <p:cNvPr id="25" name="object 25"/>
          <p:cNvSpPr txBox="1"/>
          <p:nvPr/>
        </p:nvSpPr>
        <p:spPr>
          <a:xfrm>
            <a:off x="5197855" y="3909059"/>
            <a:ext cx="1635125" cy="822960"/>
          </a:xfrm>
          <a:prstGeom prst="rect">
            <a:avLst/>
          </a:prstGeom>
        </p:spPr>
        <p:txBody>
          <a:bodyPr vert="horz" wrap="square" lIns="0" tIns="0" rIns="0" bIns="0" rtlCol="0">
            <a:noAutofit/>
          </a:bodyPr>
          <a:lstStyle/>
          <a:p>
            <a:pPr marL="12700" marR="12700" algn="just">
              <a:lnSpc>
                <a:spcPct val="100000"/>
              </a:lnSpc>
            </a:pPr>
            <a:r>
              <a:rPr sz="1800" spc="-15" dirty="0" smtClean="0">
                <a:solidFill>
                  <a:srgbClr val="FF0000"/>
                </a:solidFill>
                <a:latin typeface="Arial"/>
                <a:cs typeface="Arial"/>
              </a:rPr>
              <a:t>1</a:t>
            </a:r>
            <a:r>
              <a:rPr sz="1800" spc="-5" dirty="0" smtClean="0">
                <a:solidFill>
                  <a:srgbClr val="FF0000"/>
                </a:solidFill>
                <a:latin typeface="Arial"/>
                <a:cs typeface="Arial"/>
              </a:rPr>
              <a:t>. </a:t>
            </a:r>
            <a:r>
              <a:rPr sz="1800" spc="0" dirty="0" smtClean="0">
                <a:latin typeface="宋体"/>
                <a:cs typeface="宋体"/>
              </a:rPr>
              <a:t>由</a:t>
            </a:r>
            <a:r>
              <a:rPr sz="1800" spc="-5" dirty="0" smtClean="0">
                <a:latin typeface="Arial"/>
                <a:cs typeface="Arial"/>
              </a:rPr>
              <a:t>N</a:t>
            </a:r>
            <a:r>
              <a:rPr sz="1800" spc="-155" dirty="0" smtClean="0">
                <a:latin typeface="Arial"/>
                <a:cs typeface="Arial"/>
              </a:rPr>
              <a:t>A</a:t>
            </a:r>
            <a:r>
              <a:rPr sz="1800" spc="0" dirty="0" smtClean="0">
                <a:latin typeface="Arial"/>
                <a:cs typeface="Arial"/>
              </a:rPr>
              <a:t>T</a:t>
            </a:r>
            <a:r>
              <a:rPr sz="1800" spc="0" dirty="0" smtClean="0">
                <a:latin typeface="宋体"/>
                <a:cs typeface="宋体"/>
              </a:rPr>
              <a:t>内的主 机发起到中继的 连接</a:t>
            </a:r>
            <a:endParaRPr sz="1800">
              <a:latin typeface="宋体"/>
              <a:cs typeface="宋体"/>
            </a:endParaRPr>
          </a:p>
        </p:txBody>
      </p:sp>
      <p:sp>
        <p:nvSpPr>
          <p:cNvPr id="26" name="object 26"/>
          <p:cNvSpPr txBox="1"/>
          <p:nvPr/>
        </p:nvSpPr>
        <p:spPr>
          <a:xfrm>
            <a:off x="993444" y="3645661"/>
            <a:ext cx="1650364" cy="822325"/>
          </a:xfrm>
          <a:prstGeom prst="rect">
            <a:avLst/>
          </a:prstGeom>
        </p:spPr>
        <p:txBody>
          <a:bodyPr vert="horz" wrap="square" lIns="0" tIns="0" rIns="0" bIns="0" rtlCol="0">
            <a:noAutofit/>
          </a:bodyPr>
          <a:lstStyle/>
          <a:p>
            <a:pPr marL="12700" marR="12700" algn="just">
              <a:lnSpc>
                <a:spcPct val="100000"/>
              </a:lnSpc>
            </a:pPr>
            <a:r>
              <a:rPr sz="1800" spc="-10" dirty="0" smtClean="0">
                <a:solidFill>
                  <a:srgbClr val="FF0000"/>
                </a:solidFill>
                <a:latin typeface="Arial"/>
                <a:cs typeface="Arial"/>
              </a:rPr>
              <a:t>2</a:t>
            </a:r>
            <a:r>
              <a:rPr sz="1800" spc="0" dirty="0" smtClean="0">
                <a:solidFill>
                  <a:srgbClr val="FF0000"/>
                </a:solidFill>
                <a:latin typeface="Arial"/>
                <a:cs typeface="Arial"/>
              </a:rPr>
              <a:t>.</a:t>
            </a:r>
            <a:r>
              <a:rPr sz="1800" spc="-10" dirty="0" smtClean="0">
                <a:solidFill>
                  <a:srgbClr val="FF0000"/>
                </a:solidFill>
                <a:latin typeface="Arial"/>
                <a:cs typeface="Arial"/>
              </a:rPr>
              <a:t> </a:t>
            </a:r>
            <a:r>
              <a:rPr sz="1800" spc="-5" dirty="0" smtClean="0">
                <a:latin typeface="宋体"/>
                <a:cs typeface="宋体"/>
              </a:rPr>
              <a:t>由外部客户端 </a:t>
            </a:r>
            <a:r>
              <a:rPr sz="1800" spc="0" dirty="0" smtClean="0">
                <a:latin typeface="宋体"/>
                <a:cs typeface="宋体"/>
              </a:rPr>
              <a:t>发起的到中继的 连接</a:t>
            </a:r>
            <a:endParaRPr sz="1800">
              <a:latin typeface="宋体"/>
              <a:cs typeface="宋体"/>
            </a:endParaRPr>
          </a:p>
        </p:txBody>
      </p:sp>
      <p:sp>
        <p:nvSpPr>
          <p:cNvPr id="27" name="object 27"/>
          <p:cNvSpPr/>
          <p:nvPr/>
        </p:nvSpPr>
        <p:spPr>
          <a:xfrm>
            <a:off x="1033462" y="4073525"/>
            <a:ext cx="2809557" cy="543560"/>
          </a:xfrm>
          <a:custGeom>
            <a:avLst/>
            <a:gdLst/>
            <a:ahLst/>
            <a:cxnLst/>
            <a:rect l="l" t="t" r="r" b="b"/>
            <a:pathLst>
              <a:path w="2809557" h="543560">
                <a:moveTo>
                  <a:pt x="115392" y="429260"/>
                </a:moveTo>
                <a:lnTo>
                  <a:pt x="0" y="484124"/>
                </a:lnTo>
                <a:lnTo>
                  <a:pt x="113169" y="543560"/>
                </a:lnTo>
                <a:lnTo>
                  <a:pt x="113910" y="505450"/>
                </a:lnTo>
                <a:lnTo>
                  <a:pt x="94856" y="505079"/>
                </a:lnTo>
                <a:lnTo>
                  <a:pt x="95605" y="466979"/>
                </a:lnTo>
                <a:lnTo>
                  <a:pt x="114658" y="466979"/>
                </a:lnTo>
                <a:lnTo>
                  <a:pt x="115392" y="429260"/>
                </a:lnTo>
                <a:close/>
              </a:path>
              <a:path w="2809557" h="543560">
                <a:moveTo>
                  <a:pt x="114651" y="467350"/>
                </a:moveTo>
                <a:lnTo>
                  <a:pt x="113910" y="505450"/>
                </a:lnTo>
                <a:lnTo>
                  <a:pt x="1063434" y="518541"/>
                </a:lnTo>
                <a:lnTo>
                  <a:pt x="1375473" y="516508"/>
                </a:lnTo>
                <a:lnTo>
                  <a:pt x="1563687" y="511556"/>
                </a:lnTo>
                <a:lnTo>
                  <a:pt x="1651063" y="507745"/>
                </a:lnTo>
                <a:lnTo>
                  <a:pt x="1772221" y="500633"/>
                </a:lnTo>
                <a:lnTo>
                  <a:pt x="1846770" y="494792"/>
                </a:lnTo>
                <a:lnTo>
                  <a:pt x="1916493" y="488314"/>
                </a:lnTo>
                <a:lnTo>
                  <a:pt x="1987084" y="480441"/>
                </a:lnTo>
                <a:lnTo>
                  <a:pt x="1063561" y="480441"/>
                </a:lnTo>
                <a:lnTo>
                  <a:pt x="114651" y="467350"/>
                </a:lnTo>
                <a:close/>
              </a:path>
              <a:path w="2809557" h="543560">
                <a:moveTo>
                  <a:pt x="95605" y="466979"/>
                </a:moveTo>
                <a:lnTo>
                  <a:pt x="94856" y="505079"/>
                </a:lnTo>
                <a:lnTo>
                  <a:pt x="113910" y="505450"/>
                </a:lnTo>
                <a:lnTo>
                  <a:pt x="114651" y="467350"/>
                </a:lnTo>
                <a:lnTo>
                  <a:pt x="95605" y="466979"/>
                </a:lnTo>
                <a:close/>
              </a:path>
              <a:path w="2809557" h="543560">
                <a:moveTo>
                  <a:pt x="2738654" y="99138"/>
                </a:moveTo>
                <a:lnTo>
                  <a:pt x="2715323" y="142620"/>
                </a:lnTo>
                <a:lnTo>
                  <a:pt x="2688018" y="181737"/>
                </a:lnTo>
                <a:lnTo>
                  <a:pt x="2653601" y="219201"/>
                </a:lnTo>
                <a:lnTo>
                  <a:pt x="2622740" y="245491"/>
                </a:lnTo>
                <a:lnTo>
                  <a:pt x="2586037" y="270637"/>
                </a:lnTo>
                <a:lnTo>
                  <a:pt x="2543365" y="294131"/>
                </a:lnTo>
                <a:lnTo>
                  <a:pt x="2494216" y="316356"/>
                </a:lnTo>
                <a:lnTo>
                  <a:pt x="2424874" y="344169"/>
                </a:lnTo>
                <a:lnTo>
                  <a:pt x="2388298" y="357124"/>
                </a:lnTo>
                <a:lnTo>
                  <a:pt x="2349690" y="369569"/>
                </a:lnTo>
                <a:lnTo>
                  <a:pt x="2309304" y="381381"/>
                </a:lnTo>
                <a:lnTo>
                  <a:pt x="2266505" y="392683"/>
                </a:lnTo>
                <a:lnTo>
                  <a:pt x="2221293" y="403225"/>
                </a:lnTo>
                <a:lnTo>
                  <a:pt x="2173033" y="413257"/>
                </a:lnTo>
                <a:lnTo>
                  <a:pt x="2094801" y="427100"/>
                </a:lnTo>
                <a:lnTo>
                  <a:pt x="2008314" y="439419"/>
                </a:lnTo>
                <a:lnTo>
                  <a:pt x="1945703" y="446913"/>
                </a:lnTo>
                <a:lnTo>
                  <a:pt x="1843595" y="456819"/>
                </a:lnTo>
                <a:lnTo>
                  <a:pt x="1769681" y="462661"/>
                </a:lnTo>
                <a:lnTo>
                  <a:pt x="1649412" y="469773"/>
                </a:lnTo>
                <a:lnTo>
                  <a:pt x="1562544" y="473456"/>
                </a:lnTo>
                <a:lnTo>
                  <a:pt x="1374965" y="478408"/>
                </a:lnTo>
                <a:lnTo>
                  <a:pt x="1063561" y="480441"/>
                </a:lnTo>
                <a:lnTo>
                  <a:pt x="1987084" y="480441"/>
                </a:lnTo>
                <a:lnTo>
                  <a:pt x="2072322" y="469138"/>
                </a:lnTo>
                <a:lnTo>
                  <a:pt x="2127948" y="460248"/>
                </a:lnTo>
                <a:lnTo>
                  <a:pt x="2205037" y="445769"/>
                </a:lnTo>
                <a:lnTo>
                  <a:pt x="2252789" y="435229"/>
                </a:lnTo>
                <a:lnTo>
                  <a:pt x="2297747" y="424052"/>
                </a:lnTo>
                <a:lnTo>
                  <a:pt x="2340292" y="412242"/>
                </a:lnTo>
                <a:lnTo>
                  <a:pt x="2399982" y="393319"/>
                </a:lnTo>
                <a:lnTo>
                  <a:pt x="2437574" y="379983"/>
                </a:lnTo>
                <a:lnTo>
                  <a:pt x="2473769" y="366141"/>
                </a:lnTo>
                <a:lnTo>
                  <a:pt x="2542984" y="336550"/>
                </a:lnTo>
                <a:lnTo>
                  <a:pt x="2590990" y="312166"/>
                </a:lnTo>
                <a:lnTo>
                  <a:pt x="2632773" y="285495"/>
                </a:lnTo>
                <a:lnTo>
                  <a:pt x="2668714" y="257175"/>
                </a:lnTo>
                <a:lnTo>
                  <a:pt x="2699067" y="227330"/>
                </a:lnTo>
                <a:lnTo>
                  <a:pt x="2732849" y="185293"/>
                </a:lnTo>
                <a:lnTo>
                  <a:pt x="2760027" y="141477"/>
                </a:lnTo>
                <a:lnTo>
                  <a:pt x="2773973" y="113207"/>
                </a:lnTo>
                <a:lnTo>
                  <a:pt x="2738654" y="99138"/>
                </a:lnTo>
                <a:close/>
              </a:path>
              <a:path w="2809557" h="543560">
                <a:moveTo>
                  <a:pt x="114658" y="466979"/>
                </a:moveTo>
                <a:lnTo>
                  <a:pt x="95605" y="466979"/>
                </a:lnTo>
                <a:lnTo>
                  <a:pt x="114651" y="467350"/>
                </a:lnTo>
                <a:lnTo>
                  <a:pt x="114658" y="466979"/>
                </a:lnTo>
                <a:close/>
              </a:path>
              <a:path w="2809557" h="543560">
                <a:moveTo>
                  <a:pt x="2805650" y="81280"/>
                </a:moveTo>
                <a:lnTo>
                  <a:pt x="2745930" y="81280"/>
                </a:lnTo>
                <a:lnTo>
                  <a:pt x="2781236" y="95757"/>
                </a:lnTo>
                <a:lnTo>
                  <a:pt x="2773973" y="113207"/>
                </a:lnTo>
                <a:lnTo>
                  <a:pt x="2809557" y="127381"/>
                </a:lnTo>
                <a:lnTo>
                  <a:pt x="2805650" y="81280"/>
                </a:lnTo>
                <a:close/>
              </a:path>
              <a:path w="2809557" h="543560">
                <a:moveTo>
                  <a:pt x="2745930" y="81280"/>
                </a:moveTo>
                <a:lnTo>
                  <a:pt x="2738654" y="99138"/>
                </a:lnTo>
                <a:lnTo>
                  <a:pt x="2773973" y="113207"/>
                </a:lnTo>
                <a:lnTo>
                  <a:pt x="2781236" y="95757"/>
                </a:lnTo>
                <a:lnTo>
                  <a:pt x="2745930" y="81280"/>
                </a:lnTo>
                <a:close/>
              </a:path>
              <a:path w="2809557" h="543560">
                <a:moveTo>
                  <a:pt x="2798762" y="0"/>
                </a:moveTo>
                <a:lnTo>
                  <a:pt x="2703385" y="85089"/>
                </a:lnTo>
                <a:lnTo>
                  <a:pt x="2738654" y="99138"/>
                </a:lnTo>
                <a:lnTo>
                  <a:pt x="2745930" y="81280"/>
                </a:lnTo>
                <a:lnTo>
                  <a:pt x="2805650" y="81280"/>
                </a:lnTo>
                <a:lnTo>
                  <a:pt x="2798762" y="0"/>
                </a:lnTo>
                <a:close/>
              </a:path>
            </a:pathLst>
          </a:custGeom>
          <a:solidFill>
            <a:srgbClr val="FF0000"/>
          </a:solidFill>
        </p:spPr>
        <p:txBody>
          <a:bodyPr wrap="square" lIns="0" tIns="0" rIns="0" bIns="0" rtlCol="0">
            <a:noAutofit/>
          </a:bodyPr>
          <a:lstStyle/>
          <a:p>
            <a:endParaRPr/>
          </a:p>
        </p:txBody>
      </p:sp>
      <p:sp>
        <p:nvSpPr>
          <p:cNvPr id="28" name="object 28"/>
          <p:cNvSpPr/>
          <p:nvPr/>
        </p:nvSpPr>
        <p:spPr>
          <a:xfrm>
            <a:off x="3778503" y="3683127"/>
            <a:ext cx="404241" cy="434848"/>
          </a:xfrm>
          <a:custGeom>
            <a:avLst/>
            <a:gdLst/>
            <a:ahLst/>
            <a:cxnLst/>
            <a:rect l="l" t="t" r="r" b="b"/>
            <a:pathLst>
              <a:path w="404241" h="434848">
                <a:moveTo>
                  <a:pt x="0" y="310006"/>
                </a:moveTo>
                <a:lnTo>
                  <a:pt x="26670" y="434848"/>
                </a:lnTo>
                <a:lnTo>
                  <a:pt x="102864" y="347472"/>
                </a:lnTo>
                <a:lnTo>
                  <a:pt x="68961" y="347472"/>
                </a:lnTo>
                <a:lnTo>
                  <a:pt x="32131" y="337947"/>
                </a:lnTo>
                <a:lnTo>
                  <a:pt x="36939" y="319549"/>
                </a:lnTo>
                <a:lnTo>
                  <a:pt x="0" y="310006"/>
                </a:lnTo>
                <a:close/>
              </a:path>
              <a:path w="404241" h="434848">
                <a:moveTo>
                  <a:pt x="332028" y="304402"/>
                </a:moveTo>
                <a:lnTo>
                  <a:pt x="296037" y="316738"/>
                </a:lnTo>
                <a:lnTo>
                  <a:pt x="387096" y="406273"/>
                </a:lnTo>
                <a:lnTo>
                  <a:pt x="398445" y="322453"/>
                </a:lnTo>
                <a:lnTo>
                  <a:pt x="338328" y="322453"/>
                </a:lnTo>
                <a:lnTo>
                  <a:pt x="332028" y="304402"/>
                </a:lnTo>
                <a:close/>
              </a:path>
              <a:path w="404241" h="434848">
                <a:moveTo>
                  <a:pt x="36939" y="319549"/>
                </a:moveTo>
                <a:lnTo>
                  <a:pt x="32131" y="337947"/>
                </a:lnTo>
                <a:lnTo>
                  <a:pt x="68961" y="347472"/>
                </a:lnTo>
                <a:lnTo>
                  <a:pt x="73772" y="329064"/>
                </a:lnTo>
                <a:lnTo>
                  <a:pt x="36939" y="319549"/>
                </a:lnTo>
                <a:close/>
              </a:path>
              <a:path w="404241" h="434848">
                <a:moveTo>
                  <a:pt x="73772" y="329064"/>
                </a:moveTo>
                <a:lnTo>
                  <a:pt x="68961" y="347472"/>
                </a:lnTo>
                <a:lnTo>
                  <a:pt x="102864" y="347472"/>
                </a:lnTo>
                <a:lnTo>
                  <a:pt x="110617" y="338581"/>
                </a:lnTo>
                <a:lnTo>
                  <a:pt x="73772" y="329064"/>
                </a:lnTo>
                <a:close/>
              </a:path>
              <a:path w="404241" h="434848">
                <a:moveTo>
                  <a:pt x="200787" y="0"/>
                </a:moveTo>
                <a:lnTo>
                  <a:pt x="191135" y="0"/>
                </a:lnTo>
                <a:lnTo>
                  <a:pt x="189865" y="254"/>
                </a:lnTo>
                <a:lnTo>
                  <a:pt x="184276" y="1270"/>
                </a:lnTo>
                <a:lnTo>
                  <a:pt x="183261" y="1524"/>
                </a:lnTo>
                <a:lnTo>
                  <a:pt x="182118" y="1778"/>
                </a:lnTo>
                <a:lnTo>
                  <a:pt x="175513" y="4191"/>
                </a:lnTo>
                <a:lnTo>
                  <a:pt x="144907" y="29972"/>
                </a:lnTo>
                <a:lnTo>
                  <a:pt x="121412" y="67564"/>
                </a:lnTo>
                <a:lnTo>
                  <a:pt x="105029" y="103378"/>
                </a:lnTo>
                <a:lnTo>
                  <a:pt x="89154" y="145034"/>
                </a:lnTo>
                <a:lnTo>
                  <a:pt x="68453" y="208406"/>
                </a:lnTo>
                <a:lnTo>
                  <a:pt x="48006" y="278511"/>
                </a:lnTo>
                <a:lnTo>
                  <a:pt x="37973" y="315595"/>
                </a:lnTo>
                <a:lnTo>
                  <a:pt x="36939" y="319549"/>
                </a:lnTo>
                <a:lnTo>
                  <a:pt x="73772" y="329064"/>
                </a:lnTo>
                <a:lnTo>
                  <a:pt x="74803" y="325120"/>
                </a:lnTo>
                <a:lnTo>
                  <a:pt x="84709" y="288417"/>
                </a:lnTo>
                <a:lnTo>
                  <a:pt x="104901" y="219329"/>
                </a:lnTo>
                <a:lnTo>
                  <a:pt x="120015" y="172085"/>
                </a:lnTo>
                <a:lnTo>
                  <a:pt x="135255" y="130302"/>
                </a:lnTo>
                <a:lnTo>
                  <a:pt x="150622" y="94615"/>
                </a:lnTo>
                <a:lnTo>
                  <a:pt x="170687" y="59055"/>
                </a:lnTo>
                <a:lnTo>
                  <a:pt x="189207" y="40005"/>
                </a:lnTo>
                <a:lnTo>
                  <a:pt x="188849" y="40005"/>
                </a:lnTo>
                <a:lnTo>
                  <a:pt x="191291" y="38735"/>
                </a:lnTo>
                <a:lnTo>
                  <a:pt x="192024" y="38354"/>
                </a:lnTo>
                <a:lnTo>
                  <a:pt x="192622" y="38354"/>
                </a:lnTo>
                <a:lnTo>
                  <a:pt x="193914" y="37992"/>
                </a:lnTo>
                <a:lnTo>
                  <a:pt x="193040" y="37973"/>
                </a:lnTo>
                <a:lnTo>
                  <a:pt x="194327" y="37876"/>
                </a:lnTo>
                <a:lnTo>
                  <a:pt x="194944" y="37846"/>
                </a:lnTo>
                <a:lnTo>
                  <a:pt x="195661" y="37798"/>
                </a:lnTo>
                <a:lnTo>
                  <a:pt x="194818" y="37592"/>
                </a:lnTo>
                <a:lnTo>
                  <a:pt x="254427" y="37592"/>
                </a:lnTo>
                <a:lnTo>
                  <a:pt x="247904" y="29591"/>
                </a:lnTo>
                <a:lnTo>
                  <a:pt x="217932" y="5206"/>
                </a:lnTo>
                <a:lnTo>
                  <a:pt x="203454" y="508"/>
                </a:lnTo>
                <a:lnTo>
                  <a:pt x="202184" y="127"/>
                </a:lnTo>
                <a:lnTo>
                  <a:pt x="200787" y="0"/>
                </a:lnTo>
                <a:close/>
              </a:path>
              <a:path w="404241" h="434848">
                <a:moveTo>
                  <a:pt x="368120" y="292033"/>
                </a:moveTo>
                <a:lnTo>
                  <a:pt x="332028" y="304402"/>
                </a:lnTo>
                <a:lnTo>
                  <a:pt x="338328" y="322453"/>
                </a:lnTo>
                <a:lnTo>
                  <a:pt x="374269" y="310006"/>
                </a:lnTo>
                <a:lnTo>
                  <a:pt x="368120" y="292033"/>
                </a:lnTo>
                <a:close/>
              </a:path>
              <a:path w="404241" h="434848">
                <a:moveTo>
                  <a:pt x="404241" y="279654"/>
                </a:moveTo>
                <a:lnTo>
                  <a:pt x="368120" y="292033"/>
                </a:lnTo>
                <a:lnTo>
                  <a:pt x="374269" y="310006"/>
                </a:lnTo>
                <a:lnTo>
                  <a:pt x="338328" y="322453"/>
                </a:lnTo>
                <a:lnTo>
                  <a:pt x="398445" y="322453"/>
                </a:lnTo>
                <a:lnTo>
                  <a:pt x="404241" y="279654"/>
                </a:lnTo>
                <a:close/>
              </a:path>
              <a:path w="404241" h="434848">
                <a:moveTo>
                  <a:pt x="199009" y="38616"/>
                </a:moveTo>
                <a:lnTo>
                  <a:pt x="230250" y="69087"/>
                </a:lnTo>
                <a:lnTo>
                  <a:pt x="252857" y="107823"/>
                </a:lnTo>
                <a:lnTo>
                  <a:pt x="270566" y="145034"/>
                </a:lnTo>
                <a:lnTo>
                  <a:pt x="294767" y="203073"/>
                </a:lnTo>
                <a:lnTo>
                  <a:pt x="319405" y="268605"/>
                </a:lnTo>
                <a:lnTo>
                  <a:pt x="332028" y="304402"/>
                </a:lnTo>
                <a:lnTo>
                  <a:pt x="368120" y="292033"/>
                </a:lnTo>
                <a:lnTo>
                  <a:pt x="355092" y="255524"/>
                </a:lnTo>
                <a:lnTo>
                  <a:pt x="330200" y="188975"/>
                </a:lnTo>
                <a:lnTo>
                  <a:pt x="311404" y="143383"/>
                </a:lnTo>
                <a:lnTo>
                  <a:pt x="305308" y="129159"/>
                </a:lnTo>
                <a:lnTo>
                  <a:pt x="286512" y="89916"/>
                </a:lnTo>
                <a:lnTo>
                  <a:pt x="267588" y="56515"/>
                </a:lnTo>
                <a:lnTo>
                  <a:pt x="255456" y="38989"/>
                </a:lnTo>
                <a:lnTo>
                  <a:pt x="200533" y="38989"/>
                </a:lnTo>
                <a:lnTo>
                  <a:pt x="199009" y="38616"/>
                </a:lnTo>
                <a:close/>
              </a:path>
              <a:path w="404241" h="434848">
                <a:moveTo>
                  <a:pt x="191424" y="38705"/>
                </a:moveTo>
                <a:lnTo>
                  <a:pt x="191291" y="38735"/>
                </a:lnTo>
                <a:lnTo>
                  <a:pt x="188849" y="40005"/>
                </a:lnTo>
                <a:lnTo>
                  <a:pt x="189900" y="39598"/>
                </a:lnTo>
                <a:lnTo>
                  <a:pt x="191424" y="38705"/>
                </a:lnTo>
                <a:close/>
              </a:path>
              <a:path w="404241" h="434848">
                <a:moveTo>
                  <a:pt x="189900" y="39598"/>
                </a:moveTo>
                <a:lnTo>
                  <a:pt x="188849" y="40005"/>
                </a:lnTo>
                <a:lnTo>
                  <a:pt x="189207" y="40005"/>
                </a:lnTo>
                <a:lnTo>
                  <a:pt x="189900" y="39598"/>
                </a:lnTo>
                <a:close/>
              </a:path>
              <a:path w="404241" h="434848">
                <a:moveTo>
                  <a:pt x="192913" y="38434"/>
                </a:moveTo>
                <a:lnTo>
                  <a:pt x="191424" y="38705"/>
                </a:lnTo>
                <a:lnTo>
                  <a:pt x="189900" y="39598"/>
                </a:lnTo>
                <a:lnTo>
                  <a:pt x="192913" y="38434"/>
                </a:lnTo>
                <a:close/>
              </a:path>
              <a:path w="404241" h="434848">
                <a:moveTo>
                  <a:pt x="197731" y="38077"/>
                </a:moveTo>
                <a:lnTo>
                  <a:pt x="199009" y="38616"/>
                </a:lnTo>
                <a:lnTo>
                  <a:pt x="200533" y="38989"/>
                </a:lnTo>
                <a:lnTo>
                  <a:pt x="197802" y="38078"/>
                </a:lnTo>
                <a:close/>
              </a:path>
              <a:path w="404241" h="434848">
                <a:moveTo>
                  <a:pt x="254531" y="37718"/>
                </a:moveTo>
                <a:lnTo>
                  <a:pt x="196850" y="37718"/>
                </a:lnTo>
                <a:lnTo>
                  <a:pt x="196415" y="37798"/>
                </a:lnTo>
                <a:lnTo>
                  <a:pt x="198755" y="38100"/>
                </a:lnTo>
                <a:lnTo>
                  <a:pt x="197865" y="38100"/>
                </a:lnTo>
                <a:lnTo>
                  <a:pt x="200533" y="38989"/>
                </a:lnTo>
                <a:lnTo>
                  <a:pt x="255456" y="38989"/>
                </a:lnTo>
                <a:lnTo>
                  <a:pt x="254817" y="38100"/>
                </a:lnTo>
                <a:lnTo>
                  <a:pt x="198755" y="38100"/>
                </a:lnTo>
                <a:lnTo>
                  <a:pt x="197802" y="38078"/>
                </a:lnTo>
                <a:lnTo>
                  <a:pt x="254802" y="38078"/>
                </a:lnTo>
                <a:lnTo>
                  <a:pt x="254531" y="37718"/>
                </a:lnTo>
                <a:close/>
              </a:path>
              <a:path w="404241" h="434848">
                <a:moveTo>
                  <a:pt x="191476" y="38674"/>
                </a:moveTo>
                <a:lnTo>
                  <a:pt x="191307" y="38726"/>
                </a:lnTo>
                <a:lnTo>
                  <a:pt x="191476" y="38674"/>
                </a:lnTo>
                <a:close/>
              </a:path>
              <a:path w="404241" h="434848">
                <a:moveTo>
                  <a:pt x="192024" y="38354"/>
                </a:moveTo>
                <a:lnTo>
                  <a:pt x="191325" y="38717"/>
                </a:lnTo>
                <a:lnTo>
                  <a:pt x="191476" y="38674"/>
                </a:lnTo>
                <a:lnTo>
                  <a:pt x="192024" y="38354"/>
                </a:lnTo>
                <a:close/>
              </a:path>
              <a:path w="404241" h="434848">
                <a:moveTo>
                  <a:pt x="193914" y="37992"/>
                </a:moveTo>
                <a:lnTo>
                  <a:pt x="191476" y="38674"/>
                </a:lnTo>
                <a:lnTo>
                  <a:pt x="192913" y="38434"/>
                </a:lnTo>
                <a:lnTo>
                  <a:pt x="194050" y="37995"/>
                </a:lnTo>
                <a:lnTo>
                  <a:pt x="193914" y="37992"/>
                </a:lnTo>
                <a:close/>
              </a:path>
              <a:path w="404241" h="434848">
                <a:moveTo>
                  <a:pt x="192622" y="38354"/>
                </a:moveTo>
                <a:lnTo>
                  <a:pt x="192024" y="38354"/>
                </a:lnTo>
                <a:lnTo>
                  <a:pt x="191476" y="38674"/>
                </a:lnTo>
                <a:lnTo>
                  <a:pt x="192622" y="38354"/>
                </a:lnTo>
                <a:close/>
              </a:path>
              <a:path w="404241" h="434848">
                <a:moveTo>
                  <a:pt x="196710" y="38054"/>
                </a:moveTo>
                <a:lnTo>
                  <a:pt x="199009" y="38616"/>
                </a:lnTo>
                <a:lnTo>
                  <a:pt x="197731" y="38077"/>
                </a:lnTo>
                <a:lnTo>
                  <a:pt x="196710" y="38054"/>
                </a:lnTo>
                <a:close/>
              </a:path>
              <a:path w="404241" h="434848">
                <a:moveTo>
                  <a:pt x="194050" y="37995"/>
                </a:moveTo>
                <a:lnTo>
                  <a:pt x="192913" y="38434"/>
                </a:lnTo>
                <a:lnTo>
                  <a:pt x="195190" y="38020"/>
                </a:lnTo>
                <a:lnTo>
                  <a:pt x="194050" y="37995"/>
                </a:lnTo>
                <a:close/>
              </a:path>
              <a:path w="404241" h="434848">
                <a:moveTo>
                  <a:pt x="197770" y="37973"/>
                </a:moveTo>
                <a:lnTo>
                  <a:pt x="197485" y="37973"/>
                </a:lnTo>
                <a:lnTo>
                  <a:pt x="197802" y="38078"/>
                </a:lnTo>
                <a:lnTo>
                  <a:pt x="198755" y="38100"/>
                </a:lnTo>
                <a:lnTo>
                  <a:pt x="197770" y="37973"/>
                </a:lnTo>
                <a:close/>
              </a:path>
              <a:path w="404241" h="434848">
                <a:moveTo>
                  <a:pt x="197485" y="37973"/>
                </a:moveTo>
                <a:lnTo>
                  <a:pt x="197678" y="38054"/>
                </a:lnTo>
                <a:lnTo>
                  <a:pt x="197485" y="37973"/>
                </a:lnTo>
                <a:close/>
              </a:path>
              <a:path w="404241" h="434848">
                <a:moveTo>
                  <a:pt x="196415" y="37798"/>
                </a:moveTo>
                <a:lnTo>
                  <a:pt x="196151" y="37846"/>
                </a:lnTo>
                <a:lnTo>
                  <a:pt x="196710" y="38054"/>
                </a:lnTo>
                <a:lnTo>
                  <a:pt x="197731" y="38077"/>
                </a:lnTo>
                <a:lnTo>
                  <a:pt x="197485" y="37973"/>
                </a:lnTo>
                <a:lnTo>
                  <a:pt x="197770" y="37973"/>
                </a:lnTo>
                <a:lnTo>
                  <a:pt x="196415" y="37798"/>
                </a:lnTo>
                <a:close/>
              </a:path>
              <a:path w="404241" h="434848">
                <a:moveTo>
                  <a:pt x="195982" y="37876"/>
                </a:moveTo>
                <a:lnTo>
                  <a:pt x="195190" y="38020"/>
                </a:lnTo>
                <a:lnTo>
                  <a:pt x="196710" y="38054"/>
                </a:lnTo>
                <a:lnTo>
                  <a:pt x="195982" y="37876"/>
                </a:lnTo>
                <a:close/>
              </a:path>
              <a:path w="404241" h="434848">
                <a:moveTo>
                  <a:pt x="195661" y="37798"/>
                </a:moveTo>
                <a:lnTo>
                  <a:pt x="194321" y="37890"/>
                </a:lnTo>
                <a:lnTo>
                  <a:pt x="194050" y="37995"/>
                </a:lnTo>
                <a:lnTo>
                  <a:pt x="195190" y="38020"/>
                </a:lnTo>
                <a:lnTo>
                  <a:pt x="195907" y="37890"/>
                </a:lnTo>
                <a:lnTo>
                  <a:pt x="195661" y="37798"/>
                </a:lnTo>
                <a:close/>
              </a:path>
              <a:path w="404241" h="434848">
                <a:moveTo>
                  <a:pt x="194331" y="37886"/>
                </a:moveTo>
                <a:lnTo>
                  <a:pt x="193914" y="37992"/>
                </a:lnTo>
                <a:lnTo>
                  <a:pt x="194050" y="37995"/>
                </a:lnTo>
                <a:lnTo>
                  <a:pt x="194331" y="37886"/>
                </a:lnTo>
                <a:close/>
              </a:path>
              <a:path w="404241" h="434848">
                <a:moveTo>
                  <a:pt x="194278" y="37890"/>
                </a:moveTo>
                <a:lnTo>
                  <a:pt x="193040" y="37973"/>
                </a:lnTo>
                <a:lnTo>
                  <a:pt x="193914" y="37992"/>
                </a:lnTo>
                <a:lnTo>
                  <a:pt x="194278" y="37890"/>
                </a:lnTo>
                <a:close/>
              </a:path>
              <a:path w="404241" h="434848">
                <a:moveTo>
                  <a:pt x="194944" y="37846"/>
                </a:moveTo>
                <a:lnTo>
                  <a:pt x="194437" y="37846"/>
                </a:lnTo>
                <a:lnTo>
                  <a:pt x="194944" y="37846"/>
                </a:lnTo>
                <a:close/>
              </a:path>
              <a:path w="404241" h="434848">
                <a:moveTo>
                  <a:pt x="196159" y="37765"/>
                </a:moveTo>
                <a:lnTo>
                  <a:pt x="195661" y="37798"/>
                </a:lnTo>
                <a:lnTo>
                  <a:pt x="195982" y="37876"/>
                </a:lnTo>
                <a:lnTo>
                  <a:pt x="196415" y="37798"/>
                </a:lnTo>
                <a:lnTo>
                  <a:pt x="196159" y="37765"/>
                </a:lnTo>
                <a:close/>
              </a:path>
              <a:path w="404241" h="434848">
                <a:moveTo>
                  <a:pt x="194818" y="37592"/>
                </a:moveTo>
                <a:lnTo>
                  <a:pt x="195663" y="37798"/>
                </a:lnTo>
                <a:lnTo>
                  <a:pt x="196159" y="37765"/>
                </a:lnTo>
                <a:lnTo>
                  <a:pt x="194818" y="37592"/>
                </a:lnTo>
                <a:close/>
              </a:path>
              <a:path w="404241" h="434848">
                <a:moveTo>
                  <a:pt x="196850" y="37718"/>
                </a:moveTo>
                <a:lnTo>
                  <a:pt x="196159" y="37765"/>
                </a:lnTo>
                <a:lnTo>
                  <a:pt x="196415" y="37798"/>
                </a:lnTo>
                <a:lnTo>
                  <a:pt x="196850" y="37718"/>
                </a:lnTo>
                <a:close/>
              </a:path>
              <a:path w="404241" h="434848">
                <a:moveTo>
                  <a:pt x="254427" y="37592"/>
                </a:moveTo>
                <a:lnTo>
                  <a:pt x="194818" y="37592"/>
                </a:lnTo>
                <a:lnTo>
                  <a:pt x="196159" y="37765"/>
                </a:lnTo>
                <a:lnTo>
                  <a:pt x="196850" y="37718"/>
                </a:lnTo>
                <a:lnTo>
                  <a:pt x="254531" y="37718"/>
                </a:lnTo>
                <a:close/>
              </a:path>
            </a:pathLst>
          </a:custGeom>
          <a:solidFill>
            <a:srgbClr val="FF0000"/>
          </a:solidFill>
        </p:spPr>
        <p:txBody>
          <a:bodyPr wrap="square" lIns="0" tIns="0" rIns="0" bIns="0" rtlCol="0">
            <a:noAutofit/>
          </a:bodyPr>
          <a:lstStyle/>
          <a:p>
            <a:endParaRPr/>
          </a:p>
        </p:txBody>
      </p:sp>
      <p:sp>
        <p:nvSpPr>
          <p:cNvPr id="29" name="object 29"/>
          <p:cNvSpPr txBox="1"/>
          <p:nvPr/>
        </p:nvSpPr>
        <p:spPr>
          <a:xfrm>
            <a:off x="3265423" y="4626864"/>
            <a:ext cx="1421765" cy="285115"/>
          </a:xfrm>
          <a:prstGeom prst="rect">
            <a:avLst/>
          </a:prstGeom>
        </p:spPr>
        <p:txBody>
          <a:bodyPr vert="horz" wrap="square" lIns="0" tIns="0" rIns="0" bIns="0" rtlCol="0">
            <a:noAutofit/>
          </a:bodyPr>
          <a:lstStyle/>
          <a:p>
            <a:pPr marL="12700">
              <a:lnSpc>
                <a:spcPct val="100000"/>
              </a:lnSpc>
            </a:pPr>
            <a:r>
              <a:rPr sz="1800" spc="-15" dirty="0" smtClean="0">
                <a:solidFill>
                  <a:srgbClr val="FF0000"/>
                </a:solidFill>
                <a:latin typeface="Arial"/>
                <a:cs typeface="Arial"/>
              </a:rPr>
              <a:t>3</a:t>
            </a:r>
            <a:r>
              <a:rPr sz="1800" spc="-5" dirty="0" smtClean="0">
                <a:solidFill>
                  <a:srgbClr val="FF0000"/>
                </a:solidFill>
                <a:latin typeface="Arial"/>
                <a:cs typeface="Arial"/>
              </a:rPr>
              <a:t>. </a:t>
            </a:r>
            <a:r>
              <a:rPr sz="1800" spc="0" dirty="0" smtClean="0">
                <a:latin typeface="宋体"/>
                <a:cs typeface="宋体"/>
              </a:rPr>
              <a:t>建立起中继</a:t>
            </a:r>
            <a:endParaRPr sz="1800">
              <a:latin typeface="宋体"/>
              <a:cs typeface="宋体"/>
            </a:endParaRPr>
          </a:p>
        </p:txBody>
      </p:sp>
      <p:sp>
        <p:nvSpPr>
          <p:cNvPr id="30" name="TextBox 29"/>
          <p:cNvSpPr txBox="1"/>
          <p:nvPr/>
        </p:nvSpPr>
        <p:spPr>
          <a:xfrm>
            <a:off x="535940" y="304800"/>
            <a:ext cx="6322060" cy="707886"/>
          </a:xfrm>
          <a:prstGeom prst="rect">
            <a:avLst/>
          </a:prstGeom>
          <a:noFill/>
        </p:spPr>
        <p:txBody>
          <a:bodyPr wrap="square" rtlCol="0">
            <a:spAutoFit/>
          </a:bodyPr>
          <a:lstStyle/>
          <a:p>
            <a:r>
              <a:rPr lang="en-US" altLang="zh-CN" sz="4000" dirty="0"/>
              <a:t>NAT </a:t>
            </a:r>
            <a:r>
              <a:rPr lang="zh-CN" altLang="en-US" sz="4000" dirty="0"/>
              <a:t>穿越问题 </a:t>
            </a:r>
          </a:p>
        </p:txBody>
      </p:sp>
    </p:spTree>
    <p:extLst>
      <p:ext uri="{BB962C8B-B14F-4D97-AF65-F5344CB8AC3E}">
        <p14:creationId xmlns:p14="http://schemas.microsoft.com/office/powerpoint/2010/main" val="347406424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51816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3</a:t>
            </a:r>
            <a:r>
              <a:rPr lang="zh-CN" altLang="en-US" sz="2400" dirty="0" smtClean="0">
                <a:latin typeface="STXingkai" charset="-122"/>
                <a:ea typeface="STXingkai" charset="-122"/>
                <a:cs typeface="STXingkai" charset="-122"/>
              </a:rPr>
              <a:t>、划分子网和构造超网</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4</a:t>
            </a:r>
            <a:r>
              <a:rPr lang="zh-CN" altLang="en-US" sz="2400" dirty="0" smtClean="0">
                <a:latin typeface="STXingkai" charset="-122"/>
                <a:ea typeface="STXingkai" charset="-122"/>
                <a:cs typeface="STXingkai" charset="-122"/>
              </a:rPr>
              <a:t>、网络控制报文协议</a:t>
            </a:r>
            <a:r>
              <a:rPr lang="en-US" altLang="zh-CN" sz="2400" dirty="0" smtClean="0">
                <a:latin typeface="STXingkai" charset="-122"/>
                <a:ea typeface="STXingkai" charset="-122"/>
                <a:cs typeface="STXingkai" charset="-122"/>
              </a:rPr>
              <a:t>ICNMP</a:t>
            </a: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5</a:t>
            </a:r>
            <a:r>
              <a:rPr lang="zh-CN" altLang="en-US" sz="2400" dirty="0" smtClean="0">
                <a:latin typeface="STXingkai" charset="-122"/>
                <a:ea typeface="STXingkai" charset="-122"/>
                <a:cs typeface="STXingkai" charset="-122"/>
              </a:rPr>
              <a:t>、因特网的路由选择协议</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6</a:t>
            </a:r>
            <a:r>
              <a:rPr lang="zh-CN" altLang="en-US" sz="2400" dirty="0" smtClean="0">
                <a:latin typeface="STXingkai" charset="-122"/>
                <a:ea typeface="STXingkai" charset="-122"/>
                <a:cs typeface="STXingkai" charset="-122"/>
              </a:rPr>
              <a:t>、</a:t>
            </a:r>
            <a:r>
              <a:rPr lang="en-US" altLang="zh-CN" sz="2400" dirty="0" smtClean="0">
                <a:latin typeface="STXingkai" charset="-122"/>
                <a:ea typeface="STXingkai" charset="-122"/>
                <a:cs typeface="STXingkai" charset="-122"/>
              </a:rPr>
              <a:t>IPV6</a:t>
            </a:r>
          </a:p>
          <a:p>
            <a:pPr marL="0" indent="0" defTabSz="914400" eaLnBrk="1" fontAlgn="auto" hangingPunct="1">
              <a:spcBef>
                <a:spcPts val="0"/>
              </a:spcBef>
              <a:spcAft>
                <a:spcPts val="0"/>
              </a:spcAft>
              <a:buNone/>
            </a:pPr>
            <a:r>
              <a:rPr lang="en-US" altLang="zh-CN" sz="2400" dirty="0" smtClean="0">
                <a:latin typeface="STXingkai" charset="-122"/>
                <a:ea typeface="STXingkai" charset="-122"/>
                <a:cs typeface="STXingkai" charset="-122"/>
              </a:rPr>
              <a:t>7</a:t>
            </a:r>
            <a:r>
              <a:rPr lang="zh-CN" altLang="en-US" sz="2400" dirty="0" smtClean="0">
                <a:latin typeface="STXingkai" charset="-122"/>
                <a:ea typeface="STXingkai" charset="-122"/>
                <a:cs typeface="STXingkai" charset="-122"/>
              </a:rPr>
              <a:t>、</a:t>
            </a:r>
            <a:r>
              <a:rPr lang="en-US" altLang="zh-CN" sz="2400" dirty="0" err="1">
                <a:latin typeface="STXingkai" charset="-122"/>
                <a:ea typeface="STXingkai" charset="-122"/>
                <a:cs typeface="STXingkai" charset="-122"/>
              </a:rPr>
              <a:t>Ip</a:t>
            </a:r>
            <a:r>
              <a:rPr lang="zh-CN" altLang="en-US" sz="2400" dirty="0">
                <a:latin typeface="STXingkai" charset="-122"/>
                <a:ea typeface="STXingkai" charset="-122"/>
                <a:cs typeface="STXingkai" charset="-122"/>
              </a:rPr>
              <a:t>多播：什么</a:t>
            </a:r>
            <a:r>
              <a:rPr lang="zh-CN" altLang="en-US" sz="2400" dirty="0" smtClean="0">
                <a:latin typeface="STXingkai" charset="-122"/>
                <a:ea typeface="STXingkai" charset="-122"/>
                <a:cs typeface="STXingkai" charset="-122"/>
              </a:rPr>
              <a:t>是</a:t>
            </a:r>
            <a:r>
              <a:rPr lang="zh-CN" altLang="en-US" sz="2400" dirty="0">
                <a:latin typeface="STXingkai" charset="-122"/>
                <a:ea typeface="STXingkai" charset="-122"/>
                <a:cs typeface="STXingkai" charset="-122"/>
              </a:rPr>
              <a:t>多播？多播的优点？什么是广播？广播</a:t>
            </a:r>
            <a:r>
              <a:rPr lang="en-US" altLang="zh-CN" sz="2400" dirty="0">
                <a:latin typeface="STXingkai" charset="-122"/>
                <a:ea typeface="STXingkai" charset="-122"/>
                <a:cs typeface="STXingkai" charset="-122"/>
              </a:rPr>
              <a:t>VS.</a:t>
            </a:r>
            <a:r>
              <a:rPr lang="zh-CN" altLang="en-US" sz="2400" dirty="0">
                <a:latin typeface="STXingkai" charset="-122"/>
                <a:ea typeface="STXingkai" charset="-122"/>
                <a:cs typeface="STXingkai" charset="-122"/>
              </a:rPr>
              <a:t>多播，广播导致问题及解决办法？广播如何选路</a:t>
            </a:r>
            <a:r>
              <a:rPr lang="zh-CN" altLang="en-US" sz="2400" dirty="0" smtClean="0">
                <a:latin typeface="STXingkai" charset="-122"/>
                <a:ea typeface="STXingkai" charset="-122"/>
                <a:cs typeface="STXingkai" charset="-122"/>
              </a:rPr>
              <a:t>？</a:t>
            </a:r>
            <a:endParaRPr lang="en-US" altLang="zh-CN" sz="2400" dirty="0" smtClean="0">
              <a:latin typeface="STXingkai" charset="-122"/>
              <a:ea typeface="STXingkai" charset="-122"/>
              <a:cs typeface="STXingkai" charset="-122"/>
            </a:endParaRPr>
          </a:p>
          <a:p>
            <a:pPr marL="0" indent="0" defTabSz="914400" eaLnBrk="1" fontAlgn="auto" hangingPunct="1">
              <a:spcBef>
                <a:spcPts val="0"/>
              </a:spcBef>
              <a:spcAft>
                <a:spcPts val="0"/>
              </a:spcAft>
              <a:buNone/>
            </a:pPr>
            <a:r>
              <a:rPr lang="en-US" altLang="zh-CN" sz="2400" dirty="0" smtClean="0">
                <a:latin typeface="STXingkai" charset="-122"/>
                <a:ea typeface="STXingkai" charset="-122"/>
                <a:cs typeface="STXingkai" charset="-122"/>
              </a:rPr>
              <a:t>8</a:t>
            </a:r>
            <a:r>
              <a:rPr lang="zh-CN" altLang="en-US" sz="2400" dirty="0" smtClean="0">
                <a:latin typeface="STXingkai" charset="-122"/>
                <a:ea typeface="STXingkai" charset="-122"/>
                <a:cs typeface="STXingkai" charset="-122"/>
              </a:rPr>
              <a:t>、虚拟专网</a:t>
            </a:r>
            <a:r>
              <a:rPr lang="en-US" altLang="zh-CN" sz="2400" dirty="0" smtClean="0">
                <a:latin typeface="STXingkai" charset="-122"/>
                <a:ea typeface="STXingkai" charset="-122"/>
                <a:cs typeface="STXingkai" charset="-122"/>
              </a:rPr>
              <a:t>VPN</a:t>
            </a:r>
            <a:r>
              <a:rPr lang="zh-CN" altLang="en-US" sz="2400" dirty="0" smtClean="0">
                <a:latin typeface="STXingkai" charset="-122"/>
                <a:ea typeface="STXingkai" charset="-122"/>
                <a:cs typeface="STXingkai" charset="-122"/>
              </a:rPr>
              <a:t>和网络地址转换</a:t>
            </a:r>
            <a:r>
              <a:rPr lang="en-US" altLang="zh-CN" sz="2400" dirty="0" smtClean="0">
                <a:latin typeface="STXingkai" charset="-122"/>
                <a:ea typeface="STXingkai" charset="-122"/>
                <a:cs typeface="STXingkai" charset="-122"/>
              </a:rPr>
              <a:t>NAT</a:t>
            </a:r>
          </a:p>
          <a:p>
            <a:pPr marL="0" indent="0" defTabSz="914400" eaLnBrk="1" fontAlgn="auto" hangingPunct="1">
              <a:spcBef>
                <a:spcPts val="0"/>
              </a:spcBef>
              <a:spcAft>
                <a:spcPts val="0"/>
              </a:spcAft>
              <a:buNone/>
            </a:pPr>
            <a:r>
              <a:rPr lang="en-US" altLang="zh-CN" sz="2400" dirty="0" smtClean="0">
                <a:solidFill>
                  <a:srgbClr val="FF0000"/>
                </a:solidFill>
                <a:latin typeface="STXingkai" charset="-122"/>
                <a:ea typeface="STXingkai" charset="-122"/>
                <a:cs typeface="STXingkai" charset="-122"/>
              </a:rPr>
              <a:t>9</a:t>
            </a:r>
            <a:r>
              <a:rPr lang="zh-CN" altLang="en-US" sz="2400" dirty="0" smtClean="0">
                <a:solidFill>
                  <a:srgbClr val="FF0000"/>
                </a:solidFill>
                <a:latin typeface="STXingkai" charset="-122"/>
                <a:ea typeface="STXingkai" charset="-122"/>
                <a:cs typeface="STXingkai" charset="-122"/>
              </a:rPr>
              <a:t>、多协议标记交换</a:t>
            </a:r>
            <a:r>
              <a:rPr lang="en-US" altLang="zh-CN" sz="2400" dirty="0" smtClean="0">
                <a:solidFill>
                  <a:srgbClr val="FF0000"/>
                </a:solidFill>
                <a:latin typeface="STXingkai" charset="-122"/>
                <a:ea typeface="STXingkai" charset="-122"/>
                <a:cs typeface="STXingkai" charset="-122"/>
              </a:rPr>
              <a:t>MPLS</a:t>
            </a:r>
            <a:r>
              <a:rPr lang="zh-CN" altLang="en-US" sz="2400" dirty="0" smtClean="0">
                <a:solidFill>
                  <a:srgbClr val="FF0000"/>
                </a:solidFill>
                <a:latin typeface="STXingkai" charset="-122"/>
                <a:ea typeface="STXingkai" charset="-122"/>
                <a:cs typeface="STXingkai" charset="-122"/>
              </a:rPr>
              <a:t>（看书</a:t>
            </a:r>
            <a:r>
              <a:rPr lang="en-US" altLang="zh-CN" sz="2400" smtClean="0">
                <a:solidFill>
                  <a:srgbClr val="FF0000"/>
                </a:solidFill>
                <a:latin typeface="STXingkai" charset="-122"/>
                <a:ea typeface="STXingkai" charset="-122"/>
                <a:cs typeface="STXingkai" charset="-122"/>
              </a:rPr>
              <a:t>)</a:t>
            </a:r>
            <a:endParaRPr lang="en-US" altLang="zh-CN" sz="2400" dirty="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22429262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81000"/>
            <a:ext cx="2057400" cy="592455"/>
          </a:xfrm>
          <a:prstGeom prst="rect">
            <a:avLst/>
          </a:prstGeom>
        </p:spPr>
        <p:txBody>
          <a:bodyPr vert="horz" wrap="square" lIns="0" tIns="0" rIns="0" bIns="0" rtlCol="0">
            <a:noAutofit/>
          </a:bodyPr>
          <a:lstStyle/>
          <a:p>
            <a:pPr marL="12700">
              <a:lnSpc>
                <a:spcPts val="4660"/>
              </a:lnSpc>
            </a:pPr>
            <a:r>
              <a:rPr sz="4000" b="1" spc="-30" dirty="0" smtClean="0">
                <a:latin typeface="黑体"/>
                <a:cs typeface="黑体"/>
              </a:rPr>
              <a:t>本</a:t>
            </a:r>
            <a:r>
              <a:rPr sz="4000" b="1" spc="-40" dirty="0" smtClean="0">
                <a:latin typeface="黑体"/>
                <a:cs typeface="黑体"/>
              </a:rPr>
              <a:t>章小结</a:t>
            </a:r>
            <a:endParaRPr sz="4000" b="1" dirty="0">
              <a:latin typeface="黑体"/>
              <a:cs typeface="黑体"/>
            </a:endParaRPr>
          </a:p>
        </p:txBody>
      </p:sp>
      <p:graphicFrame>
        <p:nvGraphicFramePr>
          <p:cNvPr id="3" name="object 3"/>
          <p:cNvGraphicFramePr>
            <a:graphicFrameLocks noGrp="1"/>
          </p:cNvGraphicFramePr>
          <p:nvPr>
            <p:extLst>
              <p:ext uri="{D42A27DB-BD31-4B8C-83A1-F6EECF244321}">
                <p14:modId xmlns:p14="http://schemas.microsoft.com/office/powerpoint/2010/main" val="1272543832"/>
              </p:ext>
            </p:extLst>
          </p:nvPr>
        </p:nvGraphicFramePr>
        <p:xfrm>
          <a:off x="454025" y="1279842"/>
          <a:ext cx="8351837" cy="4483378"/>
        </p:xfrm>
        <a:graphic>
          <a:graphicData uri="http://schemas.openxmlformats.org/drawingml/2006/table">
            <a:tbl>
              <a:tblPr firstRow="1" bandRow="1">
                <a:tableStyleId>{2D5ABB26-0587-4C30-8999-92F81FD0307C}</a:tableStyleId>
              </a:tblPr>
              <a:tblGrid>
                <a:gridCol w="1727263"/>
                <a:gridCol w="2520950"/>
                <a:gridCol w="2519299"/>
                <a:gridCol w="1584325"/>
              </a:tblGrid>
              <a:tr h="503174">
                <a:tc>
                  <a:txBody>
                    <a:bodyPr/>
                    <a:lstStyle/>
                    <a:p>
                      <a:pPr marL="544195">
                        <a:lnSpc>
                          <a:spcPct val="100000"/>
                        </a:lnSpc>
                      </a:pPr>
                      <a:r>
                        <a:rPr sz="2400" dirty="0" smtClean="0">
                          <a:latin typeface="华文新魏"/>
                          <a:cs typeface="华文新魏"/>
                        </a:rPr>
                        <a:t>项目</a:t>
                      </a:r>
                      <a:endParaRPr sz="2400" dirty="0">
                        <a:latin typeface="华文新魏"/>
                        <a:cs typeface="华文新魏"/>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43890">
                        <a:lnSpc>
                          <a:spcPct val="100000"/>
                        </a:lnSpc>
                      </a:pPr>
                      <a:r>
                        <a:rPr sz="2400" dirty="0" smtClean="0">
                          <a:latin typeface="华文新魏"/>
                          <a:cs typeface="华文新魏"/>
                        </a:rPr>
                        <a:t>主要内容</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21945">
                        <a:lnSpc>
                          <a:spcPct val="100000"/>
                        </a:lnSpc>
                      </a:pPr>
                      <a:r>
                        <a:rPr sz="2400" dirty="0" smtClean="0">
                          <a:latin typeface="Comic Sans MS"/>
                          <a:cs typeface="Comic Sans MS"/>
                        </a:rPr>
                        <a:t>Interne</a:t>
                      </a:r>
                      <a:r>
                        <a:rPr sz="2400" spc="5" dirty="0" smtClean="0">
                          <a:latin typeface="Comic Sans MS"/>
                          <a:cs typeface="Comic Sans MS"/>
                        </a:rPr>
                        <a:t>t</a:t>
                      </a:r>
                      <a:r>
                        <a:rPr sz="2400" spc="0" dirty="0" smtClean="0">
                          <a:latin typeface="华文新魏"/>
                          <a:cs typeface="华文新魏"/>
                        </a:rPr>
                        <a:t>实例</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9060">
                        <a:lnSpc>
                          <a:spcPct val="100000"/>
                        </a:lnSpc>
                      </a:pPr>
                      <a:r>
                        <a:rPr sz="2400" dirty="0" smtClean="0">
                          <a:latin typeface="华文新魏"/>
                          <a:cs typeface="华文新魏"/>
                        </a:rPr>
                        <a:t>概念</a:t>
                      </a:r>
                      <a:r>
                        <a:rPr sz="2400" spc="-5" dirty="0" smtClean="0">
                          <a:latin typeface="Comic Sans MS"/>
                          <a:cs typeface="Comic Sans MS"/>
                        </a:rPr>
                        <a:t>/</a:t>
                      </a:r>
                      <a:r>
                        <a:rPr sz="2400" spc="0" dirty="0" smtClean="0">
                          <a:latin typeface="华文新魏"/>
                          <a:cs typeface="华文新魏"/>
                        </a:rPr>
                        <a:t>原理</a:t>
                      </a:r>
                      <a:endParaRPr sz="2400">
                        <a:latin typeface="华文新魏"/>
                        <a:cs typeface="华文新魏"/>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895985">
                <a:tc>
                  <a:txBody>
                    <a:bodyPr/>
                    <a:lstStyle/>
                    <a:p>
                      <a:pPr marL="239395">
                        <a:lnSpc>
                          <a:spcPct val="100000"/>
                        </a:lnSpc>
                      </a:pPr>
                      <a:r>
                        <a:rPr sz="2400" dirty="0" smtClean="0">
                          <a:latin typeface="华文新魏"/>
                          <a:cs typeface="华文新魏"/>
                        </a:rPr>
                        <a:t>服务模型</a:t>
                      </a:r>
                      <a:endParaRPr sz="2400">
                        <a:latin typeface="华文新魏"/>
                        <a:cs typeface="华文新魏"/>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 algn="ctr">
                        <a:lnSpc>
                          <a:spcPct val="100000"/>
                        </a:lnSpc>
                      </a:pPr>
                      <a:r>
                        <a:rPr sz="2400" dirty="0" smtClean="0">
                          <a:solidFill>
                            <a:srgbClr val="C00000"/>
                          </a:solidFill>
                          <a:latin typeface="华文新魏"/>
                          <a:cs typeface="华文新魏"/>
                        </a:rPr>
                        <a:t>数据报</a:t>
                      </a:r>
                      <a:r>
                        <a:rPr sz="2400" spc="-5" dirty="0" smtClean="0">
                          <a:solidFill>
                            <a:srgbClr val="C00000"/>
                          </a:solidFill>
                          <a:latin typeface="Comic Sans MS"/>
                          <a:cs typeface="Comic Sans MS"/>
                        </a:rPr>
                        <a:t>/</a:t>
                      </a:r>
                      <a:r>
                        <a:rPr sz="2400" spc="0" dirty="0" smtClean="0">
                          <a:solidFill>
                            <a:srgbClr val="C00000"/>
                          </a:solidFill>
                          <a:latin typeface="华文新魏"/>
                          <a:cs typeface="华文新魏"/>
                        </a:rPr>
                        <a:t>虚电路</a:t>
                      </a:r>
                      <a:endParaRPr sz="2400" dirty="0">
                        <a:latin typeface="华文新魏"/>
                        <a:cs typeface="华文新魏"/>
                      </a:endParaRPr>
                    </a:p>
                    <a:p>
                      <a:pPr>
                        <a:lnSpc>
                          <a:spcPts val="550"/>
                        </a:lnSpc>
                        <a:spcBef>
                          <a:spcPts val="25"/>
                        </a:spcBef>
                      </a:pPr>
                      <a:endParaRPr sz="550" dirty="0"/>
                    </a:p>
                    <a:p>
                      <a:pPr marR="635" algn="ctr">
                        <a:lnSpc>
                          <a:spcPct val="100000"/>
                        </a:lnSpc>
                      </a:pPr>
                      <a:r>
                        <a:rPr sz="2400" dirty="0" smtClean="0">
                          <a:latin typeface="华文新魏"/>
                          <a:cs typeface="华文新魏"/>
                        </a:rPr>
                        <a:t>无连接</a:t>
                      </a:r>
                      <a:r>
                        <a:rPr sz="2400" spc="-5" dirty="0" smtClean="0">
                          <a:latin typeface="Comic Sans MS"/>
                          <a:cs typeface="Comic Sans MS"/>
                        </a:rPr>
                        <a:t>/</a:t>
                      </a:r>
                      <a:r>
                        <a:rPr sz="2400" spc="0" dirty="0" smtClean="0">
                          <a:latin typeface="华文新魏"/>
                          <a:cs typeface="华文新魏"/>
                        </a:rPr>
                        <a:t>面向连接</a:t>
                      </a:r>
                      <a:endParaRPr sz="2400" dirty="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64210">
                        <a:lnSpc>
                          <a:spcPct val="100000"/>
                        </a:lnSpc>
                      </a:pPr>
                      <a:r>
                        <a:rPr sz="2400" dirty="0" smtClean="0">
                          <a:latin typeface="Comic Sans MS"/>
                          <a:cs typeface="Comic Sans MS"/>
                        </a:rPr>
                        <a:t>IP</a:t>
                      </a:r>
                      <a:r>
                        <a:rPr sz="2400" spc="-10" dirty="0" smtClean="0">
                          <a:latin typeface="Comic Sans MS"/>
                          <a:cs typeface="Comic Sans MS"/>
                        </a:rPr>
                        <a:t>/</a:t>
                      </a:r>
                      <a:r>
                        <a:rPr sz="2400" spc="0" dirty="0" smtClean="0">
                          <a:latin typeface="Comic Sans MS"/>
                          <a:cs typeface="Comic Sans MS"/>
                        </a:rPr>
                        <a:t>ATM</a:t>
                      </a:r>
                      <a:endParaRPr sz="2400">
                        <a:latin typeface="Comic Sans MS"/>
                        <a:cs typeface="Comic Sans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1330">
                        <a:lnSpc>
                          <a:spcPct val="100000"/>
                        </a:lnSpc>
                      </a:pPr>
                      <a:r>
                        <a:rPr sz="2400" dirty="0" smtClean="0">
                          <a:latin typeface="华文新魏"/>
                          <a:cs typeface="华文新魏"/>
                        </a:rPr>
                        <a:t>原理</a:t>
                      </a:r>
                      <a:endParaRPr sz="2400">
                        <a:latin typeface="华文新魏"/>
                        <a:cs typeface="华文新魏"/>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896112">
                <a:tc>
                  <a:txBody>
                    <a:bodyPr/>
                    <a:lstStyle/>
                    <a:p>
                      <a:pPr marL="86995">
                        <a:lnSpc>
                          <a:spcPct val="100000"/>
                        </a:lnSpc>
                      </a:pPr>
                      <a:r>
                        <a:rPr sz="2400" dirty="0" smtClean="0">
                          <a:latin typeface="华文新魏"/>
                          <a:cs typeface="华文新魏"/>
                        </a:rPr>
                        <a:t>路由、转发</a:t>
                      </a:r>
                      <a:endParaRPr sz="2400">
                        <a:latin typeface="华文新魏"/>
                        <a:cs typeface="华文新魏"/>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43890" marR="492125" indent="-152400">
                        <a:lnSpc>
                          <a:spcPct val="120000"/>
                        </a:lnSpc>
                      </a:pPr>
                      <a:r>
                        <a:rPr sz="2400" dirty="0" smtClean="0">
                          <a:latin typeface="华文新魏"/>
                          <a:cs typeface="华文新魏"/>
                        </a:rPr>
                        <a:t>路由器结构 存储转发</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1330">
                        <a:lnSpc>
                          <a:spcPct val="100000"/>
                        </a:lnSpc>
                      </a:pPr>
                      <a:r>
                        <a:rPr sz="2400" dirty="0" smtClean="0">
                          <a:latin typeface="华文新魏"/>
                          <a:cs typeface="华文新魏"/>
                        </a:rPr>
                        <a:t>概念</a:t>
                      </a:r>
                      <a:endParaRPr sz="2400">
                        <a:latin typeface="华文新魏"/>
                        <a:cs typeface="华文新魏"/>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907922">
                <a:tc>
                  <a:txBody>
                    <a:bodyPr/>
                    <a:lstStyle/>
                    <a:p>
                      <a:pPr marL="239395">
                        <a:lnSpc>
                          <a:spcPct val="100000"/>
                        </a:lnSpc>
                      </a:pPr>
                      <a:r>
                        <a:rPr sz="2400" dirty="0" smtClean="0">
                          <a:latin typeface="华文新魏"/>
                          <a:cs typeface="华文新魏"/>
                        </a:rPr>
                        <a:t>路由选择</a:t>
                      </a:r>
                      <a:endParaRPr sz="2400">
                        <a:latin typeface="华文新魏"/>
                        <a:cs typeface="华文新魏"/>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 algn="ctr">
                        <a:lnSpc>
                          <a:spcPct val="100000"/>
                        </a:lnSpc>
                      </a:pPr>
                      <a:r>
                        <a:rPr sz="2400" dirty="0" smtClean="0">
                          <a:latin typeface="华文新魏"/>
                          <a:cs typeface="华文新魏"/>
                        </a:rPr>
                        <a:t>策略</a:t>
                      </a:r>
                      <a:r>
                        <a:rPr sz="2400" spc="-5" dirty="0" smtClean="0">
                          <a:latin typeface="Comic Sans MS"/>
                          <a:cs typeface="Comic Sans MS"/>
                        </a:rPr>
                        <a:t>/</a:t>
                      </a:r>
                      <a:r>
                        <a:rPr sz="2400" spc="0" dirty="0" smtClean="0">
                          <a:latin typeface="华文新魏"/>
                          <a:cs typeface="华文新魏"/>
                        </a:rPr>
                        <a:t>算法原理</a:t>
                      </a:r>
                      <a:endParaRPr sz="2400">
                        <a:latin typeface="华文新魏"/>
                        <a:cs typeface="华文新魏"/>
                      </a:endParaRPr>
                    </a:p>
                    <a:p>
                      <a:pPr>
                        <a:lnSpc>
                          <a:spcPts val="600"/>
                        </a:lnSpc>
                        <a:spcBef>
                          <a:spcPts val="27"/>
                        </a:spcBef>
                      </a:pPr>
                      <a:endParaRPr sz="600"/>
                    </a:p>
                    <a:p>
                      <a:pPr marL="635" algn="ctr">
                        <a:lnSpc>
                          <a:spcPct val="100000"/>
                        </a:lnSpc>
                      </a:pPr>
                      <a:r>
                        <a:rPr sz="2400" dirty="0" smtClean="0">
                          <a:solidFill>
                            <a:srgbClr val="C00000"/>
                          </a:solidFill>
                          <a:latin typeface="Comic Sans MS"/>
                          <a:cs typeface="Comic Sans MS"/>
                        </a:rPr>
                        <a:t>LS/</a:t>
                      </a:r>
                      <a:r>
                        <a:rPr sz="2400" spc="-15" dirty="0" smtClean="0">
                          <a:solidFill>
                            <a:srgbClr val="C00000"/>
                          </a:solidFill>
                          <a:latin typeface="Comic Sans MS"/>
                          <a:cs typeface="Comic Sans MS"/>
                        </a:rPr>
                        <a:t>D</a:t>
                      </a:r>
                      <a:r>
                        <a:rPr sz="2400" spc="0" dirty="0" smtClean="0">
                          <a:solidFill>
                            <a:srgbClr val="C00000"/>
                          </a:solidFill>
                          <a:latin typeface="Comic Sans MS"/>
                          <a:cs typeface="Comic Sans MS"/>
                        </a:rPr>
                        <a:t>V</a:t>
                      </a:r>
                      <a:endParaRPr sz="2400">
                        <a:latin typeface="Comic Sans MS"/>
                        <a:cs typeface="Comic Sans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61925">
                        <a:lnSpc>
                          <a:spcPct val="100000"/>
                        </a:lnSpc>
                      </a:pPr>
                      <a:r>
                        <a:rPr sz="2400" dirty="0" smtClean="0">
                          <a:latin typeface="Comic Sans MS"/>
                          <a:cs typeface="Comic Sans MS"/>
                        </a:rPr>
                        <a:t>BGP</a:t>
                      </a:r>
                      <a:r>
                        <a:rPr sz="2400" spc="-10" dirty="0" smtClean="0">
                          <a:latin typeface="Comic Sans MS"/>
                          <a:cs typeface="Comic Sans MS"/>
                        </a:rPr>
                        <a:t>/</a:t>
                      </a:r>
                      <a:r>
                        <a:rPr sz="2400" spc="0" dirty="0" smtClean="0">
                          <a:latin typeface="Comic Sans MS"/>
                          <a:cs typeface="Comic Sans MS"/>
                        </a:rPr>
                        <a:t>RIP/OSPF</a:t>
                      </a:r>
                      <a:endParaRPr sz="2400">
                        <a:latin typeface="Comic Sans MS"/>
                        <a:cs typeface="Comic Sans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1330">
                        <a:lnSpc>
                          <a:spcPct val="100000"/>
                        </a:lnSpc>
                      </a:pPr>
                      <a:r>
                        <a:rPr sz="2400" dirty="0" smtClean="0">
                          <a:latin typeface="华文新魏"/>
                          <a:cs typeface="华文新魏"/>
                        </a:rPr>
                        <a:t>原理</a:t>
                      </a:r>
                      <a:endParaRPr sz="2400">
                        <a:latin typeface="华文新魏"/>
                        <a:cs typeface="华文新魏"/>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457200">
                <a:tc>
                  <a:txBody>
                    <a:bodyPr/>
                    <a:lstStyle/>
                    <a:p>
                      <a:pPr marL="239395">
                        <a:lnSpc>
                          <a:spcPct val="100000"/>
                        </a:lnSpc>
                      </a:pPr>
                      <a:r>
                        <a:rPr sz="2400" dirty="0" smtClean="0">
                          <a:latin typeface="华文新魏"/>
                          <a:cs typeface="华文新魏"/>
                        </a:rPr>
                        <a:t>多点传播</a:t>
                      </a:r>
                      <a:endParaRPr sz="2400">
                        <a:latin typeface="华文新魏"/>
                        <a:cs typeface="华文新魏"/>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9090">
                        <a:lnSpc>
                          <a:spcPct val="100000"/>
                        </a:lnSpc>
                      </a:pPr>
                      <a:r>
                        <a:rPr sz="2400" dirty="0" smtClean="0">
                          <a:latin typeface="华文新魏"/>
                          <a:cs typeface="华文新魏"/>
                        </a:rPr>
                        <a:t>多播路由选择</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1330">
                        <a:lnSpc>
                          <a:spcPct val="100000"/>
                        </a:lnSpc>
                      </a:pPr>
                      <a:r>
                        <a:rPr sz="2400" dirty="0" smtClean="0">
                          <a:latin typeface="华文新魏"/>
                          <a:cs typeface="华文新魏"/>
                        </a:rPr>
                        <a:t>概念</a:t>
                      </a:r>
                      <a:endParaRPr sz="2400">
                        <a:latin typeface="华文新魏"/>
                        <a:cs typeface="华文新魏"/>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822985">
                <a:tc>
                  <a:txBody>
                    <a:bodyPr/>
                    <a:lstStyle/>
                    <a:p>
                      <a:pPr marL="544195" marR="236854" indent="-314325">
                        <a:lnSpc>
                          <a:spcPct val="100000"/>
                        </a:lnSpc>
                      </a:pPr>
                      <a:r>
                        <a:rPr sz="2400" spc="-5" dirty="0" smtClean="0">
                          <a:latin typeface="Comic Sans MS"/>
                          <a:cs typeface="Comic Sans MS"/>
                        </a:rPr>
                        <a:t>IP</a:t>
                      </a:r>
                      <a:r>
                        <a:rPr sz="2400" spc="0" dirty="0" smtClean="0">
                          <a:latin typeface="华文新魏"/>
                          <a:cs typeface="华文新魏"/>
                        </a:rPr>
                        <a:t>协议及 发展</a:t>
                      </a:r>
                      <a:endParaRPr sz="2400">
                        <a:latin typeface="华文新魏"/>
                        <a:cs typeface="华文新魏"/>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
                        <a:lnSpc>
                          <a:spcPct val="100000"/>
                        </a:lnSpc>
                      </a:pPr>
                      <a:r>
                        <a:rPr sz="2400" spc="-5" dirty="0" smtClean="0">
                          <a:solidFill>
                            <a:srgbClr val="C00000"/>
                          </a:solidFill>
                          <a:latin typeface="Comic Sans MS"/>
                          <a:cs typeface="Comic Sans MS"/>
                        </a:rPr>
                        <a:t>IPv4</a:t>
                      </a:r>
                      <a:r>
                        <a:rPr sz="2400" spc="0" dirty="0" smtClean="0">
                          <a:solidFill>
                            <a:srgbClr val="C00000"/>
                          </a:solidFill>
                          <a:latin typeface="华文新魏"/>
                          <a:cs typeface="华文新魏"/>
                        </a:rPr>
                        <a:t>格式</a:t>
                      </a:r>
                      <a:r>
                        <a:rPr sz="2400" spc="0" dirty="0" smtClean="0">
                          <a:latin typeface="华文新魏"/>
                          <a:cs typeface="华文新魏"/>
                        </a:rPr>
                        <a:t>、</a:t>
                      </a:r>
                      <a:r>
                        <a:rPr sz="2400" spc="0" dirty="0" smtClean="0">
                          <a:solidFill>
                            <a:srgbClr val="C00000"/>
                          </a:solidFill>
                          <a:latin typeface="华文新魏"/>
                          <a:cs typeface="华文新魏"/>
                        </a:rPr>
                        <a:t>原理</a:t>
                      </a:r>
                      <a:r>
                        <a:rPr sz="2400" spc="0" dirty="0" smtClean="0">
                          <a:latin typeface="华文新魏"/>
                          <a:cs typeface="华文新魏"/>
                        </a:rPr>
                        <a:t>、</a:t>
                      </a:r>
                      <a:endParaRPr sz="2400">
                        <a:latin typeface="华文新魏"/>
                        <a:cs typeface="华文新魏"/>
                      </a:endParaRPr>
                    </a:p>
                    <a:p>
                      <a:pPr marL="415925">
                        <a:lnSpc>
                          <a:spcPct val="100000"/>
                        </a:lnSpc>
                      </a:pPr>
                      <a:r>
                        <a:rPr sz="2400" dirty="0" smtClean="0">
                          <a:solidFill>
                            <a:srgbClr val="C00000"/>
                          </a:solidFill>
                          <a:latin typeface="华文新魏"/>
                          <a:cs typeface="华文新魏"/>
                        </a:rPr>
                        <a:t>问题</a:t>
                      </a:r>
                      <a:r>
                        <a:rPr sz="2400" dirty="0" smtClean="0">
                          <a:latin typeface="华文新魏"/>
                          <a:cs typeface="华文新魏"/>
                        </a:rPr>
                        <a:t>、对策</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67335" marR="146050" indent="-120650">
                        <a:lnSpc>
                          <a:spcPct val="100000"/>
                        </a:lnSpc>
                      </a:pPr>
                      <a:r>
                        <a:rPr sz="2400" spc="-5" dirty="0" smtClean="0">
                          <a:solidFill>
                            <a:srgbClr val="C00000"/>
                          </a:solidFill>
                          <a:latin typeface="Comic Sans MS"/>
                          <a:cs typeface="Comic Sans MS"/>
                        </a:rPr>
                        <a:t>IPv</a:t>
                      </a:r>
                      <a:r>
                        <a:rPr sz="2400" spc="0" dirty="0" smtClean="0">
                          <a:solidFill>
                            <a:srgbClr val="C00000"/>
                          </a:solidFill>
                          <a:latin typeface="Comic Sans MS"/>
                          <a:cs typeface="Comic Sans MS"/>
                        </a:rPr>
                        <a:t>4</a:t>
                      </a:r>
                      <a:r>
                        <a:rPr sz="2400" spc="-5" dirty="0" smtClean="0">
                          <a:latin typeface="Comic Sans MS"/>
                          <a:cs typeface="Comic Sans MS"/>
                        </a:rPr>
                        <a:t>/</a:t>
                      </a:r>
                      <a:r>
                        <a:rPr sz="2400" spc="0" dirty="0" smtClean="0">
                          <a:solidFill>
                            <a:srgbClr val="C00000"/>
                          </a:solidFill>
                          <a:latin typeface="Comic Sans MS"/>
                          <a:cs typeface="Comic Sans MS"/>
                        </a:rPr>
                        <a:t>IC</a:t>
                      </a:r>
                      <a:r>
                        <a:rPr sz="2400" spc="5" dirty="0" smtClean="0">
                          <a:solidFill>
                            <a:srgbClr val="C00000"/>
                          </a:solidFill>
                          <a:latin typeface="Comic Sans MS"/>
                          <a:cs typeface="Comic Sans MS"/>
                        </a:rPr>
                        <a:t>M</a:t>
                      </a:r>
                      <a:r>
                        <a:rPr sz="2400" spc="0" dirty="0" smtClean="0">
                          <a:solidFill>
                            <a:srgbClr val="C00000"/>
                          </a:solidFill>
                          <a:latin typeface="Comic Sans MS"/>
                          <a:cs typeface="Comic Sans MS"/>
                        </a:rPr>
                        <a:t>P</a:t>
                      </a:r>
                      <a:r>
                        <a:rPr sz="2400" spc="-5" dirty="0" smtClean="0">
                          <a:latin typeface="Comic Sans MS"/>
                          <a:cs typeface="Comic Sans MS"/>
                        </a:rPr>
                        <a:t>/NA </a:t>
                      </a:r>
                      <a:r>
                        <a:rPr sz="2400" spc="0" dirty="0" smtClean="0">
                          <a:latin typeface="Comic Sans MS"/>
                          <a:cs typeface="Comic Sans MS"/>
                        </a:rPr>
                        <a:t>T</a:t>
                      </a:r>
                      <a:r>
                        <a:rPr sz="2400" spc="-5" dirty="0" smtClean="0">
                          <a:latin typeface="Comic Sans MS"/>
                          <a:cs typeface="Comic Sans MS"/>
                        </a:rPr>
                        <a:t>/</a:t>
                      </a:r>
                      <a:r>
                        <a:rPr sz="2400" spc="0" dirty="0" smtClean="0">
                          <a:solidFill>
                            <a:srgbClr val="C00000"/>
                          </a:solidFill>
                          <a:latin typeface="Comic Sans MS"/>
                          <a:cs typeface="Comic Sans MS"/>
                        </a:rPr>
                        <a:t>DHC</a:t>
                      </a:r>
                      <a:r>
                        <a:rPr sz="2400" spc="5" dirty="0" smtClean="0">
                          <a:solidFill>
                            <a:srgbClr val="C00000"/>
                          </a:solidFill>
                          <a:latin typeface="Comic Sans MS"/>
                          <a:cs typeface="Comic Sans MS"/>
                        </a:rPr>
                        <a:t>P</a:t>
                      </a:r>
                      <a:r>
                        <a:rPr sz="2400" spc="-5" dirty="0" smtClean="0">
                          <a:latin typeface="Comic Sans MS"/>
                          <a:cs typeface="Comic Sans MS"/>
                        </a:rPr>
                        <a:t>/</a:t>
                      </a:r>
                      <a:r>
                        <a:rPr sz="2400" spc="-5" dirty="0" smtClean="0">
                          <a:solidFill>
                            <a:srgbClr val="C00000"/>
                          </a:solidFill>
                          <a:latin typeface="Comic Sans MS"/>
                          <a:cs typeface="Comic Sans MS"/>
                        </a:rPr>
                        <a:t>IPv6</a:t>
                      </a:r>
                      <a:endParaRPr sz="2400">
                        <a:latin typeface="Comic Sans MS"/>
                        <a:cs typeface="Comic Sans MS"/>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81330">
                        <a:lnSpc>
                          <a:spcPct val="100000"/>
                        </a:lnSpc>
                      </a:pPr>
                      <a:r>
                        <a:rPr sz="2400" dirty="0" smtClean="0">
                          <a:latin typeface="华文新魏"/>
                          <a:cs typeface="华文新魏"/>
                        </a:rPr>
                        <a:t>进展</a:t>
                      </a:r>
                      <a:endParaRPr sz="2400" dirty="0">
                        <a:latin typeface="华文新魏"/>
                        <a:cs typeface="华文新魏"/>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bl>
          </a:graphicData>
        </a:graphic>
      </p:graphicFrame>
    </p:spTree>
    <p:extLst>
      <p:ext uri="{BB962C8B-B14F-4D97-AF65-F5344CB8AC3E}">
        <p14:creationId xmlns:p14="http://schemas.microsoft.com/office/powerpoint/2010/main" val="145112109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endParaRPr kumimoji="1" lang="zh-CN" altLang="en-US" sz="3200" b="0">
              <a:solidFill>
                <a:srgbClr val="333399"/>
              </a:solidFill>
              <a:ea typeface="黑体" charset="0"/>
              <a:cs typeface="黑体" charset="0"/>
            </a:endParaRPr>
          </a:p>
        </p:txBody>
      </p:sp>
      <p:sp>
        <p:nvSpPr>
          <p:cNvPr id="765955" name="Rectangle 3"/>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765956" name="Rectangle 4"/>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57" name="Rectangle 5"/>
          <p:cNvSpPr>
            <a:spLocks noChangeArrowheads="1"/>
          </p:cNvSpPr>
          <p:nvPr/>
        </p:nvSpPr>
        <p:spPr bwMode="auto">
          <a:xfrm>
            <a:off x="1743075" y="3425825"/>
            <a:ext cx="1246188" cy="446088"/>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58" name="Text Box 6"/>
          <p:cNvSpPr txBox="1">
            <a:spLocks noChangeArrowheads="1"/>
          </p:cNvSpPr>
          <p:nvPr/>
        </p:nvSpPr>
        <p:spPr bwMode="auto">
          <a:xfrm>
            <a:off x="508000" y="2176463"/>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运输层</a:t>
            </a:r>
          </a:p>
        </p:txBody>
      </p:sp>
      <p:sp>
        <p:nvSpPr>
          <p:cNvPr id="765959" name="Text Box 7"/>
          <p:cNvSpPr txBox="1">
            <a:spLocks noChangeArrowheads="1"/>
          </p:cNvSpPr>
          <p:nvPr/>
        </p:nvSpPr>
        <p:spPr bwMode="auto">
          <a:xfrm>
            <a:off x="508000" y="3216275"/>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网络层</a:t>
            </a:r>
          </a:p>
        </p:txBody>
      </p:sp>
      <p:sp>
        <p:nvSpPr>
          <p:cNvPr id="765960" name="Line 8"/>
          <p:cNvSpPr>
            <a:spLocks noChangeShapeType="1"/>
          </p:cNvSpPr>
          <p:nvPr/>
        </p:nvSpPr>
        <p:spPr bwMode="auto">
          <a:xfrm>
            <a:off x="2989263" y="3390900"/>
            <a:ext cx="0" cy="4873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61" name="Text Box 9"/>
          <p:cNvSpPr txBox="1">
            <a:spLocks noChangeArrowheads="1"/>
          </p:cNvSpPr>
          <p:nvPr/>
        </p:nvSpPr>
        <p:spPr bwMode="auto">
          <a:xfrm>
            <a:off x="1960563" y="3382963"/>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首部</a:t>
            </a:r>
          </a:p>
        </p:txBody>
      </p:sp>
      <p:sp>
        <p:nvSpPr>
          <p:cNvPr id="765962" name="Rectangle 10"/>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63" name="Text Box 11"/>
          <p:cNvSpPr txBox="1">
            <a:spLocks noChangeArrowheads="1"/>
          </p:cNvSpPr>
          <p:nvPr/>
        </p:nvSpPr>
        <p:spPr bwMode="auto">
          <a:xfrm>
            <a:off x="4344988" y="2239963"/>
            <a:ext cx="693737" cy="3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TCP</a:t>
            </a:r>
          </a:p>
        </p:txBody>
      </p:sp>
      <p:sp>
        <p:nvSpPr>
          <p:cNvPr id="765964" name="Rectangle 12"/>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65" name="Text Box 13"/>
          <p:cNvSpPr txBox="1">
            <a:spLocks noChangeArrowheads="1"/>
          </p:cNvSpPr>
          <p:nvPr/>
        </p:nvSpPr>
        <p:spPr bwMode="auto">
          <a:xfrm>
            <a:off x="5605463" y="2273300"/>
            <a:ext cx="7223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UDP</a:t>
            </a:r>
          </a:p>
        </p:txBody>
      </p:sp>
      <p:sp>
        <p:nvSpPr>
          <p:cNvPr id="765966" name="Rectangle 14"/>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67" name="Text Box 15"/>
          <p:cNvSpPr txBox="1">
            <a:spLocks noChangeArrowheads="1"/>
          </p:cNvSpPr>
          <p:nvPr/>
        </p:nvSpPr>
        <p:spPr bwMode="auto">
          <a:xfrm>
            <a:off x="2133600" y="2857500"/>
            <a:ext cx="819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ICMP</a:t>
            </a:r>
          </a:p>
        </p:txBody>
      </p:sp>
      <p:sp>
        <p:nvSpPr>
          <p:cNvPr id="765968" name="Rectangle 16"/>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69" name="Text Box 17"/>
          <p:cNvSpPr txBox="1">
            <a:spLocks noChangeArrowheads="1"/>
          </p:cNvSpPr>
          <p:nvPr/>
        </p:nvSpPr>
        <p:spPr bwMode="auto">
          <a:xfrm>
            <a:off x="3333750" y="2857500"/>
            <a:ext cx="8318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IGMP</a:t>
            </a:r>
          </a:p>
        </p:txBody>
      </p:sp>
      <p:sp>
        <p:nvSpPr>
          <p:cNvPr id="765970" name="Rectangle 18"/>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71" name="Text Box 19"/>
          <p:cNvSpPr txBox="1">
            <a:spLocks noChangeArrowheads="1"/>
          </p:cNvSpPr>
          <p:nvPr/>
        </p:nvSpPr>
        <p:spPr bwMode="auto">
          <a:xfrm>
            <a:off x="6891338" y="2857500"/>
            <a:ext cx="876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OSPF</a:t>
            </a:r>
          </a:p>
        </p:txBody>
      </p:sp>
      <p:sp>
        <p:nvSpPr>
          <p:cNvPr id="765972" name="Line 20"/>
          <p:cNvSpPr>
            <a:spLocks noChangeShapeType="1"/>
          </p:cNvSpPr>
          <p:nvPr/>
        </p:nvSpPr>
        <p:spPr bwMode="auto">
          <a:xfrm flipV="1">
            <a:off x="5556250" y="2622550"/>
            <a:ext cx="428625" cy="97631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73" name="Line 21"/>
          <p:cNvSpPr>
            <a:spLocks noChangeShapeType="1"/>
          </p:cNvSpPr>
          <p:nvPr/>
        </p:nvSpPr>
        <p:spPr bwMode="auto">
          <a:xfrm flipH="1" flipV="1">
            <a:off x="4699000" y="2622550"/>
            <a:ext cx="868363" cy="99695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74" name="Line 22"/>
          <p:cNvSpPr>
            <a:spLocks noChangeShapeType="1"/>
          </p:cNvSpPr>
          <p:nvPr/>
        </p:nvSpPr>
        <p:spPr bwMode="auto">
          <a:xfrm flipH="1" flipV="1">
            <a:off x="4294188" y="3175000"/>
            <a:ext cx="1303337" cy="46355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75" name="Line 23"/>
          <p:cNvSpPr>
            <a:spLocks noChangeShapeType="1"/>
          </p:cNvSpPr>
          <p:nvPr/>
        </p:nvSpPr>
        <p:spPr bwMode="auto">
          <a:xfrm flipH="1" flipV="1">
            <a:off x="2811463" y="3255963"/>
            <a:ext cx="2782887" cy="373062"/>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76" name="Line 24"/>
          <p:cNvSpPr>
            <a:spLocks noChangeShapeType="1"/>
          </p:cNvSpPr>
          <p:nvPr/>
        </p:nvSpPr>
        <p:spPr bwMode="auto">
          <a:xfrm flipV="1">
            <a:off x="5581650" y="3173413"/>
            <a:ext cx="1195388" cy="44767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77" name="Text Box 25"/>
          <p:cNvSpPr txBox="1">
            <a:spLocks noChangeArrowheads="1"/>
          </p:cNvSpPr>
          <p:nvPr/>
        </p:nvSpPr>
        <p:spPr bwMode="auto">
          <a:xfrm>
            <a:off x="3132138" y="3463925"/>
            <a:ext cx="14097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据</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部</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分</a:t>
            </a:r>
          </a:p>
        </p:txBody>
      </p:sp>
      <p:sp>
        <p:nvSpPr>
          <p:cNvPr id="765978" name="Line 26"/>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5979" name="Text Box 27"/>
          <p:cNvSpPr txBox="1">
            <a:spLocks noChangeArrowheads="1"/>
          </p:cNvSpPr>
          <p:nvPr/>
        </p:nvSpPr>
        <p:spPr bwMode="auto">
          <a:xfrm>
            <a:off x="3929063" y="3927475"/>
            <a:ext cx="1255712" cy="396875"/>
          </a:xfrm>
          <a:prstGeom prst="rect">
            <a:avLst/>
          </a:prstGeom>
          <a:solidFill>
            <a:srgbClr val="CCE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IP </a:t>
            </a:r>
            <a:r>
              <a:rPr kumimoji="1" lang="zh-CN" altLang="en-US" sz="2000" b="0">
                <a:solidFill>
                  <a:srgbClr val="333399"/>
                </a:solidFill>
                <a:ea typeface="黑体" charset="0"/>
                <a:cs typeface="黑体" charset="0"/>
              </a:rPr>
              <a:t>数据报</a:t>
            </a:r>
          </a:p>
        </p:txBody>
      </p:sp>
      <p:grpSp>
        <p:nvGrpSpPr>
          <p:cNvPr id="765980" name="Group 28"/>
          <p:cNvGrpSpPr>
            <a:grpSpLocks/>
          </p:cNvGrpSpPr>
          <p:nvPr/>
        </p:nvGrpSpPr>
        <p:grpSpPr bwMode="auto">
          <a:xfrm>
            <a:off x="2590800" y="3644900"/>
            <a:ext cx="4357688" cy="1871663"/>
            <a:chOff x="1632" y="2296"/>
            <a:chExt cx="2745" cy="1179"/>
          </a:xfrm>
        </p:grpSpPr>
        <p:sp>
          <p:nvSpPr>
            <p:cNvPr id="765981" name="Rectangle 29"/>
            <p:cNvSpPr>
              <a:spLocks noChangeArrowheads="1"/>
            </p:cNvSpPr>
            <p:nvPr/>
          </p:nvSpPr>
          <p:spPr bwMode="auto">
            <a:xfrm>
              <a:off x="1632" y="2296"/>
              <a:ext cx="227" cy="106"/>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5982" name="AutoShape 30"/>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endParaRPr kumimoji="1" lang="zh-CN" altLang="en-US" sz="3200" b="0">
                <a:solidFill>
                  <a:srgbClr val="333399"/>
                </a:solidFill>
                <a:ea typeface="黑体" charset="0"/>
                <a:cs typeface="黑体" charset="0"/>
              </a:endParaRPr>
            </a:p>
          </p:txBody>
        </p:sp>
        <p:sp>
          <p:nvSpPr>
            <p:cNvPr id="765983" name="Text Box 31"/>
            <p:cNvSpPr txBox="1">
              <a:spLocks noChangeArrowheads="1"/>
            </p:cNvSpPr>
            <p:nvPr/>
          </p:nvSpPr>
          <p:spPr bwMode="auto">
            <a:xfrm>
              <a:off x="2426" y="3016"/>
              <a:ext cx="1951"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kumimoji="1" lang="zh-CN" altLang="en-US" sz="2000" b="0">
                  <a:solidFill>
                    <a:srgbClr val="333399"/>
                  </a:solidFill>
                  <a:ea typeface="黑体" charset="0"/>
                  <a:cs typeface="黑体" charset="0"/>
                </a:rPr>
                <a:t>协议字段指出应将数据</a:t>
              </a:r>
              <a:endParaRPr kumimoji="1" lang="en-US" altLang="zh-CN" sz="2000" b="0">
                <a:solidFill>
                  <a:srgbClr val="333399"/>
                </a:solidFill>
                <a:ea typeface="黑体" charset="0"/>
                <a:cs typeface="黑体" charset="0"/>
              </a:endParaRPr>
            </a:p>
            <a:p>
              <a:pPr algn="ctr">
                <a:defRPr/>
              </a:pPr>
              <a:r>
                <a:rPr kumimoji="1" lang="zh-CN" altLang="en-US" sz="2000" b="0">
                  <a:solidFill>
                    <a:srgbClr val="333399"/>
                  </a:solidFill>
                  <a:ea typeface="黑体" charset="0"/>
                  <a:cs typeface="黑体" charset="0"/>
                </a:rPr>
                <a:t>部分交给哪一个进程</a:t>
              </a:r>
            </a:p>
          </p:txBody>
        </p:sp>
      </p:grpSp>
      <p:sp>
        <p:nvSpPr>
          <p:cNvPr id="3" name="文本框 2"/>
          <p:cNvSpPr txBox="1"/>
          <p:nvPr/>
        </p:nvSpPr>
        <p:spPr>
          <a:xfrm>
            <a:off x="7086600" y="457200"/>
            <a:ext cx="1600200" cy="707886"/>
          </a:xfrm>
          <a:prstGeom prst="rect">
            <a:avLst/>
          </a:prstGeom>
          <a:noFill/>
        </p:spPr>
        <p:txBody>
          <a:bodyPr wrap="square" rtlCol="0">
            <a:spAutoFit/>
          </a:bodyPr>
          <a:lstStyle/>
          <a:p>
            <a:r>
              <a:rPr kumimoji="1" lang="zh-CN" altLang="en-US" sz="4000" dirty="0" smtClean="0">
                <a:solidFill>
                  <a:srgbClr val="FF0000"/>
                </a:solidFill>
              </a:rPr>
              <a:t>*</a:t>
            </a:r>
            <a:endParaRPr kumimoji="1" lang="zh-CN" altLang="en-US" sz="4000" dirty="0">
              <a:solidFill>
                <a:srgbClr val="FF0000"/>
              </a:solidFill>
            </a:endParaRPr>
          </a:p>
        </p:txBody>
      </p:sp>
    </p:spTree>
    <p:extLst>
      <p:ext uri="{BB962C8B-B14F-4D97-AF65-F5344CB8AC3E}">
        <p14:creationId xmlns:p14="http://schemas.microsoft.com/office/powerpoint/2010/main" val="1229424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765980"/>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2500"/>
                            </p:stCondLst>
                            <p:childTnLst>
                              <p:par>
                                <p:cTn id="8" presetID="22" presetClass="entr" presetSubtype="2" fill="hold" nodeType="afterEffect">
                                  <p:stCondLst>
                                    <p:cond delay="0"/>
                                  </p:stCondLst>
                                  <p:childTnLst>
                                    <p:set>
                                      <p:cBhvr>
                                        <p:cTn id="9" dur="1" fill="hold">
                                          <p:stCondLst>
                                            <p:cond delay="0"/>
                                          </p:stCondLst>
                                        </p:cTn>
                                        <p:tgtEl>
                                          <p:spTgt spid="765975"/>
                                        </p:tgtEl>
                                        <p:attrNameLst>
                                          <p:attrName>style.visibility</p:attrName>
                                        </p:attrNameLst>
                                      </p:cBhvr>
                                      <p:to>
                                        <p:strVal val="visible"/>
                                      </p:to>
                                    </p:set>
                                    <p:animEffect transition="in" filter="wipe(right)">
                                      <p:cBhvr>
                                        <p:cTn id="10" dur="500"/>
                                        <p:tgtEl>
                                          <p:spTgt spid="765975"/>
                                        </p:tgtEl>
                                      </p:cBhvr>
                                    </p:animEffect>
                                  </p:childTnLst>
                                </p:cTn>
                              </p:par>
                            </p:childTnLst>
                          </p:cTn>
                        </p:par>
                        <p:par>
                          <p:cTn id="11" fill="hold" nodeType="afterGroup">
                            <p:stCondLst>
                              <p:cond delay="3000"/>
                            </p:stCondLst>
                            <p:childTnLst>
                              <p:par>
                                <p:cTn id="12" presetID="22" presetClass="entr" presetSubtype="2" fill="hold" nodeType="afterEffect">
                                  <p:stCondLst>
                                    <p:cond delay="0"/>
                                  </p:stCondLst>
                                  <p:childTnLst>
                                    <p:set>
                                      <p:cBhvr>
                                        <p:cTn id="13" dur="1" fill="hold">
                                          <p:stCondLst>
                                            <p:cond delay="0"/>
                                          </p:stCondLst>
                                        </p:cTn>
                                        <p:tgtEl>
                                          <p:spTgt spid="765974"/>
                                        </p:tgtEl>
                                        <p:attrNameLst>
                                          <p:attrName>style.visibility</p:attrName>
                                        </p:attrNameLst>
                                      </p:cBhvr>
                                      <p:to>
                                        <p:strVal val="visible"/>
                                      </p:to>
                                    </p:set>
                                    <p:animEffect transition="in" filter="wipe(right)">
                                      <p:cBhvr>
                                        <p:cTn id="14" dur="500"/>
                                        <p:tgtEl>
                                          <p:spTgt spid="765974"/>
                                        </p:tgtEl>
                                      </p:cBhvr>
                                    </p:animEffect>
                                  </p:childTnLst>
                                </p:cTn>
                              </p:par>
                            </p:childTnLst>
                          </p:cTn>
                        </p:par>
                        <p:par>
                          <p:cTn id="15" fill="hold" nodeType="afterGroup">
                            <p:stCondLst>
                              <p:cond delay="3500"/>
                            </p:stCondLst>
                            <p:childTnLst>
                              <p:par>
                                <p:cTn id="16" presetID="22" presetClass="entr" presetSubtype="4" fill="hold" nodeType="afterEffect">
                                  <p:stCondLst>
                                    <p:cond delay="0"/>
                                  </p:stCondLst>
                                  <p:childTnLst>
                                    <p:set>
                                      <p:cBhvr>
                                        <p:cTn id="17" dur="1" fill="hold">
                                          <p:stCondLst>
                                            <p:cond delay="0"/>
                                          </p:stCondLst>
                                        </p:cTn>
                                        <p:tgtEl>
                                          <p:spTgt spid="765973"/>
                                        </p:tgtEl>
                                        <p:attrNameLst>
                                          <p:attrName>style.visibility</p:attrName>
                                        </p:attrNameLst>
                                      </p:cBhvr>
                                      <p:to>
                                        <p:strVal val="visible"/>
                                      </p:to>
                                    </p:set>
                                    <p:animEffect transition="in" filter="wipe(down)">
                                      <p:cBhvr>
                                        <p:cTn id="18" dur="500"/>
                                        <p:tgtEl>
                                          <p:spTgt spid="765973"/>
                                        </p:tgtEl>
                                      </p:cBhvr>
                                    </p:animEffect>
                                  </p:childTnLst>
                                </p:cTn>
                              </p:par>
                            </p:childTnLst>
                          </p:cTn>
                        </p:par>
                        <p:par>
                          <p:cTn id="19" fill="hold" nodeType="afterGroup">
                            <p:stCondLst>
                              <p:cond delay="4000"/>
                            </p:stCondLst>
                            <p:childTnLst>
                              <p:par>
                                <p:cTn id="20" presetID="22" presetClass="entr" presetSubtype="4" fill="hold" nodeType="afterEffect">
                                  <p:stCondLst>
                                    <p:cond delay="0"/>
                                  </p:stCondLst>
                                  <p:childTnLst>
                                    <p:set>
                                      <p:cBhvr>
                                        <p:cTn id="21" dur="1" fill="hold">
                                          <p:stCondLst>
                                            <p:cond delay="0"/>
                                          </p:stCondLst>
                                        </p:cTn>
                                        <p:tgtEl>
                                          <p:spTgt spid="765972"/>
                                        </p:tgtEl>
                                        <p:attrNameLst>
                                          <p:attrName>style.visibility</p:attrName>
                                        </p:attrNameLst>
                                      </p:cBhvr>
                                      <p:to>
                                        <p:strVal val="visible"/>
                                      </p:to>
                                    </p:set>
                                    <p:animEffect transition="in" filter="wipe(down)">
                                      <p:cBhvr>
                                        <p:cTn id="22" dur="500"/>
                                        <p:tgtEl>
                                          <p:spTgt spid="765972"/>
                                        </p:tgtEl>
                                      </p:cBhvr>
                                    </p:animEffect>
                                  </p:childTnLst>
                                </p:cTn>
                              </p:par>
                            </p:childTnLst>
                          </p:cTn>
                        </p:par>
                        <p:par>
                          <p:cTn id="23" fill="hold" nodeType="afterGroup">
                            <p:stCondLst>
                              <p:cond delay="4500"/>
                            </p:stCondLst>
                            <p:childTnLst>
                              <p:par>
                                <p:cTn id="24" presetID="22" presetClass="entr" presetSubtype="8" fill="hold" nodeType="afterEffect">
                                  <p:stCondLst>
                                    <p:cond delay="0"/>
                                  </p:stCondLst>
                                  <p:childTnLst>
                                    <p:set>
                                      <p:cBhvr>
                                        <p:cTn id="25" dur="1" fill="hold">
                                          <p:stCondLst>
                                            <p:cond delay="0"/>
                                          </p:stCondLst>
                                        </p:cTn>
                                        <p:tgtEl>
                                          <p:spTgt spid="765976"/>
                                        </p:tgtEl>
                                        <p:attrNameLst>
                                          <p:attrName>style.visibility</p:attrName>
                                        </p:attrNameLst>
                                      </p:cBhvr>
                                      <p:to>
                                        <p:strVal val="visible"/>
                                      </p:to>
                                    </p:set>
                                    <p:animEffect transition="in" filter="wipe(left)">
                                      <p:cBhvr>
                                        <p:cTn id="26" dur="500"/>
                                        <p:tgtEl>
                                          <p:spTgt spid="765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body" idx="1"/>
          </p:nvPr>
        </p:nvSpPr>
        <p:spPr>
          <a:xfrm>
            <a:off x="609600" y="792163"/>
            <a:ext cx="8205788" cy="3284537"/>
          </a:xfrm>
        </p:spPr>
        <p:txBody>
          <a:bodyPr/>
          <a:lstStyle/>
          <a:p>
            <a:pPr algn="just">
              <a:defRPr/>
            </a:pPr>
            <a:endParaRPr kumimoji="0" lang="en-US" altLang="zh-CN" sz="2800" dirty="0" smtClean="0">
              <a:solidFill>
                <a:srgbClr val="000000"/>
              </a:solidFill>
              <a:ea typeface="楷体_GB2312" charset="0"/>
              <a:cs typeface="楷体_GB2312" charset="0"/>
            </a:endParaRPr>
          </a:p>
          <a:p>
            <a:pPr algn="just">
              <a:defRPr/>
            </a:pPr>
            <a:endParaRPr kumimoji="0" lang="en-US" altLang="zh-CN" sz="2800" dirty="0" smtClean="0">
              <a:solidFill>
                <a:srgbClr val="000000"/>
              </a:solidFill>
              <a:ea typeface="楷体_GB2312" charset="0"/>
              <a:cs typeface="楷体_GB2312" charset="0"/>
            </a:endParaRPr>
          </a:p>
          <a:p>
            <a:pPr algn="ctr">
              <a:buFontTx/>
              <a:buNone/>
              <a:defRPr/>
            </a:pPr>
            <a:r>
              <a:rPr kumimoji="0" lang="en-US" altLang="zh-CN" sz="2800" dirty="0" smtClean="0">
                <a:solidFill>
                  <a:srgbClr val="000000"/>
                </a:solidFill>
                <a:ea typeface="楷体_GB2312" charset="0"/>
                <a:cs typeface="楷体_GB2312" charset="0"/>
              </a:rPr>
              <a:t>Homework </a:t>
            </a:r>
          </a:p>
          <a:p>
            <a:pPr algn="ctr">
              <a:buFontTx/>
              <a:buNone/>
              <a:defRPr/>
            </a:pPr>
            <a:endParaRPr kumimoji="0" lang="en-US" altLang="zh-CN" sz="2800" dirty="0" smtClean="0">
              <a:solidFill>
                <a:srgbClr val="000000"/>
              </a:solidFill>
              <a:ea typeface="楷体_GB2312" charset="0"/>
              <a:cs typeface="楷体_GB2312" charset="0"/>
            </a:endParaRPr>
          </a:p>
          <a:p>
            <a:pPr algn="just">
              <a:buFontTx/>
              <a:buNone/>
              <a:defRPr/>
            </a:pPr>
            <a:r>
              <a:rPr kumimoji="0" lang="en-US" altLang="zh-CN" sz="2800" dirty="0" smtClean="0">
                <a:solidFill>
                  <a:srgbClr val="000000"/>
                </a:solidFill>
                <a:ea typeface="楷体_GB2312" charset="0"/>
                <a:cs typeface="楷体_GB2312" charset="0"/>
              </a:rPr>
              <a:t>  4</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5</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6</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7</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9</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10</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13</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17</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19</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20</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21</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22</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24</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26</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28</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29</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30</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41</a:t>
            </a:r>
            <a:r>
              <a:rPr kumimoji="0" lang="zh-CN" altLang="en-US" sz="2800" dirty="0" smtClean="0">
                <a:solidFill>
                  <a:srgbClr val="000000"/>
                </a:solidFill>
                <a:ea typeface="楷体_GB2312" charset="0"/>
                <a:cs typeface="楷体_GB2312" charset="0"/>
              </a:rPr>
              <a:t>，</a:t>
            </a:r>
            <a:r>
              <a:rPr kumimoji="0" lang="en-US" altLang="zh-CN" sz="2800" dirty="0" smtClean="0">
                <a:solidFill>
                  <a:srgbClr val="000000"/>
                </a:solidFill>
                <a:ea typeface="楷体_GB2312" charset="0"/>
                <a:cs typeface="楷体_GB2312" charset="0"/>
              </a:rPr>
              <a:t>42</a:t>
            </a:r>
            <a:r>
              <a:rPr kumimoji="0" lang="zh-CN" altLang="en-US" sz="2800" dirty="0" smtClean="0">
                <a:solidFill>
                  <a:srgbClr val="000000"/>
                </a:solidFill>
                <a:ea typeface="楷体_GB2312" charset="0"/>
                <a:cs typeface="楷体_GB2312" charset="0"/>
              </a:rPr>
              <a:t>，</a:t>
            </a:r>
            <a:r>
              <a:rPr kumimoji="0" lang="en-US" altLang="zh-CN" sz="2800" smtClean="0">
                <a:solidFill>
                  <a:srgbClr val="000000"/>
                </a:solidFill>
                <a:ea typeface="楷体_GB2312" charset="0"/>
                <a:cs typeface="楷体_GB2312" charset="0"/>
              </a:rPr>
              <a:t>54</a:t>
            </a:r>
            <a:endParaRPr kumimoji="0" lang="en-US" altLang="zh-CN" sz="2800" dirty="0" smtClean="0">
              <a:solidFill>
                <a:srgbClr val="000000"/>
              </a:solidFill>
            </a:endParaRPr>
          </a:p>
          <a:p>
            <a:pPr>
              <a:defRPr/>
            </a:pPr>
            <a:endParaRPr kumimoji="0" lang="zh-CN" altLang="en-US" sz="2800" dirty="0" smtClean="0">
              <a:solidFill>
                <a:srgbClr val="000000"/>
              </a:solidFill>
            </a:endParaRPr>
          </a:p>
        </p:txBody>
      </p:sp>
    </p:spTree>
    <p:extLst>
      <p:ext uri="{BB962C8B-B14F-4D97-AF65-F5344CB8AC3E}">
        <p14:creationId xmlns:p14="http://schemas.microsoft.com/office/powerpoint/2010/main" val="2226840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5406"/>
            <a:ext cx="8610600" cy="1143000"/>
          </a:xfrm>
          <a:prstGeom prst="rect">
            <a:avLst/>
          </a:prstGeom>
        </p:spPr>
        <p:txBody>
          <a:bodyPr vert="horz" wrap="square" lIns="0" tIns="0" rIns="0" bIns="0" rtlCol="0">
            <a:noAutofit/>
          </a:bodyPr>
          <a:lstStyle/>
          <a:p>
            <a:pPr marL="12700" algn="l">
              <a:lnSpc>
                <a:spcPct val="100000"/>
              </a:lnSpc>
            </a:pPr>
            <a:r>
              <a:rPr sz="4000" b="1" spc="-30" dirty="0" smtClean="0">
                <a:solidFill>
                  <a:schemeClr val="tx1"/>
                </a:solidFill>
                <a:latin typeface="黑体"/>
                <a:cs typeface="黑体"/>
              </a:rPr>
              <a:t>排队和调</a:t>
            </a:r>
            <a:r>
              <a:rPr sz="4000" b="1" spc="-40" dirty="0" smtClean="0">
                <a:solidFill>
                  <a:schemeClr val="tx1"/>
                </a:solidFill>
                <a:latin typeface="黑体"/>
                <a:cs typeface="黑体"/>
              </a:rPr>
              <a:t>度</a:t>
            </a:r>
            <a:r>
              <a:rPr sz="4000" b="1" spc="-1145" dirty="0" smtClean="0">
                <a:solidFill>
                  <a:schemeClr val="tx1"/>
                </a:solidFill>
                <a:latin typeface="黑体"/>
                <a:cs typeface="黑体"/>
              </a:rPr>
              <a:t> </a:t>
            </a:r>
            <a:r>
              <a:rPr sz="3200" b="1" spc="0" dirty="0" smtClean="0">
                <a:solidFill>
                  <a:schemeClr val="tx1"/>
                </a:solidFill>
                <a:latin typeface="Calibri"/>
                <a:cs typeface="Calibri"/>
              </a:rPr>
              <a:t>—</a:t>
            </a:r>
            <a:r>
              <a:rPr sz="3200" b="1" spc="5" dirty="0" smtClean="0">
                <a:solidFill>
                  <a:schemeClr val="tx1"/>
                </a:solidFill>
                <a:latin typeface="黑体"/>
                <a:cs typeface="黑体"/>
              </a:rPr>
              <a:t>系统</a:t>
            </a:r>
            <a:r>
              <a:rPr sz="3200" b="1" spc="0" dirty="0" smtClean="0">
                <a:solidFill>
                  <a:schemeClr val="tx1"/>
                </a:solidFill>
                <a:latin typeface="黑体"/>
                <a:cs typeface="黑体"/>
              </a:rPr>
              <a:t>优化中</a:t>
            </a:r>
            <a:r>
              <a:rPr sz="3200" b="1" spc="-15" dirty="0" smtClean="0">
                <a:solidFill>
                  <a:schemeClr val="tx1"/>
                </a:solidFill>
                <a:latin typeface="黑体"/>
                <a:cs typeface="黑体"/>
              </a:rPr>
              <a:t>的</a:t>
            </a:r>
            <a:r>
              <a:rPr sz="3200" b="1" spc="0" dirty="0" smtClean="0">
                <a:solidFill>
                  <a:schemeClr val="tx1"/>
                </a:solidFill>
                <a:latin typeface="黑体"/>
                <a:cs typeface="黑体"/>
              </a:rPr>
              <a:t>有趣</a:t>
            </a:r>
            <a:r>
              <a:rPr sz="3200" b="1" spc="-15" dirty="0" smtClean="0">
                <a:solidFill>
                  <a:schemeClr val="tx1"/>
                </a:solidFill>
                <a:latin typeface="黑体"/>
                <a:cs typeface="黑体"/>
              </a:rPr>
              <a:t>课</a:t>
            </a:r>
            <a:r>
              <a:rPr sz="3200" b="1" spc="0" dirty="0" smtClean="0">
                <a:solidFill>
                  <a:schemeClr val="tx1"/>
                </a:solidFill>
                <a:latin typeface="黑体"/>
                <a:cs typeface="黑体"/>
              </a:rPr>
              <a:t>题</a:t>
            </a:r>
            <a:endParaRPr sz="3200" b="1" dirty="0">
              <a:solidFill>
                <a:schemeClr val="tx1"/>
              </a:solidFill>
              <a:latin typeface="黑体"/>
              <a:cs typeface="黑体"/>
            </a:endParaRPr>
          </a:p>
        </p:txBody>
      </p:sp>
      <p:sp>
        <p:nvSpPr>
          <p:cNvPr id="3" name="object 3"/>
          <p:cNvSpPr txBox="1"/>
          <p:nvPr/>
        </p:nvSpPr>
        <p:spPr>
          <a:xfrm>
            <a:off x="535940" y="1143000"/>
            <a:ext cx="8374380" cy="5012055"/>
          </a:xfrm>
          <a:prstGeom prst="rect">
            <a:avLst/>
          </a:prstGeom>
        </p:spPr>
        <p:txBody>
          <a:bodyPr vert="horz" wrap="square" lIns="0" tIns="0" rIns="0" bIns="0" rtlCol="0">
            <a:noAutofit/>
          </a:bodyPr>
          <a:lstStyle/>
          <a:p>
            <a:pPr marL="469265" indent="-457200">
              <a:lnSpc>
                <a:spcPct val="100000"/>
              </a:lnSpc>
              <a:buClr>
                <a:srgbClr val="006FC0"/>
              </a:buClr>
              <a:buSzPct val="70312"/>
              <a:buFont typeface="Wingdings" panose="05000000000000000000" pitchFamily="2" charset="2"/>
              <a:buChar char="p"/>
              <a:tabLst>
                <a:tab pos="355600" algn="l"/>
              </a:tabLst>
            </a:pPr>
            <a:r>
              <a:rPr sz="3200" spc="0" dirty="0" smtClean="0">
                <a:latin typeface="宋体"/>
                <a:cs typeface="宋体"/>
              </a:rPr>
              <a:t>排队</a:t>
            </a:r>
            <a:r>
              <a:rPr sz="3200" spc="-10" dirty="0" smtClean="0">
                <a:latin typeface="宋体"/>
                <a:cs typeface="宋体"/>
              </a:rPr>
              <a:t>：</a:t>
            </a:r>
            <a:r>
              <a:rPr sz="3200" spc="0" dirty="0" smtClean="0">
                <a:latin typeface="Comic Sans MS"/>
                <a:cs typeface="Comic Sans MS"/>
              </a:rPr>
              <a:t>contention</a:t>
            </a:r>
            <a:r>
              <a:rPr sz="3200" spc="-5" dirty="0" smtClean="0">
                <a:latin typeface="Comic Sans MS"/>
                <a:cs typeface="Comic Sans MS"/>
              </a:rPr>
              <a:t> </a:t>
            </a:r>
            <a:r>
              <a:rPr sz="3200" spc="0" dirty="0" smtClean="0">
                <a:latin typeface="Comic Sans MS"/>
                <a:cs typeface="Comic Sans MS"/>
              </a:rPr>
              <a:t>for</a:t>
            </a:r>
            <a:r>
              <a:rPr sz="3200" spc="-5" dirty="0" smtClean="0">
                <a:latin typeface="Comic Sans MS"/>
                <a:cs typeface="Comic Sans MS"/>
              </a:rPr>
              <a:t> </a:t>
            </a:r>
            <a:r>
              <a:rPr sz="3200" spc="0" dirty="0" smtClean="0">
                <a:latin typeface="Comic Sans MS"/>
                <a:cs typeface="Comic Sans MS"/>
              </a:rPr>
              <a:t>s</a:t>
            </a:r>
            <a:r>
              <a:rPr sz="3200" spc="-10" dirty="0" smtClean="0">
                <a:latin typeface="Comic Sans MS"/>
                <a:cs typeface="Comic Sans MS"/>
              </a:rPr>
              <a:t>h</a:t>
            </a:r>
            <a:r>
              <a:rPr sz="3200" spc="0" dirty="0" smtClean="0">
                <a:latin typeface="Comic Sans MS"/>
                <a:cs typeface="Comic Sans MS"/>
              </a:rPr>
              <a:t>ared</a:t>
            </a:r>
            <a:r>
              <a:rPr sz="3200" spc="-5" dirty="0" smtClean="0">
                <a:latin typeface="Comic Sans MS"/>
                <a:cs typeface="Comic Sans MS"/>
              </a:rPr>
              <a:t> </a:t>
            </a:r>
            <a:r>
              <a:rPr sz="3200" spc="-15" dirty="0" smtClean="0">
                <a:latin typeface="Comic Sans MS"/>
                <a:cs typeface="Comic Sans MS"/>
              </a:rPr>
              <a:t>r</a:t>
            </a:r>
            <a:r>
              <a:rPr sz="3200" spc="0" dirty="0" smtClean="0">
                <a:latin typeface="Comic Sans MS"/>
                <a:cs typeface="Comic Sans MS"/>
              </a:rPr>
              <a:t>esour</a:t>
            </a:r>
            <a:r>
              <a:rPr sz="3200" spc="-15" dirty="0" smtClean="0">
                <a:latin typeface="Comic Sans MS"/>
                <a:cs typeface="Comic Sans MS"/>
              </a:rPr>
              <a:t>c</a:t>
            </a:r>
            <a:r>
              <a:rPr sz="3200" spc="0" dirty="0" smtClean="0">
                <a:latin typeface="Comic Sans MS"/>
                <a:cs typeface="Comic Sans MS"/>
              </a:rPr>
              <a:t>es</a:t>
            </a:r>
            <a:endParaRPr sz="3200" dirty="0">
              <a:latin typeface="Comic Sans MS"/>
              <a:cs typeface="Comic Sans MS"/>
            </a:endParaRPr>
          </a:p>
          <a:p>
            <a:pPr marL="942975" indent="-588010">
              <a:lnSpc>
                <a:spcPts val="3795"/>
              </a:lnSpc>
              <a:buFont typeface="Comic Sans MS"/>
              <a:buAutoNum type="alphaLcPeriod" startAt="5"/>
              <a:tabLst>
                <a:tab pos="942975" algn="l"/>
              </a:tabLst>
            </a:pPr>
            <a:r>
              <a:rPr sz="3200" spc="-15" dirty="0" smtClean="0">
                <a:latin typeface="Comic Sans MS"/>
                <a:cs typeface="Comic Sans MS"/>
              </a:rPr>
              <a:t>.</a:t>
            </a:r>
            <a:r>
              <a:rPr sz="3200" spc="0" dirty="0" smtClean="0">
                <a:latin typeface="Comic Sans MS"/>
                <a:cs typeface="Comic Sans MS"/>
              </a:rPr>
              <a:t>, output links)</a:t>
            </a:r>
            <a:endParaRPr sz="3200" dirty="0">
              <a:latin typeface="Comic Sans MS"/>
              <a:cs typeface="Comic Sans MS"/>
            </a:endParaRPr>
          </a:p>
          <a:p>
            <a:pPr>
              <a:lnSpc>
                <a:spcPts val="800"/>
              </a:lnSpc>
              <a:spcBef>
                <a:spcPts val="15"/>
              </a:spcBef>
              <a:buFont typeface="Comic Sans MS"/>
              <a:buAutoNum type="alphaLcPeriod" startAt="5"/>
            </a:pPr>
            <a:endParaRPr sz="800" dirty="0"/>
          </a:p>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调度方法</a:t>
            </a:r>
            <a:endParaRPr sz="3200" dirty="0">
              <a:solidFill>
                <a:srgbClr val="FF0000"/>
              </a:solidFill>
              <a:latin typeface="宋体"/>
              <a:cs typeface="宋体"/>
            </a:endParaRPr>
          </a:p>
          <a:p>
            <a:pPr>
              <a:lnSpc>
                <a:spcPts val="650"/>
              </a:lnSpc>
              <a:spcBef>
                <a:spcPts val="37"/>
              </a:spcBef>
            </a:pPr>
            <a:endParaRPr sz="650" dirty="0">
              <a:solidFill>
                <a:srgbClr val="FF0000"/>
              </a:solidFill>
            </a:endParaRPr>
          </a:p>
          <a:p>
            <a:pPr marL="861694" lvl="1" indent="-391795">
              <a:lnSpc>
                <a:spcPct val="100000"/>
              </a:lnSpc>
              <a:buClr>
                <a:srgbClr val="7E7E7E"/>
              </a:buClr>
              <a:buSzPct val="69642"/>
              <a:buFont typeface="Verdana"/>
              <a:buChar char="●"/>
              <a:tabLst>
                <a:tab pos="861694" algn="l"/>
              </a:tabLst>
            </a:pPr>
            <a:r>
              <a:rPr sz="2800" spc="-30" dirty="0" smtClean="0">
                <a:solidFill>
                  <a:srgbClr val="FF0000"/>
                </a:solidFill>
                <a:latin typeface="宋体"/>
                <a:cs typeface="宋体"/>
              </a:rPr>
              <a:t>先来先服务</a:t>
            </a:r>
            <a:r>
              <a:rPr sz="2800" spc="-555" dirty="0" smtClean="0">
                <a:latin typeface="宋体"/>
                <a:cs typeface="宋体"/>
              </a:rPr>
              <a:t> </a:t>
            </a:r>
            <a:r>
              <a:rPr sz="2800" spc="-15" dirty="0" smtClean="0">
                <a:latin typeface="Comic Sans MS"/>
                <a:cs typeface="Comic Sans MS"/>
              </a:rPr>
              <a:t>Fir</a:t>
            </a:r>
            <a:r>
              <a:rPr sz="2800" spc="-30" dirty="0" smtClean="0">
                <a:latin typeface="Comic Sans MS"/>
                <a:cs typeface="Comic Sans MS"/>
              </a:rPr>
              <a:t>s</a:t>
            </a:r>
            <a:r>
              <a:rPr sz="2800" spc="-15" dirty="0" smtClean="0">
                <a:latin typeface="Comic Sans MS"/>
                <a:cs typeface="Comic Sans MS"/>
              </a:rPr>
              <a:t>t</a:t>
            </a:r>
            <a:r>
              <a:rPr sz="2800" spc="35" dirty="0" smtClean="0">
                <a:latin typeface="Comic Sans MS"/>
                <a:cs typeface="Comic Sans MS"/>
              </a:rPr>
              <a:t> </a:t>
            </a:r>
            <a:r>
              <a:rPr sz="2800" spc="-20" dirty="0" smtClean="0">
                <a:latin typeface="Comic Sans MS"/>
                <a:cs typeface="Comic Sans MS"/>
              </a:rPr>
              <a:t>come</a:t>
            </a:r>
            <a:r>
              <a:rPr sz="2800" spc="5" dirty="0" smtClean="0">
                <a:latin typeface="Comic Sans MS"/>
                <a:cs typeface="Comic Sans MS"/>
              </a:rPr>
              <a:t> </a:t>
            </a:r>
            <a:r>
              <a:rPr sz="2800" spc="-15" dirty="0" smtClean="0">
                <a:latin typeface="Comic Sans MS"/>
                <a:cs typeface="Comic Sans MS"/>
              </a:rPr>
              <a:t>first</a:t>
            </a:r>
            <a:r>
              <a:rPr sz="2800" spc="15" dirty="0" smtClean="0">
                <a:latin typeface="Comic Sans MS"/>
                <a:cs typeface="Comic Sans MS"/>
              </a:rPr>
              <a:t> </a:t>
            </a:r>
            <a:r>
              <a:rPr sz="2800" spc="-15" dirty="0" smtClean="0">
                <a:latin typeface="Comic Sans MS"/>
                <a:cs typeface="Comic Sans MS"/>
              </a:rPr>
              <a:t>serve</a:t>
            </a:r>
            <a:endParaRPr sz="2800" dirty="0">
              <a:latin typeface="Comic Sans MS"/>
              <a:cs typeface="Comic Sans MS"/>
            </a:endParaRPr>
          </a:p>
          <a:p>
            <a:pPr lvl="1">
              <a:lnSpc>
                <a:spcPts val="650"/>
              </a:lnSpc>
              <a:spcBef>
                <a:spcPts val="24"/>
              </a:spcBef>
              <a:buClr>
                <a:srgbClr val="7E7E7E"/>
              </a:buClr>
              <a:buFont typeface="Verdana"/>
              <a:buChar char="●"/>
            </a:pPr>
            <a:endParaRPr sz="650" dirty="0"/>
          </a:p>
          <a:p>
            <a:pPr marL="861694" lvl="1" indent="-391795">
              <a:lnSpc>
                <a:spcPct val="100000"/>
              </a:lnSpc>
              <a:buClr>
                <a:srgbClr val="7E7E7E"/>
              </a:buClr>
              <a:buSzPct val="69642"/>
              <a:buFont typeface="Verdana"/>
              <a:buChar char="●"/>
              <a:tabLst>
                <a:tab pos="861694" algn="l"/>
              </a:tabLst>
            </a:pPr>
            <a:r>
              <a:rPr sz="2800" spc="-30" dirty="0" smtClean="0">
                <a:solidFill>
                  <a:srgbClr val="FF0000"/>
                </a:solidFill>
                <a:latin typeface="宋体"/>
                <a:cs typeface="宋体"/>
              </a:rPr>
              <a:t>加权公平队列</a:t>
            </a:r>
            <a:r>
              <a:rPr sz="2800" spc="-550" dirty="0" smtClean="0">
                <a:latin typeface="宋体"/>
                <a:cs typeface="宋体"/>
              </a:rPr>
              <a:t> </a:t>
            </a:r>
            <a:r>
              <a:rPr sz="2800" spc="-20" dirty="0" smtClean="0">
                <a:latin typeface="Comic Sans MS"/>
                <a:cs typeface="Comic Sans MS"/>
              </a:rPr>
              <a:t>Weighted</a:t>
            </a:r>
            <a:r>
              <a:rPr sz="2800" spc="15" dirty="0" smtClean="0">
                <a:latin typeface="Comic Sans MS"/>
                <a:cs typeface="Comic Sans MS"/>
              </a:rPr>
              <a:t> </a:t>
            </a:r>
            <a:r>
              <a:rPr sz="2800" spc="-15" dirty="0" smtClean="0">
                <a:latin typeface="Comic Sans MS"/>
                <a:cs typeface="Comic Sans MS"/>
              </a:rPr>
              <a:t>f</a:t>
            </a:r>
            <a:r>
              <a:rPr sz="2800" spc="-30" dirty="0" smtClean="0">
                <a:latin typeface="Comic Sans MS"/>
                <a:cs typeface="Comic Sans MS"/>
              </a:rPr>
              <a:t>a</a:t>
            </a:r>
            <a:r>
              <a:rPr sz="2800" spc="0" dirty="0" smtClean="0">
                <a:latin typeface="Comic Sans MS"/>
                <a:cs typeface="Comic Sans MS"/>
              </a:rPr>
              <a:t>ir</a:t>
            </a:r>
            <a:r>
              <a:rPr sz="2800" spc="30" dirty="0" smtClean="0">
                <a:latin typeface="Comic Sans MS"/>
                <a:cs typeface="Comic Sans MS"/>
              </a:rPr>
              <a:t> </a:t>
            </a:r>
            <a:r>
              <a:rPr sz="2800" spc="-15" dirty="0" smtClean="0">
                <a:latin typeface="Comic Sans MS"/>
                <a:cs typeface="Comic Sans MS"/>
              </a:rPr>
              <a:t>queue</a:t>
            </a:r>
            <a:endParaRPr sz="2800" dirty="0">
              <a:latin typeface="Comic Sans MS"/>
              <a:cs typeface="Comic Sans MS"/>
            </a:endParaRPr>
          </a:p>
          <a:p>
            <a:pPr lvl="1">
              <a:lnSpc>
                <a:spcPts val="650"/>
              </a:lnSpc>
              <a:spcBef>
                <a:spcPts val="21"/>
              </a:spcBef>
              <a:buClr>
                <a:srgbClr val="7E7E7E"/>
              </a:buClr>
              <a:buFont typeface="Verdana"/>
              <a:buChar char="●"/>
            </a:pPr>
            <a:endParaRPr sz="650" dirty="0"/>
          </a:p>
          <a:p>
            <a:pPr marL="861694" lvl="1" indent="-391795">
              <a:lnSpc>
                <a:spcPct val="100000"/>
              </a:lnSpc>
              <a:buClr>
                <a:srgbClr val="7E7E7E"/>
              </a:buClr>
              <a:buSzPct val="69642"/>
              <a:buFont typeface="Verdana"/>
              <a:buChar char="●"/>
              <a:tabLst>
                <a:tab pos="861694" algn="l"/>
              </a:tabLst>
            </a:pPr>
            <a:r>
              <a:rPr sz="2800" spc="-30" dirty="0" smtClean="0">
                <a:solidFill>
                  <a:srgbClr val="FF0000"/>
                </a:solidFill>
                <a:latin typeface="宋体"/>
                <a:cs typeface="宋体"/>
              </a:rPr>
              <a:t>随机早期检测</a:t>
            </a:r>
            <a:r>
              <a:rPr sz="2800" spc="-545" dirty="0" smtClean="0">
                <a:latin typeface="宋体"/>
                <a:cs typeface="宋体"/>
              </a:rPr>
              <a:t> </a:t>
            </a:r>
            <a:r>
              <a:rPr sz="2800" spc="-20" dirty="0" smtClean="0">
                <a:latin typeface="Comic Sans MS"/>
                <a:cs typeface="Comic Sans MS"/>
              </a:rPr>
              <a:t>Random</a:t>
            </a:r>
            <a:r>
              <a:rPr sz="2800" spc="20" dirty="0" smtClean="0">
                <a:latin typeface="Comic Sans MS"/>
                <a:cs typeface="Comic Sans MS"/>
              </a:rPr>
              <a:t> </a:t>
            </a:r>
            <a:r>
              <a:rPr sz="2800" spc="-15" dirty="0" smtClean="0">
                <a:latin typeface="Comic Sans MS"/>
                <a:cs typeface="Comic Sans MS"/>
              </a:rPr>
              <a:t>early</a:t>
            </a:r>
            <a:r>
              <a:rPr sz="2800" spc="10" dirty="0" smtClean="0">
                <a:latin typeface="Comic Sans MS"/>
                <a:cs typeface="Comic Sans MS"/>
              </a:rPr>
              <a:t> </a:t>
            </a:r>
            <a:r>
              <a:rPr sz="2800" spc="-15" dirty="0" smtClean="0">
                <a:latin typeface="Comic Sans MS"/>
                <a:cs typeface="Comic Sans MS"/>
              </a:rPr>
              <a:t>detec</a:t>
            </a:r>
            <a:r>
              <a:rPr sz="2800" spc="-10" dirty="0" smtClean="0">
                <a:latin typeface="Comic Sans MS"/>
                <a:cs typeface="Comic Sans MS"/>
              </a:rPr>
              <a:t>t</a:t>
            </a:r>
            <a:r>
              <a:rPr sz="2800" spc="-15" dirty="0" smtClean="0">
                <a:latin typeface="Comic Sans MS"/>
                <a:cs typeface="Comic Sans MS"/>
              </a:rPr>
              <a:t>ion</a:t>
            </a:r>
            <a:endParaRPr lang="en-US" sz="2800" dirty="0">
              <a:latin typeface="Comic Sans MS"/>
              <a:cs typeface="Comic Sans MS"/>
            </a:endParaRPr>
          </a:p>
          <a:p>
            <a:pPr marL="861694" lvl="1" indent="-391795">
              <a:lnSpc>
                <a:spcPct val="100000"/>
              </a:lnSpc>
              <a:buClr>
                <a:srgbClr val="7E7E7E"/>
              </a:buClr>
              <a:buSzPct val="69642"/>
              <a:buFont typeface="Verdana"/>
              <a:buChar char="●"/>
              <a:tabLst>
                <a:tab pos="861694" algn="l"/>
              </a:tabLst>
            </a:pPr>
            <a:r>
              <a:rPr sz="2800" spc="-30" dirty="0" err="1" smtClean="0">
                <a:latin typeface="宋体"/>
                <a:cs typeface="宋体"/>
              </a:rPr>
              <a:t>服务率控</a:t>
            </a:r>
            <a:r>
              <a:rPr sz="2800" spc="-40" dirty="0" err="1" smtClean="0">
                <a:latin typeface="宋体"/>
                <a:cs typeface="宋体"/>
              </a:rPr>
              <a:t>制</a:t>
            </a:r>
            <a:r>
              <a:rPr sz="2800" spc="-20" dirty="0" smtClean="0">
                <a:latin typeface="Comic Sans MS"/>
                <a:cs typeface="Comic Sans MS"/>
              </a:rPr>
              <a:t>/</a:t>
            </a:r>
            <a:r>
              <a:rPr sz="2800" spc="-30" dirty="0" smtClean="0">
                <a:latin typeface="宋体"/>
                <a:cs typeface="宋体"/>
              </a:rPr>
              <a:t>准入控</a:t>
            </a:r>
            <a:r>
              <a:rPr sz="2800" spc="-40" dirty="0" smtClean="0">
                <a:latin typeface="宋体"/>
                <a:cs typeface="宋体"/>
              </a:rPr>
              <a:t>制</a:t>
            </a:r>
            <a:r>
              <a:rPr sz="2800" spc="-20" dirty="0" smtClean="0">
                <a:latin typeface="Comic Sans MS"/>
                <a:cs typeface="Comic Sans MS"/>
              </a:rPr>
              <a:t>/</a:t>
            </a:r>
            <a:r>
              <a:rPr sz="2800" spc="-30" dirty="0" smtClean="0">
                <a:latin typeface="宋体"/>
                <a:cs typeface="宋体"/>
              </a:rPr>
              <a:t>资</a:t>
            </a:r>
            <a:r>
              <a:rPr sz="2800" spc="-20" dirty="0" smtClean="0">
                <a:latin typeface="宋体"/>
                <a:cs typeface="宋体"/>
              </a:rPr>
              <a:t>源</a:t>
            </a:r>
            <a:r>
              <a:rPr sz="2800" spc="-30" dirty="0" smtClean="0">
                <a:latin typeface="宋体"/>
                <a:cs typeface="宋体"/>
              </a:rPr>
              <a:t>分</a:t>
            </a:r>
            <a:r>
              <a:rPr sz="2800" spc="-20" dirty="0" smtClean="0">
                <a:latin typeface="宋体"/>
                <a:cs typeface="宋体"/>
              </a:rPr>
              <a:t>配</a:t>
            </a:r>
            <a:r>
              <a:rPr sz="2800" spc="-20" dirty="0" smtClean="0">
                <a:latin typeface="Comic Sans MS"/>
                <a:cs typeface="Comic Sans MS"/>
              </a:rPr>
              <a:t>/</a:t>
            </a:r>
            <a:r>
              <a:rPr sz="2800" spc="-30" dirty="0" smtClean="0">
                <a:latin typeface="宋体"/>
                <a:cs typeface="宋体"/>
              </a:rPr>
              <a:t>缓</a:t>
            </a:r>
            <a:r>
              <a:rPr sz="2800" spc="-20" dirty="0" smtClean="0">
                <a:latin typeface="宋体"/>
                <a:cs typeface="宋体"/>
              </a:rPr>
              <a:t>存</a:t>
            </a:r>
            <a:r>
              <a:rPr sz="2800" spc="-30" dirty="0" smtClean="0">
                <a:latin typeface="宋体"/>
                <a:cs typeface="宋体"/>
              </a:rPr>
              <a:t>优化</a:t>
            </a:r>
            <a:r>
              <a:rPr sz="2800" spc="-515" dirty="0" smtClean="0">
                <a:latin typeface="宋体"/>
                <a:cs typeface="宋体"/>
              </a:rPr>
              <a:t> </a:t>
            </a:r>
            <a:r>
              <a:rPr sz="2800" spc="-25" dirty="0" smtClean="0">
                <a:latin typeface="Comic Sans MS"/>
                <a:cs typeface="Comic Sans MS"/>
              </a:rPr>
              <a:t>……</a:t>
            </a:r>
            <a:endParaRPr sz="2800" dirty="0">
              <a:latin typeface="Comic Sans MS"/>
              <a:cs typeface="Comic Sans MS"/>
            </a:endParaRPr>
          </a:p>
          <a:p>
            <a:pPr marL="238760">
              <a:lnSpc>
                <a:spcPct val="100000"/>
              </a:lnSpc>
            </a:pPr>
            <a:r>
              <a:rPr sz="2000" spc="10" dirty="0" smtClean="0">
                <a:solidFill>
                  <a:srgbClr val="C00000"/>
                </a:solidFill>
                <a:latin typeface="宋体"/>
                <a:cs typeface="宋体"/>
              </a:rPr>
              <a:t>排队论的经典教材：</a:t>
            </a:r>
            <a:endParaRPr sz="2000" dirty="0">
              <a:latin typeface="宋体"/>
              <a:cs typeface="宋体"/>
            </a:endParaRPr>
          </a:p>
          <a:p>
            <a:pPr marL="492125" indent="-253365">
              <a:lnSpc>
                <a:spcPts val="2145"/>
              </a:lnSpc>
              <a:buClr>
                <a:srgbClr val="C00000"/>
              </a:buClr>
              <a:buFont typeface="Arial"/>
              <a:buAutoNum type="arabicPeriod"/>
              <a:tabLst>
                <a:tab pos="492125" algn="l"/>
              </a:tabLst>
            </a:pPr>
            <a:r>
              <a:rPr sz="1800" spc="0" dirty="0" smtClean="0">
                <a:solidFill>
                  <a:srgbClr val="C00000"/>
                </a:solidFill>
                <a:latin typeface="Arial"/>
                <a:cs typeface="Arial"/>
              </a:rPr>
              <a:t>L</a:t>
            </a:r>
            <a:r>
              <a:rPr sz="1800" spc="-10" dirty="0" smtClean="0">
                <a:solidFill>
                  <a:srgbClr val="C00000"/>
                </a:solidFill>
                <a:latin typeface="Arial"/>
                <a:cs typeface="Arial"/>
              </a:rPr>
              <a:t>e</a:t>
            </a:r>
            <a:r>
              <a:rPr sz="1800" spc="0" dirty="0" smtClean="0">
                <a:solidFill>
                  <a:srgbClr val="C00000"/>
                </a:solidFill>
                <a:latin typeface="Arial"/>
                <a:cs typeface="Arial"/>
              </a:rPr>
              <a:t>o</a:t>
            </a:r>
            <a:r>
              <a:rPr sz="1800" spc="-10" dirty="0" smtClean="0">
                <a:solidFill>
                  <a:srgbClr val="C00000"/>
                </a:solidFill>
                <a:latin typeface="Arial"/>
                <a:cs typeface="Arial"/>
              </a:rPr>
              <a:t>n</a:t>
            </a:r>
            <a:r>
              <a:rPr sz="1800" spc="0" dirty="0" smtClean="0">
                <a:solidFill>
                  <a:srgbClr val="C00000"/>
                </a:solidFill>
                <a:latin typeface="Arial"/>
                <a:cs typeface="Arial"/>
              </a:rPr>
              <a:t>ard</a:t>
            </a:r>
            <a:r>
              <a:rPr sz="1800" spc="5" dirty="0" smtClean="0">
                <a:solidFill>
                  <a:srgbClr val="C00000"/>
                </a:solidFill>
                <a:latin typeface="Arial"/>
                <a:cs typeface="Arial"/>
              </a:rPr>
              <a:t> </a:t>
            </a:r>
            <a:r>
              <a:rPr sz="1800" spc="0" dirty="0" smtClean="0">
                <a:solidFill>
                  <a:srgbClr val="C00000"/>
                </a:solidFill>
                <a:latin typeface="Arial"/>
                <a:cs typeface="Arial"/>
              </a:rPr>
              <a:t>Kl</a:t>
            </a:r>
            <a:r>
              <a:rPr sz="1800" spc="-10" dirty="0" smtClean="0">
                <a:solidFill>
                  <a:srgbClr val="C00000"/>
                </a:solidFill>
                <a:latin typeface="Arial"/>
                <a:cs typeface="Arial"/>
              </a:rPr>
              <a:t>e</a:t>
            </a:r>
            <a:r>
              <a:rPr sz="1800" spc="0" dirty="0" smtClean="0">
                <a:solidFill>
                  <a:srgbClr val="C00000"/>
                </a:solidFill>
                <a:latin typeface="Arial"/>
                <a:cs typeface="Arial"/>
              </a:rPr>
              <a:t>i</a:t>
            </a:r>
            <a:r>
              <a:rPr sz="1800" spc="-10" dirty="0" smtClean="0">
                <a:solidFill>
                  <a:srgbClr val="C00000"/>
                </a:solidFill>
                <a:latin typeface="Arial"/>
                <a:cs typeface="Arial"/>
              </a:rPr>
              <a:t>n</a:t>
            </a:r>
            <a:r>
              <a:rPr sz="1800" spc="0" dirty="0" smtClean="0">
                <a:solidFill>
                  <a:srgbClr val="C00000"/>
                </a:solidFill>
                <a:latin typeface="Arial"/>
                <a:cs typeface="Arial"/>
              </a:rPr>
              <a:t>roc</a:t>
            </a:r>
            <a:r>
              <a:rPr sz="1800" spc="-5" dirty="0" smtClean="0">
                <a:solidFill>
                  <a:srgbClr val="C00000"/>
                </a:solidFill>
                <a:latin typeface="Arial"/>
                <a:cs typeface="Arial"/>
              </a:rPr>
              <a:t>k,</a:t>
            </a:r>
            <a:r>
              <a:rPr sz="1800" spc="15" dirty="0" smtClean="0">
                <a:solidFill>
                  <a:srgbClr val="C00000"/>
                </a:solidFill>
                <a:latin typeface="Arial"/>
                <a:cs typeface="Arial"/>
              </a:rPr>
              <a:t> </a:t>
            </a:r>
            <a:r>
              <a:rPr sz="1800" i="1" spc="0" dirty="0" smtClean="0">
                <a:solidFill>
                  <a:srgbClr val="C00000"/>
                </a:solidFill>
                <a:latin typeface="Arial"/>
                <a:cs typeface="Arial"/>
              </a:rPr>
              <a:t>Qu</a:t>
            </a:r>
            <a:r>
              <a:rPr sz="1800" i="1" spc="-10" dirty="0" smtClean="0">
                <a:solidFill>
                  <a:srgbClr val="C00000"/>
                </a:solidFill>
                <a:latin typeface="Arial"/>
                <a:cs typeface="Arial"/>
              </a:rPr>
              <a:t>e</a:t>
            </a:r>
            <a:r>
              <a:rPr sz="1800" i="1" spc="0" dirty="0" smtClean="0">
                <a:solidFill>
                  <a:srgbClr val="C00000"/>
                </a:solidFill>
                <a:latin typeface="Arial"/>
                <a:cs typeface="Arial"/>
              </a:rPr>
              <a:t>u</a:t>
            </a:r>
            <a:r>
              <a:rPr sz="1800" i="1" spc="-10" dirty="0" smtClean="0">
                <a:solidFill>
                  <a:srgbClr val="C00000"/>
                </a:solidFill>
                <a:latin typeface="Arial"/>
                <a:cs typeface="Arial"/>
              </a:rPr>
              <a:t>e</a:t>
            </a:r>
            <a:r>
              <a:rPr sz="1800" i="1" spc="0" dirty="0" smtClean="0">
                <a:solidFill>
                  <a:srgbClr val="C00000"/>
                </a:solidFill>
                <a:latin typeface="Arial"/>
                <a:cs typeface="Arial"/>
              </a:rPr>
              <a:t>i</a:t>
            </a:r>
            <a:r>
              <a:rPr sz="1800" i="1" spc="-10" dirty="0" smtClean="0">
                <a:solidFill>
                  <a:srgbClr val="C00000"/>
                </a:solidFill>
                <a:latin typeface="Arial"/>
                <a:cs typeface="Arial"/>
              </a:rPr>
              <a:t>n</a:t>
            </a:r>
            <a:r>
              <a:rPr sz="1800" i="1" spc="0" dirty="0" smtClean="0">
                <a:solidFill>
                  <a:srgbClr val="C00000"/>
                </a:solidFill>
                <a:latin typeface="Arial"/>
                <a:cs typeface="Arial"/>
              </a:rPr>
              <a:t>g</a:t>
            </a:r>
            <a:r>
              <a:rPr sz="1800" i="1" spc="20" dirty="0" smtClean="0">
                <a:solidFill>
                  <a:srgbClr val="C00000"/>
                </a:solidFill>
                <a:latin typeface="Arial"/>
                <a:cs typeface="Arial"/>
              </a:rPr>
              <a:t> </a:t>
            </a:r>
            <a:r>
              <a:rPr sz="1800" i="1" spc="-10" dirty="0" smtClean="0">
                <a:solidFill>
                  <a:srgbClr val="C00000"/>
                </a:solidFill>
                <a:latin typeface="Arial"/>
                <a:cs typeface="Arial"/>
              </a:rPr>
              <a:t>Syste</a:t>
            </a:r>
            <a:r>
              <a:rPr sz="1800" i="1" spc="-30" dirty="0" smtClean="0">
                <a:solidFill>
                  <a:srgbClr val="C00000"/>
                </a:solidFill>
                <a:latin typeface="Arial"/>
                <a:cs typeface="Arial"/>
              </a:rPr>
              <a:t>m</a:t>
            </a:r>
            <a:r>
              <a:rPr sz="1800" i="1" spc="0" dirty="0" smtClean="0">
                <a:solidFill>
                  <a:srgbClr val="C00000"/>
                </a:solidFill>
                <a:latin typeface="Arial"/>
                <a:cs typeface="Arial"/>
              </a:rPr>
              <a:t>s</a:t>
            </a:r>
            <a:r>
              <a:rPr sz="1800" spc="-5" dirty="0" smtClean="0">
                <a:solidFill>
                  <a:srgbClr val="C00000"/>
                </a:solidFill>
                <a:latin typeface="Arial"/>
                <a:cs typeface="Arial"/>
              </a:rPr>
              <a:t>,</a:t>
            </a:r>
            <a:r>
              <a:rPr sz="1800" spc="5" dirty="0" smtClean="0">
                <a:solidFill>
                  <a:srgbClr val="C00000"/>
                </a:solidFill>
                <a:latin typeface="Arial"/>
                <a:cs typeface="Arial"/>
              </a:rPr>
              <a:t> </a:t>
            </a:r>
            <a:r>
              <a:rPr sz="1800" spc="0" dirty="0" smtClean="0">
                <a:solidFill>
                  <a:srgbClr val="C00000"/>
                </a:solidFill>
                <a:latin typeface="Arial"/>
                <a:cs typeface="Arial"/>
              </a:rPr>
              <a:t>vo</a:t>
            </a:r>
            <a:r>
              <a:rPr sz="1800" spc="-10" dirty="0" smtClean="0">
                <a:solidFill>
                  <a:srgbClr val="C00000"/>
                </a:solidFill>
                <a:latin typeface="Arial"/>
                <a:cs typeface="Arial"/>
              </a:rPr>
              <a:t>l</a:t>
            </a:r>
            <a:r>
              <a:rPr sz="1800" spc="-5" dirty="0" smtClean="0">
                <a:solidFill>
                  <a:srgbClr val="C00000"/>
                </a:solidFill>
                <a:latin typeface="Arial"/>
                <a:cs typeface="Arial"/>
              </a:rPr>
              <a:t>.</a:t>
            </a:r>
            <a:r>
              <a:rPr sz="1800" spc="5" dirty="0" smtClean="0">
                <a:solidFill>
                  <a:srgbClr val="C00000"/>
                </a:solidFill>
                <a:latin typeface="Arial"/>
                <a:cs typeface="Arial"/>
              </a:rPr>
              <a:t> </a:t>
            </a:r>
            <a:r>
              <a:rPr sz="1800" spc="-10" dirty="0" smtClean="0">
                <a:solidFill>
                  <a:srgbClr val="C00000"/>
                </a:solidFill>
                <a:latin typeface="Arial"/>
                <a:cs typeface="Arial"/>
              </a:rPr>
              <a:t>1:</a:t>
            </a:r>
            <a:r>
              <a:rPr sz="1800" spc="-35" dirty="0" smtClean="0">
                <a:solidFill>
                  <a:srgbClr val="C00000"/>
                </a:solidFill>
                <a:latin typeface="Arial"/>
                <a:cs typeface="Arial"/>
              </a:rPr>
              <a:t> </a:t>
            </a:r>
            <a:r>
              <a:rPr sz="1800" spc="-5" dirty="0" smtClean="0">
                <a:solidFill>
                  <a:srgbClr val="C00000"/>
                </a:solidFill>
                <a:latin typeface="Arial"/>
                <a:cs typeface="Arial"/>
              </a:rPr>
              <a:t>T</a:t>
            </a:r>
            <a:r>
              <a:rPr sz="1800" spc="0" dirty="0" smtClean="0">
                <a:solidFill>
                  <a:srgbClr val="C00000"/>
                </a:solidFill>
                <a:latin typeface="Arial"/>
                <a:cs typeface="Arial"/>
              </a:rPr>
              <a:t>h</a:t>
            </a:r>
            <a:r>
              <a:rPr sz="1800" spc="-10" dirty="0" smtClean="0">
                <a:solidFill>
                  <a:srgbClr val="C00000"/>
                </a:solidFill>
                <a:latin typeface="Arial"/>
                <a:cs typeface="Arial"/>
              </a:rPr>
              <a:t>e</a:t>
            </a:r>
            <a:r>
              <a:rPr sz="1800" spc="0" dirty="0" smtClean="0">
                <a:solidFill>
                  <a:srgbClr val="C00000"/>
                </a:solidFill>
                <a:latin typeface="Arial"/>
                <a:cs typeface="Arial"/>
              </a:rPr>
              <a:t>o</a:t>
            </a:r>
            <a:r>
              <a:rPr sz="1800" spc="-5" dirty="0" smtClean="0">
                <a:solidFill>
                  <a:srgbClr val="C00000"/>
                </a:solidFill>
                <a:latin typeface="Arial"/>
                <a:cs typeface="Arial"/>
              </a:rPr>
              <a:t>r</a:t>
            </a:r>
            <a:r>
              <a:rPr sz="1800" spc="-165" dirty="0" smtClean="0">
                <a:solidFill>
                  <a:srgbClr val="C00000"/>
                </a:solidFill>
                <a:latin typeface="Arial"/>
                <a:cs typeface="Arial"/>
              </a:rPr>
              <a:t>y</a:t>
            </a:r>
            <a:r>
              <a:rPr sz="1800" spc="-5" dirty="0" smtClean="0">
                <a:solidFill>
                  <a:srgbClr val="C00000"/>
                </a:solidFill>
                <a:latin typeface="Arial"/>
                <a:cs typeface="Arial"/>
              </a:rPr>
              <a:t>,</a:t>
            </a:r>
            <a:r>
              <a:rPr sz="1800" spc="15" dirty="0" smtClean="0">
                <a:solidFill>
                  <a:srgbClr val="C00000"/>
                </a:solidFill>
                <a:latin typeface="Arial"/>
                <a:cs typeface="Arial"/>
              </a:rPr>
              <a:t> </a:t>
            </a:r>
            <a:r>
              <a:rPr sz="1800" spc="0" dirty="0" smtClean="0">
                <a:solidFill>
                  <a:srgbClr val="C00000"/>
                </a:solidFill>
                <a:latin typeface="Arial"/>
                <a:cs typeface="Arial"/>
              </a:rPr>
              <a:t>Jo</a:t>
            </a:r>
            <a:r>
              <a:rPr sz="1800" spc="-10" dirty="0" smtClean="0">
                <a:solidFill>
                  <a:srgbClr val="C00000"/>
                </a:solidFill>
                <a:latin typeface="Arial"/>
                <a:cs typeface="Arial"/>
              </a:rPr>
              <a:t>h</a:t>
            </a:r>
            <a:r>
              <a:rPr sz="1800" spc="0" dirty="0" smtClean="0">
                <a:solidFill>
                  <a:srgbClr val="C00000"/>
                </a:solidFill>
                <a:latin typeface="Arial"/>
                <a:cs typeface="Arial"/>
              </a:rPr>
              <a:t>n</a:t>
            </a:r>
            <a:r>
              <a:rPr sz="1800" spc="5" dirty="0" smtClean="0">
                <a:solidFill>
                  <a:srgbClr val="C00000"/>
                </a:solidFill>
                <a:latin typeface="Arial"/>
                <a:cs typeface="Arial"/>
              </a:rPr>
              <a:t> </a:t>
            </a:r>
            <a:r>
              <a:rPr sz="1800" spc="0" dirty="0" smtClean="0">
                <a:solidFill>
                  <a:srgbClr val="C00000"/>
                </a:solidFill>
                <a:latin typeface="Arial"/>
                <a:cs typeface="Arial"/>
              </a:rPr>
              <a:t>Wil</a:t>
            </a:r>
            <a:r>
              <a:rPr sz="1800" spc="-10" dirty="0" smtClean="0">
                <a:solidFill>
                  <a:srgbClr val="C00000"/>
                </a:solidFill>
                <a:latin typeface="Arial"/>
                <a:cs typeface="Arial"/>
              </a:rPr>
              <a:t>e</a:t>
            </a:r>
            <a:r>
              <a:rPr sz="1800" spc="-160" dirty="0" smtClean="0">
                <a:solidFill>
                  <a:srgbClr val="C00000"/>
                </a:solidFill>
                <a:latin typeface="Arial"/>
                <a:cs typeface="Arial"/>
              </a:rPr>
              <a:t>y</a:t>
            </a:r>
            <a:r>
              <a:rPr sz="1800" spc="-5" dirty="0" smtClean="0">
                <a:solidFill>
                  <a:srgbClr val="C00000"/>
                </a:solidFill>
                <a:latin typeface="Arial"/>
                <a:cs typeface="Arial"/>
              </a:rPr>
              <a:t>,</a:t>
            </a:r>
            <a:r>
              <a:rPr sz="1800" spc="25" dirty="0" smtClean="0">
                <a:solidFill>
                  <a:srgbClr val="C00000"/>
                </a:solidFill>
                <a:latin typeface="Arial"/>
                <a:cs typeface="Arial"/>
              </a:rPr>
              <a:t> </a:t>
            </a:r>
            <a:r>
              <a:rPr sz="1800" spc="0" dirty="0" smtClean="0">
                <a:solidFill>
                  <a:srgbClr val="C00000"/>
                </a:solidFill>
                <a:latin typeface="Arial"/>
                <a:cs typeface="Arial"/>
              </a:rPr>
              <a:t>1</a:t>
            </a:r>
            <a:r>
              <a:rPr sz="1800" spc="-10" dirty="0" smtClean="0">
                <a:solidFill>
                  <a:srgbClr val="C00000"/>
                </a:solidFill>
                <a:latin typeface="Arial"/>
                <a:cs typeface="Arial"/>
              </a:rPr>
              <a:t>9</a:t>
            </a:r>
            <a:r>
              <a:rPr sz="1800" spc="0" dirty="0" smtClean="0">
                <a:solidFill>
                  <a:srgbClr val="C00000"/>
                </a:solidFill>
                <a:latin typeface="Arial"/>
                <a:cs typeface="Arial"/>
              </a:rPr>
              <a:t>7</a:t>
            </a:r>
            <a:r>
              <a:rPr sz="1800" spc="-10" dirty="0" smtClean="0">
                <a:solidFill>
                  <a:srgbClr val="C00000"/>
                </a:solidFill>
                <a:latin typeface="Arial"/>
                <a:cs typeface="Arial"/>
              </a:rPr>
              <a:t>5</a:t>
            </a:r>
            <a:r>
              <a:rPr sz="1800" spc="-5" dirty="0" smtClean="0">
                <a:solidFill>
                  <a:srgbClr val="C00000"/>
                </a:solidFill>
                <a:latin typeface="Arial"/>
                <a:cs typeface="Arial"/>
              </a:rPr>
              <a:t>.</a:t>
            </a:r>
            <a:endParaRPr sz="1800" dirty="0">
              <a:latin typeface="Arial"/>
              <a:cs typeface="Arial"/>
            </a:endParaRPr>
          </a:p>
          <a:p>
            <a:pPr marL="492125" indent="-253365">
              <a:lnSpc>
                <a:spcPct val="100000"/>
              </a:lnSpc>
              <a:buClr>
                <a:srgbClr val="C00000"/>
              </a:buClr>
              <a:buFont typeface="Arial"/>
              <a:buAutoNum type="arabicPeriod"/>
              <a:tabLst>
                <a:tab pos="492125" algn="l"/>
              </a:tabLst>
            </a:pPr>
            <a:r>
              <a:rPr sz="1800" spc="0" dirty="0" smtClean="0">
                <a:solidFill>
                  <a:srgbClr val="C00000"/>
                </a:solidFill>
                <a:latin typeface="Arial"/>
                <a:cs typeface="Arial"/>
              </a:rPr>
              <a:t>D.</a:t>
            </a:r>
            <a:r>
              <a:rPr sz="1800" spc="-10" dirty="0" smtClean="0">
                <a:solidFill>
                  <a:srgbClr val="C00000"/>
                </a:solidFill>
                <a:latin typeface="Arial"/>
                <a:cs typeface="Arial"/>
              </a:rPr>
              <a:t> Gross,</a:t>
            </a:r>
            <a:r>
              <a:rPr sz="1800" spc="5" dirty="0" smtClean="0">
                <a:solidFill>
                  <a:srgbClr val="C00000"/>
                </a:solidFill>
                <a:latin typeface="Arial"/>
                <a:cs typeface="Arial"/>
              </a:rPr>
              <a:t> </a:t>
            </a:r>
            <a:r>
              <a:rPr sz="1800" spc="-10" dirty="0" smtClean="0">
                <a:solidFill>
                  <a:srgbClr val="C00000"/>
                </a:solidFill>
                <a:latin typeface="Arial"/>
                <a:cs typeface="Arial"/>
              </a:rPr>
              <a:t>J.</a:t>
            </a:r>
            <a:r>
              <a:rPr sz="1800" spc="-215" dirty="0" smtClean="0">
                <a:solidFill>
                  <a:srgbClr val="C00000"/>
                </a:solidFill>
                <a:latin typeface="Arial"/>
                <a:cs typeface="Arial"/>
              </a:rPr>
              <a:t>F</a:t>
            </a:r>
            <a:r>
              <a:rPr sz="1800" spc="-5" dirty="0" smtClean="0">
                <a:solidFill>
                  <a:srgbClr val="C00000"/>
                </a:solidFill>
                <a:latin typeface="Arial"/>
                <a:cs typeface="Arial"/>
              </a:rPr>
              <a:t>. </a:t>
            </a:r>
            <a:r>
              <a:rPr sz="1800" spc="0" dirty="0" smtClean="0">
                <a:solidFill>
                  <a:srgbClr val="C00000"/>
                </a:solidFill>
                <a:latin typeface="Arial"/>
                <a:cs typeface="Arial"/>
              </a:rPr>
              <a:t>S</a:t>
            </a:r>
            <a:r>
              <a:rPr sz="1800" spc="-10" dirty="0" smtClean="0">
                <a:solidFill>
                  <a:srgbClr val="C00000"/>
                </a:solidFill>
                <a:latin typeface="Arial"/>
                <a:cs typeface="Arial"/>
              </a:rPr>
              <a:t>h</a:t>
            </a:r>
            <a:r>
              <a:rPr sz="1800" spc="0" dirty="0" smtClean="0">
                <a:solidFill>
                  <a:srgbClr val="C00000"/>
                </a:solidFill>
                <a:latin typeface="Arial"/>
                <a:cs typeface="Arial"/>
              </a:rPr>
              <a:t>ortl</a:t>
            </a:r>
            <a:r>
              <a:rPr sz="1800" spc="-10" dirty="0" smtClean="0">
                <a:solidFill>
                  <a:srgbClr val="C00000"/>
                </a:solidFill>
                <a:latin typeface="Arial"/>
                <a:cs typeface="Arial"/>
              </a:rPr>
              <a:t>e</a:t>
            </a:r>
            <a:r>
              <a:rPr sz="1800" spc="-5" dirty="0" smtClean="0">
                <a:solidFill>
                  <a:srgbClr val="C00000"/>
                </a:solidFill>
                <a:latin typeface="Arial"/>
                <a:cs typeface="Arial"/>
              </a:rPr>
              <a:t>,</a:t>
            </a:r>
            <a:r>
              <a:rPr sz="1800" spc="5" dirty="0" smtClean="0">
                <a:solidFill>
                  <a:srgbClr val="C00000"/>
                </a:solidFill>
                <a:latin typeface="Arial"/>
                <a:cs typeface="Arial"/>
              </a:rPr>
              <a:t> </a:t>
            </a:r>
            <a:r>
              <a:rPr sz="1800" spc="-10" dirty="0" smtClean="0">
                <a:solidFill>
                  <a:srgbClr val="C00000"/>
                </a:solidFill>
                <a:latin typeface="Arial"/>
                <a:cs typeface="Arial"/>
              </a:rPr>
              <a:t>J.M.</a:t>
            </a:r>
            <a:r>
              <a:rPr sz="1800" spc="-40" dirty="0" smtClean="0">
                <a:solidFill>
                  <a:srgbClr val="C00000"/>
                </a:solidFill>
                <a:latin typeface="Arial"/>
                <a:cs typeface="Arial"/>
              </a:rPr>
              <a:t> </a:t>
            </a:r>
            <a:r>
              <a:rPr sz="1800" spc="-5" dirty="0" smtClean="0">
                <a:solidFill>
                  <a:srgbClr val="C00000"/>
                </a:solidFill>
                <a:latin typeface="Arial"/>
                <a:cs typeface="Arial"/>
              </a:rPr>
              <a:t>T</a:t>
            </a:r>
            <a:r>
              <a:rPr sz="1800" spc="0" dirty="0" smtClean="0">
                <a:solidFill>
                  <a:srgbClr val="C00000"/>
                </a:solidFill>
                <a:latin typeface="Arial"/>
                <a:cs typeface="Arial"/>
              </a:rPr>
              <a:t>h</a:t>
            </a:r>
            <a:r>
              <a:rPr sz="1800" spc="-10" dirty="0" smtClean="0">
                <a:solidFill>
                  <a:srgbClr val="C00000"/>
                </a:solidFill>
                <a:latin typeface="Arial"/>
                <a:cs typeface="Arial"/>
              </a:rPr>
              <a:t>o</a:t>
            </a:r>
            <a:r>
              <a:rPr sz="1800" spc="0" dirty="0" smtClean="0">
                <a:solidFill>
                  <a:srgbClr val="C00000"/>
                </a:solidFill>
                <a:latin typeface="Arial"/>
                <a:cs typeface="Arial"/>
              </a:rPr>
              <a:t>mps</a:t>
            </a:r>
            <a:r>
              <a:rPr sz="1800" spc="-10" dirty="0" smtClean="0">
                <a:solidFill>
                  <a:srgbClr val="C00000"/>
                </a:solidFill>
                <a:latin typeface="Arial"/>
                <a:cs typeface="Arial"/>
              </a:rPr>
              <a:t>on, an</a:t>
            </a:r>
            <a:r>
              <a:rPr sz="1800" spc="0" dirty="0" smtClean="0">
                <a:solidFill>
                  <a:srgbClr val="C00000"/>
                </a:solidFill>
                <a:latin typeface="Arial"/>
                <a:cs typeface="Arial"/>
              </a:rPr>
              <a:t>d</a:t>
            </a:r>
            <a:r>
              <a:rPr sz="1800" spc="5" dirty="0" smtClean="0">
                <a:solidFill>
                  <a:srgbClr val="C00000"/>
                </a:solidFill>
                <a:latin typeface="Arial"/>
                <a:cs typeface="Arial"/>
              </a:rPr>
              <a:t> </a:t>
            </a:r>
            <a:r>
              <a:rPr sz="1800" spc="-10" dirty="0" smtClean="0">
                <a:solidFill>
                  <a:srgbClr val="C00000"/>
                </a:solidFill>
                <a:latin typeface="Arial"/>
                <a:cs typeface="Arial"/>
              </a:rPr>
              <a:t>C.M. H</a:t>
            </a:r>
            <a:r>
              <a:rPr sz="1800" spc="0" dirty="0" smtClean="0">
                <a:solidFill>
                  <a:srgbClr val="C00000"/>
                </a:solidFill>
                <a:latin typeface="Arial"/>
                <a:cs typeface="Arial"/>
              </a:rPr>
              <a:t>arr</a:t>
            </a:r>
            <a:r>
              <a:rPr sz="1800" spc="-10" dirty="0" smtClean="0">
                <a:solidFill>
                  <a:srgbClr val="C00000"/>
                </a:solidFill>
                <a:latin typeface="Arial"/>
                <a:cs typeface="Arial"/>
              </a:rPr>
              <a:t>is,</a:t>
            </a:r>
            <a:r>
              <a:rPr sz="1800" spc="15" dirty="0" smtClean="0">
                <a:solidFill>
                  <a:srgbClr val="C00000"/>
                </a:solidFill>
                <a:latin typeface="Arial"/>
                <a:cs typeface="Arial"/>
              </a:rPr>
              <a:t> </a:t>
            </a:r>
            <a:r>
              <a:rPr sz="1800" i="1" spc="0" dirty="0" smtClean="0">
                <a:solidFill>
                  <a:srgbClr val="C00000"/>
                </a:solidFill>
                <a:latin typeface="Arial"/>
                <a:cs typeface="Arial"/>
              </a:rPr>
              <a:t>Fu</a:t>
            </a:r>
            <a:r>
              <a:rPr sz="1800" i="1" spc="-10" dirty="0" smtClean="0">
                <a:solidFill>
                  <a:srgbClr val="C00000"/>
                </a:solidFill>
                <a:latin typeface="Arial"/>
                <a:cs typeface="Arial"/>
              </a:rPr>
              <a:t>n</a:t>
            </a:r>
            <a:r>
              <a:rPr sz="1800" i="1" spc="0" dirty="0" smtClean="0">
                <a:solidFill>
                  <a:srgbClr val="C00000"/>
                </a:solidFill>
                <a:latin typeface="Arial"/>
                <a:cs typeface="Arial"/>
              </a:rPr>
              <a:t>d</a:t>
            </a:r>
            <a:r>
              <a:rPr sz="1800" i="1" spc="-10" dirty="0" smtClean="0">
                <a:solidFill>
                  <a:srgbClr val="C00000"/>
                </a:solidFill>
                <a:latin typeface="Arial"/>
                <a:cs typeface="Arial"/>
              </a:rPr>
              <a:t>a</a:t>
            </a:r>
            <a:r>
              <a:rPr sz="1800" i="1" spc="-15" dirty="0" smtClean="0">
                <a:solidFill>
                  <a:srgbClr val="C00000"/>
                </a:solidFill>
                <a:latin typeface="Arial"/>
                <a:cs typeface="Arial"/>
              </a:rPr>
              <a:t>m</a:t>
            </a:r>
            <a:r>
              <a:rPr sz="1800" i="1" spc="0" dirty="0" smtClean="0">
                <a:solidFill>
                  <a:srgbClr val="C00000"/>
                </a:solidFill>
                <a:latin typeface="Arial"/>
                <a:cs typeface="Arial"/>
              </a:rPr>
              <a:t>e</a:t>
            </a:r>
            <a:r>
              <a:rPr sz="1800" i="1" spc="-10" dirty="0" smtClean="0">
                <a:solidFill>
                  <a:srgbClr val="C00000"/>
                </a:solidFill>
                <a:latin typeface="Arial"/>
                <a:cs typeface="Arial"/>
              </a:rPr>
              <a:t>n</a:t>
            </a:r>
            <a:r>
              <a:rPr sz="1800" i="1" spc="0" dirty="0" smtClean="0">
                <a:solidFill>
                  <a:srgbClr val="C00000"/>
                </a:solidFill>
                <a:latin typeface="Arial"/>
                <a:cs typeface="Arial"/>
              </a:rPr>
              <a:t>tals</a:t>
            </a:r>
            <a:endParaRPr sz="1800" dirty="0">
              <a:latin typeface="Arial"/>
              <a:cs typeface="Arial"/>
            </a:endParaRPr>
          </a:p>
          <a:p>
            <a:pPr marL="492125">
              <a:lnSpc>
                <a:spcPct val="100000"/>
              </a:lnSpc>
            </a:pPr>
            <a:r>
              <a:rPr sz="1800" i="1" spc="-10" dirty="0" smtClean="0">
                <a:solidFill>
                  <a:srgbClr val="C00000"/>
                </a:solidFill>
                <a:latin typeface="Arial"/>
                <a:cs typeface="Arial"/>
              </a:rPr>
              <a:t>o</a:t>
            </a:r>
            <a:r>
              <a:rPr sz="1800" i="1" spc="0" dirty="0" smtClean="0">
                <a:solidFill>
                  <a:srgbClr val="C00000"/>
                </a:solidFill>
                <a:latin typeface="Arial"/>
                <a:cs typeface="Arial"/>
              </a:rPr>
              <a:t>f</a:t>
            </a:r>
            <a:r>
              <a:rPr sz="1800" i="1" spc="-5" dirty="0" smtClean="0">
                <a:solidFill>
                  <a:srgbClr val="C00000"/>
                </a:solidFill>
                <a:latin typeface="Arial"/>
                <a:cs typeface="Arial"/>
              </a:rPr>
              <a:t> </a:t>
            </a:r>
            <a:r>
              <a:rPr sz="1800" i="1" spc="0" dirty="0" smtClean="0">
                <a:solidFill>
                  <a:srgbClr val="C00000"/>
                </a:solidFill>
                <a:latin typeface="Arial"/>
                <a:cs typeface="Arial"/>
              </a:rPr>
              <a:t>Qu</a:t>
            </a:r>
            <a:r>
              <a:rPr sz="1800" i="1" spc="-15" dirty="0" smtClean="0">
                <a:solidFill>
                  <a:srgbClr val="C00000"/>
                </a:solidFill>
                <a:latin typeface="Arial"/>
                <a:cs typeface="Arial"/>
              </a:rPr>
              <a:t>e</a:t>
            </a:r>
            <a:r>
              <a:rPr sz="1800" i="1" spc="-10" dirty="0" smtClean="0">
                <a:solidFill>
                  <a:srgbClr val="C00000"/>
                </a:solidFill>
                <a:latin typeface="Arial"/>
                <a:cs typeface="Arial"/>
              </a:rPr>
              <a:t>ue</a:t>
            </a:r>
            <a:r>
              <a:rPr sz="1800" i="1" spc="0" dirty="0" smtClean="0">
                <a:solidFill>
                  <a:srgbClr val="C00000"/>
                </a:solidFill>
                <a:latin typeface="Arial"/>
                <a:cs typeface="Arial"/>
              </a:rPr>
              <a:t>i</a:t>
            </a:r>
            <a:r>
              <a:rPr sz="1800" i="1" spc="-15" dirty="0" smtClean="0">
                <a:solidFill>
                  <a:srgbClr val="C00000"/>
                </a:solidFill>
                <a:latin typeface="Arial"/>
                <a:cs typeface="Arial"/>
              </a:rPr>
              <a:t>n</a:t>
            </a:r>
            <a:r>
              <a:rPr sz="1800" i="1" spc="0" dirty="0" smtClean="0">
                <a:solidFill>
                  <a:srgbClr val="C00000"/>
                </a:solidFill>
                <a:latin typeface="Arial"/>
                <a:cs typeface="Arial"/>
              </a:rPr>
              <a:t>g</a:t>
            </a:r>
            <a:r>
              <a:rPr sz="1800" i="1" spc="20" dirty="0" smtClean="0">
                <a:solidFill>
                  <a:srgbClr val="C00000"/>
                </a:solidFill>
                <a:latin typeface="Arial"/>
                <a:cs typeface="Arial"/>
              </a:rPr>
              <a:t> </a:t>
            </a:r>
            <a:r>
              <a:rPr sz="1800" i="1" spc="0" dirty="0" smtClean="0">
                <a:solidFill>
                  <a:srgbClr val="C00000"/>
                </a:solidFill>
                <a:latin typeface="Arial"/>
                <a:cs typeface="Arial"/>
              </a:rPr>
              <a:t>Th</a:t>
            </a:r>
            <a:r>
              <a:rPr sz="1800" i="1" spc="-10" dirty="0" smtClean="0">
                <a:solidFill>
                  <a:srgbClr val="C00000"/>
                </a:solidFill>
                <a:latin typeface="Arial"/>
                <a:cs typeface="Arial"/>
              </a:rPr>
              <a:t>eo</a:t>
            </a:r>
            <a:r>
              <a:rPr sz="1800" i="1" spc="0" dirty="0" smtClean="0">
                <a:solidFill>
                  <a:srgbClr val="C00000"/>
                </a:solidFill>
                <a:latin typeface="Arial"/>
                <a:cs typeface="Arial"/>
              </a:rPr>
              <a:t>r</a:t>
            </a:r>
            <a:r>
              <a:rPr sz="1800" i="1" spc="-5" dirty="0" smtClean="0">
                <a:solidFill>
                  <a:srgbClr val="C00000"/>
                </a:solidFill>
                <a:latin typeface="Arial"/>
                <a:cs typeface="Arial"/>
              </a:rPr>
              <a:t>y</a:t>
            </a:r>
            <a:r>
              <a:rPr sz="1800" spc="0" dirty="0" smtClean="0">
                <a:solidFill>
                  <a:srgbClr val="C00000"/>
                </a:solidFill>
                <a:latin typeface="Arial"/>
                <a:cs typeface="Arial"/>
              </a:rPr>
              <a:t>, </a:t>
            </a:r>
            <a:r>
              <a:rPr sz="1800" spc="-10" dirty="0" smtClean="0">
                <a:solidFill>
                  <a:srgbClr val="C00000"/>
                </a:solidFill>
                <a:latin typeface="Arial"/>
                <a:cs typeface="Arial"/>
              </a:rPr>
              <a:t>4</a:t>
            </a:r>
            <a:r>
              <a:rPr sz="1800" spc="0" dirty="0" smtClean="0">
                <a:solidFill>
                  <a:srgbClr val="C00000"/>
                </a:solidFill>
                <a:latin typeface="Arial"/>
                <a:cs typeface="Arial"/>
              </a:rPr>
              <a:t>th E</a:t>
            </a:r>
            <a:r>
              <a:rPr sz="1800" spc="-10" dirty="0" smtClean="0">
                <a:solidFill>
                  <a:srgbClr val="C00000"/>
                </a:solidFill>
                <a:latin typeface="Arial"/>
                <a:cs typeface="Arial"/>
              </a:rPr>
              <a:t>d</a:t>
            </a:r>
            <a:r>
              <a:rPr sz="1800" spc="0" dirty="0" smtClean="0">
                <a:solidFill>
                  <a:srgbClr val="C00000"/>
                </a:solidFill>
                <a:latin typeface="Arial"/>
                <a:cs typeface="Arial"/>
              </a:rPr>
              <a:t>iti</a:t>
            </a:r>
            <a:r>
              <a:rPr sz="1800" spc="-15" dirty="0" smtClean="0">
                <a:solidFill>
                  <a:srgbClr val="C00000"/>
                </a:solidFill>
                <a:latin typeface="Arial"/>
                <a:cs typeface="Arial"/>
              </a:rPr>
              <a:t>o</a:t>
            </a:r>
            <a:r>
              <a:rPr sz="1800" spc="-10" dirty="0" smtClean="0">
                <a:solidFill>
                  <a:srgbClr val="C00000"/>
                </a:solidFill>
                <a:latin typeface="Arial"/>
                <a:cs typeface="Arial"/>
              </a:rPr>
              <a:t>n</a:t>
            </a:r>
            <a:r>
              <a:rPr sz="1800" spc="0" dirty="0" smtClean="0">
                <a:solidFill>
                  <a:srgbClr val="C00000"/>
                </a:solidFill>
                <a:latin typeface="Arial"/>
                <a:cs typeface="Arial"/>
              </a:rPr>
              <a:t>,</a:t>
            </a:r>
            <a:r>
              <a:rPr sz="1800" spc="15" dirty="0" smtClean="0">
                <a:solidFill>
                  <a:srgbClr val="C00000"/>
                </a:solidFill>
                <a:latin typeface="Arial"/>
                <a:cs typeface="Arial"/>
              </a:rPr>
              <a:t> </a:t>
            </a:r>
            <a:r>
              <a:rPr sz="1800" spc="0" dirty="0" smtClean="0">
                <a:solidFill>
                  <a:srgbClr val="C00000"/>
                </a:solidFill>
                <a:latin typeface="Arial"/>
                <a:cs typeface="Arial"/>
              </a:rPr>
              <a:t>H</a:t>
            </a:r>
            <a:r>
              <a:rPr sz="1800" spc="-15" dirty="0" smtClean="0">
                <a:solidFill>
                  <a:srgbClr val="C00000"/>
                </a:solidFill>
                <a:latin typeface="Arial"/>
                <a:cs typeface="Arial"/>
              </a:rPr>
              <a:t>o</a:t>
            </a:r>
            <a:r>
              <a:rPr sz="1800" spc="-10" dirty="0" smtClean="0">
                <a:solidFill>
                  <a:srgbClr val="C00000"/>
                </a:solidFill>
                <a:latin typeface="Arial"/>
                <a:cs typeface="Arial"/>
              </a:rPr>
              <a:t>bo</a:t>
            </a:r>
            <a:r>
              <a:rPr sz="1800" spc="0" dirty="0" smtClean="0">
                <a:solidFill>
                  <a:srgbClr val="C00000"/>
                </a:solidFill>
                <a:latin typeface="Arial"/>
                <a:cs typeface="Arial"/>
              </a:rPr>
              <a:t>k</a:t>
            </a:r>
            <a:r>
              <a:rPr sz="1800" spc="-10" dirty="0" smtClean="0">
                <a:solidFill>
                  <a:srgbClr val="C00000"/>
                </a:solidFill>
                <a:latin typeface="Arial"/>
                <a:cs typeface="Arial"/>
              </a:rPr>
              <a:t>en</a:t>
            </a:r>
            <a:r>
              <a:rPr sz="1800" spc="0" dirty="0" smtClean="0">
                <a:solidFill>
                  <a:srgbClr val="C00000"/>
                </a:solidFill>
                <a:latin typeface="Arial"/>
                <a:cs typeface="Arial"/>
              </a:rPr>
              <a:t>:</a:t>
            </a:r>
            <a:r>
              <a:rPr sz="1800" spc="15" dirty="0" smtClean="0">
                <a:solidFill>
                  <a:srgbClr val="C00000"/>
                </a:solidFill>
                <a:latin typeface="Arial"/>
                <a:cs typeface="Arial"/>
              </a:rPr>
              <a:t> </a:t>
            </a:r>
            <a:r>
              <a:rPr sz="1800" spc="0" dirty="0" smtClean="0">
                <a:solidFill>
                  <a:srgbClr val="C00000"/>
                </a:solidFill>
                <a:latin typeface="Arial"/>
                <a:cs typeface="Arial"/>
              </a:rPr>
              <a:t>Wi</a:t>
            </a:r>
            <a:r>
              <a:rPr sz="1800" spc="-10" dirty="0" smtClean="0">
                <a:solidFill>
                  <a:srgbClr val="C00000"/>
                </a:solidFill>
                <a:latin typeface="Arial"/>
                <a:cs typeface="Arial"/>
              </a:rPr>
              <a:t>le</a:t>
            </a:r>
            <a:r>
              <a:rPr sz="1800" spc="-160" dirty="0" smtClean="0">
                <a:solidFill>
                  <a:srgbClr val="C00000"/>
                </a:solidFill>
                <a:latin typeface="Arial"/>
                <a:cs typeface="Arial"/>
              </a:rPr>
              <a:t>y</a:t>
            </a:r>
            <a:r>
              <a:rPr sz="1800" spc="0" dirty="0" smtClean="0">
                <a:solidFill>
                  <a:srgbClr val="C00000"/>
                </a:solidFill>
                <a:latin typeface="Arial"/>
                <a:cs typeface="Arial"/>
              </a:rPr>
              <a:t>,</a:t>
            </a:r>
            <a:r>
              <a:rPr sz="1800" spc="25" dirty="0" smtClean="0">
                <a:solidFill>
                  <a:srgbClr val="C00000"/>
                </a:solidFill>
                <a:latin typeface="Arial"/>
                <a:cs typeface="Arial"/>
              </a:rPr>
              <a:t> </a:t>
            </a:r>
            <a:r>
              <a:rPr sz="1800" spc="-10" dirty="0" smtClean="0">
                <a:solidFill>
                  <a:srgbClr val="C00000"/>
                </a:solidFill>
                <a:latin typeface="Arial"/>
                <a:cs typeface="Arial"/>
              </a:rPr>
              <a:t>2008</a:t>
            </a:r>
            <a:r>
              <a:rPr sz="1800" spc="0" dirty="0" smtClean="0">
                <a:solidFill>
                  <a:srgbClr val="C00000"/>
                </a:solidFill>
                <a:latin typeface="Arial"/>
                <a:cs typeface="Arial"/>
              </a:rPr>
              <a:t>.</a:t>
            </a:r>
            <a:endParaRPr sz="1800" dirty="0">
              <a:latin typeface="Arial"/>
              <a:cs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a:lnSpc>
                <a:spcPts val="6120"/>
              </a:lnSpc>
              <a:defRPr/>
            </a:pPr>
            <a:r>
              <a:rPr kumimoji="0" lang="en-US" altLang="zh-CN" sz="3600" b="1" dirty="0" smtClean="0">
                <a:solidFill>
                  <a:srgbClr val="000090"/>
                </a:solidFill>
              </a:rPr>
              <a:t>2011</a:t>
            </a:r>
            <a:r>
              <a:rPr kumimoji="0" lang="zh-CN" altLang="en-US" sz="3600" b="1" dirty="0" smtClean="0">
                <a:solidFill>
                  <a:srgbClr val="000090"/>
                </a:solidFill>
              </a:rPr>
              <a:t>年全国硕士研究生入学统一考试计算机专业基础综合真题</a:t>
            </a:r>
          </a:p>
        </p:txBody>
      </p:sp>
    </p:spTree>
    <p:extLst>
      <p:ext uri="{BB962C8B-B14F-4D97-AF65-F5344CB8AC3E}">
        <p14:creationId xmlns:p14="http://schemas.microsoft.com/office/powerpoint/2010/main" val="40451490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kumimoji="0" lang="zh-CN" altLang="en-US" sz="3600" b="1" dirty="0" smtClean="0">
                <a:solidFill>
                  <a:srgbClr val="000090"/>
                </a:solidFill>
              </a:rPr>
              <a:t>选择题</a:t>
            </a:r>
            <a:r>
              <a:rPr kumimoji="0" lang="en-US" altLang="zh-CN" sz="3600" b="1" dirty="0" smtClean="0">
                <a:solidFill>
                  <a:srgbClr val="000090"/>
                </a:solidFill>
              </a:rPr>
              <a:t>1</a:t>
            </a:r>
          </a:p>
        </p:txBody>
      </p:sp>
      <p:sp>
        <p:nvSpPr>
          <p:cNvPr id="8195" name="Rectangle 3"/>
          <p:cNvSpPr>
            <a:spLocks noGrp="1" noChangeArrowheads="1"/>
          </p:cNvSpPr>
          <p:nvPr>
            <p:ph type="body" idx="1"/>
          </p:nvPr>
        </p:nvSpPr>
        <p:spPr/>
        <p:txBody>
          <a:bodyPr/>
          <a:lstStyle/>
          <a:p>
            <a:pPr>
              <a:lnSpc>
                <a:spcPts val="3880"/>
              </a:lnSpc>
              <a:defRPr/>
            </a:pPr>
            <a:r>
              <a:rPr kumimoji="0" lang="en-US" altLang="zh-CN" sz="2400" b="1" dirty="0" smtClean="0"/>
              <a:t>TCP/IP</a:t>
            </a:r>
            <a:r>
              <a:rPr kumimoji="0" lang="zh-CN" altLang="en-US" sz="2400" b="1" dirty="0" smtClean="0"/>
              <a:t>参考模型的网络层提供的是</a:t>
            </a:r>
            <a:endParaRPr kumimoji="0" lang="en-US" altLang="zh-CN" sz="2400" b="1" dirty="0" smtClean="0"/>
          </a:p>
          <a:p>
            <a:pPr>
              <a:lnSpc>
                <a:spcPts val="3880"/>
              </a:lnSpc>
              <a:defRPr/>
            </a:pPr>
            <a:r>
              <a:rPr kumimoji="0" lang="en-US" altLang="zh-CN" sz="2400" b="1" dirty="0" smtClean="0"/>
              <a:t>A. </a:t>
            </a:r>
            <a:r>
              <a:rPr kumimoji="0" lang="zh-CN" altLang="en-US" sz="2400" b="1" dirty="0" smtClean="0"/>
              <a:t>无连接不可靠的数据报服务</a:t>
            </a:r>
            <a:endParaRPr kumimoji="0" lang="en-US" altLang="zh-CN" sz="2400" b="1" dirty="0" smtClean="0"/>
          </a:p>
          <a:p>
            <a:pPr>
              <a:lnSpc>
                <a:spcPts val="3880"/>
              </a:lnSpc>
              <a:defRPr/>
            </a:pPr>
            <a:r>
              <a:rPr kumimoji="0" lang="en-US" altLang="zh-CN" sz="2400" b="1" dirty="0" smtClean="0"/>
              <a:t>B.</a:t>
            </a:r>
            <a:r>
              <a:rPr kumimoji="0" lang="zh-CN" altLang="en-US" sz="2400" b="1" dirty="0" smtClean="0"/>
              <a:t>无连接可靠的数据报服务</a:t>
            </a:r>
            <a:endParaRPr kumimoji="0" lang="en-US" altLang="zh-CN" sz="2400" b="1" dirty="0" smtClean="0"/>
          </a:p>
          <a:p>
            <a:pPr>
              <a:lnSpc>
                <a:spcPts val="3880"/>
              </a:lnSpc>
              <a:defRPr/>
            </a:pPr>
            <a:r>
              <a:rPr kumimoji="0" lang="en-US" altLang="zh-CN" sz="2400" b="1" dirty="0" smtClean="0"/>
              <a:t>C.</a:t>
            </a:r>
            <a:r>
              <a:rPr kumimoji="0" lang="zh-CN" altLang="en-US" sz="2400" b="1" dirty="0" smtClean="0"/>
              <a:t>有连接不可靠的虚电路服务</a:t>
            </a:r>
            <a:endParaRPr kumimoji="0" lang="en-US" altLang="zh-CN" sz="2400" b="1" dirty="0" smtClean="0"/>
          </a:p>
          <a:p>
            <a:pPr>
              <a:lnSpc>
                <a:spcPts val="3880"/>
              </a:lnSpc>
              <a:defRPr/>
            </a:pPr>
            <a:r>
              <a:rPr kumimoji="0" lang="en-US" altLang="zh-CN" sz="2400" b="1" dirty="0" smtClean="0"/>
              <a:t>D.</a:t>
            </a:r>
            <a:r>
              <a:rPr kumimoji="0" lang="zh-CN" altLang="en-US" sz="2400" b="1" dirty="0" smtClean="0"/>
              <a:t>有连接可靠的虚电路服务</a:t>
            </a:r>
            <a:endParaRPr kumimoji="0" lang="en-US" altLang="zh-CN" sz="2400" b="1" dirty="0" smtClean="0"/>
          </a:p>
          <a:p>
            <a:pPr>
              <a:lnSpc>
                <a:spcPts val="3880"/>
              </a:lnSpc>
              <a:buFont typeface="Wingdings" charset="0"/>
              <a:buNone/>
              <a:defRPr/>
            </a:pPr>
            <a:r>
              <a:rPr kumimoji="0" lang="zh-CN" altLang="en-US" sz="2400" b="1" dirty="0" smtClean="0"/>
              <a:t>答案：</a:t>
            </a:r>
            <a:r>
              <a:rPr kumimoji="0" lang="en-US" altLang="zh-CN" sz="2400" b="1" dirty="0" smtClean="0"/>
              <a:t>A</a:t>
            </a:r>
          </a:p>
          <a:p>
            <a:pPr>
              <a:lnSpc>
                <a:spcPts val="3880"/>
              </a:lnSpc>
              <a:defRPr/>
            </a:pPr>
            <a:endParaRPr kumimoji="0" lang="zh-CN" altLang="en-US" sz="2400" b="1" dirty="0" smtClean="0"/>
          </a:p>
        </p:txBody>
      </p:sp>
    </p:spTree>
    <p:extLst>
      <p:ext uri="{BB962C8B-B14F-4D97-AF65-F5344CB8AC3E}">
        <p14:creationId xmlns:p14="http://schemas.microsoft.com/office/powerpoint/2010/main" val="1856433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8195">
                                            <p:txEl>
                                              <p:pRg st="5" end="5"/>
                                            </p:txEl>
                                          </p:spTgt>
                                        </p:tgtEl>
                                        <p:attrNameLst>
                                          <p:attrName>style.visibility</p:attrName>
                                        </p:attrNameLst>
                                      </p:cBhvr>
                                      <p:to>
                                        <p:strVal val="visible"/>
                                      </p:to>
                                    </p:set>
                                    <p:anim calcmode="discrete" valueType="clr">
                                      <p:cBhvr override="childStyle">
                                        <p:cTn id="7" dur="80"/>
                                        <p:tgtEl>
                                          <p:spTgt spid="8195">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195">
                                            <p:txEl>
                                              <p:pRg st="5" end="5"/>
                                            </p:txEl>
                                          </p:spTgt>
                                        </p:tgtEl>
                                        <p:attrNameLst>
                                          <p:attrName>fillcolor</p:attrName>
                                        </p:attrNameLst>
                                      </p:cBhvr>
                                      <p:tavLst>
                                        <p:tav tm="0">
                                          <p:val>
                                            <p:clrVal>
                                              <a:schemeClr val="accent2"/>
                                            </p:clrVal>
                                          </p:val>
                                        </p:tav>
                                        <p:tav tm="50000">
                                          <p:val>
                                            <p:clrVal>
                                              <a:schemeClr val="hlink"/>
                                            </p:clrVal>
                                          </p:val>
                                        </p:tav>
                                      </p:tavLst>
                                    </p:anim>
                                    <p:set>
                                      <p:cBhvr>
                                        <p:cTn id="9" dur="80"/>
                                        <p:tgtEl>
                                          <p:spTgt spid="8195">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0" y="2819400"/>
            <a:ext cx="8001000" cy="1216025"/>
          </a:xfrm>
        </p:spPr>
        <p:txBody>
          <a:bodyPr/>
          <a:lstStyle/>
          <a:p>
            <a:pPr algn="ctr" eaLnBrk="1" hangingPunct="1">
              <a:lnSpc>
                <a:spcPts val="5860"/>
              </a:lnSpc>
            </a:pPr>
            <a:r>
              <a:rPr kumimoji="0" lang="en-US" altLang="zh-CN" sz="4000" dirty="0" smtClean="0">
                <a:solidFill>
                  <a:srgbClr val="000000"/>
                </a:solidFill>
                <a:latin typeface="Verdana" charset="0"/>
                <a:ea typeface="宋体" charset="0"/>
              </a:rPr>
              <a:t>2013</a:t>
            </a:r>
            <a:r>
              <a:rPr kumimoji="0" lang="zh-CN" altLang="en-US" sz="4000" dirty="0" smtClean="0">
                <a:solidFill>
                  <a:srgbClr val="000000"/>
                </a:solidFill>
                <a:latin typeface="Verdana" charset="0"/>
                <a:ea typeface="宋体" charset="0"/>
              </a:rPr>
              <a:t>年全国硕士研究生入学统一考试计算机专业基础综合真题</a:t>
            </a:r>
            <a:endParaRPr kumimoji="0" lang="zh-CN" altLang="en-US" sz="4000" dirty="0">
              <a:solidFill>
                <a:srgbClr val="000000"/>
              </a:solidFill>
              <a:latin typeface="Verdana" charset="0"/>
              <a:ea typeface="宋体" charset="0"/>
            </a:endParaRPr>
          </a:p>
        </p:txBody>
      </p:sp>
    </p:spTree>
    <p:extLst>
      <p:ext uri="{BB962C8B-B14F-4D97-AF65-F5344CB8AC3E}">
        <p14:creationId xmlns:p14="http://schemas.microsoft.com/office/powerpoint/2010/main" val="3040144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1373276694"/>
              </p:ext>
            </p:extLst>
          </p:nvPr>
        </p:nvGraphicFramePr>
        <p:xfrm>
          <a:off x="461962" y="1478025"/>
          <a:ext cx="8351837" cy="3663378"/>
        </p:xfrm>
        <a:graphic>
          <a:graphicData uri="http://schemas.openxmlformats.org/drawingml/2006/table">
            <a:tbl>
              <a:tblPr firstRow="1" bandRow="1">
                <a:tableStyleId>{2D5ABB26-0587-4C30-8999-92F81FD0307C}</a:tableStyleId>
              </a:tblPr>
              <a:tblGrid>
                <a:gridCol w="1727263"/>
                <a:gridCol w="2520950"/>
                <a:gridCol w="2519299"/>
                <a:gridCol w="1584325"/>
              </a:tblGrid>
              <a:tr h="503300">
                <a:tc>
                  <a:txBody>
                    <a:bodyPr/>
                    <a:lstStyle/>
                    <a:p>
                      <a:pPr marL="551815">
                        <a:lnSpc>
                          <a:spcPct val="100000"/>
                        </a:lnSpc>
                      </a:pPr>
                      <a:r>
                        <a:rPr sz="2400" dirty="0" smtClean="0">
                          <a:latin typeface="华文新魏"/>
                          <a:cs typeface="华文新魏"/>
                        </a:rPr>
                        <a:t>项目</a:t>
                      </a:r>
                      <a:endParaRPr sz="2400" dirty="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43890">
                        <a:lnSpc>
                          <a:spcPct val="100000"/>
                        </a:lnSpc>
                      </a:pPr>
                      <a:r>
                        <a:rPr sz="2400" dirty="0" smtClean="0">
                          <a:latin typeface="华文新魏"/>
                          <a:cs typeface="华文新魏"/>
                        </a:rPr>
                        <a:t>主要内容</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32434">
                        <a:lnSpc>
                          <a:spcPct val="100000"/>
                        </a:lnSpc>
                      </a:pPr>
                      <a:r>
                        <a:rPr sz="2400" dirty="0" smtClean="0">
                          <a:latin typeface="Arial"/>
                          <a:cs typeface="Arial"/>
                        </a:rPr>
                        <a:t>In</a:t>
                      </a:r>
                      <a:r>
                        <a:rPr sz="2400" spc="5" dirty="0" smtClean="0">
                          <a:latin typeface="Arial"/>
                          <a:cs typeface="Arial"/>
                        </a:rPr>
                        <a:t>t</a:t>
                      </a:r>
                      <a:r>
                        <a:rPr sz="2400" spc="0" dirty="0" smtClean="0">
                          <a:latin typeface="Arial"/>
                          <a:cs typeface="Arial"/>
                        </a:rPr>
                        <a:t>ernet</a:t>
                      </a:r>
                      <a:r>
                        <a:rPr sz="2400" spc="0" dirty="0" smtClean="0">
                          <a:latin typeface="华文新魏"/>
                          <a:cs typeface="华文新魏"/>
                        </a:rPr>
                        <a:t>实例</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3985">
                        <a:lnSpc>
                          <a:spcPct val="100000"/>
                        </a:lnSpc>
                      </a:pPr>
                      <a:r>
                        <a:rPr sz="2400" dirty="0" smtClean="0">
                          <a:latin typeface="华文新魏"/>
                          <a:cs typeface="华文新魏"/>
                        </a:rPr>
                        <a:t>概念</a:t>
                      </a:r>
                      <a:r>
                        <a:rPr sz="2400" spc="5" dirty="0" smtClean="0">
                          <a:latin typeface="Arial"/>
                          <a:cs typeface="Arial"/>
                        </a:rPr>
                        <a:t>/</a:t>
                      </a:r>
                      <a:r>
                        <a:rPr sz="2400" spc="0" dirty="0" smtClean="0">
                          <a:latin typeface="华文新魏"/>
                          <a:cs typeface="华文新魏"/>
                        </a:rPr>
                        <a:t>原理</a:t>
                      </a:r>
                      <a:endParaRPr sz="2400">
                        <a:latin typeface="华文新魏"/>
                        <a:cs typeface="华文新魏"/>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863726">
                <a:tc>
                  <a:txBody>
                    <a:bodyPr/>
                    <a:lstStyle/>
                    <a:p>
                      <a:pPr marL="85090">
                        <a:lnSpc>
                          <a:spcPct val="100000"/>
                        </a:lnSpc>
                      </a:pPr>
                      <a:r>
                        <a:rPr sz="2000" dirty="0" smtClean="0">
                          <a:solidFill>
                            <a:srgbClr val="FF0000"/>
                          </a:solidFill>
                          <a:latin typeface="黑体"/>
                          <a:cs typeface="黑体"/>
                        </a:rPr>
                        <a:t>服务模型</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marR="515620">
                        <a:lnSpc>
                          <a:spcPct val="120000"/>
                        </a:lnSpc>
                      </a:pPr>
                      <a:r>
                        <a:rPr sz="2000" dirty="0" smtClean="0">
                          <a:solidFill>
                            <a:srgbClr val="FF0000"/>
                          </a:solidFill>
                          <a:latin typeface="黑体"/>
                          <a:cs typeface="黑体"/>
                        </a:rPr>
                        <a:t>数据</a:t>
                      </a:r>
                      <a:r>
                        <a:rPr sz="2000" spc="-5" dirty="0" smtClean="0">
                          <a:solidFill>
                            <a:srgbClr val="FF0000"/>
                          </a:solidFill>
                          <a:latin typeface="黑体"/>
                          <a:cs typeface="黑体"/>
                        </a:rPr>
                        <a:t>报</a:t>
                      </a:r>
                      <a:r>
                        <a:rPr sz="2000" spc="-10" dirty="0" smtClean="0">
                          <a:solidFill>
                            <a:srgbClr val="FF0000"/>
                          </a:solidFill>
                          <a:latin typeface="黑体"/>
                          <a:cs typeface="黑体"/>
                        </a:rPr>
                        <a:t>/</a:t>
                      </a:r>
                      <a:r>
                        <a:rPr sz="2000" spc="0" dirty="0" smtClean="0">
                          <a:solidFill>
                            <a:srgbClr val="FF0000"/>
                          </a:solidFill>
                          <a:latin typeface="黑体"/>
                          <a:cs typeface="黑体"/>
                        </a:rPr>
                        <a:t>虚</a:t>
                      </a:r>
                      <a:r>
                        <a:rPr sz="2000" spc="-10" dirty="0" smtClean="0">
                          <a:solidFill>
                            <a:srgbClr val="FF0000"/>
                          </a:solidFill>
                          <a:latin typeface="黑体"/>
                          <a:cs typeface="黑体"/>
                        </a:rPr>
                        <a:t>电</a:t>
                      </a:r>
                      <a:r>
                        <a:rPr sz="2000" spc="0" dirty="0" smtClean="0">
                          <a:solidFill>
                            <a:srgbClr val="FF0000"/>
                          </a:solidFill>
                          <a:latin typeface="黑体"/>
                          <a:cs typeface="黑体"/>
                        </a:rPr>
                        <a:t>路 无连</a:t>
                      </a:r>
                      <a:r>
                        <a:rPr sz="2000" spc="-5" dirty="0" smtClean="0">
                          <a:solidFill>
                            <a:srgbClr val="FF0000"/>
                          </a:solidFill>
                          <a:latin typeface="黑体"/>
                          <a:cs typeface="黑体"/>
                        </a:rPr>
                        <a:t>接</a:t>
                      </a:r>
                      <a:r>
                        <a:rPr sz="2000" spc="-10" dirty="0" smtClean="0">
                          <a:solidFill>
                            <a:srgbClr val="FF0000"/>
                          </a:solidFill>
                          <a:latin typeface="黑体"/>
                          <a:cs typeface="黑体"/>
                        </a:rPr>
                        <a:t>/</a:t>
                      </a:r>
                      <a:r>
                        <a:rPr sz="2000" spc="0" dirty="0" smtClean="0">
                          <a:solidFill>
                            <a:srgbClr val="FF0000"/>
                          </a:solidFill>
                          <a:latin typeface="黑体"/>
                          <a:cs typeface="黑体"/>
                        </a:rPr>
                        <a:t>面</a:t>
                      </a:r>
                      <a:r>
                        <a:rPr sz="2000" spc="-10" dirty="0" smtClean="0">
                          <a:solidFill>
                            <a:srgbClr val="FF0000"/>
                          </a:solidFill>
                          <a:latin typeface="黑体"/>
                          <a:cs typeface="黑体"/>
                        </a:rPr>
                        <a:t>向</a:t>
                      </a:r>
                      <a:r>
                        <a:rPr sz="2000" spc="0" dirty="0" smtClean="0">
                          <a:solidFill>
                            <a:srgbClr val="FF0000"/>
                          </a:solidFill>
                          <a:latin typeface="黑体"/>
                          <a:cs typeface="黑体"/>
                        </a:rPr>
                        <a:t>连接</a:t>
                      </a:r>
                      <a:endParaRPr sz="2000" dirty="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2000" dirty="0" smtClean="0">
                          <a:solidFill>
                            <a:srgbClr val="FF0000"/>
                          </a:solidFill>
                          <a:latin typeface="黑体"/>
                          <a:cs typeface="黑体"/>
                        </a:rPr>
                        <a:t>IP/ATM</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2000" dirty="0" smtClean="0">
                          <a:solidFill>
                            <a:srgbClr val="FF0000"/>
                          </a:solidFill>
                          <a:latin typeface="黑体"/>
                          <a:cs typeface="黑体"/>
                        </a:rPr>
                        <a:t>原理</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62127">
                <a:tc>
                  <a:txBody>
                    <a:bodyPr/>
                    <a:lstStyle/>
                    <a:p>
                      <a:pPr marL="85090">
                        <a:lnSpc>
                          <a:spcPct val="100000"/>
                        </a:lnSpc>
                      </a:pPr>
                      <a:r>
                        <a:rPr sz="2000" dirty="0" smtClean="0">
                          <a:solidFill>
                            <a:srgbClr val="FF0000"/>
                          </a:solidFill>
                          <a:latin typeface="黑体"/>
                          <a:cs typeface="黑体"/>
                        </a:rPr>
                        <a:t>路由、</a:t>
                      </a:r>
                      <a:r>
                        <a:rPr sz="2000" spc="-15" dirty="0" smtClean="0">
                          <a:solidFill>
                            <a:srgbClr val="FF0000"/>
                          </a:solidFill>
                          <a:latin typeface="黑体"/>
                          <a:cs typeface="黑体"/>
                        </a:rPr>
                        <a:t>转</a:t>
                      </a:r>
                      <a:r>
                        <a:rPr sz="2000" spc="0" dirty="0" smtClean="0">
                          <a:solidFill>
                            <a:srgbClr val="FF0000"/>
                          </a:solidFill>
                          <a:latin typeface="黑体"/>
                          <a:cs typeface="黑体"/>
                        </a:rPr>
                        <a:t>发</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marR="1150620">
                        <a:lnSpc>
                          <a:spcPct val="120000"/>
                        </a:lnSpc>
                      </a:pPr>
                      <a:r>
                        <a:rPr sz="2000" dirty="0" smtClean="0">
                          <a:solidFill>
                            <a:srgbClr val="FF0000"/>
                          </a:solidFill>
                          <a:latin typeface="黑体"/>
                          <a:cs typeface="黑体"/>
                        </a:rPr>
                        <a:t>路由</a:t>
                      </a:r>
                      <a:r>
                        <a:rPr sz="2000" spc="5" dirty="0" smtClean="0">
                          <a:solidFill>
                            <a:srgbClr val="FF0000"/>
                          </a:solidFill>
                          <a:latin typeface="黑体"/>
                          <a:cs typeface="黑体"/>
                        </a:rPr>
                        <a:t>器</a:t>
                      </a:r>
                      <a:r>
                        <a:rPr sz="2000" spc="-10" dirty="0" smtClean="0">
                          <a:solidFill>
                            <a:srgbClr val="FF0000"/>
                          </a:solidFill>
                          <a:latin typeface="黑体"/>
                          <a:cs typeface="黑体"/>
                        </a:rPr>
                        <a:t>结</a:t>
                      </a:r>
                      <a:r>
                        <a:rPr sz="2000" spc="0" dirty="0" smtClean="0">
                          <a:solidFill>
                            <a:srgbClr val="FF0000"/>
                          </a:solidFill>
                          <a:latin typeface="黑体"/>
                          <a:cs typeface="黑体"/>
                        </a:rPr>
                        <a:t>构 存储转发</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2000" dirty="0" smtClean="0">
                          <a:solidFill>
                            <a:srgbClr val="FF0000"/>
                          </a:solidFill>
                          <a:latin typeface="黑体"/>
                          <a:cs typeface="黑体"/>
                        </a:rPr>
                        <a:t>概念</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31422">
                <a:tc>
                  <a:txBody>
                    <a:bodyPr/>
                    <a:lstStyle/>
                    <a:p>
                      <a:pPr marL="85090">
                        <a:lnSpc>
                          <a:spcPct val="100000"/>
                        </a:lnSpc>
                      </a:pPr>
                      <a:r>
                        <a:rPr sz="2000" dirty="0" smtClean="0">
                          <a:latin typeface="黑体"/>
                          <a:cs typeface="黑体"/>
                        </a:rPr>
                        <a:t>路由选择</a:t>
                      </a:r>
                      <a:endParaRPr sz="2000" dirty="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000" dirty="0" smtClean="0">
                          <a:latin typeface="黑体"/>
                          <a:cs typeface="黑体"/>
                        </a:rPr>
                        <a:t>策</a:t>
                      </a:r>
                      <a:r>
                        <a:rPr sz="2000" spc="-5" dirty="0" smtClean="0">
                          <a:latin typeface="黑体"/>
                          <a:cs typeface="黑体"/>
                        </a:rPr>
                        <a:t>略</a:t>
                      </a:r>
                      <a:r>
                        <a:rPr sz="2000" spc="-10" dirty="0" smtClean="0">
                          <a:latin typeface="黑体"/>
                          <a:cs typeface="黑体"/>
                        </a:rPr>
                        <a:t>/</a:t>
                      </a:r>
                      <a:r>
                        <a:rPr sz="2000" spc="0" dirty="0" smtClean="0">
                          <a:latin typeface="黑体"/>
                          <a:cs typeface="黑体"/>
                        </a:rPr>
                        <a:t>算法原理</a:t>
                      </a:r>
                      <a:endParaRPr sz="2000" dirty="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2000" dirty="0" smtClean="0">
                          <a:latin typeface="黑体"/>
                          <a:cs typeface="黑体"/>
                        </a:rPr>
                        <a:t>BGP/R</a:t>
                      </a:r>
                      <a:r>
                        <a:rPr sz="2000" spc="-15" dirty="0" smtClean="0">
                          <a:latin typeface="黑体"/>
                          <a:cs typeface="黑体"/>
                        </a:rPr>
                        <a:t>I</a:t>
                      </a:r>
                      <a:r>
                        <a:rPr sz="2000" spc="0" dirty="0" smtClean="0">
                          <a:latin typeface="黑体"/>
                          <a:cs typeface="黑体"/>
                        </a:rPr>
                        <a:t>P/OSPF</a:t>
                      </a:r>
                      <a:endParaRPr sz="2000" dirty="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2000" dirty="0" smtClean="0">
                          <a:latin typeface="黑体"/>
                          <a:cs typeface="黑体"/>
                        </a:rPr>
                        <a:t>原理</a:t>
                      </a:r>
                      <a:endParaRPr sz="2000" dirty="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01700">
                <a:tc>
                  <a:txBody>
                    <a:bodyPr/>
                    <a:lstStyle/>
                    <a:p>
                      <a:pPr marL="85090">
                        <a:lnSpc>
                          <a:spcPct val="100000"/>
                        </a:lnSpc>
                      </a:pPr>
                      <a:r>
                        <a:rPr sz="2000" dirty="0" smtClean="0">
                          <a:latin typeface="黑体"/>
                          <a:cs typeface="黑体"/>
                        </a:rPr>
                        <a:t>多点传播</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a:lnSpc>
                          <a:spcPct val="100000"/>
                        </a:lnSpc>
                      </a:pPr>
                      <a:r>
                        <a:rPr sz="2000" dirty="0" smtClean="0">
                          <a:latin typeface="黑体"/>
                          <a:cs typeface="黑体"/>
                        </a:rPr>
                        <a:t>多播</a:t>
                      </a:r>
                      <a:r>
                        <a:rPr sz="2000" spc="5" dirty="0" smtClean="0">
                          <a:latin typeface="黑体"/>
                          <a:cs typeface="黑体"/>
                        </a:rPr>
                        <a:t>路</a:t>
                      </a:r>
                      <a:r>
                        <a:rPr sz="2000" spc="-10" dirty="0" smtClean="0">
                          <a:latin typeface="黑体"/>
                          <a:cs typeface="黑体"/>
                        </a:rPr>
                        <a:t>由</a:t>
                      </a:r>
                      <a:r>
                        <a:rPr sz="2000" spc="0" dirty="0" smtClean="0">
                          <a:latin typeface="黑体"/>
                          <a:cs typeface="黑体"/>
                        </a:rPr>
                        <a:t>选择</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2000" dirty="0" smtClean="0">
                          <a:latin typeface="黑体"/>
                          <a:cs typeface="黑体"/>
                        </a:rPr>
                        <a:t>概念</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701103">
                <a:tc>
                  <a:txBody>
                    <a:bodyPr/>
                    <a:lstStyle/>
                    <a:p>
                      <a:pPr marL="85090">
                        <a:lnSpc>
                          <a:spcPct val="100000"/>
                        </a:lnSpc>
                      </a:pPr>
                      <a:r>
                        <a:rPr sz="2000" spc="5" dirty="0" smtClean="0">
                          <a:latin typeface="黑体"/>
                          <a:cs typeface="黑体"/>
                        </a:rPr>
                        <a:t>I</a:t>
                      </a:r>
                      <a:r>
                        <a:rPr sz="2000" spc="-10" dirty="0" smtClean="0">
                          <a:latin typeface="黑体"/>
                          <a:cs typeface="黑体"/>
                        </a:rPr>
                        <a:t>P</a:t>
                      </a:r>
                      <a:r>
                        <a:rPr sz="2000" spc="0" dirty="0" smtClean="0">
                          <a:latin typeface="黑体"/>
                          <a:cs typeface="黑体"/>
                        </a:rPr>
                        <a:t>协议</a:t>
                      </a:r>
                      <a:r>
                        <a:rPr sz="2000" spc="-15" dirty="0" smtClean="0">
                          <a:latin typeface="黑体"/>
                          <a:cs typeface="黑体"/>
                        </a:rPr>
                        <a:t>及</a:t>
                      </a:r>
                      <a:r>
                        <a:rPr sz="2000" spc="0" dirty="0" smtClean="0">
                          <a:latin typeface="黑体"/>
                          <a:cs typeface="黑体"/>
                        </a:rPr>
                        <a:t>发展</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090" marR="133985">
                        <a:lnSpc>
                          <a:spcPct val="100000"/>
                        </a:lnSpc>
                      </a:pPr>
                      <a:r>
                        <a:rPr sz="2000" spc="5" dirty="0" smtClean="0">
                          <a:latin typeface="黑体"/>
                          <a:cs typeface="黑体"/>
                        </a:rPr>
                        <a:t>I</a:t>
                      </a:r>
                      <a:r>
                        <a:rPr sz="2000" spc="0" dirty="0" smtClean="0">
                          <a:latin typeface="黑体"/>
                          <a:cs typeface="黑体"/>
                        </a:rPr>
                        <a:t>P</a:t>
                      </a:r>
                      <a:r>
                        <a:rPr sz="2000" spc="-10" dirty="0" smtClean="0">
                          <a:latin typeface="黑体"/>
                          <a:cs typeface="黑体"/>
                        </a:rPr>
                        <a:t>v4</a:t>
                      </a:r>
                      <a:r>
                        <a:rPr sz="2000" spc="0" dirty="0" smtClean="0">
                          <a:latin typeface="黑体"/>
                          <a:cs typeface="黑体"/>
                        </a:rPr>
                        <a:t>格式</a:t>
                      </a:r>
                      <a:r>
                        <a:rPr sz="2000" spc="5" dirty="0" smtClean="0">
                          <a:latin typeface="黑体"/>
                          <a:cs typeface="黑体"/>
                        </a:rPr>
                        <a:t>、</a:t>
                      </a:r>
                      <a:r>
                        <a:rPr sz="2000" spc="-10" dirty="0" smtClean="0">
                          <a:latin typeface="黑体"/>
                          <a:cs typeface="黑体"/>
                        </a:rPr>
                        <a:t>原</a:t>
                      </a:r>
                      <a:r>
                        <a:rPr sz="2000" spc="0" dirty="0" smtClean="0">
                          <a:latin typeface="黑体"/>
                          <a:cs typeface="黑体"/>
                        </a:rPr>
                        <a:t>理、问 题、对策</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2000" dirty="0" smtClean="0">
                          <a:latin typeface="黑体"/>
                          <a:cs typeface="黑体"/>
                        </a:rPr>
                        <a:t>IPv4/</a:t>
                      </a:r>
                      <a:r>
                        <a:rPr sz="2000" spc="-15" dirty="0" smtClean="0">
                          <a:latin typeface="黑体"/>
                          <a:cs typeface="黑体"/>
                        </a:rPr>
                        <a:t>I</a:t>
                      </a:r>
                      <a:r>
                        <a:rPr sz="2000" spc="0" dirty="0" smtClean="0">
                          <a:latin typeface="黑体"/>
                          <a:cs typeface="黑体"/>
                        </a:rPr>
                        <a:t>CMP/A</a:t>
                      </a:r>
                      <a:r>
                        <a:rPr sz="2000" spc="-15" dirty="0" smtClean="0">
                          <a:latin typeface="黑体"/>
                          <a:cs typeface="黑体"/>
                        </a:rPr>
                        <a:t>R</a:t>
                      </a:r>
                      <a:r>
                        <a:rPr sz="2000" spc="0" dirty="0" smtClean="0">
                          <a:latin typeface="黑体"/>
                          <a:cs typeface="黑体"/>
                        </a:rPr>
                        <a:t>P/DHCP</a:t>
                      </a:r>
                      <a:endParaRPr sz="2000">
                        <a:latin typeface="黑体"/>
                        <a:cs typeface="黑体"/>
                      </a:endParaRPr>
                    </a:p>
                    <a:p>
                      <a:pPr marL="85725">
                        <a:lnSpc>
                          <a:spcPct val="100000"/>
                        </a:lnSpc>
                      </a:pPr>
                      <a:r>
                        <a:rPr sz="2000" dirty="0" smtClean="0">
                          <a:latin typeface="黑体"/>
                          <a:cs typeface="黑体"/>
                        </a:rPr>
                        <a:t>/IPv6</a:t>
                      </a:r>
                      <a:endParaRPr sz="200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2000" dirty="0" smtClean="0">
                          <a:latin typeface="黑体"/>
                          <a:cs typeface="黑体"/>
                        </a:rPr>
                        <a:t>进展</a:t>
                      </a:r>
                      <a:endParaRPr sz="2000" dirty="0">
                        <a:latin typeface="黑体"/>
                        <a:cs typeface="黑体"/>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sp>
        <p:nvSpPr>
          <p:cNvPr id="2" name="标题 1"/>
          <p:cNvSpPr>
            <a:spLocks noGrp="1"/>
          </p:cNvSpPr>
          <p:nvPr>
            <p:ph type="title"/>
          </p:nvPr>
        </p:nvSpPr>
        <p:spPr/>
        <p:txBody>
          <a:bodyPr/>
          <a:lstStyle/>
          <a:p>
            <a:pPr algn="l"/>
            <a:r>
              <a:rPr lang="zh-CN" altLang="en-US" sz="4000" dirty="0" smtClean="0">
                <a:solidFill>
                  <a:schemeClr val="tx1"/>
                </a:solidFill>
              </a:rPr>
              <a:t>网络层重点知识</a:t>
            </a:r>
            <a:endParaRPr lang="zh-CN" altLang="en-US" sz="4000" dirty="0">
              <a:solidFill>
                <a:schemeClr val="tx1"/>
              </a:solidFill>
            </a:endParaRPr>
          </a:p>
        </p:txBody>
      </p:sp>
    </p:spTree>
    <p:extLst>
      <p:ext uri="{BB962C8B-B14F-4D97-AF65-F5344CB8AC3E}">
        <p14:creationId xmlns:p14="http://schemas.microsoft.com/office/powerpoint/2010/main" val="12740409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74675" y="460375"/>
            <a:ext cx="8001000" cy="682625"/>
          </a:xfrm>
        </p:spPr>
        <p:txBody>
          <a:bodyPr/>
          <a:lstStyle/>
          <a:p>
            <a:pPr algn="ctr" eaLnBrk="1" hangingPunct="1"/>
            <a:r>
              <a:rPr kumimoji="0" lang="zh-CN" altLang="en-US" sz="3200" dirty="0">
                <a:solidFill>
                  <a:srgbClr val="000000"/>
                </a:solidFill>
                <a:latin typeface="Verdana" charset="0"/>
                <a:ea typeface="宋体" charset="0"/>
              </a:rPr>
              <a:t>选择题</a:t>
            </a:r>
            <a:r>
              <a:rPr kumimoji="0" lang="en-US" altLang="zh-CN" sz="3200" dirty="0" smtClean="0">
                <a:solidFill>
                  <a:srgbClr val="000000"/>
                </a:solidFill>
                <a:latin typeface="Verdana" charset="0"/>
                <a:ea typeface="宋体" charset="0"/>
              </a:rPr>
              <a:t>3</a:t>
            </a:r>
            <a:endParaRPr kumimoji="0" lang="zh-CN" altLang="en-US" sz="3200" dirty="0">
              <a:solidFill>
                <a:srgbClr val="000000"/>
              </a:solidFill>
              <a:latin typeface="Verdana" charset="0"/>
              <a:ea typeface="宋体" charset="0"/>
            </a:endParaRPr>
          </a:p>
        </p:txBody>
      </p:sp>
      <p:sp>
        <p:nvSpPr>
          <p:cNvPr id="5" name="内容占位符 2"/>
          <p:cNvSpPr>
            <a:spLocks noGrp="1"/>
          </p:cNvSpPr>
          <p:nvPr>
            <p:ph idx="1"/>
          </p:nvPr>
        </p:nvSpPr>
        <p:spPr>
          <a:xfrm>
            <a:off x="304800" y="1143000"/>
            <a:ext cx="8686800" cy="4267200"/>
          </a:xfrm>
        </p:spPr>
        <p:txBody>
          <a:bodyPr/>
          <a:lstStyle/>
          <a:p>
            <a:pPr eaLnBrk="1" hangingPunct="1"/>
            <a:r>
              <a:rPr kumimoji="0" lang="zh-CN" altLang="en-US" sz="2000" dirty="0" smtClean="0">
                <a:latin typeface="Verdana" charset="0"/>
                <a:ea typeface="宋体" charset="0"/>
              </a:rPr>
              <a:t>主机甲通过</a:t>
            </a:r>
            <a:r>
              <a:rPr kumimoji="0" lang="en-US" altLang="zh-CN" sz="2000" dirty="0" smtClean="0">
                <a:latin typeface="Verdana" charset="0"/>
                <a:ea typeface="宋体" charset="0"/>
              </a:rPr>
              <a:t> 1 </a:t>
            </a:r>
            <a:r>
              <a:rPr kumimoji="0" lang="zh-CN" altLang="en-US" sz="2000" dirty="0" smtClean="0">
                <a:latin typeface="Verdana" charset="0"/>
                <a:ea typeface="宋体" charset="0"/>
              </a:rPr>
              <a:t>个路由器（存储转发方式）与主机乙互联，两段链路的数据传输速率均为</a:t>
            </a:r>
            <a:r>
              <a:rPr kumimoji="0" lang="en-US" altLang="zh-CN" sz="2000" dirty="0" smtClean="0">
                <a:latin typeface="Verdana" charset="0"/>
                <a:ea typeface="宋体" charset="0"/>
              </a:rPr>
              <a:t> 10Mbps</a:t>
            </a:r>
            <a:r>
              <a:rPr kumimoji="0" lang="zh-CN" altLang="en-US" sz="2000" dirty="0" smtClean="0">
                <a:latin typeface="Verdana" charset="0"/>
                <a:ea typeface="宋体" charset="0"/>
              </a:rPr>
              <a:t>，主机甲分别采用报文交换和</a:t>
            </a:r>
            <a:r>
              <a:rPr kumimoji="0" lang="zh-CN" altLang="en-US" sz="2000" dirty="0" smtClean="0">
                <a:solidFill>
                  <a:srgbClr val="FF0000"/>
                </a:solidFill>
                <a:latin typeface="Verdana" charset="0"/>
                <a:ea typeface="宋体" charset="0"/>
              </a:rPr>
              <a:t>分组大小为</a:t>
            </a:r>
            <a:r>
              <a:rPr kumimoji="0" lang="en-US" altLang="zh-CN" sz="2000" dirty="0" smtClean="0">
                <a:solidFill>
                  <a:srgbClr val="FF0000"/>
                </a:solidFill>
                <a:latin typeface="Verdana" charset="0"/>
                <a:ea typeface="宋体" charset="0"/>
              </a:rPr>
              <a:t> 10 kb </a:t>
            </a:r>
            <a:r>
              <a:rPr kumimoji="0" lang="zh-CN" altLang="en-US" sz="2000" dirty="0" smtClean="0">
                <a:latin typeface="Verdana" charset="0"/>
                <a:ea typeface="宋体" charset="0"/>
              </a:rPr>
              <a:t>的分组交换向主机乙发送</a:t>
            </a:r>
            <a:r>
              <a:rPr kumimoji="0" lang="en-US" altLang="zh-CN" sz="2000" dirty="0" smtClean="0">
                <a:latin typeface="Verdana" charset="0"/>
                <a:ea typeface="宋体" charset="0"/>
              </a:rPr>
              <a:t> 1 </a:t>
            </a:r>
            <a:r>
              <a:rPr kumimoji="0" lang="zh-CN" altLang="en-US" sz="2000" dirty="0" smtClean="0">
                <a:latin typeface="Verdana" charset="0"/>
                <a:ea typeface="宋体" charset="0"/>
              </a:rPr>
              <a:t>个大小为</a:t>
            </a:r>
            <a:r>
              <a:rPr kumimoji="0" lang="en-US" altLang="zh-CN" sz="2000" dirty="0" smtClean="0">
                <a:latin typeface="Verdana" charset="0"/>
                <a:ea typeface="宋体" charset="0"/>
              </a:rPr>
              <a:t>8 Mb</a:t>
            </a:r>
            <a:r>
              <a:rPr kumimoji="0" lang="zh-CN" altLang="en-US" sz="2000" dirty="0" smtClean="0">
                <a:latin typeface="Verdana" charset="0"/>
                <a:ea typeface="宋体" charset="0"/>
              </a:rPr>
              <a:t>的报文。若忽略链路传播延迟、分组头开销和分组拆装时间，则两种交换方式完成该报文传输所需的总时间分别为</a:t>
            </a:r>
            <a:endParaRPr kumimoji="0" lang="en-US" altLang="zh-CN" sz="2000" dirty="0" smtClean="0">
              <a:latin typeface="Verdana" charset="0"/>
              <a:ea typeface="宋体" charset="0"/>
            </a:endParaRPr>
          </a:p>
          <a:p>
            <a:pPr eaLnBrk="1" hangingPunct="1">
              <a:buNone/>
            </a:pPr>
            <a:r>
              <a:rPr kumimoji="0" lang="en-US" altLang="zh-CN" sz="2000" dirty="0" smtClean="0">
                <a:latin typeface="Verdana" charset="0"/>
                <a:ea typeface="宋体" charset="0"/>
              </a:rPr>
              <a:t> A. 800 </a:t>
            </a:r>
            <a:r>
              <a:rPr kumimoji="0" lang="en-US" altLang="zh-CN" sz="2000" dirty="0" err="1" smtClean="0">
                <a:latin typeface="Verdana" charset="0"/>
                <a:ea typeface="宋体" charset="0"/>
              </a:rPr>
              <a:t>ms</a:t>
            </a:r>
            <a:r>
              <a:rPr kumimoji="0" lang="zh-CN" altLang="en-US" sz="2000" dirty="0" smtClean="0">
                <a:latin typeface="Verdana" charset="0"/>
                <a:ea typeface="宋体" charset="0"/>
              </a:rPr>
              <a:t>、</a:t>
            </a:r>
            <a:r>
              <a:rPr kumimoji="0" lang="en-US" altLang="zh-CN" sz="2000" dirty="0" smtClean="0">
                <a:latin typeface="Verdana" charset="0"/>
                <a:ea typeface="宋体" charset="0"/>
              </a:rPr>
              <a:t>1 600 </a:t>
            </a:r>
            <a:r>
              <a:rPr kumimoji="0" lang="en-US" altLang="zh-CN" sz="2000" dirty="0" err="1" smtClean="0">
                <a:latin typeface="Verdana" charset="0"/>
                <a:ea typeface="宋体" charset="0"/>
              </a:rPr>
              <a:t>ms</a:t>
            </a:r>
            <a:r>
              <a:rPr kumimoji="0" lang="en-US" altLang="zh-CN" sz="2000" dirty="0" smtClean="0">
                <a:latin typeface="Verdana" charset="0"/>
                <a:ea typeface="宋体" charset="0"/>
              </a:rPr>
              <a:t>   B. 801 </a:t>
            </a:r>
            <a:r>
              <a:rPr kumimoji="0" lang="en-US" altLang="zh-CN" sz="2000" dirty="0" err="1" smtClean="0">
                <a:latin typeface="Verdana" charset="0"/>
                <a:ea typeface="宋体" charset="0"/>
              </a:rPr>
              <a:t>ms</a:t>
            </a:r>
            <a:r>
              <a:rPr kumimoji="0" lang="zh-CN" altLang="en-US" sz="2000" dirty="0" smtClean="0">
                <a:latin typeface="Verdana" charset="0"/>
                <a:ea typeface="宋体" charset="0"/>
              </a:rPr>
              <a:t>、</a:t>
            </a:r>
            <a:r>
              <a:rPr kumimoji="0" lang="en-US" altLang="zh-CN" sz="2000" dirty="0" smtClean="0">
                <a:latin typeface="Verdana" charset="0"/>
                <a:ea typeface="宋体" charset="0"/>
              </a:rPr>
              <a:t>1 600 </a:t>
            </a:r>
            <a:r>
              <a:rPr kumimoji="0" lang="en-US" altLang="zh-CN" sz="2000" dirty="0" err="1" smtClean="0">
                <a:latin typeface="Verdana" charset="0"/>
                <a:ea typeface="宋体" charset="0"/>
              </a:rPr>
              <a:t>ms</a:t>
            </a:r>
            <a:endParaRPr kumimoji="0" lang="zh-CN" altLang="zh-CN" sz="2000" dirty="0" smtClean="0">
              <a:latin typeface="Verdana" charset="0"/>
              <a:ea typeface="宋体" charset="0"/>
            </a:endParaRPr>
          </a:p>
          <a:p>
            <a:pPr eaLnBrk="1" hangingPunct="1">
              <a:buNone/>
            </a:pPr>
            <a:r>
              <a:rPr kumimoji="0" lang="en-US" altLang="zh-CN" sz="2000" dirty="0" smtClean="0">
                <a:latin typeface="Verdana" charset="0"/>
                <a:ea typeface="宋体" charset="0"/>
              </a:rPr>
              <a:t> C. 1 600 </a:t>
            </a:r>
            <a:r>
              <a:rPr kumimoji="0" lang="en-US" altLang="zh-CN" sz="2000" dirty="0" err="1" smtClean="0">
                <a:latin typeface="Verdana" charset="0"/>
                <a:ea typeface="宋体" charset="0"/>
              </a:rPr>
              <a:t>ms</a:t>
            </a:r>
            <a:r>
              <a:rPr kumimoji="0" lang="zh-CN" altLang="en-US" sz="2000" dirty="0" smtClean="0">
                <a:latin typeface="Verdana" charset="0"/>
                <a:ea typeface="宋体" charset="0"/>
              </a:rPr>
              <a:t>、</a:t>
            </a:r>
            <a:r>
              <a:rPr kumimoji="0" lang="en-US" altLang="zh-CN" sz="2000" dirty="0" smtClean="0">
                <a:latin typeface="Verdana" charset="0"/>
                <a:ea typeface="宋体" charset="0"/>
              </a:rPr>
              <a:t>800 </a:t>
            </a:r>
            <a:r>
              <a:rPr kumimoji="0" lang="en-US" altLang="zh-CN" sz="2000" dirty="0" err="1" smtClean="0">
                <a:latin typeface="Verdana" charset="0"/>
                <a:ea typeface="宋体" charset="0"/>
              </a:rPr>
              <a:t>ms</a:t>
            </a:r>
            <a:r>
              <a:rPr kumimoji="0" lang="en-US" altLang="zh-CN" sz="2000" dirty="0" smtClean="0">
                <a:latin typeface="Verdana" charset="0"/>
                <a:ea typeface="宋体" charset="0"/>
              </a:rPr>
              <a:t>   D. 1 600 </a:t>
            </a:r>
            <a:r>
              <a:rPr kumimoji="0" lang="en-US" altLang="zh-CN" sz="2000" dirty="0" err="1" smtClean="0">
                <a:latin typeface="Verdana" charset="0"/>
                <a:ea typeface="宋体" charset="0"/>
              </a:rPr>
              <a:t>ms</a:t>
            </a:r>
            <a:r>
              <a:rPr kumimoji="0" lang="zh-CN" altLang="en-US" sz="2000" dirty="0" smtClean="0">
                <a:latin typeface="Verdana" charset="0"/>
                <a:ea typeface="宋体" charset="0"/>
              </a:rPr>
              <a:t>、</a:t>
            </a:r>
            <a:r>
              <a:rPr kumimoji="0" lang="en-US" altLang="zh-CN" sz="2000" dirty="0" smtClean="0">
                <a:latin typeface="Verdana" charset="0"/>
                <a:ea typeface="宋体" charset="0"/>
              </a:rPr>
              <a:t>801 </a:t>
            </a:r>
            <a:r>
              <a:rPr kumimoji="0" lang="en-US" altLang="zh-CN" sz="2000" dirty="0" err="1" smtClean="0">
                <a:latin typeface="Verdana" charset="0"/>
                <a:ea typeface="宋体" charset="0"/>
              </a:rPr>
              <a:t>ms</a:t>
            </a:r>
            <a:endParaRPr kumimoji="0" lang="zh-CN" altLang="zh-CN" sz="2000" dirty="0" smtClean="0">
              <a:latin typeface="Verdana" charset="0"/>
              <a:ea typeface="宋体" charset="0"/>
            </a:endParaRPr>
          </a:p>
          <a:p>
            <a:pPr eaLnBrk="1" hangingPunct="1">
              <a:buNone/>
            </a:pPr>
            <a:r>
              <a:rPr kumimoji="0" lang="zh-CN" altLang="en-US" sz="2000" dirty="0" smtClean="0">
                <a:latin typeface="Verdana" charset="0"/>
                <a:ea typeface="宋体" charset="0"/>
              </a:rPr>
              <a:t> 答案：</a:t>
            </a:r>
            <a:r>
              <a:rPr kumimoji="0" lang="en-US" altLang="zh-CN" sz="2000" dirty="0" smtClean="0">
                <a:latin typeface="Verdana" charset="0"/>
                <a:ea typeface="宋体" charset="0"/>
              </a:rPr>
              <a:t>D</a:t>
            </a:r>
          </a:p>
          <a:p>
            <a:pPr eaLnBrk="1" hangingPunct="1"/>
            <a:r>
              <a:rPr kumimoji="0" lang="zh-CN" altLang="en-US" sz="2000" dirty="0" smtClean="0">
                <a:latin typeface="Verdana" charset="0"/>
                <a:ea typeface="宋体" charset="0"/>
              </a:rPr>
              <a:t>不进行分组时</a:t>
            </a:r>
            <a:r>
              <a:rPr kumimoji="0" lang="zh-CN" altLang="en-US" sz="2000" dirty="0">
                <a:latin typeface="Verdana" charset="0"/>
                <a:ea typeface="宋体" charset="0"/>
              </a:rPr>
              <a:t>，发送一个报文的发送时延是</a:t>
            </a:r>
            <a:r>
              <a:rPr kumimoji="0" lang="en-US" altLang="zh-CN" sz="2000" dirty="0">
                <a:latin typeface="Verdana" charset="0"/>
                <a:ea typeface="宋体" charset="0"/>
              </a:rPr>
              <a:t>8Mb/10Mb/s=800ms</a:t>
            </a:r>
            <a:r>
              <a:rPr kumimoji="0" lang="zh-CN" altLang="en-US" sz="2000" dirty="0">
                <a:latin typeface="Verdana" charset="0"/>
                <a:ea typeface="宋体" charset="0"/>
              </a:rPr>
              <a:t>，因为采用</a:t>
            </a:r>
            <a:r>
              <a:rPr kumimoji="0" lang="zh-CN" altLang="en-US" sz="2000" dirty="0" smtClean="0">
                <a:latin typeface="Verdana" charset="0"/>
                <a:ea typeface="宋体" charset="0"/>
              </a:rPr>
              <a:t>存储转发</a:t>
            </a:r>
            <a:r>
              <a:rPr kumimoji="0" lang="zh-CN" altLang="en-US" sz="2000" dirty="0">
                <a:latin typeface="Verdana" charset="0"/>
                <a:ea typeface="宋体" charset="0"/>
              </a:rPr>
              <a:t>的方式，所以两段链路共需要</a:t>
            </a:r>
            <a:r>
              <a:rPr kumimoji="0" lang="en-US" altLang="zh-CN" sz="2000" dirty="0">
                <a:latin typeface="Verdana" charset="0"/>
                <a:ea typeface="宋体" charset="0"/>
              </a:rPr>
              <a:t>1600ms</a:t>
            </a:r>
            <a:r>
              <a:rPr kumimoji="0" lang="zh-CN" altLang="en-US" sz="2000" dirty="0">
                <a:latin typeface="Verdana" charset="0"/>
                <a:ea typeface="宋体" charset="0"/>
              </a:rPr>
              <a:t>。</a:t>
            </a:r>
            <a:endParaRPr kumimoji="0" lang="en-US" altLang="zh-CN" sz="2000" dirty="0">
              <a:latin typeface="Verdana" charset="0"/>
              <a:ea typeface="宋体" charset="0"/>
            </a:endParaRPr>
          </a:p>
          <a:p>
            <a:pPr eaLnBrk="1" hangingPunct="1"/>
            <a:r>
              <a:rPr kumimoji="0" lang="zh-CN" altLang="en-US" sz="2000" dirty="0">
                <a:latin typeface="Verdana" charset="0"/>
                <a:ea typeface="宋体" charset="0"/>
              </a:rPr>
              <a:t>分组后，共计有</a:t>
            </a:r>
            <a:r>
              <a:rPr kumimoji="0" lang="en-US" altLang="zh-CN" sz="2000" dirty="0">
                <a:latin typeface="Verdana" charset="0"/>
                <a:ea typeface="宋体" charset="0"/>
              </a:rPr>
              <a:t>800</a:t>
            </a:r>
            <a:r>
              <a:rPr kumimoji="0" lang="zh-CN" altLang="en-US" sz="2000" dirty="0">
                <a:latin typeface="Verdana" charset="0"/>
                <a:ea typeface="宋体" charset="0"/>
              </a:rPr>
              <a:t>个分组，发送第一个报文到路由器的发送时延是</a:t>
            </a:r>
            <a:r>
              <a:rPr kumimoji="0" lang="en-US" altLang="zh-CN" sz="2000" dirty="0">
                <a:latin typeface="Verdana" charset="0"/>
                <a:ea typeface="宋体" charset="0"/>
              </a:rPr>
              <a:t>10Kb/10Mb/s=1ms,</a:t>
            </a:r>
            <a:r>
              <a:rPr kumimoji="0" lang="zh-CN" altLang="en-US" sz="2000" dirty="0" smtClean="0">
                <a:latin typeface="Verdana" charset="0"/>
                <a:ea typeface="宋体" charset="0"/>
              </a:rPr>
              <a:t>经过存储转发，再转发</a:t>
            </a:r>
            <a:r>
              <a:rPr kumimoji="0" lang="zh-CN" altLang="en-US" sz="2000" dirty="0">
                <a:latin typeface="Verdana" charset="0"/>
                <a:ea typeface="宋体" charset="0"/>
              </a:rPr>
              <a:t>到</a:t>
            </a:r>
            <a:r>
              <a:rPr kumimoji="0" lang="zh-CN" altLang="en-US" sz="2000" dirty="0" smtClean="0">
                <a:latin typeface="Verdana" charset="0"/>
                <a:ea typeface="宋体" charset="0"/>
              </a:rPr>
              <a:t>目的节点所需要的发送时间为</a:t>
            </a:r>
            <a:r>
              <a:rPr kumimoji="0" lang="en-US" altLang="zh-CN" sz="2000" dirty="0">
                <a:latin typeface="Verdana" charset="0"/>
                <a:ea typeface="宋体" charset="0"/>
              </a:rPr>
              <a:t>1ms</a:t>
            </a:r>
            <a:r>
              <a:rPr kumimoji="0" lang="zh-CN" altLang="en-US" sz="2000" dirty="0" smtClean="0">
                <a:latin typeface="Verdana" charset="0"/>
                <a:ea typeface="宋体" charset="0"/>
              </a:rPr>
              <a:t>，</a:t>
            </a:r>
            <a:r>
              <a:rPr kumimoji="0" lang="zh-CN" altLang="en-US" sz="2000" dirty="0">
                <a:latin typeface="Verdana" charset="0"/>
                <a:ea typeface="宋体" charset="0"/>
              </a:rPr>
              <a:t>第一</a:t>
            </a:r>
            <a:r>
              <a:rPr kumimoji="0" lang="zh-CN" altLang="en-US" sz="2000" dirty="0" smtClean="0">
                <a:latin typeface="Verdana" charset="0"/>
                <a:ea typeface="宋体" charset="0"/>
              </a:rPr>
              <a:t>个报文到达接收方需要</a:t>
            </a:r>
            <a:r>
              <a:rPr kumimoji="0" lang="en-US" altLang="zh-CN" sz="2000" dirty="0" smtClean="0">
                <a:latin typeface="Verdana" charset="0"/>
                <a:ea typeface="宋体" charset="0"/>
              </a:rPr>
              <a:t>2ms</a:t>
            </a:r>
            <a:r>
              <a:rPr kumimoji="0" lang="zh-CN" altLang="en-US" sz="2000" dirty="0" smtClean="0">
                <a:latin typeface="Verdana" charset="0"/>
                <a:ea typeface="宋体" charset="0"/>
              </a:rPr>
              <a:t>，但是，在发送第二个报文时，第一个报文已经开始接收，以此类推，因此，发送剩余的</a:t>
            </a:r>
            <a:r>
              <a:rPr kumimoji="0" lang="en-US" altLang="zh-CN" sz="2000" dirty="0">
                <a:latin typeface="Verdana" charset="0"/>
                <a:ea typeface="宋体" charset="0"/>
              </a:rPr>
              <a:t>799</a:t>
            </a:r>
            <a:r>
              <a:rPr kumimoji="0" lang="zh-CN" altLang="en-US" sz="2000" dirty="0">
                <a:latin typeface="Verdana" charset="0"/>
                <a:ea typeface="宋体" charset="0"/>
              </a:rPr>
              <a:t>个</a:t>
            </a:r>
            <a:r>
              <a:rPr kumimoji="0" lang="zh-CN" altLang="en-US" sz="2000" dirty="0" smtClean="0">
                <a:latin typeface="Verdana" charset="0"/>
                <a:ea typeface="宋体" charset="0"/>
              </a:rPr>
              <a:t>报文，共计还</a:t>
            </a:r>
            <a:r>
              <a:rPr kumimoji="0" lang="zh-CN" altLang="en-US" sz="2000" dirty="0">
                <a:latin typeface="Verdana" charset="0"/>
                <a:ea typeface="宋体" charset="0"/>
              </a:rPr>
              <a:t>需要</a:t>
            </a:r>
            <a:r>
              <a:rPr kumimoji="0" lang="en-US" altLang="zh-CN" sz="2000" dirty="0" smtClean="0">
                <a:latin typeface="Verdana" charset="0"/>
                <a:ea typeface="宋体" charset="0"/>
              </a:rPr>
              <a:t>799ms</a:t>
            </a:r>
            <a:r>
              <a:rPr kumimoji="0" lang="zh-CN" altLang="en-US" sz="2000" dirty="0" smtClean="0">
                <a:latin typeface="Verdana" charset="0"/>
                <a:ea typeface="宋体" charset="0"/>
              </a:rPr>
              <a:t>，因此，共计：</a:t>
            </a:r>
            <a:r>
              <a:rPr kumimoji="0" lang="en-US" altLang="zh-CN" sz="2000" dirty="0" smtClean="0">
                <a:latin typeface="Verdana" charset="0"/>
                <a:ea typeface="宋体" charset="0"/>
              </a:rPr>
              <a:t>801ms</a:t>
            </a:r>
            <a:r>
              <a:rPr kumimoji="0" lang="zh-CN" altLang="en-US" sz="2000" dirty="0" smtClean="0">
                <a:latin typeface="Verdana" charset="0"/>
                <a:ea typeface="宋体" charset="0"/>
              </a:rPr>
              <a:t>。</a:t>
            </a:r>
            <a:endParaRPr kumimoji="0" lang="en-US" altLang="zh-CN" sz="2000" dirty="0" smtClean="0">
              <a:latin typeface="Verdana" charset="0"/>
              <a:ea typeface="宋体" charset="0"/>
            </a:endParaRPr>
          </a:p>
          <a:p>
            <a:pPr eaLnBrk="1" hangingPunct="1"/>
            <a:r>
              <a:rPr kumimoji="0" lang="zh-CN" altLang="en-US" sz="2000" dirty="0" smtClean="0">
                <a:solidFill>
                  <a:srgbClr val="FF0000"/>
                </a:solidFill>
                <a:latin typeface="Verdana" charset="0"/>
                <a:ea typeface="宋体" charset="0"/>
              </a:rPr>
              <a:t>总结：采用分组传送方式，时间短，效率高</a:t>
            </a:r>
            <a:endParaRPr kumimoji="0" lang="en-US" altLang="zh-CN" sz="2000" dirty="0">
              <a:solidFill>
                <a:srgbClr val="FF0000"/>
              </a:solidFill>
              <a:latin typeface="Verdana" charset="0"/>
              <a:ea typeface="宋体" charset="0"/>
            </a:endParaRPr>
          </a:p>
          <a:p>
            <a:pPr eaLnBrk="1" hangingPunct="1"/>
            <a:endParaRPr kumimoji="0" lang="zh-CN" altLang="en-US" sz="2000" dirty="0">
              <a:latin typeface="Verdana" charset="0"/>
              <a:ea typeface="宋体" charset="0"/>
            </a:endParaRPr>
          </a:p>
        </p:txBody>
      </p:sp>
    </p:spTree>
    <p:extLst>
      <p:ext uri="{BB962C8B-B14F-4D97-AF65-F5344CB8AC3E}">
        <p14:creationId xmlns:p14="http://schemas.microsoft.com/office/powerpoint/2010/main" val="3825693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0077" y="436879"/>
            <a:ext cx="7945755" cy="647700"/>
          </a:xfrm>
          <a:prstGeom prst="rect">
            <a:avLst/>
          </a:prstGeom>
        </p:spPr>
        <p:txBody>
          <a:bodyPr vert="horz" wrap="square" lIns="0" tIns="0" rIns="0" bIns="0" rtlCol="0">
            <a:noAutofit/>
          </a:bodyPr>
          <a:lstStyle/>
          <a:p>
            <a:pPr marL="12700">
              <a:lnSpc>
                <a:spcPct val="100000"/>
              </a:lnSpc>
              <a:tabLst>
                <a:tab pos="3322954" algn="l"/>
              </a:tabLst>
            </a:pPr>
            <a:r>
              <a:rPr sz="4000" spc="-35" dirty="0" smtClean="0">
                <a:latin typeface="黑体"/>
                <a:cs typeface="黑体"/>
              </a:rPr>
              <a:t>因特网协</a:t>
            </a:r>
            <a:r>
              <a:rPr sz="4000" spc="-40" dirty="0" smtClean="0">
                <a:latin typeface="黑体"/>
                <a:cs typeface="黑体"/>
              </a:rPr>
              <a:t>议</a:t>
            </a:r>
            <a:r>
              <a:rPr sz="4000" spc="-1140" dirty="0" smtClean="0">
                <a:latin typeface="黑体"/>
                <a:cs typeface="黑体"/>
              </a:rPr>
              <a:t> </a:t>
            </a:r>
            <a:r>
              <a:rPr sz="4000" spc="-20" dirty="0" smtClean="0">
                <a:latin typeface="Calibri"/>
                <a:cs typeface="Calibri"/>
              </a:rPr>
              <a:t>IP	</a:t>
            </a:r>
            <a:r>
              <a:rPr sz="3600" spc="-20" dirty="0" smtClean="0">
                <a:latin typeface="Comic Sans MS"/>
                <a:cs typeface="Comic Sans MS"/>
              </a:rPr>
              <a:t>—</a:t>
            </a:r>
            <a:r>
              <a:rPr sz="3600" spc="-5" dirty="0" smtClean="0">
                <a:latin typeface="Comic Sans MS"/>
                <a:cs typeface="Comic Sans MS"/>
              </a:rPr>
              <a:t> </a:t>
            </a:r>
            <a:r>
              <a:rPr sz="3200" spc="5" dirty="0" smtClean="0">
                <a:latin typeface="黑体"/>
                <a:cs typeface="黑体"/>
              </a:rPr>
              <a:t>因特网</a:t>
            </a:r>
            <a:r>
              <a:rPr sz="3200" spc="0" dirty="0" smtClean="0">
                <a:latin typeface="黑体"/>
                <a:cs typeface="黑体"/>
              </a:rPr>
              <a:t>中</a:t>
            </a:r>
            <a:r>
              <a:rPr sz="3200" spc="-15" dirty="0" smtClean="0">
                <a:latin typeface="黑体"/>
                <a:cs typeface="黑体"/>
              </a:rPr>
              <a:t>的</a:t>
            </a:r>
            <a:r>
              <a:rPr sz="3200" spc="0" dirty="0" smtClean="0">
                <a:latin typeface="黑体"/>
                <a:cs typeface="黑体"/>
              </a:rPr>
              <a:t>转发</a:t>
            </a:r>
            <a:r>
              <a:rPr sz="3200" spc="-15" dirty="0" smtClean="0">
                <a:latin typeface="黑体"/>
                <a:cs typeface="黑体"/>
              </a:rPr>
              <a:t>和</a:t>
            </a:r>
            <a:r>
              <a:rPr sz="3200" spc="0" dirty="0" smtClean="0">
                <a:latin typeface="黑体"/>
                <a:cs typeface="黑体"/>
              </a:rPr>
              <a:t>编址</a:t>
            </a:r>
            <a:endParaRPr sz="3200" dirty="0">
              <a:latin typeface="黑体"/>
              <a:cs typeface="黑体"/>
            </a:endParaRPr>
          </a:p>
        </p:txBody>
      </p:sp>
      <p:sp>
        <p:nvSpPr>
          <p:cNvPr id="3" name="object 3"/>
          <p:cNvSpPr/>
          <p:nvPr/>
        </p:nvSpPr>
        <p:spPr>
          <a:xfrm>
            <a:off x="1550416" y="1487500"/>
            <a:ext cx="6621907" cy="4282948"/>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1122680" y="5775655"/>
            <a:ext cx="6896734" cy="375920"/>
          </a:xfrm>
          <a:prstGeom prst="rect">
            <a:avLst/>
          </a:prstGeom>
        </p:spPr>
        <p:txBody>
          <a:bodyPr vert="horz" wrap="square" lIns="0" tIns="0" rIns="0" bIns="0" rtlCol="0">
            <a:noAutofit/>
          </a:bodyPr>
          <a:lstStyle/>
          <a:p>
            <a:pPr marL="12700">
              <a:lnSpc>
                <a:spcPct val="100000"/>
              </a:lnSpc>
            </a:pPr>
            <a:r>
              <a:rPr sz="2400" spc="10" dirty="0" smtClean="0">
                <a:latin typeface="宋体"/>
                <a:cs typeface="宋体"/>
              </a:rPr>
              <a:t>网络层的三大组件：</a:t>
            </a:r>
            <a:r>
              <a:rPr sz="2400" b="1" spc="-10" dirty="0" smtClean="0">
                <a:solidFill>
                  <a:srgbClr val="FF0000"/>
                </a:solidFill>
                <a:latin typeface="Arial"/>
                <a:cs typeface="Arial"/>
              </a:rPr>
              <a:t>I</a:t>
            </a:r>
            <a:r>
              <a:rPr sz="2400" b="1" spc="-25" dirty="0" smtClean="0">
                <a:solidFill>
                  <a:srgbClr val="FF0000"/>
                </a:solidFill>
                <a:latin typeface="Arial"/>
                <a:cs typeface="Arial"/>
              </a:rPr>
              <a:t>P</a:t>
            </a:r>
            <a:r>
              <a:rPr sz="2400" spc="10" dirty="0" smtClean="0">
                <a:solidFill>
                  <a:srgbClr val="FF0000"/>
                </a:solidFill>
                <a:latin typeface="宋体"/>
                <a:cs typeface="宋体"/>
              </a:rPr>
              <a:t>协议，路由协议</a:t>
            </a:r>
            <a:r>
              <a:rPr sz="2400" spc="15" dirty="0" smtClean="0">
                <a:solidFill>
                  <a:srgbClr val="FF0000"/>
                </a:solidFill>
                <a:latin typeface="宋体"/>
                <a:cs typeface="宋体"/>
              </a:rPr>
              <a:t>，</a:t>
            </a:r>
            <a:r>
              <a:rPr sz="2400" b="1" spc="0" dirty="0" smtClean="0">
                <a:solidFill>
                  <a:srgbClr val="FF0000"/>
                </a:solidFill>
                <a:latin typeface="Arial"/>
                <a:cs typeface="Arial"/>
              </a:rPr>
              <a:t>ICMP</a:t>
            </a:r>
            <a:r>
              <a:rPr sz="2400" spc="10" dirty="0" smtClean="0">
                <a:solidFill>
                  <a:srgbClr val="FF0000"/>
                </a:solidFill>
                <a:latin typeface="宋体"/>
                <a:cs typeface="宋体"/>
              </a:rPr>
              <a:t>协议</a:t>
            </a:r>
            <a:endParaRPr sz="2400">
              <a:latin typeface="宋体"/>
              <a:cs typeface="宋体"/>
            </a:endParaRPr>
          </a:p>
        </p:txBody>
      </p:sp>
      <p:sp>
        <p:nvSpPr>
          <p:cNvPr id="5" name="文本框 4"/>
          <p:cNvSpPr txBox="1"/>
          <p:nvPr/>
        </p:nvSpPr>
        <p:spPr>
          <a:xfrm>
            <a:off x="6096000" y="2868580"/>
            <a:ext cx="685800" cy="461665"/>
          </a:xfrm>
          <a:prstGeom prst="rect">
            <a:avLst/>
          </a:prstGeom>
          <a:noFill/>
        </p:spPr>
        <p:txBody>
          <a:bodyPr wrap="square" rtlCol="0">
            <a:spAutoFit/>
          </a:bodyPr>
          <a:lstStyle/>
          <a:p>
            <a:r>
              <a:rPr kumimoji="1" lang="zh-CN" altLang="en-US" sz="1200" dirty="0" smtClean="0"/>
              <a:t>报处理规则</a:t>
            </a:r>
            <a:endParaRPr kumimoji="1" lang="zh-CN" altLang="en-US" sz="1200" dirty="0"/>
          </a:p>
        </p:txBody>
      </p:sp>
    </p:spTree>
    <p:extLst>
      <p:ext uri="{BB962C8B-B14F-4D97-AF65-F5344CB8AC3E}">
        <p14:creationId xmlns:p14="http://schemas.microsoft.com/office/powerpoint/2010/main" val="685199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a:t>
            </a:r>
            <a:r>
              <a:rPr lang="zh-CN" altLang="en-US" sz="2400" dirty="0" smtClean="0">
                <a:solidFill>
                  <a:srgbClr val="FF0000"/>
                </a:solidFill>
                <a:latin typeface="STXingkai" charset="-122"/>
                <a:ea typeface="STXingkai" charset="-122"/>
                <a:cs typeface="STXingkai" charset="-122"/>
              </a:rPr>
              <a:t>分类的</a:t>
            </a:r>
            <a:r>
              <a:rPr lang="en-US" altLang="zh-CN" sz="2400" dirty="0" smtClean="0">
                <a:solidFill>
                  <a:srgbClr val="FF0000"/>
                </a:solidFill>
                <a:latin typeface="STXingkai" charset="-122"/>
                <a:ea typeface="STXingkai" charset="-122"/>
                <a:cs typeface="STXingkai" charset="-122"/>
              </a:rPr>
              <a:t>IP</a:t>
            </a:r>
            <a:r>
              <a:rPr lang="zh-CN" altLang="en-US" sz="2400" dirty="0" smtClean="0">
                <a:solidFill>
                  <a:srgbClr val="FF0000"/>
                </a:solidFill>
                <a:latin typeface="STXingkai" charset="-122"/>
                <a:ea typeface="STXingkai" charset="-122"/>
                <a:cs typeface="STXingkai" charset="-122"/>
              </a:rPr>
              <a:t>地址</a:t>
            </a:r>
            <a:endParaRPr kumimoji="1" lang="zh-CN" altLang="en-US" sz="2400" dirty="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310428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81000"/>
            <a:ext cx="3059430" cy="614680"/>
          </a:xfrm>
          <a:prstGeom prst="rect">
            <a:avLst/>
          </a:prstGeom>
        </p:spPr>
        <p:txBody>
          <a:bodyPr vert="horz" wrap="square" lIns="0" tIns="0" rIns="0" bIns="0" rtlCol="0">
            <a:noAutofit/>
          </a:bodyPr>
          <a:lstStyle/>
          <a:p>
            <a:pPr marL="12700">
              <a:lnSpc>
                <a:spcPct val="100000"/>
              </a:lnSpc>
            </a:pPr>
            <a:r>
              <a:rPr sz="4000" spc="-25" dirty="0" smtClean="0">
                <a:latin typeface="Comic Sans MS"/>
                <a:cs typeface="Comic Sans MS"/>
              </a:rPr>
              <a:t>IP </a:t>
            </a:r>
            <a:r>
              <a:rPr sz="4000" spc="-30" dirty="0" smtClean="0">
                <a:latin typeface="黑体"/>
                <a:cs typeface="黑体"/>
              </a:rPr>
              <a:t>编</a:t>
            </a:r>
            <a:r>
              <a:rPr sz="4000" spc="-35" dirty="0" smtClean="0">
                <a:latin typeface="黑体"/>
                <a:cs typeface="黑体"/>
              </a:rPr>
              <a:t>址</a:t>
            </a:r>
            <a:r>
              <a:rPr sz="4000" spc="-15" dirty="0" smtClean="0">
                <a:latin typeface="Comic Sans MS"/>
                <a:cs typeface="Comic Sans MS"/>
              </a:rPr>
              <a:t>:</a:t>
            </a:r>
            <a:r>
              <a:rPr sz="4000" spc="-5" dirty="0" smtClean="0">
                <a:latin typeface="Comic Sans MS"/>
                <a:cs typeface="Comic Sans MS"/>
              </a:rPr>
              <a:t> </a:t>
            </a:r>
            <a:r>
              <a:rPr sz="4000" spc="-30" dirty="0" smtClean="0">
                <a:latin typeface="黑体"/>
                <a:cs typeface="黑体"/>
              </a:rPr>
              <a:t>概述</a:t>
            </a:r>
            <a:endParaRPr sz="4000">
              <a:latin typeface="黑体"/>
              <a:cs typeface="黑体"/>
            </a:endParaRPr>
          </a:p>
        </p:txBody>
      </p:sp>
      <p:sp>
        <p:nvSpPr>
          <p:cNvPr id="3" name="object 3"/>
          <p:cNvSpPr txBox="1"/>
          <p:nvPr/>
        </p:nvSpPr>
        <p:spPr>
          <a:xfrm>
            <a:off x="474065" y="1433069"/>
            <a:ext cx="3311525" cy="1100455"/>
          </a:xfrm>
          <a:prstGeom prst="rect">
            <a:avLst/>
          </a:prstGeom>
        </p:spPr>
        <p:txBody>
          <a:bodyPr vert="horz" wrap="square" lIns="0" tIns="0" rIns="0" bIns="0" rtlCol="0">
            <a:noAutofit/>
          </a:bodyPr>
          <a:lstStyle/>
          <a:p>
            <a:pPr marL="355600" marR="12700" indent="-342900" algn="just">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Comic Sans MS"/>
                <a:cs typeface="Comic Sans MS"/>
              </a:rPr>
              <a:t>IP</a:t>
            </a:r>
            <a:r>
              <a:rPr sz="2400" spc="-5" dirty="0" smtClean="0">
                <a:latin typeface="宋体"/>
                <a:cs typeface="宋体"/>
              </a:rPr>
              <a:t>地址</a:t>
            </a:r>
            <a:r>
              <a:rPr sz="2400" spc="0" dirty="0" smtClean="0">
                <a:latin typeface="Comic Sans MS"/>
                <a:cs typeface="Comic Sans MS"/>
              </a:rPr>
              <a:t>:</a:t>
            </a:r>
            <a:r>
              <a:rPr sz="2400" spc="-20" dirty="0" smtClean="0">
                <a:latin typeface="Comic Sans MS"/>
                <a:cs typeface="Comic Sans MS"/>
              </a:rPr>
              <a:t> </a:t>
            </a:r>
            <a:r>
              <a:rPr sz="2400" spc="-5" dirty="0" smtClean="0">
                <a:latin typeface="宋体"/>
                <a:cs typeface="宋体"/>
              </a:rPr>
              <a:t>主机、路由器 </a:t>
            </a:r>
            <a:r>
              <a:rPr sz="2400" spc="0" dirty="0" smtClean="0">
                <a:latin typeface="宋体"/>
                <a:cs typeface="宋体"/>
              </a:rPr>
              <a:t>接口</a:t>
            </a:r>
            <a:r>
              <a:rPr sz="2400" spc="-505" dirty="0" smtClean="0">
                <a:latin typeface="宋体"/>
                <a:cs typeface="宋体"/>
              </a:rPr>
              <a:t> </a:t>
            </a:r>
            <a:r>
              <a:rPr sz="2400" spc="0" dirty="0" smtClean="0">
                <a:latin typeface="Comic Sans MS"/>
                <a:cs typeface="Comic Sans MS"/>
              </a:rPr>
              <a:t>interface </a:t>
            </a:r>
            <a:r>
              <a:rPr sz="2400" spc="0" dirty="0" smtClean="0">
                <a:latin typeface="宋体"/>
                <a:cs typeface="宋体"/>
              </a:rPr>
              <a:t>的</a:t>
            </a:r>
            <a:r>
              <a:rPr sz="2400" spc="0" dirty="0" smtClean="0">
                <a:latin typeface="Comic Sans MS"/>
                <a:cs typeface="Comic Sans MS"/>
              </a:rPr>
              <a:t>3</a:t>
            </a:r>
            <a:r>
              <a:rPr sz="2400" spc="-5" dirty="0" smtClean="0">
                <a:latin typeface="Comic Sans MS"/>
                <a:cs typeface="Comic Sans MS"/>
              </a:rPr>
              <a:t>2</a:t>
            </a:r>
            <a:r>
              <a:rPr sz="2400" spc="-10" dirty="0" smtClean="0">
                <a:latin typeface="Comic Sans MS"/>
                <a:cs typeface="Comic Sans MS"/>
              </a:rPr>
              <a:t>- bit</a:t>
            </a:r>
            <a:r>
              <a:rPr sz="2400" spc="-10" dirty="0" smtClean="0">
                <a:latin typeface="宋体"/>
                <a:cs typeface="宋体"/>
              </a:rPr>
              <a:t>识别号</a:t>
            </a:r>
            <a:endParaRPr sz="2400">
              <a:latin typeface="宋体"/>
              <a:cs typeface="宋体"/>
            </a:endParaRPr>
          </a:p>
        </p:txBody>
      </p:sp>
      <p:sp>
        <p:nvSpPr>
          <p:cNvPr id="4" name="object 4"/>
          <p:cNvSpPr txBox="1"/>
          <p:nvPr/>
        </p:nvSpPr>
        <p:spPr>
          <a:xfrm>
            <a:off x="474065" y="2592324"/>
            <a:ext cx="3529965" cy="2945130"/>
          </a:xfrm>
          <a:prstGeom prst="rect">
            <a:avLst/>
          </a:prstGeom>
        </p:spPr>
        <p:txBody>
          <a:bodyPr vert="horz" wrap="square" lIns="0" tIns="0" rIns="0" bIns="0" rtlCol="0">
            <a:noAutofit/>
          </a:bodyPr>
          <a:lstStyle/>
          <a:p>
            <a:pPr marL="355600" marR="43180" indent="-342900" algn="just">
              <a:lnSpc>
                <a:spcPct val="99600"/>
              </a:lnSpc>
              <a:buClr>
                <a:srgbClr val="006FC0"/>
              </a:buClr>
              <a:buSzPct val="68750"/>
              <a:buFont typeface="Wingdings" panose="05000000000000000000" pitchFamily="2" charset="2"/>
              <a:buChar char="p"/>
              <a:tabLst>
                <a:tab pos="354965" algn="l"/>
              </a:tabLst>
            </a:pPr>
            <a:r>
              <a:rPr sz="2400" dirty="0" smtClean="0">
                <a:latin typeface="宋体"/>
                <a:cs typeface="宋体"/>
              </a:rPr>
              <a:t>接口</a:t>
            </a:r>
            <a:r>
              <a:rPr sz="2400" spc="-505" dirty="0" smtClean="0">
                <a:latin typeface="宋体"/>
                <a:cs typeface="宋体"/>
              </a:rPr>
              <a:t> </a:t>
            </a:r>
            <a:r>
              <a:rPr sz="2500" spc="-50" dirty="0" smtClean="0">
                <a:solidFill>
                  <a:srgbClr val="FF0000"/>
                </a:solidFill>
                <a:latin typeface="Comic Sans MS"/>
                <a:cs typeface="Comic Sans MS"/>
              </a:rPr>
              <a:t>interface</a:t>
            </a:r>
            <a:r>
              <a:rPr sz="2500" spc="-40" dirty="0" smtClean="0">
                <a:latin typeface="Comic Sans MS"/>
                <a:cs typeface="Comic Sans MS"/>
              </a:rPr>
              <a:t>:</a:t>
            </a:r>
            <a:r>
              <a:rPr sz="2500" spc="-50" dirty="0" smtClean="0">
                <a:latin typeface="Comic Sans MS"/>
                <a:cs typeface="Comic Sans MS"/>
              </a:rPr>
              <a:t> </a:t>
            </a:r>
            <a:r>
              <a:rPr sz="2400" spc="0" dirty="0" smtClean="0">
                <a:latin typeface="宋体"/>
                <a:cs typeface="宋体"/>
              </a:rPr>
              <a:t>主机、 路由器和物理链路之间 的连接</a:t>
            </a:r>
            <a:endParaRPr sz="2400" dirty="0">
              <a:latin typeface="宋体"/>
              <a:cs typeface="宋体"/>
            </a:endParaRPr>
          </a:p>
          <a:p>
            <a:pPr marL="469900">
              <a:lnSpc>
                <a:spcPct val="100000"/>
              </a:lnSpc>
              <a:spcBef>
                <a:spcPts val="495"/>
              </a:spcBef>
              <a:tabLst>
                <a:tab pos="756285" algn="l"/>
              </a:tabLst>
            </a:pPr>
            <a:r>
              <a:rPr sz="1400" dirty="0" smtClean="0">
                <a:solidFill>
                  <a:srgbClr val="7E7E7E"/>
                </a:solidFill>
                <a:latin typeface="Verdana"/>
                <a:cs typeface="Verdana"/>
              </a:rPr>
              <a:t>●	</a:t>
            </a:r>
            <a:r>
              <a:rPr sz="2000" dirty="0" smtClean="0">
                <a:latin typeface="宋体"/>
                <a:cs typeface="宋体"/>
              </a:rPr>
              <a:t>路由器通常有多个接口</a:t>
            </a:r>
            <a:endParaRPr sz="2000" dirty="0">
              <a:latin typeface="宋体"/>
              <a:cs typeface="宋体"/>
            </a:endParaRPr>
          </a:p>
          <a:p>
            <a:pPr marL="469900">
              <a:lnSpc>
                <a:spcPct val="100000"/>
              </a:lnSpc>
              <a:spcBef>
                <a:spcPts val="480"/>
              </a:spcBef>
              <a:tabLst>
                <a:tab pos="756285" algn="l"/>
              </a:tabLst>
            </a:pPr>
            <a:r>
              <a:rPr sz="1400" dirty="0" smtClean="0">
                <a:solidFill>
                  <a:srgbClr val="7E7E7E"/>
                </a:solidFill>
                <a:latin typeface="Verdana"/>
                <a:cs typeface="Verdana"/>
              </a:rPr>
              <a:t>●	</a:t>
            </a:r>
            <a:r>
              <a:rPr sz="2000" dirty="0" smtClean="0">
                <a:solidFill>
                  <a:srgbClr val="FF0000"/>
                </a:solidFill>
                <a:latin typeface="宋体"/>
                <a:cs typeface="宋体"/>
              </a:rPr>
              <a:t>主机一般</a:t>
            </a:r>
            <a:r>
              <a:rPr sz="2000" spc="-5" dirty="0" smtClean="0">
                <a:solidFill>
                  <a:srgbClr val="FF0000"/>
                </a:solidFill>
                <a:latin typeface="宋体"/>
                <a:cs typeface="宋体"/>
              </a:rPr>
              <a:t>有</a:t>
            </a:r>
            <a:r>
              <a:rPr sz="2000" spc="-5" dirty="0" smtClean="0">
                <a:solidFill>
                  <a:srgbClr val="FF0000"/>
                </a:solidFill>
                <a:latin typeface="Comic Sans MS"/>
                <a:cs typeface="Comic Sans MS"/>
              </a:rPr>
              <a:t>1</a:t>
            </a:r>
            <a:r>
              <a:rPr sz="2000" spc="5" dirty="0" smtClean="0">
                <a:solidFill>
                  <a:srgbClr val="FF0000"/>
                </a:solidFill>
                <a:latin typeface="Comic Sans MS"/>
                <a:cs typeface="Comic Sans MS"/>
              </a:rPr>
              <a:t>-</a:t>
            </a:r>
            <a:r>
              <a:rPr sz="2000" spc="0" dirty="0" smtClean="0">
                <a:solidFill>
                  <a:srgbClr val="FF0000"/>
                </a:solidFill>
                <a:latin typeface="Comic Sans MS"/>
                <a:cs typeface="Comic Sans MS"/>
              </a:rPr>
              <a:t>2</a:t>
            </a:r>
            <a:r>
              <a:rPr sz="2000" spc="0" dirty="0" smtClean="0">
                <a:solidFill>
                  <a:srgbClr val="FF0000"/>
                </a:solidFill>
                <a:latin typeface="宋体"/>
                <a:cs typeface="宋体"/>
              </a:rPr>
              <a:t>个接口</a:t>
            </a:r>
            <a:r>
              <a:rPr sz="2000" spc="-5" dirty="0" smtClean="0">
                <a:solidFill>
                  <a:srgbClr val="FF0000"/>
                </a:solidFill>
                <a:latin typeface="Comic Sans MS"/>
                <a:cs typeface="Comic Sans MS"/>
              </a:rPr>
              <a:t>(</a:t>
            </a:r>
            <a:r>
              <a:rPr sz="2000" spc="0" dirty="0" smtClean="0">
                <a:solidFill>
                  <a:srgbClr val="FF0000"/>
                </a:solidFill>
                <a:latin typeface="宋体"/>
                <a:cs typeface="宋体"/>
              </a:rPr>
              <a:t>有</a:t>
            </a:r>
            <a:endParaRPr sz="2000" dirty="0">
              <a:solidFill>
                <a:srgbClr val="FF0000"/>
              </a:solidFill>
              <a:latin typeface="宋体"/>
              <a:cs typeface="宋体"/>
            </a:endParaRPr>
          </a:p>
          <a:p>
            <a:pPr marL="756285">
              <a:lnSpc>
                <a:spcPct val="100000"/>
              </a:lnSpc>
            </a:pPr>
            <a:r>
              <a:rPr sz="2000" spc="-5" dirty="0" smtClean="0">
                <a:solidFill>
                  <a:srgbClr val="FF0000"/>
                </a:solidFill>
                <a:latin typeface="宋体"/>
                <a:cs typeface="宋体"/>
              </a:rPr>
              <a:t>线网口、无线网</a:t>
            </a:r>
            <a:r>
              <a:rPr sz="2000" spc="0" dirty="0" smtClean="0">
                <a:solidFill>
                  <a:srgbClr val="FF0000"/>
                </a:solidFill>
                <a:latin typeface="宋体"/>
                <a:cs typeface="宋体"/>
              </a:rPr>
              <a:t>口</a:t>
            </a:r>
            <a:r>
              <a:rPr sz="2000" spc="0" dirty="0" smtClean="0">
                <a:solidFill>
                  <a:srgbClr val="FF0000"/>
                </a:solidFill>
                <a:latin typeface="Comic Sans MS"/>
                <a:cs typeface="Comic Sans MS"/>
              </a:rPr>
              <a:t>)</a:t>
            </a:r>
            <a:endParaRPr sz="2000" dirty="0">
              <a:solidFill>
                <a:srgbClr val="FF0000"/>
              </a:solidFill>
              <a:latin typeface="Comic Sans MS"/>
              <a:cs typeface="Comic Sans MS"/>
            </a:endParaRPr>
          </a:p>
          <a:p>
            <a:pPr>
              <a:lnSpc>
                <a:spcPts val="550"/>
              </a:lnSpc>
              <a:spcBef>
                <a:spcPts val="10"/>
              </a:spcBef>
            </a:pPr>
            <a:endParaRPr sz="550" dirty="0"/>
          </a:p>
          <a:p>
            <a:pPr marL="355600" marR="106045" indent="-342900" algn="just">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20" dirty="0" smtClean="0">
                <a:solidFill>
                  <a:srgbClr val="FF0000"/>
                </a:solidFill>
                <a:latin typeface="Comic Sans MS"/>
                <a:cs typeface="Comic Sans MS"/>
              </a:rPr>
              <a:t>IP</a:t>
            </a:r>
            <a:r>
              <a:rPr sz="2400" spc="0" dirty="0" smtClean="0">
                <a:solidFill>
                  <a:srgbClr val="FF0000"/>
                </a:solidFill>
                <a:latin typeface="宋体"/>
                <a:cs typeface="宋体"/>
              </a:rPr>
              <a:t>地址与接口相关，而 不是主机或路由器</a:t>
            </a:r>
            <a:r>
              <a:rPr lang="en-US" altLang="zh-CN" sz="2400" spc="0" dirty="0" smtClean="0">
                <a:solidFill>
                  <a:srgbClr val="FF0000"/>
                </a:solidFill>
                <a:latin typeface="宋体"/>
                <a:cs typeface="宋体"/>
              </a:rPr>
              <a:t>,1</a:t>
            </a:r>
            <a:r>
              <a:rPr lang="zh-CN" altLang="en-US" sz="2400" spc="0" dirty="0" smtClean="0">
                <a:solidFill>
                  <a:srgbClr val="FF0000"/>
                </a:solidFill>
                <a:latin typeface="宋体"/>
                <a:cs typeface="宋体"/>
              </a:rPr>
              <a:t>个主机或路由器有几个接口就有几个</a:t>
            </a:r>
            <a:r>
              <a:rPr lang="en-US" altLang="zh-CN" sz="2400" spc="0" dirty="0" smtClean="0">
                <a:solidFill>
                  <a:srgbClr val="FF0000"/>
                </a:solidFill>
                <a:latin typeface="宋体"/>
                <a:cs typeface="宋体"/>
              </a:rPr>
              <a:t>IP</a:t>
            </a:r>
            <a:r>
              <a:rPr lang="zh-CN" altLang="en-US" sz="2400" spc="0" dirty="0" smtClean="0">
                <a:solidFill>
                  <a:srgbClr val="FF0000"/>
                </a:solidFill>
                <a:latin typeface="宋体"/>
                <a:cs typeface="宋体"/>
              </a:rPr>
              <a:t>地址</a:t>
            </a:r>
            <a:endParaRPr sz="2400" dirty="0">
              <a:solidFill>
                <a:srgbClr val="FF0000"/>
              </a:solidFill>
              <a:latin typeface="宋体"/>
              <a:cs typeface="宋体"/>
            </a:endParaRPr>
          </a:p>
        </p:txBody>
      </p:sp>
      <p:grpSp>
        <p:nvGrpSpPr>
          <p:cNvPr id="59" name="组合 58"/>
          <p:cNvGrpSpPr/>
          <p:nvPr/>
        </p:nvGrpSpPr>
        <p:grpSpPr>
          <a:xfrm>
            <a:off x="4191000" y="5486400"/>
            <a:ext cx="4808220" cy="740410"/>
            <a:chOff x="4191000" y="5486400"/>
            <a:chExt cx="4808220" cy="740410"/>
          </a:xfrm>
        </p:grpSpPr>
        <p:sp>
          <p:nvSpPr>
            <p:cNvPr id="9" name="object 9"/>
            <p:cNvSpPr txBox="1"/>
            <p:nvPr/>
          </p:nvSpPr>
          <p:spPr>
            <a:xfrm>
              <a:off x="4191000" y="5486400"/>
              <a:ext cx="4808220" cy="740410"/>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223.1.1.1</a:t>
              </a:r>
              <a:r>
                <a:rPr sz="1600" spc="5" dirty="0" smtClean="0">
                  <a:latin typeface="Arial"/>
                  <a:cs typeface="Arial"/>
                </a:rPr>
                <a:t> </a:t>
              </a:r>
              <a:r>
                <a:rPr sz="1600" spc="-10" dirty="0" smtClean="0">
                  <a:latin typeface="Arial"/>
                  <a:cs typeface="Arial"/>
                </a:rPr>
                <a:t>= </a:t>
              </a:r>
              <a:r>
                <a:rPr sz="1600" spc="-130" dirty="0" smtClean="0">
                  <a:latin typeface="Arial"/>
                  <a:cs typeface="Arial"/>
                </a:rPr>
                <a:t>1</a:t>
              </a:r>
              <a:r>
                <a:rPr sz="1600" spc="-10" dirty="0" smtClean="0">
                  <a:latin typeface="Arial"/>
                  <a:cs typeface="Arial"/>
                </a:rPr>
                <a:t>10</a:t>
              </a:r>
              <a:r>
                <a:rPr sz="1600" spc="-130" dirty="0" smtClean="0">
                  <a:latin typeface="Arial"/>
                  <a:cs typeface="Arial"/>
                </a:rPr>
                <a:t>1111</a:t>
              </a:r>
              <a:r>
                <a:rPr sz="1600" spc="-10" dirty="0" smtClean="0">
                  <a:latin typeface="Arial"/>
                  <a:cs typeface="Arial"/>
                </a:rPr>
                <a:t>1</a:t>
              </a:r>
              <a:r>
                <a:rPr sz="1600" spc="5" dirty="0" smtClean="0">
                  <a:latin typeface="Arial"/>
                  <a:cs typeface="Arial"/>
                </a:rPr>
                <a:t> </a:t>
              </a:r>
              <a:r>
                <a:rPr sz="1600" spc="-10" dirty="0" smtClean="0">
                  <a:latin typeface="Arial"/>
                  <a:cs typeface="Arial"/>
                </a:rPr>
                <a:t>00000001</a:t>
              </a:r>
              <a:r>
                <a:rPr sz="1600" spc="-5" dirty="0" smtClean="0">
                  <a:latin typeface="Arial"/>
                  <a:cs typeface="Arial"/>
                </a:rPr>
                <a:t> </a:t>
              </a:r>
              <a:r>
                <a:rPr sz="1600" spc="-10" dirty="0" smtClean="0">
                  <a:latin typeface="Arial"/>
                  <a:cs typeface="Arial"/>
                </a:rPr>
                <a:t>00000001</a:t>
              </a:r>
              <a:r>
                <a:rPr sz="1600" spc="-5" dirty="0" smtClean="0">
                  <a:latin typeface="Arial"/>
                  <a:cs typeface="Arial"/>
                </a:rPr>
                <a:t> </a:t>
              </a:r>
              <a:r>
                <a:rPr sz="1600" spc="-10" dirty="0" smtClean="0">
                  <a:latin typeface="Arial"/>
                  <a:cs typeface="Arial"/>
                </a:rPr>
                <a:t>00000001</a:t>
              </a:r>
              <a:endParaRPr sz="1600" dirty="0">
                <a:latin typeface="Arial"/>
                <a:cs typeface="Arial"/>
              </a:endParaRPr>
            </a:p>
            <a:p>
              <a:pPr>
                <a:lnSpc>
                  <a:spcPts val="900"/>
                </a:lnSpc>
                <a:spcBef>
                  <a:spcPts val="5"/>
                </a:spcBef>
              </a:pPr>
              <a:endParaRPr sz="900" dirty="0"/>
            </a:p>
            <a:p>
              <a:pPr>
                <a:lnSpc>
                  <a:spcPts val="1000"/>
                </a:lnSpc>
              </a:pPr>
              <a:endParaRPr sz="1000" dirty="0"/>
            </a:p>
            <a:p>
              <a:pPr marL="1344930">
                <a:lnSpc>
                  <a:spcPct val="100000"/>
                </a:lnSpc>
                <a:tabLst>
                  <a:tab pos="2387600" algn="l"/>
                  <a:tab pos="3326129" algn="l"/>
                  <a:tab pos="4345305" algn="l"/>
                </a:tabLst>
              </a:pPr>
              <a:r>
                <a:rPr sz="2400" spc="-15" baseline="1736" dirty="0" smtClean="0">
                  <a:latin typeface="Arial"/>
                  <a:cs typeface="Arial"/>
                </a:rPr>
                <a:t>223	</a:t>
              </a:r>
              <a:r>
                <a:rPr sz="1600" spc="-10" dirty="0" smtClean="0">
                  <a:latin typeface="Arial"/>
                  <a:cs typeface="Arial"/>
                </a:rPr>
                <a:t>1	1	1</a:t>
              </a:r>
              <a:endParaRPr sz="1600" dirty="0">
                <a:latin typeface="Arial"/>
                <a:cs typeface="Arial"/>
              </a:endParaRPr>
            </a:p>
          </p:txBody>
        </p:sp>
        <p:sp>
          <p:nvSpPr>
            <p:cNvPr id="5" name="object 5"/>
            <p:cNvSpPr/>
            <p:nvPr/>
          </p:nvSpPr>
          <p:spPr>
            <a:xfrm>
              <a:off x="5292725" y="5654828"/>
              <a:ext cx="762000" cy="104775"/>
            </a:xfrm>
            <a:custGeom>
              <a:avLst/>
              <a:gdLst/>
              <a:ahLst/>
              <a:cxnLst/>
              <a:rect l="l" t="t" r="r" b="b"/>
              <a:pathLst>
                <a:path w="892175" h="92075">
                  <a:moveTo>
                    <a:pt x="0" y="0"/>
                  </a:moveTo>
                  <a:lnTo>
                    <a:pt x="0" y="92075"/>
                  </a:lnTo>
                  <a:lnTo>
                    <a:pt x="892175" y="92075"/>
                  </a:lnTo>
                  <a:lnTo>
                    <a:pt x="892175" y="25400"/>
                  </a:lnTo>
                </a:path>
              </a:pathLst>
            </a:custGeom>
            <a:ln w="19050">
              <a:solidFill>
                <a:srgbClr val="000000"/>
              </a:solidFill>
            </a:ln>
          </p:spPr>
          <p:txBody>
            <a:bodyPr wrap="square" lIns="0" tIns="0" rIns="0" bIns="0" rtlCol="0">
              <a:noAutofit/>
            </a:bodyPr>
            <a:lstStyle/>
            <a:p>
              <a:endParaRPr/>
            </a:p>
          </p:txBody>
        </p:sp>
        <p:sp>
          <p:nvSpPr>
            <p:cNvPr id="6" name="object 6"/>
            <p:cNvSpPr/>
            <p:nvPr/>
          </p:nvSpPr>
          <p:spPr>
            <a:xfrm>
              <a:off x="6128132" y="5715000"/>
              <a:ext cx="806068" cy="46037"/>
            </a:xfrm>
            <a:custGeom>
              <a:avLst/>
              <a:gdLst/>
              <a:ahLst/>
              <a:cxnLst/>
              <a:rect l="l" t="t" r="r" b="b"/>
              <a:pathLst>
                <a:path w="892175" h="79375">
                  <a:moveTo>
                    <a:pt x="0" y="0"/>
                  </a:moveTo>
                  <a:lnTo>
                    <a:pt x="0" y="79375"/>
                  </a:lnTo>
                  <a:lnTo>
                    <a:pt x="892175" y="79375"/>
                  </a:lnTo>
                  <a:lnTo>
                    <a:pt x="892175" y="12700"/>
                  </a:lnTo>
                </a:path>
              </a:pathLst>
            </a:custGeom>
            <a:ln w="19050">
              <a:solidFill>
                <a:srgbClr val="000000"/>
              </a:solidFill>
            </a:ln>
          </p:spPr>
          <p:txBody>
            <a:bodyPr wrap="square" lIns="0" tIns="0" rIns="0" bIns="0" rtlCol="0">
              <a:noAutofit/>
            </a:bodyPr>
            <a:lstStyle/>
            <a:p>
              <a:endParaRPr/>
            </a:p>
          </p:txBody>
        </p:sp>
        <p:sp>
          <p:nvSpPr>
            <p:cNvPr id="7" name="object 7"/>
            <p:cNvSpPr/>
            <p:nvPr/>
          </p:nvSpPr>
          <p:spPr>
            <a:xfrm>
              <a:off x="7089775" y="5677053"/>
              <a:ext cx="869950" cy="79375"/>
            </a:xfrm>
            <a:custGeom>
              <a:avLst/>
              <a:gdLst/>
              <a:ahLst/>
              <a:cxnLst/>
              <a:rect l="l" t="t" r="r" b="b"/>
              <a:pathLst>
                <a:path w="869950" h="79375">
                  <a:moveTo>
                    <a:pt x="0" y="0"/>
                  </a:moveTo>
                  <a:lnTo>
                    <a:pt x="0" y="79375"/>
                  </a:lnTo>
                  <a:lnTo>
                    <a:pt x="869950" y="79375"/>
                  </a:lnTo>
                  <a:lnTo>
                    <a:pt x="869950" y="12700"/>
                  </a:lnTo>
                </a:path>
              </a:pathLst>
            </a:custGeom>
            <a:ln w="19050">
              <a:solidFill>
                <a:srgbClr val="000000"/>
              </a:solidFill>
            </a:ln>
          </p:spPr>
          <p:txBody>
            <a:bodyPr wrap="square" lIns="0" tIns="0" rIns="0" bIns="0" rtlCol="0">
              <a:noAutofit/>
            </a:bodyPr>
            <a:lstStyle/>
            <a:p>
              <a:endParaRPr/>
            </a:p>
          </p:txBody>
        </p:sp>
        <p:sp>
          <p:nvSpPr>
            <p:cNvPr id="8" name="object 8"/>
            <p:cNvSpPr/>
            <p:nvPr/>
          </p:nvSpPr>
          <p:spPr>
            <a:xfrm>
              <a:off x="8001000" y="5680228"/>
              <a:ext cx="869950" cy="79375"/>
            </a:xfrm>
            <a:custGeom>
              <a:avLst/>
              <a:gdLst/>
              <a:ahLst/>
              <a:cxnLst/>
              <a:rect l="l" t="t" r="r" b="b"/>
              <a:pathLst>
                <a:path w="869950" h="79375">
                  <a:moveTo>
                    <a:pt x="0" y="0"/>
                  </a:moveTo>
                  <a:lnTo>
                    <a:pt x="0" y="79375"/>
                  </a:lnTo>
                  <a:lnTo>
                    <a:pt x="869950" y="79375"/>
                  </a:lnTo>
                  <a:lnTo>
                    <a:pt x="869950" y="12700"/>
                  </a:lnTo>
                </a:path>
              </a:pathLst>
            </a:custGeom>
            <a:ln w="19050">
              <a:solidFill>
                <a:srgbClr val="000000"/>
              </a:solidFill>
            </a:ln>
          </p:spPr>
          <p:txBody>
            <a:bodyPr wrap="square" lIns="0" tIns="0" rIns="0" bIns="0" rtlCol="0">
              <a:noAutofit/>
            </a:bodyPr>
            <a:lstStyle/>
            <a:p>
              <a:endParaRPr/>
            </a:p>
          </p:txBody>
        </p:sp>
      </p:grpSp>
      <p:sp>
        <p:nvSpPr>
          <p:cNvPr id="10" name="object 10"/>
          <p:cNvSpPr/>
          <p:nvPr/>
        </p:nvSpPr>
        <p:spPr>
          <a:xfrm>
            <a:off x="5829472" y="3622199"/>
            <a:ext cx="1593276" cy="846206"/>
          </a:xfrm>
          <a:custGeom>
            <a:avLst/>
            <a:gdLst/>
            <a:ahLst/>
            <a:cxnLst/>
            <a:rect l="l" t="t" r="r" b="b"/>
            <a:pathLst>
              <a:path w="1593276" h="846206">
                <a:moveTo>
                  <a:pt x="239024" y="553422"/>
                </a:moveTo>
                <a:lnTo>
                  <a:pt x="197417" y="556073"/>
                </a:lnTo>
                <a:lnTo>
                  <a:pt x="148556" y="574757"/>
                </a:lnTo>
                <a:lnTo>
                  <a:pt x="104363" y="609713"/>
                </a:lnTo>
                <a:lnTo>
                  <a:pt x="76522" y="639232"/>
                </a:lnTo>
                <a:lnTo>
                  <a:pt x="51473" y="671558"/>
                </a:lnTo>
                <a:lnTo>
                  <a:pt x="30133" y="705278"/>
                </a:lnTo>
                <a:lnTo>
                  <a:pt x="7652" y="754690"/>
                </a:lnTo>
                <a:lnTo>
                  <a:pt x="118" y="794759"/>
                </a:lnTo>
                <a:lnTo>
                  <a:pt x="0" y="798018"/>
                </a:lnTo>
                <a:lnTo>
                  <a:pt x="1344" y="809682"/>
                </a:lnTo>
                <a:lnTo>
                  <a:pt x="30911" y="840346"/>
                </a:lnTo>
                <a:lnTo>
                  <a:pt x="86179" y="846206"/>
                </a:lnTo>
                <a:lnTo>
                  <a:pt x="110244" y="845712"/>
                </a:lnTo>
                <a:lnTo>
                  <a:pt x="164806" y="841855"/>
                </a:lnTo>
                <a:lnTo>
                  <a:pt x="225688" y="835061"/>
                </a:lnTo>
                <a:lnTo>
                  <a:pt x="449461" y="803586"/>
                </a:lnTo>
                <a:lnTo>
                  <a:pt x="478273" y="799893"/>
                </a:lnTo>
                <a:lnTo>
                  <a:pt x="530147" y="794444"/>
                </a:lnTo>
                <a:lnTo>
                  <a:pt x="592662" y="791322"/>
                </a:lnTo>
                <a:lnTo>
                  <a:pt x="646249" y="790150"/>
                </a:lnTo>
                <a:lnTo>
                  <a:pt x="1479470" y="790150"/>
                </a:lnTo>
                <a:lnTo>
                  <a:pt x="1488084" y="786824"/>
                </a:lnTo>
                <a:lnTo>
                  <a:pt x="1522889" y="768908"/>
                </a:lnTo>
                <a:lnTo>
                  <a:pt x="1555967" y="737918"/>
                </a:lnTo>
                <a:lnTo>
                  <a:pt x="1573560" y="702453"/>
                </a:lnTo>
                <a:lnTo>
                  <a:pt x="1588594" y="660737"/>
                </a:lnTo>
                <a:lnTo>
                  <a:pt x="1593276" y="628616"/>
                </a:lnTo>
                <a:lnTo>
                  <a:pt x="1592901" y="618203"/>
                </a:lnTo>
                <a:lnTo>
                  <a:pt x="1578310" y="580285"/>
                </a:lnTo>
                <a:lnTo>
                  <a:pt x="1574695" y="576400"/>
                </a:lnTo>
                <a:lnTo>
                  <a:pt x="492551" y="576400"/>
                </a:lnTo>
                <a:lnTo>
                  <a:pt x="467818" y="576024"/>
                </a:lnTo>
                <a:lnTo>
                  <a:pt x="442295" y="574471"/>
                </a:lnTo>
                <a:lnTo>
                  <a:pt x="416228" y="572023"/>
                </a:lnTo>
                <a:lnTo>
                  <a:pt x="389860" y="568959"/>
                </a:lnTo>
                <a:lnTo>
                  <a:pt x="311397" y="558895"/>
                </a:lnTo>
                <a:lnTo>
                  <a:pt x="286270" y="556185"/>
                </a:lnTo>
                <a:lnTo>
                  <a:pt x="262064" y="554267"/>
                </a:lnTo>
                <a:lnTo>
                  <a:pt x="239024" y="553422"/>
                </a:lnTo>
                <a:close/>
              </a:path>
              <a:path w="1593276" h="846206">
                <a:moveTo>
                  <a:pt x="1479470" y="790150"/>
                </a:moveTo>
                <a:lnTo>
                  <a:pt x="646249" y="790150"/>
                </a:lnTo>
                <a:lnTo>
                  <a:pt x="693682" y="790186"/>
                </a:lnTo>
                <a:lnTo>
                  <a:pt x="722870" y="790701"/>
                </a:lnTo>
                <a:lnTo>
                  <a:pt x="905825" y="796356"/>
                </a:lnTo>
                <a:lnTo>
                  <a:pt x="1076071" y="803723"/>
                </a:lnTo>
                <a:lnTo>
                  <a:pt x="1157720" y="806448"/>
                </a:lnTo>
                <a:lnTo>
                  <a:pt x="1185121" y="807708"/>
                </a:lnTo>
                <a:lnTo>
                  <a:pt x="1281781" y="813625"/>
                </a:lnTo>
                <a:lnTo>
                  <a:pt x="1308505" y="814778"/>
                </a:lnTo>
                <a:lnTo>
                  <a:pt x="1321551" y="815119"/>
                </a:lnTo>
                <a:lnTo>
                  <a:pt x="1334340" y="815263"/>
                </a:lnTo>
                <a:lnTo>
                  <a:pt x="1346839" y="815181"/>
                </a:lnTo>
                <a:lnTo>
                  <a:pt x="1393266" y="812007"/>
                </a:lnTo>
                <a:lnTo>
                  <a:pt x="1433194" y="804221"/>
                </a:lnTo>
                <a:lnTo>
                  <a:pt x="1475082" y="791844"/>
                </a:lnTo>
                <a:lnTo>
                  <a:pt x="1479470" y="790150"/>
                </a:lnTo>
                <a:close/>
              </a:path>
              <a:path w="1593276" h="846206">
                <a:moveTo>
                  <a:pt x="837615" y="0"/>
                </a:moveTo>
                <a:lnTo>
                  <a:pt x="795522" y="12104"/>
                </a:lnTo>
                <a:lnTo>
                  <a:pt x="753516" y="32554"/>
                </a:lnTo>
                <a:lnTo>
                  <a:pt x="715091" y="52546"/>
                </a:lnTo>
                <a:lnTo>
                  <a:pt x="697795" y="103943"/>
                </a:lnTo>
                <a:lnTo>
                  <a:pt x="690600" y="150610"/>
                </a:lnTo>
                <a:lnTo>
                  <a:pt x="685375" y="204138"/>
                </a:lnTo>
                <a:lnTo>
                  <a:pt x="680835" y="261906"/>
                </a:lnTo>
                <a:lnTo>
                  <a:pt x="678420" y="291560"/>
                </a:lnTo>
                <a:lnTo>
                  <a:pt x="672499" y="350768"/>
                </a:lnTo>
                <a:lnTo>
                  <a:pt x="664050" y="407659"/>
                </a:lnTo>
                <a:lnTo>
                  <a:pt x="651790" y="459608"/>
                </a:lnTo>
                <a:lnTo>
                  <a:pt x="634434" y="503994"/>
                </a:lnTo>
                <a:lnTo>
                  <a:pt x="610697" y="538194"/>
                </a:lnTo>
                <a:lnTo>
                  <a:pt x="578707" y="560510"/>
                </a:lnTo>
                <a:lnTo>
                  <a:pt x="538673" y="572496"/>
                </a:lnTo>
                <a:lnTo>
                  <a:pt x="492551" y="576400"/>
                </a:lnTo>
                <a:lnTo>
                  <a:pt x="1574695" y="576400"/>
                </a:lnTo>
                <a:lnTo>
                  <a:pt x="1536654" y="552418"/>
                </a:lnTo>
                <a:lnTo>
                  <a:pt x="1531515" y="551020"/>
                </a:lnTo>
                <a:lnTo>
                  <a:pt x="1150879" y="551020"/>
                </a:lnTo>
                <a:lnTo>
                  <a:pt x="1119007" y="550398"/>
                </a:lnTo>
                <a:lnTo>
                  <a:pt x="1061264" y="545964"/>
                </a:lnTo>
                <a:lnTo>
                  <a:pt x="1014411" y="536041"/>
                </a:lnTo>
                <a:lnTo>
                  <a:pt x="970773" y="506689"/>
                </a:lnTo>
                <a:lnTo>
                  <a:pt x="953790" y="470751"/>
                </a:lnTo>
                <a:lnTo>
                  <a:pt x="942737" y="422977"/>
                </a:lnTo>
                <a:lnTo>
                  <a:pt x="936239" y="366809"/>
                </a:lnTo>
                <a:lnTo>
                  <a:pt x="932920" y="305691"/>
                </a:lnTo>
                <a:lnTo>
                  <a:pt x="931405" y="243065"/>
                </a:lnTo>
                <a:lnTo>
                  <a:pt x="930895" y="212262"/>
                </a:lnTo>
                <a:lnTo>
                  <a:pt x="930319" y="182373"/>
                </a:lnTo>
                <a:lnTo>
                  <a:pt x="928287" y="127059"/>
                </a:lnTo>
                <a:lnTo>
                  <a:pt x="923932" y="80565"/>
                </a:lnTo>
                <a:lnTo>
                  <a:pt x="910036" y="34893"/>
                </a:lnTo>
                <a:lnTo>
                  <a:pt x="899163" y="28945"/>
                </a:lnTo>
                <a:lnTo>
                  <a:pt x="889648" y="23406"/>
                </a:lnTo>
                <a:lnTo>
                  <a:pt x="855206" y="3644"/>
                </a:lnTo>
                <a:lnTo>
                  <a:pt x="843704" y="409"/>
                </a:lnTo>
                <a:lnTo>
                  <a:pt x="837615" y="0"/>
                </a:lnTo>
                <a:close/>
              </a:path>
              <a:path w="1593276" h="846206">
                <a:moveTo>
                  <a:pt x="1449628" y="542179"/>
                </a:moveTo>
                <a:lnTo>
                  <a:pt x="1420580" y="542218"/>
                </a:lnTo>
                <a:lnTo>
                  <a:pt x="1389484" y="542926"/>
                </a:lnTo>
                <a:lnTo>
                  <a:pt x="1218452" y="550003"/>
                </a:lnTo>
                <a:lnTo>
                  <a:pt x="1184171" y="550827"/>
                </a:lnTo>
                <a:lnTo>
                  <a:pt x="1150879" y="551020"/>
                </a:lnTo>
                <a:lnTo>
                  <a:pt x="1531515" y="551020"/>
                </a:lnTo>
                <a:lnTo>
                  <a:pt x="1520140" y="547927"/>
                </a:lnTo>
                <a:lnTo>
                  <a:pt x="1499841" y="544848"/>
                </a:lnTo>
                <a:lnTo>
                  <a:pt x="1476193" y="542993"/>
                </a:lnTo>
                <a:lnTo>
                  <a:pt x="1449628" y="542179"/>
                </a:lnTo>
                <a:close/>
              </a:path>
            </a:pathLst>
          </a:custGeom>
          <a:solidFill>
            <a:srgbClr val="66CCFF"/>
          </a:solidFill>
        </p:spPr>
        <p:txBody>
          <a:bodyPr wrap="square" lIns="0" tIns="0" rIns="0" bIns="0" rtlCol="0">
            <a:noAutofit/>
          </a:bodyPr>
          <a:lstStyle/>
          <a:p>
            <a:endParaRPr/>
          </a:p>
        </p:txBody>
      </p:sp>
      <p:sp>
        <p:nvSpPr>
          <p:cNvPr id="11" name="object 11"/>
          <p:cNvSpPr/>
          <p:nvPr/>
        </p:nvSpPr>
        <p:spPr>
          <a:xfrm>
            <a:off x="7200884" y="1922415"/>
            <a:ext cx="846254" cy="1593315"/>
          </a:xfrm>
          <a:custGeom>
            <a:avLst/>
            <a:gdLst/>
            <a:ahLst/>
            <a:cxnLst/>
            <a:rect l="l" t="t" r="r" b="b"/>
            <a:pathLst>
              <a:path w="846254" h="1593315">
                <a:moveTo>
                  <a:pt x="628612" y="0"/>
                </a:moveTo>
                <a:lnTo>
                  <a:pt x="589063" y="9103"/>
                </a:lnTo>
                <a:lnTo>
                  <a:pt x="558192" y="43228"/>
                </a:lnTo>
                <a:lnTo>
                  <a:pt x="544895" y="93408"/>
                </a:lnTo>
                <a:lnTo>
                  <a:pt x="542226" y="143603"/>
                </a:lnTo>
                <a:lnTo>
                  <a:pt x="542310" y="174583"/>
                </a:lnTo>
                <a:lnTo>
                  <a:pt x="542974" y="203737"/>
                </a:lnTo>
                <a:lnTo>
                  <a:pt x="544165" y="236446"/>
                </a:lnTo>
                <a:lnTo>
                  <a:pt x="545714" y="271639"/>
                </a:lnTo>
                <a:lnTo>
                  <a:pt x="547255" y="304978"/>
                </a:lnTo>
                <a:lnTo>
                  <a:pt x="548782" y="339931"/>
                </a:lnTo>
                <a:lnTo>
                  <a:pt x="550051" y="374765"/>
                </a:lnTo>
                <a:lnTo>
                  <a:pt x="550853" y="408152"/>
                </a:lnTo>
                <a:lnTo>
                  <a:pt x="551068" y="442337"/>
                </a:lnTo>
                <a:lnTo>
                  <a:pt x="550446" y="474205"/>
                </a:lnTo>
                <a:lnTo>
                  <a:pt x="546012" y="531939"/>
                </a:lnTo>
                <a:lnTo>
                  <a:pt x="536088" y="578774"/>
                </a:lnTo>
                <a:lnTo>
                  <a:pt x="506720" y="622399"/>
                </a:lnTo>
                <a:lnTo>
                  <a:pt x="470757" y="639412"/>
                </a:lnTo>
                <a:lnTo>
                  <a:pt x="422971" y="650488"/>
                </a:lnTo>
                <a:lnTo>
                  <a:pt x="366801" y="657001"/>
                </a:lnTo>
                <a:lnTo>
                  <a:pt x="305687" y="660328"/>
                </a:lnTo>
                <a:lnTo>
                  <a:pt x="153852" y="663726"/>
                </a:lnTo>
                <a:lnTo>
                  <a:pt x="127089" y="664938"/>
                </a:lnTo>
                <a:lnTo>
                  <a:pt x="80605" y="669270"/>
                </a:lnTo>
                <a:lnTo>
                  <a:pt x="34940" y="683117"/>
                </a:lnTo>
                <a:lnTo>
                  <a:pt x="28992" y="693991"/>
                </a:lnTo>
                <a:lnTo>
                  <a:pt x="23450" y="703509"/>
                </a:lnTo>
                <a:lnTo>
                  <a:pt x="18367" y="711877"/>
                </a:lnTo>
                <a:lnTo>
                  <a:pt x="13794" y="719302"/>
                </a:lnTo>
                <a:lnTo>
                  <a:pt x="9784" y="725990"/>
                </a:lnTo>
                <a:lnTo>
                  <a:pt x="0" y="755587"/>
                </a:lnTo>
                <a:lnTo>
                  <a:pt x="460" y="762181"/>
                </a:lnTo>
                <a:lnTo>
                  <a:pt x="17717" y="809873"/>
                </a:lnTo>
                <a:lnTo>
                  <a:pt x="41910" y="857687"/>
                </a:lnTo>
                <a:lnTo>
                  <a:pt x="84050" y="890655"/>
                </a:lnTo>
                <a:lnTo>
                  <a:pt x="126302" y="899343"/>
                </a:lnTo>
                <a:lnTo>
                  <a:pt x="176728" y="905412"/>
                </a:lnTo>
                <a:lnTo>
                  <a:pt x="291607" y="914829"/>
                </a:lnTo>
                <a:lnTo>
                  <a:pt x="321337" y="917553"/>
                </a:lnTo>
                <a:lnTo>
                  <a:pt x="379715" y="924570"/>
                </a:lnTo>
                <a:lnTo>
                  <a:pt x="434463" y="934748"/>
                </a:lnTo>
                <a:lnTo>
                  <a:pt x="482958" y="949372"/>
                </a:lnTo>
                <a:lnTo>
                  <a:pt x="522579" y="969728"/>
                </a:lnTo>
                <a:lnTo>
                  <a:pt x="550832" y="997341"/>
                </a:lnTo>
                <a:lnTo>
                  <a:pt x="567701" y="1033622"/>
                </a:lnTo>
                <a:lnTo>
                  <a:pt x="575363" y="1076958"/>
                </a:lnTo>
                <a:lnTo>
                  <a:pt x="576444" y="1100662"/>
                </a:lnTo>
                <a:lnTo>
                  <a:pt x="576066" y="1125397"/>
                </a:lnTo>
                <a:lnTo>
                  <a:pt x="572059" y="1176989"/>
                </a:lnTo>
                <a:lnTo>
                  <a:pt x="565590" y="1229781"/>
                </a:lnTo>
                <a:lnTo>
                  <a:pt x="562135" y="1256017"/>
                </a:lnTo>
                <a:lnTo>
                  <a:pt x="558908" y="1281822"/>
                </a:lnTo>
                <a:lnTo>
                  <a:pt x="556189" y="1306951"/>
                </a:lnTo>
                <a:lnTo>
                  <a:pt x="554261" y="1331160"/>
                </a:lnTo>
                <a:lnTo>
                  <a:pt x="553404" y="1354207"/>
                </a:lnTo>
                <a:lnTo>
                  <a:pt x="553899" y="1375845"/>
                </a:lnTo>
                <a:lnTo>
                  <a:pt x="560070" y="1413924"/>
                </a:lnTo>
                <a:lnTo>
                  <a:pt x="584861" y="1459607"/>
                </a:lnTo>
                <a:lnTo>
                  <a:pt x="609696" y="1488918"/>
                </a:lnTo>
                <a:lnTo>
                  <a:pt x="639154" y="1516691"/>
                </a:lnTo>
                <a:lnTo>
                  <a:pt x="671578" y="1541808"/>
                </a:lnTo>
                <a:lnTo>
                  <a:pt x="705310" y="1563148"/>
                </a:lnTo>
                <a:lnTo>
                  <a:pt x="754732" y="1585628"/>
                </a:lnTo>
                <a:lnTo>
                  <a:pt x="797769" y="1593315"/>
                </a:lnTo>
                <a:lnTo>
                  <a:pt x="809729" y="1591937"/>
                </a:lnTo>
                <a:lnTo>
                  <a:pt x="840394" y="1562369"/>
                </a:lnTo>
                <a:lnTo>
                  <a:pt x="846254" y="1507100"/>
                </a:lnTo>
                <a:lnTo>
                  <a:pt x="845760" y="1483035"/>
                </a:lnTo>
                <a:lnTo>
                  <a:pt x="841902" y="1428469"/>
                </a:lnTo>
                <a:lnTo>
                  <a:pt x="835109" y="1367581"/>
                </a:lnTo>
                <a:lnTo>
                  <a:pt x="826447" y="1303076"/>
                </a:lnTo>
                <a:lnTo>
                  <a:pt x="812290" y="1205459"/>
                </a:lnTo>
                <a:lnTo>
                  <a:pt x="807795" y="1174044"/>
                </a:lnTo>
                <a:lnTo>
                  <a:pt x="799941" y="1114929"/>
                </a:lnTo>
                <a:lnTo>
                  <a:pt x="794492" y="1063025"/>
                </a:lnTo>
                <a:lnTo>
                  <a:pt x="792092" y="1020084"/>
                </a:lnTo>
                <a:lnTo>
                  <a:pt x="790822" y="981864"/>
                </a:lnTo>
                <a:lnTo>
                  <a:pt x="790231" y="949372"/>
                </a:lnTo>
                <a:lnTo>
                  <a:pt x="790294" y="895407"/>
                </a:lnTo>
                <a:lnTo>
                  <a:pt x="791114" y="856261"/>
                </a:lnTo>
                <a:lnTo>
                  <a:pt x="793943" y="774232"/>
                </a:lnTo>
                <a:lnTo>
                  <a:pt x="794396" y="760288"/>
                </a:lnTo>
                <a:lnTo>
                  <a:pt x="794864" y="743691"/>
                </a:lnTo>
                <a:lnTo>
                  <a:pt x="795518" y="716754"/>
                </a:lnTo>
                <a:lnTo>
                  <a:pt x="795931" y="702068"/>
                </a:lnTo>
                <a:lnTo>
                  <a:pt x="797627" y="654229"/>
                </a:lnTo>
                <a:lnTo>
                  <a:pt x="799281" y="615331"/>
                </a:lnTo>
                <a:lnTo>
                  <a:pt x="802509" y="544871"/>
                </a:lnTo>
                <a:lnTo>
                  <a:pt x="803717" y="517156"/>
                </a:lnTo>
                <a:lnTo>
                  <a:pt x="805341" y="474205"/>
                </a:lnTo>
                <a:lnTo>
                  <a:pt x="806479" y="435559"/>
                </a:lnTo>
                <a:lnTo>
                  <a:pt x="807032" y="421913"/>
                </a:lnTo>
                <a:lnTo>
                  <a:pt x="807714" y="408152"/>
                </a:lnTo>
                <a:lnTo>
                  <a:pt x="808496" y="394309"/>
                </a:lnTo>
                <a:lnTo>
                  <a:pt x="809349" y="380419"/>
                </a:lnTo>
                <a:lnTo>
                  <a:pt x="812030" y="338800"/>
                </a:lnTo>
                <a:lnTo>
                  <a:pt x="812867" y="325057"/>
                </a:lnTo>
                <a:lnTo>
                  <a:pt x="814789" y="284693"/>
                </a:lnTo>
                <a:lnTo>
                  <a:pt x="815211" y="246334"/>
                </a:lnTo>
                <a:lnTo>
                  <a:pt x="814879" y="234152"/>
                </a:lnTo>
                <a:lnTo>
                  <a:pt x="810402" y="189341"/>
                </a:lnTo>
                <a:lnTo>
                  <a:pt x="800507" y="145649"/>
                </a:lnTo>
                <a:lnTo>
                  <a:pt x="786757" y="105124"/>
                </a:lnTo>
                <a:lnTo>
                  <a:pt x="768830" y="70326"/>
                </a:lnTo>
                <a:lnTo>
                  <a:pt x="737869" y="37264"/>
                </a:lnTo>
                <a:lnTo>
                  <a:pt x="702403" y="19695"/>
                </a:lnTo>
                <a:lnTo>
                  <a:pt x="660709" y="4676"/>
                </a:lnTo>
                <a:lnTo>
                  <a:pt x="639220" y="675"/>
                </a:lnTo>
                <a:lnTo>
                  <a:pt x="628612" y="0"/>
                </a:lnTo>
                <a:close/>
              </a:path>
            </a:pathLst>
          </a:custGeom>
          <a:solidFill>
            <a:srgbClr val="66CCFF"/>
          </a:solidFill>
        </p:spPr>
        <p:txBody>
          <a:bodyPr wrap="square" lIns="0" tIns="0" rIns="0" bIns="0" rtlCol="0">
            <a:noAutofit/>
          </a:bodyPr>
          <a:lstStyle/>
          <a:p>
            <a:endParaRPr/>
          </a:p>
        </p:txBody>
      </p:sp>
      <p:sp>
        <p:nvSpPr>
          <p:cNvPr id="12" name="object 12"/>
          <p:cNvSpPr/>
          <p:nvPr/>
        </p:nvSpPr>
        <p:spPr>
          <a:xfrm>
            <a:off x="5174531" y="1556336"/>
            <a:ext cx="1019586" cy="1833374"/>
          </a:xfrm>
          <a:custGeom>
            <a:avLst/>
            <a:gdLst/>
            <a:ahLst/>
            <a:cxnLst/>
            <a:rect l="l" t="t" r="r" b="b"/>
            <a:pathLst>
              <a:path w="1019586" h="1833374">
                <a:moveTo>
                  <a:pt x="135302" y="0"/>
                </a:moveTo>
                <a:lnTo>
                  <a:pt x="88969" y="11257"/>
                </a:lnTo>
                <a:lnTo>
                  <a:pt x="60791" y="39409"/>
                </a:lnTo>
                <a:lnTo>
                  <a:pt x="40566" y="90927"/>
                </a:lnTo>
                <a:lnTo>
                  <a:pt x="31771" y="142731"/>
                </a:lnTo>
                <a:lnTo>
                  <a:pt x="26098" y="206648"/>
                </a:lnTo>
                <a:lnTo>
                  <a:pt x="22981" y="279590"/>
                </a:lnTo>
                <a:lnTo>
                  <a:pt x="22205" y="318479"/>
                </a:lnTo>
                <a:lnTo>
                  <a:pt x="21856" y="358465"/>
                </a:lnTo>
                <a:lnTo>
                  <a:pt x="21863" y="399162"/>
                </a:lnTo>
                <a:lnTo>
                  <a:pt x="22156" y="440185"/>
                </a:lnTo>
                <a:lnTo>
                  <a:pt x="22664" y="481145"/>
                </a:lnTo>
                <a:lnTo>
                  <a:pt x="23319" y="521797"/>
                </a:lnTo>
                <a:lnTo>
                  <a:pt x="24043" y="561338"/>
                </a:lnTo>
                <a:lnTo>
                  <a:pt x="24772" y="599797"/>
                </a:lnTo>
                <a:lnTo>
                  <a:pt x="25434" y="636649"/>
                </a:lnTo>
                <a:lnTo>
                  <a:pt x="25957" y="671509"/>
                </a:lnTo>
                <a:lnTo>
                  <a:pt x="26272" y="703990"/>
                </a:lnTo>
                <a:lnTo>
                  <a:pt x="26306" y="733706"/>
                </a:lnTo>
                <a:lnTo>
                  <a:pt x="25991" y="760271"/>
                </a:lnTo>
                <a:lnTo>
                  <a:pt x="25526" y="784228"/>
                </a:lnTo>
                <a:lnTo>
                  <a:pt x="25155" y="806505"/>
                </a:lnTo>
                <a:lnTo>
                  <a:pt x="24654" y="846539"/>
                </a:lnTo>
                <a:lnTo>
                  <a:pt x="24396" y="889277"/>
                </a:lnTo>
                <a:lnTo>
                  <a:pt x="24273" y="987510"/>
                </a:lnTo>
                <a:lnTo>
                  <a:pt x="24147" y="1034049"/>
                </a:lnTo>
                <a:lnTo>
                  <a:pt x="23033" y="1084011"/>
                </a:lnTo>
                <a:lnTo>
                  <a:pt x="21399" y="1127846"/>
                </a:lnTo>
                <a:lnTo>
                  <a:pt x="19353" y="1171067"/>
                </a:lnTo>
                <a:lnTo>
                  <a:pt x="14849" y="1255678"/>
                </a:lnTo>
                <a:lnTo>
                  <a:pt x="14131" y="1269601"/>
                </a:lnTo>
                <a:lnTo>
                  <a:pt x="11673" y="1323898"/>
                </a:lnTo>
                <a:lnTo>
                  <a:pt x="10751" y="1351329"/>
                </a:lnTo>
                <a:lnTo>
                  <a:pt x="10267" y="1364861"/>
                </a:lnTo>
                <a:lnTo>
                  <a:pt x="7857" y="1406187"/>
                </a:lnTo>
                <a:lnTo>
                  <a:pt x="3696" y="1461740"/>
                </a:lnTo>
                <a:lnTo>
                  <a:pt x="2716" y="1475486"/>
                </a:lnTo>
                <a:lnTo>
                  <a:pt x="473" y="1515848"/>
                </a:lnTo>
                <a:lnTo>
                  <a:pt x="0" y="1554194"/>
                </a:lnTo>
                <a:lnTo>
                  <a:pt x="396" y="1566372"/>
                </a:lnTo>
                <a:lnTo>
                  <a:pt x="5671" y="1611171"/>
                </a:lnTo>
                <a:lnTo>
                  <a:pt x="8413" y="1625084"/>
                </a:lnTo>
                <a:lnTo>
                  <a:pt x="13257" y="1651808"/>
                </a:lnTo>
                <a:lnTo>
                  <a:pt x="25871" y="1700122"/>
                </a:lnTo>
                <a:lnTo>
                  <a:pt x="52838" y="1740194"/>
                </a:lnTo>
                <a:lnTo>
                  <a:pt x="90030" y="1763833"/>
                </a:lnTo>
                <a:lnTo>
                  <a:pt x="140507" y="1781883"/>
                </a:lnTo>
                <a:lnTo>
                  <a:pt x="182214" y="1795080"/>
                </a:lnTo>
                <a:lnTo>
                  <a:pt x="228190" y="1807892"/>
                </a:lnTo>
                <a:lnTo>
                  <a:pt x="276569" y="1819187"/>
                </a:lnTo>
                <a:lnTo>
                  <a:pt x="325486" y="1827836"/>
                </a:lnTo>
                <a:lnTo>
                  <a:pt x="373074" y="1832708"/>
                </a:lnTo>
                <a:lnTo>
                  <a:pt x="395787" y="1833374"/>
                </a:lnTo>
                <a:lnTo>
                  <a:pt x="417469" y="1832673"/>
                </a:lnTo>
                <a:lnTo>
                  <a:pt x="456804" y="1826601"/>
                </a:lnTo>
                <a:lnTo>
                  <a:pt x="502241" y="1803703"/>
                </a:lnTo>
                <a:lnTo>
                  <a:pt x="527590" y="1756617"/>
                </a:lnTo>
                <a:lnTo>
                  <a:pt x="535251" y="1711821"/>
                </a:lnTo>
                <a:lnTo>
                  <a:pt x="537912" y="1659548"/>
                </a:lnTo>
                <a:lnTo>
                  <a:pt x="537910" y="1625084"/>
                </a:lnTo>
                <a:lnTo>
                  <a:pt x="537598" y="1602707"/>
                </a:lnTo>
                <a:lnTo>
                  <a:pt x="536339" y="1544162"/>
                </a:lnTo>
                <a:lnTo>
                  <a:pt x="536000" y="1515848"/>
                </a:lnTo>
                <a:lnTo>
                  <a:pt x="537128" y="1459419"/>
                </a:lnTo>
                <a:lnTo>
                  <a:pt x="542401" y="1409154"/>
                </a:lnTo>
                <a:lnTo>
                  <a:pt x="553844" y="1367215"/>
                </a:lnTo>
                <a:lnTo>
                  <a:pt x="587028" y="1325709"/>
                </a:lnTo>
                <a:lnTo>
                  <a:pt x="641148" y="1307481"/>
                </a:lnTo>
                <a:lnTo>
                  <a:pt x="685702" y="1304564"/>
                </a:lnTo>
                <a:lnTo>
                  <a:pt x="994246" y="1304564"/>
                </a:lnTo>
                <a:lnTo>
                  <a:pt x="997890" y="1294606"/>
                </a:lnTo>
                <a:lnTo>
                  <a:pt x="1012276" y="1254806"/>
                </a:lnTo>
                <a:lnTo>
                  <a:pt x="1019232" y="1212572"/>
                </a:lnTo>
                <a:lnTo>
                  <a:pt x="1019586" y="1201606"/>
                </a:lnTo>
                <a:lnTo>
                  <a:pt x="1019561" y="1189327"/>
                </a:lnTo>
                <a:lnTo>
                  <a:pt x="1017069" y="1142321"/>
                </a:lnTo>
                <a:lnTo>
                  <a:pt x="1013316" y="1101160"/>
                </a:lnTo>
                <a:lnTo>
                  <a:pt x="1005851" y="1053161"/>
                </a:lnTo>
                <a:lnTo>
                  <a:pt x="983908" y="1018974"/>
                </a:lnTo>
                <a:lnTo>
                  <a:pt x="948515" y="999150"/>
                </a:lnTo>
                <a:lnTo>
                  <a:pt x="917371" y="992170"/>
                </a:lnTo>
                <a:lnTo>
                  <a:pt x="738370" y="992170"/>
                </a:lnTo>
                <a:lnTo>
                  <a:pt x="711186" y="992078"/>
                </a:lnTo>
                <a:lnTo>
                  <a:pt x="660741" y="987510"/>
                </a:lnTo>
                <a:lnTo>
                  <a:pt x="618272" y="974125"/>
                </a:lnTo>
                <a:lnTo>
                  <a:pt x="587077" y="948358"/>
                </a:lnTo>
                <a:lnTo>
                  <a:pt x="565844" y="889277"/>
                </a:lnTo>
                <a:lnTo>
                  <a:pt x="551521" y="812619"/>
                </a:lnTo>
                <a:lnTo>
                  <a:pt x="546486" y="769094"/>
                </a:lnTo>
                <a:lnTo>
                  <a:pt x="542622" y="722846"/>
                </a:lnTo>
                <a:lnTo>
                  <a:pt x="539742" y="674436"/>
                </a:lnTo>
                <a:lnTo>
                  <a:pt x="537661" y="624419"/>
                </a:lnTo>
                <a:lnTo>
                  <a:pt x="536192" y="573353"/>
                </a:lnTo>
                <a:lnTo>
                  <a:pt x="535148" y="521658"/>
                </a:lnTo>
                <a:lnTo>
                  <a:pt x="534349" y="470307"/>
                </a:lnTo>
                <a:lnTo>
                  <a:pt x="533603" y="419442"/>
                </a:lnTo>
                <a:lnTo>
                  <a:pt x="532726" y="369758"/>
                </a:lnTo>
                <a:lnTo>
                  <a:pt x="531533" y="321814"/>
                </a:lnTo>
                <a:lnTo>
                  <a:pt x="529838" y="276167"/>
                </a:lnTo>
                <a:lnTo>
                  <a:pt x="527454" y="233374"/>
                </a:lnTo>
                <a:lnTo>
                  <a:pt x="524196" y="193994"/>
                </a:lnTo>
                <a:lnTo>
                  <a:pt x="514316" y="127701"/>
                </a:lnTo>
                <a:lnTo>
                  <a:pt x="499171" y="80563"/>
                </a:lnTo>
                <a:lnTo>
                  <a:pt x="470658" y="35360"/>
                </a:lnTo>
                <a:lnTo>
                  <a:pt x="460141" y="25887"/>
                </a:lnTo>
                <a:lnTo>
                  <a:pt x="287207" y="25887"/>
                </a:lnTo>
                <a:lnTo>
                  <a:pt x="275546" y="25830"/>
                </a:lnTo>
                <a:lnTo>
                  <a:pt x="226395" y="16971"/>
                </a:lnTo>
                <a:lnTo>
                  <a:pt x="200244" y="10331"/>
                </a:lnTo>
                <a:lnTo>
                  <a:pt x="187049" y="7152"/>
                </a:lnTo>
                <a:lnTo>
                  <a:pt x="173879" y="4331"/>
                </a:lnTo>
                <a:lnTo>
                  <a:pt x="160812" y="2067"/>
                </a:lnTo>
                <a:lnTo>
                  <a:pt x="147927" y="557"/>
                </a:lnTo>
                <a:lnTo>
                  <a:pt x="135302" y="0"/>
                </a:lnTo>
                <a:close/>
              </a:path>
              <a:path w="1019586" h="1833374">
                <a:moveTo>
                  <a:pt x="994246" y="1304564"/>
                </a:moveTo>
                <a:lnTo>
                  <a:pt x="685702" y="1304564"/>
                </a:lnTo>
                <a:lnTo>
                  <a:pt x="709688" y="1305135"/>
                </a:lnTo>
                <a:lnTo>
                  <a:pt x="734443" y="1306728"/>
                </a:lnTo>
                <a:lnTo>
                  <a:pt x="759689" y="1309095"/>
                </a:lnTo>
                <a:lnTo>
                  <a:pt x="785149" y="1311991"/>
                </a:lnTo>
                <a:lnTo>
                  <a:pt x="860036" y="1321367"/>
                </a:lnTo>
                <a:lnTo>
                  <a:pt x="883575" y="1323898"/>
                </a:lnTo>
                <a:lnTo>
                  <a:pt x="905940" y="1325719"/>
                </a:lnTo>
                <a:lnTo>
                  <a:pt x="926853" y="1326582"/>
                </a:lnTo>
                <a:lnTo>
                  <a:pt x="946035" y="1326241"/>
                </a:lnTo>
                <a:lnTo>
                  <a:pt x="963211" y="1324448"/>
                </a:lnTo>
                <a:lnTo>
                  <a:pt x="978101" y="1320955"/>
                </a:lnTo>
                <a:lnTo>
                  <a:pt x="990429" y="1315515"/>
                </a:lnTo>
                <a:lnTo>
                  <a:pt x="994246" y="1304564"/>
                </a:lnTo>
                <a:close/>
              </a:path>
              <a:path w="1019586" h="1833374">
                <a:moveTo>
                  <a:pt x="850564" y="988330"/>
                </a:moveTo>
                <a:lnTo>
                  <a:pt x="822821" y="989030"/>
                </a:lnTo>
                <a:lnTo>
                  <a:pt x="766311" y="991396"/>
                </a:lnTo>
                <a:lnTo>
                  <a:pt x="738370" y="992170"/>
                </a:lnTo>
                <a:lnTo>
                  <a:pt x="917371" y="992170"/>
                </a:lnTo>
                <a:lnTo>
                  <a:pt x="902968" y="990124"/>
                </a:lnTo>
                <a:lnTo>
                  <a:pt x="877417" y="988546"/>
                </a:lnTo>
                <a:lnTo>
                  <a:pt x="850564" y="988330"/>
                </a:lnTo>
                <a:close/>
              </a:path>
              <a:path w="1019586" h="1833374">
                <a:moveTo>
                  <a:pt x="400673" y="7860"/>
                </a:moveTo>
                <a:lnTo>
                  <a:pt x="362388" y="12497"/>
                </a:lnTo>
                <a:lnTo>
                  <a:pt x="324034" y="20684"/>
                </a:lnTo>
                <a:lnTo>
                  <a:pt x="311510" y="23073"/>
                </a:lnTo>
                <a:lnTo>
                  <a:pt x="299215" y="24888"/>
                </a:lnTo>
                <a:lnTo>
                  <a:pt x="287207" y="25887"/>
                </a:lnTo>
                <a:lnTo>
                  <a:pt x="460141" y="25887"/>
                </a:lnTo>
                <a:lnTo>
                  <a:pt x="425370" y="9965"/>
                </a:lnTo>
                <a:lnTo>
                  <a:pt x="413143" y="8231"/>
                </a:lnTo>
                <a:lnTo>
                  <a:pt x="400673" y="7860"/>
                </a:lnTo>
                <a:close/>
              </a:path>
            </a:pathLst>
          </a:custGeom>
          <a:solidFill>
            <a:srgbClr val="66CCFF"/>
          </a:solidFill>
        </p:spPr>
        <p:txBody>
          <a:bodyPr wrap="square" lIns="0" tIns="0" rIns="0" bIns="0" rtlCol="0">
            <a:noAutofit/>
          </a:bodyPr>
          <a:lstStyle/>
          <a:p>
            <a:endParaRPr/>
          </a:p>
        </p:txBody>
      </p:sp>
      <p:sp>
        <p:nvSpPr>
          <p:cNvPr id="13" name="object 13"/>
          <p:cNvSpPr txBox="1"/>
          <p:nvPr/>
        </p:nvSpPr>
        <p:spPr>
          <a:xfrm>
            <a:off x="4627879" y="1373125"/>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.1</a:t>
            </a:r>
            <a:endParaRPr sz="1200">
              <a:latin typeface="Arial"/>
              <a:cs typeface="Arial"/>
            </a:endParaRPr>
          </a:p>
        </p:txBody>
      </p:sp>
      <p:sp>
        <p:nvSpPr>
          <p:cNvPr id="14" name="object 14"/>
          <p:cNvSpPr txBox="1"/>
          <p:nvPr/>
        </p:nvSpPr>
        <p:spPr>
          <a:xfrm>
            <a:off x="3894201" y="2333752"/>
            <a:ext cx="451484"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endParaRPr sz="1200">
              <a:latin typeface="Arial"/>
              <a:cs typeface="Arial"/>
            </a:endParaRPr>
          </a:p>
        </p:txBody>
      </p:sp>
      <p:sp>
        <p:nvSpPr>
          <p:cNvPr id="15" name="object 15"/>
          <p:cNvSpPr txBox="1"/>
          <p:nvPr/>
        </p:nvSpPr>
        <p:spPr>
          <a:xfrm>
            <a:off x="4332706" y="2333752"/>
            <a:ext cx="677545" cy="404495"/>
          </a:xfrm>
          <a:prstGeom prst="rect">
            <a:avLst/>
          </a:prstGeom>
        </p:spPr>
        <p:txBody>
          <a:bodyPr vert="horz" wrap="square" lIns="0" tIns="0" rIns="0" bIns="0" rtlCol="0">
            <a:noAutofit/>
          </a:bodyPr>
          <a:lstStyle/>
          <a:p>
            <a:pPr>
              <a:lnSpc>
                <a:spcPct val="100000"/>
              </a:lnSpc>
            </a:pPr>
            <a:r>
              <a:rPr sz="1200" spc="-5" dirty="0" smtClean="0">
                <a:latin typeface="Arial"/>
                <a:cs typeface="Arial"/>
              </a:rPr>
              <a:t>1.2</a:t>
            </a:r>
            <a:endParaRPr sz="1200">
              <a:latin typeface="Arial"/>
              <a:cs typeface="Arial"/>
            </a:endParaRPr>
          </a:p>
        </p:txBody>
      </p:sp>
      <p:sp>
        <p:nvSpPr>
          <p:cNvPr id="16" name="object 16"/>
          <p:cNvSpPr txBox="1"/>
          <p:nvPr/>
        </p:nvSpPr>
        <p:spPr>
          <a:xfrm>
            <a:off x="4732401" y="3329305"/>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.3</a:t>
            </a:r>
            <a:endParaRPr sz="1200">
              <a:latin typeface="Arial"/>
              <a:cs typeface="Arial"/>
            </a:endParaRPr>
          </a:p>
        </p:txBody>
      </p:sp>
      <p:sp>
        <p:nvSpPr>
          <p:cNvPr id="17" name="object 17"/>
          <p:cNvSpPr txBox="1"/>
          <p:nvPr/>
        </p:nvSpPr>
        <p:spPr>
          <a:xfrm>
            <a:off x="5832728" y="2459101"/>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.4</a:t>
            </a:r>
            <a:endParaRPr sz="1200">
              <a:latin typeface="Arial"/>
              <a:cs typeface="Arial"/>
            </a:endParaRPr>
          </a:p>
        </p:txBody>
      </p:sp>
      <p:sp>
        <p:nvSpPr>
          <p:cNvPr id="18" name="object 18"/>
          <p:cNvSpPr/>
          <p:nvPr/>
        </p:nvSpPr>
        <p:spPr>
          <a:xfrm>
            <a:off x="6854825" y="2720467"/>
            <a:ext cx="581025" cy="4825"/>
          </a:xfrm>
          <a:custGeom>
            <a:avLst/>
            <a:gdLst/>
            <a:ahLst/>
            <a:cxnLst/>
            <a:rect l="l" t="t" r="r" b="b"/>
            <a:pathLst>
              <a:path w="581025" h="4825">
                <a:moveTo>
                  <a:pt x="0" y="0"/>
                </a:moveTo>
                <a:lnTo>
                  <a:pt x="581025" y="4825"/>
                </a:lnTo>
              </a:path>
            </a:pathLst>
          </a:custGeom>
          <a:ln w="19049">
            <a:solidFill>
              <a:srgbClr val="000000"/>
            </a:solidFill>
          </a:ln>
        </p:spPr>
        <p:txBody>
          <a:bodyPr wrap="square" lIns="0" tIns="0" rIns="0" bIns="0" rtlCol="0">
            <a:noAutofit/>
          </a:bodyPr>
          <a:lstStyle/>
          <a:p>
            <a:endParaRPr/>
          </a:p>
        </p:txBody>
      </p:sp>
      <p:sp>
        <p:nvSpPr>
          <p:cNvPr id="19" name="object 19"/>
          <p:cNvSpPr txBox="1"/>
          <p:nvPr/>
        </p:nvSpPr>
        <p:spPr>
          <a:xfrm>
            <a:off x="6809358" y="2468500"/>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2</a:t>
            </a:r>
            <a:r>
              <a:rPr sz="1200" spc="-5" dirty="0" smtClean="0">
                <a:latin typeface="Arial"/>
                <a:cs typeface="Arial"/>
              </a:rPr>
              <a:t>.9</a:t>
            </a:r>
            <a:endParaRPr sz="1200">
              <a:latin typeface="Arial"/>
              <a:cs typeface="Arial"/>
            </a:endParaRPr>
          </a:p>
        </p:txBody>
      </p:sp>
      <p:sp>
        <p:nvSpPr>
          <p:cNvPr id="20" name="object 20"/>
          <p:cNvSpPr/>
          <p:nvPr/>
        </p:nvSpPr>
        <p:spPr>
          <a:xfrm>
            <a:off x="7878826" y="2029968"/>
            <a:ext cx="234950" cy="6350"/>
          </a:xfrm>
          <a:custGeom>
            <a:avLst/>
            <a:gdLst/>
            <a:ahLst/>
            <a:cxnLst/>
            <a:rect l="l" t="t" r="r" b="b"/>
            <a:pathLst>
              <a:path w="234950" h="6350">
                <a:moveTo>
                  <a:pt x="0" y="0"/>
                </a:moveTo>
                <a:lnTo>
                  <a:pt x="234950" y="6350"/>
                </a:lnTo>
              </a:path>
            </a:pathLst>
          </a:custGeom>
          <a:ln w="19050">
            <a:solidFill>
              <a:srgbClr val="000000"/>
            </a:solidFill>
          </a:ln>
        </p:spPr>
        <p:txBody>
          <a:bodyPr wrap="square" lIns="0" tIns="0" rIns="0" bIns="0" rtlCol="0">
            <a:noAutofit/>
          </a:bodyPr>
          <a:lstStyle/>
          <a:p>
            <a:endParaRPr/>
          </a:p>
        </p:txBody>
      </p:sp>
      <p:sp>
        <p:nvSpPr>
          <p:cNvPr id="21" name="object 21"/>
          <p:cNvSpPr/>
          <p:nvPr/>
        </p:nvSpPr>
        <p:spPr>
          <a:xfrm>
            <a:off x="7878826" y="3301493"/>
            <a:ext cx="234950" cy="6350"/>
          </a:xfrm>
          <a:custGeom>
            <a:avLst/>
            <a:gdLst/>
            <a:ahLst/>
            <a:cxnLst/>
            <a:rect l="l" t="t" r="r" b="b"/>
            <a:pathLst>
              <a:path w="234950" h="6350">
                <a:moveTo>
                  <a:pt x="0" y="0"/>
                </a:moveTo>
                <a:lnTo>
                  <a:pt x="234950" y="6350"/>
                </a:lnTo>
              </a:path>
            </a:pathLst>
          </a:custGeom>
          <a:ln w="19050">
            <a:solidFill>
              <a:srgbClr val="000000"/>
            </a:solidFill>
          </a:ln>
        </p:spPr>
        <p:txBody>
          <a:bodyPr wrap="square" lIns="0" tIns="0" rIns="0" bIns="0" rtlCol="0">
            <a:noAutofit/>
          </a:bodyPr>
          <a:lstStyle/>
          <a:p>
            <a:endParaRPr/>
          </a:p>
        </p:txBody>
      </p:sp>
      <p:sp>
        <p:nvSpPr>
          <p:cNvPr id="22" name="object 22"/>
          <p:cNvSpPr txBox="1"/>
          <p:nvPr/>
        </p:nvSpPr>
        <p:spPr>
          <a:xfrm>
            <a:off x="7538084" y="3440557"/>
            <a:ext cx="535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.1.2</a:t>
            </a:r>
            <a:endParaRPr sz="1200">
              <a:latin typeface="Arial"/>
              <a:cs typeface="Arial"/>
            </a:endParaRPr>
          </a:p>
        </p:txBody>
      </p:sp>
      <p:sp>
        <p:nvSpPr>
          <p:cNvPr id="23" name="object 23"/>
          <p:cNvSpPr txBox="1"/>
          <p:nvPr/>
        </p:nvSpPr>
        <p:spPr>
          <a:xfrm>
            <a:off x="8060715" y="3440557"/>
            <a:ext cx="651510" cy="181610"/>
          </a:xfrm>
          <a:prstGeom prst="rect">
            <a:avLst/>
          </a:prstGeom>
        </p:spPr>
        <p:txBody>
          <a:bodyPr vert="horz" wrap="square" lIns="0" tIns="0" rIns="0" bIns="0" rtlCol="0">
            <a:noAutofit/>
          </a:bodyPr>
          <a:lstStyle/>
          <a:p>
            <a:pPr>
              <a:lnSpc>
                <a:spcPts val="1430"/>
              </a:lnSpc>
            </a:pPr>
            <a:r>
              <a:rPr sz="1200" spc="-5" dirty="0" smtClean="0">
                <a:latin typeface="Arial"/>
                <a:cs typeface="Arial"/>
              </a:rPr>
              <a:t>.2</a:t>
            </a:r>
            <a:endParaRPr sz="1200">
              <a:latin typeface="Arial"/>
              <a:cs typeface="Arial"/>
            </a:endParaRPr>
          </a:p>
        </p:txBody>
      </p:sp>
      <p:sp>
        <p:nvSpPr>
          <p:cNvPr id="24" name="object 24"/>
          <p:cNvSpPr txBox="1"/>
          <p:nvPr/>
        </p:nvSpPr>
        <p:spPr>
          <a:xfrm>
            <a:off x="7330185" y="1833626"/>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2</a:t>
            </a:r>
            <a:r>
              <a:rPr sz="1200" spc="-5" dirty="0" smtClean="0">
                <a:latin typeface="Arial"/>
                <a:cs typeface="Arial"/>
              </a:rPr>
              <a:t>.1</a:t>
            </a:r>
            <a:endParaRPr sz="1200">
              <a:latin typeface="Arial"/>
              <a:cs typeface="Arial"/>
            </a:endParaRPr>
          </a:p>
        </p:txBody>
      </p:sp>
      <p:sp>
        <p:nvSpPr>
          <p:cNvPr id="25" name="object 25"/>
          <p:cNvSpPr/>
          <p:nvPr/>
        </p:nvSpPr>
        <p:spPr>
          <a:xfrm>
            <a:off x="6616700" y="3058668"/>
            <a:ext cx="0" cy="182499"/>
          </a:xfrm>
          <a:custGeom>
            <a:avLst/>
            <a:gdLst/>
            <a:ahLst/>
            <a:cxnLst/>
            <a:rect l="l" t="t" r="r" b="b"/>
            <a:pathLst>
              <a:path h="182499">
                <a:moveTo>
                  <a:pt x="0" y="0"/>
                </a:moveTo>
                <a:lnTo>
                  <a:pt x="0" y="182499"/>
                </a:lnTo>
              </a:path>
            </a:pathLst>
          </a:custGeom>
          <a:ln w="19050">
            <a:solidFill>
              <a:srgbClr val="000000"/>
            </a:solidFill>
          </a:ln>
        </p:spPr>
        <p:txBody>
          <a:bodyPr wrap="square" lIns="0" tIns="0" rIns="0" bIns="0" rtlCol="0">
            <a:noAutofit/>
          </a:bodyPr>
          <a:lstStyle/>
          <a:p>
            <a:endParaRPr/>
          </a:p>
        </p:txBody>
      </p:sp>
      <p:sp>
        <p:nvSpPr>
          <p:cNvPr id="26" name="object 26"/>
          <p:cNvSpPr/>
          <p:nvPr/>
        </p:nvSpPr>
        <p:spPr>
          <a:xfrm>
            <a:off x="6616700" y="3422143"/>
            <a:ext cx="0" cy="393699"/>
          </a:xfrm>
          <a:custGeom>
            <a:avLst/>
            <a:gdLst/>
            <a:ahLst/>
            <a:cxnLst/>
            <a:rect l="l" t="t" r="r" b="b"/>
            <a:pathLst>
              <a:path h="393700">
                <a:moveTo>
                  <a:pt x="0" y="0"/>
                </a:moveTo>
                <a:lnTo>
                  <a:pt x="0" y="393699"/>
                </a:lnTo>
              </a:path>
            </a:pathLst>
          </a:custGeom>
          <a:ln w="19050">
            <a:solidFill>
              <a:srgbClr val="000000"/>
            </a:solidFill>
          </a:ln>
        </p:spPr>
        <p:txBody>
          <a:bodyPr wrap="square" lIns="0" tIns="0" rIns="0" bIns="0" rtlCol="0">
            <a:noAutofit/>
          </a:bodyPr>
          <a:lstStyle/>
          <a:p>
            <a:endParaRPr/>
          </a:p>
        </p:txBody>
      </p:sp>
      <p:sp>
        <p:nvSpPr>
          <p:cNvPr id="27" name="object 27"/>
          <p:cNvSpPr/>
          <p:nvPr/>
        </p:nvSpPr>
        <p:spPr>
          <a:xfrm>
            <a:off x="6003925" y="4331844"/>
            <a:ext cx="3175" cy="241300"/>
          </a:xfrm>
          <a:custGeom>
            <a:avLst/>
            <a:gdLst/>
            <a:ahLst/>
            <a:cxnLst/>
            <a:rect l="l" t="t" r="r" b="b"/>
            <a:pathLst>
              <a:path w="3175" h="241300">
                <a:moveTo>
                  <a:pt x="3175" y="241300"/>
                </a:moveTo>
                <a:lnTo>
                  <a:pt x="0" y="0"/>
                </a:lnTo>
              </a:path>
            </a:pathLst>
          </a:custGeom>
          <a:ln w="19050">
            <a:solidFill>
              <a:srgbClr val="000000"/>
            </a:solidFill>
          </a:ln>
        </p:spPr>
        <p:txBody>
          <a:bodyPr wrap="square" lIns="0" tIns="0" rIns="0" bIns="0" rtlCol="0">
            <a:noAutofit/>
          </a:bodyPr>
          <a:lstStyle/>
          <a:p>
            <a:endParaRPr/>
          </a:p>
        </p:txBody>
      </p:sp>
      <p:sp>
        <p:nvSpPr>
          <p:cNvPr id="28" name="object 28"/>
          <p:cNvSpPr/>
          <p:nvPr/>
        </p:nvSpPr>
        <p:spPr>
          <a:xfrm>
            <a:off x="7180326" y="4336543"/>
            <a:ext cx="3175" cy="241300"/>
          </a:xfrm>
          <a:custGeom>
            <a:avLst/>
            <a:gdLst/>
            <a:ahLst/>
            <a:cxnLst/>
            <a:rect l="l" t="t" r="r" b="b"/>
            <a:pathLst>
              <a:path w="3175" h="241300">
                <a:moveTo>
                  <a:pt x="3175" y="241300"/>
                </a:moveTo>
                <a:lnTo>
                  <a:pt x="0" y="0"/>
                </a:lnTo>
              </a:path>
            </a:pathLst>
          </a:custGeom>
          <a:ln w="19050">
            <a:solidFill>
              <a:srgbClr val="000000"/>
            </a:solidFill>
          </a:ln>
        </p:spPr>
        <p:txBody>
          <a:bodyPr wrap="square" lIns="0" tIns="0" rIns="0" bIns="0" rtlCol="0">
            <a:noAutofit/>
          </a:bodyPr>
          <a:lstStyle/>
          <a:p>
            <a:endParaRPr/>
          </a:p>
        </p:txBody>
      </p:sp>
      <p:sp>
        <p:nvSpPr>
          <p:cNvPr id="29" name="object 29"/>
          <p:cNvSpPr txBox="1"/>
          <p:nvPr/>
        </p:nvSpPr>
        <p:spPr>
          <a:xfrm>
            <a:off x="7292085" y="4435983"/>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3</a:t>
            </a:r>
            <a:r>
              <a:rPr sz="1200" spc="-5" dirty="0" smtClean="0">
                <a:latin typeface="Arial"/>
                <a:cs typeface="Arial"/>
              </a:rPr>
              <a:t>.2</a:t>
            </a:r>
            <a:endParaRPr sz="1200">
              <a:latin typeface="Arial"/>
              <a:cs typeface="Arial"/>
            </a:endParaRPr>
          </a:p>
        </p:txBody>
      </p:sp>
      <p:sp>
        <p:nvSpPr>
          <p:cNvPr id="30" name="object 30"/>
          <p:cNvSpPr txBox="1"/>
          <p:nvPr/>
        </p:nvSpPr>
        <p:spPr>
          <a:xfrm>
            <a:off x="6048883" y="4440937"/>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a:t>
            </a:r>
            <a:r>
              <a:rPr sz="1200" spc="5" dirty="0" smtClean="0">
                <a:latin typeface="Arial"/>
                <a:cs typeface="Arial"/>
              </a:rPr>
              <a:t>2</a:t>
            </a:r>
            <a:r>
              <a:rPr sz="1200" spc="0" dirty="0" smtClean="0">
                <a:latin typeface="Arial"/>
                <a:cs typeface="Arial"/>
              </a:rPr>
              <a:t>3.1.</a:t>
            </a:r>
            <a:r>
              <a:rPr sz="1200" spc="-10" dirty="0" smtClean="0">
                <a:latin typeface="Arial"/>
                <a:cs typeface="Arial"/>
              </a:rPr>
              <a:t>3</a:t>
            </a:r>
            <a:r>
              <a:rPr sz="1200" spc="0" dirty="0" smtClean="0">
                <a:latin typeface="Arial"/>
                <a:cs typeface="Arial"/>
              </a:rPr>
              <a:t>.1</a:t>
            </a:r>
            <a:endParaRPr sz="1200">
              <a:latin typeface="Arial"/>
              <a:cs typeface="Arial"/>
            </a:endParaRPr>
          </a:p>
        </p:txBody>
      </p:sp>
      <p:sp>
        <p:nvSpPr>
          <p:cNvPr id="31" name="object 31"/>
          <p:cNvSpPr txBox="1"/>
          <p:nvPr/>
        </p:nvSpPr>
        <p:spPr>
          <a:xfrm>
            <a:off x="6193282" y="3192781"/>
            <a:ext cx="74803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3</a:t>
            </a:r>
            <a:r>
              <a:rPr sz="1200" spc="-5" dirty="0" smtClean="0">
                <a:latin typeface="Arial"/>
                <a:cs typeface="Arial"/>
              </a:rPr>
              <a:t>.2</a:t>
            </a:r>
            <a:r>
              <a:rPr sz="1200" spc="0" dirty="0" smtClean="0">
                <a:latin typeface="Arial"/>
                <a:cs typeface="Arial"/>
              </a:rPr>
              <a:t>7</a:t>
            </a:r>
            <a:endParaRPr sz="1200">
              <a:latin typeface="Arial"/>
              <a:cs typeface="Arial"/>
            </a:endParaRPr>
          </a:p>
        </p:txBody>
      </p:sp>
      <p:sp>
        <p:nvSpPr>
          <p:cNvPr id="32" name="object 32"/>
          <p:cNvSpPr/>
          <p:nvPr/>
        </p:nvSpPr>
        <p:spPr>
          <a:xfrm>
            <a:off x="4373626" y="1580642"/>
            <a:ext cx="641350" cy="558800"/>
          </a:xfrm>
          <a:prstGeom prst="rect">
            <a:avLst/>
          </a:prstGeom>
          <a:blipFill>
            <a:blip r:embed="rId2" cstate="print"/>
            <a:stretch>
              <a:fillRect/>
            </a:stretch>
          </a:blipFill>
        </p:spPr>
        <p:txBody>
          <a:bodyPr wrap="square" lIns="0" tIns="0" rIns="0" bIns="0" rtlCol="0">
            <a:noAutofit/>
          </a:bodyPr>
          <a:lstStyle/>
          <a:p>
            <a:endParaRPr/>
          </a:p>
        </p:txBody>
      </p:sp>
      <p:sp>
        <p:nvSpPr>
          <p:cNvPr id="33" name="object 33"/>
          <p:cNvSpPr/>
          <p:nvPr/>
        </p:nvSpPr>
        <p:spPr>
          <a:xfrm>
            <a:off x="4646803" y="1634236"/>
            <a:ext cx="311912" cy="255905"/>
          </a:xfrm>
          <a:prstGeom prst="rect">
            <a:avLst/>
          </a:prstGeom>
          <a:blipFill>
            <a:blip r:embed="rId3" cstate="print"/>
            <a:stretch>
              <a:fillRect/>
            </a:stretch>
          </a:blipFill>
        </p:spPr>
        <p:txBody>
          <a:bodyPr wrap="square" lIns="0" tIns="0" rIns="0" bIns="0" rtlCol="0">
            <a:noAutofit/>
          </a:bodyPr>
          <a:lstStyle/>
          <a:p>
            <a:endParaRPr/>
          </a:p>
        </p:txBody>
      </p:sp>
      <p:sp>
        <p:nvSpPr>
          <p:cNvPr id="34" name="object 34"/>
          <p:cNvSpPr/>
          <p:nvPr/>
        </p:nvSpPr>
        <p:spPr>
          <a:xfrm>
            <a:off x="4368800" y="2179193"/>
            <a:ext cx="641350" cy="558800"/>
          </a:xfrm>
          <a:prstGeom prst="rect">
            <a:avLst/>
          </a:prstGeom>
          <a:blipFill>
            <a:blip r:embed="rId2" cstate="print"/>
            <a:stretch>
              <a:fillRect/>
            </a:stretch>
          </a:blipFill>
        </p:spPr>
        <p:txBody>
          <a:bodyPr wrap="square" lIns="0" tIns="0" rIns="0" bIns="0" rtlCol="0">
            <a:noAutofit/>
          </a:bodyPr>
          <a:lstStyle/>
          <a:p>
            <a:endParaRPr/>
          </a:p>
        </p:txBody>
      </p:sp>
      <p:sp>
        <p:nvSpPr>
          <p:cNvPr id="35" name="object 35"/>
          <p:cNvSpPr/>
          <p:nvPr/>
        </p:nvSpPr>
        <p:spPr>
          <a:xfrm>
            <a:off x="4642103" y="2232787"/>
            <a:ext cx="311785" cy="255905"/>
          </a:xfrm>
          <a:prstGeom prst="rect">
            <a:avLst/>
          </a:prstGeom>
          <a:blipFill>
            <a:blip r:embed="rId4" cstate="print"/>
            <a:stretch>
              <a:fillRect/>
            </a:stretch>
          </a:blipFill>
        </p:spPr>
        <p:txBody>
          <a:bodyPr wrap="square" lIns="0" tIns="0" rIns="0" bIns="0" rtlCol="0">
            <a:noAutofit/>
          </a:bodyPr>
          <a:lstStyle/>
          <a:p>
            <a:endParaRPr/>
          </a:p>
        </p:txBody>
      </p:sp>
      <p:sp>
        <p:nvSpPr>
          <p:cNvPr id="36" name="object 36"/>
          <p:cNvSpPr/>
          <p:nvPr/>
        </p:nvSpPr>
        <p:spPr>
          <a:xfrm>
            <a:off x="4397375" y="2788793"/>
            <a:ext cx="641350" cy="558800"/>
          </a:xfrm>
          <a:prstGeom prst="rect">
            <a:avLst/>
          </a:prstGeom>
          <a:blipFill>
            <a:blip r:embed="rId2" cstate="print"/>
            <a:stretch>
              <a:fillRect/>
            </a:stretch>
          </a:blipFill>
        </p:spPr>
        <p:txBody>
          <a:bodyPr wrap="square" lIns="0" tIns="0" rIns="0" bIns="0" rtlCol="0">
            <a:noAutofit/>
          </a:bodyPr>
          <a:lstStyle/>
          <a:p>
            <a:endParaRPr/>
          </a:p>
        </p:txBody>
      </p:sp>
      <p:sp>
        <p:nvSpPr>
          <p:cNvPr id="37" name="object 37"/>
          <p:cNvSpPr/>
          <p:nvPr/>
        </p:nvSpPr>
        <p:spPr>
          <a:xfrm>
            <a:off x="4670678" y="2842387"/>
            <a:ext cx="311785" cy="255905"/>
          </a:xfrm>
          <a:prstGeom prst="rect">
            <a:avLst/>
          </a:prstGeom>
          <a:blipFill>
            <a:blip r:embed="rId4" cstate="print"/>
            <a:stretch>
              <a:fillRect/>
            </a:stretch>
          </a:blipFill>
        </p:spPr>
        <p:txBody>
          <a:bodyPr wrap="square" lIns="0" tIns="0" rIns="0" bIns="0" rtlCol="0">
            <a:noAutofit/>
          </a:bodyPr>
          <a:lstStyle/>
          <a:p>
            <a:endParaRPr/>
          </a:p>
        </p:txBody>
      </p:sp>
      <p:sp>
        <p:nvSpPr>
          <p:cNvPr id="38" name="object 38"/>
          <p:cNvSpPr/>
          <p:nvPr/>
        </p:nvSpPr>
        <p:spPr>
          <a:xfrm>
            <a:off x="8056626" y="1737868"/>
            <a:ext cx="641350" cy="558800"/>
          </a:xfrm>
          <a:prstGeom prst="rect">
            <a:avLst/>
          </a:prstGeom>
          <a:blipFill>
            <a:blip r:embed="rId5" cstate="print"/>
            <a:stretch>
              <a:fillRect/>
            </a:stretch>
          </a:blipFill>
        </p:spPr>
        <p:txBody>
          <a:bodyPr wrap="square" lIns="0" tIns="0" rIns="0" bIns="0" rtlCol="0">
            <a:noAutofit/>
          </a:bodyPr>
          <a:lstStyle/>
          <a:p>
            <a:endParaRPr/>
          </a:p>
        </p:txBody>
      </p:sp>
      <p:sp>
        <p:nvSpPr>
          <p:cNvPr id="39" name="object 39"/>
          <p:cNvSpPr/>
          <p:nvPr/>
        </p:nvSpPr>
        <p:spPr>
          <a:xfrm>
            <a:off x="8112759" y="1791462"/>
            <a:ext cx="311912" cy="255905"/>
          </a:xfrm>
          <a:prstGeom prst="rect">
            <a:avLst/>
          </a:prstGeom>
          <a:blipFill>
            <a:blip r:embed="rId6" cstate="print"/>
            <a:stretch>
              <a:fillRect/>
            </a:stretch>
          </a:blipFill>
        </p:spPr>
        <p:txBody>
          <a:bodyPr wrap="square" lIns="0" tIns="0" rIns="0" bIns="0" rtlCol="0">
            <a:noAutofit/>
          </a:bodyPr>
          <a:lstStyle/>
          <a:p>
            <a:endParaRPr/>
          </a:p>
        </p:txBody>
      </p:sp>
      <p:sp>
        <p:nvSpPr>
          <p:cNvPr id="40" name="object 40"/>
          <p:cNvSpPr/>
          <p:nvPr/>
        </p:nvSpPr>
        <p:spPr>
          <a:xfrm>
            <a:off x="8070850" y="3017393"/>
            <a:ext cx="641350" cy="558800"/>
          </a:xfrm>
          <a:prstGeom prst="rect">
            <a:avLst/>
          </a:prstGeom>
          <a:blipFill>
            <a:blip r:embed="rId5" cstate="print"/>
            <a:stretch>
              <a:fillRect/>
            </a:stretch>
          </a:blipFill>
        </p:spPr>
        <p:txBody>
          <a:bodyPr wrap="square" lIns="0" tIns="0" rIns="0" bIns="0" rtlCol="0">
            <a:noAutofit/>
          </a:bodyPr>
          <a:lstStyle/>
          <a:p>
            <a:endParaRPr/>
          </a:p>
        </p:txBody>
      </p:sp>
      <p:sp>
        <p:nvSpPr>
          <p:cNvPr id="41" name="object 41"/>
          <p:cNvSpPr/>
          <p:nvPr/>
        </p:nvSpPr>
        <p:spPr>
          <a:xfrm>
            <a:off x="8127110" y="3070987"/>
            <a:ext cx="311785" cy="255905"/>
          </a:xfrm>
          <a:prstGeom prst="rect">
            <a:avLst/>
          </a:prstGeom>
          <a:blipFill>
            <a:blip r:embed="rId7" cstate="print"/>
            <a:stretch>
              <a:fillRect/>
            </a:stretch>
          </a:blipFill>
        </p:spPr>
        <p:txBody>
          <a:bodyPr wrap="square" lIns="0" tIns="0" rIns="0" bIns="0" rtlCol="0">
            <a:noAutofit/>
          </a:bodyPr>
          <a:lstStyle/>
          <a:p>
            <a:endParaRPr/>
          </a:p>
        </p:txBody>
      </p:sp>
      <p:sp>
        <p:nvSpPr>
          <p:cNvPr id="42" name="object 42"/>
          <p:cNvSpPr/>
          <p:nvPr/>
        </p:nvSpPr>
        <p:spPr>
          <a:xfrm>
            <a:off x="6972300" y="4541394"/>
            <a:ext cx="641350" cy="558799"/>
          </a:xfrm>
          <a:prstGeom prst="rect">
            <a:avLst/>
          </a:prstGeom>
          <a:blipFill>
            <a:blip r:embed="rId5" cstate="print"/>
            <a:stretch>
              <a:fillRect/>
            </a:stretch>
          </a:blipFill>
        </p:spPr>
        <p:txBody>
          <a:bodyPr wrap="square" lIns="0" tIns="0" rIns="0" bIns="0" rtlCol="0">
            <a:noAutofit/>
          </a:bodyPr>
          <a:lstStyle/>
          <a:p>
            <a:endParaRPr/>
          </a:p>
        </p:txBody>
      </p:sp>
      <p:sp>
        <p:nvSpPr>
          <p:cNvPr id="43" name="object 43"/>
          <p:cNvSpPr/>
          <p:nvPr/>
        </p:nvSpPr>
        <p:spPr>
          <a:xfrm>
            <a:off x="7028560" y="4594988"/>
            <a:ext cx="311785" cy="255905"/>
          </a:xfrm>
          <a:prstGeom prst="rect">
            <a:avLst/>
          </a:prstGeom>
          <a:blipFill>
            <a:blip r:embed="rId7" cstate="print"/>
            <a:stretch>
              <a:fillRect/>
            </a:stretch>
          </a:blipFill>
        </p:spPr>
        <p:txBody>
          <a:bodyPr wrap="square" lIns="0" tIns="0" rIns="0" bIns="0" rtlCol="0">
            <a:noAutofit/>
          </a:bodyPr>
          <a:lstStyle/>
          <a:p>
            <a:endParaRPr/>
          </a:p>
        </p:txBody>
      </p:sp>
      <p:sp>
        <p:nvSpPr>
          <p:cNvPr id="44" name="object 44"/>
          <p:cNvSpPr/>
          <p:nvPr/>
        </p:nvSpPr>
        <p:spPr>
          <a:xfrm>
            <a:off x="5808726" y="4582669"/>
            <a:ext cx="641350" cy="558799"/>
          </a:xfrm>
          <a:prstGeom prst="rect">
            <a:avLst/>
          </a:prstGeom>
          <a:blipFill>
            <a:blip r:embed="rId5" cstate="print"/>
            <a:stretch>
              <a:fillRect/>
            </a:stretch>
          </a:blipFill>
        </p:spPr>
        <p:txBody>
          <a:bodyPr wrap="square" lIns="0" tIns="0" rIns="0" bIns="0" rtlCol="0">
            <a:noAutofit/>
          </a:bodyPr>
          <a:lstStyle/>
          <a:p>
            <a:endParaRPr/>
          </a:p>
        </p:txBody>
      </p:sp>
      <p:sp>
        <p:nvSpPr>
          <p:cNvPr id="45" name="object 45"/>
          <p:cNvSpPr/>
          <p:nvPr/>
        </p:nvSpPr>
        <p:spPr>
          <a:xfrm>
            <a:off x="5864859" y="4636263"/>
            <a:ext cx="311912" cy="255905"/>
          </a:xfrm>
          <a:prstGeom prst="rect">
            <a:avLst/>
          </a:prstGeom>
          <a:blipFill>
            <a:blip r:embed="rId8" cstate="print"/>
            <a:stretch>
              <a:fillRect/>
            </a:stretch>
          </a:blipFill>
        </p:spPr>
        <p:txBody>
          <a:bodyPr wrap="square" lIns="0" tIns="0" rIns="0" bIns="0" rtlCol="0">
            <a:noAutofit/>
          </a:bodyPr>
          <a:lstStyle/>
          <a:p>
            <a:endParaRPr/>
          </a:p>
        </p:txBody>
      </p:sp>
      <p:sp>
        <p:nvSpPr>
          <p:cNvPr id="46" name="object 46"/>
          <p:cNvSpPr/>
          <p:nvPr/>
        </p:nvSpPr>
        <p:spPr>
          <a:xfrm>
            <a:off x="6240398" y="2833752"/>
            <a:ext cx="692276" cy="197866"/>
          </a:xfrm>
          <a:prstGeom prst="rect">
            <a:avLst/>
          </a:prstGeom>
          <a:blipFill>
            <a:blip r:embed="rId9" cstate="print"/>
            <a:stretch>
              <a:fillRect/>
            </a:stretch>
          </a:blipFill>
        </p:spPr>
        <p:txBody>
          <a:bodyPr wrap="square" lIns="0" tIns="0" rIns="0" bIns="0" rtlCol="0">
            <a:noAutofit/>
          </a:bodyPr>
          <a:lstStyle/>
          <a:p>
            <a:endParaRPr/>
          </a:p>
        </p:txBody>
      </p:sp>
      <p:sp>
        <p:nvSpPr>
          <p:cNvPr id="47" name="object 47"/>
          <p:cNvSpPr/>
          <p:nvPr/>
        </p:nvSpPr>
        <p:spPr>
          <a:xfrm>
            <a:off x="6240398" y="2833752"/>
            <a:ext cx="692276" cy="197866"/>
          </a:xfrm>
          <a:custGeom>
            <a:avLst/>
            <a:gdLst/>
            <a:ahLst/>
            <a:cxnLst/>
            <a:rect l="l" t="t" r="r" b="b"/>
            <a:pathLst>
              <a:path w="692276" h="197866">
                <a:moveTo>
                  <a:pt x="0" y="98933"/>
                </a:moveTo>
                <a:lnTo>
                  <a:pt x="27197" y="60436"/>
                </a:lnTo>
                <a:lnTo>
                  <a:pt x="66779" y="40517"/>
                </a:lnTo>
                <a:lnTo>
                  <a:pt x="120872" y="23824"/>
                </a:lnTo>
                <a:lnTo>
                  <a:pt x="163810" y="14829"/>
                </a:lnTo>
                <a:lnTo>
                  <a:pt x="211419" y="7778"/>
                </a:lnTo>
                <a:lnTo>
                  <a:pt x="262986" y="2876"/>
                </a:lnTo>
                <a:lnTo>
                  <a:pt x="317799" y="328"/>
                </a:lnTo>
                <a:lnTo>
                  <a:pt x="346201" y="0"/>
                </a:lnTo>
                <a:lnTo>
                  <a:pt x="402337" y="1295"/>
                </a:lnTo>
                <a:lnTo>
                  <a:pt x="455589" y="5046"/>
                </a:lnTo>
                <a:lnTo>
                  <a:pt x="505244" y="11048"/>
                </a:lnTo>
                <a:lnTo>
                  <a:pt x="550590" y="19096"/>
                </a:lnTo>
                <a:lnTo>
                  <a:pt x="590915" y="28987"/>
                </a:lnTo>
                <a:lnTo>
                  <a:pt x="640427" y="46832"/>
                </a:lnTo>
                <a:lnTo>
                  <a:pt x="674634" y="67673"/>
                </a:lnTo>
                <a:lnTo>
                  <a:pt x="692276" y="98933"/>
                </a:lnTo>
                <a:lnTo>
                  <a:pt x="691129" y="107060"/>
                </a:lnTo>
                <a:lnTo>
                  <a:pt x="687747" y="115004"/>
                </a:lnTo>
                <a:lnTo>
                  <a:pt x="653649" y="144441"/>
                </a:lnTo>
                <a:lnTo>
                  <a:pt x="608971" y="163357"/>
                </a:lnTo>
                <a:lnTo>
                  <a:pt x="571425" y="174083"/>
                </a:lnTo>
                <a:lnTo>
                  <a:pt x="528500" y="183066"/>
                </a:lnTo>
                <a:lnTo>
                  <a:pt x="480911" y="190105"/>
                </a:lnTo>
                <a:lnTo>
                  <a:pt x="429368" y="194996"/>
                </a:lnTo>
                <a:lnTo>
                  <a:pt x="374585" y="197538"/>
                </a:lnTo>
                <a:lnTo>
                  <a:pt x="346201" y="197866"/>
                </a:lnTo>
                <a:lnTo>
                  <a:pt x="317799" y="197538"/>
                </a:lnTo>
                <a:lnTo>
                  <a:pt x="290031" y="196573"/>
                </a:lnTo>
                <a:lnTo>
                  <a:pt x="236752" y="192831"/>
                </a:lnTo>
                <a:lnTo>
                  <a:pt x="187075" y="186841"/>
                </a:lnTo>
                <a:lnTo>
                  <a:pt x="141713" y="178805"/>
                </a:lnTo>
                <a:lnTo>
                  <a:pt x="101377" y="168925"/>
                </a:lnTo>
                <a:lnTo>
                  <a:pt x="51854" y="151090"/>
                </a:lnTo>
                <a:lnTo>
                  <a:pt x="17643" y="130241"/>
                </a:lnTo>
                <a:lnTo>
                  <a:pt x="0" y="98933"/>
                </a:lnTo>
                <a:close/>
              </a:path>
            </a:pathLst>
          </a:custGeom>
          <a:ln w="19050">
            <a:solidFill>
              <a:srgbClr val="000000"/>
            </a:solidFill>
          </a:ln>
        </p:spPr>
        <p:txBody>
          <a:bodyPr wrap="square" lIns="0" tIns="0" rIns="0" bIns="0" rtlCol="0">
            <a:noAutofit/>
          </a:bodyPr>
          <a:lstStyle/>
          <a:p>
            <a:endParaRPr/>
          </a:p>
        </p:txBody>
      </p:sp>
      <p:sp>
        <p:nvSpPr>
          <p:cNvPr id="48" name="object 48"/>
          <p:cNvSpPr/>
          <p:nvPr/>
        </p:nvSpPr>
        <p:spPr>
          <a:xfrm>
            <a:off x="6240398" y="2810895"/>
            <a:ext cx="695375" cy="123313"/>
          </a:xfrm>
          <a:prstGeom prst="rect">
            <a:avLst/>
          </a:prstGeom>
          <a:blipFill>
            <a:blip r:embed="rId10" cstate="print"/>
            <a:stretch>
              <a:fillRect/>
            </a:stretch>
          </a:blipFill>
        </p:spPr>
        <p:txBody>
          <a:bodyPr wrap="square" lIns="0" tIns="0" rIns="0" bIns="0" rtlCol="0">
            <a:noAutofit/>
          </a:bodyPr>
          <a:lstStyle/>
          <a:p>
            <a:endParaRPr/>
          </a:p>
        </p:txBody>
      </p:sp>
      <p:sp>
        <p:nvSpPr>
          <p:cNvPr id="49" name="object 49"/>
          <p:cNvSpPr/>
          <p:nvPr/>
        </p:nvSpPr>
        <p:spPr>
          <a:xfrm>
            <a:off x="6237351" y="2676017"/>
            <a:ext cx="693293" cy="232282"/>
          </a:xfrm>
          <a:prstGeom prst="rect">
            <a:avLst/>
          </a:prstGeom>
          <a:blipFill>
            <a:blip r:embed="rId11" cstate="print"/>
            <a:stretch>
              <a:fillRect/>
            </a:stretch>
          </a:blipFill>
        </p:spPr>
        <p:txBody>
          <a:bodyPr wrap="square" lIns="0" tIns="0" rIns="0" bIns="0" rtlCol="0">
            <a:noAutofit/>
          </a:bodyPr>
          <a:lstStyle/>
          <a:p>
            <a:endParaRPr/>
          </a:p>
        </p:txBody>
      </p:sp>
      <p:sp>
        <p:nvSpPr>
          <p:cNvPr id="50" name="object 50"/>
          <p:cNvSpPr/>
          <p:nvPr/>
        </p:nvSpPr>
        <p:spPr>
          <a:xfrm>
            <a:off x="6237351" y="2676017"/>
            <a:ext cx="693293" cy="232282"/>
          </a:xfrm>
          <a:custGeom>
            <a:avLst/>
            <a:gdLst/>
            <a:ahLst/>
            <a:cxnLst/>
            <a:rect l="l" t="t" r="r" b="b"/>
            <a:pathLst>
              <a:path w="693293" h="232282">
                <a:moveTo>
                  <a:pt x="0" y="116204"/>
                </a:moveTo>
                <a:lnTo>
                  <a:pt x="17671" y="79491"/>
                </a:lnTo>
                <a:lnTo>
                  <a:pt x="51931" y="55012"/>
                </a:lnTo>
                <a:lnTo>
                  <a:pt x="101520" y="34051"/>
                </a:lnTo>
                <a:lnTo>
                  <a:pt x="141905" y="22433"/>
                </a:lnTo>
                <a:lnTo>
                  <a:pt x="187318" y="12978"/>
                </a:lnTo>
                <a:lnTo>
                  <a:pt x="237044" y="5928"/>
                </a:lnTo>
                <a:lnTo>
                  <a:pt x="290371" y="1522"/>
                </a:lnTo>
                <a:lnTo>
                  <a:pt x="346582" y="0"/>
                </a:lnTo>
                <a:lnTo>
                  <a:pt x="402829" y="1522"/>
                </a:lnTo>
                <a:lnTo>
                  <a:pt x="456182" y="5928"/>
                </a:lnTo>
                <a:lnTo>
                  <a:pt x="505930" y="12978"/>
                </a:lnTo>
                <a:lnTo>
                  <a:pt x="551359" y="22433"/>
                </a:lnTo>
                <a:lnTo>
                  <a:pt x="591756" y="34051"/>
                </a:lnTo>
                <a:lnTo>
                  <a:pt x="641355" y="55012"/>
                </a:lnTo>
                <a:lnTo>
                  <a:pt x="675620" y="79491"/>
                </a:lnTo>
                <a:lnTo>
                  <a:pt x="693293" y="116204"/>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2" y="232282"/>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4"/>
                </a:lnTo>
                <a:close/>
              </a:path>
            </a:pathLst>
          </a:custGeom>
          <a:ln w="19050">
            <a:solidFill>
              <a:srgbClr val="000000"/>
            </a:solidFill>
          </a:ln>
        </p:spPr>
        <p:txBody>
          <a:bodyPr wrap="square" lIns="0" tIns="0" rIns="0" bIns="0" rtlCol="0">
            <a:noAutofit/>
          </a:bodyPr>
          <a:lstStyle/>
          <a:p>
            <a:endParaRPr/>
          </a:p>
        </p:txBody>
      </p:sp>
      <p:sp>
        <p:nvSpPr>
          <p:cNvPr id="51" name="object 51"/>
          <p:cNvSpPr/>
          <p:nvPr/>
        </p:nvSpPr>
        <p:spPr>
          <a:xfrm>
            <a:off x="6376542" y="2736215"/>
            <a:ext cx="391922" cy="107569"/>
          </a:xfrm>
          <a:custGeom>
            <a:avLst/>
            <a:gdLst/>
            <a:ahLst/>
            <a:cxnLst/>
            <a:rect l="l" t="t" r="r" b="b"/>
            <a:pathLst>
              <a:path w="391922" h="107569">
                <a:moveTo>
                  <a:pt x="0" y="107569"/>
                </a:moveTo>
                <a:lnTo>
                  <a:pt x="121412" y="107569"/>
                </a:lnTo>
                <a:lnTo>
                  <a:pt x="242697" y="0"/>
                </a:lnTo>
                <a:lnTo>
                  <a:pt x="391922" y="0"/>
                </a:lnTo>
              </a:path>
            </a:pathLst>
          </a:custGeom>
          <a:ln w="19050">
            <a:solidFill>
              <a:srgbClr val="000000"/>
            </a:solidFill>
          </a:ln>
        </p:spPr>
        <p:txBody>
          <a:bodyPr wrap="square" lIns="0" tIns="0" rIns="0" bIns="0" rtlCol="0">
            <a:noAutofit/>
          </a:bodyPr>
          <a:lstStyle/>
          <a:p>
            <a:endParaRPr/>
          </a:p>
        </p:txBody>
      </p:sp>
      <p:sp>
        <p:nvSpPr>
          <p:cNvPr id="52" name="object 52"/>
          <p:cNvSpPr/>
          <p:nvPr/>
        </p:nvSpPr>
        <p:spPr>
          <a:xfrm>
            <a:off x="6394322" y="2736215"/>
            <a:ext cx="356361" cy="107569"/>
          </a:xfrm>
          <a:custGeom>
            <a:avLst/>
            <a:gdLst/>
            <a:ahLst/>
            <a:cxnLst/>
            <a:rect l="l" t="t" r="r" b="b"/>
            <a:pathLst>
              <a:path w="356361" h="107569">
                <a:moveTo>
                  <a:pt x="0" y="0"/>
                </a:moveTo>
                <a:lnTo>
                  <a:pt x="121284" y="0"/>
                </a:lnTo>
                <a:lnTo>
                  <a:pt x="242697" y="107569"/>
                </a:lnTo>
                <a:lnTo>
                  <a:pt x="356361" y="107569"/>
                </a:lnTo>
              </a:path>
            </a:pathLst>
          </a:custGeom>
          <a:ln w="19050">
            <a:solidFill>
              <a:srgbClr val="000000"/>
            </a:solidFill>
          </a:ln>
        </p:spPr>
        <p:txBody>
          <a:bodyPr wrap="square" lIns="0" tIns="0" rIns="0" bIns="0" rtlCol="0">
            <a:noAutofit/>
          </a:bodyPr>
          <a:lstStyle/>
          <a:p>
            <a:endParaRPr/>
          </a:p>
        </p:txBody>
      </p:sp>
      <p:sp>
        <p:nvSpPr>
          <p:cNvPr id="53" name="object 53"/>
          <p:cNvSpPr/>
          <p:nvPr/>
        </p:nvSpPr>
        <p:spPr>
          <a:xfrm>
            <a:off x="6240398" y="278498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54" name="object 54"/>
          <p:cNvSpPr/>
          <p:nvPr/>
        </p:nvSpPr>
        <p:spPr>
          <a:xfrm>
            <a:off x="6930643" y="2792223"/>
            <a:ext cx="0" cy="153415"/>
          </a:xfrm>
          <a:custGeom>
            <a:avLst/>
            <a:gdLst/>
            <a:ahLst/>
            <a:cxnLst/>
            <a:rect l="l" t="t" r="r" b="b"/>
            <a:pathLst>
              <a:path h="153415">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55" name="object 55"/>
          <p:cNvSpPr/>
          <p:nvPr/>
        </p:nvSpPr>
        <p:spPr>
          <a:xfrm>
            <a:off x="4980051" y="1868043"/>
            <a:ext cx="390525" cy="6350"/>
          </a:xfrm>
          <a:custGeom>
            <a:avLst/>
            <a:gdLst/>
            <a:ahLst/>
            <a:cxnLst/>
            <a:rect l="l" t="t" r="r" b="b"/>
            <a:pathLst>
              <a:path w="390525" h="6350">
                <a:moveTo>
                  <a:pt x="0" y="0"/>
                </a:moveTo>
                <a:lnTo>
                  <a:pt x="390525" y="6350"/>
                </a:lnTo>
              </a:path>
            </a:pathLst>
          </a:custGeom>
          <a:ln w="19050">
            <a:solidFill>
              <a:srgbClr val="000000"/>
            </a:solidFill>
          </a:ln>
        </p:spPr>
        <p:txBody>
          <a:bodyPr wrap="square" lIns="0" tIns="0" rIns="0" bIns="0" rtlCol="0">
            <a:noAutofit/>
          </a:bodyPr>
          <a:lstStyle/>
          <a:p>
            <a:endParaRPr/>
          </a:p>
        </p:txBody>
      </p:sp>
      <p:sp>
        <p:nvSpPr>
          <p:cNvPr id="56" name="object 56"/>
          <p:cNvSpPr/>
          <p:nvPr/>
        </p:nvSpPr>
        <p:spPr>
          <a:xfrm>
            <a:off x="5014976" y="2607818"/>
            <a:ext cx="277749" cy="3175"/>
          </a:xfrm>
          <a:custGeom>
            <a:avLst/>
            <a:gdLst/>
            <a:ahLst/>
            <a:cxnLst/>
            <a:rect l="l" t="t" r="r" b="b"/>
            <a:pathLst>
              <a:path w="277749" h="3175">
                <a:moveTo>
                  <a:pt x="0" y="3175"/>
                </a:moveTo>
                <a:lnTo>
                  <a:pt x="277749" y="0"/>
                </a:lnTo>
              </a:path>
            </a:pathLst>
          </a:custGeom>
          <a:ln w="19050">
            <a:solidFill>
              <a:srgbClr val="000000"/>
            </a:solidFill>
          </a:ln>
        </p:spPr>
        <p:txBody>
          <a:bodyPr wrap="square" lIns="0" tIns="0" rIns="0" bIns="0" rtlCol="0">
            <a:noAutofit/>
          </a:bodyPr>
          <a:lstStyle/>
          <a:p>
            <a:endParaRPr/>
          </a:p>
        </p:txBody>
      </p:sp>
      <p:sp>
        <p:nvSpPr>
          <p:cNvPr id="57" name="object 57"/>
          <p:cNvSpPr/>
          <p:nvPr/>
        </p:nvSpPr>
        <p:spPr>
          <a:xfrm>
            <a:off x="5026025" y="3139568"/>
            <a:ext cx="422275" cy="4825"/>
          </a:xfrm>
          <a:custGeom>
            <a:avLst/>
            <a:gdLst/>
            <a:ahLst/>
            <a:cxnLst/>
            <a:rect l="l" t="t" r="r" b="b"/>
            <a:pathLst>
              <a:path w="422275" h="4825">
                <a:moveTo>
                  <a:pt x="0" y="0"/>
                </a:moveTo>
                <a:lnTo>
                  <a:pt x="422275" y="4825"/>
                </a:lnTo>
              </a:path>
            </a:pathLst>
          </a:custGeom>
          <a:ln w="19050">
            <a:solidFill>
              <a:srgbClr val="000000"/>
            </a:solidFill>
          </a:ln>
        </p:spPr>
        <p:txBody>
          <a:bodyPr wrap="square" lIns="0" tIns="0" rIns="0" bIns="0" rtlCol="0">
            <a:noAutofit/>
          </a:bodyPr>
          <a:lstStyle/>
          <a:p>
            <a:endParaRPr/>
          </a:p>
        </p:txBody>
      </p:sp>
      <p:sp>
        <p:nvSpPr>
          <p:cNvPr id="58" name="object 58"/>
          <p:cNvSpPr/>
          <p:nvPr/>
        </p:nvSpPr>
        <p:spPr>
          <a:xfrm>
            <a:off x="5780151" y="2715768"/>
            <a:ext cx="561975" cy="1524"/>
          </a:xfrm>
          <a:custGeom>
            <a:avLst/>
            <a:gdLst/>
            <a:ahLst/>
            <a:cxnLst/>
            <a:rect l="l" t="t" r="r" b="b"/>
            <a:pathLst>
              <a:path w="561975" h="1524">
                <a:moveTo>
                  <a:pt x="0" y="0"/>
                </a:moveTo>
                <a:lnTo>
                  <a:pt x="561975" y="1524"/>
                </a:lnTo>
              </a:path>
            </a:pathLst>
          </a:custGeom>
          <a:ln w="19049">
            <a:solidFill>
              <a:srgbClr val="000000"/>
            </a:solidFill>
          </a:ln>
        </p:spPr>
        <p:txBody>
          <a:bodyPr wrap="square" lIns="0" tIns="0" rIns="0" bIns="0" rtlCol="0">
            <a:noAutofit/>
          </a:bodyPr>
          <a:lstStyle/>
          <a:p>
            <a:endParaRPr/>
          </a:p>
        </p:txBody>
      </p:sp>
      <p:sp>
        <p:nvSpPr>
          <p:cNvPr id="60" name="文本框 59"/>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252172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76200" y="152400"/>
            <a:ext cx="8548687" cy="768350"/>
          </a:xfrm>
        </p:spPr>
        <p:txBody>
          <a:bodyPr/>
          <a:lstStyle/>
          <a:p>
            <a:pPr>
              <a:defRPr/>
            </a:pPr>
            <a:r>
              <a:rPr kumimoji="0" lang="en-US" altLang="zh-CN" sz="2800" b="1" dirty="0" smtClean="0">
                <a:solidFill>
                  <a:schemeClr val="tx1"/>
                </a:solidFill>
              </a:rPr>
              <a:t>IP </a:t>
            </a:r>
            <a:r>
              <a:rPr kumimoji="0" lang="zh-CN" altLang="en-US" sz="2800" b="1" dirty="0" smtClean="0">
                <a:solidFill>
                  <a:schemeClr val="tx1"/>
                </a:solidFill>
              </a:rPr>
              <a:t>地址中的网络号字段和主机号字段</a:t>
            </a:r>
            <a:r>
              <a:rPr kumimoji="0" lang="en-US" altLang="zh-CN" sz="2800" b="1" dirty="0" smtClean="0">
                <a:solidFill>
                  <a:schemeClr val="tx1"/>
                </a:solidFill>
              </a:rPr>
              <a:t> </a:t>
            </a:r>
            <a:r>
              <a:rPr kumimoji="0" lang="zh-CN" altLang="en-US" sz="2800" b="1" dirty="0" smtClean="0">
                <a:solidFill>
                  <a:schemeClr val="tx1"/>
                </a:solidFill>
              </a:rPr>
              <a:t>（</a:t>
            </a:r>
            <a:r>
              <a:rPr kumimoji="0" lang="en-US" altLang="zh-CN" sz="2800" b="1" dirty="0" smtClean="0">
                <a:solidFill>
                  <a:schemeClr val="tx1"/>
                </a:solidFill>
              </a:rPr>
              <a:t>4.2.2</a:t>
            </a:r>
            <a:r>
              <a:rPr kumimoji="0" lang="zh-CN" altLang="en-US" sz="2800" b="1" dirty="0" smtClean="0">
                <a:solidFill>
                  <a:schemeClr val="tx1"/>
                </a:solidFill>
              </a:rPr>
              <a:t>）</a:t>
            </a:r>
            <a:r>
              <a:rPr kumimoji="0" lang="en-US" altLang="zh-CN" sz="2800" b="1" dirty="0" smtClean="0">
                <a:solidFill>
                  <a:schemeClr val="tx1"/>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47349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dirty="0" smtClean="0">
                <a:solidFill>
                  <a:srgbClr val="F64304"/>
                </a:solidFill>
                <a:ea typeface="黑体" charset="0"/>
                <a:cs typeface="黑体" charset="0"/>
              </a:rPr>
              <a:t>实验开发</a:t>
            </a:r>
            <a:endParaRPr kumimoji="1" lang="zh-CN" altLang="en-US" sz="2000" dirty="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63700"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7"/>
          <p:cNvSpPr>
            <a:spLocks noChangeArrowheads="1"/>
          </p:cNvSpPr>
          <p:nvPr/>
        </p:nvSpPr>
        <p:spPr bwMode="auto">
          <a:xfrm>
            <a:off x="1547813" y="4724400"/>
            <a:ext cx="6840537" cy="647700"/>
          </a:xfrm>
          <a:prstGeom prst="wedgeRoundRectCallout">
            <a:avLst>
              <a:gd name="adj1" fmla="val -30759"/>
              <a:gd name="adj2" fmla="val -608333"/>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zh-CN" sz="2800" b="0">
                <a:solidFill>
                  <a:srgbClr val="333399"/>
                </a:solidFill>
                <a:ea typeface="黑体" charset="0"/>
                <a:cs typeface="黑体" charset="0"/>
              </a:rPr>
              <a:t>A </a:t>
            </a:r>
            <a:r>
              <a:rPr lang="zh-CN" altLang="en-US" sz="2800" b="0">
                <a:solidFill>
                  <a:srgbClr val="333399"/>
                </a:solidFill>
                <a:ea typeface="黑体" charset="0"/>
                <a:cs typeface="黑体" charset="0"/>
              </a:rPr>
              <a:t>类地址的网络号字段</a:t>
            </a:r>
            <a:r>
              <a:rPr lang="en-US" altLang="zh-CN" sz="2800" b="0">
                <a:solidFill>
                  <a:srgbClr val="333399"/>
                </a:solidFill>
                <a:ea typeface="黑体" charset="0"/>
                <a:cs typeface="黑体" charset="0"/>
              </a:rPr>
              <a:t> net-id </a:t>
            </a:r>
            <a:r>
              <a:rPr lang="zh-CN" altLang="en-US" sz="2800" b="0">
                <a:solidFill>
                  <a:srgbClr val="333399"/>
                </a:solidFill>
                <a:ea typeface="黑体" charset="0"/>
                <a:cs typeface="黑体" charset="0"/>
              </a:rPr>
              <a:t>为</a:t>
            </a:r>
            <a:r>
              <a:rPr lang="en-US" altLang="zh-CN" sz="2800" b="0">
                <a:solidFill>
                  <a:srgbClr val="333399"/>
                </a:solidFill>
                <a:ea typeface="黑体" charset="0"/>
                <a:cs typeface="黑体" charset="0"/>
              </a:rPr>
              <a:t> 1 </a:t>
            </a:r>
            <a:r>
              <a:rPr lang="zh-CN" altLang="en-US" sz="2800" b="0">
                <a:solidFill>
                  <a:srgbClr val="333399"/>
                </a:solidFill>
                <a:ea typeface="黑体" charset="0"/>
                <a:cs typeface="黑体" charset="0"/>
              </a:rPr>
              <a:t>字节</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2632315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5"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6"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9"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11"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2"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3"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4"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6"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20"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21"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2"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3"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6"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8"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0"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1"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2"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3"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4"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5"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6"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7"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8"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9"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40" name="Group 38"/>
          <p:cNvGrpSpPr>
            <a:grpSpLocks/>
          </p:cNvGrpSpPr>
          <p:nvPr/>
        </p:nvGrpSpPr>
        <p:grpSpPr bwMode="auto">
          <a:xfrm>
            <a:off x="7418388" y="4037013"/>
            <a:ext cx="1028700" cy="638175"/>
            <a:chOff x="2832" y="3024"/>
            <a:chExt cx="446" cy="378"/>
          </a:xfrm>
        </p:grpSpPr>
        <p:sp>
          <p:nvSpPr>
            <p:cNvPr id="41"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2"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3"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5"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6"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8"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9"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50"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51"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2"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3" name="Rectangle 51"/>
          <p:cNvSpPr>
            <a:spLocks noChangeArrowheads="1"/>
          </p:cNvSpPr>
          <p:nvPr/>
        </p:nvSpPr>
        <p:spPr bwMode="auto">
          <a:xfrm>
            <a:off x="45825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smtClean="0">
                <a:solidFill>
                  <a:srgbClr val="F64304"/>
                </a:solidFill>
                <a:ea typeface="黑体" charset="0"/>
                <a:cs typeface="黑体" charset="0"/>
              </a:rPr>
              <a:t>实验开发</a:t>
            </a:r>
            <a:endParaRPr kumimoji="1" lang="zh-CN" altLang="en-US" sz="2000" dirty="0">
              <a:solidFill>
                <a:srgbClr val="F64304"/>
              </a:solidFill>
              <a:ea typeface="黑体" charset="0"/>
              <a:cs typeface="黑体" charset="0"/>
            </a:endParaRPr>
          </a:p>
        </p:txBody>
      </p:sp>
      <p:sp>
        <p:nvSpPr>
          <p:cNvPr id="54"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5"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6"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7"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8"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9" name="AutoShape 57"/>
          <p:cNvSpPr>
            <a:spLocks noChangeArrowheads="1"/>
          </p:cNvSpPr>
          <p:nvPr/>
        </p:nvSpPr>
        <p:spPr bwMode="auto">
          <a:xfrm>
            <a:off x="1403350" y="4725988"/>
            <a:ext cx="6985000" cy="647700"/>
          </a:xfrm>
          <a:prstGeom prst="wedgeRoundRectCallout">
            <a:avLst>
              <a:gd name="adj1" fmla="val -11907"/>
              <a:gd name="adj2" fmla="val -411273"/>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zh-CN" sz="2800" b="0">
                <a:solidFill>
                  <a:srgbClr val="333399"/>
                </a:solidFill>
                <a:ea typeface="黑体" charset="0"/>
                <a:cs typeface="黑体" charset="0"/>
              </a:rPr>
              <a:t>B </a:t>
            </a:r>
            <a:r>
              <a:rPr lang="zh-CN" altLang="en-US" sz="2800" b="0">
                <a:solidFill>
                  <a:srgbClr val="333399"/>
                </a:solidFill>
                <a:ea typeface="黑体" charset="0"/>
                <a:cs typeface="黑体" charset="0"/>
              </a:rPr>
              <a:t>类地址的网络号字段</a:t>
            </a:r>
            <a:r>
              <a:rPr lang="en-US" altLang="zh-CN" sz="2800" b="0">
                <a:solidFill>
                  <a:srgbClr val="333399"/>
                </a:solidFill>
                <a:ea typeface="黑体" charset="0"/>
                <a:cs typeface="黑体" charset="0"/>
              </a:rPr>
              <a:t> net-id </a:t>
            </a:r>
            <a:r>
              <a:rPr lang="zh-CN" altLang="en-US" sz="2800" b="0">
                <a:solidFill>
                  <a:srgbClr val="333399"/>
                </a:solidFill>
                <a:ea typeface="黑体" charset="0"/>
                <a:cs typeface="黑体" charset="0"/>
              </a:rPr>
              <a:t>为</a:t>
            </a:r>
            <a:r>
              <a:rPr lang="en-US" altLang="zh-CN" sz="2800" b="0">
                <a:solidFill>
                  <a:srgbClr val="333399"/>
                </a:solidFill>
                <a:ea typeface="黑体" charset="0"/>
                <a:cs typeface="黑体" charset="0"/>
              </a:rPr>
              <a:t> 2 </a:t>
            </a:r>
            <a:r>
              <a:rPr lang="zh-CN" altLang="en-US" sz="2800" b="0">
                <a:solidFill>
                  <a:srgbClr val="333399"/>
                </a:solidFill>
                <a:ea typeface="黑体" charset="0"/>
                <a:cs typeface="黑体" charset="0"/>
              </a:rPr>
              <a:t>字节</a:t>
            </a:r>
          </a:p>
        </p:txBody>
      </p:sp>
      <p:sp>
        <p:nvSpPr>
          <p:cNvPr id="60" name="文本框 59"/>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109763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47349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smtClean="0">
                <a:solidFill>
                  <a:srgbClr val="F64304"/>
                </a:solidFill>
                <a:ea typeface="黑体" charset="0"/>
                <a:cs typeface="黑体" charset="0"/>
              </a:rPr>
              <a:t>实验开发</a:t>
            </a:r>
            <a:endParaRPr kumimoji="1" lang="zh-CN" altLang="en-US" sz="2000" dirty="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7"/>
          <p:cNvSpPr>
            <a:spLocks noChangeArrowheads="1"/>
          </p:cNvSpPr>
          <p:nvPr/>
        </p:nvSpPr>
        <p:spPr bwMode="auto">
          <a:xfrm>
            <a:off x="1476375" y="4725988"/>
            <a:ext cx="6911975" cy="647700"/>
          </a:xfrm>
          <a:prstGeom prst="wedgeRoundRectCallout">
            <a:avLst>
              <a:gd name="adj1" fmla="val 667"/>
              <a:gd name="adj2" fmla="val -202449"/>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zh-CN" sz="2800" b="0">
                <a:solidFill>
                  <a:srgbClr val="333399"/>
                </a:solidFill>
                <a:ea typeface="黑体" charset="0"/>
                <a:cs typeface="黑体" charset="0"/>
              </a:rPr>
              <a:t>C </a:t>
            </a:r>
            <a:r>
              <a:rPr lang="zh-CN" altLang="en-US" sz="2800" b="0">
                <a:solidFill>
                  <a:srgbClr val="333399"/>
                </a:solidFill>
                <a:ea typeface="黑体" charset="0"/>
                <a:cs typeface="黑体" charset="0"/>
              </a:rPr>
              <a:t>类地址的网络号字段</a:t>
            </a:r>
            <a:r>
              <a:rPr lang="en-US" altLang="zh-CN" sz="2800" b="0">
                <a:solidFill>
                  <a:srgbClr val="333399"/>
                </a:solidFill>
                <a:ea typeface="黑体" charset="0"/>
                <a:cs typeface="黑体" charset="0"/>
              </a:rPr>
              <a:t> net-id </a:t>
            </a:r>
            <a:r>
              <a:rPr lang="zh-CN" altLang="en-US" sz="2800" b="0">
                <a:solidFill>
                  <a:srgbClr val="333399"/>
                </a:solidFill>
                <a:ea typeface="黑体" charset="0"/>
                <a:cs typeface="黑体" charset="0"/>
              </a:rPr>
              <a:t>为</a:t>
            </a:r>
            <a:r>
              <a:rPr lang="en-US" altLang="zh-CN" sz="2800" b="0">
                <a:solidFill>
                  <a:srgbClr val="333399"/>
                </a:solidFill>
                <a:ea typeface="黑体" charset="0"/>
                <a:cs typeface="黑体" charset="0"/>
              </a:rPr>
              <a:t> 3 </a:t>
            </a:r>
            <a:r>
              <a:rPr lang="zh-CN" altLang="en-US" sz="2800" b="0">
                <a:solidFill>
                  <a:srgbClr val="333399"/>
                </a:solidFill>
                <a:ea typeface="黑体" charset="0"/>
                <a:cs typeface="黑体" charset="0"/>
              </a:rPr>
              <a:t>字节</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9011829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47349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smtClean="0">
                <a:solidFill>
                  <a:srgbClr val="F64304"/>
                </a:solidFill>
                <a:ea typeface="黑体" charset="0"/>
                <a:cs typeface="黑体" charset="0"/>
              </a:rPr>
              <a:t>实验开发</a:t>
            </a:r>
            <a:endParaRPr kumimoji="1" lang="zh-CN" altLang="en-US" sz="2000" dirty="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7"/>
          <p:cNvSpPr>
            <a:spLocks noChangeArrowheads="1"/>
          </p:cNvSpPr>
          <p:nvPr/>
        </p:nvSpPr>
        <p:spPr bwMode="auto">
          <a:xfrm>
            <a:off x="1547813" y="4725988"/>
            <a:ext cx="7127875" cy="647700"/>
          </a:xfrm>
          <a:prstGeom prst="wedgeRoundRectCallout">
            <a:avLst>
              <a:gd name="adj1" fmla="val -1069"/>
              <a:gd name="adj2" fmla="val -620097"/>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zh-CN" sz="2800" b="0">
                <a:solidFill>
                  <a:srgbClr val="333399"/>
                </a:solidFill>
                <a:ea typeface="黑体" charset="0"/>
                <a:cs typeface="黑体" charset="0"/>
              </a:rPr>
              <a:t>A </a:t>
            </a:r>
            <a:r>
              <a:rPr lang="zh-CN" altLang="en-US" sz="2800" b="0">
                <a:solidFill>
                  <a:srgbClr val="333399"/>
                </a:solidFill>
                <a:ea typeface="黑体" charset="0"/>
                <a:cs typeface="黑体" charset="0"/>
              </a:rPr>
              <a:t>类地址的主机号字段</a:t>
            </a:r>
            <a:r>
              <a:rPr lang="en-US" altLang="zh-CN" sz="2800" b="0">
                <a:solidFill>
                  <a:srgbClr val="333399"/>
                </a:solidFill>
                <a:ea typeface="黑体" charset="0"/>
                <a:cs typeface="黑体" charset="0"/>
              </a:rPr>
              <a:t> host-id </a:t>
            </a:r>
            <a:r>
              <a:rPr lang="zh-CN" altLang="en-US" sz="2800" b="0">
                <a:solidFill>
                  <a:srgbClr val="333399"/>
                </a:solidFill>
                <a:ea typeface="黑体" charset="0"/>
                <a:cs typeface="黑体" charset="0"/>
              </a:rPr>
              <a:t>为</a:t>
            </a:r>
            <a:r>
              <a:rPr lang="en-US" altLang="zh-CN" sz="2800" b="0">
                <a:solidFill>
                  <a:srgbClr val="333399"/>
                </a:solidFill>
                <a:ea typeface="黑体" charset="0"/>
                <a:cs typeface="黑体" charset="0"/>
              </a:rPr>
              <a:t> 3 </a:t>
            </a:r>
            <a:r>
              <a:rPr lang="zh-CN" altLang="en-US" sz="2800" b="0">
                <a:solidFill>
                  <a:srgbClr val="333399"/>
                </a:solidFill>
                <a:ea typeface="黑体" charset="0"/>
                <a:cs typeface="黑体" charset="0"/>
              </a:rPr>
              <a:t>字节</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1269099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48111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smtClean="0">
                <a:solidFill>
                  <a:srgbClr val="F64304"/>
                </a:solidFill>
                <a:ea typeface="黑体" charset="0"/>
                <a:cs typeface="黑体" charset="0"/>
              </a:rPr>
              <a:t>实验开发</a:t>
            </a:r>
            <a:endParaRPr kumimoji="1" lang="zh-CN" altLang="en-US" sz="2000" dirty="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7"/>
          <p:cNvSpPr>
            <a:spLocks noChangeArrowheads="1"/>
          </p:cNvSpPr>
          <p:nvPr/>
        </p:nvSpPr>
        <p:spPr bwMode="auto">
          <a:xfrm>
            <a:off x="1403350" y="4725988"/>
            <a:ext cx="6985000" cy="647700"/>
          </a:xfrm>
          <a:prstGeom prst="wedgeRoundRectCallout">
            <a:avLst>
              <a:gd name="adj1" fmla="val 13181"/>
              <a:gd name="adj2" fmla="val -425981"/>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zh-CN" sz="2800" b="0">
                <a:solidFill>
                  <a:srgbClr val="333399"/>
                </a:solidFill>
                <a:ea typeface="黑体" charset="0"/>
                <a:cs typeface="黑体" charset="0"/>
              </a:rPr>
              <a:t>B </a:t>
            </a:r>
            <a:r>
              <a:rPr lang="zh-CN" altLang="en-US" sz="2800" b="0">
                <a:solidFill>
                  <a:srgbClr val="333399"/>
                </a:solidFill>
                <a:ea typeface="黑体" charset="0"/>
                <a:cs typeface="黑体" charset="0"/>
              </a:rPr>
              <a:t>类地址的主机号字段</a:t>
            </a:r>
            <a:r>
              <a:rPr lang="en-US" altLang="zh-CN" sz="2800" b="0">
                <a:solidFill>
                  <a:srgbClr val="333399"/>
                </a:solidFill>
                <a:ea typeface="黑体" charset="0"/>
                <a:cs typeface="黑体" charset="0"/>
              </a:rPr>
              <a:t> host-id </a:t>
            </a:r>
            <a:r>
              <a:rPr lang="zh-CN" altLang="en-US" sz="2800" b="0">
                <a:solidFill>
                  <a:srgbClr val="333399"/>
                </a:solidFill>
                <a:ea typeface="黑体" charset="0"/>
                <a:cs typeface="黑体" charset="0"/>
              </a:rPr>
              <a:t>为</a:t>
            </a:r>
            <a:r>
              <a:rPr lang="en-US" altLang="zh-CN" sz="2800" b="0">
                <a:solidFill>
                  <a:srgbClr val="333399"/>
                </a:solidFill>
                <a:ea typeface="黑体" charset="0"/>
                <a:cs typeface="黑体" charset="0"/>
              </a:rPr>
              <a:t> 2 </a:t>
            </a:r>
            <a:r>
              <a:rPr lang="zh-CN" altLang="en-US" sz="2800" b="0">
                <a:solidFill>
                  <a:srgbClr val="333399"/>
                </a:solidFill>
                <a:ea typeface="黑体" charset="0"/>
                <a:cs typeface="黑体" charset="0"/>
              </a:rPr>
              <a:t>字节</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1094017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47349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smtClean="0">
                <a:solidFill>
                  <a:srgbClr val="F64304"/>
                </a:solidFill>
                <a:ea typeface="黑体" charset="0"/>
                <a:cs typeface="黑体" charset="0"/>
              </a:rPr>
              <a:t>实验开发</a:t>
            </a:r>
            <a:endParaRPr kumimoji="1" lang="zh-CN" altLang="en-US" sz="200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7"/>
          <p:cNvSpPr>
            <a:spLocks noChangeArrowheads="1"/>
          </p:cNvSpPr>
          <p:nvPr/>
        </p:nvSpPr>
        <p:spPr bwMode="auto">
          <a:xfrm>
            <a:off x="1619250" y="4725988"/>
            <a:ext cx="7127875" cy="647700"/>
          </a:xfrm>
          <a:prstGeom prst="wedgeRoundRectCallout">
            <a:avLst>
              <a:gd name="adj1" fmla="val 32273"/>
              <a:gd name="adj2" fmla="val -202449"/>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altLang="zh-CN" sz="2800" b="0">
                <a:solidFill>
                  <a:srgbClr val="333399"/>
                </a:solidFill>
                <a:ea typeface="黑体" charset="0"/>
                <a:cs typeface="黑体" charset="0"/>
              </a:rPr>
              <a:t>C </a:t>
            </a:r>
            <a:r>
              <a:rPr lang="zh-CN" altLang="en-US" sz="2800" b="0">
                <a:solidFill>
                  <a:srgbClr val="333399"/>
                </a:solidFill>
                <a:ea typeface="黑体" charset="0"/>
                <a:cs typeface="黑体" charset="0"/>
              </a:rPr>
              <a:t>类地址的主机号字段</a:t>
            </a:r>
            <a:r>
              <a:rPr lang="en-US" altLang="zh-CN" sz="2800" b="0">
                <a:solidFill>
                  <a:srgbClr val="333399"/>
                </a:solidFill>
                <a:ea typeface="黑体" charset="0"/>
                <a:cs typeface="黑体" charset="0"/>
              </a:rPr>
              <a:t> host-id </a:t>
            </a:r>
            <a:r>
              <a:rPr lang="zh-CN" altLang="en-US" sz="2800" b="0">
                <a:solidFill>
                  <a:srgbClr val="333399"/>
                </a:solidFill>
                <a:ea typeface="黑体" charset="0"/>
                <a:cs typeface="黑体" charset="0"/>
              </a:rPr>
              <a:t>为</a:t>
            </a:r>
            <a:r>
              <a:rPr lang="en-US" altLang="zh-CN" sz="2800" b="0">
                <a:solidFill>
                  <a:srgbClr val="333399"/>
                </a:solidFill>
                <a:ea typeface="黑体" charset="0"/>
                <a:cs typeface="黑体" charset="0"/>
              </a:rPr>
              <a:t> 1 </a:t>
            </a:r>
            <a:r>
              <a:rPr lang="zh-CN" altLang="en-US" sz="2800" b="0">
                <a:solidFill>
                  <a:srgbClr val="333399"/>
                </a:solidFill>
                <a:ea typeface="黑体" charset="0"/>
                <a:cs typeface="黑体" charset="0"/>
              </a:rPr>
              <a:t>字节</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055873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solidFill>
                  <a:srgbClr val="FF0000"/>
                </a:solidFill>
                <a:latin typeface="STXingkai" charset="-122"/>
                <a:ea typeface="STXingkai" charset="-122"/>
                <a:cs typeface="STXingkai" charset="-122"/>
              </a:rPr>
              <a:t>1</a:t>
            </a:r>
            <a:r>
              <a:rPr kumimoji="1" lang="zh-CN" altLang="en-US" sz="2400" dirty="0" smtClean="0">
                <a:solidFill>
                  <a:srgbClr val="FF0000"/>
                </a:solidFill>
                <a:latin typeface="STXingkai" charset="-122"/>
                <a:ea typeface="STXingkai" charset="-122"/>
                <a:cs typeface="STXingkai" charset="-122"/>
              </a:rPr>
              <a:t>、网络层概述</a:t>
            </a:r>
            <a:endParaRPr kumimoji="1" lang="zh-CN" altLang="en-US" sz="2400" dirty="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3072773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4734935" y="5935663"/>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smtClean="0">
                <a:solidFill>
                  <a:srgbClr val="F64304"/>
                </a:solidFill>
                <a:ea typeface="黑体" charset="0"/>
                <a:cs typeface="黑体" charset="0"/>
              </a:rPr>
              <a:t>实验开发</a:t>
            </a:r>
            <a:endParaRPr kumimoji="1" lang="zh-CN" altLang="en-US" sz="2000" dirty="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7"/>
          <p:cNvSpPr>
            <a:spLocks noChangeArrowheads="1"/>
          </p:cNvSpPr>
          <p:nvPr/>
        </p:nvSpPr>
        <p:spPr bwMode="auto">
          <a:xfrm>
            <a:off x="1619250" y="2781300"/>
            <a:ext cx="5400675" cy="647700"/>
          </a:xfrm>
          <a:prstGeom prst="wedgeRoundRectCallout">
            <a:avLst>
              <a:gd name="adj1" fmla="val 33185"/>
              <a:gd name="adj2" fmla="val 324019"/>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en-US" altLang="zh-CN" sz="2800" b="0">
                <a:solidFill>
                  <a:srgbClr val="333399"/>
                </a:solidFill>
                <a:ea typeface="黑体" charset="0"/>
                <a:cs typeface="黑体" charset="0"/>
              </a:rPr>
              <a:t>D </a:t>
            </a:r>
            <a:r>
              <a:rPr lang="zh-CN" altLang="en-US" sz="2800" b="0">
                <a:solidFill>
                  <a:srgbClr val="333399"/>
                </a:solidFill>
                <a:ea typeface="黑体" charset="0"/>
                <a:cs typeface="黑体" charset="0"/>
              </a:rPr>
              <a:t>类地址是多播地址</a:t>
            </a:r>
            <a:r>
              <a:rPr lang="en-US" altLang="zh-CN" sz="2800" b="0">
                <a:latin typeface="Tahoma" charset="0"/>
              </a:rPr>
              <a:t> </a:t>
            </a: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534964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 name="Rectangle 3"/>
          <p:cNvSpPr>
            <a:spLocks noChangeArrowheads="1"/>
          </p:cNvSpPr>
          <p:nvPr/>
        </p:nvSpPr>
        <p:spPr bwMode="auto">
          <a:xfrm>
            <a:off x="3751263" y="4008438"/>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Rectangle 6"/>
          <p:cNvSpPr>
            <a:spLocks noChangeArrowheads="1"/>
          </p:cNvSpPr>
          <p:nvPr/>
        </p:nvSpPr>
        <p:spPr bwMode="auto">
          <a:xfrm>
            <a:off x="5264150" y="1370013"/>
            <a:ext cx="1027113"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24 </a:t>
            </a:r>
            <a:r>
              <a:rPr kumimoji="1" lang="zh-CN" altLang="en-US" sz="2000">
                <a:solidFill>
                  <a:srgbClr val="F64304"/>
                </a:solidFill>
                <a:ea typeface="黑体" charset="0"/>
                <a:cs typeface="黑体" charset="0"/>
              </a:rPr>
              <a:t>位</a:t>
            </a:r>
          </a:p>
        </p:txBody>
      </p:sp>
      <p:sp>
        <p:nvSpPr>
          <p:cNvPr id="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Rectangle 8"/>
          <p:cNvSpPr>
            <a:spLocks noChangeArrowheads="1"/>
          </p:cNvSpPr>
          <p:nvPr/>
        </p:nvSpPr>
        <p:spPr bwMode="auto">
          <a:xfrm>
            <a:off x="2851150" y="2708275"/>
            <a:ext cx="871538"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en-US" altLang="zh-CN" sz="2000">
                <a:solidFill>
                  <a:srgbClr val="F64304"/>
                </a:solidFill>
                <a:ea typeface="黑体" charset="0"/>
                <a:cs typeface="黑体" charset="0"/>
              </a:rPr>
              <a:t>net-id</a:t>
            </a:r>
          </a:p>
          <a:p>
            <a:pP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0" name="Rectangle 10"/>
          <p:cNvSpPr>
            <a:spLocks noChangeArrowheads="1"/>
          </p:cNvSpPr>
          <p:nvPr/>
        </p:nvSpPr>
        <p:spPr bwMode="auto">
          <a:xfrm>
            <a:off x="2030413" y="1370013"/>
            <a:ext cx="871537"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net-id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sp>
        <p:nvSpPr>
          <p:cNvPr id="1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3" name="Rectangle 13"/>
          <p:cNvSpPr>
            <a:spLocks noGrp="1" noChangeArrowheads="1"/>
          </p:cNvSpPr>
          <p:nvPr>
            <p:ph type="title"/>
          </p:nvPr>
        </p:nvSpPr>
        <p:spPr>
          <a:xfrm>
            <a:off x="395288" y="44450"/>
            <a:ext cx="8548687" cy="768350"/>
          </a:xfrm>
        </p:spPr>
        <p:txBody>
          <a:bodyPr/>
          <a:lstStyle/>
          <a:p>
            <a:pPr>
              <a:defRPr/>
            </a:pPr>
            <a:r>
              <a:rPr kumimoji="0" lang="en-US" altLang="zh-CN" sz="3200" b="1" dirty="0" smtClean="0">
                <a:solidFill>
                  <a:srgbClr val="000000"/>
                </a:solidFill>
              </a:rPr>
              <a:t>IP </a:t>
            </a:r>
            <a:r>
              <a:rPr kumimoji="0" lang="zh-CN" altLang="en-US" sz="3200" b="1" dirty="0" smtClean="0">
                <a:solidFill>
                  <a:srgbClr val="000000"/>
                </a:solidFill>
              </a:rPr>
              <a:t>地址中的网络号字段和主机号字段</a:t>
            </a:r>
            <a:r>
              <a:rPr kumimoji="0" lang="en-US" altLang="zh-CN" sz="3200" b="1" dirty="0" smtClean="0">
                <a:solidFill>
                  <a:srgbClr val="000000"/>
                </a:solidFill>
              </a:rPr>
              <a:t> </a:t>
            </a:r>
          </a:p>
        </p:txBody>
      </p:sp>
      <p:sp>
        <p:nvSpPr>
          <p:cNvPr id="14" name="Rectangle 14"/>
          <p:cNvSpPr>
            <a:spLocks noChangeArrowheads="1"/>
          </p:cNvSpPr>
          <p:nvPr/>
        </p:nvSpPr>
        <p:spPr bwMode="auto">
          <a:xfrm>
            <a:off x="1697038" y="3586163"/>
            <a:ext cx="5300662" cy="423862"/>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Rectangle 15"/>
          <p:cNvSpPr>
            <a:spLocks noChangeArrowheads="1"/>
          </p:cNvSpPr>
          <p:nvPr/>
        </p:nvSpPr>
        <p:spPr bwMode="auto">
          <a:xfrm>
            <a:off x="1695450" y="2300288"/>
            <a:ext cx="3511550" cy="409575"/>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Rectangle 16"/>
          <p:cNvSpPr>
            <a:spLocks noChangeArrowheads="1"/>
          </p:cNvSpPr>
          <p:nvPr/>
        </p:nvSpPr>
        <p:spPr bwMode="auto">
          <a:xfrm>
            <a:off x="1676400" y="957263"/>
            <a:ext cx="1730375" cy="406400"/>
          </a:xfrm>
          <a:prstGeom prst="rect">
            <a:avLst/>
          </a:prstGeom>
          <a:solidFill>
            <a:srgbClr val="FFCCFF"/>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Rectangle 17"/>
          <p:cNvSpPr>
            <a:spLocks noChangeArrowheads="1"/>
          </p:cNvSpPr>
          <p:nvPr/>
        </p:nvSpPr>
        <p:spPr bwMode="auto">
          <a:xfrm>
            <a:off x="1598613" y="927100"/>
            <a:ext cx="322262"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18" name="Rectangle 18"/>
          <p:cNvSpPr>
            <a:spLocks noChangeArrowheads="1"/>
          </p:cNvSpPr>
          <p:nvPr/>
        </p:nvSpPr>
        <p:spPr bwMode="auto">
          <a:xfrm>
            <a:off x="473075" y="955675"/>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A </a:t>
            </a:r>
            <a:r>
              <a:rPr kumimoji="1" lang="zh-CN" altLang="en-US" sz="2000">
                <a:solidFill>
                  <a:srgbClr val="F64304"/>
                </a:solidFill>
                <a:ea typeface="黑体" charset="0"/>
                <a:cs typeface="黑体" charset="0"/>
              </a:rPr>
              <a:t>类地址</a:t>
            </a:r>
          </a:p>
        </p:txBody>
      </p:sp>
      <p:sp>
        <p:nvSpPr>
          <p:cNvPr id="19" name="Line 19"/>
          <p:cNvSpPr>
            <a:spLocks noChangeShapeType="1"/>
          </p:cNvSpPr>
          <p:nvPr/>
        </p:nvSpPr>
        <p:spPr bwMode="auto">
          <a:xfrm>
            <a:off x="1908175" y="933450"/>
            <a:ext cx="0" cy="42227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Line 20"/>
          <p:cNvSpPr>
            <a:spLocks noChangeShapeType="1"/>
          </p:cNvSpPr>
          <p:nvPr/>
        </p:nvSpPr>
        <p:spPr bwMode="auto">
          <a:xfrm>
            <a:off x="3413125"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21"/>
          <p:cNvSpPr>
            <a:spLocks noChangeShapeType="1"/>
          </p:cNvSpPr>
          <p:nvPr/>
        </p:nvSpPr>
        <p:spPr bwMode="auto">
          <a:xfrm>
            <a:off x="16494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2"/>
          <p:cNvSpPr>
            <a:spLocks noChangeShapeType="1"/>
          </p:cNvSpPr>
          <p:nvPr/>
        </p:nvSpPr>
        <p:spPr bwMode="auto">
          <a:xfrm>
            <a:off x="3413125"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3"/>
          <p:cNvSpPr>
            <a:spLocks noChangeShapeType="1"/>
          </p:cNvSpPr>
          <p:nvPr/>
        </p:nvSpPr>
        <p:spPr bwMode="auto">
          <a:xfrm>
            <a:off x="8723313" y="14160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5" name="Rectangle 25"/>
          <p:cNvSpPr>
            <a:spLocks noChangeArrowheads="1"/>
          </p:cNvSpPr>
          <p:nvPr/>
        </p:nvSpPr>
        <p:spPr bwMode="auto">
          <a:xfrm>
            <a:off x="6396038" y="2735263"/>
            <a:ext cx="1027112" cy="6381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16 </a:t>
            </a:r>
            <a:r>
              <a:rPr kumimoji="1" lang="zh-CN" altLang="en-US" sz="2000">
                <a:solidFill>
                  <a:srgbClr val="F64304"/>
                </a:solidFill>
                <a:ea typeface="黑体" charset="0"/>
                <a:cs typeface="黑体" charset="0"/>
              </a:rPr>
              <a:t>位</a:t>
            </a:r>
          </a:p>
        </p:txBody>
      </p:sp>
      <p:sp>
        <p:nvSpPr>
          <p:cNvPr id="26" name="Line 26"/>
          <p:cNvSpPr>
            <a:spLocks noChangeShapeType="1"/>
          </p:cNvSpPr>
          <p:nvPr/>
        </p:nvSpPr>
        <p:spPr bwMode="auto">
          <a:xfrm>
            <a:off x="16875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7"/>
          <p:cNvSpPr>
            <a:spLocks noChangeShapeType="1"/>
          </p:cNvSpPr>
          <p:nvPr/>
        </p:nvSpPr>
        <p:spPr bwMode="auto">
          <a:xfrm>
            <a:off x="5214938"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Line 28"/>
          <p:cNvSpPr>
            <a:spLocks noChangeShapeType="1"/>
          </p:cNvSpPr>
          <p:nvPr/>
        </p:nvSpPr>
        <p:spPr bwMode="auto">
          <a:xfrm>
            <a:off x="8710613" y="2760663"/>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9" name="Rectangle 29"/>
          <p:cNvSpPr>
            <a:spLocks noChangeArrowheads="1"/>
          </p:cNvSpPr>
          <p:nvPr/>
        </p:nvSpPr>
        <p:spPr bwMode="auto">
          <a:xfrm>
            <a:off x="492125" y="22860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B </a:t>
            </a:r>
            <a:r>
              <a:rPr kumimoji="1" lang="zh-CN" altLang="en-US" sz="2000">
                <a:solidFill>
                  <a:srgbClr val="F64304"/>
                </a:solidFill>
                <a:ea typeface="黑体" charset="0"/>
                <a:cs typeface="黑体" charset="0"/>
              </a:rPr>
              <a:t>类地址</a:t>
            </a:r>
          </a:p>
        </p:txBody>
      </p:sp>
      <p:sp>
        <p:nvSpPr>
          <p:cNvPr id="30" name="Line 30"/>
          <p:cNvSpPr>
            <a:spLocks noChangeShapeType="1"/>
          </p:cNvSpPr>
          <p:nvPr/>
        </p:nvSpPr>
        <p:spPr bwMode="auto">
          <a:xfrm>
            <a:off x="5214938" y="2284413"/>
            <a:ext cx="0" cy="4333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1" name="Rectangle 31"/>
          <p:cNvSpPr>
            <a:spLocks noChangeArrowheads="1"/>
          </p:cNvSpPr>
          <p:nvPr/>
        </p:nvSpPr>
        <p:spPr bwMode="auto">
          <a:xfrm>
            <a:off x="492125" y="358140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C </a:t>
            </a:r>
            <a:r>
              <a:rPr kumimoji="1" lang="zh-CN" altLang="en-US" sz="2000">
                <a:solidFill>
                  <a:srgbClr val="F64304"/>
                </a:solidFill>
                <a:ea typeface="黑体" charset="0"/>
                <a:cs typeface="黑体" charset="0"/>
              </a:rPr>
              <a:t>类地址</a:t>
            </a:r>
          </a:p>
        </p:txBody>
      </p:sp>
      <p:sp>
        <p:nvSpPr>
          <p:cNvPr id="32" name="Rectangle 32"/>
          <p:cNvSpPr>
            <a:spLocks noChangeArrowheads="1"/>
          </p:cNvSpPr>
          <p:nvPr/>
        </p:nvSpPr>
        <p:spPr bwMode="auto">
          <a:xfrm>
            <a:off x="2014538" y="3600450"/>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33" name="Rectangle 33"/>
          <p:cNvSpPr>
            <a:spLocks noChangeArrowheads="1"/>
          </p:cNvSpPr>
          <p:nvPr/>
        </p:nvSpPr>
        <p:spPr bwMode="auto">
          <a:xfrm>
            <a:off x="1627188" y="3592513"/>
            <a:ext cx="4857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4" name="Rectangle 34"/>
          <p:cNvSpPr>
            <a:spLocks noChangeArrowheads="1"/>
          </p:cNvSpPr>
          <p:nvPr/>
        </p:nvSpPr>
        <p:spPr bwMode="auto">
          <a:xfrm>
            <a:off x="1822450" y="3600450"/>
            <a:ext cx="4826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35" name="Line 35"/>
          <p:cNvSpPr>
            <a:spLocks noChangeShapeType="1"/>
          </p:cNvSpPr>
          <p:nvPr/>
        </p:nvSpPr>
        <p:spPr bwMode="auto">
          <a:xfrm>
            <a:off x="2371725" y="3570288"/>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6" name="Line 36"/>
          <p:cNvSpPr>
            <a:spLocks noChangeShapeType="1"/>
          </p:cNvSpPr>
          <p:nvPr/>
        </p:nvSpPr>
        <p:spPr bwMode="auto">
          <a:xfrm>
            <a:off x="7016750" y="3565525"/>
            <a:ext cx="0" cy="4413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3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38" name="Group 38"/>
          <p:cNvGrpSpPr>
            <a:grpSpLocks/>
          </p:cNvGrpSpPr>
          <p:nvPr/>
        </p:nvGrpSpPr>
        <p:grpSpPr bwMode="auto">
          <a:xfrm>
            <a:off x="7418388" y="4037013"/>
            <a:ext cx="1028700" cy="638175"/>
            <a:chOff x="2832" y="3024"/>
            <a:chExt cx="446" cy="378"/>
          </a:xfrm>
        </p:grpSpPr>
        <p:sp>
          <p:nvSpPr>
            <p:cNvPr id="39" name="Rectangle 39"/>
            <p:cNvSpPr>
              <a:spLocks noChangeArrowheads="1"/>
            </p:cNvSpPr>
            <p:nvPr/>
          </p:nvSpPr>
          <p:spPr bwMode="auto">
            <a:xfrm>
              <a:off x="2832" y="3072"/>
              <a:ext cx="426" cy="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0" name="Rectangle 40"/>
            <p:cNvSpPr>
              <a:spLocks noChangeArrowheads="1"/>
            </p:cNvSpPr>
            <p:nvPr/>
          </p:nvSpPr>
          <p:spPr bwMode="auto">
            <a:xfrm>
              <a:off x="2832" y="3024"/>
              <a:ext cx="446" cy="37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lnSpc>
                  <a:spcPct val="90000"/>
                </a:lnSpc>
                <a:defRPr/>
              </a:pPr>
              <a:r>
                <a:rPr kumimoji="1" lang="en-US" altLang="zh-CN" sz="2000">
                  <a:solidFill>
                    <a:srgbClr val="F64304"/>
                  </a:solidFill>
                  <a:ea typeface="黑体" charset="0"/>
                  <a:cs typeface="黑体" charset="0"/>
                </a:rPr>
                <a:t>host-id</a:t>
              </a:r>
            </a:p>
            <a:p>
              <a:pPr algn="ctr" defTabSz="762000" eaLnBrk="0" hangingPunct="0">
                <a:lnSpc>
                  <a:spcPct val="90000"/>
                </a:lnSpc>
                <a:defRPr/>
              </a:pPr>
              <a:r>
                <a:rPr kumimoji="1" lang="en-US" altLang="zh-CN" sz="2000">
                  <a:solidFill>
                    <a:srgbClr val="F64304"/>
                  </a:solidFill>
                  <a:ea typeface="黑体" charset="0"/>
                  <a:cs typeface="黑体" charset="0"/>
                </a:rPr>
                <a:t>8 </a:t>
              </a:r>
              <a:r>
                <a:rPr kumimoji="1" lang="zh-CN" altLang="en-US" sz="2000">
                  <a:solidFill>
                    <a:srgbClr val="F64304"/>
                  </a:solidFill>
                  <a:ea typeface="黑体" charset="0"/>
                  <a:cs typeface="黑体" charset="0"/>
                </a:rPr>
                <a:t>位</a:t>
              </a:r>
            </a:p>
          </p:txBody>
        </p:sp>
      </p:grpSp>
      <p:sp>
        <p:nvSpPr>
          <p:cNvPr id="41" name="Line 41"/>
          <p:cNvSpPr>
            <a:spLocks noChangeShapeType="1"/>
          </p:cNvSpPr>
          <p:nvPr/>
        </p:nvSpPr>
        <p:spPr bwMode="auto">
          <a:xfrm>
            <a:off x="1687513" y="4073525"/>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2" name="Line 42"/>
          <p:cNvSpPr>
            <a:spLocks noChangeShapeType="1"/>
          </p:cNvSpPr>
          <p:nvPr/>
        </p:nvSpPr>
        <p:spPr bwMode="auto">
          <a:xfrm>
            <a:off x="7021513" y="407670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3" name="Line 43"/>
          <p:cNvSpPr>
            <a:spLocks noChangeShapeType="1"/>
          </p:cNvSpPr>
          <p:nvPr/>
        </p:nvSpPr>
        <p:spPr bwMode="auto">
          <a:xfrm>
            <a:off x="8710613" y="4057650"/>
            <a:ext cx="0" cy="323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Rectangle 45"/>
          <p:cNvSpPr>
            <a:spLocks noChangeArrowheads="1"/>
          </p:cNvSpPr>
          <p:nvPr/>
        </p:nvSpPr>
        <p:spPr bwMode="auto">
          <a:xfrm>
            <a:off x="473075" y="49593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D </a:t>
            </a:r>
            <a:r>
              <a:rPr kumimoji="1" lang="zh-CN" altLang="en-US" sz="2000">
                <a:solidFill>
                  <a:srgbClr val="F64304"/>
                </a:solidFill>
                <a:ea typeface="黑体" charset="0"/>
                <a:cs typeface="黑体" charset="0"/>
              </a:rPr>
              <a:t>类地址</a:t>
            </a:r>
          </a:p>
        </p:txBody>
      </p:sp>
      <p:sp>
        <p:nvSpPr>
          <p:cNvPr id="46" name="Line 46"/>
          <p:cNvSpPr>
            <a:spLocks noChangeShapeType="1"/>
          </p:cNvSpPr>
          <p:nvPr/>
        </p:nvSpPr>
        <p:spPr bwMode="auto">
          <a:xfrm>
            <a:off x="2462213" y="495617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7" name="Rectangle 47"/>
          <p:cNvSpPr>
            <a:spLocks noChangeArrowheads="1"/>
          </p:cNvSpPr>
          <p:nvPr/>
        </p:nvSpPr>
        <p:spPr bwMode="auto">
          <a:xfrm>
            <a:off x="1617663" y="4946650"/>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0</a:t>
            </a:r>
          </a:p>
        </p:txBody>
      </p:sp>
      <p:sp>
        <p:nvSpPr>
          <p:cNvPr id="48" name="Rectangle 48"/>
          <p:cNvSpPr>
            <a:spLocks noChangeArrowheads="1"/>
          </p:cNvSpPr>
          <p:nvPr/>
        </p:nvSpPr>
        <p:spPr bwMode="auto">
          <a:xfrm>
            <a:off x="4449763" y="4976813"/>
            <a:ext cx="140652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solidFill>
                  <a:srgbClr val="F64304"/>
                </a:solidFill>
                <a:ea typeface="黑体" charset="0"/>
                <a:cs typeface="黑体" charset="0"/>
              </a:rPr>
              <a:t>多</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播</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地</a:t>
            </a:r>
            <a:r>
              <a:rPr kumimoji="1" lang="en-US" altLang="zh-CN" sz="2000">
                <a:solidFill>
                  <a:srgbClr val="F64304"/>
                </a:solidFill>
                <a:ea typeface="黑体" charset="0"/>
                <a:cs typeface="黑体" charset="0"/>
              </a:rPr>
              <a:t> </a:t>
            </a:r>
            <a:r>
              <a:rPr kumimoji="1" lang="zh-CN" altLang="en-US" sz="2000">
                <a:solidFill>
                  <a:srgbClr val="F64304"/>
                </a:solidFill>
                <a:ea typeface="黑体" charset="0"/>
                <a:cs typeface="黑体" charset="0"/>
              </a:rPr>
              <a:t>址</a:t>
            </a:r>
          </a:p>
        </p:txBody>
      </p:sp>
      <p:sp>
        <p:nvSpPr>
          <p:cNvPr id="4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0" name="Rectangle 50"/>
          <p:cNvSpPr>
            <a:spLocks noChangeArrowheads="1"/>
          </p:cNvSpPr>
          <p:nvPr/>
        </p:nvSpPr>
        <p:spPr bwMode="auto">
          <a:xfrm>
            <a:off x="509588" y="5924550"/>
            <a:ext cx="1182687"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E </a:t>
            </a:r>
            <a:r>
              <a:rPr kumimoji="1" lang="zh-CN" altLang="en-US" sz="2000">
                <a:solidFill>
                  <a:srgbClr val="F64304"/>
                </a:solidFill>
                <a:ea typeface="黑体" charset="0"/>
                <a:cs typeface="黑体" charset="0"/>
              </a:rPr>
              <a:t>类地址</a:t>
            </a:r>
          </a:p>
        </p:txBody>
      </p:sp>
      <p:sp>
        <p:nvSpPr>
          <p:cNvPr id="51" name="Rectangle 51"/>
          <p:cNvSpPr>
            <a:spLocks noChangeArrowheads="1"/>
          </p:cNvSpPr>
          <p:nvPr/>
        </p:nvSpPr>
        <p:spPr bwMode="auto">
          <a:xfrm>
            <a:off x="3905250" y="5935663"/>
            <a:ext cx="3076100"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dirty="0" smtClean="0">
                <a:solidFill>
                  <a:srgbClr val="F64304"/>
                </a:solidFill>
                <a:ea typeface="黑体" charset="0"/>
                <a:cs typeface="黑体" charset="0"/>
              </a:rPr>
              <a:t>用于</a:t>
            </a:r>
            <a:r>
              <a:rPr kumimoji="1" lang="en-US" altLang="zh-CN" sz="2000" dirty="0" smtClean="0">
                <a:solidFill>
                  <a:srgbClr val="F64304"/>
                </a:solidFill>
                <a:ea typeface="黑体" charset="0"/>
                <a:cs typeface="黑体" charset="0"/>
              </a:rPr>
              <a:t>internet</a:t>
            </a:r>
            <a:r>
              <a:rPr kumimoji="1" lang="zh-CN" altLang="en-US" sz="2000" dirty="0" smtClean="0">
                <a:solidFill>
                  <a:srgbClr val="F64304"/>
                </a:solidFill>
                <a:ea typeface="黑体" charset="0"/>
                <a:cs typeface="黑体" charset="0"/>
              </a:rPr>
              <a:t>的试验与开发</a:t>
            </a:r>
            <a:endParaRPr kumimoji="1" lang="zh-CN" altLang="en-US" sz="2000" dirty="0">
              <a:solidFill>
                <a:srgbClr val="F64304"/>
              </a:solidFill>
              <a:ea typeface="黑体" charset="0"/>
              <a:cs typeface="黑体" charset="0"/>
            </a:endParaRPr>
          </a:p>
        </p:txBody>
      </p:sp>
      <p:sp>
        <p:nvSpPr>
          <p:cNvPr id="52" name="Line 52"/>
          <p:cNvSpPr>
            <a:spLocks noChangeShapeType="1"/>
          </p:cNvSpPr>
          <p:nvPr/>
        </p:nvSpPr>
        <p:spPr bwMode="auto">
          <a:xfrm>
            <a:off x="2484438" y="5940425"/>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3" name="Rectangle 53"/>
          <p:cNvSpPr>
            <a:spLocks noChangeArrowheads="1"/>
          </p:cNvSpPr>
          <p:nvPr/>
        </p:nvSpPr>
        <p:spPr bwMode="auto">
          <a:xfrm>
            <a:off x="1617663" y="5921375"/>
            <a:ext cx="85090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r>
              <a:rPr kumimoji="1" lang="en-US" altLang="zh-CN" sz="1000">
                <a:solidFill>
                  <a:srgbClr val="F64304"/>
                </a:solidFill>
                <a:ea typeface="黑体" charset="0"/>
                <a:cs typeface="黑体" charset="0"/>
              </a:rPr>
              <a:t> </a:t>
            </a:r>
            <a:r>
              <a:rPr kumimoji="1" lang="en-US" altLang="zh-CN" sz="2000">
                <a:solidFill>
                  <a:srgbClr val="F64304"/>
                </a:solidFill>
                <a:ea typeface="黑体" charset="0"/>
                <a:cs typeface="黑体" charset="0"/>
              </a:rPr>
              <a:t>1</a:t>
            </a:r>
          </a:p>
        </p:txBody>
      </p:sp>
      <p:sp>
        <p:nvSpPr>
          <p:cNvPr id="54" name="Rectangle 54"/>
          <p:cNvSpPr>
            <a:spLocks noChangeArrowheads="1"/>
          </p:cNvSpPr>
          <p:nvPr/>
        </p:nvSpPr>
        <p:spPr bwMode="auto">
          <a:xfrm>
            <a:off x="1806575" y="2270125"/>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solidFill>
                  <a:srgbClr val="F64304"/>
                </a:solidFill>
                <a:ea typeface="黑体" charset="0"/>
                <a:cs typeface="黑体" charset="0"/>
              </a:rPr>
              <a:t>0</a:t>
            </a:r>
          </a:p>
        </p:txBody>
      </p:sp>
      <p:sp>
        <p:nvSpPr>
          <p:cNvPr id="55" name="Rectangle 55"/>
          <p:cNvSpPr>
            <a:spLocks noChangeArrowheads="1"/>
          </p:cNvSpPr>
          <p:nvPr/>
        </p:nvSpPr>
        <p:spPr bwMode="auto">
          <a:xfrm>
            <a:off x="1614488" y="2270125"/>
            <a:ext cx="4841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en-US" altLang="zh-CN" sz="2000">
                <a:solidFill>
                  <a:srgbClr val="F64304"/>
                </a:solidFill>
                <a:ea typeface="黑体" charset="0"/>
                <a:cs typeface="黑体" charset="0"/>
              </a:rPr>
              <a:t>1</a:t>
            </a:r>
          </a:p>
        </p:txBody>
      </p:sp>
      <p:sp>
        <p:nvSpPr>
          <p:cNvPr id="56" name="Line 56"/>
          <p:cNvSpPr>
            <a:spLocks noChangeShapeType="1"/>
          </p:cNvSpPr>
          <p:nvPr/>
        </p:nvSpPr>
        <p:spPr bwMode="auto">
          <a:xfrm>
            <a:off x="2165350" y="2266950"/>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57" name="AutoShape 58"/>
          <p:cNvSpPr>
            <a:spLocks noChangeArrowheads="1"/>
          </p:cNvSpPr>
          <p:nvPr/>
        </p:nvSpPr>
        <p:spPr bwMode="auto">
          <a:xfrm>
            <a:off x="1619250" y="2781300"/>
            <a:ext cx="6991350" cy="647700"/>
          </a:xfrm>
          <a:prstGeom prst="wedgeRoundRectCallout">
            <a:avLst>
              <a:gd name="adj1" fmla="val 43417"/>
              <a:gd name="adj2" fmla="val 476963"/>
              <a:gd name="adj3" fmla="val 16667"/>
            </a:avLst>
          </a:prstGeom>
          <a:solidFill>
            <a:srgbClr val="66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r>
              <a:rPr lang="en-US" altLang="zh-CN" sz="2800" b="0" dirty="0">
                <a:solidFill>
                  <a:srgbClr val="333399"/>
                </a:solidFill>
                <a:ea typeface="黑体" charset="0"/>
                <a:cs typeface="黑体" charset="0"/>
              </a:rPr>
              <a:t>E </a:t>
            </a:r>
            <a:r>
              <a:rPr lang="zh-CN" altLang="en-US" sz="2800" b="0" dirty="0">
                <a:solidFill>
                  <a:srgbClr val="333399"/>
                </a:solidFill>
                <a:ea typeface="黑体" charset="0"/>
                <a:cs typeface="黑体" charset="0"/>
              </a:rPr>
              <a:t>类地址</a:t>
            </a:r>
            <a:r>
              <a:rPr lang="zh-CN" altLang="en-US" sz="2800" b="0" dirty="0" smtClean="0">
                <a:solidFill>
                  <a:srgbClr val="333399"/>
                </a:solidFill>
                <a:ea typeface="黑体" charset="0"/>
                <a:cs typeface="黑体" charset="0"/>
              </a:rPr>
              <a:t>保留为</a:t>
            </a:r>
            <a:r>
              <a:rPr lang="en-US" altLang="zh-CN" sz="2800" b="0" dirty="0" smtClean="0">
                <a:solidFill>
                  <a:srgbClr val="333399"/>
                </a:solidFill>
                <a:ea typeface="黑体" charset="0"/>
                <a:cs typeface="黑体" charset="0"/>
              </a:rPr>
              <a:t>internet</a:t>
            </a:r>
            <a:r>
              <a:rPr lang="zh-CN" altLang="en-US" sz="2800" b="0" dirty="0" smtClean="0">
                <a:solidFill>
                  <a:srgbClr val="333399"/>
                </a:solidFill>
                <a:ea typeface="黑体" charset="0"/>
                <a:cs typeface="黑体" charset="0"/>
              </a:rPr>
              <a:t>的试验与开发</a:t>
            </a:r>
            <a:endParaRPr lang="en-US" altLang="zh-CN" sz="2800" b="0" dirty="0">
              <a:latin typeface="Tahoma" charset="0"/>
            </a:endParaRPr>
          </a:p>
        </p:txBody>
      </p:sp>
      <p:sp>
        <p:nvSpPr>
          <p:cNvPr id="58" name="文本框 5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14666034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28600"/>
            <a:ext cx="8229600" cy="1143000"/>
          </a:xfrm>
        </p:spPr>
        <p:txBody>
          <a:bodyPr/>
          <a:lstStyle/>
          <a:p>
            <a:pPr>
              <a:defRPr/>
            </a:pPr>
            <a:r>
              <a:rPr kumimoji="0" lang="zh-CN" altLang="en-US" sz="3600" b="1" dirty="0" smtClean="0">
                <a:solidFill>
                  <a:srgbClr val="000000"/>
                </a:solidFill>
              </a:rPr>
              <a:t>点分十进制记法</a:t>
            </a:r>
            <a:r>
              <a:rPr kumimoji="0" lang="en-US" altLang="zh-CN" sz="3600" b="1" dirty="0" smtClean="0">
                <a:solidFill>
                  <a:srgbClr val="000000"/>
                </a:solidFill>
              </a:rPr>
              <a:t> </a:t>
            </a:r>
          </a:p>
        </p:txBody>
      </p:sp>
      <p:grpSp>
        <p:nvGrpSpPr>
          <p:cNvPr id="5" name="Group 3"/>
          <p:cNvGrpSpPr>
            <a:grpSpLocks/>
          </p:cNvGrpSpPr>
          <p:nvPr/>
        </p:nvGrpSpPr>
        <p:grpSpPr bwMode="auto">
          <a:xfrm>
            <a:off x="733425" y="2060575"/>
            <a:ext cx="8091488" cy="735013"/>
            <a:chOff x="462" y="1298"/>
            <a:chExt cx="5097" cy="463"/>
          </a:xfrm>
        </p:grpSpPr>
        <p:sp>
          <p:nvSpPr>
            <p:cNvPr id="6" name="Rectangle 4"/>
            <p:cNvSpPr>
              <a:spLocks noChangeArrowheads="1"/>
            </p:cNvSpPr>
            <p:nvPr/>
          </p:nvSpPr>
          <p:spPr bwMode="auto">
            <a:xfrm>
              <a:off x="2502" y="1351"/>
              <a:ext cx="3057" cy="41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kumimoji="1" lang="en-US" altLang="zh-CN" sz="2000" b="0">
                  <a:solidFill>
                    <a:srgbClr val="333399"/>
                  </a:solidFill>
                  <a:ea typeface="黑体" charset="0"/>
                  <a:cs typeface="黑体" charset="0"/>
                </a:rPr>
                <a:t>10000000000010110000001100011111 </a:t>
              </a:r>
            </a:p>
          </p:txBody>
        </p:sp>
        <p:sp>
          <p:nvSpPr>
            <p:cNvPr id="7" name="Text Box 5"/>
            <p:cNvSpPr txBox="1">
              <a:spLocks noChangeArrowheads="1"/>
            </p:cNvSpPr>
            <p:nvPr/>
          </p:nvSpPr>
          <p:spPr bwMode="auto">
            <a:xfrm>
              <a:off x="462" y="1298"/>
              <a:ext cx="1659" cy="4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zh-CN" altLang="en-US" sz="2000" dirty="0">
                  <a:effectLst>
                    <a:outerShdw blurRad="38100" dist="38100" dir="2700000" algn="tl">
                      <a:srgbClr val="000000"/>
                    </a:outerShdw>
                  </a:effectLst>
                  <a:ea typeface="黑体" charset="0"/>
                  <a:cs typeface="黑体" charset="0"/>
                </a:rPr>
                <a:t>机器中存放的</a:t>
              </a:r>
              <a:r>
                <a:rPr kumimoji="1" lang="en-US" altLang="zh-CN" sz="2000" dirty="0">
                  <a:effectLst>
                    <a:outerShdw blurRad="38100" dist="38100" dir="2700000" algn="tl">
                      <a:srgbClr val="000000"/>
                    </a:outerShdw>
                  </a:effectLst>
                  <a:ea typeface="黑体" charset="0"/>
                  <a:cs typeface="黑体" charset="0"/>
                </a:rPr>
                <a:t> IP </a:t>
              </a:r>
              <a:r>
                <a:rPr kumimoji="1" lang="zh-CN" altLang="en-US" sz="2000" dirty="0">
                  <a:effectLst>
                    <a:outerShdw blurRad="38100" dist="38100" dir="2700000" algn="tl">
                      <a:srgbClr val="000000"/>
                    </a:outerShdw>
                  </a:effectLst>
                  <a:ea typeface="黑体" charset="0"/>
                  <a:cs typeface="黑体" charset="0"/>
                </a:rPr>
                <a:t>地址</a:t>
              </a:r>
              <a:endParaRPr kumimoji="1" lang="en-US" altLang="zh-CN" sz="2000" dirty="0">
                <a:effectLst>
                  <a:outerShdw blurRad="38100" dist="38100" dir="2700000" algn="tl">
                    <a:srgbClr val="000000"/>
                  </a:outerShdw>
                </a:effectLst>
                <a:ea typeface="黑体" charset="0"/>
                <a:cs typeface="黑体" charset="0"/>
              </a:endParaRPr>
            </a:p>
            <a:p>
              <a:pPr algn="ctr">
                <a:defRPr/>
              </a:pPr>
              <a:r>
                <a:rPr kumimoji="1" lang="zh-CN" altLang="en-US" sz="2000" dirty="0">
                  <a:effectLst>
                    <a:outerShdw blurRad="38100" dist="38100" dir="2700000" algn="tl">
                      <a:srgbClr val="000000"/>
                    </a:outerShdw>
                  </a:effectLst>
                  <a:ea typeface="黑体" charset="0"/>
                  <a:cs typeface="黑体" charset="0"/>
                </a:rPr>
                <a:t>是</a:t>
              </a:r>
              <a:r>
                <a:rPr kumimoji="1" lang="en-US" altLang="zh-CN" sz="2000" dirty="0">
                  <a:effectLst>
                    <a:outerShdw blurRad="38100" dist="38100" dir="2700000" algn="tl">
                      <a:srgbClr val="000000"/>
                    </a:outerShdw>
                  </a:effectLst>
                  <a:ea typeface="黑体" charset="0"/>
                  <a:cs typeface="黑体" charset="0"/>
                </a:rPr>
                <a:t> 32 </a:t>
              </a:r>
              <a:r>
                <a:rPr kumimoji="1" lang="zh-CN" altLang="en-US" sz="2000" dirty="0">
                  <a:effectLst>
                    <a:outerShdw blurRad="38100" dist="38100" dir="2700000" algn="tl">
                      <a:srgbClr val="000000"/>
                    </a:outerShdw>
                  </a:effectLst>
                  <a:ea typeface="黑体" charset="0"/>
                  <a:cs typeface="黑体" charset="0"/>
                </a:rPr>
                <a:t>位二进制代码</a:t>
              </a:r>
            </a:p>
          </p:txBody>
        </p:sp>
        <p:sp>
          <p:nvSpPr>
            <p:cNvPr id="8" name="Line 6"/>
            <p:cNvSpPr>
              <a:spLocks noChangeShapeType="1"/>
            </p:cNvSpPr>
            <p:nvPr/>
          </p:nvSpPr>
          <p:spPr bwMode="auto">
            <a:xfrm>
              <a:off x="2052" y="1557"/>
              <a:ext cx="368"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grpSp>
        <p:nvGrpSpPr>
          <p:cNvPr id="9" name="Group 7"/>
          <p:cNvGrpSpPr>
            <a:grpSpLocks/>
          </p:cNvGrpSpPr>
          <p:nvPr/>
        </p:nvGrpSpPr>
        <p:grpSpPr bwMode="auto">
          <a:xfrm>
            <a:off x="581025" y="2852738"/>
            <a:ext cx="8180389" cy="701675"/>
            <a:chOff x="366" y="1797"/>
            <a:chExt cx="5153" cy="442"/>
          </a:xfrm>
        </p:grpSpPr>
        <p:sp>
          <p:nvSpPr>
            <p:cNvPr id="10" name="Text Box 8"/>
            <p:cNvSpPr txBox="1">
              <a:spLocks noChangeArrowheads="1"/>
            </p:cNvSpPr>
            <p:nvPr/>
          </p:nvSpPr>
          <p:spPr bwMode="auto">
            <a:xfrm>
              <a:off x="2417" y="1910"/>
              <a:ext cx="310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dirty="0">
                  <a:effectLst>
                    <a:outerShdw blurRad="38100" dist="38100" dir="2700000" algn="tl">
                      <a:srgbClr val="000000"/>
                    </a:outerShdw>
                  </a:effectLst>
                  <a:ea typeface="黑体" charset="0"/>
                  <a:cs typeface="黑体" charset="0"/>
                </a:rPr>
                <a:t>10000000 </a:t>
              </a:r>
              <a:r>
                <a:rPr kumimoji="1" lang="zh-CN" altLang="en-US" sz="2000" dirty="0" smtClean="0">
                  <a:effectLst>
                    <a:outerShdw blurRad="38100" dist="38100" dir="2700000" algn="tl">
                      <a:srgbClr val="000000"/>
                    </a:outerShdw>
                  </a:effectLst>
                  <a:ea typeface="黑体" charset="0"/>
                  <a:cs typeface="黑体" charset="0"/>
                </a:rPr>
                <a:t>  </a:t>
              </a:r>
              <a:r>
                <a:rPr kumimoji="1" lang="en-US" altLang="zh-CN" sz="2000" dirty="0" smtClean="0">
                  <a:effectLst>
                    <a:outerShdw blurRad="38100" dist="38100" dir="2700000" algn="tl">
                      <a:srgbClr val="000000"/>
                    </a:outerShdw>
                  </a:effectLst>
                  <a:ea typeface="黑体" charset="0"/>
                  <a:cs typeface="黑体" charset="0"/>
                </a:rPr>
                <a:t>00001011 </a:t>
              </a:r>
              <a:r>
                <a:rPr kumimoji="1" lang="zh-CN" altLang="en-US" sz="2000" dirty="0" smtClean="0">
                  <a:effectLst>
                    <a:outerShdw blurRad="38100" dist="38100" dir="2700000" algn="tl">
                      <a:srgbClr val="000000"/>
                    </a:outerShdw>
                  </a:effectLst>
                  <a:ea typeface="黑体" charset="0"/>
                  <a:cs typeface="黑体" charset="0"/>
                </a:rPr>
                <a:t>   </a:t>
              </a:r>
              <a:r>
                <a:rPr kumimoji="1" lang="en-US" altLang="zh-CN" sz="2000" dirty="0" smtClean="0">
                  <a:effectLst>
                    <a:outerShdw blurRad="38100" dist="38100" dir="2700000" algn="tl">
                      <a:srgbClr val="000000"/>
                    </a:outerShdw>
                  </a:effectLst>
                  <a:ea typeface="黑体" charset="0"/>
                  <a:cs typeface="黑体" charset="0"/>
                </a:rPr>
                <a:t>00000011 </a:t>
              </a:r>
              <a:r>
                <a:rPr kumimoji="1" lang="zh-CN" altLang="en-US" sz="2000" dirty="0" smtClean="0">
                  <a:effectLst>
                    <a:outerShdw blurRad="38100" dist="38100" dir="2700000" algn="tl">
                      <a:srgbClr val="000000"/>
                    </a:outerShdw>
                  </a:effectLst>
                  <a:ea typeface="黑体" charset="0"/>
                  <a:cs typeface="黑体" charset="0"/>
                </a:rPr>
                <a:t>  </a:t>
              </a:r>
              <a:r>
                <a:rPr kumimoji="1" lang="en-US" altLang="zh-CN" sz="2000" dirty="0" smtClean="0">
                  <a:effectLst>
                    <a:outerShdw blurRad="38100" dist="38100" dir="2700000" algn="tl">
                      <a:srgbClr val="000000"/>
                    </a:outerShdw>
                  </a:effectLst>
                  <a:ea typeface="黑体" charset="0"/>
                  <a:cs typeface="黑体" charset="0"/>
                </a:rPr>
                <a:t>00011111 </a:t>
              </a:r>
              <a:endParaRPr kumimoji="1" lang="en-US" altLang="zh-CN" sz="2000" dirty="0">
                <a:effectLst>
                  <a:outerShdw blurRad="38100" dist="38100" dir="2700000" algn="tl">
                    <a:srgbClr val="000000"/>
                  </a:outerShdw>
                </a:effectLst>
                <a:ea typeface="黑体" charset="0"/>
                <a:cs typeface="黑体" charset="0"/>
              </a:endParaRPr>
            </a:p>
          </p:txBody>
        </p:sp>
        <p:sp>
          <p:nvSpPr>
            <p:cNvPr id="11" name="Text Box 9"/>
            <p:cNvSpPr txBox="1">
              <a:spLocks noChangeArrowheads="1"/>
            </p:cNvSpPr>
            <p:nvPr/>
          </p:nvSpPr>
          <p:spPr bwMode="auto">
            <a:xfrm>
              <a:off x="366" y="1797"/>
              <a:ext cx="1733"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zh-CN" altLang="en-US" sz="2000">
                  <a:effectLst>
                    <a:outerShdw blurRad="38100" dist="38100" dir="2700000" algn="tl">
                      <a:srgbClr val="000000"/>
                    </a:outerShdw>
                  </a:effectLst>
                  <a:ea typeface="黑体" charset="0"/>
                  <a:cs typeface="黑体" charset="0"/>
                </a:rPr>
                <a:t>每隔</a:t>
              </a:r>
              <a:r>
                <a:rPr kumimoji="1" lang="en-US" altLang="zh-CN" sz="2000">
                  <a:effectLst>
                    <a:outerShdw blurRad="38100" dist="38100" dir="2700000" algn="tl">
                      <a:srgbClr val="000000"/>
                    </a:outerShdw>
                  </a:effectLst>
                  <a:ea typeface="黑体" charset="0"/>
                  <a:cs typeface="黑体" charset="0"/>
                </a:rPr>
                <a:t> 8 </a:t>
              </a:r>
              <a:r>
                <a:rPr kumimoji="1" lang="zh-CN" altLang="en-US" sz="2000">
                  <a:effectLst>
                    <a:outerShdw blurRad="38100" dist="38100" dir="2700000" algn="tl">
                      <a:srgbClr val="000000"/>
                    </a:outerShdw>
                  </a:effectLst>
                  <a:ea typeface="黑体" charset="0"/>
                  <a:cs typeface="黑体" charset="0"/>
                </a:rPr>
                <a:t>位插入一个空格</a:t>
              </a:r>
              <a:endParaRPr kumimoji="1" lang="en-US" altLang="zh-CN" sz="2000">
                <a:effectLst>
                  <a:outerShdw blurRad="38100" dist="38100" dir="2700000" algn="tl">
                    <a:srgbClr val="000000"/>
                  </a:outerShdw>
                </a:effectLst>
                <a:ea typeface="黑体" charset="0"/>
                <a:cs typeface="黑体" charset="0"/>
              </a:endParaRPr>
            </a:p>
            <a:p>
              <a:pPr algn="ctr">
                <a:defRPr/>
              </a:pPr>
              <a:r>
                <a:rPr kumimoji="1" lang="zh-CN" altLang="en-US" sz="2000">
                  <a:effectLst>
                    <a:outerShdw blurRad="38100" dist="38100" dir="2700000" algn="tl">
                      <a:srgbClr val="000000"/>
                    </a:outerShdw>
                  </a:effectLst>
                  <a:ea typeface="黑体" charset="0"/>
                  <a:cs typeface="黑体" charset="0"/>
                </a:rPr>
                <a:t>能够提高可读性</a:t>
              </a:r>
            </a:p>
          </p:txBody>
        </p:sp>
        <p:sp>
          <p:nvSpPr>
            <p:cNvPr id="12" name="Line 10"/>
            <p:cNvSpPr>
              <a:spLocks noChangeShapeType="1"/>
            </p:cNvSpPr>
            <p:nvPr/>
          </p:nvSpPr>
          <p:spPr bwMode="auto">
            <a:xfrm>
              <a:off x="2052" y="2047"/>
              <a:ext cx="368"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sp>
        <p:nvSpPr>
          <p:cNvPr id="13" name="Text Box 11"/>
          <p:cNvSpPr txBox="1">
            <a:spLocks noChangeArrowheads="1"/>
          </p:cNvSpPr>
          <p:nvPr/>
        </p:nvSpPr>
        <p:spPr bwMode="auto">
          <a:xfrm>
            <a:off x="879475" y="4797425"/>
            <a:ext cx="246856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effectLst>
                  <a:outerShdw blurRad="38100" dist="38100" dir="2700000" algn="tl">
                    <a:srgbClr val="000000"/>
                  </a:outerShdw>
                </a:effectLst>
                <a:ea typeface="黑体" charset="0"/>
                <a:cs typeface="黑体" charset="0"/>
              </a:rPr>
              <a:t>采用点分十进制记法</a:t>
            </a:r>
            <a:endParaRPr kumimoji="1" lang="en-US" altLang="zh-CN" sz="2000">
              <a:effectLst>
                <a:outerShdw blurRad="38100" dist="38100" dir="2700000" algn="tl">
                  <a:srgbClr val="000000"/>
                </a:outerShdw>
              </a:effectLst>
              <a:ea typeface="黑体" charset="0"/>
              <a:cs typeface="黑体" charset="0"/>
            </a:endParaRPr>
          </a:p>
          <a:p>
            <a:pPr>
              <a:defRPr/>
            </a:pPr>
            <a:r>
              <a:rPr kumimoji="1" lang="zh-CN" altLang="en-US" sz="2000">
                <a:effectLst>
                  <a:outerShdw blurRad="38100" dist="38100" dir="2700000" algn="tl">
                    <a:srgbClr val="000000"/>
                  </a:outerShdw>
                </a:effectLst>
                <a:ea typeface="黑体" charset="0"/>
                <a:cs typeface="黑体" charset="0"/>
              </a:rPr>
              <a:t>则进一步提高可读性</a:t>
            </a:r>
          </a:p>
        </p:txBody>
      </p:sp>
      <p:sp>
        <p:nvSpPr>
          <p:cNvPr id="14" name="Text Box 12"/>
          <p:cNvSpPr txBox="1">
            <a:spLocks noChangeArrowheads="1"/>
          </p:cNvSpPr>
          <p:nvPr/>
        </p:nvSpPr>
        <p:spPr bwMode="auto">
          <a:xfrm>
            <a:off x="5522913" y="4967288"/>
            <a:ext cx="1603375" cy="406400"/>
          </a:xfrm>
          <a:prstGeom prst="rect">
            <a:avLst/>
          </a:prstGeom>
          <a:noFill/>
          <a:ln w="9525">
            <a:solidFill>
              <a:srgbClr val="3333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effectLst>
                  <a:outerShdw blurRad="38100" dist="38100" dir="2700000" algn="tl">
                    <a:srgbClr val="000000"/>
                  </a:outerShdw>
                </a:effectLst>
                <a:ea typeface="黑体" charset="0"/>
                <a:cs typeface="黑体" charset="0"/>
              </a:rPr>
              <a:t>128.11.3.31 </a:t>
            </a:r>
          </a:p>
        </p:txBody>
      </p:sp>
      <p:sp>
        <p:nvSpPr>
          <p:cNvPr id="15" name="AutoShape 13"/>
          <p:cNvSpPr>
            <a:spLocks/>
          </p:cNvSpPr>
          <p:nvPr/>
        </p:nvSpPr>
        <p:spPr bwMode="auto">
          <a:xfrm rot="16200000">
            <a:off x="4366419" y="3007519"/>
            <a:ext cx="258762" cy="1016000"/>
          </a:xfrm>
          <a:prstGeom prst="leftBrace">
            <a:avLst>
              <a:gd name="adj1" fmla="val 32720"/>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AutoShape 14"/>
          <p:cNvSpPr>
            <a:spLocks/>
          </p:cNvSpPr>
          <p:nvPr/>
        </p:nvSpPr>
        <p:spPr bwMode="auto">
          <a:xfrm rot="16200000">
            <a:off x="5514182" y="3020219"/>
            <a:ext cx="258762" cy="990600"/>
          </a:xfrm>
          <a:prstGeom prst="leftBrace">
            <a:avLst>
              <a:gd name="adj1" fmla="val 31902"/>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AutoShape 15"/>
          <p:cNvSpPr>
            <a:spLocks/>
          </p:cNvSpPr>
          <p:nvPr/>
        </p:nvSpPr>
        <p:spPr bwMode="auto">
          <a:xfrm rot="16200000">
            <a:off x="6788150" y="3024188"/>
            <a:ext cx="258763" cy="1068387"/>
          </a:xfrm>
          <a:prstGeom prst="leftBrace">
            <a:avLst>
              <a:gd name="adj1" fmla="val 34407"/>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 name="AutoShape 16"/>
          <p:cNvSpPr>
            <a:spLocks/>
          </p:cNvSpPr>
          <p:nvPr/>
        </p:nvSpPr>
        <p:spPr bwMode="auto">
          <a:xfrm rot="16200000">
            <a:off x="7929563" y="2981325"/>
            <a:ext cx="258762" cy="1068388"/>
          </a:xfrm>
          <a:prstGeom prst="leftBrace">
            <a:avLst>
              <a:gd name="adj1" fmla="val 34407"/>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 name="Text Box 17"/>
          <p:cNvSpPr txBox="1">
            <a:spLocks noChangeArrowheads="1"/>
          </p:cNvSpPr>
          <p:nvPr/>
        </p:nvSpPr>
        <p:spPr bwMode="auto">
          <a:xfrm>
            <a:off x="4210050" y="3824288"/>
            <a:ext cx="401120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dirty="0">
                <a:effectLst>
                  <a:outerShdw blurRad="38100" dist="38100" dir="2700000" algn="tl">
                    <a:srgbClr val="000000"/>
                  </a:outerShdw>
                </a:effectLst>
                <a:ea typeface="黑体" charset="0"/>
                <a:cs typeface="黑体" charset="0"/>
              </a:rPr>
              <a:t>128 </a:t>
            </a:r>
            <a:r>
              <a:rPr kumimoji="1" lang="en-US" altLang="zh-CN" sz="1000" dirty="0">
                <a:effectLst>
                  <a:outerShdw blurRad="38100" dist="38100" dir="2700000" algn="tl">
                    <a:srgbClr val="000000"/>
                  </a:outerShdw>
                </a:effectLst>
                <a:ea typeface="黑体" charset="0"/>
                <a:cs typeface="黑体" charset="0"/>
              </a:rPr>
              <a:t>      </a:t>
            </a:r>
            <a:r>
              <a:rPr kumimoji="1" lang="en-US" altLang="zh-CN" sz="2000" dirty="0">
                <a:effectLst>
                  <a:outerShdw blurRad="38100" dist="38100" dir="2700000" algn="tl">
                    <a:srgbClr val="000000"/>
                  </a:outerShdw>
                </a:effectLst>
                <a:ea typeface="黑体" charset="0"/>
                <a:cs typeface="黑体" charset="0"/>
              </a:rPr>
              <a:t>    </a:t>
            </a:r>
            <a:r>
              <a:rPr kumimoji="1" lang="en-US" altLang="zh-CN" sz="2000" dirty="0" smtClean="0">
                <a:effectLst>
                  <a:outerShdw blurRad="38100" dist="38100" dir="2700000" algn="tl">
                    <a:srgbClr val="000000"/>
                  </a:outerShdw>
                </a:effectLst>
                <a:ea typeface="黑体" charset="0"/>
                <a:cs typeface="黑体" charset="0"/>
              </a:rPr>
              <a:t>    </a:t>
            </a:r>
            <a:r>
              <a:rPr kumimoji="1" lang="en-US" altLang="zh-CN" sz="2000" dirty="0">
                <a:effectLst>
                  <a:outerShdw blurRad="38100" dist="38100" dir="2700000" algn="tl">
                    <a:srgbClr val="000000"/>
                  </a:outerShdw>
                </a:effectLst>
                <a:ea typeface="黑体" charset="0"/>
                <a:cs typeface="黑体" charset="0"/>
              </a:rPr>
              <a:t>11           </a:t>
            </a:r>
            <a:r>
              <a:rPr kumimoji="1" lang="zh-CN" altLang="en-US" sz="2000" dirty="0" smtClean="0">
                <a:effectLst>
                  <a:outerShdw blurRad="38100" dist="38100" dir="2700000" algn="tl">
                    <a:srgbClr val="000000"/>
                  </a:outerShdw>
                </a:effectLst>
                <a:ea typeface="黑体" charset="0"/>
                <a:cs typeface="黑体" charset="0"/>
              </a:rPr>
              <a:t> </a:t>
            </a:r>
            <a:r>
              <a:rPr kumimoji="1" lang="en-US" altLang="zh-CN" sz="2000" dirty="0" smtClean="0">
                <a:effectLst>
                  <a:outerShdw blurRad="38100" dist="38100" dir="2700000" algn="tl">
                    <a:srgbClr val="000000"/>
                  </a:outerShdw>
                </a:effectLst>
                <a:ea typeface="黑体" charset="0"/>
                <a:cs typeface="黑体" charset="0"/>
              </a:rPr>
              <a:t>     </a:t>
            </a:r>
            <a:r>
              <a:rPr kumimoji="1" lang="en-US" altLang="zh-CN" sz="2000" dirty="0">
                <a:effectLst>
                  <a:outerShdw blurRad="38100" dist="38100" dir="2700000" algn="tl">
                    <a:srgbClr val="000000"/>
                  </a:outerShdw>
                </a:effectLst>
                <a:ea typeface="黑体" charset="0"/>
                <a:cs typeface="黑体" charset="0"/>
              </a:rPr>
              <a:t>3             31 </a:t>
            </a:r>
          </a:p>
        </p:txBody>
      </p:sp>
      <p:grpSp>
        <p:nvGrpSpPr>
          <p:cNvPr id="20" name="Group 18"/>
          <p:cNvGrpSpPr>
            <a:grpSpLocks/>
          </p:cNvGrpSpPr>
          <p:nvPr/>
        </p:nvGrpSpPr>
        <p:grpSpPr bwMode="auto">
          <a:xfrm>
            <a:off x="4500563" y="4143375"/>
            <a:ext cx="3522662" cy="828675"/>
            <a:chOff x="2835" y="2610"/>
            <a:chExt cx="2219" cy="522"/>
          </a:xfrm>
        </p:grpSpPr>
        <p:sp>
          <p:nvSpPr>
            <p:cNvPr id="21" name="Line 19"/>
            <p:cNvSpPr>
              <a:spLocks noChangeShapeType="1"/>
            </p:cNvSpPr>
            <p:nvPr/>
          </p:nvSpPr>
          <p:spPr bwMode="auto">
            <a:xfrm>
              <a:off x="2835" y="2659"/>
              <a:ext cx="845" cy="47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2" name="Line 20"/>
            <p:cNvSpPr>
              <a:spLocks noChangeShapeType="1"/>
            </p:cNvSpPr>
            <p:nvPr/>
          </p:nvSpPr>
          <p:spPr bwMode="auto">
            <a:xfrm flipH="1">
              <a:off x="4316" y="2623"/>
              <a:ext cx="738" cy="49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3" name="Line 21"/>
            <p:cNvSpPr>
              <a:spLocks noChangeShapeType="1"/>
            </p:cNvSpPr>
            <p:nvPr/>
          </p:nvSpPr>
          <p:spPr bwMode="auto">
            <a:xfrm>
              <a:off x="3560" y="2614"/>
              <a:ext cx="382" cy="50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4" name="Line 22"/>
            <p:cNvSpPr>
              <a:spLocks noChangeShapeType="1"/>
            </p:cNvSpPr>
            <p:nvPr/>
          </p:nvSpPr>
          <p:spPr bwMode="auto">
            <a:xfrm flipH="1">
              <a:off x="4117" y="2610"/>
              <a:ext cx="257" cy="515"/>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sp>
        <p:nvSpPr>
          <p:cNvPr id="25" name="Text Box 23"/>
          <p:cNvSpPr txBox="1">
            <a:spLocks noChangeArrowheads="1"/>
          </p:cNvSpPr>
          <p:nvPr/>
        </p:nvSpPr>
        <p:spPr bwMode="auto">
          <a:xfrm>
            <a:off x="809625" y="3644900"/>
            <a:ext cx="249713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zh-CN" altLang="en-US" sz="2000">
                <a:effectLst>
                  <a:outerShdw blurRad="38100" dist="38100" dir="2700000" algn="tl">
                    <a:srgbClr val="000000"/>
                  </a:outerShdw>
                </a:effectLst>
                <a:ea typeface="黑体" charset="0"/>
                <a:cs typeface="黑体" charset="0"/>
              </a:rPr>
              <a:t>将每</a:t>
            </a:r>
            <a:r>
              <a:rPr kumimoji="1" lang="en-US" altLang="zh-CN" sz="2000">
                <a:effectLst>
                  <a:outerShdw blurRad="38100" dist="38100" dir="2700000" algn="tl">
                    <a:srgbClr val="000000"/>
                  </a:outerShdw>
                </a:effectLst>
                <a:ea typeface="黑体" charset="0"/>
                <a:cs typeface="黑体" charset="0"/>
              </a:rPr>
              <a:t> 8 </a:t>
            </a:r>
            <a:r>
              <a:rPr kumimoji="1" lang="zh-CN" altLang="en-US" sz="2000">
                <a:effectLst>
                  <a:outerShdw blurRad="38100" dist="38100" dir="2700000" algn="tl">
                    <a:srgbClr val="000000"/>
                  </a:outerShdw>
                </a:effectLst>
                <a:ea typeface="黑体" charset="0"/>
                <a:cs typeface="黑体" charset="0"/>
              </a:rPr>
              <a:t>位的二进制数</a:t>
            </a:r>
            <a:endParaRPr kumimoji="1" lang="en-US" altLang="zh-CN" sz="2000">
              <a:effectLst>
                <a:outerShdw blurRad="38100" dist="38100" dir="2700000" algn="tl">
                  <a:srgbClr val="000000"/>
                </a:outerShdw>
              </a:effectLst>
              <a:ea typeface="黑体" charset="0"/>
              <a:cs typeface="黑体" charset="0"/>
            </a:endParaRPr>
          </a:p>
          <a:p>
            <a:pPr algn="ctr">
              <a:defRPr/>
            </a:pPr>
            <a:r>
              <a:rPr kumimoji="1" lang="zh-CN" altLang="en-US" sz="2000">
                <a:effectLst>
                  <a:outerShdw blurRad="38100" dist="38100" dir="2700000" algn="tl">
                    <a:srgbClr val="000000"/>
                  </a:outerShdw>
                </a:effectLst>
                <a:ea typeface="黑体" charset="0"/>
                <a:cs typeface="黑体" charset="0"/>
              </a:rPr>
              <a:t>转换为十进制数</a:t>
            </a:r>
          </a:p>
        </p:txBody>
      </p:sp>
      <p:sp>
        <p:nvSpPr>
          <p:cNvPr id="26" name="Line 24"/>
          <p:cNvSpPr>
            <a:spLocks noChangeShapeType="1"/>
          </p:cNvSpPr>
          <p:nvPr/>
        </p:nvSpPr>
        <p:spPr bwMode="auto">
          <a:xfrm flipV="1">
            <a:off x="3257550" y="4019550"/>
            <a:ext cx="890588"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7" name="Line 25"/>
          <p:cNvSpPr>
            <a:spLocks noChangeShapeType="1"/>
          </p:cNvSpPr>
          <p:nvPr/>
        </p:nvSpPr>
        <p:spPr bwMode="auto">
          <a:xfrm>
            <a:off x="3292475" y="5186363"/>
            <a:ext cx="1973263" cy="0"/>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28" name="文本框 27"/>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38732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par>
                                <p:cTn id="31" presetID="22" presetClass="entr" presetSubtype="8"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17" grpId="0" animBg="1"/>
      <p:bldP spid="18" grpId="0" animBg="1"/>
      <p:bldP spid="19"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69623" y="1833417"/>
            <a:ext cx="2056764" cy="354965"/>
          </a:xfrm>
          <a:prstGeom prst="rect">
            <a:avLst/>
          </a:prstGeom>
        </p:spPr>
        <p:txBody>
          <a:bodyPr vert="horz" wrap="square" lIns="0" tIns="0" rIns="0" bIns="0" rtlCol="0">
            <a:noAutofit/>
          </a:bodyPr>
          <a:lstStyle/>
          <a:p>
            <a:pPr marL="12700">
              <a:lnSpc>
                <a:spcPct val="100000"/>
              </a:lnSpc>
            </a:pPr>
            <a:r>
              <a:rPr sz="2250" b="1" spc="-135" dirty="0" smtClean="0">
                <a:latin typeface="Times New Roman"/>
                <a:cs typeface="Times New Roman"/>
              </a:rPr>
              <a:t>I</a:t>
            </a:r>
            <a:r>
              <a:rPr sz="2250" b="1" spc="-195" dirty="0" smtClean="0">
                <a:latin typeface="Times New Roman"/>
                <a:cs typeface="Times New Roman"/>
              </a:rPr>
              <a:t>P</a:t>
            </a:r>
            <a:r>
              <a:rPr sz="2250" b="1" spc="-100" dirty="0" smtClean="0">
                <a:latin typeface="Times New Roman"/>
                <a:cs typeface="Times New Roman"/>
              </a:rPr>
              <a:t> </a:t>
            </a:r>
            <a:r>
              <a:rPr sz="2250" spc="-300" dirty="0" smtClean="0">
                <a:latin typeface="黑体"/>
                <a:cs typeface="黑体"/>
              </a:rPr>
              <a:t>地</a:t>
            </a:r>
            <a:r>
              <a:rPr sz="2250" spc="-315" dirty="0" smtClean="0">
                <a:latin typeface="黑体"/>
                <a:cs typeface="黑体"/>
              </a:rPr>
              <a:t>址</a:t>
            </a:r>
            <a:r>
              <a:rPr sz="2250" spc="-325" dirty="0" smtClean="0">
                <a:latin typeface="黑体"/>
                <a:cs typeface="黑体"/>
              </a:rPr>
              <a:t>的</a:t>
            </a:r>
            <a:r>
              <a:rPr sz="2250" spc="-315" dirty="0" smtClean="0">
                <a:latin typeface="黑体"/>
                <a:cs typeface="黑体"/>
              </a:rPr>
              <a:t>使</a:t>
            </a:r>
            <a:r>
              <a:rPr sz="2250" spc="-325" dirty="0" smtClean="0">
                <a:latin typeface="黑体"/>
                <a:cs typeface="黑体"/>
              </a:rPr>
              <a:t>用</a:t>
            </a:r>
            <a:r>
              <a:rPr sz="2250" spc="-315" dirty="0" smtClean="0">
                <a:latin typeface="黑体"/>
                <a:cs typeface="黑体"/>
              </a:rPr>
              <a:t>范围</a:t>
            </a:r>
            <a:endParaRPr sz="2250">
              <a:latin typeface="黑体"/>
              <a:cs typeface="黑体"/>
            </a:endParaRPr>
          </a:p>
        </p:txBody>
      </p:sp>
      <p:sp>
        <p:nvSpPr>
          <p:cNvPr id="4" name="object 4"/>
          <p:cNvSpPr txBox="1"/>
          <p:nvPr/>
        </p:nvSpPr>
        <p:spPr>
          <a:xfrm>
            <a:off x="1410716" y="5055361"/>
            <a:ext cx="6134100" cy="375920"/>
          </a:xfrm>
          <a:prstGeom prst="rect">
            <a:avLst/>
          </a:prstGeom>
        </p:spPr>
        <p:txBody>
          <a:bodyPr vert="horz" wrap="square" lIns="0" tIns="0" rIns="0" bIns="0" rtlCol="0">
            <a:noAutofit/>
          </a:bodyPr>
          <a:lstStyle/>
          <a:p>
            <a:pPr marL="12700">
              <a:lnSpc>
                <a:spcPct val="100000"/>
              </a:lnSpc>
            </a:pPr>
            <a:r>
              <a:rPr sz="2400" spc="10" dirty="0" smtClean="0">
                <a:latin typeface="宋体"/>
                <a:cs typeface="宋体"/>
              </a:rPr>
              <a:t>问：</a:t>
            </a:r>
            <a:r>
              <a:rPr lang="zh-CN" altLang="en-US" sz="2400" spc="10" dirty="0" smtClean="0">
                <a:latin typeface="宋体"/>
                <a:cs typeface="宋体"/>
              </a:rPr>
              <a:t>海大</a:t>
            </a:r>
            <a:r>
              <a:rPr sz="2400" spc="10" dirty="0" smtClean="0">
                <a:latin typeface="宋体"/>
                <a:cs typeface="宋体"/>
              </a:rPr>
              <a:t>校园网的</a:t>
            </a:r>
            <a:r>
              <a:rPr sz="2400" b="1" spc="-10" dirty="0" smtClean="0">
                <a:latin typeface="Arial"/>
                <a:cs typeface="Arial"/>
              </a:rPr>
              <a:t>I</a:t>
            </a:r>
            <a:r>
              <a:rPr sz="2400" b="1" spc="-25" dirty="0" smtClean="0">
                <a:latin typeface="Arial"/>
                <a:cs typeface="Arial"/>
              </a:rPr>
              <a:t>P</a:t>
            </a:r>
            <a:r>
              <a:rPr sz="2400" spc="10" dirty="0" smtClean="0">
                <a:latin typeface="宋体"/>
                <a:cs typeface="宋体"/>
              </a:rPr>
              <a:t>地址属于什么网络类别？</a:t>
            </a:r>
            <a:endParaRPr lang="en-US" sz="2400" spc="10" dirty="0" smtClean="0">
              <a:latin typeface="宋体"/>
              <a:cs typeface="宋体"/>
            </a:endParaRPr>
          </a:p>
          <a:p>
            <a:pPr marL="12700">
              <a:lnSpc>
                <a:spcPct val="100000"/>
              </a:lnSpc>
            </a:pPr>
            <a:endParaRPr sz="2400" dirty="0">
              <a:latin typeface="宋体"/>
              <a:cs typeface="宋体"/>
            </a:endParaRPr>
          </a:p>
        </p:txBody>
      </p:sp>
      <p:graphicFrame>
        <p:nvGraphicFramePr>
          <p:cNvPr id="3" name="object 3"/>
          <p:cNvGraphicFramePr>
            <a:graphicFrameLocks noGrp="1"/>
          </p:cNvGraphicFramePr>
          <p:nvPr>
            <p:extLst/>
          </p:nvPr>
        </p:nvGraphicFramePr>
        <p:xfrm>
          <a:off x="276702" y="2267267"/>
          <a:ext cx="8521498" cy="2530076"/>
        </p:xfrm>
        <a:graphic>
          <a:graphicData uri="http://schemas.openxmlformats.org/drawingml/2006/table">
            <a:tbl>
              <a:tblPr firstRow="1" bandRow="1">
                <a:tableStyleId>{2D5ABB26-0587-4C30-8999-92F81FD0307C}</a:tableStyleId>
              </a:tblPr>
              <a:tblGrid>
                <a:gridCol w="1397398"/>
                <a:gridCol w="1721994"/>
                <a:gridCol w="1643195"/>
                <a:gridCol w="1722158"/>
                <a:gridCol w="2036753"/>
              </a:tblGrid>
              <a:tr h="763886">
                <a:tc>
                  <a:txBody>
                    <a:bodyPr/>
                    <a:lstStyle/>
                    <a:p>
                      <a:pPr marL="215900">
                        <a:lnSpc>
                          <a:spcPct val="100000"/>
                        </a:lnSpc>
                      </a:pPr>
                      <a:r>
                        <a:rPr sz="2250" spc="-10" dirty="0" smtClean="0">
                          <a:latin typeface="宋体"/>
                          <a:cs typeface="宋体"/>
                        </a:rPr>
                        <a:t>网络类别</a:t>
                      </a:r>
                      <a:endParaRPr sz="2250">
                        <a:latin typeface="宋体"/>
                        <a:cs typeface="宋体"/>
                      </a:endParaRPr>
                    </a:p>
                  </a:txBody>
                  <a:tcPr marL="0" marR="0" marT="0" marB="0">
                    <a:lnR w="14384">
                      <a:solidFill>
                        <a:srgbClr val="000000"/>
                      </a:solidFill>
                      <a:prstDash val="solid"/>
                    </a:lnR>
                    <a:lnT w="24915">
                      <a:solidFill>
                        <a:srgbClr val="000000"/>
                      </a:solidFill>
                      <a:prstDash val="solid"/>
                    </a:lnT>
                    <a:lnB w="16524">
                      <a:solidFill>
                        <a:srgbClr val="000000"/>
                      </a:solidFill>
                      <a:prstDash val="solid"/>
                    </a:lnB>
                  </a:tcPr>
                </a:tc>
                <a:tc>
                  <a:txBody>
                    <a:bodyPr/>
                    <a:lstStyle/>
                    <a:p>
                      <a:pPr marL="238125">
                        <a:lnSpc>
                          <a:spcPct val="100000"/>
                        </a:lnSpc>
                      </a:pPr>
                      <a:r>
                        <a:rPr sz="2250" spc="-10" dirty="0" smtClean="0">
                          <a:latin typeface="宋体"/>
                          <a:cs typeface="宋体"/>
                        </a:rPr>
                        <a:t>最大网络数</a:t>
                      </a:r>
                      <a:endParaRPr sz="2250">
                        <a:latin typeface="宋体"/>
                        <a:cs typeface="宋体"/>
                      </a:endParaRPr>
                    </a:p>
                  </a:txBody>
                  <a:tcPr marL="0" marR="0" marT="0" marB="0">
                    <a:lnL w="14384">
                      <a:solidFill>
                        <a:srgbClr val="000000"/>
                      </a:solidFill>
                      <a:prstDash val="solid"/>
                    </a:lnL>
                    <a:lnR w="14384">
                      <a:solidFill>
                        <a:srgbClr val="000000"/>
                      </a:solidFill>
                      <a:prstDash val="solid"/>
                    </a:lnR>
                    <a:lnT w="24915">
                      <a:solidFill>
                        <a:srgbClr val="000000"/>
                      </a:solidFill>
                      <a:prstDash val="solid"/>
                    </a:lnT>
                    <a:lnB w="16524">
                      <a:solidFill>
                        <a:srgbClr val="000000"/>
                      </a:solidFill>
                      <a:prstDash val="solid"/>
                    </a:lnB>
                  </a:tcPr>
                </a:tc>
                <a:tc>
                  <a:txBody>
                    <a:bodyPr/>
                    <a:lstStyle/>
                    <a:p>
                      <a:pPr marL="320675" marR="199390" indent="-121920">
                        <a:lnSpc>
                          <a:spcPct val="109200"/>
                        </a:lnSpc>
                      </a:pPr>
                      <a:r>
                        <a:rPr sz="2250" spc="-10" dirty="0" smtClean="0">
                          <a:latin typeface="宋体"/>
                          <a:cs typeface="宋体"/>
                        </a:rPr>
                        <a:t>第一个可用 的网络号</a:t>
                      </a:r>
                      <a:endParaRPr sz="2250">
                        <a:latin typeface="宋体"/>
                        <a:cs typeface="宋体"/>
                      </a:endParaRPr>
                    </a:p>
                  </a:txBody>
                  <a:tcPr marL="0" marR="0" marT="0" marB="0">
                    <a:lnL w="14384">
                      <a:solidFill>
                        <a:srgbClr val="000000"/>
                      </a:solidFill>
                      <a:prstDash val="solid"/>
                    </a:lnL>
                    <a:lnR w="14384">
                      <a:solidFill>
                        <a:srgbClr val="000000"/>
                      </a:solidFill>
                      <a:prstDash val="solid"/>
                    </a:lnR>
                    <a:lnT w="24915">
                      <a:solidFill>
                        <a:srgbClr val="000000"/>
                      </a:solidFill>
                      <a:prstDash val="solid"/>
                    </a:lnT>
                    <a:lnB w="16524">
                      <a:solidFill>
                        <a:srgbClr val="000000"/>
                      </a:solidFill>
                      <a:prstDash val="solid"/>
                    </a:lnB>
                  </a:tcPr>
                </a:tc>
                <a:tc>
                  <a:txBody>
                    <a:bodyPr/>
                    <a:lstStyle/>
                    <a:p>
                      <a:pPr marL="238125" marR="239395">
                        <a:lnSpc>
                          <a:spcPct val="109200"/>
                        </a:lnSpc>
                      </a:pPr>
                      <a:r>
                        <a:rPr sz="2250" spc="-10" dirty="0" smtClean="0">
                          <a:latin typeface="宋体"/>
                          <a:cs typeface="宋体"/>
                        </a:rPr>
                        <a:t>最后一个可 用的网络号</a:t>
                      </a:r>
                      <a:endParaRPr sz="2250">
                        <a:latin typeface="宋体"/>
                        <a:cs typeface="宋体"/>
                      </a:endParaRPr>
                    </a:p>
                  </a:txBody>
                  <a:tcPr marL="0" marR="0" marT="0" marB="0">
                    <a:lnL w="14384">
                      <a:solidFill>
                        <a:srgbClr val="000000"/>
                      </a:solidFill>
                      <a:prstDash val="solid"/>
                    </a:lnL>
                    <a:lnR w="14384">
                      <a:solidFill>
                        <a:srgbClr val="000000"/>
                      </a:solidFill>
                      <a:prstDash val="solid"/>
                    </a:lnR>
                    <a:lnT w="24915">
                      <a:solidFill>
                        <a:srgbClr val="000000"/>
                      </a:solidFill>
                      <a:prstDash val="solid"/>
                    </a:lnT>
                    <a:lnB w="16524">
                      <a:solidFill>
                        <a:srgbClr val="000000"/>
                      </a:solidFill>
                      <a:prstDash val="solid"/>
                    </a:lnB>
                  </a:tcPr>
                </a:tc>
                <a:tc>
                  <a:txBody>
                    <a:bodyPr/>
                    <a:lstStyle/>
                    <a:p>
                      <a:pPr marL="516890" marR="156845" indent="-370840">
                        <a:lnSpc>
                          <a:spcPct val="109200"/>
                        </a:lnSpc>
                      </a:pPr>
                      <a:r>
                        <a:rPr sz="2250" dirty="0" smtClean="0">
                          <a:latin typeface="宋体"/>
                          <a:cs typeface="宋体"/>
                        </a:rPr>
                        <a:t>每</a:t>
                      </a:r>
                      <a:r>
                        <a:rPr sz="2250" spc="-10" dirty="0" smtClean="0">
                          <a:latin typeface="宋体"/>
                          <a:cs typeface="宋体"/>
                        </a:rPr>
                        <a:t>个</a:t>
                      </a:r>
                      <a:r>
                        <a:rPr sz="2250" spc="0" dirty="0" smtClean="0">
                          <a:latin typeface="宋体"/>
                          <a:cs typeface="宋体"/>
                        </a:rPr>
                        <a:t>网</a:t>
                      </a:r>
                      <a:r>
                        <a:rPr sz="2250" spc="-10" dirty="0" smtClean="0">
                          <a:latin typeface="宋体"/>
                          <a:cs typeface="宋体"/>
                        </a:rPr>
                        <a:t>络</a:t>
                      </a:r>
                      <a:r>
                        <a:rPr sz="2250" spc="0" dirty="0" smtClean="0">
                          <a:latin typeface="宋体"/>
                          <a:cs typeface="宋体"/>
                        </a:rPr>
                        <a:t>中</a:t>
                      </a:r>
                      <a:r>
                        <a:rPr sz="2250" spc="10" dirty="0" smtClean="0">
                          <a:latin typeface="宋体"/>
                          <a:cs typeface="宋体"/>
                        </a:rPr>
                        <a:t>的</a:t>
                      </a:r>
                      <a:r>
                        <a:rPr sz="2250" spc="0" dirty="0" smtClean="0">
                          <a:latin typeface="宋体"/>
                          <a:cs typeface="宋体"/>
                        </a:rPr>
                        <a:t>最 </a:t>
                      </a:r>
                      <a:r>
                        <a:rPr sz="2250" spc="-10" dirty="0" smtClean="0">
                          <a:latin typeface="宋体"/>
                          <a:cs typeface="宋体"/>
                        </a:rPr>
                        <a:t>大主机数</a:t>
                      </a:r>
                      <a:endParaRPr sz="2250">
                        <a:latin typeface="宋体"/>
                        <a:cs typeface="宋体"/>
                      </a:endParaRPr>
                    </a:p>
                  </a:txBody>
                  <a:tcPr marL="0" marR="0" marT="0" marB="0">
                    <a:lnL w="14384">
                      <a:solidFill>
                        <a:srgbClr val="000000"/>
                      </a:solidFill>
                      <a:prstDash val="solid"/>
                    </a:lnL>
                    <a:lnT w="24915">
                      <a:solidFill>
                        <a:srgbClr val="000000"/>
                      </a:solidFill>
                      <a:prstDash val="solid"/>
                    </a:lnT>
                    <a:lnB w="16524">
                      <a:solidFill>
                        <a:srgbClr val="000000"/>
                      </a:solidFill>
                      <a:prstDash val="solid"/>
                    </a:lnB>
                  </a:tcPr>
                </a:tc>
              </a:tr>
              <a:tr h="469849">
                <a:tc>
                  <a:txBody>
                    <a:bodyPr/>
                    <a:lstStyle/>
                    <a:p>
                      <a:pPr marL="26670" algn="ctr">
                        <a:lnSpc>
                          <a:spcPct val="100000"/>
                        </a:lnSpc>
                      </a:pPr>
                      <a:r>
                        <a:rPr sz="2250" b="1" dirty="0" smtClean="0">
                          <a:latin typeface="Times New Roman"/>
                          <a:cs typeface="Times New Roman"/>
                        </a:rPr>
                        <a:t>A</a:t>
                      </a:r>
                      <a:endParaRPr sz="2250">
                        <a:latin typeface="Times New Roman"/>
                        <a:cs typeface="Times New Roman"/>
                      </a:endParaRPr>
                    </a:p>
                  </a:txBody>
                  <a:tcPr marL="0" marR="0" marT="0" marB="0">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L="267970">
                        <a:lnSpc>
                          <a:spcPct val="100000"/>
                        </a:lnSpc>
                      </a:pPr>
                      <a:r>
                        <a:rPr sz="2250" b="1" spc="10" dirty="0" smtClean="0">
                          <a:latin typeface="Times New Roman"/>
                          <a:cs typeface="Times New Roman"/>
                        </a:rPr>
                        <a:t>12</a:t>
                      </a:r>
                      <a:r>
                        <a:rPr sz="2250" b="1" spc="0" dirty="0" smtClean="0">
                          <a:latin typeface="Times New Roman"/>
                          <a:cs typeface="Times New Roman"/>
                        </a:rPr>
                        <a:t>6</a:t>
                      </a:r>
                      <a:r>
                        <a:rPr sz="2250" b="1" spc="-90" dirty="0" smtClean="0">
                          <a:latin typeface="Times New Roman"/>
                          <a:cs typeface="Times New Roman"/>
                        </a:rPr>
                        <a:t> </a:t>
                      </a:r>
                      <a:r>
                        <a:rPr sz="2250" b="1" spc="-5" dirty="0" smtClean="0">
                          <a:latin typeface="Times New Roman"/>
                          <a:cs typeface="Times New Roman"/>
                        </a:rPr>
                        <a:t>(</a:t>
                      </a:r>
                      <a:r>
                        <a:rPr sz="2250" b="1" spc="10" dirty="0" smtClean="0">
                          <a:latin typeface="Times New Roman"/>
                          <a:cs typeface="Times New Roman"/>
                        </a:rPr>
                        <a:t>2</a:t>
                      </a:r>
                      <a:r>
                        <a:rPr sz="2250" b="1" spc="0" baseline="37037" dirty="0" smtClean="0">
                          <a:latin typeface="Times New Roman"/>
                          <a:cs typeface="Times New Roman"/>
                        </a:rPr>
                        <a:t>7</a:t>
                      </a:r>
                      <a:r>
                        <a:rPr sz="2250" b="1" spc="127" baseline="37037" dirty="0" smtClean="0">
                          <a:latin typeface="Times New Roman"/>
                          <a:cs typeface="Times New Roman"/>
                        </a:rPr>
                        <a:t> </a:t>
                      </a:r>
                      <a:r>
                        <a:rPr sz="2250" b="1" spc="0" dirty="0" smtClean="0">
                          <a:latin typeface="Times New Roman"/>
                          <a:cs typeface="Times New Roman"/>
                        </a:rPr>
                        <a:t>–</a:t>
                      </a:r>
                      <a:r>
                        <a:rPr sz="2250" b="1" spc="-85" dirty="0" smtClean="0">
                          <a:latin typeface="Times New Roman"/>
                          <a:cs typeface="Times New Roman"/>
                        </a:rPr>
                        <a:t> </a:t>
                      </a:r>
                      <a:r>
                        <a:rPr sz="2250" b="1" spc="10" dirty="0" smtClean="0">
                          <a:latin typeface="Times New Roman"/>
                          <a:cs typeface="Times New Roman"/>
                        </a:rPr>
                        <a:t>2)</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R="5080" algn="ctr">
                        <a:lnSpc>
                          <a:spcPct val="100000"/>
                        </a:lnSpc>
                      </a:pPr>
                      <a:r>
                        <a:rPr sz="2250" b="1" dirty="0" smtClean="0">
                          <a:latin typeface="Times New Roman"/>
                          <a:cs typeface="Times New Roman"/>
                        </a:rPr>
                        <a:t>1</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L="1905" algn="ctr">
                        <a:lnSpc>
                          <a:spcPct val="100000"/>
                        </a:lnSpc>
                      </a:pPr>
                      <a:r>
                        <a:rPr sz="2250" b="1" spc="10" dirty="0" smtClean="0">
                          <a:latin typeface="Times New Roman"/>
                          <a:cs typeface="Times New Roman"/>
                        </a:rPr>
                        <a:t>126</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L="516890">
                        <a:lnSpc>
                          <a:spcPct val="100000"/>
                        </a:lnSpc>
                      </a:pPr>
                      <a:r>
                        <a:rPr sz="2250" b="1" spc="5" dirty="0" smtClean="0">
                          <a:latin typeface="Times New Roman"/>
                          <a:cs typeface="Times New Roman"/>
                        </a:rPr>
                        <a:t>16</a:t>
                      </a:r>
                      <a:r>
                        <a:rPr sz="2250" b="1" spc="-20" dirty="0" smtClean="0">
                          <a:latin typeface="Times New Roman"/>
                          <a:cs typeface="Times New Roman"/>
                        </a:rPr>
                        <a:t>7</a:t>
                      </a:r>
                      <a:r>
                        <a:rPr sz="2250" b="1" spc="5" dirty="0" smtClean="0">
                          <a:latin typeface="Times New Roman"/>
                          <a:cs typeface="Times New Roman"/>
                        </a:rPr>
                        <a:t>7</a:t>
                      </a:r>
                      <a:r>
                        <a:rPr sz="2250" b="1" spc="-20" dirty="0" smtClean="0">
                          <a:latin typeface="Times New Roman"/>
                          <a:cs typeface="Times New Roman"/>
                        </a:rPr>
                        <a:t>7</a:t>
                      </a:r>
                      <a:r>
                        <a:rPr sz="2250" b="1" spc="5" dirty="0" smtClean="0">
                          <a:latin typeface="Times New Roman"/>
                          <a:cs typeface="Times New Roman"/>
                        </a:rPr>
                        <a:t>2</a:t>
                      </a:r>
                      <a:r>
                        <a:rPr sz="2250" b="1" spc="-20" dirty="0" smtClean="0">
                          <a:latin typeface="Times New Roman"/>
                          <a:cs typeface="Times New Roman"/>
                        </a:rPr>
                        <a:t>1</a:t>
                      </a:r>
                      <a:r>
                        <a:rPr sz="2250" b="1" spc="0" dirty="0" smtClean="0">
                          <a:latin typeface="Times New Roman"/>
                          <a:cs typeface="Times New Roman"/>
                        </a:rPr>
                        <a:t>4</a:t>
                      </a:r>
                      <a:endParaRPr sz="2250">
                        <a:latin typeface="Times New Roman"/>
                        <a:cs typeface="Times New Roman"/>
                      </a:endParaRPr>
                    </a:p>
                  </a:txBody>
                  <a:tcPr marL="0" marR="0" marT="0" marB="0">
                    <a:lnL w="14384">
                      <a:solidFill>
                        <a:srgbClr val="000000"/>
                      </a:solidFill>
                      <a:prstDash val="solid"/>
                    </a:lnL>
                    <a:lnT w="16524">
                      <a:solidFill>
                        <a:srgbClr val="000000"/>
                      </a:solidFill>
                      <a:prstDash val="solid"/>
                    </a:lnT>
                    <a:lnB w="16524">
                      <a:solidFill>
                        <a:srgbClr val="000000"/>
                      </a:solidFill>
                      <a:prstDash val="solid"/>
                    </a:lnB>
                  </a:tcPr>
                </a:tc>
              </a:tr>
              <a:tr h="466035">
                <a:tc>
                  <a:txBody>
                    <a:bodyPr/>
                    <a:lstStyle/>
                    <a:p>
                      <a:pPr marL="26670" algn="ctr">
                        <a:lnSpc>
                          <a:spcPct val="100000"/>
                        </a:lnSpc>
                      </a:pPr>
                      <a:r>
                        <a:rPr sz="2250" b="1" dirty="0" smtClean="0">
                          <a:latin typeface="Times New Roman"/>
                          <a:cs typeface="Times New Roman"/>
                        </a:rPr>
                        <a:t>B</a:t>
                      </a:r>
                      <a:endParaRPr sz="2250">
                        <a:latin typeface="Times New Roman"/>
                        <a:cs typeface="Times New Roman"/>
                      </a:endParaRPr>
                    </a:p>
                  </a:txBody>
                  <a:tcPr marL="0" marR="0" marT="0" marB="0">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L="287655">
                        <a:lnSpc>
                          <a:spcPct val="100000"/>
                        </a:lnSpc>
                      </a:pPr>
                      <a:r>
                        <a:rPr sz="2250" b="1" spc="5" dirty="0" smtClean="0">
                          <a:latin typeface="Times New Roman"/>
                          <a:cs typeface="Times New Roman"/>
                        </a:rPr>
                        <a:t>16</a:t>
                      </a:r>
                      <a:r>
                        <a:rPr sz="2250" b="1" spc="-20" dirty="0" smtClean="0">
                          <a:latin typeface="Times New Roman"/>
                          <a:cs typeface="Times New Roman"/>
                        </a:rPr>
                        <a:t>3</a:t>
                      </a:r>
                      <a:r>
                        <a:rPr sz="2250" b="1" spc="15" dirty="0" smtClean="0">
                          <a:latin typeface="Times New Roman"/>
                          <a:cs typeface="Times New Roman"/>
                        </a:rPr>
                        <a:t>8</a:t>
                      </a:r>
                      <a:r>
                        <a:rPr sz="2250" b="1" spc="0" dirty="0" smtClean="0">
                          <a:latin typeface="Times New Roman"/>
                          <a:cs typeface="Times New Roman"/>
                        </a:rPr>
                        <a:t>4</a:t>
                      </a:r>
                      <a:r>
                        <a:rPr sz="2250" b="1" spc="-95" dirty="0" smtClean="0">
                          <a:latin typeface="Times New Roman"/>
                          <a:cs typeface="Times New Roman"/>
                        </a:rPr>
                        <a:t> </a:t>
                      </a:r>
                      <a:r>
                        <a:rPr sz="2250" b="1" spc="0" dirty="0" smtClean="0">
                          <a:latin typeface="Times New Roman"/>
                          <a:cs typeface="Times New Roman"/>
                        </a:rPr>
                        <a:t>(</a:t>
                      </a:r>
                      <a:r>
                        <a:rPr sz="2250" b="1" spc="15" dirty="0" smtClean="0">
                          <a:latin typeface="Times New Roman"/>
                          <a:cs typeface="Times New Roman"/>
                        </a:rPr>
                        <a:t>2</a:t>
                      </a:r>
                      <a:r>
                        <a:rPr sz="2250" b="1" spc="0" baseline="37037" dirty="0" smtClean="0">
                          <a:latin typeface="Times New Roman"/>
                          <a:cs typeface="Times New Roman"/>
                        </a:rPr>
                        <a:t>14</a:t>
                      </a:r>
                      <a:r>
                        <a:rPr sz="2250" b="1" spc="0" dirty="0" smtClean="0">
                          <a:latin typeface="Times New Roman"/>
                          <a:cs typeface="Times New Roman"/>
                        </a:rPr>
                        <a:t>)</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L="536575">
                        <a:lnSpc>
                          <a:spcPct val="100000"/>
                        </a:lnSpc>
                      </a:pPr>
                      <a:r>
                        <a:rPr sz="2250" b="1" spc="5" dirty="0" smtClean="0">
                          <a:latin typeface="Times New Roman"/>
                          <a:cs typeface="Times New Roman"/>
                        </a:rPr>
                        <a:t>12</a:t>
                      </a:r>
                      <a:r>
                        <a:rPr sz="2250" b="1" spc="-20" dirty="0" smtClean="0">
                          <a:latin typeface="Times New Roman"/>
                          <a:cs typeface="Times New Roman"/>
                        </a:rPr>
                        <a:t>8</a:t>
                      </a:r>
                      <a:r>
                        <a:rPr sz="2250" b="1" spc="10" dirty="0" smtClean="0">
                          <a:latin typeface="Times New Roman"/>
                          <a:cs typeface="Times New Roman"/>
                        </a:rPr>
                        <a:t>.</a:t>
                      </a:r>
                      <a:r>
                        <a:rPr sz="2250" b="1" spc="0" dirty="0" smtClean="0">
                          <a:latin typeface="Times New Roman"/>
                          <a:cs typeface="Times New Roman"/>
                        </a:rPr>
                        <a:t>0</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L="451484">
                        <a:lnSpc>
                          <a:spcPct val="100000"/>
                        </a:lnSpc>
                      </a:pPr>
                      <a:r>
                        <a:rPr sz="2250" b="1" spc="5" dirty="0" smtClean="0">
                          <a:latin typeface="Times New Roman"/>
                          <a:cs typeface="Times New Roman"/>
                        </a:rPr>
                        <a:t>19</a:t>
                      </a:r>
                      <a:r>
                        <a:rPr sz="2250" b="1" spc="-20" dirty="0" smtClean="0">
                          <a:latin typeface="Times New Roman"/>
                          <a:cs typeface="Times New Roman"/>
                        </a:rPr>
                        <a:t>1</a:t>
                      </a:r>
                      <a:r>
                        <a:rPr sz="2250" b="1" spc="0" dirty="0" smtClean="0">
                          <a:latin typeface="Times New Roman"/>
                          <a:cs typeface="Times New Roman"/>
                        </a:rPr>
                        <a:t>.</a:t>
                      </a:r>
                      <a:r>
                        <a:rPr sz="2250" b="1" spc="-10" dirty="0" smtClean="0">
                          <a:latin typeface="Times New Roman"/>
                          <a:cs typeface="Times New Roman"/>
                        </a:rPr>
                        <a:t>2</a:t>
                      </a:r>
                      <a:r>
                        <a:rPr sz="2250" b="1" spc="10" dirty="0" smtClean="0">
                          <a:latin typeface="Times New Roman"/>
                          <a:cs typeface="Times New Roman"/>
                        </a:rPr>
                        <a:t>5</a:t>
                      </a:r>
                      <a:r>
                        <a:rPr sz="2250" b="1" spc="0" dirty="0" smtClean="0">
                          <a:latin typeface="Times New Roman"/>
                          <a:cs typeface="Times New Roman"/>
                        </a:rPr>
                        <a:t>5</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16524">
                      <a:solidFill>
                        <a:srgbClr val="000000"/>
                      </a:solidFill>
                      <a:prstDash val="solid"/>
                    </a:lnB>
                  </a:tcPr>
                </a:tc>
                <a:tc>
                  <a:txBody>
                    <a:bodyPr/>
                    <a:lstStyle/>
                    <a:p>
                      <a:pPr marR="9525" algn="ctr">
                        <a:lnSpc>
                          <a:spcPct val="100000"/>
                        </a:lnSpc>
                      </a:pPr>
                      <a:r>
                        <a:rPr sz="2250" b="1" spc="5" dirty="0" smtClean="0">
                          <a:latin typeface="Times New Roman"/>
                          <a:cs typeface="Times New Roman"/>
                        </a:rPr>
                        <a:t>65</a:t>
                      </a:r>
                      <a:r>
                        <a:rPr sz="2250" b="1" spc="-20" dirty="0" smtClean="0">
                          <a:latin typeface="Times New Roman"/>
                          <a:cs typeface="Times New Roman"/>
                        </a:rPr>
                        <a:t>5</a:t>
                      </a:r>
                      <a:r>
                        <a:rPr sz="2250" b="1" spc="5" dirty="0" smtClean="0">
                          <a:latin typeface="Times New Roman"/>
                          <a:cs typeface="Times New Roman"/>
                        </a:rPr>
                        <a:t>3</a:t>
                      </a:r>
                      <a:r>
                        <a:rPr sz="2250" b="1" spc="0" dirty="0" smtClean="0">
                          <a:latin typeface="Times New Roman"/>
                          <a:cs typeface="Times New Roman"/>
                        </a:rPr>
                        <a:t>4</a:t>
                      </a:r>
                      <a:endParaRPr sz="2250">
                        <a:latin typeface="Times New Roman"/>
                        <a:cs typeface="Times New Roman"/>
                      </a:endParaRPr>
                    </a:p>
                  </a:txBody>
                  <a:tcPr marL="0" marR="0" marT="0" marB="0">
                    <a:lnL w="14384">
                      <a:solidFill>
                        <a:srgbClr val="000000"/>
                      </a:solidFill>
                      <a:prstDash val="solid"/>
                    </a:lnL>
                    <a:lnT w="16524">
                      <a:solidFill>
                        <a:srgbClr val="000000"/>
                      </a:solidFill>
                      <a:prstDash val="solid"/>
                    </a:lnT>
                    <a:lnB w="16524">
                      <a:solidFill>
                        <a:srgbClr val="000000"/>
                      </a:solidFill>
                      <a:prstDash val="solid"/>
                    </a:lnB>
                  </a:tcPr>
                </a:tc>
              </a:tr>
              <a:tr h="472909">
                <a:tc>
                  <a:txBody>
                    <a:bodyPr/>
                    <a:lstStyle/>
                    <a:p>
                      <a:pPr marL="26670" algn="ctr">
                        <a:lnSpc>
                          <a:spcPct val="100000"/>
                        </a:lnSpc>
                      </a:pPr>
                      <a:r>
                        <a:rPr sz="2250" b="1" dirty="0" smtClean="0">
                          <a:latin typeface="Times New Roman"/>
                          <a:cs typeface="Times New Roman"/>
                        </a:rPr>
                        <a:t>C</a:t>
                      </a:r>
                      <a:endParaRPr sz="2250">
                        <a:latin typeface="Times New Roman"/>
                        <a:cs typeface="Times New Roman"/>
                      </a:endParaRPr>
                    </a:p>
                  </a:txBody>
                  <a:tcPr marL="0" marR="0" marT="0" marB="0">
                    <a:lnR w="14384">
                      <a:solidFill>
                        <a:srgbClr val="000000"/>
                      </a:solidFill>
                      <a:prstDash val="solid"/>
                    </a:lnR>
                    <a:lnT w="16524">
                      <a:solidFill>
                        <a:srgbClr val="000000"/>
                      </a:solidFill>
                      <a:prstDash val="solid"/>
                    </a:lnT>
                    <a:lnB w="24152">
                      <a:solidFill>
                        <a:srgbClr val="000000"/>
                      </a:solidFill>
                      <a:prstDash val="solid"/>
                    </a:lnB>
                  </a:tcPr>
                </a:tc>
                <a:tc>
                  <a:txBody>
                    <a:bodyPr/>
                    <a:lstStyle/>
                    <a:p>
                      <a:pPr marL="166370">
                        <a:lnSpc>
                          <a:spcPct val="100000"/>
                        </a:lnSpc>
                      </a:pPr>
                      <a:r>
                        <a:rPr sz="2000" b="1" spc="5" dirty="0" smtClean="0">
                          <a:latin typeface="Times New Roman"/>
                          <a:cs typeface="Times New Roman"/>
                        </a:rPr>
                        <a:t>20</a:t>
                      </a:r>
                      <a:r>
                        <a:rPr sz="2000" b="1" spc="-20" dirty="0" smtClean="0">
                          <a:latin typeface="Times New Roman"/>
                          <a:cs typeface="Times New Roman"/>
                        </a:rPr>
                        <a:t>9</a:t>
                      </a:r>
                      <a:r>
                        <a:rPr sz="2000" b="1" spc="5" dirty="0" smtClean="0">
                          <a:latin typeface="Times New Roman"/>
                          <a:cs typeface="Times New Roman"/>
                        </a:rPr>
                        <a:t>7</a:t>
                      </a:r>
                      <a:r>
                        <a:rPr sz="2000" b="1" spc="-20" dirty="0" smtClean="0">
                          <a:latin typeface="Times New Roman"/>
                          <a:cs typeface="Times New Roman"/>
                        </a:rPr>
                        <a:t>1</a:t>
                      </a:r>
                      <a:r>
                        <a:rPr sz="2000" b="1" spc="15" dirty="0" smtClean="0">
                          <a:latin typeface="Times New Roman"/>
                          <a:cs typeface="Times New Roman"/>
                        </a:rPr>
                        <a:t>5</a:t>
                      </a:r>
                      <a:r>
                        <a:rPr sz="2000" b="1" spc="0" dirty="0" smtClean="0">
                          <a:latin typeface="Times New Roman"/>
                          <a:cs typeface="Times New Roman"/>
                        </a:rPr>
                        <a:t>2</a:t>
                      </a:r>
                      <a:r>
                        <a:rPr sz="2000" b="1" spc="-95" dirty="0" smtClean="0">
                          <a:latin typeface="Times New Roman"/>
                          <a:cs typeface="Times New Roman"/>
                        </a:rPr>
                        <a:t> </a:t>
                      </a:r>
                      <a:r>
                        <a:rPr sz="2000" b="1" spc="0" dirty="0" smtClean="0">
                          <a:latin typeface="Times New Roman"/>
                          <a:cs typeface="Times New Roman"/>
                        </a:rPr>
                        <a:t>(</a:t>
                      </a:r>
                      <a:r>
                        <a:rPr sz="2000" b="1" spc="15" dirty="0" smtClean="0">
                          <a:latin typeface="Times New Roman"/>
                          <a:cs typeface="Times New Roman"/>
                        </a:rPr>
                        <a:t>2</a:t>
                      </a:r>
                      <a:r>
                        <a:rPr sz="2000" b="1" spc="0" baseline="37037" dirty="0" smtClean="0">
                          <a:latin typeface="Times New Roman"/>
                          <a:cs typeface="Times New Roman"/>
                        </a:rPr>
                        <a:t>21</a:t>
                      </a:r>
                      <a:r>
                        <a:rPr sz="2000" b="1" spc="0" dirty="0" smtClean="0">
                          <a:latin typeface="Times New Roman"/>
                          <a:cs typeface="Times New Roman"/>
                        </a:rPr>
                        <a:t>)</a:t>
                      </a:r>
                      <a:endParaRPr sz="2000" dirty="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24152">
                      <a:solidFill>
                        <a:srgbClr val="000000"/>
                      </a:solidFill>
                      <a:prstDash val="solid"/>
                    </a:lnB>
                  </a:tcPr>
                </a:tc>
                <a:tc>
                  <a:txBody>
                    <a:bodyPr/>
                    <a:lstStyle/>
                    <a:p>
                      <a:pPr marL="445134">
                        <a:lnSpc>
                          <a:spcPct val="100000"/>
                        </a:lnSpc>
                      </a:pPr>
                      <a:r>
                        <a:rPr sz="2250" b="1" spc="5" dirty="0" smtClean="0">
                          <a:latin typeface="Times New Roman"/>
                          <a:cs typeface="Times New Roman"/>
                        </a:rPr>
                        <a:t>19</a:t>
                      </a:r>
                      <a:r>
                        <a:rPr sz="2250" b="1" spc="-20" dirty="0" smtClean="0">
                          <a:latin typeface="Times New Roman"/>
                          <a:cs typeface="Times New Roman"/>
                        </a:rPr>
                        <a:t>2</a:t>
                      </a:r>
                      <a:r>
                        <a:rPr sz="2250" b="1" spc="0" dirty="0" smtClean="0">
                          <a:latin typeface="Times New Roman"/>
                          <a:cs typeface="Times New Roman"/>
                        </a:rPr>
                        <a:t>.</a:t>
                      </a:r>
                      <a:r>
                        <a:rPr sz="2250" b="1" spc="10" dirty="0" smtClean="0">
                          <a:latin typeface="Times New Roman"/>
                          <a:cs typeface="Times New Roman"/>
                        </a:rPr>
                        <a:t>0</a:t>
                      </a:r>
                      <a:r>
                        <a:rPr sz="2250" b="1" spc="-15" dirty="0" smtClean="0">
                          <a:latin typeface="Times New Roman"/>
                          <a:cs typeface="Times New Roman"/>
                        </a:rPr>
                        <a:t>.</a:t>
                      </a:r>
                      <a:r>
                        <a:rPr sz="2250" b="1" spc="0" dirty="0" smtClean="0">
                          <a:latin typeface="Times New Roman"/>
                          <a:cs typeface="Times New Roman"/>
                        </a:rPr>
                        <a:t>0</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24152">
                      <a:solidFill>
                        <a:srgbClr val="000000"/>
                      </a:solidFill>
                      <a:prstDash val="solid"/>
                    </a:lnB>
                  </a:tcPr>
                </a:tc>
                <a:tc>
                  <a:txBody>
                    <a:bodyPr/>
                    <a:lstStyle/>
                    <a:p>
                      <a:pPr marL="238125">
                        <a:lnSpc>
                          <a:spcPct val="100000"/>
                        </a:lnSpc>
                      </a:pPr>
                      <a:r>
                        <a:rPr sz="2250" b="1" spc="5" dirty="0" smtClean="0">
                          <a:latin typeface="Times New Roman"/>
                          <a:cs typeface="Times New Roman"/>
                        </a:rPr>
                        <a:t>22</a:t>
                      </a:r>
                      <a:r>
                        <a:rPr sz="2250" b="1" spc="-20" dirty="0" smtClean="0">
                          <a:latin typeface="Times New Roman"/>
                          <a:cs typeface="Times New Roman"/>
                        </a:rPr>
                        <a:t>3</a:t>
                      </a:r>
                      <a:r>
                        <a:rPr sz="2250" b="1" spc="0" dirty="0" smtClean="0">
                          <a:latin typeface="Times New Roman"/>
                          <a:cs typeface="Times New Roman"/>
                        </a:rPr>
                        <a:t>.</a:t>
                      </a:r>
                      <a:r>
                        <a:rPr sz="2250" b="1" spc="-10" dirty="0" smtClean="0">
                          <a:latin typeface="Times New Roman"/>
                          <a:cs typeface="Times New Roman"/>
                        </a:rPr>
                        <a:t>2</a:t>
                      </a:r>
                      <a:r>
                        <a:rPr sz="2250" b="1" spc="5" dirty="0" smtClean="0">
                          <a:latin typeface="Times New Roman"/>
                          <a:cs typeface="Times New Roman"/>
                        </a:rPr>
                        <a:t>55</a:t>
                      </a:r>
                      <a:r>
                        <a:rPr sz="2250" b="1" spc="-25" dirty="0" smtClean="0">
                          <a:latin typeface="Times New Roman"/>
                          <a:cs typeface="Times New Roman"/>
                        </a:rPr>
                        <a:t>.</a:t>
                      </a:r>
                      <a:r>
                        <a:rPr sz="2250" b="1" spc="5" dirty="0" smtClean="0">
                          <a:latin typeface="Times New Roman"/>
                          <a:cs typeface="Times New Roman"/>
                        </a:rPr>
                        <a:t>2</a:t>
                      </a:r>
                      <a:r>
                        <a:rPr sz="2250" b="1" spc="0" dirty="0" smtClean="0">
                          <a:latin typeface="Times New Roman"/>
                          <a:cs typeface="Times New Roman"/>
                        </a:rPr>
                        <a:t>55</a:t>
                      </a:r>
                      <a:endParaRPr sz="2250">
                        <a:latin typeface="Times New Roman"/>
                        <a:cs typeface="Times New Roman"/>
                      </a:endParaRPr>
                    </a:p>
                  </a:txBody>
                  <a:tcPr marL="0" marR="0" marT="0" marB="0">
                    <a:lnL w="14384">
                      <a:solidFill>
                        <a:srgbClr val="000000"/>
                      </a:solidFill>
                      <a:prstDash val="solid"/>
                    </a:lnL>
                    <a:lnR w="14384">
                      <a:solidFill>
                        <a:srgbClr val="000000"/>
                      </a:solidFill>
                      <a:prstDash val="solid"/>
                    </a:lnR>
                    <a:lnT w="16524">
                      <a:solidFill>
                        <a:srgbClr val="000000"/>
                      </a:solidFill>
                      <a:prstDash val="solid"/>
                    </a:lnT>
                    <a:lnB w="24152">
                      <a:solidFill>
                        <a:srgbClr val="000000"/>
                      </a:solidFill>
                      <a:prstDash val="solid"/>
                    </a:lnB>
                  </a:tcPr>
                </a:tc>
                <a:tc>
                  <a:txBody>
                    <a:bodyPr/>
                    <a:lstStyle/>
                    <a:p>
                      <a:pPr marR="4445" algn="ctr">
                        <a:lnSpc>
                          <a:spcPct val="100000"/>
                        </a:lnSpc>
                      </a:pPr>
                      <a:r>
                        <a:rPr sz="2250" b="1" spc="10" dirty="0" smtClean="0">
                          <a:latin typeface="Times New Roman"/>
                          <a:cs typeface="Times New Roman"/>
                        </a:rPr>
                        <a:t>254</a:t>
                      </a:r>
                      <a:endParaRPr sz="2250" dirty="0">
                        <a:latin typeface="Times New Roman"/>
                        <a:cs typeface="Times New Roman"/>
                      </a:endParaRPr>
                    </a:p>
                  </a:txBody>
                  <a:tcPr marL="0" marR="0" marT="0" marB="0">
                    <a:lnL w="14384">
                      <a:solidFill>
                        <a:srgbClr val="000000"/>
                      </a:solidFill>
                      <a:prstDash val="solid"/>
                    </a:lnL>
                    <a:lnT w="16524">
                      <a:solidFill>
                        <a:srgbClr val="000000"/>
                      </a:solidFill>
                      <a:prstDash val="solid"/>
                    </a:lnT>
                    <a:lnB w="24152">
                      <a:solidFill>
                        <a:srgbClr val="000000"/>
                      </a:solidFill>
                      <a:prstDash val="solid"/>
                    </a:lnB>
                  </a:tcPr>
                </a:tc>
              </a:tr>
            </a:tbl>
          </a:graphicData>
        </a:graphic>
      </p:graphicFrame>
    </p:spTree>
    <p:extLst>
      <p:ext uri="{BB962C8B-B14F-4D97-AF65-F5344CB8AC3E}">
        <p14:creationId xmlns:p14="http://schemas.microsoft.com/office/powerpoint/2010/main" val="6788608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3163" y="0"/>
            <a:ext cx="9090837" cy="6705600"/>
          </a:xfrm>
          <a:prstGeom prst="rect">
            <a:avLst/>
          </a:prstGeom>
        </p:spPr>
      </p:pic>
      <p:sp>
        <p:nvSpPr>
          <p:cNvPr id="6" name="文本框 5"/>
          <p:cNvSpPr txBox="1"/>
          <p:nvPr/>
        </p:nvSpPr>
        <p:spPr>
          <a:xfrm>
            <a:off x="8153400" y="304800"/>
            <a:ext cx="685800" cy="646331"/>
          </a:xfrm>
          <a:prstGeom prst="rect">
            <a:avLst/>
          </a:prstGeom>
          <a:noFill/>
        </p:spPr>
        <p:txBody>
          <a:bodyPr wrap="square" rtlCol="0">
            <a:spAutoFit/>
          </a:bodyPr>
          <a:lstStyle/>
          <a:p>
            <a:r>
              <a:rPr kumimoji="1" lang="en-US" altLang="zh-CN" sz="3600" dirty="0">
                <a:solidFill>
                  <a:srgbClr val="FF0000"/>
                </a:solidFill>
              </a:rPr>
              <a:t>*</a:t>
            </a:r>
            <a:endParaRPr kumimoji="1" lang="zh-CN" altLang="en-US" sz="3600" dirty="0">
              <a:solidFill>
                <a:srgbClr val="FF0000"/>
              </a:solidFill>
            </a:endParaRPr>
          </a:p>
        </p:txBody>
      </p:sp>
    </p:spTree>
    <p:extLst>
      <p:ext uri="{BB962C8B-B14F-4D97-AF65-F5344CB8AC3E}">
        <p14:creationId xmlns:p14="http://schemas.microsoft.com/office/powerpoint/2010/main" val="3137376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zh-CN" altLang="en-US" sz="2400" dirty="0" smtClean="0">
                <a:solidFill>
                  <a:srgbClr val="FF0000"/>
                </a:solidFill>
                <a:latin typeface="STXingkai" charset="-122"/>
                <a:ea typeface="STXingkai" charset="-122"/>
                <a:cs typeface="STXingkai" charset="-122"/>
              </a:rPr>
              <a:t>互联网中的</a:t>
            </a:r>
            <a:r>
              <a:rPr lang="en-US" altLang="zh-CN" sz="2400" dirty="0" err="1" smtClean="0">
                <a:solidFill>
                  <a:srgbClr val="FF0000"/>
                </a:solidFill>
                <a:latin typeface="STXingkai" charset="-122"/>
                <a:ea typeface="STXingkai" charset="-122"/>
                <a:cs typeface="STXingkai" charset="-122"/>
              </a:rPr>
              <a:t>Ip</a:t>
            </a:r>
            <a:r>
              <a:rPr lang="zh-CN" altLang="en-US" sz="2400" dirty="0" smtClean="0">
                <a:solidFill>
                  <a:srgbClr val="FF0000"/>
                </a:solidFill>
                <a:latin typeface="STXingkai" charset="-122"/>
                <a:ea typeface="STXingkai" charset="-122"/>
                <a:cs typeface="STXingkai" charset="-122"/>
              </a:rPr>
              <a:t>地址</a:t>
            </a:r>
            <a:endParaRPr kumimoji="1" lang="zh-CN" altLang="en-US" sz="2400" dirty="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5895864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7" name="Rectangle 3"/>
          <p:cNvSpPr>
            <a:spLocks noGrp="1" noChangeArrowheads="1"/>
          </p:cNvSpPr>
          <p:nvPr>
            <p:ph type="title"/>
          </p:nvPr>
        </p:nvSpPr>
        <p:spPr>
          <a:xfrm>
            <a:off x="755650" y="115888"/>
            <a:ext cx="7793038" cy="695325"/>
          </a:xfrm>
        </p:spPr>
        <p:txBody>
          <a:bodyPr/>
          <a:lstStyle/>
          <a:p>
            <a:r>
              <a:rPr kumimoji="0" lang="zh-CN" altLang="en-US" sz="3600"/>
              <a:t>互联网中的</a:t>
            </a:r>
            <a:r>
              <a:rPr kumimoji="0" lang="en-US" altLang="zh-CN" sz="3600"/>
              <a:t> IP </a:t>
            </a:r>
            <a:r>
              <a:rPr kumimoji="0" lang="zh-CN" altLang="en-US" sz="3600"/>
              <a:t>地址</a:t>
            </a:r>
            <a:r>
              <a:rPr kumimoji="0" lang="en-US" altLang="zh-CN" sz="3600"/>
              <a:t> </a:t>
            </a:r>
          </a:p>
        </p:txBody>
      </p:sp>
      <p:sp>
        <p:nvSpPr>
          <p:cNvPr id="702902" name="Text Box 438"/>
          <p:cNvSpPr txBox="1">
            <a:spLocks noChangeArrowheads="1"/>
          </p:cNvSpPr>
          <p:nvPr/>
        </p:nvSpPr>
        <p:spPr bwMode="auto">
          <a:xfrm>
            <a:off x="900114" y="152400"/>
            <a:ext cx="7991474" cy="738664"/>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spAutoFit/>
          </a:bodyPr>
          <a:lstStyle/>
          <a:p>
            <a:pPr>
              <a:defRPr/>
            </a:pPr>
            <a:r>
              <a:rPr lang="en-US" altLang="zh-CN" sz="1600" dirty="0" smtClean="0">
                <a:solidFill>
                  <a:srgbClr val="333399"/>
                </a:solidFill>
                <a:ea typeface="黑体" charset="0"/>
                <a:cs typeface="黑体" charset="0"/>
              </a:rPr>
              <a:t>1</a:t>
            </a:r>
            <a:r>
              <a:rPr lang="zh-CN" altLang="en-US" sz="1600" dirty="0" smtClean="0">
                <a:solidFill>
                  <a:srgbClr val="333399"/>
                </a:solidFill>
                <a:ea typeface="黑体" charset="0"/>
                <a:cs typeface="黑体" charset="0"/>
              </a:rPr>
              <a:t>、</a:t>
            </a:r>
            <a:r>
              <a:rPr lang="zh-CN" altLang="en-US" sz="1600" b="0" dirty="0" smtClean="0">
                <a:solidFill>
                  <a:srgbClr val="333399"/>
                </a:solidFill>
                <a:ea typeface="黑体" charset="0"/>
                <a:cs typeface="黑体" charset="0"/>
              </a:rPr>
              <a:t>同一</a:t>
            </a:r>
            <a:r>
              <a:rPr lang="zh-CN" altLang="en-US" sz="1600" b="0" dirty="0">
                <a:solidFill>
                  <a:srgbClr val="333399"/>
                </a:solidFill>
                <a:ea typeface="黑体" charset="0"/>
                <a:cs typeface="黑体" charset="0"/>
              </a:rPr>
              <a:t>个</a:t>
            </a:r>
            <a:r>
              <a:rPr lang="zh-CN" altLang="en-US" sz="1600" b="0" dirty="0" smtClean="0">
                <a:solidFill>
                  <a:srgbClr val="333399"/>
                </a:solidFill>
                <a:ea typeface="黑体" charset="0"/>
                <a:cs typeface="黑体" charset="0"/>
              </a:rPr>
              <a:t>局域网的</a:t>
            </a:r>
            <a:r>
              <a:rPr lang="zh-CN" altLang="en-US" sz="1600" b="0" dirty="0">
                <a:solidFill>
                  <a:srgbClr val="333399"/>
                </a:solidFill>
                <a:ea typeface="黑体" charset="0"/>
                <a:cs typeface="黑体" charset="0"/>
              </a:rPr>
              <a:t>主机或</a:t>
            </a:r>
            <a:r>
              <a:rPr lang="zh-CN" altLang="en-US" sz="1600" b="0" dirty="0" smtClean="0">
                <a:solidFill>
                  <a:srgbClr val="333399"/>
                </a:solidFill>
                <a:ea typeface="黑体" charset="0"/>
                <a:cs typeface="黑体" charset="0"/>
              </a:rPr>
              <a:t>路由器</a:t>
            </a:r>
            <a:r>
              <a:rPr lang="en-US" altLang="zh-CN" sz="1600" b="0" dirty="0" smtClean="0">
                <a:solidFill>
                  <a:srgbClr val="333399"/>
                </a:solidFill>
                <a:ea typeface="黑体" charset="0"/>
                <a:cs typeface="黑体" charset="0"/>
              </a:rPr>
              <a:t>IP </a:t>
            </a:r>
            <a:r>
              <a:rPr lang="zh-CN" altLang="en-US" sz="1600" b="0" dirty="0" smtClean="0">
                <a:solidFill>
                  <a:srgbClr val="333399"/>
                </a:solidFill>
                <a:ea typeface="黑体" charset="0"/>
                <a:cs typeface="黑体" charset="0"/>
              </a:rPr>
              <a:t>网络号一致</a:t>
            </a:r>
            <a:r>
              <a:rPr lang="zh-CN" altLang="en-US" sz="1600" dirty="0">
                <a:solidFill>
                  <a:srgbClr val="333399"/>
                </a:solidFill>
                <a:ea typeface="黑体" charset="0"/>
                <a:cs typeface="黑体" charset="0"/>
              </a:rPr>
              <a:t>；</a:t>
            </a:r>
            <a:r>
              <a:rPr lang="en-US" altLang="zh-CN" sz="1600" dirty="0" smtClean="0">
                <a:solidFill>
                  <a:srgbClr val="333399"/>
                </a:solidFill>
                <a:ea typeface="黑体" charset="0"/>
                <a:cs typeface="黑体" charset="0"/>
              </a:rPr>
              <a:t>2</a:t>
            </a:r>
            <a:r>
              <a:rPr lang="zh-CN" altLang="en-US" sz="1600" dirty="0" smtClean="0">
                <a:solidFill>
                  <a:srgbClr val="333399"/>
                </a:solidFill>
                <a:ea typeface="黑体" charset="0"/>
                <a:cs typeface="黑体" charset="0"/>
              </a:rPr>
              <a:t>、网桥工作在数据链路层，其互联的网段具有同一个网络号</a:t>
            </a:r>
            <a:r>
              <a:rPr lang="zh-CN" altLang="en-US" sz="1600" dirty="0">
                <a:solidFill>
                  <a:srgbClr val="333399"/>
                </a:solidFill>
                <a:ea typeface="黑体" charset="0"/>
                <a:cs typeface="黑体" charset="0"/>
              </a:rPr>
              <a:t>；</a:t>
            </a:r>
            <a:r>
              <a:rPr lang="en-US" altLang="zh-CN" sz="1600" b="0" dirty="0" smtClean="0">
                <a:solidFill>
                  <a:srgbClr val="333399"/>
                </a:solidFill>
                <a:ea typeface="黑体" charset="0"/>
                <a:cs typeface="黑体" charset="0"/>
              </a:rPr>
              <a:t>3</a:t>
            </a:r>
            <a:r>
              <a:rPr lang="zh-CN" altLang="en-US" sz="1600" b="0" dirty="0" smtClean="0">
                <a:solidFill>
                  <a:srgbClr val="333399"/>
                </a:solidFill>
                <a:ea typeface="黑体" charset="0"/>
                <a:cs typeface="黑体" charset="0"/>
              </a:rPr>
              <a:t>、路由器有多个</a:t>
            </a:r>
            <a:r>
              <a:rPr lang="en-US" altLang="zh-CN" sz="1600" dirty="0" smtClean="0">
                <a:solidFill>
                  <a:srgbClr val="333399"/>
                </a:solidFill>
                <a:ea typeface="黑体" charset="0"/>
                <a:cs typeface="黑体" charset="0"/>
              </a:rPr>
              <a:t>IP</a:t>
            </a:r>
            <a:r>
              <a:rPr lang="zh-CN" altLang="en-US" sz="1600" dirty="0" smtClean="0">
                <a:solidFill>
                  <a:srgbClr val="333399"/>
                </a:solidFill>
                <a:ea typeface="黑体" charset="0"/>
                <a:cs typeface="黑体" charset="0"/>
              </a:rPr>
              <a:t>地址</a:t>
            </a:r>
            <a:r>
              <a:rPr lang="zh-CN" altLang="en-US" sz="1600" dirty="0">
                <a:solidFill>
                  <a:srgbClr val="333399"/>
                </a:solidFill>
                <a:ea typeface="黑体" charset="0"/>
                <a:cs typeface="黑体" charset="0"/>
              </a:rPr>
              <a:t>；</a:t>
            </a:r>
            <a:r>
              <a:rPr lang="en-US" altLang="zh-CN" sz="1600" b="0" dirty="0" smtClean="0">
                <a:solidFill>
                  <a:srgbClr val="333399"/>
                </a:solidFill>
                <a:ea typeface="黑体" charset="0"/>
                <a:cs typeface="黑体" charset="0"/>
              </a:rPr>
              <a:t>4</a:t>
            </a:r>
            <a:r>
              <a:rPr lang="zh-CN" altLang="en-US" sz="1600" b="0" dirty="0" smtClean="0">
                <a:solidFill>
                  <a:srgbClr val="333399"/>
                </a:solidFill>
                <a:ea typeface="黑体" charset="0"/>
                <a:cs typeface="黑体" charset="0"/>
              </a:rPr>
              <a:t>、路由器直连的网络为独立网路，为无编号网络</a:t>
            </a:r>
            <a:endParaRPr lang="en-US" altLang="zh-CN" sz="1600" b="0" dirty="0">
              <a:solidFill>
                <a:srgbClr val="333399"/>
              </a:solidFill>
              <a:ea typeface="黑体" charset="0"/>
              <a:cs typeface="黑体" charset="0"/>
            </a:endParaRPr>
          </a:p>
        </p:txBody>
      </p:sp>
      <p:grpSp>
        <p:nvGrpSpPr>
          <p:cNvPr id="2" name="组 1"/>
          <p:cNvGrpSpPr/>
          <p:nvPr/>
        </p:nvGrpSpPr>
        <p:grpSpPr>
          <a:xfrm>
            <a:off x="381000" y="1082675"/>
            <a:ext cx="8650288" cy="5699125"/>
            <a:chOff x="381000" y="1082675"/>
            <a:chExt cx="8650288" cy="5699125"/>
          </a:xfrm>
        </p:grpSpPr>
        <p:sp>
          <p:nvSpPr>
            <p:cNvPr id="702466" name="AutoShape 2"/>
            <p:cNvSpPr>
              <a:spLocks noChangeArrowheads="1"/>
            </p:cNvSpPr>
            <p:nvPr/>
          </p:nvSpPr>
          <p:spPr bwMode="auto">
            <a:xfrm>
              <a:off x="1350963" y="1978025"/>
              <a:ext cx="6521450" cy="3902075"/>
            </a:xfrm>
            <a:prstGeom prst="roundRect">
              <a:avLst>
                <a:gd name="adj" fmla="val 2478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104451" name="Freeform 4"/>
            <p:cNvSpPr>
              <a:spLocks/>
            </p:cNvSpPr>
            <p:nvPr/>
          </p:nvSpPr>
          <p:spPr bwMode="auto">
            <a:xfrm>
              <a:off x="3055938" y="2722563"/>
              <a:ext cx="4789487" cy="3170237"/>
            </a:xfrm>
            <a:custGeom>
              <a:avLst/>
              <a:gdLst>
                <a:gd name="T0" fmla="*/ 2147483647 w 3246"/>
                <a:gd name="T1" fmla="*/ 2147483647 h 2165"/>
                <a:gd name="T2" fmla="*/ 2147483647 w 3246"/>
                <a:gd name="T3" fmla="*/ 2147483647 h 2165"/>
                <a:gd name="T4" fmla="*/ 2147483647 w 3246"/>
                <a:gd name="T5" fmla="*/ 2147483647 h 2165"/>
                <a:gd name="T6" fmla="*/ 2147483647 w 3246"/>
                <a:gd name="T7" fmla="*/ 2147483647 h 2165"/>
                <a:gd name="T8" fmla="*/ 2147483647 w 3246"/>
                <a:gd name="T9" fmla="*/ 2147483647 h 2165"/>
                <a:gd name="T10" fmla="*/ 2147483647 w 3246"/>
                <a:gd name="T11" fmla="*/ 2147483647 h 2165"/>
                <a:gd name="T12" fmla="*/ 2147483647 w 3246"/>
                <a:gd name="T13" fmla="*/ 2147483647 h 2165"/>
                <a:gd name="T14" fmla="*/ 2147483647 w 3246"/>
                <a:gd name="T15" fmla="*/ 2147483647 h 2165"/>
                <a:gd name="T16" fmla="*/ 2147483647 w 3246"/>
                <a:gd name="T17" fmla="*/ 2147483647 h 2165"/>
                <a:gd name="T18" fmla="*/ 2147483647 w 3246"/>
                <a:gd name="T19" fmla="*/ 2147483647 h 2165"/>
                <a:gd name="T20" fmla="*/ 2147483647 w 3246"/>
                <a:gd name="T21" fmla="*/ 2147483647 h 2165"/>
                <a:gd name="T22" fmla="*/ 2147483647 w 3246"/>
                <a:gd name="T23" fmla="*/ 2147483647 h 2165"/>
                <a:gd name="T24" fmla="*/ 2147483647 w 3246"/>
                <a:gd name="T25" fmla="*/ 2147483647 h 2165"/>
                <a:gd name="T26" fmla="*/ 2147483647 w 3246"/>
                <a:gd name="T27" fmla="*/ 2147483647 h 2165"/>
                <a:gd name="T28" fmla="*/ 2147483647 w 3246"/>
                <a:gd name="T29" fmla="*/ 2147483647 h 2165"/>
                <a:gd name="T30" fmla="*/ 2147483647 w 3246"/>
                <a:gd name="T31" fmla="*/ 2147483647 h 2165"/>
                <a:gd name="T32" fmla="*/ 2147483647 w 3246"/>
                <a:gd name="T33" fmla="*/ 2147483647 h 2165"/>
                <a:gd name="T34" fmla="*/ 2147483647 w 3246"/>
                <a:gd name="T35" fmla="*/ 2147483647 h 2165"/>
                <a:gd name="T36" fmla="*/ 2147483647 w 3246"/>
                <a:gd name="T37" fmla="*/ 2147483647 h 2165"/>
                <a:gd name="T38" fmla="*/ 2147483647 w 3246"/>
                <a:gd name="T39" fmla="*/ 2147483647 h 2165"/>
                <a:gd name="T40" fmla="*/ 2147483647 w 3246"/>
                <a:gd name="T41" fmla="*/ 0 h 2165"/>
                <a:gd name="T42" fmla="*/ 2147483647 w 3246"/>
                <a:gd name="T43" fmla="*/ 2147483647 h 2165"/>
                <a:gd name="T44" fmla="*/ 2147483647 w 3246"/>
                <a:gd name="T45" fmla="*/ 2147483647 h 2165"/>
                <a:gd name="T46" fmla="*/ 2147483647 w 3246"/>
                <a:gd name="T47" fmla="*/ 2147483647 h 2165"/>
                <a:gd name="T48" fmla="*/ 2147483647 w 3246"/>
                <a:gd name="T49" fmla="*/ 2147483647 h 2165"/>
                <a:gd name="T50" fmla="*/ 2147483647 w 3246"/>
                <a:gd name="T51" fmla="*/ 2147483647 h 2165"/>
                <a:gd name="T52" fmla="*/ 2147483647 w 3246"/>
                <a:gd name="T53" fmla="*/ 2147483647 h 2165"/>
                <a:gd name="T54" fmla="*/ 2147483647 w 3246"/>
                <a:gd name="T55" fmla="*/ 2147483647 h 2165"/>
                <a:gd name="T56" fmla="*/ 2147483647 w 3246"/>
                <a:gd name="T57" fmla="*/ 2147483647 h 2165"/>
                <a:gd name="T58" fmla="*/ 2147483647 w 3246"/>
                <a:gd name="T59" fmla="*/ 2147483647 h 2165"/>
                <a:gd name="T60" fmla="*/ 2147483647 w 3246"/>
                <a:gd name="T61" fmla="*/ 2147483647 h 2165"/>
                <a:gd name="T62" fmla="*/ 2147483647 w 3246"/>
                <a:gd name="T63" fmla="*/ 2147483647 h 2165"/>
                <a:gd name="T64" fmla="*/ 2147483647 w 3246"/>
                <a:gd name="T65" fmla="*/ 2147483647 h 2165"/>
                <a:gd name="T66" fmla="*/ 2147483647 w 3246"/>
                <a:gd name="T67" fmla="*/ 2147483647 h 2165"/>
                <a:gd name="T68" fmla="*/ 2147483647 w 3246"/>
                <a:gd name="T69" fmla="*/ 2147483647 h 2165"/>
                <a:gd name="T70" fmla="*/ 2147483647 w 3246"/>
                <a:gd name="T71" fmla="*/ 2147483647 h 2165"/>
                <a:gd name="T72" fmla="*/ 2147483647 w 3246"/>
                <a:gd name="T73" fmla="*/ 2147483647 h 2165"/>
                <a:gd name="T74" fmla="*/ 2147483647 w 3246"/>
                <a:gd name="T75" fmla="*/ 2147483647 h 2165"/>
                <a:gd name="T76" fmla="*/ 2147483647 w 3246"/>
                <a:gd name="T77" fmla="*/ 2147483647 h 2165"/>
                <a:gd name="T78" fmla="*/ 2147483647 w 3246"/>
                <a:gd name="T79" fmla="*/ 2147483647 h 2165"/>
                <a:gd name="T80" fmla="*/ 2147483647 w 3246"/>
                <a:gd name="T81" fmla="*/ 2147483647 h 2165"/>
                <a:gd name="T82" fmla="*/ 0 w 3246"/>
                <a:gd name="T83" fmla="*/ 2147483647 h 2165"/>
                <a:gd name="T84" fmla="*/ 2147483647 w 3246"/>
                <a:gd name="T85" fmla="*/ 2147483647 h 2165"/>
                <a:gd name="T86" fmla="*/ 2147483647 w 3246"/>
                <a:gd name="T87" fmla="*/ 2147483647 h 2165"/>
                <a:gd name="T88" fmla="*/ 2147483647 w 3246"/>
                <a:gd name="T89" fmla="*/ 2147483647 h 2165"/>
                <a:gd name="T90" fmla="*/ 2147483647 w 3246"/>
                <a:gd name="T91" fmla="*/ 2147483647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469" name="Line 5"/>
            <p:cNvSpPr>
              <a:spLocks noChangeShapeType="1"/>
            </p:cNvSpPr>
            <p:nvPr/>
          </p:nvSpPr>
          <p:spPr bwMode="auto">
            <a:xfrm>
              <a:off x="4878388" y="5610225"/>
              <a:ext cx="0" cy="85566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470" name="Line 6"/>
            <p:cNvSpPr>
              <a:spLocks noChangeShapeType="1"/>
            </p:cNvSpPr>
            <p:nvPr/>
          </p:nvSpPr>
          <p:spPr bwMode="auto">
            <a:xfrm>
              <a:off x="3640138" y="5588000"/>
              <a:ext cx="0" cy="8524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471" name="Freeform 7"/>
            <p:cNvSpPr>
              <a:spLocks/>
            </p:cNvSpPr>
            <p:nvPr/>
          </p:nvSpPr>
          <p:spPr bwMode="auto">
            <a:xfrm>
              <a:off x="5199063" y="5376863"/>
              <a:ext cx="2478087"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4455" name="Freeform 8"/>
            <p:cNvSpPr>
              <a:spLocks/>
            </p:cNvSpPr>
            <p:nvPr/>
          </p:nvSpPr>
          <p:spPr bwMode="auto">
            <a:xfrm>
              <a:off x="3213100" y="4699000"/>
              <a:ext cx="1679575" cy="255588"/>
            </a:xfrm>
            <a:custGeom>
              <a:avLst/>
              <a:gdLst>
                <a:gd name="T0" fmla="*/ 2147483647 w 1138"/>
                <a:gd name="T1" fmla="*/ 2147483647 h 174"/>
                <a:gd name="T2" fmla="*/ 2147483647 w 1138"/>
                <a:gd name="T3" fmla="*/ 2147483647 h 174"/>
                <a:gd name="T4" fmla="*/ 2147483647 w 1138"/>
                <a:gd name="T5" fmla="*/ 2147483647 h 174"/>
                <a:gd name="T6" fmla="*/ 2147483647 w 1138"/>
                <a:gd name="T7" fmla="*/ 2147483647 h 174"/>
                <a:gd name="T8" fmla="*/ 2147483647 w 1138"/>
                <a:gd name="T9" fmla="*/ 0 h 174"/>
                <a:gd name="T10" fmla="*/ 2147483647 w 1138"/>
                <a:gd name="T11" fmla="*/ 0 h 174"/>
                <a:gd name="T12" fmla="*/ 2147483647 w 1138"/>
                <a:gd name="T13" fmla="*/ 0 h 174"/>
                <a:gd name="T14" fmla="*/ 2147483647 w 1138"/>
                <a:gd name="T15" fmla="*/ 0 h 174"/>
                <a:gd name="T16" fmla="*/ 2147483647 w 1138"/>
                <a:gd name="T17" fmla="*/ 2147483647 h 174"/>
                <a:gd name="T18" fmla="*/ 2147483647 w 1138"/>
                <a:gd name="T19" fmla="*/ 2147483647 h 174"/>
                <a:gd name="T20" fmla="*/ 2147483647 w 1138"/>
                <a:gd name="T21" fmla="*/ 2147483647 h 174"/>
                <a:gd name="T22" fmla="*/ 2147483647 w 1138"/>
                <a:gd name="T23" fmla="*/ 2147483647 h 174"/>
                <a:gd name="T24" fmla="*/ 2147483647 w 1138"/>
                <a:gd name="T25" fmla="*/ 2147483647 h 174"/>
                <a:gd name="T26" fmla="*/ 2147483647 w 1138"/>
                <a:gd name="T27" fmla="*/ 2147483647 h 174"/>
                <a:gd name="T28" fmla="*/ 2147483647 w 1138"/>
                <a:gd name="T29" fmla="*/ 2147483647 h 174"/>
                <a:gd name="T30" fmla="*/ 2147483647 w 1138"/>
                <a:gd name="T31" fmla="*/ 2147483647 h 174"/>
                <a:gd name="T32" fmla="*/ 2147483647 w 1138"/>
                <a:gd name="T33" fmla="*/ 2147483647 h 174"/>
                <a:gd name="T34" fmla="*/ 2147483647 w 1138"/>
                <a:gd name="T35" fmla="*/ 2147483647 h 174"/>
                <a:gd name="T36" fmla="*/ 2147483647 w 1138"/>
                <a:gd name="T37" fmla="*/ 2147483647 h 174"/>
                <a:gd name="T38" fmla="*/ 2147483647 w 1138"/>
                <a:gd name="T39" fmla="*/ 2147483647 h 174"/>
                <a:gd name="T40" fmla="*/ 2147483647 w 1138"/>
                <a:gd name="T41" fmla="*/ 2147483647 h 174"/>
                <a:gd name="T42" fmla="*/ 2147483647 w 1138"/>
                <a:gd name="T43" fmla="*/ 2147483647 h 174"/>
                <a:gd name="T44" fmla="*/ 2147483647 w 1138"/>
                <a:gd name="T45" fmla="*/ 2147483647 h 174"/>
                <a:gd name="T46" fmla="*/ 2147483647 w 1138"/>
                <a:gd name="T47" fmla="*/ 2147483647 h 174"/>
                <a:gd name="T48" fmla="*/ 2147483647 w 1138"/>
                <a:gd name="T49" fmla="*/ 2147483647 h 174"/>
                <a:gd name="T50" fmla="*/ 2147483647 w 1138"/>
                <a:gd name="T51" fmla="*/ 2147483647 h 174"/>
                <a:gd name="T52" fmla="*/ 2147483647 w 1138"/>
                <a:gd name="T53" fmla="*/ 2147483647 h 174"/>
                <a:gd name="T54" fmla="*/ 2147483647 w 1138"/>
                <a:gd name="T55" fmla="*/ 2147483647 h 174"/>
                <a:gd name="T56" fmla="*/ 2147483647 w 1138"/>
                <a:gd name="T57" fmla="*/ 2147483647 h 174"/>
                <a:gd name="T58" fmla="*/ 2147483647 w 1138"/>
                <a:gd name="T59" fmla="*/ 2147483647 h 174"/>
                <a:gd name="T60" fmla="*/ 2147483647 w 1138"/>
                <a:gd name="T61" fmla="*/ 2147483647 h 174"/>
                <a:gd name="T62" fmla="*/ 2147483647 w 1138"/>
                <a:gd name="T63" fmla="*/ 2147483647 h 174"/>
                <a:gd name="T64" fmla="*/ 2147483647 w 1138"/>
                <a:gd name="T65" fmla="*/ 2147483647 h 174"/>
                <a:gd name="T66" fmla="*/ 2147483647 w 1138"/>
                <a:gd name="T67" fmla="*/ 2147483647 h 174"/>
                <a:gd name="T68" fmla="*/ 2147483647 w 1138"/>
                <a:gd name="T69" fmla="*/ 2147483647 h 174"/>
                <a:gd name="T70" fmla="*/ 2147483647 w 1138"/>
                <a:gd name="T71" fmla="*/ 2147483647 h 174"/>
                <a:gd name="T72" fmla="*/ 2147483647 w 1138"/>
                <a:gd name="T73" fmla="*/ 2147483647 h 174"/>
                <a:gd name="T74" fmla="*/ 2147483647 w 1138"/>
                <a:gd name="T75" fmla="*/ 2147483647 h 174"/>
                <a:gd name="T76" fmla="*/ 2147483647 w 1138"/>
                <a:gd name="T77" fmla="*/ 2147483647 h 174"/>
                <a:gd name="T78" fmla="*/ 2147483647 w 1138"/>
                <a:gd name="T79" fmla="*/ 2147483647 h 174"/>
                <a:gd name="T80" fmla="*/ 2147483647 w 1138"/>
                <a:gd name="T81" fmla="*/ 2147483647 h 174"/>
                <a:gd name="T82" fmla="*/ 2147483647 w 1138"/>
                <a:gd name="T83" fmla="*/ 2147483647 h 174"/>
                <a:gd name="T84" fmla="*/ 2147483647 w 1138"/>
                <a:gd name="T85" fmla="*/ 2147483647 h 174"/>
                <a:gd name="T86" fmla="*/ 2147483647 w 1138"/>
                <a:gd name="T87" fmla="*/ 2147483647 h 174"/>
                <a:gd name="T88" fmla="*/ 2147483647 w 1138"/>
                <a:gd name="T89" fmla="*/ 2147483647 h 174"/>
                <a:gd name="T90" fmla="*/ 2147483647 w 1138"/>
                <a:gd name="T91" fmla="*/ 2147483647 h 174"/>
                <a:gd name="T92" fmla="*/ 2147483647 w 1138"/>
                <a:gd name="T93" fmla="*/ 2147483647 h 174"/>
                <a:gd name="T94" fmla="*/ 2147483647 w 1138"/>
                <a:gd name="T95" fmla="*/ 2147483647 h 174"/>
                <a:gd name="T96" fmla="*/ 2147483647 w 1138"/>
                <a:gd name="T97" fmla="*/ 2147483647 h 174"/>
                <a:gd name="T98" fmla="*/ 2147483647 w 1138"/>
                <a:gd name="T99" fmla="*/ 2147483647 h 174"/>
                <a:gd name="T100" fmla="*/ 2147483647 w 1138"/>
                <a:gd name="T101" fmla="*/ 2147483647 h 174"/>
                <a:gd name="T102" fmla="*/ 2147483647 w 1138"/>
                <a:gd name="T103" fmla="*/ 2147483647 h 174"/>
                <a:gd name="T104" fmla="*/ 2147483647 w 1138"/>
                <a:gd name="T105" fmla="*/ 2147483647 h 174"/>
                <a:gd name="T106" fmla="*/ 2147483647 w 1138"/>
                <a:gd name="T107" fmla="*/ 2147483647 h 174"/>
                <a:gd name="T108" fmla="*/ 2147483647 w 1138"/>
                <a:gd name="T109" fmla="*/ 2147483647 h 174"/>
                <a:gd name="T110" fmla="*/ 0 w 1138"/>
                <a:gd name="T111" fmla="*/ 2147483647 h 174"/>
                <a:gd name="T112" fmla="*/ 0 w 1138"/>
                <a:gd name="T113" fmla="*/ 2147483647 h 174"/>
                <a:gd name="T114" fmla="*/ 2147483647 w 1138"/>
                <a:gd name="T115" fmla="*/ 2147483647 h 174"/>
                <a:gd name="T116" fmla="*/ 2147483647 w 1138"/>
                <a:gd name="T117" fmla="*/ 2147483647 h 174"/>
                <a:gd name="T118" fmla="*/ 2147483647 w 1138"/>
                <a:gd name="T119" fmla="*/ 2147483647 h 174"/>
                <a:gd name="T120" fmla="*/ 2147483647 w 1138"/>
                <a:gd name="T121" fmla="*/ 2147483647 h 174"/>
                <a:gd name="T122" fmla="*/ 2147483647 w 1138"/>
                <a:gd name="T123" fmla="*/ 2147483647 h 174"/>
                <a:gd name="T124" fmla="*/ 2147483647 w 1138"/>
                <a:gd name="T125" fmla="*/ 2147483647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473" name="Line 9"/>
            <p:cNvSpPr>
              <a:spLocks noChangeShapeType="1"/>
            </p:cNvSpPr>
            <p:nvPr/>
          </p:nvSpPr>
          <p:spPr bwMode="auto">
            <a:xfrm>
              <a:off x="2789238" y="4813300"/>
              <a:ext cx="2409825"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4457" name="Freeform 10"/>
            <p:cNvSpPr>
              <a:spLocks/>
            </p:cNvSpPr>
            <p:nvPr/>
          </p:nvSpPr>
          <p:spPr bwMode="auto">
            <a:xfrm>
              <a:off x="1365250" y="2640013"/>
              <a:ext cx="928688" cy="2366962"/>
            </a:xfrm>
            <a:custGeom>
              <a:avLst/>
              <a:gdLst>
                <a:gd name="T0" fmla="*/ 0 w 630"/>
                <a:gd name="T1" fmla="*/ 2147483647 h 1617"/>
                <a:gd name="T2" fmla="*/ 2147483647 w 630"/>
                <a:gd name="T3" fmla="*/ 2147483647 h 1617"/>
                <a:gd name="T4" fmla="*/ 2147483647 w 630"/>
                <a:gd name="T5" fmla="*/ 0 h 1617"/>
                <a:gd name="T6" fmla="*/ 2147483647 w 630"/>
                <a:gd name="T7" fmla="*/ 2147483647 h 1617"/>
                <a:gd name="T8" fmla="*/ 2147483647 w 630"/>
                <a:gd name="T9" fmla="*/ 2147483647 h 1617"/>
                <a:gd name="T10" fmla="*/ 2147483647 w 630"/>
                <a:gd name="T11" fmla="*/ 2147483647 h 1617"/>
                <a:gd name="T12" fmla="*/ 2147483647 w 630"/>
                <a:gd name="T13" fmla="*/ 2147483647 h 1617"/>
                <a:gd name="T14" fmla="*/ 2147483647 w 630"/>
                <a:gd name="T15" fmla="*/ 2147483647 h 1617"/>
                <a:gd name="T16" fmla="*/ 2147483647 w 630"/>
                <a:gd name="T17" fmla="*/ 2147483647 h 1617"/>
                <a:gd name="T18" fmla="*/ 2147483647 w 630"/>
                <a:gd name="T19" fmla="*/ 2147483647 h 1617"/>
                <a:gd name="T20" fmla="*/ 2147483647 w 630"/>
                <a:gd name="T21" fmla="*/ 2147483647 h 1617"/>
                <a:gd name="T22" fmla="*/ 2147483647 w 630"/>
                <a:gd name="T23" fmla="*/ 2147483647 h 1617"/>
                <a:gd name="T24" fmla="*/ 2147483647 w 630"/>
                <a:gd name="T25" fmla="*/ 2147483647 h 1617"/>
                <a:gd name="T26" fmla="*/ 2147483647 w 630"/>
                <a:gd name="T27" fmla="*/ 2147483647 h 1617"/>
                <a:gd name="T28" fmla="*/ 2147483647 w 630"/>
                <a:gd name="T29" fmla="*/ 2147483647 h 1617"/>
                <a:gd name="T30" fmla="*/ 2147483647 w 630"/>
                <a:gd name="T31" fmla="*/ 2147483647 h 1617"/>
                <a:gd name="T32" fmla="*/ 2147483647 w 630"/>
                <a:gd name="T33" fmla="*/ 2147483647 h 1617"/>
                <a:gd name="T34" fmla="*/ 2147483647 w 630"/>
                <a:gd name="T35" fmla="*/ 2147483647 h 1617"/>
                <a:gd name="T36" fmla="*/ 2147483647 w 630"/>
                <a:gd name="T37" fmla="*/ 2147483647 h 1617"/>
                <a:gd name="T38" fmla="*/ 2147483647 w 630"/>
                <a:gd name="T39" fmla="*/ 2147483647 h 1617"/>
                <a:gd name="T40" fmla="*/ 2147483647 w 630"/>
                <a:gd name="T41" fmla="*/ 2147483647 h 1617"/>
                <a:gd name="T42" fmla="*/ 2147483647 w 630"/>
                <a:gd name="T43" fmla="*/ 2147483647 h 1617"/>
                <a:gd name="T44" fmla="*/ 2147483647 w 630"/>
                <a:gd name="T45" fmla="*/ 2147483647 h 1617"/>
                <a:gd name="T46" fmla="*/ 2147483647 w 630"/>
                <a:gd name="T47" fmla="*/ 2147483647 h 1617"/>
                <a:gd name="T48" fmla="*/ 2147483647 w 630"/>
                <a:gd name="T49" fmla="*/ 2147483647 h 1617"/>
                <a:gd name="T50" fmla="*/ 2147483647 w 630"/>
                <a:gd name="T51" fmla="*/ 2147483647 h 1617"/>
                <a:gd name="T52" fmla="*/ 2147483647 w 630"/>
                <a:gd name="T53" fmla="*/ 2147483647 h 1617"/>
                <a:gd name="T54" fmla="*/ 2147483647 w 630"/>
                <a:gd name="T55" fmla="*/ 2147483647 h 1617"/>
                <a:gd name="T56" fmla="*/ 2147483647 w 630"/>
                <a:gd name="T57" fmla="*/ 2147483647 h 1617"/>
                <a:gd name="T58" fmla="*/ 2147483647 w 630"/>
                <a:gd name="T59" fmla="*/ 2147483647 h 1617"/>
                <a:gd name="T60" fmla="*/ 2147483647 w 630"/>
                <a:gd name="T61" fmla="*/ 2147483647 h 1617"/>
                <a:gd name="T62" fmla="*/ 2147483647 w 630"/>
                <a:gd name="T63" fmla="*/ 2147483647 h 1617"/>
                <a:gd name="T64" fmla="*/ 2147483647 w 630"/>
                <a:gd name="T65" fmla="*/ 2147483647 h 1617"/>
                <a:gd name="T66" fmla="*/ 2147483647 w 630"/>
                <a:gd name="T67" fmla="*/ 2147483647 h 1617"/>
                <a:gd name="T68" fmla="*/ 2147483647 w 630"/>
                <a:gd name="T69" fmla="*/ 2147483647 h 1617"/>
                <a:gd name="T70" fmla="*/ 2147483647 w 630"/>
                <a:gd name="T71" fmla="*/ 2147483647 h 1617"/>
                <a:gd name="T72" fmla="*/ 2147483647 w 630"/>
                <a:gd name="T73" fmla="*/ 2147483647 h 1617"/>
                <a:gd name="T74" fmla="*/ 2147483647 w 630"/>
                <a:gd name="T75" fmla="*/ 2147483647 h 1617"/>
                <a:gd name="T76" fmla="*/ 2147483647 w 630"/>
                <a:gd name="T77" fmla="*/ 2147483647 h 1617"/>
                <a:gd name="T78" fmla="*/ 2147483647 w 630"/>
                <a:gd name="T79" fmla="*/ 2147483647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58" name="Freeform 11"/>
            <p:cNvSpPr>
              <a:spLocks/>
            </p:cNvSpPr>
            <p:nvPr/>
          </p:nvSpPr>
          <p:spPr bwMode="auto">
            <a:xfrm>
              <a:off x="2754313" y="3270250"/>
              <a:ext cx="1092200" cy="1090613"/>
            </a:xfrm>
            <a:custGeom>
              <a:avLst/>
              <a:gdLst>
                <a:gd name="T0" fmla="*/ 2147483647 w 741"/>
                <a:gd name="T1" fmla="*/ 2147483647 h 744"/>
                <a:gd name="T2" fmla="*/ 2147483647 w 741"/>
                <a:gd name="T3" fmla="*/ 2147483647 h 744"/>
                <a:gd name="T4" fmla="*/ 2147483647 w 741"/>
                <a:gd name="T5" fmla="*/ 2147483647 h 744"/>
                <a:gd name="T6" fmla="*/ 2147483647 w 741"/>
                <a:gd name="T7" fmla="*/ 2147483647 h 744"/>
                <a:gd name="T8" fmla="*/ 2147483647 w 741"/>
                <a:gd name="T9" fmla="*/ 2147483647 h 744"/>
                <a:gd name="T10" fmla="*/ 2147483647 w 741"/>
                <a:gd name="T11" fmla="*/ 2147483647 h 744"/>
                <a:gd name="T12" fmla="*/ 2147483647 w 741"/>
                <a:gd name="T13" fmla="*/ 2147483647 h 744"/>
                <a:gd name="T14" fmla="*/ 2147483647 w 741"/>
                <a:gd name="T15" fmla="*/ 2147483647 h 744"/>
                <a:gd name="T16" fmla="*/ 2147483647 w 741"/>
                <a:gd name="T17" fmla="*/ 2147483647 h 744"/>
                <a:gd name="T18" fmla="*/ 2147483647 w 741"/>
                <a:gd name="T19" fmla="*/ 2147483647 h 744"/>
                <a:gd name="T20" fmla="*/ 2147483647 w 741"/>
                <a:gd name="T21" fmla="*/ 2147483647 h 744"/>
                <a:gd name="T22" fmla="*/ 2147483647 w 741"/>
                <a:gd name="T23" fmla="*/ 2147483647 h 744"/>
                <a:gd name="T24" fmla="*/ 2147483647 w 741"/>
                <a:gd name="T25" fmla="*/ 2147483647 h 744"/>
                <a:gd name="T26" fmla="*/ 2147483647 w 741"/>
                <a:gd name="T27" fmla="*/ 2147483647 h 744"/>
                <a:gd name="T28" fmla="*/ 2147483647 w 741"/>
                <a:gd name="T29" fmla="*/ 2147483647 h 744"/>
                <a:gd name="T30" fmla="*/ 2147483647 w 741"/>
                <a:gd name="T31" fmla="*/ 2147483647 h 744"/>
                <a:gd name="T32" fmla="*/ 2147483647 w 741"/>
                <a:gd name="T33" fmla="*/ 2147483647 h 744"/>
                <a:gd name="T34" fmla="*/ 2147483647 w 741"/>
                <a:gd name="T35" fmla="*/ 2147483647 h 744"/>
                <a:gd name="T36" fmla="*/ 2147483647 w 741"/>
                <a:gd name="T37" fmla="*/ 2147483647 h 744"/>
                <a:gd name="T38" fmla="*/ 2147483647 w 741"/>
                <a:gd name="T39" fmla="*/ 2147483647 h 744"/>
                <a:gd name="T40" fmla="*/ 2147483647 w 741"/>
                <a:gd name="T41" fmla="*/ 2147483647 h 744"/>
                <a:gd name="T42" fmla="*/ 2147483647 w 741"/>
                <a:gd name="T43" fmla="*/ 2147483647 h 744"/>
                <a:gd name="T44" fmla="*/ 2147483647 w 741"/>
                <a:gd name="T45" fmla="*/ 2147483647 h 744"/>
                <a:gd name="T46" fmla="*/ 2147483647 w 741"/>
                <a:gd name="T47" fmla="*/ 2147483647 h 744"/>
                <a:gd name="T48" fmla="*/ 2147483647 w 741"/>
                <a:gd name="T49" fmla="*/ 2147483647 h 744"/>
                <a:gd name="T50" fmla="*/ 2147483647 w 741"/>
                <a:gd name="T51" fmla="*/ 2147483647 h 744"/>
                <a:gd name="T52" fmla="*/ 2147483647 w 741"/>
                <a:gd name="T53" fmla="*/ 2147483647 h 744"/>
                <a:gd name="T54" fmla="*/ 2147483647 w 741"/>
                <a:gd name="T55" fmla="*/ 0 h 744"/>
                <a:gd name="T56" fmla="*/ 2147483647 w 741"/>
                <a:gd name="T57" fmla="*/ 2147483647 h 744"/>
                <a:gd name="T58" fmla="*/ 2147483647 w 741"/>
                <a:gd name="T59" fmla="*/ 2147483647 h 744"/>
                <a:gd name="T60" fmla="*/ 2147483647 w 741"/>
                <a:gd name="T61" fmla="*/ 2147483647 h 744"/>
                <a:gd name="T62" fmla="*/ 2147483647 w 741"/>
                <a:gd name="T63" fmla="*/ 2147483647 h 744"/>
                <a:gd name="T64" fmla="*/ 2147483647 w 741"/>
                <a:gd name="T65" fmla="*/ 2147483647 h 744"/>
                <a:gd name="T66" fmla="*/ 2147483647 w 741"/>
                <a:gd name="T67" fmla="*/ 2147483647 h 744"/>
                <a:gd name="T68" fmla="*/ 2147483647 w 741"/>
                <a:gd name="T69" fmla="*/ 2147483647 h 744"/>
                <a:gd name="T70" fmla="*/ 2147483647 w 741"/>
                <a:gd name="T71" fmla="*/ 2147483647 h 744"/>
                <a:gd name="T72" fmla="*/ 2147483647 w 741"/>
                <a:gd name="T73" fmla="*/ 2147483647 h 744"/>
                <a:gd name="T74" fmla="*/ 2147483647 w 741"/>
                <a:gd name="T75" fmla="*/ 2147483647 h 744"/>
                <a:gd name="T76" fmla="*/ 2147483647 w 741"/>
                <a:gd name="T77" fmla="*/ 2147483647 h 744"/>
                <a:gd name="T78" fmla="*/ 2147483647 w 741"/>
                <a:gd name="T79" fmla="*/ 2147483647 h 744"/>
                <a:gd name="T80" fmla="*/ 2147483647 w 741"/>
                <a:gd name="T81" fmla="*/ 2147483647 h 744"/>
                <a:gd name="T82" fmla="*/ 2147483647 w 741"/>
                <a:gd name="T83" fmla="*/ 2147483647 h 744"/>
                <a:gd name="T84" fmla="*/ 2147483647 w 741"/>
                <a:gd name="T85" fmla="*/ 2147483647 h 744"/>
                <a:gd name="T86" fmla="*/ 0 w 741"/>
                <a:gd name="T87" fmla="*/ 2147483647 h 744"/>
                <a:gd name="T88" fmla="*/ 2147483647 w 741"/>
                <a:gd name="T89" fmla="*/ 2147483647 h 744"/>
                <a:gd name="T90" fmla="*/ 2147483647 w 741"/>
                <a:gd name="T91" fmla="*/ 2147483647 h 744"/>
                <a:gd name="T92" fmla="*/ 2147483647 w 741"/>
                <a:gd name="T93" fmla="*/ 2147483647 h 744"/>
                <a:gd name="T94" fmla="*/ 2147483647 w 741"/>
                <a:gd name="T95" fmla="*/ 2147483647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59" name="Freeform 12"/>
            <p:cNvSpPr>
              <a:spLocks/>
            </p:cNvSpPr>
            <p:nvPr/>
          </p:nvSpPr>
          <p:spPr bwMode="auto">
            <a:xfrm>
              <a:off x="4357688" y="3265488"/>
              <a:ext cx="971550" cy="1220787"/>
            </a:xfrm>
            <a:custGeom>
              <a:avLst/>
              <a:gdLst>
                <a:gd name="T0" fmla="*/ 2147483647 w 657"/>
                <a:gd name="T1" fmla="*/ 2147483647 h 832"/>
                <a:gd name="T2" fmla="*/ 2147483647 w 657"/>
                <a:gd name="T3" fmla="*/ 2147483647 h 832"/>
                <a:gd name="T4" fmla="*/ 2147483647 w 657"/>
                <a:gd name="T5" fmla="*/ 2147483647 h 832"/>
                <a:gd name="T6" fmla="*/ 2147483647 w 657"/>
                <a:gd name="T7" fmla="*/ 2147483647 h 832"/>
                <a:gd name="T8" fmla="*/ 2147483647 w 657"/>
                <a:gd name="T9" fmla="*/ 0 h 832"/>
                <a:gd name="T10" fmla="*/ 2147483647 w 657"/>
                <a:gd name="T11" fmla="*/ 2147483647 h 832"/>
                <a:gd name="T12" fmla="*/ 2147483647 w 657"/>
                <a:gd name="T13" fmla="*/ 2147483647 h 832"/>
                <a:gd name="T14" fmla="*/ 2147483647 w 657"/>
                <a:gd name="T15" fmla="*/ 2147483647 h 832"/>
                <a:gd name="T16" fmla="*/ 2147483647 w 657"/>
                <a:gd name="T17" fmla="*/ 2147483647 h 832"/>
                <a:gd name="T18" fmla="*/ 2147483647 w 657"/>
                <a:gd name="T19" fmla="*/ 2147483647 h 832"/>
                <a:gd name="T20" fmla="*/ 2147483647 w 657"/>
                <a:gd name="T21" fmla="*/ 2147483647 h 832"/>
                <a:gd name="T22" fmla="*/ 2147483647 w 657"/>
                <a:gd name="T23" fmla="*/ 2147483647 h 832"/>
                <a:gd name="T24" fmla="*/ 2147483647 w 657"/>
                <a:gd name="T25" fmla="*/ 2147483647 h 832"/>
                <a:gd name="T26" fmla="*/ 2147483647 w 657"/>
                <a:gd name="T27" fmla="*/ 2147483647 h 832"/>
                <a:gd name="T28" fmla="*/ 2147483647 w 657"/>
                <a:gd name="T29" fmla="*/ 2147483647 h 832"/>
                <a:gd name="T30" fmla="*/ 2147483647 w 657"/>
                <a:gd name="T31" fmla="*/ 2147483647 h 832"/>
                <a:gd name="T32" fmla="*/ 2147483647 w 657"/>
                <a:gd name="T33" fmla="*/ 2147483647 h 832"/>
                <a:gd name="T34" fmla="*/ 2147483647 w 657"/>
                <a:gd name="T35" fmla="*/ 2147483647 h 832"/>
                <a:gd name="T36" fmla="*/ 2147483647 w 657"/>
                <a:gd name="T37" fmla="*/ 2147483647 h 832"/>
                <a:gd name="T38" fmla="*/ 2147483647 w 657"/>
                <a:gd name="T39" fmla="*/ 2147483647 h 832"/>
                <a:gd name="T40" fmla="*/ 2147483647 w 657"/>
                <a:gd name="T41" fmla="*/ 2147483647 h 832"/>
                <a:gd name="T42" fmla="*/ 2147483647 w 657"/>
                <a:gd name="T43" fmla="*/ 2147483647 h 832"/>
                <a:gd name="T44" fmla="*/ 0 w 657"/>
                <a:gd name="T45" fmla="*/ 2147483647 h 832"/>
                <a:gd name="T46" fmla="*/ 2147483647 w 657"/>
                <a:gd name="T47" fmla="*/ 2147483647 h 832"/>
                <a:gd name="T48" fmla="*/ 2147483647 w 657"/>
                <a:gd name="T49" fmla="*/ 2147483647 h 832"/>
                <a:gd name="T50" fmla="*/ 2147483647 w 657"/>
                <a:gd name="T51" fmla="*/ 2147483647 h 832"/>
                <a:gd name="T52" fmla="*/ 2147483647 w 657"/>
                <a:gd name="T53" fmla="*/ 214748364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60" name="Rectangle 13"/>
            <p:cNvSpPr>
              <a:spLocks noChangeArrowheads="1"/>
            </p:cNvSpPr>
            <p:nvPr/>
          </p:nvSpPr>
          <p:spPr bwMode="auto">
            <a:xfrm>
              <a:off x="1512888" y="4754563"/>
              <a:ext cx="10318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61" name="Freeform 14"/>
            <p:cNvSpPr>
              <a:spLocks/>
            </p:cNvSpPr>
            <p:nvPr/>
          </p:nvSpPr>
          <p:spPr bwMode="auto">
            <a:xfrm>
              <a:off x="946150" y="4217988"/>
              <a:ext cx="566738" cy="30162"/>
            </a:xfrm>
            <a:custGeom>
              <a:avLst/>
              <a:gdLst>
                <a:gd name="T0" fmla="*/ 0 w 386"/>
                <a:gd name="T1" fmla="*/ 2147483647 h 21"/>
                <a:gd name="T2" fmla="*/ 0 w 386"/>
                <a:gd name="T3" fmla="*/ 2147483647 h 21"/>
                <a:gd name="T4" fmla="*/ 2147483647 w 386"/>
                <a:gd name="T5" fmla="*/ 2147483647 h 21"/>
                <a:gd name="T6" fmla="*/ 2147483647 w 386"/>
                <a:gd name="T7" fmla="*/ 0 h 21"/>
                <a:gd name="T8" fmla="*/ 0 w 386"/>
                <a:gd name="T9" fmla="*/ 2147483647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62" name="Rectangle 15"/>
            <p:cNvSpPr>
              <a:spLocks noChangeArrowheads="1"/>
            </p:cNvSpPr>
            <p:nvPr/>
          </p:nvSpPr>
          <p:spPr bwMode="auto">
            <a:xfrm>
              <a:off x="946150" y="3114675"/>
              <a:ext cx="5667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63" name="Freeform 16"/>
            <p:cNvSpPr>
              <a:spLocks/>
            </p:cNvSpPr>
            <p:nvPr/>
          </p:nvSpPr>
          <p:spPr bwMode="auto">
            <a:xfrm>
              <a:off x="2466975" y="3030538"/>
              <a:ext cx="1582738" cy="1639887"/>
            </a:xfrm>
            <a:custGeom>
              <a:avLst/>
              <a:gdLst>
                <a:gd name="T0" fmla="*/ 0 w 945"/>
                <a:gd name="T1" fmla="*/ 2147483647 h 888"/>
                <a:gd name="T2" fmla="*/ 2147483647 w 945"/>
                <a:gd name="T3" fmla="*/ 2147483647 h 888"/>
                <a:gd name="T4" fmla="*/ 2147483647 w 945"/>
                <a:gd name="T5" fmla="*/ 2147483647 h 888"/>
                <a:gd name="T6" fmla="*/ 2147483647 w 945"/>
                <a:gd name="T7" fmla="*/ 0 h 888"/>
                <a:gd name="T8" fmla="*/ 0 w 945"/>
                <a:gd name="T9" fmla="*/ 2147483647 h 8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a:p>
          </p:txBody>
        </p:sp>
        <p:sp>
          <p:nvSpPr>
            <p:cNvPr id="104464" name="Freeform 17"/>
            <p:cNvSpPr>
              <a:spLocks/>
            </p:cNvSpPr>
            <p:nvPr/>
          </p:nvSpPr>
          <p:spPr bwMode="auto">
            <a:xfrm>
              <a:off x="2165350" y="1957388"/>
              <a:ext cx="5022850" cy="884237"/>
            </a:xfrm>
            <a:custGeom>
              <a:avLst/>
              <a:gdLst>
                <a:gd name="T0" fmla="*/ 2147483647 w 3403"/>
                <a:gd name="T1" fmla="*/ 2147483647 h 603"/>
                <a:gd name="T2" fmla="*/ 2147483647 w 3403"/>
                <a:gd name="T3" fmla="*/ 0 h 603"/>
                <a:gd name="T4" fmla="*/ 2147483647 w 3403"/>
                <a:gd name="T5" fmla="*/ 2147483647 h 603"/>
                <a:gd name="T6" fmla="*/ 2147483647 w 3403"/>
                <a:gd name="T7" fmla="*/ 2147483647 h 603"/>
                <a:gd name="T8" fmla="*/ 2147483647 w 3403"/>
                <a:gd name="T9" fmla="*/ 2147483647 h 603"/>
                <a:gd name="T10" fmla="*/ 2147483647 w 3403"/>
                <a:gd name="T11" fmla="*/ 2147483647 h 603"/>
                <a:gd name="T12" fmla="*/ 2147483647 w 3403"/>
                <a:gd name="T13" fmla="*/ 2147483647 h 603"/>
                <a:gd name="T14" fmla="*/ 2147483647 w 3403"/>
                <a:gd name="T15" fmla="*/ 2147483647 h 603"/>
                <a:gd name="T16" fmla="*/ 2147483647 w 3403"/>
                <a:gd name="T17" fmla="*/ 2147483647 h 603"/>
                <a:gd name="T18" fmla="*/ 2147483647 w 3403"/>
                <a:gd name="T19" fmla="*/ 2147483647 h 603"/>
                <a:gd name="T20" fmla="*/ 2147483647 w 3403"/>
                <a:gd name="T21" fmla="*/ 2147483647 h 603"/>
                <a:gd name="T22" fmla="*/ 2147483647 w 3403"/>
                <a:gd name="T23" fmla="*/ 2147483647 h 603"/>
                <a:gd name="T24" fmla="*/ 2147483647 w 3403"/>
                <a:gd name="T25" fmla="*/ 2147483647 h 603"/>
                <a:gd name="T26" fmla="*/ 2147483647 w 3403"/>
                <a:gd name="T27" fmla="*/ 2147483647 h 603"/>
                <a:gd name="T28" fmla="*/ 2147483647 w 3403"/>
                <a:gd name="T29" fmla="*/ 2147483647 h 603"/>
                <a:gd name="T30" fmla="*/ 2147483647 w 3403"/>
                <a:gd name="T31" fmla="*/ 2147483647 h 603"/>
                <a:gd name="T32" fmla="*/ 2147483647 w 3403"/>
                <a:gd name="T33" fmla="*/ 2147483647 h 603"/>
                <a:gd name="T34" fmla="*/ 2147483647 w 3403"/>
                <a:gd name="T35" fmla="*/ 2147483647 h 603"/>
                <a:gd name="T36" fmla="*/ 2147483647 w 3403"/>
                <a:gd name="T37" fmla="*/ 2147483647 h 603"/>
                <a:gd name="T38" fmla="*/ 2147483647 w 3403"/>
                <a:gd name="T39" fmla="*/ 2147483647 h 603"/>
                <a:gd name="T40" fmla="*/ 2147483647 w 3403"/>
                <a:gd name="T41" fmla="*/ 2147483647 h 603"/>
                <a:gd name="T42" fmla="*/ 2147483647 w 3403"/>
                <a:gd name="T43" fmla="*/ 2147483647 h 603"/>
                <a:gd name="T44" fmla="*/ 2147483647 w 3403"/>
                <a:gd name="T45" fmla="*/ 2147483647 h 603"/>
                <a:gd name="T46" fmla="*/ 2147483647 w 3403"/>
                <a:gd name="T47" fmla="*/ 2147483647 h 603"/>
                <a:gd name="T48" fmla="*/ 2147483647 w 3403"/>
                <a:gd name="T49" fmla="*/ 2147483647 h 603"/>
                <a:gd name="T50" fmla="*/ 2147483647 w 3403"/>
                <a:gd name="T51" fmla="*/ 2147483647 h 603"/>
                <a:gd name="T52" fmla="*/ 2147483647 w 3403"/>
                <a:gd name="T53" fmla="*/ 2147483647 h 603"/>
                <a:gd name="T54" fmla="*/ 2147483647 w 3403"/>
                <a:gd name="T55" fmla="*/ 2147483647 h 603"/>
                <a:gd name="T56" fmla="*/ 2147483647 w 3403"/>
                <a:gd name="T57" fmla="*/ 2147483647 h 603"/>
                <a:gd name="T58" fmla="*/ 2147483647 w 3403"/>
                <a:gd name="T59" fmla="*/ 2147483647 h 603"/>
                <a:gd name="T60" fmla="*/ 2147483647 w 3403"/>
                <a:gd name="T61" fmla="*/ 2147483647 h 603"/>
                <a:gd name="T62" fmla="*/ 2147483647 w 3403"/>
                <a:gd name="T63" fmla="*/ 2147483647 h 603"/>
                <a:gd name="T64" fmla="*/ 2147483647 w 3403"/>
                <a:gd name="T65" fmla="*/ 2147483647 h 603"/>
                <a:gd name="T66" fmla="*/ 2147483647 w 3403"/>
                <a:gd name="T67" fmla="*/ 2147483647 h 603"/>
                <a:gd name="T68" fmla="*/ 2147483647 w 3403"/>
                <a:gd name="T69" fmla="*/ 2147483647 h 603"/>
                <a:gd name="T70" fmla="*/ 2147483647 w 3403"/>
                <a:gd name="T71" fmla="*/ 2147483647 h 603"/>
                <a:gd name="T72" fmla="*/ 2147483647 w 3403"/>
                <a:gd name="T73" fmla="*/ 2147483647 h 603"/>
                <a:gd name="T74" fmla="*/ 2147483647 w 3403"/>
                <a:gd name="T75" fmla="*/ 2147483647 h 603"/>
                <a:gd name="T76" fmla="*/ 2147483647 w 3403"/>
                <a:gd name="T77" fmla="*/ 2147483647 h 603"/>
                <a:gd name="T78" fmla="*/ 2147483647 w 3403"/>
                <a:gd name="T79" fmla="*/ 2147483647 h 603"/>
                <a:gd name="T80" fmla="*/ 2147483647 w 3403"/>
                <a:gd name="T81" fmla="*/ 2147483647 h 603"/>
                <a:gd name="T82" fmla="*/ 2147483647 w 3403"/>
                <a:gd name="T83" fmla="*/ 2147483647 h 603"/>
                <a:gd name="T84" fmla="*/ 2147483647 w 3403"/>
                <a:gd name="T85" fmla="*/ 2147483647 h 603"/>
                <a:gd name="T86" fmla="*/ 2147483647 w 3403"/>
                <a:gd name="T87" fmla="*/ 2147483647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65" name="Freeform 18"/>
            <p:cNvSpPr>
              <a:spLocks/>
            </p:cNvSpPr>
            <p:nvPr/>
          </p:nvSpPr>
          <p:spPr bwMode="auto">
            <a:xfrm>
              <a:off x="4224338" y="3013075"/>
              <a:ext cx="1185862" cy="1589088"/>
            </a:xfrm>
            <a:custGeom>
              <a:avLst/>
              <a:gdLst>
                <a:gd name="T0" fmla="*/ 2147483647 w 1094"/>
                <a:gd name="T1" fmla="*/ 2147483647 h 901"/>
                <a:gd name="T2" fmla="*/ 2147483647 w 1094"/>
                <a:gd name="T3" fmla="*/ 2147483647 h 901"/>
                <a:gd name="T4" fmla="*/ 2147483647 w 1094"/>
                <a:gd name="T5" fmla="*/ 0 h 901"/>
                <a:gd name="T6" fmla="*/ 0 w 1094"/>
                <a:gd name="T7" fmla="*/ 2147483647 h 901"/>
                <a:gd name="T8" fmla="*/ 2147483647 w 1094"/>
                <a:gd name="T9" fmla="*/ 2147483647 h 9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66" name="Rectangle 19"/>
            <p:cNvSpPr>
              <a:spLocks noChangeArrowheads="1"/>
            </p:cNvSpPr>
            <p:nvPr/>
          </p:nvSpPr>
          <p:spPr bwMode="auto">
            <a:xfrm>
              <a:off x="7673975" y="4279900"/>
              <a:ext cx="6270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67" name="Rectangle 20"/>
            <p:cNvSpPr>
              <a:spLocks noChangeArrowheads="1"/>
            </p:cNvSpPr>
            <p:nvPr/>
          </p:nvSpPr>
          <p:spPr bwMode="auto">
            <a:xfrm>
              <a:off x="7686675" y="3186113"/>
              <a:ext cx="6254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68" name="Rectangle 21"/>
            <p:cNvSpPr>
              <a:spLocks noChangeArrowheads="1"/>
            </p:cNvSpPr>
            <p:nvPr/>
          </p:nvSpPr>
          <p:spPr bwMode="auto">
            <a:xfrm>
              <a:off x="6530975" y="4954588"/>
              <a:ext cx="1841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B</a:t>
              </a:r>
              <a:endParaRPr kumimoji="1" lang="en-US" altLang="zh-CN" sz="2000" b="0">
                <a:solidFill>
                  <a:srgbClr val="333399"/>
                </a:solidFill>
                <a:ea typeface="黑体" charset="-122"/>
              </a:endParaRPr>
            </a:p>
          </p:txBody>
        </p:sp>
        <p:sp>
          <p:nvSpPr>
            <p:cNvPr id="104469" name="Oval 22"/>
            <p:cNvSpPr>
              <a:spLocks noChangeArrowheads="1"/>
            </p:cNvSpPr>
            <p:nvPr/>
          </p:nvSpPr>
          <p:spPr bwMode="auto">
            <a:xfrm>
              <a:off x="3584575" y="5805488"/>
              <a:ext cx="117475" cy="119062"/>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470" name="Group 23"/>
            <p:cNvGrpSpPr>
              <a:grpSpLocks/>
            </p:cNvGrpSpPr>
            <p:nvPr/>
          </p:nvGrpSpPr>
          <p:grpSpPr bwMode="auto">
            <a:xfrm>
              <a:off x="579438" y="3800475"/>
              <a:ext cx="504825" cy="515938"/>
              <a:chOff x="101" y="2294"/>
              <a:chExt cx="343" cy="353"/>
            </a:xfrm>
          </p:grpSpPr>
          <p:grpSp>
            <p:nvGrpSpPr>
              <p:cNvPr id="104866" name="Group 24"/>
              <p:cNvGrpSpPr>
                <a:grpSpLocks/>
              </p:cNvGrpSpPr>
              <p:nvPr/>
            </p:nvGrpSpPr>
            <p:grpSpPr bwMode="auto">
              <a:xfrm>
                <a:off x="109" y="2301"/>
                <a:ext cx="335" cy="346"/>
                <a:chOff x="109" y="2301"/>
                <a:chExt cx="335" cy="346"/>
              </a:xfrm>
            </p:grpSpPr>
            <p:sp>
              <p:nvSpPr>
                <p:cNvPr id="104880" name="Freeform 25"/>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81" name="Freeform 26"/>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82" name="Freeform 27"/>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83" name="Freeform 28"/>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84"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85"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86"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87" name="Line 32"/>
                <p:cNvSpPr>
                  <a:spLocks noChangeShapeType="1"/>
                </p:cNvSpPr>
                <p:nvPr/>
              </p:nvSpPr>
              <p:spPr bwMode="auto">
                <a:xfrm flipH="1">
                  <a:off x="335" y="2541"/>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88" name="Group 33"/>
                <p:cNvGrpSpPr>
                  <a:grpSpLocks/>
                </p:cNvGrpSpPr>
                <p:nvPr/>
              </p:nvGrpSpPr>
              <p:grpSpPr bwMode="auto">
                <a:xfrm>
                  <a:off x="109" y="2596"/>
                  <a:ext cx="335" cy="51"/>
                  <a:chOff x="109" y="2596"/>
                  <a:chExt cx="335" cy="51"/>
                </a:xfrm>
              </p:grpSpPr>
              <p:sp>
                <p:nvSpPr>
                  <p:cNvPr id="104889" name="Freeform 34"/>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90" name="Freeform 35"/>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91"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867" name="Group 37"/>
              <p:cNvGrpSpPr>
                <a:grpSpLocks/>
              </p:cNvGrpSpPr>
              <p:nvPr/>
            </p:nvGrpSpPr>
            <p:grpSpPr bwMode="auto">
              <a:xfrm>
                <a:off x="101" y="2294"/>
                <a:ext cx="335" cy="347"/>
                <a:chOff x="101" y="2294"/>
                <a:chExt cx="335" cy="347"/>
              </a:xfrm>
            </p:grpSpPr>
            <p:sp>
              <p:nvSpPr>
                <p:cNvPr id="104868" name="Freeform 38"/>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69" name="Freeform 39"/>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70" name="Freeform 40"/>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71" name="Freeform 41"/>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72"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73"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74"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75" name="Line 45"/>
                <p:cNvSpPr>
                  <a:spLocks noChangeShapeType="1"/>
                </p:cNvSpPr>
                <p:nvPr/>
              </p:nvSpPr>
              <p:spPr bwMode="auto">
                <a:xfrm flipH="1">
                  <a:off x="326" y="2535"/>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76" name="Group 46"/>
                <p:cNvGrpSpPr>
                  <a:grpSpLocks/>
                </p:cNvGrpSpPr>
                <p:nvPr/>
              </p:nvGrpSpPr>
              <p:grpSpPr bwMode="auto">
                <a:xfrm>
                  <a:off x="101" y="2590"/>
                  <a:ext cx="335" cy="51"/>
                  <a:chOff x="101" y="2590"/>
                  <a:chExt cx="335" cy="51"/>
                </a:xfrm>
              </p:grpSpPr>
              <p:sp>
                <p:nvSpPr>
                  <p:cNvPr id="104877" name="Freeform 47"/>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78" name="Freeform 48"/>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79"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grpSp>
          <p:nvGrpSpPr>
            <p:cNvPr id="104471" name="Group 50"/>
            <p:cNvGrpSpPr>
              <a:grpSpLocks/>
            </p:cNvGrpSpPr>
            <p:nvPr/>
          </p:nvGrpSpPr>
          <p:grpSpPr bwMode="auto">
            <a:xfrm>
              <a:off x="3357563" y="6265863"/>
              <a:ext cx="503237" cy="515937"/>
              <a:chOff x="3891" y="3616"/>
              <a:chExt cx="342" cy="353"/>
            </a:xfrm>
          </p:grpSpPr>
          <p:grpSp>
            <p:nvGrpSpPr>
              <p:cNvPr id="104840" name="Group 51"/>
              <p:cNvGrpSpPr>
                <a:grpSpLocks/>
              </p:cNvGrpSpPr>
              <p:nvPr/>
            </p:nvGrpSpPr>
            <p:grpSpPr bwMode="auto">
              <a:xfrm>
                <a:off x="3899" y="3622"/>
                <a:ext cx="334" cy="347"/>
                <a:chOff x="3899" y="3622"/>
                <a:chExt cx="334" cy="347"/>
              </a:xfrm>
            </p:grpSpPr>
            <p:sp>
              <p:nvSpPr>
                <p:cNvPr id="104854" name="Freeform 52"/>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55" name="Freeform 53"/>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56" name="Freeform 54"/>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57" name="Freeform 55"/>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58"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59"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60"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61" name="Line 59"/>
                <p:cNvSpPr>
                  <a:spLocks noChangeShapeType="1"/>
                </p:cNvSpPr>
                <p:nvPr/>
              </p:nvSpPr>
              <p:spPr bwMode="auto">
                <a:xfrm flipH="1">
                  <a:off x="4124" y="3863"/>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62" name="Group 60"/>
                <p:cNvGrpSpPr>
                  <a:grpSpLocks/>
                </p:cNvGrpSpPr>
                <p:nvPr/>
              </p:nvGrpSpPr>
              <p:grpSpPr bwMode="auto">
                <a:xfrm>
                  <a:off x="3899" y="3918"/>
                  <a:ext cx="334" cy="51"/>
                  <a:chOff x="3899" y="3918"/>
                  <a:chExt cx="334" cy="51"/>
                </a:xfrm>
              </p:grpSpPr>
              <p:sp>
                <p:nvSpPr>
                  <p:cNvPr id="104863" name="Freeform 61"/>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64" name="Freeform 62"/>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65"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841" name="Group 64"/>
              <p:cNvGrpSpPr>
                <a:grpSpLocks/>
              </p:cNvGrpSpPr>
              <p:nvPr/>
            </p:nvGrpSpPr>
            <p:grpSpPr bwMode="auto">
              <a:xfrm>
                <a:off x="3891" y="3616"/>
                <a:ext cx="334" cy="346"/>
                <a:chOff x="3891" y="3616"/>
                <a:chExt cx="334" cy="346"/>
              </a:xfrm>
            </p:grpSpPr>
            <p:sp>
              <p:nvSpPr>
                <p:cNvPr id="104842" name="Freeform 65"/>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43" name="Freeform 66"/>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44" name="Freeform 67"/>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45" name="Freeform 68"/>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46"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47"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48"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49" name="Line 72"/>
                <p:cNvSpPr>
                  <a:spLocks noChangeShapeType="1"/>
                </p:cNvSpPr>
                <p:nvPr/>
              </p:nvSpPr>
              <p:spPr bwMode="auto">
                <a:xfrm flipH="1">
                  <a:off x="4116" y="3857"/>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50" name="Group 73"/>
                <p:cNvGrpSpPr>
                  <a:grpSpLocks/>
                </p:cNvGrpSpPr>
                <p:nvPr/>
              </p:nvGrpSpPr>
              <p:grpSpPr bwMode="auto">
                <a:xfrm>
                  <a:off x="3891" y="3912"/>
                  <a:ext cx="334" cy="50"/>
                  <a:chOff x="3891" y="3912"/>
                  <a:chExt cx="334" cy="50"/>
                </a:xfrm>
              </p:grpSpPr>
              <p:sp>
                <p:nvSpPr>
                  <p:cNvPr id="104851" name="Freeform 74"/>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52" name="Freeform 75"/>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53"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grpSp>
          <p:nvGrpSpPr>
            <p:cNvPr id="104472" name="Group 77"/>
            <p:cNvGrpSpPr>
              <a:grpSpLocks/>
            </p:cNvGrpSpPr>
            <p:nvPr/>
          </p:nvGrpSpPr>
          <p:grpSpPr bwMode="auto">
            <a:xfrm>
              <a:off x="4627563" y="6249988"/>
              <a:ext cx="504825" cy="515937"/>
              <a:chOff x="4752" y="3605"/>
              <a:chExt cx="343" cy="353"/>
            </a:xfrm>
          </p:grpSpPr>
          <p:grpSp>
            <p:nvGrpSpPr>
              <p:cNvPr id="104814" name="Group 78"/>
              <p:cNvGrpSpPr>
                <a:grpSpLocks/>
              </p:cNvGrpSpPr>
              <p:nvPr/>
            </p:nvGrpSpPr>
            <p:grpSpPr bwMode="auto">
              <a:xfrm>
                <a:off x="4760" y="3612"/>
                <a:ext cx="335" cy="346"/>
                <a:chOff x="4760" y="3612"/>
                <a:chExt cx="335" cy="346"/>
              </a:xfrm>
            </p:grpSpPr>
            <p:sp>
              <p:nvSpPr>
                <p:cNvPr id="104828" name="Freeform 79"/>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29" name="Freeform 80"/>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30" name="Freeform 81"/>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31" name="Freeform 82"/>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32"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33"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34"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35" name="Line 86"/>
                <p:cNvSpPr>
                  <a:spLocks noChangeShapeType="1"/>
                </p:cNvSpPr>
                <p:nvPr/>
              </p:nvSpPr>
              <p:spPr bwMode="auto">
                <a:xfrm flipH="1">
                  <a:off x="4985" y="3852"/>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36" name="Group 87"/>
                <p:cNvGrpSpPr>
                  <a:grpSpLocks/>
                </p:cNvGrpSpPr>
                <p:nvPr/>
              </p:nvGrpSpPr>
              <p:grpSpPr bwMode="auto">
                <a:xfrm>
                  <a:off x="4760" y="3907"/>
                  <a:ext cx="335" cy="51"/>
                  <a:chOff x="4760" y="3907"/>
                  <a:chExt cx="335" cy="51"/>
                </a:xfrm>
              </p:grpSpPr>
              <p:sp>
                <p:nvSpPr>
                  <p:cNvPr id="104837" name="Freeform 88"/>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38" name="Freeform 89"/>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39"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815" name="Group 91"/>
              <p:cNvGrpSpPr>
                <a:grpSpLocks/>
              </p:cNvGrpSpPr>
              <p:nvPr/>
            </p:nvGrpSpPr>
            <p:grpSpPr bwMode="auto">
              <a:xfrm>
                <a:off x="4752" y="3605"/>
                <a:ext cx="334" cy="347"/>
                <a:chOff x="4752" y="3605"/>
                <a:chExt cx="334" cy="347"/>
              </a:xfrm>
            </p:grpSpPr>
            <p:sp>
              <p:nvSpPr>
                <p:cNvPr id="104816" name="Freeform 92"/>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17" name="Freeform 93"/>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18" name="Freeform 94"/>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19" name="Freeform 95"/>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20"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21"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22"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23" name="Line 99"/>
                <p:cNvSpPr>
                  <a:spLocks noChangeShapeType="1"/>
                </p:cNvSpPr>
                <p:nvPr/>
              </p:nvSpPr>
              <p:spPr bwMode="auto">
                <a:xfrm flipH="1">
                  <a:off x="4977" y="384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24" name="Group 100"/>
                <p:cNvGrpSpPr>
                  <a:grpSpLocks/>
                </p:cNvGrpSpPr>
                <p:nvPr/>
              </p:nvGrpSpPr>
              <p:grpSpPr bwMode="auto">
                <a:xfrm>
                  <a:off x="4752" y="3901"/>
                  <a:ext cx="334" cy="51"/>
                  <a:chOff x="4752" y="3901"/>
                  <a:chExt cx="334" cy="51"/>
                </a:xfrm>
              </p:grpSpPr>
              <p:sp>
                <p:nvSpPr>
                  <p:cNvPr id="104825" name="Freeform 101"/>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26" name="Freeform 102"/>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27"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grpSp>
          <p:nvGrpSpPr>
            <p:cNvPr id="104473" name="Group 104"/>
            <p:cNvGrpSpPr>
              <a:grpSpLocks/>
            </p:cNvGrpSpPr>
            <p:nvPr/>
          </p:nvGrpSpPr>
          <p:grpSpPr bwMode="auto">
            <a:xfrm>
              <a:off x="579438" y="2693988"/>
              <a:ext cx="504825" cy="517525"/>
              <a:chOff x="101" y="1539"/>
              <a:chExt cx="343" cy="352"/>
            </a:xfrm>
          </p:grpSpPr>
          <p:grpSp>
            <p:nvGrpSpPr>
              <p:cNvPr id="104788" name="Group 105"/>
              <p:cNvGrpSpPr>
                <a:grpSpLocks/>
              </p:cNvGrpSpPr>
              <p:nvPr/>
            </p:nvGrpSpPr>
            <p:grpSpPr bwMode="auto">
              <a:xfrm>
                <a:off x="109" y="1545"/>
                <a:ext cx="335" cy="346"/>
                <a:chOff x="109" y="1545"/>
                <a:chExt cx="335" cy="346"/>
              </a:xfrm>
            </p:grpSpPr>
            <p:sp>
              <p:nvSpPr>
                <p:cNvPr id="104802" name="Freeform 106"/>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03" name="Freeform 107"/>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04" name="Freeform 108"/>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05" name="Freeform 109"/>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06"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07"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08"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809" name="Line 113"/>
                <p:cNvSpPr>
                  <a:spLocks noChangeShapeType="1"/>
                </p:cNvSpPr>
                <p:nvPr/>
              </p:nvSpPr>
              <p:spPr bwMode="auto">
                <a:xfrm flipH="1">
                  <a:off x="335" y="178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810" name="Group 114"/>
                <p:cNvGrpSpPr>
                  <a:grpSpLocks/>
                </p:cNvGrpSpPr>
                <p:nvPr/>
              </p:nvGrpSpPr>
              <p:grpSpPr bwMode="auto">
                <a:xfrm>
                  <a:off x="109" y="1841"/>
                  <a:ext cx="335" cy="50"/>
                  <a:chOff x="109" y="1841"/>
                  <a:chExt cx="335" cy="50"/>
                </a:xfrm>
              </p:grpSpPr>
              <p:sp>
                <p:nvSpPr>
                  <p:cNvPr id="104811" name="Freeform 115"/>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12" name="Freeform 116"/>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13"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789" name="Group 118"/>
              <p:cNvGrpSpPr>
                <a:grpSpLocks/>
              </p:cNvGrpSpPr>
              <p:nvPr/>
            </p:nvGrpSpPr>
            <p:grpSpPr bwMode="auto">
              <a:xfrm>
                <a:off x="101" y="1539"/>
                <a:ext cx="335" cy="346"/>
                <a:chOff x="101" y="1539"/>
                <a:chExt cx="335" cy="346"/>
              </a:xfrm>
            </p:grpSpPr>
            <p:sp>
              <p:nvSpPr>
                <p:cNvPr id="104790" name="Freeform 119"/>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91" name="Freeform 120"/>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92" name="Freeform 121"/>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93" name="Freeform 122"/>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94"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95"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96"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97" name="Line 126"/>
                <p:cNvSpPr>
                  <a:spLocks noChangeShapeType="1"/>
                </p:cNvSpPr>
                <p:nvPr/>
              </p:nvSpPr>
              <p:spPr bwMode="auto">
                <a:xfrm flipH="1">
                  <a:off x="326" y="177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798" name="Group 127"/>
                <p:cNvGrpSpPr>
                  <a:grpSpLocks/>
                </p:cNvGrpSpPr>
                <p:nvPr/>
              </p:nvGrpSpPr>
              <p:grpSpPr bwMode="auto">
                <a:xfrm>
                  <a:off x="101" y="1834"/>
                  <a:ext cx="335" cy="51"/>
                  <a:chOff x="101" y="1834"/>
                  <a:chExt cx="335" cy="51"/>
                </a:xfrm>
              </p:grpSpPr>
              <p:sp>
                <p:nvSpPr>
                  <p:cNvPr id="104799" name="Freeform 128"/>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00" name="Freeform 129"/>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01"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grpSp>
          <p:nvGrpSpPr>
            <p:cNvPr id="104474" name="Group 131"/>
            <p:cNvGrpSpPr>
              <a:grpSpLocks/>
            </p:cNvGrpSpPr>
            <p:nvPr/>
          </p:nvGrpSpPr>
          <p:grpSpPr bwMode="auto">
            <a:xfrm>
              <a:off x="8158163" y="3841750"/>
              <a:ext cx="506412" cy="514350"/>
              <a:chOff x="5237" y="2322"/>
              <a:chExt cx="343" cy="352"/>
            </a:xfrm>
          </p:grpSpPr>
          <p:grpSp>
            <p:nvGrpSpPr>
              <p:cNvPr id="104762" name="Group 132"/>
              <p:cNvGrpSpPr>
                <a:grpSpLocks/>
              </p:cNvGrpSpPr>
              <p:nvPr/>
            </p:nvGrpSpPr>
            <p:grpSpPr bwMode="auto">
              <a:xfrm>
                <a:off x="5245" y="2328"/>
                <a:ext cx="335" cy="346"/>
                <a:chOff x="5245" y="2328"/>
                <a:chExt cx="335" cy="346"/>
              </a:xfrm>
            </p:grpSpPr>
            <p:sp>
              <p:nvSpPr>
                <p:cNvPr id="104776" name="Freeform 133"/>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77" name="Freeform 134"/>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78" name="Freeform 135"/>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79" name="Freeform 136"/>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80"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81"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82"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83" name="Line 140"/>
                <p:cNvSpPr>
                  <a:spLocks noChangeShapeType="1"/>
                </p:cNvSpPr>
                <p:nvPr/>
              </p:nvSpPr>
              <p:spPr bwMode="auto">
                <a:xfrm flipH="1">
                  <a:off x="5470" y="256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784" name="Group 141"/>
                <p:cNvGrpSpPr>
                  <a:grpSpLocks/>
                </p:cNvGrpSpPr>
                <p:nvPr/>
              </p:nvGrpSpPr>
              <p:grpSpPr bwMode="auto">
                <a:xfrm>
                  <a:off x="5245" y="2624"/>
                  <a:ext cx="335" cy="50"/>
                  <a:chOff x="5245" y="2624"/>
                  <a:chExt cx="335" cy="50"/>
                </a:xfrm>
              </p:grpSpPr>
              <p:sp>
                <p:nvSpPr>
                  <p:cNvPr id="104785" name="Freeform 142"/>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86" name="Freeform 143"/>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87"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763" name="Group 145"/>
              <p:cNvGrpSpPr>
                <a:grpSpLocks/>
              </p:cNvGrpSpPr>
              <p:nvPr/>
            </p:nvGrpSpPr>
            <p:grpSpPr bwMode="auto">
              <a:xfrm>
                <a:off x="5237" y="2322"/>
                <a:ext cx="335" cy="346"/>
                <a:chOff x="5237" y="2322"/>
                <a:chExt cx="335" cy="346"/>
              </a:xfrm>
            </p:grpSpPr>
            <p:sp>
              <p:nvSpPr>
                <p:cNvPr id="104764" name="Freeform 146"/>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65" name="Freeform 147"/>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66" name="Freeform 148"/>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67" name="Freeform 149"/>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68"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69"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70"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71" name="Line 153"/>
                <p:cNvSpPr>
                  <a:spLocks noChangeShapeType="1"/>
                </p:cNvSpPr>
                <p:nvPr/>
              </p:nvSpPr>
              <p:spPr bwMode="auto">
                <a:xfrm flipH="1">
                  <a:off x="5462" y="2563"/>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772" name="Group 154"/>
                <p:cNvGrpSpPr>
                  <a:grpSpLocks/>
                </p:cNvGrpSpPr>
                <p:nvPr/>
              </p:nvGrpSpPr>
              <p:grpSpPr bwMode="auto">
                <a:xfrm>
                  <a:off x="5237" y="2617"/>
                  <a:ext cx="335" cy="51"/>
                  <a:chOff x="5237" y="2617"/>
                  <a:chExt cx="335" cy="51"/>
                </a:xfrm>
              </p:grpSpPr>
              <p:sp>
                <p:nvSpPr>
                  <p:cNvPr id="104773" name="Freeform 155"/>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74" name="Freeform 156"/>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75"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grpSp>
          <p:nvGrpSpPr>
            <p:cNvPr id="104475" name="Group 158"/>
            <p:cNvGrpSpPr>
              <a:grpSpLocks/>
            </p:cNvGrpSpPr>
            <p:nvPr/>
          </p:nvGrpSpPr>
          <p:grpSpPr bwMode="auto">
            <a:xfrm>
              <a:off x="8158163" y="2765425"/>
              <a:ext cx="506412" cy="515938"/>
              <a:chOff x="5237" y="1587"/>
              <a:chExt cx="343" cy="353"/>
            </a:xfrm>
          </p:grpSpPr>
          <p:grpSp>
            <p:nvGrpSpPr>
              <p:cNvPr id="104736" name="Group 159"/>
              <p:cNvGrpSpPr>
                <a:grpSpLocks/>
              </p:cNvGrpSpPr>
              <p:nvPr/>
            </p:nvGrpSpPr>
            <p:grpSpPr bwMode="auto">
              <a:xfrm>
                <a:off x="5245" y="1594"/>
                <a:ext cx="335" cy="346"/>
                <a:chOff x="5245" y="1594"/>
                <a:chExt cx="335" cy="346"/>
              </a:xfrm>
            </p:grpSpPr>
            <p:sp>
              <p:nvSpPr>
                <p:cNvPr id="104750" name="Freeform 160"/>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51" name="Freeform 161"/>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52" name="Freeform 162"/>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53" name="Freeform 163"/>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54"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55"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56"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57" name="Line 167"/>
                <p:cNvSpPr>
                  <a:spLocks noChangeShapeType="1"/>
                </p:cNvSpPr>
                <p:nvPr/>
              </p:nvSpPr>
              <p:spPr bwMode="auto">
                <a:xfrm flipH="1">
                  <a:off x="5470" y="1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758" name="Group 168"/>
                <p:cNvGrpSpPr>
                  <a:grpSpLocks/>
                </p:cNvGrpSpPr>
                <p:nvPr/>
              </p:nvGrpSpPr>
              <p:grpSpPr bwMode="auto">
                <a:xfrm>
                  <a:off x="5245" y="1889"/>
                  <a:ext cx="335" cy="51"/>
                  <a:chOff x="5245" y="1889"/>
                  <a:chExt cx="335" cy="51"/>
                </a:xfrm>
              </p:grpSpPr>
              <p:sp>
                <p:nvSpPr>
                  <p:cNvPr id="104759" name="Freeform 169"/>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60" name="Freeform 170"/>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61"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737" name="Group 172"/>
              <p:cNvGrpSpPr>
                <a:grpSpLocks/>
              </p:cNvGrpSpPr>
              <p:nvPr/>
            </p:nvGrpSpPr>
            <p:grpSpPr bwMode="auto">
              <a:xfrm>
                <a:off x="5237" y="1587"/>
                <a:ext cx="335" cy="346"/>
                <a:chOff x="5237" y="1587"/>
                <a:chExt cx="335" cy="346"/>
              </a:xfrm>
            </p:grpSpPr>
            <p:sp>
              <p:nvSpPr>
                <p:cNvPr id="104738" name="Freeform 173"/>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9" name="Freeform 174"/>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40" name="Freeform 175"/>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41" name="Freeform 176"/>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42"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43"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44"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45" name="Line 180"/>
                <p:cNvSpPr>
                  <a:spLocks noChangeShapeType="1"/>
                </p:cNvSpPr>
                <p:nvPr/>
              </p:nvSpPr>
              <p:spPr bwMode="auto">
                <a:xfrm flipH="1">
                  <a:off x="5462" y="1828"/>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746" name="Group 181"/>
                <p:cNvGrpSpPr>
                  <a:grpSpLocks/>
                </p:cNvGrpSpPr>
                <p:nvPr/>
              </p:nvGrpSpPr>
              <p:grpSpPr bwMode="auto">
                <a:xfrm>
                  <a:off x="5237" y="1883"/>
                  <a:ext cx="335" cy="50"/>
                  <a:chOff x="5237" y="1883"/>
                  <a:chExt cx="335" cy="50"/>
                </a:xfrm>
              </p:grpSpPr>
              <p:sp>
                <p:nvSpPr>
                  <p:cNvPr id="104747" name="Freeform 182"/>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48" name="Freeform 183"/>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49"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sp>
          <p:nvSpPr>
            <p:cNvPr id="104476" name="Rectangle 185"/>
            <p:cNvSpPr>
              <a:spLocks noChangeArrowheads="1"/>
            </p:cNvSpPr>
            <p:nvPr/>
          </p:nvSpPr>
          <p:spPr bwMode="auto">
            <a:xfrm>
              <a:off x="1900238" y="210502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77" name="Rectangle 186"/>
            <p:cNvSpPr>
              <a:spLocks noChangeArrowheads="1"/>
            </p:cNvSpPr>
            <p:nvPr/>
          </p:nvSpPr>
          <p:spPr bwMode="auto">
            <a:xfrm>
              <a:off x="2343150" y="2508250"/>
              <a:ext cx="917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222.1.1.</a:t>
              </a:r>
              <a:endParaRPr kumimoji="1" lang="en-US" altLang="zh-CN" sz="2000" b="0">
                <a:solidFill>
                  <a:srgbClr val="333399"/>
                </a:solidFill>
                <a:ea typeface="黑体" charset="-122"/>
              </a:endParaRPr>
            </a:p>
          </p:txBody>
        </p:sp>
        <p:sp>
          <p:nvSpPr>
            <p:cNvPr id="104478" name="Rectangle 187"/>
            <p:cNvSpPr>
              <a:spLocks noChangeArrowheads="1"/>
            </p:cNvSpPr>
            <p:nvPr/>
          </p:nvSpPr>
          <p:spPr bwMode="auto">
            <a:xfrm>
              <a:off x="3568700" y="1666875"/>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79" name="Rectangle 188"/>
            <p:cNvSpPr>
              <a:spLocks noChangeArrowheads="1"/>
            </p:cNvSpPr>
            <p:nvPr/>
          </p:nvSpPr>
          <p:spPr bwMode="auto">
            <a:xfrm>
              <a:off x="3484563" y="1624013"/>
              <a:ext cx="1057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222.1.1.1</a:t>
              </a:r>
            </a:p>
          </p:txBody>
        </p:sp>
        <p:sp>
          <p:nvSpPr>
            <p:cNvPr id="104480" name="Rectangle 189"/>
            <p:cNvSpPr>
              <a:spLocks noChangeArrowheads="1"/>
            </p:cNvSpPr>
            <p:nvPr/>
          </p:nvSpPr>
          <p:spPr bwMode="auto">
            <a:xfrm>
              <a:off x="5113338" y="166687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81" name="Rectangle 190"/>
            <p:cNvSpPr>
              <a:spLocks noChangeArrowheads="1"/>
            </p:cNvSpPr>
            <p:nvPr/>
          </p:nvSpPr>
          <p:spPr bwMode="auto">
            <a:xfrm>
              <a:off x="5006975" y="1624013"/>
              <a:ext cx="1057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222.1.1.2</a:t>
              </a:r>
            </a:p>
          </p:txBody>
        </p:sp>
        <p:sp>
          <p:nvSpPr>
            <p:cNvPr id="104482" name="Rectangle 191"/>
            <p:cNvSpPr>
              <a:spLocks noChangeArrowheads="1"/>
            </p:cNvSpPr>
            <p:nvPr/>
          </p:nvSpPr>
          <p:spPr bwMode="auto">
            <a:xfrm>
              <a:off x="6707188" y="166687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83" name="Rectangle 192"/>
            <p:cNvSpPr>
              <a:spLocks noChangeArrowheads="1"/>
            </p:cNvSpPr>
            <p:nvPr/>
          </p:nvSpPr>
          <p:spPr bwMode="auto">
            <a:xfrm>
              <a:off x="6554788" y="1597025"/>
              <a:ext cx="10572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222.1.1.3</a:t>
              </a:r>
            </a:p>
          </p:txBody>
        </p:sp>
        <p:sp>
          <p:nvSpPr>
            <p:cNvPr id="104484" name="Rectangle 193"/>
            <p:cNvSpPr>
              <a:spLocks noChangeArrowheads="1"/>
            </p:cNvSpPr>
            <p:nvPr/>
          </p:nvSpPr>
          <p:spPr bwMode="auto">
            <a:xfrm>
              <a:off x="4168775" y="2322513"/>
              <a:ext cx="26988"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485" name="Group 194"/>
            <p:cNvGrpSpPr>
              <a:grpSpLocks/>
            </p:cNvGrpSpPr>
            <p:nvPr/>
          </p:nvGrpSpPr>
          <p:grpSpPr bwMode="auto">
            <a:xfrm>
              <a:off x="3822700" y="2814638"/>
              <a:ext cx="647700" cy="385762"/>
              <a:chOff x="2299" y="1622"/>
              <a:chExt cx="439" cy="262"/>
            </a:xfrm>
          </p:grpSpPr>
          <p:sp>
            <p:nvSpPr>
              <p:cNvPr id="104711"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12"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13"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714"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715" name="Group 199"/>
              <p:cNvGrpSpPr>
                <a:grpSpLocks/>
              </p:cNvGrpSpPr>
              <p:nvPr/>
            </p:nvGrpSpPr>
            <p:grpSpPr bwMode="auto">
              <a:xfrm>
                <a:off x="2365" y="1640"/>
                <a:ext cx="304" cy="117"/>
                <a:chOff x="2365" y="1640"/>
                <a:chExt cx="304" cy="117"/>
              </a:xfrm>
            </p:grpSpPr>
            <p:grpSp>
              <p:nvGrpSpPr>
                <p:cNvPr id="104718" name="Group 200"/>
                <p:cNvGrpSpPr>
                  <a:grpSpLocks/>
                </p:cNvGrpSpPr>
                <p:nvPr/>
              </p:nvGrpSpPr>
              <p:grpSpPr bwMode="auto">
                <a:xfrm>
                  <a:off x="2365" y="1640"/>
                  <a:ext cx="302" cy="115"/>
                  <a:chOff x="2365" y="1640"/>
                  <a:chExt cx="302" cy="115"/>
                </a:xfrm>
              </p:grpSpPr>
              <p:sp>
                <p:nvSpPr>
                  <p:cNvPr id="104728"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9"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0"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1"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2"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3"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4"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35"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4719" name="Group 209"/>
                <p:cNvGrpSpPr>
                  <a:grpSpLocks/>
                </p:cNvGrpSpPr>
                <p:nvPr/>
              </p:nvGrpSpPr>
              <p:grpSpPr bwMode="auto">
                <a:xfrm>
                  <a:off x="2368" y="1643"/>
                  <a:ext cx="301" cy="114"/>
                  <a:chOff x="2368" y="1643"/>
                  <a:chExt cx="301" cy="114"/>
                </a:xfrm>
              </p:grpSpPr>
              <p:sp>
                <p:nvSpPr>
                  <p:cNvPr id="104720"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1"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2"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3"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4"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5"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6"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27"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04716"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717"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86" name="Rectangle 220"/>
            <p:cNvSpPr>
              <a:spLocks noChangeArrowheads="1"/>
            </p:cNvSpPr>
            <p:nvPr/>
          </p:nvSpPr>
          <p:spPr bwMode="auto">
            <a:xfrm>
              <a:off x="4278313" y="2555875"/>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87" name="Rectangle 221"/>
            <p:cNvSpPr>
              <a:spLocks noChangeArrowheads="1"/>
            </p:cNvSpPr>
            <p:nvPr/>
          </p:nvSpPr>
          <p:spPr bwMode="auto">
            <a:xfrm>
              <a:off x="4351338" y="2565400"/>
              <a:ext cx="10556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222.1.1.4</a:t>
              </a:r>
            </a:p>
          </p:txBody>
        </p:sp>
        <p:sp>
          <p:nvSpPr>
            <p:cNvPr id="104488" name="Rectangle 222"/>
            <p:cNvSpPr>
              <a:spLocks noChangeArrowheads="1"/>
            </p:cNvSpPr>
            <p:nvPr/>
          </p:nvSpPr>
          <p:spPr bwMode="auto">
            <a:xfrm>
              <a:off x="3446463" y="2703513"/>
              <a:ext cx="4127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89" name="Rectangle 223"/>
            <p:cNvSpPr>
              <a:spLocks noChangeArrowheads="1"/>
            </p:cNvSpPr>
            <p:nvPr/>
          </p:nvSpPr>
          <p:spPr bwMode="auto">
            <a:xfrm>
              <a:off x="3549650" y="2693988"/>
              <a:ext cx="276225"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R</a:t>
              </a:r>
              <a:r>
                <a:rPr kumimoji="1" lang="en-US" altLang="zh-CN" sz="2000" baseline="-25000">
                  <a:solidFill>
                    <a:srgbClr val="333399"/>
                  </a:solidFill>
                  <a:ea typeface="黑体" charset="-122"/>
                </a:rPr>
                <a:t>1</a:t>
              </a:r>
              <a:endParaRPr kumimoji="1" lang="en-US" altLang="zh-CN" sz="2000" b="0" baseline="-25000">
                <a:solidFill>
                  <a:srgbClr val="333399"/>
                </a:solidFill>
                <a:ea typeface="黑体" charset="-122"/>
              </a:endParaRPr>
            </a:p>
          </p:txBody>
        </p:sp>
        <p:sp>
          <p:nvSpPr>
            <p:cNvPr id="104490" name="Oval 224"/>
            <p:cNvSpPr>
              <a:spLocks noChangeArrowheads="1"/>
            </p:cNvSpPr>
            <p:nvPr/>
          </p:nvSpPr>
          <p:spPr bwMode="auto">
            <a:xfrm>
              <a:off x="4129088" y="2606675"/>
              <a:ext cx="93662"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91" name="Rectangle 225"/>
            <p:cNvSpPr>
              <a:spLocks noChangeArrowheads="1"/>
            </p:cNvSpPr>
            <p:nvPr/>
          </p:nvSpPr>
          <p:spPr bwMode="auto">
            <a:xfrm>
              <a:off x="1974850" y="1800225"/>
              <a:ext cx="7207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92" name="Oval 226"/>
            <p:cNvSpPr>
              <a:spLocks noChangeArrowheads="1"/>
            </p:cNvSpPr>
            <p:nvPr/>
          </p:nvSpPr>
          <p:spPr bwMode="auto">
            <a:xfrm>
              <a:off x="7786688" y="4251325"/>
              <a:ext cx="93662"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93" name="Oval 227"/>
            <p:cNvSpPr>
              <a:spLocks noChangeArrowheads="1"/>
            </p:cNvSpPr>
            <p:nvPr/>
          </p:nvSpPr>
          <p:spPr bwMode="auto">
            <a:xfrm>
              <a:off x="7791450" y="3144838"/>
              <a:ext cx="93663"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94" name="Rectangle 228"/>
            <p:cNvSpPr>
              <a:spLocks noChangeArrowheads="1"/>
            </p:cNvSpPr>
            <p:nvPr/>
          </p:nvSpPr>
          <p:spPr bwMode="auto">
            <a:xfrm>
              <a:off x="6338888" y="3870325"/>
              <a:ext cx="1009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495" name="Rectangle 229"/>
            <p:cNvSpPr>
              <a:spLocks noChangeArrowheads="1"/>
            </p:cNvSpPr>
            <p:nvPr/>
          </p:nvSpPr>
          <p:spPr bwMode="auto">
            <a:xfrm>
              <a:off x="5795963" y="4386263"/>
              <a:ext cx="10588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222.1.2.5</a:t>
              </a:r>
            </a:p>
          </p:txBody>
        </p:sp>
        <p:sp>
          <p:nvSpPr>
            <p:cNvPr id="104496" name="Rectangle 230"/>
            <p:cNvSpPr>
              <a:spLocks noChangeArrowheads="1"/>
            </p:cNvSpPr>
            <p:nvPr/>
          </p:nvSpPr>
          <p:spPr bwMode="auto">
            <a:xfrm>
              <a:off x="7883525" y="4381500"/>
              <a:ext cx="10080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702695" name="Rectangle 231"/>
            <p:cNvSpPr>
              <a:spLocks noChangeArrowheads="1"/>
            </p:cNvSpPr>
            <p:nvPr/>
          </p:nvSpPr>
          <p:spPr bwMode="auto">
            <a:xfrm>
              <a:off x="7975600" y="4441825"/>
              <a:ext cx="1055688"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effectLst>
                    <a:outerShdw blurRad="38100" dist="38100" dir="2700000" algn="tl">
                      <a:srgbClr val="000000"/>
                    </a:outerShdw>
                  </a:effectLst>
                  <a:ea typeface="黑体" charset="-122"/>
                </a:rPr>
                <a:t>222.1.2.2</a:t>
              </a:r>
            </a:p>
          </p:txBody>
        </p:sp>
        <p:sp>
          <p:nvSpPr>
            <p:cNvPr id="104498" name="Rectangle 232"/>
            <p:cNvSpPr>
              <a:spLocks noChangeArrowheads="1"/>
            </p:cNvSpPr>
            <p:nvPr/>
          </p:nvSpPr>
          <p:spPr bwMode="auto">
            <a:xfrm>
              <a:off x="7883525" y="3270250"/>
              <a:ext cx="10080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702697" name="Rectangle 233"/>
            <p:cNvSpPr>
              <a:spLocks noChangeArrowheads="1"/>
            </p:cNvSpPr>
            <p:nvPr/>
          </p:nvSpPr>
          <p:spPr bwMode="auto">
            <a:xfrm>
              <a:off x="7975600" y="3332163"/>
              <a:ext cx="10556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effectLst>
                    <a:outerShdw blurRad="38100" dist="38100" dir="2700000" algn="tl">
                      <a:srgbClr val="000000"/>
                    </a:outerShdw>
                  </a:effectLst>
                  <a:ea typeface="黑体" charset="-122"/>
                </a:rPr>
                <a:t>222.1.2.1</a:t>
              </a:r>
            </a:p>
          </p:txBody>
        </p:sp>
        <p:sp>
          <p:nvSpPr>
            <p:cNvPr id="104500" name="Rectangle 234"/>
            <p:cNvSpPr>
              <a:spLocks noChangeArrowheads="1"/>
            </p:cNvSpPr>
            <p:nvPr/>
          </p:nvSpPr>
          <p:spPr bwMode="auto">
            <a:xfrm>
              <a:off x="7785100" y="5403850"/>
              <a:ext cx="1008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702699" name="Rectangle 235"/>
            <p:cNvSpPr>
              <a:spLocks noChangeArrowheads="1"/>
            </p:cNvSpPr>
            <p:nvPr/>
          </p:nvSpPr>
          <p:spPr bwMode="auto">
            <a:xfrm>
              <a:off x="4999038" y="5902325"/>
              <a:ext cx="105727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effectLst>
                    <a:outerShdw blurRad="38100" dist="38100" dir="2700000" algn="tl">
                      <a:srgbClr val="000000"/>
                    </a:outerShdw>
                  </a:effectLst>
                  <a:ea typeface="黑体" charset="-122"/>
                </a:rPr>
                <a:t>222.1.2.3</a:t>
              </a:r>
            </a:p>
          </p:txBody>
        </p:sp>
        <p:sp>
          <p:nvSpPr>
            <p:cNvPr id="104502" name="Rectangle 236"/>
            <p:cNvSpPr>
              <a:spLocks noChangeArrowheads="1"/>
            </p:cNvSpPr>
            <p:nvPr/>
          </p:nvSpPr>
          <p:spPr bwMode="auto">
            <a:xfrm>
              <a:off x="3670300" y="5789613"/>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702701" name="Rectangle 237"/>
            <p:cNvSpPr>
              <a:spLocks noChangeArrowheads="1"/>
            </p:cNvSpPr>
            <p:nvPr/>
          </p:nvSpPr>
          <p:spPr bwMode="auto">
            <a:xfrm>
              <a:off x="3748088" y="5902325"/>
              <a:ext cx="1058862"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effectLst>
                    <a:outerShdw blurRad="38100" dist="38100" dir="2700000" algn="tl">
                      <a:srgbClr val="000000"/>
                    </a:outerShdw>
                  </a:effectLst>
                  <a:ea typeface="黑体" charset="-122"/>
                </a:rPr>
                <a:t>222.1.2.4</a:t>
              </a:r>
            </a:p>
          </p:txBody>
        </p:sp>
        <p:sp>
          <p:nvSpPr>
            <p:cNvPr id="104504" name="Oval 238"/>
            <p:cNvSpPr>
              <a:spLocks noChangeArrowheads="1"/>
            </p:cNvSpPr>
            <p:nvPr/>
          </p:nvSpPr>
          <p:spPr bwMode="auto">
            <a:xfrm>
              <a:off x="4835525" y="5818188"/>
              <a:ext cx="92075" cy="93662"/>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05" name="Rectangle 239"/>
            <p:cNvSpPr>
              <a:spLocks noChangeArrowheads="1"/>
            </p:cNvSpPr>
            <p:nvPr/>
          </p:nvSpPr>
          <p:spPr bwMode="auto">
            <a:xfrm>
              <a:off x="6818313" y="3140075"/>
              <a:ext cx="8953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06" name="Rectangle 240"/>
            <p:cNvSpPr>
              <a:spLocks noChangeArrowheads="1"/>
            </p:cNvSpPr>
            <p:nvPr/>
          </p:nvSpPr>
          <p:spPr bwMode="auto">
            <a:xfrm>
              <a:off x="6827838" y="3773488"/>
              <a:ext cx="91598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222.1.2.</a:t>
              </a:r>
              <a:endParaRPr kumimoji="1" lang="en-US" altLang="zh-CN" sz="2000" b="0">
                <a:solidFill>
                  <a:srgbClr val="333399"/>
                </a:solidFill>
                <a:ea typeface="黑体" charset="-122"/>
              </a:endParaRPr>
            </a:p>
          </p:txBody>
        </p:sp>
        <p:sp>
          <p:nvSpPr>
            <p:cNvPr id="104507" name="Rectangle 241"/>
            <p:cNvSpPr>
              <a:spLocks noChangeArrowheads="1"/>
            </p:cNvSpPr>
            <p:nvPr/>
          </p:nvSpPr>
          <p:spPr bwMode="auto">
            <a:xfrm>
              <a:off x="6889750" y="2847975"/>
              <a:ext cx="720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508" name="Group 242"/>
            <p:cNvGrpSpPr>
              <a:grpSpLocks/>
            </p:cNvGrpSpPr>
            <p:nvPr/>
          </p:nvGrpSpPr>
          <p:grpSpPr bwMode="auto">
            <a:xfrm>
              <a:off x="2222500" y="4570413"/>
              <a:ext cx="649288" cy="384175"/>
              <a:chOff x="1304" y="2569"/>
              <a:chExt cx="439" cy="262"/>
            </a:xfrm>
          </p:grpSpPr>
          <p:sp>
            <p:nvSpPr>
              <p:cNvPr id="104686"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87"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88"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89"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690" name="Group 247"/>
              <p:cNvGrpSpPr>
                <a:grpSpLocks/>
              </p:cNvGrpSpPr>
              <p:nvPr/>
            </p:nvGrpSpPr>
            <p:grpSpPr bwMode="auto">
              <a:xfrm>
                <a:off x="1371" y="2587"/>
                <a:ext cx="304" cy="117"/>
                <a:chOff x="1371" y="2587"/>
                <a:chExt cx="304" cy="117"/>
              </a:xfrm>
            </p:grpSpPr>
            <p:grpSp>
              <p:nvGrpSpPr>
                <p:cNvPr id="104693" name="Group 248"/>
                <p:cNvGrpSpPr>
                  <a:grpSpLocks/>
                </p:cNvGrpSpPr>
                <p:nvPr/>
              </p:nvGrpSpPr>
              <p:grpSpPr bwMode="auto">
                <a:xfrm>
                  <a:off x="1371" y="2587"/>
                  <a:ext cx="301" cy="115"/>
                  <a:chOff x="1371" y="2587"/>
                  <a:chExt cx="301" cy="115"/>
                </a:xfrm>
              </p:grpSpPr>
              <p:sp>
                <p:nvSpPr>
                  <p:cNvPr id="104703"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4"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5"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6"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7"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8"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9"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10"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4694" name="Group 257"/>
                <p:cNvGrpSpPr>
                  <a:grpSpLocks/>
                </p:cNvGrpSpPr>
                <p:nvPr/>
              </p:nvGrpSpPr>
              <p:grpSpPr bwMode="auto">
                <a:xfrm>
                  <a:off x="1373" y="2590"/>
                  <a:ext cx="302" cy="114"/>
                  <a:chOff x="1373" y="2590"/>
                  <a:chExt cx="302" cy="114"/>
                </a:xfrm>
              </p:grpSpPr>
              <p:sp>
                <p:nvSpPr>
                  <p:cNvPr id="104695"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96"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97"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98"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99"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0"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1"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02"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04691"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92"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4509" name="Group 268"/>
            <p:cNvGrpSpPr>
              <a:grpSpLocks/>
            </p:cNvGrpSpPr>
            <p:nvPr/>
          </p:nvGrpSpPr>
          <p:grpSpPr bwMode="auto">
            <a:xfrm>
              <a:off x="5126038" y="4570413"/>
              <a:ext cx="649287" cy="384175"/>
              <a:chOff x="3488" y="2569"/>
              <a:chExt cx="439" cy="262"/>
            </a:xfrm>
          </p:grpSpPr>
          <p:sp>
            <p:nvSpPr>
              <p:cNvPr id="10466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6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6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6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665" name="Group 273"/>
              <p:cNvGrpSpPr>
                <a:grpSpLocks/>
              </p:cNvGrpSpPr>
              <p:nvPr/>
            </p:nvGrpSpPr>
            <p:grpSpPr bwMode="auto">
              <a:xfrm>
                <a:off x="3555" y="2587"/>
                <a:ext cx="304" cy="117"/>
                <a:chOff x="3555" y="2587"/>
                <a:chExt cx="304" cy="117"/>
              </a:xfrm>
            </p:grpSpPr>
            <p:grpSp>
              <p:nvGrpSpPr>
                <p:cNvPr id="104668" name="Group 274"/>
                <p:cNvGrpSpPr>
                  <a:grpSpLocks/>
                </p:cNvGrpSpPr>
                <p:nvPr/>
              </p:nvGrpSpPr>
              <p:grpSpPr bwMode="auto">
                <a:xfrm>
                  <a:off x="3555" y="2587"/>
                  <a:ext cx="301" cy="115"/>
                  <a:chOff x="3555" y="2587"/>
                  <a:chExt cx="301" cy="115"/>
                </a:xfrm>
              </p:grpSpPr>
              <p:sp>
                <p:nvSpPr>
                  <p:cNvPr id="10467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8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8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8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8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8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8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4669" name="Group 283"/>
                <p:cNvGrpSpPr>
                  <a:grpSpLocks/>
                </p:cNvGrpSpPr>
                <p:nvPr/>
              </p:nvGrpSpPr>
              <p:grpSpPr bwMode="auto">
                <a:xfrm>
                  <a:off x="3557" y="2590"/>
                  <a:ext cx="302" cy="114"/>
                  <a:chOff x="3557" y="2590"/>
                  <a:chExt cx="302" cy="114"/>
                </a:xfrm>
              </p:grpSpPr>
              <p:sp>
                <p:nvSpPr>
                  <p:cNvPr id="10467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7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0466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66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510" name="Oval 294"/>
            <p:cNvSpPr>
              <a:spLocks noChangeArrowheads="1"/>
            </p:cNvSpPr>
            <p:nvPr/>
          </p:nvSpPr>
          <p:spPr bwMode="auto">
            <a:xfrm>
              <a:off x="3179763" y="4773613"/>
              <a:ext cx="93662" cy="93662"/>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1" name="Oval 295"/>
            <p:cNvSpPr>
              <a:spLocks noChangeArrowheads="1"/>
            </p:cNvSpPr>
            <p:nvPr/>
          </p:nvSpPr>
          <p:spPr bwMode="auto">
            <a:xfrm>
              <a:off x="4845050" y="4767263"/>
              <a:ext cx="92075" cy="90487"/>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2" name="Oval 296"/>
            <p:cNvSpPr>
              <a:spLocks noChangeArrowheads="1"/>
            </p:cNvSpPr>
            <p:nvPr/>
          </p:nvSpPr>
          <p:spPr bwMode="auto">
            <a:xfrm>
              <a:off x="5256213" y="4411663"/>
              <a:ext cx="93662"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3" name="Oval 297"/>
            <p:cNvSpPr>
              <a:spLocks noChangeArrowheads="1"/>
            </p:cNvSpPr>
            <p:nvPr/>
          </p:nvSpPr>
          <p:spPr bwMode="auto">
            <a:xfrm>
              <a:off x="4376738" y="3240088"/>
              <a:ext cx="93662"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4" name="Oval 298"/>
            <p:cNvSpPr>
              <a:spLocks noChangeArrowheads="1"/>
            </p:cNvSpPr>
            <p:nvPr/>
          </p:nvSpPr>
          <p:spPr bwMode="auto">
            <a:xfrm>
              <a:off x="2717800" y="4298950"/>
              <a:ext cx="93663"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5" name="Oval 299"/>
            <p:cNvSpPr>
              <a:spLocks noChangeArrowheads="1"/>
            </p:cNvSpPr>
            <p:nvPr/>
          </p:nvSpPr>
          <p:spPr bwMode="auto">
            <a:xfrm>
              <a:off x="3708400" y="3263900"/>
              <a:ext cx="90488" cy="90488"/>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6" name="Rectangle 300"/>
            <p:cNvSpPr>
              <a:spLocks noChangeArrowheads="1"/>
            </p:cNvSpPr>
            <p:nvPr/>
          </p:nvSpPr>
          <p:spPr bwMode="auto">
            <a:xfrm>
              <a:off x="4548188" y="2908300"/>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7" name="Rectangle 301"/>
            <p:cNvSpPr>
              <a:spLocks noChangeArrowheads="1"/>
            </p:cNvSpPr>
            <p:nvPr/>
          </p:nvSpPr>
          <p:spPr bwMode="auto">
            <a:xfrm>
              <a:off x="4570413" y="3070225"/>
              <a:ext cx="10572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222.1.6.1</a:t>
              </a:r>
            </a:p>
          </p:txBody>
        </p:sp>
        <p:sp>
          <p:nvSpPr>
            <p:cNvPr id="104518" name="Rectangle 302"/>
            <p:cNvSpPr>
              <a:spLocks noChangeArrowheads="1"/>
            </p:cNvSpPr>
            <p:nvPr/>
          </p:nvSpPr>
          <p:spPr bwMode="auto">
            <a:xfrm>
              <a:off x="2636838" y="3052763"/>
              <a:ext cx="10064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19" name="Rectangle 303"/>
            <p:cNvSpPr>
              <a:spLocks noChangeArrowheads="1"/>
            </p:cNvSpPr>
            <p:nvPr/>
          </p:nvSpPr>
          <p:spPr bwMode="auto">
            <a:xfrm>
              <a:off x="2755900" y="3040063"/>
              <a:ext cx="1058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222.1.5.1</a:t>
              </a:r>
            </a:p>
          </p:txBody>
        </p:sp>
        <p:sp>
          <p:nvSpPr>
            <p:cNvPr id="104520" name="Rectangle 304"/>
            <p:cNvSpPr>
              <a:spLocks noChangeArrowheads="1"/>
            </p:cNvSpPr>
            <p:nvPr/>
          </p:nvSpPr>
          <p:spPr bwMode="auto">
            <a:xfrm>
              <a:off x="1900238" y="3709988"/>
              <a:ext cx="100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21" name="Rectangle 305"/>
            <p:cNvSpPr>
              <a:spLocks noChangeArrowheads="1"/>
            </p:cNvSpPr>
            <p:nvPr/>
          </p:nvSpPr>
          <p:spPr bwMode="auto">
            <a:xfrm>
              <a:off x="1866900" y="3960813"/>
              <a:ext cx="10572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222.1.5.2</a:t>
              </a:r>
            </a:p>
          </p:txBody>
        </p:sp>
        <p:sp>
          <p:nvSpPr>
            <p:cNvPr id="104522" name="Rectangle 306"/>
            <p:cNvSpPr>
              <a:spLocks noChangeArrowheads="1"/>
            </p:cNvSpPr>
            <p:nvPr/>
          </p:nvSpPr>
          <p:spPr bwMode="auto">
            <a:xfrm>
              <a:off x="5235575" y="3578225"/>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23" name="Rectangle 307"/>
            <p:cNvSpPr>
              <a:spLocks noChangeArrowheads="1"/>
            </p:cNvSpPr>
            <p:nvPr/>
          </p:nvSpPr>
          <p:spPr bwMode="auto">
            <a:xfrm>
              <a:off x="5254625" y="4084638"/>
              <a:ext cx="1057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222.1.6.2</a:t>
              </a:r>
            </a:p>
          </p:txBody>
        </p:sp>
        <p:sp>
          <p:nvSpPr>
            <p:cNvPr id="104524" name="Rectangle 308"/>
            <p:cNvSpPr>
              <a:spLocks noChangeArrowheads="1"/>
            </p:cNvSpPr>
            <p:nvPr/>
          </p:nvSpPr>
          <p:spPr bwMode="auto">
            <a:xfrm>
              <a:off x="4689475" y="4462463"/>
              <a:ext cx="10096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25" name="Rectangle 309"/>
            <p:cNvSpPr>
              <a:spLocks noChangeArrowheads="1"/>
            </p:cNvSpPr>
            <p:nvPr/>
          </p:nvSpPr>
          <p:spPr bwMode="auto">
            <a:xfrm>
              <a:off x="4543425" y="4914900"/>
              <a:ext cx="10572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222.1.4.1</a:t>
              </a:r>
            </a:p>
          </p:txBody>
        </p:sp>
        <p:sp>
          <p:nvSpPr>
            <p:cNvPr id="104526" name="Rectangle 310"/>
            <p:cNvSpPr>
              <a:spLocks noChangeArrowheads="1"/>
            </p:cNvSpPr>
            <p:nvPr/>
          </p:nvSpPr>
          <p:spPr bwMode="auto">
            <a:xfrm>
              <a:off x="2913063" y="4462463"/>
              <a:ext cx="1006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27" name="Rectangle 311"/>
            <p:cNvSpPr>
              <a:spLocks noChangeArrowheads="1"/>
            </p:cNvSpPr>
            <p:nvPr/>
          </p:nvSpPr>
          <p:spPr bwMode="auto">
            <a:xfrm>
              <a:off x="3000375" y="4897438"/>
              <a:ext cx="10572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222.1.4.2</a:t>
              </a:r>
            </a:p>
          </p:txBody>
        </p:sp>
        <p:sp>
          <p:nvSpPr>
            <p:cNvPr id="104528" name="Rectangle 312"/>
            <p:cNvSpPr>
              <a:spLocks noChangeArrowheads="1"/>
            </p:cNvSpPr>
            <p:nvPr/>
          </p:nvSpPr>
          <p:spPr bwMode="auto">
            <a:xfrm>
              <a:off x="381000" y="3197225"/>
              <a:ext cx="10080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702777" name="Rectangle 313"/>
            <p:cNvSpPr>
              <a:spLocks noChangeArrowheads="1"/>
            </p:cNvSpPr>
            <p:nvPr/>
          </p:nvSpPr>
          <p:spPr bwMode="auto">
            <a:xfrm>
              <a:off x="381000" y="3259138"/>
              <a:ext cx="1058863"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effectLst>
                    <a:outerShdw blurRad="38100" dist="38100" dir="2700000" algn="tl">
                      <a:srgbClr val="000000"/>
                    </a:outerShdw>
                  </a:effectLst>
                  <a:ea typeface="黑体" charset="-122"/>
                </a:rPr>
                <a:t>222.1.3.3</a:t>
              </a:r>
            </a:p>
          </p:txBody>
        </p:sp>
        <p:sp>
          <p:nvSpPr>
            <p:cNvPr id="104530" name="Rectangle 314"/>
            <p:cNvSpPr>
              <a:spLocks noChangeArrowheads="1"/>
            </p:cNvSpPr>
            <p:nvPr/>
          </p:nvSpPr>
          <p:spPr bwMode="auto">
            <a:xfrm>
              <a:off x="1460500" y="4525963"/>
              <a:ext cx="10080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31" name="Rectangle 315"/>
            <p:cNvSpPr>
              <a:spLocks noChangeArrowheads="1"/>
            </p:cNvSpPr>
            <p:nvPr/>
          </p:nvSpPr>
          <p:spPr bwMode="auto">
            <a:xfrm>
              <a:off x="1582738" y="4945063"/>
              <a:ext cx="1057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b="0">
                  <a:solidFill>
                    <a:srgbClr val="333399"/>
                  </a:solidFill>
                  <a:ea typeface="黑体" charset="-122"/>
                </a:rPr>
                <a:t>222.1.3.2</a:t>
              </a:r>
            </a:p>
          </p:txBody>
        </p:sp>
        <p:sp>
          <p:nvSpPr>
            <p:cNvPr id="104532" name="Rectangle 316"/>
            <p:cNvSpPr>
              <a:spLocks noChangeArrowheads="1"/>
            </p:cNvSpPr>
            <p:nvPr/>
          </p:nvSpPr>
          <p:spPr bwMode="auto">
            <a:xfrm>
              <a:off x="381000" y="4305300"/>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702781" name="Rectangle 317"/>
            <p:cNvSpPr>
              <a:spLocks noChangeArrowheads="1"/>
            </p:cNvSpPr>
            <p:nvPr/>
          </p:nvSpPr>
          <p:spPr bwMode="auto">
            <a:xfrm>
              <a:off x="381000" y="4367213"/>
              <a:ext cx="1058863"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effectLst>
                    <a:outerShdw blurRad="38100" dist="38100" dir="2700000" algn="tl">
                      <a:srgbClr val="000000"/>
                    </a:outerShdw>
                  </a:effectLst>
                  <a:ea typeface="黑体" charset="-122"/>
                </a:rPr>
                <a:t>222.1.3.1</a:t>
              </a:r>
            </a:p>
          </p:txBody>
        </p:sp>
        <p:sp>
          <p:nvSpPr>
            <p:cNvPr id="104534" name="Oval 318"/>
            <p:cNvSpPr>
              <a:spLocks noChangeArrowheads="1"/>
            </p:cNvSpPr>
            <p:nvPr/>
          </p:nvSpPr>
          <p:spPr bwMode="auto">
            <a:xfrm>
              <a:off x="1317625" y="4183063"/>
              <a:ext cx="93663"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35" name="Oval 319"/>
            <p:cNvSpPr>
              <a:spLocks noChangeArrowheads="1"/>
            </p:cNvSpPr>
            <p:nvPr/>
          </p:nvSpPr>
          <p:spPr bwMode="auto">
            <a:xfrm>
              <a:off x="1309688" y="3074988"/>
              <a:ext cx="93662"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36" name="Oval 320"/>
            <p:cNvSpPr>
              <a:spLocks noChangeArrowheads="1"/>
            </p:cNvSpPr>
            <p:nvPr/>
          </p:nvSpPr>
          <p:spPr bwMode="auto">
            <a:xfrm>
              <a:off x="2011363" y="4721225"/>
              <a:ext cx="92075"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37" name="Rectangle 321"/>
            <p:cNvSpPr>
              <a:spLocks noChangeArrowheads="1"/>
            </p:cNvSpPr>
            <p:nvPr/>
          </p:nvSpPr>
          <p:spPr bwMode="auto">
            <a:xfrm>
              <a:off x="2535238" y="4583113"/>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38" name="Rectangle 322"/>
            <p:cNvSpPr>
              <a:spLocks noChangeArrowheads="1"/>
            </p:cNvSpPr>
            <p:nvPr/>
          </p:nvSpPr>
          <p:spPr bwMode="auto">
            <a:xfrm>
              <a:off x="2854325" y="4360863"/>
              <a:ext cx="2762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R</a:t>
              </a:r>
              <a:r>
                <a:rPr kumimoji="1" lang="en-US" altLang="zh-CN" sz="2000" baseline="-25000">
                  <a:solidFill>
                    <a:srgbClr val="333399"/>
                  </a:solidFill>
                  <a:ea typeface="黑体" charset="-122"/>
                </a:rPr>
                <a:t>3</a:t>
              </a:r>
              <a:endParaRPr kumimoji="1" lang="en-US" altLang="zh-CN" sz="2000" b="0" baseline="-25000">
                <a:solidFill>
                  <a:srgbClr val="333399"/>
                </a:solidFill>
                <a:ea typeface="黑体" charset="-122"/>
              </a:endParaRPr>
            </a:p>
          </p:txBody>
        </p:sp>
        <p:sp>
          <p:nvSpPr>
            <p:cNvPr id="104539" name="Rectangle 323"/>
            <p:cNvSpPr>
              <a:spLocks noChangeArrowheads="1"/>
            </p:cNvSpPr>
            <p:nvPr/>
          </p:nvSpPr>
          <p:spPr bwMode="auto">
            <a:xfrm>
              <a:off x="5805488" y="4524375"/>
              <a:ext cx="4143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40" name="Rectangle 324"/>
            <p:cNvSpPr>
              <a:spLocks noChangeArrowheads="1"/>
            </p:cNvSpPr>
            <p:nvPr/>
          </p:nvSpPr>
          <p:spPr bwMode="auto">
            <a:xfrm>
              <a:off x="4873625" y="4359275"/>
              <a:ext cx="274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R</a:t>
              </a:r>
              <a:r>
                <a:rPr kumimoji="1" lang="en-US" altLang="zh-CN" sz="2000" baseline="-25000">
                  <a:solidFill>
                    <a:srgbClr val="333399"/>
                  </a:solidFill>
                  <a:ea typeface="黑体" charset="-122"/>
                </a:rPr>
                <a:t>2</a:t>
              </a:r>
              <a:endParaRPr kumimoji="1" lang="en-US" altLang="zh-CN" sz="2000" b="0" baseline="-25000">
                <a:solidFill>
                  <a:srgbClr val="333399"/>
                </a:solidFill>
                <a:ea typeface="黑体" charset="-122"/>
              </a:endParaRPr>
            </a:p>
          </p:txBody>
        </p:sp>
        <p:sp>
          <p:nvSpPr>
            <p:cNvPr id="104541" name="Rectangle 325"/>
            <p:cNvSpPr>
              <a:spLocks noChangeArrowheads="1"/>
            </p:cNvSpPr>
            <p:nvPr/>
          </p:nvSpPr>
          <p:spPr bwMode="auto">
            <a:xfrm>
              <a:off x="1501775" y="3206750"/>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42" name="Rectangle 326"/>
            <p:cNvSpPr>
              <a:spLocks noChangeArrowheads="1"/>
            </p:cNvSpPr>
            <p:nvPr/>
          </p:nvSpPr>
          <p:spPr bwMode="auto">
            <a:xfrm>
              <a:off x="1592263" y="3263900"/>
              <a:ext cx="915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dirty="0">
                  <a:solidFill>
                    <a:srgbClr val="333399"/>
                  </a:solidFill>
                  <a:ea typeface="黑体" charset="-122"/>
                </a:rPr>
                <a:t>222.1.3.</a:t>
              </a:r>
              <a:endParaRPr kumimoji="1" lang="en-US" altLang="zh-CN" sz="2000" b="0" dirty="0">
                <a:solidFill>
                  <a:srgbClr val="333399"/>
                </a:solidFill>
                <a:ea typeface="黑体" charset="-122"/>
              </a:endParaRPr>
            </a:p>
          </p:txBody>
        </p:sp>
        <p:sp>
          <p:nvSpPr>
            <p:cNvPr id="104543" name="Rectangle 327"/>
            <p:cNvSpPr>
              <a:spLocks noChangeArrowheads="1"/>
            </p:cNvSpPr>
            <p:nvPr/>
          </p:nvSpPr>
          <p:spPr bwMode="auto">
            <a:xfrm>
              <a:off x="1535113" y="2909888"/>
              <a:ext cx="717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44" name="Rectangle 328"/>
            <p:cNvSpPr>
              <a:spLocks noChangeArrowheads="1"/>
            </p:cNvSpPr>
            <p:nvPr/>
          </p:nvSpPr>
          <p:spPr bwMode="auto">
            <a:xfrm>
              <a:off x="1622425" y="29670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LAN</a:t>
              </a:r>
              <a:r>
                <a:rPr kumimoji="1" lang="en-US" altLang="zh-CN" sz="2000" baseline="-25000">
                  <a:solidFill>
                    <a:srgbClr val="333399"/>
                  </a:solidFill>
                  <a:ea typeface="黑体" charset="-122"/>
                </a:rPr>
                <a:t>3</a:t>
              </a:r>
              <a:endParaRPr kumimoji="1" lang="en-US" altLang="zh-CN" sz="2000" b="0" baseline="-25000">
                <a:solidFill>
                  <a:srgbClr val="333399"/>
                </a:solidFill>
                <a:ea typeface="黑体" charset="-122"/>
              </a:endParaRPr>
            </a:p>
          </p:txBody>
        </p:sp>
        <p:sp>
          <p:nvSpPr>
            <p:cNvPr id="104545" name="Rectangle 329"/>
            <p:cNvSpPr>
              <a:spLocks noChangeArrowheads="1"/>
            </p:cNvSpPr>
            <p:nvPr/>
          </p:nvSpPr>
          <p:spPr bwMode="auto">
            <a:xfrm>
              <a:off x="3959225" y="4000500"/>
              <a:ext cx="4159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46" name="Rectangle 330"/>
            <p:cNvSpPr>
              <a:spLocks noChangeArrowheads="1"/>
            </p:cNvSpPr>
            <p:nvPr/>
          </p:nvSpPr>
          <p:spPr bwMode="auto">
            <a:xfrm>
              <a:off x="4916488" y="3270250"/>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47" name="Rectangle 331"/>
            <p:cNvSpPr>
              <a:spLocks noChangeArrowheads="1"/>
            </p:cNvSpPr>
            <p:nvPr/>
          </p:nvSpPr>
          <p:spPr bwMode="auto">
            <a:xfrm>
              <a:off x="4914900" y="3476625"/>
              <a:ext cx="2762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N</a:t>
              </a:r>
              <a:r>
                <a:rPr kumimoji="1" lang="en-US" altLang="zh-CN" sz="2000" baseline="-25000">
                  <a:solidFill>
                    <a:srgbClr val="333399"/>
                  </a:solidFill>
                  <a:ea typeface="黑体" charset="-122"/>
                </a:rPr>
                <a:t>3</a:t>
              </a:r>
              <a:endParaRPr kumimoji="1" lang="en-US" altLang="zh-CN" sz="2000" b="0" baseline="-25000">
                <a:solidFill>
                  <a:srgbClr val="333399"/>
                </a:solidFill>
                <a:ea typeface="黑体" charset="-122"/>
              </a:endParaRPr>
            </a:p>
          </p:txBody>
        </p:sp>
        <p:sp>
          <p:nvSpPr>
            <p:cNvPr id="104548" name="Rectangle 332"/>
            <p:cNvSpPr>
              <a:spLocks noChangeArrowheads="1"/>
            </p:cNvSpPr>
            <p:nvPr/>
          </p:nvSpPr>
          <p:spPr bwMode="auto">
            <a:xfrm>
              <a:off x="3298825" y="3635375"/>
              <a:ext cx="412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49" name="Rectangle 333"/>
            <p:cNvSpPr>
              <a:spLocks noChangeArrowheads="1"/>
            </p:cNvSpPr>
            <p:nvPr/>
          </p:nvSpPr>
          <p:spPr bwMode="auto">
            <a:xfrm>
              <a:off x="3214688" y="3898900"/>
              <a:ext cx="2762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N</a:t>
              </a:r>
              <a:r>
                <a:rPr kumimoji="1" lang="en-US" altLang="zh-CN" sz="2000" baseline="-25000">
                  <a:solidFill>
                    <a:srgbClr val="333399"/>
                  </a:solidFill>
                  <a:ea typeface="黑体" charset="-122"/>
                </a:rPr>
                <a:t>2</a:t>
              </a:r>
              <a:endParaRPr kumimoji="1" lang="en-US" altLang="zh-CN" sz="2000" b="0" baseline="-25000">
                <a:solidFill>
                  <a:srgbClr val="333399"/>
                </a:solidFill>
                <a:ea typeface="黑体" charset="-122"/>
              </a:endParaRPr>
            </a:p>
          </p:txBody>
        </p:sp>
        <p:sp>
          <p:nvSpPr>
            <p:cNvPr id="104550" name="Rectangle 334"/>
            <p:cNvSpPr>
              <a:spLocks noChangeArrowheads="1"/>
            </p:cNvSpPr>
            <p:nvPr/>
          </p:nvSpPr>
          <p:spPr bwMode="auto">
            <a:xfrm>
              <a:off x="3832225" y="4406900"/>
              <a:ext cx="9175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222.1.4.</a:t>
              </a:r>
              <a:endParaRPr kumimoji="1" lang="en-US" altLang="zh-CN" sz="2000" b="0">
                <a:solidFill>
                  <a:srgbClr val="333399"/>
                </a:solidFill>
                <a:ea typeface="黑体" charset="-122"/>
              </a:endParaRPr>
            </a:p>
          </p:txBody>
        </p:sp>
        <p:sp>
          <p:nvSpPr>
            <p:cNvPr id="104551" name="Rectangle 335"/>
            <p:cNvSpPr>
              <a:spLocks noChangeArrowheads="1"/>
            </p:cNvSpPr>
            <p:nvPr/>
          </p:nvSpPr>
          <p:spPr bwMode="auto">
            <a:xfrm>
              <a:off x="3592513" y="363537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52" name="Rectangle 336"/>
            <p:cNvSpPr>
              <a:spLocks noChangeArrowheads="1"/>
            </p:cNvSpPr>
            <p:nvPr/>
          </p:nvSpPr>
          <p:spPr bwMode="auto">
            <a:xfrm>
              <a:off x="3548063" y="3898900"/>
              <a:ext cx="9175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222.1.5.</a:t>
              </a:r>
              <a:endParaRPr kumimoji="1" lang="en-US" altLang="zh-CN" sz="2000" b="0">
                <a:solidFill>
                  <a:srgbClr val="333399"/>
                </a:solidFill>
                <a:ea typeface="黑体" charset="-122"/>
              </a:endParaRPr>
            </a:p>
          </p:txBody>
        </p:sp>
        <p:sp>
          <p:nvSpPr>
            <p:cNvPr id="104553" name="Rectangle 337"/>
            <p:cNvSpPr>
              <a:spLocks noChangeArrowheads="1"/>
            </p:cNvSpPr>
            <p:nvPr/>
          </p:nvSpPr>
          <p:spPr bwMode="auto">
            <a:xfrm>
              <a:off x="5210175" y="3286125"/>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54" name="Rectangle 338"/>
            <p:cNvSpPr>
              <a:spLocks noChangeArrowheads="1"/>
            </p:cNvSpPr>
            <p:nvPr/>
          </p:nvSpPr>
          <p:spPr bwMode="auto">
            <a:xfrm>
              <a:off x="5243513" y="3492500"/>
              <a:ext cx="9144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222.1.6.</a:t>
              </a:r>
              <a:endParaRPr kumimoji="1" lang="en-US" altLang="zh-CN" sz="2000" b="0">
                <a:solidFill>
                  <a:srgbClr val="333399"/>
                </a:solidFill>
                <a:ea typeface="黑体" charset="-122"/>
              </a:endParaRPr>
            </a:p>
          </p:txBody>
        </p:sp>
        <p:sp>
          <p:nvSpPr>
            <p:cNvPr id="702803" name="Line 339"/>
            <p:cNvSpPr>
              <a:spLocks noChangeShapeType="1"/>
            </p:cNvSpPr>
            <p:nvPr/>
          </p:nvSpPr>
          <p:spPr bwMode="auto">
            <a:xfrm>
              <a:off x="1512888" y="2774950"/>
              <a:ext cx="0" cy="21796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4556" name="Rectangle 340"/>
            <p:cNvSpPr>
              <a:spLocks noChangeArrowheads="1"/>
            </p:cNvSpPr>
            <p:nvPr/>
          </p:nvSpPr>
          <p:spPr bwMode="auto">
            <a:xfrm>
              <a:off x="3498850" y="4391025"/>
              <a:ext cx="276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N</a:t>
              </a:r>
              <a:r>
                <a:rPr kumimoji="1" lang="en-US" altLang="zh-CN" sz="2000" baseline="-25000">
                  <a:solidFill>
                    <a:srgbClr val="333399"/>
                  </a:solidFill>
                  <a:ea typeface="黑体" charset="-122"/>
                </a:rPr>
                <a:t>1</a:t>
              </a:r>
              <a:endParaRPr kumimoji="1" lang="en-US" altLang="zh-CN" sz="2000" b="0" baseline="-25000">
                <a:solidFill>
                  <a:srgbClr val="333399"/>
                </a:solidFill>
                <a:ea typeface="黑体" charset="-122"/>
              </a:endParaRPr>
            </a:p>
          </p:txBody>
        </p:sp>
        <p:pic>
          <p:nvPicPr>
            <p:cNvPr id="702805" name="Picture 34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663" y="5121275"/>
              <a:ext cx="5810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02806" name="Line 342"/>
            <p:cNvSpPr>
              <a:spLocks noChangeShapeType="1"/>
            </p:cNvSpPr>
            <p:nvPr/>
          </p:nvSpPr>
          <p:spPr bwMode="auto">
            <a:xfrm>
              <a:off x="7677150" y="2846388"/>
              <a:ext cx="0" cy="26717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807" name="Line 343"/>
            <p:cNvSpPr>
              <a:spLocks noChangeShapeType="1"/>
            </p:cNvSpPr>
            <p:nvPr/>
          </p:nvSpPr>
          <p:spPr bwMode="auto">
            <a:xfrm rot="-5400000">
              <a:off x="4276725" y="4454525"/>
              <a:ext cx="0" cy="226695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808" name="Line 344"/>
            <p:cNvSpPr>
              <a:spLocks noChangeShapeType="1"/>
            </p:cNvSpPr>
            <p:nvPr/>
          </p:nvSpPr>
          <p:spPr bwMode="auto">
            <a:xfrm>
              <a:off x="5694363" y="4743450"/>
              <a:ext cx="1982787"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4561" name="Oval 345"/>
            <p:cNvSpPr>
              <a:spLocks noChangeArrowheads="1"/>
            </p:cNvSpPr>
            <p:nvPr/>
          </p:nvSpPr>
          <p:spPr bwMode="auto">
            <a:xfrm>
              <a:off x="5907088" y="4673600"/>
              <a:ext cx="119062" cy="119063"/>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62" name="Rectangle 346"/>
            <p:cNvSpPr>
              <a:spLocks noChangeArrowheads="1"/>
            </p:cNvSpPr>
            <p:nvPr/>
          </p:nvSpPr>
          <p:spPr bwMode="auto">
            <a:xfrm>
              <a:off x="6900863" y="3476625"/>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LAN</a:t>
              </a:r>
              <a:r>
                <a:rPr kumimoji="1" lang="en-US" altLang="zh-CN" sz="2000" baseline="-25000">
                  <a:solidFill>
                    <a:srgbClr val="333399"/>
                  </a:solidFill>
                  <a:ea typeface="黑体" charset="-122"/>
                </a:rPr>
                <a:t>2</a:t>
              </a:r>
              <a:endParaRPr kumimoji="1" lang="en-US" altLang="zh-CN" sz="2000" b="0" baseline="-25000">
                <a:solidFill>
                  <a:srgbClr val="333399"/>
                </a:solidFill>
                <a:ea typeface="黑体" charset="-122"/>
              </a:endParaRPr>
            </a:p>
          </p:txBody>
        </p:sp>
        <p:sp>
          <p:nvSpPr>
            <p:cNvPr id="104563" name="Rectangle 347"/>
            <p:cNvSpPr>
              <a:spLocks noChangeArrowheads="1"/>
            </p:cNvSpPr>
            <p:nvPr/>
          </p:nvSpPr>
          <p:spPr bwMode="auto">
            <a:xfrm>
              <a:off x="2417763" y="2206625"/>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en-US" altLang="zh-CN" sz="2000">
                  <a:solidFill>
                    <a:srgbClr val="333399"/>
                  </a:solidFill>
                  <a:ea typeface="黑体" charset="-122"/>
                </a:rPr>
                <a:t>LAN</a:t>
              </a:r>
              <a:r>
                <a:rPr kumimoji="1" lang="en-US" altLang="zh-CN" sz="2000" baseline="-25000">
                  <a:solidFill>
                    <a:srgbClr val="333399"/>
                  </a:solidFill>
                  <a:ea typeface="黑体" charset="-122"/>
                </a:rPr>
                <a:t>1</a:t>
              </a:r>
              <a:endParaRPr kumimoji="1" lang="en-US" altLang="zh-CN" sz="2000" b="0" baseline="-25000">
                <a:solidFill>
                  <a:srgbClr val="333399"/>
                </a:solidFill>
                <a:ea typeface="黑体" charset="-122"/>
              </a:endParaRPr>
            </a:p>
          </p:txBody>
        </p:sp>
        <p:sp>
          <p:nvSpPr>
            <p:cNvPr id="702812" name="Line 348"/>
            <p:cNvSpPr>
              <a:spLocks noChangeShapeType="1"/>
            </p:cNvSpPr>
            <p:nvPr/>
          </p:nvSpPr>
          <p:spPr bwMode="auto">
            <a:xfrm rot="-5400000">
              <a:off x="5056982" y="326231"/>
              <a:ext cx="0" cy="3967163"/>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813" name="Rectangle 349"/>
            <p:cNvSpPr>
              <a:spLocks noChangeArrowheads="1"/>
            </p:cNvSpPr>
            <p:nvPr/>
          </p:nvSpPr>
          <p:spPr bwMode="auto">
            <a:xfrm>
              <a:off x="984250" y="6148388"/>
              <a:ext cx="762000"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defRPr/>
              </a:pPr>
              <a:r>
                <a:rPr kumimoji="1" lang="zh-CN" altLang="en-US" sz="2000">
                  <a:effectLst>
                    <a:outerShdw blurRad="38100" dist="38100" dir="2700000" algn="tl">
                      <a:srgbClr val="000000"/>
                    </a:outerShdw>
                  </a:effectLst>
                  <a:ea typeface="黑体" charset="0"/>
                  <a:cs typeface="黑体" charset="0"/>
                </a:rPr>
                <a:t>互联网</a:t>
              </a:r>
            </a:p>
          </p:txBody>
        </p:sp>
        <p:sp>
          <p:nvSpPr>
            <p:cNvPr id="702814" name="Line 350"/>
            <p:cNvSpPr>
              <a:spLocks noChangeShapeType="1"/>
            </p:cNvSpPr>
            <p:nvPr/>
          </p:nvSpPr>
          <p:spPr bwMode="auto">
            <a:xfrm flipV="1">
              <a:off x="1373188" y="5726113"/>
              <a:ext cx="423862" cy="422275"/>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815" name="Line 351"/>
            <p:cNvSpPr>
              <a:spLocks noChangeShapeType="1"/>
            </p:cNvSpPr>
            <p:nvPr/>
          </p:nvSpPr>
          <p:spPr bwMode="auto">
            <a:xfrm>
              <a:off x="3378200" y="1531938"/>
              <a:ext cx="0" cy="7778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4568" name="Oval 352"/>
            <p:cNvSpPr>
              <a:spLocks noChangeArrowheads="1"/>
            </p:cNvSpPr>
            <p:nvPr/>
          </p:nvSpPr>
          <p:spPr bwMode="auto">
            <a:xfrm>
              <a:off x="3322638" y="1914525"/>
              <a:ext cx="93662"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569" name="Group 353"/>
            <p:cNvGrpSpPr>
              <a:grpSpLocks/>
            </p:cNvGrpSpPr>
            <p:nvPr/>
          </p:nvGrpSpPr>
          <p:grpSpPr bwMode="auto">
            <a:xfrm>
              <a:off x="3105150" y="1082675"/>
              <a:ext cx="506413" cy="514350"/>
              <a:chOff x="1813" y="593"/>
              <a:chExt cx="343" cy="352"/>
            </a:xfrm>
          </p:grpSpPr>
          <p:grpSp>
            <p:nvGrpSpPr>
              <p:cNvPr id="104635" name="Group 354"/>
              <p:cNvGrpSpPr>
                <a:grpSpLocks/>
              </p:cNvGrpSpPr>
              <p:nvPr/>
            </p:nvGrpSpPr>
            <p:grpSpPr bwMode="auto">
              <a:xfrm>
                <a:off x="1821" y="599"/>
                <a:ext cx="335" cy="346"/>
                <a:chOff x="1821" y="599"/>
                <a:chExt cx="335" cy="346"/>
              </a:xfrm>
            </p:grpSpPr>
            <p:sp>
              <p:nvSpPr>
                <p:cNvPr id="104649" name="Freeform 355"/>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50" name="Freeform 356"/>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51" name="Freeform 357"/>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52" name="Freeform 358"/>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53"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54"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55"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56" name="Line 362"/>
                <p:cNvSpPr>
                  <a:spLocks noChangeShapeType="1"/>
                </p:cNvSpPr>
                <p:nvPr/>
              </p:nvSpPr>
              <p:spPr bwMode="auto">
                <a:xfrm flipH="1">
                  <a:off x="2047"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657" name="Group 363"/>
                <p:cNvGrpSpPr>
                  <a:grpSpLocks/>
                </p:cNvGrpSpPr>
                <p:nvPr/>
              </p:nvGrpSpPr>
              <p:grpSpPr bwMode="auto">
                <a:xfrm>
                  <a:off x="1821" y="895"/>
                  <a:ext cx="335" cy="50"/>
                  <a:chOff x="1821" y="895"/>
                  <a:chExt cx="335" cy="50"/>
                </a:xfrm>
              </p:grpSpPr>
              <p:sp>
                <p:nvSpPr>
                  <p:cNvPr id="104658" name="Freeform 364"/>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59" name="Freeform 365"/>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60"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636" name="Group 367"/>
              <p:cNvGrpSpPr>
                <a:grpSpLocks/>
              </p:cNvGrpSpPr>
              <p:nvPr/>
            </p:nvGrpSpPr>
            <p:grpSpPr bwMode="auto">
              <a:xfrm>
                <a:off x="1813" y="593"/>
                <a:ext cx="335" cy="346"/>
                <a:chOff x="1813" y="593"/>
                <a:chExt cx="335" cy="346"/>
              </a:xfrm>
            </p:grpSpPr>
            <p:sp>
              <p:nvSpPr>
                <p:cNvPr id="104637" name="Freeform 368"/>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38" name="Freeform 369"/>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39" name="Freeform 370"/>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40" name="Freeform 371"/>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41"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42"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43"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44" name="Line 375"/>
                <p:cNvSpPr>
                  <a:spLocks noChangeShapeType="1"/>
                </p:cNvSpPr>
                <p:nvPr/>
              </p:nvSpPr>
              <p:spPr bwMode="auto">
                <a:xfrm flipH="1">
                  <a:off x="2038" y="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645" name="Group 376"/>
                <p:cNvGrpSpPr>
                  <a:grpSpLocks/>
                </p:cNvGrpSpPr>
                <p:nvPr/>
              </p:nvGrpSpPr>
              <p:grpSpPr bwMode="auto">
                <a:xfrm>
                  <a:off x="1813" y="888"/>
                  <a:ext cx="335" cy="51"/>
                  <a:chOff x="1813" y="888"/>
                  <a:chExt cx="335" cy="51"/>
                </a:xfrm>
              </p:grpSpPr>
              <p:sp>
                <p:nvSpPr>
                  <p:cNvPr id="104646" name="Freeform 377"/>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47" name="Freeform 378"/>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48"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sp>
          <p:nvSpPr>
            <p:cNvPr id="702844" name="Line 380"/>
            <p:cNvSpPr>
              <a:spLocks noChangeShapeType="1"/>
            </p:cNvSpPr>
            <p:nvPr/>
          </p:nvSpPr>
          <p:spPr bwMode="auto">
            <a:xfrm>
              <a:off x="6467475" y="1531938"/>
              <a:ext cx="0" cy="7778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845" name="Line 381"/>
            <p:cNvSpPr>
              <a:spLocks noChangeShapeType="1"/>
            </p:cNvSpPr>
            <p:nvPr/>
          </p:nvSpPr>
          <p:spPr bwMode="auto">
            <a:xfrm>
              <a:off x="4922838" y="1517650"/>
              <a:ext cx="0" cy="77946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104572" name="Oval 382"/>
            <p:cNvSpPr>
              <a:spLocks noChangeArrowheads="1"/>
            </p:cNvSpPr>
            <p:nvPr/>
          </p:nvSpPr>
          <p:spPr bwMode="auto">
            <a:xfrm>
              <a:off x="4878388" y="1928813"/>
              <a:ext cx="92075"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573" name="Group 383"/>
            <p:cNvGrpSpPr>
              <a:grpSpLocks/>
            </p:cNvGrpSpPr>
            <p:nvPr/>
          </p:nvGrpSpPr>
          <p:grpSpPr bwMode="auto">
            <a:xfrm>
              <a:off x="4662488" y="1082675"/>
              <a:ext cx="506412" cy="514350"/>
              <a:chOff x="2868" y="593"/>
              <a:chExt cx="343" cy="352"/>
            </a:xfrm>
          </p:grpSpPr>
          <p:grpSp>
            <p:nvGrpSpPr>
              <p:cNvPr id="104609" name="Group 384"/>
              <p:cNvGrpSpPr>
                <a:grpSpLocks/>
              </p:cNvGrpSpPr>
              <p:nvPr/>
            </p:nvGrpSpPr>
            <p:grpSpPr bwMode="auto">
              <a:xfrm>
                <a:off x="2877" y="599"/>
                <a:ext cx="334" cy="346"/>
                <a:chOff x="2877" y="599"/>
                <a:chExt cx="334" cy="346"/>
              </a:xfrm>
            </p:grpSpPr>
            <p:sp>
              <p:nvSpPr>
                <p:cNvPr id="104623" name="Freeform 385"/>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24" name="Freeform 386"/>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25" name="Freeform 387"/>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26" name="Freeform 388"/>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27"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28"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29"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30" name="Line 392"/>
                <p:cNvSpPr>
                  <a:spLocks noChangeShapeType="1"/>
                </p:cNvSpPr>
                <p:nvPr/>
              </p:nvSpPr>
              <p:spPr bwMode="auto">
                <a:xfrm flipH="1">
                  <a:off x="3102"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631" name="Group 393"/>
                <p:cNvGrpSpPr>
                  <a:grpSpLocks/>
                </p:cNvGrpSpPr>
                <p:nvPr/>
              </p:nvGrpSpPr>
              <p:grpSpPr bwMode="auto">
                <a:xfrm>
                  <a:off x="2877" y="895"/>
                  <a:ext cx="334" cy="50"/>
                  <a:chOff x="2877" y="895"/>
                  <a:chExt cx="334" cy="50"/>
                </a:xfrm>
              </p:grpSpPr>
              <p:sp>
                <p:nvSpPr>
                  <p:cNvPr id="104632" name="Freeform 394"/>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33" name="Freeform 395"/>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34"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610" name="Group 397"/>
              <p:cNvGrpSpPr>
                <a:grpSpLocks/>
              </p:cNvGrpSpPr>
              <p:nvPr/>
            </p:nvGrpSpPr>
            <p:grpSpPr bwMode="auto">
              <a:xfrm>
                <a:off x="2868" y="593"/>
                <a:ext cx="335" cy="346"/>
                <a:chOff x="2868" y="593"/>
                <a:chExt cx="335" cy="346"/>
              </a:xfrm>
            </p:grpSpPr>
            <p:sp>
              <p:nvSpPr>
                <p:cNvPr id="104611" name="Freeform 398"/>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12" name="Freeform 399"/>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13" name="Freeform 400"/>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14" name="Freeform 401"/>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15"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16"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17"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18" name="Line 405"/>
                <p:cNvSpPr>
                  <a:spLocks noChangeShapeType="1"/>
                </p:cNvSpPr>
                <p:nvPr/>
              </p:nvSpPr>
              <p:spPr bwMode="auto">
                <a:xfrm flipH="1">
                  <a:off x="3094"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619" name="Group 406"/>
                <p:cNvGrpSpPr>
                  <a:grpSpLocks/>
                </p:cNvGrpSpPr>
                <p:nvPr/>
              </p:nvGrpSpPr>
              <p:grpSpPr bwMode="auto">
                <a:xfrm>
                  <a:off x="2868" y="888"/>
                  <a:ext cx="335" cy="51"/>
                  <a:chOff x="2868" y="888"/>
                  <a:chExt cx="335" cy="51"/>
                </a:xfrm>
              </p:grpSpPr>
              <p:sp>
                <p:nvSpPr>
                  <p:cNvPr id="104620" name="Freeform 407"/>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21" name="Freeform 408"/>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22"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sp>
          <p:nvSpPr>
            <p:cNvPr id="104574" name="Oval 410"/>
            <p:cNvSpPr>
              <a:spLocks noChangeArrowheads="1"/>
            </p:cNvSpPr>
            <p:nvPr/>
          </p:nvSpPr>
          <p:spPr bwMode="auto">
            <a:xfrm>
              <a:off x="6423025" y="1928813"/>
              <a:ext cx="93663" cy="92075"/>
            </a:xfrm>
            <a:prstGeom prst="ellipse">
              <a:avLst/>
            </a:prstGeom>
            <a:solidFill>
              <a:srgbClr val="FFFFFF"/>
            </a:solidFill>
            <a:ln w="30163">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nvGrpSpPr>
            <p:cNvPr id="104575" name="Group 411"/>
            <p:cNvGrpSpPr>
              <a:grpSpLocks/>
            </p:cNvGrpSpPr>
            <p:nvPr/>
          </p:nvGrpSpPr>
          <p:grpSpPr bwMode="auto">
            <a:xfrm>
              <a:off x="6207125" y="1082675"/>
              <a:ext cx="506413" cy="514350"/>
              <a:chOff x="3915" y="593"/>
              <a:chExt cx="343" cy="352"/>
            </a:xfrm>
          </p:grpSpPr>
          <p:grpSp>
            <p:nvGrpSpPr>
              <p:cNvPr id="104583" name="Group 412"/>
              <p:cNvGrpSpPr>
                <a:grpSpLocks/>
              </p:cNvGrpSpPr>
              <p:nvPr/>
            </p:nvGrpSpPr>
            <p:grpSpPr bwMode="auto">
              <a:xfrm>
                <a:off x="3924" y="599"/>
                <a:ext cx="334" cy="346"/>
                <a:chOff x="3924" y="599"/>
                <a:chExt cx="334" cy="346"/>
              </a:xfrm>
            </p:grpSpPr>
            <p:sp>
              <p:nvSpPr>
                <p:cNvPr id="104597" name="Freeform 413"/>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98" name="Freeform 414"/>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99" name="Freeform 415"/>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00" name="Freeform 416"/>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01"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02"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03"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604" name="Line 420"/>
                <p:cNvSpPr>
                  <a:spLocks noChangeShapeType="1"/>
                </p:cNvSpPr>
                <p:nvPr/>
              </p:nvSpPr>
              <p:spPr bwMode="auto">
                <a:xfrm flipH="1">
                  <a:off x="4149"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605" name="Group 421"/>
                <p:cNvGrpSpPr>
                  <a:grpSpLocks/>
                </p:cNvGrpSpPr>
                <p:nvPr/>
              </p:nvGrpSpPr>
              <p:grpSpPr bwMode="auto">
                <a:xfrm>
                  <a:off x="3924" y="895"/>
                  <a:ext cx="334" cy="50"/>
                  <a:chOff x="3924" y="895"/>
                  <a:chExt cx="334" cy="50"/>
                </a:xfrm>
              </p:grpSpPr>
              <p:sp>
                <p:nvSpPr>
                  <p:cNvPr id="104606" name="Freeform 422"/>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07" name="Freeform 423"/>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08"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nvGrpSpPr>
              <p:cNvPr id="104584" name="Group 425"/>
              <p:cNvGrpSpPr>
                <a:grpSpLocks/>
              </p:cNvGrpSpPr>
              <p:nvPr/>
            </p:nvGrpSpPr>
            <p:grpSpPr bwMode="auto">
              <a:xfrm>
                <a:off x="3915" y="593"/>
                <a:ext cx="335" cy="346"/>
                <a:chOff x="3915" y="593"/>
                <a:chExt cx="335" cy="346"/>
              </a:xfrm>
            </p:grpSpPr>
            <p:sp>
              <p:nvSpPr>
                <p:cNvPr id="104585" name="Freeform 426"/>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86" name="Freeform 427"/>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87" name="Freeform 428"/>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88" name="Freeform 429"/>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89"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90"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91"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04592" name="Line 433"/>
                <p:cNvSpPr>
                  <a:spLocks noChangeShapeType="1"/>
                </p:cNvSpPr>
                <p:nvPr/>
              </p:nvSpPr>
              <p:spPr bwMode="auto">
                <a:xfrm flipH="1">
                  <a:off x="4141"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04593" name="Group 434"/>
                <p:cNvGrpSpPr>
                  <a:grpSpLocks/>
                </p:cNvGrpSpPr>
                <p:nvPr/>
              </p:nvGrpSpPr>
              <p:grpSpPr bwMode="auto">
                <a:xfrm>
                  <a:off x="3915" y="888"/>
                  <a:ext cx="335" cy="51"/>
                  <a:chOff x="3915" y="888"/>
                  <a:chExt cx="335" cy="51"/>
                </a:xfrm>
              </p:grpSpPr>
              <p:sp>
                <p:nvSpPr>
                  <p:cNvPr id="104594" name="Freeform 435"/>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95" name="Freeform 436"/>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96"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grpSp>
        </p:grpSp>
        <p:grpSp>
          <p:nvGrpSpPr>
            <p:cNvPr id="702903" name="Group 439"/>
            <p:cNvGrpSpPr>
              <a:grpSpLocks/>
            </p:cNvGrpSpPr>
            <p:nvPr/>
          </p:nvGrpSpPr>
          <p:grpSpPr bwMode="auto">
            <a:xfrm>
              <a:off x="3779838" y="3684588"/>
              <a:ext cx="5041900" cy="2546350"/>
              <a:chOff x="2381" y="2205"/>
              <a:chExt cx="3176" cy="1604"/>
            </a:xfrm>
          </p:grpSpPr>
          <p:sp>
            <p:nvSpPr>
              <p:cNvPr id="702904" name="Line 440"/>
              <p:cNvSpPr>
                <a:spLocks noChangeShapeType="1"/>
              </p:cNvSpPr>
              <p:nvPr/>
            </p:nvSpPr>
            <p:spPr bwMode="auto">
              <a:xfrm>
                <a:off x="5012" y="2205"/>
                <a:ext cx="545" cy="0"/>
              </a:xfrm>
              <a:prstGeom prst="line">
                <a:avLst/>
              </a:prstGeom>
              <a:noFill/>
              <a:ln w="571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905" name="Line 441"/>
              <p:cNvSpPr>
                <a:spLocks noChangeShapeType="1"/>
              </p:cNvSpPr>
              <p:nvPr/>
            </p:nvSpPr>
            <p:spPr bwMode="auto">
              <a:xfrm>
                <a:off x="3160" y="3809"/>
                <a:ext cx="545" cy="0"/>
              </a:xfrm>
              <a:prstGeom prst="line">
                <a:avLst/>
              </a:prstGeom>
              <a:noFill/>
              <a:ln w="571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906" name="Line 442"/>
              <p:cNvSpPr>
                <a:spLocks noChangeShapeType="1"/>
              </p:cNvSpPr>
              <p:nvPr/>
            </p:nvSpPr>
            <p:spPr bwMode="auto">
              <a:xfrm>
                <a:off x="2381" y="3793"/>
                <a:ext cx="545" cy="0"/>
              </a:xfrm>
              <a:prstGeom prst="line">
                <a:avLst/>
              </a:prstGeom>
              <a:noFill/>
              <a:ln w="571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907" name="Line 443"/>
              <p:cNvSpPr>
                <a:spLocks noChangeShapeType="1"/>
              </p:cNvSpPr>
              <p:nvPr/>
            </p:nvSpPr>
            <p:spPr bwMode="auto">
              <a:xfrm>
                <a:off x="5012" y="2886"/>
                <a:ext cx="545" cy="0"/>
              </a:xfrm>
              <a:prstGeom prst="line">
                <a:avLst/>
              </a:prstGeom>
              <a:noFill/>
              <a:ln w="571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02908" name="Line 444"/>
              <p:cNvSpPr>
                <a:spLocks noChangeShapeType="1"/>
              </p:cNvSpPr>
              <p:nvPr/>
            </p:nvSpPr>
            <p:spPr bwMode="auto">
              <a:xfrm>
                <a:off x="3657" y="2831"/>
                <a:ext cx="545" cy="0"/>
              </a:xfrm>
              <a:prstGeom prst="line">
                <a:avLst/>
              </a:prstGeom>
              <a:noFill/>
              <a:ln w="5715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grpSp>
      </p:grpSp>
    </p:spTree>
    <p:extLst>
      <p:ext uri="{BB962C8B-B14F-4D97-AF65-F5344CB8AC3E}">
        <p14:creationId xmlns:p14="http://schemas.microsoft.com/office/powerpoint/2010/main" val="972177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2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90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solidFill>
                  <a:srgbClr val="FF0000"/>
                </a:solidFill>
                <a:latin typeface="STXingkai" charset="-122"/>
                <a:ea typeface="STXingkai" charset="-122"/>
                <a:cs typeface="STXingkai" charset="-122"/>
              </a:rPr>
              <a:t>Ip</a:t>
            </a:r>
            <a:r>
              <a:rPr lang="zh-CN" altLang="en-US" sz="2400" dirty="0" smtClean="0">
                <a:solidFill>
                  <a:srgbClr val="FF0000"/>
                </a:solidFill>
                <a:latin typeface="STXingkai" charset="-122"/>
                <a:ea typeface="STXingkai" charset="-122"/>
                <a:cs typeface="STXingkai" charset="-122"/>
              </a:rPr>
              <a:t>地址与硬件地址</a:t>
            </a:r>
            <a:endParaRPr kumimoji="1" lang="zh-CN" altLang="en-US" sz="2400" dirty="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8844483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r>
              <a:rPr kumimoji="0" lang="en-US" altLang="zh-CN" sz="3200" dirty="0">
                <a:solidFill>
                  <a:schemeClr val="tx1"/>
                </a:solidFill>
              </a:rPr>
              <a:t>4.2.3  IP </a:t>
            </a:r>
            <a:r>
              <a:rPr kumimoji="0" lang="zh-CN" altLang="en-US" sz="3200" dirty="0">
                <a:solidFill>
                  <a:schemeClr val="tx1"/>
                </a:solidFill>
              </a:rPr>
              <a:t>地址与硬件地址</a:t>
            </a:r>
            <a:r>
              <a:rPr kumimoji="0" lang="en-US" altLang="zh-CN" sz="3200" dirty="0">
                <a:solidFill>
                  <a:schemeClr val="tx1"/>
                </a:solidFill>
              </a:rPr>
              <a:t> </a:t>
            </a:r>
          </a:p>
        </p:txBody>
      </p:sp>
      <p:grpSp>
        <p:nvGrpSpPr>
          <p:cNvPr id="2" name="组 1"/>
          <p:cNvGrpSpPr/>
          <p:nvPr/>
        </p:nvGrpSpPr>
        <p:grpSpPr>
          <a:xfrm>
            <a:off x="288925" y="1219200"/>
            <a:ext cx="8604250" cy="3025775"/>
            <a:chOff x="288925" y="2490788"/>
            <a:chExt cx="8604250" cy="3025775"/>
          </a:xfrm>
        </p:grpSpPr>
        <p:sp>
          <p:nvSpPr>
            <p:cNvPr id="718851" name="Line 3"/>
            <p:cNvSpPr>
              <a:spLocks noChangeShapeType="1"/>
            </p:cNvSpPr>
            <p:nvPr/>
          </p:nvSpPr>
          <p:spPr bwMode="auto">
            <a:xfrm>
              <a:off x="1706563" y="5249863"/>
              <a:ext cx="521335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52" name="Line 4"/>
            <p:cNvSpPr>
              <a:spLocks noChangeShapeType="1"/>
            </p:cNvSpPr>
            <p:nvPr/>
          </p:nvSpPr>
          <p:spPr bwMode="auto">
            <a:xfrm>
              <a:off x="2403475" y="4275138"/>
              <a:ext cx="3819525"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53" name="Line 5"/>
            <p:cNvSpPr>
              <a:spLocks noChangeShapeType="1"/>
            </p:cNvSpPr>
            <p:nvPr/>
          </p:nvSpPr>
          <p:spPr bwMode="auto">
            <a:xfrm>
              <a:off x="3076575" y="3192463"/>
              <a:ext cx="3165475"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54" name="Rectangle 6"/>
            <p:cNvSpPr>
              <a:spLocks noChangeArrowheads="1"/>
            </p:cNvSpPr>
            <p:nvPr/>
          </p:nvSpPr>
          <p:spPr bwMode="auto">
            <a:xfrm>
              <a:off x="4152900" y="3067050"/>
              <a:ext cx="1041400" cy="1809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55" name="Text Box 7"/>
            <p:cNvSpPr txBox="1">
              <a:spLocks noChangeArrowheads="1"/>
            </p:cNvSpPr>
            <p:nvPr/>
          </p:nvSpPr>
          <p:spPr bwMode="auto">
            <a:xfrm>
              <a:off x="4056063" y="2962275"/>
              <a:ext cx="1271587" cy="3952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TCP </a:t>
              </a:r>
              <a:r>
                <a:rPr kumimoji="1" lang="zh-CN" altLang="en-US" sz="2000" b="0">
                  <a:ea typeface="黑体" charset="0"/>
                  <a:cs typeface="黑体" charset="0"/>
                </a:rPr>
                <a:t>报文</a:t>
              </a:r>
            </a:p>
          </p:txBody>
        </p:sp>
        <p:sp>
          <p:nvSpPr>
            <p:cNvPr id="718856" name="Rectangle 8"/>
            <p:cNvSpPr>
              <a:spLocks noChangeArrowheads="1"/>
            </p:cNvSpPr>
            <p:nvPr/>
          </p:nvSpPr>
          <p:spPr bwMode="auto">
            <a:xfrm>
              <a:off x="3836988" y="4171950"/>
              <a:ext cx="966787" cy="17303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57" name="Text Box 9"/>
            <p:cNvSpPr txBox="1">
              <a:spLocks noChangeArrowheads="1"/>
            </p:cNvSpPr>
            <p:nvPr/>
          </p:nvSpPr>
          <p:spPr bwMode="auto">
            <a:xfrm>
              <a:off x="3713163" y="4040188"/>
              <a:ext cx="1254125" cy="3968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IP </a:t>
              </a:r>
              <a:r>
                <a:rPr kumimoji="1" lang="zh-CN" altLang="en-US" sz="2000" b="0">
                  <a:ea typeface="黑体" charset="0"/>
                  <a:cs typeface="黑体" charset="0"/>
                </a:rPr>
                <a:t>数据报</a:t>
              </a:r>
            </a:p>
          </p:txBody>
        </p:sp>
        <p:sp>
          <p:nvSpPr>
            <p:cNvPr id="718858" name="Rectangle 10"/>
            <p:cNvSpPr>
              <a:spLocks noChangeArrowheads="1"/>
            </p:cNvSpPr>
            <p:nvPr/>
          </p:nvSpPr>
          <p:spPr bwMode="auto">
            <a:xfrm>
              <a:off x="3895725" y="5159375"/>
              <a:ext cx="820738" cy="18256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59" name="Text Box 11"/>
            <p:cNvSpPr txBox="1">
              <a:spLocks noChangeArrowheads="1"/>
            </p:cNvSpPr>
            <p:nvPr/>
          </p:nvSpPr>
          <p:spPr bwMode="auto">
            <a:xfrm>
              <a:off x="3798888" y="5013325"/>
              <a:ext cx="1073150" cy="39687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MAC </a:t>
              </a:r>
              <a:r>
                <a:rPr kumimoji="1" lang="zh-CN" altLang="en-US" sz="2000" b="0">
                  <a:ea typeface="黑体" charset="0"/>
                  <a:cs typeface="黑体" charset="0"/>
                </a:rPr>
                <a:t>帧</a:t>
              </a:r>
            </a:p>
          </p:txBody>
        </p:sp>
        <p:sp>
          <p:nvSpPr>
            <p:cNvPr id="718860" name="Line 12"/>
            <p:cNvSpPr>
              <a:spLocks noChangeShapeType="1"/>
            </p:cNvSpPr>
            <p:nvPr/>
          </p:nvSpPr>
          <p:spPr bwMode="auto">
            <a:xfrm>
              <a:off x="2403475" y="4111625"/>
              <a:ext cx="0" cy="4064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1" name="Line 13"/>
            <p:cNvSpPr>
              <a:spLocks noChangeShapeType="1"/>
            </p:cNvSpPr>
            <p:nvPr/>
          </p:nvSpPr>
          <p:spPr bwMode="auto">
            <a:xfrm>
              <a:off x="6223000" y="4111625"/>
              <a:ext cx="0" cy="4064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2" name="Line 14"/>
            <p:cNvSpPr>
              <a:spLocks noChangeShapeType="1"/>
            </p:cNvSpPr>
            <p:nvPr/>
          </p:nvSpPr>
          <p:spPr bwMode="auto">
            <a:xfrm>
              <a:off x="3089275" y="2986088"/>
              <a:ext cx="12700" cy="558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3" name="Line 15"/>
            <p:cNvSpPr>
              <a:spLocks noChangeShapeType="1"/>
            </p:cNvSpPr>
            <p:nvPr/>
          </p:nvSpPr>
          <p:spPr bwMode="auto">
            <a:xfrm>
              <a:off x="6223000" y="2986088"/>
              <a:ext cx="0" cy="558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4" name="Line 16"/>
            <p:cNvSpPr>
              <a:spLocks noChangeShapeType="1"/>
            </p:cNvSpPr>
            <p:nvPr/>
          </p:nvSpPr>
          <p:spPr bwMode="auto">
            <a:xfrm flipV="1">
              <a:off x="6589713" y="4292600"/>
              <a:ext cx="2303462"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5" name="Rectangle 17"/>
            <p:cNvSpPr>
              <a:spLocks noChangeArrowheads="1"/>
            </p:cNvSpPr>
            <p:nvPr/>
          </p:nvSpPr>
          <p:spPr bwMode="auto">
            <a:xfrm>
              <a:off x="3089275" y="2490788"/>
              <a:ext cx="3133725" cy="487362"/>
            </a:xfrm>
            <a:prstGeom prst="rect">
              <a:avLst/>
            </a:prstGeom>
            <a:solidFill>
              <a:srgbClr val="66FF99"/>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6" name="Line 18"/>
            <p:cNvSpPr>
              <a:spLocks noChangeShapeType="1"/>
            </p:cNvSpPr>
            <p:nvPr/>
          </p:nvSpPr>
          <p:spPr bwMode="auto">
            <a:xfrm flipH="1">
              <a:off x="3775075" y="2490788"/>
              <a:ext cx="0" cy="4873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67" name="Text Box 19"/>
            <p:cNvSpPr txBox="1">
              <a:spLocks noChangeArrowheads="1"/>
            </p:cNvSpPr>
            <p:nvPr/>
          </p:nvSpPr>
          <p:spPr bwMode="auto">
            <a:xfrm>
              <a:off x="4279900" y="2492375"/>
              <a:ext cx="1454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应用层数据</a:t>
              </a:r>
            </a:p>
          </p:txBody>
        </p:sp>
        <p:sp>
          <p:nvSpPr>
            <p:cNvPr id="718868" name="Text Box 20"/>
            <p:cNvSpPr txBox="1">
              <a:spLocks noChangeArrowheads="1"/>
            </p:cNvSpPr>
            <p:nvPr/>
          </p:nvSpPr>
          <p:spPr bwMode="auto">
            <a:xfrm>
              <a:off x="3063875" y="2493963"/>
              <a:ext cx="692150"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首部</a:t>
              </a:r>
            </a:p>
          </p:txBody>
        </p:sp>
        <p:sp>
          <p:nvSpPr>
            <p:cNvPr id="718869" name="Rectangle 21"/>
            <p:cNvSpPr>
              <a:spLocks noChangeArrowheads="1"/>
            </p:cNvSpPr>
            <p:nvPr/>
          </p:nvSpPr>
          <p:spPr bwMode="auto">
            <a:xfrm>
              <a:off x="2403475" y="3544888"/>
              <a:ext cx="3819525" cy="487362"/>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70" name="Line 22"/>
            <p:cNvSpPr>
              <a:spLocks noChangeShapeType="1"/>
            </p:cNvSpPr>
            <p:nvPr/>
          </p:nvSpPr>
          <p:spPr bwMode="auto">
            <a:xfrm>
              <a:off x="3089275" y="3544888"/>
              <a:ext cx="0" cy="4873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71" name="Text Box 23"/>
            <p:cNvSpPr txBox="1">
              <a:spLocks noChangeArrowheads="1"/>
            </p:cNvSpPr>
            <p:nvPr/>
          </p:nvSpPr>
          <p:spPr bwMode="auto">
            <a:xfrm>
              <a:off x="2379663" y="3536950"/>
              <a:ext cx="690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首部</a:t>
              </a:r>
            </a:p>
          </p:txBody>
        </p:sp>
        <p:sp>
          <p:nvSpPr>
            <p:cNvPr id="718872" name="Rectangle 24"/>
            <p:cNvSpPr>
              <a:spLocks noChangeArrowheads="1"/>
            </p:cNvSpPr>
            <p:nvPr/>
          </p:nvSpPr>
          <p:spPr bwMode="auto">
            <a:xfrm>
              <a:off x="1728788" y="4548188"/>
              <a:ext cx="684212" cy="457200"/>
            </a:xfrm>
            <a:prstGeom prst="rect">
              <a:avLst/>
            </a:prstGeom>
            <a:solidFill>
              <a:srgbClr val="EAEAE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73" name="Rectangle 25"/>
            <p:cNvSpPr>
              <a:spLocks noChangeArrowheads="1"/>
            </p:cNvSpPr>
            <p:nvPr/>
          </p:nvSpPr>
          <p:spPr bwMode="auto">
            <a:xfrm>
              <a:off x="1719263" y="4518025"/>
              <a:ext cx="5189537" cy="487363"/>
            </a:xfrm>
            <a:prstGeom prst="rect">
              <a:avLst/>
            </a:prstGeom>
            <a:solidFill>
              <a:srgbClr val="CCECFF"/>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74" name="Line 26"/>
            <p:cNvSpPr>
              <a:spLocks noChangeShapeType="1"/>
            </p:cNvSpPr>
            <p:nvPr/>
          </p:nvSpPr>
          <p:spPr bwMode="auto">
            <a:xfrm>
              <a:off x="2403475" y="4518025"/>
              <a:ext cx="0" cy="4873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75" name="Line 27"/>
            <p:cNvSpPr>
              <a:spLocks noChangeShapeType="1"/>
            </p:cNvSpPr>
            <p:nvPr/>
          </p:nvSpPr>
          <p:spPr bwMode="auto">
            <a:xfrm>
              <a:off x="6223000" y="4518025"/>
              <a:ext cx="0" cy="4873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18876" name="Text Box 28"/>
            <p:cNvSpPr txBox="1">
              <a:spLocks noChangeArrowheads="1"/>
            </p:cNvSpPr>
            <p:nvPr/>
          </p:nvSpPr>
          <p:spPr bwMode="auto">
            <a:xfrm>
              <a:off x="6184900" y="4513263"/>
              <a:ext cx="692150" cy="3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尾部</a:t>
              </a:r>
            </a:p>
          </p:txBody>
        </p:sp>
        <p:sp>
          <p:nvSpPr>
            <p:cNvPr id="718877" name="Text Box 29"/>
            <p:cNvSpPr txBox="1">
              <a:spLocks noChangeArrowheads="1"/>
            </p:cNvSpPr>
            <p:nvPr/>
          </p:nvSpPr>
          <p:spPr bwMode="auto">
            <a:xfrm>
              <a:off x="1708150" y="4513263"/>
              <a:ext cx="690563" cy="3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首部</a:t>
              </a:r>
            </a:p>
          </p:txBody>
        </p:sp>
        <p:sp>
          <p:nvSpPr>
            <p:cNvPr id="718880" name="AutoShape 32"/>
            <p:cNvSpPr>
              <a:spLocks noChangeArrowheads="1"/>
            </p:cNvSpPr>
            <p:nvPr/>
          </p:nvSpPr>
          <p:spPr bwMode="auto">
            <a:xfrm flipV="1">
              <a:off x="7669213" y="4300538"/>
              <a:ext cx="295275" cy="568325"/>
            </a:xfrm>
            <a:prstGeom prst="upArrow">
              <a:avLst>
                <a:gd name="adj1" fmla="val 50000"/>
                <a:gd name="adj2" fmla="val 81801"/>
              </a:avLst>
            </a:prstGeom>
            <a:solidFill>
              <a:srgbClr val="3333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ea typeface="宋体" charset="0"/>
              </a:endParaRPr>
            </a:p>
          </p:txBody>
        </p:sp>
        <p:sp>
          <p:nvSpPr>
            <p:cNvPr id="718881" name="Text Box 33"/>
            <p:cNvSpPr txBox="1">
              <a:spLocks noChangeArrowheads="1"/>
            </p:cNvSpPr>
            <p:nvPr/>
          </p:nvSpPr>
          <p:spPr bwMode="auto">
            <a:xfrm>
              <a:off x="7021513" y="4814888"/>
              <a:ext cx="17081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a typeface="黑体" charset="0"/>
                  <a:cs typeface="黑体" charset="0"/>
                </a:rPr>
                <a:t>链路层及以下</a:t>
              </a:r>
              <a:endParaRPr kumimoji="1" lang="en-US" altLang="zh-CN" sz="2000" b="0">
                <a:ea typeface="黑体" charset="0"/>
                <a:cs typeface="黑体" charset="0"/>
              </a:endParaRPr>
            </a:p>
            <a:p>
              <a:pPr>
                <a:defRPr/>
              </a:pPr>
              <a:r>
                <a:rPr kumimoji="1" lang="zh-CN" altLang="en-US" sz="2000" b="0">
                  <a:ea typeface="黑体" charset="0"/>
                  <a:cs typeface="黑体" charset="0"/>
                </a:rPr>
                <a:t>使用硬件地址</a:t>
              </a:r>
            </a:p>
          </p:txBody>
        </p:sp>
        <p:grpSp>
          <p:nvGrpSpPr>
            <p:cNvPr id="118815" name="Group 34"/>
            <p:cNvGrpSpPr>
              <a:grpSpLocks/>
            </p:cNvGrpSpPr>
            <p:nvPr/>
          </p:nvGrpSpPr>
          <p:grpSpPr bwMode="auto">
            <a:xfrm>
              <a:off x="288925" y="3824288"/>
              <a:ext cx="1273175" cy="461962"/>
              <a:chOff x="182" y="2409"/>
              <a:chExt cx="802" cy="291"/>
            </a:xfrm>
          </p:grpSpPr>
          <p:sp>
            <p:nvSpPr>
              <p:cNvPr id="718883" name="AutoShape 35"/>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CCECFF"/>
              </a:solidFill>
              <a:ln w="9525">
                <a:solidFill>
                  <a:schemeClr val="tx1"/>
                </a:solidFill>
                <a:miter lim="800000"/>
                <a:headEnd/>
                <a:tailEnd/>
              </a:ln>
              <a:effectLst>
                <a:outerShdw blurRad="63500" dist="38099" dir="2700000" algn="ctr" rotWithShape="0">
                  <a:schemeClr val="bg2">
                    <a:alpha val="74998"/>
                  </a:schemeClr>
                </a:outerShdw>
              </a:effectLst>
            </p:spPr>
            <p:txBody>
              <a:bodyPr/>
              <a:lstStyle/>
              <a:p>
                <a:pPr algn="ctr">
                  <a:defRPr/>
                </a:pPr>
                <a:endParaRPr kumimoji="1" lang="zh-CN" altLang="en-US" sz="2000" b="0">
                  <a:solidFill>
                    <a:srgbClr val="333399"/>
                  </a:solidFill>
                  <a:ea typeface="黑体" charset="0"/>
                  <a:cs typeface="黑体" charset="0"/>
                </a:endParaRPr>
              </a:p>
            </p:txBody>
          </p:sp>
          <p:sp>
            <p:nvSpPr>
              <p:cNvPr id="718884" name="Text Box 36"/>
              <p:cNvSpPr txBox="1">
                <a:spLocks noChangeArrowheads="1"/>
              </p:cNvSpPr>
              <p:nvPr/>
            </p:nvSpPr>
            <p:spPr bwMode="auto">
              <a:xfrm>
                <a:off x="190" y="2409"/>
                <a:ext cx="755"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硬件地址</a:t>
                </a:r>
              </a:p>
            </p:txBody>
          </p:sp>
        </p:grpSp>
        <p:grpSp>
          <p:nvGrpSpPr>
            <p:cNvPr id="118816" name="Group 38"/>
            <p:cNvGrpSpPr>
              <a:grpSpLocks/>
            </p:cNvGrpSpPr>
            <p:nvPr/>
          </p:nvGrpSpPr>
          <p:grpSpPr bwMode="auto">
            <a:xfrm>
              <a:off x="6896100" y="2943225"/>
              <a:ext cx="1708150" cy="1357313"/>
              <a:chOff x="4344" y="1854"/>
              <a:chExt cx="1076" cy="855"/>
            </a:xfrm>
          </p:grpSpPr>
          <p:sp>
            <p:nvSpPr>
              <p:cNvPr id="718887" name="AutoShape 39"/>
              <p:cNvSpPr>
                <a:spLocks noChangeArrowheads="1"/>
              </p:cNvSpPr>
              <p:nvPr/>
            </p:nvSpPr>
            <p:spPr bwMode="auto">
              <a:xfrm>
                <a:off x="4831" y="2352"/>
                <a:ext cx="186" cy="357"/>
              </a:xfrm>
              <a:prstGeom prst="upArrow">
                <a:avLst>
                  <a:gd name="adj1" fmla="val 50000"/>
                  <a:gd name="adj2" fmla="val 69479"/>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ea typeface="宋体" charset="0"/>
                </a:endParaRPr>
              </a:p>
            </p:txBody>
          </p:sp>
          <p:sp>
            <p:nvSpPr>
              <p:cNvPr id="718888" name="Text Box 40"/>
              <p:cNvSpPr txBox="1">
                <a:spLocks noChangeArrowheads="1"/>
              </p:cNvSpPr>
              <p:nvPr/>
            </p:nvSpPr>
            <p:spPr bwMode="auto">
              <a:xfrm>
                <a:off x="4344" y="1854"/>
                <a:ext cx="1076"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a typeface="黑体" charset="0"/>
                    <a:cs typeface="黑体" charset="0"/>
                  </a:rPr>
                  <a:t>网络层及以上</a:t>
                </a:r>
                <a:endParaRPr kumimoji="1" lang="en-US" altLang="zh-CN" sz="2000" b="0">
                  <a:ea typeface="黑体" charset="0"/>
                  <a:cs typeface="黑体" charset="0"/>
                </a:endParaRPr>
              </a:p>
              <a:p>
                <a:pPr>
                  <a:defRPr/>
                </a:pPr>
                <a:r>
                  <a:rPr kumimoji="1" lang="en-US" altLang="zh-CN" sz="2000" b="0">
                    <a:ea typeface="黑体" charset="0"/>
                    <a:cs typeface="黑体" charset="0"/>
                  </a:rPr>
                  <a:t> </a:t>
                </a:r>
                <a:r>
                  <a:rPr kumimoji="1" lang="zh-CN" altLang="en-US" sz="2000" b="0">
                    <a:ea typeface="黑体" charset="0"/>
                    <a:cs typeface="黑体" charset="0"/>
                  </a:rPr>
                  <a:t>使用</a:t>
                </a:r>
                <a:r>
                  <a:rPr kumimoji="1" lang="en-US" altLang="zh-CN" sz="2000" b="0">
                    <a:ea typeface="黑体" charset="0"/>
                    <a:cs typeface="黑体" charset="0"/>
                  </a:rPr>
                  <a:t> IP </a:t>
                </a:r>
                <a:r>
                  <a:rPr kumimoji="1" lang="zh-CN" altLang="en-US" sz="2000" b="0">
                    <a:ea typeface="黑体" charset="0"/>
                    <a:cs typeface="黑体" charset="0"/>
                  </a:rPr>
                  <a:t>地址</a:t>
                </a:r>
              </a:p>
            </p:txBody>
          </p:sp>
        </p:grpSp>
        <p:grpSp>
          <p:nvGrpSpPr>
            <p:cNvPr id="118817" name="Group 41"/>
            <p:cNvGrpSpPr>
              <a:grpSpLocks/>
            </p:cNvGrpSpPr>
            <p:nvPr/>
          </p:nvGrpSpPr>
          <p:grpSpPr bwMode="auto">
            <a:xfrm>
              <a:off x="1462088" y="2887663"/>
              <a:ext cx="1038225" cy="414337"/>
              <a:chOff x="921" y="1819"/>
              <a:chExt cx="654" cy="261"/>
            </a:xfrm>
          </p:grpSpPr>
          <p:sp>
            <p:nvSpPr>
              <p:cNvPr id="718890" name="AutoShape 42"/>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CCFF"/>
              </a:solidFill>
              <a:ln w="9525">
                <a:solidFill>
                  <a:schemeClr val="tx1"/>
                </a:solidFill>
                <a:miter lim="800000"/>
                <a:headEnd/>
                <a:tailEnd/>
              </a:ln>
              <a:effectLst>
                <a:outerShdw blurRad="63500" dist="38099" dir="2700000" algn="ctr" rotWithShape="0">
                  <a:schemeClr val="bg2">
                    <a:alpha val="74998"/>
                  </a:schemeClr>
                </a:outerShdw>
              </a:effectLst>
            </p:spPr>
            <p:txBody>
              <a:bodyPr/>
              <a:lstStyle/>
              <a:p>
                <a:pPr algn="ctr">
                  <a:defRPr/>
                </a:pPr>
                <a:endParaRPr kumimoji="1" lang="zh-CN" altLang="en-US" sz="2000" b="0">
                  <a:solidFill>
                    <a:srgbClr val="333399"/>
                  </a:solidFill>
                  <a:ea typeface="黑体" charset="0"/>
                  <a:cs typeface="黑体" charset="0"/>
                </a:endParaRPr>
              </a:p>
            </p:txBody>
          </p:sp>
          <p:sp>
            <p:nvSpPr>
              <p:cNvPr id="718891" name="Text Box 43"/>
              <p:cNvSpPr txBox="1">
                <a:spLocks noChangeArrowheads="1"/>
              </p:cNvSpPr>
              <p:nvPr/>
            </p:nvSpPr>
            <p:spPr bwMode="auto">
              <a:xfrm>
                <a:off x="927" y="1819"/>
                <a:ext cx="63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IP </a:t>
                </a:r>
                <a:r>
                  <a:rPr kumimoji="1" lang="zh-CN" altLang="en-US" sz="2000" b="0">
                    <a:solidFill>
                      <a:srgbClr val="333399"/>
                    </a:solidFill>
                    <a:ea typeface="黑体" charset="0"/>
                    <a:cs typeface="黑体" charset="0"/>
                  </a:rPr>
                  <a:t>地址</a:t>
                </a:r>
              </a:p>
            </p:txBody>
          </p:sp>
        </p:grpSp>
        <p:sp>
          <p:nvSpPr>
            <p:cNvPr id="718892" name="Rectangle 44"/>
            <p:cNvSpPr>
              <a:spLocks noChangeArrowheads="1"/>
            </p:cNvSpPr>
            <p:nvPr/>
          </p:nvSpPr>
          <p:spPr bwMode="auto">
            <a:xfrm>
              <a:off x="2424113" y="4548188"/>
              <a:ext cx="3776662" cy="433387"/>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3" name="文本框 2"/>
          <p:cNvSpPr txBox="1"/>
          <p:nvPr/>
        </p:nvSpPr>
        <p:spPr>
          <a:xfrm>
            <a:off x="457200" y="4244975"/>
            <a:ext cx="8272463" cy="646331"/>
          </a:xfrm>
          <a:prstGeom prst="rect">
            <a:avLst/>
          </a:prstGeom>
          <a:noFill/>
        </p:spPr>
        <p:txBody>
          <a:bodyPr wrap="square" rtlCol="0">
            <a:spAutoFit/>
          </a:bodyPr>
          <a:lstStyle/>
          <a:p>
            <a:r>
              <a:rPr kumimoji="1" lang="en-US" altLang="zh-CN" dirty="0" smtClean="0"/>
              <a:t>1</a:t>
            </a:r>
            <a:r>
              <a:rPr kumimoji="1" lang="zh-CN" altLang="en-US" dirty="0" smtClean="0"/>
              <a:t>、</a:t>
            </a:r>
            <a:r>
              <a:rPr kumimoji="1" lang="en-US" altLang="zh-CN" dirty="0" smtClean="0"/>
              <a:t>IP</a:t>
            </a:r>
            <a:r>
              <a:rPr kumimoji="1" lang="zh-CN" altLang="en-US" dirty="0" smtClean="0"/>
              <a:t>地址在</a:t>
            </a:r>
            <a:r>
              <a:rPr kumimoji="1" lang="en-US" altLang="zh-CN" dirty="0" smtClean="0"/>
              <a:t>IP</a:t>
            </a:r>
            <a:r>
              <a:rPr kumimoji="1" lang="zh-CN" altLang="en-US" dirty="0" smtClean="0"/>
              <a:t>数据报中，硬件地址在</a:t>
            </a:r>
            <a:r>
              <a:rPr kumimoji="1" lang="en-US" altLang="zh-CN" dirty="0" smtClean="0"/>
              <a:t>MAC</a:t>
            </a:r>
            <a:r>
              <a:rPr kumimoji="1" lang="zh-CN" altLang="en-US" dirty="0" smtClean="0"/>
              <a:t>帧中</a:t>
            </a:r>
            <a:endParaRPr kumimoji="1" lang="en-US" altLang="zh-CN" dirty="0" smtClean="0"/>
          </a:p>
          <a:p>
            <a:r>
              <a:rPr kumimoji="1" lang="en-US" altLang="zh-CN" dirty="0" smtClean="0"/>
              <a:t>2</a:t>
            </a:r>
            <a:r>
              <a:rPr kumimoji="1" lang="zh-CN" altLang="en-US" dirty="0" smtClean="0"/>
              <a:t>、在数据转发过程中，寻址功能不同</a:t>
            </a:r>
            <a:endParaRPr kumimoji="1" lang="zh-CN" altLang="en-US" dirty="0"/>
          </a:p>
        </p:txBody>
      </p:sp>
    </p:spTree>
    <p:extLst>
      <p:ext uri="{BB962C8B-B14F-4D97-AF65-F5344CB8AC3E}">
        <p14:creationId xmlns:p14="http://schemas.microsoft.com/office/powerpoint/2010/main" val="1835694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Freeform 2"/>
          <p:cNvSpPr>
            <a:spLocks/>
          </p:cNvSpPr>
          <p:nvPr/>
        </p:nvSpPr>
        <p:spPr bwMode="auto">
          <a:xfrm>
            <a:off x="2586038" y="1741488"/>
            <a:ext cx="24923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899" name="Freeform 3"/>
          <p:cNvSpPr>
            <a:spLocks/>
          </p:cNvSpPr>
          <p:nvPr/>
        </p:nvSpPr>
        <p:spPr bwMode="auto">
          <a:xfrm>
            <a:off x="5330825" y="1741488"/>
            <a:ext cx="169863"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00" name="Line 4"/>
          <p:cNvSpPr>
            <a:spLocks noChangeShapeType="1"/>
          </p:cNvSpPr>
          <p:nvPr/>
        </p:nvSpPr>
        <p:spPr bwMode="auto">
          <a:xfrm rot="-5400000">
            <a:off x="8356601" y="200660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01" name="Line 5"/>
          <p:cNvSpPr>
            <a:spLocks noChangeShapeType="1"/>
          </p:cNvSpPr>
          <p:nvPr/>
        </p:nvSpPr>
        <p:spPr bwMode="auto">
          <a:xfrm rot="-5400000">
            <a:off x="203201" y="200660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02" name="Line 6"/>
          <p:cNvSpPr>
            <a:spLocks noChangeShapeType="1"/>
          </p:cNvSpPr>
          <p:nvPr/>
        </p:nvSpPr>
        <p:spPr bwMode="auto">
          <a:xfrm>
            <a:off x="233363" y="2274888"/>
            <a:ext cx="2587625"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03" name="Text Box 7"/>
          <p:cNvSpPr txBox="1">
            <a:spLocks noChangeArrowheads="1"/>
          </p:cNvSpPr>
          <p:nvPr/>
        </p:nvSpPr>
        <p:spPr bwMode="auto">
          <a:xfrm>
            <a:off x="488950" y="176053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1800" b="0" smtClean="0">
                <a:ea typeface="黑体" charset="0"/>
                <a:cs typeface="黑体" charset="0"/>
              </a:rPr>
              <a:t>HA</a:t>
            </a:r>
            <a:r>
              <a:rPr kumimoji="1" lang="en-US" altLang="zh-CN" sz="1800" b="0" baseline="-25000" smtClean="0">
                <a:ea typeface="黑体" charset="0"/>
                <a:cs typeface="黑体" charset="0"/>
              </a:rPr>
              <a:t>1</a:t>
            </a:r>
            <a:endParaRPr kumimoji="1" lang="en-US" altLang="zh-CN" sz="1800" b="0" smtClean="0">
              <a:ea typeface="黑体" charset="0"/>
              <a:cs typeface="黑体" charset="0"/>
            </a:endParaRPr>
          </a:p>
        </p:txBody>
      </p:sp>
      <p:sp>
        <p:nvSpPr>
          <p:cNvPr id="720904" name="Text Box 8"/>
          <p:cNvSpPr txBox="1">
            <a:spLocks noChangeArrowheads="1"/>
          </p:cNvSpPr>
          <p:nvPr/>
        </p:nvSpPr>
        <p:spPr bwMode="auto">
          <a:xfrm>
            <a:off x="4781550" y="1760538"/>
            <a:ext cx="5984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a:t>
            </a:r>
            <a:r>
              <a:rPr kumimoji="1" lang="en-US" altLang="zh-CN" baseline="-25000">
                <a:effectLst>
                  <a:outerShdw blurRad="38100" dist="38100" dir="2700000" algn="tl">
                    <a:srgbClr val="000000"/>
                  </a:outerShdw>
                </a:effectLst>
                <a:ea typeface="黑体" charset="0"/>
                <a:cs typeface="黑体" charset="0"/>
              </a:rPr>
              <a:t>5</a:t>
            </a:r>
            <a:endParaRPr kumimoji="1" lang="en-US" altLang="zh-CN">
              <a:effectLst>
                <a:outerShdw blurRad="38100" dist="38100" dir="2700000" algn="tl">
                  <a:srgbClr val="000000"/>
                </a:outerShdw>
              </a:effectLst>
              <a:ea typeface="黑体" charset="0"/>
              <a:cs typeface="黑体" charset="0"/>
            </a:endParaRPr>
          </a:p>
        </p:txBody>
      </p:sp>
      <p:sp>
        <p:nvSpPr>
          <p:cNvPr id="720905" name="Text Box 9"/>
          <p:cNvSpPr txBox="1">
            <a:spLocks noChangeArrowheads="1"/>
          </p:cNvSpPr>
          <p:nvPr/>
        </p:nvSpPr>
        <p:spPr bwMode="auto">
          <a:xfrm>
            <a:off x="3514725" y="1760538"/>
            <a:ext cx="5984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a:t>
            </a:r>
            <a:r>
              <a:rPr kumimoji="1" lang="en-US" altLang="zh-CN" baseline="-25000">
                <a:effectLst>
                  <a:outerShdw blurRad="38100" dist="38100" dir="2700000" algn="tl">
                    <a:srgbClr val="000000"/>
                  </a:outerShdw>
                </a:effectLst>
                <a:ea typeface="黑体" charset="0"/>
                <a:cs typeface="黑体" charset="0"/>
              </a:rPr>
              <a:t>4</a:t>
            </a:r>
            <a:endParaRPr kumimoji="1" lang="en-US" altLang="zh-CN">
              <a:effectLst>
                <a:outerShdw blurRad="38100" dist="38100" dir="2700000" algn="tl">
                  <a:srgbClr val="000000"/>
                </a:outerShdw>
              </a:effectLst>
              <a:ea typeface="黑体" charset="0"/>
              <a:cs typeface="黑体" charset="0"/>
            </a:endParaRPr>
          </a:p>
        </p:txBody>
      </p:sp>
      <p:sp>
        <p:nvSpPr>
          <p:cNvPr id="720906" name="Text Box 10"/>
          <p:cNvSpPr txBox="1">
            <a:spLocks noChangeArrowheads="1"/>
          </p:cNvSpPr>
          <p:nvPr/>
        </p:nvSpPr>
        <p:spPr bwMode="auto">
          <a:xfrm>
            <a:off x="2036763" y="1760538"/>
            <a:ext cx="5984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a:t>
            </a:r>
            <a:r>
              <a:rPr kumimoji="1" lang="en-US" altLang="zh-CN" baseline="-25000">
                <a:effectLst>
                  <a:outerShdw blurRad="38100" dist="38100" dir="2700000" algn="tl">
                    <a:srgbClr val="000000"/>
                  </a:outerShdw>
                </a:effectLst>
                <a:ea typeface="黑体" charset="0"/>
                <a:cs typeface="黑体" charset="0"/>
              </a:rPr>
              <a:t>3</a:t>
            </a:r>
            <a:endParaRPr kumimoji="1" lang="en-US" altLang="zh-CN">
              <a:effectLst>
                <a:outerShdw blurRad="38100" dist="38100" dir="2700000" algn="tl">
                  <a:srgbClr val="000000"/>
                </a:outerShdw>
              </a:effectLst>
              <a:ea typeface="黑体" charset="0"/>
              <a:cs typeface="黑体" charset="0"/>
            </a:endParaRPr>
          </a:p>
        </p:txBody>
      </p:sp>
      <p:sp>
        <p:nvSpPr>
          <p:cNvPr id="720907" name="Line 11"/>
          <p:cNvSpPr>
            <a:spLocks noChangeShapeType="1"/>
          </p:cNvSpPr>
          <p:nvPr/>
        </p:nvSpPr>
        <p:spPr bwMode="auto">
          <a:xfrm>
            <a:off x="6037263" y="2274888"/>
            <a:ext cx="290195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08" name="Text Box 12"/>
          <p:cNvSpPr txBox="1">
            <a:spLocks noChangeArrowheads="1"/>
          </p:cNvSpPr>
          <p:nvPr/>
        </p:nvSpPr>
        <p:spPr bwMode="auto">
          <a:xfrm>
            <a:off x="6259513" y="1760538"/>
            <a:ext cx="5984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a:t>
            </a:r>
            <a:r>
              <a:rPr kumimoji="1" lang="en-US" altLang="zh-CN" baseline="-25000">
                <a:effectLst>
                  <a:outerShdw blurRad="38100" dist="38100" dir="2700000" algn="tl">
                    <a:srgbClr val="000000"/>
                  </a:outerShdw>
                </a:effectLst>
                <a:ea typeface="黑体" charset="0"/>
                <a:cs typeface="黑体" charset="0"/>
              </a:rPr>
              <a:t>6</a:t>
            </a:r>
            <a:endParaRPr kumimoji="1" lang="en-US" altLang="zh-CN">
              <a:effectLst>
                <a:outerShdw blurRad="38100" dist="38100" dir="2700000" algn="tl">
                  <a:srgbClr val="000000"/>
                </a:outerShdw>
              </a:effectLst>
              <a:ea typeface="黑体" charset="0"/>
              <a:cs typeface="黑体" charset="0"/>
            </a:endParaRPr>
          </a:p>
        </p:txBody>
      </p:sp>
      <p:sp>
        <p:nvSpPr>
          <p:cNvPr id="720909" name="Text Box 13"/>
          <p:cNvSpPr txBox="1">
            <a:spLocks noChangeArrowheads="1"/>
          </p:cNvSpPr>
          <p:nvPr/>
        </p:nvSpPr>
        <p:spPr bwMode="auto">
          <a:xfrm>
            <a:off x="76200" y="684213"/>
            <a:ext cx="95726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a:effectLst>
                  <a:outerShdw blurRad="38100" dist="38100" dir="2700000" algn="tl">
                    <a:srgbClr val="000000"/>
                  </a:outerShdw>
                </a:effectLst>
                <a:ea typeface="黑体" charset="0"/>
                <a:cs typeface="黑体" charset="0"/>
              </a:rPr>
              <a:t>主机</a:t>
            </a:r>
            <a:r>
              <a:rPr kumimoji="1" lang="en-US" altLang="zh-CN">
                <a:effectLst>
                  <a:outerShdw blurRad="38100" dist="38100" dir="2700000" algn="tl">
                    <a:srgbClr val="000000"/>
                  </a:outerShdw>
                </a:effectLst>
                <a:ea typeface="黑体" charset="0"/>
                <a:cs typeface="黑体" charset="0"/>
              </a:rPr>
              <a:t> H</a:t>
            </a:r>
            <a:r>
              <a:rPr kumimoji="1" lang="en-US" altLang="zh-CN" baseline="-25000">
                <a:effectLst>
                  <a:outerShdw blurRad="38100" dist="38100" dir="2700000" algn="tl">
                    <a:srgbClr val="000000"/>
                  </a:outerShdw>
                </a:effectLst>
                <a:ea typeface="黑体" charset="0"/>
                <a:cs typeface="黑体" charset="0"/>
              </a:rPr>
              <a:t>1</a:t>
            </a:r>
            <a:endParaRPr kumimoji="1" lang="en-US" altLang="zh-CN">
              <a:effectLst>
                <a:outerShdw blurRad="38100" dist="38100" dir="2700000" algn="tl">
                  <a:srgbClr val="000000"/>
                </a:outerShdw>
              </a:effectLst>
              <a:ea typeface="黑体" charset="0"/>
              <a:cs typeface="黑体" charset="0"/>
            </a:endParaRPr>
          </a:p>
        </p:txBody>
      </p:sp>
      <p:sp>
        <p:nvSpPr>
          <p:cNvPr id="720910" name="Text Box 14"/>
          <p:cNvSpPr txBox="1">
            <a:spLocks noChangeArrowheads="1"/>
          </p:cNvSpPr>
          <p:nvPr/>
        </p:nvSpPr>
        <p:spPr bwMode="auto">
          <a:xfrm>
            <a:off x="8154988" y="658813"/>
            <a:ext cx="957262"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a:effectLst>
                  <a:outerShdw blurRad="38100" dist="38100" dir="2700000" algn="tl">
                    <a:srgbClr val="000000"/>
                  </a:outerShdw>
                </a:effectLst>
                <a:ea typeface="黑体" charset="0"/>
                <a:cs typeface="黑体" charset="0"/>
              </a:rPr>
              <a:t>主机</a:t>
            </a:r>
            <a:r>
              <a:rPr kumimoji="1" lang="en-US" altLang="zh-CN">
                <a:effectLst>
                  <a:outerShdw blurRad="38100" dist="38100" dir="2700000" algn="tl">
                    <a:srgbClr val="000000"/>
                  </a:outerShdw>
                </a:effectLst>
                <a:ea typeface="黑体" charset="0"/>
                <a:cs typeface="黑体" charset="0"/>
              </a:rPr>
              <a:t> H</a:t>
            </a:r>
            <a:r>
              <a:rPr kumimoji="1" lang="en-US" altLang="zh-CN" baseline="-25000">
                <a:effectLst>
                  <a:outerShdw blurRad="38100" dist="38100" dir="2700000" algn="tl">
                    <a:srgbClr val="000000"/>
                  </a:outerShdw>
                </a:effectLst>
                <a:ea typeface="黑体" charset="0"/>
                <a:cs typeface="黑体" charset="0"/>
              </a:rPr>
              <a:t>2</a:t>
            </a:r>
            <a:endParaRPr kumimoji="1" lang="en-US" altLang="zh-CN">
              <a:effectLst>
                <a:outerShdw blurRad="38100" dist="38100" dir="2700000" algn="tl">
                  <a:srgbClr val="000000"/>
                </a:outerShdw>
              </a:effectLst>
              <a:ea typeface="黑体" charset="0"/>
              <a:cs typeface="黑体" charset="0"/>
            </a:endParaRPr>
          </a:p>
        </p:txBody>
      </p:sp>
      <p:sp>
        <p:nvSpPr>
          <p:cNvPr id="720911" name="Line 15"/>
          <p:cNvSpPr>
            <a:spLocks noChangeShapeType="1"/>
          </p:cNvSpPr>
          <p:nvPr/>
        </p:nvSpPr>
        <p:spPr bwMode="auto">
          <a:xfrm>
            <a:off x="3292475" y="2274888"/>
            <a:ext cx="22733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12" name="Freeform 16"/>
          <p:cNvSpPr>
            <a:spLocks/>
          </p:cNvSpPr>
          <p:nvPr/>
        </p:nvSpPr>
        <p:spPr bwMode="auto">
          <a:xfrm flipH="1">
            <a:off x="6037263" y="1741488"/>
            <a:ext cx="234950"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13" name="Freeform 17"/>
          <p:cNvSpPr>
            <a:spLocks/>
          </p:cNvSpPr>
          <p:nvPr/>
        </p:nvSpPr>
        <p:spPr bwMode="auto">
          <a:xfrm flipH="1">
            <a:off x="3355975" y="1741488"/>
            <a:ext cx="171450"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14" name="Text Box 18"/>
          <p:cNvSpPr txBox="1">
            <a:spLocks noChangeArrowheads="1"/>
          </p:cNvSpPr>
          <p:nvPr/>
        </p:nvSpPr>
        <p:spPr bwMode="auto">
          <a:xfrm>
            <a:off x="2555875" y="1181100"/>
            <a:ext cx="1187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a:effectLst>
                  <a:outerShdw blurRad="38100" dist="38100" dir="2700000" algn="tl">
                    <a:srgbClr val="000000"/>
                  </a:outerShdw>
                </a:effectLst>
                <a:ea typeface="黑体" charset="-122"/>
              </a:rPr>
              <a:t>路由器</a:t>
            </a:r>
            <a:r>
              <a:rPr kumimoji="1" lang="en-US" altLang="zh-CN" sz="1800">
                <a:effectLst>
                  <a:outerShdw blurRad="38100" dist="38100" dir="2700000" algn="tl">
                    <a:srgbClr val="000000"/>
                  </a:outerShdw>
                </a:effectLst>
                <a:ea typeface="黑体" charset="-122"/>
              </a:rPr>
              <a:t> R</a:t>
            </a:r>
            <a:r>
              <a:rPr kumimoji="1" lang="en-US" altLang="zh-CN" sz="1800" baseline="-25000">
                <a:effectLst>
                  <a:outerShdw blurRad="38100" dist="38100" dir="2700000" algn="tl">
                    <a:srgbClr val="000000"/>
                  </a:outerShdw>
                </a:effectLst>
                <a:ea typeface="黑体" charset="-122"/>
              </a:rPr>
              <a:t>1</a:t>
            </a:r>
          </a:p>
        </p:txBody>
      </p:sp>
      <p:pic>
        <p:nvPicPr>
          <p:cNvPr id="720915"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998538"/>
            <a:ext cx="85566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0916" name="Pictur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1487488"/>
            <a:ext cx="771525"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20917" name="Pictur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925" y="979488"/>
            <a:ext cx="854075"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0918"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1465263"/>
            <a:ext cx="769937"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20919" name="AutoShape 23"/>
          <p:cNvSpPr>
            <a:spLocks noChangeArrowheads="1"/>
          </p:cNvSpPr>
          <p:nvPr/>
        </p:nvSpPr>
        <p:spPr bwMode="auto">
          <a:xfrm flipV="1">
            <a:off x="1443038" y="110966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0920" name="Text Box 24"/>
          <p:cNvSpPr txBox="1">
            <a:spLocks noChangeArrowheads="1"/>
          </p:cNvSpPr>
          <p:nvPr/>
        </p:nvSpPr>
        <p:spPr bwMode="auto">
          <a:xfrm>
            <a:off x="1403350" y="1055688"/>
            <a:ext cx="1098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硬件地址</a:t>
            </a:r>
          </a:p>
        </p:txBody>
      </p:sp>
      <p:sp>
        <p:nvSpPr>
          <p:cNvPr id="720921" name="Text Box 25"/>
          <p:cNvSpPr txBox="1">
            <a:spLocks noChangeArrowheads="1"/>
          </p:cNvSpPr>
          <p:nvPr/>
        </p:nvSpPr>
        <p:spPr bwMode="auto">
          <a:xfrm>
            <a:off x="5237163" y="1187450"/>
            <a:ext cx="1187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a:effectLst>
                  <a:outerShdw blurRad="38100" dist="38100" dir="2700000" algn="tl">
                    <a:srgbClr val="000000"/>
                  </a:outerShdw>
                </a:effectLst>
                <a:ea typeface="黑体" charset="-122"/>
              </a:rPr>
              <a:t>路由器</a:t>
            </a:r>
            <a:r>
              <a:rPr kumimoji="1" lang="en-US" altLang="zh-CN" sz="1800">
                <a:effectLst>
                  <a:outerShdw blurRad="38100" dist="38100" dir="2700000" algn="tl">
                    <a:srgbClr val="000000"/>
                  </a:outerShdw>
                </a:effectLst>
                <a:ea typeface="黑体" charset="-122"/>
              </a:rPr>
              <a:t> R</a:t>
            </a:r>
            <a:r>
              <a:rPr kumimoji="1" lang="en-US" altLang="zh-CN" sz="1800" baseline="-25000">
                <a:effectLst>
                  <a:outerShdw blurRad="38100" dist="38100" dir="2700000" algn="tl">
                    <a:srgbClr val="000000"/>
                  </a:outerShdw>
                </a:effectLst>
                <a:ea typeface="黑体" charset="-122"/>
              </a:rPr>
              <a:t>2</a:t>
            </a:r>
          </a:p>
        </p:txBody>
      </p:sp>
      <p:sp>
        <p:nvSpPr>
          <p:cNvPr id="720922" name="Text Box 26"/>
          <p:cNvSpPr txBox="1">
            <a:spLocks noChangeArrowheads="1"/>
          </p:cNvSpPr>
          <p:nvPr/>
        </p:nvSpPr>
        <p:spPr bwMode="auto">
          <a:xfrm>
            <a:off x="8054975" y="1760538"/>
            <a:ext cx="5984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a:effectLst>
                  <a:outerShdw blurRad="38100" dist="38100" dir="2700000" algn="tl">
                    <a:srgbClr val="000000"/>
                  </a:outerShdw>
                </a:effectLst>
                <a:ea typeface="黑体" charset="0"/>
                <a:cs typeface="黑体" charset="0"/>
              </a:rPr>
              <a:t>HA</a:t>
            </a:r>
            <a:r>
              <a:rPr kumimoji="1" lang="en-US" altLang="zh-CN" baseline="-25000">
                <a:effectLst>
                  <a:outerShdw blurRad="38100" dist="38100" dir="2700000" algn="tl">
                    <a:srgbClr val="000000"/>
                  </a:outerShdw>
                </a:effectLst>
                <a:ea typeface="黑体" charset="0"/>
                <a:cs typeface="黑体" charset="0"/>
              </a:rPr>
              <a:t>2</a:t>
            </a:r>
            <a:endParaRPr kumimoji="1" lang="en-US" altLang="zh-CN">
              <a:effectLst>
                <a:outerShdw blurRad="38100" dist="38100" dir="2700000" algn="tl">
                  <a:srgbClr val="000000"/>
                </a:outerShdw>
              </a:effectLst>
              <a:ea typeface="黑体" charset="0"/>
              <a:cs typeface="黑体" charset="0"/>
            </a:endParaRPr>
          </a:p>
        </p:txBody>
      </p:sp>
      <p:sp>
        <p:nvSpPr>
          <p:cNvPr id="720923" name="Text Box 27"/>
          <p:cNvSpPr txBox="1">
            <a:spLocks noChangeArrowheads="1"/>
          </p:cNvSpPr>
          <p:nvPr/>
        </p:nvSpPr>
        <p:spPr bwMode="auto">
          <a:xfrm>
            <a:off x="280988" y="106203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0924" name="Text Box 28"/>
          <p:cNvSpPr txBox="1">
            <a:spLocks noChangeArrowheads="1"/>
          </p:cNvSpPr>
          <p:nvPr/>
        </p:nvSpPr>
        <p:spPr bwMode="auto">
          <a:xfrm>
            <a:off x="8364538" y="1046163"/>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0925" name="Text Box 29"/>
          <p:cNvSpPr txBox="1">
            <a:spLocks noChangeArrowheads="1"/>
          </p:cNvSpPr>
          <p:nvPr/>
        </p:nvSpPr>
        <p:spPr bwMode="auto">
          <a:xfrm>
            <a:off x="1219200" y="1879600"/>
            <a:ext cx="87471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a:effectLst>
                  <a:outerShdw blurRad="38100" dist="38100" dir="2700000" algn="tl">
                    <a:srgbClr val="000000"/>
                  </a:outerShdw>
                </a:effectLst>
                <a:ea typeface="黑体" charset="0"/>
                <a:cs typeface="黑体" charset="0"/>
              </a:rPr>
              <a:t>局域网</a:t>
            </a:r>
            <a:endParaRPr kumimoji="1" lang="zh-CN" altLang="en-US" baseline="-25000">
              <a:effectLst>
                <a:outerShdw blurRad="38100" dist="38100" dir="2700000" algn="tl">
                  <a:srgbClr val="000000"/>
                </a:outerShdw>
              </a:effectLst>
              <a:ea typeface="黑体" charset="0"/>
              <a:cs typeface="黑体" charset="0"/>
            </a:endParaRPr>
          </a:p>
        </p:txBody>
      </p:sp>
      <p:sp>
        <p:nvSpPr>
          <p:cNvPr id="720926" name="Text Box 30"/>
          <p:cNvSpPr txBox="1">
            <a:spLocks noChangeArrowheads="1"/>
          </p:cNvSpPr>
          <p:nvPr/>
        </p:nvSpPr>
        <p:spPr bwMode="auto">
          <a:xfrm>
            <a:off x="4043363" y="1879600"/>
            <a:ext cx="87471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a:effectLst>
                  <a:outerShdw blurRad="38100" dist="38100" dir="2700000" algn="tl">
                    <a:srgbClr val="000000"/>
                  </a:outerShdw>
                </a:effectLst>
                <a:ea typeface="黑体" charset="0"/>
                <a:cs typeface="黑体" charset="0"/>
              </a:rPr>
              <a:t>局域网</a:t>
            </a:r>
            <a:endParaRPr kumimoji="1" lang="zh-CN" altLang="en-US" baseline="-25000">
              <a:effectLst>
                <a:outerShdw blurRad="38100" dist="38100" dir="2700000" algn="tl">
                  <a:srgbClr val="000000"/>
                </a:outerShdw>
              </a:effectLst>
              <a:ea typeface="黑体" charset="0"/>
              <a:cs typeface="黑体" charset="0"/>
            </a:endParaRPr>
          </a:p>
        </p:txBody>
      </p:sp>
      <p:sp>
        <p:nvSpPr>
          <p:cNvPr id="720927" name="Text Box 31"/>
          <p:cNvSpPr txBox="1">
            <a:spLocks noChangeArrowheads="1"/>
          </p:cNvSpPr>
          <p:nvPr/>
        </p:nvSpPr>
        <p:spPr bwMode="auto">
          <a:xfrm>
            <a:off x="7056438" y="1879600"/>
            <a:ext cx="87471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a:effectLst>
                  <a:outerShdw blurRad="38100" dist="38100" dir="2700000" algn="tl">
                    <a:srgbClr val="000000"/>
                  </a:outerShdw>
                </a:effectLst>
                <a:ea typeface="黑体" charset="0"/>
                <a:cs typeface="黑体" charset="0"/>
              </a:rPr>
              <a:t>局域网</a:t>
            </a:r>
            <a:endParaRPr kumimoji="1" lang="zh-CN" altLang="en-US" baseline="-25000">
              <a:effectLst>
                <a:outerShdw blurRad="38100" dist="38100" dir="2700000" algn="tl">
                  <a:srgbClr val="000000"/>
                </a:outerShdw>
              </a:effectLst>
              <a:ea typeface="黑体" charset="0"/>
              <a:cs typeface="黑体" charset="0"/>
            </a:endParaRPr>
          </a:p>
        </p:txBody>
      </p:sp>
      <p:sp>
        <p:nvSpPr>
          <p:cNvPr id="720928" name="Text Box 32"/>
          <p:cNvSpPr txBox="1">
            <a:spLocks noChangeArrowheads="1"/>
          </p:cNvSpPr>
          <p:nvPr/>
        </p:nvSpPr>
        <p:spPr bwMode="auto">
          <a:xfrm>
            <a:off x="1130300" y="2792413"/>
            <a:ext cx="6359525" cy="1212850"/>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pPr algn="ctr">
              <a:lnSpc>
                <a:spcPct val="130000"/>
              </a:lnSpc>
            </a:pPr>
            <a:r>
              <a:rPr lang="zh-CN" altLang="en-US" sz="2800" b="0">
                <a:solidFill>
                  <a:srgbClr val="333399"/>
                </a:solidFill>
                <a:ea typeface="黑体" charset="-122"/>
              </a:rPr>
              <a:t>通信的路径</a:t>
            </a:r>
            <a:endParaRPr lang="en-US" altLang="zh-CN" sz="2800" b="0">
              <a:solidFill>
                <a:srgbClr val="333399"/>
              </a:solidFill>
              <a:ea typeface="黑体" charset="-122"/>
            </a:endParaRPr>
          </a:p>
          <a:p>
            <a:pPr algn="ctr">
              <a:lnSpc>
                <a:spcPct val="130000"/>
              </a:lnSpc>
              <a:spcAft>
                <a:spcPct val="30000"/>
              </a:spcAft>
            </a:pPr>
            <a:r>
              <a:rPr lang="en-US" altLang="zh-CN" sz="2800" b="0">
                <a:solidFill>
                  <a:srgbClr val="333399"/>
                </a:solidFill>
                <a:ea typeface="黑体" charset="-122"/>
              </a:rPr>
              <a:t>H</a:t>
            </a:r>
            <a:r>
              <a:rPr lang="en-US" altLang="zh-CN" sz="2800" b="0" baseline="-25000">
                <a:solidFill>
                  <a:srgbClr val="333399"/>
                </a:solidFill>
                <a:ea typeface="黑体" charset="-122"/>
              </a:rPr>
              <a:t>1</a:t>
            </a:r>
            <a:r>
              <a:rPr lang="en-US" altLang="zh-CN" sz="2800" b="0">
                <a:solidFill>
                  <a:srgbClr val="333399"/>
                </a:solidFill>
                <a:ea typeface="黑体" charset="-122"/>
              </a:rPr>
              <a:t>→</a:t>
            </a:r>
            <a:r>
              <a:rPr lang="zh-CN" altLang="en-US" sz="2800" b="0">
                <a:solidFill>
                  <a:srgbClr val="333399"/>
                </a:solidFill>
                <a:ea typeface="黑体" charset="-122"/>
              </a:rPr>
              <a:t>经过</a:t>
            </a:r>
            <a:r>
              <a:rPr lang="en-US" altLang="zh-CN" sz="2800" b="0">
                <a:solidFill>
                  <a:srgbClr val="333399"/>
                </a:solidFill>
                <a:ea typeface="黑体" charset="-122"/>
              </a:rPr>
              <a:t> R</a:t>
            </a:r>
            <a:r>
              <a:rPr lang="en-US" altLang="zh-CN" sz="2800" b="0" baseline="-25000">
                <a:solidFill>
                  <a:srgbClr val="333399"/>
                </a:solidFill>
                <a:ea typeface="黑体" charset="-122"/>
              </a:rPr>
              <a:t>1 </a:t>
            </a:r>
            <a:r>
              <a:rPr lang="zh-CN" altLang="en-US" sz="2800" b="0">
                <a:solidFill>
                  <a:srgbClr val="333399"/>
                </a:solidFill>
                <a:ea typeface="黑体" charset="-122"/>
              </a:rPr>
              <a:t>转发</a:t>
            </a:r>
            <a:r>
              <a:rPr lang="en-US" altLang="zh-CN" sz="2800" b="0">
                <a:solidFill>
                  <a:srgbClr val="333399"/>
                </a:solidFill>
                <a:ea typeface="黑体" charset="-122"/>
              </a:rPr>
              <a:t>→</a:t>
            </a:r>
            <a:r>
              <a:rPr lang="zh-CN" altLang="en-US" sz="2800" b="0">
                <a:solidFill>
                  <a:srgbClr val="333399"/>
                </a:solidFill>
                <a:ea typeface="黑体" charset="-122"/>
              </a:rPr>
              <a:t>再经过</a:t>
            </a:r>
            <a:r>
              <a:rPr lang="en-US" altLang="zh-CN" sz="2800" b="0">
                <a:solidFill>
                  <a:srgbClr val="333399"/>
                </a:solidFill>
                <a:ea typeface="黑体" charset="-122"/>
              </a:rPr>
              <a:t> R</a:t>
            </a:r>
            <a:r>
              <a:rPr lang="en-US" altLang="zh-CN" sz="2800" b="0" baseline="-25000">
                <a:solidFill>
                  <a:srgbClr val="333399"/>
                </a:solidFill>
                <a:ea typeface="黑体" charset="-122"/>
              </a:rPr>
              <a:t>2 </a:t>
            </a:r>
            <a:r>
              <a:rPr lang="zh-CN" altLang="en-US" sz="2800" b="0">
                <a:solidFill>
                  <a:srgbClr val="333399"/>
                </a:solidFill>
                <a:ea typeface="黑体" charset="-122"/>
              </a:rPr>
              <a:t>转发</a:t>
            </a:r>
            <a:r>
              <a:rPr lang="en-US" altLang="zh-CN" sz="2800" b="0">
                <a:solidFill>
                  <a:srgbClr val="333399"/>
                </a:solidFill>
                <a:ea typeface="黑体" charset="-122"/>
              </a:rPr>
              <a:t>→H</a:t>
            </a:r>
            <a:r>
              <a:rPr lang="en-US" altLang="zh-CN" sz="2800" b="0" baseline="-25000">
                <a:solidFill>
                  <a:srgbClr val="333399"/>
                </a:solidFill>
                <a:ea typeface="黑体" charset="-122"/>
              </a:rPr>
              <a:t>2</a:t>
            </a:r>
            <a:endParaRPr lang="en-US" altLang="zh-CN" sz="2800" b="0">
              <a:solidFill>
                <a:srgbClr val="333399"/>
              </a:solidFill>
              <a:ea typeface="黑体" charset="-122"/>
            </a:endParaRPr>
          </a:p>
        </p:txBody>
      </p:sp>
      <p:sp>
        <p:nvSpPr>
          <p:cNvPr id="720929" name="弧 33"/>
          <p:cNvSpPr>
            <a:spLocks/>
          </p:cNvSpPr>
          <p:nvPr/>
        </p:nvSpPr>
        <p:spPr bwMode="auto">
          <a:xfrm rot="2655715" flipV="1">
            <a:off x="930275" y="795338"/>
            <a:ext cx="1584325"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1"/>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1"/>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headEn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30" name="弧 34"/>
          <p:cNvSpPr>
            <a:spLocks/>
          </p:cNvSpPr>
          <p:nvPr/>
        </p:nvSpPr>
        <p:spPr bwMode="auto">
          <a:xfrm rot="2655715" flipV="1">
            <a:off x="3708400" y="762000"/>
            <a:ext cx="1584325" cy="1728788"/>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1"/>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1"/>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headEn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31" name="弧 35"/>
          <p:cNvSpPr>
            <a:spLocks/>
          </p:cNvSpPr>
          <p:nvPr/>
        </p:nvSpPr>
        <p:spPr bwMode="auto">
          <a:xfrm rot="2655715" flipV="1">
            <a:off x="6486525" y="728663"/>
            <a:ext cx="1584325"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1"/>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1"/>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headEn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0932" name="Text Box 36"/>
          <p:cNvSpPr txBox="1">
            <a:spLocks noChangeArrowheads="1"/>
          </p:cNvSpPr>
          <p:nvPr/>
        </p:nvSpPr>
        <p:spPr bwMode="auto">
          <a:xfrm>
            <a:off x="2051050" y="501650"/>
            <a:ext cx="1971675" cy="657225"/>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130000"/>
              </a:lnSpc>
              <a:defRPr/>
            </a:pPr>
            <a:r>
              <a:rPr lang="zh-CN" altLang="en-US" sz="2800" b="0">
                <a:solidFill>
                  <a:srgbClr val="333399"/>
                </a:solidFill>
                <a:ea typeface="黑体" charset="0"/>
                <a:cs typeface="黑体" charset="0"/>
              </a:rPr>
              <a:t>查找路由表</a:t>
            </a:r>
          </a:p>
        </p:txBody>
      </p:sp>
      <p:sp>
        <p:nvSpPr>
          <p:cNvPr id="720933" name="Text Box 37"/>
          <p:cNvSpPr txBox="1">
            <a:spLocks noChangeArrowheads="1"/>
          </p:cNvSpPr>
          <p:nvPr/>
        </p:nvSpPr>
        <p:spPr bwMode="auto">
          <a:xfrm>
            <a:off x="4716463" y="546100"/>
            <a:ext cx="1971675" cy="657225"/>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130000"/>
              </a:lnSpc>
              <a:defRPr/>
            </a:pPr>
            <a:r>
              <a:rPr lang="zh-CN" altLang="en-US" sz="2800" b="0">
                <a:solidFill>
                  <a:srgbClr val="333399"/>
                </a:solidFill>
                <a:ea typeface="黑体" charset="0"/>
                <a:cs typeface="黑体" charset="0"/>
              </a:rPr>
              <a:t>查找路由表</a:t>
            </a:r>
          </a:p>
        </p:txBody>
      </p:sp>
    </p:spTree>
    <p:extLst>
      <p:ext uri="{BB962C8B-B14F-4D97-AF65-F5344CB8AC3E}">
        <p14:creationId xmlns:p14="http://schemas.microsoft.com/office/powerpoint/2010/main" val="1749678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720928"/>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720929"/>
                                        </p:tgtEl>
                                        <p:attrNameLst>
                                          <p:attrName>style.visibility</p:attrName>
                                        </p:attrNameLst>
                                      </p:cBhvr>
                                      <p:to>
                                        <p:strVal val="visible"/>
                                      </p:to>
                                    </p:set>
                                    <p:animEffect transition="in" filter="wipe(left)">
                                      <p:cBhvr>
                                        <p:cTn id="10" dur="1000"/>
                                        <p:tgtEl>
                                          <p:spTgt spid="720929"/>
                                        </p:tgtEl>
                                      </p:cBhvr>
                                    </p:animEffect>
                                  </p:childTnLst>
                                </p:cTn>
                              </p:par>
                            </p:childTnLst>
                          </p:cTn>
                        </p:par>
                        <p:par>
                          <p:cTn id="11" fill="hold" nodeType="afterGroup">
                            <p:stCondLst>
                              <p:cond delay="4000"/>
                            </p:stCondLst>
                            <p:childTnLst>
                              <p:par>
                                <p:cTn id="12" presetID="1" presetClass="exit" presetSubtype="0" fill="hold" nodeType="afterEffect">
                                  <p:stCondLst>
                                    <p:cond delay="500"/>
                                  </p:stCondLst>
                                  <p:childTnLst>
                                    <p:set>
                                      <p:cBhvr>
                                        <p:cTn id="13" dur="1" fill="hold">
                                          <p:stCondLst>
                                            <p:cond delay="0"/>
                                          </p:stCondLst>
                                        </p:cTn>
                                        <p:tgtEl>
                                          <p:spTgt spid="720929"/>
                                        </p:tgtEl>
                                        <p:attrNameLst>
                                          <p:attrName>style.visibility</p:attrName>
                                        </p:attrNameLst>
                                      </p:cBhvr>
                                      <p:to>
                                        <p:strVal val="hidden"/>
                                      </p:to>
                                    </p:set>
                                  </p:childTnLst>
                                </p:cTn>
                              </p:par>
                            </p:childTnLst>
                          </p:cTn>
                        </p:par>
                        <p:par>
                          <p:cTn id="14" fill="hold" nodeType="afterGroup">
                            <p:stCondLst>
                              <p:cond delay="4500"/>
                            </p:stCondLst>
                            <p:childTnLst>
                              <p:par>
                                <p:cTn id="15" presetID="1" presetClass="entr" presetSubtype="0" fill="hold" grpId="0" nodeType="afterEffect">
                                  <p:stCondLst>
                                    <p:cond delay="500"/>
                                  </p:stCondLst>
                                  <p:childTnLst>
                                    <p:set>
                                      <p:cBhvr>
                                        <p:cTn id="16" dur="1" fill="hold">
                                          <p:stCondLst>
                                            <p:cond delay="0"/>
                                          </p:stCondLst>
                                        </p:cTn>
                                        <p:tgtEl>
                                          <p:spTgt spid="720932"/>
                                        </p:tgtEl>
                                        <p:attrNameLst>
                                          <p:attrName>style.visibility</p:attrName>
                                        </p:attrNameLst>
                                      </p:cBhvr>
                                      <p:to>
                                        <p:strVal val="visible"/>
                                      </p:to>
                                    </p:set>
                                  </p:childTnLst>
                                </p:cTn>
                              </p:par>
                            </p:childTnLst>
                          </p:cTn>
                        </p:par>
                        <p:par>
                          <p:cTn id="17" fill="hold" nodeType="afterGroup">
                            <p:stCondLst>
                              <p:cond delay="5000"/>
                            </p:stCondLst>
                            <p:childTnLst>
                              <p:par>
                                <p:cTn id="18" presetID="1" presetClass="exit" presetSubtype="0" fill="hold" grpId="1" nodeType="afterEffect">
                                  <p:stCondLst>
                                    <p:cond delay="1000"/>
                                  </p:stCondLst>
                                  <p:childTnLst>
                                    <p:set>
                                      <p:cBhvr>
                                        <p:cTn id="19" dur="1" fill="hold">
                                          <p:stCondLst>
                                            <p:cond delay="0"/>
                                          </p:stCondLst>
                                        </p:cTn>
                                        <p:tgtEl>
                                          <p:spTgt spid="720932"/>
                                        </p:tgtEl>
                                        <p:attrNameLst>
                                          <p:attrName>style.visibility</p:attrName>
                                        </p:attrNameLst>
                                      </p:cBhvr>
                                      <p:to>
                                        <p:strVal val="hidden"/>
                                      </p:to>
                                    </p:set>
                                  </p:childTnLst>
                                </p:cTn>
                              </p:par>
                            </p:childTnLst>
                          </p:cTn>
                        </p:par>
                        <p:par>
                          <p:cTn id="20" fill="hold" nodeType="afterGroup">
                            <p:stCondLst>
                              <p:cond delay="6000"/>
                            </p:stCondLst>
                            <p:childTnLst>
                              <p:par>
                                <p:cTn id="21" presetID="22" presetClass="entr" presetSubtype="8" fill="hold" nodeType="afterEffect">
                                  <p:stCondLst>
                                    <p:cond delay="0"/>
                                  </p:stCondLst>
                                  <p:childTnLst>
                                    <p:set>
                                      <p:cBhvr>
                                        <p:cTn id="22" dur="1" fill="hold">
                                          <p:stCondLst>
                                            <p:cond delay="0"/>
                                          </p:stCondLst>
                                        </p:cTn>
                                        <p:tgtEl>
                                          <p:spTgt spid="720930"/>
                                        </p:tgtEl>
                                        <p:attrNameLst>
                                          <p:attrName>style.visibility</p:attrName>
                                        </p:attrNameLst>
                                      </p:cBhvr>
                                      <p:to>
                                        <p:strVal val="visible"/>
                                      </p:to>
                                    </p:set>
                                    <p:animEffect transition="in" filter="wipe(left)">
                                      <p:cBhvr>
                                        <p:cTn id="23" dur="1000"/>
                                        <p:tgtEl>
                                          <p:spTgt spid="720930"/>
                                        </p:tgtEl>
                                      </p:cBhvr>
                                    </p:animEffect>
                                  </p:childTnLst>
                                </p:cTn>
                              </p:par>
                            </p:childTnLst>
                          </p:cTn>
                        </p:par>
                        <p:par>
                          <p:cTn id="24" fill="hold" nodeType="afterGroup">
                            <p:stCondLst>
                              <p:cond delay="7000"/>
                            </p:stCondLst>
                            <p:childTnLst>
                              <p:par>
                                <p:cTn id="25" presetID="1" presetClass="exit" presetSubtype="0" fill="hold" nodeType="afterEffect">
                                  <p:stCondLst>
                                    <p:cond delay="500"/>
                                  </p:stCondLst>
                                  <p:childTnLst>
                                    <p:set>
                                      <p:cBhvr>
                                        <p:cTn id="26" dur="1" fill="hold">
                                          <p:stCondLst>
                                            <p:cond delay="0"/>
                                          </p:stCondLst>
                                        </p:cTn>
                                        <p:tgtEl>
                                          <p:spTgt spid="720930"/>
                                        </p:tgtEl>
                                        <p:attrNameLst>
                                          <p:attrName>style.visibility</p:attrName>
                                        </p:attrNameLst>
                                      </p:cBhvr>
                                      <p:to>
                                        <p:strVal val="hidden"/>
                                      </p:to>
                                    </p:set>
                                  </p:childTnLst>
                                </p:cTn>
                              </p:par>
                            </p:childTnLst>
                          </p:cTn>
                        </p:par>
                        <p:par>
                          <p:cTn id="27" fill="hold" nodeType="afterGroup">
                            <p:stCondLst>
                              <p:cond delay="7500"/>
                            </p:stCondLst>
                            <p:childTnLst>
                              <p:par>
                                <p:cTn id="28" presetID="1" presetClass="entr" presetSubtype="0" fill="hold" grpId="0" nodeType="afterEffect">
                                  <p:stCondLst>
                                    <p:cond delay="500"/>
                                  </p:stCondLst>
                                  <p:childTnLst>
                                    <p:set>
                                      <p:cBhvr>
                                        <p:cTn id="29" dur="1" fill="hold">
                                          <p:stCondLst>
                                            <p:cond delay="0"/>
                                          </p:stCondLst>
                                        </p:cTn>
                                        <p:tgtEl>
                                          <p:spTgt spid="720933"/>
                                        </p:tgtEl>
                                        <p:attrNameLst>
                                          <p:attrName>style.visibility</p:attrName>
                                        </p:attrNameLst>
                                      </p:cBhvr>
                                      <p:to>
                                        <p:strVal val="visible"/>
                                      </p:to>
                                    </p:set>
                                  </p:childTnLst>
                                </p:cTn>
                              </p:par>
                            </p:childTnLst>
                          </p:cTn>
                        </p:par>
                        <p:par>
                          <p:cTn id="30" fill="hold" nodeType="afterGroup">
                            <p:stCondLst>
                              <p:cond delay="8000"/>
                            </p:stCondLst>
                            <p:childTnLst>
                              <p:par>
                                <p:cTn id="31" presetID="1" presetClass="exit" presetSubtype="0" fill="hold" grpId="1" nodeType="afterEffect">
                                  <p:stCondLst>
                                    <p:cond delay="1000"/>
                                  </p:stCondLst>
                                  <p:childTnLst>
                                    <p:set>
                                      <p:cBhvr>
                                        <p:cTn id="32" dur="1" fill="hold">
                                          <p:stCondLst>
                                            <p:cond delay="0"/>
                                          </p:stCondLst>
                                        </p:cTn>
                                        <p:tgtEl>
                                          <p:spTgt spid="720933"/>
                                        </p:tgtEl>
                                        <p:attrNameLst>
                                          <p:attrName>style.visibility</p:attrName>
                                        </p:attrNameLst>
                                      </p:cBhvr>
                                      <p:to>
                                        <p:strVal val="hidden"/>
                                      </p:to>
                                    </p:set>
                                  </p:childTnLst>
                                </p:cTn>
                              </p:par>
                            </p:childTnLst>
                          </p:cTn>
                        </p:par>
                        <p:par>
                          <p:cTn id="33" fill="hold" nodeType="afterGroup">
                            <p:stCondLst>
                              <p:cond delay="9000"/>
                            </p:stCondLst>
                            <p:childTnLst>
                              <p:par>
                                <p:cTn id="34" presetID="22" presetClass="entr" presetSubtype="8" fill="hold" nodeType="afterEffect">
                                  <p:stCondLst>
                                    <p:cond delay="0"/>
                                  </p:stCondLst>
                                  <p:childTnLst>
                                    <p:set>
                                      <p:cBhvr>
                                        <p:cTn id="35" dur="1" fill="hold">
                                          <p:stCondLst>
                                            <p:cond delay="0"/>
                                          </p:stCondLst>
                                        </p:cTn>
                                        <p:tgtEl>
                                          <p:spTgt spid="720931"/>
                                        </p:tgtEl>
                                        <p:attrNameLst>
                                          <p:attrName>style.visibility</p:attrName>
                                        </p:attrNameLst>
                                      </p:cBhvr>
                                      <p:to>
                                        <p:strVal val="visible"/>
                                      </p:to>
                                    </p:set>
                                    <p:animEffect transition="in" filter="wipe(left)">
                                      <p:cBhvr>
                                        <p:cTn id="36" dur="1000"/>
                                        <p:tgtEl>
                                          <p:spTgt spid="720931"/>
                                        </p:tgtEl>
                                      </p:cBhvr>
                                    </p:animEffect>
                                  </p:childTnLst>
                                </p:cTn>
                              </p:par>
                            </p:childTnLst>
                          </p:cTn>
                        </p:par>
                        <p:par>
                          <p:cTn id="37" fill="hold" nodeType="afterGroup">
                            <p:stCondLst>
                              <p:cond delay="10000"/>
                            </p:stCondLst>
                            <p:childTnLst>
                              <p:par>
                                <p:cTn id="38" presetID="1" presetClass="exit" presetSubtype="0" fill="hold" nodeType="afterEffect">
                                  <p:stCondLst>
                                    <p:cond delay="1000"/>
                                  </p:stCondLst>
                                  <p:childTnLst>
                                    <p:set>
                                      <p:cBhvr>
                                        <p:cTn id="39" dur="1" fill="hold">
                                          <p:stCondLst>
                                            <p:cond delay="0"/>
                                          </p:stCondLst>
                                        </p:cTn>
                                        <p:tgtEl>
                                          <p:spTgt spid="7209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28" grpId="0" animBg="1"/>
      <p:bldP spid="720932" grpId="0" animBg="1"/>
      <p:bldP spid="720932" grpId="1" animBg="1"/>
      <p:bldP spid="720933" grpId="0" animBg="1"/>
      <p:bldP spid="7209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pPr>
              <a:defRPr/>
            </a:pPr>
            <a:r>
              <a:rPr kumimoji="0" lang="zh-CN" altLang="en-US" sz="2800" b="1" dirty="0" smtClean="0">
                <a:solidFill>
                  <a:schemeClr val="tx1"/>
                </a:solidFill>
              </a:rPr>
              <a:t>互连网络与虚拟互连网络（</a:t>
            </a:r>
            <a:r>
              <a:rPr kumimoji="0" lang="en-US" altLang="zh-CN" sz="2800" b="1" dirty="0" smtClean="0">
                <a:solidFill>
                  <a:schemeClr val="tx1"/>
                </a:solidFill>
              </a:rPr>
              <a:t>4.2.1</a:t>
            </a:r>
            <a:r>
              <a:rPr kumimoji="0" lang="zh-CN" altLang="en-US" sz="2800" b="1" dirty="0">
                <a:solidFill>
                  <a:schemeClr val="tx1"/>
                </a:solidFill>
              </a:rPr>
              <a:t> </a:t>
            </a:r>
            <a:r>
              <a:rPr kumimoji="0" lang="zh-CN" altLang="en-US" sz="2800" b="1" dirty="0" smtClean="0">
                <a:solidFill>
                  <a:schemeClr val="tx1"/>
                </a:solidFill>
              </a:rPr>
              <a:t>图）</a:t>
            </a:r>
            <a:r>
              <a:rPr kumimoji="0" lang="en-US" altLang="zh-CN" sz="2800" b="1" dirty="0" smtClean="0">
                <a:solidFill>
                  <a:schemeClr val="tx1"/>
                </a:solidFill>
              </a:rPr>
              <a:t>IP</a:t>
            </a:r>
            <a:r>
              <a:rPr kumimoji="0" lang="zh-CN" altLang="en-US" sz="2800" b="1" dirty="0" smtClean="0">
                <a:solidFill>
                  <a:schemeClr val="tx1"/>
                </a:solidFill>
              </a:rPr>
              <a:t>网的概念</a:t>
            </a:r>
            <a:r>
              <a:rPr kumimoji="0" lang="en-US" altLang="zh-CN" sz="2800" b="1" dirty="0" smtClean="0">
                <a:solidFill>
                  <a:schemeClr val="tx1"/>
                </a:solidFill>
              </a:rPr>
              <a:t> </a:t>
            </a:r>
          </a:p>
        </p:txBody>
      </p:sp>
      <p:sp>
        <p:nvSpPr>
          <p:cNvPr id="671747" name="Line 3"/>
          <p:cNvSpPr>
            <a:spLocks noChangeShapeType="1"/>
          </p:cNvSpPr>
          <p:nvPr/>
        </p:nvSpPr>
        <p:spPr bwMode="auto">
          <a:xfrm>
            <a:off x="7267575" y="1965325"/>
            <a:ext cx="74613" cy="738188"/>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48" name="Line 4"/>
          <p:cNvSpPr>
            <a:spLocks noChangeShapeType="1"/>
          </p:cNvSpPr>
          <p:nvPr/>
        </p:nvSpPr>
        <p:spPr bwMode="auto">
          <a:xfrm flipH="1" flipV="1">
            <a:off x="6257925" y="4395788"/>
            <a:ext cx="273050" cy="674687"/>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49" name="Line 5"/>
          <p:cNvSpPr>
            <a:spLocks noChangeShapeType="1"/>
          </p:cNvSpPr>
          <p:nvPr/>
        </p:nvSpPr>
        <p:spPr bwMode="auto">
          <a:xfrm>
            <a:off x="5643563" y="2112963"/>
            <a:ext cx="442912" cy="663575"/>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50" name="Line 6"/>
          <p:cNvSpPr>
            <a:spLocks noChangeShapeType="1"/>
          </p:cNvSpPr>
          <p:nvPr/>
        </p:nvSpPr>
        <p:spPr bwMode="auto">
          <a:xfrm flipH="1">
            <a:off x="7934325" y="2187575"/>
            <a:ext cx="588963" cy="661988"/>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51" name="Line 7"/>
          <p:cNvSpPr>
            <a:spLocks noChangeShapeType="1"/>
          </p:cNvSpPr>
          <p:nvPr/>
        </p:nvSpPr>
        <p:spPr bwMode="auto">
          <a:xfrm flipV="1">
            <a:off x="5495925" y="4321175"/>
            <a:ext cx="442913" cy="811213"/>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52" name="Line 8"/>
          <p:cNvSpPr>
            <a:spLocks noChangeShapeType="1"/>
          </p:cNvSpPr>
          <p:nvPr/>
        </p:nvSpPr>
        <p:spPr bwMode="auto">
          <a:xfrm flipH="1" flipV="1">
            <a:off x="7416800" y="4395788"/>
            <a:ext cx="147638" cy="809625"/>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53" name="Line 9"/>
          <p:cNvSpPr>
            <a:spLocks noChangeShapeType="1"/>
          </p:cNvSpPr>
          <p:nvPr/>
        </p:nvSpPr>
        <p:spPr bwMode="auto">
          <a:xfrm flipH="1" flipV="1">
            <a:off x="8154988" y="4321175"/>
            <a:ext cx="368300" cy="736600"/>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26633" name="Oval 10"/>
          <p:cNvSpPr>
            <a:spLocks noChangeArrowheads="1"/>
          </p:cNvSpPr>
          <p:nvPr/>
        </p:nvSpPr>
        <p:spPr bwMode="auto">
          <a:xfrm>
            <a:off x="2695575" y="3255963"/>
            <a:ext cx="1347788" cy="1270000"/>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34" name="Oval 11"/>
          <p:cNvSpPr>
            <a:spLocks noChangeArrowheads="1"/>
          </p:cNvSpPr>
          <p:nvPr/>
        </p:nvSpPr>
        <p:spPr bwMode="auto">
          <a:xfrm>
            <a:off x="173038" y="2849563"/>
            <a:ext cx="1322387" cy="1276350"/>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35" name="Oval 12"/>
          <p:cNvSpPr>
            <a:spLocks noChangeArrowheads="1"/>
          </p:cNvSpPr>
          <p:nvPr/>
        </p:nvSpPr>
        <p:spPr bwMode="auto">
          <a:xfrm>
            <a:off x="2484438" y="2403475"/>
            <a:ext cx="1346200" cy="1230313"/>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36" name="Oval 13"/>
          <p:cNvSpPr>
            <a:spLocks noChangeArrowheads="1"/>
          </p:cNvSpPr>
          <p:nvPr/>
        </p:nvSpPr>
        <p:spPr bwMode="auto">
          <a:xfrm>
            <a:off x="1778000" y="3498850"/>
            <a:ext cx="1346200" cy="1296988"/>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37" name="Oval 14"/>
          <p:cNvSpPr>
            <a:spLocks noChangeArrowheads="1"/>
          </p:cNvSpPr>
          <p:nvPr/>
        </p:nvSpPr>
        <p:spPr bwMode="auto">
          <a:xfrm>
            <a:off x="620713" y="3386138"/>
            <a:ext cx="1344612" cy="1230312"/>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38" name="Oval 15"/>
          <p:cNvSpPr>
            <a:spLocks noChangeArrowheads="1"/>
          </p:cNvSpPr>
          <p:nvPr/>
        </p:nvSpPr>
        <p:spPr bwMode="auto">
          <a:xfrm>
            <a:off x="1658938" y="2225675"/>
            <a:ext cx="1322387" cy="1273175"/>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39" name="Oval 16"/>
          <p:cNvSpPr>
            <a:spLocks noChangeArrowheads="1"/>
          </p:cNvSpPr>
          <p:nvPr/>
        </p:nvSpPr>
        <p:spPr bwMode="auto">
          <a:xfrm>
            <a:off x="809625" y="2225675"/>
            <a:ext cx="1322388" cy="1225550"/>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26640" name="Oval 17"/>
          <p:cNvSpPr>
            <a:spLocks noChangeArrowheads="1"/>
          </p:cNvSpPr>
          <p:nvPr/>
        </p:nvSpPr>
        <p:spPr bwMode="auto">
          <a:xfrm>
            <a:off x="527050" y="2514600"/>
            <a:ext cx="3208338" cy="1768475"/>
          </a:xfrm>
          <a:prstGeom prst="ellipse">
            <a:avLst/>
          </a:prstGeom>
          <a:solidFill>
            <a:srgbClr val="FFFFFF"/>
          </a:solidFill>
          <a:ln w="9525">
            <a:solidFill>
              <a:srgbClr val="FF6699"/>
            </a:solidFill>
            <a:prstDash val="dash"/>
            <a:round/>
            <a:headEnd/>
            <a:tailEnd/>
          </a:ln>
        </p:spPr>
        <p:txBody>
          <a:bodyPr/>
          <a:lstStyle/>
          <a:p>
            <a:endParaRPr lang="zh-CN" altLang="en-US">
              <a:solidFill>
                <a:srgbClr val="000000"/>
              </a:solidFill>
            </a:endParaRPr>
          </a:p>
        </p:txBody>
      </p:sp>
      <p:sp>
        <p:nvSpPr>
          <p:cNvPr id="671762" name="Line 18"/>
          <p:cNvSpPr>
            <a:spLocks noChangeShapeType="1"/>
          </p:cNvSpPr>
          <p:nvPr/>
        </p:nvSpPr>
        <p:spPr bwMode="auto">
          <a:xfrm>
            <a:off x="2455863" y="1892300"/>
            <a:ext cx="204787" cy="71278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rgbClr val="000000"/>
              </a:solidFill>
            </a:endParaRPr>
          </a:p>
        </p:txBody>
      </p:sp>
      <p:sp>
        <p:nvSpPr>
          <p:cNvPr id="671763" name="Line 19"/>
          <p:cNvSpPr>
            <a:spLocks noChangeShapeType="1"/>
          </p:cNvSpPr>
          <p:nvPr/>
        </p:nvSpPr>
        <p:spPr bwMode="auto">
          <a:xfrm>
            <a:off x="2441575" y="3587750"/>
            <a:ext cx="344488" cy="36513"/>
          </a:xfrm>
          <a:prstGeom prst="line">
            <a:avLst/>
          </a:prstGeom>
          <a:noFill/>
          <a:ln w="19050">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64" name="Line 20"/>
          <p:cNvSpPr>
            <a:spLocks noChangeShapeType="1"/>
          </p:cNvSpPr>
          <p:nvPr/>
        </p:nvSpPr>
        <p:spPr bwMode="auto">
          <a:xfrm flipH="1" flipV="1">
            <a:off x="3403600" y="4468813"/>
            <a:ext cx="293688" cy="588962"/>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65" name="Line 21"/>
          <p:cNvSpPr>
            <a:spLocks noChangeShapeType="1"/>
          </p:cNvSpPr>
          <p:nvPr/>
        </p:nvSpPr>
        <p:spPr bwMode="auto">
          <a:xfrm flipH="1">
            <a:off x="3092450" y="2187575"/>
            <a:ext cx="604838" cy="515938"/>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66" name="Line 22"/>
          <p:cNvSpPr>
            <a:spLocks noChangeShapeType="1"/>
          </p:cNvSpPr>
          <p:nvPr/>
        </p:nvSpPr>
        <p:spPr bwMode="auto">
          <a:xfrm flipH="1" flipV="1">
            <a:off x="2227263" y="3783013"/>
            <a:ext cx="511175" cy="1422400"/>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67" name="Line 23"/>
          <p:cNvSpPr>
            <a:spLocks noChangeShapeType="1"/>
          </p:cNvSpPr>
          <p:nvPr/>
        </p:nvSpPr>
        <p:spPr bwMode="auto">
          <a:xfrm flipH="1" flipV="1">
            <a:off x="1433513" y="4383088"/>
            <a:ext cx="271462" cy="674687"/>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68" name="Line 24"/>
          <p:cNvSpPr>
            <a:spLocks noChangeShapeType="1"/>
          </p:cNvSpPr>
          <p:nvPr/>
        </p:nvSpPr>
        <p:spPr bwMode="auto">
          <a:xfrm flipV="1">
            <a:off x="671513" y="4432300"/>
            <a:ext cx="379412" cy="700088"/>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69" name="Line 25"/>
          <p:cNvSpPr>
            <a:spLocks noChangeShapeType="1"/>
          </p:cNvSpPr>
          <p:nvPr/>
        </p:nvSpPr>
        <p:spPr bwMode="auto">
          <a:xfrm>
            <a:off x="817563" y="2112963"/>
            <a:ext cx="246062" cy="357187"/>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0" name="Freeform 26"/>
          <p:cNvSpPr>
            <a:spLocks/>
          </p:cNvSpPr>
          <p:nvPr/>
        </p:nvSpPr>
        <p:spPr bwMode="auto">
          <a:xfrm>
            <a:off x="1874838" y="2386013"/>
            <a:ext cx="174625" cy="173037"/>
          </a:xfrm>
          <a:custGeom>
            <a:avLst/>
            <a:gdLst>
              <a:gd name="T0" fmla="*/ 0 w 112"/>
              <a:gd name="T1" fmla="*/ 9188 h 113"/>
              <a:gd name="T2" fmla="*/ 74839 w 112"/>
              <a:gd name="T3" fmla="*/ 33689 h 113"/>
              <a:gd name="T4" fmla="*/ 37420 w 112"/>
              <a:gd name="T5" fmla="*/ 9188 h 113"/>
              <a:gd name="T6" fmla="*/ 99786 w 112"/>
              <a:gd name="T7" fmla="*/ 21438 h 113"/>
              <a:gd name="T8" fmla="*/ 174625 w 112"/>
              <a:gd name="T9" fmla="*/ 119441 h 113"/>
              <a:gd name="T10" fmla="*/ 162152 w 112"/>
              <a:gd name="T11" fmla="*/ 156193 h 113"/>
              <a:gd name="T12" fmla="*/ 99786 w 112"/>
              <a:gd name="T13" fmla="*/ 107191 h 113"/>
              <a:gd name="T14" fmla="*/ 24946 w 112"/>
              <a:gd name="T15" fmla="*/ 58189 h 113"/>
              <a:gd name="T16" fmla="*/ 0 w 112"/>
              <a:gd name="T17" fmla="*/ 9188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w="9525">
            <a:solidFill>
              <a:srgbClr val="FF6699"/>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2" name="Line 28"/>
          <p:cNvSpPr>
            <a:spLocks noChangeShapeType="1"/>
          </p:cNvSpPr>
          <p:nvPr/>
        </p:nvSpPr>
        <p:spPr bwMode="auto">
          <a:xfrm>
            <a:off x="658813" y="3365500"/>
            <a:ext cx="295275" cy="515938"/>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3" name="Line 29"/>
          <p:cNvSpPr>
            <a:spLocks noChangeShapeType="1"/>
          </p:cNvSpPr>
          <p:nvPr/>
        </p:nvSpPr>
        <p:spPr bwMode="auto">
          <a:xfrm flipV="1">
            <a:off x="731838" y="2849563"/>
            <a:ext cx="293687" cy="368300"/>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4" name="Line 30"/>
          <p:cNvSpPr>
            <a:spLocks noChangeShapeType="1"/>
          </p:cNvSpPr>
          <p:nvPr/>
        </p:nvSpPr>
        <p:spPr bwMode="auto">
          <a:xfrm>
            <a:off x="1692275" y="2849563"/>
            <a:ext cx="269875" cy="49212"/>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5" name="Line 31"/>
          <p:cNvSpPr>
            <a:spLocks noChangeShapeType="1"/>
          </p:cNvSpPr>
          <p:nvPr/>
        </p:nvSpPr>
        <p:spPr bwMode="auto">
          <a:xfrm flipV="1">
            <a:off x="2171700" y="2825750"/>
            <a:ext cx="357188" cy="61913"/>
          </a:xfrm>
          <a:prstGeom prst="line">
            <a:avLst/>
          </a:prstGeom>
          <a:noFill/>
          <a:ln w="19050">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6" name="Line 32"/>
          <p:cNvSpPr>
            <a:spLocks noChangeShapeType="1"/>
          </p:cNvSpPr>
          <p:nvPr/>
        </p:nvSpPr>
        <p:spPr bwMode="auto">
          <a:xfrm>
            <a:off x="3205163" y="2984500"/>
            <a:ext cx="222250" cy="246063"/>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7" name="Line 33"/>
          <p:cNvSpPr>
            <a:spLocks noChangeShapeType="1"/>
          </p:cNvSpPr>
          <p:nvPr/>
        </p:nvSpPr>
        <p:spPr bwMode="auto">
          <a:xfrm flipH="1">
            <a:off x="3341688" y="3427413"/>
            <a:ext cx="146050" cy="490537"/>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8" name="Line 34"/>
          <p:cNvSpPr>
            <a:spLocks noChangeShapeType="1"/>
          </p:cNvSpPr>
          <p:nvPr/>
        </p:nvSpPr>
        <p:spPr bwMode="auto">
          <a:xfrm>
            <a:off x="2933700" y="3709988"/>
            <a:ext cx="209550" cy="196850"/>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79" name="Line 35"/>
          <p:cNvSpPr>
            <a:spLocks noChangeShapeType="1"/>
          </p:cNvSpPr>
          <p:nvPr/>
        </p:nvSpPr>
        <p:spPr bwMode="auto">
          <a:xfrm>
            <a:off x="1470025" y="4100513"/>
            <a:ext cx="369888" cy="147637"/>
          </a:xfrm>
          <a:prstGeom prst="line">
            <a:avLst/>
          </a:prstGeom>
          <a:noFill/>
          <a:ln w="19050">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0" name="Line 36"/>
          <p:cNvSpPr>
            <a:spLocks noChangeShapeType="1"/>
          </p:cNvSpPr>
          <p:nvPr/>
        </p:nvSpPr>
        <p:spPr bwMode="auto">
          <a:xfrm flipV="1">
            <a:off x="1987550" y="3917950"/>
            <a:ext cx="184150" cy="257175"/>
          </a:xfrm>
          <a:prstGeom prst="line">
            <a:avLst/>
          </a:prstGeom>
          <a:noFill/>
          <a:ln w="19050">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1" name="Line 37"/>
          <p:cNvSpPr>
            <a:spLocks noChangeShapeType="1"/>
          </p:cNvSpPr>
          <p:nvPr/>
        </p:nvSpPr>
        <p:spPr bwMode="auto">
          <a:xfrm>
            <a:off x="2873375" y="3071813"/>
            <a:ext cx="25400" cy="454025"/>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2" name="Line 38"/>
          <p:cNvSpPr>
            <a:spLocks noChangeShapeType="1"/>
          </p:cNvSpPr>
          <p:nvPr/>
        </p:nvSpPr>
        <p:spPr bwMode="auto">
          <a:xfrm flipH="1">
            <a:off x="1285875" y="2924175"/>
            <a:ext cx="774700" cy="993775"/>
          </a:xfrm>
          <a:prstGeom prst="line">
            <a:avLst/>
          </a:prstGeom>
          <a:noFill/>
          <a:ln w="28575">
            <a:solidFill>
              <a:srgbClr val="FF66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grpSp>
        <p:nvGrpSpPr>
          <p:cNvPr id="26661" name="Group 39"/>
          <p:cNvGrpSpPr>
            <a:grpSpLocks/>
          </p:cNvGrpSpPr>
          <p:nvPr/>
        </p:nvGrpSpPr>
        <p:grpSpPr bwMode="auto">
          <a:xfrm>
            <a:off x="2441575" y="2481263"/>
            <a:ext cx="887413" cy="663575"/>
            <a:chOff x="2949" y="196"/>
            <a:chExt cx="941" cy="598"/>
          </a:xfrm>
        </p:grpSpPr>
        <p:sp>
          <p:nvSpPr>
            <p:cNvPr id="671784" name="Oval 40"/>
            <p:cNvSpPr>
              <a:spLocks noChangeArrowheads="1"/>
            </p:cNvSpPr>
            <p:nvPr/>
          </p:nvSpPr>
          <p:spPr bwMode="auto">
            <a:xfrm>
              <a:off x="3168" y="196"/>
              <a:ext cx="407" cy="16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5" name="Oval 41"/>
            <p:cNvSpPr>
              <a:spLocks noChangeArrowheads="1"/>
            </p:cNvSpPr>
            <p:nvPr/>
          </p:nvSpPr>
          <p:spPr bwMode="auto">
            <a:xfrm rot="900000">
              <a:off x="3511" y="252"/>
              <a:ext cx="276" cy="13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6" name="Oval 42"/>
            <p:cNvSpPr>
              <a:spLocks noChangeArrowheads="1"/>
            </p:cNvSpPr>
            <p:nvPr/>
          </p:nvSpPr>
          <p:spPr bwMode="auto">
            <a:xfrm rot="1500000">
              <a:off x="3649" y="385"/>
              <a:ext cx="241" cy="153"/>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7" name="Oval 43"/>
            <p:cNvSpPr>
              <a:spLocks noChangeArrowheads="1"/>
            </p:cNvSpPr>
            <p:nvPr/>
          </p:nvSpPr>
          <p:spPr bwMode="auto">
            <a:xfrm rot="-1560000">
              <a:off x="3574" y="536"/>
              <a:ext cx="291" cy="18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8" name="Oval 44"/>
            <p:cNvSpPr>
              <a:spLocks noChangeArrowheads="1"/>
            </p:cNvSpPr>
            <p:nvPr/>
          </p:nvSpPr>
          <p:spPr bwMode="auto">
            <a:xfrm>
              <a:off x="3217" y="555"/>
              <a:ext cx="470" cy="23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89" name="Oval 45"/>
            <p:cNvSpPr>
              <a:spLocks noChangeArrowheads="1"/>
            </p:cNvSpPr>
            <p:nvPr/>
          </p:nvSpPr>
          <p:spPr bwMode="auto">
            <a:xfrm rot="1080000">
              <a:off x="3023" y="555"/>
              <a:ext cx="264"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90" name="Oval 46"/>
            <p:cNvSpPr>
              <a:spLocks noChangeArrowheads="1"/>
            </p:cNvSpPr>
            <p:nvPr/>
          </p:nvSpPr>
          <p:spPr bwMode="auto">
            <a:xfrm>
              <a:off x="2949" y="432"/>
              <a:ext cx="217"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91" name="Oval 47"/>
            <p:cNvSpPr>
              <a:spLocks noChangeArrowheads="1"/>
            </p:cNvSpPr>
            <p:nvPr/>
          </p:nvSpPr>
          <p:spPr bwMode="auto">
            <a:xfrm rot="-1860000">
              <a:off x="2984" y="310"/>
              <a:ext cx="295"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92" name="Freeform 48"/>
            <p:cNvSpPr>
              <a:spLocks/>
            </p:cNvSpPr>
            <p:nvPr/>
          </p:nvSpPr>
          <p:spPr bwMode="auto">
            <a:xfrm>
              <a:off x="3052" y="300"/>
              <a:ext cx="737" cy="405"/>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793" name="Freeform 49"/>
            <p:cNvSpPr>
              <a:spLocks/>
            </p:cNvSpPr>
            <p:nvPr/>
          </p:nvSpPr>
          <p:spPr bwMode="auto">
            <a:xfrm>
              <a:off x="3193" y="270"/>
              <a:ext cx="116" cy="117"/>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794" name="Freeform 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grpSp>
      <p:grpSp>
        <p:nvGrpSpPr>
          <p:cNvPr id="26662" name="Group 51"/>
          <p:cNvGrpSpPr>
            <a:grpSpLocks/>
          </p:cNvGrpSpPr>
          <p:nvPr/>
        </p:nvGrpSpPr>
        <p:grpSpPr bwMode="auto">
          <a:xfrm>
            <a:off x="2886075" y="3808413"/>
            <a:ext cx="885825" cy="660400"/>
            <a:chOff x="2949" y="196"/>
            <a:chExt cx="941" cy="598"/>
          </a:xfrm>
        </p:grpSpPr>
        <p:sp>
          <p:nvSpPr>
            <p:cNvPr id="671796" name="Oval 52"/>
            <p:cNvSpPr>
              <a:spLocks noChangeArrowheads="1"/>
            </p:cNvSpPr>
            <p:nvPr/>
          </p:nvSpPr>
          <p:spPr bwMode="auto">
            <a:xfrm>
              <a:off x="3168" y="196"/>
              <a:ext cx="406" cy="16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97" name="Oval 53"/>
            <p:cNvSpPr>
              <a:spLocks noChangeArrowheads="1"/>
            </p:cNvSpPr>
            <p:nvPr/>
          </p:nvSpPr>
          <p:spPr bwMode="auto">
            <a:xfrm rot="900000">
              <a:off x="3512" y="252"/>
              <a:ext cx="275" cy="131"/>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98" name="Oval 54"/>
            <p:cNvSpPr>
              <a:spLocks noChangeArrowheads="1"/>
            </p:cNvSpPr>
            <p:nvPr/>
          </p:nvSpPr>
          <p:spPr bwMode="auto">
            <a:xfrm rot="1500000">
              <a:off x="3651" y="384"/>
              <a:ext cx="239" cy="154"/>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799" name="Oval 55"/>
            <p:cNvSpPr>
              <a:spLocks noChangeArrowheads="1"/>
            </p:cNvSpPr>
            <p:nvPr/>
          </p:nvSpPr>
          <p:spPr bwMode="auto">
            <a:xfrm rot="-1560000">
              <a:off x="3573" y="537"/>
              <a:ext cx="292" cy="190"/>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00" name="Oval 56"/>
            <p:cNvSpPr>
              <a:spLocks noChangeArrowheads="1"/>
            </p:cNvSpPr>
            <p:nvPr/>
          </p:nvSpPr>
          <p:spPr bwMode="auto">
            <a:xfrm>
              <a:off x="3215" y="555"/>
              <a:ext cx="472" cy="23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01" name="Oval 57"/>
            <p:cNvSpPr>
              <a:spLocks noChangeArrowheads="1"/>
            </p:cNvSpPr>
            <p:nvPr/>
          </p:nvSpPr>
          <p:spPr bwMode="auto">
            <a:xfrm rot="1080000">
              <a:off x="3023" y="555"/>
              <a:ext cx="265" cy="155"/>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02" name="Oval 58"/>
            <p:cNvSpPr>
              <a:spLocks noChangeArrowheads="1"/>
            </p:cNvSpPr>
            <p:nvPr/>
          </p:nvSpPr>
          <p:spPr bwMode="auto">
            <a:xfrm>
              <a:off x="2949" y="432"/>
              <a:ext cx="218" cy="157"/>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03" name="Oval 59"/>
            <p:cNvSpPr>
              <a:spLocks noChangeArrowheads="1"/>
            </p:cNvSpPr>
            <p:nvPr/>
          </p:nvSpPr>
          <p:spPr bwMode="auto">
            <a:xfrm rot="-1860000">
              <a:off x="2984" y="310"/>
              <a:ext cx="295" cy="158"/>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04" name="Freeform 60"/>
            <p:cNvSpPr>
              <a:spLocks/>
            </p:cNvSpPr>
            <p:nvPr/>
          </p:nvSpPr>
          <p:spPr bwMode="auto">
            <a:xfrm>
              <a:off x="3050" y="299"/>
              <a:ext cx="739"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05" name="Freeform 61"/>
            <p:cNvSpPr>
              <a:spLocks/>
            </p:cNvSpPr>
            <p:nvPr/>
          </p:nvSpPr>
          <p:spPr bwMode="auto">
            <a:xfrm>
              <a:off x="3194" y="269"/>
              <a:ext cx="116" cy="11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06" name="Freeform 62"/>
            <p:cNvSpPr>
              <a:spLocks/>
            </p:cNvSpPr>
            <p:nvPr/>
          </p:nvSpPr>
          <p:spPr bwMode="auto">
            <a:xfrm>
              <a:off x="3468" y="239"/>
              <a:ext cx="83" cy="86"/>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grpSp>
      <p:grpSp>
        <p:nvGrpSpPr>
          <p:cNvPr id="26663" name="Group 63"/>
          <p:cNvGrpSpPr>
            <a:grpSpLocks/>
          </p:cNvGrpSpPr>
          <p:nvPr/>
        </p:nvGrpSpPr>
        <p:grpSpPr bwMode="auto">
          <a:xfrm>
            <a:off x="1630363" y="3292475"/>
            <a:ext cx="885825" cy="663575"/>
            <a:chOff x="2949" y="196"/>
            <a:chExt cx="941" cy="598"/>
          </a:xfrm>
        </p:grpSpPr>
        <p:sp>
          <p:nvSpPr>
            <p:cNvPr id="671808" name="Oval 64"/>
            <p:cNvSpPr>
              <a:spLocks noChangeArrowheads="1"/>
            </p:cNvSpPr>
            <p:nvPr/>
          </p:nvSpPr>
          <p:spPr bwMode="auto">
            <a:xfrm>
              <a:off x="3168" y="196"/>
              <a:ext cx="406" cy="16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09" name="Oval 65"/>
            <p:cNvSpPr>
              <a:spLocks noChangeArrowheads="1"/>
            </p:cNvSpPr>
            <p:nvPr/>
          </p:nvSpPr>
          <p:spPr bwMode="auto">
            <a:xfrm rot="900000">
              <a:off x="3512" y="252"/>
              <a:ext cx="275" cy="13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0" name="Oval 66"/>
            <p:cNvSpPr>
              <a:spLocks noChangeArrowheads="1"/>
            </p:cNvSpPr>
            <p:nvPr/>
          </p:nvSpPr>
          <p:spPr bwMode="auto">
            <a:xfrm rot="1500000">
              <a:off x="3651" y="385"/>
              <a:ext cx="239" cy="153"/>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1" name="Oval 67"/>
            <p:cNvSpPr>
              <a:spLocks noChangeArrowheads="1"/>
            </p:cNvSpPr>
            <p:nvPr/>
          </p:nvSpPr>
          <p:spPr bwMode="auto">
            <a:xfrm rot="-1560000">
              <a:off x="3573" y="536"/>
              <a:ext cx="292" cy="18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2" name="Oval 68"/>
            <p:cNvSpPr>
              <a:spLocks noChangeArrowheads="1"/>
            </p:cNvSpPr>
            <p:nvPr/>
          </p:nvSpPr>
          <p:spPr bwMode="auto">
            <a:xfrm>
              <a:off x="3215" y="555"/>
              <a:ext cx="472" cy="23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3" name="Oval 69"/>
            <p:cNvSpPr>
              <a:spLocks noChangeArrowheads="1"/>
            </p:cNvSpPr>
            <p:nvPr/>
          </p:nvSpPr>
          <p:spPr bwMode="auto">
            <a:xfrm rot="1080000">
              <a:off x="3023" y="555"/>
              <a:ext cx="265"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4" name="Oval 70"/>
            <p:cNvSpPr>
              <a:spLocks noChangeArrowheads="1"/>
            </p:cNvSpPr>
            <p:nvPr/>
          </p:nvSpPr>
          <p:spPr bwMode="auto">
            <a:xfrm>
              <a:off x="2949" y="432"/>
              <a:ext cx="218"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5" name="Oval 71"/>
            <p:cNvSpPr>
              <a:spLocks noChangeArrowheads="1"/>
            </p:cNvSpPr>
            <p:nvPr/>
          </p:nvSpPr>
          <p:spPr bwMode="auto">
            <a:xfrm rot="-1860000">
              <a:off x="2984" y="310"/>
              <a:ext cx="295"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16" name="Freeform 72"/>
            <p:cNvSpPr>
              <a:spLocks/>
            </p:cNvSpPr>
            <p:nvPr/>
          </p:nvSpPr>
          <p:spPr bwMode="auto">
            <a:xfrm>
              <a:off x="3050" y="300"/>
              <a:ext cx="739" cy="405"/>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17" name="Freeform 73"/>
            <p:cNvSpPr>
              <a:spLocks/>
            </p:cNvSpPr>
            <p:nvPr/>
          </p:nvSpPr>
          <p:spPr bwMode="auto">
            <a:xfrm>
              <a:off x="3194" y="270"/>
              <a:ext cx="116" cy="117"/>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18" name="Freeform 74"/>
            <p:cNvSpPr>
              <a:spLocks/>
            </p:cNvSpPr>
            <p:nvPr/>
          </p:nvSpPr>
          <p:spPr bwMode="auto">
            <a:xfrm>
              <a:off x="3468" y="239"/>
              <a:ext cx="83"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grpSp>
      <p:grpSp>
        <p:nvGrpSpPr>
          <p:cNvPr id="26664" name="Group 75"/>
          <p:cNvGrpSpPr>
            <a:grpSpLocks/>
          </p:cNvGrpSpPr>
          <p:nvPr/>
        </p:nvGrpSpPr>
        <p:grpSpPr bwMode="auto">
          <a:xfrm>
            <a:off x="671513" y="3808413"/>
            <a:ext cx="884237" cy="660400"/>
            <a:chOff x="2949" y="196"/>
            <a:chExt cx="941" cy="598"/>
          </a:xfrm>
        </p:grpSpPr>
        <p:sp>
          <p:nvSpPr>
            <p:cNvPr id="671820" name="Oval 76"/>
            <p:cNvSpPr>
              <a:spLocks noChangeArrowheads="1"/>
            </p:cNvSpPr>
            <p:nvPr/>
          </p:nvSpPr>
          <p:spPr bwMode="auto">
            <a:xfrm>
              <a:off x="3169" y="196"/>
              <a:ext cx="407" cy="16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1" name="Oval 77"/>
            <p:cNvSpPr>
              <a:spLocks noChangeArrowheads="1"/>
            </p:cNvSpPr>
            <p:nvPr/>
          </p:nvSpPr>
          <p:spPr bwMode="auto">
            <a:xfrm rot="900000">
              <a:off x="3512" y="252"/>
              <a:ext cx="275" cy="131"/>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2" name="Oval 78"/>
            <p:cNvSpPr>
              <a:spLocks noChangeArrowheads="1"/>
            </p:cNvSpPr>
            <p:nvPr/>
          </p:nvSpPr>
          <p:spPr bwMode="auto">
            <a:xfrm rot="1500000">
              <a:off x="3650" y="384"/>
              <a:ext cx="240" cy="154"/>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3" name="Oval 79"/>
            <p:cNvSpPr>
              <a:spLocks noChangeArrowheads="1"/>
            </p:cNvSpPr>
            <p:nvPr/>
          </p:nvSpPr>
          <p:spPr bwMode="auto">
            <a:xfrm rot="-1560000">
              <a:off x="3572" y="537"/>
              <a:ext cx="292" cy="190"/>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4" name="Oval 80"/>
            <p:cNvSpPr>
              <a:spLocks noChangeArrowheads="1"/>
            </p:cNvSpPr>
            <p:nvPr/>
          </p:nvSpPr>
          <p:spPr bwMode="auto">
            <a:xfrm>
              <a:off x="3216" y="555"/>
              <a:ext cx="471" cy="23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5" name="Oval 81"/>
            <p:cNvSpPr>
              <a:spLocks noChangeArrowheads="1"/>
            </p:cNvSpPr>
            <p:nvPr/>
          </p:nvSpPr>
          <p:spPr bwMode="auto">
            <a:xfrm rot="1080000">
              <a:off x="3023" y="555"/>
              <a:ext cx="265" cy="155"/>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6" name="Oval 82"/>
            <p:cNvSpPr>
              <a:spLocks noChangeArrowheads="1"/>
            </p:cNvSpPr>
            <p:nvPr/>
          </p:nvSpPr>
          <p:spPr bwMode="auto">
            <a:xfrm>
              <a:off x="2949" y="432"/>
              <a:ext cx="216" cy="157"/>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7" name="Oval 83"/>
            <p:cNvSpPr>
              <a:spLocks noChangeArrowheads="1"/>
            </p:cNvSpPr>
            <p:nvPr/>
          </p:nvSpPr>
          <p:spPr bwMode="auto">
            <a:xfrm rot="-1860000">
              <a:off x="2984" y="310"/>
              <a:ext cx="294" cy="158"/>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28" name="Freeform 84"/>
            <p:cNvSpPr>
              <a:spLocks/>
            </p:cNvSpPr>
            <p:nvPr/>
          </p:nvSpPr>
          <p:spPr bwMode="auto">
            <a:xfrm>
              <a:off x="3050" y="299"/>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29" name="Freeform 85"/>
            <p:cNvSpPr>
              <a:spLocks/>
            </p:cNvSpPr>
            <p:nvPr/>
          </p:nvSpPr>
          <p:spPr bwMode="auto">
            <a:xfrm>
              <a:off x="3192" y="269"/>
              <a:ext cx="118" cy="11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30" name="Freeform 86"/>
            <p:cNvSpPr>
              <a:spLocks/>
            </p:cNvSpPr>
            <p:nvPr/>
          </p:nvSpPr>
          <p:spPr bwMode="auto">
            <a:xfrm>
              <a:off x="3469" y="239"/>
              <a:ext cx="81" cy="86"/>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grpSp>
      <p:grpSp>
        <p:nvGrpSpPr>
          <p:cNvPr id="26665" name="Group 87"/>
          <p:cNvGrpSpPr>
            <a:grpSpLocks/>
          </p:cNvGrpSpPr>
          <p:nvPr/>
        </p:nvGrpSpPr>
        <p:grpSpPr bwMode="auto">
          <a:xfrm>
            <a:off x="890588" y="2335213"/>
            <a:ext cx="887412" cy="661987"/>
            <a:chOff x="2949" y="196"/>
            <a:chExt cx="941" cy="598"/>
          </a:xfrm>
        </p:grpSpPr>
        <p:sp>
          <p:nvSpPr>
            <p:cNvPr id="671832" name="Oval 88"/>
            <p:cNvSpPr>
              <a:spLocks noChangeArrowheads="1"/>
            </p:cNvSpPr>
            <p:nvPr/>
          </p:nvSpPr>
          <p:spPr bwMode="auto">
            <a:xfrm>
              <a:off x="3168" y="196"/>
              <a:ext cx="407" cy="16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3" name="Oval 89"/>
            <p:cNvSpPr>
              <a:spLocks noChangeArrowheads="1"/>
            </p:cNvSpPr>
            <p:nvPr/>
          </p:nvSpPr>
          <p:spPr bwMode="auto">
            <a:xfrm rot="900000">
              <a:off x="3511" y="252"/>
              <a:ext cx="276" cy="130"/>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4" name="Oval 90"/>
            <p:cNvSpPr>
              <a:spLocks noChangeArrowheads="1"/>
            </p:cNvSpPr>
            <p:nvPr/>
          </p:nvSpPr>
          <p:spPr bwMode="auto">
            <a:xfrm rot="1500000">
              <a:off x="3649" y="385"/>
              <a:ext cx="241" cy="152"/>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5" name="Oval 91"/>
            <p:cNvSpPr>
              <a:spLocks noChangeArrowheads="1"/>
            </p:cNvSpPr>
            <p:nvPr/>
          </p:nvSpPr>
          <p:spPr bwMode="auto">
            <a:xfrm rot="-1560000">
              <a:off x="3574" y="537"/>
              <a:ext cx="291" cy="18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6" name="Oval 92"/>
            <p:cNvSpPr>
              <a:spLocks noChangeArrowheads="1"/>
            </p:cNvSpPr>
            <p:nvPr/>
          </p:nvSpPr>
          <p:spPr bwMode="auto">
            <a:xfrm>
              <a:off x="3217" y="555"/>
              <a:ext cx="470" cy="239"/>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7" name="Oval 93"/>
            <p:cNvSpPr>
              <a:spLocks noChangeArrowheads="1"/>
            </p:cNvSpPr>
            <p:nvPr/>
          </p:nvSpPr>
          <p:spPr bwMode="auto">
            <a:xfrm rot="1080000">
              <a:off x="3023" y="555"/>
              <a:ext cx="264"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8" name="Oval 94"/>
            <p:cNvSpPr>
              <a:spLocks noChangeArrowheads="1"/>
            </p:cNvSpPr>
            <p:nvPr/>
          </p:nvSpPr>
          <p:spPr bwMode="auto">
            <a:xfrm>
              <a:off x="2949" y="433"/>
              <a:ext cx="217" cy="155"/>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39" name="Oval 95"/>
            <p:cNvSpPr>
              <a:spLocks noChangeArrowheads="1"/>
            </p:cNvSpPr>
            <p:nvPr/>
          </p:nvSpPr>
          <p:spPr bwMode="auto">
            <a:xfrm rot="-1860000">
              <a:off x="2984" y="309"/>
              <a:ext cx="295" cy="156"/>
            </a:xfrm>
            <a:prstGeom prst="ellipse">
              <a:avLst/>
            </a:prstGeom>
            <a:solidFill>
              <a:srgbClr val="EAEAEA"/>
            </a:solidFill>
            <a:ln w="1270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sp>
          <p:nvSpPr>
            <p:cNvPr id="671840" name="Freeform 96"/>
            <p:cNvSpPr>
              <a:spLocks/>
            </p:cNvSpPr>
            <p:nvPr/>
          </p:nvSpPr>
          <p:spPr bwMode="auto">
            <a:xfrm>
              <a:off x="3052" y="301"/>
              <a:ext cx="737" cy="406"/>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41" name="Freeform 97"/>
            <p:cNvSpPr>
              <a:spLocks/>
            </p:cNvSpPr>
            <p:nvPr/>
          </p:nvSpPr>
          <p:spPr bwMode="auto">
            <a:xfrm>
              <a:off x="3193" y="271"/>
              <a:ext cx="116" cy="11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sp>
          <p:nvSpPr>
            <p:cNvPr id="671842" name="Freeform 9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solidFill>
                  <a:srgbClr val="000000"/>
                </a:solidFill>
              </a:endParaRPr>
            </a:p>
          </p:txBody>
        </p:sp>
      </p:grpSp>
      <p:sp>
        <p:nvSpPr>
          <p:cNvPr id="671843" name="Text Box 99"/>
          <p:cNvSpPr txBox="1">
            <a:spLocks noChangeArrowheads="1"/>
          </p:cNvSpPr>
          <p:nvPr/>
        </p:nvSpPr>
        <p:spPr bwMode="auto">
          <a:xfrm>
            <a:off x="2971800" y="392430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p>
            <a:pPr>
              <a:defRPr/>
            </a:pPr>
            <a:r>
              <a:rPr kumimoji="1" lang="zh-CN" altLang="en-US" sz="2000">
                <a:solidFill>
                  <a:srgbClr val="000000"/>
                </a:solidFill>
                <a:effectLst>
                  <a:outerShdw blurRad="38100" dist="38100" dir="2700000" algn="tl">
                    <a:srgbClr val="000000"/>
                  </a:outerShdw>
                </a:effectLst>
                <a:ea typeface="黑体" charset="0"/>
                <a:cs typeface="黑体" charset="0"/>
              </a:rPr>
              <a:t>网络</a:t>
            </a:r>
          </a:p>
        </p:txBody>
      </p:sp>
      <p:sp>
        <p:nvSpPr>
          <p:cNvPr id="671844" name="Text Box 100"/>
          <p:cNvSpPr txBox="1">
            <a:spLocks noChangeArrowheads="1"/>
          </p:cNvSpPr>
          <p:nvPr/>
        </p:nvSpPr>
        <p:spPr bwMode="auto">
          <a:xfrm>
            <a:off x="1687513" y="3435350"/>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p>
            <a:pPr>
              <a:defRPr/>
            </a:pPr>
            <a:r>
              <a:rPr kumimoji="1" lang="zh-CN" altLang="en-US" sz="2000">
                <a:solidFill>
                  <a:srgbClr val="000000"/>
                </a:solidFill>
                <a:effectLst>
                  <a:outerShdw blurRad="38100" dist="38100" dir="2700000" algn="tl">
                    <a:srgbClr val="000000"/>
                  </a:outerShdw>
                </a:effectLst>
                <a:ea typeface="黑体" charset="0"/>
                <a:cs typeface="黑体" charset="0"/>
              </a:rPr>
              <a:t>网络</a:t>
            </a:r>
          </a:p>
        </p:txBody>
      </p:sp>
      <p:sp>
        <p:nvSpPr>
          <p:cNvPr id="671845" name="Text Box 101"/>
          <p:cNvSpPr txBox="1">
            <a:spLocks noChangeArrowheads="1"/>
          </p:cNvSpPr>
          <p:nvPr/>
        </p:nvSpPr>
        <p:spPr bwMode="auto">
          <a:xfrm>
            <a:off x="755650" y="3938588"/>
            <a:ext cx="692150" cy="39687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p>
            <a:pPr>
              <a:defRPr/>
            </a:pPr>
            <a:r>
              <a:rPr kumimoji="1" lang="zh-CN" altLang="en-US" sz="2000">
                <a:solidFill>
                  <a:srgbClr val="000000"/>
                </a:solidFill>
                <a:effectLst>
                  <a:outerShdw blurRad="38100" dist="38100" dir="2700000" algn="tl">
                    <a:srgbClr val="000000"/>
                  </a:outerShdw>
                </a:effectLst>
                <a:ea typeface="黑体" charset="0"/>
                <a:cs typeface="黑体" charset="0"/>
              </a:rPr>
              <a:t>网络</a:t>
            </a:r>
          </a:p>
        </p:txBody>
      </p:sp>
      <p:sp>
        <p:nvSpPr>
          <p:cNvPr id="671846" name="Text Box 102"/>
          <p:cNvSpPr txBox="1">
            <a:spLocks noChangeArrowheads="1"/>
          </p:cNvSpPr>
          <p:nvPr/>
        </p:nvSpPr>
        <p:spPr bwMode="auto">
          <a:xfrm>
            <a:off x="2513013" y="2614613"/>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p>
            <a:pPr>
              <a:defRPr/>
            </a:pPr>
            <a:r>
              <a:rPr kumimoji="1" lang="zh-CN" altLang="en-US" sz="2000">
                <a:solidFill>
                  <a:srgbClr val="000000"/>
                </a:solidFill>
                <a:effectLst>
                  <a:outerShdw blurRad="38100" dist="38100" dir="2700000" algn="tl">
                    <a:srgbClr val="000000"/>
                  </a:outerShdw>
                </a:effectLst>
                <a:ea typeface="黑体" charset="0"/>
                <a:cs typeface="黑体" charset="0"/>
              </a:rPr>
              <a:t>网络</a:t>
            </a:r>
          </a:p>
        </p:txBody>
      </p:sp>
      <p:sp>
        <p:nvSpPr>
          <p:cNvPr id="671847" name="Text Box 103"/>
          <p:cNvSpPr txBox="1">
            <a:spLocks noChangeArrowheads="1"/>
          </p:cNvSpPr>
          <p:nvPr/>
        </p:nvSpPr>
        <p:spPr bwMode="auto">
          <a:xfrm>
            <a:off x="955675" y="2435225"/>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p>
            <a:pPr>
              <a:defRPr/>
            </a:pPr>
            <a:r>
              <a:rPr kumimoji="1" lang="zh-CN" altLang="en-US" sz="2000" dirty="0">
                <a:solidFill>
                  <a:srgbClr val="000000"/>
                </a:solidFill>
                <a:effectLst>
                  <a:outerShdw blurRad="38100" dist="38100" dir="2700000" algn="tl">
                    <a:srgbClr val="000000"/>
                  </a:outerShdw>
                </a:effectLst>
                <a:ea typeface="黑体" charset="0"/>
                <a:cs typeface="黑体" charset="0"/>
              </a:rPr>
              <a:t>网络</a:t>
            </a:r>
          </a:p>
        </p:txBody>
      </p:sp>
      <p:sp>
        <p:nvSpPr>
          <p:cNvPr id="671848" name="Text Box 104"/>
          <p:cNvSpPr txBox="1">
            <a:spLocks noChangeArrowheads="1"/>
          </p:cNvSpPr>
          <p:nvPr/>
        </p:nvSpPr>
        <p:spPr bwMode="auto">
          <a:xfrm>
            <a:off x="1403350" y="5705475"/>
            <a:ext cx="1579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000000"/>
                </a:solidFill>
                <a:effectLst>
                  <a:outerShdw blurRad="38100" dist="38100" dir="2700000" algn="tl">
                    <a:srgbClr val="000000"/>
                  </a:outerShdw>
                </a:effectLst>
                <a:ea typeface="黑体" charset="0"/>
                <a:cs typeface="黑体" charset="0"/>
              </a:rPr>
              <a:t>(a) </a:t>
            </a:r>
            <a:r>
              <a:rPr kumimoji="1" lang="zh-CN" altLang="en-US" sz="2000">
                <a:solidFill>
                  <a:srgbClr val="000000"/>
                </a:solidFill>
                <a:effectLst>
                  <a:outerShdw blurRad="38100" dist="38100" dir="2700000" algn="tl">
                    <a:srgbClr val="000000"/>
                  </a:outerShdw>
                </a:effectLst>
                <a:ea typeface="黑体" charset="0"/>
                <a:cs typeface="黑体" charset="0"/>
              </a:rPr>
              <a:t>互连网络</a:t>
            </a:r>
          </a:p>
        </p:txBody>
      </p:sp>
      <p:sp>
        <p:nvSpPr>
          <p:cNvPr id="671849" name="Text Box 105"/>
          <p:cNvSpPr txBox="1">
            <a:spLocks noChangeArrowheads="1"/>
          </p:cNvSpPr>
          <p:nvPr/>
        </p:nvSpPr>
        <p:spPr bwMode="auto">
          <a:xfrm>
            <a:off x="6084888" y="5705475"/>
            <a:ext cx="21018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000000"/>
                </a:solidFill>
                <a:effectLst>
                  <a:outerShdw blurRad="38100" dist="38100" dir="2700000" algn="tl">
                    <a:srgbClr val="000000"/>
                  </a:outerShdw>
                </a:effectLst>
                <a:ea typeface="黑体" charset="0"/>
                <a:cs typeface="黑体" charset="0"/>
              </a:rPr>
              <a:t>(b) </a:t>
            </a:r>
            <a:r>
              <a:rPr kumimoji="1" lang="zh-CN" altLang="en-US" sz="2000">
                <a:solidFill>
                  <a:srgbClr val="000000"/>
                </a:solidFill>
                <a:effectLst>
                  <a:outerShdw blurRad="38100" dist="38100" dir="2700000" algn="tl">
                    <a:srgbClr val="000000"/>
                  </a:outerShdw>
                </a:effectLst>
                <a:ea typeface="黑体" charset="0"/>
                <a:cs typeface="黑体" charset="0"/>
              </a:rPr>
              <a:t>虚拟互连网络</a:t>
            </a:r>
          </a:p>
        </p:txBody>
      </p:sp>
      <p:pic>
        <p:nvPicPr>
          <p:cNvPr id="671850" name="Picture 10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263" y="1744663"/>
            <a:ext cx="509587"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1" name="Picture 10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2613" y="2703513"/>
            <a:ext cx="5048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7"/>
                    </a:schemeClr>
                  </a:outerShdw>
                </a:effectLst>
              </a14:hiddenEffects>
            </a:ext>
          </a:extLst>
        </p:spPr>
      </p:pic>
      <p:pic>
        <p:nvPicPr>
          <p:cNvPr id="671852" name="Picture 10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2188" y="5132388"/>
            <a:ext cx="509587" cy="512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3" name="Picture 10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1819275"/>
            <a:ext cx="512762" cy="512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4" name="Picture 1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113" y="4984750"/>
            <a:ext cx="511175"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5" name="Picture 11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50" y="4984750"/>
            <a:ext cx="511175"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6" name="Picture 1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700" y="1744663"/>
            <a:ext cx="512763"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7" name="Picture 1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6188" y="5057775"/>
            <a:ext cx="511175"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8" name="Picture 1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2725" y="4984750"/>
            <a:ext cx="509588"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59" name="Picture 1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263" y="4984750"/>
            <a:ext cx="509587"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60"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9325" y="1524000"/>
            <a:ext cx="512763"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61"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4911725"/>
            <a:ext cx="512762" cy="512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62" name="Picture 1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6625" y="4911725"/>
            <a:ext cx="511175" cy="512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63" name="Picture 1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3600" y="1819275"/>
            <a:ext cx="509588" cy="512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1864" name="Picture 1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6525" y="3440113"/>
            <a:ext cx="5048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7"/>
                    </a:schemeClr>
                  </a:outerShdw>
                </a:effectLst>
              </a14:hiddenEffects>
            </a:ext>
          </a:extLst>
        </p:spPr>
      </p:pic>
      <p:pic>
        <p:nvPicPr>
          <p:cNvPr id="671865" name="Picture 12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8988" y="3144838"/>
            <a:ext cx="5048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7"/>
                    </a:schemeClr>
                  </a:outerShdw>
                </a:effectLst>
              </a14:hiddenEffects>
            </a:ext>
          </a:extLst>
        </p:spPr>
      </p:pic>
      <p:pic>
        <p:nvPicPr>
          <p:cNvPr id="671866" name="Picture 12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4975" y="4029075"/>
            <a:ext cx="504825" cy="334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7"/>
                    </a:schemeClr>
                  </a:outerShdw>
                </a:effectLst>
              </a14:hiddenEffects>
            </a:ext>
          </a:extLst>
        </p:spPr>
      </p:pic>
      <p:pic>
        <p:nvPicPr>
          <p:cNvPr id="671867" name="Picture 12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650" y="3144838"/>
            <a:ext cx="504825"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7"/>
                    </a:schemeClr>
                  </a:outerShdw>
                </a:effectLst>
              </a14:hiddenEffects>
            </a:ext>
          </a:extLst>
        </p:spPr>
      </p:pic>
      <p:sp>
        <p:nvSpPr>
          <p:cNvPr id="671868" name="Text Box 124"/>
          <p:cNvSpPr txBox="1">
            <a:spLocks noChangeArrowheads="1"/>
          </p:cNvSpPr>
          <p:nvPr/>
        </p:nvSpPr>
        <p:spPr bwMode="auto">
          <a:xfrm>
            <a:off x="1203325" y="1587500"/>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a:solidFill>
                  <a:srgbClr val="000000"/>
                </a:solidFill>
                <a:effectLst>
                  <a:outerShdw blurRad="38100" dist="38100" dir="2700000" algn="tl">
                    <a:srgbClr val="000000"/>
                  </a:outerShdw>
                </a:effectLst>
                <a:ea typeface="黑体" charset="0"/>
                <a:cs typeface="黑体" charset="0"/>
              </a:rPr>
              <a:t>路由器</a:t>
            </a:r>
          </a:p>
        </p:txBody>
      </p:sp>
      <p:sp>
        <p:nvSpPr>
          <p:cNvPr id="671869" name="Line 125"/>
          <p:cNvSpPr>
            <a:spLocks noChangeShapeType="1"/>
          </p:cNvSpPr>
          <p:nvPr/>
        </p:nvSpPr>
        <p:spPr bwMode="auto">
          <a:xfrm>
            <a:off x="1704975" y="2039938"/>
            <a:ext cx="368300" cy="663575"/>
          </a:xfrm>
          <a:prstGeom prst="line">
            <a:avLst/>
          </a:prstGeom>
          <a:noFill/>
          <a:ln w="28575">
            <a:solidFill>
              <a:srgbClr val="FF6699"/>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solidFill>
                <a:srgbClr val="000000"/>
              </a:solidFill>
            </a:endParaRPr>
          </a:p>
        </p:txBody>
      </p:sp>
      <p:pic>
        <p:nvPicPr>
          <p:cNvPr id="671870" name="Picture 1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6913" y="1524000"/>
            <a:ext cx="511175"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6694" name="Group 127"/>
          <p:cNvGrpSpPr>
            <a:grpSpLocks/>
          </p:cNvGrpSpPr>
          <p:nvPr/>
        </p:nvGrpSpPr>
        <p:grpSpPr bwMode="auto">
          <a:xfrm>
            <a:off x="5221288" y="2455863"/>
            <a:ext cx="3671887" cy="2381250"/>
            <a:chOff x="3134" y="1375"/>
            <a:chExt cx="2386" cy="1553"/>
          </a:xfrm>
        </p:grpSpPr>
        <p:sp>
          <p:nvSpPr>
            <p:cNvPr id="26705" name="Oval 128"/>
            <p:cNvSpPr>
              <a:spLocks noChangeArrowheads="1"/>
            </p:cNvSpPr>
            <p:nvPr/>
          </p:nvSpPr>
          <p:spPr bwMode="auto">
            <a:xfrm>
              <a:off x="3959" y="1375"/>
              <a:ext cx="1026" cy="628"/>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06" name="Oval 129"/>
            <p:cNvSpPr>
              <a:spLocks noChangeArrowheads="1"/>
            </p:cNvSpPr>
            <p:nvPr/>
          </p:nvSpPr>
          <p:spPr bwMode="auto">
            <a:xfrm>
              <a:off x="3380" y="1548"/>
              <a:ext cx="781" cy="627"/>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07" name="Oval 130"/>
            <p:cNvSpPr>
              <a:spLocks noChangeArrowheads="1"/>
            </p:cNvSpPr>
            <p:nvPr/>
          </p:nvSpPr>
          <p:spPr bwMode="auto">
            <a:xfrm>
              <a:off x="3134" y="1940"/>
              <a:ext cx="521" cy="502"/>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08" name="Oval 131"/>
            <p:cNvSpPr>
              <a:spLocks noChangeArrowheads="1"/>
            </p:cNvSpPr>
            <p:nvPr/>
          </p:nvSpPr>
          <p:spPr bwMode="auto">
            <a:xfrm>
              <a:off x="3293" y="2175"/>
              <a:ext cx="796" cy="549"/>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09" name="Oval 132"/>
            <p:cNvSpPr>
              <a:spLocks noChangeArrowheads="1"/>
            </p:cNvSpPr>
            <p:nvPr/>
          </p:nvSpPr>
          <p:spPr bwMode="auto">
            <a:xfrm>
              <a:off x="3872" y="2269"/>
              <a:ext cx="1200" cy="659"/>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10" name="Oval 133"/>
            <p:cNvSpPr>
              <a:spLocks noChangeArrowheads="1"/>
            </p:cNvSpPr>
            <p:nvPr/>
          </p:nvSpPr>
          <p:spPr bwMode="auto">
            <a:xfrm>
              <a:off x="4653" y="1564"/>
              <a:ext cx="751" cy="486"/>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11" name="Oval 134"/>
            <p:cNvSpPr>
              <a:spLocks noChangeArrowheads="1"/>
            </p:cNvSpPr>
            <p:nvPr/>
          </p:nvSpPr>
          <p:spPr bwMode="auto">
            <a:xfrm>
              <a:off x="4768" y="1893"/>
              <a:ext cx="752" cy="486"/>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12" name="Oval 135"/>
            <p:cNvSpPr>
              <a:spLocks noChangeArrowheads="1"/>
            </p:cNvSpPr>
            <p:nvPr/>
          </p:nvSpPr>
          <p:spPr bwMode="auto">
            <a:xfrm>
              <a:off x="4696" y="2003"/>
              <a:ext cx="752" cy="815"/>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sp>
          <p:nvSpPr>
            <p:cNvPr id="26713" name="Oval 136"/>
            <p:cNvSpPr>
              <a:spLocks noChangeArrowheads="1"/>
            </p:cNvSpPr>
            <p:nvPr/>
          </p:nvSpPr>
          <p:spPr bwMode="auto">
            <a:xfrm>
              <a:off x="3568" y="1752"/>
              <a:ext cx="1547" cy="815"/>
            </a:xfrm>
            <a:prstGeom prst="ellipse">
              <a:avLst/>
            </a:prstGeom>
            <a:solidFill>
              <a:srgbClr val="000000"/>
            </a:solidFill>
            <a:ln w="9525">
              <a:solidFill>
                <a:srgbClr val="FF6699"/>
              </a:solidFill>
              <a:round/>
              <a:headEnd/>
              <a:tailEnd/>
            </a:ln>
          </p:spPr>
          <p:txBody>
            <a:bodyPr/>
            <a:lstStyle/>
            <a:p>
              <a:endParaRPr lang="zh-CN" altLang="en-US">
                <a:solidFill>
                  <a:srgbClr val="000000"/>
                </a:solidFill>
              </a:endParaRPr>
            </a:p>
          </p:txBody>
        </p:sp>
      </p:grpSp>
      <p:sp>
        <p:nvSpPr>
          <p:cNvPr id="26695" name="Oval 137"/>
          <p:cNvSpPr>
            <a:spLocks noChangeArrowheads="1"/>
          </p:cNvSpPr>
          <p:nvPr/>
        </p:nvSpPr>
        <p:spPr bwMode="auto">
          <a:xfrm>
            <a:off x="6469063" y="2408238"/>
            <a:ext cx="1579562" cy="962025"/>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696" name="Oval 138"/>
          <p:cNvSpPr>
            <a:spLocks noChangeArrowheads="1"/>
          </p:cNvSpPr>
          <p:nvPr/>
        </p:nvSpPr>
        <p:spPr bwMode="auto">
          <a:xfrm>
            <a:off x="5578475" y="2674938"/>
            <a:ext cx="1203325" cy="960437"/>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697" name="Oval 139"/>
          <p:cNvSpPr>
            <a:spLocks noChangeArrowheads="1"/>
          </p:cNvSpPr>
          <p:nvPr/>
        </p:nvSpPr>
        <p:spPr bwMode="auto">
          <a:xfrm>
            <a:off x="5200650" y="3273425"/>
            <a:ext cx="800100" cy="769938"/>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698" name="Oval 140"/>
          <p:cNvSpPr>
            <a:spLocks noChangeArrowheads="1"/>
          </p:cNvSpPr>
          <p:nvPr/>
        </p:nvSpPr>
        <p:spPr bwMode="auto">
          <a:xfrm>
            <a:off x="5445125" y="3635375"/>
            <a:ext cx="1222375" cy="841375"/>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699" name="Oval 141"/>
          <p:cNvSpPr>
            <a:spLocks noChangeArrowheads="1"/>
          </p:cNvSpPr>
          <p:nvPr/>
        </p:nvSpPr>
        <p:spPr bwMode="auto">
          <a:xfrm>
            <a:off x="6334125" y="3779838"/>
            <a:ext cx="1846263" cy="1011237"/>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700" name="Oval 142"/>
          <p:cNvSpPr>
            <a:spLocks noChangeArrowheads="1"/>
          </p:cNvSpPr>
          <p:nvPr/>
        </p:nvSpPr>
        <p:spPr bwMode="auto">
          <a:xfrm>
            <a:off x="7537450" y="2697163"/>
            <a:ext cx="1155700" cy="744537"/>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701" name="Oval 143"/>
          <p:cNvSpPr>
            <a:spLocks noChangeArrowheads="1"/>
          </p:cNvSpPr>
          <p:nvPr/>
        </p:nvSpPr>
        <p:spPr bwMode="auto">
          <a:xfrm>
            <a:off x="7715250" y="3201988"/>
            <a:ext cx="1155700" cy="747712"/>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702" name="Oval 144"/>
          <p:cNvSpPr>
            <a:spLocks noChangeArrowheads="1"/>
          </p:cNvSpPr>
          <p:nvPr/>
        </p:nvSpPr>
        <p:spPr bwMode="auto">
          <a:xfrm>
            <a:off x="7602538" y="3370263"/>
            <a:ext cx="1157287" cy="1252537"/>
          </a:xfrm>
          <a:prstGeom prst="ellipse">
            <a:avLst/>
          </a:prstGeom>
          <a:solidFill>
            <a:srgbClr val="EAEAEA"/>
          </a:solidFill>
          <a:ln w="9525">
            <a:solidFill>
              <a:srgbClr val="FF6699"/>
            </a:solidFill>
            <a:round/>
            <a:headEnd/>
            <a:tailEnd/>
          </a:ln>
        </p:spPr>
        <p:txBody>
          <a:bodyPr/>
          <a:lstStyle/>
          <a:p>
            <a:endParaRPr lang="zh-CN" altLang="en-US">
              <a:solidFill>
                <a:srgbClr val="000000"/>
              </a:solidFill>
            </a:endParaRPr>
          </a:p>
        </p:txBody>
      </p:sp>
      <p:sp>
        <p:nvSpPr>
          <p:cNvPr id="26703" name="Oval 145"/>
          <p:cNvSpPr>
            <a:spLocks noChangeArrowheads="1"/>
          </p:cNvSpPr>
          <p:nvPr/>
        </p:nvSpPr>
        <p:spPr bwMode="auto">
          <a:xfrm>
            <a:off x="5868988" y="2984500"/>
            <a:ext cx="2379662" cy="1250950"/>
          </a:xfrm>
          <a:prstGeom prst="ellipse">
            <a:avLst/>
          </a:prstGeom>
          <a:solidFill>
            <a:srgbClr val="EAEAEA"/>
          </a:solidFill>
          <a:ln w="9525">
            <a:noFill/>
            <a:round/>
            <a:headEnd/>
            <a:tailEnd/>
          </a:ln>
        </p:spPr>
        <p:txBody>
          <a:bodyPr/>
          <a:lstStyle/>
          <a:p>
            <a:endParaRPr lang="zh-CN" altLang="en-US">
              <a:solidFill>
                <a:srgbClr val="000000"/>
              </a:solidFill>
            </a:endParaRPr>
          </a:p>
        </p:txBody>
      </p:sp>
      <p:sp>
        <p:nvSpPr>
          <p:cNvPr id="671890" name="Text Box 146"/>
          <p:cNvSpPr txBox="1">
            <a:spLocks noChangeArrowheads="1"/>
          </p:cNvSpPr>
          <p:nvPr/>
        </p:nvSpPr>
        <p:spPr bwMode="auto">
          <a:xfrm>
            <a:off x="6091238" y="3213100"/>
            <a:ext cx="18478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669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p>
            <a:pPr algn="ctr">
              <a:defRPr/>
            </a:pPr>
            <a:r>
              <a:rPr kumimoji="1" lang="en-US" altLang="zh-CN" sz="2000">
                <a:solidFill>
                  <a:srgbClr val="000000"/>
                </a:solidFill>
                <a:effectLst>
                  <a:outerShdw blurRad="38100" dist="38100" dir="2700000" algn="tl">
                    <a:srgbClr val="000000"/>
                  </a:outerShdw>
                </a:effectLst>
                <a:ea typeface="黑体" charset="0"/>
                <a:cs typeface="黑体" charset="0"/>
              </a:rPr>
              <a:t>  </a:t>
            </a:r>
            <a:r>
              <a:rPr kumimoji="1" lang="zh-CN" altLang="en-US" sz="2000">
                <a:solidFill>
                  <a:srgbClr val="000000"/>
                </a:solidFill>
                <a:effectLst>
                  <a:outerShdw blurRad="38100" dist="38100" dir="2700000" algn="tl">
                    <a:srgbClr val="000000"/>
                  </a:outerShdw>
                </a:effectLst>
                <a:ea typeface="黑体" charset="0"/>
                <a:cs typeface="黑体" charset="0"/>
              </a:rPr>
              <a:t>虚拟互连网络</a:t>
            </a:r>
            <a:endParaRPr kumimoji="1" lang="en-US" altLang="zh-CN" sz="2000">
              <a:solidFill>
                <a:srgbClr val="000000"/>
              </a:solidFill>
              <a:effectLst>
                <a:outerShdw blurRad="38100" dist="38100" dir="2700000" algn="tl">
                  <a:srgbClr val="000000"/>
                </a:outerShdw>
              </a:effectLst>
              <a:ea typeface="黑体" charset="0"/>
              <a:cs typeface="黑体" charset="0"/>
            </a:endParaRPr>
          </a:p>
          <a:p>
            <a:pPr algn="ctr">
              <a:defRPr/>
            </a:pPr>
            <a:r>
              <a:rPr kumimoji="1" lang="zh-CN" altLang="en-US" sz="2000">
                <a:solidFill>
                  <a:srgbClr val="000000"/>
                </a:solidFill>
                <a:effectLst>
                  <a:outerShdw blurRad="38100" dist="38100" dir="2700000" algn="tl">
                    <a:srgbClr val="000000"/>
                  </a:outerShdw>
                </a:effectLst>
                <a:ea typeface="黑体" charset="0"/>
                <a:cs typeface="黑体" charset="0"/>
              </a:rPr>
              <a:t>（互联网）</a:t>
            </a:r>
          </a:p>
        </p:txBody>
      </p:sp>
    </p:spTree>
    <p:extLst>
      <p:ext uri="{BB962C8B-B14F-4D97-AF65-F5344CB8AC3E}">
        <p14:creationId xmlns:p14="http://schemas.microsoft.com/office/powerpoint/2010/main" val="38378791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Freeform 2"/>
          <p:cNvSpPr>
            <a:spLocks/>
          </p:cNvSpPr>
          <p:nvPr/>
        </p:nvSpPr>
        <p:spPr bwMode="auto">
          <a:xfrm>
            <a:off x="2586038" y="1239838"/>
            <a:ext cx="24923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47" name="Freeform 3"/>
          <p:cNvSpPr>
            <a:spLocks/>
          </p:cNvSpPr>
          <p:nvPr/>
        </p:nvSpPr>
        <p:spPr bwMode="auto">
          <a:xfrm>
            <a:off x="5330825" y="1239838"/>
            <a:ext cx="169863"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48" name="Line 4"/>
          <p:cNvSpPr>
            <a:spLocks noChangeShapeType="1"/>
          </p:cNvSpPr>
          <p:nvPr/>
        </p:nvSpPr>
        <p:spPr bwMode="auto">
          <a:xfrm rot="-5400000">
            <a:off x="8356601" y="150495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49" name="Line 5"/>
          <p:cNvSpPr>
            <a:spLocks noChangeShapeType="1"/>
          </p:cNvSpPr>
          <p:nvPr/>
        </p:nvSpPr>
        <p:spPr bwMode="auto">
          <a:xfrm rot="-5400000">
            <a:off x="203201" y="150495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50" name="Line 6"/>
          <p:cNvSpPr>
            <a:spLocks noChangeShapeType="1"/>
          </p:cNvSpPr>
          <p:nvPr/>
        </p:nvSpPr>
        <p:spPr bwMode="auto">
          <a:xfrm>
            <a:off x="233363" y="1773238"/>
            <a:ext cx="2587625"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51" name="Text Box 7"/>
          <p:cNvSpPr txBox="1">
            <a:spLocks noChangeArrowheads="1"/>
          </p:cNvSpPr>
          <p:nvPr/>
        </p:nvSpPr>
        <p:spPr bwMode="auto">
          <a:xfrm>
            <a:off x="488950"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2952" name="Text Box 8"/>
          <p:cNvSpPr txBox="1">
            <a:spLocks noChangeArrowheads="1"/>
          </p:cNvSpPr>
          <p:nvPr/>
        </p:nvSpPr>
        <p:spPr bwMode="auto">
          <a:xfrm>
            <a:off x="4781550"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5</a:t>
            </a:r>
            <a:endParaRPr kumimoji="1" lang="en-US" altLang="zh-CN" b="0">
              <a:effectLst>
                <a:outerShdw blurRad="38100" dist="38100" dir="2700000" algn="tl">
                  <a:srgbClr val="000000"/>
                </a:outerShdw>
              </a:effectLst>
              <a:ea typeface="黑体" charset="0"/>
              <a:cs typeface="黑体" charset="0"/>
            </a:endParaRPr>
          </a:p>
        </p:txBody>
      </p:sp>
      <p:sp>
        <p:nvSpPr>
          <p:cNvPr id="722953" name="Text Box 9"/>
          <p:cNvSpPr txBox="1">
            <a:spLocks noChangeArrowheads="1"/>
          </p:cNvSpPr>
          <p:nvPr/>
        </p:nvSpPr>
        <p:spPr bwMode="auto">
          <a:xfrm>
            <a:off x="3514725"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4</a:t>
            </a:r>
            <a:endParaRPr kumimoji="1" lang="en-US" altLang="zh-CN" b="0">
              <a:effectLst>
                <a:outerShdw blurRad="38100" dist="38100" dir="2700000" algn="tl">
                  <a:srgbClr val="000000"/>
                </a:outerShdw>
              </a:effectLst>
              <a:ea typeface="黑体" charset="0"/>
              <a:cs typeface="黑体" charset="0"/>
            </a:endParaRPr>
          </a:p>
        </p:txBody>
      </p:sp>
      <p:sp>
        <p:nvSpPr>
          <p:cNvPr id="722954" name="Text Box 10"/>
          <p:cNvSpPr txBox="1">
            <a:spLocks noChangeArrowheads="1"/>
          </p:cNvSpPr>
          <p:nvPr/>
        </p:nvSpPr>
        <p:spPr bwMode="auto">
          <a:xfrm>
            <a:off x="2036763" y="1258888"/>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3</a:t>
            </a:r>
            <a:endParaRPr kumimoji="1" lang="en-US" altLang="zh-CN" b="0">
              <a:effectLst>
                <a:outerShdw blurRad="38100" dist="38100" dir="2700000" algn="tl">
                  <a:srgbClr val="000000"/>
                </a:outerShdw>
              </a:effectLst>
              <a:ea typeface="黑体" charset="0"/>
              <a:cs typeface="黑体" charset="0"/>
            </a:endParaRPr>
          </a:p>
        </p:txBody>
      </p:sp>
      <p:sp>
        <p:nvSpPr>
          <p:cNvPr id="722955" name="Line 11"/>
          <p:cNvSpPr>
            <a:spLocks noChangeShapeType="1"/>
          </p:cNvSpPr>
          <p:nvPr/>
        </p:nvSpPr>
        <p:spPr bwMode="auto">
          <a:xfrm>
            <a:off x="6037263" y="1773238"/>
            <a:ext cx="290195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56" name="Text Box 12"/>
          <p:cNvSpPr txBox="1">
            <a:spLocks noChangeArrowheads="1"/>
          </p:cNvSpPr>
          <p:nvPr/>
        </p:nvSpPr>
        <p:spPr bwMode="auto">
          <a:xfrm>
            <a:off x="6259513" y="1258888"/>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6</a:t>
            </a:r>
            <a:endParaRPr kumimoji="1" lang="en-US" altLang="zh-CN" b="0">
              <a:effectLst>
                <a:outerShdw blurRad="38100" dist="38100" dir="2700000" algn="tl">
                  <a:srgbClr val="000000"/>
                </a:outerShdw>
              </a:effectLst>
              <a:ea typeface="黑体" charset="0"/>
              <a:cs typeface="黑体" charset="0"/>
            </a:endParaRPr>
          </a:p>
        </p:txBody>
      </p:sp>
      <p:sp>
        <p:nvSpPr>
          <p:cNvPr id="722957" name="Text Box 13"/>
          <p:cNvSpPr txBox="1">
            <a:spLocks noChangeArrowheads="1"/>
          </p:cNvSpPr>
          <p:nvPr/>
        </p:nvSpPr>
        <p:spPr bwMode="auto">
          <a:xfrm>
            <a:off x="76200" y="182563"/>
            <a:ext cx="9540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2958" name="Text Box 14"/>
          <p:cNvSpPr txBox="1">
            <a:spLocks noChangeArrowheads="1"/>
          </p:cNvSpPr>
          <p:nvPr/>
        </p:nvSpPr>
        <p:spPr bwMode="auto">
          <a:xfrm>
            <a:off x="8154988" y="157163"/>
            <a:ext cx="9540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2959" name="Line 15"/>
          <p:cNvSpPr>
            <a:spLocks noChangeShapeType="1"/>
          </p:cNvSpPr>
          <p:nvPr/>
        </p:nvSpPr>
        <p:spPr bwMode="auto">
          <a:xfrm>
            <a:off x="3292475" y="1773238"/>
            <a:ext cx="22733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60" name="Freeform 16"/>
          <p:cNvSpPr>
            <a:spLocks/>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61" name="Freeform 17"/>
          <p:cNvSpPr>
            <a:spLocks/>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62" name="Text Box 18"/>
          <p:cNvSpPr txBox="1">
            <a:spLocks noChangeArrowheads="1"/>
          </p:cNvSpPr>
          <p:nvPr/>
        </p:nvSpPr>
        <p:spPr bwMode="auto">
          <a:xfrm>
            <a:off x="2555875" y="679450"/>
            <a:ext cx="11826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b="0">
                <a:effectLst>
                  <a:outerShdw blurRad="38100" dist="38100" dir="2700000" algn="tl">
                    <a:srgbClr val="000000"/>
                  </a:outerShdw>
                </a:effectLst>
                <a:ea typeface="黑体" charset="-122"/>
              </a:rPr>
              <a:t>路由器</a:t>
            </a:r>
            <a:r>
              <a:rPr kumimoji="1" lang="en-US" altLang="zh-CN" sz="1800" b="0">
                <a:effectLst>
                  <a:outerShdw blurRad="38100" dist="38100" dir="2700000" algn="tl">
                    <a:srgbClr val="000000"/>
                  </a:outerShdw>
                </a:effectLst>
                <a:ea typeface="黑体" charset="-122"/>
              </a:rPr>
              <a:t> R</a:t>
            </a:r>
            <a:r>
              <a:rPr kumimoji="1" lang="en-US" altLang="zh-CN" sz="1800" b="0" baseline="-25000">
                <a:effectLst>
                  <a:outerShdw blurRad="38100" dist="38100" dir="2700000" algn="tl">
                    <a:srgbClr val="000000"/>
                  </a:outerShdw>
                </a:effectLst>
                <a:ea typeface="黑体" charset="-122"/>
              </a:rPr>
              <a:t>1</a:t>
            </a:r>
          </a:p>
        </p:txBody>
      </p:sp>
      <p:pic>
        <p:nvPicPr>
          <p:cNvPr id="722963"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496888"/>
            <a:ext cx="85566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2964" name="Pictur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985838"/>
            <a:ext cx="771525"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22965" name="Pictur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925" y="477838"/>
            <a:ext cx="854075"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2966"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963613"/>
            <a:ext cx="769937"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22967"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2968" name="Text Box 24"/>
          <p:cNvSpPr txBox="1">
            <a:spLocks noChangeArrowheads="1"/>
          </p:cNvSpPr>
          <p:nvPr/>
        </p:nvSpPr>
        <p:spPr bwMode="auto">
          <a:xfrm>
            <a:off x="1403350" y="554038"/>
            <a:ext cx="1098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硬件地址</a:t>
            </a:r>
          </a:p>
        </p:txBody>
      </p:sp>
      <p:sp>
        <p:nvSpPr>
          <p:cNvPr id="722969" name="Text Box 25"/>
          <p:cNvSpPr txBox="1">
            <a:spLocks noChangeArrowheads="1"/>
          </p:cNvSpPr>
          <p:nvPr/>
        </p:nvSpPr>
        <p:spPr bwMode="auto">
          <a:xfrm>
            <a:off x="5237163" y="685800"/>
            <a:ext cx="11826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b="0">
                <a:effectLst>
                  <a:outerShdw blurRad="38100" dist="38100" dir="2700000" algn="tl">
                    <a:srgbClr val="000000"/>
                  </a:outerShdw>
                </a:effectLst>
                <a:ea typeface="黑体" charset="-122"/>
              </a:rPr>
              <a:t>路由器</a:t>
            </a:r>
            <a:r>
              <a:rPr kumimoji="1" lang="en-US" altLang="zh-CN" sz="1800" b="0">
                <a:effectLst>
                  <a:outerShdw blurRad="38100" dist="38100" dir="2700000" algn="tl">
                    <a:srgbClr val="000000"/>
                  </a:outerShdw>
                </a:effectLst>
                <a:ea typeface="黑体" charset="-122"/>
              </a:rPr>
              <a:t> R</a:t>
            </a:r>
            <a:r>
              <a:rPr kumimoji="1" lang="en-US" altLang="zh-CN" sz="1800" b="0" baseline="-25000">
                <a:effectLst>
                  <a:outerShdw blurRad="38100" dist="38100" dir="2700000" algn="tl">
                    <a:srgbClr val="000000"/>
                  </a:outerShdw>
                </a:effectLst>
                <a:ea typeface="黑体" charset="-122"/>
              </a:rPr>
              <a:t>2</a:t>
            </a:r>
          </a:p>
        </p:txBody>
      </p:sp>
      <p:sp>
        <p:nvSpPr>
          <p:cNvPr id="722970" name="Text Box 26"/>
          <p:cNvSpPr txBox="1">
            <a:spLocks noChangeArrowheads="1"/>
          </p:cNvSpPr>
          <p:nvPr/>
        </p:nvSpPr>
        <p:spPr bwMode="auto">
          <a:xfrm>
            <a:off x="8054975"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2971" name="Text Box 27"/>
          <p:cNvSpPr txBox="1">
            <a:spLocks noChangeArrowheads="1"/>
          </p:cNvSpPr>
          <p:nvPr/>
        </p:nvSpPr>
        <p:spPr bwMode="auto">
          <a:xfrm>
            <a:off x="280988" y="5603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2972" name="Text Box 28"/>
          <p:cNvSpPr txBox="1">
            <a:spLocks noChangeArrowheads="1"/>
          </p:cNvSpPr>
          <p:nvPr/>
        </p:nvSpPr>
        <p:spPr bwMode="auto">
          <a:xfrm>
            <a:off x="8364538" y="544513"/>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2973" name="Text Box 29"/>
          <p:cNvSpPr txBox="1">
            <a:spLocks noChangeArrowheads="1"/>
          </p:cNvSpPr>
          <p:nvPr/>
        </p:nvSpPr>
        <p:spPr bwMode="auto">
          <a:xfrm>
            <a:off x="1219200"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2974" name="Text Box 30"/>
          <p:cNvSpPr txBox="1">
            <a:spLocks noChangeArrowheads="1"/>
          </p:cNvSpPr>
          <p:nvPr/>
        </p:nvSpPr>
        <p:spPr bwMode="auto">
          <a:xfrm>
            <a:off x="4043363"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2975" name="Text Box 31"/>
          <p:cNvSpPr txBox="1">
            <a:spLocks noChangeArrowheads="1"/>
          </p:cNvSpPr>
          <p:nvPr/>
        </p:nvSpPr>
        <p:spPr bwMode="auto">
          <a:xfrm>
            <a:off x="7056438"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2976" name="Freeform 32"/>
          <p:cNvSpPr>
            <a:spLocks/>
          </p:cNvSpPr>
          <p:nvPr/>
        </p:nvSpPr>
        <p:spPr bwMode="auto">
          <a:xfrm>
            <a:off x="2362200" y="5160963"/>
            <a:ext cx="39528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77" name="Freeform 33"/>
          <p:cNvSpPr>
            <a:spLocks/>
          </p:cNvSpPr>
          <p:nvPr/>
        </p:nvSpPr>
        <p:spPr bwMode="auto">
          <a:xfrm>
            <a:off x="4951413" y="5159375"/>
            <a:ext cx="395287"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78" name="Line 34"/>
          <p:cNvSpPr>
            <a:spLocks noChangeShapeType="1"/>
          </p:cNvSpPr>
          <p:nvPr/>
        </p:nvSpPr>
        <p:spPr bwMode="auto">
          <a:xfrm rot="-5400000">
            <a:off x="8113713"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79" name="Line 35"/>
          <p:cNvSpPr>
            <a:spLocks noChangeShapeType="1"/>
          </p:cNvSpPr>
          <p:nvPr/>
        </p:nvSpPr>
        <p:spPr bwMode="auto">
          <a:xfrm rot="-5400000">
            <a:off x="192088"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80"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81"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82"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83"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23943" name="Group 40"/>
          <p:cNvGrpSpPr>
            <a:grpSpLocks/>
          </p:cNvGrpSpPr>
          <p:nvPr/>
        </p:nvGrpSpPr>
        <p:grpSpPr bwMode="auto">
          <a:xfrm>
            <a:off x="36513" y="2420938"/>
            <a:ext cx="9121775" cy="2438400"/>
            <a:chOff x="96" y="1056"/>
            <a:chExt cx="5472" cy="1536"/>
          </a:xfrm>
        </p:grpSpPr>
        <p:sp>
          <p:nvSpPr>
            <p:cNvPr id="124012" name="Oval 4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3" name="Oval 4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4" name="Oval 4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5" name="Oval 4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6" name="Oval 4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7" name="Oval 4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8" name="Oval 4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4019" name="Oval 48"/>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sp>
        <p:nvSpPr>
          <p:cNvPr id="722993" name="Line 49"/>
          <p:cNvSpPr>
            <a:spLocks noChangeShapeType="1"/>
          </p:cNvSpPr>
          <p:nvPr/>
        </p:nvSpPr>
        <p:spPr bwMode="auto">
          <a:xfrm>
            <a:off x="152400" y="5440363"/>
            <a:ext cx="2590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23945" name="Group 50"/>
          <p:cNvGrpSpPr>
            <a:grpSpLocks/>
          </p:cNvGrpSpPr>
          <p:nvPr/>
        </p:nvGrpSpPr>
        <p:grpSpPr bwMode="auto">
          <a:xfrm>
            <a:off x="228600" y="2420938"/>
            <a:ext cx="685800" cy="1447800"/>
            <a:chOff x="672" y="528"/>
            <a:chExt cx="432" cy="912"/>
          </a:xfrm>
        </p:grpSpPr>
        <p:sp>
          <p:nvSpPr>
            <p:cNvPr id="722995"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96"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2997"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2998" name="Text Box 54"/>
          <p:cNvSpPr txBox="1">
            <a:spLocks noChangeArrowheads="1"/>
          </p:cNvSpPr>
          <p:nvPr/>
        </p:nvSpPr>
        <p:spPr bwMode="auto">
          <a:xfrm>
            <a:off x="265113" y="34305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2999" name="Text Box 55"/>
          <p:cNvSpPr txBox="1">
            <a:spLocks noChangeArrowheads="1"/>
          </p:cNvSpPr>
          <p:nvPr/>
        </p:nvSpPr>
        <p:spPr bwMode="auto">
          <a:xfrm>
            <a:off x="215900" y="48498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3000" name="Text Box 56"/>
          <p:cNvSpPr txBox="1">
            <a:spLocks noChangeArrowheads="1"/>
          </p:cNvSpPr>
          <p:nvPr/>
        </p:nvSpPr>
        <p:spPr bwMode="auto">
          <a:xfrm>
            <a:off x="4824413" y="4811713"/>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3001" name="Text Box 57"/>
          <p:cNvSpPr txBox="1">
            <a:spLocks noChangeArrowheads="1"/>
          </p:cNvSpPr>
          <p:nvPr/>
        </p:nvSpPr>
        <p:spPr bwMode="auto">
          <a:xfrm>
            <a:off x="33274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3002" name="Text Box 58"/>
          <p:cNvSpPr txBox="1">
            <a:spLocks noChangeArrowheads="1"/>
          </p:cNvSpPr>
          <p:nvPr/>
        </p:nvSpPr>
        <p:spPr bwMode="auto">
          <a:xfrm>
            <a:off x="21336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3003" name="Line 59"/>
          <p:cNvSpPr>
            <a:spLocks noChangeShapeType="1"/>
          </p:cNvSpPr>
          <p:nvPr/>
        </p:nvSpPr>
        <p:spPr bwMode="auto">
          <a:xfrm>
            <a:off x="838200" y="3611563"/>
            <a:ext cx="19050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04" name="Line 60"/>
          <p:cNvSpPr>
            <a:spLocks noChangeShapeType="1"/>
          </p:cNvSpPr>
          <p:nvPr/>
        </p:nvSpPr>
        <p:spPr bwMode="auto">
          <a:xfrm>
            <a:off x="5943600" y="5440363"/>
            <a:ext cx="2971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05" name="Text Box 61"/>
          <p:cNvSpPr txBox="1">
            <a:spLocks noChangeArrowheads="1"/>
          </p:cNvSpPr>
          <p:nvPr/>
        </p:nvSpPr>
        <p:spPr bwMode="auto">
          <a:xfrm>
            <a:off x="6007100" y="47990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3006" name="Text Box 62"/>
          <p:cNvSpPr txBox="1">
            <a:spLocks noChangeArrowheads="1"/>
          </p:cNvSpPr>
          <p:nvPr/>
        </p:nvSpPr>
        <p:spPr bwMode="auto">
          <a:xfrm>
            <a:off x="8128000" y="4814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3007" name="Text Box 63"/>
          <p:cNvSpPr txBox="1">
            <a:spLocks noChangeArrowheads="1"/>
          </p:cNvSpPr>
          <p:nvPr/>
        </p:nvSpPr>
        <p:spPr bwMode="auto">
          <a:xfrm>
            <a:off x="6007100" y="37099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3008" name="Text Box 64"/>
          <p:cNvSpPr txBox="1">
            <a:spLocks noChangeArrowheads="1"/>
          </p:cNvSpPr>
          <p:nvPr/>
        </p:nvSpPr>
        <p:spPr bwMode="auto">
          <a:xfrm>
            <a:off x="107950" y="20605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3009" name="Text Box 65"/>
          <p:cNvSpPr txBox="1">
            <a:spLocks noChangeArrowheads="1"/>
          </p:cNvSpPr>
          <p:nvPr/>
        </p:nvSpPr>
        <p:spPr bwMode="auto">
          <a:xfrm>
            <a:off x="8032750" y="20351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3010"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11" name="Text Box 67"/>
          <p:cNvSpPr txBox="1">
            <a:spLocks noChangeArrowheads="1"/>
          </p:cNvSpPr>
          <p:nvPr/>
        </p:nvSpPr>
        <p:spPr bwMode="auto">
          <a:xfrm>
            <a:off x="2616200" y="2887663"/>
            <a:ext cx="11826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3012"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solidFill>
                  <a:srgbClr val="333399"/>
                </a:solidFill>
                <a:ea typeface="黑体" charset="0"/>
                <a:cs typeface="黑体" charset="0"/>
              </a:rPr>
              <a:t>IP </a:t>
            </a:r>
            <a:r>
              <a:rPr kumimoji="1" lang="zh-CN" altLang="en-US" sz="2400" b="0">
                <a:solidFill>
                  <a:srgbClr val="333399"/>
                </a:solidFill>
                <a:ea typeface="黑体" charset="0"/>
                <a:cs typeface="黑体" charset="0"/>
              </a:rPr>
              <a:t>层上的互联网</a:t>
            </a:r>
          </a:p>
        </p:txBody>
      </p:sp>
      <p:sp>
        <p:nvSpPr>
          <p:cNvPr id="723013" name="Text Box 69"/>
          <p:cNvSpPr txBox="1">
            <a:spLocks noChangeArrowheads="1"/>
          </p:cNvSpPr>
          <p:nvPr/>
        </p:nvSpPr>
        <p:spPr bwMode="auto">
          <a:xfrm>
            <a:off x="990600" y="594836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grpSp>
        <p:nvGrpSpPr>
          <p:cNvPr id="123962" name="Group 70"/>
          <p:cNvGrpSpPr>
            <a:grpSpLocks/>
          </p:cNvGrpSpPr>
          <p:nvPr/>
        </p:nvGrpSpPr>
        <p:grpSpPr bwMode="auto">
          <a:xfrm>
            <a:off x="8153400" y="2420938"/>
            <a:ext cx="685800" cy="1447800"/>
            <a:chOff x="672" y="528"/>
            <a:chExt cx="432" cy="912"/>
          </a:xfrm>
        </p:grpSpPr>
        <p:sp>
          <p:nvSpPr>
            <p:cNvPr id="723015"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16"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17"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3018" name="Text Box 74"/>
          <p:cNvSpPr txBox="1">
            <a:spLocks noChangeArrowheads="1"/>
          </p:cNvSpPr>
          <p:nvPr/>
        </p:nvSpPr>
        <p:spPr bwMode="auto">
          <a:xfrm>
            <a:off x="8202613" y="3435350"/>
            <a:ext cx="4841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3019" name="Text Box 75"/>
          <p:cNvSpPr txBox="1">
            <a:spLocks noChangeArrowheads="1"/>
          </p:cNvSpPr>
          <p:nvPr/>
        </p:nvSpPr>
        <p:spPr bwMode="auto">
          <a:xfrm>
            <a:off x="332105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3020" name="Text Box 76"/>
          <p:cNvSpPr txBox="1">
            <a:spLocks noChangeArrowheads="1"/>
          </p:cNvSpPr>
          <p:nvPr/>
        </p:nvSpPr>
        <p:spPr bwMode="auto">
          <a:xfrm>
            <a:off x="2286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3021" name="Line 77"/>
          <p:cNvSpPr>
            <a:spLocks noChangeShapeType="1"/>
          </p:cNvSpPr>
          <p:nvPr/>
        </p:nvSpPr>
        <p:spPr bwMode="auto">
          <a:xfrm>
            <a:off x="3276600" y="3611563"/>
            <a:ext cx="20574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22"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23" name="Line 79"/>
          <p:cNvSpPr>
            <a:spLocks noChangeShapeType="1"/>
          </p:cNvSpPr>
          <p:nvPr/>
        </p:nvSpPr>
        <p:spPr bwMode="auto">
          <a:xfrm>
            <a:off x="5943600" y="3611563"/>
            <a:ext cx="22098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24" name="Text Box 80"/>
          <p:cNvSpPr txBox="1">
            <a:spLocks noChangeArrowheads="1"/>
          </p:cNvSpPr>
          <p:nvPr/>
        </p:nvSpPr>
        <p:spPr bwMode="auto">
          <a:xfrm>
            <a:off x="4953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3025" name="Line 81"/>
          <p:cNvSpPr>
            <a:spLocks noChangeShapeType="1"/>
          </p:cNvSpPr>
          <p:nvPr/>
        </p:nvSpPr>
        <p:spPr bwMode="auto">
          <a:xfrm>
            <a:off x="3352800" y="5440363"/>
            <a:ext cx="19050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26" name="Freeform 82"/>
          <p:cNvSpPr>
            <a:spLocks/>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27" name="Freeform 83"/>
          <p:cNvSpPr>
            <a:spLocks/>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3028" name="Text Box 84"/>
          <p:cNvSpPr txBox="1">
            <a:spLocks noChangeArrowheads="1"/>
          </p:cNvSpPr>
          <p:nvPr/>
        </p:nvSpPr>
        <p:spPr bwMode="auto">
          <a:xfrm>
            <a:off x="5218113" y="2862263"/>
            <a:ext cx="11826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grpSp>
        <p:nvGrpSpPr>
          <p:cNvPr id="123974" name="Group 85"/>
          <p:cNvGrpSpPr>
            <a:grpSpLocks/>
          </p:cNvGrpSpPr>
          <p:nvPr/>
        </p:nvGrpSpPr>
        <p:grpSpPr bwMode="auto">
          <a:xfrm>
            <a:off x="1143000" y="3154363"/>
            <a:ext cx="1447800" cy="381000"/>
            <a:chOff x="1632" y="2688"/>
            <a:chExt cx="912" cy="240"/>
          </a:xfrm>
        </p:grpSpPr>
        <p:sp>
          <p:nvSpPr>
            <p:cNvPr id="723030"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  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3031"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3975" name="Group 88"/>
          <p:cNvGrpSpPr>
            <a:grpSpLocks/>
          </p:cNvGrpSpPr>
          <p:nvPr/>
        </p:nvGrpSpPr>
        <p:grpSpPr bwMode="auto">
          <a:xfrm>
            <a:off x="3733800" y="3154363"/>
            <a:ext cx="1447800" cy="381000"/>
            <a:chOff x="1632" y="2688"/>
            <a:chExt cx="912" cy="240"/>
          </a:xfrm>
        </p:grpSpPr>
        <p:sp>
          <p:nvSpPr>
            <p:cNvPr id="723033"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3034"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3976" name="Group 91"/>
          <p:cNvGrpSpPr>
            <a:grpSpLocks/>
          </p:cNvGrpSpPr>
          <p:nvPr/>
        </p:nvGrpSpPr>
        <p:grpSpPr bwMode="auto">
          <a:xfrm>
            <a:off x="6477000" y="3154363"/>
            <a:ext cx="1447800" cy="381000"/>
            <a:chOff x="1632" y="2688"/>
            <a:chExt cx="912" cy="240"/>
          </a:xfrm>
        </p:grpSpPr>
        <p:sp>
          <p:nvSpPr>
            <p:cNvPr id="723036"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3037"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3977" name="Group 94"/>
          <p:cNvGrpSpPr>
            <a:grpSpLocks/>
          </p:cNvGrpSpPr>
          <p:nvPr/>
        </p:nvGrpSpPr>
        <p:grpSpPr bwMode="auto">
          <a:xfrm>
            <a:off x="609600" y="5592763"/>
            <a:ext cx="1981200" cy="381000"/>
            <a:chOff x="480" y="3120"/>
            <a:chExt cx="1248" cy="240"/>
          </a:xfrm>
        </p:grpSpPr>
        <p:sp>
          <p:nvSpPr>
            <p:cNvPr id="723039"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3</a:t>
              </a:r>
            </a:p>
          </p:txBody>
        </p:sp>
        <p:sp>
          <p:nvSpPr>
            <p:cNvPr id="723040"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3978" name="Group 97"/>
          <p:cNvGrpSpPr>
            <a:grpSpLocks/>
          </p:cNvGrpSpPr>
          <p:nvPr/>
        </p:nvGrpSpPr>
        <p:grpSpPr bwMode="auto">
          <a:xfrm>
            <a:off x="3505200" y="5592763"/>
            <a:ext cx="1981200" cy="381000"/>
            <a:chOff x="480" y="3120"/>
            <a:chExt cx="1248" cy="240"/>
          </a:xfrm>
        </p:grpSpPr>
        <p:sp>
          <p:nvSpPr>
            <p:cNvPr id="723042"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4</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5</a:t>
              </a:r>
            </a:p>
          </p:txBody>
        </p:sp>
        <p:sp>
          <p:nvSpPr>
            <p:cNvPr id="723043"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3979" name="Group 100"/>
          <p:cNvGrpSpPr>
            <a:grpSpLocks/>
          </p:cNvGrpSpPr>
          <p:nvPr/>
        </p:nvGrpSpPr>
        <p:grpSpPr bwMode="auto">
          <a:xfrm>
            <a:off x="6400800" y="5592763"/>
            <a:ext cx="1981200" cy="381000"/>
            <a:chOff x="480" y="3120"/>
            <a:chExt cx="1248" cy="240"/>
          </a:xfrm>
        </p:grpSpPr>
        <p:sp>
          <p:nvSpPr>
            <p:cNvPr id="723045"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6</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2</a:t>
              </a:r>
            </a:p>
          </p:txBody>
        </p:sp>
        <p:sp>
          <p:nvSpPr>
            <p:cNvPr id="723046"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3047" name="Text Box 103"/>
          <p:cNvSpPr txBox="1">
            <a:spLocks noChangeArrowheads="1"/>
          </p:cNvSpPr>
          <p:nvPr/>
        </p:nvSpPr>
        <p:spPr bwMode="auto">
          <a:xfrm>
            <a:off x="6858000"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3048" name="Text Box 104"/>
          <p:cNvSpPr txBox="1">
            <a:spLocks noChangeArrowheads="1"/>
          </p:cNvSpPr>
          <p:nvPr/>
        </p:nvSpPr>
        <p:spPr bwMode="auto">
          <a:xfrm>
            <a:off x="3976688"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3049"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3050" name="Text Box 106"/>
          <p:cNvSpPr txBox="1">
            <a:spLocks noChangeArrowheads="1"/>
          </p:cNvSpPr>
          <p:nvPr/>
        </p:nvSpPr>
        <p:spPr bwMode="auto">
          <a:xfrm>
            <a:off x="2095500" y="2316163"/>
            <a:ext cx="1149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IP </a:t>
            </a:r>
            <a:r>
              <a:rPr kumimoji="1" lang="zh-CN" altLang="en-US" b="0">
                <a:effectLst>
                  <a:outerShdw blurRad="38100" dist="38100" dir="2700000" algn="tl">
                    <a:srgbClr val="000000"/>
                  </a:outerShdw>
                </a:effectLst>
                <a:ea typeface="黑体" charset="0"/>
                <a:cs typeface="黑体" charset="0"/>
              </a:rPr>
              <a:t>数据报</a:t>
            </a:r>
          </a:p>
        </p:txBody>
      </p:sp>
      <p:sp>
        <p:nvSpPr>
          <p:cNvPr id="723051" name="Text Box 107"/>
          <p:cNvSpPr txBox="1">
            <a:spLocks noChangeArrowheads="1"/>
          </p:cNvSpPr>
          <p:nvPr/>
        </p:nvSpPr>
        <p:spPr bwMode="auto">
          <a:xfrm>
            <a:off x="1547813" y="44450"/>
            <a:ext cx="5883275" cy="588963"/>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3200" b="0">
                <a:solidFill>
                  <a:srgbClr val="333399"/>
                </a:solidFill>
                <a:latin typeface="Tahoma" charset="0"/>
                <a:ea typeface="黑体" charset="0"/>
                <a:cs typeface="黑体" charset="0"/>
              </a:rPr>
              <a:t>从协议栈的层次上看数据的流动</a:t>
            </a:r>
          </a:p>
        </p:txBody>
      </p:sp>
      <p:sp>
        <p:nvSpPr>
          <p:cNvPr id="723052" name="Line 108"/>
          <p:cNvSpPr>
            <a:spLocks noChangeShapeType="1"/>
          </p:cNvSpPr>
          <p:nvPr/>
        </p:nvSpPr>
        <p:spPr bwMode="auto">
          <a:xfrm>
            <a:off x="468313" y="2708275"/>
            <a:ext cx="0" cy="2665413"/>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3" name="Line 109"/>
          <p:cNvSpPr>
            <a:spLocks noChangeShapeType="1"/>
          </p:cNvSpPr>
          <p:nvPr/>
        </p:nvSpPr>
        <p:spPr bwMode="auto">
          <a:xfrm>
            <a:off x="468313" y="5445125"/>
            <a:ext cx="1871662"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4" name="Line 110"/>
          <p:cNvSpPr>
            <a:spLocks noChangeShapeType="1"/>
          </p:cNvSpPr>
          <p:nvPr/>
        </p:nvSpPr>
        <p:spPr bwMode="auto">
          <a:xfrm flipV="1">
            <a:off x="2843213" y="3500438"/>
            <a:ext cx="0" cy="1800225"/>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5" name="Line 111"/>
          <p:cNvSpPr>
            <a:spLocks noChangeShapeType="1"/>
          </p:cNvSpPr>
          <p:nvPr/>
        </p:nvSpPr>
        <p:spPr bwMode="auto">
          <a:xfrm>
            <a:off x="3059113" y="3500438"/>
            <a:ext cx="0" cy="1800225"/>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6" name="Line 112"/>
          <p:cNvSpPr>
            <a:spLocks noChangeShapeType="1"/>
          </p:cNvSpPr>
          <p:nvPr/>
        </p:nvSpPr>
        <p:spPr bwMode="auto">
          <a:xfrm>
            <a:off x="3421063" y="5445125"/>
            <a:ext cx="1871662"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7" name="Line 113"/>
          <p:cNvSpPr>
            <a:spLocks noChangeShapeType="1"/>
          </p:cNvSpPr>
          <p:nvPr/>
        </p:nvSpPr>
        <p:spPr bwMode="auto">
          <a:xfrm flipV="1">
            <a:off x="5508625" y="3500438"/>
            <a:ext cx="0" cy="1800225"/>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8" name="Line 114"/>
          <p:cNvSpPr>
            <a:spLocks noChangeShapeType="1"/>
          </p:cNvSpPr>
          <p:nvPr/>
        </p:nvSpPr>
        <p:spPr bwMode="auto">
          <a:xfrm>
            <a:off x="5724525" y="3500438"/>
            <a:ext cx="0" cy="1800225"/>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59" name="Line 115"/>
          <p:cNvSpPr>
            <a:spLocks noChangeShapeType="1"/>
          </p:cNvSpPr>
          <p:nvPr/>
        </p:nvSpPr>
        <p:spPr bwMode="auto">
          <a:xfrm>
            <a:off x="6372225" y="5445125"/>
            <a:ext cx="1871663"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3060" name="Line 116"/>
          <p:cNvSpPr>
            <a:spLocks noChangeShapeType="1"/>
          </p:cNvSpPr>
          <p:nvPr/>
        </p:nvSpPr>
        <p:spPr bwMode="auto">
          <a:xfrm flipV="1">
            <a:off x="8388350" y="2779713"/>
            <a:ext cx="0" cy="2665412"/>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Tree>
    <p:extLst>
      <p:ext uri="{BB962C8B-B14F-4D97-AF65-F5344CB8AC3E}">
        <p14:creationId xmlns:p14="http://schemas.microsoft.com/office/powerpoint/2010/main" val="2142354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723051"/>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1" fill="hold" nodeType="afterEffect">
                                  <p:stCondLst>
                                    <p:cond delay="0"/>
                                  </p:stCondLst>
                                  <p:childTnLst>
                                    <p:set>
                                      <p:cBhvr>
                                        <p:cTn id="9" dur="1" fill="hold">
                                          <p:stCondLst>
                                            <p:cond delay="0"/>
                                          </p:stCondLst>
                                        </p:cTn>
                                        <p:tgtEl>
                                          <p:spTgt spid="723052"/>
                                        </p:tgtEl>
                                        <p:attrNameLst>
                                          <p:attrName>style.visibility</p:attrName>
                                        </p:attrNameLst>
                                      </p:cBhvr>
                                      <p:to>
                                        <p:strVal val="visible"/>
                                      </p:to>
                                    </p:set>
                                    <p:animEffect transition="in" filter="wipe(up)">
                                      <p:cBhvr>
                                        <p:cTn id="10" dur="1000"/>
                                        <p:tgtEl>
                                          <p:spTgt spid="723052"/>
                                        </p:tgtEl>
                                      </p:cBhvr>
                                    </p:animEffect>
                                  </p:childTnLst>
                                </p:cTn>
                              </p:par>
                            </p:childTnLst>
                          </p:cTn>
                        </p:par>
                        <p:par>
                          <p:cTn id="11" fill="hold" nodeType="afterGroup">
                            <p:stCondLst>
                              <p:cond delay="4000"/>
                            </p:stCondLst>
                            <p:childTnLst>
                              <p:par>
                                <p:cTn id="12" presetID="22" presetClass="entr" presetSubtype="8" fill="hold" nodeType="afterEffect">
                                  <p:stCondLst>
                                    <p:cond delay="0"/>
                                  </p:stCondLst>
                                  <p:childTnLst>
                                    <p:set>
                                      <p:cBhvr>
                                        <p:cTn id="13" dur="1" fill="hold">
                                          <p:stCondLst>
                                            <p:cond delay="0"/>
                                          </p:stCondLst>
                                        </p:cTn>
                                        <p:tgtEl>
                                          <p:spTgt spid="723053"/>
                                        </p:tgtEl>
                                        <p:attrNameLst>
                                          <p:attrName>style.visibility</p:attrName>
                                        </p:attrNameLst>
                                      </p:cBhvr>
                                      <p:to>
                                        <p:strVal val="visible"/>
                                      </p:to>
                                    </p:set>
                                    <p:animEffect transition="in" filter="wipe(left)">
                                      <p:cBhvr>
                                        <p:cTn id="14" dur="1000"/>
                                        <p:tgtEl>
                                          <p:spTgt spid="723053"/>
                                        </p:tgtEl>
                                      </p:cBhvr>
                                    </p:animEffect>
                                  </p:childTnLst>
                                </p:cTn>
                              </p:par>
                            </p:childTnLst>
                          </p:cTn>
                        </p:par>
                        <p:par>
                          <p:cTn id="15" fill="hold" nodeType="afterGroup">
                            <p:stCondLst>
                              <p:cond delay="5000"/>
                            </p:stCondLst>
                            <p:childTnLst>
                              <p:par>
                                <p:cTn id="16" presetID="22" presetClass="entr" presetSubtype="4" fill="hold" nodeType="afterEffect">
                                  <p:stCondLst>
                                    <p:cond delay="0"/>
                                  </p:stCondLst>
                                  <p:childTnLst>
                                    <p:set>
                                      <p:cBhvr>
                                        <p:cTn id="17" dur="1" fill="hold">
                                          <p:stCondLst>
                                            <p:cond delay="0"/>
                                          </p:stCondLst>
                                        </p:cTn>
                                        <p:tgtEl>
                                          <p:spTgt spid="723054"/>
                                        </p:tgtEl>
                                        <p:attrNameLst>
                                          <p:attrName>style.visibility</p:attrName>
                                        </p:attrNameLst>
                                      </p:cBhvr>
                                      <p:to>
                                        <p:strVal val="visible"/>
                                      </p:to>
                                    </p:set>
                                    <p:animEffect transition="in" filter="wipe(down)">
                                      <p:cBhvr>
                                        <p:cTn id="18" dur="1000"/>
                                        <p:tgtEl>
                                          <p:spTgt spid="723054"/>
                                        </p:tgtEl>
                                      </p:cBhvr>
                                    </p:animEffect>
                                  </p:childTnLst>
                                </p:cTn>
                              </p:par>
                            </p:childTnLst>
                          </p:cTn>
                        </p:par>
                        <p:par>
                          <p:cTn id="19" fill="hold" nodeType="afterGroup">
                            <p:stCondLst>
                              <p:cond delay="6000"/>
                            </p:stCondLst>
                            <p:childTnLst>
                              <p:par>
                                <p:cTn id="20" presetID="22" presetClass="entr" presetSubtype="1" fill="hold" nodeType="afterEffect">
                                  <p:stCondLst>
                                    <p:cond delay="0"/>
                                  </p:stCondLst>
                                  <p:childTnLst>
                                    <p:set>
                                      <p:cBhvr>
                                        <p:cTn id="21" dur="1" fill="hold">
                                          <p:stCondLst>
                                            <p:cond delay="0"/>
                                          </p:stCondLst>
                                        </p:cTn>
                                        <p:tgtEl>
                                          <p:spTgt spid="723055"/>
                                        </p:tgtEl>
                                        <p:attrNameLst>
                                          <p:attrName>style.visibility</p:attrName>
                                        </p:attrNameLst>
                                      </p:cBhvr>
                                      <p:to>
                                        <p:strVal val="visible"/>
                                      </p:to>
                                    </p:set>
                                    <p:animEffect transition="in" filter="wipe(up)">
                                      <p:cBhvr>
                                        <p:cTn id="22" dur="1000"/>
                                        <p:tgtEl>
                                          <p:spTgt spid="723055"/>
                                        </p:tgtEl>
                                      </p:cBhvr>
                                    </p:animEffect>
                                  </p:childTnLst>
                                </p:cTn>
                              </p:par>
                            </p:childTnLst>
                          </p:cTn>
                        </p:par>
                        <p:par>
                          <p:cTn id="23" fill="hold" nodeType="afterGroup">
                            <p:stCondLst>
                              <p:cond delay="7000"/>
                            </p:stCondLst>
                            <p:childTnLst>
                              <p:par>
                                <p:cTn id="24" presetID="22" presetClass="entr" presetSubtype="8" fill="hold" nodeType="afterEffect">
                                  <p:stCondLst>
                                    <p:cond delay="0"/>
                                  </p:stCondLst>
                                  <p:childTnLst>
                                    <p:set>
                                      <p:cBhvr>
                                        <p:cTn id="25" dur="1" fill="hold">
                                          <p:stCondLst>
                                            <p:cond delay="0"/>
                                          </p:stCondLst>
                                        </p:cTn>
                                        <p:tgtEl>
                                          <p:spTgt spid="723056"/>
                                        </p:tgtEl>
                                        <p:attrNameLst>
                                          <p:attrName>style.visibility</p:attrName>
                                        </p:attrNameLst>
                                      </p:cBhvr>
                                      <p:to>
                                        <p:strVal val="visible"/>
                                      </p:to>
                                    </p:set>
                                    <p:animEffect transition="in" filter="wipe(left)">
                                      <p:cBhvr>
                                        <p:cTn id="26" dur="1000"/>
                                        <p:tgtEl>
                                          <p:spTgt spid="723056"/>
                                        </p:tgtEl>
                                      </p:cBhvr>
                                    </p:animEffect>
                                  </p:childTnLst>
                                </p:cTn>
                              </p:par>
                            </p:childTnLst>
                          </p:cTn>
                        </p:par>
                        <p:par>
                          <p:cTn id="27" fill="hold" nodeType="afterGroup">
                            <p:stCondLst>
                              <p:cond delay="8000"/>
                            </p:stCondLst>
                            <p:childTnLst>
                              <p:par>
                                <p:cTn id="28" presetID="22" presetClass="entr" presetSubtype="4" fill="hold" nodeType="afterEffect">
                                  <p:stCondLst>
                                    <p:cond delay="0"/>
                                  </p:stCondLst>
                                  <p:childTnLst>
                                    <p:set>
                                      <p:cBhvr>
                                        <p:cTn id="29" dur="1" fill="hold">
                                          <p:stCondLst>
                                            <p:cond delay="0"/>
                                          </p:stCondLst>
                                        </p:cTn>
                                        <p:tgtEl>
                                          <p:spTgt spid="723057"/>
                                        </p:tgtEl>
                                        <p:attrNameLst>
                                          <p:attrName>style.visibility</p:attrName>
                                        </p:attrNameLst>
                                      </p:cBhvr>
                                      <p:to>
                                        <p:strVal val="visible"/>
                                      </p:to>
                                    </p:set>
                                    <p:animEffect transition="in" filter="wipe(down)">
                                      <p:cBhvr>
                                        <p:cTn id="30" dur="1000"/>
                                        <p:tgtEl>
                                          <p:spTgt spid="723057"/>
                                        </p:tgtEl>
                                      </p:cBhvr>
                                    </p:animEffect>
                                  </p:childTnLst>
                                </p:cTn>
                              </p:par>
                            </p:childTnLst>
                          </p:cTn>
                        </p:par>
                        <p:par>
                          <p:cTn id="31" fill="hold" nodeType="afterGroup">
                            <p:stCondLst>
                              <p:cond delay="9000"/>
                            </p:stCondLst>
                            <p:childTnLst>
                              <p:par>
                                <p:cTn id="32" presetID="22" presetClass="entr" presetSubtype="1" fill="hold" nodeType="afterEffect">
                                  <p:stCondLst>
                                    <p:cond delay="0"/>
                                  </p:stCondLst>
                                  <p:childTnLst>
                                    <p:set>
                                      <p:cBhvr>
                                        <p:cTn id="33" dur="1" fill="hold">
                                          <p:stCondLst>
                                            <p:cond delay="0"/>
                                          </p:stCondLst>
                                        </p:cTn>
                                        <p:tgtEl>
                                          <p:spTgt spid="723058"/>
                                        </p:tgtEl>
                                        <p:attrNameLst>
                                          <p:attrName>style.visibility</p:attrName>
                                        </p:attrNameLst>
                                      </p:cBhvr>
                                      <p:to>
                                        <p:strVal val="visible"/>
                                      </p:to>
                                    </p:set>
                                    <p:animEffect transition="in" filter="wipe(up)">
                                      <p:cBhvr>
                                        <p:cTn id="34" dur="1000"/>
                                        <p:tgtEl>
                                          <p:spTgt spid="723058"/>
                                        </p:tgtEl>
                                      </p:cBhvr>
                                    </p:animEffect>
                                  </p:childTnLst>
                                </p:cTn>
                              </p:par>
                            </p:childTnLst>
                          </p:cTn>
                        </p:par>
                        <p:par>
                          <p:cTn id="35" fill="hold" nodeType="afterGroup">
                            <p:stCondLst>
                              <p:cond delay="10000"/>
                            </p:stCondLst>
                            <p:childTnLst>
                              <p:par>
                                <p:cTn id="36" presetID="22" presetClass="entr" presetSubtype="8" fill="hold" nodeType="afterEffect">
                                  <p:stCondLst>
                                    <p:cond delay="0"/>
                                  </p:stCondLst>
                                  <p:childTnLst>
                                    <p:set>
                                      <p:cBhvr>
                                        <p:cTn id="37" dur="1" fill="hold">
                                          <p:stCondLst>
                                            <p:cond delay="0"/>
                                          </p:stCondLst>
                                        </p:cTn>
                                        <p:tgtEl>
                                          <p:spTgt spid="723059"/>
                                        </p:tgtEl>
                                        <p:attrNameLst>
                                          <p:attrName>style.visibility</p:attrName>
                                        </p:attrNameLst>
                                      </p:cBhvr>
                                      <p:to>
                                        <p:strVal val="visible"/>
                                      </p:to>
                                    </p:set>
                                    <p:animEffect transition="in" filter="wipe(left)">
                                      <p:cBhvr>
                                        <p:cTn id="38" dur="1000"/>
                                        <p:tgtEl>
                                          <p:spTgt spid="723059"/>
                                        </p:tgtEl>
                                      </p:cBhvr>
                                    </p:animEffect>
                                  </p:childTnLst>
                                </p:cTn>
                              </p:par>
                            </p:childTnLst>
                          </p:cTn>
                        </p:par>
                        <p:par>
                          <p:cTn id="39" fill="hold" nodeType="afterGroup">
                            <p:stCondLst>
                              <p:cond delay="11000"/>
                            </p:stCondLst>
                            <p:childTnLst>
                              <p:par>
                                <p:cTn id="40" presetID="22" presetClass="entr" presetSubtype="4" fill="hold" nodeType="afterEffect">
                                  <p:stCondLst>
                                    <p:cond delay="0"/>
                                  </p:stCondLst>
                                  <p:childTnLst>
                                    <p:set>
                                      <p:cBhvr>
                                        <p:cTn id="41" dur="1" fill="hold">
                                          <p:stCondLst>
                                            <p:cond delay="0"/>
                                          </p:stCondLst>
                                        </p:cTn>
                                        <p:tgtEl>
                                          <p:spTgt spid="723060"/>
                                        </p:tgtEl>
                                        <p:attrNameLst>
                                          <p:attrName>style.visibility</p:attrName>
                                        </p:attrNameLst>
                                      </p:cBhvr>
                                      <p:to>
                                        <p:strVal val="visible"/>
                                      </p:to>
                                    </p:set>
                                    <p:animEffect transition="in" filter="wipe(down)">
                                      <p:cBhvr>
                                        <p:cTn id="42" dur="1000"/>
                                        <p:tgtEl>
                                          <p:spTgt spid="723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05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Freeform 2"/>
          <p:cNvSpPr>
            <a:spLocks/>
          </p:cNvSpPr>
          <p:nvPr/>
        </p:nvSpPr>
        <p:spPr bwMode="auto">
          <a:xfrm>
            <a:off x="2586038" y="1239838"/>
            <a:ext cx="24923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4995" name="Freeform 3"/>
          <p:cNvSpPr>
            <a:spLocks/>
          </p:cNvSpPr>
          <p:nvPr/>
        </p:nvSpPr>
        <p:spPr bwMode="auto">
          <a:xfrm>
            <a:off x="5330825" y="1239838"/>
            <a:ext cx="169863"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4996" name="Line 4"/>
          <p:cNvSpPr>
            <a:spLocks noChangeShapeType="1"/>
          </p:cNvSpPr>
          <p:nvPr/>
        </p:nvSpPr>
        <p:spPr bwMode="auto">
          <a:xfrm rot="-5400000">
            <a:off x="8356601" y="150495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4997" name="Line 5"/>
          <p:cNvSpPr>
            <a:spLocks noChangeShapeType="1"/>
          </p:cNvSpPr>
          <p:nvPr/>
        </p:nvSpPr>
        <p:spPr bwMode="auto">
          <a:xfrm rot="-5400000">
            <a:off x="203201" y="150495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4998" name="Line 6"/>
          <p:cNvSpPr>
            <a:spLocks noChangeShapeType="1"/>
          </p:cNvSpPr>
          <p:nvPr/>
        </p:nvSpPr>
        <p:spPr bwMode="auto">
          <a:xfrm>
            <a:off x="233363" y="1773238"/>
            <a:ext cx="2587625"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4999" name="Text Box 7"/>
          <p:cNvSpPr txBox="1">
            <a:spLocks noChangeArrowheads="1"/>
          </p:cNvSpPr>
          <p:nvPr/>
        </p:nvSpPr>
        <p:spPr bwMode="auto">
          <a:xfrm>
            <a:off x="488950"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5000" name="Text Box 8"/>
          <p:cNvSpPr txBox="1">
            <a:spLocks noChangeArrowheads="1"/>
          </p:cNvSpPr>
          <p:nvPr/>
        </p:nvSpPr>
        <p:spPr bwMode="auto">
          <a:xfrm>
            <a:off x="4781550"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5</a:t>
            </a:r>
            <a:endParaRPr kumimoji="1" lang="en-US" altLang="zh-CN" b="0">
              <a:effectLst>
                <a:outerShdw blurRad="38100" dist="38100" dir="2700000" algn="tl">
                  <a:srgbClr val="000000"/>
                </a:outerShdw>
              </a:effectLst>
              <a:ea typeface="黑体" charset="0"/>
              <a:cs typeface="黑体" charset="0"/>
            </a:endParaRPr>
          </a:p>
        </p:txBody>
      </p:sp>
      <p:sp>
        <p:nvSpPr>
          <p:cNvPr id="725001" name="Text Box 9"/>
          <p:cNvSpPr txBox="1">
            <a:spLocks noChangeArrowheads="1"/>
          </p:cNvSpPr>
          <p:nvPr/>
        </p:nvSpPr>
        <p:spPr bwMode="auto">
          <a:xfrm>
            <a:off x="3514725"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4</a:t>
            </a:r>
            <a:endParaRPr kumimoji="1" lang="en-US" altLang="zh-CN" b="0">
              <a:effectLst>
                <a:outerShdw blurRad="38100" dist="38100" dir="2700000" algn="tl">
                  <a:srgbClr val="000000"/>
                </a:outerShdw>
              </a:effectLst>
              <a:ea typeface="黑体" charset="0"/>
              <a:cs typeface="黑体" charset="0"/>
            </a:endParaRPr>
          </a:p>
        </p:txBody>
      </p:sp>
      <p:sp>
        <p:nvSpPr>
          <p:cNvPr id="725002" name="Text Box 10"/>
          <p:cNvSpPr txBox="1">
            <a:spLocks noChangeArrowheads="1"/>
          </p:cNvSpPr>
          <p:nvPr/>
        </p:nvSpPr>
        <p:spPr bwMode="auto">
          <a:xfrm>
            <a:off x="2036763" y="1258888"/>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3</a:t>
            </a:r>
            <a:endParaRPr kumimoji="1" lang="en-US" altLang="zh-CN" b="0">
              <a:effectLst>
                <a:outerShdw blurRad="38100" dist="38100" dir="2700000" algn="tl">
                  <a:srgbClr val="000000"/>
                </a:outerShdw>
              </a:effectLst>
              <a:ea typeface="黑体" charset="0"/>
              <a:cs typeface="黑体" charset="0"/>
            </a:endParaRPr>
          </a:p>
        </p:txBody>
      </p:sp>
      <p:sp>
        <p:nvSpPr>
          <p:cNvPr id="725003" name="Line 11"/>
          <p:cNvSpPr>
            <a:spLocks noChangeShapeType="1"/>
          </p:cNvSpPr>
          <p:nvPr/>
        </p:nvSpPr>
        <p:spPr bwMode="auto">
          <a:xfrm>
            <a:off x="6037263" y="1773238"/>
            <a:ext cx="290195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04" name="Text Box 12"/>
          <p:cNvSpPr txBox="1">
            <a:spLocks noChangeArrowheads="1"/>
          </p:cNvSpPr>
          <p:nvPr/>
        </p:nvSpPr>
        <p:spPr bwMode="auto">
          <a:xfrm>
            <a:off x="6259513" y="1258888"/>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6</a:t>
            </a:r>
            <a:endParaRPr kumimoji="1" lang="en-US" altLang="zh-CN" b="0">
              <a:effectLst>
                <a:outerShdw blurRad="38100" dist="38100" dir="2700000" algn="tl">
                  <a:srgbClr val="000000"/>
                </a:outerShdw>
              </a:effectLst>
              <a:ea typeface="黑体" charset="0"/>
              <a:cs typeface="黑体" charset="0"/>
            </a:endParaRPr>
          </a:p>
        </p:txBody>
      </p:sp>
      <p:sp>
        <p:nvSpPr>
          <p:cNvPr id="725005" name="Text Box 13"/>
          <p:cNvSpPr txBox="1">
            <a:spLocks noChangeArrowheads="1"/>
          </p:cNvSpPr>
          <p:nvPr/>
        </p:nvSpPr>
        <p:spPr bwMode="auto">
          <a:xfrm>
            <a:off x="76200" y="182563"/>
            <a:ext cx="9540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5006" name="Text Box 14"/>
          <p:cNvSpPr txBox="1">
            <a:spLocks noChangeArrowheads="1"/>
          </p:cNvSpPr>
          <p:nvPr/>
        </p:nvSpPr>
        <p:spPr bwMode="auto">
          <a:xfrm>
            <a:off x="8154988" y="157163"/>
            <a:ext cx="9540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5007" name="Line 15"/>
          <p:cNvSpPr>
            <a:spLocks noChangeShapeType="1"/>
          </p:cNvSpPr>
          <p:nvPr/>
        </p:nvSpPr>
        <p:spPr bwMode="auto">
          <a:xfrm>
            <a:off x="3292475" y="1773238"/>
            <a:ext cx="22733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08" name="Freeform 16"/>
          <p:cNvSpPr>
            <a:spLocks/>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09" name="Freeform 17"/>
          <p:cNvSpPr>
            <a:spLocks/>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10" name="Text Box 18"/>
          <p:cNvSpPr txBox="1">
            <a:spLocks noChangeArrowheads="1"/>
          </p:cNvSpPr>
          <p:nvPr/>
        </p:nvSpPr>
        <p:spPr bwMode="auto">
          <a:xfrm>
            <a:off x="2555875" y="679450"/>
            <a:ext cx="11826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b="0">
                <a:effectLst>
                  <a:outerShdw blurRad="38100" dist="38100" dir="2700000" algn="tl">
                    <a:srgbClr val="000000"/>
                  </a:outerShdw>
                </a:effectLst>
                <a:ea typeface="黑体" charset="-122"/>
              </a:rPr>
              <a:t>路由器</a:t>
            </a:r>
            <a:r>
              <a:rPr kumimoji="1" lang="en-US" altLang="zh-CN" sz="1800" b="0">
                <a:effectLst>
                  <a:outerShdw blurRad="38100" dist="38100" dir="2700000" algn="tl">
                    <a:srgbClr val="000000"/>
                  </a:outerShdw>
                </a:effectLst>
                <a:ea typeface="黑体" charset="-122"/>
              </a:rPr>
              <a:t> R</a:t>
            </a:r>
            <a:r>
              <a:rPr kumimoji="1" lang="en-US" altLang="zh-CN" sz="1800" b="0" baseline="-25000">
                <a:effectLst>
                  <a:outerShdw blurRad="38100" dist="38100" dir="2700000" algn="tl">
                    <a:srgbClr val="000000"/>
                  </a:outerShdw>
                </a:effectLst>
                <a:ea typeface="黑体" charset="-122"/>
              </a:rPr>
              <a:t>1</a:t>
            </a:r>
          </a:p>
        </p:txBody>
      </p:sp>
      <p:pic>
        <p:nvPicPr>
          <p:cNvPr id="725011"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496888"/>
            <a:ext cx="85566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5012" name="Pictur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985838"/>
            <a:ext cx="771525"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25013" name="Pictur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925" y="477838"/>
            <a:ext cx="854075"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5014"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963613"/>
            <a:ext cx="769937"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25015"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5016" name="Text Box 24"/>
          <p:cNvSpPr txBox="1">
            <a:spLocks noChangeArrowheads="1"/>
          </p:cNvSpPr>
          <p:nvPr/>
        </p:nvSpPr>
        <p:spPr bwMode="auto">
          <a:xfrm>
            <a:off x="1403350" y="554038"/>
            <a:ext cx="1098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硬件地址</a:t>
            </a:r>
          </a:p>
        </p:txBody>
      </p:sp>
      <p:sp>
        <p:nvSpPr>
          <p:cNvPr id="725017" name="Text Box 25"/>
          <p:cNvSpPr txBox="1">
            <a:spLocks noChangeArrowheads="1"/>
          </p:cNvSpPr>
          <p:nvPr/>
        </p:nvSpPr>
        <p:spPr bwMode="auto">
          <a:xfrm>
            <a:off x="5237163" y="685800"/>
            <a:ext cx="11826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b="0">
                <a:effectLst>
                  <a:outerShdw blurRad="38100" dist="38100" dir="2700000" algn="tl">
                    <a:srgbClr val="000000"/>
                  </a:outerShdw>
                </a:effectLst>
                <a:ea typeface="黑体" charset="-122"/>
              </a:rPr>
              <a:t>路由器</a:t>
            </a:r>
            <a:r>
              <a:rPr kumimoji="1" lang="en-US" altLang="zh-CN" sz="1800" b="0">
                <a:effectLst>
                  <a:outerShdw blurRad="38100" dist="38100" dir="2700000" algn="tl">
                    <a:srgbClr val="000000"/>
                  </a:outerShdw>
                </a:effectLst>
                <a:ea typeface="黑体" charset="-122"/>
              </a:rPr>
              <a:t> R</a:t>
            </a:r>
            <a:r>
              <a:rPr kumimoji="1" lang="en-US" altLang="zh-CN" sz="1800" b="0" baseline="-25000">
                <a:effectLst>
                  <a:outerShdw blurRad="38100" dist="38100" dir="2700000" algn="tl">
                    <a:srgbClr val="000000"/>
                  </a:outerShdw>
                </a:effectLst>
                <a:ea typeface="黑体" charset="-122"/>
              </a:rPr>
              <a:t>2</a:t>
            </a:r>
          </a:p>
        </p:txBody>
      </p:sp>
      <p:sp>
        <p:nvSpPr>
          <p:cNvPr id="725018" name="Text Box 26"/>
          <p:cNvSpPr txBox="1">
            <a:spLocks noChangeArrowheads="1"/>
          </p:cNvSpPr>
          <p:nvPr/>
        </p:nvSpPr>
        <p:spPr bwMode="auto">
          <a:xfrm>
            <a:off x="8054975"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5019" name="Text Box 27"/>
          <p:cNvSpPr txBox="1">
            <a:spLocks noChangeArrowheads="1"/>
          </p:cNvSpPr>
          <p:nvPr/>
        </p:nvSpPr>
        <p:spPr bwMode="auto">
          <a:xfrm>
            <a:off x="280988" y="5603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5020" name="Text Box 28"/>
          <p:cNvSpPr txBox="1">
            <a:spLocks noChangeArrowheads="1"/>
          </p:cNvSpPr>
          <p:nvPr/>
        </p:nvSpPr>
        <p:spPr bwMode="auto">
          <a:xfrm>
            <a:off x="8364538" y="544513"/>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5021" name="Text Box 29"/>
          <p:cNvSpPr txBox="1">
            <a:spLocks noChangeArrowheads="1"/>
          </p:cNvSpPr>
          <p:nvPr/>
        </p:nvSpPr>
        <p:spPr bwMode="auto">
          <a:xfrm>
            <a:off x="1219200"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5022" name="Text Box 30"/>
          <p:cNvSpPr txBox="1">
            <a:spLocks noChangeArrowheads="1"/>
          </p:cNvSpPr>
          <p:nvPr/>
        </p:nvSpPr>
        <p:spPr bwMode="auto">
          <a:xfrm>
            <a:off x="4043363"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5023" name="Text Box 31"/>
          <p:cNvSpPr txBox="1">
            <a:spLocks noChangeArrowheads="1"/>
          </p:cNvSpPr>
          <p:nvPr/>
        </p:nvSpPr>
        <p:spPr bwMode="auto">
          <a:xfrm>
            <a:off x="7056438"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5024" name="Freeform 32"/>
          <p:cNvSpPr>
            <a:spLocks/>
          </p:cNvSpPr>
          <p:nvPr/>
        </p:nvSpPr>
        <p:spPr bwMode="auto">
          <a:xfrm>
            <a:off x="2362200" y="5160963"/>
            <a:ext cx="39528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25" name="Freeform 33"/>
          <p:cNvSpPr>
            <a:spLocks/>
          </p:cNvSpPr>
          <p:nvPr/>
        </p:nvSpPr>
        <p:spPr bwMode="auto">
          <a:xfrm>
            <a:off x="4951413" y="5159375"/>
            <a:ext cx="395287"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26" name="Line 34"/>
          <p:cNvSpPr>
            <a:spLocks noChangeShapeType="1"/>
          </p:cNvSpPr>
          <p:nvPr/>
        </p:nvSpPr>
        <p:spPr bwMode="auto">
          <a:xfrm rot="-5400000">
            <a:off x="8113713"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27" name="Line 35"/>
          <p:cNvSpPr>
            <a:spLocks noChangeShapeType="1"/>
          </p:cNvSpPr>
          <p:nvPr/>
        </p:nvSpPr>
        <p:spPr bwMode="auto">
          <a:xfrm rot="-5400000">
            <a:off x="192088"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28"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29"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30"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31"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25991" name="Group 40"/>
          <p:cNvGrpSpPr>
            <a:grpSpLocks/>
          </p:cNvGrpSpPr>
          <p:nvPr/>
        </p:nvGrpSpPr>
        <p:grpSpPr bwMode="auto">
          <a:xfrm>
            <a:off x="36513" y="2420938"/>
            <a:ext cx="9121775" cy="2438400"/>
            <a:chOff x="96" y="1056"/>
            <a:chExt cx="5472" cy="1536"/>
          </a:xfrm>
        </p:grpSpPr>
        <p:sp>
          <p:nvSpPr>
            <p:cNvPr id="126054" name="Oval 4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55" name="Oval 4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56" name="Oval 4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57" name="Oval 4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58" name="Oval 4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59" name="Oval 4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60" name="Oval 4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6061" name="Oval 48"/>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sp>
        <p:nvSpPr>
          <p:cNvPr id="725041" name="Line 49"/>
          <p:cNvSpPr>
            <a:spLocks noChangeShapeType="1"/>
          </p:cNvSpPr>
          <p:nvPr/>
        </p:nvSpPr>
        <p:spPr bwMode="auto">
          <a:xfrm>
            <a:off x="152400" y="5440363"/>
            <a:ext cx="2590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25993" name="Group 50"/>
          <p:cNvGrpSpPr>
            <a:grpSpLocks/>
          </p:cNvGrpSpPr>
          <p:nvPr/>
        </p:nvGrpSpPr>
        <p:grpSpPr bwMode="auto">
          <a:xfrm>
            <a:off x="228600" y="2420938"/>
            <a:ext cx="685800" cy="1447800"/>
            <a:chOff x="672" y="528"/>
            <a:chExt cx="432" cy="912"/>
          </a:xfrm>
        </p:grpSpPr>
        <p:sp>
          <p:nvSpPr>
            <p:cNvPr id="725043"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44"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45"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5046" name="Text Box 54"/>
          <p:cNvSpPr txBox="1">
            <a:spLocks noChangeArrowheads="1"/>
          </p:cNvSpPr>
          <p:nvPr/>
        </p:nvSpPr>
        <p:spPr bwMode="auto">
          <a:xfrm>
            <a:off x="265113" y="34305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5047" name="Text Box 55"/>
          <p:cNvSpPr txBox="1">
            <a:spLocks noChangeArrowheads="1"/>
          </p:cNvSpPr>
          <p:nvPr/>
        </p:nvSpPr>
        <p:spPr bwMode="auto">
          <a:xfrm>
            <a:off x="215900" y="48498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5048" name="Text Box 56"/>
          <p:cNvSpPr txBox="1">
            <a:spLocks noChangeArrowheads="1"/>
          </p:cNvSpPr>
          <p:nvPr/>
        </p:nvSpPr>
        <p:spPr bwMode="auto">
          <a:xfrm>
            <a:off x="4824413" y="4811713"/>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5049" name="Text Box 57"/>
          <p:cNvSpPr txBox="1">
            <a:spLocks noChangeArrowheads="1"/>
          </p:cNvSpPr>
          <p:nvPr/>
        </p:nvSpPr>
        <p:spPr bwMode="auto">
          <a:xfrm>
            <a:off x="33274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5050" name="Text Box 58"/>
          <p:cNvSpPr txBox="1">
            <a:spLocks noChangeArrowheads="1"/>
          </p:cNvSpPr>
          <p:nvPr/>
        </p:nvSpPr>
        <p:spPr bwMode="auto">
          <a:xfrm>
            <a:off x="21336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5051" name="Line 59"/>
          <p:cNvSpPr>
            <a:spLocks noChangeShapeType="1"/>
          </p:cNvSpPr>
          <p:nvPr/>
        </p:nvSpPr>
        <p:spPr bwMode="auto">
          <a:xfrm>
            <a:off x="838200" y="3611563"/>
            <a:ext cx="19050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52" name="Line 60"/>
          <p:cNvSpPr>
            <a:spLocks noChangeShapeType="1"/>
          </p:cNvSpPr>
          <p:nvPr/>
        </p:nvSpPr>
        <p:spPr bwMode="auto">
          <a:xfrm>
            <a:off x="5943600" y="5440363"/>
            <a:ext cx="2971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53" name="Text Box 61"/>
          <p:cNvSpPr txBox="1">
            <a:spLocks noChangeArrowheads="1"/>
          </p:cNvSpPr>
          <p:nvPr/>
        </p:nvSpPr>
        <p:spPr bwMode="auto">
          <a:xfrm>
            <a:off x="6007100" y="47990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5054" name="Text Box 62"/>
          <p:cNvSpPr txBox="1">
            <a:spLocks noChangeArrowheads="1"/>
          </p:cNvSpPr>
          <p:nvPr/>
        </p:nvSpPr>
        <p:spPr bwMode="auto">
          <a:xfrm>
            <a:off x="8128000" y="4814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5055" name="Text Box 63"/>
          <p:cNvSpPr txBox="1">
            <a:spLocks noChangeArrowheads="1"/>
          </p:cNvSpPr>
          <p:nvPr/>
        </p:nvSpPr>
        <p:spPr bwMode="auto">
          <a:xfrm>
            <a:off x="6007100" y="37099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5056" name="Text Box 64"/>
          <p:cNvSpPr txBox="1">
            <a:spLocks noChangeArrowheads="1"/>
          </p:cNvSpPr>
          <p:nvPr/>
        </p:nvSpPr>
        <p:spPr bwMode="auto">
          <a:xfrm>
            <a:off x="107950" y="20605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5057" name="Text Box 65"/>
          <p:cNvSpPr txBox="1">
            <a:spLocks noChangeArrowheads="1"/>
          </p:cNvSpPr>
          <p:nvPr/>
        </p:nvSpPr>
        <p:spPr bwMode="auto">
          <a:xfrm>
            <a:off x="8032750" y="20351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5058"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59" name="Text Box 67"/>
          <p:cNvSpPr txBox="1">
            <a:spLocks noChangeArrowheads="1"/>
          </p:cNvSpPr>
          <p:nvPr/>
        </p:nvSpPr>
        <p:spPr bwMode="auto">
          <a:xfrm>
            <a:off x="2616200" y="2887663"/>
            <a:ext cx="11826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5060"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solidFill>
                  <a:srgbClr val="333399"/>
                </a:solidFill>
                <a:ea typeface="黑体" charset="0"/>
                <a:cs typeface="黑体" charset="0"/>
              </a:rPr>
              <a:t>IP </a:t>
            </a:r>
            <a:r>
              <a:rPr kumimoji="1" lang="zh-CN" altLang="en-US" sz="2400" b="0">
                <a:solidFill>
                  <a:srgbClr val="333399"/>
                </a:solidFill>
                <a:ea typeface="黑体" charset="0"/>
                <a:cs typeface="黑体" charset="0"/>
              </a:rPr>
              <a:t>层上的互联网</a:t>
            </a:r>
          </a:p>
        </p:txBody>
      </p:sp>
      <p:sp>
        <p:nvSpPr>
          <p:cNvPr id="725061" name="Text Box 69"/>
          <p:cNvSpPr txBox="1">
            <a:spLocks noChangeArrowheads="1"/>
          </p:cNvSpPr>
          <p:nvPr/>
        </p:nvSpPr>
        <p:spPr bwMode="auto">
          <a:xfrm>
            <a:off x="990600" y="594836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grpSp>
        <p:nvGrpSpPr>
          <p:cNvPr id="126010" name="Group 70"/>
          <p:cNvGrpSpPr>
            <a:grpSpLocks/>
          </p:cNvGrpSpPr>
          <p:nvPr/>
        </p:nvGrpSpPr>
        <p:grpSpPr bwMode="auto">
          <a:xfrm>
            <a:off x="8153400" y="2420938"/>
            <a:ext cx="685800" cy="1447800"/>
            <a:chOff x="672" y="528"/>
            <a:chExt cx="432" cy="912"/>
          </a:xfrm>
        </p:grpSpPr>
        <p:sp>
          <p:nvSpPr>
            <p:cNvPr id="725063"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64"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65"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5066" name="Text Box 74"/>
          <p:cNvSpPr txBox="1">
            <a:spLocks noChangeArrowheads="1"/>
          </p:cNvSpPr>
          <p:nvPr/>
        </p:nvSpPr>
        <p:spPr bwMode="auto">
          <a:xfrm>
            <a:off x="8202613" y="3435350"/>
            <a:ext cx="4841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5067" name="Text Box 75"/>
          <p:cNvSpPr txBox="1">
            <a:spLocks noChangeArrowheads="1"/>
          </p:cNvSpPr>
          <p:nvPr/>
        </p:nvSpPr>
        <p:spPr bwMode="auto">
          <a:xfrm>
            <a:off x="332105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5068" name="Text Box 76"/>
          <p:cNvSpPr txBox="1">
            <a:spLocks noChangeArrowheads="1"/>
          </p:cNvSpPr>
          <p:nvPr/>
        </p:nvSpPr>
        <p:spPr bwMode="auto">
          <a:xfrm>
            <a:off x="2286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5069" name="Line 77"/>
          <p:cNvSpPr>
            <a:spLocks noChangeShapeType="1"/>
          </p:cNvSpPr>
          <p:nvPr/>
        </p:nvSpPr>
        <p:spPr bwMode="auto">
          <a:xfrm>
            <a:off x="3276600" y="3611563"/>
            <a:ext cx="20574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70"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71" name="Line 79"/>
          <p:cNvSpPr>
            <a:spLocks noChangeShapeType="1"/>
          </p:cNvSpPr>
          <p:nvPr/>
        </p:nvSpPr>
        <p:spPr bwMode="auto">
          <a:xfrm>
            <a:off x="5943600" y="3611563"/>
            <a:ext cx="22098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72" name="Text Box 80"/>
          <p:cNvSpPr txBox="1">
            <a:spLocks noChangeArrowheads="1"/>
          </p:cNvSpPr>
          <p:nvPr/>
        </p:nvSpPr>
        <p:spPr bwMode="auto">
          <a:xfrm>
            <a:off x="4953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5073" name="Line 81"/>
          <p:cNvSpPr>
            <a:spLocks noChangeShapeType="1"/>
          </p:cNvSpPr>
          <p:nvPr/>
        </p:nvSpPr>
        <p:spPr bwMode="auto">
          <a:xfrm>
            <a:off x="3352800" y="5440363"/>
            <a:ext cx="19050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74" name="Freeform 82"/>
          <p:cNvSpPr>
            <a:spLocks/>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75" name="Freeform 83"/>
          <p:cNvSpPr>
            <a:spLocks/>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5076" name="Text Box 84"/>
          <p:cNvSpPr txBox="1">
            <a:spLocks noChangeArrowheads="1"/>
          </p:cNvSpPr>
          <p:nvPr/>
        </p:nvSpPr>
        <p:spPr bwMode="auto">
          <a:xfrm>
            <a:off x="5218113" y="2862263"/>
            <a:ext cx="11826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grpSp>
        <p:nvGrpSpPr>
          <p:cNvPr id="126022" name="Group 85"/>
          <p:cNvGrpSpPr>
            <a:grpSpLocks/>
          </p:cNvGrpSpPr>
          <p:nvPr/>
        </p:nvGrpSpPr>
        <p:grpSpPr bwMode="auto">
          <a:xfrm>
            <a:off x="1143000" y="3154363"/>
            <a:ext cx="1447800" cy="381000"/>
            <a:chOff x="1632" y="2688"/>
            <a:chExt cx="912" cy="240"/>
          </a:xfrm>
        </p:grpSpPr>
        <p:sp>
          <p:nvSpPr>
            <p:cNvPr id="725078"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  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5079"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6023" name="Group 88"/>
          <p:cNvGrpSpPr>
            <a:grpSpLocks/>
          </p:cNvGrpSpPr>
          <p:nvPr/>
        </p:nvGrpSpPr>
        <p:grpSpPr bwMode="auto">
          <a:xfrm>
            <a:off x="3733800" y="3154363"/>
            <a:ext cx="1447800" cy="381000"/>
            <a:chOff x="1632" y="2688"/>
            <a:chExt cx="912" cy="240"/>
          </a:xfrm>
        </p:grpSpPr>
        <p:sp>
          <p:nvSpPr>
            <p:cNvPr id="725081"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5082"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6024" name="Group 91"/>
          <p:cNvGrpSpPr>
            <a:grpSpLocks/>
          </p:cNvGrpSpPr>
          <p:nvPr/>
        </p:nvGrpSpPr>
        <p:grpSpPr bwMode="auto">
          <a:xfrm>
            <a:off x="6477000" y="3154363"/>
            <a:ext cx="1447800" cy="381000"/>
            <a:chOff x="1632" y="2688"/>
            <a:chExt cx="912" cy="240"/>
          </a:xfrm>
        </p:grpSpPr>
        <p:sp>
          <p:nvSpPr>
            <p:cNvPr id="725084"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5085"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6025" name="Group 94"/>
          <p:cNvGrpSpPr>
            <a:grpSpLocks/>
          </p:cNvGrpSpPr>
          <p:nvPr/>
        </p:nvGrpSpPr>
        <p:grpSpPr bwMode="auto">
          <a:xfrm>
            <a:off x="609600" y="5592763"/>
            <a:ext cx="1981200" cy="381000"/>
            <a:chOff x="480" y="3120"/>
            <a:chExt cx="1248" cy="240"/>
          </a:xfrm>
        </p:grpSpPr>
        <p:sp>
          <p:nvSpPr>
            <p:cNvPr id="725087"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3</a:t>
              </a:r>
            </a:p>
          </p:txBody>
        </p:sp>
        <p:sp>
          <p:nvSpPr>
            <p:cNvPr id="725088"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6026" name="Group 97"/>
          <p:cNvGrpSpPr>
            <a:grpSpLocks/>
          </p:cNvGrpSpPr>
          <p:nvPr/>
        </p:nvGrpSpPr>
        <p:grpSpPr bwMode="auto">
          <a:xfrm>
            <a:off x="3505200" y="5592763"/>
            <a:ext cx="1981200" cy="381000"/>
            <a:chOff x="480" y="3120"/>
            <a:chExt cx="1248" cy="240"/>
          </a:xfrm>
        </p:grpSpPr>
        <p:sp>
          <p:nvSpPr>
            <p:cNvPr id="725090"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4</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5</a:t>
              </a:r>
            </a:p>
          </p:txBody>
        </p:sp>
        <p:sp>
          <p:nvSpPr>
            <p:cNvPr id="725091"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6027" name="Group 100"/>
          <p:cNvGrpSpPr>
            <a:grpSpLocks/>
          </p:cNvGrpSpPr>
          <p:nvPr/>
        </p:nvGrpSpPr>
        <p:grpSpPr bwMode="auto">
          <a:xfrm>
            <a:off x="6400800" y="5592763"/>
            <a:ext cx="1981200" cy="381000"/>
            <a:chOff x="480" y="3120"/>
            <a:chExt cx="1248" cy="240"/>
          </a:xfrm>
        </p:grpSpPr>
        <p:sp>
          <p:nvSpPr>
            <p:cNvPr id="725093"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6</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2</a:t>
              </a:r>
            </a:p>
          </p:txBody>
        </p:sp>
        <p:sp>
          <p:nvSpPr>
            <p:cNvPr id="725094"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5095" name="Text Box 103"/>
          <p:cNvSpPr txBox="1">
            <a:spLocks noChangeArrowheads="1"/>
          </p:cNvSpPr>
          <p:nvPr/>
        </p:nvSpPr>
        <p:spPr bwMode="auto">
          <a:xfrm>
            <a:off x="6858000"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5096" name="Text Box 104"/>
          <p:cNvSpPr txBox="1">
            <a:spLocks noChangeArrowheads="1"/>
          </p:cNvSpPr>
          <p:nvPr/>
        </p:nvSpPr>
        <p:spPr bwMode="auto">
          <a:xfrm>
            <a:off x="3976688"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5097"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5098" name="Text Box 106"/>
          <p:cNvSpPr txBox="1">
            <a:spLocks noChangeArrowheads="1"/>
          </p:cNvSpPr>
          <p:nvPr/>
        </p:nvSpPr>
        <p:spPr bwMode="auto">
          <a:xfrm>
            <a:off x="2095500" y="2316163"/>
            <a:ext cx="1149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IP </a:t>
            </a:r>
            <a:r>
              <a:rPr kumimoji="1" lang="zh-CN" altLang="en-US" b="0">
                <a:effectLst>
                  <a:outerShdw blurRad="38100" dist="38100" dir="2700000" algn="tl">
                    <a:srgbClr val="000000"/>
                  </a:outerShdw>
                </a:effectLst>
                <a:ea typeface="黑体" charset="0"/>
                <a:cs typeface="黑体" charset="0"/>
              </a:rPr>
              <a:t>数据报</a:t>
            </a:r>
          </a:p>
        </p:txBody>
      </p:sp>
      <p:sp>
        <p:nvSpPr>
          <p:cNvPr id="725099" name="Text Box 107"/>
          <p:cNvSpPr txBox="1">
            <a:spLocks noChangeArrowheads="1"/>
          </p:cNvSpPr>
          <p:nvPr/>
        </p:nvSpPr>
        <p:spPr bwMode="auto">
          <a:xfrm>
            <a:off x="1116013" y="44450"/>
            <a:ext cx="6719887" cy="598488"/>
          </a:xfrm>
          <a:prstGeom prst="rect">
            <a:avLst/>
          </a:prstGeom>
          <a:solidFill>
            <a:srgbClr val="FFFF99"/>
          </a:solidFill>
          <a:ln w="1905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3200" b="0">
                <a:solidFill>
                  <a:srgbClr val="333399"/>
                </a:solidFill>
                <a:latin typeface="Tahoma" charset="0"/>
                <a:ea typeface="黑体" charset="0"/>
                <a:cs typeface="黑体" charset="0"/>
              </a:rPr>
              <a:t>从虚拟的</a:t>
            </a:r>
            <a:r>
              <a:rPr lang="en-US" altLang="zh-CN" sz="3200" b="0">
                <a:solidFill>
                  <a:srgbClr val="333399"/>
                </a:solidFill>
                <a:ea typeface="黑体" charset="0"/>
                <a:cs typeface="黑体" charset="0"/>
              </a:rPr>
              <a:t> IP</a:t>
            </a:r>
            <a:r>
              <a:rPr lang="en-US" altLang="zh-CN" sz="3200" b="0">
                <a:solidFill>
                  <a:srgbClr val="333399"/>
                </a:solidFill>
                <a:latin typeface="Tahoma" charset="0"/>
                <a:ea typeface="黑体" charset="0"/>
                <a:cs typeface="黑体" charset="0"/>
              </a:rPr>
              <a:t> </a:t>
            </a:r>
            <a:r>
              <a:rPr lang="zh-CN" altLang="en-US" sz="3200" b="0">
                <a:solidFill>
                  <a:srgbClr val="333399"/>
                </a:solidFill>
                <a:latin typeface="Tahoma" charset="0"/>
                <a:ea typeface="黑体" charset="0"/>
                <a:cs typeface="黑体" charset="0"/>
              </a:rPr>
              <a:t>层上看</a:t>
            </a:r>
            <a:r>
              <a:rPr lang="en-US" altLang="zh-CN" sz="3200" b="0">
                <a:solidFill>
                  <a:srgbClr val="333399"/>
                </a:solidFill>
                <a:ea typeface="黑体" charset="0"/>
                <a:cs typeface="黑体" charset="0"/>
              </a:rPr>
              <a:t> IP </a:t>
            </a:r>
            <a:r>
              <a:rPr lang="zh-CN" altLang="en-US" sz="3200" b="0">
                <a:solidFill>
                  <a:srgbClr val="333399"/>
                </a:solidFill>
                <a:latin typeface="Tahoma" charset="0"/>
                <a:ea typeface="黑体" charset="0"/>
                <a:cs typeface="黑体" charset="0"/>
              </a:rPr>
              <a:t>数据报的流动</a:t>
            </a:r>
          </a:p>
        </p:txBody>
      </p:sp>
      <p:sp>
        <p:nvSpPr>
          <p:cNvPr id="725100" name="Line 108"/>
          <p:cNvSpPr>
            <a:spLocks noChangeShapeType="1"/>
          </p:cNvSpPr>
          <p:nvPr/>
        </p:nvSpPr>
        <p:spPr bwMode="auto">
          <a:xfrm>
            <a:off x="611188" y="3500438"/>
            <a:ext cx="2376487"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5101" name="Line 109"/>
          <p:cNvSpPr>
            <a:spLocks noChangeShapeType="1"/>
          </p:cNvSpPr>
          <p:nvPr/>
        </p:nvSpPr>
        <p:spPr bwMode="auto">
          <a:xfrm>
            <a:off x="3203575" y="3500438"/>
            <a:ext cx="2376488"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5102" name="Line 110"/>
          <p:cNvSpPr>
            <a:spLocks noChangeShapeType="1"/>
          </p:cNvSpPr>
          <p:nvPr/>
        </p:nvSpPr>
        <p:spPr bwMode="auto">
          <a:xfrm>
            <a:off x="5940425" y="3500438"/>
            <a:ext cx="2376488"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Tree>
    <p:extLst>
      <p:ext uri="{BB962C8B-B14F-4D97-AF65-F5344CB8AC3E}">
        <p14:creationId xmlns:p14="http://schemas.microsoft.com/office/powerpoint/2010/main" val="1840739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725099"/>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725100"/>
                                        </p:tgtEl>
                                        <p:attrNameLst>
                                          <p:attrName>style.visibility</p:attrName>
                                        </p:attrNameLst>
                                      </p:cBhvr>
                                      <p:to>
                                        <p:strVal val="visible"/>
                                      </p:to>
                                    </p:set>
                                    <p:animEffect transition="in" filter="wipe(left)">
                                      <p:cBhvr>
                                        <p:cTn id="10" dur="1000"/>
                                        <p:tgtEl>
                                          <p:spTgt spid="725100"/>
                                        </p:tgtEl>
                                      </p:cBhvr>
                                    </p:animEffect>
                                  </p:childTnLst>
                                </p:cTn>
                              </p:par>
                            </p:childTnLst>
                          </p:cTn>
                        </p:par>
                        <p:par>
                          <p:cTn id="11" fill="hold" nodeType="afterGroup">
                            <p:stCondLst>
                              <p:cond delay="4000"/>
                            </p:stCondLst>
                            <p:childTnLst>
                              <p:par>
                                <p:cTn id="12" presetID="22" presetClass="entr" presetSubtype="8" fill="hold" nodeType="afterEffect">
                                  <p:stCondLst>
                                    <p:cond delay="500"/>
                                  </p:stCondLst>
                                  <p:childTnLst>
                                    <p:set>
                                      <p:cBhvr>
                                        <p:cTn id="13" dur="1" fill="hold">
                                          <p:stCondLst>
                                            <p:cond delay="0"/>
                                          </p:stCondLst>
                                        </p:cTn>
                                        <p:tgtEl>
                                          <p:spTgt spid="725101"/>
                                        </p:tgtEl>
                                        <p:attrNameLst>
                                          <p:attrName>style.visibility</p:attrName>
                                        </p:attrNameLst>
                                      </p:cBhvr>
                                      <p:to>
                                        <p:strVal val="visible"/>
                                      </p:to>
                                    </p:set>
                                    <p:animEffect transition="in" filter="wipe(left)">
                                      <p:cBhvr>
                                        <p:cTn id="14" dur="1000"/>
                                        <p:tgtEl>
                                          <p:spTgt spid="725101"/>
                                        </p:tgtEl>
                                      </p:cBhvr>
                                    </p:animEffect>
                                  </p:childTnLst>
                                </p:cTn>
                              </p:par>
                            </p:childTnLst>
                          </p:cTn>
                        </p:par>
                        <p:par>
                          <p:cTn id="15" fill="hold" nodeType="afterGroup">
                            <p:stCondLst>
                              <p:cond delay="5500"/>
                            </p:stCondLst>
                            <p:childTnLst>
                              <p:par>
                                <p:cTn id="16" presetID="22" presetClass="entr" presetSubtype="8" fill="hold" nodeType="afterEffect">
                                  <p:stCondLst>
                                    <p:cond delay="500"/>
                                  </p:stCondLst>
                                  <p:childTnLst>
                                    <p:set>
                                      <p:cBhvr>
                                        <p:cTn id="17" dur="1" fill="hold">
                                          <p:stCondLst>
                                            <p:cond delay="0"/>
                                          </p:stCondLst>
                                        </p:cTn>
                                        <p:tgtEl>
                                          <p:spTgt spid="725102"/>
                                        </p:tgtEl>
                                        <p:attrNameLst>
                                          <p:attrName>style.visibility</p:attrName>
                                        </p:attrNameLst>
                                      </p:cBhvr>
                                      <p:to>
                                        <p:strVal val="visible"/>
                                      </p:to>
                                    </p:set>
                                    <p:animEffect transition="in" filter="wipe(left)">
                                      <p:cBhvr>
                                        <p:cTn id="18" dur="1000"/>
                                        <p:tgtEl>
                                          <p:spTgt spid="725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509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Freeform 2"/>
          <p:cNvSpPr>
            <a:spLocks/>
          </p:cNvSpPr>
          <p:nvPr/>
        </p:nvSpPr>
        <p:spPr bwMode="auto">
          <a:xfrm>
            <a:off x="2586038" y="1239838"/>
            <a:ext cx="249237"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43" name="Freeform 3"/>
          <p:cNvSpPr>
            <a:spLocks/>
          </p:cNvSpPr>
          <p:nvPr/>
        </p:nvSpPr>
        <p:spPr bwMode="auto">
          <a:xfrm>
            <a:off x="5330825" y="1239838"/>
            <a:ext cx="169863" cy="531812"/>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44" name="Line 4"/>
          <p:cNvSpPr>
            <a:spLocks noChangeShapeType="1"/>
          </p:cNvSpPr>
          <p:nvPr/>
        </p:nvSpPr>
        <p:spPr bwMode="auto">
          <a:xfrm rot="-5400000">
            <a:off x="8356601" y="150495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45" name="Line 5"/>
          <p:cNvSpPr>
            <a:spLocks noChangeShapeType="1"/>
          </p:cNvSpPr>
          <p:nvPr/>
        </p:nvSpPr>
        <p:spPr bwMode="auto">
          <a:xfrm rot="-5400000">
            <a:off x="203201" y="1504950"/>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46" name="Line 6"/>
          <p:cNvSpPr>
            <a:spLocks noChangeShapeType="1"/>
          </p:cNvSpPr>
          <p:nvPr/>
        </p:nvSpPr>
        <p:spPr bwMode="auto">
          <a:xfrm>
            <a:off x="233363" y="1773238"/>
            <a:ext cx="2587625"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47" name="Text Box 7"/>
          <p:cNvSpPr txBox="1">
            <a:spLocks noChangeArrowheads="1"/>
          </p:cNvSpPr>
          <p:nvPr/>
        </p:nvSpPr>
        <p:spPr bwMode="auto">
          <a:xfrm>
            <a:off x="488950"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7048" name="Text Box 8"/>
          <p:cNvSpPr txBox="1">
            <a:spLocks noChangeArrowheads="1"/>
          </p:cNvSpPr>
          <p:nvPr/>
        </p:nvSpPr>
        <p:spPr bwMode="auto">
          <a:xfrm>
            <a:off x="4781550"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5</a:t>
            </a:r>
            <a:endParaRPr kumimoji="1" lang="en-US" altLang="zh-CN" b="0">
              <a:effectLst>
                <a:outerShdw blurRad="38100" dist="38100" dir="2700000" algn="tl">
                  <a:srgbClr val="000000"/>
                </a:outerShdw>
              </a:effectLst>
              <a:ea typeface="黑体" charset="0"/>
              <a:cs typeface="黑体" charset="0"/>
            </a:endParaRPr>
          </a:p>
        </p:txBody>
      </p:sp>
      <p:sp>
        <p:nvSpPr>
          <p:cNvPr id="727049" name="Text Box 9"/>
          <p:cNvSpPr txBox="1">
            <a:spLocks noChangeArrowheads="1"/>
          </p:cNvSpPr>
          <p:nvPr/>
        </p:nvSpPr>
        <p:spPr bwMode="auto">
          <a:xfrm>
            <a:off x="3514725"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4</a:t>
            </a:r>
            <a:endParaRPr kumimoji="1" lang="en-US" altLang="zh-CN" b="0">
              <a:effectLst>
                <a:outerShdw blurRad="38100" dist="38100" dir="2700000" algn="tl">
                  <a:srgbClr val="000000"/>
                </a:outerShdw>
              </a:effectLst>
              <a:ea typeface="黑体" charset="0"/>
              <a:cs typeface="黑体" charset="0"/>
            </a:endParaRPr>
          </a:p>
        </p:txBody>
      </p:sp>
      <p:sp>
        <p:nvSpPr>
          <p:cNvPr id="727050" name="Text Box 10"/>
          <p:cNvSpPr txBox="1">
            <a:spLocks noChangeArrowheads="1"/>
          </p:cNvSpPr>
          <p:nvPr/>
        </p:nvSpPr>
        <p:spPr bwMode="auto">
          <a:xfrm>
            <a:off x="2036763" y="1258888"/>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3</a:t>
            </a:r>
            <a:endParaRPr kumimoji="1" lang="en-US" altLang="zh-CN" b="0">
              <a:effectLst>
                <a:outerShdw blurRad="38100" dist="38100" dir="2700000" algn="tl">
                  <a:srgbClr val="000000"/>
                </a:outerShdw>
              </a:effectLst>
              <a:ea typeface="黑体" charset="0"/>
              <a:cs typeface="黑体" charset="0"/>
            </a:endParaRPr>
          </a:p>
        </p:txBody>
      </p:sp>
      <p:sp>
        <p:nvSpPr>
          <p:cNvPr id="727051" name="Line 11"/>
          <p:cNvSpPr>
            <a:spLocks noChangeShapeType="1"/>
          </p:cNvSpPr>
          <p:nvPr/>
        </p:nvSpPr>
        <p:spPr bwMode="auto">
          <a:xfrm>
            <a:off x="6037263" y="1773238"/>
            <a:ext cx="290195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52" name="Text Box 12"/>
          <p:cNvSpPr txBox="1">
            <a:spLocks noChangeArrowheads="1"/>
          </p:cNvSpPr>
          <p:nvPr/>
        </p:nvSpPr>
        <p:spPr bwMode="auto">
          <a:xfrm>
            <a:off x="6259513" y="1258888"/>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6</a:t>
            </a:r>
            <a:endParaRPr kumimoji="1" lang="en-US" altLang="zh-CN" b="0">
              <a:effectLst>
                <a:outerShdw blurRad="38100" dist="38100" dir="2700000" algn="tl">
                  <a:srgbClr val="000000"/>
                </a:outerShdw>
              </a:effectLst>
              <a:ea typeface="黑体" charset="0"/>
              <a:cs typeface="黑体" charset="0"/>
            </a:endParaRPr>
          </a:p>
        </p:txBody>
      </p:sp>
      <p:sp>
        <p:nvSpPr>
          <p:cNvPr id="727053" name="Text Box 13"/>
          <p:cNvSpPr txBox="1">
            <a:spLocks noChangeArrowheads="1"/>
          </p:cNvSpPr>
          <p:nvPr/>
        </p:nvSpPr>
        <p:spPr bwMode="auto">
          <a:xfrm>
            <a:off x="76200" y="182563"/>
            <a:ext cx="9540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7054" name="Text Box 14"/>
          <p:cNvSpPr txBox="1">
            <a:spLocks noChangeArrowheads="1"/>
          </p:cNvSpPr>
          <p:nvPr/>
        </p:nvSpPr>
        <p:spPr bwMode="auto">
          <a:xfrm>
            <a:off x="8154988" y="157163"/>
            <a:ext cx="9540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7055" name="Line 15"/>
          <p:cNvSpPr>
            <a:spLocks noChangeShapeType="1"/>
          </p:cNvSpPr>
          <p:nvPr/>
        </p:nvSpPr>
        <p:spPr bwMode="auto">
          <a:xfrm>
            <a:off x="3292475" y="1773238"/>
            <a:ext cx="22733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56" name="Freeform 16"/>
          <p:cNvSpPr>
            <a:spLocks/>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57" name="Freeform 17"/>
          <p:cNvSpPr>
            <a:spLocks/>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58" name="Text Box 18"/>
          <p:cNvSpPr txBox="1">
            <a:spLocks noChangeArrowheads="1"/>
          </p:cNvSpPr>
          <p:nvPr/>
        </p:nvSpPr>
        <p:spPr bwMode="auto">
          <a:xfrm>
            <a:off x="2555875" y="679450"/>
            <a:ext cx="11826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b="0">
                <a:effectLst>
                  <a:outerShdw blurRad="38100" dist="38100" dir="2700000" algn="tl">
                    <a:srgbClr val="000000"/>
                  </a:outerShdw>
                </a:effectLst>
                <a:ea typeface="黑体" charset="-122"/>
              </a:rPr>
              <a:t>路由器</a:t>
            </a:r>
            <a:r>
              <a:rPr kumimoji="1" lang="en-US" altLang="zh-CN" sz="1800" b="0">
                <a:effectLst>
                  <a:outerShdw blurRad="38100" dist="38100" dir="2700000" algn="tl">
                    <a:srgbClr val="000000"/>
                  </a:outerShdw>
                </a:effectLst>
                <a:ea typeface="黑体" charset="-122"/>
              </a:rPr>
              <a:t> R</a:t>
            </a:r>
            <a:r>
              <a:rPr kumimoji="1" lang="en-US" altLang="zh-CN" sz="1800" b="0" baseline="-25000">
                <a:effectLst>
                  <a:outerShdw blurRad="38100" dist="38100" dir="2700000" algn="tl">
                    <a:srgbClr val="000000"/>
                  </a:outerShdw>
                </a:effectLst>
                <a:ea typeface="黑体" charset="-122"/>
              </a:rPr>
              <a:t>1</a:t>
            </a:r>
          </a:p>
        </p:txBody>
      </p:sp>
      <p:pic>
        <p:nvPicPr>
          <p:cNvPr id="727059"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8" y="496888"/>
            <a:ext cx="855662"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7060" name="Picture 2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985838"/>
            <a:ext cx="771525"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27061" name="Picture 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925" y="477838"/>
            <a:ext cx="854075"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27062" name="Picture 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963613"/>
            <a:ext cx="769937" cy="434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27063"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7064" name="Text Box 24"/>
          <p:cNvSpPr txBox="1">
            <a:spLocks noChangeArrowheads="1"/>
          </p:cNvSpPr>
          <p:nvPr/>
        </p:nvSpPr>
        <p:spPr bwMode="auto">
          <a:xfrm>
            <a:off x="1403350" y="554038"/>
            <a:ext cx="1098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硬件地址</a:t>
            </a:r>
          </a:p>
        </p:txBody>
      </p:sp>
      <p:sp>
        <p:nvSpPr>
          <p:cNvPr id="727065" name="Text Box 25"/>
          <p:cNvSpPr txBox="1">
            <a:spLocks noChangeArrowheads="1"/>
          </p:cNvSpPr>
          <p:nvPr/>
        </p:nvSpPr>
        <p:spPr bwMode="auto">
          <a:xfrm>
            <a:off x="5237163" y="685800"/>
            <a:ext cx="11826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r>
              <a:rPr kumimoji="1" lang="zh-CN" altLang="en-US" sz="1800" b="0">
                <a:effectLst>
                  <a:outerShdw blurRad="38100" dist="38100" dir="2700000" algn="tl">
                    <a:srgbClr val="000000"/>
                  </a:outerShdw>
                </a:effectLst>
                <a:ea typeface="黑体" charset="-122"/>
              </a:rPr>
              <a:t>路由器</a:t>
            </a:r>
            <a:r>
              <a:rPr kumimoji="1" lang="en-US" altLang="zh-CN" sz="1800" b="0">
                <a:effectLst>
                  <a:outerShdw blurRad="38100" dist="38100" dir="2700000" algn="tl">
                    <a:srgbClr val="000000"/>
                  </a:outerShdw>
                </a:effectLst>
                <a:ea typeface="黑体" charset="-122"/>
              </a:rPr>
              <a:t> R</a:t>
            </a:r>
            <a:r>
              <a:rPr kumimoji="1" lang="en-US" altLang="zh-CN" sz="1800" b="0" baseline="-25000">
                <a:effectLst>
                  <a:outerShdw blurRad="38100" dist="38100" dir="2700000" algn="tl">
                    <a:srgbClr val="000000"/>
                  </a:outerShdw>
                </a:effectLst>
                <a:ea typeface="黑体" charset="-122"/>
              </a:rPr>
              <a:t>2</a:t>
            </a:r>
          </a:p>
        </p:txBody>
      </p:sp>
      <p:sp>
        <p:nvSpPr>
          <p:cNvPr id="727066" name="Text Box 26"/>
          <p:cNvSpPr txBox="1">
            <a:spLocks noChangeArrowheads="1"/>
          </p:cNvSpPr>
          <p:nvPr/>
        </p:nvSpPr>
        <p:spPr bwMode="auto">
          <a:xfrm>
            <a:off x="8054975" y="1258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HA</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7067" name="Text Box 27"/>
          <p:cNvSpPr txBox="1">
            <a:spLocks noChangeArrowheads="1"/>
          </p:cNvSpPr>
          <p:nvPr/>
        </p:nvSpPr>
        <p:spPr bwMode="auto">
          <a:xfrm>
            <a:off x="280988" y="5603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7068" name="Text Box 28"/>
          <p:cNvSpPr txBox="1">
            <a:spLocks noChangeArrowheads="1"/>
          </p:cNvSpPr>
          <p:nvPr/>
        </p:nvSpPr>
        <p:spPr bwMode="auto">
          <a:xfrm>
            <a:off x="8364538" y="544513"/>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7069" name="Text Box 29"/>
          <p:cNvSpPr txBox="1">
            <a:spLocks noChangeArrowheads="1"/>
          </p:cNvSpPr>
          <p:nvPr/>
        </p:nvSpPr>
        <p:spPr bwMode="auto">
          <a:xfrm>
            <a:off x="1219200"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7070" name="Text Box 30"/>
          <p:cNvSpPr txBox="1">
            <a:spLocks noChangeArrowheads="1"/>
          </p:cNvSpPr>
          <p:nvPr/>
        </p:nvSpPr>
        <p:spPr bwMode="auto">
          <a:xfrm>
            <a:off x="4043363"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7071" name="Text Box 31"/>
          <p:cNvSpPr txBox="1">
            <a:spLocks noChangeArrowheads="1"/>
          </p:cNvSpPr>
          <p:nvPr/>
        </p:nvSpPr>
        <p:spPr bwMode="auto">
          <a:xfrm>
            <a:off x="7056438" y="1377950"/>
            <a:ext cx="869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局域网</a:t>
            </a:r>
            <a:endParaRPr kumimoji="1" lang="zh-CN" altLang="en-US" b="0" baseline="-25000">
              <a:effectLst>
                <a:outerShdw blurRad="38100" dist="38100" dir="2700000" algn="tl">
                  <a:srgbClr val="000000"/>
                </a:outerShdw>
              </a:effectLst>
              <a:ea typeface="黑体" charset="0"/>
              <a:cs typeface="黑体" charset="0"/>
            </a:endParaRPr>
          </a:p>
        </p:txBody>
      </p:sp>
      <p:sp>
        <p:nvSpPr>
          <p:cNvPr id="727072" name="Freeform 32"/>
          <p:cNvSpPr>
            <a:spLocks/>
          </p:cNvSpPr>
          <p:nvPr/>
        </p:nvSpPr>
        <p:spPr bwMode="auto">
          <a:xfrm>
            <a:off x="2362200" y="5160963"/>
            <a:ext cx="39528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3" name="Freeform 33"/>
          <p:cNvSpPr>
            <a:spLocks/>
          </p:cNvSpPr>
          <p:nvPr/>
        </p:nvSpPr>
        <p:spPr bwMode="auto">
          <a:xfrm>
            <a:off x="4951413" y="5159375"/>
            <a:ext cx="395287"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4" name="Line 34"/>
          <p:cNvSpPr>
            <a:spLocks noChangeShapeType="1"/>
          </p:cNvSpPr>
          <p:nvPr/>
        </p:nvSpPr>
        <p:spPr bwMode="auto">
          <a:xfrm rot="-5400000">
            <a:off x="8113713"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5" name="Line 35"/>
          <p:cNvSpPr>
            <a:spLocks noChangeShapeType="1"/>
          </p:cNvSpPr>
          <p:nvPr/>
        </p:nvSpPr>
        <p:spPr bwMode="auto">
          <a:xfrm rot="-5400000">
            <a:off x="192088"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6"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7"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8"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79"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28039" name="Group 40"/>
          <p:cNvGrpSpPr>
            <a:grpSpLocks/>
          </p:cNvGrpSpPr>
          <p:nvPr/>
        </p:nvGrpSpPr>
        <p:grpSpPr bwMode="auto">
          <a:xfrm>
            <a:off x="36513" y="2420938"/>
            <a:ext cx="9121775" cy="2438400"/>
            <a:chOff x="96" y="1056"/>
            <a:chExt cx="5472" cy="1536"/>
          </a:xfrm>
        </p:grpSpPr>
        <p:sp>
          <p:nvSpPr>
            <p:cNvPr id="128102" name="Oval 4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3" name="Oval 4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4" name="Oval 4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5" name="Oval 4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6" name="Oval 4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7" name="Oval 4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8" name="Oval 4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28109" name="Oval 48"/>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sp>
        <p:nvSpPr>
          <p:cNvPr id="727089" name="Line 49"/>
          <p:cNvSpPr>
            <a:spLocks noChangeShapeType="1"/>
          </p:cNvSpPr>
          <p:nvPr/>
        </p:nvSpPr>
        <p:spPr bwMode="auto">
          <a:xfrm>
            <a:off x="152400" y="5440363"/>
            <a:ext cx="2590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28041" name="Group 50"/>
          <p:cNvGrpSpPr>
            <a:grpSpLocks/>
          </p:cNvGrpSpPr>
          <p:nvPr/>
        </p:nvGrpSpPr>
        <p:grpSpPr bwMode="auto">
          <a:xfrm>
            <a:off x="228600" y="2420938"/>
            <a:ext cx="685800" cy="1447800"/>
            <a:chOff x="672" y="528"/>
            <a:chExt cx="432" cy="912"/>
          </a:xfrm>
        </p:grpSpPr>
        <p:sp>
          <p:nvSpPr>
            <p:cNvPr id="727091"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92"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093"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7094" name="Text Box 54"/>
          <p:cNvSpPr txBox="1">
            <a:spLocks noChangeArrowheads="1"/>
          </p:cNvSpPr>
          <p:nvPr/>
        </p:nvSpPr>
        <p:spPr bwMode="auto">
          <a:xfrm>
            <a:off x="265113" y="34305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7095" name="Text Box 55"/>
          <p:cNvSpPr txBox="1">
            <a:spLocks noChangeArrowheads="1"/>
          </p:cNvSpPr>
          <p:nvPr/>
        </p:nvSpPr>
        <p:spPr bwMode="auto">
          <a:xfrm>
            <a:off x="215900" y="48498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7096" name="Text Box 56"/>
          <p:cNvSpPr txBox="1">
            <a:spLocks noChangeArrowheads="1"/>
          </p:cNvSpPr>
          <p:nvPr/>
        </p:nvSpPr>
        <p:spPr bwMode="auto">
          <a:xfrm>
            <a:off x="4824413" y="4811713"/>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7097" name="Text Box 57"/>
          <p:cNvSpPr txBox="1">
            <a:spLocks noChangeArrowheads="1"/>
          </p:cNvSpPr>
          <p:nvPr/>
        </p:nvSpPr>
        <p:spPr bwMode="auto">
          <a:xfrm>
            <a:off x="33274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7098" name="Text Box 58"/>
          <p:cNvSpPr txBox="1">
            <a:spLocks noChangeArrowheads="1"/>
          </p:cNvSpPr>
          <p:nvPr/>
        </p:nvSpPr>
        <p:spPr bwMode="auto">
          <a:xfrm>
            <a:off x="21336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7099" name="Line 59"/>
          <p:cNvSpPr>
            <a:spLocks noChangeShapeType="1"/>
          </p:cNvSpPr>
          <p:nvPr/>
        </p:nvSpPr>
        <p:spPr bwMode="auto">
          <a:xfrm>
            <a:off x="838200" y="3611563"/>
            <a:ext cx="19050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00" name="Line 60"/>
          <p:cNvSpPr>
            <a:spLocks noChangeShapeType="1"/>
          </p:cNvSpPr>
          <p:nvPr/>
        </p:nvSpPr>
        <p:spPr bwMode="auto">
          <a:xfrm>
            <a:off x="5943600" y="5440363"/>
            <a:ext cx="2971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01" name="Text Box 61"/>
          <p:cNvSpPr txBox="1">
            <a:spLocks noChangeArrowheads="1"/>
          </p:cNvSpPr>
          <p:nvPr/>
        </p:nvSpPr>
        <p:spPr bwMode="auto">
          <a:xfrm>
            <a:off x="6007100" y="47990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7102" name="Text Box 62"/>
          <p:cNvSpPr txBox="1">
            <a:spLocks noChangeArrowheads="1"/>
          </p:cNvSpPr>
          <p:nvPr/>
        </p:nvSpPr>
        <p:spPr bwMode="auto">
          <a:xfrm>
            <a:off x="8128000" y="4814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7103" name="Text Box 63"/>
          <p:cNvSpPr txBox="1">
            <a:spLocks noChangeArrowheads="1"/>
          </p:cNvSpPr>
          <p:nvPr/>
        </p:nvSpPr>
        <p:spPr bwMode="auto">
          <a:xfrm>
            <a:off x="6007100" y="37099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7104" name="Text Box 64"/>
          <p:cNvSpPr txBox="1">
            <a:spLocks noChangeArrowheads="1"/>
          </p:cNvSpPr>
          <p:nvPr/>
        </p:nvSpPr>
        <p:spPr bwMode="auto">
          <a:xfrm>
            <a:off x="107950" y="20605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7105" name="Text Box 65"/>
          <p:cNvSpPr txBox="1">
            <a:spLocks noChangeArrowheads="1"/>
          </p:cNvSpPr>
          <p:nvPr/>
        </p:nvSpPr>
        <p:spPr bwMode="auto">
          <a:xfrm>
            <a:off x="8032750" y="20351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7106"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07" name="Text Box 67"/>
          <p:cNvSpPr txBox="1">
            <a:spLocks noChangeArrowheads="1"/>
          </p:cNvSpPr>
          <p:nvPr/>
        </p:nvSpPr>
        <p:spPr bwMode="auto">
          <a:xfrm>
            <a:off x="2616200" y="2887663"/>
            <a:ext cx="11826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7108"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solidFill>
                  <a:srgbClr val="333399"/>
                </a:solidFill>
                <a:ea typeface="黑体" charset="0"/>
                <a:cs typeface="黑体" charset="0"/>
              </a:rPr>
              <a:t>IP </a:t>
            </a:r>
            <a:r>
              <a:rPr kumimoji="1" lang="zh-CN" altLang="en-US" sz="2400" b="0">
                <a:solidFill>
                  <a:srgbClr val="333399"/>
                </a:solidFill>
                <a:ea typeface="黑体" charset="0"/>
                <a:cs typeface="黑体" charset="0"/>
              </a:rPr>
              <a:t>层上的互联网</a:t>
            </a:r>
          </a:p>
        </p:txBody>
      </p:sp>
      <p:sp>
        <p:nvSpPr>
          <p:cNvPr id="727109" name="Text Box 69"/>
          <p:cNvSpPr txBox="1">
            <a:spLocks noChangeArrowheads="1"/>
          </p:cNvSpPr>
          <p:nvPr/>
        </p:nvSpPr>
        <p:spPr bwMode="auto">
          <a:xfrm>
            <a:off x="990600" y="594836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grpSp>
        <p:nvGrpSpPr>
          <p:cNvPr id="128058" name="Group 70"/>
          <p:cNvGrpSpPr>
            <a:grpSpLocks/>
          </p:cNvGrpSpPr>
          <p:nvPr/>
        </p:nvGrpSpPr>
        <p:grpSpPr bwMode="auto">
          <a:xfrm>
            <a:off x="8153400" y="2420938"/>
            <a:ext cx="685800" cy="1447800"/>
            <a:chOff x="672" y="528"/>
            <a:chExt cx="432" cy="912"/>
          </a:xfrm>
        </p:grpSpPr>
        <p:sp>
          <p:nvSpPr>
            <p:cNvPr id="727111"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12"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13"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7114" name="Text Box 74"/>
          <p:cNvSpPr txBox="1">
            <a:spLocks noChangeArrowheads="1"/>
          </p:cNvSpPr>
          <p:nvPr/>
        </p:nvSpPr>
        <p:spPr bwMode="auto">
          <a:xfrm>
            <a:off x="8202613" y="3435350"/>
            <a:ext cx="4841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7115" name="Text Box 75"/>
          <p:cNvSpPr txBox="1">
            <a:spLocks noChangeArrowheads="1"/>
          </p:cNvSpPr>
          <p:nvPr/>
        </p:nvSpPr>
        <p:spPr bwMode="auto">
          <a:xfrm>
            <a:off x="332105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7116" name="Text Box 76"/>
          <p:cNvSpPr txBox="1">
            <a:spLocks noChangeArrowheads="1"/>
          </p:cNvSpPr>
          <p:nvPr/>
        </p:nvSpPr>
        <p:spPr bwMode="auto">
          <a:xfrm>
            <a:off x="2286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7117" name="Line 77"/>
          <p:cNvSpPr>
            <a:spLocks noChangeShapeType="1"/>
          </p:cNvSpPr>
          <p:nvPr/>
        </p:nvSpPr>
        <p:spPr bwMode="auto">
          <a:xfrm>
            <a:off x="3276600" y="3611563"/>
            <a:ext cx="20574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18"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19" name="Line 79"/>
          <p:cNvSpPr>
            <a:spLocks noChangeShapeType="1"/>
          </p:cNvSpPr>
          <p:nvPr/>
        </p:nvSpPr>
        <p:spPr bwMode="auto">
          <a:xfrm>
            <a:off x="5943600" y="3611563"/>
            <a:ext cx="22098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20" name="Text Box 80"/>
          <p:cNvSpPr txBox="1">
            <a:spLocks noChangeArrowheads="1"/>
          </p:cNvSpPr>
          <p:nvPr/>
        </p:nvSpPr>
        <p:spPr bwMode="auto">
          <a:xfrm>
            <a:off x="4953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7121" name="Line 81"/>
          <p:cNvSpPr>
            <a:spLocks noChangeShapeType="1"/>
          </p:cNvSpPr>
          <p:nvPr/>
        </p:nvSpPr>
        <p:spPr bwMode="auto">
          <a:xfrm>
            <a:off x="3352800" y="5440363"/>
            <a:ext cx="19050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22" name="Freeform 82"/>
          <p:cNvSpPr>
            <a:spLocks/>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23" name="Freeform 83"/>
          <p:cNvSpPr>
            <a:spLocks/>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7124" name="Text Box 84"/>
          <p:cNvSpPr txBox="1">
            <a:spLocks noChangeArrowheads="1"/>
          </p:cNvSpPr>
          <p:nvPr/>
        </p:nvSpPr>
        <p:spPr bwMode="auto">
          <a:xfrm>
            <a:off x="5218113" y="2862263"/>
            <a:ext cx="11826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grpSp>
        <p:nvGrpSpPr>
          <p:cNvPr id="128070" name="Group 85"/>
          <p:cNvGrpSpPr>
            <a:grpSpLocks/>
          </p:cNvGrpSpPr>
          <p:nvPr/>
        </p:nvGrpSpPr>
        <p:grpSpPr bwMode="auto">
          <a:xfrm>
            <a:off x="1143000" y="3154363"/>
            <a:ext cx="1447800" cy="381000"/>
            <a:chOff x="1632" y="2688"/>
            <a:chExt cx="912" cy="240"/>
          </a:xfrm>
        </p:grpSpPr>
        <p:sp>
          <p:nvSpPr>
            <p:cNvPr id="727126"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  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7127"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8071" name="Group 88"/>
          <p:cNvGrpSpPr>
            <a:grpSpLocks/>
          </p:cNvGrpSpPr>
          <p:nvPr/>
        </p:nvGrpSpPr>
        <p:grpSpPr bwMode="auto">
          <a:xfrm>
            <a:off x="3733800" y="3154363"/>
            <a:ext cx="1447800" cy="381000"/>
            <a:chOff x="1632" y="2688"/>
            <a:chExt cx="912" cy="240"/>
          </a:xfrm>
        </p:grpSpPr>
        <p:sp>
          <p:nvSpPr>
            <p:cNvPr id="727129"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7130"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8072" name="Group 91"/>
          <p:cNvGrpSpPr>
            <a:grpSpLocks/>
          </p:cNvGrpSpPr>
          <p:nvPr/>
        </p:nvGrpSpPr>
        <p:grpSpPr bwMode="auto">
          <a:xfrm>
            <a:off x="6477000" y="3154363"/>
            <a:ext cx="1447800" cy="381000"/>
            <a:chOff x="1632" y="2688"/>
            <a:chExt cx="912" cy="240"/>
          </a:xfrm>
        </p:grpSpPr>
        <p:sp>
          <p:nvSpPr>
            <p:cNvPr id="727132"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7133"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8073" name="Group 94"/>
          <p:cNvGrpSpPr>
            <a:grpSpLocks/>
          </p:cNvGrpSpPr>
          <p:nvPr/>
        </p:nvGrpSpPr>
        <p:grpSpPr bwMode="auto">
          <a:xfrm>
            <a:off x="609600" y="5592763"/>
            <a:ext cx="1981200" cy="381000"/>
            <a:chOff x="480" y="3120"/>
            <a:chExt cx="1248" cy="240"/>
          </a:xfrm>
        </p:grpSpPr>
        <p:sp>
          <p:nvSpPr>
            <p:cNvPr id="727135"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3</a:t>
              </a:r>
            </a:p>
          </p:txBody>
        </p:sp>
        <p:sp>
          <p:nvSpPr>
            <p:cNvPr id="727136"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8074" name="Group 97"/>
          <p:cNvGrpSpPr>
            <a:grpSpLocks/>
          </p:cNvGrpSpPr>
          <p:nvPr/>
        </p:nvGrpSpPr>
        <p:grpSpPr bwMode="auto">
          <a:xfrm>
            <a:off x="3505200" y="5592763"/>
            <a:ext cx="1981200" cy="381000"/>
            <a:chOff x="480" y="3120"/>
            <a:chExt cx="1248" cy="240"/>
          </a:xfrm>
        </p:grpSpPr>
        <p:sp>
          <p:nvSpPr>
            <p:cNvPr id="727138"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4</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5</a:t>
              </a:r>
            </a:p>
          </p:txBody>
        </p:sp>
        <p:sp>
          <p:nvSpPr>
            <p:cNvPr id="727139"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28075" name="Group 100"/>
          <p:cNvGrpSpPr>
            <a:grpSpLocks/>
          </p:cNvGrpSpPr>
          <p:nvPr/>
        </p:nvGrpSpPr>
        <p:grpSpPr bwMode="auto">
          <a:xfrm>
            <a:off x="6400800" y="5592763"/>
            <a:ext cx="1981200" cy="381000"/>
            <a:chOff x="480" y="3120"/>
            <a:chExt cx="1248" cy="240"/>
          </a:xfrm>
        </p:grpSpPr>
        <p:sp>
          <p:nvSpPr>
            <p:cNvPr id="727141"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6</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2</a:t>
              </a:r>
            </a:p>
          </p:txBody>
        </p:sp>
        <p:sp>
          <p:nvSpPr>
            <p:cNvPr id="727142"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7143" name="Text Box 103"/>
          <p:cNvSpPr txBox="1">
            <a:spLocks noChangeArrowheads="1"/>
          </p:cNvSpPr>
          <p:nvPr/>
        </p:nvSpPr>
        <p:spPr bwMode="auto">
          <a:xfrm>
            <a:off x="6858000"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7144" name="Text Box 104"/>
          <p:cNvSpPr txBox="1">
            <a:spLocks noChangeArrowheads="1"/>
          </p:cNvSpPr>
          <p:nvPr/>
        </p:nvSpPr>
        <p:spPr bwMode="auto">
          <a:xfrm>
            <a:off x="3976688"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7145"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7146" name="Text Box 106"/>
          <p:cNvSpPr txBox="1">
            <a:spLocks noChangeArrowheads="1"/>
          </p:cNvSpPr>
          <p:nvPr/>
        </p:nvSpPr>
        <p:spPr bwMode="auto">
          <a:xfrm>
            <a:off x="2095500" y="2316163"/>
            <a:ext cx="1149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IP </a:t>
            </a:r>
            <a:r>
              <a:rPr kumimoji="1" lang="zh-CN" altLang="en-US" b="0">
                <a:effectLst>
                  <a:outerShdw blurRad="38100" dist="38100" dir="2700000" algn="tl">
                    <a:srgbClr val="000000"/>
                  </a:outerShdw>
                </a:effectLst>
                <a:ea typeface="黑体" charset="0"/>
                <a:cs typeface="黑体" charset="0"/>
              </a:rPr>
              <a:t>数据报</a:t>
            </a:r>
          </a:p>
        </p:txBody>
      </p:sp>
      <p:sp>
        <p:nvSpPr>
          <p:cNvPr id="727147" name="Text Box 107"/>
          <p:cNvSpPr txBox="1">
            <a:spLocks noChangeArrowheads="1"/>
          </p:cNvSpPr>
          <p:nvPr/>
        </p:nvSpPr>
        <p:spPr bwMode="auto">
          <a:xfrm>
            <a:off x="1931988" y="52388"/>
            <a:ext cx="4989512" cy="598487"/>
          </a:xfrm>
          <a:prstGeom prst="rect">
            <a:avLst/>
          </a:prstGeom>
          <a:solidFill>
            <a:srgbClr val="FFFF99"/>
          </a:solidFill>
          <a:ln w="1905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3200" b="0">
                <a:solidFill>
                  <a:srgbClr val="333399"/>
                </a:solidFill>
                <a:latin typeface="Tahoma" charset="0"/>
                <a:ea typeface="黑体" charset="0"/>
                <a:cs typeface="黑体" charset="0"/>
              </a:rPr>
              <a:t>在链路上看</a:t>
            </a:r>
            <a:r>
              <a:rPr lang="en-US" altLang="zh-CN" sz="3200" b="0">
                <a:solidFill>
                  <a:srgbClr val="333399"/>
                </a:solidFill>
                <a:ea typeface="黑体" charset="0"/>
                <a:cs typeface="黑体" charset="0"/>
              </a:rPr>
              <a:t> MAC </a:t>
            </a:r>
            <a:r>
              <a:rPr lang="zh-CN" altLang="en-US" sz="3200" b="0">
                <a:solidFill>
                  <a:srgbClr val="333399"/>
                </a:solidFill>
                <a:latin typeface="Tahoma" charset="0"/>
                <a:ea typeface="黑体" charset="0"/>
                <a:cs typeface="黑体" charset="0"/>
              </a:rPr>
              <a:t>帧的流动</a:t>
            </a:r>
          </a:p>
        </p:txBody>
      </p:sp>
      <p:sp>
        <p:nvSpPr>
          <p:cNvPr id="727148" name="Line 108"/>
          <p:cNvSpPr>
            <a:spLocks noChangeShapeType="1"/>
          </p:cNvSpPr>
          <p:nvPr/>
        </p:nvSpPr>
        <p:spPr bwMode="auto">
          <a:xfrm>
            <a:off x="466725" y="5445125"/>
            <a:ext cx="1801813"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7149" name="Line 109"/>
          <p:cNvSpPr>
            <a:spLocks noChangeShapeType="1"/>
          </p:cNvSpPr>
          <p:nvPr/>
        </p:nvSpPr>
        <p:spPr bwMode="auto">
          <a:xfrm>
            <a:off x="3635375" y="5445125"/>
            <a:ext cx="1296988"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27150" name="Line 110"/>
          <p:cNvSpPr>
            <a:spLocks noChangeShapeType="1"/>
          </p:cNvSpPr>
          <p:nvPr/>
        </p:nvSpPr>
        <p:spPr bwMode="auto">
          <a:xfrm>
            <a:off x="6227763" y="5445125"/>
            <a:ext cx="2160587" cy="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Tree>
    <p:extLst>
      <p:ext uri="{BB962C8B-B14F-4D97-AF65-F5344CB8AC3E}">
        <p14:creationId xmlns:p14="http://schemas.microsoft.com/office/powerpoint/2010/main" val="416435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727147"/>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727148"/>
                                        </p:tgtEl>
                                        <p:attrNameLst>
                                          <p:attrName>style.visibility</p:attrName>
                                        </p:attrNameLst>
                                      </p:cBhvr>
                                      <p:to>
                                        <p:strVal val="visible"/>
                                      </p:to>
                                    </p:set>
                                    <p:animEffect transition="in" filter="wipe(left)">
                                      <p:cBhvr>
                                        <p:cTn id="10" dur="1000"/>
                                        <p:tgtEl>
                                          <p:spTgt spid="727148"/>
                                        </p:tgtEl>
                                      </p:cBhvr>
                                    </p:animEffect>
                                  </p:childTnLst>
                                </p:cTn>
                              </p:par>
                            </p:childTnLst>
                          </p:cTn>
                        </p:par>
                        <p:par>
                          <p:cTn id="11" fill="hold" nodeType="afterGroup">
                            <p:stCondLst>
                              <p:cond delay="4000"/>
                            </p:stCondLst>
                            <p:childTnLst>
                              <p:par>
                                <p:cTn id="12" presetID="22" presetClass="entr" presetSubtype="8" fill="hold" nodeType="afterEffect">
                                  <p:stCondLst>
                                    <p:cond delay="500"/>
                                  </p:stCondLst>
                                  <p:childTnLst>
                                    <p:set>
                                      <p:cBhvr>
                                        <p:cTn id="13" dur="1" fill="hold">
                                          <p:stCondLst>
                                            <p:cond delay="0"/>
                                          </p:stCondLst>
                                        </p:cTn>
                                        <p:tgtEl>
                                          <p:spTgt spid="727149"/>
                                        </p:tgtEl>
                                        <p:attrNameLst>
                                          <p:attrName>style.visibility</p:attrName>
                                        </p:attrNameLst>
                                      </p:cBhvr>
                                      <p:to>
                                        <p:strVal val="visible"/>
                                      </p:to>
                                    </p:set>
                                    <p:animEffect transition="in" filter="wipe(left)">
                                      <p:cBhvr>
                                        <p:cTn id="14" dur="1000"/>
                                        <p:tgtEl>
                                          <p:spTgt spid="727149"/>
                                        </p:tgtEl>
                                      </p:cBhvr>
                                    </p:animEffect>
                                  </p:childTnLst>
                                </p:cTn>
                              </p:par>
                            </p:childTnLst>
                          </p:cTn>
                        </p:par>
                        <p:par>
                          <p:cTn id="15" fill="hold" nodeType="afterGroup">
                            <p:stCondLst>
                              <p:cond delay="5500"/>
                            </p:stCondLst>
                            <p:childTnLst>
                              <p:par>
                                <p:cTn id="16" presetID="22" presetClass="entr" presetSubtype="8" fill="hold" nodeType="afterEffect">
                                  <p:stCondLst>
                                    <p:cond delay="500"/>
                                  </p:stCondLst>
                                  <p:childTnLst>
                                    <p:set>
                                      <p:cBhvr>
                                        <p:cTn id="17" dur="1" fill="hold">
                                          <p:stCondLst>
                                            <p:cond delay="0"/>
                                          </p:stCondLst>
                                        </p:cTn>
                                        <p:tgtEl>
                                          <p:spTgt spid="727150"/>
                                        </p:tgtEl>
                                        <p:attrNameLst>
                                          <p:attrName>style.visibility</p:attrName>
                                        </p:attrNameLst>
                                      </p:cBhvr>
                                      <p:to>
                                        <p:strVal val="visible"/>
                                      </p:to>
                                    </p:set>
                                    <p:animEffect transition="in" filter="wipe(left)">
                                      <p:cBhvr>
                                        <p:cTn id="18" dur="1000"/>
                                        <p:tgtEl>
                                          <p:spTgt spid="727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4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Freeform 2"/>
          <p:cNvSpPr>
            <a:spLocks/>
          </p:cNvSpPr>
          <p:nvPr/>
        </p:nvSpPr>
        <p:spPr bwMode="auto">
          <a:xfrm>
            <a:off x="2362200" y="5160963"/>
            <a:ext cx="39528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1" name="Freeform 3"/>
          <p:cNvSpPr>
            <a:spLocks/>
          </p:cNvSpPr>
          <p:nvPr/>
        </p:nvSpPr>
        <p:spPr bwMode="auto">
          <a:xfrm>
            <a:off x="4951413" y="5159375"/>
            <a:ext cx="395287"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2" name="Line 4"/>
          <p:cNvSpPr>
            <a:spLocks noChangeShapeType="1"/>
          </p:cNvSpPr>
          <p:nvPr/>
        </p:nvSpPr>
        <p:spPr bwMode="auto">
          <a:xfrm rot="-5400000">
            <a:off x="8113713"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3" name="Line 5"/>
          <p:cNvSpPr>
            <a:spLocks noChangeShapeType="1"/>
          </p:cNvSpPr>
          <p:nvPr/>
        </p:nvSpPr>
        <p:spPr bwMode="auto">
          <a:xfrm rot="-5400000">
            <a:off x="192088" y="5172075"/>
            <a:ext cx="533400" cy="317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4"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5"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6"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097"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30057" name="Group 10"/>
          <p:cNvGrpSpPr>
            <a:grpSpLocks/>
          </p:cNvGrpSpPr>
          <p:nvPr/>
        </p:nvGrpSpPr>
        <p:grpSpPr bwMode="auto">
          <a:xfrm>
            <a:off x="36513" y="2420938"/>
            <a:ext cx="9121775" cy="2438400"/>
            <a:chOff x="96" y="1056"/>
            <a:chExt cx="5472" cy="1536"/>
          </a:xfrm>
        </p:grpSpPr>
        <p:sp>
          <p:nvSpPr>
            <p:cNvPr id="130119" name="Oval 11"/>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0" name="Oval 12"/>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1" name="Oval 13"/>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2" name="Oval 14"/>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3" name="Oval 15"/>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4" name="Oval 16"/>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5" name="Oval 17"/>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sp>
          <p:nvSpPr>
            <p:cNvPr id="130126" name="Oval 18"/>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endParaRPr lang="zh-CN" altLang="en-US" sz="1800"/>
            </a:p>
          </p:txBody>
        </p:sp>
      </p:grpSp>
      <p:sp>
        <p:nvSpPr>
          <p:cNvPr id="729107" name="Line 19"/>
          <p:cNvSpPr>
            <a:spLocks noChangeShapeType="1"/>
          </p:cNvSpPr>
          <p:nvPr/>
        </p:nvSpPr>
        <p:spPr bwMode="auto">
          <a:xfrm>
            <a:off x="152400" y="5440363"/>
            <a:ext cx="2590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30059" name="Group 20"/>
          <p:cNvGrpSpPr>
            <a:grpSpLocks/>
          </p:cNvGrpSpPr>
          <p:nvPr/>
        </p:nvGrpSpPr>
        <p:grpSpPr bwMode="auto">
          <a:xfrm>
            <a:off x="228600" y="2420938"/>
            <a:ext cx="685800" cy="1447800"/>
            <a:chOff x="672" y="528"/>
            <a:chExt cx="432" cy="912"/>
          </a:xfrm>
        </p:grpSpPr>
        <p:sp>
          <p:nvSpPr>
            <p:cNvPr id="729109"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10"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11"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9112" name="Text Box 24"/>
          <p:cNvSpPr txBox="1">
            <a:spLocks noChangeArrowheads="1"/>
          </p:cNvSpPr>
          <p:nvPr/>
        </p:nvSpPr>
        <p:spPr bwMode="auto">
          <a:xfrm>
            <a:off x="265113" y="3430588"/>
            <a:ext cx="4841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9113" name="Text Box 25"/>
          <p:cNvSpPr txBox="1">
            <a:spLocks noChangeArrowheads="1"/>
          </p:cNvSpPr>
          <p:nvPr/>
        </p:nvSpPr>
        <p:spPr bwMode="auto">
          <a:xfrm>
            <a:off x="215900" y="48498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9114" name="Text Box 26"/>
          <p:cNvSpPr txBox="1">
            <a:spLocks noChangeArrowheads="1"/>
          </p:cNvSpPr>
          <p:nvPr/>
        </p:nvSpPr>
        <p:spPr bwMode="auto">
          <a:xfrm>
            <a:off x="4824413" y="4811713"/>
            <a:ext cx="5857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9115" name="Text Box 27"/>
          <p:cNvSpPr txBox="1">
            <a:spLocks noChangeArrowheads="1"/>
          </p:cNvSpPr>
          <p:nvPr/>
        </p:nvSpPr>
        <p:spPr bwMode="auto">
          <a:xfrm>
            <a:off x="33274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9116" name="Text Box 28"/>
          <p:cNvSpPr txBox="1">
            <a:spLocks noChangeArrowheads="1"/>
          </p:cNvSpPr>
          <p:nvPr/>
        </p:nvSpPr>
        <p:spPr bwMode="auto">
          <a:xfrm>
            <a:off x="2133600" y="480536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9117" name="Line 29"/>
          <p:cNvSpPr>
            <a:spLocks noChangeShapeType="1"/>
          </p:cNvSpPr>
          <p:nvPr/>
        </p:nvSpPr>
        <p:spPr bwMode="auto">
          <a:xfrm>
            <a:off x="838200" y="3611563"/>
            <a:ext cx="19050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18" name="Line 30"/>
          <p:cNvSpPr>
            <a:spLocks noChangeShapeType="1"/>
          </p:cNvSpPr>
          <p:nvPr/>
        </p:nvSpPr>
        <p:spPr bwMode="auto">
          <a:xfrm>
            <a:off x="5943600" y="5440363"/>
            <a:ext cx="29718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19" name="Text Box 31"/>
          <p:cNvSpPr txBox="1">
            <a:spLocks noChangeArrowheads="1"/>
          </p:cNvSpPr>
          <p:nvPr/>
        </p:nvSpPr>
        <p:spPr bwMode="auto">
          <a:xfrm>
            <a:off x="6007100" y="4799013"/>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9120" name="Text Box 32"/>
          <p:cNvSpPr txBox="1">
            <a:spLocks noChangeArrowheads="1"/>
          </p:cNvSpPr>
          <p:nvPr/>
        </p:nvSpPr>
        <p:spPr bwMode="auto">
          <a:xfrm>
            <a:off x="8128000" y="4814888"/>
            <a:ext cx="5857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HA</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9121" name="Text Box 33"/>
          <p:cNvSpPr txBox="1">
            <a:spLocks noChangeArrowheads="1"/>
          </p:cNvSpPr>
          <p:nvPr/>
        </p:nvSpPr>
        <p:spPr bwMode="auto">
          <a:xfrm>
            <a:off x="6007100" y="37099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6</a:t>
            </a:r>
            <a:endParaRPr kumimoji="1" lang="en-US" altLang="zh-CN" b="0">
              <a:solidFill>
                <a:srgbClr val="333399"/>
              </a:solidFill>
              <a:ea typeface="黑体" charset="0"/>
              <a:cs typeface="黑体" charset="0"/>
            </a:endParaRPr>
          </a:p>
        </p:txBody>
      </p:sp>
      <p:sp>
        <p:nvSpPr>
          <p:cNvPr id="729122" name="Text Box 34"/>
          <p:cNvSpPr txBox="1">
            <a:spLocks noChangeArrowheads="1"/>
          </p:cNvSpPr>
          <p:nvPr/>
        </p:nvSpPr>
        <p:spPr bwMode="auto">
          <a:xfrm>
            <a:off x="107950" y="20605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1</a:t>
            </a:r>
            <a:endParaRPr kumimoji="1" lang="en-US" altLang="zh-CN" b="0">
              <a:effectLst>
                <a:outerShdw blurRad="38100" dist="38100" dir="2700000" algn="tl">
                  <a:srgbClr val="000000"/>
                </a:outerShdw>
              </a:effectLst>
              <a:ea typeface="黑体" charset="0"/>
              <a:cs typeface="黑体" charset="0"/>
            </a:endParaRPr>
          </a:p>
        </p:txBody>
      </p:sp>
      <p:sp>
        <p:nvSpPr>
          <p:cNvPr id="729123" name="Text Box 35"/>
          <p:cNvSpPr txBox="1">
            <a:spLocks noChangeArrowheads="1"/>
          </p:cNvSpPr>
          <p:nvPr/>
        </p:nvSpPr>
        <p:spPr bwMode="auto">
          <a:xfrm>
            <a:off x="8032750" y="2035175"/>
            <a:ext cx="95408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effectLst>
                  <a:outerShdw blurRad="38100" dist="38100" dir="2700000" algn="tl">
                    <a:srgbClr val="000000"/>
                  </a:outerShdw>
                </a:effectLst>
                <a:ea typeface="黑体" charset="0"/>
                <a:cs typeface="黑体" charset="0"/>
              </a:rPr>
              <a:t>主机</a:t>
            </a:r>
            <a:r>
              <a:rPr kumimoji="1" lang="en-US" altLang="zh-CN" b="0">
                <a:effectLst>
                  <a:outerShdw blurRad="38100" dist="38100" dir="2700000" algn="tl">
                    <a:srgbClr val="000000"/>
                  </a:outerShdw>
                </a:effectLst>
                <a:ea typeface="黑体" charset="0"/>
                <a:cs typeface="黑体" charset="0"/>
              </a:rPr>
              <a:t> H</a:t>
            </a:r>
            <a:r>
              <a:rPr kumimoji="1" lang="en-US" altLang="zh-CN" b="0" baseline="-25000">
                <a:effectLst>
                  <a:outerShdw blurRad="38100" dist="38100" dir="2700000" algn="tl">
                    <a:srgbClr val="000000"/>
                  </a:outerShdw>
                </a:effectLst>
                <a:ea typeface="黑体" charset="0"/>
                <a:cs typeface="黑体" charset="0"/>
              </a:rPr>
              <a:t>2</a:t>
            </a:r>
            <a:endParaRPr kumimoji="1" lang="en-US" altLang="zh-CN" b="0">
              <a:effectLst>
                <a:outerShdw blurRad="38100" dist="38100" dir="2700000" algn="tl">
                  <a:srgbClr val="000000"/>
                </a:outerShdw>
              </a:effectLst>
              <a:ea typeface="黑体" charset="0"/>
              <a:cs typeface="黑体" charset="0"/>
            </a:endParaRPr>
          </a:p>
        </p:txBody>
      </p:sp>
      <p:sp>
        <p:nvSpPr>
          <p:cNvPr id="729124"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25" name="Text Box 37"/>
          <p:cNvSpPr txBox="1">
            <a:spLocks noChangeArrowheads="1"/>
          </p:cNvSpPr>
          <p:nvPr/>
        </p:nvSpPr>
        <p:spPr bwMode="auto">
          <a:xfrm>
            <a:off x="2616200" y="2887663"/>
            <a:ext cx="11826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1</a:t>
            </a:r>
            <a:endParaRPr kumimoji="1" lang="en-US" altLang="zh-CN" b="0">
              <a:solidFill>
                <a:srgbClr val="333399"/>
              </a:solidFill>
              <a:ea typeface="黑体" charset="0"/>
              <a:cs typeface="黑体" charset="0"/>
            </a:endParaRPr>
          </a:p>
        </p:txBody>
      </p:sp>
      <p:sp>
        <p:nvSpPr>
          <p:cNvPr id="729126"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400" b="0">
                <a:solidFill>
                  <a:srgbClr val="333399"/>
                </a:solidFill>
                <a:ea typeface="黑体" charset="0"/>
                <a:cs typeface="黑体" charset="0"/>
              </a:rPr>
              <a:t>IP </a:t>
            </a:r>
            <a:r>
              <a:rPr kumimoji="1" lang="zh-CN" altLang="en-US" sz="2400" b="0">
                <a:solidFill>
                  <a:srgbClr val="333399"/>
                </a:solidFill>
                <a:ea typeface="黑体" charset="0"/>
                <a:cs typeface="黑体" charset="0"/>
              </a:rPr>
              <a:t>层上的互联网</a:t>
            </a:r>
          </a:p>
        </p:txBody>
      </p:sp>
      <p:sp>
        <p:nvSpPr>
          <p:cNvPr id="729127" name="Text Box 39"/>
          <p:cNvSpPr txBox="1">
            <a:spLocks noChangeArrowheads="1"/>
          </p:cNvSpPr>
          <p:nvPr/>
        </p:nvSpPr>
        <p:spPr bwMode="auto">
          <a:xfrm>
            <a:off x="990600" y="594836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grpSp>
        <p:nvGrpSpPr>
          <p:cNvPr id="130076" name="Group 40"/>
          <p:cNvGrpSpPr>
            <a:grpSpLocks/>
          </p:cNvGrpSpPr>
          <p:nvPr/>
        </p:nvGrpSpPr>
        <p:grpSpPr bwMode="auto">
          <a:xfrm>
            <a:off x="8153400" y="2420938"/>
            <a:ext cx="685800" cy="1447800"/>
            <a:chOff x="672" y="528"/>
            <a:chExt cx="432" cy="912"/>
          </a:xfrm>
        </p:grpSpPr>
        <p:sp>
          <p:nvSpPr>
            <p:cNvPr id="729129"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30"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31"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9132" name="Text Box 44"/>
          <p:cNvSpPr txBox="1">
            <a:spLocks noChangeArrowheads="1"/>
          </p:cNvSpPr>
          <p:nvPr/>
        </p:nvSpPr>
        <p:spPr bwMode="auto">
          <a:xfrm>
            <a:off x="8202613" y="3435350"/>
            <a:ext cx="48418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sp>
        <p:nvSpPr>
          <p:cNvPr id="729133" name="Text Box 45"/>
          <p:cNvSpPr txBox="1">
            <a:spLocks noChangeArrowheads="1"/>
          </p:cNvSpPr>
          <p:nvPr/>
        </p:nvSpPr>
        <p:spPr bwMode="auto">
          <a:xfrm>
            <a:off x="332105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4</a:t>
            </a:r>
            <a:endParaRPr kumimoji="1" lang="en-US" altLang="zh-CN" b="0">
              <a:solidFill>
                <a:srgbClr val="333399"/>
              </a:solidFill>
              <a:ea typeface="黑体" charset="0"/>
              <a:cs typeface="黑体" charset="0"/>
            </a:endParaRPr>
          </a:p>
        </p:txBody>
      </p:sp>
      <p:sp>
        <p:nvSpPr>
          <p:cNvPr id="729134" name="Text Box 46"/>
          <p:cNvSpPr txBox="1">
            <a:spLocks noChangeArrowheads="1"/>
          </p:cNvSpPr>
          <p:nvPr/>
        </p:nvSpPr>
        <p:spPr bwMode="auto">
          <a:xfrm>
            <a:off x="2286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3</a:t>
            </a:r>
            <a:endParaRPr kumimoji="1" lang="en-US" altLang="zh-CN" b="0">
              <a:solidFill>
                <a:srgbClr val="333399"/>
              </a:solidFill>
              <a:ea typeface="黑体" charset="0"/>
              <a:cs typeface="黑体" charset="0"/>
            </a:endParaRPr>
          </a:p>
        </p:txBody>
      </p:sp>
      <p:sp>
        <p:nvSpPr>
          <p:cNvPr id="729135" name="Line 47"/>
          <p:cNvSpPr>
            <a:spLocks noChangeShapeType="1"/>
          </p:cNvSpPr>
          <p:nvPr/>
        </p:nvSpPr>
        <p:spPr bwMode="auto">
          <a:xfrm>
            <a:off x="3276600" y="3611563"/>
            <a:ext cx="20574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36"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37" name="Line 49"/>
          <p:cNvSpPr>
            <a:spLocks noChangeShapeType="1"/>
          </p:cNvSpPr>
          <p:nvPr/>
        </p:nvSpPr>
        <p:spPr bwMode="auto">
          <a:xfrm>
            <a:off x="5943600" y="3611563"/>
            <a:ext cx="220980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38" name="Text Box 50"/>
          <p:cNvSpPr txBox="1">
            <a:spLocks noChangeArrowheads="1"/>
          </p:cNvSpPr>
          <p:nvPr/>
        </p:nvSpPr>
        <p:spPr bwMode="auto">
          <a:xfrm>
            <a:off x="4953000" y="3697288"/>
            <a:ext cx="4841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5</a:t>
            </a:r>
            <a:endParaRPr kumimoji="1" lang="en-US" altLang="zh-CN" b="0">
              <a:solidFill>
                <a:srgbClr val="333399"/>
              </a:solidFill>
              <a:ea typeface="黑体" charset="0"/>
              <a:cs typeface="黑体" charset="0"/>
            </a:endParaRPr>
          </a:p>
        </p:txBody>
      </p:sp>
      <p:sp>
        <p:nvSpPr>
          <p:cNvPr id="729139" name="Line 51"/>
          <p:cNvSpPr>
            <a:spLocks noChangeShapeType="1"/>
          </p:cNvSpPr>
          <p:nvPr/>
        </p:nvSpPr>
        <p:spPr bwMode="auto">
          <a:xfrm>
            <a:off x="3352800" y="5440363"/>
            <a:ext cx="1905000" cy="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40" name="Freeform 52"/>
          <p:cNvSpPr>
            <a:spLocks/>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41" name="Freeform 53"/>
          <p:cNvSpPr>
            <a:spLocks/>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42" name="Text Box 54"/>
          <p:cNvSpPr txBox="1">
            <a:spLocks noChangeArrowheads="1"/>
          </p:cNvSpPr>
          <p:nvPr/>
        </p:nvSpPr>
        <p:spPr bwMode="auto">
          <a:xfrm>
            <a:off x="5218113" y="2862263"/>
            <a:ext cx="118268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b="0">
                <a:solidFill>
                  <a:srgbClr val="333399"/>
                </a:solidFill>
                <a:ea typeface="黑体" charset="0"/>
                <a:cs typeface="黑体" charset="0"/>
              </a:rPr>
              <a:t>路由器</a:t>
            </a:r>
            <a:r>
              <a:rPr kumimoji="1" lang="en-US" altLang="zh-CN" b="0">
                <a:solidFill>
                  <a:srgbClr val="333399"/>
                </a:solidFill>
                <a:ea typeface="黑体" charset="0"/>
                <a:cs typeface="黑体" charset="0"/>
              </a:rPr>
              <a:t> R</a:t>
            </a:r>
            <a:r>
              <a:rPr kumimoji="1" lang="en-US" altLang="zh-CN" b="0" baseline="-25000">
                <a:solidFill>
                  <a:srgbClr val="333399"/>
                </a:solidFill>
                <a:ea typeface="黑体" charset="0"/>
                <a:cs typeface="黑体" charset="0"/>
              </a:rPr>
              <a:t>2</a:t>
            </a:r>
            <a:endParaRPr kumimoji="1" lang="en-US" altLang="zh-CN" b="0">
              <a:solidFill>
                <a:srgbClr val="333399"/>
              </a:solidFill>
              <a:ea typeface="黑体" charset="0"/>
              <a:cs typeface="黑体" charset="0"/>
            </a:endParaRPr>
          </a:p>
        </p:txBody>
      </p:sp>
      <p:grpSp>
        <p:nvGrpSpPr>
          <p:cNvPr id="729143" name="Group 55"/>
          <p:cNvGrpSpPr>
            <a:grpSpLocks/>
          </p:cNvGrpSpPr>
          <p:nvPr/>
        </p:nvGrpSpPr>
        <p:grpSpPr bwMode="auto">
          <a:xfrm>
            <a:off x="1143000" y="3154363"/>
            <a:ext cx="6781800" cy="381000"/>
            <a:chOff x="720" y="1987"/>
            <a:chExt cx="4272" cy="240"/>
          </a:xfrm>
        </p:grpSpPr>
        <p:grpSp>
          <p:nvGrpSpPr>
            <p:cNvPr id="130104" name="Group 56"/>
            <p:cNvGrpSpPr>
              <a:grpSpLocks/>
            </p:cNvGrpSpPr>
            <p:nvPr/>
          </p:nvGrpSpPr>
          <p:grpSpPr bwMode="auto">
            <a:xfrm>
              <a:off x="720" y="1987"/>
              <a:ext cx="912" cy="240"/>
              <a:chOff x="1632" y="2688"/>
              <a:chExt cx="912" cy="240"/>
            </a:xfrm>
          </p:grpSpPr>
          <p:sp>
            <p:nvSpPr>
              <p:cNvPr id="729145" name="Rectangle 57"/>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  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9146" name="AutoShape 5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30105" name="Group 59"/>
            <p:cNvGrpSpPr>
              <a:grpSpLocks/>
            </p:cNvGrpSpPr>
            <p:nvPr/>
          </p:nvGrpSpPr>
          <p:grpSpPr bwMode="auto">
            <a:xfrm>
              <a:off x="2352" y="1987"/>
              <a:ext cx="912" cy="240"/>
              <a:chOff x="1632" y="2688"/>
              <a:chExt cx="912" cy="240"/>
            </a:xfrm>
          </p:grpSpPr>
          <p:sp>
            <p:nvSpPr>
              <p:cNvPr id="729148" name="Rectangle 60"/>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9149" name="AutoShape 61"/>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30106" name="Group 62"/>
            <p:cNvGrpSpPr>
              <a:grpSpLocks/>
            </p:cNvGrpSpPr>
            <p:nvPr/>
          </p:nvGrpSpPr>
          <p:grpSpPr bwMode="auto">
            <a:xfrm>
              <a:off x="4080" y="1987"/>
              <a:ext cx="912" cy="240"/>
              <a:chOff x="1632" y="2688"/>
              <a:chExt cx="912" cy="240"/>
            </a:xfrm>
          </p:grpSpPr>
          <p:sp>
            <p:nvSpPr>
              <p:cNvPr id="729151" name="Rectangle 63"/>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b="0">
                    <a:solidFill>
                      <a:srgbClr val="333399"/>
                    </a:solidFill>
                    <a:ea typeface="黑体" charset="0"/>
                    <a:cs typeface="黑体" charset="0"/>
                  </a:rPr>
                  <a:t>IP</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 IP</a:t>
                </a:r>
                <a:r>
                  <a:rPr kumimoji="1" lang="en-US" altLang="zh-CN" b="0" baseline="-25000">
                    <a:solidFill>
                      <a:srgbClr val="333399"/>
                    </a:solidFill>
                    <a:ea typeface="黑体" charset="0"/>
                    <a:cs typeface="黑体" charset="0"/>
                  </a:rPr>
                  <a:t>2</a:t>
                </a:r>
              </a:p>
            </p:txBody>
          </p:sp>
          <p:sp>
            <p:nvSpPr>
              <p:cNvPr id="729152" name="AutoShape 64"/>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grpSp>
        <p:nvGrpSpPr>
          <p:cNvPr id="130089" name="Group 65"/>
          <p:cNvGrpSpPr>
            <a:grpSpLocks/>
          </p:cNvGrpSpPr>
          <p:nvPr/>
        </p:nvGrpSpPr>
        <p:grpSpPr bwMode="auto">
          <a:xfrm>
            <a:off x="609600" y="5592763"/>
            <a:ext cx="1981200" cy="381000"/>
            <a:chOff x="480" y="3120"/>
            <a:chExt cx="1248" cy="240"/>
          </a:xfrm>
        </p:grpSpPr>
        <p:sp>
          <p:nvSpPr>
            <p:cNvPr id="729154" name="Rectangle 66"/>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1</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3</a:t>
              </a:r>
            </a:p>
          </p:txBody>
        </p:sp>
        <p:sp>
          <p:nvSpPr>
            <p:cNvPr id="729155" name="AutoShape 6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30090" name="Group 68"/>
          <p:cNvGrpSpPr>
            <a:grpSpLocks/>
          </p:cNvGrpSpPr>
          <p:nvPr/>
        </p:nvGrpSpPr>
        <p:grpSpPr bwMode="auto">
          <a:xfrm>
            <a:off x="3505200" y="5592763"/>
            <a:ext cx="1981200" cy="381000"/>
            <a:chOff x="480" y="3120"/>
            <a:chExt cx="1248" cy="240"/>
          </a:xfrm>
        </p:grpSpPr>
        <p:sp>
          <p:nvSpPr>
            <p:cNvPr id="729157" name="Rectangle 69"/>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4</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5</a:t>
              </a:r>
            </a:p>
          </p:txBody>
        </p:sp>
        <p:sp>
          <p:nvSpPr>
            <p:cNvPr id="729158" name="AutoShape 7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grpSp>
        <p:nvGrpSpPr>
          <p:cNvPr id="130091" name="Group 71"/>
          <p:cNvGrpSpPr>
            <a:grpSpLocks/>
          </p:cNvGrpSpPr>
          <p:nvPr/>
        </p:nvGrpSpPr>
        <p:grpSpPr bwMode="auto">
          <a:xfrm>
            <a:off x="6400800" y="5592763"/>
            <a:ext cx="1981200" cy="381000"/>
            <a:chOff x="480" y="3120"/>
            <a:chExt cx="1248" cy="240"/>
          </a:xfrm>
        </p:grpSpPr>
        <p:sp>
          <p:nvSpPr>
            <p:cNvPr id="729160" name="Rectangle 72"/>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b="0">
                  <a:solidFill>
                    <a:srgbClr val="333399"/>
                  </a:solidFill>
                  <a:ea typeface="黑体" charset="0"/>
                  <a:cs typeface="黑体" charset="0"/>
                </a:rPr>
                <a:t>从</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6</a:t>
              </a:r>
              <a:r>
                <a:rPr kumimoji="1" lang="en-US" altLang="zh-CN" b="0">
                  <a:solidFill>
                    <a:srgbClr val="333399"/>
                  </a:solidFill>
                  <a:ea typeface="黑体" charset="0"/>
                  <a:cs typeface="黑体" charset="0"/>
                </a:rPr>
                <a:t> </a:t>
              </a:r>
              <a:r>
                <a:rPr kumimoji="1" lang="zh-CN" altLang="en-US" b="0">
                  <a:solidFill>
                    <a:srgbClr val="333399"/>
                  </a:solidFill>
                  <a:ea typeface="黑体" charset="0"/>
                  <a:cs typeface="黑体" charset="0"/>
                </a:rPr>
                <a:t>到</a:t>
              </a:r>
              <a:r>
                <a:rPr kumimoji="1" lang="en-US" altLang="zh-CN" b="0">
                  <a:solidFill>
                    <a:srgbClr val="333399"/>
                  </a:solidFill>
                  <a:ea typeface="黑体" charset="0"/>
                  <a:cs typeface="黑体" charset="0"/>
                </a:rPr>
                <a:t> HA</a:t>
              </a:r>
              <a:r>
                <a:rPr kumimoji="1" lang="en-US" altLang="zh-CN" b="0" baseline="-25000">
                  <a:solidFill>
                    <a:srgbClr val="333399"/>
                  </a:solidFill>
                  <a:ea typeface="黑体" charset="0"/>
                  <a:cs typeface="黑体" charset="0"/>
                </a:rPr>
                <a:t>2</a:t>
              </a:r>
            </a:p>
          </p:txBody>
        </p:sp>
        <p:sp>
          <p:nvSpPr>
            <p:cNvPr id="729161" name="AutoShape 7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sp>
        <p:nvSpPr>
          <p:cNvPr id="729162" name="Text Box 74"/>
          <p:cNvSpPr txBox="1">
            <a:spLocks noChangeArrowheads="1"/>
          </p:cNvSpPr>
          <p:nvPr/>
        </p:nvSpPr>
        <p:spPr bwMode="auto">
          <a:xfrm>
            <a:off x="6858000"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9163" name="Text Box 75"/>
          <p:cNvSpPr txBox="1">
            <a:spLocks noChangeArrowheads="1"/>
          </p:cNvSpPr>
          <p:nvPr/>
        </p:nvSpPr>
        <p:spPr bwMode="auto">
          <a:xfrm>
            <a:off x="3976688" y="6018213"/>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MAC </a:t>
            </a:r>
            <a:r>
              <a:rPr kumimoji="1" lang="zh-CN" altLang="en-US" b="0">
                <a:effectLst>
                  <a:outerShdw blurRad="38100" dist="38100" dir="2700000" algn="tl">
                    <a:srgbClr val="000000"/>
                  </a:outerShdw>
                </a:effectLst>
                <a:ea typeface="黑体" charset="0"/>
                <a:cs typeface="黑体" charset="0"/>
              </a:rPr>
              <a:t>帧</a:t>
            </a:r>
          </a:p>
        </p:txBody>
      </p:sp>
      <p:sp>
        <p:nvSpPr>
          <p:cNvPr id="729164" name="AutoShape 76"/>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defRPr/>
            </a:pPr>
            <a:endParaRPr kumimoji="1" lang="zh-CN" altLang="en-US" b="0">
              <a:solidFill>
                <a:srgbClr val="333399"/>
              </a:solidFill>
              <a:ea typeface="黑体" charset="0"/>
              <a:cs typeface="黑体" charset="0"/>
            </a:endParaRPr>
          </a:p>
        </p:txBody>
      </p:sp>
      <p:sp>
        <p:nvSpPr>
          <p:cNvPr id="729165" name="Text Box 77"/>
          <p:cNvSpPr txBox="1">
            <a:spLocks noChangeArrowheads="1"/>
          </p:cNvSpPr>
          <p:nvPr/>
        </p:nvSpPr>
        <p:spPr bwMode="auto">
          <a:xfrm>
            <a:off x="2095500" y="2316163"/>
            <a:ext cx="1149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b="0">
                <a:effectLst>
                  <a:outerShdw blurRad="38100" dist="38100" dir="2700000" algn="tl">
                    <a:srgbClr val="000000"/>
                  </a:outerShdw>
                </a:effectLst>
                <a:ea typeface="黑体" charset="0"/>
                <a:cs typeface="黑体" charset="0"/>
              </a:rPr>
              <a:t>IP </a:t>
            </a:r>
            <a:r>
              <a:rPr kumimoji="1" lang="zh-CN" altLang="en-US" b="0">
                <a:effectLst>
                  <a:outerShdw blurRad="38100" dist="38100" dir="2700000" algn="tl">
                    <a:srgbClr val="000000"/>
                  </a:outerShdw>
                </a:effectLst>
                <a:ea typeface="黑体" charset="0"/>
                <a:cs typeface="黑体" charset="0"/>
              </a:rPr>
              <a:t>数据报</a:t>
            </a:r>
          </a:p>
        </p:txBody>
      </p:sp>
      <p:sp>
        <p:nvSpPr>
          <p:cNvPr id="729166" name="Rectangle 78"/>
          <p:cNvSpPr>
            <a:spLocks noChangeArrowheads="1"/>
          </p:cNvSpPr>
          <p:nvPr/>
        </p:nvSpPr>
        <p:spPr bwMode="auto">
          <a:xfrm>
            <a:off x="0" y="0"/>
            <a:ext cx="9144000" cy="1989138"/>
          </a:xfrm>
          <a:prstGeom prst="rect">
            <a:avLst/>
          </a:prstGeom>
          <a:solidFill>
            <a:srgbClr val="FFFF99"/>
          </a:solidFill>
          <a:ln>
            <a:noFill/>
          </a:ln>
          <a:effectLst/>
          <a:extLst>
            <a:ext uri="{91240B29-F687-4f45-9708-019B960494DF}">
              <a14:hiddenLine xmlns:a14="http://schemas.microsoft.com/office/drawing/2010/main" xmlns="" w="9525">
                <a:solidFill>
                  <a:srgbClr val="333399"/>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29167" name="Text Box 79"/>
          <p:cNvSpPr txBox="1">
            <a:spLocks noChangeArrowheads="1"/>
          </p:cNvSpPr>
          <p:nvPr/>
        </p:nvSpPr>
        <p:spPr bwMode="auto">
          <a:xfrm>
            <a:off x="25053" y="81070"/>
            <a:ext cx="8961785" cy="1421928"/>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pPr>
              <a:lnSpc>
                <a:spcPct val="120000"/>
              </a:lnSpc>
            </a:pPr>
            <a:r>
              <a:rPr lang="en-US" altLang="zh-CN" sz="1800" b="0" dirty="0" smtClean="0">
                <a:solidFill>
                  <a:srgbClr val="333399"/>
                </a:solidFill>
                <a:ea typeface="黑体" charset="-122"/>
              </a:rPr>
              <a:t>1</a:t>
            </a:r>
            <a:r>
              <a:rPr lang="zh-CN" altLang="en-US" sz="1800" b="0" dirty="0" smtClean="0">
                <a:solidFill>
                  <a:srgbClr val="333399"/>
                </a:solidFill>
                <a:ea typeface="黑体" charset="-122"/>
              </a:rPr>
              <a:t>、在</a:t>
            </a:r>
            <a:r>
              <a:rPr lang="en-US" altLang="zh-CN" sz="1800" b="0" dirty="0" smtClean="0">
                <a:solidFill>
                  <a:srgbClr val="333399"/>
                </a:solidFill>
                <a:ea typeface="黑体" charset="-122"/>
              </a:rPr>
              <a:t> </a:t>
            </a:r>
            <a:r>
              <a:rPr lang="en-US" altLang="zh-CN" sz="1800" b="0" dirty="0">
                <a:solidFill>
                  <a:srgbClr val="333399"/>
                </a:solidFill>
                <a:ea typeface="黑体" charset="-122"/>
              </a:rPr>
              <a:t>IP </a:t>
            </a:r>
            <a:r>
              <a:rPr lang="zh-CN" altLang="en-US" sz="1800" b="0" dirty="0">
                <a:solidFill>
                  <a:srgbClr val="333399"/>
                </a:solidFill>
                <a:ea typeface="黑体" charset="-122"/>
              </a:rPr>
              <a:t>层抽象的互联网上只能看到</a:t>
            </a:r>
            <a:r>
              <a:rPr lang="en-US" altLang="zh-CN" sz="1800" b="0" dirty="0">
                <a:solidFill>
                  <a:srgbClr val="333399"/>
                </a:solidFill>
                <a:ea typeface="黑体" charset="-122"/>
              </a:rPr>
              <a:t> IP </a:t>
            </a:r>
            <a:r>
              <a:rPr lang="zh-CN" altLang="en-US" sz="1800" b="0" dirty="0" smtClean="0">
                <a:solidFill>
                  <a:srgbClr val="333399"/>
                </a:solidFill>
                <a:ea typeface="黑体" charset="-122"/>
              </a:rPr>
              <a:t>数据报，</a:t>
            </a:r>
            <a:r>
              <a:rPr lang="en-US" altLang="zh-CN" sz="1800" b="0" dirty="0" smtClean="0">
                <a:solidFill>
                  <a:srgbClr val="333399"/>
                </a:solidFill>
                <a:ea typeface="黑体" charset="-122"/>
              </a:rPr>
              <a:t> </a:t>
            </a:r>
            <a:r>
              <a:rPr lang="en-US" altLang="zh-CN" sz="1800" b="0" dirty="0">
                <a:solidFill>
                  <a:srgbClr val="333399"/>
                </a:solidFill>
                <a:ea typeface="黑体" charset="-122"/>
              </a:rPr>
              <a:t>IP</a:t>
            </a:r>
            <a:r>
              <a:rPr lang="en-US" altLang="zh-CN" sz="1800" b="0" baseline="-25000" dirty="0">
                <a:solidFill>
                  <a:srgbClr val="333399"/>
                </a:solidFill>
                <a:ea typeface="黑体" charset="-122"/>
              </a:rPr>
              <a:t>1</a:t>
            </a:r>
            <a:r>
              <a:rPr lang="en-US" altLang="zh-CN" sz="1800" dirty="0">
                <a:solidFill>
                  <a:srgbClr val="333399"/>
                </a:solidFill>
                <a:ea typeface="黑体" charset="-122"/>
              </a:rPr>
              <a:t>→</a:t>
            </a:r>
            <a:r>
              <a:rPr lang="en-US" altLang="zh-CN" sz="1800" b="0" dirty="0">
                <a:solidFill>
                  <a:srgbClr val="333399"/>
                </a:solidFill>
                <a:ea typeface="黑体" charset="-122"/>
              </a:rPr>
              <a:t>IP</a:t>
            </a:r>
            <a:r>
              <a:rPr lang="en-US" altLang="zh-CN" sz="1800" b="0" baseline="-25000" dirty="0">
                <a:solidFill>
                  <a:srgbClr val="333399"/>
                </a:solidFill>
                <a:ea typeface="黑体" charset="-122"/>
              </a:rPr>
              <a:t>2</a:t>
            </a:r>
            <a:r>
              <a:rPr lang="en-US" altLang="zh-CN" sz="1800" b="0" dirty="0">
                <a:solidFill>
                  <a:srgbClr val="333399"/>
                </a:solidFill>
                <a:ea typeface="黑体" charset="-122"/>
              </a:rPr>
              <a:t>  </a:t>
            </a:r>
            <a:r>
              <a:rPr lang="zh-CN" altLang="en-US" sz="1800" b="0" dirty="0" smtClean="0">
                <a:solidFill>
                  <a:srgbClr val="333399"/>
                </a:solidFill>
                <a:ea typeface="黑体" charset="-122"/>
              </a:rPr>
              <a:t>，未见</a:t>
            </a:r>
            <a:r>
              <a:rPr lang="en-US" altLang="zh-CN" sz="1800" b="0" dirty="0" smtClean="0">
                <a:solidFill>
                  <a:srgbClr val="333399"/>
                </a:solidFill>
                <a:ea typeface="黑体" charset="-122"/>
              </a:rPr>
              <a:t>R1</a:t>
            </a:r>
            <a:r>
              <a:rPr lang="zh-CN" altLang="en-US" sz="1800" b="0" dirty="0" smtClean="0">
                <a:solidFill>
                  <a:srgbClr val="333399"/>
                </a:solidFill>
                <a:ea typeface="黑体" charset="-122"/>
              </a:rPr>
              <a:t>和</a:t>
            </a:r>
            <a:r>
              <a:rPr lang="en-US" altLang="zh-CN" sz="1800" b="0" dirty="0" smtClean="0">
                <a:solidFill>
                  <a:srgbClr val="333399"/>
                </a:solidFill>
                <a:ea typeface="黑体" charset="-122"/>
              </a:rPr>
              <a:t>R2</a:t>
            </a:r>
            <a:r>
              <a:rPr lang="zh-CN" altLang="en-US" sz="1800" b="0" dirty="0" smtClean="0">
                <a:solidFill>
                  <a:srgbClr val="333399"/>
                </a:solidFill>
                <a:ea typeface="黑体" charset="-122"/>
              </a:rPr>
              <a:t>的</a:t>
            </a:r>
            <a:r>
              <a:rPr lang="en-US" altLang="zh-CN" sz="1800" b="0" dirty="0" err="1" smtClean="0">
                <a:solidFill>
                  <a:srgbClr val="333399"/>
                </a:solidFill>
                <a:ea typeface="黑体" charset="-122"/>
              </a:rPr>
              <a:t>Ip</a:t>
            </a:r>
            <a:r>
              <a:rPr lang="zh-CN" altLang="en-US" sz="1800" b="0" dirty="0" smtClean="0">
                <a:solidFill>
                  <a:srgbClr val="333399"/>
                </a:solidFill>
                <a:ea typeface="黑体" charset="-122"/>
              </a:rPr>
              <a:t>地址</a:t>
            </a:r>
            <a:endParaRPr lang="en-US" altLang="zh-CN" sz="1800" b="0" dirty="0" smtClean="0">
              <a:solidFill>
                <a:srgbClr val="333399"/>
              </a:solidFill>
              <a:ea typeface="黑体" charset="-122"/>
            </a:endParaRPr>
          </a:p>
          <a:p>
            <a:pPr>
              <a:lnSpc>
                <a:spcPct val="120000"/>
              </a:lnSpc>
            </a:pPr>
            <a:r>
              <a:rPr lang="en-US" altLang="zh-CN" sz="1800" b="0" dirty="0" smtClean="0">
                <a:solidFill>
                  <a:srgbClr val="333399"/>
                </a:solidFill>
                <a:ea typeface="黑体" charset="-122"/>
              </a:rPr>
              <a:t> 2</a:t>
            </a:r>
            <a:r>
              <a:rPr lang="zh-CN" altLang="en-US" sz="1800" b="0" dirty="0" smtClean="0">
                <a:solidFill>
                  <a:srgbClr val="333399"/>
                </a:solidFill>
                <a:ea typeface="黑体" charset="-122"/>
              </a:rPr>
              <a:t>、路由器根据</a:t>
            </a:r>
            <a:r>
              <a:rPr lang="en-US" altLang="zh-CN" sz="1800" b="0" dirty="0" smtClean="0">
                <a:solidFill>
                  <a:srgbClr val="333399"/>
                </a:solidFill>
                <a:ea typeface="黑体" charset="-122"/>
              </a:rPr>
              <a:t>IP</a:t>
            </a:r>
            <a:r>
              <a:rPr lang="en-US" altLang="zh-CN" sz="1800" b="0" baseline="-25000" dirty="0" smtClean="0">
                <a:solidFill>
                  <a:srgbClr val="333399"/>
                </a:solidFill>
                <a:ea typeface="黑体" charset="-122"/>
              </a:rPr>
              <a:t>2</a:t>
            </a:r>
            <a:r>
              <a:rPr lang="zh-CN" altLang="en-US" sz="1800" b="0" dirty="0" smtClean="0">
                <a:solidFill>
                  <a:srgbClr val="333399"/>
                </a:solidFill>
                <a:ea typeface="黑体" charset="-122"/>
              </a:rPr>
              <a:t>的网络号完成路由选择</a:t>
            </a:r>
            <a:endParaRPr lang="en-US" altLang="zh-CN" sz="1800" b="0" dirty="0" smtClean="0">
              <a:solidFill>
                <a:srgbClr val="333399"/>
              </a:solidFill>
              <a:ea typeface="黑体" charset="-122"/>
            </a:endParaRPr>
          </a:p>
          <a:p>
            <a:pPr>
              <a:lnSpc>
                <a:spcPct val="120000"/>
              </a:lnSpc>
            </a:pPr>
            <a:r>
              <a:rPr lang="en-US" altLang="zh-CN" sz="1800" b="0" dirty="0" smtClean="0">
                <a:solidFill>
                  <a:srgbClr val="333399"/>
                </a:solidFill>
                <a:ea typeface="黑体" charset="-122"/>
              </a:rPr>
              <a:t>3</a:t>
            </a:r>
            <a:r>
              <a:rPr lang="zh-CN" altLang="en-US" sz="1800" b="0" dirty="0" smtClean="0">
                <a:solidFill>
                  <a:srgbClr val="333399"/>
                </a:solidFill>
                <a:ea typeface="黑体" charset="-122"/>
              </a:rPr>
              <a:t>、</a:t>
            </a:r>
            <a:r>
              <a:rPr lang="en-US" altLang="zh-CN" sz="1800" b="0" dirty="0" smtClean="0">
                <a:solidFill>
                  <a:srgbClr val="333399"/>
                </a:solidFill>
                <a:ea typeface="黑体" charset="-122"/>
              </a:rPr>
              <a:t>MAC</a:t>
            </a:r>
            <a:r>
              <a:rPr lang="zh-CN" altLang="en-US" sz="1800" b="0" dirty="0" smtClean="0">
                <a:solidFill>
                  <a:srgbClr val="333399"/>
                </a:solidFill>
                <a:ea typeface="黑体" charset="-122"/>
              </a:rPr>
              <a:t>帧中只有</a:t>
            </a:r>
            <a:r>
              <a:rPr lang="en-US" altLang="zh-CN" sz="1800" b="0" dirty="0" smtClean="0">
                <a:solidFill>
                  <a:srgbClr val="333399"/>
                </a:solidFill>
                <a:ea typeface="黑体" charset="-122"/>
              </a:rPr>
              <a:t>MAC</a:t>
            </a:r>
            <a:r>
              <a:rPr lang="zh-CN" altLang="en-US" sz="1800" b="0" dirty="0" smtClean="0">
                <a:solidFill>
                  <a:srgbClr val="333399"/>
                </a:solidFill>
                <a:ea typeface="黑体" charset="-122"/>
              </a:rPr>
              <a:t>地址，数据链路层只使用目的</a:t>
            </a:r>
            <a:r>
              <a:rPr lang="en-US" altLang="zh-CN" sz="1800" b="0" dirty="0" smtClean="0">
                <a:solidFill>
                  <a:srgbClr val="333399"/>
                </a:solidFill>
                <a:ea typeface="黑体" charset="-122"/>
              </a:rPr>
              <a:t>MAC</a:t>
            </a:r>
            <a:r>
              <a:rPr lang="zh-CN" altLang="en-US" sz="1800" b="0" dirty="0" smtClean="0">
                <a:solidFill>
                  <a:srgbClr val="333399"/>
                </a:solidFill>
                <a:ea typeface="黑体" charset="-122"/>
              </a:rPr>
              <a:t>地址转发帧</a:t>
            </a:r>
            <a:endParaRPr lang="en-US" altLang="zh-CN" sz="1800" b="0" dirty="0" smtClean="0">
              <a:solidFill>
                <a:srgbClr val="333399"/>
              </a:solidFill>
              <a:ea typeface="黑体" charset="-122"/>
            </a:endParaRPr>
          </a:p>
          <a:p>
            <a:pPr>
              <a:lnSpc>
                <a:spcPct val="120000"/>
              </a:lnSpc>
            </a:pPr>
            <a:r>
              <a:rPr lang="en-US" altLang="zh-CN" sz="1800" b="0" dirty="0" smtClean="0">
                <a:solidFill>
                  <a:srgbClr val="333399"/>
                </a:solidFill>
                <a:ea typeface="黑体" charset="-122"/>
              </a:rPr>
              <a:t>4</a:t>
            </a:r>
            <a:r>
              <a:rPr lang="zh-CN" altLang="en-US" sz="1800" b="0" dirty="0" smtClean="0">
                <a:solidFill>
                  <a:srgbClr val="333399"/>
                </a:solidFill>
                <a:ea typeface="黑体" charset="-122"/>
              </a:rPr>
              <a:t>、</a:t>
            </a:r>
            <a:r>
              <a:rPr lang="en-US" altLang="zh-CN" sz="1800" b="0" dirty="0" smtClean="0">
                <a:solidFill>
                  <a:srgbClr val="333399"/>
                </a:solidFill>
                <a:ea typeface="黑体" charset="-122"/>
              </a:rPr>
              <a:t>IP</a:t>
            </a:r>
            <a:r>
              <a:rPr lang="zh-CN" altLang="en-US" sz="1800" b="0" dirty="0" smtClean="0">
                <a:solidFill>
                  <a:srgbClr val="333399"/>
                </a:solidFill>
                <a:ea typeface="黑体" charset="-122"/>
              </a:rPr>
              <a:t>层屏蔽了</a:t>
            </a:r>
            <a:r>
              <a:rPr lang="en-US" altLang="zh-CN" sz="1800" b="0" dirty="0" smtClean="0">
                <a:solidFill>
                  <a:srgbClr val="333399"/>
                </a:solidFill>
                <a:ea typeface="黑体" charset="-122"/>
              </a:rPr>
              <a:t>MAC</a:t>
            </a:r>
            <a:r>
              <a:rPr lang="zh-CN" altLang="en-US" sz="1800" b="0" dirty="0" smtClean="0">
                <a:solidFill>
                  <a:srgbClr val="333399"/>
                </a:solidFill>
                <a:ea typeface="黑体" charset="-122"/>
              </a:rPr>
              <a:t>层，而只使用</a:t>
            </a:r>
            <a:r>
              <a:rPr lang="en-US" altLang="zh-CN" sz="1800" b="0" dirty="0" smtClean="0">
                <a:solidFill>
                  <a:srgbClr val="333399"/>
                </a:solidFill>
                <a:ea typeface="黑体" charset="-122"/>
              </a:rPr>
              <a:t>IP</a:t>
            </a:r>
            <a:r>
              <a:rPr lang="zh-CN" altLang="en-US" sz="1800" b="0" dirty="0" smtClean="0">
                <a:solidFill>
                  <a:srgbClr val="333399"/>
                </a:solidFill>
                <a:ea typeface="黑体" charset="-122"/>
              </a:rPr>
              <a:t> 地址实现虚拟的因特网</a:t>
            </a:r>
            <a:endParaRPr lang="en-US" altLang="zh-CN" sz="1800" b="0" dirty="0">
              <a:solidFill>
                <a:srgbClr val="333399"/>
              </a:solidFill>
              <a:ea typeface="黑体" charset="-122"/>
            </a:endParaRPr>
          </a:p>
        </p:txBody>
      </p:sp>
    </p:spTree>
    <p:extLst>
      <p:ext uri="{BB962C8B-B14F-4D97-AF65-F5344CB8AC3E}">
        <p14:creationId xmlns:p14="http://schemas.microsoft.com/office/powerpoint/2010/main" val="824317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7291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a:t>
            </a:r>
            <a:r>
              <a:rPr lang="zh-CN" altLang="en-US" sz="2400" dirty="0" smtClean="0">
                <a:solidFill>
                  <a:srgbClr val="FF0000"/>
                </a:solidFill>
                <a:latin typeface="STXingkai" charset="-122"/>
                <a:ea typeface="STXingkai" charset="-122"/>
                <a:cs typeface="STXingkai" charset="-122"/>
              </a:rPr>
              <a:t>地址解析协议</a:t>
            </a:r>
            <a:r>
              <a:rPr lang="en-US" altLang="zh-CN" sz="2400" dirty="0" smtClean="0">
                <a:solidFill>
                  <a:srgbClr val="FF0000"/>
                </a:solidFill>
                <a:latin typeface="STXingkai" charset="-122"/>
                <a:ea typeface="STXingkai" charset="-122"/>
                <a:cs typeface="STXingkai" charset="-122"/>
              </a:rPr>
              <a:t>ARP</a:t>
            </a:r>
            <a:r>
              <a:rPr lang="zh-CN" altLang="en-US" sz="2400" dirty="0" smtClean="0">
                <a:solidFill>
                  <a:srgbClr val="FF0000"/>
                </a:solidFill>
                <a:latin typeface="STXingkai" charset="-122"/>
                <a:ea typeface="STXingkai" charset="-122"/>
                <a:cs typeface="STXingkai" charset="-122"/>
              </a:rPr>
              <a:t>工作原理</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323806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02" name="Rectangle 2"/>
          <p:cNvSpPr>
            <a:spLocks noGrp="1" noChangeArrowheads="1"/>
          </p:cNvSpPr>
          <p:nvPr>
            <p:ph type="body" idx="1"/>
          </p:nvPr>
        </p:nvSpPr>
        <p:spPr>
          <a:xfrm>
            <a:off x="403225" y="1403350"/>
            <a:ext cx="8588375" cy="4235450"/>
          </a:xfrm>
        </p:spPr>
        <p:txBody>
          <a:bodyPr/>
          <a:lstStyle/>
          <a:p>
            <a:pPr algn="just">
              <a:lnSpc>
                <a:spcPts val="3000"/>
              </a:lnSpc>
              <a:buFontTx/>
              <a:buNone/>
            </a:pPr>
            <a:r>
              <a:rPr kumimoji="0" lang="zh-CN" altLang="en-US" sz="2000" b="1" dirty="0" smtClean="0">
                <a:ea typeface="楷体_GB2312" charset="0"/>
              </a:rPr>
              <a:t>问题</a:t>
            </a:r>
            <a:r>
              <a:rPr kumimoji="0" lang="en-US" altLang="zh-CN" sz="2000" b="1" dirty="0">
                <a:ea typeface="楷体_GB2312" charset="0"/>
              </a:rPr>
              <a:t>:IP</a:t>
            </a:r>
            <a:r>
              <a:rPr kumimoji="0" lang="zh-CN" altLang="en-US" sz="2000" b="1" dirty="0">
                <a:ea typeface="楷体_GB2312" charset="0"/>
              </a:rPr>
              <a:t>地址和硬件地址不是简单的对应关系</a:t>
            </a:r>
            <a:r>
              <a:rPr kumimoji="0" lang="en-US" altLang="zh-CN" sz="2000" b="1" dirty="0">
                <a:ea typeface="楷体_GB2312" charset="0"/>
              </a:rPr>
              <a:t>,</a:t>
            </a:r>
            <a:r>
              <a:rPr kumimoji="0" lang="zh-CN" altLang="en-US" sz="2000" b="1" dirty="0">
                <a:ea typeface="楷体_GB2312" charset="0"/>
              </a:rPr>
              <a:t>因为</a:t>
            </a:r>
            <a:r>
              <a:rPr kumimoji="0" lang="en-US" altLang="zh-CN" sz="2000" b="1" dirty="0">
                <a:ea typeface="楷体_GB2312" charset="0"/>
              </a:rPr>
              <a:t>IP</a:t>
            </a:r>
            <a:r>
              <a:rPr kumimoji="0" lang="zh-CN" altLang="en-US" sz="2000" b="1" dirty="0">
                <a:ea typeface="楷体_GB2312" charset="0"/>
              </a:rPr>
              <a:t>地址通常是</a:t>
            </a:r>
            <a:r>
              <a:rPr kumimoji="0" lang="zh-CN" altLang="en-US" sz="2000" b="1" dirty="0" smtClean="0">
                <a:ea typeface="楷体_GB2312" charset="0"/>
              </a:rPr>
              <a:t>动态</a:t>
            </a:r>
            <a:endParaRPr kumimoji="0" lang="en-US" altLang="zh-CN" sz="2000" b="1" dirty="0" smtClean="0">
              <a:ea typeface="楷体_GB2312" charset="0"/>
            </a:endParaRPr>
          </a:p>
          <a:p>
            <a:pPr algn="just">
              <a:lnSpc>
                <a:spcPts val="3000"/>
              </a:lnSpc>
              <a:buFontTx/>
              <a:buNone/>
            </a:pPr>
            <a:r>
              <a:rPr kumimoji="0" lang="en-US" altLang="zh-CN" sz="2000" b="1" dirty="0" smtClean="0">
                <a:ea typeface="楷体_GB2312" charset="0"/>
              </a:rPr>
              <a:t>ARP</a:t>
            </a:r>
            <a:r>
              <a:rPr kumimoji="0" lang="zh-CN" altLang="en-US" sz="2000" b="1" dirty="0" smtClean="0">
                <a:ea typeface="楷体_GB2312" charset="0"/>
              </a:rPr>
              <a:t>工作原理</a:t>
            </a:r>
            <a:endParaRPr kumimoji="0" lang="en-US" altLang="zh-CN" sz="2000" b="1" dirty="0">
              <a:ea typeface="楷体_GB2312" charset="0"/>
            </a:endParaRPr>
          </a:p>
          <a:p>
            <a:pPr algn="just">
              <a:lnSpc>
                <a:spcPts val="3000"/>
              </a:lnSpc>
              <a:buFontTx/>
              <a:buNone/>
            </a:pPr>
            <a:r>
              <a:rPr kumimoji="0" lang="en-US" altLang="zh-CN" sz="2000" b="1" dirty="0" smtClean="0">
                <a:ea typeface="楷体_GB2312" charset="0"/>
              </a:rPr>
              <a:t>(1) </a:t>
            </a:r>
            <a:r>
              <a:rPr kumimoji="0" lang="zh-CN" altLang="en-US" sz="2000" b="1" dirty="0" smtClean="0">
                <a:ea typeface="楷体_GB2312" charset="0"/>
              </a:rPr>
              <a:t>源主机</a:t>
            </a:r>
            <a:r>
              <a:rPr kumimoji="0" lang="zh-CN" altLang="en-US" sz="2000" b="1" dirty="0">
                <a:ea typeface="楷体_GB2312" charset="0"/>
              </a:rPr>
              <a:t>上的</a:t>
            </a:r>
            <a:r>
              <a:rPr kumimoji="0" lang="en-US" altLang="zh-CN" sz="2000" b="1" dirty="0">
                <a:ea typeface="楷体_GB2312" charset="0"/>
              </a:rPr>
              <a:t>ARP</a:t>
            </a:r>
            <a:r>
              <a:rPr kumimoji="0" lang="zh-CN" altLang="en-US" sz="2000" b="1" dirty="0">
                <a:ea typeface="楷体_GB2312" charset="0"/>
              </a:rPr>
              <a:t>进程在本局域网上广播发送一个</a:t>
            </a:r>
            <a:r>
              <a:rPr kumimoji="0" lang="en-US" altLang="zh-CN" sz="2000" b="1" dirty="0">
                <a:ea typeface="楷体_GB2312" charset="0"/>
              </a:rPr>
              <a:t>ARP</a:t>
            </a:r>
            <a:r>
              <a:rPr kumimoji="0" lang="zh-CN" altLang="en-US" sz="2000" b="1" dirty="0">
                <a:ea typeface="楷体_GB2312" charset="0"/>
              </a:rPr>
              <a:t>请求分组</a:t>
            </a:r>
            <a:r>
              <a:rPr kumimoji="0" lang="en-US" altLang="zh-CN" sz="2000" b="1" dirty="0">
                <a:ea typeface="楷体_GB2312" charset="0"/>
              </a:rPr>
              <a:t>,</a:t>
            </a:r>
            <a:r>
              <a:rPr kumimoji="0" lang="zh-CN" altLang="en-US" sz="2000" b="1" dirty="0">
                <a:ea typeface="楷体_GB2312" charset="0"/>
              </a:rPr>
              <a:t>上面有目的主机的</a:t>
            </a:r>
            <a:r>
              <a:rPr kumimoji="0" lang="en-US" altLang="zh-CN" sz="2000" b="1" dirty="0">
                <a:ea typeface="楷体_GB2312" charset="0"/>
              </a:rPr>
              <a:t>IP</a:t>
            </a:r>
            <a:r>
              <a:rPr kumimoji="0" lang="zh-CN" altLang="en-US" sz="2000" b="1" dirty="0">
                <a:ea typeface="楷体_GB2312" charset="0"/>
              </a:rPr>
              <a:t>地址</a:t>
            </a:r>
            <a:endParaRPr kumimoji="0" lang="en-US" altLang="zh-CN" sz="2000" b="1" dirty="0">
              <a:ea typeface="楷体_GB2312" charset="0"/>
            </a:endParaRPr>
          </a:p>
          <a:p>
            <a:pPr algn="just">
              <a:lnSpc>
                <a:spcPts val="3000"/>
              </a:lnSpc>
              <a:buFontTx/>
              <a:buNone/>
            </a:pPr>
            <a:r>
              <a:rPr kumimoji="0" lang="en-US" altLang="zh-CN" sz="2000" b="1" dirty="0">
                <a:ea typeface="楷体_GB2312" charset="0"/>
              </a:rPr>
              <a:t>(2) </a:t>
            </a:r>
            <a:r>
              <a:rPr kumimoji="0" lang="zh-CN" altLang="en-US" sz="2000" b="1" dirty="0">
                <a:ea typeface="楷体_GB2312" charset="0"/>
              </a:rPr>
              <a:t>在本局域网上所有主机上运行的</a:t>
            </a:r>
            <a:r>
              <a:rPr kumimoji="0" lang="en-US" altLang="zh-CN" sz="2000" b="1" dirty="0">
                <a:ea typeface="楷体_GB2312" charset="0"/>
              </a:rPr>
              <a:t>ARP</a:t>
            </a:r>
            <a:r>
              <a:rPr kumimoji="0" lang="zh-CN" altLang="en-US" sz="2000" b="1" dirty="0">
                <a:ea typeface="楷体_GB2312" charset="0"/>
              </a:rPr>
              <a:t>进程都收到此分组</a:t>
            </a:r>
            <a:r>
              <a:rPr kumimoji="0" lang="en-US" altLang="zh-CN" sz="2000" b="1" dirty="0">
                <a:ea typeface="楷体_GB2312" charset="0"/>
              </a:rPr>
              <a:t>,</a:t>
            </a:r>
            <a:r>
              <a:rPr kumimoji="0" lang="zh-CN" altLang="en-US" sz="2000" b="1" dirty="0">
                <a:ea typeface="楷体_GB2312" charset="0"/>
              </a:rPr>
              <a:t>当目的主机收到后</a:t>
            </a:r>
            <a:r>
              <a:rPr kumimoji="0" lang="en-US" altLang="zh-CN" sz="2000" b="1" dirty="0">
                <a:ea typeface="楷体_GB2312" charset="0"/>
              </a:rPr>
              <a:t>,</a:t>
            </a:r>
            <a:r>
              <a:rPr kumimoji="0" lang="zh-CN" altLang="en-US" sz="2000" b="1" dirty="0">
                <a:ea typeface="楷体_GB2312" charset="0"/>
              </a:rPr>
              <a:t>向源主机发送一个应答分组</a:t>
            </a:r>
            <a:r>
              <a:rPr kumimoji="0" lang="en-US" altLang="zh-CN" sz="2000" b="1" dirty="0">
                <a:ea typeface="楷体_GB2312" charset="0"/>
              </a:rPr>
              <a:t>,</a:t>
            </a:r>
            <a:r>
              <a:rPr kumimoji="0" lang="zh-CN" altLang="en-US" sz="2000" b="1" dirty="0">
                <a:ea typeface="楷体_GB2312" charset="0"/>
              </a:rPr>
              <a:t>在该分组上写入自己的硬件地址</a:t>
            </a:r>
            <a:endParaRPr kumimoji="0" lang="en-US" altLang="zh-CN" sz="2000" b="1" dirty="0">
              <a:ea typeface="楷体_GB2312" charset="0"/>
            </a:endParaRPr>
          </a:p>
          <a:p>
            <a:pPr algn="just">
              <a:lnSpc>
                <a:spcPts val="3000"/>
              </a:lnSpc>
              <a:buFontTx/>
              <a:buNone/>
            </a:pPr>
            <a:r>
              <a:rPr kumimoji="0" lang="en-US" altLang="zh-CN" sz="2000" b="1" dirty="0">
                <a:ea typeface="楷体_GB2312" charset="0"/>
              </a:rPr>
              <a:t>(3)   </a:t>
            </a:r>
            <a:r>
              <a:rPr kumimoji="0" lang="zh-CN" altLang="en-US" sz="2000" b="1" dirty="0">
                <a:ea typeface="楷体_GB2312" charset="0"/>
              </a:rPr>
              <a:t>源主机收到后，将该地址映射写入自己的高速缓存</a:t>
            </a:r>
            <a:endParaRPr kumimoji="0" lang="en-US" altLang="zh-CN" sz="2000" b="1" dirty="0">
              <a:ea typeface="楷体_GB2312" charset="0"/>
            </a:endParaRPr>
          </a:p>
          <a:p>
            <a:pPr algn="just">
              <a:lnSpc>
                <a:spcPts val="3000"/>
              </a:lnSpc>
              <a:buFontTx/>
              <a:buNone/>
            </a:pPr>
            <a:r>
              <a:rPr kumimoji="0" lang="zh-CN" altLang="en-US" sz="2000" b="1" dirty="0" smtClean="0">
                <a:ea typeface="楷体_GB2312" charset="0"/>
              </a:rPr>
              <a:t>高速缓存：</a:t>
            </a:r>
            <a:endParaRPr kumimoji="0" lang="en-US" altLang="zh-CN" sz="2000" b="1" dirty="0" smtClean="0">
              <a:ea typeface="楷体_GB2312" charset="0"/>
            </a:endParaRPr>
          </a:p>
          <a:p>
            <a:pPr algn="just">
              <a:lnSpc>
                <a:spcPts val="3000"/>
              </a:lnSpc>
              <a:buFontTx/>
              <a:buNone/>
            </a:pPr>
            <a:r>
              <a:rPr kumimoji="0" lang="en-US" altLang="zh-CN" sz="2000" b="1" dirty="0">
                <a:ea typeface="楷体_GB2312" charset="0"/>
              </a:rPr>
              <a:t> </a:t>
            </a:r>
            <a:r>
              <a:rPr kumimoji="0" lang="zh-CN" altLang="en-US" sz="2000" b="1" dirty="0">
                <a:ea typeface="楷体_GB2312" charset="0"/>
              </a:rPr>
              <a:t> </a:t>
            </a:r>
            <a:r>
              <a:rPr kumimoji="0" lang="zh-CN" altLang="en-US" sz="2000" b="1" dirty="0" smtClean="0">
                <a:ea typeface="楷体_GB2312" charset="0"/>
              </a:rPr>
              <a:t>    执行</a:t>
            </a:r>
            <a:r>
              <a:rPr kumimoji="0" lang="en-US" altLang="zh-CN" sz="2000" b="1" dirty="0" smtClean="0">
                <a:ea typeface="楷体_GB2312" charset="0"/>
              </a:rPr>
              <a:t>ARP</a:t>
            </a:r>
            <a:r>
              <a:rPr kumimoji="0" lang="zh-CN" altLang="en-US" sz="2000" b="1" dirty="0" smtClean="0">
                <a:ea typeface="楷体_GB2312" charset="0"/>
              </a:rPr>
              <a:t>的主机设置高速</a:t>
            </a:r>
            <a:r>
              <a:rPr kumimoji="0" lang="zh-CN" altLang="en-US" sz="2000" b="1" dirty="0">
                <a:ea typeface="楷体_GB2312" charset="0"/>
              </a:rPr>
              <a:t>缓存</a:t>
            </a:r>
            <a:r>
              <a:rPr kumimoji="0" lang="en-US" altLang="zh-CN" sz="2000" b="1" dirty="0" smtClean="0">
                <a:ea typeface="楷体_GB2312" charset="0"/>
              </a:rPr>
              <a:t>,</a:t>
            </a:r>
            <a:r>
              <a:rPr kumimoji="0" lang="zh-CN" altLang="en-US" sz="2000" b="1" dirty="0" smtClean="0">
                <a:ea typeface="楷体_GB2312" charset="0"/>
              </a:rPr>
              <a:t>存放所有</a:t>
            </a:r>
            <a:r>
              <a:rPr kumimoji="0" lang="zh-CN" altLang="en-US" sz="2000" b="1" dirty="0">
                <a:ea typeface="楷体_GB2312" charset="0"/>
              </a:rPr>
              <a:t>最近查到的</a:t>
            </a:r>
            <a:r>
              <a:rPr kumimoji="0" lang="en-US" altLang="zh-CN" sz="2000" b="1" dirty="0">
                <a:ea typeface="楷体_GB2312" charset="0"/>
              </a:rPr>
              <a:t>IP</a:t>
            </a:r>
            <a:r>
              <a:rPr kumimoji="0" lang="zh-CN" altLang="en-US" sz="2000" b="1" dirty="0">
                <a:ea typeface="楷体_GB2312" charset="0"/>
              </a:rPr>
              <a:t>地址到硬件地址的</a:t>
            </a:r>
            <a:r>
              <a:rPr kumimoji="0" lang="zh-CN" altLang="en-US" sz="2000" b="1" dirty="0" smtClean="0">
                <a:ea typeface="楷体_GB2312" charset="0"/>
              </a:rPr>
              <a:t>映射，并定期更新，每次调用</a:t>
            </a:r>
            <a:r>
              <a:rPr kumimoji="0" lang="en-US" altLang="zh-CN" sz="2000" b="1" dirty="0" smtClean="0">
                <a:ea typeface="楷体_GB2312" charset="0"/>
              </a:rPr>
              <a:t>ARP</a:t>
            </a:r>
            <a:r>
              <a:rPr kumimoji="0" lang="zh-CN" altLang="en-US" sz="2000" b="1" dirty="0" smtClean="0">
                <a:ea typeface="楷体_GB2312" charset="0"/>
              </a:rPr>
              <a:t>查找</a:t>
            </a:r>
            <a:r>
              <a:rPr kumimoji="0" lang="zh-CN" altLang="en-US" sz="2000" b="1" dirty="0">
                <a:ea typeface="楷体_GB2312" charset="0"/>
              </a:rPr>
              <a:t>地址</a:t>
            </a:r>
            <a:r>
              <a:rPr kumimoji="0" lang="zh-CN" altLang="en-US" sz="2000" b="1" dirty="0" smtClean="0">
                <a:ea typeface="楷体_GB2312" charset="0"/>
              </a:rPr>
              <a:t>映射时，先询问高速缓存</a:t>
            </a:r>
            <a:r>
              <a:rPr kumimoji="0" lang="zh-CN" altLang="en-US" sz="2000" b="1" dirty="0">
                <a:ea typeface="楷体_GB2312" charset="0"/>
              </a:rPr>
              <a:t>，</a:t>
            </a:r>
            <a:r>
              <a:rPr kumimoji="0" lang="zh-CN" altLang="en-US" sz="2000" b="1" dirty="0" smtClean="0">
                <a:ea typeface="楷体_GB2312" charset="0"/>
              </a:rPr>
              <a:t>若没有，则执行查找过程</a:t>
            </a:r>
            <a:endParaRPr kumimoji="0" lang="en-US" altLang="zh-CN" sz="2000" b="1" dirty="0">
              <a:ea typeface="楷体_GB2312" charset="0"/>
            </a:endParaRPr>
          </a:p>
          <a:p>
            <a:pPr algn="just">
              <a:lnSpc>
                <a:spcPts val="3000"/>
              </a:lnSpc>
              <a:buFontTx/>
              <a:buNone/>
            </a:pPr>
            <a:r>
              <a:rPr kumimoji="0" lang="en-US" altLang="zh-CN" sz="2000" b="1" dirty="0" smtClean="0">
                <a:ea typeface="楷体_GB2312" charset="0"/>
              </a:rPr>
              <a:t>      </a:t>
            </a:r>
            <a:endParaRPr kumimoji="0" lang="en-US" altLang="zh-CN" sz="2000" b="1" dirty="0">
              <a:ea typeface="楷体_GB2312" charset="0"/>
            </a:endParaRPr>
          </a:p>
        </p:txBody>
      </p:sp>
    </p:spTree>
    <p:extLst>
      <p:ext uri="{BB962C8B-B14F-4D97-AF65-F5344CB8AC3E}">
        <p14:creationId xmlns:p14="http://schemas.microsoft.com/office/powerpoint/2010/main" val="178267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工作原理，</a:t>
            </a:r>
            <a:r>
              <a:rPr lang="en-US" altLang="zh-CN" sz="2400" dirty="0" smtClean="0">
                <a:solidFill>
                  <a:srgbClr val="FF0000"/>
                </a:solidFill>
                <a:latin typeface="STXingkai" charset="-122"/>
                <a:ea typeface="STXingkai" charset="-122"/>
                <a:cs typeface="STXingkai" charset="-122"/>
              </a:rPr>
              <a:t>ARP</a:t>
            </a:r>
            <a:r>
              <a:rPr lang="zh-CN" altLang="en-US" sz="2400" dirty="0" smtClean="0">
                <a:solidFill>
                  <a:srgbClr val="FF0000"/>
                </a:solidFill>
                <a:latin typeface="STXingkai" charset="-122"/>
                <a:ea typeface="STXingkai" charset="-122"/>
                <a:cs typeface="STXingkai" charset="-122"/>
              </a:rPr>
              <a:t>主要内容：维持一个</a:t>
            </a:r>
            <a:r>
              <a:rPr lang="en-US" altLang="zh-CN" sz="2400" dirty="0" smtClean="0">
                <a:solidFill>
                  <a:srgbClr val="FF0000"/>
                </a:solidFill>
                <a:latin typeface="STXingkai" charset="-122"/>
                <a:ea typeface="STXingkai" charset="-122"/>
                <a:cs typeface="STXingkai" charset="-122"/>
              </a:rPr>
              <a:t>ARP</a:t>
            </a:r>
            <a:r>
              <a:rPr lang="zh-CN" altLang="en-US" sz="2400" dirty="0" smtClean="0">
                <a:solidFill>
                  <a:srgbClr val="FF0000"/>
                </a:solidFill>
                <a:latin typeface="STXingkai" charset="-122"/>
                <a:ea typeface="STXingkai" charset="-122"/>
                <a:cs typeface="STXingkai" charset="-122"/>
              </a:rPr>
              <a:t>表</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374169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4800"/>
            <a:ext cx="8072119" cy="850341"/>
          </a:xfrm>
          <a:prstGeom prst="rect">
            <a:avLst/>
          </a:prstGeom>
        </p:spPr>
        <p:txBody>
          <a:bodyPr vert="horz" wrap="square" lIns="0" tIns="137667" rIns="0" bIns="0" rtlCol="0">
            <a:noAutofit/>
          </a:bodyPr>
          <a:lstStyle/>
          <a:p>
            <a:pPr marL="55244">
              <a:lnSpc>
                <a:spcPct val="100000"/>
              </a:lnSpc>
            </a:pPr>
            <a:r>
              <a:rPr sz="4000" spc="-20" dirty="0" smtClean="0">
                <a:solidFill>
                  <a:schemeClr val="tx1"/>
                </a:solidFill>
                <a:latin typeface="Calibri"/>
                <a:cs typeface="Calibri"/>
              </a:rPr>
              <a:t>ARP:</a:t>
            </a:r>
            <a:r>
              <a:rPr sz="4000" spc="-15" dirty="0" smtClean="0">
                <a:solidFill>
                  <a:schemeClr val="tx1"/>
                </a:solidFill>
                <a:latin typeface="Calibri"/>
                <a:cs typeface="Calibri"/>
              </a:rPr>
              <a:t> </a:t>
            </a:r>
            <a:r>
              <a:rPr sz="4000" spc="-35" dirty="0" smtClean="0">
                <a:solidFill>
                  <a:schemeClr val="tx1"/>
                </a:solidFill>
                <a:latin typeface="黑体"/>
                <a:cs typeface="黑体"/>
              </a:rPr>
              <a:t>地址解析协议</a:t>
            </a:r>
            <a:r>
              <a:rPr lang="en-US" sz="4000" spc="-35" dirty="0" smtClean="0">
                <a:solidFill>
                  <a:schemeClr val="tx1"/>
                </a:solidFill>
                <a:latin typeface="黑体"/>
                <a:cs typeface="黑体"/>
              </a:rPr>
              <a:t>(</a:t>
            </a:r>
            <a:r>
              <a:rPr lang="en-US" altLang="zh-CN" sz="4000" spc="-35" dirty="0" smtClean="0">
                <a:solidFill>
                  <a:schemeClr val="tx1"/>
                </a:solidFill>
                <a:latin typeface="黑体"/>
                <a:cs typeface="黑体"/>
              </a:rPr>
              <a:t>4.2.4)</a:t>
            </a:r>
            <a:r>
              <a:rPr lang="en-US" sz="4000" spc="-35" dirty="0" smtClean="0">
                <a:solidFill>
                  <a:schemeClr val="tx1"/>
                </a:solidFill>
                <a:latin typeface="黑体"/>
                <a:cs typeface="黑体"/>
              </a:rPr>
              <a:t> </a:t>
            </a:r>
            <a:endParaRPr sz="4000" dirty="0">
              <a:solidFill>
                <a:schemeClr val="tx1"/>
              </a:solidFill>
              <a:latin typeface="黑体"/>
              <a:cs typeface="黑体"/>
            </a:endParaRPr>
          </a:p>
        </p:txBody>
      </p:sp>
      <p:sp>
        <p:nvSpPr>
          <p:cNvPr id="3" name="object 3"/>
          <p:cNvSpPr txBox="1"/>
          <p:nvPr/>
        </p:nvSpPr>
        <p:spPr>
          <a:xfrm>
            <a:off x="4988178" y="1229516"/>
            <a:ext cx="3771900" cy="2620010"/>
          </a:xfrm>
          <a:prstGeom prst="rect">
            <a:avLst/>
          </a:prstGeom>
        </p:spPr>
        <p:txBody>
          <a:bodyPr vert="horz" wrap="square" lIns="0" tIns="0" rIns="0" bIns="0" rtlCol="0">
            <a:noAutofit/>
          </a:bodyPr>
          <a:lstStyle/>
          <a:p>
            <a:pPr marL="355600" marR="182880" indent="-3429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5" dirty="0" smtClean="0">
                <a:latin typeface="Calibri"/>
                <a:cs typeface="Calibri"/>
              </a:rPr>
              <a:t>LAN </a:t>
            </a:r>
            <a:r>
              <a:rPr sz="2400" spc="0" dirty="0" smtClean="0">
                <a:latin typeface="宋体"/>
                <a:cs typeface="宋体"/>
              </a:rPr>
              <a:t>中的每个</a:t>
            </a:r>
            <a:r>
              <a:rPr sz="2400" spc="-660" dirty="0" smtClean="0">
                <a:latin typeface="宋体"/>
                <a:cs typeface="宋体"/>
              </a:rPr>
              <a:t> </a:t>
            </a:r>
            <a:r>
              <a:rPr sz="2400" spc="-15" dirty="0" smtClean="0">
                <a:latin typeface="Calibri"/>
                <a:cs typeface="Calibri"/>
              </a:rPr>
              <a:t>IP</a:t>
            </a:r>
            <a:r>
              <a:rPr sz="2400" spc="-10" dirty="0" smtClean="0">
                <a:latin typeface="Calibri"/>
                <a:cs typeface="Calibri"/>
              </a:rPr>
              <a:t> </a:t>
            </a:r>
            <a:r>
              <a:rPr sz="2400" spc="0" dirty="0" smtClean="0">
                <a:latin typeface="宋体"/>
                <a:cs typeface="宋体"/>
              </a:rPr>
              <a:t>节点</a:t>
            </a:r>
            <a:r>
              <a:rPr sz="2400" spc="-670" dirty="0" smtClean="0">
                <a:latin typeface="宋体"/>
                <a:cs typeface="宋体"/>
              </a:rPr>
              <a:t> </a:t>
            </a:r>
            <a:r>
              <a:rPr sz="2400" spc="0" dirty="0" smtClean="0">
                <a:latin typeface="Calibri"/>
                <a:cs typeface="Calibri"/>
              </a:rPr>
              <a:t>(</a:t>
            </a:r>
            <a:r>
              <a:rPr sz="2400" spc="0" dirty="0" smtClean="0">
                <a:solidFill>
                  <a:srgbClr val="C00000"/>
                </a:solidFill>
                <a:latin typeface="宋体"/>
                <a:cs typeface="宋体"/>
              </a:rPr>
              <a:t>主 机、路由器</a:t>
            </a:r>
            <a:r>
              <a:rPr sz="2400" spc="0" dirty="0" smtClean="0">
                <a:latin typeface="Calibri"/>
                <a:cs typeface="Calibri"/>
              </a:rPr>
              <a:t>)</a:t>
            </a:r>
            <a:r>
              <a:rPr sz="2400" spc="-25" dirty="0" smtClean="0">
                <a:latin typeface="Calibri"/>
                <a:cs typeface="Calibri"/>
              </a:rPr>
              <a:t> </a:t>
            </a:r>
            <a:r>
              <a:rPr sz="2400" spc="0" dirty="0" smtClean="0">
                <a:latin typeface="宋体"/>
                <a:cs typeface="宋体"/>
              </a:rPr>
              <a:t>都有一张 </a:t>
            </a:r>
            <a:r>
              <a:rPr sz="2400" spc="-15" dirty="0" smtClean="0">
                <a:solidFill>
                  <a:srgbClr val="FF0000"/>
                </a:solidFill>
                <a:latin typeface="Calibri"/>
                <a:cs typeface="Calibri"/>
              </a:rPr>
              <a:t>A</a:t>
            </a:r>
            <a:r>
              <a:rPr sz="2400" spc="-10" dirty="0" smtClean="0">
                <a:solidFill>
                  <a:srgbClr val="FF0000"/>
                </a:solidFill>
                <a:latin typeface="Calibri"/>
                <a:cs typeface="Calibri"/>
              </a:rPr>
              <a:t>R</a:t>
            </a:r>
            <a:r>
              <a:rPr sz="2400" spc="-15" dirty="0" smtClean="0">
                <a:solidFill>
                  <a:srgbClr val="FF0000"/>
                </a:solidFill>
                <a:latin typeface="Calibri"/>
                <a:cs typeface="Calibri"/>
              </a:rPr>
              <a:t>P</a:t>
            </a:r>
            <a:r>
              <a:rPr sz="2400" spc="-30" dirty="0" smtClean="0">
                <a:solidFill>
                  <a:srgbClr val="FF0000"/>
                </a:solidFill>
                <a:latin typeface="Calibri"/>
                <a:cs typeface="Calibri"/>
              </a:rPr>
              <a:t> </a:t>
            </a:r>
            <a:r>
              <a:rPr sz="2400" spc="0" dirty="0" smtClean="0">
                <a:solidFill>
                  <a:srgbClr val="FF0000"/>
                </a:solidFill>
                <a:latin typeface="宋体"/>
                <a:cs typeface="宋体"/>
              </a:rPr>
              <a:t>表</a:t>
            </a:r>
            <a:endParaRPr sz="2400">
              <a:latin typeface="宋体"/>
              <a:cs typeface="宋体"/>
            </a:endParaRPr>
          </a:p>
          <a:p>
            <a:pPr>
              <a:lnSpc>
                <a:spcPts val="550"/>
              </a:lnSpc>
              <a:spcBef>
                <a:spcPts val="27"/>
              </a:spcBef>
            </a:pPr>
            <a:endParaRPr sz="550"/>
          </a:p>
          <a:p>
            <a:pPr marL="355600" marR="12700" indent="-3429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Calibri"/>
                <a:cs typeface="Calibri"/>
              </a:rPr>
              <a:t>ARP</a:t>
            </a:r>
            <a:r>
              <a:rPr sz="2400" spc="-30" dirty="0" smtClean="0">
                <a:latin typeface="Calibri"/>
                <a:cs typeface="Calibri"/>
              </a:rPr>
              <a:t> </a:t>
            </a:r>
            <a:r>
              <a:rPr sz="2400" spc="-5" dirty="0" smtClean="0">
                <a:latin typeface="宋体"/>
                <a:cs typeface="宋体"/>
              </a:rPr>
              <a:t>表</a:t>
            </a:r>
            <a:r>
              <a:rPr sz="2400" spc="-10" dirty="0" smtClean="0">
                <a:latin typeface="Calibri"/>
                <a:cs typeface="Calibri"/>
              </a:rPr>
              <a:t>: </a:t>
            </a:r>
            <a:r>
              <a:rPr sz="2400" spc="-5" dirty="0" smtClean="0">
                <a:latin typeface="宋体"/>
                <a:cs typeface="宋体"/>
              </a:rPr>
              <a:t>同一</a:t>
            </a:r>
            <a:r>
              <a:rPr sz="2400" spc="0" dirty="0" smtClean="0">
                <a:latin typeface="Calibri"/>
                <a:cs typeface="Calibri"/>
              </a:rPr>
              <a:t>LAN(</a:t>
            </a:r>
            <a:r>
              <a:rPr sz="2400" spc="-5" dirty="0" smtClean="0">
                <a:latin typeface="宋体"/>
                <a:cs typeface="宋体"/>
              </a:rPr>
              <a:t>子</a:t>
            </a:r>
            <a:r>
              <a:rPr sz="2400" spc="0" dirty="0" smtClean="0">
                <a:latin typeface="宋体"/>
                <a:cs typeface="宋体"/>
              </a:rPr>
              <a:t>网</a:t>
            </a:r>
            <a:r>
              <a:rPr sz="2400" spc="0" dirty="0" smtClean="0">
                <a:latin typeface="Calibri"/>
                <a:cs typeface="Calibri"/>
              </a:rPr>
              <a:t>)</a:t>
            </a:r>
            <a:r>
              <a:rPr sz="2400" spc="0" dirty="0" smtClean="0">
                <a:latin typeface="宋体"/>
                <a:cs typeface="宋体"/>
              </a:rPr>
              <a:t>内 节点的</a:t>
            </a:r>
            <a:r>
              <a:rPr sz="2400" spc="-670" dirty="0" smtClean="0">
                <a:latin typeface="宋体"/>
                <a:cs typeface="宋体"/>
              </a:rPr>
              <a:t> </a:t>
            </a:r>
            <a:r>
              <a:rPr sz="2400" spc="-15" dirty="0" smtClean="0">
                <a:latin typeface="Calibri"/>
                <a:cs typeface="Calibri"/>
              </a:rPr>
              <a:t>IP</a:t>
            </a:r>
            <a:r>
              <a:rPr sz="2400" spc="0" dirty="0" smtClean="0">
                <a:latin typeface="宋体"/>
                <a:cs typeface="宋体"/>
              </a:rPr>
              <a:t>与</a:t>
            </a:r>
            <a:r>
              <a:rPr sz="2400" spc="-25" dirty="0" smtClean="0">
                <a:latin typeface="Calibri"/>
                <a:cs typeface="Calibri"/>
              </a:rPr>
              <a:t>MA</a:t>
            </a:r>
            <a:r>
              <a:rPr sz="2400" spc="0" dirty="0" smtClean="0">
                <a:latin typeface="Calibri"/>
                <a:cs typeface="Calibri"/>
              </a:rPr>
              <a:t>C</a:t>
            </a:r>
            <a:r>
              <a:rPr sz="2400" spc="-25" dirty="0" smtClean="0">
                <a:latin typeface="Calibri"/>
                <a:cs typeface="Calibri"/>
              </a:rPr>
              <a:t> </a:t>
            </a:r>
            <a:r>
              <a:rPr sz="2400" spc="0" dirty="0" smtClean="0">
                <a:latin typeface="宋体"/>
                <a:cs typeface="宋体"/>
              </a:rPr>
              <a:t>地址之间 的映射</a:t>
            </a:r>
            <a:endParaRPr sz="2400">
              <a:latin typeface="宋体"/>
              <a:cs typeface="宋体"/>
            </a:endParaRPr>
          </a:p>
          <a:p>
            <a:pPr marL="219710">
              <a:lnSpc>
                <a:spcPct val="100000"/>
              </a:lnSpc>
              <a:spcBef>
                <a:spcPts val="420"/>
              </a:spcBef>
            </a:pPr>
            <a:r>
              <a:rPr sz="1800" dirty="0" smtClean="0">
                <a:solidFill>
                  <a:srgbClr val="FF0000"/>
                </a:solidFill>
                <a:latin typeface="Calibri"/>
                <a:cs typeface="Calibri"/>
              </a:rPr>
              <a:t>&lt;</a:t>
            </a:r>
            <a:r>
              <a:rPr sz="1800" spc="10" dirty="0" smtClean="0">
                <a:solidFill>
                  <a:srgbClr val="FF0000"/>
                </a:solidFill>
                <a:latin typeface="Calibri"/>
                <a:cs typeface="Calibri"/>
              </a:rPr>
              <a:t> </a:t>
            </a:r>
            <a:r>
              <a:rPr sz="1800" spc="-10" dirty="0" smtClean="0">
                <a:solidFill>
                  <a:srgbClr val="FF0000"/>
                </a:solidFill>
                <a:latin typeface="Calibri"/>
                <a:cs typeface="Calibri"/>
              </a:rPr>
              <a:t>IP add</a:t>
            </a:r>
            <a:r>
              <a:rPr sz="1800" spc="-25" dirty="0" smtClean="0">
                <a:solidFill>
                  <a:srgbClr val="FF0000"/>
                </a:solidFill>
                <a:latin typeface="Calibri"/>
                <a:cs typeface="Calibri"/>
              </a:rPr>
              <a:t>r</a:t>
            </a:r>
            <a:r>
              <a:rPr sz="1800" spc="-10" dirty="0" smtClean="0">
                <a:solidFill>
                  <a:srgbClr val="FF0000"/>
                </a:solidFill>
                <a:latin typeface="Calibri"/>
                <a:cs typeface="Calibri"/>
              </a:rPr>
              <a:t>e</a:t>
            </a:r>
            <a:r>
              <a:rPr sz="1800" spc="-5" dirty="0" smtClean="0">
                <a:solidFill>
                  <a:srgbClr val="FF0000"/>
                </a:solidFill>
                <a:latin typeface="Calibri"/>
                <a:cs typeface="Calibri"/>
              </a:rPr>
              <a:t>s</a:t>
            </a:r>
            <a:r>
              <a:rPr sz="1800" spc="-10" dirty="0" smtClean="0">
                <a:solidFill>
                  <a:srgbClr val="FF0000"/>
                </a:solidFill>
                <a:latin typeface="Calibri"/>
                <a:cs typeface="Calibri"/>
              </a:rPr>
              <a:t>s; </a:t>
            </a:r>
            <a:r>
              <a:rPr sz="1800" spc="-20" dirty="0" smtClean="0">
                <a:solidFill>
                  <a:srgbClr val="FF0000"/>
                </a:solidFill>
                <a:latin typeface="Calibri"/>
                <a:cs typeface="Calibri"/>
              </a:rPr>
              <a:t>M</a:t>
            </a:r>
            <a:r>
              <a:rPr sz="1800" spc="-25" dirty="0" smtClean="0">
                <a:solidFill>
                  <a:srgbClr val="FF0000"/>
                </a:solidFill>
                <a:latin typeface="Calibri"/>
                <a:cs typeface="Calibri"/>
              </a:rPr>
              <a:t>A</a:t>
            </a:r>
            <a:r>
              <a:rPr sz="1800" spc="0" dirty="0" smtClean="0">
                <a:solidFill>
                  <a:srgbClr val="FF0000"/>
                </a:solidFill>
                <a:latin typeface="Calibri"/>
                <a:cs typeface="Calibri"/>
              </a:rPr>
              <a:t>C</a:t>
            </a:r>
            <a:r>
              <a:rPr sz="1800" spc="-5" dirty="0" smtClean="0">
                <a:solidFill>
                  <a:srgbClr val="FF0000"/>
                </a:solidFill>
                <a:latin typeface="Calibri"/>
                <a:cs typeface="Calibri"/>
              </a:rPr>
              <a:t> </a:t>
            </a:r>
            <a:r>
              <a:rPr sz="1800" spc="0" dirty="0" smtClean="0">
                <a:solidFill>
                  <a:srgbClr val="FF0000"/>
                </a:solidFill>
                <a:latin typeface="Calibri"/>
                <a:cs typeface="Calibri"/>
              </a:rPr>
              <a:t>add</a:t>
            </a:r>
            <a:r>
              <a:rPr sz="1800" spc="-30" dirty="0" smtClean="0">
                <a:solidFill>
                  <a:srgbClr val="FF0000"/>
                </a:solidFill>
                <a:latin typeface="Calibri"/>
                <a:cs typeface="Calibri"/>
              </a:rPr>
              <a:t>r</a:t>
            </a:r>
            <a:r>
              <a:rPr sz="1800" spc="-10" dirty="0" smtClean="0">
                <a:solidFill>
                  <a:srgbClr val="FF0000"/>
                </a:solidFill>
                <a:latin typeface="Calibri"/>
                <a:cs typeface="Calibri"/>
              </a:rPr>
              <a:t>e</a:t>
            </a:r>
            <a:r>
              <a:rPr sz="1800" spc="-5" dirty="0" smtClean="0">
                <a:solidFill>
                  <a:srgbClr val="FF0000"/>
                </a:solidFill>
                <a:latin typeface="Calibri"/>
                <a:cs typeface="Calibri"/>
              </a:rPr>
              <a:t>s</a:t>
            </a:r>
            <a:r>
              <a:rPr sz="1800" spc="-10" dirty="0" smtClean="0">
                <a:solidFill>
                  <a:srgbClr val="FF0000"/>
                </a:solidFill>
                <a:latin typeface="Calibri"/>
                <a:cs typeface="Calibri"/>
              </a:rPr>
              <a:t>s; </a:t>
            </a:r>
            <a:r>
              <a:rPr sz="1800" spc="20" dirty="0" smtClean="0">
                <a:solidFill>
                  <a:srgbClr val="FF0000"/>
                </a:solidFill>
                <a:latin typeface="Calibri"/>
                <a:cs typeface="Calibri"/>
              </a:rPr>
              <a:t>T</a:t>
            </a:r>
            <a:r>
              <a:rPr sz="1800" spc="0" dirty="0" smtClean="0">
                <a:solidFill>
                  <a:srgbClr val="FF0000"/>
                </a:solidFill>
                <a:latin typeface="Calibri"/>
                <a:cs typeface="Calibri"/>
              </a:rPr>
              <a:t>TL&gt;</a:t>
            </a:r>
            <a:endParaRPr sz="1800">
              <a:latin typeface="Calibri"/>
              <a:cs typeface="Calibri"/>
            </a:endParaRPr>
          </a:p>
        </p:txBody>
      </p:sp>
      <p:sp>
        <p:nvSpPr>
          <p:cNvPr id="4" name="object 4"/>
          <p:cNvSpPr txBox="1"/>
          <p:nvPr/>
        </p:nvSpPr>
        <p:spPr>
          <a:xfrm>
            <a:off x="5445378" y="3890039"/>
            <a:ext cx="3364865" cy="940435"/>
          </a:xfrm>
          <a:prstGeom prst="rect">
            <a:avLst/>
          </a:prstGeom>
        </p:spPr>
        <p:txBody>
          <a:bodyPr vert="horz" wrap="square" lIns="0" tIns="0" rIns="0" bIns="0" rtlCol="0">
            <a:noAutofit/>
          </a:bodyPr>
          <a:lstStyle/>
          <a:p>
            <a:pPr marL="299085" marR="12700" indent="-287020" algn="just">
              <a:lnSpc>
                <a:spcPct val="100000"/>
              </a:lnSpc>
              <a:buClr>
                <a:srgbClr val="7E7E7E"/>
              </a:buClr>
              <a:buSzPct val="55000"/>
              <a:buFont typeface="Verdana"/>
              <a:buChar char="●"/>
              <a:tabLst>
                <a:tab pos="342900" algn="l"/>
              </a:tabLst>
            </a:pPr>
            <a:r>
              <a:rPr sz="2000" spc="15" dirty="0" smtClean="0">
                <a:latin typeface="Calibri"/>
                <a:cs typeface="Calibri"/>
              </a:rPr>
              <a:t>T</a:t>
            </a:r>
            <a:r>
              <a:rPr sz="2000" spc="0" dirty="0" smtClean="0">
                <a:latin typeface="Calibri"/>
                <a:cs typeface="Calibri"/>
              </a:rPr>
              <a:t>TL</a:t>
            </a:r>
            <a:r>
              <a:rPr sz="2000" spc="-5" dirty="0" smtClean="0">
                <a:latin typeface="Calibri"/>
                <a:cs typeface="Calibri"/>
              </a:rPr>
              <a:t> </a:t>
            </a:r>
            <a:r>
              <a:rPr sz="2000" spc="5" dirty="0" smtClean="0">
                <a:latin typeface="Calibri"/>
                <a:cs typeface="Calibri"/>
              </a:rPr>
              <a:t>(</a:t>
            </a:r>
            <a:r>
              <a:rPr sz="2000" spc="0" dirty="0" smtClean="0">
                <a:latin typeface="宋体"/>
                <a:cs typeface="宋体"/>
              </a:rPr>
              <a:t>存活时间</a:t>
            </a:r>
            <a:r>
              <a:rPr sz="2000" spc="-560" dirty="0" smtClean="0">
                <a:latin typeface="宋体"/>
                <a:cs typeface="宋体"/>
              </a:rPr>
              <a:t> </a:t>
            </a:r>
            <a:r>
              <a:rPr sz="2000" spc="0" dirty="0" smtClean="0">
                <a:latin typeface="Calibri"/>
                <a:cs typeface="Calibri"/>
              </a:rPr>
              <a:t>T</a:t>
            </a:r>
            <a:r>
              <a:rPr sz="2000" spc="-10" dirty="0" smtClean="0">
                <a:latin typeface="Calibri"/>
                <a:cs typeface="Calibri"/>
              </a:rPr>
              <a:t>i</a:t>
            </a:r>
            <a:r>
              <a:rPr sz="2000" spc="0" dirty="0" smtClean="0">
                <a:latin typeface="Calibri"/>
                <a:cs typeface="Calibri"/>
              </a:rPr>
              <a:t>me</a:t>
            </a:r>
            <a:r>
              <a:rPr sz="2000" spc="-10" dirty="0" smtClean="0">
                <a:latin typeface="Calibri"/>
                <a:cs typeface="Calibri"/>
              </a:rPr>
              <a:t> </a:t>
            </a:r>
            <a:r>
              <a:rPr sz="2000" spc="-185" dirty="0" smtClean="0">
                <a:latin typeface="Calibri"/>
                <a:cs typeface="Calibri"/>
              </a:rPr>
              <a:t>T</a:t>
            </a:r>
            <a:r>
              <a:rPr sz="2000" spc="0" dirty="0" smtClean="0">
                <a:latin typeface="Calibri"/>
                <a:cs typeface="Calibri"/>
              </a:rPr>
              <a:t>o Li</a:t>
            </a:r>
            <a:r>
              <a:rPr sz="2000" spc="-35" dirty="0" smtClean="0">
                <a:latin typeface="Calibri"/>
                <a:cs typeface="Calibri"/>
              </a:rPr>
              <a:t>v</a:t>
            </a:r>
            <a:r>
              <a:rPr sz="2000" spc="0" dirty="0" smtClean="0">
                <a:latin typeface="Calibri"/>
                <a:cs typeface="Calibri"/>
              </a:rPr>
              <a:t>e): </a:t>
            </a:r>
            <a:r>
              <a:rPr sz="2000" spc="0" dirty="0" smtClean="0">
                <a:latin typeface="宋体"/>
                <a:cs typeface="宋体"/>
              </a:rPr>
              <a:t>这个时间以后地址映射</a:t>
            </a:r>
            <a:r>
              <a:rPr sz="2000" spc="-15" dirty="0" smtClean="0">
                <a:latin typeface="宋体"/>
                <a:cs typeface="宋体"/>
              </a:rPr>
              <a:t>将</a:t>
            </a:r>
            <a:r>
              <a:rPr sz="2000" spc="0" dirty="0" smtClean="0">
                <a:latin typeface="宋体"/>
                <a:cs typeface="宋体"/>
              </a:rPr>
              <a:t>被 </a:t>
            </a:r>
            <a:r>
              <a:rPr sz="2000" b="1" spc="0" dirty="0" smtClean="0">
                <a:solidFill>
                  <a:srgbClr val="FF0000"/>
                </a:solidFill>
                <a:latin typeface="宋体"/>
                <a:cs typeface="宋体"/>
              </a:rPr>
              <a:t>忘掉</a:t>
            </a:r>
            <a:r>
              <a:rPr sz="2000" b="1" spc="-570" dirty="0" smtClean="0">
                <a:solidFill>
                  <a:srgbClr val="FF0000"/>
                </a:solidFill>
                <a:latin typeface="宋体"/>
                <a:cs typeface="宋体"/>
              </a:rPr>
              <a:t> </a:t>
            </a:r>
            <a:r>
              <a:rPr sz="2000" spc="0" dirty="0" smtClean="0">
                <a:latin typeface="Calibri"/>
                <a:cs typeface="Calibri"/>
              </a:rPr>
              <a:t>(</a:t>
            </a:r>
            <a:r>
              <a:rPr sz="2000" spc="0" dirty="0" smtClean="0">
                <a:latin typeface="宋体"/>
                <a:cs typeface="宋体"/>
              </a:rPr>
              <a:t>通常</a:t>
            </a:r>
            <a:r>
              <a:rPr sz="2000" spc="-560" dirty="0" smtClean="0">
                <a:latin typeface="宋体"/>
                <a:cs typeface="宋体"/>
              </a:rPr>
              <a:t> </a:t>
            </a:r>
            <a:r>
              <a:rPr sz="2000" spc="0" dirty="0" smtClean="0">
                <a:latin typeface="Calibri"/>
                <a:cs typeface="Calibri"/>
              </a:rPr>
              <a:t>20</a:t>
            </a:r>
            <a:r>
              <a:rPr sz="2000" spc="-15" dirty="0" smtClean="0">
                <a:latin typeface="Calibri"/>
                <a:cs typeface="Calibri"/>
              </a:rPr>
              <a:t> </a:t>
            </a:r>
            <a:r>
              <a:rPr sz="2000" spc="0" dirty="0" smtClean="0">
                <a:latin typeface="Calibri"/>
                <a:cs typeface="Calibri"/>
              </a:rPr>
              <a:t>m</a:t>
            </a:r>
            <a:r>
              <a:rPr sz="2000" spc="-10" dirty="0" smtClean="0">
                <a:latin typeface="Calibri"/>
                <a:cs typeface="Calibri"/>
              </a:rPr>
              <a:t>i</a:t>
            </a:r>
            <a:r>
              <a:rPr sz="2000" spc="0" dirty="0" smtClean="0">
                <a:latin typeface="Calibri"/>
                <a:cs typeface="Calibri"/>
              </a:rPr>
              <a:t>n)</a:t>
            </a:r>
            <a:endParaRPr sz="2000" dirty="0">
              <a:latin typeface="Calibri"/>
              <a:cs typeface="Calibri"/>
            </a:endParaRPr>
          </a:p>
        </p:txBody>
      </p:sp>
      <p:sp>
        <p:nvSpPr>
          <p:cNvPr id="5" name="object 5"/>
          <p:cNvSpPr txBox="1"/>
          <p:nvPr/>
        </p:nvSpPr>
        <p:spPr>
          <a:xfrm>
            <a:off x="666394" y="1383695"/>
            <a:ext cx="3828415" cy="748030"/>
          </a:xfrm>
          <a:prstGeom prst="rect">
            <a:avLst/>
          </a:prstGeom>
        </p:spPr>
        <p:txBody>
          <a:bodyPr vert="horz" wrap="square" lIns="0" tIns="0" rIns="0" bIns="0" rtlCol="0">
            <a:noAutofit/>
          </a:bodyPr>
          <a:lstStyle/>
          <a:p>
            <a:pPr marL="12700">
              <a:lnSpc>
                <a:spcPct val="100000"/>
              </a:lnSpc>
            </a:pPr>
            <a:r>
              <a:rPr sz="2400" dirty="0" smtClean="0">
                <a:latin typeface="宋体"/>
                <a:cs typeface="宋体"/>
              </a:rPr>
              <a:t>问题</a:t>
            </a:r>
            <a:r>
              <a:rPr sz="2400" spc="-10" dirty="0" smtClean="0">
                <a:latin typeface="Comic Sans MS"/>
                <a:cs typeface="Comic Sans MS"/>
              </a:rPr>
              <a:t>:</a:t>
            </a:r>
            <a:r>
              <a:rPr sz="2400" spc="-20" dirty="0" smtClean="0">
                <a:latin typeface="Comic Sans MS"/>
                <a:cs typeface="Comic Sans MS"/>
              </a:rPr>
              <a:t> </a:t>
            </a:r>
            <a:r>
              <a:rPr sz="2400" spc="0" dirty="0" smtClean="0">
                <a:latin typeface="宋体"/>
                <a:cs typeface="宋体"/>
              </a:rPr>
              <a:t>当知道</a:t>
            </a:r>
            <a:r>
              <a:rPr sz="2400" spc="-495" dirty="0" smtClean="0">
                <a:latin typeface="宋体"/>
                <a:cs typeface="宋体"/>
              </a:rPr>
              <a:t> </a:t>
            </a:r>
            <a:r>
              <a:rPr sz="2400" spc="0" dirty="0" smtClean="0">
                <a:latin typeface="Comic Sans MS"/>
                <a:cs typeface="Comic Sans MS"/>
              </a:rPr>
              <a:t>B </a:t>
            </a:r>
            <a:r>
              <a:rPr sz="2400" spc="0" dirty="0" smtClean="0">
                <a:latin typeface="宋体"/>
                <a:cs typeface="宋体"/>
              </a:rPr>
              <a:t>的</a:t>
            </a:r>
            <a:r>
              <a:rPr sz="2400" spc="-490" dirty="0" smtClean="0">
                <a:latin typeface="宋体"/>
                <a:cs typeface="宋体"/>
              </a:rPr>
              <a:t> </a:t>
            </a:r>
            <a:r>
              <a:rPr sz="2400" spc="-20" dirty="0" smtClean="0">
                <a:latin typeface="Comic Sans MS"/>
                <a:cs typeface="Comic Sans MS"/>
              </a:rPr>
              <a:t>I</a:t>
            </a:r>
            <a:r>
              <a:rPr sz="2400" spc="-15" dirty="0" smtClean="0">
                <a:latin typeface="Comic Sans MS"/>
                <a:cs typeface="Comic Sans MS"/>
              </a:rPr>
              <a:t>P </a:t>
            </a:r>
            <a:r>
              <a:rPr sz="2400" spc="-15" dirty="0" smtClean="0">
                <a:latin typeface="宋体"/>
                <a:cs typeface="宋体"/>
              </a:rPr>
              <a:t>地址后</a:t>
            </a:r>
            <a:endParaRPr sz="2400">
              <a:latin typeface="宋体"/>
              <a:cs typeface="宋体"/>
            </a:endParaRPr>
          </a:p>
          <a:p>
            <a:pPr marL="12700">
              <a:lnSpc>
                <a:spcPct val="100000"/>
              </a:lnSpc>
            </a:pPr>
            <a:r>
              <a:rPr sz="2400" spc="-5" dirty="0" smtClean="0">
                <a:latin typeface="宋体"/>
                <a:cs typeface="宋体"/>
              </a:rPr>
              <a:t>如何得</a:t>
            </a:r>
            <a:r>
              <a:rPr sz="2400" spc="0" dirty="0" smtClean="0">
                <a:latin typeface="宋体"/>
                <a:cs typeface="宋体"/>
              </a:rPr>
              <a:t>知</a:t>
            </a:r>
            <a:r>
              <a:rPr sz="2400" spc="-505" dirty="0" smtClean="0">
                <a:latin typeface="宋体"/>
                <a:cs typeface="宋体"/>
              </a:rPr>
              <a:t> </a:t>
            </a:r>
            <a:r>
              <a:rPr sz="2400" spc="0" dirty="0" smtClean="0">
                <a:latin typeface="Comic Sans MS"/>
                <a:cs typeface="Comic Sans MS"/>
              </a:rPr>
              <a:t>B </a:t>
            </a:r>
            <a:r>
              <a:rPr sz="2400" spc="0" dirty="0" smtClean="0">
                <a:latin typeface="宋体"/>
                <a:cs typeface="宋体"/>
              </a:rPr>
              <a:t>的</a:t>
            </a:r>
            <a:r>
              <a:rPr sz="2400" spc="-495" dirty="0" smtClean="0">
                <a:latin typeface="宋体"/>
                <a:cs typeface="宋体"/>
              </a:rPr>
              <a:t> </a:t>
            </a:r>
            <a:r>
              <a:rPr sz="2400" spc="0" dirty="0" smtClean="0">
                <a:latin typeface="Comic Sans MS"/>
                <a:cs typeface="Comic Sans MS"/>
              </a:rPr>
              <a:t>MAC</a:t>
            </a:r>
            <a:r>
              <a:rPr sz="2400" spc="-10" dirty="0" smtClean="0">
                <a:latin typeface="Comic Sans MS"/>
                <a:cs typeface="Comic Sans MS"/>
              </a:rPr>
              <a:t> </a:t>
            </a:r>
            <a:r>
              <a:rPr sz="2400" spc="-5" dirty="0" smtClean="0">
                <a:latin typeface="宋体"/>
                <a:cs typeface="宋体"/>
              </a:rPr>
              <a:t>地址</a:t>
            </a:r>
            <a:r>
              <a:rPr sz="2400" spc="0" dirty="0" smtClean="0">
                <a:latin typeface="Comic Sans MS"/>
                <a:cs typeface="Comic Sans MS"/>
              </a:rPr>
              <a:t>?</a:t>
            </a:r>
            <a:endParaRPr sz="2400">
              <a:latin typeface="Comic Sans MS"/>
              <a:cs typeface="Comic Sans MS"/>
            </a:endParaRPr>
          </a:p>
        </p:txBody>
      </p:sp>
      <p:sp>
        <p:nvSpPr>
          <p:cNvPr id="6" name="object 6"/>
          <p:cNvSpPr/>
          <p:nvPr/>
        </p:nvSpPr>
        <p:spPr>
          <a:xfrm>
            <a:off x="372618" y="1144744"/>
            <a:ext cx="4343400" cy="1214437"/>
          </a:xfrm>
          <a:custGeom>
            <a:avLst/>
            <a:gdLst/>
            <a:ahLst/>
            <a:cxnLst/>
            <a:rect l="l" t="t" r="r" b="b"/>
            <a:pathLst>
              <a:path w="4343400" h="1214437">
                <a:moveTo>
                  <a:pt x="0" y="1214437"/>
                </a:moveTo>
                <a:lnTo>
                  <a:pt x="4343400" y="1214437"/>
                </a:lnTo>
                <a:lnTo>
                  <a:pt x="4343400" y="0"/>
                </a:lnTo>
                <a:lnTo>
                  <a:pt x="0" y="0"/>
                </a:lnTo>
                <a:lnTo>
                  <a:pt x="0" y="1214437"/>
                </a:lnTo>
                <a:close/>
              </a:path>
            </a:pathLst>
          </a:custGeom>
          <a:ln w="28575">
            <a:solidFill>
              <a:srgbClr val="FF0000"/>
            </a:solidFill>
          </a:ln>
        </p:spPr>
        <p:txBody>
          <a:bodyPr wrap="square" lIns="0" tIns="0" rIns="0" bIns="0" rtlCol="0">
            <a:noAutofit/>
          </a:bodyPr>
          <a:lstStyle/>
          <a:p>
            <a:endParaRPr/>
          </a:p>
        </p:txBody>
      </p:sp>
      <p:sp>
        <p:nvSpPr>
          <p:cNvPr id="7" name="object 7"/>
          <p:cNvSpPr/>
          <p:nvPr/>
        </p:nvSpPr>
        <p:spPr>
          <a:xfrm>
            <a:off x="665380" y="2764916"/>
            <a:ext cx="2483247" cy="3184364"/>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3171888" y="3873593"/>
            <a:ext cx="1087768" cy="782574"/>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txBox="1"/>
          <p:nvPr/>
        </p:nvSpPr>
        <p:spPr>
          <a:xfrm>
            <a:off x="2885948" y="3152423"/>
            <a:ext cx="1626870" cy="224790"/>
          </a:xfrm>
          <a:prstGeom prst="rect">
            <a:avLst/>
          </a:prstGeom>
        </p:spPr>
        <p:txBody>
          <a:bodyPr vert="horz" wrap="square" lIns="0" tIns="0" rIns="0" bIns="0" rtlCol="0">
            <a:noAutofit/>
          </a:bodyPr>
          <a:lstStyle/>
          <a:p>
            <a:pPr marL="12700">
              <a:lnSpc>
                <a:spcPct val="100000"/>
              </a:lnSpc>
            </a:pPr>
            <a:r>
              <a:rPr sz="1400" spc="-5" dirty="0" smtClean="0">
                <a:latin typeface="Arial"/>
                <a:cs typeface="Arial"/>
              </a:rPr>
              <a:t>1A</a:t>
            </a:r>
            <a:r>
              <a:rPr sz="1400" spc="0" dirty="0" smtClean="0">
                <a:latin typeface="Arial"/>
                <a:cs typeface="Arial"/>
              </a:rPr>
              <a:t>-</a:t>
            </a:r>
            <a:r>
              <a:rPr sz="1400" spc="-5" dirty="0" smtClean="0">
                <a:latin typeface="Arial"/>
                <a:cs typeface="Arial"/>
              </a:rPr>
              <a:t>2</a:t>
            </a:r>
            <a:r>
              <a:rPr sz="1400" spc="-10" dirty="0" smtClean="0">
                <a:latin typeface="Arial"/>
                <a:cs typeface="Arial"/>
              </a:rPr>
              <a:t>F</a:t>
            </a:r>
            <a:r>
              <a:rPr sz="1400" spc="0" dirty="0" smtClean="0">
                <a:latin typeface="Arial"/>
                <a:cs typeface="Arial"/>
              </a:rPr>
              <a:t>-</a:t>
            </a:r>
            <a:r>
              <a:rPr sz="1400" spc="-5" dirty="0" smtClean="0">
                <a:latin typeface="Arial"/>
                <a:cs typeface="Arial"/>
              </a:rPr>
              <a:t>BB</a:t>
            </a:r>
            <a:r>
              <a:rPr sz="1400" spc="0" dirty="0" smtClean="0">
                <a:latin typeface="Arial"/>
                <a:cs typeface="Arial"/>
              </a:rPr>
              <a:t>-</a:t>
            </a:r>
            <a:r>
              <a:rPr sz="1400" spc="-5" dirty="0" smtClean="0">
                <a:latin typeface="Arial"/>
                <a:cs typeface="Arial"/>
              </a:rPr>
              <a:t>7</a:t>
            </a:r>
            <a:r>
              <a:rPr sz="1400" spc="0" dirty="0" smtClean="0">
                <a:latin typeface="Arial"/>
                <a:cs typeface="Arial"/>
              </a:rPr>
              <a:t>6-</a:t>
            </a:r>
            <a:r>
              <a:rPr sz="1400" spc="-15" dirty="0" smtClean="0">
                <a:latin typeface="Arial"/>
                <a:cs typeface="Arial"/>
              </a:rPr>
              <a:t>0</a:t>
            </a:r>
            <a:r>
              <a:rPr sz="1400" spc="-5" dirty="0" smtClean="0">
                <a:latin typeface="Arial"/>
                <a:cs typeface="Arial"/>
              </a:rPr>
              <a:t>9</a:t>
            </a:r>
            <a:r>
              <a:rPr sz="1400" spc="-15" dirty="0" smtClean="0">
                <a:latin typeface="Arial"/>
                <a:cs typeface="Arial"/>
              </a:rPr>
              <a:t>-</a:t>
            </a:r>
            <a:r>
              <a:rPr sz="1400" spc="-5" dirty="0" smtClean="0">
                <a:latin typeface="Arial"/>
                <a:cs typeface="Arial"/>
              </a:rPr>
              <a:t>AD</a:t>
            </a:r>
            <a:endParaRPr sz="1400">
              <a:latin typeface="Arial"/>
              <a:cs typeface="Arial"/>
            </a:endParaRPr>
          </a:p>
        </p:txBody>
      </p:sp>
      <p:sp>
        <p:nvSpPr>
          <p:cNvPr id="10" name="object 10"/>
          <p:cNvSpPr txBox="1"/>
          <p:nvPr/>
        </p:nvSpPr>
        <p:spPr>
          <a:xfrm>
            <a:off x="3463797" y="4706903"/>
            <a:ext cx="1577340" cy="224790"/>
          </a:xfrm>
          <a:prstGeom prst="rect">
            <a:avLst/>
          </a:prstGeom>
        </p:spPr>
        <p:txBody>
          <a:bodyPr vert="horz" wrap="square" lIns="0" tIns="0" rIns="0" bIns="0" rtlCol="0">
            <a:noAutofit/>
          </a:bodyPr>
          <a:lstStyle/>
          <a:p>
            <a:pPr marL="12700">
              <a:lnSpc>
                <a:spcPct val="100000"/>
              </a:lnSpc>
            </a:pPr>
            <a:r>
              <a:rPr sz="1400" spc="-5" dirty="0" smtClean="0">
                <a:latin typeface="Arial"/>
                <a:cs typeface="Arial"/>
              </a:rPr>
              <a:t>58</a:t>
            </a:r>
            <a:r>
              <a:rPr sz="1400" spc="0" dirty="0" smtClean="0">
                <a:latin typeface="Arial"/>
                <a:cs typeface="Arial"/>
              </a:rPr>
              <a:t>-</a:t>
            </a:r>
            <a:r>
              <a:rPr sz="1400" spc="-5" dirty="0" smtClean="0">
                <a:latin typeface="Arial"/>
                <a:cs typeface="Arial"/>
              </a:rPr>
              <a:t>23</a:t>
            </a:r>
            <a:r>
              <a:rPr sz="1400" spc="0" dirty="0" smtClean="0">
                <a:latin typeface="Arial"/>
                <a:cs typeface="Arial"/>
              </a:rPr>
              <a:t>-</a:t>
            </a:r>
            <a:r>
              <a:rPr sz="1400" spc="-10" dirty="0" smtClean="0">
                <a:latin typeface="Arial"/>
                <a:cs typeface="Arial"/>
              </a:rPr>
              <a:t>D</a:t>
            </a:r>
            <a:r>
              <a:rPr sz="1400" spc="0" dirty="0" smtClean="0">
                <a:latin typeface="Arial"/>
                <a:cs typeface="Arial"/>
              </a:rPr>
              <a:t>7-</a:t>
            </a:r>
            <a:r>
              <a:rPr sz="1400" spc="-90" dirty="0" smtClean="0">
                <a:latin typeface="Arial"/>
                <a:cs typeface="Arial"/>
              </a:rPr>
              <a:t>F</a:t>
            </a:r>
            <a:r>
              <a:rPr sz="1400" spc="-5" dirty="0" smtClean="0">
                <a:latin typeface="Arial"/>
                <a:cs typeface="Arial"/>
              </a:rPr>
              <a:t>A</a:t>
            </a:r>
            <a:r>
              <a:rPr sz="1400" spc="0" dirty="0" smtClean="0">
                <a:latin typeface="Arial"/>
                <a:cs typeface="Arial"/>
              </a:rPr>
              <a:t>-</a:t>
            </a:r>
            <a:r>
              <a:rPr sz="1400" spc="-5" dirty="0" smtClean="0">
                <a:latin typeface="Arial"/>
                <a:cs typeface="Arial"/>
              </a:rPr>
              <a:t>2</a:t>
            </a:r>
            <a:r>
              <a:rPr sz="1400" spc="-15" dirty="0" smtClean="0">
                <a:latin typeface="Arial"/>
                <a:cs typeface="Arial"/>
              </a:rPr>
              <a:t>0</a:t>
            </a:r>
            <a:r>
              <a:rPr sz="1400" spc="0" dirty="0" smtClean="0">
                <a:latin typeface="Arial"/>
                <a:cs typeface="Arial"/>
              </a:rPr>
              <a:t>-</a:t>
            </a:r>
            <a:r>
              <a:rPr sz="1400" spc="-5" dirty="0" smtClean="0">
                <a:latin typeface="Arial"/>
                <a:cs typeface="Arial"/>
              </a:rPr>
              <a:t>B0</a:t>
            </a:r>
            <a:endParaRPr sz="1400">
              <a:latin typeface="Arial"/>
              <a:cs typeface="Arial"/>
            </a:endParaRPr>
          </a:p>
        </p:txBody>
      </p:sp>
      <p:sp>
        <p:nvSpPr>
          <p:cNvPr id="11" name="object 11"/>
          <p:cNvSpPr txBox="1"/>
          <p:nvPr/>
        </p:nvSpPr>
        <p:spPr>
          <a:xfrm>
            <a:off x="3000248" y="5415233"/>
            <a:ext cx="1583690" cy="224790"/>
          </a:xfrm>
          <a:prstGeom prst="rect">
            <a:avLst/>
          </a:prstGeom>
        </p:spPr>
        <p:txBody>
          <a:bodyPr vert="horz" wrap="square" lIns="0" tIns="0" rIns="0" bIns="0" rtlCol="0">
            <a:noAutofit/>
          </a:bodyPr>
          <a:lstStyle/>
          <a:p>
            <a:pPr marL="12700">
              <a:lnSpc>
                <a:spcPct val="100000"/>
              </a:lnSpc>
            </a:pPr>
            <a:r>
              <a:rPr sz="1400" spc="-5" dirty="0" smtClean="0">
                <a:latin typeface="Arial"/>
                <a:cs typeface="Arial"/>
              </a:rPr>
              <a:t>0</a:t>
            </a:r>
            <a:r>
              <a:rPr sz="1400" spc="-10" dirty="0" smtClean="0">
                <a:latin typeface="Arial"/>
                <a:cs typeface="Arial"/>
              </a:rPr>
              <a:t>C</a:t>
            </a:r>
            <a:r>
              <a:rPr sz="1400" spc="0" dirty="0" smtClean="0">
                <a:latin typeface="Arial"/>
                <a:cs typeface="Arial"/>
              </a:rPr>
              <a:t>-</a:t>
            </a:r>
            <a:r>
              <a:rPr sz="1400" spc="-10" dirty="0" smtClean="0">
                <a:latin typeface="Arial"/>
                <a:cs typeface="Arial"/>
              </a:rPr>
              <a:t>C</a:t>
            </a:r>
            <a:r>
              <a:rPr sz="1400" spc="-5" dirty="0" smtClean="0">
                <a:latin typeface="Arial"/>
                <a:cs typeface="Arial"/>
              </a:rPr>
              <a:t>4</a:t>
            </a:r>
            <a:r>
              <a:rPr sz="1400" spc="0" dirty="0" smtClean="0">
                <a:latin typeface="Arial"/>
                <a:cs typeface="Arial"/>
              </a:rPr>
              <a:t>-</a:t>
            </a:r>
            <a:r>
              <a:rPr sz="1400" spc="-110" dirty="0" smtClean="0">
                <a:latin typeface="Arial"/>
                <a:cs typeface="Arial"/>
              </a:rPr>
              <a:t>1</a:t>
            </a:r>
            <a:r>
              <a:rPr sz="1400" spc="-5" dirty="0" smtClean="0">
                <a:latin typeface="Arial"/>
                <a:cs typeface="Arial"/>
              </a:rPr>
              <a:t>1</a:t>
            </a:r>
            <a:r>
              <a:rPr sz="1400" spc="0" dirty="0" smtClean="0">
                <a:latin typeface="Arial"/>
                <a:cs typeface="Arial"/>
              </a:rPr>
              <a:t>-</a:t>
            </a:r>
            <a:r>
              <a:rPr sz="1400" spc="-5" dirty="0" smtClean="0">
                <a:latin typeface="Arial"/>
                <a:cs typeface="Arial"/>
              </a:rPr>
              <a:t>6F</a:t>
            </a:r>
            <a:r>
              <a:rPr sz="1400" spc="0" dirty="0" smtClean="0">
                <a:latin typeface="Arial"/>
                <a:cs typeface="Arial"/>
              </a:rPr>
              <a:t>-</a:t>
            </a:r>
            <a:r>
              <a:rPr sz="1400" spc="-5" dirty="0" smtClean="0">
                <a:latin typeface="Arial"/>
                <a:cs typeface="Arial"/>
              </a:rPr>
              <a:t>E3</a:t>
            </a:r>
            <a:r>
              <a:rPr sz="1400" spc="-15" dirty="0" smtClean="0">
                <a:latin typeface="Arial"/>
                <a:cs typeface="Arial"/>
              </a:rPr>
              <a:t>-</a:t>
            </a:r>
            <a:r>
              <a:rPr sz="1400" spc="-5" dirty="0" smtClean="0">
                <a:latin typeface="Arial"/>
                <a:cs typeface="Arial"/>
              </a:rPr>
              <a:t>98</a:t>
            </a:r>
            <a:endParaRPr sz="1400">
              <a:latin typeface="Arial"/>
              <a:cs typeface="Arial"/>
            </a:endParaRPr>
          </a:p>
        </p:txBody>
      </p:sp>
      <p:sp>
        <p:nvSpPr>
          <p:cNvPr id="12" name="object 12"/>
          <p:cNvSpPr txBox="1"/>
          <p:nvPr/>
        </p:nvSpPr>
        <p:spPr>
          <a:xfrm>
            <a:off x="78739" y="4597429"/>
            <a:ext cx="1536065" cy="224790"/>
          </a:xfrm>
          <a:prstGeom prst="rect">
            <a:avLst/>
          </a:prstGeom>
        </p:spPr>
        <p:txBody>
          <a:bodyPr vert="horz" wrap="square" lIns="0" tIns="0" rIns="0" bIns="0" rtlCol="0">
            <a:noAutofit/>
          </a:bodyPr>
          <a:lstStyle/>
          <a:p>
            <a:pPr marL="12700">
              <a:lnSpc>
                <a:spcPct val="100000"/>
              </a:lnSpc>
            </a:pPr>
            <a:r>
              <a:rPr sz="1400" spc="-5" dirty="0" smtClean="0">
                <a:latin typeface="Arial"/>
                <a:cs typeface="Arial"/>
              </a:rPr>
              <a:t>71</a:t>
            </a:r>
            <a:r>
              <a:rPr sz="1400" spc="0" dirty="0" smtClean="0">
                <a:latin typeface="Arial"/>
                <a:cs typeface="Arial"/>
              </a:rPr>
              <a:t>-</a:t>
            </a:r>
            <a:r>
              <a:rPr sz="1400" spc="-5" dirty="0" smtClean="0">
                <a:latin typeface="Arial"/>
                <a:cs typeface="Arial"/>
              </a:rPr>
              <a:t>65</a:t>
            </a:r>
            <a:r>
              <a:rPr sz="1400" spc="0" dirty="0" smtClean="0">
                <a:latin typeface="Arial"/>
                <a:cs typeface="Arial"/>
              </a:rPr>
              <a:t>-</a:t>
            </a:r>
            <a:r>
              <a:rPr sz="1400" spc="-10" dirty="0" smtClean="0">
                <a:latin typeface="Arial"/>
                <a:cs typeface="Arial"/>
              </a:rPr>
              <a:t>F</a:t>
            </a:r>
            <a:r>
              <a:rPr sz="1400" spc="-5" dirty="0" smtClean="0">
                <a:latin typeface="Arial"/>
                <a:cs typeface="Arial"/>
              </a:rPr>
              <a:t>7</a:t>
            </a:r>
            <a:r>
              <a:rPr sz="1400" spc="-15" dirty="0" smtClean="0">
                <a:latin typeface="Arial"/>
                <a:cs typeface="Arial"/>
              </a:rPr>
              <a:t>-</a:t>
            </a:r>
            <a:r>
              <a:rPr sz="1400" spc="-5" dirty="0" smtClean="0">
                <a:latin typeface="Arial"/>
                <a:cs typeface="Arial"/>
              </a:rPr>
              <a:t>2</a:t>
            </a:r>
            <a:r>
              <a:rPr sz="1400" spc="0" dirty="0" smtClean="0">
                <a:latin typeface="Arial"/>
                <a:cs typeface="Arial"/>
              </a:rPr>
              <a:t>B-</a:t>
            </a:r>
            <a:r>
              <a:rPr sz="1400" spc="-15" dirty="0" smtClean="0">
                <a:latin typeface="Arial"/>
                <a:cs typeface="Arial"/>
              </a:rPr>
              <a:t>0</a:t>
            </a:r>
            <a:r>
              <a:rPr sz="1400" spc="-5" dirty="0" smtClean="0">
                <a:latin typeface="Arial"/>
                <a:cs typeface="Arial"/>
              </a:rPr>
              <a:t>8</a:t>
            </a:r>
            <a:r>
              <a:rPr sz="1400" spc="-15" dirty="0" smtClean="0">
                <a:latin typeface="Arial"/>
                <a:cs typeface="Arial"/>
              </a:rPr>
              <a:t>-</a:t>
            </a:r>
            <a:r>
              <a:rPr sz="1400" spc="-5" dirty="0" smtClean="0">
                <a:latin typeface="Arial"/>
                <a:cs typeface="Arial"/>
              </a:rPr>
              <a:t>53</a:t>
            </a:r>
            <a:endParaRPr sz="1400">
              <a:latin typeface="Arial"/>
              <a:cs typeface="Arial"/>
            </a:endParaRPr>
          </a:p>
        </p:txBody>
      </p:sp>
      <p:sp>
        <p:nvSpPr>
          <p:cNvPr id="13" name="object 13"/>
          <p:cNvSpPr txBox="1"/>
          <p:nvPr/>
        </p:nvSpPr>
        <p:spPr>
          <a:xfrm>
            <a:off x="2280920" y="4198269"/>
            <a:ext cx="469900" cy="285115"/>
          </a:xfrm>
          <a:prstGeom prst="rect">
            <a:avLst/>
          </a:prstGeom>
        </p:spPr>
        <p:txBody>
          <a:bodyPr vert="horz" wrap="square" lIns="0" tIns="0" rIns="0" bIns="0" rtlCol="0">
            <a:noAutofit/>
          </a:bodyPr>
          <a:lstStyle/>
          <a:p>
            <a:pPr marL="12700">
              <a:lnSpc>
                <a:spcPct val="100000"/>
              </a:lnSpc>
            </a:pPr>
            <a:r>
              <a:rPr sz="1800" dirty="0" smtClean="0">
                <a:latin typeface="Arial"/>
                <a:cs typeface="Arial"/>
              </a:rPr>
              <a:t>L</a:t>
            </a:r>
            <a:r>
              <a:rPr sz="1800" spc="-10" dirty="0" smtClean="0">
                <a:latin typeface="Arial"/>
                <a:cs typeface="Arial"/>
              </a:rPr>
              <a:t>A</a:t>
            </a:r>
            <a:r>
              <a:rPr sz="1800" spc="0" dirty="0" smtClean="0">
                <a:latin typeface="Arial"/>
                <a:cs typeface="Arial"/>
              </a:rPr>
              <a:t>N</a:t>
            </a:r>
            <a:endParaRPr sz="1800">
              <a:latin typeface="Arial"/>
              <a:cs typeface="Arial"/>
            </a:endParaRPr>
          </a:p>
        </p:txBody>
      </p:sp>
      <p:sp>
        <p:nvSpPr>
          <p:cNvPr id="14" name="object 14"/>
          <p:cNvSpPr txBox="1"/>
          <p:nvPr/>
        </p:nvSpPr>
        <p:spPr>
          <a:xfrm>
            <a:off x="308863" y="3554125"/>
            <a:ext cx="1065530" cy="224790"/>
          </a:xfrm>
          <a:prstGeom prst="rect">
            <a:avLst/>
          </a:prstGeom>
        </p:spPr>
        <p:txBody>
          <a:bodyPr vert="horz" wrap="square" lIns="0" tIns="0" rIns="0" bIns="0" rtlCol="0">
            <a:noAutofit/>
          </a:bodyPr>
          <a:lstStyle/>
          <a:p>
            <a:pPr marL="12700">
              <a:lnSpc>
                <a:spcPct val="100000"/>
              </a:lnSpc>
            </a:pPr>
            <a:r>
              <a:rPr sz="1400" dirty="0" smtClean="0">
                <a:latin typeface="Arial"/>
                <a:cs typeface="Arial"/>
              </a:rPr>
              <a:t>137.196</a:t>
            </a:r>
            <a:r>
              <a:rPr sz="1400" spc="-5" dirty="0" smtClean="0">
                <a:latin typeface="Arial"/>
                <a:cs typeface="Arial"/>
              </a:rPr>
              <a:t>.</a:t>
            </a:r>
            <a:r>
              <a:rPr sz="1400" spc="0" dirty="0" smtClean="0">
                <a:latin typeface="Arial"/>
                <a:cs typeface="Arial"/>
              </a:rPr>
              <a:t>7</a:t>
            </a:r>
            <a:r>
              <a:rPr sz="1400" spc="-10" dirty="0" smtClean="0">
                <a:latin typeface="Arial"/>
                <a:cs typeface="Arial"/>
              </a:rPr>
              <a:t>.</a:t>
            </a:r>
            <a:r>
              <a:rPr sz="1400" spc="0" dirty="0" smtClean="0">
                <a:latin typeface="Arial"/>
                <a:cs typeface="Arial"/>
              </a:rPr>
              <a:t>23</a:t>
            </a:r>
            <a:endParaRPr sz="1400">
              <a:latin typeface="Arial"/>
              <a:cs typeface="Arial"/>
            </a:endParaRPr>
          </a:p>
        </p:txBody>
      </p:sp>
      <p:sp>
        <p:nvSpPr>
          <p:cNvPr id="15" name="object 15"/>
          <p:cNvSpPr txBox="1"/>
          <p:nvPr/>
        </p:nvSpPr>
        <p:spPr>
          <a:xfrm>
            <a:off x="3023997" y="2754025"/>
            <a:ext cx="1065530" cy="224790"/>
          </a:xfrm>
          <a:prstGeom prst="rect">
            <a:avLst/>
          </a:prstGeom>
        </p:spPr>
        <p:txBody>
          <a:bodyPr vert="horz" wrap="square" lIns="0" tIns="0" rIns="0" bIns="0" rtlCol="0">
            <a:noAutofit/>
          </a:bodyPr>
          <a:lstStyle/>
          <a:p>
            <a:pPr marL="12700">
              <a:lnSpc>
                <a:spcPct val="100000"/>
              </a:lnSpc>
            </a:pPr>
            <a:r>
              <a:rPr sz="1400" dirty="0" smtClean="0">
                <a:latin typeface="Arial"/>
                <a:cs typeface="Arial"/>
              </a:rPr>
              <a:t>137.196</a:t>
            </a:r>
            <a:r>
              <a:rPr sz="1400" spc="-5" dirty="0" smtClean="0">
                <a:latin typeface="Arial"/>
                <a:cs typeface="Arial"/>
              </a:rPr>
              <a:t>.</a:t>
            </a:r>
            <a:r>
              <a:rPr sz="1400" spc="0" dirty="0" smtClean="0">
                <a:latin typeface="Arial"/>
                <a:cs typeface="Arial"/>
              </a:rPr>
              <a:t>7</a:t>
            </a:r>
            <a:r>
              <a:rPr sz="1400" spc="-10" dirty="0" smtClean="0">
                <a:latin typeface="Arial"/>
                <a:cs typeface="Arial"/>
              </a:rPr>
              <a:t>.</a:t>
            </a:r>
            <a:r>
              <a:rPr sz="1400" spc="0" dirty="0" smtClean="0">
                <a:latin typeface="Arial"/>
                <a:cs typeface="Arial"/>
              </a:rPr>
              <a:t>78</a:t>
            </a:r>
            <a:endParaRPr sz="1400">
              <a:latin typeface="Arial"/>
              <a:cs typeface="Arial"/>
            </a:endParaRPr>
          </a:p>
        </p:txBody>
      </p:sp>
      <p:sp>
        <p:nvSpPr>
          <p:cNvPr id="16" name="object 16"/>
          <p:cNvSpPr txBox="1"/>
          <p:nvPr/>
        </p:nvSpPr>
        <p:spPr>
          <a:xfrm>
            <a:off x="3524250" y="3654073"/>
            <a:ext cx="1065530" cy="224790"/>
          </a:xfrm>
          <a:prstGeom prst="rect">
            <a:avLst/>
          </a:prstGeom>
        </p:spPr>
        <p:txBody>
          <a:bodyPr vert="horz" wrap="square" lIns="0" tIns="0" rIns="0" bIns="0" rtlCol="0">
            <a:noAutofit/>
          </a:bodyPr>
          <a:lstStyle/>
          <a:p>
            <a:pPr marL="12700">
              <a:lnSpc>
                <a:spcPct val="100000"/>
              </a:lnSpc>
            </a:pPr>
            <a:r>
              <a:rPr sz="1400" dirty="0" smtClean="0">
                <a:latin typeface="Arial"/>
                <a:cs typeface="Arial"/>
              </a:rPr>
              <a:t>137.196</a:t>
            </a:r>
            <a:r>
              <a:rPr sz="1400" spc="-5" dirty="0" smtClean="0">
                <a:latin typeface="Arial"/>
                <a:cs typeface="Arial"/>
              </a:rPr>
              <a:t>.</a:t>
            </a:r>
            <a:r>
              <a:rPr sz="1400" spc="0" dirty="0" smtClean="0">
                <a:latin typeface="Arial"/>
                <a:cs typeface="Arial"/>
              </a:rPr>
              <a:t>7</a:t>
            </a:r>
            <a:r>
              <a:rPr sz="1400" spc="-10" dirty="0" smtClean="0">
                <a:latin typeface="Arial"/>
                <a:cs typeface="Arial"/>
              </a:rPr>
              <a:t>.</a:t>
            </a:r>
            <a:r>
              <a:rPr sz="1400" spc="0" dirty="0" smtClean="0">
                <a:latin typeface="Arial"/>
                <a:cs typeface="Arial"/>
              </a:rPr>
              <a:t>14</a:t>
            </a:r>
            <a:endParaRPr sz="1400">
              <a:latin typeface="Arial"/>
              <a:cs typeface="Arial"/>
            </a:endParaRPr>
          </a:p>
        </p:txBody>
      </p:sp>
      <p:sp>
        <p:nvSpPr>
          <p:cNvPr id="17" name="object 17"/>
          <p:cNvSpPr txBox="1"/>
          <p:nvPr/>
        </p:nvSpPr>
        <p:spPr>
          <a:xfrm>
            <a:off x="977595" y="5624631"/>
            <a:ext cx="1065530" cy="224790"/>
          </a:xfrm>
          <a:prstGeom prst="rect">
            <a:avLst/>
          </a:prstGeom>
        </p:spPr>
        <p:txBody>
          <a:bodyPr vert="horz" wrap="square" lIns="0" tIns="0" rIns="0" bIns="0" rtlCol="0">
            <a:noAutofit/>
          </a:bodyPr>
          <a:lstStyle/>
          <a:p>
            <a:pPr marL="12700">
              <a:lnSpc>
                <a:spcPct val="100000"/>
              </a:lnSpc>
            </a:pPr>
            <a:r>
              <a:rPr sz="1400" dirty="0" smtClean="0">
                <a:latin typeface="Arial"/>
                <a:cs typeface="Arial"/>
              </a:rPr>
              <a:t>137.196</a:t>
            </a:r>
            <a:r>
              <a:rPr sz="1400" spc="-5" dirty="0" smtClean="0">
                <a:latin typeface="Arial"/>
                <a:cs typeface="Arial"/>
              </a:rPr>
              <a:t>.</a:t>
            </a:r>
            <a:r>
              <a:rPr sz="1400" spc="0" dirty="0" smtClean="0">
                <a:latin typeface="Arial"/>
                <a:cs typeface="Arial"/>
              </a:rPr>
              <a:t>7</a:t>
            </a:r>
            <a:r>
              <a:rPr sz="1400" spc="-10" dirty="0" smtClean="0">
                <a:latin typeface="Arial"/>
                <a:cs typeface="Arial"/>
              </a:rPr>
              <a:t>.</a:t>
            </a:r>
            <a:r>
              <a:rPr sz="1400" spc="0" dirty="0" smtClean="0">
                <a:latin typeface="Arial"/>
                <a:cs typeface="Arial"/>
              </a:rPr>
              <a:t>88</a:t>
            </a:r>
            <a:endParaRPr sz="1400">
              <a:latin typeface="Arial"/>
              <a:cs typeface="Arial"/>
            </a:endParaRPr>
          </a:p>
        </p:txBody>
      </p:sp>
      <p:sp>
        <p:nvSpPr>
          <p:cNvPr id="18" name="文本框 17"/>
          <p:cNvSpPr txBox="1"/>
          <p:nvPr/>
        </p:nvSpPr>
        <p:spPr>
          <a:xfrm>
            <a:off x="7956376" y="272842"/>
            <a:ext cx="1008112" cy="707886"/>
          </a:xfrm>
          <a:prstGeom prst="rect">
            <a:avLst/>
          </a:prstGeom>
          <a:noFill/>
        </p:spPr>
        <p:txBody>
          <a:bodyPr wrap="square" rtlCol="0">
            <a:spAutoFit/>
          </a:bodyPr>
          <a:lstStyle/>
          <a:p>
            <a:r>
              <a:rPr kumimoji="1" lang="en-US" altLang="zh-CN"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2841419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工作原理，</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主要内容：维持一个</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a:t>
            </a:r>
            <a:r>
              <a:rPr lang="en-US" altLang="zh-CN" sz="2400" dirty="0" smtClean="0">
                <a:solidFill>
                  <a:srgbClr val="FF0000"/>
                </a:solidFill>
                <a:latin typeface="STXingkai" charset="-122"/>
                <a:ea typeface="STXingkai" charset="-122"/>
                <a:cs typeface="STXingkai" charset="-122"/>
              </a:rPr>
              <a:t>ARP</a:t>
            </a:r>
            <a:r>
              <a:rPr lang="zh-CN" altLang="en-US" sz="2400" dirty="0" smtClean="0">
                <a:solidFill>
                  <a:srgbClr val="FF0000"/>
                </a:solidFill>
                <a:latin typeface="STXingkai" charset="-122"/>
                <a:ea typeface="STXingkai" charset="-122"/>
                <a:cs typeface="STXingkai" charset="-122"/>
              </a:rPr>
              <a:t>表的建立过程</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3122168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2400"/>
            <a:ext cx="8991600" cy="850341"/>
          </a:xfrm>
          <a:prstGeom prst="rect">
            <a:avLst/>
          </a:prstGeom>
        </p:spPr>
        <p:txBody>
          <a:bodyPr vert="horz" wrap="square" lIns="0" tIns="209041" rIns="0" bIns="0" rtlCol="0">
            <a:noAutofit/>
          </a:bodyPr>
          <a:lstStyle/>
          <a:p>
            <a:pPr marL="88900">
              <a:lnSpc>
                <a:spcPct val="100000"/>
              </a:lnSpc>
            </a:pPr>
            <a:r>
              <a:rPr sz="2800" dirty="0" smtClean="0">
                <a:solidFill>
                  <a:schemeClr val="tx1"/>
                </a:solidFill>
                <a:latin typeface="Calibri"/>
                <a:cs typeface="Calibri"/>
              </a:rPr>
              <a:t>AR</a:t>
            </a:r>
            <a:r>
              <a:rPr sz="2800" spc="-5" dirty="0" smtClean="0">
                <a:solidFill>
                  <a:schemeClr val="tx1"/>
                </a:solidFill>
                <a:latin typeface="Calibri"/>
                <a:cs typeface="Calibri"/>
              </a:rPr>
              <a:t>P</a:t>
            </a:r>
            <a:r>
              <a:rPr lang="en-US" sz="2800" spc="5" dirty="0" smtClean="0">
                <a:solidFill>
                  <a:schemeClr val="tx1"/>
                </a:solidFill>
                <a:latin typeface="黑体"/>
                <a:cs typeface="黑体"/>
              </a:rPr>
              <a:t>表的建立过程</a:t>
            </a:r>
            <a:r>
              <a:rPr sz="2800" spc="0" smtClean="0">
                <a:solidFill>
                  <a:schemeClr val="tx1"/>
                </a:solidFill>
                <a:latin typeface="Calibri"/>
                <a:cs typeface="Calibri"/>
              </a:rPr>
              <a:t>:</a:t>
            </a:r>
            <a:r>
              <a:rPr sz="2800" spc="-40" smtClean="0">
                <a:solidFill>
                  <a:schemeClr val="tx1"/>
                </a:solidFill>
                <a:latin typeface="Calibri"/>
                <a:cs typeface="Calibri"/>
              </a:rPr>
              <a:t> </a:t>
            </a:r>
            <a:r>
              <a:rPr lang="en-US" sz="2800" spc="-40" smtClean="0">
                <a:solidFill>
                  <a:schemeClr val="tx1"/>
                </a:solidFill>
                <a:latin typeface="Calibri"/>
                <a:cs typeface="Calibri"/>
              </a:rPr>
              <a:t/>
            </a:r>
            <a:br>
              <a:rPr lang="en-US" sz="2800" spc="-40" smtClean="0">
                <a:solidFill>
                  <a:schemeClr val="tx1"/>
                </a:solidFill>
                <a:latin typeface="Calibri"/>
                <a:cs typeface="Calibri"/>
              </a:rPr>
            </a:br>
            <a:r>
              <a:rPr lang="zh-CN" altLang="en-US" sz="2800" spc="-40" dirty="0" smtClean="0">
                <a:solidFill>
                  <a:schemeClr val="tx1"/>
                </a:solidFill>
                <a:latin typeface="Calibri"/>
                <a:cs typeface="Calibri"/>
              </a:rPr>
              <a:t>要求</a:t>
            </a:r>
            <a:r>
              <a:rPr sz="2800" spc="5" dirty="0" smtClean="0">
                <a:solidFill>
                  <a:schemeClr val="tx1"/>
                </a:solidFill>
                <a:latin typeface="黑体"/>
                <a:cs typeface="黑体"/>
              </a:rPr>
              <a:t>目的节</a:t>
            </a:r>
            <a:r>
              <a:rPr sz="2800" spc="0" dirty="0" smtClean="0">
                <a:solidFill>
                  <a:schemeClr val="tx1"/>
                </a:solidFill>
                <a:latin typeface="黑体"/>
                <a:cs typeface="黑体"/>
              </a:rPr>
              <a:t>点</a:t>
            </a:r>
            <a:r>
              <a:rPr lang="zh-CN" altLang="en-US" sz="2800" spc="0" dirty="0" smtClean="0">
                <a:solidFill>
                  <a:schemeClr val="tx1"/>
                </a:solidFill>
                <a:latin typeface="黑体"/>
                <a:cs typeface="黑体"/>
              </a:rPr>
              <a:t>和源节点</a:t>
            </a:r>
            <a:r>
              <a:rPr sz="2800" spc="0" dirty="0" smtClean="0">
                <a:solidFill>
                  <a:schemeClr val="tx1"/>
                </a:solidFill>
                <a:latin typeface="黑体"/>
                <a:cs typeface="黑体"/>
              </a:rPr>
              <a:t>在同</a:t>
            </a:r>
            <a:r>
              <a:rPr sz="2800" spc="-5" dirty="0" smtClean="0">
                <a:solidFill>
                  <a:schemeClr val="tx1"/>
                </a:solidFill>
                <a:latin typeface="黑体"/>
                <a:cs typeface="黑体"/>
              </a:rPr>
              <a:t>一</a:t>
            </a:r>
            <a:r>
              <a:rPr sz="2800" spc="0" dirty="0" smtClean="0">
                <a:solidFill>
                  <a:schemeClr val="tx1"/>
                </a:solidFill>
                <a:latin typeface="Calibri"/>
                <a:cs typeface="Calibri"/>
              </a:rPr>
              <a:t>LA</a:t>
            </a:r>
            <a:r>
              <a:rPr sz="2800" spc="-10" dirty="0" smtClean="0">
                <a:solidFill>
                  <a:schemeClr val="tx1"/>
                </a:solidFill>
                <a:latin typeface="Calibri"/>
                <a:cs typeface="Calibri"/>
              </a:rPr>
              <a:t>N</a:t>
            </a:r>
            <a:r>
              <a:rPr sz="2800" spc="-5" dirty="0" smtClean="0">
                <a:solidFill>
                  <a:schemeClr val="tx1"/>
                </a:solidFill>
                <a:latin typeface="Calibri"/>
                <a:cs typeface="Calibri"/>
              </a:rPr>
              <a:t>(</a:t>
            </a:r>
            <a:r>
              <a:rPr sz="2800" spc="0" dirty="0" smtClean="0">
                <a:solidFill>
                  <a:schemeClr val="tx1"/>
                </a:solidFill>
                <a:latin typeface="黑体"/>
                <a:cs typeface="黑体"/>
              </a:rPr>
              <a:t>子</a:t>
            </a:r>
            <a:r>
              <a:rPr sz="2800" spc="-5" dirty="0" smtClean="0">
                <a:solidFill>
                  <a:schemeClr val="tx1"/>
                </a:solidFill>
                <a:latin typeface="黑体"/>
                <a:cs typeface="黑体"/>
              </a:rPr>
              <a:t>网</a:t>
            </a:r>
            <a:r>
              <a:rPr sz="2800" spc="0" dirty="0" smtClean="0">
                <a:solidFill>
                  <a:schemeClr val="tx1"/>
                </a:solidFill>
                <a:latin typeface="Calibri"/>
                <a:cs typeface="Calibri"/>
              </a:rPr>
              <a:t>)</a:t>
            </a:r>
            <a:endParaRPr sz="2800" dirty="0">
              <a:solidFill>
                <a:schemeClr val="tx1"/>
              </a:solidFill>
              <a:latin typeface="Calibri"/>
              <a:cs typeface="Calibri"/>
            </a:endParaRPr>
          </a:p>
        </p:txBody>
      </p:sp>
      <p:sp>
        <p:nvSpPr>
          <p:cNvPr id="8" name="object 8"/>
          <p:cNvSpPr txBox="1">
            <a:spLocks noGrp="1"/>
          </p:cNvSpPr>
          <p:nvPr>
            <p:ph sz="half" idx="2"/>
          </p:nvPr>
        </p:nvSpPr>
        <p:spPr>
          <a:xfrm>
            <a:off x="4499992" y="1052736"/>
            <a:ext cx="4204335" cy="3146696"/>
          </a:xfrm>
          <a:prstGeom prst="rect">
            <a:avLst/>
          </a:prstGeom>
        </p:spPr>
        <p:txBody>
          <a:bodyPr vert="horz" wrap="square" lIns="0" tIns="0" rIns="0" bIns="0" rtlCol="0">
            <a:noAutofit/>
          </a:bodyPr>
          <a:lstStyle/>
          <a:p>
            <a:pPr marL="355600" marR="12700" algn="just">
              <a:lnSpc>
                <a:spcPct val="80000"/>
              </a:lnSpc>
              <a:buClr>
                <a:schemeClr val="accent1"/>
              </a:buClr>
              <a:buSzPct val="90000"/>
              <a:buFont typeface="Wingdings" pitchFamily="2" charset="2"/>
              <a:buChar char="p"/>
              <a:tabLst>
                <a:tab pos="354965" algn="l"/>
              </a:tabLst>
            </a:pPr>
            <a:r>
              <a:rPr sz="2200" spc="-15" dirty="0" smtClean="0">
                <a:latin typeface="Calibri"/>
                <a:cs typeface="Calibri"/>
              </a:rPr>
              <a:t>A</a:t>
            </a:r>
            <a:r>
              <a:rPr sz="2200" spc="-10" dirty="0" smtClean="0">
                <a:latin typeface="Calibri"/>
                <a:cs typeface="Calibri"/>
              </a:rPr>
              <a:t> </a:t>
            </a:r>
            <a:r>
              <a:rPr sz="2200" spc="-30" dirty="0" err="1" smtClean="0">
                <a:latin typeface="宋体"/>
                <a:cs typeface="宋体"/>
              </a:rPr>
              <a:t>在它</a:t>
            </a:r>
            <a:r>
              <a:rPr sz="2200" spc="-25" dirty="0" err="1" smtClean="0">
                <a:latin typeface="宋体"/>
                <a:cs typeface="宋体"/>
              </a:rPr>
              <a:t>的</a:t>
            </a:r>
            <a:r>
              <a:rPr sz="2200" spc="-15" dirty="0" err="1" smtClean="0">
                <a:latin typeface="Calibri"/>
                <a:cs typeface="Calibri"/>
              </a:rPr>
              <a:t>A</a:t>
            </a:r>
            <a:r>
              <a:rPr sz="2200" spc="-25" dirty="0" err="1" smtClean="0">
                <a:latin typeface="Calibri"/>
                <a:cs typeface="Calibri"/>
              </a:rPr>
              <a:t>R</a:t>
            </a:r>
            <a:r>
              <a:rPr sz="2200" spc="-15" dirty="0" err="1" smtClean="0">
                <a:latin typeface="Calibri"/>
                <a:cs typeface="Calibri"/>
              </a:rPr>
              <a:t>P</a:t>
            </a:r>
            <a:r>
              <a:rPr sz="2200" spc="10" dirty="0" smtClean="0">
                <a:latin typeface="Calibri"/>
                <a:cs typeface="Calibri"/>
              </a:rPr>
              <a:t> </a:t>
            </a:r>
            <a:r>
              <a:rPr sz="2200" spc="-30" dirty="0" smtClean="0">
                <a:latin typeface="宋体"/>
                <a:cs typeface="宋体"/>
              </a:rPr>
              <a:t>表中</a:t>
            </a:r>
            <a:r>
              <a:rPr sz="2200" spc="-30" dirty="0" smtClean="0">
                <a:solidFill>
                  <a:srgbClr val="C00000"/>
                </a:solidFill>
                <a:latin typeface="宋体"/>
                <a:cs typeface="宋体"/>
              </a:rPr>
              <a:t>缓</a:t>
            </a:r>
            <a:r>
              <a:rPr sz="2200" spc="-25" dirty="0" smtClean="0">
                <a:solidFill>
                  <a:srgbClr val="C00000"/>
                </a:solidFill>
                <a:latin typeface="宋体"/>
                <a:cs typeface="宋体"/>
              </a:rPr>
              <a:t>存</a:t>
            </a:r>
            <a:r>
              <a:rPr sz="2200" spc="-585" dirty="0" smtClean="0">
                <a:solidFill>
                  <a:srgbClr val="C00000"/>
                </a:solidFill>
                <a:latin typeface="宋体"/>
                <a:cs typeface="宋体"/>
              </a:rPr>
              <a:t> </a:t>
            </a:r>
            <a:r>
              <a:rPr sz="2200" spc="-10" dirty="0" smtClean="0">
                <a:latin typeface="Calibri"/>
                <a:cs typeface="Calibri"/>
              </a:rPr>
              <a:t>(</a:t>
            </a:r>
            <a:r>
              <a:rPr sz="2200" spc="-25" dirty="0" err="1" smtClean="0">
                <a:latin typeface="宋体"/>
                <a:cs typeface="宋体"/>
              </a:rPr>
              <a:t>记</a:t>
            </a:r>
            <a:r>
              <a:rPr sz="2200" spc="-20" dirty="0" err="1" smtClean="0">
                <a:latin typeface="宋体"/>
                <a:cs typeface="宋体"/>
              </a:rPr>
              <a:t>下</a:t>
            </a:r>
            <a:r>
              <a:rPr sz="2200" spc="-10" dirty="0" smtClean="0">
                <a:latin typeface="Calibri"/>
                <a:cs typeface="Calibri"/>
              </a:rPr>
              <a:t>)</a:t>
            </a:r>
            <a:r>
              <a:rPr sz="2200" spc="-15" dirty="0" smtClean="0">
                <a:latin typeface="Calibri"/>
                <a:cs typeface="Calibri"/>
              </a:rPr>
              <a:t> </a:t>
            </a:r>
            <a:r>
              <a:rPr sz="2200" spc="-15" dirty="0" err="1" smtClean="0">
                <a:latin typeface="Calibri"/>
                <a:cs typeface="Calibri"/>
              </a:rPr>
              <a:t>B</a:t>
            </a:r>
            <a:r>
              <a:rPr sz="2200" spc="-25" dirty="0" err="1" smtClean="0">
                <a:latin typeface="宋体"/>
                <a:cs typeface="宋体"/>
              </a:rPr>
              <a:t>主机的</a:t>
            </a:r>
            <a:r>
              <a:rPr sz="2200" spc="-15" dirty="0" err="1" smtClean="0">
                <a:latin typeface="Calibri"/>
                <a:cs typeface="Calibri"/>
              </a:rPr>
              <a:t>I</a:t>
            </a:r>
            <a:r>
              <a:rPr sz="2200" spc="-10" dirty="0" err="1" smtClean="0">
                <a:latin typeface="Calibri"/>
                <a:cs typeface="Calibri"/>
              </a:rPr>
              <a:t>P</a:t>
            </a:r>
            <a:r>
              <a:rPr sz="2200" spc="-15" dirty="0" smtClean="0">
                <a:latin typeface="Calibri"/>
                <a:cs typeface="Calibri"/>
              </a:rPr>
              <a:t>-</a:t>
            </a:r>
            <a:r>
              <a:rPr sz="2200" spc="-40" dirty="0" smtClean="0">
                <a:latin typeface="Calibri"/>
                <a:cs typeface="Calibri"/>
              </a:rPr>
              <a:t>t</a:t>
            </a:r>
            <a:r>
              <a:rPr sz="2200" spc="-10" dirty="0" smtClean="0">
                <a:latin typeface="Calibri"/>
                <a:cs typeface="Calibri"/>
              </a:rPr>
              <a:t>o</a:t>
            </a:r>
            <a:r>
              <a:rPr sz="2200" spc="-15" dirty="0" smtClean="0">
                <a:latin typeface="Calibri"/>
                <a:cs typeface="Calibri"/>
              </a:rPr>
              <a:t>-</a:t>
            </a:r>
            <a:r>
              <a:rPr sz="2200" spc="-20" dirty="0" smtClean="0">
                <a:latin typeface="Calibri"/>
                <a:cs typeface="Calibri"/>
              </a:rPr>
              <a:t>M</a:t>
            </a:r>
            <a:r>
              <a:rPr sz="2200" spc="-35" dirty="0" smtClean="0">
                <a:latin typeface="Calibri"/>
                <a:cs typeface="Calibri"/>
              </a:rPr>
              <a:t>A</a:t>
            </a:r>
            <a:r>
              <a:rPr sz="2200" spc="-15" dirty="0" smtClean="0">
                <a:latin typeface="Calibri"/>
                <a:cs typeface="Calibri"/>
              </a:rPr>
              <a:t>C</a:t>
            </a:r>
            <a:r>
              <a:rPr sz="2200" spc="35" dirty="0" smtClean="0">
                <a:latin typeface="Calibri"/>
                <a:cs typeface="Calibri"/>
              </a:rPr>
              <a:t> </a:t>
            </a:r>
            <a:r>
              <a:rPr sz="2200" spc="-25" dirty="0" err="1" smtClean="0">
                <a:latin typeface="宋体"/>
                <a:cs typeface="宋体"/>
              </a:rPr>
              <a:t>地址对，直到信息过期</a:t>
            </a:r>
            <a:r>
              <a:rPr sz="2200" spc="-585" dirty="0" smtClean="0">
                <a:latin typeface="宋体"/>
                <a:cs typeface="宋体"/>
              </a:rPr>
              <a:t> </a:t>
            </a:r>
            <a:r>
              <a:rPr sz="2200" spc="-20" dirty="0" smtClean="0">
                <a:latin typeface="Calibri"/>
                <a:cs typeface="Calibri"/>
              </a:rPr>
              <a:t>(</a:t>
            </a:r>
            <a:r>
              <a:rPr sz="2200" spc="-25" dirty="0" err="1" smtClean="0">
                <a:latin typeface="宋体"/>
                <a:cs typeface="宋体"/>
              </a:rPr>
              <a:t>超时</a:t>
            </a:r>
            <a:r>
              <a:rPr sz="2200" spc="-10" dirty="0" smtClean="0">
                <a:latin typeface="Calibri"/>
                <a:cs typeface="Calibri"/>
              </a:rPr>
              <a:t>)</a:t>
            </a:r>
            <a:endParaRPr lang="en-US" sz="2200" dirty="0">
              <a:latin typeface="Calibri"/>
              <a:cs typeface="Calibri"/>
            </a:endParaRPr>
          </a:p>
          <a:p>
            <a:pPr marL="12700" marR="12700" indent="0" algn="just">
              <a:lnSpc>
                <a:spcPct val="80000"/>
              </a:lnSpc>
              <a:buClr>
                <a:schemeClr val="accent1"/>
              </a:buClr>
              <a:buSzPct val="90000"/>
              <a:buNone/>
              <a:tabLst>
                <a:tab pos="354965" algn="l"/>
              </a:tabLst>
            </a:pPr>
            <a:r>
              <a:rPr lang="en-US" sz="2200" spc="-20" dirty="0">
                <a:latin typeface="Calibri"/>
                <a:cs typeface="Calibri"/>
              </a:rPr>
              <a:t> </a:t>
            </a:r>
            <a:r>
              <a:rPr lang="en-US" sz="2200" spc="-20" dirty="0" smtClean="0">
                <a:latin typeface="Calibri"/>
                <a:cs typeface="Calibri"/>
              </a:rPr>
              <a:t>    </a:t>
            </a:r>
          </a:p>
          <a:p>
            <a:pPr marL="12700" marR="12700" indent="0" algn="just">
              <a:lnSpc>
                <a:spcPct val="80000"/>
              </a:lnSpc>
              <a:buClr>
                <a:schemeClr val="accent1"/>
              </a:buClr>
              <a:buSzPct val="90000"/>
              <a:buNone/>
              <a:tabLst>
                <a:tab pos="354965" algn="l"/>
              </a:tabLst>
            </a:pPr>
            <a:r>
              <a:rPr lang="en-US" sz="2200" spc="-20" dirty="0">
                <a:latin typeface="Calibri"/>
                <a:cs typeface="Calibri"/>
              </a:rPr>
              <a:t> </a:t>
            </a:r>
            <a:r>
              <a:rPr lang="en-US" sz="2200" spc="-20" dirty="0" smtClean="0">
                <a:latin typeface="Calibri"/>
                <a:cs typeface="Calibri"/>
              </a:rPr>
              <a:t>     </a:t>
            </a:r>
            <a:r>
              <a:rPr sz="1900" spc="-20" dirty="0" err="1" smtClean="0">
                <a:latin typeface="宋体"/>
                <a:cs typeface="宋体"/>
              </a:rPr>
              <a:t>软状态</a:t>
            </a:r>
            <a:r>
              <a:rPr sz="1900" spc="-530" dirty="0" smtClean="0">
                <a:latin typeface="宋体"/>
                <a:cs typeface="宋体"/>
              </a:rPr>
              <a:t> </a:t>
            </a:r>
            <a:r>
              <a:rPr sz="1900" spc="-10" dirty="0" smtClean="0">
                <a:latin typeface="Calibri"/>
                <a:cs typeface="Calibri"/>
              </a:rPr>
              <a:t>soft</a:t>
            </a:r>
            <a:r>
              <a:rPr sz="1900" spc="-5" dirty="0" smtClean="0">
                <a:latin typeface="Calibri"/>
                <a:cs typeface="Calibri"/>
              </a:rPr>
              <a:t> </a:t>
            </a:r>
            <a:r>
              <a:rPr sz="1900" spc="-30" dirty="0" smtClean="0">
                <a:latin typeface="Calibri"/>
                <a:cs typeface="Calibri"/>
              </a:rPr>
              <a:t>s</a:t>
            </a:r>
            <a:r>
              <a:rPr sz="1900" spc="-35" dirty="0" smtClean="0">
                <a:latin typeface="Calibri"/>
                <a:cs typeface="Calibri"/>
              </a:rPr>
              <a:t>t</a:t>
            </a:r>
            <a:r>
              <a:rPr sz="1900" spc="-20" dirty="0" smtClean="0">
                <a:latin typeface="Calibri"/>
                <a:cs typeface="Calibri"/>
              </a:rPr>
              <a:t>a</a:t>
            </a:r>
            <a:r>
              <a:rPr sz="1900" spc="-35" dirty="0" smtClean="0">
                <a:latin typeface="Calibri"/>
                <a:cs typeface="Calibri"/>
              </a:rPr>
              <a:t>t</a:t>
            </a:r>
            <a:r>
              <a:rPr sz="1900" spc="-10" dirty="0" smtClean="0">
                <a:latin typeface="Calibri"/>
                <a:cs typeface="Calibri"/>
              </a:rPr>
              <a:t>e: </a:t>
            </a:r>
            <a:r>
              <a:rPr sz="1900" spc="-20" dirty="0" err="1" smtClean="0">
                <a:latin typeface="宋体"/>
                <a:cs typeface="宋体"/>
              </a:rPr>
              <a:t>除非得到刷新</a:t>
            </a:r>
            <a:r>
              <a:rPr sz="1900" spc="-20" dirty="0" smtClean="0">
                <a:latin typeface="宋体"/>
                <a:cs typeface="宋体"/>
              </a:rPr>
              <a:t>，</a:t>
            </a:r>
            <a:r>
              <a:rPr lang="en-US" sz="1900" spc="-20" dirty="0" smtClean="0">
                <a:latin typeface="宋体"/>
                <a:cs typeface="宋体"/>
              </a:rPr>
              <a:t>   </a:t>
            </a:r>
          </a:p>
          <a:p>
            <a:pPr marL="12700" marR="12700" indent="0" algn="just">
              <a:lnSpc>
                <a:spcPct val="80000"/>
              </a:lnSpc>
              <a:buClr>
                <a:schemeClr val="accent1"/>
              </a:buClr>
              <a:buSzPct val="90000"/>
              <a:buNone/>
              <a:tabLst>
                <a:tab pos="354965" algn="l"/>
              </a:tabLst>
            </a:pPr>
            <a:r>
              <a:rPr lang="en-US" sz="1900" spc="-20" dirty="0" smtClean="0">
                <a:latin typeface="宋体"/>
                <a:cs typeface="宋体"/>
              </a:rPr>
              <a:t>   </a:t>
            </a:r>
            <a:r>
              <a:rPr sz="1900" spc="-20" dirty="0" err="1" smtClean="0">
                <a:latin typeface="宋体"/>
                <a:cs typeface="宋体"/>
              </a:rPr>
              <a:t>信息将过期</a:t>
            </a:r>
            <a:r>
              <a:rPr sz="1900" spc="-505" dirty="0" smtClean="0">
                <a:latin typeface="宋体"/>
                <a:cs typeface="宋体"/>
              </a:rPr>
              <a:t> </a:t>
            </a:r>
            <a:r>
              <a:rPr sz="1900" spc="0" dirty="0" smtClean="0">
                <a:latin typeface="Calibri"/>
                <a:cs typeface="Calibri"/>
              </a:rPr>
              <a:t>(</a:t>
            </a:r>
            <a:r>
              <a:rPr sz="1900" spc="-30" dirty="0" smtClean="0">
                <a:latin typeface="Calibri"/>
                <a:cs typeface="Calibri"/>
              </a:rPr>
              <a:t>g</a:t>
            </a:r>
            <a:r>
              <a:rPr sz="1900" spc="-10" dirty="0" smtClean="0">
                <a:latin typeface="Calibri"/>
                <a:cs typeface="Calibri"/>
              </a:rPr>
              <a:t>oes</a:t>
            </a:r>
            <a:r>
              <a:rPr sz="1900" spc="-5" dirty="0" smtClean="0">
                <a:latin typeface="Calibri"/>
                <a:cs typeface="Calibri"/>
              </a:rPr>
              <a:t> </a:t>
            </a:r>
            <a:r>
              <a:rPr sz="1900" spc="-20" dirty="0" smtClean="0">
                <a:latin typeface="Calibri"/>
                <a:cs typeface="Calibri"/>
              </a:rPr>
              <a:t>a</a:t>
            </a:r>
            <a:r>
              <a:rPr sz="1900" spc="-40" dirty="0" smtClean="0">
                <a:latin typeface="Calibri"/>
                <a:cs typeface="Calibri"/>
              </a:rPr>
              <a:t>w</a:t>
            </a:r>
            <a:r>
              <a:rPr sz="1900" spc="-45" dirty="0" smtClean="0">
                <a:latin typeface="Calibri"/>
                <a:cs typeface="Calibri"/>
              </a:rPr>
              <a:t>a</a:t>
            </a:r>
            <a:r>
              <a:rPr sz="1900" spc="-10" dirty="0" smtClean="0">
                <a:latin typeface="Calibri"/>
                <a:cs typeface="Calibri"/>
              </a:rPr>
              <a:t>y)</a:t>
            </a:r>
            <a:endParaRPr lang="en-US" sz="1900" spc="-10" dirty="0" smtClean="0">
              <a:latin typeface="Calibri"/>
              <a:cs typeface="Calibri"/>
            </a:endParaRPr>
          </a:p>
          <a:p>
            <a:pPr marL="469265" marR="52069" algn="just">
              <a:lnSpc>
                <a:spcPts val="1820"/>
              </a:lnSpc>
              <a:spcBef>
                <a:spcPts val="455"/>
              </a:spcBef>
              <a:buClr>
                <a:schemeClr val="accent1"/>
              </a:buClr>
              <a:buSzPct val="90000"/>
              <a:buFont typeface="Wingdings" pitchFamily="2" charset="2"/>
              <a:buChar char="p"/>
              <a:tabLst>
                <a:tab pos="756285" algn="l"/>
              </a:tabLst>
            </a:pPr>
            <a:r>
              <a:rPr lang="en-US" sz="2200" dirty="0" smtClean="0">
                <a:cs typeface="Calibri"/>
              </a:rPr>
              <a:t>ARP </a:t>
            </a:r>
            <a:r>
              <a:rPr lang="en-US" sz="2200" dirty="0">
                <a:cs typeface="Calibri"/>
              </a:rPr>
              <a:t>is “plug-and-play”</a:t>
            </a:r>
            <a:r>
              <a:rPr lang="en-US" sz="1900" dirty="0">
                <a:cs typeface="Calibri"/>
              </a:rPr>
              <a:t>:</a:t>
            </a:r>
          </a:p>
          <a:p>
            <a:pPr marL="126365" marR="52069" indent="0" algn="just">
              <a:lnSpc>
                <a:spcPts val="1820"/>
              </a:lnSpc>
              <a:spcBef>
                <a:spcPts val="455"/>
              </a:spcBef>
              <a:buClr>
                <a:schemeClr val="accent1"/>
              </a:buClr>
              <a:buSzPct val="68421"/>
              <a:buNone/>
              <a:tabLst>
                <a:tab pos="756285" algn="l"/>
              </a:tabLst>
            </a:pPr>
            <a:r>
              <a:rPr lang="zh-CN" altLang="en-US" sz="2200" dirty="0" smtClean="0">
                <a:latin typeface="+mn-ea"/>
                <a:cs typeface="Calibri"/>
              </a:rPr>
              <a:t>  </a:t>
            </a:r>
            <a:endParaRPr lang="en-US" altLang="zh-CN" sz="2200" dirty="0" smtClean="0">
              <a:latin typeface="+mn-ea"/>
              <a:cs typeface="Calibri"/>
            </a:endParaRPr>
          </a:p>
          <a:p>
            <a:pPr marL="126365" marR="52069" indent="0" algn="just">
              <a:lnSpc>
                <a:spcPts val="1820"/>
              </a:lnSpc>
              <a:spcBef>
                <a:spcPts val="455"/>
              </a:spcBef>
              <a:buClr>
                <a:schemeClr val="accent1"/>
              </a:buClr>
              <a:buSzPct val="68421"/>
              <a:buNone/>
              <a:tabLst>
                <a:tab pos="756285" algn="l"/>
              </a:tabLst>
            </a:pPr>
            <a:r>
              <a:rPr lang="en-US" altLang="zh-CN" sz="2200" dirty="0">
                <a:latin typeface="+mn-ea"/>
                <a:cs typeface="Calibri"/>
              </a:rPr>
              <a:t> </a:t>
            </a:r>
            <a:r>
              <a:rPr lang="en-US" altLang="zh-CN" sz="2200" dirty="0" smtClean="0">
                <a:latin typeface="+mn-ea"/>
                <a:cs typeface="Calibri"/>
              </a:rPr>
              <a:t> </a:t>
            </a:r>
            <a:r>
              <a:rPr lang="zh-CN" altLang="en-US" sz="1900" dirty="0" smtClean="0">
                <a:latin typeface="+mn-ea"/>
                <a:cs typeface="Calibri"/>
              </a:rPr>
              <a:t>节点</a:t>
            </a:r>
            <a:r>
              <a:rPr lang="zh-CN" altLang="en-US" sz="1900" dirty="0">
                <a:latin typeface="+mn-ea"/>
                <a:cs typeface="Calibri"/>
              </a:rPr>
              <a:t>无需网络管理员</a:t>
            </a:r>
            <a:r>
              <a:rPr lang="zh-CN" altLang="en-US" sz="1900" dirty="0" smtClean="0">
                <a:latin typeface="+mn-ea"/>
                <a:cs typeface="Calibri"/>
              </a:rPr>
              <a:t>的介入即可构       </a:t>
            </a:r>
            <a:endParaRPr lang="en-US" altLang="zh-CN" sz="1900" dirty="0" smtClean="0">
              <a:latin typeface="+mn-ea"/>
              <a:cs typeface="Calibri"/>
            </a:endParaRPr>
          </a:p>
          <a:p>
            <a:pPr marL="126365" marR="52069" indent="0" algn="just">
              <a:lnSpc>
                <a:spcPts val="1820"/>
              </a:lnSpc>
              <a:spcBef>
                <a:spcPts val="455"/>
              </a:spcBef>
              <a:buClr>
                <a:schemeClr val="accent1"/>
              </a:buClr>
              <a:buSzPct val="68421"/>
              <a:buNone/>
              <a:tabLst>
                <a:tab pos="756285" algn="l"/>
              </a:tabLst>
            </a:pPr>
            <a:r>
              <a:rPr lang="en-US" altLang="zh-CN" sz="1900" dirty="0">
                <a:latin typeface="+mn-ea"/>
                <a:cs typeface="Calibri"/>
              </a:rPr>
              <a:t> </a:t>
            </a:r>
            <a:r>
              <a:rPr lang="en-US" altLang="zh-CN" sz="1900" dirty="0" smtClean="0">
                <a:latin typeface="+mn-ea"/>
                <a:cs typeface="Calibri"/>
              </a:rPr>
              <a:t>  </a:t>
            </a:r>
            <a:r>
              <a:rPr lang="zh-CN" altLang="en-US" sz="1900" dirty="0" smtClean="0">
                <a:latin typeface="+mn-ea"/>
                <a:cs typeface="Calibri"/>
              </a:rPr>
              <a:t>建</a:t>
            </a:r>
            <a:r>
              <a:rPr lang="zh-CN" altLang="en-US" sz="1900" dirty="0">
                <a:latin typeface="+mn-ea"/>
                <a:cs typeface="Calibri"/>
              </a:rPr>
              <a:t>它们自己的 </a:t>
            </a:r>
            <a:r>
              <a:rPr lang="en-US" sz="1900" dirty="0" smtClean="0">
                <a:latin typeface="+mn-ea"/>
                <a:cs typeface="Calibri"/>
              </a:rPr>
              <a:t>ARP</a:t>
            </a:r>
            <a:r>
              <a:rPr lang="zh-CN" altLang="en-US" sz="1900" dirty="0" smtClean="0">
                <a:latin typeface="+mn-ea"/>
                <a:cs typeface="Calibri"/>
              </a:rPr>
              <a:t>表</a:t>
            </a:r>
            <a:endParaRPr lang="zh-CN" altLang="en-US" sz="1900" dirty="0">
              <a:latin typeface="+mn-ea"/>
              <a:cs typeface="Calibri"/>
            </a:endParaRPr>
          </a:p>
          <a:p>
            <a:pPr marL="469265" marR="52069" algn="just">
              <a:lnSpc>
                <a:spcPts val="1820"/>
              </a:lnSpc>
              <a:spcBef>
                <a:spcPts val="455"/>
              </a:spcBef>
              <a:buClr>
                <a:schemeClr val="accent1"/>
              </a:buClr>
              <a:buSzPct val="68421"/>
              <a:buFont typeface="Wingdings" pitchFamily="2" charset="2"/>
              <a:buChar char="p"/>
              <a:tabLst>
                <a:tab pos="756285" algn="l"/>
              </a:tabLst>
            </a:pPr>
            <a:endParaRPr lang="en-US" sz="1900" dirty="0" smtClean="0">
              <a:latin typeface="Calibri"/>
              <a:cs typeface="Calibri"/>
            </a:endParaRPr>
          </a:p>
          <a:p>
            <a:pPr algn="just">
              <a:lnSpc>
                <a:spcPts val="950"/>
              </a:lnSpc>
              <a:spcBef>
                <a:spcPts val="47"/>
              </a:spcBef>
              <a:buClr>
                <a:schemeClr val="accent1"/>
              </a:buClr>
              <a:buFont typeface="Wingdings" pitchFamily="2" charset="2"/>
              <a:buChar char="p"/>
            </a:pPr>
            <a:endParaRPr sz="950" dirty="0"/>
          </a:p>
          <a:p>
            <a:pPr algn="just">
              <a:lnSpc>
                <a:spcPts val="1000"/>
              </a:lnSpc>
              <a:buClr>
                <a:schemeClr val="accent1"/>
              </a:buClr>
              <a:buFont typeface="Wingdings" pitchFamily="2" charset="2"/>
              <a:buChar char="p"/>
            </a:pPr>
            <a:endParaRPr sz="1000" dirty="0"/>
          </a:p>
          <a:p>
            <a:pPr algn="just">
              <a:lnSpc>
                <a:spcPts val="1000"/>
              </a:lnSpc>
              <a:buClr>
                <a:schemeClr val="accent1"/>
              </a:buClr>
              <a:buFont typeface="Wingdings" pitchFamily="2" charset="2"/>
              <a:buChar char="p"/>
            </a:pPr>
            <a:endParaRPr sz="1000" dirty="0"/>
          </a:p>
          <a:p>
            <a:pPr algn="just">
              <a:lnSpc>
                <a:spcPts val="1000"/>
              </a:lnSpc>
              <a:buClr>
                <a:schemeClr val="accent1"/>
              </a:buClr>
              <a:buFont typeface="Wingdings" pitchFamily="2" charset="2"/>
              <a:buChar char="p"/>
            </a:pPr>
            <a:endParaRPr sz="1000" dirty="0"/>
          </a:p>
          <a:p>
            <a:pPr algn="just">
              <a:lnSpc>
                <a:spcPts val="1000"/>
              </a:lnSpc>
              <a:buClr>
                <a:schemeClr val="accent1"/>
              </a:buClr>
              <a:buFont typeface="Wingdings" pitchFamily="2" charset="2"/>
              <a:buChar char="p"/>
            </a:pPr>
            <a:endParaRPr sz="1000" dirty="0"/>
          </a:p>
        </p:txBody>
      </p:sp>
      <p:sp>
        <p:nvSpPr>
          <p:cNvPr id="3" name="object 3"/>
          <p:cNvSpPr txBox="1"/>
          <p:nvPr/>
        </p:nvSpPr>
        <p:spPr>
          <a:xfrm>
            <a:off x="395536" y="1208059"/>
            <a:ext cx="3856271" cy="4885237"/>
          </a:xfrm>
          <a:prstGeom prst="rect">
            <a:avLst/>
          </a:prstGeom>
        </p:spPr>
        <p:txBody>
          <a:bodyPr vert="horz" wrap="square" lIns="0" tIns="0" rIns="0" bIns="0" rtlCol="0">
            <a:noAutofit/>
          </a:bodyPr>
          <a:lstStyle/>
          <a:p>
            <a:pPr marL="355600" marR="153670" indent="-342900" algn="just">
              <a:lnSpc>
                <a:spcPct val="80000"/>
              </a:lnSpc>
              <a:buClr>
                <a:schemeClr val="accent1"/>
              </a:buClr>
              <a:buSzPct val="85000"/>
              <a:buFont typeface="Wingdings" pitchFamily="2" charset="2"/>
              <a:buChar char="p"/>
              <a:tabLst>
                <a:tab pos="354965" algn="l"/>
              </a:tabLst>
            </a:pPr>
            <a:r>
              <a:rPr sz="2200" spc="-15" dirty="0" err="1" smtClean="0">
                <a:latin typeface="Calibri"/>
                <a:cs typeface="Calibri"/>
              </a:rPr>
              <a:t>A</a:t>
            </a:r>
            <a:r>
              <a:rPr sz="2200" spc="-30" dirty="0" err="1" smtClean="0">
                <a:latin typeface="宋体"/>
                <a:cs typeface="宋体"/>
              </a:rPr>
              <a:t>想发送数据报到</a:t>
            </a:r>
            <a:r>
              <a:rPr sz="2200" spc="-35" dirty="0" err="1" smtClean="0">
                <a:latin typeface="Calibri"/>
                <a:cs typeface="Calibri"/>
              </a:rPr>
              <a:t>B</a:t>
            </a:r>
            <a:r>
              <a:rPr sz="2200" spc="-10" dirty="0" smtClean="0">
                <a:latin typeface="Calibri"/>
                <a:cs typeface="Calibri"/>
              </a:rPr>
              <a:t>,</a:t>
            </a:r>
            <a:r>
              <a:rPr sz="2200" spc="20" dirty="0" smtClean="0">
                <a:latin typeface="Calibri"/>
                <a:cs typeface="Calibri"/>
              </a:rPr>
              <a:t> </a:t>
            </a:r>
            <a:r>
              <a:rPr sz="2200" spc="-30" dirty="0" err="1" smtClean="0">
                <a:latin typeface="宋体"/>
                <a:cs typeface="宋体"/>
              </a:rPr>
              <a:t>根</a:t>
            </a:r>
            <a:r>
              <a:rPr sz="2200" spc="-25" dirty="0" err="1" smtClean="0">
                <a:latin typeface="宋体"/>
                <a:cs typeface="宋体"/>
              </a:rPr>
              <a:t>据</a:t>
            </a:r>
            <a:r>
              <a:rPr sz="2200" spc="-15" dirty="0" err="1" smtClean="0">
                <a:latin typeface="Calibri"/>
                <a:cs typeface="Calibri"/>
              </a:rPr>
              <a:t>A</a:t>
            </a:r>
            <a:r>
              <a:rPr sz="2200" spc="-5" dirty="0" smtClean="0">
                <a:latin typeface="Calibri"/>
                <a:cs typeface="Calibri"/>
              </a:rPr>
              <a:t> </a:t>
            </a:r>
            <a:r>
              <a:rPr sz="2200" spc="-25" dirty="0" smtClean="0">
                <a:latin typeface="宋体"/>
                <a:cs typeface="宋体"/>
              </a:rPr>
              <a:t>和</a:t>
            </a:r>
            <a:r>
              <a:rPr sz="2200" spc="-10" dirty="0" smtClean="0">
                <a:latin typeface="Calibri"/>
                <a:cs typeface="Calibri"/>
              </a:rPr>
              <a:t>B</a:t>
            </a:r>
            <a:r>
              <a:rPr sz="2200" spc="-25" dirty="0" smtClean="0">
                <a:latin typeface="宋体"/>
                <a:cs typeface="宋体"/>
              </a:rPr>
              <a:t>的</a:t>
            </a:r>
            <a:r>
              <a:rPr sz="2200" spc="-15" dirty="0" smtClean="0">
                <a:latin typeface="Calibri"/>
                <a:cs typeface="Calibri"/>
              </a:rPr>
              <a:t>I</a:t>
            </a:r>
            <a:r>
              <a:rPr sz="2200" spc="-10" dirty="0" smtClean="0">
                <a:latin typeface="Calibri"/>
                <a:cs typeface="Calibri"/>
              </a:rPr>
              <a:t>P</a:t>
            </a:r>
            <a:r>
              <a:rPr sz="2200" spc="-25" dirty="0" smtClean="0">
                <a:latin typeface="宋体"/>
                <a:cs typeface="宋体"/>
              </a:rPr>
              <a:t>地址及子网掩码可</a:t>
            </a:r>
            <a:r>
              <a:rPr sz="2200" spc="-20" dirty="0" smtClean="0">
                <a:latin typeface="宋体"/>
                <a:cs typeface="宋体"/>
              </a:rPr>
              <a:t> 知道</a:t>
            </a:r>
            <a:r>
              <a:rPr sz="2200" spc="-10" dirty="0" smtClean="0">
                <a:latin typeface="Calibri"/>
                <a:cs typeface="Calibri"/>
              </a:rPr>
              <a:t>B</a:t>
            </a:r>
            <a:r>
              <a:rPr sz="2200" spc="-25" dirty="0" smtClean="0">
                <a:latin typeface="宋体"/>
                <a:cs typeface="宋体"/>
              </a:rPr>
              <a:t>与</a:t>
            </a:r>
            <a:r>
              <a:rPr sz="2200" spc="-15" dirty="0" smtClean="0">
                <a:latin typeface="Calibri"/>
                <a:cs typeface="Calibri"/>
              </a:rPr>
              <a:t>A</a:t>
            </a:r>
            <a:r>
              <a:rPr sz="2200" spc="-25" dirty="0" smtClean="0">
                <a:latin typeface="宋体"/>
                <a:cs typeface="宋体"/>
              </a:rPr>
              <a:t>在同一子网内</a:t>
            </a:r>
            <a:endParaRPr sz="2200" dirty="0">
              <a:latin typeface="宋体"/>
              <a:cs typeface="宋体"/>
            </a:endParaRPr>
          </a:p>
          <a:p>
            <a:pPr marL="171450" indent="-171450">
              <a:lnSpc>
                <a:spcPts val="500"/>
              </a:lnSpc>
              <a:spcBef>
                <a:spcPts val="27"/>
              </a:spcBef>
              <a:buClr>
                <a:schemeClr val="accent1"/>
              </a:buClr>
              <a:buSzPct val="85000"/>
              <a:buFont typeface="Wingdings" pitchFamily="2" charset="2"/>
              <a:buChar char="p"/>
            </a:pPr>
            <a:endParaRPr sz="500" dirty="0"/>
          </a:p>
          <a:p>
            <a:pPr marL="355600" marR="34290" indent="-342900" algn="just">
              <a:lnSpc>
                <a:spcPct val="80000"/>
              </a:lnSpc>
              <a:buClr>
                <a:schemeClr val="accent1"/>
              </a:buClr>
              <a:buSzPct val="85000"/>
              <a:buFont typeface="Wingdings" pitchFamily="2" charset="2"/>
              <a:buChar char="p"/>
              <a:tabLst>
                <a:tab pos="354965" algn="l"/>
              </a:tabLst>
            </a:pPr>
            <a:r>
              <a:rPr sz="2200" spc="-15" dirty="0" smtClean="0">
                <a:latin typeface="Calibri"/>
                <a:cs typeface="Calibri"/>
              </a:rPr>
              <a:t>A</a:t>
            </a:r>
            <a:r>
              <a:rPr sz="2200" spc="-25" dirty="0" smtClean="0">
                <a:latin typeface="宋体"/>
                <a:cs typeface="宋体"/>
              </a:rPr>
              <a:t>向其</a:t>
            </a:r>
            <a:r>
              <a:rPr sz="2200" spc="-15" dirty="0" smtClean="0">
                <a:latin typeface="Calibri"/>
                <a:cs typeface="Calibri"/>
              </a:rPr>
              <a:t>ARP</a:t>
            </a:r>
            <a:r>
              <a:rPr sz="2200" spc="-25" dirty="0" smtClean="0">
                <a:latin typeface="宋体"/>
                <a:cs typeface="宋体"/>
              </a:rPr>
              <a:t>表查询</a:t>
            </a:r>
            <a:r>
              <a:rPr sz="2200" spc="-10" dirty="0" smtClean="0">
                <a:latin typeface="Calibri"/>
                <a:cs typeface="Calibri"/>
              </a:rPr>
              <a:t>B</a:t>
            </a:r>
            <a:r>
              <a:rPr sz="2200" spc="-25" dirty="0" smtClean="0">
                <a:latin typeface="宋体"/>
                <a:cs typeface="宋体"/>
              </a:rPr>
              <a:t>的</a:t>
            </a:r>
            <a:r>
              <a:rPr sz="2200" spc="-20" dirty="0" smtClean="0">
                <a:latin typeface="Calibri"/>
                <a:cs typeface="Calibri"/>
              </a:rPr>
              <a:t>M</a:t>
            </a:r>
            <a:r>
              <a:rPr sz="2200" spc="-35" dirty="0" smtClean="0">
                <a:latin typeface="Calibri"/>
                <a:cs typeface="Calibri"/>
              </a:rPr>
              <a:t>A</a:t>
            </a:r>
            <a:r>
              <a:rPr sz="2200" spc="-10" dirty="0" smtClean="0">
                <a:latin typeface="Calibri"/>
                <a:cs typeface="Calibri"/>
              </a:rPr>
              <a:t>C</a:t>
            </a:r>
            <a:r>
              <a:rPr sz="2200" spc="-25" dirty="0" smtClean="0">
                <a:latin typeface="宋体"/>
                <a:cs typeface="宋体"/>
              </a:rPr>
              <a:t>地址，假设发现</a:t>
            </a:r>
            <a:r>
              <a:rPr sz="2200" spc="-15" dirty="0" smtClean="0">
                <a:latin typeface="Calibri"/>
                <a:cs typeface="Calibri"/>
              </a:rPr>
              <a:t>B</a:t>
            </a:r>
            <a:r>
              <a:rPr sz="2200" spc="-25" dirty="0" smtClean="0">
                <a:latin typeface="宋体"/>
                <a:cs typeface="宋体"/>
              </a:rPr>
              <a:t>的</a:t>
            </a:r>
            <a:r>
              <a:rPr sz="2200" spc="-20" dirty="0" smtClean="0">
                <a:latin typeface="Calibri"/>
                <a:cs typeface="Calibri"/>
              </a:rPr>
              <a:t>M</a:t>
            </a:r>
            <a:r>
              <a:rPr sz="2200" spc="-35" dirty="0" smtClean="0">
                <a:latin typeface="Calibri"/>
                <a:cs typeface="Calibri"/>
              </a:rPr>
              <a:t>A</a:t>
            </a:r>
            <a:r>
              <a:rPr sz="2200" spc="-10" dirty="0" smtClean="0">
                <a:latin typeface="Calibri"/>
                <a:cs typeface="Calibri"/>
              </a:rPr>
              <a:t>C</a:t>
            </a:r>
            <a:r>
              <a:rPr sz="2200" spc="-25" dirty="0" smtClean="0">
                <a:latin typeface="宋体"/>
                <a:cs typeface="宋体"/>
              </a:rPr>
              <a:t>地址</a:t>
            </a:r>
            <a:r>
              <a:rPr sz="2200" spc="-20" dirty="0" smtClean="0">
                <a:latin typeface="宋体"/>
                <a:cs typeface="宋体"/>
              </a:rPr>
              <a:t> 不在</a:t>
            </a:r>
            <a:r>
              <a:rPr sz="2200" spc="-15" dirty="0" smtClean="0">
                <a:latin typeface="Calibri"/>
                <a:cs typeface="Calibri"/>
              </a:rPr>
              <a:t>A</a:t>
            </a:r>
            <a:r>
              <a:rPr sz="2200" spc="-25" dirty="0" smtClean="0">
                <a:latin typeface="宋体"/>
                <a:cs typeface="宋体"/>
              </a:rPr>
              <a:t>的</a:t>
            </a:r>
            <a:r>
              <a:rPr sz="2200" spc="-15" dirty="0" smtClean="0">
                <a:solidFill>
                  <a:srgbClr val="C00000"/>
                </a:solidFill>
                <a:latin typeface="Calibri"/>
                <a:cs typeface="Calibri"/>
              </a:rPr>
              <a:t>ARP</a:t>
            </a:r>
            <a:r>
              <a:rPr sz="2200" spc="-25" dirty="0" smtClean="0">
                <a:solidFill>
                  <a:srgbClr val="C00000"/>
                </a:solidFill>
                <a:latin typeface="宋体"/>
                <a:cs typeface="宋体"/>
              </a:rPr>
              <a:t>表</a:t>
            </a:r>
            <a:r>
              <a:rPr sz="2200" spc="-25" dirty="0" smtClean="0">
                <a:latin typeface="宋体"/>
                <a:cs typeface="宋体"/>
              </a:rPr>
              <a:t>中</a:t>
            </a:r>
            <a:endParaRPr sz="2200" dirty="0">
              <a:latin typeface="宋体"/>
              <a:cs typeface="宋体"/>
            </a:endParaRPr>
          </a:p>
          <a:p>
            <a:pPr marL="171450" indent="-171450">
              <a:lnSpc>
                <a:spcPts val="500"/>
              </a:lnSpc>
              <a:spcBef>
                <a:spcPts val="31"/>
              </a:spcBef>
              <a:buClr>
                <a:schemeClr val="accent1"/>
              </a:buClr>
              <a:buSzPct val="85000"/>
              <a:buFont typeface="Wingdings" pitchFamily="2" charset="2"/>
              <a:buChar char="p"/>
            </a:pPr>
            <a:endParaRPr sz="500" dirty="0"/>
          </a:p>
          <a:p>
            <a:pPr marL="355600" marR="132080" indent="-342900" algn="just">
              <a:lnSpc>
                <a:spcPct val="80000"/>
              </a:lnSpc>
              <a:buClr>
                <a:schemeClr val="accent1"/>
              </a:buClr>
              <a:buSzPct val="85000"/>
              <a:buFont typeface="Wingdings" pitchFamily="2" charset="2"/>
              <a:buChar char="p"/>
              <a:tabLst>
                <a:tab pos="354965" algn="l"/>
              </a:tabLst>
            </a:pPr>
            <a:r>
              <a:rPr sz="2200" spc="-15" dirty="0" smtClean="0">
                <a:latin typeface="Calibri"/>
                <a:cs typeface="Calibri"/>
              </a:rPr>
              <a:t>A</a:t>
            </a:r>
            <a:r>
              <a:rPr sz="2200" spc="-5" dirty="0" smtClean="0">
                <a:latin typeface="Calibri"/>
                <a:cs typeface="Calibri"/>
              </a:rPr>
              <a:t> </a:t>
            </a:r>
            <a:r>
              <a:rPr sz="2200" spc="-25" dirty="0" smtClean="0">
                <a:solidFill>
                  <a:srgbClr val="C00000"/>
                </a:solidFill>
                <a:latin typeface="宋体"/>
                <a:cs typeface="宋体"/>
              </a:rPr>
              <a:t>广播</a:t>
            </a:r>
            <a:r>
              <a:rPr sz="2200" spc="-600" dirty="0" smtClean="0">
                <a:solidFill>
                  <a:srgbClr val="C00000"/>
                </a:solidFill>
                <a:latin typeface="宋体"/>
                <a:cs typeface="宋体"/>
              </a:rPr>
              <a:t> </a:t>
            </a:r>
            <a:r>
              <a:rPr sz="2200" spc="-15" dirty="0" smtClean="0">
                <a:latin typeface="Calibri"/>
                <a:cs typeface="Calibri"/>
              </a:rPr>
              <a:t>ARP</a:t>
            </a:r>
            <a:r>
              <a:rPr sz="2200" spc="20" dirty="0" smtClean="0">
                <a:latin typeface="Calibri"/>
                <a:cs typeface="Calibri"/>
              </a:rPr>
              <a:t> </a:t>
            </a:r>
            <a:r>
              <a:rPr sz="2200" spc="-25" dirty="0" smtClean="0">
                <a:solidFill>
                  <a:srgbClr val="C00000"/>
                </a:solidFill>
                <a:latin typeface="宋体"/>
                <a:cs typeface="宋体"/>
              </a:rPr>
              <a:t>查询分组</a:t>
            </a:r>
            <a:r>
              <a:rPr sz="2200" spc="-10" dirty="0" smtClean="0">
                <a:latin typeface="Calibri"/>
                <a:cs typeface="Calibri"/>
              </a:rPr>
              <a:t>,</a:t>
            </a:r>
            <a:r>
              <a:rPr sz="2200" spc="20" dirty="0" smtClean="0">
                <a:latin typeface="Calibri"/>
                <a:cs typeface="Calibri"/>
              </a:rPr>
              <a:t> </a:t>
            </a:r>
            <a:r>
              <a:rPr sz="2200" spc="-25" dirty="0" err="1" smtClean="0">
                <a:latin typeface="宋体"/>
                <a:cs typeface="宋体"/>
              </a:rPr>
              <a:t>其中</a:t>
            </a:r>
            <a:r>
              <a:rPr sz="2200" spc="-20" dirty="0" err="1" smtClean="0">
                <a:latin typeface="宋体"/>
                <a:cs typeface="宋体"/>
              </a:rPr>
              <a:t>包含</a:t>
            </a:r>
            <a:r>
              <a:rPr sz="2200" spc="-610" dirty="0" smtClean="0">
                <a:latin typeface="宋体"/>
                <a:cs typeface="宋体"/>
              </a:rPr>
              <a:t> </a:t>
            </a:r>
            <a:r>
              <a:rPr sz="2200" spc="-10" dirty="0" smtClean="0">
                <a:latin typeface="Calibri"/>
                <a:cs typeface="Calibri"/>
              </a:rPr>
              <a:t>B</a:t>
            </a:r>
            <a:r>
              <a:rPr sz="2200" spc="-25" dirty="0" smtClean="0">
                <a:latin typeface="宋体"/>
                <a:cs typeface="宋体"/>
              </a:rPr>
              <a:t>的</a:t>
            </a:r>
            <a:r>
              <a:rPr sz="2200" spc="-595" dirty="0" smtClean="0">
                <a:latin typeface="宋体"/>
                <a:cs typeface="宋体"/>
              </a:rPr>
              <a:t> </a:t>
            </a:r>
            <a:r>
              <a:rPr sz="2200" spc="-10" dirty="0" smtClean="0">
                <a:latin typeface="Calibri"/>
                <a:cs typeface="Calibri"/>
              </a:rPr>
              <a:t>IP</a:t>
            </a:r>
            <a:r>
              <a:rPr sz="2200" spc="10" dirty="0" smtClean="0">
                <a:latin typeface="Calibri"/>
                <a:cs typeface="Calibri"/>
              </a:rPr>
              <a:t> </a:t>
            </a:r>
            <a:r>
              <a:rPr sz="2200" spc="-25" dirty="0" smtClean="0">
                <a:latin typeface="宋体"/>
                <a:cs typeface="宋体"/>
              </a:rPr>
              <a:t>地址</a:t>
            </a:r>
            <a:endParaRPr sz="2200" dirty="0">
              <a:latin typeface="宋体"/>
              <a:cs typeface="宋体"/>
            </a:endParaRPr>
          </a:p>
          <a:p>
            <a:pPr marL="812165" marR="12700" lvl="1" indent="-342900">
              <a:lnSpc>
                <a:spcPts val="1820"/>
              </a:lnSpc>
              <a:spcBef>
                <a:spcPts val="455"/>
              </a:spcBef>
              <a:buClr>
                <a:schemeClr val="accent1"/>
              </a:buClr>
              <a:buSzPct val="100000"/>
              <a:buFont typeface="Arial" pitchFamily="34" charset="0"/>
              <a:buChar char="•"/>
              <a:tabLst>
                <a:tab pos="756285" algn="l"/>
              </a:tabLst>
            </a:pPr>
            <a:r>
              <a:rPr sz="1900" spc="-15" dirty="0" smtClean="0">
                <a:latin typeface="Calibri"/>
                <a:cs typeface="Calibri"/>
              </a:rPr>
              <a:t>De</a:t>
            </a:r>
            <a:r>
              <a:rPr sz="1900" spc="-30" dirty="0" smtClean="0">
                <a:latin typeface="Calibri"/>
                <a:cs typeface="Calibri"/>
              </a:rPr>
              <a:t>s</a:t>
            </a:r>
            <a:r>
              <a:rPr sz="1900" spc="-10" dirty="0" smtClean="0">
                <a:latin typeface="Calibri"/>
                <a:cs typeface="Calibri"/>
              </a:rPr>
              <a:t>t </a:t>
            </a:r>
            <a:r>
              <a:rPr sz="1900" spc="-20" dirty="0" smtClean="0">
                <a:latin typeface="Calibri"/>
                <a:cs typeface="Calibri"/>
              </a:rPr>
              <a:t>M</a:t>
            </a:r>
            <a:r>
              <a:rPr sz="1900" spc="-35" dirty="0" smtClean="0">
                <a:latin typeface="Calibri"/>
                <a:cs typeface="Calibri"/>
              </a:rPr>
              <a:t>A</a:t>
            </a:r>
            <a:r>
              <a:rPr sz="1900" spc="-10" dirty="0" smtClean="0">
                <a:latin typeface="Calibri"/>
                <a:cs typeface="Calibri"/>
              </a:rPr>
              <a:t>C</a:t>
            </a:r>
            <a:r>
              <a:rPr sz="1900" spc="10" dirty="0" smtClean="0">
                <a:latin typeface="Calibri"/>
                <a:cs typeface="Calibri"/>
              </a:rPr>
              <a:t> </a:t>
            </a:r>
            <a:r>
              <a:rPr sz="1900" spc="-10" dirty="0" smtClean="0">
                <a:latin typeface="Calibri"/>
                <a:cs typeface="Calibri"/>
              </a:rPr>
              <a:t>add</a:t>
            </a:r>
            <a:r>
              <a:rPr sz="1900" spc="-35" dirty="0" smtClean="0">
                <a:latin typeface="Calibri"/>
                <a:cs typeface="Calibri"/>
              </a:rPr>
              <a:t>r</a:t>
            </a:r>
            <a:r>
              <a:rPr sz="1900" spc="-10" dirty="0" smtClean="0">
                <a:latin typeface="Calibri"/>
                <a:cs typeface="Calibri"/>
              </a:rPr>
              <a:t>ess =</a:t>
            </a:r>
            <a:r>
              <a:rPr sz="1900" spc="10" dirty="0" smtClean="0">
                <a:latin typeface="Calibri"/>
                <a:cs typeface="Calibri"/>
              </a:rPr>
              <a:t> </a:t>
            </a:r>
            <a:r>
              <a:rPr sz="1900" spc="-5" dirty="0" smtClean="0">
                <a:solidFill>
                  <a:srgbClr val="C00000"/>
                </a:solidFill>
                <a:latin typeface="Calibri"/>
                <a:cs typeface="Calibri"/>
              </a:rPr>
              <a:t>F</a:t>
            </a:r>
            <a:r>
              <a:rPr sz="1900" spc="-10" dirty="0" smtClean="0">
                <a:solidFill>
                  <a:srgbClr val="C00000"/>
                </a:solidFill>
                <a:latin typeface="Calibri"/>
                <a:cs typeface="Calibri"/>
              </a:rPr>
              <a:t>F</a:t>
            </a:r>
            <a:r>
              <a:rPr sz="1900" spc="-15" dirty="0" smtClean="0">
                <a:solidFill>
                  <a:srgbClr val="C00000"/>
                </a:solidFill>
                <a:latin typeface="Calibri"/>
                <a:cs typeface="Calibri"/>
              </a:rPr>
              <a:t>-</a:t>
            </a:r>
            <a:r>
              <a:rPr sz="1900" spc="-5" dirty="0" smtClean="0">
                <a:solidFill>
                  <a:srgbClr val="C00000"/>
                </a:solidFill>
                <a:latin typeface="Calibri"/>
                <a:cs typeface="Calibri"/>
              </a:rPr>
              <a:t>F</a:t>
            </a:r>
            <a:r>
              <a:rPr sz="1900" spc="-10" dirty="0" smtClean="0">
                <a:solidFill>
                  <a:srgbClr val="C00000"/>
                </a:solidFill>
                <a:latin typeface="Calibri"/>
                <a:cs typeface="Calibri"/>
              </a:rPr>
              <a:t>F</a:t>
            </a:r>
            <a:r>
              <a:rPr sz="1900" spc="-15" dirty="0" smtClean="0">
                <a:solidFill>
                  <a:srgbClr val="C00000"/>
                </a:solidFill>
                <a:latin typeface="Calibri"/>
                <a:cs typeface="Calibri"/>
              </a:rPr>
              <a:t>-</a:t>
            </a:r>
            <a:r>
              <a:rPr sz="1900" spc="-5" dirty="0" smtClean="0">
                <a:solidFill>
                  <a:srgbClr val="C00000"/>
                </a:solidFill>
                <a:latin typeface="Calibri"/>
                <a:cs typeface="Calibri"/>
              </a:rPr>
              <a:t>F</a:t>
            </a:r>
            <a:r>
              <a:rPr sz="1900" spc="-10" dirty="0" smtClean="0">
                <a:solidFill>
                  <a:srgbClr val="C00000"/>
                </a:solidFill>
                <a:latin typeface="Calibri"/>
                <a:cs typeface="Calibri"/>
              </a:rPr>
              <a:t>F-</a:t>
            </a:r>
            <a:r>
              <a:rPr sz="1900" spc="-5" dirty="0" smtClean="0">
                <a:solidFill>
                  <a:srgbClr val="C00000"/>
                </a:solidFill>
                <a:latin typeface="Calibri"/>
                <a:cs typeface="Calibri"/>
              </a:rPr>
              <a:t> F</a:t>
            </a:r>
            <a:r>
              <a:rPr sz="1900" spc="-10" dirty="0" smtClean="0">
                <a:solidFill>
                  <a:srgbClr val="C00000"/>
                </a:solidFill>
                <a:latin typeface="Calibri"/>
                <a:cs typeface="Calibri"/>
              </a:rPr>
              <a:t>F</a:t>
            </a:r>
            <a:r>
              <a:rPr sz="1900" spc="-15" dirty="0" smtClean="0">
                <a:solidFill>
                  <a:srgbClr val="C00000"/>
                </a:solidFill>
                <a:latin typeface="Calibri"/>
                <a:cs typeface="Calibri"/>
              </a:rPr>
              <a:t>-</a:t>
            </a:r>
            <a:r>
              <a:rPr sz="1900" spc="-5" dirty="0" smtClean="0">
                <a:solidFill>
                  <a:srgbClr val="C00000"/>
                </a:solidFill>
                <a:latin typeface="Calibri"/>
                <a:cs typeface="Calibri"/>
              </a:rPr>
              <a:t>FF</a:t>
            </a:r>
            <a:r>
              <a:rPr sz="1900" spc="-15" dirty="0" smtClean="0">
                <a:solidFill>
                  <a:srgbClr val="C00000"/>
                </a:solidFill>
                <a:latin typeface="Calibri"/>
                <a:cs typeface="Calibri"/>
              </a:rPr>
              <a:t>-</a:t>
            </a:r>
            <a:r>
              <a:rPr sz="1900" spc="-5" dirty="0" smtClean="0">
                <a:solidFill>
                  <a:srgbClr val="C00000"/>
                </a:solidFill>
                <a:latin typeface="Calibri"/>
                <a:cs typeface="Calibri"/>
              </a:rPr>
              <a:t>FF</a:t>
            </a:r>
            <a:endParaRPr sz="1900" dirty="0">
              <a:latin typeface="Calibri"/>
              <a:cs typeface="Calibri"/>
            </a:endParaRPr>
          </a:p>
          <a:p>
            <a:pPr marL="812800" indent="-342900">
              <a:lnSpc>
                <a:spcPts val="2185"/>
              </a:lnSpc>
              <a:spcBef>
                <a:spcPts val="15"/>
              </a:spcBef>
              <a:buClr>
                <a:schemeClr val="accent1"/>
              </a:buClr>
              <a:buSzPct val="100000"/>
              <a:buFont typeface="Arial" pitchFamily="34" charset="0"/>
              <a:buChar char="•"/>
              <a:tabLst>
                <a:tab pos="756285" algn="l"/>
              </a:tabLst>
            </a:pPr>
            <a:r>
              <a:rPr sz="1900" spc="-10" dirty="0" smtClean="0">
                <a:latin typeface="Calibri"/>
                <a:cs typeface="Calibri"/>
              </a:rPr>
              <a:t>L</a:t>
            </a:r>
            <a:r>
              <a:rPr sz="1900" spc="-25" dirty="0" smtClean="0">
                <a:latin typeface="Calibri"/>
                <a:cs typeface="Calibri"/>
              </a:rPr>
              <a:t>A</a:t>
            </a:r>
            <a:r>
              <a:rPr sz="1900" spc="-15" dirty="0" smtClean="0">
                <a:latin typeface="Calibri"/>
                <a:cs typeface="Calibri"/>
              </a:rPr>
              <a:t>N </a:t>
            </a:r>
            <a:r>
              <a:rPr sz="1900" spc="-20" dirty="0" smtClean="0">
                <a:latin typeface="宋体"/>
                <a:cs typeface="宋体"/>
              </a:rPr>
              <a:t>上所有节点收到</a:t>
            </a:r>
            <a:r>
              <a:rPr sz="1900" spc="-495" dirty="0" smtClean="0">
                <a:latin typeface="宋体"/>
                <a:cs typeface="宋体"/>
              </a:rPr>
              <a:t> </a:t>
            </a:r>
            <a:r>
              <a:rPr sz="1900" spc="-20" dirty="0" smtClean="0">
                <a:latin typeface="Calibri"/>
                <a:cs typeface="Calibri"/>
              </a:rPr>
              <a:t>A</a:t>
            </a:r>
            <a:r>
              <a:rPr sz="1900" spc="-10" dirty="0" smtClean="0">
                <a:latin typeface="Calibri"/>
                <a:cs typeface="Calibri"/>
              </a:rPr>
              <a:t>RP</a:t>
            </a:r>
            <a:r>
              <a:rPr sz="1900" spc="10" dirty="0" smtClean="0">
                <a:latin typeface="Calibri"/>
                <a:cs typeface="Calibri"/>
              </a:rPr>
              <a:t> </a:t>
            </a:r>
            <a:r>
              <a:rPr sz="1900" spc="-20" dirty="0" err="1" smtClean="0">
                <a:latin typeface="宋体"/>
                <a:cs typeface="宋体"/>
              </a:rPr>
              <a:t>查</a:t>
            </a:r>
            <a:r>
              <a:rPr sz="1900" spc="-25" dirty="0" err="1" smtClean="0">
                <a:latin typeface="宋体"/>
                <a:cs typeface="宋体"/>
              </a:rPr>
              <a:t>询，并拆包递交给</a:t>
            </a:r>
            <a:r>
              <a:rPr sz="1900" spc="-25" dirty="0" err="1" smtClean="0">
                <a:latin typeface="Calibri"/>
                <a:cs typeface="Calibri"/>
              </a:rPr>
              <a:t>A</a:t>
            </a:r>
            <a:r>
              <a:rPr sz="1900" spc="-15" dirty="0" err="1" smtClean="0">
                <a:latin typeface="Calibri"/>
                <a:cs typeface="Calibri"/>
              </a:rPr>
              <a:t>R</a:t>
            </a:r>
            <a:r>
              <a:rPr sz="1900" spc="-5" dirty="0" err="1" smtClean="0">
                <a:latin typeface="Calibri"/>
                <a:cs typeface="Calibri"/>
              </a:rPr>
              <a:t>P</a:t>
            </a:r>
            <a:r>
              <a:rPr sz="1900" spc="-25" dirty="0" err="1" smtClean="0">
                <a:latin typeface="宋体"/>
                <a:cs typeface="宋体"/>
              </a:rPr>
              <a:t>模块</a:t>
            </a:r>
            <a:endParaRPr sz="1900" dirty="0">
              <a:latin typeface="宋体"/>
              <a:cs typeface="宋体"/>
            </a:endParaRPr>
          </a:p>
          <a:p>
            <a:pPr marL="171450" indent="-171450">
              <a:lnSpc>
                <a:spcPts val="500"/>
              </a:lnSpc>
              <a:spcBef>
                <a:spcPts val="16"/>
              </a:spcBef>
              <a:buClr>
                <a:schemeClr val="accent1"/>
              </a:buClr>
              <a:buSzPct val="85000"/>
              <a:buFont typeface="Wingdings" pitchFamily="2" charset="2"/>
              <a:buChar char="p"/>
            </a:pPr>
            <a:endParaRPr sz="500" dirty="0"/>
          </a:p>
          <a:p>
            <a:pPr marL="355600" marR="187325" indent="-342900" algn="just">
              <a:lnSpc>
                <a:spcPct val="80000"/>
              </a:lnSpc>
              <a:buClr>
                <a:schemeClr val="accent1"/>
              </a:buClr>
              <a:buSzPct val="85000"/>
              <a:buFont typeface="Wingdings" pitchFamily="2" charset="2"/>
              <a:buChar char="p"/>
              <a:tabLst>
                <a:tab pos="354965" algn="l"/>
              </a:tabLst>
            </a:pPr>
            <a:r>
              <a:rPr sz="2200" spc="-15" dirty="0" smtClean="0">
                <a:latin typeface="Calibri"/>
                <a:cs typeface="Calibri"/>
              </a:rPr>
              <a:t>B </a:t>
            </a:r>
            <a:r>
              <a:rPr sz="2200" spc="-25" dirty="0" smtClean="0">
                <a:latin typeface="宋体"/>
                <a:cs typeface="宋体"/>
              </a:rPr>
              <a:t>收到</a:t>
            </a:r>
            <a:r>
              <a:rPr sz="2200" spc="-600" dirty="0" smtClean="0">
                <a:latin typeface="宋体"/>
                <a:cs typeface="宋体"/>
              </a:rPr>
              <a:t> </a:t>
            </a:r>
            <a:r>
              <a:rPr sz="2200" spc="-15" dirty="0" smtClean="0">
                <a:latin typeface="Calibri"/>
                <a:cs typeface="Calibri"/>
              </a:rPr>
              <a:t>ARP</a:t>
            </a:r>
            <a:r>
              <a:rPr sz="2200" spc="20" dirty="0" smtClean="0">
                <a:latin typeface="Calibri"/>
                <a:cs typeface="Calibri"/>
              </a:rPr>
              <a:t> </a:t>
            </a:r>
            <a:r>
              <a:rPr sz="2200" spc="-25" dirty="0" smtClean="0">
                <a:latin typeface="宋体"/>
                <a:cs typeface="宋体"/>
              </a:rPr>
              <a:t>分组</a:t>
            </a:r>
            <a:r>
              <a:rPr sz="2200" spc="-10" dirty="0" smtClean="0">
                <a:latin typeface="Calibri"/>
                <a:cs typeface="Calibri"/>
              </a:rPr>
              <a:t>,</a:t>
            </a:r>
            <a:r>
              <a:rPr sz="2200" spc="10" dirty="0" smtClean="0">
                <a:latin typeface="Calibri"/>
                <a:cs typeface="Calibri"/>
              </a:rPr>
              <a:t> </a:t>
            </a:r>
            <a:r>
              <a:rPr sz="2200" spc="-25" dirty="0" smtClean="0">
                <a:latin typeface="宋体"/>
                <a:cs typeface="宋体"/>
              </a:rPr>
              <a:t>发送</a:t>
            </a:r>
            <a:r>
              <a:rPr sz="2200" spc="-15" dirty="0" smtClean="0">
                <a:latin typeface="Calibri"/>
                <a:cs typeface="Calibri"/>
              </a:rPr>
              <a:t>ARP</a:t>
            </a:r>
            <a:r>
              <a:rPr sz="2200" spc="-5" dirty="0" smtClean="0">
                <a:latin typeface="Calibri"/>
                <a:cs typeface="Calibri"/>
              </a:rPr>
              <a:t> </a:t>
            </a:r>
            <a:r>
              <a:rPr sz="2200" spc="-25" dirty="0" err="1" smtClean="0">
                <a:solidFill>
                  <a:srgbClr val="C00000"/>
                </a:solidFill>
                <a:latin typeface="宋体"/>
                <a:cs typeface="宋体"/>
              </a:rPr>
              <a:t>响应分组</a:t>
            </a:r>
            <a:r>
              <a:rPr sz="2200" spc="-25" dirty="0" err="1" smtClean="0">
                <a:latin typeface="宋体"/>
                <a:cs typeface="宋体"/>
              </a:rPr>
              <a:t>把它的</a:t>
            </a:r>
            <a:r>
              <a:rPr sz="2200" spc="-20" dirty="0" err="1" smtClean="0">
                <a:latin typeface="Calibri"/>
                <a:cs typeface="Calibri"/>
              </a:rPr>
              <a:t>M</a:t>
            </a:r>
            <a:r>
              <a:rPr sz="2200" spc="-35" dirty="0" err="1" smtClean="0">
                <a:latin typeface="Calibri"/>
                <a:cs typeface="Calibri"/>
              </a:rPr>
              <a:t>A</a:t>
            </a:r>
            <a:r>
              <a:rPr sz="2200" spc="-15" dirty="0" err="1" smtClean="0">
                <a:latin typeface="Calibri"/>
                <a:cs typeface="Calibri"/>
              </a:rPr>
              <a:t>C</a:t>
            </a:r>
            <a:r>
              <a:rPr sz="2200" spc="20" dirty="0" smtClean="0">
                <a:latin typeface="Calibri"/>
                <a:cs typeface="Calibri"/>
              </a:rPr>
              <a:t> </a:t>
            </a:r>
            <a:r>
              <a:rPr sz="2200" spc="-25" dirty="0" err="1" smtClean="0">
                <a:latin typeface="宋体"/>
                <a:cs typeface="宋体"/>
              </a:rPr>
              <a:t>地址</a:t>
            </a:r>
            <a:r>
              <a:rPr sz="2200" spc="-20" dirty="0" err="1" smtClean="0">
                <a:latin typeface="宋体"/>
                <a:cs typeface="宋体"/>
              </a:rPr>
              <a:t>回应给</a:t>
            </a:r>
            <a:r>
              <a:rPr sz="2200" spc="-595" dirty="0" smtClean="0">
                <a:latin typeface="宋体"/>
                <a:cs typeface="宋体"/>
              </a:rPr>
              <a:t> </a:t>
            </a:r>
            <a:r>
              <a:rPr sz="2200" spc="-15" dirty="0" smtClean="0">
                <a:latin typeface="Calibri"/>
                <a:cs typeface="Calibri"/>
              </a:rPr>
              <a:t>A</a:t>
            </a:r>
            <a:endParaRPr sz="2200" dirty="0">
              <a:latin typeface="Calibri"/>
              <a:cs typeface="Calibri"/>
            </a:endParaRPr>
          </a:p>
          <a:p>
            <a:pPr marL="755650" indent="-285750">
              <a:lnSpc>
                <a:spcPts val="1955"/>
              </a:lnSpc>
              <a:spcBef>
                <a:spcPts val="20"/>
              </a:spcBef>
              <a:buClr>
                <a:schemeClr val="accent1"/>
              </a:buClr>
              <a:buFont typeface="Arial" pitchFamily="34" charset="0"/>
              <a:buChar char="•"/>
              <a:tabLst>
                <a:tab pos="756285" algn="l"/>
              </a:tabLst>
            </a:pPr>
            <a:r>
              <a:rPr sz="1700" spc="20" dirty="0" err="1" smtClean="0">
                <a:latin typeface="宋体"/>
                <a:cs typeface="宋体"/>
              </a:rPr>
              <a:t>把帧发送到</a:t>
            </a:r>
            <a:r>
              <a:rPr sz="1700" spc="-490" dirty="0" smtClean="0">
                <a:latin typeface="宋体"/>
                <a:cs typeface="宋体"/>
              </a:rPr>
              <a:t> </a:t>
            </a:r>
            <a:r>
              <a:rPr sz="1700" spc="0" dirty="0" smtClean="0">
                <a:latin typeface="Calibri"/>
                <a:cs typeface="Calibri"/>
              </a:rPr>
              <a:t>A</a:t>
            </a:r>
            <a:r>
              <a:rPr sz="1700" spc="-5" dirty="0" smtClean="0">
                <a:latin typeface="Calibri"/>
                <a:cs typeface="Calibri"/>
              </a:rPr>
              <a:t> </a:t>
            </a:r>
            <a:r>
              <a:rPr sz="1700" spc="0" dirty="0" smtClean="0">
                <a:latin typeface="宋体"/>
                <a:cs typeface="宋体"/>
              </a:rPr>
              <a:t>的</a:t>
            </a:r>
            <a:r>
              <a:rPr sz="1700" spc="-470" dirty="0" smtClean="0">
                <a:latin typeface="宋体"/>
                <a:cs typeface="宋体"/>
              </a:rPr>
              <a:t> </a:t>
            </a:r>
            <a:r>
              <a:rPr sz="1700" spc="0" dirty="0" smtClean="0">
                <a:latin typeface="Calibri"/>
                <a:cs typeface="Calibri"/>
              </a:rPr>
              <a:t>M</a:t>
            </a:r>
            <a:r>
              <a:rPr sz="1700" spc="-20" dirty="0" smtClean="0">
                <a:latin typeface="Calibri"/>
                <a:cs typeface="Calibri"/>
              </a:rPr>
              <a:t>A</a:t>
            </a:r>
            <a:r>
              <a:rPr sz="1700" spc="0" dirty="0" smtClean="0">
                <a:latin typeface="Calibri"/>
                <a:cs typeface="Calibri"/>
              </a:rPr>
              <a:t>C</a:t>
            </a:r>
            <a:r>
              <a:rPr sz="1700" spc="10" dirty="0" smtClean="0">
                <a:latin typeface="Calibri"/>
                <a:cs typeface="Calibri"/>
              </a:rPr>
              <a:t> </a:t>
            </a:r>
            <a:r>
              <a:rPr sz="1700" spc="0" dirty="0" smtClean="0">
                <a:latin typeface="宋体"/>
                <a:cs typeface="宋体"/>
              </a:rPr>
              <a:t>地址</a:t>
            </a:r>
            <a:r>
              <a:rPr sz="1700" spc="-475" dirty="0" smtClean="0">
                <a:latin typeface="宋体"/>
                <a:cs typeface="宋体"/>
              </a:rPr>
              <a:t> </a:t>
            </a:r>
            <a:r>
              <a:rPr sz="1700" spc="-5" dirty="0" smtClean="0">
                <a:latin typeface="Calibri"/>
                <a:cs typeface="Calibri"/>
              </a:rPr>
              <a:t>(</a:t>
            </a:r>
            <a:r>
              <a:rPr sz="1700" spc="0" dirty="0" smtClean="0">
                <a:latin typeface="宋体"/>
                <a:cs typeface="宋体"/>
              </a:rPr>
              <a:t>单</a:t>
            </a:r>
            <a:endParaRPr sz="1700" dirty="0">
              <a:latin typeface="宋体"/>
              <a:cs typeface="宋体"/>
            </a:endParaRPr>
          </a:p>
          <a:p>
            <a:pPr marL="756285">
              <a:lnSpc>
                <a:spcPts val="1720"/>
              </a:lnSpc>
            </a:pPr>
            <a:r>
              <a:rPr sz="1700" spc="-5" dirty="0" smtClean="0">
                <a:latin typeface="宋体"/>
                <a:cs typeface="宋体"/>
              </a:rPr>
              <a:t>播</a:t>
            </a:r>
            <a:r>
              <a:rPr sz="1700" spc="0" dirty="0" smtClean="0">
                <a:latin typeface="Calibri"/>
                <a:cs typeface="Calibri"/>
              </a:rPr>
              <a:t>)</a:t>
            </a:r>
            <a:endParaRPr sz="1700" dirty="0">
              <a:latin typeface="Calibri"/>
              <a:cs typeface="Calibri"/>
            </a:endParaRPr>
          </a:p>
        </p:txBody>
      </p:sp>
      <p:grpSp>
        <p:nvGrpSpPr>
          <p:cNvPr id="40" name="组 39"/>
          <p:cNvGrpSpPr/>
          <p:nvPr/>
        </p:nvGrpSpPr>
        <p:grpSpPr>
          <a:xfrm>
            <a:off x="4507484" y="4199432"/>
            <a:ext cx="4118827" cy="2037880"/>
            <a:chOff x="4507484" y="4199432"/>
            <a:chExt cx="4118827" cy="2037880"/>
          </a:xfrm>
        </p:grpSpPr>
        <p:sp>
          <p:nvSpPr>
            <p:cNvPr id="4" name="object 4"/>
            <p:cNvSpPr/>
            <p:nvPr/>
          </p:nvSpPr>
          <p:spPr>
            <a:xfrm>
              <a:off x="5433059" y="4552208"/>
              <a:ext cx="223024" cy="9646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433059" y="4552208"/>
              <a:ext cx="223024" cy="96460"/>
            </a:xfrm>
            <a:custGeom>
              <a:avLst/>
              <a:gdLst/>
              <a:ahLst/>
              <a:cxnLst/>
              <a:rect l="l" t="t" r="r" b="b"/>
              <a:pathLst>
                <a:path w="223024" h="96460">
                  <a:moveTo>
                    <a:pt x="0" y="96460"/>
                  </a:moveTo>
                  <a:lnTo>
                    <a:pt x="223024" y="96460"/>
                  </a:lnTo>
                  <a:lnTo>
                    <a:pt x="223024" y="0"/>
                  </a:lnTo>
                  <a:lnTo>
                    <a:pt x="0" y="0"/>
                  </a:lnTo>
                  <a:lnTo>
                    <a:pt x="0" y="96460"/>
                  </a:lnTo>
                  <a:close/>
                </a:path>
              </a:pathLst>
            </a:custGeom>
            <a:ln w="9525">
              <a:solidFill>
                <a:srgbClr val="008000"/>
              </a:solidFill>
            </a:ln>
          </p:spPr>
          <p:txBody>
            <a:bodyPr wrap="square" lIns="0" tIns="0" rIns="0" bIns="0" rtlCol="0">
              <a:noAutofit/>
            </a:bodyPr>
            <a:lstStyle/>
            <a:p>
              <a:endParaRPr/>
            </a:p>
          </p:txBody>
        </p:sp>
        <p:sp>
          <p:nvSpPr>
            <p:cNvPr id="6" name="object 6"/>
            <p:cNvSpPr/>
            <p:nvPr/>
          </p:nvSpPr>
          <p:spPr>
            <a:xfrm>
              <a:off x="4731410" y="4199432"/>
              <a:ext cx="843000" cy="660946"/>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5090540" y="4262842"/>
              <a:ext cx="409956" cy="302640"/>
            </a:xfrm>
            <a:prstGeom prst="rect">
              <a:avLst/>
            </a:prstGeom>
            <a:blipFill>
              <a:blip r:embed="rId4" cstate="print"/>
              <a:stretch>
                <a:fillRect/>
              </a:stretch>
            </a:blipFill>
          </p:spPr>
          <p:txBody>
            <a:bodyPr wrap="square" lIns="0" tIns="0" rIns="0" bIns="0" rtlCol="0">
              <a:noAutofit/>
            </a:bodyPr>
            <a:lstStyle/>
            <a:p>
              <a:endParaRPr/>
            </a:p>
          </p:txBody>
        </p:sp>
        <p:sp>
          <p:nvSpPr>
            <p:cNvPr id="9" name="object 9"/>
            <p:cNvSpPr txBox="1"/>
            <p:nvPr/>
          </p:nvSpPr>
          <p:spPr>
            <a:xfrm>
              <a:off x="7236296" y="4600437"/>
              <a:ext cx="1390015" cy="1064993"/>
            </a:xfrm>
            <a:prstGeom prst="rect">
              <a:avLst/>
            </a:prstGeom>
          </p:spPr>
          <p:txBody>
            <a:bodyPr vert="horz" wrap="square" lIns="0" tIns="0" rIns="0" bIns="0" rtlCol="0">
              <a:noAutofit/>
            </a:bodyPr>
            <a:lstStyle/>
            <a:p>
              <a:pPr marL="44450" algn="ctr">
                <a:lnSpc>
                  <a:spcPts val="1425"/>
                </a:lnSpc>
              </a:pPr>
              <a:r>
                <a:rPr lang="en-US" sz="2400" spc="-20" dirty="0" smtClean="0">
                  <a:solidFill>
                    <a:srgbClr val="FF0000"/>
                  </a:solidFill>
                  <a:latin typeface="Gill Sans MT"/>
                  <a:cs typeface="Gill Sans MT"/>
                </a:rPr>
                <a:t>R</a:t>
              </a:r>
            </a:p>
            <a:p>
              <a:pPr marL="44450" algn="ctr">
                <a:lnSpc>
                  <a:spcPts val="1425"/>
                </a:lnSpc>
              </a:pPr>
              <a:endParaRPr lang="en-US" sz="2400" spc="-20" dirty="0">
                <a:solidFill>
                  <a:srgbClr val="FF0000"/>
                </a:solidFill>
                <a:latin typeface="Gill Sans MT"/>
                <a:cs typeface="Arial"/>
              </a:endParaRPr>
            </a:p>
            <a:p>
              <a:pPr marL="44450" algn="ctr">
                <a:lnSpc>
                  <a:spcPts val="1425"/>
                </a:lnSpc>
              </a:pPr>
              <a:endParaRPr lang="en-US" sz="2400" spc="-20" dirty="0" smtClean="0">
                <a:solidFill>
                  <a:srgbClr val="FF0000"/>
                </a:solidFill>
                <a:latin typeface="Gill Sans MT"/>
                <a:cs typeface="Arial"/>
              </a:endParaRPr>
            </a:p>
            <a:p>
              <a:pPr marL="44450" algn="ctr">
                <a:lnSpc>
                  <a:spcPts val="1425"/>
                </a:lnSpc>
              </a:pPr>
              <a:endParaRPr lang="en-US" sz="2400" spc="-20" dirty="0">
                <a:solidFill>
                  <a:srgbClr val="FF0000"/>
                </a:solidFill>
                <a:latin typeface="Gill Sans MT"/>
                <a:cs typeface="Arial"/>
              </a:endParaRPr>
            </a:p>
            <a:p>
              <a:pPr marL="44450" algn="ctr">
                <a:lnSpc>
                  <a:spcPts val="1425"/>
                </a:lnSpc>
              </a:pPr>
              <a:endParaRPr lang="en-US" sz="2400" spc="-20" dirty="0" smtClean="0">
                <a:solidFill>
                  <a:srgbClr val="FF0000"/>
                </a:solidFill>
                <a:latin typeface="Gill Sans MT"/>
                <a:cs typeface="Arial"/>
              </a:endParaRPr>
            </a:p>
            <a:p>
              <a:pPr marL="44450" algn="ctr">
                <a:lnSpc>
                  <a:spcPts val="1425"/>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dirty="0">
                <a:latin typeface="Arial"/>
                <a:cs typeface="Arial"/>
              </a:endParaRPr>
            </a:p>
            <a:p>
              <a:pPr marR="0" algn="ctr">
                <a:lnSpc>
                  <a:spcPts val="1200"/>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dirty="0">
                <a:latin typeface="Arial"/>
                <a:cs typeface="Arial"/>
              </a:endParaRPr>
            </a:p>
          </p:txBody>
        </p:sp>
        <p:sp>
          <p:nvSpPr>
            <p:cNvPr id="10" name="object 10"/>
            <p:cNvSpPr txBox="1"/>
            <p:nvPr/>
          </p:nvSpPr>
          <p:spPr>
            <a:xfrm>
              <a:off x="6610857" y="5832080"/>
              <a:ext cx="1388110" cy="346075"/>
            </a:xfrm>
            <a:prstGeom prst="rect">
              <a:avLst/>
            </a:prstGeom>
          </p:spPr>
          <p:txBody>
            <a:bodyPr vert="horz" wrap="square" lIns="0" tIns="0" rIns="0" bIns="0" rtlCol="0">
              <a:noAutofit/>
            </a:bodyPr>
            <a:lstStyle/>
            <a:p>
              <a:pPr marL="12700">
                <a:lnSpc>
                  <a:spcPts val="143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8415">
                <a:lnSpc>
                  <a:spcPts val="120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11" name="object 11"/>
            <p:cNvSpPr/>
            <p:nvPr/>
          </p:nvSpPr>
          <p:spPr>
            <a:xfrm>
              <a:off x="5924822" y="4628430"/>
              <a:ext cx="746208" cy="906598"/>
            </a:xfrm>
            <a:custGeom>
              <a:avLst/>
              <a:gdLst/>
              <a:ahLst/>
              <a:cxnLst/>
              <a:rect l="l" t="t" r="r" b="b"/>
              <a:pathLst>
                <a:path w="746208" h="906598">
                  <a:moveTo>
                    <a:pt x="445271" y="0"/>
                  </a:moveTo>
                  <a:lnTo>
                    <a:pt x="402173" y="3682"/>
                  </a:lnTo>
                  <a:lnTo>
                    <a:pt x="357390" y="12761"/>
                  </a:lnTo>
                  <a:lnTo>
                    <a:pt x="313208" y="25552"/>
                  </a:lnTo>
                  <a:lnTo>
                    <a:pt x="271910" y="40370"/>
                  </a:lnTo>
                  <a:lnTo>
                    <a:pt x="235779" y="55531"/>
                  </a:lnTo>
                  <a:lnTo>
                    <a:pt x="200101" y="73619"/>
                  </a:lnTo>
                  <a:lnTo>
                    <a:pt x="160031" y="103158"/>
                  </a:lnTo>
                  <a:lnTo>
                    <a:pt x="128771" y="139297"/>
                  </a:lnTo>
                  <a:lnTo>
                    <a:pt x="107563" y="172568"/>
                  </a:lnTo>
                  <a:lnTo>
                    <a:pt x="88184" y="209051"/>
                  </a:lnTo>
                  <a:lnTo>
                    <a:pt x="70621" y="248752"/>
                  </a:lnTo>
                  <a:lnTo>
                    <a:pt x="54326" y="291385"/>
                  </a:lnTo>
                  <a:lnTo>
                    <a:pt x="39638" y="335180"/>
                  </a:lnTo>
                  <a:lnTo>
                    <a:pt x="26898" y="378369"/>
                  </a:lnTo>
                  <a:lnTo>
                    <a:pt x="16444" y="419181"/>
                  </a:lnTo>
                  <a:lnTo>
                    <a:pt x="6090" y="470209"/>
                  </a:lnTo>
                  <a:lnTo>
                    <a:pt x="1278" y="510811"/>
                  </a:lnTo>
                  <a:lnTo>
                    <a:pt x="0" y="548603"/>
                  </a:lnTo>
                  <a:lnTo>
                    <a:pt x="221" y="560776"/>
                  </a:lnTo>
                  <a:lnTo>
                    <a:pt x="3560" y="608503"/>
                  </a:lnTo>
                  <a:lnTo>
                    <a:pt x="9641" y="657845"/>
                  </a:lnTo>
                  <a:lnTo>
                    <a:pt x="16340" y="699010"/>
                  </a:lnTo>
                  <a:lnTo>
                    <a:pt x="24738" y="740089"/>
                  </a:lnTo>
                  <a:lnTo>
                    <a:pt x="34653" y="778856"/>
                  </a:lnTo>
                  <a:lnTo>
                    <a:pt x="49923" y="823097"/>
                  </a:lnTo>
                  <a:lnTo>
                    <a:pt x="71179" y="860180"/>
                  </a:lnTo>
                  <a:lnTo>
                    <a:pt x="98393" y="888482"/>
                  </a:lnTo>
                  <a:lnTo>
                    <a:pt x="141916" y="905884"/>
                  </a:lnTo>
                  <a:lnTo>
                    <a:pt x="151995" y="906598"/>
                  </a:lnTo>
                  <a:lnTo>
                    <a:pt x="162300" y="905970"/>
                  </a:lnTo>
                  <a:lnTo>
                    <a:pt x="206621" y="894317"/>
                  </a:lnTo>
                  <a:lnTo>
                    <a:pt x="231241" y="886003"/>
                  </a:lnTo>
                  <a:lnTo>
                    <a:pt x="244315" y="881974"/>
                  </a:lnTo>
                  <a:lnTo>
                    <a:pt x="287105" y="872965"/>
                  </a:lnTo>
                  <a:lnTo>
                    <a:pt x="321594" y="871374"/>
                  </a:lnTo>
                  <a:lnTo>
                    <a:pt x="493379" y="871374"/>
                  </a:lnTo>
                  <a:lnTo>
                    <a:pt x="502102" y="869963"/>
                  </a:lnTo>
                  <a:lnTo>
                    <a:pt x="539325" y="858691"/>
                  </a:lnTo>
                  <a:lnTo>
                    <a:pt x="574309" y="842858"/>
                  </a:lnTo>
                  <a:lnTo>
                    <a:pt x="613850" y="814628"/>
                  </a:lnTo>
                  <a:lnTo>
                    <a:pt x="639714" y="786100"/>
                  </a:lnTo>
                  <a:lnTo>
                    <a:pt x="661922" y="752298"/>
                  </a:lnTo>
                  <a:lnTo>
                    <a:pt x="680214" y="717507"/>
                  </a:lnTo>
                  <a:lnTo>
                    <a:pt x="697790" y="678375"/>
                  </a:lnTo>
                  <a:lnTo>
                    <a:pt x="713816" y="636162"/>
                  </a:lnTo>
                  <a:lnTo>
                    <a:pt x="727459" y="592128"/>
                  </a:lnTo>
                  <a:lnTo>
                    <a:pt x="737885" y="547533"/>
                  </a:lnTo>
                  <a:lnTo>
                    <a:pt x="744262" y="503636"/>
                  </a:lnTo>
                  <a:lnTo>
                    <a:pt x="746208" y="460391"/>
                  </a:lnTo>
                  <a:lnTo>
                    <a:pt x="746082" y="444196"/>
                  </a:lnTo>
                  <a:lnTo>
                    <a:pt x="743752" y="399323"/>
                  </a:lnTo>
                  <a:lnTo>
                    <a:pt x="738243" y="352374"/>
                  </a:lnTo>
                  <a:lnTo>
                    <a:pt x="729589" y="305929"/>
                  </a:lnTo>
                  <a:lnTo>
                    <a:pt x="717787" y="261330"/>
                  </a:lnTo>
                  <a:lnTo>
                    <a:pt x="702834" y="219915"/>
                  </a:lnTo>
                  <a:lnTo>
                    <a:pt x="684639" y="182671"/>
                  </a:lnTo>
                  <a:lnTo>
                    <a:pt x="662245" y="146559"/>
                  </a:lnTo>
                  <a:lnTo>
                    <a:pt x="635994" y="111616"/>
                  </a:lnTo>
                  <a:lnTo>
                    <a:pt x="606644" y="79182"/>
                  </a:lnTo>
                  <a:lnTo>
                    <a:pt x="574883" y="50544"/>
                  </a:lnTo>
                  <a:lnTo>
                    <a:pt x="541681" y="27202"/>
                  </a:lnTo>
                  <a:lnTo>
                    <a:pt x="496170" y="6395"/>
                  </a:lnTo>
                  <a:lnTo>
                    <a:pt x="458868" y="262"/>
                  </a:lnTo>
                  <a:lnTo>
                    <a:pt x="445271" y="0"/>
                  </a:lnTo>
                  <a:close/>
                </a:path>
                <a:path w="746208" h="906598">
                  <a:moveTo>
                    <a:pt x="493379" y="871374"/>
                  </a:moveTo>
                  <a:lnTo>
                    <a:pt x="321594" y="871374"/>
                  </a:lnTo>
                  <a:lnTo>
                    <a:pt x="334078" y="871459"/>
                  </a:lnTo>
                  <a:lnTo>
                    <a:pt x="346929" y="871753"/>
                  </a:lnTo>
                  <a:lnTo>
                    <a:pt x="414030" y="874280"/>
                  </a:lnTo>
                  <a:lnTo>
                    <a:pt x="427487" y="874581"/>
                  </a:lnTo>
                  <a:lnTo>
                    <a:pt x="440779" y="874675"/>
                  </a:lnTo>
                  <a:lnTo>
                    <a:pt x="453830" y="874503"/>
                  </a:lnTo>
                  <a:lnTo>
                    <a:pt x="466563" y="874005"/>
                  </a:lnTo>
                  <a:lnTo>
                    <a:pt x="478904" y="873122"/>
                  </a:lnTo>
                  <a:lnTo>
                    <a:pt x="490776" y="871794"/>
                  </a:lnTo>
                  <a:lnTo>
                    <a:pt x="493379" y="871374"/>
                  </a:lnTo>
                  <a:close/>
                </a:path>
              </a:pathLst>
            </a:custGeom>
            <a:solidFill>
              <a:srgbClr val="00CCFF"/>
            </a:solidFill>
          </p:spPr>
          <p:txBody>
            <a:bodyPr wrap="square" lIns="0" tIns="0" rIns="0" bIns="0" rtlCol="0">
              <a:noAutofit/>
            </a:bodyPr>
            <a:lstStyle/>
            <a:p>
              <a:endParaRPr/>
            </a:p>
          </p:txBody>
        </p:sp>
        <p:sp>
          <p:nvSpPr>
            <p:cNvPr id="12" name="object 12"/>
            <p:cNvSpPr/>
            <p:nvPr/>
          </p:nvSpPr>
          <p:spPr>
            <a:xfrm>
              <a:off x="5924822" y="4628430"/>
              <a:ext cx="746208" cy="906598"/>
            </a:xfrm>
            <a:custGeom>
              <a:avLst/>
              <a:gdLst/>
              <a:ahLst/>
              <a:cxnLst/>
              <a:rect l="l" t="t" r="r" b="b"/>
              <a:pathLst>
                <a:path w="746208" h="906598">
                  <a:moveTo>
                    <a:pt x="225279" y="60370"/>
                  </a:moveTo>
                  <a:lnTo>
                    <a:pt x="188935" y="80552"/>
                  </a:lnTo>
                  <a:lnTo>
                    <a:pt x="151620" y="111455"/>
                  </a:lnTo>
                  <a:lnTo>
                    <a:pt x="121642" y="149721"/>
                  </a:lnTo>
                  <a:lnTo>
                    <a:pt x="100430" y="185087"/>
                  </a:lnTo>
                  <a:lnTo>
                    <a:pt x="82210" y="221850"/>
                  </a:lnTo>
                  <a:lnTo>
                    <a:pt x="65032" y="262725"/>
                  </a:lnTo>
                  <a:lnTo>
                    <a:pt x="49235" y="305941"/>
                  </a:lnTo>
                  <a:lnTo>
                    <a:pt x="35158" y="349731"/>
                  </a:lnTo>
                  <a:lnTo>
                    <a:pt x="23142" y="392324"/>
                  </a:lnTo>
                  <a:lnTo>
                    <a:pt x="13526" y="431952"/>
                  </a:lnTo>
                  <a:lnTo>
                    <a:pt x="6090" y="470209"/>
                  </a:lnTo>
                  <a:lnTo>
                    <a:pt x="1278" y="510811"/>
                  </a:lnTo>
                  <a:lnTo>
                    <a:pt x="0" y="548603"/>
                  </a:lnTo>
                  <a:lnTo>
                    <a:pt x="221" y="560776"/>
                  </a:lnTo>
                  <a:lnTo>
                    <a:pt x="3560" y="608503"/>
                  </a:lnTo>
                  <a:lnTo>
                    <a:pt x="9641" y="657845"/>
                  </a:lnTo>
                  <a:lnTo>
                    <a:pt x="16340" y="699010"/>
                  </a:lnTo>
                  <a:lnTo>
                    <a:pt x="24738" y="740089"/>
                  </a:lnTo>
                  <a:lnTo>
                    <a:pt x="34653" y="778856"/>
                  </a:lnTo>
                  <a:lnTo>
                    <a:pt x="49923" y="823097"/>
                  </a:lnTo>
                  <a:lnTo>
                    <a:pt x="71179" y="860180"/>
                  </a:lnTo>
                  <a:lnTo>
                    <a:pt x="98393" y="888482"/>
                  </a:lnTo>
                  <a:lnTo>
                    <a:pt x="141916" y="905884"/>
                  </a:lnTo>
                  <a:lnTo>
                    <a:pt x="151995" y="906598"/>
                  </a:lnTo>
                  <a:lnTo>
                    <a:pt x="162300" y="905970"/>
                  </a:lnTo>
                  <a:lnTo>
                    <a:pt x="206621" y="894317"/>
                  </a:lnTo>
                  <a:lnTo>
                    <a:pt x="218691" y="890189"/>
                  </a:lnTo>
                  <a:lnTo>
                    <a:pt x="231241" y="886003"/>
                  </a:lnTo>
                  <a:lnTo>
                    <a:pt x="272205" y="875241"/>
                  </a:lnTo>
                  <a:lnTo>
                    <a:pt x="321594" y="871374"/>
                  </a:lnTo>
                  <a:lnTo>
                    <a:pt x="334078" y="871459"/>
                  </a:lnTo>
                  <a:lnTo>
                    <a:pt x="346929" y="871753"/>
                  </a:lnTo>
                  <a:lnTo>
                    <a:pt x="360071" y="872197"/>
                  </a:lnTo>
                  <a:lnTo>
                    <a:pt x="373428" y="872731"/>
                  </a:lnTo>
                  <a:lnTo>
                    <a:pt x="386924" y="873296"/>
                  </a:lnTo>
                  <a:lnTo>
                    <a:pt x="400483" y="873832"/>
                  </a:lnTo>
                  <a:lnTo>
                    <a:pt x="414030" y="874280"/>
                  </a:lnTo>
                  <a:lnTo>
                    <a:pt x="427487" y="874581"/>
                  </a:lnTo>
                  <a:lnTo>
                    <a:pt x="440779" y="874675"/>
                  </a:lnTo>
                  <a:lnTo>
                    <a:pt x="453830" y="874503"/>
                  </a:lnTo>
                  <a:lnTo>
                    <a:pt x="502102" y="869963"/>
                  </a:lnTo>
                  <a:lnTo>
                    <a:pt x="539325" y="858691"/>
                  </a:lnTo>
                  <a:lnTo>
                    <a:pt x="574309" y="842858"/>
                  </a:lnTo>
                  <a:lnTo>
                    <a:pt x="613850" y="814628"/>
                  </a:lnTo>
                  <a:lnTo>
                    <a:pt x="639714" y="786100"/>
                  </a:lnTo>
                  <a:lnTo>
                    <a:pt x="661922" y="752298"/>
                  </a:lnTo>
                  <a:lnTo>
                    <a:pt x="680214" y="717507"/>
                  </a:lnTo>
                  <a:lnTo>
                    <a:pt x="697790" y="678375"/>
                  </a:lnTo>
                  <a:lnTo>
                    <a:pt x="713816" y="636162"/>
                  </a:lnTo>
                  <a:lnTo>
                    <a:pt x="727459" y="592128"/>
                  </a:lnTo>
                  <a:lnTo>
                    <a:pt x="737885" y="547533"/>
                  </a:lnTo>
                  <a:lnTo>
                    <a:pt x="744262" y="503636"/>
                  </a:lnTo>
                  <a:lnTo>
                    <a:pt x="746208" y="460391"/>
                  </a:lnTo>
                  <a:lnTo>
                    <a:pt x="746118" y="445437"/>
                  </a:lnTo>
                  <a:lnTo>
                    <a:pt x="743752" y="399323"/>
                  </a:lnTo>
                  <a:lnTo>
                    <a:pt x="738243" y="352374"/>
                  </a:lnTo>
                  <a:lnTo>
                    <a:pt x="729589" y="305929"/>
                  </a:lnTo>
                  <a:lnTo>
                    <a:pt x="717787" y="261330"/>
                  </a:lnTo>
                  <a:lnTo>
                    <a:pt x="702834" y="219915"/>
                  </a:lnTo>
                  <a:lnTo>
                    <a:pt x="684639" y="182671"/>
                  </a:lnTo>
                  <a:lnTo>
                    <a:pt x="662245" y="146559"/>
                  </a:lnTo>
                  <a:lnTo>
                    <a:pt x="635994" y="111616"/>
                  </a:lnTo>
                  <a:lnTo>
                    <a:pt x="606644" y="79182"/>
                  </a:lnTo>
                  <a:lnTo>
                    <a:pt x="574953" y="50598"/>
                  </a:lnTo>
                  <a:lnTo>
                    <a:pt x="541681" y="27202"/>
                  </a:lnTo>
                  <a:lnTo>
                    <a:pt x="496170" y="6395"/>
                  </a:lnTo>
                  <a:lnTo>
                    <a:pt x="445271" y="0"/>
                  </a:lnTo>
                  <a:lnTo>
                    <a:pt x="431233" y="523"/>
                  </a:lnTo>
                  <a:lnTo>
                    <a:pt x="387320" y="6192"/>
                  </a:lnTo>
                  <a:lnTo>
                    <a:pt x="342484" y="16695"/>
                  </a:lnTo>
                  <a:lnTo>
                    <a:pt x="299009" y="30349"/>
                  </a:lnTo>
                  <a:lnTo>
                    <a:pt x="259180" y="45469"/>
                  </a:lnTo>
                  <a:lnTo>
                    <a:pt x="235779" y="55531"/>
                  </a:lnTo>
                  <a:lnTo>
                    <a:pt x="225279" y="60370"/>
                  </a:lnTo>
                  <a:close/>
                </a:path>
              </a:pathLst>
            </a:custGeom>
            <a:ln w="9525">
              <a:solidFill>
                <a:srgbClr val="000000"/>
              </a:solidFill>
            </a:ln>
          </p:spPr>
          <p:txBody>
            <a:bodyPr wrap="square" lIns="0" tIns="0" rIns="0" bIns="0" rtlCol="0">
              <a:noAutofit/>
            </a:bodyPr>
            <a:lstStyle/>
            <a:p>
              <a:endParaRPr/>
            </a:p>
          </p:txBody>
        </p:sp>
        <p:sp>
          <p:nvSpPr>
            <p:cNvPr id="13" name="object 13"/>
            <p:cNvSpPr/>
            <p:nvPr/>
          </p:nvSpPr>
          <p:spPr>
            <a:xfrm>
              <a:off x="5646039" y="4593551"/>
              <a:ext cx="394588" cy="199770"/>
            </a:xfrm>
            <a:custGeom>
              <a:avLst/>
              <a:gdLst/>
              <a:ahLst/>
              <a:cxnLst/>
              <a:rect l="l" t="t" r="r" b="b"/>
              <a:pathLst>
                <a:path w="394588" h="199771">
                  <a:moveTo>
                    <a:pt x="0" y="0"/>
                  </a:moveTo>
                  <a:lnTo>
                    <a:pt x="394588" y="199770"/>
                  </a:lnTo>
                </a:path>
              </a:pathLst>
            </a:custGeom>
            <a:ln w="9524">
              <a:solidFill>
                <a:srgbClr val="000000"/>
              </a:solidFill>
            </a:ln>
          </p:spPr>
          <p:txBody>
            <a:bodyPr wrap="square" lIns="0" tIns="0" rIns="0" bIns="0" rtlCol="0">
              <a:noAutofit/>
            </a:bodyPr>
            <a:lstStyle/>
            <a:p>
              <a:endParaRPr/>
            </a:p>
          </p:txBody>
        </p:sp>
        <p:sp>
          <p:nvSpPr>
            <p:cNvPr id="14" name="object 14"/>
            <p:cNvSpPr/>
            <p:nvPr/>
          </p:nvSpPr>
          <p:spPr>
            <a:xfrm>
              <a:off x="5757545" y="5413450"/>
              <a:ext cx="208787" cy="221869"/>
            </a:xfrm>
            <a:custGeom>
              <a:avLst/>
              <a:gdLst/>
              <a:ahLst/>
              <a:cxnLst/>
              <a:rect l="l" t="t" r="r" b="b"/>
              <a:pathLst>
                <a:path w="208787" h="221869">
                  <a:moveTo>
                    <a:pt x="0" y="221869"/>
                  </a:moveTo>
                  <a:lnTo>
                    <a:pt x="208787" y="0"/>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6656831" y="5060656"/>
              <a:ext cx="526034" cy="8255"/>
            </a:xfrm>
            <a:custGeom>
              <a:avLst/>
              <a:gdLst/>
              <a:ahLst/>
              <a:cxnLst/>
              <a:rect l="l" t="t" r="r" b="b"/>
              <a:pathLst>
                <a:path w="526034" h="8254">
                  <a:moveTo>
                    <a:pt x="0" y="0"/>
                  </a:moveTo>
                  <a:lnTo>
                    <a:pt x="526034" y="8255"/>
                  </a:lnTo>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5643626" y="5717996"/>
              <a:ext cx="76200" cy="141935"/>
            </a:xfrm>
            <a:custGeom>
              <a:avLst/>
              <a:gdLst/>
              <a:ahLst/>
              <a:cxnLst/>
              <a:rect l="l" t="t" r="r" b="b"/>
              <a:pathLst>
                <a:path w="76200" h="141935">
                  <a:moveTo>
                    <a:pt x="44450" y="63500"/>
                  </a:moveTo>
                  <a:lnTo>
                    <a:pt x="31750" y="63500"/>
                  </a:lnTo>
                  <a:lnTo>
                    <a:pt x="31750" y="141935"/>
                  </a:lnTo>
                  <a:lnTo>
                    <a:pt x="44450" y="141935"/>
                  </a:lnTo>
                  <a:lnTo>
                    <a:pt x="44450" y="63500"/>
                  </a:lnTo>
                  <a:close/>
                </a:path>
                <a:path w="76200" h="141935">
                  <a:moveTo>
                    <a:pt x="38100" y="0"/>
                  </a:moveTo>
                  <a:lnTo>
                    <a:pt x="0" y="76200"/>
                  </a:lnTo>
                  <a:lnTo>
                    <a:pt x="31750" y="76200"/>
                  </a:lnTo>
                  <a:lnTo>
                    <a:pt x="31750" y="63500"/>
                  </a:lnTo>
                  <a:lnTo>
                    <a:pt x="69850" y="63500"/>
                  </a:lnTo>
                  <a:lnTo>
                    <a:pt x="38100" y="0"/>
                  </a:lnTo>
                  <a:close/>
                </a:path>
                <a:path w="76200" h="14193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7" name="object 17"/>
            <p:cNvSpPr/>
            <p:nvPr/>
          </p:nvSpPr>
          <p:spPr>
            <a:xfrm>
              <a:off x="5530722" y="4656923"/>
              <a:ext cx="76200" cy="345820"/>
            </a:xfrm>
            <a:custGeom>
              <a:avLst/>
              <a:gdLst/>
              <a:ahLst/>
              <a:cxnLst/>
              <a:rect l="l" t="t" r="r" b="b"/>
              <a:pathLst>
                <a:path w="76200" h="345821">
                  <a:moveTo>
                    <a:pt x="44450" y="63500"/>
                  </a:moveTo>
                  <a:lnTo>
                    <a:pt x="31750" y="63500"/>
                  </a:lnTo>
                  <a:lnTo>
                    <a:pt x="31750" y="345820"/>
                  </a:lnTo>
                  <a:lnTo>
                    <a:pt x="44450" y="345820"/>
                  </a:lnTo>
                  <a:lnTo>
                    <a:pt x="44450" y="63500"/>
                  </a:lnTo>
                  <a:close/>
                </a:path>
                <a:path w="76200" h="345821">
                  <a:moveTo>
                    <a:pt x="38100" y="0"/>
                  </a:moveTo>
                  <a:lnTo>
                    <a:pt x="0" y="76200"/>
                  </a:lnTo>
                  <a:lnTo>
                    <a:pt x="31750" y="76200"/>
                  </a:lnTo>
                  <a:lnTo>
                    <a:pt x="31750" y="63500"/>
                  </a:lnTo>
                  <a:lnTo>
                    <a:pt x="69850" y="63500"/>
                  </a:lnTo>
                  <a:lnTo>
                    <a:pt x="38100" y="0"/>
                  </a:lnTo>
                  <a:close/>
                </a:path>
                <a:path w="76200" h="34582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7221981" y="5118568"/>
              <a:ext cx="76200" cy="651789"/>
            </a:xfrm>
            <a:custGeom>
              <a:avLst/>
              <a:gdLst/>
              <a:ahLst/>
              <a:cxnLst/>
              <a:rect l="l" t="t" r="r" b="b"/>
              <a:pathLst>
                <a:path w="76200" h="651789">
                  <a:moveTo>
                    <a:pt x="44450" y="63499"/>
                  </a:moveTo>
                  <a:lnTo>
                    <a:pt x="31750" y="63499"/>
                  </a:lnTo>
                  <a:lnTo>
                    <a:pt x="31750" y="651789"/>
                  </a:lnTo>
                  <a:lnTo>
                    <a:pt x="44450" y="651789"/>
                  </a:lnTo>
                  <a:lnTo>
                    <a:pt x="44450" y="63499"/>
                  </a:lnTo>
                  <a:close/>
                </a:path>
                <a:path w="76200" h="651789">
                  <a:moveTo>
                    <a:pt x="38100" y="0"/>
                  </a:moveTo>
                  <a:lnTo>
                    <a:pt x="0" y="76199"/>
                  </a:lnTo>
                  <a:lnTo>
                    <a:pt x="31750" y="76199"/>
                  </a:lnTo>
                  <a:lnTo>
                    <a:pt x="31750" y="63499"/>
                  </a:lnTo>
                  <a:lnTo>
                    <a:pt x="69850" y="63499"/>
                  </a:lnTo>
                  <a:lnTo>
                    <a:pt x="38100" y="0"/>
                  </a:lnTo>
                  <a:close/>
                </a:path>
                <a:path w="76200" h="651789">
                  <a:moveTo>
                    <a:pt x="69850" y="63499"/>
                  </a:moveTo>
                  <a:lnTo>
                    <a:pt x="44450" y="63499"/>
                  </a:lnTo>
                  <a:lnTo>
                    <a:pt x="44450" y="76199"/>
                  </a:lnTo>
                  <a:lnTo>
                    <a:pt x="76200" y="76199"/>
                  </a:lnTo>
                  <a:lnTo>
                    <a:pt x="69850" y="63499"/>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8197342" y="5110314"/>
              <a:ext cx="76200" cy="191643"/>
            </a:xfrm>
            <a:custGeom>
              <a:avLst/>
              <a:gdLst/>
              <a:ahLst/>
              <a:cxnLst/>
              <a:rect l="l" t="t" r="r" b="b"/>
              <a:pathLst>
                <a:path w="76200" h="191643">
                  <a:moveTo>
                    <a:pt x="44471" y="75998"/>
                  </a:moveTo>
                  <a:lnTo>
                    <a:pt x="31772" y="76273"/>
                  </a:lnTo>
                  <a:lnTo>
                    <a:pt x="34289" y="191643"/>
                  </a:lnTo>
                  <a:lnTo>
                    <a:pt x="46989" y="191389"/>
                  </a:lnTo>
                  <a:lnTo>
                    <a:pt x="44471" y="75998"/>
                  </a:lnTo>
                  <a:close/>
                </a:path>
                <a:path w="76200" h="191643">
                  <a:moveTo>
                    <a:pt x="36322" y="0"/>
                  </a:moveTo>
                  <a:lnTo>
                    <a:pt x="0" y="76962"/>
                  </a:lnTo>
                  <a:lnTo>
                    <a:pt x="31772" y="76273"/>
                  </a:lnTo>
                  <a:lnTo>
                    <a:pt x="31496" y="63627"/>
                  </a:lnTo>
                  <a:lnTo>
                    <a:pt x="44196" y="63373"/>
                  </a:lnTo>
                  <a:lnTo>
                    <a:pt x="69878" y="63373"/>
                  </a:lnTo>
                  <a:lnTo>
                    <a:pt x="36322" y="0"/>
                  </a:lnTo>
                  <a:close/>
                </a:path>
                <a:path w="76200" h="191643">
                  <a:moveTo>
                    <a:pt x="44196" y="63373"/>
                  </a:moveTo>
                  <a:lnTo>
                    <a:pt x="31496" y="63627"/>
                  </a:lnTo>
                  <a:lnTo>
                    <a:pt x="31772" y="76273"/>
                  </a:lnTo>
                  <a:lnTo>
                    <a:pt x="44471" y="75998"/>
                  </a:lnTo>
                  <a:lnTo>
                    <a:pt x="44196" y="63373"/>
                  </a:lnTo>
                  <a:close/>
                </a:path>
                <a:path w="76200" h="191643">
                  <a:moveTo>
                    <a:pt x="69878" y="63373"/>
                  </a:moveTo>
                  <a:lnTo>
                    <a:pt x="44196" y="63373"/>
                  </a:lnTo>
                  <a:lnTo>
                    <a:pt x="44471" y="75998"/>
                  </a:lnTo>
                  <a:lnTo>
                    <a:pt x="76200" y="75311"/>
                  </a:lnTo>
                  <a:lnTo>
                    <a:pt x="69878" y="63373"/>
                  </a:lnTo>
                  <a:close/>
                </a:path>
              </a:pathLst>
            </a:custGeom>
            <a:solidFill>
              <a:srgbClr val="000000"/>
            </a:solidFill>
          </p:spPr>
          <p:txBody>
            <a:bodyPr wrap="square" lIns="0" tIns="0" rIns="0" bIns="0" rtlCol="0">
              <a:noAutofit/>
            </a:bodyPr>
            <a:lstStyle/>
            <a:p>
              <a:endParaRPr/>
            </a:p>
          </p:txBody>
        </p:sp>
        <p:sp>
          <p:nvSpPr>
            <p:cNvPr id="20" name="object 20"/>
            <p:cNvSpPr txBox="1"/>
            <p:nvPr/>
          </p:nvSpPr>
          <p:spPr>
            <a:xfrm>
              <a:off x="4507484" y="5890602"/>
              <a:ext cx="1693545" cy="346710"/>
            </a:xfrm>
            <a:prstGeom prst="rect">
              <a:avLst/>
            </a:prstGeom>
          </p:spPr>
          <p:txBody>
            <a:bodyPr vert="horz" wrap="square" lIns="0" tIns="0" rIns="0" bIns="0" rtlCol="0">
              <a:noAutofit/>
            </a:bodyPr>
            <a:lstStyle/>
            <a:p>
              <a:pPr marL="12700">
                <a:lnSpc>
                  <a:spcPts val="2730"/>
                </a:lnSpc>
              </a:pPr>
              <a:r>
                <a:rPr sz="3600" spc="-22" baseline="12731" dirty="0" smtClean="0">
                  <a:solidFill>
                    <a:srgbClr val="FF0000"/>
                  </a:solidFill>
                  <a:latin typeface="Gill Sans MT"/>
                  <a:cs typeface="Gill Sans MT"/>
                </a:rPr>
                <a:t>B</a:t>
              </a:r>
              <a:r>
                <a:rPr sz="3600" spc="-450" baseline="12731" dirty="0" smtClean="0">
                  <a:solidFill>
                    <a:srgbClr val="FF0000"/>
                  </a:solidFill>
                  <a:latin typeface="Gill Sans MT"/>
                  <a:cs typeface="Gill Sans MT"/>
                </a:rPr>
                <a:t> </a:t>
              </a: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dirty="0">
                <a:latin typeface="Arial"/>
                <a:cs typeface="Arial"/>
              </a:endParaRPr>
            </a:p>
          </p:txBody>
        </p:sp>
        <p:sp>
          <p:nvSpPr>
            <p:cNvPr id="21" name="object 21"/>
            <p:cNvSpPr txBox="1"/>
            <p:nvPr/>
          </p:nvSpPr>
          <p:spPr>
            <a:xfrm>
              <a:off x="4717796" y="5805264"/>
              <a:ext cx="1089660" cy="19431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dirty="0">
                <a:latin typeface="Arial"/>
                <a:cs typeface="Arial"/>
              </a:endParaRPr>
            </a:p>
          </p:txBody>
        </p:sp>
        <p:sp>
          <p:nvSpPr>
            <p:cNvPr id="22" name="object 22"/>
            <p:cNvSpPr txBox="1"/>
            <p:nvPr/>
          </p:nvSpPr>
          <p:spPr>
            <a:xfrm>
              <a:off x="4507484" y="4401908"/>
              <a:ext cx="1375410" cy="871855"/>
            </a:xfrm>
            <a:prstGeom prst="rect">
              <a:avLst/>
            </a:prstGeom>
          </p:spPr>
          <p:txBody>
            <a:bodyPr vert="horz" wrap="square" lIns="0" tIns="0" rIns="0" bIns="0" rtlCol="0">
              <a:noAutofit/>
            </a:bodyPr>
            <a:lstStyle/>
            <a:p>
              <a:pPr marL="20955">
                <a:lnSpc>
                  <a:spcPct val="100000"/>
                </a:lnSpc>
              </a:pPr>
              <a:r>
                <a:rPr sz="2400" spc="-20" dirty="0" smtClean="0">
                  <a:solidFill>
                    <a:srgbClr val="FF0000"/>
                  </a:solidFill>
                  <a:latin typeface="Gill Sans MT"/>
                  <a:cs typeface="Gill Sans MT"/>
                </a:rPr>
                <a:t>A</a:t>
              </a:r>
              <a:endParaRPr sz="2400" dirty="0">
                <a:latin typeface="Gill Sans MT"/>
                <a:cs typeface="Gill Sans MT"/>
              </a:endParaRPr>
            </a:p>
            <a:p>
              <a:pPr>
                <a:lnSpc>
                  <a:spcPts val="1100"/>
                </a:lnSpc>
                <a:spcBef>
                  <a:spcPts val="85"/>
                </a:spcBef>
              </a:pPr>
              <a:endParaRPr sz="1100" dirty="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dirty="0">
                <a:latin typeface="Arial"/>
                <a:cs typeface="Arial"/>
              </a:endParaRPr>
            </a:p>
            <a:p>
              <a:pPr marL="31115">
                <a:lnSpc>
                  <a:spcPts val="1270"/>
                </a:lnSpc>
              </a:pPr>
              <a:r>
                <a:rPr sz="1200" dirty="0" smtClean="0">
                  <a:latin typeface="Arial"/>
                  <a:cs typeface="Arial"/>
                </a:rPr>
                <a:t>74</a:t>
              </a:r>
              <a:r>
                <a:rPr sz="1200" spc="-5" dirty="0" smtClean="0">
                  <a:latin typeface="Arial"/>
                  <a:cs typeface="Arial"/>
                </a:rPr>
                <a:t>-</a:t>
              </a:r>
              <a:r>
                <a:rPr sz="1200" spc="0" dirty="0" smtClean="0">
                  <a:latin typeface="Arial"/>
                  <a:cs typeface="Arial"/>
                </a:rPr>
                <a:t>29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dirty="0">
                <a:latin typeface="Arial"/>
                <a:cs typeface="Arial"/>
              </a:endParaRPr>
            </a:p>
          </p:txBody>
        </p:sp>
        <p:sp>
          <p:nvSpPr>
            <p:cNvPr id="23" name="object 23"/>
            <p:cNvSpPr/>
            <p:nvPr/>
          </p:nvSpPr>
          <p:spPr>
            <a:xfrm>
              <a:off x="8156575" y="4976603"/>
              <a:ext cx="180136" cy="121264"/>
            </a:xfrm>
            <a:prstGeom prst="rect">
              <a:avLst/>
            </a:prstGeom>
            <a:blipFill>
              <a:blip r:embed="rId5" cstate="print"/>
              <a:stretch>
                <a:fillRect/>
              </a:stretch>
            </a:blipFill>
          </p:spPr>
          <p:txBody>
            <a:bodyPr wrap="square" lIns="0" tIns="0" rIns="0" bIns="0" rtlCol="0">
              <a:noAutofit/>
            </a:bodyPr>
            <a:lstStyle/>
            <a:p>
              <a:endParaRPr/>
            </a:p>
          </p:txBody>
        </p:sp>
        <p:sp>
          <p:nvSpPr>
            <p:cNvPr id="24" name="object 24"/>
            <p:cNvSpPr/>
            <p:nvPr/>
          </p:nvSpPr>
          <p:spPr>
            <a:xfrm>
              <a:off x="8156575" y="4976603"/>
              <a:ext cx="180136" cy="121264"/>
            </a:xfrm>
            <a:custGeom>
              <a:avLst/>
              <a:gdLst/>
              <a:ahLst/>
              <a:cxnLst/>
              <a:rect l="l" t="t" r="r" b="b"/>
              <a:pathLst>
                <a:path w="180136" h="121264">
                  <a:moveTo>
                    <a:pt x="0" y="121264"/>
                  </a:moveTo>
                  <a:lnTo>
                    <a:pt x="180136" y="121264"/>
                  </a:lnTo>
                  <a:lnTo>
                    <a:pt x="180136" y="0"/>
                  </a:lnTo>
                  <a:lnTo>
                    <a:pt x="0" y="0"/>
                  </a:lnTo>
                  <a:lnTo>
                    <a:pt x="0" y="121264"/>
                  </a:lnTo>
                  <a:close/>
                </a:path>
              </a:pathLst>
            </a:custGeom>
            <a:ln w="9525">
              <a:solidFill>
                <a:srgbClr val="008000"/>
              </a:solidFill>
            </a:ln>
          </p:spPr>
          <p:txBody>
            <a:bodyPr wrap="square" lIns="0" tIns="0" rIns="0" bIns="0" rtlCol="0">
              <a:noAutofit/>
            </a:bodyPr>
            <a:lstStyle/>
            <a:p>
              <a:endParaRPr/>
            </a:p>
          </p:txBody>
        </p:sp>
        <p:sp>
          <p:nvSpPr>
            <p:cNvPr id="25" name="object 25"/>
            <p:cNvSpPr/>
            <p:nvPr/>
          </p:nvSpPr>
          <p:spPr>
            <a:xfrm>
              <a:off x="7347966" y="5015826"/>
              <a:ext cx="815593" cy="206628"/>
            </a:xfrm>
            <a:prstGeom prst="rect">
              <a:avLst/>
            </a:prstGeom>
            <a:blipFill>
              <a:blip r:embed="rId6" cstate="print"/>
              <a:stretch>
                <a:fillRect/>
              </a:stretch>
            </a:blipFill>
          </p:spPr>
          <p:txBody>
            <a:bodyPr wrap="square" lIns="0" tIns="0" rIns="0" bIns="0" rtlCol="0">
              <a:noAutofit/>
            </a:bodyPr>
            <a:lstStyle/>
            <a:p>
              <a:endParaRPr/>
            </a:p>
          </p:txBody>
        </p:sp>
        <p:sp>
          <p:nvSpPr>
            <p:cNvPr id="26" name="object 26"/>
            <p:cNvSpPr/>
            <p:nvPr/>
          </p:nvSpPr>
          <p:spPr>
            <a:xfrm>
              <a:off x="7347966" y="5015826"/>
              <a:ext cx="815593" cy="206628"/>
            </a:xfrm>
            <a:custGeom>
              <a:avLst/>
              <a:gdLst/>
              <a:ahLst/>
              <a:cxnLst/>
              <a:rect l="l" t="t" r="r" b="b"/>
              <a:pathLst>
                <a:path w="815593" h="206628">
                  <a:moveTo>
                    <a:pt x="0" y="103250"/>
                  </a:moveTo>
                  <a:lnTo>
                    <a:pt x="20794" y="70616"/>
                  </a:lnTo>
                  <a:lnTo>
                    <a:pt x="61109" y="48863"/>
                  </a:lnTo>
                  <a:lnTo>
                    <a:pt x="98180" y="36056"/>
                  </a:lnTo>
                  <a:lnTo>
                    <a:pt x="142427" y="24854"/>
                  </a:lnTo>
                  <a:lnTo>
                    <a:pt x="193008" y="15469"/>
                  </a:lnTo>
                  <a:lnTo>
                    <a:pt x="249084" y="8114"/>
                  </a:lnTo>
                  <a:lnTo>
                    <a:pt x="309814" y="3000"/>
                  </a:lnTo>
                  <a:lnTo>
                    <a:pt x="374357" y="342"/>
                  </a:lnTo>
                  <a:lnTo>
                    <a:pt x="407797" y="0"/>
                  </a:lnTo>
                  <a:lnTo>
                    <a:pt x="473962" y="1351"/>
                  </a:lnTo>
                  <a:lnTo>
                    <a:pt x="536722" y="5263"/>
                  </a:lnTo>
                  <a:lnTo>
                    <a:pt x="595237" y="11524"/>
                  </a:lnTo>
                  <a:lnTo>
                    <a:pt x="648670" y="19921"/>
                  </a:lnTo>
                  <a:lnTo>
                    <a:pt x="696182" y="30241"/>
                  </a:lnTo>
                  <a:lnTo>
                    <a:pt x="736935" y="42272"/>
                  </a:lnTo>
                  <a:lnTo>
                    <a:pt x="783558" y="63061"/>
                  </a:lnTo>
                  <a:lnTo>
                    <a:pt x="814242" y="94782"/>
                  </a:lnTo>
                  <a:lnTo>
                    <a:pt x="815593" y="103250"/>
                  </a:lnTo>
                  <a:lnTo>
                    <a:pt x="814242" y="111737"/>
                  </a:lnTo>
                  <a:lnTo>
                    <a:pt x="810258" y="120033"/>
                  </a:lnTo>
                  <a:lnTo>
                    <a:pt x="770091" y="150783"/>
                  </a:lnTo>
                  <a:lnTo>
                    <a:pt x="717456" y="170551"/>
                  </a:lnTo>
                  <a:lnTo>
                    <a:pt x="673218" y="181762"/>
                  </a:lnTo>
                  <a:lnTo>
                    <a:pt x="622641" y="191153"/>
                  </a:lnTo>
                  <a:lnTo>
                    <a:pt x="566562" y="198512"/>
                  </a:lnTo>
                  <a:lnTo>
                    <a:pt x="505820" y="203627"/>
                  </a:lnTo>
                  <a:lnTo>
                    <a:pt x="441253" y="206286"/>
                  </a:lnTo>
                  <a:lnTo>
                    <a:pt x="407797" y="206628"/>
                  </a:lnTo>
                  <a:lnTo>
                    <a:pt x="374357" y="206286"/>
                  </a:lnTo>
                  <a:lnTo>
                    <a:pt x="341662" y="205277"/>
                  </a:lnTo>
                  <a:lnTo>
                    <a:pt x="278920" y="201364"/>
                  </a:lnTo>
                  <a:lnTo>
                    <a:pt x="220412" y="195100"/>
                  </a:lnTo>
                  <a:lnTo>
                    <a:pt x="166978" y="186699"/>
                  </a:lnTo>
                  <a:lnTo>
                    <a:pt x="119459" y="176371"/>
                  </a:lnTo>
                  <a:lnTo>
                    <a:pt x="78695" y="164328"/>
                  </a:lnTo>
                  <a:lnTo>
                    <a:pt x="32053" y="143513"/>
                  </a:lnTo>
                  <a:lnTo>
                    <a:pt x="1352" y="111737"/>
                  </a:lnTo>
                  <a:lnTo>
                    <a:pt x="0" y="103250"/>
                  </a:lnTo>
                  <a:close/>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7347966" y="4992445"/>
              <a:ext cx="818921" cy="128663"/>
            </a:xfrm>
            <a:prstGeom prst="rect">
              <a:avLst/>
            </a:prstGeom>
            <a:blipFill>
              <a:blip r:embed="rId7" cstate="print"/>
              <a:stretch>
                <a:fillRect/>
              </a:stretch>
            </a:blipFill>
          </p:spPr>
          <p:txBody>
            <a:bodyPr wrap="square" lIns="0" tIns="0" rIns="0" bIns="0" rtlCol="0">
              <a:noAutofit/>
            </a:bodyPr>
            <a:lstStyle/>
            <a:p>
              <a:endParaRPr/>
            </a:p>
          </p:txBody>
        </p:sp>
        <p:sp>
          <p:nvSpPr>
            <p:cNvPr id="28" name="object 28"/>
            <p:cNvSpPr/>
            <p:nvPr/>
          </p:nvSpPr>
          <p:spPr>
            <a:xfrm>
              <a:off x="7344664" y="4851996"/>
              <a:ext cx="815593" cy="241808"/>
            </a:xfrm>
            <a:prstGeom prst="rect">
              <a:avLst/>
            </a:prstGeom>
            <a:blipFill>
              <a:blip r:embed="rId8" cstate="print"/>
              <a:stretch>
                <a:fillRect/>
              </a:stretch>
            </a:blipFill>
          </p:spPr>
          <p:txBody>
            <a:bodyPr wrap="square" lIns="0" tIns="0" rIns="0" bIns="0" rtlCol="0">
              <a:noAutofit/>
            </a:bodyPr>
            <a:lstStyle/>
            <a:p>
              <a:endParaRPr/>
            </a:p>
          </p:txBody>
        </p:sp>
        <p:sp>
          <p:nvSpPr>
            <p:cNvPr id="29" name="object 29"/>
            <p:cNvSpPr/>
            <p:nvPr/>
          </p:nvSpPr>
          <p:spPr>
            <a:xfrm>
              <a:off x="7344664" y="4851996"/>
              <a:ext cx="815593" cy="241808"/>
            </a:xfrm>
            <a:custGeom>
              <a:avLst/>
              <a:gdLst/>
              <a:ahLst/>
              <a:cxnLst/>
              <a:rect l="l" t="t" r="r" b="b"/>
              <a:pathLst>
                <a:path w="815593" h="241808">
                  <a:moveTo>
                    <a:pt x="0" y="120903"/>
                  </a:moveTo>
                  <a:lnTo>
                    <a:pt x="20794" y="82726"/>
                  </a:lnTo>
                  <a:lnTo>
                    <a:pt x="61109" y="57260"/>
                  </a:lnTo>
                  <a:lnTo>
                    <a:pt x="98180" y="42261"/>
                  </a:lnTo>
                  <a:lnTo>
                    <a:pt x="142427" y="29136"/>
                  </a:lnTo>
                  <a:lnTo>
                    <a:pt x="193008" y="18137"/>
                  </a:lnTo>
                  <a:lnTo>
                    <a:pt x="249084" y="9515"/>
                  </a:lnTo>
                  <a:lnTo>
                    <a:pt x="309814" y="3519"/>
                  </a:lnTo>
                  <a:lnTo>
                    <a:pt x="374357" y="401"/>
                  </a:lnTo>
                  <a:lnTo>
                    <a:pt x="407796" y="0"/>
                  </a:lnTo>
                  <a:lnTo>
                    <a:pt x="473931" y="1585"/>
                  </a:lnTo>
                  <a:lnTo>
                    <a:pt x="536673" y="6173"/>
                  </a:lnTo>
                  <a:lnTo>
                    <a:pt x="595181" y="13513"/>
                  </a:lnTo>
                  <a:lnTo>
                    <a:pt x="648615" y="23355"/>
                  </a:lnTo>
                  <a:lnTo>
                    <a:pt x="696134" y="35448"/>
                  </a:lnTo>
                  <a:lnTo>
                    <a:pt x="736898" y="49542"/>
                  </a:lnTo>
                  <a:lnTo>
                    <a:pt x="783540" y="73884"/>
                  </a:lnTo>
                  <a:lnTo>
                    <a:pt x="810255" y="101316"/>
                  </a:lnTo>
                  <a:lnTo>
                    <a:pt x="815593" y="120903"/>
                  </a:lnTo>
                  <a:lnTo>
                    <a:pt x="814241" y="130823"/>
                  </a:lnTo>
                  <a:lnTo>
                    <a:pt x="810255" y="140522"/>
                  </a:lnTo>
                  <a:lnTo>
                    <a:pt x="783540" y="167977"/>
                  </a:lnTo>
                  <a:lnTo>
                    <a:pt x="736898" y="192320"/>
                  </a:lnTo>
                  <a:lnTo>
                    <a:pt x="696134" y="206406"/>
                  </a:lnTo>
                  <a:lnTo>
                    <a:pt x="648615" y="218488"/>
                  </a:lnTo>
                  <a:lnTo>
                    <a:pt x="595181" y="228318"/>
                  </a:lnTo>
                  <a:lnTo>
                    <a:pt x="536673" y="235646"/>
                  </a:lnTo>
                  <a:lnTo>
                    <a:pt x="473931" y="240226"/>
                  </a:lnTo>
                  <a:lnTo>
                    <a:pt x="407796" y="241807"/>
                  </a:lnTo>
                  <a:lnTo>
                    <a:pt x="374357" y="241407"/>
                  </a:lnTo>
                  <a:lnTo>
                    <a:pt x="341662" y="240226"/>
                  </a:lnTo>
                  <a:lnTo>
                    <a:pt x="278920" y="235646"/>
                  </a:lnTo>
                  <a:lnTo>
                    <a:pt x="220412" y="228318"/>
                  </a:lnTo>
                  <a:lnTo>
                    <a:pt x="166978" y="218488"/>
                  </a:lnTo>
                  <a:lnTo>
                    <a:pt x="119459" y="206406"/>
                  </a:lnTo>
                  <a:lnTo>
                    <a:pt x="78695" y="192320"/>
                  </a:lnTo>
                  <a:lnTo>
                    <a:pt x="32053" y="167977"/>
                  </a:lnTo>
                  <a:lnTo>
                    <a:pt x="5338" y="140522"/>
                  </a:lnTo>
                  <a:lnTo>
                    <a:pt x="0" y="120903"/>
                  </a:lnTo>
                  <a:close/>
                </a:path>
              </a:pathLst>
            </a:custGeom>
            <a:ln w="9525">
              <a:solidFill>
                <a:srgbClr val="000000"/>
              </a:solidFill>
            </a:ln>
          </p:spPr>
          <p:txBody>
            <a:bodyPr wrap="square" lIns="0" tIns="0" rIns="0" bIns="0" rtlCol="0">
              <a:noAutofit/>
            </a:bodyPr>
            <a:lstStyle/>
            <a:p>
              <a:endParaRPr/>
            </a:p>
          </p:txBody>
        </p:sp>
        <p:sp>
          <p:nvSpPr>
            <p:cNvPr id="30" name="object 30"/>
            <p:cNvSpPr/>
            <p:nvPr/>
          </p:nvSpPr>
          <p:spPr>
            <a:xfrm>
              <a:off x="7508493" y="4914479"/>
              <a:ext cx="461263" cy="113029"/>
            </a:xfrm>
            <a:custGeom>
              <a:avLst/>
              <a:gdLst/>
              <a:ahLst/>
              <a:cxnLst/>
              <a:rect l="l" t="t" r="r" b="b"/>
              <a:pathLst>
                <a:path w="461263" h="113029">
                  <a:moveTo>
                    <a:pt x="0" y="113030"/>
                  </a:moveTo>
                  <a:lnTo>
                    <a:pt x="142748" y="113030"/>
                  </a:lnTo>
                  <a:lnTo>
                    <a:pt x="285623" y="0"/>
                  </a:lnTo>
                  <a:lnTo>
                    <a:pt x="461263" y="0"/>
                  </a:lnTo>
                </a:path>
              </a:pathLst>
            </a:custGeom>
            <a:ln w="12700">
              <a:solidFill>
                <a:srgbClr val="000000"/>
              </a:solidFill>
            </a:ln>
          </p:spPr>
          <p:txBody>
            <a:bodyPr wrap="square" lIns="0" tIns="0" rIns="0" bIns="0" rtlCol="0">
              <a:noAutofit/>
            </a:bodyPr>
            <a:lstStyle/>
            <a:p>
              <a:endParaRPr/>
            </a:p>
          </p:txBody>
        </p:sp>
        <p:sp>
          <p:nvSpPr>
            <p:cNvPr id="31" name="object 31"/>
            <p:cNvSpPr/>
            <p:nvPr/>
          </p:nvSpPr>
          <p:spPr>
            <a:xfrm>
              <a:off x="7529321" y="4914479"/>
              <a:ext cx="419607" cy="113029"/>
            </a:xfrm>
            <a:custGeom>
              <a:avLst/>
              <a:gdLst/>
              <a:ahLst/>
              <a:cxnLst/>
              <a:rect l="l" t="t" r="r" b="b"/>
              <a:pathLst>
                <a:path w="419607" h="113029">
                  <a:moveTo>
                    <a:pt x="0" y="0"/>
                  </a:moveTo>
                  <a:lnTo>
                    <a:pt x="142875" y="0"/>
                  </a:lnTo>
                  <a:lnTo>
                    <a:pt x="285623" y="113030"/>
                  </a:lnTo>
                  <a:lnTo>
                    <a:pt x="419607" y="113030"/>
                  </a:lnTo>
                </a:path>
              </a:pathLst>
            </a:custGeom>
            <a:ln w="12700">
              <a:solidFill>
                <a:srgbClr val="000000"/>
              </a:solidFill>
            </a:ln>
          </p:spPr>
          <p:txBody>
            <a:bodyPr wrap="square" lIns="0" tIns="0" rIns="0" bIns="0" rtlCol="0">
              <a:noAutofit/>
            </a:bodyPr>
            <a:lstStyle/>
            <a:p>
              <a:endParaRPr/>
            </a:p>
          </p:txBody>
        </p:sp>
        <p:sp>
          <p:nvSpPr>
            <p:cNvPr id="32" name="object 32"/>
            <p:cNvSpPr/>
            <p:nvPr/>
          </p:nvSpPr>
          <p:spPr>
            <a:xfrm>
              <a:off x="7347966" y="4965153"/>
              <a:ext cx="0" cy="163703"/>
            </a:xfrm>
            <a:custGeom>
              <a:avLst/>
              <a:gdLst/>
              <a:ahLst/>
              <a:cxnLst/>
              <a:rect l="l" t="t" r="r" b="b"/>
              <a:pathLst>
                <a:path h="163702">
                  <a:moveTo>
                    <a:pt x="0" y="0"/>
                  </a:moveTo>
                  <a:lnTo>
                    <a:pt x="0" y="163703"/>
                  </a:lnTo>
                </a:path>
              </a:pathLst>
            </a:custGeom>
            <a:ln w="9525">
              <a:solidFill>
                <a:srgbClr val="000000"/>
              </a:solidFill>
            </a:ln>
          </p:spPr>
          <p:txBody>
            <a:bodyPr wrap="square" lIns="0" tIns="0" rIns="0" bIns="0" rtlCol="0">
              <a:noAutofit/>
            </a:bodyPr>
            <a:lstStyle/>
            <a:p>
              <a:endParaRPr/>
            </a:p>
          </p:txBody>
        </p:sp>
        <p:sp>
          <p:nvSpPr>
            <p:cNvPr id="33" name="object 33"/>
            <p:cNvSpPr/>
            <p:nvPr/>
          </p:nvSpPr>
          <p:spPr>
            <a:xfrm>
              <a:off x="8160257" y="4972899"/>
              <a:ext cx="0" cy="159892"/>
            </a:xfrm>
            <a:custGeom>
              <a:avLst/>
              <a:gdLst/>
              <a:ahLst/>
              <a:cxnLst/>
              <a:rect l="l" t="t" r="r" b="b"/>
              <a:pathLst>
                <a:path h="159892">
                  <a:moveTo>
                    <a:pt x="0" y="0"/>
                  </a:moveTo>
                  <a:lnTo>
                    <a:pt x="0" y="159892"/>
                  </a:lnTo>
                </a:path>
              </a:pathLst>
            </a:custGeom>
            <a:ln w="9525">
              <a:solidFill>
                <a:srgbClr val="000000"/>
              </a:solidFill>
            </a:ln>
          </p:spPr>
          <p:txBody>
            <a:bodyPr wrap="square" lIns="0" tIns="0" rIns="0" bIns="0" rtlCol="0">
              <a:noAutofit/>
            </a:bodyPr>
            <a:lstStyle/>
            <a:p>
              <a:endParaRPr/>
            </a:p>
          </p:txBody>
        </p:sp>
        <p:sp>
          <p:nvSpPr>
            <p:cNvPr id="34" name="object 34"/>
            <p:cNvSpPr/>
            <p:nvPr/>
          </p:nvSpPr>
          <p:spPr>
            <a:xfrm>
              <a:off x="7172959" y="4986236"/>
              <a:ext cx="180136" cy="119886"/>
            </a:xfrm>
            <a:prstGeom prst="rect">
              <a:avLst/>
            </a:prstGeom>
            <a:blipFill>
              <a:blip r:embed="rId9" cstate="print"/>
              <a:stretch>
                <a:fillRect/>
              </a:stretch>
            </a:blipFill>
          </p:spPr>
          <p:txBody>
            <a:bodyPr wrap="square" lIns="0" tIns="0" rIns="0" bIns="0" rtlCol="0">
              <a:noAutofit/>
            </a:bodyPr>
            <a:lstStyle/>
            <a:p>
              <a:endParaRPr/>
            </a:p>
          </p:txBody>
        </p:sp>
        <p:sp>
          <p:nvSpPr>
            <p:cNvPr id="35" name="object 35"/>
            <p:cNvSpPr/>
            <p:nvPr/>
          </p:nvSpPr>
          <p:spPr>
            <a:xfrm>
              <a:off x="7172959" y="4986236"/>
              <a:ext cx="180136" cy="119886"/>
            </a:xfrm>
            <a:custGeom>
              <a:avLst/>
              <a:gdLst/>
              <a:ahLst/>
              <a:cxnLst/>
              <a:rect l="l" t="t" r="r" b="b"/>
              <a:pathLst>
                <a:path w="180136" h="119886">
                  <a:moveTo>
                    <a:pt x="0" y="119886"/>
                  </a:moveTo>
                  <a:lnTo>
                    <a:pt x="180136" y="119886"/>
                  </a:lnTo>
                  <a:lnTo>
                    <a:pt x="180136" y="0"/>
                  </a:lnTo>
                  <a:lnTo>
                    <a:pt x="0" y="0"/>
                  </a:lnTo>
                  <a:lnTo>
                    <a:pt x="0" y="119886"/>
                  </a:lnTo>
                  <a:close/>
                </a:path>
              </a:pathLst>
            </a:custGeom>
            <a:ln w="9525">
              <a:solidFill>
                <a:srgbClr val="008000"/>
              </a:solidFill>
            </a:ln>
          </p:spPr>
          <p:txBody>
            <a:bodyPr wrap="square" lIns="0" tIns="0" rIns="0" bIns="0" rtlCol="0">
              <a:noAutofit/>
            </a:bodyPr>
            <a:lstStyle/>
            <a:p>
              <a:endParaRPr/>
            </a:p>
          </p:txBody>
        </p:sp>
        <p:sp>
          <p:nvSpPr>
            <p:cNvPr id="36" name="object 36"/>
            <p:cNvSpPr/>
            <p:nvPr/>
          </p:nvSpPr>
          <p:spPr>
            <a:xfrm>
              <a:off x="5603113" y="5611891"/>
              <a:ext cx="152971" cy="64766"/>
            </a:xfrm>
            <a:prstGeom prst="rect">
              <a:avLst/>
            </a:prstGeom>
            <a:blipFill>
              <a:blip r:embed="rId10" cstate="print"/>
              <a:stretch>
                <a:fillRect/>
              </a:stretch>
            </a:blipFill>
          </p:spPr>
          <p:txBody>
            <a:bodyPr wrap="square" lIns="0" tIns="0" rIns="0" bIns="0" rtlCol="0">
              <a:noAutofit/>
            </a:bodyPr>
            <a:lstStyle/>
            <a:p>
              <a:endParaRPr/>
            </a:p>
          </p:txBody>
        </p:sp>
        <p:sp>
          <p:nvSpPr>
            <p:cNvPr id="37" name="object 37"/>
            <p:cNvSpPr/>
            <p:nvPr/>
          </p:nvSpPr>
          <p:spPr>
            <a:xfrm>
              <a:off x="5603113" y="5611891"/>
              <a:ext cx="152971" cy="64766"/>
            </a:xfrm>
            <a:custGeom>
              <a:avLst/>
              <a:gdLst/>
              <a:ahLst/>
              <a:cxnLst/>
              <a:rect l="l" t="t" r="r" b="b"/>
              <a:pathLst>
                <a:path w="152971" h="64766">
                  <a:moveTo>
                    <a:pt x="0" y="64766"/>
                  </a:moveTo>
                  <a:lnTo>
                    <a:pt x="152971" y="64766"/>
                  </a:lnTo>
                  <a:lnTo>
                    <a:pt x="152971" y="0"/>
                  </a:lnTo>
                  <a:lnTo>
                    <a:pt x="0" y="0"/>
                  </a:lnTo>
                  <a:lnTo>
                    <a:pt x="0" y="64766"/>
                  </a:lnTo>
                  <a:close/>
                </a:path>
              </a:pathLst>
            </a:custGeom>
            <a:ln w="9524">
              <a:solidFill>
                <a:srgbClr val="008000"/>
              </a:solidFill>
            </a:ln>
          </p:spPr>
          <p:txBody>
            <a:bodyPr wrap="square" lIns="0" tIns="0" rIns="0" bIns="0" rtlCol="0">
              <a:noAutofit/>
            </a:bodyPr>
            <a:lstStyle/>
            <a:p>
              <a:endParaRPr/>
            </a:p>
          </p:txBody>
        </p:sp>
        <p:sp>
          <p:nvSpPr>
            <p:cNvPr id="38" name="object 38"/>
            <p:cNvSpPr/>
            <p:nvPr/>
          </p:nvSpPr>
          <p:spPr>
            <a:xfrm>
              <a:off x="5124742" y="5372391"/>
              <a:ext cx="575906" cy="449287"/>
            </a:xfrm>
            <a:prstGeom prst="rect">
              <a:avLst/>
            </a:prstGeom>
            <a:blipFill>
              <a:blip r:embed="rId11" cstate="print"/>
              <a:stretch>
                <a:fillRect/>
              </a:stretch>
            </a:blipFill>
          </p:spPr>
          <p:txBody>
            <a:bodyPr wrap="square" lIns="0" tIns="0" rIns="0" bIns="0" rtlCol="0">
              <a:noAutofit/>
            </a:bodyPr>
            <a:lstStyle/>
            <a:p>
              <a:endParaRPr/>
            </a:p>
          </p:txBody>
        </p:sp>
        <p:sp>
          <p:nvSpPr>
            <p:cNvPr id="39" name="object 39"/>
            <p:cNvSpPr/>
            <p:nvPr/>
          </p:nvSpPr>
          <p:spPr>
            <a:xfrm>
              <a:off x="5370195" y="5415495"/>
              <a:ext cx="280034" cy="205727"/>
            </a:xfrm>
            <a:prstGeom prst="rect">
              <a:avLst/>
            </a:prstGeom>
            <a:blipFill>
              <a:blip r:embed="rId12" cstate="print"/>
              <a:stretch>
                <a:fillRect/>
              </a:stretch>
            </a:blipFill>
          </p:spPr>
          <p:txBody>
            <a:bodyPr wrap="square" lIns="0" tIns="0" rIns="0" bIns="0" rtlCol="0">
              <a:noAutofit/>
            </a:bodyPr>
            <a:lstStyle/>
            <a:p>
              <a:endParaRPr/>
            </a:p>
          </p:txBody>
        </p:sp>
      </p:grpSp>
    </p:spTree>
    <p:extLst>
      <p:ext uri="{BB962C8B-B14F-4D97-AF65-F5344CB8AC3E}">
        <p14:creationId xmlns:p14="http://schemas.microsoft.com/office/powerpoint/2010/main" val="712271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1168" y="304800"/>
            <a:ext cx="1043940" cy="579755"/>
          </a:xfrm>
          <a:prstGeom prst="rect">
            <a:avLst/>
          </a:prstGeom>
        </p:spPr>
        <p:txBody>
          <a:bodyPr vert="horz" wrap="square" lIns="0" tIns="0" rIns="0" bIns="0" rtlCol="0">
            <a:noAutofit/>
          </a:bodyPr>
          <a:lstStyle/>
          <a:p>
            <a:pPr marL="12700">
              <a:lnSpc>
                <a:spcPts val="4560"/>
              </a:lnSpc>
            </a:pPr>
            <a:r>
              <a:rPr sz="4000" spc="-30" dirty="0" smtClean="0">
                <a:latin typeface="黑体"/>
                <a:cs typeface="黑体"/>
              </a:rPr>
              <a:t>概述</a:t>
            </a:r>
            <a:endParaRPr sz="4000" dirty="0">
              <a:latin typeface="黑体"/>
              <a:cs typeface="黑体"/>
            </a:endParaRPr>
          </a:p>
        </p:txBody>
      </p:sp>
      <p:sp>
        <p:nvSpPr>
          <p:cNvPr id="3" name="object 3"/>
          <p:cNvSpPr txBox="1"/>
          <p:nvPr/>
        </p:nvSpPr>
        <p:spPr>
          <a:xfrm>
            <a:off x="474065" y="1389507"/>
            <a:ext cx="2874010" cy="464184"/>
          </a:xfrm>
          <a:prstGeom prst="rect">
            <a:avLst/>
          </a:prstGeom>
        </p:spPr>
        <p:txBody>
          <a:bodyPr vert="horz" wrap="square" lIns="0" tIns="0" rIns="0" bIns="0" rtlCol="0">
            <a:noAutofit/>
          </a:bodyPr>
          <a:lstStyle/>
          <a:p>
            <a:pPr marL="12700">
              <a:lnSpc>
                <a:spcPts val="3650"/>
              </a:lnSpc>
            </a:pPr>
            <a:r>
              <a:rPr sz="3200" dirty="0" smtClean="0">
                <a:latin typeface="宋体"/>
                <a:cs typeface="宋体"/>
              </a:rPr>
              <a:t>网络层主要功能</a:t>
            </a:r>
            <a:endParaRPr sz="3200">
              <a:latin typeface="宋体"/>
              <a:cs typeface="宋体"/>
            </a:endParaRPr>
          </a:p>
        </p:txBody>
      </p:sp>
      <p:sp>
        <p:nvSpPr>
          <p:cNvPr id="4" name="object 4"/>
          <p:cNvSpPr txBox="1"/>
          <p:nvPr/>
        </p:nvSpPr>
        <p:spPr>
          <a:xfrm>
            <a:off x="474065" y="1957704"/>
            <a:ext cx="4220210" cy="3956050"/>
          </a:xfrm>
          <a:prstGeom prst="rect">
            <a:avLst/>
          </a:prstGeom>
        </p:spPr>
        <p:txBody>
          <a:bodyPr vert="horz" wrap="square" lIns="0" tIns="0" rIns="0" bIns="0" rtlCol="0">
            <a:noAutofit/>
          </a:bodyPr>
          <a:lstStyle/>
          <a:p>
            <a:pPr marL="12700">
              <a:lnSpc>
                <a:spcPct val="100000"/>
              </a:lnSpc>
              <a:tabLst>
                <a:tab pos="3930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把报文段从发送主机输送到</a:t>
            </a:r>
            <a:endParaRPr sz="2400" dirty="0">
              <a:latin typeface="宋体"/>
              <a:cs typeface="宋体"/>
            </a:endParaRPr>
          </a:p>
          <a:p>
            <a:pPr marL="393700">
              <a:lnSpc>
                <a:spcPts val="2700"/>
              </a:lnSpc>
            </a:pPr>
            <a:r>
              <a:rPr sz="2400" dirty="0" smtClean="0">
                <a:latin typeface="宋体"/>
                <a:cs typeface="宋体"/>
              </a:rPr>
              <a:t>接收主机</a:t>
            </a:r>
            <a:endParaRPr sz="2400" dirty="0">
              <a:latin typeface="宋体"/>
              <a:cs typeface="宋体"/>
            </a:endParaRPr>
          </a:p>
          <a:p>
            <a:pPr>
              <a:lnSpc>
                <a:spcPts val="550"/>
              </a:lnSpc>
              <a:spcBef>
                <a:spcPts val="25"/>
              </a:spcBef>
            </a:pPr>
            <a:endParaRPr sz="550" dirty="0"/>
          </a:p>
          <a:p>
            <a:pPr marL="393700" marR="12700" indent="-381000">
              <a:lnSpc>
                <a:spcPct val="100000"/>
              </a:lnSpc>
              <a:tabLst>
                <a:tab pos="3930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在发送端，把报文</a:t>
            </a:r>
            <a:r>
              <a:rPr sz="2400" spc="5" dirty="0" smtClean="0">
                <a:latin typeface="宋体"/>
                <a:cs typeface="宋体"/>
              </a:rPr>
              <a:t>段</a:t>
            </a:r>
            <a:r>
              <a:rPr sz="2400" spc="-15" dirty="0" smtClean="0">
                <a:latin typeface="Calibri"/>
                <a:cs typeface="Calibri"/>
              </a:rPr>
              <a:t>segm</a:t>
            </a:r>
            <a:r>
              <a:rPr sz="2400" spc="-10" dirty="0" smtClean="0">
                <a:latin typeface="Calibri"/>
                <a:cs typeface="Calibri"/>
              </a:rPr>
              <a:t>e</a:t>
            </a:r>
            <a:r>
              <a:rPr sz="2400" spc="-25" dirty="0" smtClean="0">
                <a:latin typeface="Calibri"/>
                <a:cs typeface="Calibri"/>
              </a:rPr>
              <a:t>n</a:t>
            </a:r>
            <a:r>
              <a:rPr sz="2400" spc="-10" dirty="0" smtClean="0">
                <a:latin typeface="Calibri"/>
                <a:cs typeface="Calibri"/>
              </a:rPr>
              <a:t>t </a:t>
            </a:r>
            <a:r>
              <a:rPr sz="2400" spc="-10" dirty="0" smtClean="0">
                <a:latin typeface="宋体"/>
                <a:cs typeface="宋体"/>
              </a:rPr>
              <a:t>封装成数据报</a:t>
            </a:r>
            <a:r>
              <a:rPr sz="2400" spc="-670" dirty="0" smtClean="0">
                <a:latin typeface="宋体"/>
                <a:cs typeface="宋体"/>
              </a:rPr>
              <a:t> </a:t>
            </a:r>
            <a:r>
              <a:rPr sz="2400" spc="0" dirty="0" smtClean="0">
                <a:latin typeface="Calibri"/>
                <a:cs typeface="Calibri"/>
              </a:rPr>
              <a:t>d</a:t>
            </a:r>
            <a:r>
              <a:rPr sz="2400" spc="-25" dirty="0" smtClean="0">
                <a:latin typeface="Calibri"/>
                <a:cs typeface="Calibri"/>
              </a:rPr>
              <a:t>a</a:t>
            </a:r>
            <a:r>
              <a:rPr sz="2400" spc="-35" dirty="0" smtClean="0">
                <a:latin typeface="Calibri"/>
                <a:cs typeface="Calibri"/>
              </a:rPr>
              <a:t>t</a:t>
            </a:r>
            <a:r>
              <a:rPr sz="2400" spc="-15" dirty="0" smtClean="0">
                <a:latin typeface="Calibri"/>
                <a:cs typeface="Calibri"/>
              </a:rPr>
              <a:t>ag</a:t>
            </a:r>
            <a:r>
              <a:rPr sz="2400" spc="-55" dirty="0" smtClean="0">
                <a:latin typeface="Calibri"/>
                <a:cs typeface="Calibri"/>
              </a:rPr>
              <a:t>r</a:t>
            </a:r>
            <a:r>
              <a:rPr sz="2400" spc="-20" dirty="0" smtClean="0">
                <a:latin typeface="Calibri"/>
                <a:cs typeface="Calibri"/>
              </a:rPr>
              <a:t>am</a:t>
            </a:r>
            <a:endParaRPr sz="2400" dirty="0">
              <a:latin typeface="Calibri"/>
              <a:cs typeface="Calibri"/>
            </a:endParaRPr>
          </a:p>
          <a:p>
            <a:pPr>
              <a:lnSpc>
                <a:spcPts val="750"/>
              </a:lnSpc>
              <a:spcBef>
                <a:spcPts val="8"/>
              </a:spcBef>
            </a:pPr>
            <a:endParaRPr sz="750" dirty="0"/>
          </a:p>
          <a:p>
            <a:pPr marL="12700">
              <a:lnSpc>
                <a:spcPct val="100000"/>
              </a:lnSpc>
              <a:tabLst>
                <a:tab pos="3930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在接收端，把报文段递送给</a:t>
            </a:r>
            <a:endParaRPr sz="2400" dirty="0">
              <a:latin typeface="宋体"/>
              <a:cs typeface="宋体"/>
            </a:endParaRPr>
          </a:p>
          <a:p>
            <a:pPr marL="393700">
              <a:lnSpc>
                <a:spcPts val="2700"/>
              </a:lnSpc>
            </a:pPr>
            <a:r>
              <a:rPr sz="2400" dirty="0" smtClean="0">
                <a:latin typeface="宋体"/>
                <a:cs typeface="宋体"/>
              </a:rPr>
              <a:t>传输层</a:t>
            </a:r>
            <a:endParaRPr sz="2400" dirty="0">
              <a:latin typeface="宋体"/>
              <a:cs typeface="宋体"/>
            </a:endParaRPr>
          </a:p>
          <a:p>
            <a:pPr>
              <a:lnSpc>
                <a:spcPts val="950"/>
              </a:lnSpc>
              <a:spcBef>
                <a:spcPts val="46"/>
              </a:spcBef>
            </a:pPr>
            <a:endParaRPr sz="950" dirty="0"/>
          </a:p>
          <a:p>
            <a:pPr marL="393700" marR="168275" indent="-381000">
              <a:lnSpc>
                <a:spcPts val="2700"/>
              </a:lnSpc>
              <a:tabLst>
                <a:tab pos="3930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在每个主机和路由器上实现 网络层协议</a:t>
            </a:r>
            <a:endParaRPr sz="2400" dirty="0">
              <a:latin typeface="宋体"/>
              <a:cs typeface="宋体"/>
            </a:endParaRPr>
          </a:p>
          <a:p>
            <a:pPr>
              <a:lnSpc>
                <a:spcPts val="500"/>
              </a:lnSpc>
              <a:spcBef>
                <a:spcPts val="18"/>
              </a:spcBef>
            </a:pPr>
            <a:endParaRPr sz="500" dirty="0"/>
          </a:p>
          <a:p>
            <a:pPr marL="12700">
              <a:lnSpc>
                <a:spcPct val="100000"/>
              </a:lnSpc>
              <a:tabLst>
                <a:tab pos="3930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路由器检查每个经过它</a:t>
            </a:r>
            <a:r>
              <a:rPr sz="2400" spc="0" dirty="0" smtClean="0">
                <a:latin typeface="宋体"/>
                <a:cs typeface="宋体"/>
              </a:rPr>
              <a:t>的</a:t>
            </a:r>
            <a:r>
              <a:rPr sz="2400" spc="-10" dirty="0" smtClean="0">
                <a:latin typeface="Calibri"/>
                <a:cs typeface="Calibri"/>
              </a:rPr>
              <a:t>IP</a:t>
            </a:r>
            <a:endParaRPr sz="2400" dirty="0">
              <a:latin typeface="Calibri"/>
              <a:cs typeface="Calibri"/>
            </a:endParaRPr>
          </a:p>
          <a:p>
            <a:pPr marL="393700">
              <a:lnSpc>
                <a:spcPct val="100000"/>
              </a:lnSpc>
            </a:pPr>
            <a:r>
              <a:rPr sz="2400" dirty="0" smtClean="0">
                <a:latin typeface="宋体"/>
                <a:cs typeface="宋体"/>
              </a:rPr>
              <a:t>数据报的</a:t>
            </a:r>
            <a:r>
              <a:rPr sz="2400" spc="-15" dirty="0" smtClean="0">
                <a:latin typeface="Calibri"/>
                <a:cs typeface="Calibri"/>
              </a:rPr>
              <a:t>he</a:t>
            </a:r>
            <a:r>
              <a:rPr sz="2400" spc="-10" dirty="0" smtClean="0">
                <a:latin typeface="Calibri"/>
                <a:cs typeface="Calibri"/>
              </a:rPr>
              <a:t>a</a:t>
            </a:r>
            <a:r>
              <a:rPr sz="2400" spc="-15" dirty="0" smtClean="0">
                <a:latin typeface="Calibri"/>
                <a:cs typeface="Calibri"/>
              </a:rPr>
              <a:t>de</a:t>
            </a:r>
            <a:r>
              <a:rPr sz="2400" spc="0" dirty="0" smtClean="0">
                <a:latin typeface="Calibri"/>
                <a:cs typeface="Calibri"/>
              </a:rPr>
              <a:t>r</a:t>
            </a:r>
            <a:r>
              <a:rPr sz="2400" spc="0" dirty="0" smtClean="0">
                <a:latin typeface="宋体"/>
                <a:cs typeface="宋体"/>
              </a:rPr>
              <a:t>域</a:t>
            </a:r>
            <a:endParaRPr sz="2400" dirty="0">
              <a:latin typeface="宋体"/>
              <a:cs typeface="宋体"/>
            </a:endParaRPr>
          </a:p>
        </p:txBody>
      </p:sp>
      <p:sp>
        <p:nvSpPr>
          <p:cNvPr id="5" name="object 5"/>
          <p:cNvSpPr/>
          <p:nvPr/>
        </p:nvSpPr>
        <p:spPr>
          <a:xfrm>
            <a:off x="6877762" y="1575808"/>
            <a:ext cx="2022037" cy="1947376"/>
          </a:xfrm>
          <a:custGeom>
            <a:avLst/>
            <a:gdLst/>
            <a:ahLst/>
            <a:cxnLst/>
            <a:rect l="l" t="t" r="r" b="b"/>
            <a:pathLst>
              <a:path w="1698005" h="1645902">
                <a:moveTo>
                  <a:pt x="1698005" y="1126606"/>
                </a:moveTo>
                <a:lnTo>
                  <a:pt x="208492" y="1126606"/>
                </a:lnTo>
                <a:lnTo>
                  <a:pt x="224676" y="1127480"/>
                </a:lnTo>
                <a:lnTo>
                  <a:pt x="241630" y="1129475"/>
                </a:lnTo>
                <a:lnTo>
                  <a:pt x="297327" y="1144586"/>
                </a:lnTo>
                <a:lnTo>
                  <a:pt x="339050" y="1164426"/>
                </a:lnTo>
                <a:lnTo>
                  <a:pt x="386390" y="1191437"/>
                </a:lnTo>
                <a:lnTo>
                  <a:pt x="438675" y="1224014"/>
                </a:lnTo>
                <a:lnTo>
                  <a:pt x="675214" y="1380657"/>
                </a:lnTo>
                <a:lnTo>
                  <a:pt x="705589" y="1400176"/>
                </a:lnTo>
                <a:lnTo>
                  <a:pt x="765362" y="1437157"/>
                </a:lnTo>
                <a:lnTo>
                  <a:pt x="822914" y="1470175"/>
                </a:lnTo>
                <a:lnTo>
                  <a:pt x="877141" y="1497763"/>
                </a:lnTo>
                <a:lnTo>
                  <a:pt x="955791" y="1534364"/>
                </a:lnTo>
                <a:lnTo>
                  <a:pt x="1008227" y="1558004"/>
                </a:lnTo>
                <a:lnTo>
                  <a:pt x="1060226" y="1580223"/>
                </a:lnTo>
                <a:lnTo>
                  <a:pt x="1111414" y="1600325"/>
                </a:lnTo>
                <a:lnTo>
                  <a:pt x="1161414" y="1617612"/>
                </a:lnTo>
                <a:lnTo>
                  <a:pt x="1209851" y="1631389"/>
                </a:lnTo>
                <a:lnTo>
                  <a:pt x="1256349" y="1640959"/>
                </a:lnTo>
                <a:lnTo>
                  <a:pt x="1300532" y="1645626"/>
                </a:lnTo>
                <a:lnTo>
                  <a:pt x="1321639" y="1645902"/>
                </a:lnTo>
                <a:lnTo>
                  <a:pt x="1342025" y="1644692"/>
                </a:lnTo>
                <a:lnTo>
                  <a:pt x="1380579" y="1637824"/>
                </a:lnTo>
                <a:lnTo>
                  <a:pt x="1434192" y="1619632"/>
                </a:lnTo>
                <a:lnTo>
                  <a:pt x="1483156" y="1592147"/>
                </a:lnTo>
                <a:lnTo>
                  <a:pt x="1513297" y="1568420"/>
                </a:lnTo>
                <a:lnTo>
                  <a:pt x="1541493" y="1540201"/>
                </a:lnTo>
                <a:lnTo>
                  <a:pt x="1567793" y="1507345"/>
                </a:lnTo>
                <a:lnTo>
                  <a:pt x="1592246" y="1469708"/>
                </a:lnTo>
                <a:lnTo>
                  <a:pt x="1614901" y="1427144"/>
                </a:lnTo>
                <a:lnTo>
                  <a:pt x="1635806" y="1379509"/>
                </a:lnTo>
                <a:lnTo>
                  <a:pt x="1654999" y="1325609"/>
                </a:lnTo>
                <a:lnTo>
                  <a:pt x="1672436" y="1260114"/>
                </a:lnTo>
                <a:lnTo>
                  <a:pt x="1688081" y="1184660"/>
                </a:lnTo>
                <a:lnTo>
                  <a:pt x="1695225" y="1144077"/>
                </a:lnTo>
                <a:lnTo>
                  <a:pt x="1698005" y="1126606"/>
                </a:lnTo>
                <a:close/>
              </a:path>
              <a:path w="1698005" h="1645902">
                <a:moveTo>
                  <a:pt x="335186" y="0"/>
                </a:moveTo>
                <a:lnTo>
                  <a:pt x="285048" y="2448"/>
                </a:lnTo>
                <a:lnTo>
                  <a:pt x="240852" y="9146"/>
                </a:lnTo>
                <a:lnTo>
                  <a:pt x="201747" y="19600"/>
                </a:lnTo>
                <a:lnTo>
                  <a:pt x="151650" y="41954"/>
                </a:lnTo>
                <a:lnTo>
                  <a:pt x="110471" y="71810"/>
                </a:lnTo>
                <a:lnTo>
                  <a:pt x="76689" y="108601"/>
                </a:lnTo>
                <a:lnTo>
                  <a:pt x="48781" y="151757"/>
                </a:lnTo>
                <a:lnTo>
                  <a:pt x="25225" y="200712"/>
                </a:lnTo>
                <a:lnTo>
                  <a:pt x="13026" y="238220"/>
                </a:lnTo>
                <a:lnTo>
                  <a:pt x="5224" y="281197"/>
                </a:lnTo>
                <a:lnTo>
                  <a:pt x="1115" y="328538"/>
                </a:lnTo>
                <a:lnTo>
                  <a:pt x="0" y="379136"/>
                </a:lnTo>
                <a:lnTo>
                  <a:pt x="344" y="405310"/>
                </a:lnTo>
                <a:lnTo>
                  <a:pt x="2401" y="458718"/>
                </a:lnTo>
                <a:lnTo>
                  <a:pt x="5696" y="512617"/>
                </a:lnTo>
                <a:lnTo>
                  <a:pt x="11423" y="591965"/>
                </a:lnTo>
                <a:lnTo>
                  <a:pt x="13191" y="617461"/>
                </a:lnTo>
                <a:lnTo>
                  <a:pt x="15989" y="666194"/>
                </a:lnTo>
                <a:lnTo>
                  <a:pt x="17295" y="711799"/>
                </a:lnTo>
                <a:lnTo>
                  <a:pt x="17356" y="758120"/>
                </a:lnTo>
                <a:lnTo>
                  <a:pt x="17110" y="781592"/>
                </a:lnTo>
                <a:lnTo>
                  <a:pt x="16424" y="828650"/>
                </a:lnTo>
                <a:lnTo>
                  <a:pt x="16130" y="852031"/>
                </a:lnTo>
                <a:lnTo>
                  <a:pt x="15963" y="875177"/>
                </a:lnTo>
                <a:lnTo>
                  <a:pt x="15997" y="897987"/>
                </a:lnTo>
                <a:lnTo>
                  <a:pt x="16303" y="920357"/>
                </a:lnTo>
                <a:lnTo>
                  <a:pt x="18022" y="963373"/>
                </a:lnTo>
                <a:lnTo>
                  <a:pt x="21698" y="1003408"/>
                </a:lnTo>
                <a:lnTo>
                  <a:pt x="32145" y="1056084"/>
                </a:lnTo>
                <a:lnTo>
                  <a:pt x="50244" y="1097459"/>
                </a:lnTo>
                <a:lnTo>
                  <a:pt x="84069" y="1126631"/>
                </a:lnTo>
                <a:lnTo>
                  <a:pt x="114874" y="1131679"/>
                </a:lnTo>
                <a:lnTo>
                  <a:pt x="126295" y="1131438"/>
                </a:lnTo>
                <a:lnTo>
                  <a:pt x="138331" y="1130635"/>
                </a:lnTo>
                <a:lnTo>
                  <a:pt x="164332" y="1128305"/>
                </a:lnTo>
                <a:lnTo>
                  <a:pt x="178342" y="1127259"/>
                </a:lnTo>
                <a:lnTo>
                  <a:pt x="193055" y="1126613"/>
                </a:lnTo>
                <a:lnTo>
                  <a:pt x="1698005" y="1126606"/>
                </a:lnTo>
                <a:lnTo>
                  <a:pt x="1701912" y="1102059"/>
                </a:lnTo>
                <a:lnTo>
                  <a:pt x="1708138" y="1058956"/>
                </a:lnTo>
                <a:lnTo>
                  <a:pt x="1713902" y="1015121"/>
                </a:lnTo>
                <a:lnTo>
                  <a:pt x="1719198" y="970903"/>
                </a:lnTo>
                <a:lnTo>
                  <a:pt x="1724026" y="926655"/>
                </a:lnTo>
                <a:lnTo>
                  <a:pt x="1728380" y="882728"/>
                </a:lnTo>
                <a:lnTo>
                  <a:pt x="1732259" y="839473"/>
                </a:lnTo>
                <a:lnTo>
                  <a:pt x="1735658" y="797241"/>
                </a:lnTo>
                <a:lnTo>
                  <a:pt x="1738576" y="756384"/>
                </a:lnTo>
                <a:lnTo>
                  <a:pt x="1741008" y="717253"/>
                </a:lnTo>
                <a:lnTo>
                  <a:pt x="1744404" y="645574"/>
                </a:lnTo>
                <a:lnTo>
                  <a:pt x="1745821" y="585014"/>
                </a:lnTo>
                <a:lnTo>
                  <a:pt x="1746207" y="558876"/>
                </a:lnTo>
                <a:lnTo>
                  <a:pt x="1746860" y="534460"/>
                </a:lnTo>
                <a:lnTo>
                  <a:pt x="1747648" y="511662"/>
                </a:lnTo>
                <a:lnTo>
                  <a:pt x="1748439" y="490380"/>
                </a:lnTo>
                <a:lnTo>
                  <a:pt x="1749101" y="470513"/>
                </a:lnTo>
                <a:lnTo>
                  <a:pt x="1749502" y="451958"/>
                </a:lnTo>
                <a:lnTo>
                  <a:pt x="1749425" y="431883"/>
                </a:lnTo>
                <a:lnTo>
                  <a:pt x="1748997" y="418375"/>
                </a:lnTo>
                <a:lnTo>
                  <a:pt x="1742991" y="375287"/>
                </a:lnTo>
                <a:lnTo>
                  <a:pt x="1727528" y="338488"/>
                </a:lnTo>
                <a:lnTo>
                  <a:pt x="1699050" y="305219"/>
                </a:lnTo>
                <a:lnTo>
                  <a:pt x="1654000" y="272721"/>
                </a:lnTo>
                <a:lnTo>
                  <a:pt x="1612759" y="252557"/>
                </a:lnTo>
                <a:lnTo>
                  <a:pt x="1562699" y="235693"/>
                </a:lnTo>
                <a:lnTo>
                  <a:pt x="1505274" y="221503"/>
                </a:lnTo>
                <a:lnTo>
                  <a:pt x="1441936" y="209363"/>
                </a:lnTo>
                <a:lnTo>
                  <a:pt x="1339023" y="193630"/>
                </a:lnTo>
                <a:lnTo>
                  <a:pt x="1158525" y="168804"/>
                </a:lnTo>
                <a:lnTo>
                  <a:pt x="1122714" y="163346"/>
                </a:lnTo>
                <a:lnTo>
                  <a:pt x="1052833" y="151311"/>
                </a:lnTo>
                <a:lnTo>
                  <a:pt x="985193" y="137157"/>
                </a:lnTo>
                <a:lnTo>
                  <a:pt x="643254" y="51566"/>
                </a:lnTo>
                <a:lnTo>
                  <a:pt x="604762" y="42392"/>
                </a:lnTo>
                <a:lnTo>
                  <a:pt x="566883" y="33771"/>
                </a:lnTo>
                <a:lnTo>
                  <a:pt x="493738" y="18714"/>
                </a:lnTo>
                <a:lnTo>
                  <a:pt x="425372" y="7454"/>
                </a:lnTo>
                <a:lnTo>
                  <a:pt x="363341" y="1050"/>
                </a:lnTo>
                <a:lnTo>
                  <a:pt x="335186" y="0"/>
                </a:lnTo>
                <a:close/>
              </a:path>
            </a:pathLst>
          </a:custGeom>
          <a:solidFill>
            <a:srgbClr val="CCFFFF"/>
          </a:solidFill>
        </p:spPr>
        <p:txBody>
          <a:bodyPr wrap="square" lIns="0" tIns="0" rIns="0" bIns="0" rtlCol="0">
            <a:noAutofit/>
          </a:bodyPr>
          <a:lstStyle/>
          <a:p>
            <a:endParaRPr/>
          </a:p>
        </p:txBody>
      </p:sp>
      <p:sp>
        <p:nvSpPr>
          <p:cNvPr id="6" name="object 6"/>
          <p:cNvSpPr/>
          <p:nvPr/>
        </p:nvSpPr>
        <p:spPr>
          <a:xfrm>
            <a:off x="4655175" y="1418536"/>
            <a:ext cx="2107796" cy="1811701"/>
          </a:xfrm>
          <a:custGeom>
            <a:avLst/>
            <a:gdLst/>
            <a:ahLst/>
            <a:cxnLst/>
            <a:rect l="l" t="t" r="r" b="b"/>
            <a:pathLst>
              <a:path w="1770021" h="1531231">
                <a:moveTo>
                  <a:pt x="1769875" y="1129362"/>
                </a:moveTo>
                <a:lnTo>
                  <a:pt x="584912" y="1129362"/>
                </a:lnTo>
                <a:lnTo>
                  <a:pt x="615343" y="1130426"/>
                </a:lnTo>
                <a:lnTo>
                  <a:pt x="643692" y="1132824"/>
                </a:lnTo>
                <a:lnTo>
                  <a:pt x="692777" y="1142411"/>
                </a:lnTo>
                <a:lnTo>
                  <a:pt x="729297" y="1159850"/>
                </a:lnTo>
                <a:lnTo>
                  <a:pt x="759149" y="1202268"/>
                </a:lnTo>
                <a:lnTo>
                  <a:pt x="768618" y="1258409"/>
                </a:lnTo>
                <a:lnTo>
                  <a:pt x="769234" y="1278940"/>
                </a:lnTo>
                <a:lnTo>
                  <a:pt x="769216" y="1321142"/>
                </a:lnTo>
                <a:lnTo>
                  <a:pt x="769434" y="1342284"/>
                </a:lnTo>
                <a:lnTo>
                  <a:pt x="772455" y="1383334"/>
                </a:lnTo>
                <a:lnTo>
                  <a:pt x="781765" y="1420973"/>
                </a:lnTo>
                <a:lnTo>
                  <a:pt x="814985" y="1466418"/>
                </a:lnTo>
                <a:lnTo>
                  <a:pt x="854941" y="1486289"/>
                </a:lnTo>
                <a:lnTo>
                  <a:pt x="913379" y="1500490"/>
                </a:lnTo>
                <a:lnTo>
                  <a:pt x="988858" y="1512949"/>
                </a:lnTo>
                <a:lnTo>
                  <a:pt x="1031624" y="1518255"/>
                </a:lnTo>
                <a:lnTo>
                  <a:pt x="1077013" y="1522802"/>
                </a:lnTo>
                <a:lnTo>
                  <a:pt x="1124481" y="1526481"/>
                </a:lnTo>
                <a:lnTo>
                  <a:pt x="1173481" y="1529185"/>
                </a:lnTo>
                <a:lnTo>
                  <a:pt x="1223469" y="1530804"/>
                </a:lnTo>
                <a:lnTo>
                  <a:pt x="1273898" y="1531231"/>
                </a:lnTo>
                <a:lnTo>
                  <a:pt x="1324224" y="1530358"/>
                </a:lnTo>
                <a:lnTo>
                  <a:pt x="1373900" y="1528077"/>
                </a:lnTo>
                <a:lnTo>
                  <a:pt x="1422381" y="1524280"/>
                </a:lnTo>
                <a:lnTo>
                  <a:pt x="1469122" y="1518858"/>
                </a:lnTo>
                <a:lnTo>
                  <a:pt x="1513577" y="1511703"/>
                </a:lnTo>
                <a:lnTo>
                  <a:pt x="1555201" y="1502708"/>
                </a:lnTo>
                <a:lnTo>
                  <a:pt x="1593448" y="1491764"/>
                </a:lnTo>
                <a:lnTo>
                  <a:pt x="1657629" y="1463596"/>
                </a:lnTo>
                <a:lnTo>
                  <a:pt x="1702942" y="1425451"/>
                </a:lnTo>
                <a:lnTo>
                  <a:pt x="1734452" y="1372667"/>
                </a:lnTo>
                <a:lnTo>
                  <a:pt x="1754915" y="1307384"/>
                </a:lnTo>
                <a:lnTo>
                  <a:pt x="1766161" y="1232795"/>
                </a:lnTo>
                <a:lnTo>
                  <a:pt x="1768900" y="1193009"/>
                </a:lnTo>
                <a:lnTo>
                  <a:pt x="1770021" y="1152093"/>
                </a:lnTo>
                <a:lnTo>
                  <a:pt x="1769875" y="1129362"/>
                </a:lnTo>
                <a:close/>
              </a:path>
              <a:path w="1770021" h="1531231">
                <a:moveTo>
                  <a:pt x="426159" y="0"/>
                </a:moveTo>
                <a:lnTo>
                  <a:pt x="387343" y="215"/>
                </a:lnTo>
                <a:lnTo>
                  <a:pt x="348852" y="1410"/>
                </a:lnTo>
                <a:lnTo>
                  <a:pt x="274312" y="6860"/>
                </a:lnTo>
                <a:lnTo>
                  <a:pt x="205473" y="16592"/>
                </a:lnTo>
                <a:lnTo>
                  <a:pt x="145269" y="30843"/>
                </a:lnTo>
                <a:lnTo>
                  <a:pt x="96635" y="49856"/>
                </a:lnTo>
                <a:lnTo>
                  <a:pt x="61947" y="74334"/>
                </a:lnTo>
                <a:lnTo>
                  <a:pt x="39097" y="106582"/>
                </a:lnTo>
                <a:lnTo>
                  <a:pt x="25883" y="145701"/>
                </a:lnTo>
                <a:lnTo>
                  <a:pt x="20425" y="190299"/>
                </a:lnTo>
                <a:lnTo>
                  <a:pt x="20016" y="214218"/>
                </a:lnTo>
                <a:lnTo>
                  <a:pt x="20840" y="238983"/>
                </a:lnTo>
                <a:lnTo>
                  <a:pt x="25248" y="290360"/>
                </a:lnTo>
                <a:lnTo>
                  <a:pt x="31767" y="343037"/>
                </a:lnTo>
                <a:lnTo>
                  <a:pt x="35230" y="369428"/>
                </a:lnTo>
                <a:lnTo>
                  <a:pt x="38566" y="396072"/>
                </a:lnTo>
                <a:lnTo>
                  <a:pt x="41388" y="421443"/>
                </a:lnTo>
                <a:lnTo>
                  <a:pt x="43629" y="447024"/>
                </a:lnTo>
                <a:lnTo>
                  <a:pt x="44954" y="471276"/>
                </a:lnTo>
                <a:lnTo>
                  <a:pt x="45177" y="494938"/>
                </a:lnTo>
                <a:lnTo>
                  <a:pt x="44046" y="517533"/>
                </a:lnTo>
                <a:lnTo>
                  <a:pt x="39512" y="562281"/>
                </a:lnTo>
                <a:lnTo>
                  <a:pt x="33714" y="608052"/>
                </a:lnTo>
                <a:lnTo>
                  <a:pt x="27156" y="654269"/>
                </a:lnTo>
                <a:lnTo>
                  <a:pt x="20341" y="700356"/>
                </a:lnTo>
                <a:lnTo>
                  <a:pt x="16994" y="723171"/>
                </a:lnTo>
                <a:lnTo>
                  <a:pt x="10650" y="768675"/>
                </a:lnTo>
                <a:lnTo>
                  <a:pt x="5485" y="811219"/>
                </a:lnTo>
                <a:lnTo>
                  <a:pt x="1737" y="852307"/>
                </a:lnTo>
                <a:lnTo>
                  <a:pt x="0" y="890670"/>
                </a:lnTo>
                <a:lnTo>
                  <a:pt x="42" y="908648"/>
                </a:lnTo>
                <a:lnTo>
                  <a:pt x="775" y="925729"/>
                </a:lnTo>
                <a:lnTo>
                  <a:pt x="2263" y="941840"/>
                </a:lnTo>
                <a:lnTo>
                  <a:pt x="4012" y="957556"/>
                </a:lnTo>
                <a:lnTo>
                  <a:pt x="5471" y="972606"/>
                </a:lnTo>
                <a:lnTo>
                  <a:pt x="9394" y="1013901"/>
                </a:lnTo>
                <a:lnTo>
                  <a:pt x="18401" y="1060450"/>
                </a:lnTo>
                <a:lnTo>
                  <a:pt x="39315" y="1098042"/>
                </a:lnTo>
                <a:lnTo>
                  <a:pt x="80419" y="1127518"/>
                </a:lnTo>
                <a:lnTo>
                  <a:pt x="131756" y="1144176"/>
                </a:lnTo>
                <a:lnTo>
                  <a:pt x="181809" y="1148911"/>
                </a:lnTo>
                <a:lnTo>
                  <a:pt x="210552" y="1149338"/>
                </a:lnTo>
                <a:lnTo>
                  <a:pt x="241317" y="1148734"/>
                </a:lnTo>
                <a:lnTo>
                  <a:pt x="273760" y="1147297"/>
                </a:lnTo>
                <a:lnTo>
                  <a:pt x="307542" y="1145224"/>
                </a:lnTo>
                <a:lnTo>
                  <a:pt x="449205" y="1134503"/>
                </a:lnTo>
                <a:lnTo>
                  <a:pt x="484545" y="1132202"/>
                </a:lnTo>
                <a:lnTo>
                  <a:pt x="519171" y="1130447"/>
                </a:lnTo>
                <a:lnTo>
                  <a:pt x="552740" y="1129435"/>
                </a:lnTo>
                <a:lnTo>
                  <a:pt x="1769875" y="1129362"/>
                </a:lnTo>
                <a:lnTo>
                  <a:pt x="1769754" y="1110449"/>
                </a:lnTo>
                <a:lnTo>
                  <a:pt x="1768326" y="1068473"/>
                </a:lnTo>
                <a:lnTo>
                  <a:pt x="1765956" y="1026424"/>
                </a:lnTo>
                <a:lnTo>
                  <a:pt x="1762905" y="985128"/>
                </a:lnTo>
                <a:lnTo>
                  <a:pt x="1759370" y="944556"/>
                </a:lnTo>
                <a:lnTo>
                  <a:pt x="1755589" y="905250"/>
                </a:lnTo>
                <a:lnTo>
                  <a:pt x="1748209" y="832035"/>
                </a:lnTo>
                <a:lnTo>
                  <a:pt x="1745066" y="798923"/>
                </a:lnTo>
                <a:lnTo>
                  <a:pt x="1741020" y="741688"/>
                </a:lnTo>
                <a:lnTo>
                  <a:pt x="1739747" y="694036"/>
                </a:lnTo>
                <a:lnTo>
                  <a:pt x="1739401" y="651558"/>
                </a:lnTo>
                <a:lnTo>
                  <a:pt x="1739221" y="631141"/>
                </a:lnTo>
                <a:lnTo>
                  <a:pt x="1737178" y="580106"/>
                </a:lnTo>
                <a:lnTo>
                  <a:pt x="1729929" y="536350"/>
                </a:lnTo>
                <a:lnTo>
                  <a:pt x="1713856" y="499134"/>
                </a:lnTo>
                <a:lnTo>
                  <a:pt x="1685322" y="466759"/>
                </a:lnTo>
                <a:lnTo>
                  <a:pt x="1640690" y="437523"/>
                </a:lnTo>
                <a:lnTo>
                  <a:pt x="1598330" y="422062"/>
                </a:lnTo>
                <a:lnTo>
                  <a:pt x="1544813" y="412344"/>
                </a:lnTo>
                <a:lnTo>
                  <a:pt x="1482698" y="406903"/>
                </a:lnTo>
                <a:lnTo>
                  <a:pt x="1414543" y="404276"/>
                </a:lnTo>
                <a:lnTo>
                  <a:pt x="1270349" y="401596"/>
                </a:lnTo>
                <a:lnTo>
                  <a:pt x="1234524" y="400395"/>
                </a:lnTo>
                <a:lnTo>
                  <a:pt x="1165381" y="396072"/>
                </a:lnTo>
                <a:lnTo>
                  <a:pt x="1101712" y="387967"/>
                </a:lnTo>
                <a:lnTo>
                  <a:pt x="1046078" y="374615"/>
                </a:lnTo>
                <a:lnTo>
                  <a:pt x="1000718" y="354452"/>
                </a:lnTo>
                <a:lnTo>
                  <a:pt x="964445" y="326759"/>
                </a:lnTo>
                <a:lnTo>
                  <a:pt x="935064" y="293162"/>
                </a:lnTo>
                <a:lnTo>
                  <a:pt x="910547" y="255487"/>
                </a:lnTo>
                <a:lnTo>
                  <a:pt x="888865" y="215558"/>
                </a:lnTo>
                <a:lnTo>
                  <a:pt x="878452" y="195318"/>
                </a:lnTo>
                <a:lnTo>
                  <a:pt x="867987" y="175200"/>
                </a:lnTo>
                <a:lnTo>
                  <a:pt x="845885" y="136239"/>
                </a:lnTo>
                <a:lnTo>
                  <a:pt x="820530" y="100499"/>
                </a:lnTo>
                <a:lnTo>
                  <a:pt x="789892" y="69805"/>
                </a:lnTo>
                <a:lnTo>
                  <a:pt x="751943" y="45983"/>
                </a:lnTo>
                <a:lnTo>
                  <a:pt x="704360" y="29963"/>
                </a:lnTo>
                <a:lnTo>
                  <a:pt x="645332" y="17612"/>
                </a:lnTo>
                <a:lnTo>
                  <a:pt x="577333" y="8341"/>
                </a:lnTo>
                <a:lnTo>
                  <a:pt x="503297" y="2390"/>
                </a:lnTo>
                <a:lnTo>
                  <a:pt x="464932" y="735"/>
                </a:lnTo>
                <a:lnTo>
                  <a:pt x="426159" y="0"/>
                </a:lnTo>
                <a:close/>
              </a:path>
            </a:pathLst>
          </a:custGeom>
          <a:solidFill>
            <a:srgbClr val="CCFFFF"/>
          </a:solidFill>
        </p:spPr>
        <p:txBody>
          <a:bodyPr wrap="square" lIns="0" tIns="0" rIns="0" bIns="0" rtlCol="0">
            <a:noAutofit/>
          </a:bodyPr>
          <a:lstStyle/>
          <a:p>
            <a:endParaRPr/>
          </a:p>
        </p:txBody>
      </p:sp>
      <p:sp>
        <p:nvSpPr>
          <p:cNvPr id="7" name="object 7"/>
          <p:cNvSpPr/>
          <p:nvPr/>
        </p:nvSpPr>
        <p:spPr>
          <a:xfrm>
            <a:off x="5080119" y="3205235"/>
            <a:ext cx="3428301" cy="2468490"/>
          </a:xfrm>
          <a:custGeom>
            <a:avLst/>
            <a:gdLst/>
            <a:ahLst/>
            <a:cxnLst/>
            <a:rect l="l" t="t" r="r" b="b"/>
            <a:pathLst>
              <a:path w="2878915" h="2086342">
                <a:moveTo>
                  <a:pt x="200617" y="0"/>
                </a:moveTo>
                <a:lnTo>
                  <a:pt x="144587" y="10947"/>
                </a:lnTo>
                <a:lnTo>
                  <a:pt x="100308" y="41304"/>
                </a:lnTo>
                <a:lnTo>
                  <a:pt x="65825" y="90640"/>
                </a:lnTo>
                <a:lnTo>
                  <a:pt x="39786" y="155575"/>
                </a:lnTo>
                <a:lnTo>
                  <a:pt x="29620" y="192817"/>
                </a:lnTo>
                <a:lnTo>
                  <a:pt x="21189" y="232669"/>
                </a:lnTo>
                <a:lnTo>
                  <a:pt x="14367" y="274701"/>
                </a:lnTo>
                <a:lnTo>
                  <a:pt x="9028" y="318484"/>
                </a:lnTo>
                <a:lnTo>
                  <a:pt x="5048" y="363587"/>
                </a:lnTo>
                <a:lnTo>
                  <a:pt x="2300" y="409581"/>
                </a:lnTo>
                <a:lnTo>
                  <a:pt x="659" y="456035"/>
                </a:lnTo>
                <a:lnTo>
                  <a:pt x="0" y="502520"/>
                </a:lnTo>
                <a:lnTo>
                  <a:pt x="196" y="548606"/>
                </a:lnTo>
                <a:lnTo>
                  <a:pt x="1123" y="593864"/>
                </a:lnTo>
                <a:lnTo>
                  <a:pt x="2654" y="637862"/>
                </a:lnTo>
                <a:lnTo>
                  <a:pt x="4665" y="680172"/>
                </a:lnTo>
                <a:lnTo>
                  <a:pt x="7030" y="720364"/>
                </a:lnTo>
                <a:lnTo>
                  <a:pt x="12319" y="792672"/>
                </a:lnTo>
                <a:lnTo>
                  <a:pt x="12732" y="825891"/>
                </a:lnTo>
                <a:lnTo>
                  <a:pt x="18301" y="890872"/>
                </a:lnTo>
                <a:lnTo>
                  <a:pt x="29628" y="953794"/>
                </a:lnTo>
                <a:lnTo>
                  <a:pt x="46036" y="1014511"/>
                </a:lnTo>
                <a:lnTo>
                  <a:pt x="66847" y="1072880"/>
                </a:lnTo>
                <a:lnTo>
                  <a:pt x="91384" y="1128757"/>
                </a:lnTo>
                <a:lnTo>
                  <a:pt x="118969" y="1181999"/>
                </a:lnTo>
                <a:lnTo>
                  <a:pt x="148925" y="1232459"/>
                </a:lnTo>
                <a:lnTo>
                  <a:pt x="180575" y="1279996"/>
                </a:lnTo>
                <a:lnTo>
                  <a:pt x="213240" y="1324465"/>
                </a:lnTo>
                <a:lnTo>
                  <a:pt x="246819" y="1365385"/>
                </a:lnTo>
                <a:lnTo>
                  <a:pt x="284066" y="1401029"/>
                </a:lnTo>
                <a:lnTo>
                  <a:pt x="324856" y="1432020"/>
                </a:lnTo>
                <a:lnTo>
                  <a:pt x="368486" y="1459367"/>
                </a:lnTo>
                <a:lnTo>
                  <a:pt x="414254" y="1484078"/>
                </a:lnTo>
                <a:lnTo>
                  <a:pt x="461459" y="1507161"/>
                </a:lnTo>
                <a:lnTo>
                  <a:pt x="533426" y="1540938"/>
                </a:lnTo>
                <a:lnTo>
                  <a:pt x="557373" y="1552476"/>
                </a:lnTo>
                <a:lnTo>
                  <a:pt x="604678" y="1576723"/>
                </a:lnTo>
                <a:lnTo>
                  <a:pt x="650612" y="1603375"/>
                </a:lnTo>
                <a:lnTo>
                  <a:pt x="694016" y="1633342"/>
                </a:lnTo>
                <a:lnTo>
                  <a:pt x="732431" y="1666244"/>
                </a:lnTo>
                <a:lnTo>
                  <a:pt x="767220" y="1701205"/>
                </a:lnTo>
                <a:lnTo>
                  <a:pt x="816833" y="1755714"/>
                </a:lnTo>
                <a:lnTo>
                  <a:pt x="833651" y="1774027"/>
                </a:lnTo>
                <a:lnTo>
                  <a:pt x="869155" y="1810255"/>
                </a:lnTo>
                <a:lnTo>
                  <a:pt x="908760" y="1845270"/>
                </a:lnTo>
                <a:lnTo>
                  <a:pt x="954399" y="1878254"/>
                </a:lnTo>
                <a:lnTo>
                  <a:pt x="1008002" y="1908391"/>
                </a:lnTo>
                <a:lnTo>
                  <a:pt x="1071502" y="1934862"/>
                </a:lnTo>
                <a:lnTo>
                  <a:pt x="1147295" y="1957808"/>
                </a:lnTo>
                <a:lnTo>
                  <a:pt x="1190957" y="1969681"/>
                </a:lnTo>
                <a:lnTo>
                  <a:pt x="1238138" y="1981897"/>
                </a:lnTo>
                <a:lnTo>
                  <a:pt x="1288426" y="1994267"/>
                </a:lnTo>
                <a:lnTo>
                  <a:pt x="1341405" y="2006602"/>
                </a:lnTo>
                <a:lnTo>
                  <a:pt x="1396663" y="2018712"/>
                </a:lnTo>
                <a:lnTo>
                  <a:pt x="1453786" y="2030408"/>
                </a:lnTo>
                <a:lnTo>
                  <a:pt x="1512359" y="2041500"/>
                </a:lnTo>
                <a:lnTo>
                  <a:pt x="1571970" y="2051799"/>
                </a:lnTo>
                <a:lnTo>
                  <a:pt x="1632204" y="2061117"/>
                </a:lnTo>
                <a:lnTo>
                  <a:pt x="1692647" y="2069262"/>
                </a:lnTo>
                <a:lnTo>
                  <a:pt x="1752886" y="2076047"/>
                </a:lnTo>
                <a:lnTo>
                  <a:pt x="1812507" y="2081281"/>
                </a:lnTo>
                <a:lnTo>
                  <a:pt x="1871097" y="2084776"/>
                </a:lnTo>
                <a:lnTo>
                  <a:pt x="1928241" y="2086342"/>
                </a:lnTo>
                <a:lnTo>
                  <a:pt x="1983525" y="2085789"/>
                </a:lnTo>
                <a:lnTo>
                  <a:pt x="2036537" y="2082929"/>
                </a:lnTo>
                <a:lnTo>
                  <a:pt x="2086862" y="2077572"/>
                </a:lnTo>
                <a:lnTo>
                  <a:pt x="2134086" y="2069528"/>
                </a:lnTo>
                <a:lnTo>
                  <a:pt x="2177796" y="2058608"/>
                </a:lnTo>
                <a:lnTo>
                  <a:pt x="2219185" y="2044878"/>
                </a:lnTo>
                <a:lnTo>
                  <a:pt x="2259723" y="2028613"/>
                </a:lnTo>
                <a:lnTo>
                  <a:pt x="2299354" y="2009943"/>
                </a:lnTo>
                <a:lnTo>
                  <a:pt x="2338022" y="1988998"/>
                </a:lnTo>
                <a:lnTo>
                  <a:pt x="2375670" y="1965906"/>
                </a:lnTo>
                <a:lnTo>
                  <a:pt x="2412241" y="1940797"/>
                </a:lnTo>
                <a:lnTo>
                  <a:pt x="2447680" y="1913800"/>
                </a:lnTo>
                <a:lnTo>
                  <a:pt x="2481929" y="1885043"/>
                </a:lnTo>
                <a:lnTo>
                  <a:pt x="2514933" y="1854657"/>
                </a:lnTo>
                <a:lnTo>
                  <a:pt x="2546635" y="1822769"/>
                </a:lnTo>
                <a:lnTo>
                  <a:pt x="2576979" y="1789510"/>
                </a:lnTo>
                <a:lnTo>
                  <a:pt x="2605909" y="1755009"/>
                </a:lnTo>
                <a:lnTo>
                  <a:pt x="2633367" y="1719395"/>
                </a:lnTo>
                <a:lnTo>
                  <a:pt x="2659298" y="1682796"/>
                </a:lnTo>
                <a:lnTo>
                  <a:pt x="2683645" y="1645342"/>
                </a:lnTo>
                <a:lnTo>
                  <a:pt x="2706351" y="1607163"/>
                </a:lnTo>
                <a:lnTo>
                  <a:pt x="2727361" y="1568387"/>
                </a:lnTo>
                <a:lnTo>
                  <a:pt x="2746619" y="1529143"/>
                </a:lnTo>
                <a:lnTo>
                  <a:pt x="2764067" y="1489561"/>
                </a:lnTo>
                <a:lnTo>
                  <a:pt x="2779649" y="1449770"/>
                </a:lnTo>
                <a:lnTo>
                  <a:pt x="2794062" y="1408296"/>
                </a:lnTo>
                <a:lnTo>
                  <a:pt x="2807925" y="1363855"/>
                </a:lnTo>
                <a:lnTo>
                  <a:pt x="2821061" y="1316805"/>
                </a:lnTo>
                <a:lnTo>
                  <a:pt x="2833294" y="1267504"/>
                </a:lnTo>
                <a:lnTo>
                  <a:pt x="2844450" y="1216309"/>
                </a:lnTo>
                <a:lnTo>
                  <a:pt x="2854353" y="1163577"/>
                </a:lnTo>
                <a:lnTo>
                  <a:pt x="2862826" y="1109666"/>
                </a:lnTo>
                <a:lnTo>
                  <a:pt x="2869695" y="1054934"/>
                </a:lnTo>
                <a:lnTo>
                  <a:pt x="2874783" y="999739"/>
                </a:lnTo>
                <a:lnTo>
                  <a:pt x="2877915" y="944437"/>
                </a:lnTo>
                <a:lnTo>
                  <a:pt x="2878915" y="889387"/>
                </a:lnTo>
                <a:lnTo>
                  <a:pt x="2877608" y="834946"/>
                </a:lnTo>
                <a:lnTo>
                  <a:pt x="2873818" y="781472"/>
                </a:lnTo>
                <a:lnTo>
                  <a:pt x="2867370" y="729321"/>
                </a:lnTo>
                <a:lnTo>
                  <a:pt x="2858087" y="678853"/>
                </a:lnTo>
                <a:lnTo>
                  <a:pt x="2845794" y="630423"/>
                </a:lnTo>
                <a:lnTo>
                  <a:pt x="2830316" y="584391"/>
                </a:lnTo>
                <a:lnTo>
                  <a:pt x="2811477" y="541113"/>
                </a:lnTo>
                <a:lnTo>
                  <a:pt x="2789100" y="500947"/>
                </a:lnTo>
                <a:lnTo>
                  <a:pt x="2763012" y="464250"/>
                </a:lnTo>
                <a:lnTo>
                  <a:pt x="2731961" y="430158"/>
                </a:lnTo>
                <a:lnTo>
                  <a:pt x="2695173" y="397593"/>
                </a:lnTo>
                <a:lnTo>
                  <a:pt x="2653179" y="366542"/>
                </a:lnTo>
                <a:lnTo>
                  <a:pt x="2606513" y="336988"/>
                </a:lnTo>
                <a:lnTo>
                  <a:pt x="2555708" y="308917"/>
                </a:lnTo>
                <a:lnTo>
                  <a:pt x="2501297" y="282314"/>
                </a:lnTo>
                <a:lnTo>
                  <a:pt x="2443812" y="257164"/>
                </a:lnTo>
                <a:lnTo>
                  <a:pt x="2383788" y="233452"/>
                </a:lnTo>
                <a:lnTo>
                  <a:pt x="2321756" y="211162"/>
                </a:lnTo>
                <a:lnTo>
                  <a:pt x="2258250" y="190280"/>
                </a:lnTo>
                <a:lnTo>
                  <a:pt x="2236938" y="183834"/>
                </a:lnTo>
                <a:lnTo>
                  <a:pt x="890270" y="183834"/>
                </a:lnTo>
                <a:lnTo>
                  <a:pt x="851023" y="181227"/>
                </a:lnTo>
                <a:lnTo>
                  <a:pt x="810373" y="175311"/>
                </a:lnTo>
                <a:lnTo>
                  <a:pt x="768566" y="166541"/>
                </a:lnTo>
                <a:lnTo>
                  <a:pt x="725851" y="155376"/>
                </a:lnTo>
                <a:lnTo>
                  <a:pt x="682476" y="142272"/>
                </a:lnTo>
                <a:lnTo>
                  <a:pt x="638687" y="127684"/>
                </a:lnTo>
                <a:lnTo>
                  <a:pt x="594734" y="112071"/>
                </a:lnTo>
                <a:lnTo>
                  <a:pt x="464359" y="63645"/>
                </a:lnTo>
                <a:lnTo>
                  <a:pt x="422140" y="48468"/>
                </a:lnTo>
                <a:lnTo>
                  <a:pt x="381159" y="34604"/>
                </a:lnTo>
                <a:lnTo>
                  <a:pt x="341417" y="22427"/>
                </a:lnTo>
                <a:lnTo>
                  <a:pt x="303244" y="12422"/>
                </a:lnTo>
                <a:lnTo>
                  <a:pt x="232597" y="751"/>
                </a:lnTo>
                <a:lnTo>
                  <a:pt x="200617" y="0"/>
                </a:lnTo>
                <a:close/>
              </a:path>
              <a:path w="2878915" h="2086342">
                <a:moveTo>
                  <a:pt x="1568910" y="47943"/>
                </a:moveTo>
                <a:lnTo>
                  <a:pt x="1525869" y="48468"/>
                </a:lnTo>
                <a:lnTo>
                  <a:pt x="1484126" y="51470"/>
                </a:lnTo>
                <a:lnTo>
                  <a:pt x="1443553" y="56640"/>
                </a:lnTo>
                <a:lnTo>
                  <a:pt x="1404026" y="63668"/>
                </a:lnTo>
                <a:lnTo>
                  <a:pt x="1365420" y="72245"/>
                </a:lnTo>
                <a:lnTo>
                  <a:pt x="1327609" y="82062"/>
                </a:lnTo>
                <a:lnTo>
                  <a:pt x="1290467" y="92808"/>
                </a:lnTo>
                <a:lnTo>
                  <a:pt x="1253871" y="104174"/>
                </a:lnTo>
                <a:lnTo>
                  <a:pt x="1146093" y="138896"/>
                </a:lnTo>
                <a:lnTo>
                  <a:pt x="1110421" y="149647"/>
                </a:lnTo>
                <a:lnTo>
                  <a:pt x="1038703" y="168056"/>
                </a:lnTo>
                <a:lnTo>
                  <a:pt x="965654" y="180277"/>
                </a:lnTo>
                <a:lnTo>
                  <a:pt x="890270" y="183834"/>
                </a:lnTo>
                <a:lnTo>
                  <a:pt x="2236938" y="183834"/>
                </a:lnTo>
                <a:lnTo>
                  <a:pt x="2193803" y="170790"/>
                </a:lnTo>
                <a:lnTo>
                  <a:pt x="2128948" y="152678"/>
                </a:lnTo>
                <a:lnTo>
                  <a:pt x="2064218" y="135928"/>
                </a:lnTo>
                <a:lnTo>
                  <a:pt x="2000146" y="120526"/>
                </a:lnTo>
                <a:lnTo>
                  <a:pt x="1937266" y="106456"/>
                </a:lnTo>
                <a:lnTo>
                  <a:pt x="1876109" y="93703"/>
                </a:lnTo>
                <a:lnTo>
                  <a:pt x="1817209" y="82252"/>
                </a:lnTo>
                <a:lnTo>
                  <a:pt x="1761099" y="72089"/>
                </a:lnTo>
                <a:lnTo>
                  <a:pt x="1708312" y="63198"/>
                </a:lnTo>
                <a:lnTo>
                  <a:pt x="1659382" y="55564"/>
                </a:lnTo>
                <a:lnTo>
                  <a:pt x="1613372" y="50205"/>
                </a:lnTo>
                <a:lnTo>
                  <a:pt x="1568910" y="47943"/>
                </a:lnTo>
                <a:close/>
              </a:path>
            </a:pathLst>
          </a:custGeom>
          <a:solidFill>
            <a:srgbClr val="CCFFFF"/>
          </a:solidFill>
        </p:spPr>
        <p:txBody>
          <a:bodyPr wrap="square" lIns="0" tIns="0" rIns="0" bIns="0" rtlCol="0">
            <a:noAutofit/>
          </a:bodyPr>
          <a:lstStyle/>
          <a:p>
            <a:endParaRPr/>
          </a:p>
        </p:txBody>
      </p:sp>
      <p:sp>
        <p:nvSpPr>
          <p:cNvPr id="8" name="object 8"/>
          <p:cNvSpPr/>
          <p:nvPr/>
        </p:nvSpPr>
        <p:spPr>
          <a:xfrm>
            <a:off x="4424363" y="990600"/>
            <a:ext cx="4567237" cy="4564332"/>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6475839" y="5025920"/>
            <a:ext cx="484515" cy="491446"/>
          </a:xfrm>
          <a:prstGeom prst="rect">
            <a:avLst/>
          </a:prstGeom>
          <a:blipFill>
            <a:blip r:embed="rId4" cstate="print"/>
            <a:stretch>
              <a:fillRect/>
            </a:stretch>
          </a:blipFill>
        </p:spPr>
        <p:txBody>
          <a:bodyPr wrap="square" lIns="0" tIns="0" rIns="0" bIns="0" rtlCol="0">
            <a:noAutofit/>
          </a:bodyPr>
          <a:lstStyle/>
          <a:p>
            <a:endParaRPr/>
          </a:p>
        </p:txBody>
      </p:sp>
      <p:sp>
        <p:nvSpPr>
          <p:cNvPr id="10" name="object 10"/>
          <p:cNvSpPr txBox="1"/>
          <p:nvPr/>
        </p:nvSpPr>
        <p:spPr>
          <a:xfrm>
            <a:off x="5953504" y="3748360"/>
            <a:ext cx="632165" cy="557472"/>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1" name="object 11"/>
          <p:cNvSpPr txBox="1"/>
          <p:nvPr/>
        </p:nvSpPr>
        <p:spPr>
          <a:xfrm>
            <a:off x="6991586" y="2542056"/>
            <a:ext cx="632165" cy="557472"/>
          </a:xfrm>
          <a:prstGeom prst="rect">
            <a:avLst/>
          </a:prstGeom>
        </p:spPr>
        <p:txBody>
          <a:bodyPr vert="horz" wrap="square" lIns="0" tIns="0" rIns="0" bIns="0" rtlCol="0">
            <a:noAutofit/>
          </a:bodyPr>
          <a:lstStyle/>
          <a:p>
            <a:pPr marL="12700" marR="12700" indent="-1270" algn="ctr">
              <a:lnSpc>
                <a:spcPct val="1000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2" name="object 12"/>
          <p:cNvSpPr txBox="1"/>
          <p:nvPr/>
        </p:nvSpPr>
        <p:spPr>
          <a:xfrm>
            <a:off x="7008676" y="1662722"/>
            <a:ext cx="632165" cy="557472"/>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3" name="object 13"/>
          <p:cNvSpPr txBox="1"/>
          <p:nvPr/>
        </p:nvSpPr>
        <p:spPr>
          <a:xfrm>
            <a:off x="7399922" y="3613124"/>
            <a:ext cx="632165" cy="557472"/>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4" name="object 14"/>
          <p:cNvSpPr txBox="1"/>
          <p:nvPr/>
        </p:nvSpPr>
        <p:spPr>
          <a:xfrm>
            <a:off x="7984296" y="2897276"/>
            <a:ext cx="632165" cy="557472"/>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5" name="object 15"/>
          <p:cNvSpPr txBox="1"/>
          <p:nvPr/>
        </p:nvSpPr>
        <p:spPr>
          <a:xfrm>
            <a:off x="8228239" y="1887935"/>
            <a:ext cx="632165" cy="558224"/>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20" dirty="0" smtClean="0">
                <a:latin typeface="Comic Sans MS"/>
                <a:cs typeface="Comic Sans MS"/>
              </a:rPr>
              <a:t>p</a:t>
            </a:r>
            <a:r>
              <a:rPr sz="1000" spc="-10" dirty="0" smtClean="0">
                <a:latin typeface="Comic Sans MS"/>
                <a:cs typeface="Comic Sans MS"/>
              </a:rPr>
              <a:t>h</a:t>
            </a:r>
            <a:r>
              <a:rPr sz="1000" spc="-15" dirty="0" smtClean="0">
                <a:latin typeface="Comic Sans MS"/>
                <a:cs typeface="Comic Sans MS"/>
              </a:rPr>
              <a:t>ys</a:t>
            </a:r>
            <a:r>
              <a:rPr sz="1000" spc="-10" dirty="0" smtClean="0">
                <a:latin typeface="Comic Sans MS"/>
                <a:cs typeface="Comic Sans MS"/>
              </a:rPr>
              <a:t>i</a:t>
            </a:r>
            <a:r>
              <a:rPr sz="1000" spc="-5" dirty="0" smtClean="0">
                <a:latin typeface="Comic Sans MS"/>
                <a:cs typeface="Comic Sans MS"/>
              </a:rPr>
              <a:t>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6" name="object 16"/>
          <p:cNvSpPr txBox="1"/>
          <p:nvPr/>
        </p:nvSpPr>
        <p:spPr>
          <a:xfrm>
            <a:off x="6855474" y="4351211"/>
            <a:ext cx="632165" cy="557472"/>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17" name="object 17"/>
          <p:cNvSpPr txBox="1"/>
          <p:nvPr/>
        </p:nvSpPr>
        <p:spPr>
          <a:xfrm>
            <a:off x="5851573" y="1860015"/>
            <a:ext cx="632165" cy="557472"/>
          </a:xfrm>
          <a:prstGeom prst="rect">
            <a:avLst/>
          </a:prstGeom>
        </p:spPr>
        <p:txBody>
          <a:bodyPr vert="horz" wrap="square" lIns="0" tIns="0" rIns="0" bIns="0" rtlCol="0">
            <a:noAutofit/>
          </a:bodyPr>
          <a:lstStyle/>
          <a:p>
            <a:pPr marL="12700" marR="12700" indent="-1270" algn="ctr">
              <a:lnSpc>
                <a:spcPts val="1400"/>
              </a:lnSpc>
            </a:pP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dirty="0">
              <a:latin typeface="Comic Sans MS"/>
              <a:cs typeface="Comic Sans MS"/>
            </a:endParaRPr>
          </a:p>
        </p:txBody>
      </p:sp>
      <p:sp>
        <p:nvSpPr>
          <p:cNvPr id="18" name="object 18"/>
          <p:cNvSpPr txBox="1"/>
          <p:nvPr/>
        </p:nvSpPr>
        <p:spPr>
          <a:xfrm>
            <a:off x="4453399" y="1059870"/>
            <a:ext cx="775082" cy="918102"/>
          </a:xfrm>
          <a:prstGeom prst="rect">
            <a:avLst/>
          </a:prstGeom>
        </p:spPr>
        <p:txBody>
          <a:bodyPr vert="horz" wrap="square" lIns="0" tIns="0" rIns="0" bIns="0" rtlCol="0">
            <a:noAutofit/>
          </a:bodyPr>
          <a:lstStyle/>
          <a:p>
            <a:pPr marL="12700" marR="12700" indent="0" algn="ctr">
              <a:lnSpc>
                <a:spcPts val="1400"/>
              </a:lnSpc>
            </a:pPr>
            <a:r>
              <a:rPr sz="1000" spc="-15" dirty="0" smtClean="0">
                <a:latin typeface="Comic Sans MS"/>
                <a:cs typeface="Comic Sans MS"/>
              </a:rPr>
              <a:t>app</a:t>
            </a:r>
            <a:r>
              <a:rPr sz="1000" spc="-5" dirty="0" smtClean="0">
                <a:latin typeface="Comic Sans MS"/>
                <a:cs typeface="Comic Sans MS"/>
              </a:rPr>
              <a:t>lic</a:t>
            </a:r>
            <a:r>
              <a:rPr sz="1000" spc="-10" dirty="0" smtClean="0">
                <a:latin typeface="Comic Sans MS"/>
                <a:cs typeface="Comic Sans MS"/>
              </a:rPr>
              <a:t>a</a:t>
            </a:r>
            <a:r>
              <a:rPr sz="1000" spc="-5" dirty="0" smtClean="0">
                <a:latin typeface="Comic Sans MS"/>
                <a:cs typeface="Comic Sans MS"/>
              </a:rPr>
              <a:t>t</a:t>
            </a:r>
            <a:r>
              <a:rPr sz="1000" spc="-10" dirty="0" smtClean="0">
                <a:latin typeface="Comic Sans MS"/>
                <a:cs typeface="Comic Sans MS"/>
              </a:rPr>
              <a:t>ion</a:t>
            </a:r>
            <a:r>
              <a:rPr sz="1000" spc="-5" dirty="0" smtClean="0">
                <a:latin typeface="Comic Sans MS"/>
                <a:cs typeface="Comic Sans MS"/>
              </a:rPr>
              <a:t> t</a:t>
            </a:r>
            <a:r>
              <a:rPr sz="1000" spc="5" dirty="0" smtClean="0">
                <a:latin typeface="Comic Sans MS"/>
                <a:cs typeface="Comic Sans MS"/>
              </a:rPr>
              <a:t>r</a:t>
            </a:r>
            <a:r>
              <a:rPr sz="1000" spc="-15" dirty="0" smtClean="0">
                <a:latin typeface="Comic Sans MS"/>
                <a:cs typeface="Comic Sans MS"/>
              </a:rPr>
              <a:t>a</a:t>
            </a:r>
            <a:r>
              <a:rPr sz="1000" spc="-20" dirty="0" smtClean="0">
                <a:latin typeface="Comic Sans MS"/>
                <a:cs typeface="Comic Sans MS"/>
              </a:rPr>
              <a:t>n</a:t>
            </a:r>
            <a:r>
              <a:rPr sz="1000" spc="-10" dirty="0" smtClean="0">
                <a:latin typeface="Comic Sans MS"/>
                <a:cs typeface="Comic Sans MS"/>
              </a:rPr>
              <a:t>s</a:t>
            </a:r>
            <a:r>
              <a:rPr sz="1000" spc="-15" dirty="0" smtClean="0">
                <a:latin typeface="Comic Sans MS"/>
                <a:cs typeface="Comic Sans MS"/>
              </a:rPr>
              <a:t>p</a:t>
            </a:r>
            <a:r>
              <a:rPr sz="1000" spc="-10" dirty="0" smtClean="0">
                <a:latin typeface="Comic Sans MS"/>
                <a:cs typeface="Comic Sans MS"/>
              </a:rPr>
              <a:t>o</a:t>
            </a:r>
            <a:r>
              <a:rPr sz="1000" spc="5" dirty="0" smtClean="0">
                <a:latin typeface="Comic Sans MS"/>
                <a:cs typeface="Comic Sans MS"/>
              </a:rPr>
              <a:t>r</a:t>
            </a:r>
            <a:r>
              <a:rPr sz="1000" spc="-5" dirty="0" smtClean="0">
                <a:latin typeface="Comic Sans MS"/>
                <a:cs typeface="Comic Sans MS"/>
              </a:rPr>
              <a:t>t </a:t>
            </a: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dirty="0">
              <a:latin typeface="Comic Sans MS"/>
              <a:cs typeface="Comic Sans MS"/>
            </a:endParaRPr>
          </a:p>
        </p:txBody>
      </p:sp>
      <p:sp>
        <p:nvSpPr>
          <p:cNvPr id="19" name="object 19"/>
          <p:cNvSpPr txBox="1"/>
          <p:nvPr/>
        </p:nvSpPr>
        <p:spPr>
          <a:xfrm>
            <a:off x="7970231" y="4508656"/>
            <a:ext cx="775082" cy="918853"/>
          </a:xfrm>
          <a:prstGeom prst="rect">
            <a:avLst/>
          </a:prstGeom>
        </p:spPr>
        <p:txBody>
          <a:bodyPr vert="horz" wrap="square" lIns="0" tIns="0" rIns="0" bIns="0" rtlCol="0">
            <a:noAutofit/>
          </a:bodyPr>
          <a:lstStyle/>
          <a:p>
            <a:pPr marL="12700" marR="12700" algn="ctr">
              <a:lnSpc>
                <a:spcPts val="1400"/>
              </a:lnSpc>
            </a:pPr>
            <a:r>
              <a:rPr sz="1000" spc="-15" dirty="0" smtClean="0">
                <a:latin typeface="Comic Sans MS"/>
                <a:cs typeface="Comic Sans MS"/>
              </a:rPr>
              <a:t>app</a:t>
            </a:r>
            <a:r>
              <a:rPr sz="1000" spc="-5" dirty="0" smtClean="0">
                <a:latin typeface="Comic Sans MS"/>
                <a:cs typeface="Comic Sans MS"/>
              </a:rPr>
              <a:t>lic</a:t>
            </a:r>
            <a:r>
              <a:rPr sz="1000" spc="-10" dirty="0" smtClean="0">
                <a:latin typeface="Comic Sans MS"/>
                <a:cs typeface="Comic Sans MS"/>
              </a:rPr>
              <a:t>a</a:t>
            </a:r>
            <a:r>
              <a:rPr sz="1000" spc="-5" dirty="0" smtClean="0">
                <a:latin typeface="Comic Sans MS"/>
                <a:cs typeface="Comic Sans MS"/>
              </a:rPr>
              <a:t>t</a:t>
            </a:r>
            <a:r>
              <a:rPr sz="1000" spc="-10" dirty="0" smtClean="0">
                <a:latin typeface="Comic Sans MS"/>
                <a:cs typeface="Comic Sans MS"/>
              </a:rPr>
              <a:t>ion</a:t>
            </a:r>
            <a:r>
              <a:rPr sz="1000" spc="-5" dirty="0" smtClean="0">
                <a:latin typeface="Comic Sans MS"/>
                <a:cs typeface="Comic Sans MS"/>
              </a:rPr>
              <a:t> t</a:t>
            </a:r>
            <a:r>
              <a:rPr sz="1000" spc="0" dirty="0" smtClean="0">
                <a:latin typeface="Comic Sans MS"/>
                <a:cs typeface="Comic Sans MS"/>
              </a:rPr>
              <a:t>r</a:t>
            </a:r>
            <a:r>
              <a:rPr sz="1000" spc="-15" dirty="0" smtClean="0">
                <a:latin typeface="Comic Sans MS"/>
                <a:cs typeface="Comic Sans MS"/>
              </a:rPr>
              <a:t>a</a:t>
            </a:r>
            <a:r>
              <a:rPr sz="1000" spc="-20" dirty="0" smtClean="0">
                <a:latin typeface="Comic Sans MS"/>
                <a:cs typeface="Comic Sans MS"/>
              </a:rPr>
              <a:t>n</a:t>
            </a:r>
            <a:r>
              <a:rPr sz="1000" spc="-15" dirty="0" smtClean="0">
                <a:latin typeface="Comic Sans MS"/>
                <a:cs typeface="Comic Sans MS"/>
              </a:rPr>
              <a:t>s</a:t>
            </a:r>
            <a:r>
              <a:rPr sz="1000" spc="-20" dirty="0" smtClean="0">
                <a:latin typeface="Comic Sans MS"/>
                <a:cs typeface="Comic Sans MS"/>
              </a:rPr>
              <a:t>p</a:t>
            </a:r>
            <a:r>
              <a:rPr sz="1000" spc="-10" dirty="0" smtClean="0">
                <a:latin typeface="Comic Sans MS"/>
                <a:cs typeface="Comic Sans MS"/>
              </a:rPr>
              <a:t>o</a:t>
            </a:r>
            <a:r>
              <a:rPr sz="1000" spc="5" dirty="0" smtClean="0">
                <a:latin typeface="Comic Sans MS"/>
                <a:cs typeface="Comic Sans MS"/>
              </a:rPr>
              <a:t>r</a:t>
            </a:r>
            <a:r>
              <a:rPr sz="1000" spc="-5" dirty="0" smtClean="0">
                <a:latin typeface="Comic Sans MS"/>
                <a:cs typeface="Comic Sans MS"/>
              </a:rPr>
              <a:t>t </a:t>
            </a:r>
            <a:r>
              <a:rPr sz="1000" spc="-20" dirty="0" smtClean="0">
                <a:solidFill>
                  <a:srgbClr val="FFFFFF"/>
                </a:solidFill>
                <a:latin typeface="Comic Sans MS"/>
                <a:cs typeface="Comic Sans MS"/>
              </a:rPr>
              <a:t>ne</a:t>
            </a:r>
            <a:r>
              <a:rPr sz="1000" spc="-5" dirty="0" smtClean="0">
                <a:solidFill>
                  <a:srgbClr val="FFFFFF"/>
                </a:solidFill>
                <a:latin typeface="Comic Sans MS"/>
                <a:cs typeface="Comic Sans MS"/>
              </a:rPr>
              <a:t>t</a:t>
            </a:r>
            <a:r>
              <a:rPr sz="1000" spc="-25" dirty="0" smtClean="0">
                <a:solidFill>
                  <a:srgbClr val="FFFFFF"/>
                </a:solidFill>
                <a:latin typeface="Comic Sans MS"/>
                <a:cs typeface="Comic Sans MS"/>
              </a:rPr>
              <a:t>w</a:t>
            </a:r>
            <a:r>
              <a:rPr sz="1000" spc="-10" dirty="0" smtClean="0">
                <a:solidFill>
                  <a:srgbClr val="FFFFFF"/>
                </a:solidFill>
                <a:latin typeface="Comic Sans MS"/>
                <a:cs typeface="Comic Sans MS"/>
              </a:rPr>
              <a:t>o</a:t>
            </a:r>
            <a:r>
              <a:rPr sz="1000" spc="5" dirty="0" smtClean="0">
                <a:solidFill>
                  <a:srgbClr val="FFFFFF"/>
                </a:solidFill>
                <a:latin typeface="Comic Sans MS"/>
                <a:cs typeface="Comic Sans MS"/>
              </a:rPr>
              <a:t>r</a:t>
            </a:r>
            <a:r>
              <a:rPr sz="1000" spc="-10" dirty="0" smtClean="0">
                <a:solidFill>
                  <a:srgbClr val="FFFFFF"/>
                </a:solidFill>
                <a:latin typeface="Comic Sans MS"/>
                <a:cs typeface="Comic Sans MS"/>
              </a:rPr>
              <a:t>k</a:t>
            </a:r>
            <a:r>
              <a:rPr sz="1000" spc="-5" dirty="0" smtClean="0">
                <a:solidFill>
                  <a:srgbClr val="FFFFFF"/>
                </a:solidFill>
                <a:latin typeface="Comic Sans MS"/>
                <a:cs typeface="Comic Sans MS"/>
              </a:rPr>
              <a:t> </a:t>
            </a:r>
            <a:r>
              <a:rPr sz="1000" spc="-10" dirty="0" smtClean="0">
                <a:latin typeface="Comic Sans MS"/>
                <a:cs typeface="Comic Sans MS"/>
              </a:rPr>
              <a:t>d</a:t>
            </a:r>
            <a:r>
              <a:rPr sz="1000" spc="-15" dirty="0" smtClean="0">
                <a:latin typeface="Comic Sans MS"/>
                <a:cs typeface="Comic Sans MS"/>
              </a:rPr>
              <a:t>a</a:t>
            </a:r>
            <a:r>
              <a:rPr sz="1000" spc="-5" dirty="0" smtClean="0">
                <a:latin typeface="Comic Sans MS"/>
                <a:cs typeface="Comic Sans MS"/>
              </a:rPr>
              <a:t>ta li</a:t>
            </a:r>
            <a:r>
              <a:rPr sz="1000" spc="-20" dirty="0" smtClean="0">
                <a:latin typeface="Comic Sans MS"/>
                <a:cs typeface="Comic Sans MS"/>
              </a:rPr>
              <a:t>n</a:t>
            </a:r>
            <a:r>
              <a:rPr sz="1000" spc="-10" dirty="0" smtClean="0">
                <a:latin typeface="Comic Sans MS"/>
                <a:cs typeface="Comic Sans MS"/>
              </a:rPr>
              <a:t>k</a:t>
            </a:r>
            <a:r>
              <a:rPr sz="1000" spc="-5" dirty="0" smtClean="0">
                <a:latin typeface="Comic Sans MS"/>
                <a:cs typeface="Comic Sans MS"/>
              </a:rPr>
              <a:t> </a:t>
            </a:r>
            <a:r>
              <a:rPr sz="1000" spc="-15" dirty="0" smtClean="0">
                <a:latin typeface="Comic Sans MS"/>
                <a:cs typeface="Comic Sans MS"/>
              </a:rPr>
              <a:t>p</a:t>
            </a:r>
            <a:r>
              <a:rPr sz="1000" spc="-10" dirty="0" smtClean="0">
                <a:latin typeface="Comic Sans MS"/>
                <a:cs typeface="Comic Sans MS"/>
              </a:rPr>
              <a:t>hy</a:t>
            </a:r>
            <a:r>
              <a:rPr sz="1000" spc="-15" dirty="0" smtClean="0">
                <a:latin typeface="Comic Sans MS"/>
                <a:cs typeface="Comic Sans MS"/>
              </a:rPr>
              <a:t>s</a:t>
            </a:r>
            <a:r>
              <a:rPr sz="1000" spc="-5" dirty="0" smtClean="0">
                <a:latin typeface="Comic Sans MS"/>
                <a:cs typeface="Comic Sans MS"/>
              </a:rPr>
              <a:t>ic</a:t>
            </a:r>
            <a:r>
              <a:rPr sz="1000" spc="-10" dirty="0" smtClean="0">
                <a:latin typeface="Comic Sans MS"/>
                <a:cs typeface="Comic Sans MS"/>
              </a:rPr>
              <a:t>a</a:t>
            </a:r>
            <a:r>
              <a:rPr sz="1000" spc="-5" dirty="0" smtClean="0">
                <a:latin typeface="Comic Sans MS"/>
                <a:cs typeface="Comic Sans MS"/>
              </a:rPr>
              <a:t>l</a:t>
            </a:r>
            <a:endParaRPr sz="1000">
              <a:latin typeface="Comic Sans MS"/>
              <a:cs typeface="Comic Sans MS"/>
            </a:endParaRPr>
          </a:p>
        </p:txBody>
      </p:sp>
      <p:sp>
        <p:nvSpPr>
          <p:cNvPr id="20" name="文本框 19"/>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745530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45" name="Rectangle 65"/>
          <p:cNvSpPr>
            <a:spLocks noChangeArrowheads="1"/>
          </p:cNvSpPr>
          <p:nvPr/>
        </p:nvSpPr>
        <p:spPr bwMode="auto">
          <a:xfrm>
            <a:off x="0" y="3429000"/>
            <a:ext cx="9144000" cy="3429000"/>
          </a:xfrm>
          <a:prstGeom prst="rect">
            <a:avLst/>
          </a:prstGeom>
          <a:solidFill>
            <a:srgbClr val="E7E713"/>
          </a:solidFill>
          <a:ln w="12700" cap="sq">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37282" name="Rectangle 2"/>
          <p:cNvSpPr>
            <a:spLocks noChangeArrowheads="1"/>
          </p:cNvSpPr>
          <p:nvPr/>
        </p:nvSpPr>
        <p:spPr bwMode="auto">
          <a:xfrm>
            <a:off x="0" y="0"/>
            <a:ext cx="9144000" cy="3429000"/>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44387" name="Group 3"/>
          <p:cNvGrpSpPr>
            <a:grpSpLocks/>
          </p:cNvGrpSpPr>
          <p:nvPr/>
        </p:nvGrpSpPr>
        <p:grpSpPr bwMode="auto">
          <a:xfrm>
            <a:off x="3703638" y="4794250"/>
            <a:ext cx="1590675" cy="409575"/>
            <a:chOff x="249" y="663"/>
            <a:chExt cx="1002" cy="258"/>
          </a:xfrm>
        </p:grpSpPr>
        <p:sp>
          <p:nvSpPr>
            <p:cNvPr id="737284" name="AutoShape 4"/>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37285" name="Text Box 5"/>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defRPr/>
              </a:pPr>
              <a:r>
                <a:rPr kumimoji="1" lang="en-US" altLang="zh-CN" sz="2000" b="0">
                  <a:solidFill>
                    <a:srgbClr val="333399"/>
                  </a:solidFill>
                  <a:ea typeface="黑体" charset="0"/>
                  <a:cs typeface="黑体" charset="0"/>
                </a:rPr>
                <a:t>ARP </a:t>
              </a:r>
              <a:r>
                <a:rPr kumimoji="1" lang="zh-CN" altLang="en-US" sz="2000" b="0">
                  <a:solidFill>
                    <a:srgbClr val="333399"/>
                  </a:solidFill>
                  <a:ea typeface="黑体" charset="0"/>
                  <a:cs typeface="黑体" charset="0"/>
                </a:rPr>
                <a:t>响应</a:t>
              </a:r>
            </a:p>
          </p:txBody>
        </p:sp>
      </p:grpSp>
      <p:sp>
        <p:nvSpPr>
          <p:cNvPr id="737286" name="Line 6"/>
          <p:cNvSpPr>
            <a:spLocks noChangeShapeType="1"/>
          </p:cNvSpPr>
          <p:nvPr/>
        </p:nvSpPr>
        <p:spPr bwMode="auto">
          <a:xfrm rot="5400000">
            <a:off x="1776412" y="2311401"/>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287" name="Line 7"/>
          <p:cNvSpPr>
            <a:spLocks noChangeShapeType="1"/>
          </p:cNvSpPr>
          <p:nvPr/>
        </p:nvSpPr>
        <p:spPr bwMode="auto">
          <a:xfrm rot="5400000">
            <a:off x="3791744" y="2302669"/>
            <a:ext cx="588962"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288" name="Line 8"/>
          <p:cNvSpPr>
            <a:spLocks noChangeShapeType="1"/>
          </p:cNvSpPr>
          <p:nvPr/>
        </p:nvSpPr>
        <p:spPr bwMode="auto">
          <a:xfrm rot="5400000">
            <a:off x="5524500" y="2311401"/>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289" name="Line 9"/>
          <p:cNvSpPr>
            <a:spLocks noChangeShapeType="1"/>
          </p:cNvSpPr>
          <p:nvPr/>
        </p:nvSpPr>
        <p:spPr bwMode="auto">
          <a:xfrm rot="5400000">
            <a:off x="7567612" y="2311401"/>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290" name="Line 10"/>
          <p:cNvSpPr>
            <a:spLocks noChangeShapeType="1"/>
          </p:cNvSpPr>
          <p:nvPr/>
        </p:nvSpPr>
        <p:spPr bwMode="auto">
          <a:xfrm rot="5400000">
            <a:off x="468312" y="2311401"/>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pic>
        <p:nvPicPr>
          <p:cNvPr id="737291"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459038"/>
            <a:ext cx="503238"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37292"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925" y="2459038"/>
            <a:ext cx="501650"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37293"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4188" y="2459038"/>
            <a:ext cx="503237"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37294"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588" y="2459038"/>
            <a:ext cx="503237"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37295" name="Line 15"/>
          <p:cNvSpPr>
            <a:spLocks noChangeShapeType="1"/>
          </p:cNvSpPr>
          <p:nvPr/>
        </p:nvSpPr>
        <p:spPr bwMode="auto">
          <a:xfrm>
            <a:off x="0" y="2017713"/>
            <a:ext cx="8583613" cy="20637"/>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296" name="Text Box 16"/>
          <p:cNvSpPr txBox="1">
            <a:spLocks noChangeArrowheads="1"/>
          </p:cNvSpPr>
          <p:nvPr/>
        </p:nvSpPr>
        <p:spPr bwMode="auto">
          <a:xfrm>
            <a:off x="2268538" y="2528888"/>
            <a:ext cx="355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A</a:t>
            </a:r>
          </a:p>
        </p:txBody>
      </p:sp>
      <p:sp>
        <p:nvSpPr>
          <p:cNvPr id="737297" name="Text Box 17"/>
          <p:cNvSpPr txBox="1">
            <a:spLocks noChangeArrowheads="1"/>
          </p:cNvSpPr>
          <p:nvPr/>
        </p:nvSpPr>
        <p:spPr bwMode="auto">
          <a:xfrm>
            <a:off x="4257675" y="2405063"/>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Y</a:t>
            </a:r>
          </a:p>
        </p:txBody>
      </p:sp>
      <p:sp>
        <p:nvSpPr>
          <p:cNvPr id="737298" name="Text Box 18"/>
          <p:cNvSpPr txBox="1">
            <a:spLocks noChangeArrowheads="1"/>
          </p:cNvSpPr>
          <p:nvPr/>
        </p:nvSpPr>
        <p:spPr bwMode="auto">
          <a:xfrm>
            <a:off x="941388" y="2405063"/>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X</a:t>
            </a:r>
          </a:p>
        </p:txBody>
      </p:sp>
      <p:sp>
        <p:nvSpPr>
          <p:cNvPr id="737299" name="Text Box 19"/>
          <p:cNvSpPr txBox="1">
            <a:spLocks noChangeArrowheads="1"/>
          </p:cNvSpPr>
          <p:nvPr/>
        </p:nvSpPr>
        <p:spPr bwMode="auto">
          <a:xfrm>
            <a:off x="5997575" y="2528888"/>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B</a:t>
            </a:r>
          </a:p>
        </p:txBody>
      </p:sp>
      <p:sp>
        <p:nvSpPr>
          <p:cNvPr id="737300" name="Text Box 20"/>
          <p:cNvSpPr txBox="1">
            <a:spLocks noChangeArrowheads="1"/>
          </p:cNvSpPr>
          <p:nvPr/>
        </p:nvSpPr>
        <p:spPr bwMode="auto">
          <a:xfrm>
            <a:off x="8047038" y="2405063"/>
            <a:ext cx="3413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Z</a:t>
            </a:r>
          </a:p>
        </p:txBody>
      </p:sp>
      <p:sp>
        <p:nvSpPr>
          <p:cNvPr id="737301" name="Text Box 21"/>
          <p:cNvSpPr txBox="1">
            <a:spLocks noChangeArrowheads="1"/>
          </p:cNvSpPr>
          <p:nvPr/>
        </p:nvSpPr>
        <p:spPr bwMode="auto">
          <a:xfrm>
            <a:off x="822325" y="3789363"/>
            <a:ext cx="2460625" cy="758825"/>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pPr algn="ctr">
              <a:lnSpc>
                <a:spcPct val="90000"/>
              </a:lnSpc>
            </a:pPr>
            <a:r>
              <a:rPr kumimoji="1" lang="zh-CN" altLang="en-US" b="0">
                <a:solidFill>
                  <a:srgbClr val="333399"/>
                </a:solidFill>
                <a:ea typeface="黑体" charset="-122"/>
              </a:rPr>
              <a:t>主机</a:t>
            </a:r>
            <a:r>
              <a:rPr kumimoji="1" lang="en-US" altLang="zh-CN" b="0">
                <a:solidFill>
                  <a:srgbClr val="333399"/>
                </a:solidFill>
                <a:ea typeface="黑体" charset="-122"/>
              </a:rPr>
              <a:t> B </a:t>
            </a:r>
            <a:r>
              <a:rPr kumimoji="1" lang="zh-CN" altLang="en-US" b="0">
                <a:solidFill>
                  <a:srgbClr val="333399"/>
                </a:solidFill>
                <a:ea typeface="黑体" charset="-122"/>
              </a:rPr>
              <a:t>向</a:t>
            </a:r>
            <a:r>
              <a:rPr kumimoji="1" lang="en-US" altLang="zh-CN" b="0">
                <a:solidFill>
                  <a:srgbClr val="333399"/>
                </a:solidFill>
                <a:ea typeface="黑体" charset="-122"/>
              </a:rPr>
              <a:t> A </a:t>
            </a:r>
            <a:r>
              <a:rPr kumimoji="1" lang="zh-CN" altLang="en-US" b="0">
                <a:solidFill>
                  <a:srgbClr val="333399"/>
                </a:solidFill>
                <a:ea typeface="黑体" charset="-122"/>
              </a:rPr>
              <a:t>发送</a:t>
            </a:r>
            <a:endParaRPr kumimoji="1" lang="en-US" altLang="zh-CN" b="0">
              <a:solidFill>
                <a:srgbClr val="333399"/>
              </a:solidFill>
              <a:ea typeface="黑体" charset="-122"/>
            </a:endParaRPr>
          </a:p>
          <a:p>
            <a:pPr algn="ctr">
              <a:lnSpc>
                <a:spcPct val="90000"/>
              </a:lnSpc>
            </a:pPr>
            <a:r>
              <a:rPr kumimoji="1" lang="en-US" altLang="zh-CN" b="0">
                <a:solidFill>
                  <a:srgbClr val="333399"/>
                </a:solidFill>
                <a:ea typeface="黑体" charset="-122"/>
              </a:rPr>
              <a:t>ARP </a:t>
            </a:r>
            <a:r>
              <a:rPr kumimoji="1" lang="zh-CN" altLang="en-US" b="0">
                <a:solidFill>
                  <a:srgbClr val="333399"/>
                </a:solidFill>
                <a:ea typeface="黑体" charset="-122"/>
              </a:rPr>
              <a:t>响应分组</a:t>
            </a:r>
            <a:r>
              <a:rPr kumimoji="1" lang="en-US" altLang="zh-CN" b="0">
                <a:solidFill>
                  <a:srgbClr val="333399"/>
                </a:solidFill>
                <a:ea typeface="黑体" charset="-122"/>
              </a:rPr>
              <a:t> </a:t>
            </a:r>
          </a:p>
        </p:txBody>
      </p:sp>
      <p:sp>
        <p:nvSpPr>
          <p:cNvPr id="737302" name="Text Box 22"/>
          <p:cNvSpPr txBox="1">
            <a:spLocks noChangeArrowheads="1"/>
          </p:cNvSpPr>
          <p:nvPr/>
        </p:nvSpPr>
        <p:spPr bwMode="auto">
          <a:xfrm>
            <a:off x="227013" y="219075"/>
            <a:ext cx="2393950" cy="758825"/>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122"/>
              </a:defRPr>
            </a:lvl1pPr>
            <a:lvl2pPr marL="742950" indent="-285750">
              <a:defRPr sz="2400" b="1">
                <a:solidFill>
                  <a:schemeClr val="tx1"/>
                </a:solidFill>
                <a:latin typeface="Arial" charset="0"/>
                <a:ea typeface="宋体" charset="-122"/>
              </a:defRPr>
            </a:lvl2pPr>
            <a:lvl3pPr marL="1143000" indent="-228600">
              <a:defRPr sz="2400" b="1">
                <a:solidFill>
                  <a:schemeClr val="tx1"/>
                </a:solidFill>
                <a:latin typeface="Arial" charset="0"/>
                <a:ea typeface="宋体" charset="-122"/>
              </a:defRPr>
            </a:lvl3pPr>
            <a:lvl4pPr marL="1600200" indent="-228600">
              <a:defRPr sz="2400" b="1">
                <a:solidFill>
                  <a:schemeClr val="tx1"/>
                </a:solidFill>
                <a:latin typeface="Arial" charset="0"/>
                <a:ea typeface="宋体" charset="-122"/>
              </a:defRPr>
            </a:lvl4pPr>
            <a:lvl5pPr marL="2057400" indent="-228600">
              <a:defRPr sz="2400" b="1">
                <a:solidFill>
                  <a:schemeClr val="tx1"/>
                </a:solidFill>
                <a:latin typeface="Arial" charset="0"/>
                <a:ea typeface="宋体" charset="-122"/>
              </a:defRPr>
            </a:lvl5pPr>
            <a:lvl6pPr marL="2514600" indent="-228600" fontAlgn="base">
              <a:spcBef>
                <a:spcPct val="0"/>
              </a:spcBef>
              <a:spcAft>
                <a:spcPct val="0"/>
              </a:spcAft>
              <a:defRPr sz="2400" b="1">
                <a:solidFill>
                  <a:schemeClr val="tx1"/>
                </a:solidFill>
                <a:latin typeface="Arial" charset="0"/>
                <a:ea typeface="宋体" charset="-122"/>
              </a:defRPr>
            </a:lvl6pPr>
            <a:lvl7pPr marL="2971800" indent="-228600" fontAlgn="base">
              <a:spcBef>
                <a:spcPct val="0"/>
              </a:spcBef>
              <a:spcAft>
                <a:spcPct val="0"/>
              </a:spcAft>
              <a:defRPr sz="2400" b="1">
                <a:solidFill>
                  <a:schemeClr val="tx1"/>
                </a:solidFill>
                <a:latin typeface="Arial" charset="0"/>
                <a:ea typeface="宋体" charset="-122"/>
              </a:defRPr>
            </a:lvl7pPr>
            <a:lvl8pPr marL="3429000" indent="-228600" fontAlgn="base">
              <a:spcBef>
                <a:spcPct val="0"/>
              </a:spcBef>
              <a:spcAft>
                <a:spcPct val="0"/>
              </a:spcAft>
              <a:defRPr sz="2400" b="1">
                <a:solidFill>
                  <a:schemeClr val="tx1"/>
                </a:solidFill>
                <a:latin typeface="Arial" charset="0"/>
                <a:ea typeface="宋体" charset="-122"/>
              </a:defRPr>
            </a:lvl8pPr>
            <a:lvl9pPr marL="3886200" indent="-228600" fontAlgn="base">
              <a:spcBef>
                <a:spcPct val="0"/>
              </a:spcBef>
              <a:spcAft>
                <a:spcPct val="0"/>
              </a:spcAft>
              <a:defRPr sz="2400" b="1">
                <a:solidFill>
                  <a:schemeClr val="tx1"/>
                </a:solidFill>
                <a:latin typeface="Arial" charset="0"/>
                <a:ea typeface="宋体" charset="-122"/>
              </a:defRPr>
            </a:lvl9pPr>
          </a:lstStyle>
          <a:p>
            <a:pPr algn="ctr">
              <a:lnSpc>
                <a:spcPct val="90000"/>
              </a:lnSpc>
            </a:pPr>
            <a:r>
              <a:rPr kumimoji="1" lang="zh-CN" altLang="en-US" b="0">
                <a:solidFill>
                  <a:srgbClr val="333399"/>
                </a:solidFill>
                <a:ea typeface="黑体" charset="-122"/>
              </a:rPr>
              <a:t>主机</a:t>
            </a:r>
            <a:r>
              <a:rPr kumimoji="1" lang="en-US" altLang="zh-CN" b="0">
                <a:solidFill>
                  <a:srgbClr val="333399"/>
                </a:solidFill>
                <a:ea typeface="黑体" charset="-122"/>
              </a:rPr>
              <a:t> A </a:t>
            </a:r>
            <a:r>
              <a:rPr kumimoji="1" lang="zh-CN" altLang="en-US" b="0">
                <a:solidFill>
                  <a:srgbClr val="333399"/>
                </a:solidFill>
                <a:ea typeface="黑体" charset="-122"/>
              </a:rPr>
              <a:t>广播发送</a:t>
            </a:r>
            <a:endParaRPr kumimoji="1" lang="en-US" altLang="zh-CN" b="0">
              <a:solidFill>
                <a:srgbClr val="333399"/>
              </a:solidFill>
              <a:ea typeface="黑体" charset="-122"/>
            </a:endParaRPr>
          </a:p>
          <a:p>
            <a:pPr algn="ctr">
              <a:lnSpc>
                <a:spcPct val="90000"/>
              </a:lnSpc>
            </a:pPr>
            <a:r>
              <a:rPr kumimoji="1" lang="en-US" altLang="zh-CN" b="0">
                <a:solidFill>
                  <a:srgbClr val="333399"/>
                </a:solidFill>
                <a:ea typeface="黑体" charset="-122"/>
              </a:rPr>
              <a:t>ARP </a:t>
            </a:r>
            <a:r>
              <a:rPr kumimoji="1" lang="zh-CN" altLang="en-US" b="0">
                <a:solidFill>
                  <a:srgbClr val="333399"/>
                </a:solidFill>
                <a:ea typeface="黑体" charset="-122"/>
              </a:rPr>
              <a:t>请求分组</a:t>
            </a:r>
            <a:r>
              <a:rPr kumimoji="1" lang="en-US" altLang="zh-CN" b="0">
                <a:solidFill>
                  <a:srgbClr val="333399"/>
                </a:solidFill>
                <a:ea typeface="黑体" charset="-122"/>
              </a:rPr>
              <a:t> </a:t>
            </a:r>
          </a:p>
        </p:txBody>
      </p:sp>
      <p:sp>
        <p:nvSpPr>
          <p:cNvPr id="737303" name="Text Box 23"/>
          <p:cNvSpPr txBox="1">
            <a:spLocks noChangeArrowheads="1"/>
          </p:cNvSpPr>
          <p:nvPr/>
        </p:nvSpPr>
        <p:spPr bwMode="auto">
          <a:xfrm>
            <a:off x="2540000" y="1473200"/>
            <a:ext cx="1298575" cy="409575"/>
          </a:xfrm>
          <a:prstGeom prst="rect">
            <a:avLst/>
          </a:prstGeom>
          <a:solidFill>
            <a:srgbClr val="FFCCFF"/>
          </a:solidFill>
          <a:ln w="12700">
            <a:solidFill>
              <a:schemeClr val="tx1"/>
            </a:solidFill>
            <a:miter lim="800000"/>
            <a:headEnd/>
            <a:tailEnd/>
          </a:ln>
          <a:effectLst>
            <a:outerShdw blurRad="63500" dist="38099" dir="2700000" algn="ctr" rotWithShape="0">
              <a:schemeClr val="bg2">
                <a:alpha val="74998"/>
              </a:schemeClr>
            </a:outerShdw>
          </a:effectLst>
        </p:spPr>
        <p:txBody>
          <a:bodyPr wrap="none">
            <a:spAutoFit/>
          </a:bodyPr>
          <a:lstStyle/>
          <a:p>
            <a:pPr>
              <a:defRPr/>
            </a:pPr>
            <a:r>
              <a:rPr kumimoji="1" lang="en-US" altLang="zh-CN" sz="2000" b="0">
                <a:solidFill>
                  <a:srgbClr val="333399"/>
                </a:solidFill>
                <a:ea typeface="黑体" charset="0"/>
                <a:cs typeface="黑体" charset="0"/>
              </a:rPr>
              <a:t>ARP </a:t>
            </a:r>
            <a:r>
              <a:rPr kumimoji="1" lang="zh-CN" altLang="en-US" sz="2000" b="0">
                <a:solidFill>
                  <a:srgbClr val="333399"/>
                </a:solidFill>
                <a:ea typeface="黑体" charset="0"/>
                <a:cs typeface="黑体" charset="0"/>
              </a:rPr>
              <a:t>请求</a:t>
            </a:r>
          </a:p>
        </p:txBody>
      </p:sp>
      <p:sp>
        <p:nvSpPr>
          <p:cNvPr id="737304" name="AutoShape 24"/>
          <p:cNvSpPr>
            <a:spLocks noChangeArrowheads="1"/>
          </p:cNvSpPr>
          <p:nvPr/>
        </p:nvSpPr>
        <p:spPr bwMode="auto">
          <a:xfrm>
            <a:off x="3849688" y="1570038"/>
            <a:ext cx="217487" cy="204787"/>
          </a:xfrm>
          <a:prstGeom prst="rightArrow">
            <a:avLst>
              <a:gd name="adj1" fmla="val 50000"/>
              <a:gd name="adj2" fmla="val 26550"/>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37305" name="Text Box 25"/>
          <p:cNvSpPr txBox="1">
            <a:spLocks noChangeArrowheads="1"/>
          </p:cNvSpPr>
          <p:nvPr/>
        </p:nvSpPr>
        <p:spPr bwMode="auto">
          <a:xfrm>
            <a:off x="4464050" y="1473200"/>
            <a:ext cx="1298575" cy="409575"/>
          </a:xfrm>
          <a:prstGeom prst="rect">
            <a:avLst/>
          </a:prstGeom>
          <a:solidFill>
            <a:srgbClr val="FFCCFF"/>
          </a:solidFill>
          <a:ln w="12700">
            <a:solidFill>
              <a:schemeClr val="tx1"/>
            </a:solidFill>
            <a:miter lim="800000"/>
            <a:headEnd/>
            <a:tailEnd/>
          </a:ln>
          <a:effectLst>
            <a:outerShdw blurRad="63500" dist="38099" dir="2700000" algn="ctr" rotWithShape="0">
              <a:schemeClr val="bg2">
                <a:alpha val="74998"/>
              </a:schemeClr>
            </a:outerShdw>
          </a:effectLst>
        </p:spPr>
        <p:txBody>
          <a:bodyPr wrap="none">
            <a:spAutoFit/>
          </a:bodyPr>
          <a:lstStyle/>
          <a:p>
            <a:pPr>
              <a:defRPr/>
            </a:pPr>
            <a:r>
              <a:rPr kumimoji="1" lang="en-US" altLang="zh-CN" sz="2000" b="0">
                <a:solidFill>
                  <a:srgbClr val="333399"/>
                </a:solidFill>
                <a:ea typeface="黑体" charset="0"/>
                <a:cs typeface="黑体" charset="0"/>
              </a:rPr>
              <a:t>ARP </a:t>
            </a:r>
            <a:r>
              <a:rPr kumimoji="1" lang="zh-CN" altLang="en-US" sz="2000" b="0">
                <a:solidFill>
                  <a:srgbClr val="333399"/>
                </a:solidFill>
                <a:ea typeface="黑体" charset="0"/>
                <a:cs typeface="黑体" charset="0"/>
              </a:rPr>
              <a:t>请求</a:t>
            </a:r>
          </a:p>
        </p:txBody>
      </p:sp>
      <p:sp>
        <p:nvSpPr>
          <p:cNvPr id="737306" name="AutoShape 26"/>
          <p:cNvSpPr>
            <a:spLocks noChangeArrowheads="1"/>
          </p:cNvSpPr>
          <p:nvPr/>
        </p:nvSpPr>
        <p:spPr bwMode="auto">
          <a:xfrm>
            <a:off x="5743575" y="1595438"/>
            <a:ext cx="217488" cy="220662"/>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37307" name="Text Box 27"/>
          <p:cNvSpPr txBox="1">
            <a:spLocks noChangeArrowheads="1"/>
          </p:cNvSpPr>
          <p:nvPr/>
        </p:nvSpPr>
        <p:spPr bwMode="auto">
          <a:xfrm>
            <a:off x="6350000" y="1473200"/>
            <a:ext cx="1298575" cy="409575"/>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ARP </a:t>
            </a:r>
            <a:r>
              <a:rPr kumimoji="1" lang="zh-CN" altLang="en-US" sz="2000" b="0">
                <a:solidFill>
                  <a:srgbClr val="333399"/>
                </a:solidFill>
                <a:ea typeface="黑体" charset="0"/>
                <a:cs typeface="黑体" charset="0"/>
              </a:rPr>
              <a:t>请求</a:t>
            </a:r>
          </a:p>
        </p:txBody>
      </p:sp>
      <p:sp>
        <p:nvSpPr>
          <p:cNvPr id="737308" name="AutoShape 28"/>
          <p:cNvSpPr>
            <a:spLocks noChangeArrowheads="1"/>
          </p:cNvSpPr>
          <p:nvPr/>
        </p:nvSpPr>
        <p:spPr bwMode="auto">
          <a:xfrm>
            <a:off x="7650163" y="1558925"/>
            <a:ext cx="217487" cy="220663"/>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grpSp>
        <p:nvGrpSpPr>
          <p:cNvPr id="144411" name="Group 29"/>
          <p:cNvGrpSpPr>
            <a:grpSpLocks/>
          </p:cNvGrpSpPr>
          <p:nvPr/>
        </p:nvGrpSpPr>
        <p:grpSpPr bwMode="auto">
          <a:xfrm>
            <a:off x="395288" y="1485900"/>
            <a:ext cx="1590675" cy="409575"/>
            <a:chOff x="249" y="663"/>
            <a:chExt cx="1002" cy="258"/>
          </a:xfrm>
        </p:grpSpPr>
        <p:sp>
          <p:nvSpPr>
            <p:cNvPr id="737310" name="AutoShape 30"/>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ea typeface="宋体" charset="0"/>
              </a:endParaRPr>
            </a:p>
          </p:txBody>
        </p:sp>
        <p:sp>
          <p:nvSpPr>
            <p:cNvPr id="737311" name="Text Box 31"/>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en-US" altLang="zh-CN" sz="2000" b="0">
                  <a:solidFill>
                    <a:srgbClr val="333399"/>
                  </a:solidFill>
                  <a:ea typeface="黑体" charset="0"/>
                  <a:cs typeface="黑体" charset="0"/>
                </a:rPr>
                <a:t>ARP </a:t>
              </a:r>
              <a:r>
                <a:rPr kumimoji="1" lang="zh-CN" altLang="en-US" sz="2000" b="0">
                  <a:solidFill>
                    <a:srgbClr val="333399"/>
                  </a:solidFill>
                  <a:ea typeface="黑体" charset="0"/>
                  <a:cs typeface="黑体" charset="0"/>
                </a:rPr>
                <a:t>请求</a:t>
              </a:r>
            </a:p>
          </p:txBody>
        </p:sp>
      </p:grpSp>
      <p:sp>
        <p:nvSpPr>
          <p:cNvPr id="737312" name="Text Box 32"/>
          <p:cNvSpPr txBox="1">
            <a:spLocks noChangeArrowheads="1"/>
          </p:cNvSpPr>
          <p:nvPr/>
        </p:nvSpPr>
        <p:spPr bwMode="auto">
          <a:xfrm>
            <a:off x="2106613" y="2241550"/>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209.0.0.5</a:t>
            </a:r>
          </a:p>
        </p:txBody>
      </p:sp>
      <p:sp>
        <p:nvSpPr>
          <p:cNvPr id="737313" name="Text Box 33"/>
          <p:cNvSpPr txBox="1">
            <a:spLocks noChangeArrowheads="1"/>
          </p:cNvSpPr>
          <p:nvPr/>
        </p:nvSpPr>
        <p:spPr bwMode="auto">
          <a:xfrm>
            <a:off x="5778500" y="2135188"/>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209.0.0.6</a:t>
            </a:r>
          </a:p>
        </p:txBody>
      </p:sp>
      <p:sp>
        <p:nvSpPr>
          <p:cNvPr id="737314" name="Text Box 34"/>
          <p:cNvSpPr txBox="1">
            <a:spLocks noChangeArrowheads="1"/>
          </p:cNvSpPr>
          <p:nvPr/>
        </p:nvSpPr>
        <p:spPr bwMode="auto">
          <a:xfrm>
            <a:off x="971550" y="2960688"/>
            <a:ext cx="24145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00-00-C0-15-AD-18</a:t>
            </a:r>
          </a:p>
        </p:txBody>
      </p:sp>
      <p:sp>
        <p:nvSpPr>
          <p:cNvPr id="737315" name="Text Box 35"/>
          <p:cNvSpPr txBox="1">
            <a:spLocks noChangeArrowheads="1"/>
          </p:cNvSpPr>
          <p:nvPr/>
        </p:nvSpPr>
        <p:spPr bwMode="auto">
          <a:xfrm>
            <a:off x="4716463" y="6237288"/>
            <a:ext cx="24145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08-00-2B-00-EE-0A</a:t>
            </a:r>
          </a:p>
        </p:txBody>
      </p:sp>
      <p:sp>
        <p:nvSpPr>
          <p:cNvPr id="737316" name="AutoShape 36"/>
          <p:cNvSpPr>
            <a:spLocks noChangeArrowheads="1"/>
          </p:cNvSpPr>
          <p:nvPr/>
        </p:nvSpPr>
        <p:spPr bwMode="auto">
          <a:xfrm>
            <a:off x="3049588" y="592138"/>
            <a:ext cx="5921375" cy="661987"/>
          </a:xfrm>
          <a:prstGeom prst="wedgeRoundRectCallout">
            <a:avLst>
              <a:gd name="adj1" fmla="val -51181"/>
              <a:gd name="adj2" fmla="val 85972"/>
              <a:gd name="adj3" fmla="val 16667"/>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endParaRPr kumimoji="1" lang="zh-CN" altLang="en-US" sz="2000" b="0">
              <a:solidFill>
                <a:srgbClr val="333399"/>
              </a:solidFill>
              <a:ea typeface="黑体" charset="0"/>
              <a:cs typeface="黑体" charset="0"/>
            </a:endParaRPr>
          </a:p>
        </p:txBody>
      </p:sp>
      <p:sp>
        <p:nvSpPr>
          <p:cNvPr id="737317" name="Text Box 37"/>
          <p:cNvSpPr txBox="1">
            <a:spLocks noChangeArrowheads="1"/>
          </p:cNvSpPr>
          <p:nvPr/>
        </p:nvSpPr>
        <p:spPr bwMode="auto">
          <a:xfrm>
            <a:off x="3121025" y="558800"/>
            <a:ext cx="5643563"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我是</a:t>
            </a:r>
            <a:r>
              <a:rPr kumimoji="1" lang="en-US" altLang="zh-CN" sz="2000" b="0">
                <a:solidFill>
                  <a:srgbClr val="333399"/>
                </a:solidFill>
                <a:ea typeface="黑体" charset="0"/>
                <a:cs typeface="黑体" charset="0"/>
              </a:rPr>
              <a:t> 209.0.0.5</a:t>
            </a:r>
            <a:r>
              <a:rPr kumimoji="1" lang="zh-CN" altLang="en-US" sz="2000" b="0">
                <a:solidFill>
                  <a:srgbClr val="333399"/>
                </a:solidFill>
                <a:ea typeface="黑体" charset="0"/>
                <a:cs typeface="黑体" charset="0"/>
              </a:rPr>
              <a:t>，硬件地址是</a:t>
            </a:r>
            <a:r>
              <a:rPr kumimoji="1" lang="en-US" altLang="zh-CN" sz="2000" b="0">
                <a:solidFill>
                  <a:srgbClr val="333399"/>
                </a:solidFill>
                <a:ea typeface="黑体" charset="0"/>
                <a:cs typeface="黑体" charset="0"/>
              </a:rPr>
              <a:t> 00-00-C0-15-AD-18</a:t>
            </a:r>
          </a:p>
          <a:p>
            <a:pPr>
              <a:defRPr/>
            </a:pPr>
            <a:r>
              <a:rPr kumimoji="1" lang="zh-CN" altLang="en-US" sz="2000" b="0">
                <a:solidFill>
                  <a:srgbClr val="333399"/>
                </a:solidFill>
                <a:ea typeface="黑体" charset="0"/>
                <a:cs typeface="黑体" charset="0"/>
              </a:rPr>
              <a:t>我想知道主机</a:t>
            </a:r>
            <a:r>
              <a:rPr kumimoji="1" lang="en-US" altLang="zh-CN" sz="2000" b="0">
                <a:solidFill>
                  <a:srgbClr val="333399"/>
                </a:solidFill>
                <a:ea typeface="黑体" charset="0"/>
                <a:cs typeface="黑体" charset="0"/>
              </a:rPr>
              <a:t> 209.0.0.6 </a:t>
            </a:r>
            <a:r>
              <a:rPr kumimoji="1" lang="zh-CN" altLang="en-US" sz="2000" b="0">
                <a:solidFill>
                  <a:srgbClr val="333399"/>
                </a:solidFill>
                <a:ea typeface="黑体" charset="0"/>
                <a:cs typeface="黑体" charset="0"/>
              </a:rPr>
              <a:t>的硬件地址</a:t>
            </a:r>
          </a:p>
        </p:txBody>
      </p:sp>
      <p:sp>
        <p:nvSpPr>
          <p:cNvPr id="737318" name="AutoShape 38"/>
          <p:cNvSpPr>
            <a:spLocks noChangeArrowheads="1"/>
          </p:cNvSpPr>
          <p:nvPr/>
        </p:nvSpPr>
        <p:spPr bwMode="auto">
          <a:xfrm>
            <a:off x="4859338" y="3933825"/>
            <a:ext cx="3892550" cy="727075"/>
          </a:xfrm>
          <a:prstGeom prst="wedgeRoundRectCallout">
            <a:avLst>
              <a:gd name="adj1" fmla="val -44574"/>
              <a:gd name="adj2" fmla="val 81657"/>
              <a:gd name="adj3" fmla="val 16667"/>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defRPr/>
            </a:pPr>
            <a:endParaRPr kumimoji="1" lang="zh-CN" altLang="en-US" sz="2000">
              <a:solidFill>
                <a:srgbClr val="333399"/>
              </a:solidFill>
              <a:ea typeface="黑体" charset="0"/>
              <a:cs typeface="黑体" charset="0"/>
            </a:endParaRPr>
          </a:p>
        </p:txBody>
      </p:sp>
      <p:sp>
        <p:nvSpPr>
          <p:cNvPr id="737319" name="Text Box 39"/>
          <p:cNvSpPr txBox="1">
            <a:spLocks noChangeArrowheads="1"/>
          </p:cNvSpPr>
          <p:nvPr/>
        </p:nvSpPr>
        <p:spPr bwMode="auto">
          <a:xfrm>
            <a:off x="4922838" y="3933825"/>
            <a:ext cx="3897312"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b="0">
                <a:solidFill>
                  <a:srgbClr val="333399"/>
                </a:solidFill>
                <a:ea typeface="黑体" charset="0"/>
                <a:cs typeface="黑体" charset="0"/>
              </a:rPr>
              <a:t>我是</a:t>
            </a:r>
            <a:r>
              <a:rPr kumimoji="1" lang="en-US" altLang="zh-CN" sz="2000" b="0">
                <a:solidFill>
                  <a:srgbClr val="333399"/>
                </a:solidFill>
                <a:ea typeface="黑体" charset="0"/>
                <a:cs typeface="黑体" charset="0"/>
              </a:rPr>
              <a:t> 209.0.0.6</a:t>
            </a:r>
          </a:p>
          <a:p>
            <a:pPr>
              <a:defRPr/>
            </a:pPr>
            <a:r>
              <a:rPr kumimoji="1" lang="zh-CN" altLang="en-US" sz="2000" b="0">
                <a:solidFill>
                  <a:srgbClr val="333399"/>
                </a:solidFill>
                <a:ea typeface="黑体" charset="0"/>
                <a:cs typeface="黑体" charset="0"/>
              </a:rPr>
              <a:t>硬件地址是</a:t>
            </a:r>
            <a:r>
              <a:rPr kumimoji="1" lang="en-US" altLang="zh-CN" sz="2000" b="0">
                <a:solidFill>
                  <a:srgbClr val="333399"/>
                </a:solidFill>
                <a:ea typeface="黑体" charset="0"/>
                <a:cs typeface="黑体" charset="0"/>
              </a:rPr>
              <a:t> 08-00-2B-00-EE-0A</a:t>
            </a:r>
          </a:p>
        </p:txBody>
      </p:sp>
      <p:pic>
        <p:nvPicPr>
          <p:cNvPr id="737320" name="Picture 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863" y="2459038"/>
            <a:ext cx="503237"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37321" name="Line 41"/>
          <p:cNvSpPr>
            <a:spLocks noChangeShapeType="1"/>
          </p:cNvSpPr>
          <p:nvPr/>
        </p:nvSpPr>
        <p:spPr bwMode="auto">
          <a:xfrm rot="5400000">
            <a:off x="1797050" y="5621338"/>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22" name="Line 42"/>
          <p:cNvSpPr>
            <a:spLocks noChangeShapeType="1"/>
          </p:cNvSpPr>
          <p:nvPr/>
        </p:nvSpPr>
        <p:spPr bwMode="auto">
          <a:xfrm rot="5400000">
            <a:off x="3812381" y="5612607"/>
            <a:ext cx="588963"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23" name="Line 43"/>
          <p:cNvSpPr>
            <a:spLocks noChangeShapeType="1"/>
          </p:cNvSpPr>
          <p:nvPr/>
        </p:nvSpPr>
        <p:spPr bwMode="auto">
          <a:xfrm rot="5400000">
            <a:off x="5545137" y="5621338"/>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24" name="Line 44"/>
          <p:cNvSpPr>
            <a:spLocks noChangeShapeType="1"/>
          </p:cNvSpPr>
          <p:nvPr/>
        </p:nvSpPr>
        <p:spPr bwMode="auto">
          <a:xfrm rot="5400000">
            <a:off x="7588250" y="5621338"/>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25" name="Line 45"/>
          <p:cNvSpPr>
            <a:spLocks noChangeShapeType="1"/>
          </p:cNvSpPr>
          <p:nvPr/>
        </p:nvSpPr>
        <p:spPr bwMode="auto">
          <a:xfrm rot="5400000">
            <a:off x="488950" y="5621338"/>
            <a:ext cx="587375"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pic>
        <p:nvPicPr>
          <p:cNvPr id="737326"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5768975"/>
            <a:ext cx="503237"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37327" name="Picture 4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563" y="5768975"/>
            <a:ext cx="501650"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37328" name="Picture 4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825" y="5768975"/>
            <a:ext cx="503238"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37329" name="Picture 4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225" y="5768975"/>
            <a:ext cx="503238"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37330" name="Line 50"/>
          <p:cNvSpPr>
            <a:spLocks noChangeShapeType="1"/>
          </p:cNvSpPr>
          <p:nvPr/>
        </p:nvSpPr>
        <p:spPr bwMode="auto">
          <a:xfrm>
            <a:off x="20638" y="5327650"/>
            <a:ext cx="8583612" cy="20638"/>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31" name="Text Box 51"/>
          <p:cNvSpPr txBox="1">
            <a:spLocks noChangeArrowheads="1"/>
          </p:cNvSpPr>
          <p:nvPr/>
        </p:nvSpPr>
        <p:spPr bwMode="auto">
          <a:xfrm>
            <a:off x="2289175" y="5838825"/>
            <a:ext cx="355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A</a:t>
            </a:r>
          </a:p>
        </p:txBody>
      </p:sp>
      <p:sp>
        <p:nvSpPr>
          <p:cNvPr id="737332" name="Text Box 52"/>
          <p:cNvSpPr txBox="1">
            <a:spLocks noChangeArrowheads="1"/>
          </p:cNvSpPr>
          <p:nvPr/>
        </p:nvSpPr>
        <p:spPr bwMode="auto">
          <a:xfrm>
            <a:off x="4278313" y="5715000"/>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Y</a:t>
            </a:r>
          </a:p>
        </p:txBody>
      </p:sp>
      <p:sp>
        <p:nvSpPr>
          <p:cNvPr id="737333" name="Text Box 53"/>
          <p:cNvSpPr txBox="1">
            <a:spLocks noChangeArrowheads="1"/>
          </p:cNvSpPr>
          <p:nvPr/>
        </p:nvSpPr>
        <p:spPr bwMode="auto">
          <a:xfrm>
            <a:off x="962025" y="5715000"/>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X</a:t>
            </a:r>
          </a:p>
        </p:txBody>
      </p:sp>
      <p:sp>
        <p:nvSpPr>
          <p:cNvPr id="737334" name="Text Box 54"/>
          <p:cNvSpPr txBox="1">
            <a:spLocks noChangeArrowheads="1"/>
          </p:cNvSpPr>
          <p:nvPr/>
        </p:nvSpPr>
        <p:spPr bwMode="auto">
          <a:xfrm>
            <a:off x="6018213" y="5838825"/>
            <a:ext cx="3540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B</a:t>
            </a:r>
          </a:p>
        </p:txBody>
      </p:sp>
      <p:sp>
        <p:nvSpPr>
          <p:cNvPr id="737335" name="Text Box 55"/>
          <p:cNvSpPr txBox="1">
            <a:spLocks noChangeArrowheads="1"/>
          </p:cNvSpPr>
          <p:nvPr/>
        </p:nvSpPr>
        <p:spPr bwMode="auto">
          <a:xfrm>
            <a:off x="8067675" y="5715000"/>
            <a:ext cx="3413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Z</a:t>
            </a:r>
          </a:p>
        </p:txBody>
      </p:sp>
      <p:sp>
        <p:nvSpPr>
          <p:cNvPr id="737336" name="Text Box 56"/>
          <p:cNvSpPr txBox="1">
            <a:spLocks noChangeArrowheads="1"/>
          </p:cNvSpPr>
          <p:nvPr/>
        </p:nvSpPr>
        <p:spPr bwMode="auto">
          <a:xfrm>
            <a:off x="2127250" y="5551488"/>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209.0.0.5</a:t>
            </a:r>
          </a:p>
        </p:txBody>
      </p:sp>
      <p:sp>
        <p:nvSpPr>
          <p:cNvPr id="737337" name="Text Box 57"/>
          <p:cNvSpPr txBox="1">
            <a:spLocks noChangeArrowheads="1"/>
          </p:cNvSpPr>
          <p:nvPr/>
        </p:nvSpPr>
        <p:spPr bwMode="auto">
          <a:xfrm>
            <a:off x="5799138" y="5445125"/>
            <a:ext cx="12414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209.0.0.6</a:t>
            </a:r>
          </a:p>
        </p:txBody>
      </p:sp>
      <p:sp>
        <p:nvSpPr>
          <p:cNvPr id="737338" name="Text Box 58"/>
          <p:cNvSpPr txBox="1">
            <a:spLocks noChangeArrowheads="1"/>
          </p:cNvSpPr>
          <p:nvPr/>
        </p:nvSpPr>
        <p:spPr bwMode="auto">
          <a:xfrm>
            <a:off x="1182688" y="6270625"/>
            <a:ext cx="24145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00-00-C0-15-AD-18</a:t>
            </a:r>
          </a:p>
        </p:txBody>
      </p:sp>
      <p:pic>
        <p:nvPicPr>
          <p:cNvPr id="737339" name="Picture 5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5768975"/>
            <a:ext cx="503238" cy="514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37340" name="Freeform 60"/>
          <p:cNvSpPr>
            <a:spLocks/>
          </p:cNvSpPr>
          <p:nvPr/>
        </p:nvSpPr>
        <p:spPr bwMode="auto">
          <a:xfrm>
            <a:off x="2052638" y="2095500"/>
            <a:ext cx="1943100"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41" name="Freeform 61"/>
          <p:cNvSpPr>
            <a:spLocks/>
          </p:cNvSpPr>
          <p:nvPr/>
        </p:nvSpPr>
        <p:spPr bwMode="auto">
          <a:xfrm>
            <a:off x="2051050" y="2095500"/>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42" name="Freeform 62"/>
          <p:cNvSpPr>
            <a:spLocks/>
          </p:cNvSpPr>
          <p:nvPr/>
        </p:nvSpPr>
        <p:spPr bwMode="auto">
          <a:xfrm>
            <a:off x="2051050" y="2095500"/>
            <a:ext cx="5834063"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43" name="Freeform 63"/>
          <p:cNvSpPr>
            <a:spLocks/>
          </p:cNvSpPr>
          <p:nvPr/>
        </p:nvSpPr>
        <p:spPr bwMode="auto">
          <a:xfrm flipH="1">
            <a:off x="684213" y="2095500"/>
            <a:ext cx="1366837"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
        <p:nvSpPr>
          <p:cNvPr id="737344" name="Freeform 64"/>
          <p:cNvSpPr>
            <a:spLocks/>
          </p:cNvSpPr>
          <p:nvPr/>
        </p:nvSpPr>
        <p:spPr bwMode="auto">
          <a:xfrm flipH="1">
            <a:off x="2051050" y="5407025"/>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ea typeface="宋体" charset="0"/>
            </a:endParaRPr>
          </a:p>
        </p:txBody>
      </p:sp>
    </p:spTree>
    <p:extLst>
      <p:ext uri="{BB962C8B-B14F-4D97-AF65-F5344CB8AC3E}">
        <p14:creationId xmlns:p14="http://schemas.microsoft.com/office/powerpoint/2010/main" val="343266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737302"/>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22" presetClass="entr" presetSubtype="8" fill="hold" nodeType="afterEffect">
                                  <p:stCondLst>
                                    <p:cond delay="0"/>
                                  </p:stCondLst>
                                  <p:childTnLst>
                                    <p:set>
                                      <p:cBhvr>
                                        <p:cTn id="9" dur="1" fill="hold">
                                          <p:stCondLst>
                                            <p:cond delay="0"/>
                                          </p:stCondLst>
                                        </p:cTn>
                                        <p:tgtEl>
                                          <p:spTgt spid="737340"/>
                                        </p:tgtEl>
                                        <p:attrNameLst>
                                          <p:attrName>style.visibility</p:attrName>
                                        </p:attrNameLst>
                                      </p:cBhvr>
                                      <p:to>
                                        <p:strVal val="visible"/>
                                      </p:to>
                                    </p:set>
                                    <p:animEffect transition="in" filter="wipe(left)">
                                      <p:cBhvr>
                                        <p:cTn id="10" dur="1000"/>
                                        <p:tgtEl>
                                          <p:spTgt spid="737340"/>
                                        </p:tgtEl>
                                      </p:cBhvr>
                                    </p:animEffect>
                                  </p:childTnLst>
                                </p:cTn>
                              </p:par>
                              <p:par>
                                <p:cTn id="11" presetID="22" presetClass="entr" presetSubtype="8" fill="hold" nodeType="withEffect">
                                  <p:stCondLst>
                                    <p:cond delay="0"/>
                                  </p:stCondLst>
                                  <p:childTnLst>
                                    <p:set>
                                      <p:cBhvr>
                                        <p:cTn id="12" dur="1" fill="hold">
                                          <p:stCondLst>
                                            <p:cond delay="0"/>
                                          </p:stCondLst>
                                        </p:cTn>
                                        <p:tgtEl>
                                          <p:spTgt spid="737342"/>
                                        </p:tgtEl>
                                        <p:attrNameLst>
                                          <p:attrName>style.visibility</p:attrName>
                                        </p:attrNameLst>
                                      </p:cBhvr>
                                      <p:to>
                                        <p:strVal val="visible"/>
                                      </p:to>
                                    </p:set>
                                    <p:animEffect transition="in" filter="wipe(left)">
                                      <p:cBhvr>
                                        <p:cTn id="13" dur="1000"/>
                                        <p:tgtEl>
                                          <p:spTgt spid="737342"/>
                                        </p:tgtEl>
                                      </p:cBhvr>
                                    </p:animEffect>
                                  </p:childTnLst>
                                </p:cTn>
                              </p:par>
                              <p:par>
                                <p:cTn id="14" presetID="22" presetClass="entr" presetSubtype="2" fill="hold" nodeType="withEffect">
                                  <p:stCondLst>
                                    <p:cond delay="0"/>
                                  </p:stCondLst>
                                  <p:childTnLst>
                                    <p:set>
                                      <p:cBhvr>
                                        <p:cTn id="15" dur="1" fill="hold">
                                          <p:stCondLst>
                                            <p:cond delay="0"/>
                                          </p:stCondLst>
                                        </p:cTn>
                                        <p:tgtEl>
                                          <p:spTgt spid="737343"/>
                                        </p:tgtEl>
                                        <p:attrNameLst>
                                          <p:attrName>style.visibility</p:attrName>
                                        </p:attrNameLst>
                                      </p:cBhvr>
                                      <p:to>
                                        <p:strVal val="visible"/>
                                      </p:to>
                                    </p:set>
                                    <p:animEffect transition="in" filter="wipe(right)">
                                      <p:cBhvr>
                                        <p:cTn id="16" dur="1000"/>
                                        <p:tgtEl>
                                          <p:spTgt spid="737343"/>
                                        </p:tgtEl>
                                      </p:cBhvr>
                                    </p:animEffect>
                                  </p:childTnLst>
                                </p:cTn>
                              </p:par>
                              <p:par>
                                <p:cTn id="17" presetID="22" presetClass="entr" presetSubtype="8" fill="hold" nodeType="withEffect">
                                  <p:stCondLst>
                                    <p:cond delay="0"/>
                                  </p:stCondLst>
                                  <p:childTnLst>
                                    <p:set>
                                      <p:cBhvr>
                                        <p:cTn id="18" dur="1" fill="hold">
                                          <p:stCondLst>
                                            <p:cond delay="0"/>
                                          </p:stCondLst>
                                        </p:cTn>
                                        <p:tgtEl>
                                          <p:spTgt spid="737341"/>
                                        </p:tgtEl>
                                        <p:attrNameLst>
                                          <p:attrName>style.visibility</p:attrName>
                                        </p:attrNameLst>
                                      </p:cBhvr>
                                      <p:to>
                                        <p:strVal val="visible"/>
                                      </p:to>
                                    </p:set>
                                    <p:animEffect transition="in" filter="wipe(left)">
                                      <p:cBhvr>
                                        <p:cTn id="19" dur="1000"/>
                                        <p:tgtEl>
                                          <p:spTgt spid="737341"/>
                                        </p:tgtEl>
                                      </p:cBhvr>
                                    </p:animEffect>
                                  </p:childTnLst>
                                </p:cTn>
                              </p:par>
                            </p:childTnLst>
                          </p:cTn>
                        </p:par>
                        <p:par>
                          <p:cTn id="20" fill="hold" nodeType="afterGroup">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737301"/>
                                        </p:tgtEl>
                                        <p:attrNameLst>
                                          <p:attrName>style.visibility</p:attrName>
                                        </p:attrNameLst>
                                      </p:cBhvr>
                                      <p:tavLst>
                                        <p:tav tm="0">
                                          <p:val>
                                            <p:strVal val="hidden"/>
                                          </p:val>
                                        </p:tav>
                                        <p:tav tm="50000">
                                          <p:val>
                                            <p:strVal val="visible"/>
                                          </p:val>
                                        </p:tav>
                                      </p:tavLst>
                                    </p:anim>
                                  </p:childTnLst>
                                </p:cTn>
                              </p:par>
                            </p:childTnLst>
                          </p:cTn>
                        </p:par>
                        <p:par>
                          <p:cTn id="23" fill="hold" nodeType="afterGroup">
                            <p:stCondLst>
                              <p:cond delay="7500"/>
                            </p:stCondLst>
                            <p:childTnLst>
                              <p:par>
                                <p:cTn id="24" presetID="22" presetClass="entr" presetSubtype="2" fill="hold" nodeType="afterEffect">
                                  <p:stCondLst>
                                    <p:cond delay="0"/>
                                  </p:stCondLst>
                                  <p:childTnLst>
                                    <p:set>
                                      <p:cBhvr>
                                        <p:cTn id="25" dur="1" fill="hold">
                                          <p:stCondLst>
                                            <p:cond delay="0"/>
                                          </p:stCondLst>
                                        </p:cTn>
                                        <p:tgtEl>
                                          <p:spTgt spid="737344"/>
                                        </p:tgtEl>
                                        <p:attrNameLst>
                                          <p:attrName>style.visibility</p:attrName>
                                        </p:attrNameLst>
                                      </p:cBhvr>
                                      <p:to>
                                        <p:strVal val="visible"/>
                                      </p:to>
                                    </p:set>
                                    <p:animEffect transition="in" filter="wipe(right)">
                                      <p:cBhvr>
                                        <p:cTn id="26" dur="1000"/>
                                        <p:tgtEl>
                                          <p:spTgt spid="737344"/>
                                        </p:tgtEl>
                                      </p:cBhvr>
                                    </p:animEffect>
                                  </p:childTnLst>
                                </p:cTn>
                              </p:par>
                            </p:childTnLst>
                          </p:cTn>
                        </p:par>
                        <p:par>
                          <p:cTn id="27" fill="hold" nodeType="afterGroup">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7373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1" grpId="0" animBg="1"/>
      <p:bldP spid="737302" grpId="0" animBg="1"/>
      <p:bldP spid="7373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工作原理，</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主要内容：维持一个</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表的建立过程，</a:t>
            </a:r>
            <a:r>
              <a:rPr lang="zh-CN" altLang="en-US" sz="2400" dirty="0" smtClean="0">
                <a:solidFill>
                  <a:srgbClr val="FF0000"/>
                </a:solidFill>
                <a:latin typeface="STXingkai" charset="-122"/>
                <a:ea typeface="STXingkai" charset="-122"/>
                <a:cs typeface="STXingkai" charset="-122"/>
              </a:rPr>
              <a:t>数据包的转发过程</a:t>
            </a:r>
            <a:r>
              <a:rPr lang="en-US" altLang="zh-CN" sz="2400" dirty="0" smtClean="0">
                <a:solidFill>
                  <a:srgbClr val="FF0000"/>
                </a:solidFill>
                <a:latin typeface="STXingkai" charset="-122"/>
                <a:ea typeface="STXingkai" charset="-122"/>
                <a:cs typeface="STXingkai" charset="-122"/>
              </a:rPr>
              <a:t>——</a:t>
            </a:r>
            <a:r>
              <a:rPr lang="zh-CN" altLang="en-US" sz="2400" dirty="0" smtClean="0">
                <a:solidFill>
                  <a:srgbClr val="FF0000"/>
                </a:solidFill>
                <a:latin typeface="STXingkai" charset="-122"/>
                <a:ea typeface="STXingkai" charset="-122"/>
                <a:cs typeface="STXingkai" charset="-122"/>
              </a:rPr>
              <a:t>目的节点和源节点不在同一个</a:t>
            </a:r>
            <a:r>
              <a:rPr lang="en-US" altLang="zh-CN" sz="2400" dirty="0" smtClean="0">
                <a:solidFill>
                  <a:srgbClr val="FF0000"/>
                </a:solidFill>
                <a:latin typeface="STXingkai" charset="-122"/>
                <a:ea typeface="STXingkai" charset="-122"/>
                <a:cs typeface="STXingkai" charset="-122"/>
              </a:rPr>
              <a:t>LAN</a:t>
            </a:r>
            <a:r>
              <a:rPr lang="zh-CN" altLang="en-US" sz="2400" dirty="0" smtClean="0">
                <a:solidFill>
                  <a:srgbClr val="FF0000"/>
                </a:solidFill>
                <a:latin typeface="STXingkai" charset="-122"/>
                <a:ea typeface="STXingkai" charset="-122"/>
                <a:cs typeface="STXingkai" charset="-122"/>
              </a:rPr>
              <a:t>中（其中包含目的节点和源节点在一个</a:t>
            </a:r>
            <a:r>
              <a:rPr lang="en-US" altLang="zh-CN" sz="2400" dirty="0" smtClean="0">
                <a:solidFill>
                  <a:srgbClr val="FF0000"/>
                </a:solidFill>
                <a:latin typeface="STXingkai" charset="-122"/>
                <a:ea typeface="STXingkai" charset="-122"/>
                <a:cs typeface="STXingkai" charset="-122"/>
              </a:rPr>
              <a:t>LAN</a:t>
            </a:r>
            <a:r>
              <a:rPr lang="zh-CN" altLang="en-US" sz="2400" dirty="0" smtClean="0">
                <a:solidFill>
                  <a:srgbClr val="FF0000"/>
                </a:solidFill>
                <a:latin typeface="STXingkai" charset="-122"/>
                <a:ea typeface="STXingkai" charset="-122"/>
                <a:cs typeface="STXingkai" charset="-122"/>
              </a:rPr>
              <a:t>中的情况）</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3888943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536" y="90388"/>
            <a:ext cx="8500556" cy="850341"/>
          </a:xfrm>
          <a:prstGeom prst="rect">
            <a:avLst/>
          </a:prstGeom>
        </p:spPr>
        <p:txBody>
          <a:bodyPr vert="horz" wrap="square" lIns="0" tIns="209041" rIns="0" bIns="0" rtlCol="0">
            <a:noAutofit/>
          </a:bodyPr>
          <a:lstStyle/>
          <a:p>
            <a:pPr marL="88900">
              <a:lnSpc>
                <a:spcPct val="100000"/>
              </a:lnSpc>
            </a:pPr>
            <a:r>
              <a:rPr lang="en-US" sz="3200" spc="5" dirty="0" err="1" smtClean="0">
                <a:solidFill>
                  <a:schemeClr val="tx1"/>
                </a:solidFill>
                <a:latin typeface="黑体"/>
                <a:cs typeface="黑体"/>
              </a:rPr>
              <a:t>数据包的转发过程：</a:t>
            </a:r>
            <a:r>
              <a:rPr sz="3200" spc="5" dirty="0" err="1" smtClean="0">
                <a:solidFill>
                  <a:schemeClr val="tx1"/>
                </a:solidFill>
                <a:latin typeface="黑体"/>
                <a:cs typeface="黑体"/>
              </a:rPr>
              <a:t>目的节</a:t>
            </a:r>
            <a:r>
              <a:rPr sz="3200" spc="0" dirty="0" err="1" smtClean="0">
                <a:solidFill>
                  <a:schemeClr val="tx1"/>
                </a:solidFill>
                <a:latin typeface="黑体"/>
                <a:cs typeface="黑体"/>
              </a:rPr>
              <a:t>点在不</a:t>
            </a:r>
            <a:r>
              <a:rPr sz="3200" spc="-5" dirty="0" err="1" smtClean="0">
                <a:solidFill>
                  <a:schemeClr val="tx1"/>
                </a:solidFill>
                <a:latin typeface="黑体"/>
                <a:cs typeface="黑体"/>
              </a:rPr>
              <a:t>同</a:t>
            </a:r>
            <a:r>
              <a:rPr sz="3200" spc="0" dirty="0" err="1" smtClean="0">
                <a:solidFill>
                  <a:schemeClr val="tx1"/>
                </a:solidFill>
                <a:latin typeface="Calibri"/>
                <a:cs typeface="Calibri"/>
              </a:rPr>
              <a:t>LA</a:t>
            </a:r>
            <a:r>
              <a:rPr sz="3200" spc="-10" dirty="0" err="1" smtClean="0">
                <a:solidFill>
                  <a:schemeClr val="tx1"/>
                </a:solidFill>
                <a:latin typeface="Calibri"/>
                <a:cs typeface="Calibri"/>
              </a:rPr>
              <a:t>N</a:t>
            </a:r>
            <a:r>
              <a:rPr sz="3200" spc="-5" dirty="0" smtClean="0">
                <a:solidFill>
                  <a:schemeClr val="tx1"/>
                </a:solidFill>
                <a:latin typeface="Calibri"/>
                <a:cs typeface="Calibri"/>
              </a:rPr>
              <a:t>(</a:t>
            </a:r>
            <a:r>
              <a:rPr sz="3200" spc="0" dirty="0" smtClean="0">
                <a:solidFill>
                  <a:schemeClr val="tx1"/>
                </a:solidFill>
                <a:latin typeface="黑体"/>
                <a:cs typeface="黑体"/>
              </a:rPr>
              <a:t>子</a:t>
            </a:r>
            <a:r>
              <a:rPr sz="3200" spc="-5" dirty="0" smtClean="0">
                <a:solidFill>
                  <a:schemeClr val="tx1"/>
                </a:solidFill>
                <a:latin typeface="黑体"/>
                <a:cs typeface="黑体"/>
              </a:rPr>
              <a:t>网</a:t>
            </a:r>
            <a:r>
              <a:rPr lang="zh-CN" altLang="zh-CN" sz="3200" dirty="0" smtClean="0">
                <a:solidFill>
                  <a:schemeClr val="tx1"/>
                </a:solidFill>
                <a:latin typeface="Calibri"/>
                <a:cs typeface="Calibri"/>
              </a:rPr>
              <a:t>)</a:t>
            </a:r>
            <a:endParaRPr sz="3200" dirty="0">
              <a:solidFill>
                <a:schemeClr val="tx1"/>
              </a:solidFill>
              <a:latin typeface="Calibri"/>
              <a:cs typeface="Calibri"/>
            </a:endParaRPr>
          </a:p>
        </p:txBody>
      </p:sp>
      <p:sp>
        <p:nvSpPr>
          <p:cNvPr id="3" name="object 3"/>
          <p:cNvSpPr txBox="1"/>
          <p:nvPr/>
        </p:nvSpPr>
        <p:spPr>
          <a:xfrm>
            <a:off x="251520" y="908720"/>
            <a:ext cx="8496944" cy="698500"/>
          </a:xfrm>
          <a:prstGeom prst="rect">
            <a:avLst/>
          </a:prstGeom>
        </p:spPr>
        <p:txBody>
          <a:bodyPr vert="horz" wrap="square" lIns="0" tIns="0" rIns="0" bIns="0" rtlCol="0">
            <a:noAutofit/>
          </a:bodyPr>
          <a:lstStyle/>
          <a:p>
            <a:pPr marL="12700">
              <a:lnSpc>
                <a:spcPct val="100000"/>
              </a:lnSpc>
            </a:pPr>
            <a:r>
              <a:rPr lang="zh-CN" altLang="en-US" sz="2400" spc="-15" dirty="0" smtClean="0">
                <a:solidFill>
                  <a:srgbClr val="C00000"/>
                </a:solidFill>
                <a:latin typeface="Calibri"/>
                <a:cs typeface="Calibri"/>
              </a:rPr>
              <a:t>当目的节点和源节点不在同一子网内，如何利用路由器</a:t>
            </a:r>
            <a:r>
              <a:rPr lang="en-US" altLang="zh-CN" sz="2400" spc="-15" dirty="0" smtClean="0">
                <a:solidFill>
                  <a:srgbClr val="C00000"/>
                </a:solidFill>
                <a:latin typeface="Calibri"/>
                <a:cs typeface="Calibri"/>
              </a:rPr>
              <a:t>R</a:t>
            </a:r>
            <a:r>
              <a:rPr lang="zh-CN" altLang="en-US" sz="2400" spc="-15" dirty="0" smtClean="0">
                <a:solidFill>
                  <a:srgbClr val="C00000"/>
                </a:solidFill>
                <a:latin typeface="Calibri"/>
                <a:cs typeface="Calibri"/>
              </a:rPr>
              <a:t>实现数据包的转发</a:t>
            </a:r>
            <a:endParaRPr lang="en-US" altLang="zh-CN" sz="2400" spc="-15" dirty="0" smtClean="0">
              <a:solidFill>
                <a:srgbClr val="C00000"/>
              </a:solidFill>
              <a:latin typeface="Calibri"/>
              <a:cs typeface="Calibri"/>
            </a:endParaRPr>
          </a:p>
          <a:p>
            <a:pPr marL="12700">
              <a:lnSpc>
                <a:spcPct val="100000"/>
              </a:lnSpc>
            </a:pPr>
            <a:r>
              <a:rPr sz="2400" spc="-15" dirty="0" smtClean="0">
                <a:solidFill>
                  <a:srgbClr val="C00000"/>
                </a:solidFill>
                <a:latin typeface="Calibri"/>
                <a:cs typeface="Calibri"/>
              </a:rPr>
              <a:t>A</a:t>
            </a:r>
            <a:r>
              <a:rPr sz="2400" spc="-25" dirty="0" smtClean="0">
                <a:solidFill>
                  <a:srgbClr val="C00000"/>
                </a:solidFill>
                <a:latin typeface="Calibri"/>
                <a:cs typeface="Calibri"/>
              </a:rPr>
              <a:t> </a:t>
            </a:r>
            <a:r>
              <a:rPr sz="2400" spc="0" dirty="0" smtClean="0">
                <a:solidFill>
                  <a:srgbClr val="C00000"/>
                </a:solidFill>
                <a:latin typeface="宋体"/>
                <a:cs typeface="宋体"/>
              </a:rPr>
              <a:t>途经</a:t>
            </a:r>
            <a:r>
              <a:rPr sz="2400" spc="-665" dirty="0" smtClean="0">
                <a:solidFill>
                  <a:srgbClr val="C00000"/>
                </a:solidFill>
                <a:latin typeface="宋体"/>
                <a:cs typeface="宋体"/>
              </a:rPr>
              <a:t> </a:t>
            </a:r>
            <a:r>
              <a:rPr sz="2400" spc="-15" dirty="0" smtClean="0">
                <a:solidFill>
                  <a:srgbClr val="C00000"/>
                </a:solidFill>
                <a:latin typeface="Calibri"/>
                <a:cs typeface="Calibri"/>
              </a:rPr>
              <a:t>R</a:t>
            </a:r>
            <a:r>
              <a:rPr sz="2400" spc="-10" dirty="0" smtClean="0">
                <a:solidFill>
                  <a:srgbClr val="C00000"/>
                </a:solidFill>
                <a:latin typeface="Calibri"/>
                <a:cs typeface="Calibri"/>
              </a:rPr>
              <a:t> </a:t>
            </a:r>
            <a:r>
              <a:rPr sz="2400" spc="0" dirty="0" smtClean="0">
                <a:solidFill>
                  <a:srgbClr val="C00000"/>
                </a:solidFill>
                <a:latin typeface="宋体"/>
                <a:cs typeface="宋体"/>
              </a:rPr>
              <a:t>向</a:t>
            </a:r>
            <a:r>
              <a:rPr sz="2400" spc="-660" dirty="0" smtClean="0">
                <a:solidFill>
                  <a:srgbClr val="C00000"/>
                </a:solidFill>
                <a:latin typeface="宋体"/>
                <a:cs typeface="宋体"/>
              </a:rPr>
              <a:t> </a:t>
            </a:r>
            <a:r>
              <a:rPr sz="2400" spc="-15" dirty="0" smtClean="0">
                <a:solidFill>
                  <a:srgbClr val="C00000"/>
                </a:solidFill>
                <a:latin typeface="Calibri"/>
                <a:cs typeface="Calibri"/>
              </a:rPr>
              <a:t>B </a:t>
            </a:r>
            <a:r>
              <a:rPr sz="2400" spc="0" dirty="0" smtClean="0">
                <a:solidFill>
                  <a:srgbClr val="C00000"/>
                </a:solidFill>
                <a:latin typeface="宋体"/>
                <a:cs typeface="宋体"/>
              </a:rPr>
              <a:t>发送数据报</a:t>
            </a:r>
            <a:endParaRPr sz="2400" dirty="0">
              <a:latin typeface="宋体"/>
              <a:cs typeface="宋体"/>
            </a:endParaRPr>
          </a:p>
          <a:p>
            <a:pPr marL="355600">
              <a:lnSpc>
                <a:spcPct val="100000"/>
              </a:lnSpc>
              <a:spcBef>
                <a:spcPts val="15"/>
              </a:spcBef>
            </a:pPr>
            <a:r>
              <a:rPr sz="2000" dirty="0" smtClean="0">
                <a:latin typeface="宋体"/>
                <a:cs typeface="宋体"/>
              </a:rPr>
              <a:t>假设</a:t>
            </a:r>
            <a:r>
              <a:rPr sz="2000" spc="-575" dirty="0" smtClean="0">
                <a:latin typeface="宋体"/>
                <a:cs typeface="宋体"/>
              </a:rPr>
              <a:t> </a:t>
            </a:r>
            <a:r>
              <a:rPr sz="2000" spc="0" dirty="0" smtClean="0">
                <a:latin typeface="Calibri"/>
                <a:cs typeface="Calibri"/>
              </a:rPr>
              <a:t>A</a:t>
            </a:r>
            <a:r>
              <a:rPr sz="2000" spc="-5" dirty="0" smtClean="0">
                <a:latin typeface="Calibri"/>
                <a:cs typeface="Calibri"/>
              </a:rPr>
              <a:t> </a:t>
            </a:r>
            <a:r>
              <a:rPr sz="2000" spc="0" dirty="0" smtClean="0">
                <a:latin typeface="宋体"/>
                <a:cs typeface="宋体"/>
              </a:rPr>
              <a:t>已知</a:t>
            </a:r>
            <a:r>
              <a:rPr sz="2000" spc="-565" dirty="0" smtClean="0">
                <a:latin typeface="宋体"/>
                <a:cs typeface="宋体"/>
              </a:rPr>
              <a:t> </a:t>
            </a:r>
            <a:r>
              <a:rPr sz="2000" spc="0" dirty="0" smtClean="0">
                <a:latin typeface="Calibri"/>
                <a:cs typeface="Calibri"/>
              </a:rPr>
              <a:t>B</a:t>
            </a:r>
            <a:r>
              <a:rPr sz="2000" spc="-10" dirty="0" smtClean="0">
                <a:latin typeface="Calibri"/>
                <a:cs typeface="Calibri"/>
              </a:rPr>
              <a:t> </a:t>
            </a:r>
            <a:r>
              <a:rPr sz="2000" spc="0" dirty="0" smtClean="0">
                <a:latin typeface="宋体"/>
                <a:cs typeface="宋体"/>
              </a:rPr>
              <a:t>的</a:t>
            </a:r>
            <a:r>
              <a:rPr sz="2000" spc="-560" dirty="0" smtClean="0">
                <a:latin typeface="宋体"/>
                <a:cs typeface="宋体"/>
              </a:rPr>
              <a:t> </a:t>
            </a:r>
            <a:r>
              <a:rPr sz="2000" spc="0" dirty="0" smtClean="0">
                <a:latin typeface="Calibri"/>
                <a:cs typeface="Calibri"/>
              </a:rPr>
              <a:t>IP</a:t>
            </a:r>
            <a:r>
              <a:rPr sz="2000" spc="-5" dirty="0" smtClean="0">
                <a:latin typeface="Calibri"/>
                <a:cs typeface="Calibri"/>
              </a:rPr>
              <a:t> </a:t>
            </a:r>
            <a:r>
              <a:rPr sz="2000" spc="0" dirty="0" smtClean="0">
                <a:latin typeface="宋体"/>
                <a:cs typeface="宋体"/>
              </a:rPr>
              <a:t>地址</a:t>
            </a:r>
            <a:r>
              <a:rPr sz="2000" spc="-565" dirty="0" smtClean="0">
                <a:latin typeface="宋体"/>
                <a:cs typeface="宋体"/>
              </a:rPr>
              <a:t> </a:t>
            </a:r>
            <a:r>
              <a:rPr sz="2000" spc="0" dirty="0" smtClean="0">
                <a:latin typeface="Calibri"/>
                <a:cs typeface="Calibri"/>
              </a:rPr>
              <a:t>(</a:t>
            </a:r>
            <a:r>
              <a:rPr sz="2000" spc="0" dirty="0" smtClean="0">
                <a:latin typeface="宋体"/>
                <a:cs typeface="宋体"/>
              </a:rPr>
              <a:t>经</a:t>
            </a:r>
            <a:r>
              <a:rPr sz="2000" spc="-5" dirty="0" smtClean="0">
                <a:latin typeface="宋体"/>
                <a:cs typeface="宋体"/>
              </a:rPr>
              <a:t>由</a:t>
            </a:r>
            <a:r>
              <a:rPr sz="2000" spc="0" dirty="0" smtClean="0">
                <a:solidFill>
                  <a:srgbClr val="C00000"/>
                </a:solidFill>
                <a:latin typeface="Calibri"/>
                <a:cs typeface="Calibri"/>
              </a:rPr>
              <a:t>DN</a:t>
            </a:r>
            <a:r>
              <a:rPr sz="2000" spc="5" dirty="0" smtClean="0">
                <a:solidFill>
                  <a:srgbClr val="C00000"/>
                </a:solidFill>
                <a:latin typeface="Calibri"/>
                <a:cs typeface="Calibri"/>
              </a:rPr>
              <a:t>S</a:t>
            </a:r>
            <a:r>
              <a:rPr sz="2000" spc="0" dirty="0" smtClean="0">
                <a:solidFill>
                  <a:srgbClr val="C00000"/>
                </a:solidFill>
                <a:latin typeface="宋体"/>
                <a:cs typeface="宋体"/>
              </a:rPr>
              <a:t>解</a:t>
            </a:r>
            <a:r>
              <a:rPr sz="2000" spc="-5" dirty="0" smtClean="0">
                <a:solidFill>
                  <a:srgbClr val="C00000"/>
                </a:solidFill>
                <a:latin typeface="宋体"/>
                <a:cs typeface="宋体"/>
              </a:rPr>
              <a:t>析</a:t>
            </a:r>
            <a:r>
              <a:rPr sz="2000" spc="0" dirty="0" smtClean="0">
                <a:latin typeface="Calibri"/>
                <a:cs typeface="Calibri"/>
              </a:rPr>
              <a:t>)</a:t>
            </a:r>
            <a:endParaRPr sz="2000" dirty="0">
              <a:latin typeface="Calibri"/>
              <a:cs typeface="Calibri"/>
            </a:endParaRPr>
          </a:p>
        </p:txBody>
      </p:sp>
      <p:sp>
        <p:nvSpPr>
          <p:cNvPr id="4" name="object 4"/>
          <p:cNvSpPr txBox="1"/>
          <p:nvPr/>
        </p:nvSpPr>
        <p:spPr>
          <a:xfrm>
            <a:off x="612140" y="4958933"/>
            <a:ext cx="7980680" cy="1062355"/>
          </a:xfrm>
          <a:prstGeom prst="rect">
            <a:avLst/>
          </a:prstGeom>
        </p:spPr>
        <p:txBody>
          <a:bodyPr vert="horz" wrap="square" lIns="0" tIns="0" rIns="0" bIns="0" rtlCol="0">
            <a:noAutofit/>
          </a:bodyPr>
          <a:lstStyle/>
          <a:p>
            <a:pPr marL="12700">
              <a:lnSpc>
                <a:spcPct val="100000"/>
              </a:lnSpc>
              <a:tabLst>
                <a:tab pos="355600"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路由器</a:t>
            </a:r>
            <a:r>
              <a:rPr sz="2000" spc="-590" dirty="0" smtClean="0">
                <a:latin typeface="宋体"/>
                <a:cs typeface="宋体"/>
              </a:rPr>
              <a:t> </a:t>
            </a:r>
            <a:r>
              <a:rPr sz="2000" spc="0" dirty="0" smtClean="0">
                <a:latin typeface="Calibri"/>
                <a:cs typeface="Calibri"/>
              </a:rPr>
              <a:t>R</a:t>
            </a:r>
            <a:r>
              <a:rPr sz="2000" spc="5" dirty="0" smtClean="0">
                <a:latin typeface="Calibri"/>
                <a:cs typeface="Calibri"/>
              </a:rPr>
              <a:t> </a:t>
            </a:r>
            <a:r>
              <a:rPr sz="2000" spc="0" dirty="0" smtClean="0">
                <a:latin typeface="宋体"/>
                <a:cs typeface="宋体"/>
              </a:rPr>
              <a:t>有两张</a:t>
            </a:r>
            <a:r>
              <a:rPr sz="2000" spc="-570" dirty="0" smtClean="0">
                <a:latin typeface="宋体"/>
                <a:cs typeface="宋体"/>
              </a:rPr>
              <a:t> </a:t>
            </a:r>
            <a:r>
              <a:rPr sz="2000" spc="0" dirty="0" smtClean="0">
                <a:latin typeface="Calibri"/>
                <a:cs typeface="Calibri"/>
              </a:rPr>
              <a:t>A</a:t>
            </a:r>
            <a:r>
              <a:rPr sz="2000" spc="5" dirty="0" smtClean="0">
                <a:latin typeface="Calibri"/>
                <a:cs typeface="Calibri"/>
              </a:rPr>
              <a:t>R</a:t>
            </a:r>
            <a:r>
              <a:rPr sz="2000" spc="0" dirty="0" smtClean="0">
                <a:latin typeface="Calibri"/>
                <a:cs typeface="Calibri"/>
              </a:rPr>
              <a:t>P </a:t>
            </a:r>
            <a:r>
              <a:rPr sz="2000" spc="0" dirty="0" smtClean="0">
                <a:latin typeface="宋体"/>
                <a:cs typeface="宋体"/>
              </a:rPr>
              <a:t>表</a:t>
            </a:r>
            <a:r>
              <a:rPr sz="2000" spc="0" dirty="0" smtClean="0">
                <a:latin typeface="Calibri"/>
                <a:cs typeface="Calibri"/>
              </a:rPr>
              <a:t>,</a:t>
            </a:r>
            <a:r>
              <a:rPr sz="2000" spc="-20" dirty="0" smtClean="0">
                <a:latin typeface="Calibri"/>
                <a:cs typeface="Calibri"/>
              </a:rPr>
              <a:t> </a:t>
            </a:r>
            <a:r>
              <a:rPr sz="2000" spc="0" dirty="0" smtClean="0">
                <a:latin typeface="宋体"/>
                <a:cs typeface="宋体"/>
              </a:rPr>
              <a:t>每个</a:t>
            </a:r>
            <a:r>
              <a:rPr sz="2000" spc="-560" dirty="0" smtClean="0">
                <a:latin typeface="宋体"/>
                <a:cs typeface="宋体"/>
              </a:rPr>
              <a:t> </a:t>
            </a:r>
            <a:r>
              <a:rPr sz="2000" spc="0" dirty="0" smtClean="0">
                <a:latin typeface="Calibri"/>
                <a:cs typeface="Calibri"/>
              </a:rPr>
              <a:t>IP </a:t>
            </a:r>
            <a:r>
              <a:rPr sz="2000" spc="0" dirty="0" smtClean="0">
                <a:latin typeface="宋体"/>
                <a:cs typeface="宋体"/>
              </a:rPr>
              <a:t>网络</a:t>
            </a:r>
            <a:r>
              <a:rPr sz="2000" spc="-560" dirty="0" smtClean="0">
                <a:latin typeface="宋体"/>
                <a:cs typeface="宋体"/>
              </a:rPr>
              <a:t> </a:t>
            </a:r>
            <a:r>
              <a:rPr sz="2000" spc="0" dirty="0" smtClean="0">
                <a:latin typeface="Calibri"/>
                <a:cs typeface="Calibri"/>
              </a:rPr>
              <a:t>(LAN)</a:t>
            </a:r>
            <a:r>
              <a:rPr sz="2000" spc="-15" dirty="0" smtClean="0">
                <a:latin typeface="Calibri"/>
                <a:cs typeface="Calibri"/>
              </a:rPr>
              <a:t> </a:t>
            </a:r>
            <a:r>
              <a:rPr sz="2000" spc="0" dirty="0" smtClean="0">
                <a:latin typeface="宋体"/>
                <a:cs typeface="宋体"/>
              </a:rPr>
              <a:t>一张</a:t>
            </a:r>
            <a:endParaRPr sz="2000">
              <a:latin typeface="宋体"/>
              <a:cs typeface="宋体"/>
            </a:endParaRPr>
          </a:p>
          <a:p>
            <a:pPr marL="12700">
              <a:lnSpc>
                <a:spcPct val="100000"/>
              </a:lnSpc>
              <a:spcBef>
                <a:spcPts val="480"/>
              </a:spcBef>
              <a:tabLst>
                <a:tab pos="355600"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在源主机的网络层配置</a:t>
            </a:r>
            <a:r>
              <a:rPr sz="2000" spc="-35" dirty="0" smtClean="0">
                <a:latin typeface="宋体"/>
                <a:cs typeface="宋体"/>
              </a:rPr>
              <a:t>中</a:t>
            </a:r>
            <a:r>
              <a:rPr sz="2000" spc="0" dirty="0" smtClean="0">
                <a:latin typeface="Calibri"/>
                <a:cs typeface="Calibri"/>
              </a:rPr>
              <a:t>(DHC</a:t>
            </a:r>
            <a:r>
              <a:rPr sz="2000" spc="-10" dirty="0" smtClean="0">
                <a:latin typeface="Calibri"/>
                <a:cs typeface="Calibri"/>
              </a:rPr>
              <a:t>P</a:t>
            </a:r>
            <a:r>
              <a:rPr sz="2000" spc="5" dirty="0" smtClean="0">
                <a:latin typeface="Calibri"/>
                <a:cs typeface="Calibri"/>
              </a:rPr>
              <a:t>)</a:t>
            </a:r>
            <a:r>
              <a:rPr sz="2000" spc="0" dirty="0" smtClean="0">
                <a:latin typeface="宋体"/>
                <a:cs typeface="宋体"/>
              </a:rPr>
              <a:t>，查</a:t>
            </a:r>
            <a:r>
              <a:rPr sz="2000" spc="5" dirty="0" smtClean="0">
                <a:latin typeface="宋体"/>
                <a:cs typeface="宋体"/>
              </a:rPr>
              <a:t>到</a:t>
            </a:r>
            <a:r>
              <a:rPr sz="2000" spc="-10" dirty="0" smtClean="0">
                <a:latin typeface="宋体"/>
                <a:cs typeface="宋体"/>
              </a:rPr>
              <a:t>其</a:t>
            </a:r>
            <a:r>
              <a:rPr sz="2000" spc="0" dirty="0" smtClean="0">
                <a:latin typeface="宋体"/>
                <a:cs typeface="宋体"/>
              </a:rPr>
              <a:t>网关路由器</a:t>
            </a:r>
            <a:r>
              <a:rPr sz="2000" spc="-625" dirty="0" smtClean="0">
                <a:latin typeface="宋体"/>
                <a:cs typeface="宋体"/>
              </a:rPr>
              <a:t> </a:t>
            </a:r>
            <a:r>
              <a:rPr sz="2000" spc="0" dirty="0" smtClean="0">
                <a:latin typeface="Calibri"/>
                <a:cs typeface="Calibri"/>
              </a:rPr>
              <a:t>1</a:t>
            </a:r>
            <a:r>
              <a:rPr sz="2000" spc="5" dirty="0" smtClean="0">
                <a:latin typeface="Calibri"/>
                <a:cs typeface="Calibri"/>
              </a:rPr>
              <a:t>1</a:t>
            </a:r>
            <a:r>
              <a:rPr sz="2000" spc="0" dirty="0" smtClean="0">
                <a:latin typeface="Calibri"/>
                <a:cs typeface="Calibri"/>
              </a:rPr>
              <a:t>1.11</a:t>
            </a:r>
            <a:r>
              <a:rPr sz="2000" spc="5" dirty="0" smtClean="0">
                <a:latin typeface="Calibri"/>
                <a:cs typeface="Calibri"/>
              </a:rPr>
              <a:t>1</a:t>
            </a:r>
            <a:r>
              <a:rPr sz="2000" spc="0" dirty="0" smtClean="0">
                <a:latin typeface="Calibri"/>
                <a:cs typeface="Calibri"/>
              </a:rPr>
              <a:t>.</a:t>
            </a:r>
            <a:r>
              <a:rPr sz="2000" spc="-15" dirty="0" smtClean="0">
                <a:latin typeface="Calibri"/>
                <a:cs typeface="Calibri"/>
              </a:rPr>
              <a:t>1</a:t>
            </a:r>
            <a:r>
              <a:rPr sz="2000" spc="0" dirty="0" smtClean="0">
                <a:latin typeface="Calibri"/>
                <a:cs typeface="Calibri"/>
              </a:rPr>
              <a:t>11.</a:t>
            </a:r>
            <a:r>
              <a:rPr sz="2000" spc="-15" dirty="0" smtClean="0">
                <a:latin typeface="Calibri"/>
                <a:cs typeface="Calibri"/>
              </a:rPr>
              <a:t>1</a:t>
            </a:r>
            <a:r>
              <a:rPr sz="2000" spc="-10" dirty="0" smtClean="0">
                <a:latin typeface="Calibri"/>
                <a:cs typeface="Calibri"/>
              </a:rPr>
              <a:t>1</a:t>
            </a:r>
            <a:r>
              <a:rPr sz="2000" spc="0" dirty="0" smtClean="0">
                <a:latin typeface="Calibri"/>
                <a:cs typeface="Calibri"/>
              </a:rPr>
              <a:t>0</a:t>
            </a:r>
            <a:endParaRPr sz="2000">
              <a:latin typeface="Calibri"/>
              <a:cs typeface="Calibri"/>
            </a:endParaRPr>
          </a:p>
          <a:p>
            <a:pPr marL="12700">
              <a:lnSpc>
                <a:spcPct val="100000"/>
              </a:lnSpc>
              <a:spcBef>
                <a:spcPts val="480"/>
              </a:spcBef>
              <a:tabLst>
                <a:tab pos="355600" algn="l"/>
              </a:tabLst>
            </a:pPr>
            <a:r>
              <a:rPr sz="1400" dirty="0" smtClean="0">
                <a:solidFill>
                  <a:srgbClr val="006FC0"/>
                </a:solidFill>
                <a:latin typeface="Wingdings"/>
                <a:cs typeface="Wingdings"/>
              </a:rPr>
              <a:t></a:t>
            </a:r>
            <a:r>
              <a:rPr sz="1400" dirty="0" smtClean="0">
                <a:solidFill>
                  <a:srgbClr val="006FC0"/>
                </a:solidFill>
                <a:latin typeface="Times New Roman"/>
                <a:cs typeface="Times New Roman"/>
              </a:rPr>
              <a:t>	</a:t>
            </a:r>
            <a:r>
              <a:rPr sz="2000" dirty="0" smtClean="0">
                <a:latin typeface="宋体"/>
                <a:cs typeface="宋体"/>
              </a:rPr>
              <a:t>在源主机的</a:t>
            </a:r>
            <a:r>
              <a:rPr sz="2000" spc="-590" dirty="0" smtClean="0">
                <a:latin typeface="宋体"/>
                <a:cs typeface="宋体"/>
              </a:rPr>
              <a:t> </a:t>
            </a:r>
            <a:r>
              <a:rPr sz="2000" spc="0" dirty="0" smtClean="0">
                <a:latin typeface="Calibri"/>
                <a:cs typeface="Calibri"/>
              </a:rPr>
              <a:t>A</a:t>
            </a:r>
            <a:r>
              <a:rPr sz="2000" spc="5" dirty="0" smtClean="0">
                <a:latin typeface="Calibri"/>
                <a:cs typeface="Calibri"/>
              </a:rPr>
              <a:t>R</a:t>
            </a:r>
            <a:r>
              <a:rPr sz="2000" spc="0" dirty="0" smtClean="0">
                <a:latin typeface="Calibri"/>
                <a:cs typeface="Calibri"/>
              </a:rPr>
              <a:t>P</a:t>
            </a:r>
            <a:r>
              <a:rPr sz="2000" spc="-10" dirty="0" smtClean="0">
                <a:latin typeface="Calibri"/>
                <a:cs typeface="Calibri"/>
              </a:rPr>
              <a:t> </a:t>
            </a:r>
            <a:r>
              <a:rPr sz="2000" spc="0" dirty="0" smtClean="0">
                <a:latin typeface="宋体"/>
                <a:cs typeface="宋体"/>
              </a:rPr>
              <a:t>表</a:t>
            </a:r>
            <a:r>
              <a:rPr sz="2000" spc="-5" dirty="0" smtClean="0">
                <a:latin typeface="宋体"/>
                <a:cs typeface="宋体"/>
              </a:rPr>
              <a:t>中</a:t>
            </a:r>
            <a:r>
              <a:rPr sz="2000" spc="0" dirty="0" smtClean="0">
                <a:latin typeface="Calibri"/>
                <a:cs typeface="Calibri"/>
              </a:rPr>
              <a:t>,</a:t>
            </a:r>
            <a:r>
              <a:rPr sz="2000" spc="-5" dirty="0" smtClean="0">
                <a:latin typeface="Calibri"/>
                <a:cs typeface="Calibri"/>
              </a:rPr>
              <a:t> </a:t>
            </a:r>
            <a:r>
              <a:rPr sz="2000" spc="0" dirty="0" smtClean="0">
                <a:latin typeface="宋体"/>
                <a:cs typeface="宋体"/>
              </a:rPr>
              <a:t>查到路由器</a:t>
            </a:r>
            <a:r>
              <a:rPr sz="2000" spc="-580" dirty="0" smtClean="0">
                <a:latin typeface="宋体"/>
                <a:cs typeface="宋体"/>
              </a:rPr>
              <a:t> </a:t>
            </a:r>
            <a:r>
              <a:rPr sz="2000" spc="0" dirty="0" smtClean="0">
                <a:latin typeface="Calibri"/>
                <a:cs typeface="Calibri"/>
              </a:rPr>
              <a:t>MAC</a:t>
            </a:r>
            <a:r>
              <a:rPr sz="2000" spc="-30" dirty="0" smtClean="0">
                <a:latin typeface="Calibri"/>
                <a:cs typeface="Calibri"/>
              </a:rPr>
              <a:t> </a:t>
            </a:r>
            <a:r>
              <a:rPr sz="2000" spc="0" dirty="0" smtClean="0">
                <a:latin typeface="宋体"/>
                <a:cs typeface="宋体"/>
              </a:rPr>
              <a:t>地址</a:t>
            </a:r>
            <a:r>
              <a:rPr sz="2000" spc="-560" dirty="0" smtClean="0">
                <a:latin typeface="宋体"/>
                <a:cs typeface="宋体"/>
              </a:rPr>
              <a:t> </a:t>
            </a:r>
            <a:r>
              <a:rPr sz="2000" spc="5" dirty="0" smtClean="0">
                <a:latin typeface="Calibri"/>
                <a:cs typeface="Calibri"/>
              </a:rPr>
              <a:t>E</a:t>
            </a:r>
            <a:r>
              <a:rPr sz="2000" spc="0" dirty="0" smtClean="0">
                <a:latin typeface="Calibri"/>
                <a:cs typeface="Calibri"/>
              </a:rPr>
              <a:t>6</a:t>
            </a:r>
            <a:r>
              <a:rPr sz="2000" spc="-5" dirty="0" smtClean="0">
                <a:latin typeface="Calibri"/>
                <a:cs typeface="Calibri"/>
              </a:rPr>
              <a:t>-</a:t>
            </a:r>
            <a:r>
              <a:rPr sz="2000" spc="5" dirty="0" smtClean="0">
                <a:latin typeface="Calibri"/>
                <a:cs typeface="Calibri"/>
              </a:rPr>
              <a:t>E9</a:t>
            </a:r>
            <a:r>
              <a:rPr sz="2000" spc="-5" dirty="0" smtClean="0">
                <a:latin typeface="Calibri"/>
                <a:cs typeface="Calibri"/>
              </a:rPr>
              <a:t>-</a:t>
            </a:r>
            <a:r>
              <a:rPr sz="2000" spc="0" dirty="0" smtClean="0">
                <a:latin typeface="Calibri"/>
                <a:cs typeface="Calibri"/>
              </a:rPr>
              <a:t>00</a:t>
            </a:r>
            <a:r>
              <a:rPr sz="2000" spc="-5" dirty="0" smtClean="0">
                <a:latin typeface="Calibri"/>
                <a:cs typeface="Calibri"/>
              </a:rPr>
              <a:t>-</a:t>
            </a:r>
            <a:r>
              <a:rPr sz="2000" spc="-10" dirty="0" smtClean="0">
                <a:latin typeface="Calibri"/>
                <a:cs typeface="Calibri"/>
              </a:rPr>
              <a:t>1</a:t>
            </a:r>
            <a:r>
              <a:rPr sz="2000" spc="0" dirty="0" smtClean="0">
                <a:latin typeface="Calibri"/>
                <a:cs typeface="Calibri"/>
              </a:rPr>
              <a:t>7</a:t>
            </a:r>
            <a:r>
              <a:rPr sz="2000" spc="-5" dirty="0" smtClean="0">
                <a:latin typeface="Calibri"/>
                <a:cs typeface="Calibri"/>
              </a:rPr>
              <a:t>-</a:t>
            </a:r>
            <a:r>
              <a:rPr sz="2000" spc="-15" dirty="0" smtClean="0">
                <a:latin typeface="Calibri"/>
                <a:cs typeface="Calibri"/>
              </a:rPr>
              <a:t>B</a:t>
            </a:r>
            <a:r>
              <a:rPr sz="2000" spc="0" dirty="0" smtClean="0">
                <a:latin typeface="Calibri"/>
                <a:cs typeface="Calibri"/>
              </a:rPr>
              <a:t>B</a:t>
            </a:r>
            <a:r>
              <a:rPr sz="2000" spc="-5" dirty="0" smtClean="0">
                <a:latin typeface="Calibri"/>
                <a:cs typeface="Calibri"/>
              </a:rPr>
              <a:t>-</a:t>
            </a:r>
            <a:r>
              <a:rPr sz="2000" spc="-10" dirty="0" smtClean="0">
                <a:latin typeface="Calibri"/>
                <a:cs typeface="Calibri"/>
              </a:rPr>
              <a:t>4B</a:t>
            </a:r>
            <a:endParaRPr sz="2000">
              <a:latin typeface="Calibri"/>
              <a:cs typeface="Calibri"/>
            </a:endParaRPr>
          </a:p>
        </p:txBody>
      </p:sp>
      <p:sp>
        <p:nvSpPr>
          <p:cNvPr id="5" name="object 5"/>
          <p:cNvSpPr/>
          <p:nvPr/>
        </p:nvSpPr>
        <p:spPr>
          <a:xfrm>
            <a:off x="6725157" y="3704744"/>
            <a:ext cx="711200" cy="601027"/>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7028180" y="3762339"/>
            <a:ext cx="345821" cy="275209"/>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6884161" y="3922485"/>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6884161" y="3922485"/>
            <a:ext cx="138112" cy="88900"/>
          </a:xfrm>
          <a:custGeom>
            <a:avLst/>
            <a:gdLst/>
            <a:ahLst/>
            <a:cxnLst/>
            <a:rect l="l" t="t" r="r" b="b"/>
            <a:pathLst>
              <a:path w="138112" h="88900">
                <a:moveTo>
                  <a:pt x="0" y="88899"/>
                </a:moveTo>
                <a:lnTo>
                  <a:pt x="138112" y="88899"/>
                </a:lnTo>
                <a:lnTo>
                  <a:pt x="138112" y="0"/>
                </a:lnTo>
                <a:lnTo>
                  <a:pt x="0" y="0"/>
                </a:lnTo>
                <a:lnTo>
                  <a:pt x="0" y="88899"/>
                </a:lnTo>
                <a:close/>
              </a:path>
            </a:pathLst>
          </a:custGeom>
          <a:ln w="9525">
            <a:solidFill>
              <a:srgbClr val="008000"/>
            </a:solidFill>
          </a:ln>
        </p:spPr>
        <p:txBody>
          <a:bodyPr wrap="square" lIns="0" tIns="0" rIns="0" bIns="0" rtlCol="0">
            <a:noAutofit/>
          </a:bodyPr>
          <a:lstStyle/>
          <a:p>
            <a:endParaRPr/>
          </a:p>
        </p:txBody>
      </p:sp>
      <p:sp>
        <p:nvSpPr>
          <p:cNvPr id="9" name="object 9"/>
          <p:cNvSpPr/>
          <p:nvPr/>
        </p:nvSpPr>
        <p:spPr>
          <a:xfrm>
            <a:off x="1570863" y="2719161"/>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10" name="object 10"/>
          <p:cNvSpPr/>
          <p:nvPr/>
        </p:nvSpPr>
        <p:spPr>
          <a:xfrm>
            <a:off x="1570863" y="2719161"/>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11" name="object 11"/>
          <p:cNvSpPr/>
          <p:nvPr/>
        </p:nvSpPr>
        <p:spPr>
          <a:xfrm>
            <a:off x="791641" y="2312824"/>
            <a:ext cx="936066" cy="761428"/>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1190510" y="2385786"/>
            <a:ext cx="455155" cy="348742"/>
          </a:xfrm>
          <a:prstGeom prst="rect">
            <a:avLst/>
          </a:prstGeom>
          <a:blipFill>
            <a:blip r:embed="rId7" cstate="print"/>
            <a:stretch>
              <a:fillRect/>
            </a:stretch>
          </a:blipFill>
        </p:spPr>
        <p:txBody>
          <a:bodyPr wrap="square" lIns="0" tIns="0" rIns="0" bIns="0" rtlCol="0">
            <a:noAutofit/>
          </a:bodyPr>
          <a:lstStyle/>
          <a:p>
            <a:endParaRPr/>
          </a:p>
        </p:txBody>
      </p:sp>
      <p:sp>
        <p:nvSpPr>
          <p:cNvPr id="13" name="object 13"/>
          <p:cNvSpPr txBox="1"/>
          <p:nvPr/>
        </p:nvSpPr>
        <p:spPr>
          <a:xfrm>
            <a:off x="4049014" y="2766023"/>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4" name="object 14"/>
          <p:cNvSpPr txBox="1"/>
          <p:nvPr/>
        </p:nvSpPr>
        <p:spPr>
          <a:xfrm>
            <a:off x="3693414" y="3597747"/>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marR="0"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5" name="object 15"/>
          <p:cNvSpPr txBox="1"/>
          <p:nvPr/>
        </p:nvSpPr>
        <p:spPr>
          <a:xfrm>
            <a:off x="2869183" y="4187026"/>
            <a:ext cx="1388745" cy="368935"/>
          </a:xfrm>
          <a:prstGeom prst="rect">
            <a:avLst/>
          </a:prstGeom>
        </p:spPr>
        <p:txBody>
          <a:bodyPr vert="horz" wrap="square" lIns="0" tIns="0" rIns="0" bIns="0" rtlCol="0">
            <a:noAutofit/>
          </a:bodyPr>
          <a:lstStyle/>
          <a:p>
            <a:pPr marL="12700">
              <a:lnSpc>
                <a:spcPct val="100000"/>
              </a:lnSpc>
            </a:pPr>
            <a:r>
              <a:rPr sz="1200" spc="-85" dirty="0" smtClean="0">
                <a:latin typeface="Arial"/>
                <a:cs typeface="Arial"/>
              </a:rPr>
              <a:t>11</a:t>
            </a:r>
            <a:r>
              <a:rPr sz="1200" spc="0" dirty="0" smtClean="0">
                <a:latin typeface="Arial"/>
                <a:cs typeface="Arial"/>
              </a:rPr>
              <a:t>1.</a:t>
            </a:r>
            <a:r>
              <a:rPr sz="1200" spc="-95" dirty="0" smtClean="0">
                <a:latin typeface="Arial"/>
                <a:cs typeface="Arial"/>
              </a:rPr>
              <a:t>1</a:t>
            </a:r>
            <a:r>
              <a:rPr sz="1200" spc="-105" dirty="0" smtClean="0">
                <a:latin typeface="Arial"/>
                <a:cs typeface="Arial"/>
              </a:rPr>
              <a:t>1</a:t>
            </a:r>
            <a:r>
              <a:rPr sz="1200" spc="0" dirty="0" smtClean="0">
                <a:latin typeface="Arial"/>
                <a:cs typeface="Arial"/>
              </a:rPr>
              <a:t>1.</a:t>
            </a:r>
            <a:r>
              <a:rPr sz="1200" spc="-95" dirty="0" smtClean="0">
                <a:latin typeface="Arial"/>
                <a:cs typeface="Arial"/>
              </a:rPr>
              <a:t>1</a:t>
            </a:r>
            <a:r>
              <a:rPr sz="1200" spc="-105" dirty="0" smtClean="0">
                <a:latin typeface="Arial"/>
                <a:cs typeface="Arial"/>
              </a:rPr>
              <a:t>1</a:t>
            </a:r>
            <a:r>
              <a:rPr sz="1200" spc="0" dirty="0" smtClean="0">
                <a:latin typeface="Arial"/>
                <a:cs typeface="Arial"/>
              </a:rPr>
              <a:t>1.</a:t>
            </a:r>
            <a:r>
              <a:rPr sz="1200" spc="-95"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16" name="object 16"/>
          <p:cNvSpPr txBox="1"/>
          <p:nvPr/>
        </p:nvSpPr>
        <p:spPr>
          <a:xfrm>
            <a:off x="766978" y="4246971"/>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1590">
              <a:lnSpc>
                <a:spcPct val="10000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sp>
        <p:nvSpPr>
          <p:cNvPr id="17" name="object 17"/>
          <p:cNvSpPr/>
          <p:nvPr/>
        </p:nvSpPr>
        <p:spPr>
          <a:xfrm>
            <a:off x="2116905" y="2806967"/>
            <a:ext cx="828564" cy="1042804"/>
          </a:xfrm>
          <a:custGeom>
            <a:avLst/>
            <a:gdLst/>
            <a:ahLst/>
            <a:cxnLst/>
            <a:rect l="l" t="t" r="r" b="b"/>
            <a:pathLst>
              <a:path w="828564" h="1042804">
                <a:moveTo>
                  <a:pt x="494456" y="0"/>
                </a:moveTo>
                <a:lnTo>
                  <a:pt x="446582" y="4260"/>
                </a:lnTo>
                <a:lnTo>
                  <a:pt x="396837" y="14729"/>
                </a:lnTo>
                <a:lnTo>
                  <a:pt x="347760" y="29476"/>
                </a:lnTo>
                <a:lnTo>
                  <a:pt x="301892" y="46570"/>
                </a:lnTo>
                <a:lnTo>
                  <a:pt x="261775" y="64078"/>
                </a:lnTo>
                <a:lnTo>
                  <a:pt x="225193" y="83078"/>
                </a:lnTo>
                <a:lnTo>
                  <a:pt x="193730" y="104728"/>
                </a:lnTo>
                <a:lnTo>
                  <a:pt x="159895" y="138045"/>
                </a:lnTo>
                <a:lnTo>
                  <a:pt x="131215" y="178651"/>
                </a:lnTo>
                <a:lnTo>
                  <a:pt x="110381" y="215333"/>
                </a:lnTo>
                <a:lnTo>
                  <a:pt x="90564" y="256868"/>
                </a:lnTo>
                <a:lnTo>
                  <a:pt x="71800" y="303384"/>
                </a:lnTo>
                <a:lnTo>
                  <a:pt x="54477" y="352796"/>
                </a:lnTo>
                <a:lnTo>
                  <a:pt x="38985" y="403022"/>
                </a:lnTo>
                <a:lnTo>
                  <a:pt x="25712" y="451978"/>
                </a:lnTo>
                <a:lnTo>
                  <a:pt x="15049" y="497583"/>
                </a:lnTo>
                <a:lnTo>
                  <a:pt x="7123" y="539505"/>
                </a:lnTo>
                <a:lnTo>
                  <a:pt x="2075" y="580524"/>
                </a:lnTo>
                <a:lnTo>
                  <a:pt x="82" y="618911"/>
                </a:lnTo>
                <a:lnTo>
                  <a:pt x="0" y="631274"/>
                </a:lnTo>
                <a:lnTo>
                  <a:pt x="173" y="643476"/>
                </a:lnTo>
                <a:lnTo>
                  <a:pt x="3008" y="691318"/>
                </a:lnTo>
                <a:lnTo>
                  <a:pt x="8269" y="739185"/>
                </a:lnTo>
                <a:lnTo>
                  <a:pt x="14116" y="780637"/>
                </a:lnTo>
                <a:lnTo>
                  <a:pt x="21369" y="822486"/>
                </a:lnTo>
                <a:lnTo>
                  <a:pt x="29908" y="863196"/>
                </a:lnTo>
                <a:lnTo>
                  <a:pt x="39612" y="901232"/>
                </a:lnTo>
                <a:lnTo>
                  <a:pt x="54155" y="945133"/>
                </a:lnTo>
                <a:lnTo>
                  <a:pt x="78459" y="990819"/>
                </a:lnTo>
                <a:lnTo>
                  <a:pt x="105087" y="1020573"/>
                </a:lnTo>
                <a:lnTo>
                  <a:pt x="147568" y="1041577"/>
                </a:lnTo>
                <a:lnTo>
                  <a:pt x="170272" y="1042804"/>
                </a:lnTo>
                <a:lnTo>
                  <a:pt x="181538" y="1041780"/>
                </a:lnTo>
                <a:lnTo>
                  <a:pt x="227151" y="1030360"/>
                </a:lnTo>
                <a:lnTo>
                  <a:pt x="263291" y="1018428"/>
                </a:lnTo>
                <a:lnTo>
                  <a:pt x="275963" y="1014632"/>
                </a:lnTo>
                <a:lnTo>
                  <a:pt x="316530" y="1005949"/>
                </a:lnTo>
                <a:lnTo>
                  <a:pt x="546612" y="1004027"/>
                </a:lnTo>
                <a:lnTo>
                  <a:pt x="553351" y="1003012"/>
                </a:lnTo>
                <a:lnTo>
                  <a:pt x="600293" y="989071"/>
                </a:lnTo>
                <a:lnTo>
                  <a:pt x="644763" y="967289"/>
                </a:lnTo>
                <a:lnTo>
                  <a:pt x="683220" y="937142"/>
                </a:lnTo>
                <a:lnTo>
                  <a:pt x="709200" y="907189"/>
                </a:lnTo>
                <a:lnTo>
                  <a:pt x="732730" y="870387"/>
                </a:lnTo>
                <a:lnTo>
                  <a:pt x="753927" y="828806"/>
                </a:lnTo>
                <a:lnTo>
                  <a:pt x="774066" y="782691"/>
                </a:lnTo>
                <a:lnTo>
                  <a:pt x="792264" y="733409"/>
                </a:lnTo>
                <a:lnTo>
                  <a:pt x="807639" y="682329"/>
                </a:lnTo>
                <a:lnTo>
                  <a:pt x="819311" y="630818"/>
                </a:lnTo>
                <a:lnTo>
                  <a:pt x="826398" y="580243"/>
                </a:lnTo>
                <a:lnTo>
                  <a:pt x="828564" y="530431"/>
                </a:lnTo>
                <a:lnTo>
                  <a:pt x="828469" y="513201"/>
                </a:lnTo>
                <a:lnTo>
                  <a:pt x="825852" y="460068"/>
                </a:lnTo>
                <a:lnTo>
                  <a:pt x="819737" y="405976"/>
                </a:lnTo>
                <a:lnTo>
                  <a:pt x="810124" y="352466"/>
                </a:lnTo>
                <a:lnTo>
                  <a:pt x="797014" y="301083"/>
                </a:lnTo>
                <a:lnTo>
                  <a:pt x="780406" y="253368"/>
                </a:lnTo>
                <a:lnTo>
                  <a:pt x="760200" y="210461"/>
                </a:lnTo>
                <a:lnTo>
                  <a:pt x="735338" y="168868"/>
                </a:lnTo>
                <a:lnTo>
                  <a:pt x="706197" y="128623"/>
                </a:lnTo>
                <a:lnTo>
                  <a:pt x="673617" y="91263"/>
                </a:lnTo>
                <a:lnTo>
                  <a:pt x="638426" y="58315"/>
                </a:lnTo>
                <a:lnTo>
                  <a:pt x="601507" y="31351"/>
                </a:lnTo>
                <a:lnTo>
                  <a:pt x="563657" y="11875"/>
                </a:lnTo>
                <a:lnTo>
                  <a:pt x="524077" y="1562"/>
                </a:lnTo>
                <a:lnTo>
                  <a:pt x="509558" y="293"/>
                </a:lnTo>
                <a:lnTo>
                  <a:pt x="494456" y="0"/>
                </a:lnTo>
                <a:close/>
              </a:path>
              <a:path w="828564" h="1042804">
                <a:moveTo>
                  <a:pt x="546612" y="1004027"/>
                </a:moveTo>
                <a:lnTo>
                  <a:pt x="365581" y="1004027"/>
                </a:lnTo>
                <a:lnTo>
                  <a:pt x="378871" y="1004250"/>
                </a:lnTo>
                <a:lnTo>
                  <a:pt x="462214" y="1007297"/>
                </a:lnTo>
                <a:lnTo>
                  <a:pt x="476094" y="1007583"/>
                </a:lnTo>
                <a:lnTo>
                  <a:pt x="489796" y="1007660"/>
                </a:lnTo>
                <a:lnTo>
                  <a:pt x="503255" y="1007474"/>
                </a:lnTo>
                <a:lnTo>
                  <a:pt x="516405" y="1006971"/>
                </a:lnTo>
                <a:lnTo>
                  <a:pt x="529182" y="1006096"/>
                </a:lnTo>
                <a:lnTo>
                  <a:pt x="541519" y="1004794"/>
                </a:lnTo>
                <a:lnTo>
                  <a:pt x="546612" y="1004027"/>
                </a:lnTo>
                <a:close/>
              </a:path>
            </a:pathLst>
          </a:custGeom>
          <a:solidFill>
            <a:srgbClr val="00CCFF"/>
          </a:solidFill>
        </p:spPr>
        <p:txBody>
          <a:bodyPr wrap="square" lIns="0" tIns="0" rIns="0" bIns="0" rtlCol="0">
            <a:noAutofit/>
          </a:bodyPr>
          <a:lstStyle/>
          <a:p>
            <a:endParaRPr/>
          </a:p>
        </p:txBody>
      </p:sp>
      <p:sp>
        <p:nvSpPr>
          <p:cNvPr id="18" name="object 18"/>
          <p:cNvSpPr/>
          <p:nvPr/>
        </p:nvSpPr>
        <p:spPr>
          <a:xfrm>
            <a:off x="2116905" y="2806967"/>
            <a:ext cx="828564" cy="1042804"/>
          </a:xfrm>
          <a:custGeom>
            <a:avLst/>
            <a:gdLst/>
            <a:ahLst/>
            <a:cxnLst/>
            <a:rect l="l" t="t" r="r" b="b"/>
            <a:pathLst>
              <a:path w="828564" h="1042804">
                <a:moveTo>
                  <a:pt x="250120" y="69673"/>
                </a:moveTo>
                <a:lnTo>
                  <a:pt x="213985" y="90052"/>
                </a:lnTo>
                <a:lnTo>
                  <a:pt x="175887" y="120625"/>
                </a:lnTo>
                <a:lnTo>
                  <a:pt x="145192" y="157287"/>
                </a:lnTo>
                <a:lnTo>
                  <a:pt x="124323" y="190223"/>
                </a:lnTo>
                <a:lnTo>
                  <a:pt x="103683" y="228496"/>
                </a:lnTo>
                <a:lnTo>
                  <a:pt x="84173" y="271923"/>
                </a:lnTo>
                <a:lnTo>
                  <a:pt x="65846" y="319636"/>
                </a:lnTo>
                <a:lnTo>
                  <a:pt x="49090" y="369550"/>
                </a:lnTo>
                <a:lnTo>
                  <a:pt x="34295" y="419584"/>
                </a:lnTo>
                <a:lnTo>
                  <a:pt x="21849" y="467655"/>
                </a:lnTo>
                <a:lnTo>
                  <a:pt x="12142" y="511679"/>
                </a:lnTo>
                <a:lnTo>
                  <a:pt x="5066" y="553525"/>
                </a:lnTo>
                <a:lnTo>
                  <a:pt x="1099" y="593568"/>
                </a:lnTo>
                <a:lnTo>
                  <a:pt x="0" y="631274"/>
                </a:lnTo>
                <a:lnTo>
                  <a:pt x="173" y="643476"/>
                </a:lnTo>
                <a:lnTo>
                  <a:pt x="3008" y="691318"/>
                </a:lnTo>
                <a:lnTo>
                  <a:pt x="8269" y="739185"/>
                </a:lnTo>
                <a:lnTo>
                  <a:pt x="14116" y="780637"/>
                </a:lnTo>
                <a:lnTo>
                  <a:pt x="21369" y="822486"/>
                </a:lnTo>
                <a:lnTo>
                  <a:pt x="29908" y="863196"/>
                </a:lnTo>
                <a:lnTo>
                  <a:pt x="39612" y="901232"/>
                </a:lnTo>
                <a:lnTo>
                  <a:pt x="54155" y="945133"/>
                </a:lnTo>
                <a:lnTo>
                  <a:pt x="78459" y="990819"/>
                </a:lnTo>
                <a:lnTo>
                  <a:pt x="105087" y="1020573"/>
                </a:lnTo>
                <a:lnTo>
                  <a:pt x="147568" y="1041577"/>
                </a:lnTo>
                <a:lnTo>
                  <a:pt x="170272" y="1042804"/>
                </a:lnTo>
                <a:lnTo>
                  <a:pt x="181538" y="1041780"/>
                </a:lnTo>
                <a:lnTo>
                  <a:pt x="227151" y="1030360"/>
                </a:lnTo>
                <a:lnTo>
                  <a:pt x="250964" y="1022418"/>
                </a:lnTo>
                <a:lnTo>
                  <a:pt x="263291" y="1018428"/>
                </a:lnTo>
                <a:lnTo>
                  <a:pt x="302534" y="1008239"/>
                </a:lnTo>
                <a:lnTo>
                  <a:pt x="352636" y="1004032"/>
                </a:lnTo>
                <a:lnTo>
                  <a:pt x="365581" y="1004027"/>
                </a:lnTo>
                <a:lnTo>
                  <a:pt x="378871" y="1004250"/>
                </a:lnTo>
                <a:lnTo>
                  <a:pt x="392443" y="1004644"/>
                </a:lnTo>
                <a:lnTo>
                  <a:pt x="406229" y="1005157"/>
                </a:lnTo>
                <a:lnTo>
                  <a:pt x="420164" y="1005733"/>
                </a:lnTo>
                <a:lnTo>
                  <a:pt x="434184" y="1006318"/>
                </a:lnTo>
                <a:lnTo>
                  <a:pt x="448223" y="1006857"/>
                </a:lnTo>
                <a:lnTo>
                  <a:pt x="462214" y="1007297"/>
                </a:lnTo>
                <a:lnTo>
                  <a:pt x="476094" y="1007583"/>
                </a:lnTo>
                <a:lnTo>
                  <a:pt x="489796" y="1007660"/>
                </a:lnTo>
                <a:lnTo>
                  <a:pt x="503255" y="1007474"/>
                </a:lnTo>
                <a:lnTo>
                  <a:pt x="541519" y="1004794"/>
                </a:lnTo>
                <a:lnTo>
                  <a:pt x="588025" y="993571"/>
                </a:lnTo>
                <a:lnTo>
                  <a:pt x="623393" y="979033"/>
                </a:lnTo>
                <a:lnTo>
                  <a:pt x="664630" y="953453"/>
                </a:lnTo>
                <a:lnTo>
                  <a:pt x="700756" y="917969"/>
                </a:lnTo>
                <a:lnTo>
                  <a:pt x="725581" y="883003"/>
                </a:lnTo>
                <a:lnTo>
                  <a:pt x="746936" y="843237"/>
                </a:lnTo>
                <a:lnTo>
                  <a:pt x="767525" y="798482"/>
                </a:lnTo>
                <a:lnTo>
                  <a:pt x="786468" y="750104"/>
                </a:lnTo>
                <a:lnTo>
                  <a:pt x="802882" y="699471"/>
                </a:lnTo>
                <a:lnTo>
                  <a:pt x="815887" y="647952"/>
                </a:lnTo>
                <a:lnTo>
                  <a:pt x="824600" y="596913"/>
                </a:lnTo>
                <a:lnTo>
                  <a:pt x="828271" y="547327"/>
                </a:lnTo>
                <a:lnTo>
                  <a:pt x="828564" y="530431"/>
                </a:lnTo>
                <a:lnTo>
                  <a:pt x="828469" y="513201"/>
                </a:lnTo>
                <a:lnTo>
                  <a:pt x="825852" y="460068"/>
                </a:lnTo>
                <a:lnTo>
                  <a:pt x="819737" y="405976"/>
                </a:lnTo>
                <a:lnTo>
                  <a:pt x="810124" y="352466"/>
                </a:lnTo>
                <a:lnTo>
                  <a:pt x="797014" y="301083"/>
                </a:lnTo>
                <a:lnTo>
                  <a:pt x="780406" y="253368"/>
                </a:lnTo>
                <a:lnTo>
                  <a:pt x="760200" y="210461"/>
                </a:lnTo>
                <a:lnTo>
                  <a:pt x="735338" y="168868"/>
                </a:lnTo>
                <a:lnTo>
                  <a:pt x="706197" y="128623"/>
                </a:lnTo>
                <a:lnTo>
                  <a:pt x="673617" y="91263"/>
                </a:lnTo>
                <a:lnTo>
                  <a:pt x="638440" y="58326"/>
                </a:lnTo>
                <a:lnTo>
                  <a:pt x="601507" y="31351"/>
                </a:lnTo>
                <a:lnTo>
                  <a:pt x="563657" y="11875"/>
                </a:lnTo>
                <a:lnTo>
                  <a:pt x="524077" y="1562"/>
                </a:lnTo>
                <a:lnTo>
                  <a:pt x="494456" y="0"/>
                </a:lnTo>
                <a:lnTo>
                  <a:pt x="478863" y="611"/>
                </a:lnTo>
                <a:lnTo>
                  <a:pt x="430083" y="7155"/>
                </a:lnTo>
                <a:lnTo>
                  <a:pt x="380278" y="19265"/>
                </a:lnTo>
                <a:lnTo>
                  <a:pt x="331989" y="35009"/>
                </a:lnTo>
                <a:lnTo>
                  <a:pt x="287756" y="52455"/>
                </a:lnTo>
                <a:lnTo>
                  <a:pt x="261775" y="64078"/>
                </a:lnTo>
                <a:lnTo>
                  <a:pt x="250120" y="69673"/>
                </a:lnTo>
                <a:close/>
              </a:path>
            </a:pathLst>
          </a:custGeom>
          <a:ln w="9524">
            <a:solidFill>
              <a:srgbClr val="000000"/>
            </a:solidFill>
          </a:ln>
        </p:spPr>
        <p:txBody>
          <a:bodyPr wrap="square" lIns="0" tIns="0" rIns="0" bIns="0" rtlCol="0">
            <a:noAutofit/>
          </a:bodyPr>
          <a:lstStyle/>
          <a:p>
            <a:endParaRPr/>
          </a:p>
        </p:txBody>
      </p:sp>
      <p:sp>
        <p:nvSpPr>
          <p:cNvPr id="19" name="object 19"/>
          <p:cNvSpPr/>
          <p:nvPr/>
        </p:nvSpPr>
        <p:spPr>
          <a:xfrm>
            <a:off x="1807336" y="2766786"/>
            <a:ext cx="438150" cy="230250"/>
          </a:xfrm>
          <a:custGeom>
            <a:avLst/>
            <a:gdLst/>
            <a:ahLst/>
            <a:cxnLst/>
            <a:rect l="l" t="t" r="r" b="b"/>
            <a:pathLst>
              <a:path w="438150" h="230250">
                <a:moveTo>
                  <a:pt x="0" y="0"/>
                </a:moveTo>
                <a:lnTo>
                  <a:pt x="438150" y="230250"/>
                </a:lnTo>
              </a:path>
            </a:pathLst>
          </a:custGeom>
          <a:ln w="9525">
            <a:solidFill>
              <a:srgbClr val="000000"/>
            </a:solidFill>
          </a:ln>
        </p:spPr>
        <p:txBody>
          <a:bodyPr wrap="square" lIns="0" tIns="0" rIns="0" bIns="0" rtlCol="0">
            <a:noAutofit/>
          </a:bodyPr>
          <a:lstStyle/>
          <a:p>
            <a:endParaRPr/>
          </a:p>
        </p:txBody>
      </p:sp>
      <p:sp>
        <p:nvSpPr>
          <p:cNvPr id="20" name="object 20"/>
          <p:cNvSpPr/>
          <p:nvPr/>
        </p:nvSpPr>
        <p:spPr>
          <a:xfrm>
            <a:off x="1931161" y="3711411"/>
            <a:ext cx="231775" cy="255524"/>
          </a:xfrm>
          <a:custGeom>
            <a:avLst/>
            <a:gdLst/>
            <a:ahLst/>
            <a:cxnLst/>
            <a:rect l="l" t="t" r="r" b="b"/>
            <a:pathLst>
              <a:path w="231775" h="255524">
                <a:moveTo>
                  <a:pt x="0" y="255523"/>
                </a:moveTo>
                <a:lnTo>
                  <a:pt x="231775" y="0"/>
                </a:lnTo>
              </a:path>
            </a:pathLst>
          </a:custGeom>
          <a:ln w="9525">
            <a:solidFill>
              <a:srgbClr val="000000"/>
            </a:solidFill>
          </a:ln>
        </p:spPr>
        <p:txBody>
          <a:bodyPr wrap="square" lIns="0" tIns="0" rIns="0" bIns="0" rtlCol="0">
            <a:noAutofit/>
          </a:bodyPr>
          <a:lstStyle/>
          <a:p>
            <a:endParaRPr/>
          </a:p>
        </p:txBody>
      </p:sp>
      <p:sp>
        <p:nvSpPr>
          <p:cNvPr id="21" name="object 21"/>
          <p:cNvSpPr/>
          <p:nvPr/>
        </p:nvSpPr>
        <p:spPr>
          <a:xfrm>
            <a:off x="2929763" y="3305011"/>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22" name="object 22"/>
          <p:cNvSpPr/>
          <p:nvPr/>
        </p:nvSpPr>
        <p:spPr>
          <a:xfrm>
            <a:off x="1808988" y="4062185"/>
            <a:ext cx="76200" cy="163575"/>
          </a:xfrm>
          <a:custGeom>
            <a:avLst/>
            <a:gdLst/>
            <a:ahLst/>
            <a:cxnLst/>
            <a:rect l="l" t="t" r="r" b="b"/>
            <a:pathLst>
              <a:path w="76200" h="163575">
                <a:moveTo>
                  <a:pt x="44450" y="63499"/>
                </a:moveTo>
                <a:lnTo>
                  <a:pt x="31750" y="63499"/>
                </a:lnTo>
                <a:lnTo>
                  <a:pt x="31750" y="163575"/>
                </a:lnTo>
                <a:lnTo>
                  <a:pt x="44450" y="163575"/>
                </a:lnTo>
                <a:lnTo>
                  <a:pt x="44450" y="63499"/>
                </a:lnTo>
                <a:close/>
              </a:path>
              <a:path w="76200" h="163575">
                <a:moveTo>
                  <a:pt x="38100" y="0"/>
                </a:moveTo>
                <a:lnTo>
                  <a:pt x="0" y="76199"/>
                </a:lnTo>
                <a:lnTo>
                  <a:pt x="31750" y="76199"/>
                </a:lnTo>
                <a:lnTo>
                  <a:pt x="31750" y="63499"/>
                </a:lnTo>
                <a:lnTo>
                  <a:pt x="69850" y="63499"/>
                </a:lnTo>
                <a:lnTo>
                  <a:pt x="38100" y="0"/>
                </a:lnTo>
                <a:close/>
              </a:path>
              <a:path w="76200" h="163575">
                <a:moveTo>
                  <a:pt x="69850" y="63499"/>
                </a:moveTo>
                <a:lnTo>
                  <a:pt x="44450" y="63499"/>
                </a:lnTo>
                <a:lnTo>
                  <a:pt x="44450" y="76199"/>
                </a:lnTo>
                <a:lnTo>
                  <a:pt x="76200" y="76199"/>
                </a:lnTo>
                <a:lnTo>
                  <a:pt x="69850" y="63499"/>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1683511" y="2839811"/>
            <a:ext cx="76200" cy="398525"/>
          </a:xfrm>
          <a:custGeom>
            <a:avLst/>
            <a:gdLst/>
            <a:ahLst/>
            <a:cxnLst/>
            <a:rect l="l" t="t" r="r" b="b"/>
            <a:pathLst>
              <a:path w="76200" h="398525">
                <a:moveTo>
                  <a:pt x="44450" y="63500"/>
                </a:moveTo>
                <a:lnTo>
                  <a:pt x="31750" y="63500"/>
                </a:lnTo>
                <a:lnTo>
                  <a:pt x="31750" y="398525"/>
                </a:lnTo>
                <a:lnTo>
                  <a:pt x="44450" y="398525"/>
                </a:lnTo>
                <a:lnTo>
                  <a:pt x="44450" y="63500"/>
                </a:lnTo>
                <a:close/>
              </a:path>
              <a:path w="76200" h="398525">
                <a:moveTo>
                  <a:pt x="38100" y="0"/>
                </a:moveTo>
                <a:lnTo>
                  <a:pt x="0" y="76200"/>
                </a:lnTo>
                <a:lnTo>
                  <a:pt x="31750" y="76200"/>
                </a:lnTo>
                <a:lnTo>
                  <a:pt x="31750" y="63500"/>
                </a:lnTo>
                <a:lnTo>
                  <a:pt x="69850" y="63500"/>
                </a:lnTo>
                <a:lnTo>
                  <a:pt x="38100" y="0"/>
                </a:lnTo>
                <a:close/>
              </a:path>
              <a:path w="76200" h="398525">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3561588" y="3371686"/>
            <a:ext cx="76200" cy="750824"/>
          </a:xfrm>
          <a:custGeom>
            <a:avLst/>
            <a:gdLst/>
            <a:ahLst/>
            <a:cxnLst/>
            <a:rect l="l" t="t" r="r" b="b"/>
            <a:pathLst>
              <a:path w="76200" h="750824">
                <a:moveTo>
                  <a:pt x="44450" y="63499"/>
                </a:moveTo>
                <a:lnTo>
                  <a:pt x="31750" y="63499"/>
                </a:lnTo>
                <a:lnTo>
                  <a:pt x="31750" y="750823"/>
                </a:lnTo>
                <a:lnTo>
                  <a:pt x="44450" y="750823"/>
                </a:lnTo>
                <a:lnTo>
                  <a:pt x="44450" y="63499"/>
                </a:lnTo>
                <a:close/>
              </a:path>
              <a:path w="76200" h="750824">
                <a:moveTo>
                  <a:pt x="38100" y="0"/>
                </a:moveTo>
                <a:lnTo>
                  <a:pt x="0" y="76199"/>
                </a:lnTo>
                <a:lnTo>
                  <a:pt x="31750" y="76199"/>
                </a:lnTo>
                <a:lnTo>
                  <a:pt x="31750" y="63499"/>
                </a:lnTo>
                <a:lnTo>
                  <a:pt x="69850" y="63499"/>
                </a:lnTo>
                <a:lnTo>
                  <a:pt x="38100" y="0"/>
                </a:lnTo>
                <a:close/>
              </a:path>
              <a:path w="76200" h="750824">
                <a:moveTo>
                  <a:pt x="69850" y="63499"/>
                </a:moveTo>
                <a:lnTo>
                  <a:pt x="44450" y="63499"/>
                </a:lnTo>
                <a:lnTo>
                  <a:pt x="44450" y="76199"/>
                </a:lnTo>
                <a:lnTo>
                  <a:pt x="76200" y="76199"/>
                </a:lnTo>
                <a:lnTo>
                  <a:pt x="69850" y="63499"/>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4644263" y="3362161"/>
            <a:ext cx="76200" cy="220725"/>
          </a:xfrm>
          <a:custGeom>
            <a:avLst/>
            <a:gdLst/>
            <a:ahLst/>
            <a:cxnLst/>
            <a:rect l="l" t="t" r="r" b="b"/>
            <a:pathLst>
              <a:path w="76200" h="220725">
                <a:moveTo>
                  <a:pt x="44474" y="75998"/>
                </a:moveTo>
                <a:lnTo>
                  <a:pt x="31772" y="76273"/>
                </a:lnTo>
                <a:lnTo>
                  <a:pt x="34925" y="220725"/>
                </a:lnTo>
                <a:lnTo>
                  <a:pt x="47625" y="220471"/>
                </a:lnTo>
                <a:lnTo>
                  <a:pt x="44474" y="75998"/>
                </a:lnTo>
                <a:close/>
              </a:path>
              <a:path w="76200" h="220725">
                <a:moveTo>
                  <a:pt x="36449" y="0"/>
                </a:moveTo>
                <a:lnTo>
                  <a:pt x="0" y="76961"/>
                </a:lnTo>
                <a:lnTo>
                  <a:pt x="31772" y="76273"/>
                </a:lnTo>
                <a:lnTo>
                  <a:pt x="31496" y="63626"/>
                </a:lnTo>
                <a:lnTo>
                  <a:pt x="44196" y="63245"/>
                </a:lnTo>
                <a:lnTo>
                  <a:pt x="69831" y="63245"/>
                </a:lnTo>
                <a:lnTo>
                  <a:pt x="36449" y="0"/>
                </a:lnTo>
                <a:close/>
              </a:path>
              <a:path w="76200" h="220725">
                <a:moveTo>
                  <a:pt x="44196" y="63245"/>
                </a:moveTo>
                <a:lnTo>
                  <a:pt x="31496" y="63626"/>
                </a:lnTo>
                <a:lnTo>
                  <a:pt x="31772" y="76273"/>
                </a:lnTo>
                <a:lnTo>
                  <a:pt x="44474" y="75998"/>
                </a:lnTo>
                <a:lnTo>
                  <a:pt x="44196" y="63245"/>
                </a:lnTo>
                <a:close/>
              </a:path>
              <a:path w="76200" h="220725">
                <a:moveTo>
                  <a:pt x="69831" y="63245"/>
                </a:moveTo>
                <a:lnTo>
                  <a:pt x="44196" y="63245"/>
                </a:lnTo>
                <a:lnTo>
                  <a:pt x="44474" y="75998"/>
                </a:lnTo>
                <a:lnTo>
                  <a:pt x="76200" y="75310"/>
                </a:lnTo>
                <a:lnTo>
                  <a:pt x="69831" y="63245"/>
                </a:lnTo>
                <a:close/>
              </a:path>
            </a:pathLst>
          </a:custGeom>
          <a:solidFill>
            <a:srgbClr val="000000"/>
          </a:solidFill>
        </p:spPr>
        <p:txBody>
          <a:bodyPr wrap="square" lIns="0" tIns="0" rIns="0" bIns="0" rtlCol="0">
            <a:noAutofit/>
          </a:bodyPr>
          <a:lstStyle/>
          <a:p>
            <a:endParaRPr/>
          </a:p>
        </p:txBody>
      </p:sp>
      <p:sp>
        <p:nvSpPr>
          <p:cNvPr id="26" name="object 26"/>
          <p:cNvSpPr txBox="1"/>
          <p:nvPr/>
        </p:nvSpPr>
        <p:spPr>
          <a:xfrm>
            <a:off x="533501" y="2540726"/>
            <a:ext cx="1377315" cy="973455"/>
          </a:xfrm>
          <a:prstGeom prst="rect">
            <a:avLst/>
          </a:prstGeom>
        </p:spPr>
        <p:txBody>
          <a:bodyPr vert="horz" wrap="square" lIns="0" tIns="0" rIns="0" bIns="0" rtlCol="0">
            <a:noAutofit/>
          </a:bodyPr>
          <a:lstStyle/>
          <a:p>
            <a:pPr marL="22225">
              <a:lnSpc>
                <a:spcPct val="100000"/>
              </a:lnSpc>
            </a:pPr>
            <a:r>
              <a:rPr sz="2400" dirty="0" smtClean="0">
                <a:solidFill>
                  <a:srgbClr val="FF0000"/>
                </a:solidFill>
                <a:latin typeface="Gill Sans MT"/>
                <a:cs typeface="Gill Sans MT"/>
              </a:rPr>
              <a:t>A</a:t>
            </a:r>
            <a:endParaRPr sz="2400" dirty="0">
              <a:latin typeface="Gill Sans MT"/>
              <a:cs typeface="Gill Sans MT"/>
            </a:endParaRPr>
          </a:p>
          <a:p>
            <a:pPr>
              <a:lnSpc>
                <a:spcPts val="750"/>
              </a:lnSpc>
              <a:spcBef>
                <a:spcPts val="43"/>
              </a:spcBef>
            </a:pPr>
            <a:endParaRPr sz="750" dirty="0"/>
          </a:p>
          <a:p>
            <a:pPr>
              <a:lnSpc>
                <a:spcPts val="1000"/>
              </a:lnSpc>
            </a:pPr>
            <a:endParaRPr sz="1000" dirty="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dirty="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dirty="0">
              <a:latin typeface="Arial"/>
              <a:cs typeface="Arial"/>
            </a:endParaRPr>
          </a:p>
        </p:txBody>
      </p:sp>
      <p:sp>
        <p:nvSpPr>
          <p:cNvPr id="27" name="object 27"/>
          <p:cNvSpPr/>
          <p:nvPr/>
        </p:nvSpPr>
        <p:spPr>
          <a:xfrm>
            <a:off x="4790313" y="3271610"/>
            <a:ext cx="1198499" cy="0"/>
          </a:xfrm>
          <a:custGeom>
            <a:avLst/>
            <a:gdLst/>
            <a:ahLst/>
            <a:cxnLst/>
            <a:rect l="l" t="t" r="r" b="b"/>
            <a:pathLst>
              <a:path w="1198499">
                <a:moveTo>
                  <a:pt x="0" y="0"/>
                </a:moveTo>
                <a:lnTo>
                  <a:pt x="1198499" y="0"/>
                </a:lnTo>
              </a:path>
            </a:pathLst>
          </a:custGeom>
          <a:ln w="9525">
            <a:solidFill>
              <a:srgbClr val="000000"/>
            </a:solidFill>
          </a:ln>
        </p:spPr>
        <p:txBody>
          <a:bodyPr wrap="square" lIns="0" tIns="0" rIns="0" bIns="0" rtlCol="0">
            <a:noAutofit/>
          </a:bodyPr>
          <a:lstStyle/>
          <a:p>
            <a:endParaRPr/>
          </a:p>
        </p:txBody>
      </p:sp>
      <p:sp>
        <p:nvSpPr>
          <p:cNvPr id="28" name="object 28"/>
          <p:cNvSpPr txBox="1"/>
          <p:nvPr/>
        </p:nvSpPr>
        <p:spPr>
          <a:xfrm>
            <a:off x="7197597" y="3237194"/>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9" name="object 29"/>
          <p:cNvSpPr/>
          <p:nvPr/>
        </p:nvSpPr>
        <p:spPr>
          <a:xfrm>
            <a:off x="6688963" y="2766786"/>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30" name="object 30"/>
          <p:cNvSpPr/>
          <p:nvPr/>
        </p:nvSpPr>
        <p:spPr>
          <a:xfrm>
            <a:off x="7178420" y="2842986"/>
            <a:ext cx="76200" cy="389128"/>
          </a:xfrm>
          <a:custGeom>
            <a:avLst/>
            <a:gdLst/>
            <a:ahLst/>
            <a:cxnLst/>
            <a:rect l="l" t="t" r="r" b="b"/>
            <a:pathLst>
              <a:path w="76200" h="389128">
                <a:moveTo>
                  <a:pt x="44435" y="75956"/>
                </a:moveTo>
                <a:lnTo>
                  <a:pt x="31735" y="76316"/>
                </a:lnTo>
                <a:lnTo>
                  <a:pt x="40767" y="389128"/>
                </a:lnTo>
                <a:lnTo>
                  <a:pt x="53467" y="388747"/>
                </a:lnTo>
                <a:lnTo>
                  <a:pt x="44435" y="75956"/>
                </a:lnTo>
                <a:close/>
              </a:path>
              <a:path w="76200" h="389128">
                <a:moveTo>
                  <a:pt x="35940" y="0"/>
                </a:moveTo>
                <a:lnTo>
                  <a:pt x="0" y="77216"/>
                </a:lnTo>
                <a:lnTo>
                  <a:pt x="31735" y="76316"/>
                </a:lnTo>
                <a:lnTo>
                  <a:pt x="31369" y="63627"/>
                </a:lnTo>
                <a:lnTo>
                  <a:pt x="44069" y="63246"/>
                </a:lnTo>
                <a:lnTo>
                  <a:pt x="69864" y="63246"/>
                </a:lnTo>
                <a:lnTo>
                  <a:pt x="35940" y="0"/>
                </a:lnTo>
                <a:close/>
              </a:path>
              <a:path w="76200" h="389128">
                <a:moveTo>
                  <a:pt x="44069" y="63246"/>
                </a:moveTo>
                <a:lnTo>
                  <a:pt x="31369" y="63627"/>
                </a:lnTo>
                <a:lnTo>
                  <a:pt x="31735" y="76316"/>
                </a:lnTo>
                <a:lnTo>
                  <a:pt x="44435" y="75956"/>
                </a:lnTo>
                <a:lnTo>
                  <a:pt x="44069" y="63246"/>
                </a:lnTo>
                <a:close/>
              </a:path>
              <a:path w="76200" h="389128">
                <a:moveTo>
                  <a:pt x="69864" y="63246"/>
                </a:moveTo>
                <a:lnTo>
                  <a:pt x="44069" y="63246"/>
                </a:lnTo>
                <a:lnTo>
                  <a:pt x="44435" y="75956"/>
                </a:lnTo>
                <a:lnTo>
                  <a:pt x="76200" y="75057"/>
                </a:lnTo>
                <a:lnTo>
                  <a:pt x="69864" y="63246"/>
                </a:lnTo>
                <a:close/>
              </a:path>
            </a:pathLst>
          </a:custGeom>
          <a:solidFill>
            <a:srgbClr val="000000"/>
          </a:solidFill>
        </p:spPr>
        <p:txBody>
          <a:bodyPr wrap="square" lIns="0" tIns="0" rIns="0" bIns="0" rtlCol="0">
            <a:noAutofit/>
          </a:bodyPr>
          <a:lstStyle/>
          <a:p>
            <a:endParaRPr/>
          </a:p>
        </p:txBody>
      </p:sp>
      <p:sp>
        <p:nvSpPr>
          <p:cNvPr id="31" name="object 31"/>
          <p:cNvSpPr txBox="1"/>
          <p:nvPr/>
        </p:nvSpPr>
        <p:spPr>
          <a:xfrm>
            <a:off x="6898893" y="4204298"/>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32" name="object 32"/>
          <p:cNvSpPr/>
          <p:nvPr/>
        </p:nvSpPr>
        <p:spPr>
          <a:xfrm>
            <a:off x="6619113" y="3663786"/>
            <a:ext cx="254000" cy="250825"/>
          </a:xfrm>
          <a:custGeom>
            <a:avLst/>
            <a:gdLst/>
            <a:ahLst/>
            <a:cxnLst/>
            <a:rect l="l" t="t" r="r" b="b"/>
            <a:pathLst>
              <a:path w="254000" h="250825">
                <a:moveTo>
                  <a:pt x="254000" y="250824"/>
                </a:moveTo>
                <a:lnTo>
                  <a:pt x="0" y="0"/>
                </a:lnTo>
              </a:path>
            </a:pathLst>
          </a:custGeom>
          <a:ln w="9525">
            <a:solidFill>
              <a:srgbClr val="000000"/>
            </a:solidFill>
          </a:ln>
        </p:spPr>
        <p:txBody>
          <a:bodyPr wrap="square" lIns="0" tIns="0" rIns="0" bIns="0" rtlCol="0">
            <a:noAutofit/>
          </a:bodyPr>
          <a:lstStyle/>
          <a:p>
            <a:endParaRPr/>
          </a:p>
        </p:txBody>
      </p:sp>
      <p:sp>
        <p:nvSpPr>
          <p:cNvPr id="33" name="object 33"/>
          <p:cNvSpPr/>
          <p:nvPr/>
        </p:nvSpPr>
        <p:spPr>
          <a:xfrm>
            <a:off x="6918832" y="4005035"/>
            <a:ext cx="76200" cy="201802"/>
          </a:xfrm>
          <a:custGeom>
            <a:avLst/>
            <a:gdLst/>
            <a:ahLst/>
            <a:cxnLst/>
            <a:rect l="l" t="t" r="r" b="b"/>
            <a:pathLst>
              <a:path w="76200" h="201802">
                <a:moveTo>
                  <a:pt x="31827" y="76053"/>
                </a:moveTo>
                <a:lnTo>
                  <a:pt x="28828" y="201421"/>
                </a:lnTo>
                <a:lnTo>
                  <a:pt x="41528" y="201802"/>
                </a:lnTo>
                <a:lnTo>
                  <a:pt x="44526" y="76349"/>
                </a:lnTo>
                <a:lnTo>
                  <a:pt x="31827" y="76053"/>
                </a:lnTo>
                <a:close/>
              </a:path>
              <a:path w="76200" h="201802">
                <a:moveTo>
                  <a:pt x="69760" y="63372"/>
                </a:moveTo>
                <a:lnTo>
                  <a:pt x="32131" y="63372"/>
                </a:lnTo>
                <a:lnTo>
                  <a:pt x="44831" y="63626"/>
                </a:lnTo>
                <a:lnTo>
                  <a:pt x="44526" y="76349"/>
                </a:lnTo>
                <a:lnTo>
                  <a:pt x="76200" y="77088"/>
                </a:lnTo>
                <a:lnTo>
                  <a:pt x="69760" y="63372"/>
                </a:lnTo>
                <a:close/>
              </a:path>
              <a:path w="76200" h="201802">
                <a:moveTo>
                  <a:pt x="32131" y="63372"/>
                </a:moveTo>
                <a:lnTo>
                  <a:pt x="31827" y="76053"/>
                </a:lnTo>
                <a:lnTo>
                  <a:pt x="44526" y="76349"/>
                </a:lnTo>
                <a:lnTo>
                  <a:pt x="44831" y="63626"/>
                </a:lnTo>
                <a:lnTo>
                  <a:pt x="32131" y="63372"/>
                </a:lnTo>
                <a:close/>
              </a:path>
              <a:path w="76200" h="201802">
                <a:moveTo>
                  <a:pt x="40005" y="0"/>
                </a:moveTo>
                <a:lnTo>
                  <a:pt x="0" y="75310"/>
                </a:lnTo>
                <a:lnTo>
                  <a:pt x="31827" y="76053"/>
                </a:lnTo>
                <a:lnTo>
                  <a:pt x="32131" y="63372"/>
                </a:lnTo>
                <a:lnTo>
                  <a:pt x="69760" y="63372"/>
                </a:lnTo>
                <a:lnTo>
                  <a:pt x="40005" y="0"/>
                </a:lnTo>
                <a:close/>
              </a:path>
            </a:pathLst>
          </a:custGeom>
          <a:solidFill>
            <a:srgbClr val="000000"/>
          </a:solidFill>
        </p:spPr>
        <p:txBody>
          <a:bodyPr wrap="square" lIns="0" tIns="0" rIns="0" bIns="0" rtlCol="0">
            <a:noAutofit/>
          </a:bodyPr>
          <a:lstStyle/>
          <a:p>
            <a:endParaRPr/>
          </a:p>
        </p:txBody>
      </p:sp>
      <p:sp>
        <p:nvSpPr>
          <p:cNvPr id="34" name="object 34"/>
          <p:cNvSpPr/>
          <p:nvPr/>
        </p:nvSpPr>
        <p:spPr>
          <a:xfrm>
            <a:off x="5954918" y="2810328"/>
            <a:ext cx="754880" cy="1054264"/>
          </a:xfrm>
          <a:custGeom>
            <a:avLst/>
            <a:gdLst/>
            <a:ahLst/>
            <a:cxnLst/>
            <a:rect l="l" t="t" r="r" b="b"/>
            <a:pathLst>
              <a:path w="754880" h="1054264">
                <a:moveTo>
                  <a:pt x="450518" y="0"/>
                </a:moveTo>
                <a:lnTo>
                  <a:pt x="406911" y="4303"/>
                </a:lnTo>
                <a:lnTo>
                  <a:pt x="361601" y="14877"/>
                </a:lnTo>
                <a:lnTo>
                  <a:pt x="316899" y="29771"/>
                </a:lnTo>
                <a:lnTo>
                  <a:pt x="275118" y="47036"/>
                </a:lnTo>
                <a:lnTo>
                  <a:pt x="238569" y="64723"/>
                </a:lnTo>
                <a:lnTo>
                  <a:pt x="204449" y="84456"/>
                </a:lnTo>
                <a:lnTo>
                  <a:pt x="166417" y="115455"/>
                </a:lnTo>
                <a:lnTo>
                  <a:pt x="136521" y="152500"/>
                </a:lnTo>
                <a:lnTo>
                  <a:pt x="116680" y="185885"/>
                </a:lnTo>
                <a:lnTo>
                  <a:pt x="96902" y="225341"/>
                </a:lnTo>
                <a:lnTo>
                  <a:pt x="80266" y="264347"/>
                </a:lnTo>
                <a:lnTo>
                  <a:pt x="64152" y="309249"/>
                </a:lnTo>
                <a:lnTo>
                  <a:pt x="48994" y="357797"/>
                </a:lnTo>
                <a:lnTo>
                  <a:pt x="35228" y="407740"/>
                </a:lnTo>
                <a:lnTo>
                  <a:pt x="23287" y="456827"/>
                </a:lnTo>
                <a:lnTo>
                  <a:pt x="13605" y="502808"/>
                </a:lnTo>
                <a:lnTo>
                  <a:pt x="6415" y="545064"/>
                </a:lnTo>
                <a:lnTo>
                  <a:pt x="1879" y="586216"/>
                </a:lnTo>
                <a:lnTo>
                  <a:pt x="79" y="624674"/>
                </a:lnTo>
                <a:lnTo>
                  <a:pt x="0" y="637329"/>
                </a:lnTo>
                <a:lnTo>
                  <a:pt x="142" y="649306"/>
                </a:lnTo>
                <a:lnTo>
                  <a:pt x="2631" y="697263"/>
                </a:lnTo>
                <a:lnTo>
                  <a:pt x="7264" y="745195"/>
                </a:lnTo>
                <a:lnTo>
                  <a:pt x="11831" y="783215"/>
                </a:lnTo>
                <a:lnTo>
                  <a:pt x="17975" y="823854"/>
                </a:lnTo>
                <a:lnTo>
                  <a:pt x="25566" y="864985"/>
                </a:lnTo>
                <a:lnTo>
                  <a:pt x="34450" y="904541"/>
                </a:lnTo>
                <a:lnTo>
                  <a:pt x="48034" y="951261"/>
                </a:lnTo>
                <a:lnTo>
                  <a:pt x="63375" y="986597"/>
                </a:lnTo>
                <a:lnTo>
                  <a:pt x="88053" y="1023225"/>
                </a:lnTo>
                <a:lnTo>
                  <a:pt x="126268" y="1049805"/>
                </a:lnTo>
                <a:lnTo>
                  <a:pt x="148187" y="1054264"/>
                </a:lnTo>
                <a:lnTo>
                  <a:pt x="159056" y="1053942"/>
                </a:lnTo>
                <a:lnTo>
                  <a:pt x="203563" y="1042538"/>
                </a:lnTo>
                <a:lnTo>
                  <a:pt x="227161" y="1033687"/>
                </a:lnTo>
                <a:lnTo>
                  <a:pt x="239477" y="1029206"/>
                </a:lnTo>
                <a:lnTo>
                  <a:pt x="279118" y="1018040"/>
                </a:lnTo>
                <a:lnTo>
                  <a:pt x="326881" y="1014067"/>
                </a:lnTo>
                <a:lnTo>
                  <a:pt x="500268" y="1014067"/>
                </a:lnTo>
                <a:lnTo>
                  <a:pt x="507038" y="1012843"/>
                </a:lnTo>
                <a:lnTo>
                  <a:pt x="543284" y="1000456"/>
                </a:lnTo>
                <a:lnTo>
                  <a:pt x="587171" y="977031"/>
                </a:lnTo>
                <a:lnTo>
                  <a:pt x="623846" y="945234"/>
                </a:lnTo>
                <a:lnTo>
                  <a:pt x="648080" y="913771"/>
                </a:lnTo>
                <a:lnTo>
                  <a:pt x="669464" y="876144"/>
                </a:lnTo>
                <a:lnTo>
                  <a:pt x="688057" y="835460"/>
                </a:lnTo>
                <a:lnTo>
                  <a:pt x="705910" y="789783"/>
                </a:lnTo>
                <a:lnTo>
                  <a:pt x="722178" y="740566"/>
                </a:lnTo>
                <a:lnTo>
                  <a:pt x="736016" y="689263"/>
                </a:lnTo>
                <a:lnTo>
                  <a:pt x="746619" y="637072"/>
                </a:lnTo>
                <a:lnTo>
                  <a:pt x="753026" y="586182"/>
                </a:lnTo>
                <a:lnTo>
                  <a:pt x="754857" y="545064"/>
                </a:lnTo>
                <a:lnTo>
                  <a:pt x="754880" y="517055"/>
                </a:lnTo>
                <a:lnTo>
                  <a:pt x="754476" y="500826"/>
                </a:lnTo>
                <a:lnTo>
                  <a:pt x="751030" y="446677"/>
                </a:lnTo>
                <a:lnTo>
                  <a:pt x="744394" y="392067"/>
                </a:lnTo>
                <a:lnTo>
                  <a:pt x="734570" y="338554"/>
                </a:lnTo>
                <a:lnTo>
                  <a:pt x="721557" y="287697"/>
                </a:lnTo>
                <a:lnTo>
                  <a:pt x="705355" y="241054"/>
                </a:lnTo>
                <a:lnTo>
                  <a:pt x="685617" y="198623"/>
                </a:lnTo>
                <a:lnTo>
                  <a:pt x="661571" y="156885"/>
                </a:lnTo>
                <a:lnTo>
                  <a:pt x="633881" y="117011"/>
                </a:lnTo>
                <a:lnTo>
                  <a:pt x="603314" y="80563"/>
                </a:lnTo>
                <a:lnTo>
                  <a:pt x="570636" y="49102"/>
                </a:lnTo>
                <a:lnTo>
                  <a:pt x="536614" y="24189"/>
                </a:lnTo>
                <a:lnTo>
                  <a:pt x="502015" y="7384"/>
                </a:lnTo>
                <a:lnTo>
                  <a:pt x="464275" y="295"/>
                </a:lnTo>
                <a:lnTo>
                  <a:pt x="450518" y="0"/>
                </a:lnTo>
                <a:close/>
              </a:path>
              <a:path w="754880" h="1054264">
                <a:moveTo>
                  <a:pt x="500268" y="1014067"/>
                </a:moveTo>
                <a:lnTo>
                  <a:pt x="326881" y="1014067"/>
                </a:lnTo>
                <a:lnTo>
                  <a:pt x="339124" y="1014199"/>
                </a:lnTo>
                <a:lnTo>
                  <a:pt x="351777" y="1014568"/>
                </a:lnTo>
                <a:lnTo>
                  <a:pt x="418453" y="1017604"/>
                </a:lnTo>
                <a:lnTo>
                  <a:pt x="431920" y="1017974"/>
                </a:lnTo>
                <a:lnTo>
                  <a:pt x="445247" y="1018107"/>
                </a:lnTo>
                <a:lnTo>
                  <a:pt x="458356" y="1017935"/>
                </a:lnTo>
                <a:lnTo>
                  <a:pt x="471168" y="1017391"/>
                </a:lnTo>
                <a:lnTo>
                  <a:pt x="483605" y="1016406"/>
                </a:lnTo>
                <a:lnTo>
                  <a:pt x="495587" y="1014913"/>
                </a:lnTo>
                <a:lnTo>
                  <a:pt x="500268" y="1014067"/>
                </a:lnTo>
                <a:close/>
              </a:path>
            </a:pathLst>
          </a:custGeom>
          <a:solidFill>
            <a:srgbClr val="00CCFF"/>
          </a:solidFill>
        </p:spPr>
        <p:txBody>
          <a:bodyPr wrap="square" lIns="0" tIns="0" rIns="0" bIns="0" rtlCol="0">
            <a:noAutofit/>
          </a:bodyPr>
          <a:lstStyle/>
          <a:p>
            <a:endParaRPr/>
          </a:p>
        </p:txBody>
      </p:sp>
      <p:sp>
        <p:nvSpPr>
          <p:cNvPr id="35" name="object 35"/>
          <p:cNvSpPr/>
          <p:nvPr/>
        </p:nvSpPr>
        <p:spPr>
          <a:xfrm>
            <a:off x="5954915" y="2810328"/>
            <a:ext cx="755005" cy="1054264"/>
          </a:xfrm>
          <a:custGeom>
            <a:avLst/>
            <a:gdLst/>
            <a:ahLst/>
            <a:cxnLst/>
            <a:rect l="l" t="t" r="r" b="b"/>
            <a:pathLst>
              <a:path w="755005" h="1054264">
                <a:moveTo>
                  <a:pt x="227952" y="70376"/>
                </a:moveTo>
                <a:lnTo>
                  <a:pt x="193931" y="91787"/>
                </a:lnTo>
                <a:lnTo>
                  <a:pt x="158363" y="124043"/>
                </a:lnTo>
                <a:lnTo>
                  <a:pt x="129784" y="163024"/>
                </a:lnTo>
                <a:lnTo>
                  <a:pt x="110178" y="198305"/>
                </a:lnTo>
                <a:lnTo>
                  <a:pt x="91328" y="237549"/>
                </a:lnTo>
                <a:lnTo>
                  <a:pt x="74818" y="278770"/>
                </a:lnTo>
                <a:lnTo>
                  <a:pt x="58975" y="325138"/>
                </a:lnTo>
                <a:lnTo>
                  <a:pt x="44233" y="374401"/>
                </a:lnTo>
                <a:lnTo>
                  <a:pt x="31026" y="424309"/>
                </a:lnTo>
                <a:lnTo>
                  <a:pt x="19790" y="472610"/>
                </a:lnTo>
                <a:lnTo>
                  <a:pt x="10958" y="517055"/>
                </a:lnTo>
                <a:lnTo>
                  <a:pt x="4572" y="559116"/>
                </a:lnTo>
                <a:lnTo>
                  <a:pt x="1005" y="599262"/>
                </a:lnTo>
                <a:lnTo>
                  <a:pt x="0" y="637072"/>
                </a:lnTo>
                <a:lnTo>
                  <a:pt x="145" y="649306"/>
                </a:lnTo>
                <a:lnTo>
                  <a:pt x="2634" y="697263"/>
                </a:lnTo>
                <a:lnTo>
                  <a:pt x="7267" y="745195"/>
                </a:lnTo>
                <a:lnTo>
                  <a:pt x="11834" y="783215"/>
                </a:lnTo>
                <a:lnTo>
                  <a:pt x="17978" y="823854"/>
                </a:lnTo>
                <a:lnTo>
                  <a:pt x="25569" y="864985"/>
                </a:lnTo>
                <a:lnTo>
                  <a:pt x="34453" y="904541"/>
                </a:lnTo>
                <a:lnTo>
                  <a:pt x="48037" y="951261"/>
                </a:lnTo>
                <a:lnTo>
                  <a:pt x="63378" y="986597"/>
                </a:lnTo>
                <a:lnTo>
                  <a:pt x="88056" y="1023225"/>
                </a:lnTo>
                <a:lnTo>
                  <a:pt x="126271" y="1049805"/>
                </a:lnTo>
                <a:lnTo>
                  <a:pt x="148190" y="1054264"/>
                </a:lnTo>
                <a:lnTo>
                  <a:pt x="159059" y="1053942"/>
                </a:lnTo>
                <a:lnTo>
                  <a:pt x="203566" y="1042538"/>
                </a:lnTo>
                <a:lnTo>
                  <a:pt x="227164" y="1033687"/>
                </a:lnTo>
                <a:lnTo>
                  <a:pt x="239480" y="1029206"/>
                </a:lnTo>
                <a:lnTo>
                  <a:pt x="279121" y="1018040"/>
                </a:lnTo>
                <a:lnTo>
                  <a:pt x="326884" y="1014067"/>
                </a:lnTo>
                <a:lnTo>
                  <a:pt x="339127" y="1014199"/>
                </a:lnTo>
                <a:lnTo>
                  <a:pt x="351780" y="1014568"/>
                </a:lnTo>
                <a:lnTo>
                  <a:pt x="364766" y="1015107"/>
                </a:lnTo>
                <a:lnTo>
                  <a:pt x="378005" y="1015748"/>
                </a:lnTo>
                <a:lnTo>
                  <a:pt x="391419" y="1016423"/>
                </a:lnTo>
                <a:lnTo>
                  <a:pt x="404929" y="1017064"/>
                </a:lnTo>
                <a:lnTo>
                  <a:pt x="418456" y="1017604"/>
                </a:lnTo>
                <a:lnTo>
                  <a:pt x="431923" y="1017974"/>
                </a:lnTo>
                <a:lnTo>
                  <a:pt x="445250" y="1018107"/>
                </a:lnTo>
                <a:lnTo>
                  <a:pt x="458359" y="1017935"/>
                </a:lnTo>
                <a:lnTo>
                  <a:pt x="507041" y="1012843"/>
                </a:lnTo>
                <a:lnTo>
                  <a:pt x="543287" y="1000456"/>
                </a:lnTo>
                <a:lnTo>
                  <a:pt x="587174" y="977031"/>
                </a:lnTo>
                <a:lnTo>
                  <a:pt x="623849" y="945234"/>
                </a:lnTo>
                <a:lnTo>
                  <a:pt x="648083" y="913771"/>
                </a:lnTo>
                <a:lnTo>
                  <a:pt x="669467" y="876144"/>
                </a:lnTo>
                <a:lnTo>
                  <a:pt x="688060" y="835460"/>
                </a:lnTo>
                <a:lnTo>
                  <a:pt x="705913" y="789783"/>
                </a:lnTo>
                <a:lnTo>
                  <a:pt x="722181" y="740566"/>
                </a:lnTo>
                <a:lnTo>
                  <a:pt x="736020" y="689263"/>
                </a:lnTo>
                <a:lnTo>
                  <a:pt x="746583" y="637329"/>
                </a:lnTo>
                <a:lnTo>
                  <a:pt x="753027" y="586216"/>
                </a:lnTo>
                <a:lnTo>
                  <a:pt x="755005" y="535899"/>
                </a:lnTo>
                <a:lnTo>
                  <a:pt x="754919" y="518503"/>
                </a:lnTo>
                <a:lnTo>
                  <a:pt x="752536" y="464855"/>
                </a:lnTo>
                <a:lnTo>
                  <a:pt x="746964" y="410225"/>
                </a:lnTo>
                <a:lnTo>
                  <a:pt x="738202" y="356174"/>
                </a:lnTo>
                <a:lnTo>
                  <a:pt x="726252" y="304258"/>
                </a:lnTo>
                <a:lnTo>
                  <a:pt x="711113" y="256038"/>
                </a:lnTo>
                <a:lnTo>
                  <a:pt x="692694" y="212680"/>
                </a:lnTo>
                <a:lnTo>
                  <a:pt x="670032" y="170667"/>
                </a:lnTo>
                <a:lnTo>
                  <a:pt x="643471" y="129999"/>
                </a:lnTo>
                <a:lnTo>
                  <a:pt x="613778" y="92236"/>
                </a:lnTo>
                <a:lnTo>
                  <a:pt x="581719" y="58939"/>
                </a:lnTo>
                <a:lnTo>
                  <a:pt x="548060" y="31669"/>
                </a:lnTo>
                <a:lnTo>
                  <a:pt x="513568" y="11988"/>
                </a:lnTo>
                <a:lnTo>
                  <a:pt x="464279" y="295"/>
                </a:lnTo>
                <a:lnTo>
                  <a:pt x="450521" y="0"/>
                </a:lnTo>
                <a:lnTo>
                  <a:pt x="436317" y="617"/>
                </a:lnTo>
                <a:lnTo>
                  <a:pt x="391886" y="7227"/>
                </a:lnTo>
                <a:lnTo>
                  <a:pt x="346521" y="19458"/>
                </a:lnTo>
                <a:lnTo>
                  <a:pt x="302536" y="35359"/>
                </a:lnTo>
                <a:lnTo>
                  <a:pt x="262242" y="52981"/>
                </a:lnTo>
                <a:lnTo>
                  <a:pt x="238572" y="64723"/>
                </a:lnTo>
                <a:lnTo>
                  <a:pt x="227952" y="70376"/>
                </a:lnTo>
                <a:close/>
              </a:path>
            </a:pathLst>
          </a:custGeom>
          <a:ln w="9525">
            <a:solidFill>
              <a:srgbClr val="000000"/>
            </a:solidFill>
          </a:ln>
        </p:spPr>
        <p:txBody>
          <a:bodyPr wrap="square" lIns="0" tIns="0" rIns="0" bIns="0" rtlCol="0">
            <a:noAutofit/>
          </a:bodyPr>
          <a:lstStyle/>
          <a:p>
            <a:endParaRPr/>
          </a:p>
        </p:txBody>
      </p:sp>
      <p:sp>
        <p:nvSpPr>
          <p:cNvPr id="36" name="object 36"/>
          <p:cNvSpPr txBox="1"/>
          <p:nvPr/>
        </p:nvSpPr>
        <p:spPr>
          <a:xfrm>
            <a:off x="8132826" y="2458176"/>
            <a:ext cx="197485"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B</a:t>
            </a:r>
            <a:endParaRPr sz="2400">
              <a:latin typeface="Gill Sans MT"/>
              <a:cs typeface="Gill Sans MT"/>
            </a:endParaRPr>
          </a:p>
        </p:txBody>
      </p:sp>
      <p:sp>
        <p:nvSpPr>
          <p:cNvPr id="37" name="object 37"/>
          <p:cNvSpPr/>
          <p:nvPr/>
        </p:nvSpPr>
        <p:spPr>
          <a:xfrm>
            <a:off x="6924547" y="2383944"/>
            <a:ext cx="1009650" cy="855027"/>
          </a:xfrm>
          <a:prstGeom prst="rect">
            <a:avLst/>
          </a:prstGeom>
          <a:blipFill>
            <a:blip r:embed="rId2" cstate="print"/>
            <a:stretch>
              <a:fillRect/>
            </a:stretch>
          </a:blipFill>
        </p:spPr>
        <p:txBody>
          <a:bodyPr wrap="square" lIns="0" tIns="0" rIns="0" bIns="0" rtlCol="0">
            <a:noAutofit/>
          </a:bodyPr>
          <a:lstStyle/>
          <a:p>
            <a:endParaRPr/>
          </a:p>
        </p:txBody>
      </p:sp>
      <p:sp>
        <p:nvSpPr>
          <p:cNvPr id="38" name="object 38"/>
          <p:cNvSpPr/>
          <p:nvPr/>
        </p:nvSpPr>
        <p:spPr>
          <a:xfrm>
            <a:off x="7354696" y="2465923"/>
            <a:ext cx="490981" cy="391541"/>
          </a:xfrm>
          <a:prstGeom prst="rect">
            <a:avLst/>
          </a:prstGeom>
          <a:blipFill>
            <a:blip r:embed="rId8" cstate="print"/>
            <a:stretch>
              <a:fillRect/>
            </a:stretch>
          </a:blipFill>
        </p:spPr>
        <p:txBody>
          <a:bodyPr wrap="square" lIns="0" tIns="0" rIns="0" bIns="0" rtlCol="0">
            <a:noAutofit/>
          </a:bodyPr>
          <a:lstStyle/>
          <a:p>
            <a:endParaRPr/>
          </a:p>
        </p:txBody>
      </p:sp>
      <p:sp>
        <p:nvSpPr>
          <p:cNvPr id="39" name="object 39"/>
          <p:cNvSpPr/>
          <p:nvPr/>
        </p:nvSpPr>
        <p:spPr>
          <a:xfrm>
            <a:off x="7149338" y="2693761"/>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40" name="object 40"/>
          <p:cNvSpPr/>
          <p:nvPr/>
        </p:nvSpPr>
        <p:spPr>
          <a:xfrm>
            <a:off x="7149338" y="2693761"/>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41" name="object 41"/>
          <p:cNvSpPr/>
          <p:nvPr/>
        </p:nvSpPr>
        <p:spPr>
          <a:xfrm>
            <a:off x="4594986" y="3208110"/>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42" name="object 42"/>
          <p:cNvSpPr/>
          <p:nvPr/>
        </p:nvSpPr>
        <p:spPr>
          <a:xfrm>
            <a:off x="4594986" y="3208110"/>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43" name="object 43"/>
          <p:cNvSpPr/>
          <p:nvPr/>
        </p:nvSpPr>
        <p:spPr>
          <a:xfrm>
            <a:off x="3697223" y="3253322"/>
            <a:ext cx="905637" cy="237998"/>
          </a:xfrm>
          <a:prstGeom prst="rect">
            <a:avLst/>
          </a:prstGeom>
          <a:blipFill>
            <a:blip r:embed="rId11" cstate="print"/>
            <a:stretch>
              <a:fillRect/>
            </a:stretch>
          </a:blipFill>
        </p:spPr>
        <p:txBody>
          <a:bodyPr wrap="square" lIns="0" tIns="0" rIns="0" bIns="0" rtlCol="0">
            <a:noAutofit/>
          </a:bodyPr>
          <a:lstStyle/>
          <a:p>
            <a:endParaRPr/>
          </a:p>
        </p:txBody>
      </p:sp>
      <p:sp>
        <p:nvSpPr>
          <p:cNvPr id="44" name="object 44"/>
          <p:cNvSpPr/>
          <p:nvPr/>
        </p:nvSpPr>
        <p:spPr>
          <a:xfrm>
            <a:off x="3697223" y="3253322"/>
            <a:ext cx="905637" cy="237998"/>
          </a:xfrm>
          <a:custGeom>
            <a:avLst/>
            <a:gdLst/>
            <a:ahLst/>
            <a:cxnLst/>
            <a:rect l="l" t="t" r="r" b="b"/>
            <a:pathLst>
              <a:path w="905637" h="237998">
                <a:moveTo>
                  <a:pt x="0" y="118999"/>
                </a:moveTo>
                <a:lnTo>
                  <a:pt x="23081" y="81361"/>
                </a:lnTo>
                <a:lnTo>
                  <a:pt x="67835" y="56286"/>
                </a:lnTo>
                <a:lnTo>
                  <a:pt x="108993" y="41529"/>
                </a:lnTo>
                <a:lnTo>
                  <a:pt x="158122" y="28623"/>
                </a:lnTo>
                <a:lnTo>
                  <a:pt x="214291" y="17813"/>
                </a:lnTo>
                <a:lnTo>
                  <a:pt x="276570" y="9342"/>
                </a:lnTo>
                <a:lnTo>
                  <a:pt x="344026" y="3454"/>
                </a:lnTo>
                <a:lnTo>
                  <a:pt x="415729" y="394"/>
                </a:lnTo>
                <a:lnTo>
                  <a:pt x="452881" y="0"/>
                </a:lnTo>
                <a:lnTo>
                  <a:pt x="526324" y="1555"/>
                </a:lnTo>
                <a:lnTo>
                  <a:pt x="595992" y="6060"/>
                </a:lnTo>
                <a:lnTo>
                  <a:pt x="660954" y="13270"/>
                </a:lnTo>
                <a:lnTo>
                  <a:pt x="720278" y="22941"/>
                </a:lnTo>
                <a:lnTo>
                  <a:pt x="773033" y="34829"/>
                </a:lnTo>
                <a:lnTo>
                  <a:pt x="818285" y="48691"/>
                </a:lnTo>
                <a:lnTo>
                  <a:pt x="855103" y="64283"/>
                </a:lnTo>
                <a:lnTo>
                  <a:pt x="892479" y="90381"/>
                </a:lnTo>
                <a:lnTo>
                  <a:pt x="905637" y="118999"/>
                </a:lnTo>
                <a:lnTo>
                  <a:pt x="904136" y="128750"/>
                </a:lnTo>
                <a:lnTo>
                  <a:pt x="899711" y="138286"/>
                </a:lnTo>
                <a:lnTo>
                  <a:pt x="870059" y="165292"/>
                </a:lnTo>
                <a:lnTo>
                  <a:pt x="818285" y="189251"/>
                </a:lnTo>
                <a:lnTo>
                  <a:pt x="773033" y="203120"/>
                </a:lnTo>
                <a:lnTo>
                  <a:pt x="720278" y="215020"/>
                </a:lnTo>
                <a:lnTo>
                  <a:pt x="660954" y="224703"/>
                </a:lnTo>
                <a:lnTo>
                  <a:pt x="595992" y="231925"/>
                </a:lnTo>
                <a:lnTo>
                  <a:pt x="526324" y="236438"/>
                </a:lnTo>
                <a:lnTo>
                  <a:pt x="452881" y="237998"/>
                </a:lnTo>
                <a:lnTo>
                  <a:pt x="415729" y="237603"/>
                </a:lnTo>
                <a:lnTo>
                  <a:pt x="379405" y="236438"/>
                </a:lnTo>
                <a:lnTo>
                  <a:pt x="309709" y="231925"/>
                </a:lnTo>
                <a:lnTo>
                  <a:pt x="244725" y="224703"/>
                </a:lnTo>
                <a:lnTo>
                  <a:pt x="185385" y="215020"/>
                </a:lnTo>
                <a:lnTo>
                  <a:pt x="132619" y="203120"/>
                </a:lnTo>
                <a:lnTo>
                  <a:pt x="87359" y="189251"/>
                </a:lnTo>
                <a:lnTo>
                  <a:pt x="50536" y="173658"/>
                </a:lnTo>
                <a:lnTo>
                  <a:pt x="13157" y="147575"/>
                </a:lnTo>
                <a:lnTo>
                  <a:pt x="0" y="118999"/>
                </a:lnTo>
                <a:close/>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3697223" y="3226373"/>
            <a:ext cx="909332" cy="148234"/>
          </a:xfrm>
          <a:prstGeom prst="rect">
            <a:avLst/>
          </a:prstGeom>
          <a:blipFill>
            <a:blip r:embed="rId12" cstate="print"/>
            <a:stretch>
              <a:fillRect/>
            </a:stretch>
          </a:blipFill>
        </p:spPr>
        <p:txBody>
          <a:bodyPr wrap="square" lIns="0" tIns="0" rIns="0" bIns="0" rtlCol="0">
            <a:noAutofit/>
          </a:bodyPr>
          <a:lstStyle/>
          <a:p>
            <a:endParaRPr/>
          </a:p>
        </p:txBody>
      </p:sp>
      <p:sp>
        <p:nvSpPr>
          <p:cNvPr id="46" name="object 46"/>
          <p:cNvSpPr/>
          <p:nvPr/>
        </p:nvSpPr>
        <p:spPr>
          <a:xfrm>
            <a:off x="3693540" y="3064601"/>
            <a:ext cx="905637" cy="278510"/>
          </a:xfrm>
          <a:prstGeom prst="rect">
            <a:avLst/>
          </a:prstGeom>
          <a:blipFill>
            <a:blip r:embed="rId13" cstate="print"/>
            <a:stretch>
              <a:fillRect/>
            </a:stretch>
          </a:blipFill>
        </p:spPr>
        <p:txBody>
          <a:bodyPr wrap="square" lIns="0" tIns="0" rIns="0" bIns="0" rtlCol="0">
            <a:noAutofit/>
          </a:bodyPr>
          <a:lstStyle/>
          <a:p>
            <a:endParaRPr/>
          </a:p>
        </p:txBody>
      </p:sp>
      <p:sp>
        <p:nvSpPr>
          <p:cNvPr id="47" name="object 47"/>
          <p:cNvSpPr/>
          <p:nvPr/>
        </p:nvSpPr>
        <p:spPr>
          <a:xfrm>
            <a:off x="3693540" y="3064601"/>
            <a:ext cx="905637" cy="278510"/>
          </a:xfrm>
          <a:custGeom>
            <a:avLst/>
            <a:gdLst/>
            <a:ahLst/>
            <a:cxnLst/>
            <a:rect l="l" t="t" r="r" b="b"/>
            <a:pathLst>
              <a:path w="905637" h="278510">
                <a:moveTo>
                  <a:pt x="0" y="139318"/>
                </a:moveTo>
                <a:lnTo>
                  <a:pt x="23080" y="95276"/>
                </a:lnTo>
                <a:lnTo>
                  <a:pt x="67829" y="65923"/>
                </a:lnTo>
                <a:lnTo>
                  <a:pt x="108981" y="48644"/>
                </a:lnTo>
                <a:lnTo>
                  <a:pt x="158101" y="33530"/>
                </a:lnTo>
                <a:lnTo>
                  <a:pt x="214257" y="20868"/>
                </a:lnTo>
                <a:lnTo>
                  <a:pt x="276516" y="10945"/>
                </a:lnTo>
                <a:lnTo>
                  <a:pt x="343948" y="4047"/>
                </a:lnTo>
                <a:lnTo>
                  <a:pt x="415620" y="461"/>
                </a:lnTo>
                <a:lnTo>
                  <a:pt x="452755" y="0"/>
                </a:lnTo>
                <a:lnTo>
                  <a:pt x="526201" y="1822"/>
                </a:lnTo>
                <a:lnTo>
                  <a:pt x="595878" y="7100"/>
                </a:lnTo>
                <a:lnTo>
                  <a:pt x="660855" y="15547"/>
                </a:lnTo>
                <a:lnTo>
                  <a:pt x="720196" y="26875"/>
                </a:lnTo>
                <a:lnTo>
                  <a:pt x="772969" y="40798"/>
                </a:lnTo>
                <a:lnTo>
                  <a:pt x="818240" y="57031"/>
                </a:lnTo>
                <a:lnTo>
                  <a:pt x="855076" y="75285"/>
                </a:lnTo>
                <a:lnTo>
                  <a:pt x="892471" y="105833"/>
                </a:lnTo>
                <a:lnTo>
                  <a:pt x="905637" y="139318"/>
                </a:lnTo>
                <a:lnTo>
                  <a:pt x="904135" y="150729"/>
                </a:lnTo>
                <a:lnTo>
                  <a:pt x="899708" y="161887"/>
                </a:lnTo>
                <a:lnTo>
                  <a:pt x="870039" y="193482"/>
                </a:lnTo>
                <a:lnTo>
                  <a:pt x="818240" y="221507"/>
                </a:lnTo>
                <a:lnTo>
                  <a:pt x="772969" y="237728"/>
                </a:lnTo>
                <a:lnTo>
                  <a:pt x="720196" y="251643"/>
                </a:lnTo>
                <a:lnTo>
                  <a:pt x="660855" y="262967"/>
                </a:lnTo>
                <a:lnTo>
                  <a:pt x="595878" y="271411"/>
                </a:lnTo>
                <a:lnTo>
                  <a:pt x="526201" y="276688"/>
                </a:lnTo>
                <a:lnTo>
                  <a:pt x="452755" y="278510"/>
                </a:lnTo>
                <a:lnTo>
                  <a:pt x="415620" y="278049"/>
                </a:lnTo>
                <a:lnTo>
                  <a:pt x="379312" y="276688"/>
                </a:lnTo>
                <a:lnTo>
                  <a:pt x="309644" y="271411"/>
                </a:lnTo>
                <a:lnTo>
                  <a:pt x="244682" y="262967"/>
                </a:lnTo>
                <a:lnTo>
                  <a:pt x="185358" y="251643"/>
                </a:lnTo>
                <a:lnTo>
                  <a:pt x="132603" y="237728"/>
                </a:lnTo>
                <a:lnTo>
                  <a:pt x="87351" y="221507"/>
                </a:lnTo>
                <a:lnTo>
                  <a:pt x="50533" y="203268"/>
                </a:lnTo>
                <a:lnTo>
                  <a:pt x="13157" y="172755"/>
                </a:lnTo>
                <a:lnTo>
                  <a:pt x="0" y="139318"/>
                </a:lnTo>
                <a:close/>
              </a:path>
            </a:pathLst>
          </a:custGeom>
          <a:ln w="9525">
            <a:solidFill>
              <a:srgbClr val="000000"/>
            </a:solidFill>
          </a:ln>
        </p:spPr>
        <p:txBody>
          <a:bodyPr wrap="square" lIns="0" tIns="0" rIns="0" bIns="0" rtlCol="0">
            <a:noAutofit/>
          </a:bodyPr>
          <a:lstStyle/>
          <a:p>
            <a:endParaRPr/>
          </a:p>
        </p:txBody>
      </p:sp>
      <p:sp>
        <p:nvSpPr>
          <p:cNvPr id="48" name="object 48"/>
          <p:cNvSpPr/>
          <p:nvPr/>
        </p:nvSpPr>
        <p:spPr>
          <a:xfrm>
            <a:off x="3875404" y="3136483"/>
            <a:ext cx="512191" cy="130301"/>
          </a:xfrm>
          <a:custGeom>
            <a:avLst/>
            <a:gdLst/>
            <a:ahLst/>
            <a:cxnLst/>
            <a:rect l="l" t="t" r="r" b="b"/>
            <a:pathLst>
              <a:path w="512191" h="130301">
                <a:moveTo>
                  <a:pt x="0" y="130301"/>
                </a:moveTo>
                <a:lnTo>
                  <a:pt x="158623" y="130301"/>
                </a:lnTo>
                <a:lnTo>
                  <a:pt x="317246" y="0"/>
                </a:lnTo>
                <a:lnTo>
                  <a:pt x="512191" y="0"/>
                </a:lnTo>
              </a:path>
            </a:pathLst>
          </a:custGeom>
          <a:ln w="12700">
            <a:solidFill>
              <a:srgbClr val="000000"/>
            </a:solidFill>
          </a:ln>
        </p:spPr>
        <p:txBody>
          <a:bodyPr wrap="square" lIns="0" tIns="0" rIns="0" bIns="0" rtlCol="0">
            <a:noAutofit/>
          </a:bodyPr>
          <a:lstStyle/>
          <a:p>
            <a:endParaRPr/>
          </a:p>
        </p:txBody>
      </p:sp>
      <p:sp>
        <p:nvSpPr>
          <p:cNvPr id="49" name="object 49"/>
          <p:cNvSpPr/>
          <p:nvPr/>
        </p:nvSpPr>
        <p:spPr>
          <a:xfrm>
            <a:off x="3898519" y="3136483"/>
            <a:ext cx="465963" cy="130301"/>
          </a:xfrm>
          <a:custGeom>
            <a:avLst/>
            <a:gdLst/>
            <a:ahLst/>
            <a:cxnLst/>
            <a:rect l="l" t="t" r="r" b="b"/>
            <a:pathLst>
              <a:path w="465963" h="130301">
                <a:moveTo>
                  <a:pt x="0" y="0"/>
                </a:moveTo>
                <a:lnTo>
                  <a:pt x="158622" y="0"/>
                </a:lnTo>
                <a:lnTo>
                  <a:pt x="317245" y="130301"/>
                </a:lnTo>
                <a:lnTo>
                  <a:pt x="465963" y="130301"/>
                </a:lnTo>
              </a:path>
            </a:pathLst>
          </a:custGeom>
          <a:ln w="12700">
            <a:solidFill>
              <a:srgbClr val="000000"/>
            </a:solidFill>
          </a:ln>
        </p:spPr>
        <p:txBody>
          <a:bodyPr wrap="square" lIns="0" tIns="0" rIns="0" bIns="0" rtlCol="0">
            <a:noAutofit/>
          </a:bodyPr>
          <a:lstStyle/>
          <a:p>
            <a:endParaRPr/>
          </a:p>
        </p:txBody>
      </p:sp>
      <p:sp>
        <p:nvSpPr>
          <p:cNvPr id="50" name="object 50"/>
          <p:cNvSpPr/>
          <p:nvPr/>
        </p:nvSpPr>
        <p:spPr>
          <a:xfrm>
            <a:off x="3697223" y="3194903"/>
            <a:ext cx="0" cy="188594"/>
          </a:xfrm>
          <a:custGeom>
            <a:avLst/>
            <a:gdLst/>
            <a:ahLst/>
            <a:cxnLst/>
            <a:rect l="l" t="t" r="r" b="b"/>
            <a:pathLst>
              <a:path h="188595">
                <a:moveTo>
                  <a:pt x="0" y="0"/>
                </a:moveTo>
                <a:lnTo>
                  <a:pt x="0" y="188594"/>
                </a:lnTo>
              </a:path>
            </a:pathLst>
          </a:custGeom>
          <a:ln w="9525">
            <a:solidFill>
              <a:srgbClr val="000000"/>
            </a:solidFill>
          </a:ln>
        </p:spPr>
        <p:txBody>
          <a:bodyPr wrap="square" lIns="0" tIns="0" rIns="0" bIns="0" rtlCol="0">
            <a:noAutofit/>
          </a:bodyPr>
          <a:lstStyle/>
          <a:p>
            <a:endParaRPr/>
          </a:p>
        </p:txBody>
      </p:sp>
      <p:sp>
        <p:nvSpPr>
          <p:cNvPr id="51" name="object 51"/>
          <p:cNvSpPr/>
          <p:nvPr/>
        </p:nvSpPr>
        <p:spPr>
          <a:xfrm>
            <a:off x="4599178" y="3203920"/>
            <a:ext cx="0" cy="184150"/>
          </a:xfrm>
          <a:custGeom>
            <a:avLst/>
            <a:gdLst/>
            <a:ahLst/>
            <a:cxnLst/>
            <a:rect l="l" t="t" r="r" b="b"/>
            <a:pathLst>
              <a:path h="184150">
                <a:moveTo>
                  <a:pt x="0" y="0"/>
                </a:moveTo>
                <a:lnTo>
                  <a:pt x="0" y="184150"/>
                </a:lnTo>
              </a:path>
            </a:pathLst>
          </a:custGeom>
          <a:ln w="9525">
            <a:solidFill>
              <a:srgbClr val="000000"/>
            </a:solidFill>
          </a:ln>
        </p:spPr>
        <p:txBody>
          <a:bodyPr wrap="square" lIns="0" tIns="0" rIns="0" bIns="0" rtlCol="0">
            <a:noAutofit/>
          </a:bodyPr>
          <a:lstStyle/>
          <a:p>
            <a:endParaRPr/>
          </a:p>
        </p:txBody>
      </p:sp>
      <p:sp>
        <p:nvSpPr>
          <p:cNvPr id="52" name="object 52"/>
          <p:cNvSpPr/>
          <p:nvPr/>
        </p:nvSpPr>
        <p:spPr>
          <a:xfrm>
            <a:off x="3502786" y="3219223"/>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53" name="object 53"/>
          <p:cNvSpPr/>
          <p:nvPr/>
        </p:nvSpPr>
        <p:spPr>
          <a:xfrm>
            <a:off x="3502786" y="3219223"/>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54" name="object 54"/>
          <p:cNvSpPr/>
          <p:nvPr/>
        </p:nvSpPr>
        <p:spPr>
          <a:xfrm>
            <a:off x="1759711" y="3939949"/>
            <a:ext cx="169862" cy="74611"/>
          </a:xfrm>
          <a:prstGeom prst="rect">
            <a:avLst/>
          </a:prstGeom>
          <a:blipFill>
            <a:blip r:embed="rId15" cstate="print"/>
            <a:stretch>
              <a:fillRect/>
            </a:stretch>
          </a:blipFill>
        </p:spPr>
        <p:txBody>
          <a:bodyPr wrap="square" lIns="0" tIns="0" rIns="0" bIns="0" rtlCol="0">
            <a:noAutofit/>
          </a:bodyPr>
          <a:lstStyle/>
          <a:p>
            <a:endParaRPr/>
          </a:p>
        </p:txBody>
      </p:sp>
      <p:sp>
        <p:nvSpPr>
          <p:cNvPr id="55" name="object 55"/>
          <p:cNvSpPr/>
          <p:nvPr/>
        </p:nvSpPr>
        <p:spPr>
          <a:xfrm>
            <a:off x="1759711" y="3939949"/>
            <a:ext cx="169862" cy="74611"/>
          </a:xfrm>
          <a:custGeom>
            <a:avLst/>
            <a:gdLst/>
            <a:ahLst/>
            <a:cxnLst/>
            <a:rect l="l" t="t" r="r" b="b"/>
            <a:pathLst>
              <a:path w="169862" h="74611">
                <a:moveTo>
                  <a:pt x="0" y="74611"/>
                </a:moveTo>
                <a:lnTo>
                  <a:pt x="169862" y="74611"/>
                </a:lnTo>
                <a:lnTo>
                  <a:pt x="169862" y="0"/>
                </a:lnTo>
                <a:lnTo>
                  <a:pt x="0" y="0"/>
                </a:lnTo>
                <a:lnTo>
                  <a:pt x="0" y="74611"/>
                </a:lnTo>
                <a:close/>
              </a:path>
            </a:pathLst>
          </a:custGeom>
          <a:ln w="9525">
            <a:solidFill>
              <a:srgbClr val="008000"/>
            </a:solidFill>
          </a:ln>
        </p:spPr>
        <p:txBody>
          <a:bodyPr wrap="square" lIns="0" tIns="0" rIns="0" bIns="0" rtlCol="0">
            <a:noAutofit/>
          </a:bodyPr>
          <a:lstStyle/>
          <a:p>
            <a:endParaRPr/>
          </a:p>
        </p:txBody>
      </p:sp>
      <p:sp>
        <p:nvSpPr>
          <p:cNvPr id="56" name="object 56"/>
          <p:cNvSpPr/>
          <p:nvPr/>
        </p:nvSpPr>
        <p:spPr>
          <a:xfrm>
            <a:off x="1228547" y="3664104"/>
            <a:ext cx="639495" cy="517588"/>
          </a:xfrm>
          <a:prstGeom prst="rect">
            <a:avLst/>
          </a:prstGeom>
          <a:blipFill>
            <a:blip r:embed="rId6" cstate="print"/>
            <a:stretch>
              <a:fillRect/>
            </a:stretch>
          </a:blipFill>
        </p:spPr>
        <p:txBody>
          <a:bodyPr wrap="square" lIns="0" tIns="0" rIns="0" bIns="0" rtlCol="0">
            <a:noAutofit/>
          </a:bodyPr>
          <a:lstStyle/>
          <a:p>
            <a:endParaRPr/>
          </a:p>
        </p:txBody>
      </p:sp>
      <p:sp>
        <p:nvSpPr>
          <p:cNvPr id="57" name="object 57"/>
          <p:cNvSpPr/>
          <p:nvPr/>
        </p:nvSpPr>
        <p:spPr>
          <a:xfrm>
            <a:off x="1501013" y="3713697"/>
            <a:ext cx="311023" cy="236981"/>
          </a:xfrm>
          <a:prstGeom prst="rect">
            <a:avLst/>
          </a:prstGeom>
          <a:blipFill>
            <a:blip r:embed="rId16" cstate="print"/>
            <a:stretch>
              <a:fillRect/>
            </a:stretch>
          </a:blipFill>
        </p:spPr>
        <p:txBody>
          <a:bodyPr wrap="square" lIns="0" tIns="0" rIns="0" bIns="0" rtlCol="0">
            <a:noAutofit/>
          </a:bodyPr>
          <a:lstStyle/>
          <a:p>
            <a:endParaRPr/>
          </a:p>
        </p:txBody>
      </p:sp>
      <p:sp>
        <p:nvSpPr>
          <p:cNvPr id="58" name="object 58"/>
          <p:cNvSpPr txBox="1"/>
          <p:nvPr/>
        </p:nvSpPr>
        <p:spPr>
          <a:xfrm>
            <a:off x="4507484" y="2942808"/>
            <a:ext cx="596900" cy="273685"/>
          </a:xfrm>
          <a:prstGeom prst="rect">
            <a:avLst/>
          </a:prstGeom>
        </p:spPr>
        <p:txBody>
          <a:bodyPr vert="horz" wrap="square" lIns="0" tIns="0" rIns="0" bIns="0" rtlCol="0">
            <a:noAutofit/>
          </a:bodyPr>
          <a:lstStyle/>
          <a:p>
            <a:pPr marL="12700">
              <a:lnSpc>
                <a:spcPts val="2155"/>
              </a:lnSpc>
            </a:pPr>
            <a:r>
              <a:rPr sz="1800" dirty="0" smtClean="0">
                <a:solidFill>
                  <a:srgbClr val="C00000"/>
                </a:solidFill>
                <a:latin typeface="黑体"/>
                <a:cs typeface="黑体"/>
              </a:rPr>
              <a:t>接口2</a:t>
            </a:r>
            <a:endParaRPr sz="1800">
              <a:latin typeface="黑体"/>
              <a:cs typeface="黑体"/>
            </a:endParaRPr>
          </a:p>
        </p:txBody>
      </p:sp>
      <p:sp>
        <p:nvSpPr>
          <p:cNvPr id="59" name="object 59"/>
          <p:cNvSpPr txBox="1"/>
          <p:nvPr/>
        </p:nvSpPr>
        <p:spPr>
          <a:xfrm>
            <a:off x="3283077" y="2942808"/>
            <a:ext cx="596900" cy="273685"/>
          </a:xfrm>
          <a:prstGeom prst="rect">
            <a:avLst/>
          </a:prstGeom>
        </p:spPr>
        <p:txBody>
          <a:bodyPr vert="horz" wrap="square" lIns="0" tIns="0" rIns="0" bIns="0" rtlCol="0">
            <a:noAutofit/>
          </a:bodyPr>
          <a:lstStyle/>
          <a:p>
            <a:pPr marL="12700">
              <a:lnSpc>
                <a:spcPts val="2155"/>
              </a:lnSpc>
            </a:pPr>
            <a:r>
              <a:rPr sz="1800" dirty="0" smtClean="0">
                <a:solidFill>
                  <a:srgbClr val="C00000"/>
                </a:solidFill>
                <a:latin typeface="黑体"/>
                <a:cs typeface="黑体"/>
              </a:rPr>
              <a:t>接口1</a:t>
            </a:r>
            <a:endParaRPr sz="1800">
              <a:latin typeface="黑体"/>
              <a:cs typeface="黑体"/>
            </a:endParaRPr>
          </a:p>
        </p:txBody>
      </p:sp>
    </p:spTree>
    <p:extLst>
      <p:ext uri="{BB962C8B-B14F-4D97-AF65-F5344CB8AC3E}">
        <p14:creationId xmlns:p14="http://schemas.microsoft.com/office/powerpoint/2010/main" val="10774874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51"/>
          <p:cNvSpPr txBox="1"/>
          <p:nvPr/>
        </p:nvSpPr>
        <p:spPr>
          <a:xfrm>
            <a:off x="547217" y="1145403"/>
            <a:ext cx="8431530" cy="3075305"/>
          </a:xfrm>
          <a:prstGeom prst="rect">
            <a:avLst/>
          </a:prstGeom>
        </p:spPr>
        <p:txBody>
          <a:bodyPr vert="horz" wrap="square" lIns="0" tIns="0" rIns="0" bIns="0" rtlCol="0">
            <a:noAutofit/>
          </a:bodyPr>
          <a:lstStyle/>
          <a:p>
            <a:pPr marL="12700">
              <a:lnSpc>
                <a:spcPts val="2500"/>
              </a:lnSpc>
            </a:pPr>
            <a:r>
              <a:rPr sz="2400" spc="-45" dirty="0" smtClean="0">
                <a:latin typeface="Calibri"/>
                <a:cs typeface="Calibri"/>
              </a:rPr>
              <a:t>w</a:t>
            </a:r>
            <a:r>
              <a:rPr sz="2400" spc="0" dirty="0" smtClean="0">
                <a:latin typeface="Calibri"/>
                <a:cs typeface="Calibri"/>
              </a:rPr>
              <a:t>al</a:t>
            </a:r>
            <a:r>
              <a:rPr sz="2400" spc="-10" dirty="0" smtClean="0">
                <a:latin typeface="Calibri"/>
                <a:cs typeface="Calibri"/>
              </a:rPr>
              <a:t>k</a:t>
            </a:r>
            <a:r>
              <a:rPr sz="2400" spc="-15" dirty="0" smtClean="0">
                <a:latin typeface="Calibri"/>
                <a:cs typeface="Calibri"/>
              </a:rPr>
              <a:t>th</a:t>
            </a:r>
            <a:r>
              <a:rPr sz="2400" spc="-45" dirty="0" smtClean="0">
                <a:latin typeface="Calibri"/>
                <a:cs typeface="Calibri"/>
              </a:rPr>
              <a:t>r</a:t>
            </a:r>
            <a:r>
              <a:rPr sz="2400" spc="0" dirty="0" smtClean="0">
                <a:latin typeface="Calibri"/>
                <a:cs typeface="Calibri"/>
              </a:rPr>
              <a:t>ough:</a:t>
            </a:r>
            <a:r>
              <a:rPr sz="2400" spc="-40" dirty="0" smtClean="0">
                <a:latin typeface="Calibri"/>
                <a:cs typeface="Calibri"/>
              </a:rPr>
              <a:t> </a:t>
            </a:r>
            <a:r>
              <a:rPr sz="2400" spc="0" dirty="0" smtClean="0">
                <a:solidFill>
                  <a:srgbClr val="CC0000"/>
                </a:solidFill>
                <a:latin typeface="Calibri"/>
                <a:cs typeface="Calibri"/>
              </a:rPr>
              <a:t>send</a:t>
            </a:r>
            <a:r>
              <a:rPr sz="2400" spc="-5" dirty="0" smtClean="0">
                <a:solidFill>
                  <a:srgbClr val="CC0000"/>
                </a:solidFill>
                <a:latin typeface="Calibri"/>
                <a:cs typeface="Calibri"/>
              </a:rPr>
              <a:t> </a:t>
            </a:r>
            <a:r>
              <a:rPr sz="2400" spc="0" dirty="0" smtClean="0">
                <a:solidFill>
                  <a:srgbClr val="CC0000"/>
                </a:solidFill>
                <a:latin typeface="Calibri"/>
                <a:cs typeface="Calibri"/>
              </a:rPr>
              <a:t>d</a:t>
            </a:r>
            <a:r>
              <a:rPr sz="2400" spc="-25" dirty="0" smtClean="0">
                <a:solidFill>
                  <a:srgbClr val="CC0000"/>
                </a:solidFill>
                <a:latin typeface="Calibri"/>
                <a:cs typeface="Calibri"/>
              </a:rPr>
              <a:t>a</a:t>
            </a:r>
            <a:r>
              <a:rPr sz="2400" spc="-35" dirty="0" smtClean="0">
                <a:solidFill>
                  <a:srgbClr val="CC0000"/>
                </a:solidFill>
                <a:latin typeface="Calibri"/>
                <a:cs typeface="Calibri"/>
              </a:rPr>
              <a:t>t</a:t>
            </a:r>
            <a:r>
              <a:rPr sz="2400" spc="-15" dirty="0" smtClean="0">
                <a:solidFill>
                  <a:srgbClr val="CC0000"/>
                </a:solidFill>
                <a:latin typeface="Calibri"/>
                <a:cs typeface="Calibri"/>
              </a:rPr>
              <a:t>ag</a:t>
            </a:r>
            <a:r>
              <a:rPr sz="2400" spc="-55" dirty="0" smtClean="0">
                <a:solidFill>
                  <a:srgbClr val="CC0000"/>
                </a:solidFill>
                <a:latin typeface="Calibri"/>
                <a:cs typeface="Calibri"/>
              </a:rPr>
              <a:t>r</a:t>
            </a:r>
            <a:r>
              <a:rPr sz="2400" spc="-20" dirty="0" smtClean="0">
                <a:solidFill>
                  <a:srgbClr val="CC0000"/>
                </a:solidFill>
                <a:latin typeface="Calibri"/>
                <a:cs typeface="Calibri"/>
              </a:rPr>
              <a:t>am</a:t>
            </a:r>
            <a:r>
              <a:rPr sz="2400" spc="-25" dirty="0" smtClean="0">
                <a:solidFill>
                  <a:srgbClr val="CC0000"/>
                </a:solidFill>
                <a:latin typeface="Calibri"/>
                <a:cs typeface="Calibri"/>
              </a:rPr>
              <a:t> </a:t>
            </a:r>
            <a:r>
              <a:rPr sz="2400" spc="-10" dirty="0" smtClean="0">
                <a:solidFill>
                  <a:srgbClr val="CC0000"/>
                </a:solidFill>
                <a:latin typeface="Calibri"/>
                <a:cs typeface="Calibri"/>
              </a:rPr>
              <a:t>f</a:t>
            </a:r>
            <a:r>
              <a:rPr sz="2400" spc="-45" dirty="0" smtClean="0">
                <a:solidFill>
                  <a:srgbClr val="CC0000"/>
                </a:solidFill>
                <a:latin typeface="Calibri"/>
                <a:cs typeface="Calibri"/>
              </a:rPr>
              <a:t>r</a:t>
            </a:r>
            <a:r>
              <a:rPr sz="2400" spc="0" dirty="0" smtClean="0">
                <a:solidFill>
                  <a:srgbClr val="CC0000"/>
                </a:solidFill>
                <a:latin typeface="Calibri"/>
                <a:cs typeface="Calibri"/>
              </a:rPr>
              <a:t>om</a:t>
            </a:r>
            <a:r>
              <a:rPr sz="2400" spc="-20" dirty="0" smtClean="0">
                <a:solidFill>
                  <a:srgbClr val="CC0000"/>
                </a:solidFill>
                <a:latin typeface="Calibri"/>
                <a:cs typeface="Calibri"/>
              </a:rPr>
              <a:t> </a:t>
            </a:r>
            <a:r>
              <a:rPr sz="2400" spc="-15" dirty="0" smtClean="0">
                <a:solidFill>
                  <a:srgbClr val="CC0000"/>
                </a:solidFill>
                <a:latin typeface="Calibri"/>
                <a:cs typeface="Calibri"/>
              </a:rPr>
              <a:t>A </a:t>
            </a:r>
            <a:r>
              <a:rPr sz="2400" spc="-35" dirty="0" smtClean="0">
                <a:solidFill>
                  <a:srgbClr val="CC0000"/>
                </a:solidFill>
                <a:latin typeface="Calibri"/>
                <a:cs typeface="Calibri"/>
              </a:rPr>
              <a:t>t</a:t>
            </a:r>
            <a:r>
              <a:rPr sz="2400" spc="0" dirty="0" smtClean="0">
                <a:solidFill>
                  <a:srgbClr val="CC0000"/>
                </a:solidFill>
                <a:latin typeface="Calibri"/>
                <a:cs typeface="Calibri"/>
              </a:rPr>
              <a:t>o</a:t>
            </a:r>
            <a:r>
              <a:rPr sz="2400" spc="-5" dirty="0" smtClean="0">
                <a:solidFill>
                  <a:srgbClr val="CC0000"/>
                </a:solidFill>
                <a:latin typeface="Calibri"/>
                <a:cs typeface="Calibri"/>
              </a:rPr>
              <a:t> </a:t>
            </a:r>
            <a:r>
              <a:rPr sz="2400" spc="-15" dirty="0" smtClean="0">
                <a:solidFill>
                  <a:srgbClr val="CC0000"/>
                </a:solidFill>
                <a:latin typeface="Calibri"/>
                <a:cs typeface="Calibri"/>
              </a:rPr>
              <a:t>B</a:t>
            </a:r>
            <a:r>
              <a:rPr sz="2400" spc="-20" dirty="0" smtClean="0">
                <a:solidFill>
                  <a:srgbClr val="CC0000"/>
                </a:solidFill>
                <a:latin typeface="Calibri"/>
                <a:cs typeface="Calibri"/>
              </a:rPr>
              <a:t> </a:t>
            </a:r>
            <a:r>
              <a:rPr sz="2400" spc="0" dirty="0" smtClean="0">
                <a:solidFill>
                  <a:srgbClr val="CC0000"/>
                </a:solidFill>
                <a:latin typeface="Calibri"/>
                <a:cs typeface="Calibri"/>
              </a:rPr>
              <a:t>via </a:t>
            </a:r>
            <a:r>
              <a:rPr sz="2400" spc="-15" dirty="0" smtClean="0">
                <a:solidFill>
                  <a:srgbClr val="CC0000"/>
                </a:solidFill>
                <a:latin typeface="Calibri"/>
                <a:cs typeface="Calibri"/>
              </a:rPr>
              <a:t>R</a:t>
            </a:r>
            <a:endParaRPr sz="2400" dirty="0">
              <a:latin typeface="Calibri"/>
              <a:cs typeface="Calibri"/>
            </a:endParaRPr>
          </a:p>
          <a:p>
            <a:pPr>
              <a:lnSpc>
                <a:spcPts val="500"/>
              </a:lnSpc>
              <a:spcBef>
                <a:spcPts val="47"/>
              </a:spcBef>
            </a:pPr>
            <a:endParaRPr sz="500" dirty="0"/>
          </a:p>
          <a:p>
            <a:pPr marL="471170" indent="-226060">
              <a:lnSpc>
                <a:spcPct val="100000"/>
              </a:lnSpc>
              <a:buClr>
                <a:srgbClr val="7E7E7E"/>
              </a:buClr>
              <a:buSzPct val="68181"/>
              <a:buFont typeface="Verdana"/>
              <a:buChar char="●"/>
              <a:tabLst>
                <a:tab pos="471170" algn="l"/>
              </a:tabLst>
            </a:pPr>
            <a:r>
              <a:rPr sz="2200" spc="-60" dirty="0" smtClean="0">
                <a:latin typeface="Calibri"/>
                <a:cs typeface="Calibri"/>
              </a:rPr>
              <a:t>f</a:t>
            </a:r>
            <a:r>
              <a:rPr sz="2200" spc="-15" dirty="0" smtClean="0">
                <a:latin typeface="Calibri"/>
                <a:cs typeface="Calibri"/>
              </a:rPr>
              <a:t>ocus</a:t>
            </a:r>
            <a:r>
              <a:rPr sz="2200" spc="-5" dirty="0" smtClean="0">
                <a:latin typeface="Calibri"/>
                <a:cs typeface="Calibri"/>
              </a:rPr>
              <a:t> </a:t>
            </a:r>
            <a:r>
              <a:rPr sz="2200" spc="-15" dirty="0" smtClean="0">
                <a:latin typeface="Calibri"/>
                <a:cs typeface="Calibri"/>
              </a:rPr>
              <a:t>on</a:t>
            </a:r>
            <a:r>
              <a:rPr sz="2200" spc="10" dirty="0" smtClean="0">
                <a:latin typeface="Calibri"/>
                <a:cs typeface="Calibri"/>
              </a:rPr>
              <a:t> </a:t>
            </a:r>
            <a:r>
              <a:rPr sz="2200" spc="-15" dirty="0" smtClean="0">
                <a:solidFill>
                  <a:srgbClr val="C00000"/>
                </a:solidFill>
                <a:latin typeface="Calibri"/>
                <a:cs typeface="Calibri"/>
              </a:rPr>
              <a:t>add</a:t>
            </a:r>
            <a:r>
              <a:rPr sz="2200" spc="-35" dirty="0" smtClean="0">
                <a:solidFill>
                  <a:srgbClr val="C00000"/>
                </a:solidFill>
                <a:latin typeface="Calibri"/>
                <a:cs typeface="Calibri"/>
              </a:rPr>
              <a:t>r</a:t>
            </a:r>
            <a:r>
              <a:rPr sz="2200" spc="-10" dirty="0" smtClean="0">
                <a:solidFill>
                  <a:srgbClr val="C00000"/>
                </a:solidFill>
                <a:latin typeface="Calibri"/>
                <a:cs typeface="Calibri"/>
              </a:rPr>
              <a:t>es</a:t>
            </a:r>
            <a:r>
              <a:rPr sz="2200" spc="-5" dirty="0" smtClean="0">
                <a:solidFill>
                  <a:srgbClr val="C00000"/>
                </a:solidFill>
                <a:latin typeface="Calibri"/>
                <a:cs typeface="Calibri"/>
              </a:rPr>
              <a:t>s</a:t>
            </a:r>
            <a:r>
              <a:rPr sz="2200" spc="-10" dirty="0" smtClean="0">
                <a:solidFill>
                  <a:srgbClr val="C00000"/>
                </a:solidFill>
                <a:latin typeface="Calibri"/>
                <a:cs typeface="Calibri"/>
              </a:rPr>
              <a:t>ing</a:t>
            </a:r>
            <a:r>
              <a:rPr sz="2200" spc="-20" dirty="0" smtClean="0">
                <a:solidFill>
                  <a:srgbClr val="C00000"/>
                </a:solidFill>
                <a:latin typeface="Calibri"/>
                <a:cs typeface="Calibri"/>
              </a:rPr>
              <a:t> </a:t>
            </a:r>
            <a:r>
              <a:rPr sz="2200" spc="-15" dirty="0" smtClean="0">
                <a:latin typeface="Calibri"/>
                <a:cs typeface="Calibri"/>
              </a:rPr>
              <a:t>–</a:t>
            </a:r>
            <a:r>
              <a:rPr sz="2200" spc="5" dirty="0" smtClean="0">
                <a:latin typeface="Calibri"/>
                <a:cs typeface="Calibri"/>
              </a:rPr>
              <a:t> </a:t>
            </a:r>
            <a:r>
              <a:rPr sz="2200" spc="-35" dirty="0" smtClean="0">
                <a:latin typeface="Calibri"/>
                <a:cs typeface="Calibri"/>
              </a:rPr>
              <a:t>a</a:t>
            </a:r>
            <a:r>
              <a:rPr sz="2200" spc="-10" dirty="0" smtClean="0">
                <a:latin typeface="Calibri"/>
                <a:cs typeface="Calibri"/>
              </a:rPr>
              <a:t>t</a:t>
            </a:r>
            <a:r>
              <a:rPr sz="2200" spc="-5" dirty="0" smtClean="0">
                <a:latin typeface="Calibri"/>
                <a:cs typeface="Calibri"/>
              </a:rPr>
              <a:t> </a:t>
            </a:r>
            <a:r>
              <a:rPr sz="2200" spc="-10" dirty="0" smtClean="0">
                <a:latin typeface="Calibri"/>
                <a:cs typeface="Calibri"/>
              </a:rPr>
              <a:t>IP</a:t>
            </a:r>
            <a:r>
              <a:rPr sz="2200" spc="10" dirty="0" smtClean="0">
                <a:latin typeface="Calibri"/>
                <a:cs typeface="Calibri"/>
              </a:rPr>
              <a:t> </a:t>
            </a:r>
            <a:r>
              <a:rPr sz="2200" spc="-10" dirty="0" smtClean="0">
                <a:latin typeface="Calibri"/>
                <a:cs typeface="Calibri"/>
              </a:rPr>
              <a:t>(d</a:t>
            </a:r>
            <a:r>
              <a:rPr sz="2200" spc="-45" dirty="0" smtClean="0">
                <a:latin typeface="Calibri"/>
                <a:cs typeface="Calibri"/>
              </a:rPr>
              <a:t>a</a:t>
            </a:r>
            <a:r>
              <a:rPr sz="2200" spc="-40" dirty="0" smtClean="0">
                <a:latin typeface="Calibri"/>
                <a:cs typeface="Calibri"/>
              </a:rPr>
              <a:t>t</a:t>
            </a:r>
            <a:r>
              <a:rPr sz="2200" spc="-15" dirty="0" smtClean="0">
                <a:latin typeface="Calibri"/>
                <a:cs typeface="Calibri"/>
              </a:rPr>
              <a:t>ag</a:t>
            </a:r>
            <a:r>
              <a:rPr sz="2200" spc="-55" dirty="0" smtClean="0">
                <a:latin typeface="Calibri"/>
                <a:cs typeface="Calibri"/>
              </a:rPr>
              <a:t>r</a:t>
            </a:r>
            <a:r>
              <a:rPr sz="2200" spc="-15" dirty="0" smtClean="0">
                <a:latin typeface="Calibri"/>
                <a:cs typeface="Calibri"/>
              </a:rPr>
              <a:t>am)</a:t>
            </a:r>
            <a:r>
              <a:rPr sz="2200" spc="-5" dirty="0" smtClean="0">
                <a:latin typeface="Calibri"/>
                <a:cs typeface="Calibri"/>
              </a:rPr>
              <a:t> </a:t>
            </a:r>
            <a:r>
              <a:rPr sz="2200" spc="-10" dirty="0" smtClean="0">
                <a:latin typeface="Calibri"/>
                <a:cs typeface="Calibri"/>
              </a:rPr>
              <a:t>a</a:t>
            </a:r>
            <a:r>
              <a:rPr sz="2200" spc="-15" dirty="0" smtClean="0">
                <a:latin typeface="Calibri"/>
                <a:cs typeface="Calibri"/>
              </a:rPr>
              <a:t>nd</a:t>
            </a:r>
            <a:r>
              <a:rPr sz="2200" spc="-5" dirty="0" smtClean="0">
                <a:latin typeface="Calibri"/>
                <a:cs typeface="Calibri"/>
              </a:rPr>
              <a:t> </a:t>
            </a:r>
            <a:r>
              <a:rPr sz="2200" spc="-35" dirty="0" smtClean="0">
                <a:latin typeface="Calibri"/>
                <a:cs typeface="Calibri"/>
              </a:rPr>
              <a:t>M</a:t>
            </a:r>
            <a:r>
              <a:rPr sz="2200" spc="-30" dirty="0" smtClean="0">
                <a:latin typeface="Calibri"/>
                <a:cs typeface="Calibri"/>
              </a:rPr>
              <a:t>A</a:t>
            </a:r>
            <a:r>
              <a:rPr sz="2200" spc="-15" dirty="0" smtClean="0">
                <a:latin typeface="Calibri"/>
                <a:cs typeface="Calibri"/>
              </a:rPr>
              <a:t>C</a:t>
            </a:r>
            <a:r>
              <a:rPr sz="2200" spc="-5" dirty="0" smtClean="0">
                <a:latin typeface="Calibri"/>
                <a:cs typeface="Calibri"/>
              </a:rPr>
              <a:t> l</a:t>
            </a:r>
            <a:r>
              <a:rPr sz="2200" spc="-45" dirty="0" smtClean="0">
                <a:latin typeface="Calibri"/>
                <a:cs typeface="Calibri"/>
              </a:rPr>
              <a:t>a</a:t>
            </a:r>
            <a:r>
              <a:rPr sz="2200" spc="-35" dirty="0" smtClean="0">
                <a:latin typeface="Calibri"/>
                <a:cs typeface="Calibri"/>
              </a:rPr>
              <a:t>y</a:t>
            </a:r>
            <a:r>
              <a:rPr sz="2200" spc="-10" dirty="0" smtClean="0">
                <a:latin typeface="Calibri"/>
                <a:cs typeface="Calibri"/>
              </a:rPr>
              <a:t>er </a:t>
            </a:r>
            <a:r>
              <a:rPr sz="2200" spc="-20" dirty="0" smtClean="0">
                <a:latin typeface="Calibri"/>
                <a:cs typeface="Calibri"/>
              </a:rPr>
              <a:t>(</a:t>
            </a:r>
            <a:r>
              <a:rPr sz="2200" spc="-10" dirty="0" smtClean="0">
                <a:latin typeface="Calibri"/>
                <a:cs typeface="Calibri"/>
              </a:rPr>
              <a:t>f</a:t>
            </a:r>
            <a:r>
              <a:rPr sz="2200" spc="-55" dirty="0" smtClean="0">
                <a:latin typeface="Calibri"/>
                <a:cs typeface="Calibri"/>
              </a:rPr>
              <a:t>r</a:t>
            </a:r>
            <a:r>
              <a:rPr sz="2200" spc="-15" dirty="0" smtClean="0">
                <a:latin typeface="Calibri"/>
                <a:cs typeface="Calibri"/>
              </a:rPr>
              <a:t>ame)</a:t>
            </a:r>
            <a:endParaRPr sz="2200" dirty="0">
              <a:latin typeface="Calibri"/>
              <a:cs typeface="Calibri"/>
            </a:endParaRPr>
          </a:p>
          <a:p>
            <a:pPr>
              <a:lnSpc>
                <a:spcPts val="550"/>
              </a:lnSpc>
              <a:spcBef>
                <a:spcPts val="15"/>
              </a:spcBef>
              <a:buClr>
                <a:srgbClr val="7E7E7E"/>
              </a:buClr>
              <a:buFont typeface="Verdana"/>
              <a:buChar char="●"/>
            </a:pPr>
            <a:endParaRPr sz="550" dirty="0"/>
          </a:p>
          <a:p>
            <a:pPr marL="471170" indent="-226060">
              <a:lnSpc>
                <a:spcPct val="100000"/>
              </a:lnSpc>
              <a:buClr>
                <a:srgbClr val="7E7E7E"/>
              </a:buClr>
              <a:buSzPct val="68181"/>
              <a:buFont typeface="Verdana"/>
              <a:buChar char="●"/>
              <a:tabLst>
                <a:tab pos="471170" algn="l"/>
              </a:tabLst>
            </a:pPr>
            <a:r>
              <a:rPr sz="2200" spc="-15" dirty="0" smtClean="0">
                <a:latin typeface="Calibri"/>
                <a:cs typeface="Calibri"/>
              </a:rPr>
              <a:t>a</a:t>
            </a:r>
            <a:r>
              <a:rPr sz="2200" spc="-5" dirty="0" smtClean="0">
                <a:latin typeface="Calibri"/>
                <a:cs typeface="Calibri"/>
              </a:rPr>
              <a:t>s</a:t>
            </a:r>
            <a:r>
              <a:rPr sz="2200" spc="-15" dirty="0" smtClean="0">
                <a:latin typeface="Calibri"/>
                <a:cs typeface="Calibri"/>
              </a:rPr>
              <a:t>sume</a:t>
            </a:r>
            <a:r>
              <a:rPr sz="2200" spc="5" dirty="0" smtClean="0">
                <a:latin typeface="Calibri"/>
                <a:cs typeface="Calibri"/>
              </a:rPr>
              <a:t> </a:t>
            </a:r>
            <a:r>
              <a:rPr sz="2200" spc="-15" dirty="0" smtClean="0">
                <a:latin typeface="Calibri"/>
                <a:cs typeface="Calibri"/>
              </a:rPr>
              <a:t>A</a:t>
            </a:r>
            <a:r>
              <a:rPr sz="2200" spc="5" dirty="0" smtClean="0">
                <a:latin typeface="Calibri"/>
                <a:cs typeface="Calibri"/>
              </a:rPr>
              <a:t> </a:t>
            </a:r>
            <a:r>
              <a:rPr sz="2200" spc="-15" dirty="0" smtClean="0">
                <a:latin typeface="Calibri"/>
                <a:cs typeface="Calibri"/>
              </a:rPr>
              <a:t>kn</a:t>
            </a:r>
            <a:r>
              <a:rPr sz="2200" spc="-25" dirty="0" smtClean="0">
                <a:latin typeface="Calibri"/>
                <a:cs typeface="Calibri"/>
              </a:rPr>
              <a:t>o</a:t>
            </a:r>
            <a:r>
              <a:rPr sz="2200" spc="-45" dirty="0" smtClean="0">
                <a:latin typeface="Calibri"/>
                <a:cs typeface="Calibri"/>
              </a:rPr>
              <a:t>w</a:t>
            </a:r>
            <a:r>
              <a:rPr sz="2200" spc="-10" dirty="0" smtClean="0">
                <a:latin typeface="Calibri"/>
                <a:cs typeface="Calibri"/>
              </a:rPr>
              <a:t>s</a:t>
            </a:r>
            <a:r>
              <a:rPr sz="2200" spc="5" dirty="0" smtClean="0">
                <a:latin typeface="Calibri"/>
                <a:cs typeface="Calibri"/>
              </a:rPr>
              <a:t> </a:t>
            </a:r>
            <a:r>
              <a:rPr sz="2200" spc="0" dirty="0" smtClean="0">
                <a:latin typeface="Calibri"/>
                <a:cs typeface="Calibri"/>
              </a:rPr>
              <a:t>B</a:t>
            </a:r>
            <a:r>
              <a:rPr sz="2200" spc="-10" dirty="0" smtClean="0">
                <a:latin typeface="MS PGothic"/>
                <a:cs typeface="MS PGothic"/>
              </a:rPr>
              <a:t>’</a:t>
            </a:r>
            <a:r>
              <a:rPr sz="2200" spc="-10" dirty="0" smtClean="0">
                <a:latin typeface="Calibri"/>
                <a:cs typeface="Calibri"/>
              </a:rPr>
              <a:t>s</a:t>
            </a:r>
            <a:r>
              <a:rPr sz="2200" spc="5" dirty="0" smtClean="0">
                <a:latin typeface="Calibri"/>
                <a:cs typeface="Calibri"/>
              </a:rPr>
              <a:t> </a:t>
            </a:r>
            <a:r>
              <a:rPr sz="2200" spc="-10" dirty="0" smtClean="0">
                <a:latin typeface="Calibri"/>
                <a:cs typeface="Calibri"/>
              </a:rPr>
              <a:t>IP </a:t>
            </a:r>
            <a:r>
              <a:rPr sz="2200" spc="-15" dirty="0" smtClean="0">
                <a:latin typeface="Calibri"/>
                <a:cs typeface="Calibri"/>
              </a:rPr>
              <a:t>add</a:t>
            </a:r>
            <a:r>
              <a:rPr sz="2200" spc="-35" dirty="0" smtClean="0">
                <a:latin typeface="Calibri"/>
                <a:cs typeface="Calibri"/>
              </a:rPr>
              <a:t>r</a:t>
            </a:r>
            <a:r>
              <a:rPr sz="2200" spc="-10" dirty="0" smtClean="0">
                <a:latin typeface="Calibri"/>
                <a:cs typeface="Calibri"/>
              </a:rPr>
              <a:t>ess (</a:t>
            </a:r>
            <a:r>
              <a:rPr sz="2200" spc="-25" dirty="0" smtClean="0">
                <a:latin typeface="宋体"/>
                <a:cs typeface="宋体"/>
              </a:rPr>
              <a:t>经由</a:t>
            </a:r>
            <a:r>
              <a:rPr sz="2200" spc="-15" dirty="0" smtClean="0">
                <a:latin typeface="Calibri"/>
                <a:cs typeface="Calibri"/>
              </a:rPr>
              <a:t>DNS</a:t>
            </a:r>
            <a:r>
              <a:rPr sz="2200" spc="-25" dirty="0" smtClean="0">
                <a:latin typeface="宋体"/>
                <a:cs typeface="宋体"/>
              </a:rPr>
              <a:t>解析</a:t>
            </a:r>
            <a:r>
              <a:rPr sz="2200" spc="-10" dirty="0" smtClean="0">
                <a:latin typeface="Calibri"/>
                <a:cs typeface="Calibri"/>
              </a:rPr>
              <a:t>)</a:t>
            </a:r>
            <a:endParaRPr sz="2200" dirty="0">
              <a:latin typeface="Calibri"/>
              <a:cs typeface="Calibri"/>
            </a:endParaRPr>
          </a:p>
          <a:p>
            <a:pPr>
              <a:lnSpc>
                <a:spcPts val="500"/>
              </a:lnSpc>
              <a:spcBef>
                <a:spcPts val="27"/>
              </a:spcBef>
              <a:buClr>
                <a:srgbClr val="7E7E7E"/>
              </a:buClr>
              <a:buFont typeface="Verdana"/>
              <a:buChar char="●"/>
            </a:pPr>
            <a:endParaRPr sz="500" dirty="0"/>
          </a:p>
          <a:p>
            <a:pPr marL="471170" indent="-226060">
              <a:lnSpc>
                <a:spcPct val="100000"/>
              </a:lnSpc>
              <a:buClr>
                <a:srgbClr val="7E7E7E"/>
              </a:buClr>
              <a:buSzPct val="68181"/>
              <a:buFont typeface="Verdana"/>
              <a:buChar char="●"/>
              <a:tabLst>
                <a:tab pos="471170" algn="l"/>
              </a:tabLst>
            </a:pPr>
            <a:r>
              <a:rPr sz="2200" spc="-15" dirty="0" smtClean="0">
                <a:latin typeface="Calibri"/>
                <a:cs typeface="Calibri"/>
              </a:rPr>
              <a:t>a</a:t>
            </a:r>
            <a:r>
              <a:rPr sz="2200" spc="-5" dirty="0" smtClean="0">
                <a:latin typeface="Calibri"/>
                <a:cs typeface="Calibri"/>
              </a:rPr>
              <a:t>s</a:t>
            </a:r>
            <a:r>
              <a:rPr sz="2200" spc="-15" dirty="0" smtClean="0">
                <a:latin typeface="Calibri"/>
                <a:cs typeface="Calibri"/>
              </a:rPr>
              <a:t>sume</a:t>
            </a:r>
            <a:r>
              <a:rPr sz="2200" spc="5" dirty="0" smtClean="0">
                <a:latin typeface="Calibri"/>
                <a:cs typeface="Calibri"/>
              </a:rPr>
              <a:t> </a:t>
            </a:r>
            <a:r>
              <a:rPr sz="2200" spc="-15" dirty="0" smtClean="0">
                <a:latin typeface="Calibri"/>
                <a:cs typeface="Calibri"/>
              </a:rPr>
              <a:t>A</a:t>
            </a:r>
            <a:r>
              <a:rPr sz="2200" spc="5" dirty="0" smtClean="0">
                <a:latin typeface="Calibri"/>
                <a:cs typeface="Calibri"/>
              </a:rPr>
              <a:t> </a:t>
            </a:r>
            <a:r>
              <a:rPr sz="2200" spc="-15" dirty="0" smtClean="0">
                <a:latin typeface="Calibri"/>
                <a:cs typeface="Calibri"/>
              </a:rPr>
              <a:t>kn</a:t>
            </a:r>
            <a:r>
              <a:rPr sz="2200" spc="-25" dirty="0" smtClean="0">
                <a:latin typeface="Calibri"/>
                <a:cs typeface="Calibri"/>
              </a:rPr>
              <a:t>o</a:t>
            </a:r>
            <a:r>
              <a:rPr sz="2200" spc="-45" dirty="0" smtClean="0">
                <a:latin typeface="Calibri"/>
                <a:cs typeface="Calibri"/>
              </a:rPr>
              <a:t>w</a:t>
            </a:r>
            <a:r>
              <a:rPr sz="2200" spc="-10" dirty="0" smtClean="0">
                <a:latin typeface="Calibri"/>
                <a:cs typeface="Calibri"/>
              </a:rPr>
              <a:t>s</a:t>
            </a:r>
            <a:r>
              <a:rPr sz="2200" spc="5" dirty="0" smtClean="0">
                <a:latin typeface="Calibri"/>
                <a:cs typeface="Calibri"/>
              </a:rPr>
              <a:t> </a:t>
            </a:r>
            <a:r>
              <a:rPr sz="2200" spc="-10" dirty="0" smtClean="0">
                <a:latin typeface="Calibri"/>
                <a:cs typeface="Calibri"/>
              </a:rPr>
              <a:t>IP</a:t>
            </a:r>
            <a:r>
              <a:rPr sz="2200" spc="5" dirty="0" smtClean="0">
                <a:latin typeface="Calibri"/>
                <a:cs typeface="Calibri"/>
              </a:rPr>
              <a:t> </a:t>
            </a:r>
            <a:r>
              <a:rPr sz="2200" spc="-15" dirty="0" smtClean="0">
                <a:latin typeface="Calibri"/>
                <a:cs typeface="Calibri"/>
              </a:rPr>
              <a:t>add</a:t>
            </a:r>
            <a:r>
              <a:rPr sz="2200" spc="-35" dirty="0" smtClean="0">
                <a:latin typeface="Calibri"/>
                <a:cs typeface="Calibri"/>
              </a:rPr>
              <a:t>r</a:t>
            </a:r>
            <a:r>
              <a:rPr sz="2200" spc="-10" dirty="0" smtClean="0">
                <a:latin typeface="Calibri"/>
                <a:cs typeface="Calibri"/>
              </a:rPr>
              <a:t>ess of</a:t>
            </a:r>
            <a:r>
              <a:rPr sz="2200" spc="5" dirty="0" smtClean="0">
                <a:latin typeface="Calibri"/>
                <a:cs typeface="Calibri"/>
              </a:rPr>
              <a:t> </a:t>
            </a:r>
            <a:r>
              <a:rPr sz="2200" spc="-10" dirty="0" smtClean="0">
                <a:latin typeface="Calibri"/>
                <a:cs typeface="Calibri"/>
              </a:rPr>
              <a:t>fi</a:t>
            </a:r>
            <a:r>
              <a:rPr sz="2200" spc="-45" dirty="0" smtClean="0">
                <a:latin typeface="Calibri"/>
                <a:cs typeface="Calibri"/>
              </a:rPr>
              <a:t>r</a:t>
            </a:r>
            <a:r>
              <a:rPr sz="2200" spc="-30" dirty="0" smtClean="0">
                <a:latin typeface="Calibri"/>
                <a:cs typeface="Calibri"/>
              </a:rPr>
              <a:t>s</a:t>
            </a:r>
            <a:r>
              <a:rPr sz="2200" spc="-10" dirty="0" smtClean="0">
                <a:latin typeface="Calibri"/>
                <a:cs typeface="Calibri"/>
              </a:rPr>
              <a:t>t </a:t>
            </a:r>
            <a:r>
              <a:rPr sz="2200" spc="-15" dirty="0" smtClean="0">
                <a:latin typeface="Calibri"/>
                <a:cs typeface="Calibri"/>
              </a:rPr>
              <a:t>hop</a:t>
            </a:r>
            <a:r>
              <a:rPr sz="2200" spc="-5" dirty="0" smtClean="0">
                <a:latin typeface="Calibri"/>
                <a:cs typeface="Calibri"/>
              </a:rPr>
              <a:t> </a:t>
            </a:r>
            <a:r>
              <a:rPr sz="2200" spc="-45" dirty="0" smtClean="0">
                <a:latin typeface="Calibri"/>
                <a:cs typeface="Calibri"/>
              </a:rPr>
              <a:t>r</a:t>
            </a:r>
            <a:r>
              <a:rPr sz="2200" spc="-15" dirty="0" smtClean="0">
                <a:latin typeface="Calibri"/>
                <a:cs typeface="Calibri"/>
              </a:rPr>
              <a:t>ou</a:t>
            </a:r>
            <a:r>
              <a:rPr sz="2200" spc="-40" dirty="0" smtClean="0">
                <a:latin typeface="Calibri"/>
                <a:cs typeface="Calibri"/>
              </a:rPr>
              <a:t>t</a:t>
            </a:r>
            <a:r>
              <a:rPr sz="2200" spc="-15" dirty="0" smtClean="0">
                <a:latin typeface="Calibri"/>
                <a:cs typeface="Calibri"/>
              </a:rPr>
              <a:t>e</a:t>
            </a:r>
            <a:r>
              <a:rPr sz="2200" spc="-204" dirty="0" smtClean="0">
                <a:latin typeface="Calibri"/>
                <a:cs typeface="Calibri"/>
              </a:rPr>
              <a:t>r</a:t>
            </a:r>
            <a:r>
              <a:rPr sz="2200" spc="-10" dirty="0" smtClean="0">
                <a:latin typeface="Calibri"/>
                <a:cs typeface="Calibri"/>
              </a:rPr>
              <a:t>,</a:t>
            </a:r>
            <a:r>
              <a:rPr sz="2200" spc="5" dirty="0" smtClean="0">
                <a:latin typeface="Calibri"/>
                <a:cs typeface="Calibri"/>
              </a:rPr>
              <a:t> </a:t>
            </a:r>
            <a:r>
              <a:rPr sz="2200" spc="-15" dirty="0" smtClean="0">
                <a:latin typeface="Calibri"/>
                <a:cs typeface="Calibri"/>
              </a:rPr>
              <a:t>R</a:t>
            </a:r>
            <a:r>
              <a:rPr sz="2200" spc="10" dirty="0" smtClean="0">
                <a:latin typeface="Calibri"/>
                <a:cs typeface="Calibri"/>
              </a:rPr>
              <a:t> </a:t>
            </a:r>
            <a:r>
              <a:rPr sz="2200" spc="-10" dirty="0" smtClean="0">
                <a:latin typeface="Calibri"/>
                <a:cs typeface="Calibri"/>
              </a:rPr>
              <a:t>(h</a:t>
            </a:r>
            <a:r>
              <a:rPr sz="2200" spc="-30" dirty="0" smtClean="0">
                <a:latin typeface="Calibri"/>
                <a:cs typeface="Calibri"/>
              </a:rPr>
              <a:t>o</a:t>
            </a:r>
            <a:r>
              <a:rPr sz="2200" spc="-15" dirty="0" smtClean="0">
                <a:latin typeface="Calibri"/>
                <a:cs typeface="Calibri"/>
              </a:rPr>
              <a:t>w?</a:t>
            </a:r>
            <a:r>
              <a:rPr sz="2200" spc="35" dirty="0" smtClean="0">
                <a:latin typeface="Calibri"/>
                <a:cs typeface="Calibri"/>
              </a:rPr>
              <a:t> </a:t>
            </a:r>
            <a:r>
              <a:rPr sz="2200" spc="-25" dirty="0" smtClean="0">
                <a:latin typeface="宋体"/>
                <a:cs typeface="宋体"/>
              </a:rPr>
              <a:t>网关路由器由</a:t>
            </a:r>
            <a:endParaRPr sz="2200" dirty="0">
              <a:latin typeface="宋体"/>
              <a:cs typeface="宋体"/>
            </a:endParaRPr>
          </a:p>
          <a:p>
            <a:pPr marL="408940">
              <a:lnSpc>
                <a:spcPct val="100000"/>
              </a:lnSpc>
            </a:pPr>
            <a:r>
              <a:rPr sz="2200" spc="-15" dirty="0" smtClean="0">
                <a:latin typeface="Calibri"/>
                <a:cs typeface="Calibri"/>
              </a:rPr>
              <a:t>DH</a:t>
            </a:r>
            <a:r>
              <a:rPr sz="2200" spc="-10" dirty="0" smtClean="0">
                <a:latin typeface="Calibri"/>
                <a:cs typeface="Calibri"/>
              </a:rPr>
              <a:t>CP</a:t>
            </a:r>
            <a:r>
              <a:rPr sz="2200" spc="-25" dirty="0" smtClean="0">
                <a:latin typeface="宋体"/>
                <a:cs typeface="宋体"/>
              </a:rPr>
              <a:t>配置指定</a:t>
            </a:r>
            <a:r>
              <a:rPr sz="2200" spc="-10" dirty="0" smtClean="0">
                <a:latin typeface="Calibri"/>
                <a:cs typeface="Calibri"/>
              </a:rPr>
              <a:t>)</a:t>
            </a:r>
            <a:endParaRPr sz="2200" dirty="0">
              <a:latin typeface="Calibri"/>
              <a:cs typeface="Calibri"/>
            </a:endParaRPr>
          </a:p>
          <a:p>
            <a:pPr>
              <a:lnSpc>
                <a:spcPts val="500"/>
              </a:lnSpc>
              <a:spcBef>
                <a:spcPts val="28"/>
              </a:spcBef>
            </a:pPr>
            <a:endParaRPr sz="500" dirty="0"/>
          </a:p>
          <a:p>
            <a:pPr marL="471170" indent="-226060">
              <a:lnSpc>
                <a:spcPct val="100000"/>
              </a:lnSpc>
              <a:buClr>
                <a:srgbClr val="7E7E7E"/>
              </a:buClr>
              <a:buSzPct val="68181"/>
              <a:buFont typeface="Verdana"/>
              <a:buChar char="●"/>
              <a:tabLst>
                <a:tab pos="471170" algn="l"/>
              </a:tabLst>
            </a:pPr>
            <a:r>
              <a:rPr sz="2200" spc="-15" dirty="0" smtClean="0">
                <a:latin typeface="Calibri"/>
                <a:cs typeface="Calibri"/>
              </a:rPr>
              <a:t>a</a:t>
            </a:r>
            <a:r>
              <a:rPr sz="2200" spc="-5" dirty="0" smtClean="0">
                <a:latin typeface="Calibri"/>
                <a:cs typeface="Calibri"/>
              </a:rPr>
              <a:t>s</a:t>
            </a:r>
            <a:r>
              <a:rPr sz="2200" spc="-15" dirty="0" smtClean="0">
                <a:latin typeface="Calibri"/>
                <a:cs typeface="Calibri"/>
              </a:rPr>
              <a:t>sume</a:t>
            </a:r>
            <a:r>
              <a:rPr sz="2200" spc="5" dirty="0" smtClean="0">
                <a:latin typeface="Calibri"/>
                <a:cs typeface="Calibri"/>
              </a:rPr>
              <a:t> </a:t>
            </a:r>
            <a:r>
              <a:rPr sz="2200" spc="-15" dirty="0" smtClean="0">
                <a:latin typeface="Calibri"/>
                <a:cs typeface="Calibri"/>
              </a:rPr>
              <a:t>A</a:t>
            </a:r>
            <a:r>
              <a:rPr sz="2200" spc="5" dirty="0" smtClean="0">
                <a:latin typeface="Calibri"/>
                <a:cs typeface="Calibri"/>
              </a:rPr>
              <a:t> </a:t>
            </a:r>
            <a:r>
              <a:rPr sz="2200" spc="-15" dirty="0" smtClean="0">
                <a:latin typeface="Calibri"/>
                <a:cs typeface="Calibri"/>
              </a:rPr>
              <a:t>kn</a:t>
            </a:r>
            <a:r>
              <a:rPr sz="2200" spc="-25" dirty="0" smtClean="0">
                <a:latin typeface="Calibri"/>
                <a:cs typeface="Calibri"/>
              </a:rPr>
              <a:t>o</a:t>
            </a:r>
            <a:r>
              <a:rPr sz="2200" spc="-45" dirty="0" smtClean="0">
                <a:latin typeface="Calibri"/>
                <a:cs typeface="Calibri"/>
              </a:rPr>
              <a:t>w</a:t>
            </a:r>
            <a:r>
              <a:rPr sz="2200" spc="-10" dirty="0" smtClean="0">
                <a:latin typeface="Calibri"/>
                <a:cs typeface="Calibri"/>
              </a:rPr>
              <a:t>s</a:t>
            </a:r>
            <a:r>
              <a:rPr sz="2200" spc="5" dirty="0" smtClean="0">
                <a:latin typeface="Calibri"/>
                <a:cs typeface="Calibri"/>
              </a:rPr>
              <a:t> </a:t>
            </a:r>
            <a:r>
              <a:rPr sz="2200" spc="-10" dirty="0" smtClean="0">
                <a:latin typeface="Calibri"/>
                <a:cs typeface="Calibri"/>
              </a:rPr>
              <a:t>R</a:t>
            </a:r>
            <a:r>
              <a:rPr sz="2200" spc="-10" dirty="0" smtClean="0">
                <a:latin typeface="MS PGothic"/>
                <a:cs typeface="MS PGothic"/>
              </a:rPr>
              <a:t>’</a:t>
            </a:r>
            <a:r>
              <a:rPr sz="2200" spc="-10" dirty="0" smtClean="0">
                <a:latin typeface="Calibri"/>
                <a:cs typeface="Calibri"/>
              </a:rPr>
              <a:t>s</a:t>
            </a:r>
            <a:r>
              <a:rPr sz="2200" spc="20" dirty="0" smtClean="0">
                <a:latin typeface="Calibri"/>
                <a:cs typeface="Calibri"/>
              </a:rPr>
              <a:t> </a:t>
            </a:r>
            <a:r>
              <a:rPr sz="2200" spc="-20" dirty="0" smtClean="0">
                <a:latin typeface="Calibri"/>
                <a:cs typeface="Calibri"/>
              </a:rPr>
              <a:t>M</a:t>
            </a:r>
            <a:r>
              <a:rPr sz="2200" spc="-35" dirty="0" smtClean="0">
                <a:latin typeface="Calibri"/>
                <a:cs typeface="Calibri"/>
              </a:rPr>
              <a:t>A</a:t>
            </a:r>
            <a:r>
              <a:rPr sz="2200" spc="-15" dirty="0" smtClean="0">
                <a:latin typeface="Calibri"/>
                <a:cs typeface="Calibri"/>
              </a:rPr>
              <a:t>C</a:t>
            </a:r>
            <a:r>
              <a:rPr sz="2200" spc="-5" dirty="0" smtClean="0">
                <a:latin typeface="Calibri"/>
                <a:cs typeface="Calibri"/>
              </a:rPr>
              <a:t> </a:t>
            </a:r>
            <a:r>
              <a:rPr sz="2200" spc="-15" dirty="0" smtClean="0">
                <a:latin typeface="Calibri"/>
                <a:cs typeface="Calibri"/>
              </a:rPr>
              <a:t>add</a:t>
            </a:r>
            <a:r>
              <a:rPr sz="2200" spc="-35" dirty="0" smtClean="0">
                <a:latin typeface="Calibri"/>
                <a:cs typeface="Calibri"/>
              </a:rPr>
              <a:t>r</a:t>
            </a:r>
            <a:r>
              <a:rPr sz="2200" spc="-10" dirty="0" smtClean="0">
                <a:latin typeface="Calibri"/>
                <a:cs typeface="Calibri"/>
              </a:rPr>
              <a:t>ess</a:t>
            </a:r>
            <a:r>
              <a:rPr sz="2200" spc="5" dirty="0" smtClean="0">
                <a:latin typeface="Calibri"/>
                <a:cs typeface="Calibri"/>
              </a:rPr>
              <a:t> </a:t>
            </a:r>
            <a:r>
              <a:rPr sz="2200" spc="-20" dirty="0" smtClean="0">
                <a:latin typeface="Calibri"/>
                <a:cs typeface="Calibri"/>
              </a:rPr>
              <a:t>(</a:t>
            </a:r>
            <a:r>
              <a:rPr sz="2200" spc="-15" dirty="0" smtClean="0">
                <a:latin typeface="Calibri"/>
                <a:cs typeface="Calibri"/>
              </a:rPr>
              <a:t>how?</a:t>
            </a:r>
            <a:r>
              <a:rPr sz="2200" spc="10" dirty="0" smtClean="0">
                <a:latin typeface="Calibri"/>
                <a:cs typeface="Calibri"/>
              </a:rPr>
              <a:t> </a:t>
            </a:r>
            <a:r>
              <a:rPr sz="2200" spc="-25" dirty="0" smtClean="0">
                <a:latin typeface="宋体"/>
                <a:cs typeface="宋体"/>
              </a:rPr>
              <a:t>经由</a:t>
            </a:r>
            <a:r>
              <a:rPr sz="2200" spc="-15" dirty="0" smtClean="0">
                <a:latin typeface="Calibri"/>
                <a:cs typeface="Calibri"/>
              </a:rPr>
              <a:t>ARP</a:t>
            </a:r>
            <a:r>
              <a:rPr sz="2200" spc="-25" dirty="0" smtClean="0">
                <a:latin typeface="宋体"/>
                <a:cs typeface="宋体"/>
              </a:rPr>
              <a:t>查询</a:t>
            </a:r>
            <a:r>
              <a:rPr sz="2200" spc="-10" dirty="0" smtClean="0">
                <a:latin typeface="Calibri"/>
                <a:cs typeface="Calibri"/>
              </a:rPr>
              <a:t>)</a:t>
            </a:r>
            <a:endParaRPr sz="2200" dirty="0">
              <a:latin typeface="Calibri"/>
              <a:cs typeface="Calibri"/>
            </a:endParaRPr>
          </a:p>
          <a:p>
            <a:pPr>
              <a:lnSpc>
                <a:spcPts val="1000"/>
              </a:lnSpc>
              <a:spcBef>
                <a:spcPts val="65"/>
              </a:spcBef>
            </a:pPr>
            <a:endParaRPr sz="1000" dirty="0"/>
          </a:p>
          <a:p>
            <a:pPr marR="406400" algn="r">
              <a:lnSpc>
                <a:spcPts val="2875"/>
              </a:lnSpc>
            </a:pPr>
            <a:r>
              <a:rPr sz="2400" dirty="0" smtClean="0">
                <a:solidFill>
                  <a:srgbClr val="FF0000"/>
                </a:solidFill>
                <a:latin typeface="Gill Sans MT"/>
                <a:cs typeface="Gill Sans MT"/>
              </a:rPr>
              <a:t>B</a:t>
            </a:r>
            <a:endParaRPr sz="2400" dirty="0">
              <a:latin typeface="Gill Sans MT"/>
              <a:cs typeface="Gill Sans MT"/>
            </a:endParaRPr>
          </a:p>
        </p:txBody>
      </p:sp>
      <p:grpSp>
        <p:nvGrpSpPr>
          <p:cNvPr id="56" name="组 55"/>
          <p:cNvGrpSpPr/>
          <p:nvPr/>
        </p:nvGrpSpPr>
        <p:grpSpPr>
          <a:xfrm>
            <a:off x="788619" y="3709469"/>
            <a:ext cx="8067217" cy="2311819"/>
            <a:chOff x="788619" y="3709469"/>
            <a:chExt cx="8067217" cy="2311819"/>
          </a:xfrm>
        </p:grpSpPr>
        <p:sp>
          <p:nvSpPr>
            <p:cNvPr id="2" name="object 2"/>
            <p:cNvSpPr/>
            <p:nvPr/>
          </p:nvSpPr>
          <p:spPr>
            <a:xfrm>
              <a:off x="6979919" y="5101453"/>
              <a:ext cx="711200" cy="601027"/>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7282942" y="5159111"/>
              <a:ext cx="345821" cy="275221"/>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7139051" y="5319258"/>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7139051" y="5319258"/>
              <a:ext cx="138112" cy="88900"/>
            </a:xfrm>
            <a:custGeom>
              <a:avLst/>
              <a:gdLst/>
              <a:ahLst/>
              <a:cxnLst/>
              <a:rect l="l" t="t" r="r" b="b"/>
              <a:pathLst>
                <a:path w="138112" h="88900">
                  <a:moveTo>
                    <a:pt x="0" y="88900"/>
                  </a:moveTo>
                  <a:lnTo>
                    <a:pt x="138112" y="88900"/>
                  </a:lnTo>
                  <a:lnTo>
                    <a:pt x="138112" y="0"/>
                  </a:lnTo>
                  <a:lnTo>
                    <a:pt x="0" y="0"/>
                  </a:lnTo>
                  <a:lnTo>
                    <a:pt x="0" y="88900"/>
                  </a:lnTo>
                  <a:close/>
                </a:path>
              </a:pathLst>
            </a:custGeom>
            <a:ln w="9525">
              <a:solidFill>
                <a:srgbClr val="008000"/>
              </a:solidFill>
            </a:ln>
          </p:spPr>
          <p:txBody>
            <a:bodyPr wrap="square" lIns="0" tIns="0" rIns="0" bIns="0" rtlCol="0">
              <a:noAutofit/>
            </a:bodyPr>
            <a:lstStyle/>
            <a:p>
              <a:endParaRPr/>
            </a:p>
          </p:txBody>
        </p:sp>
        <p:sp>
          <p:nvSpPr>
            <p:cNvPr id="6" name="object 6"/>
            <p:cNvSpPr/>
            <p:nvPr/>
          </p:nvSpPr>
          <p:spPr>
            <a:xfrm>
              <a:off x="1825625" y="4115933"/>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1825625" y="4115933"/>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8" name="object 8"/>
            <p:cNvSpPr/>
            <p:nvPr/>
          </p:nvSpPr>
          <p:spPr>
            <a:xfrm>
              <a:off x="1046530" y="3709469"/>
              <a:ext cx="936066" cy="761428"/>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1445386" y="3782558"/>
              <a:ext cx="455040" cy="348742"/>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txBox="1"/>
            <p:nvPr/>
          </p:nvSpPr>
          <p:spPr>
            <a:xfrm>
              <a:off x="4303903" y="4163050"/>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1" name="object 11"/>
            <p:cNvSpPr txBox="1"/>
            <p:nvPr/>
          </p:nvSpPr>
          <p:spPr>
            <a:xfrm>
              <a:off x="3948176" y="4994899"/>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2" name="object 12"/>
            <p:cNvSpPr/>
            <p:nvPr/>
          </p:nvSpPr>
          <p:spPr>
            <a:xfrm>
              <a:off x="2371709" y="4203691"/>
              <a:ext cx="828557" cy="1042848"/>
            </a:xfrm>
            <a:custGeom>
              <a:avLst/>
              <a:gdLst/>
              <a:ahLst/>
              <a:cxnLst/>
              <a:rect l="l" t="t" r="r" b="b"/>
              <a:pathLst>
                <a:path w="828557" h="1042848">
                  <a:moveTo>
                    <a:pt x="494492" y="0"/>
                  </a:moveTo>
                  <a:lnTo>
                    <a:pt x="446611" y="4252"/>
                  </a:lnTo>
                  <a:lnTo>
                    <a:pt x="396874" y="14730"/>
                  </a:lnTo>
                  <a:lnTo>
                    <a:pt x="347814" y="29495"/>
                  </a:lnTo>
                  <a:lnTo>
                    <a:pt x="301965" y="46606"/>
                  </a:lnTo>
                  <a:lnTo>
                    <a:pt x="261859" y="64126"/>
                  </a:lnTo>
                  <a:lnTo>
                    <a:pt x="225237" y="83127"/>
                  </a:lnTo>
                  <a:lnTo>
                    <a:pt x="193735" y="104776"/>
                  </a:lnTo>
                  <a:lnTo>
                    <a:pt x="159886" y="138094"/>
                  </a:lnTo>
                  <a:lnTo>
                    <a:pt x="131234" y="178700"/>
                  </a:lnTo>
                  <a:lnTo>
                    <a:pt x="110451" y="215381"/>
                  </a:lnTo>
                  <a:lnTo>
                    <a:pt x="90632" y="256917"/>
                  </a:lnTo>
                  <a:lnTo>
                    <a:pt x="71852" y="303433"/>
                  </a:lnTo>
                  <a:lnTo>
                    <a:pt x="54505" y="352845"/>
                  </a:lnTo>
                  <a:lnTo>
                    <a:pt x="38986" y="403071"/>
                  </a:lnTo>
                  <a:lnTo>
                    <a:pt x="25690" y="452027"/>
                  </a:lnTo>
                  <a:lnTo>
                    <a:pt x="15011" y="497631"/>
                  </a:lnTo>
                  <a:lnTo>
                    <a:pt x="7082" y="539554"/>
                  </a:lnTo>
                  <a:lnTo>
                    <a:pt x="2047" y="580572"/>
                  </a:lnTo>
                  <a:lnTo>
                    <a:pt x="76" y="618960"/>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59022" y="1042848"/>
                  </a:lnTo>
                  <a:lnTo>
                    <a:pt x="170433" y="1042848"/>
                  </a:lnTo>
                  <a:lnTo>
                    <a:pt x="215637" y="1034021"/>
                  </a:lnTo>
                  <a:lnTo>
                    <a:pt x="251031" y="1022417"/>
                  </a:lnTo>
                  <a:lnTo>
                    <a:pt x="263357" y="1018427"/>
                  </a:lnTo>
                  <a:lnTo>
                    <a:pt x="302592" y="1008262"/>
                  </a:lnTo>
                  <a:lnTo>
                    <a:pt x="352702" y="1004077"/>
                  </a:lnTo>
                  <a:lnTo>
                    <a:pt x="546632" y="1004073"/>
                  </a:lnTo>
                  <a:lnTo>
                    <a:pt x="553343" y="1003061"/>
                  </a:lnTo>
                  <a:lnTo>
                    <a:pt x="600282" y="989125"/>
                  </a:lnTo>
                  <a:lnTo>
                    <a:pt x="644787" y="967357"/>
                  </a:lnTo>
                  <a:lnTo>
                    <a:pt x="683253" y="937235"/>
                  </a:lnTo>
                  <a:lnTo>
                    <a:pt x="709231" y="907311"/>
                  </a:lnTo>
                  <a:lnTo>
                    <a:pt x="732762" y="870518"/>
                  </a:lnTo>
                  <a:lnTo>
                    <a:pt x="753968" y="828904"/>
                  </a:lnTo>
                  <a:lnTo>
                    <a:pt x="774098" y="782766"/>
                  </a:lnTo>
                  <a:lnTo>
                    <a:pt x="792278" y="733470"/>
                  </a:lnTo>
                  <a:lnTo>
                    <a:pt x="807630" y="682382"/>
                  </a:lnTo>
                  <a:lnTo>
                    <a:pt x="819282" y="630867"/>
                  </a:lnTo>
                  <a:lnTo>
                    <a:pt x="826357" y="580292"/>
                  </a:lnTo>
                  <a:lnTo>
                    <a:pt x="828557" y="530480"/>
                  </a:lnTo>
                  <a:lnTo>
                    <a:pt x="828435" y="511728"/>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509602" y="300"/>
                  </a:lnTo>
                  <a:lnTo>
                    <a:pt x="494492" y="0"/>
                  </a:lnTo>
                  <a:close/>
                </a:path>
                <a:path w="828557" h="1042848">
                  <a:moveTo>
                    <a:pt x="546632" y="1004073"/>
                  </a:moveTo>
                  <a:lnTo>
                    <a:pt x="365649" y="1004073"/>
                  </a:lnTo>
                  <a:lnTo>
                    <a:pt x="378942" y="1004296"/>
                  </a:lnTo>
                  <a:lnTo>
                    <a:pt x="462275" y="1007346"/>
                  </a:lnTo>
                  <a:lnTo>
                    <a:pt x="476149" y="1007631"/>
                  </a:lnTo>
                  <a:lnTo>
                    <a:pt x="489844" y="1007709"/>
                  </a:lnTo>
                  <a:lnTo>
                    <a:pt x="503295" y="1007523"/>
                  </a:lnTo>
                  <a:lnTo>
                    <a:pt x="516436" y="1007020"/>
                  </a:lnTo>
                  <a:lnTo>
                    <a:pt x="529201" y="1006145"/>
                  </a:lnTo>
                  <a:lnTo>
                    <a:pt x="541525" y="1004843"/>
                  </a:lnTo>
                  <a:lnTo>
                    <a:pt x="546632" y="1004073"/>
                  </a:lnTo>
                  <a:close/>
                </a:path>
              </a:pathLst>
            </a:custGeom>
            <a:solidFill>
              <a:srgbClr val="00CCFF"/>
            </a:solidFill>
          </p:spPr>
          <p:txBody>
            <a:bodyPr wrap="square" lIns="0" tIns="0" rIns="0" bIns="0" rtlCol="0">
              <a:noAutofit/>
            </a:bodyPr>
            <a:lstStyle/>
            <a:p>
              <a:endParaRPr/>
            </a:p>
          </p:txBody>
        </p:sp>
        <p:sp>
          <p:nvSpPr>
            <p:cNvPr id="13" name="object 13"/>
            <p:cNvSpPr/>
            <p:nvPr/>
          </p:nvSpPr>
          <p:spPr>
            <a:xfrm>
              <a:off x="2371709" y="4203691"/>
              <a:ext cx="828557" cy="1042857"/>
            </a:xfrm>
            <a:custGeom>
              <a:avLst/>
              <a:gdLst/>
              <a:ahLst/>
              <a:cxnLst/>
              <a:rect l="l" t="t" r="r" b="b"/>
              <a:pathLst>
                <a:path w="828557" h="1042857">
                  <a:moveTo>
                    <a:pt x="250205" y="69721"/>
                  </a:moveTo>
                  <a:lnTo>
                    <a:pt x="214013" y="90101"/>
                  </a:lnTo>
                  <a:lnTo>
                    <a:pt x="175879" y="120674"/>
                  </a:lnTo>
                  <a:lnTo>
                    <a:pt x="145191" y="157336"/>
                  </a:lnTo>
                  <a:lnTo>
                    <a:pt x="124356" y="190271"/>
                  </a:lnTo>
                  <a:lnTo>
                    <a:pt x="103754" y="228545"/>
                  </a:lnTo>
                  <a:lnTo>
                    <a:pt x="84237" y="271972"/>
                  </a:lnTo>
                  <a:lnTo>
                    <a:pt x="65891" y="319684"/>
                  </a:lnTo>
                  <a:lnTo>
                    <a:pt x="49109" y="369599"/>
                  </a:lnTo>
                  <a:lnTo>
                    <a:pt x="34288" y="419633"/>
                  </a:lnTo>
                  <a:lnTo>
                    <a:pt x="21820" y="467704"/>
                  </a:lnTo>
                  <a:lnTo>
                    <a:pt x="12101" y="511728"/>
                  </a:lnTo>
                  <a:lnTo>
                    <a:pt x="5028" y="553573"/>
                  </a:lnTo>
                  <a:lnTo>
                    <a:pt x="1078" y="593617"/>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70333" y="1042857"/>
                  </a:lnTo>
                  <a:lnTo>
                    <a:pt x="181602" y="1041824"/>
                  </a:lnTo>
                  <a:lnTo>
                    <a:pt x="227220" y="1030369"/>
                  </a:lnTo>
                  <a:lnTo>
                    <a:pt x="251031" y="1022417"/>
                  </a:lnTo>
                  <a:lnTo>
                    <a:pt x="263357" y="1018427"/>
                  </a:lnTo>
                  <a:lnTo>
                    <a:pt x="302592" y="1008262"/>
                  </a:lnTo>
                  <a:lnTo>
                    <a:pt x="352702" y="1004077"/>
                  </a:lnTo>
                  <a:lnTo>
                    <a:pt x="365649" y="1004073"/>
                  </a:lnTo>
                  <a:lnTo>
                    <a:pt x="378942" y="1004296"/>
                  </a:lnTo>
                  <a:lnTo>
                    <a:pt x="392514" y="1004691"/>
                  </a:lnTo>
                  <a:lnTo>
                    <a:pt x="406300" y="1005204"/>
                  </a:lnTo>
                  <a:lnTo>
                    <a:pt x="420235" y="1005780"/>
                  </a:lnTo>
                  <a:lnTo>
                    <a:pt x="434253" y="1006366"/>
                  </a:lnTo>
                  <a:lnTo>
                    <a:pt x="448288" y="1006905"/>
                  </a:lnTo>
                  <a:lnTo>
                    <a:pt x="462275" y="1007346"/>
                  </a:lnTo>
                  <a:lnTo>
                    <a:pt x="476149" y="1007631"/>
                  </a:lnTo>
                  <a:lnTo>
                    <a:pt x="489844" y="1007709"/>
                  </a:lnTo>
                  <a:lnTo>
                    <a:pt x="503295" y="1007523"/>
                  </a:lnTo>
                  <a:lnTo>
                    <a:pt x="541525" y="1004843"/>
                  </a:lnTo>
                  <a:lnTo>
                    <a:pt x="587999" y="993622"/>
                  </a:lnTo>
                  <a:lnTo>
                    <a:pt x="623403" y="979093"/>
                  </a:lnTo>
                  <a:lnTo>
                    <a:pt x="664662" y="953532"/>
                  </a:lnTo>
                  <a:lnTo>
                    <a:pt x="700788" y="918080"/>
                  </a:lnTo>
                  <a:lnTo>
                    <a:pt x="725606" y="883149"/>
                  </a:lnTo>
                  <a:lnTo>
                    <a:pt x="746976" y="843346"/>
                  </a:lnTo>
                  <a:lnTo>
                    <a:pt x="767562" y="798564"/>
                  </a:lnTo>
                  <a:lnTo>
                    <a:pt x="786489" y="750169"/>
                  </a:lnTo>
                  <a:lnTo>
                    <a:pt x="802881" y="699526"/>
                  </a:lnTo>
                  <a:lnTo>
                    <a:pt x="815863" y="648002"/>
                  </a:lnTo>
                  <a:lnTo>
                    <a:pt x="824561" y="596962"/>
                  </a:lnTo>
                  <a:lnTo>
                    <a:pt x="828247" y="547375"/>
                  </a:lnTo>
                  <a:lnTo>
                    <a:pt x="828557" y="530480"/>
                  </a:lnTo>
                  <a:lnTo>
                    <a:pt x="828476" y="513249"/>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494492" y="0"/>
                  </a:lnTo>
                  <a:lnTo>
                    <a:pt x="478894" y="606"/>
                  </a:lnTo>
                  <a:lnTo>
                    <a:pt x="430113" y="7149"/>
                  </a:lnTo>
                  <a:lnTo>
                    <a:pt x="380320" y="19271"/>
                  </a:lnTo>
                  <a:lnTo>
                    <a:pt x="332049" y="35034"/>
                  </a:lnTo>
                  <a:lnTo>
                    <a:pt x="287833" y="52497"/>
                  </a:lnTo>
                  <a:lnTo>
                    <a:pt x="261859" y="64126"/>
                  </a:lnTo>
                  <a:lnTo>
                    <a:pt x="250205" y="69721"/>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2062226" y="4163558"/>
              <a:ext cx="438150" cy="230124"/>
            </a:xfrm>
            <a:custGeom>
              <a:avLst/>
              <a:gdLst/>
              <a:ahLst/>
              <a:cxnLst/>
              <a:rect l="l" t="t" r="r" b="b"/>
              <a:pathLst>
                <a:path w="438150" h="230124">
                  <a:moveTo>
                    <a:pt x="0" y="0"/>
                  </a:moveTo>
                  <a:lnTo>
                    <a:pt x="438150" y="230124"/>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186051" y="5108184"/>
              <a:ext cx="231775" cy="255524"/>
            </a:xfrm>
            <a:custGeom>
              <a:avLst/>
              <a:gdLst/>
              <a:ahLst/>
              <a:cxnLst/>
              <a:rect l="l" t="t" r="r" b="b"/>
              <a:pathLst>
                <a:path w="231775" h="255524">
                  <a:moveTo>
                    <a:pt x="0" y="255524"/>
                  </a:moveTo>
                  <a:lnTo>
                    <a:pt x="231775" y="0"/>
                  </a:lnTo>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3184525" y="4701656"/>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2063750" y="5458958"/>
              <a:ext cx="76200" cy="163512"/>
            </a:xfrm>
            <a:custGeom>
              <a:avLst/>
              <a:gdLst/>
              <a:ahLst/>
              <a:cxnLst/>
              <a:rect l="l" t="t" r="r" b="b"/>
              <a:pathLst>
                <a:path w="76200" h="163512">
                  <a:moveTo>
                    <a:pt x="44450" y="63500"/>
                  </a:moveTo>
                  <a:lnTo>
                    <a:pt x="31750" y="63500"/>
                  </a:lnTo>
                  <a:lnTo>
                    <a:pt x="31750" y="163512"/>
                  </a:lnTo>
                  <a:lnTo>
                    <a:pt x="44450" y="163512"/>
                  </a:lnTo>
                  <a:lnTo>
                    <a:pt x="44450" y="63500"/>
                  </a:lnTo>
                  <a:close/>
                </a:path>
                <a:path w="76200" h="163512">
                  <a:moveTo>
                    <a:pt x="38100" y="0"/>
                  </a:moveTo>
                  <a:lnTo>
                    <a:pt x="0" y="76200"/>
                  </a:lnTo>
                  <a:lnTo>
                    <a:pt x="31750" y="76200"/>
                  </a:lnTo>
                  <a:lnTo>
                    <a:pt x="31750" y="63500"/>
                  </a:lnTo>
                  <a:lnTo>
                    <a:pt x="69850" y="63500"/>
                  </a:lnTo>
                  <a:lnTo>
                    <a:pt x="38100" y="0"/>
                  </a:lnTo>
                  <a:close/>
                </a:path>
                <a:path w="76200" h="163512">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1938273" y="4236583"/>
              <a:ext cx="76200" cy="398399"/>
            </a:xfrm>
            <a:custGeom>
              <a:avLst/>
              <a:gdLst/>
              <a:ahLst/>
              <a:cxnLst/>
              <a:rect l="l" t="t" r="r" b="b"/>
              <a:pathLst>
                <a:path w="76200" h="398399">
                  <a:moveTo>
                    <a:pt x="44450" y="63500"/>
                  </a:moveTo>
                  <a:lnTo>
                    <a:pt x="31750" y="63500"/>
                  </a:lnTo>
                  <a:lnTo>
                    <a:pt x="31750" y="398399"/>
                  </a:lnTo>
                  <a:lnTo>
                    <a:pt x="44450" y="398399"/>
                  </a:lnTo>
                  <a:lnTo>
                    <a:pt x="44450" y="63500"/>
                  </a:lnTo>
                  <a:close/>
                </a:path>
                <a:path w="76200" h="398399">
                  <a:moveTo>
                    <a:pt x="38100" y="0"/>
                  </a:moveTo>
                  <a:lnTo>
                    <a:pt x="0" y="76200"/>
                  </a:lnTo>
                  <a:lnTo>
                    <a:pt x="31750" y="76200"/>
                  </a:lnTo>
                  <a:lnTo>
                    <a:pt x="31750" y="63500"/>
                  </a:lnTo>
                  <a:lnTo>
                    <a:pt x="69850" y="63500"/>
                  </a:lnTo>
                  <a:lnTo>
                    <a:pt x="38100" y="0"/>
                  </a:lnTo>
                  <a:close/>
                </a:path>
                <a:path w="76200" h="39839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3816350" y="4768331"/>
              <a:ext cx="76200" cy="750951"/>
            </a:xfrm>
            <a:custGeom>
              <a:avLst/>
              <a:gdLst/>
              <a:ahLst/>
              <a:cxnLst/>
              <a:rect l="l" t="t" r="r" b="b"/>
              <a:pathLst>
                <a:path w="76200" h="750951">
                  <a:moveTo>
                    <a:pt x="44450" y="63500"/>
                  </a:moveTo>
                  <a:lnTo>
                    <a:pt x="31750" y="63500"/>
                  </a:lnTo>
                  <a:lnTo>
                    <a:pt x="31750" y="750951"/>
                  </a:lnTo>
                  <a:lnTo>
                    <a:pt x="44450" y="750951"/>
                  </a:lnTo>
                  <a:lnTo>
                    <a:pt x="44450" y="63500"/>
                  </a:lnTo>
                  <a:close/>
                </a:path>
                <a:path w="76200" h="750951">
                  <a:moveTo>
                    <a:pt x="38100" y="0"/>
                  </a:moveTo>
                  <a:lnTo>
                    <a:pt x="0" y="76200"/>
                  </a:lnTo>
                  <a:lnTo>
                    <a:pt x="31750" y="76200"/>
                  </a:lnTo>
                  <a:lnTo>
                    <a:pt x="31750" y="63500"/>
                  </a:lnTo>
                  <a:lnTo>
                    <a:pt x="69850" y="63500"/>
                  </a:lnTo>
                  <a:lnTo>
                    <a:pt x="38100" y="0"/>
                  </a:lnTo>
                  <a:close/>
                </a:path>
                <a:path w="76200" h="75095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899152" y="4758806"/>
              <a:ext cx="76073" cy="220853"/>
            </a:xfrm>
            <a:custGeom>
              <a:avLst/>
              <a:gdLst/>
              <a:ahLst/>
              <a:cxnLst/>
              <a:rect l="l" t="t" r="r" b="b"/>
              <a:pathLst>
                <a:path w="76073" h="220852">
                  <a:moveTo>
                    <a:pt x="44347" y="76126"/>
                  </a:moveTo>
                  <a:lnTo>
                    <a:pt x="31647" y="76402"/>
                  </a:lnTo>
                  <a:lnTo>
                    <a:pt x="34798" y="220853"/>
                  </a:lnTo>
                  <a:lnTo>
                    <a:pt x="47498" y="220599"/>
                  </a:lnTo>
                  <a:lnTo>
                    <a:pt x="44347" y="76126"/>
                  </a:lnTo>
                  <a:close/>
                </a:path>
                <a:path w="76073" h="220852">
                  <a:moveTo>
                    <a:pt x="36322" y="0"/>
                  </a:moveTo>
                  <a:lnTo>
                    <a:pt x="0" y="77088"/>
                  </a:lnTo>
                  <a:lnTo>
                    <a:pt x="31647" y="76402"/>
                  </a:lnTo>
                  <a:lnTo>
                    <a:pt x="31369" y="63626"/>
                  </a:lnTo>
                  <a:lnTo>
                    <a:pt x="44069" y="63373"/>
                  </a:lnTo>
                  <a:lnTo>
                    <a:pt x="69715" y="63373"/>
                  </a:lnTo>
                  <a:lnTo>
                    <a:pt x="36322" y="0"/>
                  </a:lnTo>
                  <a:close/>
                </a:path>
                <a:path w="76073" h="220852">
                  <a:moveTo>
                    <a:pt x="44069" y="63373"/>
                  </a:moveTo>
                  <a:lnTo>
                    <a:pt x="31369" y="63626"/>
                  </a:lnTo>
                  <a:lnTo>
                    <a:pt x="31647" y="76402"/>
                  </a:lnTo>
                  <a:lnTo>
                    <a:pt x="44347" y="76126"/>
                  </a:lnTo>
                  <a:lnTo>
                    <a:pt x="44069" y="63373"/>
                  </a:lnTo>
                  <a:close/>
                </a:path>
                <a:path w="76073" h="220852">
                  <a:moveTo>
                    <a:pt x="69715" y="63373"/>
                  </a:moveTo>
                  <a:lnTo>
                    <a:pt x="44069" y="63373"/>
                  </a:lnTo>
                  <a:lnTo>
                    <a:pt x="44347" y="76126"/>
                  </a:lnTo>
                  <a:lnTo>
                    <a:pt x="76073" y="75437"/>
                  </a:lnTo>
                  <a:lnTo>
                    <a:pt x="69715" y="63373"/>
                  </a:lnTo>
                  <a:close/>
                </a:path>
              </a:pathLst>
            </a:custGeom>
            <a:solidFill>
              <a:srgbClr val="000000"/>
            </a:solidFill>
          </p:spPr>
          <p:txBody>
            <a:bodyPr wrap="square" lIns="0" tIns="0" rIns="0" bIns="0" rtlCol="0">
              <a:noAutofit/>
            </a:bodyPr>
            <a:lstStyle/>
            <a:p>
              <a:endParaRPr/>
            </a:p>
          </p:txBody>
        </p:sp>
        <p:sp>
          <p:nvSpPr>
            <p:cNvPr id="21" name="object 21"/>
            <p:cNvSpPr txBox="1"/>
            <p:nvPr/>
          </p:nvSpPr>
          <p:spPr>
            <a:xfrm>
              <a:off x="788619" y="3937498"/>
              <a:ext cx="1376680" cy="973455"/>
            </a:xfrm>
            <a:prstGeom prst="rect">
              <a:avLst/>
            </a:prstGeom>
          </p:spPr>
          <p:txBody>
            <a:bodyPr vert="horz" wrap="square" lIns="0" tIns="0" rIns="0" bIns="0" rtlCol="0">
              <a:noAutofit/>
            </a:bodyPr>
            <a:lstStyle/>
            <a:p>
              <a:pPr marL="21590">
                <a:lnSpc>
                  <a:spcPct val="100000"/>
                </a:lnSpc>
              </a:pPr>
              <a:r>
                <a:rPr sz="2400" spc="-20" dirty="0" smtClean="0">
                  <a:solidFill>
                    <a:srgbClr val="FF0000"/>
                  </a:solidFill>
                  <a:latin typeface="Gill Sans MT"/>
                  <a:cs typeface="Gill Sans MT"/>
                </a:rPr>
                <a:t>A</a:t>
              </a:r>
              <a:endParaRPr sz="2400" dirty="0">
                <a:latin typeface="Gill Sans MT"/>
                <a:cs typeface="Gill Sans MT"/>
              </a:endParaRPr>
            </a:p>
            <a:p>
              <a:pPr>
                <a:lnSpc>
                  <a:spcPts val="750"/>
                </a:lnSpc>
                <a:spcBef>
                  <a:spcPts val="44"/>
                </a:spcBef>
              </a:pPr>
              <a:endParaRPr sz="750" dirty="0"/>
            </a:p>
            <a:p>
              <a:pPr>
                <a:lnSpc>
                  <a:spcPts val="1000"/>
                </a:lnSpc>
              </a:pPr>
              <a:endParaRPr sz="1000" dirty="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dirty="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a:t>
              </a:r>
              <a:r>
                <a:rPr sz="1200" spc="5" dirty="0" smtClean="0">
                  <a:latin typeface="Arial"/>
                  <a:cs typeface="Arial"/>
                </a:rPr>
                <a:t>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dirty="0">
                <a:latin typeface="Arial"/>
                <a:cs typeface="Arial"/>
              </a:endParaRPr>
            </a:p>
          </p:txBody>
        </p:sp>
        <p:sp>
          <p:nvSpPr>
            <p:cNvPr id="22" name="object 22"/>
            <p:cNvSpPr/>
            <p:nvPr/>
          </p:nvSpPr>
          <p:spPr>
            <a:xfrm>
              <a:off x="5045075" y="4668383"/>
              <a:ext cx="1198626" cy="0"/>
            </a:xfrm>
            <a:custGeom>
              <a:avLst/>
              <a:gdLst/>
              <a:ahLst/>
              <a:cxnLst/>
              <a:rect l="l" t="t" r="r" b="b"/>
              <a:pathLst>
                <a:path w="1198626">
                  <a:moveTo>
                    <a:pt x="0" y="0"/>
                  </a:moveTo>
                  <a:lnTo>
                    <a:pt x="1198626" y="0"/>
                  </a:lnTo>
                </a:path>
              </a:pathLst>
            </a:custGeom>
            <a:ln w="9525">
              <a:solidFill>
                <a:srgbClr val="000000"/>
              </a:solidFill>
            </a:ln>
          </p:spPr>
          <p:txBody>
            <a:bodyPr wrap="square" lIns="0" tIns="0" rIns="0" bIns="0" rtlCol="0">
              <a:noAutofit/>
            </a:bodyPr>
            <a:lstStyle/>
            <a:p>
              <a:endParaRPr/>
            </a:p>
          </p:txBody>
        </p:sp>
        <p:sp>
          <p:nvSpPr>
            <p:cNvPr id="23" name="object 23"/>
            <p:cNvSpPr txBox="1"/>
            <p:nvPr/>
          </p:nvSpPr>
          <p:spPr>
            <a:xfrm>
              <a:off x="7452486" y="4634347"/>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4" name="object 24"/>
            <p:cNvSpPr/>
            <p:nvPr/>
          </p:nvSpPr>
          <p:spPr>
            <a:xfrm>
              <a:off x="6943725" y="4163558"/>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7433309" y="4239758"/>
              <a:ext cx="76073" cy="389127"/>
            </a:xfrm>
            <a:custGeom>
              <a:avLst/>
              <a:gdLst/>
              <a:ahLst/>
              <a:cxnLst/>
              <a:rect l="l" t="t" r="r" b="b"/>
              <a:pathLst>
                <a:path w="76073" h="389127">
                  <a:moveTo>
                    <a:pt x="44430" y="75955"/>
                  </a:moveTo>
                  <a:lnTo>
                    <a:pt x="31730" y="76315"/>
                  </a:lnTo>
                  <a:lnTo>
                    <a:pt x="40640" y="389127"/>
                  </a:lnTo>
                  <a:lnTo>
                    <a:pt x="53340" y="388747"/>
                  </a:lnTo>
                  <a:lnTo>
                    <a:pt x="44430" y="75955"/>
                  </a:lnTo>
                  <a:close/>
                </a:path>
                <a:path w="76073" h="389127">
                  <a:moveTo>
                    <a:pt x="35814" y="0"/>
                  </a:moveTo>
                  <a:lnTo>
                    <a:pt x="0" y="77216"/>
                  </a:lnTo>
                  <a:lnTo>
                    <a:pt x="31730" y="76315"/>
                  </a:lnTo>
                  <a:lnTo>
                    <a:pt x="31369" y="63626"/>
                  </a:lnTo>
                  <a:lnTo>
                    <a:pt x="44069" y="63245"/>
                  </a:lnTo>
                  <a:lnTo>
                    <a:pt x="69737" y="63245"/>
                  </a:lnTo>
                  <a:lnTo>
                    <a:pt x="35814" y="0"/>
                  </a:lnTo>
                  <a:close/>
                </a:path>
                <a:path w="76073" h="389127">
                  <a:moveTo>
                    <a:pt x="44069" y="63245"/>
                  </a:moveTo>
                  <a:lnTo>
                    <a:pt x="31369" y="63626"/>
                  </a:lnTo>
                  <a:lnTo>
                    <a:pt x="31730" y="76315"/>
                  </a:lnTo>
                  <a:lnTo>
                    <a:pt x="44430" y="75955"/>
                  </a:lnTo>
                  <a:lnTo>
                    <a:pt x="44069" y="63245"/>
                  </a:lnTo>
                  <a:close/>
                </a:path>
                <a:path w="76073" h="389127">
                  <a:moveTo>
                    <a:pt x="69737" y="63245"/>
                  </a:moveTo>
                  <a:lnTo>
                    <a:pt x="44069" y="63245"/>
                  </a:lnTo>
                  <a:lnTo>
                    <a:pt x="44430" y="75955"/>
                  </a:lnTo>
                  <a:lnTo>
                    <a:pt x="76073" y="75056"/>
                  </a:lnTo>
                  <a:lnTo>
                    <a:pt x="69737" y="63245"/>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6873875" y="5060559"/>
              <a:ext cx="254000" cy="250825"/>
            </a:xfrm>
            <a:custGeom>
              <a:avLst/>
              <a:gdLst/>
              <a:ahLst/>
              <a:cxnLst/>
              <a:rect l="l" t="t" r="r" b="b"/>
              <a:pathLst>
                <a:path w="254000" h="250825">
                  <a:moveTo>
                    <a:pt x="254000" y="250825"/>
                  </a:moveTo>
                  <a:lnTo>
                    <a:pt x="0" y="0"/>
                  </a:lnTo>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7173721" y="5401808"/>
              <a:ext cx="76200" cy="201764"/>
            </a:xfrm>
            <a:custGeom>
              <a:avLst/>
              <a:gdLst/>
              <a:ahLst/>
              <a:cxnLst/>
              <a:rect l="l" t="t" r="r" b="b"/>
              <a:pathLst>
                <a:path w="76200" h="201764">
                  <a:moveTo>
                    <a:pt x="31712" y="76023"/>
                  </a:moveTo>
                  <a:lnTo>
                    <a:pt x="28828" y="201460"/>
                  </a:lnTo>
                  <a:lnTo>
                    <a:pt x="41401" y="201764"/>
                  </a:lnTo>
                  <a:lnTo>
                    <a:pt x="44400" y="76323"/>
                  </a:lnTo>
                  <a:lnTo>
                    <a:pt x="31712" y="76023"/>
                  </a:lnTo>
                  <a:close/>
                </a:path>
                <a:path w="76200" h="201764">
                  <a:moveTo>
                    <a:pt x="69724" y="63334"/>
                  </a:moveTo>
                  <a:lnTo>
                    <a:pt x="32003" y="63334"/>
                  </a:lnTo>
                  <a:lnTo>
                    <a:pt x="44703" y="63627"/>
                  </a:lnTo>
                  <a:lnTo>
                    <a:pt x="44400" y="76323"/>
                  </a:lnTo>
                  <a:lnTo>
                    <a:pt x="76200" y="77076"/>
                  </a:lnTo>
                  <a:lnTo>
                    <a:pt x="69724" y="63334"/>
                  </a:lnTo>
                  <a:close/>
                </a:path>
                <a:path w="76200" h="201764">
                  <a:moveTo>
                    <a:pt x="32003" y="63334"/>
                  </a:moveTo>
                  <a:lnTo>
                    <a:pt x="31712" y="76023"/>
                  </a:lnTo>
                  <a:lnTo>
                    <a:pt x="44400" y="76323"/>
                  </a:lnTo>
                  <a:lnTo>
                    <a:pt x="44703" y="63627"/>
                  </a:lnTo>
                  <a:lnTo>
                    <a:pt x="32003" y="63334"/>
                  </a:lnTo>
                  <a:close/>
                </a:path>
                <a:path w="76200" h="201764">
                  <a:moveTo>
                    <a:pt x="39877" y="0"/>
                  </a:moveTo>
                  <a:lnTo>
                    <a:pt x="0" y="75272"/>
                  </a:lnTo>
                  <a:lnTo>
                    <a:pt x="31712" y="76023"/>
                  </a:lnTo>
                  <a:lnTo>
                    <a:pt x="32003" y="63334"/>
                  </a:lnTo>
                  <a:lnTo>
                    <a:pt x="69724" y="63334"/>
                  </a:lnTo>
                  <a:lnTo>
                    <a:pt x="39877" y="0"/>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6209713" y="4207051"/>
              <a:ext cx="754847" cy="1054305"/>
            </a:xfrm>
            <a:custGeom>
              <a:avLst/>
              <a:gdLst/>
              <a:ahLst/>
              <a:cxnLst/>
              <a:rect l="l" t="t" r="r" b="b"/>
              <a:pathLst>
                <a:path w="754847" h="1054305">
                  <a:moveTo>
                    <a:pt x="450550" y="0"/>
                  </a:moveTo>
                  <a:lnTo>
                    <a:pt x="406913" y="4296"/>
                  </a:lnTo>
                  <a:lnTo>
                    <a:pt x="361583" y="14878"/>
                  </a:lnTo>
                  <a:lnTo>
                    <a:pt x="316871" y="29789"/>
                  </a:lnTo>
                  <a:lnTo>
                    <a:pt x="275086" y="47073"/>
                  </a:lnTo>
                  <a:lnTo>
                    <a:pt x="238536" y="64771"/>
                  </a:lnTo>
                  <a:lnTo>
                    <a:pt x="204453" y="84468"/>
                  </a:lnTo>
                  <a:lnTo>
                    <a:pt x="166440" y="115448"/>
                  </a:lnTo>
                  <a:lnTo>
                    <a:pt x="136522" y="152515"/>
                  </a:lnTo>
                  <a:lnTo>
                    <a:pt x="116658" y="185922"/>
                  </a:lnTo>
                  <a:lnTo>
                    <a:pt x="96869" y="225390"/>
                  </a:lnTo>
                  <a:lnTo>
                    <a:pt x="80282" y="264354"/>
                  </a:lnTo>
                  <a:lnTo>
                    <a:pt x="64202" y="309242"/>
                  </a:lnTo>
                  <a:lnTo>
                    <a:pt x="49067" y="357794"/>
                  </a:lnTo>
                  <a:lnTo>
                    <a:pt x="35314" y="407752"/>
                  </a:lnTo>
                  <a:lnTo>
                    <a:pt x="23379" y="456858"/>
                  </a:lnTo>
                  <a:lnTo>
                    <a:pt x="13699" y="502853"/>
                  </a:lnTo>
                  <a:lnTo>
                    <a:pt x="6489" y="545111"/>
                  </a:lnTo>
                  <a:lnTo>
                    <a:pt x="1908" y="586265"/>
                  </a:lnTo>
                  <a:lnTo>
                    <a:pt x="82" y="624711"/>
                  </a:lnTo>
                  <a:lnTo>
                    <a:pt x="0" y="637378"/>
                  </a:lnTo>
                  <a:lnTo>
                    <a:pt x="141" y="649340"/>
                  </a:lnTo>
                  <a:lnTo>
                    <a:pt x="2647" y="697290"/>
                  </a:lnTo>
                  <a:lnTo>
                    <a:pt x="7335" y="745215"/>
                  </a:lnTo>
                  <a:lnTo>
                    <a:pt x="11922" y="783238"/>
                  </a:lnTo>
                  <a:lnTo>
                    <a:pt x="18066" y="823882"/>
                  </a:lnTo>
                  <a:lnTo>
                    <a:pt x="25657" y="865014"/>
                  </a:lnTo>
                  <a:lnTo>
                    <a:pt x="34539" y="904569"/>
                  </a:lnTo>
                  <a:lnTo>
                    <a:pt x="48121" y="951288"/>
                  </a:lnTo>
                  <a:lnTo>
                    <a:pt x="63431" y="986635"/>
                  </a:lnTo>
                  <a:lnTo>
                    <a:pt x="88064" y="1023254"/>
                  </a:lnTo>
                  <a:lnTo>
                    <a:pt x="126286" y="1049827"/>
                  </a:lnTo>
                  <a:lnTo>
                    <a:pt x="148230" y="1054305"/>
                  </a:lnTo>
                  <a:lnTo>
                    <a:pt x="159109" y="1053984"/>
                  </a:lnTo>
                  <a:lnTo>
                    <a:pt x="203613" y="1042577"/>
                  </a:lnTo>
                  <a:lnTo>
                    <a:pt x="227198" y="1033724"/>
                  </a:lnTo>
                  <a:lnTo>
                    <a:pt x="239508" y="1029241"/>
                  </a:lnTo>
                  <a:lnTo>
                    <a:pt x="279142" y="1018078"/>
                  </a:lnTo>
                  <a:lnTo>
                    <a:pt x="326927" y="1014111"/>
                  </a:lnTo>
                  <a:lnTo>
                    <a:pt x="500385" y="1014111"/>
                  </a:lnTo>
                  <a:lnTo>
                    <a:pt x="507082" y="1012902"/>
                  </a:lnTo>
                  <a:lnTo>
                    <a:pt x="543301" y="1000511"/>
                  </a:lnTo>
                  <a:lnTo>
                    <a:pt x="587184" y="977058"/>
                  </a:lnTo>
                  <a:lnTo>
                    <a:pt x="623887" y="945249"/>
                  </a:lnTo>
                  <a:lnTo>
                    <a:pt x="648142" y="913814"/>
                  </a:lnTo>
                  <a:lnTo>
                    <a:pt x="669516" y="876226"/>
                  </a:lnTo>
                  <a:lnTo>
                    <a:pt x="688075" y="835529"/>
                  </a:lnTo>
                  <a:lnTo>
                    <a:pt x="705904" y="789842"/>
                  </a:lnTo>
                  <a:lnTo>
                    <a:pt x="722158" y="740620"/>
                  </a:lnTo>
                  <a:lnTo>
                    <a:pt x="735988" y="689314"/>
                  </a:lnTo>
                  <a:lnTo>
                    <a:pt x="746589" y="637107"/>
                  </a:lnTo>
                  <a:lnTo>
                    <a:pt x="752993" y="586224"/>
                  </a:lnTo>
                  <a:lnTo>
                    <a:pt x="754824" y="545111"/>
                  </a:lnTo>
                  <a:lnTo>
                    <a:pt x="754847" y="517103"/>
                  </a:lnTo>
                  <a:lnTo>
                    <a:pt x="754443" y="500874"/>
                  </a:lnTo>
                  <a:lnTo>
                    <a:pt x="750997" y="446726"/>
                  </a:lnTo>
                  <a:lnTo>
                    <a:pt x="744361" y="392116"/>
                  </a:lnTo>
                  <a:lnTo>
                    <a:pt x="734537" y="338603"/>
                  </a:lnTo>
                  <a:lnTo>
                    <a:pt x="721524" y="287746"/>
                  </a:lnTo>
                  <a:lnTo>
                    <a:pt x="705322" y="241103"/>
                  </a:lnTo>
                  <a:lnTo>
                    <a:pt x="685615" y="198671"/>
                  </a:lnTo>
                  <a:lnTo>
                    <a:pt x="661593" y="156933"/>
                  </a:lnTo>
                  <a:lnTo>
                    <a:pt x="633911" y="117060"/>
                  </a:lnTo>
                  <a:lnTo>
                    <a:pt x="603344" y="80612"/>
                  </a:lnTo>
                  <a:lnTo>
                    <a:pt x="570671" y="49151"/>
                  </a:lnTo>
                  <a:lnTo>
                    <a:pt x="536667" y="24237"/>
                  </a:lnTo>
                  <a:lnTo>
                    <a:pt x="502109" y="7433"/>
                  </a:lnTo>
                  <a:lnTo>
                    <a:pt x="464320" y="303"/>
                  </a:lnTo>
                  <a:lnTo>
                    <a:pt x="450550" y="0"/>
                  </a:lnTo>
                  <a:close/>
                </a:path>
                <a:path w="754847" h="1054305">
                  <a:moveTo>
                    <a:pt x="500385" y="1014111"/>
                  </a:moveTo>
                  <a:lnTo>
                    <a:pt x="326927" y="1014111"/>
                  </a:lnTo>
                  <a:lnTo>
                    <a:pt x="339173" y="1014243"/>
                  </a:lnTo>
                  <a:lnTo>
                    <a:pt x="351829" y="1014613"/>
                  </a:lnTo>
                  <a:lnTo>
                    <a:pt x="418505" y="1017651"/>
                  </a:lnTo>
                  <a:lnTo>
                    <a:pt x="431971" y="1018022"/>
                  </a:lnTo>
                  <a:lnTo>
                    <a:pt x="445296" y="1018156"/>
                  </a:lnTo>
                  <a:lnTo>
                    <a:pt x="458404" y="1017985"/>
                  </a:lnTo>
                  <a:lnTo>
                    <a:pt x="471214" y="1017442"/>
                  </a:lnTo>
                  <a:lnTo>
                    <a:pt x="483650" y="1016459"/>
                  </a:lnTo>
                  <a:lnTo>
                    <a:pt x="495632" y="1014969"/>
                  </a:lnTo>
                  <a:lnTo>
                    <a:pt x="500385" y="1014111"/>
                  </a:lnTo>
                  <a:close/>
                </a:path>
              </a:pathLst>
            </a:custGeom>
            <a:solidFill>
              <a:srgbClr val="00CCFF"/>
            </a:solidFill>
          </p:spPr>
          <p:txBody>
            <a:bodyPr wrap="square" lIns="0" tIns="0" rIns="0" bIns="0" rtlCol="0">
              <a:noAutofit/>
            </a:bodyPr>
            <a:lstStyle/>
            <a:p>
              <a:endParaRPr/>
            </a:p>
          </p:txBody>
        </p:sp>
        <p:sp>
          <p:nvSpPr>
            <p:cNvPr id="29" name="object 29"/>
            <p:cNvSpPr/>
            <p:nvPr/>
          </p:nvSpPr>
          <p:spPr>
            <a:xfrm>
              <a:off x="6209710" y="4207051"/>
              <a:ext cx="754972" cy="1054305"/>
            </a:xfrm>
            <a:custGeom>
              <a:avLst/>
              <a:gdLst/>
              <a:ahLst/>
              <a:cxnLst/>
              <a:rect l="l" t="t" r="r" b="b"/>
              <a:pathLst>
                <a:path w="754972" h="1054305">
                  <a:moveTo>
                    <a:pt x="227919" y="70425"/>
                  </a:moveTo>
                  <a:lnTo>
                    <a:pt x="193945" y="91789"/>
                  </a:lnTo>
                  <a:lnTo>
                    <a:pt x="158383" y="124039"/>
                  </a:lnTo>
                  <a:lnTo>
                    <a:pt x="129777" y="163047"/>
                  </a:lnTo>
                  <a:lnTo>
                    <a:pt x="110151" y="198349"/>
                  </a:lnTo>
                  <a:lnTo>
                    <a:pt x="91313" y="237580"/>
                  </a:lnTo>
                  <a:lnTo>
                    <a:pt x="74847" y="278770"/>
                  </a:lnTo>
                  <a:lnTo>
                    <a:pt x="59034" y="325130"/>
                  </a:lnTo>
                  <a:lnTo>
                    <a:pt x="44311" y="374402"/>
                  </a:lnTo>
                  <a:lnTo>
                    <a:pt x="31115" y="424327"/>
                  </a:lnTo>
                  <a:lnTo>
                    <a:pt x="19883" y="472647"/>
                  </a:lnTo>
                  <a:lnTo>
                    <a:pt x="11052" y="517103"/>
                  </a:lnTo>
                  <a:lnTo>
                    <a:pt x="4629" y="559161"/>
                  </a:lnTo>
                  <a:lnTo>
                    <a:pt x="1024" y="599302"/>
                  </a:lnTo>
                  <a:lnTo>
                    <a:pt x="0" y="637107"/>
                  </a:lnTo>
                  <a:lnTo>
                    <a:pt x="144" y="649340"/>
                  </a:lnTo>
                  <a:lnTo>
                    <a:pt x="2650" y="697290"/>
                  </a:lnTo>
                  <a:lnTo>
                    <a:pt x="7338" y="745215"/>
                  </a:lnTo>
                  <a:lnTo>
                    <a:pt x="11925" y="783238"/>
                  </a:lnTo>
                  <a:lnTo>
                    <a:pt x="18069" y="823882"/>
                  </a:lnTo>
                  <a:lnTo>
                    <a:pt x="25660" y="865014"/>
                  </a:lnTo>
                  <a:lnTo>
                    <a:pt x="34542" y="904569"/>
                  </a:lnTo>
                  <a:lnTo>
                    <a:pt x="48124" y="951288"/>
                  </a:lnTo>
                  <a:lnTo>
                    <a:pt x="63435" y="986635"/>
                  </a:lnTo>
                  <a:lnTo>
                    <a:pt x="88068" y="1023254"/>
                  </a:lnTo>
                  <a:lnTo>
                    <a:pt x="126289" y="1049827"/>
                  </a:lnTo>
                  <a:lnTo>
                    <a:pt x="148233" y="1054305"/>
                  </a:lnTo>
                  <a:lnTo>
                    <a:pt x="159112" y="1053984"/>
                  </a:lnTo>
                  <a:lnTo>
                    <a:pt x="203616" y="1042577"/>
                  </a:lnTo>
                  <a:lnTo>
                    <a:pt x="227201" y="1033724"/>
                  </a:lnTo>
                  <a:lnTo>
                    <a:pt x="239511" y="1029241"/>
                  </a:lnTo>
                  <a:lnTo>
                    <a:pt x="279145" y="1018078"/>
                  </a:lnTo>
                  <a:lnTo>
                    <a:pt x="326930" y="1014111"/>
                  </a:lnTo>
                  <a:lnTo>
                    <a:pt x="339176" y="1014243"/>
                  </a:lnTo>
                  <a:lnTo>
                    <a:pt x="351832" y="1014613"/>
                  </a:lnTo>
                  <a:lnTo>
                    <a:pt x="364819" y="1015152"/>
                  </a:lnTo>
                  <a:lnTo>
                    <a:pt x="378059" y="1015794"/>
                  </a:lnTo>
                  <a:lnTo>
                    <a:pt x="391472" y="1016469"/>
                  </a:lnTo>
                  <a:lnTo>
                    <a:pt x="404982" y="1017110"/>
                  </a:lnTo>
                  <a:lnTo>
                    <a:pt x="418508" y="1017651"/>
                  </a:lnTo>
                  <a:lnTo>
                    <a:pt x="431974" y="1018022"/>
                  </a:lnTo>
                  <a:lnTo>
                    <a:pt x="445299" y="1018156"/>
                  </a:lnTo>
                  <a:lnTo>
                    <a:pt x="458407" y="1017985"/>
                  </a:lnTo>
                  <a:lnTo>
                    <a:pt x="507085" y="1012902"/>
                  </a:lnTo>
                  <a:lnTo>
                    <a:pt x="543305" y="1000511"/>
                  </a:lnTo>
                  <a:lnTo>
                    <a:pt x="587187" y="977058"/>
                  </a:lnTo>
                  <a:lnTo>
                    <a:pt x="623890" y="945249"/>
                  </a:lnTo>
                  <a:lnTo>
                    <a:pt x="648145" y="913814"/>
                  </a:lnTo>
                  <a:lnTo>
                    <a:pt x="669520" y="876226"/>
                  </a:lnTo>
                  <a:lnTo>
                    <a:pt x="688078" y="835529"/>
                  </a:lnTo>
                  <a:lnTo>
                    <a:pt x="705908" y="789842"/>
                  </a:lnTo>
                  <a:lnTo>
                    <a:pt x="722161" y="740620"/>
                  </a:lnTo>
                  <a:lnTo>
                    <a:pt x="735991" y="689314"/>
                  </a:lnTo>
                  <a:lnTo>
                    <a:pt x="746551" y="637378"/>
                  </a:lnTo>
                  <a:lnTo>
                    <a:pt x="752994" y="586265"/>
                  </a:lnTo>
                  <a:lnTo>
                    <a:pt x="754972" y="535948"/>
                  </a:lnTo>
                  <a:lnTo>
                    <a:pt x="754886" y="518552"/>
                  </a:lnTo>
                  <a:lnTo>
                    <a:pt x="752503" y="464903"/>
                  </a:lnTo>
                  <a:lnTo>
                    <a:pt x="746931" y="410274"/>
                  </a:lnTo>
                  <a:lnTo>
                    <a:pt x="738170" y="356222"/>
                  </a:lnTo>
                  <a:lnTo>
                    <a:pt x="726219" y="304307"/>
                  </a:lnTo>
                  <a:lnTo>
                    <a:pt x="711080" y="256086"/>
                  </a:lnTo>
                  <a:lnTo>
                    <a:pt x="692678" y="212728"/>
                  </a:lnTo>
                  <a:lnTo>
                    <a:pt x="670049" y="170716"/>
                  </a:lnTo>
                  <a:lnTo>
                    <a:pt x="643500" y="130048"/>
                  </a:lnTo>
                  <a:lnTo>
                    <a:pt x="613809" y="92284"/>
                  </a:lnTo>
                  <a:lnTo>
                    <a:pt x="581751" y="58988"/>
                  </a:lnTo>
                  <a:lnTo>
                    <a:pt x="548104" y="31718"/>
                  </a:lnTo>
                  <a:lnTo>
                    <a:pt x="513645" y="12037"/>
                  </a:lnTo>
                  <a:lnTo>
                    <a:pt x="464324" y="303"/>
                  </a:lnTo>
                  <a:lnTo>
                    <a:pt x="450553" y="0"/>
                  </a:lnTo>
                  <a:lnTo>
                    <a:pt x="436338" y="612"/>
                  </a:lnTo>
                  <a:lnTo>
                    <a:pt x="391880" y="7221"/>
                  </a:lnTo>
                  <a:lnTo>
                    <a:pt x="346500" y="19464"/>
                  </a:lnTo>
                  <a:lnTo>
                    <a:pt x="302507" y="35384"/>
                  </a:lnTo>
                  <a:lnTo>
                    <a:pt x="262210" y="53023"/>
                  </a:lnTo>
                  <a:lnTo>
                    <a:pt x="238540" y="64771"/>
                  </a:lnTo>
                  <a:lnTo>
                    <a:pt x="227919" y="70425"/>
                  </a:lnTo>
                  <a:close/>
                </a:path>
              </a:pathLst>
            </a:custGeom>
            <a:ln w="9525">
              <a:solidFill>
                <a:srgbClr val="000000"/>
              </a:solidFill>
            </a:ln>
          </p:spPr>
          <p:txBody>
            <a:bodyPr wrap="square" lIns="0" tIns="0" rIns="0" bIns="0" rtlCol="0">
              <a:noAutofit/>
            </a:bodyPr>
            <a:lstStyle/>
            <a:p>
              <a:endParaRPr/>
            </a:p>
          </p:txBody>
        </p:sp>
        <p:sp>
          <p:nvSpPr>
            <p:cNvPr id="30" name="object 30"/>
            <p:cNvSpPr/>
            <p:nvPr/>
          </p:nvSpPr>
          <p:spPr>
            <a:xfrm>
              <a:off x="7179309" y="3780589"/>
              <a:ext cx="1009650" cy="855027"/>
            </a:xfrm>
            <a:prstGeom prst="rect">
              <a:avLst/>
            </a:prstGeom>
            <a:blipFill>
              <a:blip r:embed="rId2" cstate="print"/>
              <a:stretch>
                <a:fillRect/>
              </a:stretch>
            </a:blipFill>
          </p:spPr>
          <p:txBody>
            <a:bodyPr wrap="square" lIns="0" tIns="0" rIns="0" bIns="0" rtlCol="0">
              <a:noAutofit/>
            </a:bodyPr>
            <a:lstStyle/>
            <a:p>
              <a:endParaRPr/>
            </a:p>
          </p:txBody>
        </p:sp>
        <p:sp>
          <p:nvSpPr>
            <p:cNvPr id="31" name="object 31"/>
            <p:cNvSpPr/>
            <p:nvPr/>
          </p:nvSpPr>
          <p:spPr>
            <a:xfrm>
              <a:off x="7609458" y="3862694"/>
              <a:ext cx="490982" cy="391540"/>
            </a:xfrm>
            <a:prstGeom prst="rect">
              <a:avLst/>
            </a:prstGeom>
            <a:blipFill>
              <a:blip r:embed="rId8" cstate="print"/>
              <a:stretch>
                <a:fillRect/>
              </a:stretch>
            </a:blipFill>
          </p:spPr>
          <p:txBody>
            <a:bodyPr wrap="square" lIns="0" tIns="0" rIns="0" bIns="0" rtlCol="0">
              <a:noAutofit/>
            </a:bodyPr>
            <a:lstStyle/>
            <a:p>
              <a:endParaRPr/>
            </a:p>
          </p:txBody>
        </p:sp>
        <p:sp>
          <p:nvSpPr>
            <p:cNvPr id="32" name="object 32"/>
            <p:cNvSpPr/>
            <p:nvPr/>
          </p:nvSpPr>
          <p:spPr>
            <a:xfrm>
              <a:off x="7404100" y="4090533"/>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33" name="object 33"/>
            <p:cNvSpPr/>
            <p:nvPr/>
          </p:nvSpPr>
          <p:spPr>
            <a:xfrm>
              <a:off x="7404100" y="4090533"/>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34" name="object 34"/>
            <p:cNvSpPr/>
            <p:nvPr/>
          </p:nvSpPr>
          <p:spPr>
            <a:xfrm>
              <a:off x="4849876" y="4604883"/>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35" name="object 35"/>
            <p:cNvSpPr/>
            <p:nvPr/>
          </p:nvSpPr>
          <p:spPr>
            <a:xfrm>
              <a:off x="4849876" y="4604883"/>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36" name="object 36"/>
            <p:cNvSpPr/>
            <p:nvPr/>
          </p:nvSpPr>
          <p:spPr>
            <a:xfrm>
              <a:off x="3952113" y="4649967"/>
              <a:ext cx="905510" cy="238125"/>
            </a:xfrm>
            <a:prstGeom prst="rect">
              <a:avLst/>
            </a:prstGeom>
            <a:blipFill>
              <a:blip r:embed="rId11" cstate="print"/>
              <a:stretch>
                <a:fillRect/>
              </a:stretch>
            </a:blipFill>
          </p:spPr>
          <p:txBody>
            <a:bodyPr wrap="square" lIns="0" tIns="0" rIns="0" bIns="0" rtlCol="0">
              <a:noAutofit/>
            </a:bodyPr>
            <a:lstStyle/>
            <a:p>
              <a:endParaRPr/>
            </a:p>
          </p:txBody>
        </p:sp>
        <p:sp>
          <p:nvSpPr>
            <p:cNvPr id="37" name="object 37"/>
            <p:cNvSpPr/>
            <p:nvPr/>
          </p:nvSpPr>
          <p:spPr>
            <a:xfrm>
              <a:off x="3952113" y="4649967"/>
              <a:ext cx="905510" cy="238125"/>
            </a:xfrm>
            <a:custGeom>
              <a:avLst/>
              <a:gdLst/>
              <a:ahLst/>
              <a:cxnLst/>
              <a:rect l="l" t="t" r="r" b="b"/>
              <a:pathLst>
                <a:path w="905510" h="238125">
                  <a:moveTo>
                    <a:pt x="0" y="119125"/>
                  </a:moveTo>
                  <a:lnTo>
                    <a:pt x="23080" y="81475"/>
                  </a:lnTo>
                  <a:lnTo>
                    <a:pt x="67829" y="56377"/>
                  </a:lnTo>
                  <a:lnTo>
                    <a:pt x="108981" y="41602"/>
                  </a:lnTo>
                  <a:lnTo>
                    <a:pt x="158101" y="28677"/>
                  </a:lnTo>
                  <a:lnTo>
                    <a:pt x="214257" y="17849"/>
                  </a:lnTo>
                  <a:lnTo>
                    <a:pt x="276516" y="9362"/>
                  </a:lnTo>
                  <a:lnTo>
                    <a:pt x="343948" y="3462"/>
                  </a:lnTo>
                  <a:lnTo>
                    <a:pt x="415620" y="394"/>
                  </a:lnTo>
                  <a:lnTo>
                    <a:pt x="452754" y="0"/>
                  </a:lnTo>
                  <a:lnTo>
                    <a:pt x="526197" y="1559"/>
                  </a:lnTo>
                  <a:lnTo>
                    <a:pt x="595865" y="6073"/>
                  </a:lnTo>
                  <a:lnTo>
                    <a:pt x="660827" y="13297"/>
                  </a:lnTo>
                  <a:lnTo>
                    <a:pt x="720151" y="22985"/>
                  </a:lnTo>
                  <a:lnTo>
                    <a:pt x="772906" y="34893"/>
                  </a:lnTo>
                  <a:lnTo>
                    <a:pt x="818158" y="48774"/>
                  </a:lnTo>
                  <a:lnTo>
                    <a:pt x="854976" y="64383"/>
                  </a:lnTo>
                  <a:lnTo>
                    <a:pt x="892352" y="90500"/>
                  </a:lnTo>
                  <a:lnTo>
                    <a:pt x="905510" y="119125"/>
                  </a:lnTo>
                  <a:lnTo>
                    <a:pt x="904009" y="128877"/>
                  </a:lnTo>
                  <a:lnTo>
                    <a:pt x="899584" y="138413"/>
                  </a:lnTo>
                  <a:lnTo>
                    <a:pt x="869932" y="165419"/>
                  </a:lnTo>
                  <a:lnTo>
                    <a:pt x="818158" y="189378"/>
                  </a:lnTo>
                  <a:lnTo>
                    <a:pt x="772906" y="203247"/>
                  </a:lnTo>
                  <a:lnTo>
                    <a:pt x="720151" y="215147"/>
                  </a:lnTo>
                  <a:lnTo>
                    <a:pt x="660827" y="224830"/>
                  </a:lnTo>
                  <a:lnTo>
                    <a:pt x="595865" y="232052"/>
                  </a:lnTo>
                  <a:lnTo>
                    <a:pt x="526197" y="236565"/>
                  </a:lnTo>
                  <a:lnTo>
                    <a:pt x="452754" y="238125"/>
                  </a:lnTo>
                  <a:lnTo>
                    <a:pt x="415620" y="237730"/>
                  </a:lnTo>
                  <a:lnTo>
                    <a:pt x="379312" y="236565"/>
                  </a:lnTo>
                  <a:lnTo>
                    <a:pt x="309644" y="232052"/>
                  </a:lnTo>
                  <a:lnTo>
                    <a:pt x="244682" y="224830"/>
                  </a:lnTo>
                  <a:lnTo>
                    <a:pt x="185358" y="215147"/>
                  </a:lnTo>
                  <a:lnTo>
                    <a:pt x="132603" y="203247"/>
                  </a:lnTo>
                  <a:lnTo>
                    <a:pt x="87351" y="189378"/>
                  </a:lnTo>
                  <a:lnTo>
                    <a:pt x="50533" y="173785"/>
                  </a:lnTo>
                  <a:lnTo>
                    <a:pt x="13157" y="147702"/>
                  </a:lnTo>
                  <a:lnTo>
                    <a:pt x="0" y="119125"/>
                  </a:lnTo>
                  <a:close/>
                </a:path>
              </a:pathLst>
            </a:custGeom>
            <a:ln w="9525">
              <a:solidFill>
                <a:srgbClr val="000000"/>
              </a:solidFill>
            </a:ln>
          </p:spPr>
          <p:txBody>
            <a:bodyPr wrap="square" lIns="0" tIns="0" rIns="0" bIns="0" rtlCol="0">
              <a:noAutofit/>
            </a:bodyPr>
            <a:lstStyle/>
            <a:p>
              <a:endParaRPr/>
            </a:p>
          </p:txBody>
        </p:sp>
        <p:sp>
          <p:nvSpPr>
            <p:cNvPr id="38" name="object 38"/>
            <p:cNvSpPr/>
            <p:nvPr/>
          </p:nvSpPr>
          <p:spPr>
            <a:xfrm>
              <a:off x="3952113" y="4623018"/>
              <a:ext cx="909332" cy="148234"/>
            </a:xfrm>
            <a:prstGeom prst="rect">
              <a:avLst/>
            </a:prstGeom>
            <a:blipFill>
              <a:blip r:embed="rId12" cstate="print"/>
              <a:stretch>
                <a:fillRect/>
              </a:stretch>
            </a:blipFill>
          </p:spPr>
          <p:txBody>
            <a:bodyPr wrap="square" lIns="0" tIns="0" rIns="0" bIns="0" rtlCol="0">
              <a:noAutofit/>
            </a:bodyPr>
            <a:lstStyle/>
            <a:p>
              <a:endParaRPr/>
            </a:p>
          </p:txBody>
        </p:sp>
        <p:sp>
          <p:nvSpPr>
            <p:cNvPr id="39" name="object 39"/>
            <p:cNvSpPr/>
            <p:nvPr/>
          </p:nvSpPr>
          <p:spPr>
            <a:xfrm>
              <a:off x="3948303" y="4461373"/>
              <a:ext cx="905637" cy="278511"/>
            </a:xfrm>
            <a:prstGeom prst="rect">
              <a:avLst/>
            </a:prstGeom>
            <a:blipFill>
              <a:blip r:embed="rId13" cstate="print"/>
              <a:stretch>
                <a:fillRect/>
              </a:stretch>
            </a:blipFill>
          </p:spPr>
          <p:txBody>
            <a:bodyPr wrap="square" lIns="0" tIns="0" rIns="0" bIns="0" rtlCol="0">
              <a:noAutofit/>
            </a:bodyPr>
            <a:lstStyle/>
            <a:p>
              <a:endParaRPr/>
            </a:p>
          </p:txBody>
        </p:sp>
        <p:sp>
          <p:nvSpPr>
            <p:cNvPr id="40" name="object 40"/>
            <p:cNvSpPr/>
            <p:nvPr/>
          </p:nvSpPr>
          <p:spPr>
            <a:xfrm>
              <a:off x="3948303" y="4461373"/>
              <a:ext cx="905637" cy="278511"/>
            </a:xfrm>
            <a:custGeom>
              <a:avLst/>
              <a:gdLst/>
              <a:ahLst/>
              <a:cxnLst/>
              <a:rect l="l" t="t" r="r" b="b"/>
              <a:pathLst>
                <a:path w="905637" h="278511">
                  <a:moveTo>
                    <a:pt x="0" y="139192"/>
                  </a:moveTo>
                  <a:lnTo>
                    <a:pt x="23093" y="95211"/>
                  </a:lnTo>
                  <a:lnTo>
                    <a:pt x="67865" y="65888"/>
                  </a:lnTo>
                  <a:lnTo>
                    <a:pt x="109035" y="48623"/>
                  </a:lnTo>
                  <a:lnTo>
                    <a:pt x="158174" y="33518"/>
                  </a:lnTo>
                  <a:lnTo>
                    <a:pt x="214348" y="20863"/>
                  </a:lnTo>
                  <a:lnTo>
                    <a:pt x="276623" y="10943"/>
                  </a:lnTo>
                  <a:lnTo>
                    <a:pt x="344067" y="4047"/>
                  </a:lnTo>
                  <a:lnTo>
                    <a:pt x="415746" y="461"/>
                  </a:lnTo>
                  <a:lnTo>
                    <a:pt x="452882" y="0"/>
                  </a:lnTo>
                  <a:lnTo>
                    <a:pt x="526324" y="1822"/>
                  </a:lnTo>
                  <a:lnTo>
                    <a:pt x="595992" y="7099"/>
                  </a:lnTo>
                  <a:lnTo>
                    <a:pt x="660954" y="15543"/>
                  </a:lnTo>
                  <a:lnTo>
                    <a:pt x="720278" y="26867"/>
                  </a:lnTo>
                  <a:lnTo>
                    <a:pt x="773033" y="40782"/>
                  </a:lnTo>
                  <a:lnTo>
                    <a:pt x="818285" y="57003"/>
                  </a:lnTo>
                  <a:lnTo>
                    <a:pt x="855103" y="75242"/>
                  </a:lnTo>
                  <a:lnTo>
                    <a:pt x="892479" y="105755"/>
                  </a:lnTo>
                  <a:lnTo>
                    <a:pt x="905637" y="139192"/>
                  </a:lnTo>
                  <a:lnTo>
                    <a:pt x="904136" y="150620"/>
                  </a:lnTo>
                  <a:lnTo>
                    <a:pt x="899711" y="161794"/>
                  </a:lnTo>
                  <a:lnTo>
                    <a:pt x="870059" y="193428"/>
                  </a:lnTo>
                  <a:lnTo>
                    <a:pt x="818285" y="221479"/>
                  </a:lnTo>
                  <a:lnTo>
                    <a:pt x="773033" y="237712"/>
                  </a:lnTo>
                  <a:lnTo>
                    <a:pt x="720278" y="251635"/>
                  </a:lnTo>
                  <a:lnTo>
                    <a:pt x="660954" y="262963"/>
                  </a:lnTo>
                  <a:lnTo>
                    <a:pt x="595992" y="271410"/>
                  </a:lnTo>
                  <a:lnTo>
                    <a:pt x="526324" y="276688"/>
                  </a:lnTo>
                  <a:lnTo>
                    <a:pt x="452882" y="278511"/>
                  </a:lnTo>
                  <a:lnTo>
                    <a:pt x="415746" y="278049"/>
                  </a:lnTo>
                  <a:lnTo>
                    <a:pt x="379435" y="276688"/>
                  </a:lnTo>
                  <a:lnTo>
                    <a:pt x="309758" y="271410"/>
                  </a:lnTo>
                  <a:lnTo>
                    <a:pt x="244781" y="262963"/>
                  </a:lnTo>
                  <a:lnTo>
                    <a:pt x="185440" y="251635"/>
                  </a:lnTo>
                  <a:lnTo>
                    <a:pt x="132667" y="237712"/>
                  </a:lnTo>
                  <a:lnTo>
                    <a:pt x="87396" y="221479"/>
                  </a:lnTo>
                  <a:lnTo>
                    <a:pt x="50560" y="203225"/>
                  </a:lnTo>
                  <a:lnTo>
                    <a:pt x="13165" y="172677"/>
                  </a:lnTo>
                  <a:lnTo>
                    <a:pt x="0" y="139192"/>
                  </a:lnTo>
                  <a:close/>
                </a:path>
              </a:pathLst>
            </a:custGeom>
            <a:ln w="9525">
              <a:solidFill>
                <a:srgbClr val="000000"/>
              </a:solidFill>
            </a:ln>
          </p:spPr>
          <p:txBody>
            <a:bodyPr wrap="square" lIns="0" tIns="0" rIns="0" bIns="0" rtlCol="0">
              <a:noAutofit/>
            </a:bodyPr>
            <a:lstStyle/>
            <a:p>
              <a:endParaRPr/>
            </a:p>
          </p:txBody>
        </p:sp>
        <p:sp>
          <p:nvSpPr>
            <p:cNvPr id="41" name="object 41"/>
            <p:cNvSpPr/>
            <p:nvPr/>
          </p:nvSpPr>
          <p:spPr>
            <a:xfrm>
              <a:off x="4130166" y="4533254"/>
              <a:ext cx="512191" cy="130301"/>
            </a:xfrm>
            <a:custGeom>
              <a:avLst/>
              <a:gdLst/>
              <a:ahLst/>
              <a:cxnLst/>
              <a:rect l="l" t="t" r="r" b="b"/>
              <a:pathLst>
                <a:path w="512191" h="130301">
                  <a:moveTo>
                    <a:pt x="0" y="130301"/>
                  </a:moveTo>
                  <a:lnTo>
                    <a:pt x="158623" y="130301"/>
                  </a:lnTo>
                  <a:lnTo>
                    <a:pt x="317246" y="0"/>
                  </a:lnTo>
                  <a:lnTo>
                    <a:pt x="512191" y="0"/>
                  </a:lnTo>
                </a:path>
              </a:pathLst>
            </a:custGeom>
            <a:ln w="12700">
              <a:solidFill>
                <a:srgbClr val="000000"/>
              </a:solidFill>
            </a:ln>
          </p:spPr>
          <p:txBody>
            <a:bodyPr wrap="square" lIns="0" tIns="0" rIns="0" bIns="0" rtlCol="0">
              <a:noAutofit/>
            </a:bodyPr>
            <a:lstStyle/>
            <a:p>
              <a:endParaRPr/>
            </a:p>
          </p:txBody>
        </p:sp>
        <p:sp>
          <p:nvSpPr>
            <p:cNvPr id="42" name="object 42"/>
            <p:cNvSpPr/>
            <p:nvPr/>
          </p:nvSpPr>
          <p:spPr>
            <a:xfrm>
              <a:off x="4153280" y="4533254"/>
              <a:ext cx="465963" cy="130301"/>
            </a:xfrm>
            <a:custGeom>
              <a:avLst/>
              <a:gdLst/>
              <a:ahLst/>
              <a:cxnLst/>
              <a:rect l="l" t="t" r="r" b="b"/>
              <a:pathLst>
                <a:path w="465963" h="130301">
                  <a:moveTo>
                    <a:pt x="0" y="0"/>
                  </a:moveTo>
                  <a:lnTo>
                    <a:pt x="158623" y="0"/>
                  </a:lnTo>
                  <a:lnTo>
                    <a:pt x="317246" y="130301"/>
                  </a:lnTo>
                  <a:lnTo>
                    <a:pt x="465963" y="130301"/>
                  </a:lnTo>
                </a:path>
              </a:pathLst>
            </a:custGeom>
            <a:ln w="12700">
              <a:solidFill>
                <a:srgbClr val="000000"/>
              </a:solidFill>
            </a:ln>
          </p:spPr>
          <p:txBody>
            <a:bodyPr wrap="square" lIns="0" tIns="0" rIns="0" bIns="0" rtlCol="0">
              <a:noAutofit/>
            </a:bodyPr>
            <a:lstStyle/>
            <a:p>
              <a:endParaRPr/>
            </a:p>
          </p:txBody>
        </p:sp>
        <p:sp>
          <p:nvSpPr>
            <p:cNvPr id="43" name="object 43"/>
            <p:cNvSpPr/>
            <p:nvPr/>
          </p:nvSpPr>
          <p:spPr>
            <a:xfrm>
              <a:off x="3952113" y="4591674"/>
              <a:ext cx="0" cy="188594"/>
            </a:xfrm>
            <a:custGeom>
              <a:avLst/>
              <a:gdLst/>
              <a:ahLst/>
              <a:cxnLst/>
              <a:rect l="l" t="t" r="r" b="b"/>
              <a:pathLst>
                <a:path h="188595">
                  <a:moveTo>
                    <a:pt x="0" y="0"/>
                  </a:moveTo>
                  <a:lnTo>
                    <a:pt x="0" y="188594"/>
                  </a:lnTo>
                </a:path>
              </a:pathLst>
            </a:custGeom>
            <a:ln w="9525">
              <a:solidFill>
                <a:srgbClr val="000000"/>
              </a:solidFill>
            </a:ln>
          </p:spPr>
          <p:txBody>
            <a:bodyPr wrap="square" lIns="0" tIns="0" rIns="0" bIns="0" rtlCol="0">
              <a:noAutofit/>
            </a:bodyPr>
            <a:lstStyle/>
            <a:p>
              <a:endParaRPr/>
            </a:p>
          </p:txBody>
        </p:sp>
        <p:sp>
          <p:nvSpPr>
            <p:cNvPr id="44" name="object 44"/>
            <p:cNvSpPr/>
            <p:nvPr/>
          </p:nvSpPr>
          <p:spPr>
            <a:xfrm>
              <a:off x="4853940" y="4600565"/>
              <a:ext cx="0" cy="184276"/>
            </a:xfrm>
            <a:custGeom>
              <a:avLst/>
              <a:gdLst/>
              <a:ahLst/>
              <a:cxnLst/>
              <a:rect l="l" t="t" r="r" b="b"/>
              <a:pathLst>
                <a:path h="184276">
                  <a:moveTo>
                    <a:pt x="0" y="0"/>
                  </a:moveTo>
                  <a:lnTo>
                    <a:pt x="0" y="184277"/>
                  </a:lnTo>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3757676" y="4615995"/>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46" name="object 46"/>
            <p:cNvSpPr/>
            <p:nvPr/>
          </p:nvSpPr>
          <p:spPr>
            <a:xfrm>
              <a:off x="3757676" y="4615995"/>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47" name="object 47"/>
            <p:cNvSpPr/>
            <p:nvPr/>
          </p:nvSpPr>
          <p:spPr>
            <a:xfrm>
              <a:off x="2014601" y="5336720"/>
              <a:ext cx="169862" cy="74612"/>
            </a:xfrm>
            <a:prstGeom prst="rect">
              <a:avLst/>
            </a:prstGeom>
            <a:blipFill>
              <a:blip r:embed="rId15" cstate="print"/>
              <a:stretch>
                <a:fillRect/>
              </a:stretch>
            </a:blipFill>
          </p:spPr>
          <p:txBody>
            <a:bodyPr wrap="square" lIns="0" tIns="0" rIns="0" bIns="0" rtlCol="0">
              <a:noAutofit/>
            </a:bodyPr>
            <a:lstStyle/>
            <a:p>
              <a:endParaRPr/>
            </a:p>
          </p:txBody>
        </p:sp>
        <p:sp>
          <p:nvSpPr>
            <p:cNvPr id="48" name="object 48"/>
            <p:cNvSpPr/>
            <p:nvPr/>
          </p:nvSpPr>
          <p:spPr>
            <a:xfrm>
              <a:off x="2014601" y="5336720"/>
              <a:ext cx="169862" cy="74612"/>
            </a:xfrm>
            <a:custGeom>
              <a:avLst/>
              <a:gdLst/>
              <a:ahLst/>
              <a:cxnLst/>
              <a:rect l="l" t="t" r="r" b="b"/>
              <a:pathLst>
                <a:path w="169862" h="74612">
                  <a:moveTo>
                    <a:pt x="0" y="74612"/>
                  </a:moveTo>
                  <a:lnTo>
                    <a:pt x="169862" y="74612"/>
                  </a:lnTo>
                  <a:lnTo>
                    <a:pt x="169862" y="0"/>
                  </a:lnTo>
                  <a:lnTo>
                    <a:pt x="0" y="0"/>
                  </a:lnTo>
                  <a:lnTo>
                    <a:pt x="0" y="74612"/>
                  </a:lnTo>
                  <a:close/>
                </a:path>
              </a:pathLst>
            </a:custGeom>
            <a:ln w="9525">
              <a:solidFill>
                <a:srgbClr val="008000"/>
              </a:solidFill>
            </a:ln>
          </p:spPr>
          <p:txBody>
            <a:bodyPr wrap="square" lIns="0" tIns="0" rIns="0" bIns="0" rtlCol="0">
              <a:noAutofit/>
            </a:bodyPr>
            <a:lstStyle/>
            <a:p>
              <a:endParaRPr/>
            </a:p>
          </p:txBody>
        </p:sp>
        <p:sp>
          <p:nvSpPr>
            <p:cNvPr id="49" name="object 49"/>
            <p:cNvSpPr/>
            <p:nvPr/>
          </p:nvSpPr>
          <p:spPr>
            <a:xfrm>
              <a:off x="1483309" y="5060812"/>
              <a:ext cx="639495" cy="517588"/>
            </a:xfrm>
            <a:prstGeom prst="rect">
              <a:avLst/>
            </a:prstGeom>
            <a:blipFill>
              <a:blip r:embed="rId6" cstate="print"/>
              <a:stretch>
                <a:fillRect/>
              </a:stretch>
            </a:blipFill>
          </p:spPr>
          <p:txBody>
            <a:bodyPr wrap="square" lIns="0" tIns="0" rIns="0" bIns="0" rtlCol="0">
              <a:noAutofit/>
            </a:bodyPr>
            <a:lstStyle/>
            <a:p>
              <a:endParaRPr/>
            </a:p>
          </p:txBody>
        </p:sp>
        <p:sp>
          <p:nvSpPr>
            <p:cNvPr id="50" name="object 50"/>
            <p:cNvSpPr/>
            <p:nvPr/>
          </p:nvSpPr>
          <p:spPr>
            <a:xfrm>
              <a:off x="1755901" y="5110469"/>
              <a:ext cx="310896" cy="237007"/>
            </a:xfrm>
            <a:prstGeom prst="rect">
              <a:avLst/>
            </a:prstGeom>
            <a:blipFill>
              <a:blip r:embed="rId16" cstate="print"/>
              <a:stretch>
                <a:fillRect/>
              </a:stretch>
            </a:blipFill>
          </p:spPr>
          <p:txBody>
            <a:bodyPr wrap="square" lIns="0" tIns="0" rIns="0" bIns="0" rtlCol="0">
              <a:noAutofit/>
            </a:bodyPr>
            <a:lstStyle/>
            <a:p>
              <a:endParaRPr/>
            </a:p>
          </p:txBody>
        </p:sp>
        <p:sp>
          <p:nvSpPr>
            <p:cNvPr id="53" name="object 53"/>
            <p:cNvSpPr txBox="1"/>
            <p:nvPr/>
          </p:nvSpPr>
          <p:spPr>
            <a:xfrm>
              <a:off x="3123945" y="5583748"/>
              <a:ext cx="1388745" cy="368935"/>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a:t>
              </a:r>
              <a:r>
                <a:rPr sz="1200" spc="5" dirty="0" smtClean="0">
                  <a:latin typeface="Arial"/>
                  <a:cs typeface="Arial"/>
                </a:rPr>
                <a:t>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54" name="object 54"/>
            <p:cNvSpPr txBox="1"/>
            <p:nvPr/>
          </p:nvSpPr>
          <p:spPr>
            <a:xfrm>
              <a:off x="7153782" y="5601426"/>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55" name="object 55"/>
            <p:cNvSpPr txBox="1"/>
            <p:nvPr/>
          </p:nvSpPr>
          <p:spPr>
            <a:xfrm>
              <a:off x="1021791" y="5644098"/>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2225">
                <a:lnSpc>
                  <a:spcPts val="144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grpSp>
      <p:sp>
        <p:nvSpPr>
          <p:cNvPr id="52" name="object 52"/>
          <p:cNvSpPr txBox="1">
            <a:spLocks noGrp="1"/>
          </p:cNvSpPr>
          <p:nvPr>
            <p:ph type="title"/>
          </p:nvPr>
        </p:nvSpPr>
        <p:spPr>
          <a:xfrm>
            <a:off x="535940" y="89652"/>
            <a:ext cx="8072119" cy="850341"/>
          </a:xfrm>
          <a:prstGeom prst="rect">
            <a:avLst/>
          </a:prstGeom>
        </p:spPr>
        <p:txBody>
          <a:bodyPr vert="horz" wrap="square" lIns="0" tIns="209041" rIns="0" bIns="0" rtlCol="0">
            <a:noAutofit/>
          </a:bodyPr>
          <a:lstStyle/>
          <a:p>
            <a:pPr marL="88900">
              <a:lnSpc>
                <a:spcPct val="100000"/>
              </a:lnSpc>
            </a:pPr>
            <a:r>
              <a:rPr sz="3200" dirty="0" smtClean="0">
                <a:solidFill>
                  <a:schemeClr val="tx1"/>
                </a:solidFill>
                <a:latin typeface="Calibri"/>
                <a:cs typeface="Calibri"/>
              </a:rPr>
              <a:t>AR</a:t>
            </a:r>
            <a:r>
              <a:rPr sz="3200" spc="-5" dirty="0" smtClean="0">
                <a:solidFill>
                  <a:schemeClr val="tx1"/>
                </a:solidFill>
                <a:latin typeface="Calibri"/>
                <a:cs typeface="Calibri"/>
              </a:rPr>
              <a:t>P</a:t>
            </a:r>
            <a:r>
              <a:rPr sz="3200" spc="5" dirty="0" smtClean="0">
                <a:solidFill>
                  <a:schemeClr val="tx1"/>
                </a:solidFill>
                <a:latin typeface="黑体"/>
                <a:cs typeface="黑体"/>
              </a:rPr>
              <a:t>工</a:t>
            </a:r>
            <a:r>
              <a:rPr sz="3200" spc="0" dirty="0" smtClean="0">
                <a:solidFill>
                  <a:schemeClr val="tx1"/>
                </a:solidFill>
                <a:latin typeface="黑体"/>
                <a:cs typeface="黑体"/>
              </a:rPr>
              <a:t>作原</a:t>
            </a:r>
            <a:r>
              <a:rPr sz="3200" spc="5" dirty="0" smtClean="0">
                <a:solidFill>
                  <a:schemeClr val="tx1"/>
                </a:solidFill>
                <a:latin typeface="黑体"/>
                <a:cs typeface="黑体"/>
              </a:rPr>
              <a:t>理</a:t>
            </a:r>
            <a:r>
              <a:rPr lang="zh-CN" altLang="en-US" sz="3200" dirty="0" smtClean="0">
                <a:solidFill>
                  <a:schemeClr val="tx1"/>
                </a:solidFill>
                <a:latin typeface="Calibri"/>
                <a:cs typeface="Calibri"/>
              </a:rPr>
              <a:t>总结</a:t>
            </a:r>
            <a:r>
              <a:rPr sz="3200" spc="0" dirty="0" smtClean="0">
                <a:solidFill>
                  <a:schemeClr val="tx1"/>
                </a:solidFill>
                <a:latin typeface="Calibri"/>
                <a:cs typeface="Calibri"/>
              </a:rPr>
              <a:t>:</a:t>
            </a:r>
            <a:r>
              <a:rPr sz="3200" spc="-40" dirty="0" smtClean="0">
                <a:solidFill>
                  <a:schemeClr val="tx1"/>
                </a:solidFill>
                <a:latin typeface="Calibri"/>
                <a:cs typeface="Calibri"/>
              </a:rPr>
              <a:t> </a:t>
            </a:r>
            <a:r>
              <a:rPr sz="3200" spc="5" dirty="0" smtClean="0">
                <a:solidFill>
                  <a:schemeClr val="tx1"/>
                </a:solidFill>
                <a:latin typeface="黑体"/>
                <a:cs typeface="黑体"/>
              </a:rPr>
              <a:t>目的节</a:t>
            </a:r>
            <a:r>
              <a:rPr sz="3200" spc="0" dirty="0" smtClean="0">
                <a:solidFill>
                  <a:schemeClr val="tx1"/>
                </a:solidFill>
                <a:latin typeface="黑体"/>
                <a:cs typeface="黑体"/>
              </a:rPr>
              <a:t>点在不</a:t>
            </a:r>
            <a:r>
              <a:rPr sz="3200" spc="-5" dirty="0" smtClean="0">
                <a:solidFill>
                  <a:schemeClr val="tx1"/>
                </a:solidFill>
                <a:latin typeface="黑体"/>
                <a:cs typeface="黑体"/>
              </a:rPr>
              <a:t>同</a:t>
            </a:r>
            <a:r>
              <a:rPr sz="3200" spc="0" dirty="0" smtClean="0">
                <a:solidFill>
                  <a:schemeClr val="tx1"/>
                </a:solidFill>
                <a:latin typeface="Calibri"/>
                <a:cs typeface="Calibri"/>
              </a:rPr>
              <a:t>LA</a:t>
            </a:r>
            <a:r>
              <a:rPr sz="3200" spc="-10" dirty="0" smtClean="0">
                <a:solidFill>
                  <a:schemeClr val="tx1"/>
                </a:solidFill>
                <a:latin typeface="Calibri"/>
                <a:cs typeface="Calibri"/>
              </a:rPr>
              <a:t>N</a:t>
            </a:r>
            <a:r>
              <a:rPr sz="3200" spc="-5" dirty="0" smtClean="0">
                <a:solidFill>
                  <a:schemeClr val="tx1"/>
                </a:solidFill>
                <a:latin typeface="Calibri"/>
                <a:cs typeface="Calibri"/>
              </a:rPr>
              <a:t>(</a:t>
            </a:r>
            <a:r>
              <a:rPr sz="3200" spc="0" dirty="0" smtClean="0">
                <a:solidFill>
                  <a:schemeClr val="tx1"/>
                </a:solidFill>
                <a:latin typeface="黑体"/>
                <a:cs typeface="黑体"/>
              </a:rPr>
              <a:t>子</a:t>
            </a:r>
            <a:r>
              <a:rPr sz="3200" spc="-5" dirty="0" smtClean="0">
                <a:solidFill>
                  <a:schemeClr val="tx1"/>
                </a:solidFill>
                <a:latin typeface="黑体"/>
                <a:cs typeface="黑体"/>
              </a:rPr>
              <a:t>网</a:t>
            </a:r>
            <a:r>
              <a:rPr sz="3200" spc="0" dirty="0" smtClean="0">
                <a:solidFill>
                  <a:schemeClr val="tx1"/>
                </a:solidFill>
                <a:latin typeface="Calibri"/>
                <a:cs typeface="Calibri"/>
              </a:rPr>
              <a:t>)</a:t>
            </a:r>
            <a:endParaRPr sz="3200" dirty="0">
              <a:solidFill>
                <a:schemeClr val="tx1"/>
              </a:solidFill>
              <a:latin typeface="Calibri"/>
              <a:cs typeface="Calibri"/>
            </a:endParaRPr>
          </a:p>
        </p:txBody>
      </p:sp>
    </p:spTree>
    <p:extLst>
      <p:ext uri="{BB962C8B-B14F-4D97-AF65-F5344CB8AC3E}">
        <p14:creationId xmlns:p14="http://schemas.microsoft.com/office/powerpoint/2010/main" val="1418156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79919" y="5101453"/>
            <a:ext cx="711200" cy="601027"/>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7282942" y="5159111"/>
            <a:ext cx="345821" cy="275221"/>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7139051" y="5319258"/>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7139051" y="5319258"/>
            <a:ext cx="138112" cy="88900"/>
          </a:xfrm>
          <a:custGeom>
            <a:avLst/>
            <a:gdLst/>
            <a:ahLst/>
            <a:cxnLst/>
            <a:rect l="l" t="t" r="r" b="b"/>
            <a:pathLst>
              <a:path w="138112" h="88900">
                <a:moveTo>
                  <a:pt x="0" y="88900"/>
                </a:moveTo>
                <a:lnTo>
                  <a:pt x="138112" y="88900"/>
                </a:lnTo>
                <a:lnTo>
                  <a:pt x="138112" y="0"/>
                </a:lnTo>
                <a:lnTo>
                  <a:pt x="0" y="0"/>
                </a:lnTo>
                <a:lnTo>
                  <a:pt x="0" y="88900"/>
                </a:lnTo>
                <a:close/>
              </a:path>
            </a:pathLst>
          </a:custGeom>
          <a:ln w="9525">
            <a:solidFill>
              <a:srgbClr val="008000"/>
            </a:solidFill>
          </a:ln>
        </p:spPr>
        <p:txBody>
          <a:bodyPr wrap="square" lIns="0" tIns="0" rIns="0" bIns="0" rtlCol="0">
            <a:noAutofit/>
          </a:bodyPr>
          <a:lstStyle/>
          <a:p>
            <a:endParaRPr/>
          </a:p>
        </p:txBody>
      </p:sp>
      <p:sp>
        <p:nvSpPr>
          <p:cNvPr id="6" name="object 6"/>
          <p:cNvSpPr/>
          <p:nvPr/>
        </p:nvSpPr>
        <p:spPr>
          <a:xfrm>
            <a:off x="1825625" y="4115933"/>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1825625" y="4115933"/>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8" name="object 8"/>
          <p:cNvSpPr/>
          <p:nvPr/>
        </p:nvSpPr>
        <p:spPr>
          <a:xfrm>
            <a:off x="1046530" y="3709469"/>
            <a:ext cx="936066" cy="761428"/>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1445386" y="3782558"/>
            <a:ext cx="455040" cy="348742"/>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txBox="1"/>
          <p:nvPr/>
        </p:nvSpPr>
        <p:spPr>
          <a:xfrm>
            <a:off x="4303903" y="4163050"/>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1" name="object 11"/>
          <p:cNvSpPr txBox="1"/>
          <p:nvPr/>
        </p:nvSpPr>
        <p:spPr>
          <a:xfrm>
            <a:off x="3948176" y="4994899"/>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2" name="object 12"/>
          <p:cNvSpPr/>
          <p:nvPr/>
        </p:nvSpPr>
        <p:spPr>
          <a:xfrm>
            <a:off x="2371709" y="4203691"/>
            <a:ext cx="828557" cy="1042848"/>
          </a:xfrm>
          <a:custGeom>
            <a:avLst/>
            <a:gdLst/>
            <a:ahLst/>
            <a:cxnLst/>
            <a:rect l="l" t="t" r="r" b="b"/>
            <a:pathLst>
              <a:path w="828557" h="1042848">
                <a:moveTo>
                  <a:pt x="494492" y="0"/>
                </a:moveTo>
                <a:lnTo>
                  <a:pt x="446611" y="4252"/>
                </a:lnTo>
                <a:lnTo>
                  <a:pt x="396874" y="14730"/>
                </a:lnTo>
                <a:lnTo>
                  <a:pt x="347814" y="29495"/>
                </a:lnTo>
                <a:lnTo>
                  <a:pt x="301965" y="46606"/>
                </a:lnTo>
                <a:lnTo>
                  <a:pt x="261859" y="64126"/>
                </a:lnTo>
                <a:lnTo>
                  <a:pt x="225237" y="83127"/>
                </a:lnTo>
                <a:lnTo>
                  <a:pt x="193735" y="104776"/>
                </a:lnTo>
                <a:lnTo>
                  <a:pt x="159886" y="138094"/>
                </a:lnTo>
                <a:lnTo>
                  <a:pt x="131234" y="178700"/>
                </a:lnTo>
                <a:lnTo>
                  <a:pt x="110451" y="215381"/>
                </a:lnTo>
                <a:lnTo>
                  <a:pt x="90632" y="256917"/>
                </a:lnTo>
                <a:lnTo>
                  <a:pt x="71852" y="303433"/>
                </a:lnTo>
                <a:lnTo>
                  <a:pt x="54505" y="352845"/>
                </a:lnTo>
                <a:lnTo>
                  <a:pt x="38986" y="403071"/>
                </a:lnTo>
                <a:lnTo>
                  <a:pt x="25690" y="452027"/>
                </a:lnTo>
                <a:lnTo>
                  <a:pt x="15011" y="497631"/>
                </a:lnTo>
                <a:lnTo>
                  <a:pt x="7082" y="539554"/>
                </a:lnTo>
                <a:lnTo>
                  <a:pt x="2047" y="580572"/>
                </a:lnTo>
                <a:lnTo>
                  <a:pt x="76" y="618960"/>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59022" y="1042848"/>
                </a:lnTo>
                <a:lnTo>
                  <a:pt x="170433" y="1042848"/>
                </a:lnTo>
                <a:lnTo>
                  <a:pt x="215637" y="1034021"/>
                </a:lnTo>
                <a:lnTo>
                  <a:pt x="251031" y="1022417"/>
                </a:lnTo>
                <a:lnTo>
                  <a:pt x="263357" y="1018427"/>
                </a:lnTo>
                <a:lnTo>
                  <a:pt x="302592" y="1008262"/>
                </a:lnTo>
                <a:lnTo>
                  <a:pt x="352702" y="1004077"/>
                </a:lnTo>
                <a:lnTo>
                  <a:pt x="546632" y="1004073"/>
                </a:lnTo>
                <a:lnTo>
                  <a:pt x="553343" y="1003061"/>
                </a:lnTo>
                <a:lnTo>
                  <a:pt x="600282" y="989125"/>
                </a:lnTo>
                <a:lnTo>
                  <a:pt x="644787" y="967357"/>
                </a:lnTo>
                <a:lnTo>
                  <a:pt x="683253" y="937235"/>
                </a:lnTo>
                <a:lnTo>
                  <a:pt x="709231" y="907311"/>
                </a:lnTo>
                <a:lnTo>
                  <a:pt x="732762" y="870518"/>
                </a:lnTo>
                <a:lnTo>
                  <a:pt x="753968" y="828904"/>
                </a:lnTo>
                <a:lnTo>
                  <a:pt x="774098" y="782766"/>
                </a:lnTo>
                <a:lnTo>
                  <a:pt x="792278" y="733470"/>
                </a:lnTo>
                <a:lnTo>
                  <a:pt x="807630" y="682382"/>
                </a:lnTo>
                <a:lnTo>
                  <a:pt x="819282" y="630867"/>
                </a:lnTo>
                <a:lnTo>
                  <a:pt x="826357" y="580292"/>
                </a:lnTo>
                <a:lnTo>
                  <a:pt x="828557" y="530480"/>
                </a:lnTo>
                <a:lnTo>
                  <a:pt x="828435" y="511728"/>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509602" y="300"/>
                </a:lnTo>
                <a:lnTo>
                  <a:pt x="494492" y="0"/>
                </a:lnTo>
                <a:close/>
              </a:path>
              <a:path w="828557" h="1042848">
                <a:moveTo>
                  <a:pt x="546632" y="1004073"/>
                </a:moveTo>
                <a:lnTo>
                  <a:pt x="365649" y="1004073"/>
                </a:lnTo>
                <a:lnTo>
                  <a:pt x="378942" y="1004296"/>
                </a:lnTo>
                <a:lnTo>
                  <a:pt x="462275" y="1007346"/>
                </a:lnTo>
                <a:lnTo>
                  <a:pt x="476149" y="1007631"/>
                </a:lnTo>
                <a:lnTo>
                  <a:pt x="489844" y="1007709"/>
                </a:lnTo>
                <a:lnTo>
                  <a:pt x="503295" y="1007523"/>
                </a:lnTo>
                <a:lnTo>
                  <a:pt x="516436" y="1007020"/>
                </a:lnTo>
                <a:lnTo>
                  <a:pt x="529201" y="1006145"/>
                </a:lnTo>
                <a:lnTo>
                  <a:pt x="541525" y="1004843"/>
                </a:lnTo>
                <a:lnTo>
                  <a:pt x="546632" y="1004073"/>
                </a:lnTo>
                <a:close/>
              </a:path>
            </a:pathLst>
          </a:custGeom>
          <a:solidFill>
            <a:srgbClr val="00CCFF"/>
          </a:solidFill>
        </p:spPr>
        <p:txBody>
          <a:bodyPr wrap="square" lIns="0" tIns="0" rIns="0" bIns="0" rtlCol="0">
            <a:noAutofit/>
          </a:bodyPr>
          <a:lstStyle/>
          <a:p>
            <a:endParaRPr/>
          </a:p>
        </p:txBody>
      </p:sp>
      <p:sp>
        <p:nvSpPr>
          <p:cNvPr id="13" name="object 13"/>
          <p:cNvSpPr/>
          <p:nvPr/>
        </p:nvSpPr>
        <p:spPr>
          <a:xfrm>
            <a:off x="2371709" y="4203691"/>
            <a:ext cx="828557" cy="1042857"/>
          </a:xfrm>
          <a:custGeom>
            <a:avLst/>
            <a:gdLst/>
            <a:ahLst/>
            <a:cxnLst/>
            <a:rect l="l" t="t" r="r" b="b"/>
            <a:pathLst>
              <a:path w="828557" h="1042857">
                <a:moveTo>
                  <a:pt x="250205" y="69721"/>
                </a:moveTo>
                <a:lnTo>
                  <a:pt x="214013" y="90101"/>
                </a:lnTo>
                <a:lnTo>
                  <a:pt x="175879" y="120674"/>
                </a:lnTo>
                <a:lnTo>
                  <a:pt x="145191" y="157336"/>
                </a:lnTo>
                <a:lnTo>
                  <a:pt x="124356" y="190271"/>
                </a:lnTo>
                <a:lnTo>
                  <a:pt x="103754" y="228545"/>
                </a:lnTo>
                <a:lnTo>
                  <a:pt x="84237" y="271972"/>
                </a:lnTo>
                <a:lnTo>
                  <a:pt x="65891" y="319684"/>
                </a:lnTo>
                <a:lnTo>
                  <a:pt x="49109" y="369599"/>
                </a:lnTo>
                <a:lnTo>
                  <a:pt x="34288" y="419633"/>
                </a:lnTo>
                <a:lnTo>
                  <a:pt x="21820" y="467704"/>
                </a:lnTo>
                <a:lnTo>
                  <a:pt x="12101" y="511728"/>
                </a:lnTo>
                <a:lnTo>
                  <a:pt x="5028" y="553573"/>
                </a:lnTo>
                <a:lnTo>
                  <a:pt x="1078" y="593617"/>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70333" y="1042857"/>
                </a:lnTo>
                <a:lnTo>
                  <a:pt x="181602" y="1041824"/>
                </a:lnTo>
                <a:lnTo>
                  <a:pt x="227220" y="1030369"/>
                </a:lnTo>
                <a:lnTo>
                  <a:pt x="251031" y="1022417"/>
                </a:lnTo>
                <a:lnTo>
                  <a:pt x="263357" y="1018427"/>
                </a:lnTo>
                <a:lnTo>
                  <a:pt x="302592" y="1008262"/>
                </a:lnTo>
                <a:lnTo>
                  <a:pt x="352702" y="1004077"/>
                </a:lnTo>
                <a:lnTo>
                  <a:pt x="365649" y="1004073"/>
                </a:lnTo>
                <a:lnTo>
                  <a:pt x="378942" y="1004296"/>
                </a:lnTo>
                <a:lnTo>
                  <a:pt x="392514" y="1004691"/>
                </a:lnTo>
                <a:lnTo>
                  <a:pt x="406300" y="1005204"/>
                </a:lnTo>
                <a:lnTo>
                  <a:pt x="420235" y="1005780"/>
                </a:lnTo>
                <a:lnTo>
                  <a:pt x="434253" y="1006366"/>
                </a:lnTo>
                <a:lnTo>
                  <a:pt x="448288" y="1006905"/>
                </a:lnTo>
                <a:lnTo>
                  <a:pt x="462275" y="1007346"/>
                </a:lnTo>
                <a:lnTo>
                  <a:pt x="476149" y="1007631"/>
                </a:lnTo>
                <a:lnTo>
                  <a:pt x="489844" y="1007709"/>
                </a:lnTo>
                <a:lnTo>
                  <a:pt x="503295" y="1007523"/>
                </a:lnTo>
                <a:lnTo>
                  <a:pt x="541525" y="1004843"/>
                </a:lnTo>
                <a:lnTo>
                  <a:pt x="587999" y="993622"/>
                </a:lnTo>
                <a:lnTo>
                  <a:pt x="623403" y="979093"/>
                </a:lnTo>
                <a:lnTo>
                  <a:pt x="664662" y="953532"/>
                </a:lnTo>
                <a:lnTo>
                  <a:pt x="700788" y="918080"/>
                </a:lnTo>
                <a:lnTo>
                  <a:pt x="725606" y="883149"/>
                </a:lnTo>
                <a:lnTo>
                  <a:pt x="746976" y="843346"/>
                </a:lnTo>
                <a:lnTo>
                  <a:pt x="767562" y="798564"/>
                </a:lnTo>
                <a:lnTo>
                  <a:pt x="786489" y="750169"/>
                </a:lnTo>
                <a:lnTo>
                  <a:pt x="802881" y="699526"/>
                </a:lnTo>
                <a:lnTo>
                  <a:pt x="815863" y="648002"/>
                </a:lnTo>
                <a:lnTo>
                  <a:pt x="824561" y="596962"/>
                </a:lnTo>
                <a:lnTo>
                  <a:pt x="828247" y="547375"/>
                </a:lnTo>
                <a:lnTo>
                  <a:pt x="828557" y="530480"/>
                </a:lnTo>
                <a:lnTo>
                  <a:pt x="828476" y="513249"/>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494492" y="0"/>
                </a:lnTo>
                <a:lnTo>
                  <a:pt x="478894" y="606"/>
                </a:lnTo>
                <a:lnTo>
                  <a:pt x="430113" y="7149"/>
                </a:lnTo>
                <a:lnTo>
                  <a:pt x="380320" y="19271"/>
                </a:lnTo>
                <a:lnTo>
                  <a:pt x="332049" y="35034"/>
                </a:lnTo>
                <a:lnTo>
                  <a:pt x="287833" y="52497"/>
                </a:lnTo>
                <a:lnTo>
                  <a:pt x="261859" y="64126"/>
                </a:lnTo>
                <a:lnTo>
                  <a:pt x="250205" y="69721"/>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2062226" y="4163558"/>
            <a:ext cx="438150" cy="230124"/>
          </a:xfrm>
          <a:custGeom>
            <a:avLst/>
            <a:gdLst/>
            <a:ahLst/>
            <a:cxnLst/>
            <a:rect l="l" t="t" r="r" b="b"/>
            <a:pathLst>
              <a:path w="438150" h="230124">
                <a:moveTo>
                  <a:pt x="0" y="0"/>
                </a:moveTo>
                <a:lnTo>
                  <a:pt x="438150" y="230124"/>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186051" y="5108184"/>
            <a:ext cx="231775" cy="255524"/>
          </a:xfrm>
          <a:custGeom>
            <a:avLst/>
            <a:gdLst/>
            <a:ahLst/>
            <a:cxnLst/>
            <a:rect l="l" t="t" r="r" b="b"/>
            <a:pathLst>
              <a:path w="231775" h="255524">
                <a:moveTo>
                  <a:pt x="0" y="255524"/>
                </a:moveTo>
                <a:lnTo>
                  <a:pt x="231775" y="0"/>
                </a:lnTo>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3184525" y="4701656"/>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2063750" y="5458958"/>
            <a:ext cx="76200" cy="163512"/>
          </a:xfrm>
          <a:custGeom>
            <a:avLst/>
            <a:gdLst/>
            <a:ahLst/>
            <a:cxnLst/>
            <a:rect l="l" t="t" r="r" b="b"/>
            <a:pathLst>
              <a:path w="76200" h="163512">
                <a:moveTo>
                  <a:pt x="44450" y="63500"/>
                </a:moveTo>
                <a:lnTo>
                  <a:pt x="31750" y="63500"/>
                </a:lnTo>
                <a:lnTo>
                  <a:pt x="31750" y="163512"/>
                </a:lnTo>
                <a:lnTo>
                  <a:pt x="44450" y="163512"/>
                </a:lnTo>
                <a:lnTo>
                  <a:pt x="44450" y="63500"/>
                </a:lnTo>
                <a:close/>
              </a:path>
              <a:path w="76200" h="163512">
                <a:moveTo>
                  <a:pt x="38100" y="0"/>
                </a:moveTo>
                <a:lnTo>
                  <a:pt x="0" y="76200"/>
                </a:lnTo>
                <a:lnTo>
                  <a:pt x="31750" y="76200"/>
                </a:lnTo>
                <a:lnTo>
                  <a:pt x="31750" y="63500"/>
                </a:lnTo>
                <a:lnTo>
                  <a:pt x="69850" y="63500"/>
                </a:lnTo>
                <a:lnTo>
                  <a:pt x="38100" y="0"/>
                </a:lnTo>
                <a:close/>
              </a:path>
              <a:path w="76200" h="163512">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1938273" y="4236583"/>
            <a:ext cx="76200" cy="398399"/>
          </a:xfrm>
          <a:custGeom>
            <a:avLst/>
            <a:gdLst/>
            <a:ahLst/>
            <a:cxnLst/>
            <a:rect l="l" t="t" r="r" b="b"/>
            <a:pathLst>
              <a:path w="76200" h="398399">
                <a:moveTo>
                  <a:pt x="44450" y="63500"/>
                </a:moveTo>
                <a:lnTo>
                  <a:pt x="31750" y="63500"/>
                </a:lnTo>
                <a:lnTo>
                  <a:pt x="31750" y="398399"/>
                </a:lnTo>
                <a:lnTo>
                  <a:pt x="44450" y="398399"/>
                </a:lnTo>
                <a:lnTo>
                  <a:pt x="44450" y="63500"/>
                </a:lnTo>
                <a:close/>
              </a:path>
              <a:path w="76200" h="398399">
                <a:moveTo>
                  <a:pt x="38100" y="0"/>
                </a:moveTo>
                <a:lnTo>
                  <a:pt x="0" y="76200"/>
                </a:lnTo>
                <a:lnTo>
                  <a:pt x="31750" y="76200"/>
                </a:lnTo>
                <a:lnTo>
                  <a:pt x="31750" y="63500"/>
                </a:lnTo>
                <a:lnTo>
                  <a:pt x="69850" y="63500"/>
                </a:lnTo>
                <a:lnTo>
                  <a:pt x="38100" y="0"/>
                </a:lnTo>
                <a:close/>
              </a:path>
              <a:path w="76200" h="39839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3816350" y="4768331"/>
            <a:ext cx="76200" cy="750951"/>
          </a:xfrm>
          <a:custGeom>
            <a:avLst/>
            <a:gdLst/>
            <a:ahLst/>
            <a:cxnLst/>
            <a:rect l="l" t="t" r="r" b="b"/>
            <a:pathLst>
              <a:path w="76200" h="750951">
                <a:moveTo>
                  <a:pt x="44450" y="63500"/>
                </a:moveTo>
                <a:lnTo>
                  <a:pt x="31750" y="63500"/>
                </a:lnTo>
                <a:lnTo>
                  <a:pt x="31750" y="750951"/>
                </a:lnTo>
                <a:lnTo>
                  <a:pt x="44450" y="750951"/>
                </a:lnTo>
                <a:lnTo>
                  <a:pt x="44450" y="63500"/>
                </a:lnTo>
                <a:close/>
              </a:path>
              <a:path w="76200" h="750951">
                <a:moveTo>
                  <a:pt x="38100" y="0"/>
                </a:moveTo>
                <a:lnTo>
                  <a:pt x="0" y="76200"/>
                </a:lnTo>
                <a:lnTo>
                  <a:pt x="31750" y="76200"/>
                </a:lnTo>
                <a:lnTo>
                  <a:pt x="31750" y="63500"/>
                </a:lnTo>
                <a:lnTo>
                  <a:pt x="69850" y="63500"/>
                </a:lnTo>
                <a:lnTo>
                  <a:pt x="38100" y="0"/>
                </a:lnTo>
                <a:close/>
              </a:path>
              <a:path w="76200" h="75095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899152" y="4758806"/>
            <a:ext cx="76073" cy="220853"/>
          </a:xfrm>
          <a:custGeom>
            <a:avLst/>
            <a:gdLst/>
            <a:ahLst/>
            <a:cxnLst/>
            <a:rect l="l" t="t" r="r" b="b"/>
            <a:pathLst>
              <a:path w="76073" h="220852">
                <a:moveTo>
                  <a:pt x="44347" y="76126"/>
                </a:moveTo>
                <a:lnTo>
                  <a:pt x="31647" y="76402"/>
                </a:lnTo>
                <a:lnTo>
                  <a:pt x="34798" y="220853"/>
                </a:lnTo>
                <a:lnTo>
                  <a:pt x="47498" y="220599"/>
                </a:lnTo>
                <a:lnTo>
                  <a:pt x="44347" y="76126"/>
                </a:lnTo>
                <a:close/>
              </a:path>
              <a:path w="76073" h="220852">
                <a:moveTo>
                  <a:pt x="36322" y="0"/>
                </a:moveTo>
                <a:lnTo>
                  <a:pt x="0" y="77088"/>
                </a:lnTo>
                <a:lnTo>
                  <a:pt x="31647" y="76402"/>
                </a:lnTo>
                <a:lnTo>
                  <a:pt x="31369" y="63626"/>
                </a:lnTo>
                <a:lnTo>
                  <a:pt x="44069" y="63373"/>
                </a:lnTo>
                <a:lnTo>
                  <a:pt x="69715" y="63373"/>
                </a:lnTo>
                <a:lnTo>
                  <a:pt x="36322" y="0"/>
                </a:lnTo>
                <a:close/>
              </a:path>
              <a:path w="76073" h="220852">
                <a:moveTo>
                  <a:pt x="44069" y="63373"/>
                </a:moveTo>
                <a:lnTo>
                  <a:pt x="31369" y="63626"/>
                </a:lnTo>
                <a:lnTo>
                  <a:pt x="31647" y="76402"/>
                </a:lnTo>
                <a:lnTo>
                  <a:pt x="44347" y="76126"/>
                </a:lnTo>
                <a:lnTo>
                  <a:pt x="44069" y="63373"/>
                </a:lnTo>
                <a:close/>
              </a:path>
              <a:path w="76073" h="220852">
                <a:moveTo>
                  <a:pt x="69715" y="63373"/>
                </a:moveTo>
                <a:lnTo>
                  <a:pt x="44069" y="63373"/>
                </a:lnTo>
                <a:lnTo>
                  <a:pt x="44347" y="76126"/>
                </a:lnTo>
                <a:lnTo>
                  <a:pt x="76073" y="75437"/>
                </a:lnTo>
                <a:lnTo>
                  <a:pt x="69715" y="63373"/>
                </a:lnTo>
                <a:close/>
              </a:path>
            </a:pathLst>
          </a:custGeom>
          <a:solidFill>
            <a:srgbClr val="000000"/>
          </a:solidFill>
        </p:spPr>
        <p:txBody>
          <a:bodyPr wrap="square" lIns="0" tIns="0" rIns="0" bIns="0" rtlCol="0">
            <a:noAutofit/>
          </a:bodyPr>
          <a:lstStyle/>
          <a:p>
            <a:endParaRPr/>
          </a:p>
        </p:txBody>
      </p:sp>
      <p:sp>
        <p:nvSpPr>
          <p:cNvPr id="21" name="object 21"/>
          <p:cNvSpPr txBox="1"/>
          <p:nvPr/>
        </p:nvSpPr>
        <p:spPr>
          <a:xfrm>
            <a:off x="788619" y="3937498"/>
            <a:ext cx="1376680" cy="973455"/>
          </a:xfrm>
          <a:prstGeom prst="rect">
            <a:avLst/>
          </a:prstGeom>
        </p:spPr>
        <p:txBody>
          <a:bodyPr vert="horz" wrap="square" lIns="0" tIns="0" rIns="0" bIns="0" rtlCol="0">
            <a:noAutofit/>
          </a:bodyPr>
          <a:lstStyle/>
          <a:p>
            <a:pPr marL="21590">
              <a:lnSpc>
                <a:spcPct val="100000"/>
              </a:lnSpc>
            </a:pPr>
            <a:r>
              <a:rPr sz="2400" spc="-20" dirty="0" smtClean="0">
                <a:solidFill>
                  <a:srgbClr val="FF0000"/>
                </a:solidFill>
                <a:latin typeface="Gill Sans MT"/>
                <a:cs typeface="Gill Sans MT"/>
              </a:rPr>
              <a:t>A</a:t>
            </a:r>
            <a:endParaRPr sz="2400">
              <a:latin typeface="Gill Sans MT"/>
              <a:cs typeface="Gill Sans MT"/>
            </a:endParaRPr>
          </a:p>
          <a:p>
            <a:pPr>
              <a:lnSpc>
                <a:spcPts val="750"/>
              </a:lnSpc>
              <a:spcBef>
                <a:spcPts val="44"/>
              </a:spcBef>
            </a:pPr>
            <a:endParaRPr sz="750"/>
          </a:p>
          <a:p>
            <a:pPr>
              <a:lnSpc>
                <a:spcPts val="1000"/>
              </a:lnSpc>
            </a:pPr>
            <a:endParaRPr sz="100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a:t>
            </a:r>
            <a:r>
              <a:rPr sz="1200" spc="5" dirty="0" smtClean="0">
                <a:latin typeface="Arial"/>
                <a:cs typeface="Arial"/>
              </a:rPr>
              <a:t>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a:latin typeface="Arial"/>
              <a:cs typeface="Arial"/>
            </a:endParaRPr>
          </a:p>
        </p:txBody>
      </p:sp>
      <p:sp>
        <p:nvSpPr>
          <p:cNvPr id="22" name="object 22"/>
          <p:cNvSpPr/>
          <p:nvPr/>
        </p:nvSpPr>
        <p:spPr>
          <a:xfrm>
            <a:off x="5045075" y="4668383"/>
            <a:ext cx="1198626" cy="0"/>
          </a:xfrm>
          <a:custGeom>
            <a:avLst/>
            <a:gdLst/>
            <a:ahLst/>
            <a:cxnLst/>
            <a:rect l="l" t="t" r="r" b="b"/>
            <a:pathLst>
              <a:path w="1198626">
                <a:moveTo>
                  <a:pt x="0" y="0"/>
                </a:moveTo>
                <a:lnTo>
                  <a:pt x="1198626" y="0"/>
                </a:lnTo>
              </a:path>
            </a:pathLst>
          </a:custGeom>
          <a:ln w="9525">
            <a:solidFill>
              <a:srgbClr val="000000"/>
            </a:solidFill>
          </a:ln>
        </p:spPr>
        <p:txBody>
          <a:bodyPr wrap="square" lIns="0" tIns="0" rIns="0" bIns="0" rtlCol="0">
            <a:noAutofit/>
          </a:bodyPr>
          <a:lstStyle/>
          <a:p>
            <a:endParaRPr/>
          </a:p>
        </p:txBody>
      </p:sp>
      <p:sp>
        <p:nvSpPr>
          <p:cNvPr id="23" name="object 23"/>
          <p:cNvSpPr txBox="1"/>
          <p:nvPr/>
        </p:nvSpPr>
        <p:spPr>
          <a:xfrm>
            <a:off x="7452486" y="4634347"/>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4" name="object 24"/>
          <p:cNvSpPr/>
          <p:nvPr/>
        </p:nvSpPr>
        <p:spPr>
          <a:xfrm>
            <a:off x="6943725" y="4163558"/>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7433309" y="4239758"/>
            <a:ext cx="76073" cy="389127"/>
          </a:xfrm>
          <a:custGeom>
            <a:avLst/>
            <a:gdLst/>
            <a:ahLst/>
            <a:cxnLst/>
            <a:rect l="l" t="t" r="r" b="b"/>
            <a:pathLst>
              <a:path w="76073" h="389127">
                <a:moveTo>
                  <a:pt x="44430" y="75955"/>
                </a:moveTo>
                <a:lnTo>
                  <a:pt x="31730" y="76315"/>
                </a:lnTo>
                <a:lnTo>
                  <a:pt x="40640" y="389127"/>
                </a:lnTo>
                <a:lnTo>
                  <a:pt x="53340" y="388747"/>
                </a:lnTo>
                <a:lnTo>
                  <a:pt x="44430" y="75955"/>
                </a:lnTo>
                <a:close/>
              </a:path>
              <a:path w="76073" h="389127">
                <a:moveTo>
                  <a:pt x="35814" y="0"/>
                </a:moveTo>
                <a:lnTo>
                  <a:pt x="0" y="77216"/>
                </a:lnTo>
                <a:lnTo>
                  <a:pt x="31730" y="76315"/>
                </a:lnTo>
                <a:lnTo>
                  <a:pt x="31369" y="63626"/>
                </a:lnTo>
                <a:lnTo>
                  <a:pt x="44069" y="63245"/>
                </a:lnTo>
                <a:lnTo>
                  <a:pt x="69737" y="63245"/>
                </a:lnTo>
                <a:lnTo>
                  <a:pt x="35814" y="0"/>
                </a:lnTo>
                <a:close/>
              </a:path>
              <a:path w="76073" h="389127">
                <a:moveTo>
                  <a:pt x="44069" y="63245"/>
                </a:moveTo>
                <a:lnTo>
                  <a:pt x="31369" y="63626"/>
                </a:lnTo>
                <a:lnTo>
                  <a:pt x="31730" y="76315"/>
                </a:lnTo>
                <a:lnTo>
                  <a:pt x="44430" y="75955"/>
                </a:lnTo>
                <a:lnTo>
                  <a:pt x="44069" y="63245"/>
                </a:lnTo>
                <a:close/>
              </a:path>
              <a:path w="76073" h="389127">
                <a:moveTo>
                  <a:pt x="69737" y="63245"/>
                </a:moveTo>
                <a:lnTo>
                  <a:pt x="44069" y="63245"/>
                </a:lnTo>
                <a:lnTo>
                  <a:pt x="44430" y="75955"/>
                </a:lnTo>
                <a:lnTo>
                  <a:pt x="76073" y="75056"/>
                </a:lnTo>
                <a:lnTo>
                  <a:pt x="69737" y="63245"/>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6873875" y="5060559"/>
            <a:ext cx="254000" cy="250825"/>
          </a:xfrm>
          <a:custGeom>
            <a:avLst/>
            <a:gdLst/>
            <a:ahLst/>
            <a:cxnLst/>
            <a:rect l="l" t="t" r="r" b="b"/>
            <a:pathLst>
              <a:path w="254000" h="250825">
                <a:moveTo>
                  <a:pt x="254000" y="250825"/>
                </a:moveTo>
                <a:lnTo>
                  <a:pt x="0" y="0"/>
                </a:lnTo>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7173721" y="5401808"/>
            <a:ext cx="76200" cy="201764"/>
          </a:xfrm>
          <a:custGeom>
            <a:avLst/>
            <a:gdLst/>
            <a:ahLst/>
            <a:cxnLst/>
            <a:rect l="l" t="t" r="r" b="b"/>
            <a:pathLst>
              <a:path w="76200" h="201764">
                <a:moveTo>
                  <a:pt x="31712" y="76023"/>
                </a:moveTo>
                <a:lnTo>
                  <a:pt x="28828" y="201460"/>
                </a:lnTo>
                <a:lnTo>
                  <a:pt x="41401" y="201764"/>
                </a:lnTo>
                <a:lnTo>
                  <a:pt x="44400" y="76323"/>
                </a:lnTo>
                <a:lnTo>
                  <a:pt x="31712" y="76023"/>
                </a:lnTo>
                <a:close/>
              </a:path>
              <a:path w="76200" h="201764">
                <a:moveTo>
                  <a:pt x="69724" y="63334"/>
                </a:moveTo>
                <a:lnTo>
                  <a:pt x="32003" y="63334"/>
                </a:lnTo>
                <a:lnTo>
                  <a:pt x="44703" y="63627"/>
                </a:lnTo>
                <a:lnTo>
                  <a:pt x="44400" y="76323"/>
                </a:lnTo>
                <a:lnTo>
                  <a:pt x="76200" y="77076"/>
                </a:lnTo>
                <a:lnTo>
                  <a:pt x="69724" y="63334"/>
                </a:lnTo>
                <a:close/>
              </a:path>
              <a:path w="76200" h="201764">
                <a:moveTo>
                  <a:pt x="32003" y="63334"/>
                </a:moveTo>
                <a:lnTo>
                  <a:pt x="31712" y="76023"/>
                </a:lnTo>
                <a:lnTo>
                  <a:pt x="44400" y="76323"/>
                </a:lnTo>
                <a:lnTo>
                  <a:pt x="44703" y="63627"/>
                </a:lnTo>
                <a:lnTo>
                  <a:pt x="32003" y="63334"/>
                </a:lnTo>
                <a:close/>
              </a:path>
              <a:path w="76200" h="201764">
                <a:moveTo>
                  <a:pt x="39877" y="0"/>
                </a:moveTo>
                <a:lnTo>
                  <a:pt x="0" y="75272"/>
                </a:lnTo>
                <a:lnTo>
                  <a:pt x="31712" y="76023"/>
                </a:lnTo>
                <a:lnTo>
                  <a:pt x="32003" y="63334"/>
                </a:lnTo>
                <a:lnTo>
                  <a:pt x="69724" y="63334"/>
                </a:lnTo>
                <a:lnTo>
                  <a:pt x="39877" y="0"/>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6209713" y="4207051"/>
            <a:ext cx="754847" cy="1054305"/>
          </a:xfrm>
          <a:custGeom>
            <a:avLst/>
            <a:gdLst/>
            <a:ahLst/>
            <a:cxnLst/>
            <a:rect l="l" t="t" r="r" b="b"/>
            <a:pathLst>
              <a:path w="754847" h="1054305">
                <a:moveTo>
                  <a:pt x="450550" y="0"/>
                </a:moveTo>
                <a:lnTo>
                  <a:pt x="406913" y="4296"/>
                </a:lnTo>
                <a:lnTo>
                  <a:pt x="361583" y="14878"/>
                </a:lnTo>
                <a:lnTo>
                  <a:pt x="316871" y="29789"/>
                </a:lnTo>
                <a:lnTo>
                  <a:pt x="275086" y="47073"/>
                </a:lnTo>
                <a:lnTo>
                  <a:pt x="238536" y="64771"/>
                </a:lnTo>
                <a:lnTo>
                  <a:pt x="204453" y="84468"/>
                </a:lnTo>
                <a:lnTo>
                  <a:pt x="166440" y="115448"/>
                </a:lnTo>
                <a:lnTo>
                  <a:pt x="136522" y="152515"/>
                </a:lnTo>
                <a:lnTo>
                  <a:pt x="116658" y="185922"/>
                </a:lnTo>
                <a:lnTo>
                  <a:pt x="96869" y="225390"/>
                </a:lnTo>
                <a:lnTo>
                  <a:pt x="80282" y="264354"/>
                </a:lnTo>
                <a:lnTo>
                  <a:pt x="64202" y="309242"/>
                </a:lnTo>
                <a:lnTo>
                  <a:pt x="49067" y="357794"/>
                </a:lnTo>
                <a:lnTo>
                  <a:pt x="35314" y="407752"/>
                </a:lnTo>
                <a:lnTo>
                  <a:pt x="23379" y="456858"/>
                </a:lnTo>
                <a:lnTo>
                  <a:pt x="13699" y="502853"/>
                </a:lnTo>
                <a:lnTo>
                  <a:pt x="6489" y="545111"/>
                </a:lnTo>
                <a:lnTo>
                  <a:pt x="1908" y="586265"/>
                </a:lnTo>
                <a:lnTo>
                  <a:pt x="82" y="624711"/>
                </a:lnTo>
                <a:lnTo>
                  <a:pt x="0" y="637378"/>
                </a:lnTo>
                <a:lnTo>
                  <a:pt x="141" y="649340"/>
                </a:lnTo>
                <a:lnTo>
                  <a:pt x="2647" y="697290"/>
                </a:lnTo>
                <a:lnTo>
                  <a:pt x="7335" y="745215"/>
                </a:lnTo>
                <a:lnTo>
                  <a:pt x="11922" y="783238"/>
                </a:lnTo>
                <a:lnTo>
                  <a:pt x="18066" y="823882"/>
                </a:lnTo>
                <a:lnTo>
                  <a:pt x="25657" y="865014"/>
                </a:lnTo>
                <a:lnTo>
                  <a:pt x="34539" y="904569"/>
                </a:lnTo>
                <a:lnTo>
                  <a:pt x="48121" y="951288"/>
                </a:lnTo>
                <a:lnTo>
                  <a:pt x="63431" y="986635"/>
                </a:lnTo>
                <a:lnTo>
                  <a:pt x="88064" y="1023254"/>
                </a:lnTo>
                <a:lnTo>
                  <a:pt x="126286" y="1049827"/>
                </a:lnTo>
                <a:lnTo>
                  <a:pt x="148230" y="1054305"/>
                </a:lnTo>
                <a:lnTo>
                  <a:pt x="159109" y="1053984"/>
                </a:lnTo>
                <a:lnTo>
                  <a:pt x="203613" y="1042577"/>
                </a:lnTo>
                <a:lnTo>
                  <a:pt x="227198" y="1033724"/>
                </a:lnTo>
                <a:lnTo>
                  <a:pt x="239508" y="1029241"/>
                </a:lnTo>
                <a:lnTo>
                  <a:pt x="279142" y="1018078"/>
                </a:lnTo>
                <a:lnTo>
                  <a:pt x="326927" y="1014111"/>
                </a:lnTo>
                <a:lnTo>
                  <a:pt x="500385" y="1014111"/>
                </a:lnTo>
                <a:lnTo>
                  <a:pt x="507082" y="1012902"/>
                </a:lnTo>
                <a:lnTo>
                  <a:pt x="543301" y="1000511"/>
                </a:lnTo>
                <a:lnTo>
                  <a:pt x="587184" y="977058"/>
                </a:lnTo>
                <a:lnTo>
                  <a:pt x="623887" y="945249"/>
                </a:lnTo>
                <a:lnTo>
                  <a:pt x="648142" y="913814"/>
                </a:lnTo>
                <a:lnTo>
                  <a:pt x="669516" y="876226"/>
                </a:lnTo>
                <a:lnTo>
                  <a:pt x="688075" y="835529"/>
                </a:lnTo>
                <a:lnTo>
                  <a:pt x="705904" y="789842"/>
                </a:lnTo>
                <a:lnTo>
                  <a:pt x="722158" y="740620"/>
                </a:lnTo>
                <a:lnTo>
                  <a:pt x="735988" y="689314"/>
                </a:lnTo>
                <a:lnTo>
                  <a:pt x="746589" y="637107"/>
                </a:lnTo>
                <a:lnTo>
                  <a:pt x="752993" y="586224"/>
                </a:lnTo>
                <a:lnTo>
                  <a:pt x="754824" y="545111"/>
                </a:lnTo>
                <a:lnTo>
                  <a:pt x="754847" y="517103"/>
                </a:lnTo>
                <a:lnTo>
                  <a:pt x="754443" y="500874"/>
                </a:lnTo>
                <a:lnTo>
                  <a:pt x="750997" y="446726"/>
                </a:lnTo>
                <a:lnTo>
                  <a:pt x="744361" y="392116"/>
                </a:lnTo>
                <a:lnTo>
                  <a:pt x="734537" y="338603"/>
                </a:lnTo>
                <a:lnTo>
                  <a:pt x="721524" y="287746"/>
                </a:lnTo>
                <a:lnTo>
                  <a:pt x="705322" y="241103"/>
                </a:lnTo>
                <a:lnTo>
                  <a:pt x="685615" y="198671"/>
                </a:lnTo>
                <a:lnTo>
                  <a:pt x="661593" y="156933"/>
                </a:lnTo>
                <a:lnTo>
                  <a:pt x="633911" y="117060"/>
                </a:lnTo>
                <a:lnTo>
                  <a:pt x="603344" y="80612"/>
                </a:lnTo>
                <a:lnTo>
                  <a:pt x="570671" y="49151"/>
                </a:lnTo>
                <a:lnTo>
                  <a:pt x="536667" y="24237"/>
                </a:lnTo>
                <a:lnTo>
                  <a:pt x="502109" y="7433"/>
                </a:lnTo>
                <a:lnTo>
                  <a:pt x="464320" y="303"/>
                </a:lnTo>
                <a:lnTo>
                  <a:pt x="450550" y="0"/>
                </a:lnTo>
                <a:close/>
              </a:path>
              <a:path w="754847" h="1054305">
                <a:moveTo>
                  <a:pt x="500385" y="1014111"/>
                </a:moveTo>
                <a:lnTo>
                  <a:pt x="326927" y="1014111"/>
                </a:lnTo>
                <a:lnTo>
                  <a:pt x="339173" y="1014243"/>
                </a:lnTo>
                <a:lnTo>
                  <a:pt x="351829" y="1014613"/>
                </a:lnTo>
                <a:lnTo>
                  <a:pt x="418505" y="1017651"/>
                </a:lnTo>
                <a:lnTo>
                  <a:pt x="431971" y="1018022"/>
                </a:lnTo>
                <a:lnTo>
                  <a:pt x="445296" y="1018156"/>
                </a:lnTo>
                <a:lnTo>
                  <a:pt x="458404" y="1017985"/>
                </a:lnTo>
                <a:lnTo>
                  <a:pt x="471214" y="1017442"/>
                </a:lnTo>
                <a:lnTo>
                  <a:pt x="483650" y="1016459"/>
                </a:lnTo>
                <a:lnTo>
                  <a:pt x="495632" y="1014969"/>
                </a:lnTo>
                <a:lnTo>
                  <a:pt x="500385" y="1014111"/>
                </a:lnTo>
                <a:close/>
              </a:path>
            </a:pathLst>
          </a:custGeom>
          <a:solidFill>
            <a:srgbClr val="00CCFF"/>
          </a:solidFill>
        </p:spPr>
        <p:txBody>
          <a:bodyPr wrap="square" lIns="0" tIns="0" rIns="0" bIns="0" rtlCol="0">
            <a:noAutofit/>
          </a:bodyPr>
          <a:lstStyle/>
          <a:p>
            <a:endParaRPr/>
          </a:p>
        </p:txBody>
      </p:sp>
      <p:sp>
        <p:nvSpPr>
          <p:cNvPr id="29" name="object 29"/>
          <p:cNvSpPr/>
          <p:nvPr/>
        </p:nvSpPr>
        <p:spPr>
          <a:xfrm>
            <a:off x="6209710" y="4207051"/>
            <a:ext cx="754972" cy="1054305"/>
          </a:xfrm>
          <a:custGeom>
            <a:avLst/>
            <a:gdLst/>
            <a:ahLst/>
            <a:cxnLst/>
            <a:rect l="l" t="t" r="r" b="b"/>
            <a:pathLst>
              <a:path w="754972" h="1054305">
                <a:moveTo>
                  <a:pt x="227919" y="70425"/>
                </a:moveTo>
                <a:lnTo>
                  <a:pt x="193945" y="91789"/>
                </a:lnTo>
                <a:lnTo>
                  <a:pt x="158383" y="124039"/>
                </a:lnTo>
                <a:lnTo>
                  <a:pt x="129777" y="163047"/>
                </a:lnTo>
                <a:lnTo>
                  <a:pt x="110151" y="198349"/>
                </a:lnTo>
                <a:lnTo>
                  <a:pt x="91313" y="237580"/>
                </a:lnTo>
                <a:lnTo>
                  <a:pt x="74847" y="278770"/>
                </a:lnTo>
                <a:lnTo>
                  <a:pt x="59034" y="325130"/>
                </a:lnTo>
                <a:lnTo>
                  <a:pt x="44311" y="374402"/>
                </a:lnTo>
                <a:lnTo>
                  <a:pt x="31115" y="424327"/>
                </a:lnTo>
                <a:lnTo>
                  <a:pt x="19883" y="472647"/>
                </a:lnTo>
                <a:lnTo>
                  <a:pt x="11052" y="517103"/>
                </a:lnTo>
                <a:lnTo>
                  <a:pt x="4629" y="559161"/>
                </a:lnTo>
                <a:lnTo>
                  <a:pt x="1024" y="599302"/>
                </a:lnTo>
                <a:lnTo>
                  <a:pt x="0" y="637107"/>
                </a:lnTo>
                <a:lnTo>
                  <a:pt x="144" y="649340"/>
                </a:lnTo>
                <a:lnTo>
                  <a:pt x="2650" y="697290"/>
                </a:lnTo>
                <a:lnTo>
                  <a:pt x="7338" y="745215"/>
                </a:lnTo>
                <a:lnTo>
                  <a:pt x="11925" y="783238"/>
                </a:lnTo>
                <a:lnTo>
                  <a:pt x="18069" y="823882"/>
                </a:lnTo>
                <a:lnTo>
                  <a:pt x="25660" y="865014"/>
                </a:lnTo>
                <a:lnTo>
                  <a:pt x="34542" y="904569"/>
                </a:lnTo>
                <a:lnTo>
                  <a:pt x="48124" y="951288"/>
                </a:lnTo>
                <a:lnTo>
                  <a:pt x="63435" y="986635"/>
                </a:lnTo>
                <a:lnTo>
                  <a:pt x="88068" y="1023254"/>
                </a:lnTo>
                <a:lnTo>
                  <a:pt x="126289" y="1049827"/>
                </a:lnTo>
                <a:lnTo>
                  <a:pt x="148233" y="1054305"/>
                </a:lnTo>
                <a:lnTo>
                  <a:pt x="159112" y="1053984"/>
                </a:lnTo>
                <a:lnTo>
                  <a:pt x="203616" y="1042577"/>
                </a:lnTo>
                <a:lnTo>
                  <a:pt x="227201" y="1033724"/>
                </a:lnTo>
                <a:lnTo>
                  <a:pt x="239511" y="1029241"/>
                </a:lnTo>
                <a:lnTo>
                  <a:pt x="279145" y="1018078"/>
                </a:lnTo>
                <a:lnTo>
                  <a:pt x="326930" y="1014111"/>
                </a:lnTo>
                <a:lnTo>
                  <a:pt x="339176" y="1014243"/>
                </a:lnTo>
                <a:lnTo>
                  <a:pt x="351832" y="1014613"/>
                </a:lnTo>
                <a:lnTo>
                  <a:pt x="364819" y="1015152"/>
                </a:lnTo>
                <a:lnTo>
                  <a:pt x="378059" y="1015794"/>
                </a:lnTo>
                <a:lnTo>
                  <a:pt x="391472" y="1016469"/>
                </a:lnTo>
                <a:lnTo>
                  <a:pt x="404982" y="1017110"/>
                </a:lnTo>
                <a:lnTo>
                  <a:pt x="418508" y="1017651"/>
                </a:lnTo>
                <a:lnTo>
                  <a:pt x="431974" y="1018022"/>
                </a:lnTo>
                <a:lnTo>
                  <a:pt x="445299" y="1018156"/>
                </a:lnTo>
                <a:lnTo>
                  <a:pt x="458407" y="1017985"/>
                </a:lnTo>
                <a:lnTo>
                  <a:pt x="507085" y="1012902"/>
                </a:lnTo>
                <a:lnTo>
                  <a:pt x="543305" y="1000511"/>
                </a:lnTo>
                <a:lnTo>
                  <a:pt x="587187" y="977058"/>
                </a:lnTo>
                <a:lnTo>
                  <a:pt x="623890" y="945249"/>
                </a:lnTo>
                <a:lnTo>
                  <a:pt x="648145" y="913814"/>
                </a:lnTo>
                <a:lnTo>
                  <a:pt x="669520" y="876226"/>
                </a:lnTo>
                <a:lnTo>
                  <a:pt x="688078" y="835529"/>
                </a:lnTo>
                <a:lnTo>
                  <a:pt x="705908" y="789842"/>
                </a:lnTo>
                <a:lnTo>
                  <a:pt x="722161" y="740620"/>
                </a:lnTo>
                <a:lnTo>
                  <a:pt x="735991" y="689314"/>
                </a:lnTo>
                <a:lnTo>
                  <a:pt x="746551" y="637378"/>
                </a:lnTo>
                <a:lnTo>
                  <a:pt x="752994" y="586265"/>
                </a:lnTo>
                <a:lnTo>
                  <a:pt x="754972" y="535948"/>
                </a:lnTo>
                <a:lnTo>
                  <a:pt x="754886" y="518552"/>
                </a:lnTo>
                <a:lnTo>
                  <a:pt x="752503" y="464903"/>
                </a:lnTo>
                <a:lnTo>
                  <a:pt x="746931" y="410274"/>
                </a:lnTo>
                <a:lnTo>
                  <a:pt x="738170" y="356222"/>
                </a:lnTo>
                <a:lnTo>
                  <a:pt x="726219" y="304307"/>
                </a:lnTo>
                <a:lnTo>
                  <a:pt x="711080" y="256086"/>
                </a:lnTo>
                <a:lnTo>
                  <a:pt x="692678" y="212728"/>
                </a:lnTo>
                <a:lnTo>
                  <a:pt x="670049" y="170716"/>
                </a:lnTo>
                <a:lnTo>
                  <a:pt x="643500" y="130048"/>
                </a:lnTo>
                <a:lnTo>
                  <a:pt x="613809" y="92284"/>
                </a:lnTo>
                <a:lnTo>
                  <a:pt x="581751" y="58988"/>
                </a:lnTo>
                <a:lnTo>
                  <a:pt x="548104" y="31718"/>
                </a:lnTo>
                <a:lnTo>
                  <a:pt x="513645" y="12037"/>
                </a:lnTo>
                <a:lnTo>
                  <a:pt x="464324" y="303"/>
                </a:lnTo>
                <a:lnTo>
                  <a:pt x="450553" y="0"/>
                </a:lnTo>
                <a:lnTo>
                  <a:pt x="436338" y="612"/>
                </a:lnTo>
                <a:lnTo>
                  <a:pt x="391880" y="7221"/>
                </a:lnTo>
                <a:lnTo>
                  <a:pt x="346500" y="19464"/>
                </a:lnTo>
                <a:lnTo>
                  <a:pt x="302507" y="35384"/>
                </a:lnTo>
                <a:lnTo>
                  <a:pt x="262210" y="53023"/>
                </a:lnTo>
                <a:lnTo>
                  <a:pt x="238540" y="64771"/>
                </a:lnTo>
                <a:lnTo>
                  <a:pt x="227919" y="70425"/>
                </a:lnTo>
                <a:close/>
              </a:path>
            </a:pathLst>
          </a:custGeom>
          <a:ln w="9525">
            <a:solidFill>
              <a:srgbClr val="000000"/>
            </a:solidFill>
          </a:ln>
        </p:spPr>
        <p:txBody>
          <a:bodyPr wrap="square" lIns="0" tIns="0" rIns="0" bIns="0" rtlCol="0">
            <a:noAutofit/>
          </a:bodyPr>
          <a:lstStyle/>
          <a:p>
            <a:endParaRPr/>
          </a:p>
        </p:txBody>
      </p:sp>
      <p:sp>
        <p:nvSpPr>
          <p:cNvPr id="30" name="object 30"/>
          <p:cNvSpPr txBox="1"/>
          <p:nvPr/>
        </p:nvSpPr>
        <p:spPr>
          <a:xfrm>
            <a:off x="8387588" y="3855202"/>
            <a:ext cx="197485"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B</a:t>
            </a:r>
            <a:endParaRPr sz="2400">
              <a:latin typeface="Gill Sans MT"/>
              <a:cs typeface="Gill Sans MT"/>
            </a:endParaRPr>
          </a:p>
        </p:txBody>
      </p:sp>
      <p:sp>
        <p:nvSpPr>
          <p:cNvPr id="31" name="object 31"/>
          <p:cNvSpPr/>
          <p:nvPr/>
        </p:nvSpPr>
        <p:spPr>
          <a:xfrm>
            <a:off x="7179309" y="3780589"/>
            <a:ext cx="1009650" cy="855027"/>
          </a:xfrm>
          <a:prstGeom prst="rect">
            <a:avLst/>
          </a:prstGeom>
          <a:blipFill>
            <a:blip r:embed="rId2" cstate="print"/>
            <a:stretch>
              <a:fillRect/>
            </a:stretch>
          </a:blipFill>
        </p:spPr>
        <p:txBody>
          <a:bodyPr wrap="square" lIns="0" tIns="0" rIns="0" bIns="0" rtlCol="0">
            <a:noAutofit/>
          </a:bodyPr>
          <a:lstStyle/>
          <a:p>
            <a:endParaRPr/>
          </a:p>
        </p:txBody>
      </p:sp>
      <p:sp>
        <p:nvSpPr>
          <p:cNvPr id="32" name="object 32"/>
          <p:cNvSpPr/>
          <p:nvPr/>
        </p:nvSpPr>
        <p:spPr>
          <a:xfrm>
            <a:off x="7609458" y="3862694"/>
            <a:ext cx="490982" cy="391540"/>
          </a:xfrm>
          <a:prstGeom prst="rect">
            <a:avLst/>
          </a:prstGeom>
          <a:blipFill>
            <a:blip r:embed="rId8" cstate="print"/>
            <a:stretch>
              <a:fillRect/>
            </a:stretch>
          </a:blipFill>
        </p:spPr>
        <p:txBody>
          <a:bodyPr wrap="square" lIns="0" tIns="0" rIns="0" bIns="0" rtlCol="0">
            <a:noAutofit/>
          </a:bodyPr>
          <a:lstStyle/>
          <a:p>
            <a:endParaRPr/>
          </a:p>
        </p:txBody>
      </p:sp>
      <p:sp>
        <p:nvSpPr>
          <p:cNvPr id="33" name="object 33"/>
          <p:cNvSpPr/>
          <p:nvPr/>
        </p:nvSpPr>
        <p:spPr>
          <a:xfrm>
            <a:off x="7404100" y="4090533"/>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34" name="object 34"/>
          <p:cNvSpPr/>
          <p:nvPr/>
        </p:nvSpPr>
        <p:spPr>
          <a:xfrm>
            <a:off x="7404100" y="4090533"/>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35" name="object 35"/>
          <p:cNvSpPr/>
          <p:nvPr/>
        </p:nvSpPr>
        <p:spPr>
          <a:xfrm>
            <a:off x="4849876" y="4604883"/>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36" name="object 36"/>
          <p:cNvSpPr/>
          <p:nvPr/>
        </p:nvSpPr>
        <p:spPr>
          <a:xfrm>
            <a:off x="4849876" y="4604883"/>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37" name="object 37"/>
          <p:cNvSpPr/>
          <p:nvPr/>
        </p:nvSpPr>
        <p:spPr>
          <a:xfrm>
            <a:off x="3952113" y="4649967"/>
            <a:ext cx="905510" cy="238125"/>
          </a:xfrm>
          <a:prstGeom prst="rect">
            <a:avLst/>
          </a:prstGeom>
          <a:blipFill>
            <a:blip r:embed="rId11" cstate="print"/>
            <a:stretch>
              <a:fillRect/>
            </a:stretch>
          </a:blipFill>
        </p:spPr>
        <p:txBody>
          <a:bodyPr wrap="square" lIns="0" tIns="0" rIns="0" bIns="0" rtlCol="0">
            <a:noAutofit/>
          </a:bodyPr>
          <a:lstStyle/>
          <a:p>
            <a:endParaRPr/>
          </a:p>
        </p:txBody>
      </p:sp>
      <p:sp>
        <p:nvSpPr>
          <p:cNvPr id="38" name="object 38"/>
          <p:cNvSpPr/>
          <p:nvPr/>
        </p:nvSpPr>
        <p:spPr>
          <a:xfrm>
            <a:off x="3952113" y="4649967"/>
            <a:ext cx="905510" cy="238125"/>
          </a:xfrm>
          <a:custGeom>
            <a:avLst/>
            <a:gdLst/>
            <a:ahLst/>
            <a:cxnLst/>
            <a:rect l="l" t="t" r="r" b="b"/>
            <a:pathLst>
              <a:path w="905510" h="238125">
                <a:moveTo>
                  <a:pt x="0" y="119125"/>
                </a:moveTo>
                <a:lnTo>
                  <a:pt x="23080" y="81475"/>
                </a:lnTo>
                <a:lnTo>
                  <a:pt x="67829" y="56377"/>
                </a:lnTo>
                <a:lnTo>
                  <a:pt x="108981" y="41602"/>
                </a:lnTo>
                <a:lnTo>
                  <a:pt x="158101" y="28677"/>
                </a:lnTo>
                <a:lnTo>
                  <a:pt x="214257" y="17849"/>
                </a:lnTo>
                <a:lnTo>
                  <a:pt x="276516" y="9362"/>
                </a:lnTo>
                <a:lnTo>
                  <a:pt x="343948" y="3462"/>
                </a:lnTo>
                <a:lnTo>
                  <a:pt x="415620" y="394"/>
                </a:lnTo>
                <a:lnTo>
                  <a:pt x="452754" y="0"/>
                </a:lnTo>
                <a:lnTo>
                  <a:pt x="526197" y="1559"/>
                </a:lnTo>
                <a:lnTo>
                  <a:pt x="595865" y="6073"/>
                </a:lnTo>
                <a:lnTo>
                  <a:pt x="660827" y="13297"/>
                </a:lnTo>
                <a:lnTo>
                  <a:pt x="720151" y="22985"/>
                </a:lnTo>
                <a:lnTo>
                  <a:pt x="772906" y="34893"/>
                </a:lnTo>
                <a:lnTo>
                  <a:pt x="818158" y="48774"/>
                </a:lnTo>
                <a:lnTo>
                  <a:pt x="854976" y="64383"/>
                </a:lnTo>
                <a:lnTo>
                  <a:pt x="892352" y="90500"/>
                </a:lnTo>
                <a:lnTo>
                  <a:pt x="905510" y="119125"/>
                </a:lnTo>
                <a:lnTo>
                  <a:pt x="904009" y="128877"/>
                </a:lnTo>
                <a:lnTo>
                  <a:pt x="899584" y="138413"/>
                </a:lnTo>
                <a:lnTo>
                  <a:pt x="869932" y="165419"/>
                </a:lnTo>
                <a:lnTo>
                  <a:pt x="818158" y="189378"/>
                </a:lnTo>
                <a:lnTo>
                  <a:pt x="772906" y="203247"/>
                </a:lnTo>
                <a:lnTo>
                  <a:pt x="720151" y="215147"/>
                </a:lnTo>
                <a:lnTo>
                  <a:pt x="660827" y="224830"/>
                </a:lnTo>
                <a:lnTo>
                  <a:pt x="595865" y="232052"/>
                </a:lnTo>
                <a:lnTo>
                  <a:pt x="526197" y="236565"/>
                </a:lnTo>
                <a:lnTo>
                  <a:pt x="452754" y="238125"/>
                </a:lnTo>
                <a:lnTo>
                  <a:pt x="415620" y="237730"/>
                </a:lnTo>
                <a:lnTo>
                  <a:pt x="379312" y="236565"/>
                </a:lnTo>
                <a:lnTo>
                  <a:pt x="309644" y="232052"/>
                </a:lnTo>
                <a:lnTo>
                  <a:pt x="244682" y="224830"/>
                </a:lnTo>
                <a:lnTo>
                  <a:pt x="185358" y="215147"/>
                </a:lnTo>
                <a:lnTo>
                  <a:pt x="132603" y="203247"/>
                </a:lnTo>
                <a:lnTo>
                  <a:pt x="87351" y="189378"/>
                </a:lnTo>
                <a:lnTo>
                  <a:pt x="50533" y="173785"/>
                </a:lnTo>
                <a:lnTo>
                  <a:pt x="13157" y="147702"/>
                </a:lnTo>
                <a:lnTo>
                  <a:pt x="0" y="119125"/>
                </a:lnTo>
                <a:close/>
              </a:path>
            </a:pathLst>
          </a:custGeom>
          <a:ln w="9525">
            <a:solidFill>
              <a:srgbClr val="000000"/>
            </a:solidFill>
          </a:ln>
        </p:spPr>
        <p:txBody>
          <a:bodyPr wrap="square" lIns="0" tIns="0" rIns="0" bIns="0" rtlCol="0">
            <a:noAutofit/>
          </a:bodyPr>
          <a:lstStyle/>
          <a:p>
            <a:endParaRPr/>
          </a:p>
        </p:txBody>
      </p:sp>
      <p:sp>
        <p:nvSpPr>
          <p:cNvPr id="39" name="object 39"/>
          <p:cNvSpPr/>
          <p:nvPr/>
        </p:nvSpPr>
        <p:spPr>
          <a:xfrm>
            <a:off x="3952113" y="4623018"/>
            <a:ext cx="909332" cy="148234"/>
          </a:xfrm>
          <a:prstGeom prst="rect">
            <a:avLst/>
          </a:prstGeom>
          <a:blipFill>
            <a:blip r:embed="rId12" cstate="print"/>
            <a:stretch>
              <a:fillRect/>
            </a:stretch>
          </a:blipFill>
        </p:spPr>
        <p:txBody>
          <a:bodyPr wrap="square" lIns="0" tIns="0" rIns="0" bIns="0" rtlCol="0">
            <a:noAutofit/>
          </a:bodyPr>
          <a:lstStyle/>
          <a:p>
            <a:endParaRPr/>
          </a:p>
        </p:txBody>
      </p:sp>
      <p:sp>
        <p:nvSpPr>
          <p:cNvPr id="40" name="object 40"/>
          <p:cNvSpPr/>
          <p:nvPr/>
        </p:nvSpPr>
        <p:spPr>
          <a:xfrm>
            <a:off x="3948303" y="4461373"/>
            <a:ext cx="905637" cy="278511"/>
          </a:xfrm>
          <a:prstGeom prst="rect">
            <a:avLst/>
          </a:prstGeom>
          <a:blipFill>
            <a:blip r:embed="rId13" cstate="print"/>
            <a:stretch>
              <a:fillRect/>
            </a:stretch>
          </a:blipFill>
        </p:spPr>
        <p:txBody>
          <a:bodyPr wrap="square" lIns="0" tIns="0" rIns="0" bIns="0" rtlCol="0">
            <a:noAutofit/>
          </a:bodyPr>
          <a:lstStyle/>
          <a:p>
            <a:endParaRPr/>
          </a:p>
        </p:txBody>
      </p:sp>
      <p:sp>
        <p:nvSpPr>
          <p:cNvPr id="41" name="object 41"/>
          <p:cNvSpPr/>
          <p:nvPr/>
        </p:nvSpPr>
        <p:spPr>
          <a:xfrm>
            <a:off x="3948303" y="4461373"/>
            <a:ext cx="905637" cy="278511"/>
          </a:xfrm>
          <a:custGeom>
            <a:avLst/>
            <a:gdLst/>
            <a:ahLst/>
            <a:cxnLst/>
            <a:rect l="l" t="t" r="r" b="b"/>
            <a:pathLst>
              <a:path w="905637" h="278511">
                <a:moveTo>
                  <a:pt x="0" y="139192"/>
                </a:moveTo>
                <a:lnTo>
                  <a:pt x="23093" y="95211"/>
                </a:lnTo>
                <a:lnTo>
                  <a:pt x="67865" y="65888"/>
                </a:lnTo>
                <a:lnTo>
                  <a:pt x="109035" y="48623"/>
                </a:lnTo>
                <a:lnTo>
                  <a:pt x="158174" y="33518"/>
                </a:lnTo>
                <a:lnTo>
                  <a:pt x="214348" y="20863"/>
                </a:lnTo>
                <a:lnTo>
                  <a:pt x="276623" y="10943"/>
                </a:lnTo>
                <a:lnTo>
                  <a:pt x="344067" y="4047"/>
                </a:lnTo>
                <a:lnTo>
                  <a:pt x="415746" y="461"/>
                </a:lnTo>
                <a:lnTo>
                  <a:pt x="452882" y="0"/>
                </a:lnTo>
                <a:lnTo>
                  <a:pt x="526324" y="1822"/>
                </a:lnTo>
                <a:lnTo>
                  <a:pt x="595992" y="7099"/>
                </a:lnTo>
                <a:lnTo>
                  <a:pt x="660954" y="15543"/>
                </a:lnTo>
                <a:lnTo>
                  <a:pt x="720278" y="26867"/>
                </a:lnTo>
                <a:lnTo>
                  <a:pt x="773033" y="40782"/>
                </a:lnTo>
                <a:lnTo>
                  <a:pt x="818285" y="57003"/>
                </a:lnTo>
                <a:lnTo>
                  <a:pt x="855103" y="75242"/>
                </a:lnTo>
                <a:lnTo>
                  <a:pt x="892479" y="105755"/>
                </a:lnTo>
                <a:lnTo>
                  <a:pt x="905637" y="139192"/>
                </a:lnTo>
                <a:lnTo>
                  <a:pt x="904136" y="150620"/>
                </a:lnTo>
                <a:lnTo>
                  <a:pt x="899711" y="161794"/>
                </a:lnTo>
                <a:lnTo>
                  <a:pt x="870059" y="193428"/>
                </a:lnTo>
                <a:lnTo>
                  <a:pt x="818285" y="221479"/>
                </a:lnTo>
                <a:lnTo>
                  <a:pt x="773033" y="237712"/>
                </a:lnTo>
                <a:lnTo>
                  <a:pt x="720278" y="251635"/>
                </a:lnTo>
                <a:lnTo>
                  <a:pt x="660954" y="262963"/>
                </a:lnTo>
                <a:lnTo>
                  <a:pt x="595992" y="271410"/>
                </a:lnTo>
                <a:lnTo>
                  <a:pt x="526324" y="276688"/>
                </a:lnTo>
                <a:lnTo>
                  <a:pt x="452882" y="278511"/>
                </a:lnTo>
                <a:lnTo>
                  <a:pt x="415746" y="278049"/>
                </a:lnTo>
                <a:lnTo>
                  <a:pt x="379435" y="276688"/>
                </a:lnTo>
                <a:lnTo>
                  <a:pt x="309758" y="271410"/>
                </a:lnTo>
                <a:lnTo>
                  <a:pt x="244781" y="262963"/>
                </a:lnTo>
                <a:lnTo>
                  <a:pt x="185440" y="251635"/>
                </a:lnTo>
                <a:lnTo>
                  <a:pt x="132667" y="237712"/>
                </a:lnTo>
                <a:lnTo>
                  <a:pt x="87396" y="221479"/>
                </a:lnTo>
                <a:lnTo>
                  <a:pt x="50560" y="203225"/>
                </a:lnTo>
                <a:lnTo>
                  <a:pt x="13165" y="172677"/>
                </a:lnTo>
                <a:lnTo>
                  <a:pt x="0" y="139192"/>
                </a:lnTo>
                <a:close/>
              </a:path>
            </a:pathLst>
          </a:custGeom>
          <a:ln w="9525">
            <a:solidFill>
              <a:srgbClr val="000000"/>
            </a:solidFill>
          </a:ln>
        </p:spPr>
        <p:txBody>
          <a:bodyPr wrap="square" lIns="0" tIns="0" rIns="0" bIns="0" rtlCol="0">
            <a:noAutofit/>
          </a:bodyPr>
          <a:lstStyle/>
          <a:p>
            <a:endParaRPr/>
          </a:p>
        </p:txBody>
      </p:sp>
      <p:sp>
        <p:nvSpPr>
          <p:cNvPr id="42" name="object 42"/>
          <p:cNvSpPr/>
          <p:nvPr/>
        </p:nvSpPr>
        <p:spPr>
          <a:xfrm>
            <a:off x="4130166" y="4533254"/>
            <a:ext cx="512191" cy="130301"/>
          </a:xfrm>
          <a:custGeom>
            <a:avLst/>
            <a:gdLst/>
            <a:ahLst/>
            <a:cxnLst/>
            <a:rect l="l" t="t" r="r" b="b"/>
            <a:pathLst>
              <a:path w="512191" h="130301">
                <a:moveTo>
                  <a:pt x="0" y="130301"/>
                </a:moveTo>
                <a:lnTo>
                  <a:pt x="158623" y="130301"/>
                </a:lnTo>
                <a:lnTo>
                  <a:pt x="317246" y="0"/>
                </a:lnTo>
                <a:lnTo>
                  <a:pt x="512191" y="0"/>
                </a:lnTo>
              </a:path>
            </a:pathLst>
          </a:custGeom>
          <a:ln w="12700">
            <a:solidFill>
              <a:srgbClr val="000000"/>
            </a:solidFill>
          </a:ln>
        </p:spPr>
        <p:txBody>
          <a:bodyPr wrap="square" lIns="0" tIns="0" rIns="0" bIns="0" rtlCol="0">
            <a:noAutofit/>
          </a:bodyPr>
          <a:lstStyle/>
          <a:p>
            <a:endParaRPr/>
          </a:p>
        </p:txBody>
      </p:sp>
      <p:sp>
        <p:nvSpPr>
          <p:cNvPr id="43" name="object 43"/>
          <p:cNvSpPr/>
          <p:nvPr/>
        </p:nvSpPr>
        <p:spPr>
          <a:xfrm>
            <a:off x="4153280" y="4533254"/>
            <a:ext cx="465963" cy="130301"/>
          </a:xfrm>
          <a:custGeom>
            <a:avLst/>
            <a:gdLst/>
            <a:ahLst/>
            <a:cxnLst/>
            <a:rect l="l" t="t" r="r" b="b"/>
            <a:pathLst>
              <a:path w="465963" h="130301">
                <a:moveTo>
                  <a:pt x="0" y="0"/>
                </a:moveTo>
                <a:lnTo>
                  <a:pt x="158623" y="0"/>
                </a:lnTo>
                <a:lnTo>
                  <a:pt x="317246" y="130301"/>
                </a:lnTo>
                <a:lnTo>
                  <a:pt x="465963" y="130301"/>
                </a:lnTo>
              </a:path>
            </a:pathLst>
          </a:custGeom>
          <a:ln w="12700">
            <a:solidFill>
              <a:srgbClr val="000000"/>
            </a:solidFill>
          </a:ln>
        </p:spPr>
        <p:txBody>
          <a:bodyPr wrap="square" lIns="0" tIns="0" rIns="0" bIns="0" rtlCol="0">
            <a:noAutofit/>
          </a:bodyPr>
          <a:lstStyle/>
          <a:p>
            <a:endParaRPr/>
          </a:p>
        </p:txBody>
      </p:sp>
      <p:sp>
        <p:nvSpPr>
          <p:cNvPr id="44" name="object 44"/>
          <p:cNvSpPr/>
          <p:nvPr/>
        </p:nvSpPr>
        <p:spPr>
          <a:xfrm>
            <a:off x="3952113" y="4591674"/>
            <a:ext cx="0" cy="188594"/>
          </a:xfrm>
          <a:custGeom>
            <a:avLst/>
            <a:gdLst/>
            <a:ahLst/>
            <a:cxnLst/>
            <a:rect l="l" t="t" r="r" b="b"/>
            <a:pathLst>
              <a:path h="188595">
                <a:moveTo>
                  <a:pt x="0" y="0"/>
                </a:moveTo>
                <a:lnTo>
                  <a:pt x="0" y="188594"/>
                </a:lnTo>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4853940" y="4600565"/>
            <a:ext cx="0" cy="184276"/>
          </a:xfrm>
          <a:custGeom>
            <a:avLst/>
            <a:gdLst/>
            <a:ahLst/>
            <a:cxnLst/>
            <a:rect l="l" t="t" r="r" b="b"/>
            <a:pathLst>
              <a:path h="184276">
                <a:moveTo>
                  <a:pt x="0" y="0"/>
                </a:moveTo>
                <a:lnTo>
                  <a:pt x="0" y="184277"/>
                </a:lnTo>
              </a:path>
            </a:pathLst>
          </a:custGeom>
          <a:ln w="9525">
            <a:solidFill>
              <a:srgbClr val="000000"/>
            </a:solidFill>
          </a:ln>
        </p:spPr>
        <p:txBody>
          <a:bodyPr wrap="square" lIns="0" tIns="0" rIns="0" bIns="0" rtlCol="0">
            <a:noAutofit/>
          </a:bodyPr>
          <a:lstStyle/>
          <a:p>
            <a:endParaRPr/>
          </a:p>
        </p:txBody>
      </p:sp>
      <p:sp>
        <p:nvSpPr>
          <p:cNvPr id="46" name="object 46"/>
          <p:cNvSpPr/>
          <p:nvPr/>
        </p:nvSpPr>
        <p:spPr>
          <a:xfrm>
            <a:off x="3757676" y="4615995"/>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47" name="object 47"/>
          <p:cNvSpPr/>
          <p:nvPr/>
        </p:nvSpPr>
        <p:spPr>
          <a:xfrm>
            <a:off x="3757676" y="4615995"/>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48" name="object 48"/>
          <p:cNvSpPr/>
          <p:nvPr/>
        </p:nvSpPr>
        <p:spPr>
          <a:xfrm>
            <a:off x="2014601" y="5336720"/>
            <a:ext cx="169862" cy="74612"/>
          </a:xfrm>
          <a:prstGeom prst="rect">
            <a:avLst/>
          </a:prstGeom>
          <a:blipFill>
            <a:blip r:embed="rId15" cstate="print"/>
            <a:stretch>
              <a:fillRect/>
            </a:stretch>
          </a:blipFill>
        </p:spPr>
        <p:txBody>
          <a:bodyPr wrap="square" lIns="0" tIns="0" rIns="0" bIns="0" rtlCol="0">
            <a:noAutofit/>
          </a:bodyPr>
          <a:lstStyle/>
          <a:p>
            <a:endParaRPr/>
          </a:p>
        </p:txBody>
      </p:sp>
      <p:sp>
        <p:nvSpPr>
          <p:cNvPr id="49" name="object 49"/>
          <p:cNvSpPr/>
          <p:nvPr/>
        </p:nvSpPr>
        <p:spPr>
          <a:xfrm>
            <a:off x="2014601" y="5336720"/>
            <a:ext cx="169862" cy="74612"/>
          </a:xfrm>
          <a:custGeom>
            <a:avLst/>
            <a:gdLst/>
            <a:ahLst/>
            <a:cxnLst/>
            <a:rect l="l" t="t" r="r" b="b"/>
            <a:pathLst>
              <a:path w="169862" h="74612">
                <a:moveTo>
                  <a:pt x="0" y="74612"/>
                </a:moveTo>
                <a:lnTo>
                  <a:pt x="169862" y="74612"/>
                </a:lnTo>
                <a:lnTo>
                  <a:pt x="169862" y="0"/>
                </a:lnTo>
                <a:lnTo>
                  <a:pt x="0" y="0"/>
                </a:lnTo>
                <a:lnTo>
                  <a:pt x="0" y="74612"/>
                </a:lnTo>
                <a:close/>
              </a:path>
            </a:pathLst>
          </a:custGeom>
          <a:ln w="9525">
            <a:solidFill>
              <a:srgbClr val="008000"/>
            </a:solidFill>
          </a:ln>
        </p:spPr>
        <p:txBody>
          <a:bodyPr wrap="square" lIns="0" tIns="0" rIns="0" bIns="0" rtlCol="0">
            <a:noAutofit/>
          </a:bodyPr>
          <a:lstStyle/>
          <a:p>
            <a:endParaRPr/>
          </a:p>
        </p:txBody>
      </p:sp>
      <p:sp>
        <p:nvSpPr>
          <p:cNvPr id="50" name="object 50"/>
          <p:cNvSpPr/>
          <p:nvPr/>
        </p:nvSpPr>
        <p:spPr>
          <a:xfrm>
            <a:off x="1483309" y="5060812"/>
            <a:ext cx="639495" cy="517588"/>
          </a:xfrm>
          <a:prstGeom prst="rect">
            <a:avLst/>
          </a:prstGeom>
          <a:blipFill>
            <a:blip r:embed="rId6" cstate="print"/>
            <a:stretch>
              <a:fillRect/>
            </a:stretch>
          </a:blipFill>
        </p:spPr>
        <p:txBody>
          <a:bodyPr wrap="square" lIns="0" tIns="0" rIns="0" bIns="0" rtlCol="0">
            <a:noAutofit/>
          </a:bodyPr>
          <a:lstStyle/>
          <a:p>
            <a:endParaRPr/>
          </a:p>
        </p:txBody>
      </p:sp>
      <p:sp>
        <p:nvSpPr>
          <p:cNvPr id="51" name="object 51"/>
          <p:cNvSpPr/>
          <p:nvPr/>
        </p:nvSpPr>
        <p:spPr>
          <a:xfrm>
            <a:off x="1755901" y="5110469"/>
            <a:ext cx="310896" cy="237007"/>
          </a:xfrm>
          <a:prstGeom prst="rect">
            <a:avLst/>
          </a:prstGeom>
          <a:blipFill>
            <a:blip r:embed="rId16" cstate="print"/>
            <a:stretch>
              <a:fillRect/>
            </a:stretch>
          </a:blipFill>
        </p:spPr>
        <p:txBody>
          <a:bodyPr wrap="square" lIns="0" tIns="0" rIns="0" bIns="0" rtlCol="0">
            <a:noAutofit/>
          </a:bodyPr>
          <a:lstStyle/>
          <a:p>
            <a:endParaRPr/>
          </a:p>
        </p:txBody>
      </p:sp>
      <p:sp>
        <p:nvSpPr>
          <p:cNvPr id="52" name="object 52"/>
          <p:cNvSpPr/>
          <p:nvPr/>
        </p:nvSpPr>
        <p:spPr>
          <a:xfrm>
            <a:off x="2387600" y="3572878"/>
            <a:ext cx="314325" cy="792226"/>
          </a:xfrm>
          <a:prstGeom prst="rect">
            <a:avLst/>
          </a:prstGeom>
          <a:blipFill>
            <a:blip r:embed="rId17" cstate="print"/>
            <a:stretch>
              <a:fillRect/>
            </a:stretch>
          </a:blipFill>
        </p:spPr>
        <p:txBody>
          <a:bodyPr wrap="square" lIns="0" tIns="0" rIns="0" bIns="0" rtlCol="0">
            <a:noAutofit/>
          </a:bodyPr>
          <a:lstStyle/>
          <a:p>
            <a:endParaRPr/>
          </a:p>
        </p:txBody>
      </p:sp>
      <p:sp>
        <p:nvSpPr>
          <p:cNvPr id="53" name="object 53"/>
          <p:cNvSpPr/>
          <p:nvPr/>
        </p:nvSpPr>
        <p:spPr>
          <a:xfrm>
            <a:off x="552450" y="2460106"/>
            <a:ext cx="958850" cy="1433576"/>
          </a:xfrm>
          <a:prstGeom prst="rect">
            <a:avLst/>
          </a:prstGeom>
          <a:blipFill>
            <a:blip r:embed="rId18" cstate="print"/>
            <a:stretch>
              <a:fillRect/>
            </a:stretch>
          </a:blipFill>
        </p:spPr>
        <p:txBody>
          <a:bodyPr wrap="square" lIns="0" tIns="0" rIns="0" bIns="0" rtlCol="0">
            <a:noAutofit/>
          </a:bodyPr>
          <a:lstStyle/>
          <a:p>
            <a:endParaRPr/>
          </a:p>
        </p:txBody>
      </p:sp>
      <p:sp>
        <p:nvSpPr>
          <p:cNvPr id="54" name="object 54"/>
          <p:cNvSpPr/>
          <p:nvPr/>
        </p:nvSpPr>
        <p:spPr>
          <a:xfrm>
            <a:off x="546100" y="2463281"/>
            <a:ext cx="782637" cy="1254125"/>
          </a:xfrm>
          <a:custGeom>
            <a:avLst/>
            <a:gdLst/>
            <a:ahLst/>
            <a:cxnLst/>
            <a:rect l="l" t="t" r="r" b="b"/>
            <a:pathLst>
              <a:path w="782637" h="1254125">
                <a:moveTo>
                  <a:pt x="0" y="1254125"/>
                </a:moveTo>
                <a:lnTo>
                  <a:pt x="782637" y="1254125"/>
                </a:lnTo>
                <a:lnTo>
                  <a:pt x="782637" y="0"/>
                </a:lnTo>
                <a:lnTo>
                  <a:pt x="0" y="0"/>
                </a:lnTo>
                <a:lnTo>
                  <a:pt x="0" y="1254125"/>
                </a:lnTo>
                <a:close/>
              </a:path>
            </a:pathLst>
          </a:custGeom>
          <a:solidFill>
            <a:srgbClr val="FFFFFF"/>
          </a:solidFill>
        </p:spPr>
        <p:txBody>
          <a:bodyPr wrap="square" lIns="0" tIns="0" rIns="0" bIns="0" rtlCol="0">
            <a:noAutofit/>
          </a:bodyPr>
          <a:lstStyle/>
          <a:p>
            <a:endParaRPr/>
          </a:p>
        </p:txBody>
      </p:sp>
      <p:sp>
        <p:nvSpPr>
          <p:cNvPr id="56" name="object 56"/>
          <p:cNvSpPr/>
          <p:nvPr/>
        </p:nvSpPr>
        <p:spPr>
          <a:xfrm>
            <a:off x="1947926" y="2907845"/>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57" name="object 57"/>
          <p:cNvSpPr/>
          <p:nvPr/>
        </p:nvSpPr>
        <p:spPr>
          <a:xfrm>
            <a:off x="1947926" y="2907845"/>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58" name="object 58"/>
          <p:cNvSpPr/>
          <p:nvPr/>
        </p:nvSpPr>
        <p:spPr>
          <a:xfrm>
            <a:off x="2116201" y="2906258"/>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59" name="object 59"/>
          <p:cNvSpPr/>
          <p:nvPr/>
        </p:nvSpPr>
        <p:spPr>
          <a:xfrm>
            <a:off x="2259076" y="2909433"/>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0" name="object 60"/>
          <p:cNvSpPr/>
          <p:nvPr/>
        </p:nvSpPr>
        <p:spPr>
          <a:xfrm>
            <a:off x="1989073" y="2650606"/>
            <a:ext cx="76200" cy="385825"/>
          </a:xfrm>
          <a:custGeom>
            <a:avLst/>
            <a:gdLst/>
            <a:ahLst/>
            <a:cxnLst/>
            <a:rect l="l" t="t" r="r" b="b"/>
            <a:pathLst>
              <a:path w="76200" h="385825">
                <a:moveTo>
                  <a:pt x="31876" y="309625"/>
                </a:moveTo>
                <a:lnTo>
                  <a:pt x="0" y="309625"/>
                </a:lnTo>
                <a:lnTo>
                  <a:pt x="38100" y="385825"/>
                </a:lnTo>
                <a:lnTo>
                  <a:pt x="69850" y="322325"/>
                </a:lnTo>
                <a:lnTo>
                  <a:pt x="31876" y="322325"/>
                </a:lnTo>
                <a:lnTo>
                  <a:pt x="31876" y="309625"/>
                </a:lnTo>
                <a:close/>
              </a:path>
              <a:path w="76200" h="385825">
                <a:moveTo>
                  <a:pt x="44576" y="0"/>
                </a:moveTo>
                <a:lnTo>
                  <a:pt x="31876" y="0"/>
                </a:lnTo>
                <a:lnTo>
                  <a:pt x="31876" y="322325"/>
                </a:lnTo>
                <a:lnTo>
                  <a:pt x="44576" y="322325"/>
                </a:lnTo>
                <a:lnTo>
                  <a:pt x="44576" y="0"/>
                </a:lnTo>
                <a:close/>
              </a:path>
              <a:path w="76200" h="385825">
                <a:moveTo>
                  <a:pt x="76200" y="309625"/>
                </a:moveTo>
                <a:lnTo>
                  <a:pt x="44576" y="309625"/>
                </a:lnTo>
                <a:lnTo>
                  <a:pt x="44576" y="322325"/>
                </a:lnTo>
                <a:lnTo>
                  <a:pt x="69850" y="322325"/>
                </a:lnTo>
                <a:lnTo>
                  <a:pt x="76200" y="309625"/>
                </a:lnTo>
                <a:close/>
              </a:path>
            </a:pathLst>
          </a:custGeom>
          <a:solidFill>
            <a:srgbClr val="000000"/>
          </a:solidFill>
        </p:spPr>
        <p:txBody>
          <a:bodyPr wrap="square" lIns="0" tIns="0" rIns="0" bIns="0" rtlCol="0">
            <a:noAutofit/>
          </a:bodyPr>
          <a:lstStyle/>
          <a:p>
            <a:endParaRPr/>
          </a:p>
        </p:txBody>
      </p:sp>
      <p:sp>
        <p:nvSpPr>
          <p:cNvPr id="61" name="object 61"/>
          <p:cNvSpPr/>
          <p:nvPr/>
        </p:nvSpPr>
        <p:spPr>
          <a:xfrm>
            <a:off x="2135123" y="2834756"/>
            <a:ext cx="76200" cy="200025"/>
          </a:xfrm>
          <a:custGeom>
            <a:avLst/>
            <a:gdLst/>
            <a:ahLst/>
            <a:cxnLst/>
            <a:rect l="l" t="t" r="r" b="b"/>
            <a:pathLst>
              <a:path w="76200" h="200025">
                <a:moveTo>
                  <a:pt x="31750" y="123825"/>
                </a:moveTo>
                <a:lnTo>
                  <a:pt x="0" y="123825"/>
                </a:lnTo>
                <a:lnTo>
                  <a:pt x="38100" y="200025"/>
                </a:lnTo>
                <a:lnTo>
                  <a:pt x="69850" y="136525"/>
                </a:lnTo>
                <a:lnTo>
                  <a:pt x="31750" y="136525"/>
                </a:lnTo>
                <a:lnTo>
                  <a:pt x="31750" y="123825"/>
                </a:lnTo>
                <a:close/>
              </a:path>
              <a:path w="76200" h="200025">
                <a:moveTo>
                  <a:pt x="44450" y="0"/>
                </a:moveTo>
                <a:lnTo>
                  <a:pt x="31750" y="0"/>
                </a:lnTo>
                <a:lnTo>
                  <a:pt x="31750" y="136525"/>
                </a:lnTo>
                <a:lnTo>
                  <a:pt x="44450" y="136525"/>
                </a:lnTo>
                <a:lnTo>
                  <a:pt x="44450" y="0"/>
                </a:lnTo>
                <a:close/>
              </a:path>
              <a:path w="76200" h="200025">
                <a:moveTo>
                  <a:pt x="76200" y="123825"/>
                </a:moveTo>
                <a:lnTo>
                  <a:pt x="44450" y="123825"/>
                </a:lnTo>
                <a:lnTo>
                  <a:pt x="44450" y="136525"/>
                </a:lnTo>
                <a:lnTo>
                  <a:pt x="69850" y="136525"/>
                </a:lnTo>
                <a:lnTo>
                  <a:pt x="76200" y="123825"/>
                </a:lnTo>
                <a:close/>
              </a:path>
            </a:pathLst>
          </a:custGeom>
          <a:solidFill>
            <a:srgbClr val="000000"/>
          </a:solidFill>
        </p:spPr>
        <p:txBody>
          <a:bodyPr wrap="square" lIns="0" tIns="0" rIns="0" bIns="0" rtlCol="0">
            <a:noAutofit/>
          </a:bodyPr>
          <a:lstStyle/>
          <a:p>
            <a:endParaRPr/>
          </a:p>
        </p:txBody>
      </p:sp>
      <p:sp>
        <p:nvSpPr>
          <p:cNvPr id="62" name="object 62"/>
          <p:cNvSpPr txBox="1"/>
          <p:nvPr/>
        </p:nvSpPr>
        <p:spPr>
          <a:xfrm>
            <a:off x="762406" y="1078092"/>
            <a:ext cx="6820534" cy="1731010"/>
          </a:xfrm>
          <a:prstGeom prst="rect">
            <a:avLst/>
          </a:prstGeom>
        </p:spPr>
        <p:txBody>
          <a:bodyPr vert="horz" wrap="square" lIns="0" tIns="0" rIns="0" bIns="0" rtlCol="0">
            <a:noAutofit/>
          </a:bodyPr>
          <a:lstStyle/>
          <a:p>
            <a:pPr marL="355600" indent="-320040">
              <a:lnSpc>
                <a:spcPct val="100000"/>
              </a:lnSpc>
              <a:buClr>
                <a:srgbClr val="000099"/>
              </a:buClr>
              <a:buSzPct val="65000"/>
              <a:buFont typeface="Wingdings"/>
              <a:buChar char=""/>
              <a:tabLst>
                <a:tab pos="377825" algn="l"/>
              </a:tabLst>
            </a:pPr>
            <a:r>
              <a:rPr sz="2000" dirty="0" smtClean="0">
                <a:latin typeface="Gill Sans MT"/>
                <a:cs typeface="Gill Sans MT"/>
              </a:rPr>
              <a:t>A</a:t>
            </a:r>
            <a:r>
              <a:rPr sz="2000" spc="-25" dirty="0" smtClean="0">
                <a:latin typeface="Gill Sans MT"/>
                <a:cs typeface="Gill Sans MT"/>
              </a:rPr>
              <a:t> </a:t>
            </a:r>
            <a:r>
              <a:rPr sz="2000" spc="0" dirty="0" smtClean="0">
                <a:latin typeface="Gill Sans MT"/>
                <a:cs typeface="Gill Sans MT"/>
              </a:rPr>
              <a:t>c</a:t>
            </a:r>
            <a:r>
              <a:rPr sz="2000" spc="-40" dirty="0" smtClean="0">
                <a:latin typeface="Gill Sans MT"/>
                <a:cs typeface="Gill Sans MT"/>
              </a:rPr>
              <a:t>r</a:t>
            </a:r>
            <a:r>
              <a:rPr sz="2000" spc="0" dirty="0" smtClean="0">
                <a:latin typeface="Gill Sans MT"/>
                <a:cs typeface="Gill Sans MT"/>
              </a:rPr>
              <a:t>eates</a:t>
            </a:r>
            <a:r>
              <a:rPr sz="2000" spc="-20" dirty="0" smtClean="0">
                <a:latin typeface="Gill Sans MT"/>
                <a:cs typeface="Gill Sans MT"/>
              </a:rPr>
              <a:t> </a:t>
            </a:r>
            <a:r>
              <a:rPr sz="2000" spc="0" dirty="0" smtClean="0">
                <a:latin typeface="Gill Sans MT"/>
                <a:cs typeface="Gill Sans MT"/>
              </a:rPr>
              <a:t>IP </a:t>
            </a:r>
            <a:r>
              <a:rPr sz="2000" spc="-10" dirty="0" smtClean="0">
                <a:latin typeface="Gill Sans MT"/>
                <a:cs typeface="Gill Sans MT"/>
              </a:rPr>
              <a:t>d</a:t>
            </a:r>
            <a:r>
              <a:rPr sz="2000" spc="0" dirty="0" smtClean="0">
                <a:latin typeface="Gill Sans MT"/>
                <a:cs typeface="Gill Sans MT"/>
              </a:rPr>
              <a:t>ata</a:t>
            </a:r>
            <a:r>
              <a:rPr sz="2000" spc="-5" dirty="0" smtClean="0">
                <a:latin typeface="Gill Sans MT"/>
                <a:cs typeface="Gill Sans MT"/>
              </a:rPr>
              <a:t>g</a:t>
            </a:r>
            <a:r>
              <a:rPr sz="2000" spc="0" dirty="0" smtClean="0">
                <a:latin typeface="Gill Sans MT"/>
                <a:cs typeface="Gill Sans MT"/>
              </a:rPr>
              <a:t>ram</a:t>
            </a:r>
            <a:r>
              <a:rPr sz="2000" spc="-35" dirty="0" smtClean="0">
                <a:latin typeface="Gill Sans MT"/>
                <a:cs typeface="Gill Sans MT"/>
              </a:rPr>
              <a:t> </a:t>
            </a:r>
            <a:r>
              <a:rPr sz="2000" spc="0" dirty="0" smtClean="0">
                <a:latin typeface="Gill Sans MT"/>
                <a:cs typeface="Gill Sans MT"/>
              </a:rPr>
              <a:t>wi</a:t>
            </a:r>
            <a:r>
              <a:rPr sz="2000" spc="5" dirty="0" smtClean="0">
                <a:latin typeface="Gill Sans MT"/>
                <a:cs typeface="Gill Sans MT"/>
              </a:rPr>
              <a:t>t</a:t>
            </a:r>
            <a:r>
              <a:rPr sz="2000" spc="0" dirty="0" smtClean="0">
                <a:latin typeface="Gill Sans MT"/>
                <a:cs typeface="Gill Sans MT"/>
              </a:rPr>
              <a:t>h</a:t>
            </a:r>
            <a:r>
              <a:rPr sz="2000" spc="-35" dirty="0" smtClean="0">
                <a:latin typeface="Gill Sans MT"/>
                <a:cs typeface="Gill Sans MT"/>
              </a:rPr>
              <a:t> </a:t>
            </a:r>
            <a:r>
              <a:rPr sz="2000" spc="0" dirty="0" smtClean="0">
                <a:latin typeface="Gill Sans MT"/>
                <a:cs typeface="Gill Sans MT"/>
              </a:rPr>
              <a:t>IP </a:t>
            </a:r>
            <a:r>
              <a:rPr sz="2000" spc="-10" dirty="0" smtClean="0">
                <a:latin typeface="Gill Sans MT"/>
                <a:cs typeface="Gill Sans MT"/>
              </a:rPr>
              <a:t>s</a:t>
            </a:r>
            <a:r>
              <a:rPr sz="2000" spc="0" dirty="0" smtClean="0">
                <a:latin typeface="Gill Sans MT"/>
                <a:cs typeface="Gill Sans MT"/>
              </a:rPr>
              <a:t>ou</a:t>
            </a:r>
            <a:r>
              <a:rPr sz="2000" spc="-50" dirty="0" smtClean="0">
                <a:latin typeface="Gill Sans MT"/>
                <a:cs typeface="Gill Sans MT"/>
              </a:rPr>
              <a:t>r</a:t>
            </a:r>
            <a:r>
              <a:rPr sz="2000" spc="0" dirty="0" smtClean="0">
                <a:latin typeface="Gill Sans MT"/>
                <a:cs typeface="Gill Sans MT"/>
              </a:rPr>
              <a:t>ce</a:t>
            </a:r>
            <a:r>
              <a:rPr sz="2000" spc="-210" dirty="0" smtClean="0">
                <a:latin typeface="Gill Sans MT"/>
                <a:cs typeface="Gill Sans MT"/>
              </a:rPr>
              <a:t> </a:t>
            </a:r>
            <a:r>
              <a:rPr sz="2000" spc="0" dirty="0" smtClean="0">
                <a:latin typeface="Gill Sans MT"/>
                <a:cs typeface="Gill Sans MT"/>
              </a:rPr>
              <a:t>A,</a:t>
            </a:r>
            <a:r>
              <a:rPr sz="2000" spc="-204" dirty="0" smtClean="0">
                <a:latin typeface="Gill Sans MT"/>
                <a:cs typeface="Gill Sans MT"/>
              </a:rPr>
              <a:t> </a:t>
            </a:r>
            <a:r>
              <a:rPr sz="2000" spc="-10" dirty="0" smtClean="0">
                <a:latin typeface="Gill Sans MT"/>
                <a:cs typeface="Gill Sans MT"/>
              </a:rPr>
              <a:t>d</a:t>
            </a:r>
            <a:r>
              <a:rPr sz="2000" spc="0" dirty="0" smtClean="0">
                <a:latin typeface="Gill Sans MT"/>
                <a:cs typeface="Gill Sans MT"/>
              </a:rPr>
              <a:t>estination</a:t>
            </a:r>
            <a:r>
              <a:rPr sz="2000" spc="-50" dirty="0" smtClean="0">
                <a:latin typeface="Gill Sans MT"/>
                <a:cs typeface="Gill Sans MT"/>
              </a:rPr>
              <a:t> </a:t>
            </a:r>
            <a:r>
              <a:rPr sz="2000" spc="0" dirty="0" smtClean="0">
                <a:latin typeface="Gill Sans MT"/>
                <a:cs typeface="Gill Sans MT"/>
              </a:rPr>
              <a:t>B</a:t>
            </a:r>
            <a:endParaRPr sz="2000">
              <a:latin typeface="Gill Sans MT"/>
              <a:cs typeface="Gill Sans MT"/>
            </a:endParaRPr>
          </a:p>
          <a:p>
            <a:pPr marL="355600" marR="12700" indent="-342900">
              <a:lnSpc>
                <a:spcPts val="2039"/>
              </a:lnSpc>
              <a:spcBef>
                <a:spcPts val="235"/>
              </a:spcBef>
              <a:buClr>
                <a:srgbClr val="000099"/>
              </a:buClr>
              <a:buSzPct val="65000"/>
              <a:buFont typeface="Wingdings"/>
              <a:buChar char=""/>
              <a:tabLst>
                <a:tab pos="354965" algn="l"/>
              </a:tabLst>
            </a:pPr>
            <a:r>
              <a:rPr sz="2000" dirty="0" smtClean="0">
                <a:latin typeface="Gill Sans MT"/>
                <a:cs typeface="Gill Sans MT"/>
              </a:rPr>
              <a:t>A</a:t>
            </a:r>
            <a:r>
              <a:rPr sz="2000" spc="-25" dirty="0" smtClean="0">
                <a:latin typeface="Gill Sans MT"/>
                <a:cs typeface="Gill Sans MT"/>
              </a:rPr>
              <a:t> </a:t>
            </a:r>
            <a:r>
              <a:rPr sz="2000" spc="0" dirty="0" smtClean="0">
                <a:latin typeface="Gill Sans MT"/>
                <a:cs typeface="Gill Sans MT"/>
              </a:rPr>
              <a:t>c</a:t>
            </a:r>
            <a:r>
              <a:rPr sz="2000" spc="-40" dirty="0" smtClean="0">
                <a:latin typeface="Gill Sans MT"/>
                <a:cs typeface="Gill Sans MT"/>
              </a:rPr>
              <a:t>r</a:t>
            </a:r>
            <a:r>
              <a:rPr sz="2000" spc="0" dirty="0" smtClean="0">
                <a:latin typeface="Gill Sans MT"/>
                <a:cs typeface="Gill Sans MT"/>
              </a:rPr>
              <a:t>eates</a:t>
            </a:r>
            <a:r>
              <a:rPr sz="2000" spc="-20" dirty="0" smtClean="0">
                <a:latin typeface="Gill Sans MT"/>
                <a:cs typeface="Gill Sans MT"/>
              </a:rPr>
              <a:t> </a:t>
            </a:r>
            <a:r>
              <a:rPr sz="2000" spc="0" dirty="0" smtClean="0">
                <a:latin typeface="Gill Sans MT"/>
                <a:cs typeface="Gill Sans MT"/>
              </a:rPr>
              <a:t>l</a:t>
            </a:r>
            <a:r>
              <a:rPr sz="2000" spc="5" dirty="0" smtClean="0">
                <a:latin typeface="Gill Sans MT"/>
                <a:cs typeface="Gill Sans MT"/>
              </a:rPr>
              <a:t>i</a:t>
            </a:r>
            <a:r>
              <a:rPr sz="2000" spc="0" dirty="0" smtClean="0">
                <a:latin typeface="Gill Sans MT"/>
                <a:cs typeface="Gill Sans MT"/>
              </a:rPr>
              <a:t>n</a:t>
            </a:r>
            <a:r>
              <a:rPr sz="2000" spc="10" dirty="0" smtClean="0">
                <a:latin typeface="Gill Sans MT"/>
                <a:cs typeface="Gill Sans MT"/>
              </a:rPr>
              <a:t>k</a:t>
            </a:r>
            <a:r>
              <a:rPr sz="2000" spc="0" dirty="0" smtClean="0">
                <a:latin typeface="Gill Sans MT"/>
                <a:cs typeface="Gill Sans MT"/>
              </a:rPr>
              <a:t>-l</a:t>
            </a:r>
            <a:r>
              <a:rPr sz="2000" spc="-85" dirty="0" smtClean="0">
                <a:latin typeface="Gill Sans MT"/>
                <a:cs typeface="Gill Sans MT"/>
              </a:rPr>
              <a:t>a</a:t>
            </a:r>
            <a:r>
              <a:rPr sz="2000" spc="-40" dirty="0" smtClean="0">
                <a:latin typeface="Gill Sans MT"/>
                <a:cs typeface="Gill Sans MT"/>
              </a:rPr>
              <a:t>y</a:t>
            </a:r>
            <a:r>
              <a:rPr sz="2000" spc="0" dirty="0" smtClean="0">
                <a:latin typeface="Gill Sans MT"/>
                <a:cs typeface="Gill Sans MT"/>
              </a:rPr>
              <a:t>er</a:t>
            </a:r>
            <a:r>
              <a:rPr sz="2000" spc="-30" dirty="0" smtClean="0">
                <a:latin typeface="Gill Sans MT"/>
                <a:cs typeface="Gill Sans MT"/>
              </a:rPr>
              <a:t> </a:t>
            </a:r>
            <a:r>
              <a:rPr sz="2000" spc="0" dirty="0" smtClean="0">
                <a:latin typeface="Gill Sans MT"/>
                <a:cs typeface="Gill Sans MT"/>
              </a:rPr>
              <a:t>frame</a:t>
            </a:r>
            <a:r>
              <a:rPr sz="2000" spc="-30" dirty="0" smtClean="0">
                <a:latin typeface="Gill Sans MT"/>
                <a:cs typeface="Gill Sans MT"/>
              </a:rPr>
              <a:t> </a:t>
            </a:r>
            <a:r>
              <a:rPr sz="2000" spc="0" dirty="0" smtClean="0">
                <a:latin typeface="Gill Sans MT"/>
                <a:cs typeface="Gill Sans MT"/>
              </a:rPr>
              <a:t>wi</a:t>
            </a:r>
            <a:r>
              <a:rPr sz="2000" spc="5" dirty="0" smtClean="0">
                <a:latin typeface="Gill Sans MT"/>
                <a:cs typeface="Gill Sans MT"/>
              </a:rPr>
              <a:t>t</a:t>
            </a:r>
            <a:r>
              <a:rPr sz="2000" spc="0" dirty="0" smtClean="0">
                <a:latin typeface="Gill Sans MT"/>
                <a:cs typeface="Gill Sans MT"/>
              </a:rPr>
              <a:t>h</a:t>
            </a:r>
            <a:r>
              <a:rPr sz="2000" spc="-25" dirty="0" smtClean="0">
                <a:latin typeface="Gill Sans MT"/>
                <a:cs typeface="Gill Sans MT"/>
              </a:rPr>
              <a:t> </a:t>
            </a:r>
            <a:r>
              <a:rPr sz="2000" spc="0" dirty="0" smtClean="0">
                <a:latin typeface="Gill Sans MT"/>
                <a:cs typeface="Gill Sans MT"/>
              </a:rPr>
              <a:t>R's</a:t>
            </a:r>
            <a:r>
              <a:rPr sz="2000" spc="-5" dirty="0" smtClean="0">
                <a:latin typeface="Gill Sans MT"/>
                <a:cs typeface="Gill Sans MT"/>
              </a:rPr>
              <a:t> </a:t>
            </a:r>
            <a:r>
              <a:rPr sz="2000" spc="0" dirty="0" smtClean="0">
                <a:latin typeface="Gill Sans MT"/>
                <a:cs typeface="Gill Sans MT"/>
              </a:rPr>
              <a:t>M</a:t>
            </a:r>
            <a:r>
              <a:rPr sz="2000" spc="-95" dirty="0" smtClean="0">
                <a:latin typeface="Gill Sans MT"/>
                <a:cs typeface="Gill Sans MT"/>
              </a:rPr>
              <a:t>A</a:t>
            </a:r>
            <a:r>
              <a:rPr sz="2000" spc="0" dirty="0" smtClean="0">
                <a:latin typeface="Gill Sans MT"/>
                <a:cs typeface="Gill Sans MT"/>
              </a:rPr>
              <a:t>C</a:t>
            </a:r>
            <a:r>
              <a:rPr sz="2000" spc="-10" dirty="0" smtClean="0">
                <a:latin typeface="Gill Sans MT"/>
                <a:cs typeface="Gill Sans MT"/>
              </a:rPr>
              <a:t> </a:t>
            </a:r>
            <a:r>
              <a:rPr sz="2000" spc="0" dirty="0" smtClean="0">
                <a:latin typeface="Gill Sans MT"/>
                <a:cs typeface="Gill Sans MT"/>
              </a:rPr>
              <a:t>a</a:t>
            </a:r>
            <a:r>
              <a:rPr sz="2000" spc="-30" dirty="0" smtClean="0">
                <a:latin typeface="Gill Sans MT"/>
                <a:cs typeface="Gill Sans MT"/>
              </a:rPr>
              <a:t>d</a:t>
            </a:r>
            <a:r>
              <a:rPr sz="2000" spc="0" dirty="0" smtClean="0">
                <a:latin typeface="Gill Sans MT"/>
                <a:cs typeface="Gill Sans MT"/>
              </a:rPr>
              <a:t>d</a:t>
            </a:r>
            <a:r>
              <a:rPr sz="2000" spc="-40" dirty="0" smtClean="0">
                <a:latin typeface="Gill Sans MT"/>
                <a:cs typeface="Gill Sans MT"/>
              </a:rPr>
              <a:t>r</a:t>
            </a:r>
            <a:r>
              <a:rPr sz="2000" spc="0" dirty="0" smtClean="0">
                <a:latin typeface="Gill Sans MT"/>
                <a:cs typeface="Gill Sans MT"/>
              </a:rPr>
              <a:t>ess</a:t>
            </a:r>
            <a:r>
              <a:rPr sz="2000" spc="10" dirty="0" smtClean="0">
                <a:latin typeface="Gill Sans MT"/>
                <a:cs typeface="Gill Sans MT"/>
              </a:rPr>
              <a:t> </a:t>
            </a:r>
            <a:r>
              <a:rPr sz="2000" spc="0" dirty="0" smtClean="0">
                <a:latin typeface="Gill Sans MT"/>
                <a:cs typeface="Gill Sans MT"/>
              </a:rPr>
              <a:t>as dest,</a:t>
            </a:r>
            <a:r>
              <a:rPr sz="2000" spc="-200" dirty="0" smtClean="0">
                <a:latin typeface="Gill Sans MT"/>
                <a:cs typeface="Gill Sans MT"/>
              </a:rPr>
              <a:t> </a:t>
            </a:r>
            <a:r>
              <a:rPr sz="2000" spc="0" dirty="0" smtClean="0">
                <a:latin typeface="Gill Sans MT"/>
                <a:cs typeface="Gill Sans MT"/>
              </a:rPr>
              <a:t>fr</a:t>
            </a:r>
            <a:r>
              <a:rPr sz="2000" spc="-10" dirty="0" smtClean="0">
                <a:latin typeface="Gill Sans MT"/>
                <a:cs typeface="Gill Sans MT"/>
              </a:rPr>
              <a:t>a</a:t>
            </a:r>
            <a:r>
              <a:rPr sz="2000" spc="0" dirty="0" smtClean="0">
                <a:latin typeface="Gill Sans MT"/>
                <a:cs typeface="Gill Sans MT"/>
              </a:rPr>
              <a:t>me contai</a:t>
            </a:r>
            <a:r>
              <a:rPr sz="2000" spc="5" dirty="0" smtClean="0">
                <a:latin typeface="Gill Sans MT"/>
                <a:cs typeface="Gill Sans MT"/>
              </a:rPr>
              <a:t>n</a:t>
            </a:r>
            <a:r>
              <a:rPr sz="2000" spc="0" dirty="0" smtClean="0">
                <a:latin typeface="Gill Sans MT"/>
                <a:cs typeface="Gill Sans MT"/>
              </a:rPr>
              <a:t>s</a:t>
            </a:r>
            <a:r>
              <a:rPr sz="2000" spc="-260" dirty="0" smtClean="0">
                <a:latin typeface="Gill Sans MT"/>
                <a:cs typeface="Gill Sans MT"/>
              </a:rPr>
              <a:t> </a:t>
            </a:r>
            <a:r>
              <a:rPr sz="2000" spc="0" dirty="0" smtClean="0">
                <a:latin typeface="Gill Sans MT"/>
                <a:cs typeface="Gill Sans MT"/>
              </a:rPr>
              <a:t>A-t</a:t>
            </a:r>
            <a:r>
              <a:rPr sz="2000" spc="-5" dirty="0" smtClean="0">
                <a:latin typeface="Gill Sans MT"/>
                <a:cs typeface="Gill Sans MT"/>
              </a:rPr>
              <a:t>o</a:t>
            </a:r>
            <a:r>
              <a:rPr sz="2000" spc="0" dirty="0" smtClean="0">
                <a:latin typeface="Gill Sans MT"/>
                <a:cs typeface="Gill Sans MT"/>
              </a:rPr>
              <a:t>-B IP</a:t>
            </a:r>
            <a:r>
              <a:rPr sz="2000" spc="-10" dirty="0" smtClean="0">
                <a:latin typeface="Gill Sans MT"/>
                <a:cs typeface="Gill Sans MT"/>
              </a:rPr>
              <a:t> </a:t>
            </a:r>
            <a:r>
              <a:rPr sz="2000" spc="0" dirty="0" smtClean="0">
                <a:latin typeface="Gill Sans MT"/>
                <a:cs typeface="Gill Sans MT"/>
              </a:rPr>
              <a:t>data</a:t>
            </a:r>
            <a:r>
              <a:rPr sz="2000" spc="-10" dirty="0" smtClean="0">
                <a:latin typeface="Gill Sans MT"/>
                <a:cs typeface="Gill Sans MT"/>
              </a:rPr>
              <a:t>g</a:t>
            </a:r>
            <a:r>
              <a:rPr sz="2000" spc="0" dirty="0" smtClean="0">
                <a:latin typeface="Gill Sans MT"/>
                <a:cs typeface="Gill Sans MT"/>
              </a:rPr>
              <a:t>ram</a:t>
            </a:r>
            <a:endParaRPr sz="2000">
              <a:latin typeface="Gill Sans MT"/>
              <a:cs typeface="Gill Sans MT"/>
            </a:endParaRPr>
          </a:p>
          <a:p>
            <a:pPr>
              <a:lnSpc>
                <a:spcPts val="800"/>
              </a:lnSpc>
              <a:spcBef>
                <a:spcPts val="5"/>
              </a:spcBef>
            </a:pPr>
            <a:endParaRPr sz="800"/>
          </a:p>
          <a:p>
            <a:pPr marL="933450" marR="3773170" indent="-127000">
              <a:lnSpc>
                <a:spcPct val="100000"/>
              </a:lnSpc>
            </a:pPr>
            <a:r>
              <a:rPr sz="1200" spc="-5" dirty="0" smtClean="0">
                <a:latin typeface="Arial"/>
                <a:cs typeface="Arial"/>
              </a:rPr>
              <a:t>M</a:t>
            </a:r>
            <a:r>
              <a:rPr sz="1200" spc="-10" dirty="0" smtClean="0">
                <a:latin typeface="Arial"/>
                <a:cs typeface="Arial"/>
              </a:rPr>
              <a:t>AC</a:t>
            </a:r>
            <a:r>
              <a:rPr sz="1200" spc="-15" dirty="0" smtClean="0">
                <a:latin typeface="Arial"/>
                <a:cs typeface="Arial"/>
              </a:rPr>
              <a:t> </a:t>
            </a:r>
            <a:r>
              <a:rPr sz="1200" spc="0" dirty="0" smtClean="0">
                <a:latin typeface="Arial"/>
                <a:cs typeface="Arial"/>
              </a:rPr>
              <a:t>s</a:t>
            </a:r>
            <a:r>
              <a:rPr sz="1200" spc="-5" dirty="0" smtClean="0">
                <a:latin typeface="Arial"/>
                <a:cs typeface="Arial"/>
              </a:rPr>
              <a:t>rc:</a:t>
            </a:r>
            <a:r>
              <a:rPr sz="1200" spc="15" dirty="0" smtClean="0">
                <a:latin typeface="Arial"/>
                <a:cs typeface="Arial"/>
              </a:rPr>
              <a:t> </a:t>
            </a:r>
            <a:r>
              <a:rPr sz="1200" spc="0" dirty="0" smtClean="0">
                <a:latin typeface="Arial"/>
                <a:cs typeface="Arial"/>
              </a:rPr>
              <a:t>7</a:t>
            </a:r>
            <a:r>
              <a:rPr sz="1200" spc="5" dirty="0" smtClean="0">
                <a:latin typeface="Arial"/>
                <a:cs typeface="Arial"/>
              </a:rPr>
              <a:t>4</a:t>
            </a:r>
            <a:r>
              <a:rPr sz="1200" spc="-5" dirty="0" smtClean="0">
                <a:latin typeface="Arial"/>
                <a:cs typeface="Arial"/>
              </a:rPr>
              <a:t>-</a:t>
            </a:r>
            <a:r>
              <a:rPr sz="1200" spc="0" dirty="0" smtClean="0">
                <a:latin typeface="Arial"/>
                <a:cs typeface="Arial"/>
              </a:rPr>
              <a:t>29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 </a:t>
            </a:r>
            <a:r>
              <a:rPr sz="1200" spc="-5" dirty="0" smtClean="0">
                <a:latin typeface="Arial"/>
                <a:cs typeface="Arial"/>
              </a:rPr>
              <a:t>M</a:t>
            </a:r>
            <a:r>
              <a:rPr sz="1200" spc="-10" dirty="0" smtClean="0">
                <a:latin typeface="Arial"/>
                <a:cs typeface="Arial"/>
              </a:rPr>
              <a:t>AC</a:t>
            </a:r>
            <a:r>
              <a:rPr sz="1200" spc="-5" dirty="0" smtClean="0">
                <a:latin typeface="Arial"/>
                <a:cs typeface="Arial"/>
              </a:rPr>
              <a:t> </a:t>
            </a:r>
            <a:r>
              <a:rPr sz="1200" spc="0" dirty="0" smtClean="0">
                <a:latin typeface="Arial"/>
                <a:cs typeface="Arial"/>
              </a:rPr>
              <a:t>de</a:t>
            </a:r>
            <a:r>
              <a:rPr sz="1200" spc="-5" dirty="0" smtClean="0">
                <a:latin typeface="Arial"/>
                <a:cs typeface="Arial"/>
              </a:rPr>
              <a:t>st: </a:t>
            </a:r>
            <a:r>
              <a:rPr sz="1200" spc="0" dirty="0" smtClean="0">
                <a:solidFill>
                  <a:srgbClr val="FF0000"/>
                </a:solidFill>
                <a:latin typeface="Arial"/>
                <a:cs typeface="Arial"/>
              </a:rPr>
              <a:t>E6</a:t>
            </a:r>
            <a:r>
              <a:rPr sz="1200" spc="-5" dirty="0" smtClean="0">
                <a:solidFill>
                  <a:srgbClr val="FF0000"/>
                </a:solidFill>
                <a:latin typeface="Arial"/>
                <a:cs typeface="Arial"/>
              </a:rPr>
              <a:t>-</a:t>
            </a:r>
            <a:r>
              <a:rPr sz="1200" spc="0" dirty="0" smtClean="0">
                <a:solidFill>
                  <a:srgbClr val="FF0000"/>
                </a:solidFill>
                <a:latin typeface="Arial"/>
                <a:cs typeface="Arial"/>
              </a:rPr>
              <a:t>E</a:t>
            </a:r>
            <a:r>
              <a:rPr sz="1200" spc="5" dirty="0" smtClean="0">
                <a:solidFill>
                  <a:srgbClr val="FF0000"/>
                </a:solidFill>
                <a:latin typeface="Arial"/>
                <a:cs typeface="Arial"/>
              </a:rPr>
              <a:t>9</a:t>
            </a:r>
            <a:r>
              <a:rPr sz="1200" spc="-5" dirty="0" smtClean="0">
                <a:solidFill>
                  <a:srgbClr val="FF0000"/>
                </a:solidFill>
                <a:latin typeface="Arial"/>
                <a:cs typeface="Arial"/>
              </a:rPr>
              <a:t>-</a:t>
            </a:r>
            <a:r>
              <a:rPr sz="1200" spc="0" dirty="0" smtClean="0">
                <a:solidFill>
                  <a:srgbClr val="FF0000"/>
                </a:solidFill>
                <a:latin typeface="Arial"/>
                <a:cs typeface="Arial"/>
              </a:rPr>
              <a:t>00</a:t>
            </a:r>
            <a:r>
              <a:rPr sz="1200" spc="-5" dirty="0" smtClean="0">
                <a:solidFill>
                  <a:srgbClr val="FF0000"/>
                </a:solidFill>
                <a:latin typeface="Arial"/>
                <a:cs typeface="Arial"/>
              </a:rPr>
              <a:t>-</a:t>
            </a:r>
            <a:r>
              <a:rPr sz="1200" spc="0" dirty="0" smtClean="0">
                <a:solidFill>
                  <a:srgbClr val="FF0000"/>
                </a:solidFill>
                <a:latin typeface="Arial"/>
                <a:cs typeface="Arial"/>
              </a:rPr>
              <a:t>17</a:t>
            </a:r>
            <a:r>
              <a:rPr sz="1200" spc="-5" dirty="0" smtClean="0">
                <a:solidFill>
                  <a:srgbClr val="FF0000"/>
                </a:solidFill>
                <a:latin typeface="Arial"/>
                <a:cs typeface="Arial"/>
              </a:rPr>
              <a:t>-</a:t>
            </a:r>
            <a:r>
              <a:rPr sz="1200" spc="-10" dirty="0" smtClean="0">
                <a:solidFill>
                  <a:srgbClr val="FF0000"/>
                </a:solidFill>
                <a:latin typeface="Arial"/>
                <a:cs typeface="Arial"/>
              </a:rPr>
              <a:t>B</a:t>
            </a:r>
            <a:r>
              <a:rPr sz="1200" spc="-20" dirty="0" smtClean="0">
                <a:solidFill>
                  <a:srgbClr val="FF0000"/>
                </a:solidFill>
                <a:latin typeface="Arial"/>
                <a:cs typeface="Arial"/>
              </a:rPr>
              <a:t>B</a:t>
            </a:r>
            <a:r>
              <a:rPr sz="1200" spc="-5" dirty="0" smtClean="0">
                <a:solidFill>
                  <a:srgbClr val="FF0000"/>
                </a:solidFill>
                <a:latin typeface="Arial"/>
                <a:cs typeface="Arial"/>
              </a:rPr>
              <a:t>-</a:t>
            </a:r>
            <a:r>
              <a:rPr sz="1200" spc="0" dirty="0" smtClean="0">
                <a:solidFill>
                  <a:srgbClr val="FF0000"/>
                </a:solidFill>
                <a:latin typeface="Arial"/>
                <a:cs typeface="Arial"/>
              </a:rPr>
              <a:t>4B</a:t>
            </a:r>
            <a:endParaRPr sz="1200">
              <a:latin typeface="Arial"/>
              <a:cs typeface="Arial"/>
            </a:endParaRPr>
          </a:p>
          <a:p>
            <a:pPr marL="1223010">
              <a:lnSpc>
                <a:spcPct val="100000"/>
              </a:lnSpc>
              <a:spcBef>
                <a:spcPts val="260"/>
              </a:spcBef>
            </a:pPr>
            <a:r>
              <a:rPr sz="1200" spc="-10" dirty="0" smtClean="0">
                <a:latin typeface="Arial"/>
                <a:cs typeface="Arial"/>
              </a:rPr>
              <a:t>IP</a:t>
            </a:r>
            <a:r>
              <a:rPr sz="1200" spc="-30" dirty="0" smtClean="0">
                <a:latin typeface="Arial"/>
                <a:cs typeface="Arial"/>
              </a:rPr>
              <a:t> </a:t>
            </a:r>
            <a:r>
              <a:rPr sz="1200" spc="0" dirty="0" smtClean="0">
                <a:latin typeface="Arial"/>
                <a:cs typeface="Arial"/>
              </a:rPr>
              <a:t>s</a:t>
            </a:r>
            <a:r>
              <a:rPr sz="1200" spc="-5" dirty="0" smtClean="0">
                <a:latin typeface="Arial"/>
                <a:cs typeface="Arial"/>
              </a:rPr>
              <a:t>rc:</a:t>
            </a:r>
            <a:r>
              <a:rPr sz="1200" spc="15" dirty="0" smtClean="0">
                <a:latin typeface="Arial"/>
                <a:cs typeface="Arial"/>
              </a:rPr>
              <a:t> </a:t>
            </a: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95" dirty="0" smtClean="0">
                <a:latin typeface="Arial"/>
                <a:cs typeface="Arial"/>
              </a:rPr>
              <a:t>1</a:t>
            </a:r>
            <a:r>
              <a:rPr sz="1200" spc="-10" dirty="0" smtClean="0">
                <a:latin typeface="Arial"/>
                <a:cs typeface="Arial"/>
              </a:rPr>
              <a:t>1</a:t>
            </a:r>
            <a:r>
              <a:rPr sz="1200" spc="-5" dirty="0" smtClean="0">
                <a:latin typeface="Arial"/>
                <a:cs typeface="Arial"/>
              </a:rPr>
              <a:t>.</a:t>
            </a:r>
            <a:r>
              <a:rPr sz="1200" spc="-100" dirty="0" smtClean="0">
                <a:latin typeface="Arial"/>
                <a:cs typeface="Arial"/>
              </a:rPr>
              <a:t>1</a:t>
            </a:r>
            <a:r>
              <a:rPr sz="1200" spc="-95" dirty="0" smtClean="0">
                <a:latin typeface="Arial"/>
                <a:cs typeface="Arial"/>
              </a:rPr>
              <a:t>1</a:t>
            </a:r>
            <a:r>
              <a:rPr sz="1200" spc="-10" dirty="0" smtClean="0">
                <a:latin typeface="Arial"/>
                <a:cs typeface="Arial"/>
              </a:rPr>
              <a:t>1</a:t>
            </a:r>
            <a:r>
              <a:rPr sz="1200" spc="-5" dirty="0" smtClean="0">
                <a:latin typeface="Arial"/>
                <a:cs typeface="Arial"/>
              </a:rPr>
              <a:t>.</a:t>
            </a:r>
            <a:r>
              <a:rPr sz="1200" spc="-100" dirty="0" smtClean="0">
                <a:latin typeface="Arial"/>
                <a:cs typeface="Arial"/>
              </a:rPr>
              <a:t>1</a:t>
            </a:r>
            <a:r>
              <a:rPr sz="1200" spc="-95" dirty="0" smtClean="0">
                <a:latin typeface="Arial"/>
                <a:cs typeface="Arial"/>
              </a:rPr>
              <a:t>1</a:t>
            </a:r>
            <a:r>
              <a:rPr sz="1200" spc="0" dirty="0" smtClean="0">
                <a:latin typeface="Arial"/>
                <a:cs typeface="Arial"/>
              </a:rPr>
              <a:t>1</a:t>
            </a:r>
            <a:endParaRPr sz="1200">
              <a:latin typeface="Arial"/>
              <a:cs typeface="Arial"/>
            </a:endParaRPr>
          </a:p>
          <a:p>
            <a:pPr marL="1349375">
              <a:lnSpc>
                <a:spcPct val="100000"/>
              </a:lnSpc>
            </a:pPr>
            <a:r>
              <a:rPr sz="1200" spc="-10" dirty="0" smtClean="0">
                <a:latin typeface="Arial"/>
                <a:cs typeface="Arial"/>
              </a:rPr>
              <a:t>IP</a:t>
            </a:r>
            <a:r>
              <a:rPr sz="1200" spc="-20" dirty="0" smtClean="0">
                <a:latin typeface="Arial"/>
                <a:cs typeface="Arial"/>
              </a:rPr>
              <a:t> </a:t>
            </a:r>
            <a:r>
              <a:rPr sz="1200" spc="5" dirty="0" smtClean="0">
                <a:latin typeface="Arial"/>
                <a:cs typeface="Arial"/>
              </a:rPr>
              <a:t>d</a:t>
            </a:r>
            <a:r>
              <a:rPr sz="1200" spc="0" dirty="0" smtClean="0">
                <a:latin typeface="Arial"/>
                <a:cs typeface="Arial"/>
              </a:rPr>
              <a:t>e</a:t>
            </a:r>
            <a:r>
              <a:rPr sz="1200" spc="-5" dirty="0" smtClean="0">
                <a:latin typeface="Arial"/>
                <a:cs typeface="Arial"/>
              </a:rPr>
              <a:t>st:</a:t>
            </a:r>
            <a:r>
              <a:rPr sz="1200" spc="-10" dirty="0" smtClean="0">
                <a:latin typeface="Arial"/>
                <a:cs typeface="Arial"/>
              </a:rPr>
              <a:t> </a:t>
            </a:r>
            <a:r>
              <a:rPr sz="1200" spc="0" dirty="0" smtClean="0">
                <a:latin typeface="Arial"/>
                <a:cs typeface="Arial"/>
              </a:rPr>
              <a:t>222</a:t>
            </a:r>
            <a:r>
              <a:rPr sz="1200" spc="-5" dirty="0" smtClean="0">
                <a:latin typeface="Arial"/>
                <a:cs typeface="Arial"/>
              </a:rPr>
              <a:t>.2</a:t>
            </a:r>
            <a:r>
              <a:rPr sz="1200" spc="0" dirty="0" smtClean="0">
                <a:latin typeface="Arial"/>
                <a:cs typeface="Arial"/>
              </a:rPr>
              <a:t>22</a:t>
            </a:r>
            <a:r>
              <a:rPr sz="1200" spc="-5" dirty="0" smtClean="0">
                <a:latin typeface="Arial"/>
                <a:cs typeface="Arial"/>
              </a:rPr>
              <a:t>.</a:t>
            </a:r>
            <a:r>
              <a:rPr sz="1200" spc="-1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a:t>
            </a:r>
            <a:r>
              <a:rPr sz="1200" spc="0" dirty="0" smtClean="0">
                <a:latin typeface="Arial"/>
                <a:cs typeface="Arial"/>
              </a:rPr>
              <a:t>2</a:t>
            </a:r>
            <a:endParaRPr sz="1200">
              <a:latin typeface="Arial"/>
              <a:cs typeface="Arial"/>
            </a:endParaRPr>
          </a:p>
        </p:txBody>
      </p:sp>
      <p:sp>
        <p:nvSpPr>
          <p:cNvPr id="63" name="object 63"/>
          <p:cNvSpPr/>
          <p:nvPr/>
        </p:nvSpPr>
        <p:spPr>
          <a:xfrm>
            <a:off x="1557400" y="3214296"/>
            <a:ext cx="1665224" cy="293687"/>
          </a:xfrm>
          <a:custGeom>
            <a:avLst/>
            <a:gdLst/>
            <a:ahLst/>
            <a:cxnLst/>
            <a:rect l="l" t="t" r="r" b="b"/>
            <a:pathLst>
              <a:path w="1665224" h="293687">
                <a:moveTo>
                  <a:pt x="0" y="293687"/>
                </a:moveTo>
                <a:lnTo>
                  <a:pt x="1665224" y="293687"/>
                </a:lnTo>
                <a:lnTo>
                  <a:pt x="1665224" y="0"/>
                </a:lnTo>
                <a:lnTo>
                  <a:pt x="0" y="0"/>
                </a:lnTo>
                <a:lnTo>
                  <a:pt x="0" y="293687"/>
                </a:lnTo>
                <a:close/>
              </a:path>
            </a:pathLst>
          </a:custGeom>
          <a:solidFill>
            <a:srgbClr val="000099"/>
          </a:solidFill>
        </p:spPr>
        <p:txBody>
          <a:bodyPr wrap="square" lIns="0" tIns="0" rIns="0" bIns="0" rtlCol="0">
            <a:noAutofit/>
          </a:bodyPr>
          <a:lstStyle/>
          <a:p>
            <a:endParaRPr/>
          </a:p>
        </p:txBody>
      </p:sp>
      <p:sp>
        <p:nvSpPr>
          <p:cNvPr id="64" name="object 64"/>
          <p:cNvSpPr/>
          <p:nvPr/>
        </p:nvSpPr>
        <p:spPr>
          <a:xfrm>
            <a:off x="1557400" y="3214296"/>
            <a:ext cx="1665224" cy="293687"/>
          </a:xfrm>
          <a:custGeom>
            <a:avLst/>
            <a:gdLst/>
            <a:ahLst/>
            <a:cxnLst/>
            <a:rect l="l" t="t" r="r" b="b"/>
            <a:pathLst>
              <a:path w="1665224" h="293687">
                <a:moveTo>
                  <a:pt x="0" y="293687"/>
                </a:moveTo>
                <a:lnTo>
                  <a:pt x="1665224" y="293687"/>
                </a:lnTo>
                <a:lnTo>
                  <a:pt x="1665224" y="0"/>
                </a:lnTo>
                <a:lnTo>
                  <a:pt x="0" y="0"/>
                </a:lnTo>
                <a:lnTo>
                  <a:pt x="0" y="293687"/>
                </a:lnTo>
                <a:close/>
              </a:path>
            </a:pathLst>
          </a:custGeom>
          <a:ln w="9525">
            <a:solidFill>
              <a:srgbClr val="000000"/>
            </a:solidFill>
          </a:ln>
        </p:spPr>
        <p:txBody>
          <a:bodyPr wrap="square" lIns="0" tIns="0" rIns="0" bIns="0" rtlCol="0">
            <a:noAutofit/>
          </a:bodyPr>
          <a:lstStyle/>
          <a:p>
            <a:endParaRPr/>
          </a:p>
        </p:txBody>
      </p:sp>
      <p:sp>
        <p:nvSpPr>
          <p:cNvPr id="65" name="object 65"/>
          <p:cNvSpPr/>
          <p:nvPr/>
        </p:nvSpPr>
        <p:spPr>
          <a:xfrm>
            <a:off x="1952625" y="3242871"/>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66" name="object 66"/>
          <p:cNvSpPr/>
          <p:nvPr/>
        </p:nvSpPr>
        <p:spPr>
          <a:xfrm>
            <a:off x="1952625" y="3242871"/>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67" name="object 67"/>
          <p:cNvSpPr/>
          <p:nvPr/>
        </p:nvSpPr>
        <p:spPr>
          <a:xfrm>
            <a:off x="2114550" y="3247634"/>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8" name="object 68"/>
          <p:cNvSpPr/>
          <p:nvPr/>
        </p:nvSpPr>
        <p:spPr>
          <a:xfrm>
            <a:off x="2266950" y="3247634"/>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9" name="object 69"/>
          <p:cNvSpPr/>
          <p:nvPr/>
        </p:nvSpPr>
        <p:spPr>
          <a:xfrm>
            <a:off x="1685925" y="3211058"/>
            <a:ext cx="0" cy="300100"/>
          </a:xfrm>
          <a:custGeom>
            <a:avLst/>
            <a:gdLst/>
            <a:ahLst/>
            <a:cxnLst/>
            <a:rect l="l" t="t" r="r" b="b"/>
            <a:pathLst>
              <a:path h="300100">
                <a:moveTo>
                  <a:pt x="0" y="0"/>
                </a:moveTo>
                <a:lnTo>
                  <a:pt x="0" y="300100"/>
                </a:lnTo>
              </a:path>
            </a:pathLst>
          </a:custGeom>
          <a:ln w="19050">
            <a:solidFill>
              <a:srgbClr val="FFFFFF"/>
            </a:solidFill>
          </a:ln>
        </p:spPr>
        <p:txBody>
          <a:bodyPr wrap="square" lIns="0" tIns="0" rIns="0" bIns="0" rtlCol="0">
            <a:noAutofit/>
          </a:bodyPr>
          <a:lstStyle/>
          <a:p>
            <a:endParaRPr/>
          </a:p>
        </p:txBody>
      </p:sp>
      <p:sp>
        <p:nvSpPr>
          <p:cNvPr id="70" name="object 70"/>
          <p:cNvSpPr/>
          <p:nvPr/>
        </p:nvSpPr>
        <p:spPr>
          <a:xfrm>
            <a:off x="1838325" y="3211058"/>
            <a:ext cx="0" cy="300100"/>
          </a:xfrm>
          <a:custGeom>
            <a:avLst/>
            <a:gdLst/>
            <a:ahLst/>
            <a:cxnLst/>
            <a:rect l="l" t="t" r="r" b="b"/>
            <a:pathLst>
              <a:path h="300100">
                <a:moveTo>
                  <a:pt x="0" y="0"/>
                </a:moveTo>
                <a:lnTo>
                  <a:pt x="0" y="300100"/>
                </a:lnTo>
              </a:path>
            </a:pathLst>
          </a:custGeom>
          <a:ln w="19050">
            <a:solidFill>
              <a:srgbClr val="FFFFFF"/>
            </a:solidFill>
          </a:ln>
        </p:spPr>
        <p:txBody>
          <a:bodyPr wrap="square" lIns="0" tIns="0" rIns="0" bIns="0" rtlCol="0">
            <a:noAutofit/>
          </a:bodyPr>
          <a:lstStyle/>
          <a:p>
            <a:endParaRPr/>
          </a:p>
        </p:txBody>
      </p:sp>
      <p:sp>
        <p:nvSpPr>
          <p:cNvPr id="71" name="object 71"/>
          <p:cNvSpPr/>
          <p:nvPr/>
        </p:nvSpPr>
        <p:spPr>
          <a:xfrm>
            <a:off x="1578228" y="2249033"/>
            <a:ext cx="76200" cy="1114425"/>
          </a:xfrm>
          <a:custGeom>
            <a:avLst/>
            <a:gdLst/>
            <a:ahLst/>
            <a:cxnLst/>
            <a:rect l="l" t="t" r="r" b="b"/>
            <a:pathLst>
              <a:path w="76200" h="1114425">
                <a:moveTo>
                  <a:pt x="0" y="1038098"/>
                </a:moveTo>
                <a:lnTo>
                  <a:pt x="37846" y="1114425"/>
                </a:lnTo>
                <a:lnTo>
                  <a:pt x="69861" y="1050925"/>
                </a:lnTo>
                <a:lnTo>
                  <a:pt x="31623" y="1050925"/>
                </a:lnTo>
                <a:lnTo>
                  <a:pt x="31659" y="1038203"/>
                </a:lnTo>
                <a:lnTo>
                  <a:pt x="0" y="1038098"/>
                </a:lnTo>
                <a:close/>
              </a:path>
              <a:path w="76200" h="1114425">
                <a:moveTo>
                  <a:pt x="31659" y="1038203"/>
                </a:moveTo>
                <a:lnTo>
                  <a:pt x="31623" y="1050925"/>
                </a:lnTo>
                <a:lnTo>
                  <a:pt x="44323" y="1050925"/>
                </a:lnTo>
                <a:lnTo>
                  <a:pt x="44359" y="1038245"/>
                </a:lnTo>
                <a:lnTo>
                  <a:pt x="31659" y="1038203"/>
                </a:lnTo>
                <a:close/>
              </a:path>
              <a:path w="76200" h="1114425">
                <a:moveTo>
                  <a:pt x="44359" y="1038245"/>
                </a:moveTo>
                <a:lnTo>
                  <a:pt x="44323" y="1050925"/>
                </a:lnTo>
                <a:lnTo>
                  <a:pt x="69861" y="1050925"/>
                </a:lnTo>
                <a:lnTo>
                  <a:pt x="76200" y="1038351"/>
                </a:lnTo>
                <a:lnTo>
                  <a:pt x="44359" y="1038245"/>
                </a:lnTo>
                <a:close/>
              </a:path>
              <a:path w="76200" h="1114425">
                <a:moveTo>
                  <a:pt x="47371" y="0"/>
                </a:moveTo>
                <a:lnTo>
                  <a:pt x="34671" y="0"/>
                </a:lnTo>
                <a:lnTo>
                  <a:pt x="31659" y="1038203"/>
                </a:lnTo>
                <a:lnTo>
                  <a:pt x="44359" y="1038245"/>
                </a:lnTo>
                <a:lnTo>
                  <a:pt x="47371" y="0"/>
                </a:lnTo>
                <a:close/>
              </a:path>
            </a:pathLst>
          </a:custGeom>
          <a:solidFill>
            <a:srgbClr val="000000"/>
          </a:solidFill>
        </p:spPr>
        <p:txBody>
          <a:bodyPr wrap="square" lIns="0" tIns="0" rIns="0" bIns="0" rtlCol="0">
            <a:noAutofit/>
          </a:bodyPr>
          <a:lstStyle/>
          <a:p>
            <a:endParaRPr/>
          </a:p>
        </p:txBody>
      </p:sp>
      <p:sp>
        <p:nvSpPr>
          <p:cNvPr id="72" name="object 72"/>
          <p:cNvSpPr/>
          <p:nvPr/>
        </p:nvSpPr>
        <p:spPr>
          <a:xfrm>
            <a:off x="1717675" y="2414133"/>
            <a:ext cx="76200" cy="949325"/>
          </a:xfrm>
          <a:custGeom>
            <a:avLst/>
            <a:gdLst/>
            <a:ahLst/>
            <a:cxnLst/>
            <a:rect l="l" t="t" r="r" b="b"/>
            <a:pathLst>
              <a:path w="76200" h="949325">
                <a:moveTo>
                  <a:pt x="31750" y="873125"/>
                </a:moveTo>
                <a:lnTo>
                  <a:pt x="0" y="873125"/>
                </a:lnTo>
                <a:lnTo>
                  <a:pt x="38100" y="949325"/>
                </a:lnTo>
                <a:lnTo>
                  <a:pt x="69850" y="885825"/>
                </a:lnTo>
                <a:lnTo>
                  <a:pt x="31750" y="885825"/>
                </a:lnTo>
                <a:lnTo>
                  <a:pt x="31750" y="873125"/>
                </a:lnTo>
                <a:close/>
              </a:path>
              <a:path w="76200" h="949325">
                <a:moveTo>
                  <a:pt x="44450" y="0"/>
                </a:moveTo>
                <a:lnTo>
                  <a:pt x="31750" y="0"/>
                </a:lnTo>
                <a:lnTo>
                  <a:pt x="31750" y="885825"/>
                </a:lnTo>
                <a:lnTo>
                  <a:pt x="44450" y="885825"/>
                </a:lnTo>
                <a:lnTo>
                  <a:pt x="44450" y="0"/>
                </a:lnTo>
                <a:close/>
              </a:path>
              <a:path w="76200" h="949325">
                <a:moveTo>
                  <a:pt x="76200" y="873125"/>
                </a:moveTo>
                <a:lnTo>
                  <a:pt x="44450" y="873125"/>
                </a:lnTo>
                <a:lnTo>
                  <a:pt x="44450" y="885825"/>
                </a:lnTo>
                <a:lnTo>
                  <a:pt x="69850" y="885825"/>
                </a:lnTo>
                <a:lnTo>
                  <a:pt x="76200" y="873125"/>
                </a:lnTo>
                <a:close/>
              </a:path>
            </a:pathLst>
          </a:custGeom>
          <a:solidFill>
            <a:srgbClr val="000000"/>
          </a:solidFill>
        </p:spPr>
        <p:txBody>
          <a:bodyPr wrap="square" lIns="0" tIns="0" rIns="0" bIns="0" rtlCol="0">
            <a:noAutofit/>
          </a:bodyPr>
          <a:lstStyle/>
          <a:p>
            <a:endParaRPr/>
          </a:p>
        </p:txBody>
      </p:sp>
      <p:sp>
        <p:nvSpPr>
          <p:cNvPr id="73" name="object 73"/>
          <p:cNvSpPr/>
          <p:nvPr/>
        </p:nvSpPr>
        <p:spPr>
          <a:xfrm>
            <a:off x="1990344" y="2623683"/>
            <a:ext cx="76200" cy="746125"/>
          </a:xfrm>
          <a:custGeom>
            <a:avLst/>
            <a:gdLst/>
            <a:ahLst/>
            <a:cxnLst/>
            <a:rect l="l" t="t" r="r" b="b"/>
            <a:pathLst>
              <a:path w="76200" h="746125">
                <a:moveTo>
                  <a:pt x="31822" y="669945"/>
                </a:moveTo>
                <a:lnTo>
                  <a:pt x="0" y="670051"/>
                </a:lnTo>
                <a:lnTo>
                  <a:pt x="38481" y="746125"/>
                </a:lnTo>
                <a:lnTo>
                  <a:pt x="69861" y="682625"/>
                </a:lnTo>
                <a:lnTo>
                  <a:pt x="31876" y="682625"/>
                </a:lnTo>
                <a:lnTo>
                  <a:pt x="31822" y="669945"/>
                </a:lnTo>
                <a:close/>
              </a:path>
              <a:path w="76200" h="746125">
                <a:moveTo>
                  <a:pt x="44522" y="669903"/>
                </a:moveTo>
                <a:lnTo>
                  <a:pt x="31822" y="669945"/>
                </a:lnTo>
                <a:lnTo>
                  <a:pt x="31876" y="682625"/>
                </a:lnTo>
                <a:lnTo>
                  <a:pt x="44576" y="682625"/>
                </a:lnTo>
                <a:lnTo>
                  <a:pt x="44522" y="669903"/>
                </a:lnTo>
                <a:close/>
              </a:path>
              <a:path w="76200" h="746125">
                <a:moveTo>
                  <a:pt x="76200" y="669798"/>
                </a:moveTo>
                <a:lnTo>
                  <a:pt x="44522" y="669903"/>
                </a:lnTo>
                <a:lnTo>
                  <a:pt x="44576" y="682625"/>
                </a:lnTo>
                <a:lnTo>
                  <a:pt x="69861" y="682625"/>
                </a:lnTo>
                <a:lnTo>
                  <a:pt x="76200" y="669798"/>
                </a:lnTo>
                <a:close/>
              </a:path>
              <a:path w="76200" h="746125">
                <a:moveTo>
                  <a:pt x="41656" y="0"/>
                </a:moveTo>
                <a:lnTo>
                  <a:pt x="28956" y="0"/>
                </a:lnTo>
                <a:lnTo>
                  <a:pt x="31822" y="669945"/>
                </a:lnTo>
                <a:lnTo>
                  <a:pt x="44522" y="669903"/>
                </a:lnTo>
                <a:lnTo>
                  <a:pt x="41656" y="0"/>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2136394" y="2801483"/>
            <a:ext cx="76200" cy="568325"/>
          </a:xfrm>
          <a:custGeom>
            <a:avLst/>
            <a:gdLst/>
            <a:ahLst/>
            <a:cxnLst/>
            <a:rect l="l" t="t" r="r" b="b"/>
            <a:pathLst>
              <a:path w="76200" h="568325">
                <a:moveTo>
                  <a:pt x="31679" y="492167"/>
                </a:moveTo>
                <a:lnTo>
                  <a:pt x="0" y="492378"/>
                </a:lnTo>
                <a:lnTo>
                  <a:pt x="38481" y="568325"/>
                </a:lnTo>
                <a:lnTo>
                  <a:pt x="69809" y="504825"/>
                </a:lnTo>
                <a:lnTo>
                  <a:pt x="31750" y="504825"/>
                </a:lnTo>
                <a:lnTo>
                  <a:pt x="31679" y="492167"/>
                </a:lnTo>
                <a:close/>
              </a:path>
              <a:path w="76200" h="568325">
                <a:moveTo>
                  <a:pt x="44379" y="492083"/>
                </a:moveTo>
                <a:lnTo>
                  <a:pt x="31679" y="492167"/>
                </a:lnTo>
                <a:lnTo>
                  <a:pt x="31750" y="504825"/>
                </a:lnTo>
                <a:lnTo>
                  <a:pt x="44450" y="504825"/>
                </a:lnTo>
                <a:lnTo>
                  <a:pt x="44379" y="492083"/>
                </a:lnTo>
                <a:close/>
              </a:path>
              <a:path w="76200" h="568325">
                <a:moveTo>
                  <a:pt x="76200" y="491871"/>
                </a:moveTo>
                <a:lnTo>
                  <a:pt x="44379" y="492083"/>
                </a:lnTo>
                <a:lnTo>
                  <a:pt x="44450" y="504825"/>
                </a:lnTo>
                <a:lnTo>
                  <a:pt x="69809" y="504825"/>
                </a:lnTo>
                <a:lnTo>
                  <a:pt x="76200" y="491871"/>
                </a:lnTo>
                <a:close/>
              </a:path>
              <a:path w="76200" h="568325">
                <a:moveTo>
                  <a:pt x="41656" y="0"/>
                </a:moveTo>
                <a:lnTo>
                  <a:pt x="28956" y="0"/>
                </a:lnTo>
                <a:lnTo>
                  <a:pt x="31679" y="492167"/>
                </a:lnTo>
                <a:lnTo>
                  <a:pt x="44379" y="492083"/>
                </a:lnTo>
                <a:lnTo>
                  <a:pt x="41656" y="0"/>
                </a:lnTo>
                <a:close/>
              </a:path>
            </a:pathLst>
          </a:custGeom>
          <a:solidFill>
            <a:srgbClr val="000000"/>
          </a:solidFill>
        </p:spPr>
        <p:txBody>
          <a:bodyPr wrap="square" lIns="0" tIns="0" rIns="0" bIns="0" rtlCol="0">
            <a:noAutofit/>
          </a:bodyPr>
          <a:lstStyle/>
          <a:p>
            <a:endParaRPr/>
          </a:p>
        </p:txBody>
      </p:sp>
      <p:sp>
        <p:nvSpPr>
          <p:cNvPr id="75" name="object 75"/>
          <p:cNvSpPr txBox="1">
            <a:spLocks noGrp="1"/>
          </p:cNvSpPr>
          <p:nvPr>
            <p:ph type="title"/>
          </p:nvPr>
        </p:nvSpPr>
        <p:spPr>
          <a:xfrm>
            <a:off x="535940" y="89652"/>
            <a:ext cx="8072119" cy="850341"/>
          </a:xfrm>
          <a:prstGeom prst="rect">
            <a:avLst/>
          </a:prstGeom>
        </p:spPr>
        <p:txBody>
          <a:bodyPr vert="horz" wrap="square" lIns="0" tIns="209041" rIns="0" bIns="0" rtlCol="0">
            <a:noAutofit/>
          </a:bodyPr>
          <a:lstStyle/>
          <a:p>
            <a:pPr marL="88900">
              <a:lnSpc>
                <a:spcPct val="100000"/>
              </a:lnSpc>
            </a:pPr>
            <a:r>
              <a:rPr sz="3200" dirty="0" smtClean="0">
                <a:solidFill>
                  <a:schemeClr val="tx1"/>
                </a:solidFill>
                <a:latin typeface="Calibri"/>
                <a:cs typeface="Calibri"/>
              </a:rPr>
              <a:t>AR</a:t>
            </a:r>
            <a:r>
              <a:rPr sz="3200" spc="-5" dirty="0" smtClean="0">
                <a:solidFill>
                  <a:schemeClr val="tx1"/>
                </a:solidFill>
                <a:latin typeface="Calibri"/>
                <a:cs typeface="Calibri"/>
              </a:rPr>
              <a:t>P</a:t>
            </a:r>
            <a:r>
              <a:rPr sz="3200" spc="5" dirty="0" smtClean="0">
                <a:solidFill>
                  <a:schemeClr val="tx1"/>
                </a:solidFill>
                <a:latin typeface="黑体"/>
                <a:cs typeface="黑体"/>
              </a:rPr>
              <a:t>工</a:t>
            </a:r>
            <a:r>
              <a:rPr sz="3200" spc="0" dirty="0" smtClean="0">
                <a:solidFill>
                  <a:schemeClr val="tx1"/>
                </a:solidFill>
                <a:latin typeface="黑体"/>
                <a:cs typeface="黑体"/>
              </a:rPr>
              <a:t>作原</a:t>
            </a:r>
            <a:r>
              <a:rPr sz="3200" spc="5" dirty="0" smtClean="0">
                <a:solidFill>
                  <a:schemeClr val="tx1"/>
                </a:solidFill>
                <a:latin typeface="黑体"/>
                <a:cs typeface="黑体"/>
              </a:rPr>
              <a:t>理</a:t>
            </a:r>
            <a:r>
              <a:rPr lang="zh-CN" altLang="en-US" sz="3200" dirty="0" smtClean="0">
                <a:solidFill>
                  <a:schemeClr val="tx1"/>
                </a:solidFill>
                <a:latin typeface="Calibri"/>
                <a:cs typeface="Calibri"/>
              </a:rPr>
              <a:t>总结</a:t>
            </a:r>
            <a:r>
              <a:rPr sz="3200" spc="0" dirty="0" smtClean="0">
                <a:solidFill>
                  <a:schemeClr val="tx1"/>
                </a:solidFill>
                <a:latin typeface="Calibri"/>
                <a:cs typeface="Calibri"/>
              </a:rPr>
              <a:t>:</a:t>
            </a:r>
            <a:r>
              <a:rPr sz="3200" spc="-40" dirty="0" smtClean="0">
                <a:solidFill>
                  <a:schemeClr val="tx1"/>
                </a:solidFill>
                <a:latin typeface="Calibri"/>
                <a:cs typeface="Calibri"/>
              </a:rPr>
              <a:t> </a:t>
            </a:r>
            <a:r>
              <a:rPr sz="3200" spc="5" dirty="0" smtClean="0">
                <a:solidFill>
                  <a:schemeClr val="tx1"/>
                </a:solidFill>
                <a:latin typeface="黑体"/>
                <a:cs typeface="黑体"/>
              </a:rPr>
              <a:t>目的节</a:t>
            </a:r>
            <a:r>
              <a:rPr sz="3200" spc="0" dirty="0" smtClean="0">
                <a:solidFill>
                  <a:schemeClr val="tx1"/>
                </a:solidFill>
                <a:latin typeface="黑体"/>
                <a:cs typeface="黑体"/>
              </a:rPr>
              <a:t>点在不</a:t>
            </a:r>
            <a:r>
              <a:rPr sz="3200" spc="-5" dirty="0" smtClean="0">
                <a:solidFill>
                  <a:schemeClr val="tx1"/>
                </a:solidFill>
                <a:latin typeface="黑体"/>
                <a:cs typeface="黑体"/>
              </a:rPr>
              <a:t>同</a:t>
            </a:r>
            <a:r>
              <a:rPr sz="3200" spc="0" dirty="0" smtClean="0">
                <a:solidFill>
                  <a:schemeClr val="tx1"/>
                </a:solidFill>
                <a:latin typeface="Calibri"/>
                <a:cs typeface="Calibri"/>
              </a:rPr>
              <a:t>LA</a:t>
            </a:r>
            <a:r>
              <a:rPr sz="3200" spc="-10" dirty="0" smtClean="0">
                <a:solidFill>
                  <a:schemeClr val="tx1"/>
                </a:solidFill>
                <a:latin typeface="Calibri"/>
                <a:cs typeface="Calibri"/>
              </a:rPr>
              <a:t>N</a:t>
            </a:r>
            <a:r>
              <a:rPr sz="3200" spc="-5" dirty="0" smtClean="0">
                <a:solidFill>
                  <a:schemeClr val="tx1"/>
                </a:solidFill>
                <a:latin typeface="Calibri"/>
                <a:cs typeface="Calibri"/>
              </a:rPr>
              <a:t>(</a:t>
            </a:r>
            <a:r>
              <a:rPr sz="3200" spc="0" dirty="0" smtClean="0">
                <a:solidFill>
                  <a:schemeClr val="tx1"/>
                </a:solidFill>
                <a:latin typeface="黑体"/>
                <a:cs typeface="黑体"/>
              </a:rPr>
              <a:t>子</a:t>
            </a:r>
            <a:r>
              <a:rPr sz="3200" spc="-5" dirty="0" smtClean="0">
                <a:solidFill>
                  <a:schemeClr val="tx1"/>
                </a:solidFill>
                <a:latin typeface="黑体"/>
                <a:cs typeface="黑体"/>
              </a:rPr>
              <a:t>网</a:t>
            </a:r>
            <a:r>
              <a:rPr sz="3200" spc="0" dirty="0" smtClean="0">
                <a:solidFill>
                  <a:schemeClr val="tx1"/>
                </a:solidFill>
                <a:latin typeface="Calibri"/>
                <a:cs typeface="Calibri"/>
              </a:rPr>
              <a:t>)</a:t>
            </a:r>
            <a:endParaRPr sz="3200" dirty="0">
              <a:solidFill>
                <a:schemeClr val="tx1"/>
              </a:solidFill>
              <a:latin typeface="Calibri"/>
              <a:cs typeface="Calibri"/>
            </a:endParaRPr>
          </a:p>
        </p:txBody>
      </p:sp>
      <p:sp>
        <p:nvSpPr>
          <p:cNvPr id="76" name="object 76"/>
          <p:cNvSpPr txBox="1"/>
          <p:nvPr/>
        </p:nvSpPr>
        <p:spPr>
          <a:xfrm>
            <a:off x="3123945" y="5583748"/>
            <a:ext cx="1388745" cy="368935"/>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a:t>
            </a:r>
            <a:r>
              <a:rPr sz="1200" spc="5" dirty="0" smtClean="0">
                <a:latin typeface="Arial"/>
                <a:cs typeface="Arial"/>
              </a:rPr>
              <a:t>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77" name="object 77"/>
          <p:cNvSpPr txBox="1"/>
          <p:nvPr/>
        </p:nvSpPr>
        <p:spPr>
          <a:xfrm>
            <a:off x="7153782" y="5601426"/>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78" name="object 78"/>
          <p:cNvSpPr txBox="1"/>
          <p:nvPr/>
        </p:nvSpPr>
        <p:spPr>
          <a:xfrm>
            <a:off x="1021791" y="5644098"/>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2225">
              <a:lnSpc>
                <a:spcPts val="144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graphicFrame>
        <p:nvGraphicFramePr>
          <p:cNvPr id="55" name="object 55"/>
          <p:cNvGraphicFramePr>
            <a:graphicFrameLocks noGrp="1"/>
          </p:cNvGraphicFramePr>
          <p:nvPr>
            <p:extLst/>
          </p:nvPr>
        </p:nvGraphicFramePr>
        <p:xfrm>
          <a:off x="541337" y="2458519"/>
          <a:ext cx="782637" cy="1483993"/>
        </p:xfrm>
        <a:graphic>
          <a:graphicData uri="http://schemas.openxmlformats.org/drawingml/2006/table">
            <a:tbl>
              <a:tblPr firstRow="1" bandRow="1">
                <a:tableStyleId>{2D5ABB26-0587-4C30-8999-92F81FD0307C}</a:tableStyleId>
              </a:tblPr>
              <a:tblGrid>
                <a:gridCol w="782637"/>
              </a:tblGrid>
              <a:tr h="249300">
                <a:tc>
                  <a:txBody>
                    <a:bodyPr/>
                    <a:lstStyle/>
                    <a:p>
                      <a:endParaRPr sz="2400">
                        <a:latin typeface="Gill Sans MT"/>
                        <a:cs typeface="Gill Sans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349">
                <a:tc>
                  <a:txBody>
                    <a:bodyPr/>
                    <a:lstStyle/>
                    <a:p>
                      <a:endParaRPr sz="2400">
                        <a:latin typeface="Gill Sans MT"/>
                        <a:cs typeface="Gill Sans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475">
                <a:tc>
                  <a:txBody>
                    <a:bodyPr/>
                    <a:lstStyle/>
                    <a:p>
                      <a:pPr marR="31750" algn="ctr">
                        <a:lnSpc>
                          <a:spcPct val="100000"/>
                        </a:lnSpc>
                      </a:pPr>
                      <a:r>
                        <a:rPr sz="1600" dirty="0" smtClean="0">
                          <a:latin typeface="Arial"/>
                          <a:cs typeface="Arial"/>
                        </a:rPr>
                        <a:t>IP</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475">
                <a:tc>
                  <a:txBody>
                    <a:bodyPr/>
                    <a:lstStyle/>
                    <a:p>
                      <a:pPr marL="218440">
                        <a:lnSpc>
                          <a:spcPct val="100000"/>
                        </a:lnSpc>
                      </a:pPr>
                      <a:r>
                        <a:rPr sz="1600" dirty="0" smtClean="0">
                          <a:latin typeface="Arial"/>
                          <a:cs typeface="Arial"/>
                        </a:rPr>
                        <a:t>Eth</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47523">
                <a:tc>
                  <a:txBody>
                    <a:bodyPr/>
                    <a:lstStyle/>
                    <a:p>
                      <a:pPr marL="196850">
                        <a:lnSpc>
                          <a:spcPct val="100000"/>
                        </a:lnSpc>
                      </a:pPr>
                      <a:r>
                        <a:rPr sz="1600" dirty="0" smtClean="0">
                          <a:latin typeface="Arial"/>
                          <a:cs typeface="Arial"/>
                        </a:rPr>
                        <a:t>Phy</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Tree>
    <p:extLst>
      <p:ext uri="{BB962C8B-B14F-4D97-AF65-F5344CB8AC3E}">
        <p14:creationId xmlns:p14="http://schemas.microsoft.com/office/powerpoint/2010/main" val="432639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79919" y="5128433"/>
            <a:ext cx="711200" cy="601027"/>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7282942" y="5186091"/>
            <a:ext cx="345821" cy="275221"/>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7139051" y="5346238"/>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7139051" y="5346238"/>
            <a:ext cx="138112" cy="88900"/>
          </a:xfrm>
          <a:custGeom>
            <a:avLst/>
            <a:gdLst/>
            <a:ahLst/>
            <a:cxnLst/>
            <a:rect l="l" t="t" r="r" b="b"/>
            <a:pathLst>
              <a:path w="138112" h="88900">
                <a:moveTo>
                  <a:pt x="0" y="88900"/>
                </a:moveTo>
                <a:lnTo>
                  <a:pt x="138112" y="88900"/>
                </a:lnTo>
                <a:lnTo>
                  <a:pt x="138112" y="0"/>
                </a:lnTo>
                <a:lnTo>
                  <a:pt x="0" y="0"/>
                </a:lnTo>
                <a:lnTo>
                  <a:pt x="0" y="88900"/>
                </a:lnTo>
                <a:close/>
              </a:path>
            </a:pathLst>
          </a:custGeom>
          <a:ln w="9525">
            <a:solidFill>
              <a:srgbClr val="008000"/>
            </a:solidFill>
          </a:ln>
        </p:spPr>
        <p:txBody>
          <a:bodyPr wrap="square" lIns="0" tIns="0" rIns="0" bIns="0" rtlCol="0">
            <a:noAutofit/>
          </a:bodyPr>
          <a:lstStyle/>
          <a:p>
            <a:endParaRPr/>
          </a:p>
        </p:txBody>
      </p:sp>
      <p:sp>
        <p:nvSpPr>
          <p:cNvPr id="6" name="object 6"/>
          <p:cNvSpPr/>
          <p:nvPr/>
        </p:nvSpPr>
        <p:spPr>
          <a:xfrm>
            <a:off x="1825625" y="4142913"/>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1825625" y="4142913"/>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8" name="object 8"/>
          <p:cNvSpPr/>
          <p:nvPr/>
        </p:nvSpPr>
        <p:spPr>
          <a:xfrm>
            <a:off x="1046530" y="3736449"/>
            <a:ext cx="936066" cy="761428"/>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1445386" y="3809538"/>
            <a:ext cx="455040" cy="348742"/>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txBox="1"/>
          <p:nvPr/>
        </p:nvSpPr>
        <p:spPr>
          <a:xfrm>
            <a:off x="4303903" y="4190030"/>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1" name="object 11"/>
          <p:cNvSpPr txBox="1"/>
          <p:nvPr/>
        </p:nvSpPr>
        <p:spPr>
          <a:xfrm>
            <a:off x="3948176" y="5021879"/>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2" name="object 12"/>
          <p:cNvSpPr/>
          <p:nvPr/>
        </p:nvSpPr>
        <p:spPr>
          <a:xfrm>
            <a:off x="2371709" y="4230671"/>
            <a:ext cx="828557" cy="1042848"/>
          </a:xfrm>
          <a:custGeom>
            <a:avLst/>
            <a:gdLst/>
            <a:ahLst/>
            <a:cxnLst/>
            <a:rect l="l" t="t" r="r" b="b"/>
            <a:pathLst>
              <a:path w="828557" h="1042848">
                <a:moveTo>
                  <a:pt x="494492" y="0"/>
                </a:moveTo>
                <a:lnTo>
                  <a:pt x="446611" y="4252"/>
                </a:lnTo>
                <a:lnTo>
                  <a:pt x="396874" y="14730"/>
                </a:lnTo>
                <a:lnTo>
                  <a:pt x="347814" y="29495"/>
                </a:lnTo>
                <a:lnTo>
                  <a:pt x="301965" y="46606"/>
                </a:lnTo>
                <a:lnTo>
                  <a:pt x="261859" y="64126"/>
                </a:lnTo>
                <a:lnTo>
                  <a:pt x="225237" y="83127"/>
                </a:lnTo>
                <a:lnTo>
                  <a:pt x="193735" y="104776"/>
                </a:lnTo>
                <a:lnTo>
                  <a:pt x="159886" y="138094"/>
                </a:lnTo>
                <a:lnTo>
                  <a:pt x="131234" y="178700"/>
                </a:lnTo>
                <a:lnTo>
                  <a:pt x="110451" y="215381"/>
                </a:lnTo>
                <a:lnTo>
                  <a:pt x="90632" y="256917"/>
                </a:lnTo>
                <a:lnTo>
                  <a:pt x="71852" y="303433"/>
                </a:lnTo>
                <a:lnTo>
                  <a:pt x="54505" y="352845"/>
                </a:lnTo>
                <a:lnTo>
                  <a:pt x="38986" y="403071"/>
                </a:lnTo>
                <a:lnTo>
                  <a:pt x="25690" y="452027"/>
                </a:lnTo>
                <a:lnTo>
                  <a:pt x="15011" y="497631"/>
                </a:lnTo>
                <a:lnTo>
                  <a:pt x="7082" y="539554"/>
                </a:lnTo>
                <a:lnTo>
                  <a:pt x="2047" y="580572"/>
                </a:lnTo>
                <a:lnTo>
                  <a:pt x="76" y="618960"/>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59022" y="1042848"/>
                </a:lnTo>
                <a:lnTo>
                  <a:pt x="170433" y="1042848"/>
                </a:lnTo>
                <a:lnTo>
                  <a:pt x="215637" y="1034021"/>
                </a:lnTo>
                <a:lnTo>
                  <a:pt x="251031" y="1022417"/>
                </a:lnTo>
                <a:lnTo>
                  <a:pt x="263357" y="1018427"/>
                </a:lnTo>
                <a:lnTo>
                  <a:pt x="302592" y="1008262"/>
                </a:lnTo>
                <a:lnTo>
                  <a:pt x="352702" y="1004077"/>
                </a:lnTo>
                <a:lnTo>
                  <a:pt x="546632" y="1004073"/>
                </a:lnTo>
                <a:lnTo>
                  <a:pt x="553343" y="1003061"/>
                </a:lnTo>
                <a:lnTo>
                  <a:pt x="600282" y="989125"/>
                </a:lnTo>
                <a:lnTo>
                  <a:pt x="644787" y="967357"/>
                </a:lnTo>
                <a:lnTo>
                  <a:pt x="683253" y="937235"/>
                </a:lnTo>
                <a:lnTo>
                  <a:pt x="709231" y="907311"/>
                </a:lnTo>
                <a:lnTo>
                  <a:pt x="732762" y="870518"/>
                </a:lnTo>
                <a:lnTo>
                  <a:pt x="753968" y="828904"/>
                </a:lnTo>
                <a:lnTo>
                  <a:pt x="774098" y="782766"/>
                </a:lnTo>
                <a:lnTo>
                  <a:pt x="792278" y="733470"/>
                </a:lnTo>
                <a:lnTo>
                  <a:pt x="807630" y="682382"/>
                </a:lnTo>
                <a:lnTo>
                  <a:pt x="819282" y="630867"/>
                </a:lnTo>
                <a:lnTo>
                  <a:pt x="826357" y="580292"/>
                </a:lnTo>
                <a:lnTo>
                  <a:pt x="828557" y="530480"/>
                </a:lnTo>
                <a:lnTo>
                  <a:pt x="828435" y="511728"/>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509602" y="300"/>
                </a:lnTo>
                <a:lnTo>
                  <a:pt x="494492" y="0"/>
                </a:lnTo>
                <a:close/>
              </a:path>
              <a:path w="828557" h="1042848">
                <a:moveTo>
                  <a:pt x="546632" y="1004073"/>
                </a:moveTo>
                <a:lnTo>
                  <a:pt x="365649" y="1004073"/>
                </a:lnTo>
                <a:lnTo>
                  <a:pt x="378942" y="1004296"/>
                </a:lnTo>
                <a:lnTo>
                  <a:pt x="462275" y="1007346"/>
                </a:lnTo>
                <a:lnTo>
                  <a:pt x="476149" y="1007631"/>
                </a:lnTo>
                <a:lnTo>
                  <a:pt x="489844" y="1007709"/>
                </a:lnTo>
                <a:lnTo>
                  <a:pt x="503295" y="1007523"/>
                </a:lnTo>
                <a:lnTo>
                  <a:pt x="516436" y="1007020"/>
                </a:lnTo>
                <a:lnTo>
                  <a:pt x="529201" y="1006145"/>
                </a:lnTo>
                <a:lnTo>
                  <a:pt x="541525" y="1004843"/>
                </a:lnTo>
                <a:lnTo>
                  <a:pt x="546632" y="1004073"/>
                </a:lnTo>
                <a:close/>
              </a:path>
            </a:pathLst>
          </a:custGeom>
          <a:solidFill>
            <a:srgbClr val="00CCFF"/>
          </a:solidFill>
        </p:spPr>
        <p:txBody>
          <a:bodyPr wrap="square" lIns="0" tIns="0" rIns="0" bIns="0" rtlCol="0">
            <a:noAutofit/>
          </a:bodyPr>
          <a:lstStyle/>
          <a:p>
            <a:endParaRPr/>
          </a:p>
        </p:txBody>
      </p:sp>
      <p:sp>
        <p:nvSpPr>
          <p:cNvPr id="13" name="object 13"/>
          <p:cNvSpPr/>
          <p:nvPr/>
        </p:nvSpPr>
        <p:spPr>
          <a:xfrm>
            <a:off x="2371709" y="4230671"/>
            <a:ext cx="828557" cy="1042857"/>
          </a:xfrm>
          <a:custGeom>
            <a:avLst/>
            <a:gdLst/>
            <a:ahLst/>
            <a:cxnLst/>
            <a:rect l="l" t="t" r="r" b="b"/>
            <a:pathLst>
              <a:path w="828557" h="1042857">
                <a:moveTo>
                  <a:pt x="250205" y="69721"/>
                </a:moveTo>
                <a:lnTo>
                  <a:pt x="214013" y="90101"/>
                </a:lnTo>
                <a:lnTo>
                  <a:pt x="175879" y="120674"/>
                </a:lnTo>
                <a:lnTo>
                  <a:pt x="145191" y="157336"/>
                </a:lnTo>
                <a:lnTo>
                  <a:pt x="124356" y="190271"/>
                </a:lnTo>
                <a:lnTo>
                  <a:pt x="103754" y="228545"/>
                </a:lnTo>
                <a:lnTo>
                  <a:pt x="84237" y="271972"/>
                </a:lnTo>
                <a:lnTo>
                  <a:pt x="65891" y="319684"/>
                </a:lnTo>
                <a:lnTo>
                  <a:pt x="49109" y="369599"/>
                </a:lnTo>
                <a:lnTo>
                  <a:pt x="34288" y="419633"/>
                </a:lnTo>
                <a:lnTo>
                  <a:pt x="21820" y="467704"/>
                </a:lnTo>
                <a:lnTo>
                  <a:pt x="12101" y="511728"/>
                </a:lnTo>
                <a:lnTo>
                  <a:pt x="5028" y="553573"/>
                </a:lnTo>
                <a:lnTo>
                  <a:pt x="1078" y="593617"/>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70333" y="1042857"/>
                </a:lnTo>
                <a:lnTo>
                  <a:pt x="181602" y="1041824"/>
                </a:lnTo>
                <a:lnTo>
                  <a:pt x="227220" y="1030369"/>
                </a:lnTo>
                <a:lnTo>
                  <a:pt x="251031" y="1022417"/>
                </a:lnTo>
                <a:lnTo>
                  <a:pt x="263357" y="1018427"/>
                </a:lnTo>
                <a:lnTo>
                  <a:pt x="302592" y="1008262"/>
                </a:lnTo>
                <a:lnTo>
                  <a:pt x="352702" y="1004077"/>
                </a:lnTo>
                <a:lnTo>
                  <a:pt x="365649" y="1004073"/>
                </a:lnTo>
                <a:lnTo>
                  <a:pt x="378942" y="1004296"/>
                </a:lnTo>
                <a:lnTo>
                  <a:pt x="392514" y="1004691"/>
                </a:lnTo>
                <a:lnTo>
                  <a:pt x="406300" y="1005204"/>
                </a:lnTo>
                <a:lnTo>
                  <a:pt x="420235" y="1005780"/>
                </a:lnTo>
                <a:lnTo>
                  <a:pt x="434253" y="1006366"/>
                </a:lnTo>
                <a:lnTo>
                  <a:pt x="448288" y="1006905"/>
                </a:lnTo>
                <a:lnTo>
                  <a:pt x="462275" y="1007346"/>
                </a:lnTo>
                <a:lnTo>
                  <a:pt x="476149" y="1007631"/>
                </a:lnTo>
                <a:lnTo>
                  <a:pt x="489844" y="1007709"/>
                </a:lnTo>
                <a:lnTo>
                  <a:pt x="503295" y="1007523"/>
                </a:lnTo>
                <a:lnTo>
                  <a:pt x="541525" y="1004843"/>
                </a:lnTo>
                <a:lnTo>
                  <a:pt x="587999" y="993622"/>
                </a:lnTo>
                <a:lnTo>
                  <a:pt x="623403" y="979093"/>
                </a:lnTo>
                <a:lnTo>
                  <a:pt x="664662" y="953532"/>
                </a:lnTo>
                <a:lnTo>
                  <a:pt x="700788" y="918080"/>
                </a:lnTo>
                <a:lnTo>
                  <a:pt x="725606" y="883149"/>
                </a:lnTo>
                <a:lnTo>
                  <a:pt x="746976" y="843346"/>
                </a:lnTo>
                <a:lnTo>
                  <a:pt x="767562" y="798564"/>
                </a:lnTo>
                <a:lnTo>
                  <a:pt x="786489" y="750169"/>
                </a:lnTo>
                <a:lnTo>
                  <a:pt x="802881" y="699526"/>
                </a:lnTo>
                <a:lnTo>
                  <a:pt x="815863" y="648002"/>
                </a:lnTo>
                <a:lnTo>
                  <a:pt x="824561" y="596962"/>
                </a:lnTo>
                <a:lnTo>
                  <a:pt x="828247" y="547375"/>
                </a:lnTo>
                <a:lnTo>
                  <a:pt x="828557" y="530480"/>
                </a:lnTo>
                <a:lnTo>
                  <a:pt x="828476" y="513249"/>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494492" y="0"/>
                </a:lnTo>
                <a:lnTo>
                  <a:pt x="478894" y="606"/>
                </a:lnTo>
                <a:lnTo>
                  <a:pt x="430113" y="7149"/>
                </a:lnTo>
                <a:lnTo>
                  <a:pt x="380320" y="19271"/>
                </a:lnTo>
                <a:lnTo>
                  <a:pt x="332049" y="35034"/>
                </a:lnTo>
                <a:lnTo>
                  <a:pt x="287833" y="52497"/>
                </a:lnTo>
                <a:lnTo>
                  <a:pt x="261859" y="64126"/>
                </a:lnTo>
                <a:lnTo>
                  <a:pt x="250205" y="69721"/>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2062226" y="4190538"/>
            <a:ext cx="438150" cy="230124"/>
          </a:xfrm>
          <a:custGeom>
            <a:avLst/>
            <a:gdLst/>
            <a:ahLst/>
            <a:cxnLst/>
            <a:rect l="l" t="t" r="r" b="b"/>
            <a:pathLst>
              <a:path w="438150" h="230124">
                <a:moveTo>
                  <a:pt x="0" y="0"/>
                </a:moveTo>
                <a:lnTo>
                  <a:pt x="438150" y="230124"/>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186051" y="5135164"/>
            <a:ext cx="231775" cy="255524"/>
          </a:xfrm>
          <a:custGeom>
            <a:avLst/>
            <a:gdLst/>
            <a:ahLst/>
            <a:cxnLst/>
            <a:rect l="l" t="t" r="r" b="b"/>
            <a:pathLst>
              <a:path w="231775" h="255524">
                <a:moveTo>
                  <a:pt x="0" y="255524"/>
                </a:moveTo>
                <a:lnTo>
                  <a:pt x="231775" y="0"/>
                </a:lnTo>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3184525" y="4728636"/>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2063750" y="5485938"/>
            <a:ext cx="76200" cy="163512"/>
          </a:xfrm>
          <a:custGeom>
            <a:avLst/>
            <a:gdLst/>
            <a:ahLst/>
            <a:cxnLst/>
            <a:rect l="l" t="t" r="r" b="b"/>
            <a:pathLst>
              <a:path w="76200" h="163512">
                <a:moveTo>
                  <a:pt x="44450" y="63500"/>
                </a:moveTo>
                <a:lnTo>
                  <a:pt x="31750" y="63500"/>
                </a:lnTo>
                <a:lnTo>
                  <a:pt x="31750" y="163512"/>
                </a:lnTo>
                <a:lnTo>
                  <a:pt x="44450" y="163512"/>
                </a:lnTo>
                <a:lnTo>
                  <a:pt x="44450" y="63500"/>
                </a:lnTo>
                <a:close/>
              </a:path>
              <a:path w="76200" h="163512">
                <a:moveTo>
                  <a:pt x="38100" y="0"/>
                </a:moveTo>
                <a:lnTo>
                  <a:pt x="0" y="76200"/>
                </a:lnTo>
                <a:lnTo>
                  <a:pt x="31750" y="76200"/>
                </a:lnTo>
                <a:lnTo>
                  <a:pt x="31750" y="63500"/>
                </a:lnTo>
                <a:lnTo>
                  <a:pt x="69850" y="63500"/>
                </a:lnTo>
                <a:lnTo>
                  <a:pt x="38100" y="0"/>
                </a:lnTo>
                <a:close/>
              </a:path>
              <a:path w="76200" h="163512">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1938273" y="4263563"/>
            <a:ext cx="76200" cy="398399"/>
          </a:xfrm>
          <a:custGeom>
            <a:avLst/>
            <a:gdLst/>
            <a:ahLst/>
            <a:cxnLst/>
            <a:rect l="l" t="t" r="r" b="b"/>
            <a:pathLst>
              <a:path w="76200" h="398399">
                <a:moveTo>
                  <a:pt x="44450" y="63500"/>
                </a:moveTo>
                <a:lnTo>
                  <a:pt x="31750" y="63500"/>
                </a:lnTo>
                <a:lnTo>
                  <a:pt x="31750" y="398399"/>
                </a:lnTo>
                <a:lnTo>
                  <a:pt x="44450" y="398399"/>
                </a:lnTo>
                <a:lnTo>
                  <a:pt x="44450" y="63500"/>
                </a:lnTo>
                <a:close/>
              </a:path>
              <a:path w="76200" h="398399">
                <a:moveTo>
                  <a:pt x="38100" y="0"/>
                </a:moveTo>
                <a:lnTo>
                  <a:pt x="0" y="76200"/>
                </a:lnTo>
                <a:lnTo>
                  <a:pt x="31750" y="76200"/>
                </a:lnTo>
                <a:lnTo>
                  <a:pt x="31750" y="63500"/>
                </a:lnTo>
                <a:lnTo>
                  <a:pt x="69850" y="63500"/>
                </a:lnTo>
                <a:lnTo>
                  <a:pt x="38100" y="0"/>
                </a:lnTo>
                <a:close/>
              </a:path>
              <a:path w="76200" h="39839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3816350" y="4795311"/>
            <a:ext cx="76200" cy="750951"/>
          </a:xfrm>
          <a:custGeom>
            <a:avLst/>
            <a:gdLst/>
            <a:ahLst/>
            <a:cxnLst/>
            <a:rect l="l" t="t" r="r" b="b"/>
            <a:pathLst>
              <a:path w="76200" h="750951">
                <a:moveTo>
                  <a:pt x="44450" y="63500"/>
                </a:moveTo>
                <a:lnTo>
                  <a:pt x="31750" y="63500"/>
                </a:lnTo>
                <a:lnTo>
                  <a:pt x="31750" y="750951"/>
                </a:lnTo>
                <a:lnTo>
                  <a:pt x="44450" y="750951"/>
                </a:lnTo>
                <a:lnTo>
                  <a:pt x="44450" y="63500"/>
                </a:lnTo>
                <a:close/>
              </a:path>
              <a:path w="76200" h="750951">
                <a:moveTo>
                  <a:pt x="38100" y="0"/>
                </a:moveTo>
                <a:lnTo>
                  <a:pt x="0" y="76200"/>
                </a:lnTo>
                <a:lnTo>
                  <a:pt x="31750" y="76200"/>
                </a:lnTo>
                <a:lnTo>
                  <a:pt x="31750" y="63500"/>
                </a:lnTo>
                <a:lnTo>
                  <a:pt x="69850" y="63500"/>
                </a:lnTo>
                <a:lnTo>
                  <a:pt x="38100" y="0"/>
                </a:lnTo>
                <a:close/>
              </a:path>
              <a:path w="76200" h="75095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899152" y="4785786"/>
            <a:ext cx="76073" cy="220853"/>
          </a:xfrm>
          <a:custGeom>
            <a:avLst/>
            <a:gdLst/>
            <a:ahLst/>
            <a:cxnLst/>
            <a:rect l="l" t="t" r="r" b="b"/>
            <a:pathLst>
              <a:path w="76073" h="220852">
                <a:moveTo>
                  <a:pt x="44347" y="76126"/>
                </a:moveTo>
                <a:lnTo>
                  <a:pt x="31647" y="76402"/>
                </a:lnTo>
                <a:lnTo>
                  <a:pt x="34798" y="220853"/>
                </a:lnTo>
                <a:lnTo>
                  <a:pt x="47498" y="220599"/>
                </a:lnTo>
                <a:lnTo>
                  <a:pt x="44347" y="76126"/>
                </a:lnTo>
                <a:close/>
              </a:path>
              <a:path w="76073" h="220852">
                <a:moveTo>
                  <a:pt x="36322" y="0"/>
                </a:moveTo>
                <a:lnTo>
                  <a:pt x="0" y="77088"/>
                </a:lnTo>
                <a:lnTo>
                  <a:pt x="31647" y="76402"/>
                </a:lnTo>
                <a:lnTo>
                  <a:pt x="31369" y="63626"/>
                </a:lnTo>
                <a:lnTo>
                  <a:pt x="44069" y="63373"/>
                </a:lnTo>
                <a:lnTo>
                  <a:pt x="69715" y="63373"/>
                </a:lnTo>
                <a:lnTo>
                  <a:pt x="36322" y="0"/>
                </a:lnTo>
                <a:close/>
              </a:path>
              <a:path w="76073" h="220852">
                <a:moveTo>
                  <a:pt x="44069" y="63373"/>
                </a:moveTo>
                <a:lnTo>
                  <a:pt x="31369" y="63626"/>
                </a:lnTo>
                <a:lnTo>
                  <a:pt x="31647" y="76402"/>
                </a:lnTo>
                <a:lnTo>
                  <a:pt x="44347" y="76126"/>
                </a:lnTo>
                <a:lnTo>
                  <a:pt x="44069" y="63373"/>
                </a:lnTo>
                <a:close/>
              </a:path>
              <a:path w="76073" h="220852">
                <a:moveTo>
                  <a:pt x="69715" y="63373"/>
                </a:moveTo>
                <a:lnTo>
                  <a:pt x="44069" y="63373"/>
                </a:lnTo>
                <a:lnTo>
                  <a:pt x="44347" y="76126"/>
                </a:lnTo>
                <a:lnTo>
                  <a:pt x="76073" y="75437"/>
                </a:lnTo>
                <a:lnTo>
                  <a:pt x="69715" y="63373"/>
                </a:lnTo>
                <a:close/>
              </a:path>
            </a:pathLst>
          </a:custGeom>
          <a:solidFill>
            <a:srgbClr val="000000"/>
          </a:solidFill>
        </p:spPr>
        <p:txBody>
          <a:bodyPr wrap="square" lIns="0" tIns="0" rIns="0" bIns="0" rtlCol="0">
            <a:noAutofit/>
          </a:bodyPr>
          <a:lstStyle/>
          <a:p>
            <a:endParaRPr/>
          </a:p>
        </p:txBody>
      </p:sp>
      <p:sp>
        <p:nvSpPr>
          <p:cNvPr id="21" name="object 21"/>
          <p:cNvSpPr txBox="1"/>
          <p:nvPr/>
        </p:nvSpPr>
        <p:spPr>
          <a:xfrm>
            <a:off x="788619" y="3964478"/>
            <a:ext cx="1376680" cy="973455"/>
          </a:xfrm>
          <a:prstGeom prst="rect">
            <a:avLst/>
          </a:prstGeom>
        </p:spPr>
        <p:txBody>
          <a:bodyPr vert="horz" wrap="square" lIns="0" tIns="0" rIns="0" bIns="0" rtlCol="0">
            <a:noAutofit/>
          </a:bodyPr>
          <a:lstStyle/>
          <a:p>
            <a:pPr marL="21590">
              <a:lnSpc>
                <a:spcPct val="100000"/>
              </a:lnSpc>
            </a:pPr>
            <a:r>
              <a:rPr sz="2400" spc="-20" dirty="0" smtClean="0">
                <a:solidFill>
                  <a:srgbClr val="FF0000"/>
                </a:solidFill>
                <a:latin typeface="Gill Sans MT"/>
                <a:cs typeface="Gill Sans MT"/>
              </a:rPr>
              <a:t>A</a:t>
            </a:r>
            <a:endParaRPr sz="2400">
              <a:latin typeface="Gill Sans MT"/>
              <a:cs typeface="Gill Sans MT"/>
            </a:endParaRPr>
          </a:p>
          <a:p>
            <a:pPr>
              <a:lnSpc>
                <a:spcPts val="750"/>
              </a:lnSpc>
              <a:spcBef>
                <a:spcPts val="44"/>
              </a:spcBef>
            </a:pPr>
            <a:endParaRPr sz="750"/>
          </a:p>
          <a:p>
            <a:pPr>
              <a:lnSpc>
                <a:spcPts val="1000"/>
              </a:lnSpc>
            </a:pPr>
            <a:endParaRPr sz="100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a:t>
            </a:r>
            <a:r>
              <a:rPr sz="1200" spc="5" dirty="0" smtClean="0">
                <a:latin typeface="Arial"/>
                <a:cs typeface="Arial"/>
              </a:rPr>
              <a:t>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a:latin typeface="Arial"/>
              <a:cs typeface="Arial"/>
            </a:endParaRPr>
          </a:p>
        </p:txBody>
      </p:sp>
      <p:sp>
        <p:nvSpPr>
          <p:cNvPr id="22" name="object 22"/>
          <p:cNvSpPr/>
          <p:nvPr/>
        </p:nvSpPr>
        <p:spPr>
          <a:xfrm>
            <a:off x="5045075" y="4695363"/>
            <a:ext cx="1198626" cy="0"/>
          </a:xfrm>
          <a:custGeom>
            <a:avLst/>
            <a:gdLst/>
            <a:ahLst/>
            <a:cxnLst/>
            <a:rect l="l" t="t" r="r" b="b"/>
            <a:pathLst>
              <a:path w="1198626">
                <a:moveTo>
                  <a:pt x="0" y="0"/>
                </a:moveTo>
                <a:lnTo>
                  <a:pt x="1198626" y="0"/>
                </a:lnTo>
              </a:path>
            </a:pathLst>
          </a:custGeom>
          <a:ln w="9525">
            <a:solidFill>
              <a:srgbClr val="000000"/>
            </a:solidFill>
          </a:ln>
        </p:spPr>
        <p:txBody>
          <a:bodyPr wrap="square" lIns="0" tIns="0" rIns="0" bIns="0" rtlCol="0">
            <a:noAutofit/>
          </a:bodyPr>
          <a:lstStyle/>
          <a:p>
            <a:endParaRPr/>
          </a:p>
        </p:txBody>
      </p:sp>
      <p:sp>
        <p:nvSpPr>
          <p:cNvPr id="23" name="object 23"/>
          <p:cNvSpPr txBox="1"/>
          <p:nvPr/>
        </p:nvSpPr>
        <p:spPr>
          <a:xfrm>
            <a:off x="7452486" y="4661327"/>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4" name="object 24"/>
          <p:cNvSpPr/>
          <p:nvPr/>
        </p:nvSpPr>
        <p:spPr>
          <a:xfrm>
            <a:off x="6943725" y="4190538"/>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7433309" y="4266738"/>
            <a:ext cx="76073" cy="389127"/>
          </a:xfrm>
          <a:custGeom>
            <a:avLst/>
            <a:gdLst/>
            <a:ahLst/>
            <a:cxnLst/>
            <a:rect l="l" t="t" r="r" b="b"/>
            <a:pathLst>
              <a:path w="76073" h="389127">
                <a:moveTo>
                  <a:pt x="44430" y="75955"/>
                </a:moveTo>
                <a:lnTo>
                  <a:pt x="31730" y="76315"/>
                </a:lnTo>
                <a:lnTo>
                  <a:pt x="40640" y="389127"/>
                </a:lnTo>
                <a:lnTo>
                  <a:pt x="53340" y="388747"/>
                </a:lnTo>
                <a:lnTo>
                  <a:pt x="44430" y="75955"/>
                </a:lnTo>
                <a:close/>
              </a:path>
              <a:path w="76073" h="389127">
                <a:moveTo>
                  <a:pt x="35814" y="0"/>
                </a:moveTo>
                <a:lnTo>
                  <a:pt x="0" y="77216"/>
                </a:lnTo>
                <a:lnTo>
                  <a:pt x="31730" y="76315"/>
                </a:lnTo>
                <a:lnTo>
                  <a:pt x="31369" y="63626"/>
                </a:lnTo>
                <a:lnTo>
                  <a:pt x="44069" y="63245"/>
                </a:lnTo>
                <a:lnTo>
                  <a:pt x="69737" y="63245"/>
                </a:lnTo>
                <a:lnTo>
                  <a:pt x="35814" y="0"/>
                </a:lnTo>
                <a:close/>
              </a:path>
              <a:path w="76073" h="389127">
                <a:moveTo>
                  <a:pt x="44069" y="63245"/>
                </a:moveTo>
                <a:lnTo>
                  <a:pt x="31369" y="63626"/>
                </a:lnTo>
                <a:lnTo>
                  <a:pt x="31730" y="76315"/>
                </a:lnTo>
                <a:lnTo>
                  <a:pt x="44430" y="75955"/>
                </a:lnTo>
                <a:lnTo>
                  <a:pt x="44069" y="63245"/>
                </a:lnTo>
                <a:close/>
              </a:path>
              <a:path w="76073" h="389127">
                <a:moveTo>
                  <a:pt x="69737" y="63245"/>
                </a:moveTo>
                <a:lnTo>
                  <a:pt x="44069" y="63245"/>
                </a:lnTo>
                <a:lnTo>
                  <a:pt x="44430" y="75955"/>
                </a:lnTo>
                <a:lnTo>
                  <a:pt x="76073" y="75056"/>
                </a:lnTo>
                <a:lnTo>
                  <a:pt x="69737" y="63245"/>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6873875" y="5087539"/>
            <a:ext cx="254000" cy="250825"/>
          </a:xfrm>
          <a:custGeom>
            <a:avLst/>
            <a:gdLst/>
            <a:ahLst/>
            <a:cxnLst/>
            <a:rect l="l" t="t" r="r" b="b"/>
            <a:pathLst>
              <a:path w="254000" h="250825">
                <a:moveTo>
                  <a:pt x="254000" y="250825"/>
                </a:moveTo>
                <a:lnTo>
                  <a:pt x="0" y="0"/>
                </a:lnTo>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7173721" y="5428788"/>
            <a:ext cx="76200" cy="201764"/>
          </a:xfrm>
          <a:custGeom>
            <a:avLst/>
            <a:gdLst/>
            <a:ahLst/>
            <a:cxnLst/>
            <a:rect l="l" t="t" r="r" b="b"/>
            <a:pathLst>
              <a:path w="76200" h="201764">
                <a:moveTo>
                  <a:pt x="31712" y="76023"/>
                </a:moveTo>
                <a:lnTo>
                  <a:pt x="28828" y="201460"/>
                </a:lnTo>
                <a:lnTo>
                  <a:pt x="41401" y="201764"/>
                </a:lnTo>
                <a:lnTo>
                  <a:pt x="44400" y="76323"/>
                </a:lnTo>
                <a:lnTo>
                  <a:pt x="31712" y="76023"/>
                </a:lnTo>
                <a:close/>
              </a:path>
              <a:path w="76200" h="201764">
                <a:moveTo>
                  <a:pt x="69724" y="63334"/>
                </a:moveTo>
                <a:lnTo>
                  <a:pt x="32003" y="63334"/>
                </a:lnTo>
                <a:lnTo>
                  <a:pt x="44703" y="63627"/>
                </a:lnTo>
                <a:lnTo>
                  <a:pt x="44400" y="76323"/>
                </a:lnTo>
                <a:lnTo>
                  <a:pt x="76200" y="77076"/>
                </a:lnTo>
                <a:lnTo>
                  <a:pt x="69724" y="63334"/>
                </a:lnTo>
                <a:close/>
              </a:path>
              <a:path w="76200" h="201764">
                <a:moveTo>
                  <a:pt x="32003" y="63334"/>
                </a:moveTo>
                <a:lnTo>
                  <a:pt x="31712" y="76023"/>
                </a:lnTo>
                <a:lnTo>
                  <a:pt x="44400" y="76323"/>
                </a:lnTo>
                <a:lnTo>
                  <a:pt x="44703" y="63627"/>
                </a:lnTo>
                <a:lnTo>
                  <a:pt x="32003" y="63334"/>
                </a:lnTo>
                <a:close/>
              </a:path>
              <a:path w="76200" h="201764">
                <a:moveTo>
                  <a:pt x="39877" y="0"/>
                </a:moveTo>
                <a:lnTo>
                  <a:pt x="0" y="75272"/>
                </a:lnTo>
                <a:lnTo>
                  <a:pt x="31712" y="76023"/>
                </a:lnTo>
                <a:lnTo>
                  <a:pt x="32003" y="63334"/>
                </a:lnTo>
                <a:lnTo>
                  <a:pt x="69724" y="63334"/>
                </a:lnTo>
                <a:lnTo>
                  <a:pt x="39877" y="0"/>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6209713" y="4234031"/>
            <a:ext cx="754847" cy="1054305"/>
          </a:xfrm>
          <a:custGeom>
            <a:avLst/>
            <a:gdLst/>
            <a:ahLst/>
            <a:cxnLst/>
            <a:rect l="l" t="t" r="r" b="b"/>
            <a:pathLst>
              <a:path w="754847" h="1054305">
                <a:moveTo>
                  <a:pt x="450550" y="0"/>
                </a:moveTo>
                <a:lnTo>
                  <a:pt x="406913" y="4296"/>
                </a:lnTo>
                <a:lnTo>
                  <a:pt x="361583" y="14878"/>
                </a:lnTo>
                <a:lnTo>
                  <a:pt x="316871" y="29789"/>
                </a:lnTo>
                <a:lnTo>
                  <a:pt x="275086" y="47073"/>
                </a:lnTo>
                <a:lnTo>
                  <a:pt x="238536" y="64771"/>
                </a:lnTo>
                <a:lnTo>
                  <a:pt x="204453" y="84468"/>
                </a:lnTo>
                <a:lnTo>
                  <a:pt x="166440" y="115448"/>
                </a:lnTo>
                <a:lnTo>
                  <a:pt x="136522" y="152515"/>
                </a:lnTo>
                <a:lnTo>
                  <a:pt x="116658" y="185922"/>
                </a:lnTo>
                <a:lnTo>
                  <a:pt x="96869" y="225390"/>
                </a:lnTo>
                <a:lnTo>
                  <a:pt x="80282" y="264354"/>
                </a:lnTo>
                <a:lnTo>
                  <a:pt x="64202" y="309242"/>
                </a:lnTo>
                <a:lnTo>
                  <a:pt x="49067" y="357794"/>
                </a:lnTo>
                <a:lnTo>
                  <a:pt x="35314" y="407752"/>
                </a:lnTo>
                <a:lnTo>
                  <a:pt x="23379" y="456858"/>
                </a:lnTo>
                <a:lnTo>
                  <a:pt x="13699" y="502853"/>
                </a:lnTo>
                <a:lnTo>
                  <a:pt x="6489" y="545111"/>
                </a:lnTo>
                <a:lnTo>
                  <a:pt x="1908" y="586265"/>
                </a:lnTo>
                <a:lnTo>
                  <a:pt x="82" y="624711"/>
                </a:lnTo>
                <a:lnTo>
                  <a:pt x="0" y="637378"/>
                </a:lnTo>
                <a:lnTo>
                  <a:pt x="141" y="649340"/>
                </a:lnTo>
                <a:lnTo>
                  <a:pt x="2647" y="697290"/>
                </a:lnTo>
                <a:lnTo>
                  <a:pt x="7335" y="745215"/>
                </a:lnTo>
                <a:lnTo>
                  <a:pt x="11922" y="783238"/>
                </a:lnTo>
                <a:lnTo>
                  <a:pt x="18066" y="823882"/>
                </a:lnTo>
                <a:lnTo>
                  <a:pt x="25657" y="865014"/>
                </a:lnTo>
                <a:lnTo>
                  <a:pt x="34539" y="904569"/>
                </a:lnTo>
                <a:lnTo>
                  <a:pt x="48121" y="951288"/>
                </a:lnTo>
                <a:lnTo>
                  <a:pt x="63431" y="986635"/>
                </a:lnTo>
                <a:lnTo>
                  <a:pt x="88064" y="1023254"/>
                </a:lnTo>
                <a:lnTo>
                  <a:pt x="126286" y="1049827"/>
                </a:lnTo>
                <a:lnTo>
                  <a:pt x="148230" y="1054305"/>
                </a:lnTo>
                <a:lnTo>
                  <a:pt x="159109" y="1053984"/>
                </a:lnTo>
                <a:lnTo>
                  <a:pt x="203613" y="1042577"/>
                </a:lnTo>
                <a:lnTo>
                  <a:pt x="227198" y="1033724"/>
                </a:lnTo>
                <a:lnTo>
                  <a:pt x="239508" y="1029241"/>
                </a:lnTo>
                <a:lnTo>
                  <a:pt x="279142" y="1018078"/>
                </a:lnTo>
                <a:lnTo>
                  <a:pt x="326927" y="1014111"/>
                </a:lnTo>
                <a:lnTo>
                  <a:pt x="500385" y="1014111"/>
                </a:lnTo>
                <a:lnTo>
                  <a:pt x="507082" y="1012902"/>
                </a:lnTo>
                <a:lnTo>
                  <a:pt x="543301" y="1000511"/>
                </a:lnTo>
                <a:lnTo>
                  <a:pt x="587184" y="977058"/>
                </a:lnTo>
                <a:lnTo>
                  <a:pt x="623887" y="945249"/>
                </a:lnTo>
                <a:lnTo>
                  <a:pt x="648142" y="913814"/>
                </a:lnTo>
                <a:lnTo>
                  <a:pt x="669516" y="876226"/>
                </a:lnTo>
                <a:lnTo>
                  <a:pt x="688075" y="835529"/>
                </a:lnTo>
                <a:lnTo>
                  <a:pt x="705904" y="789842"/>
                </a:lnTo>
                <a:lnTo>
                  <a:pt x="722158" y="740620"/>
                </a:lnTo>
                <a:lnTo>
                  <a:pt x="735988" y="689314"/>
                </a:lnTo>
                <a:lnTo>
                  <a:pt x="746589" y="637107"/>
                </a:lnTo>
                <a:lnTo>
                  <a:pt x="752993" y="586224"/>
                </a:lnTo>
                <a:lnTo>
                  <a:pt x="754824" y="545111"/>
                </a:lnTo>
                <a:lnTo>
                  <a:pt x="754847" y="517103"/>
                </a:lnTo>
                <a:lnTo>
                  <a:pt x="754443" y="500874"/>
                </a:lnTo>
                <a:lnTo>
                  <a:pt x="750997" y="446726"/>
                </a:lnTo>
                <a:lnTo>
                  <a:pt x="744361" y="392116"/>
                </a:lnTo>
                <a:lnTo>
                  <a:pt x="734537" y="338603"/>
                </a:lnTo>
                <a:lnTo>
                  <a:pt x="721524" y="287746"/>
                </a:lnTo>
                <a:lnTo>
                  <a:pt x="705322" y="241103"/>
                </a:lnTo>
                <a:lnTo>
                  <a:pt x="685615" y="198671"/>
                </a:lnTo>
                <a:lnTo>
                  <a:pt x="661593" y="156933"/>
                </a:lnTo>
                <a:lnTo>
                  <a:pt x="633911" y="117060"/>
                </a:lnTo>
                <a:lnTo>
                  <a:pt x="603344" y="80612"/>
                </a:lnTo>
                <a:lnTo>
                  <a:pt x="570671" y="49151"/>
                </a:lnTo>
                <a:lnTo>
                  <a:pt x="536667" y="24237"/>
                </a:lnTo>
                <a:lnTo>
                  <a:pt x="502109" y="7433"/>
                </a:lnTo>
                <a:lnTo>
                  <a:pt x="464320" y="303"/>
                </a:lnTo>
                <a:lnTo>
                  <a:pt x="450550" y="0"/>
                </a:lnTo>
                <a:close/>
              </a:path>
              <a:path w="754847" h="1054305">
                <a:moveTo>
                  <a:pt x="500385" y="1014111"/>
                </a:moveTo>
                <a:lnTo>
                  <a:pt x="326927" y="1014111"/>
                </a:lnTo>
                <a:lnTo>
                  <a:pt x="339173" y="1014243"/>
                </a:lnTo>
                <a:lnTo>
                  <a:pt x="351829" y="1014613"/>
                </a:lnTo>
                <a:lnTo>
                  <a:pt x="418505" y="1017651"/>
                </a:lnTo>
                <a:lnTo>
                  <a:pt x="431971" y="1018022"/>
                </a:lnTo>
                <a:lnTo>
                  <a:pt x="445296" y="1018156"/>
                </a:lnTo>
                <a:lnTo>
                  <a:pt x="458404" y="1017985"/>
                </a:lnTo>
                <a:lnTo>
                  <a:pt x="471214" y="1017442"/>
                </a:lnTo>
                <a:lnTo>
                  <a:pt x="483650" y="1016459"/>
                </a:lnTo>
                <a:lnTo>
                  <a:pt x="495632" y="1014969"/>
                </a:lnTo>
                <a:lnTo>
                  <a:pt x="500385" y="1014111"/>
                </a:lnTo>
                <a:close/>
              </a:path>
            </a:pathLst>
          </a:custGeom>
          <a:solidFill>
            <a:srgbClr val="00CCFF"/>
          </a:solidFill>
        </p:spPr>
        <p:txBody>
          <a:bodyPr wrap="square" lIns="0" tIns="0" rIns="0" bIns="0" rtlCol="0">
            <a:noAutofit/>
          </a:bodyPr>
          <a:lstStyle/>
          <a:p>
            <a:endParaRPr/>
          </a:p>
        </p:txBody>
      </p:sp>
      <p:sp>
        <p:nvSpPr>
          <p:cNvPr id="29" name="object 29"/>
          <p:cNvSpPr/>
          <p:nvPr/>
        </p:nvSpPr>
        <p:spPr>
          <a:xfrm>
            <a:off x="6209710" y="4234031"/>
            <a:ext cx="754972" cy="1054305"/>
          </a:xfrm>
          <a:custGeom>
            <a:avLst/>
            <a:gdLst/>
            <a:ahLst/>
            <a:cxnLst/>
            <a:rect l="l" t="t" r="r" b="b"/>
            <a:pathLst>
              <a:path w="754972" h="1054305">
                <a:moveTo>
                  <a:pt x="227919" y="70425"/>
                </a:moveTo>
                <a:lnTo>
                  <a:pt x="193945" y="91789"/>
                </a:lnTo>
                <a:lnTo>
                  <a:pt x="158383" y="124039"/>
                </a:lnTo>
                <a:lnTo>
                  <a:pt x="129777" y="163047"/>
                </a:lnTo>
                <a:lnTo>
                  <a:pt x="110151" y="198349"/>
                </a:lnTo>
                <a:lnTo>
                  <a:pt x="91313" y="237580"/>
                </a:lnTo>
                <a:lnTo>
                  <a:pt x="74847" y="278770"/>
                </a:lnTo>
                <a:lnTo>
                  <a:pt x="59034" y="325130"/>
                </a:lnTo>
                <a:lnTo>
                  <a:pt x="44311" y="374402"/>
                </a:lnTo>
                <a:lnTo>
                  <a:pt x="31115" y="424327"/>
                </a:lnTo>
                <a:lnTo>
                  <a:pt x="19883" y="472647"/>
                </a:lnTo>
                <a:lnTo>
                  <a:pt x="11052" y="517103"/>
                </a:lnTo>
                <a:lnTo>
                  <a:pt x="4629" y="559161"/>
                </a:lnTo>
                <a:lnTo>
                  <a:pt x="1024" y="599302"/>
                </a:lnTo>
                <a:lnTo>
                  <a:pt x="0" y="637107"/>
                </a:lnTo>
                <a:lnTo>
                  <a:pt x="144" y="649340"/>
                </a:lnTo>
                <a:lnTo>
                  <a:pt x="2650" y="697290"/>
                </a:lnTo>
                <a:lnTo>
                  <a:pt x="7338" y="745215"/>
                </a:lnTo>
                <a:lnTo>
                  <a:pt x="11925" y="783238"/>
                </a:lnTo>
                <a:lnTo>
                  <a:pt x="18069" y="823882"/>
                </a:lnTo>
                <a:lnTo>
                  <a:pt x="25660" y="865014"/>
                </a:lnTo>
                <a:lnTo>
                  <a:pt x="34542" y="904569"/>
                </a:lnTo>
                <a:lnTo>
                  <a:pt x="48124" y="951288"/>
                </a:lnTo>
                <a:lnTo>
                  <a:pt x="63435" y="986635"/>
                </a:lnTo>
                <a:lnTo>
                  <a:pt x="88068" y="1023254"/>
                </a:lnTo>
                <a:lnTo>
                  <a:pt x="126289" y="1049827"/>
                </a:lnTo>
                <a:lnTo>
                  <a:pt x="148233" y="1054305"/>
                </a:lnTo>
                <a:lnTo>
                  <a:pt x="159112" y="1053984"/>
                </a:lnTo>
                <a:lnTo>
                  <a:pt x="203616" y="1042577"/>
                </a:lnTo>
                <a:lnTo>
                  <a:pt x="227201" y="1033724"/>
                </a:lnTo>
                <a:lnTo>
                  <a:pt x="239511" y="1029241"/>
                </a:lnTo>
                <a:lnTo>
                  <a:pt x="279145" y="1018078"/>
                </a:lnTo>
                <a:lnTo>
                  <a:pt x="326930" y="1014111"/>
                </a:lnTo>
                <a:lnTo>
                  <a:pt x="339176" y="1014243"/>
                </a:lnTo>
                <a:lnTo>
                  <a:pt x="351832" y="1014613"/>
                </a:lnTo>
                <a:lnTo>
                  <a:pt x="364819" y="1015152"/>
                </a:lnTo>
                <a:lnTo>
                  <a:pt x="378059" y="1015794"/>
                </a:lnTo>
                <a:lnTo>
                  <a:pt x="391472" y="1016469"/>
                </a:lnTo>
                <a:lnTo>
                  <a:pt x="404982" y="1017110"/>
                </a:lnTo>
                <a:lnTo>
                  <a:pt x="418508" y="1017651"/>
                </a:lnTo>
                <a:lnTo>
                  <a:pt x="431974" y="1018022"/>
                </a:lnTo>
                <a:lnTo>
                  <a:pt x="445299" y="1018156"/>
                </a:lnTo>
                <a:lnTo>
                  <a:pt x="458407" y="1017985"/>
                </a:lnTo>
                <a:lnTo>
                  <a:pt x="507085" y="1012902"/>
                </a:lnTo>
                <a:lnTo>
                  <a:pt x="543305" y="1000511"/>
                </a:lnTo>
                <a:lnTo>
                  <a:pt x="587187" y="977058"/>
                </a:lnTo>
                <a:lnTo>
                  <a:pt x="623890" y="945249"/>
                </a:lnTo>
                <a:lnTo>
                  <a:pt x="648145" y="913814"/>
                </a:lnTo>
                <a:lnTo>
                  <a:pt x="669520" y="876226"/>
                </a:lnTo>
                <a:lnTo>
                  <a:pt x="688078" y="835529"/>
                </a:lnTo>
                <a:lnTo>
                  <a:pt x="705908" y="789842"/>
                </a:lnTo>
                <a:lnTo>
                  <a:pt x="722161" y="740620"/>
                </a:lnTo>
                <a:lnTo>
                  <a:pt x="735991" y="689314"/>
                </a:lnTo>
                <a:lnTo>
                  <a:pt x="746551" y="637378"/>
                </a:lnTo>
                <a:lnTo>
                  <a:pt x="752994" y="586265"/>
                </a:lnTo>
                <a:lnTo>
                  <a:pt x="754972" y="535948"/>
                </a:lnTo>
                <a:lnTo>
                  <a:pt x="754886" y="518552"/>
                </a:lnTo>
                <a:lnTo>
                  <a:pt x="752503" y="464903"/>
                </a:lnTo>
                <a:lnTo>
                  <a:pt x="746931" y="410274"/>
                </a:lnTo>
                <a:lnTo>
                  <a:pt x="738170" y="356222"/>
                </a:lnTo>
                <a:lnTo>
                  <a:pt x="726219" y="304307"/>
                </a:lnTo>
                <a:lnTo>
                  <a:pt x="711080" y="256086"/>
                </a:lnTo>
                <a:lnTo>
                  <a:pt x="692678" y="212728"/>
                </a:lnTo>
                <a:lnTo>
                  <a:pt x="670049" y="170716"/>
                </a:lnTo>
                <a:lnTo>
                  <a:pt x="643500" y="130048"/>
                </a:lnTo>
                <a:lnTo>
                  <a:pt x="613809" y="92284"/>
                </a:lnTo>
                <a:lnTo>
                  <a:pt x="581751" y="58988"/>
                </a:lnTo>
                <a:lnTo>
                  <a:pt x="548104" y="31718"/>
                </a:lnTo>
                <a:lnTo>
                  <a:pt x="513645" y="12037"/>
                </a:lnTo>
                <a:lnTo>
                  <a:pt x="464324" y="303"/>
                </a:lnTo>
                <a:lnTo>
                  <a:pt x="450553" y="0"/>
                </a:lnTo>
                <a:lnTo>
                  <a:pt x="436338" y="612"/>
                </a:lnTo>
                <a:lnTo>
                  <a:pt x="391880" y="7221"/>
                </a:lnTo>
                <a:lnTo>
                  <a:pt x="346500" y="19464"/>
                </a:lnTo>
                <a:lnTo>
                  <a:pt x="302507" y="35384"/>
                </a:lnTo>
                <a:lnTo>
                  <a:pt x="262210" y="53023"/>
                </a:lnTo>
                <a:lnTo>
                  <a:pt x="238540" y="64771"/>
                </a:lnTo>
                <a:lnTo>
                  <a:pt x="227919" y="70425"/>
                </a:lnTo>
                <a:close/>
              </a:path>
            </a:pathLst>
          </a:custGeom>
          <a:ln w="9525">
            <a:solidFill>
              <a:srgbClr val="000000"/>
            </a:solidFill>
          </a:ln>
        </p:spPr>
        <p:txBody>
          <a:bodyPr wrap="square" lIns="0" tIns="0" rIns="0" bIns="0" rtlCol="0">
            <a:noAutofit/>
          </a:bodyPr>
          <a:lstStyle/>
          <a:p>
            <a:endParaRPr/>
          </a:p>
        </p:txBody>
      </p:sp>
      <p:sp>
        <p:nvSpPr>
          <p:cNvPr id="30" name="object 30"/>
          <p:cNvSpPr txBox="1"/>
          <p:nvPr/>
        </p:nvSpPr>
        <p:spPr>
          <a:xfrm>
            <a:off x="8387588" y="3882182"/>
            <a:ext cx="197485"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B</a:t>
            </a:r>
            <a:endParaRPr sz="2400">
              <a:latin typeface="Gill Sans MT"/>
              <a:cs typeface="Gill Sans MT"/>
            </a:endParaRPr>
          </a:p>
        </p:txBody>
      </p:sp>
      <p:sp>
        <p:nvSpPr>
          <p:cNvPr id="31" name="object 31"/>
          <p:cNvSpPr/>
          <p:nvPr/>
        </p:nvSpPr>
        <p:spPr>
          <a:xfrm>
            <a:off x="7179309" y="3807569"/>
            <a:ext cx="1009650" cy="855027"/>
          </a:xfrm>
          <a:prstGeom prst="rect">
            <a:avLst/>
          </a:prstGeom>
          <a:blipFill>
            <a:blip r:embed="rId2" cstate="print"/>
            <a:stretch>
              <a:fillRect/>
            </a:stretch>
          </a:blipFill>
        </p:spPr>
        <p:txBody>
          <a:bodyPr wrap="square" lIns="0" tIns="0" rIns="0" bIns="0" rtlCol="0">
            <a:noAutofit/>
          </a:bodyPr>
          <a:lstStyle/>
          <a:p>
            <a:endParaRPr/>
          </a:p>
        </p:txBody>
      </p:sp>
      <p:sp>
        <p:nvSpPr>
          <p:cNvPr id="32" name="object 32"/>
          <p:cNvSpPr/>
          <p:nvPr/>
        </p:nvSpPr>
        <p:spPr>
          <a:xfrm>
            <a:off x="7609458" y="3889674"/>
            <a:ext cx="490982" cy="391540"/>
          </a:xfrm>
          <a:prstGeom prst="rect">
            <a:avLst/>
          </a:prstGeom>
          <a:blipFill>
            <a:blip r:embed="rId8" cstate="print"/>
            <a:stretch>
              <a:fillRect/>
            </a:stretch>
          </a:blipFill>
        </p:spPr>
        <p:txBody>
          <a:bodyPr wrap="square" lIns="0" tIns="0" rIns="0" bIns="0" rtlCol="0">
            <a:noAutofit/>
          </a:bodyPr>
          <a:lstStyle/>
          <a:p>
            <a:endParaRPr/>
          </a:p>
        </p:txBody>
      </p:sp>
      <p:sp>
        <p:nvSpPr>
          <p:cNvPr id="33" name="object 33"/>
          <p:cNvSpPr/>
          <p:nvPr/>
        </p:nvSpPr>
        <p:spPr>
          <a:xfrm>
            <a:off x="7404100" y="4117513"/>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34" name="object 34"/>
          <p:cNvSpPr/>
          <p:nvPr/>
        </p:nvSpPr>
        <p:spPr>
          <a:xfrm>
            <a:off x="7404100" y="4117513"/>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35" name="object 35"/>
          <p:cNvSpPr/>
          <p:nvPr/>
        </p:nvSpPr>
        <p:spPr>
          <a:xfrm>
            <a:off x="4849876" y="4631863"/>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36" name="object 36"/>
          <p:cNvSpPr/>
          <p:nvPr/>
        </p:nvSpPr>
        <p:spPr>
          <a:xfrm>
            <a:off x="4849876" y="4631863"/>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37" name="object 37"/>
          <p:cNvSpPr/>
          <p:nvPr/>
        </p:nvSpPr>
        <p:spPr>
          <a:xfrm>
            <a:off x="3952113" y="4676947"/>
            <a:ext cx="905510" cy="238125"/>
          </a:xfrm>
          <a:prstGeom prst="rect">
            <a:avLst/>
          </a:prstGeom>
          <a:blipFill>
            <a:blip r:embed="rId11" cstate="print"/>
            <a:stretch>
              <a:fillRect/>
            </a:stretch>
          </a:blipFill>
        </p:spPr>
        <p:txBody>
          <a:bodyPr wrap="square" lIns="0" tIns="0" rIns="0" bIns="0" rtlCol="0">
            <a:noAutofit/>
          </a:bodyPr>
          <a:lstStyle/>
          <a:p>
            <a:endParaRPr/>
          </a:p>
        </p:txBody>
      </p:sp>
      <p:sp>
        <p:nvSpPr>
          <p:cNvPr id="38" name="object 38"/>
          <p:cNvSpPr/>
          <p:nvPr/>
        </p:nvSpPr>
        <p:spPr>
          <a:xfrm>
            <a:off x="3952113" y="4676947"/>
            <a:ext cx="905510" cy="238125"/>
          </a:xfrm>
          <a:custGeom>
            <a:avLst/>
            <a:gdLst/>
            <a:ahLst/>
            <a:cxnLst/>
            <a:rect l="l" t="t" r="r" b="b"/>
            <a:pathLst>
              <a:path w="905510" h="238125">
                <a:moveTo>
                  <a:pt x="0" y="119125"/>
                </a:moveTo>
                <a:lnTo>
                  <a:pt x="23080" y="81475"/>
                </a:lnTo>
                <a:lnTo>
                  <a:pt x="67829" y="56377"/>
                </a:lnTo>
                <a:lnTo>
                  <a:pt x="108981" y="41602"/>
                </a:lnTo>
                <a:lnTo>
                  <a:pt x="158101" y="28677"/>
                </a:lnTo>
                <a:lnTo>
                  <a:pt x="214257" y="17849"/>
                </a:lnTo>
                <a:lnTo>
                  <a:pt x="276516" y="9362"/>
                </a:lnTo>
                <a:lnTo>
                  <a:pt x="343948" y="3462"/>
                </a:lnTo>
                <a:lnTo>
                  <a:pt x="415620" y="394"/>
                </a:lnTo>
                <a:lnTo>
                  <a:pt x="452754" y="0"/>
                </a:lnTo>
                <a:lnTo>
                  <a:pt x="526197" y="1559"/>
                </a:lnTo>
                <a:lnTo>
                  <a:pt x="595865" y="6073"/>
                </a:lnTo>
                <a:lnTo>
                  <a:pt x="660827" y="13297"/>
                </a:lnTo>
                <a:lnTo>
                  <a:pt x="720151" y="22985"/>
                </a:lnTo>
                <a:lnTo>
                  <a:pt x="772906" y="34893"/>
                </a:lnTo>
                <a:lnTo>
                  <a:pt x="818158" y="48774"/>
                </a:lnTo>
                <a:lnTo>
                  <a:pt x="854976" y="64383"/>
                </a:lnTo>
                <a:lnTo>
                  <a:pt x="892352" y="90500"/>
                </a:lnTo>
                <a:lnTo>
                  <a:pt x="905510" y="119125"/>
                </a:lnTo>
                <a:lnTo>
                  <a:pt x="904009" y="128877"/>
                </a:lnTo>
                <a:lnTo>
                  <a:pt x="899584" y="138413"/>
                </a:lnTo>
                <a:lnTo>
                  <a:pt x="869932" y="165419"/>
                </a:lnTo>
                <a:lnTo>
                  <a:pt x="818158" y="189378"/>
                </a:lnTo>
                <a:lnTo>
                  <a:pt x="772906" y="203247"/>
                </a:lnTo>
                <a:lnTo>
                  <a:pt x="720151" y="215147"/>
                </a:lnTo>
                <a:lnTo>
                  <a:pt x="660827" y="224830"/>
                </a:lnTo>
                <a:lnTo>
                  <a:pt x="595865" y="232052"/>
                </a:lnTo>
                <a:lnTo>
                  <a:pt x="526197" y="236565"/>
                </a:lnTo>
                <a:lnTo>
                  <a:pt x="452754" y="238125"/>
                </a:lnTo>
                <a:lnTo>
                  <a:pt x="415620" y="237730"/>
                </a:lnTo>
                <a:lnTo>
                  <a:pt x="379312" y="236565"/>
                </a:lnTo>
                <a:lnTo>
                  <a:pt x="309644" y="232052"/>
                </a:lnTo>
                <a:lnTo>
                  <a:pt x="244682" y="224830"/>
                </a:lnTo>
                <a:lnTo>
                  <a:pt x="185358" y="215147"/>
                </a:lnTo>
                <a:lnTo>
                  <a:pt x="132603" y="203247"/>
                </a:lnTo>
                <a:lnTo>
                  <a:pt x="87351" y="189378"/>
                </a:lnTo>
                <a:lnTo>
                  <a:pt x="50533" y="173785"/>
                </a:lnTo>
                <a:lnTo>
                  <a:pt x="13157" y="147702"/>
                </a:lnTo>
                <a:lnTo>
                  <a:pt x="0" y="119125"/>
                </a:lnTo>
                <a:close/>
              </a:path>
            </a:pathLst>
          </a:custGeom>
          <a:ln w="9525">
            <a:solidFill>
              <a:srgbClr val="000000"/>
            </a:solidFill>
          </a:ln>
        </p:spPr>
        <p:txBody>
          <a:bodyPr wrap="square" lIns="0" tIns="0" rIns="0" bIns="0" rtlCol="0">
            <a:noAutofit/>
          </a:bodyPr>
          <a:lstStyle/>
          <a:p>
            <a:endParaRPr/>
          </a:p>
        </p:txBody>
      </p:sp>
      <p:sp>
        <p:nvSpPr>
          <p:cNvPr id="39" name="object 39"/>
          <p:cNvSpPr/>
          <p:nvPr/>
        </p:nvSpPr>
        <p:spPr>
          <a:xfrm>
            <a:off x="3952113" y="4649998"/>
            <a:ext cx="909332" cy="148234"/>
          </a:xfrm>
          <a:prstGeom prst="rect">
            <a:avLst/>
          </a:prstGeom>
          <a:blipFill>
            <a:blip r:embed="rId12" cstate="print"/>
            <a:stretch>
              <a:fillRect/>
            </a:stretch>
          </a:blipFill>
        </p:spPr>
        <p:txBody>
          <a:bodyPr wrap="square" lIns="0" tIns="0" rIns="0" bIns="0" rtlCol="0">
            <a:noAutofit/>
          </a:bodyPr>
          <a:lstStyle/>
          <a:p>
            <a:endParaRPr/>
          </a:p>
        </p:txBody>
      </p:sp>
      <p:sp>
        <p:nvSpPr>
          <p:cNvPr id="40" name="object 40"/>
          <p:cNvSpPr/>
          <p:nvPr/>
        </p:nvSpPr>
        <p:spPr>
          <a:xfrm>
            <a:off x="3948303" y="4488353"/>
            <a:ext cx="905637" cy="278511"/>
          </a:xfrm>
          <a:prstGeom prst="rect">
            <a:avLst/>
          </a:prstGeom>
          <a:blipFill>
            <a:blip r:embed="rId13" cstate="print"/>
            <a:stretch>
              <a:fillRect/>
            </a:stretch>
          </a:blipFill>
        </p:spPr>
        <p:txBody>
          <a:bodyPr wrap="square" lIns="0" tIns="0" rIns="0" bIns="0" rtlCol="0">
            <a:noAutofit/>
          </a:bodyPr>
          <a:lstStyle/>
          <a:p>
            <a:endParaRPr/>
          </a:p>
        </p:txBody>
      </p:sp>
      <p:sp>
        <p:nvSpPr>
          <p:cNvPr id="41" name="object 41"/>
          <p:cNvSpPr/>
          <p:nvPr/>
        </p:nvSpPr>
        <p:spPr>
          <a:xfrm>
            <a:off x="3948303" y="4488353"/>
            <a:ext cx="905637" cy="278511"/>
          </a:xfrm>
          <a:custGeom>
            <a:avLst/>
            <a:gdLst/>
            <a:ahLst/>
            <a:cxnLst/>
            <a:rect l="l" t="t" r="r" b="b"/>
            <a:pathLst>
              <a:path w="905637" h="278511">
                <a:moveTo>
                  <a:pt x="0" y="139192"/>
                </a:moveTo>
                <a:lnTo>
                  <a:pt x="23093" y="95211"/>
                </a:lnTo>
                <a:lnTo>
                  <a:pt x="67865" y="65888"/>
                </a:lnTo>
                <a:lnTo>
                  <a:pt x="109035" y="48623"/>
                </a:lnTo>
                <a:lnTo>
                  <a:pt x="158174" y="33518"/>
                </a:lnTo>
                <a:lnTo>
                  <a:pt x="214348" y="20863"/>
                </a:lnTo>
                <a:lnTo>
                  <a:pt x="276623" y="10943"/>
                </a:lnTo>
                <a:lnTo>
                  <a:pt x="344067" y="4047"/>
                </a:lnTo>
                <a:lnTo>
                  <a:pt x="415746" y="461"/>
                </a:lnTo>
                <a:lnTo>
                  <a:pt x="452882" y="0"/>
                </a:lnTo>
                <a:lnTo>
                  <a:pt x="526324" y="1822"/>
                </a:lnTo>
                <a:lnTo>
                  <a:pt x="595992" y="7099"/>
                </a:lnTo>
                <a:lnTo>
                  <a:pt x="660954" y="15543"/>
                </a:lnTo>
                <a:lnTo>
                  <a:pt x="720278" y="26867"/>
                </a:lnTo>
                <a:lnTo>
                  <a:pt x="773033" y="40782"/>
                </a:lnTo>
                <a:lnTo>
                  <a:pt x="818285" y="57003"/>
                </a:lnTo>
                <a:lnTo>
                  <a:pt x="855103" y="75242"/>
                </a:lnTo>
                <a:lnTo>
                  <a:pt x="892479" y="105755"/>
                </a:lnTo>
                <a:lnTo>
                  <a:pt x="905637" y="139192"/>
                </a:lnTo>
                <a:lnTo>
                  <a:pt x="904136" y="150620"/>
                </a:lnTo>
                <a:lnTo>
                  <a:pt x="899711" y="161794"/>
                </a:lnTo>
                <a:lnTo>
                  <a:pt x="870059" y="193428"/>
                </a:lnTo>
                <a:lnTo>
                  <a:pt x="818285" y="221479"/>
                </a:lnTo>
                <a:lnTo>
                  <a:pt x="773033" y="237712"/>
                </a:lnTo>
                <a:lnTo>
                  <a:pt x="720278" y="251635"/>
                </a:lnTo>
                <a:lnTo>
                  <a:pt x="660954" y="262963"/>
                </a:lnTo>
                <a:lnTo>
                  <a:pt x="595992" y="271410"/>
                </a:lnTo>
                <a:lnTo>
                  <a:pt x="526324" y="276688"/>
                </a:lnTo>
                <a:lnTo>
                  <a:pt x="452882" y="278511"/>
                </a:lnTo>
                <a:lnTo>
                  <a:pt x="415746" y="278049"/>
                </a:lnTo>
                <a:lnTo>
                  <a:pt x="379435" y="276688"/>
                </a:lnTo>
                <a:lnTo>
                  <a:pt x="309758" y="271410"/>
                </a:lnTo>
                <a:lnTo>
                  <a:pt x="244781" y="262963"/>
                </a:lnTo>
                <a:lnTo>
                  <a:pt x="185440" y="251635"/>
                </a:lnTo>
                <a:lnTo>
                  <a:pt x="132667" y="237712"/>
                </a:lnTo>
                <a:lnTo>
                  <a:pt x="87396" y="221479"/>
                </a:lnTo>
                <a:lnTo>
                  <a:pt x="50560" y="203225"/>
                </a:lnTo>
                <a:lnTo>
                  <a:pt x="13165" y="172677"/>
                </a:lnTo>
                <a:lnTo>
                  <a:pt x="0" y="139192"/>
                </a:lnTo>
                <a:close/>
              </a:path>
            </a:pathLst>
          </a:custGeom>
          <a:ln w="9525">
            <a:solidFill>
              <a:srgbClr val="000000"/>
            </a:solidFill>
          </a:ln>
        </p:spPr>
        <p:txBody>
          <a:bodyPr wrap="square" lIns="0" tIns="0" rIns="0" bIns="0" rtlCol="0">
            <a:noAutofit/>
          </a:bodyPr>
          <a:lstStyle/>
          <a:p>
            <a:endParaRPr/>
          </a:p>
        </p:txBody>
      </p:sp>
      <p:sp>
        <p:nvSpPr>
          <p:cNvPr id="42" name="object 42"/>
          <p:cNvSpPr/>
          <p:nvPr/>
        </p:nvSpPr>
        <p:spPr>
          <a:xfrm>
            <a:off x="4130166" y="4560234"/>
            <a:ext cx="512191" cy="130301"/>
          </a:xfrm>
          <a:custGeom>
            <a:avLst/>
            <a:gdLst/>
            <a:ahLst/>
            <a:cxnLst/>
            <a:rect l="l" t="t" r="r" b="b"/>
            <a:pathLst>
              <a:path w="512191" h="130301">
                <a:moveTo>
                  <a:pt x="0" y="130301"/>
                </a:moveTo>
                <a:lnTo>
                  <a:pt x="158623" y="130301"/>
                </a:lnTo>
                <a:lnTo>
                  <a:pt x="317246" y="0"/>
                </a:lnTo>
                <a:lnTo>
                  <a:pt x="512191" y="0"/>
                </a:lnTo>
              </a:path>
            </a:pathLst>
          </a:custGeom>
          <a:ln w="12700">
            <a:solidFill>
              <a:srgbClr val="000000"/>
            </a:solidFill>
          </a:ln>
        </p:spPr>
        <p:txBody>
          <a:bodyPr wrap="square" lIns="0" tIns="0" rIns="0" bIns="0" rtlCol="0">
            <a:noAutofit/>
          </a:bodyPr>
          <a:lstStyle/>
          <a:p>
            <a:endParaRPr/>
          </a:p>
        </p:txBody>
      </p:sp>
      <p:sp>
        <p:nvSpPr>
          <p:cNvPr id="43" name="object 43"/>
          <p:cNvSpPr/>
          <p:nvPr/>
        </p:nvSpPr>
        <p:spPr>
          <a:xfrm>
            <a:off x="4153280" y="4560234"/>
            <a:ext cx="465963" cy="130301"/>
          </a:xfrm>
          <a:custGeom>
            <a:avLst/>
            <a:gdLst/>
            <a:ahLst/>
            <a:cxnLst/>
            <a:rect l="l" t="t" r="r" b="b"/>
            <a:pathLst>
              <a:path w="465963" h="130301">
                <a:moveTo>
                  <a:pt x="0" y="0"/>
                </a:moveTo>
                <a:lnTo>
                  <a:pt x="158623" y="0"/>
                </a:lnTo>
                <a:lnTo>
                  <a:pt x="317246" y="130301"/>
                </a:lnTo>
                <a:lnTo>
                  <a:pt x="465963" y="130301"/>
                </a:lnTo>
              </a:path>
            </a:pathLst>
          </a:custGeom>
          <a:ln w="12700">
            <a:solidFill>
              <a:srgbClr val="000000"/>
            </a:solidFill>
          </a:ln>
        </p:spPr>
        <p:txBody>
          <a:bodyPr wrap="square" lIns="0" tIns="0" rIns="0" bIns="0" rtlCol="0">
            <a:noAutofit/>
          </a:bodyPr>
          <a:lstStyle/>
          <a:p>
            <a:endParaRPr/>
          </a:p>
        </p:txBody>
      </p:sp>
      <p:sp>
        <p:nvSpPr>
          <p:cNvPr id="44" name="object 44"/>
          <p:cNvSpPr/>
          <p:nvPr/>
        </p:nvSpPr>
        <p:spPr>
          <a:xfrm>
            <a:off x="3952113" y="4618654"/>
            <a:ext cx="0" cy="188594"/>
          </a:xfrm>
          <a:custGeom>
            <a:avLst/>
            <a:gdLst/>
            <a:ahLst/>
            <a:cxnLst/>
            <a:rect l="l" t="t" r="r" b="b"/>
            <a:pathLst>
              <a:path h="188595">
                <a:moveTo>
                  <a:pt x="0" y="0"/>
                </a:moveTo>
                <a:lnTo>
                  <a:pt x="0" y="188594"/>
                </a:lnTo>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4853940" y="4627545"/>
            <a:ext cx="0" cy="184276"/>
          </a:xfrm>
          <a:custGeom>
            <a:avLst/>
            <a:gdLst/>
            <a:ahLst/>
            <a:cxnLst/>
            <a:rect l="l" t="t" r="r" b="b"/>
            <a:pathLst>
              <a:path h="184276">
                <a:moveTo>
                  <a:pt x="0" y="0"/>
                </a:moveTo>
                <a:lnTo>
                  <a:pt x="0" y="184277"/>
                </a:lnTo>
              </a:path>
            </a:pathLst>
          </a:custGeom>
          <a:ln w="9525">
            <a:solidFill>
              <a:srgbClr val="000000"/>
            </a:solidFill>
          </a:ln>
        </p:spPr>
        <p:txBody>
          <a:bodyPr wrap="square" lIns="0" tIns="0" rIns="0" bIns="0" rtlCol="0">
            <a:noAutofit/>
          </a:bodyPr>
          <a:lstStyle/>
          <a:p>
            <a:endParaRPr/>
          </a:p>
        </p:txBody>
      </p:sp>
      <p:sp>
        <p:nvSpPr>
          <p:cNvPr id="46" name="object 46"/>
          <p:cNvSpPr/>
          <p:nvPr/>
        </p:nvSpPr>
        <p:spPr>
          <a:xfrm>
            <a:off x="3757676" y="4642975"/>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47" name="object 47"/>
          <p:cNvSpPr/>
          <p:nvPr/>
        </p:nvSpPr>
        <p:spPr>
          <a:xfrm>
            <a:off x="3757676" y="4642975"/>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48" name="object 48"/>
          <p:cNvSpPr/>
          <p:nvPr/>
        </p:nvSpPr>
        <p:spPr>
          <a:xfrm>
            <a:off x="2014601" y="5363700"/>
            <a:ext cx="169862" cy="74612"/>
          </a:xfrm>
          <a:prstGeom prst="rect">
            <a:avLst/>
          </a:prstGeom>
          <a:blipFill>
            <a:blip r:embed="rId15" cstate="print"/>
            <a:stretch>
              <a:fillRect/>
            </a:stretch>
          </a:blipFill>
        </p:spPr>
        <p:txBody>
          <a:bodyPr wrap="square" lIns="0" tIns="0" rIns="0" bIns="0" rtlCol="0">
            <a:noAutofit/>
          </a:bodyPr>
          <a:lstStyle/>
          <a:p>
            <a:endParaRPr/>
          </a:p>
        </p:txBody>
      </p:sp>
      <p:sp>
        <p:nvSpPr>
          <p:cNvPr id="49" name="object 49"/>
          <p:cNvSpPr/>
          <p:nvPr/>
        </p:nvSpPr>
        <p:spPr>
          <a:xfrm>
            <a:off x="2014601" y="5363700"/>
            <a:ext cx="169862" cy="74612"/>
          </a:xfrm>
          <a:custGeom>
            <a:avLst/>
            <a:gdLst/>
            <a:ahLst/>
            <a:cxnLst/>
            <a:rect l="l" t="t" r="r" b="b"/>
            <a:pathLst>
              <a:path w="169862" h="74612">
                <a:moveTo>
                  <a:pt x="0" y="74612"/>
                </a:moveTo>
                <a:lnTo>
                  <a:pt x="169862" y="74612"/>
                </a:lnTo>
                <a:lnTo>
                  <a:pt x="169862" y="0"/>
                </a:lnTo>
                <a:lnTo>
                  <a:pt x="0" y="0"/>
                </a:lnTo>
                <a:lnTo>
                  <a:pt x="0" y="74612"/>
                </a:lnTo>
                <a:close/>
              </a:path>
            </a:pathLst>
          </a:custGeom>
          <a:ln w="9525">
            <a:solidFill>
              <a:srgbClr val="008000"/>
            </a:solidFill>
          </a:ln>
        </p:spPr>
        <p:txBody>
          <a:bodyPr wrap="square" lIns="0" tIns="0" rIns="0" bIns="0" rtlCol="0">
            <a:noAutofit/>
          </a:bodyPr>
          <a:lstStyle/>
          <a:p>
            <a:endParaRPr/>
          </a:p>
        </p:txBody>
      </p:sp>
      <p:sp>
        <p:nvSpPr>
          <p:cNvPr id="50" name="object 50"/>
          <p:cNvSpPr/>
          <p:nvPr/>
        </p:nvSpPr>
        <p:spPr>
          <a:xfrm>
            <a:off x="1483309" y="5087792"/>
            <a:ext cx="639495" cy="517588"/>
          </a:xfrm>
          <a:prstGeom prst="rect">
            <a:avLst/>
          </a:prstGeom>
          <a:blipFill>
            <a:blip r:embed="rId6" cstate="print"/>
            <a:stretch>
              <a:fillRect/>
            </a:stretch>
          </a:blipFill>
        </p:spPr>
        <p:txBody>
          <a:bodyPr wrap="square" lIns="0" tIns="0" rIns="0" bIns="0" rtlCol="0">
            <a:noAutofit/>
          </a:bodyPr>
          <a:lstStyle/>
          <a:p>
            <a:endParaRPr/>
          </a:p>
        </p:txBody>
      </p:sp>
      <p:sp>
        <p:nvSpPr>
          <p:cNvPr id="51" name="object 51"/>
          <p:cNvSpPr/>
          <p:nvPr/>
        </p:nvSpPr>
        <p:spPr>
          <a:xfrm>
            <a:off x="1755901" y="5137449"/>
            <a:ext cx="310896" cy="237007"/>
          </a:xfrm>
          <a:prstGeom prst="rect">
            <a:avLst/>
          </a:prstGeom>
          <a:blipFill>
            <a:blip r:embed="rId16" cstate="print"/>
            <a:stretch>
              <a:fillRect/>
            </a:stretch>
          </a:blipFill>
        </p:spPr>
        <p:txBody>
          <a:bodyPr wrap="square" lIns="0" tIns="0" rIns="0" bIns="0" rtlCol="0">
            <a:noAutofit/>
          </a:bodyPr>
          <a:lstStyle/>
          <a:p>
            <a:endParaRPr/>
          </a:p>
        </p:txBody>
      </p:sp>
      <p:sp>
        <p:nvSpPr>
          <p:cNvPr id="52" name="object 52"/>
          <p:cNvSpPr/>
          <p:nvPr/>
        </p:nvSpPr>
        <p:spPr>
          <a:xfrm>
            <a:off x="552450" y="2487086"/>
            <a:ext cx="958850" cy="1433576"/>
          </a:xfrm>
          <a:prstGeom prst="rect">
            <a:avLst/>
          </a:prstGeom>
          <a:blipFill>
            <a:blip r:embed="rId17" cstate="print"/>
            <a:stretch>
              <a:fillRect/>
            </a:stretch>
          </a:blipFill>
        </p:spPr>
        <p:txBody>
          <a:bodyPr wrap="square" lIns="0" tIns="0" rIns="0" bIns="0" rtlCol="0">
            <a:noAutofit/>
          </a:bodyPr>
          <a:lstStyle/>
          <a:p>
            <a:endParaRPr/>
          </a:p>
        </p:txBody>
      </p:sp>
      <p:sp>
        <p:nvSpPr>
          <p:cNvPr id="53" name="object 53"/>
          <p:cNvSpPr/>
          <p:nvPr/>
        </p:nvSpPr>
        <p:spPr>
          <a:xfrm>
            <a:off x="546100" y="2490261"/>
            <a:ext cx="782637" cy="1254125"/>
          </a:xfrm>
          <a:custGeom>
            <a:avLst/>
            <a:gdLst/>
            <a:ahLst/>
            <a:cxnLst/>
            <a:rect l="l" t="t" r="r" b="b"/>
            <a:pathLst>
              <a:path w="782637" h="1254125">
                <a:moveTo>
                  <a:pt x="0" y="1254125"/>
                </a:moveTo>
                <a:lnTo>
                  <a:pt x="782637" y="1254125"/>
                </a:lnTo>
                <a:lnTo>
                  <a:pt x="782637" y="0"/>
                </a:lnTo>
                <a:lnTo>
                  <a:pt x="0" y="0"/>
                </a:lnTo>
                <a:lnTo>
                  <a:pt x="0" y="1254125"/>
                </a:lnTo>
                <a:close/>
              </a:path>
            </a:pathLst>
          </a:custGeom>
          <a:solidFill>
            <a:srgbClr val="FFFFFF"/>
          </a:solidFill>
        </p:spPr>
        <p:txBody>
          <a:bodyPr wrap="square" lIns="0" tIns="0" rIns="0" bIns="0" rtlCol="0">
            <a:noAutofit/>
          </a:bodyPr>
          <a:lstStyle/>
          <a:p>
            <a:endParaRPr/>
          </a:p>
        </p:txBody>
      </p:sp>
      <p:sp>
        <p:nvSpPr>
          <p:cNvPr id="55" name="object 55"/>
          <p:cNvSpPr/>
          <p:nvPr/>
        </p:nvSpPr>
        <p:spPr>
          <a:xfrm>
            <a:off x="2713101" y="3041251"/>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56" name="object 56"/>
          <p:cNvSpPr/>
          <p:nvPr/>
        </p:nvSpPr>
        <p:spPr>
          <a:xfrm>
            <a:off x="2713101" y="3041251"/>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57" name="object 57"/>
          <p:cNvSpPr/>
          <p:nvPr/>
        </p:nvSpPr>
        <p:spPr>
          <a:xfrm>
            <a:off x="2881376" y="3039664"/>
            <a:ext cx="0" cy="201612"/>
          </a:xfrm>
          <a:custGeom>
            <a:avLst/>
            <a:gdLst/>
            <a:ahLst/>
            <a:cxnLst/>
            <a:rect l="l" t="t" r="r" b="b"/>
            <a:pathLst>
              <a:path h="201612">
                <a:moveTo>
                  <a:pt x="0" y="0"/>
                </a:moveTo>
                <a:lnTo>
                  <a:pt x="0" y="201612"/>
                </a:lnTo>
              </a:path>
            </a:pathLst>
          </a:custGeom>
          <a:ln w="19050">
            <a:solidFill>
              <a:srgbClr val="FFFFFF"/>
            </a:solidFill>
          </a:ln>
        </p:spPr>
        <p:txBody>
          <a:bodyPr wrap="square" lIns="0" tIns="0" rIns="0" bIns="0" rtlCol="0">
            <a:noAutofit/>
          </a:bodyPr>
          <a:lstStyle/>
          <a:p>
            <a:endParaRPr/>
          </a:p>
        </p:txBody>
      </p:sp>
      <p:sp>
        <p:nvSpPr>
          <p:cNvPr id="58" name="object 58"/>
          <p:cNvSpPr/>
          <p:nvPr/>
        </p:nvSpPr>
        <p:spPr>
          <a:xfrm>
            <a:off x="3024251" y="3042839"/>
            <a:ext cx="0" cy="198437"/>
          </a:xfrm>
          <a:custGeom>
            <a:avLst/>
            <a:gdLst/>
            <a:ahLst/>
            <a:cxnLst/>
            <a:rect l="l" t="t" r="r" b="b"/>
            <a:pathLst>
              <a:path h="198437">
                <a:moveTo>
                  <a:pt x="0" y="0"/>
                </a:moveTo>
                <a:lnTo>
                  <a:pt x="0" y="198437"/>
                </a:lnTo>
              </a:path>
            </a:pathLst>
          </a:custGeom>
          <a:ln w="19050">
            <a:solidFill>
              <a:srgbClr val="FFFFFF"/>
            </a:solidFill>
          </a:ln>
        </p:spPr>
        <p:txBody>
          <a:bodyPr wrap="square" lIns="0" tIns="0" rIns="0" bIns="0" rtlCol="0">
            <a:noAutofit/>
          </a:bodyPr>
          <a:lstStyle/>
          <a:p>
            <a:endParaRPr/>
          </a:p>
        </p:txBody>
      </p:sp>
      <p:sp>
        <p:nvSpPr>
          <p:cNvPr id="59" name="object 59"/>
          <p:cNvSpPr/>
          <p:nvPr/>
        </p:nvSpPr>
        <p:spPr>
          <a:xfrm>
            <a:off x="3952875" y="3684189"/>
            <a:ext cx="895350" cy="895223"/>
          </a:xfrm>
          <a:prstGeom prst="rect">
            <a:avLst/>
          </a:prstGeom>
          <a:blipFill>
            <a:blip r:embed="rId18" cstate="print"/>
            <a:stretch>
              <a:fillRect/>
            </a:stretch>
          </a:blipFill>
        </p:spPr>
        <p:txBody>
          <a:bodyPr wrap="square" lIns="0" tIns="0" rIns="0" bIns="0" rtlCol="0">
            <a:noAutofit/>
          </a:bodyPr>
          <a:lstStyle/>
          <a:p>
            <a:endParaRPr/>
          </a:p>
        </p:txBody>
      </p:sp>
      <p:sp>
        <p:nvSpPr>
          <p:cNvPr id="60" name="object 60"/>
          <p:cNvSpPr/>
          <p:nvPr/>
        </p:nvSpPr>
        <p:spPr>
          <a:xfrm>
            <a:off x="4030726" y="3068175"/>
            <a:ext cx="782637" cy="757237"/>
          </a:xfrm>
          <a:custGeom>
            <a:avLst/>
            <a:gdLst/>
            <a:ahLst/>
            <a:cxnLst/>
            <a:rect l="l" t="t" r="r" b="b"/>
            <a:pathLst>
              <a:path w="782637" h="757237">
                <a:moveTo>
                  <a:pt x="0" y="757237"/>
                </a:moveTo>
                <a:lnTo>
                  <a:pt x="782637" y="757237"/>
                </a:lnTo>
                <a:lnTo>
                  <a:pt x="782637" y="0"/>
                </a:lnTo>
                <a:lnTo>
                  <a:pt x="0" y="0"/>
                </a:lnTo>
                <a:lnTo>
                  <a:pt x="0" y="757237"/>
                </a:lnTo>
                <a:close/>
              </a:path>
            </a:pathLst>
          </a:custGeom>
          <a:solidFill>
            <a:srgbClr val="FFFFFF"/>
          </a:solidFill>
        </p:spPr>
        <p:txBody>
          <a:bodyPr wrap="square" lIns="0" tIns="0" rIns="0" bIns="0" rtlCol="0">
            <a:noAutofit/>
          </a:bodyPr>
          <a:lstStyle/>
          <a:p>
            <a:endParaRPr/>
          </a:p>
        </p:txBody>
      </p:sp>
      <p:sp>
        <p:nvSpPr>
          <p:cNvPr id="61" name="object 61"/>
          <p:cNvSpPr txBox="1"/>
          <p:nvPr/>
        </p:nvSpPr>
        <p:spPr>
          <a:xfrm>
            <a:off x="785266" y="1134028"/>
            <a:ext cx="6062980" cy="673100"/>
          </a:xfrm>
          <a:prstGeom prst="rect">
            <a:avLst/>
          </a:prstGeom>
        </p:spPr>
        <p:txBody>
          <a:bodyPr vert="horz" wrap="square" lIns="0" tIns="0" rIns="0" bIns="0" rtlCol="0">
            <a:noAutofit/>
          </a:bodyPr>
          <a:lstStyle/>
          <a:p>
            <a:pPr marL="355600" indent="-342900">
              <a:lnSpc>
                <a:spcPct val="100000"/>
              </a:lnSpc>
              <a:buClr>
                <a:srgbClr val="000099"/>
              </a:buClr>
              <a:buSzPct val="65000"/>
              <a:buFont typeface="Wingdings"/>
              <a:buChar char=""/>
              <a:tabLst>
                <a:tab pos="354965" algn="l"/>
              </a:tabLst>
            </a:pPr>
            <a:r>
              <a:rPr sz="2000" dirty="0" smtClean="0">
                <a:latin typeface="Gill Sans MT"/>
                <a:cs typeface="Gill Sans MT"/>
              </a:rPr>
              <a:t>frame</a:t>
            </a:r>
            <a:r>
              <a:rPr sz="2000" spc="-40" dirty="0" smtClean="0">
                <a:latin typeface="Gill Sans MT"/>
                <a:cs typeface="Gill Sans MT"/>
              </a:rPr>
              <a:t> </a:t>
            </a:r>
            <a:r>
              <a:rPr sz="2000" spc="0" dirty="0" smtClean="0">
                <a:latin typeface="Gill Sans MT"/>
                <a:cs typeface="Gill Sans MT"/>
              </a:rPr>
              <a:t>sent</a:t>
            </a:r>
            <a:r>
              <a:rPr sz="2000" spc="-15" dirty="0" smtClean="0">
                <a:latin typeface="Gill Sans MT"/>
                <a:cs typeface="Gill Sans MT"/>
              </a:rPr>
              <a:t> </a:t>
            </a:r>
            <a:r>
              <a:rPr sz="2000" spc="0" dirty="0" smtClean="0">
                <a:latin typeface="Gill Sans MT"/>
                <a:cs typeface="Gill Sans MT"/>
              </a:rPr>
              <a:t>f</a:t>
            </a:r>
            <a:r>
              <a:rPr sz="2000" spc="-50" dirty="0" smtClean="0">
                <a:latin typeface="Gill Sans MT"/>
                <a:cs typeface="Gill Sans MT"/>
              </a:rPr>
              <a:t>r</a:t>
            </a:r>
            <a:r>
              <a:rPr sz="2000" spc="0" dirty="0" smtClean="0">
                <a:latin typeface="Gill Sans MT"/>
                <a:cs typeface="Gill Sans MT"/>
              </a:rPr>
              <a:t>om</a:t>
            </a:r>
            <a:r>
              <a:rPr sz="2000" spc="-220" dirty="0" smtClean="0">
                <a:latin typeface="Gill Sans MT"/>
                <a:cs typeface="Gill Sans MT"/>
              </a:rPr>
              <a:t> </a:t>
            </a:r>
            <a:r>
              <a:rPr sz="2000" spc="0" dirty="0" smtClean="0">
                <a:latin typeface="Gill Sans MT"/>
                <a:cs typeface="Gill Sans MT"/>
              </a:rPr>
              <a:t>A</a:t>
            </a:r>
            <a:r>
              <a:rPr sz="2000" spc="-10" dirty="0" smtClean="0">
                <a:latin typeface="Gill Sans MT"/>
                <a:cs typeface="Gill Sans MT"/>
              </a:rPr>
              <a:t> </a:t>
            </a:r>
            <a:r>
              <a:rPr sz="2000" spc="0" dirty="0" smtClean="0">
                <a:latin typeface="Gill Sans MT"/>
                <a:cs typeface="Gill Sans MT"/>
              </a:rPr>
              <a:t>to</a:t>
            </a:r>
            <a:r>
              <a:rPr sz="2000" spc="-15" dirty="0" smtClean="0">
                <a:latin typeface="Gill Sans MT"/>
                <a:cs typeface="Gill Sans MT"/>
              </a:rPr>
              <a:t> </a:t>
            </a:r>
            <a:r>
              <a:rPr sz="2000" spc="0" dirty="0" smtClean="0">
                <a:latin typeface="Gill Sans MT"/>
                <a:cs typeface="Gill Sans MT"/>
              </a:rPr>
              <a:t>R</a:t>
            </a:r>
            <a:endParaRPr sz="2000" dirty="0">
              <a:latin typeface="Gill Sans MT"/>
              <a:cs typeface="Gill Sans MT"/>
            </a:endParaRPr>
          </a:p>
          <a:p>
            <a:pPr marL="358775" indent="-342900">
              <a:lnSpc>
                <a:spcPct val="100000"/>
              </a:lnSpc>
              <a:spcBef>
                <a:spcPts val="400"/>
              </a:spcBef>
              <a:buClr>
                <a:srgbClr val="000099"/>
              </a:buClr>
              <a:buSzPct val="65000"/>
              <a:buFont typeface="Wingdings"/>
              <a:buChar char=""/>
              <a:tabLst>
                <a:tab pos="358775" algn="l"/>
              </a:tabLst>
            </a:pPr>
            <a:r>
              <a:rPr sz="2000" dirty="0" smtClean="0">
                <a:latin typeface="Gill Sans MT"/>
                <a:cs typeface="Gill Sans MT"/>
              </a:rPr>
              <a:t>frame</a:t>
            </a:r>
            <a:r>
              <a:rPr sz="2000" spc="-40" dirty="0" smtClean="0">
                <a:latin typeface="Gill Sans MT"/>
                <a:cs typeface="Gill Sans MT"/>
              </a:rPr>
              <a:t> r</a:t>
            </a:r>
            <a:r>
              <a:rPr sz="2000" spc="0" dirty="0" smtClean="0">
                <a:latin typeface="Gill Sans MT"/>
                <a:cs typeface="Gill Sans MT"/>
              </a:rPr>
              <a:t>ecei</a:t>
            </a:r>
            <a:r>
              <a:rPr sz="2000" spc="-35" dirty="0" smtClean="0">
                <a:latin typeface="Gill Sans MT"/>
                <a:cs typeface="Gill Sans MT"/>
              </a:rPr>
              <a:t>v</a:t>
            </a:r>
            <a:r>
              <a:rPr sz="2000" spc="0" dirty="0" smtClean="0">
                <a:latin typeface="Gill Sans MT"/>
                <a:cs typeface="Gill Sans MT"/>
              </a:rPr>
              <a:t>ed</a:t>
            </a:r>
            <a:r>
              <a:rPr sz="2000" spc="-20" dirty="0" smtClean="0">
                <a:latin typeface="Gill Sans MT"/>
                <a:cs typeface="Gill Sans MT"/>
              </a:rPr>
              <a:t> </a:t>
            </a:r>
            <a:r>
              <a:rPr sz="2000" spc="0" dirty="0" smtClean="0">
                <a:latin typeface="Gill Sans MT"/>
                <a:cs typeface="Gill Sans MT"/>
              </a:rPr>
              <a:t>at</a:t>
            </a:r>
            <a:r>
              <a:rPr sz="2000" spc="-15" dirty="0" smtClean="0">
                <a:latin typeface="Gill Sans MT"/>
                <a:cs typeface="Gill Sans MT"/>
              </a:rPr>
              <a:t> </a:t>
            </a:r>
            <a:r>
              <a:rPr sz="2000" spc="0" dirty="0" smtClean="0">
                <a:latin typeface="Gill Sans MT"/>
                <a:cs typeface="Gill Sans MT"/>
              </a:rPr>
              <a:t>R,</a:t>
            </a:r>
            <a:r>
              <a:rPr sz="2000" spc="-200" dirty="0" smtClean="0">
                <a:latin typeface="Gill Sans MT"/>
                <a:cs typeface="Gill Sans MT"/>
              </a:rPr>
              <a:t> </a:t>
            </a:r>
            <a:r>
              <a:rPr sz="2000" spc="-10" dirty="0" smtClean="0">
                <a:latin typeface="Gill Sans MT"/>
                <a:cs typeface="Gill Sans MT"/>
              </a:rPr>
              <a:t>d</a:t>
            </a:r>
            <a:r>
              <a:rPr sz="2000" spc="0" dirty="0" smtClean="0">
                <a:latin typeface="Gill Sans MT"/>
                <a:cs typeface="Gill Sans MT"/>
              </a:rPr>
              <a:t>ata</a:t>
            </a:r>
            <a:r>
              <a:rPr sz="2000" spc="-5" dirty="0" smtClean="0">
                <a:latin typeface="Gill Sans MT"/>
                <a:cs typeface="Gill Sans MT"/>
              </a:rPr>
              <a:t>g</a:t>
            </a:r>
            <a:r>
              <a:rPr sz="2000" spc="0" dirty="0" smtClean="0">
                <a:latin typeface="Gill Sans MT"/>
                <a:cs typeface="Gill Sans MT"/>
              </a:rPr>
              <a:t>ram</a:t>
            </a:r>
            <a:r>
              <a:rPr sz="2000" spc="-35" dirty="0" smtClean="0">
                <a:latin typeface="Gill Sans MT"/>
                <a:cs typeface="Gill Sans MT"/>
              </a:rPr>
              <a:t> </a:t>
            </a:r>
            <a:r>
              <a:rPr sz="2000" spc="-40" dirty="0" smtClean="0">
                <a:latin typeface="Gill Sans MT"/>
                <a:cs typeface="Gill Sans MT"/>
              </a:rPr>
              <a:t>r</a:t>
            </a:r>
            <a:r>
              <a:rPr sz="2000" spc="0" dirty="0" smtClean="0">
                <a:latin typeface="Gill Sans MT"/>
                <a:cs typeface="Gill Sans MT"/>
              </a:rPr>
              <a:t>em</a:t>
            </a:r>
            <a:r>
              <a:rPr sz="2000" spc="-25" dirty="0" smtClean="0">
                <a:latin typeface="Gill Sans MT"/>
                <a:cs typeface="Gill Sans MT"/>
              </a:rPr>
              <a:t>o</a:t>
            </a:r>
            <a:r>
              <a:rPr sz="2000" spc="-40" dirty="0" smtClean="0">
                <a:latin typeface="Gill Sans MT"/>
                <a:cs typeface="Gill Sans MT"/>
              </a:rPr>
              <a:t>v</a:t>
            </a:r>
            <a:r>
              <a:rPr sz="2000" spc="0" dirty="0" smtClean="0">
                <a:latin typeface="Gill Sans MT"/>
                <a:cs typeface="Gill Sans MT"/>
              </a:rPr>
              <a:t>ed,</a:t>
            </a:r>
            <a:r>
              <a:rPr sz="2000" spc="-229" dirty="0" smtClean="0">
                <a:latin typeface="Gill Sans MT"/>
                <a:cs typeface="Gill Sans MT"/>
              </a:rPr>
              <a:t> </a:t>
            </a:r>
            <a:r>
              <a:rPr sz="2000" spc="0" dirty="0" smtClean="0">
                <a:latin typeface="Gill Sans MT"/>
                <a:cs typeface="Gill Sans MT"/>
              </a:rPr>
              <a:t>passed up</a:t>
            </a:r>
            <a:r>
              <a:rPr sz="2000" spc="-20" dirty="0" smtClean="0">
                <a:latin typeface="Gill Sans MT"/>
                <a:cs typeface="Gill Sans MT"/>
              </a:rPr>
              <a:t> </a:t>
            </a:r>
            <a:r>
              <a:rPr sz="2000" spc="0" dirty="0" smtClean="0">
                <a:latin typeface="Gill Sans MT"/>
                <a:cs typeface="Gill Sans MT"/>
              </a:rPr>
              <a:t>to</a:t>
            </a:r>
            <a:r>
              <a:rPr sz="2000" spc="-15" dirty="0" smtClean="0">
                <a:latin typeface="Gill Sans MT"/>
                <a:cs typeface="Gill Sans MT"/>
              </a:rPr>
              <a:t> </a:t>
            </a:r>
            <a:r>
              <a:rPr sz="2000" spc="0" dirty="0" smtClean="0">
                <a:latin typeface="Gill Sans MT"/>
                <a:cs typeface="Gill Sans MT"/>
              </a:rPr>
              <a:t>IP</a:t>
            </a:r>
            <a:endParaRPr sz="2000" dirty="0">
              <a:latin typeface="Gill Sans MT"/>
              <a:cs typeface="Gill Sans MT"/>
            </a:endParaRPr>
          </a:p>
        </p:txBody>
      </p:sp>
      <p:sp>
        <p:nvSpPr>
          <p:cNvPr id="63" name="object 63"/>
          <p:cNvSpPr/>
          <p:nvPr/>
        </p:nvSpPr>
        <p:spPr>
          <a:xfrm>
            <a:off x="1557400" y="3241276"/>
            <a:ext cx="1665224" cy="293687"/>
          </a:xfrm>
          <a:custGeom>
            <a:avLst/>
            <a:gdLst/>
            <a:ahLst/>
            <a:cxnLst/>
            <a:rect l="l" t="t" r="r" b="b"/>
            <a:pathLst>
              <a:path w="1665224" h="293687">
                <a:moveTo>
                  <a:pt x="0" y="293687"/>
                </a:moveTo>
                <a:lnTo>
                  <a:pt x="1665224" y="293687"/>
                </a:lnTo>
                <a:lnTo>
                  <a:pt x="1665224" y="0"/>
                </a:lnTo>
                <a:lnTo>
                  <a:pt x="0" y="0"/>
                </a:lnTo>
                <a:lnTo>
                  <a:pt x="0" y="293687"/>
                </a:lnTo>
                <a:close/>
              </a:path>
            </a:pathLst>
          </a:custGeom>
          <a:solidFill>
            <a:srgbClr val="000099"/>
          </a:solidFill>
        </p:spPr>
        <p:txBody>
          <a:bodyPr wrap="square" lIns="0" tIns="0" rIns="0" bIns="0" rtlCol="0">
            <a:noAutofit/>
          </a:bodyPr>
          <a:lstStyle/>
          <a:p>
            <a:endParaRPr/>
          </a:p>
        </p:txBody>
      </p:sp>
      <p:sp>
        <p:nvSpPr>
          <p:cNvPr id="64" name="object 64"/>
          <p:cNvSpPr/>
          <p:nvPr/>
        </p:nvSpPr>
        <p:spPr>
          <a:xfrm>
            <a:off x="1557400" y="3241276"/>
            <a:ext cx="1665224" cy="293687"/>
          </a:xfrm>
          <a:custGeom>
            <a:avLst/>
            <a:gdLst/>
            <a:ahLst/>
            <a:cxnLst/>
            <a:rect l="l" t="t" r="r" b="b"/>
            <a:pathLst>
              <a:path w="1665224" h="293687">
                <a:moveTo>
                  <a:pt x="0" y="293687"/>
                </a:moveTo>
                <a:lnTo>
                  <a:pt x="1665224" y="293687"/>
                </a:lnTo>
                <a:lnTo>
                  <a:pt x="1665224" y="0"/>
                </a:lnTo>
                <a:lnTo>
                  <a:pt x="0" y="0"/>
                </a:lnTo>
                <a:lnTo>
                  <a:pt x="0" y="293687"/>
                </a:lnTo>
                <a:close/>
              </a:path>
            </a:pathLst>
          </a:custGeom>
          <a:ln w="9525">
            <a:solidFill>
              <a:srgbClr val="000000"/>
            </a:solidFill>
          </a:ln>
        </p:spPr>
        <p:txBody>
          <a:bodyPr wrap="square" lIns="0" tIns="0" rIns="0" bIns="0" rtlCol="0">
            <a:noAutofit/>
          </a:bodyPr>
          <a:lstStyle/>
          <a:p>
            <a:endParaRPr/>
          </a:p>
        </p:txBody>
      </p:sp>
      <p:sp>
        <p:nvSpPr>
          <p:cNvPr id="65" name="object 65"/>
          <p:cNvSpPr/>
          <p:nvPr/>
        </p:nvSpPr>
        <p:spPr>
          <a:xfrm>
            <a:off x="1952625" y="3269851"/>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66" name="object 66"/>
          <p:cNvSpPr/>
          <p:nvPr/>
        </p:nvSpPr>
        <p:spPr>
          <a:xfrm>
            <a:off x="1952625" y="3269851"/>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67" name="object 67"/>
          <p:cNvSpPr/>
          <p:nvPr/>
        </p:nvSpPr>
        <p:spPr>
          <a:xfrm>
            <a:off x="2114550" y="3274614"/>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8" name="object 68"/>
          <p:cNvSpPr/>
          <p:nvPr/>
        </p:nvSpPr>
        <p:spPr>
          <a:xfrm>
            <a:off x="2266950" y="3274614"/>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9" name="object 69"/>
          <p:cNvSpPr/>
          <p:nvPr/>
        </p:nvSpPr>
        <p:spPr>
          <a:xfrm>
            <a:off x="1685925" y="3238038"/>
            <a:ext cx="0" cy="300100"/>
          </a:xfrm>
          <a:custGeom>
            <a:avLst/>
            <a:gdLst/>
            <a:ahLst/>
            <a:cxnLst/>
            <a:rect l="l" t="t" r="r" b="b"/>
            <a:pathLst>
              <a:path h="300100">
                <a:moveTo>
                  <a:pt x="0" y="0"/>
                </a:moveTo>
                <a:lnTo>
                  <a:pt x="0" y="300100"/>
                </a:lnTo>
              </a:path>
            </a:pathLst>
          </a:custGeom>
          <a:ln w="19050">
            <a:solidFill>
              <a:srgbClr val="FFFFFF"/>
            </a:solidFill>
          </a:ln>
        </p:spPr>
        <p:txBody>
          <a:bodyPr wrap="square" lIns="0" tIns="0" rIns="0" bIns="0" rtlCol="0">
            <a:noAutofit/>
          </a:bodyPr>
          <a:lstStyle/>
          <a:p>
            <a:endParaRPr/>
          </a:p>
        </p:txBody>
      </p:sp>
      <p:sp>
        <p:nvSpPr>
          <p:cNvPr id="70" name="object 70"/>
          <p:cNvSpPr/>
          <p:nvPr/>
        </p:nvSpPr>
        <p:spPr>
          <a:xfrm>
            <a:off x="1838325" y="3238038"/>
            <a:ext cx="0" cy="300100"/>
          </a:xfrm>
          <a:custGeom>
            <a:avLst/>
            <a:gdLst/>
            <a:ahLst/>
            <a:cxnLst/>
            <a:rect l="l" t="t" r="r" b="b"/>
            <a:pathLst>
              <a:path h="300100">
                <a:moveTo>
                  <a:pt x="0" y="0"/>
                </a:moveTo>
                <a:lnTo>
                  <a:pt x="0" y="300100"/>
                </a:lnTo>
              </a:path>
            </a:pathLst>
          </a:custGeom>
          <a:ln w="19050">
            <a:solidFill>
              <a:srgbClr val="FFFFFF"/>
            </a:solidFill>
          </a:ln>
        </p:spPr>
        <p:txBody>
          <a:bodyPr wrap="square" lIns="0" tIns="0" rIns="0" bIns="0" rtlCol="0">
            <a:noAutofit/>
          </a:bodyPr>
          <a:lstStyle/>
          <a:p>
            <a:endParaRPr/>
          </a:p>
        </p:txBody>
      </p:sp>
      <p:sp>
        <p:nvSpPr>
          <p:cNvPr id="71" name="object 71"/>
          <p:cNvSpPr/>
          <p:nvPr/>
        </p:nvSpPr>
        <p:spPr>
          <a:xfrm>
            <a:off x="1578228" y="2276013"/>
            <a:ext cx="76200" cy="1114425"/>
          </a:xfrm>
          <a:custGeom>
            <a:avLst/>
            <a:gdLst/>
            <a:ahLst/>
            <a:cxnLst/>
            <a:rect l="l" t="t" r="r" b="b"/>
            <a:pathLst>
              <a:path w="76200" h="1114425">
                <a:moveTo>
                  <a:pt x="0" y="1038098"/>
                </a:moveTo>
                <a:lnTo>
                  <a:pt x="37846" y="1114425"/>
                </a:lnTo>
                <a:lnTo>
                  <a:pt x="69861" y="1050925"/>
                </a:lnTo>
                <a:lnTo>
                  <a:pt x="31623" y="1050925"/>
                </a:lnTo>
                <a:lnTo>
                  <a:pt x="31659" y="1038203"/>
                </a:lnTo>
                <a:lnTo>
                  <a:pt x="0" y="1038098"/>
                </a:lnTo>
                <a:close/>
              </a:path>
              <a:path w="76200" h="1114425">
                <a:moveTo>
                  <a:pt x="31659" y="1038203"/>
                </a:moveTo>
                <a:lnTo>
                  <a:pt x="31623" y="1050925"/>
                </a:lnTo>
                <a:lnTo>
                  <a:pt x="44323" y="1050925"/>
                </a:lnTo>
                <a:lnTo>
                  <a:pt x="44359" y="1038245"/>
                </a:lnTo>
                <a:lnTo>
                  <a:pt x="31659" y="1038203"/>
                </a:lnTo>
                <a:close/>
              </a:path>
              <a:path w="76200" h="1114425">
                <a:moveTo>
                  <a:pt x="44359" y="1038245"/>
                </a:moveTo>
                <a:lnTo>
                  <a:pt x="44323" y="1050925"/>
                </a:lnTo>
                <a:lnTo>
                  <a:pt x="69861" y="1050925"/>
                </a:lnTo>
                <a:lnTo>
                  <a:pt x="76200" y="1038351"/>
                </a:lnTo>
                <a:lnTo>
                  <a:pt x="44359" y="1038245"/>
                </a:lnTo>
                <a:close/>
              </a:path>
              <a:path w="76200" h="1114425">
                <a:moveTo>
                  <a:pt x="47371" y="0"/>
                </a:moveTo>
                <a:lnTo>
                  <a:pt x="34671" y="0"/>
                </a:lnTo>
                <a:lnTo>
                  <a:pt x="31659" y="1038203"/>
                </a:lnTo>
                <a:lnTo>
                  <a:pt x="44359" y="1038245"/>
                </a:lnTo>
                <a:lnTo>
                  <a:pt x="47371" y="0"/>
                </a:lnTo>
                <a:close/>
              </a:path>
            </a:pathLst>
          </a:custGeom>
          <a:solidFill>
            <a:srgbClr val="000000"/>
          </a:solidFill>
        </p:spPr>
        <p:txBody>
          <a:bodyPr wrap="square" lIns="0" tIns="0" rIns="0" bIns="0" rtlCol="0">
            <a:noAutofit/>
          </a:bodyPr>
          <a:lstStyle/>
          <a:p>
            <a:endParaRPr/>
          </a:p>
        </p:txBody>
      </p:sp>
      <p:sp>
        <p:nvSpPr>
          <p:cNvPr id="72" name="object 72"/>
          <p:cNvSpPr/>
          <p:nvPr/>
        </p:nvSpPr>
        <p:spPr>
          <a:xfrm>
            <a:off x="1717675" y="2441113"/>
            <a:ext cx="76200" cy="949325"/>
          </a:xfrm>
          <a:custGeom>
            <a:avLst/>
            <a:gdLst/>
            <a:ahLst/>
            <a:cxnLst/>
            <a:rect l="l" t="t" r="r" b="b"/>
            <a:pathLst>
              <a:path w="76200" h="949325">
                <a:moveTo>
                  <a:pt x="31750" y="873125"/>
                </a:moveTo>
                <a:lnTo>
                  <a:pt x="0" y="873125"/>
                </a:lnTo>
                <a:lnTo>
                  <a:pt x="38100" y="949325"/>
                </a:lnTo>
                <a:lnTo>
                  <a:pt x="69850" y="885825"/>
                </a:lnTo>
                <a:lnTo>
                  <a:pt x="31750" y="885825"/>
                </a:lnTo>
                <a:lnTo>
                  <a:pt x="31750" y="873125"/>
                </a:lnTo>
                <a:close/>
              </a:path>
              <a:path w="76200" h="949325">
                <a:moveTo>
                  <a:pt x="44450" y="0"/>
                </a:moveTo>
                <a:lnTo>
                  <a:pt x="31750" y="0"/>
                </a:lnTo>
                <a:lnTo>
                  <a:pt x="31750" y="885825"/>
                </a:lnTo>
                <a:lnTo>
                  <a:pt x="44450" y="885825"/>
                </a:lnTo>
                <a:lnTo>
                  <a:pt x="44450" y="0"/>
                </a:lnTo>
                <a:close/>
              </a:path>
              <a:path w="76200" h="949325">
                <a:moveTo>
                  <a:pt x="76200" y="873125"/>
                </a:moveTo>
                <a:lnTo>
                  <a:pt x="44450" y="873125"/>
                </a:lnTo>
                <a:lnTo>
                  <a:pt x="44450" y="885825"/>
                </a:lnTo>
                <a:lnTo>
                  <a:pt x="69850" y="885825"/>
                </a:lnTo>
                <a:lnTo>
                  <a:pt x="76200" y="873125"/>
                </a:lnTo>
                <a:close/>
              </a:path>
            </a:pathLst>
          </a:custGeom>
          <a:solidFill>
            <a:srgbClr val="000000"/>
          </a:solidFill>
        </p:spPr>
        <p:txBody>
          <a:bodyPr wrap="square" lIns="0" tIns="0" rIns="0" bIns="0" rtlCol="0">
            <a:noAutofit/>
          </a:bodyPr>
          <a:lstStyle/>
          <a:p>
            <a:endParaRPr/>
          </a:p>
        </p:txBody>
      </p:sp>
      <p:sp>
        <p:nvSpPr>
          <p:cNvPr id="73" name="object 73"/>
          <p:cNvSpPr/>
          <p:nvPr/>
        </p:nvSpPr>
        <p:spPr>
          <a:xfrm>
            <a:off x="1990344" y="2650663"/>
            <a:ext cx="76200" cy="746125"/>
          </a:xfrm>
          <a:custGeom>
            <a:avLst/>
            <a:gdLst/>
            <a:ahLst/>
            <a:cxnLst/>
            <a:rect l="l" t="t" r="r" b="b"/>
            <a:pathLst>
              <a:path w="76200" h="746125">
                <a:moveTo>
                  <a:pt x="31822" y="669945"/>
                </a:moveTo>
                <a:lnTo>
                  <a:pt x="0" y="670051"/>
                </a:lnTo>
                <a:lnTo>
                  <a:pt x="38481" y="746125"/>
                </a:lnTo>
                <a:lnTo>
                  <a:pt x="69861" y="682625"/>
                </a:lnTo>
                <a:lnTo>
                  <a:pt x="31876" y="682625"/>
                </a:lnTo>
                <a:lnTo>
                  <a:pt x="31822" y="669945"/>
                </a:lnTo>
                <a:close/>
              </a:path>
              <a:path w="76200" h="746125">
                <a:moveTo>
                  <a:pt x="44522" y="669903"/>
                </a:moveTo>
                <a:lnTo>
                  <a:pt x="31822" y="669945"/>
                </a:lnTo>
                <a:lnTo>
                  <a:pt x="31876" y="682625"/>
                </a:lnTo>
                <a:lnTo>
                  <a:pt x="44576" y="682625"/>
                </a:lnTo>
                <a:lnTo>
                  <a:pt x="44522" y="669903"/>
                </a:lnTo>
                <a:close/>
              </a:path>
              <a:path w="76200" h="746125">
                <a:moveTo>
                  <a:pt x="76200" y="669798"/>
                </a:moveTo>
                <a:lnTo>
                  <a:pt x="44522" y="669903"/>
                </a:lnTo>
                <a:lnTo>
                  <a:pt x="44576" y="682625"/>
                </a:lnTo>
                <a:lnTo>
                  <a:pt x="69861" y="682625"/>
                </a:lnTo>
                <a:lnTo>
                  <a:pt x="76200" y="669798"/>
                </a:lnTo>
                <a:close/>
              </a:path>
              <a:path w="76200" h="746125">
                <a:moveTo>
                  <a:pt x="41656" y="0"/>
                </a:moveTo>
                <a:lnTo>
                  <a:pt x="28956" y="0"/>
                </a:lnTo>
                <a:lnTo>
                  <a:pt x="31822" y="669945"/>
                </a:lnTo>
                <a:lnTo>
                  <a:pt x="44522" y="669903"/>
                </a:lnTo>
                <a:lnTo>
                  <a:pt x="41656" y="0"/>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2136394" y="2828463"/>
            <a:ext cx="76200" cy="568325"/>
          </a:xfrm>
          <a:custGeom>
            <a:avLst/>
            <a:gdLst/>
            <a:ahLst/>
            <a:cxnLst/>
            <a:rect l="l" t="t" r="r" b="b"/>
            <a:pathLst>
              <a:path w="76200" h="568325">
                <a:moveTo>
                  <a:pt x="31679" y="492167"/>
                </a:moveTo>
                <a:lnTo>
                  <a:pt x="0" y="492378"/>
                </a:lnTo>
                <a:lnTo>
                  <a:pt x="38481" y="568325"/>
                </a:lnTo>
                <a:lnTo>
                  <a:pt x="69809" y="504825"/>
                </a:lnTo>
                <a:lnTo>
                  <a:pt x="31750" y="504825"/>
                </a:lnTo>
                <a:lnTo>
                  <a:pt x="31679" y="492167"/>
                </a:lnTo>
                <a:close/>
              </a:path>
              <a:path w="76200" h="568325">
                <a:moveTo>
                  <a:pt x="44379" y="492083"/>
                </a:moveTo>
                <a:lnTo>
                  <a:pt x="31679" y="492167"/>
                </a:lnTo>
                <a:lnTo>
                  <a:pt x="31750" y="504825"/>
                </a:lnTo>
                <a:lnTo>
                  <a:pt x="44450" y="504825"/>
                </a:lnTo>
                <a:lnTo>
                  <a:pt x="44379" y="492083"/>
                </a:lnTo>
                <a:close/>
              </a:path>
              <a:path w="76200" h="568325">
                <a:moveTo>
                  <a:pt x="76200" y="491871"/>
                </a:moveTo>
                <a:lnTo>
                  <a:pt x="44379" y="492083"/>
                </a:lnTo>
                <a:lnTo>
                  <a:pt x="44450" y="504825"/>
                </a:lnTo>
                <a:lnTo>
                  <a:pt x="69809" y="504825"/>
                </a:lnTo>
                <a:lnTo>
                  <a:pt x="76200" y="491871"/>
                </a:lnTo>
                <a:close/>
              </a:path>
              <a:path w="76200" h="568325">
                <a:moveTo>
                  <a:pt x="41656" y="0"/>
                </a:moveTo>
                <a:lnTo>
                  <a:pt x="28956" y="0"/>
                </a:lnTo>
                <a:lnTo>
                  <a:pt x="31679" y="492167"/>
                </a:lnTo>
                <a:lnTo>
                  <a:pt x="44379" y="492083"/>
                </a:lnTo>
                <a:lnTo>
                  <a:pt x="41656" y="0"/>
                </a:lnTo>
                <a:close/>
              </a:path>
            </a:pathLst>
          </a:custGeom>
          <a:solidFill>
            <a:srgbClr val="000000"/>
          </a:solidFill>
        </p:spPr>
        <p:txBody>
          <a:bodyPr wrap="square" lIns="0" tIns="0" rIns="0" bIns="0" rtlCol="0">
            <a:noAutofit/>
          </a:bodyPr>
          <a:lstStyle/>
          <a:p>
            <a:endParaRPr/>
          </a:p>
        </p:txBody>
      </p:sp>
      <p:sp>
        <p:nvSpPr>
          <p:cNvPr id="75" name="object 75"/>
          <p:cNvSpPr/>
          <p:nvPr/>
        </p:nvSpPr>
        <p:spPr>
          <a:xfrm>
            <a:off x="2763520" y="2442636"/>
            <a:ext cx="76200" cy="746125"/>
          </a:xfrm>
          <a:custGeom>
            <a:avLst/>
            <a:gdLst/>
            <a:ahLst/>
            <a:cxnLst/>
            <a:rect l="l" t="t" r="r" b="b"/>
            <a:pathLst>
              <a:path w="76200" h="746125">
                <a:moveTo>
                  <a:pt x="31695" y="670020"/>
                </a:moveTo>
                <a:lnTo>
                  <a:pt x="0" y="670178"/>
                </a:lnTo>
                <a:lnTo>
                  <a:pt x="38354" y="746125"/>
                </a:lnTo>
                <a:lnTo>
                  <a:pt x="69776" y="682751"/>
                </a:lnTo>
                <a:lnTo>
                  <a:pt x="31750" y="682751"/>
                </a:lnTo>
                <a:lnTo>
                  <a:pt x="31695" y="670020"/>
                </a:lnTo>
                <a:close/>
              </a:path>
              <a:path w="76200" h="746125">
                <a:moveTo>
                  <a:pt x="44395" y="669957"/>
                </a:moveTo>
                <a:lnTo>
                  <a:pt x="31695" y="670020"/>
                </a:lnTo>
                <a:lnTo>
                  <a:pt x="31750" y="682751"/>
                </a:lnTo>
                <a:lnTo>
                  <a:pt x="44450" y="682625"/>
                </a:lnTo>
                <a:lnTo>
                  <a:pt x="44395" y="669957"/>
                </a:lnTo>
                <a:close/>
              </a:path>
              <a:path w="76200" h="746125">
                <a:moveTo>
                  <a:pt x="76200" y="669798"/>
                </a:moveTo>
                <a:lnTo>
                  <a:pt x="44395" y="669957"/>
                </a:lnTo>
                <a:lnTo>
                  <a:pt x="44450" y="682625"/>
                </a:lnTo>
                <a:lnTo>
                  <a:pt x="31750" y="682751"/>
                </a:lnTo>
                <a:lnTo>
                  <a:pt x="69776" y="682751"/>
                </a:lnTo>
                <a:lnTo>
                  <a:pt x="76200" y="669798"/>
                </a:lnTo>
                <a:close/>
              </a:path>
              <a:path w="76200" h="746125">
                <a:moveTo>
                  <a:pt x="41529" y="0"/>
                </a:moveTo>
                <a:lnTo>
                  <a:pt x="28829" y="126"/>
                </a:lnTo>
                <a:lnTo>
                  <a:pt x="31695" y="670020"/>
                </a:lnTo>
                <a:lnTo>
                  <a:pt x="44395" y="669957"/>
                </a:lnTo>
                <a:lnTo>
                  <a:pt x="41529" y="0"/>
                </a:lnTo>
                <a:close/>
              </a:path>
            </a:pathLst>
          </a:custGeom>
          <a:solidFill>
            <a:srgbClr val="000000"/>
          </a:solidFill>
        </p:spPr>
        <p:txBody>
          <a:bodyPr wrap="square" lIns="0" tIns="0" rIns="0" bIns="0" rtlCol="0">
            <a:noAutofit/>
          </a:bodyPr>
          <a:lstStyle/>
          <a:p>
            <a:endParaRPr/>
          </a:p>
        </p:txBody>
      </p:sp>
      <p:sp>
        <p:nvSpPr>
          <p:cNvPr id="76" name="object 76"/>
          <p:cNvSpPr/>
          <p:nvPr/>
        </p:nvSpPr>
        <p:spPr>
          <a:xfrm>
            <a:off x="2909442" y="2620436"/>
            <a:ext cx="76200" cy="568325"/>
          </a:xfrm>
          <a:custGeom>
            <a:avLst/>
            <a:gdLst/>
            <a:ahLst/>
            <a:cxnLst/>
            <a:rect l="l" t="t" r="r" b="b"/>
            <a:pathLst>
              <a:path w="76200" h="568325">
                <a:moveTo>
                  <a:pt x="31803" y="492219"/>
                </a:moveTo>
                <a:lnTo>
                  <a:pt x="0" y="492378"/>
                </a:lnTo>
                <a:lnTo>
                  <a:pt x="38481" y="568325"/>
                </a:lnTo>
                <a:lnTo>
                  <a:pt x="69798" y="504951"/>
                </a:lnTo>
                <a:lnTo>
                  <a:pt x="31876" y="504951"/>
                </a:lnTo>
                <a:lnTo>
                  <a:pt x="31803" y="492219"/>
                </a:lnTo>
                <a:close/>
              </a:path>
              <a:path w="76200" h="568325">
                <a:moveTo>
                  <a:pt x="44503" y="492156"/>
                </a:moveTo>
                <a:lnTo>
                  <a:pt x="31803" y="492219"/>
                </a:lnTo>
                <a:lnTo>
                  <a:pt x="31876" y="504951"/>
                </a:lnTo>
                <a:lnTo>
                  <a:pt x="44576" y="504825"/>
                </a:lnTo>
                <a:lnTo>
                  <a:pt x="44503" y="492156"/>
                </a:lnTo>
                <a:close/>
              </a:path>
              <a:path w="76200" h="568325">
                <a:moveTo>
                  <a:pt x="76200" y="491998"/>
                </a:moveTo>
                <a:lnTo>
                  <a:pt x="44503" y="492156"/>
                </a:lnTo>
                <a:lnTo>
                  <a:pt x="44576" y="504825"/>
                </a:lnTo>
                <a:lnTo>
                  <a:pt x="31876" y="504951"/>
                </a:lnTo>
                <a:lnTo>
                  <a:pt x="69798" y="504951"/>
                </a:lnTo>
                <a:lnTo>
                  <a:pt x="76200" y="491998"/>
                </a:lnTo>
                <a:close/>
              </a:path>
              <a:path w="76200" h="568325">
                <a:moveTo>
                  <a:pt x="41656" y="0"/>
                </a:moveTo>
                <a:lnTo>
                  <a:pt x="28956" y="126"/>
                </a:lnTo>
                <a:lnTo>
                  <a:pt x="31803" y="492219"/>
                </a:lnTo>
                <a:lnTo>
                  <a:pt x="44503" y="492156"/>
                </a:lnTo>
                <a:lnTo>
                  <a:pt x="41656" y="0"/>
                </a:lnTo>
                <a:close/>
              </a:path>
            </a:pathLst>
          </a:custGeom>
          <a:solidFill>
            <a:srgbClr val="000000"/>
          </a:solidFill>
        </p:spPr>
        <p:txBody>
          <a:bodyPr wrap="square" lIns="0" tIns="0" rIns="0" bIns="0" rtlCol="0">
            <a:noAutofit/>
          </a:bodyPr>
          <a:lstStyle/>
          <a:p>
            <a:endParaRPr/>
          </a:p>
        </p:txBody>
      </p:sp>
      <p:sp>
        <p:nvSpPr>
          <p:cNvPr id="77" name="object 77"/>
          <p:cNvSpPr txBox="1"/>
          <p:nvPr/>
        </p:nvSpPr>
        <p:spPr>
          <a:xfrm>
            <a:off x="1557019" y="1978977"/>
            <a:ext cx="3043555" cy="775970"/>
          </a:xfrm>
          <a:prstGeom prst="rect">
            <a:avLst/>
          </a:prstGeom>
        </p:spPr>
        <p:txBody>
          <a:bodyPr vert="horz" wrap="square" lIns="0" tIns="0" rIns="0" bIns="0" rtlCol="0">
            <a:noAutofit/>
          </a:bodyPr>
          <a:lstStyle/>
          <a:p>
            <a:pPr marL="12700">
              <a:lnSpc>
                <a:spcPct val="100000"/>
              </a:lnSpc>
            </a:pPr>
            <a:r>
              <a:rPr sz="1200" spc="-5" dirty="0" smtClean="0">
                <a:latin typeface="Arial"/>
                <a:cs typeface="Arial"/>
              </a:rPr>
              <a:t>M</a:t>
            </a:r>
            <a:r>
              <a:rPr sz="1200" spc="-10" dirty="0" smtClean="0">
                <a:latin typeface="Arial"/>
                <a:cs typeface="Arial"/>
              </a:rPr>
              <a:t>AC</a:t>
            </a:r>
            <a:r>
              <a:rPr sz="1200" spc="-15" dirty="0" smtClean="0">
                <a:latin typeface="Arial"/>
                <a:cs typeface="Arial"/>
              </a:rPr>
              <a:t> </a:t>
            </a:r>
            <a:r>
              <a:rPr sz="1200" spc="0" dirty="0" smtClean="0">
                <a:latin typeface="Arial"/>
                <a:cs typeface="Arial"/>
              </a:rPr>
              <a:t>s</a:t>
            </a:r>
            <a:r>
              <a:rPr sz="1200" spc="-5" dirty="0" smtClean="0">
                <a:latin typeface="Arial"/>
                <a:cs typeface="Arial"/>
              </a:rPr>
              <a:t>rc:</a:t>
            </a:r>
            <a:r>
              <a:rPr sz="1200" spc="15" dirty="0" smtClean="0">
                <a:latin typeface="Arial"/>
                <a:cs typeface="Arial"/>
              </a:rPr>
              <a:t> </a:t>
            </a:r>
            <a:r>
              <a:rPr sz="1200" spc="0" dirty="0" smtClean="0">
                <a:latin typeface="Arial"/>
                <a:cs typeface="Arial"/>
              </a:rPr>
              <a:t>7</a:t>
            </a:r>
            <a:r>
              <a:rPr sz="1200" spc="5" dirty="0" smtClean="0">
                <a:latin typeface="Arial"/>
                <a:cs typeface="Arial"/>
              </a:rPr>
              <a:t>4</a:t>
            </a:r>
            <a:r>
              <a:rPr sz="1200" spc="-5" dirty="0" smtClean="0">
                <a:latin typeface="Arial"/>
                <a:cs typeface="Arial"/>
              </a:rPr>
              <a:t>-</a:t>
            </a:r>
            <a:r>
              <a:rPr sz="1200" spc="0" dirty="0" smtClean="0">
                <a:latin typeface="Arial"/>
                <a:cs typeface="Arial"/>
              </a:rPr>
              <a:t>29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dirty="0">
              <a:latin typeface="Arial"/>
              <a:cs typeface="Arial"/>
            </a:endParaRPr>
          </a:p>
          <a:p>
            <a:pPr marR="175260" algn="ctr">
              <a:lnSpc>
                <a:spcPct val="100000"/>
              </a:lnSpc>
              <a:spcBef>
                <a:spcPts val="60"/>
              </a:spcBef>
            </a:pPr>
            <a:r>
              <a:rPr sz="1800" spc="-7" baseline="2314" dirty="0" smtClean="0">
                <a:latin typeface="Arial"/>
                <a:cs typeface="Arial"/>
              </a:rPr>
              <a:t>M</a:t>
            </a:r>
            <a:r>
              <a:rPr sz="1800" spc="-15" baseline="2314" dirty="0" smtClean="0">
                <a:latin typeface="Arial"/>
                <a:cs typeface="Arial"/>
              </a:rPr>
              <a:t>AC</a:t>
            </a:r>
            <a:r>
              <a:rPr sz="1800" spc="-7" baseline="2314" dirty="0" smtClean="0">
                <a:latin typeface="Arial"/>
                <a:cs typeface="Arial"/>
              </a:rPr>
              <a:t> </a:t>
            </a:r>
            <a:r>
              <a:rPr sz="1800" spc="0" baseline="2314" dirty="0" err="1" smtClean="0">
                <a:latin typeface="Arial"/>
                <a:cs typeface="Arial"/>
              </a:rPr>
              <a:t>de</a:t>
            </a:r>
            <a:r>
              <a:rPr sz="1800" spc="-7" baseline="2314" dirty="0" err="1" smtClean="0">
                <a:latin typeface="Arial"/>
                <a:cs typeface="Arial"/>
              </a:rPr>
              <a:t>st</a:t>
            </a:r>
            <a:r>
              <a:rPr sz="1800" spc="-7" baseline="2314" dirty="0" smtClean="0">
                <a:latin typeface="Arial"/>
                <a:cs typeface="Arial"/>
              </a:rPr>
              <a:t>:</a:t>
            </a:r>
            <a:r>
              <a:rPr sz="1800" spc="-15" baseline="2314" dirty="0" smtClean="0">
                <a:latin typeface="Arial"/>
                <a:cs typeface="Arial"/>
              </a:rPr>
              <a:t> E</a:t>
            </a:r>
            <a:r>
              <a:rPr sz="1800" spc="15" baseline="2314" dirty="0" smtClean="0">
                <a:latin typeface="Arial"/>
                <a:cs typeface="Arial"/>
              </a:rPr>
              <a:t>6</a:t>
            </a:r>
            <a:r>
              <a:rPr sz="1800" spc="-7" baseline="2314" dirty="0" smtClean="0">
                <a:latin typeface="Arial"/>
                <a:cs typeface="Arial"/>
              </a:rPr>
              <a:t>-</a:t>
            </a:r>
            <a:r>
              <a:rPr sz="1800" spc="-382" baseline="2314" dirty="0" smtClean="0">
                <a:latin typeface="Arial"/>
                <a:cs typeface="Arial"/>
              </a:rPr>
              <a:t>E</a:t>
            </a:r>
            <a:r>
              <a:rPr lang="en-US" sz="1800" spc="-382" baseline="2314" dirty="0" smtClean="0">
                <a:latin typeface="Arial"/>
                <a:cs typeface="Arial"/>
              </a:rPr>
              <a:t> </a:t>
            </a:r>
            <a:r>
              <a:rPr lang="en-US" sz="1200" spc="-95" dirty="0" smtClean="0">
                <a:latin typeface="Arial"/>
                <a:cs typeface="Arial"/>
              </a:rPr>
              <a:t>9 - 00 -17- BB - 4B</a:t>
            </a:r>
            <a:endParaRPr sz="1200" dirty="0">
              <a:latin typeface="Arial"/>
              <a:cs typeface="Arial"/>
            </a:endParaRPr>
          </a:p>
          <a:p>
            <a:pPr marL="428625">
              <a:lnSpc>
                <a:spcPct val="100000"/>
              </a:lnSpc>
            </a:pPr>
            <a:r>
              <a:rPr sz="1800" spc="-15" baseline="-9259" dirty="0" smtClean="0">
                <a:latin typeface="Arial"/>
                <a:cs typeface="Arial"/>
              </a:rPr>
              <a:t>IP</a:t>
            </a:r>
            <a:r>
              <a:rPr sz="1800" spc="-44" baseline="-9259" dirty="0" smtClean="0">
                <a:latin typeface="Arial"/>
                <a:cs typeface="Arial"/>
              </a:rPr>
              <a:t> </a:t>
            </a:r>
            <a:r>
              <a:rPr sz="1800" spc="0" baseline="-9259" dirty="0" err="1" smtClean="0">
                <a:latin typeface="Arial"/>
                <a:cs typeface="Arial"/>
              </a:rPr>
              <a:t>s</a:t>
            </a:r>
            <a:r>
              <a:rPr sz="1800" spc="-7" baseline="-9259" dirty="0" err="1" smtClean="0">
                <a:latin typeface="Arial"/>
                <a:cs typeface="Arial"/>
              </a:rPr>
              <a:t>rc</a:t>
            </a:r>
            <a:r>
              <a:rPr sz="1800" spc="-7" baseline="-9259" dirty="0" smtClean="0">
                <a:latin typeface="Arial"/>
                <a:cs typeface="Arial"/>
              </a:rPr>
              <a:t>:</a:t>
            </a:r>
            <a:r>
              <a:rPr lang="en-US" sz="1800" spc="-7" baseline="-9259" dirty="0" smtClean="0">
                <a:latin typeface="Arial"/>
                <a:cs typeface="Arial"/>
              </a:rPr>
              <a:t> 111.111.111.111</a:t>
            </a:r>
            <a:endParaRPr sz="1200" dirty="0">
              <a:latin typeface="Arial"/>
              <a:cs typeface="Arial"/>
            </a:endParaRPr>
          </a:p>
          <a:p>
            <a:pPr marR="230504" algn="ctr">
              <a:lnSpc>
                <a:spcPct val="100000"/>
              </a:lnSpc>
              <a:spcBef>
                <a:spcPts val="200"/>
              </a:spcBef>
            </a:pPr>
            <a:r>
              <a:rPr sz="1200" spc="-10" dirty="0" smtClean="0">
                <a:latin typeface="Arial"/>
                <a:cs typeface="Arial"/>
              </a:rPr>
              <a:t>IP</a:t>
            </a:r>
            <a:r>
              <a:rPr sz="1200" spc="-20" dirty="0" smtClean="0">
                <a:latin typeface="Arial"/>
                <a:cs typeface="Arial"/>
              </a:rPr>
              <a:t> </a:t>
            </a:r>
            <a:r>
              <a:rPr sz="1200" spc="5" dirty="0" smtClean="0">
                <a:latin typeface="Arial"/>
                <a:cs typeface="Arial"/>
              </a:rPr>
              <a:t>d</a:t>
            </a:r>
            <a:r>
              <a:rPr sz="1200" spc="0" dirty="0" smtClean="0">
                <a:latin typeface="Arial"/>
                <a:cs typeface="Arial"/>
              </a:rPr>
              <a:t>e</a:t>
            </a:r>
            <a:r>
              <a:rPr sz="1200" spc="-5" dirty="0" smtClean="0">
                <a:latin typeface="Arial"/>
                <a:cs typeface="Arial"/>
              </a:rPr>
              <a:t>st:</a:t>
            </a:r>
            <a:r>
              <a:rPr sz="1200" spc="-10" dirty="0" smtClean="0">
                <a:latin typeface="Arial"/>
                <a:cs typeface="Arial"/>
              </a:rPr>
              <a:t> </a:t>
            </a:r>
            <a:r>
              <a:rPr sz="1200" spc="0" dirty="0" smtClean="0">
                <a:latin typeface="Arial"/>
                <a:cs typeface="Arial"/>
              </a:rPr>
              <a:t>222</a:t>
            </a:r>
            <a:r>
              <a:rPr sz="1200" spc="-5" dirty="0" smtClean="0">
                <a:latin typeface="Arial"/>
                <a:cs typeface="Arial"/>
              </a:rPr>
              <a:t>.2</a:t>
            </a:r>
            <a:r>
              <a:rPr sz="1200" spc="0" dirty="0" smtClean="0">
                <a:latin typeface="Arial"/>
                <a:cs typeface="Arial"/>
              </a:rPr>
              <a:t>22</a:t>
            </a:r>
            <a:r>
              <a:rPr sz="1200" spc="-5" dirty="0" smtClean="0">
                <a:latin typeface="Arial"/>
                <a:cs typeface="Arial"/>
              </a:rPr>
              <a:t>.</a:t>
            </a:r>
            <a:r>
              <a:rPr sz="1200" spc="-1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a:t>
            </a:r>
            <a:r>
              <a:rPr sz="1200" spc="0" dirty="0" smtClean="0">
                <a:latin typeface="Arial"/>
                <a:cs typeface="Arial"/>
              </a:rPr>
              <a:t>2</a:t>
            </a:r>
            <a:endParaRPr sz="1200" dirty="0">
              <a:latin typeface="Arial"/>
              <a:cs typeface="Arial"/>
            </a:endParaRPr>
          </a:p>
        </p:txBody>
      </p:sp>
      <p:sp>
        <p:nvSpPr>
          <p:cNvPr id="79" name="object 79"/>
          <p:cNvSpPr txBox="1"/>
          <p:nvPr/>
        </p:nvSpPr>
        <p:spPr>
          <a:xfrm>
            <a:off x="3123945" y="5610728"/>
            <a:ext cx="1388745" cy="368935"/>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a:t>
            </a:r>
            <a:r>
              <a:rPr sz="1200" spc="5" dirty="0" smtClean="0">
                <a:latin typeface="Arial"/>
                <a:cs typeface="Arial"/>
              </a:rPr>
              <a:t>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80" name="object 80"/>
          <p:cNvSpPr txBox="1"/>
          <p:nvPr/>
        </p:nvSpPr>
        <p:spPr>
          <a:xfrm>
            <a:off x="7153782" y="5628406"/>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81" name="object 81"/>
          <p:cNvSpPr txBox="1"/>
          <p:nvPr/>
        </p:nvSpPr>
        <p:spPr>
          <a:xfrm>
            <a:off x="1021791" y="5671078"/>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2225">
              <a:lnSpc>
                <a:spcPts val="144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sp>
        <p:nvSpPr>
          <p:cNvPr id="78" name="object 78"/>
          <p:cNvSpPr txBox="1">
            <a:spLocks noGrp="1"/>
          </p:cNvSpPr>
          <p:nvPr>
            <p:ph type="title"/>
          </p:nvPr>
        </p:nvSpPr>
        <p:spPr>
          <a:xfrm>
            <a:off x="535940" y="116632"/>
            <a:ext cx="8072119" cy="850341"/>
          </a:xfrm>
          <a:prstGeom prst="rect">
            <a:avLst/>
          </a:prstGeom>
        </p:spPr>
        <p:txBody>
          <a:bodyPr vert="horz" wrap="square" lIns="0" tIns="209041" rIns="0" bIns="0" rtlCol="0">
            <a:noAutofit/>
          </a:bodyPr>
          <a:lstStyle/>
          <a:p>
            <a:pPr marL="88900">
              <a:lnSpc>
                <a:spcPct val="100000"/>
              </a:lnSpc>
            </a:pPr>
            <a:r>
              <a:rPr sz="3200" dirty="0" smtClean="0">
                <a:solidFill>
                  <a:schemeClr val="tx1"/>
                </a:solidFill>
                <a:latin typeface="Calibri"/>
                <a:cs typeface="Calibri"/>
              </a:rPr>
              <a:t>AR</a:t>
            </a:r>
            <a:r>
              <a:rPr sz="3200" spc="-5" dirty="0" smtClean="0">
                <a:solidFill>
                  <a:schemeClr val="tx1"/>
                </a:solidFill>
                <a:latin typeface="Calibri"/>
                <a:cs typeface="Calibri"/>
              </a:rPr>
              <a:t>P</a:t>
            </a:r>
            <a:r>
              <a:rPr sz="3200" spc="5" dirty="0" smtClean="0">
                <a:solidFill>
                  <a:schemeClr val="tx1"/>
                </a:solidFill>
                <a:latin typeface="黑体"/>
                <a:cs typeface="黑体"/>
              </a:rPr>
              <a:t>工</a:t>
            </a:r>
            <a:r>
              <a:rPr sz="3200" spc="0" dirty="0" smtClean="0">
                <a:solidFill>
                  <a:schemeClr val="tx1"/>
                </a:solidFill>
                <a:latin typeface="黑体"/>
                <a:cs typeface="黑体"/>
              </a:rPr>
              <a:t>作原</a:t>
            </a:r>
            <a:r>
              <a:rPr sz="3200" spc="5" dirty="0" smtClean="0">
                <a:solidFill>
                  <a:schemeClr val="tx1"/>
                </a:solidFill>
                <a:latin typeface="黑体"/>
                <a:cs typeface="黑体"/>
              </a:rPr>
              <a:t>理</a:t>
            </a:r>
            <a:r>
              <a:rPr lang="zh-CN" altLang="en-US" sz="3200" dirty="0" smtClean="0">
                <a:solidFill>
                  <a:schemeClr val="tx1"/>
                </a:solidFill>
                <a:latin typeface="Calibri"/>
                <a:cs typeface="Calibri"/>
              </a:rPr>
              <a:t>总结</a:t>
            </a:r>
            <a:r>
              <a:rPr sz="3200" spc="0" dirty="0" smtClean="0">
                <a:solidFill>
                  <a:schemeClr val="tx1"/>
                </a:solidFill>
                <a:latin typeface="Calibri"/>
                <a:cs typeface="Calibri"/>
              </a:rPr>
              <a:t>:</a:t>
            </a:r>
            <a:r>
              <a:rPr sz="3200" spc="-40" dirty="0" smtClean="0">
                <a:solidFill>
                  <a:schemeClr val="tx1"/>
                </a:solidFill>
                <a:latin typeface="Calibri"/>
                <a:cs typeface="Calibri"/>
              </a:rPr>
              <a:t> </a:t>
            </a:r>
            <a:r>
              <a:rPr sz="3200" spc="5" dirty="0" smtClean="0">
                <a:solidFill>
                  <a:schemeClr val="tx1"/>
                </a:solidFill>
                <a:latin typeface="黑体"/>
                <a:cs typeface="黑体"/>
              </a:rPr>
              <a:t>目的节</a:t>
            </a:r>
            <a:r>
              <a:rPr sz="3200" spc="0" dirty="0" smtClean="0">
                <a:solidFill>
                  <a:schemeClr val="tx1"/>
                </a:solidFill>
                <a:latin typeface="黑体"/>
                <a:cs typeface="黑体"/>
              </a:rPr>
              <a:t>点在不</a:t>
            </a:r>
            <a:r>
              <a:rPr sz="3200" spc="-5" dirty="0" smtClean="0">
                <a:solidFill>
                  <a:schemeClr val="tx1"/>
                </a:solidFill>
                <a:latin typeface="黑体"/>
                <a:cs typeface="黑体"/>
              </a:rPr>
              <a:t>同</a:t>
            </a:r>
            <a:r>
              <a:rPr sz="3200" spc="0" dirty="0" smtClean="0">
                <a:solidFill>
                  <a:schemeClr val="tx1"/>
                </a:solidFill>
                <a:latin typeface="Calibri"/>
                <a:cs typeface="Calibri"/>
              </a:rPr>
              <a:t>LA</a:t>
            </a:r>
            <a:r>
              <a:rPr sz="3200" spc="-10" dirty="0" smtClean="0">
                <a:solidFill>
                  <a:schemeClr val="tx1"/>
                </a:solidFill>
                <a:latin typeface="Calibri"/>
                <a:cs typeface="Calibri"/>
              </a:rPr>
              <a:t>N</a:t>
            </a:r>
            <a:r>
              <a:rPr sz="3200" spc="-5" dirty="0" smtClean="0">
                <a:solidFill>
                  <a:schemeClr val="tx1"/>
                </a:solidFill>
                <a:latin typeface="Calibri"/>
                <a:cs typeface="Calibri"/>
              </a:rPr>
              <a:t>(</a:t>
            </a:r>
            <a:r>
              <a:rPr sz="3200" spc="0" dirty="0" smtClean="0">
                <a:solidFill>
                  <a:schemeClr val="tx1"/>
                </a:solidFill>
                <a:latin typeface="黑体"/>
                <a:cs typeface="黑体"/>
              </a:rPr>
              <a:t>子</a:t>
            </a:r>
            <a:r>
              <a:rPr sz="3200" spc="-5" dirty="0" smtClean="0">
                <a:solidFill>
                  <a:schemeClr val="tx1"/>
                </a:solidFill>
                <a:latin typeface="黑体"/>
                <a:cs typeface="黑体"/>
              </a:rPr>
              <a:t>网</a:t>
            </a:r>
            <a:r>
              <a:rPr sz="3200" spc="0" dirty="0" smtClean="0">
                <a:solidFill>
                  <a:schemeClr val="tx1"/>
                </a:solidFill>
                <a:latin typeface="Calibri"/>
                <a:cs typeface="Calibri"/>
              </a:rPr>
              <a:t>)</a:t>
            </a:r>
            <a:endParaRPr sz="3200" dirty="0">
              <a:solidFill>
                <a:schemeClr val="tx1"/>
              </a:solidFill>
              <a:latin typeface="Calibri"/>
              <a:cs typeface="Calibri"/>
            </a:endParaRPr>
          </a:p>
        </p:txBody>
      </p:sp>
      <p:graphicFrame>
        <p:nvGraphicFramePr>
          <p:cNvPr id="54" name="object 54"/>
          <p:cNvGraphicFramePr>
            <a:graphicFrameLocks noGrp="1"/>
          </p:cNvGraphicFramePr>
          <p:nvPr>
            <p:extLst/>
          </p:nvPr>
        </p:nvGraphicFramePr>
        <p:xfrm>
          <a:off x="541337" y="2485499"/>
          <a:ext cx="782637" cy="1483993"/>
        </p:xfrm>
        <a:graphic>
          <a:graphicData uri="http://schemas.openxmlformats.org/drawingml/2006/table">
            <a:tbl>
              <a:tblPr firstRow="1" bandRow="1">
                <a:tableStyleId>{2D5ABB26-0587-4C30-8999-92F81FD0307C}</a:tableStyleId>
              </a:tblPr>
              <a:tblGrid>
                <a:gridCol w="782637"/>
              </a:tblGrid>
              <a:tr h="249300">
                <a:tc>
                  <a:txBody>
                    <a:bodyPr/>
                    <a:lstStyle/>
                    <a:p>
                      <a:endParaRPr sz="2400">
                        <a:latin typeface="Gill Sans MT"/>
                        <a:cs typeface="Gill Sans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349">
                <a:tc>
                  <a:txBody>
                    <a:bodyPr/>
                    <a:lstStyle/>
                    <a:p>
                      <a:endParaRPr sz="2400">
                        <a:latin typeface="Gill Sans MT"/>
                        <a:cs typeface="Gill Sans MT"/>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475">
                <a:tc>
                  <a:txBody>
                    <a:bodyPr/>
                    <a:lstStyle/>
                    <a:p>
                      <a:pPr marR="31750" algn="ctr">
                        <a:lnSpc>
                          <a:spcPct val="100000"/>
                        </a:lnSpc>
                      </a:pPr>
                      <a:r>
                        <a:rPr sz="1600" dirty="0" smtClean="0">
                          <a:latin typeface="Arial"/>
                          <a:cs typeface="Arial"/>
                        </a:rPr>
                        <a:t>IP</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475">
                <a:tc>
                  <a:txBody>
                    <a:bodyPr/>
                    <a:lstStyle/>
                    <a:p>
                      <a:pPr marL="218440">
                        <a:lnSpc>
                          <a:spcPct val="100000"/>
                        </a:lnSpc>
                      </a:pPr>
                      <a:r>
                        <a:rPr sz="1600" dirty="0" smtClean="0">
                          <a:latin typeface="Arial"/>
                          <a:cs typeface="Arial"/>
                        </a:rPr>
                        <a:t>Eth</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47523">
                <a:tc>
                  <a:txBody>
                    <a:bodyPr/>
                    <a:lstStyle/>
                    <a:p>
                      <a:pPr marL="196850">
                        <a:lnSpc>
                          <a:spcPct val="100000"/>
                        </a:lnSpc>
                      </a:pPr>
                      <a:r>
                        <a:rPr sz="1600" dirty="0" smtClean="0">
                          <a:latin typeface="Arial"/>
                          <a:cs typeface="Arial"/>
                        </a:rPr>
                        <a:t>Phy</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graphicFrame>
        <p:nvGraphicFramePr>
          <p:cNvPr id="62" name="object 62"/>
          <p:cNvGraphicFramePr>
            <a:graphicFrameLocks noGrp="1"/>
          </p:cNvGraphicFramePr>
          <p:nvPr>
            <p:extLst/>
          </p:nvPr>
        </p:nvGraphicFramePr>
        <p:xfrm>
          <a:off x="4025963" y="3063413"/>
          <a:ext cx="782637" cy="757237"/>
        </p:xfrm>
        <a:graphic>
          <a:graphicData uri="http://schemas.openxmlformats.org/drawingml/2006/table">
            <a:tbl>
              <a:tblPr firstRow="1" bandRow="1">
                <a:tableStyleId>{2D5ABB26-0587-4C30-8999-92F81FD0307C}</a:tableStyleId>
              </a:tblPr>
              <a:tblGrid>
                <a:gridCol w="782637"/>
              </a:tblGrid>
              <a:tr h="257238">
                <a:tc>
                  <a:txBody>
                    <a:bodyPr/>
                    <a:lstStyle/>
                    <a:p>
                      <a:pPr marR="30480" algn="ctr">
                        <a:lnSpc>
                          <a:spcPct val="100000"/>
                        </a:lnSpc>
                      </a:pPr>
                      <a:r>
                        <a:rPr sz="1600" dirty="0" smtClean="0">
                          <a:latin typeface="Arial"/>
                          <a:cs typeface="Arial"/>
                        </a:rPr>
                        <a:t>IP</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349">
                <a:tc>
                  <a:txBody>
                    <a:bodyPr/>
                    <a:lstStyle/>
                    <a:p>
                      <a:pPr marL="218440">
                        <a:lnSpc>
                          <a:spcPct val="100000"/>
                        </a:lnSpc>
                      </a:pPr>
                      <a:r>
                        <a:rPr sz="1600" dirty="0" smtClean="0">
                          <a:latin typeface="Arial"/>
                          <a:cs typeface="Arial"/>
                        </a:rPr>
                        <a:t>Eth</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47650">
                <a:tc>
                  <a:txBody>
                    <a:bodyPr/>
                    <a:lstStyle/>
                    <a:p>
                      <a:pPr marL="197485">
                        <a:lnSpc>
                          <a:spcPct val="100000"/>
                        </a:lnSpc>
                      </a:pPr>
                      <a:r>
                        <a:rPr sz="1600" dirty="0" smtClean="0">
                          <a:latin typeface="Arial"/>
                          <a:cs typeface="Arial"/>
                        </a:rPr>
                        <a:t>Phy</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Tree>
    <p:extLst>
      <p:ext uri="{BB962C8B-B14F-4D97-AF65-F5344CB8AC3E}">
        <p14:creationId xmlns:p14="http://schemas.microsoft.com/office/powerpoint/2010/main" val="12879870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79919" y="5128433"/>
            <a:ext cx="711200" cy="601027"/>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7282942" y="5186091"/>
            <a:ext cx="345821" cy="275221"/>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7139051" y="5346238"/>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7139051" y="5346238"/>
            <a:ext cx="138112" cy="88900"/>
          </a:xfrm>
          <a:custGeom>
            <a:avLst/>
            <a:gdLst/>
            <a:ahLst/>
            <a:cxnLst/>
            <a:rect l="l" t="t" r="r" b="b"/>
            <a:pathLst>
              <a:path w="138112" h="88900">
                <a:moveTo>
                  <a:pt x="0" y="88900"/>
                </a:moveTo>
                <a:lnTo>
                  <a:pt x="138112" y="88900"/>
                </a:lnTo>
                <a:lnTo>
                  <a:pt x="138112" y="0"/>
                </a:lnTo>
                <a:lnTo>
                  <a:pt x="0" y="0"/>
                </a:lnTo>
                <a:lnTo>
                  <a:pt x="0" y="88900"/>
                </a:lnTo>
                <a:close/>
              </a:path>
            </a:pathLst>
          </a:custGeom>
          <a:ln w="9525">
            <a:solidFill>
              <a:srgbClr val="008000"/>
            </a:solidFill>
          </a:ln>
        </p:spPr>
        <p:txBody>
          <a:bodyPr wrap="square" lIns="0" tIns="0" rIns="0" bIns="0" rtlCol="0">
            <a:noAutofit/>
          </a:bodyPr>
          <a:lstStyle/>
          <a:p>
            <a:endParaRPr/>
          </a:p>
        </p:txBody>
      </p:sp>
      <p:sp>
        <p:nvSpPr>
          <p:cNvPr id="6" name="object 6"/>
          <p:cNvSpPr/>
          <p:nvPr/>
        </p:nvSpPr>
        <p:spPr>
          <a:xfrm>
            <a:off x="1825625" y="4142913"/>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1825625" y="4142913"/>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8" name="object 8"/>
          <p:cNvSpPr/>
          <p:nvPr/>
        </p:nvSpPr>
        <p:spPr>
          <a:xfrm>
            <a:off x="1046530" y="3736449"/>
            <a:ext cx="936066" cy="761428"/>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1445386" y="3809538"/>
            <a:ext cx="455040" cy="348742"/>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txBox="1"/>
          <p:nvPr/>
        </p:nvSpPr>
        <p:spPr>
          <a:xfrm>
            <a:off x="4303903" y="4190030"/>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1" name="object 11"/>
          <p:cNvSpPr txBox="1"/>
          <p:nvPr/>
        </p:nvSpPr>
        <p:spPr>
          <a:xfrm>
            <a:off x="3948176" y="5021879"/>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2" name="object 12"/>
          <p:cNvSpPr/>
          <p:nvPr/>
        </p:nvSpPr>
        <p:spPr>
          <a:xfrm>
            <a:off x="2371709" y="4230671"/>
            <a:ext cx="828557" cy="1042848"/>
          </a:xfrm>
          <a:custGeom>
            <a:avLst/>
            <a:gdLst/>
            <a:ahLst/>
            <a:cxnLst/>
            <a:rect l="l" t="t" r="r" b="b"/>
            <a:pathLst>
              <a:path w="828557" h="1042848">
                <a:moveTo>
                  <a:pt x="494492" y="0"/>
                </a:moveTo>
                <a:lnTo>
                  <a:pt x="446611" y="4252"/>
                </a:lnTo>
                <a:lnTo>
                  <a:pt x="396874" y="14730"/>
                </a:lnTo>
                <a:lnTo>
                  <a:pt x="347814" y="29495"/>
                </a:lnTo>
                <a:lnTo>
                  <a:pt x="301965" y="46606"/>
                </a:lnTo>
                <a:lnTo>
                  <a:pt x="261859" y="64126"/>
                </a:lnTo>
                <a:lnTo>
                  <a:pt x="225237" y="83127"/>
                </a:lnTo>
                <a:lnTo>
                  <a:pt x="193735" y="104776"/>
                </a:lnTo>
                <a:lnTo>
                  <a:pt x="159886" y="138094"/>
                </a:lnTo>
                <a:lnTo>
                  <a:pt x="131234" y="178700"/>
                </a:lnTo>
                <a:lnTo>
                  <a:pt x="110451" y="215381"/>
                </a:lnTo>
                <a:lnTo>
                  <a:pt x="90632" y="256917"/>
                </a:lnTo>
                <a:lnTo>
                  <a:pt x="71852" y="303433"/>
                </a:lnTo>
                <a:lnTo>
                  <a:pt x="54505" y="352845"/>
                </a:lnTo>
                <a:lnTo>
                  <a:pt x="38986" y="403071"/>
                </a:lnTo>
                <a:lnTo>
                  <a:pt x="25690" y="452027"/>
                </a:lnTo>
                <a:lnTo>
                  <a:pt x="15011" y="497631"/>
                </a:lnTo>
                <a:lnTo>
                  <a:pt x="7082" y="539554"/>
                </a:lnTo>
                <a:lnTo>
                  <a:pt x="2047" y="580572"/>
                </a:lnTo>
                <a:lnTo>
                  <a:pt x="76" y="618960"/>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59022" y="1042848"/>
                </a:lnTo>
                <a:lnTo>
                  <a:pt x="170433" y="1042848"/>
                </a:lnTo>
                <a:lnTo>
                  <a:pt x="215637" y="1034021"/>
                </a:lnTo>
                <a:lnTo>
                  <a:pt x="251031" y="1022417"/>
                </a:lnTo>
                <a:lnTo>
                  <a:pt x="263357" y="1018427"/>
                </a:lnTo>
                <a:lnTo>
                  <a:pt x="302592" y="1008262"/>
                </a:lnTo>
                <a:lnTo>
                  <a:pt x="352702" y="1004077"/>
                </a:lnTo>
                <a:lnTo>
                  <a:pt x="546632" y="1004073"/>
                </a:lnTo>
                <a:lnTo>
                  <a:pt x="553343" y="1003061"/>
                </a:lnTo>
                <a:lnTo>
                  <a:pt x="600282" y="989125"/>
                </a:lnTo>
                <a:lnTo>
                  <a:pt x="644787" y="967357"/>
                </a:lnTo>
                <a:lnTo>
                  <a:pt x="683253" y="937235"/>
                </a:lnTo>
                <a:lnTo>
                  <a:pt x="709231" y="907311"/>
                </a:lnTo>
                <a:lnTo>
                  <a:pt x="732762" y="870518"/>
                </a:lnTo>
                <a:lnTo>
                  <a:pt x="753968" y="828904"/>
                </a:lnTo>
                <a:lnTo>
                  <a:pt x="774098" y="782766"/>
                </a:lnTo>
                <a:lnTo>
                  <a:pt x="792278" y="733470"/>
                </a:lnTo>
                <a:lnTo>
                  <a:pt x="807630" y="682382"/>
                </a:lnTo>
                <a:lnTo>
                  <a:pt x="819282" y="630867"/>
                </a:lnTo>
                <a:lnTo>
                  <a:pt x="826357" y="580292"/>
                </a:lnTo>
                <a:lnTo>
                  <a:pt x="828557" y="530480"/>
                </a:lnTo>
                <a:lnTo>
                  <a:pt x="828435" y="511728"/>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509602" y="300"/>
                </a:lnTo>
                <a:lnTo>
                  <a:pt x="494492" y="0"/>
                </a:lnTo>
                <a:close/>
              </a:path>
              <a:path w="828557" h="1042848">
                <a:moveTo>
                  <a:pt x="546632" y="1004073"/>
                </a:moveTo>
                <a:lnTo>
                  <a:pt x="365649" y="1004073"/>
                </a:lnTo>
                <a:lnTo>
                  <a:pt x="378942" y="1004296"/>
                </a:lnTo>
                <a:lnTo>
                  <a:pt x="462275" y="1007346"/>
                </a:lnTo>
                <a:lnTo>
                  <a:pt x="476149" y="1007631"/>
                </a:lnTo>
                <a:lnTo>
                  <a:pt x="489844" y="1007709"/>
                </a:lnTo>
                <a:lnTo>
                  <a:pt x="503295" y="1007523"/>
                </a:lnTo>
                <a:lnTo>
                  <a:pt x="516436" y="1007020"/>
                </a:lnTo>
                <a:lnTo>
                  <a:pt x="529201" y="1006145"/>
                </a:lnTo>
                <a:lnTo>
                  <a:pt x="541525" y="1004843"/>
                </a:lnTo>
                <a:lnTo>
                  <a:pt x="546632" y="1004073"/>
                </a:lnTo>
                <a:close/>
              </a:path>
            </a:pathLst>
          </a:custGeom>
          <a:solidFill>
            <a:srgbClr val="00CCFF"/>
          </a:solidFill>
        </p:spPr>
        <p:txBody>
          <a:bodyPr wrap="square" lIns="0" tIns="0" rIns="0" bIns="0" rtlCol="0">
            <a:noAutofit/>
          </a:bodyPr>
          <a:lstStyle/>
          <a:p>
            <a:endParaRPr/>
          </a:p>
        </p:txBody>
      </p:sp>
      <p:sp>
        <p:nvSpPr>
          <p:cNvPr id="13" name="object 13"/>
          <p:cNvSpPr/>
          <p:nvPr/>
        </p:nvSpPr>
        <p:spPr>
          <a:xfrm>
            <a:off x="2371709" y="4230671"/>
            <a:ext cx="828557" cy="1042857"/>
          </a:xfrm>
          <a:custGeom>
            <a:avLst/>
            <a:gdLst/>
            <a:ahLst/>
            <a:cxnLst/>
            <a:rect l="l" t="t" r="r" b="b"/>
            <a:pathLst>
              <a:path w="828557" h="1042857">
                <a:moveTo>
                  <a:pt x="250205" y="69721"/>
                </a:moveTo>
                <a:lnTo>
                  <a:pt x="214013" y="90101"/>
                </a:lnTo>
                <a:lnTo>
                  <a:pt x="175879" y="120674"/>
                </a:lnTo>
                <a:lnTo>
                  <a:pt x="145191" y="157336"/>
                </a:lnTo>
                <a:lnTo>
                  <a:pt x="124356" y="190271"/>
                </a:lnTo>
                <a:lnTo>
                  <a:pt x="103754" y="228545"/>
                </a:lnTo>
                <a:lnTo>
                  <a:pt x="84237" y="271972"/>
                </a:lnTo>
                <a:lnTo>
                  <a:pt x="65891" y="319684"/>
                </a:lnTo>
                <a:lnTo>
                  <a:pt x="49109" y="369599"/>
                </a:lnTo>
                <a:lnTo>
                  <a:pt x="34288" y="419633"/>
                </a:lnTo>
                <a:lnTo>
                  <a:pt x="21820" y="467704"/>
                </a:lnTo>
                <a:lnTo>
                  <a:pt x="12101" y="511728"/>
                </a:lnTo>
                <a:lnTo>
                  <a:pt x="5028" y="553573"/>
                </a:lnTo>
                <a:lnTo>
                  <a:pt x="1078" y="593617"/>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70333" y="1042857"/>
                </a:lnTo>
                <a:lnTo>
                  <a:pt x="181602" y="1041824"/>
                </a:lnTo>
                <a:lnTo>
                  <a:pt x="227220" y="1030369"/>
                </a:lnTo>
                <a:lnTo>
                  <a:pt x="251031" y="1022417"/>
                </a:lnTo>
                <a:lnTo>
                  <a:pt x="263357" y="1018427"/>
                </a:lnTo>
                <a:lnTo>
                  <a:pt x="302592" y="1008262"/>
                </a:lnTo>
                <a:lnTo>
                  <a:pt x="352702" y="1004077"/>
                </a:lnTo>
                <a:lnTo>
                  <a:pt x="365649" y="1004073"/>
                </a:lnTo>
                <a:lnTo>
                  <a:pt x="378942" y="1004296"/>
                </a:lnTo>
                <a:lnTo>
                  <a:pt x="392514" y="1004691"/>
                </a:lnTo>
                <a:lnTo>
                  <a:pt x="406300" y="1005204"/>
                </a:lnTo>
                <a:lnTo>
                  <a:pt x="420235" y="1005780"/>
                </a:lnTo>
                <a:lnTo>
                  <a:pt x="434253" y="1006366"/>
                </a:lnTo>
                <a:lnTo>
                  <a:pt x="448288" y="1006905"/>
                </a:lnTo>
                <a:lnTo>
                  <a:pt x="462275" y="1007346"/>
                </a:lnTo>
                <a:lnTo>
                  <a:pt x="476149" y="1007631"/>
                </a:lnTo>
                <a:lnTo>
                  <a:pt x="489844" y="1007709"/>
                </a:lnTo>
                <a:lnTo>
                  <a:pt x="503295" y="1007523"/>
                </a:lnTo>
                <a:lnTo>
                  <a:pt x="541525" y="1004843"/>
                </a:lnTo>
                <a:lnTo>
                  <a:pt x="587999" y="993622"/>
                </a:lnTo>
                <a:lnTo>
                  <a:pt x="623403" y="979093"/>
                </a:lnTo>
                <a:lnTo>
                  <a:pt x="664662" y="953532"/>
                </a:lnTo>
                <a:lnTo>
                  <a:pt x="700788" y="918080"/>
                </a:lnTo>
                <a:lnTo>
                  <a:pt x="725606" y="883149"/>
                </a:lnTo>
                <a:lnTo>
                  <a:pt x="746976" y="843346"/>
                </a:lnTo>
                <a:lnTo>
                  <a:pt x="767562" y="798564"/>
                </a:lnTo>
                <a:lnTo>
                  <a:pt x="786489" y="750169"/>
                </a:lnTo>
                <a:lnTo>
                  <a:pt x="802881" y="699526"/>
                </a:lnTo>
                <a:lnTo>
                  <a:pt x="815863" y="648002"/>
                </a:lnTo>
                <a:lnTo>
                  <a:pt x="824561" y="596962"/>
                </a:lnTo>
                <a:lnTo>
                  <a:pt x="828247" y="547375"/>
                </a:lnTo>
                <a:lnTo>
                  <a:pt x="828557" y="530480"/>
                </a:lnTo>
                <a:lnTo>
                  <a:pt x="828476" y="513249"/>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494492" y="0"/>
                </a:lnTo>
                <a:lnTo>
                  <a:pt x="478894" y="606"/>
                </a:lnTo>
                <a:lnTo>
                  <a:pt x="430113" y="7149"/>
                </a:lnTo>
                <a:lnTo>
                  <a:pt x="380320" y="19271"/>
                </a:lnTo>
                <a:lnTo>
                  <a:pt x="332049" y="35034"/>
                </a:lnTo>
                <a:lnTo>
                  <a:pt x="287833" y="52497"/>
                </a:lnTo>
                <a:lnTo>
                  <a:pt x="261859" y="64126"/>
                </a:lnTo>
                <a:lnTo>
                  <a:pt x="250205" y="69721"/>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2062226" y="4190538"/>
            <a:ext cx="438150" cy="230124"/>
          </a:xfrm>
          <a:custGeom>
            <a:avLst/>
            <a:gdLst/>
            <a:ahLst/>
            <a:cxnLst/>
            <a:rect l="l" t="t" r="r" b="b"/>
            <a:pathLst>
              <a:path w="438150" h="230124">
                <a:moveTo>
                  <a:pt x="0" y="0"/>
                </a:moveTo>
                <a:lnTo>
                  <a:pt x="438150" y="230124"/>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186051" y="5135164"/>
            <a:ext cx="231775" cy="255524"/>
          </a:xfrm>
          <a:custGeom>
            <a:avLst/>
            <a:gdLst/>
            <a:ahLst/>
            <a:cxnLst/>
            <a:rect l="l" t="t" r="r" b="b"/>
            <a:pathLst>
              <a:path w="231775" h="255524">
                <a:moveTo>
                  <a:pt x="0" y="255524"/>
                </a:moveTo>
                <a:lnTo>
                  <a:pt x="231775" y="0"/>
                </a:lnTo>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3184525" y="4728636"/>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2063750" y="5485938"/>
            <a:ext cx="76200" cy="163512"/>
          </a:xfrm>
          <a:custGeom>
            <a:avLst/>
            <a:gdLst/>
            <a:ahLst/>
            <a:cxnLst/>
            <a:rect l="l" t="t" r="r" b="b"/>
            <a:pathLst>
              <a:path w="76200" h="163512">
                <a:moveTo>
                  <a:pt x="44450" y="63500"/>
                </a:moveTo>
                <a:lnTo>
                  <a:pt x="31750" y="63500"/>
                </a:lnTo>
                <a:lnTo>
                  <a:pt x="31750" y="163512"/>
                </a:lnTo>
                <a:lnTo>
                  <a:pt x="44450" y="163512"/>
                </a:lnTo>
                <a:lnTo>
                  <a:pt x="44450" y="63500"/>
                </a:lnTo>
                <a:close/>
              </a:path>
              <a:path w="76200" h="163512">
                <a:moveTo>
                  <a:pt x="38100" y="0"/>
                </a:moveTo>
                <a:lnTo>
                  <a:pt x="0" y="76200"/>
                </a:lnTo>
                <a:lnTo>
                  <a:pt x="31750" y="76200"/>
                </a:lnTo>
                <a:lnTo>
                  <a:pt x="31750" y="63500"/>
                </a:lnTo>
                <a:lnTo>
                  <a:pt x="69850" y="63500"/>
                </a:lnTo>
                <a:lnTo>
                  <a:pt x="38100" y="0"/>
                </a:lnTo>
                <a:close/>
              </a:path>
              <a:path w="76200" h="163512">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1938273" y="4263563"/>
            <a:ext cx="76200" cy="398399"/>
          </a:xfrm>
          <a:custGeom>
            <a:avLst/>
            <a:gdLst/>
            <a:ahLst/>
            <a:cxnLst/>
            <a:rect l="l" t="t" r="r" b="b"/>
            <a:pathLst>
              <a:path w="76200" h="398399">
                <a:moveTo>
                  <a:pt x="44450" y="63500"/>
                </a:moveTo>
                <a:lnTo>
                  <a:pt x="31750" y="63500"/>
                </a:lnTo>
                <a:lnTo>
                  <a:pt x="31750" y="398399"/>
                </a:lnTo>
                <a:lnTo>
                  <a:pt x="44450" y="398399"/>
                </a:lnTo>
                <a:lnTo>
                  <a:pt x="44450" y="63500"/>
                </a:lnTo>
                <a:close/>
              </a:path>
              <a:path w="76200" h="398399">
                <a:moveTo>
                  <a:pt x="38100" y="0"/>
                </a:moveTo>
                <a:lnTo>
                  <a:pt x="0" y="76200"/>
                </a:lnTo>
                <a:lnTo>
                  <a:pt x="31750" y="76200"/>
                </a:lnTo>
                <a:lnTo>
                  <a:pt x="31750" y="63500"/>
                </a:lnTo>
                <a:lnTo>
                  <a:pt x="69850" y="63500"/>
                </a:lnTo>
                <a:lnTo>
                  <a:pt x="38100" y="0"/>
                </a:lnTo>
                <a:close/>
              </a:path>
              <a:path w="76200" h="39839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3816350" y="4795311"/>
            <a:ext cx="76200" cy="750951"/>
          </a:xfrm>
          <a:custGeom>
            <a:avLst/>
            <a:gdLst/>
            <a:ahLst/>
            <a:cxnLst/>
            <a:rect l="l" t="t" r="r" b="b"/>
            <a:pathLst>
              <a:path w="76200" h="750951">
                <a:moveTo>
                  <a:pt x="44450" y="63500"/>
                </a:moveTo>
                <a:lnTo>
                  <a:pt x="31750" y="63500"/>
                </a:lnTo>
                <a:lnTo>
                  <a:pt x="31750" y="750951"/>
                </a:lnTo>
                <a:lnTo>
                  <a:pt x="44450" y="750951"/>
                </a:lnTo>
                <a:lnTo>
                  <a:pt x="44450" y="63500"/>
                </a:lnTo>
                <a:close/>
              </a:path>
              <a:path w="76200" h="750951">
                <a:moveTo>
                  <a:pt x="38100" y="0"/>
                </a:moveTo>
                <a:lnTo>
                  <a:pt x="0" y="76200"/>
                </a:lnTo>
                <a:lnTo>
                  <a:pt x="31750" y="76200"/>
                </a:lnTo>
                <a:lnTo>
                  <a:pt x="31750" y="63500"/>
                </a:lnTo>
                <a:lnTo>
                  <a:pt x="69850" y="63500"/>
                </a:lnTo>
                <a:lnTo>
                  <a:pt x="38100" y="0"/>
                </a:lnTo>
                <a:close/>
              </a:path>
              <a:path w="76200" h="75095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899152" y="4785786"/>
            <a:ext cx="76073" cy="220853"/>
          </a:xfrm>
          <a:custGeom>
            <a:avLst/>
            <a:gdLst/>
            <a:ahLst/>
            <a:cxnLst/>
            <a:rect l="l" t="t" r="r" b="b"/>
            <a:pathLst>
              <a:path w="76073" h="220852">
                <a:moveTo>
                  <a:pt x="44347" y="76126"/>
                </a:moveTo>
                <a:lnTo>
                  <a:pt x="31647" y="76402"/>
                </a:lnTo>
                <a:lnTo>
                  <a:pt x="34798" y="220853"/>
                </a:lnTo>
                <a:lnTo>
                  <a:pt x="47498" y="220599"/>
                </a:lnTo>
                <a:lnTo>
                  <a:pt x="44347" y="76126"/>
                </a:lnTo>
                <a:close/>
              </a:path>
              <a:path w="76073" h="220852">
                <a:moveTo>
                  <a:pt x="36322" y="0"/>
                </a:moveTo>
                <a:lnTo>
                  <a:pt x="0" y="77088"/>
                </a:lnTo>
                <a:lnTo>
                  <a:pt x="31647" y="76402"/>
                </a:lnTo>
                <a:lnTo>
                  <a:pt x="31369" y="63626"/>
                </a:lnTo>
                <a:lnTo>
                  <a:pt x="44069" y="63373"/>
                </a:lnTo>
                <a:lnTo>
                  <a:pt x="69715" y="63373"/>
                </a:lnTo>
                <a:lnTo>
                  <a:pt x="36322" y="0"/>
                </a:lnTo>
                <a:close/>
              </a:path>
              <a:path w="76073" h="220852">
                <a:moveTo>
                  <a:pt x="44069" y="63373"/>
                </a:moveTo>
                <a:lnTo>
                  <a:pt x="31369" y="63626"/>
                </a:lnTo>
                <a:lnTo>
                  <a:pt x="31647" y="76402"/>
                </a:lnTo>
                <a:lnTo>
                  <a:pt x="44347" y="76126"/>
                </a:lnTo>
                <a:lnTo>
                  <a:pt x="44069" y="63373"/>
                </a:lnTo>
                <a:close/>
              </a:path>
              <a:path w="76073" h="220852">
                <a:moveTo>
                  <a:pt x="69715" y="63373"/>
                </a:moveTo>
                <a:lnTo>
                  <a:pt x="44069" y="63373"/>
                </a:lnTo>
                <a:lnTo>
                  <a:pt x="44347" y="76126"/>
                </a:lnTo>
                <a:lnTo>
                  <a:pt x="76073" y="75437"/>
                </a:lnTo>
                <a:lnTo>
                  <a:pt x="69715" y="63373"/>
                </a:lnTo>
                <a:close/>
              </a:path>
            </a:pathLst>
          </a:custGeom>
          <a:solidFill>
            <a:srgbClr val="000000"/>
          </a:solidFill>
        </p:spPr>
        <p:txBody>
          <a:bodyPr wrap="square" lIns="0" tIns="0" rIns="0" bIns="0" rtlCol="0">
            <a:noAutofit/>
          </a:bodyPr>
          <a:lstStyle/>
          <a:p>
            <a:endParaRPr/>
          </a:p>
        </p:txBody>
      </p:sp>
      <p:sp>
        <p:nvSpPr>
          <p:cNvPr id="21" name="object 21"/>
          <p:cNvSpPr txBox="1"/>
          <p:nvPr/>
        </p:nvSpPr>
        <p:spPr>
          <a:xfrm>
            <a:off x="788619" y="3964478"/>
            <a:ext cx="1376680" cy="973455"/>
          </a:xfrm>
          <a:prstGeom prst="rect">
            <a:avLst/>
          </a:prstGeom>
        </p:spPr>
        <p:txBody>
          <a:bodyPr vert="horz" wrap="square" lIns="0" tIns="0" rIns="0" bIns="0" rtlCol="0">
            <a:noAutofit/>
          </a:bodyPr>
          <a:lstStyle/>
          <a:p>
            <a:pPr marL="21590">
              <a:lnSpc>
                <a:spcPct val="100000"/>
              </a:lnSpc>
            </a:pPr>
            <a:r>
              <a:rPr sz="2400" spc="-20" dirty="0" smtClean="0">
                <a:solidFill>
                  <a:srgbClr val="FF0000"/>
                </a:solidFill>
                <a:latin typeface="Gill Sans MT"/>
                <a:cs typeface="Gill Sans MT"/>
              </a:rPr>
              <a:t>A</a:t>
            </a:r>
            <a:endParaRPr sz="2400">
              <a:latin typeface="Gill Sans MT"/>
              <a:cs typeface="Gill Sans MT"/>
            </a:endParaRPr>
          </a:p>
          <a:p>
            <a:pPr>
              <a:lnSpc>
                <a:spcPts val="750"/>
              </a:lnSpc>
              <a:spcBef>
                <a:spcPts val="44"/>
              </a:spcBef>
            </a:pPr>
            <a:endParaRPr sz="750"/>
          </a:p>
          <a:p>
            <a:pPr>
              <a:lnSpc>
                <a:spcPts val="1000"/>
              </a:lnSpc>
            </a:pPr>
            <a:endParaRPr sz="100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a:t>
            </a:r>
            <a:r>
              <a:rPr sz="1200" spc="5" dirty="0" smtClean="0">
                <a:latin typeface="Arial"/>
                <a:cs typeface="Arial"/>
              </a:rPr>
              <a:t>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a:latin typeface="Arial"/>
              <a:cs typeface="Arial"/>
            </a:endParaRPr>
          </a:p>
        </p:txBody>
      </p:sp>
      <p:sp>
        <p:nvSpPr>
          <p:cNvPr id="22" name="object 22"/>
          <p:cNvSpPr/>
          <p:nvPr/>
        </p:nvSpPr>
        <p:spPr>
          <a:xfrm>
            <a:off x="5045075" y="4695363"/>
            <a:ext cx="1198626" cy="0"/>
          </a:xfrm>
          <a:custGeom>
            <a:avLst/>
            <a:gdLst/>
            <a:ahLst/>
            <a:cxnLst/>
            <a:rect l="l" t="t" r="r" b="b"/>
            <a:pathLst>
              <a:path w="1198626">
                <a:moveTo>
                  <a:pt x="0" y="0"/>
                </a:moveTo>
                <a:lnTo>
                  <a:pt x="1198626" y="0"/>
                </a:lnTo>
              </a:path>
            </a:pathLst>
          </a:custGeom>
          <a:ln w="9525">
            <a:solidFill>
              <a:srgbClr val="000000"/>
            </a:solidFill>
          </a:ln>
        </p:spPr>
        <p:txBody>
          <a:bodyPr wrap="square" lIns="0" tIns="0" rIns="0" bIns="0" rtlCol="0">
            <a:noAutofit/>
          </a:bodyPr>
          <a:lstStyle/>
          <a:p>
            <a:endParaRPr/>
          </a:p>
        </p:txBody>
      </p:sp>
      <p:sp>
        <p:nvSpPr>
          <p:cNvPr id="23" name="object 23"/>
          <p:cNvSpPr txBox="1"/>
          <p:nvPr/>
        </p:nvSpPr>
        <p:spPr>
          <a:xfrm>
            <a:off x="7452486" y="4661327"/>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4" name="object 24"/>
          <p:cNvSpPr/>
          <p:nvPr/>
        </p:nvSpPr>
        <p:spPr>
          <a:xfrm>
            <a:off x="6943725" y="4190538"/>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7433309" y="4266738"/>
            <a:ext cx="76073" cy="389127"/>
          </a:xfrm>
          <a:custGeom>
            <a:avLst/>
            <a:gdLst/>
            <a:ahLst/>
            <a:cxnLst/>
            <a:rect l="l" t="t" r="r" b="b"/>
            <a:pathLst>
              <a:path w="76073" h="389127">
                <a:moveTo>
                  <a:pt x="44430" y="75955"/>
                </a:moveTo>
                <a:lnTo>
                  <a:pt x="31730" y="76315"/>
                </a:lnTo>
                <a:lnTo>
                  <a:pt x="40640" y="389127"/>
                </a:lnTo>
                <a:lnTo>
                  <a:pt x="53340" y="388747"/>
                </a:lnTo>
                <a:lnTo>
                  <a:pt x="44430" y="75955"/>
                </a:lnTo>
                <a:close/>
              </a:path>
              <a:path w="76073" h="389127">
                <a:moveTo>
                  <a:pt x="35814" y="0"/>
                </a:moveTo>
                <a:lnTo>
                  <a:pt x="0" y="77216"/>
                </a:lnTo>
                <a:lnTo>
                  <a:pt x="31730" y="76315"/>
                </a:lnTo>
                <a:lnTo>
                  <a:pt x="31369" y="63626"/>
                </a:lnTo>
                <a:lnTo>
                  <a:pt x="44069" y="63245"/>
                </a:lnTo>
                <a:lnTo>
                  <a:pt x="69737" y="63245"/>
                </a:lnTo>
                <a:lnTo>
                  <a:pt x="35814" y="0"/>
                </a:lnTo>
                <a:close/>
              </a:path>
              <a:path w="76073" h="389127">
                <a:moveTo>
                  <a:pt x="44069" y="63245"/>
                </a:moveTo>
                <a:lnTo>
                  <a:pt x="31369" y="63626"/>
                </a:lnTo>
                <a:lnTo>
                  <a:pt x="31730" y="76315"/>
                </a:lnTo>
                <a:lnTo>
                  <a:pt x="44430" y="75955"/>
                </a:lnTo>
                <a:lnTo>
                  <a:pt x="44069" y="63245"/>
                </a:lnTo>
                <a:close/>
              </a:path>
              <a:path w="76073" h="389127">
                <a:moveTo>
                  <a:pt x="69737" y="63245"/>
                </a:moveTo>
                <a:lnTo>
                  <a:pt x="44069" y="63245"/>
                </a:lnTo>
                <a:lnTo>
                  <a:pt x="44430" y="75955"/>
                </a:lnTo>
                <a:lnTo>
                  <a:pt x="76073" y="75056"/>
                </a:lnTo>
                <a:lnTo>
                  <a:pt x="69737" y="63245"/>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6873875" y="5087539"/>
            <a:ext cx="254000" cy="250825"/>
          </a:xfrm>
          <a:custGeom>
            <a:avLst/>
            <a:gdLst/>
            <a:ahLst/>
            <a:cxnLst/>
            <a:rect l="l" t="t" r="r" b="b"/>
            <a:pathLst>
              <a:path w="254000" h="250825">
                <a:moveTo>
                  <a:pt x="254000" y="250825"/>
                </a:moveTo>
                <a:lnTo>
                  <a:pt x="0" y="0"/>
                </a:lnTo>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7173721" y="5428788"/>
            <a:ext cx="76200" cy="201764"/>
          </a:xfrm>
          <a:custGeom>
            <a:avLst/>
            <a:gdLst/>
            <a:ahLst/>
            <a:cxnLst/>
            <a:rect l="l" t="t" r="r" b="b"/>
            <a:pathLst>
              <a:path w="76200" h="201764">
                <a:moveTo>
                  <a:pt x="31712" y="76023"/>
                </a:moveTo>
                <a:lnTo>
                  <a:pt x="28828" y="201460"/>
                </a:lnTo>
                <a:lnTo>
                  <a:pt x="41401" y="201764"/>
                </a:lnTo>
                <a:lnTo>
                  <a:pt x="44400" y="76323"/>
                </a:lnTo>
                <a:lnTo>
                  <a:pt x="31712" y="76023"/>
                </a:lnTo>
                <a:close/>
              </a:path>
              <a:path w="76200" h="201764">
                <a:moveTo>
                  <a:pt x="69724" y="63334"/>
                </a:moveTo>
                <a:lnTo>
                  <a:pt x="32003" y="63334"/>
                </a:lnTo>
                <a:lnTo>
                  <a:pt x="44703" y="63627"/>
                </a:lnTo>
                <a:lnTo>
                  <a:pt x="44400" y="76323"/>
                </a:lnTo>
                <a:lnTo>
                  <a:pt x="76200" y="77076"/>
                </a:lnTo>
                <a:lnTo>
                  <a:pt x="69724" y="63334"/>
                </a:lnTo>
                <a:close/>
              </a:path>
              <a:path w="76200" h="201764">
                <a:moveTo>
                  <a:pt x="32003" y="63334"/>
                </a:moveTo>
                <a:lnTo>
                  <a:pt x="31712" y="76023"/>
                </a:lnTo>
                <a:lnTo>
                  <a:pt x="44400" y="76323"/>
                </a:lnTo>
                <a:lnTo>
                  <a:pt x="44703" y="63627"/>
                </a:lnTo>
                <a:lnTo>
                  <a:pt x="32003" y="63334"/>
                </a:lnTo>
                <a:close/>
              </a:path>
              <a:path w="76200" h="201764">
                <a:moveTo>
                  <a:pt x="39877" y="0"/>
                </a:moveTo>
                <a:lnTo>
                  <a:pt x="0" y="75272"/>
                </a:lnTo>
                <a:lnTo>
                  <a:pt x="31712" y="76023"/>
                </a:lnTo>
                <a:lnTo>
                  <a:pt x="32003" y="63334"/>
                </a:lnTo>
                <a:lnTo>
                  <a:pt x="69724" y="63334"/>
                </a:lnTo>
                <a:lnTo>
                  <a:pt x="39877" y="0"/>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6209713" y="4234031"/>
            <a:ext cx="754847" cy="1054305"/>
          </a:xfrm>
          <a:custGeom>
            <a:avLst/>
            <a:gdLst/>
            <a:ahLst/>
            <a:cxnLst/>
            <a:rect l="l" t="t" r="r" b="b"/>
            <a:pathLst>
              <a:path w="754847" h="1054305">
                <a:moveTo>
                  <a:pt x="450550" y="0"/>
                </a:moveTo>
                <a:lnTo>
                  <a:pt x="406913" y="4296"/>
                </a:lnTo>
                <a:lnTo>
                  <a:pt x="361583" y="14878"/>
                </a:lnTo>
                <a:lnTo>
                  <a:pt x="316871" y="29789"/>
                </a:lnTo>
                <a:lnTo>
                  <a:pt x="275086" y="47073"/>
                </a:lnTo>
                <a:lnTo>
                  <a:pt x="238536" y="64771"/>
                </a:lnTo>
                <a:lnTo>
                  <a:pt x="204453" y="84468"/>
                </a:lnTo>
                <a:lnTo>
                  <a:pt x="166440" y="115448"/>
                </a:lnTo>
                <a:lnTo>
                  <a:pt x="136522" y="152515"/>
                </a:lnTo>
                <a:lnTo>
                  <a:pt x="116658" y="185922"/>
                </a:lnTo>
                <a:lnTo>
                  <a:pt x="96869" y="225390"/>
                </a:lnTo>
                <a:lnTo>
                  <a:pt x="80282" y="264354"/>
                </a:lnTo>
                <a:lnTo>
                  <a:pt x="64202" y="309242"/>
                </a:lnTo>
                <a:lnTo>
                  <a:pt x="49067" y="357794"/>
                </a:lnTo>
                <a:lnTo>
                  <a:pt x="35314" y="407752"/>
                </a:lnTo>
                <a:lnTo>
                  <a:pt x="23379" y="456858"/>
                </a:lnTo>
                <a:lnTo>
                  <a:pt x="13699" y="502853"/>
                </a:lnTo>
                <a:lnTo>
                  <a:pt x="6489" y="545111"/>
                </a:lnTo>
                <a:lnTo>
                  <a:pt x="1908" y="586265"/>
                </a:lnTo>
                <a:lnTo>
                  <a:pt x="82" y="624711"/>
                </a:lnTo>
                <a:lnTo>
                  <a:pt x="0" y="637378"/>
                </a:lnTo>
                <a:lnTo>
                  <a:pt x="141" y="649340"/>
                </a:lnTo>
                <a:lnTo>
                  <a:pt x="2647" y="697290"/>
                </a:lnTo>
                <a:lnTo>
                  <a:pt x="7335" y="745215"/>
                </a:lnTo>
                <a:lnTo>
                  <a:pt x="11922" y="783238"/>
                </a:lnTo>
                <a:lnTo>
                  <a:pt x="18066" y="823882"/>
                </a:lnTo>
                <a:lnTo>
                  <a:pt x="25657" y="865014"/>
                </a:lnTo>
                <a:lnTo>
                  <a:pt x="34539" y="904569"/>
                </a:lnTo>
                <a:lnTo>
                  <a:pt x="48121" y="951288"/>
                </a:lnTo>
                <a:lnTo>
                  <a:pt x="63431" y="986635"/>
                </a:lnTo>
                <a:lnTo>
                  <a:pt x="88064" y="1023254"/>
                </a:lnTo>
                <a:lnTo>
                  <a:pt x="126286" y="1049827"/>
                </a:lnTo>
                <a:lnTo>
                  <a:pt x="148230" y="1054305"/>
                </a:lnTo>
                <a:lnTo>
                  <a:pt x="159109" y="1053984"/>
                </a:lnTo>
                <a:lnTo>
                  <a:pt x="203613" y="1042577"/>
                </a:lnTo>
                <a:lnTo>
                  <a:pt x="227198" y="1033724"/>
                </a:lnTo>
                <a:lnTo>
                  <a:pt x="239508" y="1029241"/>
                </a:lnTo>
                <a:lnTo>
                  <a:pt x="279142" y="1018078"/>
                </a:lnTo>
                <a:lnTo>
                  <a:pt x="326927" y="1014111"/>
                </a:lnTo>
                <a:lnTo>
                  <a:pt x="500385" y="1014111"/>
                </a:lnTo>
                <a:lnTo>
                  <a:pt x="507082" y="1012902"/>
                </a:lnTo>
                <a:lnTo>
                  <a:pt x="543301" y="1000511"/>
                </a:lnTo>
                <a:lnTo>
                  <a:pt x="587184" y="977058"/>
                </a:lnTo>
                <a:lnTo>
                  <a:pt x="623887" y="945249"/>
                </a:lnTo>
                <a:lnTo>
                  <a:pt x="648142" y="913814"/>
                </a:lnTo>
                <a:lnTo>
                  <a:pt x="669516" y="876226"/>
                </a:lnTo>
                <a:lnTo>
                  <a:pt x="688075" y="835529"/>
                </a:lnTo>
                <a:lnTo>
                  <a:pt x="705904" y="789842"/>
                </a:lnTo>
                <a:lnTo>
                  <a:pt x="722158" y="740620"/>
                </a:lnTo>
                <a:lnTo>
                  <a:pt x="735988" y="689314"/>
                </a:lnTo>
                <a:lnTo>
                  <a:pt x="746589" y="637107"/>
                </a:lnTo>
                <a:lnTo>
                  <a:pt x="752993" y="586224"/>
                </a:lnTo>
                <a:lnTo>
                  <a:pt x="754824" y="545111"/>
                </a:lnTo>
                <a:lnTo>
                  <a:pt x="754847" y="517103"/>
                </a:lnTo>
                <a:lnTo>
                  <a:pt x="754443" y="500874"/>
                </a:lnTo>
                <a:lnTo>
                  <a:pt x="750997" y="446726"/>
                </a:lnTo>
                <a:lnTo>
                  <a:pt x="744361" y="392116"/>
                </a:lnTo>
                <a:lnTo>
                  <a:pt x="734537" y="338603"/>
                </a:lnTo>
                <a:lnTo>
                  <a:pt x="721524" y="287746"/>
                </a:lnTo>
                <a:lnTo>
                  <a:pt x="705322" y="241103"/>
                </a:lnTo>
                <a:lnTo>
                  <a:pt x="685615" y="198671"/>
                </a:lnTo>
                <a:lnTo>
                  <a:pt x="661593" y="156933"/>
                </a:lnTo>
                <a:lnTo>
                  <a:pt x="633911" y="117060"/>
                </a:lnTo>
                <a:lnTo>
                  <a:pt x="603344" y="80612"/>
                </a:lnTo>
                <a:lnTo>
                  <a:pt x="570671" y="49151"/>
                </a:lnTo>
                <a:lnTo>
                  <a:pt x="536667" y="24237"/>
                </a:lnTo>
                <a:lnTo>
                  <a:pt x="502109" y="7433"/>
                </a:lnTo>
                <a:lnTo>
                  <a:pt x="464320" y="303"/>
                </a:lnTo>
                <a:lnTo>
                  <a:pt x="450550" y="0"/>
                </a:lnTo>
                <a:close/>
              </a:path>
              <a:path w="754847" h="1054305">
                <a:moveTo>
                  <a:pt x="500385" y="1014111"/>
                </a:moveTo>
                <a:lnTo>
                  <a:pt x="326927" y="1014111"/>
                </a:lnTo>
                <a:lnTo>
                  <a:pt x="339173" y="1014243"/>
                </a:lnTo>
                <a:lnTo>
                  <a:pt x="351829" y="1014613"/>
                </a:lnTo>
                <a:lnTo>
                  <a:pt x="418505" y="1017651"/>
                </a:lnTo>
                <a:lnTo>
                  <a:pt x="431971" y="1018022"/>
                </a:lnTo>
                <a:lnTo>
                  <a:pt x="445296" y="1018156"/>
                </a:lnTo>
                <a:lnTo>
                  <a:pt x="458404" y="1017985"/>
                </a:lnTo>
                <a:lnTo>
                  <a:pt x="471214" y="1017442"/>
                </a:lnTo>
                <a:lnTo>
                  <a:pt x="483650" y="1016459"/>
                </a:lnTo>
                <a:lnTo>
                  <a:pt x="495632" y="1014969"/>
                </a:lnTo>
                <a:lnTo>
                  <a:pt x="500385" y="1014111"/>
                </a:lnTo>
                <a:close/>
              </a:path>
            </a:pathLst>
          </a:custGeom>
          <a:solidFill>
            <a:srgbClr val="00CCFF"/>
          </a:solidFill>
        </p:spPr>
        <p:txBody>
          <a:bodyPr wrap="square" lIns="0" tIns="0" rIns="0" bIns="0" rtlCol="0">
            <a:noAutofit/>
          </a:bodyPr>
          <a:lstStyle/>
          <a:p>
            <a:endParaRPr/>
          </a:p>
        </p:txBody>
      </p:sp>
      <p:sp>
        <p:nvSpPr>
          <p:cNvPr id="29" name="object 29"/>
          <p:cNvSpPr/>
          <p:nvPr/>
        </p:nvSpPr>
        <p:spPr>
          <a:xfrm>
            <a:off x="6209710" y="4234031"/>
            <a:ext cx="754972" cy="1054305"/>
          </a:xfrm>
          <a:custGeom>
            <a:avLst/>
            <a:gdLst/>
            <a:ahLst/>
            <a:cxnLst/>
            <a:rect l="l" t="t" r="r" b="b"/>
            <a:pathLst>
              <a:path w="754972" h="1054305">
                <a:moveTo>
                  <a:pt x="227919" y="70425"/>
                </a:moveTo>
                <a:lnTo>
                  <a:pt x="193945" y="91789"/>
                </a:lnTo>
                <a:lnTo>
                  <a:pt x="158383" y="124039"/>
                </a:lnTo>
                <a:lnTo>
                  <a:pt x="129777" y="163047"/>
                </a:lnTo>
                <a:lnTo>
                  <a:pt x="110151" y="198349"/>
                </a:lnTo>
                <a:lnTo>
                  <a:pt x="91313" y="237580"/>
                </a:lnTo>
                <a:lnTo>
                  <a:pt x="74847" y="278770"/>
                </a:lnTo>
                <a:lnTo>
                  <a:pt x="59034" y="325130"/>
                </a:lnTo>
                <a:lnTo>
                  <a:pt x="44311" y="374402"/>
                </a:lnTo>
                <a:lnTo>
                  <a:pt x="31115" y="424327"/>
                </a:lnTo>
                <a:lnTo>
                  <a:pt x="19883" y="472647"/>
                </a:lnTo>
                <a:lnTo>
                  <a:pt x="11052" y="517103"/>
                </a:lnTo>
                <a:lnTo>
                  <a:pt x="4629" y="559161"/>
                </a:lnTo>
                <a:lnTo>
                  <a:pt x="1024" y="599302"/>
                </a:lnTo>
                <a:lnTo>
                  <a:pt x="0" y="637107"/>
                </a:lnTo>
                <a:lnTo>
                  <a:pt x="144" y="649340"/>
                </a:lnTo>
                <a:lnTo>
                  <a:pt x="2650" y="697290"/>
                </a:lnTo>
                <a:lnTo>
                  <a:pt x="7338" y="745215"/>
                </a:lnTo>
                <a:lnTo>
                  <a:pt x="11925" y="783238"/>
                </a:lnTo>
                <a:lnTo>
                  <a:pt x="18069" y="823882"/>
                </a:lnTo>
                <a:lnTo>
                  <a:pt x="25660" y="865014"/>
                </a:lnTo>
                <a:lnTo>
                  <a:pt x="34542" y="904569"/>
                </a:lnTo>
                <a:lnTo>
                  <a:pt x="48124" y="951288"/>
                </a:lnTo>
                <a:lnTo>
                  <a:pt x="63435" y="986635"/>
                </a:lnTo>
                <a:lnTo>
                  <a:pt x="88068" y="1023254"/>
                </a:lnTo>
                <a:lnTo>
                  <a:pt x="126289" y="1049827"/>
                </a:lnTo>
                <a:lnTo>
                  <a:pt x="148233" y="1054305"/>
                </a:lnTo>
                <a:lnTo>
                  <a:pt x="159112" y="1053984"/>
                </a:lnTo>
                <a:lnTo>
                  <a:pt x="203616" y="1042577"/>
                </a:lnTo>
                <a:lnTo>
                  <a:pt x="227201" y="1033724"/>
                </a:lnTo>
                <a:lnTo>
                  <a:pt x="239511" y="1029241"/>
                </a:lnTo>
                <a:lnTo>
                  <a:pt x="279145" y="1018078"/>
                </a:lnTo>
                <a:lnTo>
                  <a:pt x="326930" y="1014111"/>
                </a:lnTo>
                <a:lnTo>
                  <a:pt x="339176" y="1014243"/>
                </a:lnTo>
                <a:lnTo>
                  <a:pt x="351832" y="1014613"/>
                </a:lnTo>
                <a:lnTo>
                  <a:pt x="364819" y="1015152"/>
                </a:lnTo>
                <a:lnTo>
                  <a:pt x="378059" y="1015794"/>
                </a:lnTo>
                <a:lnTo>
                  <a:pt x="391472" y="1016469"/>
                </a:lnTo>
                <a:lnTo>
                  <a:pt x="404982" y="1017110"/>
                </a:lnTo>
                <a:lnTo>
                  <a:pt x="418508" y="1017651"/>
                </a:lnTo>
                <a:lnTo>
                  <a:pt x="431974" y="1018022"/>
                </a:lnTo>
                <a:lnTo>
                  <a:pt x="445299" y="1018156"/>
                </a:lnTo>
                <a:lnTo>
                  <a:pt x="458407" y="1017985"/>
                </a:lnTo>
                <a:lnTo>
                  <a:pt x="507085" y="1012902"/>
                </a:lnTo>
                <a:lnTo>
                  <a:pt x="543305" y="1000511"/>
                </a:lnTo>
                <a:lnTo>
                  <a:pt x="587187" y="977058"/>
                </a:lnTo>
                <a:lnTo>
                  <a:pt x="623890" y="945249"/>
                </a:lnTo>
                <a:lnTo>
                  <a:pt x="648145" y="913814"/>
                </a:lnTo>
                <a:lnTo>
                  <a:pt x="669520" y="876226"/>
                </a:lnTo>
                <a:lnTo>
                  <a:pt x="688078" y="835529"/>
                </a:lnTo>
                <a:lnTo>
                  <a:pt x="705908" y="789842"/>
                </a:lnTo>
                <a:lnTo>
                  <a:pt x="722161" y="740620"/>
                </a:lnTo>
                <a:lnTo>
                  <a:pt x="735991" y="689314"/>
                </a:lnTo>
                <a:lnTo>
                  <a:pt x="746551" y="637378"/>
                </a:lnTo>
                <a:lnTo>
                  <a:pt x="752994" y="586265"/>
                </a:lnTo>
                <a:lnTo>
                  <a:pt x="754972" y="535948"/>
                </a:lnTo>
                <a:lnTo>
                  <a:pt x="754886" y="518552"/>
                </a:lnTo>
                <a:lnTo>
                  <a:pt x="752503" y="464903"/>
                </a:lnTo>
                <a:lnTo>
                  <a:pt x="746931" y="410274"/>
                </a:lnTo>
                <a:lnTo>
                  <a:pt x="738170" y="356222"/>
                </a:lnTo>
                <a:lnTo>
                  <a:pt x="726219" y="304307"/>
                </a:lnTo>
                <a:lnTo>
                  <a:pt x="711080" y="256086"/>
                </a:lnTo>
                <a:lnTo>
                  <a:pt x="692678" y="212728"/>
                </a:lnTo>
                <a:lnTo>
                  <a:pt x="670049" y="170716"/>
                </a:lnTo>
                <a:lnTo>
                  <a:pt x="643500" y="130048"/>
                </a:lnTo>
                <a:lnTo>
                  <a:pt x="613809" y="92284"/>
                </a:lnTo>
                <a:lnTo>
                  <a:pt x="581751" y="58988"/>
                </a:lnTo>
                <a:lnTo>
                  <a:pt x="548104" y="31718"/>
                </a:lnTo>
                <a:lnTo>
                  <a:pt x="513645" y="12037"/>
                </a:lnTo>
                <a:lnTo>
                  <a:pt x="464324" y="303"/>
                </a:lnTo>
                <a:lnTo>
                  <a:pt x="450553" y="0"/>
                </a:lnTo>
                <a:lnTo>
                  <a:pt x="436338" y="612"/>
                </a:lnTo>
                <a:lnTo>
                  <a:pt x="391880" y="7221"/>
                </a:lnTo>
                <a:lnTo>
                  <a:pt x="346500" y="19464"/>
                </a:lnTo>
                <a:lnTo>
                  <a:pt x="302507" y="35384"/>
                </a:lnTo>
                <a:lnTo>
                  <a:pt x="262210" y="53023"/>
                </a:lnTo>
                <a:lnTo>
                  <a:pt x="238540" y="64771"/>
                </a:lnTo>
                <a:lnTo>
                  <a:pt x="227919" y="70425"/>
                </a:lnTo>
                <a:close/>
              </a:path>
            </a:pathLst>
          </a:custGeom>
          <a:ln w="9525">
            <a:solidFill>
              <a:srgbClr val="000000"/>
            </a:solidFill>
          </a:ln>
        </p:spPr>
        <p:txBody>
          <a:bodyPr wrap="square" lIns="0" tIns="0" rIns="0" bIns="0" rtlCol="0">
            <a:noAutofit/>
          </a:bodyPr>
          <a:lstStyle/>
          <a:p>
            <a:endParaRPr/>
          </a:p>
        </p:txBody>
      </p:sp>
      <p:sp>
        <p:nvSpPr>
          <p:cNvPr id="30" name="object 30"/>
          <p:cNvSpPr txBox="1"/>
          <p:nvPr/>
        </p:nvSpPr>
        <p:spPr>
          <a:xfrm>
            <a:off x="8387588" y="3882182"/>
            <a:ext cx="197485"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B</a:t>
            </a:r>
            <a:endParaRPr sz="2400">
              <a:latin typeface="Gill Sans MT"/>
              <a:cs typeface="Gill Sans MT"/>
            </a:endParaRPr>
          </a:p>
        </p:txBody>
      </p:sp>
      <p:sp>
        <p:nvSpPr>
          <p:cNvPr id="31" name="object 31"/>
          <p:cNvSpPr/>
          <p:nvPr/>
        </p:nvSpPr>
        <p:spPr>
          <a:xfrm>
            <a:off x="7179309" y="3807569"/>
            <a:ext cx="1009650" cy="855027"/>
          </a:xfrm>
          <a:prstGeom prst="rect">
            <a:avLst/>
          </a:prstGeom>
          <a:blipFill>
            <a:blip r:embed="rId2" cstate="print"/>
            <a:stretch>
              <a:fillRect/>
            </a:stretch>
          </a:blipFill>
        </p:spPr>
        <p:txBody>
          <a:bodyPr wrap="square" lIns="0" tIns="0" rIns="0" bIns="0" rtlCol="0">
            <a:noAutofit/>
          </a:bodyPr>
          <a:lstStyle/>
          <a:p>
            <a:endParaRPr/>
          </a:p>
        </p:txBody>
      </p:sp>
      <p:sp>
        <p:nvSpPr>
          <p:cNvPr id="32" name="object 32"/>
          <p:cNvSpPr/>
          <p:nvPr/>
        </p:nvSpPr>
        <p:spPr>
          <a:xfrm>
            <a:off x="7609458" y="3889674"/>
            <a:ext cx="490982" cy="391540"/>
          </a:xfrm>
          <a:prstGeom prst="rect">
            <a:avLst/>
          </a:prstGeom>
          <a:blipFill>
            <a:blip r:embed="rId8" cstate="print"/>
            <a:stretch>
              <a:fillRect/>
            </a:stretch>
          </a:blipFill>
        </p:spPr>
        <p:txBody>
          <a:bodyPr wrap="square" lIns="0" tIns="0" rIns="0" bIns="0" rtlCol="0">
            <a:noAutofit/>
          </a:bodyPr>
          <a:lstStyle/>
          <a:p>
            <a:endParaRPr/>
          </a:p>
        </p:txBody>
      </p:sp>
      <p:sp>
        <p:nvSpPr>
          <p:cNvPr id="33" name="object 33"/>
          <p:cNvSpPr/>
          <p:nvPr/>
        </p:nvSpPr>
        <p:spPr>
          <a:xfrm>
            <a:off x="7404100" y="4117513"/>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34" name="object 34"/>
          <p:cNvSpPr/>
          <p:nvPr/>
        </p:nvSpPr>
        <p:spPr>
          <a:xfrm>
            <a:off x="7404100" y="4117513"/>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35" name="object 35"/>
          <p:cNvSpPr/>
          <p:nvPr/>
        </p:nvSpPr>
        <p:spPr>
          <a:xfrm>
            <a:off x="4849876" y="4631863"/>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36" name="object 36"/>
          <p:cNvSpPr/>
          <p:nvPr/>
        </p:nvSpPr>
        <p:spPr>
          <a:xfrm>
            <a:off x="4849876" y="4631863"/>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37" name="object 37"/>
          <p:cNvSpPr/>
          <p:nvPr/>
        </p:nvSpPr>
        <p:spPr>
          <a:xfrm>
            <a:off x="3952113" y="4676947"/>
            <a:ext cx="905510" cy="238125"/>
          </a:xfrm>
          <a:prstGeom prst="rect">
            <a:avLst/>
          </a:prstGeom>
          <a:blipFill>
            <a:blip r:embed="rId11" cstate="print"/>
            <a:stretch>
              <a:fillRect/>
            </a:stretch>
          </a:blipFill>
        </p:spPr>
        <p:txBody>
          <a:bodyPr wrap="square" lIns="0" tIns="0" rIns="0" bIns="0" rtlCol="0">
            <a:noAutofit/>
          </a:bodyPr>
          <a:lstStyle/>
          <a:p>
            <a:endParaRPr/>
          </a:p>
        </p:txBody>
      </p:sp>
      <p:sp>
        <p:nvSpPr>
          <p:cNvPr id="38" name="object 38"/>
          <p:cNvSpPr/>
          <p:nvPr/>
        </p:nvSpPr>
        <p:spPr>
          <a:xfrm>
            <a:off x="3952113" y="4676947"/>
            <a:ext cx="905510" cy="238125"/>
          </a:xfrm>
          <a:custGeom>
            <a:avLst/>
            <a:gdLst/>
            <a:ahLst/>
            <a:cxnLst/>
            <a:rect l="l" t="t" r="r" b="b"/>
            <a:pathLst>
              <a:path w="905510" h="238125">
                <a:moveTo>
                  <a:pt x="0" y="119125"/>
                </a:moveTo>
                <a:lnTo>
                  <a:pt x="23080" y="81475"/>
                </a:lnTo>
                <a:lnTo>
                  <a:pt x="67829" y="56377"/>
                </a:lnTo>
                <a:lnTo>
                  <a:pt x="108981" y="41602"/>
                </a:lnTo>
                <a:lnTo>
                  <a:pt x="158101" y="28677"/>
                </a:lnTo>
                <a:lnTo>
                  <a:pt x="214257" y="17849"/>
                </a:lnTo>
                <a:lnTo>
                  <a:pt x="276516" y="9362"/>
                </a:lnTo>
                <a:lnTo>
                  <a:pt x="343948" y="3462"/>
                </a:lnTo>
                <a:lnTo>
                  <a:pt x="415620" y="394"/>
                </a:lnTo>
                <a:lnTo>
                  <a:pt x="452754" y="0"/>
                </a:lnTo>
                <a:lnTo>
                  <a:pt x="526197" y="1559"/>
                </a:lnTo>
                <a:lnTo>
                  <a:pt x="595865" y="6073"/>
                </a:lnTo>
                <a:lnTo>
                  <a:pt x="660827" y="13297"/>
                </a:lnTo>
                <a:lnTo>
                  <a:pt x="720151" y="22985"/>
                </a:lnTo>
                <a:lnTo>
                  <a:pt x="772906" y="34893"/>
                </a:lnTo>
                <a:lnTo>
                  <a:pt x="818158" y="48774"/>
                </a:lnTo>
                <a:lnTo>
                  <a:pt x="854976" y="64383"/>
                </a:lnTo>
                <a:lnTo>
                  <a:pt x="892352" y="90500"/>
                </a:lnTo>
                <a:lnTo>
                  <a:pt x="905510" y="119125"/>
                </a:lnTo>
                <a:lnTo>
                  <a:pt x="904009" y="128877"/>
                </a:lnTo>
                <a:lnTo>
                  <a:pt x="899584" y="138413"/>
                </a:lnTo>
                <a:lnTo>
                  <a:pt x="869932" y="165419"/>
                </a:lnTo>
                <a:lnTo>
                  <a:pt x="818158" y="189378"/>
                </a:lnTo>
                <a:lnTo>
                  <a:pt x="772906" y="203247"/>
                </a:lnTo>
                <a:lnTo>
                  <a:pt x="720151" y="215147"/>
                </a:lnTo>
                <a:lnTo>
                  <a:pt x="660827" y="224830"/>
                </a:lnTo>
                <a:lnTo>
                  <a:pt x="595865" y="232052"/>
                </a:lnTo>
                <a:lnTo>
                  <a:pt x="526197" y="236565"/>
                </a:lnTo>
                <a:lnTo>
                  <a:pt x="452754" y="238125"/>
                </a:lnTo>
                <a:lnTo>
                  <a:pt x="415620" y="237730"/>
                </a:lnTo>
                <a:lnTo>
                  <a:pt x="379312" y="236565"/>
                </a:lnTo>
                <a:lnTo>
                  <a:pt x="309644" y="232052"/>
                </a:lnTo>
                <a:lnTo>
                  <a:pt x="244682" y="224830"/>
                </a:lnTo>
                <a:lnTo>
                  <a:pt x="185358" y="215147"/>
                </a:lnTo>
                <a:lnTo>
                  <a:pt x="132603" y="203247"/>
                </a:lnTo>
                <a:lnTo>
                  <a:pt x="87351" y="189378"/>
                </a:lnTo>
                <a:lnTo>
                  <a:pt x="50533" y="173785"/>
                </a:lnTo>
                <a:lnTo>
                  <a:pt x="13157" y="147702"/>
                </a:lnTo>
                <a:lnTo>
                  <a:pt x="0" y="119125"/>
                </a:lnTo>
                <a:close/>
              </a:path>
            </a:pathLst>
          </a:custGeom>
          <a:ln w="9525">
            <a:solidFill>
              <a:srgbClr val="000000"/>
            </a:solidFill>
          </a:ln>
        </p:spPr>
        <p:txBody>
          <a:bodyPr wrap="square" lIns="0" tIns="0" rIns="0" bIns="0" rtlCol="0">
            <a:noAutofit/>
          </a:bodyPr>
          <a:lstStyle/>
          <a:p>
            <a:endParaRPr/>
          </a:p>
        </p:txBody>
      </p:sp>
      <p:sp>
        <p:nvSpPr>
          <p:cNvPr id="39" name="object 39"/>
          <p:cNvSpPr/>
          <p:nvPr/>
        </p:nvSpPr>
        <p:spPr>
          <a:xfrm>
            <a:off x="3952113" y="4649998"/>
            <a:ext cx="909332" cy="148234"/>
          </a:xfrm>
          <a:prstGeom prst="rect">
            <a:avLst/>
          </a:prstGeom>
          <a:blipFill>
            <a:blip r:embed="rId12" cstate="print"/>
            <a:stretch>
              <a:fillRect/>
            </a:stretch>
          </a:blipFill>
        </p:spPr>
        <p:txBody>
          <a:bodyPr wrap="square" lIns="0" tIns="0" rIns="0" bIns="0" rtlCol="0">
            <a:noAutofit/>
          </a:bodyPr>
          <a:lstStyle/>
          <a:p>
            <a:endParaRPr/>
          </a:p>
        </p:txBody>
      </p:sp>
      <p:sp>
        <p:nvSpPr>
          <p:cNvPr id="40" name="object 40"/>
          <p:cNvSpPr/>
          <p:nvPr/>
        </p:nvSpPr>
        <p:spPr>
          <a:xfrm>
            <a:off x="3948303" y="4488353"/>
            <a:ext cx="905637" cy="278511"/>
          </a:xfrm>
          <a:prstGeom prst="rect">
            <a:avLst/>
          </a:prstGeom>
          <a:blipFill>
            <a:blip r:embed="rId13" cstate="print"/>
            <a:stretch>
              <a:fillRect/>
            </a:stretch>
          </a:blipFill>
        </p:spPr>
        <p:txBody>
          <a:bodyPr wrap="square" lIns="0" tIns="0" rIns="0" bIns="0" rtlCol="0">
            <a:noAutofit/>
          </a:bodyPr>
          <a:lstStyle/>
          <a:p>
            <a:endParaRPr/>
          </a:p>
        </p:txBody>
      </p:sp>
      <p:sp>
        <p:nvSpPr>
          <p:cNvPr id="41" name="object 41"/>
          <p:cNvSpPr/>
          <p:nvPr/>
        </p:nvSpPr>
        <p:spPr>
          <a:xfrm>
            <a:off x="3948303" y="4488353"/>
            <a:ext cx="905637" cy="278511"/>
          </a:xfrm>
          <a:custGeom>
            <a:avLst/>
            <a:gdLst/>
            <a:ahLst/>
            <a:cxnLst/>
            <a:rect l="l" t="t" r="r" b="b"/>
            <a:pathLst>
              <a:path w="905637" h="278511">
                <a:moveTo>
                  <a:pt x="0" y="139192"/>
                </a:moveTo>
                <a:lnTo>
                  <a:pt x="23093" y="95211"/>
                </a:lnTo>
                <a:lnTo>
                  <a:pt x="67865" y="65888"/>
                </a:lnTo>
                <a:lnTo>
                  <a:pt x="109035" y="48623"/>
                </a:lnTo>
                <a:lnTo>
                  <a:pt x="158174" y="33518"/>
                </a:lnTo>
                <a:lnTo>
                  <a:pt x="214348" y="20863"/>
                </a:lnTo>
                <a:lnTo>
                  <a:pt x="276623" y="10943"/>
                </a:lnTo>
                <a:lnTo>
                  <a:pt x="344067" y="4047"/>
                </a:lnTo>
                <a:lnTo>
                  <a:pt x="415746" y="461"/>
                </a:lnTo>
                <a:lnTo>
                  <a:pt x="452882" y="0"/>
                </a:lnTo>
                <a:lnTo>
                  <a:pt x="526324" y="1822"/>
                </a:lnTo>
                <a:lnTo>
                  <a:pt x="595992" y="7099"/>
                </a:lnTo>
                <a:lnTo>
                  <a:pt x="660954" y="15543"/>
                </a:lnTo>
                <a:lnTo>
                  <a:pt x="720278" y="26867"/>
                </a:lnTo>
                <a:lnTo>
                  <a:pt x="773033" y="40782"/>
                </a:lnTo>
                <a:lnTo>
                  <a:pt x="818285" y="57003"/>
                </a:lnTo>
                <a:lnTo>
                  <a:pt x="855103" y="75242"/>
                </a:lnTo>
                <a:lnTo>
                  <a:pt x="892479" y="105755"/>
                </a:lnTo>
                <a:lnTo>
                  <a:pt x="905637" y="139192"/>
                </a:lnTo>
                <a:lnTo>
                  <a:pt x="904136" y="150620"/>
                </a:lnTo>
                <a:lnTo>
                  <a:pt x="899711" y="161794"/>
                </a:lnTo>
                <a:lnTo>
                  <a:pt x="870059" y="193428"/>
                </a:lnTo>
                <a:lnTo>
                  <a:pt x="818285" y="221479"/>
                </a:lnTo>
                <a:lnTo>
                  <a:pt x="773033" y="237712"/>
                </a:lnTo>
                <a:lnTo>
                  <a:pt x="720278" y="251635"/>
                </a:lnTo>
                <a:lnTo>
                  <a:pt x="660954" y="262963"/>
                </a:lnTo>
                <a:lnTo>
                  <a:pt x="595992" y="271410"/>
                </a:lnTo>
                <a:lnTo>
                  <a:pt x="526324" y="276688"/>
                </a:lnTo>
                <a:lnTo>
                  <a:pt x="452882" y="278511"/>
                </a:lnTo>
                <a:lnTo>
                  <a:pt x="415746" y="278049"/>
                </a:lnTo>
                <a:lnTo>
                  <a:pt x="379435" y="276688"/>
                </a:lnTo>
                <a:lnTo>
                  <a:pt x="309758" y="271410"/>
                </a:lnTo>
                <a:lnTo>
                  <a:pt x="244781" y="262963"/>
                </a:lnTo>
                <a:lnTo>
                  <a:pt x="185440" y="251635"/>
                </a:lnTo>
                <a:lnTo>
                  <a:pt x="132667" y="237712"/>
                </a:lnTo>
                <a:lnTo>
                  <a:pt x="87396" y="221479"/>
                </a:lnTo>
                <a:lnTo>
                  <a:pt x="50560" y="203225"/>
                </a:lnTo>
                <a:lnTo>
                  <a:pt x="13165" y="172677"/>
                </a:lnTo>
                <a:lnTo>
                  <a:pt x="0" y="139192"/>
                </a:lnTo>
                <a:close/>
              </a:path>
            </a:pathLst>
          </a:custGeom>
          <a:ln w="9525">
            <a:solidFill>
              <a:srgbClr val="000000"/>
            </a:solidFill>
          </a:ln>
        </p:spPr>
        <p:txBody>
          <a:bodyPr wrap="square" lIns="0" tIns="0" rIns="0" bIns="0" rtlCol="0">
            <a:noAutofit/>
          </a:bodyPr>
          <a:lstStyle/>
          <a:p>
            <a:endParaRPr/>
          </a:p>
        </p:txBody>
      </p:sp>
      <p:sp>
        <p:nvSpPr>
          <p:cNvPr id="42" name="object 42"/>
          <p:cNvSpPr/>
          <p:nvPr/>
        </p:nvSpPr>
        <p:spPr>
          <a:xfrm>
            <a:off x="4130166" y="4560234"/>
            <a:ext cx="512191" cy="130301"/>
          </a:xfrm>
          <a:custGeom>
            <a:avLst/>
            <a:gdLst/>
            <a:ahLst/>
            <a:cxnLst/>
            <a:rect l="l" t="t" r="r" b="b"/>
            <a:pathLst>
              <a:path w="512191" h="130301">
                <a:moveTo>
                  <a:pt x="0" y="130301"/>
                </a:moveTo>
                <a:lnTo>
                  <a:pt x="158623" y="130301"/>
                </a:lnTo>
                <a:lnTo>
                  <a:pt x="317246" y="0"/>
                </a:lnTo>
                <a:lnTo>
                  <a:pt x="512191" y="0"/>
                </a:lnTo>
              </a:path>
            </a:pathLst>
          </a:custGeom>
          <a:ln w="12700">
            <a:solidFill>
              <a:srgbClr val="000000"/>
            </a:solidFill>
          </a:ln>
        </p:spPr>
        <p:txBody>
          <a:bodyPr wrap="square" lIns="0" tIns="0" rIns="0" bIns="0" rtlCol="0">
            <a:noAutofit/>
          </a:bodyPr>
          <a:lstStyle/>
          <a:p>
            <a:endParaRPr/>
          </a:p>
        </p:txBody>
      </p:sp>
      <p:sp>
        <p:nvSpPr>
          <p:cNvPr id="43" name="object 43"/>
          <p:cNvSpPr/>
          <p:nvPr/>
        </p:nvSpPr>
        <p:spPr>
          <a:xfrm>
            <a:off x="4153280" y="4560234"/>
            <a:ext cx="465963" cy="130301"/>
          </a:xfrm>
          <a:custGeom>
            <a:avLst/>
            <a:gdLst/>
            <a:ahLst/>
            <a:cxnLst/>
            <a:rect l="l" t="t" r="r" b="b"/>
            <a:pathLst>
              <a:path w="465963" h="130301">
                <a:moveTo>
                  <a:pt x="0" y="0"/>
                </a:moveTo>
                <a:lnTo>
                  <a:pt x="158623" y="0"/>
                </a:lnTo>
                <a:lnTo>
                  <a:pt x="317246" y="130301"/>
                </a:lnTo>
                <a:lnTo>
                  <a:pt x="465963" y="130301"/>
                </a:lnTo>
              </a:path>
            </a:pathLst>
          </a:custGeom>
          <a:ln w="12700">
            <a:solidFill>
              <a:srgbClr val="000000"/>
            </a:solidFill>
          </a:ln>
        </p:spPr>
        <p:txBody>
          <a:bodyPr wrap="square" lIns="0" tIns="0" rIns="0" bIns="0" rtlCol="0">
            <a:noAutofit/>
          </a:bodyPr>
          <a:lstStyle/>
          <a:p>
            <a:endParaRPr/>
          </a:p>
        </p:txBody>
      </p:sp>
      <p:sp>
        <p:nvSpPr>
          <p:cNvPr id="44" name="object 44"/>
          <p:cNvSpPr/>
          <p:nvPr/>
        </p:nvSpPr>
        <p:spPr>
          <a:xfrm>
            <a:off x="3952113" y="4618654"/>
            <a:ext cx="0" cy="188594"/>
          </a:xfrm>
          <a:custGeom>
            <a:avLst/>
            <a:gdLst/>
            <a:ahLst/>
            <a:cxnLst/>
            <a:rect l="l" t="t" r="r" b="b"/>
            <a:pathLst>
              <a:path h="188595">
                <a:moveTo>
                  <a:pt x="0" y="0"/>
                </a:moveTo>
                <a:lnTo>
                  <a:pt x="0" y="188594"/>
                </a:lnTo>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4853940" y="4627545"/>
            <a:ext cx="0" cy="184276"/>
          </a:xfrm>
          <a:custGeom>
            <a:avLst/>
            <a:gdLst/>
            <a:ahLst/>
            <a:cxnLst/>
            <a:rect l="l" t="t" r="r" b="b"/>
            <a:pathLst>
              <a:path h="184276">
                <a:moveTo>
                  <a:pt x="0" y="0"/>
                </a:moveTo>
                <a:lnTo>
                  <a:pt x="0" y="184277"/>
                </a:lnTo>
              </a:path>
            </a:pathLst>
          </a:custGeom>
          <a:ln w="9525">
            <a:solidFill>
              <a:srgbClr val="000000"/>
            </a:solidFill>
          </a:ln>
        </p:spPr>
        <p:txBody>
          <a:bodyPr wrap="square" lIns="0" tIns="0" rIns="0" bIns="0" rtlCol="0">
            <a:noAutofit/>
          </a:bodyPr>
          <a:lstStyle/>
          <a:p>
            <a:endParaRPr/>
          </a:p>
        </p:txBody>
      </p:sp>
      <p:sp>
        <p:nvSpPr>
          <p:cNvPr id="46" name="object 46"/>
          <p:cNvSpPr/>
          <p:nvPr/>
        </p:nvSpPr>
        <p:spPr>
          <a:xfrm>
            <a:off x="3757676" y="4642975"/>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47" name="object 47"/>
          <p:cNvSpPr/>
          <p:nvPr/>
        </p:nvSpPr>
        <p:spPr>
          <a:xfrm>
            <a:off x="3757676" y="4642975"/>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48" name="object 48"/>
          <p:cNvSpPr/>
          <p:nvPr/>
        </p:nvSpPr>
        <p:spPr>
          <a:xfrm>
            <a:off x="2014601" y="5363700"/>
            <a:ext cx="169862" cy="74612"/>
          </a:xfrm>
          <a:prstGeom prst="rect">
            <a:avLst/>
          </a:prstGeom>
          <a:blipFill>
            <a:blip r:embed="rId15" cstate="print"/>
            <a:stretch>
              <a:fillRect/>
            </a:stretch>
          </a:blipFill>
        </p:spPr>
        <p:txBody>
          <a:bodyPr wrap="square" lIns="0" tIns="0" rIns="0" bIns="0" rtlCol="0">
            <a:noAutofit/>
          </a:bodyPr>
          <a:lstStyle/>
          <a:p>
            <a:endParaRPr/>
          </a:p>
        </p:txBody>
      </p:sp>
      <p:sp>
        <p:nvSpPr>
          <p:cNvPr id="49" name="object 49"/>
          <p:cNvSpPr/>
          <p:nvPr/>
        </p:nvSpPr>
        <p:spPr>
          <a:xfrm>
            <a:off x="2014601" y="5363700"/>
            <a:ext cx="169862" cy="74612"/>
          </a:xfrm>
          <a:custGeom>
            <a:avLst/>
            <a:gdLst/>
            <a:ahLst/>
            <a:cxnLst/>
            <a:rect l="l" t="t" r="r" b="b"/>
            <a:pathLst>
              <a:path w="169862" h="74612">
                <a:moveTo>
                  <a:pt x="0" y="74612"/>
                </a:moveTo>
                <a:lnTo>
                  <a:pt x="169862" y="74612"/>
                </a:lnTo>
                <a:lnTo>
                  <a:pt x="169862" y="0"/>
                </a:lnTo>
                <a:lnTo>
                  <a:pt x="0" y="0"/>
                </a:lnTo>
                <a:lnTo>
                  <a:pt x="0" y="74612"/>
                </a:lnTo>
                <a:close/>
              </a:path>
            </a:pathLst>
          </a:custGeom>
          <a:ln w="9525">
            <a:solidFill>
              <a:srgbClr val="008000"/>
            </a:solidFill>
          </a:ln>
        </p:spPr>
        <p:txBody>
          <a:bodyPr wrap="square" lIns="0" tIns="0" rIns="0" bIns="0" rtlCol="0">
            <a:noAutofit/>
          </a:bodyPr>
          <a:lstStyle/>
          <a:p>
            <a:endParaRPr/>
          </a:p>
        </p:txBody>
      </p:sp>
      <p:sp>
        <p:nvSpPr>
          <p:cNvPr id="50" name="object 50"/>
          <p:cNvSpPr/>
          <p:nvPr/>
        </p:nvSpPr>
        <p:spPr>
          <a:xfrm>
            <a:off x="1483309" y="5087792"/>
            <a:ext cx="639495" cy="517588"/>
          </a:xfrm>
          <a:prstGeom prst="rect">
            <a:avLst/>
          </a:prstGeom>
          <a:blipFill>
            <a:blip r:embed="rId6" cstate="print"/>
            <a:stretch>
              <a:fillRect/>
            </a:stretch>
          </a:blipFill>
        </p:spPr>
        <p:txBody>
          <a:bodyPr wrap="square" lIns="0" tIns="0" rIns="0" bIns="0" rtlCol="0">
            <a:noAutofit/>
          </a:bodyPr>
          <a:lstStyle/>
          <a:p>
            <a:endParaRPr/>
          </a:p>
        </p:txBody>
      </p:sp>
      <p:sp>
        <p:nvSpPr>
          <p:cNvPr id="51" name="object 51"/>
          <p:cNvSpPr/>
          <p:nvPr/>
        </p:nvSpPr>
        <p:spPr>
          <a:xfrm>
            <a:off x="1755901" y="5137449"/>
            <a:ext cx="310896" cy="237007"/>
          </a:xfrm>
          <a:prstGeom prst="rect">
            <a:avLst/>
          </a:prstGeom>
          <a:blipFill>
            <a:blip r:embed="rId16" cstate="print"/>
            <a:stretch>
              <a:fillRect/>
            </a:stretch>
          </a:blipFill>
        </p:spPr>
        <p:txBody>
          <a:bodyPr wrap="square" lIns="0" tIns="0" rIns="0" bIns="0" rtlCol="0">
            <a:noAutofit/>
          </a:bodyPr>
          <a:lstStyle/>
          <a:p>
            <a:endParaRPr/>
          </a:p>
        </p:txBody>
      </p:sp>
      <p:sp>
        <p:nvSpPr>
          <p:cNvPr id="52" name="object 52"/>
          <p:cNvSpPr/>
          <p:nvPr/>
        </p:nvSpPr>
        <p:spPr>
          <a:xfrm>
            <a:off x="5710301" y="3788902"/>
            <a:ext cx="314325" cy="792226"/>
          </a:xfrm>
          <a:prstGeom prst="rect">
            <a:avLst/>
          </a:prstGeom>
          <a:blipFill>
            <a:blip r:embed="rId17" cstate="print"/>
            <a:stretch>
              <a:fillRect/>
            </a:stretch>
          </a:blipFill>
        </p:spPr>
        <p:txBody>
          <a:bodyPr wrap="square" lIns="0" tIns="0" rIns="0" bIns="0" rtlCol="0">
            <a:noAutofit/>
          </a:bodyPr>
          <a:lstStyle/>
          <a:p>
            <a:endParaRPr/>
          </a:p>
        </p:txBody>
      </p:sp>
      <p:sp>
        <p:nvSpPr>
          <p:cNvPr id="53" name="object 53"/>
          <p:cNvSpPr/>
          <p:nvPr/>
        </p:nvSpPr>
        <p:spPr>
          <a:xfrm>
            <a:off x="5270500" y="2993626"/>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54" name="object 54"/>
          <p:cNvSpPr/>
          <p:nvPr/>
        </p:nvSpPr>
        <p:spPr>
          <a:xfrm>
            <a:off x="5270500" y="2993626"/>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55" name="object 55"/>
          <p:cNvSpPr/>
          <p:nvPr/>
        </p:nvSpPr>
        <p:spPr>
          <a:xfrm>
            <a:off x="5438775" y="2991911"/>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56" name="object 56"/>
          <p:cNvSpPr/>
          <p:nvPr/>
        </p:nvSpPr>
        <p:spPr>
          <a:xfrm>
            <a:off x="5581650" y="2995086"/>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57" name="object 57"/>
          <p:cNvSpPr/>
          <p:nvPr/>
        </p:nvSpPr>
        <p:spPr>
          <a:xfrm>
            <a:off x="5302250" y="2726863"/>
            <a:ext cx="76200" cy="385699"/>
          </a:xfrm>
          <a:custGeom>
            <a:avLst/>
            <a:gdLst/>
            <a:ahLst/>
            <a:cxnLst/>
            <a:rect l="l" t="t" r="r" b="b"/>
            <a:pathLst>
              <a:path w="76200" h="385699">
                <a:moveTo>
                  <a:pt x="31750" y="309499"/>
                </a:moveTo>
                <a:lnTo>
                  <a:pt x="0" y="309499"/>
                </a:lnTo>
                <a:lnTo>
                  <a:pt x="38100" y="385699"/>
                </a:lnTo>
                <a:lnTo>
                  <a:pt x="69850" y="322199"/>
                </a:lnTo>
                <a:lnTo>
                  <a:pt x="31750" y="322199"/>
                </a:lnTo>
                <a:lnTo>
                  <a:pt x="31750" y="309499"/>
                </a:lnTo>
                <a:close/>
              </a:path>
              <a:path w="76200" h="385699">
                <a:moveTo>
                  <a:pt x="44450" y="0"/>
                </a:moveTo>
                <a:lnTo>
                  <a:pt x="31750" y="0"/>
                </a:lnTo>
                <a:lnTo>
                  <a:pt x="31750" y="322199"/>
                </a:lnTo>
                <a:lnTo>
                  <a:pt x="44450" y="322199"/>
                </a:lnTo>
                <a:lnTo>
                  <a:pt x="44450" y="0"/>
                </a:lnTo>
                <a:close/>
              </a:path>
              <a:path w="76200" h="385699">
                <a:moveTo>
                  <a:pt x="76200" y="309499"/>
                </a:moveTo>
                <a:lnTo>
                  <a:pt x="44450" y="309499"/>
                </a:lnTo>
                <a:lnTo>
                  <a:pt x="44450" y="322199"/>
                </a:lnTo>
                <a:lnTo>
                  <a:pt x="69850" y="322199"/>
                </a:lnTo>
                <a:lnTo>
                  <a:pt x="76200" y="309499"/>
                </a:lnTo>
                <a:close/>
              </a:path>
            </a:pathLst>
          </a:custGeom>
          <a:solidFill>
            <a:srgbClr val="000000"/>
          </a:solidFill>
        </p:spPr>
        <p:txBody>
          <a:bodyPr wrap="square" lIns="0" tIns="0" rIns="0" bIns="0" rtlCol="0">
            <a:noAutofit/>
          </a:bodyPr>
          <a:lstStyle/>
          <a:p>
            <a:endParaRPr/>
          </a:p>
        </p:txBody>
      </p:sp>
      <p:sp>
        <p:nvSpPr>
          <p:cNvPr id="58" name="object 58"/>
          <p:cNvSpPr/>
          <p:nvPr/>
        </p:nvSpPr>
        <p:spPr>
          <a:xfrm>
            <a:off x="5448300" y="2911013"/>
            <a:ext cx="76200" cy="200025"/>
          </a:xfrm>
          <a:custGeom>
            <a:avLst/>
            <a:gdLst/>
            <a:ahLst/>
            <a:cxnLst/>
            <a:rect l="l" t="t" r="r" b="b"/>
            <a:pathLst>
              <a:path w="76200" h="200025">
                <a:moveTo>
                  <a:pt x="31750" y="123825"/>
                </a:moveTo>
                <a:lnTo>
                  <a:pt x="0" y="123825"/>
                </a:lnTo>
                <a:lnTo>
                  <a:pt x="38100" y="200025"/>
                </a:lnTo>
                <a:lnTo>
                  <a:pt x="69850" y="136525"/>
                </a:lnTo>
                <a:lnTo>
                  <a:pt x="31750" y="136525"/>
                </a:lnTo>
                <a:lnTo>
                  <a:pt x="31750" y="123825"/>
                </a:lnTo>
                <a:close/>
              </a:path>
              <a:path w="76200" h="200025">
                <a:moveTo>
                  <a:pt x="44450" y="0"/>
                </a:moveTo>
                <a:lnTo>
                  <a:pt x="31750" y="0"/>
                </a:lnTo>
                <a:lnTo>
                  <a:pt x="31750" y="136525"/>
                </a:lnTo>
                <a:lnTo>
                  <a:pt x="44450" y="136525"/>
                </a:lnTo>
                <a:lnTo>
                  <a:pt x="44450" y="0"/>
                </a:lnTo>
                <a:close/>
              </a:path>
              <a:path w="76200" h="200025">
                <a:moveTo>
                  <a:pt x="76200" y="123825"/>
                </a:moveTo>
                <a:lnTo>
                  <a:pt x="44450" y="123825"/>
                </a:lnTo>
                <a:lnTo>
                  <a:pt x="44450" y="136525"/>
                </a:lnTo>
                <a:lnTo>
                  <a:pt x="69850" y="136525"/>
                </a:lnTo>
                <a:lnTo>
                  <a:pt x="76200" y="123825"/>
                </a:lnTo>
                <a:close/>
              </a:path>
            </a:pathLst>
          </a:custGeom>
          <a:solidFill>
            <a:srgbClr val="000000"/>
          </a:solidFill>
        </p:spPr>
        <p:txBody>
          <a:bodyPr wrap="square" lIns="0" tIns="0" rIns="0" bIns="0" rtlCol="0">
            <a:noAutofit/>
          </a:bodyPr>
          <a:lstStyle/>
          <a:p>
            <a:endParaRPr/>
          </a:p>
        </p:txBody>
      </p:sp>
      <p:sp>
        <p:nvSpPr>
          <p:cNvPr id="59" name="object 59"/>
          <p:cNvSpPr txBox="1"/>
          <p:nvPr/>
        </p:nvSpPr>
        <p:spPr>
          <a:xfrm>
            <a:off x="785266" y="1177590"/>
            <a:ext cx="6803390" cy="1717675"/>
          </a:xfrm>
          <a:prstGeom prst="rect">
            <a:avLst/>
          </a:prstGeom>
        </p:spPr>
        <p:txBody>
          <a:bodyPr vert="horz" wrap="square" lIns="0" tIns="0" rIns="0" bIns="0" rtlCol="0">
            <a:noAutofit/>
          </a:bodyPr>
          <a:lstStyle/>
          <a:p>
            <a:pPr marL="355600" indent="-342900">
              <a:lnSpc>
                <a:spcPct val="100000"/>
              </a:lnSpc>
              <a:buClr>
                <a:srgbClr val="000099"/>
              </a:buClr>
              <a:buSzPct val="65000"/>
              <a:buFont typeface="Wingdings"/>
              <a:buChar char=""/>
              <a:tabLst>
                <a:tab pos="354965" algn="l"/>
              </a:tabLst>
            </a:pPr>
            <a:r>
              <a:rPr sz="2000" dirty="0" smtClean="0">
                <a:latin typeface="Gill Sans MT"/>
                <a:cs typeface="Gill Sans MT"/>
              </a:rPr>
              <a:t>R</a:t>
            </a:r>
            <a:r>
              <a:rPr sz="2000" spc="-15" dirty="0" smtClean="0">
                <a:latin typeface="Gill Sans MT"/>
                <a:cs typeface="Gill Sans MT"/>
              </a:rPr>
              <a:t> </a:t>
            </a:r>
            <a:r>
              <a:rPr sz="2000" spc="-20" dirty="0" smtClean="0">
                <a:latin typeface="Gill Sans MT"/>
                <a:cs typeface="Gill Sans MT"/>
              </a:rPr>
              <a:t>f</a:t>
            </a:r>
            <a:r>
              <a:rPr sz="2000" spc="0" dirty="0" smtClean="0">
                <a:latin typeface="Gill Sans MT"/>
                <a:cs typeface="Gill Sans MT"/>
              </a:rPr>
              <a:t>orw</a:t>
            </a:r>
            <a:r>
              <a:rPr sz="2000" spc="-10" dirty="0" smtClean="0">
                <a:latin typeface="Gill Sans MT"/>
                <a:cs typeface="Gill Sans MT"/>
              </a:rPr>
              <a:t>a</a:t>
            </a:r>
            <a:r>
              <a:rPr sz="2000" spc="-40" dirty="0" smtClean="0">
                <a:latin typeface="Gill Sans MT"/>
                <a:cs typeface="Gill Sans MT"/>
              </a:rPr>
              <a:t>r</a:t>
            </a:r>
            <a:r>
              <a:rPr sz="2000" spc="0" dirty="0" smtClean="0">
                <a:latin typeface="Gill Sans MT"/>
                <a:cs typeface="Gill Sans MT"/>
              </a:rPr>
              <a:t>ds</a:t>
            </a:r>
            <a:r>
              <a:rPr sz="2000" spc="-10" dirty="0" smtClean="0">
                <a:latin typeface="Gill Sans MT"/>
                <a:cs typeface="Gill Sans MT"/>
              </a:rPr>
              <a:t> </a:t>
            </a:r>
            <a:r>
              <a:rPr sz="2000" spc="0" dirty="0" smtClean="0">
                <a:latin typeface="Gill Sans MT"/>
                <a:cs typeface="Gill Sans MT"/>
              </a:rPr>
              <a:t>data</a:t>
            </a:r>
            <a:r>
              <a:rPr sz="2000" spc="-10" dirty="0" smtClean="0">
                <a:latin typeface="Gill Sans MT"/>
                <a:cs typeface="Gill Sans MT"/>
              </a:rPr>
              <a:t>g</a:t>
            </a:r>
            <a:r>
              <a:rPr sz="2000" spc="0" dirty="0" smtClean="0">
                <a:latin typeface="Gill Sans MT"/>
                <a:cs typeface="Gill Sans MT"/>
              </a:rPr>
              <a:t>ram</a:t>
            </a:r>
            <a:r>
              <a:rPr sz="2000" spc="-45" dirty="0" smtClean="0">
                <a:latin typeface="Gill Sans MT"/>
                <a:cs typeface="Gill Sans MT"/>
              </a:rPr>
              <a:t> </a:t>
            </a:r>
            <a:r>
              <a:rPr sz="2000" spc="0" dirty="0" smtClean="0">
                <a:latin typeface="Gill Sans MT"/>
                <a:cs typeface="Gill Sans MT"/>
              </a:rPr>
              <a:t>wi</a:t>
            </a:r>
            <a:r>
              <a:rPr sz="2000" spc="5" dirty="0" smtClean="0">
                <a:latin typeface="Gill Sans MT"/>
                <a:cs typeface="Gill Sans MT"/>
              </a:rPr>
              <a:t>t</a:t>
            </a:r>
            <a:r>
              <a:rPr sz="2000" spc="0" dirty="0" smtClean="0">
                <a:latin typeface="Gill Sans MT"/>
                <a:cs typeface="Gill Sans MT"/>
              </a:rPr>
              <a:t>h</a:t>
            </a:r>
            <a:r>
              <a:rPr sz="2000" spc="-25" dirty="0" smtClean="0">
                <a:latin typeface="Gill Sans MT"/>
                <a:cs typeface="Gill Sans MT"/>
              </a:rPr>
              <a:t> </a:t>
            </a:r>
            <a:r>
              <a:rPr sz="2000" spc="0" dirty="0" smtClean="0">
                <a:latin typeface="Gill Sans MT"/>
                <a:cs typeface="Gill Sans MT"/>
              </a:rPr>
              <a:t>IP </a:t>
            </a:r>
            <a:r>
              <a:rPr sz="2000" spc="-10" dirty="0" smtClean="0">
                <a:latin typeface="Gill Sans MT"/>
                <a:cs typeface="Gill Sans MT"/>
              </a:rPr>
              <a:t>s</a:t>
            </a:r>
            <a:r>
              <a:rPr sz="2000" spc="0" dirty="0" smtClean="0">
                <a:latin typeface="Gill Sans MT"/>
                <a:cs typeface="Gill Sans MT"/>
              </a:rPr>
              <a:t>ou</a:t>
            </a:r>
            <a:r>
              <a:rPr sz="2000" spc="-50" dirty="0" smtClean="0">
                <a:latin typeface="Gill Sans MT"/>
                <a:cs typeface="Gill Sans MT"/>
              </a:rPr>
              <a:t>r</a:t>
            </a:r>
            <a:r>
              <a:rPr sz="2000" spc="0" dirty="0" smtClean="0">
                <a:latin typeface="Gill Sans MT"/>
                <a:cs typeface="Gill Sans MT"/>
              </a:rPr>
              <a:t>ce</a:t>
            </a:r>
            <a:r>
              <a:rPr sz="2000" spc="-225" dirty="0" smtClean="0">
                <a:latin typeface="Gill Sans MT"/>
                <a:cs typeface="Gill Sans MT"/>
              </a:rPr>
              <a:t> </a:t>
            </a:r>
            <a:r>
              <a:rPr sz="2000" spc="0" dirty="0" smtClean="0">
                <a:latin typeface="Gill Sans MT"/>
                <a:cs typeface="Gill Sans MT"/>
              </a:rPr>
              <a:t>A,</a:t>
            </a:r>
            <a:r>
              <a:rPr sz="2000" spc="-204" dirty="0" smtClean="0">
                <a:latin typeface="Gill Sans MT"/>
                <a:cs typeface="Gill Sans MT"/>
              </a:rPr>
              <a:t> </a:t>
            </a:r>
            <a:r>
              <a:rPr sz="2000" spc="-10" dirty="0" smtClean="0">
                <a:latin typeface="Gill Sans MT"/>
                <a:cs typeface="Gill Sans MT"/>
              </a:rPr>
              <a:t>d</a:t>
            </a:r>
            <a:r>
              <a:rPr sz="2000" spc="0" dirty="0" smtClean="0">
                <a:latin typeface="Gill Sans MT"/>
                <a:cs typeface="Gill Sans MT"/>
              </a:rPr>
              <a:t>estination</a:t>
            </a:r>
            <a:r>
              <a:rPr sz="2000" spc="-35" dirty="0" smtClean="0">
                <a:latin typeface="Gill Sans MT"/>
                <a:cs typeface="Gill Sans MT"/>
              </a:rPr>
              <a:t> </a:t>
            </a:r>
            <a:r>
              <a:rPr sz="2000" spc="0" dirty="0" smtClean="0">
                <a:latin typeface="Gill Sans MT"/>
                <a:cs typeface="Gill Sans MT"/>
              </a:rPr>
              <a:t>B</a:t>
            </a:r>
            <a:endParaRPr sz="2000">
              <a:latin typeface="Gill Sans MT"/>
              <a:cs typeface="Gill Sans MT"/>
            </a:endParaRPr>
          </a:p>
          <a:p>
            <a:pPr marL="368300" indent="-342900">
              <a:lnSpc>
                <a:spcPct val="100000"/>
              </a:lnSpc>
              <a:spcBef>
                <a:spcPts val="409"/>
              </a:spcBef>
              <a:buClr>
                <a:srgbClr val="000099"/>
              </a:buClr>
              <a:buSzPct val="65000"/>
              <a:buFont typeface="Wingdings"/>
              <a:buChar char=""/>
              <a:tabLst>
                <a:tab pos="368300" algn="l"/>
              </a:tabLst>
            </a:pPr>
            <a:r>
              <a:rPr sz="2000" dirty="0" smtClean="0">
                <a:latin typeface="Gill Sans MT"/>
                <a:cs typeface="Gill Sans MT"/>
              </a:rPr>
              <a:t>R</a:t>
            </a:r>
            <a:r>
              <a:rPr sz="2000" spc="-15" dirty="0" smtClean="0">
                <a:latin typeface="Gill Sans MT"/>
                <a:cs typeface="Gill Sans MT"/>
              </a:rPr>
              <a:t> </a:t>
            </a:r>
            <a:r>
              <a:rPr sz="2000" spc="0" dirty="0" smtClean="0">
                <a:latin typeface="Gill Sans MT"/>
                <a:cs typeface="Gill Sans MT"/>
              </a:rPr>
              <a:t>c</a:t>
            </a:r>
            <a:r>
              <a:rPr sz="2000" spc="-40" dirty="0" smtClean="0">
                <a:latin typeface="Gill Sans MT"/>
                <a:cs typeface="Gill Sans MT"/>
              </a:rPr>
              <a:t>r</a:t>
            </a:r>
            <a:r>
              <a:rPr sz="2000" spc="0" dirty="0" smtClean="0">
                <a:latin typeface="Gill Sans MT"/>
                <a:cs typeface="Gill Sans MT"/>
              </a:rPr>
              <a:t>eates</a:t>
            </a:r>
            <a:r>
              <a:rPr sz="2000" spc="-20" dirty="0" smtClean="0">
                <a:latin typeface="Gill Sans MT"/>
                <a:cs typeface="Gill Sans MT"/>
              </a:rPr>
              <a:t> </a:t>
            </a:r>
            <a:r>
              <a:rPr sz="2000" spc="0" dirty="0" smtClean="0">
                <a:latin typeface="Gill Sans MT"/>
                <a:cs typeface="Gill Sans MT"/>
              </a:rPr>
              <a:t>l</a:t>
            </a:r>
            <a:r>
              <a:rPr sz="2000" spc="5" dirty="0" smtClean="0">
                <a:latin typeface="Gill Sans MT"/>
                <a:cs typeface="Gill Sans MT"/>
              </a:rPr>
              <a:t>i</a:t>
            </a:r>
            <a:r>
              <a:rPr sz="2000" spc="0" dirty="0" smtClean="0">
                <a:latin typeface="Gill Sans MT"/>
                <a:cs typeface="Gill Sans MT"/>
              </a:rPr>
              <a:t>n</a:t>
            </a:r>
            <a:r>
              <a:rPr sz="2000" spc="10" dirty="0" smtClean="0">
                <a:latin typeface="Gill Sans MT"/>
                <a:cs typeface="Gill Sans MT"/>
              </a:rPr>
              <a:t>k</a:t>
            </a:r>
            <a:r>
              <a:rPr sz="2000" spc="0" dirty="0" smtClean="0">
                <a:latin typeface="Gill Sans MT"/>
                <a:cs typeface="Gill Sans MT"/>
              </a:rPr>
              <a:t>-l</a:t>
            </a:r>
            <a:r>
              <a:rPr sz="2000" spc="-85" dirty="0" smtClean="0">
                <a:latin typeface="Gill Sans MT"/>
                <a:cs typeface="Gill Sans MT"/>
              </a:rPr>
              <a:t>a</a:t>
            </a:r>
            <a:r>
              <a:rPr sz="2000" spc="-40" dirty="0" smtClean="0">
                <a:latin typeface="Gill Sans MT"/>
                <a:cs typeface="Gill Sans MT"/>
              </a:rPr>
              <a:t>y</a:t>
            </a:r>
            <a:r>
              <a:rPr sz="2000" spc="0" dirty="0" smtClean="0">
                <a:latin typeface="Gill Sans MT"/>
                <a:cs typeface="Gill Sans MT"/>
              </a:rPr>
              <a:t>er</a:t>
            </a:r>
            <a:r>
              <a:rPr sz="2000" spc="-45" dirty="0" smtClean="0">
                <a:latin typeface="Gill Sans MT"/>
                <a:cs typeface="Gill Sans MT"/>
              </a:rPr>
              <a:t> </a:t>
            </a:r>
            <a:r>
              <a:rPr sz="2000" spc="0" dirty="0" smtClean="0">
                <a:latin typeface="Gill Sans MT"/>
                <a:cs typeface="Gill Sans MT"/>
              </a:rPr>
              <a:t>frame</a:t>
            </a:r>
            <a:r>
              <a:rPr sz="2000" spc="-15" dirty="0" smtClean="0">
                <a:latin typeface="Gill Sans MT"/>
                <a:cs typeface="Gill Sans MT"/>
              </a:rPr>
              <a:t> </a:t>
            </a:r>
            <a:r>
              <a:rPr sz="2000" spc="0" dirty="0" smtClean="0">
                <a:latin typeface="Gill Sans MT"/>
                <a:cs typeface="Gill Sans MT"/>
              </a:rPr>
              <a:t>wi</a:t>
            </a:r>
            <a:r>
              <a:rPr sz="2000" spc="5" dirty="0" smtClean="0">
                <a:latin typeface="Gill Sans MT"/>
                <a:cs typeface="Gill Sans MT"/>
              </a:rPr>
              <a:t>t</a:t>
            </a:r>
            <a:r>
              <a:rPr sz="2000" spc="0" dirty="0" smtClean="0">
                <a:latin typeface="Gill Sans MT"/>
                <a:cs typeface="Gill Sans MT"/>
              </a:rPr>
              <a:t>h</a:t>
            </a:r>
            <a:r>
              <a:rPr sz="2000" spc="-35" dirty="0" smtClean="0">
                <a:latin typeface="Gill Sans MT"/>
                <a:cs typeface="Gill Sans MT"/>
              </a:rPr>
              <a:t> </a:t>
            </a:r>
            <a:r>
              <a:rPr sz="2000" spc="0" dirty="0" smtClean="0">
                <a:latin typeface="Gill Sans MT"/>
                <a:cs typeface="Gill Sans MT"/>
              </a:rPr>
              <a:t>B's</a:t>
            </a:r>
            <a:r>
              <a:rPr sz="2000" spc="-5" dirty="0" smtClean="0">
                <a:latin typeface="Gill Sans MT"/>
                <a:cs typeface="Gill Sans MT"/>
              </a:rPr>
              <a:t> </a:t>
            </a:r>
            <a:r>
              <a:rPr sz="2000" spc="0" dirty="0" smtClean="0">
                <a:latin typeface="Gill Sans MT"/>
                <a:cs typeface="Gill Sans MT"/>
              </a:rPr>
              <a:t>M</a:t>
            </a:r>
            <a:r>
              <a:rPr sz="2000" spc="-95" dirty="0" smtClean="0">
                <a:latin typeface="Gill Sans MT"/>
                <a:cs typeface="Gill Sans MT"/>
              </a:rPr>
              <a:t>A</a:t>
            </a:r>
            <a:r>
              <a:rPr sz="2000" spc="0" dirty="0" smtClean="0">
                <a:latin typeface="Gill Sans MT"/>
                <a:cs typeface="Gill Sans MT"/>
              </a:rPr>
              <a:t>C</a:t>
            </a:r>
            <a:r>
              <a:rPr sz="2000" spc="-10" dirty="0" smtClean="0">
                <a:latin typeface="Gill Sans MT"/>
                <a:cs typeface="Gill Sans MT"/>
              </a:rPr>
              <a:t> </a:t>
            </a:r>
            <a:r>
              <a:rPr sz="2000" spc="0" dirty="0" smtClean="0">
                <a:latin typeface="Gill Sans MT"/>
                <a:cs typeface="Gill Sans MT"/>
              </a:rPr>
              <a:t>a</a:t>
            </a:r>
            <a:r>
              <a:rPr sz="2000" spc="-30" dirty="0" smtClean="0">
                <a:latin typeface="Gill Sans MT"/>
                <a:cs typeface="Gill Sans MT"/>
              </a:rPr>
              <a:t>d</a:t>
            </a:r>
            <a:r>
              <a:rPr sz="2000" spc="0" dirty="0" smtClean="0">
                <a:latin typeface="Gill Sans MT"/>
                <a:cs typeface="Gill Sans MT"/>
              </a:rPr>
              <a:t>d</a:t>
            </a:r>
            <a:r>
              <a:rPr sz="2000" spc="-40" dirty="0" smtClean="0">
                <a:latin typeface="Gill Sans MT"/>
                <a:cs typeface="Gill Sans MT"/>
              </a:rPr>
              <a:t>r</a:t>
            </a:r>
            <a:r>
              <a:rPr sz="2000" spc="0" dirty="0" smtClean="0">
                <a:latin typeface="Gill Sans MT"/>
                <a:cs typeface="Gill Sans MT"/>
              </a:rPr>
              <a:t>ess</a:t>
            </a:r>
            <a:r>
              <a:rPr sz="2000" spc="10" dirty="0" smtClean="0">
                <a:latin typeface="Gill Sans MT"/>
                <a:cs typeface="Gill Sans MT"/>
              </a:rPr>
              <a:t> </a:t>
            </a:r>
            <a:r>
              <a:rPr sz="2000" spc="0" dirty="0" smtClean="0">
                <a:latin typeface="Gill Sans MT"/>
                <a:cs typeface="Gill Sans MT"/>
              </a:rPr>
              <a:t>as</a:t>
            </a:r>
            <a:r>
              <a:rPr sz="2000" spc="-10" dirty="0" smtClean="0">
                <a:latin typeface="Gill Sans MT"/>
                <a:cs typeface="Gill Sans MT"/>
              </a:rPr>
              <a:t> d</a:t>
            </a:r>
            <a:r>
              <a:rPr sz="2000" spc="0" dirty="0" smtClean="0">
                <a:latin typeface="Gill Sans MT"/>
                <a:cs typeface="Gill Sans MT"/>
              </a:rPr>
              <a:t>est,</a:t>
            </a:r>
            <a:r>
              <a:rPr sz="2000" spc="-200" dirty="0" smtClean="0">
                <a:latin typeface="Gill Sans MT"/>
                <a:cs typeface="Gill Sans MT"/>
              </a:rPr>
              <a:t> </a:t>
            </a:r>
            <a:r>
              <a:rPr sz="2000" spc="0" dirty="0" smtClean="0">
                <a:latin typeface="Gill Sans MT"/>
                <a:cs typeface="Gill Sans MT"/>
              </a:rPr>
              <a:t>fr</a:t>
            </a:r>
            <a:r>
              <a:rPr sz="2000" spc="-10" dirty="0" smtClean="0">
                <a:latin typeface="Gill Sans MT"/>
                <a:cs typeface="Gill Sans MT"/>
              </a:rPr>
              <a:t>a</a:t>
            </a:r>
            <a:r>
              <a:rPr sz="2000" spc="0" dirty="0" smtClean="0">
                <a:latin typeface="Gill Sans MT"/>
                <a:cs typeface="Gill Sans MT"/>
              </a:rPr>
              <a:t>me</a:t>
            </a:r>
            <a:endParaRPr sz="2000">
              <a:latin typeface="Gill Sans MT"/>
              <a:cs typeface="Gill Sans MT"/>
            </a:endParaRPr>
          </a:p>
          <a:p>
            <a:pPr marL="368300">
              <a:lnSpc>
                <a:spcPts val="2039"/>
              </a:lnSpc>
            </a:pPr>
            <a:r>
              <a:rPr sz="2000" dirty="0" smtClean="0">
                <a:latin typeface="Gill Sans MT"/>
                <a:cs typeface="Gill Sans MT"/>
              </a:rPr>
              <a:t>c</a:t>
            </a:r>
            <a:r>
              <a:rPr sz="2000" spc="-10" dirty="0" smtClean="0">
                <a:latin typeface="Gill Sans MT"/>
                <a:cs typeface="Gill Sans MT"/>
              </a:rPr>
              <a:t>o</a:t>
            </a:r>
            <a:r>
              <a:rPr sz="2000" spc="0" dirty="0" smtClean="0">
                <a:latin typeface="Gill Sans MT"/>
                <a:cs typeface="Gill Sans MT"/>
              </a:rPr>
              <a:t>n</a:t>
            </a:r>
            <a:r>
              <a:rPr sz="2000" spc="5" dirty="0" smtClean="0">
                <a:latin typeface="Gill Sans MT"/>
                <a:cs typeface="Gill Sans MT"/>
              </a:rPr>
              <a:t>t</a:t>
            </a:r>
            <a:r>
              <a:rPr sz="2000" spc="0" dirty="0" smtClean="0">
                <a:latin typeface="Gill Sans MT"/>
                <a:cs typeface="Gill Sans MT"/>
              </a:rPr>
              <a:t>ains</a:t>
            </a:r>
            <a:r>
              <a:rPr sz="2000" spc="-254" dirty="0" smtClean="0">
                <a:latin typeface="Gill Sans MT"/>
                <a:cs typeface="Gill Sans MT"/>
              </a:rPr>
              <a:t> </a:t>
            </a:r>
            <a:r>
              <a:rPr sz="2000" spc="-5" dirty="0" smtClean="0">
                <a:latin typeface="Gill Sans MT"/>
                <a:cs typeface="Gill Sans MT"/>
              </a:rPr>
              <a:t>A-</a:t>
            </a:r>
            <a:r>
              <a:rPr sz="2000" spc="0" dirty="0" smtClean="0">
                <a:latin typeface="Gill Sans MT"/>
                <a:cs typeface="Gill Sans MT"/>
              </a:rPr>
              <a:t>t</a:t>
            </a:r>
            <a:r>
              <a:rPr sz="2000" spc="-5" dirty="0" smtClean="0">
                <a:latin typeface="Gill Sans MT"/>
                <a:cs typeface="Gill Sans MT"/>
              </a:rPr>
              <a:t>o-</a:t>
            </a:r>
            <a:r>
              <a:rPr sz="2000" spc="0" dirty="0" smtClean="0">
                <a:latin typeface="Gill Sans MT"/>
                <a:cs typeface="Gill Sans MT"/>
              </a:rPr>
              <a:t>B</a:t>
            </a:r>
            <a:r>
              <a:rPr sz="2000" spc="-10" dirty="0" smtClean="0">
                <a:latin typeface="Gill Sans MT"/>
                <a:cs typeface="Gill Sans MT"/>
              </a:rPr>
              <a:t> </a:t>
            </a:r>
            <a:r>
              <a:rPr sz="2000" spc="0" dirty="0" smtClean="0">
                <a:latin typeface="Gill Sans MT"/>
                <a:cs typeface="Gill Sans MT"/>
              </a:rPr>
              <a:t>IP</a:t>
            </a:r>
            <a:r>
              <a:rPr sz="2000" spc="-5" dirty="0" smtClean="0">
                <a:latin typeface="Gill Sans MT"/>
                <a:cs typeface="Gill Sans MT"/>
              </a:rPr>
              <a:t> </a:t>
            </a:r>
            <a:r>
              <a:rPr sz="2000" spc="0" dirty="0" smtClean="0">
                <a:latin typeface="Gill Sans MT"/>
                <a:cs typeface="Gill Sans MT"/>
              </a:rPr>
              <a:t>d</a:t>
            </a:r>
            <a:r>
              <a:rPr sz="2000" spc="-10" dirty="0" smtClean="0">
                <a:latin typeface="Gill Sans MT"/>
                <a:cs typeface="Gill Sans MT"/>
              </a:rPr>
              <a:t>a</a:t>
            </a:r>
            <a:r>
              <a:rPr sz="2000" spc="0" dirty="0" smtClean="0">
                <a:latin typeface="Gill Sans MT"/>
                <a:cs typeface="Gill Sans MT"/>
              </a:rPr>
              <a:t>tag</a:t>
            </a:r>
            <a:r>
              <a:rPr sz="2000" spc="-10" dirty="0" smtClean="0">
                <a:latin typeface="Gill Sans MT"/>
                <a:cs typeface="Gill Sans MT"/>
              </a:rPr>
              <a:t>r</a:t>
            </a:r>
            <a:r>
              <a:rPr sz="2000" spc="0" dirty="0" smtClean="0">
                <a:latin typeface="Gill Sans MT"/>
                <a:cs typeface="Gill Sans MT"/>
              </a:rPr>
              <a:t>am</a:t>
            </a:r>
            <a:endParaRPr sz="2000">
              <a:latin typeface="Gill Sans MT"/>
              <a:cs typeface="Gill Sans MT"/>
            </a:endParaRPr>
          </a:p>
          <a:p>
            <a:pPr marL="4097654">
              <a:lnSpc>
                <a:spcPct val="100000"/>
              </a:lnSpc>
              <a:spcBef>
                <a:spcPts val="85"/>
              </a:spcBef>
            </a:pPr>
            <a:r>
              <a:rPr sz="1200" spc="-5" dirty="0" smtClean="0">
                <a:latin typeface="Arial"/>
                <a:cs typeface="Arial"/>
              </a:rPr>
              <a:t>M</a:t>
            </a:r>
            <a:r>
              <a:rPr sz="1200" spc="-10" dirty="0" smtClean="0">
                <a:latin typeface="Arial"/>
                <a:cs typeface="Arial"/>
              </a:rPr>
              <a:t>AC</a:t>
            </a:r>
            <a:r>
              <a:rPr sz="1200" spc="-15" dirty="0" smtClean="0">
                <a:latin typeface="Arial"/>
                <a:cs typeface="Arial"/>
              </a:rPr>
              <a:t> </a:t>
            </a:r>
            <a:r>
              <a:rPr sz="1200" spc="0" dirty="0" smtClean="0">
                <a:latin typeface="Arial"/>
                <a:cs typeface="Arial"/>
              </a:rPr>
              <a:t>s</a:t>
            </a:r>
            <a:r>
              <a:rPr sz="1200" spc="-5" dirty="0" smtClean="0">
                <a:latin typeface="Arial"/>
                <a:cs typeface="Arial"/>
              </a:rPr>
              <a:t>rc:</a:t>
            </a:r>
            <a:r>
              <a:rPr sz="1200" spc="15" dirty="0" smtClean="0">
                <a:latin typeface="Arial"/>
                <a:cs typeface="Arial"/>
              </a:rPr>
              <a:t> </a:t>
            </a:r>
            <a:r>
              <a:rPr sz="1200" spc="0" dirty="0" smtClean="0">
                <a:solidFill>
                  <a:srgbClr val="FF0000"/>
                </a:solidFill>
                <a:latin typeface="Arial"/>
                <a:cs typeface="Arial"/>
              </a:rPr>
              <a:t>1A</a:t>
            </a:r>
            <a:r>
              <a:rPr sz="1200" spc="-5" dirty="0" smtClean="0">
                <a:solidFill>
                  <a:srgbClr val="FF0000"/>
                </a:solidFill>
                <a:latin typeface="Arial"/>
                <a:cs typeface="Arial"/>
              </a:rPr>
              <a:t>-</a:t>
            </a:r>
            <a:r>
              <a:rPr sz="1200" spc="0" dirty="0" smtClean="0">
                <a:solidFill>
                  <a:srgbClr val="FF0000"/>
                </a:solidFill>
                <a:latin typeface="Arial"/>
                <a:cs typeface="Arial"/>
              </a:rPr>
              <a:t>23</a:t>
            </a:r>
            <a:r>
              <a:rPr sz="1200" spc="-5" dirty="0" smtClean="0">
                <a:solidFill>
                  <a:srgbClr val="FF0000"/>
                </a:solidFill>
                <a:latin typeface="Arial"/>
                <a:cs typeface="Arial"/>
              </a:rPr>
              <a:t>-</a:t>
            </a:r>
            <a:r>
              <a:rPr sz="1200" spc="-15" dirty="0" smtClean="0">
                <a:solidFill>
                  <a:srgbClr val="FF0000"/>
                </a:solidFill>
                <a:latin typeface="Arial"/>
                <a:cs typeface="Arial"/>
              </a:rPr>
              <a:t>F</a:t>
            </a:r>
            <a:r>
              <a:rPr sz="1200" spc="-10" dirty="0" smtClean="0">
                <a:solidFill>
                  <a:srgbClr val="FF0000"/>
                </a:solidFill>
                <a:latin typeface="Arial"/>
                <a:cs typeface="Arial"/>
              </a:rPr>
              <a:t>9</a:t>
            </a:r>
            <a:r>
              <a:rPr sz="1200" spc="-5" dirty="0" smtClean="0">
                <a:solidFill>
                  <a:srgbClr val="FF0000"/>
                </a:solidFill>
                <a:latin typeface="Arial"/>
                <a:cs typeface="Arial"/>
              </a:rPr>
              <a:t>-CD-</a:t>
            </a:r>
            <a:r>
              <a:rPr sz="1200" spc="0" dirty="0" smtClean="0">
                <a:solidFill>
                  <a:srgbClr val="FF0000"/>
                </a:solidFill>
                <a:latin typeface="Arial"/>
                <a:cs typeface="Arial"/>
              </a:rPr>
              <a:t>0</a:t>
            </a:r>
            <a:r>
              <a:rPr sz="1200" spc="5" dirty="0" smtClean="0">
                <a:solidFill>
                  <a:srgbClr val="FF0000"/>
                </a:solidFill>
                <a:latin typeface="Arial"/>
                <a:cs typeface="Arial"/>
              </a:rPr>
              <a:t>6</a:t>
            </a:r>
            <a:r>
              <a:rPr sz="1200" spc="-5" dirty="0" smtClean="0">
                <a:solidFill>
                  <a:srgbClr val="FF0000"/>
                </a:solidFill>
                <a:latin typeface="Arial"/>
                <a:cs typeface="Arial"/>
              </a:rPr>
              <a:t>-</a:t>
            </a:r>
            <a:r>
              <a:rPr sz="1200" spc="0" dirty="0" smtClean="0">
                <a:solidFill>
                  <a:srgbClr val="FF0000"/>
                </a:solidFill>
                <a:latin typeface="Arial"/>
                <a:cs typeface="Arial"/>
              </a:rPr>
              <a:t>9B</a:t>
            </a:r>
            <a:endParaRPr sz="1200">
              <a:latin typeface="Arial"/>
              <a:cs typeface="Arial"/>
            </a:endParaRPr>
          </a:p>
          <a:p>
            <a:pPr marR="487045" algn="r">
              <a:lnSpc>
                <a:spcPct val="100000"/>
              </a:lnSpc>
            </a:pPr>
            <a:r>
              <a:rPr sz="1200" spc="-5" dirty="0" smtClean="0">
                <a:latin typeface="Arial"/>
                <a:cs typeface="Arial"/>
              </a:rPr>
              <a:t>M</a:t>
            </a:r>
            <a:r>
              <a:rPr sz="1200" spc="-10" dirty="0" smtClean="0">
                <a:latin typeface="Arial"/>
                <a:cs typeface="Arial"/>
              </a:rPr>
              <a:t>AC</a:t>
            </a:r>
            <a:r>
              <a:rPr sz="1200" spc="-5" dirty="0" smtClean="0">
                <a:latin typeface="Arial"/>
                <a:cs typeface="Arial"/>
              </a:rPr>
              <a:t> </a:t>
            </a:r>
            <a:r>
              <a:rPr sz="1200" spc="0" dirty="0" smtClean="0">
                <a:latin typeface="Arial"/>
                <a:cs typeface="Arial"/>
              </a:rPr>
              <a:t>de</a:t>
            </a:r>
            <a:r>
              <a:rPr sz="1200" spc="-5" dirty="0" smtClean="0">
                <a:latin typeface="Arial"/>
                <a:cs typeface="Arial"/>
              </a:rPr>
              <a:t>st: </a:t>
            </a:r>
            <a:r>
              <a:rPr sz="1200" spc="0" dirty="0" smtClean="0">
                <a:solidFill>
                  <a:srgbClr val="FF0000"/>
                </a:solidFill>
                <a:latin typeface="Arial"/>
                <a:cs typeface="Arial"/>
              </a:rPr>
              <a:t>49</a:t>
            </a:r>
            <a:r>
              <a:rPr sz="1200" spc="-5" dirty="0" smtClean="0">
                <a:solidFill>
                  <a:srgbClr val="FF0000"/>
                </a:solidFill>
                <a:latin typeface="Arial"/>
                <a:cs typeface="Arial"/>
              </a:rPr>
              <a:t>-</a:t>
            </a:r>
            <a:r>
              <a:rPr sz="1200" spc="0" dirty="0" smtClean="0">
                <a:solidFill>
                  <a:srgbClr val="FF0000"/>
                </a:solidFill>
                <a:latin typeface="Arial"/>
                <a:cs typeface="Arial"/>
              </a:rPr>
              <a:t>B</a:t>
            </a:r>
            <a:r>
              <a:rPr sz="1200" spc="-5" dirty="0" smtClean="0">
                <a:solidFill>
                  <a:srgbClr val="FF0000"/>
                </a:solidFill>
                <a:latin typeface="Arial"/>
                <a:cs typeface="Arial"/>
              </a:rPr>
              <a:t>D-D</a:t>
            </a:r>
            <a:r>
              <a:rPr sz="1200" spc="0" dirty="0" smtClean="0">
                <a:solidFill>
                  <a:srgbClr val="FF0000"/>
                </a:solidFill>
                <a:latin typeface="Arial"/>
                <a:cs typeface="Arial"/>
              </a:rPr>
              <a:t>2</a:t>
            </a:r>
            <a:r>
              <a:rPr sz="1200" spc="-5" dirty="0" smtClean="0">
                <a:solidFill>
                  <a:srgbClr val="FF0000"/>
                </a:solidFill>
                <a:latin typeface="Arial"/>
                <a:cs typeface="Arial"/>
              </a:rPr>
              <a:t>-C</a:t>
            </a:r>
            <a:r>
              <a:rPr sz="1200" spc="0" dirty="0" smtClean="0">
                <a:solidFill>
                  <a:srgbClr val="FF0000"/>
                </a:solidFill>
                <a:latin typeface="Arial"/>
                <a:cs typeface="Arial"/>
              </a:rPr>
              <a:t>7</a:t>
            </a:r>
            <a:r>
              <a:rPr sz="1200" spc="-5" dirty="0" smtClean="0">
                <a:solidFill>
                  <a:srgbClr val="FF0000"/>
                </a:solidFill>
                <a:latin typeface="Arial"/>
                <a:cs typeface="Arial"/>
              </a:rPr>
              <a:t>-</a:t>
            </a:r>
            <a:r>
              <a:rPr sz="1200" spc="0" dirty="0" smtClean="0">
                <a:solidFill>
                  <a:srgbClr val="FF0000"/>
                </a:solidFill>
                <a:latin typeface="Arial"/>
                <a:cs typeface="Arial"/>
              </a:rPr>
              <a:t>56</a:t>
            </a:r>
            <a:r>
              <a:rPr sz="1200" spc="-5" dirty="0" smtClean="0">
                <a:solidFill>
                  <a:srgbClr val="FF0000"/>
                </a:solidFill>
                <a:latin typeface="Arial"/>
                <a:cs typeface="Arial"/>
              </a:rPr>
              <a:t>-</a:t>
            </a:r>
            <a:r>
              <a:rPr sz="1200" spc="-10" dirty="0" smtClean="0">
                <a:solidFill>
                  <a:srgbClr val="FF0000"/>
                </a:solidFill>
                <a:latin typeface="Arial"/>
                <a:cs typeface="Arial"/>
              </a:rPr>
              <a:t>2A</a:t>
            </a:r>
            <a:endParaRPr sz="1200">
              <a:latin typeface="Arial"/>
              <a:cs typeface="Arial"/>
            </a:endParaRPr>
          </a:p>
          <a:p>
            <a:pPr marL="3769995" algn="ctr">
              <a:lnSpc>
                <a:spcPct val="100000"/>
              </a:lnSpc>
              <a:spcBef>
                <a:spcPts val="330"/>
              </a:spcBef>
            </a:pPr>
            <a:r>
              <a:rPr sz="1200" dirty="0" smtClean="0">
                <a:latin typeface="Arial"/>
                <a:cs typeface="Arial"/>
              </a:rPr>
              <a:t>IP</a:t>
            </a:r>
            <a:r>
              <a:rPr sz="1200" spc="-35" dirty="0" smtClean="0">
                <a:latin typeface="Arial"/>
                <a:cs typeface="Arial"/>
              </a:rPr>
              <a:t> </a:t>
            </a:r>
            <a:r>
              <a:rPr sz="1200" spc="0" dirty="0" smtClean="0">
                <a:latin typeface="Arial"/>
                <a:cs typeface="Arial"/>
              </a:rPr>
              <a:t>s</a:t>
            </a:r>
            <a:r>
              <a:rPr sz="1200" spc="-10" dirty="0" smtClean="0">
                <a:latin typeface="Arial"/>
                <a:cs typeface="Arial"/>
              </a:rPr>
              <a:t>r</a:t>
            </a:r>
            <a:r>
              <a:rPr sz="1200" spc="0" dirty="0" smtClean="0">
                <a:latin typeface="Arial"/>
                <a:cs typeface="Arial"/>
              </a:rPr>
              <a:t>c:</a:t>
            </a:r>
            <a:r>
              <a:rPr sz="1200" spc="10" dirty="0" smtClean="0">
                <a:latin typeface="Arial"/>
                <a:cs typeface="Arial"/>
              </a:rPr>
              <a:t> </a:t>
            </a:r>
            <a:r>
              <a:rPr sz="1200" spc="-85" dirty="0" smtClean="0">
                <a:latin typeface="Arial"/>
                <a:cs typeface="Arial"/>
              </a:rPr>
              <a:t>11</a:t>
            </a:r>
            <a:r>
              <a:rPr sz="1200" spc="0" dirty="0" smtClean="0">
                <a:latin typeface="Arial"/>
                <a:cs typeface="Arial"/>
              </a:rPr>
              <a:t>1.</a:t>
            </a:r>
            <a:r>
              <a:rPr sz="1200" spc="-95" dirty="0" smtClean="0">
                <a:latin typeface="Arial"/>
                <a:cs typeface="Arial"/>
              </a:rPr>
              <a:t>11</a:t>
            </a:r>
            <a:r>
              <a:rPr sz="1200" spc="-10" dirty="0" smtClean="0">
                <a:latin typeface="Arial"/>
                <a:cs typeface="Arial"/>
              </a:rPr>
              <a:t>1</a:t>
            </a:r>
            <a:r>
              <a:rPr sz="1200" spc="0" dirty="0" smtClean="0">
                <a:latin typeface="Arial"/>
                <a:cs typeface="Arial"/>
              </a:rPr>
              <a:t>.</a:t>
            </a:r>
            <a:r>
              <a:rPr sz="1200" spc="-95" dirty="0" smtClean="0">
                <a:latin typeface="Arial"/>
                <a:cs typeface="Arial"/>
              </a:rPr>
              <a:t>11</a:t>
            </a:r>
            <a:r>
              <a:rPr sz="1200" spc="-10" dirty="0" smtClean="0">
                <a:latin typeface="Arial"/>
                <a:cs typeface="Arial"/>
              </a:rPr>
              <a:t>1</a:t>
            </a:r>
            <a:r>
              <a:rPr sz="1200" spc="0" dirty="0" smtClean="0">
                <a:latin typeface="Arial"/>
                <a:cs typeface="Arial"/>
              </a:rPr>
              <a:t>.</a:t>
            </a:r>
            <a:r>
              <a:rPr sz="1200" spc="-95" dirty="0" smtClean="0">
                <a:latin typeface="Arial"/>
                <a:cs typeface="Arial"/>
              </a:rPr>
              <a:t>11</a:t>
            </a:r>
            <a:r>
              <a:rPr sz="1200" spc="0" dirty="0" smtClean="0">
                <a:latin typeface="Arial"/>
                <a:cs typeface="Arial"/>
              </a:rPr>
              <a:t>1</a:t>
            </a:r>
            <a:endParaRPr sz="1200">
              <a:latin typeface="Arial"/>
              <a:cs typeface="Arial"/>
            </a:endParaRPr>
          </a:p>
          <a:p>
            <a:pPr marR="450850" algn="r">
              <a:lnSpc>
                <a:spcPct val="100000"/>
              </a:lnSpc>
            </a:pPr>
            <a:r>
              <a:rPr sz="1200" spc="-10" dirty="0" smtClean="0">
                <a:latin typeface="Arial"/>
                <a:cs typeface="Arial"/>
              </a:rPr>
              <a:t>IP</a:t>
            </a:r>
            <a:r>
              <a:rPr sz="1200" spc="-20" dirty="0" smtClean="0">
                <a:latin typeface="Arial"/>
                <a:cs typeface="Arial"/>
              </a:rPr>
              <a:t> </a:t>
            </a:r>
            <a:r>
              <a:rPr sz="1200" spc="5" dirty="0" smtClean="0">
                <a:latin typeface="Arial"/>
                <a:cs typeface="Arial"/>
              </a:rPr>
              <a:t>d</a:t>
            </a:r>
            <a:r>
              <a:rPr sz="1200" spc="0" dirty="0" smtClean="0">
                <a:latin typeface="Arial"/>
                <a:cs typeface="Arial"/>
              </a:rPr>
              <a:t>e</a:t>
            </a:r>
            <a:r>
              <a:rPr sz="1200" spc="-5" dirty="0" smtClean="0">
                <a:latin typeface="Arial"/>
                <a:cs typeface="Arial"/>
              </a:rPr>
              <a:t>st:</a:t>
            </a:r>
            <a:r>
              <a:rPr sz="1200" spc="-10" dirty="0" smtClean="0">
                <a:latin typeface="Arial"/>
                <a:cs typeface="Arial"/>
              </a:rPr>
              <a:t> </a:t>
            </a:r>
            <a:r>
              <a:rPr sz="1200" spc="0" dirty="0" smtClean="0">
                <a:latin typeface="Arial"/>
                <a:cs typeface="Arial"/>
              </a:rPr>
              <a:t>222</a:t>
            </a:r>
            <a:r>
              <a:rPr sz="1200" spc="-5" dirty="0" smtClean="0">
                <a:latin typeface="Arial"/>
                <a:cs typeface="Arial"/>
              </a:rPr>
              <a:t>.2</a:t>
            </a:r>
            <a:r>
              <a:rPr sz="1200" spc="0" dirty="0" smtClean="0">
                <a:latin typeface="Arial"/>
                <a:cs typeface="Arial"/>
              </a:rPr>
              <a:t>22</a:t>
            </a:r>
            <a:r>
              <a:rPr sz="1200" spc="-5" dirty="0" smtClean="0">
                <a:latin typeface="Arial"/>
                <a:cs typeface="Arial"/>
              </a:rPr>
              <a:t>.</a:t>
            </a:r>
            <a:r>
              <a:rPr sz="1200" spc="-1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a:t>
            </a:r>
            <a:r>
              <a:rPr sz="1200" spc="0" dirty="0" smtClean="0">
                <a:latin typeface="Arial"/>
                <a:cs typeface="Arial"/>
              </a:rPr>
              <a:t>2</a:t>
            </a:r>
            <a:endParaRPr sz="1200">
              <a:latin typeface="Arial"/>
              <a:cs typeface="Arial"/>
            </a:endParaRPr>
          </a:p>
        </p:txBody>
      </p:sp>
      <p:sp>
        <p:nvSpPr>
          <p:cNvPr id="60" name="object 60"/>
          <p:cNvSpPr/>
          <p:nvPr/>
        </p:nvSpPr>
        <p:spPr>
          <a:xfrm>
            <a:off x="4870450" y="3290425"/>
            <a:ext cx="1665351" cy="293687"/>
          </a:xfrm>
          <a:custGeom>
            <a:avLst/>
            <a:gdLst/>
            <a:ahLst/>
            <a:cxnLst/>
            <a:rect l="l" t="t" r="r" b="b"/>
            <a:pathLst>
              <a:path w="1665351" h="293687">
                <a:moveTo>
                  <a:pt x="0" y="293687"/>
                </a:moveTo>
                <a:lnTo>
                  <a:pt x="1665351" y="293687"/>
                </a:lnTo>
                <a:lnTo>
                  <a:pt x="1665351" y="0"/>
                </a:lnTo>
                <a:lnTo>
                  <a:pt x="0" y="0"/>
                </a:lnTo>
                <a:lnTo>
                  <a:pt x="0" y="293687"/>
                </a:lnTo>
                <a:close/>
              </a:path>
            </a:pathLst>
          </a:custGeom>
          <a:solidFill>
            <a:srgbClr val="000099"/>
          </a:solidFill>
        </p:spPr>
        <p:txBody>
          <a:bodyPr wrap="square" lIns="0" tIns="0" rIns="0" bIns="0" rtlCol="0">
            <a:noAutofit/>
          </a:bodyPr>
          <a:lstStyle/>
          <a:p>
            <a:endParaRPr/>
          </a:p>
        </p:txBody>
      </p:sp>
      <p:sp>
        <p:nvSpPr>
          <p:cNvPr id="61" name="object 61"/>
          <p:cNvSpPr/>
          <p:nvPr/>
        </p:nvSpPr>
        <p:spPr>
          <a:xfrm>
            <a:off x="4870450" y="3290425"/>
            <a:ext cx="1665351" cy="293687"/>
          </a:xfrm>
          <a:custGeom>
            <a:avLst/>
            <a:gdLst/>
            <a:ahLst/>
            <a:cxnLst/>
            <a:rect l="l" t="t" r="r" b="b"/>
            <a:pathLst>
              <a:path w="1665351" h="293687">
                <a:moveTo>
                  <a:pt x="0" y="293687"/>
                </a:moveTo>
                <a:lnTo>
                  <a:pt x="1665351" y="293687"/>
                </a:lnTo>
                <a:lnTo>
                  <a:pt x="1665351" y="0"/>
                </a:lnTo>
                <a:lnTo>
                  <a:pt x="0" y="0"/>
                </a:lnTo>
                <a:lnTo>
                  <a:pt x="0" y="293687"/>
                </a:lnTo>
                <a:close/>
              </a:path>
            </a:pathLst>
          </a:custGeom>
          <a:ln w="9525">
            <a:solidFill>
              <a:srgbClr val="000000"/>
            </a:solidFill>
          </a:ln>
        </p:spPr>
        <p:txBody>
          <a:bodyPr wrap="square" lIns="0" tIns="0" rIns="0" bIns="0" rtlCol="0">
            <a:noAutofit/>
          </a:bodyPr>
          <a:lstStyle/>
          <a:p>
            <a:endParaRPr/>
          </a:p>
        </p:txBody>
      </p:sp>
      <p:sp>
        <p:nvSpPr>
          <p:cNvPr id="62" name="object 62"/>
          <p:cNvSpPr/>
          <p:nvPr/>
        </p:nvSpPr>
        <p:spPr>
          <a:xfrm>
            <a:off x="5265801" y="3319000"/>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63" name="object 63"/>
          <p:cNvSpPr/>
          <p:nvPr/>
        </p:nvSpPr>
        <p:spPr>
          <a:xfrm>
            <a:off x="5265801" y="3319000"/>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64" name="object 64"/>
          <p:cNvSpPr/>
          <p:nvPr/>
        </p:nvSpPr>
        <p:spPr>
          <a:xfrm>
            <a:off x="5427726" y="3323763"/>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5" name="object 65"/>
          <p:cNvSpPr/>
          <p:nvPr/>
        </p:nvSpPr>
        <p:spPr>
          <a:xfrm>
            <a:off x="5580126" y="3323763"/>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6" name="object 66"/>
          <p:cNvSpPr/>
          <p:nvPr/>
        </p:nvSpPr>
        <p:spPr>
          <a:xfrm>
            <a:off x="4999101" y="3287314"/>
            <a:ext cx="0" cy="299974"/>
          </a:xfrm>
          <a:custGeom>
            <a:avLst/>
            <a:gdLst/>
            <a:ahLst/>
            <a:cxnLst/>
            <a:rect l="l" t="t" r="r" b="b"/>
            <a:pathLst>
              <a:path h="299974">
                <a:moveTo>
                  <a:pt x="0" y="0"/>
                </a:moveTo>
                <a:lnTo>
                  <a:pt x="0" y="299974"/>
                </a:lnTo>
              </a:path>
            </a:pathLst>
          </a:custGeom>
          <a:ln w="19050">
            <a:solidFill>
              <a:srgbClr val="FFFFFF"/>
            </a:solidFill>
          </a:ln>
        </p:spPr>
        <p:txBody>
          <a:bodyPr wrap="square" lIns="0" tIns="0" rIns="0" bIns="0" rtlCol="0">
            <a:noAutofit/>
          </a:bodyPr>
          <a:lstStyle/>
          <a:p>
            <a:endParaRPr/>
          </a:p>
        </p:txBody>
      </p:sp>
      <p:sp>
        <p:nvSpPr>
          <p:cNvPr id="67" name="object 67"/>
          <p:cNvSpPr/>
          <p:nvPr/>
        </p:nvSpPr>
        <p:spPr>
          <a:xfrm>
            <a:off x="5151501" y="3287314"/>
            <a:ext cx="0" cy="299974"/>
          </a:xfrm>
          <a:custGeom>
            <a:avLst/>
            <a:gdLst/>
            <a:ahLst/>
            <a:cxnLst/>
            <a:rect l="l" t="t" r="r" b="b"/>
            <a:pathLst>
              <a:path h="299974">
                <a:moveTo>
                  <a:pt x="0" y="0"/>
                </a:moveTo>
                <a:lnTo>
                  <a:pt x="0" y="299974"/>
                </a:lnTo>
              </a:path>
            </a:pathLst>
          </a:custGeom>
          <a:ln w="19050">
            <a:solidFill>
              <a:srgbClr val="FFFFFF"/>
            </a:solidFill>
          </a:ln>
        </p:spPr>
        <p:txBody>
          <a:bodyPr wrap="square" lIns="0" tIns="0" rIns="0" bIns="0" rtlCol="0">
            <a:noAutofit/>
          </a:bodyPr>
          <a:lstStyle/>
          <a:p>
            <a:endParaRPr/>
          </a:p>
        </p:txBody>
      </p:sp>
      <p:sp>
        <p:nvSpPr>
          <p:cNvPr id="68" name="object 68"/>
          <p:cNvSpPr/>
          <p:nvPr/>
        </p:nvSpPr>
        <p:spPr>
          <a:xfrm>
            <a:off x="4891278" y="2325161"/>
            <a:ext cx="76200" cy="1114425"/>
          </a:xfrm>
          <a:custGeom>
            <a:avLst/>
            <a:gdLst/>
            <a:ahLst/>
            <a:cxnLst/>
            <a:rect l="l" t="t" r="r" b="b"/>
            <a:pathLst>
              <a:path w="76200" h="1114425">
                <a:moveTo>
                  <a:pt x="0" y="1038225"/>
                </a:moveTo>
                <a:lnTo>
                  <a:pt x="37846" y="1114425"/>
                </a:lnTo>
                <a:lnTo>
                  <a:pt x="69796" y="1051052"/>
                </a:lnTo>
                <a:lnTo>
                  <a:pt x="44450" y="1051052"/>
                </a:lnTo>
                <a:lnTo>
                  <a:pt x="31750" y="1050925"/>
                </a:lnTo>
                <a:lnTo>
                  <a:pt x="31785" y="1038277"/>
                </a:lnTo>
                <a:lnTo>
                  <a:pt x="0" y="1038225"/>
                </a:lnTo>
                <a:close/>
              </a:path>
              <a:path w="76200" h="1114425">
                <a:moveTo>
                  <a:pt x="31785" y="1038277"/>
                </a:moveTo>
                <a:lnTo>
                  <a:pt x="31750" y="1050925"/>
                </a:lnTo>
                <a:lnTo>
                  <a:pt x="44450" y="1051052"/>
                </a:lnTo>
                <a:lnTo>
                  <a:pt x="44485" y="1038299"/>
                </a:lnTo>
                <a:lnTo>
                  <a:pt x="31785" y="1038277"/>
                </a:lnTo>
                <a:close/>
              </a:path>
              <a:path w="76200" h="1114425">
                <a:moveTo>
                  <a:pt x="44485" y="1038299"/>
                </a:moveTo>
                <a:lnTo>
                  <a:pt x="44450" y="1051052"/>
                </a:lnTo>
                <a:lnTo>
                  <a:pt x="69796" y="1051052"/>
                </a:lnTo>
                <a:lnTo>
                  <a:pt x="76200" y="1038351"/>
                </a:lnTo>
                <a:lnTo>
                  <a:pt x="44485" y="1038299"/>
                </a:lnTo>
                <a:close/>
              </a:path>
              <a:path w="76200" h="1114425">
                <a:moveTo>
                  <a:pt x="34671" y="0"/>
                </a:moveTo>
                <a:lnTo>
                  <a:pt x="31785" y="1038277"/>
                </a:lnTo>
                <a:lnTo>
                  <a:pt x="44485" y="1038299"/>
                </a:lnTo>
                <a:lnTo>
                  <a:pt x="47371" y="126"/>
                </a:lnTo>
                <a:lnTo>
                  <a:pt x="34671" y="0"/>
                </a:lnTo>
                <a:close/>
              </a:path>
            </a:pathLst>
          </a:custGeom>
          <a:solidFill>
            <a:srgbClr val="000000"/>
          </a:solidFill>
        </p:spPr>
        <p:txBody>
          <a:bodyPr wrap="square" lIns="0" tIns="0" rIns="0" bIns="0" rtlCol="0">
            <a:noAutofit/>
          </a:bodyPr>
          <a:lstStyle/>
          <a:p>
            <a:endParaRPr/>
          </a:p>
        </p:txBody>
      </p:sp>
      <p:sp>
        <p:nvSpPr>
          <p:cNvPr id="69" name="object 69"/>
          <p:cNvSpPr/>
          <p:nvPr/>
        </p:nvSpPr>
        <p:spPr>
          <a:xfrm>
            <a:off x="5030723" y="2490261"/>
            <a:ext cx="76200" cy="949325"/>
          </a:xfrm>
          <a:custGeom>
            <a:avLst/>
            <a:gdLst/>
            <a:ahLst/>
            <a:cxnLst/>
            <a:rect l="l" t="t" r="r" b="b"/>
            <a:pathLst>
              <a:path w="76200" h="949325">
                <a:moveTo>
                  <a:pt x="31750" y="873125"/>
                </a:moveTo>
                <a:lnTo>
                  <a:pt x="0" y="873125"/>
                </a:lnTo>
                <a:lnTo>
                  <a:pt x="38100" y="949325"/>
                </a:lnTo>
                <a:lnTo>
                  <a:pt x="69850" y="885825"/>
                </a:lnTo>
                <a:lnTo>
                  <a:pt x="31750" y="885825"/>
                </a:lnTo>
                <a:lnTo>
                  <a:pt x="31750" y="873125"/>
                </a:lnTo>
                <a:close/>
              </a:path>
              <a:path w="76200" h="949325">
                <a:moveTo>
                  <a:pt x="44450" y="0"/>
                </a:moveTo>
                <a:lnTo>
                  <a:pt x="31750" y="0"/>
                </a:lnTo>
                <a:lnTo>
                  <a:pt x="31750" y="885825"/>
                </a:lnTo>
                <a:lnTo>
                  <a:pt x="44450" y="885825"/>
                </a:lnTo>
                <a:lnTo>
                  <a:pt x="44450" y="0"/>
                </a:lnTo>
                <a:close/>
              </a:path>
              <a:path w="76200" h="949325">
                <a:moveTo>
                  <a:pt x="76200" y="873125"/>
                </a:moveTo>
                <a:lnTo>
                  <a:pt x="44450" y="873125"/>
                </a:lnTo>
                <a:lnTo>
                  <a:pt x="44450" y="885825"/>
                </a:lnTo>
                <a:lnTo>
                  <a:pt x="69850" y="885825"/>
                </a:lnTo>
                <a:lnTo>
                  <a:pt x="76200" y="873125"/>
                </a:lnTo>
                <a:close/>
              </a:path>
            </a:pathLst>
          </a:custGeom>
          <a:solidFill>
            <a:srgbClr val="000000"/>
          </a:solidFill>
        </p:spPr>
        <p:txBody>
          <a:bodyPr wrap="square" lIns="0" tIns="0" rIns="0" bIns="0" rtlCol="0">
            <a:noAutofit/>
          </a:bodyPr>
          <a:lstStyle/>
          <a:p>
            <a:endParaRPr/>
          </a:p>
        </p:txBody>
      </p:sp>
      <p:sp>
        <p:nvSpPr>
          <p:cNvPr id="70" name="object 70"/>
          <p:cNvSpPr/>
          <p:nvPr/>
        </p:nvSpPr>
        <p:spPr>
          <a:xfrm>
            <a:off x="5303520" y="2699811"/>
            <a:ext cx="76200" cy="746125"/>
          </a:xfrm>
          <a:custGeom>
            <a:avLst/>
            <a:gdLst/>
            <a:ahLst/>
            <a:cxnLst/>
            <a:rect l="l" t="t" r="r" b="b"/>
            <a:pathLst>
              <a:path w="76200" h="746125">
                <a:moveTo>
                  <a:pt x="31695" y="670020"/>
                </a:moveTo>
                <a:lnTo>
                  <a:pt x="0" y="670178"/>
                </a:lnTo>
                <a:lnTo>
                  <a:pt x="38353" y="746125"/>
                </a:lnTo>
                <a:lnTo>
                  <a:pt x="69776" y="682751"/>
                </a:lnTo>
                <a:lnTo>
                  <a:pt x="31750" y="682751"/>
                </a:lnTo>
                <a:lnTo>
                  <a:pt x="31695" y="670020"/>
                </a:lnTo>
                <a:close/>
              </a:path>
              <a:path w="76200" h="746125">
                <a:moveTo>
                  <a:pt x="44395" y="669957"/>
                </a:moveTo>
                <a:lnTo>
                  <a:pt x="31695" y="670020"/>
                </a:lnTo>
                <a:lnTo>
                  <a:pt x="31750" y="682751"/>
                </a:lnTo>
                <a:lnTo>
                  <a:pt x="44450" y="682625"/>
                </a:lnTo>
                <a:lnTo>
                  <a:pt x="44395" y="669957"/>
                </a:lnTo>
                <a:close/>
              </a:path>
              <a:path w="76200" h="746125">
                <a:moveTo>
                  <a:pt x="76200" y="669798"/>
                </a:moveTo>
                <a:lnTo>
                  <a:pt x="44395" y="669957"/>
                </a:lnTo>
                <a:lnTo>
                  <a:pt x="44450" y="682625"/>
                </a:lnTo>
                <a:lnTo>
                  <a:pt x="31750" y="682751"/>
                </a:lnTo>
                <a:lnTo>
                  <a:pt x="69776" y="682751"/>
                </a:lnTo>
                <a:lnTo>
                  <a:pt x="76200" y="669798"/>
                </a:lnTo>
                <a:close/>
              </a:path>
              <a:path w="76200" h="746125">
                <a:moveTo>
                  <a:pt x="41528" y="0"/>
                </a:moveTo>
                <a:lnTo>
                  <a:pt x="28828" y="126"/>
                </a:lnTo>
                <a:lnTo>
                  <a:pt x="31695" y="670020"/>
                </a:lnTo>
                <a:lnTo>
                  <a:pt x="44395" y="669957"/>
                </a:lnTo>
                <a:lnTo>
                  <a:pt x="41528" y="0"/>
                </a:lnTo>
                <a:close/>
              </a:path>
            </a:pathLst>
          </a:custGeom>
          <a:solidFill>
            <a:srgbClr val="000000"/>
          </a:solidFill>
        </p:spPr>
        <p:txBody>
          <a:bodyPr wrap="square" lIns="0" tIns="0" rIns="0" bIns="0" rtlCol="0">
            <a:noAutofit/>
          </a:bodyPr>
          <a:lstStyle/>
          <a:p>
            <a:endParaRPr/>
          </a:p>
        </p:txBody>
      </p:sp>
      <p:sp>
        <p:nvSpPr>
          <p:cNvPr id="71" name="object 71"/>
          <p:cNvSpPr/>
          <p:nvPr/>
        </p:nvSpPr>
        <p:spPr>
          <a:xfrm>
            <a:off x="5449442" y="2877611"/>
            <a:ext cx="76200" cy="568325"/>
          </a:xfrm>
          <a:custGeom>
            <a:avLst/>
            <a:gdLst/>
            <a:ahLst/>
            <a:cxnLst/>
            <a:rect l="l" t="t" r="r" b="b"/>
            <a:pathLst>
              <a:path w="76200" h="568325">
                <a:moveTo>
                  <a:pt x="31803" y="492219"/>
                </a:moveTo>
                <a:lnTo>
                  <a:pt x="0" y="492378"/>
                </a:lnTo>
                <a:lnTo>
                  <a:pt x="38481" y="568325"/>
                </a:lnTo>
                <a:lnTo>
                  <a:pt x="69798" y="504951"/>
                </a:lnTo>
                <a:lnTo>
                  <a:pt x="31877" y="504951"/>
                </a:lnTo>
                <a:lnTo>
                  <a:pt x="31803" y="492219"/>
                </a:lnTo>
                <a:close/>
              </a:path>
              <a:path w="76200" h="568325">
                <a:moveTo>
                  <a:pt x="44503" y="492156"/>
                </a:moveTo>
                <a:lnTo>
                  <a:pt x="31803" y="492219"/>
                </a:lnTo>
                <a:lnTo>
                  <a:pt x="31877" y="504951"/>
                </a:lnTo>
                <a:lnTo>
                  <a:pt x="44577" y="504825"/>
                </a:lnTo>
                <a:lnTo>
                  <a:pt x="44503" y="492156"/>
                </a:lnTo>
                <a:close/>
              </a:path>
              <a:path w="76200" h="568325">
                <a:moveTo>
                  <a:pt x="76200" y="491998"/>
                </a:moveTo>
                <a:lnTo>
                  <a:pt x="44503" y="492156"/>
                </a:lnTo>
                <a:lnTo>
                  <a:pt x="44577" y="504825"/>
                </a:lnTo>
                <a:lnTo>
                  <a:pt x="31877" y="504951"/>
                </a:lnTo>
                <a:lnTo>
                  <a:pt x="69798" y="504951"/>
                </a:lnTo>
                <a:lnTo>
                  <a:pt x="76200" y="491998"/>
                </a:lnTo>
                <a:close/>
              </a:path>
              <a:path w="76200" h="568325">
                <a:moveTo>
                  <a:pt x="41656" y="0"/>
                </a:moveTo>
                <a:lnTo>
                  <a:pt x="28956" y="126"/>
                </a:lnTo>
                <a:lnTo>
                  <a:pt x="31803" y="492219"/>
                </a:lnTo>
                <a:lnTo>
                  <a:pt x="44503" y="492156"/>
                </a:lnTo>
                <a:lnTo>
                  <a:pt x="41656" y="0"/>
                </a:lnTo>
                <a:close/>
              </a:path>
            </a:pathLst>
          </a:custGeom>
          <a:solidFill>
            <a:srgbClr val="000000"/>
          </a:solidFill>
        </p:spPr>
        <p:txBody>
          <a:bodyPr wrap="square" lIns="0" tIns="0" rIns="0" bIns="0" rtlCol="0">
            <a:noAutofit/>
          </a:bodyPr>
          <a:lstStyle/>
          <a:p>
            <a:endParaRPr/>
          </a:p>
        </p:txBody>
      </p:sp>
      <p:sp>
        <p:nvSpPr>
          <p:cNvPr id="72" name="object 72"/>
          <p:cNvSpPr/>
          <p:nvPr/>
        </p:nvSpPr>
        <p:spPr>
          <a:xfrm>
            <a:off x="3952875" y="3684189"/>
            <a:ext cx="895350" cy="895223"/>
          </a:xfrm>
          <a:prstGeom prst="rect">
            <a:avLst/>
          </a:prstGeom>
          <a:blipFill>
            <a:blip r:embed="rId18" cstate="print"/>
            <a:stretch>
              <a:fillRect/>
            </a:stretch>
          </a:blipFill>
        </p:spPr>
        <p:txBody>
          <a:bodyPr wrap="square" lIns="0" tIns="0" rIns="0" bIns="0" rtlCol="0">
            <a:noAutofit/>
          </a:bodyPr>
          <a:lstStyle/>
          <a:p>
            <a:endParaRPr/>
          </a:p>
        </p:txBody>
      </p:sp>
      <p:sp>
        <p:nvSpPr>
          <p:cNvPr id="73" name="object 73"/>
          <p:cNvSpPr/>
          <p:nvPr/>
        </p:nvSpPr>
        <p:spPr>
          <a:xfrm>
            <a:off x="4030726" y="3068175"/>
            <a:ext cx="782637" cy="757237"/>
          </a:xfrm>
          <a:custGeom>
            <a:avLst/>
            <a:gdLst/>
            <a:ahLst/>
            <a:cxnLst/>
            <a:rect l="l" t="t" r="r" b="b"/>
            <a:pathLst>
              <a:path w="782637" h="757237">
                <a:moveTo>
                  <a:pt x="0" y="757237"/>
                </a:moveTo>
                <a:lnTo>
                  <a:pt x="782637" y="757237"/>
                </a:lnTo>
                <a:lnTo>
                  <a:pt x="782637" y="0"/>
                </a:lnTo>
                <a:lnTo>
                  <a:pt x="0" y="0"/>
                </a:lnTo>
                <a:lnTo>
                  <a:pt x="0" y="757237"/>
                </a:lnTo>
                <a:close/>
              </a:path>
            </a:pathLst>
          </a:custGeom>
          <a:solidFill>
            <a:srgbClr val="FFFFFF"/>
          </a:solidFill>
        </p:spPr>
        <p:txBody>
          <a:bodyPr wrap="square" lIns="0" tIns="0" rIns="0" bIns="0" rtlCol="0">
            <a:noAutofit/>
          </a:bodyPr>
          <a:lstStyle/>
          <a:p>
            <a:endParaRPr/>
          </a:p>
        </p:txBody>
      </p:sp>
      <p:sp>
        <p:nvSpPr>
          <p:cNvPr id="75" name="object 75"/>
          <p:cNvSpPr/>
          <p:nvPr/>
        </p:nvSpPr>
        <p:spPr>
          <a:xfrm>
            <a:off x="8061325" y="2306239"/>
            <a:ext cx="923925" cy="1900174"/>
          </a:xfrm>
          <a:prstGeom prst="rect">
            <a:avLst/>
          </a:prstGeom>
          <a:blipFill>
            <a:blip r:embed="rId19" cstate="print"/>
            <a:stretch>
              <a:fillRect/>
            </a:stretch>
          </a:blipFill>
        </p:spPr>
        <p:txBody>
          <a:bodyPr wrap="square" lIns="0" tIns="0" rIns="0" bIns="0" rtlCol="0">
            <a:noAutofit/>
          </a:bodyPr>
          <a:lstStyle/>
          <a:p>
            <a:endParaRPr/>
          </a:p>
        </p:txBody>
      </p:sp>
      <p:sp>
        <p:nvSpPr>
          <p:cNvPr id="76" name="object 76"/>
          <p:cNvSpPr/>
          <p:nvPr/>
        </p:nvSpPr>
        <p:spPr>
          <a:xfrm>
            <a:off x="8201025" y="2282363"/>
            <a:ext cx="782637" cy="1254125"/>
          </a:xfrm>
          <a:custGeom>
            <a:avLst/>
            <a:gdLst/>
            <a:ahLst/>
            <a:cxnLst/>
            <a:rect l="l" t="t" r="r" b="b"/>
            <a:pathLst>
              <a:path w="782637" h="1254125">
                <a:moveTo>
                  <a:pt x="0" y="1254125"/>
                </a:moveTo>
                <a:lnTo>
                  <a:pt x="782637" y="1254125"/>
                </a:lnTo>
                <a:lnTo>
                  <a:pt x="782637" y="0"/>
                </a:lnTo>
                <a:lnTo>
                  <a:pt x="0" y="0"/>
                </a:lnTo>
                <a:lnTo>
                  <a:pt x="0" y="1254125"/>
                </a:lnTo>
                <a:close/>
              </a:path>
            </a:pathLst>
          </a:custGeom>
          <a:solidFill>
            <a:srgbClr val="FFFFFF"/>
          </a:solidFill>
        </p:spPr>
        <p:txBody>
          <a:bodyPr wrap="square" lIns="0" tIns="0" rIns="0" bIns="0" rtlCol="0">
            <a:noAutofit/>
          </a:bodyPr>
          <a:lstStyle/>
          <a:p>
            <a:endParaRPr/>
          </a:p>
        </p:txBody>
      </p:sp>
      <p:sp>
        <p:nvSpPr>
          <p:cNvPr id="79" name="object 79"/>
          <p:cNvSpPr txBox="1"/>
          <p:nvPr/>
        </p:nvSpPr>
        <p:spPr>
          <a:xfrm>
            <a:off x="3123945" y="5610728"/>
            <a:ext cx="1388745" cy="368935"/>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a:t>
            </a:r>
            <a:r>
              <a:rPr sz="1200" spc="5" dirty="0" smtClean="0">
                <a:latin typeface="Arial"/>
                <a:cs typeface="Arial"/>
              </a:rPr>
              <a:t>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80" name="object 80"/>
          <p:cNvSpPr txBox="1"/>
          <p:nvPr/>
        </p:nvSpPr>
        <p:spPr>
          <a:xfrm>
            <a:off x="7153782" y="5628406"/>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81" name="object 81"/>
          <p:cNvSpPr txBox="1"/>
          <p:nvPr/>
        </p:nvSpPr>
        <p:spPr>
          <a:xfrm>
            <a:off x="1021791" y="5671078"/>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2225">
              <a:lnSpc>
                <a:spcPts val="144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sp>
        <p:nvSpPr>
          <p:cNvPr id="78" name="object 78"/>
          <p:cNvSpPr txBox="1">
            <a:spLocks noGrp="1"/>
          </p:cNvSpPr>
          <p:nvPr>
            <p:ph type="title"/>
          </p:nvPr>
        </p:nvSpPr>
        <p:spPr>
          <a:xfrm>
            <a:off x="535940" y="116632"/>
            <a:ext cx="8072119" cy="850341"/>
          </a:xfrm>
          <a:prstGeom prst="rect">
            <a:avLst/>
          </a:prstGeom>
        </p:spPr>
        <p:txBody>
          <a:bodyPr vert="horz" wrap="square" lIns="0" tIns="209041" rIns="0" bIns="0" rtlCol="0">
            <a:noAutofit/>
          </a:bodyPr>
          <a:lstStyle/>
          <a:p>
            <a:pPr marL="88900">
              <a:lnSpc>
                <a:spcPct val="100000"/>
              </a:lnSpc>
            </a:pPr>
            <a:r>
              <a:rPr sz="3200" dirty="0" smtClean="0">
                <a:solidFill>
                  <a:schemeClr val="tx1"/>
                </a:solidFill>
                <a:latin typeface="Calibri"/>
                <a:cs typeface="Calibri"/>
              </a:rPr>
              <a:t>AR</a:t>
            </a:r>
            <a:r>
              <a:rPr sz="3200" spc="-5" dirty="0" smtClean="0">
                <a:solidFill>
                  <a:schemeClr val="tx1"/>
                </a:solidFill>
                <a:latin typeface="Calibri"/>
                <a:cs typeface="Calibri"/>
              </a:rPr>
              <a:t>P</a:t>
            </a:r>
            <a:r>
              <a:rPr sz="3200" spc="5" dirty="0" smtClean="0">
                <a:solidFill>
                  <a:schemeClr val="tx1"/>
                </a:solidFill>
                <a:latin typeface="黑体"/>
                <a:cs typeface="黑体"/>
              </a:rPr>
              <a:t>工</a:t>
            </a:r>
            <a:r>
              <a:rPr sz="3200" spc="0" dirty="0" smtClean="0">
                <a:solidFill>
                  <a:schemeClr val="tx1"/>
                </a:solidFill>
                <a:latin typeface="黑体"/>
                <a:cs typeface="黑体"/>
              </a:rPr>
              <a:t>作原</a:t>
            </a:r>
            <a:r>
              <a:rPr sz="3200" spc="5" dirty="0" smtClean="0">
                <a:solidFill>
                  <a:schemeClr val="tx1"/>
                </a:solidFill>
                <a:latin typeface="黑体"/>
                <a:cs typeface="黑体"/>
              </a:rPr>
              <a:t>理</a:t>
            </a:r>
            <a:r>
              <a:rPr lang="zh-CN" altLang="en-US" sz="3200" dirty="0" smtClean="0">
                <a:solidFill>
                  <a:schemeClr val="tx1"/>
                </a:solidFill>
                <a:latin typeface="Calibri"/>
                <a:cs typeface="Calibri"/>
              </a:rPr>
              <a:t>总结</a:t>
            </a:r>
            <a:r>
              <a:rPr sz="3200" spc="0" dirty="0" smtClean="0">
                <a:solidFill>
                  <a:schemeClr val="tx1"/>
                </a:solidFill>
                <a:latin typeface="Calibri"/>
                <a:cs typeface="Calibri"/>
              </a:rPr>
              <a:t>:</a:t>
            </a:r>
            <a:r>
              <a:rPr sz="3200" spc="-40" dirty="0" smtClean="0">
                <a:solidFill>
                  <a:schemeClr val="tx1"/>
                </a:solidFill>
                <a:latin typeface="Calibri"/>
                <a:cs typeface="Calibri"/>
              </a:rPr>
              <a:t> </a:t>
            </a:r>
            <a:r>
              <a:rPr sz="3200" spc="5" dirty="0" smtClean="0">
                <a:solidFill>
                  <a:schemeClr val="tx1"/>
                </a:solidFill>
                <a:latin typeface="黑体"/>
                <a:cs typeface="黑体"/>
              </a:rPr>
              <a:t>目的节</a:t>
            </a:r>
            <a:r>
              <a:rPr sz="3200" spc="0" dirty="0" smtClean="0">
                <a:solidFill>
                  <a:schemeClr val="tx1"/>
                </a:solidFill>
                <a:latin typeface="黑体"/>
                <a:cs typeface="黑体"/>
              </a:rPr>
              <a:t>点在不</a:t>
            </a:r>
            <a:r>
              <a:rPr sz="3200" spc="-5" dirty="0" smtClean="0">
                <a:solidFill>
                  <a:schemeClr val="tx1"/>
                </a:solidFill>
                <a:latin typeface="黑体"/>
                <a:cs typeface="黑体"/>
              </a:rPr>
              <a:t>同</a:t>
            </a:r>
            <a:r>
              <a:rPr sz="3200" spc="0" dirty="0" smtClean="0">
                <a:solidFill>
                  <a:schemeClr val="tx1"/>
                </a:solidFill>
                <a:latin typeface="Calibri"/>
                <a:cs typeface="Calibri"/>
              </a:rPr>
              <a:t>LA</a:t>
            </a:r>
            <a:r>
              <a:rPr sz="3200" spc="-10" dirty="0" smtClean="0">
                <a:solidFill>
                  <a:schemeClr val="tx1"/>
                </a:solidFill>
                <a:latin typeface="Calibri"/>
                <a:cs typeface="Calibri"/>
              </a:rPr>
              <a:t>N</a:t>
            </a:r>
            <a:r>
              <a:rPr sz="3200" spc="-5" dirty="0" smtClean="0">
                <a:solidFill>
                  <a:schemeClr val="tx1"/>
                </a:solidFill>
                <a:latin typeface="Calibri"/>
                <a:cs typeface="Calibri"/>
              </a:rPr>
              <a:t>(</a:t>
            </a:r>
            <a:r>
              <a:rPr sz="3200" spc="0" dirty="0" smtClean="0">
                <a:solidFill>
                  <a:schemeClr val="tx1"/>
                </a:solidFill>
                <a:latin typeface="黑体"/>
                <a:cs typeface="黑体"/>
              </a:rPr>
              <a:t>子</a:t>
            </a:r>
            <a:r>
              <a:rPr sz="3200" spc="-5" dirty="0" smtClean="0">
                <a:solidFill>
                  <a:schemeClr val="tx1"/>
                </a:solidFill>
                <a:latin typeface="黑体"/>
                <a:cs typeface="黑体"/>
              </a:rPr>
              <a:t>网</a:t>
            </a:r>
            <a:r>
              <a:rPr sz="3200" spc="0" dirty="0" smtClean="0">
                <a:solidFill>
                  <a:schemeClr val="tx1"/>
                </a:solidFill>
                <a:latin typeface="Calibri"/>
                <a:cs typeface="Calibri"/>
              </a:rPr>
              <a:t>)</a:t>
            </a:r>
            <a:endParaRPr sz="3200" dirty="0">
              <a:solidFill>
                <a:schemeClr val="tx1"/>
              </a:solidFill>
              <a:latin typeface="Calibri"/>
              <a:cs typeface="Calibri"/>
            </a:endParaRPr>
          </a:p>
        </p:txBody>
      </p:sp>
      <p:graphicFrame>
        <p:nvGraphicFramePr>
          <p:cNvPr id="74" name="object 74"/>
          <p:cNvGraphicFramePr>
            <a:graphicFrameLocks noGrp="1"/>
          </p:cNvGraphicFramePr>
          <p:nvPr>
            <p:extLst/>
          </p:nvPr>
        </p:nvGraphicFramePr>
        <p:xfrm>
          <a:off x="4025963" y="3063413"/>
          <a:ext cx="782637" cy="757237"/>
        </p:xfrm>
        <a:graphic>
          <a:graphicData uri="http://schemas.openxmlformats.org/drawingml/2006/table">
            <a:tbl>
              <a:tblPr firstRow="1" bandRow="1">
                <a:tableStyleId>{2D5ABB26-0587-4C30-8999-92F81FD0307C}</a:tableStyleId>
              </a:tblPr>
              <a:tblGrid>
                <a:gridCol w="782637"/>
              </a:tblGrid>
              <a:tr h="257238">
                <a:tc>
                  <a:txBody>
                    <a:bodyPr/>
                    <a:lstStyle/>
                    <a:p>
                      <a:pPr marR="30480" algn="ctr">
                        <a:lnSpc>
                          <a:spcPct val="100000"/>
                        </a:lnSpc>
                      </a:pPr>
                      <a:r>
                        <a:rPr sz="1600" dirty="0" smtClean="0">
                          <a:latin typeface="Arial"/>
                          <a:cs typeface="Arial"/>
                        </a:rPr>
                        <a:t>IP</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349">
                <a:tc>
                  <a:txBody>
                    <a:bodyPr/>
                    <a:lstStyle/>
                    <a:p>
                      <a:pPr marL="218440">
                        <a:lnSpc>
                          <a:spcPct val="100000"/>
                        </a:lnSpc>
                      </a:pPr>
                      <a:r>
                        <a:rPr sz="1600" dirty="0" smtClean="0">
                          <a:latin typeface="Arial"/>
                          <a:cs typeface="Arial"/>
                        </a:rPr>
                        <a:t>Eth</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47650">
                <a:tc>
                  <a:txBody>
                    <a:bodyPr/>
                    <a:lstStyle/>
                    <a:p>
                      <a:pPr marL="197485">
                        <a:lnSpc>
                          <a:spcPct val="100000"/>
                        </a:lnSpc>
                      </a:pPr>
                      <a:r>
                        <a:rPr sz="1600" dirty="0" smtClean="0">
                          <a:latin typeface="Arial"/>
                          <a:cs typeface="Arial"/>
                        </a:rPr>
                        <a:t>Phy</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graphicFrame>
        <p:nvGraphicFramePr>
          <p:cNvPr id="77" name="object 77"/>
          <p:cNvGraphicFramePr>
            <a:graphicFrameLocks noGrp="1"/>
          </p:cNvGraphicFramePr>
          <p:nvPr>
            <p:extLst/>
          </p:nvPr>
        </p:nvGraphicFramePr>
        <p:xfrm>
          <a:off x="8196262" y="2277600"/>
          <a:ext cx="782637" cy="1251774"/>
        </p:xfrm>
        <a:graphic>
          <a:graphicData uri="http://schemas.openxmlformats.org/drawingml/2006/table">
            <a:tbl>
              <a:tblPr firstRow="1" bandRow="1">
                <a:tableStyleId>{2D5ABB26-0587-4C30-8999-92F81FD0307C}</a:tableStyleId>
              </a:tblPr>
              <a:tblGrid>
                <a:gridCol w="782637"/>
              </a:tblGrid>
              <a:tr h="474599">
                <a:tc>
                  <a:txBody>
                    <a:bodyPr/>
                    <a:lstStyle/>
                    <a:p>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70001">
                <a:tc>
                  <a:txBody>
                    <a:bodyPr/>
                    <a:lstStyle/>
                    <a:p>
                      <a:pPr marR="10160" algn="ctr">
                        <a:lnSpc>
                          <a:spcPts val="1900"/>
                        </a:lnSpc>
                      </a:pPr>
                      <a:r>
                        <a:rPr sz="1600" dirty="0" smtClean="0">
                          <a:latin typeface="Arial"/>
                          <a:cs typeface="Arial"/>
                        </a:rPr>
                        <a:t>IP</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349">
                <a:tc>
                  <a:txBody>
                    <a:bodyPr/>
                    <a:lstStyle/>
                    <a:p>
                      <a:pPr marL="229235">
                        <a:lnSpc>
                          <a:spcPct val="100000"/>
                        </a:lnSpc>
                      </a:pPr>
                      <a:r>
                        <a:rPr sz="1600" dirty="0" smtClean="0">
                          <a:latin typeface="Arial"/>
                          <a:cs typeface="Arial"/>
                        </a:rPr>
                        <a:t>Eth</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4825">
                <a:tc>
                  <a:txBody>
                    <a:bodyPr/>
                    <a:lstStyle/>
                    <a:p>
                      <a:pPr marL="207645">
                        <a:lnSpc>
                          <a:spcPct val="100000"/>
                        </a:lnSpc>
                      </a:pPr>
                      <a:r>
                        <a:rPr sz="1600" dirty="0" smtClean="0">
                          <a:latin typeface="Arial"/>
                          <a:cs typeface="Arial"/>
                        </a:rPr>
                        <a:t>Phy</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Tree>
    <p:extLst>
      <p:ext uri="{BB962C8B-B14F-4D97-AF65-F5344CB8AC3E}">
        <p14:creationId xmlns:p14="http://schemas.microsoft.com/office/powerpoint/2010/main" val="5635069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80301" y="5128750"/>
            <a:ext cx="711200" cy="600075"/>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7283322" y="5186345"/>
            <a:ext cx="345821" cy="274751"/>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7139051" y="5346238"/>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7139051" y="5346238"/>
            <a:ext cx="138112" cy="88900"/>
          </a:xfrm>
          <a:custGeom>
            <a:avLst/>
            <a:gdLst/>
            <a:ahLst/>
            <a:cxnLst/>
            <a:rect l="l" t="t" r="r" b="b"/>
            <a:pathLst>
              <a:path w="138112" h="88900">
                <a:moveTo>
                  <a:pt x="0" y="88900"/>
                </a:moveTo>
                <a:lnTo>
                  <a:pt x="138112" y="88900"/>
                </a:lnTo>
                <a:lnTo>
                  <a:pt x="138112" y="0"/>
                </a:lnTo>
                <a:lnTo>
                  <a:pt x="0" y="0"/>
                </a:lnTo>
                <a:lnTo>
                  <a:pt x="0" y="88900"/>
                </a:lnTo>
                <a:close/>
              </a:path>
            </a:pathLst>
          </a:custGeom>
          <a:ln w="9525">
            <a:solidFill>
              <a:srgbClr val="008000"/>
            </a:solidFill>
          </a:ln>
        </p:spPr>
        <p:txBody>
          <a:bodyPr wrap="square" lIns="0" tIns="0" rIns="0" bIns="0" rtlCol="0">
            <a:noAutofit/>
          </a:bodyPr>
          <a:lstStyle/>
          <a:p>
            <a:endParaRPr/>
          </a:p>
        </p:txBody>
      </p:sp>
      <p:sp>
        <p:nvSpPr>
          <p:cNvPr id="6" name="object 6"/>
          <p:cNvSpPr/>
          <p:nvPr/>
        </p:nvSpPr>
        <p:spPr>
          <a:xfrm>
            <a:off x="1825625" y="4142913"/>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1825625" y="4142913"/>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8" name="object 8"/>
          <p:cNvSpPr/>
          <p:nvPr/>
        </p:nvSpPr>
        <p:spPr>
          <a:xfrm>
            <a:off x="1046162" y="3736513"/>
            <a:ext cx="936942" cy="762000"/>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1445386" y="3809665"/>
            <a:ext cx="455549" cy="348869"/>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txBox="1"/>
          <p:nvPr/>
        </p:nvSpPr>
        <p:spPr>
          <a:xfrm>
            <a:off x="4303903" y="4190030"/>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1" name="object 11"/>
          <p:cNvSpPr txBox="1"/>
          <p:nvPr/>
        </p:nvSpPr>
        <p:spPr>
          <a:xfrm>
            <a:off x="3948176" y="5021879"/>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2" name="object 12"/>
          <p:cNvSpPr/>
          <p:nvPr/>
        </p:nvSpPr>
        <p:spPr>
          <a:xfrm>
            <a:off x="2371709" y="4230671"/>
            <a:ext cx="828557" cy="1042848"/>
          </a:xfrm>
          <a:custGeom>
            <a:avLst/>
            <a:gdLst/>
            <a:ahLst/>
            <a:cxnLst/>
            <a:rect l="l" t="t" r="r" b="b"/>
            <a:pathLst>
              <a:path w="828557" h="1042848">
                <a:moveTo>
                  <a:pt x="494492" y="0"/>
                </a:moveTo>
                <a:lnTo>
                  <a:pt x="446611" y="4252"/>
                </a:lnTo>
                <a:lnTo>
                  <a:pt x="396874" y="14730"/>
                </a:lnTo>
                <a:lnTo>
                  <a:pt x="347814" y="29495"/>
                </a:lnTo>
                <a:lnTo>
                  <a:pt x="301965" y="46606"/>
                </a:lnTo>
                <a:lnTo>
                  <a:pt x="261859" y="64126"/>
                </a:lnTo>
                <a:lnTo>
                  <a:pt x="225237" y="83127"/>
                </a:lnTo>
                <a:lnTo>
                  <a:pt x="193735" y="104776"/>
                </a:lnTo>
                <a:lnTo>
                  <a:pt x="159886" y="138094"/>
                </a:lnTo>
                <a:lnTo>
                  <a:pt x="131234" y="178700"/>
                </a:lnTo>
                <a:lnTo>
                  <a:pt x="110451" y="215381"/>
                </a:lnTo>
                <a:lnTo>
                  <a:pt x="90632" y="256917"/>
                </a:lnTo>
                <a:lnTo>
                  <a:pt x="71852" y="303433"/>
                </a:lnTo>
                <a:lnTo>
                  <a:pt x="54505" y="352845"/>
                </a:lnTo>
                <a:lnTo>
                  <a:pt x="38986" y="403071"/>
                </a:lnTo>
                <a:lnTo>
                  <a:pt x="25690" y="452027"/>
                </a:lnTo>
                <a:lnTo>
                  <a:pt x="15011" y="497631"/>
                </a:lnTo>
                <a:lnTo>
                  <a:pt x="7082" y="539554"/>
                </a:lnTo>
                <a:lnTo>
                  <a:pt x="2047" y="580572"/>
                </a:lnTo>
                <a:lnTo>
                  <a:pt x="76" y="618960"/>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59022" y="1042848"/>
                </a:lnTo>
                <a:lnTo>
                  <a:pt x="170433" y="1042848"/>
                </a:lnTo>
                <a:lnTo>
                  <a:pt x="215637" y="1034021"/>
                </a:lnTo>
                <a:lnTo>
                  <a:pt x="251031" y="1022417"/>
                </a:lnTo>
                <a:lnTo>
                  <a:pt x="263357" y="1018427"/>
                </a:lnTo>
                <a:lnTo>
                  <a:pt x="302592" y="1008262"/>
                </a:lnTo>
                <a:lnTo>
                  <a:pt x="352702" y="1004077"/>
                </a:lnTo>
                <a:lnTo>
                  <a:pt x="546632" y="1004073"/>
                </a:lnTo>
                <a:lnTo>
                  <a:pt x="553343" y="1003061"/>
                </a:lnTo>
                <a:lnTo>
                  <a:pt x="600282" y="989125"/>
                </a:lnTo>
                <a:lnTo>
                  <a:pt x="644787" y="967357"/>
                </a:lnTo>
                <a:lnTo>
                  <a:pt x="683253" y="937235"/>
                </a:lnTo>
                <a:lnTo>
                  <a:pt x="709231" y="907311"/>
                </a:lnTo>
                <a:lnTo>
                  <a:pt x="732762" y="870518"/>
                </a:lnTo>
                <a:lnTo>
                  <a:pt x="753968" y="828904"/>
                </a:lnTo>
                <a:lnTo>
                  <a:pt x="774098" y="782766"/>
                </a:lnTo>
                <a:lnTo>
                  <a:pt x="792278" y="733470"/>
                </a:lnTo>
                <a:lnTo>
                  <a:pt x="807630" y="682382"/>
                </a:lnTo>
                <a:lnTo>
                  <a:pt x="819282" y="630867"/>
                </a:lnTo>
                <a:lnTo>
                  <a:pt x="826357" y="580292"/>
                </a:lnTo>
                <a:lnTo>
                  <a:pt x="828557" y="530480"/>
                </a:lnTo>
                <a:lnTo>
                  <a:pt x="828435" y="511728"/>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509602" y="300"/>
                </a:lnTo>
                <a:lnTo>
                  <a:pt x="494492" y="0"/>
                </a:lnTo>
                <a:close/>
              </a:path>
              <a:path w="828557" h="1042848">
                <a:moveTo>
                  <a:pt x="546632" y="1004073"/>
                </a:moveTo>
                <a:lnTo>
                  <a:pt x="365649" y="1004073"/>
                </a:lnTo>
                <a:lnTo>
                  <a:pt x="378942" y="1004296"/>
                </a:lnTo>
                <a:lnTo>
                  <a:pt x="462275" y="1007346"/>
                </a:lnTo>
                <a:lnTo>
                  <a:pt x="476149" y="1007631"/>
                </a:lnTo>
                <a:lnTo>
                  <a:pt x="489844" y="1007709"/>
                </a:lnTo>
                <a:lnTo>
                  <a:pt x="503295" y="1007523"/>
                </a:lnTo>
                <a:lnTo>
                  <a:pt x="516436" y="1007020"/>
                </a:lnTo>
                <a:lnTo>
                  <a:pt x="529201" y="1006145"/>
                </a:lnTo>
                <a:lnTo>
                  <a:pt x="541525" y="1004843"/>
                </a:lnTo>
                <a:lnTo>
                  <a:pt x="546632" y="1004073"/>
                </a:lnTo>
                <a:close/>
              </a:path>
            </a:pathLst>
          </a:custGeom>
          <a:solidFill>
            <a:srgbClr val="00CCFF"/>
          </a:solidFill>
        </p:spPr>
        <p:txBody>
          <a:bodyPr wrap="square" lIns="0" tIns="0" rIns="0" bIns="0" rtlCol="0">
            <a:noAutofit/>
          </a:bodyPr>
          <a:lstStyle/>
          <a:p>
            <a:endParaRPr/>
          </a:p>
        </p:txBody>
      </p:sp>
      <p:sp>
        <p:nvSpPr>
          <p:cNvPr id="13" name="object 13"/>
          <p:cNvSpPr/>
          <p:nvPr/>
        </p:nvSpPr>
        <p:spPr>
          <a:xfrm>
            <a:off x="2371709" y="4230671"/>
            <a:ext cx="828557" cy="1042857"/>
          </a:xfrm>
          <a:custGeom>
            <a:avLst/>
            <a:gdLst/>
            <a:ahLst/>
            <a:cxnLst/>
            <a:rect l="l" t="t" r="r" b="b"/>
            <a:pathLst>
              <a:path w="828557" h="1042857">
                <a:moveTo>
                  <a:pt x="250205" y="69721"/>
                </a:moveTo>
                <a:lnTo>
                  <a:pt x="214013" y="90101"/>
                </a:lnTo>
                <a:lnTo>
                  <a:pt x="175879" y="120674"/>
                </a:lnTo>
                <a:lnTo>
                  <a:pt x="145191" y="157336"/>
                </a:lnTo>
                <a:lnTo>
                  <a:pt x="124356" y="190271"/>
                </a:lnTo>
                <a:lnTo>
                  <a:pt x="103754" y="228545"/>
                </a:lnTo>
                <a:lnTo>
                  <a:pt x="84237" y="271972"/>
                </a:lnTo>
                <a:lnTo>
                  <a:pt x="65891" y="319684"/>
                </a:lnTo>
                <a:lnTo>
                  <a:pt x="49109" y="369599"/>
                </a:lnTo>
                <a:lnTo>
                  <a:pt x="34288" y="419633"/>
                </a:lnTo>
                <a:lnTo>
                  <a:pt x="21820" y="467704"/>
                </a:lnTo>
                <a:lnTo>
                  <a:pt x="12101" y="511728"/>
                </a:lnTo>
                <a:lnTo>
                  <a:pt x="5028" y="553573"/>
                </a:lnTo>
                <a:lnTo>
                  <a:pt x="1078" y="593617"/>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70333" y="1042857"/>
                </a:lnTo>
                <a:lnTo>
                  <a:pt x="181602" y="1041824"/>
                </a:lnTo>
                <a:lnTo>
                  <a:pt x="227220" y="1030369"/>
                </a:lnTo>
                <a:lnTo>
                  <a:pt x="251031" y="1022417"/>
                </a:lnTo>
                <a:lnTo>
                  <a:pt x="263357" y="1018427"/>
                </a:lnTo>
                <a:lnTo>
                  <a:pt x="302592" y="1008262"/>
                </a:lnTo>
                <a:lnTo>
                  <a:pt x="352702" y="1004077"/>
                </a:lnTo>
                <a:lnTo>
                  <a:pt x="365649" y="1004073"/>
                </a:lnTo>
                <a:lnTo>
                  <a:pt x="378942" y="1004296"/>
                </a:lnTo>
                <a:lnTo>
                  <a:pt x="392514" y="1004691"/>
                </a:lnTo>
                <a:lnTo>
                  <a:pt x="406300" y="1005204"/>
                </a:lnTo>
                <a:lnTo>
                  <a:pt x="420235" y="1005780"/>
                </a:lnTo>
                <a:lnTo>
                  <a:pt x="434253" y="1006366"/>
                </a:lnTo>
                <a:lnTo>
                  <a:pt x="448288" y="1006905"/>
                </a:lnTo>
                <a:lnTo>
                  <a:pt x="462275" y="1007346"/>
                </a:lnTo>
                <a:lnTo>
                  <a:pt x="476149" y="1007631"/>
                </a:lnTo>
                <a:lnTo>
                  <a:pt x="489844" y="1007709"/>
                </a:lnTo>
                <a:lnTo>
                  <a:pt x="503295" y="1007523"/>
                </a:lnTo>
                <a:lnTo>
                  <a:pt x="541525" y="1004843"/>
                </a:lnTo>
                <a:lnTo>
                  <a:pt x="587999" y="993622"/>
                </a:lnTo>
                <a:lnTo>
                  <a:pt x="623403" y="979093"/>
                </a:lnTo>
                <a:lnTo>
                  <a:pt x="664662" y="953532"/>
                </a:lnTo>
                <a:lnTo>
                  <a:pt x="700788" y="918080"/>
                </a:lnTo>
                <a:lnTo>
                  <a:pt x="725606" y="883149"/>
                </a:lnTo>
                <a:lnTo>
                  <a:pt x="746976" y="843346"/>
                </a:lnTo>
                <a:lnTo>
                  <a:pt x="767562" y="798564"/>
                </a:lnTo>
                <a:lnTo>
                  <a:pt x="786489" y="750169"/>
                </a:lnTo>
                <a:lnTo>
                  <a:pt x="802881" y="699526"/>
                </a:lnTo>
                <a:lnTo>
                  <a:pt x="815863" y="648002"/>
                </a:lnTo>
                <a:lnTo>
                  <a:pt x="824561" y="596962"/>
                </a:lnTo>
                <a:lnTo>
                  <a:pt x="828247" y="547375"/>
                </a:lnTo>
                <a:lnTo>
                  <a:pt x="828557" y="530480"/>
                </a:lnTo>
                <a:lnTo>
                  <a:pt x="828476" y="513249"/>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494492" y="0"/>
                </a:lnTo>
                <a:lnTo>
                  <a:pt x="478894" y="606"/>
                </a:lnTo>
                <a:lnTo>
                  <a:pt x="430113" y="7149"/>
                </a:lnTo>
                <a:lnTo>
                  <a:pt x="380320" y="19271"/>
                </a:lnTo>
                <a:lnTo>
                  <a:pt x="332049" y="35034"/>
                </a:lnTo>
                <a:lnTo>
                  <a:pt x="287833" y="52497"/>
                </a:lnTo>
                <a:lnTo>
                  <a:pt x="261859" y="64126"/>
                </a:lnTo>
                <a:lnTo>
                  <a:pt x="250205" y="69721"/>
                </a:lnTo>
                <a:close/>
              </a:path>
            </a:pathLst>
          </a:custGeom>
          <a:ln w="9525">
            <a:solidFill>
              <a:srgbClr val="000000"/>
            </a:solidFill>
          </a:ln>
        </p:spPr>
        <p:txBody>
          <a:bodyPr wrap="square" lIns="0" tIns="0" rIns="0" bIns="0" rtlCol="0">
            <a:noAutofit/>
          </a:bodyPr>
          <a:lstStyle/>
          <a:p>
            <a:endParaRPr/>
          </a:p>
        </p:txBody>
      </p:sp>
      <p:sp>
        <p:nvSpPr>
          <p:cNvPr id="14" name="object 14"/>
          <p:cNvSpPr/>
          <p:nvPr/>
        </p:nvSpPr>
        <p:spPr>
          <a:xfrm>
            <a:off x="2062226" y="4190538"/>
            <a:ext cx="438150" cy="230124"/>
          </a:xfrm>
          <a:custGeom>
            <a:avLst/>
            <a:gdLst/>
            <a:ahLst/>
            <a:cxnLst/>
            <a:rect l="l" t="t" r="r" b="b"/>
            <a:pathLst>
              <a:path w="438150" h="230124">
                <a:moveTo>
                  <a:pt x="0" y="0"/>
                </a:moveTo>
                <a:lnTo>
                  <a:pt x="438150" y="230124"/>
                </a:lnTo>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186051" y="5135164"/>
            <a:ext cx="231775" cy="255524"/>
          </a:xfrm>
          <a:custGeom>
            <a:avLst/>
            <a:gdLst/>
            <a:ahLst/>
            <a:cxnLst/>
            <a:rect l="l" t="t" r="r" b="b"/>
            <a:pathLst>
              <a:path w="231775" h="255524">
                <a:moveTo>
                  <a:pt x="0" y="255524"/>
                </a:moveTo>
                <a:lnTo>
                  <a:pt x="231775" y="0"/>
                </a:lnTo>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3184525" y="4728636"/>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2063750" y="5485938"/>
            <a:ext cx="76200" cy="163512"/>
          </a:xfrm>
          <a:custGeom>
            <a:avLst/>
            <a:gdLst/>
            <a:ahLst/>
            <a:cxnLst/>
            <a:rect l="l" t="t" r="r" b="b"/>
            <a:pathLst>
              <a:path w="76200" h="163512">
                <a:moveTo>
                  <a:pt x="44450" y="63500"/>
                </a:moveTo>
                <a:lnTo>
                  <a:pt x="31750" y="63500"/>
                </a:lnTo>
                <a:lnTo>
                  <a:pt x="31750" y="163512"/>
                </a:lnTo>
                <a:lnTo>
                  <a:pt x="44450" y="163512"/>
                </a:lnTo>
                <a:lnTo>
                  <a:pt x="44450" y="63500"/>
                </a:lnTo>
                <a:close/>
              </a:path>
              <a:path w="76200" h="163512">
                <a:moveTo>
                  <a:pt x="38100" y="0"/>
                </a:moveTo>
                <a:lnTo>
                  <a:pt x="0" y="76200"/>
                </a:lnTo>
                <a:lnTo>
                  <a:pt x="31750" y="76200"/>
                </a:lnTo>
                <a:lnTo>
                  <a:pt x="31750" y="63500"/>
                </a:lnTo>
                <a:lnTo>
                  <a:pt x="69850" y="63500"/>
                </a:lnTo>
                <a:lnTo>
                  <a:pt x="38100" y="0"/>
                </a:lnTo>
                <a:close/>
              </a:path>
              <a:path w="76200" h="163512">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1938273" y="4263563"/>
            <a:ext cx="76200" cy="398399"/>
          </a:xfrm>
          <a:custGeom>
            <a:avLst/>
            <a:gdLst/>
            <a:ahLst/>
            <a:cxnLst/>
            <a:rect l="l" t="t" r="r" b="b"/>
            <a:pathLst>
              <a:path w="76200" h="398399">
                <a:moveTo>
                  <a:pt x="44450" y="63500"/>
                </a:moveTo>
                <a:lnTo>
                  <a:pt x="31750" y="63500"/>
                </a:lnTo>
                <a:lnTo>
                  <a:pt x="31750" y="398399"/>
                </a:lnTo>
                <a:lnTo>
                  <a:pt x="44450" y="398399"/>
                </a:lnTo>
                <a:lnTo>
                  <a:pt x="44450" y="63500"/>
                </a:lnTo>
                <a:close/>
              </a:path>
              <a:path w="76200" h="398399">
                <a:moveTo>
                  <a:pt x="38100" y="0"/>
                </a:moveTo>
                <a:lnTo>
                  <a:pt x="0" y="76200"/>
                </a:lnTo>
                <a:lnTo>
                  <a:pt x="31750" y="76200"/>
                </a:lnTo>
                <a:lnTo>
                  <a:pt x="31750" y="63500"/>
                </a:lnTo>
                <a:lnTo>
                  <a:pt x="69850" y="63500"/>
                </a:lnTo>
                <a:lnTo>
                  <a:pt x="38100" y="0"/>
                </a:lnTo>
                <a:close/>
              </a:path>
              <a:path w="76200" h="39839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19" name="object 19"/>
          <p:cNvSpPr/>
          <p:nvPr/>
        </p:nvSpPr>
        <p:spPr>
          <a:xfrm>
            <a:off x="3816350" y="4795311"/>
            <a:ext cx="76200" cy="750951"/>
          </a:xfrm>
          <a:custGeom>
            <a:avLst/>
            <a:gdLst/>
            <a:ahLst/>
            <a:cxnLst/>
            <a:rect l="l" t="t" r="r" b="b"/>
            <a:pathLst>
              <a:path w="76200" h="750951">
                <a:moveTo>
                  <a:pt x="44450" y="63500"/>
                </a:moveTo>
                <a:lnTo>
                  <a:pt x="31750" y="63500"/>
                </a:lnTo>
                <a:lnTo>
                  <a:pt x="31750" y="750951"/>
                </a:lnTo>
                <a:lnTo>
                  <a:pt x="44450" y="750951"/>
                </a:lnTo>
                <a:lnTo>
                  <a:pt x="44450" y="63500"/>
                </a:lnTo>
                <a:close/>
              </a:path>
              <a:path w="76200" h="750951">
                <a:moveTo>
                  <a:pt x="38100" y="0"/>
                </a:moveTo>
                <a:lnTo>
                  <a:pt x="0" y="76200"/>
                </a:lnTo>
                <a:lnTo>
                  <a:pt x="31750" y="76200"/>
                </a:lnTo>
                <a:lnTo>
                  <a:pt x="31750" y="63500"/>
                </a:lnTo>
                <a:lnTo>
                  <a:pt x="69850" y="63500"/>
                </a:lnTo>
                <a:lnTo>
                  <a:pt x="38100" y="0"/>
                </a:lnTo>
                <a:close/>
              </a:path>
              <a:path w="76200" h="75095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0" name="object 20"/>
          <p:cNvSpPr/>
          <p:nvPr/>
        </p:nvSpPr>
        <p:spPr>
          <a:xfrm>
            <a:off x="4899152" y="4785786"/>
            <a:ext cx="76073" cy="220853"/>
          </a:xfrm>
          <a:custGeom>
            <a:avLst/>
            <a:gdLst/>
            <a:ahLst/>
            <a:cxnLst/>
            <a:rect l="l" t="t" r="r" b="b"/>
            <a:pathLst>
              <a:path w="76073" h="220852">
                <a:moveTo>
                  <a:pt x="44347" y="76126"/>
                </a:moveTo>
                <a:lnTo>
                  <a:pt x="31647" y="76402"/>
                </a:lnTo>
                <a:lnTo>
                  <a:pt x="34798" y="220853"/>
                </a:lnTo>
                <a:lnTo>
                  <a:pt x="47498" y="220599"/>
                </a:lnTo>
                <a:lnTo>
                  <a:pt x="44347" y="76126"/>
                </a:lnTo>
                <a:close/>
              </a:path>
              <a:path w="76073" h="220852">
                <a:moveTo>
                  <a:pt x="36322" y="0"/>
                </a:moveTo>
                <a:lnTo>
                  <a:pt x="0" y="77088"/>
                </a:lnTo>
                <a:lnTo>
                  <a:pt x="31647" y="76402"/>
                </a:lnTo>
                <a:lnTo>
                  <a:pt x="31369" y="63626"/>
                </a:lnTo>
                <a:lnTo>
                  <a:pt x="44069" y="63373"/>
                </a:lnTo>
                <a:lnTo>
                  <a:pt x="69715" y="63373"/>
                </a:lnTo>
                <a:lnTo>
                  <a:pt x="36322" y="0"/>
                </a:lnTo>
                <a:close/>
              </a:path>
              <a:path w="76073" h="220852">
                <a:moveTo>
                  <a:pt x="44069" y="63373"/>
                </a:moveTo>
                <a:lnTo>
                  <a:pt x="31369" y="63626"/>
                </a:lnTo>
                <a:lnTo>
                  <a:pt x="31647" y="76402"/>
                </a:lnTo>
                <a:lnTo>
                  <a:pt x="44347" y="76126"/>
                </a:lnTo>
                <a:lnTo>
                  <a:pt x="44069" y="63373"/>
                </a:lnTo>
                <a:close/>
              </a:path>
              <a:path w="76073" h="220852">
                <a:moveTo>
                  <a:pt x="69715" y="63373"/>
                </a:moveTo>
                <a:lnTo>
                  <a:pt x="44069" y="63373"/>
                </a:lnTo>
                <a:lnTo>
                  <a:pt x="44347" y="76126"/>
                </a:lnTo>
                <a:lnTo>
                  <a:pt x="76073" y="75437"/>
                </a:lnTo>
                <a:lnTo>
                  <a:pt x="69715" y="63373"/>
                </a:lnTo>
                <a:close/>
              </a:path>
            </a:pathLst>
          </a:custGeom>
          <a:solidFill>
            <a:srgbClr val="000000"/>
          </a:solidFill>
        </p:spPr>
        <p:txBody>
          <a:bodyPr wrap="square" lIns="0" tIns="0" rIns="0" bIns="0" rtlCol="0">
            <a:noAutofit/>
          </a:bodyPr>
          <a:lstStyle/>
          <a:p>
            <a:endParaRPr/>
          </a:p>
        </p:txBody>
      </p:sp>
      <p:sp>
        <p:nvSpPr>
          <p:cNvPr id="21" name="object 21"/>
          <p:cNvSpPr txBox="1"/>
          <p:nvPr/>
        </p:nvSpPr>
        <p:spPr>
          <a:xfrm>
            <a:off x="788619" y="3964478"/>
            <a:ext cx="1376680" cy="973455"/>
          </a:xfrm>
          <a:prstGeom prst="rect">
            <a:avLst/>
          </a:prstGeom>
        </p:spPr>
        <p:txBody>
          <a:bodyPr vert="horz" wrap="square" lIns="0" tIns="0" rIns="0" bIns="0" rtlCol="0">
            <a:noAutofit/>
          </a:bodyPr>
          <a:lstStyle/>
          <a:p>
            <a:pPr marL="21590">
              <a:lnSpc>
                <a:spcPct val="100000"/>
              </a:lnSpc>
            </a:pPr>
            <a:r>
              <a:rPr sz="2400" spc="-20" dirty="0" smtClean="0">
                <a:solidFill>
                  <a:srgbClr val="FF0000"/>
                </a:solidFill>
                <a:latin typeface="Gill Sans MT"/>
                <a:cs typeface="Gill Sans MT"/>
              </a:rPr>
              <a:t>A</a:t>
            </a:r>
            <a:endParaRPr sz="2400">
              <a:latin typeface="Gill Sans MT"/>
              <a:cs typeface="Gill Sans MT"/>
            </a:endParaRPr>
          </a:p>
          <a:p>
            <a:pPr>
              <a:lnSpc>
                <a:spcPts val="750"/>
              </a:lnSpc>
              <a:spcBef>
                <a:spcPts val="44"/>
              </a:spcBef>
            </a:pPr>
            <a:endParaRPr sz="750"/>
          </a:p>
          <a:p>
            <a:pPr>
              <a:lnSpc>
                <a:spcPts val="1000"/>
              </a:lnSpc>
            </a:pPr>
            <a:endParaRPr sz="100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a:t>
            </a:r>
            <a:r>
              <a:rPr sz="1200" spc="5" dirty="0" smtClean="0">
                <a:latin typeface="Arial"/>
                <a:cs typeface="Arial"/>
              </a:rPr>
              <a:t>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a:latin typeface="Arial"/>
              <a:cs typeface="Arial"/>
            </a:endParaRPr>
          </a:p>
        </p:txBody>
      </p:sp>
      <p:sp>
        <p:nvSpPr>
          <p:cNvPr id="22" name="object 22"/>
          <p:cNvSpPr/>
          <p:nvPr/>
        </p:nvSpPr>
        <p:spPr>
          <a:xfrm>
            <a:off x="5045075" y="4695363"/>
            <a:ext cx="1198626" cy="0"/>
          </a:xfrm>
          <a:custGeom>
            <a:avLst/>
            <a:gdLst/>
            <a:ahLst/>
            <a:cxnLst/>
            <a:rect l="l" t="t" r="r" b="b"/>
            <a:pathLst>
              <a:path w="1198626">
                <a:moveTo>
                  <a:pt x="0" y="0"/>
                </a:moveTo>
                <a:lnTo>
                  <a:pt x="1198626" y="0"/>
                </a:lnTo>
              </a:path>
            </a:pathLst>
          </a:custGeom>
          <a:ln w="9525">
            <a:solidFill>
              <a:srgbClr val="000000"/>
            </a:solidFill>
          </a:ln>
        </p:spPr>
        <p:txBody>
          <a:bodyPr wrap="square" lIns="0" tIns="0" rIns="0" bIns="0" rtlCol="0">
            <a:noAutofit/>
          </a:bodyPr>
          <a:lstStyle/>
          <a:p>
            <a:endParaRPr/>
          </a:p>
        </p:txBody>
      </p:sp>
      <p:sp>
        <p:nvSpPr>
          <p:cNvPr id="23" name="object 23"/>
          <p:cNvSpPr txBox="1"/>
          <p:nvPr/>
        </p:nvSpPr>
        <p:spPr>
          <a:xfrm>
            <a:off x="7452486" y="4661327"/>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4" name="object 24"/>
          <p:cNvSpPr/>
          <p:nvPr/>
        </p:nvSpPr>
        <p:spPr>
          <a:xfrm>
            <a:off x="6943725" y="4190538"/>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25" name="object 25"/>
          <p:cNvSpPr/>
          <p:nvPr/>
        </p:nvSpPr>
        <p:spPr>
          <a:xfrm>
            <a:off x="7433309" y="4266738"/>
            <a:ext cx="76073" cy="389127"/>
          </a:xfrm>
          <a:custGeom>
            <a:avLst/>
            <a:gdLst/>
            <a:ahLst/>
            <a:cxnLst/>
            <a:rect l="l" t="t" r="r" b="b"/>
            <a:pathLst>
              <a:path w="76073" h="389127">
                <a:moveTo>
                  <a:pt x="44430" y="75955"/>
                </a:moveTo>
                <a:lnTo>
                  <a:pt x="31730" y="76315"/>
                </a:lnTo>
                <a:lnTo>
                  <a:pt x="40640" y="389127"/>
                </a:lnTo>
                <a:lnTo>
                  <a:pt x="53340" y="388747"/>
                </a:lnTo>
                <a:lnTo>
                  <a:pt x="44430" y="75955"/>
                </a:lnTo>
                <a:close/>
              </a:path>
              <a:path w="76073" h="389127">
                <a:moveTo>
                  <a:pt x="35814" y="0"/>
                </a:moveTo>
                <a:lnTo>
                  <a:pt x="0" y="77216"/>
                </a:lnTo>
                <a:lnTo>
                  <a:pt x="31730" y="76315"/>
                </a:lnTo>
                <a:lnTo>
                  <a:pt x="31369" y="63626"/>
                </a:lnTo>
                <a:lnTo>
                  <a:pt x="44069" y="63245"/>
                </a:lnTo>
                <a:lnTo>
                  <a:pt x="69737" y="63245"/>
                </a:lnTo>
                <a:lnTo>
                  <a:pt x="35814" y="0"/>
                </a:lnTo>
                <a:close/>
              </a:path>
              <a:path w="76073" h="389127">
                <a:moveTo>
                  <a:pt x="44069" y="63245"/>
                </a:moveTo>
                <a:lnTo>
                  <a:pt x="31369" y="63626"/>
                </a:lnTo>
                <a:lnTo>
                  <a:pt x="31730" y="76315"/>
                </a:lnTo>
                <a:lnTo>
                  <a:pt x="44430" y="75955"/>
                </a:lnTo>
                <a:lnTo>
                  <a:pt x="44069" y="63245"/>
                </a:lnTo>
                <a:close/>
              </a:path>
              <a:path w="76073" h="389127">
                <a:moveTo>
                  <a:pt x="69737" y="63245"/>
                </a:moveTo>
                <a:lnTo>
                  <a:pt x="44069" y="63245"/>
                </a:lnTo>
                <a:lnTo>
                  <a:pt x="44430" y="75955"/>
                </a:lnTo>
                <a:lnTo>
                  <a:pt x="76073" y="75056"/>
                </a:lnTo>
                <a:lnTo>
                  <a:pt x="69737" y="63245"/>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6873875" y="5087539"/>
            <a:ext cx="254000" cy="250825"/>
          </a:xfrm>
          <a:custGeom>
            <a:avLst/>
            <a:gdLst/>
            <a:ahLst/>
            <a:cxnLst/>
            <a:rect l="l" t="t" r="r" b="b"/>
            <a:pathLst>
              <a:path w="254000" h="250825">
                <a:moveTo>
                  <a:pt x="254000" y="250825"/>
                </a:moveTo>
                <a:lnTo>
                  <a:pt x="0" y="0"/>
                </a:lnTo>
              </a:path>
            </a:pathLst>
          </a:custGeom>
          <a:ln w="9525">
            <a:solidFill>
              <a:srgbClr val="000000"/>
            </a:solidFill>
          </a:ln>
        </p:spPr>
        <p:txBody>
          <a:bodyPr wrap="square" lIns="0" tIns="0" rIns="0" bIns="0" rtlCol="0">
            <a:noAutofit/>
          </a:bodyPr>
          <a:lstStyle/>
          <a:p>
            <a:endParaRPr/>
          </a:p>
        </p:txBody>
      </p:sp>
      <p:sp>
        <p:nvSpPr>
          <p:cNvPr id="27" name="object 27"/>
          <p:cNvSpPr/>
          <p:nvPr/>
        </p:nvSpPr>
        <p:spPr>
          <a:xfrm>
            <a:off x="7173721" y="5428788"/>
            <a:ext cx="76200" cy="201764"/>
          </a:xfrm>
          <a:custGeom>
            <a:avLst/>
            <a:gdLst/>
            <a:ahLst/>
            <a:cxnLst/>
            <a:rect l="l" t="t" r="r" b="b"/>
            <a:pathLst>
              <a:path w="76200" h="201764">
                <a:moveTo>
                  <a:pt x="31712" y="76023"/>
                </a:moveTo>
                <a:lnTo>
                  <a:pt x="28828" y="201460"/>
                </a:lnTo>
                <a:lnTo>
                  <a:pt x="41401" y="201764"/>
                </a:lnTo>
                <a:lnTo>
                  <a:pt x="44400" y="76323"/>
                </a:lnTo>
                <a:lnTo>
                  <a:pt x="31712" y="76023"/>
                </a:lnTo>
                <a:close/>
              </a:path>
              <a:path w="76200" h="201764">
                <a:moveTo>
                  <a:pt x="69724" y="63334"/>
                </a:moveTo>
                <a:lnTo>
                  <a:pt x="32003" y="63334"/>
                </a:lnTo>
                <a:lnTo>
                  <a:pt x="44703" y="63627"/>
                </a:lnTo>
                <a:lnTo>
                  <a:pt x="44400" y="76323"/>
                </a:lnTo>
                <a:lnTo>
                  <a:pt x="76200" y="77076"/>
                </a:lnTo>
                <a:lnTo>
                  <a:pt x="69724" y="63334"/>
                </a:lnTo>
                <a:close/>
              </a:path>
              <a:path w="76200" h="201764">
                <a:moveTo>
                  <a:pt x="32003" y="63334"/>
                </a:moveTo>
                <a:lnTo>
                  <a:pt x="31712" y="76023"/>
                </a:lnTo>
                <a:lnTo>
                  <a:pt x="44400" y="76323"/>
                </a:lnTo>
                <a:lnTo>
                  <a:pt x="44703" y="63627"/>
                </a:lnTo>
                <a:lnTo>
                  <a:pt x="32003" y="63334"/>
                </a:lnTo>
                <a:close/>
              </a:path>
              <a:path w="76200" h="201764">
                <a:moveTo>
                  <a:pt x="39877" y="0"/>
                </a:moveTo>
                <a:lnTo>
                  <a:pt x="0" y="75272"/>
                </a:lnTo>
                <a:lnTo>
                  <a:pt x="31712" y="76023"/>
                </a:lnTo>
                <a:lnTo>
                  <a:pt x="32003" y="63334"/>
                </a:lnTo>
                <a:lnTo>
                  <a:pt x="69724" y="63334"/>
                </a:lnTo>
                <a:lnTo>
                  <a:pt x="39877" y="0"/>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6209713" y="4234031"/>
            <a:ext cx="754847" cy="1054305"/>
          </a:xfrm>
          <a:custGeom>
            <a:avLst/>
            <a:gdLst/>
            <a:ahLst/>
            <a:cxnLst/>
            <a:rect l="l" t="t" r="r" b="b"/>
            <a:pathLst>
              <a:path w="754847" h="1054305">
                <a:moveTo>
                  <a:pt x="450550" y="0"/>
                </a:moveTo>
                <a:lnTo>
                  <a:pt x="406913" y="4296"/>
                </a:lnTo>
                <a:lnTo>
                  <a:pt x="361583" y="14878"/>
                </a:lnTo>
                <a:lnTo>
                  <a:pt x="316871" y="29789"/>
                </a:lnTo>
                <a:lnTo>
                  <a:pt x="275086" y="47073"/>
                </a:lnTo>
                <a:lnTo>
                  <a:pt x="238536" y="64771"/>
                </a:lnTo>
                <a:lnTo>
                  <a:pt x="204453" y="84468"/>
                </a:lnTo>
                <a:lnTo>
                  <a:pt x="166440" y="115448"/>
                </a:lnTo>
                <a:lnTo>
                  <a:pt x="136522" y="152515"/>
                </a:lnTo>
                <a:lnTo>
                  <a:pt x="116658" y="185922"/>
                </a:lnTo>
                <a:lnTo>
                  <a:pt x="96869" y="225390"/>
                </a:lnTo>
                <a:lnTo>
                  <a:pt x="80282" y="264354"/>
                </a:lnTo>
                <a:lnTo>
                  <a:pt x="64202" y="309242"/>
                </a:lnTo>
                <a:lnTo>
                  <a:pt x="49067" y="357794"/>
                </a:lnTo>
                <a:lnTo>
                  <a:pt x="35314" y="407752"/>
                </a:lnTo>
                <a:lnTo>
                  <a:pt x="23379" y="456858"/>
                </a:lnTo>
                <a:lnTo>
                  <a:pt x="13699" y="502853"/>
                </a:lnTo>
                <a:lnTo>
                  <a:pt x="6489" y="545111"/>
                </a:lnTo>
                <a:lnTo>
                  <a:pt x="1908" y="586265"/>
                </a:lnTo>
                <a:lnTo>
                  <a:pt x="82" y="624711"/>
                </a:lnTo>
                <a:lnTo>
                  <a:pt x="0" y="637378"/>
                </a:lnTo>
                <a:lnTo>
                  <a:pt x="141" y="649340"/>
                </a:lnTo>
                <a:lnTo>
                  <a:pt x="2647" y="697290"/>
                </a:lnTo>
                <a:lnTo>
                  <a:pt x="7335" y="745215"/>
                </a:lnTo>
                <a:lnTo>
                  <a:pt x="11922" y="783238"/>
                </a:lnTo>
                <a:lnTo>
                  <a:pt x="18066" y="823882"/>
                </a:lnTo>
                <a:lnTo>
                  <a:pt x="25657" y="865014"/>
                </a:lnTo>
                <a:lnTo>
                  <a:pt x="34539" y="904569"/>
                </a:lnTo>
                <a:lnTo>
                  <a:pt x="48121" y="951288"/>
                </a:lnTo>
                <a:lnTo>
                  <a:pt x="63431" y="986635"/>
                </a:lnTo>
                <a:lnTo>
                  <a:pt x="88064" y="1023254"/>
                </a:lnTo>
                <a:lnTo>
                  <a:pt x="126286" y="1049827"/>
                </a:lnTo>
                <a:lnTo>
                  <a:pt x="148230" y="1054305"/>
                </a:lnTo>
                <a:lnTo>
                  <a:pt x="159109" y="1053984"/>
                </a:lnTo>
                <a:lnTo>
                  <a:pt x="203613" y="1042577"/>
                </a:lnTo>
                <a:lnTo>
                  <a:pt x="227198" y="1033724"/>
                </a:lnTo>
                <a:lnTo>
                  <a:pt x="239508" y="1029241"/>
                </a:lnTo>
                <a:lnTo>
                  <a:pt x="279142" y="1018078"/>
                </a:lnTo>
                <a:lnTo>
                  <a:pt x="326927" y="1014111"/>
                </a:lnTo>
                <a:lnTo>
                  <a:pt x="500385" y="1014111"/>
                </a:lnTo>
                <a:lnTo>
                  <a:pt x="507082" y="1012902"/>
                </a:lnTo>
                <a:lnTo>
                  <a:pt x="543301" y="1000511"/>
                </a:lnTo>
                <a:lnTo>
                  <a:pt x="587184" y="977058"/>
                </a:lnTo>
                <a:lnTo>
                  <a:pt x="623887" y="945249"/>
                </a:lnTo>
                <a:lnTo>
                  <a:pt x="648142" y="913814"/>
                </a:lnTo>
                <a:lnTo>
                  <a:pt x="669516" y="876226"/>
                </a:lnTo>
                <a:lnTo>
                  <a:pt x="688075" y="835529"/>
                </a:lnTo>
                <a:lnTo>
                  <a:pt x="705904" y="789842"/>
                </a:lnTo>
                <a:lnTo>
                  <a:pt x="722158" y="740620"/>
                </a:lnTo>
                <a:lnTo>
                  <a:pt x="735988" y="689314"/>
                </a:lnTo>
                <a:lnTo>
                  <a:pt x="746589" y="637107"/>
                </a:lnTo>
                <a:lnTo>
                  <a:pt x="752993" y="586224"/>
                </a:lnTo>
                <a:lnTo>
                  <a:pt x="754824" y="545111"/>
                </a:lnTo>
                <a:lnTo>
                  <a:pt x="754847" y="517103"/>
                </a:lnTo>
                <a:lnTo>
                  <a:pt x="754443" y="500874"/>
                </a:lnTo>
                <a:lnTo>
                  <a:pt x="750997" y="446726"/>
                </a:lnTo>
                <a:lnTo>
                  <a:pt x="744361" y="392116"/>
                </a:lnTo>
                <a:lnTo>
                  <a:pt x="734537" y="338603"/>
                </a:lnTo>
                <a:lnTo>
                  <a:pt x="721524" y="287746"/>
                </a:lnTo>
                <a:lnTo>
                  <a:pt x="705322" y="241103"/>
                </a:lnTo>
                <a:lnTo>
                  <a:pt x="685615" y="198671"/>
                </a:lnTo>
                <a:lnTo>
                  <a:pt x="661593" y="156933"/>
                </a:lnTo>
                <a:lnTo>
                  <a:pt x="633911" y="117060"/>
                </a:lnTo>
                <a:lnTo>
                  <a:pt x="603344" y="80612"/>
                </a:lnTo>
                <a:lnTo>
                  <a:pt x="570671" y="49151"/>
                </a:lnTo>
                <a:lnTo>
                  <a:pt x="536667" y="24237"/>
                </a:lnTo>
                <a:lnTo>
                  <a:pt x="502109" y="7433"/>
                </a:lnTo>
                <a:lnTo>
                  <a:pt x="464320" y="303"/>
                </a:lnTo>
                <a:lnTo>
                  <a:pt x="450550" y="0"/>
                </a:lnTo>
                <a:close/>
              </a:path>
              <a:path w="754847" h="1054305">
                <a:moveTo>
                  <a:pt x="500385" y="1014111"/>
                </a:moveTo>
                <a:lnTo>
                  <a:pt x="326927" y="1014111"/>
                </a:lnTo>
                <a:lnTo>
                  <a:pt x="339173" y="1014243"/>
                </a:lnTo>
                <a:lnTo>
                  <a:pt x="351829" y="1014613"/>
                </a:lnTo>
                <a:lnTo>
                  <a:pt x="418505" y="1017651"/>
                </a:lnTo>
                <a:lnTo>
                  <a:pt x="431971" y="1018022"/>
                </a:lnTo>
                <a:lnTo>
                  <a:pt x="445296" y="1018156"/>
                </a:lnTo>
                <a:lnTo>
                  <a:pt x="458404" y="1017985"/>
                </a:lnTo>
                <a:lnTo>
                  <a:pt x="471214" y="1017442"/>
                </a:lnTo>
                <a:lnTo>
                  <a:pt x="483650" y="1016459"/>
                </a:lnTo>
                <a:lnTo>
                  <a:pt x="495632" y="1014969"/>
                </a:lnTo>
                <a:lnTo>
                  <a:pt x="500385" y="1014111"/>
                </a:lnTo>
                <a:close/>
              </a:path>
            </a:pathLst>
          </a:custGeom>
          <a:solidFill>
            <a:srgbClr val="00CCFF"/>
          </a:solidFill>
        </p:spPr>
        <p:txBody>
          <a:bodyPr wrap="square" lIns="0" tIns="0" rIns="0" bIns="0" rtlCol="0">
            <a:noAutofit/>
          </a:bodyPr>
          <a:lstStyle/>
          <a:p>
            <a:endParaRPr/>
          </a:p>
        </p:txBody>
      </p:sp>
      <p:sp>
        <p:nvSpPr>
          <p:cNvPr id="29" name="object 29"/>
          <p:cNvSpPr/>
          <p:nvPr/>
        </p:nvSpPr>
        <p:spPr>
          <a:xfrm>
            <a:off x="6209710" y="4234031"/>
            <a:ext cx="754972" cy="1054305"/>
          </a:xfrm>
          <a:custGeom>
            <a:avLst/>
            <a:gdLst/>
            <a:ahLst/>
            <a:cxnLst/>
            <a:rect l="l" t="t" r="r" b="b"/>
            <a:pathLst>
              <a:path w="754972" h="1054305">
                <a:moveTo>
                  <a:pt x="227919" y="70425"/>
                </a:moveTo>
                <a:lnTo>
                  <a:pt x="193945" y="91789"/>
                </a:lnTo>
                <a:lnTo>
                  <a:pt x="158383" y="124039"/>
                </a:lnTo>
                <a:lnTo>
                  <a:pt x="129777" y="163047"/>
                </a:lnTo>
                <a:lnTo>
                  <a:pt x="110151" y="198349"/>
                </a:lnTo>
                <a:lnTo>
                  <a:pt x="91313" y="237580"/>
                </a:lnTo>
                <a:lnTo>
                  <a:pt x="74847" y="278770"/>
                </a:lnTo>
                <a:lnTo>
                  <a:pt x="59034" y="325130"/>
                </a:lnTo>
                <a:lnTo>
                  <a:pt x="44311" y="374402"/>
                </a:lnTo>
                <a:lnTo>
                  <a:pt x="31115" y="424327"/>
                </a:lnTo>
                <a:lnTo>
                  <a:pt x="19883" y="472647"/>
                </a:lnTo>
                <a:lnTo>
                  <a:pt x="11052" y="517103"/>
                </a:lnTo>
                <a:lnTo>
                  <a:pt x="4629" y="559161"/>
                </a:lnTo>
                <a:lnTo>
                  <a:pt x="1024" y="599302"/>
                </a:lnTo>
                <a:lnTo>
                  <a:pt x="0" y="637107"/>
                </a:lnTo>
                <a:lnTo>
                  <a:pt x="144" y="649340"/>
                </a:lnTo>
                <a:lnTo>
                  <a:pt x="2650" y="697290"/>
                </a:lnTo>
                <a:lnTo>
                  <a:pt x="7338" y="745215"/>
                </a:lnTo>
                <a:lnTo>
                  <a:pt x="11925" y="783238"/>
                </a:lnTo>
                <a:lnTo>
                  <a:pt x="18069" y="823882"/>
                </a:lnTo>
                <a:lnTo>
                  <a:pt x="25660" y="865014"/>
                </a:lnTo>
                <a:lnTo>
                  <a:pt x="34542" y="904569"/>
                </a:lnTo>
                <a:lnTo>
                  <a:pt x="48124" y="951288"/>
                </a:lnTo>
                <a:lnTo>
                  <a:pt x="63435" y="986635"/>
                </a:lnTo>
                <a:lnTo>
                  <a:pt x="88068" y="1023254"/>
                </a:lnTo>
                <a:lnTo>
                  <a:pt x="126289" y="1049827"/>
                </a:lnTo>
                <a:lnTo>
                  <a:pt x="148233" y="1054305"/>
                </a:lnTo>
                <a:lnTo>
                  <a:pt x="159112" y="1053984"/>
                </a:lnTo>
                <a:lnTo>
                  <a:pt x="203616" y="1042577"/>
                </a:lnTo>
                <a:lnTo>
                  <a:pt x="227201" y="1033724"/>
                </a:lnTo>
                <a:lnTo>
                  <a:pt x="239511" y="1029241"/>
                </a:lnTo>
                <a:lnTo>
                  <a:pt x="279145" y="1018078"/>
                </a:lnTo>
                <a:lnTo>
                  <a:pt x="326930" y="1014111"/>
                </a:lnTo>
                <a:lnTo>
                  <a:pt x="339176" y="1014243"/>
                </a:lnTo>
                <a:lnTo>
                  <a:pt x="351832" y="1014613"/>
                </a:lnTo>
                <a:lnTo>
                  <a:pt x="364819" y="1015152"/>
                </a:lnTo>
                <a:lnTo>
                  <a:pt x="378059" y="1015794"/>
                </a:lnTo>
                <a:lnTo>
                  <a:pt x="391472" y="1016469"/>
                </a:lnTo>
                <a:lnTo>
                  <a:pt x="404982" y="1017110"/>
                </a:lnTo>
                <a:lnTo>
                  <a:pt x="418508" y="1017651"/>
                </a:lnTo>
                <a:lnTo>
                  <a:pt x="431974" y="1018022"/>
                </a:lnTo>
                <a:lnTo>
                  <a:pt x="445299" y="1018156"/>
                </a:lnTo>
                <a:lnTo>
                  <a:pt x="458407" y="1017985"/>
                </a:lnTo>
                <a:lnTo>
                  <a:pt x="507085" y="1012902"/>
                </a:lnTo>
                <a:lnTo>
                  <a:pt x="543305" y="1000511"/>
                </a:lnTo>
                <a:lnTo>
                  <a:pt x="587187" y="977058"/>
                </a:lnTo>
                <a:lnTo>
                  <a:pt x="623890" y="945249"/>
                </a:lnTo>
                <a:lnTo>
                  <a:pt x="648145" y="913814"/>
                </a:lnTo>
                <a:lnTo>
                  <a:pt x="669520" y="876226"/>
                </a:lnTo>
                <a:lnTo>
                  <a:pt x="688078" y="835529"/>
                </a:lnTo>
                <a:lnTo>
                  <a:pt x="705908" y="789842"/>
                </a:lnTo>
                <a:lnTo>
                  <a:pt x="722161" y="740620"/>
                </a:lnTo>
                <a:lnTo>
                  <a:pt x="735991" y="689314"/>
                </a:lnTo>
                <a:lnTo>
                  <a:pt x="746551" y="637378"/>
                </a:lnTo>
                <a:lnTo>
                  <a:pt x="752994" y="586265"/>
                </a:lnTo>
                <a:lnTo>
                  <a:pt x="754972" y="535948"/>
                </a:lnTo>
                <a:lnTo>
                  <a:pt x="754886" y="518552"/>
                </a:lnTo>
                <a:lnTo>
                  <a:pt x="752503" y="464903"/>
                </a:lnTo>
                <a:lnTo>
                  <a:pt x="746931" y="410274"/>
                </a:lnTo>
                <a:lnTo>
                  <a:pt x="738170" y="356222"/>
                </a:lnTo>
                <a:lnTo>
                  <a:pt x="726219" y="304307"/>
                </a:lnTo>
                <a:lnTo>
                  <a:pt x="711080" y="256086"/>
                </a:lnTo>
                <a:lnTo>
                  <a:pt x="692678" y="212728"/>
                </a:lnTo>
                <a:lnTo>
                  <a:pt x="670049" y="170716"/>
                </a:lnTo>
                <a:lnTo>
                  <a:pt x="643500" y="130048"/>
                </a:lnTo>
                <a:lnTo>
                  <a:pt x="613809" y="92284"/>
                </a:lnTo>
                <a:lnTo>
                  <a:pt x="581751" y="58988"/>
                </a:lnTo>
                <a:lnTo>
                  <a:pt x="548104" y="31718"/>
                </a:lnTo>
                <a:lnTo>
                  <a:pt x="513645" y="12037"/>
                </a:lnTo>
                <a:lnTo>
                  <a:pt x="464324" y="303"/>
                </a:lnTo>
                <a:lnTo>
                  <a:pt x="450553" y="0"/>
                </a:lnTo>
                <a:lnTo>
                  <a:pt x="436338" y="612"/>
                </a:lnTo>
                <a:lnTo>
                  <a:pt x="391880" y="7221"/>
                </a:lnTo>
                <a:lnTo>
                  <a:pt x="346500" y="19464"/>
                </a:lnTo>
                <a:lnTo>
                  <a:pt x="302507" y="35384"/>
                </a:lnTo>
                <a:lnTo>
                  <a:pt x="262210" y="53023"/>
                </a:lnTo>
                <a:lnTo>
                  <a:pt x="238540" y="64771"/>
                </a:lnTo>
                <a:lnTo>
                  <a:pt x="227919" y="70425"/>
                </a:lnTo>
                <a:close/>
              </a:path>
            </a:pathLst>
          </a:custGeom>
          <a:ln w="9525">
            <a:solidFill>
              <a:srgbClr val="000000"/>
            </a:solidFill>
          </a:ln>
        </p:spPr>
        <p:txBody>
          <a:bodyPr wrap="square" lIns="0" tIns="0" rIns="0" bIns="0" rtlCol="0">
            <a:noAutofit/>
          </a:bodyPr>
          <a:lstStyle/>
          <a:p>
            <a:endParaRPr/>
          </a:p>
        </p:txBody>
      </p:sp>
      <p:sp>
        <p:nvSpPr>
          <p:cNvPr id="30" name="object 30"/>
          <p:cNvSpPr txBox="1"/>
          <p:nvPr/>
        </p:nvSpPr>
        <p:spPr>
          <a:xfrm>
            <a:off x="8387588" y="3882182"/>
            <a:ext cx="197485"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B</a:t>
            </a:r>
            <a:endParaRPr sz="2400">
              <a:latin typeface="Gill Sans MT"/>
              <a:cs typeface="Gill Sans MT"/>
            </a:endParaRPr>
          </a:p>
        </p:txBody>
      </p:sp>
      <p:sp>
        <p:nvSpPr>
          <p:cNvPr id="31" name="object 31"/>
          <p:cNvSpPr/>
          <p:nvPr/>
        </p:nvSpPr>
        <p:spPr>
          <a:xfrm>
            <a:off x="7178675" y="3807886"/>
            <a:ext cx="1009650" cy="854075"/>
          </a:xfrm>
          <a:prstGeom prst="rect">
            <a:avLst/>
          </a:prstGeom>
          <a:blipFill>
            <a:blip r:embed="rId2" cstate="print"/>
            <a:stretch>
              <a:fillRect/>
            </a:stretch>
          </a:blipFill>
        </p:spPr>
        <p:txBody>
          <a:bodyPr wrap="square" lIns="0" tIns="0" rIns="0" bIns="0" rtlCol="0">
            <a:noAutofit/>
          </a:bodyPr>
          <a:lstStyle/>
          <a:p>
            <a:endParaRPr/>
          </a:p>
        </p:txBody>
      </p:sp>
      <p:sp>
        <p:nvSpPr>
          <p:cNvPr id="32" name="object 32"/>
          <p:cNvSpPr/>
          <p:nvPr/>
        </p:nvSpPr>
        <p:spPr>
          <a:xfrm>
            <a:off x="7608823" y="3889928"/>
            <a:ext cx="490981" cy="391032"/>
          </a:xfrm>
          <a:prstGeom prst="rect">
            <a:avLst/>
          </a:prstGeom>
          <a:blipFill>
            <a:blip r:embed="rId8" cstate="print"/>
            <a:stretch>
              <a:fillRect/>
            </a:stretch>
          </a:blipFill>
        </p:spPr>
        <p:txBody>
          <a:bodyPr wrap="square" lIns="0" tIns="0" rIns="0" bIns="0" rtlCol="0">
            <a:noAutofit/>
          </a:bodyPr>
          <a:lstStyle/>
          <a:p>
            <a:endParaRPr/>
          </a:p>
        </p:txBody>
      </p:sp>
      <p:sp>
        <p:nvSpPr>
          <p:cNvPr id="33" name="object 33"/>
          <p:cNvSpPr/>
          <p:nvPr/>
        </p:nvSpPr>
        <p:spPr>
          <a:xfrm>
            <a:off x="7404100" y="4117513"/>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34" name="object 34"/>
          <p:cNvSpPr/>
          <p:nvPr/>
        </p:nvSpPr>
        <p:spPr>
          <a:xfrm>
            <a:off x="7404100" y="4117513"/>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35" name="object 35"/>
          <p:cNvSpPr/>
          <p:nvPr/>
        </p:nvSpPr>
        <p:spPr>
          <a:xfrm>
            <a:off x="4849876" y="4631863"/>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36" name="object 36"/>
          <p:cNvSpPr/>
          <p:nvPr/>
        </p:nvSpPr>
        <p:spPr>
          <a:xfrm>
            <a:off x="4849876" y="4631863"/>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37" name="object 37"/>
          <p:cNvSpPr/>
          <p:nvPr/>
        </p:nvSpPr>
        <p:spPr>
          <a:xfrm>
            <a:off x="3951859" y="4677074"/>
            <a:ext cx="906017" cy="237362"/>
          </a:xfrm>
          <a:prstGeom prst="rect">
            <a:avLst/>
          </a:prstGeom>
          <a:blipFill>
            <a:blip r:embed="rId11" cstate="print"/>
            <a:stretch>
              <a:fillRect/>
            </a:stretch>
          </a:blipFill>
        </p:spPr>
        <p:txBody>
          <a:bodyPr wrap="square" lIns="0" tIns="0" rIns="0" bIns="0" rtlCol="0">
            <a:noAutofit/>
          </a:bodyPr>
          <a:lstStyle/>
          <a:p>
            <a:endParaRPr/>
          </a:p>
        </p:txBody>
      </p:sp>
      <p:sp>
        <p:nvSpPr>
          <p:cNvPr id="38" name="object 38"/>
          <p:cNvSpPr/>
          <p:nvPr/>
        </p:nvSpPr>
        <p:spPr>
          <a:xfrm>
            <a:off x="3951859" y="4677074"/>
            <a:ext cx="906017" cy="237362"/>
          </a:xfrm>
          <a:custGeom>
            <a:avLst/>
            <a:gdLst/>
            <a:ahLst/>
            <a:cxnLst/>
            <a:rect l="l" t="t" r="r" b="b"/>
            <a:pathLst>
              <a:path w="906017" h="237362">
                <a:moveTo>
                  <a:pt x="0" y="118744"/>
                </a:moveTo>
                <a:lnTo>
                  <a:pt x="23094" y="81182"/>
                </a:lnTo>
                <a:lnTo>
                  <a:pt x="67871" y="56160"/>
                </a:lnTo>
                <a:lnTo>
                  <a:pt x="109047" y="41435"/>
                </a:lnTo>
                <a:lnTo>
                  <a:pt x="158195" y="28557"/>
                </a:lnTo>
                <a:lnTo>
                  <a:pt x="214383" y="17772"/>
                </a:lnTo>
                <a:lnTo>
                  <a:pt x="276677" y="9320"/>
                </a:lnTo>
                <a:lnTo>
                  <a:pt x="344145" y="3446"/>
                </a:lnTo>
                <a:lnTo>
                  <a:pt x="415855" y="393"/>
                </a:lnTo>
                <a:lnTo>
                  <a:pt x="453008" y="0"/>
                </a:lnTo>
                <a:lnTo>
                  <a:pt x="526489" y="1552"/>
                </a:lnTo>
                <a:lnTo>
                  <a:pt x="596194" y="6046"/>
                </a:lnTo>
                <a:lnTo>
                  <a:pt x="661192" y="13239"/>
                </a:lnTo>
                <a:lnTo>
                  <a:pt x="720550" y="22888"/>
                </a:lnTo>
                <a:lnTo>
                  <a:pt x="773334" y="34750"/>
                </a:lnTo>
                <a:lnTo>
                  <a:pt x="818613" y="48582"/>
                </a:lnTo>
                <a:lnTo>
                  <a:pt x="855453" y="64140"/>
                </a:lnTo>
                <a:lnTo>
                  <a:pt x="892852" y="90183"/>
                </a:lnTo>
                <a:lnTo>
                  <a:pt x="906017" y="118744"/>
                </a:lnTo>
                <a:lnTo>
                  <a:pt x="904516" y="128476"/>
                </a:lnTo>
                <a:lnTo>
                  <a:pt x="900088" y="137990"/>
                </a:lnTo>
                <a:lnTo>
                  <a:pt x="870418" y="164925"/>
                </a:lnTo>
                <a:lnTo>
                  <a:pt x="818613" y="188808"/>
                </a:lnTo>
                <a:lnTo>
                  <a:pt x="773334" y="202628"/>
                </a:lnTo>
                <a:lnTo>
                  <a:pt x="720550" y="214482"/>
                </a:lnTo>
                <a:lnTo>
                  <a:pt x="661192" y="224127"/>
                </a:lnTo>
                <a:lnTo>
                  <a:pt x="596194" y="231317"/>
                </a:lnTo>
                <a:lnTo>
                  <a:pt x="526489" y="235811"/>
                </a:lnTo>
                <a:lnTo>
                  <a:pt x="453008" y="237362"/>
                </a:lnTo>
                <a:lnTo>
                  <a:pt x="415855" y="236969"/>
                </a:lnTo>
                <a:lnTo>
                  <a:pt x="379528" y="235811"/>
                </a:lnTo>
                <a:lnTo>
                  <a:pt x="309823" y="231317"/>
                </a:lnTo>
                <a:lnTo>
                  <a:pt x="244825" y="224127"/>
                </a:lnTo>
                <a:lnTo>
                  <a:pt x="185467" y="214482"/>
                </a:lnTo>
                <a:lnTo>
                  <a:pt x="132683" y="202628"/>
                </a:lnTo>
                <a:lnTo>
                  <a:pt x="87404" y="188808"/>
                </a:lnTo>
                <a:lnTo>
                  <a:pt x="50564" y="173266"/>
                </a:lnTo>
                <a:lnTo>
                  <a:pt x="13165" y="147257"/>
                </a:lnTo>
                <a:lnTo>
                  <a:pt x="0" y="118744"/>
                </a:lnTo>
                <a:close/>
              </a:path>
            </a:pathLst>
          </a:custGeom>
          <a:ln w="9525">
            <a:solidFill>
              <a:srgbClr val="000000"/>
            </a:solidFill>
          </a:ln>
        </p:spPr>
        <p:txBody>
          <a:bodyPr wrap="square" lIns="0" tIns="0" rIns="0" bIns="0" rtlCol="0">
            <a:noAutofit/>
          </a:bodyPr>
          <a:lstStyle/>
          <a:p>
            <a:endParaRPr/>
          </a:p>
        </p:txBody>
      </p:sp>
      <p:sp>
        <p:nvSpPr>
          <p:cNvPr id="39" name="object 39"/>
          <p:cNvSpPr/>
          <p:nvPr/>
        </p:nvSpPr>
        <p:spPr>
          <a:xfrm>
            <a:off x="3951859" y="4650189"/>
            <a:ext cx="909789" cy="147789"/>
          </a:xfrm>
          <a:prstGeom prst="rect">
            <a:avLst/>
          </a:prstGeom>
          <a:blipFill>
            <a:blip r:embed="rId12" cstate="print"/>
            <a:stretch>
              <a:fillRect/>
            </a:stretch>
          </a:blipFill>
        </p:spPr>
        <p:txBody>
          <a:bodyPr wrap="square" lIns="0" tIns="0" rIns="0" bIns="0" rtlCol="0">
            <a:noAutofit/>
          </a:bodyPr>
          <a:lstStyle/>
          <a:p>
            <a:endParaRPr/>
          </a:p>
        </p:txBody>
      </p:sp>
      <p:sp>
        <p:nvSpPr>
          <p:cNvPr id="40" name="object 40"/>
          <p:cNvSpPr/>
          <p:nvPr/>
        </p:nvSpPr>
        <p:spPr>
          <a:xfrm>
            <a:off x="3948176" y="4488988"/>
            <a:ext cx="906018" cy="277622"/>
          </a:xfrm>
          <a:prstGeom prst="rect">
            <a:avLst/>
          </a:prstGeom>
          <a:blipFill>
            <a:blip r:embed="rId13" cstate="print"/>
            <a:stretch>
              <a:fillRect/>
            </a:stretch>
          </a:blipFill>
        </p:spPr>
        <p:txBody>
          <a:bodyPr wrap="square" lIns="0" tIns="0" rIns="0" bIns="0" rtlCol="0">
            <a:noAutofit/>
          </a:bodyPr>
          <a:lstStyle/>
          <a:p>
            <a:endParaRPr/>
          </a:p>
        </p:txBody>
      </p:sp>
      <p:sp>
        <p:nvSpPr>
          <p:cNvPr id="41" name="object 41"/>
          <p:cNvSpPr/>
          <p:nvPr/>
        </p:nvSpPr>
        <p:spPr>
          <a:xfrm>
            <a:off x="3948176" y="4488988"/>
            <a:ext cx="906018" cy="277622"/>
          </a:xfrm>
          <a:custGeom>
            <a:avLst/>
            <a:gdLst/>
            <a:ahLst/>
            <a:cxnLst/>
            <a:rect l="l" t="t" r="r" b="b"/>
            <a:pathLst>
              <a:path w="906018" h="277622">
                <a:moveTo>
                  <a:pt x="0" y="138811"/>
                </a:moveTo>
                <a:lnTo>
                  <a:pt x="23094" y="94918"/>
                </a:lnTo>
                <a:lnTo>
                  <a:pt x="67871" y="65671"/>
                </a:lnTo>
                <a:lnTo>
                  <a:pt x="109047" y="48455"/>
                </a:lnTo>
                <a:lnTo>
                  <a:pt x="158195" y="33399"/>
                </a:lnTo>
                <a:lnTo>
                  <a:pt x="214383" y="20786"/>
                </a:lnTo>
                <a:lnTo>
                  <a:pt x="276677" y="10902"/>
                </a:lnTo>
                <a:lnTo>
                  <a:pt x="344145" y="4031"/>
                </a:lnTo>
                <a:lnTo>
                  <a:pt x="415855" y="459"/>
                </a:lnTo>
                <a:lnTo>
                  <a:pt x="453009" y="0"/>
                </a:lnTo>
                <a:lnTo>
                  <a:pt x="526489" y="1815"/>
                </a:lnTo>
                <a:lnTo>
                  <a:pt x="596194" y="7072"/>
                </a:lnTo>
                <a:lnTo>
                  <a:pt x="661192" y="15485"/>
                </a:lnTo>
                <a:lnTo>
                  <a:pt x="720550" y="26769"/>
                </a:lnTo>
                <a:lnTo>
                  <a:pt x="773334" y="40640"/>
                </a:lnTo>
                <a:lnTo>
                  <a:pt x="818613" y="56811"/>
                </a:lnTo>
                <a:lnTo>
                  <a:pt x="855453" y="74999"/>
                </a:lnTo>
                <a:lnTo>
                  <a:pt x="892852" y="105438"/>
                </a:lnTo>
                <a:lnTo>
                  <a:pt x="906018" y="138811"/>
                </a:lnTo>
                <a:lnTo>
                  <a:pt x="904516" y="150201"/>
                </a:lnTo>
                <a:lnTo>
                  <a:pt x="900088" y="161337"/>
                </a:lnTo>
                <a:lnTo>
                  <a:pt x="870418" y="192861"/>
                </a:lnTo>
                <a:lnTo>
                  <a:pt x="818613" y="220810"/>
                </a:lnTo>
                <a:lnTo>
                  <a:pt x="773334" y="236982"/>
                </a:lnTo>
                <a:lnTo>
                  <a:pt x="720550" y="250852"/>
                </a:lnTo>
                <a:lnTo>
                  <a:pt x="661192" y="262136"/>
                </a:lnTo>
                <a:lnTo>
                  <a:pt x="596194" y="270549"/>
                </a:lnTo>
                <a:lnTo>
                  <a:pt x="526489" y="275806"/>
                </a:lnTo>
                <a:lnTo>
                  <a:pt x="453009" y="277622"/>
                </a:lnTo>
                <a:lnTo>
                  <a:pt x="415855" y="277162"/>
                </a:lnTo>
                <a:lnTo>
                  <a:pt x="379528" y="275806"/>
                </a:lnTo>
                <a:lnTo>
                  <a:pt x="309823" y="270549"/>
                </a:lnTo>
                <a:lnTo>
                  <a:pt x="244825" y="262136"/>
                </a:lnTo>
                <a:lnTo>
                  <a:pt x="185467" y="250852"/>
                </a:lnTo>
                <a:lnTo>
                  <a:pt x="132683" y="236981"/>
                </a:lnTo>
                <a:lnTo>
                  <a:pt x="87404" y="220810"/>
                </a:lnTo>
                <a:lnTo>
                  <a:pt x="50564" y="202622"/>
                </a:lnTo>
                <a:lnTo>
                  <a:pt x="13165" y="172183"/>
                </a:lnTo>
                <a:lnTo>
                  <a:pt x="0" y="138811"/>
                </a:lnTo>
                <a:close/>
              </a:path>
            </a:pathLst>
          </a:custGeom>
          <a:ln w="9525">
            <a:solidFill>
              <a:srgbClr val="000000"/>
            </a:solidFill>
          </a:ln>
        </p:spPr>
        <p:txBody>
          <a:bodyPr wrap="square" lIns="0" tIns="0" rIns="0" bIns="0" rtlCol="0">
            <a:noAutofit/>
          </a:bodyPr>
          <a:lstStyle/>
          <a:p>
            <a:endParaRPr/>
          </a:p>
        </p:txBody>
      </p:sp>
      <p:sp>
        <p:nvSpPr>
          <p:cNvPr id="42" name="object 42"/>
          <p:cNvSpPr/>
          <p:nvPr/>
        </p:nvSpPr>
        <p:spPr>
          <a:xfrm>
            <a:off x="4130040" y="4560616"/>
            <a:ext cx="512445" cy="129921"/>
          </a:xfrm>
          <a:custGeom>
            <a:avLst/>
            <a:gdLst/>
            <a:ahLst/>
            <a:cxnLst/>
            <a:rect l="l" t="t" r="r" b="b"/>
            <a:pathLst>
              <a:path w="512445" h="129921">
                <a:moveTo>
                  <a:pt x="0" y="129921"/>
                </a:moveTo>
                <a:lnTo>
                  <a:pt x="158750" y="129921"/>
                </a:lnTo>
                <a:lnTo>
                  <a:pt x="317373" y="0"/>
                </a:lnTo>
                <a:lnTo>
                  <a:pt x="512445" y="0"/>
                </a:lnTo>
              </a:path>
            </a:pathLst>
          </a:custGeom>
          <a:ln w="12700">
            <a:solidFill>
              <a:srgbClr val="000000"/>
            </a:solidFill>
          </a:ln>
        </p:spPr>
        <p:txBody>
          <a:bodyPr wrap="square" lIns="0" tIns="0" rIns="0" bIns="0" rtlCol="0">
            <a:noAutofit/>
          </a:bodyPr>
          <a:lstStyle/>
          <a:p>
            <a:endParaRPr/>
          </a:p>
        </p:txBody>
      </p:sp>
      <p:sp>
        <p:nvSpPr>
          <p:cNvPr id="43" name="object 43"/>
          <p:cNvSpPr/>
          <p:nvPr/>
        </p:nvSpPr>
        <p:spPr>
          <a:xfrm>
            <a:off x="4153153" y="4560616"/>
            <a:ext cx="466217" cy="129921"/>
          </a:xfrm>
          <a:custGeom>
            <a:avLst/>
            <a:gdLst/>
            <a:ahLst/>
            <a:cxnLst/>
            <a:rect l="l" t="t" r="r" b="b"/>
            <a:pathLst>
              <a:path w="466217" h="129921">
                <a:moveTo>
                  <a:pt x="0" y="0"/>
                </a:moveTo>
                <a:lnTo>
                  <a:pt x="158750" y="0"/>
                </a:lnTo>
                <a:lnTo>
                  <a:pt x="317500" y="129921"/>
                </a:lnTo>
                <a:lnTo>
                  <a:pt x="466217" y="129921"/>
                </a:lnTo>
              </a:path>
            </a:pathLst>
          </a:custGeom>
          <a:ln w="12700">
            <a:solidFill>
              <a:srgbClr val="000000"/>
            </a:solidFill>
          </a:ln>
        </p:spPr>
        <p:txBody>
          <a:bodyPr wrap="square" lIns="0" tIns="0" rIns="0" bIns="0" rtlCol="0">
            <a:noAutofit/>
          </a:bodyPr>
          <a:lstStyle/>
          <a:p>
            <a:endParaRPr/>
          </a:p>
        </p:txBody>
      </p:sp>
      <p:sp>
        <p:nvSpPr>
          <p:cNvPr id="44" name="object 44"/>
          <p:cNvSpPr/>
          <p:nvPr/>
        </p:nvSpPr>
        <p:spPr>
          <a:xfrm>
            <a:off x="3951859" y="4618909"/>
            <a:ext cx="0" cy="188087"/>
          </a:xfrm>
          <a:custGeom>
            <a:avLst/>
            <a:gdLst/>
            <a:ahLst/>
            <a:cxnLst/>
            <a:rect l="l" t="t" r="r" b="b"/>
            <a:pathLst>
              <a:path h="188087">
                <a:moveTo>
                  <a:pt x="0" y="0"/>
                </a:moveTo>
                <a:lnTo>
                  <a:pt x="0" y="188086"/>
                </a:lnTo>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4854194" y="4627798"/>
            <a:ext cx="0" cy="183641"/>
          </a:xfrm>
          <a:custGeom>
            <a:avLst/>
            <a:gdLst/>
            <a:ahLst/>
            <a:cxnLst/>
            <a:rect l="l" t="t" r="r" b="b"/>
            <a:pathLst>
              <a:path h="183641">
                <a:moveTo>
                  <a:pt x="0" y="0"/>
                </a:moveTo>
                <a:lnTo>
                  <a:pt x="0" y="183641"/>
                </a:lnTo>
              </a:path>
            </a:pathLst>
          </a:custGeom>
          <a:ln w="9525">
            <a:solidFill>
              <a:srgbClr val="000000"/>
            </a:solidFill>
          </a:ln>
        </p:spPr>
        <p:txBody>
          <a:bodyPr wrap="square" lIns="0" tIns="0" rIns="0" bIns="0" rtlCol="0">
            <a:noAutofit/>
          </a:bodyPr>
          <a:lstStyle/>
          <a:p>
            <a:endParaRPr/>
          </a:p>
        </p:txBody>
      </p:sp>
      <p:sp>
        <p:nvSpPr>
          <p:cNvPr id="46" name="object 46"/>
          <p:cNvSpPr/>
          <p:nvPr/>
        </p:nvSpPr>
        <p:spPr>
          <a:xfrm>
            <a:off x="3757676" y="4642975"/>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47" name="object 47"/>
          <p:cNvSpPr/>
          <p:nvPr/>
        </p:nvSpPr>
        <p:spPr>
          <a:xfrm>
            <a:off x="3757676" y="4642975"/>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48" name="object 48"/>
          <p:cNvSpPr/>
          <p:nvPr/>
        </p:nvSpPr>
        <p:spPr>
          <a:xfrm>
            <a:off x="2014601" y="5363700"/>
            <a:ext cx="169862" cy="74612"/>
          </a:xfrm>
          <a:prstGeom prst="rect">
            <a:avLst/>
          </a:prstGeom>
          <a:blipFill>
            <a:blip r:embed="rId15" cstate="print"/>
            <a:stretch>
              <a:fillRect/>
            </a:stretch>
          </a:blipFill>
        </p:spPr>
        <p:txBody>
          <a:bodyPr wrap="square" lIns="0" tIns="0" rIns="0" bIns="0" rtlCol="0">
            <a:noAutofit/>
          </a:bodyPr>
          <a:lstStyle/>
          <a:p>
            <a:endParaRPr/>
          </a:p>
        </p:txBody>
      </p:sp>
      <p:sp>
        <p:nvSpPr>
          <p:cNvPr id="49" name="object 49"/>
          <p:cNvSpPr/>
          <p:nvPr/>
        </p:nvSpPr>
        <p:spPr>
          <a:xfrm>
            <a:off x="2014601" y="5363700"/>
            <a:ext cx="169862" cy="74612"/>
          </a:xfrm>
          <a:custGeom>
            <a:avLst/>
            <a:gdLst/>
            <a:ahLst/>
            <a:cxnLst/>
            <a:rect l="l" t="t" r="r" b="b"/>
            <a:pathLst>
              <a:path w="169862" h="74612">
                <a:moveTo>
                  <a:pt x="0" y="74612"/>
                </a:moveTo>
                <a:lnTo>
                  <a:pt x="169862" y="74612"/>
                </a:lnTo>
                <a:lnTo>
                  <a:pt x="169862" y="0"/>
                </a:lnTo>
                <a:lnTo>
                  <a:pt x="0" y="0"/>
                </a:lnTo>
                <a:lnTo>
                  <a:pt x="0" y="74612"/>
                </a:lnTo>
                <a:close/>
              </a:path>
            </a:pathLst>
          </a:custGeom>
          <a:ln w="9525">
            <a:solidFill>
              <a:srgbClr val="008000"/>
            </a:solidFill>
          </a:ln>
        </p:spPr>
        <p:txBody>
          <a:bodyPr wrap="square" lIns="0" tIns="0" rIns="0" bIns="0" rtlCol="0">
            <a:noAutofit/>
          </a:bodyPr>
          <a:lstStyle/>
          <a:p>
            <a:endParaRPr/>
          </a:p>
        </p:txBody>
      </p:sp>
      <p:sp>
        <p:nvSpPr>
          <p:cNvPr id="50" name="object 50"/>
          <p:cNvSpPr/>
          <p:nvPr/>
        </p:nvSpPr>
        <p:spPr>
          <a:xfrm>
            <a:off x="1482737" y="5087475"/>
            <a:ext cx="640067" cy="517525"/>
          </a:xfrm>
          <a:prstGeom prst="rect">
            <a:avLst/>
          </a:prstGeom>
          <a:blipFill>
            <a:blip r:embed="rId6" cstate="print"/>
            <a:stretch>
              <a:fillRect/>
            </a:stretch>
          </a:blipFill>
        </p:spPr>
        <p:txBody>
          <a:bodyPr wrap="square" lIns="0" tIns="0" rIns="0" bIns="0" rtlCol="0">
            <a:noAutofit/>
          </a:bodyPr>
          <a:lstStyle/>
          <a:p>
            <a:endParaRPr/>
          </a:p>
        </p:txBody>
      </p:sp>
      <p:sp>
        <p:nvSpPr>
          <p:cNvPr id="51" name="object 51"/>
          <p:cNvSpPr/>
          <p:nvPr/>
        </p:nvSpPr>
        <p:spPr>
          <a:xfrm>
            <a:off x="1755394" y="5137068"/>
            <a:ext cx="311276" cy="237032"/>
          </a:xfrm>
          <a:prstGeom prst="rect">
            <a:avLst/>
          </a:prstGeom>
          <a:blipFill>
            <a:blip r:embed="rId16" cstate="print"/>
            <a:stretch>
              <a:fillRect/>
            </a:stretch>
          </a:blipFill>
        </p:spPr>
        <p:txBody>
          <a:bodyPr wrap="square" lIns="0" tIns="0" rIns="0" bIns="0" rtlCol="0">
            <a:noAutofit/>
          </a:bodyPr>
          <a:lstStyle/>
          <a:p>
            <a:endParaRPr/>
          </a:p>
        </p:txBody>
      </p:sp>
      <p:sp>
        <p:nvSpPr>
          <p:cNvPr id="52" name="object 52"/>
          <p:cNvSpPr txBox="1"/>
          <p:nvPr/>
        </p:nvSpPr>
        <p:spPr>
          <a:xfrm>
            <a:off x="785266" y="1177590"/>
            <a:ext cx="6803390" cy="675005"/>
          </a:xfrm>
          <a:prstGeom prst="rect">
            <a:avLst/>
          </a:prstGeom>
        </p:spPr>
        <p:txBody>
          <a:bodyPr vert="horz" wrap="square" lIns="0" tIns="0" rIns="0" bIns="0" rtlCol="0">
            <a:noAutofit/>
          </a:bodyPr>
          <a:lstStyle/>
          <a:p>
            <a:pPr marL="355600" indent="-342900">
              <a:lnSpc>
                <a:spcPct val="100000"/>
              </a:lnSpc>
              <a:buClr>
                <a:srgbClr val="000099"/>
              </a:buClr>
              <a:buSzPct val="65000"/>
              <a:buFont typeface="Wingdings"/>
              <a:buChar char=""/>
              <a:tabLst>
                <a:tab pos="354965" algn="l"/>
              </a:tabLst>
            </a:pPr>
            <a:r>
              <a:rPr sz="2000" dirty="0" smtClean="0">
                <a:latin typeface="Gill Sans MT"/>
                <a:cs typeface="Gill Sans MT"/>
              </a:rPr>
              <a:t>R</a:t>
            </a:r>
            <a:r>
              <a:rPr sz="2000" spc="-15" dirty="0" smtClean="0">
                <a:latin typeface="Gill Sans MT"/>
                <a:cs typeface="Gill Sans MT"/>
              </a:rPr>
              <a:t> </a:t>
            </a:r>
            <a:r>
              <a:rPr sz="2000" spc="-20" dirty="0" smtClean="0">
                <a:latin typeface="Gill Sans MT"/>
                <a:cs typeface="Gill Sans MT"/>
              </a:rPr>
              <a:t>f</a:t>
            </a:r>
            <a:r>
              <a:rPr sz="2000" spc="0" dirty="0" smtClean="0">
                <a:latin typeface="Gill Sans MT"/>
                <a:cs typeface="Gill Sans MT"/>
              </a:rPr>
              <a:t>orw</a:t>
            </a:r>
            <a:r>
              <a:rPr sz="2000" spc="-10" dirty="0" smtClean="0">
                <a:latin typeface="Gill Sans MT"/>
                <a:cs typeface="Gill Sans MT"/>
              </a:rPr>
              <a:t>a</a:t>
            </a:r>
            <a:r>
              <a:rPr sz="2000" spc="-40" dirty="0" smtClean="0">
                <a:latin typeface="Gill Sans MT"/>
                <a:cs typeface="Gill Sans MT"/>
              </a:rPr>
              <a:t>r</a:t>
            </a:r>
            <a:r>
              <a:rPr sz="2000" spc="0" dirty="0" smtClean="0">
                <a:latin typeface="Gill Sans MT"/>
                <a:cs typeface="Gill Sans MT"/>
              </a:rPr>
              <a:t>ds</a:t>
            </a:r>
            <a:r>
              <a:rPr sz="2000" spc="-10" dirty="0" smtClean="0">
                <a:latin typeface="Gill Sans MT"/>
                <a:cs typeface="Gill Sans MT"/>
              </a:rPr>
              <a:t> </a:t>
            </a:r>
            <a:r>
              <a:rPr sz="2000" spc="0" dirty="0" smtClean="0">
                <a:latin typeface="Gill Sans MT"/>
                <a:cs typeface="Gill Sans MT"/>
              </a:rPr>
              <a:t>data</a:t>
            </a:r>
            <a:r>
              <a:rPr sz="2000" spc="-10" dirty="0" smtClean="0">
                <a:latin typeface="Gill Sans MT"/>
                <a:cs typeface="Gill Sans MT"/>
              </a:rPr>
              <a:t>g</a:t>
            </a:r>
            <a:r>
              <a:rPr sz="2000" spc="0" dirty="0" smtClean="0">
                <a:latin typeface="Gill Sans MT"/>
                <a:cs typeface="Gill Sans MT"/>
              </a:rPr>
              <a:t>ram</a:t>
            </a:r>
            <a:r>
              <a:rPr sz="2000" spc="-45" dirty="0" smtClean="0">
                <a:latin typeface="Gill Sans MT"/>
                <a:cs typeface="Gill Sans MT"/>
              </a:rPr>
              <a:t> </a:t>
            </a:r>
            <a:r>
              <a:rPr sz="2000" spc="0" dirty="0" smtClean="0">
                <a:latin typeface="Gill Sans MT"/>
                <a:cs typeface="Gill Sans MT"/>
              </a:rPr>
              <a:t>wi</a:t>
            </a:r>
            <a:r>
              <a:rPr sz="2000" spc="5" dirty="0" smtClean="0">
                <a:latin typeface="Gill Sans MT"/>
                <a:cs typeface="Gill Sans MT"/>
              </a:rPr>
              <a:t>t</a:t>
            </a:r>
            <a:r>
              <a:rPr sz="2000" spc="0" dirty="0" smtClean="0">
                <a:latin typeface="Gill Sans MT"/>
                <a:cs typeface="Gill Sans MT"/>
              </a:rPr>
              <a:t>h</a:t>
            </a:r>
            <a:r>
              <a:rPr sz="2000" spc="-25" dirty="0" smtClean="0">
                <a:latin typeface="Gill Sans MT"/>
                <a:cs typeface="Gill Sans MT"/>
              </a:rPr>
              <a:t> </a:t>
            </a:r>
            <a:r>
              <a:rPr sz="2000" spc="0" dirty="0" smtClean="0">
                <a:latin typeface="Gill Sans MT"/>
                <a:cs typeface="Gill Sans MT"/>
              </a:rPr>
              <a:t>IP </a:t>
            </a:r>
            <a:r>
              <a:rPr sz="2000" spc="-10" dirty="0" smtClean="0">
                <a:latin typeface="Gill Sans MT"/>
                <a:cs typeface="Gill Sans MT"/>
              </a:rPr>
              <a:t>s</a:t>
            </a:r>
            <a:r>
              <a:rPr sz="2000" spc="0" dirty="0" smtClean="0">
                <a:latin typeface="Gill Sans MT"/>
                <a:cs typeface="Gill Sans MT"/>
              </a:rPr>
              <a:t>ou</a:t>
            </a:r>
            <a:r>
              <a:rPr sz="2000" spc="-50" dirty="0" smtClean="0">
                <a:latin typeface="Gill Sans MT"/>
                <a:cs typeface="Gill Sans MT"/>
              </a:rPr>
              <a:t>r</a:t>
            </a:r>
            <a:r>
              <a:rPr sz="2000" spc="0" dirty="0" smtClean="0">
                <a:latin typeface="Gill Sans MT"/>
                <a:cs typeface="Gill Sans MT"/>
              </a:rPr>
              <a:t>ce</a:t>
            </a:r>
            <a:r>
              <a:rPr sz="2000" spc="-225" dirty="0" smtClean="0">
                <a:latin typeface="Gill Sans MT"/>
                <a:cs typeface="Gill Sans MT"/>
              </a:rPr>
              <a:t> </a:t>
            </a:r>
            <a:r>
              <a:rPr sz="2000" spc="0" dirty="0" smtClean="0">
                <a:latin typeface="Gill Sans MT"/>
                <a:cs typeface="Gill Sans MT"/>
              </a:rPr>
              <a:t>A,</a:t>
            </a:r>
            <a:r>
              <a:rPr sz="2000" spc="-204" dirty="0" smtClean="0">
                <a:latin typeface="Gill Sans MT"/>
                <a:cs typeface="Gill Sans MT"/>
              </a:rPr>
              <a:t> </a:t>
            </a:r>
            <a:r>
              <a:rPr sz="2000" spc="-10" dirty="0" smtClean="0">
                <a:latin typeface="Gill Sans MT"/>
                <a:cs typeface="Gill Sans MT"/>
              </a:rPr>
              <a:t>d</a:t>
            </a:r>
            <a:r>
              <a:rPr sz="2000" spc="0" dirty="0" smtClean="0">
                <a:latin typeface="Gill Sans MT"/>
                <a:cs typeface="Gill Sans MT"/>
              </a:rPr>
              <a:t>estination</a:t>
            </a:r>
            <a:r>
              <a:rPr sz="2000" spc="-35" dirty="0" smtClean="0">
                <a:latin typeface="Gill Sans MT"/>
                <a:cs typeface="Gill Sans MT"/>
              </a:rPr>
              <a:t> </a:t>
            </a:r>
            <a:r>
              <a:rPr sz="2000" spc="0" dirty="0" smtClean="0">
                <a:latin typeface="Gill Sans MT"/>
                <a:cs typeface="Gill Sans MT"/>
              </a:rPr>
              <a:t>B</a:t>
            </a:r>
            <a:endParaRPr sz="2000">
              <a:latin typeface="Gill Sans MT"/>
              <a:cs typeface="Gill Sans MT"/>
            </a:endParaRPr>
          </a:p>
          <a:p>
            <a:pPr marL="368300" indent="-342900">
              <a:lnSpc>
                <a:spcPct val="100000"/>
              </a:lnSpc>
              <a:spcBef>
                <a:spcPts val="409"/>
              </a:spcBef>
              <a:buClr>
                <a:srgbClr val="000099"/>
              </a:buClr>
              <a:buSzPct val="65000"/>
              <a:buFont typeface="Wingdings"/>
              <a:buChar char=""/>
              <a:tabLst>
                <a:tab pos="368300" algn="l"/>
              </a:tabLst>
            </a:pPr>
            <a:r>
              <a:rPr sz="2000" dirty="0" smtClean="0">
                <a:latin typeface="Gill Sans MT"/>
                <a:cs typeface="Gill Sans MT"/>
              </a:rPr>
              <a:t>R</a:t>
            </a:r>
            <a:r>
              <a:rPr sz="2000" spc="-15" dirty="0" smtClean="0">
                <a:latin typeface="Gill Sans MT"/>
                <a:cs typeface="Gill Sans MT"/>
              </a:rPr>
              <a:t> </a:t>
            </a:r>
            <a:r>
              <a:rPr sz="2000" spc="0" dirty="0" smtClean="0">
                <a:latin typeface="Gill Sans MT"/>
                <a:cs typeface="Gill Sans MT"/>
              </a:rPr>
              <a:t>c</a:t>
            </a:r>
            <a:r>
              <a:rPr sz="2000" spc="-40" dirty="0" smtClean="0">
                <a:latin typeface="Gill Sans MT"/>
                <a:cs typeface="Gill Sans MT"/>
              </a:rPr>
              <a:t>r</a:t>
            </a:r>
            <a:r>
              <a:rPr sz="2000" spc="0" dirty="0" smtClean="0">
                <a:latin typeface="Gill Sans MT"/>
                <a:cs typeface="Gill Sans MT"/>
              </a:rPr>
              <a:t>eates</a:t>
            </a:r>
            <a:r>
              <a:rPr sz="2000" spc="-20" dirty="0" smtClean="0">
                <a:latin typeface="Gill Sans MT"/>
                <a:cs typeface="Gill Sans MT"/>
              </a:rPr>
              <a:t> </a:t>
            </a:r>
            <a:r>
              <a:rPr sz="2000" spc="0" dirty="0" smtClean="0">
                <a:latin typeface="Gill Sans MT"/>
                <a:cs typeface="Gill Sans MT"/>
              </a:rPr>
              <a:t>l</a:t>
            </a:r>
            <a:r>
              <a:rPr sz="2000" spc="5" dirty="0" smtClean="0">
                <a:latin typeface="Gill Sans MT"/>
                <a:cs typeface="Gill Sans MT"/>
              </a:rPr>
              <a:t>i</a:t>
            </a:r>
            <a:r>
              <a:rPr sz="2000" spc="0" dirty="0" smtClean="0">
                <a:latin typeface="Gill Sans MT"/>
                <a:cs typeface="Gill Sans MT"/>
              </a:rPr>
              <a:t>n</a:t>
            </a:r>
            <a:r>
              <a:rPr sz="2000" spc="10" dirty="0" smtClean="0">
                <a:latin typeface="Gill Sans MT"/>
                <a:cs typeface="Gill Sans MT"/>
              </a:rPr>
              <a:t>k</a:t>
            </a:r>
            <a:r>
              <a:rPr sz="2000" spc="0" dirty="0" smtClean="0">
                <a:latin typeface="Gill Sans MT"/>
                <a:cs typeface="Gill Sans MT"/>
              </a:rPr>
              <a:t>-l</a:t>
            </a:r>
            <a:r>
              <a:rPr sz="2000" spc="-85" dirty="0" smtClean="0">
                <a:latin typeface="Gill Sans MT"/>
                <a:cs typeface="Gill Sans MT"/>
              </a:rPr>
              <a:t>a</a:t>
            </a:r>
            <a:r>
              <a:rPr sz="2000" spc="-40" dirty="0" smtClean="0">
                <a:latin typeface="Gill Sans MT"/>
                <a:cs typeface="Gill Sans MT"/>
              </a:rPr>
              <a:t>y</a:t>
            </a:r>
            <a:r>
              <a:rPr sz="2000" spc="0" dirty="0" smtClean="0">
                <a:latin typeface="Gill Sans MT"/>
                <a:cs typeface="Gill Sans MT"/>
              </a:rPr>
              <a:t>er</a:t>
            </a:r>
            <a:r>
              <a:rPr sz="2000" spc="-45" dirty="0" smtClean="0">
                <a:latin typeface="Gill Sans MT"/>
                <a:cs typeface="Gill Sans MT"/>
              </a:rPr>
              <a:t> </a:t>
            </a:r>
            <a:r>
              <a:rPr sz="2000" spc="0" dirty="0" smtClean="0">
                <a:latin typeface="Gill Sans MT"/>
                <a:cs typeface="Gill Sans MT"/>
              </a:rPr>
              <a:t>frame</a:t>
            </a:r>
            <a:r>
              <a:rPr sz="2000" spc="-15" dirty="0" smtClean="0">
                <a:latin typeface="Gill Sans MT"/>
                <a:cs typeface="Gill Sans MT"/>
              </a:rPr>
              <a:t> </a:t>
            </a:r>
            <a:r>
              <a:rPr sz="2000" spc="0" dirty="0" smtClean="0">
                <a:latin typeface="Gill Sans MT"/>
                <a:cs typeface="Gill Sans MT"/>
              </a:rPr>
              <a:t>wi</a:t>
            </a:r>
            <a:r>
              <a:rPr sz="2000" spc="5" dirty="0" smtClean="0">
                <a:latin typeface="Gill Sans MT"/>
                <a:cs typeface="Gill Sans MT"/>
              </a:rPr>
              <a:t>t</a:t>
            </a:r>
            <a:r>
              <a:rPr sz="2000" spc="0" dirty="0" smtClean="0">
                <a:latin typeface="Gill Sans MT"/>
                <a:cs typeface="Gill Sans MT"/>
              </a:rPr>
              <a:t>h</a:t>
            </a:r>
            <a:r>
              <a:rPr sz="2000" spc="-35" dirty="0" smtClean="0">
                <a:latin typeface="Gill Sans MT"/>
                <a:cs typeface="Gill Sans MT"/>
              </a:rPr>
              <a:t> </a:t>
            </a:r>
            <a:r>
              <a:rPr sz="2000" spc="0" dirty="0" smtClean="0">
                <a:latin typeface="Gill Sans MT"/>
                <a:cs typeface="Gill Sans MT"/>
              </a:rPr>
              <a:t>B's</a:t>
            </a:r>
            <a:r>
              <a:rPr sz="2000" spc="-5" dirty="0" smtClean="0">
                <a:latin typeface="Gill Sans MT"/>
                <a:cs typeface="Gill Sans MT"/>
              </a:rPr>
              <a:t> </a:t>
            </a:r>
            <a:r>
              <a:rPr sz="2000" spc="0" dirty="0" smtClean="0">
                <a:latin typeface="Gill Sans MT"/>
                <a:cs typeface="Gill Sans MT"/>
              </a:rPr>
              <a:t>M</a:t>
            </a:r>
            <a:r>
              <a:rPr sz="2000" spc="-95" dirty="0" smtClean="0">
                <a:latin typeface="Gill Sans MT"/>
                <a:cs typeface="Gill Sans MT"/>
              </a:rPr>
              <a:t>A</a:t>
            </a:r>
            <a:r>
              <a:rPr sz="2000" spc="0" dirty="0" smtClean="0">
                <a:latin typeface="Gill Sans MT"/>
                <a:cs typeface="Gill Sans MT"/>
              </a:rPr>
              <a:t>C</a:t>
            </a:r>
            <a:r>
              <a:rPr sz="2000" spc="-10" dirty="0" smtClean="0">
                <a:latin typeface="Gill Sans MT"/>
                <a:cs typeface="Gill Sans MT"/>
              </a:rPr>
              <a:t> </a:t>
            </a:r>
            <a:r>
              <a:rPr sz="2000" spc="0" dirty="0" smtClean="0">
                <a:latin typeface="Gill Sans MT"/>
                <a:cs typeface="Gill Sans MT"/>
              </a:rPr>
              <a:t>a</a:t>
            </a:r>
            <a:r>
              <a:rPr sz="2000" spc="-30" dirty="0" smtClean="0">
                <a:latin typeface="Gill Sans MT"/>
                <a:cs typeface="Gill Sans MT"/>
              </a:rPr>
              <a:t>d</a:t>
            </a:r>
            <a:r>
              <a:rPr sz="2000" spc="0" dirty="0" smtClean="0">
                <a:latin typeface="Gill Sans MT"/>
                <a:cs typeface="Gill Sans MT"/>
              </a:rPr>
              <a:t>d</a:t>
            </a:r>
            <a:r>
              <a:rPr sz="2000" spc="-40" dirty="0" smtClean="0">
                <a:latin typeface="Gill Sans MT"/>
                <a:cs typeface="Gill Sans MT"/>
              </a:rPr>
              <a:t>r</a:t>
            </a:r>
            <a:r>
              <a:rPr sz="2000" spc="0" dirty="0" smtClean="0">
                <a:latin typeface="Gill Sans MT"/>
                <a:cs typeface="Gill Sans MT"/>
              </a:rPr>
              <a:t>ess</a:t>
            </a:r>
            <a:r>
              <a:rPr sz="2000" spc="10" dirty="0" smtClean="0">
                <a:latin typeface="Gill Sans MT"/>
                <a:cs typeface="Gill Sans MT"/>
              </a:rPr>
              <a:t> </a:t>
            </a:r>
            <a:r>
              <a:rPr sz="2000" spc="0" dirty="0" smtClean="0">
                <a:latin typeface="Gill Sans MT"/>
                <a:cs typeface="Gill Sans MT"/>
              </a:rPr>
              <a:t>as</a:t>
            </a:r>
            <a:r>
              <a:rPr sz="2000" spc="-10" dirty="0" smtClean="0">
                <a:latin typeface="Gill Sans MT"/>
                <a:cs typeface="Gill Sans MT"/>
              </a:rPr>
              <a:t> d</a:t>
            </a:r>
            <a:r>
              <a:rPr sz="2000" spc="0" dirty="0" smtClean="0">
                <a:latin typeface="Gill Sans MT"/>
                <a:cs typeface="Gill Sans MT"/>
              </a:rPr>
              <a:t>est,</a:t>
            </a:r>
            <a:r>
              <a:rPr sz="2000" spc="-200" dirty="0" smtClean="0">
                <a:latin typeface="Gill Sans MT"/>
                <a:cs typeface="Gill Sans MT"/>
              </a:rPr>
              <a:t> </a:t>
            </a:r>
            <a:r>
              <a:rPr sz="2000" spc="0" dirty="0" smtClean="0">
                <a:latin typeface="Gill Sans MT"/>
                <a:cs typeface="Gill Sans MT"/>
              </a:rPr>
              <a:t>fr</a:t>
            </a:r>
            <a:r>
              <a:rPr sz="2000" spc="-10" dirty="0" smtClean="0">
                <a:latin typeface="Gill Sans MT"/>
                <a:cs typeface="Gill Sans MT"/>
              </a:rPr>
              <a:t>a</a:t>
            </a:r>
            <a:r>
              <a:rPr sz="2000" spc="0" dirty="0" smtClean="0">
                <a:latin typeface="Gill Sans MT"/>
                <a:cs typeface="Gill Sans MT"/>
              </a:rPr>
              <a:t>me</a:t>
            </a:r>
            <a:endParaRPr sz="2000">
              <a:latin typeface="Gill Sans MT"/>
              <a:cs typeface="Gill Sans MT"/>
            </a:endParaRPr>
          </a:p>
        </p:txBody>
      </p:sp>
      <p:sp>
        <p:nvSpPr>
          <p:cNvPr id="53" name="object 53"/>
          <p:cNvSpPr txBox="1"/>
          <p:nvPr/>
        </p:nvSpPr>
        <p:spPr>
          <a:xfrm>
            <a:off x="1140967" y="1794174"/>
            <a:ext cx="2900680" cy="317500"/>
          </a:xfrm>
          <a:prstGeom prst="rect">
            <a:avLst/>
          </a:prstGeom>
        </p:spPr>
        <p:txBody>
          <a:bodyPr vert="horz" wrap="square" lIns="0" tIns="0" rIns="0" bIns="0" rtlCol="0">
            <a:noAutofit/>
          </a:bodyPr>
          <a:lstStyle/>
          <a:p>
            <a:pPr marL="12700">
              <a:lnSpc>
                <a:spcPct val="100000"/>
              </a:lnSpc>
            </a:pPr>
            <a:r>
              <a:rPr sz="2000" dirty="0" smtClean="0">
                <a:latin typeface="Gill Sans MT"/>
                <a:cs typeface="Gill Sans MT"/>
              </a:rPr>
              <a:t>c</a:t>
            </a:r>
            <a:r>
              <a:rPr sz="2000" spc="-10" dirty="0" smtClean="0">
                <a:latin typeface="Gill Sans MT"/>
                <a:cs typeface="Gill Sans MT"/>
              </a:rPr>
              <a:t>o</a:t>
            </a:r>
            <a:r>
              <a:rPr sz="2000" spc="0" dirty="0" smtClean="0">
                <a:latin typeface="Gill Sans MT"/>
                <a:cs typeface="Gill Sans MT"/>
              </a:rPr>
              <a:t>n</a:t>
            </a:r>
            <a:r>
              <a:rPr sz="2000" spc="5" dirty="0" smtClean="0">
                <a:latin typeface="Gill Sans MT"/>
                <a:cs typeface="Gill Sans MT"/>
              </a:rPr>
              <a:t>t</a:t>
            </a:r>
            <a:r>
              <a:rPr sz="2000" spc="0" dirty="0" smtClean="0">
                <a:latin typeface="Gill Sans MT"/>
                <a:cs typeface="Gill Sans MT"/>
              </a:rPr>
              <a:t>ains</a:t>
            </a:r>
            <a:r>
              <a:rPr sz="2000" spc="-254" dirty="0" smtClean="0">
                <a:latin typeface="Gill Sans MT"/>
                <a:cs typeface="Gill Sans MT"/>
              </a:rPr>
              <a:t> </a:t>
            </a:r>
            <a:r>
              <a:rPr sz="2000" spc="-5" dirty="0" smtClean="0">
                <a:latin typeface="Gill Sans MT"/>
                <a:cs typeface="Gill Sans MT"/>
              </a:rPr>
              <a:t>A-</a:t>
            </a:r>
            <a:r>
              <a:rPr sz="2000" spc="0" dirty="0" smtClean="0">
                <a:latin typeface="Gill Sans MT"/>
                <a:cs typeface="Gill Sans MT"/>
              </a:rPr>
              <a:t>t</a:t>
            </a:r>
            <a:r>
              <a:rPr sz="2000" spc="-5" dirty="0" smtClean="0">
                <a:latin typeface="Gill Sans MT"/>
                <a:cs typeface="Gill Sans MT"/>
              </a:rPr>
              <a:t>o-</a:t>
            </a:r>
            <a:r>
              <a:rPr sz="2000" spc="0" dirty="0" smtClean="0">
                <a:latin typeface="Gill Sans MT"/>
                <a:cs typeface="Gill Sans MT"/>
              </a:rPr>
              <a:t>B</a:t>
            </a:r>
            <a:r>
              <a:rPr sz="2000" spc="-10" dirty="0" smtClean="0">
                <a:latin typeface="Gill Sans MT"/>
                <a:cs typeface="Gill Sans MT"/>
              </a:rPr>
              <a:t> </a:t>
            </a:r>
            <a:r>
              <a:rPr sz="2000" spc="0" dirty="0" smtClean="0">
                <a:latin typeface="Gill Sans MT"/>
                <a:cs typeface="Gill Sans MT"/>
              </a:rPr>
              <a:t>IP</a:t>
            </a:r>
            <a:r>
              <a:rPr sz="2000" spc="-5" dirty="0" smtClean="0">
                <a:latin typeface="Gill Sans MT"/>
                <a:cs typeface="Gill Sans MT"/>
              </a:rPr>
              <a:t> </a:t>
            </a:r>
            <a:r>
              <a:rPr sz="2000" spc="0" dirty="0" smtClean="0">
                <a:latin typeface="Gill Sans MT"/>
                <a:cs typeface="Gill Sans MT"/>
              </a:rPr>
              <a:t>d</a:t>
            </a:r>
            <a:r>
              <a:rPr sz="2000" spc="-10" dirty="0" smtClean="0">
                <a:latin typeface="Gill Sans MT"/>
                <a:cs typeface="Gill Sans MT"/>
              </a:rPr>
              <a:t>a</a:t>
            </a:r>
            <a:r>
              <a:rPr sz="2000" spc="0" dirty="0" smtClean="0">
                <a:latin typeface="Gill Sans MT"/>
                <a:cs typeface="Gill Sans MT"/>
              </a:rPr>
              <a:t>tag</a:t>
            </a:r>
            <a:r>
              <a:rPr sz="2000" spc="-10" dirty="0" smtClean="0">
                <a:latin typeface="Gill Sans MT"/>
                <a:cs typeface="Gill Sans MT"/>
              </a:rPr>
              <a:t>r</a:t>
            </a:r>
            <a:r>
              <a:rPr sz="2000" spc="0" dirty="0" smtClean="0">
                <a:latin typeface="Gill Sans MT"/>
                <a:cs typeface="Gill Sans MT"/>
              </a:rPr>
              <a:t>am</a:t>
            </a:r>
            <a:endParaRPr sz="2000">
              <a:latin typeface="Gill Sans MT"/>
              <a:cs typeface="Gill Sans MT"/>
            </a:endParaRPr>
          </a:p>
        </p:txBody>
      </p:sp>
      <p:sp>
        <p:nvSpPr>
          <p:cNvPr id="54" name="object 54"/>
          <p:cNvSpPr/>
          <p:nvPr/>
        </p:nvSpPr>
        <p:spPr>
          <a:xfrm>
            <a:off x="6719951" y="3428862"/>
            <a:ext cx="314325" cy="792226"/>
          </a:xfrm>
          <a:prstGeom prst="rect">
            <a:avLst/>
          </a:prstGeom>
          <a:blipFill>
            <a:blip r:embed="rId17" cstate="print"/>
            <a:stretch>
              <a:fillRect/>
            </a:stretch>
          </a:blipFill>
        </p:spPr>
        <p:txBody>
          <a:bodyPr wrap="square" lIns="0" tIns="0" rIns="0" bIns="0" rtlCol="0">
            <a:noAutofit/>
          </a:bodyPr>
          <a:lstStyle/>
          <a:p>
            <a:endParaRPr/>
          </a:p>
        </p:txBody>
      </p:sp>
      <p:sp>
        <p:nvSpPr>
          <p:cNvPr id="55" name="object 55"/>
          <p:cNvSpPr/>
          <p:nvPr/>
        </p:nvSpPr>
        <p:spPr>
          <a:xfrm>
            <a:off x="6280150" y="2745976"/>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56" name="object 56"/>
          <p:cNvSpPr/>
          <p:nvPr/>
        </p:nvSpPr>
        <p:spPr>
          <a:xfrm>
            <a:off x="6280150" y="2745976"/>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57" name="object 57"/>
          <p:cNvSpPr/>
          <p:nvPr/>
        </p:nvSpPr>
        <p:spPr>
          <a:xfrm>
            <a:off x="6448425" y="2744261"/>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58" name="object 58"/>
          <p:cNvSpPr/>
          <p:nvPr/>
        </p:nvSpPr>
        <p:spPr>
          <a:xfrm>
            <a:off x="6591300" y="2747436"/>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59" name="object 59"/>
          <p:cNvSpPr/>
          <p:nvPr/>
        </p:nvSpPr>
        <p:spPr>
          <a:xfrm>
            <a:off x="6311900" y="2479213"/>
            <a:ext cx="76200" cy="385699"/>
          </a:xfrm>
          <a:custGeom>
            <a:avLst/>
            <a:gdLst/>
            <a:ahLst/>
            <a:cxnLst/>
            <a:rect l="l" t="t" r="r" b="b"/>
            <a:pathLst>
              <a:path w="76200" h="385699">
                <a:moveTo>
                  <a:pt x="31750" y="309499"/>
                </a:moveTo>
                <a:lnTo>
                  <a:pt x="0" y="309499"/>
                </a:lnTo>
                <a:lnTo>
                  <a:pt x="38100" y="385699"/>
                </a:lnTo>
                <a:lnTo>
                  <a:pt x="69850" y="322199"/>
                </a:lnTo>
                <a:lnTo>
                  <a:pt x="31750" y="322199"/>
                </a:lnTo>
                <a:lnTo>
                  <a:pt x="31750" y="309499"/>
                </a:lnTo>
                <a:close/>
              </a:path>
              <a:path w="76200" h="385699">
                <a:moveTo>
                  <a:pt x="44450" y="0"/>
                </a:moveTo>
                <a:lnTo>
                  <a:pt x="31750" y="0"/>
                </a:lnTo>
                <a:lnTo>
                  <a:pt x="31750" y="322199"/>
                </a:lnTo>
                <a:lnTo>
                  <a:pt x="44450" y="322199"/>
                </a:lnTo>
                <a:lnTo>
                  <a:pt x="44450" y="0"/>
                </a:lnTo>
                <a:close/>
              </a:path>
              <a:path w="76200" h="385699">
                <a:moveTo>
                  <a:pt x="76200" y="309499"/>
                </a:moveTo>
                <a:lnTo>
                  <a:pt x="44450" y="309499"/>
                </a:lnTo>
                <a:lnTo>
                  <a:pt x="44450" y="322199"/>
                </a:lnTo>
                <a:lnTo>
                  <a:pt x="69850" y="322199"/>
                </a:lnTo>
                <a:lnTo>
                  <a:pt x="76200" y="309499"/>
                </a:lnTo>
                <a:close/>
              </a:path>
            </a:pathLst>
          </a:custGeom>
          <a:solidFill>
            <a:srgbClr val="000000"/>
          </a:solidFill>
        </p:spPr>
        <p:txBody>
          <a:bodyPr wrap="square" lIns="0" tIns="0" rIns="0" bIns="0" rtlCol="0">
            <a:noAutofit/>
          </a:bodyPr>
          <a:lstStyle/>
          <a:p>
            <a:endParaRPr/>
          </a:p>
        </p:txBody>
      </p:sp>
      <p:sp>
        <p:nvSpPr>
          <p:cNvPr id="60" name="object 60"/>
          <p:cNvSpPr/>
          <p:nvPr/>
        </p:nvSpPr>
        <p:spPr>
          <a:xfrm>
            <a:off x="6457950" y="2663363"/>
            <a:ext cx="76200" cy="200025"/>
          </a:xfrm>
          <a:custGeom>
            <a:avLst/>
            <a:gdLst/>
            <a:ahLst/>
            <a:cxnLst/>
            <a:rect l="l" t="t" r="r" b="b"/>
            <a:pathLst>
              <a:path w="76200" h="200025">
                <a:moveTo>
                  <a:pt x="31750" y="123825"/>
                </a:moveTo>
                <a:lnTo>
                  <a:pt x="0" y="123825"/>
                </a:lnTo>
                <a:lnTo>
                  <a:pt x="38100" y="200025"/>
                </a:lnTo>
                <a:lnTo>
                  <a:pt x="69850" y="136525"/>
                </a:lnTo>
                <a:lnTo>
                  <a:pt x="31750" y="136525"/>
                </a:lnTo>
                <a:lnTo>
                  <a:pt x="31750" y="123825"/>
                </a:lnTo>
                <a:close/>
              </a:path>
              <a:path w="76200" h="200025">
                <a:moveTo>
                  <a:pt x="44450" y="0"/>
                </a:moveTo>
                <a:lnTo>
                  <a:pt x="31750" y="0"/>
                </a:lnTo>
                <a:lnTo>
                  <a:pt x="31750" y="136525"/>
                </a:lnTo>
                <a:lnTo>
                  <a:pt x="44450" y="136525"/>
                </a:lnTo>
                <a:lnTo>
                  <a:pt x="44450" y="0"/>
                </a:lnTo>
                <a:close/>
              </a:path>
              <a:path w="76200" h="200025">
                <a:moveTo>
                  <a:pt x="76200" y="123825"/>
                </a:moveTo>
                <a:lnTo>
                  <a:pt x="44450" y="123825"/>
                </a:lnTo>
                <a:lnTo>
                  <a:pt x="44450" y="136525"/>
                </a:lnTo>
                <a:lnTo>
                  <a:pt x="69850" y="136525"/>
                </a:lnTo>
                <a:lnTo>
                  <a:pt x="76200" y="123825"/>
                </a:lnTo>
                <a:close/>
              </a:path>
            </a:pathLst>
          </a:custGeom>
          <a:solidFill>
            <a:srgbClr val="000000"/>
          </a:solidFill>
        </p:spPr>
        <p:txBody>
          <a:bodyPr wrap="square" lIns="0" tIns="0" rIns="0" bIns="0" rtlCol="0">
            <a:noAutofit/>
          </a:bodyPr>
          <a:lstStyle/>
          <a:p>
            <a:endParaRPr/>
          </a:p>
        </p:txBody>
      </p:sp>
      <p:sp>
        <p:nvSpPr>
          <p:cNvPr id="61" name="object 61"/>
          <p:cNvSpPr txBox="1"/>
          <p:nvPr/>
        </p:nvSpPr>
        <p:spPr>
          <a:xfrm>
            <a:off x="5880608" y="1861992"/>
            <a:ext cx="2279650" cy="785495"/>
          </a:xfrm>
          <a:prstGeom prst="rect">
            <a:avLst/>
          </a:prstGeom>
        </p:spPr>
        <p:txBody>
          <a:bodyPr vert="horz" wrap="square" lIns="0" tIns="0" rIns="0" bIns="0" rtlCol="0">
            <a:noAutofit/>
          </a:bodyPr>
          <a:lstStyle/>
          <a:p>
            <a:pPr marL="12700">
              <a:lnSpc>
                <a:spcPct val="100000"/>
              </a:lnSpc>
            </a:pPr>
            <a:r>
              <a:rPr sz="1200" spc="-5" dirty="0" smtClean="0">
                <a:latin typeface="Arial"/>
                <a:cs typeface="Arial"/>
              </a:rPr>
              <a:t>M</a:t>
            </a:r>
            <a:r>
              <a:rPr sz="1200" spc="-10" dirty="0" smtClean="0">
                <a:latin typeface="Arial"/>
                <a:cs typeface="Arial"/>
              </a:rPr>
              <a:t>AC</a:t>
            </a:r>
            <a:r>
              <a:rPr sz="1200" spc="-15" dirty="0" smtClean="0">
                <a:latin typeface="Arial"/>
                <a:cs typeface="Arial"/>
              </a:rPr>
              <a:t> </a:t>
            </a:r>
            <a:r>
              <a:rPr sz="1200" spc="0" dirty="0" smtClean="0">
                <a:latin typeface="Arial"/>
                <a:cs typeface="Arial"/>
              </a:rPr>
              <a:t>s</a:t>
            </a:r>
            <a:r>
              <a:rPr sz="1200" spc="-5" dirty="0" smtClean="0">
                <a:latin typeface="Arial"/>
                <a:cs typeface="Arial"/>
              </a:rPr>
              <a:t>rc:</a:t>
            </a:r>
            <a:r>
              <a:rPr sz="1200" spc="15" dirty="0" smtClean="0">
                <a:latin typeface="Arial"/>
                <a:cs typeface="Arial"/>
              </a:rPr>
              <a:t> </a:t>
            </a:r>
            <a:r>
              <a:rPr sz="1200" spc="0" dirty="0" smtClean="0">
                <a:solidFill>
                  <a:srgbClr val="FF0000"/>
                </a:solidFill>
                <a:latin typeface="Arial"/>
                <a:cs typeface="Arial"/>
              </a:rPr>
              <a:t>1A</a:t>
            </a:r>
            <a:r>
              <a:rPr sz="1200" spc="-5" dirty="0" smtClean="0">
                <a:solidFill>
                  <a:srgbClr val="FF0000"/>
                </a:solidFill>
                <a:latin typeface="Arial"/>
                <a:cs typeface="Arial"/>
              </a:rPr>
              <a:t>-</a:t>
            </a:r>
            <a:r>
              <a:rPr sz="1200" spc="0" dirty="0" smtClean="0">
                <a:solidFill>
                  <a:srgbClr val="FF0000"/>
                </a:solidFill>
                <a:latin typeface="Arial"/>
                <a:cs typeface="Arial"/>
              </a:rPr>
              <a:t>23</a:t>
            </a:r>
            <a:r>
              <a:rPr sz="1200" spc="-5" dirty="0" smtClean="0">
                <a:solidFill>
                  <a:srgbClr val="FF0000"/>
                </a:solidFill>
                <a:latin typeface="Arial"/>
                <a:cs typeface="Arial"/>
              </a:rPr>
              <a:t>-</a:t>
            </a:r>
            <a:r>
              <a:rPr sz="1200" spc="-15" dirty="0" smtClean="0">
                <a:solidFill>
                  <a:srgbClr val="FF0000"/>
                </a:solidFill>
                <a:latin typeface="Arial"/>
                <a:cs typeface="Arial"/>
              </a:rPr>
              <a:t>F</a:t>
            </a:r>
            <a:r>
              <a:rPr sz="1200" spc="-10" dirty="0" smtClean="0">
                <a:solidFill>
                  <a:srgbClr val="FF0000"/>
                </a:solidFill>
                <a:latin typeface="Arial"/>
                <a:cs typeface="Arial"/>
              </a:rPr>
              <a:t>9</a:t>
            </a:r>
            <a:r>
              <a:rPr sz="1200" spc="-5" dirty="0" smtClean="0">
                <a:solidFill>
                  <a:srgbClr val="FF0000"/>
                </a:solidFill>
                <a:latin typeface="Arial"/>
                <a:cs typeface="Arial"/>
              </a:rPr>
              <a:t>-CD-</a:t>
            </a:r>
            <a:r>
              <a:rPr sz="1200" spc="0" dirty="0" smtClean="0">
                <a:solidFill>
                  <a:srgbClr val="FF0000"/>
                </a:solidFill>
                <a:latin typeface="Arial"/>
                <a:cs typeface="Arial"/>
              </a:rPr>
              <a:t>0</a:t>
            </a:r>
            <a:r>
              <a:rPr sz="1200" spc="5" dirty="0" smtClean="0">
                <a:solidFill>
                  <a:srgbClr val="FF0000"/>
                </a:solidFill>
                <a:latin typeface="Arial"/>
                <a:cs typeface="Arial"/>
              </a:rPr>
              <a:t>6</a:t>
            </a:r>
            <a:r>
              <a:rPr sz="1200" spc="-5" dirty="0" smtClean="0">
                <a:solidFill>
                  <a:srgbClr val="FF0000"/>
                </a:solidFill>
                <a:latin typeface="Arial"/>
                <a:cs typeface="Arial"/>
              </a:rPr>
              <a:t>-</a:t>
            </a:r>
            <a:r>
              <a:rPr sz="1200" spc="0" dirty="0" smtClean="0">
                <a:solidFill>
                  <a:srgbClr val="FF0000"/>
                </a:solidFill>
                <a:latin typeface="Arial"/>
                <a:cs typeface="Arial"/>
              </a:rPr>
              <a:t>9B</a:t>
            </a:r>
            <a:endParaRPr sz="1200">
              <a:latin typeface="Arial"/>
              <a:cs typeface="Arial"/>
            </a:endParaRPr>
          </a:p>
          <a:p>
            <a:pPr marL="47625" algn="ctr">
              <a:lnSpc>
                <a:spcPct val="100000"/>
              </a:lnSpc>
            </a:pPr>
            <a:r>
              <a:rPr sz="1200" spc="-5" dirty="0" smtClean="0">
                <a:latin typeface="Arial"/>
                <a:cs typeface="Arial"/>
              </a:rPr>
              <a:t>M</a:t>
            </a:r>
            <a:r>
              <a:rPr sz="1200" spc="-10" dirty="0" smtClean="0">
                <a:latin typeface="Arial"/>
                <a:cs typeface="Arial"/>
              </a:rPr>
              <a:t>AC</a:t>
            </a:r>
            <a:r>
              <a:rPr sz="1200" spc="-5" dirty="0" smtClean="0">
                <a:latin typeface="Arial"/>
                <a:cs typeface="Arial"/>
              </a:rPr>
              <a:t> </a:t>
            </a:r>
            <a:r>
              <a:rPr sz="1200" spc="0" dirty="0" smtClean="0">
                <a:latin typeface="Arial"/>
                <a:cs typeface="Arial"/>
              </a:rPr>
              <a:t>de</a:t>
            </a:r>
            <a:r>
              <a:rPr sz="1200" spc="-5" dirty="0" smtClean="0">
                <a:latin typeface="Arial"/>
                <a:cs typeface="Arial"/>
              </a:rPr>
              <a:t>st: </a:t>
            </a:r>
            <a:r>
              <a:rPr sz="1200" spc="0" dirty="0" smtClean="0">
                <a:solidFill>
                  <a:srgbClr val="FF0000"/>
                </a:solidFill>
                <a:latin typeface="Arial"/>
                <a:cs typeface="Arial"/>
              </a:rPr>
              <a:t>49</a:t>
            </a:r>
            <a:r>
              <a:rPr sz="1200" spc="-5" dirty="0" smtClean="0">
                <a:solidFill>
                  <a:srgbClr val="FF0000"/>
                </a:solidFill>
                <a:latin typeface="Arial"/>
                <a:cs typeface="Arial"/>
              </a:rPr>
              <a:t>-</a:t>
            </a:r>
            <a:r>
              <a:rPr sz="1200" spc="0" dirty="0" smtClean="0">
                <a:solidFill>
                  <a:srgbClr val="FF0000"/>
                </a:solidFill>
                <a:latin typeface="Arial"/>
                <a:cs typeface="Arial"/>
              </a:rPr>
              <a:t>B</a:t>
            </a:r>
            <a:r>
              <a:rPr sz="1200" spc="-5" dirty="0" smtClean="0">
                <a:solidFill>
                  <a:srgbClr val="FF0000"/>
                </a:solidFill>
                <a:latin typeface="Arial"/>
                <a:cs typeface="Arial"/>
              </a:rPr>
              <a:t>D-D</a:t>
            </a:r>
            <a:r>
              <a:rPr sz="1200" spc="0" dirty="0" smtClean="0">
                <a:solidFill>
                  <a:srgbClr val="FF0000"/>
                </a:solidFill>
                <a:latin typeface="Arial"/>
                <a:cs typeface="Arial"/>
              </a:rPr>
              <a:t>2</a:t>
            </a:r>
            <a:r>
              <a:rPr sz="1200" spc="-5" dirty="0" smtClean="0">
                <a:solidFill>
                  <a:srgbClr val="FF0000"/>
                </a:solidFill>
                <a:latin typeface="Arial"/>
                <a:cs typeface="Arial"/>
              </a:rPr>
              <a:t>-C</a:t>
            </a:r>
            <a:r>
              <a:rPr sz="1200" spc="5" dirty="0" smtClean="0">
                <a:solidFill>
                  <a:srgbClr val="FF0000"/>
                </a:solidFill>
                <a:latin typeface="Arial"/>
                <a:cs typeface="Arial"/>
              </a:rPr>
              <a:t>7</a:t>
            </a:r>
            <a:r>
              <a:rPr sz="1200" spc="-5" dirty="0" smtClean="0">
                <a:solidFill>
                  <a:srgbClr val="FF0000"/>
                </a:solidFill>
                <a:latin typeface="Arial"/>
                <a:cs typeface="Arial"/>
              </a:rPr>
              <a:t>-</a:t>
            </a:r>
            <a:r>
              <a:rPr sz="1200" spc="0" dirty="0" smtClean="0">
                <a:solidFill>
                  <a:srgbClr val="FF0000"/>
                </a:solidFill>
                <a:latin typeface="Arial"/>
                <a:cs typeface="Arial"/>
              </a:rPr>
              <a:t>56</a:t>
            </a:r>
            <a:r>
              <a:rPr sz="1200" spc="-5" dirty="0" smtClean="0">
                <a:solidFill>
                  <a:srgbClr val="FF0000"/>
                </a:solidFill>
                <a:latin typeface="Arial"/>
                <a:cs typeface="Arial"/>
              </a:rPr>
              <a:t>-</a:t>
            </a:r>
            <a:r>
              <a:rPr sz="1200" spc="-10" dirty="0" smtClean="0">
                <a:solidFill>
                  <a:srgbClr val="FF0000"/>
                </a:solidFill>
                <a:latin typeface="Arial"/>
                <a:cs typeface="Arial"/>
              </a:rPr>
              <a:t>2A</a:t>
            </a:r>
            <a:endParaRPr sz="1200">
              <a:latin typeface="Arial"/>
              <a:cs typeface="Arial"/>
            </a:endParaRPr>
          </a:p>
          <a:p>
            <a:pPr marL="123189" algn="ctr">
              <a:lnSpc>
                <a:spcPct val="100000"/>
              </a:lnSpc>
              <a:spcBef>
                <a:spcPts val="334"/>
              </a:spcBef>
            </a:pPr>
            <a:r>
              <a:rPr sz="1200" spc="-10" dirty="0" smtClean="0">
                <a:latin typeface="Arial"/>
                <a:cs typeface="Arial"/>
              </a:rPr>
              <a:t>IP</a:t>
            </a:r>
            <a:r>
              <a:rPr sz="1200" spc="-30" dirty="0" smtClean="0">
                <a:latin typeface="Arial"/>
                <a:cs typeface="Arial"/>
              </a:rPr>
              <a:t> </a:t>
            </a:r>
            <a:r>
              <a:rPr sz="1200" spc="0" dirty="0" smtClean="0">
                <a:latin typeface="Arial"/>
                <a:cs typeface="Arial"/>
              </a:rPr>
              <a:t>s</a:t>
            </a:r>
            <a:r>
              <a:rPr sz="1200" spc="-5" dirty="0" smtClean="0">
                <a:latin typeface="Arial"/>
                <a:cs typeface="Arial"/>
              </a:rPr>
              <a:t>rc:</a:t>
            </a:r>
            <a:r>
              <a:rPr sz="1200" spc="15" dirty="0" smtClean="0">
                <a:latin typeface="Arial"/>
                <a:cs typeface="Arial"/>
              </a:rPr>
              <a:t> </a:t>
            </a: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95" dirty="0" smtClean="0">
                <a:latin typeface="Arial"/>
                <a:cs typeface="Arial"/>
              </a:rPr>
              <a:t>1</a:t>
            </a:r>
            <a:r>
              <a:rPr sz="1200" spc="-10" dirty="0" smtClean="0">
                <a:latin typeface="Arial"/>
                <a:cs typeface="Arial"/>
              </a:rPr>
              <a:t>1</a:t>
            </a:r>
            <a:r>
              <a:rPr sz="1200" spc="-5" dirty="0" smtClean="0">
                <a:latin typeface="Arial"/>
                <a:cs typeface="Arial"/>
              </a:rPr>
              <a:t>.</a:t>
            </a:r>
            <a:r>
              <a:rPr sz="1200" spc="-100" dirty="0" smtClean="0">
                <a:latin typeface="Arial"/>
                <a:cs typeface="Arial"/>
              </a:rPr>
              <a:t>1</a:t>
            </a:r>
            <a:r>
              <a:rPr sz="1200" spc="-95" dirty="0" smtClean="0">
                <a:latin typeface="Arial"/>
                <a:cs typeface="Arial"/>
              </a:rPr>
              <a:t>1</a:t>
            </a:r>
            <a:r>
              <a:rPr sz="1200" spc="-10" dirty="0" smtClean="0">
                <a:latin typeface="Arial"/>
                <a:cs typeface="Arial"/>
              </a:rPr>
              <a:t>1</a:t>
            </a:r>
            <a:r>
              <a:rPr sz="1200" spc="-5" dirty="0" smtClean="0">
                <a:latin typeface="Arial"/>
                <a:cs typeface="Arial"/>
              </a:rPr>
              <a:t>.</a:t>
            </a:r>
            <a:r>
              <a:rPr sz="1200" spc="-100" dirty="0" smtClean="0">
                <a:latin typeface="Arial"/>
                <a:cs typeface="Arial"/>
              </a:rPr>
              <a:t>1</a:t>
            </a:r>
            <a:r>
              <a:rPr sz="1200" spc="-95" dirty="0" smtClean="0">
                <a:latin typeface="Arial"/>
                <a:cs typeface="Arial"/>
              </a:rPr>
              <a:t>1</a:t>
            </a:r>
            <a:r>
              <a:rPr sz="1200" spc="0" dirty="0" smtClean="0">
                <a:latin typeface="Arial"/>
                <a:cs typeface="Arial"/>
              </a:rPr>
              <a:t>1</a:t>
            </a:r>
            <a:endParaRPr sz="1200">
              <a:latin typeface="Arial"/>
              <a:cs typeface="Arial"/>
            </a:endParaRPr>
          </a:p>
          <a:p>
            <a:pPr marL="564515">
              <a:lnSpc>
                <a:spcPct val="100000"/>
              </a:lnSpc>
            </a:pPr>
            <a:r>
              <a:rPr sz="1200" spc="-10" dirty="0" smtClean="0">
                <a:latin typeface="Arial"/>
                <a:cs typeface="Arial"/>
              </a:rPr>
              <a:t>IP</a:t>
            </a:r>
            <a:r>
              <a:rPr sz="1200" spc="-20" dirty="0" smtClean="0">
                <a:latin typeface="Arial"/>
                <a:cs typeface="Arial"/>
              </a:rPr>
              <a:t> </a:t>
            </a:r>
            <a:r>
              <a:rPr sz="1200" spc="5" dirty="0" smtClean="0">
                <a:latin typeface="Arial"/>
                <a:cs typeface="Arial"/>
              </a:rPr>
              <a:t>d</a:t>
            </a:r>
            <a:r>
              <a:rPr sz="1200" spc="0" dirty="0" smtClean="0">
                <a:latin typeface="Arial"/>
                <a:cs typeface="Arial"/>
              </a:rPr>
              <a:t>e</a:t>
            </a:r>
            <a:r>
              <a:rPr sz="1200" spc="-5" dirty="0" smtClean="0">
                <a:latin typeface="Arial"/>
                <a:cs typeface="Arial"/>
              </a:rPr>
              <a:t>st:</a:t>
            </a:r>
            <a:r>
              <a:rPr sz="1200" spc="-10" dirty="0" smtClean="0">
                <a:latin typeface="Arial"/>
                <a:cs typeface="Arial"/>
              </a:rPr>
              <a:t> </a:t>
            </a:r>
            <a:r>
              <a:rPr sz="1200" spc="0" dirty="0" smtClean="0">
                <a:latin typeface="Arial"/>
                <a:cs typeface="Arial"/>
              </a:rPr>
              <a:t>222</a:t>
            </a:r>
            <a:r>
              <a:rPr sz="1200" spc="-5" dirty="0" smtClean="0">
                <a:latin typeface="Arial"/>
                <a:cs typeface="Arial"/>
              </a:rPr>
              <a:t>.2</a:t>
            </a:r>
            <a:r>
              <a:rPr sz="1200" spc="0" dirty="0" smtClean="0">
                <a:latin typeface="Arial"/>
                <a:cs typeface="Arial"/>
              </a:rPr>
              <a:t>22</a:t>
            </a:r>
            <a:r>
              <a:rPr sz="1200" spc="-5" dirty="0" smtClean="0">
                <a:latin typeface="Arial"/>
                <a:cs typeface="Arial"/>
              </a:rPr>
              <a:t>.</a:t>
            </a:r>
            <a:r>
              <a:rPr sz="1200" spc="-1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a:t>
            </a:r>
            <a:r>
              <a:rPr sz="1200" spc="0" dirty="0" smtClean="0">
                <a:latin typeface="Arial"/>
                <a:cs typeface="Arial"/>
              </a:rPr>
              <a:t>2</a:t>
            </a:r>
            <a:endParaRPr sz="1200">
              <a:latin typeface="Arial"/>
              <a:cs typeface="Arial"/>
            </a:endParaRPr>
          </a:p>
        </p:txBody>
      </p:sp>
      <p:sp>
        <p:nvSpPr>
          <p:cNvPr id="62" name="object 62"/>
          <p:cNvSpPr/>
          <p:nvPr/>
        </p:nvSpPr>
        <p:spPr>
          <a:xfrm>
            <a:off x="5880100" y="3042775"/>
            <a:ext cx="1665351" cy="293687"/>
          </a:xfrm>
          <a:custGeom>
            <a:avLst/>
            <a:gdLst/>
            <a:ahLst/>
            <a:cxnLst/>
            <a:rect l="l" t="t" r="r" b="b"/>
            <a:pathLst>
              <a:path w="1665351" h="293687">
                <a:moveTo>
                  <a:pt x="0" y="293687"/>
                </a:moveTo>
                <a:lnTo>
                  <a:pt x="1665351" y="293687"/>
                </a:lnTo>
                <a:lnTo>
                  <a:pt x="1665351" y="0"/>
                </a:lnTo>
                <a:lnTo>
                  <a:pt x="0" y="0"/>
                </a:lnTo>
                <a:lnTo>
                  <a:pt x="0" y="293687"/>
                </a:lnTo>
                <a:close/>
              </a:path>
            </a:pathLst>
          </a:custGeom>
          <a:solidFill>
            <a:srgbClr val="000099"/>
          </a:solidFill>
        </p:spPr>
        <p:txBody>
          <a:bodyPr wrap="square" lIns="0" tIns="0" rIns="0" bIns="0" rtlCol="0">
            <a:noAutofit/>
          </a:bodyPr>
          <a:lstStyle/>
          <a:p>
            <a:endParaRPr/>
          </a:p>
        </p:txBody>
      </p:sp>
      <p:sp>
        <p:nvSpPr>
          <p:cNvPr id="63" name="object 63"/>
          <p:cNvSpPr/>
          <p:nvPr/>
        </p:nvSpPr>
        <p:spPr>
          <a:xfrm>
            <a:off x="5880100" y="3042775"/>
            <a:ext cx="1665351" cy="293687"/>
          </a:xfrm>
          <a:custGeom>
            <a:avLst/>
            <a:gdLst/>
            <a:ahLst/>
            <a:cxnLst/>
            <a:rect l="l" t="t" r="r" b="b"/>
            <a:pathLst>
              <a:path w="1665351" h="293687">
                <a:moveTo>
                  <a:pt x="0" y="293687"/>
                </a:moveTo>
                <a:lnTo>
                  <a:pt x="1665351" y="293687"/>
                </a:lnTo>
                <a:lnTo>
                  <a:pt x="1665351" y="0"/>
                </a:lnTo>
                <a:lnTo>
                  <a:pt x="0" y="0"/>
                </a:lnTo>
                <a:lnTo>
                  <a:pt x="0" y="293687"/>
                </a:lnTo>
                <a:close/>
              </a:path>
            </a:pathLst>
          </a:custGeom>
          <a:ln w="9525">
            <a:solidFill>
              <a:srgbClr val="000000"/>
            </a:solidFill>
          </a:ln>
        </p:spPr>
        <p:txBody>
          <a:bodyPr wrap="square" lIns="0" tIns="0" rIns="0" bIns="0" rtlCol="0">
            <a:noAutofit/>
          </a:bodyPr>
          <a:lstStyle/>
          <a:p>
            <a:endParaRPr/>
          </a:p>
        </p:txBody>
      </p:sp>
      <p:sp>
        <p:nvSpPr>
          <p:cNvPr id="64" name="object 64"/>
          <p:cNvSpPr/>
          <p:nvPr/>
        </p:nvSpPr>
        <p:spPr>
          <a:xfrm>
            <a:off x="6275451" y="3071350"/>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solidFill>
            <a:srgbClr val="00CC99"/>
          </a:solidFill>
        </p:spPr>
        <p:txBody>
          <a:bodyPr wrap="square" lIns="0" tIns="0" rIns="0" bIns="0" rtlCol="0">
            <a:noAutofit/>
          </a:bodyPr>
          <a:lstStyle/>
          <a:p>
            <a:endParaRPr/>
          </a:p>
        </p:txBody>
      </p:sp>
      <p:sp>
        <p:nvSpPr>
          <p:cNvPr id="65" name="object 65"/>
          <p:cNvSpPr/>
          <p:nvPr/>
        </p:nvSpPr>
        <p:spPr>
          <a:xfrm>
            <a:off x="6275451" y="3071350"/>
            <a:ext cx="1096962" cy="242887"/>
          </a:xfrm>
          <a:custGeom>
            <a:avLst/>
            <a:gdLst/>
            <a:ahLst/>
            <a:cxnLst/>
            <a:rect l="l" t="t" r="r" b="b"/>
            <a:pathLst>
              <a:path w="1096962" h="242887">
                <a:moveTo>
                  <a:pt x="0" y="242887"/>
                </a:moveTo>
                <a:lnTo>
                  <a:pt x="1096962" y="242887"/>
                </a:lnTo>
                <a:lnTo>
                  <a:pt x="1096962" y="0"/>
                </a:lnTo>
                <a:lnTo>
                  <a:pt x="0" y="0"/>
                </a:lnTo>
                <a:lnTo>
                  <a:pt x="0" y="242887"/>
                </a:lnTo>
                <a:close/>
              </a:path>
            </a:pathLst>
          </a:custGeom>
          <a:ln w="9525">
            <a:solidFill>
              <a:srgbClr val="000000"/>
            </a:solidFill>
          </a:ln>
        </p:spPr>
        <p:txBody>
          <a:bodyPr wrap="square" lIns="0" tIns="0" rIns="0" bIns="0" rtlCol="0">
            <a:noAutofit/>
          </a:bodyPr>
          <a:lstStyle/>
          <a:p>
            <a:endParaRPr/>
          </a:p>
        </p:txBody>
      </p:sp>
      <p:sp>
        <p:nvSpPr>
          <p:cNvPr id="66" name="object 66"/>
          <p:cNvSpPr/>
          <p:nvPr/>
        </p:nvSpPr>
        <p:spPr>
          <a:xfrm>
            <a:off x="6437376" y="3076113"/>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7" name="object 67"/>
          <p:cNvSpPr/>
          <p:nvPr/>
        </p:nvSpPr>
        <p:spPr>
          <a:xfrm>
            <a:off x="6589776" y="3076113"/>
            <a:ext cx="0" cy="241300"/>
          </a:xfrm>
          <a:custGeom>
            <a:avLst/>
            <a:gdLst/>
            <a:ahLst/>
            <a:cxnLst/>
            <a:rect l="l" t="t" r="r" b="b"/>
            <a:pathLst>
              <a:path h="241300">
                <a:moveTo>
                  <a:pt x="0" y="0"/>
                </a:moveTo>
                <a:lnTo>
                  <a:pt x="0" y="241300"/>
                </a:lnTo>
              </a:path>
            </a:pathLst>
          </a:custGeom>
          <a:ln w="19050">
            <a:solidFill>
              <a:srgbClr val="FFFFFF"/>
            </a:solidFill>
          </a:ln>
        </p:spPr>
        <p:txBody>
          <a:bodyPr wrap="square" lIns="0" tIns="0" rIns="0" bIns="0" rtlCol="0">
            <a:noAutofit/>
          </a:bodyPr>
          <a:lstStyle/>
          <a:p>
            <a:endParaRPr/>
          </a:p>
        </p:txBody>
      </p:sp>
      <p:sp>
        <p:nvSpPr>
          <p:cNvPr id="68" name="object 68"/>
          <p:cNvSpPr/>
          <p:nvPr/>
        </p:nvSpPr>
        <p:spPr>
          <a:xfrm>
            <a:off x="6008751" y="3039664"/>
            <a:ext cx="0" cy="299974"/>
          </a:xfrm>
          <a:custGeom>
            <a:avLst/>
            <a:gdLst/>
            <a:ahLst/>
            <a:cxnLst/>
            <a:rect l="l" t="t" r="r" b="b"/>
            <a:pathLst>
              <a:path h="299974">
                <a:moveTo>
                  <a:pt x="0" y="0"/>
                </a:moveTo>
                <a:lnTo>
                  <a:pt x="0" y="299974"/>
                </a:lnTo>
              </a:path>
            </a:pathLst>
          </a:custGeom>
          <a:ln w="19050">
            <a:solidFill>
              <a:srgbClr val="FFFFFF"/>
            </a:solidFill>
          </a:ln>
        </p:spPr>
        <p:txBody>
          <a:bodyPr wrap="square" lIns="0" tIns="0" rIns="0" bIns="0" rtlCol="0">
            <a:noAutofit/>
          </a:bodyPr>
          <a:lstStyle/>
          <a:p>
            <a:endParaRPr/>
          </a:p>
        </p:txBody>
      </p:sp>
      <p:sp>
        <p:nvSpPr>
          <p:cNvPr id="69" name="object 69"/>
          <p:cNvSpPr/>
          <p:nvPr/>
        </p:nvSpPr>
        <p:spPr>
          <a:xfrm>
            <a:off x="6161151" y="3039664"/>
            <a:ext cx="0" cy="299974"/>
          </a:xfrm>
          <a:custGeom>
            <a:avLst/>
            <a:gdLst/>
            <a:ahLst/>
            <a:cxnLst/>
            <a:rect l="l" t="t" r="r" b="b"/>
            <a:pathLst>
              <a:path h="299974">
                <a:moveTo>
                  <a:pt x="0" y="0"/>
                </a:moveTo>
                <a:lnTo>
                  <a:pt x="0" y="299974"/>
                </a:lnTo>
              </a:path>
            </a:pathLst>
          </a:custGeom>
          <a:ln w="19050">
            <a:solidFill>
              <a:srgbClr val="FFFFFF"/>
            </a:solidFill>
          </a:ln>
        </p:spPr>
        <p:txBody>
          <a:bodyPr wrap="square" lIns="0" tIns="0" rIns="0" bIns="0" rtlCol="0">
            <a:noAutofit/>
          </a:bodyPr>
          <a:lstStyle/>
          <a:p>
            <a:endParaRPr/>
          </a:p>
        </p:txBody>
      </p:sp>
      <p:sp>
        <p:nvSpPr>
          <p:cNvPr id="70" name="object 70"/>
          <p:cNvSpPr/>
          <p:nvPr/>
        </p:nvSpPr>
        <p:spPr>
          <a:xfrm>
            <a:off x="5900928" y="2077511"/>
            <a:ext cx="76200" cy="1114425"/>
          </a:xfrm>
          <a:custGeom>
            <a:avLst/>
            <a:gdLst/>
            <a:ahLst/>
            <a:cxnLst/>
            <a:rect l="l" t="t" r="r" b="b"/>
            <a:pathLst>
              <a:path w="76200" h="1114425">
                <a:moveTo>
                  <a:pt x="0" y="1038225"/>
                </a:moveTo>
                <a:lnTo>
                  <a:pt x="37846" y="1114425"/>
                </a:lnTo>
                <a:lnTo>
                  <a:pt x="69796" y="1051052"/>
                </a:lnTo>
                <a:lnTo>
                  <a:pt x="44450" y="1051052"/>
                </a:lnTo>
                <a:lnTo>
                  <a:pt x="31750" y="1050925"/>
                </a:lnTo>
                <a:lnTo>
                  <a:pt x="31785" y="1038277"/>
                </a:lnTo>
                <a:lnTo>
                  <a:pt x="0" y="1038225"/>
                </a:lnTo>
                <a:close/>
              </a:path>
              <a:path w="76200" h="1114425">
                <a:moveTo>
                  <a:pt x="31785" y="1038277"/>
                </a:moveTo>
                <a:lnTo>
                  <a:pt x="31750" y="1050925"/>
                </a:lnTo>
                <a:lnTo>
                  <a:pt x="44450" y="1051052"/>
                </a:lnTo>
                <a:lnTo>
                  <a:pt x="44485" y="1038299"/>
                </a:lnTo>
                <a:lnTo>
                  <a:pt x="31785" y="1038277"/>
                </a:lnTo>
                <a:close/>
              </a:path>
              <a:path w="76200" h="1114425">
                <a:moveTo>
                  <a:pt x="44485" y="1038299"/>
                </a:moveTo>
                <a:lnTo>
                  <a:pt x="44450" y="1051052"/>
                </a:lnTo>
                <a:lnTo>
                  <a:pt x="69796" y="1051052"/>
                </a:lnTo>
                <a:lnTo>
                  <a:pt x="76200" y="1038351"/>
                </a:lnTo>
                <a:lnTo>
                  <a:pt x="44485" y="1038299"/>
                </a:lnTo>
                <a:close/>
              </a:path>
              <a:path w="76200" h="1114425">
                <a:moveTo>
                  <a:pt x="34671" y="0"/>
                </a:moveTo>
                <a:lnTo>
                  <a:pt x="31785" y="1038277"/>
                </a:lnTo>
                <a:lnTo>
                  <a:pt x="44485" y="1038299"/>
                </a:lnTo>
                <a:lnTo>
                  <a:pt x="47371" y="126"/>
                </a:lnTo>
                <a:lnTo>
                  <a:pt x="34671" y="0"/>
                </a:lnTo>
                <a:close/>
              </a:path>
            </a:pathLst>
          </a:custGeom>
          <a:solidFill>
            <a:srgbClr val="000000"/>
          </a:solidFill>
        </p:spPr>
        <p:txBody>
          <a:bodyPr wrap="square" lIns="0" tIns="0" rIns="0" bIns="0" rtlCol="0">
            <a:noAutofit/>
          </a:bodyPr>
          <a:lstStyle/>
          <a:p>
            <a:endParaRPr/>
          </a:p>
        </p:txBody>
      </p:sp>
      <p:sp>
        <p:nvSpPr>
          <p:cNvPr id="71" name="object 71"/>
          <p:cNvSpPr/>
          <p:nvPr/>
        </p:nvSpPr>
        <p:spPr>
          <a:xfrm>
            <a:off x="6040373" y="2242611"/>
            <a:ext cx="76200" cy="949325"/>
          </a:xfrm>
          <a:custGeom>
            <a:avLst/>
            <a:gdLst/>
            <a:ahLst/>
            <a:cxnLst/>
            <a:rect l="l" t="t" r="r" b="b"/>
            <a:pathLst>
              <a:path w="76200" h="949325">
                <a:moveTo>
                  <a:pt x="31750" y="873125"/>
                </a:moveTo>
                <a:lnTo>
                  <a:pt x="0" y="873125"/>
                </a:lnTo>
                <a:lnTo>
                  <a:pt x="38100" y="949325"/>
                </a:lnTo>
                <a:lnTo>
                  <a:pt x="69850" y="885825"/>
                </a:lnTo>
                <a:lnTo>
                  <a:pt x="31750" y="885825"/>
                </a:lnTo>
                <a:lnTo>
                  <a:pt x="31750" y="873125"/>
                </a:lnTo>
                <a:close/>
              </a:path>
              <a:path w="76200" h="949325">
                <a:moveTo>
                  <a:pt x="44450" y="0"/>
                </a:moveTo>
                <a:lnTo>
                  <a:pt x="31750" y="0"/>
                </a:lnTo>
                <a:lnTo>
                  <a:pt x="31750" y="885825"/>
                </a:lnTo>
                <a:lnTo>
                  <a:pt x="44450" y="885825"/>
                </a:lnTo>
                <a:lnTo>
                  <a:pt x="44450" y="0"/>
                </a:lnTo>
                <a:close/>
              </a:path>
              <a:path w="76200" h="949325">
                <a:moveTo>
                  <a:pt x="76200" y="873125"/>
                </a:moveTo>
                <a:lnTo>
                  <a:pt x="44450" y="873125"/>
                </a:lnTo>
                <a:lnTo>
                  <a:pt x="44450" y="885825"/>
                </a:lnTo>
                <a:lnTo>
                  <a:pt x="69850" y="885825"/>
                </a:lnTo>
                <a:lnTo>
                  <a:pt x="76200" y="873125"/>
                </a:lnTo>
                <a:close/>
              </a:path>
            </a:pathLst>
          </a:custGeom>
          <a:solidFill>
            <a:srgbClr val="000000"/>
          </a:solidFill>
        </p:spPr>
        <p:txBody>
          <a:bodyPr wrap="square" lIns="0" tIns="0" rIns="0" bIns="0" rtlCol="0">
            <a:noAutofit/>
          </a:bodyPr>
          <a:lstStyle/>
          <a:p>
            <a:endParaRPr/>
          </a:p>
        </p:txBody>
      </p:sp>
      <p:sp>
        <p:nvSpPr>
          <p:cNvPr id="72" name="object 72"/>
          <p:cNvSpPr/>
          <p:nvPr/>
        </p:nvSpPr>
        <p:spPr>
          <a:xfrm>
            <a:off x="6313170" y="2452161"/>
            <a:ext cx="76200" cy="746125"/>
          </a:xfrm>
          <a:custGeom>
            <a:avLst/>
            <a:gdLst/>
            <a:ahLst/>
            <a:cxnLst/>
            <a:rect l="l" t="t" r="r" b="b"/>
            <a:pathLst>
              <a:path w="76200" h="746125">
                <a:moveTo>
                  <a:pt x="31695" y="670020"/>
                </a:moveTo>
                <a:lnTo>
                  <a:pt x="0" y="670178"/>
                </a:lnTo>
                <a:lnTo>
                  <a:pt x="38353" y="746125"/>
                </a:lnTo>
                <a:lnTo>
                  <a:pt x="69776" y="682751"/>
                </a:lnTo>
                <a:lnTo>
                  <a:pt x="31750" y="682751"/>
                </a:lnTo>
                <a:lnTo>
                  <a:pt x="31695" y="670020"/>
                </a:lnTo>
                <a:close/>
              </a:path>
              <a:path w="76200" h="746125">
                <a:moveTo>
                  <a:pt x="44395" y="669957"/>
                </a:moveTo>
                <a:lnTo>
                  <a:pt x="31695" y="670020"/>
                </a:lnTo>
                <a:lnTo>
                  <a:pt x="31750" y="682751"/>
                </a:lnTo>
                <a:lnTo>
                  <a:pt x="44450" y="682625"/>
                </a:lnTo>
                <a:lnTo>
                  <a:pt x="44395" y="669957"/>
                </a:lnTo>
                <a:close/>
              </a:path>
              <a:path w="76200" h="746125">
                <a:moveTo>
                  <a:pt x="76200" y="669798"/>
                </a:moveTo>
                <a:lnTo>
                  <a:pt x="44395" y="669957"/>
                </a:lnTo>
                <a:lnTo>
                  <a:pt x="44450" y="682625"/>
                </a:lnTo>
                <a:lnTo>
                  <a:pt x="31750" y="682751"/>
                </a:lnTo>
                <a:lnTo>
                  <a:pt x="69776" y="682751"/>
                </a:lnTo>
                <a:lnTo>
                  <a:pt x="76200" y="669798"/>
                </a:lnTo>
                <a:close/>
              </a:path>
              <a:path w="76200" h="746125">
                <a:moveTo>
                  <a:pt x="41528" y="0"/>
                </a:moveTo>
                <a:lnTo>
                  <a:pt x="28828" y="126"/>
                </a:lnTo>
                <a:lnTo>
                  <a:pt x="31695" y="670020"/>
                </a:lnTo>
                <a:lnTo>
                  <a:pt x="44395" y="669957"/>
                </a:lnTo>
                <a:lnTo>
                  <a:pt x="41528" y="0"/>
                </a:lnTo>
                <a:close/>
              </a:path>
            </a:pathLst>
          </a:custGeom>
          <a:solidFill>
            <a:srgbClr val="000000"/>
          </a:solidFill>
        </p:spPr>
        <p:txBody>
          <a:bodyPr wrap="square" lIns="0" tIns="0" rIns="0" bIns="0" rtlCol="0">
            <a:noAutofit/>
          </a:bodyPr>
          <a:lstStyle/>
          <a:p>
            <a:endParaRPr/>
          </a:p>
        </p:txBody>
      </p:sp>
      <p:sp>
        <p:nvSpPr>
          <p:cNvPr id="73" name="object 73"/>
          <p:cNvSpPr/>
          <p:nvPr/>
        </p:nvSpPr>
        <p:spPr>
          <a:xfrm>
            <a:off x="6459092" y="2629961"/>
            <a:ext cx="76200" cy="568325"/>
          </a:xfrm>
          <a:custGeom>
            <a:avLst/>
            <a:gdLst/>
            <a:ahLst/>
            <a:cxnLst/>
            <a:rect l="l" t="t" r="r" b="b"/>
            <a:pathLst>
              <a:path w="76200" h="568325">
                <a:moveTo>
                  <a:pt x="31803" y="492219"/>
                </a:moveTo>
                <a:lnTo>
                  <a:pt x="0" y="492378"/>
                </a:lnTo>
                <a:lnTo>
                  <a:pt x="38481" y="568325"/>
                </a:lnTo>
                <a:lnTo>
                  <a:pt x="69798" y="504951"/>
                </a:lnTo>
                <a:lnTo>
                  <a:pt x="31877" y="504951"/>
                </a:lnTo>
                <a:lnTo>
                  <a:pt x="31803" y="492219"/>
                </a:lnTo>
                <a:close/>
              </a:path>
              <a:path w="76200" h="568325">
                <a:moveTo>
                  <a:pt x="44503" y="492156"/>
                </a:moveTo>
                <a:lnTo>
                  <a:pt x="31803" y="492219"/>
                </a:lnTo>
                <a:lnTo>
                  <a:pt x="31877" y="504951"/>
                </a:lnTo>
                <a:lnTo>
                  <a:pt x="44577" y="504825"/>
                </a:lnTo>
                <a:lnTo>
                  <a:pt x="44503" y="492156"/>
                </a:lnTo>
                <a:close/>
              </a:path>
              <a:path w="76200" h="568325">
                <a:moveTo>
                  <a:pt x="76200" y="491998"/>
                </a:moveTo>
                <a:lnTo>
                  <a:pt x="44503" y="492156"/>
                </a:lnTo>
                <a:lnTo>
                  <a:pt x="44577" y="504825"/>
                </a:lnTo>
                <a:lnTo>
                  <a:pt x="31877" y="504951"/>
                </a:lnTo>
                <a:lnTo>
                  <a:pt x="69798" y="504951"/>
                </a:lnTo>
                <a:lnTo>
                  <a:pt x="76200" y="491998"/>
                </a:lnTo>
                <a:close/>
              </a:path>
              <a:path w="76200" h="568325">
                <a:moveTo>
                  <a:pt x="41656" y="0"/>
                </a:moveTo>
                <a:lnTo>
                  <a:pt x="28956" y="126"/>
                </a:lnTo>
                <a:lnTo>
                  <a:pt x="31803" y="492219"/>
                </a:lnTo>
                <a:lnTo>
                  <a:pt x="44503" y="492156"/>
                </a:lnTo>
                <a:lnTo>
                  <a:pt x="41656" y="0"/>
                </a:lnTo>
                <a:close/>
              </a:path>
            </a:pathLst>
          </a:custGeom>
          <a:solidFill>
            <a:srgbClr val="000000"/>
          </a:solidFill>
        </p:spPr>
        <p:txBody>
          <a:bodyPr wrap="square" lIns="0" tIns="0" rIns="0" bIns="0" rtlCol="0">
            <a:noAutofit/>
          </a:bodyPr>
          <a:lstStyle/>
          <a:p>
            <a:endParaRPr/>
          </a:p>
        </p:txBody>
      </p:sp>
      <p:sp>
        <p:nvSpPr>
          <p:cNvPr id="74" name="object 74"/>
          <p:cNvSpPr/>
          <p:nvPr/>
        </p:nvSpPr>
        <p:spPr>
          <a:xfrm>
            <a:off x="8061325" y="2306239"/>
            <a:ext cx="923925" cy="1900174"/>
          </a:xfrm>
          <a:prstGeom prst="rect">
            <a:avLst/>
          </a:prstGeom>
          <a:blipFill>
            <a:blip r:embed="rId18" cstate="print"/>
            <a:stretch>
              <a:fillRect/>
            </a:stretch>
          </a:blipFill>
        </p:spPr>
        <p:txBody>
          <a:bodyPr wrap="square" lIns="0" tIns="0" rIns="0" bIns="0" rtlCol="0">
            <a:noAutofit/>
          </a:bodyPr>
          <a:lstStyle/>
          <a:p>
            <a:endParaRPr/>
          </a:p>
        </p:txBody>
      </p:sp>
      <p:sp>
        <p:nvSpPr>
          <p:cNvPr id="75" name="object 75"/>
          <p:cNvSpPr/>
          <p:nvPr/>
        </p:nvSpPr>
        <p:spPr>
          <a:xfrm>
            <a:off x="8201025" y="2282363"/>
            <a:ext cx="782637" cy="1254125"/>
          </a:xfrm>
          <a:custGeom>
            <a:avLst/>
            <a:gdLst/>
            <a:ahLst/>
            <a:cxnLst/>
            <a:rect l="l" t="t" r="r" b="b"/>
            <a:pathLst>
              <a:path w="782637" h="1254125">
                <a:moveTo>
                  <a:pt x="0" y="1254125"/>
                </a:moveTo>
                <a:lnTo>
                  <a:pt x="782637" y="1254125"/>
                </a:lnTo>
                <a:lnTo>
                  <a:pt x="782637" y="0"/>
                </a:lnTo>
                <a:lnTo>
                  <a:pt x="0" y="0"/>
                </a:lnTo>
                <a:lnTo>
                  <a:pt x="0" y="1254125"/>
                </a:lnTo>
                <a:close/>
              </a:path>
            </a:pathLst>
          </a:custGeom>
          <a:solidFill>
            <a:srgbClr val="FFFFFF"/>
          </a:solidFill>
        </p:spPr>
        <p:txBody>
          <a:bodyPr wrap="square" lIns="0" tIns="0" rIns="0" bIns="0" rtlCol="0">
            <a:noAutofit/>
          </a:bodyPr>
          <a:lstStyle/>
          <a:p>
            <a:endParaRPr/>
          </a:p>
        </p:txBody>
      </p:sp>
      <p:sp>
        <p:nvSpPr>
          <p:cNvPr id="78" name="object 78"/>
          <p:cNvSpPr txBox="1"/>
          <p:nvPr/>
        </p:nvSpPr>
        <p:spPr>
          <a:xfrm>
            <a:off x="3123945" y="5610728"/>
            <a:ext cx="1388745" cy="368935"/>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a:t>
            </a:r>
            <a:r>
              <a:rPr sz="1200" spc="5" dirty="0" smtClean="0">
                <a:latin typeface="Arial"/>
                <a:cs typeface="Arial"/>
              </a:rPr>
              <a:t>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79" name="object 79"/>
          <p:cNvSpPr txBox="1"/>
          <p:nvPr/>
        </p:nvSpPr>
        <p:spPr>
          <a:xfrm>
            <a:off x="7153782" y="5628406"/>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80" name="object 80"/>
          <p:cNvSpPr txBox="1"/>
          <p:nvPr/>
        </p:nvSpPr>
        <p:spPr>
          <a:xfrm>
            <a:off x="1021791" y="5671078"/>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2225">
              <a:lnSpc>
                <a:spcPts val="144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sp>
        <p:nvSpPr>
          <p:cNvPr id="77" name="object 77"/>
          <p:cNvSpPr txBox="1">
            <a:spLocks noGrp="1"/>
          </p:cNvSpPr>
          <p:nvPr>
            <p:ph type="title"/>
          </p:nvPr>
        </p:nvSpPr>
        <p:spPr>
          <a:xfrm>
            <a:off x="535940" y="116632"/>
            <a:ext cx="8072119" cy="850341"/>
          </a:xfrm>
          <a:prstGeom prst="rect">
            <a:avLst/>
          </a:prstGeom>
        </p:spPr>
        <p:txBody>
          <a:bodyPr vert="horz" wrap="square" lIns="0" tIns="209041" rIns="0" bIns="0" rtlCol="0">
            <a:noAutofit/>
          </a:bodyPr>
          <a:lstStyle/>
          <a:p>
            <a:pPr marL="88900">
              <a:lnSpc>
                <a:spcPct val="100000"/>
              </a:lnSpc>
            </a:pPr>
            <a:r>
              <a:rPr sz="3200" dirty="0" smtClean="0">
                <a:solidFill>
                  <a:schemeClr val="tx1"/>
                </a:solidFill>
                <a:latin typeface="Calibri"/>
                <a:cs typeface="Calibri"/>
              </a:rPr>
              <a:t>AR</a:t>
            </a:r>
            <a:r>
              <a:rPr sz="3200" spc="-5" dirty="0" smtClean="0">
                <a:solidFill>
                  <a:schemeClr val="tx1"/>
                </a:solidFill>
                <a:latin typeface="Calibri"/>
                <a:cs typeface="Calibri"/>
              </a:rPr>
              <a:t>P</a:t>
            </a:r>
            <a:r>
              <a:rPr sz="3200" spc="5" dirty="0" smtClean="0">
                <a:solidFill>
                  <a:schemeClr val="tx1"/>
                </a:solidFill>
                <a:latin typeface="黑体"/>
                <a:cs typeface="黑体"/>
              </a:rPr>
              <a:t>工</a:t>
            </a:r>
            <a:r>
              <a:rPr sz="3200" spc="0" dirty="0" smtClean="0">
                <a:solidFill>
                  <a:schemeClr val="tx1"/>
                </a:solidFill>
                <a:latin typeface="黑体"/>
                <a:cs typeface="黑体"/>
              </a:rPr>
              <a:t>作原</a:t>
            </a:r>
            <a:r>
              <a:rPr sz="3200" spc="5" dirty="0" smtClean="0">
                <a:solidFill>
                  <a:schemeClr val="tx1"/>
                </a:solidFill>
                <a:latin typeface="黑体"/>
                <a:cs typeface="黑体"/>
              </a:rPr>
              <a:t>理</a:t>
            </a:r>
            <a:r>
              <a:rPr lang="zh-CN" altLang="en-US" sz="3200" dirty="0" smtClean="0">
                <a:solidFill>
                  <a:schemeClr val="tx1"/>
                </a:solidFill>
                <a:latin typeface="Calibri"/>
                <a:cs typeface="Calibri"/>
              </a:rPr>
              <a:t>总结</a:t>
            </a:r>
            <a:r>
              <a:rPr sz="3200" spc="0" dirty="0" smtClean="0">
                <a:solidFill>
                  <a:schemeClr val="tx1"/>
                </a:solidFill>
                <a:latin typeface="Calibri"/>
                <a:cs typeface="Calibri"/>
              </a:rPr>
              <a:t>:</a:t>
            </a:r>
            <a:r>
              <a:rPr sz="3200" spc="-40" dirty="0" smtClean="0">
                <a:solidFill>
                  <a:schemeClr val="tx1"/>
                </a:solidFill>
                <a:latin typeface="Calibri"/>
                <a:cs typeface="Calibri"/>
              </a:rPr>
              <a:t> </a:t>
            </a:r>
            <a:r>
              <a:rPr sz="3200" spc="5" dirty="0" smtClean="0">
                <a:solidFill>
                  <a:schemeClr val="tx1"/>
                </a:solidFill>
                <a:latin typeface="黑体"/>
                <a:cs typeface="黑体"/>
              </a:rPr>
              <a:t>目的节</a:t>
            </a:r>
            <a:r>
              <a:rPr sz="3200" spc="0" dirty="0" smtClean="0">
                <a:solidFill>
                  <a:schemeClr val="tx1"/>
                </a:solidFill>
                <a:latin typeface="黑体"/>
                <a:cs typeface="黑体"/>
              </a:rPr>
              <a:t>点在不</a:t>
            </a:r>
            <a:r>
              <a:rPr sz="3200" spc="-5" dirty="0" smtClean="0">
                <a:solidFill>
                  <a:schemeClr val="tx1"/>
                </a:solidFill>
                <a:latin typeface="黑体"/>
                <a:cs typeface="黑体"/>
              </a:rPr>
              <a:t>同</a:t>
            </a:r>
            <a:r>
              <a:rPr sz="3200" spc="0" dirty="0" smtClean="0">
                <a:solidFill>
                  <a:schemeClr val="tx1"/>
                </a:solidFill>
                <a:latin typeface="Calibri"/>
                <a:cs typeface="Calibri"/>
              </a:rPr>
              <a:t>LA</a:t>
            </a:r>
            <a:r>
              <a:rPr sz="3200" spc="-10" dirty="0" smtClean="0">
                <a:solidFill>
                  <a:schemeClr val="tx1"/>
                </a:solidFill>
                <a:latin typeface="Calibri"/>
                <a:cs typeface="Calibri"/>
              </a:rPr>
              <a:t>N</a:t>
            </a:r>
            <a:r>
              <a:rPr sz="3200" spc="-5" dirty="0" smtClean="0">
                <a:solidFill>
                  <a:schemeClr val="tx1"/>
                </a:solidFill>
                <a:latin typeface="Calibri"/>
                <a:cs typeface="Calibri"/>
              </a:rPr>
              <a:t>(</a:t>
            </a:r>
            <a:r>
              <a:rPr sz="3200" spc="0" dirty="0" smtClean="0">
                <a:solidFill>
                  <a:schemeClr val="tx1"/>
                </a:solidFill>
                <a:latin typeface="黑体"/>
                <a:cs typeface="黑体"/>
              </a:rPr>
              <a:t>子</a:t>
            </a:r>
            <a:r>
              <a:rPr sz="3200" spc="-5" dirty="0" smtClean="0">
                <a:solidFill>
                  <a:schemeClr val="tx1"/>
                </a:solidFill>
                <a:latin typeface="黑体"/>
                <a:cs typeface="黑体"/>
              </a:rPr>
              <a:t>网</a:t>
            </a:r>
            <a:r>
              <a:rPr sz="3200" spc="0" dirty="0" smtClean="0">
                <a:solidFill>
                  <a:schemeClr val="tx1"/>
                </a:solidFill>
                <a:latin typeface="Calibri"/>
                <a:cs typeface="Calibri"/>
              </a:rPr>
              <a:t>)</a:t>
            </a:r>
            <a:endParaRPr sz="3200" dirty="0">
              <a:solidFill>
                <a:schemeClr val="tx1"/>
              </a:solidFill>
              <a:latin typeface="Calibri"/>
              <a:cs typeface="Calibri"/>
            </a:endParaRPr>
          </a:p>
        </p:txBody>
      </p:sp>
      <p:graphicFrame>
        <p:nvGraphicFramePr>
          <p:cNvPr id="76" name="object 76"/>
          <p:cNvGraphicFramePr>
            <a:graphicFrameLocks noGrp="1"/>
          </p:cNvGraphicFramePr>
          <p:nvPr>
            <p:extLst/>
          </p:nvPr>
        </p:nvGraphicFramePr>
        <p:xfrm>
          <a:off x="8196262" y="2277600"/>
          <a:ext cx="782637" cy="1251774"/>
        </p:xfrm>
        <a:graphic>
          <a:graphicData uri="http://schemas.openxmlformats.org/drawingml/2006/table">
            <a:tbl>
              <a:tblPr firstRow="1" bandRow="1">
                <a:tableStyleId>{2D5ABB26-0587-4C30-8999-92F81FD0307C}</a:tableStyleId>
              </a:tblPr>
              <a:tblGrid>
                <a:gridCol w="782637"/>
              </a:tblGrid>
              <a:tr h="474599">
                <a:tc>
                  <a:txBody>
                    <a:bodyPr/>
                    <a:lstStyle/>
                    <a:p>
                      <a:endParaRPr sz="12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70001">
                <a:tc>
                  <a:txBody>
                    <a:bodyPr/>
                    <a:lstStyle/>
                    <a:p>
                      <a:pPr marR="10160" algn="ctr">
                        <a:lnSpc>
                          <a:spcPts val="1900"/>
                        </a:lnSpc>
                      </a:pPr>
                      <a:r>
                        <a:rPr sz="1600" dirty="0" smtClean="0">
                          <a:latin typeface="Arial"/>
                          <a:cs typeface="Arial"/>
                        </a:rPr>
                        <a:t>IP</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2349">
                <a:tc>
                  <a:txBody>
                    <a:bodyPr/>
                    <a:lstStyle/>
                    <a:p>
                      <a:pPr marL="229235">
                        <a:lnSpc>
                          <a:spcPct val="100000"/>
                        </a:lnSpc>
                      </a:pPr>
                      <a:r>
                        <a:rPr sz="1600" dirty="0" smtClean="0">
                          <a:latin typeface="Arial"/>
                          <a:cs typeface="Arial"/>
                        </a:rPr>
                        <a:t>Eth</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r h="254825">
                <a:tc>
                  <a:txBody>
                    <a:bodyPr/>
                    <a:lstStyle/>
                    <a:p>
                      <a:pPr marL="207645">
                        <a:lnSpc>
                          <a:spcPct val="100000"/>
                        </a:lnSpc>
                      </a:pPr>
                      <a:r>
                        <a:rPr sz="1600" dirty="0" smtClean="0">
                          <a:latin typeface="Arial"/>
                          <a:cs typeface="Arial"/>
                        </a:rPr>
                        <a:t>Phy</a:t>
                      </a:r>
                      <a:endParaRPr sz="1600">
                        <a:latin typeface="Arial"/>
                        <a:cs typeface="Arial"/>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r>
            </a:tbl>
          </a:graphicData>
        </a:graphic>
      </p:graphicFrame>
    </p:spTree>
    <p:extLst>
      <p:ext uri="{BB962C8B-B14F-4D97-AF65-F5344CB8AC3E}">
        <p14:creationId xmlns:p14="http://schemas.microsoft.com/office/powerpoint/2010/main" val="4579715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工作原理，</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主要内容：维持一个</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表的建立过程，数据包的转发过程</a:t>
            </a:r>
            <a:r>
              <a:rPr lang="en-US" altLang="zh-CN" sz="2400" dirty="0" smtClean="0">
                <a:latin typeface="STXingkai" charset="-122"/>
                <a:ea typeface="STXingkai" charset="-122"/>
                <a:cs typeface="STXingkai" charset="-122"/>
              </a:rPr>
              <a:t>——</a:t>
            </a:r>
            <a:r>
              <a:rPr lang="zh-CN" altLang="en-US" sz="2400" dirty="0" smtClean="0">
                <a:latin typeface="STXingkai" charset="-122"/>
                <a:ea typeface="STXingkai" charset="-122"/>
                <a:cs typeface="STXingkai" charset="-122"/>
              </a:rPr>
              <a:t>目的节点和源节点不在同一个</a:t>
            </a:r>
            <a:r>
              <a:rPr lang="en-US" altLang="zh-CN" sz="2400" dirty="0" smtClean="0">
                <a:latin typeface="STXingkai" charset="-122"/>
                <a:ea typeface="STXingkai" charset="-122"/>
                <a:cs typeface="STXingkai" charset="-122"/>
              </a:rPr>
              <a:t>LAN</a:t>
            </a:r>
            <a:r>
              <a:rPr lang="zh-CN" altLang="en-US" sz="2400" dirty="0" smtClean="0">
                <a:latin typeface="STXingkai" charset="-122"/>
                <a:ea typeface="STXingkai" charset="-122"/>
                <a:cs typeface="STXingkai" charset="-122"/>
              </a:rPr>
              <a:t>中（其中包含目的节点和源节点在一个</a:t>
            </a:r>
            <a:r>
              <a:rPr lang="en-US" altLang="zh-CN" sz="2400" dirty="0" smtClean="0">
                <a:latin typeface="STXingkai" charset="-122"/>
                <a:ea typeface="STXingkai" charset="-122"/>
                <a:cs typeface="STXingkai" charset="-122"/>
              </a:rPr>
              <a:t>LAN</a:t>
            </a:r>
            <a:r>
              <a:rPr lang="zh-CN" altLang="en-US" sz="2400" dirty="0" smtClean="0">
                <a:latin typeface="STXingkai" charset="-122"/>
                <a:ea typeface="STXingkai" charset="-122"/>
                <a:cs typeface="STXingkai" charset="-122"/>
              </a:rPr>
              <a:t>中的情况），</a:t>
            </a:r>
            <a:r>
              <a:rPr lang="zh-CN" altLang="en-US" sz="2400" dirty="0" smtClean="0">
                <a:solidFill>
                  <a:srgbClr val="FF0000"/>
                </a:solidFill>
                <a:latin typeface="STXingkai" charset="-122"/>
                <a:ea typeface="STXingkai" charset="-122"/>
                <a:cs typeface="STXingkai" charset="-122"/>
              </a:rPr>
              <a:t>转发算法</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0875896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2808" y="332656"/>
            <a:ext cx="6325456" cy="274627"/>
          </a:xfrm>
          <a:prstGeom prst="rect">
            <a:avLst/>
          </a:prstGeom>
        </p:spPr>
        <p:txBody>
          <a:bodyPr vert="horz" wrap="square" lIns="0" tIns="0" rIns="0" bIns="0" rtlCol="0">
            <a:noAutofit/>
          </a:bodyPr>
          <a:lstStyle/>
          <a:p>
            <a:pPr marL="12700">
              <a:lnSpc>
                <a:spcPct val="10000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A </a:t>
            </a:r>
            <a:r>
              <a:rPr spc="-20" dirty="0" smtClean="0">
                <a:latin typeface="宋体"/>
                <a:cs typeface="宋体"/>
              </a:rPr>
              <a:t>创建带有源地址</a:t>
            </a:r>
            <a:r>
              <a:rPr spc="-495" dirty="0" smtClean="0">
                <a:latin typeface="宋体"/>
                <a:cs typeface="宋体"/>
              </a:rPr>
              <a:t> </a:t>
            </a:r>
            <a:r>
              <a:rPr spc="-20" dirty="0" smtClean="0">
                <a:latin typeface="Calibri"/>
                <a:cs typeface="Calibri"/>
              </a:rPr>
              <a:t>A</a:t>
            </a:r>
            <a:r>
              <a:rPr spc="-20" dirty="0" smtClean="0">
                <a:latin typeface="宋体"/>
                <a:cs typeface="宋体"/>
              </a:rPr>
              <a:t>、目的地址</a:t>
            </a:r>
            <a:r>
              <a:rPr spc="-495" dirty="0" smtClean="0">
                <a:latin typeface="宋体"/>
                <a:cs typeface="宋体"/>
              </a:rPr>
              <a:t> </a:t>
            </a:r>
            <a:r>
              <a:rPr spc="-15" dirty="0" smtClean="0">
                <a:latin typeface="Calibri"/>
                <a:cs typeface="Calibri"/>
              </a:rPr>
              <a:t>B</a:t>
            </a:r>
            <a:r>
              <a:rPr spc="-10" dirty="0" smtClean="0">
                <a:latin typeface="Calibri"/>
                <a:cs typeface="Calibri"/>
              </a:rPr>
              <a:t> </a:t>
            </a:r>
            <a:r>
              <a:rPr lang="zh-CN" altLang="en-US" spc="-10" dirty="0" smtClean="0">
                <a:latin typeface="Calibri"/>
                <a:cs typeface="Calibri"/>
              </a:rPr>
              <a:t>（</a:t>
            </a:r>
            <a:r>
              <a:rPr lang="en-US" altLang="zh-CN" spc="-10" dirty="0" smtClean="0">
                <a:latin typeface="Calibri"/>
                <a:cs typeface="Calibri"/>
              </a:rPr>
              <a:t>IP</a:t>
            </a:r>
            <a:r>
              <a:rPr lang="zh-CN" altLang="en-US" spc="-10" dirty="0" smtClean="0">
                <a:latin typeface="Calibri"/>
                <a:cs typeface="Calibri"/>
              </a:rPr>
              <a:t>地址）</a:t>
            </a:r>
            <a:r>
              <a:rPr spc="-20" dirty="0" smtClean="0">
                <a:latin typeface="宋体"/>
                <a:cs typeface="宋体"/>
              </a:rPr>
              <a:t>的数据报</a:t>
            </a:r>
            <a:endParaRPr dirty="0">
              <a:latin typeface="宋体"/>
              <a:cs typeface="宋体"/>
            </a:endParaRPr>
          </a:p>
        </p:txBody>
      </p:sp>
      <p:sp>
        <p:nvSpPr>
          <p:cNvPr id="3" name="object 3"/>
          <p:cNvSpPr txBox="1"/>
          <p:nvPr/>
        </p:nvSpPr>
        <p:spPr>
          <a:xfrm>
            <a:off x="622808" y="692696"/>
            <a:ext cx="7648575" cy="3197860"/>
          </a:xfrm>
          <a:prstGeom prst="rect">
            <a:avLst/>
          </a:prstGeom>
        </p:spPr>
        <p:txBody>
          <a:bodyPr vert="horz" wrap="square" lIns="0" tIns="0" rIns="0" bIns="0" rtlCol="0">
            <a:noAutofit/>
          </a:bodyPr>
          <a:lstStyle/>
          <a:p>
            <a:pPr marL="355600" marR="55244" indent="-3429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20" dirty="0" smtClean="0">
                <a:latin typeface="Calibri"/>
                <a:cs typeface="Calibri"/>
              </a:rPr>
              <a:t>A</a:t>
            </a:r>
            <a:r>
              <a:rPr spc="-20" dirty="0" smtClean="0">
                <a:latin typeface="宋体"/>
                <a:cs typeface="宋体"/>
              </a:rPr>
              <a:t>根据</a:t>
            </a:r>
            <a:r>
              <a:rPr spc="-15" dirty="0" smtClean="0">
                <a:latin typeface="Calibri"/>
                <a:cs typeface="Calibri"/>
              </a:rPr>
              <a:t>B</a:t>
            </a:r>
            <a:r>
              <a:rPr spc="-20" dirty="0" smtClean="0">
                <a:latin typeface="宋体"/>
                <a:cs typeface="宋体"/>
              </a:rPr>
              <a:t>的</a:t>
            </a:r>
            <a:r>
              <a:rPr spc="-10" dirty="0" smtClean="0">
                <a:latin typeface="Calibri"/>
                <a:cs typeface="Calibri"/>
              </a:rPr>
              <a:t>IP</a:t>
            </a:r>
            <a:r>
              <a:rPr spc="-20" dirty="0" smtClean="0">
                <a:latin typeface="宋体"/>
                <a:cs typeface="宋体"/>
              </a:rPr>
              <a:t>地址和子网掩码，得</a:t>
            </a:r>
            <a:r>
              <a:rPr spc="-5" dirty="0" smtClean="0">
                <a:latin typeface="宋体"/>
                <a:cs typeface="宋体"/>
              </a:rPr>
              <a:t>知</a:t>
            </a:r>
            <a:r>
              <a:rPr spc="-15" dirty="0" smtClean="0">
                <a:latin typeface="Calibri"/>
                <a:cs typeface="Calibri"/>
              </a:rPr>
              <a:t>B</a:t>
            </a:r>
            <a:r>
              <a:rPr spc="-20" dirty="0" smtClean="0">
                <a:latin typeface="宋体"/>
                <a:cs typeface="宋体"/>
              </a:rPr>
              <a:t>不</a:t>
            </a:r>
            <a:r>
              <a:rPr spc="-15" dirty="0" smtClean="0">
                <a:latin typeface="宋体"/>
                <a:cs typeface="宋体"/>
              </a:rPr>
              <a:t>在</a:t>
            </a:r>
            <a:r>
              <a:rPr spc="-20" dirty="0" smtClean="0">
                <a:latin typeface="宋体"/>
                <a:cs typeface="宋体"/>
              </a:rPr>
              <a:t>同一</a:t>
            </a:r>
            <a:r>
              <a:rPr spc="-15" dirty="0" smtClean="0">
                <a:latin typeface="宋体"/>
                <a:cs typeface="宋体"/>
              </a:rPr>
              <a:t>子</a:t>
            </a:r>
            <a:r>
              <a:rPr spc="-20" dirty="0" smtClean="0">
                <a:latin typeface="宋体"/>
                <a:cs typeface="宋体"/>
              </a:rPr>
              <a:t>网内</a:t>
            </a:r>
            <a:r>
              <a:rPr spc="-15" dirty="0" smtClean="0">
                <a:latin typeface="宋体"/>
                <a:cs typeface="宋体"/>
              </a:rPr>
              <a:t>，</a:t>
            </a:r>
            <a:r>
              <a:rPr spc="-20" dirty="0" smtClean="0">
                <a:latin typeface="宋体"/>
                <a:cs typeface="宋体"/>
              </a:rPr>
              <a:t>从</a:t>
            </a:r>
            <a:r>
              <a:rPr spc="0" dirty="0" smtClean="0">
                <a:latin typeface="宋体"/>
                <a:cs typeface="宋体"/>
              </a:rPr>
              <a:t>而</a:t>
            </a:r>
            <a:r>
              <a:rPr spc="-20" dirty="0" smtClean="0">
                <a:latin typeface="Calibri"/>
                <a:cs typeface="Calibri"/>
              </a:rPr>
              <a:t>A</a:t>
            </a:r>
            <a:r>
              <a:rPr spc="-20" dirty="0" smtClean="0">
                <a:latin typeface="宋体"/>
                <a:cs typeface="宋体"/>
              </a:rPr>
              <a:t>准</a:t>
            </a:r>
            <a:r>
              <a:rPr spc="-15" dirty="0" smtClean="0">
                <a:latin typeface="宋体"/>
                <a:cs typeface="宋体"/>
              </a:rPr>
              <a:t>备</a:t>
            </a:r>
            <a:r>
              <a:rPr spc="-20" dirty="0" smtClean="0">
                <a:latin typeface="宋体"/>
                <a:cs typeface="宋体"/>
              </a:rPr>
              <a:t>将该帧递送给其网关路由</a:t>
            </a:r>
            <a:r>
              <a:rPr spc="-15" dirty="0" smtClean="0">
                <a:latin typeface="宋体"/>
                <a:cs typeface="宋体"/>
              </a:rPr>
              <a:t>器</a:t>
            </a:r>
            <a:r>
              <a:rPr spc="-10" dirty="0" smtClean="0">
                <a:latin typeface="Calibri"/>
                <a:cs typeface="Calibri"/>
              </a:rPr>
              <a:t>111.111.1</a:t>
            </a:r>
            <a:r>
              <a:rPr spc="-15" dirty="0" smtClean="0">
                <a:latin typeface="Calibri"/>
                <a:cs typeface="Calibri"/>
              </a:rPr>
              <a:t>1</a:t>
            </a:r>
            <a:r>
              <a:rPr spc="-10" dirty="0" smtClean="0">
                <a:latin typeface="Calibri"/>
                <a:cs typeface="Calibri"/>
              </a:rPr>
              <a:t>1.110</a:t>
            </a:r>
            <a:r>
              <a:rPr spc="30" dirty="0" smtClean="0">
                <a:latin typeface="Calibri"/>
                <a:cs typeface="Calibri"/>
              </a:rPr>
              <a:t> </a:t>
            </a:r>
            <a:r>
              <a:rPr spc="-10" dirty="0" smtClean="0">
                <a:latin typeface="Calibri"/>
                <a:cs typeface="Calibri"/>
              </a:rPr>
              <a:t>(R</a:t>
            </a:r>
            <a:r>
              <a:rPr spc="-20" dirty="0" smtClean="0">
                <a:latin typeface="宋体"/>
                <a:cs typeface="宋体"/>
              </a:rPr>
              <a:t>的接口</a:t>
            </a:r>
            <a:r>
              <a:rPr spc="-15" dirty="0" smtClean="0">
                <a:latin typeface="Calibri"/>
                <a:cs typeface="Calibri"/>
              </a:rPr>
              <a:t>1)</a:t>
            </a:r>
            <a:endParaRPr dirty="0">
              <a:latin typeface="Calibri"/>
              <a:cs typeface="Calibri"/>
            </a:endParaRPr>
          </a:p>
          <a:p>
            <a:pPr marL="127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A</a:t>
            </a:r>
            <a:r>
              <a:rPr spc="-20" dirty="0" smtClean="0">
                <a:latin typeface="Calibri"/>
                <a:cs typeface="Calibri"/>
              </a:rPr>
              <a:t> </a:t>
            </a:r>
            <a:r>
              <a:rPr spc="-25" dirty="0" smtClean="0">
                <a:latin typeface="宋体"/>
                <a:cs typeface="宋体"/>
              </a:rPr>
              <a:t>使</a:t>
            </a:r>
            <a:r>
              <a:rPr spc="-20" dirty="0" smtClean="0">
                <a:latin typeface="宋体"/>
                <a:cs typeface="宋体"/>
              </a:rPr>
              <a:t>用</a:t>
            </a:r>
            <a:r>
              <a:rPr spc="-520" dirty="0" smtClean="0">
                <a:latin typeface="宋体"/>
                <a:cs typeface="宋体"/>
              </a:rPr>
              <a:t> </a:t>
            </a:r>
            <a:r>
              <a:rPr spc="-25" dirty="0" smtClean="0">
                <a:latin typeface="Calibri"/>
                <a:cs typeface="Calibri"/>
              </a:rPr>
              <a:t>A</a:t>
            </a:r>
            <a:r>
              <a:rPr spc="-10" dirty="0" smtClean="0">
                <a:latin typeface="Calibri"/>
                <a:cs typeface="Calibri"/>
              </a:rPr>
              <a:t>RP</a:t>
            </a:r>
            <a:r>
              <a:rPr spc="15" dirty="0" smtClean="0">
                <a:latin typeface="Calibri"/>
                <a:cs typeface="Calibri"/>
              </a:rPr>
              <a:t> </a:t>
            </a:r>
            <a:r>
              <a:rPr spc="-25" dirty="0" smtClean="0">
                <a:latin typeface="宋体"/>
                <a:cs typeface="宋体"/>
              </a:rPr>
              <a:t>得</a:t>
            </a:r>
            <a:r>
              <a:rPr spc="-20" dirty="0" smtClean="0">
                <a:latin typeface="宋体"/>
                <a:cs typeface="宋体"/>
              </a:rPr>
              <a:t>到</a:t>
            </a:r>
            <a:r>
              <a:rPr spc="-525" dirty="0" smtClean="0">
                <a:latin typeface="宋体"/>
                <a:cs typeface="宋体"/>
              </a:rPr>
              <a:t> </a:t>
            </a:r>
            <a:r>
              <a:rPr spc="-15" dirty="0" smtClean="0">
                <a:latin typeface="Calibri"/>
                <a:cs typeface="Calibri"/>
              </a:rPr>
              <a:t>R </a:t>
            </a:r>
            <a:r>
              <a:rPr spc="-25" dirty="0" smtClean="0">
                <a:latin typeface="宋体"/>
                <a:cs typeface="宋体"/>
              </a:rPr>
              <a:t>的接</a:t>
            </a:r>
            <a:r>
              <a:rPr spc="-20" dirty="0" smtClean="0">
                <a:latin typeface="宋体"/>
                <a:cs typeface="宋体"/>
              </a:rPr>
              <a:t>口</a:t>
            </a:r>
            <a:r>
              <a:rPr spc="-10" dirty="0" smtClean="0">
                <a:latin typeface="Calibri"/>
                <a:cs typeface="Calibri"/>
              </a:rPr>
              <a:t>1</a:t>
            </a:r>
            <a:r>
              <a:rPr spc="10" dirty="0" smtClean="0">
                <a:latin typeface="Calibri"/>
                <a:cs typeface="Calibri"/>
              </a:rPr>
              <a:t> </a:t>
            </a:r>
            <a:r>
              <a:rPr spc="-10" dirty="0" smtClean="0">
                <a:latin typeface="Calibri"/>
                <a:cs typeface="Calibri"/>
              </a:rPr>
              <a:t>(11</a:t>
            </a:r>
            <a:r>
              <a:rPr spc="-20" dirty="0" smtClean="0">
                <a:latin typeface="Calibri"/>
                <a:cs typeface="Calibri"/>
              </a:rPr>
              <a:t>1</a:t>
            </a:r>
            <a:r>
              <a:rPr spc="-10" dirty="0" smtClean="0">
                <a:latin typeface="Calibri"/>
                <a:cs typeface="Calibri"/>
              </a:rPr>
              <a:t>.11</a:t>
            </a:r>
            <a:r>
              <a:rPr spc="-20" dirty="0" smtClean="0">
                <a:latin typeface="Calibri"/>
                <a:cs typeface="Calibri"/>
              </a:rPr>
              <a:t>1</a:t>
            </a:r>
            <a:r>
              <a:rPr spc="-10" dirty="0" smtClean="0">
                <a:latin typeface="Calibri"/>
                <a:cs typeface="Calibri"/>
              </a:rPr>
              <a:t>.11</a:t>
            </a:r>
            <a:r>
              <a:rPr spc="-20" dirty="0" smtClean="0">
                <a:latin typeface="Calibri"/>
                <a:cs typeface="Calibri"/>
              </a:rPr>
              <a:t>1</a:t>
            </a:r>
            <a:r>
              <a:rPr spc="-10" dirty="0" smtClean="0">
                <a:latin typeface="Calibri"/>
                <a:cs typeface="Calibri"/>
              </a:rPr>
              <a:t>.11</a:t>
            </a:r>
            <a:r>
              <a:rPr spc="-20" dirty="0" smtClean="0">
                <a:latin typeface="Calibri"/>
                <a:cs typeface="Calibri"/>
              </a:rPr>
              <a:t>0</a:t>
            </a:r>
            <a:r>
              <a:rPr spc="-10" dirty="0" smtClean="0">
                <a:latin typeface="Calibri"/>
                <a:cs typeface="Calibri"/>
              </a:rPr>
              <a:t>)</a:t>
            </a:r>
            <a:r>
              <a:rPr spc="5" dirty="0" smtClean="0">
                <a:latin typeface="Calibri"/>
                <a:cs typeface="Calibri"/>
              </a:rPr>
              <a:t> </a:t>
            </a:r>
            <a:r>
              <a:rPr spc="-20" dirty="0" smtClean="0">
                <a:latin typeface="宋体"/>
                <a:cs typeface="宋体"/>
              </a:rPr>
              <a:t>的</a:t>
            </a:r>
            <a:r>
              <a:rPr spc="-525" dirty="0" smtClean="0">
                <a:latin typeface="宋体"/>
                <a:cs typeface="宋体"/>
              </a:rPr>
              <a:t> </a:t>
            </a:r>
            <a:r>
              <a:rPr spc="-20" dirty="0" smtClean="0">
                <a:latin typeface="Calibri"/>
                <a:cs typeface="Calibri"/>
              </a:rPr>
              <a:t>M</a:t>
            </a:r>
            <a:r>
              <a:rPr spc="-40" dirty="0" smtClean="0">
                <a:latin typeface="Calibri"/>
                <a:cs typeface="Calibri"/>
              </a:rPr>
              <a:t>A</a:t>
            </a:r>
            <a:r>
              <a:rPr spc="-10" dirty="0" smtClean="0">
                <a:latin typeface="Calibri"/>
                <a:cs typeface="Calibri"/>
              </a:rPr>
              <a:t>C</a:t>
            </a:r>
            <a:r>
              <a:rPr spc="10" dirty="0" smtClean="0">
                <a:latin typeface="Calibri"/>
                <a:cs typeface="Calibri"/>
              </a:rPr>
              <a:t> </a:t>
            </a:r>
            <a:r>
              <a:rPr spc="-25" dirty="0" smtClean="0">
                <a:latin typeface="宋体"/>
                <a:cs typeface="宋体"/>
              </a:rPr>
              <a:t>地址</a:t>
            </a:r>
            <a:endParaRPr dirty="0">
              <a:latin typeface="宋体"/>
              <a:cs typeface="宋体"/>
            </a:endParaRPr>
          </a:p>
          <a:p>
            <a:pPr marL="127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A </a:t>
            </a:r>
            <a:r>
              <a:rPr spc="-20" dirty="0" smtClean="0">
                <a:latin typeface="宋体"/>
                <a:cs typeface="宋体"/>
              </a:rPr>
              <a:t>创建以</a:t>
            </a:r>
            <a:r>
              <a:rPr spc="-520" dirty="0" smtClean="0">
                <a:latin typeface="宋体"/>
                <a:cs typeface="宋体"/>
              </a:rPr>
              <a:t> </a:t>
            </a:r>
            <a:r>
              <a:rPr spc="-15" dirty="0" smtClean="0">
                <a:latin typeface="Calibri"/>
                <a:cs typeface="Calibri"/>
              </a:rPr>
              <a:t>R</a:t>
            </a:r>
            <a:r>
              <a:rPr spc="5" dirty="0" smtClean="0">
                <a:latin typeface="Calibri"/>
                <a:cs typeface="Calibri"/>
              </a:rPr>
              <a:t> </a:t>
            </a:r>
            <a:r>
              <a:rPr spc="-20" dirty="0" smtClean="0">
                <a:latin typeface="宋体"/>
                <a:cs typeface="宋体"/>
              </a:rPr>
              <a:t>的接口</a:t>
            </a:r>
            <a:r>
              <a:rPr spc="-15" dirty="0" smtClean="0">
                <a:latin typeface="Calibri"/>
                <a:cs typeface="Calibri"/>
              </a:rPr>
              <a:t>1</a:t>
            </a:r>
            <a:r>
              <a:rPr spc="-20" dirty="0" smtClean="0">
                <a:latin typeface="宋体"/>
                <a:cs typeface="宋体"/>
              </a:rPr>
              <a:t>的</a:t>
            </a:r>
            <a:r>
              <a:rPr spc="-505" dirty="0" smtClean="0">
                <a:latin typeface="宋体"/>
                <a:cs typeface="宋体"/>
              </a:rPr>
              <a:t> </a:t>
            </a:r>
            <a:r>
              <a:rPr spc="-20" dirty="0" smtClean="0">
                <a:latin typeface="Calibri"/>
                <a:cs typeface="Calibri"/>
              </a:rPr>
              <a:t>M</a:t>
            </a:r>
            <a:r>
              <a:rPr spc="-35" dirty="0" smtClean="0">
                <a:latin typeface="Calibri"/>
                <a:cs typeface="Calibri"/>
              </a:rPr>
              <a:t>A</a:t>
            </a:r>
            <a:r>
              <a:rPr spc="-10" dirty="0" smtClean="0">
                <a:latin typeface="Calibri"/>
                <a:cs typeface="Calibri"/>
              </a:rPr>
              <a:t>C</a:t>
            </a:r>
            <a:r>
              <a:rPr spc="10" dirty="0" smtClean="0">
                <a:latin typeface="Calibri"/>
                <a:cs typeface="Calibri"/>
              </a:rPr>
              <a:t> </a:t>
            </a:r>
            <a:r>
              <a:rPr spc="-20" dirty="0" smtClean="0">
                <a:latin typeface="宋体"/>
                <a:cs typeface="宋体"/>
              </a:rPr>
              <a:t>地址为目的地址的链路层帧</a:t>
            </a:r>
            <a:r>
              <a:rPr spc="-15" dirty="0" smtClean="0">
                <a:latin typeface="宋体"/>
                <a:cs typeface="宋体"/>
              </a:rPr>
              <a:t>，</a:t>
            </a:r>
            <a:r>
              <a:rPr spc="-20" dirty="0" smtClean="0">
                <a:latin typeface="宋体"/>
                <a:cs typeface="宋体"/>
              </a:rPr>
              <a:t>其中</a:t>
            </a:r>
            <a:r>
              <a:rPr spc="-15" dirty="0" smtClean="0">
                <a:latin typeface="宋体"/>
                <a:cs typeface="宋体"/>
              </a:rPr>
              <a:t>封</a:t>
            </a:r>
            <a:r>
              <a:rPr spc="-20" dirty="0" smtClean="0">
                <a:latin typeface="宋体"/>
                <a:cs typeface="宋体"/>
              </a:rPr>
              <a:t>装了</a:t>
            </a:r>
            <a:endParaRPr dirty="0">
              <a:latin typeface="宋体"/>
              <a:cs typeface="宋体"/>
            </a:endParaRPr>
          </a:p>
          <a:p>
            <a:pPr marL="355600">
              <a:lnSpc>
                <a:spcPts val="2160"/>
              </a:lnSpc>
            </a:pPr>
            <a:r>
              <a:rPr spc="-20" dirty="0" smtClean="0">
                <a:latin typeface="Calibri"/>
                <a:cs typeface="Calibri"/>
              </a:rPr>
              <a:t>A</a:t>
            </a:r>
            <a:r>
              <a:rPr spc="-15" dirty="0" smtClean="0">
                <a:latin typeface="Calibri"/>
                <a:cs typeface="Calibri"/>
              </a:rPr>
              <a:t>-</a:t>
            </a:r>
            <a:r>
              <a:rPr spc="-35" dirty="0" smtClean="0">
                <a:latin typeface="Calibri"/>
                <a:cs typeface="Calibri"/>
              </a:rPr>
              <a:t>t</a:t>
            </a:r>
            <a:r>
              <a:rPr spc="-15" dirty="0" smtClean="0">
                <a:latin typeface="Calibri"/>
                <a:cs typeface="Calibri"/>
              </a:rPr>
              <a:t>o-B</a:t>
            </a:r>
            <a:r>
              <a:rPr spc="25" dirty="0" smtClean="0">
                <a:latin typeface="Calibri"/>
                <a:cs typeface="Calibri"/>
              </a:rPr>
              <a:t> </a:t>
            </a:r>
            <a:r>
              <a:rPr spc="-10" dirty="0" smtClean="0">
                <a:latin typeface="Calibri"/>
                <a:cs typeface="Calibri"/>
              </a:rPr>
              <a:t>IP</a:t>
            </a:r>
            <a:r>
              <a:rPr spc="10" dirty="0" smtClean="0">
                <a:latin typeface="Calibri"/>
                <a:cs typeface="Calibri"/>
              </a:rPr>
              <a:t> </a:t>
            </a:r>
            <a:r>
              <a:rPr spc="-20" dirty="0" smtClean="0">
                <a:latin typeface="宋体"/>
                <a:cs typeface="宋体"/>
              </a:rPr>
              <a:t>数据报</a:t>
            </a:r>
            <a:endParaRPr dirty="0">
              <a:latin typeface="宋体"/>
              <a:cs typeface="宋体"/>
            </a:endParaRPr>
          </a:p>
          <a:p>
            <a:pPr marL="127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A </a:t>
            </a:r>
            <a:r>
              <a:rPr spc="-20" dirty="0" smtClean="0">
                <a:latin typeface="宋体"/>
                <a:cs typeface="宋体"/>
              </a:rPr>
              <a:t>的网卡发送帧</a:t>
            </a:r>
            <a:endParaRPr dirty="0">
              <a:latin typeface="宋体"/>
              <a:cs typeface="宋体"/>
            </a:endParaRPr>
          </a:p>
          <a:p>
            <a:pPr marL="127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R</a:t>
            </a:r>
            <a:r>
              <a:rPr spc="-10" dirty="0" smtClean="0">
                <a:latin typeface="Calibri"/>
                <a:cs typeface="Calibri"/>
              </a:rPr>
              <a:t> </a:t>
            </a:r>
            <a:r>
              <a:rPr spc="-20" dirty="0" smtClean="0">
                <a:latin typeface="宋体"/>
                <a:cs typeface="宋体"/>
              </a:rPr>
              <a:t>的接口</a:t>
            </a:r>
            <a:r>
              <a:rPr spc="-15" dirty="0" smtClean="0">
                <a:latin typeface="Calibri"/>
                <a:cs typeface="Calibri"/>
              </a:rPr>
              <a:t>1</a:t>
            </a:r>
            <a:r>
              <a:rPr spc="-20" dirty="0" smtClean="0">
                <a:latin typeface="宋体"/>
                <a:cs typeface="宋体"/>
              </a:rPr>
              <a:t>的网卡收到帧</a:t>
            </a:r>
            <a:endParaRPr dirty="0">
              <a:latin typeface="宋体"/>
              <a:cs typeface="宋体"/>
            </a:endParaRPr>
          </a:p>
          <a:p>
            <a:pPr marL="355600" marR="12700" indent="-342900" algn="just">
              <a:lnSpc>
                <a:spcPts val="2160"/>
              </a:lnSpc>
              <a:spcBef>
                <a:spcPts val="455"/>
              </a:spcBef>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R</a:t>
            </a:r>
            <a:r>
              <a:rPr spc="-10" dirty="0" smtClean="0">
                <a:latin typeface="Calibri"/>
                <a:cs typeface="Calibri"/>
              </a:rPr>
              <a:t> </a:t>
            </a:r>
            <a:r>
              <a:rPr spc="-25" dirty="0" smtClean="0">
                <a:latin typeface="宋体"/>
                <a:cs typeface="宋体"/>
              </a:rPr>
              <a:t>从以太网帧中提取</a:t>
            </a:r>
            <a:r>
              <a:rPr spc="-20" dirty="0" smtClean="0">
                <a:latin typeface="宋体"/>
                <a:cs typeface="宋体"/>
              </a:rPr>
              <a:t>出</a:t>
            </a:r>
            <a:r>
              <a:rPr spc="-495" dirty="0" smtClean="0">
                <a:latin typeface="宋体"/>
                <a:cs typeface="宋体"/>
              </a:rPr>
              <a:t> </a:t>
            </a:r>
            <a:r>
              <a:rPr spc="-10" dirty="0" smtClean="0">
                <a:latin typeface="Calibri"/>
                <a:cs typeface="Calibri"/>
              </a:rPr>
              <a:t>IP</a:t>
            </a:r>
            <a:r>
              <a:rPr spc="5" dirty="0" smtClean="0">
                <a:latin typeface="Calibri"/>
                <a:cs typeface="Calibri"/>
              </a:rPr>
              <a:t> </a:t>
            </a:r>
            <a:r>
              <a:rPr spc="-25" dirty="0" smtClean="0">
                <a:latin typeface="宋体"/>
                <a:cs typeface="宋体"/>
              </a:rPr>
              <a:t>数据报</a:t>
            </a:r>
            <a:r>
              <a:rPr spc="-5" dirty="0" smtClean="0">
                <a:latin typeface="Calibri"/>
                <a:cs typeface="Calibri"/>
              </a:rPr>
              <a:t>,</a:t>
            </a:r>
            <a:r>
              <a:rPr spc="5" dirty="0" smtClean="0">
                <a:latin typeface="Calibri"/>
                <a:cs typeface="Calibri"/>
              </a:rPr>
              <a:t> </a:t>
            </a:r>
            <a:r>
              <a:rPr spc="-25" dirty="0" smtClean="0">
                <a:latin typeface="宋体"/>
                <a:cs typeface="宋体"/>
              </a:rPr>
              <a:t>看出来它是要发</a:t>
            </a:r>
            <a:r>
              <a:rPr spc="-20" dirty="0" smtClean="0">
                <a:latin typeface="宋体"/>
                <a:cs typeface="宋体"/>
              </a:rPr>
              <a:t>往</a:t>
            </a:r>
            <a:r>
              <a:rPr spc="-495" dirty="0" smtClean="0">
                <a:latin typeface="宋体"/>
                <a:cs typeface="宋体"/>
              </a:rPr>
              <a:t> </a:t>
            </a:r>
            <a:r>
              <a:rPr spc="-15" dirty="0" smtClean="0">
                <a:latin typeface="Calibri"/>
                <a:cs typeface="Calibri"/>
              </a:rPr>
              <a:t>B</a:t>
            </a:r>
            <a:r>
              <a:rPr spc="5" dirty="0" smtClean="0">
                <a:latin typeface="Calibri"/>
                <a:cs typeface="Calibri"/>
              </a:rPr>
              <a:t> </a:t>
            </a:r>
            <a:r>
              <a:rPr spc="-25" dirty="0" smtClean="0">
                <a:latin typeface="宋体"/>
                <a:cs typeface="宋体"/>
              </a:rPr>
              <a:t>的</a:t>
            </a:r>
            <a:r>
              <a:rPr spc="-5" dirty="0" smtClean="0">
                <a:latin typeface="Calibri"/>
                <a:cs typeface="Calibri"/>
              </a:rPr>
              <a:t>, </a:t>
            </a:r>
            <a:r>
              <a:rPr spc="-25" dirty="0" smtClean="0">
                <a:latin typeface="宋体"/>
                <a:cs typeface="宋体"/>
              </a:rPr>
              <a:t>并通过其转</a:t>
            </a:r>
            <a:r>
              <a:rPr spc="-15" dirty="0" smtClean="0">
                <a:latin typeface="宋体"/>
                <a:cs typeface="宋体"/>
              </a:rPr>
              <a:t> </a:t>
            </a:r>
            <a:r>
              <a:rPr spc="-20" dirty="0" smtClean="0">
                <a:latin typeface="宋体"/>
                <a:cs typeface="宋体"/>
              </a:rPr>
              <a:t>发表查出来该</a:t>
            </a:r>
            <a:r>
              <a:rPr spc="-10" dirty="0" smtClean="0">
                <a:latin typeface="Calibri"/>
                <a:cs typeface="Calibri"/>
              </a:rPr>
              <a:t>IP</a:t>
            </a:r>
            <a:r>
              <a:rPr spc="-20" dirty="0" smtClean="0">
                <a:latin typeface="宋体"/>
                <a:cs typeface="宋体"/>
              </a:rPr>
              <a:t>数据报应该由其接</a:t>
            </a:r>
            <a:r>
              <a:rPr spc="-15" dirty="0" smtClean="0">
                <a:latin typeface="宋体"/>
                <a:cs typeface="宋体"/>
              </a:rPr>
              <a:t>口</a:t>
            </a:r>
            <a:r>
              <a:rPr spc="-10" dirty="0" smtClean="0">
                <a:latin typeface="Calibri"/>
                <a:cs typeface="Calibri"/>
              </a:rPr>
              <a:t>2</a:t>
            </a:r>
            <a:r>
              <a:rPr spc="45" dirty="0" smtClean="0">
                <a:latin typeface="Calibri"/>
                <a:cs typeface="Calibri"/>
              </a:rPr>
              <a:t> </a:t>
            </a:r>
            <a:r>
              <a:rPr spc="-10" dirty="0" smtClean="0">
                <a:latin typeface="Calibri"/>
                <a:cs typeface="Calibri"/>
              </a:rPr>
              <a:t>(222.222.222.2</a:t>
            </a:r>
            <a:r>
              <a:rPr spc="-20" dirty="0" smtClean="0">
                <a:latin typeface="Calibri"/>
                <a:cs typeface="Calibri"/>
              </a:rPr>
              <a:t>2</a:t>
            </a:r>
            <a:r>
              <a:rPr spc="-10" dirty="0" smtClean="0">
                <a:latin typeface="Calibri"/>
                <a:cs typeface="Calibri"/>
              </a:rPr>
              <a:t>0)</a:t>
            </a:r>
            <a:r>
              <a:rPr spc="5" dirty="0" smtClean="0">
                <a:latin typeface="Calibri"/>
                <a:cs typeface="Calibri"/>
              </a:rPr>
              <a:t> </a:t>
            </a:r>
            <a:r>
              <a:rPr spc="-20" dirty="0" smtClean="0">
                <a:latin typeface="宋体"/>
                <a:cs typeface="宋体"/>
              </a:rPr>
              <a:t>转发</a:t>
            </a:r>
            <a:r>
              <a:rPr spc="-5" dirty="0" smtClean="0">
                <a:latin typeface="Calibri"/>
                <a:cs typeface="Calibri"/>
              </a:rPr>
              <a:t>,</a:t>
            </a:r>
            <a:r>
              <a:rPr spc="5" dirty="0" smtClean="0">
                <a:latin typeface="Calibri"/>
                <a:cs typeface="Calibri"/>
              </a:rPr>
              <a:t> </a:t>
            </a:r>
            <a:r>
              <a:rPr spc="-20" dirty="0" smtClean="0">
                <a:latin typeface="宋体"/>
                <a:cs typeface="宋体"/>
              </a:rPr>
              <a:t>并由</a:t>
            </a:r>
            <a:r>
              <a:rPr spc="-15" dirty="0" smtClean="0">
                <a:latin typeface="Calibri"/>
                <a:cs typeface="Calibri"/>
              </a:rPr>
              <a:t>B</a:t>
            </a:r>
            <a:r>
              <a:rPr spc="-20" dirty="0" smtClean="0">
                <a:latin typeface="宋体"/>
                <a:cs typeface="宋体"/>
              </a:rPr>
              <a:t>的</a:t>
            </a:r>
            <a:r>
              <a:rPr spc="-10" dirty="0" smtClean="0">
                <a:latin typeface="宋体"/>
                <a:cs typeface="宋体"/>
              </a:rPr>
              <a:t> </a:t>
            </a:r>
            <a:r>
              <a:rPr spc="-10" dirty="0" smtClean="0">
                <a:latin typeface="Calibri"/>
                <a:cs typeface="Calibri"/>
              </a:rPr>
              <a:t>IP</a:t>
            </a:r>
            <a:r>
              <a:rPr spc="-20" dirty="0" smtClean="0">
                <a:latin typeface="宋体"/>
                <a:cs typeface="宋体"/>
              </a:rPr>
              <a:t>地址和子网掩码推断</a:t>
            </a:r>
            <a:r>
              <a:rPr spc="-15" dirty="0" smtClean="0">
                <a:latin typeface="宋体"/>
                <a:cs typeface="宋体"/>
              </a:rPr>
              <a:t>出</a:t>
            </a:r>
            <a:r>
              <a:rPr spc="-15" dirty="0" smtClean="0">
                <a:latin typeface="Calibri"/>
                <a:cs typeface="Calibri"/>
              </a:rPr>
              <a:t>B</a:t>
            </a:r>
            <a:r>
              <a:rPr spc="-20" dirty="0" smtClean="0">
                <a:latin typeface="宋体"/>
                <a:cs typeface="宋体"/>
              </a:rPr>
              <a:t>与接口</a:t>
            </a:r>
            <a:r>
              <a:rPr spc="-15" dirty="0" smtClean="0">
                <a:latin typeface="Calibri"/>
                <a:cs typeface="Calibri"/>
              </a:rPr>
              <a:t>2</a:t>
            </a:r>
            <a:r>
              <a:rPr spc="-15" dirty="0" smtClean="0">
                <a:latin typeface="宋体"/>
                <a:cs typeface="宋体"/>
              </a:rPr>
              <a:t>在</a:t>
            </a:r>
            <a:r>
              <a:rPr spc="-20" dirty="0" smtClean="0">
                <a:latin typeface="宋体"/>
                <a:cs typeface="宋体"/>
              </a:rPr>
              <a:t>同一</a:t>
            </a:r>
            <a:r>
              <a:rPr spc="-15" dirty="0" smtClean="0">
                <a:latin typeface="宋体"/>
                <a:cs typeface="宋体"/>
              </a:rPr>
              <a:t>子</a:t>
            </a:r>
            <a:r>
              <a:rPr spc="-20" dirty="0" smtClean="0">
                <a:latin typeface="宋体"/>
                <a:cs typeface="宋体"/>
              </a:rPr>
              <a:t>网内</a:t>
            </a:r>
            <a:endParaRPr dirty="0">
              <a:latin typeface="宋体"/>
              <a:cs typeface="宋体"/>
            </a:endParaRPr>
          </a:p>
          <a:p>
            <a:pPr marL="127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R</a:t>
            </a:r>
            <a:r>
              <a:rPr spc="-10" dirty="0" smtClean="0">
                <a:latin typeface="Calibri"/>
                <a:cs typeface="Calibri"/>
              </a:rPr>
              <a:t> </a:t>
            </a:r>
            <a:r>
              <a:rPr spc="-20" dirty="0" smtClean="0">
                <a:latin typeface="宋体"/>
                <a:cs typeface="宋体"/>
              </a:rPr>
              <a:t>使用其接口</a:t>
            </a:r>
            <a:r>
              <a:rPr spc="-15" dirty="0" smtClean="0">
                <a:latin typeface="Calibri"/>
                <a:cs typeface="Calibri"/>
              </a:rPr>
              <a:t>2</a:t>
            </a:r>
            <a:r>
              <a:rPr spc="-20" dirty="0" smtClean="0">
                <a:latin typeface="宋体"/>
                <a:cs typeface="宋体"/>
              </a:rPr>
              <a:t>的</a:t>
            </a:r>
            <a:r>
              <a:rPr spc="-495" dirty="0" smtClean="0">
                <a:latin typeface="宋体"/>
                <a:cs typeface="宋体"/>
              </a:rPr>
              <a:t> </a:t>
            </a:r>
            <a:r>
              <a:rPr spc="-20" dirty="0" smtClean="0">
                <a:latin typeface="Calibri"/>
                <a:cs typeface="Calibri"/>
              </a:rPr>
              <a:t>A</a:t>
            </a:r>
            <a:r>
              <a:rPr spc="-10" dirty="0" smtClean="0">
                <a:latin typeface="Calibri"/>
                <a:cs typeface="Calibri"/>
              </a:rPr>
              <a:t>RP</a:t>
            </a:r>
            <a:r>
              <a:rPr spc="10" dirty="0" smtClean="0">
                <a:latin typeface="Calibri"/>
                <a:cs typeface="Calibri"/>
              </a:rPr>
              <a:t> </a:t>
            </a:r>
            <a:r>
              <a:rPr spc="-20" dirty="0" smtClean="0">
                <a:latin typeface="宋体"/>
                <a:cs typeface="宋体"/>
              </a:rPr>
              <a:t>得到</a:t>
            </a:r>
            <a:r>
              <a:rPr spc="-520" dirty="0" smtClean="0">
                <a:latin typeface="宋体"/>
                <a:cs typeface="宋体"/>
              </a:rPr>
              <a:t> </a:t>
            </a:r>
            <a:r>
              <a:rPr spc="-15" dirty="0" smtClean="0">
                <a:latin typeface="Calibri"/>
                <a:cs typeface="Calibri"/>
              </a:rPr>
              <a:t>B </a:t>
            </a:r>
            <a:r>
              <a:rPr spc="-20" dirty="0" smtClean="0">
                <a:latin typeface="宋体"/>
                <a:cs typeface="宋体"/>
              </a:rPr>
              <a:t>的</a:t>
            </a:r>
            <a:r>
              <a:rPr spc="-520" dirty="0" smtClean="0">
                <a:latin typeface="宋体"/>
                <a:cs typeface="宋体"/>
              </a:rPr>
              <a:t> </a:t>
            </a:r>
            <a:r>
              <a:rPr spc="-20" dirty="0" smtClean="0">
                <a:latin typeface="Calibri"/>
                <a:cs typeface="Calibri"/>
              </a:rPr>
              <a:t>M</a:t>
            </a:r>
            <a:r>
              <a:rPr spc="-35" dirty="0" smtClean="0">
                <a:latin typeface="Calibri"/>
                <a:cs typeface="Calibri"/>
              </a:rPr>
              <a:t>A</a:t>
            </a:r>
            <a:r>
              <a:rPr spc="-10" dirty="0" smtClean="0">
                <a:latin typeface="Calibri"/>
                <a:cs typeface="Calibri"/>
              </a:rPr>
              <a:t>C</a:t>
            </a:r>
            <a:r>
              <a:rPr spc="10" dirty="0" smtClean="0">
                <a:latin typeface="Calibri"/>
                <a:cs typeface="Calibri"/>
              </a:rPr>
              <a:t> </a:t>
            </a:r>
            <a:r>
              <a:rPr spc="-20" dirty="0" smtClean="0">
                <a:latin typeface="宋体"/>
                <a:cs typeface="宋体"/>
              </a:rPr>
              <a:t>地址</a:t>
            </a:r>
            <a:endParaRPr dirty="0">
              <a:latin typeface="宋体"/>
              <a:cs typeface="宋体"/>
            </a:endParaRPr>
          </a:p>
          <a:p>
            <a:pPr marL="12700">
              <a:lnSpc>
                <a:spcPts val="2160"/>
              </a:lnSpc>
              <a:tabLst>
                <a:tab pos="354965" algn="l"/>
              </a:tabLst>
            </a:pPr>
            <a:r>
              <a:rPr spc="20" dirty="0" smtClean="0">
                <a:solidFill>
                  <a:srgbClr val="006FC0"/>
                </a:solidFill>
                <a:latin typeface="Wingdings"/>
                <a:cs typeface="Wingdings"/>
              </a:rPr>
              <a:t></a:t>
            </a:r>
            <a:r>
              <a:rPr spc="20" dirty="0" smtClean="0">
                <a:solidFill>
                  <a:srgbClr val="006FC0"/>
                </a:solidFill>
                <a:latin typeface="Times New Roman"/>
                <a:cs typeface="Times New Roman"/>
              </a:rPr>
              <a:t>	</a:t>
            </a:r>
            <a:r>
              <a:rPr spc="-15" dirty="0" smtClean="0">
                <a:latin typeface="Calibri"/>
                <a:cs typeface="Calibri"/>
              </a:rPr>
              <a:t>R</a:t>
            </a:r>
            <a:r>
              <a:rPr spc="-10" dirty="0" smtClean="0">
                <a:latin typeface="Calibri"/>
                <a:cs typeface="Calibri"/>
              </a:rPr>
              <a:t> </a:t>
            </a:r>
            <a:r>
              <a:rPr spc="-20" dirty="0" smtClean="0">
                <a:latin typeface="宋体"/>
                <a:cs typeface="宋体"/>
              </a:rPr>
              <a:t>的接口</a:t>
            </a:r>
            <a:r>
              <a:rPr spc="-10" dirty="0" smtClean="0">
                <a:latin typeface="Calibri"/>
                <a:cs typeface="Calibri"/>
              </a:rPr>
              <a:t>2 </a:t>
            </a:r>
            <a:r>
              <a:rPr spc="-20" dirty="0" smtClean="0">
                <a:latin typeface="宋体"/>
                <a:cs typeface="宋体"/>
              </a:rPr>
              <a:t>创建帧，其中包含有</a:t>
            </a:r>
            <a:r>
              <a:rPr spc="-480" dirty="0" smtClean="0">
                <a:latin typeface="宋体"/>
                <a:cs typeface="宋体"/>
              </a:rPr>
              <a:t> </a:t>
            </a:r>
            <a:r>
              <a:rPr spc="-20" dirty="0" smtClean="0">
                <a:latin typeface="Calibri"/>
                <a:cs typeface="Calibri"/>
              </a:rPr>
              <a:t>A</a:t>
            </a:r>
            <a:r>
              <a:rPr spc="-15" dirty="0" smtClean="0">
                <a:latin typeface="Calibri"/>
                <a:cs typeface="Calibri"/>
              </a:rPr>
              <a:t>-</a:t>
            </a:r>
            <a:r>
              <a:rPr spc="-35" dirty="0" smtClean="0">
                <a:latin typeface="Calibri"/>
                <a:cs typeface="Calibri"/>
              </a:rPr>
              <a:t>t</a:t>
            </a:r>
            <a:r>
              <a:rPr spc="-15" dirty="0" smtClean="0">
                <a:latin typeface="Calibri"/>
                <a:cs typeface="Calibri"/>
              </a:rPr>
              <a:t>o-B</a:t>
            </a:r>
            <a:r>
              <a:rPr spc="35" dirty="0" smtClean="0">
                <a:latin typeface="Calibri"/>
                <a:cs typeface="Calibri"/>
              </a:rPr>
              <a:t> </a:t>
            </a:r>
            <a:r>
              <a:rPr spc="-10" dirty="0" smtClean="0">
                <a:latin typeface="Calibri"/>
                <a:cs typeface="Calibri"/>
              </a:rPr>
              <a:t>IP</a:t>
            </a:r>
            <a:r>
              <a:rPr spc="10" dirty="0" smtClean="0">
                <a:latin typeface="Calibri"/>
                <a:cs typeface="Calibri"/>
              </a:rPr>
              <a:t> </a:t>
            </a:r>
            <a:r>
              <a:rPr spc="-20" dirty="0" smtClean="0">
                <a:latin typeface="宋体"/>
                <a:cs typeface="宋体"/>
              </a:rPr>
              <a:t>数据报，发送到</a:t>
            </a:r>
            <a:r>
              <a:rPr spc="-505" dirty="0" smtClean="0">
                <a:latin typeface="宋体"/>
                <a:cs typeface="宋体"/>
              </a:rPr>
              <a:t> </a:t>
            </a:r>
            <a:r>
              <a:rPr spc="-15" dirty="0" smtClean="0">
                <a:latin typeface="Calibri"/>
                <a:cs typeface="Calibri"/>
              </a:rPr>
              <a:t>B</a:t>
            </a:r>
            <a:endParaRPr dirty="0">
              <a:latin typeface="Calibri"/>
              <a:cs typeface="Calibri"/>
            </a:endParaRPr>
          </a:p>
        </p:txBody>
      </p:sp>
      <p:sp>
        <p:nvSpPr>
          <p:cNvPr id="4" name="object 4"/>
          <p:cNvSpPr/>
          <p:nvPr/>
        </p:nvSpPr>
        <p:spPr>
          <a:xfrm>
            <a:off x="6979919" y="5461493"/>
            <a:ext cx="711200" cy="601027"/>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7282942" y="5519151"/>
            <a:ext cx="345821" cy="275221"/>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7139051" y="5679298"/>
            <a:ext cx="138112" cy="88900"/>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7139051" y="5679298"/>
            <a:ext cx="138112" cy="88900"/>
          </a:xfrm>
          <a:custGeom>
            <a:avLst/>
            <a:gdLst/>
            <a:ahLst/>
            <a:cxnLst/>
            <a:rect l="l" t="t" r="r" b="b"/>
            <a:pathLst>
              <a:path w="138112" h="88900">
                <a:moveTo>
                  <a:pt x="0" y="88900"/>
                </a:moveTo>
                <a:lnTo>
                  <a:pt x="138112" y="88900"/>
                </a:lnTo>
                <a:lnTo>
                  <a:pt x="138112" y="0"/>
                </a:lnTo>
                <a:lnTo>
                  <a:pt x="0" y="0"/>
                </a:lnTo>
                <a:lnTo>
                  <a:pt x="0" y="88900"/>
                </a:lnTo>
                <a:close/>
              </a:path>
            </a:pathLst>
          </a:custGeom>
          <a:ln w="9525">
            <a:solidFill>
              <a:srgbClr val="008000"/>
            </a:solidFill>
          </a:ln>
        </p:spPr>
        <p:txBody>
          <a:bodyPr wrap="square" lIns="0" tIns="0" rIns="0" bIns="0" rtlCol="0">
            <a:noAutofit/>
          </a:bodyPr>
          <a:lstStyle/>
          <a:p>
            <a:endParaRPr/>
          </a:p>
        </p:txBody>
      </p:sp>
      <p:sp>
        <p:nvSpPr>
          <p:cNvPr id="8" name="object 8"/>
          <p:cNvSpPr/>
          <p:nvPr/>
        </p:nvSpPr>
        <p:spPr>
          <a:xfrm>
            <a:off x="1825625" y="4475973"/>
            <a:ext cx="247650" cy="111125"/>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1825625" y="4475973"/>
            <a:ext cx="247650" cy="111125"/>
          </a:xfrm>
          <a:custGeom>
            <a:avLst/>
            <a:gdLst/>
            <a:ahLst/>
            <a:cxnLst/>
            <a:rect l="l" t="t" r="r" b="b"/>
            <a:pathLst>
              <a:path w="247650" h="111125">
                <a:moveTo>
                  <a:pt x="0" y="111125"/>
                </a:moveTo>
                <a:lnTo>
                  <a:pt x="247650" y="111125"/>
                </a:lnTo>
                <a:lnTo>
                  <a:pt x="247650" y="0"/>
                </a:lnTo>
                <a:lnTo>
                  <a:pt x="0" y="0"/>
                </a:lnTo>
                <a:lnTo>
                  <a:pt x="0" y="111125"/>
                </a:lnTo>
                <a:close/>
              </a:path>
            </a:pathLst>
          </a:custGeom>
          <a:ln w="9525">
            <a:solidFill>
              <a:srgbClr val="008000"/>
            </a:solidFill>
          </a:ln>
        </p:spPr>
        <p:txBody>
          <a:bodyPr wrap="square" lIns="0" tIns="0" rIns="0" bIns="0" rtlCol="0">
            <a:noAutofit/>
          </a:bodyPr>
          <a:lstStyle/>
          <a:p>
            <a:endParaRPr/>
          </a:p>
        </p:txBody>
      </p:sp>
      <p:sp>
        <p:nvSpPr>
          <p:cNvPr id="10" name="object 10"/>
          <p:cNvSpPr/>
          <p:nvPr/>
        </p:nvSpPr>
        <p:spPr>
          <a:xfrm>
            <a:off x="1046530" y="4069509"/>
            <a:ext cx="936066" cy="761428"/>
          </a:xfrm>
          <a:prstGeom prst="rect">
            <a:avLst/>
          </a:prstGeom>
          <a:blipFill>
            <a:blip r:embed="rId6" cstate="print"/>
            <a:stretch>
              <a:fillRect/>
            </a:stretch>
          </a:blipFill>
        </p:spPr>
        <p:txBody>
          <a:bodyPr wrap="square" lIns="0" tIns="0" rIns="0" bIns="0" rtlCol="0">
            <a:noAutofit/>
          </a:bodyPr>
          <a:lstStyle/>
          <a:p>
            <a:endParaRPr/>
          </a:p>
        </p:txBody>
      </p:sp>
      <p:sp>
        <p:nvSpPr>
          <p:cNvPr id="11" name="object 11"/>
          <p:cNvSpPr/>
          <p:nvPr/>
        </p:nvSpPr>
        <p:spPr>
          <a:xfrm>
            <a:off x="1445386" y="4142598"/>
            <a:ext cx="455040" cy="348742"/>
          </a:xfrm>
          <a:prstGeom prst="rect">
            <a:avLst/>
          </a:prstGeom>
          <a:blipFill>
            <a:blip r:embed="rId7" cstate="print"/>
            <a:stretch>
              <a:fillRect/>
            </a:stretch>
          </a:blipFill>
        </p:spPr>
        <p:txBody>
          <a:bodyPr wrap="square" lIns="0" tIns="0" rIns="0" bIns="0" rtlCol="0">
            <a:noAutofit/>
          </a:bodyPr>
          <a:lstStyle/>
          <a:p>
            <a:endParaRPr/>
          </a:p>
        </p:txBody>
      </p:sp>
      <p:sp>
        <p:nvSpPr>
          <p:cNvPr id="12" name="object 12"/>
          <p:cNvSpPr txBox="1"/>
          <p:nvPr/>
        </p:nvSpPr>
        <p:spPr>
          <a:xfrm>
            <a:off x="4303903" y="4523090"/>
            <a:ext cx="209550"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R</a:t>
            </a:r>
            <a:endParaRPr sz="2400">
              <a:latin typeface="Gill Sans MT"/>
              <a:cs typeface="Gill Sans MT"/>
            </a:endParaRPr>
          </a:p>
        </p:txBody>
      </p:sp>
      <p:sp>
        <p:nvSpPr>
          <p:cNvPr id="13" name="object 13"/>
          <p:cNvSpPr txBox="1"/>
          <p:nvPr/>
        </p:nvSpPr>
        <p:spPr>
          <a:xfrm>
            <a:off x="3948176" y="5354939"/>
            <a:ext cx="1390015" cy="367665"/>
          </a:xfrm>
          <a:prstGeom prst="rect">
            <a:avLst/>
          </a:prstGeom>
        </p:spPr>
        <p:txBody>
          <a:bodyPr vert="horz" wrap="square" lIns="0" tIns="0" rIns="0" bIns="0" rtlCol="0">
            <a:noAutofit/>
          </a:bodyPr>
          <a:lstStyle/>
          <a:p>
            <a:pPr marL="73660" algn="ctr">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20</a:t>
            </a:r>
            <a:endParaRPr sz="1200">
              <a:latin typeface="Arial"/>
              <a:cs typeface="Arial"/>
            </a:endParaRPr>
          </a:p>
          <a:p>
            <a:pPr algn="ctr">
              <a:lnSpc>
                <a:spcPts val="1365"/>
              </a:lnSpc>
            </a:pPr>
            <a:r>
              <a:rPr sz="1200" dirty="0" smtClean="0">
                <a:latin typeface="Arial"/>
                <a:cs typeface="Arial"/>
              </a:rPr>
              <a:t>1A</a:t>
            </a:r>
            <a:r>
              <a:rPr sz="1200" spc="-5" dirty="0" smtClean="0">
                <a:latin typeface="Arial"/>
                <a:cs typeface="Arial"/>
              </a:rPr>
              <a:t>-</a:t>
            </a:r>
            <a:r>
              <a:rPr sz="1200" spc="0" dirty="0" smtClean="0">
                <a:latin typeface="Arial"/>
                <a:cs typeface="Arial"/>
              </a:rPr>
              <a:t>23</a:t>
            </a:r>
            <a:r>
              <a:rPr sz="1200" spc="-5" dirty="0" smtClean="0">
                <a:latin typeface="Arial"/>
                <a:cs typeface="Arial"/>
              </a:rPr>
              <a:t>-</a:t>
            </a:r>
            <a:r>
              <a:rPr sz="1200" spc="-15" dirty="0" smtClean="0">
                <a:latin typeface="Arial"/>
                <a:cs typeface="Arial"/>
              </a:rPr>
              <a:t>F</a:t>
            </a:r>
            <a:r>
              <a:rPr sz="1200" spc="-10" dirty="0" smtClean="0">
                <a:latin typeface="Arial"/>
                <a:cs typeface="Arial"/>
              </a:rPr>
              <a:t>9</a:t>
            </a:r>
            <a:r>
              <a:rPr sz="1200" spc="-5" dirty="0" smtClean="0">
                <a:latin typeface="Arial"/>
                <a:cs typeface="Arial"/>
              </a:rPr>
              <a:t>-CD-</a:t>
            </a:r>
            <a:r>
              <a:rPr sz="1200" spc="0" dirty="0" smtClean="0">
                <a:latin typeface="Arial"/>
                <a:cs typeface="Arial"/>
              </a:rPr>
              <a:t>0</a:t>
            </a:r>
            <a:r>
              <a:rPr sz="1200" spc="-10" dirty="0" smtClean="0">
                <a:latin typeface="Arial"/>
                <a:cs typeface="Arial"/>
              </a:rPr>
              <a:t>6</a:t>
            </a:r>
            <a:r>
              <a:rPr sz="1200" spc="-5" dirty="0" smtClean="0">
                <a:latin typeface="Arial"/>
                <a:cs typeface="Arial"/>
              </a:rPr>
              <a:t>-</a:t>
            </a:r>
            <a:r>
              <a:rPr sz="1200" spc="0" dirty="0" smtClean="0">
                <a:latin typeface="Arial"/>
                <a:cs typeface="Arial"/>
              </a:rPr>
              <a:t>9B</a:t>
            </a:r>
            <a:endParaRPr sz="1200">
              <a:latin typeface="Arial"/>
              <a:cs typeface="Arial"/>
            </a:endParaRPr>
          </a:p>
        </p:txBody>
      </p:sp>
      <p:sp>
        <p:nvSpPr>
          <p:cNvPr id="14" name="object 14"/>
          <p:cNvSpPr txBox="1"/>
          <p:nvPr/>
        </p:nvSpPr>
        <p:spPr>
          <a:xfrm>
            <a:off x="3123945" y="5943788"/>
            <a:ext cx="1388745" cy="368935"/>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0</a:t>
            </a:r>
            <a:endParaRPr sz="1200">
              <a:latin typeface="Arial"/>
              <a:cs typeface="Arial"/>
            </a:endParaRPr>
          </a:p>
          <a:p>
            <a:pPr marL="19050">
              <a:lnSpc>
                <a:spcPts val="1375"/>
              </a:lnSpc>
            </a:pPr>
            <a:r>
              <a:rPr sz="1200" dirty="0" smtClean="0">
                <a:latin typeface="Arial"/>
                <a:cs typeface="Arial"/>
              </a:rPr>
              <a:t>E6</a:t>
            </a:r>
            <a:r>
              <a:rPr sz="1200" spc="-5" dirty="0" smtClean="0">
                <a:latin typeface="Arial"/>
                <a:cs typeface="Arial"/>
              </a:rPr>
              <a:t>-</a:t>
            </a:r>
            <a:r>
              <a:rPr sz="1200" spc="0" dirty="0" smtClean="0">
                <a:latin typeface="Arial"/>
                <a:cs typeface="Arial"/>
              </a:rPr>
              <a:t>E9</a:t>
            </a:r>
            <a:r>
              <a:rPr sz="1200" spc="-5" dirty="0" smtClean="0">
                <a:latin typeface="Arial"/>
                <a:cs typeface="Arial"/>
              </a:rPr>
              <a:t>-</a:t>
            </a:r>
            <a:r>
              <a:rPr sz="1200" spc="0" dirty="0" smtClean="0">
                <a:latin typeface="Arial"/>
                <a:cs typeface="Arial"/>
              </a:rPr>
              <a:t>0</a:t>
            </a:r>
            <a:r>
              <a:rPr sz="1200" spc="5" dirty="0" smtClean="0">
                <a:latin typeface="Arial"/>
                <a:cs typeface="Arial"/>
              </a:rPr>
              <a:t>0</a:t>
            </a:r>
            <a:r>
              <a:rPr sz="1200" spc="-5" dirty="0" smtClean="0">
                <a:latin typeface="Arial"/>
                <a:cs typeface="Arial"/>
              </a:rPr>
              <a:t>-</a:t>
            </a:r>
            <a:r>
              <a:rPr sz="1200" spc="-10" dirty="0" smtClean="0">
                <a:latin typeface="Arial"/>
                <a:cs typeface="Arial"/>
              </a:rPr>
              <a:t>1</a:t>
            </a:r>
            <a:r>
              <a:rPr sz="1200" spc="0" dirty="0" smtClean="0">
                <a:latin typeface="Arial"/>
                <a:cs typeface="Arial"/>
              </a:rPr>
              <a:t>7</a:t>
            </a:r>
            <a:r>
              <a:rPr sz="1200" spc="-5" dirty="0" smtClean="0">
                <a:latin typeface="Arial"/>
                <a:cs typeface="Arial"/>
              </a:rPr>
              <a:t>-</a:t>
            </a:r>
            <a:r>
              <a:rPr sz="1200" spc="-10" dirty="0" smtClean="0">
                <a:latin typeface="Arial"/>
                <a:cs typeface="Arial"/>
              </a:rPr>
              <a:t>B</a:t>
            </a:r>
            <a:r>
              <a:rPr sz="1200" spc="-20" dirty="0" smtClean="0">
                <a:latin typeface="Arial"/>
                <a:cs typeface="Arial"/>
              </a:rPr>
              <a:t>B</a:t>
            </a:r>
            <a:r>
              <a:rPr sz="1200" spc="-5" dirty="0" smtClean="0">
                <a:latin typeface="Arial"/>
                <a:cs typeface="Arial"/>
              </a:rPr>
              <a:t>-</a:t>
            </a:r>
            <a:r>
              <a:rPr sz="1200" spc="0" dirty="0" smtClean="0">
                <a:latin typeface="Arial"/>
                <a:cs typeface="Arial"/>
              </a:rPr>
              <a:t>4B</a:t>
            </a:r>
            <a:endParaRPr sz="1200">
              <a:latin typeface="Arial"/>
              <a:cs typeface="Arial"/>
            </a:endParaRPr>
          </a:p>
        </p:txBody>
      </p:sp>
      <p:sp>
        <p:nvSpPr>
          <p:cNvPr id="15" name="object 15"/>
          <p:cNvSpPr txBox="1"/>
          <p:nvPr/>
        </p:nvSpPr>
        <p:spPr>
          <a:xfrm>
            <a:off x="1021791" y="6004138"/>
            <a:ext cx="1483995" cy="377190"/>
          </a:xfrm>
          <a:prstGeom prst="rect">
            <a:avLst/>
          </a:prstGeom>
        </p:spPr>
        <p:txBody>
          <a:bodyPr vert="horz" wrap="square" lIns="0" tIns="0" rIns="0" bIns="0" rtlCol="0">
            <a:noAutofit/>
          </a:bodyPr>
          <a:lstStyle/>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 dirty="0" smtClean="0">
                <a:latin typeface="Arial"/>
                <a:cs typeface="Arial"/>
              </a:rPr>
              <a:t>1</a:t>
            </a:r>
            <a:r>
              <a:rPr sz="1200" spc="0" dirty="0" smtClean="0">
                <a:latin typeface="Arial"/>
                <a:cs typeface="Arial"/>
              </a:rPr>
              <a:t>2</a:t>
            </a:r>
            <a:endParaRPr sz="1200">
              <a:latin typeface="Arial"/>
              <a:cs typeface="Arial"/>
            </a:endParaRPr>
          </a:p>
          <a:p>
            <a:pPr marL="22225">
              <a:lnSpc>
                <a:spcPts val="1440"/>
              </a:lnSpc>
            </a:pPr>
            <a:r>
              <a:rPr sz="1200" spc="-5" dirty="0" smtClean="0">
                <a:latin typeface="Arial"/>
                <a:cs typeface="Arial"/>
              </a:rPr>
              <a:t>CC-</a:t>
            </a:r>
            <a:r>
              <a:rPr sz="1200" spc="0" dirty="0" smtClean="0">
                <a:latin typeface="Arial"/>
                <a:cs typeface="Arial"/>
              </a:rPr>
              <a:t>49</a:t>
            </a:r>
            <a:r>
              <a:rPr sz="1200" spc="-5" dirty="0" smtClean="0">
                <a:latin typeface="Arial"/>
                <a:cs typeface="Arial"/>
              </a:rPr>
              <a:t>-D</a:t>
            </a:r>
            <a:r>
              <a:rPr sz="1200" spc="0" dirty="0" smtClean="0">
                <a:latin typeface="Arial"/>
                <a:cs typeface="Arial"/>
              </a:rPr>
              <a:t>E</a:t>
            </a:r>
            <a:r>
              <a:rPr sz="1200" spc="-5" dirty="0" smtClean="0">
                <a:latin typeface="Arial"/>
                <a:cs typeface="Arial"/>
              </a:rPr>
              <a:t>-D</a:t>
            </a:r>
            <a:r>
              <a:rPr sz="1200" spc="0" dirty="0" smtClean="0">
                <a:latin typeface="Arial"/>
                <a:cs typeface="Arial"/>
              </a:rPr>
              <a:t>0</a:t>
            </a:r>
            <a:r>
              <a:rPr sz="1200" spc="-5" dirty="0" smtClean="0">
                <a:latin typeface="Arial"/>
                <a:cs typeface="Arial"/>
              </a:rPr>
              <a:t>-</a:t>
            </a:r>
            <a:r>
              <a:rPr sz="1200" spc="-10" dirty="0" smtClean="0">
                <a:latin typeface="Arial"/>
                <a:cs typeface="Arial"/>
              </a:rPr>
              <a:t>AB</a:t>
            </a:r>
            <a:r>
              <a:rPr sz="1200" spc="-5" dirty="0" smtClean="0">
                <a:latin typeface="Arial"/>
                <a:cs typeface="Arial"/>
              </a:rPr>
              <a:t>-</a:t>
            </a:r>
            <a:r>
              <a:rPr sz="1200" spc="0" dirty="0" smtClean="0">
                <a:latin typeface="Arial"/>
                <a:cs typeface="Arial"/>
              </a:rPr>
              <a:t>7D</a:t>
            </a:r>
            <a:endParaRPr sz="1200">
              <a:latin typeface="Arial"/>
              <a:cs typeface="Arial"/>
            </a:endParaRPr>
          </a:p>
        </p:txBody>
      </p:sp>
      <p:sp>
        <p:nvSpPr>
          <p:cNvPr id="16" name="object 16"/>
          <p:cNvSpPr/>
          <p:nvPr/>
        </p:nvSpPr>
        <p:spPr>
          <a:xfrm>
            <a:off x="2371709" y="4563731"/>
            <a:ext cx="828557" cy="1042848"/>
          </a:xfrm>
          <a:custGeom>
            <a:avLst/>
            <a:gdLst/>
            <a:ahLst/>
            <a:cxnLst/>
            <a:rect l="l" t="t" r="r" b="b"/>
            <a:pathLst>
              <a:path w="828557" h="1042848">
                <a:moveTo>
                  <a:pt x="494492" y="0"/>
                </a:moveTo>
                <a:lnTo>
                  <a:pt x="446611" y="4252"/>
                </a:lnTo>
                <a:lnTo>
                  <a:pt x="396874" y="14730"/>
                </a:lnTo>
                <a:lnTo>
                  <a:pt x="347814" y="29495"/>
                </a:lnTo>
                <a:lnTo>
                  <a:pt x="301965" y="46606"/>
                </a:lnTo>
                <a:lnTo>
                  <a:pt x="261859" y="64126"/>
                </a:lnTo>
                <a:lnTo>
                  <a:pt x="225237" y="83127"/>
                </a:lnTo>
                <a:lnTo>
                  <a:pt x="193735" y="104776"/>
                </a:lnTo>
                <a:lnTo>
                  <a:pt x="159886" y="138094"/>
                </a:lnTo>
                <a:lnTo>
                  <a:pt x="131234" y="178700"/>
                </a:lnTo>
                <a:lnTo>
                  <a:pt x="110451" y="215381"/>
                </a:lnTo>
                <a:lnTo>
                  <a:pt x="90632" y="256917"/>
                </a:lnTo>
                <a:lnTo>
                  <a:pt x="71852" y="303433"/>
                </a:lnTo>
                <a:lnTo>
                  <a:pt x="54505" y="352845"/>
                </a:lnTo>
                <a:lnTo>
                  <a:pt x="38986" y="403071"/>
                </a:lnTo>
                <a:lnTo>
                  <a:pt x="25690" y="452027"/>
                </a:lnTo>
                <a:lnTo>
                  <a:pt x="15011" y="497631"/>
                </a:lnTo>
                <a:lnTo>
                  <a:pt x="7082" y="539554"/>
                </a:lnTo>
                <a:lnTo>
                  <a:pt x="2047" y="580572"/>
                </a:lnTo>
                <a:lnTo>
                  <a:pt x="76" y="618960"/>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59022" y="1042848"/>
                </a:lnTo>
                <a:lnTo>
                  <a:pt x="170433" y="1042848"/>
                </a:lnTo>
                <a:lnTo>
                  <a:pt x="215637" y="1034021"/>
                </a:lnTo>
                <a:lnTo>
                  <a:pt x="251031" y="1022417"/>
                </a:lnTo>
                <a:lnTo>
                  <a:pt x="263357" y="1018427"/>
                </a:lnTo>
                <a:lnTo>
                  <a:pt x="302592" y="1008262"/>
                </a:lnTo>
                <a:lnTo>
                  <a:pt x="352702" y="1004077"/>
                </a:lnTo>
                <a:lnTo>
                  <a:pt x="546632" y="1004073"/>
                </a:lnTo>
                <a:lnTo>
                  <a:pt x="553343" y="1003061"/>
                </a:lnTo>
                <a:lnTo>
                  <a:pt x="600282" y="989125"/>
                </a:lnTo>
                <a:lnTo>
                  <a:pt x="644787" y="967357"/>
                </a:lnTo>
                <a:lnTo>
                  <a:pt x="683253" y="937235"/>
                </a:lnTo>
                <a:lnTo>
                  <a:pt x="709231" y="907311"/>
                </a:lnTo>
                <a:lnTo>
                  <a:pt x="732762" y="870518"/>
                </a:lnTo>
                <a:lnTo>
                  <a:pt x="753968" y="828904"/>
                </a:lnTo>
                <a:lnTo>
                  <a:pt x="774098" y="782766"/>
                </a:lnTo>
                <a:lnTo>
                  <a:pt x="792278" y="733470"/>
                </a:lnTo>
                <a:lnTo>
                  <a:pt x="807630" y="682382"/>
                </a:lnTo>
                <a:lnTo>
                  <a:pt x="819282" y="630867"/>
                </a:lnTo>
                <a:lnTo>
                  <a:pt x="826357" y="580292"/>
                </a:lnTo>
                <a:lnTo>
                  <a:pt x="828557" y="530480"/>
                </a:lnTo>
                <a:lnTo>
                  <a:pt x="828435" y="511728"/>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509602" y="300"/>
                </a:lnTo>
                <a:lnTo>
                  <a:pt x="494492" y="0"/>
                </a:lnTo>
                <a:close/>
              </a:path>
              <a:path w="828557" h="1042848">
                <a:moveTo>
                  <a:pt x="546632" y="1004073"/>
                </a:moveTo>
                <a:lnTo>
                  <a:pt x="365649" y="1004073"/>
                </a:lnTo>
                <a:lnTo>
                  <a:pt x="378942" y="1004296"/>
                </a:lnTo>
                <a:lnTo>
                  <a:pt x="462275" y="1007346"/>
                </a:lnTo>
                <a:lnTo>
                  <a:pt x="476149" y="1007631"/>
                </a:lnTo>
                <a:lnTo>
                  <a:pt x="489844" y="1007709"/>
                </a:lnTo>
                <a:lnTo>
                  <a:pt x="503295" y="1007523"/>
                </a:lnTo>
                <a:lnTo>
                  <a:pt x="516436" y="1007020"/>
                </a:lnTo>
                <a:lnTo>
                  <a:pt x="529201" y="1006145"/>
                </a:lnTo>
                <a:lnTo>
                  <a:pt x="541525" y="1004843"/>
                </a:lnTo>
                <a:lnTo>
                  <a:pt x="546632" y="1004073"/>
                </a:lnTo>
                <a:close/>
              </a:path>
            </a:pathLst>
          </a:custGeom>
          <a:solidFill>
            <a:srgbClr val="00CCFF"/>
          </a:solidFill>
        </p:spPr>
        <p:txBody>
          <a:bodyPr wrap="square" lIns="0" tIns="0" rIns="0" bIns="0" rtlCol="0">
            <a:noAutofit/>
          </a:bodyPr>
          <a:lstStyle/>
          <a:p>
            <a:endParaRPr/>
          </a:p>
        </p:txBody>
      </p:sp>
      <p:sp>
        <p:nvSpPr>
          <p:cNvPr id="17" name="object 17"/>
          <p:cNvSpPr/>
          <p:nvPr/>
        </p:nvSpPr>
        <p:spPr>
          <a:xfrm>
            <a:off x="2371709" y="4563731"/>
            <a:ext cx="828557" cy="1042857"/>
          </a:xfrm>
          <a:custGeom>
            <a:avLst/>
            <a:gdLst/>
            <a:ahLst/>
            <a:cxnLst/>
            <a:rect l="l" t="t" r="r" b="b"/>
            <a:pathLst>
              <a:path w="828557" h="1042857">
                <a:moveTo>
                  <a:pt x="250205" y="69721"/>
                </a:moveTo>
                <a:lnTo>
                  <a:pt x="214013" y="90101"/>
                </a:lnTo>
                <a:lnTo>
                  <a:pt x="175879" y="120674"/>
                </a:lnTo>
                <a:lnTo>
                  <a:pt x="145191" y="157336"/>
                </a:lnTo>
                <a:lnTo>
                  <a:pt x="124356" y="190271"/>
                </a:lnTo>
                <a:lnTo>
                  <a:pt x="103754" y="228545"/>
                </a:lnTo>
                <a:lnTo>
                  <a:pt x="84237" y="271972"/>
                </a:lnTo>
                <a:lnTo>
                  <a:pt x="65891" y="319684"/>
                </a:lnTo>
                <a:lnTo>
                  <a:pt x="49109" y="369599"/>
                </a:lnTo>
                <a:lnTo>
                  <a:pt x="34288" y="419633"/>
                </a:lnTo>
                <a:lnTo>
                  <a:pt x="21820" y="467704"/>
                </a:lnTo>
                <a:lnTo>
                  <a:pt x="12101" y="511728"/>
                </a:lnTo>
                <a:lnTo>
                  <a:pt x="5028" y="553573"/>
                </a:lnTo>
                <a:lnTo>
                  <a:pt x="1078" y="593617"/>
                </a:lnTo>
                <a:lnTo>
                  <a:pt x="0" y="631323"/>
                </a:lnTo>
                <a:lnTo>
                  <a:pt x="179" y="643525"/>
                </a:lnTo>
                <a:lnTo>
                  <a:pt x="3021" y="691367"/>
                </a:lnTo>
                <a:lnTo>
                  <a:pt x="8244" y="739234"/>
                </a:lnTo>
                <a:lnTo>
                  <a:pt x="14084" y="780682"/>
                </a:lnTo>
                <a:lnTo>
                  <a:pt x="21335" y="822526"/>
                </a:lnTo>
                <a:lnTo>
                  <a:pt x="29880" y="863231"/>
                </a:lnTo>
                <a:lnTo>
                  <a:pt x="39601" y="901264"/>
                </a:lnTo>
                <a:lnTo>
                  <a:pt x="54189" y="945165"/>
                </a:lnTo>
                <a:lnTo>
                  <a:pt x="78496" y="990874"/>
                </a:lnTo>
                <a:lnTo>
                  <a:pt x="105134" y="1020642"/>
                </a:lnTo>
                <a:lnTo>
                  <a:pt x="147620" y="1041641"/>
                </a:lnTo>
                <a:lnTo>
                  <a:pt x="170333" y="1042857"/>
                </a:lnTo>
                <a:lnTo>
                  <a:pt x="181602" y="1041824"/>
                </a:lnTo>
                <a:lnTo>
                  <a:pt x="227220" y="1030369"/>
                </a:lnTo>
                <a:lnTo>
                  <a:pt x="251031" y="1022417"/>
                </a:lnTo>
                <a:lnTo>
                  <a:pt x="263357" y="1018427"/>
                </a:lnTo>
                <a:lnTo>
                  <a:pt x="302592" y="1008262"/>
                </a:lnTo>
                <a:lnTo>
                  <a:pt x="352702" y="1004077"/>
                </a:lnTo>
                <a:lnTo>
                  <a:pt x="365649" y="1004073"/>
                </a:lnTo>
                <a:lnTo>
                  <a:pt x="378942" y="1004296"/>
                </a:lnTo>
                <a:lnTo>
                  <a:pt x="392514" y="1004691"/>
                </a:lnTo>
                <a:lnTo>
                  <a:pt x="406300" y="1005204"/>
                </a:lnTo>
                <a:lnTo>
                  <a:pt x="420235" y="1005780"/>
                </a:lnTo>
                <a:lnTo>
                  <a:pt x="434253" y="1006366"/>
                </a:lnTo>
                <a:lnTo>
                  <a:pt x="448288" y="1006905"/>
                </a:lnTo>
                <a:lnTo>
                  <a:pt x="462275" y="1007346"/>
                </a:lnTo>
                <a:lnTo>
                  <a:pt x="476149" y="1007631"/>
                </a:lnTo>
                <a:lnTo>
                  <a:pt x="489844" y="1007709"/>
                </a:lnTo>
                <a:lnTo>
                  <a:pt x="503295" y="1007523"/>
                </a:lnTo>
                <a:lnTo>
                  <a:pt x="541525" y="1004843"/>
                </a:lnTo>
                <a:lnTo>
                  <a:pt x="587999" y="993622"/>
                </a:lnTo>
                <a:lnTo>
                  <a:pt x="623403" y="979093"/>
                </a:lnTo>
                <a:lnTo>
                  <a:pt x="664662" y="953532"/>
                </a:lnTo>
                <a:lnTo>
                  <a:pt x="700788" y="918080"/>
                </a:lnTo>
                <a:lnTo>
                  <a:pt x="725606" y="883149"/>
                </a:lnTo>
                <a:lnTo>
                  <a:pt x="746976" y="843346"/>
                </a:lnTo>
                <a:lnTo>
                  <a:pt x="767562" y="798564"/>
                </a:lnTo>
                <a:lnTo>
                  <a:pt x="786489" y="750169"/>
                </a:lnTo>
                <a:lnTo>
                  <a:pt x="802881" y="699526"/>
                </a:lnTo>
                <a:lnTo>
                  <a:pt x="815863" y="648002"/>
                </a:lnTo>
                <a:lnTo>
                  <a:pt x="824561" y="596962"/>
                </a:lnTo>
                <a:lnTo>
                  <a:pt x="828247" y="547375"/>
                </a:lnTo>
                <a:lnTo>
                  <a:pt x="828557" y="530480"/>
                </a:lnTo>
                <a:lnTo>
                  <a:pt x="828476" y="513249"/>
                </a:lnTo>
                <a:lnTo>
                  <a:pt x="825893" y="460117"/>
                </a:lnTo>
                <a:lnTo>
                  <a:pt x="819800" y="406024"/>
                </a:lnTo>
                <a:lnTo>
                  <a:pt x="810201" y="352515"/>
                </a:lnTo>
                <a:lnTo>
                  <a:pt x="797097" y="301131"/>
                </a:lnTo>
                <a:lnTo>
                  <a:pt x="780491" y="253417"/>
                </a:lnTo>
                <a:lnTo>
                  <a:pt x="760284" y="210509"/>
                </a:lnTo>
                <a:lnTo>
                  <a:pt x="735411" y="168904"/>
                </a:lnTo>
                <a:lnTo>
                  <a:pt x="706251" y="128641"/>
                </a:lnTo>
                <a:lnTo>
                  <a:pt x="673655" y="91264"/>
                </a:lnTo>
                <a:lnTo>
                  <a:pt x="638469" y="58319"/>
                </a:lnTo>
                <a:lnTo>
                  <a:pt x="601543" y="31351"/>
                </a:lnTo>
                <a:lnTo>
                  <a:pt x="563725" y="11907"/>
                </a:lnTo>
                <a:lnTo>
                  <a:pt x="524130" y="1580"/>
                </a:lnTo>
                <a:lnTo>
                  <a:pt x="494492" y="0"/>
                </a:lnTo>
                <a:lnTo>
                  <a:pt x="478894" y="606"/>
                </a:lnTo>
                <a:lnTo>
                  <a:pt x="430113" y="7149"/>
                </a:lnTo>
                <a:lnTo>
                  <a:pt x="380320" y="19271"/>
                </a:lnTo>
                <a:lnTo>
                  <a:pt x="332049" y="35034"/>
                </a:lnTo>
                <a:lnTo>
                  <a:pt x="287833" y="52497"/>
                </a:lnTo>
                <a:lnTo>
                  <a:pt x="261859" y="64126"/>
                </a:lnTo>
                <a:lnTo>
                  <a:pt x="250205" y="69721"/>
                </a:lnTo>
                <a:close/>
              </a:path>
            </a:pathLst>
          </a:custGeom>
          <a:ln w="9525">
            <a:solidFill>
              <a:srgbClr val="000000"/>
            </a:solidFill>
          </a:ln>
        </p:spPr>
        <p:txBody>
          <a:bodyPr wrap="square" lIns="0" tIns="0" rIns="0" bIns="0" rtlCol="0">
            <a:noAutofit/>
          </a:bodyPr>
          <a:lstStyle/>
          <a:p>
            <a:endParaRPr/>
          </a:p>
        </p:txBody>
      </p:sp>
      <p:sp>
        <p:nvSpPr>
          <p:cNvPr id="18" name="object 18"/>
          <p:cNvSpPr/>
          <p:nvPr/>
        </p:nvSpPr>
        <p:spPr>
          <a:xfrm>
            <a:off x="2062226" y="4523598"/>
            <a:ext cx="438150" cy="230124"/>
          </a:xfrm>
          <a:custGeom>
            <a:avLst/>
            <a:gdLst/>
            <a:ahLst/>
            <a:cxnLst/>
            <a:rect l="l" t="t" r="r" b="b"/>
            <a:pathLst>
              <a:path w="438150" h="230124">
                <a:moveTo>
                  <a:pt x="0" y="0"/>
                </a:moveTo>
                <a:lnTo>
                  <a:pt x="438150" y="230124"/>
                </a:lnTo>
              </a:path>
            </a:pathLst>
          </a:custGeom>
          <a:ln w="9525">
            <a:solidFill>
              <a:srgbClr val="000000"/>
            </a:solidFill>
          </a:ln>
        </p:spPr>
        <p:txBody>
          <a:bodyPr wrap="square" lIns="0" tIns="0" rIns="0" bIns="0" rtlCol="0">
            <a:noAutofit/>
          </a:bodyPr>
          <a:lstStyle/>
          <a:p>
            <a:endParaRPr/>
          </a:p>
        </p:txBody>
      </p:sp>
      <p:sp>
        <p:nvSpPr>
          <p:cNvPr id="19" name="object 19"/>
          <p:cNvSpPr/>
          <p:nvPr/>
        </p:nvSpPr>
        <p:spPr>
          <a:xfrm>
            <a:off x="2186051" y="5468224"/>
            <a:ext cx="231775" cy="255524"/>
          </a:xfrm>
          <a:custGeom>
            <a:avLst/>
            <a:gdLst/>
            <a:ahLst/>
            <a:cxnLst/>
            <a:rect l="l" t="t" r="r" b="b"/>
            <a:pathLst>
              <a:path w="231775" h="255524">
                <a:moveTo>
                  <a:pt x="0" y="255524"/>
                </a:moveTo>
                <a:lnTo>
                  <a:pt x="231775" y="0"/>
                </a:lnTo>
              </a:path>
            </a:pathLst>
          </a:custGeom>
          <a:ln w="9525">
            <a:solidFill>
              <a:srgbClr val="000000"/>
            </a:solidFill>
          </a:ln>
        </p:spPr>
        <p:txBody>
          <a:bodyPr wrap="square" lIns="0" tIns="0" rIns="0" bIns="0" rtlCol="0">
            <a:noAutofit/>
          </a:bodyPr>
          <a:lstStyle/>
          <a:p>
            <a:endParaRPr/>
          </a:p>
        </p:txBody>
      </p:sp>
      <p:sp>
        <p:nvSpPr>
          <p:cNvPr id="20" name="object 20"/>
          <p:cNvSpPr/>
          <p:nvPr/>
        </p:nvSpPr>
        <p:spPr>
          <a:xfrm>
            <a:off x="3184525" y="5061696"/>
            <a:ext cx="584200" cy="9525"/>
          </a:xfrm>
          <a:custGeom>
            <a:avLst/>
            <a:gdLst/>
            <a:ahLst/>
            <a:cxnLst/>
            <a:rect l="l" t="t" r="r" b="b"/>
            <a:pathLst>
              <a:path w="584200" h="9525">
                <a:moveTo>
                  <a:pt x="0" y="0"/>
                </a:moveTo>
                <a:lnTo>
                  <a:pt x="584200" y="9525"/>
                </a:lnTo>
              </a:path>
            </a:pathLst>
          </a:custGeom>
          <a:ln w="9525">
            <a:solidFill>
              <a:srgbClr val="000000"/>
            </a:solidFill>
          </a:ln>
        </p:spPr>
        <p:txBody>
          <a:bodyPr wrap="square" lIns="0" tIns="0" rIns="0" bIns="0" rtlCol="0">
            <a:noAutofit/>
          </a:bodyPr>
          <a:lstStyle/>
          <a:p>
            <a:endParaRPr/>
          </a:p>
        </p:txBody>
      </p:sp>
      <p:sp>
        <p:nvSpPr>
          <p:cNvPr id="21" name="object 21"/>
          <p:cNvSpPr/>
          <p:nvPr/>
        </p:nvSpPr>
        <p:spPr>
          <a:xfrm>
            <a:off x="2063750" y="5818998"/>
            <a:ext cx="76200" cy="163512"/>
          </a:xfrm>
          <a:custGeom>
            <a:avLst/>
            <a:gdLst/>
            <a:ahLst/>
            <a:cxnLst/>
            <a:rect l="l" t="t" r="r" b="b"/>
            <a:pathLst>
              <a:path w="76200" h="163512">
                <a:moveTo>
                  <a:pt x="44450" y="63500"/>
                </a:moveTo>
                <a:lnTo>
                  <a:pt x="31750" y="63500"/>
                </a:lnTo>
                <a:lnTo>
                  <a:pt x="31750" y="163512"/>
                </a:lnTo>
                <a:lnTo>
                  <a:pt x="44450" y="163512"/>
                </a:lnTo>
                <a:lnTo>
                  <a:pt x="44450" y="63500"/>
                </a:lnTo>
                <a:close/>
              </a:path>
              <a:path w="76200" h="163512">
                <a:moveTo>
                  <a:pt x="38100" y="0"/>
                </a:moveTo>
                <a:lnTo>
                  <a:pt x="0" y="76200"/>
                </a:lnTo>
                <a:lnTo>
                  <a:pt x="31750" y="76200"/>
                </a:lnTo>
                <a:lnTo>
                  <a:pt x="31750" y="63500"/>
                </a:lnTo>
                <a:lnTo>
                  <a:pt x="69850" y="63500"/>
                </a:lnTo>
                <a:lnTo>
                  <a:pt x="38100" y="0"/>
                </a:lnTo>
                <a:close/>
              </a:path>
              <a:path w="76200" h="163512">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2" name="object 22"/>
          <p:cNvSpPr/>
          <p:nvPr/>
        </p:nvSpPr>
        <p:spPr>
          <a:xfrm>
            <a:off x="1938273" y="4596623"/>
            <a:ext cx="76200" cy="398399"/>
          </a:xfrm>
          <a:custGeom>
            <a:avLst/>
            <a:gdLst/>
            <a:ahLst/>
            <a:cxnLst/>
            <a:rect l="l" t="t" r="r" b="b"/>
            <a:pathLst>
              <a:path w="76200" h="398399">
                <a:moveTo>
                  <a:pt x="44450" y="63500"/>
                </a:moveTo>
                <a:lnTo>
                  <a:pt x="31750" y="63500"/>
                </a:lnTo>
                <a:lnTo>
                  <a:pt x="31750" y="398399"/>
                </a:lnTo>
                <a:lnTo>
                  <a:pt x="44450" y="398399"/>
                </a:lnTo>
                <a:lnTo>
                  <a:pt x="44450" y="63500"/>
                </a:lnTo>
                <a:close/>
              </a:path>
              <a:path w="76200" h="398399">
                <a:moveTo>
                  <a:pt x="38100" y="0"/>
                </a:moveTo>
                <a:lnTo>
                  <a:pt x="0" y="76200"/>
                </a:lnTo>
                <a:lnTo>
                  <a:pt x="31750" y="76200"/>
                </a:lnTo>
                <a:lnTo>
                  <a:pt x="31750" y="63500"/>
                </a:lnTo>
                <a:lnTo>
                  <a:pt x="69850" y="63500"/>
                </a:lnTo>
                <a:lnTo>
                  <a:pt x="38100" y="0"/>
                </a:lnTo>
                <a:close/>
              </a:path>
              <a:path w="76200" h="398399">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3816350" y="5128371"/>
            <a:ext cx="76200" cy="750951"/>
          </a:xfrm>
          <a:custGeom>
            <a:avLst/>
            <a:gdLst/>
            <a:ahLst/>
            <a:cxnLst/>
            <a:rect l="l" t="t" r="r" b="b"/>
            <a:pathLst>
              <a:path w="76200" h="750951">
                <a:moveTo>
                  <a:pt x="44450" y="63500"/>
                </a:moveTo>
                <a:lnTo>
                  <a:pt x="31750" y="63500"/>
                </a:lnTo>
                <a:lnTo>
                  <a:pt x="31750" y="750951"/>
                </a:lnTo>
                <a:lnTo>
                  <a:pt x="44450" y="750951"/>
                </a:lnTo>
                <a:lnTo>
                  <a:pt x="44450" y="63500"/>
                </a:lnTo>
                <a:close/>
              </a:path>
              <a:path w="76200" h="750951">
                <a:moveTo>
                  <a:pt x="38100" y="0"/>
                </a:moveTo>
                <a:lnTo>
                  <a:pt x="0" y="76200"/>
                </a:lnTo>
                <a:lnTo>
                  <a:pt x="31750" y="76200"/>
                </a:lnTo>
                <a:lnTo>
                  <a:pt x="31750" y="63500"/>
                </a:lnTo>
                <a:lnTo>
                  <a:pt x="69850" y="63500"/>
                </a:lnTo>
                <a:lnTo>
                  <a:pt x="38100" y="0"/>
                </a:lnTo>
                <a:close/>
              </a:path>
              <a:path w="76200" h="750951">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4899152" y="5118846"/>
            <a:ext cx="76073" cy="220853"/>
          </a:xfrm>
          <a:custGeom>
            <a:avLst/>
            <a:gdLst/>
            <a:ahLst/>
            <a:cxnLst/>
            <a:rect l="l" t="t" r="r" b="b"/>
            <a:pathLst>
              <a:path w="76073" h="220852">
                <a:moveTo>
                  <a:pt x="44347" y="76126"/>
                </a:moveTo>
                <a:lnTo>
                  <a:pt x="31647" y="76402"/>
                </a:lnTo>
                <a:lnTo>
                  <a:pt x="34798" y="220853"/>
                </a:lnTo>
                <a:lnTo>
                  <a:pt x="47498" y="220599"/>
                </a:lnTo>
                <a:lnTo>
                  <a:pt x="44347" y="76126"/>
                </a:lnTo>
                <a:close/>
              </a:path>
              <a:path w="76073" h="220852">
                <a:moveTo>
                  <a:pt x="36322" y="0"/>
                </a:moveTo>
                <a:lnTo>
                  <a:pt x="0" y="77088"/>
                </a:lnTo>
                <a:lnTo>
                  <a:pt x="31647" y="76402"/>
                </a:lnTo>
                <a:lnTo>
                  <a:pt x="31369" y="63626"/>
                </a:lnTo>
                <a:lnTo>
                  <a:pt x="44069" y="63373"/>
                </a:lnTo>
                <a:lnTo>
                  <a:pt x="69715" y="63373"/>
                </a:lnTo>
                <a:lnTo>
                  <a:pt x="36322" y="0"/>
                </a:lnTo>
                <a:close/>
              </a:path>
              <a:path w="76073" h="220852">
                <a:moveTo>
                  <a:pt x="44069" y="63373"/>
                </a:moveTo>
                <a:lnTo>
                  <a:pt x="31369" y="63626"/>
                </a:lnTo>
                <a:lnTo>
                  <a:pt x="31647" y="76402"/>
                </a:lnTo>
                <a:lnTo>
                  <a:pt x="44347" y="76126"/>
                </a:lnTo>
                <a:lnTo>
                  <a:pt x="44069" y="63373"/>
                </a:lnTo>
                <a:close/>
              </a:path>
              <a:path w="76073" h="220852">
                <a:moveTo>
                  <a:pt x="69715" y="63373"/>
                </a:moveTo>
                <a:lnTo>
                  <a:pt x="44069" y="63373"/>
                </a:lnTo>
                <a:lnTo>
                  <a:pt x="44347" y="76126"/>
                </a:lnTo>
                <a:lnTo>
                  <a:pt x="76073" y="75437"/>
                </a:lnTo>
                <a:lnTo>
                  <a:pt x="69715" y="63373"/>
                </a:lnTo>
                <a:close/>
              </a:path>
            </a:pathLst>
          </a:custGeom>
          <a:solidFill>
            <a:srgbClr val="000000"/>
          </a:solidFill>
        </p:spPr>
        <p:txBody>
          <a:bodyPr wrap="square" lIns="0" tIns="0" rIns="0" bIns="0" rtlCol="0">
            <a:noAutofit/>
          </a:bodyPr>
          <a:lstStyle/>
          <a:p>
            <a:endParaRPr/>
          </a:p>
        </p:txBody>
      </p:sp>
      <p:sp>
        <p:nvSpPr>
          <p:cNvPr id="25" name="object 25"/>
          <p:cNvSpPr txBox="1"/>
          <p:nvPr/>
        </p:nvSpPr>
        <p:spPr>
          <a:xfrm>
            <a:off x="788619" y="4297538"/>
            <a:ext cx="1376680" cy="973455"/>
          </a:xfrm>
          <a:prstGeom prst="rect">
            <a:avLst/>
          </a:prstGeom>
        </p:spPr>
        <p:txBody>
          <a:bodyPr vert="horz" wrap="square" lIns="0" tIns="0" rIns="0" bIns="0" rtlCol="0">
            <a:noAutofit/>
          </a:bodyPr>
          <a:lstStyle/>
          <a:p>
            <a:pPr marL="21590">
              <a:lnSpc>
                <a:spcPct val="100000"/>
              </a:lnSpc>
            </a:pPr>
            <a:r>
              <a:rPr sz="2400" spc="-20" dirty="0" smtClean="0">
                <a:solidFill>
                  <a:srgbClr val="FF0000"/>
                </a:solidFill>
                <a:latin typeface="Gill Sans MT"/>
                <a:cs typeface="Gill Sans MT"/>
              </a:rPr>
              <a:t>A</a:t>
            </a:r>
            <a:endParaRPr sz="2400">
              <a:latin typeface="Gill Sans MT"/>
              <a:cs typeface="Gill Sans MT"/>
            </a:endParaRPr>
          </a:p>
          <a:p>
            <a:pPr>
              <a:lnSpc>
                <a:spcPts val="750"/>
              </a:lnSpc>
              <a:spcBef>
                <a:spcPts val="44"/>
              </a:spcBef>
            </a:pPr>
            <a:endParaRPr sz="750"/>
          </a:p>
          <a:p>
            <a:pPr>
              <a:lnSpc>
                <a:spcPts val="1000"/>
              </a:lnSpc>
            </a:pPr>
            <a:endParaRPr sz="1000"/>
          </a:p>
          <a:p>
            <a:pPr marL="12700">
              <a:lnSpc>
                <a:spcPct val="100000"/>
              </a:lnSpc>
            </a:pPr>
            <a:r>
              <a:rPr sz="1200" spc="-80" dirty="0" smtClean="0">
                <a:latin typeface="Arial"/>
                <a:cs typeface="Arial"/>
              </a:rPr>
              <a:t>11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r>
              <a:rPr sz="1200" spc="-5" dirty="0" smtClean="0">
                <a:latin typeface="Arial"/>
                <a:cs typeface="Arial"/>
              </a:rPr>
              <a:t>.</a:t>
            </a:r>
            <a:r>
              <a:rPr sz="1200" spc="-100" dirty="0" smtClean="0">
                <a:latin typeface="Arial"/>
                <a:cs typeface="Arial"/>
              </a:rPr>
              <a:t>1</a:t>
            </a:r>
            <a:r>
              <a:rPr sz="1200" spc="-105" dirty="0" smtClean="0">
                <a:latin typeface="Arial"/>
                <a:cs typeface="Arial"/>
              </a:rPr>
              <a:t>1</a:t>
            </a:r>
            <a:r>
              <a:rPr sz="1200" spc="0" dirty="0" smtClean="0">
                <a:latin typeface="Arial"/>
                <a:cs typeface="Arial"/>
              </a:rPr>
              <a:t>1</a:t>
            </a:r>
            <a:endParaRPr sz="1200">
              <a:latin typeface="Arial"/>
              <a:cs typeface="Arial"/>
            </a:endParaRPr>
          </a:p>
          <a:p>
            <a:pPr marL="33020">
              <a:lnSpc>
                <a:spcPct val="100000"/>
              </a:lnSpc>
              <a:spcBef>
                <a:spcPts val="20"/>
              </a:spcBef>
            </a:pPr>
            <a:r>
              <a:rPr sz="1200" dirty="0" smtClean="0">
                <a:latin typeface="Arial"/>
                <a:cs typeface="Arial"/>
              </a:rPr>
              <a:t>74</a:t>
            </a:r>
            <a:r>
              <a:rPr sz="1200" spc="-5" dirty="0" smtClean="0">
                <a:latin typeface="Arial"/>
                <a:cs typeface="Arial"/>
              </a:rPr>
              <a:t>-</a:t>
            </a:r>
            <a:r>
              <a:rPr sz="1200" spc="0" dirty="0" smtClean="0">
                <a:latin typeface="Arial"/>
                <a:cs typeface="Arial"/>
              </a:rPr>
              <a:t>2</a:t>
            </a:r>
            <a:r>
              <a:rPr sz="1200" spc="5" dirty="0" smtClean="0">
                <a:latin typeface="Arial"/>
                <a:cs typeface="Arial"/>
              </a:rPr>
              <a:t>9</a:t>
            </a:r>
            <a:r>
              <a:rPr sz="1200" spc="-5" dirty="0" smtClean="0">
                <a:latin typeface="Arial"/>
                <a:cs typeface="Arial"/>
              </a:rPr>
              <a:t>-</a:t>
            </a:r>
            <a:r>
              <a:rPr sz="1200" spc="0" dirty="0" smtClean="0">
                <a:latin typeface="Arial"/>
                <a:cs typeface="Arial"/>
              </a:rPr>
              <a:t>9</a:t>
            </a:r>
            <a:r>
              <a:rPr sz="1200" spc="-5" dirty="0" smtClean="0">
                <a:latin typeface="Arial"/>
                <a:cs typeface="Arial"/>
              </a:rPr>
              <a:t>C-</a:t>
            </a:r>
            <a:r>
              <a:rPr sz="1200" spc="0" dirty="0" smtClean="0">
                <a:latin typeface="Arial"/>
                <a:cs typeface="Arial"/>
              </a:rPr>
              <a:t>E</a:t>
            </a:r>
            <a:r>
              <a:rPr sz="1200" spc="-10" dirty="0" smtClean="0">
                <a:latin typeface="Arial"/>
                <a:cs typeface="Arial"/>
              </a:rPr>
              <a:t>8</a:t>
            </a:r>
            <a:r>
              <a:rPr sz="1200" spc="-5" dirty="0" smtClean="0">
                <a:latin typeface="Arial"/>
                <a:cs typeface="Arial"/>
              </a:rPr>
              <a:t>-</a:t>
            </a:r>
            <a:r>
              <a:rPr sz="1200" spc="-15" dirty="0" smtClean="0">
                <a:latin typeface="Arial"/>
                <a:cs typeface="Arial"/>
              </a:rPr>
              <a:t>FF</a:t>
            </a:r>
            <a:r>
              <a:rPr sz="1200" spc="-5" dirty="0" smtClean="0">
                <a:latin typeface="Arial"/>
                <a:cs typeface="Arial"/>
              </a:rPr>
              <a:t>-</a:t>
            </a:r>
            <a:r>
              <a:rPr sz="1200" spc="0" dirty="0" smtClean="0">
                <a:latin typeface="Arial"/>
                <a:cs typeface="Arial"/>
              </a:rPr>
              <a:t>55</a:t>
            </a:r>
            <a:endParaRPr sz="1200">
              <a:latin typeface="Arial"/>
              <a:cs typeface="Arial"/>
            </a:endParaRPr>
          </a:p>
        </p:txBody>
      </p:sp>
      <p:sp>
        <p:nvSpPr>
          <p:cNvPr id="26" name="object 26"/>
          <p:cNvSpPr/>
          <p:nvPr/>
        </p:nvSpPr>
        <p:spPr>
          <a:xfrm>
            <a:off x="5045075" y="5028423"/>
            <a:ext cx="1198626" cy="0"/>
          </a:xfrm>
          <a:custGeom>
            <a:avLst/>
            <a:gdLst/>
            <a:ahLst/>
            <a:cxnLst/>
            <a:rect l="l" t="t" r="r" b="b"/>
            <a:pathLst>
              <a:path w="1198626">
                <a:moveTo>
                  <a:pt x="0" y="0"/>
                </a:moveTo>
                <a:lnTo>
                  <a:pt x="1198626" y="0"/>
                </a:lnTo>
              </a:path>
            </a:pathLst>
          </a:custGeom>
          <a:ln w="9525">
            <a:solidFill>
              <a:srgbClr val="000000"/>
            </a:solidFill>
          </a:ln>
        </p:spPr>
        <p:txBody>
          <a:bodyPr wrap="square" lIns="0" tIns="0" rIns="0" bIns="0" rtlCol="0">
            <a:noAutofit/>
          </a:bodyPr>
          <a:lstStyle/>
          <a:p>
            <a:endParaRPr/>
          </a:p>
        </p:txBody>
      </p:sp>
      <p:sp>
        <p:nvSpPr>
          <p:cNvPr id="27" name="object 27"/>
          <p:cNvSpPr txBox="1"/>
          <p:nvPr/>
        </p:nvSpPr>
        <p:spPr>
          <a:xfrm>
            <a:off x="7452486" y="4994387"/>
            <a:ext cx="1403350" cy="381635"/>
          </a:xfrm>
          <a:prstGeom prst="rect">
            <a:avLst/>
          </a:prstGeom>
        </p:spPr>
        <p:txBody>
          <a:bodyPr vert="horz" wrap="square" lIns="0" tIns="0" rIns="0" bIns="0" rtlCol="0">
            <a:noAutofit/>
          </a:bodyPr>
          <a:lstStyle/>
          <a:p>
            <a:pPr marL="1397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22</a:t>
            </a:r>
            <a:endParaRPr sz="1200">
              <a:latin typeface="Arial"/>
              <a:cs typeface="Arial"/>
            </a:endParaRPr>
          </a:p>
          <a:p>
            <a:pPr marL="12700">
              <a:lnSpc>
                <a:spcPct val="100000"/>
              </a:lnSpc>
              <a:spcBef>
                <a:spcPts val="35"/>
              </a:spcBef>
            </a:pPr>
            <a:r>
              <a:rPr sz="1200" dirty="0" smtClean="0">
                <a:latin typeface="Arial"/>
                <a:cs typeface="Arial"/>
              </a:rPr>
              <a:t>49</a:t>
            </a:r>
            <a:r>
              <a:rPr sz="1200" spc="-5" dirty="0" smtClean="0">
                <a:latin typeface="Arial"/>
                <a:cs typeface="Arial"/>
              </a:rPr>
              <a:t>-</a:t>
            </a:r>
            <a:r>
              <a:rPr sz="1200" spc="0" dirty="0" smtClean="0">
                <a:latin typeface="Arial"/>
                <a:cs typeface="Arial"/>
              </a:rPr>
              <a:t>B</a:t>
            </a:r>
            <a:r>
              <a:rPr sz="1200" spc="-5" dirty="0" smtClean="0">
                <a:latin typeface="Arial"/>
                <a:cs typeface="Arial"/>
              </a:rPr>
              <a:t>D-D</a:t>
            </a:r>
            <a:r>
              <a:rPr sz="1200" spc="0" dirty="0" smtClean="0">
                <a:latin typeface="Arial"/>
                <a:cs typeface="Arial"/>
              </a:rPr>
              <a:t>2</a:t>
            </a:r>
            <a:r>
              <a:rPr sz="1200" spc="-5" dirty="0" smtClean="0">
                <a:latin typeface="Arial"/>
                <a:cs typeface="Arial"/>
              </a:rPr>
              <a:t>-C</a:t>
            </a:r>
            <a:r>
              <a:rPr sz="1200" spc="0" dirty="0" smtClean="0">
                <a:latin typeface="Arial"/>
                <a:cs typeface="Arial"/>
              </a:rPr>
              <a:t>7</a:t>
            </a:r>
            <a:r>
              <a:rPr sz="1200" spc="-5" dirty="0" smtClean="0">
                <a:latin typeface="Arial"/>
                <a:cs typeface="Arial"/>
              </a:rPr>
              <a:t>-</a:t>
            </a:r>
            <a:r>
              <a:rPr sz="1200" spc="0" dirty="0" smtClean="0">
                <a:latin typeface="Arial"/>
                <a:cs typeface="Arial"/>
              </a:rPr>
              <a:t>5</a:t>
            </a:r>
            <a:r>
              <a:rPr sz="1200" spc="-10" dirty="0" smtClean="0">
                <a:latin typeface="Arial"/>
                <a:cs typeface="Arial"/>
              </a:rPr>
              <a:t>6</a:t>
            </a:r>
            <a:r>
              <a:rPr sz="1200" spc="-5" dirty="0" smtClean="0">
                <a:latin typeface="Arial"/>
                <a:cs typeface="Arial"/>
              </a:rPr>
              <a:t>-</a:t>
            </a:r>
            <a:r>
              <a:rPr sz="1200" spc="-10" dirty="0" smtClean="0">
                <a:latin typeface="Arial"/>
                <a:cs typeface="Arial"/>
              </a:rPr>
              <a:t>2A</a:t>
            </a:r>
            <a:endParaRPr sz="1200">
              <a:latin typeface="Arial"/>
              <a:cs typeface="Arial"/>
            </a:endParaRPr>
          </a:p>
        </p:txBody>
      </p:sp>
      <p:sp>
        <p:nvSpPr>
          <p:cNvPr id="28" name="object 28"/>
          <p:cNvSpPr/>
          <p:nvPr/>
        </p:nvSpPr>
        <p:spPr>
          <a:xfrm>
            <a:off x="6943725" y="4523598"/>
            <a:ext cx="450850" cy="317500"/>
          </a:xfrm>
          <a:custGeom>
            <a:avLst/>
            <a:gdLst/>
            <a:ahLst/>
            <a:cxnLst/>
            <a:rect l="l" t="t" r="r" b="b"/>
            <a:pathLst>
              <a:path w="450850" h="317500">
                <a:moveTo>
                  <a:pt x="0" y="317500"/>
                </a:moveTo>
                <a:lnTo>
                  <a:pt x="450850" y="0"/>
                </a:lnTo>
              </a:path>
            </a:pathLst>
          </a:custGeom>
          <a:ln w="9525">
            <a:solidFill>
              <a:srgbClr val="000000"/>
            </a:solidFill>
          </a:ln>
        </p:spPr>
        <p:txBody>
          <a:bodyPr wrap="square" lIns="0" tIns="0" rIns="0" bIns="0" rtlCol="0">
            <a:noAutofit/>
          </a:bodyPr>
          <a:lstStyle/>
          <a:p>
            <a:endParaRPr/>
          </a:p>
        </p:txBody>
      </p:sp>
      <p:sp>
        <p:nvSpPr>
          <p:cNvPr id="29" name="object 29"/>
          <p:cNvSpPr/>
          <p:nvPr/>
        </p:nvSpPr>
        <p:spPr>
          <a:xfrm>
            <a:off x="7433309" y="4599798"/>
            <a:ext cx="76073" cy="389127"/>
          </a:xfrm>
          <a:custGeom>
            <a:avLst/>
            <a:gdLst/>
            <a:ahLst/>
            <a:cxnLst/>
            <a:rect l="l" t="t" r="r" b="b"/>
            <a:pathLst>
              <a:path w="76073" h="389127">
                <a:moveTo>
                  <a:pt x="44430" y="75955"/>
                </a:moveTo>
                <a:lnTo>
                  <a:pt x="31730" y="76315"/>
                </a:lnTo>
                <a:lnTo>
                  <a:pt x="40640" y="389127"/>
                </a:lnTo>
                <a:lnTo>
                  <a:pt x="53340" y="388747"/>
                </a:lnTo>
                <a:lnTo>
                  <a:pt x="44430" y="75955"/>
                </a:lnTo>
                <a:close/>
              </a:path>
              <a:path w="76073" h="389127">
                <a:moveTo>
                  <a:pt x="35814" y="0"/>
                </a:moveTo>
                <a:lnTo>
                  <a:pt x="0" y="77216"/>
                </a:lnTo>
                <a:lnTo>
                  <a:pt x="31730" y="76315"/>
                </a:lnTo>
                <a:lnTo>
                  <a:pt x="31369" y="63626"/>
                </a:lnTo>
                <a:lnTo>
                  <a:pt x="44069" y="63245"/>
                </a:lnTo>
                <a:lnTo>
                  <a:pt x="69737" y="63245"/>
                </a:lnTo>
                <a:lnTo>
                  <a:pt x="35814" y="0"/>
                </a:lnTo>
                <a:close/>
              </a:path>
              <a:path w="76073" h="389127">
                <a:moveTo>
                  <a:pt x="44069" y="63245"/>
                </a:moveTo>
                <a:lnTo>
                  <a:pt x="31369" y="63626"/>
                </a:lnTo>
                <a:lnTo>
                  <a:pt x="31730" y="76315"/>
                </a:lnTo>
                <a:lnTo>
                  <a:pt x="44430" y="75955"/>
                </a:lnTo>
                <a:lnTo>
                  <a:pt x="44069" y="63245"/>
                </a:lnTo>
                <a:close/>
              </a:path>
              <a:path w="76073" h="389127">
                <a:moveTo>
                  <a:pt x="69737" y="63245"/>
                </a:moveTo>
                <a:lnTo>
                  <a:pt x="44069" y="63245"/>
                </a:lnTo>
                <a:lnTo>
                  <a:pt x="44430" y="75955"/>
                </a:lnTo>
                <a:lnTo>
                  <a:pt x="76073" y="75056"/>
                </a:lnTo>
                <a:lnTo>
                  <a:pt x="69737" y="63245"/>
                </a:lnTo>
                <a:close/>
              </a:path>
            </a:pathLst>
          </a:custGeom>
          <a:solidFill>
            <a:srgbClr val="000000"/>
          </a:solidFill>
        </p:spPr>
        <p:txBody>
          <a:bodyPr wrap="square" lIns="0" tIns="0" rIns="0" bIns="0" rtlCol="0">
            <a:noAutofit/>
          </a:bodyPr>
          <a:lstStyle/>
          <a:p>
            <a:endParaRPr/>
          </a:p>
        </p:txBody>
      </p:sp>
      <p:sp>
        <p:nvSpPr>
          <p:cNvPr id="30" name="object 30"/>
          <p:cNvSpPr txBox="1"/>
          <p:nvPr/>
        </p:nvSpPr>
        <p:spPr>
          <a:xfrm>
            <a:off x="7153782" y="5961466"/>
            <a:ext cx="1349375" cy="368935"/>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222</a:t>
            </a:r>
            <a:r>
              <a:rPr sz="1200" spc="-5" dirty="0" smtClean="0">
                <a:latin typeface="Arial"/>
                <a:cs typeface="Arial"/>
              </a:rPr>
              <a:t>.2</a:t>
            </a:r>
            <a:r>
              <a:rPr sz="1200" spc="-10" dirty="0" smtClean="0">
                <a:latin typeface="Arial"/>
                <a:cs typeface="Arial"/>
              </a:rPr>
              <a:t>22</a:t>
            </a:r>
            <a:r>
              <a:rPr sz="1200" spc="-5" dirty="0" smtClean="0">
                <a:latin typeface="Arial"/>
                <a:cs typeface="Arial"/>
              </a:rPr>
              <a:t>.2</a:t>
            </a:r>
            <a:r>
              <a:rPr sz="1200" spc="-10" dirty="0" smtClean="0">
                <a:latin typeface="Arial"/>
                <a:cs typeface="Arial"/>
              </a:rPr>
              <a:t>22</a:t>
            </a:r>
            <a:r>
              <a:rPr sz="1200" spc="-5" dirty="0" smtClean="0">
                <a:latin typeface="Arial"/>
                <a:cs typeface="Arial"/>
              </a:rPr>
              <a:t>.</a:t>
            </a:r>
            <a:r>
              <a:rPr sz="1200" spc="-15" dirty="0" smtClean="0">
                <a:latin typeface="Arial"/>
                <a:cs typeface="Arial"/>
              </a:rPr>
              <a:t>2</a:t>
            </a:r>
            <a:r>
              <a:rPr sz="1200" spc="0" dirty="0" smtClean="0">
                <a:latin typeface="Arial"/>
                <a:cs typeface="Arial"/>
              </a:rPr>
              <a:t>21</a:t>
            </a:r>
            <a:endParaRPr sz="1200">
              <a:latin typeface="Arial"/>
              <a:cs typeface="Arial"/>
            </a:endParaRPr>
          </a:p>
          <a:p>
            <a:pPr marL="15875">
              <a:lnSpc>
                <a:spcPts val="1375"/>
              </a:lnSpc>
            </a:pPr>
            <a:r>
              <a:rPr sz="1200" dirty="0" smtClean="0">
                <a:latin typeface="Arial"/>
                <a:cs typeface="Arial"/>
              </a:rPr>
              <a:t>88</a:t>
            </a:r>
            <a:r>
              <a:rPr sz="1200" spc="-5" dirty="0" smtClean="0">
                <a:latin typeface="Arial"/>
                <a:cs typeface="Arial"/>
              </a:rPr>
              <a:t>-</a:t>
            </a:r>
            <a:r>
              <a:rPr sz="1200" spc="0" dirty="0" smtClean="0">
                <a:latin typeface="Arial"/>
                <a:cs typeface="Arial"/>
              </a:rPr>
              <a:t>B2</a:t>
            </a:r>
            <a:r>
              <a:rPr sz="1200" spc="-5" dirty="0" smtClean="0">
                <a:latin typeface="Arial"/>
                <a:cs typeface="Arial"/>
              </a:rPr>
              <a:t>-</a:t>
            </a:r>
            <a:r>
              <a:rPr sz="1200" spc="-10" dirty="0" smtClean="0">
                <a:latin typeface="Arial"/>
                <a:cs typeface="Arial"/>
              </a:rPr>
              <a:t>2</a:t>
            </a:r>
            <a:r>
              <a:rPr sz="1200" spc="-15" dirty="0" smtClean="0">
                <a:latin typeface="Arial"/>
                <a:cs typeface="Arial"/>
              </a:rPr>
              <a:t>F</a:t>
            </a:r>
            <a:r>
              <a:rPr sz="1200" spc="-5" dirty="0" smtClean="0">
                <a:latin typeface="Arial"/>
                <a:cs typeface="Arial"/>
              </a:rPr>
              <a:t>-</a:t>
            </a:r>
            <a:r>
              <a:rPr sz="1200" spc="0" dirty="0" smtClean="0">
                <a:latin typeface="Arial"/>
                <a:cs typeface="Arial"/>
              </a:rPr>
              <a:t>5</a:t>
            </a:r>
            <a:r>
              <a:rPr sz="1200" spc="-10" dirty="0" smtClean="0">
                <a:latin typeface="Arial"/>
                <a:cs typeface="Arial"/>
              </a:rPr>
              <a:t>4</a:t>
            </a:r>
            <a:r>
              <a:rPr sz="1200" spc="-5" dirty="0" smtClean="0">
                <a:latin typeface="Arial"/>
                <a:cs typeface="Arial"/>
              </a:rPr>
              <a:t>-</a:t>
            </a:r>
            <a:r>
              <a:rPr sz="1200" spc="0" dirty="0" smtClean="0">
                <a:latin typeface="Arial"/>
                <a:cs typeface="Arial"/>
              </a:rPr>
              <a:t>1A</a:t>
            </a:r>
            <a:r>
              <a:rPr sz="1200" spc="-5" dirty="0" smtClean="0">
                <a:latin typeface="Arial"/>
                <a:cs typeface="Arial"/>
              </a:rPr>
              <a:t>-</a:t>
            </a:r>
            <a:r>
              <a:rPr sz="1200" spc="-20" dirty="0" smtClean="0">
                <a:latin typeface="Arial"/>
                <a:cs typeface="Arial"/>
              </a:rPr>
              <a:t>0F</a:t>
            </a:r>
            <a:endParaRPr sz="1200">
              <a:latin typeface="Arial"/>
              <a:cs typeface="Arial"/>
            </a:endParaRPr>
          </a:p>
        </p:txBody>
      </p:sp>
      <p:sp>
        <p:nvSpPr>
          <p:cNvPr id="31" name="object 31"/>
          <p:cNvSpPr/>
          <p:nvPr/>
        </p:nvSpPr>
        <p:spPr>
          <a:xfrm>
            <a:off x="6873875" y="5420599"/>
            <a:ext cx="254000" cy="250825"/>
          </a:xfrm>
          <a:custGeom>
            <a:avLst/>
            <a:gdLst/>
            <a:ahLst/>
            <a:cxnLst/>
            <a:rect l="l" t="t" r="r" b="b"/>
            <a:pathLst>
              <a:path w="254000" h="250825">
                <a:moveTo>
                  <a:pt x="254000" y="250825"/>
                </a:moveTo>
                <a:lnTo>
                  <a:pt x="0" y="0"/>
                </a:lnTo>
              </a:path>
            </a:pathLst>
          </a:custGeom>
          <a:ln w="9525">
            <a:solidFill>
              <a:srgbClr val="000000"/>
            </a:solidFill>
          </a:ln>
        </p:spPr>
        <p:txBody>
          <a:bodyPr wrap="square" lIns="0" tIns="0" rIns="0" bIns="0" rtlCol="0">
            <a:noAutofit/>
          </a:bodyPr>
          <a:lstStyle/>
          <a:p>
            <a:endParaRPr/>
          </a:p>
        </p:txBody>
      </p:sp>
      <p:sp>
        <p:nvSpPr>
          <p:cNvPr id="32" name="object 32"/>
          <p:cNvSpPr/>
          <p:nvPr/>
        </p:nvSpPr>
        <p:spPr>
          <a:xfrm>
            <a:off x="7173721" y="5761848"/>
            <a:ext cx="76200" cy="201764"/>
          </a:xfrm>
          <a:custGeom>
            <a:avLst/>
            <a:gdLst/>
            <a:ahLst/>
            <a:cxnLst/>
            <a:rect l="l" t="t" r="r" b="b"/>
            <a:pathLst>
              <a:path w="76200" h="201764">
                <a:moveTo>
                  <a:pt x="31712" y="76023"/>
                </a:moveTo>
                <a:lnTo>
                  <a:pt x="28828" y="201460"/>
                </a:lnTo>
                <a:lnTo>
                  <a:pt x="41401" y="201764"/>
                </a:lnTo>
                <a:lnTo>
                  <a:pt x="44400" y="76323"/>
                </a:lnTo>
                <a:lnTo>
                  <a:pt x="31712" y="76023"/>
                </a:lnTo>
                <a:close/>
              </a:path>
              <a:path w="76200" h="201764">
                <a:moveTo>
                  <a:pt x="69724" y="63334"/>
                </a:moveTo>
                <a:lnTo>
                  <a:pt x="32003" y="63334"/>
                </a:lnTo>
                <a:lnTo>
                  <a:pt x="44703" y="63627"/>
                </a:lnTo>
                <a:lnTo>
                  <a:pt x="44400" y="76323"/>
                </a:lnTo>
                <a:lnTo>
                  <a:pt x="76200" y="77076"/>
                </a:lnTo>
                <a:lnTo>
                  <a:pt x="69724" y="63334"/>
                </a:lnTo>
                <a:close/>
              </a:path>
              <a:path w="76200" h="201764">
                <a:moveTo>
                  <a:pt x="32003" y="63334"/>
                </a:moveTo>
                <a:lnTo>
                  <a:pt x="31712" y="76023"/>
                </a:lnTo>
                <a:lnTo>
                  <a:pt x="44400" y="76323"/>
                </a:lnTo>
                <a:lnTo>
                  <a:pt x="44703" y="63627"/>
                </a:lnTo>
                <a:lnTo>
                  <a:pt x="32003" y="63334"/>
                </a:lnTo>
                <a:close/>
              </a:path>
              <a:path w="76200" h="201764">
                <a:moveTo>
                  <a:pt x="39877" y="0"/>
                </a:moveTo>
                <a:lnTo>
                  <a:pt x="0" y="75272"/>
                </a:lnTo>
                <a:lnTo>
                  <a:pt x="31712" y="76023"/>
                </a:lnTo>
                <a:lnTo>
                  <a:pt x="32003" y="63334"/>
                </a:lnTo>
                <a:lnTo>
                  <a:pt x="69724" y="63334"/>
                </a:lnTo>
                <a:lnTo>
                  <a:pt x="39877" y="0"/>
                </a:lnTo>
                <a:close/>
              </a:path>
            </a:pathLst>
          </a:custGeom>
          <a:solidFill>
            <a:srgbClr val="000000"/>
          </a:solidFill>
        </p:spPr>
        <p:txBody>
          <a:bodyPr wrap="square" lIns="0" tIns="0" rIns="0" bIns="0" rtlCol="0">
            <a:noAutofit/>
          </a:bodyPr>
          <a:lstStyle/>
          <a:p>
            <a:endParaRPr/>
          </a:p>
        </p:txBody>
      </p:sp>
      <p:sp>
        <p:nvSpPr>
          <p:cNvPr id="33" name="object 33"/>
          <p:cNvSpPr/>
          <p:nvPr/>
        </p:nvSpPr>
        <p:spPr>
          <a:xfrm>
            <a:off x="6209713" y="4567091"/>
            <a:ext cx="754847" cy="1054305"/>
          </a:xfrm>
          <a:custGeom>
            <a:avLst/>
            <a:gdLst/>
            <a:ahLst/>
            <a:cxnLst/>
            <a:rect l="l" t="t" r="r" b="b"/>
            <a:pathLst>
              <a:path w="754847" h="1054305">
                <a:moveTo>
                  <a:pt x="450550" y="0"/>
                </a:moveTo>
                <a:lnTo>
                  <a:pt x="406913" y="4296"/>
                </a:lnTo>
                <a:lnTo>
                  <a:pt x="361583" y="14878"/>
                </a:lnTo>
                <a:lnTo>
                  <a:pt x="316871" y="29789"/>
                </a:lnTo>
                <a:lnTo>
                  <a:pt x="275086" y="47073"/>
                </a:lnTo>
                <a:lnTo>
                  <a:pt x="238536" y="64771"/>
                </a:lnTo>
                <a:lnTo>
                  <a:pt x="204453" y="84468"/>
                </a:lnTo>
                <a:lnTo>
                  <a:pt x="166440" y="115448"/>
                </a:lnTo>
                <a:lnTo>
                  <a:pt x="136522" y="152515"/>
                </a:lnTo>
                <a:lnTo>
                  <a:pt x="116658" y="185922"/>
                </a:lnTo>
                <a:lnTo>
                  <a:pt x="96869" y="225390"/>
                </a:lnTo>
                <a:lnTo>
                  <a:pt x="80282" y="264354"/>
                </a:lnTo>
                <a:lnTo>
                  <a:pt x="64202" y="309242"/>
                </a:lnTo>
                <a:lnTo>
                  <a:pt x="49067" y="357794"/>
                </a:lnTo>
                <a:lnTo>
                  <a:pt x="35314" y="407752"/>
                </a:lnTo>
                <a:lnTo>
                  <a:pt x="23379" y="456858"/>
                </a:lnTo>
                <a:lnTo>
                  <a:pt x="13699" y="502853"/>
                </a:lnTo>
                <a:lnTo>
                  <a:pt x="6489" y="545111"/>
                </a:lnTo>
                <a:lnTo>
                  <a:pt x="1908" y="586265"/>
                </a:lnTo>
                <a:lnTo>
                  <a:pt x="82" y="624711"/>
                </a:lnTo>
                <a:lnTo>
                  <a:pt x="0" y="637378"/>
                </a:lnTo>
                <a:lnTo>
                  <a:pt x="141" y="649340"/>
                </a:lnTo>
                <a:lnTo>
                  <a:pt x="2647" y="697290"/>
                </a:lnTo>
                <a:lnTo>
                  <a:pt x="7335" y="745215"/>
                </a:lnTo>
                <a:lnTo>
                  <a:pt x="11922" y="783238"/>
                </a:lnTo>
                <a:lnTo>
                  <a:pt x="18066" y="823882"/>
                </a:lnTo>
                <a:lnTo>
                  <a:pt x="25657" y="865014"/>
                </a:lnTo>
                <a:lnTo>
                  <a:pt x="34539" y="904569"/>
                </a:lnTo>
                <a:lnTo>
                  <a:pt x="48121" y="951288"/>
                </a:lnTo>
                <a:lnTo>
                  <a:pt x="63431" y="986635"/>
                </a:lnTo>
                <a:lnTo>
                  <a:pt x="88064" y="1023254"/>
                </a:lnTo>
                <a:lnTo>
                  <a:pt x="126286" y="1049827"/>
                </a:lnTo>
                <a:lnTo>
                  <a:pt x="148230" y="1054305"/>
                </a:lnTo>
                <a:lnTo>
                  <a:pt x="159109" y="1053984"/>
                </a:lnTo>
                <a:lnTo>
                  <a:pt x="203613" y="1042577"/>
                </a:lnTo>
                <a:lnTo>
                  <a:pt x="227198" y="1033724"/>
                </a:lnTo>
                <a:lnTo>
                  <a:pt x="239508" y="1029241"/>
                </a:lnTo>
                <a:lnTo>
                  <a:pt x="279142" y="1018078"/>
                </a:lnTo>
                <a:lnTo>
                  <a:pt x="326927" y="1014111"/>
                </a:lnTo>
                <a:lnTo>
                  <a:pt x="500385" y="1014111"/>
                </a:lnTo>
                <a:lnTo>
                  <a:pt x="507082" y="1012902"/>
                </a:lnTo>
                <a:lnTo>
                  <a:pt x="543301" y="1000511"/>
                </a:lnTo>
                <a:lnTo>
                  <a:pt x="587184" y="977058"/>
                </a:lnTo>
                <a:lnTo>
                  <a:pt x="623887" y="945249"/>
                </a:lnTo>
                <a:lnTo>
                  <a:pt x="648142" y="913814"/>
                </a:lnTo>
                <a:lnTo>
                  <a:pt x="669516" y="876226"/>
                </a:lnTo>
                <a:lnTo>
                  <a:pt x="688075" y="835529"/>
                </a:lnTo>
                <a:lnTo>
                  <a:pt x="705904" y="789842"/>
                </a:lnTo>
                <a:lnTo>
                  <a:pt x="722158" y="740620"/>
                </a:lnTo>
                <a:lnTo>
                  <a:pt x="735988" y="689314"/>
                </a:lnTo>
                <a:lnTo>
                  <a:pt x="746589" y="637107"/>
                </a:lnTo>
                <a:lnTo>
                  <a:pt x="752993" y="586224"/>
                </a:lnTo>
                <a:lnTo>
                  <a:pt x="754824" y="545111"/>
                </a:lnTo>
                <a:lnTo>
                  <a:pt x="754847" y="517103"/>
                </a:lnTo>
                <a:lnTo>
                  <a:pt x="754443" y="500874"/>
                </a:lnTo>
                <a:lnTo>
                  <a:pt x="750997" y="446726"/>
                </a:lnTo>
                <a:lnTo>
                  <a:pt x="744361" y="392116"/>
                </a:lnTo>
                <a:lnTo>
                  <a:pt x="734537" y="338603"/>
                </a:lnTo>
                <a:lnTo>
                  <a:pt x="721524" y="287746"/>
                </a:lnTo>
                <a:lnTo>
                  <a:pt x="705322" y="241103"/>
                </a:lnTo>
                <a:lnTo>
                  <a:pt x="685615" y="198671"/>
                </a:lnTo>
                <a:lnTo>
                  <a:pt x="661593" y="156933"/>
                </a:lnTo>
                <a:lnTo>
                  <a:pt x="633911" y="117060"/>
                </a:lnTo>
                <a:lnTo>
                  <a:pt x="603344" y="80612"/>
                </a:lnTo>
                <a:lnTo>
                  <a:pt x="570671" y="49151"/>
                </a:lnTo>
                <a:lnTo>
                  <a:pt x="536667" y="24237"/>
                </a:lnTo>
                <a:lnTo>
                  <a:pt x="502109" y="7433"/>
                </a:lnTo>
                <a:lnTo>
                  <a:pt x="464320" y="303"/>
                </a:lnTo>
                <a:lnTo>
                  <a:pt x="450550" y="0"/>
                </a:lnTo>
                <a:close/>
              </a:path>
              <a:path w="754847" h="1054305">
                <a:moveTo>
                  <a:pt x="500385" y="1014111"/>
                </a:moveTo>
                <a:lnTo>
                  <a:pt x="326927" y="1014111"/>
                </a:lnTo>
                <a:lnTo>
                  <a:pt x="339173" y="1014243"/>
                </a:lnTo>
                <a:lnTo>
                  <a:pt x="351829" y="1014613"/>
                </a:lnTo>
                <a:lnTo>
                  <a:pt x="418505" y="1017651"/>
                </a:lnTo>
                <a:lnTo>
                  <a:pt x="431971" y="1018022"/>
                </a:lnTo>
                <a:lnTo>
                  <a:pt x="445296" y="1018156"/>
                </a:lnTo>
                <a:lnTo>
                  <a:pt x="458404" y="1017985"/>
                </a:lnTo>
                <a:lnTo>
                  <a:pt x="471214" y="1017442"/>
                </a:lnTo>
                <a:lnTo>
                  <a:pt x="483650" y="1016459"/>
                </a:lnTo>
                <a:lnTo>
                  <a:pt x="495632" y="1014969"/>
                </a:lnTo>
                <a:lnTo>
                  <a:pt x="500385" y="1014111"/>
                </a:lnTo>
                <a:close/>
              </a:path>
            </a:pathLst>
          </a:custGeom>
          <a:solidFill>
            <a:srgbClr val="00CCFF"/>
          </a:solidFill>
        </p:spPr>
        <p:txBody>
          <a:bodyPr wrap="square" lIns="0" tIns="0" rIns="0" bIns="0" rtlCol="0">
            <a:noAutofit/>
          </a:bodyPr>
          <a:lstStyle/>
          <a:p>
            <a:endParaRPr/>
          </a:p>
        </p:txBody>
      </p:sp>
      <p:sp>
        <p:nvSpPr>
          <p:cNvPr id="34" name="object 34"/>
          <p:cNvSpPr/>
          <p:nvPr/>
        </p:nvSpPr>
        <p:spPr>
          <a:xfrm>
            <a:off x="6209710" y="4567091"/>
            <a:ext cx="754972" cy="1054305"/>
          </a:xfrm>
          <a:custGeom>
            <a:avLst/>
            <a:gdLst/>
            <a:ahLst/>
            <a:cxnLst/>
            <a:rect l="l" t="t" r="r" b="b"/>
            <a:pathLst>
              <a:path w="754972" h="1054305">
                <a:moveTo>
                  <a:pt x="227919" y="70425"/>
                </a:moveTo>
                <a:lnTo>
                  <a:pt x="193945" y="91789"/>
                </a:lnTo>
                <a:lnTo>
                  <a:pt x="158383" y="124039"/>
                </a:lnTo>
                <a:lnTo>
                  <a:pt x="129777" y="163047"/>
                </a:lnTo>
                <a:lnTo>
                  <a:pt x="110151" y="198349"/>
                </a:lnTo>
                <a:lnTo>
                  <a:pt x="91313" y="237580"/>
                </a:lnTo>
                <a:lnTo>
                  <a:pt x="74847" y="278770"/>
                </a:lnTo>
                <a:lnTo>
                  <a:pt x="59034" y="325130"/>
                </a:lnTo>
                <a:lnTo>
                  <a:pt x="44311" y="374402"/>
                </a:lnTo>
                <a:lnTo>
                  <a:pt x="31115" y="424327"/>
                </a:lnTo>
                <a:lnTo>
                  <a:pt x="19883" y="472647"/>
                </a:lnTo>
                <a:lnTo>
                  <a:pt x="11052" y="517103"/>
                </a:lnTo>
                <a:lnTo>
                  <a:pt x="4629" y="559161"/>
                </a:lnTo>
                <a:lnTo>
                  <a:pt x="1024" y="599302"/>
                </a:lnTo>
                <a:lnTo>
                  <a:pt x="0" y="637107"/>
                </a:lnTo>
                <a:lnTo>
                  <a:pt x="144" y="649340"/>
                </a:lnTo>
                <a:lnTo>
                  <a:pt x="2650" y="697290"/>
                </a:lnTo>
                <a:lnTo>
                  <a:pt x="7338" y="745215"/>
                </a:lnTo>
                <a:lnTo>
                  <a:pt x="11925" y="783238"/>
                </a:lnTo>
                <a:lnTo>
                  <a:pt x="18069" y="823882"/>
                </a:lnTo>
                <a:lnTo>
                  <a:pt x="25660" y="865014"/>
                </a:lnTo>
                <a:lnTo>
                  <a:pt x="34542" y="904569"/>
                </a:lnTo>
                <a:lnTo>
                  <a:pt x="48124" y="951288"/>
                </a:lnTo>
                <a:lnTo>
                  <a:pt x="63435" y="986635"/>
                </a:lnTo>
                <a:lnTo>
                  <a:pt x="88068" y="1023254"/>
                </a:lnTo>
                <a:lnTo>
                  <a:pt x="126289" y="1049827"/>
                </a:lnTo>
                <a:lnTo>
                  <a:pt x="148233" y="1054305"/>
                </a:lnTo>
                <a:lnTo>
                  <a:pt x="159112" y="1053984"/>
                </a:lnTo>
                <a:lnTo>
                  <a:pt x="203616" y="1042577"/>
                </a:lnTo>
                <a:lnTo>
                  <a:pt x="227201" y="1033724"/>
                </a:lnTo>
                <a:lnTo>
                  <a:pt x="239511" y="1029241"/>
                </a:lnTo>
                <a:lnTo>
                  <a:pt x="279145" y="1018078"/>
                </a:lnTo>
                <a:lnTo>
                  <a:pt x="326930" y="1014111"/>
                </a:lnTo>
                <a:lnTo>
                  <a:pt x="339176" y="1014243"/>
                </a:lnTo>
                <a:lnTo>
                  <a:pt x="351832" y="1014613"/>
                </a:lnTo>
                <a:lnTo>
                  <a:pt x="364819" y="1015152"/>
                </a:lnTo>
                <a:lnTo>
                  <a:pt x="378059" y="1015794"/>
                </a:lnTo>
                <a:lnTo>
                  <a:pt x="391472" y="1016469"/>
                </a:lnTo>
                <a:lnTo>
                  <a:pt x="404982" y="1017110"/>
                </a:lnTo>
                <a:lnTo>
                  <a:pt x="418508" y="1017651"/>
                </a:lnTo>
                <a:lnTo>
                  <a:pt x="431974" y="1018022"/>
                </a:lnTo>
                <a:lnTo>
                  <a:pt x="445299" y="1018156"/>
                </a:lnTo>
                <a:lnTo>
                  <a:pt x="458407" y="1017985"/>
                </a:lnTo>
                <a:lnTo>
                  <a:pt x="507085" y="1012902"/>
                </a:lnTo>
                <a:lnTo>
                  <a:pt x="543305" y="1000511"/>
                </a:lnTo>
                <a:lnTo>
                  <a:pt x="587187" y="977058"/>
                </a:lnTo>
                <a:lnTo>
                  <a:pt x="623890" y="945249"/>
                </a:lnTo>
                <a:lnTo>
                  <a:pt x="648145" y="913814"/>
                </a:lnTo>
                <a:lnTo>
                  <a:pt x="669520" y="876226"/>
                </a:lnTo>
                <a:lnTo>
                  <a:pt x="688078" y="835529"/>
                </a:lnTo>
                <a:lnTo>
                  <a:pt x="705908" y="789842"/>
                </a:lnTo>
                <a:lnTo>
                  <a:pt x="722161" y="740620"/>
                </a:lnTo>
                <a:lnTo>
                  <a:pt x="735991" y="689314"/>
                </a:lnTo>
                <a:lnTo>
                  <a:pt x="746551" y="637378"/>
                </a:lnTo>
                <a:lnTo>
                  <a:pt x="752994" y="586265"/>
                </a:lnTo>
                <a:lnTo>
                  <a:pt x="754972" y="535948"/>
                </a:lnTo>
                <a:lnTo>
                  <a:pt x="754886" y="518552"/>
                </a:lnTo>
                <a:lnTo>
                  <a:pt x="752503" y="464903"/>
                </a:lnTo>
                <a:lnTo>
                  <a:pt x="746931" y="410274"/>
                </a:lnTo>
                <a:lnTo>
                  <a:pt x="738170" y="356222"/>
                </a:lnTo>
                <a:lnTo>
                  <a:pt x="726219" y="304307"/>
                </a:lnTo>
                <a:lnTo>
                  <a:pt x="711080" y="256086"/>
                </a:lnTo>
                <a:lnTo>
                  <a:pt x="692678" y="212728"/>
                </a:lnTo>
                <a:lnTo>
                  <a:pt x="670049" y="170716"/>
                </a:lnTo>
                <a:lnTo>
                  <a:pt x="643500" y="130048"/>
                </a:lnTo>
                <a:lnTo>
                  <a:pt x="613809" y="92284"/>
                </a:lnTo>
                <a:lnTo>
                  <a:pt x="581751" y="58988"/>
                </a:lnTo>
                <a:lnTo>
                  <a:pt x="548104" y="31718"/>
                </a:lnTo>
                <a:lnTo>
                  <a:pt x="513645" y="12037"/>
                </a:lnTo>
                <a:lnTo>
                  <a:pt x="464324" y="303"/>
                </a:lnTo>
                <a:lnTo>
                  <a:pt x="450553" y="0"/>
                </a:lnTo>
                <a:lnTo>
                  <a:pt x="436338" y="612"/>
                </a:lnTo>
                <a:lnTo>
                  <a:pt x="391880" y="7221"/>
                </a:lnTo>
                <a:lnTo>
                  <a:pt x="346500" y="19464"/>
                </a:lnTo>
                <a:lnTo>
                  <a:pt x="302507" y="35384"/>
                </a:lnTo>
                <a:lnTo>
                  <a:pt x="262210" y="53023"/>
                </a:lnTo>
                <a:lnTo>
                  <a:pt x="238540" y="64771"/>
                </a:lnTo>
                <a:lnTo>
                  <a:pt x="227919" y="70425"/>
                </a:lnTo>
                <a:close/>
              </a:path>
            </a:pathLst>
          </a:custGeom>
          <a:ln w="9525">
            <a:solidFill>
              <a:srgbClr val="000000"/>
            </a:solidFill>
          </a:ln>
        </p:spPr>
        <p:txBody>
          <a:bodyPr wrap="square" lIns="0" tIns="0" rIns="0" bIns="0" rtlCol="0">
            <a:noAutofit/>
          </a:bodyPr>
          <a:lstStyle/>
          <a:p>
            <a:endParaRPr/>
          </a:p>
        </p:txBody>
      </p:sp>
      <p:sp>
        <p:nvSpPr>
          <p:cNvPr id="35" name="object 35"/>
          <p:cNvSpPr txBox="1"/>
          <p:nvPr/>
        </p:nvSpPr>
        <p:spPr>
          <a:xfrm>
            <a:off x="8387588" y="4215242"/>
            <a:ext cx="197485" cy="378460"/>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Gill Sans MT"/>
                <a:cs typeface="Gill Sans MT"/>
              </a:rPr>
              <a:t>B</a:t>
            </a:r>
            <a:endParaRPr sz="2400">
              <a:latin typeface="Gill Sans MT"/>
              <a:cs typeface="Gill Sans MT"/>
            </a:endParaRPr>
          </a:p>
        </p:txBody>
      </p:sp>
      <p:sp>
        <p:nvSpPr>
          <p:cNvPr id="36" name="object 36"/>
          <p:cNvSpPr/>
          <p:nvPr/>
        </p:nvSpPr>
        <p:spPr>
          <a:xfrm>
            <a:off x="7179309" y="4140629"/>
            <a:ext cx="1009650" cy="855027"/>
          </a:xfrm>
          <a:prstGeom prst="rect">
            <a:avLst/>
          </a:prstGeom>
          <a:blipFill>
            <a:blip r:embed="rId2" cstate="print"/>
            <a:stretch>
              <a:fillRect/>
            </a:stretch>
          </a:blipFill>
        </p:spPr>
        <p:txBody>
          <a:bodyPr wrap="square" lIns="0" tIns="0" rIns="0" bIns="0" rtlCol="0">
            <a:noAutofit/>
          </a:bodyPr>
          <a:lstStyle/>
          <a:p>
            <a:endParaRPr/>
          </a:p>
        </p:txBody>
      </p:sp>
      <p:sp>
        <p:nvSpPr>
          <p:cNvPr id="37" name="object 37"/>
          <p:cNvSpPr/>
          <p:nvPr/>
        </p:nvSpPr>
        <p:spPr>
          <a:xfrm>
            <a:off x="7609458" y="4222734"/>
            <a:ext cx="490982" cy="391540"/>
          </a:xfrm>
          <a:prstGeom prst="rect">
            <a:avLst/>
          </a:prstGeom>
          <a:blipFill>
            <a:blip r:embed="rId8" cstate="print"/>
            <a:stretch>
              <a:fillRect/>
            </a:stretch>
          </a:blipFill>
        </p:spPr>
        <p:txBody>
          <a:bodyPr wrap="square" lIns="0" tIns="0" rIns="0" bIns="0" rtlCol="0">
            <a:noAutofit/>
          </a:bodyPr>
          <a:lstStyle/>
          <a:p>
            <a:endParaRPr/>
          </a:p>
        </p:txBody>
      </p:sp>
      <p:sp>
        <p:nvSpPr>
          <p:cNvPr id="38" name="object 38"/>
          <p:cNvSpPr/>
          <p:nvPr/>
        </p:nvSpPr>
        <p:spPr>
          <a:xfrm>
            <a:off x="7404100" y="4450573"/>
            <a:ext cx="195262" cy="127000"/>
          </a:xfrm>
          <a:prstGeom prst="rect">
            <a:avLst/>
          </a:prstGeom>
          <a:blipFill>
            <a:blip r:embed="rId9" cstate="print"/>
            <a:stretch>
              <a:fillRect/>
            </a:stretch>
          </a:blipFill>
        </p:spPr>
        <p:txBody>
          <a:bodyPr wrap="square" lIns="0" tIns="0" rIns="0" bIns="0" rtlCol="0">
            <a:noAutofit/>
          </a:bodyPr>
          <a:lstStyle/>
          <a:p>
            <a:endParaRPr/>
          </a:p>
        </p:txBody>
      </p:sp>
      <p:sp>
        <p:nvSpPr>
          <p:cNvPr id="39" name="object 39"/>
          <p:cNvSpPr/>
          <p:nvPr/>
        </p:nvSpPr>
        <p:spPr>
          <a:xfrm>
            <a:off x="7404100" y="4450573"/>
            <a:ext cx="195262" cy="127000"/>
          </a:xfrm>
          <a:custGeom>
            <a:avLst/>
            <a:gdLst/>
            <a:ahLst/>
            <a:cxnLst/>
            <a:rect l="l" t="t" r="r" b="b"/>
            <a:pathLst>
              <a:path w="195262" h="127000">
                <a:moveTo>
                  <a:pt x="0" y="127000"/>
                </a:moveTo>
                <a:lnTo>
                  <a:pt x="195262" y="127000"/>
                </a:lnTo>
                <a:lnTo>
                  <a:pt x="195262" y="0"/>
                </a:lnTo>
                <a:lnTo>
                  <a:pt x="0" y="0"/>
                </a:lnTo>
                <a:lnTo>
                  <a:pt x="0" y="127000"/>
                </a:lnTo>
                <a:close/>
              </a:path>
            </a:pathLst>
          </a:custGeom>
          <a:ln w="9525">
            <a:solidFill>
              <a:srgbClr val="008000"/>
            </a:solidFill>
          </a:ln>
        </p:spPr>
        <p:txBody>
          <a:bodyPr wrap="square" lIns="0" tIns="0" rIns="0" bIns="0" rtlCol="0">
            <a:noAutofit/>
          </a:bodyPr>
          <a:lstStyle/>
          <a:p>
            <a:endParaRPr/>
          </a:p>
        </p:txBody>
      </p:sp>
      <p:sp>
        <p:nvSpPr>
          <p:cNvPr id="40" name="object 40"/>
          <p:cNvSpPr/>
          <p:nvPr/>
        </p:nvSpPr>
        <p:spPr>
          <a:xfrm>
            <a:off x="4849876" y="4964923"/>
            <a:ext cx="200025" cy="139700"/>
          </a:xfrm>
          <a:prstGeom prst="rect">
            <a:avLst/>
          </a:prstGeom>
          <a:blipFill>
            <a:blip r:embed="rId10" cstate="print"/>
            <a:stretch>
              <a:fillRect/>
            </a:stretch>
          </a:blipFill>
        </p:spPr>
        <p:txBody>
          <a:bodyPr wrap="square" lIns="0" tIns="0" rIns="0" bIns="0" rtlCol="0">
            <a:noAutofit/>
          </a:bodyPr>
          <a:lstStyle/>
          <a:p>
            <a:endParaRPr/>
          </a:p>
        </p:txBody>
      </p:sp>
      <p:sp>
        <p:nvSpPr>
          <p:cNvPr id="41" name="object 41"/>
          <p:cNvSpPr/>
          <p:nvPr/>
        </p:nvSpPr>
        <p:spPr>
          <a:xfrm>
            <a:off x="4849876" y="4964923"/>
            <a:ext cx="200025" cy="139700"/>
          </a:xfrm>
          <a:custGeom>
            <a:avLst/>
            <a:gdLst/>
            <a:ahLst/>
            <a:cxnLst/>
            <a:rect l="l" t="t" r="r" b="b"/>
            <a:pathLst>
              <a:path w="200025" h="139700">
                <a:moveTo>
                  <a:pt x="0" y="139700"/>
                </a:moveTo>
                <a:lnTo>
                  <a:pt x="200025" y="139700"/>
                </a:lnTo>
                <a:lnTo>
                  <a:pt x="200025" y="0"/>
                </a:lnTo>
                <a:lnTo>
                  <a:pt x="0" y="0"/>
                </a:lnTo>
                <a:lnTo>
                  <a:pt x="0" y="139700"/>
                </a:lnTo>
                <a:close/>
              </a:path>
            </a:pathLst>
          </a:custGeom>
          <a:ln w="9525">
            <a:solidFill>
              <a:srgbClr val="008000"/>
            </a:solidFill>
          </a:ln>
        </p:spPr>
        <p:txBody>
          <a:bodyPr wrap="square" lIns="0" tIns="0" rIns="0" bIns="0" rtlCol="0">
            <a:noAutofit/>
          </a:bodyPr>
          <a:lstStyle/>
          <a:p>
            <a:endParaRPr/>
          </a:p>
        </p:txBody>
      </p:sp>
      <p:sp>
        <p:nvSpPr>
          <p:cNvPr id="42" name="object 42"/>
          <p:cNvSpPr/>
          <p:nvPr/>
        </p:nvSpPr>
        <p:spPr>
          <a:xfrm>
            <a:off x="3952113" y="5010007"/>
            <a:ext cx="905510" cy="238125"/>
          </a:xfrm>
          <a:prstGeom prst="rect">
            <a:avLst/>
          </a:prstGeom>
          <a:blipFill>
            <a:blip r:embed="rId11" cstate="print"/>
            <a:stretch>
              <a:fillRect/>
            </a:stretch>
          </a:blipFill>
        </p:spPr>
        <p:txBody>
          <a:bodyPr wrap="square" lIns="0" tIns="0" rIns="0" bIns="0" rtlCol="0">
            <a:noAutofit/>
          </a:bodyPr>
          <a:lstStyle/>
          <a:p>
            <a:endParaRPr/>
          </a:p>
        </p:txBody>
      </p:sp>
      <p:sp>
        <p:nvSpPr>
          <p:cNvPr id="43" name="object 43"/>
          <p:cNvSpPr/>
          <p:nvPr/>
        </p:nvSpPr>
        <p:spPr>
          <a:xfrm>
            <a:off x="3952113" y="5010007"/>
            <a:ext cx="905510" cy="238125"/>
          </a:xfrm>
          <a:custGeom>
            <a:avLst/>
            <a:gdLst/>
            <a:ahLst/>
            <a:cxnLst/>
            <a:rect l="l" t="t" r="r" b="b"/>
            <a:pathLst>
              <a:path w="905510" h="238125">
                <a:moveTo>
                  <a:pt x="0" y="119125"/>
                </a:moveTo>
                <a:lnTo>
                  <a:pt x="23080" y="81475"/>
                </a:lnTo>
                <a:lnTo>
                  <a:pt x="67829" y="56377"/>
                </a:lnTo>
                <a:lnTo>
                  <a:pt x="108981" y="41602"/>
                </a:lnTo>
                <a:lnTo>
                  <a:pt x="158101" y="28677"/>
                </a:lnTo>
                <a:lnTo>
                  <a:pt x="214257" y="17849"/>
                </a:lnTo>
                <a:lnTo>
                  <a:pt x="276516" y="9362"/>
                </a:lnTo>
                <a:lnTo>
                  <a:pt x="343948" y="3462"/>
                </a:lnTo>
                <a:lnTo>
                  <a:pt x="415620" y="394"/>
                </a:lnTo>
                <a:lnTo>
                  <a:pt x="452754" y="0"/>
                </a:lnTo>
                <a:lnTo>
                  <a:pt x="526197" y="1559"/>
                </a:lnTo>
                <a:lnTo>
                  <a:pt x="595865" y="6073"/>
                </a:lnTo>
                <a:lnTo>
                  <a:pt x="660827" y="13297"/>
                </a:lnTo>
                <a:lnTo>
                  <a:pt x="720151" y="22985"/>
                </a:lnTo>
                <a:lnTo>
                  <a:pt x="772906" y="34893"/>
                </a:lnTo>
                <a:lnTo>
                  <a:pt x="818158" y="48774"/>
                </a:lnTo>
                <a:lnTo>
                  <a:pt x="854976" y="64383"/>
                </a:lnTo>
                <a:lnTo>
                  <a:pt x="892352" y="90500"/>
                </a:lnTo>
                <a:lnTo>
                  <a:pt x="905510" y="119125"/>
                </a:lnTo>
                <a:lnTo>
                  <a:pt x="904009" y="128877"/>
                </a:lnTo>
                <a:lnTo>
                  <a:pt x="899584" y="138413"/>
                </a:lnTo>
                <a:lnTo>
                  <a:pt x="869932" y="165419"/>
                </a:lnTo>
                <a:lnTo>
                  <a:pt x="818158" y="189378"/>
                </a:lnTo>
                <a:lnTo>
                  <a:pt x="772906" y="203247"/>
                </a:lnTo>
                <a:lnTo>
                  <a:pt x="720151" y="215147"/>
                </a:lnTo>
                <a:lnTo>
                  <a:pt x="660827" y="224830"/>
                </a:lnTo>
                <a:lnTo>
                  <a:pt x="595865" y="232052"/>
                </a:lnTo>
                <a:lnTo>
                  <a:pt x="526197" y="236565"/>
                </a:lnTo>
                <a:lnTo>
                  <a:pt x="452754" y="238125"/>
                </a:lnTo>
                <a:lnTo>
                  <a:pt x="415620" y="237730"/>
                </a:lnTo>
                <a:lnTo>
                  <a:pt x="379312" y="236565"/>
                </a:lnTo>
                <a:lnTo>
                  <a:pt x="309644" y="232052"/>
                </a:lnTo>
                <a:lnTo>
                  <a:pt x="244682" y="224830"/>
                </a:lnTo>
                <a:lnTo>
                  <a:pt x="185358" y="215147"/>
                </a:lnTo>
                <a:lnTo>
                  <a:pt x="132603" y="203247"/>
                </a:lnTo>
                <a:lnTo>
                  <a:pt x="87351" y="189378"/>
                </a:lnTo>
                <a:lnTo>
                  <a:pt x="50533" y="173785"/>
                </a:lnTo>
                <a:lnTo>
                  <a:pt x="13157" y="147702"/>
                </a:lnTo>
                <a:lnTo>
                  <a:pt x="0" y="119125"/>
                </a:lnTo>
                <a:close/>
              </a:path>
            </a:pathLst>
          </a:custGeom>
          <a:ln w="9525">
            <a:solidFill>
              <a:srgbClr val="000000"/>
            </a:solidFill>
          </a:ln>
        </p:spPr>
        <p:txBody>
          <a:bodyPr wrap="square" lIns="0" tIns="0" rIns="0" bIns="0" rtlCol="0">
            <a:noAutofit/>
          </a:bodyPr>
          <a:lstStyle/>
          <a:p>
            <a:endParaRPr/>
          </a:p>
        </p:txBody>
      </p:sp>
      <p:sp>
        <p:nvSpPr>
          <p:cNvPr id="44" name="object 44"/>
          <p:cNvSpPr/>
          <p:nvPr/>
        </p:nvSpPr>
        <p:spPr>
          <a:xfrm>
            <a:off x="3952113" y="4983058"/>
            <a:ext cx="909332" cy="148234"/>
          </a:xfrm>
          <a:prstGeom prst="rect">
            <a:avLst/>
          </a:prstGeom>
          <a:blipFill>
            <a:blip r:embed="rId12" cstate="print"/>
            <a:stretch>
              <a:fillRect/>
            </a:stretch>
          </a:blipFill>
        </p:spPr>
        <p:txBody>
          <a:bodyPr wrap="square" lIns="0" tIns="0" rIns="0" bIns="0" rtlCol="0">
            <a:noAutofit/>
          </a:bodyPr>
          <a:lstStyle/>
          <a:p>
            <a:endParaRPr/>
          </a:p>
        </p:txBody>
      </p:sp>
      <p:sp>
        <p:nvSpPr>
          <p:cNvPr id="45" name="object 45"/>
          <p:cNvSpPr/>
          <p:nvPr/>
        </p:nvSpPr>
        <p:spPr>
          <a:xfrm>
            <a:off x="3948303" y="4821413"/>
            <a:ext cx="905637" cy="278511"/>
          </a:xfrm>
          <a:prstGeom prst="rect">
            <a:avLst/>
          </a:prstGeom>
          <a:blipFill>
            <a:blip r:embed="rId13" cstate="print"/>
            <a:stretch>
              <a:fillRect/>
            </a:stretch>
          </a:blipFill>
        </p:spPr>
        <p:txBody>
          <a:bodyPr wrap="square" lIns="0" tIns="0" rIns="0" bIns="0" rtlCol="0">
            <a:noAutofit/>
          </a:bodyPr>
          <a:lstStyle/>
          <a:p>
            <a:endParaRPr/>
          </a:p>
        </p:txBody>
      </p:sp>
      <p:sp>
        <p:nvSpPr>
          <p:cNvPr id="46" name="object 46"/>
          <p:cNvSpPr/>
          <p:nvPr/>
        </p:nvSpPr>
        <p:spPr>
          <a:xfrm>
            <a:off x="3948303" y="4821413"/>
            <a:ext cx="905637" cy="278511"/>
          </a:xfrm>
          <a:custGeom>
            <a:avLst/>
            <a:gdLst/>
            <a:ahLst/>
            <a:cxnLst/>
            <a:rect l="l" t="t" r="r" b="b"/>
            <a:pathLst>
              <a:path w="905637" h="278511">
                <a:moveTo>
                  <a:pt x="0" y="139192"/>
                </a:moveTo>
                <a:lnTo>
                  <a:pt x="23093" y="95211"/>
                </a:lnTo>
                <a:lnTo>
                  <a:pt x="67865" y="65888"/>
                </a:lnTo>
                <a:lnTo>
                  <a:pt x="109035" y="48623"/>
                </a:lnTo>
                <a:lnTo>
                  <a:pt x="158174" y="33518"/>
                </a:lnTo>
                <a:lnTo>
                  <a:pt x="214348" y="20863"/>
                </a:lnTo>
                <a:lnTo>
                  <a:pt x="276623" y="10943"/>
                </a:lnTo>
                <a:lnTo>
                  <a:pt x="344067" y="4047"/>
                </a:lnTo>
                <a:lnTo>
                  <a:pt x="415746" y="461"/>
                </a:lnTo>
                <a:lnTo>
                  <a:pt x="452882" y="0"/>
                </a:lnTo>
                <a:lnTo>
                  <a:pt x="526324" y="1822"/>
                </a:lnTo>
                <a:lnTo>
                  <a:pt x="595992" y="7099"/>
                </a:lnTo>
                <a:lnTo>
                  <a:pt x="660954" y="15543"/>
                </a:lnTo>
                <a:lnTo>
                  <a:pt x="720278" y="26867"/>
                </a:lnTo>
                <a:lnTo>
                  <a:pt x="773033" y="40782"/>
                </a:lnTo>
                <a:lnTo>
                  <a:pt x="818285" y="57003"/>
                </a:lnTo>
                <a:lnTo>
                  <a:pt x="855103" y="75242"/>
                </a:lnTo>
                <a:lnTo>
                  <a:pt x="892479" y="105755"/>
                </a:lnTo>
                <a:lnTo>
                  <a:pt x="905637" y="139192"/>
                </a:lnTo>
                <a:lnTo>
                  <a:pt x="904136" y="150620"/>
                </a:lnTo>
                <a:lnTo>
                  <a:pt x="899711" y="161794"/>
                </a:lnTo>
                <a:lnTo>
                  <a:pt x="870059" y="193428"/>
                </a:lnTo>
                <a:lnTo>
                  <a:pt x="818285" y="221479"/>
                </a:lnTo>
                <a:lnTo>
                  <a:pt x="773033" y="237712"/>
                </a:lnTo>
                <a:lnTo>
                  <a:pt x="720278" y="251635"/>
                </a:lnTo>
                <a:lnTo>
                  <a:pt x="660954" y="262963"/>
                </a:lnTo>
                <a:lnTo>
                  <a:pt x="595992" y="271410"/>
                </a:lnTo>
                <a:lnTo>
                  <a:pt x="526324" y="276688"/>
                </a:lnTo>
                <a:lnTo>
                  <a:pt x="452882" y="278511"/>
                </a:lnTo>
                <a:lnTo>
                  <a:pt x="415746" y="278049"/>
                </a:lnTo>
                <a:lnTo>
                  <a:pt x="379435" y="276688"/>
                </a:lnTo>
                <a:lnTo>
                  <a:pt x="309758" y="271410"/>
                </a:lnTo>
                <a:lnTo>
                  <a:pt x="244781" y="262963"/>
                </a:lnTo>
                <a:lnTo>
                  <a:pt x="185440" y="251635"/>
                </a:lnTo>
                <a:lnTo>
                  <a:pt x="132667" y="237712"/>
                </a:lnTo>
                <a:lnTo>
                  <a:pt x="87396" y="221479"/>
                </a:lnTo>
                <a:lnTo>
                  <a:pt x="50560" y="203225"/>
                </a:lnTo>
                <a:lnTo>
                  <a:pt x="13165" y="172677"/>
                </a:lnTo>
                <a:lnTo>
                  <a:pt x="0" y="139192"/>
                </a:lnTo>
                <a:close/>
              </a:path>
            </a:pathLst>
          </a:custGeom>
          <a:ln w="9525">
            <a:solidFill>
              <a:srgbClr val="000000"/>
            </a:solidFill>
          </a:ln>
        </p:spPr>
        <p:txBody>
          <a:bodyPr wrap="square" lIns="0" tIns="0" rIns="0" bIns="0" rtlCol="0">
            <a:noAutofit/>
          </a:bodyPr>
          <a:lstStyle/>
          <a:p>
            <a:endParaRPr/>
          </a:p>
        </p:txBody>
      </p:sp>
      <p:sp>
        <p:nvSpPr>
          <p:cNvPr id="47" name="object 47"/>
          <p:cNvSpPr/>
          <p:nvPr/>
        </p:nvSpPr>
        <p:spPr>
          <a:xfrm>
            <a:off x="4130166" y="4893294"/>
            <a:ext cx="512191" cy="130301"/>
          </a:xfrm>
          <a:custGeom>
            <a:avLst/>
            <a:gdLst/>
            <a:ahLst/>
            <a:cxnLst/>
            <a:rect l="l" t="t" r="r" b="b"/>
            <a:pathLst>
              <a:path w="512191" h="130301">
                <a:moveTo>
                  <a:pt x="0" y="130301"/>
                </a:moveTo>
                <a:lnTo>
                  <a:pt x="158623" y="130301"/>
                </a:lnTo>
                <a:lnTo>
                  <a:pt x="317246" y="0"/>
                </a:lnTo>
                <a:lnTo>
                  <a:pt x="512191" y="0"/>
                </a:lnTo>
              </a:path>
            </a:pathLst>
          </a:custGeom>
          <a:ln w="12700">
            <a:solidFill>
              <a:srgbClr val="000000"/>
            </a:solidFill>
          </a:ln>
        </p:spPr>
        <p:txBody>
          <a:bodyPr wrap="square" lIns="0" tIns="0" rIns="0" bIns="0" rtlCol="0">
            <a:noAutofit/>
          </a:bodyPr>
          <a:lstStyle/>
          <a:p>
            <a:endParaRPr/>
          </a:p>
        </p:txBody>
      </p:sp>
      <p:sp>
        <p:nvSpPr>
          <p:cNvPr id="48" name="object 48"/>
          <p:cNvSpPr/>
          <p:nvPr/>
        </p:nvSpPr>
        <p:spPr>
          <a:xfrm>
            <a:off x="4153280" y="4893294"/>
            <a:ext cx="465963" cy="130301"/>
          </a:xfrm>
          <a:custGeom>
            <a:avLst/>
            <a:gdLst/>
            <a:ahLst/>
            <a:cxnLst/>
            <a:rect l="l" t="t" r="r" b="b"/>
            <a:pathLst>
              <a:path w="465963" h="130301">
                <a:moveTo>
                  <a:pt x="0" y="0"/>
                </a:moveTo>
                <a:lnTo>
                  <a:pt x="158623" y="0"/>
                </a:lnTo>
                <a:lnTo>
                  <a:pt x="317246" y="130301"/>
                </a:lnTo>
                <a:lnTo>
                  <a:pt x="465963" y="130301"/>
                </a:lnTo>
              </a:path>
            </a:pathLst>
          </a:custGeom>
          <a:ln w="12700">
            <a:solidFill>
              <a:srgbClr val="000000"/>
            </a:solidFill>
          </a:ln>
        </p:spPr>
        <p:txBody>
          <a:bodyPr wrap="square" lIns="0" tIns="0" rIns="0" bIns="0" rtlCol="0">
            <a:noAutofit/>
          </a:bodyPr>
          <a:lstStyle/>
          <a:p>
            <a:endParaRPr/>
          </a:p>
        </p:txBody>
      </p:sp>
      <p:sp>
        <p:nvSpPr>
          <p:cNvPr id="49" name="object 49"/>
          <p:cNvSpPr/>
          <p:nvPr/>
        </p:nvSpPr>
        <p:spPr>
          <a:xfrm>
            <a:off x="3952113" y="4951714"/>
            <a:ext cx="0" cy="188594"/>
          </a:xfrm>
          <a:custGeom>
            <a:avLst/>
            <a:gdLst/>
            <a:ahLst/>
            <a:cxnLst/>
            <a:rect l="l" t="t" r="r" b="b"/>
            <a:pathLst>
              <a:path h="188595">
                <a:moveTo>
                  <a:pt x="0" y="0"/>
                </a:moveTo>
                <a:lnTo>
                  <a:pt x="0" y="188594"/>
                </a:lnTo>
              </a:path>
            </a:pathLst>
          </a:custGeom>
          <a:ln w="9525">
            <a:solidFill>
              <a:srgbClr val="000000"/>
            </a:solidFill>
          </a:ln>
        </p:spPr>
        <p:txBody>
          <a:bodyPr wrap="square" lIns="0" tIns="0" rIns="0" bIns="0" rtlCol="0">
            <a:noAutofit/>
          </a:bodyPr>
          <a:lstStyle/>
          <a:p>
            <a:endParaRPr/>
          </a:p>
        </p:txBody>
      </p:sp>
      <p:sp>
        <p:nvSpPr>
          <p:cNvPr id="50" name="object 50"/>
          <p:cNvSpPr/>
          <p:nvPr/>
        </p:nvSpPr>
        <p:spPr>
          <a:xfrm>
            <a:off x="4853940" y="4960605"/>
            <a:ext cx="0" cy="184276"/>
          </a:xfrm>
          <a:custGeom>
            <a:avLst/>
            <a:gdLst/>
            <a:ahLst/>
            <a:cxnLst/>
            <a:rect l="l" t="t" r="r" b="b"/>
            <a:pathLst>
              <a:path h="184276">
                <a:moveTo>
                  <a:pt x="0" y="0"/>
                </a:moveTo>
                <a:lnTo>
                  <a:pt x="0" y="184277"/>
                </a:lnTo>
              </a:path>
            </a:pathLst>
          </a:custGeom>
          <a:ln w="9525">
            <a:solidFill>
              <a:srgbClr val="000000"/>
            </a:solidFill>
          </a:ln>
        </p:spPr>
        <p:txBody>
          <a:bodyPr wrap="square" lIns="0" tIns="0" rIns="0" bIns="0" rtlCol="0">
            <a:noAutofit/>
          </a:bodyPr>
          <a:lstStyle/>
          <a:p>
            <a:endParaRPr/>
          </a:p>
        </p:txBody>
      </p:sp>
      <p:sp>
        <p:nvSpPr>
          <p:cNvPr id="51" name="object 51"/>
          <p:cNvSpPr/>
          <p:nvPr/>
        </p:nvSpPr>
        <p:spPr>
          <a:xfrm>
            <a:off x="3757676" y="4976035"/>
            <a:ext cx="200025" cy="138112"/>
          </a:xfrm>
          <a:prstGeom prst="rect">
            <a:avLst/>
          </a:prstGeom>
          <a:blipFill>
            <a:blip r:embed="rId14" cstate="print"/>
            <a:stretch>
              <a:fillRect/>
            </a:stretch>
          </a:blipFill>
        </p:spPr>
        <p:txBody>
          <a:bodyPr wrap="square" lIns="0" tIns="0" rIns="0" bIns="0" rtlCol="0">
            <a:noAutofit/>
          </a:bodyPr>
          <a:lstStyle/>
          <a:p>
            <a:endParaRPr/>
          </a:p>
        </p:txBody>
      </p:sp>
      <p:sp>
        <p:nvSpPr>
          <p:cNvPr id="52" name="object 52"/>
          <p:cNvSpPr/>
          <p:nvPr/>
        </p:nvSpPr>
        <p:spPr>
          <a:xfrm>
            <a:off x="3757676" y="4976035"/>
            <a:ext cx="200025" cy="138112"/>
          </a:xfrm>
          <a:custGeom>
            <a:avLst/>
            <a:gdLst/>
            <a:ahLst/>
            <a:cxnLst/>
            <a:rect l="l" t="t" r="r" b="b"/>
            <a:pathLst>
              <a:path w="200025" h="138112">
                <a:moveTo>
                  <a:pt x="0" y="138112"/>
                </a:moveTo>
                <a:lnTo>
                  <a:pt x="200025" y="138112"/>
                </a:lnTo>
                <a:lnTo>
                  <a:pt x="200025" y="0"/>
                </a:lnTo>
                <a:lnTo>
                  <a:pt x="0" y="0"/>
                </a:lnTo>
                <a:lnTo>
                  <a:pt x="0" y="138112"/>
                </a:lnTo>
                <a:close/>
              </a:path>
            </a:pathLst>
          </a:custGeom>
          <a:ln w="9525">
            <a:solidFill>
              <a:srgbClr val="008000"/>
            </a:solidFill>
          </a:ln>
        </p:spPr>
        <p:txBody>
          <a:bodyPr wrap="square" lIns="0" tIns="0" rIns="0" bIns="0" rtlCol="0">
            <a:noAutofit/>
          </a:bodyPr>
          <a:lstStyle/>
          <a:p>
            <a:endParaRPr/>
          </a:p>
        </p:txBody>
      </p:sp>
      <p:sp>
        <p:nvSpPr>
          <p:cNvPr id="53" name="object 53"/>
          <p:cNvSpPr/>
          <p:nvPr/>
        </p:nvSpPr>
        <p:spPr>
          <a:xfrm>
            <a:off x="2014601" y="5696760"/>
            <a:ext cx="169862" cy="74612"/>
          </a:xfrm>
          <a:prstGeom prst="rect">
            <a:avLst/>
          </a:prstGeom>
          <a:blipFill>
            <a:blip r:embed="rId15" cstate="print"/>
            <a:stretch>
              <a:fillRect/>
            </a:stretch>
          </a:blipFill>
        </p:spPr>
        <p:txBody>
          <a:bodyPr wrap="square" lIns="0" tIns="0" rIns="0" bIns="0" rtlCol="0">
            <a:noAutofit/>
          </a:bodyPr>
          <a:lstStyle/>
          <a:p>
            <a:endParaRPr/>
          </a:p>
        </p:txBody>
      </p:sp>
      <p:sp>
        <p:nvSpPr>
          <p:cNvPr id="54" name="object 54"/>
          <p:cNvSpPr/>
          <p:nvPr/>
        </p:nvSpPr>
        <p:spPr>
          <a:xfrm>
            <a:off x="2014601" y="5696760"/>
            <a:ext cx="169862" cy="74612"/>
          </a:xfrm>
          <a:custGeom>
            <a:avLst/>
            <a:gdLst/>
            <a:ahLst/>
            <a:cxnLst/>
            <a:rect l="l" t="t" r="r" b="b"/>
            <a:pathLst>
              <a:path w="169862" h="74612">
                <a:moveTo>
                  <a:pt x="0" y="74612"/>
                </a:moveTo>
                <a:lnTo>
                  <a:pt x="169862" y="74612"/>
                </a:lnTo>
                <a:lnTo>
                  <a:pt x="169862" y="0"/>
                </a:lnTo>
                <a:lnTo>
                  <a:pt x="0" y="0"/>
                </a:lnTo>
                <a:lnTo>
                  <a:pt x="0" y="74612"/>
                </a:lnTo>
                <a:close/>
              </a:path>
            </a:pathLst>
          </a:custGeom>
          <a:ln w="9525">
            <a:solidFill>
              <a:srgbClr val="008000"/>
            </a:solidFill>
          </a:ln>
        </p:spPr>
        <p:txBody>
          <a:bodyPr wrap="square" lIns="0" tIns="0" rIns="0" bIns="0" rtlCol="0">
            <a:noAutofit/>
          </a:bodyPr>
          <a:lstStyle/>
          <a:p>
            <a:endParaRPr/>
          </a:p>
        </p:txBody>
      </p:sp>
      <p:sp>
        <p:nvSpPr>
          <p:cNvPr id="55" name="object 55"/>
          <p:cNvSpPr/>
          <p:nvPr/>
        </p:nvSpPr>
        <p:spPr>
          <a:xfrm>
            <a:off x="1483309" y="5420852"/>
            <a:ext cx="639495" cy="517588"/>
          </a:xfrm>
          <a:prstGeom prst="rect">
            <a:avLst/>
          </a:prstGeom>
          <a:blipFill>
            <a:blip r:embed="rId6" cstate="print"/>
            <a:stretch>
              <a:fillRect/>
            </a:stretch>
          </a:blipFill>
        </p:spPr>
        <p:txBody>
          <a:bodyPr wrap="square" lIns="0" tIns="0" rIns="0" bIns="0" rtlCol="0">
            <a:noAutofit/>
          </a:bodyPr>
          <a:lstStyle/>
          <a:p>
            <a:endParaRPr/>
          </a:p>
        </p:txBody>
      </p:sp>
      <p:sp>
        <p:nvSpPr>
          <p:cNvPr id="56" name="object 56"/>
          <p:cNvSpPr/>
          <p:nvPr/>
        </p:nvSpPr>
        <p:spPr>
          <a:xfrm>
            <a:off x="1755901" y="5470509"/>
            <a:ext cx="310896" cy="237007"/>
          </a:xfrm>
          <a:prstGeom prst="rect">
            <a:avLst/>
          </a:prstGeom>
          <a:blipFill>
            <a:blip r:embed="rId16" cstate="print"/>
            <a:stretch>
              <a:fillRect/>
            </a:stretch>
          </a:blipFill>
        </p:spPr>
        <p:txBody>
          <a:bodyPr wrap="square" lIns="0" tIns="0" rIns="0" bIns="0" rtlCol="0">
            <a:noAutofit/>
          </a:bodyPr>
          <a:lstStyle/>
          <a:p>
            <a:endParaRPr/>
          </a:p>
        </p:txBody>
      </p:sp>
      <p:sp>
        <p:nvSpPr>
          <p:cNvPr id="57" name="object 57"/>
          <p:cNvSpPr txBox="1"/>
          <p:nvPr/>
        </p:nvSpPr>
        <p:spPr>
          <a:xfrm>
            <a:off x="4795520" y="4670664"/>
            <a:ext cx="596900" cy="273685"/>
          </a:xfrm>
          <a:prstGeom prst="rect">
            <a:avLst/>
          </a:prstGeom>
        </p:spPr>
        <p:txBody>
          <a:bodyPr vert="horz" wrap="square" lIns="0" tIns="0" rIns="0" bIns="0" rtlCol="0">
            <a:noAutofit/>
          </a:bodyPr>
          <a:lstStyle/>
          <a:p>
            <a:pPr marL="12700">
              <a:lnSpc>
                <a:spcPts val="2155"/>
              </a:lnSpc>
            </a:pPr>
            <a:r>
              <a:rPr sz="1800" dirty="0" smtClean="0">
                <a:solidFill>
                  <a:srgbClr val="C00000"/>
                </a:solidFill>
                <a:latin typeface="黑体"/>
                <a:cs typeface="黑体"/>
              </a:rPr>
              <a:t>接口2</a:t>
            </a:r>
            <a:endParaRPr sz="1800">
              <a:latin typeface="黑体"/>
              <a:cs typeface="黑体"/>
            </a:endParaRPr>
          </a:p>
        </p:txBody>
      </p:sp>
      <p:sp>
        <p:nvSpPr>
          <p:cNvPr id="58" name="object 58"/>
          <p:cNvSpPr txBox="1"/>
          <p:nvPr/>
        </p:nvSpPr>
        <p:spPr>
          <a:xfrm>
            <a:off x="3571113" y="4670664"/>
            <a:ext cx="597535" cy="273685"/>
          </a:xfrm>
          <a:prstGeom prst="rect">
            <a:avLst/>
          </a:prstGeom>
        </p:spPr>
        <p:txBody>
          <a:bodyPr vert="horz" wrap="square" lIns="0" tIns="0" rIns="0" bIns="0" rtlCol="0">
            <a:noAutofit/>
          </a:bodyPr>
          <a:lstStyle/>
          <a:p>
            <a:pPr marL="12700">
              <a:lnSpc>
                <a:spcPts val="2155"/>
              </a:lnSpc>
            </a:pPr>
            <a:r>
              <a:rPr sz="1800" dirty="0" smtClean="0">
                <a:solidFill>
                  <a:srgbClr val="C00000"/>
                </a:solidFill>
                <a:latin typeface="黑体"/>
                <a:cs typeface="黑体"/>
              </a:rPr>
              <a:t>接口1</a:t>
            </a:r>
            <a:endParaRPr sz="1800">
              <a:latin typeface="黑体"/>
              <a:cs typeface="黑体"/>
            </a:endParaRPr>
          </a:p>
        </p:txBody>
      </p:sp>
      <p:sp>
        <p:nvSpPr>
          <p:cNvPr id="59" name="文本框 58"/>
          <p:cNvSpPr txBox="1"/>
          <p:nvPr/>
        </p:nvSpPr>
        <p:spPr>
          <a:xfrm>
            <a:off x="8638030" y="116026"/>
            <a:ext cx="232583" cy="707886"/>
          </a:xfrm>
          <a:prstGeom prst="rect">
            <a:avLst/>
          </a:prstGeom>
          <a:noFill/>
        </p:spPr>
        <p:txBody>
          <a:bodyPr wrap="square" rtlCol="0">
            <a:spAutoFit/>
          </a:bodyPr>
          <a:lstStyle/>
          <a:p>
            <a:r>
              <a:rPr kumimoji="1" lang="en-US" altLang="zh-CN" sz="4000" b="1" dirty="0" smtClean="0">
                <a:solidFill>
                  <a:srgbClr val="FF0000"/>
                </a:solidFill>
              </a:rPr>
              <a:t>*</a:t>
            </a:r>
            <a:endParaRPr kumimoji="1" lang="zh-CN" altLang="en-US" sz="4000" b="1" dirty="0">
              <a:solidFill>
                <a:srgbClr val="FF0000"/>
              </a:solidFill>
            </a:endParaRPr>
          </a:p>
        </p:txBody>
      </p:sp>
      <p:sp>
        <p:nvSpPr>
          <p:cNvPr id="60" name="文本框 59"/>
          <p:cNvSpPr txBox="1"/>
          <p:nvPr/>
        </p:nvSpPr>
        <p:spPr>
          <a:xfrm>
            <a:off x="6313022" y="164068"/>
            <a:ext cx="2754778" cy="369332"/>
          </a:xfrm>
          <a:prstGeom prst="rect">
            <a:avLst/>
          </a:prstGeom>
          <a:noFill/>
        </p:spPr>
        <p:txBody>
          <a:bodyPr wrap="square" rtlCol="0">
            <a:spAutoFit/>
          </a:bodyPr>
          <a:lstStyle/>
          <a:p>
            <a:r>
              <a:rPr kumimoji="1" lang="zh-CN" altLang="en-US" b="1" dirty="0" smtClean="0">
                <a:solidFill>
                  <a:srgbClr val="FF0000"/>
                </a:solidFill>
              </a:rPr>
              <a:t>自己复习，下节课题提问</a:t>
            </a:r>
            <a:endParaRPr kumimoji="1" lang="zh-CN" altLang="en-US" b="1" dirty="0">
              <a:solidFill>
                <a:srgbClr val="FF0000"/>
              </a:solidFill>
            </a:endParaRPr>
          </a:p>
        </p:txBody>
      </p:sp>
    </p:spTree>
    <p:extLst>
      <p:ext uri="{BB962C8B-B14F-4D97-AF65-F5344CB8AC3E}">
        <p14:creationId xmlns:p14="http://schemas.microsoft.com/office/powerpoint/2010/main" val="1610604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34614" y="911428"/>
            <a:ext cx="5901436" cy="5380609"/>
          </a:xfrm>
          <a:prstGeom prst="rect">
            <a:avLst/>
          </a:prstGeom>
          <a:blipFill>
            <a:blip r:embed="rId3" cstate="print"/>
            <a:stretch>
              <a:fillRect/>
            </a:stretch>
          </a:blipFill>
        </p:spPr>
        <p:txBody>
          <a:bodyPr wrap="square" lIns="0" tIns="0" rIns="0" bIns="0" rtlCol="0">
            <a:noAutofit/>
          </a:bodyPr>
          <a:lstStyle/>
          <a:p>
            <a:endParaRPr/>
          </a:p>
        </p:txBody>
      </p:sp>
      <p:sp>
        <p:nvSpPr>
          <p:cNvPr id="3" name="object 3"/>
          <p:cNvSpPr txBox="1"/>
          <p:nvPr/>
        </p:nvSpPr>
        <p:spPr>
          <a:xfrm>
            <a:off x="474065" y="381000"/>
            <a:ext cx="2958465" cy="627380"/>
          </a:xfrm>
          <a:prstGeom prst="rect">
            <a:avLst/>
          </a:prstGeom>
        </p:spPr>
        <p:txBody>
          <a:bodyPr vert="horz" wrap="square" lIns="0" tIns="0" rIns="0" bIns="0" rtlCol="0">
            <a:noAutofit/>
          </a:bodyPr>
          <a:lstStyle/>
          <a:p>
            <a:pPr marL="12700">
              <a:lnSpc>
                <a:spcPct val="100000"/>
              </a:lnSpc>
            </a:pPr>
            <a:r>
              <a:rPr sz="4000" spc="-30" dirty="0" smtClean="0">
                <a:solidFill>
                  <a:srgbClr val="C00000"/>
                </a:solidFill>
                <a:latin typeface="Comic Sans MS"/>
                <a:cs typeface="Comic Sans MS"/>
              </a:rPr>
              <a:t>2</a:t>
            </a:r>
            <a:r>
              <a:rPr sz="4000" spc="-20" dirty="0" smtClean="0">
                <a:latin typeface="Comic Sans MS"/>
                <a:cs typeface="Comic Sans MS"/>
              </a:rPr>
              <a:t>+</a:t>
            </a:r>
            <a:r>
              <a:rPr sz="4000" spc="-20" dirty="0" smtClean="0">
                <a:solidFill>
                  <a:srgbClr val="0066FF"/>
                </a:solidFill>
                <a:latin typeface="Comic Sans MS"/>
                <a:cs typeface="Comic Sans MS"/>
              </a:rPr>
              <a:t>1</a:t>
            </a:r>
            <a:r>
              <a:rPr sz="4000" spc="-295" dirty="0" smtClean="0">
                <a:solidFill>
                  <a:srgbClr val="0066FF"/>
                </a:solidFill>
                <a:latin typeface="Comic Sans MS"/>
                <a:cs typeface="Comic Sans MS"/>
              </a:rPr>
              <a:t> </a:t>
            </a:r>
            <a:r>
              <a:rPr sz="4000" spc="-30" dirty="0" smtClean="0">
                <a:latin typeface="黑体"/>
                <a:cs typeface="黑体"/>
              </a:rPr>
              <a:t>重要功能</a:t>
            </a:r>
            <a:endParaRPr sz="4000" dirty="0">
              <a:latin typeface="黑体"/>
              <a:cs typeface="黑体"/>
            </a:endParaRPr>
          </a:p>
        </p:txBody>
      </p:sp>
      <p:sp>
        <p:nvSpPr>
          <p:cNvPr id="4" name="object 4"/>
          <p:cNvSpPr txBox="1"/>
          <p:nvPr/>
        </p:nvSpPr>
        <p:spPr>
          <a:xfrm>
            <a:off x="474065" y="2221991"/>
            <a:ext cx="2801620" cy="2754630"/>
          </a:xfrm>
          <a:prstGeom prst="rect">
            <a:avLst/>
          </a:prstGeom>
        </p:spPr>
        <p:txBody>
          <a:bodyPr vert="horz" wrap="square" lIns="0" tIns="0" rIns="0" bIns="0" rtlCol="0">
            <a:noAutofit/>
          </a:bodyPr>
          <a:lstStyle/>
          <a:p>
            <a:pPr marL="546100" indent="-533400">
              <a:lnSpc>
                <a:spcPct val="100000"/>
              </a:lnSpc>
              <a:buClr>
                <a:srgbClr val="006FC0"/>
              </a:buClr>
              <a:buSzPct val="68750"/>
              <a:buFont typeface="Wingdings" panose="05000000000000000000" pitchFamily="2" charset="2"/>
              <a:buChar char="p"/>
              <a:tabLst>
                <a:tab pos="545465" algn="l"/>
              </a:tabLst>
            </a:pPr>
            <a:r>
              <a:rPr sz="2400" dirty="0" smtClean="0">
                <a:solidFill>
                  <a:srgbClr val="C00000"/>
                </a:solidFill>
                <a:latin typeface="宋体"/>
                <a:cs typeface="宋体"/>
              </a:rPr>
              <a:t>转发</a:t>
            </a:r>
            <a:r>
              <a:rPr sz="2400" spc="-670" dirty="0" smtClean="0">
                <a:solidFill>
                  <a:srgbClr val="C00000"/>
                </a:solidFill>
                <a:latin typeface="宋体"/>
                <a:cs typeface="宋体"/>
              </a:rPr>
              <a:t> </a:t>
            </a:r>
            <a:r>
              <a:rPr sz="2400" spc="-35" dirty="0" smtClean="0">
                <a:solidFill>
                  <a:srgbClr val="C00000"/>
                </a:solidFill>
                <a:latin typeface="Calibri"/>
                <a:cs typeface="Calibri"/>
              </a:rPr>
              <a:t>F</a:t>
            </a:r>
            <a:r>
              <a:rPr sz="2400" spc="-15" dirty="0" smtClean="0">
                <a:solidFill>
                  <a:srgbClr val="C00000"/>
                </a:solidFill>
                <a:latin typeface="Calibri"/>
                <a:cs typeface="Calibri"/>
              </a:rPr>
              <a:t>o</a:t>
            </a:r>
            <a:r>
              <a:rPr sz="2400" spc="-5" dirty="0" smtClean="0">
                <a:solidFill>
                  <a:srgbClr val="C00000"/>
                </a:solidFill>
                <a:latin typeface="Calibri"/>
                <a:cs typeface="Calibri"/>
              </a:rPr>
              <a:t>r</a:t>
            </a:r>
            <a:r>
              <a:rPr sz="2400" spc="-45" dirty="0" smtClean="0">
                <a:solidFill>
                  <a:srgbClr val="C00000"/>
                </a:solidFill>
                <a:latin typeface="Calibri"/>
                <a:cs typeface="Calibri"/>
              </a:rPr>
              <a:t>w</a:t>
            </a:r>
            <a:r>
              <a:rPr sz="2400" spc="-15" dirty="0" smtClean="0">
                <a:solidFill>
                  <a:srgbClr val="C00000"/>
                </a:solidFill>
                <a:latin typeface="Calibri"/>
                <a:cs typeface="Calibri"/>
              </a:rPr>
              <a:t>a</a:t>
            </a:r>
            <a:r>
              <a:rPr sz="2400" spc="-45" dirty="0" smtClean="0">
                <a:solidFill>
                  <a:srgbClr val="C00000"/>
                </a:solidFill>
                <a:latin typeface="Calibri"/>
                <a:cs typeface="Calibri"/>
              </a:rPr>
              <a:t>r</a:t>
            </a:r>
            <a:r>
              <a:rPr sz="2400" spc="0" dirty="0" smtClean="0">
                <a:solidFill>
                  <a:srgbClr val="C00000"/>
                </a:solidFill>
                <a:latin typeface="Calibri"/>
                <a:cs typeface="Calibri"/>
              </a:rPr>
              <a:t>ding</a:t>
            </a:r>
            <a:endParaRPr sz="2400" dirty="0">
              <a:latin typeface="Calibri"/>
              <a:cs typeface="Calibri"/>
            </a:endParaRPr>
          </a:p>
          <a:p>
            <a:pPr marL="171450" indent="-171450">
              <a:lnSpc>
                <a:spcPts val="1000"/>
              </a:lnSpc>
              <a:buClr>
                <a:srgbClr val="006FC0"/>
              </a:buClr>
              <a:buFont typeface="Wingdings" panose="05000000000000000000" pitchFamily="2" charset="2"/>
              <a:buChar char="p"/>
            </a:pPr>
            <a:endParaRPr sz="1000" dirty="0"/>
          </a:p>
          <a:p>
            <a:pPr marL="171450" indent="-171450">
              <a:lnSpc>
                <a:spcPts val="1000"/>
              </a:lnSpc>
              <a:buClr>
                <a:srgbClr val="006FC0"/>
              </a:buClr>
              <a:buFont typeface="Wingdings" panose="05000000000000000000" pitchFamily="2" charset="2"/>
              <a:buChar char="p"/>
            </a:pPr>
            <a:endParaRPr sz="1000" dirty="0"/>
          </a:p>
          <a:p>
            <a:pPr marL="171450" indent="-171450">
              <a:lnSpc>
                <a:spcPts val="1000"/>
              </a:lnSpc>
              <a:buClr>
                <a:srgbClr val="006FC0"/>
              </a:buClr>
              <a:buFont typeface="Wingdings" panose="05000000000000000000" pitchFamily="2" charset="2"/>
              <a:buChar char="p"/>
            </a:pPr>
            <a:endParaRPr sz="1000" dirty="0"/>
          </a:p>
          <a:p>
            <a:pPr marL="171450" indent="-171450">
              <a:lnSpc>
                <a:spcPts val="1000"/>
              </a:lnSpc>
              <a:spcBef>
                <a:spcPts val="34"/>
              </a:spcBef>
              <a:buClr>
                <a:srgbClr val="006FC0"/>
              </a:buClr>
              <a:buFont typeface="Wingdings" panose="05000000000000000000" pitchFamily="2" charset="2"/>
              <a:buChar char="p"/>
            </a:pPr>
            <a:endParaRPr sz="1000" dirty="0"/>
          </a:p>
          <a:p>
            <a:pPr marL="546100" indent="-533400">
              <a:lnSpc>
                <a:spcPct val="100000"/>
              </a:lnSpc>
              <a:buClr>
                <a:srgbClr val="006FC0"/>
              </a:buClr>
              <a:buSzPct val="68750"/>
              <a:buFont typeface="Wingdings" panose="05000000000000000000" pitchFamily="2" charset="2"/>
              <a:buChar char="p"/>
              <a:tabLst>
                <a:tab pos="545465" algn="l"/>
              </a:tabLst>
            </a:pPr>
            <a:r>
              <a:rPr sz="2400" dirty="0" smtClean="0">
                <a:solidFill>
                  <a:srgbClr val="C00000"/>
                </a:solidFill>
                <a:latin typeface="宋体"/>
                <a:cs typeface="宋体"/>
              </a:rPr>
              <a:t>路径选择</a:t>
            </a:r>
            <a:r>
              <a:rPr sz="2400" spc="-670" dirty="0" smtClean="0">
                <a:solidFill>
                  <a:srgbClr val="C00000"/>
                </a:solidFill>
                <a:latin typeface="宋体"/>
                <a:cs typeface="宋体"/>
              </a:rPr>
              <a:t> </a:t>
            </a:r>
            <a:r>
              <a:rPr sz="2400" spc="-60" dirty="0" smtClean="0">
                <a:solidFill>
                  <a:srgbClr val="FF0000"/>
                </a:solidFill>
                <a:latin typeface="Calibri"/>
                <a:cs typeface="Calibri"/>
              </a:rPr>
              <a:t>R</a:t>
            </a:r>
            <a:r>
              <a:rPr sz="2400" spc="0" dirty="0" smtClean="0">
                <a:solidFill>
                  <a:srgbClr val="FF0000"/>
                </a:solidFill>
                <a:latin typeface="Calibri"/>
                <a:cs typeface="Calibri"/>
              </a:rPr>
              <a:t>outi</a:t>
            </a:r>
            <a:r>
              <a:rPr sz="2400" spc="-5" dirty="0" smtClean="0">
                <a:solidFill>
                  <a:srgbClr val="FF0000"/>
                </a:solidFill>
                <a:latin typeface="Calibri"/>
                <a:cs typeface="Calibri"/>
              </a:rPr>
              <a:t>n</a:t>
            </a:r>
            <a:r>
              <a:rPr sz="2400" spc="-15" dirty="0" smtClean="0">
                <a:solidFill>
                  <a:srgbClr val="FF0000"/>
                </a:solidFill>
                <a:latin typeface="Calibri"/>
                <a:cs typeface="Calibri"/>
              </a:rPr>
              <a:t>g</a:t>
            </a:r>
            <a:endParaRPr sz="2400" dirty="0">
              <a:solidFill>
                <a:srgbClr val="FF0000"/>
              </a:solidFill>
              <a:latin typeface="Calibri"/>
              <a:cs typeface="Calibri"/>
            </a:endParaRPr>
          </a:p>
          <a:p>
            <a:pPr>
              <a:lnSpc>
                <a:spcPts val="1000"/>
              </a:lnSpc>
            </a:pPr>
            <a:endParaRPr sz="1000" dirty="0"/>
          </a:p>
          <a:p>
            <a:pPr>
              <a:lnSpc>
                <a:spcPts val="1000"/>
              </a:lnSpc>
            </a:pPr>
            <a:endParaRPr sz="1000" dirty="0"/>
          </a:p>
          <a:p>
            <a:pPr>
              <a:lnSpc>
                <a:spcPts val="1000"/>
              </a:lnSpc>
            </a:pPr>
            <a:endParaRPr sz="1000" dirty="0"/>
          </a:p>
          <a:p>
            <a:pPr>
              <a:lnSpc>
                <a:spcPts val="1200"/>
              </a:lnSpc>
              <a:spcBef>
                <a:spcPts val="14"/>
              </a:spcBef>
            </a:pPr>
            <a:endParaRPr sz="1200" dirty="0"/>
          </a:p>
          <a:p>
            <a:pPr marL="12700">
              <a:lnSpc>
                <a:spcPct val="100000"/>
              </a:lnSpc>
              <a:tabLst>
                <a:tab pos="5454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solidFill>
                  <a:srgbClr val="0066FF"/>
                </a:solidFill>
                <a:latin typeface="宋体"/>
                <a:cs typeface="宋体"/>
              </a:rPr>
              <a:t>建立连接</a:t>
            </a:r>
            <a:endParaRPr sz="2400" dirty="0">
              <a:latin typeface="宋体"/>
              <a:cs typeface="宋体"/>
            </a:endParaRPr>
          </a:p>
          <a:p>
            <a:pPr marL="546100">
              <a:lnSpc>
                <a:spcPts val="2200"/>
              </a:lnSpc>
            </a:pPr>
            <a:r>
              <a:rPr sz="2000" dirty="0" smtClean="0">
                <a:solidFill>
                  <a:srgbClr val="0066FF"/>
                </a:solidFill>
                <a:latin typeface="Calibri"/>
                <a:cs typeface="Calibri"/>
              </a:rPr>
              <a:t>Connection</a:t>
            </a:r>
            <a:r>
              <a:rPr sz="2000" spc="-45" dirty="0" smtClean="0">
                <a:solidFill>
                  <a:srgbClr val="0066FF"/>
                </a:solidFill>
                <a:latin typeface="Calibri"/>
                <a:cs typeface="Calibri"/>
              </a:rPr>
              <a:t> </a:t>
            </a:r>
            <a:r>
              <a:rPr sz="2000" spc="0" dirty="0" smtClean="0">
                <a:solidFill>
                  <a:srgbClr val="0066FF"/>
                </a:solidFill>
                <a:latin typeface="Calibri"/>
                <a:cs typeface="Calibri"/>
              </a:rPr>
              <a:t>s</a:t>
            </a:r>
            <a:r>
              <a:rPr sz="2000" spc="-20" dirty="0" smtClean="0">
                <a:solidFill>
                  <a:srgbClr val="0066FF"/>
                </a:solidFill>
                <a:latin typeface="Calibri"/>
                <a:cs typeface="Calibri"/>
              </a:rPr>
              <a:t>e</a:t>
            </a:r>
            <a:r>
              <a:rPr sz="2000" spc="0" dirty="0" smtClean="0">
                <a:solidFill>
                  <a:srgbClr val="0066FF"/>
                </a:solidFill>
                <a:latin typeface="Calibri"/>
                <a:cs typeface="Calibri"/>
              </a:rPr>
              <a:t>tup</a:t>
            </a:r>
            <a:endParaRPr sz="2000" dirty="0">
              <a:latin typeface="Calibri"/>
              <a:cs typeface="Calibri"/>
            </a:endParaRPr>
          </a:p>
          <a:p>
            <a:pPr marL="546100">
              <a:lnSpc>
                <a:spcPct val="100000"/>
              </a:lnSpc>
            </a:pPr>
            <a:r>
              <a:rPr sz="2000" dirty="0" smtClean="0">
                <a:solidFill>
                  <a:srgbClr val="0066FF"/>
                </a:solidFill>
                <a:latin typeface="Calibri"/>
                <a:cs typeface="Calibri"/>
              </a:rPr>
              <a:t>(sel</a:t>
            </a:r>
            <a:r>
              <a:rPr sz="2000" spc="-10" dirty="0" smtClean="0">
                <a:solidFill>
                  <a:srgbClr val="0066FF"/>
                </a:solidFill>
                <a:latin typeface="Calibri"/>
                <a:cs typeface="Calibri"/>
              </a:rPr>
              <a:t>e</a:t>
            </a:r>
            <a:r>
              <a:rPr sz="2000" spc="0" dirty="0" smtClean="0">
                <a:solidFill>
                  <a:srgbClr val="0066FF"/>
                </a:solidFill>
                <a:latin typeface="Calibri"/>
                <a:cs typeface="Calibri"/>
              </a:rPr>
              <a:t>cti</a:t>
            </a:r>
            <a:r>
              <a:rPr sz="2000" spc="-30" dirty="0" smtClean="0">
                <a:solidFill>
                  <a:srgbClr val="0066FF"/>
                </a:solidFill>
                <a:latin typeface="Calibri"/>
                <a:cs typeface="Calibri"/>
              </a:rPr>
              <a:t>v</a:t>
            </a:r>
            <a:r>
              <a:rPr sz="2000" spc="0" dirty="0" smtClean="0">
                <a:solidFill>
                  <a:srgbClr val="0066FF"/>
                </a:solidFill>
                <a:latin typeface="Calibri"/>
                <a:cs typeface="Calibri"/>
              </a:rPr>
              <a:t>e)</a:t>
            </a:r>
            <a:endParaRPr sz="2000" dirty="0">
              <a:latin typeface="Calibri"/>
              <a:cs typeface="Calibri"/>
            </a:endParaRPr>
          </a:p>
        </p:txBody>
      </p:sp>
      <p:sp>
        <p:nvSpPr>
          <p:cNvPr id="5" name="文本框 4"/>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8051960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kumimoji="0" lang="zh-CN" altLang="en-US" b="1"/>
              <a:t>选择题</a:t>
            </a:r>
            <a:r>
              <a:rPr kumimoji="0" lang="en-US" altLang="zh-CN" b="1"/>
              <a:t>6</a:t>
            </a:r>
          </a:p>
        </p:txBody>
      </p:sp>
      <p:sp>
        <p:nvSpPr>
          <p:cNvPr id="30723" name="Rectangle 3"/>
          <p:cNvSpPr>
            <a:spLocks noGrp="1" noChangeArrowheads="1"/>
          </p:cNvSpPr>
          <p:nvPr>
            <p:ph type="body" idx="1"/>
          </p:nvPr>
        </p:nvSpPr>
        <p:spPr/>
        <p:txBody>
          <a:bodyPr/>
          <a:lstStyle/>
          <a:p>
            <a:pPr eaLnBrk="1" hangingPunct="1">
              <a:lnSpc>
                <a:spcPts val="3275"/>
              </a:lnSpc>
            </a:pPr>
            <a:r>
              <a:rPr kumimoji="0" lang="en-US" altLang="zh-CN" sz="2400" b="1"/>
              <a:t>ARP</a:t>
            </a:r>
            <a:r>
              <a:rPr kumimoji="0" lang="zh-CN" altLang="en-US" sz="2400" b="1"/>
              <a:t>协议的功能是（）</a:t>
            </a:r>
            <a:endParaRPr kumimoji="0" lang="en-US" altLang="zh-CN" sz="2400" b="1"/>
          </a:p>
          <a:p>
            <a:pPr eaLnBrk="1" hangingPunct="1">
              <a:lnSpc>
                <a:spcPts val="3275"/>
              </a:lnSpc>
              <a:buFont typeface="Wingdings" charset="2"/>
              <a:buNone/>
            </a:pPr>
            <a:r>
              <a:rPr kumimoji="0" lang="en-US" altLang="zh-CN" sz="2400" b="1"/>
              <a:t>	A.</a:t>
            </a:r>
            <a:r>
              <a:rPr kumimoji="0" lang="zh-CN" altLang="en-US" sz="2400" b="1"/>
              <a:t>根据</a:t>
            </a:r>
            <a:r>
              <a:rPr kumimoji="0" lang="en-US" altLang="zh-CN" sz="2400" b="1"/>
              <a:t>IP</a:t>
            </a:r>
            <a:r>
              <a:rPr kumimoji="0" lang="zh-CN" altLang="en-US" sz="2400" b="1"/>
              <a:t>地址查询</a:t>
            </a:r>
            <a:r>
              <a:rPr kumimoji="0" lang="en-US" altLang="zh-CN" sz="2400" b="1"/>
              <a:t>MAC</a:t>
            </a:r>
            <a:r>
              <a:rPr kumimoji="0" lang="zh-CN" altLang="en-US" sz="2400" b="1"/>
              <a:t>地址</a:t>
            </a:r>
            <a:endParaRPr kumimoji="0" lang="en-US" altLang="zh-CN" sz="2400" b="1"/>
          </a:p>
          <a:p>
            <a:pPr eaLnBrk="1" hangingPunct="1">
              <a:lnSpc>
                <a:spcPts val="3275"/>
              </a:lnSpc>
              <a:buFont typeface="Wingdings" charset="2"/>
              <a:buNone/>
            </a:pPr>
            <a:r>
              <a:rPr kumimoji="0" lang="en-US" altLang="zh-CN" sz="2400" b="1"/>
              <a:t>	B.</a:t>
            </a:r>
            <a:r>
              <a:rPr kumimoji="0" lang="zh-CN" altLang="en-US" sz="2400" b="1"/>
              <a:t>根据</a:t>
            </a:r>
            <a:r>
              <a:rPr kumimoji="0" lang="en-US" altLang="zh-CN" sz="2400" b="1"/>
              <a:t>MAC</a:t>
            </a:r>
            <a:r>
              <a:rPr kumimoji="0" lang="zh-CN" altLang="en-US" sz="2400" b="1"/>
              <a:t>地址查询</a:t>
            </a:r>
            <a:r>
              <a:rPr kumimoji="0" lang="en-US" altLang="zh-CN" sz="2400" b="1"/>
              <a:t>IP</a:t>
            </a:r>
            <a:r>
              <a:rPr kumimoji="0" lang="zh-CN" altLang="en-US" sz="2400" b="1"/>
              <a:t>地址</a:t>
            </a:r>
            <a:endParaRPr kumimoji="0" lang="en-US" altLang="zh-CN" sz="2400" b="1"/>
          </a:p>
          <a:p>
            <a:pPr eaLnBrk="1" hangingPunct="1">
              <a:lnSpc>
                <a:spcPts val="3275"/>
              </a:lnSpc>
              <a:buFont typeface="Wingdings" charset="2"/>
              <a:buNone/>
            </a:pPr>
            <a:r>
              <a:rPr kumimoji="0" lang="en-US" altLang="zh-CN" sz="2400" b="1"/>
              <a:t>	C.</a:t>
            </a:r>
            <a:r>
              <a:rPr kumimoji="0" lang="zh-CN" altLang="en-US" sz="2400" b="1"/>
              <a:t>根据域名查询</a:t>
            </a:r>
            <a:r>
              <a:rPr kumimoji="0" lang="en-US" altLang="zh-CN" sz="2400" b="1"/>
              <a:t>IP</a:t>
            </a:r>
            <a:r>
              <a:rPr kumimoji="0" lang="zh-CN" altLang="en-US" sz="2400" b="1"/>
              <a:t>地址</a:t>
            </a:r>
            <a:endParaRPr kumimoji="0" lang="en-US" altLang="zh-CN" sz="2400" b="1"/>
          </a:p>
          <a:p>
            <a:pPr eaLnBrk="1" hangingPunct="1">
              <a:lnSpc>
                <a:spcPts val="3275"/>
              </a:lnSpc>
              <a:buFont typeface="Wingdings" charset="2"/>
              <a:buNone/>
            </a:pPr>
            <a:r>
              <a:rPr kumimoji="0" lang="en-US" altLang="zh-CN" sz="2400" b="1"/>
              <a:t>	D.</a:t>
            </a:r>
            <a:r>
              <a:rPr kumimoji="0" lang="zh-CN" altLang="en-US" sz="2400" b="1"/>
              <a:t>根据</a:t>
            </a:r>
            <a:r>
              <a:rPr kumimoji="0" lang="en-US" altLang="zh-CN" sz="2400" b="1"/>
              <a:t>IP</a:t>
            </a:r>
            <a:r>
              <a:rPr kumimoji="0" lang="zh-CN" altLang="en-US" sz="2400" b="1"/>
              <a:t>地址查询域名</a:t>
            </a:r>
            <a:endParaRPr kumimoji="0" lang="en-US" altLang="zh-CN" sz="2400" b="1"/>
          </a:p>
          <a:p>
            <a:pPr eaLnBrk="1" hangingPunct="1">
              <a:lnSpc>
                <a:spcPts val="3275"/>
              </a:lnSpc>
            </a:pPr>
            <a:r>
              <a:rPr kumimoji="0" lang="zh-CN" altLang="en-US" sz="2400" b="1"/>
              <a:t>答案：</a:t>
            </a:r>
            <a:r>
              <a:rPr kumimoji="0" lang="en-US" altLang="zh-CN" sz="2400" b="1"/>
              <a:t>A</a:t>
            </a:r>
          </a:p>
          <a:p>
            <a:pPr eaLnBrk="1" hangingPunct="1">
              <a:lnSpc>
                <a:spcPts val="3275"/>
              </a:lnSpc>
            </a:pPr>
            <a:r>
              <a:rPr kumimoji="0" lang="zh-CN" altLang="en-US" sz="2400" b="1"/>
              <a:t>解析：考查</a:t>
            </a:r>
            <a:r>
              <a:rPr kumimoji="0" lang="en-US" altLang="zh-CN" sz="2400" b="1"/>
              <a:t>ARP</a:t>
            </a:r>
            <a:r>
              <a:rPr kumimoji="0" lang="zh-CN" altLang="en-US" sz="2400" b="1"/>
              <a:t>协议的功能。</a:t>
            </a:r>
            <a:r>
              <a:rPr kumimoji="0" lang="en-US" altLang="zh-CN" sz="2400" b="1"/>
              <a:t> </a:t>
            </a:r>
            <a:r>
              <a:rPr kumimoji="0" lang="zh-CN" altLang="en-US" sz="2400" b="1"/>
              <a:t>在实际网络的数据链路层上传送数据时，最终须使用硬件地址，</a:t>
            </a:r>
            <a:r>
              <a:rPr kumimoji="0" lang="en-US" altLang="zh-CN" sz="2400" b="1"/>
              <a:t>ARP</a:t>
            </a:r>
            <a:r>
              <a:rPr kumimoji="0" lang="zh-CN" altLang="en-US" sz="2400" b="1"/>
              <a:t>协议是将网络层的</a:t>
            </a:r>
            <a:r>
              <a:rPr kumimoji="0" lang="en-US" altLang="zh-CN" sz="2400" b="1"/>
              <a:t>IP</a:t>
            </a:r>
            <a:r>
              <a:rPr kumimoji="0" lang="zh-CN" altLang="en-US" sz="2400" b="1"/>
              <a:t>地址解析为数据链路层的</a:t>
            </a:r>
            <a:r>
              <a:rPr kumimoji="0" lang="en-US" altLang="zh-CN" sz="2400" b="1"/>
              <a:t>MAC</a:t>
            </a:r>
            <a:r>
              <a:rPr kumimoji="0" lang="zh-CN" altLang="en-US" sz="2400" b="1"/>
              <a:t>地址。（</a:t>
            </a:r>
            <a:r>
              <a:rPr kumimoji="0" lang="en-US" altLang="zh-CN" sz="2400" b="1"/>
              <a:t>PPP</a:t>
            </a:r>
            <a:r>
              <a:rPr kumimoji="0" lang="zh-CN" altLang="en-US" sz="2400" b="1"/>
              <a:t>协议除外）</a:t>
            </a:r>
            <a:r>
              <a:rPr kumimoji="0" lang="en-US" altLang="zh-CN" sz="2400" b="1"/>
              <a:t> </a:t>
            </a:r>
          </a:p>
          <a:p>
            <a:pPr eaLnBrk="1" hangingPunct="1">
              <a:lnSpc>
                <a:spcPts val="3275"/>
              </a:lnSpc>
            </a:pPr>
            <a:endParaRPr kumimoji="0" lang="zh-CN" altLang="en-US" sz="2400" b="1"/>
          </a:p>
        </p:txBody>
      </p:sp>
    </p:spTree>
    <p:extLst>
      <p:ext uri="{BB962C8B-B14F-4D97-AF65-F5344CB8AC3E}">
        <p14:creationId xmlns:p14="http://schemas.microsoft.com/office/powerpoint/2010/main" val="115394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工作原理，</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主要内容：维持一个</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表的建立过程，数据包的转发过程</a:t>
            </a:r>
            <a:r>
              <a:rPr lang="en-US" altLang="zh-CN" sz="2400" dirty="0" smtClean="0">
                <a:latin typeface="STXingkai" charset="-122"/>
                <a:ea typeface="STXingkai" charset="-122"/>
                <a:cs typeface="STXingkai" charset="-122"/>
              </a:rPr>
              <a:t>——</a:t>
            </a:r>
            <a:r>
              <a:rPr lang="zh-CN" altLang="en-US" sz="2400" dirty="0" smtClean="0">
                <a:latin typeface="STXingkai" charset="-122"/>
                <a:ea typeface="STXingkai" charset="-122"/>
                <a:cs typeface="STXingkai" charset="-122"/>
              </a:rPr>
              <a:t>目的节点和源节点不在同一个</a:t>
            </a:r>
            <a:r>
              <a:rPr lang="en-US" altLang="zh-CN" sz="2400" dirty="0" smtClean="0">
                <a:latin typeface="STXingkai" charset="-122"/>
                <a:ea typeface="STXingkai" charset="-122"/>
                <a:cs typeface="STXingkai" charset="-122"/>
              </a:rPr>
              <a:t>LAN</a:t>
            </a:r>
            <a:r>
              <a:rPr lang="zh-CN" altLang="en-US" sz="2400" dirty="0" smtClean="0">
                <a:latin typeface="STXingkai" charset="-122"/>
                <a:ea typeface="STXingkai" charset="-122"/>
                <a:cs typeface="STXingkai" charset="-122"/>
              </a:rPr>
              <a:t>中（其中包含目的节点和源节点在一个</a:t>
            </a:r>
            <a:r>
              <a:rPr lang="en-US" altLang="zh-CN" sz="2400" dirty="0" smtClean="0">
                <a:latin typeface="STXingkai" charset="-122"/>
                <a:ea typeface="STXingkai" charset="-122"/>
                <a:cs typeface="STXingkai" charset="-122"/>
              </a:rPr>
              <a:t>LAN</a:t>
            </a:r>
            <a:r>
              <a:rPr lang="zh-CN" altLang="en-US" sz="2400" dirty="0" smtClean="0">
                <a:latin typeface="STXingkai" charset="-122"/>
                <a:ea typeface="STXingkai" charset="-122"/>
                <a:cs typeface="STXingkai" charset="-122"/>
              </a:rPr>
              <a:t>中的情况）</a:t>
            </a:r>
            <a:r>
              <a:rPr lang="zh-CN" altLang="en-US" sz="2400" dirty="0">
                <a:latin typeface="STXingkai" charset="-122"/>
                <a:ea typeface="STXingkai" charset="-122"/>
                <a:cs typeface="STXingkai" charset="-122"/>
              </a:rPr>
              <a:t>，</a:t>
            </a:r>
            <a:r>
              <a:rPr lang="en-US" altLang="zh-CN" sz="2400" dirty="0" smtClean="0">
                <a:solidFill>
                  <a:srgbClr val="FF0000"/>
                </a:solidFill>
                <a:latin typeface="STXingkai" charset="-122"/>
                <a:ea typeface="STXingkai" charset="-122"/>
                <a:cs typeface="STXingkai" charset="-122"/>
              </a:rPr>
              <a:t>DHCP</a:t>
            </a:r>
            <a:r>
              <a:rPr lang="zh-CN" altLang="en-US" sz="2400" dirty="0" smtClean="0">
                <a:solidFill>
                  <a:srgbClr val="FF0000"/>
                </a:solidFill>
                <a:latin typeface="STXingkai" charset="-122"/>
                <a:ea typeface="STXingkai" charset="-122"/>
                <a:cs typeface="STXingkai" charset="-122"/>
              </a:rPr>
              <a:t>协议：功能</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6822548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idx="1"/>
          </p:nvPr>
        </p:nvSpPr>
        <p:spPr>
          <a:xfrm>
            <a:off x="228600" y="1295400"/>
            <a:ext cx="8686800" cy="4724718"/>
          </a:xfrm>
          <a:prstGeom prst="rect">
            <a:avLst/>
          </a:prstGeom>
        </p:spPr>
        <p:txBody>
          <a:bodyPr vert="horz" wrap="square" lIns="0" tIns="282066" rIns="0" bIns="0" rtlCol="0">
            <a:noAutofit/>
          </a:bodyPr>
          <a:lstStyle/>
          <a:p>
            <a:pPr marL="0" indent="0">
              <a:lnSpc>
                <a:spcPct val="100000"/>
              </a:lnSpc>
              <a:buNone/>
            </a:pPr>
            <a:r>
              <a:rPr sz="3000" dirty="0" smtClean="0">
                <a:latin typeface="宋体"/>
                <a:cs typeface="宋体"/>
              </a:rPr>
              <a:t>主机部</a:t>
            </a:r>
            <a:r>
              <a:rPr sz="3000" spc="-5" dirty="0" smtClean="0">
                <a:latin typeface="宋体"/>
                <a:cs typeface="宋体"/>
              </a:rPr>
              <a:t>分</a:t>
            </a:r>
            <a:r>
              <a:rPr sz="3000" spc="-15" dirty="0" smtClean="0">
                <a:latin typeface="Comic Sans MS"/>
                <a:cs typeface="Comic Sans MS"/>
              </a:rPr>
              <a:t>(host</a:t>
            </a:r>
            <a:r>
              <a:rPr sz="3000" spc="5" dirty="0" smtClean="0">
                <a:latin typeface="Comic Sans MS"/>
                <a:cs typeface="Comic Sans MS"/>
              </a:rPr>
              <a:t> </a:t>
            </a:r>
            <a:r>
              <a:rPr sz="3000" spc="0" dirty="0" smtClean="0">
                <a:latin typeface="Comic Sans MS"/>
                <a:cs typeface="Comic Sans MS"/>
              </a:rPr>
              <a:t>portion</a:t>
            </a:r>
            <a:r>
              <a:rPr sz="3000" spc="5" dirty="0" smtClean="0">
                <a:latin typeface="Comic Sans MS"/>
                <a:cs typeface="Comic Sans MS"/>
              </a:rPr>
              <a:t>)</a:t>
            </a:r>
            <a:r>
              <a:rPr sz="3000" spc="-10" dirty="0" smtClean="0">
                <a:latin typeface="Comic Sans MS"/>
                <a:cs typeface="Comic Sans MS"/>
              </a:rPr>
              <a:t>:</a:t>
            </a:r>
            <a:endParaRPr sz="3000" dirty="0">
              <a:latin typeface="Comic Sans MS"/>
              <a:cs typeface="Comic Sans MS"/>
            </a:endParaRPr>
          </a:p>
          <a:p>
            <a:pPr>
              <a:lnSpc>
                <a:spcPct val="100000"/>
              </a:lnSpc>
              <a:spcBef>
                <a:spcPts val="360"/>
              </a:spcBef>
              <a:buClr>
                <a:srgbClr val="00B0F0"/>
              </a:buClr>
              <a:buFont typeface="Wingdings" panose="05000000000000000000" pitchFamily="2" charset="2"/>
              <a:buChar char="p"/>
            </a:pPr>
            <a:r>
              <a:rPr sz="3000" spc="0" dirty="0" err="1" smtClean="0">
                <a:latin typeface="宋体"/>
                <a:cs typeface="宋体"/>
              </a:rPr>
              <a:t>手工分配，配置静</a:t>
            </a:r>
            <a:r>
              <a:rPr sz="3000" spc="-15" dirty="0" err="1" smtClean="0">
                <a:latin typeface="宋体"/>
                <a:cs typeface="宋体"/>
              </a:rPr>
              <a:t>态</a:t>
            </a:r>
            <a:r>
              <a:rPr sz="3000" spc="-15" dirty="0" err="1" smtClean="0">
                <a:latin typeface="Comic Sans MS"/>
                <a:cs typeface="Comic Sans MS"/>
              </a:rPr>
              <a:t>I</a:t>
            </a:r>
            <a:r>
              <a:rPr sz="3000" spc="-25" dirty="0" err="1" smtClean="0">
                <a:latin typeface="Comic Sans MS"/>
                <a:cs typeface="Comic Sans MS"/>
              </a:rPr>
              <a:t>P</a:t>
            </a:r>
            <a:r>
              <a:rPr sz="3000" spc="0" dirty="0" err="1" smtClean="0">
                <a:latin typeface="宋体"/>
                <a:cs typeface="宋体"/>
              </a:rPr>
              <a:t>地址</a:t>
            </a:r>
            <a:endParaRPr sz="3000" dirty="0">
              <a:latin typeface="宋体"/>
              <a:cs typeface="宋体"/>
            </a:endParaRPr>
          </a:p>
          <a:p>
            <a:pPr>
              <a:spcBef>
                <a:spcPts val="360"/>
              </a:spcBef>
              <a:buClr>
                <a:srgbClr val="00B0F0"/>
              </a:buClr>
              <a:buFont typeface="Wingdings" panose="05000000000000000000" pitchFamily="2" charset="2"/>
              <a:buChar char="p"/>
            </a:pPr>
            <a:r>
              <a:rPr sz="3000" spc="0" dirty="0" smtClean="0">
                <a:solidFill>
                  <a:srgbClr val="FF0000"/>
                </a:solidFill>
                <a:latin typeface="Comic Sans MS"/>
                <a:cs typeface="Comic Sans MS"/>
              </a:rPr>
              <a:t>DHCP:</a:t>
            </a:r>
            <a:r>
              <a:rPr sz="3000" spc="-15" dirty="0" smtClean="0">
                <a:solidFill>
                  <a:srgbClr val="FF0000"/>
                </a:solidFill>
                <a:latin typeface="Comic Sans MS"/>
                <a:cs typeface="Comic Sans MS"/>
              </a:rPr>
              <a:t> </a:t>
            </a:r>
            <a:r>
              <a:rPr sz="3000" spc="0" dirty="0" err="1" smtClean="0">
                <a:solidFill>
                  <a:srgbClr val="FF0000"/>
                </a:solidFill>
                <a:latin typeface="宋体"/>
                <a:cs typeface="宋体"/>
              </a:rPr>
              <a:t>动态主机配置协</a:t>
            </a:r>
            <a:r>
              <a:rPr sz="3000" spc="-15" dirty="0" err="1" smtClean="0">
                <a:solidFill>
                  <a:srgbClr val="FF0000"/>
                </a:solidFill>
                <a:latin typeface="宋体"/>
                <a:cs typeface="宋体"/>
              </a:rPr>
              <a:t>议</a:t>
            </a:r>
            <a:r>
              <a:rPr sz="3000" spc="0" dirty="0" smtClean="0">
                <a:latin typeface="Comic Sans MS"/>
                <a:cs typeface="Comic Sans MS"/>
              </a:rPr>
              <a:t>:</a:t>
            </a:r>
            <a:r>
              <a:rPr lang="zh-CN" altLang="en-US" sz="3000" dirty="0">
                <a:latin typeface="Comic Sans MS"/>
                <a:cs typeface="Comic Sans MS"/>
              </a:rPr>
              <a:t>动态地获得地址</a:t>
            </a:r>
            <a:r>
              <a:rPr lang="en-US" altLang="zh-CN" sz="3000" dirty="0">
                <a:latin typeface="Comic Sans MS"/>
                <a:cs typeface="Comic Sans MS"/>
              </a:rPr>
              <a:t>, </a:t>
            </a:r>
            <a:r>
              <a:rPr lang="en-US" altLang="zh-CN" sz="3000" dirty="0" smtClean="0">
                <a:latin typeface="Comic Sans MS"/>
                <a:cs typeface="Comic Sans MS"/>
              </a:rPr>
              <a:t>  </a:t>
            </a:r>
            <a:r>
              <a:rPr lang="zh-CN" altLang="en-US" sz="3000" dirty="0" smtClean="0">
                <a:latin typeface="Comic Sans MS"/>
                <a:cs typeface="Comic Sans MS"/>
              </a:rPr>
              <a:t>指定</a:t>
            </a:r>
            <a:r>
              <a:rPr lang="en-US" altLang="zh-CN" sz="3000" dirty="0">
                <a:latin typeface="Comic Sans MS"/>
                <a:cs typeface="Comic Sans MS"/>
              </a:rPr>
              <a:t>IP</a:t>
            </a:r>
            <a:r>
              <a:rPr lang="zh-CN" altLang="en-US" sz="3000" dirty="0">
                <a:latin typeface="Comic Sans MS"/>
                <a:cs typeface="Comic Sans MS"/>
              </a:rPr>
              <a:t>地址、子网掩码、网关、</a:t>
            </a:r>
            <a:r>
              <a:rPr lang="en-US" altLang="zh-CN" sz="3000" dirty="0">
                <a:latin typeface="Comic Sans MS"/>
                <a:cs typeface="Comic Sans MS"/>
              </a:rPr>
              <a:t>DNS</a:t>
            </a:r>
            <a:r>
              <a:rPr lang="zh-CN" altLang="en-US" sz="3000" dirty="0">
                <a:latin typeface="Comic Sans MS"/>
                <a:cs typeface="Comic Sans MS"/>
              </a:rPr>
              <a:t>、</a:t>
            </a:r>
            <a:r>
              <a:rPr lang="en-US" altLang="zh-CN" sz="3000" dirty="0">
                <a:latin typeface="Comic Sans MS"/>
                <a:cs typeface="Comic Sans MS"/>
              </a:rPr>
              <a:t>IP</a:t>
            </a:r>
            <a:r>
              <a:rPr lang="zh-CN" altLang="en-US" sz="3000" dirty="0" smtClean="0">
                <a:latin typeface="Comic Sans MS"/>
                <a:cs typeface="Comic Sans MS"/>
              </a:rPr>
              <a:t>租期等</a:t>
            </a:r>
            <a:endParaRPr sz="3000" dirty="0">
              <a:latin typeface="Comic Sans MS"/>
              <a:cs typeface="Comic Sans MS"/>
            </a:endParaRPr>
          </a:p>
        </p:txBody>
      </p:sp>
      <p:sp>
        <p:nvSpPr>
          <p:cNvPr id="5" name="object 5"/>
          <p:cNvSpPr txBox="1"/>
          <p:nvPr/>
        </p:nvSpPr>
        <p:spPr>
          <a:xfrm>
            <a:off x="695632" y="3733800"/>
            <a:ext cx="7397115" cy="2578735"/>
          </a:xfrm>
          <a:prstGeom prst="rect">
            <a:avLst/>
          </a:prstGeom>
        </p:spPr>
        <p:txBody>
          <a:bodyPr vert="horz" wrap="square" lIns="0" tIns="0" rIns="0" bIns="0" rtlCol="0">
            <a:noAutofit/>
          </a:bodyPr>
          <a:lstStyle/>
          <a:p>
            <a:pPr marL="413384" indent="-287020">
              <a:lnSpc>
                <a:spcPct val="100000"/>
              </a:lnSpc>
              <a:spcBef>
                <a:spcPts val="280"/>
              </a:spcBef>
              <a:buClr>
                <a:srgbClr val="7E7E7E"/>
              </a:buClr>
              <a:buSzPct val="69230"/>
              <a:buFont typeface="Verdana"/>
              <a:buChar char="●"/>
              <a:tabLst>
                <a:tab pos="413384" algn="l"/>
              </a:tabLst>
            </a:pPr>
            <a:r>
              <a:rPr sz="2600" dirty="0" err="1" smtClean="0">
                <a:latin typeface="宋体"/>
                <a:cs typeface="宋体"/>
              </a:rPr>
              <a:t>主机广播</a:t>
            </a:r>
            <a:r>
              <a:rPr sz="2600" spc="-565" dirty="0" smtClean="0">
                <a:latin typeface="宋体"/>
                <a:cs typeface="宋体"/>
              </a:rPr>
              <a:t> </a:t>
            </a:r>
            <a:r>
              <a:rPr sz="2600" spc="0" dirty="0" smtClean="0">
                <a:latin typeface="宋体"/>
                <a:cs typeface="宋体"/>
              </a:rPr>
              <a:t>“</a:t>
            </a:r>
            <a:r>
              <a:rPr sz="2600" spc="0" dirty="0" smtClean="0">
                <a:latin typeface="Comic Sans MS"/>
                <a:cs typeface="Comic Sans MS"/>
              </a:rPr>
              <a:t>D</a:t>
            </a:r>
            <a:r>
              <a:rPr sz="2600" spc="10" dirty="0" smtClean="0">
                <a:latin typeface="Comic Sans MS"/>
                <a:cs typeface="Comic Sans MS"/>
              </a:rPr>
              <a:t>H</a:t>
            </a:r>
            <a:r>
              <a:rPr sz="2600" spc="0" dirty="0" smtClean="0">
                <a:latin typeface="Comic Sans MS"/>
                <a:cs typeface="Comic Sans MS"/>
              </a:rPr>
              <a:t>CP</a:t>
            </a:r>
            <a:r>
              <a:rPr sz="2600" spc="-30" dirty="0" smtClean="0">
                <a:latin typeface="Comic Sans MS"/>
                <a:cs typeface="Comic Sans MS"/>
              </a:rPr>
              <a:t> </a:t>
            </a:r>
            <a:r>
              <a:rPr sz="2600" spc="0" dirty="0" smtClean="0">
                <a:latin typeface="Comic Sans MS"/>
                <a:cs typeface="Comic Sans MS"/>
              </a:rPr>
              <a:t>disco</a:t>
            </a:r>
            <a:r>
              <a:rPr sz="2600" spc="10" dirty="0" smtClean="0">
                <a:latin typeface="Comic Sans MS"/>
                <a:cs typeface="Comic Sans MS"/>
              </a:rPr>
              <a:t>v</a:t>
            </a:r>
            <a:r>
              <a:rPr sz="2600" spc="0" dirty="0" smtClean="0">
                <a:latin typeface="Comic Sans MS"/>
                <a:cs typeface="Comic Sans MS"/>
              </a:rPr>
              <a:t>er”</a:t>
            </a:r>
            <a:r>
              <a:rPr sz="2600" spc="-45" dirty="0" smtClean="0">
                <a:latin typeface="Comic Sans MS"/>
                <a:cs typeface="Comic Sans MS"/>
              </a:rPr>
              <a:t> </a:t>
            </a:r>
            <a:r>
              <a:rPr sz="2600" spc="0" dirty="0" smtClean="0">
                <a:latin typeface="宋体"/>
                <a:cs typeface="宋体"/>
              </a:rPr>
              <a:t>报文</a:t>
            </a:r>
            <a:endParaRPr sz="2600" dirty="0">
              <a:latin typeface="宋体"/>
              <a:cs typeface="宋体"/>
            </a:endParaRPr>
          </a:p>
          <a:p>
            <a:pPr marL="413384" indent="-287020">
              <a:lnSpc>
                <a:spcPct val="100000"/>
              </a:lnSpc>
              <a:spcBef>
                <a:spcPts val="310"/>
              </a:spcBef>
              <a:buClr>
                <a:srgbClr val="7E7E7E"/>
              </a:buClr>
              <a:buSzPct val="69230"/>
              <a:buFont typeface="Verdana"/>
              <a:buChar char="●"/>
              <a:tabLst>
                <a:tab pos="413384" algn="l"/>
              </a:tabLst>
            </a:pPr>
            <a:r>
              <a:rPr sz="2600" dirty="0" smtClean="0">
                <a:latin typeface="Comic Sans MS"/>
                <a:cs typeface="Comic Sans MS"/>
              </a:rPr>
              <a:t>D</a:t>
            </a:r>
            <a:r>
              <a:rPr sz="2600" spc="5" dirty="0" smtClean="0">
                <a:latin typeface="Comic Sans MS"/>
                <a:cs typeface="Comic Sans MS"/>
              </a:rPr>
              <a:t>H</a:t>
            </a:r>
            <a:r>
              <a:rPr sz="2600" spc="0" dirty="0" smtClean="0">
                <a:latin typeface="Comic Sans MS"/>
                <a:cs typeface="Comic Sans MS"/>
              </a:rPr>
              <a:t>CP</a:t>
            </a:r>
            <a:r>
              <a:rPr sz="2600" spc="-50" dirty="0" smtClean="0">
                <a:latin typeface="Comic Sans MS"/>
                <a:cs typeface="Comic Sans MS"/>
              </a:rPr>
              <a:t> </a:t>
            </a:r>
            <a:r>
              <a:rPr sz="2600" spc="0" dirty="0" smtClean="0">
                <a:latin typeface="宋体"/>
                <a:cs typeface="宋体"/>
              </a:rPr>
              <a:t>服务器回应</a:t>
            </a:r>
            <a:r>
              <a:rPr sz="2600" spc="-555" dirty="0" smtClean="0">
                <a:latin typeface="宋体"/>
                <a:cs typeface="宋体"/>
              </a:rPr>
              <a:t> </a:t>
            </a:r>
            <a:r>
              <a:rPr sz="2600" spc="-5" dirty="0" smtClean="0">
                <a:latin typeface="宋体"/>
                <a:cs typeface="宋体"/>
              </a:rPr>
              <a:t>“</a:t>
            </a:r>
            <a:r>
              <a:rPr sz="2600" spc="0" dirty="0" smtClean="0">
                <a:latin typeface="Comic Sans MS"/>
                <a:cs typeface="Comic Sans MS"/>
              </a:rPr>
              <a:t>D</a:t>
            </a:r>
            <a:r>
              <a:rPr sz="2600" spc="5" dirty="0" smtClean="0">
                <a:latin typeface="Comic Sans MS"/>
                <a:cs typeface="Comic Sans MS"/>
              </a:rPr>
              <a:t>H</a:t>
            </a:r>
            <a:r>
              <a:rPr sz="2600" spc="0" dirty="0" smtClean="0">
                <a:latin typeface="Comic Sans MS"/>
                <a:cs typeface="Comic Sans MS"/>
              </a:rPr>
              <a:t>CP</a:t>
            </a:r>
            <a:r>
              <a:rPr sz="2600" spc="-30" dirty="0" smtClean="0">
                <a:latin typeface="Comic Sans MS"/>
                <a:cs typeface="Comic Sans MS"/>
              </a:rPr>
              <a:t> </a:t>
            </a:r>
            <a:r>
              <a:rPr sz="2600" spc="0" dirty="0" smtClean="0">
                <a:latin typeface="Comic Sans MS"/>
                <a:cs typeface="Comic Sans MS"/>
              </a:rPr>
              <a:t>offer”</a:t>
            </a:r>
            <a:r>
              <a:rPr sz="2600" spc="-30" dirty="0" smtClean="0">
                <a:latin typeface="Comic Sans MS"/>
                <a:cs typeface="Comic Sans MS"/>
              </a:rPr>
              <a:t> </a:t>
            </a:r>
            <a:r>
              <a:rPr sz="2600" spc="0" dirty="0" smtClean="0">
                <a:latin typeface="宋体"/>
                <a:cs typeface="宋体"/>
              </a:rPr>
              <a:t>报文</a:t>
            </a:r>
            <a:endParaRPr sz="2600" dirty="0">
              <a:latin typeface="宋体"/>
              <a:cs typeface="宋体"/>
            </a:endParaRPr>
          </a:p>
          <a:p>
            <a:pPr marL="413384" indent="-287020">
              <a:lnSpc>
                <a:spcPct val="100000"/>
              </a:lnSpc>
              <a:spcBef>
                <a:spcPts val="310"/>
              </a:spcBef>
              <a:buClr>
                <a:srgbClr val="7E7E7E"/>
              </a:buClr>
              <a:buSzPct val="69230"/>
              <a:buFont typeface="Verdana"/>
              <a:buChar char="●"/>
              <a:tabLst>
                <a:tab pos="413384" algn="l"/>
              </a:tabLst>
            </a:pPr>
            <a:r>
              <a:rPr sz="2600" dirty="0" smtClean="0">
                <a:latin typeface="宋体"/>
                <a:cs typeface="宋体"/>
              </a:rPr>
              <a:t>主机请</a:t>
            </a:r>
            <a:r>
              <a:rPr sz="2600" spc="-5" dirty="0" smtClean="0">
                <a:latin typeface="宋体"/>
                <a:cs typeface="宋体"/>
              </a:rPr>
              <a:t>求</a:t>
            </a:r>
            <a:r>
              <a:rPr sz="2600" spc="5" dirty="0" smtClean="0">
                <a:latin typeface="Comic Sans MS"/>
                <a:cs typeface="Comic Sans MS"/>
              </a:rPr>
              <a:t>I</a:t>
            </a:r>
            <a:r>
              <a:rPr sz="2600" spc="-5" dirty="0" smtClean="0">
                <a:latin typeface="Comic Sans MS"/>
                <a:cs typeface="Comic Sans MS"/>
              </a:rPr>
              <a:t>P</a:t>
            </a:r>
            <a:r>
              <a:rPr sz="2600" spc="0" dirty="0" smtClean="0">
                <a:latin typeface="宋体"/>
                <a:cs typeface="宋体"/>
              </a:rPr>
              <a:t>地</a:t>
            </a:r>
            <a:r>
              <a:rPr sz="2600" spc="-5" dirty="0" smtClean="0">
                <a:latin typeface="宋体"/>
                <a:cs typeface="宋体"/>
              </a:rPr>
              <a:t>址</a:t>
            </a:r>
            <a:r>
              <a:rPr sz="2600" spc="0" dirty="0" smtClean="0">
                <a:latin typeface="Comic Sans MS"/>
                <a:cs typeface="Comic Sans MS"/>
              </a:rPr>
              <a:t>:</a:t>
            </a:r>
            <a:r>
              <a:rPr sz="2600" spc="-60" dirty="0" smtClean="0">
                <a:latin typeface="Comic Sans MS"/>
                <a:cs typeface="Comic Sans MS"/>
              </a:rPr>
              <a:t> </a:t>
            </a:r>
            <a:r>
              <a:rPr sz="2600" spc="0" dirty="0" smtClean="0">
                <a:latin typeface="Comic Sans MS"/>
                <a:cs typeface="Comic Sans MS"/>
              </a:rPr>
              <a:t>“D</a:t>
            </a:r>
            <a:r>
              <a:rPr sz="2600" spc="5" dirty="0" smtClean="0">
                <a:latin typeface="Comic Sans MS"/>
                <a:cs typeface="Comic Sans MS"/>
              </a:rPr>
              <a:t>H</a:t>
            </a:r>
            <a:r>
              <a:rPr sz="2600" spc="0" dirty="0" smtClean="0">
                <a:latin typeface="Comic Sans MS"/>
                <a:cs typeface="Comic Sans MS"/>
              </a:rPr>
              <a:t>CP</a:t>
            </a:r>
            <a:r>
              <a:rPr sz="2600" spc="-15" dirty="0" smtClean="0">
                <a:latin typeface="Comic Sans MS"/>
                <a:cs typeface="Comic Sans MS"/>
              </a:rPr>
              <a:t> </a:t>
            </a:r>
            <a:r>
              <a:rPr sz="2600" spc="0" dirty="0" smtClean="0">
                <a:latin typeface="Comic Sans MS"/>
                <a:cs typeface="Comic Sans MS"/>
              </a:rPr>
              <a:t>re</a:t>
            </a:r>
            <a:r>
              <a:rPr sz="2600" spc="5" dirty="0" smtClean="0">
                <a:latin typeface="Comic Sans MS"/>
                <a:cs typeface="Comic Sans MS"/>
              </a:rPr>
              <a:t>q</a:t>
            </a:r>
            <a:r>
              <a:rPr sz="2600" spc="0" dirty="0" smtClean="0">
                <a:latin typeface="Comic Sans MS"/>
                <a:cs typeface="Comic Sans MS"/>
              </a:rPr>
              <a:t>ue</a:t>
            </a:r>
            <a:r>
              <a:rPr sz="2600" spc="10" dirty="0" smtClean="0">
                <a:latin typeface="Comic Sans MS"/>
                <a:cs typeface="Comic Sans MS"/>
              </a:rPr>
              <a:t>s</a:t>
            </a:r>
            <a:r>
              <a:rPr sz="2600" spc="0" dirty="0" smtClean="0">
                <a:latin typeface="Comic Sans MS"/>
                <a:cs typeface="Comic Sans MS"/>
              </a:rPr>
              <a:t>t”</a:t>
            </a:r>
            <a:r>
              <a:rPr sz="2600" spc="-50" dirty="0" smtClean="0">
                <a:latin typeface="Comic Sans MS"/>
                <a:cs typeface="Comic Sans MS"/>
              </a:rPr>
              <a:t> </a:t>
            </a:r>
            <a:r>
              <a:rPr sz="2600" spc="0" dirty="0" smtClean="0">
                <a:latin typeface="宋体"/>
                <a:cs typeface="宋体"/>
              </a:rPr>
              <a:t>报文</a:t>
            </a:r>
            <a:endParaRPr sz="2600" dirty="0">
              <a:latin typeface="宋体"/>
              <a:cs typeface="宋体"/>
            </a:endParaRPr>
          </a:p>
          <a:p>
            <a:pPr marL="413384" indent="-287020">
              <a:lnSpc>
                <a:spcPct val="100000"/>
              </a:lnSpc>
              <a:spcBef>
                <a:spcPts val="310"/>
              </a:spcBef>
              <a:buClr>
                <a:srgbClr val="7E7E7E"/>
              </a:buClr>
              <a:buSzPct val="69230"/>
              <a:buFont typeface="Verdana"/>
              <a:buChar char="●"/>
              <a:tabLst>
                <a:tab pos="413384" algn="l"/>
              </a:tabLst>
            </a:pPr>
            <a:r>
              <a:rPr sz="2600" dirty="0" smtClean="0">
                <a:latin typeface="Comic Sans MS"/>
                <a:cs typeface="Comic Sans MS"/>
              </a:rPr>
              <a:t>D</a:t>
            </a:r>
            <a:r>
              <a:rPr sz="2600" spc="10" dirty="0" smtClean="0">
                <a:latin typeface="Comic Sans MS"/>
                <a:cs typeface="Comic Sans MS"/>
              </a:rPr>
              <a:t>H</a:t>
            </a:r>
            <a:r>
              <a:rPr sz="2600" spc="0" dirty="0" smtClean="0">
                <a:latin typeface="Comic Sans MS"/>
                <a:cs typeface="Comic Sans MS"/>
              </a:rPr>
              <a:t>CP</a:t>
            </a:r>
            <a:r>
              <a:rPr sz="2600" spc="-45" dirty="0" smtClean="0">
                <a:latin typeface="Comic Sans MS"/>
                <a:cs typeface="Comic Sans MS"/>
              </a:rPr>
              <a:t> </a:t>
            </a:r>
            <a:r>
              <a:rPr sz="2600" spc="0" dirty="0" smtClean="0">
                <a:latin typeface="宋体"/>
                <a:cs typeface="宋体"/>
              </a:rPr>
              <a:t>服务器发送地</a:t>
            </a:r>
            <a:r>
              <a:rPr sz="2600" spc="-10" dirty="0" smtClean="0">
                <a:latin typeface="宋体"/>
                <a:cs typeface="宋体"/>
              </a:rPr>
              <a:t>址</a:t>
            </a:r>
            <a:r>
              <a:rPr sz="2600" spc="0" dirty="0" smtClean="0">
                <a:latin typeface="Comic Sans MS"/>
                <a:cs typeface="Comic Sans MS"/>
              </a:rPr>
              <a:t>:</a:t>
            </a:r>
            <a:r>
              <a:rPr sz="2600" spc="-35" dirty="0" smtClean="0">
                <a:latin typeface="Comic Sans MS"/>
                <a:cs typeface="Comic Sans MS"/>
              </a:rPr>
              <a:t> </a:t>
            </a:r>
            <a:r>
              <a:rPr sz="2600" spc="0" dirty="0" smtClean="0">
                <a:latin typeface="Comic Sans MS"/>
                <a:cs typeface="Comic Sans MS"/>
              </a:rPr>
              <a:t>“D</a:t>
            </a:r>
            <a:r>
              <a:rPr sz="2600" spc="5" dirty="0" smtClean="0">
                <a:latin typeface="Comic Sans MS"/>
                <a:cs typeface="Comic Sans MS"/>
              </a:rPr>
              <a:t>H</a:t>
            </a:r>
            <a:r>
              <a:rPr sz="2600" spc="0" dirty="0" smtClean="0">
                <a:latin typeface="Comic Sans MS"/>
                <a:cs typeface="Comic Sans MS"/>
              </a:rPr>
              <a:t>CP</a:t>
            </a:r>
            <a:r>
              <a:rPr sz="2600" spc="-30" dirty="0" smtClean="0">
                <a:latin typeface="Comic Sans MS"/>
                <a:cs typeface="Comic Sans MS"/>
              </a:rPr>
              <a:t> </a:t>
            </a:r>
            <a:r>
              <a:rPr sz="2600" spc="0" dirty="0" smtClean="0">
                <a:latin typeface="Comic Sans MS"/>
                <a:cs typeface="Comic Sans MS"/>
              </a:rPr>
              <a:t>ac</a:t>
            </a:r>
            <a:r>
              <a:rPr sz="2600" spc="-10" dirty="0" smtClean="0">
                <a:latin typeface="Comic Sans MS"/>
                <a:cs typeface="Comic Sans MS"/>
              </a:rPr>
              <a:t>k”</a:t>
            </a:r>
            <a:r>
              <a:rPr sz="2600" spc="0" dirty="0" smtClean="0">
                <a:latin typeface="宋体"/>
                <a:cs typeface="宋体"/>
              </a:rPr>
              <a:t>报文</a:t>
            </a:r>
            <a:endParaRPr sz="2600" dirty="0">
              <a:latin typeface="宋体"/>
              <a:cs typeface="宋体"/>
            </a:endParaRPr>
          </a:p>
        </p:txBody>
      </p:sp>
      <p:sp>
        <p:nvSpPr>
          <p:cNvPr id="6" name="TextBox 5"/>
          <p:cNvSpPr txBox="1"/>
          <p:nvPr/>
        </p:nvSpPr>
        <p:spPr>
          <a:xfrm>
            <a:off x="535940" y="304800"/>
            <a:ext cx="6322060" cy="707886"/>
          </a:xfrm>
          <a:prstGeom prst="rect">
            <a:avLst/>
          </a:prstGeom>
          <a:noFill/>
        </p:spPr>
        <p:txBody>
          <a:bodyPr wrap="square" rtlCol="0">
            <a:spAutoFit/>
          </a:bodyPr>
          <a:lstStyle/>
          <a:p>
            <a:r>
              <a:rPr lang="zh-CN" altLang="en-US" sz="4000" dirty="0"/>
              <a:t>怎样获得一个</a:t>
            </a:r>
            <a:r>
              <a:rPr lang="en-US" altLang="zh-CN" sz="4000" dirty="0"/>
              <a:t>IP </a:t>
            </a:r>
            <a:r>
              <a:rPr lang="zh-CN" altLang="en-US" sz="4000" dirty="0"/>
              <a:t>地址</a:t>
            </a:r>
            <a:r>
              <a:rPr lang="en-US" altLang="zh-CN" sz="4000" dirty="0"/>
              <a:t>?</a:t>
            </a:r>
            <a:endParaRPr lang="zh-CN" altLang="en-US" sz="4000" dirty="0"/>
          </a:p>
        </p:txBody>
      </p:sp>
    </p:spTree>
    <p:extLst>
      <p:ext uri="{BB962C8B-B14F-4D97-AF65-F5344CB8AC3E}">
        <p14:creationId xmlns:p14="http://schemas.microsoft.com/office/powerpoint/2010/main" val="9609978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工作原理，</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主要内容：维持一个</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表的建立过程，数据包的转发过程</a:t>
            </a:r>
            <a:r>
              <a:rPr lang="en-US" altLang="zh-CN" sz="2400" dirty="0" smtClean="0">
                <a:latin typeface="STXingkai" charset="-122"/>
                <a:ea typeface="STXingkai" charset="-122"/>
                <a:cs typeface="STXingkai" charset="-122"/>
              </a:rPr>
              <a:t>——</a:t>
            </a:r>
            <a:r>
              <a:rPr lang="zh-CN" altLang="en-US" sz="2400" dirty="0" smtClean="0">
                <a:latin typeface="STXingkai" charset="-122"/>
                <a:ea typeface="STXingkai" charset="-122"/>
                <a:cs typeface="STXingkai" charset="-122"/>
              </a:rPr>
              <a:t>目的节点和源节点不在同一个</a:t>
            </a:r>
            <a:r>
              <a:rPr lang="en-US" altLang="zh-CN" sz="2400" dirty="0" smtClean="0">
                <a:latin typeface="STXingkai" charset="-122"/>
                <a:ea typeface="STXingkai" charset="-122"/>
                <a:cs typeface="STXingkai" charset="-122"/>
              </a:rPr>
              <a:t>LAN</a:t>
            </a:r>
            <a:r>
              <a:rPr lang="zh-CN" altLang="en-US" sz="2400" dirty="0" smtClean="0">
                <a:latin typeface="STXingkai" charset="-122"/>
                <a:ea typeface="STXingkai" charset="-122"/>
                <a:cs typeface="STXingkai" charset="-122"/>
              </a:rPr>
              <a:t>中（其中包含目的节点和源节点在一个</a:t>
            </a:r>
            <a:r>
              <a:rPr lang="en-US" altLang="zh-CN" sz="2400" dirty="0" smtClean="0">
                <a:latin typeface="STXingkai" charset="-122"/>
                <a:ea typeface="STXingkai" charset="-122"/>
                <a:cs typeface="STXingkai" charset="-122"/>
              </a:rPr>
              <a:t>LAN</a:t>
            </a:r>
            <a:r>
              <a:rPr lang="zh-CN" altLang="en-US" sz="2400" dirty="0" smtClean="0">
                <a:latin typeface="STXingkai" charset="-122"/>
                <a:ea typeface="STXingkai" charset="-122"/>
                <a:cs typeface="STXingkai" charset="-122"/>
              </a:rPr>
              <a:t>中的情况）</a:t>
            </a:r>
            <a:r>
              <a:rPr lang="zh-CN" altLang="en-US" sz="2400" dirty="0">
                <a:latin typeface="STXingkai" charset="-122"/>
                <a:ea typeface="STXingkai" charset="-122"/>
                <a:cs typeface="STXingkai" charset="-122"/>
              </a:rPr>
              <a:t>，</a:t>
            </a:r>
            <a:r>
              <a:rPr lang="en-US" altLang="zh-CN" sz="2400" dirty="0" smtClean="0">
                <a:latin typeface="STXingkai" charset="-122"/>
                <a:ea typeface="STXingkai" charset="-122"/>
                <a:cs typeface="STXingkai" charset="-122"/>
              </a:rPr>
              <a:t>DHCP</a:t>
            </a:r>
            <a:r>
              <a:rPr lang="zh-CN" altLang="en-US" sz="2400" dirty="0" smtClean="0">
                <a:latin typeface="STXingkai" charset="-122"/>
                <a:ea typeface="STXingkai" charset="-122"/>
                <a:cs typeface="STXingkai" charset="-122"/>
              </a:rPr>
              <a:t>协议：功能、</a:t>
            </a:r>
            <a:r>
              <a:rPr lang="zh-CN" altLang="en-US" sz="2400" dirty="0" smtClean="0">
                <a:solidFill>
                  <a:srgbClr val="FF0000"/>
                </a:solidFill>
                <a:latin typeface="STXingkai" charset="-122"/>
                <a:ea typeface="STXingkai" charset="-122"/>
                <a:cs typeface="STXingkai" charset="-122"/>
              </a:rPr>
              <a:t>工作原理</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9962085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52400"/>
            <a:ext cx="8229600" cy="791394"/>
          </a:xfrm>
          <a:prstGeom prst="rect">
            <a:avLst/>
          </a:prstGeom>
        </p:spPr>
        <p:txBody>
          <a:bodyPr vert="horz" wrap="square" lIns="0" tIns="254635" rIns="0" bIns="0" rtlCol="0">
            <a:noAutofit/>
          </a:bodyPr>
          <a:lstStyle/>
          <a:p>
            <a:pPr marL="125730" algn="l">
              <a:lnSpc>
                <a:spcPct val="100000"/>
              </a:lnSpc>
            </a:pPr>
            <a:r>
              <a:rPr lang="en-US" sz="3600" dirty="0">
                <a:solidFill>
                  <a:schemeClr val="tx1"/>
                </a:solidFill>
                <a:latin typeface="黑体"/>
                <a:cs typeface="黑体"/>
              </a:rPr>
              <a:t>DHCP client-server </a:t>
            </a:r>
            <a:r>
              <a:rPr lang="zh-CN" altLang="en-US" sz="3600" dirty="0">
                <a:solidFill>
                  <a:schemeClr val="tx1"/>
                </a:solidFill>
                <a:latin typeface="黑体"/>
                <a:cs typeface="黑体"/>
              </a:rPr>
              <a:t>场景 </a:t>
            </a:r>
            <a:endParaRPr sz="3600" dirty="0">
              <a:solidFill>
                <a:schemeClr val="tx1"/>
              </a:solidFill>
              <a:latin typeface="黑体"/>
              <a:cs typeface="黑体"/>
            </a:endParaRPr>
          </a:p>
        </p:txBody>
      </p:sp>
      <p:sp>
        <p:nvSpPr>
          <p:cNvPr id="3" name="object 3"/>
          <p:cNvSpPr/>
          <p:nvPr/>
        </p:nvSpPr>
        <p:spPr>
          <a:xfrm>
            <a:off x="1729195" y="2158650"/>
            <a:ext cx="1906803" cy="1949618"/>
          </a:xfrm>
          <a:custGeom>
            <a:avLst/>
            <a:gdLst/>
            <a:ahLst/>
            <a:cxnLst/>
            <a:rect l="l" t="t" r="r" b="b"/>
            <a:pathLst>
              <a:path w="1906803" h="1949618">
                <a:moveTo>
                  <a:pt x="253231" y="0"/>
                </a:moveTo>
                <a:lnTo>
                  <a:pt x="208076" y="2705"/>
                </a:lnTo>
                <a:lnTo>
                  <a:pt x="166628" y="11987"/>
                </a:lnTo>
                <a:lnTo>
                  <a:pt x="130057" y="29531"/>
                </a:lnTo>
                <a:lnTo>
                  <a:pt x="99532" y="57023"/>
                </a:lnTo>
                <a:lnTo>
                  <a:pt x="76151" y="96709"/>
                </a:lnTo>
                <a:lnTo>
                  <a:pt x="59683" y="151789"/>
                </a:lnTo>
                <a:lnTo>
                  <a:pt x="49054" y="219749"/>
                </a:lnTo>
                <a:lnTo>
                  <a:pt x="43206" y="297303"/>
                </a:lnTo>
                <a:lnTo>
                  <a:pt x="41745" y="338650"/>
                </a:lnTo>
                <a:lnTo>
                  <a:pt x="41083" y="381164"/>
                </a:lnTo>
                <a:lnTo>
                  <a:pt x="41088" y="424433"/>
                </a:lnTo>
                <a:lnTo>
                  <a:pt x="41629" y="468048"/>
                </a:lnTo>
                <a:lnTo>
                  <a:pt x="42574" y="511596"/>
                </a:lnTo>
                <a:lnTo>
                  <a:pt x="43793" y="554799"/>
                </a:lnTo>
                <a:lnTo>
                  <a:pt x="45144" y="596852"/>
                </a:lnTo>
                <a:lnTo>
                  <a:pt x="46506" y="637738"/>
                </a:lnTo>
                <a:lnTo>
                  <a:pt x="47743" y="676915"/>
                </a:lnTo>
                <a:lnTo>
                  <a:pt x="48723" y="713973"/>
                </a:lnTo>
                <a:lnTo>
                  <a:pt x="49315" y="748501"/>
                </a:lnTo>
                <a:lnTo>
                  <a:pt x="49386" y="780088"/>
                </a:lnTo>
                <a:lnTo>
                  <a:pt x="48804" y="808323"/>
                </a:lnTo>
                <a:lnTo>
                  <a:pt x="47943" y="833822"/>
                </a:lnTo>
                <a:lnTo>
                  <a:pt x="47256" y="857532"/>
                </a:lnTo>
                <a:lnTo>
                  <a:pt x="46328" y="900137"/>
                </a:lnTo>
                <a:lnTo>
                  <a:pt x="45875" y="1071238"/>
                </a:lnTo>
                <a:lnTo>
                  <a:pt x="45788" y="1079505"/>
                </a:lnTo>
                <a:lnTo>
                  <a:pt x="44730" y="1121688"/>
                </a:lnTo>
                <a:lnTo>
                  <a:pt x="42394" y="1168287"/>
                </a:lnTo>
                <a:lnTo>
                  <a:pt x="38994" y="1214943"/>
                </a:lnTo>
                <a:lnTo>
                  <a:pt x="35005" y="1260420"/>
                </a:lnTo>
                <a:lnTo>
                  <a:pt x="29328" y="1320409"/>
                </a:lnTo>
                <a:lnTo>
                  <a:pt x="27944" y="1335228"/>
                </a:lnTo>
                <a:lnTo>
                  <a:pt x="24102" y="1379258"/>
                </a:lnTo>
                <a:lnTo>
                  <a:pt x="21021" y="1422650"/>
                </a:lnTo>
                <a:lnTo>
                  <a:pt x="20229" y="1436973"/>
                </a:lnTo>
                <a:lnTo>
                  <a:pt x="19332" y="1451350"/>
                </a:lnTo>
                <a:lnTo>
                  <a:pt x="14849" y="1495266"/>
                </a:lnTo>
                <a:lnTo>
                  <a:pt x="9029" y="1539611"/>
                </a:lnTo>
                <a:lnTo>
                  <a:pt x="7092" y="1554321"/>
                </a:lnTo>
                <a:lnTo>
                  <a:pt x="2189" y="1597737"/>
                </a:lnTo>
                <a:lnTo>
                  <a:pt x="0" y="1639331"/>
                </a:lnTo>
                <a:lnTo>
                  <a:pt x="173" y="1652625"/>
                </a:lnTo>
                <a:lnTo>
                  <a:pt x="7094" y="1701988"/>
                </a:lnTo>
                <a:lnTo>
                  <a:pt x="14608" y="1724237"/>
                </a:lnTo>
                <a:lnTo>
                  <a:pt x="18169" y="1735069"/>
                </a:lnTo>
                <a:lnTo>
                  <a:pt x="31979" y="1776088"/>
                </a:lnTo>
                <a:lnTo>
                  <a:pt x="52325" y="1812877"/>
                </a:lnTo>
                <a:lnTo>
                  <a:pt x="88836" y="1844718"/>
                </a:lnTo>
                <a:lnTo>
                  <a:pt x="132622" y="1864919"/>
                </a:lnTo>
                <a:lnTo>
                  <a:pt x="171881" y="1876467"/>
                </a:lnTo>
                <a:lnTo>
                  <a:pt x="264990" y="1895315"/>
                </a:lnTo>
                <a:lnTo>
                  <a:pt x="342351" y="1909186"/>
                </a:lnTo>
                <a:lnTo>
                  <a:pt x="384301" y="1916060"/>
                </a:lnTo>
                <a:lnTo>
                  <a:pt x="427846" y="1922691"/>
                </a:lnTo>
                <a:lnTo>
                  <a:pt x="472547" y="1928928"/>
                </a:lnTo>
                <a:lnTo>
                  <a:pt x="517966" y="1934620"/>
                </a:lnTo>
                <a:lnTo>
                  <a:pt x="563664" y="1939616"/>
                </a:lnTo>
                <a:lnTo>
                  <a:pt x="609201" y="1943765"/>
                </a:lnTo>
                <a:lnTo>
                  <a:pt x="654140" y="1946916"/>
                </a:lnTo>
                <a:lnTo>
                  <a:pt x="698042" y="1948917"/>
                </a:lnTo>
                <a:lnTo>
                  <a:pt x="740468" y="1949618"/>
                </a:lnTo>
                <a:lnTo>
                  <a:pt x="780979" y="1948867"/>
                </a:lnTo>
                <a:lnTo>
                  <a:pt x="819136" y="1946514"/>
                </a:lnTo>
                <a:lnTo>
                  <a:pt x="886635" y="1936393"/>
                </a:lnTo>
                <a:lnTo>
                  <a:pt x="939455" y="1918049"/>
                </a:lnTo>
                <a:lnTo>
                  <a:pt x="974934" y="1887932"/>
                </a:lnTo>
                <a:lnTo>
                  <a:pt x="995361" y="1845335"/>
                </a:lnTo>
                <a:lnTo>
                  <a:pt x="1004535" y="1793305"/>
                </a:lnTo>
                <a:lnTo>
                  <a:pt x="1006255" y="1734892"/>
                </a:lnTo>
                <a:lnTo>
                  <a:pt x="1005507" y="1704245"/>
                </a:lnTo>
                <a:lnTo>
                  <a:pt x="1004320" y="1673145"/>
                </a:lnTo>
                <a:lnTo>
                  <a:pt x="1003169" y="1641974"/>
                </a:lnTo>
                <a:lnTo>
                  <a:pt x="1002530" y="1611112"/>
                </a:lnTo>
                <a:lnTo>
                  <a:pt x="1002877" y="1580941"/>
                </a:lnTo>
                <a:lnTo>
                  <a:pt x="1004684" y="1551842"/>
                </a:lnTo>
                <a:lnTo>
                  <a:pt x="1014582" y="1498384"/>
                </a:lnTo>
                <a:lnTo>
                  <a:pt x="1036022" y="1453786"/>
                </a:lnTo>
                <a:lnTo>
                  <a:pt x="1072805" y="1421098"/>
                </a:lnTo>
                <a:lnTo>
                  <a:pt x="1127975" y="1400889"/>
                </a:lnTo>
                <a:lnTo>
                  <a:pt x="1199277" y="1390294"/>
                </a:lnTo>
                <a:lnTo>
                  <a:pt x="1239681" y="1387943"/>
                </a:lnTo>
                <a:lnTo>
                  <a:pt x="1282560" y="1387205"/>
                </a:lnTo>
                <a:lnTo>
                  <a:pt x="1859353" y="1387205"/>
                </a:lnTo>
                <a:lnTo>
                  <a:pt x="1866157" y="1376632"/>
                </a:lnTo>
                <a:lnTo>
                  <a:pt x="1872502" y="1367081"/>
                </a:lnTo>
                <a:lnTo>
                  <a:pt x="1878392" y="1358290"/>
                </a:lnTo>
                <a:lnTo>
                  <a:pt x="1883844" y="1349976"/>
                </a:lnTo>
                <a:lnTo>
                  <a:pt x="1902781" y="1309401"/>
                </a:lnTo>
                <a:lnTo>
                  <a:pt x="1906803" y="1277736"/>
                </a:lnTo>
                <a:lnTo>
                  <a:pt x="1906765" y="1264673"/>
                </a:lnTo>
                <a:lnTo>
                  <a:pt x="1902124" y="1214677"/>
                </a:lnTo>
                <a:lnTo>
                  <a:pt x="1895106" y="1170849"/>
                </a:lnTo>
                <a:lnTo>
                  <a:pt x="1881125" y="1119791"/>
                </a:lnTo>
                <a:lnTo>
                  <a:pt x="1840068" y="1083447"/>
                </a:lnTo>
                <a:lnTo>
                  <a:pt x="1773878" y="1062372"/>
                </a:lnTo>
                <a:lnTo>
                  <a:pt x="1733284" y="1056376"/>
                </a:lnTo>
                <a:lnTo>
                  <a:pt x="1715507" y="1054940"/>
                </a:lnTo>
                <a:lnTo>
                  <a:pt x="1381008" y="1054940"/>
                </a:lnTo>
                <a:lnTo>
                  <a:pt x="1330194" y="1054839"/>
                </a:lnTo>
                <a:lnTo>
                  <a:pt x="1281567" y="1053343"/>
                </a:lnTo>
                <a:lnTo>
                  <a:pt x="1235898" y="1049978"/>
                </a:lnTo>
                <a:lnTo>
                  <a:pt x="1193957" y="1044270"/>
                </a:lnTo>
                <a:lnTo>
                  <a:pt x="1156515" y="1035745"/>
                </a:lnTo>
                <a:lnTo>
                  <a:pt x="1098205" y="1008348"/>
                </a:lnTo>
                <a:lnTo>
                  <a:pt x="1058433" y="945530"/>
                </a:lnTo>
                <a:lnTo>
                  <a:pt x="1043574" y="906817"/>
                </a:lnTo>
                <a:lnTo>
                  <a:pt x="1031601" y="864024"/>
                </a:lnTo>
                <a:lnTo>
                  <a:pt x="1022167" y="817745"/>
                </a:lnTo>
                <a:lnTo>
                  <a:pt x="1014926" y="768571"/>
                </a:lnTo>
                <a:lnTo>
                  <a:pt x="1009528" y="717098"/>
                </a:lnTo>
                <a:lnTo>
                  <a:pt x="1005627" y="663916"/>
                </a:lnTo>
                <a:lnTo>
                  <a:pt x="1002874" y="609618"/>
                </a:lnTo>
                <a:lnTo>
                  <a:pt x="1000919" y="554667"/>
                </a:lnTo>
                <a:lnTo>
                  <a:pt x="999425" y="500050"/>
                </a:lnTo>
                <a:lnTo>
                  <a:pt x="998032" y="445964"/>
                </a:lnTo>
                <a:lnTo>
                  <a:pt x="996398" y="393135"/>
                </a:lnTo>
                <a:lnTo>
                  <a:pt x="994174" y="342154"/>
                </a:lnTo>
                <a:lnTo>
                  <a:pt x="991013" y="293616"/>
                </a:lnTo>
                <a:lnTo>
                  <a:pt x="986567" y="248112"/>
                </a:lnTo>
                <a:lnTo>
                  <a:pt x="980488" y="206235"/>
                </a:lnTo>
                <a:lnTo>
                  <a:pt x="972429" y="168579"/>
                </a:lnTo>
                <a:lnTo>
                  <a:pt x="948980" y="108299"/>
                </a:lnTo>
                <a:lnTo>
                  <a:pt x="917154" y="66442"/>
                </a:lnTo>
                <a:lnTo>
                  <a:pt x="880407" y="37572"/>
                </a:lnTo>
                <a:lnTo>
                  <a:pt x="860648" y="27458"/>
                </a:lnTo>
                <a:lnTo>
                  <a:pt x="537322" y="27458"/>
                </a:lnTo>
                <a:lnTo>
                  <a:pt x="515529" y="27400"/>
                </a:lnTo>
                <a:lnTo>
                  <a:pt x="470911" y="24046"/>
                </a:lnTo>
                <a:lnTo>
                  <a:pt x="349977" y="7582"/>
                </a:lnTo>
                <a:lnTo>
                  <a:pt x="325352" y="4589"/>
                </a:lnTo>
                <a:lnTo>
                  <a:pt x="300921" y="2187"/>
                </a:lnTo>
                <a:lnTo>
                  <a:pt x="276832" y="587"/>
                </a:lnTo>
                <a:lnTo>
                  <a:pt x="253231" y="0"/>
                </a:lnTo>
                <a:close/>
              </a:path>
              <a:path w="1906803" h="1949618">
                <a:moveTo>
                  <a:pt x="1859353" y="1387205"/>
                </a:moveTo>
                <a:lnTo>
                  <a:pt x="1282560" y="1387205"/>
                </a:lnTo>
                <a:lnTo>
                  <a:pt x="1327396" y="1387818"/>
                </a:lnTo>
                <a:lnTo>
                  <a:pt x="1373671" y="1389518"/>
                </a:lnTo>
                <a:lnTo>
                  <a:pt x="1420864" y="1392042"/>
                </a:lnTo>
                <a:lnTo>
                  <a:pt x="1652450" y="1407802"/>
                </a:lnTo>
                <a:lnTo>
                  <a:pt x="1694257" y="1409739"/>
                </a:lnTo>
                <a:lnTo>
                  <a:pt x="1733351" y="1410657"/>
                </a:lnTo>
                <a:lnTo>
                  <a:pt x="1769211" y="1410293"/>
                </a:lnTo>
                <a:lnTo>
                  <a:pt x="1801320" y="1408383"/>
                </a:lnTo>
                <a:lnTo>
                  <a:pt x="1829157" y="1404664"/>
                </a:lnTo>
                <a:lnTo>
                  <a:pt x="1852204" y="1398873"/>
                </a:lnTo>
                <a:lnTo>
                  <a:pt x="1859353" y="1387205"/>
                </a:lnTo>
                <a:close/>
              </a:path>
              <a:path w="1906803" h="1949618">
                <a:moveTo>
                  <a:pt x="1590744" y="1050865"/>
                </a:moveTo>
                <a:lnTo>
                  <a:pt x="1381008" y="1054940"/>
                </a:lnTo>
                <a:lnTo>
                  <a:pt x="1715507" y="1054940"/>
                </a:lnTo>
                <a:lnTo>
                  <a:pt x="1688717" y="1052775"/>
                </a:lnTo>
                <a:lnTo>
                  <a:pt x="1640947" y="1051096"/>
                </a:lnTo>
                <a:lnTo>
                  <a:pt x="1590744" y="1050865"/>
                </a:lnTo>
                <a:close/>
              </a:path>
              <a:path w="1906803" h="1949618">
                <a:moveTo>
                  <a:pt x="749494" y="8318"/>
                </a:moveTo>
                <a:lnTo>
                  <a:pt x="725823" y="9109"/>
                </a:lnTo>
                <a:lnTo>
                  <a:pt x="701918" y="10833"/>
                </a:lnTo>
                <a:lnTo>
                  <a:pt x="677889" y="13234"/>
                </a:lnTo>
                <a:lnTo>
                  <a:pt x="606169" y="21927"/>
                </a:lnTo>
                <a:lnTo>
                  <a:pt x="582753" y="24464"/>
                </a:lnTo>
                <a:lnTo>
                  <a:pt x="559768" y="26394"/>
                </a:lnTo>
                <a:lnTo>
                  <a:pt x="537322" y="27458"/>
                </a:lnTo>
                <a:lnTo>
                  <a:pt x="860648" y="27458"/>
                </a:lnTo>
                <a:lnTo>
                  <a:pt x="817996" y="14118"/>
                </a:lnTo>
                <a:lnTo>
                  <a:pt x="772821" y="8718"/>
                </a:lnTo>
                <a:lnTo>
                  <a:pt x="749494" y="8318"/>
                </a:lnTo>
                <a:close/>
              </a:path>
            </a:pathLst>
          </a:custGeom>
          <a:solidFill>
            <a:srgbClr val="66CCFF"/>
          </a:solidFill>
        </p:spPr>
        <p:txBody>
          <a:bodyPr wrap="square" lIns="0" tIns="0" rIns="0" bIns="0" rtlCol="0">
            <a:noAutofit/>
          </a:bodyPr>
          <a:lstStyle/>
          <a:p>
            <a:endParaRPr/>
          </a:p>
        </p:txBody>
      </p:sp>
      <p:sp>
        <p:nvSpPr>
          <p:cNvPr id="4" name="object 4"/>
          <p:cNvSpPr/>
          <p:nvPr/>
        </p:nvSpPr>
        <p:spPr>
          <a:xfrm>
            <a:off x="4248649" y="2426302"/>
            <a:ext cx="1810298" cy="1917699"/>
          </a:xfrm>
          <a:custGeom>
            <a:avLst/>
            <a:gdLst/>
            <a:ahLst/>
            <a:cxnLst/>
            <a:rect l="l" t="t" r="r" b="b"/>
            <a:pathLst>
              <a:path w="1810298" h="1917700">
                <a:moveTo>
                  <a:pt x="1571524" y="1904999"/>
                </a:moveTo>
                <a:lnTo>
                  <a:pt x="1264419" y="1904999"/>
                </a:lnTo>
                <a:lnTo>
                  <a:pt x="1294377" y="1917699"/>
                </a:lnTo>
                <a:lnTo>
                  <a:pt x="1549217" y="1917699"/>
                </a:lnTo>
                <a:lnTo>
                  <a:pt x="1571524" y="1904999"/>
                </a:lnTo>
                <a:close/>
              </a:path>
              <a:path w="1810298" h="1917700">
                <a:moveTo>
                  <a:pt x="1615526" y="1892299"/>
                </a:moveTo>
                <a:lnTo>
                  <a:pt x="1204270" y="1892299"/>
                </a:lnTo>
                <a:lnTo>
                  <a:pt x="1234313" y="1904999"/>
                </a:lnTo>
                <a:lnTo>
                  <a:pt x="1593659" y="1904999"/>
                </a:lnTo>
                <a:lnTo>
                  <a:pt x="1615526" y="1892299"/>
                </a:lnTo>
                <a:close/>
              </a:path>
              <a:path w="1810298" h="1917700">
                <a:moveTo>
                  <a:pt x="1753880" y="1168400"/>
                </a:moveTo>
                <a:lnTo>
                  <a:pt x="676670" y="1168400"/>
                </a:lnTo>
                <a:lnTo>
                  <a:pt x="718759" y="1181099"/>
                </a:lnTo>
                <a:lnTo>
                  <a:pt x="756428" y="1181099"/>
                </a:lnTo>
                <a:lnTo>
                  <a:pt x="788919" y="1193799"/>
                </a:lnTo>
                <a:lnTo>
                  <a:pt x="815475" y="1206499"/>
                </a:lnTo>
                <a:lnTo>
                  <a:pt x="836745" y="1231899"/>
                </a:lnTo>
                <a:lnTo>
                  <a:pt x="854145" y="1244599"/>
                </a:lnTo>
                <a:lnTo>
                  <a:pt x="868067" y="1269999"/>
                </a:lnTo>
                <a:lnTo>
                  <a:pt x="878906" y="1295399"/>
                </a:lnTo>
                <a:lnTo>
                  <a:pt x="887053" y="1333499"/>
                </a:lnTo>
                <a:lnTo>
                  <a:pt x="892903" y="1358899"/>
                </a:lnTo>
                <a:lnTo>
                  <a:pt x="899281" y="1422399"/>
                </a:lnTo>
                <a:lnTo>
                  <a:pt x="900595" y="1460499"/>
                </a:lnTo>
                <a:lnTo>
                  <a:pt x="901441" y="1523999"/>
                </a:lnTo>
                <a:lnTo>
                  <a:pt x="901758" y="1549399"/>
                </a:lnTo>
                <a:lnTo>
                  <a:pt x="902529" y="1587499"/>
                </a:lnTo>
                <a:lnTo>
                  <a:pt x="907004" y="1650999"/>
                </a:lnTo>
                <a:lnTo>
                  <a:pt x="918012" y="1701799"/>
                </a:lnTo>
                <a:lnTo>
                  <a:pt x="938697" y="1752599"/>
                </a:lnTo>
                <a:lnTo>
                  <a:pt x="953651" y="1765299"/>
                </a:lnTo>
                <a:lnTo>
                  <a:pt x="971475" y="1790699"/>
                </a:lnTo>
                <a:lnTo>
                  <a:pt x="1013424" y="1816099"/>
                </a:lnTo>
                <a:lnTo>
                  <a:pt x="1062369" y="1841499"/>
                </a:lnTo>
                <a:lnTo>
                  <a:pt x="1116623" y="1866899"/>
                </a:lnTo>
                <a:lnTo>
                  <a:pt x="1174500" y="1892299"/>
                </a:lnTo>
                <a:lnTo>
                  <a:pt x="1637028" y="1892299"/>
                </a:lnTo>
                <a:lnTo>
                  <a:pt x="1678551" y="1866899"/>
                </a:lnTo>
                <a:lnTo>
                  <a:pt x="1717457" y="1841499"/>
                </a:lnTo>
                <a:lnTo>
                  <a:pt x="1752975" y="1816099"/>
                </a:lnTo>
                <a:lnTo>
                  <a:pt x="1784334" y="1790699"/>
                </a:lnTo>
                <a:lnTo>
                  <a:pt x="1821888" y="1752599"/>
                </a:lnTo>
                <a:lnTo>
                  <a:pt x="1845507" y="1714499"/>
                </a:lnTo>
                <a:lnTo>
                  <a:pt x="1851705" y="1663699"/>
                </a:lnTo>
                <a:lnTo>
                  <a:pt x="1850414" y="1650999"/>
                </a:lnTo>
                <a:lnTo>
                  <a:pt x="1847747" y="1638299"/>
                </a:lnTo>
                <a:lnTo>
                  <a:pt x="1843886" y="1625599"/>
                </a:lnTo>
                <a:lnTo>
                  <a:pt x="1839015" y="1600199"/>
                </a:lnTo>
                <a:lnTo>
                  <a:pt x="1833314" y="1587499"/>
                </a:lnTo>
                <a:lnTo>
                  <a:pt x="1826966" y="1562099"/>
                </a:lnTo>
                <a:lnTo>
                  <a:pt x="1820154" y="1549399"/>
                </a:lnTo>
                <a:lnTo>
                  <a:pt x="1813059" y="1536699"/>
                </a:lnTo>
                <a:lnTo>
                  <a:pt x="1805863" y="1511299"/>
                </a:lnTo>
                <a:lnTo>
                  <a:pt x="1798749" y="1498599"/>
                </a:lnTo>
                <a:lnTo>
                  <a:pt x="1791899" y="1473199"/>
                </a:lnTo>
                <a:lnTo>
                  <a:pt x="1785494" y="1460499"/>
                </a:lnTo>
                <a:lnTo>
                  <a:pt x="1779717" y="1435099"/>
                </a:lnTo>
                <a:lnTo>
                  <a:pt x="1774750" y="1422399"/>
                </a:lnTo>
                <a:lnTo>
                  <a:pt x="1770775" y="1409699"/>
                </a:lnTo>
                <a:lnTo>
                  <a:pt x="1767975" y="1384299"/>
                </a:lnTo>
                <a:lnTo>
                  <a:pt x="1765968" y="1371599"/>
                </a:lnTo>
                <a:lnTo>
                  <a:pt x="1764201" y="1358899"/>
                </a:lnTo>
                <a:lnTo>
                  <a:pt x="1762652" y="1346199"/>
                </a:lnTo>
                <a:lnTo>
                  <a:pt x="1761300" y="1320799"/>
                </a:lnTo>
                <a:lnTo>
                  <a:pt x="1760123" y="1308099"/>
                </a:lnTo>
                <a:lnTo>
                  <a:pt x="1757429" y="1269999"/>
                </a:lnTo>
                <a:lnTo>
                  <a:pt x="1756116" y="1231899"/>
                </a:lnTo>
                <a:lnTo>
                  <a:pt x="1755541" y="1219199"/>
                </a:lnTo>
                <a:lnTo>
                  <a:pt x="1753880" y="1168400"/>
                </a:lnTo>
                <a:close/>
              </a:path>
              <a:path w="1810298" h="1917700">
                <a:moveTo>
                  <a:pt x="383776" y="838200"/>
                </a:moveTo>
                <a:lnTo>
                  <a:pt x="50300" y="838200"/>
                </a:lnTo>
                <a:lnTo>
                  <a:pt x="43558" y="850900"/>
                </a:lnTo>
                <a:lnTo>
                  <a:pt x="37181" y="863600"/>
                </a:lnTo>
                <a:lnTo>
                  <a:pt x="31202" y="876300"/>
                </a:lnTo>
                <a:lnTo>
                  <a:pt x="25650" y="876300"/>
                </a:lnTo>
                <a:lnTo>
                  <a:pt x="20556" y="889000"/>
                </a:lnTo>
                <a:lnTo>
                  <a:pt x="15952" y="901700"/>
                </a:lnTo>
                <a:lnTo>
                  <a:pt x="11867" y="901700"/>
                </a:lnTo>
                <a:lnTo>
                  <a:pt x="8333" y="914400"/>
                </a:lnTo>
                <a:lnTo>
                  <a:pt x="5380" y="927100"/>
                </a:lnTo>
                <a:lnTo>
                  <a:pt x="3040" y="927100"/>
                </a:lnTo>
                <a:lnTo>
                  <a:pt x="1343" y="939800"/>
                </a:lnTo>
                <a:lnTo>
                  <a:pt x="319" y="952500"/>
                </a:lnTo>
                <a:lnTo>
                  <a:pt x="0" y="965200"/>
                </a:lnTo>
                <a:lnTo>
                  <a:pt x="415" y="977900"/>
                </a:lnTo>
                <a:lnTo>
                  <a:pt x="1597" y="990600"/>
                </a:lnTo>
                <a:lnTo>
                  <a:pt x="3576" y="1003300"/>
                </a:lnTo>
                <a:lnTo>
                  <a:pt x="6382" y="1028700"/>
                </a:lnTo>
                <a:lnTo>
                  <a:pt x="10047" y="1041400"/>
                </a:lnTo>
                <a:lnTo>
                  <a:pt x="14600" y="1066800"/>
                </a:lnTo>
                <a:lnTo>
                  <a:pt x="20074" y="1092200"/>
                </a:lnTo>
                <a:lnTo>
                  <a:pt x="47403" y="1143000"/>
                </a:lnTo>
                <a:lnTo>
                  <a:pt x="102491" y="1168400"/>
                </a:lnTo>
                <a:lnTo>
                  <a:pt x="138551" y="1181099"/>
                </a:lnTo>
                <a:lnTo>
                  <a:pt x="373721" y="1181099"/>
                </a:lnTo>
                <a:lnTo>
                  <a:pt x="479258" y="1168400"/>
                </a:lnTo>
                <a:lnTo>
                  <a:pt x="1753880" y="1168400"/>
                </a:lnTo>
                <a:lnTo>
                  <a:pt x="1753277" y="1155700"/>
                </a:lnTo>
                <a:lnTo>
                  <a:pt x="1752613" y="1143000"/>
                </a:lnTo>
                <a:lnTo>
                  <a:pt x="1751867" y="1130300"/>
                </a:lnTo>
                <a:lnTo>
                  <a:pt x="1751018" y="1104900"/>
                </a:lnTo>
                <a:lnTo>
                  <a:pt x="1750045" y="1092200"/>
                </a:lnTo>
                <a:lnTo>
                  <a:pt x="1748925" y="1066800"/>
                </a:lnTo>
                <a:lnTo>
                  <a:pt x="1747642" y="1054100"/>
                </a:lnTo>
                <a:lnTo>
                  <a:pt x="1746175" y="1028700"/>
                </a:lnTo>
                <a:lnTo>
                  <a:pt x="1744558" y="1016000"/>
                </a:lnTo>
                <a:lnTo>
                  <a:pt x="1742822" y="990600"/>
                </a:lnTo>
                <a:lnTo>
                  <a:pt x="1737224" y="927100"/>
                </a:lnTo>
                <a:lnTo>
                  <a:pt x="1735335" y="901700"/>
                </a:lnTo>
                <a:lnTo>
                  <a:pt x="1733488" y="876300"/>
                </a:lnTo>
                <a:lnTo>
                  <a:pt x="1731716" y="850900"/>
                </a:lnTo>
                <a:lnTo>
                  <a:pt x="431046" y="850900"/>
                </a:lnTo>
                <a:lnTo>
                  <a:pt x="383776" y="838200"/>
                </a:lnTo>
                <a:close/>
              </a:path>
              <a:path w="1810298" h="1917700">
                <a:moveTo>
                  <a:pt x="1748170" y="25400"/>
                </a:moveTo>
                <a:lnTo>
                  <a:pt x="1163518" y="25400"/>
                </a:lnTo>
                <a:lnTo>
                  <a:pt x="1125920" y="38100"/>
                </a:lnTo>
                <a:lnTo>
                  <a:pt x="1058950" y="63500"/>
                </a:lnTo>
                <a:lnTo>
                  <a:pt x="1005975" y="101600"/>
                </a:lnTo>
                <a:lnTo>
                  <a:pt x="969067" y="152400"/>
                </a:lnTo>
                <a:lnTo>
                  <a:pt x="945592" y="203200"/>
                </a:lnTo>
                <a:lnTo>
                  <a:pt x="937820" y="241300"/>
                </a:lnTo>
                <a:lnTo>
                  <a:pt x="932119" y="279400"/>
                </a:lnTo>
                <a:lnTo>
                  <a:pt x="928061" y="317500"/>
                </a:lnTo>
                <a:lnTo>
                  <a:pt x="925217" y="368300"/>
                </a:lnTo>
                <a:lnTo>
                  <a:pt x="923159" y="406400"/>
                </a:lnTo>
                <a:lnTo>
                  <a:pt x="921456" y="444500"/>
                </a:lnTo>
                <a:lnTo>
                  <a:pt x="919682" y="495300"/>
                </a:lnTo>
                <a:lnTo>
                  <a:pt x="917406" y="533400"/>
                </a:lnTo>
                <a:lnTo>
                  <a:pt x="914200" y="571500"/>
                </a:lnTo>
                <a:lnTo>
                  <a:pt x="909636" y="609600"/>
                </a:lnTo>
                <a:lnTo>
                  <a:pt x="903283" y="647700"/>
                </a:lnTo>
                <a:lnTo>
                  <a:pt x="894715" y="685800"/>
                </a:lnTo>
                <a:lnTo>
                  <a:pt x="883501" y="723900"/>
                </a:lnTo>
                <a:lnTo>
                  <a:pt x="851422" y="774700"/>
                </a:lnTo>
                <a:lnTo>
                  <a:pt x="803518" y="812800"/>
                </a:lnTo>
                <a:lnTo>
                  <a:pt x="738475" y="838200"/>
                </a:lnTo>
                <a:lnTo>
                  <a:pt x="700629" y="838200"/>
                </a:lnTo>
                <a:lnTo>
                  <a:pt x="659912" y="850900"/>
                </a:lnTo>
                <a:lnTo>
                  <a:pt x="1731716" y="850900"/>
                </a:lnTo>
                <a:lnTo>
                  <a:pt x="1730051" y="838200"/>
                </a:lnTo>
                <a:lnTo>
                  <a:pt x="1728525" y="812800"/>
                </a:lnTo>
                <a:lnTo>
                  <a:pt x="1727169" y="787400"/>
                </a:lnTo>
                <a:lnTo>
                  <a:pt x="1726017" y="762000"/>
                </a:lnTo>
                <a:lnTo>
                  <a:pt x="1725100" y="749300"/>
                </a:lnTo>
                <a:lnTo>
                  <a:pt x="1724451" y="723900"/>
                </a:lnTo>
                <a:lnTo>
                  <a:pt x="1724102" y="698500"/>
                </a:lnTo>
                <a:lnTo>
                  <a:pt x="1724085" y="685800"/>
                </a:lnTo>
                <a:lnTo>
                  <a:pt x="1724432" y="660400"/>
                </a:lnTo>
                <a:lnTo>
                  <a:pt x="1725176" y="647700"/>
                </a:lnTo>
                <a:lnTo>
                  <a:pt x="1726519" y="622300"/>
                </a:lnTo>
                <a:lnTo>
                  <a:pt x="1728586" y="609600"/>
                </a:lnTo>
                <a:lnTo>
                  <a:pt x="1731291" y="584200"/>
                </a:lnTo>
                <a:lnTo>
                  <a:pt x="1734548" y="571500"/>
                </a:lnTo>
                <a:lnTo>
                  <a:pt x="1738273" y="558800"/>
                </a:lnTo>
                <a:lnTo>
                  <a:pt x="1742378" y="533400"/>
                </a:lnTo>
                <a:lnTo>
                  <a:pt x="1746779" y="520700"/>
                </a:lnTo>
                <a:lnTo>
                  <a:pt x="1751389" y="508000"/>
                </a:lnTo>
                <a:lnTo>
                  <a:pt x="1756123" y="482600"/>
                </a:lnTo>
                <a:lnTo>
                  <a:pt x="1765619" y="457200"/>
                </a:lnTo>
                <a:lnTo>
                  <a:pt x="1770210" y="431800"/>
                </a:lnTo>
                <a:lnTo>
                  <a:pt x="1774582" y="419100"/>
                </a:lnTo>
                <a:lnTo>
                  <a:pt x="1778649" y="406400"/>
                </a:lnTo>
                <a:lnTo>
                  <a:pt x="1782326" y="393700"/>
                </a:lnTo>
                <a:lnTo>
                  <a:pt x="1785526" y="381000"/>
                </a:lnTo>
                <a:lnTo>
                  <a:pt x="1788165" y="355600"/>
                </a:lnTo>
                <a:lnTo>
                  <a:pt x="1790155" y="342900"/>
                </a:lnTo>
                <a:lnTo>
                  <a:pt x="1791413" y="330200"/>
                </a:lnTo>
                <a:lnTo>
                  <a:pt x="1791851" y="317500"/>
                </a:lnTo>
                <a:lnTo>
                  <a:pt x="1792341" y="292100"/>
                </a:lnTo>
                <a:lnTo>
                  <a:pt x="1793675" y="279400"/>
                </a:lnTo>
                <a:lnTo>
                  <a:pt x="1795649" y="266700"/>
                </a:lnTo>
                <a:lnTo>
                  <a:pt x="1798061" y="241300"/>
                </a:lnTo>
                <a:lnTo>
                  <a:pt x="1803379" y="215900"/>
                </a:lnTo>
                <a:lnTo>
                  <a:pt x="1805879" y="190500"/>
                </a:lnTo>
                <a:lnTo>
                  <a:pt x="1808001" y="177800"/>
                </a:lnTo>
                <a:lnTo>
                  <a:pt x="1809542" y="165100"/>
                </a:lnTo>
                <a:lnTo>
                  <a:pt x="1810298" y="139700"/>
                </a:lnTo>
                <a:lnTo>
                  <a:pt x="1810065" y="127000"/>
                </a:lnTo>
                <a:lnTo>
                  <a:pt x="1808639" y="114300"/>
                </a:lnTo>
                <a:lnTo>
                  <a:pt x="1805818" y="101600"/>
                </a:lnTo>
                <a:lnTo>
                  <a:pt x="1801397" y="76200"/>
                </a:lnTo>
                <a:lnTo>
                  <a:pt x="1795173" y="63500"/>
                </a:lnTo>
                <a:lnTo>
                  <a:pt x="1786942" y="63500"/>
                </a:lnTo>
                <a:lnTo>
                  <a:pt x="1776500" y="50800"/>
                </a:lnTo>
                <a:lnTo>
                  <a:pt x="1763644" y="38100"/>
                </a:lnTo>
                <a:lnTo>
                  <a:pt x="1748170" y="25400"/>
                </a:lnTo>
                <a:close/>
              </a:path>
              <a:path w="1810298" h="1917700">
                <a:moveTo>
                  <a:pt x="248126" y="825500"/>
                </a:moveTo>
                <a:lnTo>
                  <a:pt x="100611" y="825500"/>
                </a:lnTo>
                <a:lnTo>
                  <a:pt x="73078" y="838200"/>
                </a:lnTo>
                <a:lnTo>
                  <a:pt x="291808" y="838200"/>
                </a:lnTo>
                <a:lnTo>
                  <a:pt x="248126" y="825500"/>
                </a:lnTo>
                <a:close/>
              </a:path>
              <a:path w="1810298" h="1917700">
                <a:moveTo>
                  <a:pt x="1707861" y="12700"/>
                </a:moveTo>
                <a:lnTo>
                  <a:pt x="1244674" y="12700"/>
                </a:lnTo>
                <a:lnTo>
                  <a:pt x="1203254" y="25400"/>
                </a:lnTo>
                <a:lnTo>
                  <a:pt x="1729875" y="25400"/>
                </a:lnTo>
                <a:lnTo>
                  <a:pt x="1707861" y="12700"/>
                </a:lnTo>
                <a:close/>
              </a:path>
              <a:path w="1810298" h="1917700">
                <a:moveTo>
                  <a:pt x="1618342" y="0"/>
                </a:moveTo>
                <a:lnTo>
                  <a:pt x="1330749" y="0"/>
                </a:lnTo>
                <a:lnTo>
                  <a:pt x="1287324" y="12700"/>
                </a:lnTo>
                <a:lnTo>
                  <a:pt x="1651641" y="12700"/>
                </a:lnTo>
                <a:lnTo>
                  <a:pt x="1618342" y="0"/>
                </a:lnTo>
                <a:close/>
              </a:path>
            </a:pathLst>
          </a:custGeom>
          <a:solidFill>
            <a:srgbClr val="66CCFF"/>
          </a:solidFill>
        </p:spPr>
        <p:txBody>
          <a:bodyPr wrap="square" lIns="0" tIns="0" rIns="0" bIns="0" rtlCol="0">
            <a:noAutofit/>
          </a:bodyPr>
          <a:lstStyle/>
          <a:p>
            <a:endParaRPr/>
          </a:p>
        </p:txBody>
      </p:sp>
      <p:sp>
        <p:nvSpPr>
          <p:cNvPr id="5" name="object 5"/>
          <p:cNvSpPr/>
          <p:nvPr/>
        </p:nvSpPr>
        <p:spPr>
          <a:xfrm>
            <a:off x="2954671" y="3788595"/>
            <a:ext cx="1948310" cy="1461127"/>
          </a:xfrm>
          <a:custGeom>
            <a:avLst/>
            <a:gdLst/>
            <a:ahLst/>
            <a:cxnLst/>
            <a:rect l="l" t="t" r="r" b="b"/>
            <a:pathLst>
              <a:path w="1948310" h="1461127">
                <a:moveTo>
                  <a:pt x="1062846" y="0"/>
                </a:moveTo>
                <a:lnTo>
                  <a:pt x="1023306" y="3079"/>
                </a:lnTo>
                <a:lnTo>
                  <a:pt x="967692" y="14032"/>
                </a:lnTo>
                <a:lnTo>
                  <a:pt x="918828" y="26231"/>
                </a:lnTo>
                <a:lnTo>
                  <a:pt x="875161" y="47679"/>
                </a:lnTo>
                <a:lnTo>
                  <a:pt x="849906" y="82193"/>
                </a:lnTo>
                <a:lnTo>
                  <a:pt x="838806" y="127887"/>
                </a:lnTo>
                <a:lnTo>
                  <a:pt x="837233" y="154337"/>
                </a:lnTo>
                <a:lnTo>
                  <a:pt x="837603" y="182875"/>
                </a:lnTo>
                <a:lnTo>
                  <a:pt x="839383" y="213266"/>
                </a:lnTo>
                <a:lnTo>
                  <a:pt x="842041" y="245274"/>
                </a:lnTo>
                <a:lnTo>
                  <a:pt x="845045" y="278663"/>
                </a:lnTo>
                <a:lnTo>
                  <a:pt x="847862" y="313197"/>
                </a:lnTo>
                <a:lnTo>
                  <a:pt x="849960" y="348641"/>
                </a:lnTo>
                <a:lnTo>
                  <a:pt x="850808" y="384759"/>
                </a:lnTo>
                <a:lnTo>
                  <a:pt x="849873" y="421316"/>
                </a:lnTo>
                <a:lnTo>
                  <a:pt x="840526" y="494802"/>
                </a:lnTo>
                <a:lnTo>
                  <a:pt x="817661" y="567215"/>
                </a:lnTo>
                <a:lnTo>
                  <a:pt x="799829" y="602430"/>
                </a:lnTo>
                <a:lnTo>
                  <a:pt x="750388" y="631141"/>
                </a:lnTo>
                <a:lnTo>
                  <a:pt x="686437" y="648677"/>
                </a:lnTo>
                <a:lnTo>
                  <a:pt x="611662" y="657867"/>
                </a:lnTo>
                <a:lnTo>
                  <a:pt x="571368" y="660217"/>
                </a:lnTo>
                <a:lnTo>
                  <a:pt x="529750" y="661542"/>
                </a:lnTo>
                <a:lnTo>
                  <a:pt x="359262" y="663667"/>
                </a:lnTo>
                <a:lnTo>
                  <a:pt x="317940" y="665173"/>
                </a:lnTo>
                <a:lnTo>
                  <a:pt x="278059" y="667776"/>
                </a:lnTo>
                <a:lnTo>
                  <a:pt x="240081" y="671831"/>
                </a:lnTo>
                <a:lnTo>
                  <a:pt x="171674" y="685709"/>
                </a:lnTo>
                <a:lnTo>
                  <a:pt x="116407" y="709637"/>
                </a:lnTo>
                <a:lnTo>
                  <a:pt x="76733" y="746354"/>
                </a:lnTo>
                <a:lnTo>
                  <a:pt x="47106" y="796087"/>
                </a:lnTo>
                <a:lnTo>
                  <a:pt x="25534" y="856080"/>
                </a:lnTo>
                <a:lnTo>
                  <a:pt x="11102" y="923389"/>
                </a:lnTo>
                <a:lnTo>
                  <a:pt x="2895" y="995068"/>
                </a:lnTo>
                <a:lnTo>
                  <a:pt x="0" y="1068173"/>
                </a:lnTo>
                <a:lnTo>
                  <a:pt x="258" y="1104341"/>
                </a:lnTo>
                <a:lnTo>
                  <a:pt x="3614" y="1174065"/>
                </a:lnTo>
                <a:lnTo>
                  <a:pt x="9996" y="1237855"/>
                </a:lnTo>
                <a:lnTo>
                  <a:pt x="18488" y="1292767"/>
                </a:lnTo>
                <a:lnTo>
                  <a:pt x="28177" y="1335855"/>
                </a:lnTo>
                <a:lnTo>
                  <a:pt x="49322" y="1380932"/>
                </a:lnTo>
                <a:lnTo>
                  <a:pt x="81024" y="1410150"/>
                </a:lnTo>
                <a:lnTo>
                  <a:pt x="120775" y="1427366"/>
                </a:lnTo>
                <a:lnTo>
                  <a:pt x="166069" y="1436439"/>
                </a:lnTo>
                <a:lnTo>
                  <a:pt x="230747" y="1442535"/>
                </a:lnTo>
                <a:lnTo>
                  <a:pt x="247063" y="1443940"/>
                </a:lnTo>
                <a:lnTo>
                  <a:pt x="263252" y="1445583"/>
                </a:lnTo>
                <a:lnTo>
                  <a:pt x="279221" y="1447607"/>
                </a:lnTo>
                <a:lnTo>
                  <a:pt x="310472" y="1452801"/>
                </a:lnTo>
                <a:lnTo>
                  <a:pt x="326279" y="1455041"/>
                </a:lnTo>
                <a:lnTo>
                  <a:pt x="374985" y="1459531"/>
                </a:lnTo>
                <a:lnTo>
                  <a:pt x="425614" y="1461127"/>
                </a:lnTo>
                <a:lnTo>
                  <a:pt x="442919" y="1461117"/>
                </a:lnTo>
                <a:lnTo>
                  <a:pt x="514281" y="1458931"/>
                </a:lnTo>
                <a:lnTo>
                  <a:pt x="647429" y="1450155"/>
                </a:lnTo>
                <a:lnTo>
                  <a:pt x="685998" y="1446795"/>
                </a:lnTo>
                <a:lnTo>
                  <a:pt x="760232" y="1437498"/>
                </a:lnTo>
                <a:lnTo>
                  <a:pt x="922690" y="1412622"/>
                </a:lnTo>
                <a:lnTo>
                  <a:pt x="971554" y="1405934"/>
                </a:lnTo>
                <a:lnTo>
                  <a:pt x="1025545" y="1399347"/>
                </a:lnTo>
                <a:lnTo>
                  <a:pt x="1085579" y="1393005"/>
                </a:lnTo>
                <a:lnTo>
                  <a:pt x="1157159" y="1389193"/>
                </a:lnTo>
                <a:lnTo>
                  <a:pt x="1708690" y="1388782"/>
                </a:lnTo>
                <a:lnTo>
                  <a:pt x="1727548" y="1387225"/>
                </a:lnTo>
                <a:lnTo>
                  <a:pt x="1768915" y="1382057"/>
                </a:lnTo>
                <a:lnTo>
                  <a:pt x="1806882" y="1375168"/>
                </a:lnTo>
                <a:lnTo>
                  <a:pt x="1870519" y="1355412"/>
                </a:lnTo>
                <a:lnTo>
                  <a:pt x="1914254" y="1326330"/>
                </a:lnTo>
                <a:lnTo>
                  <a:pt x="1938632" y="1284689"/>
                </a:lnTo>
                <a:lnTo>
                  <a:pt x="1948310" y="1230388"/>
                </a:lnTo>
                <a:lnTo>
                  <a:pt x="1948253" y="1199445"/>
                </a:lnTo>
                <a:lnTo>
                  <a:pt x="1939580" y="1131886"/>
                </a:lnTo>
                <a:lnTo>
                  <a:pt x="1921139" y="1059313"/>
                </a:lnTo>
                <a:lnTo>
                  <a:pt x="1908873" y="1022101"/>
                </a:lnTo>
                <a:lnTo>
                  <a:pt x="1894904" y="984783"/>
                </a:lnTo>
                <a:lnTo>
                  <a:pt x="1879480" y="947741"/>
                </a:lnTo>
                <a:lnTo>
                  <a:pt x="1862847" y="911356"/>
                </a:lnTo>
                <a:lnTo>
                  <a:pt x="1845251" y="876012"/>
                </a:lnTo>
                <a:lnTo>
                  <a:pt x="1826940" y="842090"/>
                </a:lnTo>
                <a:lnTo>
                  <a:pt x="1789157" y="780045"/>
                </a:lnTo>
                <a:lnTo>
                  <a:pt x="1751470" y="728278"/>
                </a:lnTo>
                <a:lnTo>
                  <a:pt x="1713942" y="689464"/>
                </a:lnTo>
                <a:lnTo>
                  <a:pt x="1667427" y="662400"/>
                </a:lnTo>
                <a:lnTo>
                  <a:pt x="1612627" y="644512"/>
                </a:lnTo>
                <a:lnTo>
                  <a:pt x="1552141" y="633344"/>
                </a:lnTo>
                <a:lnTo>
                  <a:pt x="1488567" y="626437"/>
                </a:lnTo>
                <a:lnTo>
                  <a:pt x="1393104" y="618691"/>
                </a:lnTo>
                <a:lnTo>
                  <a:pt x="1362555" y="615577"/>
                </a:lnTo>
                <a:lnTo>
                  <a:pt x="1305315" y="606710"/>
                </a:lnTo>
                <a:lnTo>
                  <a:pt x="1255384" y="592274"/>
                </a:lnTo>
                <a:lnTo>
                  <a:pt x="1215362" y="569813"/>
                </a:lnTo>
                <a:lnTo>
                  <a:pt x="1187570" y="536895"/>
                </a:lnTo>
                <a:lnTo>
                  <a:pt x="1171138" y="493223"/>
                </a:lnTo>
                <a:lnTo>
                  <a:pt x="1163787" y="441223"/>
                </a:lnTo>
                <a:lnTo>
                  <a:pt x="1162830" y="412903"/>
                </a:lnTo>
                <a:lnTo>
                  <a:pt x="1163318" y="383466"/>
                </a:lnTo>
                <a:lnTo>
                  <a:pt x="1167528" y="322523"/>
                </a:lnTo>
                <a:lnTo>
                  <a:pt x="1174219" y="260966"/>
                </a:lnTo>
                <a:lnTo>
                  <a:pt x="1177806" y="230760"/>
                </a:lnTo>
                <a:lnTo>
                  <a:pt x="1181188" y="201364"/>
                </a:lnTo>
                <a:lnTo>
                  <a:pt x="1184089" y="173100"/>
                </a:lnTo>
                <a:lnTo>
                  <a:pt x="1186235" y="146289"/>
                </a:lnTo>
                <a:lnTo>
                  <a:pt x="1187350" y="121253"/>
                </a:lnTo>
                <a:lnTo>
                  <a:pt x="1187160" y="98313"/>
                </a:lnTo>
                <a:lnTo>
                  <a:pt x="1185388" y="77790"/>
                </a:lnTo>
                <a:lnTo>
                  <a:pt x="1181761" y="60005"/>
                </a:lnTo>
                <a:lnTo>
                  <a:pt x="1176003" y="45281"/>
                </a:lnTo>
                <a:lnTo>
                  <a:pt x="1163823" y="38992"/>
                </a:lnTo>
                <a:lnTo>
                  <a:pt x="1152858" y="33030"/>
                </a:lnTo>
                <a:lnTo>
                  <a:pt x="1116853" y="13234"/>
                </a:lnTo>
                <a:lnTo>
                  <a:pt x="1073455" y="540"/>
                </a:lnTo>
                <a:lnTo>
                  <a:pt x="1062846" y="0"/>
                </a:lnTo>
                <a:close/>
              </a:path>
              <a:path w="1948310" h="1461127">
                <a:moveTo>
                  <a:pt x="1708690" y="1388782"/>
                </a:moveTo>
                <a:lnTo>
                  <a:pt x="1198353" y="1388782"/>
                </a:lnTo>
                <a:lnTo>
                  <a:pt x="1242451" y="1389094"/>
                </a:lnTo>
                <a:lnTo>
                  <a:pt x="1437367" y="1393511"/>
                </a:lnTo>
                <a:lnTo>
                  <a:pt x="1538588" y="1394767"/>
                </a:lnTo>
                <a:lnTo>
                  <a:pt x="1588301" y="1394444"/>
                </a:lnTo>
                <a:lnTo>
                  <a:pt x="1636716" y="1393215"/>
                </a:lnTo>
                <a:lnTo>
                  <a:pt x="1683306" y="1390877"/>
                </a:lnTo>
                <a:lnTo>
                  <a:pt x="1708690" y="1388782"/>
                </a:lnTo>
                <a:close/>
              </a:path>
            </a:pathLst>
          </a:custGeom>
          <a:solidFill>
            <a:srgbClr val="66CCFF"/>
          </a:solidFill>
        </p:spPr>
        <p:txBody>
          <a:bodyPr wrap="square" lIns="0" tIns="0" rIns="0" bIns="0" rtlCol="0">
            <a:noAutofit/>
          </a:bodyPr>
          <a:lstStyle/>
          <a:p>
            <a:endParaRPr/>
          </a:p>
        </p:txBody>
      </p:sp>
      <p:sp>
        <p:nvSpPr>
          <p:cNvPr id="6" name="object 6"/>
          <p:cNvSpPr/>
          <p:nvPr/>
        </p:nvSpPr>
        <p:spPr>
          <a:xfrm>
            <a:off x="1789115" y="2170906"/>
            <a:ext cx="5157489" cy="2948548"/>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txBox="1"/>
          <p:nvPr/>
        </p:nvSpPr>
        <p:spPr>
          <a:xfrm>
            <a:off x="2389123" y="2297048"/>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223.1.1.1</a:t>
            </a:r>
            <a:endParaRPr sz="1600">
              <a:latin typeface="Arial"/>
              <a:cs typeface="Arial"/>
            </a:endParaRPr>
          </a:p>
        </p:txBody>
      </p:sp>
      <p:sp>
        <p:nvSpPr>
          <p:cNvPr id="8" name="object 8"/>
          <p:cNvSpPr txBox="1"/>
          <p:nvPr/>
        </p:nvSpPr>
        <p:spPr>
          <a:xfrm>
            <a:off x="2466848" y="2925826"/>
            <a:ext cx="1470660" cy="535940"/>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223.1.1.2</a:t>
            </a:r>
            <a:endParaRPr sz="1600">
              <a:latin typeface="Arial"/>
              <a:cs typeface="Arial"/>
            </a:endParaRPr>
          </a:p>
          <a:p>
            <a:pPr marL="610870">
              <a:lnSpc>
                <a:spcPct val="100000"/>
              </a:lnSpc>
              <a:spcBef>
                <a:spcPts val="290"/>
              </a:spcBef>
            </a:pPr>
            <a:r>
              <a:rPr sz="1600" spc="-10" dirty="0" smtClean="0">
                <a:latin typeface="Arial"/>
                <a:cs typeface="Arial"/>
              </a:rPr>
              <a:t>223.1.1.4</a:t>
            </a:r>
            <a:endParaRPr sz="1600">
              <a:latin typeface="Arial"/>
              <a:cs typeface="Arial"/>
            </a:endParaRPr>
          </a:p>
        </p:txBody>
      </p:sp>
      <p:sp>
        <p:nvSpPr>
          <p:cNvPr id="9" name="object 9"/>
          <p:cNvSpPr txBox="1"/>
          <p:nvPr/>
        </p:nvSpPr>
        <p:spPr>
          <a:xfrm>
            <a:off x="2274570" y="3878326"/>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223.1.1.3</a:t>
            </a:r>
            <a:endParaRPr sz="1600">
              <a:latin typeface="Arial"/>
              <a:cs typeface="Arial"/>
            </a:endParaRPr>
          </a:p>
        </p:txBody>
      </p:sp>
      <p:sp>
        <p:nvSpPr>
          <p:cNvPr id="10" name="object 10"/>
          <p:cNvSpPr txBox="1"/>
          <p:nvPr/>
        </p:nvSpPr>
        <p:spPr>
          <a:xfrm>
            <a:off x="4141723" y="3197097"/>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223.1.2.9</a:t>
            </a:r>
            <a:endParaRPr sz="1600">
              <a:latin typeface="Arial"/>
              <a:cs typeface="Arial"/>
            </a:endParaRPr>
          </a:p>
        </p:txBody>
      </p:sp>
      <p:sp>
        <p:nvSpPr>
          <p:cNvPr id="11" name="object 11"/>
          <p:cNvSpPr txBox="1"/>
          <p:nvPr/>
        </p:nvSpPr>
        <p:spPr>
          <a:xfrm>
            <a:off x="4653153" y="3678428"/>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223.1.2.2</a:t>
            </a:r>
            <a:endParaRPr sz="1600">
              <a:latin typeface="Arial"/>
              <a:cs typeface="Arial"/>
            </a:endParaRPr>
          </a:p>
        </p:txBody>
      </p:sp>
      <p:sp>
        <p:nvSpPr>
          <p:cNvPr id="12" name="object 12"/>
          <p:cNvSpPr txBox="1"/>
          <p:nvPr/>
        </p:nvSpPr>
        <p:spPr>
          <a:xfrm>
            <a:off x="5377053" y="2185796"/>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223.1.2.1</a:t>
            </a:r>
            <a:endParaRPr sz="1600">
              <a:latin typeface="Arial"/>
              <a:cs typeface="Arial"/>
            </a:endParaRPr>
          </a:p>
        </p:txBody>
      </p:sp>
      <p:sp>
        <p:nvSpPr>
          <p:cNvPr id="13" name="object 13"/>
          <p:cNvSpPr txBox="1"/>
          <p:nvPr/>
        </p:nvSpPr>
        <p:spPr>
          <a:xfrm>
            <a:off x="4551426" y="4378579"/>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223.1.3.2</a:t>
            </a:r>
            <a:endParaRPr sz="1600">
              <a:latin typeface="Arial"/>
              <a:cs typeface="Arial"/>
            </a:endParaRPr>
          </a:p>
        </p:txBody>
      </p:sp>
      <p:sp>
        <p:nvSpPr>
          <p:cNvPr id="14" name="object 14"/>
          <p:cNvSpPr txBox="1"/>
          <p:nvPr/>
        </p:nvSpPr>
        <p:spPr>
          <a:xfrm>
            <a:off x="2374773" y="4416679"/>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223.1.3.1</a:t>
            </a:r>
            <a:endParaRPr sz="1600">
              <a:latin typeface="Arial"/>
              <a:cs typeface="Arial"/>
            </a:endParaRPr>
          </a:p>
        </p:txBody>
      </p:sp>
      <p:sp>
        <p:nvSpPr>
          <p:cNvPr id="15" name="object 15"/>
          <p:cNvSpPr txBox="1"/>
          <p:nvPr/>
        </p:nvSpPr>
        <p:spPr>
          <a:xfrm>
            <a:off x="3401948" y="3881754"/>
            <a:ext cx="98425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223.1.3.27</a:t>
            </a:r>
            <a:endParaRPr sz="1600">
              <a:latin typeface="Arial"/>
              <a:cs typeface="Arial"/>
            </a:endParaRPr>
          </a:p>
        </p:txBody>
      </p:sp>
      <p:sp>
        <p:nvSpPr>
          <p:cNvPr id="16" name="object 16"/>
          <p:cNvSpPr txBox="1"/>
          <p:nvPr/>
        </p:nvSpPr>
        <p:spPr>
          <a:xfrm>
            <a:off x="1969770" y="2209038"/>
            <a:ext cx="195580" cy="315595"/>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Arial"/>
                <a:cs typeface="Arial"/>
              </a:rPr>
              <a:t>A</a:t>
            </a:r>
            <a:endParaRPr sz="2000">
              <a:latin typeface="Arial"/>
              <a:cs typeface="Arial"/>
            </a:endParaRPr>
          </a:p>
        </p:txBody>
      </p:sp>
      <p:sp>
        <p:nvSpPr>
          <p:cNvPr id="17" name="object 17"/>
          <p:cNvSpPr txBox="1"/>
          <p:nvPr/>
        </p:nvSpPr>
        <p:spPr>
          <a:xfrm>
            <a:off x="1960245" y="3447795"/>
            <a:ext cx="195580" cy="315595"/>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Arial"/>
                <a:cs typeface="Arial"/>
              </a:rPr>
              <a:t>B</a:t>
            </a:r>
            <a:endParaRPr sz="2000">
              <a:latin typeface="Arial"/>
              <a:cs typeface="Arial"/>
            </a:endParaRPr>
          </a:p>
        </p:txBody>
      </p:sp>
      <p:sp>
        <p:nvSpPr>
          <p:cNvPr id="18" name="object 18"/>
          <p:cNvSpPr txBox="1"/>
          <p:nvPr/>
        </p:nvSpPr>
        <p:spPr>
          <a:xfrm>
            <a:off x="5570982" y="3809872"/>
            <a:ext cx="195580" cy="315595"/>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Arial"/>
                <a:cs typeface="Arial"/>
              </a:rPr>
              <a:t>E</a:t>
            </a:r>
            <a:endParaRPr sz="2000">
              <a:latin typeface="Arial"/>
              <a:cs typeface="Arial"/>
            </a:endParaRPr>
          </a:p>
        </p:txBody>
      </p:sp>
      <p:sp>
        <p:nvSpPr>
          <p:cNvPr id="19" name="object 19"/>
          <p:cNvSpPr txBox="1"/>
          <p:nvPr/>
        </p:nvSpPr>
        <p:spPr>
          <a:xfrm>
            <a:off x="3940809" y="2188464"/>
            <a:ext cx="673100" cy="549910"/>
          </a:xfrm>
          <a:prstGeom prst="rect">
            <a:avLst/>
          </a:prstGeom>
        </p:spPr>
        <p:txBody>
          <a:bodyPr vert="horz" wrap="square" lIns="0" tIns="0" rIns="0" bIns="0" rtlCol="0">
            <a:noAutofit/>
          </a:bodyPr>
          <a:lstStyle/>
          <a:p>
            <a:pPr marL="12700">
              <a:lnSpc>
                <a:spcPct val="100000"/>
              </a:lnSpc>
            </a:pPr>
            <a:r>
              <a:rPr sz="1800" dirty="0" smtClean="0">
                <a:solidFill>
                  <a:srgbClr val="FF0000"/>
                </a:solidFill>
                <a:latin typeface="Arial"/>
                <a:cs typeface="Arial"/>
              </a:rPr>
              <a:t>D</a:t>
            </a:r>
            <a:r>
              <a:rPr sz="1800" spc="-15" dirty="0" smtClean="0">
                <a:solidFill>
                  <a:srgbClr val="FF0000"/>
                </a:solidFill>
                <a:latin typeface="Arial"/>
                <a:cs typeface="Arial"/>
              </a:rPr>
              <a:t>H</a:t>
            </a:r>
            <a:r>
              <a:rPr sz="1800" spc="0" dirty="0" smtClean="0">
                <a:solidFill>
                  <a:srgbClr val="FF0000"/>
                </a:solidFill>
                <a:latin typeface="Arial"/>
                <a:cs typeface="Arial"/>
              </a:rPr>
              <a:t>CP</a:t>
            </a:r>
            <a:endParaRPr sz="1800">
              <a:latin typeface="Arial"/>
              <a:cs typeface="Arial"/>
            </a:endParaRPr>
          </a:p>
          <a:p>
            <a:pPr marL="12700">
              <a:lnSpc>
                <a:spcPts val="2090"/>
              </a:lnSpc>
            </a:pPr>
            <a:r>
              <a:rPr sz="1800" dirty="0" smtClean="0">
                <a:solidFill>
                  <a:srgbClr val="FF0000"/>
                </a:solidFill>
                <a:latin typeface="Arial"/>
                <a:cs typeface="Arial"/>
              </a:rPr>
              <a:t>s</a:t>
            </a:r>
            <a:r>
              <a:rPr sz="1800" spc="-10" dirty="0" smtClean="0">
                <a:solidFill>
                  <a:srgbClr val="FF0000"/>
                </a:solidFill>
                <a:latin typeface="Arial"/>
                <a:cs typeface="Arial"/>
              </a:rPr>
              <a:t>e</a:t>
            </a:r>
            <a:r>
              <a:rPr sz="1800" spc="0" dirty="0" smtClean="0">
                <a:solidFill>
                  <a:srgbClr val="FF0000"/>
                </a:solidFill>
                <a:latin typeface="Arial"/>
                <a:cs typeface="Arial"/>
              </a:rPr>
              <a:t>rv</a:t>
            </a:r>
            <a:r>
              <a:rPr sz="1800" spc="-10" dirty="0" smtClean="0">
                <a:solidFill>
                  <a:srgbClr val="FF0000"/>
                </a:solidFill>
                <a:latin typeface="Arial"/>
                <a:cs typeface="Arial"/>
              </a:rPr>
              <a:t>e</a:t>
            </a:r>
            <a:r>
              <a:rPr sz="1800" spc="0" dirty="0" smtClean="0">
                <a:solidFill>
                  <a:srgbClr val="FF0000"/>
                </a:solidFill>
                <a:latin typeface="Arial"/>
                <a:cs typeface="Arial"/>
              </a:rPr>
              <a:t>r</a:t>
            </a:r>
            <a:endParaRPr sz="1800">
              <a:latin typeface="Arial"/>
              <a:cs typeface="Arial"/>
            </a:endParaRPr>
          </a:p>
        </p:txBody>
      </p:sp>
      <p:sp>
        <p:nvSpPr>
          <p:cNvPr id="20" name="object 20"/>
          <p:cNvSpPr/>
          <p:nvPr/>
        </p:nvSpPr>
        <p:spPr>
          <a:xfrm>
            <a:off x="6142101" y="5005323"/>
            <a:ext cx="3175" cy="3175"/>
          </a:xfrm>
          <a:custGeom>
            <a:avLst/>
            <a:gdLst/>
            <a:ahLst/>
            <a:cxnLst/>
            <a:rect l="l" t="t" r="r" b="b"/>
            <a:pathLst>
              <a:path w="3175" h="3175">
                <a:moveTo>
                  <a:pt x="0" y="1587"/>
                </a:moveTo>
                <a:lnTo>
                  <a:pt x="3175" y="1587"/>
                </a:lnTo>
              </a:path>
            </a:pathLst>
          </a:custGeom>
          <a:ln w="4445">
            <a:solidFill>
              <a:srgbClr val="000000"/>
            </a:solidFill>
          </a:ln>
        </p:spPr>
        <p:txBody>
          <a:bodyPr wrap="square" lIns="0" tIns="0" rIns="0" bIns="0" rtlCol="0">
            <a:noAutofit/>
          </a:bodyPr>
          <a:lstStyle/>
          <a:p>
            <a:endParaRPr/>
          </a:p>
        </p:txBody>
      </p:sp>
      <p:sp>
        <p:nvSpPr>
          <p:cNvPr id="21" name="object 21"/>
          <p:cNvSpPr/>
          <p:nvPr/>
        </p:nvSpPr>
        <p:spPr>
          <a:xfrm>
            <a:off x="6154801" y="4998973"/>
            <a:ext cx="3175" cy="3175"/>
          </a:xfrm>
          <a:custGeom>
            <a:avLst/>
            <a:gdLst/>
            <a:ahLst/>
            <a:cxnLst/>
            <a:rect l="l" t="t" r="r" b="b"/>
            <a:pathLst>
              <a:path w="3175" h="3175">
                <a:moveTo>
                  <a:pt x="0" y="1587"/>
                </a:moveTo>
                <a:lnTo>
                  <a:pt x="3175" y="1587"/>
                </a:lnTo>
              </a:path>
            </a:pathLst>
          </a:custGeom>
          <a:ln w="4445">
            <a:solidFill>
              <a:srgbClr val="000000"/>
            </a:solidFill>
          </a:ln>
        </p:spPr>
        <p:txBody>
          <a:bodyPr wrap="square" lIns="0" tIns="0" rIns="0" bIns="0" rtlCol="0">
            <a:noAutofit/>
          </a:bodyPr>
          <a:lstStyle/>
          <a:p>
            <a:endParaRPr/>
          </a:p>
        </p:txBody>
      </p:sp>
      <p:sp>
        <p:nvSpPr>
          <p:cNvPr id="22" name="object 22"/>
          <p:cNvSpPr/>
          <p:nvPr/>
        </p:nvSpPr>
        <p:spPr>
          <a:xfrm>
            <a:off x="6172200" y="4995798"/>
            <a:ext cx="3175" cy="3175"/>
          </a:xfrm>
          <a:custGeom>
            <a:avLst/>
            <a:gdLst/>
            <a:ahLst/>
            <a:cxnLst/>
            <a:rect l="l" t="t" r="r" b="b"/>
            <a:pathLst>
              <a:path w="3175" h="3175">
                <a:moveTo>
                  <a:pt x="0" y="0"/>
                </a:moveTo>
                <a:lnTo>
                  <a:pt x="0" y="3175"/>
                </a:lnTo>
                <a:lnTo>
                  <a:pt x="0" y="0"/>
                </a:lnTo>
                <a:lnTo>
                  <a:pt x="3175" y="0"/>
                </a:lnTo>
                <a:lnTo>
                  <a:pt x="0" y="0"/>
                </a:lnTo>
                <a:close/>
              </a:path>
            </a:pathLst>
          </a:custGeom>
          <a:solidFill>
            <a:srgbClr val="000000"/>
          </a:solidFill>
        </p:spPr>
        <p:txBody>
          <a:bodyPr wrap="square" lIns="0" tIns="0" rIns="0" bIns="0" rtlCol="0">
            <a:noAutofit/>
          </a:bodyPr>
          <a:lstStyle/>
          <a:p>
            <a:endParaRPr/>
          </a:p>
        </p:txBody>
      </p:sp>
      <p:sp>
        <p:nvSpPr>
          <p:cNvPr id="23" name="object 23"/>
          <p:cNvSpPr/>
          <p:nvPr/>
        </p:nvSpPr>
        <p:spPr>
          <a:xfrm>
            <a:off x="6059551" y="4883150"/>
            <a:ext cx="3175" cy="3175"/>
          </a:xfrm>
          <a:custGeom>
            <a:avLst/>
            <a:gdLst/>
            <a:ahLst/>
            <a:cxnLst/>
            <a:rect l="l" t="t" r="r" b="b"/>
            <a:pathLst>
              <a:path w="3175" h="3175">
                <a:moveTo>
                  <a:pt x="0" y="1587"/>
                </a:moveTo>
                <a:lnTo>
                  <a:pt x="3175" y="1587"/>
                </a:lnTo>
              </a:path>
            </a:pathLst>
          </a:custGeom>
          <a:ln w="4445">
            <a:solidFill>
              <a:srgbClr val="000000"/>
            </a:solidFill>
          </a:ln>
        </p:spPr>
        <p:txBody>
          <a:bodyPr wrap="square" lIns="0" tIns="0" rIns="0" bIns="0" rtlCol="0">
            <a:noAutofit/>
          </a:bodyPr>
          <a:lstStyle/>
          <a:p>
            <a:endParaRPr/>
          </a:p>
        </p:txBody>
      </p:sp>
      <p:sp>
        <p:nvSpPr>
          <p:cNvPr id="24" name="object 24"/>
          <p:cNvSpPr/>
          <p:nvPr/>
        </p:nvSpPr>
        <p:spPr>
          <a:xfrm>
            <a:off x="6073775" y="4878323"/>
            <a:ext cx="3175" cy="4825"/>
          </a:xfrm>
          <a:custGeom>
            <a:avLst/>
            <a:gdLst/>
            <a:ahLst/>
            <a:cxnLst/>
            <a:rect l="l" t="t" r="r" b="b"/>
            <a:pathLst>
              <a:path w="3175" h="4825">
                <a:moveTo>
                  <a:pt x="0" y="2412"/>
                </a:moveTo>
                <a:lnTo>
                  <a:pt x="3175" y="2412"/>
                </a:lnTo>
              </a:path>
            </a:pathLst>
          </a:custGeom>
          <a:ln w="6095">
            <a:solidFill>
              <a:srgbClr val="000000"/>
            </a:solidFill>
          </a:ln>
        </p:spPr>
        <p:txBody>
          <a:bodyPr wrap="square" lIns="0" tIns="0" rIns="0" bIns="0" rtlCol="0">
            <a:noAutofit/>
          </a:bodyPr>
          <a:lstStyle/>
          <a:p>
            <a:endParaRPr/>
          </a:p>
        </p:txBody>
      </p:sp>
      <p:sp>
        <p:nvSpPr>
          <p:cNvPr id="25" name="object 25"/>
          <p:cNvSpPr/>
          <p:nvPr/>
        </p:nvSpPr>
        <p:spPr>
          <a:xfrm>
            <a:off x="6086475" y="4880736"/>
            <a:ext cx="11175" cy="0"/>
          </a:xfrm>
          <a:custGeom>
            <a:avLst/>
            <a:gdLst/>
            <a:ahLst/>
            <a:cxnLst/>
            <a:rect l="l" t="t" r="r" b="b"/>
            <a:pathLst>
              <a:path w="11175">
                <a:moveTo>
                  <a:pt x="0" y="0"/>
                </a:moveTo>
                <a:lnTo>
                  <a:pt x="11175" y="0"/>
                </a:lnTo>
              </a:path>
            </a:pathLst>
          </a:custGeom>
          <a:ln w="12446">
            <a:solidFill>
              <a:srgbClr val="000000"/>
            </a:solidFill>
          </a:ln>
        </p:spPr>
        <p:txBody>
          <a:bodyPr wrap="square" lIns="0" tIns="0" rIns="0" bIns="0" rtlCol="0">
            <a:noAutofit/>
          </a:bodyPr>
          <a:lstStyle/>
          <a:p>
            <a:endParaRPr/>
          </a:p>
        </p:txBody>
      </p:sp>
      <p:sp>
        <p:nvSpPr>
          <p:cNvPr id="26" name="object 26"/>
          <p:cNvSpPr txBox="1"/>
          <p:nvPr/>
        </p:nvSpPr>
        <p:spPr>
          <a:xfrm>
            <a:off x="6446265" y="3666490"/>
            <a:ext cx="1625600" cy="822960"/>
          </a:xfrm>
          <a:prstGeom prst="rect">
            <a:avLst/>
          </a:prstGeom>
        </p:spPr>
        <p:txBody>
          <a:bodyPr vert="horz" wrap="square" lIns="0" tIns="0" rIns="0" bIns="0" rtlCol="0">
            <a:noAutofit/>
          </a:bodyPr>
          <a:lstStyle/>
          <a:p>
            <a:pPr marL="12700" marR="12700">
              <a:lnSpc>
                <a:spcPct val="100000"/>
              </a:lnSpc>
            </a:pPr>
            <a:r>
              <a:rPr sz="1800" dirty="0" smtClean="0">
                <a:latin typeface="宋体"/>
                <a:cs typeface="宋体"/>
              </a:rPr>
              <a:t>新来的</a:t>
            </a:r>
            <a:r>
              <a:rPr sz="1800" spc="-405" dirty="0" smtClean="0">
                <a:latin typeface="宋体"/>
                <a:cs typeface="宋体"/>
              </a:rPr>
              <a:t> </a:t>
            </a:r>
            <a:r>
              <a:rPr sz="1800" spc="0" dirty="0" smtClean="0">
                <a:solidFill>
                  <a:srgbClr val="FF0000"/>
                </a:solidFill>
                <a:latin typeface="Arial"/>
                <a:cs typeface="Arial"/>
              </a:rPr>
              <a:t>D</a:t>
            </a:r>
            <a:r>
              <a:rPr sz="1800" spc="-10" dirty="0" smtClean="0">
                <a:solidFill>
                  <a:srgbClr val="FF0000"/>
                </a:solidFill>
                <a:latin typeface="Arial"/>
                <a:cs typeface="Arial"/>
              </a:rPr>
              <a:t>H</a:t>
            </a:r>
            <a:r>
              <a:rPr sz="1800" spc="0" dirty="0" smtClean="0">
                <a:solidFill>
                  <a:srgbClr val="FF0000"/>
                </a:solidFill>
                <a:latin typeface="Arial"/>
                <a:cs typeface="Arial"/>
              </a:rPr>
              <a:t>CP cl</a:t>
            </a:r>
            <a:r>
              <a:rPr sz="1800" spc="-10" dirty="0" smtClean="0">
                <a:solidFill>
                  <a:srgbClr val="FF0000"/>
                </a:solidFill>
                <a:latin typeface="Arial"/>
                <a:cs typeface="Arial"/>
              </a:rPr>
              <a:t>i</a:t>
            </a:r>
            <a:r>
              <a:rPr sz="1800" spc="0" dirty="0" smtClean="0">
                <a:solidFill>
                  <a:srgbClr val="FF0000"/>
                </a:solidFill>
                <a:latin typeface="Arial"/>
                <a:cs typeface="Arial"/>
              </a:rPr>
              <a:t>e</a:t>
            </a:r>
            <a:r>
              <a:rPr sz="1800" spc="-10" dirty="0" smtClean="0">
                <a:solidFill>
                  <a:srgbClr val="FF0000"/>
                </a:solidFill>
                <a:latin typeface="Arial"/>
                <a:cs typeface="Arial"/>
              </a:rPr>
              <a:t>n</a:t>
            </a:r>
            <a:r>
              <a:rPr sz="1800" spc="-5" dirty="0" smtClean="0">
                <a:solidFill>
                  <a:srgbClr val="FF0000"/>
                </a:solidFill>
                <a:latin typeface="Arial"/>
                <a:cs typeface="Arial"/>
              </a:rPr>
              <a:t>t</a:t>
            </a:r>
            <a:r>
              <a:rPr sz="1800" spc="5" dirty="0" smtClean="0">
                <a:solidFill>
                  <a:srgbClr val="FF0000"/>
                </a:solidFill>
                <a:latin typeface="Arial"/>
                <a:cs typeface="Arial"/>
              </a:rPr>
              <a:t> </a:t>
            </a:r>
            <a:r>
              <a:rPr sz="1800" spc="0" dirty="0" smtClean="0">
                <a:latin typeface="宋体"/>
                <a:cs typeface="宋体"/>
              </a:rPr>
              <a:t>需要获得 本网络内的地址</a:t>
            </a:r>
            <a:endParaRPr sz="1800">
              <a:latin typeface="宋体"/>
              <a:cs typeface="宋体"/>
            </a:endParaRPr>
          </a:p>
        </p:txBody>
      </p:sp>
    </p:spTree>
    <p:extLst>
      <p:ext uri="{BB962C8B-B14F-4D97-AF65-F5344CB8AC3E}">
        <p14:creationId xmlns:p14="http://schemas.microsoft.com/office/powerpoint/2010/main" val="2670449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37548" y="1785190"/>
            <a:ext cx="453393" cy="482806"/>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1486916" y="1405254"/>
            <a:ext cx="2175510"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DHCP</a:t>
            </a:r>
            <a:r>
              <a:rPr sz="1600" spc="-50" dirty="0" smtClean="0">
                <a:latin typeface="Arial"/>
                <a:cs typeface="Arial"/>
              </a:rPr>
              <a:t> </a:t>
            </a:r>
            <a:r>
              <a:rPr sz="1600" spc="-10" dirty="0" smtClean="0">
                <a:latin typeface="Arial"/>
                <a:cs typeface="Arial"/>
              </a:rPr>
              <a:t>server:</a:t>
            </a:r>
            <a:r>
              <a:rPr sz="1600" spc="20" dirty="0" smtClean="0">
                <a:latin typeface="Arial"/>
                <a:cs typeface="Arial"/>
              </a:rPr>
              <a:t> </a:t>
            </a:r>
            <a:r>
              <a:rPr sz="1600" spc="-10" dirty="0" smtClean="0">
                <a:latin typeface="Arial"/>
                <a:cs typeface="Arial"/>
              </a:rPr>
              <a:t>223.1.2.5</a:t>
            </a:r>
            <a:endParaRPr sz="1600">
              <a:latin typeface="Arial"/>
              <a:cs typeface="Arial"/>
            </a:endParaRPr>
          </a:p>
        </p:txBody>
      </p:sp>
      <p:sp>
        <p:nvSpPr>
          <p:cNvPr id="5" name="object 5"/>
          <p:cNvSpPr txBox="1"/>
          <p:nvPr/>
        </p:nvSpPr>
        <p:spPr>
          <a:xfrm>
            <a:off x="7298563" y="1376934"/>
            <a:ext cx="691515" cy="498475"/>
          </a:xfrm>
          <a:prstGeom prst="rect">
            <a:avLst/>
          </a:prstGeom>
        </p:spPr>
        <p:txBody>
          <a:bodyPr vert="horz" wrap="square" lIns="0" tIns="0" rIns="0" bIns="0" rtlCol="0">
            <a:noAutofit/>
          </a:bodyPr>
          <a:lstStyle/>
          <a:p>
            <a:pPr marL="135890" marR="12700" indent="-123825">
              <a:lnSpc>
                <a:spcPct val="100000"/>
              </a:lnSpc>
            </a:pPr>
            <a:r>
              <a:rPr sz="1600" spc="-10" dirty="0" smtClean="0">
                <a:latin typeface="Arial"/>
                <a:cs typeface="Arial"/>
              </a:rPr>
              <a:t>ar</a:t>
            </a:r>
            <a:r>
              <a:rPr sz="1600" spc="-20" dirty="0" smtClean="0">
                <a:latin typeface="Arial"/>
                <a:cs typeface="Arial"/>
              </a:rPr>
              <a:t>r</a:t>
            </a:r>
            <a:r>
              <a:rPr sz="1600" spc="-10" dirty="0" smtClean="0">
                <a:latin typeface="Arial"/>
                <a:cs typeface="Arial"/>
              </a:rPr>
              <a:t>iving client</a:t>
            </a:r>
            <a:endParaRPr sz="1600">
              <a:latin typeface="Arial"/>
              <a:cs typeface="Arial"/>
            </a:endParaRPr>
          </a:p>
        </p:txBody>
      </p:sp>
      <p:sp>
        <p:nvSpPr>
          <p:cNvPr id="6" name="object 6"/>
          <p:cNvSpPr/>
          <p:nvPr/>
        </p:nvSpPr>
        <p:spPr>
          <a:xfrm>
            <a:off x="2562225" y="2243201"/>
            <a:ext cx="4396994" cy="574675"/>
          </a:xfrm>
          <a:custGeom>
            <a:avLst/>
            <a:gdLst/>
            <a:ahLst/>
            <a:cxnLst/>
            <a:rect l="l" t="t" r="r" b="b"/>
            <a:pathLst>
              <a:path w="4396994" h="574675">
                <a:moveTo>
                  <a:pt x="70993" y="498983"/>
                </a:moveTo>
                <a:lnTo>
                  <a:pt x="0" y="545973"/>
                </a:lnTo>
                <a:lnTo>
                  <a:pt x="80263" y="574675"/>
                </a:lnTo>
                <a:lnTo>
                  <a:pt x="76966" y="547751"/>
                </a:lnTo>
                <a:lnTo>
                  <a:pt x="64135" y="547751"/>
                </a:lnTo>
                <a:lnTo>
                  <a:pt x="61849" y="528827"/>
                </a:lnTo>
                <a:lnTo>
                  <a:pt x="74459" y="527288"/>
                </a:lnTo>
                <a:lnTo>
                  <a:pt x="70993" y="498983"/>
                </a:lnTo>
                <a:close/>
              </a:path>
              <a:path w="4396994" h="574675">
                <a:moveTo>
                  <a:pt x="74459" y="527288"/>
                </a:moveTo>
                <a:lnTo>
                  <a:pt x="61849" y="528827"/>
                </a:lnTo>
                <a:lnTo>
                  <a:pt x="64135" y="547751"/>
                </a:lnTo>
                <a:lnTo>
                  <a:pt x="76777" y="546208"/>
                </a:lnTo>
                <a:lnTo>
                  <a:pt x="74459" y="527288"/>
                </a:lnTo>
                <a:close/>
              </a:path>
              <a:path w="4396994" h="574675">
                <a:moveTo>
                  <a:pt x="76777" y="546208"/>
                </a:moveTo>
                <a:lnTo>
                  <a:pt x="64135" y="547751"/>
                </a:lnTo>
                <a:lnTo>
                  <a:pt x="76966" y="547751"/>
                </a:lnTo>
                <a:lnTo>
                  <a:pt x="76777" y="546208"/>
                </a:lnTo>
                <a:close/>
              </a:path>
              <a:path w="4396994" h="574675">
                <a:moveTo>
                  <a:pt x="4394581" y="0"/>
                </a:moveTo>
                <a:lnTo>
                  <a:pt x="74459" y="527288"/>
                </a:lnTo>
                <a:lnTo>
                  <a:pt x="76777" y="546208"/>
                </a:lnTo>
                <a:lnTo>
                  <a:pt x="4396994" y="18923"/>
                </a:lnTo>
                <a:lnTo>
                  <a:pt x="4394581" y="0"/>
                </a:lnTo>
                <a:close/>
              </a:path>
            </a:pathLst>
          </a:custGeom>
          <a:solidFill>
            <a:srgbClr val="000000"/>
          </a:solidFill>
        </p:spPr>
        <p:txBody>
          <a:bodyPr wrap="square" lIns="0" tIns="0" rIns="0" bIns="0" rtlCol="0">
            <a:noAutofit/>
          </a:bodyPr>
          <a:lstStyle/>
          <a:p>
            <a:endParaRPr/>
          </a:p>
        </p:txBody>
      </p:sp>
      <p:sp>
        <p:nvSpPr>
          <p:cNvPr id="7" name="object 7"/>
          <p:cNvSpPr/>
          <p:nvPr/>
        </p:nvSpPr>
        <p:spPr>
          <a:xfrm>
            <a:off x="2528951" y="2208276"/>
            <a:ext cx="0" cy="3760724"/>
          </a:xfrm>
          <a:custGeom>
            <a:avLst/>
            <a:gdLst/>
            <a:ahLst/>
            <a:cxnLst/>
            <a:rect l="l" t="t" r="r" b="b"/>
            <a:pathLst>
              <a:path h="3760724">
                <a:moveTo>
                  <a:pt x="0" y="0"/>
                </a:moveTo>
                <a:lnTo>
                  <a:pt x="0" y="3760724"/>
                </a:lnTo>
              </a:path>
            </a:pathLst>
          </a:custGeom>
          <a:ln w="19050">
            <a:solidFill>
              <a:srgbClr val="000000"/>
            </a:solidFill>
          </a:ln>
        </p:spPr>
        <p:txBody>
          <a:bodyPr wrap="square" lIns="0" tIns="0" rIns="0" bIns="0" rtlCol="0">
            <a:noAutofit/>
          </a:bodyPr>
          <a:lstStyle/>
          <a:p>
            <a:endParaRPr/>
          </a:p>
        </p:txBody>
      </p:sp>
      <p:sp>
        <p:nvSpPr>
          <p:cNvPr id="8" name="object 8"/>
          <p:cNvSpPr/>
          <p:nvPr/>
        </p:nvSpPr>
        <p:spPr>
          <a:xfrm>
            <a:off x="7054850" y="2284476"/>
            <a:ext cx="0" cy="3762311"/>
          </a:xfrm>
          <a:custGeom>
            <a:avLst/>
            <a:gdLst/>
            <a:ahLst/>
            <a:cxnLst/>
            <a:rect l="l" t="t" r="r" b="b"/>
            <a:pathLst>
              <a:path h="3762311">
                <a:moveTo>
                  <a:pt x="0" y="0"/>
                </a:moveTo>
                <a:lnTo>
                  <a:pt x="0" y="3762311"/>
                </a:lnTo>
              </a:path>
            </a:pathLst>
          </a:custGeom>
          <a:ln w="19050">
            <a:solidFill>
              <a:srgbClr val="000000"/>
            </a:solidFill>
          </a:ln>
        </p:spPr>
        <p:txBody>
          <a:bodyPr wrap="square" lIns="0" tIns="0" rIns="0" bIns="0" rtlCol="0">
            <a:noAutofit/>
          </a:bodyPr>
          <a:lstStyle/>
          <a:p>
            <a:endParaRPr/>
          </a:p>
        </p:txBody>
      </p:sp>
      <p:sp>
        <p:nvSpPr>
          <p:cNvPr id="9" name="object 9"/>
          <p:cNvSpPr/>
          <p:nvPr/>
        </p:nvSpPr>
        <p:spPr>
          <a:xfrm>
            <a:off x="2071623" y="2924936"/>
            <a:ext cx="76200" cy="1906651"/>
          </a:xfrm>
          <a:custGeom>
            <a:avLst/>
            <a:gdLst/>
            <a:ahLst/>
            <a:cxnLst/>
            <a:rect l="l" t="t" r="r" b="b"/>
            <a:pathLst>
              <a:path w="76200" h="1906651">
                <a:moveTo>
                  <a:pt x="28575" y="1830451"/>
                </a:moveTo>
                <a:lnTo>
                  <a:pt x="0" y="1830451"/>
                </a:lnTo>
                <a:lnTo>
                  <a:pt x="38100" y="1906651"/>
                </a:lnTo>
                <a:lnTo>
                  <a:pt x="69850" y="1843151"/>
                </a:lnTo>
                <a:lnTo>
                  <a:pt x="28575" y="1843151"/>
                </a:lnTo>
                <a:lnTo>
                  <a:pt x="28575" y="1830451"/>
                </a:lnTo>
                <a:close/>
              </a:path>
              <a:path w="76200" h="1906651">
                <a:moveTo>
                  <a:pt x="47625" y="0"/>
                </a:moveTo>
                <a:lnTo>
                  <a:pt x="28575" y="0"/>
                </a:lnTo>
                <a:lnTo>
                  <a:pt x="28575" y="1843151"/>
                </a:lnTo>
                <a:lnTo>
                  <a:pt x="47625" y="1843151"/>
                </a:lnTo>
                <a:lnTo>
                  <a:pt x="47625" y="0"/>
                </a:lnTo>
                <a:close/>
              </a:path>
              <a:path w="76200" h="1906651">
                <a:moveTo>
                  <a:pt x="76200" y="1830451"/>
                </a:moveTo>
                <a:lnTo>
                  <a:pt x="47625" y="1830451"/>
                </a:lnTo>
                <a:lnTo>
                  <a:pt x="47625" y="1843151"/>
                </a:lnTo>
                <a:lnTo>
                  <a:pt x="69850" y="1843151"/>
                </a:lnTo>
                <a:lnTo>
                  <a:pt x="76200" y="1830451"/>
                </a:lnTo>
                <a:close/>
              </a:path>
            </a:pathLst>
          </a:custGeom>
          <a:solidFill>
            <a:srgbClr val="000000"/>
          </a:solidFill>
        </p:spPr>
        <p:txBody>
          <a:bodyPr wrap="square" lIns="0" tIns="0" rIns="0" bIns="0" rtlCol="0">
            <a:noAutofit/>
          </a:bodyPr>
          <a:lstStyle/>
          <a:p>
            <a:endParaRPr/>
          </a:p>
        </p:txBody>
      </p:sp>
      <p:sp>
        <p:nvSpPr>
          <p:cNvPr id="10" name="object 10"/>
          <p:cNvSpPr txBox="1"/>
          <p:nvPr/>
        </p:nvSpPr>
        <p:spPr>
          <a:xfrm>
            <a:off x="1930145" y="4894071"/>
            <a:ext cx="290830" cy="179070"/>
          </a:xfrm>
          <a:prstGeom prst="rect">
            <a:avLst/>
          </a:prstGeom>
        </p:spPr>
        <p:txBody>
          <a:bodyPr vert="horz" wrap="square" lIns="0" tIns="0" rIns="0" bIns="0" rtlCol="0">
            <a:noAutofit/>
          </a:bodyPr>
          <a:lstStyle/>
          <a:p>
            <a:pPr marL="12700">
              <a:lnSpc>
                <a:spcPct val="100000"/>
              </a:lnSpc>
            </a:pPr>
            <a:r>
              <a:rPr sz="1100" dirty="0" smtClean="0">
                <a:latin typeface="Arial"/>
                <a:cs typeface="Arial"/>
              </a:rPr>
              <a:t>t</a:t>
            </a:r>
            <a:r>
              <a:rPr sz="1100" spc="-10" dirty="0" smtClean="0">
                <a:latin typeface="Arial"/>
                <a:cs typeface="Arial"/>
              </a:rPr>
              <a:t>i</a:t>
            </a:r>
            <a:r>
              <a:rPr sz="1100" spc="0" dirty="0" smtClean="0">
                <a:latin typeface="Arial"/>
                <a:cs typeface="Arial"/>
              </a:rPr>
              <a:t>me</a:t>
            </a:r>
            <a:endParaRPr sz="1100">
              <a:latin typeface="Arial"/>
              <a:cs typeface="Arial"/>
            </a:endParaRPr>
          </a:p>
        </p:txBody>
      </p:sp>
      <p:sp>
        <p:nvSpPr>
          <p:cNvPr id="11" name="object 11"/>
          <p:cNvSpPr/>
          <p:nvPr/>
        </p:nvSpPr>
        <p:spPr>
          <a:xfrm>
            <a:off x="2466975" y="2082292"/>
            <a:ext cx="182625" cy="92583"/>
          </a:xfrm>
          <a:custGeom>
            <a:avLst/>
            <a:gdLst/>
            <a:ahLst/>
            <a:cxnLst/>
            <a:rect l="l" t="t" r="r" b="b"/>
            <a:pathLst>
              <a:path w="182625" h="92583">
                <a:moveTo>
                  <a:pt x="182625" y="0"/>
                </a:moveTo>
                <a:lnTo>
                  <a:pt x="75311" y="0"/>
                </a:lnTo>
                <a:lnTo>
                  <a:pt x="0" y="92583"/>
                </a:lnTo>
                <a:lnTo>
                  <a:pt x="107314" y="92583"/>
                </a:lnTo>
                <a:lnTo>
                  <a:pt x="182625" y="0"/>
                </a:lnTo>
                <a:close/>
              </a:path>
            </a:pathLst>
          </a:custGeom>
          <a:solidFill>
            <a:srgbClr val="33CCCC"/>
          </a:solidFill>
        </p:spPr>
        <p:txBody>
          <a:bodyPr wrap="square" lIns="0" tIns="0" rIns="0" bIns="0" rtlCol="0">
            <a:noAutofit/>
          </a:bodyPr>
          <a:lstStyle/>
          <a:p>
            <a:endParaRPr/>
          </a:p>
        </p:txBody>
      </p:sp>
      <p:sp>
        <p:nvSpPr>
          <p:cNvPr id="12" name="object 12"/>
          <p:cNvSpPr/>
          <p:nvPr/>
        </p:nvSpPr>
        <p:spPr>
          <a:xfrm>
            <a:off x="2559430" y="1777428"/>
            <a:ext cx="83978" cy="307530"/>
          </a:xfrm>
          <a:custGeom>
            <a:avLst/>
            <a:gdLst/>
            <a:ahLst/>
            <a:cxnLst/>
            <a:rect l="l" t="t" r="r" b="b"/>
            <a:pathLst>
              <a:path w="83978" h="307530">
                <a:moveTo>
                  <a:pt x="0" y="307530"/>
                </a:moveTo>
                <a:lnTo>
                  <a:pt x="83978" y="307530"/>
                </a:lnTo>
                <a:lnTo>
                  <a:pt x="83978" y="0"/>
                </a:lnTo>
                <a:lnTo>
                  <a:pt x="0" y="0"/>
                </a:lnTo>
                <a:lnTo>
                  <a:pt x="0" y="307530"/>
                </a:lnTo>
                <a:close/>
              </a:path>
            </a:pathLst>
          </a:custGeom>
          <a:solidFill>
            <a:srgbClr val="33CCCC"/>
          </a:solidFill>
        </p:spPr>
        <p:txBody>
          <a:bodyPr wrap="square" lIns="0" tIns="0" rIns="0" bIns="0" rtlCol="0">
            <a:noAutofit/>
          </a:bodyPr>
          <a:lstStyle/>
          <a:p>
            <a:endParaRPr/>
          </a:p>
        </p:txBody>
      </p:sp>
      <p:sp>
        <p:nvSpPr>
          <p:cNvPr id="13" name="object 13"/>
          <p:cNvSpPr/>
          <p:nvPr/>
        </p:nvSpPr>
        <p:spPr>
          <a:xfrm>
            <a:off x="2468245" y="1864677"/>
            <a:ext cx="115623" cy="307530"/>
          </a:xfrm>
          <a:custGeom>
            <a:avLst/>
            <a:gdLst/>
            <a:ahLst/>
            <a:cxnLst/>
            <a:rect l="l" t="t" r="r" b="b"/>
            <a:pathLst>
              <a:path w="115623" h="307530">
                <a:moveTo>
                  <a:pt x="0" y="307530"/>
                </a:moveTo>
                <a:lnTo>
                  <a:pt x="115623" y="307530"/>
                </a:lnTo>
                <a:lnTo>
                  <a:pt x="115623" y="0"/>
                </a:lnTo>
                <a:lnTo>
                  <a:pt x="0" y="0"/>
                </a:lnTo>
                <a:lnTo>
                  <a:pt x="0" y="307530"/>
                </a:lnTo>
                <a:close/>
              </a:path>
            </a:pathLst>
          </a:custGeom>
          <a:solidFill>
            <a:srgbClr val="33CCCC"/>
          </a:solidFill>
        </p:spPr>
        <p:txBody>
          <a:bodyPr wrap="square" lIns="0" tIns="0" rIns="0" bIns="0" rtlCol="0">
            <a:noAutofit/>
          </a:bodyPr>
          <a:lstStyle/>
          <a:p>
            <a:endParaRPr/>
          </a:p>
        </p:txBody>
      </p:sp>
      <p:sp>
        <p:nvSpPr>
          <p:cNvPr id="14" name="object 14"/>
          <p:cNvSpPr/>
          <p:nvPr/>
        </p:nvSpPr>
        <p:spPr>
          <a:xfrm>
            <a:off x="2468245" y="1864677"/>
            <a:ext cx="115623" cy="307530"/>
          </a:xfrm>
          <a:custGeom>
            <a:avLst/>
            <a:gdLst/>
            <a:ahLst/>
            <a:cxnLst/>
            <a:rect l="l" t="t" r="r" b="b"/>
            <a:pathLst>
              <a:path w="115623" h="307530">
                <a:moveTo>
                  <a:pt x="0" y="307530"/>
                </a:moveTo>
                <a:lnTo>
                  <a:pt x="115623" y="307530"/>
                </a:lnTo>
                <a:lnTo>
                  <a:pt x="115623" y="0"/>
                </a:lnTo>
                <a:lnTo>
                  <a:pt x="0" y="0"/>
                </a:lnTo>
                <a:lnTo>
                  <a:pt x="0" y="307530"/>
                </a:lnTo>
                <a:close/>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466975" y="1774825"/>
            <a:ext cx="182625" cy="92583"/>
          </a:xfrm>
          <a:custGeom>
            <a:avLst/>
            <a:gdLst/>
            <a:ahLst/>
            <a:cxnLst/>
            <a:rect l="l" t="t" r="r" b="b"/>
            <a:pathLst>
              <a:path w="182625" h="92583">
                <a:moveTo>
                  <a:pt x="182625" y="0"/>
                </a:moveTo>
                <a:lnTo>
                  <a:pt x="75311" y="0"/>
                </a:lnTo>
                <a:lnTo>
                  <a:pt x="0" y="92583"/>
                </a:lnTo>
                <a:lnTo>
                  <a:pt x="107314" y="92583"/>
                </a:lnTo>
                <a:lnTo>
                  <a:pt x="182625" y="0"/>
                </a:lnTo>
                <a:close/>
              </a:path>
            </a:pathLst>
          </a:custGeom>
          <a:solidFill>
            <a:srgbClr val="33CCCC"/>
          </a:solidFill>
        </p:spPr>
        <p:txBody>
          <a:bodyPr wrap="square" lIns="0" tIns="0" rIns="0" bIns="0" rtlCol="0">
            <a:noAutofit/>
          </a:bodyPr>
          <a:lstStyle/>
          <a:p>
            <a:endParaRPr/>
          </a:p>
        </p:txBody>
      </p:sp>
      <p:sp>
        <p:nvSpPr>
          <p:cNvPr id="16" name="object 16"/>
          <p:cNvSpPr/>
          <p:nvPr/>
        </p:nvSpPr>
        <p:spPr>
          <a:xfrm>
            <a:off x="2466975" y="1774825"/>
            <a:ext cx="182625" cy="92583"/>
          </a:xfrm>
          <a:custGeom>
            <a:avLst/>
            <a:gdLst/>
            <a:ahLst/>
            <a:cxnLst/>
            <a:rect l="l" t="t" r="r" b="b"/>
            <a:pathLst>
              <a:path w="182625" h="92583">
                <a:moveTo>
                  <a:pt x="0" y="92583"/>
                </a:moveTo>
                <a:lnTo>
                  <a:pt x="75311" y="0"/>
                </a:lnTo>
                <a:lnTo>
                  <a:pt x="182625" y="0"/>
                </a:lnTo>
                <a:lnTo>
                  <a:pt x="107314" y="92583"/>
                </a:lnTo>
                <a:lnTo>
                  <a:pt x="0" y="92583"/>
                </a:lnTo>
                <a:close/>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2649601" y="1781301"/>
            <a:ext cx="0" cy="300989"/>
          </a:xfrm>
          <a:custGeom>
            <a:avLst/>
            <a:gdLst/>
            <a:ahLst/>
            <a:cxnLst/>
            <a:rect l="l" t="t" r="r" b="b"/>
            <a:pathLst>
              <a:path h="300989">
                <a:moveTo>
                  <a:pt x="0" y="0"/>
                </a:moveTo>
                <a:lnTo>
                  <a:pt x="0" y="300989"/>
                </a:lnTo>
              </a:path>
            </a:pathLst>
          </a:custGeom>
          <a:ln w="9525">
            <a:solidFill>
              <a:srgbClr val="000000"/>
            </a:solidFill>
          </a:ln>
        </p:spPr>
        <p:txBody>
          <a:bodyPr wrap="square" lIns="0" tIns="0" rIns="0" bIns="0" rtlCol="0">
            <a:noAutofit/>
          </a:bodyPr>
          <a:lstStyle/>
          <a:p>
            <a:endParaRPr/>
          </a:p>
        </p:txBody>
      </p:sp>
      <p:sp>
        <p:nvSpPr>
          <p:cNvPr id="18" name="object 18"/>
          <p:cNvSpPr/>
          <p:nvPr/>
        </p:nvSpPr>
        <p:spPr>
          <a:xfrm>
            <a:off x="2583814" y="2082292"/>
            <a:ext cx="65786" cy="89916"/>
          </a:xfrm>
          <a:custGeom>
            <a:avLst/>
            <a:gdLst/>
            <a:ahLst/>
            <a:cxnLst/>
            <a:rect l="l" t="t" r="r" b="b"/>
            <a:pathLst>
              <a:path w="65786" h="89916">
                <a:moveTo>
                  <a:pt x="65786" y="0"/>
                </a:moveTo>
                <a:lnTo>
                  <a:pt x="0" y="89916"/>
                </a:lnTo>
              </a:path>
            </a:pathLst>
          </a:custGeom>
          <a:ln w="9525">
            <a:solidFill>
              <a:srgbClr val="000000"/>
            </a:solidFill>
          </a:ln>
        </p:spPr>
        <p:txBody>
          <a:bodyPr wrap="square" lIns="0" tIns="0" rIns="0" bIns="0" rtlCol="0">
            <a:noAutofit/>
          </a:bodyPr>
          <a:lstStyle/>
          <a:p>
            <a:endParaRPr/>
          </a:p>
        </p:txBody>
      </p:sp>
      <p:sp>
        <p:nvSpPr>
          <p:cNvPr id="19" name="object 19"/>
          <p:cNvSpPr/>
          <p:nvPr/>
        </p:nvSpPr>
        <p:spPr>
          <a:xfrm>
            <a:off x="2482850" y="1905076"/>
            <a:ext cx="76676" cy="177215"/>
          </a:xfrm>
          <a:custGeom>
            <a:avLst/>
            <a:gdLst/>
            <a:ahLst/>
            <a:cxnLst/>
            <a:rect l="l" t="t" r="r" b="b"/>
            <a:pathLst>
              <a:path w="76676" h="177215">
                <a:moveTo>
                  <a:pt x="0" y="177215"/>
                </a:moveTo>
                <a:lnTo>
                  <a:pt x="76676" y="177215"/>
                </a:lnTo>
                <a:lnTo>
                  <a:pt x="76676" y="0"/>
                </a:lnTo>
                <a:lnTo>
                  <a:pt x="0" y="0"/>
                </a:lnTo>
                <a:lnTo>
                  <a:pt x="0" y="177215"/>
                </a:lnTo>
                <a:close/>
              </a:path>
            </a:pathLst>
          </a:custGeom>
          <a:solidFill>
            <a:srgbClr val="3333CC"/>
          </a:solidFill>
        </p:spPr>
        <p:txBody>
          <a:bodyPr wrap="square" lIns="0" tIns="0" rIns="0" bIns="0" rtlCol="0">
            <a:noAutofit/>
          </a:bodyPr>
          <a:lstStyle/>
          <a:p>
            <a:endParaRPr/>
          </a:p>
        </p:txBody>
      </p:sp>
      <p:sp>
        <p:nvSpPr>
          <p:cNvPr id="20" name="object 20"/>
          <p:cNvSpPr/>
          <p:nvPr/>
        </p:nvSpPr>
        <p:spPr>
          <a:xfrm>
            <a:off x="2482850" y="1905076"/>
            <a:ext cx="76676" cy="177215"/>
          </a:xfrm>
          <a:custGeom>
            <a:avLst/>
            <a:gdLst/>
            <a:ahLst/>
            <a:cxnLst/>
            <a:rect l="l" t="t" r="r" b="b"/>
            <a:pathLst>
              <a:path w="76676" h="177215">
                <a:moveTo>
                  <a:pt x="0" y="177215"/>
                </a:moveTo>
                <a:lnTo>
                  <a:pt x="76676" y="177215"/>
                </a:lnTo>
                <a:lnTo>
                  <a:pt x="76676" y="0"/>
                </a:lnTo>
                <a:lnTo>
                  <a:pt x="0" y="0"/>
                </a:lnTo>
                <a:lnTo>
                  <a:pt x="0" y="177215"/>
                </a:lnTo>
                <a:close/>
              </a:path>
            </a:pathLst>
          </a:custGeom>
          <a:ln w="9525">
            <a:solidFill>
              <a:srgbClr val="000000"/>
            </a:solidFill>
          </a:ln>
        </p:spPr>
        <p:txBody>
          <a:bodyPr wrap="square" lIns="0" tIns="0" rIns="0" bIns="0" rtlCol="0">
            <a:noAutofit/>
          </a:bodyPr>
          <a:lstStyle/>
          <a:p>
            <a:endParaRPr/>
          </a:p>
        </p:txBody>
      </p:sp>
      <p:sp>
        <p:nvSpPr>
          <p:cNvPr id="21" name="object 21"/>
          <p:cNvSpPr/>
          <p:nvPr/>
        </p:nvSpPr>
        <p:spPr>
          <a:xfrm>
            <a:off x="2493772" y="1958529"/>
            <a:ext cx="58419" cy="62548"/>
          </a:xfrm>
          <a:custGeom>
            <a:avLst/>
            <a:gdLst/>
            <a:ahLst/>
            <a:cxnLst/>
            <a:rect l="l" t="t" r="r" b="b"/>
            <a:pathLst>
              <a:path w="58419" h="62548">
                <a:moveTo>
                  <a:pt x="0" y="62548"/>
                </a:moveTo>
                <a:lnTo>
                  <a:pt x="58419" y="62548"/>
                </a:lnTo>
                <a:lnTo>
                  <a:pt x="58419" y="0"/>
                </a:lnTo>
                <a:lnTo>
                  <a:pt x="0" y="0"/>
                </a:lnTo>
                <a:lnTo>
                  <a:pt x="0" y="62548"/>
                </a:lnTo>
                <a:close/>
              </a:path>
            </a:pathLst>
          </a:custGeom>
          <a:solidFill>
            <a:srgbClr val="FFFFFF"/>
          </a:solidFill>
        </p:spPr>
        <p:txBody>
          <a:bodyPr wrap="square" lIns="0" tIns="0" rIns="0" bIns="0" rtlCol="0">
            <a:noAutofit/>
          </a:bodyPr>
          <a:lstStyle/>
          <a:p>
            <a:endParaRPr/>
          </a:p>
        </p:txBody>
      </p:sp>
      <p:sp>
        <p:nvSpPr>
          <p:cNvPr id="22" name="object 22"/>
          <p:cNvSpPr txBox="1"/>
          <p:nvPr/>
        </p:nvSpPr>
        <p:spPr>
          <a:xfrm>
            <a:off x="4170426" y="1447800"/>
            <a:ext cx="2458974" cy="175387"/>
          </a:xfrm>
          <a:prstGeom prst="rect">
            <a:avLst/>
          </a:prstGeom>
        </p:spPr>
        <p:txBody>
          <a:bodyPr vert="horz" wrap="square" lIns="0" tIns="0" rIns="0" bIns="0" rtlCol="0">
            <a:noAutofit/>
          </a:bodyPr>
          <a:lstStyle/>
          <a:p>
            <a:pPr marL="12700">
              <a:lnSpc>
                <a:spcPct val="100000"/>
              </a:lnSpc>
            </a:pPr>
            <a:r>
              <a:rPr sz="1200" b="1" dirty="0" smtClean="0">
                <a:latin typeface="Arial"/>
                <a:cs typeface="Arial"/>
              </a:rPr>
              <a:t>D</a:t>
            </a:r>
            <a:r>
              <a:rPr sz="1200" b="1" spc="-10" dirty="0" smtClean="0">
                <a:latin typeface="Arial"/>
                <a:cs typeface="Arial"/>
              </a:rPr>
              <a:t>H</a:t>
            </a:r>
            <a:r>
              <a:rPr sz="1200" b="1" spc="0" dirty="0" smtClean="0">
                <a:latin typeface="Arial"/>
                <a:cs typeface="Arial"/>
              </a:rPr>
              <a:t>CP</a:t>
            </a:r>
            <a:r>
              <a:rPr sz="1200" b="1" spc="-35" dirty="0" smtClean="0">
                <a:latin typeface="Arial"/>
                <a:cs typeface="Arial"/>
              </a:rPr>
              <a:t> </a:t>
            </a:r>
            <a:r>
              <a:rPr sz="1200" b="1" spc="-10" dirty="0" smtClean="0">
                <a:latin typeface="Arial"/>
                <a:cs typeface="Arial"/>
              </a:rPr>
              <a:t>di</a:t>
            </a:r>
            <a:r>
              <a:rPr sz="1200" b="1" spc="-5" dirty="0" smtClean="0">
                <a:latin typeface="Arial"/>
                <a:cs typeface="Arial"/>
              </a:rPr>
              <a:t>s</a:t>
            </a:r>
            <a:r>
              <a:rPr sz="1200" b="1" spc="0" dirty="0" smtClean="0">
                <a:latin typeface="Arial"/>
                <a:cs typeface="Arial"/>
              </a:rPr>
              <a:t>c</a:t>
            </a:r>
            <a:r>
              <a:rPr sz="1200" b="1" spc="-10" dirty="0" smtClean="0">
                <a:latin typeface="Arial"/>
                <a:cs typeface="Arial"/>
              </a:rPr>
              <a:t>o</a:t>
            </a:r>
            <a:r>
              <a:rPr sz="1200" b="1" spc="-35" dirty="0" smtClean="0">
                <a:latin typeface="Arial"/>
                <a:cs typeface="Arial"/>
              </a:rPr>
              <a:t>v</a:t>
            </a:r>
            <a:r>
              <a:rPr sz="1200" b="1" spc="0" dirty="0" smtClean="0">
                <a:latin typeface="Arial"/>
                <a:cs typeface="Arial"/>
              </a:rPr>
              <a:t>er</a:t>
            </a:r>
            <a:r>
              <a:rPr lang="en-US" altLang="zh-CN" sz="1200" b="1" spc="0" dirty="0" smtClean="0">
                <a:latin typeface="Arial"/>
                <a:cs typeface="Arial"/>
              </a:rPr>
              <a:t>(</a:t>
            </a:r>
            <a:r>
              <a:rPr lang="zh-CN" altLang="en-US" sz="1200" b="1" spc="0" dirty="0" smtClean="0">
                <a:latin typeface="Arial"/>
                <a:cs typeface="Arial"/>
              </a:rPr>
              <a:t>发现</a:t>
            </a:r>
            <a:r>
              <a:rPr lang="en-US" altLang="zh-CN" sz="1200" b="1" spc="0" dirty="0" smtClean="0">
                <a:latin typeface="Arial"/>
                <a:cs typeface="Arial"/>
              </a:rPr>
              <a:t>)</a:t>
            </a:r>
            <a:endParaRPr sz="1200" dirty="0">
              <a:latin typeface="Arial"/>
              <a:cs typeface="Arial"/>
            </a:endParaRPr>
          </a:p>
        </p:txBody>
      </p:sp>
      <p:sp>
        <p:nvSpPr>
          <p:cNvPr id="23" name="object 23"/>
          <p:cNvSpPr/>
          <p:nvPr/>
        </p:nvSpPr>
        <p:spPr>
          <a:xfrm>
            <a:off x="4198746" y="1694002"/>
            <a:ext cx="2565527" cy="809548"/>
          </a:xfrm>
          <a:custGeom>
            <a:avLst/>
            <a:gdLst/>
            <a:ahLst/>
            <a:cxnLst/>
            <a:rect l="l" t="t" r="r" b="b"/>
            <a:pathLst>
              <a:path w="2565527" h="809548">
                <a:moveTo>
                  <a:pt x="0" y="809548"/>
                </a:moveTo>
                <a:lnTo>
                  <a:pt x="2565527" y="809548"/>
                </a:lnTo>
                <a:lnTo>
                  <a:pt x="2565527" y="0"/>
                </a:lnTo>
                <a:lnTo>
                  <a:pt x="0" y="0"/>
                </a:lnTo>
                <a:lnTo>
                  <a:pt x="0" y="809548"/>
                </a:lnTo>
                <a:close/>
              </a:path>
            </a:pathLst>
          </a:custGeom>
          <a:solidFill>
            <a:srgbClr val="FFFFFF"/>
          </a:solidFill>
        </p:spPr>
        <p:txBody>
          <a:bodyPr wrap="square" lIns="0" tIns="0" rIns="0" bIns="0" rtlCol="0">
            <a:noAutofit/>
          </a:bodyPr>
          <a:lstStyle/>
          <a:p>
            <a:endParaRPr/>
          </a:p>
        </p:txBody>
      </p:sp>
      <p:sp>
        <p:nvSpPr>
          <p:cNvPr id="24" name="object 24"/>
          <p:cNvSpPr/>
          <p:nvPr/>
        </p:nvSpPr>
        <p:spPr>
          <a:xfrm>
            <a:off x="4198746" y="1694002"/>
            <a:ext cx="2565527" cy="809548"/>
          </a:xfrm>
          <a:custGeom>
            <a:avLst/>
            <a:gdLst/>
            <a:ahLst/>
            <a:cxnLst/>
            <a:rect l="l" t="t" r="r" b="b"/>
            <a:pathLst>
              <a:path w="2565527" h="809548">
                <a:moveTo>
                  <a:pt x="0" y="809548"/>
                </a:moveTo>
                <a:lnTo>
                  <a:pt x="2565527" y="809548"/>
                </a:lnTo>
                <a:lnTo>
                  <a:pt x="2565527" y="0"/>
                </a:lnTo>
                <a:lnTo>
                  <a:pt x="0" y="0"/>
                </a:lnTo>
                <a:lnTo>
                  <a:pt x="0" y="809548"/>
                </a:lnTo>
                <a:close/>
              </a:path>
            </a:pathLst>
          </a:custGeom>
          <a:ln w="9525">
            <a:solidFill>
              <a:srgbClr val="000000"/>
            </a:solidFill>
          </a:ln>
        </p:spPr>
        <p:txBody>
          <a:bodyPr wrap="square" lIns="0" tIns="0" rIns="0" bIns="0" rtlCol="0">
            <a:noAutofit/>
          </a:bodyPr>
          <a:lstStyle/>
          <a:p>
            <a:endParaRPr/>
          </a:p>
        </p:txBody>
      </p:sp>
      <p:sp>
        <p:nvSpPr>
          <p:cNvPr id="25" name="object 25"/>
          <p:cNvSpPr txBox="1"/>
          <p:nvPr/>
        </p:nvSpPr>
        <p:spPr>
          <a:xfrm>
            <a:off x="4278248" y="1735582"/>
            <a:ext cx="4637152" cy="74295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s</a:t>
            </a:r>
            <a:r>
              <a:rPr sz="1200" spc="-5" dirty="0" smtClean="0">
                <a:latin typeface="Arial"/>
                <a:cs typeface="Arial"/>
              </a:rPr>
              <a:t>r</a:t>
            </a:r>
            <a:r>
              <a:rPr sz="1200" spc="0" dirty="0" smtClean="0">
                <a:latin typeface="Arial"/>
                <a:cs typeface="Arial"/>
              </a:rPr>
              <a:t>c</a:t>
            </a:r>
            <a:r>
              <a:rPr sz="1200" spc="-10" dirty="0" smtClean="0">
                <a:latin typeface="Arial"/>
                <a:cs typeface="Arial"/>
              </a:rPr>
              <a:t> </a:t>
            </a:r>
            <a:r>
              <a:rPr sz="1200" spc="-5" dirty="0" smtClean="0">
                <a:latin typeface="Arial"/>
                <a:cs typeface="Arial"/>
              </a:rPr>
              <a:t>:</a:t>
            </a:r>
            <a:r>
              <a:rPr sz="1200" spc="15" dirty="0" smtClean="0">
                <a:latin typeface="Arial"/>
                <a:cs typeface="Arial"/>
              </a:rPr>
              <a:t> </a:t>
            </a:r>
            <a:r>
              <a:rPr sz="1200" spc="0" dirty="0" smtClean="0">
                <a:latin typeface="Arial"/>
                <a:cs typeface="Arial"/>
              </a:rPr>
              <a:t>0</a:t>
            </a:r>
            <a:r>
              <a:rPr sz="1200" spc="-5" dirty="0" smtClean="0">
                <a:latin typeface="Arial"/>
                <a:cs typeface="Arial"/>
              </a:rPr>
              <a:t>.0.0.0,</a:t>
            </a:r>
            <a:r>
              <a:rPr sz="1200" spc="-35" dirty="0" smtClean="0">
                <a:latin typeface="Arial"/>
                <a:cs typeface="Arial"/>
              </a:rPr>
              <a:t> </a:t>
            </a:r>
            <a:r>
              <a:rPr sz="1200" spc="0" dirty="0" smtClean="0">
                <a:latin typeface="Arial"/>
                <a:cs typeface="Arial"/>
              </a:rPr>
              <a:t>68</a:t>
            </a:r>
            <a:r>
              <a:rPr lang="zh-CN" altLang="zh-CN" sz="1200" dirty="0" smtClean="0">
                <a:latin typeface="Arial"/>
                <a:cs typeface="Arial"/>
              </a:rPr>
              <a:t>(</a:t>
            </a:r>
            <a:r>
              <a:rPr lang="en-US" altLang="zh-CN" sz="1200" dirty="0" smtClean="0">
                <a:latin typeface="Arial"/>
                <a:cs typeface="Arial"/>
              </a:rPr>
              <a:t>IP</a:t>
            </a:r>
            <a:r>
              <a:rPr lang="zh-CN" altLang="en-US" sz="1200" dirty="0" smtClean="0">
                <a:latin typeface="Arial"/>
                <a:cs typeface="Arial"/>
              </a:rPr>
              <a:t>地址</a:t>
            </a:r>
            <a:r>
              <a:rPr lang="en-US" altLang="zh-CN" sz="1200" dirty="0" smtClean="0">
                <a:latin typeface="Arial"/>
                <a:cs typeface="Arial"/>
              </a:rPr>
              <a:t>,</a:t>
            </a:r>
            <a:r>
              <a:rPr lang="zh-CN" altLang="en-US" sz="1200" dirty="0" smtClean="0">
                <a:latin typeface="Arial"/>
                <a:cs typeface="Arial"/>
              </a:rPr>
              <a:t>端口号</a:t>
            </a:r>
            <a:r>
              <a:rPr lang="en-US" altLang="zh-CN" sz="1200" dirty="0" smtClean="0">
                <a:latin typeface="Arial"/>
                <a:cs typeface="Arial"/>
              </a:rPr>
              <a:t>)</a:t>
            </a:r>
            <a:endParaRPr sz="1200" dirty="0">
              <a:latin typeface="Arial"/>
              <a:cs typeface="Arial"/>
            </a:endParaRPr>
          </a:p>
          <a:p>
            <a:pPr marL="12700">
              <a:lnSpc>
                <a:spcPct val="100000"/>
              </a:lnSpc>
            </a:pPr>
            <a:r>
              <a:rPr sz="1200" dirty="0" smtClean="0">
                <a:latin typeface="Arial"/>
                <a:cs typeface="Arial"/>
              </a:rPr>
              <a:t>de</a:t>
            </a:r>
            <a:r>
              <a:rPr sz="1200" spc="-5" dirty="0" smtClean="0">
                <a:latin typeface="Arial"/>
                <a:cs typeface="Arial"/>
              </a:rPr>
              <a:t>st.:</a:t>
            </a:r>
            <a:r>
              <a:rPr sz="1200" spc="-20" dirty="0" smtClean="0">
                <a:latin typeface="Arial"/>
                <a:cs typeface="Arial"/>
              </a:rPr>
              <a:t> </a:t>
            </a:r>
            <a:r>
              <a:rPr sz="1200" spc="0" dirty="0" smtClean="0">
                <a:latin typeface="Arial"/>
                <a:cs typeface="Arial"/>
              </a:rPr>
              <a:t>255</a:t>
            </a:r>
            <a:r>
              <a:rPr sz="1200" spc="-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.2</a:t>
            </a:r>
            <a:r>
              <a:rPr sz="1200" spc="-10" dirty="0" smtClean="0">
                <a:latin typeface="Arial"/>
                <a:cs typeface="Arial"/>
              </a:rPr>
              <a:t>55</a:t>
            </a:r>
            <a:r>
              <a:rPr sz="1200" spc="-5" dirty="0" smtClean="0">
                <a:latin typeface="Arial"/>
                <a:cs typeface="Arial"/>
              </a:rPr>
              <a:t>.</a:t>
            </a:r>
            <a:r>
              <a:rPr sz="1200" spc="-1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a:t>
            </a:r>
            <a:r>
              <a:rPr sz="1200" spc="-15" dirty="0" smtClean="0">
                <a:latin typeface="Arial"/>
                <a:cs typeface="Arial"/>
              </a:rPr>
              <a:t>6</a:t>
            </a:r>
            <a:r>
              <a:rPr sz="1200" spc="0" dirty="0" smtClean="0">
                <a:latin typeface="Arial"/>
                <a:cs typeface="Arial"/>
              </a:rPr>
              <a:t>7</a:t>
            </a:r>
            <a:r>
              <a:rPr lang="zh-CN" altLang="en-US" sz="1200" dirty="0" smtClean="0">
                <a:latin typeface="Arial"/>
                <a:cs typeface="Arial"/>
              </a:rPr>
              <a:t>(</a:t>
            </a:r>
            <a:r>
              <a:rPr lang="en-US" altLang="zh-CN" sz="1200" dirty="0" smtClean="0">
                <a:latin typeface="Arial"/>
                <a:cs typeface="Arial"/>
              </a:rPr>
              <a:t>IP</a:t>
            </a:r>
            <a:r>
              <a:rPr lang="zh-CN" altLang="en-US" sz="1200" dirty="0" smtClean="0">
                <a:latin typeface="Arial"/>
                <a:cs typeface="Arial"/>
              </a:rPr>
              <a:t>地址</a:t>
            </a:r>
            <a:r>
              <a:rPr lang="en-US" altLang="zh-CN" sz="1200" dirty="0" smtClean="0">
                <a:latin typeface="Arial"/>
                <a:cs typeface="Arial"/>
              </a:rPr>
              <a:t>,</a:t>
            </a:r>
            <a:r>
              <a:rPr lang="zh-CN" altLang="en-US" sz="1200" dirty="0" smtClean="0">
                <a:latin typeface="Arial"/>
                <a:cs typeface="Arial"/>
              </a:rPr>
              <a:t>端口号</a:t>
            </a:r>
            <a:r>
              <a:rPr lang="en-US" altLang="zh-CN" sz="1200" dirty="0" smtClean="0">
                <a:latin typeface="Arial"/>
                <a:cs typeface="Arial"/>
              </a:rPr>
              <a:t>)</a:t>
            </a:r>
            <a:endParaRPr sz="1200" dirty="0">
              <a:latin typeface="Arial"/>
              <a:cs typeface="Arial"/>
            </a:endParaRPr>
          </a:p>
          <a:p>
            <a:pPr marL="12700">
              <a:lnSpc>
                <a:spcPct val="100000"/>
              </a:lnSpc>
              <a:tabLst>
                <a:tab pos="636270" algn="l"/>
              </a:tabLst>
            </a:pPr>
            <a:r>
              <a:rPr sz="1200" spc="-15" dirty="0" smtClean="0">
                <a:latin typeface="Arial"/>
                <a:cs typeface="Arial"/>
              </a:rPr>
              <a:t>y</a:t>
            </a:r>
            <a:r>
              <a:rPr sz="1200" spc="0" dirty="0" smtClean="0">
                <a:latin typeface="Arial"/>
                <a:cs typeface="Arial"/>
              </a:rPr>
              <a:t>ia</a:t>
            </a:r>
            <a:r>
              <a:rPr sz="1200" spc="5" dirty="0" smtClean="0">
                <a:latin typeface="Arial"/>
                <a:cs typeface="Arial"/>
              </a:rPr>
              <a:t>d</a:t>
            </a:r>
            <a:r>
              <a:rPr sz="1200" spc="0" dirty="0" smtClean="0">
                <a:latin typeface="Arial"/>
                <a:cs typeface="Arial"/>
              </a:rPr>
              <a:t>d</a:t>
            </a:r>
            <a:r>
              <a:rPr sz="1200" spc="-5" dirty="0" smtClean="0">
                <a:latin typeface="Arial"/>
                <a:cs typeface="Arial"/>
              </a:rPr>
              <a:t>r:	</a:t>
            </a:r>
            <a:r>
              <a:rPr sz="1200" spc="5" dirty="0" smtClean="0">
                <a:latin typeface="Arial"/>
                <a:cs typeface="Arial"/>
              </a:rPr>
              <a:t>0</a:t>
            </a:r>
            <a:r>
              <a:rPr sz="1200" spc="-5" dirty="0" smtClean="0">
                <a:latin typeface="Arial"/>
                <a:cs typeface="Arial"/>
              </a:rPr>
              <a:t>.0.0.0</a:t>
            </a:r>
            <a:r>
              <a:rPr lang="en-US" altLang="zh-CN" sz="1200" spc="-5" dirty="0" smtClean="0">
                <a:latin typeface="Arial"/>
                <a:cs typeface="Arial"/>
              </a:rPr>
              <a:t>(</a:t>
            </a:r>
            <a:r>
              <a:rPr lang="zh-CN" altLang="en-US" sz="1200" spc="-5" dirty="0" smtClean="0">
                <a:latin typeface="Arial"/>
                <a:cs typeface="Arial"/>
              </a:rPr>
              <a:t>源</a:t>
            </a:r>
            <a:r>
              <a:rPr lang="en-US" altLang="zh-CN" sz="1200" spc="-5" dirty="0" smtClean="0">
                <a:latin typeface="Arial"/>
                <a:cs typeface="Arial"/>
              </a:rPr>
              <a:t>IP</a:t>
            </a:r>
            <a:r>
              <a:rPr lang="zh-CN" altLang="en-US" sz="1200" spc="-5" dirty="0" smtClean="0">
                <a:latin typeface="Arial"/>
                <a:cs typeface="Arial"/>
              </a:rPr>
              <a:t>地址说明字段说明是在本网络</a:t>
            </a:r>
            <a:r>
              <a:rPr lang="en-US" altLang="zh-CN" sz="1200" spc="-5" dirty="0" smtClean="0">
                <a:latin typeface="Arial"/>
                <a:cs typeface="Arial"/>
              </a:rPr>
              <a:t>)</a:t>
            </a:r>
            <a:endParaRPr sz="1200" dirty="0">
              <a:latin typeface="Arial"/>
              <a:cs typeface="Arial"/>
            </a:endParaRPr>
          </a:p>
          <a:p>
            <a:pPr marL="12700">
              <a:lnSpc>
                <a:spcPct val="100000"/>
              </a:lnSpc>
            </a:pPr>
            <a:r>
              <a:rPr sz="1200" dirty="0" smtClean="0">
                <a:latin typeface="Arial"/>
                <a:cs typeface="Arial"/>
              </a:rPr>
              <a:t>tra</a:t>
            </a:r>
            <a:r>
              <a:rPr sz="1200" spc="5" dirty="0" smtClean="0">
                <a:latin typeface="Arial"/>
                <a:cs typeface="Arial"/>
              </a:rPr>
              <a:t>n</a:t>
            </a:r>
            <a:r>
              <a:rPr sz="1200" spc="0" dirty="0" smtClean="0">
                <a:latin typeface="Arial"/>
                <a:cs typeface="Arial"/>
              </a:rPr>
              <a:t>saction</a:t>
            </a:r>
            <a:r>
              <a:rPr sz="1200" spc="-10" dirty="0" smtClean="0">
                <a:latin typeface="Arial"/>
                <a:cs typeface="Arial"/>
              </a:rPr>
              <a:t> </a:t>
            </a:r>
            <a:r>
              <a:rPr sz="1200" spc="-5" dirty="0" smtClean="0">
                <a:latin typeface="Arial"/>
                <a:cs typeface="Arial"/>
              </a:rPr>
              <a:t>ID:</a:t>
            </a:r>
            <a:r>
              <a:rPr sz="1200" spc="-35" dirty="0" smtClean="0">
                <a:latin typeface="Arial"/>
                <a:cs typeface="Arial"/>
              </a:rPr>
              <a:t> </a:t>
            </a:r>
            <a:r>
              <a:rPr sz="1200" spc="0" dirty="0" smtClean="0">
                <a:latin typeface="Arial"/>
                <a:cs typeface="Arial"/>
              </a:rPr>
              <a:t>654</a:t>
            </a:r>
            <a:r>
              <a:rPr lang="zh-CN" altLang="en-US" sz="1200" spc="0" dirty="0" smtClean="0">
                <a:latin typeface="Arial"/>
                <a:cs typeface="Arial"/>
              </a:rPr>
              <a:t>（代表是一个需要获得动态主机</a:t>
            </a:r>
            <a:r>
              <a:rPr lang="en-US" altLang="zh-CN" sz="1200" spc="0" dirty="0" smtClean="0">
                <a:latin typeface="Arial"/>
                <a:cs typeface="Arial"/>
              </a:rPr>
              <a:t>IP</a:t>
            </a:r>
            <a:r>
              <a:rPr lang="zh-CN" altLang="en-US" sz="1200" spc="0" dirty="0" smtClean="0">
                <a:latin typeface="Arial"/>
                <a:cs typeface="Arial"/>
              </a:rPr>
              <a:t>地址的请求）</a:t>
            </a:r>
            <a:endParaRPr sz="1200" dirty="0">
              <a:latin typeface="Arial"/>
              <a:cs typeface="Arial"/>
            </a:endParaRPr>
          </a:p>
        </p:txBody>
      </p:sp>
      <p:sp>
        <p:nvSpPr>
          <p:cNvPr id="26" name="object 26"/>
          <p:cNvSpPr/>
          <p:nvPr/>
        </p:nvSpPr>
        <p:spPr>
          <a:xfrm>
            <a:off x="2603880" y="3229101"/>
            <a:ext cx="4396994" cy="576072"/>
          </a:xfrm>
          <a:custGeom>
            <a:avLst/>
            <a:gdLst/>
            <a:ahLst/>
            <a:cxnLst/>
            <a:rect l="l" t="t" r="r" b="b"/>
            <a:pathLst>
              <a:path w="4396994" h="576072">
                <a:moveTo>
                  <a:pt x="4320207" y="547726"/>
                </a:moveTo>
                <a:lnTo>
                  <a:pt x="4316730" y="576072"/>
                </a:lnTo>
                <a:lnTo>
                  <a:pt x="4391999" y="549275"/>
                </a:lnTo>
                <a:lnTo>
                  <a:pt x="4332859" y="549275"/>
                </a:lnTo>
                <a:lnTo>
                  <a:pt x="4320207" y="547726"/>
                </a:lnTo>
                <a:close/>
              </a:path>
              <a:path w="4396994" h="576072">
                <a:moveTo>
                  <a:pt x="4322528" y="528807"/>
                </a:moveTo>
                <a:lnTo>
                  <a:pt x="4320207" y="547726"/>
                </a:lnTo>
                <a:lnTo>
                  <a:pt x="4332859" y="549275"/>
                </a:lnTo>
                <a:lnTo>
                  <a:pt x="4335145" y="530352"/>
                </a:lnTo>
                <a:lnTo>
                  <a:pt x="4322528" y="528807"/>
                </a:lnTo>
                <a:close/>
              </a:path>
              <a:path w="4396994" h="576072">
                <a:moveTo>
                  <a:pt x="4326001" y="500506"/>
                </a:moveTo>
                <a:lnTo>
                  <a:pt x="4322528" y="528807"/>
                </a:lnTo>
                <a:lnTo>
                  <a:pt x="4335145" y="530352"/>
                </a:lnTo>
                <a:lnTo>
                  <a:pt x="4332859" y="549275"/>
                </a:lnTo>
                <a:lnTo>
                  <a:pt x="4391999" y="549275"/>
                </a:lnTo>
                <a:lnTo>
                  <a:pt x="4396994" y="547497"/>
                </a:lnTo>
                <a:lnTo>
                  <a:pt x="4326001" y="500506"/>
                </a:lnTo>
                <a:close/>
              </a:path>
              <a:path w="4396994" h="576072">
                <a:moveTo>
                  <a:pt x="2412" y="0"/>
                </a:moveTo>
                <a:lnTo>
                  <a:pt x="0" y="18796"/>
                </a:lnTo>
                <a:lnTo>
                  <a:pt x="4320207" y="547726"/>
                </a:lnTo>
                <a:lnTo>
                  <a:pt x="4322528" y="528807"/>
                </a:lnTo>
                <a:lnTo>
                  <a:pt x="2412" y="0"/>
                </a:lnTo>
                <a:close/>
              </a:path>
            </a:pathLst>
          </a:custGeom>
          <a:solidFill>
            <a:srgbClr val="000000"/>
          </a:solidFill>
        </p:spPr>
        <p:txBody>
          <a:bodyPr wrap="square" lIns="0" tIns="0" rIns="0" bIns="0" rtlCol="0">
            <a:noAutofit/>
          </a:bodyPr>
          <a:lstStyle/>
          <a:p>
            <a:endParaRPr/>
          </a:p>
        </p:txBody>
      </p:sp>
      <p:sp>
        <p:nvSpPr>
          <p:cNvPr id="27" name="object 27"/>
          <p:cNvSpPr/>
          <p:nvPr/>
        </p:nvSpPr>
        <p:spPr>
          <a:xfrm>
            <a:off x="4264025" y="2624073"/>
            <a:ext cx="1379601" cy="330200"/>
          </a:xfrm>
          <a:custGeom>
            <a:avLst/>
            <a:gdLst/>
            <a:ahLst/>
            <a:cxnLst/>
            <a:rect l="l" t="t" r="r" b="b"/>
            <a:pathLst>
              <a:path w="1379601" h="330200">
                <a:moveTo>
                  <a:pt x="0" y="330200"/>
                </a:moveTo>
                <a:lnTo>
                  <a:pt x="1379601" y="330200"/>
                </a:lnTo>
                <a:lnTo>
                  <a:pt x="1379601" y="0"/>
                </a:lnTo>
                <a:lnTo>
                  <a:pt x="0" y="0"/>
                </a:lnTo>
                <a:lnTo>
                  <a:pt x="0" y="330200"/>
                </a:lnTo>
                <a:close/>
              </a:path>
            </a:pathLst>
          </a:custGeom>
          <a:solidFill>
            <a:srgbClr val="FFFFFF"/>
          </a:solidFill>
        </p:spPr>
        <p:txBody>
          <a:bodyPr wrap="square" lIns="0" tIns="0" rIns="0" bIns="0" rtlCol="0">
            <a:noAutofit/>
          </a:bodyPr>
          <a:lstStyle/>
          <a:p>
            <a:endParaRPr/>
          </a:p>
        </p:txBody>
      </p:sp>
      <p:sp>
        <p:nvSpPr>
          <p:cNvPr id="28" name="object 28"/>
          <p:cNvSpPr txBox="1"/>
          <p:nvPr/>
        </p:nvSpPr>
        <p:spPr>
          <a:xfrm>
            <a:off x="4343527" y="2665729"/>
            <a:ext cx="833119" cy="194310"/>
          </a:xfrm>
          <a:prstGeom prst="rect">
            <a:avLst/>
          </a:prstGeom>
        </p:spPr>
        <p:txBody>
          <a:bodyPr vert="horz" wrap="square" lIns="0" tIns="0" rIns="0" bIns="0" rtlCol="0">
            <a:noAutofit/>
          </a:bodyPr>
          <a:lstStyle/>
          <a:p>
            <a:pPr marL="12700">
              <a:lnSpc>
                <a:spcPct val="100000"/>
              </a:lnSpc>
            </a:pPr>
            <a:r>
              <a:rPr sz="1200" b="1" dirty="0" smtClean="0">
                <a:latin typeface="Arial"/>
                <a:cs typeface="Arial"/>
              </a:rPr>
              <a:t>D</a:t>
            </a:r>
            <a:r>
              <a:rPr sz="1200" b="1" spc="-10" dirty="0" smtClean="0">
                <a:latin typeface="Arial"/>
                <a:cs typeface="Arial"/>
              </a:rPr>
              <a:t>H</a:t>
            </a:r>
            <a:r>
              <a:rPr sz="1200" b="1" spc="0" dirty="0" smtClean="0">
                <a:latin typeface="Arial"/>
                <a:cs typeface="Arial"/>
              </a:rPr>
              <a:t>CP</a:t>
            </a:r>
            <a:r>
              <a:rPr sz="1200" b="1" spc="-35" dirty="0" smtClean="0">
                <a:latin typeface="Arial"/>
                <a:cs typeface="Arial"/>
              </a:rPr>
              <a:t> </a:t>
            </a:r>
            <a:r>
              <a:rPr sz="1200" b="1" spc="-10" dirty="0" smtClean="0">
                <a:latin typeface="Arial"/>
                <a:cs typeface="Arial"/>
              </a:rPr>
              <a:t>of</a:t>
            </a:r>
            <a:r>
              <a:rPr sz="1200" b="1" spc="0" dirty="0" smtClean="0">
                <a:latin typeface="Arial"/>
                <a:cs typeface="Arial"/>
              </a:rPr>
              <a:t>fer</a:t>
            </a:r>
            <a:endParaRPr sz="1200">
              <a:latin typeface="Arial"/>
              <a:cs typeface="Arial"/>
            </a:endParaRPr>
          </a:p>
        </p:txBody>
      </p:sp>
      <p:sp>
        <p:nvSpPr>
          <p:cNvPr id="29" name="object 29"/>
          <p:cNvSpPr/>
          <p:nvPr/>
        </p:nvSpPr>
        <p:spPr>
          <a:xfrm>
            <a:off x="4360926" y="2876550"/>
            <a:ext cx="2424049" cy="965200"/>
          </a:xfrm>
          <a:custGeom>
            <a:avLst/>
            <a:gdLst/>
            <a:ahLst/>
            <a:cxnLst/>
            <a:rect l="l" t="t" r="r" b="b"/>
            <a:pathLst>
              <a:path w="2424049" h="965200">
                <a:moveTo>
                  <a:pt x="0" y="965200"/>
                </a:moveTo>
                <a:lnTo>
                  <a:pt x="2424049" y="965200"/>
                </a:lnTo>
                <a:lnTo>
                  <a:pt x="2424049" y="0"/>
                </a:lnTo>
                <a:lnTo>
                  <a:pt x="0" y="0"/>
                </a:lnTo>
                <a:lnTo>
                  <a:pt x="0" y="965200"/>
                </a:lnTo>
                <a:close/>
              </a:path>
            </a:pathLst>
          </a:custGeom>
          <a:solidFill>
            <a:srgbClr val="FFFFFF"/>
          </a:solidFill>
        </p:spPr>
        <p:txBody>
          <a:bodyPr wrap="square" lIns="0" tIns="0" rIns="0" bIns="0" rtlCol="0">
            <a:noAutofit/>
          </a:bodyPr>
          <a:lstStyle/>
          <a:p>
            <a:endParaRPr/>
          </a:p>
        </p:txBody>
      </p:sp>
      <p:sp>
        <p:nvSpPr>
          <p:cNvPr id="30" name="object 30"/>
          <p:cNvSpPr/>
          <p:nvPr/>
        </p:nvSpPr>
        <p:spPr>
          <a:xfrm>
            <a:off x="4360926" y="2876550"/>
            <a:ext cx="2424049" cy="965200"/>
          </a:xfrm>
          <a:custGeom>
            <a:avLst/>
            <a:gdLst/>
            <a:ahLst/>
            <a:cxnLst/>
            <a:rect l="l" t="t" r="r" b="b"/>
            <a:pathLst>
              <a:path w="2424049" h="965200">
                <a:moveTo>
                  <a:pt x="0" y="965200"/>
                </a:moveTo>
                <a:lnTo>
                  <a:pt x="2424049" y="965200"/>
                </a:lnTo>
                <a:lnTo>
                  <a:pt x="2424049" y="0"/>
                </a:lnTo>
                <a:lnTo>
                  <a:pt x="0" y="0"/>
                </a:lnTo>
                <a:lnTo>
                  <a:pt x="0" y="965200"/>
                </a:lnTo>
                <a:close/>
              </a:path>
            </a:pathLst>
          </a:custGeom>
          <a:ln w="9525">
            <a:solidFill>
              <a:srgbClr val="000000"/>
            </a:solidFill>
          </a:ln>
        </p:spPr>
        <p:txBody>
          <a:bodyPr wrap="square" lIns="0" tIns="0" rIns="0" bIns="0" rtlCol="0">
            <a:noAutofit/>
          </a:bodyPr>
          <a:lstStyle/>
          <a:p>
            <a:endParaRPr/>
          </a:p>
        </p:txBody>
      </p:sp>
      <p:sp>
        <p:nvSpPr>
          <p:cNvPr id="31" name="object 31"/>
          <p:cNvSpPr txBox="1"/>
          <p:nvPr/>
        </p:nvSpPr>
        <p:spPr>
          <a:xfrm>
            <a:off x="4440428" y="2918459"/>
            <a:ext cx="1200785"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s</a:t>
            </a:r>
            <a:r>
              <a:rPr sz="1200" spc="-10" dirty="0" smtClean="0">
                <a:latin typeface="Arial"/>
                <a:cs typeface="Arial"/>
              </a:rPr>
              <a:t>r</a:t>
            </a:r>
            <a:r>
              <a:rPr sz="1200" spc="0" dirty="0" smtClean="0">
                <a:latin typeface="Arial"/>
                <a:cs typeface="Arial"/>
              </a:rPr>
              <a:t>c: 22</a:t>
            </a:r>
            <a:r>
              <a:rPr sz="1200" spc="5" dirty="0" smtClean="0">
                <a:latin typeface="Arial"/>
                <a:cs typeface="Arial"/>
              </a:rPr>
              <a:t>3</a:t>
            </a:r>
            <a:r>
              <a:rPr sz="1200" spc="0" dirty="0" smtClean="0">
                <a:latin typeface="Arial"/>
                <a:cs typeface="Arial"/>
              </a:rPr>
              <a:t>.1.2.</a:t>
            </a:r>
            <a:r>
              <a:rPr sz="1200" spc="-10" dirty="0" smtClean="0">
                <a:latin typeface="Arial"/>
                <a:cs typeface="Arial"/>
              </a:rPr>
              <a:t>5</a:t>
            </a:r>
            <a:r>
              <a:rPr sz="1200" spc="0" dirty="0" smtClean="0">
                <a:latin typeface="Arial"/>
                <a:cs typeface="Arial"/>
              </a:rPr>
              <a:t>,</a:t>
            </a:r>
            <a:r>
              <a:rPr sz="1200" spc="-45" dirty="0" smtClean="0">
                <a:latin typeface="Arial"/>
                <a:cs typeface="Arial"/>
              </a:rPr>
              <a:t> </a:t>
            </a:r>
            <a:r>
              <a:rPr sz="1200" spc="0" dirty="0" smtClean="0">
                <a:latin typeface="Arial"/>
                <a:cs typeface="Arial"/>
              </a:rPr>
              <a:t>67</a:t>
            </a:r>
            <a:endParaRPr sz="1200">
              <a:latin typeface="Arial"/>
              <a:cs typeface="Arial"/>
            </a:endParaRPr>
          </a:p>
        </p:txBody>
      </p:sp>
      <p:sp>
        <p:nvSpPr>
          <p:cNvPr id="32" name="object 32"/>
          <p:cNvSpPr txBox="1"/>
          <p:nvPr/>
        </p:nvSpPr>
        <p:spPr>
          <a:xfrm>
            <a:off x="4440428" y="3101340"/>
            <a:ext cx="4703572" cy="74295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de</a:t>
            </a:r>
            <a:r>
              <a:rPr sz="1200" spc="-5" dirty="0" smtClean="0">
                <a:latin typeface="Arial"/>
                <a:cs typeface="Arial"/>
              </a:rPr>
              <a:t>st: </a:t>
            </a:r>
            <a:r>
              <a:rPr sz="1200" spc="-20" dirty="0" smtClean="0">
                <a:latin typeface="Arial"/>
                <a:cs typeface="Arial"/>
              </a:rPr>
              <a:t> </a:t>
            </a:r>
            <a:r>
              <a:rPr sz="1200" spc="5" dirty="0" smtClean="0">
                <a:latin typeface="Arial"/>
                <a:cs typeface="Arial"/>
              </a:rPr>
              <a:t>2</a:t>
            </a:r>
            <a:r>
              <a:rPr sz="1200" spc="0" dirty="0" smtClean="0">
                <a:latin typeface="Arial"/>
                <a:cs typeface="Arial"/>
              </a:rPr>
              <a:t>55</a:t>
            </a:r>
            <a:r>
              <a:rPr sz="1200" spc="-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.2</a:t>
            </a:r>
            <a:r>
              <a:rPr sz="1200" spc="-10" dirty="0" smtClean="0">
                <a:latin typeface="Arial"/>
                <a:cs typeface="Arial"/>
              </a:rPr>
              <a:t>55</a:t>
            </a:r>
            <a:r>
              <a:rPr sz="1200" spc="-5" dirty="0" smtClean="0">
                <a:latin typeface="Arial"/>
                <a:cs typeface="Arial"/>
              </a:rPr>
              <a:t>.</a:t>
            </a:r>
            <a:r>
              <a:rPr sz="1200" spc="-1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a:t>
            </a:r>
            <a:r>
              <a:rPr sz="1200" spc="-45" dirty="0" smtClean="0">
                <a:latin typeface="Arial"/>
                <a:cs typeface="Arial"/>
              </a:rPr>
              <a:t> </a:t>
            </a:r>
            <a:r>
              <a:rPr sz="1200" spc="0" dirty="0" smtClean="0">
                <a:latin typeface="Arial"/>
                <a:cs typeface="Arial"/>
              </a:rPr>
              <a:t>68</a:t>
            </a:r>
            <a:endParaRPr sz="1200" dirty="0">
              <a:latin typeface="Arial"/>
              <a:cs typeface="Arial"/>
            </a:endParaRPr>
          </a:p>
          <a:p>
            <a:pPr marL="12700">
              <a:lnSpc>
                <a:spcPct val="100000"/>
              </a:lnSpc>
            </a:pPr>
            <a:r>
              <a:rPr sz="1200" spc="-15" dirty="0" smtClean="0">
                <a:latin typeface="Arial"/>
                <a:cs typeface="Arial"/>
              </a:rPr>
              <a:t>y</a:t>
            </a:r>
            <a:r>
              <a:rPr sz="1200" spc="0" dirty="0" smtClean="0">
                <a:latin typeface="Arial"/>
                <a:cs typeface="Arial"/>
              </a:rPr>
              <a:t>ia</a:t>
            </a:r>
            <a:r>
              <a:rPr sz="1200" spc="5" dirty="0" smtClean="0">
                <a:latin typeface="Arial"/>
                <a:cs typeface="Arial"/>
              </a:rPr>
              <a:t>d</a:t>
            </a:r>
            <a:r>
              <a:rPr sz="1200" spc="0" dirty="0" smtClean="0">
                <a:latin typeface="Arial"/>
                <a:cs typeface="Arial"/>
              </a:rPr>
              <a:t>d</a:t>
            </a:r>
            <a:r>
              <a:rPr sz="1200" spc="-10" dirty="0" smtClean="0">
                <a:latin typeface="Arial"/>
                <a:cs typeface="Arial"/>
              </a:rPr>
              <a:t>r</a:t>
            </a:r>
            <a:r>
              <a:rPr sz="1200" spc="-5" dirty="0" smtClean="0">
                <a:latin typeface="Arial"/>
                <a:cs typeface="Arial"/>
              </a:rPr>
              <a:t>:</a:t>
            </a:r>
            <a:r>
              <a:rPr sz="1200" spc="-20" dirty="0" smtClean="0">
                <a:latin typeface="Arial"/>
                <a:cs typeface="Arial"/>
              </a:rPr>
              <a:t> </a:t>
            </a:r>
            <a:r>
              <a:rPr sz="1200" spc="0" dirty="0" smtClean="0">
                <a:latin typeface="Arial"/>
                <a:cs typeface="Arial"/>
              </a:rPr>
              <a:t>223</a:t>
            </a:r>
            <a:r>
              <a:rPr sz="1200" spc="-5" dirty="0" smtClean="0">
                <a:latin typeface="Arial"/>
                <a:cs typeface="Arial"/>
              </a:rPr>
              <a:t>.1.2.4</a:t>
            </a:r>
            <a:endParaRPr sz="1200" dirty="0">
              <a:latin typeface="Arial"/>
              <a:cs typeface="Arial"/>
            </a:endParaRPr>
          </a:p>
          <a:p>
            <a:pPr marL="12700"/>
            <a:r>
              <a:rPr sz="1200" dirty="0" smtClean="0">
                <a:latin typeface="Arial"/>
                <a:cs typeface="Arial"/>
              </a:rPr>
              <a:t>tra</a:t>
            </a:r>
            <a:r>
              <a:rPr sz="1200" spc="5" dirty="0" smtClean="0">
                <a:latin typeface="Arial"/>
                <a:cs typeface="Arial"/>
              </a:rPr>
              <a:t>n</a:t>
            </a:r>
            <a:r>
              <a:rPr sz="1200" spc="0" dirty="0" smtClean="0">
                <a:latin typeface="Arial"/>
                <a:cs typeface="Arial"/>
              </a:rPr>
              <a:t>saction</a:t>
            </a:r>
            <a:r>
              <a:rPr sz="1200" spc="-10" dirty="0" smtClean="0">
                <a:latin typeface="Arial"/>
                <a:cs typeface="Arial"/>
              </a:rPr>
              <a:t> </a:t>
            </a:r>
            <a:r>
              <a:rPr sz="1200" spc="-5" dirty="0" smtClean="0">
                <a:latin typeface="Arial"/>
                <a:cs typeface="Arial"/>
              </a:rPr>
              <a:t>ID:</a:t>
            </a:r>
            <a:r>
              <a:rPr sz="1200" spc="-35" dirty="0" smtClean="0">
                <a:latin typeface="Arial"/>
                <a:cs typeface="Arial"/>
              </a:rPr>
              <a:t> </a:t>
            </a:r>
            <a:r>
              <a:rPr sz="1200" spc="0" dirty="0" smtClean="0">
                <a:latin typeface="Arial"/>
                <a:cs typeface="Arial"/>
              </a:rPr>
              <a:t>654</a:t>
            </a:r>
            <a:r>
              <a:rPr lang="zh-CN" altLang="en-US" sz="1200" dirty="0">
                <a:latin typeface="Arial"/>
                <a:cs typeface="Arial"/>
              </a:rPr>
              <a:t>（</a:t>
            </a:r>
            <a:r>
              <a:rPr lang="zh-CN" altLang="en-US" sz="1200" dirty="0" smtClean="0">
                <a:latin typeface="Arial"/>
                <a:cs typeface="Arial"/>
              </a:rPr>
              <a:t>代表是一个回复动态</a:t>
            </a:r>
            <a:r>
              <a:rPr lang="zh-CN" altLang="en-US" sz="1200" dirty="0">
                <a:latin typeface="Arial"/>
                <a:cs typeface="Arial"/>
              </a:rPr>
              <a:t>主机</a:t>
            </a:r>
            <a:r>
              <a:rPr lang="en-US" altLang="zh-CN" sz="1200" dirty="0">
                <a:latin typeface="Arial"/>
                <a:cs typeface="Arial"/>
              </a:rPr>
              <a:t>IP</a:t>
            </a:r>
            <a:r>
              <a:rPr lang="zh-CN" altLang="en-US" sz="1200" dirty="0">
                <a:latin typeface="Arial"/>
                <a:cs typeface="Arial"/>
              </a:rPr>
              <a:t>地</a:t>
            </a:r>
            <a:r>
              <a:rPr lang="zh-CN" altLang="en-US" sz="1200" dirty="0" smtClean="0">
                <a:latin typeface="Arial"/>
                <a:cs typeface="Arial"/>
              </a:rPr>
              <a:t>址的应答请</a:t>
            </a:r>
            <a:r>
              <a:rPr lang="zh-CN" altLang="en-US" sz="1200" dirty="0">
                <a:latin typeface="Arial"/>
                <a:cs typeface="Arial"/>
              </a:rPr>
              <a:t>求</a:t>
            </a:r>
            <a:r>
              <a:rPr lang="zh-CN" altLang="en-US" sz="1200" dirty="0" smtClean="0">
                <a:latin typeface="Arial"/>
                <a:cs typeface="Arial"/>
              </a:rPr>
              <a:t>）</a:t>
            </a:r>
            <a:endParaRPr sz="1200" dirty="0">
              <a:latin typeface="Arial"/>
              <a:cs typeface="Arial"/>
            </a:endParaRPr>
          </a:p>
          <a:p>
            <a:pPr marL="12700">
              <a:lnSpc>
                <a:spcPct val="100000"/>
              </a:lnSpc>
            </a:pPr>
            <a:r>
              <a:rPr sz="1200" dirty="0" smtClean="0">
                <a:latin typeface="Arial"/>
                <a:cs typeface="Arial"/>
              </a:rPr>
              <a:t>Li</a:t>
            </a:r>
            <a:r>
              <a:rPr sz="1200" spc="10" dirty="0" smtClean="0">
                <a:latin typeface="Arial"/>
                <a:cs typeface="Arial"/>
              </a:rPr>
              <a:t>f</a:t>
            </a:r>
            <a:r>
              <a:rPr sz="1200" spc="0" dirty="0" smtClean="0">
                <a:latin typeface="Arial"/>
                <a:cs typeface="Arial"/>
              </a:rPr>
              <a:t>eti</a:t>
            </a:r>
            <a:r>
              <a:rPr sz="1200" spc="5" dirty="0" smtClean="0">
                <a:latin typeface="Arial"/>
                <a:cs typeface="Arial"/>
              </a:rPr>
              <a:t>m</a:t>
            </a:r>
            <a:r>
              <a:rPr sz="1200" spc="-10" dirty="0" smtClean="0">
                <a:latin typeface="Arial"/>
                <a:cs typeface="Arial"/>
              </a:rPr>
              <a:t>e</a:t>
            </a:r>
            <a:r>
              <a:rPr sz="1200" spc="-5" dirty="0" smtClean="0">
                <a:latin typeface="Arial"/>
                <a:cs typeface="Arial"/>
              </a:rPr>
              <a:t>:</a:t>
            </a:r>
            <a:r>
              <a:rPr sz="1200" spc="-45" dirty="0" smtClean="0">
                <a:latin typeface="Arial"/>
                <a:cs typeface="Arial"/>
              </a:rPr>
              <a:t> </a:t>
            </a:r>
            <a:r>
              <a:rPr sz="1200" spc="0" dirty="0" smtClean="0">
                <a:latin typeface="Arial"/>
                <a:cs typeface="Arial"/>
              </a:rPr>
              <a:t>3600</a:t>
            </a:r>
            <a:r>
              <a:rPr sz="1200" spc="-35" dirty="0" smtClean="0">
                <a:latin typeface="Arial"/>
                <a:cs typeface="Arial"/>
              </a:rPr>
              <a:t> </a:t>
            </a:r>
            <a:r>
              <a:rPr sz="1200" spc="0" dirty="0" smtClean="0">
                <a:latin typeface="Arial"/>
                <a:cs typeface="Arial"/>
              </a:rPr>
              <a:t>secs</a:t>
            </a:r>
            <a:r>
              <a:rPr lang="en-US" altLang="zh-CN" sz="1200" spc="0" dirty="0" smtClean="0">
                <a:latin typeface="Arial"/>
                <a:cs typeface="Arial"/>
              </a:rPr>
              <a:t>(</a:t>
            </a:r>
            <a:r>
              <a:rPr lang="zh-CN" altLang="en-US" sz="1200" spc="0" dirty="0" smtClean="0">
                <a:latin typeface="Arial"/>
                <a:cs typeface="Arial"/>
              </a:rPr>
              <a:t>动态</a:t>
            </a:r>
            <a:r>
              <a:rPr lang="en-US" altLang="zh-CN" sz="1200" spc="0" dirty="0" smtClean="0">
                <a:latin typeface="Arial"/>
                <a:cs typeface="Arial"/>
              </a:rPr>
              <a:t>IP</a:t>
            </a:r>
            <a:r>
              <a:rPr lang="zh-CN" altLang="en-US" sz="1200" spc="0" dirty="0" smtClean="0">
                <a:latin typeface="Arial"/>
                <a:cs typeface="Arial"/>
              </a:rPr>
              <a:t>的使用时间</a:t>
            </a:r>
            <a:r>
              <a:rPr lang="en-US" altLang="zh-CN" sz="1200" spc="0" dirty="0" smtClean="0">
                <a:latin typeface="Arial"/>
                <a:cs typeface="Arial"/>
              </a:rPr>
              <a:t>)</a:t>
            </a:r>
            <a:endParaRPr sz="1200" dirty="0">
              <a:latin typeface="Arial"/>
              <a:cs typeface="Arial"/>
            </a:endParaRPr>
          </a:p>
        </p:txBody>
      </p:sp>
      <p:sp>
        <p:nvSpPr>
          <p:cNvPr id="33" name="object 33"/>
          <p:cNvSpPr/>
          <p:nvPr/>
        </p:nvSpPr>
        <p:spPr>
          <a:xfrm>
            <a:off x="2497073" y="4457827"/>
            <a:ext cx="4396994" cy="574548"/>
          </a:xfrm>
          <a:custGeom>
            <a:avLst/>
            <a:gdLst/>
            <a:ahLst/>
            <a:cxnLst/>
            <a:rect l="l" t="t" r="r" b="b"/>
            <a:pathLst>
              <a:path w="4396994" h="574548">
                <a:moveTo>
                  <a:pt x="71119" y="498856"/>
                </a:moveTo>
                <a:lnTo>
                  <a:pt x="0" y="545973"/>
                </a:lnTo>
                <a:lnTo>
                  <a:pt x="80263" y="574548"/>
                </a:lnTo>
                <a:lnTo>
                  <a:pt x="77026" y="547751"/>
                </a:lnTo>
                <a:lnTo>
                  <a:pt x="64262" y="547751"/>
                </a:lnTo>
                <a:lnTo>
                  <a:pt x="61975" y="528828"/>
                </a:lnTo>
                <a:lnTo>
                  <a:pt x="74555" y="527292"/>
                </a:lnTo>
                <a:lnTo>
                  <a:pt x="71119" y="498856"/>
                </a:lnTo>
                <a:close/>
              </a:path>
              <a:path w="4396994" h="574548">
                <a:moveTo>
                  <a:pt x="74555" y="527292"/>
                </a:moveTo>
                <a:lnTo>
                  <a:pt x="61975" y="528828"/>
                </a:lnTo>
                <a:lnTo>
                  <a:pt x="64262" y="547751"/>
                </a:lnTo>
                <a:lnTo>
                  <a:pt x="76841" y="546215"/>
                </a:lnTo>
                <a:lnTo>
                  <a:pt x="74555" y="527292"/>
                </a:lnTo>
                <a:close/>
              </a:path>
              <a:path w="4396994" h="574548">
                <a:moveTo>
                  <a:pt x="76841" y="546215"/>
                </a:moveTo>
                <a:lnTo>
                  <a:pt x="64262" y="547751"/>
                </a:lnTo>
                <a:lnTo>
                  <a:pt x="77026" y="547751"/>
                </a:lnTo>
                <a:lnTo>
                  <a:pt x="76841" y="546215"/>
                </a:lnTo>
                <a:close/>
              </a:path>
              <a:path w="4396994" h="574548">
                <a:moveTo>
                  <a:pt x="4394708" y="0"/>
                </a:moveTo>
                <a:lnTo>
                  <a:pt x="74555" y="527292"/>
                </a:lnTo>
                <a:lnTo>
                  <a:pt x="76841" y="546215"/>
                </a:lnTo>
                <a:lnTo>
                  <a:pt x="4396994" y="18796"/>
                </a:lnTo>
                <a:lnTo>
                  <a:pt x="4394708" y="0"/>
                </a:lnTo>
                <a:close/>
              </a:path>
            </a:pathLst>
          </a:custGeom>
          <a:solidFill>
            <a:srgbClr val="000000"/>
          </a:solidFill>
        </p:spPr>
        <p:txBody>
          <a:bodyPr wrap="square" lIns="0" tIns="0" rIns="0" bIns="0" rtlCol="0">
            <a:noAutofit/>
          </a:bodyPr>
          <a:lstStyle/>
          <a:p>
            <a:endParaRPr/>
          </a:p>
        </p:txBody>
      </p:sp>
      <p:sp>
        <p:nvSpPr>
          <p:cNvPr id="34" name="object 34"/>
          <p:cNvSpPr txBox="1"/>
          <p:nvPr/>
        </p:nvSpPr>
        <p:spPr>
          <a:xfrm>
            <a:off x="2747898" y="3886200"/>
            <a:ext cx="2205102" cy="160146"/>
          </a:xfrm>
          <a:prstGeom prst="rect">
            <a:avLst/>
          </a:prstGeom>
        </p:spPr>
        <p:txBody>
          <a:bodyPr vert="horz" wrap="square" lIns="0" tIns="0" rIns="0" bIns="0" rtlCol="0">
            <a:noAutofit/>
          </a:bodyPr>
          <a:lstStyle/>
          <a:p>
            <a:pPr marL="12700">
              <a:lnSpc>
                <a:spcPct val="100000"/>
              </a:lnSpc>
            </a:pPr>
            <a:r>
              <a:rPr sz="1200" b="1" dirty="0" smtClean="0">
                <a:latin typeface="Arial"/>
                <a:cs typeface="Arial"/>
              </a:rPr>
              <a:t>D</a:t>
            </a:r>
            <a:r>
              <a:rPr sz="1200" b="1" spc="-10" dirty="0" smtClean="0">
                <a:latin typeface="Arial"/>
                <a:cs typeface="Arial"/>
              </a:rPr>
              <a:t>H</a:t>
            </a:r>
            <a:r>
              <a:rPr sz="1200" b="1" spc="0" dirty="0" smtClean="0">
                <a:latin typeface="Arial"/>
                <a:cs typeface="Arial"/>
              </a:rPr>
              <a:t>CP</a:t>
            </a:r>
            <a:r>
              <a:rPr sz="1200" b="1" spc="-35" dirty="0" smtClean="0">
                <a:latin typeface="Arial"/>
                <a:cs typeface="Arial"/>
              </a:rPr>
              <a:t> </a:t>
            </a:r>
            <a:r>
              <a:rPr sz="1200" b="1" spc="0" dirty="0" smtClean="0">
                <a:latin typeface="Arial"/>
                <a:cs typeface="Arial"/>
              </a:rPr>
              <a:t>re</a:t>
            </a:r>
            <a:r>
              <a:rPr sz="1200" b="1" spc="-10" dirty="0" smtClean="0">
                <a:latin typeface="Arial"/>
                <a:cs typeface="Arial"/>
              </a:rPr>
              <a:t>que</a:t>
            </a:r>
            <a:r>
              <a:rPr sz="1200" b="1" spc="-5" dirty="0" smtClean="0">
                <a:latin typeface="Arial"/>
                <a:cs typeface="Arial"/>
              </a:rPr>
              <a:t>s</a:t>
            </a:r>
            <a:r>
              <a:rPr sz="1200" b="1" spc="0" dirty="0" smtClean="0">
                <a:latin typeface="Arial"/>
                <a:cs typeface="Arial"/>
              </a:rPr>
              <a:t>t</a:t>
            </a:r>
            <a:r>
              <a:rPr lang="en-US" altLang="zh-CN" sz="1200" b="1" spc="0" dirty="0" smtClean="0">
                <a:latin typeface="Arial"/>
                <a:cs typeface="Arial"/>
              </a:rPr>
              <a:t>(</a:t>
            </a:r>
            <a:r>
              <a:rPr lang="zh-CN" altLang="en-US" sz="1200" b="1" spc="0" dirty="0" smtClean="0">
                <a:latin typeface="Arial"/>
                <a:cs typeface="Arial"/>
              </a:rPr>
              <a:t>请求</a:t>
            </a:r>
            <a:r>
              <a:rPr lang="en-US" altLang="zh-CN" sz="1200" b="1" spc="0" dirty="0" smtClean="0">
                <a:latin typeface="Arial"/>
                <a:cs typeface="Arial"/>
              </a:rPr>
              <a:t>)</a:t>
            </a:r>
            <a:endParaRPr sz="1200" dirty="0">
              <a:latin typeface="Arial"/>
              <a:cs typeface="Arial"/>
            </a:endParaRPr>
          </a:p>
        </p:txBody>
      </p:sp>
      <p:sp>
        <p:nvSpPr>
          <p:cNvPr id="35" name="object 35"/>
          <p:cNvSpPr/>
          <p:nvPr/>
        </p:nvSpPr>
        <p:spPr>
          <a:xfrm>
            <a:off x="2798826" y="4071873"/>
            <a:ext cx="2757424" cy="942975"/>
          </a:xfrm>
          <a:custGeom>
            <a:avLst/>
            <a:gdLst/>
            <a:ahLst/>
            <a:cxnLst/>
            <a:rect l="l" t="t" r="r" b="b"/>
            <a:pathLst>
              <a:path w="2757424" h="942975">
                <a:moveTo>
                  <a:pt x="0" y="942975"/>
                </a:moveTo>
                <a:lnTo>
                  <a:pt x="2757424" y="942975"/>
                </a:lnTo>
                <a:lnTo>
                  <a:pt x="2757424" y="0"/>
                </a:lnTo>
                <a:lnTo>
                  <a:pt x="0" y="0"/>
                </a:lnTo>
                <a:lnTo>
                  <a:pt x="0" y="942975"/>
                </a:lnTo>
                <a:close/>
              </a:path>
            </a:pathLst>
          </a:custGeom>
          <a:solidFill>
            <a:srgbClr val="FFFFFF"/>
          </a:solidFill>
        </p:spPr>
        <p:txBody>
          <a:bodyPr wrap="square" lIns="0" tIns="0" rIns="0" bIns="0" rtlCol="0">
            <a:noAutofit/>
          </a:bodyPr>
          <a:lstStyle/>
          <a:p>
            <a:endParaRPr/>
          </a:p>
        </p:txBody>
      </p:sp>
      <p:sp>
        <p:nvSpPr>
          <p:cNvPr id="36" name="object 36"/>
          <p:cNvSpPr/>
          <p:nvPr/>
        </p:nvSpPr>
        <p:spPr>
          <a:xfrm>
            <a:off x="2798826" y="4071873"/>
            <a:ext cx="2757424" cy="942975"/>
          </a:xfrm>
          <a:custGeom>
            <a:avLst/>
            <a:gdLst/>
            <a:ahLst/>
            <a:cxnLst/>
            <a:rect l="l" t="t" r="r" b="b"/>
            <a:pathLst>
              <a:path w="2757424" h="942975">
                <a:moveTo>
                  <a:pt x="0" y="942975"/>
                </a:moveTo>
                <a:lnTo>
                  <a:pt x="2757424" y="942975"/>
                </a:lnTo>
                <a:lnTo>
                  <a:pt x="2757424" y="0"/>
                </a:lnTo>
                <a:lnTo>
                  <a:pt x="0" y="0"/>
                </a:lnTo>
                <a:lnTo>
                  <a:pt x="0" y="942975"/>
                </a:lnTo>
                <a:close/>
              </a:path>
            </a:pathLst>
          </a:custGeom>
          <a:ln w="9525">
            <a:solidFill>
              <a:srgbClr val="000000"/>
            </a:solidFill>
          </a:ln>
        </p:spPr>
        <p:txBody>
          <a:bodyPr wrap="square" lIns="0" tIns="0" rIns="0" bIns="0" rtlCol="0">
            <a:noAutofit/>
          </a:bodyPr>
          <a:lstStyle/>
          <a:p>
            <a:endParaRPr/>
          </a:p>
        </p:txBody>
      </p:sp>
      <p:sp>
        <p:nvSpPr>
          <p:cNvPr id="38" name="object 38"/>
          <p:cNvSpPr/>
          <p:nvPr/>
        </p:nvSpPr>
        <p:spPr>
          <a:xfrm>
            <a:off x="2581655" y="5488051"/>
            <a:ext cx="4396994" cy="576173"/>
          </a:xfrm>
          <a:custGeom>
            <a:avLst/>
            <a:gdLst/>
            <a:ahLst/>
            <a:cxnLst/>
            <a:rect l="l" t="t" r="r" b="b"/>
            <a:pathLst>
              <a:path w="4396994" h="576173">
                <a:moveTo>
                  <a:pt x="4320206" y="547814"/>
                </a:moveTo>
                <a:lnTo>
                  <a:pt x="4316730" y="576173"/>
                </a:lnTo>
                <a:lnTo>
                  <a:pt x="4392102" y="549363"/>
                </a:lnTo>
                <a:lnTo>
                  <a:pt x="4332859" y="549363"/>
                </a:lnTo>
                <a:lnTo>
                  <a:pt x="4320206" y="547814"/>
                </a:lnTo>
                <a:close/>
              </a:path>
              <a:path w="4396994" h="576173">
                <a:moveTo>
                  <a:pt x="4322524" y="528908"/>
                </a:moveTo>
                <a:lnTo>
                  <a:pt x="4320206" y="547814"/>
                </a:lnTo>
                <a:lnTo>
                  <a:pt x="4332859" y="549363"/>
                </a:lnTo>
                <a:lnTo>
                  <a:pt x="4335145" y="530453"/>
                </a:lnTo>
                <a:lnTo>
                  <a:pt x="4322524" y="528908"/>
                </a:lnTo>
                <a:close/>
              </a:path>
              <a:path w="4396994" h="576173">
                <a:moveTo>
                  <a:pt x="4326001" y="500545"/>
                </a:moveTo>
                <a:lnTo>
                  <a:pt x="4322524" y="528908"/>
                </a:lnTo>
                <a:lnTo>
                  <a:pt x="4335145" y="530453"/>
                </a:lnTo>
                <a:lnTo>
                  <a:pt x="4332859" y="549363"/>
                </a:lnTo>
                <a:lnTo>
                  <a:pt x="4392102" y="549363"/>
                </a:lnTo>
                <a:lnTo>
                  <a:pt x="4396994" y="547624"/>
                </a:lnTo>
                <a:lnTo>
                  <a:pt x="4326001" y="500545"/>
                </a:lnTo>
                <a:close/>
              </a:path>
              <a:path w="4396994" h="576173">
                <a:moveTo>
                  <a:pt x="2412" y="0"/>
                </a:moveTo>
                <a:lnTo>
                  <a:pt x="0" y="18923"/>
                </a:lnTo>
                <a:lnTo>
                  <a:pt x="4320206" y="547814"/>
                </a:lnTo>
                <a:lnTo>
                  <a:pt x="4322524" y="528908"/>
                </a:lnTo>
                <a:lnTo>
                  <a:pt x="2412" y="0"/>
                </a:lnTo>
                <a:close/>
              </a:path>
            </a:pathLst>
          </a:custGeom>
          <a:solidFill>
            <a:srgbClr val="000000"/>
          </a:solidFill>
        </p:spPr>
        <p:txBody>
          <a:bodyPr wrap="square" lIns="0" tIns="0" rIns="0" bIns="0" rtlCol="0">
            <a:noAutofit/>
          </a:bodyPr>
          <a:lstStyle/>
          <a:p>
            <a:endParaRPr/>
          </a:p>
        </p:txBody>
      </p:sp>
      <p:sp>
        <p:nvSpPr>
          <p:cNvPr id="39" name="object 39"/>
          <p:cNvSpPr/>
          <p:nvPr/>
        </p:nvSpPr>
        <p:spPr>
          <a:xfrm>
            <a:off x="4221226" y="5213413"/>
            <a:ext cx="1379474" cy="328612"/>
          </a:xfrm>
          <a:custGeom>
            <a:avLst/>
            <a:gdLst/>
            <a:ahLst/>
            <a:cxnLst/>
            <a:rect l="l" t="t" r="r" b="b"/>
            <a:pathLst>
              <a:path w="1379474" h="328612">
                <a:moveTo>
                  <a:pt x="0" y="328612"/>
                </a:moveTo>
                <a:lnTo>
                  <a:pt x="1379474" y="328612"/>
                </a:lnTo>
                <a:lnTo>
                  <a:pt x="1379474" y="0"/>
                </a:lnTo>
                <a:lnTo>
                  <a:pt x="0" y="0"/>
                </a:lnTo>
                <a:lnTo>
                  <a:pt x="0" y="328612"/>
                </a:lnTo>
                <a:close/>
              </a:path>
            </a:pathLst>
          </a:custGeom>
          <a:solidFill>
            <a:srgbClr val="FFFFFF"/>
          </a:solidFill>
        </p:spPr>
        <p:txBody>
          <a:bodyPr wrap="square" lIns="0" tIns="0" rIns="0" bIns="0" rtlCol="0">
            <a:noAutofit/>
          </a:bodyPr>
          <a:lstStyle/>
          <a:p>
            <a:endParaRPr/>
          </a:p>
        </p:txBody>
      </p:sp>
      <p:sp>
        <p:nvSpPr>
          <p:cNvPr id="40" name="object 40"/>
          <p:cNvSpPr txBox="1"/>
          <p:nvPr/>
        </p:nvSpPr>
        <p:spPr>
          <a:xfrm>
            <a:off x="4300473" y="5255641"/>
            <a:ext cx="814069" cy="194310"/>
          </a:xfrm>
          <a:prstGeom prst="rect">
            <a:avLst/>
          </a:prstGeom>
        </p:spPr>
        <p:txBody>
          <a:bodyPr vert="horz" wrap="square" lIns="0" tIns="0" rIns="0" bIns="0" rtlCol="0">
            <a:noAutofit/>
          </a:bodyPr>
          <a:lstStyle/>
          <a:p>
            <a:pPr marL="12700">
              <a:lnSpc>
                <a:spcPct val="100000"/>
              </a:lnSpc>
            </a:pPr>
            <a:r>
              <a:rPr sz="1200" b="1" dirty="0" smtClean="0">
                <a:latin typeface="Arial"/>
                <a:cs typeface="Arial"/>
              </a:rPr>
              <a:t>D</a:t>
            </a:r>
            <a:r>
              <a:rPr sz="1200" b="1" spc="-10" dirty="0" smtClean="0">
                <a:latin typeface="Arial"/>
                <a:cs typeface="Arial"/>
              </a:rPr>
              <a:t>H</a:t>
            </a:r>
            <a:r>
              <a:rPr sz="1200" b="1" spc="0" dirty="0" smtClean="0">
                <a:latin typeface="Arial"/>
                <a:cs typeface="Arial"/>
              </a:rPr>
              <a:t>CP</a:t>
            </a:r>
            <a:r>
              <a:rPr sz="1200" b="1" spc="-85" dirty="0" smtClean="0">
                <a:latin typeface="Arial"/>
                <a:cs typeface="Arial"/>
              </a:rPr>
              <a:t> </a:t>
            </a:r>
            <a:r>
              <a:rPr sz="1200" b="1" spc="-40" dirty="0" smtClean="0">
                <a:latin typeface="Arial"/>
                <a:cs typeface="Arial"/>
              </a:rPr>
              <a:t>A</a:t>
            </a:r>
            <a:r>
              <a:rPr sz="1200" b="1" spc="0" dirty="0" smtClean="0">
                <a:latin typeface="Arial"/>
                <a:cs typeface="Arial"/>
              </a:rPr>
              <a:t>CK</a:t>
            </a:r>
            <a:endParaRPr sz="1200">
              <a:latin typeface="Arial"/>
              <a:cs typeface="Arial"/>
            </a:endParaRPr>
          </a:p>
        </p:txBody>
      </p:sp>
      <p:sp>
        <p:nvSpPr>
          <p:cNvPr id="41" name="object 41"/>
          <p:cNvSpPr/>
          <p:nvPr/>
        </p:nvSpPr>
        <p:spPr>
          <a:xfrm>
            <a:off x="4318000" y="5465762"/>
            <a:ext cx="2413000" cy="963612"/>
          </a:xfrm>
          <a:custGeom>
            <a:avLst/>
            <a:gdLst/>
            <a:ahLst/>
            <a:cxnLst/>
            <a:rect l="l" t="t" r="r" b="b"/>
            <a:pathLst>
              <a:path w="2413000" h="963612">
                <a:moveTo>
                  <a:pt x="0" y="963612"/>
                </a:moveTo>
                <a:lnTo>
                  <a:pt x="2413000" y="963612"/>
                </a:lnTo>
                <a:lnTo>
                  <a:pt x="2413000" y="0"/>
                </a:lnTo>
                <a:lnTo>
                  <a:pt x="0" y="0"/>
                </a:lnTo>
                <a:lnTo>
                  <a:pt x="0" y="963612"/>
                </a:lnTo>
                <a:close/>
              </a:path>
            </a:pathLst>
          </a:custGeom>
          <a:solidFill>
            <a:srgbClr val="FFFFFF"/>
          </a:solidFill>
        </p:spPr>
        <p:txBody>
          <a:bodyPr wrap="square" lIns="0" tIns="0" rIns="0" bIns="0" rtlCol="0">
            <a:noAutofit/>
          </a:bodyPr>
          <a:lstStyle/>
          <a:p>
            <a:endParaRPr/>
          </a:p>
        </p:txBody>
      </p:sp>
      <p:sp>
        <p:nvSpPr>
          <p:cNvPr id="42" name="object 42"/>
          <p:cNvSpPr/>
          <p:nvPr/>
        </p:nvSpPr>
        <p:spPr>
          <a:xfrm>
            <a:off x="4318000" y="5465762"/>
            <a:ext cx="2413000" cy="963612"/>
          </a:xfrm>
          <a:custGeom>
            <a:avLst/>
            <a:gdLst/>
            <a:ahLst/>
            <a:cxnLst/>
            <a:rect l="l" t="t" r="r" b="b"/>
            <a:pathLst>
              <a:path w="2413000" h="963612">
                <a:moveTo>
                  <a:pt x="0" y="963612"/>
                </a:moveTo>
                <a:lnTo>
                  <a:pt x="2413000" y="963612"/>
                </a:lnTo>
                <a:lnTo>
                  <a:pt x="2413000" y="0"/>
                </a:lnTo>
                <a:lnTo>
                  <a:pt x="0" y="0"/>
                </a:lnTo>
                <a:lnTo>
                  <a:pt x="0" y="963612"/>
                </a:lnTo>
                <a:close/>
              </a:path>
            </a:pathLst>
          </a:custGeom>
          <a:ln w="9525">
            <a:solidFill>
              <a:srgbClr val="000000"/>
            </a:solidFill>
          </a:ln>
        </p:spPr>
        <p:txBody>
          <a:bodyPr wrap="square" lIns="0" tIns="0" rIns="0" bIns="0" rtlCol="0">
            <a:noAutofit/>
          </a:bodyPr>
          <a:lstStyle/>
          <a:p>
            <a:endParaRPr/>
          </a:p>
        </p:txBody>
      </p:sp>
      <p:sp>
        <p:nvSpPr>
          <p:cNvPr id="43" name="object 43"/>
          <p:cNvSpPr txBox="1"/>
          <p:nvPr/>
        </p:nvSpPr>
        <p:spPr>
          <a:xfrm>
            <a:off x="4397502" y="5508040"/>
            <a:ext cx="1200785"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s</a:t>
            </a:r>
            <a:r>
              <a:rPr sz="1200" spc="-5" dirty="0" smtClean="0">
                <a:latin typeface="Arial"/>
                <a:cs typeface="Arial"/>
              </a:rPr>
              <a:t>rc: 223.1.2.</a:t>
            </a:r>
            <a:r>
              <a:rPr sz="1200" spc="-15" dirty="0" smtClean="0">
                <a:latin typeface="Arial"/>
                <a:cs typeface="Arial"/>
              </a:rPr>
              <a:t>5</a:t>
            </a:r>
            <a:r>
              <a:rPr sz="1200" spc="-5" dirty="0" smtClean="0">
                <a:latin typeface="Arial"/>
                <a:cs typeface="Arial"/>
              </a:rPr>
              <a:t>,</a:t>
            </a:r>
            <a:r>
              <a:rPr sz="1200" spc="-45" dirty="0" smtClean="0">
                <a:latin typeface="Arial"/>
                <a:cs typeface="Arial"/>
              </a:rPr>
              <a:t> </a:t>
            </a:r>
            <a:r>
              <a:rPr sz="1200" spc="0" dirty="0" smtClean="0">
                <a:latin typeface="Arial"/>
                <a:cs typeface="Arial"/>
              </a:rPr>
              <a:t>67</a:t>
            </a:r>
            <a:endParaRPr sz="1200">
              <a:latin typeface="Arial"/>
              <a:cs typeface="Arial"/>
            </a:endParaRPr>
          </a:p>
        </p:txBody>
      </p:sp>
      <p:sp>
        <p:nvSpPr>
          <p:cNvPr id="44" name="object 44"/>
          <p:cNvSpPr txBox="1"/>
          <p:nvPr/>
        </p:nvSpPr>
        <p:spPr>
          <a:xfrm>
            <a:off x="4397502" y="5690920"/>
            <a:ext cx="4289298" cy="74295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de</a:t>
            </a:r>
            <a:r>
              <a:rPr sz="1200" spc="-5" dirty="0" smtClean="0">
                <a:latin typeface="Arial"/>
                <a:cs typeface="Arial"/>
              </a:rPr>
              <a:t>st: </a:t>
            </a:r>
            <a:r>
              <a:rPr sz="1200" spc="-20" dirty="0" smtClean="0">
                <a:latin typeface="Arial"/>
                <a:cs typeface="Arial"/>
              </a:rPr>
              <a:t> </a:t>
            </a:r>
            <a:r>
              <a:rPr sz="1200" spc="5" dirty="0" smtClean="0">
                <a:latin typeface="Arial"/>
                <a:cs typeface="Arial"/>
              </a:rPr>
              <a:t>2</a:t>
            </a:r>
            <a:r>
              <a:rPr sz="1200" spc="0" dirty="0" smtClean="0">
                <a:latin typeface="Arial"/>
                <a:cs typeface="Arial"/>
              </a:rPr>
              <a:t>55</a:t>
            </a:r>
            <a:r>
              <a:rPr sz="1200" spc="-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.2</a:t>
            </a:r>
            <a:r>
              <a:rPr sz="1200" spc="-10" dirty="0" smtClean="0">
                <a:latin typeface="Arial"/>
                <a:cs typeface="Arial"/>
              </a:rPr>
              <a:t>55</a:t>
            </a:r>
            <a:r>
              <a:rPr sz="1200" spc="-5" dirty="0" smtClean="0">
                <a:latin typeface="Arial"/>
                <a:cs typeface="Arial"/>
              </a:rPr>
              <a:t>.</a:t>
            </a:r>
            <a:r>
              <a:rPr sz="1200" spc="-1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a:t>
            </a:r>
            <a:r>
              <a:rPr sz="1200" spc="-45" dirty="0" smtClean="0">
                <a:latin typeface="Arial"/>
                <a:cs typeface="Arial"/>
              </a:rPr>
              <a:t> </a:t>
            </a:r>
            <a:r>
              <a:rPr sz="1200" spc="0" dirty="0" smtClean="0">
                <a:latin typeface="Arial"/>
                <a:cs typeface="Arial"/>
              </a:rPr>
              <a:t>68</a:t>
            </a:r>
            <a:endParaRPr sz="1200" dirty="0">
              <a:latin typeface="Arial"/>
              <a:cs typeface="Arial"/>
            </a:endParaRPr>
          </a:p>
          <a:p>
            <a:pPr marL="12700">
              <a:lnSpc>
                <a:spcPct val="100000"/>
              </a:lnSpc>
            </a:pPr>
            <a:r>
              <a:rPr sz="1200" spc="-15" dirty="0" smtClean="0">
                <a:latin typeface="Arial"/>
                <a:cs typeface="Arial"/>
              </a:rPr>
              <a:t>y</a:t>
            </a:r>
            <a:r>
              <a:rPr sz="1200" spc="0" dirty="0" smtClean="0">
                <a:latin typeface="Arial"/>
                <a:cs typeface="Arial"/>
              </a:rPr>
              <a:t>ia</a:t>
            </a:r>
            <a:r>
              <a:rPr sz="1200" spc="5" dirty="0" smtClean="0">
                <a:latin typeface="Arial"/>
                <a:cs typeface="Arial"/>
              </a:rPr>
              <a:t>d</a:t>
            </a:r>
            <a:r>
              <a:rPr sz="1200" spc="0" dirty="0" smtClean="0">
                <a:latin typeface="Arial"/>
                <a:cs typeface="Arial"/>
              </a:rPr>
              <a:t>dr</a:t>
            </a:r>
            <a:r>
              <a:rPr sz="1200" spc="-10" dirty="0" smtClean="0">
                <a:latin typeface="Arial"/>
                <a:cs typeface="Arial"/>
              </a:rPr>
              <a:t>r</a:t>
            </a:r>
            <a:r>
              <a:rPr sz="1200" spc="-5" dirty="0" smtClean="0">
                <a:latin typeface="Arial"/>
                <a:cs typeface="Arial"/>
              </a:rPr>
              <a:t>:</a:t>
            </a:r>
            <a:r>
              <a:rPr sz="1200" spc="-20" dirty="0" smtClean="0">
                <a:latin typeface="Arial"/>
                <a:cs typeface="Arial"/>
              </a:rPr>
              <a:t> </a:t>
            </a:r>
            <a:r>
              <a:rPr sz="1200" spc="0" dirty="0" smtClean="0">
                <a:latin typeface="Arial"/>
                <a:cs typeface="Arial"/>
              </a:rPr>
              <a:t>223</a:t>
            </a:r>
            <a:r>
              <a:rPr sz="1200" spc="-5" dirty="0" smtClean="0">
                <a:latin typeface="Arial"/>
                <a:cs typeface="Arial"/>
              </a:rPr>
              <a:t>.1.2.4</a:t>
            </a:r>
            <a:endParaRPr sz="1200" dirty="0">
              <a:latin typeface="Arial"/>
              <a:cs typeface="Arial"/>
            </a:endParaRPr>
          </a:p>
          <a:p>
            <a:pPr marL="12700">
              <a:lnSpc>
                <a:spcPct val="100000"/>
              </a:lnSpc>
            </a:pPr>
            <a:r>
              <a:rPr sz="1200" dirty="0" smtClean="0">
                <a:latin typeface="Arial"/>
                <a:cs typeface="Arial"/>
              </a:rPr>
              <a:t>tra</a:t>
            </a:r>
            <a:r>
              <a:rPr sz="1200" spc="5" dirty="0" smtClean="0">
                <a:latin typeface="Arial"/>
                <a:cs typeface="Arial"/>
              </a:rPr>
              <a:t>n</a:t>
            </a:r>
            <a:r>
              <a:rPr sz="1200" spc="0" dirty="0" smtClean="0">
                <a:latin typeface="Arial"/>
                <a:cs typeface="Arial"/>
              </a:rPr>
              <a:t>saction</a:t>
            </a:r>
            <a:r>
              <a:rPr sz="1200" spc="-10" dirty="0" smtClean="0">
                <a:latin typeface="Arial"/>
                <a:cs typeface="Arial"/>
              </a:rPr>
              <a:t> </a:t>
            </a:r>
            <a:r>
              <a:rPr sz="1200" spc="-5" dirty="0" smtClean="0">
                <a:latin typeface="Arial"/>
                <a:cs typeface="Arial"/>
              </a:rPr>
              <a:t>ID:</a:t>
            </a:r>
            <a:r>
              <a:rPr sz="1200" spc="-35" dirty="0" smtClean="0">
                <a:latin typeface="Arial"/>
                <a:cs typeface="Arial"/>
              </a:rPr>
              <a:t> </a:t>
            </a:r>
            <a:r>
              <a:rPr sz="1200" spc="0" dirty="0" smtClean="0">
                <a:latin typeface="Arial"/>
                <a:cs typeface="Arial"/>
              </a:rPr>
              <a:t>655</a:t>
            </a:r>
            <a:r>
              <a:rPr lang="zh-CN" altLang="en-US" sz="1200" spc="0" dirty="0" smtClean="0">
                <a:latin typeface="Arial"/>
                <a:cs typeface="Arial"/>
              </a:rPr>
              <a:t>（代表确认核实</a:t>
            </a:r>
            <a:r>
              <a:rPr lang="en-US" altLang="zh-CN" sz="1200" spc="0" dirty="0" smtClean="0">
                <a:latin typeface="Arial"/>
                <a:cs typeface="Arial"/>
              </a:rPr>
              <a:t>IP</a:t>
            </a:r>
            <a:r>
              <a:rPr lang="zh-CN" altLang="en-US" sz="1200" spc="0" dirty="0" smtClean="0">
                <a:latin typeface="Arial"/>
                <a:cs typeface="Arial"/>
              </a:rPr>
              <a:t>地址的应答）</a:t>
            </a:r>
            <a:endParaRPr sz="1200" dirty="0">
              <a:latin typeface="Arial"/>
              <a:cs typeface="Arial"/>
            </a:endParaRPr>
          </a:p>
          <a:p>
            <a:pPr marL="12700">
              <a:lnSpc>
                <a:spcPct val="100000"/>
              </a:lnSpc>
            </a:pPr>
            <a:r>
              <a:rPr sz="1200" dirty="0" smtClean="0">
                <a:latin typeface="Arial"/>
                <a:cs typeface="Arial"/>
              </a:rPr>
              <a:t>Li</a:t>
            </a:r>
            <a:r>
              <a:rPr sz="1200" spc="10" dirty="0" smtClean="0">
                <a:latin typeface="Arial"/>
                <a:cs typeface="Arial"/>
              </a:rPr>
              <a:t>f</a:t>
            </a:r>
            <a:r>
              <a:rPr sz="1200" spc="0" dirty="0" smtClean="0">
                <a:latin typeface="Arial"/>
                <a:cs typeface="Arial"/>
              </a:rPr>
              <a:t>eti</a:t>
            </a:r>
            <a:r>
              <a:rPr sz="1200" spc="5" dirty="0" smtClean="0">
                <a:latin typeface="Arial"/>
                <a:cs typeface="Arial"/>
              </a:rPr>
              <a:t>m</a:t>
            </a:r>
            <a:r>
              <a:rPr sz="1200" spc="-10" dirty="0" smtClean="0">
                <a:latin typeface="Arial"/>
                <a:cs typeface="Arial"/>
              </a:rPr>
              <a:t>e</a:t>
            </a:r>
            <a:r>
              <a:rPr sz="1200" spc="-5" dirty="0" smtClean="0">
                <a:latin typeface="Arial"/>
                <a:cs typeface="Arial"/>
              </a:rPr>
              <a:t>:</a:t>
            </a:r>
            <a:r>
              <a:rPr sz="1200" spc="-45" dirty="0" smtClean="0">
                <a:latin typeface="Arial"/>
                <a:cs typeface="Arial"/>
              </a:rPr>
              <a:t> </a:t>
            </a:r>
            <a:r>
              <a:rPr sz="1200" spc="0" dirty="0" smtClean="0">
                <a:latin typeface="Arial"/>
                <a:cs typeface="Arial"/>
              </a:rPr>
              <a:t>3600</a:t>
            </a:r>
            <a:r>
              <a:rPr sz="1200" spc="-35" dirty="0" smtClean="0">
                <a:latin typeface="Arial"/>
                <a:cs typeface="Arial"/>
              </a:rPr>
              <a:t> </a:t>
            </a:r>
            <a:r>
              <a:rPr sz="1200" spc="0" dirty="0" smtClean="0">
                <a:latin typeface="Arial"/>
                <a:cs typeface="Arial"/>
              </a:rPr>
              <a:t>secs</a:t>
            </a:r>
            <a:endParaRPr sz="1200" dirty="0">
              <a:latin typeface="Arial"/>
              <a:cs typeface="Arial"/>
            </a:endParaRPr>
          </a:p>
        </p:txBody>
      </p:sp>
      <p:sp>
        <p:nvSpPr>
          <p:cNvPr id="45" name="object 45"/>
          <p:cNvSpPr/>
          <p:nvPr/>
        </p:nvSpPr>
        <p:spPr>
          <a:xfrm>
            <a:off x="2616454" y="2507107"/>
            <a:ext cx="1452245" cy="370217"/>
          </a:xfrm>
          <a:custGeom>
            <a:avLst/>
            <a:gdLst/>
            <a:ahLst/>
            <a:cxnLst/>
            <a:rect l="l" t="t" r="r" b="b"/>
            <a:pathLst>
              <a:path w="1452245" h="370217">
                <a:moveTo>
                  <a:pt x="281386" y="30254"/>
                </a:moveTo>
                <a:lnTo>
                  <a:pt x="269642" y="32462"/>
                </a:lnTo>
                <a:lnTo>
                  <a:pt x="258825" y="38480"/>
                </a:lnTo>
                <a:lnTo>
                  <a:pt x="0" y="243204"/>
                </a:lnTo>
                <a:lnTo>
                  <a:pt x="305562" y="367664"/>
                </a:lnTo>
                <a:lnTo>
                  <a:pt x="311553" y="369553"/>
                </a:lnTo>
                <a:lnTo>
                  <a:pt x="322349" y="370217"/>
                </a:lnTo>
                <a:lnTo>
                  <a:pt x="332880" y="367329"/>
                </a:lnTo>
                <a:lnTo>
                  <a:pt x="342647" y="360775"/>
                </a:lnTo>
                <a:lnTo>
                  <a:pt x="351147" y="350442"/>
                </a:lnTo>
                <a:lnTo>
                  <a:pt x="357881" y="336216"/>
                </a:lnTo>
                <a:lnTo>
                  <a:pt x="357159" y="324104"/>
                </a:lnTo>
                <a:lnTo>
                  <a:pt x="268363" y="270255"/>
                </a:lnTo>
                <a:lnTo>
                  <a:pt x="80263" y="270255"/>
                </a:lnTo>
                <a:lnTo>
                  <a:pt x="69595" y="194817"/>
                </a:lnTo>
                <a:lnTo>
                  <a:pt x="208047" y="175158"/>
                </a:lnTo>
                <a:lnTo>
                  <a:pt x="312118" y="92255"/>
                </a:lnTo>
                <a:lnTo>
                  <a:pt x="317176" y="83246"/>
                </a:lnTo>
                <a:lnTo>
                  <a:pt x="319212" y="72876"/>
                </a:lnTo>
                <a:lnTo>
                  <a:pt x="317904" y="61468"/>
                </a:lnTo>
                <a:lnTo>
                  <a:pt x="312930" y="49347"/>
                </a:lnTo>
                <a:lnTo>
                  <a:pt x="303969" y="36835"/>
                </a:lnTo>
                <a:lnTo>
                  <a:pt x="293136" y="31748"/>
                </a:lnTo>
                <a:lnTo>
                  <a:pt x="281386" y="30254"/>
                </a:lnTo>
                <a:close/>
              </a:path>
              <a:path w="1452245" h="370217">
                <a:moveTo>
                  <a:pt x="208047" y="175158"/>
                </a:moveTo>
                <a:lnTo>
                  <a:pt x="69595" y="194817"/>
                </a:lnTo>
                <a:lnTo>
                  <a:pt x="80263" y="270255"/>
                </a:lnTo>
                <a:lnTo>
                  <a:pt x="135715" y="262381"/>
                </a:lnTo>
                <a:lnTo>
                  <a:pt x="98551" y="262381"/>
                </a:lnTo>
                <a:lnTo>
                  <a:pt x="89281" y="197230"/>
                </a:lnTo>
                <a:lnTo>
                  <a:pt x="180338" y="197230"/>
                </a:lnTo>
                <a:lnTo>
                  <a:pt x="208047" y="175158"/>
                </a:lnTo>
                <a:close/>
              </a:path>
              <a:path w="1452245" h="370217">
                <a:moveTo>
                  <a:pt x="219780" y="250445"/>
                </a:moveTo>
                <a:lnTo>
                  <a:pt x="80263" y="270255"/>
                </a:lnTo>
                <a:lnTo>
                  <a:pt x="268363" y="270255"/>
                </a:lnTo>
                <a:lnTo>
                  <a:pt x="219780" y="250445"/>
                </a:lnTo>
                <a:close/>
              </a:path>
              <a:path w="1452245" h="370217">
                <a:moveTo>
                  <a:pt x="89281" y="197230"/>
                </a:moveTo>
                <a:lnTo>
                  <a:pt x="98551" y="262381"/>
                </a:lnTo>
                <a:lnTo>
                  <a:pt x="149508" y="221790"/>
                </a:lnTo>
                <a:lnTo>
                  <a:pt x="89281" y="197230"/>
                </a:lnTo>
                <a:close/>
              </a:path>
              <a:path w="1452245" h="370217">
                <a:moveTo>
                  <a:pt x="149508" y="221790"/>
                </a:moveTo>
                <a:lnTo>
                  <a:pt x="98551" y="262381"/>
                </a:lnTo>
                <a:lnTo>
                  <a:pt x="135715" y="262381"/>
                </a:lnTo>
                <a:lnTo>
                  <a:pt x="219780" y="250445"/>
                </a:lnTo>
                <a:lnTo>
                  <a:pt x="149508" y="221790"/>
                </a:lnTo>
                <a:close/>
              </a:path>
              <a:path w="1452245" h="370217">
                <a:moveTo>
                  <a:pt x="1441576" y="0"/>
                </a:moveTo>
                <a:lnTo>
                  <a:pt x="208047" y="175158"/>
                </a:lnTo>
                <a:lnTo>
                  <a:pt x="149508" y="221790"/>
                </a:lnTo>
                <a:lnTo>
                  <a:pt x="219780" y="250445"/>
                </a:lnTo>
                <a:lnTo>
                  <a:pt x="1452245" y="75437"/>
                </a:lnTo>
                <a:lnTo>
                  <a:pt x="1441576" y="0"/>
                </a:lnTo>
                <a:close/>
              </a:path>
              <a:path w="1452245" h="370217">
                <a:moveTo>
                  <a:pt x="180338" y="197230"/>
                </a:moveTo>
                <a:lnTo>
                  <a:pt x="89281" y="197230"/>
                </a:lnTo>
                <a:lnTo>
                  <a:pt x="149508" y="221790"/>
                </a:lnTo>
                <a:lnTo>
                  <a:pt x="180338" y="197230"/>
                </a:lnTo>
                <a:close/>
              </a:path>
            </a:pathLst>
          </a:custGeom>
          <a:solidFill>
            <a:srgbClr val="00AF50"/>
          </a:solidFill>
        </p:spPr>
        <p:txBody>
          <a:bodyPr wrap="square" lIns="0" tIns="0" rIns="0" bIns="0" rtlCol="0">
            <a:noAutofit/>
          </a:bodyPr>
          <a:lstStyle/>
          <a:p>
            <a:endParaRPr/>
          </a:p>
        </p:txBody>
      </p:sp>
      <p:sp>
        <p:nvSpPr>
          <p:cNvPr id="46" name="object 46"/>
          <p:cNvSpPr/>
          <p:nvPr/>
        </p:nvSpPr>
        <p:spPr>
          <a:xfrm>
            <a:off x="2611882" y="3115945"/>
            <a:ext cx="1618742" cy="375066"/>
          </a:xfrm>
          <a:custGeom>
            <a:avLst/>
            <a:gdLst/>
            <a:ahLst/>
            <a:cxnLst/>
            <a:rect l="l" t="t" r="r" b="b"/>
            <a:pathLst>
              <a:path w="1618742" h="375066">
                <a:moveTo>
                  <a:pt x="1399941" y="253821"/>
                </a:moveTo>
                <a:lnTo>
                  <a:pt x="1278223" y="305945"/>
                </a:lnTo>
                <a:lnTo>
                  <a:pt x="1270799" y="313252"/>
                </a:lnTo>
                <a:lnTo>
                  <a:pt x="1265936" y="322694"/>
                </a:lnTo>
                <a:lnTo>
                  <a:pt x="1264047" y="334031"/>
                </a:lnTo>
                <a:lnTo>
                  <a:pt x="1265540" y="347020"/>
                </a:lnTo>
                <a:lnTo>
                  <a:pt x="1270828" y="361421"/>
                </a:lnTo>
                <a:lnTo>
                  <a:pt x="1279930" y="369369"/>
                </a:lnTo>
                <a:lnTo>
                  <a:pt x="1290923" y="374035"/>
                </a:lnTo>
                <a:lnTo>
                  <a:pt x="1302933" y="375066"/>
                </a:lnTo>
                <a:lnTo>
                  <a:pt x="1315084" y="372109"/>
                </a:lnTo>
                <a:lnTo>
                  <a:pt x="1552027" y="271525"/>
                </a:lnTo>
                <a:lnTo>
                  <a:pt x="1538985" y="271525"/>
                </a:lnTo>
                <a:lnTo>
                  <a:pt x="1399941" y="253821"/>
                </a:lnTo>
                <a:close/>
              </a:path>
              <a:path w="1618742" h="375066">
                <a:moveTo>
                  <a:pt x="1468943" y="224271"/>
                </a:moveTo>
                <a:lnTo>
                  <a:pt x="1399941" y="253821"/>
                </a:lnTo>
                <a:lnTo>
                  <a:pt x="1538985" y="271525"/>
                </a:lnTo>
                <a:lnTo>
                  <a:pt x="1539944" y="263905"/>
                </a:lnTo>
                <a:lnTo>
                  <a:pt x="1520570" y="263905"/>
                </a:lnTo>
                <a:lnTo>
                  <a:pt x="1468943" y="224271"/>
                </a:lnTo>
                <a:close/>
              </a:path>
              <a:path w="1618742" h="375066">
                <a:moveTo>
                  <a:pt x="1340242" y="35254"/>
                </a:moveTo>
                <a:lnTo>
                  <a:pt x="1298067" y="59423"/>
                </a:lnTo>
                <a:lnTo>
                  <a:pt x="1295759" y="71162"/>
                </a:lnTo>
                <a:lnTo>
                  <a:pt x="1297156" y="82900"/>
                </a:lnTo>
                <a:lnTo>
                  <a:pt x="1302153" y="93730"/>
                </a:lnTo>
                <a:lnTo>
                  <a:pt x="1310640" y="102742"/>
                </a:lnTo>
                <a:lnTo>
                  <a:pt x="1408729" y="178045"/>
                </a:lnTo>
                <a:lnTo>
                  <a:pt x="1548510" y="195833"/>
                </a:lnTo>
                <a:lnTo>
                  <a:pt x="1538985" y="271525"/>
                </a:lnTo>
                <a:lnTo>
                  <a:pt x="1552027" y="271525"/>
                </a:lnTo>
                <a:lnTo>
                  <a:pt x="1618742" y="243204"/>
                </a:lnTo>
                <a:lnTo>
                  <a:pt x="1356995" y="42290"/>
                </a:lnTo>
                <a:lnTo>
                  <a:pt x="1350271" y="38167"/>
                </a:lnTo>
                <a:lnTo>
                  <a:pt x="1340242" y="35254"/>
                </a:lnTo>
                <a:close/>
              </a:path>
              <a:path w="1618742" h="375066">
                <a:moveTo>
                  <a:pt x="1528826" y="198627"/>
                </a:moveTo>
                <a:lnTo>
                  <a:pt x="1468943" y="224271"/>
                </a:lnTo>
                <a:lnTo>
                  <a:pt x="1520570" y="263905"/>
                </a:lnTo>
                <a:lnTo>
                  <a:pt x="1528826" y="198627"/>
                </a:lnTo>
                <a:close/>
              </a:path>
              <a:path w="1618742" h="375066">
                <a:moveTo>
                  <a:pt x="1548159" y="198627"/>
                </a:moveTo>
                <a:lnTo>
                  <a:pt x="1528826" y="198627"/>
                </a:lnTo>
                <a:lnTo>
                  <a:pt x="1520570" y="263905"/>
                </a:lnTo>
                <a:lnTo>
                  <a:pt x="1539944" y="263905"/>
                </a:lnTo>
                <a:lnTo>
                  <a:pt x="1548159" y="198627"/>
                </a:lnTo>
                <a:close/>
              </a:path>
              <a:path w="1618742" h="375066">
                <a:moveTo>
                  <a:pt x="9651" y="0"/>
                </a:moveTo>
                <a:lnTo>
                  <a:pt x="0" y="75564"/>
                </a:lnTo>
                <a:lnTo>
                  <a:pt x="1399941" y="253821"/>
                </a:lnTo>
                <a:lnTo>
                  <a:pt x="1468943" y="224271"/>
                </a:lnTo>
                <a:lnTo>
                  <a:pt x="1408729" y="178045"/>
                </a:lnTo>
                <a:lnTo>
                  <a:pt x="9651" y="0"/>
                </a:lnTo>
                <a:close/>
              </a:path>
              <a:path w="1618742" h="375066">
                <a:moveTo>
                  <a:pt x="1408729" y="178045"/>
                </a:moveTo>
                <a:lnTo>
                  <a:pt x="1468943" y="224271"/>
                </a:lnTo>
                <a:lnTo>
                  <a:pt x="1528826" y="198627"/>
                </a:lnTo>
                <a:lnTo>
                  <a:pt x="1548159" y="198627"/>
                </a:lnTo>
                <a:lnTo>
                  <a:pt x="1548510" y="195833"/>
                </a:lnTo>
                <a:lnTo>
                  <a:pt x="1408729" y="178045"/>
                </a:lnTo>
                <a:close/>
              </a:path>
            </a:pathLst>
          </a:custGeom>
          <a:solidFill>
            <a:srgbClr val="00AF50"/>
          </a:solidFill>
        </p:spPr>
        <p:txBody>
          <a:bodyPr wrap="square" lIns="0" tIns="0" rIns="0" bIns="0" rtlCol="0">
            <a:noAutofit/>
          </a:bodyPr>
          <a:lstStyle/>
          <a:p>
            <a:endParaRPr/>
          </a:p>
        </p:txBody>
      </p:sp>
      <p:sp>
        <p:nvSpPr>
          <p:cNvPr id="47" name="object 47"/>
          <p:cNvSpPr/>
          <p:nvPr/>
        </p:nvSpPr>
        <p:spPr>
          <a:xfrm>
            <a:off x="5522848" y="4402963"/>
            <a:ext cx="1452118" cy="370279"/>
          </a:xfrm>
          <a:custGeom>
            <a:avLst/>
            <a:gdLst/>
            <a:ahLst/>
            <a:cxnLst/>
            <a:rect l="l" t="t" r="r" b="b"/>
            <a:pathLst>
              <a:path w="1452118" h="370279">
                <a:moveTo>
                  <a:pt x="281406" y="30353"/>
                </a:moveTo>
                <a:lnTo>
                  <a:pt x="269660" y="32514"/>
                </a:lnTo>
                <a:lnTo>
                  <a:pt x="258825" y="38481"/>
                </a:lnTo>
                <a:lnTo>
                  <a:pt x="0" y="243205"/>
                </a:lnTo>
                <a:lnTo>
                  <a:pt x="305562" y="367792"/>
                </a:lnTo>
                <a:lnTo>
                  <a:pt x="311370" y="369612"/>
                </a:lnTo>
                <a:lnTo>
                  <a:pt x="322152" y="370279"/>
                </a:lnTo>
                <a:lnTo>
                  <a:pt x="332696" y="367398"/>
                </a:lnTo>
                <a:lnTo>
                  <a:pt x="342494" y="360855"/>
                </a:lnTo>
                <a:lnTo>
                  <a:pt x="351040" y="350535"/>
                </a:lnTo>
                <a:lnTo>
                  <a:pt x="357828" y="336322"/>
                </a:lnTo>
                <a:lnTo>
                  <a:pt x="357106" y="324203"/>
                </a:lnTo>
                <a:lnTo>
                  <a:pt x="268236" y="270256"/>
                </a:lnTo>
                <a:lnTo>
                  <a:pt x="80137" y="270256"/>
                </a:lnTo>
                <a:lnTo>
                  <a:pt x="69468" y="194818"/>
                </a:lnTo>
                <a:lnTo>
                  <a:pt x="208121" y="175129"/>
                </a:lnTo>
                <a:lnTo>
                  <a:pt x="312044" y="92349"/>
                </a:lnTo>
                <a:lnTo>
                  <a:pt x="317143" y="83341"/>
                </a:lnTo>
                <a:lnTo>
                  <a:pt x="319209" y="72973"/>
                </a:lnTo>
                <a:lnTo>
                  <a:pt x="317918" y="61579"/>
                </a:lnTo>
                <a:lnTo>
                  <a:pt x="312944" y="49490"/>
                </a:lnTo>
                <a:lnTo>
                  <a:pt x="303966" y="37038"/>
                </a:lnTo>
                <a:lnTo>
                  <a:pt x="293147" y="31895"/>
                </a:lnTo>
                <a:lnTo>
                  <a:pt x="281406" y="30353"/>
                </a:lnTo>
                <a:close/>
              </a:path>
              <a:path w="1452118" h="370279">
                <a:moveTo>
                  <a:pt x="208121" y="175129"/>
                </a:moveTo>
                <a:lnTo>
                  <a:pt x="69468" y="194818"/>
                </a:lnTo>
                <a:lnTo>
                  <a:pt x="80137" y="270256"/>
                </a:lnTo>
                <a:lnTo>
                  <a:pt x="134694" y="262509"/>
                </a:lnTo>
                <a:lnTo>
                  <a:pt x="98425" y="262509"/>
                </a:lnTo>
                <a:lnTo>
                  <a:pt x="89153" y="197231"/>
                </a:lnTo>
                <a:lnTo>
                  <a:pt x="180375" y="197231"/>
                </a:lnTo>
                <a:lnTo>
                  <a:pt x="208121" y="175129"/>
                </a:lnTo>
                <a:close/>
              </a:path>
              <a:path w="1452118" h="370279">
                <a:moveTo>
                  <a:pt x="219653" y="250445"/>
                </a:moveTo>
                <a:lnTo>
                  <a:pt x="80137" y="270256"/>
                </a:lnTo>
                <a:lnTo>
                  <a:pt x="268236" y="270256"/>
                </a:lnTo>
                <a:lnTo>
                  <a:pt x="219653" y="250445"/>
                </a:lnTo>
                <a:close/>
              </a:path>
              <a:path w="1452118" h="370279">
                <a:moveTo>
                  <a:pt x="89153" y="197231"/>
                </a:moveTo>
                <a:lnTo>
                  <a:pt x="98425" y="262509"/>
                </a:lnTo>
                <a:lnTo>
                  <a:pt x="149488" y="221833"/>
                </a:lnTo>
                <a:lnTo>
                  <a:pt x="89153" y="197231"/>
                </a:lnTo>
                <a:close/>
              </a:path>
              <a:path w="1452118" h="370279">
                <a:moveTo>
                  <a:pt x="149488" y="221833"/>
                </a:moveTo>
                <a:lnTo>
                  <a:pt x="98425" y="262509"/>
                </a:lnTo>
                <a:lnTo>
                  <a:pt x="134694" y="262509"/>
                </a:lnTo>
                <a:lnTo>
                  <a:pt x="219653" y="250445"/>
                </a:lnTo>
                <a:lnTo>
                  <a:pt x="149488" y="221833"/>
                </a:lnTo>
                <a:close/>
              </a:path>
              <a:path w="1452118" h="370279">
                <a:moveTo>
                  <a:pt x="1441450" y="0"/>
                </a:moveTo>
                <a:lnTo>
                  <a:pt x="208121" y="175129"/>
                </a:lnTo>
                <a:lnTo>
                  <a:pt x="149488" y="221833"/>
                </a:lnTo>
                <a:lnTo>
                  <a:pt x="219653" y="250445"/>
                </a:lnTo>
                <a:lnTo>
                  <a:pt x="1452118" y="75437"/>
                </a:lnTo>
                <a:lnTo>
                  <a:pt x="1441450" y="0"/>
                </a:lnTo>
                <a:close/>
              </a:path>
              <a:path w="1452118" h="370279">
                <a:moveTo>
                  <a:pt x="180375" y="197231"/>
                </a:moveTo>
                <a:lnTo>
                  <a:pt x="89153" y="197231"/>
                </a:lnTo>
                <a:lnTo>
                  <a:pt x="149488" y="221833"/>
                </a:lnTo>
                <a:lnTo>
                  <a:pt x="180375" y="197231"/>
                </a:lnTo>
                <a:close/>
              </a:path>
            </a:pathLst>
          </a:custGeom>
          <a:solidFill>
            <a:srgbClr val="00AF50"/>
          </a:solidFill>
        </p:spPr>
        <p:txBody>
          <a:bodyPr wrap="square" lIns="0" tIns="0" rIns="0" bIns="0" rtlCol="0">
            <a:noAutofit/>
          </a:bodyPr>
          <a:lstStyle/>
          <a:p>
            <a:endParaRPr/>
          </a:p>
        </p:txBody>
      </p:sp>
      <p:sp>
        <p:nvSpPr>
          <p:cNvPr id="48" name="object 48"/>
          <p:cNvSpPr/>
          <p:nvPr/>
        </p:nvSpPr>
        <p:spPr>
          <a:xfrm>
            <a:off x="2523870" y="5504179"/>
            <a:ext cx="1702689" cy="392746"/>
          </a:xfrm>
          <a:custGeom>
            <a:avLst/>
            <a:gdLst/>
            <a:ahLst/>
            <a:cxnLst/>
            <a:rect l="l" t="t" r="r" b="b"/>
            <a:pathLst>
              <a:path w="1702689" h="392746">
                <a:moveTo>
                  <a:pt x="1483061" y="271793"/>
                </a:moveTo>
                <a:lnTo>
                  <a:pt x="1368933" y="319582"/>
                </a:lnTo>
                <a:lnTo>
                  <a:pt x="1347552" y="351414"/>
                </a:lnTo>
                <a:lnTo>
                  <a:pt x="1348962" y="364428"/>
                </a:lnTo>
                <a:lnTo>
                  <a:pt x="1354151" y="378875"/>
                </a:lnTo>
                <a:lnTo>
                  <a:pt x="1363214" y="386889"/>
                </a:lnTo>
                <a:lnTo>
                  <a:pt x="1374200" y="391633"/>
                </a:lnTo>
                <a:lnTo>
                  <a:pt x="1386223" y="392746"/>
                </a:lnTo>
                <a:lnTo>
                  <a:pt x="1398396" y="389864"/>
                </a:lnTo>
                <a:lnTo>
                  <a:pt x="1636183" y="290283"/>
                </a:lnTo>
                <a:lnTo>
                  <a:pt x="1622806" y="290283"/>
                </a:lnTo>
                <a:lnTo>
                  <a:pt x="1483061" y="271793"/>
                </a:lnTo>
                <a:close/>
              </a:path>
              <a:path w="1702689" h="392746">
                <a:moveTo>
                  <a:pt x="1552795" y="242593"/>
                </a:moveTo>
                <a:lnTo>
                  <a:pt x="1483061" y="271793"/>
                </a:lnTo>
                <a:lnTo>
                  <a:pt x="1622806" y="290283"/>
                </a:lnTo>
                <a:lnTo>
                  <a:pt x="1623823" y="282625"/>
                </a:lnTo>
                <a:lnTo>
                  <a:pt x="1604391" y="282625"/>
                </a:lnTo>
                <a:lnTo>
                  <a:pt x="1552795" y="242593"/>
                </a:lnTo>
                <a:close/>
              </a:path>
              <a:path w="1702689" h="392746">
                <a:moveTo>
                  <a:pt x="1425280" y="53111"/>
                </a:moveTo>
                <a:lnTo>
                  <a:pt x="1382911" y="77002"/>
                </a:lnTo>
                <a:lnTo>
                  <a:pt x="1380588" y="88736"/>
                </a:lnTo>
                <a:lnTo>
                  <a:pt x="1381962" y="100501"/>
                </a:lnTo>
                <a:lnTo>
                  <a:pt x="1386921" y="111374"/>
                </a:lnTo>
                <a:lnTo>
                  <a:pt x="1395349" y="120434"/>
                </a:lnTo>
                <a:lnTo>
                  <a:pt x="1493061" y="196247"/>
                </a:lnTo>
                <a:lnTo>
                  <a:pt x="1632839" y="214744"/>
                </a:lnTo>
                <a:lnTo>
                  <a:pt x="1622806" y="290283"/>
                </a:lnTo>
                <a:lnTo>
                  <a:pt x="1636183" y="290283"/>
                </a:lnTo>
                <a:lnTo>
                  <a:pt x="1702689" y="262432"/>
                </a:lnTo>
                <a:lnTo>
                  <a:pt x="1441958" y="60198"/>
                </a:lnTo>
                <a:lnTo>
                  <a:pt x="1435302" y="56092"/>
                </a:lnTo>
                <a:lnTo>
                  <a:pt x="1425280" y="53111"/>
                </a:lnTo>
                <a:close/>
              </a:path>
              <a:path w="1702689" h="392746">
                <a:moveTo>
                  <a:pt x="1613027" y="217373"/>
                </a:moveTo>
                <a:lnTo>
                  <a:pt x="1552795" y="242593"/>
                </a:lnTo>
                <a:lnTo>
                  <a:pt x="1604391" y="282625"/>
                </a:lnTo>
                <a:lnTo>
                  <a:pt x="1613027" y="217373"/>
                </a:lnTo>
                <a:close/>
              </a:path>
              <a:path w="1702689" h="392746">
                <a:moveTo>
                  <a:pt x="1632489" y="217373"/>
                </a:moveTo>
                <a:lnTo>
                  <a:pt x="1613027" y="217373"/>
                </a:lnTo>
                <a:lnTo>
                  <a:pt x="1604391" y="282625"/>
                </a:lnTo>
                <a:lnTo>
                  <a:pt x="1623823" y="282625"/>
                </a:lnTo>
                <a:lnTo>
                  <a:pt x="1632489" y="217373"/>
                </a:lnTo>
                <a:close/>
              </a:path>
              <a:path w="1702689" h="392746">
                <a:moveTo>
                  <a:pt x="10033" y="0"/>
                </a:moveTo>
                <a:lnTo>
                  <a:pt x="0" y="75565"/>
                </a:lnTo>
                <a:lnTo>
                  <a:pt x="1483061" y="271793"/>
                </a:lnTo>
                <a:lnTo>
                  <a:pt x="1552795" y="242593"/>
                </a:lnTo>
                <a:lnTo>
                  <a:pt x="1493061" y="196247"/>
                </a:lnTo>
                <a:lnTo>
                  <a:pt x="10033" y="0"/>
                </a:lnTo>
                <a:close/>
              </a:path>
              <a:path w="1702689" h="392746">
                <a:moveTo>
                  <a:pt x="1493061" y="196247"/>
                </a:moveTo>
                <a:lnTo>
                  <a:pt x="1552795" y="242593"/>
                </a:lnTo>
                <a:lnTo>
                  <a:pt x="1613027" y="217373"/>
                </a:lnTo>
                <a:lnTo>
                  <a:pt x="1632489" y="217373"/>
                </a:lnTo>
                <a:lnTo>
                  <a:pt x="1632839" y="214744"/>
                </a:lnTo>
                <a:lnTo>
                  <a:pt x="1493061" y="196247"/>
                </a:lnTo>
                <a:close/>
              </a:path>
            </a:pathLst>
          </a:custGeom>
          <a:solidFill>
            <a:srgbClr val="00AF50"/>
          </a:solidFill>
        </p:spPr>
        <p:txBody>
          <a:bodyPr wrap="square" lIns="0" tIns="0" rIns="0" bIns="0" rtlCol="0">
            <a:noAutofit/>
          </a:bodyPr>
          <a:lstStyle/>
          <a:p>
            <a:endParaRPr/>
          </a:p>
        </p:txBody>
      </p:sp>
      <p:sp>
        <p:nvSpPr>
          <p:cNvPr id="49" name="object 49"/>
          <p:cNvSpPr txBox="1"/>
          <p:nvPr/>
        </p:nvSpPr>
        <p:spPr>
          <a:xfrm>
            <a:off x="150672" y="2391028"/>
            <a:ext cx="2025650" cy="1717675"/>
          </a:xfrm>
          <a:prstGeom prst="rect">
            <a:avLst/>
          </a:prstGeom>
        </p:spPr>
        <p:txBody>
          <a:bodyPr vert="horz" wrap="square" lIns="0" tIns="0" rIns="0" bIns="0" rtlCol="0">
            <a:noAutofit/>
          </a:bodyPr>
          <a:lstStyle/>
          <a:p>
            <a:pPr marL="12700" marR="12700">
              <a:lnSpc>
                <a:spcPct val="100000"/>
              </a:lnSpc>
            </a:pPr>
            <a:r>
              <a:rPr sz="2000" spc="5" dirty="0" smtClean="0">
                <a:solidFill>
                  <a:srgbClr val="C00000"/>
                </a:solidFill>
                <a:latin typeface="Arial"/>
                <a:cs typeface="Arial"/>
              </a:rPr>
              <a:t>DHC</a:t>
            </a:r>
            <a:r>
              <a:rPr sz="2000" spc="-5" dirty="0" smtClean="0">
                <a:solidFill>
                  <a:srgbClr val="C00000"/>
                </a:solidFill>
                <a:latin typeface="Arial"/>
                <a:cs typeface="Arial"/>
              </a:rPr>
              <a:t>P</a:t>
            </a:r>
            <a:r>
              <a:rPr sz="2000" spc="0" dirty="0" smtClean="0">
                <a:solidFill>
                  <a:srgbClr val="C00000"/>
                </a:solidFill>
                <a:latin typeface="宋体"/>
                <a:cs typeface="宋体"/>
              </a:rPr>
              <a:t>属于</a:t>
            </a:r>
            <a:r>
              <a:rPr sz="2000" spc="10" dirty="0" smtClean="0">
                <a:solidFill>
                  <a:srgbClr val="C00000"/>
                </a:solidFill>
                <a:latin typeface="宋体"/>
                <a:cs typeface="宋体"/>
              </a:rPr>
              <a:t>应用层 </a:t>
            </a:r>
            <a:r>
              <a:rPr sz="2000" spc="0" dirty="0" smtClean="0">
                <a:solidFill>
                  <a:srgbClr val="C00000"/>
                </a:solidFill>
                <a:latin typeface="宋体"/>
                <a:cs typeface="宋体"/>
              </a:rPr>
              <a:t>协议</a:t>
            </a:r>
            <a:endParaRPr sz="2000" dirty="0">
              <a:latin typeface="宋体"/>
              <a:cs typeface="宋体"/>
            </a:endParaRPr>
          </a:p>
          <a:p>
            <a:pPr marL="12700" marR="158750">
              <a:lnSpc>
                <a:spcPts val="2160"/>
              </a:lnSpc>
              <a:spcBef>
                <a:spcPts val="65"/>
              </a:spcBef>
            </a:pPr>
            <a:r>
              <a:rPr sz="1800" dirty="0" smtClean="0">
                <a:latin typeface="宋体"/>
                <a:cs typeface="宋体"/>
              </a:rPr>
              <a:t>应用层：</a:t>
            </a:r>
            <a:r>
              <a:rPr sz="1800" spc="-5" dirty="0" smtClean="0">
                <a:latin typeface="Arial"/>
                <a:cs typeface="Arial"/>
              </a:rPr>
              <a:t>C</a:t>
            </a:r>
            <a:r>
              <a:rPr sz="1800" spc="0" dirty="0" smtClean="0">
                <a:latin typeface="Arial"/>
                <a:cs typeface="Arial"/>
              </a:rPr>
              <a:t>-</a:t>
            </a:r>
            <a:r>
              <a:rPr sz="1800" spc="-20" dirty="0" smtClean="0">
                <a:latin typeface="Arial"/>
                <a:cs typeface="Arial"/>
              </a:rPr>
              <a:t>S</a:t>
            </a:r>
            <a:r>
              <a:rPr sz="1800" spc="0" dirty="0" smtClean="0">
                <a:latin typeface="宋体"/>
                <a:cs typeface="宋体"/>
              </a:rPr>
              <a:t>模式 运输层：</a:t>
            </a:r>
            <a:r>
              <a:rPr sz="1800" spc="-5" dirty="0" smtClean="0">
                <a:latin typeface="Arial"/>
                <a:cs typeface="Arial"/>
              </a:rPr>
              <a:t>UDP</a:t>
            </a:r>
            <a:r>
              <a:rPr sz="1800" spc="0" dirty="0" smtClean="0">
                <a:latin typeface="宋体"/>
                <a:cs typeface="宋体"/>
              </a:rPr>
              <a:t>协议</a:t>
            </a:r>
            <a:endParaRPr sz="1800" dirty="0">
              <a:latin typeface="宋体"/>
              <a:cs typeface="宋体"/>
            </a:endParaRPr>
          </a:p>
          <a:p>
            <a:pPr marL="12700" marR="615950">
              <a:lnSpc>
                <a:spcPts val="2160"/>
              </a:lnSpc>
            </a:pPr>
            <a:r>
              <a:rPr sz="1800" dirty="0" smtClean="0">
                <a:latin typeface="宋体"/>
                <a:cs typeface="宋体"/>
              </a:rPr>
              <a:t>服务器端口</a:t>
            </a:r>
            <a:r>
              <a:rPr sz="1800" spc="-5" dirty="0" smtClean="0">
                <a:latin typeface="Arial"/>
                <a:cs typeface="Arial"/>
              </a:rPr>
              <a:t>67 </a:t>
            </a:r>
            <a:r>
              <a:rPr sz="1800" spc="0" dirty="0" smtClean="0">
                <a:latin typeface="宋体"/>
                <a:cs typeface="宋体"/>
              </a:rPr>
              <a:t>客户端端口</a:t>
            </a:r>
            <a:r>
              <a:rPr sz="1800" spc="-5" dirty="0" smtClean="0">
                <a:latin typeface="Arial"/>
                <a:cs typeface="Arial"/>
              </a:rPr>
              <a:t>68</a:t>
            </a:r>
            <a:endParaRPr sz="1800" dirty="0">
              <a:latin typeface="Arial"/>
              <a:cs typeface="Arial"/>
            </a:endParaRPr>
          </a:p>
        </p:txBody>
      </p:sp>
      <p:sp>
        <p:nvSpPr>
          <p:cNvPr id="50" name="object 2"/>
          <p:cNvSpPr txBox="1">
            <a:spLocks noGrp="1"/>
          </p:cNvSpPr>
          <p:nvPr>
            <p:ph type="title"/>
          </p:nvPr>
        </p:nvSpPr>
        <p:spPr>
          <a:xfrm>
            <a:off x="457200" y="152400"/>
            <a:ext cx="8229600" cy="791394"/>
          </a:xfrm>
          <a:prstGeom prst="rect">
            <a:avLst/>
          </a:prstGeom>
        </p:spPr>
        <p:txBody>
          <a:bodyPr vert="horz" wrap="square" lIns="0" tIns="254635" rIns="0" bIns="0" rtlCol="0">
            <a:noAutofit/>
          </a:bodyPr>
          <a:lstStyle/>
          <a:p>
            <a:pPr marL="125730" algn="l">
              <a:lnSpc>
                <a:spcPct val="100000"/>
              </a:lnSpc>
            </a:pPr>
            <a:r>
              <a:rPr lang="en-US" sz="3600" dirty="0">
                <a:solidFill>
                  <a:schemeClr val="tx1"/>
                </a:solidFill>
                <a:latin typeface="黑体"/>
                <a:cs typeface="黑体"/>
              </a:rPr>
              <a:t>DHCP client-server </a:t>
            </a:r>
            <a:r>
              <a:rPr lang="zh-CN" altLang="en-US" sz="3600" dirty="0">
                <a:solidFill>
                  <a:schemeClr val="tx1"/>
                </a:solidFill>
                <a:latin typeface="黑体"/>
                <a:cs typeface="黑体"/>
              </a:rPr>
              <a:t>场景 </a:t>
            </a:r>
            <a:endParaRPr sz="3600" dirty="0">
              <a:solidFill>
                <a:schemeClr val="tx1"/>
              </a:solidFill>
              <a:latin typeface="黑体"/>
              <a:cs typeface="黑体"/>
            </a:endParaRPr>
          </a:p>
        </p:txBody>
      </p:sp>
      <p:sp>
        <p:nvSpPr>
          <p:cNvPr id="37" name="object 37"/>
          <p:cNvSpPr txBox="1"/>
          <p:nvPr/>
        </p:nvSpPr>
        <p:spPr>
          <a:xfrm>
            <a:off x="2878072" y="4113910"/>
            <a:ext cx="4665728" cy="92583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s</a:t>
            </a:r>
            <a:r>
              <a:rPr sz="1200" spc="-5" dirty="0" smtClean="0">
                <a:latin typeface="Arial"/>
                <a:cs typeface="Arial"/>
              </a:rPr>
              <a:t>r</a:t>
            </a:r>
            <a:r>
              <a:rPr sz="1200" spc="0" dirty="0" smtClean="0">
                <a:latin typeface="Arial"/>
                <a:cs typeface="Arial"/>
              </a:rPr>
              <a:t>c</a:t>
            </a:r>
            <a:r>
              <a:rPr sz="1200" spc="-5" dirty="0" smtClean="0">
                <a:latin typeface="Arial"/>
                <a:cs typeface="Arial"/>
              </a:rPr>
              <a:t>:  </a:t>
            </a:r>
            <a:r>
              <a:rPr sz="1200" spc="5" dirty="0" smtClean="0">
                <a:latin typeface="Arial"/>
                <a:cs typeface="Arial"/>
              </a:rPr>
              <a:t>0</a:t>
            </a:r>
            <a:r>
              <a:rPr sz="1200" spc="-5" dirty="0" smtClean="0">
                <a:latin typeface="Arial"/>
                <a:cs typeface="Arial"/>
              </a:rPr>
              <a:t>.0.0.0,</a:t>
            </a:r>
            <a:r>
              <a:rPr sz="1200" spc="-35" dirty="0" smtClean="0">
                <a:latin typeface="Arial"/>
                <a:cs typeface="Arial"/>
              </a:rPr>
              <a:t> </a:t>
            </a:r>
            <a:r>
              <a:rPr sz="1200" spc="0" dirty="0" smtClean="0">
                <a:latin typeface="Arial"/>
                <a:cs typeface="Arial"/>
              </a:rPr>
              <a:t>68</a:t>
            </a:r>
            <a:endParaRPr sz="1200" dirty="0">
              <a:latin typeface="Arial"/>
              <a:cs typeface="Arial"/>
            </a:endParaRPr>
          </a:p>
          <a:p>
            <a:pPr marL="12700">
              <a:lnSpc>
                <a:spcPct val="100000"/>
              </a:lnSpc>
            </a:pPr>
            <a:r>
              <a:rPr sz="1200" dirty="0" smtClean="0">
                <a:latin typeface="Arial"/>
                <a:cs typeface="Arial"/>
              </a:rPr>
              <a:t>de</a:t>
            </a:r>
            <a:r>
              <a:rPr sz="1200" spc="-10" dirty="0" smtClean="0">
                <a:latin typeface="Arial"/>
                <a:cs typeface="Arial"/>
              </a:rPr>
              <a:t>s</a:t>
            </a:r>
            <a:r>
              <a:rPr sz="1200" spc="0" dirty="0" smtClean="0">
                <a:latin typeface="Arial"/>
                <a:cs typeface="Arial"/>
              </a:rPr>
              <a:t>t</a:t>
            </a:r>
            <a:r>
              <a:rPr sz="1200" spc="-5" dirty="0" smtClean="0">
                <a:latin typeface="Arial"/>
                <a:cs typeface="Arial"/>
              </a:rPr>
              <a:t>: </a:t>
            </a:r>
            <a:r>
              <a:rPr sz="1200" spc="-20" dirty="0" smtClean="0">
                <a:latin typeface="Arial"/>
                <a:cs typeface="Arial"/>
              </a:rPr>
              <a:t> </a:t>
            </a:r>
            <a:r>
              <a:rPr sz="1200" spc="0" dirty="0" smtClean="0">
                <a:latin typeface="Arial"/>
                <a:cs typeface="Arial"/>
              </a:rPr>
              <a:t>255</a:t>
            </a:r>
            <a:r>
              <a:rPr sz="1200" spc="-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.2</a:t>
            </a:r>
            <a:r>
              <a:rPr sz="1200" spc="-10" dirty="0" smtClean="0">
                <a:latin typeface="Arial"/>
                <a:cs typeface="Arial"/>
              </a:rPr>
              <a:t>55</a:t>
            </a:r>
            <a:r>
              <a:rPr sz="1200" spc="-5" dirty="0" smtClean="0">
                <a:latin typeface="Arial"/>
                <a:cs typeface="Arial"/>
              </a:rPr>
              <a:t>.</a:t>
            </a:r>
            <a:r>
              <a:rPr sz="1200" spc="-15" dirty="0" smtClean="0">
                <a:latin typeface="Arial"/>
                <a:cs typeface="Arial"/>
              </a:rPr>
              <a:t>2</a:t>
            </a:r>
            <a:r>
              <a:rPr sz="1200" spc="0" dirty="0" smtClean="0">
                <a:latin typeface="Arial"/>
                <a:cs typeface="Arial"/>
              </a:rPr>
              <a:t>5</a:t>
            </a:r>
            <a:r>
              <a:rPr sz="1200" spc="-10" dirty="0" smtClean="0">
                <a:latin typeface="Arial"/>
                <a:cs typeface="Arial"/>
              </a:rPr>
              <a:t>5</a:t>
            </a:r>
            <a:r>
              <a:rPr sz="1200" spc="-5" dirty="0" smtClean="0">
                <a:latin typeface="Arial"/>
                <a:cs typeface="Arial"/>
              </a:rPr>
              <a:t>,</a:t>
            </a:r>
            <a:r>
              <a:rPr sz="1200" spc="-45" dirty="0" smtClean="0">
                <a:latin typeface="Arial"/>
                <a:cs typeface="Arial"/>
              </a:rPr>
              <a:t> </a:t>
            </a:r>
            <a:r>
              <a:rPr sz="1200" spc="0" dirty="0" smtClean="0">
                <a:latin typeface="Arial"/>
                <a:cs typeface="Arial"/>
              </a:rPr>
              <a:t>67</a:t>
            </a:r>
            <a:endParaRPr sz="1200" dirty="0">
              <a:latin typeface="Arial"/>
              <a:cs typeface="Arial"/>
            </a:endParaRPr>
          </a:p>
          <a:p>
            <a:pPr marL="12700">
              <a:lnSpc>
                <a:spcPct val="100000"/>
              </a:lnSpc>
            </a:pPr>
            <a:r>
              <a:rPr sz="1200" spc="-15" dirty="0" smtClean="0">
                <a:latin typeface="Arial"/>
                <a:cs typeface="Arial"/>
              </a:rPr>
              <a:t>y</a:t>
            </a:r>
            <a:r>
              <a:rPr sz="1200" spc="0" dirty="0" smtClean="0">
                <a:latin typeface="Arial"/>
                <a:cs typeface="Arial"/>
              </a:rPr>
              <a:t>ia</a:t>
            </a:r>
            <a:r>
              <a:rPr sz="1200" spc="5" dirty="0" smtClean="0">
                <a:latin typeface="Arial"/>
                <a:cs typeface="Arial"/>
              </a:rPr>
              <a:t>d</a:t>
            </a:r>
            <a:r>
              <a:rPr sz="1200" spc="0" dirty="0" smtClean="0">
                <a:latin typeface="Arial"/>
                <a:cs typeface="Arial"/>
              </a:rPr>
              <a:t>dr</a:t>
            </a:r>
            <a:r>
              <a:rPr sz="1200" spc="-5" dirty="0" smtClean="0">
                <a:latin typeface="Arial"/>
                <a:cs typeface="Arial"/>
              </a:rPr>
              <a:t>r:</a:t>
            </a:r>
            <a:r>
              <a:rPr sz="1200" spc="-20" dirty="0" smtClean="0">
                <a:latin typeface="Arial"/>
                <a:cs typeface="Arial"/>
              </a:rPr>
              <a:t> </a:t>
            </a:r>
            <a:r>
              <a:rPr sz="1200" spc="0" dirty="0" smtClean="0">
                <a:latin typeface="Arial"/>
                <a:cs typeface="Arial"/>
              </a:rPr>
              <a:t>223</a:t>
            </a:r>
            <a:r>
              <a:rPr sz="1200" spc="-5" dirty="0" smtClean="0">
                <a:latin typeface="Arial"/>
                <a:cs typeface="Arial"/>
              </a:rPr>
              <a:t>.1.2.4</a:t>
            </a:r>
            <a:r>
              <a:rPr lang="en-US" altLang="zh-CN" sz="1200" spc="-5" dirty="0" smtClean="0">
                <a:latin typeface="Arial"/>
                <a:cs typeface="Arial"/>
              </a:rPr>
              <a:t>(</a:t>
            </a:r>
            <a:r>
              <a:rPr lang="zh-CN" altLang="en-US" sz="1200" spc="-5" dirty="0" smtClean="0">
                <a:latin typeface="Arial"/>
                <a:cs typeface="Arial"/>
              </a:rPr>
              <a:t>地址说明字段说明我的</a:t>
            </a:r>
            <a:r>
              <a:rPr lang="en-US" altLang="zh-CN" sz="1200" spc="-5" dirty="0" smtClean="0">
                <a:latin typeface="Arial"/>
                <a:cs typeface="Arial"/>
              </a:rPr>
              <a:t>IP</a:t>
            </a:r>
            <a:r>
              <a:rPr lang="zh-CN" altLang="en-US" sz="1200" spc="-5" dirty="0" smtClean="0">
                <a:latin typeface="Arial"/>
                <a:cs typeface="Arial"/>
              </a:rPr>
              <a:t>地址</a:t>
            </a:r>
            <a:r>
              <a:rPr lang="en-US" altLang="zh-CN" sz="1200" spc="-5" dirty="0" smtClean="0">
                <a:latin typeface="Arial"/>
                <a:cs typeface="Arial"/>
              </a:rPr>
              <a:t>)</a:t>
            </a:r>
            <a:endParaRPr sz="1200" dirty="0">
              <a:latin typeface="Arial"/>
              <a:cs typeface="Arial"/>
            </a:endParaRPr>
          </a:p>
          <a:p>
            <a:pPr marL="12700">
              <a:lnSpc>
                <a:spcPct val="100000"/>
              </a:lnSpc>
            </a:pPr>
            <a:r>
              <a:rPr sz="1200" dirty="0" smtClean="0">
                <a:latin typeface="Arial"/>
                <a:cs typeface="Arial"/>
              </a:rPr>
              <a:t>tra</a:t>
            </a:r>
            <a:r>
              <a:rPr sz="1200" spc="5" dirty="0" smtClean="0">
                <a:latin typeface="Arial"/>
                <a:cs typeface="Arial"/>
              </a:rPr>
              <a:t>n</a:t>
            </a:r>
            <a:r>
              <a:rPr sz="1200" spc="0" dirty="0" smtClean="0">
                <a:latin typeface="Arial"/>
                <a:cs typeface="Arial"/>
              </a:rPr>
              <a:t>saction</a:t>
            </a:r>
            <a:r>
              <a:rPr sz="1200" spc="-10" dirty="0" smtClean="0">
                <a:latin typeface="Arial"/>
                <a:cs typeface="Arial"/>
              </a:rPr>
              <a:t> </a:t>
            </a:r>
            <a:r>
              <a:rPr sz="1200" spc="-5" dirty="0" smtClean="0">
                <a:latin typeface="Arial"/>
                <a:cs typeface="Arial"/>
              </a:rPr>
              <a:t>ID:</a:t>
            </a:r>
            <a:r>
              <a:rPr sz="1200" spc="-35" dirty="0" smtClean="0">
                <a:latin typeface="Arial"/>
                <a:cs typeface="Arial"/>
              </a:rPr>
              <a:t> </a:t>
            </a:r>
            <a:r>
              <a:rPr sz="1200" spc="0" dirty="0" smtClean="0">
                <a:latin typeface="Arial"/>
                <a:cs typeface="Arial"/>
              </a:rPr>
              <a:t>655</a:t>
            </a:r>
            <a:r>
              <a:rPr lang="zh-CN" altLang="en-US" sz="1200" spc="0" dirty="0" smtClean="0">
                <a:latin typeface="Arial"/>
                <a:cs typeface="Arial"/>
              </a:rPr>
              <a:t>（代表一个核实</a:t>
            </a:r>
            <a:r>
              <a:rPr lang="zh-CN" altLang="en-US" sz="1200" dirty="0" smtClean="0">
                <a:latin typeface="Arial"/>
                <a:cs typeface="Arial"/>
              </a:rPr>
              <a:t>本地</a:t>
            </a:r>
            <a:r>
              <a:rPr lang="en-US" altLang="zh-CN" sz="1200" dirty="0" smtClean="0">
                <a:latin typeface="Arial"/>
                <a:cs typeface="Arial"/>
              </a:rPr>
              <a:t>IP</a:t>
            </a:r>
            <a:r>
              <a:rPr lang="zh-CN" altLang="en-US" sz="1200" dirty="0" smtClean="0">
                <a:latin typeface="Arial"/>
                <a:cs typeface="Arial"/>
              </a:rPr>
              <a:t>地址的请求）</a:t>
            </a:r>
            <a:endParaRPr sz="1200" dirty="0">
              <a:latin typeface="Arial"/>
              <a:cs typeface="Arial"/>
            </a:endParaRPr>
          </a:p>
          <a:p>
            <a:pPr marL="12700">
              <a:lnSpc>
                <a:spcPct val="100000"/>
              </a:lnSpc>
            </a:pPr>
            <a:r>
              <a:rPr sz="1200" dirty="0" smtClean="0">
                <a:latin typeface="Arial"/>
                <a:cs typeface="Arial"/>
              </a:rPr>
              <a:t>Li</a:t>
            </a:r>
            <a:r>
              <a:rPr sz="1200" spc="10" dirty="0" smtClean="0">
                <a:latin typeface="Arial"/>
                <a:cs typeface="Arial"/>
              </a:rPr>
              <a:t>f</a:t>
            </a:r>
            <a:r>
              <a:rPr sz="1200" spc="0" dirty="0" smtClean="0">
                <a:latin typeface="Arial"/>
                <a:cs typeface="Arial"/>
              </a:rPr>
              <a:t>eti</a:t>
            </a:r>
            <a:r>
              <a:rPr sz="1200" spc="5" dirty="0" smtClean="0">
                <a:latin typeface="Arial"/>
                <a:cs typeface="Arial"/>
              </a:rPr>
              <a:t>m</a:t>
            </a:r>
            <a:r>
              <a:rPr sz="1200" spc="-10" dirty="0" smtClean="0">
                <a:latin typeface="Arial"/>
                <a:cs typeface="Arial"/>
              </a:rPr>
              <a:t>e</a:t>
            </a:r>
            <a:r>
              <a:rPr sz="1200" spc="-5" dirty="0" smtClean="0">
                <a:latin typeface="Arial"/>
                <a:cs typeface="Arial"/>
              </a:rPr>
              <a:t>:</a:t>
            </a:r>
            <a:r>
              <a:rPr sz="1200" spc="-45" dirty="0" smtClean="0">
                <a:latin typeface="Arial"/>
                <a:cs typeface="Arial"/>
              </a:rPr>
              <a:t> </a:t>
            </a:r>
            <a:r>
              <a:rPr sz="1200" spc="0" dirty="0" smtClean="0">
                <a:latin typeface="Arial"/>
                <a:cs typeface="Arial"/>
              </a:rPr>
              <a:t>3600</a:t>
            </a:r>
            <a:r>
              <a:rPr sz="1200" spc="-25" dirty="0" smtClean="0">
                <a:latin typeface="Arial"/>
                <a:cs typeface="Arial"/>
              </a:rPr>
              <a:t> </a:t>
            </a:r>
            <a:r>
              <a:rPr sz="1200" spc="0" dirty="0" smtClean="0">
                <a:latin typeface="Arial"/>
                <a:cs typeface="Arial"/>
              </a:rPr>
              <a:t>secs</a:t>
            </a:r>
            <a:endParaRPr sz="1200" dirty="0">
              <a:latin typeface="Arial"/>
              <a:cs typeface="Arial"/>
            </a:endParaRPr>
          </a:p>
        </p:txBody>
      </p:sp>
      <p:sp>
        <p:nvSpPr>
          <p:cNvPr id="51" name="文本框 50"/>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2" name="文本框 1"/>
          <p:cNvSpPr txBox="1"/>
          <p:nvPr/>
        </p:nvSpPr>
        <p:spPr>
          <a:xfrm>
            <a:off x="7315200" y="2971800"/>
            <a:ext cx="1447800" cy="369332"/>
          </a:xfrm>
          <a:prstGeom prst="rect">
            <a:avLst/>
          </a:prstGeom>
          <a:noFill/>
        </p:spPr>
        <p:txBody>
          <a:bodyPr wrap="square" rtlCol="0">
            <a:spAutoFit/>
          </a:bodyPr>
          <a:lstStyle/>
          <a:p>
            <a:r>
              <a:rPr kumimoji="1" lang="zh-CN" altLang="en-US" dirty="0" smtClean="0"/>
              <a:t>分配</a:t>
            </a:r>
            <a:r>
              <a:rPr kumimoji="1" lang="en-US" altLang="zh-CN" dirty="0" smtClean="0"/>
              <a:t>IP</a:t>
            </a:r>
            <a:endParaRPr kumimoji="1" lang="zh-CN" altLang="en-US" dirty="0"/>
          </a:p>
        </p:txBody>
      </p:sp>
      <p:sp>
        <p:nvSpPr>
          <p:cNvPr id="52" name="文本框 51"/>
          <p:cNvSpPr txBox="1"/>
          <p:nvPr/>
        </p:nvSpPr>
        <p:spPr>
          <a:xfrm>
            <a:off x="7391400" y="4202668"/>
            <a:ext cx="1447800" cy="369332"/>
          </a:xfrm>
          <a:prstGeom prst="rect">
            <a:avLst/>
          </a:prstGeom>
          <a:noFill/>
        </p:spPr>
        <p:txBody>
          <a:bodyPr wrap="square" rtlCol="0">
            <a:spAutoFit/>
          </a:bodyPr>
          <a:lstStyle/>
          <a:p>
            <a:r>
              <a:rPr kumimoji="1" lang="zh-CN" altLang="en-US" dirty="0" smtClean="0"/>
              <a:t>核实</a:t>
            </a:r>
            <a:r>
              <a:rPr kumimoji="1" lang="en-US" altLang="zh-CN" dirty="0" smtClean="0"/>
              <a:t>IP</a:t>
            </a:r>
            <a:endParaRPr kumimoji="1" lang="zh-CN" altLang="en-US" dirty="0"/>
          </a:p>
        </p:txBody>
      </p:sp>
    </p:spTree>
    <p:extLst>
      <p:ext uri="{BB962C8B-B14F-4D97-AF65-F5344CB8AC3E}">
        <p14:creationId xmlns:p14="http://schemas.microsoft.com/office/powerpoint/2010/main" val="21311360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smtClean="0">
                <a:latin typeface="STXingkai" charset="-122"/>
                <a:ea typeface="STXingkai" charset="-122"/>
                <a:cs typeface="STXingkai" charset="-122"/>
              </a:rPr>
              <a:t>DHCP</a:t>
            </a:r>
            <a:r>
              <a:rPr lang="zh-CN" altLang="en-US" sz="2400" dirty="0" smtClean="0">
                <a:latin typeface="STXingkai" charset="-122"/>
                <a:ea typeface="STXingkai" charset="-122"/>
                <a:cs typeface="STXingkai" charset="-122"/>
              </a:rPr>
              <a:t>协议，</a:t>
            </a:r>
            <a:r>
              <a:rPr lang="en-US" altLang="zh-CN" sz="2400" dirty="0" err="1" smtClean="0">
                <a:solidFill>
                  <a:srgbClr val="FF0000"/>
                </a:solidFill>
                <a:latin typeface="STXingkai" charset="-122"/>
                <a:ea typeface="STXingkai" charset="-122"/>
                <a:cs typeface="STXingkai" charset="-122"/>
              </a:rPr>
              <a:t>Ip</a:t>
            </a:r>
            <a:r>
              <a:rPr lang="zh-CN" altLang="en-US" sz="2400" dirty="0" smtClean="0">
                <a:solidFill>
                  <a:srgbClr val="FF0000"/>
                </a:solidFill>
                <a:latin typeface="STXingkai" charset="-122"/>
                <a:ea typeface="STXingkai" charset="-122"/>
                <a:cs typeface="STXingkai" charset="-122"/>
              </a:rPr>
              <a:t>数据报格式</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536149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98779"/>
            <a:ext cx="3075305" cy="635000"/>
          </a:xfrm>
          <a:prstGeom prst="rect">
            <a:avLst/>
          </a:prstGeom>
        </p:spPr>
        <p:txBody>
          <a:bodyPr vert="horz" wrap="square" lIns="0" tIns="0" rIns="0" bIns="0" rtlCol="0">
            <a:noAutofit/>
          </a:bodyPr>
          <a:lstStyle/>
          <a:p>
            <a:pPr marL="12700">
              <a:lnSpc>
                <a:spcPct val="100000"/>
              </a:lnSpc>
            </a:pPr>
            <a:r>
              <a:rPr sz="4000" spc="-20" dirty="0" smtClean="0">
                <a:latin typeface="Calibri"/>
                <a:cs typeface="Calibri"/>
              </a:rPr>
              <a:t>IP</a:t>
            </a:r>
            <a:r>
              <a:rPr sz="4000" spc="-15" dirty="0" smtClean="0">
                <a:latin typeface="Calibri"/>
                <a:cs typeface="Calibri"/>
              </a:rPr>
              <a:t> </a:t>
            </a:r>
            <a:r>
              <a:rPr sz="4000" spc="-30" dirty="0" smtClean="0">
                <a:latin typeface="黑体"/>
                <a:cs typeface="黑体"/>
              </a:rPr>
              <a:t>数据报格式</a:t>
            </a:r>
            <a:endParaRPr sz="4000" dirty="0">
              <a:latin typeface="黑体"/>
              <a:cs typeface="黑体"/>
            </a:endParaRPr>
          </a:p>
        </p:txBody>
      </p:sp>
      <p:sp>
        <p:nvSpPr>
          <p:cNvPr id="3" name="object 3"/>
          <p:cNvSpPr txBox="1"/>
          <p:nvPr/>
        </p:nvSpPr>
        <p:spPr>
          <a:xfrm>
            <a:off x="402742" y="1541018"/>
            <a:ext cx="1889125" cy="1331595"/>
          </a:xfrm>
          <a:prstGeom prst="rect">
            <a:avLst/>
          </a:prstGeom>
        </p:spPr>
        <p:txBody>
          <a:bodyPr vert="horz" wrap="square" lIns="0" tIns="0" rIns="0" bIns="0" rtlCol="0">
            <a:noAutofit/>
          </a:bodyPr>
          <a:lstStyle/>
          <a:p>
            <a:pPr marL="352425" marR="12700" indent="-340360">
              <a:lnSpc>
                <a:spcPct val="120000"/>
              </a:lnSpc>
              <a:tabLst>
                <a:tab pos="354965" algn="l"/>
              </a:tabLst>
            </a:pPr>
            <a:r>
              <a:rPr sz="1250" dirty="0" smtClean="0">
                <a:solidFill>
                  <a:srgbClr val="006FC0"/>
                </a:solidFill>
                <a:latin typeface="Wingdings"/>
                <a:cs typeface="Wingdings"/>
              </a:rPr>
              <a:t></a:t>
            </a:r>
            <a:r>
              <a:rPr sz="1250" dirty="0" smtClean="0">
                <a:solidFill>
                  <a:srgbClr val="006FC0"/>
                </a:solidFill>
                <a:latin typeface="Times New Roman"/>
                <a:cs typeface="Times New Roman"/>
              </a:rPr>
              <a:t>		</a:t>
            </a:r>
            <a:r>
              <a:rPr sz="1800" spc="-5" dirty="0" smtClean="0">
                <a:solidFill>
                  <a:srgbClr val="FF0000"/>
                </a:solidFill>
                <a:latin typeface="宋体"/>
                <a:cs typeface="宋体"/>
              </a:rPr>
              <a:t>标志 </a:t>
            </a:r>
            <a:r>
              <a:rPr lang="zh-CN" altLang="en-US" sz="1800" spc="-5" dirty="0" smtClean="0">
                <a:solidFill>
                  <a:srgbClr val="FF0000"/>
                </a:solidFill>
                <a:latin typeface="宋体"/>
                <a:cs typeface="宋体"/>
              </a:rPr>
              <a:t>是否分段</a:t>
            </a:r>
            <a:endParaRPr lang="en-US" sz="1800" spc="-5" dirty="0" smtClean="0">
              <a:solidFill>
                <a:srgbClr val="FF0000"/>
              </a:solidFill>
              <a:latin typeface="宋体"/>
              <a:cs typeface="宋体"/>
            </a:endParaRPr>
          </a:p>
          <a:p>
            <a:pPr marL="352425" marR="12700" indent="-340360">
              <a:lnSpc>
                <a:spcPct val="120000"/>
              </a:lnSpc>
              <a:tabLst>
                <a:tab pos="354965" algn="l"/>
              </a:tabLst>
            </a:pPr>
            <a:r>
              <a:rPr lang="en-US" sz="1800" spc="5" dirty="0" smtClean="0">
                <a:latin typeface="Comic Sans MS"/>
                <a:cs typeface="Comic Sans MS"/>
              </a:rPr>
              <a:t> </a:t>
            </a:r>
            <a:r>
              <a:rPr sz="1800" spc="5" dirty="0" smtClean="0">
                <a:latin typeface="Comic Sans MS"/>
                <a:cs typeface="Comic Sans MS"/>
              </a:rPr>
              <a:t>2</a:t>
            </a:r>
            <a:r>
              <a:rPr sz="1800" spc="0" dirty="0" smtClean="0">
                <a:latin typeface="宋体"/>
                <a:cs typeface="宋体"/>
              </a:rPr>
              <a:t>：</a:t>
            </a:r>
            <a:r>
              <a:rPr sz="1800" spc="-15" dirty="0" smtClean="0">
                <a:latin typeface="Comic Sans MS"/>
                <a:cs typeface="Comic Sans MS"/>
              </a:rPr>
              <a:t>Unused </a:t>
            </a:r>
            <a:endParaRPr lang="en-US" sz="1800" spc="-15" dirty="0" smtClean="0">
              <a:latin typeface="Comic Sans MS"/>
              <a:cs typeface="Comic Sans MS"/>
            </a:endParaRPr>
          </a:p>
          <a:p>
            <a:pPr marL="352425" marR="12700" indent="-340360">
              <a:lnSpc>
                <a:spcPct val="120000"/>
              </a:lnSpc>
              <a:tabLst>
                <a:tab pos="354965" algn="l"/>
              </a:tabLst>
            </a:pPr>
            <a:r>
              <a:rPr lang="en-US" sz="1800" spc="5" dirty="0" smtClean="0">
                <a:latin typeface="Comic Sans MS"/>
                <a:cs typeface="Comic Sans MS"/>
              </a:rPr>
              <a:t> </a:t>
            </a:r>
            <a:r>
              <a:rPr sz="1800" spc="5" dirty="0" smtClean="0">
                <a:latin typeface="Comic Sans MS"/>
                <a:cs typeface="Comic Sans MS"/>
              </a:rPr>
              <a:t>1</a:t>
            </a:r>
            <a:r>
              <a:rPr sz="1800" spc="0" dirty="0" smtClean="0">
                <a:latin typeface="宋体"/>
                <a:cs typeface="宋体"/>
              </a:rPr>
              <a:t>：</a:t>
            </a:r>
            <a:r>
              <a:rPr sz="1800" spc="-375" dirty="0" smtClean="0">
                <a:latin typeface="宋体"/>
                <a:cs typeface="宋体"/>
              </a:rPr>
              <a:t> </a:t>
            </a:r>
            <a:r>
              <a:rPr sz="1800" spc="-25" dirty="0" smtClean="0">
                <a:latin typeface="Comic Sans MS"/>
                <a:cs typeface="Comic Sans MS"/>
              </a:rPr>
              <a:t>M</a:t>
            </a:r>
            <a:r>
              <a:rPr sz="1800" spc="0" dirty="0" smtClean="0">
                <a:latin typeface="Comic Sans MS"/>
                <a:cs typeface="Comic Sans MS"/>
              </a:rPr>
              <a:t>ore</a:t>
            </a:r>
            <a:r>
              <a:rPr sz="1800" spc="15" dirty="0" smtClean="0">
                <a:latin typeface="Comic Sans MS"/>
                <a:cs typeface="Comic Sans MS"/>
              </a:rPr>
              <a:t> </a:t>
            </a:r>
            <a:r>
              <a:rPr sz="1800" spc="0" dirty="0" smtClean="0">
                <a:latin typeface="Comic Sans MS"/>
                <a:cs typeface="Comic Sans MS"/>
              </a:rPr>
              <a:t>frag</a:t>
            </a:r>
            <a:endParaRPr lang="en-US" sz="1800" spc="0" dirty="0" smtClean="0">
              <a:latin typeface="Comic Sans MS"/>
              <a:cs typeface="Comic Sans MS"/>
            </a:endParaRPr>
          </a:p>
          <a:p>
            <a:pPr marL="352425" marR="12700" indent="-340360">
              <a:lnSpc>
                <a:spcPct val="120000"/>
              </a:lnSpc>
              <a:tabLst>
                <a:tab pos="354965" algn="l"/>
              </a:tabLst>
            </a:pPr>
            <a:r>
              <a:rPr sz="1800" spc="0" dirty="0" smtClean="0">
                <a:latin typeface="Comic Sans MS"/>
                <a:cs typeface="Comic Sans MS"/>
              </a:rPr>
              <a:t> </a:t>
            </a:r>
            <a:r>
              <a:rPr sz="1800" spc="5" dirty="0" smtClean="0">
                <a:latin typeface="Comic Sans MS"/>
                <a:cs typeface="Comic Sans MS"/>
              </a:rPr>
              <a:t>0</a:t>
            </a:r>
            <a:r>
              <a:rPr sz="1800" spc="0" dirty="0" smtClean="0">
                <a:latin typeface="宋体"/>
                <a:cs typeface="宋体"/>
              </a:rPr>
              <a:t>：</a:t>
            </a:r>
            <a:r>
              <a:rPr sz="1800" spc="-375" dirty="0" smtClean="0">
                <a:latin typeface="宋体"/>
                <a:cs typeface="宋体"/>
              </a:rPr>
              <a:t> </a:t>
            </a:r>
            <a:r>
              <a:rPr sz="1800" spc="0" dirty="0" smtClean="0">
                <a:latin typeface="Comic Sans MS"/>
                <a:cs typeface="Comic Sans MS"/>
              </a:rPr>
              <a:t>Don’t</a:t>
            </a:r>
            <a:r>
              <a:rPr sz="1800" spc="10" dirty="0" smtClean="0">
                <a:latin typeface="Comic Sans MS"/>
                <a:cs typeface="Comic Sans MS"/>
              </a:rPr>
              <a:t> </a:t>
            </a:r>
            <a:r>
              <a:rPr sz="1800" spc="0" dirty="0" smtClean="0">
                <a:latin typeface="Comic Sans MS"/>
                <a:cs typeface="Comic Sans MS"/>
              </a:rPr>
              <a:t>frag</a:t>
            </a:r>
            <a:endParaRPr sz="1800" dirty="0">
              <a:latin typeface="Comic Sans MS"/>
              <a:cs typeface="Comic Sans MS"/>
            </a:endParaRPr>
          </a:p>
        </p:txBody>
      </p:sp>
      <p:sp>
        <p:nvSpPr>
          <p:cNvPr id="4" name="object 4"/>
          <p:cNvSpPr txBox="1"/>
          <p:nvPr/>
        </p:nvSpPr>
        <p:spPr>
          <a:xfrm>
            <a:off x="326542" y="2895600"/>
            <a:ext cx="3559658" cy="2644775"/>
          </a:xfrm>
          <a:prstGeom prst="rect">
            <a:avLst/>
          </a:prstGeom>
        </p:spPr>
        <p:txBody>
          <a:bodyPr vert="horz" wrap="square" lIns="0" tIns="0" rIns="0" bIns="0" rtlCol="0">
            <a:noAutofit/>
          </a:bodyPr>
          <a:lstStyle/>
          <a:p>
            <a:pPr marL="355600" marR="26034" indent="-342900">
              <a:lnSpc>
                <a:spcPct val="100099"/>
              </a:lnSpc>
              <a:buClr>
                <a:srgbClr val="006FC0"/>
              </a:buClr>
              <a:buSzPct val="69444"/>
              <a:buFont typeface="Wingdings" panose="05000000000000000000" pitchFamily="2" charset="2"/>
              <a:buChar char="p"/>
              <a:tabLst>
                <a:tab pos="354965" algn="l"/>
              </a:tabLst>
            </a:pPr>
            <a:r>
              <a:rPr sz="1800" dirty="0" smtClean="0">
                <a:solidFill>
                  <a:srgbClr val="FF0000"/>
                </a:solidFill>
                <a:latin typeface="宋体"/>
                <a:cs typeface="宋体"/>
              </a:rPr>
              <a:t>标识符</a:t>
            </a:r>
            <a:r>
              <a:rPr sz="1800" spc="-375" dirty="0" smtClean="0">
                <a:solidFill>
                  <a:srgbClr val="FF0000"/>
                </a:solidFill>
                <a:latin typeface="宋体"/>
                <a:cs typeface="宋体"/>
              </a:rPr>
              <a:t> </a:t>
            </a:r>
            <a:r>
              <a:rPr sz="1800" spc="0" dirty="0" smtClean="0">
                <a:solidFill>
                  <a:srgbClr val="FF0000"/>
                </a:solidFill>
                <a:latin typeface="Comic Sans MS"/>
                <a:cs typeface="Comic Sans MS"/>
              </a:rPr>
              <a:t>Iden</a:t>
            </a:r>
            <a:r>
              <a:rPr sz="1800" spc="5" dirty="0" smtClean="0">
                <a:solidFill>
                  <a:srgbClr val="FF0000"/>
                </a:solidFill>
                <a:latin typeface="Comic Sans MS"/>
                <a:cs typeface="Comic Sans MS"/>
              </a:rPr>
              <a:t>t</a:t>
            </a:r>
            <a:r>
              <a:rPr sz="1800" spc="-10" dirty="0" smtClean="0">
                <a:solidFill>
                  <a:srgbClr val="FF0000"/>
                </a:solidFill>
                <a:latin typeface="Comic Sans MS"/>
                <a:cs typeface="Comic Sans MS"/>
              </a:rPr>
              <a:t>: </a:t>
            </a:r>
            <a:r>
              <a:rPr sz="1800" spc="0" dirty="0" smtClean="0">
                <a:latin typeface="Comic Sans MS"/>
                <a:cs typeface="Comic Sans MS"/>
              </a:rPr>
              <a:t>ID</a:t>
            </a:r>
            <a:r>
              <a:rPr sz="1800" spc="5" dirty="0" smtClean="0">
                <a:latin typeface="Comic Sans MS"/>
                <a:cs typeface="Comic Sans MS"/>
              </a:rPr>
              <a:t> </a:t>
            </a:r>
            <a:r>
              <a:rPr sz="1800" spc="0" dirty="0" smtClean="0">
                <a:latin typeface="Comic Sans MS"/>
                <a:cs typeface="Comic Sans MS"/>
              </a:rPr>
              <a:t>for</a:t>
            </a:r>
            <a:r>
              <a:rPr sz="1800" spc="-5" dirty="0" smtClean="0">
                <a:latin typeface="Comic Sans MS"/>
                <a:cs typeface="Comic Sans MS"/>
              </a:rPr>
              <a:t> </a:t>
            </a:r>
            <a:r>
              <a:rPr sz="1800" spc="-10" dirty="0" smtClean="0">
                <a:latin typeface="Comic Sans MS"/>
                <a:cs typeface="Comic Sans MS"/>
              </a:rPr>
              <a:t>a packet (</a:t>
            </a:r>
            <a:r>
              <a:rPr sz="1800" spc="-10" dirty="0" smtClean="0">
                <a:latin typeface="宋体"/>
                <a:cs typeface="宋体"/>
              </a:rPr>
              <a:t>数据报的</a:t>
            </a:r>
            <a:r>
              <a:rPr sz="1800" spc="-5" dirty="0" smtClean="0">
                <a:latin typeface="Comic Sans MS"/>
                <a:cs typeface="Comic Sans MS"/>
              </a:rPr>
              <a:t>”</a:t>
            </a:r>
            <a:r>
              <a:rPr sz="1800" spc="0" dirty="0" smtClean="0">
                <a:latin typeface="宋体"/>
                <a:cs typeface="宋体"/>
              </a:rPr>
              <a:t>碎片</a:t>
            </a:r>
            <a:r>
              <a:rPr sz="1800" spc="-5" dirty="0" smtClean="0">
                <a:latin typeface="Comic Sans MS"/>
                <a:cs typeface="Comic Sans MS"/>
              </a:rPr>
              <a:t>”</a:t>
            </a:r>
            <a:r>
              <a:rPr sz="1800" spc="0" dirty="0" smtClean="0">
                <a:latin typeface="宋体"/>
                <a:cs typeface="宋体"/>
              </a:rPr>
              <a:t>共享 相同的标识符</a:t>
            </a:r>
            <a:r>
              <a:rPr sz="1800" spc="0" dirty="0" smtClean="0">
                <a:latin typeface="Comic Sans MS"/>
                <a:cs typeface="Comic Sans MS"/>
              </a:rPr>
              <a:t>)</a:t>
            </a:r>
            <a:endParaRPr sz="1800" dirty="0">
              <a:latin typeface="Comic Sans MS"/>
              <a:cs typeface="Comic Sans MS"/>
            </a:endParaRPr>
          </a:p>
          <a:p>
            <a:pPr>
              <a:lnSpc>
                <a:spcPts val="500"/>
              </a:lnSpc>
              <a:spcBef>
                <a:spcPts val="35"/>
              </a:spcBef>
              <a:buClr>
                <a:srgbClr val="006FC0"/>
              </a:buClr>
              <a:buFont typeface="Wingdings"/>
              <a:buChar char="□"/>
            </a:pPr>
            <a:endParaRPr sz="500" dirty="0"/>
          </a:p>
          <a:p>
            <a:pPr marL="248400" marR="973455" indent="-198000">
              <a:lnSpc>
                <a:spcPts val="2120"/>
              </a:lnSpc>
              <a:buClr>
                <a:srgbClr val="006FC0"/>
              </a:buClr>
              <a:buSzPct val="69444"/>
              <a:buFont typeface="Wingdings" panose="05000000000000000000" pitchFamily="2" charset="2"/>
              <a:buChar char="p"/>
              <a:tabLst>
                <a:tab pos="354965" algn="l"/>
              </a:tabLst>
            </a:pPr>
            <a:r>
              <a:rPr sz="1800" dirty="0" smtClean="0">
                <a:solidFill>
                  <a:srgbClr val="FF0000"/>
                </a:solidFill>
                <a:latin typeface="宋体"/>
                <a:cs typeface="宋体"/>
              </a:rPr>
              <a:t>偏移</a:t>
            </a:r>
            <a:r>
              <a:rPr sz="1800" spc="-5" dirty="0" smtClean="0">
                <a:solidFill>
                  <a:srgbClr val="FF0000"/>
                </a:solidFill>
                <a:latin typeface="宋体"/>
                <a:cs typeface="宋体"/>
              </a:rPr>
              <a:t>量</a:t>
            </a:r>
            <a:r>
              <a:rPr sz="1800" spc="0" dirty="0" smtClean="0">
                <a:solidFill>
                  <a:srgbClr val="FF0000"/>
                </a:solidFill>
                <a:latin typeface="Comic Sans MS"/>
                <a:cs typeface="Comic Sans MS"/>
              </a:rPr>
              <a:t>Offset:</a:t>
            </a:r>
            <a:r>
              <a:rPr sz="1800" spc="-10" dirty="0" smtClean="0">
                <a:solidFill>
                  <a:srgbClr val="FF0000"/>
                </a:solidFill>
                <a:latin typeface="Comic Sans MS"/>
                <a:cs typeface="Comic Sans MS"/>
              </a:rPr>
              <a:t> </a:t>
            </a:r>
            <a:r>
              <a:rPr sz="1800" spc="0" dirty="0" smtClean="0">
                <a:latin typeface="Comic Sans MS"/>
                <a:cs typeface="Comic Sans MS"/>
              </a:rPr>
              <a:t>for </a:t>
            </a:r>
            <a:r>
              <a:rPr dirty="0" smtClean="0">
                <a:latin typeface="Comic Sans MS"/>
                <a:cs typeface="Comic Sans MS"/>
              </a:rPr>
              <a:t>fragments</a:t>
            </a:r>
            <a:r>
              <a:rPr lang="zh-CN" altLang="en-US" dirty="0" smtClean="0">
                <a:latin typeface="Comic Sans MS"/>
                <a:cs typeface="Comic Sans MS"/>
              </a:rPr>
              <a:t>至包头距离</a:t>
            </a:r>
            <a:endParaRPr dirty="0">
              <a:latin typeface="宋体"/>
              <a:cs typeface="宋体"/>
            </a:endParaRPr>
          </a:p>
          <a:p>
            <a:pPr marL="355600" marR="12700" indent="-342900">
              <a:lnSpc>
                <a:spcPct val="100099"/>
              </a:lnSpc>
              <a:spcBef>
                <a:spcPts val="400"/>
              </a:spcBef>
              <a:buClr>
                <a:srgbClr val="006FC0"/>
              </a:buClr>
              <a:buSzPct val="69444"/>
              <a:buFont typeface="Wingdings" panose="05000000000000000000" pitchFamily="2" charset="2"/>
              <a:buChar char="p"/>
              <a:tabLst>
                <a:tab pos="354965" algn="l"/>
              </a:tabLst>
            </a:pPr>
            <a:r>
              <a:rPr sz="1800" dirty="0" smtClean="0">
                <a:solidFill>
                  <a:srgbClr val="FF0000"/>
                </a:solidFill>
                <a:latin typeface="宋体"/>
                <a:cs typeface="宋体"/>
              </a:rPr>
              <a:t>寿命</a:t>
            </a:r>
            <a:r>
              <a:rPr sz="1800" spc="-375" dirty="0" smtClean="0">
                <a:solidFill>
                  <a:srgbClr val="FF0000"/>
                </a:solidFill>
                <a:latin typeface="宋体"/>
                <a:cs typeface="宋体"/>
              </a:rPr>
              <a:t> </a:t>
            </a:r>
            <a:r>
              <a:rPr sz="1800" spc="-15" dirty="0" smtClean="0">
                <a:solidFill>
                  <a:srgbClr val="FF0000"/>
                </a:solidFill>
                <a:latin typeface="Comic Sans MS"/>
                <a:cs typeface="Comic Sans MS"/>
              </a:rPr>
              <a:t>TT</a:t>
            </a:r>
            <a:r>
              <a:rPr sz="1800" spc="-5" dirty="0" smtClean="0">
                <a:solidFill>
                  <a:srgbClr val="FF0000"/>
                </a:solidFill>
                <a:latin typeface="Comic Sans MS"/>
                <a:cs typeface="Comic Sans MS"/>
              </a:rPr>
              <a:t>L</a:t>
            </a:r>
            <a:r>
              <a:rPr sz="1800" spc="-10" dirty="0" smtClean="0">
                <a:latin typeface="Comic Sans MS"/>
                <a:cs typeface="Comic Sans MS"/>
              </a:rPr>
              <a:t>:</a:t>
            </a:r>
            <a:r>
              <a:rPr lang="zh-CN" altLang="en-US" sz="1800" spc="-10" dirty="0" smtClean="0">
                <a:latin typeface="Comic Sans MS"/>
                <a:cs typeface="Comic Sans MS"/>
              </a:rPr>
              <a:t>（</a:t>
            </a:r>
            <a:r>
              <a:rPr lang="en-US" sz="1800" spc="-10" dirty="0" smtClean="0">
                <a:latin typeface="Comic Sans MS"/>
                <a:cs typeface="Comic Sans MS"/>
              </a:rPr>
              <a:t>2种方式</a:t>
            </a:r>
            <a:r>
              <a:rPr lang="zh-CN" altLang="en-US" sz="1800" spc="-10" dirty="0" smtClean="0">
                <a:latin typeface="Comic Sans MS"/>
                <a:cs typeface="Comic Sans MS"/>
              </a:rPr>
              <a:t>）</a:t>
            </a:r>
            <a:r>
              <a:rPr sz="1800" spc="-15" dirty="0" smtClean="0">
                <a:latin typeface="Comic Sans MS"/>
                <a:cs typeface="Comic Sans MS"/>
              </a:rPr>
              <a:t>Time </a:t>
            </a:r>
            <a:r>
              <a:rPr sz="1800" spc="0" dirty="0" smtClean="0">
                <a:latin typeface="Comic Sans MS"/>
                <a:cs typeface="Comic Sans MS"/>
              </a:rPr>
              <a:t>to live,</a:t>
            </a:r>
            <a:r>
              <a:rPr sz="1800" spc="-10" dirty="0" smtClean="0">
                <a:latin typeface="Comic Sans MS"/>
                <a:cs typeface="Comic Sans MS"/>
              </a:rPr>
              <a:t> </a:t>
            </a:r>
            <a:r>
              <a:rPr sz="1800" spc="0" dirty="0" smtClean="0">
                <a:latin typeface="Comic Sans MS"/>
                <a:cs typeface="Comic Sans MS"/>
              </a:rPr>
              <a:t>unit of</a:t>
            </a:r>
            <a:r>
              <a:rPr sz="1800" spc="-15" dirty="0" smtClean="0">
                <a:latin typeface="Comic Sans MS"/>
                <a:cs typeface="Comic Sans MS"/>
              </a:rPr>
              <a:t> </a:t>
            </a:r>
            <a:r>
              <a:rPr sz="1800" spc="-10" dirty="0" smtClean="0">
                <a:latin typeface="Comic Sans MS"/>
                <a:cs typeface="Comic Sans MS"/>
              </a:rPr>
              <a:t>hop</a:t>
            </a:r>
            <a:r>
              <a:rPr lang="zh-CN" altLang="en-US" sz="1800" spc="-10" dirty="0" smtClean="0">
                <a:latin typeface="Comic Sans MS"/>
                <a:cs typeface="Comic Sans MS"/>
              </a:rPr>
              <a:t>（跳数）</a:t>
            </a:r>
            <a:endParaRPr sz="1800" dirty="0">
              <a:latin typeface="Comic Sans MS"/>
              <a:cs typeface="Comic Sans MS"/>
            </a:endParaRPr>
          </a:p>
          <a:p>
            <a:pPr>
              <a:lnSpc>
                <a:spcPts val="500"/>
              </a:lnSpc>
              <a:spcBef>
                <a:spcPts val="35"/>
              </a:spcBef>
              <a:buClr>
                <a:srgbClr val="006FC0"/>
              </a:buClr>
              <a:buFont typeface="Wingdings"/>
              <a:buChar char="□"/>
            </a:pPr>
            <a:endParaRPr sz="500" dirty="0"/>
          </a:p>
          <a:p>
            <a:pPr marL="355600" marR="761365" indent="-342900">
              <a:lnSpc>
                <a:spcPts val="2120"/>
              </a:lnSpc>
              <a:buClr>
                <a:srgbClr val="006FC0"/>
              </a:buClr>
              <a:buSzPct val="69444"/>
              <a:buFont typeface="Wingdings" panose="05000000000000000000" pitchFamily="2" charset="2"/>
              <a:buChar char="p"/>
              <a:tabLst>
                <a:tab pos="354965" algn="l"/>
              </a:tabLst>
            </a:pPr>
            <a:r>
              <a:rPr sz="1800" spc="-10" dirty="0" smtClean="0">
                <a:solidFill>
                  <a:srgbClr val="FF0000"/>
                </a:solidFill>
                <a:latin typeface="Comic Sans MS"/>
                <a:cs typeface="Comic Sans MS"/>
              </a:rPr>
              <a:t>Protocol</a:t>
            </a:r>
            <a:r>
              <a:rPr sz="1800" spc="-10" dirty="0" smtClean="0">
                <a:latin typeface="宋体"/>
                <a:cs typeface="宋体"/>
              </a:rPr>
              <a:t>：</a:t>
            </a:r>
            <a:r>
              <a:rPr sz="1800" spc="-10" dirty="0" smtClean="0">
                <a:latin typeface="Comic Sans MS"/>
                <a:cs typeface="Comic Sans MS"/>
              </a:rPr>
              <a:t>hi</a:t>
            </a:r>
            <a:r>
              <a:rPr sz="1800" spc="-5" dirty="0" smtClean="0">
                <a:latin typeface="Comic Sans MS"/>
                <a:cs typeface="Comic Sans MS"/>
              </a:rPr>
              <a:t>g</a:t>
            </a:r>
            <a:r>
              <a:rPr sz="1800" spc="-10" dirty="0" smtClean="0">
                <a:latin typeface="Comic Sans MS"/>
                <a:cs typeface="Comic Sans MS"/>
              </a:rPr>
              <a:t>h</a:t>
            </a:r>
            <a:r>
              <a:rPr sz="1800" spc="-20" dirty="0" smtClean="0">
                <a:latin typeface="Comic Sans MS"/>
                <a:cs typeface="Comic Sans MS"/>
              </a:rPr>
              <a:t>-</a:t>
            </a:r>
            <a:r>
              <a:rPr sz="1800" spc="-10" dirty="0" smtClean="0">
                <a:latin typeface="Comic Sans MS"/>
                <a:cs typeface="Comic Sans MS"/>
              </a:rPr>
              <a:t>level protocol ID, i.e.</a:t>
            </a:r>
            <a:endParaRPr sz="1800" dirty="0">
              <a:latin typeface="Comic Sans MS"/>
              <a:cs typeface="Comic Sans MS"/>
            </a:endParaRPr>
          </a:p>
        </p:txBody>
      </p:sp>
      <p:sp>
        <p:nvSpPr>
          <p:cNvPr id="5" name="object 5"/>
          <p:cNvSpPr txBox="1"/>
          <p:nvPr/>
        </p:nvSpPr>
        <p:spPr>
          <a:xfrm>
            <a:off x="402742" y="5542178"/>
            <a:ext cx="2014855" cy="618490"/>
          </a:xfrm>
          <a:prstGeom prst="rect">
            <a:avLst/>
          </a:prstGeom>
        </p:spPr>
        <p:txBody>
          <a:bodyPr vert="horz" wrap="square" lIns="0" tIns="0" rIns="0" bIns="0" rtlCol="0">
            <a:noAutofit/>
          </a:bodyPr>
          <a:lstStyle/>
          <a:p>
            <a:pPr marL="355600">
              <a:lnSpc>
                <a:spcPct val="100000"/>
              </a:lnSpc>
            </a:pPr>
            <a:r>
              <a:rPr sz="1800" spc="-15" dirty="0" smtClean="0">
                <a:latin typeface="Comic Sans MS"/>
                <a:cs typeface="Comic Sans MS"/>
              </a:rPr>
              <a:t>T</a:t>
            </a:r>
            <a:r>
              <a:rPr sz="1800" spc="-20" dirty="0" smtClean="0">
                <a:latin typeface="Comic Sans MS"/>
                <a:cs typeface="Comic Sans MS"/>
              </a:rPr>
              <a:t>C</a:t>
            </a:r>
            <a:r>
              <a:rPr sz="1800" spc="0" dirty="0" smtClean="0">
                <a:latin typeface="Comic Sans MS"/>
                <a:cs typeface="Comic Sans MS"/>
              </a:rPr>
              <a:t>P(6)</a:t>
            </a:r>
            <a:r>
              <a:rPr sz="1800" spc="5" dirty="0" smtClean="0">
                <a:latin typeface="Comic Sans MS"/>
                <a:cs typeface="Comic Sans MS"/>
              </a:rPr>
              <a:t>,</a:t>
            </a:r>
            <a:r>
              <a:rPr sz="1800" spc="-15" dirty="0" smtClean="0">
                <a:latin typeface="Comic Sans MS"/>
                <a:cs typeface="Comic Sans MS"/>
              </a:rPr>
              <a:t>UDP</a:t>
            </a:r>
            <a:r>
              <a:rPr sz="1800" spc="0" dirty="0" smtClean="0">
                <a:latin typeface="Comic Sans MS"/>
                <a:cs typeface="Comic Sans MS"/>
              </a:rPr>
              <a:t>(17)</a:t>
            </a:r>
            <a:endParaRPr sz="1800" dirty="0">
              <a:latin typeface="Comic Sans MS"/>
              <a:cs typeface="Comic Sans MS"/>
            </a:endParaRPr>
          </a:p>
          <a:p>
            <a:pPr marL="355600" indent="-342900">
              <a:lnSpc>
                <a:spcPct val="100000"/>
              </a:lnSpc>
              <a:spcBef>
                <a:spcPts val="430"/>
              </a:spcBef>
              <a:buClr>
                <a:srgbClr val="006FC0"/>
              </a:buClr>
              <a:buSzPct val="69444"/>
              <a:buFont typeface="Wingdings" panose="05000000000000000000" pitchFamily="2" charset="2"/>
              <a:buChar char="p"/>
              <a:tabLst>
                <a:tab pos="354965" algn="l"/>
              </a:tabLst>
            </a:pPr>
            <a:r>
              <a:rPr sz="1800" spc="-15" dirty="0" smtClean="0">
                <a:solidFill>
                  <a:srgbClr val="FF0000"/>
                </a:solidFill>
                <a:latin typeface="Comic Sans MS"/>
                <a:cs typeface="Comic Sans MS"/>
              </a:rPr>
              <a:t>Checksum</a:t>
            </a:r>
            <a:endParaRPr sz="1800" dirty="0">
              <a:latin typeface="Comic Sans MS"/>
              <a:cs typeface="Comic Sans MS"/>
            </a:endParaRPr>
          </a:p>
        </p:txBody>
      </p:sp>
      <p:sp>
        <p:nvSpPr>
          <p:cNvPr id="6" name="object 6"/>
          <p:cNvSpPr/>
          <p:nvPr/>
        </p:nvSpPr>
        <p:spPr>
          <a:xfrm>
            <a:off x="3931539" y="1488566"/>
            <a:ext cx="4894961" cy="4145279"/>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2784601" y="2898013"/>
            <a:ext cx="4430649" cy="1037209"/>
          </a:xfrm>
          <a:custGeom>
            <a:avLst/>
            <a:gdLst/>
            <a:ahLst/>
            <a:cxnLst/>
            <a:rect l="l" t="t" r="r" b="b"/>
            <a:pathLst>
              <a:path w="4430649" h="1037209">
                <a:moveTo>
                  <a:pt x="4393868" y="32640"/>
                </a:moveTo>
                <a:lnTo>
                  <a:pt x="0" y="1024889"/>
                </a:lnTo>
                <a:lnTo>
                  <a:pt x="2921" y="1037209"/>
                </a:lnTo>
                <a:lnTo>
                  <a:pt x="4396876" y="45037"/>
                </a:lnTo>
                <a:lnTo>
                  <a:pt x="4406062" y="36484"/>
                </a:lnTo>
                <a:lnTo>
                  <a:pt x="4393868" y="32640"/>
                </a:lnTo>
                <a:close/>
              </a:path>
              <a:path w="4430649" h="1037209">
                <a:moveTo>
                  <a:pt x="4419792" y="27432"/>
                </a:moveTo>
                <a:lnTo>
                  <a:pt x="4416933" y="27432"/>
                </a:lnTo>
                <a:lnTo>
                  <a:pt x="4419727" y="39877"/>
                </a:lnTo>
                <a:lnTo>
                  <a:pt x="4396876" y="45037"/>
                </a:lnTo>
                <a:lnTo>
                  <a:pt x="4349496" y="89153"/>
                </a:lnTo>
                <a:lnTo>
                  <a:pt x="4346829" y="91566"/>
                </a:lnTo>
                <a:lnTo>
                  <a:pt x="4346702" y="95631"/>
                </a:lnTo>
                <a:lnTo>
                  <a:pt x="4351528" y="100711"/>
                </a:lnTo>
                <a:lnTo>
                  <a:pt x="4355592" y="100837"/>
                </a:lnTo>
                <a:lnTo>
                  <a:pt x="4358132" y="98425"/>
                </a:lnTo>
                <a:lnTo>
                  <a:pt x="4430649" y="30861"/>
                </a:lnTo>
                <a:lnTo>
                  <a:pt x="4419792" y="27432"/>
                </a:lnTo>
                <a:close/>
              </a:path>
              <a:path w="4430649" h="1037209">
                <a:moveTo>
                  <a:pt x="4406062" y="36484"/>
                </a:moveTo>
                <a:lnTo>
                  <a:pt x="4396876" y="45037"/>
                </a:lnTo>
                <a:lnTo>
                  <a:pt x="4419727" y="39877"/>
                </a:lnTo>
                <a:lnTo>
                  <a:pt x="4416425" y="39750"/>
                </a:lnTo>
                <a:lnTo>
                  <a:pt x="4406062" y="36484"/>
                </a:lnTo>
                <a:close/>
              </a:path>
              <a:path w="4430649" h="1037209">
                <a:moveTo>
                  <a:pt x="4414012" y="29083"/>
                </a:moveTo>
                <a:lnTo>
                  <a:pt x="4406062" y="36484"/>
                </a:lnTo>
                <a:lnTo>
                  <a:pt x="4416425" y="39750"/>
                </a:lnTo>
                <a:lnTo>
                  <a:pt x="4414012" y="29083"/>
                </a:lnTo>
                <a:close/>
              </a:path>
              <a:path w="4430649" h="1037209">
                <a:moveTo>
                  <a:pt x="4417303" y="29083"/>
                </a:moveTo>
                <a:lnTo>
                  <a:pt x="4414012" y="29083"/>
                </a:lnTo>
                <a:lnTo>
                  <a:pt x="4416425" y="39750"/>
                </a:lnTo>
                <a:lnTo>
                  <a:pt x="4419698" y="39750"/>
                </a:lnTo>
                <a:lnTo>
                  <a:pt x="4417303" y="29083"/>
                </a:lnTo>
                <a:close/>
              </a:path>
              <a:path w="4430649" h="1037209">
                <a:moveTo>
                  <a:pt x="4416933" y="27432"/>
                </a:moveTo>
                <a:lnTo>
                  <a:pt x="4393868" y="32640"/>
                </a:lnTo>
                <a:lnTo>
                  <a:pt x="4406062" y="36484"/>
                </a:lnTo>
                <a:lnTo>
                  <a:pt x="4414012" y="29083"/>
                </a:lnTo>
                <a:lnTo>
                  <a:pt x="4417303" y="29083"/>
                </a:lnTo>
                <a:lnTo>
                  <a:pt x="4416933" y="27432"/>
                </a:lnTo>
                <a:close/>
              </a:path>
              <a:path w="4430649" h="1037209">
                <a:moveTo>
                  <a:pt x="4332732" y="0"/>
                </a:moveTo>
                <a:lnTo>
                  <a:pt x="4329176" y="1904"/>
                </a:lnTo>
                <a:lnTo>
                  <a:pt x="4327144" y="8509"/>
                </a:lnTo>
                <a:lnTo>
                  <a:pt x="4328922" y="12064"/>
                </a:lnTo>
                <a:lnTo>
                  <a:pt x="4332224" y="13208"/>
                </a:lnTo>
                <a:lnTo>
                  <a:pt x="4393868" y="32640"/>
                </a:lnTo>
                <a:lnTo>
                  <a:pt x="4416933" y="27432"/>
                </a:lnTo>
                <a:lnTo>
                  <a:pt x="4419792" y="27432"/>
                </a:lnTo>
                <a:lnTo>
                  <a:pt x="4336161" y="1015"/>
                </a:lnTo>
                <a:lnTo>
                  <a:pt x="4332732" y="0"/>
                </a:lnTo>
                <a:close/>
              </a:path>
            </a:pathLst>
          </a:custGeom>
          <a:solidFill>
            <a:srgbClr val="C00000"/>
          </a:solidFill>
        </p:spPr>
        <p:txBody>
          <a:bodyPr wrap="square" lIns="0" tIns="0" rIns="0" bIns="0" rtlCol="0">
            <a:noAutofit/>
          </a:bodyPr>
          <a:lstStyle/>
          <a:p>
            <a:endParaRPr/>
          </a:p>
        </p:txBody>
      </p:sp>
      <p:sp>
        <p:nvSpPr>
          <p:cNvPr id="11" name="object 11"/>
          <p:cNvSpPr/>
          <p:nvPr/>
        </p:nvSpPr>
        <p:spPr>
          <a:xfrm>
            <a:off x="2209800" y="1828800"/>
            <a:ext cx="4362450" cy="849884"/>
          </a:xfrm>
          <a:custGeom>
            <a:avLst/>
            <a:gdLst/>
            <a:ahLst/>
            <a:cxnLst/>
            <a:rect l="l" t="t" r="r" b="b"/>
            <a:pathLst>
              <a:path w="4858893" h="899033">
                <a:moveTo>
                  <a:pt x="4822140" y="863531"/>
                </a:moveTo>
                <a:lnTo>
                  <a:pt x="4758308" y="887095"/>
                </a:lnTo>
                <a:lnTo>
                  <a:pt x="4756531" y="890777"/>
                </a:lnTo>
                <a:lnTo>
                  <a:pt x="4757801" y="894079"/>
                </a:lnTo>
                <a:lnTo>
                  <a:pt x="4758944" y="897382"/>
                </a:lnTo>
                <a:lnTo>
                  <a:pt x="4762627" y="899033"/>
                </a:lnTo>
                <a:lnTo>
                  <a:pt x="4765929" y="897889"/>
                </a:lnTo>
                <a:lnTo>
                  <a:pt x="4847875" y="867663"/>
                </a:lnTo>
                <a:lnTo>
                  <a:pt x="4845558" y="867663"/>
                </a:lnTo>
                <a:lnTo>
                  <a:pt x="4822140" y="863531"/>
                </a:lnTo>
                <a:close/>
              </a:path>
              <a:path w="4858893" h="899033">
                <a:moveTo>
                  <a:pt x="4834090" y="859114"/>
                </a:moveTo>
                <a:lnTo>
                  <a:pt x="4822140" y="863531"/>
                </a:lnTo>
                <a:lnTo>
                  <a:pt x="4845558" y="867663"/>
                </a:lnTo>
                <a:lnTo>
                  <a:pt x="4845819" y="866139"/>
                </a:lnTo>
                <a:lnTo>
                  <a:pt x="4842383" y="866139"/>
                </a:lnTo>
                <a:lnTo>
                  <a:pt x="4834090" y="859114"/>
                </a:lnTo>
                <a:close/>
              </a:path>
              <a:path w="4858893" h="899033">
                <a:moveTo>
                  <a:pt x="4780660" y="797178"/>
                </a:moveTo>
                <a:lnTo>
                  <a:pt x="4776597" y="797560"/>
                </a:lnTo>
                <a:lnTo>
                  <a:pt x="4772025" y="802894"/>
                </a:lnTo>
                <a:lnTo>
                  <a:pt x="4772406" y="806958"/>
                </a:lnTo>
                <a:lnTo>
                  <a:pt x="4775073" y="809116"/>
                </a:lnTo>
                <a:lnTo>
                  <a:pt x="4824505" y="850994"/>
                </a:lnTo>
                <a:lnTo>
                  <a:pt x="4847717" y="855090"/>
                </a:lnTo>
                <a:lnTo>
                  <a:pt x="4845558" y="867663"/>
                </a:lnTo>
                <a:lnTo>
                  <a:pt x="4847875" y="867663"/>
                </a:lnTo>
                <a:lnTo>
                  <a:pt x="4858893" y="863600"/>
                </a:lnTo>
                <a:lnTo>
                  <a:pt x="4780660" y="797178"/>
                </a:lnTo>
                <a:close/>
              </a:path>
              <a:path w="4858893" h="899033">
                <a:moveTo>
                  <a:pt x="4844288" y="855345"/>
                </a:moveTo>
                <a:lnTo>
                  <a:pt x="4834090" y="859114"/>
                </a:lnTo>
                <a:lnTo>
                  <a:pt x="4842383" y="866139"/>
                </a:lnTo>
                <a:lnTo>
                  <a:pt x="4844288" y="855345"/>
                </a:lnTo>
                <a:close/>
              </a:path>
              <a:path w="4858893" h="899033">
                <a:moveTo>
                  <a:pt x="4847673" y="855345"/>
                </a:moveTo>
                <a:lnTo>
                  <a:pt x="4844288" y="855345"/>
                </a:lnTo>
                <a:lnTo>
                  <a:pt x="4842383" y="866139"/>
                </a:lnTo>
                <a:lnTo>
                  <a:pt x="4845819" y="866139"/>
                </a:lnTo>
                <a:lnTo>
                  <a:pt x="4847673" y="855345"/>
                </a:lnTo>
                <a:close/>
              </a:path>
              <a:path w="4858893" h="899033">
                <a:moveTo>
                  <a:pt x="2286" y="0"/>
                </a:moveTo>
                <a:lnTo>
                  <a:pt x="0" y="12573"/>
                </a:lnTo>
                <a:lnTo>
                  <a:pt x="4822140" y="863531"/>
                </a:lnTo>
                <a:lnTo>
                  <a:pt x="4834090" y="859114"/>
                </a:lnTo>
                <a:lnTo>
                  <a:pt x="4824505" y="850994"/>
                </a:lnTo>
                <a:lnTo>
                  <a:pt x="2286" y="0"/>
                </a:lnTo>
                <a:close/>
              </a:path>
              <a:path w="4858893" h="899033">
                <a:moveTo>
                  <a:pt x="4824505" y="850994"/>
                </a:moveTo>
                <a:lnTo>
                  <a:pt x="4834090" y="859114"/>
                </a:lnTo>
                <a:lnTo>
                  <a:pt x="4844288" y="855345"/>
                </a:lnTo>
                <a:lnTo>
                  <a:pt x="4847673" y="855345"/>
                </a:lnTo>
                <a:lnTo>
                  <a:pt x="4847717" y="855090"/>
                </a:lnTo>
                <a:lnTo>
                  <a:pt x="4824505" y="850994"/>
                </a:lnTo>
                <a:close/>
              </a:path>
            </a:pathLst>
          </a:custGeom>
          <a:solidFill>
            <a:srgbClr val="C00000"/>
          </a:solidFill>
        </p:spPr>
        <p:txBody>
          <a:bodyPr wrap="square" lIns="0" tIns="0" rIns="0" bIns="0" rtlCol="0">
            <a:noAutofit/>
          </a:bodyPr>
          <a:lstStyle/>
          <a:p>
            <a:endParaRPr/>
          </a:p>
        </p:txBody>
      </p:sp>
      <p:sp>
        <p:nvSpPr>
          <p:cNvPr id="12" name="object 12"/>
          <p:cNvSpPr/>
          <p:nvPr/>
        </p:nvSpPr>
        <p:spPr>
          <a:xfrm>
            <a:off x="2514600" y="2759964"/>
            <a:ext cx="2057399" cy="211836"/>
          </a:xfrm>
          <a:custGeom>
            <a:avLst/>
            <a:gdLst/>
            <a:ahLst/>
            <a:cxnLst/>
            <a:rect l="l" t="t" r="r" b="b"/>
            <a:pathLst>
              <a:path w="1287526" h="389382">
                <a:moveTo>
                  <a:pt x="1251149" y="29627"/>
                </a:moveTo>
                <a:lnTo>
                  <a:pt x="0" y="377189"/>
                </a:lnTo>
                <a:lnTo>
                  <a:pt x="3301" y="389382"/>
                </a:lnTo>
                <a:lnTo>
                  <a:pt x="1254508" y="41838"/>
                </a:lnTo>
                <a:lnTo>
                  <a:pt x="1263302" y="32809"/>
                </a:lnTo>
                <a:lnTo>
                  <a:pt x="1251149" y="29627"/>
                </a:lnTo>
                <a:close/>
              </a:path>
              <a:path w="1287526" h="389382">
                <a:moveTo>
                  <a:pt x="1277369" y="23368"/>
                </a:moveTo>
                <a:lnTo>
                  <a:pt x="1273683" y="23368"/>
                </a:lnTo>
                <a:lnTo>
                  <a:pt x="1277112" y="35560"/>
                </a:lnTo>
                <a:lnTo>
                  <a:pt x="1254508" y="41838"/>
                </a:lnTo>
                <a:lnTo>
                  <a:pt x="1209293" y="88264"/>
                </a:lnTo>
                <a:lnTo>
                  <a:pt x="1206880" y="90805"/>
                </a:lnTo>
                <a:lnTo>
                  <a:pt x="1206880" y="94741"/>
                </a:lnTo>
                <a:lnTo>
                  <a:pt x="1209421" y="97282"/>
                </a:lnTo>
                <a:lnTo>
                  <a:pt x="1211961" y="99695"/>
                </a:lnTo>
                <a:lnTo>
                  <a:pt x="1216025" y="99568"/>
                </a:lnTo>
                <a:lnTo>
                  <a:pt x="1218438" y="97155"/>
                </a:lnTo>
                <a:lnTo>
                  <a:pt x="1287526" y="26035"/>
                </a:lnTo>
                <a:lnTo>
                  <a:pt x="1277369" y="23368"/>
                </a:lnTo>
                <a:close/>
              </a:path>
              <a:path w="1287526" h="389382">
                <a:moveTo>
                  <a:pt x="1263302" y="32809"/>
                </a:moveTo>
                <a:lnTo>
                  <a:pt x="1254508" y="41838"/>
                </a:lnTo>
                <a:lnTo>
                  <a:pt x="1277112" y="35560"/>
                </a:lnTo>
                <a:lnTo>
                  <a:pt x="1273810" y="35560"/>
                </a:lnTo>
                <a:lnTo>
                  <a:pt x="1263302" y="32809"/>
                </a:lnTo>
                <a:close/>
              </a:path>
              <a:path w="1287526" h="389382">
                <a:moveTo>
                  <a:pt x="1270889" y="25019"/>
                </a:moveTo>
                <a:lnTo>
                  <a:pt x="1263302" y="32809"/>
                </a:lnTo>
                <a:lnTo>
                  <a:pt x="1273810" y="35560"/>
                </a:lnTo>
                <a:lnTo>
                  <a:pt x="1270889" y="25019"/>
                </a:lnTo>
                <a:close/>
              </a:path>
              <a:path w="1287526" h="389382">
                <a:moveTo>
                  <a:pt x="1274147" y="25019"/>
                </a:moveTo>
                <a:lnTo>
                  <a:pt x="1270889" y="25019"/>
                </a:lnTo>
                <a:lnTo>
                  <a:pt x="1273810" y="35560"/>
                </a:lnTo>
                <a:lnTo>
                  <a:pt x="1277112" y="35560"/>
                </a:lnTo>
                <a:lnTo>
                  <a:pt x="1274147" y="25019"/>
                </a:lnTo>
                <a:close/>
              </a:path>
              <a:path w="1287526" h="389382">
                <a:moveTo>
                  <a:pt x="1273683" y="23368"/>
                </a:moveTo>
                <a:lnTo>
                  <a:pt x="1251149" y="29627"/>
                </a:lnTo>
                <a:lnTo>
                  <a:pt x="1263302" y="32809"/>
                </a:lnTo>
                <a:lnTo>
                  <a:pt x="1270889" y="25019"/>
                </a:lnTo>
                <a:lnTo>
                  <a:pt x="1274147" y="25019"/>
                </a:lnTo>
                <a:lnTo>
                  <a:pt x="1273683" y="23368"/>
                </a:lnTo>
                <a:close/>
              </a:path>
              <a:path w="1287526" h="389382">
                <a:moveTo>
                  <a:pt x="1188339" y="0"/>
                </a:moveTo>
                <a:lnTo>
                  <a:pt x="1184783" y="2032"/>
                </a:lnTo>
                <a:lnTo>
                  <a:pt x="1183893" y="5461"/>
                </a:lnTo>
                <a:lnTo>
                  <a:pt x="1183004" y="8762"/>
                </a:lnTo>
                <a:lnTo>
                  <a:pt x="1185037" y="12319"/>
                </a:lnTo>
                <a:lnTo>
                  <a:pt x="1251149" y="29627"/>
                </a:lnTo>
                <a:lnTo>
                  <a:pt x="1273683" y="23368"/>
                </a:lnTo>
                <a:lnTo>
                  <a:pt x="1277369" y="23368"/>
                </a:lnTo>
                <a:lnTo>
                  <a:pt x="1188339" y="0"/>
                </a:lnTo>
                <a:close/>
              </a:path>
            </a:pathLst>
          </a:custGeom>
          <a:solidFill>
            <a:srgbClr val="C00000"/>
          </a:solidFill>
        </p:spPr>
        <p:txBody>
          <a:bodyPr wrap="square" lIns="0" tIns="0" rIns="0" bIns="0" rtlCol="0">
            <a:noAutofit/>
          </a:bodyPr>
          <a:lstStyle/>
          <a:p>
            <a:endParaRPr/>
          </a:p>
        </p:txBody>
      </p:sp>
      <p:sp>
        <p:nvSpPr>
          <p:cNvPr id="13" name="object 13"/>
          <p:cNvSpPr/>
          <p:nvPr/>
        </p:nvSpPr>
        <p:spPr>
          <a:xfrm>
            <a:off x="2819401" y="3355340"/>
            <a:ext cx="3109976" cy="1902460"/>
          </a:xfrm>
          <a:custGeom>
            <a:avLst/>
            <a:gdLst/>
            <a:ahLst/>
            <a:cxnLst/>
            <a:rect l="l" t="t" r="r" b="b"/>
            <a:pathLst>
              <a:path w="2860675" h="1591437">
                <a:moveTo>
                  <a:pt x="2826173" y="14101"/>
                </a:moveTo>
                <a:lnTo>
                  <a:pt x="0" y="1580261"/>
                </a:lnTo>
                <a:lnTo>
                  <a:pt x="6223" y="1591437"/>
                </a:lnTo>
                <a:lnTo>
                  <a:pt x="2832209" y="25184"/>
                </a:lnTo>
                <a:lnTo>
                  <a:pt x="2838640" y="14370"/>
                </a:lnTo>
                <a:lnTo>
                  <a:pt x="2826173" y="14101"/>
                </a:lnTo>
                <a:close/>
              </a:path>
              <a:path w="2860675" h="1591437">
                <a:moveTo>
                  <a:pt x="2860297" y="2794"/>
                </a:moveTo>
                <a:lnTo>
                  <a:pt x="2846578" y="2794"/>
                </a:lnTo>
                <a:lnTo>
                  <a:pt x="2852674" y="13843"/>
                </a:lnTo>
                <a:lnTo>
                  <a:pt x="2832209" y="25184"/>
                </a:lnTo>
                <a:lnTo>
                  <a:pt x="2799079" y="80899"/>
                </a:lnTo>
                <a:lnTo>
                  <a:pt x="2797302" y="83947"/>
                </a:lnTo>
                <a:lnTo>
                  <a:pt x="2798191" y="87757"/>
                </a:lnTo>
                <a:lnTo>
                  <a:pt x="2801239" y="89535"/>
                </a:lnTo>
                <a:lnTo>
                  <a:pt x="2804287" y="91439"/>
                </a:lnTo>
                <a:lnTo>
                  <a:pt x="2808224" y="90424"/>
                </a:lnTo>
                <a:lnTo>
                  <a:pt x="2810002" y="87375"/>
                </a:lnTo>
                <a:lnTo>
                  <a:pt x="2860297" y="2794"/>
                </a:lnTo>
                <a:close/>
              </a:path>
              <a:path w="2860675" h="1591437">
                <a:moveTo>
                  <a:pt x="2838640" y="14370"/>
                </a:moveTo>
                <a:lnTo>
                  <a:pt x="2832209" y="25184"/>
                </a:lnTo>
                <a:lnTo>
                  <a:pt x="2851299" y="14605"/>
                </a:lnTo>
                <a:lnTo>
                  <a:pt x="2849499" y="14605"/>
                </a:lnTo>
                <a:lnTo>
                  <a:pt x="2838640" y="14370"/>
                </a:lnTo>
                <a:close/>
              </a:path>
              <a:path w="2860675" h="1591437">
                <a:moveTo>
                  <a:pt x="2844165" y="5080"/>
                </a:moveTo>
                <a:lnTo>
                  <a:pt x="2838640" y="14370"/>
                </a:lnTo>
                <a:lnTo>
                  <a:pt x="2849499" y="14605"/>
                </a:lnTo>
                <a:lnTo>
                  <a:pt x="2844165" y="5080"/>
                </a:lnTo>
                <a:close/>
              </a:path>
              <a:path w="2860675" h="1591437">
                <a:moveTo>
                  <a:pt x="2847839" y="5080"/>
                </a:moveTo>
                <a:lnTo>
                  <a:pt x="2844165" y="5080"/>
                </a:lnTo>
                <a:lnTo>
                  <a:pt x="2849499" y="14605"/>
                </a:lnTo>
                <a:lnTo>
                  <a:pt x="2851299" y="14605"/>
                </a:lnTo>
                <a:lnTo>
                  <a:pt x="2852674" y="13843"/>
                </a:lnTo>
                <a:lnTo>
                  <a:pt x="2847839" y="5080"/>
                </a:lnTo>
                <a:close/>
              </a:path>
              <a:path w="2860675" h="1591437">
                <a:moveTo>
                  <a:pt x="2846578" y="2794"/>
                </a:moveTo>
                <a:lnTo>
                  <a:pt x="2826173" y="14101"/>
                </a:lnTo>
                <a:lnTo>
                  <a:pt x="2838640" y="14370"/>
                </a:lnTo>
                <a:lnTo>
                  <a:pt x="2844165" y="5080"/>
                </a:lnTo>
                <a:lnTo>
                  <a:pt x="2847839" y="5080"/>
                </a:lnTo>
                <a:lnTo>
                  <a:pt x="2846578" y="2794"/>
                </a:lnTo>
                <a:close/>
              </a:path>
              <a:path w="2860675" h="1591437">
                <a:moveTo>
                  <a:pt x="2761615" y="0"/>
                </a:moveTo>
                <a:lnTo>
                  <a:pt x="2758059" y="0"/>
                </a:lnTo>
                <a:lnTo>
                  <a:pt x="2755138" y="2667"/>
                </a:lnTo>
                <a:lnTo>
                  <a:pt x="2755011" y="9779"/>
                </a:lnTo>
                <a:lnTo>
                  <a:pt x="2757804" y="12700"/>
                </a:lnTo>
                <a:lnTo>
                  <a:pt x="2761234" y="12700"/>
                </a:lnTo>
                <a:lnTo>
                  <a:pt x="2826173" y="14101"/>
                </a:lnTo>
                <a:lnTo>
                  <a:pt x="2846578" y="2794"/>
                </a:lnTo>
                <a:lnTo>
                  <a:pt x="2860297" y="2794"/>
                </a:lnTo>
                <a:lnTo>
                  <a:pt x="2860675" y="2159"/>
                </a:lnTo>
                <a:lnTo>
                  <a:pt x="2761615" y="0"/>
                </a:lnTo>
                <a:close/>
              </a:path>
            </a:pathLst>
          </a:custGeom>
          <a:solidFill>
            <a:srgbClr val="00AF50"/>
          </a:solidFill>
        </p:spPr>
        <p:txBody>
          <a:bodyPr wrap="square" lIns="0" tIns="0" rIns="0" bIns="0" rtlCol="0">
            <a:noAutofit/>
          </a:bodyPr>
          <a:lstStyle/>
          <a:p>
            <a:endParaRPr/>
          </a:p>
        </p:txBody>
      </p:sp>
      <p:sp>
        <p:nvSpPr>
          <p:cNvPr id="14" name="object 14"/>
          <p:cNvSpPr/>
          <p:nvPr/>
        </p:nvSpPr>
        <p:spPr>
          <a:xfrm>
            <a:off x="1905000" y="3349624"/>
            <a:ext cx="5043297" cy="2670175"/>
          </a:xfrm>
          <a:custGeom>
            <a:avLst/>
            <a:gdLst/>
            <a:ahLst/>
            <a:cxnLst/>
            <a:rect l="l" t="t" r="r" b="b"/>
            <a:pathLst>
              <a:path w="4879340" h="2373744">
                <a:moveTo>
                  <a:pt x="4844024" y="17889"/>
                </a:moveTo>
                <a:lnTo>
                  <a:pt x="0" y="2362314"/>
                </a:lnTo>
                <a:lnTo>
                  <a:pt x="5461" y="2373744"/>
                </a:lnTo>
                <a:lnTo>
                  <a:pt x="4849632" y="29309"/>
                </a:lnTo>
                <a:lnTo>
                  <a:pt x="4856674" y="18855"/>
                </a:lnTo>
                <a:lnTo>
                  <a:pt x="4844024" y="17889"/>
                </a:lnTo>
                <a:close/>
              </a:path>
              <a:path w="4879340" h="2373744">
                <a:moveTo>
                  <a:pt x="4876046" y="7620"/>
                </a:moveTo>
                <a:lnTo>
                  <a:pt x="4865243" y="7620"/>
                </a:lnTo>
                <a:lnTo>
                  <a:pt x="4870831" y="19050"/>
                </a:lnTo>
                <a:lnTo>
                  <a:pt x="4849632" y="29309"/>
                </a:lnTo>
                <a:lnTo>
                  <a:pt x="4813427" y="83058"/>
                </a:lnTo>
                <a:lnTo>
                  <a:pt x="4811522" y="85978"/>
                </a:lnTo>
                <a:lnTo>
                  <a:pt x="4812284" y="89915"/>
                </a:lnTo>
                <a:lnTo>
                  <a:pt x="4815205" y="91948"/>
                </a:lnTo>
                <a:lnTo>
                  <a:pt x="4818126" y="93852"/>
                </a:lnTo>
                <a:lnTo>
                  <a:pt x="4822063" y="93090"/>
                </a:lnTo>
                <a:lnTo>
                  <a:pt x="4823968" y="90170"/>
                </a:lnTo>
                <a:lnTo>
                  <a:pt x="4879340" y="7874"/>
                </a:lnTo>
                <a:lnTo>
                  <a:pt x="4876046" y="7620"/>
                </a:lnTo>
                <a:close/>
              </a:path>
              <a:path w="4879340" h="2373744">
                <a:moveTo>
                  <a:pt x="4856674" y="18855"/>
                </a:moveTo>
                <a:lnTo>
                  <a:pt x="4849632" y="29309"/>
                </a:lnTo>
                <a:lnTo>
                  <a:pt x="4869518" y="19685"/>
                </a:lnTo>
                <a:lnTo>
                  <a:pt x="4867529" y="19685"/>
                </a:lnTo>
                <a:lnTo>
                  <a:pt x="4856674" y="18855"/>
                </a:lnTo>
                <a:close/>
              </a:path>
              <a:path w="4879340" h="2373744">
                <a:moveTo>
                  <a:pt x="4862703" y="9905"/>
                </a:moveTo>
                <a:lnTo>
                  <a:pt x="4856674" y="18855"/>
                </a:lnTo>
                <a:lnTo>
                  <a:pt x="4867529" y="19685"/>
                </a:lnTo>
                <a:lnTo>
                  <a:pt x="4862703" y="9905"/>
                </a:lnTo>
                <a:close/>
              </a:path>
              <a:path w="4879340" h="2373744">
                <a:moveTo>
                  <a:pt x="4866360" y="9905"/>
                </a:moveTo>
                <a:lnTo>
                  <a:pt x="4862703" y="9905"/>
                </a:lnTo>
                <a:lnTo>
                  <a:pt x="4867529" y="19685"/>
                </a:lnTo>
                <a:lnTo>
                  <a:pt x="4869518" y="19685"/>
                </a:lnTo>
                <a:lnTo>
                  <a:pt x="4870831" y="19050"/>
                </a:lnTo>
                <a:lnTo>
                  <a:pt x="4866360" y="9905"/>
                </a:lnTo>
                <a:close/>
              </a:path>
              <a:path w="4879340" h="2373744">
                <a:moveTo>
                  <a:pt x="4865243" y="7620"/>
                </a:moveTo>
                <a:lnTo>
                  <a:pt x="4844024" y="17889"/>
                </a:lnTo>
                <a:lnTo>
                  <a:pt x="4856674" y="18855"/>
                </a:lnTo>
                <a:lnTo>
                  <a:pt x="4862703" y="9905"/>
                </a:lnTo>
                <a:lnTo>
                  <a:pt x="4866360" y="9905"/>
                </a:lnTo>
                <a:lnTo>
                  <a:pt x="4865243" y="7620"/>
                </a:lnTo>
                <a:close/>
              </a:path>
              <a:path w="4879340" h="2373744">
                <a:moveTo>
                  <a:pt x="4776978" y="0"/>
                </a:moveTo>
                <a:lnTo>
                  <a:pt x="4773930" y="2666"/>
                </a:lnTo>
                <a:lnTo>
                  <a:pt x="4773422" y="9651"/>
                </a:lnTo>
                <a:lnTo>
                  <a:pt x="4776089" y="12700"/>
                </a:lnTo>
                <a:lnTo>
                  <a:pt x="4844024" y="17889"/>
                </a:lnTo>
                <a:lnTo>
                  <a:pt x="4865243" y="7620"/>
                </a:lnTo>
                <a:lnTo>
                  <a:pt x="4876046" y="7620"/>
                </a:lnTo>
                <a:lnTo>
                  <a:pt x="4776978" y="0"/>
                </a:lnTo>
                <a:close/>
              </a:path>
            </a:pathLst>
          </a:custGeom>
          <a:solidFill>
            <a:srgbClr val="00AF50"/>
          </a:solidFill>
        </p:spPr>
        <p:txBody>
          <a:bodyPr wrap="square" lIns="0" tIns="0" rIns="0" bIns="0" rtlCol="0">
            <a:noAutofit/>
          </a:bodyPr>
          <a:lstStyle/>
          <a:p>
            <a:endParaRPr/>
          </a:p>
        </p:txBody>
      </p:sp>
      <p:sp>
        <p:nvSpPr>
          <p:cNvPr id="15" name="object 15"/>
          <p:cNvSpPr txBox="1"/>
          <p:nvPr/>
        </p:nvSpPr>
        <p:spPr>
          <a:xfrm>
            <a:off x="2560066" y="1195451"/>
            <a:ext cx="939800" cy="260985"/>
          </a:xfrm>
          <a:prstGeom prst="rect">
            <a:avLst/>
          </a:prstGeom>
        </p:spPr>
        <p:txBody>
          <a:bodyPr vert="horz" wrap="square" lIns="0" tIns="0" rIns="0" bIns="0" rtlCol="0">
            <a:noAutofit/>
          </a:bodyPr>
          <a:lstStyle/>
          <a:p>
            <a:pPr marL="12700">
              <a:lnSpc>
                <a:spcPts val="2055"/>
              </a:lnSpc>
            </a:pPr>
            <a:r>
              <a:rPr sz="1800" spc="-5" dirty="0" smtClean="0">
                <a:solidFill>
                  <a:srgbClr val="FF0000"/>
                </a:solidFill>
                <a:latin typeface="宋体"/>
                <a:cs typeface="宋体"/>
              </a:rPr>
              <a:t>报头长度</a:t>
            </a:r>
            <a:endParaRPr sz="1800">
              <a:latin typeface="宋体"/>
              <a:cs typeface="宋体"/>
            </a:endParaRPr>
          </a:p>
        </p:txBody>
      </p:sp>
      <p:sp>
        <p:nvSpPr>
          <p:cNvPr id="16" name="object 16"/>
          <p:cNvSpPr txBox="1"/>
          <p:nvPr/>
        </p:nvSpPr>
        <p:spPr>
          <a:xfrm>
            <a:off x="2560066" y="1469771"/>
            <a:ext cx="1424940" cy="285115"/>
          </a:xfrm>
          <a:prstGeom prst="rect">
            <a:avLst/>
          </a:prstGeom>
        </p:spPr>
        <p:txBody>
          <a:bodyPr vert="horz" wrap="square" lIns="0" tIns="0" rIns="0" bIns="0" rtlCol="0">
            <a:noAutofit/>
          </a:bodyPr>
          <a:lstStyle/>
          <a:p>
            <a:pPr marL="12700">
              <a:lnSpc>
                <a:spcPct val="100000"/>
              </a:lnSpc>
            </a:pPr>
            <a:r>
              <a:rPr sz="1800" dirty="0" smtClean="0">
                <a:latin typeface="宋体"/>
                <a:cs typeface="宋体"/>
              </a:rPr>
              <a:t>一般为</a:t>
            </a:r>
            <a:r>
              <a:rPr sz="1800" b="1" spc="-5" dirty="0" smtClean="0">
                <a:latin typeface="Arial"/>
                <a:cs typeface="Arial"/>
              </a:rPr>
              <a:t>20</a:t>
            </a:r>
            <a:r>
              <a:rPr sz="1800" spc="10" dirty="0" smtClean="0">
                <a:latin typeface="宋体"/>
                <a:cs typeface="宋体"/>
              </a:rPr>
              <a:t>字节</a:t>
            </a:r>
            <a:endParaRPr sz="1800">
              <a:latin typeface="宋体"/>
              <a:cs typeface="宋体"/>
            </a:endParaRPr>
          </a:p>
        </p:txBody>
      </p:sp>
      <p:sp>
        <p:nvSpPr>
          <p:cNvPr id="17" name="object 17"/>
          <p:cNvSpPr/>
          <p:nvPr/>
        </p:nvSpPr>
        <p:spPr>
          <a:xfrm>
            <a:off x="4143502" y="1538350"/>
            <a:ext cx="648588" cy="518668"/>
          </a:xfrm>
          <a:custGeom>
            <a:avLst/>
            <a:gdLst/>
            <a:ahLst/>
            <a:cxnLst/>
            <a:rect l="l" t="t" r="r" b="b"/>
            <a:pathLst>
              <a:path w="648588" h="518668">
                <a:moveTo>
                  <a:pt x="548894" y="491363"/>
                </a:moveTo>
                <a:lnTo>
                  <a:pt x="545592" y="493775"/>
                </a:lnTo>
                <a:lnTo>
                  <a:pt x="544576" y="500634"/>
                </a:lnTo>
                <a:lnTo>
                  <a:pt x="546988" y="503936"/>
                </a:lnTo>
                <a:lnTo>
                  <a:pt x="648588" y="518668"/>
                </a:lnTo>
                <a:lnTo>
                  <a:pt x="647505" y="515874"/>
                </a:lnTo>
                <a:lnTo>
                  <a:pt x="634746" y="515874"/>
                </a:lnTo>
                <a:lnTo>
                  <a:pt x="616316" y="501183"/>
                </a:lnTo>
                <a:lnTo>
                  <a:pt x="548894" y="491363"/>
                </a:lnTo>
                <a:close/>
              </a:path>
              <a:path w="648588" h="518668">
                <a:moveTo>
                  <a:pt x="616316" y="501183"/>
                </a:moveTo>
                <a:lnTo>
                  <a:pt x="634746" y="515874"/>
                </a:lnTo>
                <a:lnTo>
                  <a:pt x="636865" y="513207"/>
                </a:lnTo>
                <a:lnTo>
                  <a:pt x="632840" y="513207"/>
                </a:lnTo>
                <a:lnTo>
                  <a:pt x="628894" y="503015"/>
                </a:lnTo>
                <a:lnTo>
                  <a:pt x="616316" y="501183"/>
                </a:lnTo>
                <a:close/>
              </a:path>
              <a:path w="648588" h="518668">
                <a:moveTo>
                  <a:pt x="607822" y="421386"/>
                </a:moveTo>
                <a:lnTo>
                  <a:pt x="601218" y="423925"/>
                </a:lnTo>
                <a:lnTo>
                  <a:pt x="599694" y="427609"/>
                </a:lnTo>
                <a:lnTo>
                  <a:pt x="624419" y="491460"/>
                </a:lnTo>
                <a:lnTo>
                  <a:pt x="642620" y="505968"/>
                </a:lnTo>
                <a:lnTo>
                  <a:pt x="634746" y="515874"/>
                </a:lnTo>
                <a:lnTo>
                  <a:pt x="647505" y="515874"/>
                </a:lnTo>
                <a:lnTo>
                  <a:pt x="611505" y="423037"/>
                </a:lnTo>
                <a:lnTo>
                  <a:pt x="607822" y="421386"/>
                </a:lnTo>
                <a:close/>
              </a:path>
              <a:path w="648588" h="518668">
                <a:moveTo>
                  <a:pt x="628894" y="503015"/>
                </a:moveTo>
                <a:lnTo>
                  <a:pt x="632840" y="513207"/>
                </a:lnTo>
                <a:lnTo>
                  <a:pt x="639572" y="504571"/>
                </a:lnTo>
                <a:lnTo>
                  <a:pt x="628894" y="503015"/>
                </a:lnTo>
                <a:close/>
              </a:path>
              <a:path w="648588" h="518668">
                <a:moveTo>
                  <a:pt x="624419" y="491460"/>
                </a:moveTo>
                <a:lnTo>
                  <a:pt x="628894" y="503015"/>
                </a:lnTo>
                <a:lnTo>
                  <a:pt x="639572" y="504571"/>
                </a:lnTo>
                <a:lnTo>
                  <a:pt x="632840" y="513207"/>
                </a:lnTo>
                <a:lnTo>
                  <a:pt x="636865" y="513207"/>
                </a:lnTo>
                <a:lnTo>
                  <a:pt x="642620" y="505968"/>
                </a:lnTo>
                <a:lnTo>
                  <a:pt x="624419" y="491460"/>
                </a:lnTo>
                <a:close/>
              </a:path>
              <a:path w="648588" h="518668">
                <a:moveTo>
                  <a:pt x="7874" y="0"/>
                </a:moveTo>
                <a:lnTo>
                  <a:pt x="0" y="9906"/>
                </a:lnTo>
                <a:lnTo>
                  <a:pt x="616316" y="501183"/>
                </a:lnTo>
                <a:lnTo>
                  <a:pt x="628894" y="503015"/>
                </a:lnTo>
                <a:lnTo>
                  <a:pt x="624419" y="491460"/>
                </a:lnTo>
                <a:lnTo>
                  <a:pt x="7874" y="0"/>
                </a:lnTo>
                <a:close/>
              </a:path>
            </a:pathLst>
          </a:custGeom>
          <a:solidFill>
            <a:srgbClr val="00CC97"/>
          </a:solidFill>
        </p:spPr>
        <p:txBody>
          <a:bodyPr wrap="square" lIns="0" tIns="0" rIns="0" bIns="0" rtlCol="0">
            <a:noAutofit/>
          </a:bodyPr>
          <a:lstStyle/>
          <a:p>
            <a:endParaRPr/>
          </a:p>
        </p:txBody>
      </p:sp>
      <p:sp>
        <p:nvSpPr>
          <p:cNvPr id="18" name="object 18"/>
          <p:cNvSpPr txBox="1"/>
          <p:nvPr/>
        </p:nvSpPr>
        <p:spPr>
          <a:xfrm>
            <a:off x="7028180" y="1029970"/>
            <a:ext cx="1397000" cy="548005"/>
          </a:xfrm>
          <a:prstGeom prst="rect">
            <a:avLst/>
          </a:prstGeom>
        </p:spPr>
        <p:txBody>
          <a:bodyPr vert="horz" wrap="square" lIns="0" tIns="0" rIns="0" bIns="0" rtlCol="0">
            <a:noAutofit/>
          </a:bodyPr>
          <a:lstStyle/>
          <a:p>
            <a:pPr marL="12700">
              <a:lnSpc>
                <a:spcPct val="100000"/>
              </a:lnSpc>
            </a:pPr>
            <a:r>
              <a:rPr sz="1800" dirty="0" smtClean="0">
                <a:solidFill>
                  <a:srgbClr val="FF0000"/>
                </a:solidFill>
                <a:latin typeface="宋体"/>
                <a:cs typeface="宋体"/>
              </a:rPr>
              <a:t>数据报长度</a:t>
            </a:r>
            <a:endParaRPr sz="1800">
              <a:latin typeface="宋体"/>
              <a:cs typeface="宋体"/>
            </a:endParaRPr>
          </a:p>
          <a:p>
            <a:pPr marL="12700">
              <a:lnSpc>
                <a:spcPts val="2155"/>
              </a:lnSpc>
            </a:pPr>
            <a:r>
              <a:rPr sz="1800" dirty="0" smtClean="0">
                <a:latin typeface="宋体"/>
                <a:cs typeface="宋体"/>
              </a:rPr>
              <a:t>以字节为单位</a:t>
            </a:r>
            <a:endParaRPr sz="1800">
              <a:latin typeface="宋体"/>
              <a:cs typeface="宋体"/>
            </a:endParaRPr>
          </a:p>
        </p:txBody>
      </p:sp>
      <p:sp>
        <p:nvSpPr>
          <p:cNvPr id="19" name="object 19"/>
          <p:cNvSpPr/>
          <p:nvPr/>
        </p:nvSpPr>
        <p:spPr>
          <a:xfrm>
            <a:off x="7505700" y="1632711"/>
            <a:ext cx="233425" cy="581913"/>
          </a:xfrm>
          <a:custGeom>
            <a:avLst/>
            <a:gdLst/>
            <a:ahLst/>
            <a:cxnLst/>
            <a:rect l="l" t="t" r="r" b="b"/>
            <a:pathLst>
              <a:path w="233425" h="581913">
                <a:moveTo>
                  <a:pt x="9144" y="476376"/>
                </a:moveTo>
                <a:lnTo>
                  <a:pt x="2285" y="477647"/>
                </a:lnTo>
                <a:lnTo>
                  <a:pt x="0" y="480949"/>
                </a:lnTo>
                <a:lnTo>
                  <a:pt x="18669" y="581913"/>
                </a:lnTo>
                <a:lnTo>
                  <a:pt x="30341" y="572135"/>
                </a:lnTo>
                <a:lnTo>
                  <a:pt x="28828" y="572135"/>
                </a:lnTo>
                <a:lnTo>
                  <a:pt x="16891" y="567816"/>
                </a:lnTo>
                <a:lnTo>
                  <a:pt x="24828" y="545774"/>
                </a:lnTo>
                <a:lnTo>
                  <a:pt x="12446" y="478663"/>
                </a:lnTo>
                <a:lnTo>
                  <a:pt x="9144" y="476376"/>
                </a:lnTo>
                <a:close/>
              </a:path>
              <a:path w="233425" h="581913">
                <a:moveTo>
                  <a:pt x="24828" y="545774"/>
                </a:moveTo>
                <a:lnTo>
                  <a:pt x="16891" y="567816"/>
                </a:lnTo>
                <a:lnTo>
                  <a:pt x="28828" y="572135"/>
                </a:lnTo>
                <a:lnTo>
                  <a:pt x="30018" y="568833"/>
                </a:lnTo>
                <a:lnTo>
                  <a:pt x="29082" y="568833"/>
                </a:lnTo>
                <a:lnTo>
                  <a:pt x="18796" y="565150"/>
                </a:lnTo>
                <a:lnTo>
                  <a:pt x="27118" y="558185"/>
                </a:lnTo>
                <a:lnTo>
                  <a:pt x="24828" y="545774"/>
                </a:lnTo>
                <a:close/>
              </a:path>
              <a:path w="233425" h="581913">
                <a:moveTo>
                  <a:pt x="89153" y="506222"/>
                </a:moveTo>
                <a:lnTo>
                  <a:pt x="86486" y="508508"/>
                </a:lnTo>
                <a:lnTo>
                  <a:pt x="36763" y="550115"/>
                </a:lnTo>
                <a:lnTo>
                  <a:pt x="28828" y="572135"/>
                </a:lnTo>
                <a:lnTo>
                  <a:pt x="30341" y="572135"/>
                </a:lnTo>
                <a:lnTo>
                  <a:pt x="94615" y="518287"/>
                </a:lnTo>
                <a:lnTo>
                  <a:pt x="97281" y="516000"/>
                </a:lnTo>
                <a:lnTo>
                  <a:pt x="97663" y="512063"/>
                </a:lnTo>
                <a:lnTo>
                  <a:pt x="95376" y="509270"/>
                </a:lnTo>
                <a:lnTo>
                  <a:pt x="93091" y="506602"/>
                </a:lnTo>
                <a:lnTo>
                  <a:pt x="89153" y="506222"/>
                </a:lnTo>
                <a:close/>
              </a:path>
              <a:path w="233425" h="581913">
                <a:moveTo>
                  <a:pt x="27118" y="558185"/>
                </a:moveTo>
                <a:lnTo>
                  <a:pt x="18796" y="565150"/>
                </a:lnTo>
                <a:lnTo>
                  <a:pt x="29082" y="568833"/>
                </a:lnTo>
                <a:lnTo>
                  <a:pt x="27118" y="558185"/>
                </a:lnTo>
                <a:close/>
              </a:path>
              <a:path w="233425" h="581913">
                <a:moveTo>
                  <a:pt x="36763" y="550115"/>
                </a:moveTo>
                <a:lnTo>
                  <a:pt x="27118" y="558185"/>
                </a:lnTo>
                <a:lnTo>
                  <a:pt x="29082" y="568833"/>
                </a:lnTo>
                <a:lnTo>
                  <a:pt x="30018" y="568833"/>
                </a:lnTo>
                <a:lnTo>
                  <a:pt x="36763" y="550115"/>
                </a:lnTo>
                <a:close/>
              </a:path>
              <a:path w="233425" h="581913">
                <a:moveTo>
                  <a:pt x="221360" y="0"/>
                </a:moveTo>
                <a:lnTo>
                  <a:pt x="24828" y="545774"/>
                </a:lnTo>
                <a:lnTo>
                  <a:pt x="27118" y="558185"/>
                </a:lnTo>
                <a:lnTo>
                  <a:pt x="36763" y="550115"/>
                </a:lnTo>
                <a:lnTo>
                  <a:pt x="233425" y="4317"/>
                </a:lnTo>
                <a:lnTo>
                  <a:pt x="221360" y="0"/>
                </a:lnTo>
                <a:close/>
              </a:path>
            </a:pathLst>
          </a:custGeom>
          <a:solidFill>
            <a:srgbClr val="00CC97"/>
          </a:solidFill>
        </p:spPr>
        <p:txBody>
          <a:bodyPr wrap="square" lIns="0" tIns="0" rIns="0" bIns="0" rtlCol="0">
            <a:noAutofit/>
          </a:bodyPr>
          <a:lstStyle/>
          <a:p>
            <a:endParaRPr/>
          </a:p>
        </p:txBody>
      </p:sp>
      <p:sp>
        <p:nvSpPr>
          <p:cNvPr id="20" name="object 20"/>
          <p:cNvSpPr txBox="1"/>
          <p:nvPr/>
        </p:nvSpPr>
        <p:spPr>
          <a:xfrm>
            <a:off x="2563748" y="5578043"/>
            <a:ext cx="1755139" cy="1024255"/>
          </a:xfrm>
          <a:prstGeom prst="rect">
            <a:avLst/>
          </a:prstGeom>
        </p:spPr>
        <p:txBody>
          <a:bodyPr vert="horz" wrap="square" lIns="0" tIns="0" rIns="0" bIns="0" rtlCol="0">
            <a:noAutofit/>
          </a:bodyPr>
          <a:lstStyle/>
          <a:p>
            <a:pPr marL="12700" marR="12700" algn="just">
              <a:lnSpc>
                <a:spcPct val="117700"/>
              </a:lnSpc>
            </a:pPr>
            <a:r>
              <a:rPr sz="2000" dirty="0" smtClean="0">
                <a:latin typeface="Arial"/>
                <a:cs typeface="Arial"/>
              </a:rPr>
              <a:t>TCP</a:t>
            </a:r>
            <a:r>
              <a:rPr sz="2000" dirty="0" smtClean="0">
                <a:latin typeface="宋体"/>
                <a:cs typeface="宋体"/>
              </a:rPr>
              <a:t>报头多长</a:t>
            </a:r>
            <a:r>
              <a:rPr sz="2000" dirty="0" smtClean="0">
                <a:latin typeface="Arial"/>
                <a:cs typeface="Arial"/>
              </a:rPr>
              <a:t>? </a:t>
            </a:r>
            <a:r>
              <a:rPr sz="1800" dirty="0" smtClean="0">
                <a:solidFill>
                  <a:srgbClr val="FF0000"/>
                </a:solidFill>
                <a:latin typeface="Comic Sans MS"/>
                <a:cs typeface="Comic Sans MS"/>
              </a:rPr>
              <a:t>20</a:t>
            </a:r>
            <a:r>
              <a:rPr sz="1800" spc="-20" dirty="0" smtClean="0">
                <a:solidFill>
                  <a:srgbClr val="FF0000"/>
                </a:solidFill>
                <a:latin typeface="Comic Sans MS"/>
                <a:cs typeface="Comic Sans MS"/>
              </a:rPr>
              <a:t> </a:t>
            </a:r>
            <a:r>
              <a:rPr sz="1800" spc="0" dirty="0" smtClean="0">
                <a:solidFill>
                  <a:srgbClr val="FF0000"/>
                </a:solidFill>
                <a:latin typeface="Comic Sans MS"/>
                <a:cs typeface="Comic Sans MS"/>
              </a:rPr>
              <a:t>bytes</a:t>
            </a:r>
            <a:r>
              <a:rPr sz="1800" spc="-5" dirty="0" smtClean="0">
                <a:solidFill>
                  <a:srgbClr val="FF0000"/>
                </a:solidFill>
                <a:latin typeface="Comic Sans MS"/>
                <a:cs typeface="Comic Sans MS"/>
              </a:rPr>
              <a:t> </a:t>
            </a:r>
            <a:r>
              <a:rPr sz="1800" spc="0" dirty="0" smtClean="0">
                <a:solidFill>
                  <a:srgbClr val="FF0000"/>
                </a:solidFill>
                <a:latin typeface="Comic Sans MS"/>
                <a:cs typeface="Comic Sans MS"/>
              </a:rPr>
              <a:t>of T</a:t>
            </a:r>
            <a:r>
              <a:rPr sz="1800" spc="-10" dirty="0" smtClean="0">
                <a:solidFill>
                  <a:srgbClr val="FF0000"/>
                </a:solidFill>
                <a:latin typeface="Comic Sans MS"/>
                <a:cs typeface="Comic Sans MS"/>
              </a:rPr>
              <a:t>C</a:t>
            </a:r>
            <a:r>
              <a:rPr sz="1800" spc="0" dirty="0" smtClean="0">
                <a:solidFill>
                  <a:srgbClr val="FF0000"/>
                </a:solidFill>
                <a:latin typeface="Comic Sans MS"/>
                <a:cs typeface="Comic Sans MS"/>
              </a:rPr>
              <a:t>P 20</a:t>
            </a:r>
            <a:r>
              <a:rPr sz="1800" spc="-20" dirty="0" smtClean="0">
                <a:solidFill>
                  <a:srgbClr val="FF0000"/>
                </a:solidFill>
                <a:latin typeface="Comic Sans MS"/>
                <a:cs typeface="Comic Sans MS"/>
              </a:rPr>
              <a:t> </a:t>
            </a:r>
            <a:r>
              <a:rPr sz="1800" spc="-10" dirty="0" smtClean="0">
                <a:solidFill>
                  <a:srgbClr val="FF0000"/>
                </a:solidFill>
                <a:latin typeface="Comic Sans MS"/>
                <a:cs typeface="Comic Sans MS"/>
              </a:rPr>
              <a:t>bytes of</a:t>
            </a:r>
            <a:r>
              <a:rPr sz="1800" spc="-5" dirty="0" smtClean="0">
                <a:solidFill>
                  <a:srgbClr val="FF0000"/>
                </a:solidFill>
                <a:latin typeface="Comic Sans MS"/>
                <a:cs typeface="Comic Sans MS"/>
              </a:rPr>
              <a:t> </a:t>
            </a:r>
            <a:r>
              <a:rPr sz="1800" spc="-10" dirty="0" smtClean="0">
                <a:solidFill>
                  <a:srgbClr val="FF0000"/>
                </a:solidFill>
                <a:latin typeface="Comic Sans MS"/>
                <a:cs typeface="Comic Sans MS"/>
              </a:rPr>
              <a:t>IP</a:t>
            </a:r>
            <a:endParaRPr sz="1800">
              <a:latin typeface="Comic Sans MS"/>
              <a:cs typeface="Comic Sans MS"/>
            </a:endParaRPr>
          </a:p>
        </p:txBody>
      </p:sp>
      <p:sp>
        <p:nvSpPr>
          <p:cNvPr id="21" name="object 21"/>
          <p:cNvSpPr txBox="1"/>
          <p:nvPr/>
        </p:nvSpPr>
        <p:spPr>
          <a:xfrm>
            <a:off x="4391405" y="6090818"/>
            <a:ext cx="3407410" cy="289560"/>
          </a:xfrm>
          <a:prstGeom prst="rect">
            <a:avLst/>
          </a:prstGeom>
        </p:spPr>
        <p:txBody>
          <a:bodyPr vert="horz" wrap="square" lIns="0" tIns="0" rIns="0" bIns="0" rtlCol="0">
            <a:noAutofit/>
          </a:bodyPr>
          <a:lstStyle/>
          <a:p>
            <a:pPr marL="12700">
              <a:lnSpc>
                <a:spcPct val="100000"/>
              </a:lnSpc>
            </a:pPr>
            <a:r>
              <a:rPr sz="1800" dirty="0" smtClean="0">
                <a:solidFill>
                  <a:srgbClr val="FF0000"/>
                </a:solidFill>
                <a:latin typeface="Comic Sans MS"/>
                <a:cs typeface="Comic Sans MS"/>
              </a:rPr>
              <a:t>=</a:t>
            </a:r>
            <a:r>
              <a:rPr sz="1800" spc="-20" dirty="0" smtClean="0">
                <a:solidFill>
                  <a:srgbClr val="FF0000"/>
                </a:solidFill>
                <a:latin typeface="Comic Sans MS"/>
                <a:cs typeface="Comic Sans MS"/>
              </a:rPr>
              <a:t> </a:t>
            </a:r>
            <a:r>
              <a:rPr sz="1800" spc="0" dirty="0" smtClean="0">
                <a:solidFill>
                  <a:srgbClr val="FF0000"/>
                </a:solidFill>
                <a:latin typeface="Comic Sans MS"/>
                <a:cs typeface="Comic Sans MS"/>
              </a:rPr>
              <a:t>40</a:t>
            </a:r>
            <a:r>
              <a:rPr sz="1800" spc="-10" dirty="0" smtClean="0">
                <a:solidFill>
                  <a:srgbClr val="FF0000"/>
                </a:solidFill>
                <a:latin typeface="Comic Sans MS"/>
                <a:cs typeface="Comic Sans MS"/>
              </a:rPr>
              <a:t> bytes</a:t>
            </a:r>
            <a:r>
              <a:rPr sz="1800" spc="-15" dirty="0" smtClean="0">
                <a:solidFill>
                  <a:srgbClr val="FF0000"/>
                </a:solidFill>
                <a:latin typeface="Comic Sans MS"/>
                <a:cs typeface="Comic Sans MS"/>
              </a:rPr>
              <a:t> </a:t>
            </a:r>
            <a:r>
              <a:rPr sz="1800" spc="0" dirty="0" smtClean="0">
                <a:solidFill>
                  <a:srgbClr val="FF0000"/>
                </a:solidFill>
                <a:latin typeface="Comic Sans MS"/>
                <a:cs typeface="Comic Sans MS"/>
              </a:rPr>
              <a:t>+</a:t>
            </a:r>
            <a:r>
              <a:rPr sz="1800" spc="-5" dirty="0" smtClean="0">
                <a:solidFill>
                  <a:srgbClr val="FF0000"/>
                </a:solidFill>
                <a:latin typeface="Comic Sans MS"/>
                <a:cs typeface="Comic Sans MS"/>
              </a:rPr>
              <a:t> </a:t>
            </a:r>
            <a:r>
              <a:rPr sz="1800" spc="-10" dirty="0" smtClean="0">
                <a:solidFill>
                  <a:srgbClr val="FF0000"/>
                </a:solidFill>
                <a:latin typeface="Comic Sans MS"/>
                <a:cs typeface="Comic Sans MS"/>
              </a:rPr>
              <a:t>app layer</a:t>
            </a:r>
            <a:r>
              <a:rPr sz="1800" spc="5" dirty="0" smtClean="0">
                <a:solidFill>
                  <a:srgbClr val="FF0000"/>
                </a:solidFill>
                <a:latin typeface="Comic Sans MS"/>
                <a:cs typeface="Comic Sans MS"/>
              </a:rPr>
              <a:t> </a:t>
            </a:r>
            <a:r>
              <a:rPr sz="1800" spc="0" dirty="0" smtClean="0">
                <a:solidFill>
                  <a:srgbClr val="FF0000"/>
                </a:solidFill>
                <a:latin typeface="Comic Sans MS"/>
                <a:cs typeface="Comic Sans MS"/>
              </a:rPr>
              <a:t>overhead</a:t>
            </a:r>
            <a:endParaRPr sz="1800">
              <a:latin typeface="Comic Sans MS"/>
              <a:cs typeface="Comic Sans MS"/>
            </a:endParaRPr>
          </a:p>
        </p:txBody>
      </p:sp>
      <p:sp>
        <p:nvSpPr>
          <p:cNvPr id="22" name="文本框 21"/>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23" name="object 12"/>
          <p:cNvSpPr/>
          <p:nvPr/>
        </p:nvSpPr>
        <p:spPr>
          <a:xfrm>
            <a:off x="2895599" y="3200400"/>
            <a:ext cx="1219201" cy="1219200"/>
          </a:xfrm>
          <a:custGeom>
            <a:avLst/>
            <a:gdLst/>
            <a:ahLst/>
            <a:cxnLst/>
            <a:rect l="l" t="t" r="r" b="b"/>
            <a:pathLst>
              <a:path w="1287526" h="389382">
                <a:moveTo>
                  <a:pt x="1251149" y="29627"/>
                </a:moveTo>
                <a:lnTo>
                  <a:pt x="0" y="377189"/>
                </a:lnTo>
                <a:lnTo>
                  <a:pt x="3301" y="389382"/>
                </a:lnTo>
                <a:lnTo>
                  <a:pt x="1254508" y="41838"/>
                </a:lnTo>
                <a:lnTo>
                  <a:pt x="1263302" y="32809"/>
                </a:lnTo>
                <a:lnTo>
                  <a:pt x="1251149" y="29627"/>
                </a:lnTo>
                <a:close/>
              </a:path>
              <a:path w="1287526" h="389382">
                <a:moveTo>
                  <a:pt x="1277369" y="23368"/>
                </a:moveTo>
                <a:lnTo>
                  <a:pt x="1273683" y="23368"/>
                </a:lnTo>
                <a:lnTo>
                  <a:pt x="1277112" y="35560"/>
                </a:lnTo>
                <a:lnTo>
                  <a:pt x="1254508" y="41838"/>
                </a:lnTo>
                <a:lnTo>
                  <a:pt x="1209293" y="88264"/>
                </a:lnTo>
                <a:lnTo>
                  <a:pt x="1206880" y="90805"/>
                </a:lnTo>
                <a:lnTo>
                  <a:pt x="1206880" y="94741"/>
                </a:lnTo>
                <a:lnTo>
                  <a:pt x="1209421" y="97282"/>
                </a:lnTo>
                <a:lnTo>
                  <a:pt x="1211961" y="99695"/>
                </a:lnTo>
                <a:lnTo>
                  <a:pt x="1216025" y="99568"/>
                </a:lnTo>
                <a:lnTo>
                  <a:pt x="1218438" y="97155"/>
                </a:lnTo>
                <a:lnTo>
                  <a:pt x="1287526" y="26035"/>
                </a:lnTo>
                <a:lnTo>
                  <a:pt x="1277369" y="23368"/>
                </a:lnTo>
                <a:close/>
              </a:path>
              <a:path w="1287526" h="389382">
                <a:moveTo>
                  <a:pt x="1263302" y="32809"/>
                </a:moveTo>
                <a:lnTo>
                  <a:pt x="1254508" y="41838"/>
                </a:lnTo>
                <a:lnTo>
                  <a:pt x="1277112" y="35560"/>
                </a:lnTo>
                <a:lnTo>
                  <a:pt x="1273810" y="35560"/>
                </a:lnTo>
                <a:lnTo>
                  <a:pt x="1263302" y="32809"/>
                </a:lnTo>
                <a:close/>
              </a:path>
              <a:path w="1287526" h="389382">
                <a:moveTo>
                  <a:pt x="1270889" y="25019"/>
                </a:moveTo>
                <a:lnTo>
                  <a:pt x="1263302" y="32809"/>
                </a:lnTo>
                <a:lnTo>
                  <a:pt x="1273810" y="35560"/>
                </a:lnTo>
                <a:lnTo>
                  <a:pt x="1270889" y="25019"/>
                </a:lnTo>
                <a:close/>
              </a:path>
              <a:path w="1287526" h="389382">
                <a:moveTo>
                  <a:pt x="1274147" y="25019"/>
                </a:moveTo>
                <a:lnTo>
                  <a:pt x="1270889" y="25019"/>
                </a:lnTo>
                <a:lnTo>
                  <a:pt x="1273810" y="35560"/>
                </a:lnTo>
                <a:lnTo>
                  <a:pt x="1277112" y="35560"/>
                </a:lnTo>
                <a:lnTo>
                  <a:pt x="1274147" y="25019"/>
                </a:lnTo>
                <a:close/>
              </a:path>
              <a:path w="1287526" h="389382">
                <a:moveTo>
                  <a:pt x="1273683" y="23368"/>
                </a:moveTo>
                <a:lnTo>
                  <a:pt x="1251149" y="29627"/>
                </a:lnTo>
                <a:lnTo>
                  <a:pt x="1263302" y="32809"/>
                </a:lnTo>
                <a:lnTo>
                  <a:pt x="1270889" y="25019"/>
                </a:lnTo>
                <a:lnTo>
                  <a:pt x="1274147" y="25019"/>
                </a:lnTo>
                <a:lnTo>
                  <a:pt x="1273683" y="23368"/>
                </a:lnTo>
                <a:close/>
              </a:path>
              <a:path w="1287526" h="389382">
                <a:moveTo>
                  <a:pt x="1188339" y="0"/>
                </a:moveTo>
                <a:lnTo>
                  <a:pt x="1184783" y="2032"/>
                </a:lnTo>
                <a:lnTo>
                  <a:pt x="1183893" y="5461"/>
                </a:lnTo>
                <a:lnTo>
                  <a:pt x="1183004" y="8762"/>
                </a:lnTo>
                <a:lnTo>
                  <a:pt x="1185037" y="12319"/>
                </a:lnTo>
                <a:lnTo>
                  <a:pt x="1251149" y="29627"/>
                </a:lnTo>
                <a:lnTo>
                  <a:pt x="1273683" y="23368"/>
                </a:lnTo>
                <a:lnTo>
                  <a:pt x="1277369" y="23368"/>
                </a:lnTo>
                <a:lnTo>
                  <a:pt x="1188339" y="0"/>
                </a:lnTo>
                <a:close/>
              </a:path>
            </a:pathLst>
          </a:custGeom>
          <a:solidFill>
            <a:srgbClr val="C00000"/>
          </a:solidFill>
        </p:spPr>
        <p:txBody>
          <a:bodyPr wrap="square" lIns="0" tIns="0" rIns="0" bIns="0" rtlCol="0">
            <a:noAutofit/>
          </a:bodyPr>
          <a:lstStyle/>
          <a:p>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2099"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effectLst>
                  <a:outerShdw blurRad="38100" dist="38100" dir="2700000" algn="tl">
                    <a:srgbClr val="000000"/>
                  </a:outerShdw>
                </a:effectLst>
                <a:ea typeface="黑体" charset="0"/>
                <a:cs typeface="黑体" charset="0"/>
              </a:rPr>
              <a:t>首</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defRPr/>
            </a:pPr>
            <a:r>
              <a:rPr kumimoji="1" lang="zh-CN" altLang="en-US" sz="2000" b="0">
                <a:effectLst>
                  <a:outerShdw blurRad="38100" dist="38100" dir="2700000" algn="tl">
                    <a:srgbClr val="000000"/>
                  </a:outerShdw>
                </a:effectLst>
                <a:ea typeface="黑体" charset="0"/>
                <a:cs typeface="黑体" charset="0"/>
              </a:rPr>
              <a:t>部</a:t>
            </a:r>
          </a:p>
        </p:txBody>
      </p:sp>
      <p:sp>
        <p:nvSpPr>
          <p:cNvPr id="772100"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1" name="Rectangle 5"/>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2" name="Rectangle 6"/>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3" name="Line 7"/>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4" name="Line 8"/>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5" name="Line 9"/>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6" name="Line 10"/>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7" name="Line 11"/>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8" name="Line 12"/>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09" name="Line 13"/>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10" name="Line 14"/>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11" name="Line 15"/>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12" name="Line 16"/>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13" name="Line 17"/>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14" name="Rectangle 18"/>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0</a:t>
            </a:r>
          </a:p>
        </p:txBody>
      </p:sp>
      <p:sp>
        <p:nvSpPr>
          <p:cNvPr id="772115" name="Rectangle 19"/>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4</a:t>
            </a:r>
          </a:p>
        </p:txBody>
      </p:sp>
      <p:sp>
        <p:nvSpPr>
          <p:cNvPr id="772116" name="Rectangle 20"/>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8</a:t>
            </a:r>
          </a:p>
        </p:txBody>
      </p:sp>
      <p:sp>
        <p:nvSpPr>
          <p:cNvPr id="772117" name="Rectangle 21"/>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16</a:t>
            </a:r>
          </a:p>
        </p:txBody>
      </p:sp>
      <p:sp>
        <p:nvSpPr>
          <p:cNvPr id="772118" name="Rectangle 22"/>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19</a:t>
            </a:r>
          </a:p>
        </p:txBody>
      </p:sp>
      <p:sp>
        <p:nvSpPr>
          <p:cNvPr id="772119" name="Rectangle 23"/>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24</a:t>
            </a:r>
          </a:p>
        </p:txBody>
      </p:sp>
      <p:sp>
        <p:nvSpPr>
          <p:cNvPr id="772120" name="Rectangle 24"/>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31</a:t>
            </a:r>
          </a:p>
        </p:txBody>
      </p:sp>
      <p:sp>
        <p:nvSpPr>
          <p:cNvPr id="772121" name="Rectangle 25"/>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版</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本</a:t>
            </a:r>
          </a:p>
        </p:txBody>
      </p:sp>
      <p:sp>
        <p:nvSpPr>
          <p:cNvPr id="772122" name="Rectangle 26"/>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标志</a:t>
            </a:r>
          </a:p>
        </p:txBody>
      </p:sp>
      <p:sp>
        <p:nvSpPr>
          <p:cNvPr id="772123" name="Rectangle 27"/>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生</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存</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时</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间</a:t>
            </a:r>
          </a:p>
        </p:txBody>
      </p:sp>
      <p:sp>
        <p:nvSpPr>
          <p:cNvPr id="772124" name="Rectangle 28"/>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协</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议</a:t>
            </a:r>
          </a:p>
        </p:txBody>
      </p:sp>
      <p:sp>
        <p:nvSpPr>
          <p:cNvPr id="772125" name="Rectangle 29"/>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标</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识</a:t>
            </a:r>
          </a:p>
        </p:txBody>
      </p:sp>
      <p:sp>
        <p:nvSpPr>
          <p:cNvPr id="772126" name="Rectangle 30"/>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总</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长</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度</a:t>
            </a:r>
          </a:p>
        </p:txBody>
      </p:sp>
      <p:sp>
        <p:nvSpPr>
          <p:cNvPr id="772127" name="Rectangle 31"/>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片</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偏</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移</a:t>
            </a:r>
          </a:p>
        </p:txBody>
      </p:sp>
      <p:sp>
        <p:nvSpPr>
          <p:cNvPr id="772128" name="Rectangle 32"/>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填</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充</a:t>
            </a:r>
          </a:p>
        </p:txBody>
      </p:sp>
      <p:sp>
        <p:nvSpPr>
          <p:cNvPr id="772129" name="Rectangle 33"/>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首</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部</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检</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验</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和</a:t>
            </a:r>
          </a:p>
        </p:txBody>
      </p:sp>
      <p:sp>
        <p:nvSpPr>
          <p:cNvPr id="772130" name="Rectangle 34"/>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源</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址</a:t>
            </a:r>
          </a:p>
        </p:txBody>
      </p:sp>
      <p:sp>
        <p:nvSpPr>
          <p:cNvPr id="772131" name="Rectangle 35"/>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目</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的</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址</a:t>
            </a:r>
          </a:p>
        </p:txBody>
      </p:sp>
      <p:sp>
        <p:nvSpPr>
          <p:cNvPr id="772132" name="Rectangle 36"/>
          <p:cNvSpPr>
            <a:spLocks noChangeArrowheads="1"/>
          </p:cNvSpPr>
          <p:nvPr/>
        </p:nvSpPr>
        <p:spPr bwMode="auto">
          <a:xfrm>
            <a:off x="2228850" y="3606800"/>
            <a:ext cx="4117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可</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选</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字</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段</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（长</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度</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可</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变）</a:t>
            </a:r>
          </a:p>
        </p:txBody>
      </p:sp>
      <p:sp>
        <p:nvSpPr>
          <p:cNvPr id="772133" name="Rectangle 37"/>
          <p:cNvSpPr>
            <a:spLocks noChangeArrowheads="1"/>
          </p:cNvSpPr>
          <p:nvPr/>
        </p:nvSpPr>
        <p:spPr bwMode="auto">
          <a:xfrm>
            <a:off x="608013" y="968375"/>
            <a:ext cx="434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effectLst>
                  <a:outerShdw blurRad="38100" dist="38100" dir="2700000" algn="tl">
                    <a:srgbClr val="000000"/>
                  </a:outerShdw>
                </a:effectLst>
                <a:ea typeface="黑体" charset="0"/>
                <a:cs typeface="黑体" charset="0"/>
              </a:rPr>
              <a:t>位</a:t>
            </a:r>
          </a:p>
        </p:txBody>
      </p:sp>
      <p:sp>
        <p:nvSpPr>
          <p:cNvPr id="772134" name="Rectangle 38"/>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首部长度</a:t>
            </a:r>
          </a:p>
        </p:txBody>
      </p:sp>
      <p:grpSp>
        <p:nvGrpSpPr>
          <p:cNvPr id="182310" name="Group 39"/>
          <p:cNvGrpSpPr>
            <a:grpSpLocks/>
          </p:cNvGrpSpPr>
          <p:nvPr/>
        </p:nvGrpSpPr>
        <p:grpSpPr bwMode="auto">
          <a:xfrm>
            <a:off x="1069975" y="3748088"/>
            <a:ext cx="131763" cy="69850"/>
            <a:chOff x="833" y="3024"/>
            <a:chExt cx="78" cy="51"/>
          </a:xfrm>
        </p:grpSpPr>
        <p:sp>
          <p:nvSpPr>
            <p:cNvPr id="772136" name="Rectangle 40"/>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37" name="Line 41"/>
            <p:cNvSpPr>
              <a:spLocks noChangeShapeType="1"/>
            </p:cNvSpPr>
            <p:nvPr/>
          </p:nvSpPr>
          <p:spPr bwMode="auto">
            <a:xfrm>
              <a:off x="839" y="3030"/>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38" name="Line 42"/>
            <p:cNvSpPr>
              <a:spLocks noChangeShapeType="1"/>
            </p:cNvSpPr>
            <p:nvPr/>
          </p:nvSpPr>
          <p:spPr bwMode="auto">
            <a:xfrm>
              <a:off x="839" y="3075"/>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182311" name="Group 43"/>
          <p:cNvGrpSpPr>
            <a:grpSpLocks/>
          </p:cNvGrpSpPr>
          <p:nvPr/>
        </p:nvGrpSpPr>
        <p:grpSpPr bwMode="auto">
          <a:xfrm>
            <a:off x="8937625" y="3757613"/>
            <a:ext cx="131763" cy="66675"/>
            <a:chOff x="5432" y="3030"/>
            <a:chExt cx="78" cy="51"/>
          </a:xfrm>
        </p:grpSpPr>
        <p:sp>
          <p:nvSpPr>
            <p:cNvPr id="772140" name="Rectangle 44"/>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41" name="Line 45"/>
            <p:cNvSpPr>
              <a:spLocks noChangeShapeType="1"/>
            </p:cNvSpPr>
            <p:nvPr/>
          </p:nvSpPr>
          <p:spPr bwMode="auto">
            <a:xfrm>
              <a:off x="5438" y="3036"/>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42" name="Line 46"/>
            <p:cNvSpPr>
              <a:spLocks noChangeShapeType="1"/>
            </p:cNvSpPr>
            <p:nvPr/>
          </p:nvSpPr>
          <p:spPr bwMode="auto">
            <a:xfrm>
              <a:off x="5438" y="3081"/>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772143" name="Rectangle 47"/>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据</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部</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分</a:t>
            </a:r>
          </a:p>
        </p:txBody>
      </p:sp>
      <p:sp>
        <p:nvSpPr>
          <p:cNvPr id="772144" name="Rectangle 48"/>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固</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定</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部</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分</a:t>
            </a:r>
          </a:p>
        </p:txBody>
      </p:sp>
      <p:sp>
        <p:nvSpPr>
          <p:cNvPr id="772145" name="Rectangle 49"/>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可变</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部分</a:t>
            </a:r>
          </a:p>
        </p:txBody>
      </p:sp>
      <p:grpSp>
        <p:nvGrpSpPr>
          <p:cNvPr id="772146" name="Group 50"/>
          <p:cNvGrpSpPr>
            <a:grpSpLocks/>
          </p:cNvGrpSpPr>
          <p:nvPr/>
        </p:nvGrpSpPr>
        <p:grpSpPr bwMode="auto">
          <a:xfrm>
            <a:off x="1116013" y="2708275"/>
            <a:ext cx="7866062" cy="3097213"/>
            <a:chOff x="703" y="1706"/>
            <a:chExt cx="4955" cy="1951"/>
          </a:xfrm>
        </p:grpSpPr>
        <p:sp>
          <p:nvSpPr>
            <p:cNvPr id="772147" name="Text Box 51"/>
            <p:cNvSpPr txBox="1">
              <a:spLocks noChangeArrowheads="1"/>
            </p:cNvSpPr>
            <p:nvPr/>
          </p:nvSpPr>
          <p:spPr bwMode="auto">
            <a:xfrm>
              <a:off x="1463" y="3330"/>
              <a:ext cx="3277"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sz="2800" b="0">
                  <a:effectLst>
                    <a:outerShdw blurRad="38100" dist="38100" dir="2700000" algn="tl">
                      <a:srgbClr val="000000"/>
                    </a:outerShdw>
                  </a:effectLst>
                  <a:ea typeface="黑体" charset="0"/>
                  <a:cs typeface="黑体" charset="0"/>
                </a:rPr>
                <a:t>源地址和目的地址都各占</a:t>
              </a:r>
              <a:r>
                <a:rPr lang="en-US" altLang="zh-CN" sz="2800" b="0">
                  <a:effectLst>
                    <a:outerShdw blurRad="38100" dist="38100" dir="2700000" algn="tl">
                      <a:srgbClr val="000000"/>
                    </a:outerShdw>
                  </a:effectLst>
                  <a:ea typeface="黑体" charset="0"/>
                  <a:cs typeface="黑体" charset="0"/>
                </a:rPr>
                <a:t> 4 </a:t>
              </a:r>
              <a:r>
                <a:rPr lang="zh-CN" altLang="en-US" sz="2800" b="0">
                  <a:effectLst>
                    <a:outerShdw blurRad="38100" dist="38100" dir="2700000" algn="tl">
                      <a:srgbClr val="000000"/>
                    </a:outerShdw>
                  </a:effectLst>
                  <a:ea typeface="黑体" charset="0"/>
                  <a:cs typeface="黑体" charset="0"/>
                </a:rPr>
                <a:t>字节</a:t>
              </a:r>
            </a:p>
          </p:txBody>
        </p:sp>
        <p:sp>
          <p:nvSpPr>
            <p:cNvPr id="772148" name="Rectangle 52"/>
            <p:cNvSpPr>
              <a:spLocks noChangeArrowheads="1"/>
            </p:cNvSpPr>
            <p:nvPr/>
          </p:nvSpPr>
          <p:spPr bwMode="auto">
            <a:xfrm>
              <a:off x="703" y="1706"/>
              <a:ext cx="4955" cy="545"/>
            </a:xfrm>
            <a:prstGeom prst="rect">
              <a:avLst/>
            </a:prstGeom>
            <a:noFill/>
            <a:ln w="7620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772149" name="AutoShape 53"/>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2150" name="Rectangle 54"/>
          <p:cNvSpPr>
            <a:spLocks noChangeArrowheads="1"/>
          </p:cNvSpPr>
          <p:nvPr/>
        </p:nvSpPr>
        <p:spPr bwMode="auto">
          <a:xfrm>
            <a:off x="3381375" y="1397000"/>
            <a:ext cx="14065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区</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分</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服</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务</a:t>
            </a:r>
          </a:p>
        </p:txBody>
      </p:sp>
      <p:sp>
        <p:nvSpPr>
          <p:cNvPr id="55" name="文本框 54"/>
          <p:cNvSpPr txBox="1"/>
          <p:nvPr/>
        </p:nvSpPr>
        <p:spPr>
          <a:xfrm>
            <a:off x="2057400" y="314980"/>
            <a:ext cx="4876800" cy="523220"/>
          </a:xfrm>
          <a:prstGeom prst="rect">
            <a:avLst/>
          </a:prstGeom>
          <a:noFill/>
        </p:spPr>
        <p:txBody>
          <a:bodyPr wrap="square" rtlCol="0">
            <a:spAutoFit/>
          </a:bodyPr>
          <a:lstStyle/>
          <a:p>
            <a:pPr algn="ctr"/>
            <a:r>
              <a:rPr kumimoji="1" lang="en-US" altLang="zh-CN" sz="2800" b="1" dirty="0" smtClean="0"/>
              <a:t>IPV4</a:t>
            </a:r>
            <a:r>
              <a:rPr kumimoji="1" lang="zh-CN" altLang="en-US" sz="2800" b="1" dirty="0" smtClean="0"/>
              <a:t>数据格式（续）</a:t>
            </a:r>
            <a:endParaRPr kumimoji="1" lang="zh-CN" altLang="en-US" sz="2800" b="1" dirty="0"/>
          </a:p>
        </p:txBody>
      </p:sp>
    </p:spTree>
    <p:extLst>
      <p:ext uri="{BB962C8B-B14F-4D97-AF65-F5344CB8AC3E}">
        <p14:creationId xmlns:p14="http://schemas.microsoft.com/office/powerpoint/2010/main" val="341985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7721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68003" name="Rectangle 3"/>
          <p:cNvSpPr>
            <a:spLocks noChangeArrowheads="1"/>
          </p:cNvSpPr>
          <p:nvPr/>
        </p:nvSpPr>
        <p:spPr bwMode="auto">
          <a:xfrm>
            <a:off x="176213" y="2205038"/>
            <a:ext cx="434975" cy="6985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effectLst>
                  <a:outerShdw blurRad="38100" dist="38100" dir="2700000" algn="tl">
                    <a:srgbClr val="000000"/>
                  </a:outerShdw>
                </a:effectLst>
                <a:ea typeface="黑体" charset="0"/>
                <a:cs typeface="黑体" charset="0"/>
              </a:rPr>
              <a:t>首</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defRPr/>
            </a:pPr>
            <a:r>
              <a:rPr kumimoji="1" lang="zh-CN" altLang="en-US" sz="2000" b="0">
                <a:effectLst>
                  <a:outerShdw blurRad="38100" dist="38100" dir="2700000" algn="tl">
                    <a:srgbClr val="000000"/>
                  </a:outerShdw>
                </a:effectLst>
                <a:ea typeface="黑体" charset="0"/>
                <a:cs typeface="黑体" charset="0"/>
              </a:rPr>
              <a:t>部</a:t>
            </a:r>
          </a:p>
        </p:txBody>
      </p:sp>
      <p:sp>
        <p:nvSpPr>
          <p:cNvPr id="768004" name="Rectangle 4"/>
          <p:cNvSpPr>
            <a:spLocks noChangeArrowheads="1"/>
          </p:cNvSpPr>
          <p:nvPr/>
        </p:nvSpPr>
        <p:spPr bwMode="auto">
          <a:xfrm>
            <a:off x="3094038" y="1371600"/>
            <a:ext cx="1966912" cy="43497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05" name="Rectangle 5"/>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06" name="Rectangle 6"/>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07" name="Line 7"/>
          <p:cNvSpPr>
            <a:spLocks noChangeShapeType="1"/>
          </p:cNvSpPr>
          <p:nvPr/>
        </p:nvSpPr>
        <p:spPr bwMode="auto">
          <a:xfrm>
            <a:off x="1131888" y="1812925"/>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08" name="Line 8"/>
          <p:cNvSpPr>
            <a:spLocks noChangeShapeType="1"/>
          </p:cNvSpPr>
          <p:nvPr/>
        </p:nvSpPr>
        <p:spPr bwMode="auto">
          <a:xfrm>
            <a:off x="1131888" y="225583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09" name="Line 9"/>
          <p:cNvSpPr>
            <a:spLocks noChangeShapeType="1"/>
          </p:cNvSpPr>
          <p:nvPr/>
        </p:nvSpPr>
        <p:spPr bwMode="auto">
          <a:xfrm>
            <a:off x="1131888" y="270033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0" name="Line 10"/>
          <p:cNvSpPr>
            <a:spLocks noChangeShapeType="1"/>
          </p:cNvSpPr>
          <p:nvPr/>
        </p:nvSpPr>
        <p:spPr bwMode="auto">
          <a:xfrm>
            <a:off x="1131888" y="313848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1" name="Line 11"/>
          <p:cNvSpPr>
            <a:spLocks noChangeShapeType="1"/>
          </p:cNvSpPr>
          <p:nvPr/>
        </p:nvSpPr>
        <p:spPr bwMode="auto">
          <a:xfrm>
            <a:off x="1131888" y="3582988"/>
            <a:ext cx="7878762"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2" name="Line 12"/>
          <p:cNvSpPr>
            <a:spLocks noChangeShapeType="1"/>
          </p:cNvSpPr>
          <p:nvPr/>
        </p:nvSpPr>
        <p:spPr bwMode="auto">
          <a:xfrm>
            <a:off x="210026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3" name="Line 13"/>
          <p:cNvSpPr>
            <a:spLocks noChangeShapeType="1"/>
          </p:cNvSpPr>
          <p:nvPr/>
        </p:nvSpPr>
        <p:spPr bwMode="auto">
          <a:xfrm>
            <a:off x="3084513" y="1370013"/>
            <a:ext cx="0" cy="44291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4" name="Line 14"/>
          <p:cNvSpPr>
            <a:spLocks noChangeShapeType="1"/>
          </p:cNvSpPr>
          <p:nvPr/>
        </p:nvSpPr>
        <p:spPr bwMode="auto">
          <a:xfrm>
            <a:off x="3084513" y="2265363"/>
            <a:ext cx="0" cy="4318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5" name="Line 15"/>
          <p:cNvSpPr>
            <a:spLocks noChangeShapeType="1"/>
          </p:cNvSpPr>
          <p:nvPr/>
        </p:nvSpPr>
        <p:spPr bwMode="auto">
          <a:xfrm>
            <a:off x="5057775" y="1370013"/>
            <a:ext cx="0" cy="13271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6" name="Line 16"/>
          <p:cNvSpPr>
            <a:spLocks noChangeShapeType="1"/>
          </p:cNvSpPr>
          <p:nvPr/>
        </p:nvSpPr>
        <p:spPr bwMode="auto">
          <a:xfrm flipV="1">
            <a:off x="7029450" y="3578225"/>
            <a:ext cx="0" cy="4413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7" name="Line 17"/>
          <p:cNvSpPr>
            <a:spLocks noChangeShapeType="1"/>
          </p:cNvSpPr>
          <p:nvPr/>
        </p:nvSpPr>
        <p:spPr bwMode="auto">
          <a:xfrm>
            <a:off x="5859463" y="1822450"/>
            <a:ext cx="0" cy="43338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18" name="Rectangle 18"/>
          <p:cNvSpPr>
            <a:spLocks noChangeArrowheads="1"/>
          </p:cNvSpPr>
          <p:nvPr/>
        </p:nvSpPr>
        <p:spPr bwMode="auto">
          <a:xfrm>
            <a:off x="1079500" y="982663"/>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0</a:t>
            </a:r>
          </a:p>
        </p:txBody>
      </p:sp>
      <p:sp>
        <p:nvSpPr>
          <p:cNvPr id="768019" name="Rectangle 19"/>
          <p:cNvSpPr>
            <a:spLocks noChangeArrowheads="1"/>
          </p:cNvSpPr>
          <p:nvPr/>
        </p:nvSpPr>
        <p:spPr bwMode="auto">
          <a:xfrm>
            <a:off x="2014538" y="982663"/>
            <a:ext cx="3222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4</a:t>
            </a:r>
          </a:p>
        </p:txBody>
      </p:sp>
      <p:sp>
        <p:nvSpPr>
          <p:cNvPr id="768020" name="Rectangle 20"/>
          <p:cNvSpPr>
            <a:spLocks noChangeArrowheads="1"/>
          </p:cNvSpPr>
          <p:nvPr/>
        </p:nvSpPr>
        <p:spPr bwMode="auto">
          <a:xfrm>
            <a:off x="3009900" y="982663"/>
            <a:ext cx="3222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8</a:t>
            </a:r>
          </a:p>
        </p:txBody>
      </p:sp>
      <p:sp>
        <p:nvSpPr>
          <p:cNvPr id="768021" name="Rectangle 21"/>
          <p:cNvSpPr>
            <a:spLocks noChangeArrowheads="1"/>
          </p:cNvSpPr>
          <p:nvPr/>
        </p:nvSpPr>
        <p:spPr bwMode="auto">
          <a:xfrm>
            <a:off x="4960938" y="982663"/>
            <a:ext cx="46355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16</a:t>
            </a:r>
          </a:p>
        </p:txBody>
      </p:sp>
      <p:sp>
        <p:nvSpPr>
          <p:cNvPr id="768022" name="Rectangle 22"/>
          <p:cNvSpPr>
            <a:spLocks noChangeArrowheads="1"/>
          </p:cNvSpPr>
          <p:nvPr/>
        </p:nvSpPr>
        <p:spPr bwMode="auto">
          <a:xfrm>
            <a:off x="5757863" y="982663"/>
            <a:ext cx="461962"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19</a:t>
            </a:r>
          </a:p>
        </p:txBody>
      </p:sp>
      <p:sp>
        <p:nvSpPr>
          <p:cNvPr id="768023" name="Rectangle 23"/>
          <p:cNvSpPr>
            <a:spLocks noChangeArrowheads="1"/>
          </p:cNvSpPr>
          <p:nvPr/>
        </p:nvSpPr>
        <p:spPr bwMode="auto">
          <a:xfrm>
            <a:off x="6932613" y="982663"/>
            <a:ext cx="46355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24</a:t>
            </a:r>
          </a:p>
        </p:txBody>
      </p:sp>
      <p:sp>
        <p:nvSpPr>
          <p:cNvPr id="768024" name="Rectangle 24"/>
          <p:cNvSpPr>
            <a:spLocks noChangeArrowheads="1"/>
          </p:cNvSpPr>
          <p:nvPr/>
        </p:nvSpPr>
        <p:spPr bwMode="auto">
          <a:xfrm>
            <a:off x="8645525" y="982663"/>
            <a:ext cx="463550"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effectLst>
                  <a:outerShdw blurRad="38100" dist="38100" dir="2700000" algn="tl">
                    <a:srgbClr val="000000"/>
                  </a:outerShdw>
                </a:effectLst>
                <a:ea typeface="黑体" charset="0"/>
                <a:cs typeface="黑体" charset="0"/>
              </a:rPr>
              <a:t>31</a:t>
            </a:r>
          </a:p>
        </p:txBody>
      </p:sp>
      <p:sp>
        <p:nvSpPr>
          <p:cNvPr id="768025" name="Rectangle 25"/>
          <p:cNvSpPr>
            <a:spLocks noChangeArrowheads="1"/>
          </p:cNvSpPr>
          <p:nvPr/>
        </p:nvSpPr>
        <p:spPr bwMode="auto">
          <a:xfrm>
            <a:off x="1228725" y="1397000"/>
            <a:ext cx="7588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版</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本</a:t>
            </a:r>
          </a:p>
        </p:txBody>
      </p:sp>
      <p:sp>
        <p:nvSpPr>
          <p:cNvPr id="768026" name="Rectangle 26"/>
          <p:cNvSpPr>
            <a:spLocks noChangeArrowheads="1"/>
          </p:cNvSpPr>
          <p:nvPr/>
        </p:nvSpPr>
        <p:spPr bwMode="auto">
          <a:xfrm>
            <a:off x="5116513" y="1873250"/>
            <a:ext cx="688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标志</a:t>
            </a:r>
          </a:p>
        </p:txBody>
      </p:sp>
      <p:sp>
        <p:nvSpPr>
          <p:cNvPr id="768027" name="Rectangle 27"/>
          <p:cNvSpPr>
            <a:spLocks noChangeArrowheads="1"/>
          </p:cNvSpPr>
          <p:nvPr/>
        </p:nvSpPr>
        <p:spPr bwMode="auto">
          <a:xfrm>
            <a:off x="1425575" y="2278063"/>
            <a:ext cx="14065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生</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存</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时</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间</a:t>
            </a:r>
          </a:p>
        </p:txBody>
      </p:sp>
      <p:sp>
        <p:nvSpPr>
          <p:cNvPr id="768028" name="Rectangle 28"/>
          <p:cNvSpPr>
            <a:spLocks noChangeArrowheads="1"/>
          </p:cNvSpPr>
          <p:nvPr/>
        </p:nvSpPr>
        <p:spPr bwMode="auto">
          <a:xfrm>
            <a:off x="3556000" y="2278063"/>
            <a:ext cx="969963"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协</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议</a:t>
            </a:r>
          </a:p>
        </p:txBody>
      </p:sp>
      <p:sp>
        <p:nvSpPr>
          <p:cNvPr id="768029" name="Rectangle 29"/>
          <p:cNvSpPr>
            <a:spLocks noChangeArrowheads="1"/>
          </p:cNvSpPr>
          <p:nvPr/>
        </p:nvSpPr>
        <p:spPr bwMode="auto">
          <a:xfrm>
            <a:off x="2570163" y="1873250"/>
            <a:ext cx="9683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标</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识</a:t>
            </a:r>
          </a:p>
        </p:txBody>
      </p:sp>
      <p:sp>
        <p:nvSpPr>
          <p:cNvPr id="768030" name="Rectangle 30"/>
          <p:cNvSpPr>
            <a:spLocks noChangeArrowheads="1"/>
          </p:cNvSpPr>
          <p:nvPr/>
        </p:nvSpPr>
        <p:spPr bwMode="auto">
          <a:xfrm>
            <a:off x="6507163" y="1397000"/>
            <a:ext cx="13604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总</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长</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度</a:t>
            </a:r>
          </a:p>
        </p:txBody>
      </p:sp>
      <p:sp>
        <p:nvSpPr>
          <p:cNvPr id="768031" name="Rectangle 31"/>
          <p:cNvSpPr>
            <a:spLocks noChangeArrowheads="1"/>
          </p:cNvSpPr>
          <p:nvPr/>
        </p:nvSpPr>
        <p:spPr bwMode="auto">
          <a:xfrm>
            <a:off x="6778625" y="1873250"/>
            <a:ext cx="13620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片</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偏</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移</a:t>
            </a:r>
          </a:p>
        </p:txBody>
      </p:sp>
      <p:sp>
        <p:nvSpPr>
          <p:cNvPr id="768032" name="Rectangle 32"/>
          <p:cNvSpPr>
            <a:spLocks noChangeArrowheads="1"/>
          </p:cNvSpPr>
          <p:nvPr/>
        </p:nvSpPr>
        <p:spPr bwMode="auto">
          <a:xfrm>
            <a:off x="7502525" y="3606800"/>
            <a:ext cx="9683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填</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充</a:t>
            </a:r>
          </a:p>
        </p:txBody>
      </p:sp>
      <p:sp>
        <p:nvSpPr>
          <p:cNvPr id="768033" name="Rectangle 33"/>
          <p:cNvSpPr>
            <a:spLocks noChangeArrowheads="1"/>
          </p:cNvSpPr>
          <p:nvPr/>
        </p:nvSpPr>
        <p:spPr bwMode="auto">
          <a:xfrm>
            <a:off x="5926138" y="2278063"/>
            <a:ext cx="22891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首</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部</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检</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验</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和</a:t>
            </a:r>
          </a:p>
        </p:txBody>
      </p:sp>
      <p:sp>
        <p:nvSpPr>
          <p:cNvPr id="768034" name="Rectangle 34"/>
          <p:cNvSpPr>
            <a:spLocks noChangeArrowheads="1"/>
          </p:cNvSpPr>
          <p:nvPr/>
        </p:nvSpPr>
        <p:spPr bwMode="auto">
          <a:xfrm>
            <a:off x="4416425" y="2736850"/>
            <a:ext cx="13620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源</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址</a:t>
            </a:r>
          </a:p>
        </p:txBody>
      </p:sp>
      <p:sp>
        <p:nvSpPr>
          <p:cNvPr id="768035" name="Rectangle 35"/>
          <p:cNvSpPr>
            <a:spLocks noChangeArrowheads="1"/>
          </p:cNvSpPr>
          <p:nvPr/>
        </p:nvSpPr>
        <p:spPr bwMode="auto">
          <a:xfrm>
            <a:off x="4160838" y="3178175"/>
            <a:ext cx="18256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目</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的</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址</a:t>
            </a:r>
          </a:p>
        </p:txBody>
      </p:sp>
      <p:sp>
        <p:nvSpPr>
          <p:cNvPr id="768036" name="Rectangle 36"/>
          <p:cNvSpPr>
            <a:spLocks noChangeArrowheads="1"/>
          </p:cNvSpPr>
          <p:nvPr/>
        </p:nvSpPr>
        <p:spPr bwMode="auto">
          <a:xfrm>
            <a:off x="1600200" y="3606800"/>
            <a:ext cx="4117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dirty="0">
                <a:solidFill>
                  <a:srgbClr val="333399"/>
                </a:solidFill>
                <a:ea typeface="黑体" charset="0"/>
                <a:cs typeface="黑体" charset="0"/>
              </a:rPr>
              <a:t>可</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选</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字</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段</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（长</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度</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可</a:t>
            </a:r>
            <a:r>
              <a:rPr kumimoji="1" lang="en-US" altLang="zh-CN" sz="2000" b="0" dirty="0">
                <a:solidFill>
                  <a:srgbClr val="333399"/>
                </a:solidFill>
                <a:ea typeface="黑体" charset="0"/>
                <a:cs typeface="黑体" charset="0"/>
              </a:rPr>
              <a:t>   </a:t>
            </a:r>
            <a:r>
              <a:rPr kumimoji="1" lang="zh-CN" altLang="en-US" sz="2000" b="0" dirty="0">
                <a:solidFill>
                  <a:srgbClr val="333399"/>
                </a:solidFill>
                <a:ea typeface="黑体" charset="0"/>
                <a:cs typeface="黑体" charset="0"/>
              </a:rPr>
              <a:t>变）</a:t>
            </a:r>
          </a:p>
        </p:txBody>
      </p:sp>
      <p:sp>
        <p:nvSpPr>
          <p:cNvPr id="768037" name="Rectangle 37"/>
          <p:cNvSpPr>
            <a:spLocks noChangeArrowheads="1"/>
          </p:cNvSpPr>
          <p:nvPr/>
        </p:nvSpPr>
        <p:spPr bwMode="auto">
          <a:xfrm>
            <a:off x="608013" y="968375"/>
            <a:ext cx="434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effectLst>
                  <a:outerShdw blurRad="38100" dist="38100" dir="2700000" algn="tl">
                    <a:srgbClr val="000000"/>
                  </a:outerShdw>
                </a:effectLst>
                <a:ea typeface="黑体" charset="0"/>
                <a:cs typeface="黑体" charset="0"/>
              </a:rPr>
              <a:t>位</a:t>
            </a:r>
          </a:p>
        </p:txBody>
      </p:sp>
      <p:sp>
        <p:nvSpPr>
          <p:cNvPr id="768038" name="Rectangle 38"/>
          <p:cNvSpPr>
            <a:spLocks noChangeArrowheads="1"/>
          </p:cNvSpPr>
          <p:nvPr/>
        </p:nvSpPr>
        <p:spPr bwMode="auto">
          <a:xfrm>
            <a:off x="2003425" y="1377950"/>
            <a:ext cx="1196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首部长度</a:t>
            </a:r>
          </a:p>
        </p:txBody>
      </p:sp>
      <p:grpSp>
        <p:nvGrpSpPr>
          <p:cNvPr id="178214" name="Group 39"/>
          <p:cNvGrpSpPr>
            <a:grpSpLocks/>
          </p:cNvGrpSpPr>
          <p:nvPr/>
        </p:nvGrpSpPr>
        <p:grpSpPr bwMode="auto">
          <a:xfrm>
            <a:off x="1069975" y="3748088"/>
            <a:ext cx="131763" cy="69850"/>
            <a:chOff x="833" y="3024"/>
            <a:chExt cx="78" cy="51"/>
          </a:xfrm>
        </p:grpSpPr>
        <p:sp>
          <p:nvSpPr>
            <p:cNvPr id="768040" name="Rectangle 40"/>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41" name="Line 41"/>
            <p:cNvSpPr>
              <a:spLocks noChangeShapeType="1"/>
            </p:cNvSpPr>
            <p:nvPr/>
          </p:nvSpPr>
          <p:spPr bwMode="auto">
            <a:xfrm>
              <a:off x="839" y="3030"/>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42" name="Line 42"/>
            <p:cNvSpPr>
              <a:spLocks noChangeShapeType="1"/>
            </p:cNvSpPr>
            <p:nvPr/>
          </p:nvSpPr>
          <p:spPr bwMode="auto">
            <a:xfrm>
              <a:off x="839" y="3075"/>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178215" name="Group 43"/>
          <p:cNvGrpSpPr>
            <a:grpSpLocks/>
          </p:cNvGrpSpPr>
          <p:nvPr/>
        </p:nvGrpSpPr>
        <p:grpSpPr bwMode="auto">
          <a:xfrm>
            <a:off x="8937625" y="3757613"/>
            <a:ext cx="131763" cy="66675"/>
            <a:chOff x="5432" y="3030"/>
            <a:chExt cx="78" cy="51"/>
          </a:xfrm>
        </p:grpSpPr>
        <p:sp>
          <p:nvSpPr>
            <p:cNvPr id="768044" name="Rectangle 44"/>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45" name="Line 45"/>
            <p:cNvSpPr>
              <a:spLocks noChangeShapeType="1"/>
            </p:cNvSpPr>
            <p:nvPr/>
          </p:nvSpPr>
          <p:spPr bwMode="auto">
            <a:xfrm>
              <a:off x="5438" y="3036"/>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46" name="Line 46"/>
            <p:cNvSpPr>
              <a:spLocks noChangeShapeType="1"/>
            </p:cNvSpPr>
            <p:nvPr/>
          </p:nvSpPr>
          <p:spPr bwMode="auto">
            <a:xfrm>
              <a:off x="5438" y="3081"/>
              <a:ext cx="7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768047" name="Rectangle 47"/>
          <p:cNvSpPr>
            <a:spLocks noChangeArrowheads="1"/>
          </p:cNvSpPr>
          <p:nvPr/>
        </p:nvSpPr>
        <p:spPr bwMode="auto">
          <a:xfrm>
            <a:off x="3811588" y="4149725"/>
            <a:ext cx="2908300"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数</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据</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部</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分</a:t>
            </a:r>
          </a:p>
        </p:txBody>
      </p:sp>
      <p:sp>
        <p:nvSpPr>
          <p:cNvPr id="768048" name="Rectangle 48"/>
          <p:cNvSpPr>
            <a:spLocks noChangeArrowheads="1"/>
          </p:cNvSpPr>
          <p:nvPr/>
        </p:nvSpPr>
        <p:spPr bwMode="auto">
          <a:xfrm>
            <a:off x="611188" y="1773238"/>
            <a:ext cx="4349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固</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定</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部</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分</a:t>
            </a:r>
          </a:p>
        </p:txBody>
      </p:sp>
      <p:sp>
        <p:nvSpPr>
          <p:cNvPr id="768049" name="Rectangle 49"/>
          <p:cNvSpPr>
            <a:spLocks noChangeArrowheads="1"/>
          </p:cNvSpPr>
          <p:nvPr/>
        </p:nvSpPr>
        <p:spPr bwMode="auto">
          <a:xfrm>
            <a:off x="468313" y="3500438"/>
            <a:ext cx="688975" cy="63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可变</a:t>
            </a:r>
            <a:endParaRPr kumimoji="1" lang="en-US" altLang="zh-CN" sz="2000" b="0">
              <a:effectLst>
                <a:outerShdw blurRad="38100" dist="38100" dir="2700000" algn="tl">
                  <a:srgbClr val="000000"/>
                </a:outerShdw>
              </a:effectLst>
              <a:ea typeface="黑体" charset="0"/>
              <a:cs typeface="黑体" charset="0"/>
            </a:endParaRPr>
          </a:p>
          <a:p>
            <a:pPr defTabSz="762000" eaLnBrk="0" hangingPunct="0">
              <a:lnSpc>
                <a:spcPct val="90000"/>
              </a:lnSpc>
              <a:defRPr/>
            </a:pPr>
            <a:r>
              <a:rPr kumimoji="1" lang="zh-CN" altLang="en-US" sz="2000" b="0">
                <a:effectLst>
                  <a:outerShdw blurRad="38100" dist="38100" dir="2700000" algn="tl">
                    <a:srgbClr val="000000"/>
                  </a:outerShdw>
                </a:effectLst>
                <a:ea typeface="黑体" charset="0"/>
                <a:cs typeface="黑体" charset="0"/>
              </a:rPr>
              <a:t>部分</a:t>
            </a:r>
          </a:p>
        </p:txBody>
      </p:sp>
      <p:grpSp>
        <p:nvGrpSpPr>
          <p:cNvPr id="768050" name="Group 50"/>
          <p:cNvGrpSpPr>
            <a:grpSpLocks/>
          </p:cNvGrpSpPr>
          <p:nvPr/>
        </p:nvGrpSpPr>
        <p:grpSpPr bwMode="auto">
          <a:xfrm>
            <a:off x="596900" y="2238375"/>
            <a:ext cx="8385175" cy="4298950"/>
            <a:chOff x="376" y="1410"/>
            <a:chExt cx="5282" cy="2708"/>
          </a:xfrm>
        </p:grpSpPr>
        <p:sp>
          <p:nvSpPr>
            <p:cNvPr id="768051" name="Text Box 51"/>
            <p:cNvSpPr txBox="1">
              <a:spLocks noChangeArrowheads="1"/>
            </p:cNvSpPr>
            <p:nvPr/>
          </p:nvSpPr>
          <p:spPr bwMode="auto">
            <a:xfrm>
              <a:off x="376" y="3172"/>
              <a:ext cx="5004" cy="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110000"/>
                </a:lnSpc>
                <a:defRPr/>
              </a:pPr>
              <a:r>
                <a:rPr lang="zh-CN" altLang="en-US" sz="2800" b="0">
                  <a:effectLst>
                    <a:outerShdw blurRad="38100" dist="38100" dir="2700000" algn="tl">
                      <a:srgbClr val="000000"/>
                    </a:outerShdw>
                  </a:effectLst>
                  <a:ea typeface="黑体" charset="0"/>
                  <a:cs typeface="黑体" charset="0"/>
                </a:rPr>
                <a:t>首部检验和</a:t>
              </a:r>
              <a:r>
                <a:rPr lang="en-US" altLang="zh-CN" sz="2800" b="0">
                  <a:effectLst>
                    <a:outerShdw blurRad="38100" dist="38100" dir="2700000" algn="tl">
                      <a:srgbClr val="000000"/>
                    </a:outerShdw>
                  </a:effectLst>
                  <a:ea typeface="黑体" charset="0"/>
                  <a:cs typeface="黑体" charset="0"/>
                </a:rPr>
                <a:t>(16 </a:t>
              </a:r>
              <a:r>
                <a:rPr lang="zh-CN" altLang="en-US" sz="2800" b="0">
                  <a:effectLst>
                    <a:outerShdw blurRad="38100" dist="38100" dir="2700000" algn="tl">
                      <a:srgbClr val="000000"/>
                    </a:outerShdw>
                  </a:effectLst>
                  <a:ea typeface="黑体" charset="0"/>
                  <a:cs typeface="黑体" charset="0"/>
                </a:rPr>
                <a:t>位</a:t>
              </a:r>
              <a:r>
                <a:rPr lang="en-US" altLang="zh-CN" sz="2800" b="0">
                  <a:effectLst>
                    <a:outerShdw blurRad="38100" dist="38100" dir="2700000" algn="tl">
                      <a:srgbClr val="000000"/>
                    </a:outerShdw>
                  </a:effectLst>
                  <a:ea typeface="黑体" charset="0"/>
                  <a:cs typeface="黑体" charset="0"/>
                </a:rPr>
                <a:t>)</a:t>
              </a:r>
              <a:r>
                <a:rPr lang="zh-CN" altLang="en-US" sz="2800" b="0">
                  <a:effectLst>
                    <a:outerShdw blurRad="38100" dist="38100" dir="2700000" algn="tl">
                      <a:srgbClr val="000000"/>
                    </a:outerShdw>
                  </a:effectLst>
                  <a:ea typeface="黑体" charset="0"/>
                  <a:cs typeface="黑体" charset="0"/>
                </a:rPr>
                <a:t>字段只检验数据报的首部</a:t>
              </a:r>
              <a:endParaRPr lang="en-US" altLang="zh-CN" sz="2800" b="0">
                <a:effectLst>
                  <a:outerShdw blurRad="38100" dist="38100" dir="2700000" algn="tl">
                    <a:srgbClr val="000000"/>
                  </a:outerShdw>
                </a:effectLst>
                <a:ea typeface="黑体" charset="0"/>
                <a:cs typeface="黑体" charset="0"/>
              </a:endParaRPr>
            </a:p>
            <a:p>
              <a:pPr algn="ctr">
                <a:lnSpc>
                  <a:spcPct val="110000"/>
                </a:lnSpc>
                <a:defRPr/>
              </a:pPr>
              <a:r>
                <a:rPr lang="zh-CN" altLang="en-US" sz="2800" b="0">
                  <a:effectLst>
                    <a:outerShdw blurRad="38100" dist="38100" dir="2700000" algn="tl">
                      <a:srgbClr val="000000"/>
                    </a:outerShdw>
                  </a:effectLst>
                  <a:ea typeface="黑体" charset="0"/>
                  <a:cs typeface="黑体" charset="0"/>
                </a:rPr>
                <a:t>不检验数据部分。</a:t>
              </a:r>
              <a:endParaRPr lang="en-US" altLang="zh-CN" sz="2800" b="0">
                <a:effectLst>
                  <a:outerShdw blurRad="38100" dist="38100" dir="2700000" algn="tl">
                    <a:srgbClr val="000000"/>
                  </a:outerShdw>
                </a:effectLst>
                <a:ea typeface="黑体" charset="0"/>
                <a:cs typeface="黑体" charset="0"/>
              </a:endParaRPr>
            </a:p>
            <a:p>
              <a:pPr algn="ctr">
                <a:lnSpc>
                  <a:spcPct val="110000"/>
                </a:lnSpc>
                <a:defRPr/>
              </a:pPr>
              <a:r>
                <a:rPr lang="zh-CN" altLang="en-US" sz="2800" b="0">
                  <a:effectLst>
                    <a:outerShdw blurRad="38100" dist="38100" dir="2700000" algn="tl">
                      <a:srgbClr val="000000"/>
                    </a:outerShdw>
                  </a:effectLst>
                  <a:ea typeface="黑体" charset="0"/>
                  <a:cs typeface="黑体" charset="0"/>
                </a:rPr>
                <a:t>这里不采用</a:t>
              </a:r>
              <a:r>
                <a:rPr lang="en-US" altLang="zh-CN" b="0">
                  <a:effectLst>
                    <a:outerShdw blurRad="38100" dist="38100" dir="2700000" algn="tl">
                      <a:srgbClr val="000000"/>
                    </a:outerShdw>
                  </a:effectLst>
                  <a:ea typeface="黑体" charset="0"/>
                  <a:cs typeface="黑体" charset="0"/>
                </a:rPr>
                <a:t> </a:t>
              </a:r>
              <a:r>
                <a:rPr lang="en-US" altLang="zh-CN" sz="2800" b="0">
                  <a:effectLst>
                    <a:outerShdw blurRad="38100" dist="38100" dir="2700000" algn="tl">
                      <a:srgbClr val="000000"/>
                    </a:outerShdw>
                  </a:effectLst>
                  <a:ea typeface="黑体" charset="0"/>
                  <a:cs typeface="黑体" charset="0"/>
                </a:rPr>
                <a:t>CRC</a:t>
              </a:r>
              <a:r>
                <a:rPr lang="en-US" altLang="zh-CN" sz="2000" b="0">
                  <a:effectLst>
                    <a:outerShdw blurRad="38100" dist="38100" dir="2700000" algn="tl">
                      <a:srgbClr val="000000"/>
                    </a:outerShdw>
                  </a:effectLst>
                  <a:ea typeface="黑体" charset="0"/>
                  <a:cs typeface="黑体" charset="0"/>
                </a:rPr>
                <a:t> </a:t>
              </a:r>
              <a:r>
                <a:rPr lang="zh-CN" altLang="en-US" sz="2800" b="0">
                  <a:effectLst>
                    <a:outerShdw blurRad="38100" dist="38100" dir="2700000" algn="tl">
                      <a:srgbClr val="000000"/>
                    </a:outerShdw>
                  </a:effectLst>
                  <a:ea typeface="黑体" charset="0"/>
                  <a:cs typeface="黑体" charset="0"/>
                </a:rPr>
                <a:t>检验码而采用简单的计算方法。</a:t>
              </a:r>
              <a:r>
                <a:rPr lang="en-US" altLang="zh-CN" sz="2800" b="0">
                  <a:effectLst>
                    <a:outerShdw blurRad="38100" dist="38100" dir="2700000" algn="tl">
                      <a:srgbClr val="000000"/>
                    </a:outerShdw>
                  </a:effectLst>
                  <a:ea typeface="黑体" charset="0"/>
                  <a:cs typeface="黑体" charset="0"/>
                </a:rPr>
                <a:t> </a:t>
              </a:r>
            </a:p>
          </p:txBody>
        </p:sp>
        <p:sp>
          <p:nvSpPr>
            <p:cNvPr id="768052" name="Rectangle 52"/>
            <p:cNvSpPr>
              <a:spLocks noChangeArrowheads="1"/>
            </p:cNvSpPr>
            <p:nvPr/>
          </p:nvSpPr>
          <p:spPr bwMode="auto">
            <a:xfrm>
              <a:off x="3195" y="1410"/>
              <a:ext cx="2463" cy="307"/>
            </a:xfrm>
            <a:prstGeom prst="rect">
              <a:avLst/>
            </a:prstGeom>
            <a:noFill/>
            <a:ln w="7620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sp>
        <p:nvSpPr>
          <p:cNvPr id="768053" name="AutoShape 53"/>
          <p:cNvSpPr>
            <a:spLocks/>
          </p:cNvSpPr>
          <p:nvPr/>
        </p:nvSpPr>
        <p:spPr bwMode="auto">
          <a:xfrm>
            <a:off x="949325" y="1412875"/>
            <a:ext cx="166688" cy="2160588"/>
          </a:xfrm>
          <a:prstGeom prst="leftBrace">
            <a:avLst>
              <a:gd name="adj1" fmla="val 108016"/>
              <a:gd name="adj2" fmla="val 50000"/>
            </a:avLst>
          </a:prstGeom>
          <a:noFill/>
          <a:ln w="28575">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68054" name="Rectangle 54"/>
          <p:cNvSpPr>
            <a:spLocks noChangeArrowheads="1"/>
          </p:cNvSpPr>
          <p:nvPr/>
        </p:nvSpPr>
        <p:spPr bwMode="auto">
          <a:xfrm>
            <a:off x="3381375" y="1397000"/>
            <a:ext cx="14065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区</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分</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服</a:t>
            </a: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务</a:t>
            </a:r>
          </a:p>
        </p:txBody>
      </p:sp>
      <p:sp>
        <p:nvSpPr>
          <p:cNvPr id="55" name="文本框 54"/>
          <p:cNvSpPr txBox="1"/>
          <p:nvPr/>
        </p:nvSpPr>
        <p:spPr>
          <a:xfrm>
            <a:off x="2057400" y="314980"/>
            <a:ext cx="4876800" cy="523220"/>
          </a:xfrm>
          <a:prstGeom prst="rect">
            <a:avLst/>
          </a:prstGeom>
          <a:noFill/>
        </p:spPr>
        <p:txBody>
          <a:bodyPr wrap="square" rtlCol="0">
            <a:spAutoFit/>
          </a:bodyPr>
          <a:lstStyle/>
          <a:p>
            <a:pPr algn="ctr"/>
            <a:r>
              <a:rPr kumimoji="1" lang="en-US" altLang="zh-CN" sz="2800" b="1" dirty="0" smtClean="0"/>
              <a:t>IPV4</a:t>
            </a:r>
            <a:r>
              <a:rPr kumimoji="1" lang="zh-CN" altLang="en-US" sz="2800" b="1" dirty="0" smtClean="0"/>
              <a:t>数据格式（续）</a:t>
            </a:r>
            <a:endParaRPr kumimoji="1" lang="zh-CN" altLang="en-US" sz="2800" b="1" dirty="0"/>
          </a:p>
        </p:txBody>
      </p:sp>
    </p:spTree>
    <p:extLst>
      <p:ext uri="{BB962C8B-B14F-4D97-AF65-F5344CB8AC3E}">
        <p14:creationId xmlns:p14="http://schemas.microsoft.com/office/powerpoint/2010/main" val="1601033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7680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a:t>
            </a:r>
            <a:r>
              <a:rPr kumimoji="1" lang="zh-CN" altLang="en-US" sz="2400" dirty="0" smtClean="0">
                <a:solidFill>
                  <a:srgbClr val="FF0000"/>
                </a:solidFill>
                <a:latin typeface="STXingkai" charset="-122"/>
                <a:ea typeface="STXingkai" charset="-122"/>
                <a:cs typeface="STXingkai" charset="-122"/>
              </a:rPr>
              <a:t>网络层提供的两种服务：虚电路和数据报服务</a:t>
            </a:r>
            <a:endParaRPr kumimoji="1" lang="zh-CN" altLang="en-US" sz="2400" dirty="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5533251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ChangeArrowheads="1"/>
          </p:cNvSpPr>
          <p:nvPr/>
        </p:nvSpPr>
        <p:spPr bwMode="auto">
          <a:xfrm>
            <a:off x="3570288" y="4687888"/>
            <a:ext cx="1755775" cy="871537"/>
          </a:xfrm>
          <a:prstGeom prst="rect">
            <a:avLst/>
          </a:prstGeom>
          <a:solidFill>
            <a:srgbClr val="FFCC66"/>
          </a:solid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051" name="Text Box 3"/>
          <p:cNvSpPr txBox="1">
            <a:spLocks noChangeArrowheads="1"/>
          </p:cNvSpPr>
          <p:nvPr/>
        </p:nvSpPr>
        <p:spPr bwMode="auto">
          <a:xfrm>
            <a:off x="468313" y="188913"/>
            <a:ext cx="2303462" cy="406400"/>
          </a:xfrm>
          <a:prstGeom prst="rect">
            <a:avLst/>
          </a:prstGeom>
          <a:solidFill>
            <a:srgbClr val="99FF33"/>
          </a:solidFill>
          <a:ln w="9525">
            <a:solidFill>
              <a:schemeClr val="folHlink"/>
            </a:solidFill>
            <a:miter lim="800000"/>
            <a:headEnd/>
            <a:tailEnd/>
          </a:ln>
          <a:effectLst>
            <a:outerShdw blurRad="63500" dist="38099" dir="2700000" algn="ctr" rotWithShape="0">
              <a:schemeClr val="bg2">
                <a:alpha val="74998"/>
              </a:schemeClr>
            </a:outerShdw>
          </a:effectLst>
        </p:spPr>
        <p:txBody>
          <a:bodyPr>
            <a:spAutoFit/>
          </a:bodyPr>
          <a:lstStyle/>
          <a:p>
            <a:pPr algn="ctr">
              <a:defRPr/>
            </a:pPr>
            <a:r>
              <a:rPr kumimoji="1" lang="zh-CN" altLang="en-US" sz="2000" b="0">
                <a:solidFill>
                  <a:srgbClr val="333399"/>
                </a:solidFill>
                <a:ea typeface="黑体" charset="0"/>
                <a:cs typeface="黑体" charset="0"/>
              </a:rPr>
              <a:t>发送端</a:t>
            </a:r>
          </a:p>
        </p:txBody>
      </p:sp>
      <p:sp>
        <p:nvSpPr>
          <p:cNvPr id="770052" name="Text Box 4"/>
          <p:cNvSpPr txBox="1">
            <a:spLocks noChangeArrowheads="1"/>
          </p:cNvSpPr>
          <p:nvPr/>
        </p:nvSpPr>
        <p:spPr bwMode="auto">
          <a:xfrm>
            <a:off x="6011863" y="188913"/>
            <a:ext cx="2232025" cy="406400"/>
          </a:xfrm>
          <a:prstGeom prst="rect">
            <a:avLst/>
          </a:prstGeom>
          <a:solidFill>
            <a:srgbClr val="CCCCFF"/>
          </a:solidFill>
          <a:ln w="9525">
            <a:solidFill>
              <a:schemeClr val="folHlink"/>
            </a:solidFill>
            <a:miter lim="800000"/>
            <a:headEnd/>
            <a:tailEnd/>
          </a:ln>
          <a:effectLst>
            <a:outerShdw blurRad="63500" dist="38099" dir="2700000" algn="ctr" rotWithShape="0">
              <a:schemeClr val="bg2">
                <a:alpha val="74998"/>
              </a:schemeClr>
            </a:outerShdw>
          </a:effectLst>
        </p:spPr>
        <p:txBody>
          <a:bodyPr>
            <a:spAutoFit/>
          </a:bodyPr>
          <a:lstStyle/>
          <a:p>
            <a:pPr algn="ctr">
              <a:defRPr/>
            </a:pPr>
            <a:r>
              <a:rPr kumimoji="1" lang="zh-CN" altLang="en-US" sz="2000" b="0">
                <a:solidFill>
                  <a:srgbClr val="333399"/>
                </a:solidFill>
                <a:ea typeface="黑体" charset="0"/>
                <a:cs typeface="黑体" charset="0"/>
              </a:rPr>
              <a:t>接收端</a:t>
            </a:r>
          </a:p>
        </p:txBody>
      </p:sp>
      <p:sp>
        <p:nvSpPr>
          <p:cNvPr id="770053" name="Rectangle 5"/>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054" name="Text Box 6"/>
          <p:cNvSpPr txBox="1">
            <a:spLocks noChangeArrowheads="1"/>
          </p:cNvSpPr>
          <p:nvPr/>
        </p:nvSpPr>
        <p:spPr bwMode="auto">
          <a:xfrm>
            <a:off x="727075" y="752475"/>
            <a:ext cx="649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字</a:t>
            </a:r>
            <a:r>
              <a:rPr kumimoji="1" lang="en-US" altLang="zh-CN" sz="2000" b="0">
                <a:effectLst>
                  <a:outerShdw blurRad="38100" dist="38100" dir="2700000" algn="tl">
                    <a:srgbClr val="000000"/>
                  </a:outerShdw>
                </a:effectLst>
                <a:ea typeface="黑体" charset="0"/>
                <a:cs typeface="黑体" charset="0"/>
              </a:rPr>
              <a:t> 1</a:t>
            </a:r>
          </a:p>
        </p:txBody>
      </p:sp>
      <p:sp>
        <p:nvSpPr>
          <p:cNvPr id="770055" name="Rectangle 7"/>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056" name="Text Box 8"/>
          <p:cNvSpPr txBox="1">
            <a:spLocks noChangeArrowheads="1"/>
          </p:cNvSpPr>
          <p:nvPr/>
        </p:nvSpPr>
        <p:spPr bwMode="auto">
          <a:xfrm>
            <a:off x="727075" y="1168400"/>
            <a:ext cx="649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字</a:t>
            </a:r>
            <a:r>
              <a:rPr kumimoji="1" lang="en-US" altLang="zh-CN" sz="2000" b="0">
                <a:effectLst>
                  <a:outerShdw blurRad="38100" dist="38100" dir="2700000" algn="tl">
                    <a:srgbClr val="000000"/>
                  </a:outerShdw>
                </a:effectLst>
                <a:ea typeface="黑体" charset="0"/>
                <a:cs typeface="黑体" charset="0"/>
              </a:rPr>
              <a:t> 2</a:t>
            </a:r>
          </a:p>
        </p:txBody>
      </p:sp>
      <p:grpSp>
        <p:nvGrpSpPr>
          <p:cNvPr id="770057" name="Group 9"/>
          <p:cNvGrpSpPr>
            <a:grpSpLocks/>
          </p:cNvGrpSpPr>
          <p:nvPr/>
        </p:nvGrpSpPr>
        <p:grpSpPr bwMode="auto">
          <a:xfrm>
            <a:off x="468313" y="1763713"/>
            <a:ext cx="2298700" cy="398462"/>
            <a:chOff x="295" y="1111"/>
            <a:chExt cx="1448" cy="251"/>
          </a:xfrm>
        </p:grpSpPr>
        <p:sp>
          <p:nvSpPr>
            <p:cNvPr id="770058"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zh-CN" altLang="en-US" sz="2000" b="0">
                  <a:solidFill>
                    <a:srgbClr val="333399"/>
                  </a:solidFill>
                  <a:ea typeface="黑体" charset="0"/>
                  <a:cs typeface="黑体" charset="0"/>
                </a:rPr>
                <a:t>置为全</a:t>
              </a:r>
              <a:r>
                <a:rPr kumimoji="1" lang="en-US" altLang="zh-CN" sz="2000" b="0">
                  <a:solidFill>
                    <a:srgbClr val="333399"/>
                  </a:solidFill>
                  <a:ea typeface="黑体" charset="0"/>
                  <a:cs typeface="黑体" charset="0"/>
                </a:rPr>
                <a:t> 0</a:t>
              </a:r>
            </a:p>
          </p:txBody>
        </p:sp>
        <p:sp>
          <p:nvSpPr>
            <p:cNvPr id="770059"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检验和</a:t>
              </a:r>
            </a:p>
          </p:txBody>
        </p:sp>
      </p:grpSp>
      <p:sp>
        <p:nvSpPr>
          <p:cNvPr id="770060"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061" name="Text Box 13"/>
          <p:cNvSpPr txBox="1">
            <a:spLocks noChangeArrowheads="1"/>
          </p:cNvSpPr>
          <p:nvPr/>
        </p:nvSpPr>
        <p:spPr bwMode="auto">
          <a:xfrm>
            <a:off x="727075" y="2386013"/>
            <a:ext cx="649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字</a:t>
            </a:r>
            <a:r>
              <a:rPr kumimoji="1" lang="en-US" altLang="zh-CN" sz="2000" b="0">
                <a:effectLst>
                  <a:outerShdw blurRad="38100" dist="38100" dir="2700000" algn="tl">
                    <a:srgbClr val="000000"/>
                  </a:outerShdw>
                </a:effectLst>
                <a:ea typeface="黑体" charset="0"/>
                <a:cs typeface="黑体" charset="0"/>
              </a:rPr>
              <a:t> n</a:t>
            </a:r>
          </a:p>
        </p:txBody>
      </p:sp>
      <p:grpSp>
        <p:nvGrpSpPr>
          <p:cNvPr id="770062" name="Group 14"/>
          <p:cNvGrpSpPr>
            <a:grpSpLocks/>
          </p:cNvGrpSpPr>
          <p:nvPr/>
        </p:nvGrpSpPr>
        <p:grpSpPr bwMode="auto">
          <a:xfrm>
            <a:off x="263525" y="2976563"/>
            <a:ext cx="2503488" cy="1006475"/>
            <a:chOff x="166" y="1875"/>
            <a:chExt cx="1577" cy="634"/>
          </a:xfrm>
        </p:grpSpPr>
        <p:sp>
          <p:nvSpPr>
            <p:cNvPr id="770063" name="Rectangle 15"/>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FF0000"/>
                  </a:solidFill>
                  <a:effectLst>
                    <a:outerShdw blurRad="38100" dist="38100" dir="2700000" algn="tl">
                      <a:srgbClr val="000000"/>
                    </a:outerShdw>
                  </a:effectLst>
                  <a:ea typeface="黑体" charset="0"/>
                  <a:cs typeface="黑体" charset="0"/>
                </a:rPr>
                <a:t>16 </a:t>
              </a:r>
              <a:r>
                <a:rPr kumimoji="1" lang="zh-CN" altLang="en-US" sz="2000" b="0">
                  <a:solidFill>
                    <a:srgbClr val="FF0000"/>
                  </a:solidFill>
                  <a:effectLst>
                    <a:outerShdw blurRad="38100" dist="38100" dir="2700000" algn="tl">
                      <a:srgbClr val="000000"/>
                    </a:outerShdw>
                  </a:effectLst>
                  <a:ea typeface="黑体" charset="0"/>
                  <a:cs typeface="黑体" charset="0"/>
                </a:rPr>
                <a:t>位</a:t>
              </a:r>
            </a:p>
          </p:txBody>
        </p:sp>
        <p:sp>
          <p:nvSpPr>
            <p:cNvPr id="770064" name="Text Box 16"/>
            <p:cNvSpPr txBox="1">
              <a:spLocks noChangeArrowheads="1"/>
            </p:cNvSpPr>
            <p:nvPr/>
          </p:nvSpPr>
          <p:spPr bwMode="auto">
            <a:xfrm>
              <a:off x="166" y="1875"/>
              <a:ext cx="760" cy="6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zh-CN" altLang="en-US" sz="2000" dirty="0" smtClean="0">
                  <a:effectLst>
                    <a:outerShdw blurRad="38100" dist="38100" dir="2700000" algn="tl">
                      <a:srgbClr val="000000"/>
                    </a:outerShdw>
                  </a:effectLst>
                  <a:ea typeface="黑体" charset="0"/>
                  <a:cs typeface="黑体" charset="0"/>
                </a:rPr>
                <a:t>反码算术</a:t>
              </a:r>
              <a:endParaRPr kumimoji="1" lang="en-US" altLang="zh-CN" sz="2000" dirty="0" smtClean="0">
                <a:effectLst>
                  <a:outerShdw blurRad="38100" dist="38100" dir="2700000" algn="tl">
                    <a:srgbClr val="000000"/>
                  </a:outerShdw>
                </a:effectLst>
                <a:ea typeface="黑体" charset="0"/>
                <a:cs typeface="黑体" charset="0"/>
              </a:endParaRPr>
            </a:p>
            <a:p>
              <a:pPr>
                <a:defRPr/>
              </a:pPr>
              <a:r>
                <a:rPr kumimoji="1" lang="zh-CN" altLang="en-US" sz="2000" dirty="0" smtClean="0">
                  <a:effectLst>
                    <a:outerShdw blurRad="38100" dist="38100" dir="2700000" algn="tl">
                      <a:srgbClr val="000000"/>
                    </a:outerShdw>
                  </a:effectLst>
                  <a:ea typeface="黑体" charset="0"/>
                  <a:cs typeface="黑体" charset="0"/>
                </a:rPr>
                <a:t>运算求和</a:t>
              </a:r>
            </a:p>
            <a:p>
              <a:pPr>
                <a:defRPr/>
              </a:pPr>
              <a:r>
                <a:rPr kumimoji="1" lang="en-US" altLang="zh-CN" sz="2000" dirty="0" smtClean="0">
                  <a:effectLst>
                    <a:outerShdw blurRad="38100" dist="38100" dir="2700000" algn="tl">
                      <a:srgbClr val="000000"/>
                    </a:outerShdw>
                  </a:effectLst>
                  <a:ea typeface="黑体" charset="0"/>
                  <a:cs typeface="黑体" charset="0"/>
                </a:rPr>
                <a:t>P131</a:t>
              </a:r>
            </a:p>
          </p:txBody>
        </p:sp>
      </p:grpSp>
      <p:sp>
        <p:nvSpPr>
          <p:cNvPr id="770065" name="Text Box 17"/>
          <p:cNvSpPr txBox="1">
            <a:spLocks noChangeArrowheads="1"/>
          </p:cNvSpPr>
          <p:nvPr/>
        </p:nvSpPr>
        <p:spPr bwMode="auto">
          <a:xfrm>
            <a:off x="1770063" y="144462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770066" name="Text Box 18"/>
          <p:cNvSpPr txBox="1">
            <a:spLocks noChangeArrowheads="1"/>
          </p:cNvSpPr>
          <p:nvPr/>
        </p:nvSpPr>
        <p:spPr bwMode="auto">
          <a:xfrm>
            <a:off x="1754188" y="203517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770067" name="Line 19"/>
          <p:cNvSpPr>
            <a:spLocks noChangeShapeType="1"/>
          </p:cNvSpPr>
          <p:nvPr/>
        </p:nvSpPr>
        <p:spPr bwMode="auto">
          <a:xfrm>
            <a:off x="557213" y="2879725"/>
            <a:ext cx="2703512" cy="0"/>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770068" name="Group 20"/>
          <p:cNvGrpSpPr>
            <a:grpSpLocks/>
          </p:cNvGrpSpPr>
          <p:nvPr/>
        </p:nvGrpSpPr>
        <p:grpSpPr bwMode="auto">
          <a:xfrm>
            <a:off x="1214438" y="3576638"/>
            <a:ext cx="998537" cy="501650"/>
            <a:chOff x="765" y="2253"/>
            <a:chExt cx="629" cy="316"/>
          </a:xfrm>
        </p:grpSpPr>
        <p:sp>
          <p:nvSpPr>
            <p:cNvPr id="770069" name="AutoShape 21"/>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070"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取反码</a:t>
              </a:r>
            </a:p>
          </p:txBody>
        </p:sp>
      </p:grpSp>
      <p:sp>
        <p:nvSpPr>
          <p:cNvPr id="770071" name="AutoShape 23"/>
          <p:cNvSpPr>
            <a:spLocks/>
          </p:cNvSpPr>
          <p:nvPr/>
        </p:nvSpPr>
        <p:spPr bwMode="auto">
          <a:xfrm>
            <a:off x="396875" y="827088"/>
            <a:ext cx="160338" cy="1931987"/>
          </a:xfrm>
          <a:prstGeom prst="leftBrace">
            <a:avLst>
              <a:gd name="adj1" fmla="val 100412"/>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072" name="Text Box 24"/>
          <p:cNvSpPr txBox="1">
            <a:spLocks noChangeArrowheads="1"/>
          </p:cNvSpPr>
          <p:nvPr/>
        </p:nvSpPr>
        <p:spPr bwMode="auto">
          <a:xfrm>
            <a:off x="0" y="1022350"/>
            <a:ext cx="438150" cy="1617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数</a:t>
            </a:r>
            <a:endParaRPr kumimoji="1" lang="en-US" altLang="zh-CN" sz="2000" b="0">
              <a:effectLst>
                <a:outerShdw blurRad="38100" dist="38100" dir="2700000" algn="tl">
                  <a:srgbClr val="000000"/>
                </a:outerShdw>
              </a:effectLst>
              <a:ea typeface="黑体" charset="0"/>
              <a:cs typeface="黑体" charset="0"/>
            </a:endParaRPr>
          </a:p>
          <a:p>
            <a:pPr>
              <a:defRPr/>
            </a:pPr>
            <a:r>
              <a:rPr kumimoji="1" lang="zh-CN" altLang="en-US" sz="2000" b="0">
                <a:effectLst>
                  <a:outerShdw blurRad="38100" dist="38100" dir="2700000" algn="tl">
                    <a:srgbClr val="000000"/>
                  </a:outerShdw>
                </a:effectLst>
                <a:ea typeface="黑体" charset="0"/>
                <a:cs typeface="黑体" charset="0"/>
              </a:rPr>
              <a:t>据</a:t>
            </a:r>
            <a:endParaRPr kumimoji="1" lang="en-US" altLang="zh-CN" sz="2000" b="0">
              <a:effectLst>
                <a:outerShdw blurRad="38100" dist="38100" dir="2700000" algn="tl">
                  <a:srgbClr val="000000"/>
                </a:outerShdw>
              </a:effectLst>
              <a:ea typeface="黑体" charset="0"/>
              <a:cs typeface="黑体" charset="0"/>
            </a:endParaRPr>
          </a:p>
          <a:p>
            <a:pPr>
              <a:defRPr/>
            </a:pPr>
            <a:r>
              <a:rPr kumimoji="1" lang="zh-CN" altLang="en-US" sz="2000" b="0">
                <a:effectLst>
                  <a:outerShdw blurRad="38100" dist="38100" dir="2700000" algn="tl">
                    <a:srgbClr val="000000"/>
                  </a:outerShdw>
                </a:effectLst>
                <a:ea typeface="黑体" charset="0"/>
                <a:cs typeface="黑体" charset="0"/>
              </a:rPr>
              <a:t>报</a:t>
            </a:r>
            <a:endParaRPr kumimoji="1" lang="en-US" altLang="zh-CN" sz="2000" b="0">
              <a:effectLst>
                <a:outerShdw blurRad="38100" dist="38100" dir="2700000" algn="tl">
                  <a:srgbClr val="000000"/>
                </a:outerShdw>
              </a:effectLst>
              <a:ea typeface="黑体" charset="0"/>
              <a:cs typeface="黑体" charset="0"/>
            </a:endParaRPr>
          </a:p>
          <a:p>
            <a:pPr>
              <a:defRPr/>
            </a:pPr>
            <a:r>
              <a:rPr kumimoji="1" lang="zh-CN" altLang="en-US" sz="2000" b="0">
                <a:effectLst>
                  <a:outerShdw blurRad="38100" dist="38100" dir="2700000" algn="tl">
                    <a:srgbClr val="000000"/>
                  </a:outerShdw>
                </a:effectLst>
                <a:ea typeface="黑体" charset="0"/>
                <a:cs typeface="黑体" charset="0"/>
              </a:rPr>
              <a:t>首</a:t>
            </a:r>
            <a:endParaRPr kumimoji="1" lang="en-US" altLang="zh-CN" sz="2000" b="0">
              <a:effectLst>
                <a:outerShdw blurRad="38100" dist="38100" dir="2700000" algn="tl">
                  <a:srgbClr val="000000"/>
                </a:outerShdw>
              </a:effectLst>
              <a:ea typeface="黑体" charset="0"/>
              <a:cs typeface="黑体" charset="0"/>
            </a:endParaRPr>
          </a:p>
          <a:p>
            <a:pPr>
              <a:defRPr/>
            </a:pPr>
            <a:r>
              <a:rPr kumimoji="1" lang="zh-CN" altLang="en-US" sz="2000" b="0">
                <a:effectLst>
                  <a:outerShdw blurRad="38100" dist="38100" dir="2700000" algn="tl">
                    <a:srgbClr val="000000"/>
                  </a:outerShdw>
                </a:effectLst>
                <a:ea typeface="黑体" charset="0"/>
                <a:cs typeface="黑体" charset="0"/>
              </a:rPr>
              <a:t>部</a:t>
            </a:r>
          </a:p>
        </p:txBody>
      </p:sp>
      <p:sp>
        <p:nvSpPr>
          <p:cNvPr id="770073" name="Rectangle 25"/>
          <p:cNvSpPr>
            <a:spLocks noChangeArrowheads="1"/>
          </p:cNvSpPr>
          <p:nvPr/>
        </p:nvSpPr>
        <p:spPr bwMode="auto">
          <a:xfrm>
            <a:off x="3578225" y="3933825"/>
            <a:ext cx="1747838" cy="742950"/>
          </a:xfrm>
          <a:prstGeom prst="rect">
            <a:avLst/>
          </a:prstGeom>
          <a:solidFill>
            <a:srgbClr val="CCECFF"/>
          </a:solidFill>
          <a:ln w="19050">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074" name="Rectangle 26"/>
          <p:cNvSpPr>
            <a:spLocks noChangeArrowheads="1"/>
          </p:cNvSpPr>
          <p:nvPr/>
        </p:nvSpPr>
        <p:spPr bwMode="auto">
          <a:xfrm>
            <a:off x="4462463" y="4240213"/>
            <a:ext cx="855662" cy="134937"/>
          </a:xfrm>
          <a:prstGeom prst="rect">
            <a:avLst/>
          </a:prstGeom>
          <a:solidFill>
            <a:srgbClr val="FFCCFF"/>
          </a:solid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075" name="Text Box 27"/>
          <p:cNvSpPr txBox="1">
            <a:spLocks noChangeArrowheads="1"/>
          </p:cNvSpPr>
          <p:nvPr/>
        </p:nvSpPr>
        <p:spPr bwMode="auto">
          <a:xfrm>
            <a:off x="3924300" y="3573463"/>
            <a:ext cx="1210588" cy="400110"/>
          </a:xfrm>
          <a:prstGeom prst="rect">
            <a:avLst/>
          </a:prstGeom>
          <a:noFill/>
          <a:ln w="9525">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IP </a:t>
            </a:r>
            <a:r>
              <a:rPr kumimoji="1" lang="zh-CN" altLang="en-US" sz="2000" b="0">
                <a:ea typeface="黑体" charset="0"/>
                <a:cs typeface="黑体" charset="0"/>
              </a:rPr>
              <a:t>数据报</a:t>
            </a:r>
          </a:p>
        </p:txBody>
      </p:sp>
      <p:sp>
        <p:nvSpPr>
          <p:cNvPr id="770076" name="Line 28"/>
          <p:cNvSpPr>
            <a:spLocks noChangeShapeType="1"/>
          </p:cNvSpPr>
          <p:nvPr/>
        </p:nvSpPr>
        <p:spPr bwMode="auto">
          <a:xfrm>
            <a:off x="3578225" y="4081463"/>
            <a:ext cx="1747838" cy="0"/>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77" name="Line 29"/>
          <p:cNvSpPr>
            <a:spLocks noChangeShapeType="1"/>
          </p:cNvSpPr>
          <p:nvPr/>
        </p:nvSpPr>
        <p:spPr bwMode="auto">
          <a:xfrm>
            <a:off x="3578225" y="4232275"/>
            <a:ext cx="1747838" cy="0"/>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78" name="Line 30"/>
          <p:cNvSpPr>
            <a:spLocks noChangeShapeType="1"/>
          </p:cNvSpPr>
          <p:nvPr/>
        </p:nvSpPr>
        <p:spPr bwMode="auto">
          <a:xfrm>
            <a:off x="3578225" y="4379913"/>
            <a:ext cx="1747838" cy="0"/>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79" name="Line 31"/>
          <p:cNvSpPr>
            <a:spLocks noChangeShapeType="1"/>
          </p:cNvSpPr>
          <p:nvPr/>
        </p:nvSpPr>
        <p:spPr bwMode="auto">
          <a:xfrm>
            <a:off x="3578225" y="4527550"/>
            <a:ext cx="1747838" cy="0"/>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0" name="Line 32"/>
          <p:cNvSpPr>
            <a:spLocks noChangeShapeType="1"/>
          </p:cNvSpPr>
          <p:nvPr/>
        </p:nvSpPr>
        <p:spPr bwMode="auto">
          <a:xfrm>
            <a:off x="3578225" y="4676775"/>
            <a:ext cx="1747838" cy="0"/>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1" name="Line 33"/>
          <p:cNvSpPr>
            <a:spLocks noChangeShapeType="1"/>
          </p:cNvSpPr>
          <p:nvPr/>
        </p:nvSpPr>
        <p:spPr bwMode="auto">
          <a:xfrm>
            <a:off x="4452938" y="3933825"/>
            <a:ext cx="0" cy="446088"/>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2" name="Line 34"/>
          <p:cNvSpPr>
            <a:spLocks noChangeShapeType="1"/>
          </p:cNvSpPr>
          <p:nvPr/>
        </p:nvSpPr>
        <p:spPr bwMode="auto">
          <a:xfrm>
            <a:off x="4054475" y="4232275"/>
            <a:ext cx="0" cy="147638"/>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3" name="Line 35"/>
          <p:cNvSpPr>
            <a:spLocks noChangeShapeType="1"/>
          </p:cNvSpPr>
          <p:nvPr/>
        </p:nvSpPr>
        <p:spPr bwMode="auto">
          <a:xfrm>
            <a:off x="4054475" y="3933825"/>
            <a:ext cx="0" cy="147638"/>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4" name="Line 36"/>
          <p:cNvSpPr>
            <a:spLocks noChangeShapeType="1"/>
          </p:cNvSpPr>
          <p:nvPr/>
        </p:nvSpPr>
        <p:spPr bwMode="auto">
          <a:xfrm>
            <a:off x="3817938" y="3933825"/>
            <a:ext cx="0" cy="147638"/>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5" name="Line 37"/>
          <p:cNvSpPr>
            <a:spLocks noChangeShapeType="1"/>
          </p:cNvSpPr>
          <p:nvPr/>
        </p:nvSpPr>
        <p:spPr bwMode="auto">
          <a:xfrm>
            <a:off x="4586288" y="4081463"/>
            <a:ext cx="0" cy="150812"/>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86" name="Line 38"/>
          <p:cNvSpPr>
            <a:spLocks noChangeShapeType="1"/>
          </p:cNvSpPr>
          <p:nvPr/>
        </p:nvSpPr>
        <p:spPr bwMode="auto">
          <a:xfrm>
            <a:off x="4849813" y="4527550"/>
            <a:ext cx="0" cy="149225"/>
          </a:xfrm>
          <a:prstGeom prst="line">
            <a:avLst/>
          </a:prstGeom>
          <a:noFill/>
          <a:ln w="9525">
            <a:solidFill>
              <a:srgbClr val="00009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770087" name="Group 39"/>
          <p:cNvGrpSpPr>
            <a:grpSpLocks/>
          </p:cNvGrpSpPr>
          <p:nvPr/>
        </p:nvGrpSpPr>
        <p:grpSpPr bwMode="auto">
          <a:xfrm>
            <a:off x="508000" y="4086225"/>
            <a:ext cx="2259013" cy="395288"/>
            <a:chOff x="320" y="2574"/>
            <a:chExt cx="1423" cy="249"/>
          </a:xfrm>
        </p:grpSpPr>
        <p:sp>
          <p:nvSpPr>
            <p:cNvPr id="770088" name="Rectangle 40"/>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FF0000"/>
                  </a:solidFill>
                  <a:ea typeface="黑体" charset="0"/>
                  <a:cs typeface="黑体" charset="0"/>
                </a:rPr>
                <a:t>16 </a:t>
              </a:r>
              <a:r>
                <a:rPr kumimoji="1" lang="zh-CN" altLang="en-US" sz="2000" b="0">
                  <a:solidFill>
                    <a:srgbClr val="FF0000"/>
                  </a:solidFill>
                  <a:ea typeface="黑体" charset="0"/>
                  <a:cs typeface="黑体" charset="0"/>
                </a:rPr>
                <a:t>位</a:t>
              </a:r>
            </a:p>
          </p:txBody>
        </p:sp>
        <p:sp>
          <p:nvSpPr>
            <p:cNvPr id="770089" name="Text Box 41"/>
            <p:cNvSpPr txBox="1">
              <a:spLocks noChangeArrowheads="1"/>
            </p:cNvSpPr>
            <p:nvPr/>
          </p:nvSpPr>
          <p:spPr bwMode="auto">
            <a:xfrm>
              <a:off x="320" y="2574"/>
              <a:ext cx="596" cy="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zh-CN" altLang="en-US" sz="2000" b="0" smtClean="0">
                  <a:ea typeface="黑体" charset="0"/>
                  <a:cs typeface="黑体" charset="0"/>
                </a:rPr>
                <a:t>检验和</a:t>
              </a:r>
            </a:p>
          </p:txBody>
        </p:sp>
      </p:grpSp>
      <p:sp>
        <p:nvSpPr>
          <p:cNvPr id="770090" name="Line 42"/>
          <p:cNvSpPr>
            <a:spLocks noChangeShapeType="1"/>
          </p:cNvSpPr>
          <p:nvPr/>
        </p:nvSpPr>
        <p:spPr bwMode="auto">
          <a:xfrm>
            <a:off x="2784475" y="4318000"/>
            <a:ext cx="2144713" cy="0"/>
          </a:xfrm>
          <a:prstGeom prst="line">
            <a:avLst/>
          </a:prstGeom>
          <a:noFill/>
          <a:ln w="28575">
            <a:solidFill>
              <a:srgbClr val="FF6600"/>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70091" name="Rectangle 43"/>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092" name="Text Box 44"/>
          <p:cNvSpPr txBox="1">
            <a:spLocks noChangeArrowheads="1"/>
          </p:cNvSpPr>
          <p:nvPr/>
        </p:nvSpPr>
        <p:spPr bwMode="auto">
          <a:xfrm>
            <a:off x="6188075" y="752475"/>
            <a:ext cx="649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字</a:t>
            </a:r>
            <a:r>
              <a:rPr kumimoji="1" lang="en-US" altLang="zh-CN" sz="2000" b="0">
                <a:effectLst>
                  <a:outerShdw blurRad="38100" dist="38100" dir="2700000" algn="tl">
                    <a:srgbClr val="000000"/>
                  </a:outerShdw>
                </a:effectLst>
                <a:ea typeface="黑体" charset="0"/>
                <a:cs typeface="黑体" charset="0"/>
              </a:rPr>
              <a:t> 1</a:t>
            </a:r>
          </a:p>
        </p:txBody>
      </p:sp>
      <p:sp>
        <p:nvSpPr>
          <p:cNvPr id="770093" name="Rectangle 45"/>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094" name="Text Box 46"/>
          <p:cNvSpPr txBox="1">
            <a:spLocks noChangeArrowheads="1"/>
          </p:cNvSpPr>
          <p:nvPr/>
        </p:nvSpPr>
        <p:spPr bwMode="auto">
          <a:xfrm>
            <a:off x="6188075" y="1168400"/>
            <a:ext cx="649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字</a:t>
            </a:r>
            <a:r>
              <a:rPr kumimoji="1" lang="en-US" altLang="zh-CN" sz="2000" b="0">
                <a:effectLst>
                  <a:outerShdw blurRad="38100" dist="38100" dir="2700000" algn="tl">
                    <a:srgbClr val="000000"/>
                  </a:outerShdw>
                </a:effectLst>
                <a:ea typeface="黑体" charset="0"/>
                <a:cs typeface="黑体" charset="0"/>
              </a:rPr>
              <a:t> 2</a:t>
            </a:r>
          </a:p>
        </p:txBody>
      </p:sp>
      <p:grpSp>
        <p:nvGrpSpPr>
          <p:cNvPr id="770095" name="Group 47"/>
          <p:cNvGrpSpPr>
            <a:grpSpLocks/>
          </p:cNvGrpSpPr>
          <p:nvPr/>
        </p:nvGrpSpPr>
        <p:grpSpPr bwMode="auto">
          <a:xfrm>
            <a:off x="5959475" y="1749425"/>
            <a:ext cx="2270125" cy="398463"/>
            <a:chOff x="3754" y="1102"/>
            <a:chExt cx="1430" cy="251"/>
          </a:xfrm>
        </p:grpSpPr>
        <p:sp>
          <p:nvSpPr>
            <p:cNvPr id="770096" name="Rectangle 48"/>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dirty="0">
                  <a:solidFill>
                    <a:srgbClr val="FF0000"/>
                  </a:solidFill>
                  <a:effectLst>
                    <a:outerShdw blurRad="38100" dist="38100" dir="2700000" algn="tl">
                      <a:srgbClr val="000000"/>
                    </a:outerShdw>
                  </a:effectLst>
                  <a:ea typeface="黑体" charset="0"/>
                  <a:cs typeface="黑体" charset="0"/>
                </a:rPr>
                <a:t>16 </a:t>
              </a:r>
              <a:r>
                <a:rPr kumimoji="1" lang="zh-CN" altLang="en-US" sz="2000" b="0" dirty="0">
                  <a:solidFill>
                    <a:srgbClr val="FF0000"/>
                  </a:solidFill>
                  <a:effectLst>
                    <a:outerShdw blurRad="38100" dist="38100" dir="2700000" algn="tl">
                      <a:srgbClr val="000000"/>
                    </a:outerShdw>
                  </a:effectLst>
                  <a:ea typeface="黑体" charset="0"/>
                  <a:cs typeface="黑体" charset="0"/>
                </a:rPr>
                <a:t>位</a:t>
              </a:r>
            </a:p>
          </p:txBody>
        </p:sp>
        <p:sp>
          <p:nvSpPr>
            <p:cNvPr id="770097" name="Text Box 49"/>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检验和</a:t>
              </a:r>
            </a:p>
          </p:txBody>
        </p:sp>
      </p:grpSp>
      <p:sp>
        <p:nvSpPr>
          <p:cNvPr id="770098" name="Rectangle 50"/>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099" name="Text Box 51"/>
          <p:cNvSpPr txBox="1">
            <a:spLocks noChangeArrowheads="1"/>
          </p:cNvSpPr>
          <p:nvPr/>
        </p:nvSpPr>
        <p:spPr bwMode="auto">
          <a:xfrm>
            <a:off x="6188075" y="2386013"/>
            <a:ext cx="649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字</a:t>
            </a:r>
            <a:r>
              <a:rPr kumimoji="1" lang="en-US" altLang="zh-CN" sz="2000" b="0">
                <a:effectLst>
                  <a:outerShdw blurRad="38100" dist="38100" dir="2700000" algn="tl">
                    <a:srgbClr val="000000"/>
                  </a:outerShdw>
                </a:effectLst>
                <a:ea typeface="黑体" charset="0"/>
                <a:cs typeface="黑体" charset="0"/>
              </a:rPr>
              <a:t> n</a:t>
            </a:r>
          </a:p>
        </p:txBody>
      </p:sp>
      <p:grpSp>
        <p:nvGrpSpPr>
          <p:cNvPr id="770100" name="Group 52"/>
          <p:cNvGrpSpPr>
            <a:grpSpLocks/>
          </p:cNvGrpSpPr>
          <p:nvPr/>
        </p:nvGrpSpPr>
        <p:grpSpPr bwMode="auto">
          <a:xfrm>
            <a:off x="5724525" y="2976563"/>
            <a:ext cx="2505075" cy="700087"/>
            <a:chOff x="3606" y="1875"/>
            <a:chExt cx="1578" cy="441"/>
          </a:xfrm>
        </p:grpSpPr>
        <p:sp>
          <p:nvSpPr>
            <p:cNvPr id="770101" name="Rectangle 53"/>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dirty="0">
                  <a:solidFill>
                    <a:srgbClr val="FF0000"/>
                  </a:solidFill>
                  <a:effectLst>
                    <a:outerShdw blurRad="38100" dist="38100" dir="2700000" algn="tl">
                      <a:srgbClr val="000000"/>
                    </a:outerShdw>
                  </a:effectLst>
                  <a:ea typeface="黑体" charset="0"/>
                  <a:cs typeface="黑体" charset="0"/>
                </a:rPr>
                <a:t>16 </a:t>
              </a:r>
              <a:r>
                <a:rPr kumimoji="1" lang="zh-CN" altLang="en-US" sz="2000" b="0" dirty="0">
                  <a:solidFill>
                    <a:srgbClr val="FF0000"/>
                  </a:solidFill>
                  <a:effectLst>
                    <a:outerShdw blurRad="38100" dist="38100" dir="2700000" algn="tl">
                      <a:srgbClr val="000000"/>
                    </a:outerShdw>
                  </a:effectLst>
                  <a:ea typeface="黑体" charset="0"/>
                  <a:cs typeface="黑体" charset="0"/>
                </a:rPr>
                <a:t>位</a:t>
              </a:r>
            </a:p>
          </p:txBody>
        </p:sp>
        <p:sp>
          <p:nvSpPr>
            <p:cNvPr id="770102" name="Text Box 54"/>
            <p:cNvSpPr txBox="1">
              <a:spLocks noChangeArrowheads="1"/>
            </p:cNvSpPr>
            <p:nvPr/>
          </p:nvSpPr>
          <p:spPr bwMode="auto">
            <a:xfrm>
              <a:off x="3606" y="1875"/>
              <a:ext cx="756" cy="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反码算术</a:t>
              </a:r>
              <a:endParaRPr kumimoji="1" lang="en-US" altLang="zh-CN" sz="2000" b="0">
                <a:effectLst>
                  <a:outerShdw blurRad="38100" dist="38100" dir="2700000" algn="tl">
                    <a:srgbClr val="000000"/>
                  </a:outerShdw>
                </a:effectLst>
                <a:ea typeface="黑体" charset="0"/>
                <a:cs typeface="黑体" charset="0"/>
              </a:endParaRPr>
            </a:p>
            <a:p>
              <a:pPr>
                <a:defRPr/>
              </a:pPr>
              <a:r>
                <a:rPr kumimoji="1" lang="zh-CN" altLang="en-US" sz="2000" b="0">
                  <a:effectLst>
                    <a:outerShdw blurRad="38100" dist="38100" dir="2700000" algn="tl">
                      <a:srgbClr val="000000"/>
                    </a:outerShdw>
                  </a:effectLst>
                  <a:ea typeface="黑体" charset="0"/>
                  <a:cs typeface="黑体" charset="0"/>
                </a:rPr>
                <a:t>运算求和</a:t>
              </a:r>
            </a:p>
          </p:txBody>
        </p:sp>
      </p:grpSp>
      <p:grpSp>
        <p:nvGrpSpPr>
          <p:cNvPr id="770103" name="Group 55"/>
          <p:cNvGrpSpPr>
            <a:grpSpLocks/>
          </p:cNvGrpSpPr>
          <p:nvPr/>
        </p:nvGrpSpPr>
        <p:grpSpPr bwMode="auto">
          <a:xfrm>
            <a:off x="6224588" y="4086225"/>
            <a:ext cx="2005012" cy="395288"/>
            <a:chOff x="3921" y="2574"/>
            <a:chExt cx="1263" cy="249"/>
          </a:xfrm>
        </p:grpSpPr>
        <p:sp>
          <p:nvSpPr>
            <p:cNvPr id="770104" name="Rectangle 56"/>
            <p:cNvSpPr>
              <a:spLocks noChangeArrowheads="1"/>
            </p:cNvSpPr>
            <p:nvPr/>
          </p:nvSpPr>
          <p:spPr bwMode="auto">
            <a:xfrm>
              <a:off x="4333"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kumimoji="1" lang="en-US" altLang="zh-CN" sz="2000" b="0">
                  <a:solidFill>
                    <a:srgbClr val="333399"/>
                  </a:solidFill>
                  <a:ea typeface="黑体" charset="0"/>
                  <a:cs typeface="黑体" charset="0"/>
                </a:rPr>
                <a:t>16 </a:t>
              </a:r>
              <a:r>
                <a:rPr kumimoji="1" lang="zh-CN" altLang="en-US" sz="2000" b="0">
                  <a:solidFill>
                    <a:srgbClr val="333399"/>
                  </a:solidFill>
                  <a:ea typeface="黑体" charset="0"/>
                  <a:cs typeface="黑体" charset="0"/>
                </a:rPr>
                <a:t>位</a:t>
              </a:r>
            </a:p>
          </p:txBody>
        </p:sp>
        <p:sp>
          <p:nvSpPr>
            <p:cNvPr id="770105" name="Text Box 57"/>
            <p:cNvSpPr txBox="1">
              <a:spLocks noChangeArrowheads="1"/>
            </p:cNvSpPr>
            <p:nvPr/>
          </p:nvSpPr>
          <p:spPr bwMode="auto">
            <a:xfrm>
              <a:off x="3921" y="2574"/>
              <a:ext cx="435" cy="2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结果</a:t>
              </a:r>
            </a:p>
          </p:txBody>
        </p:sp>
      </p:grpSp>
      <p:sp>
        <p:nvSpPr>
          <p:cNvPr id="770106" name="Text Box 58"/>
          <p:cNvSpPr txBox="1">
            <a:spLocks noChangeArrowheads="1"/>
          </p:cNvSpPr>
          <p:nvPr/>
        </p:nvSpPr>
        <p:spPr bwMode="auto">
          <a:xfrm>
            <a:off x="7232650" y="144462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770107" name="Text Box 59"/>
          <p:cNvSpPr txBox="1">
            <a:spLocks noChangeArrowheads="1"/>
          </p:cNvSpPr>
          <p:nvPr/>
        </p:nvSpPr>
        <p:spPr bwMode="auto">
          <a:xfrm>
            <a:off x="7216775" y="203517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770108" name="Line 60"/>
          <p:cNvSpPr>
            <a:spLocks noChangeShapeType="1"/>
          </p:cNvSpPr>
          <p:nvPr/>
        </p:nvSpPr>
        <p:spPr bwMode="auto">
          <a:xfrm>
            <a:off x="6137275" y="2879725"/>
            <a:ext cx="2584450" cy="0"/>
          </a:xfrm>
          <a:prstGeom prst="line">
            <a:avLst/>
          </a:prstGeom>
          <a:noFill/>
          <a:ln w="28575">
            <a:solidFill>
              <a:srgbClr val="FF66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770109" name="Group 61"/>
          <p:cNvGrpSpPr>
            <a:grpSpLocks/>
          </p:cNvGrpSpPr>
          <p:nvPr/>
        </p:nvGrpSpPr>
        <p:grpSpPr bwMode="auto">
          <a:xfrm>
            <a:off x="6588125" y="3576638"/>
            <a:ext cx="1084263" cy="501650"/>
            <a:chOff x="4150" y="2253"/>
            <a:chExt cx="683" cy="316"/>
          </a:xfrm>
        </p:grpSpPr>
        <p:sp>
          <p:nvSpPr>
            <p:cNvPr id="770110" name="AutoShape 6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111" name="Text Box 63"/>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dirty="0">
                  <a:solidFill>
                    <a:srgbClr val="FF0000"/>
                  </a:solidFill>
                  <a:effectLst>
                    <a:outerShdw blurRad="38100" dist="38100" dir="2700000" algn="tl">
                      <a:srgbClr val="000000"/>
                    </a:outerShdw>
                  </a:effectLst>
                  <a:ea typeface="黑体" charset="0"/>
                  <a:cs typeface="黑体" charset="0"/>
                </a:rPr>
                <a:t>取反码</a:t>
              </a:r>
            </a:p>
          </p:txBody>
        </p:sp>
      </p:grpSp>
      <p:sp>
        <p:nvSpPr>
          <p:cNvPr id="770112" name="AutoShape 64"/>
          <p:cNvSpPr>
            <a:spLocks/>
          </p:cNvSpPr>
          <p:nvPr/>
        </p:nvSpPr>
        <p:spPr bwMode="auto">
          <a:xfrm>
            <a:off x="5938838" y="827088"/>
            <a:ext cx="158750" cy="1931987"/>
          </a:xfrm>
          <a:prstGeom prst="leftBrace">
            <a:avLst>
              <a:gd name="adj1" fmla="val 101417"/>
              <a:gd name="adj2" fmla="val 50000"/>
            </a:avLst>
          </a:prstGeom>
          <a:noFill/>
          <a:ln w="28575">
            <a:solidFill>
              <a:srgbClr val="FF66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zh-CN" altLang="en-US" sz="2800" b="0">
              <a:effectLst>
                <a:outerShdw blurRad="38100" dist="38100" dir="2700000" algn="tl">
                  <a:srgbClr val="000000"/>
                </a:outerShdw>
              </a:effectLst>
              <a:latin typeface="Tahoma" charset="0"/>
            </a:endParaRPr>
          </a:p>
        </p:txBody>
      </p:sp>
      <p:sp>
        <p:nvSpPr>
          <p:cNvPr id="770113" name="Text Box 65"/>
          <p:cNvSpPr txBox="1">
            <a:spLocks noChangeArrowheads="1"/>
          </p:cNvSpPr>
          <p:nvPr/>
        </p:nvSpPr>
        <p:spPr bwMode="auto">
          <a:xfrm>
            <a:off x="3895725" y="4902200"/>
            <a:ext cx="1210588" cy="40011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dirty="0">
                <a:solidFill>
                  <a:srgbClr val="333399"/>
                </a:solidFill>
                <a:ea typeface="黑体" charset="0"/>
                <a:cs typeface="黑体" charset="0"/>
              </a:rPr>
              <a:t>数据部分</a:t>
            </a:r>
          </a:p>
        </p:txBody>
      </p:sp>
      <p:sp>
        <p:nvSpPr>
          <p:cNvPr id="770114" name="AutoShape 66"/>
          <p:cNvSpPr>
            <a:spLocks/>
          </p:cNvSpPr>
          <p:nvPr/>
        </p:nvSpPr>
        <p:spPr bwMode="auto">
          <a:xfrm>
            <a:off x="5326063" y="3948113"/>
            <a:ext cx="160337" cy="742950"/>
          </a:xfrm>
          <a:prstGeom prst="rightBrace">
            <a:avLst>
              <a:gd name="adj1" fmla="val 38614"/>
              <a:gd name="adj2" fmla="val 50000"/>
            </a:avLst>
          </a:prstGeom>
          <a:noFill/>
          <a:ln w="9525">
            <a:solidFill>
              <a:srgbClr val="00009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115" name="Freeform 67"/>
          <p:cNvSpPr>
            <a:spLocks/>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FF6600"/>
            </a:solidFill>
            <a:round/>
            <a:headEnd type="none" w="med"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770116" name="Group 68"/>
          <p:cNvGrpSpPr>
            <a:grpSpLocks/>
          </p:cNvGrpSpPr>
          <p:nvPr/>
        </p:nvGrpSpPr>
        <p:grpSpPr bwMode="auto">
          <a:xfrm>
            <a:off x="6416675" y="4560888"/>
            <a:ext cx="2476500" cy="1389062"/>
            <a:chOff x="4042" y="2873"/>
            <a:chExt cx="1560" cy="875"/>
          </a:xfrm>
        </p:grpSpPr>
        <p:sp>
          <p:nvSpPr>
            <p:cNvPr id="770117" name="AutoShape 69"/>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0118" name="Rectangle 70"/>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blurRad="63500" dist="38099" dir="2700000" algn="ctr" rotWithShape="0">
                <a:schemeClr val="bg2">
                  <a:alpha val="74998"/>
                </a:schemeClr>
              </a:outerShdw>
            </a:effectLst>
          </p:spPr>
          <p:txBody>
            <a:bodyPr wrap="none" anchor="ctr"/>
            <a:lstStyle/>
            <a:p>
              <a:pPr>
                <a:defRPr/>
              </a:pPr>
              <a:r>
                <a:rPr kumimoji="1" lang="zh-CN" altLang="en-US" sz="2000" b="0" dirty="0">
                  <a:solidFill>
                    <a:srgbClr val="FF0000"/>
                  </a:solidFill>
                  <a:ea typeface="黑体" charset="0"/>
                  <a:cs typeface="黑体" charset="0"/>
                </a:rPr>
                <a:t>若结果为</a:t>
              </a:r>
              <a:r>
                <a:rPr kumimoji="1" lang="en-US" altLang="zh-CN" sz="2000" b="0" dirty="0">
                  <a:solidFill>
                    <a:srgbClr val="FF0000"/>
                  </a:solidFill>
                  <a:ea typeface="黑体" charset="0"/>
                  <a:cs typeface="黑体" charset="0"/>
                </a:rPr>
                <a:t> 0, </a:t>
              </a:r>
              <a:r>
                <a:rPr kumimoji="1" lang="zh-CN" altLang="en-US" sz="2000" b="0" dirty="0">
                  <a:solidFill>
                    <a:srgbClr val="FF0000"/>
                  </a:solidFill>
                  <a:ea typeface="黑体" charset="0"/>
                  <a:cs typeface="黑体" charset="0"/>
                </a:rPr>
                <a:t>则保留；</a:t>
              </a:r>
              <a:endParaRPr kumimoji="1" lang="en-US" altLang="zh-CN" sz="2000" b="0" dirty="0">
                <a:solidFill>
                  <a:srgbClr val="FF0000"/>
                </a:solidFill>
                <a:ea typeface="黑体" charset="0"/>
                <a:cs typeface="黑体" charset="0"/>
              </a:endParaRPr>
            </a:p>
            <a:p>
              <a:pPr>
                <a:defRPr/>
              </a:pPr>
              <a:r>
                <a:rPr kumimoji="1" lang="zh-CN" altLang="en-US" sz="2000" b="0" dirty="0">
                  <a:solidFill>
                    <a:srgbClr val="FF0000"/>
                  </a:solidFill>
                  <a:ea typeface="黑体" charset="0"/>
                  <a:cs typeface="黑体" charset="0"/>
                </a:rPr>
                <a:t>否则，丢弃该数据报</a:t>
              </a:r>
            </a:p>
          </p:txBody>
        </p:sp>
      </p:grpSp>
      <p:grpSp>
        <p:nvGrpSpPr>
          <p:cNvPr id="770119" name="Group 71"/>
          <p:cNvGrpSpPr>
            <a:grpSpLocks/>
          </p:cNvGrpSpPr>
          <p:nvPr/>
        </p:nvGrpSpPr>
        <p:grpSpPr bwMode="auto">
          <a:xfrm>
            <a:off x="827088" y="4887913"/>
            <a:ext cx="2968625" cy="701675"/>
            <a:chOff x="521" y="3079"/>
            <a:chExt cx="1870" cy="442"/>
          </a:xfrm>
        </p:grpSpPr>
        <p:sp>
          <p:nvSpPr>
            <p:cNvPr id="770120" name="Text Box 72"/>
            <p:cNvSpPr txBox="1">
              <a:spLocks noChangeArrowheads="1"/>
            </p:cNvSpPr>
            <p:nvPr/>
          </p:nvSpPr>
          <p:spPr bwMode="auto">
            <a:xfrm>
              <a:off x="521" y="3079"/>
              <a:ext cx="1556"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zh-CN" altLang="en-US" sz="2000" b="0" dirty="0" smtClean="0">
                  <a:solidFill>
                    <a:srgbClr val="FF0000"/>
                  </a:solidFill>
                  <a:effectLst>
                    <a:outerShdw blurRad="38100" dist="38100" dir="2700000" algn="tl">
                      <a:srgbClr val="000000"/>
                    </a:outerShdw>
                  </a:effectLst>
                  <a:ea typeface="黑体" charset="0"/>
                  <a:cs typeface="黑体" charset="0"/>
                </a:rPr>
                <a:t>注意：数据</a:t>
              </a:r>
              <a:r>
                <a:rPr kumimoji="1" lang="zh-CN" altLang="en-US" sz="2000" b="0" dirty="0">
                  <a:solidFill>
                    <a:srgbClr val="FF0000"/>
                  </a:solidFill>
                  <a:effectLst>
                    <a:outerShdw blurRad="38100" dist="38100" dir="2700000" algn="tl">
                      <a:srgbClr val="000000"/>
                    </a:outerShdw>
                  </a:effectLst>
                  <a:ea typeface="黑体" charset="0"/>
                  <a:cs typeface="黑体" charset="0"/>
                </a:rPr>
                <a:t>部分</a:t>
              </a:r>
              <a:endParaRPr kumimoji="1" lang="en-US" altLang="zh-CN" sz="2000" b="0" dirty="0">
                <a:solidFill>
                  <a:srgbClr val="FF0000"/>
                </a:solidFill>
                <a:effectLst>
                  <a:outerShdw blurRad="38100" dist="38100" dir="2700000" algn="tl">
                    <a:srgbClr val="000000"/>
                  </a:outerShdw>
                </a:effectLst>
                <a:ea typeface="黑体" charset="0"/>
                <a:cs typeface="黑体" charset="0"/>
              </a:endParaRPr>
            </a:p>
            <a:p>
              <a:pPr algn="ctr">
                <a:defRPr/>
              </a:pPr>
              <a:r>
                <a:rPr kumimoji="1" lang="zh-CN" altLang="en-US" sz="2000" b="0" dirty="0">
                  <a:solidFill>
                    <a:srgbClr val="FF0000"/>
                  </a:solidFill>
                  <a:effectLst>
                    <a:outerShdw blurRad="38100" dist="38100" dir="2700000" algn="tl">
                      <a:srgbClr val="000000"/>
                    </a:outerShdw>
                  </a:effectLst>
                  <a:ea typeface="黑体" charset="0"/>
                  <a:cs typeface="黑体" charset="0"/>
                </a:rPr>
                <a:t>不参与检验和的计算</a:t>
              </a:r>
            </a:p>
          </p:txBody>
        </p:sp>
        <p:sp>
          <p:nvSpPr>
            <p:cNvPr id="770121" name="Line 73"/>
            <p:cNvSpPr>
              <a:spLocks noChangeShapeType="1"/>
            </p:cNvSpPr>
            <p:nvPr/>
          </p:nvSpPr>
          <p:spPr bwMode="auto">
            <a:xfrm>
              <a:off x="2020" y="3266"/>
              <a:ext cx="37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spTree>
    <p:extLst>
      <p:ext uri="{BB962C8B-B14F-4D97-AF65-F5344CB8AC3E}">
        <p14:creationId xmlns:p14="http://schemas.microsoft.com/office/powerpoint/2010/main" val="1641508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2000" fill="hold" nodeType="clickEffect">
                                  <p:stCondLst>
                                    <p:cond delay="0"/>
                                  </p:stCondLst>
                                  <p:childTnLst>
                                    <p:anim calcmode="discrete" valueType="str">
                                      <p:cBhvr>
                                        <p:cTn id="6" dur="2000" fill="hold"/>
                                        <p:tgtEl>
                                          <p:spTgt spid="770057"/>
                                        </p:tgtEl>
                                        <p:attrNameLst>
                                          <p:attrName>style.visibility</p:attrName>
                                        </p:attrNameLst>
                                      </p:cBhvr>
                                      <p:tavLst>
                                        <p:tav tm="0">
                                          <p:val>
                                            <p:strVal val="hidden"/>
                                          </p:val>
                                        </p:tav>
                                        <p:tav tm="50000">
                                          <p:val>
                                            <p:strVal val="visible"/>
                                          </p:val>
                                        </p:tav>
                                      </p:tavLst>
                                    </p:anim>
                                  </p:childTnLst>
                                </p:cTn>
                              </p:par>
                            </p:childTnLst>
                          </p:cTn>
                        </p:par>
                        <p:par>
                          <p:cTn id="7" fill="hold" nodeType="withGroup">
                            <p:stCondLst>
                              <p:cond delay="4000"/>
                            </p:stCondLst>
                            <p:childTnLst>
                              <p:par>
                                <p:cTn id="8" presetID="35" presetClass="emph" presetSubtype="0" repeatCount="2000" fill="hold" nodeType="afterEffect">
                                  <p:stCondLst>
                                    <p:cond delay="0"/>
                                  </p:stCondLst>
                                  <p:childTnLst>
                                    <p:anim calcmode="discrete" valueType="str">
                                      <p:cBhvr>
                                        <p:cTn id="9" dur="2000" fill="hold"/>
                                        <p:tgtEl>
                                          <p:spTgt spid="770062"/>
                                        </p:tgtEl>
                                        <p:attrNameLst>
                                          <p:attrName>style.visibility</p:attrName>
                                        </p:attrNameLst>
                                      </p:cBhvr>
                                      <p:tavLst>
                                        <p:tav tm="0">
                                          <p:val>
                                            <p:strVal val="hidden"/>
                                          </p:val>
                                        </p:tav>
                                        <p:tav tm="50000">
                                          <p:val>
                                            <p:strVal val="visible"/>
                                          </p:val>
                                        </p:tav>
                                      </p:tavLst>
                                    </p:anim>
                                  </p:childTnLst>
                                </p:cTn>
                              </p:par>
                            </p:childTnLst>
                          </p:cTn>
                        </p:par>
                        <p:par>
                          <p:cTn id="10" fill="hold" nodeType="withGroup">
                            <p:stCondLst>
                              <p:cond delay="8000"/>
                            </p:stCondLst>
                            <p:childTnLst>
                              <p:par>
                                <p:cTn id="11" presetID="35" presetClass="emph" presetSubtype="0" repeatCount="2000" fill="hold" nodeType="afterEffect">
                                  <p:stCondLst>
                                    <p:cond delay="0"/>
                                  </p:stCondLst>
                                  <p:childTnLst>
                                    <p:anim calcmode="discrete" valueType="str">
                                      <p:cBhvr>
                                        <p:cTn id="12" dur="2000" fill="hold"/>
                                        <p:tgtEl>
                                          <p:spTgt spid="770119"/>
                                        </p:tgtEl>
                                        <p:attrNameLst>
                                          <p:attrName>style.visibility</p:attrName>
                                        </p:attrNameLst>
                                      </p:cBhvr>
                                      <p:tavLst>
                                        <p:tav tm="0">
                                          <p:val>
                                            <p:strVal val="hidden"/>
                                          </p:val>
                                        </p:tav>
                                        <p:tav tm="50000">
                                          <p:val>
                                            <p:strVal val="visible"/>
                                          </p:val>
                                        </p:tav>
                                      </p:tavLst>
                                    </p:anim>
                                  </p:childTnLst>
                                </p:cTn>
                              </p:par>
                            </p:childTnLst>
                          </p:cTn>
                        </p:par>
                        <p:par>
                          <p:cTn id="13" fill="hold">
                            <p:stCondLst>
                              <p:cond delay="12000"/>
                            </p:stCondLst>
                            <p:childTnLst>
                              <p:par>
                                <p:cTn id="14" presetID="35" presetClass="emph" presetSubtype="0" repeatCount="2000" fill="hold" nodeType="afterEffect">
                                  <p:stCondLst>
                                    <p:cond delay="0"/>
                                  </p:stCondLst>
                                  <p:childTnLst>
                                    <p:anim calcmode="discrete" valueType="str">
                                      <p:cBhvr>
                                        <p:cTn id="15" dur="2000" fill="hold"/>
                                        <p:tgtEl>
                                          <p:spTgt spid="770068"/>
                                        </p:tgtEl>
                                        <p:attrNameLst>
                                          <p:attrName>style.visibility</p:attrName>
                                        </p:attrNameLst>
                                      </p:cBhvr>
                                      <p:tavLst>
                                        <p:tav tm="0">
                                          <p:val>
                                            <p:strVal val="hidden"/>
                                          </p:val>
                                        </p:tav>
                                        <p:tav tm="50000">
                                          <p:val>
                                            <p:strVal val="visible"/>
                                          </p:val>
                                        </p:tav>
                                      </p:tavLst>
                                    </p:anim>
                                  </p:childTnLst>
                                </p:cTn>
                              </p:par>
                            </p:childTnLst>
                          </p:cTn>
                        </p:par>
                        <p:par>
                          <p:cTn id="16" fill="hold" nodeType="withGroup">
                            <p:stCondLst>
                              <p:cond delay="16000"/>
                            </p:stCondLst>
                            <p:childTnLst>
                              <p:par>
                                <p:cTn id="17" presetID="35" presetClass="emph" presetSubtype="0" repeatCount="2000" fill="hold" nodeType="afterEffect">
                                  <p:stCondLst>
                                    <p:cond delay="0"/>
                                  </p:stCondLst>
                                  <p:childTnLst>
                                    <p:anim calcmode="discrete" valueType="str">
                                      <p:cBhvr>
                                        <p:cTn id="18" dur="2000" fill="hold"/>
                                        <p:tgtEl>
                                          <p:spTgt spid="770087"/>
                                        </p:tgtEl>
                                        <p:attrNameLst>
                                          <p:attrName>style.visibility</p:attrName>
                                        </p:attrNameLst>
                                      </p:cBhvr>
                                      <p:tavLst>
                                        <p:tav tm="0">
                                          <p:val>
                                            <p:strVal val="hidden"/>
                                          </p:val>
                                        </p:tav>
                                        <p:tav tm="50000">
                                          <p:val>
                                            <p:strVal val="visible"/>
                                          </p:val>
                                        </p:tav>
                                      </p:tavLst>
                                    </p:anim>
                                  </p:childTnLst>
                                </p:cTn>
                              </p:par>
                            </p:childTnLst>
                          </p:cTn>
                        </p:par>
                        <p:par>
                          <p:cTn id="19" fill="hold" nodeType="withGroup">
                            <p:stCondLst>
                              <p:cond delay="20000"/>
                            </p:stCondLst>
                            <p:childTnLst>
                              <p:par>
                                <p:cTn id="20" presetID="22" presetClass="entr" presetSubtype="8" fill="hold" nodeType="afterEffect">
                                  <p:stCondLst>
                                    <p:cond delay="0"/>
                                  </p:stCondLst>
                                  <p:childTnLst>
                                    <p:set>
                                      <p:cBhvr>
                                        <p:cTn id="21" dur="1" fill="hold">
                                          <p:stCondLst>
                                            <p:cond delay="0"/>
                                          </p:stCondLst>
                                        </p:cTn>
                                        <p:tgtEl>
                                          <p:spTgt spid="770090"/>
                                        </p:tgtEl>
                                        <p:attrNameLst>
                                          <p:attrName>style.visibility</p:attrName>
                                        </p:attrNameLst>
                                      </p:cBhvr>
                                      <p:to>
                                        <p:strVal val="visible"/>
                                      </p:to>
                                    </p:set>
                                    <p:animEffect transition="in" filter="wipe(left)">
                                      <p:cBhvr>
                                        <p:cTn id="22" dur="2000"/>
                                        <p:tgtEl>
                                          <p:spTgt spid="770090"/>
                                        </p:tgtEl>
                                      </p:cBhvr>
                                    </p:animEffect>
                                  </p:childTnLst>
                                </p:cTn>
                              </p:par>
                            </p:childTnLst>
                          </p:cTn>
                        </p:par>
                        <p:par>
                          <p:cTn id="23" fill="hold" nodeType="withGroup">
                            <p:stCondLst>
                              <p:cond delay="22000"/>
                            </p:stCondLst>
                            <p:childTnLst>
                              <p:par>
                                <p:cTn id="24" presetID="35" presetClass="emph" presetSubtype="0" repeatCount="2000" fill="hold" nodeType="afterEffect">
                                  <p:stCondLst>
                                    <p:cond delay="0"/>
                                  </p:stCondLst>
                                  <p:childTnLst>
                                    <p:anim calcmode="discrete" valueType="str">
                                      <p:cBhvr>
                                        <p:cTn id="25" dur="2000" fill="hold"/>
                                        <p:tgtEl>
                                          <p:spTgt spid="770095"/>
                                        </p:tgtEl>
                                        <p:attrNameLst>
                                          <p:attrName>style.visibility</p:attrName>
                                        </p:attrNameLst>
                                      </p:cBhvr>
                                      <p:tavLst>
                                        <p:tav tm="0">
                                          <p:val>
                                            <p:strVal val="hidden"/>
                                          </p:val>
                                        </p:tav>
                                        <p:tav tm="50000">
                                          <p:val>
                                            <p:strVal val="visible"/>
                                          </p:val>
                                        </p:tav>
                                      </p:tavLst>
                                    </p:anim>
                                  </p:childTnLst>
                                </p:cTn>
                              </p:par>
                            </p:childTnLst>
                          </p:cTn>
                        </p:par>
                        <p:par>
                          <p:cTn id="26" fill="hold" nodeType="withGroup">
                            <p:stCondLst>
                              <p:cond delay="26000"/>
                            </p:stCondLst>
                            <p:childTnLst>
                              <p:par>
                                <p:cTn id="27" presetID="35" presetClass="emph" presetSubtype="0" repeatCount="2000" fill="hold" nodeType="afterEffect">
                                  <p:stCondLst>
                                    <p:cond delay="0"/>
                                  </p:stCondLst>
                                  <p:childTnLst>
                                    <p:anim calcmode="discrete" valueType="str">
                                      <p:cBhvr>
                                        <p:cTn id="28" dur="2000" fill="hold"/>
                                        <p:tgtEl>
                                          <p:spTgt spid="770100"/>
                                        </p:tgtEl>
                                        <p:attrNameLst>
                                          <p:attrName>style.visibility</p:attrName>
                                        </p:attrNameLst>
                                      </p:cBhvr>
                                      <p:tavLst>
                                        <p:tav tm="0">
                                          <p:val>
                                            <p:strVal val="hidden"/>
                                          </p:val>
                                        </p:tav>
                                        <p:tav tm="50000">
                                          <p:val>
                                            <p:strVal val="visible"/>
                                          </p:val>
                                        </p:tav>
                                      </p:tavLst>
                                    </p:anim>
                                  </p:childTnLst>
                                </p:cTn>
                              </p:par>
                            </p:childTnLst>
                          </p:cTn>
                        </p:par>
                        <p:par>
                          <p:cTn id="29" fill="hold" nodeType="withGroup">
                            <p:stCondLst>
                              <p:cond delay="30000"/>
                            </p:stCondLst>
                            <p:childTnLst>
                              <p:par>
                                <p:cTn id="30" presetID="35" presetClass="emph" presetSubtype="0" repeatCount="2000" fill="hold" nodeType="afterEffect">
                                  <p:stCondLst>
                                    <p:cond delay="0"/>
                                  </p:stCondLst>
                                  <p:childTnLst>
                                    <p:anim calcmode="discrete" valueType="str">
                                      <p:cBhvr>
                                        <p:cTn id="31" dur="2000" fill="hold"/>
                                        <p:tgtEl>
                                          <p:spTgt spid="770109"/>
                                        </p:tgtEl>
                                        <p:attrNameLst>
                                          <p:attrName>style.visibility</p:attrName>
                                        </p:attrNameLst>
                                      </p:cBhvr>
                                      <p:tavLst>
                                        <p:tav tm="0">
                                          <p:val>
                                            <p:strVal val="hidden"/>
                                          </p:val>
                                        </p:tav>
                                        <p:tav tm="50000">
                                          <p:val>
                                            <p:strVal val="visible"/>
                                          </p:val>
                                        </p:tav>
                                      </p:tavLst>
                                    </p:anim>
                                  </p:childTnLst>
                                </p:cTn>
                              </p:par>
                            </p:childTnLst>
                          </p:cTn>
                        </p:par>
                        <p:par>
                          <p:cTn id="32" fill="hold" nodeType="withGroup">
                            <p:stCondLst>
                              <p:cond delay="34000"/>
                            </p:stCondLst>
                            <p:childTnLst>
                              <p:par>
                                <p:cTn id="33" presetID="35" presetClass="emph" presetSubtype="0" repeatCount="2000" fill="hold" nodeType="afterEffect">
                                  <p:stCondLst>
                                    <p:cond delay="0"/>
                                  </p:stCondLst>
                                  <p:childTnLst>
                                    <p:anim calcmode="discrete" valueType="str">
                                      <p:cBhvr>
                                        <p:cTn id="34" dur="2000" fill="hold"/>
                                        <p:tgtEl>
                                          <p:spTgt spid="770103"/>
                                        </p:tgtEl>
                                        <p:attrNameLst>
                                          <p:attrName>style.visibility</p:attrName>
                                        </p:attrNameLst>
                                      </p:cBhvr>
                                      <p:tavLst>
                                        <p:tav tm="0">
                                          <p:val>
                                            <p:strVal val="hidden"/>
                                          </p:val>
                                        </p:tav>
                                        <p:tav tm="50000">
                                          <p:val>
                                            <p:strVal val="visible"/>
                                          </p:val>
                                        </p:tav>
                                      </p:tavLst>
                                    </p:anim>
                                  </p:childTnLst>
                                </p:cTn>
                              </p:par>
                            </p:childTnLst>
                          </p:cTn>
                        </p:par>
                        <p:par>
                          <p:cTn id="35" fill="hold" nodeType="withGroup">
                            <p:stCondLst>
                              <p:cond delay="38000"/>
                            </p:stCondLst>
                            <p:childTnLst>
                              <p:par>
                                <p:cTn id="36" presetID="35" presetClass="emph" presetSubtype="0" repeatCount="2000" fill="hold" nodeType="afterEffect">
                                  <p:stCondLst>
                                    <p:cond delay="0"/>
                                  </p:stCondLst>
                                  <p:childTnLst>
                                    <p:anim calcmode="discrete" valueType="str">
                                      <p:cBhvr>
                                        <p:cTn id="37" dur="2000" fill="hold"/>
                                        <p:tgtEl>
                                          <p:spTgt spid="7701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0771" y="1143000"/>
            <a:ext cx="3508375" cy="730250"/>
          </a:xfrm>
          <a:prstGeom prst="rect">
            <a:avLst/>
          </a:prstGeom>
        </p:spPr>
        <p:txBody>
          <a:bodyPr vert="horz" wrap="square" lIns="0" tIns="0" rIns="0" bIns="0" rtlCol="0">
            <a:noAutofit/>
          </a:bodyPr>
          <a:lstStyle/>
          <a:p>
            <a:pPr algn="ctr">
              <a:lnSpc>
                <a:spcPct val="100000"/>
              </a:lnSpc>
              <a:tabLst>
                <a:tab pos="3422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网络链路层有</a:t>
            </a:r>
            <a:r>
              <a:rPr sz="2400" spc="-20" dirty="0" smtClean="0">
                <a:latin typeface="Comic Sans MS"/>
                <a:cs typeface="Comic Sans MS"/>
              </a:rPr>
              <a:t>MTU</a:t>
            </a:r>
            <a:r>
              <a:rPr sz="2400" spc="-20" dirty="0" smtClean="0">
                <a:latin typeface="宋体"/>
                <a:cs typeface="宋体"/>
              </a:rPr>
              <a:t>限制</a:t>
            </a:r>
            <a:endParaRPr sz="2400">
              <a:latin typeface="宋体"/>
              <a:cs typeface="宋体"/>
            </a:endParaRPr>
          </a:p>
          <a:p>
            <a:pPr marL="90170" algn="ctr">
              <a:lnSpc>
                <a:spcPts val="2845"/>
              </a:lnSpc>
            </a:pPr>
            <a:r>
              <a:rPr sz="2400" dirty="0" smtClean="0">
                <a:latin typeface="Comic Sans MS"/>
                <a:cs typeface="Comic Sans MS"/>
              </a:rPr>
              <a:t>(</a:t>
            </a:r>
            <a:r>
              <a:rPr sz="2400" spc="-10" dirty="0" smtClean="0">
                <a:latin typeface="Comic Sans MS"/>
                <a:cs typeface="Comic Sans MS"/>
              </a:rPr>
              <a:t>m</a:t>
            </a:r>
            <a:r>
              <a:rPr sz="2400" spc="0" dirty="0" smtClean="0">
                <a:latin typeface="Comic Sans MS"/>
                <a:cs typeface="Comic Sans MS"/>
              </a:rPr>
              <a:t>a</a:t>
            </a:r>
            <a:r>
              <a:rPr sz="2400" spc="-10" dirty="0" smtClean="0">
                <a:latin typeface="Comic Sans MS"/>
                <a:cs typeface="Comic Sans MS"/>
              </a:rPr>
              <a:t>x</a:t>
            </a:r>
            <a:r>
              <a:rPr sz="2400" spc="0" dirty="0" smtClean="0">
                <a:latin typeface="Comic Sans MS"/>
                <a:cs typeface="Comic Sans MS"/>
              </a:rPr>
              <a:t>.</a:t>
            </a:r>
            <a:r>
              <a:rPr sz="2400" spc="-20" dirty="0" smtClean="0">
                <a:latin typeface="Comic Sans MS"/>
                <a:cs typeface="Comic Sans MS"/>
              </a:rPr>
              <a:t> </a:t>
            </a:r>
            <a:r>
              <a:rPr sz="2400" spc="0" dirty="0" smtClean="0">
                <a:latin typeface="Comic Sans MS"/>
                <a:cs typeface="Comic Sans MS"/>
              </a:rPr>
              <a:t>tr</a:t>
            </a:r>
            <a:r>
              <a:rPr sz="2400" spc="-15" dirty="0" smtClean="0">
                <a:latin typeface="Comic Sans MS"/>
                <a:cs typeface="Comic Sans MS"/>
              </a:rPr>
              <a:t>a</a:t>
            </a:r>
            <a:r>
              <a:rPr sz="2400" spc="0" dirty="0" smtClean="0">
                <a:latin typeface="Comic Sans MS"/>
                <a:cs typeface="Comic Sans MS"/>
              </a:rPr>
              <a:t>ns</a:t>
            </a:r>
            <a:r>
              <a:rPr sz="2400" spc="-15" dirty="0" smtClean="0">
                <a:latin typeface="Comic Sans MS"/>
                <a:cs typeface="Comic Sans MS"/>
              </a:rPr>
              <a:t>m</a:t>
            </a:r>
            <a:r>
              <a:rPr sz="2400" spc="0" dirty="0" smtClean="0">
                <a:latin typeface="Comic Sans MS"/>
                <a:cs typeface="Comic Sans MS"/>
              </a:rPr>
              <a:t>. unit)</a:t>
            </a:r>
            <a:r>
              <a:rPr sz="2400" spc="-15" dirty="0" smtClean="0">
                <a:latin typeface="Comic Sans MS"/>
                <a:cs typeface="Comic Sans MS"/>
              </a:rPr>
              <a:t> </a:t>
            </a:r>
            <a:r>
              <a:rPr sz="2400" spc="0" dirty="0" smtClean="0">
                <a:latin typeface="Comic Sans MS"/>
                <a:cs typeface="Comic Sans MS"/>
              </a:rPr>
              <a:t>–</a:t>
            </a:r>
            <a:endParaRPr sz="2400">
              <a:latin typeface="Comic Sans MS"/>
              <a:cs typeface="Comic Sans MS"/>
            </a:endParaRPr>
          </a:p>
        </p:txBody>
      </p:sp>
      <p:sp>
        <p:nvSpPr>
          <p:cNvPr id="4" name="object 4"/>
          <p:cNvSpPr txBox="1"/>
          <p:nvPr/>
        </p:nvSpPr>
        <p:spPr>
          <a:xfrm>
            <a:off x="480770" y="1923034"/>
            <a:ext cx="3786429" cy="4170679"/>
          </a:xfrm>
          <a:prstGeom prst="rect">
            <a:avLst/>
          </a:prstGeom>
        </p:spPr>
        <p:txBody>
          <a:bodyPr vert="horz" wrap="square" lIns="0" tIns="0" rIns="0" bIns="0" rtlCol="0">
            <a:noAutofit/>
          </a:bodyPr>
          <a:lstStyle/>
          <a:p>
            <a:pPr marL="355600" marR="165100">
              <a:lnSpc>
                <a:spcPts val="2720"/>
              </a:lnSpc>
            </a:pPr>
            <a:r>
              <a:rPr sz="2400" dirty="0" smtClean="0">
                <a:latin typeface="宋体"/>
                <a:cs typeface="宋体"/>
              </a:rPr>
              <a:t>最大可能的链路层帧能 承载的数据量</a:t>
            </a:r>
            <a:endParaRPr sz="2400" dirty="0">
              <a:latin typeface="宋体"/>
              <a:cs typeface="宋体"/>
            </a:endParaRPr>
          </a:p>
          <a:p>
            <a:pPr>
              <a:lnSpc>
                <a:spcPts val="550"/>
              </a:lnSpc>
              <a:spcBef>
                <a:spcPts val="14"/>
              </a:spcBef>
            </a:pPr>
            <a:endParaRPr sz="550" dirty="0"/>
          </a:p>
          <a:p>
            <a:pPr marL="469900">
              <a:lnSpc>
                <a:spcPct val="100000"/>
              </a:lnSpc>
              <a:tabLst>
                <a:tab pos="756285" algn="l"/>
              </a:tabLst>
            </a:pPr>
            <a:r>
              <a:rPr sz="1400" dirty="0" smtClean="0">
                <a:solidFill>
                  <a:srgbClr val="7E7E7E"/>
                </a:solidFill>
                <a:latin typeface="Verdana"/>
                <a:cs typeface="Verdana"/>
              </a:rPr>
              <a:t>●	</a:t>
            </a:r>
            <a:r>
              <a:rPr sz="2000" dirty="0" smtClean="0">
                <a:latin typeface="宋体"/>
                <a:cs typeface="宋体"/>
              </a:rPr>
              <a:t>不同的链路类型，不同</a:t>
            </a:r>
            <a:endParaRPr sz="2000" dirty="0">
              <a:latin typeface="宋体"/>
              <a:cs typeface="宋体"/>
            </a:endParaRPr>
          </a:p>
          <a:p>
            <a:pPr marL="756285">
              <a:lnSpc>
                <a:spcPts val="2230"/>
              </a:lnSpc>
            </a:pPr>
            <a:r>
              <a:rPr sz="2000" dirty="0" smtClean="0">
                <a:latin typeface="Comic Sans MS"/>
                <a:cs typeface="Comic Sans MS"/>
              </a:rPr>
              <a:t>MTUs</a:t>
            </a:r>
            <a:endParaRPr sz="2000" dirty="0">
              <a:latin typeface="Comic Sans MS"/>
              <a:cs typeface="Comic Sans MS"/>
            </a:endParaRPr>
          </a:p>
          <a:p>
            <a:pPr>
              <a:lnSpc>
                <a:spcPts val="550"/>
              </a:lnSpc>
              <a:spcBef>
                <a:spcPts val="49"/>
              </a:spcBef>
            </a:pPr>
            <a:endParaRPr sz="550" dirty="0"/>
          </a:p>
          <a:p>
            <a:pPr marL="355600" marR="144780" indent="-3429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大的</a:t>
            </a:r>
            <a:r>
              <a:rPr sz="2400" spc="-20" dirty="0" smtClean="0">
                <a:latin typeface="Comic Sans MS"/>
                <a:cs typeface="Comic Sans MS"/>
              </a:rPr>
              <a:t>IP</a:t>
            </a:r>
            <a:r>
              <a:rPr sz="2400" spc="0" dirty="0" smtClean="0">
                <a:latin typeface="宋体"/>
                <a:cs typeface="宋体"/>
              </a:rPr>
              <a:t>数据报在网络中 被划分为小“片”</a:t>
            </a:r>
            <a:endParaRPr sz="2400" dirty="0">
              <a:latin typeface="宋体"/>
              <a:cs typeface="宋体"/>
            </a:endParaRPr>
          </a:p>
          <a:p>
            <a:pPr>
              <a:lnSpc>
                <a:spcPts val="800"/>
              </a:lnSpc>
              <a:spcBef>
                <a:spcPts val="12"/>
              </a:spcBef>
            </a:pPr>
            <a:endParaRPr sz="800" dirty="0"/>
          </a:p>
          <a:p>
            <a:pPr marL="756285" marR="12700" indent="-287020">
              <a:lnSpc>
                <a:spcPts val="2270"/>
              </a:lnSpc>
              <a:tabLst>
                <a:tab pos="756285" algn="l"/>
              </a:tabLst>
            </a:pPr>
            <a:r>
              <a:rPr sz="1400" dirty="0" smtClean="0">
                <a:solidFill>
                  <a:srgbClr val="7E7E7E"/>
                </a:solidFill>
                <a:latin typeface="Verdana"/>
                <a:cs typeface="Verdana"/>
              </a:rPr>
              <a:t>●	</a:t>
            </a:r>
            <a:r>
              <a:rPr sz="2000" dirty="0" smtClean="0">
                <a:latin typeface="宋体"/>
                <a:cs typeface="宋体"/>
              </a:rPr>
              <a:t>一个数据报变为几个数据 报</a:t>
            </a:r>
            <a:endParaRPr sz="2000" dirty="0">
              <a:latin typeface="宋体"/>
              <a:cs typeface="宋体"/>
            </a:endParaRPr>
          </a:p>
          <a:p>
            <a:pPr>
              <a:lnSpc>
                <a:spcPts val="700"/>
              </a:lnSpc>
              <a:spcBef>
                <a:spcPts val="44"/>
              </a:spcBef>
            </a:pPr>
            <a:endParaRPr sz="700" dirty="0"/>
          </a:p>
          <a:p>
            <a:pPr marL="756285" marR="12700" indent="-287020">
              <a:lnSpc>
                <a:spcPts val="2270"/>
              </a:lnSpc>
              <a:tabLst>
                <a:tab pos="756285" algn="l"/>
              </a:tabLst>
            </a:pPr>
            <a:r>
              <a:rPr sz="1400" dirty="0" smtClean="0">
                <a:solidFill>
                  <a:srgbClr val="7E7E7E"/>
                </a:solidFill>
                <a:latin typeface="Verdana"/>
                <a:cs typeface="Verdana"/>
              </a:rPr>
              <a:t>●	</a:t>
            </a:r>
            <a:r>
              <a:rPr sz="2000" dirty="0" smtClean="0">
                <a:latin typeface="宋体"/>
                <a:cs typeface="宋体"/>
              </a:rPr>
              <a:t>仅在最终目的地“重新组 装”</a:t>
            </a:r>
            <a:endParaRPr sz="2000" dirty="0">
              <a:latin typeface="宋体"/>
              <a:cs typeface="宋体"/>
            </a:endParaRPr>
          </a:p>
          <a:p>
            <a:pPr marL="756285" marR="176530" indent="-287020">
              <a:lnSpc>
                <a:spcPct val="100000"/>
              </a:lnSpc>
              <a:spcBef>
                <a:spcPts val="425"/>
              </a:spcBef>
              <a:tabLst>
                <a:tab pos="756285" algn="l"/>
              </a:tabLst>
            </a:pPr>
            <a:r>
              <a:rPr sz="1400" dirty="0" smtClean="0">
                <a:solidFill>
                  <a:srgbClr val="7E7E7E"/>
                </a:solidFill>
                <a:latin typeface="Verdana"/>
                <a:cs typeface="Verdana"/>
              </a:rPr>
              <a:t>●	</a:t>
            </a:r>
            <a:r>
              <a:rPr sz="2000" dirty="0" smtClean="0">
                <a:solidFill>
                  <a:srgbClr val="FF0000"/>
                </a:solidFill>
                <a:latin typeface="Comic Sans MS"/>
                <a:cs typeface="Comic Sans MS"/>
              </a:rPr>
              <a:t>IP</a:t>
            </a:r>
            <a:r>
              <a:rPr sz="2000" spc="-25" dirty="0" smtClean="0">
                <a:solidFill>
                  <a:srgbClr val="FF0000"/>
                </a:solidFill>
                <a:latin typeface="Comic Sans MS"/>
                <a:cs typeface="Comic Sans MS"/>
              </a:rPr>
              <a:t> </a:t>
            </a:r>
            <a:r>
              <a:rPr sz="2000" spc="0" dirty="0" smtClean="0">
                <a:solidFill>
                  <a:srgbClr val="FF0000"/>
                </a:solidFill>
                <a:latin typeface="宋体"/>
                <a:cs typeface="宋体"/>
              </a:rPr>
              <a:t>报头位用来对相关的 片进行识别、排序</a:t>
            </a:r>
            <a:endParaRPr sz="2000" dirty="0">
              <a:solidFill>
                <a:srgbClr val="FF0000"/>
              </a:solidFill>
              <a:latin typeface="宋体"/>
              <a:cs typeface="宋体"/>
            </a:endParaRPr>
          </a:p>
        </p:txBody>
      </p:sp>
      <p:sp>
        <p:nvSpPr>
          <p:cNvPr id="6" name="object 6"/>
          <p:cNvSpPr/>
          <p:nvPr/>
        </p:nvSpPr>
        <p:spPr>
          <a:xfrm>
            <a:off x="4849885" y="1518811"/>
            <a:ext cx="2300484" cy="2217081"/>
          </a:xfrm>
          <a:custGeom>
            <a:avLst/>
            <a:gdLst/>
            <a:ahLst/>
            <a:cxnLst/>
            <a:rect l="l" t="t" r="r" b="b"/>
            <a:pathLst>
              <a:path w="2300484" h="2217081">
                <a:moveTo>
                  <a:pt x="2300484" y="1517553"/>
                </a:moveTo>
                <a:lnTo>
                  <a:pt x="261534" y="1517553"/>
                </a:lnTo>
                <a:lnTo>
                  <a:pt x="282442" y="1517557"/>
                </a:lnTo>
                <a:lnTo>
                  <a:pt x="304360" y="1518748"/>
                </a:lnTo>
                <a:lnTo>
                  <a:pt x="351344" y="1525983"/>
                </a:lnTo>
                <a:lnTo>
                  <a:pt x="402725" y="1541848"/>
                </a:lnTo>
                <a:lnTo>
                  <a:pt x="459247" y="1568561"/>
                </a:lnTo>
                <a:lnTo>
                  <a:pt x="523415" y="1604898"/>
                </a:lnTo>
                <a:lnTo>
                  <a:pt x="558102" y="1626005"/>
                </a:lnTo>
                <a:lnTo>
                  <a:pt x="594275" y="1648742"/>
                </a:lnTo>
                <a:lnTo>
                  <a:pt x="631749" y="1672862"/>
                </a:lnTo>
                <a:lnTo>
                  <a:pt x="914802" y="1859688"/>
                </a:lnTo>
                <a:lnTo>
                  <a:pt x="955963" y="1885984"/>
                </a:lnTo>
                <a:lnTo>
                  <a:pt x="996746" y="1911442"/>
                </a:lnTo>
                <a:lnTo>
                  <a:pt x="1036964" y="1935813"/>
                </a:lnTo>
                <a:lnTo>
                  <a:pt x="1076430" y="1958852"/>
                </a:lnTo>
                <a:lnTo>
                  <a:pt x="1114959" y="1980311"/>
                </a:lnTo>
                <a:lnTo>
                  <a:pt x="1152363" y="1999943"/>
                </a:lnTo>
                <a:lnTo>
                  <a:pt x="1188456" y="2017503"/>
                </a:lnTo>
                <a:lnTo>
                  <a:pt x="1295004" y="2066833"/>
                </a:lnTo>
                <a:lnTo>
                  <a:pt x="1366036" y="2098689"/>
                </a:lnTo>
                <a:lnTo>
                  <a:pt x="1401362" y="2113957"/>
                </a:lnTo>
                <a:lnTo>
                  <a:pt x="1471315" y="2142584"/>
                </a:lnTo>
                <a:lnTo>
                  <a:pt x="1539913" y="2167886"/>
                </a:lnTo>
                <a:lnTo>
                  <a:pt x="1606648" y="2188925"/>
                </a:lnTo>
                <a:lnTo>
                  <a:pt x="1671012" y="2204762"/>
                </a:lnTo>
                <a:lnTo>
                  <a:pt x="1732496" y="2214460"/>
                </a:lnTo>
                <a:lnTo>
                  <a:pt x="1790592" y="2217081"/>
                </a:lnTo>
                <a:lnTo>
                  <a:pt x="1818211" y="2215444"/>
                </a:lnTo>
                <a:lnTo>
                  <a:pt x="1870448" y="2206177"/>
                </a:lnTo>
                <a:lnTo>
                  <a:pt x="1919588" y="2191182"/>
                </a:lnTo>
                <a:lnTo>
                  <a:pt x="1965889" y="2170722"/>
                </a:lnTo>
                <a:lnTo>
                  <a:pt x="2009417" y="2144602"/>
                </a:lnTo>
                <a:lnTo>
                  <a:pt x="2050242" y="2112628"/>
                </a:lnTo>
                <a:lnTo>
                  <a:pt x="2088431" y="2074606"/>
                </a:lnTo>
                <a:lnTo>
                  <a:pt x="2124051" y="2030341"/>
                </a:lnTo>
                <a:lnTo>
                  <a:pt x="2157171" y="1979639"/>
                </a:lnTo>
                <a:lnTo>
                  <a:pt x="2187858" y="1922305"/>
                </a:lnTo>
                <a:lnTo>
                  <a:pt x="2216180" y="1858146"/>
                </a:lnTo>
                <a:lnTo>
                  <a:pt x="2242190" y="1785553"/>
                </a:lnTo>
                <a:lnTo>
                  <a:pt x="2254307" y="1743359"/>
                </a:lnTo>
                <a:lnTo>
                  <a:pt x="2265823" y="1697338"/>
                </a:lnTo>
                <a:lnTo>
                  <a:pt x="2276734" y="1647962"/>
                </a:lnTo>
                <a:lnTo>
                  <a:pt x="2287034" y="1595706"/>
                </a:lnTo>
                <a:lnTo>
                  <a:pt x="2296720" y="1541042"/>
                </a:lnTo>
                <a:lnTo>
                  <a:pt x="2300484" y="1517553"/>
                </a:lnTo>
                <a:close/>
              </a:path>
              <a:path w="2300484" h="2217081">
                <a:moveTo>
                  <a:pt x="454070" y="0"/>
                </a:moveTo>
                <a:lnTo>
                  <a:pt x="386139" y="3298"/>
                </a:lnTo>
                <a:lnTo>
                  <a:pt x="326295" y="12342"/>
                </a:lnTo>
                <a:lnTo>
                  <a:pt x="273344" y="26440"/>
                </a:lnTo>
                <a:lnTo>
                  <a:pt x="226674" y="45366"/>
                </a:lnTo>
                <a:lnTo>
                  <a:pt x="185672" y="68891"/>
                </a:lnTo>
                <a:lnTo>
                  <a:pt x="149728" y="96790"/>
                </a:lnTo>
                <a:lnTo>
                  <a:pt x="118229" y="128835"/>
                </a:lnTo>
                <a:lnTo>
                  <a:pt x="90563" y="164799"/>
                </a:lnTo>
                <a:lnTo>
                  <a:pt x="66119" y="204454"/>
                </a:lnTo>
                <a:lnTo>
                  <a:pt x="44284" y="247575"/>
                </a:lnTo>
                <a:lnTo>
                  <a:pt x="25091" y="294622"/>
                </a:lnTo>
                <a:lnTo>
                  <a:pt x="11668" y="349030"/>
                </a:lnTo>
                <a:lnTo>
                  <a:pt x="3723" y="410052"/>
                </a:lnTo>
                <a:lnTo>
                  <a:pt x="307" y="476198"/>
                </a:lnTo>
                <a:lnTo>
                  <a:pt x="0" y="510727"/>
                </a:lnTo>
                <a:lnTo>
                  <a:pt x="468" y="545979"/>
                </a:lnTo>
                <a:lnTo>
                  <a:pt x="3257" y="617907"/>
                </a:lnTo>
                <a:lnTo>
                  <a:pt x="7724" y="690492"/>
                </a:lnTo>
                <a:lnTo>
                  <a:pt x="15491" y="797347"/>
                </a:lnTo>
                <a:lnTo>
                  <a:pt x="17890" y="831680"/>
                </a:lnTo>
                <a:lnTo>
                  <a:pt x="21688" y="897305"/>
                </a:lnTo>
                <a:lnTo>
                  <a:pt x="23451" y="958736"/>
                </a:lnTo>
                <a:lnTo>
                  <a:pt x="23515" y="1021143"/>
                </a:lnTo>
                <a:lnTo>
                  <a:pt x="23175" y="1052764"/>
                </a:lnTo>
                <a:lnTo>
                  <a:pt x="22239" y="1116152"/>
                </a:lnTo>
                <a:lnTo>
                  <a:pt x="21837" y="1147646"/>
                </a:lnTo>
                <a:lnTo>
                  <a:pt x="21611" y="1178822"/>
                </a:lnTo>
                <a:lnTo>
                  <a:pt x="21657" y="1209544"/>
                </a:lnTo>
                <a:lnTo>
                  <a:pt x="22072" y="1239675"/>
                </a:lnTo>
                <a:lnTo>
                  <a:pt x="24405" y="1297614"/>
                </a:lnTo>
                <a:lnTo>
                  <a:pt x="29389" y="1351540"/>
                </a:lnTo>
                <a:lnTo>
                  <a:pt x="37806" y="1400355"/>
                </a:lnTo>
                <a:lnTo>
                  <a:pt x="50437" y="1442961"/>
                </a:lnTo>
                <a:lnTo>
                  <a:pt x="68062" y="1478261"/>
                </a:lnTo>
                <a:lnTo>
                  <a:pt x="101438" y="1511592"/>
                </a:lnTo>
                <a:lnTo>
                  <a:pt x="140950" y="1523570"/>
                </a:lnTo>
                <a:lnTo>
                  <a:pt x="155624" y="1524328"/>
                </a:lnTo>
                <a:lnTo>
                  <a:pt x="171099" y="1524007"/>
                </a:lnTo>
                <a:lnTo>
                  <a:pt x="187405" y="1522931"/>
                </a:lnTo>
                <a:lnTo>
                  <a:pt x="222629" y="1519810"/>
                </a:lnTo>
                <a:lnTo>
                  <a:pt x="241606" y="1518412"/>
                </a:lnTo>
                <a:lnTo>
                  <a:pt x="261534" y="1517553"/>
                </a:lnTo>
                <a:lnTo>
                  <a:pt x="2300484" y="1517553"/>
                </a:lnTo>
                <a:lnTo>
                  <a:pt x="2305788" y="1484444"/>
                </a:lnTo>
                <a:lnTo>
                  <a:pt x="2314232" y="1426386"/>
                </a:lnTo>
                <a:lnTo>
                  <a:pt x="2322049" y="1367339"/>
                </a:lnTo>
                <a:lnTo>
                  <a:pt x="2329234" y="1307779"/>
                </a:lnTo>
                <a:lnTo>
                  <a:pt x="2335783" y="1248178"/>
                </a:lnTo>
                <a:lnTo>
                  <a:pt x="2341691" y="1189008"/>
                </a:lnTo>
                <a:lnTo>
                  <a:pt x="2346953" y="1130745"/>
                </a:lnTo>
                <a:lnTo>
                  <a:pt x="2351567" y="1073860"/>
                </a:lnTo>
                <a:lnTo>
                  <a:pt x="2355527" y="1018828"/>
                </a:lnTo>
                <a:lnTo>
                  <a:pt x="2358828" y="966121"/>
                </a:lnTo>
                <a:lnTo>
                  <a:pt x="2361467" y="916213"/>
                </a:lnTo>
                <a:lnTo>
                  <a:pt x="2363440" y="869578"/>
                </a:lnTo>
                <a:lnTo>
                  <a:pt x="2364740" y="826687"/>
                </a:lnTo>
                <a:lnTo>
                  <a:pt x="2365365" y="788016"/>
                </a:lnTo>
                <a:lnTo>
                  <a:pt x="2365873" y="752833"/>
                </a:lnTo>
                <a:lnTo>
                  <a:pt x="2366743" y="719965"/>
                </a:lnTo>
                <a:lnTo>
                  <a:pt x="2367796" y="689274"/>
                </a:lnTo>
                <a:lnTo>
                  <a:pt x="2368855" y="660622"/>
                </a:lnTo>
                <a:lnTo>
                  <a:pt x="2369741" y="633873"/>
                </a:lnTo>
                <a:lnTo>
                  <a:pt x="2370275" y="608889"/>
                </a:lnTo>
                <a:lnTo>
                  <a:pt x="2370156" y="581768"/>
                </a:lnTo>
                <a:lnTo>
                  <a:pt x="2369572" y="563667"/>
                </a:lnTo>
                <a:lnTo>
                  <a:pt x="2365318" y="523856"/>
                </a:lnTo>
                <a:lnTo>
                  <a:pt x="2349154" y="471882"/>
                </a:lnTo>
                <a:lnTo>
                  <a:pt x="2316963" y="425905"/>
                </a:lnTo>
                <a:lnTo>
                  <a:pt x="2284218" y="396753"/>
                </a:lnTo>
                <a:lnTo>
                  <a:pt x="2240778" y="367519"/>
                </a:lnTo>
                <a:lnTo>
                  <a:pt x="2184924" y="340343"/>
                </a:lnTo>
                <a:lnTo>
                  <a:pt x="2117123" y="317614"/>
                </a:lnTo>
                <a:lnTo>
                  <a:pt x="2079357" y="307654"/>
                </a:lnTo>
                <a:lnTo>
                  <a:pt x="2039343" y="298491"/>
                </a:lnTo>
                <a:lnTo>
                  <a:pt x="1997325" y="290018"/>
                </a:lnTo>
                <a:lnTo>
                  <a:pt x="1953551" y="282132"/>
                </a:lnTo>
                <a:lnTo>
                  <a:pt x="1908266" y="274726"/>
                </a:lnTo>
                <a:lnTo>
                  <a:pt x="1814145" y="260937"/>
                </a:lnTo>
                <a:lnTo>
                  <a:pt x="1569617" y="227518"/>
                </a:lnTo>
                <a:lnTo>
                  <a:pt x="1521097" y="220173"/>
                </a:lnTo>
                <a:lnTo>
                  <a:pt x="1473279" y="212363"/>
                </a:lnTo>
                <a:lnTo>
                  <a:pt x="1426410" y="203982"/>
                </a:lnTo>
                <a:lnTo>
                  <a:pt x="1380734" y="194926"/>
                </a:lnTo>
                <a:lnTo>
                  <a:pt x="1334769" y="184901"/>
                </a:lnTo>
                <a:lnTo>
                  <a:pt x="1287001" y="173842"/>
                </a:lnTo>
                <a:lnTo>
                  <a:pt x="871544" y="69497"/>
                </a:lnTo>
                <a:lnTo>
                  <a:pt x="819392" y="57137"/>
                </a:lnTo>
                <a:lnTo>
                  <a:pt x="768068" y="45522"/>
                </a:lnTo>
                <a:lnTo>
                  <a:pt x="717835" y="34829"/>
                </a:lnTo>
                <a:lnTo>
                  <a:pt x="668956" y="25236"/>
                </a:lnTo>
                <a:lnTo>
                  <a:pt x="621693" y="16921"/>
                </a:lnTo>
                <a:lnTo>
                  <a:pt x="576310" y="10062"/>
                </a:lnTo>
                <a:lnTo>
                  <a:pt x="533070" y="4837"/>
                </a:lnTo>
                <a:lnTo>
                  <a:pt x="492236" y="1424"/>
                </a:lnTo>
                <a:lnTo>
                  <a:pt x="454070" y="0"/>
                </a:lnTo>
                <a:close/>
              </a:path>
            </a:pathLst>
          </a:custGeom>
          <a:solidFill>
            <a:srgbClr val="66CCFF"/>
          </a:solidFill>
        </p:spPr>
        <p:txBody>
          <a:bodyPr wrap="square" lIns="0" tIns="0" rIns="0" bIns="0" rtlCol="0">
            <a:noAutofit/>
          </a:bodyPr>
          <a:lstStyle/>
          <a:p>
            <a:endParaRPr/>
          </a:p>
        </p:txBody>
      </p:sp>
      <p:sp>
        <p:nvSpPr>
          <p:cNvPr id="7" name="object 7"/>
          <p:cNvSpPr/>
          <p:nvPr/>
        </p:nvSpPr>
        <p:spPr>
          <a:xfrm>
            <a:off x="4822571" y="3928075"/>
            <a:ext cx="1959603" cy="1941111"/>
          </a:xfrm>
          <a:custGeom>
            <a:avLst/>
            <a:gdLst/>
            <a:ahLst/>
            <a:cxnLst/>
            <a:rect l="l" t="t" r="r" b="b"/>
            <a:pathLst>
              <a:path w="1959603" h="1941111">
                <a:moveTo>
                  <a:pt x="998955" y="0"/>
                </a:moveTo>
                <a:lnTo>
                  <a:pt x="959996" y="277"/>
                </a:lnTo>
                <a:lnTo>
                  <a:pt x="920785" y="1792"/>
                </a:lnTo>
                <a:lnTo>
                  <a:pt x="881475" y="4606"/>
                </a:lnTo>
                <a:lnTo>
                  <a:pt x="842216" y="8785"/>
                </a:lnTo>
                <a:lnTo>
                  <a:pt x="803160" y="14391"/>
                </a:lnTo>
                <a:lnTo>
                  <a:pt x="764457" y="21489"/>
                </a:lnTo>
                <a:lnTo>
                  <a:pt x="726259" y="30141"/>
                </a:lnTo>
                <a:lnTo>
                  <a:pt x="688717" y="40412"/>
                </a:lnTo>
                <a:lnTo>
                  <a:pt x="651981" y="52365"/>
                </a:lnTo>
                <a:lnTo>
                  <a:pt x="616203" y="66064"/>
                </a:lnTo>
                <a:lnTo>
                  <a:pt x="548125" y="98954"/>
                </a:lnTo>
                <a:lnTo>
                  <a:pt x="484431" y="140061"/>
                </a:lnTo>
                <a:lnTo>
                  <a:pt x="451979" y="164702"/>
                </a:lnTo>
                <a:lnTo>
                  <a:pt x="419001" y="191968"/>
                </a:lnTo>
                <a:lnTo>
                  <a:pt x="385726" y="221632"/>
                </a:lnTo>
                <a:lnTo>
                  <a:pt x="352306" y="253545"/>
                </a:lnTo>
                <a:lnTo>
                  <a:pt x="319201" y="287246"/>
                </a:lnTo>
                <a:lnTo>
                  <a:pt x="286410" y="322742"/>
                </a:lnTo>
                <a:lnTo>
                  <a:pt x="254239" y="359728"/>
                </a:lnTo>
                <a:lnTo>
                  <a:pt x="222918" y="397977"/>
                </a:lnTo>
                <a:lnTo>
                  <a:pt x="192674" y="437264"/>
                </a:lnTo>
                <a:lnTo>
                  <a:pt x="163739" y="477359"/>
                </a:lnTo>
                <a:lnTo>
                  <a:pt x="136341" y="518038"/>
                </a:lnTo>
                <a:lnTo>
                  <a:pt x="110709" y="559072"/>
                </a:lnTo>
                <a:lnTo>
                  <a:pt x="87072" y="600236"/>
                </a:lnTo>
                <a:lnTo>
                  <a:pt x="65660" y="641301"/>
                </a:lnTo>
                <a:lnTo>
                  <a:pt x="46703" y="682042"/>
                </a:lnTo>
                <a:lnTo>
                  <a:pt x="30429" y="722231"/>
                </a:lnTo>
                <a:lnTo>
                  <a:pt x="17067" y="761641"/>
                </a:lnTo>
                <a:lnTo>
                  <a:pt x="6848" y="800046"/>
                </a:lnTo>
                <a:lnTo>
                  <a:pt x="0" y="837218"/>
                </a:lnTo>
                <a:lnTo>
                  <a:pt x="500" y="881608"/>
                </a:lnTo>
                <a:lnTo>
                  <a:pt x="3293" y="925343"/>
                </a:lnTo>
                <a:lnTo>
                  <a:pt x="8260" y="968399"/>
                </a:lnTo>
                <a:lnTo>
                  <a:pt x="15282" y="1010755"/>
                </a:lnTo>
                <a:lnTo>
                  <a:pt x="24241" y="1052389"/>
                </a:lnTo>
                <a:lnTo>
                  <a:pt x="35016" y="1093278"/>
                </a:lnTo>
                <a:lnTo>
                  <a:pt x="47491" y="1133401"/>
                </a:lnTo>
                <a:lnTo>
                  <a:pt x="61545" y="1172734"/>
                </a:lnTo>
                <a:lnTo>
                  <a:pt x="77059" y="1211256"/>
                </a:lnTo>
                <a:lnTo>
                  <a:pt x="93916" y="1248944"/>
                </a:lnTo>
                <a:lnTo>
                  <a:pt x="111996" y="1285777"/>
                </a:lnTo>
                <a:lnTo>
                  <a:pt x="131179" y="1321731"/>
                </a:lnTo>
                <a:lnTo>
                  <a:pt x="151348" y="1356786"/>
                </a:lnTo>
                <a:lnTo>
                  <a:pt x="172384" y="1390917"/>
                </a:lnTo>
                <a:lnTo>
                  <a:pt x="194167" y="1424104"/>
                </a:lnTo>
                <a:lnTo>
                  <a:pt x="216578" y="1456324"/>
                </a:lnTo>
                <a:lnTo>
                  <a:pt x="239500" y="1487555"/>
                </a:lnTo>
                <a:lnTo>
                  <a:pt x="262812" y="1517774"/>
                </a:lnTo>
                <a:lnTo>
                  <a:pt x="310134" y="1575088"/>
                </a:lnTo>
                <a:lnTo>
                  <a:pt x="361010" y="1628543"/>
                </a:lnTo>
                <a:lnTo>
                  <a:pt x="389161" y="1654354"/>
                </a:lnTo>
                <a:lnTo>
                  <a:pt x="418855" y="1679472"/>
                </a:lnTo>
                <a:lnTo>
                  <a:pt x="449893" y="1703835"/>
                </a:lnTo>
                <a:lnTo>
                  <a:pt x="482077" y="1727382"/>
                </a:lnTo>
                <a:lnTo>
                  <a:pt x="515209" y="1750050"/>
                </a:lnTo>
                <a:lnTo>
                  <a:pt x="549089" y="1771778"/>
                </a:lnTo>
                <a:lnTo>
                  <a:pt x="583518" y="1792504"/>
                </a:lnTo>
                <a:lnTo>
                  <a:pt x="618299" y="1812166"/>
                </a:lnTo>
                <a:lnTo>
                  <a:pt x="653232" y="1830701"/>
                </a:lnTo>
                <a:lnTo>
                  <a:pt x="688119" y="1848050"/>
                </a:lnTo>
                <a:lnTo>
                  <a:pt x="722761" y="1864148"/>
                </a:lnTo>
                <a:lnTo>
                  <a:pt x="790515" y="1892349"/>
                </a:lnTo>
                <a:lnTo>
                  <a:pt x="854905" y="1914811"/>
                </a:lnTo>
                <a:lnTo>
                  <a:pt x="914341" y="1931037"/>
                </a:lnTo>
                <a:lnTo>
                  <a:pt x="967738" y="1940116"/>
                </a:lnTo>
                <a:lnTo>
                  <a:pt x="992887" y="1941111"/>
                </a:lnTo>
                <a:lnTo>
                  <a:pt x="1017220" y="1939845"/>
                </a:lnTo>
                <a:lnTo>
                  <a:pt x="1063708" y="1931335"/>
                </a:lnTo>
                <a:lnTo>
                  <a:pt x="1107746" y="1916197"/>
                </a:lnTo>
                <a:lnTo>
                  <a:pt x="1149878" y="1896040"/>
                </a:lnTo>
                <a:lnTo>
                  <a:pt x="1190649" y="1872478"/>
                </a:lnTo>
                <a:lnTo>
                  <a:pt x="1270281" y="1821579"/>
                </a:lnTo>
                <a:lnTo>
                  <a:pt x="1290188" y="1809242"/>
                </a:lnTo>
                <a:lnTo>
                  <a:pt x="1330478" y="1786446"/>
                </a:lnTo>
                <a:lnTo>
                  <a:pt x="1371853" y="1767493"/>
                </a:lnTo>
                <a:lnTo>
                  <a:pt x="1415014" y="1752545"/>
                </a:lnTo>
                <a:lnTo>
                  <a:pt x="1459702" y="1739993"/>
                </a:lnTo>
                <a:lnTo>
                  <a:pt x="1550568" y="1717970"/>
                </a:lnTo>
                <a:lnTo>
                  <a:pt x="1573031" y="1712357"/>
                </a:lnTo>
                <a:lnTo>
                  <a:pt x="1616975" y="1700103"/>
                </a:lnTo>
                <a:lnTo>
                  <a:pt x="1658968" y="1685623"/>
                </a:lnTo>
                <a:lnTo>
                  <a:pt x="1698234" y="1667888"/>
                </a:lnTo>
                <a:lnTo>
                  <a:pt x="1734000" y="1645872"/>
                </a:lnTo>
                <a:lnTo>
                  <a:pt x="1765494" y="1618546"/>
                </a:lnTo>
                <a:lnTo>
                  <a:pt x="1792022" y="1584776"/>
                </a:lnTo>
                <a:lnTo>
                  <a:pt x="1813833" y="1543800"/>
                </a:lnTo>
                <a:lnTo>
                  <a:pt x="1831599" y="1496816"/>
                </a:lnTo>
                <a:lnTo>
                  <a:pt x="1845973" y="1445235"/>
                </a:lnTo>
                <a:lnTo>
                  <a:pt x="1857606" y="1390464"/>
                </a:lnTo>
                <a:lnTo>
                  <a:pt x="1867148" y="1333911"/>
                </a:lnTo>
                <a:lnTo>
                  <a:pt x="1875253" y="1276987"/>
                </a:lnTo>
                <a:lnTo>
                  <a:pt x="1882570" y="1221098"/>
                </a:lnTo>
                <a:lnTo>
                  <a:pt x="1886137" y="1193983"/>
                </a:lnTo>
                <a:lnTo>
                  <a:pt x="1893496" y="1142290"/>
                </a:lnTo>
                <a:lnTo>
                  <a:pt x="1901697" y="1095155"/>
                </a:lnTo>
                <a:lnTo>
                  <a:pt x="1910808" y="1051655"/>
                </a:lnTo>
                <a:lnTo>
                  <a:pt x="1920189" y="1009875"/>
                </a:lnTo>
                <a:lnTo>
                  <a:pt x="1929432" y="969624"/>
                </a:lnTo>
                <a:lnTo>
                  <a:pt x="1933875" y="950012"/>
                </a:lnTo>
                <a:lnTo>
                  <a:pt x="1942149" y="911694"/>
                </a:lnTo>
                <a:lnTo>
                  <a:pt x="1952264" y="856122"/>
                </a:lnTo>
                <a:lnTo>
                  <a:pt x="1958401" y="802262"/>
                </a:lnTo>
                <a:lnTo>
                  <a:pt x="1959603" y="766985"/>
                </a:lnTo>
                <a:lnTo>
                  <a:pt x="1959185" y="749464"/>
                </a:lnTo>
                <a:lnTo>
                  <a:pt x="1953660" y="697302"/>
                </a:lnTo>
                <a:lnTo>
                  <a:pt x="1945714" y="647845"/>
                </a:lnTo>
                <a:lnTo>
                  <a:pt x="1935018" y="600853"/>
                </a:lnTo>
                <a:lnTo>
                  <a:pt x="1919509" y="555167"/>
                </a:lnTo>
                <a:lnTo>
                  <a:pt x="1897126" y="509627"/>
                </a:lnTo>
                <a:lnTo>
                  <a:pt x="1865804" y="463072"/>
                </a:lnTo>
                <a:lnTo>
                  <a:pt x="1838939" y="430900"/>
                </a:lnTo>
                <a:lnTo>
                  <a:pt x="1806575" y="397417"/>
                </a:lnTo>
                <a:lnTo>
                  <a:pt x="1768243" y="360535"/>
                </a:lnTo>
                <a:lnTo>
                  <a:pt x="1724328" y="319500"/>
                </a:lnTo>
                <a:lnTo>
                  <a:pt x="1675498" y="275859"/>
                </a:lnTo>
                <a:lnTo>
                  <a:pt x="1622416" y="231159"/>
                </a:lnTo>
                <a:lnTo>
                  <a:pt x="1565751" y="186947"/>
                </a:lnTo>
                <a:lnTo>
                  <a:pt x="1506167" y="144769"/>
                </a:lnTo>
                <a:lnTo>
                  <a:pt x="1444330" y="106172"/>
                </a:lnTo>
                <a:lnTo>
                  <a:pt x="1380907" y="72704"/>
                </a:lnTo>
                <a:lnTo>
                  <a:pt x="1316564" y="45911"/>
                </a:lnTo>
                <a:lnTo>
                  <a:pt x="1251965" y="27339"/>
                </a:lnTo>
                <a:lnTo>
                  <a:pt x="1184707" y="14935"/>
                </a:lnTo>
                <a:lnTo>
                  <a:pt x="1112820" y="5951"/>
                </a:lnTo>
                <a:lnTo>
                  <a:pt x="1037514" y="895"/>
                </a:lnTo>
                <a:lnTo>
                  <a:pt x="998955" y="0"/>
                </a:lnTo>
                <a:close/>
              </a:path>
            </a:pathLst>
          </a:custGeom>
          <a:solidFill>
            <a:srgbClr val="66CCFF"/>
          </a:solidFill>
        </p:spPr>
        <p:txBody>
          <a:bodyPr wrap="square" lIns="0" tIns="0" rIns="0" bIns="0" rtlCol="0">
            <a:noAutofit/>
          </a:bodyPr>
          <a:lstStyle/>
          <a:p>
            <a:endParaRPr/>
          </a:p>
        </p:txBody>
      </p:sp>
      <p:sp>
        <p:nvSpPr>
          <p:cNvPr id="8" name="object 8"/>
          <p:cNvSpPr/>
          <p:nvPr/>
        </p:nvSpPr>
        <p:spPr>
          <a:xfrm>
            <a:off x="4891023" y="2462657"/>
            <a:ext cx="127000" cy="3175"/>
          </a:xfrm>
          <a:custGeom>
            <a:avLst/>
            <a:gdLst/>
            <a:ahLst/>
            <a:cxnLst/>
            <a:rect l="l" t="t" r="r" b="b"/>
            <a:pathLst>
              <a:path w="127000" h="3175">
                <a:moveTo>
                  <a:pt x="0" y="3175"/>
                </a:moveTo>
                <a:lnTo>
                  <a:pt x="127000" y="0"/>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5467349" y="1788033"/>
            <a:ext cx="658749" cy="279400"/>
          </a:xfrm>
          <a:custGeom>
            <a:avLst/>
            <a:gdLst/>
            <a:ahLst/>
            <a:cxnLst/>
            <a:rect l="l" t="t" r="r" b="b"/>
            <a:pathLst>
              <a:path w="658749" h="279400">
                <a:moveTo>
                  <a:pt x="0" y="0"/>
                </a:moveTo>
                <a:lnTo>
                  <a:pt x="658749" y="279400"/>
                </a:lnTo>
              </a:path>
            </a:pathLst>
          </a:custGeom>
          <a:ln w="12700">
            <a:solidFill>
              <a:srgbClr val="000000"/>
            </a:solidFill>
          </a:ln>
        </p:spPr>
        <p:txBody>
          <a:bodyPr wrap="square" lIns="0" tIns="0" rIns="0" bIns="0" rtlCol="0">
            <a:noAutofit/>
          </a:bodyPr>
          <a:lstStyle/>
          <a:p>
            <a:endParaRPr/>
          </a:p>
        </p:txBody>
      </p:sp>
      <p:sp>
        <p:nvSpPr>
          <p:cNvPr id="10" name="object 10"/>
          <p:cNvSpPr/>
          <p:nvPr/>
        </p:nvSpPr>
        <p:spPr>
          <a:xfrm>
            <a:off x="6313423" y="2124583"/>
            <a:ext cx="196850" cy="669925"/>
          </a:xfrm>
          <a:custGeom>
            <a:avLst/>
            <a:gdLst/>
            <a:ahLst/>
            <a:cxnLst/>
            <a:rect l="l" t="t" r="r" b="b"/>
            <a:pathLst>
              <a:path w="196850" h="669925">
                <a:moveTo>
                  <a:pt x="0" y="0"/>
                </a:moveTo>
                <a:lnTo>
                  <a:pt x="196850" y="669925"/>
                </a:lnTo>
              </a:path>
            </a:pathLst>
          </a:custGeom>
          <a:ln w="12700">
            <a:solidFill>
              <a:srgbClr val="000000"/>
            </a:solidFill>
          </a:ln>
        </p:spPr>
        <p:txBody>
          <a:bodyPr wrap="square" lIns="0" tIns="0" rIns="0" bIns="0" rtlCol="0">
            <a:noAutofit/>
          </a:bodyPr>
          <a:lstStyle/>
          <a:p>
            <a:endParaRPr/>
          </a:p>
        </p:txBody>
      </p:sp>
      <p:sp>
        <p:nvSpPr>
          <p:cNvPr id="11" name="object 11"/>
          <p:cNvSpPr/>
          <p:nvPr/>
        </p:nvSpPr>
        <p:spPr>
          <a:xfrm>
            <a:off x="5216524" y="1900682"/>
            <a:ext cx="1524" cy="582676"/>
          </a:xfrm>
          <a:custGeom>
            <a:avLst/>
            <a:gdLst/>
            <a:ahLst/>
            <a:cxnLst/>
            <a:rect l="l" t="t" r="r" b="b"/>
            <a:pathLst>
              <a:path w="1524" h="582676">
                <a:moveTo>
                  <a:pt x="0" y="0"/>
                </a:moveTo>
                <a:lnTo>
                  <a:pt x="1524" y="582676"/>
                </a:lnTo>
              </a:path>
            </a:pathLst>
          </a:custGeom>
          <a:ln w="12699">
            <a:solidFill>
              <a:srgbClr val="000000"/>
            </a:solidFill>
          </a:ln>
        </p:spPr>
        <p:txBody>
          <a:bodyPr wrap="square" lIns="0" tIns="0" rIns="0" bIns="0" rtlCol="0">
            <a:noAutofit/>
          </a:bodyPr>
          <a:lstStyle/>
          <a:p>
            <a:endParaRPr/>
          </a:p>
        </p:txBody>
      </p:sp>
      <p:sp>
        <p:nvSpPr>
          <p:cNvPr id="12" name="object 12"/>
          <p:cNvSpPr/>
          <p:nvPr/>
        </p:nvSpPr>
        <p:spPr>
          <a:xfrm>
            <a:off x="5451474" y="2554732"/>
            <a:ext cx="971423" cy="401700"/>
          </a:xfrm>
          <a:custGeom>
            <a:avLst/>
            <a:gdLst/>
            <a:ahLst/>
            <a:cxnLst/>
            <a:rect l="l" t="t" r="r" b="b"/>
            <a:pathLst>
              <a:path w="971423" h="401700">
                <a:moveTo>
                  <a:pt x="0" y="0"/>
                </a:moveTo>
                <a:lnTo>
                  <a:pt x="971423" y="401700"/>
                </a:lnTo>
              </a:path>
            </a:pathLst>
          </a:custGeom>
          <a:ln w="12700">
            <a:solidFill>
              <a:srgbClr val="000000"/>
            </a:solidFill>
          </a:ln>
        </p:spPr>
        <p:txBody>
          <a:bodyPr wrap="square" lIns="0" tIns="0" rIns="0" bIns="0" rtlCol="0">
            <a:noAutofit/>
          </a:bodyPr>
          <a:lstStyle/>
          <a:p>
            <a:endParaRPr/>
          </a:p>
        </p:txBody>
      </p:sp>
      <p:sp>
        <p:nvSpPr>
          <p:cNvPr id="13" name="object 13"/>
          <p:cNvSpPr/>
          <p:nvPr/>
        </p:nvSpPr>
        <p:spPr>
          <a:xfrm>
            <a:off x="6724650" y="3084956"/>
            <a:ext cx="476250" cy="687451"/>
          </a:xfrm>
          <a:custGeom>
            <a:avLst/>
            <a:gdLst/>
            <a:ahLst/>
            <a:cxnLst/>
            <a:rect l="l" t="t" r="r" b="b"/>
            <a:pathLst>
              <a:path w="476250" h="687451">
                <a:moveTo>
                  <a:pt x="476250" y="687451"/>
                </a:moveTo>
                <a:lnTo>
                  <a:pt x="0" y="0"/>
                </a:lnTo>
              </a:path>
            </a:pathLst>
          </a:custGeom>
          <a:ln w="12700">
            <a:solidFill>
              <a:srgbClr val="000000"/>
            </a:solidFill>
          </a:ln>
        </p:spPr>
        <p:txBody>
          <a:bodyPr wrap="square" lIns="0" tIns="0" rIns="0" bIns="0" rtlCol="0">
            <a:noAutofit/>
          </a:bodyPr>
          <a:lstStyle/>
          <a:p>
            <a:endParaRPr/>
          </a:p>
        </p:txBody>
      </p:sp>
      <p:sp>
        <p:nvSpPr>
          <p:cNvPr id="14" name="object 14"/>
          <p:cNvSpPr/>
          <p:nvPr/>
        </p:nvSpPr>
        <p:spPr>
          <a:xfrm>
            <a:off x="5475223" y="2092833"/>
            <a:ext cx="758825" cy="517525"/>
          </a:xfrm>
          <a:custGeom>
            <a:avLst/>
            <a:gdLst/>
            <a:ahLst/>
            <a:cxnLst/>
            <a:rect l="l" t="t" r="r" b="b"/>
            <a:pathLst>
              <a:path w="758825" h="517525">
                <a:moveTo>
                  <a:pt x="758825" y="0"/>
                </a:moveTo>
                <a:lnTo>
                  <a:pt x="0" y="517525"/>
                </a:lnTo>
              </a:path>
            </a:pathLst>
          </a:custGeom>
          <a:ln w="12700">
            <a:solidFill>
              <a:srgbClr val="000000"/>
            </a:solidFill>
          </a:ln>
        </p:spPr>
        <p:txBody>
          <a:bodyPr wrap="square" lIns="0" tIns="0" rIns="0" bIns="0" rtlCol="0">
            <a:noAutofit/>
          </a:bodyPr>
          <a:lstStyle/>
          <a:p>
            <a:endParaRPr/>
          </a:p>
        </p:txBody>
      </p:sp>
      <p:sp>
        <p:nvSpPr>
          <p:cNvPr id="15" name="object 15"/>
          <p:cNvSpPr/>
          <p:nvPr/>
        </p:nvSpPr>
        <p:spPr>
          <a:xfrm>
            <a:off x="5484748" y="1532382"/>
            <a:ext cx="476250" cy="342900"/>
          </a:xfrm>
          <a:custGeom>
            <a:avLst/>
            <a:gdLst/>
            <a:ahLst/>
            <a:cxnLst/>
            <a:rect l="l" t="t" r="r" b="b"/>
            <a:pathLst>
              <a:path w="476250" h="342900">
                <a:moveTo>
                  <a:pt x="476250" y="0"/>
                </a:moveTo>
                <a:lnTo>
                  <a:pt x="0" y="342900"/>
                </a:lnTo>
              </a:path>
            </a:pathLst>
          </a:custGeom>
          <a:ln w="12700">
            <a:solidFill>
              <a:srgbClr val="000000"/>
            </a:solidFill>
          </a:ln>
        </p:spPr>
        <p:txBody>
          <a:bodyPr wrap="square" lIns="0" tIns="0" rIns="0" bIns="0" rtlCol="0">
            <a:noAutofit/>
          </a:bodyPr>
          <a:lstStyle/>
          <a:p>
            <a:endParaRPr/>
          </a:p>
        </p:txBody>
      </p:sp>
      <p:sp>
        <p:nvSpPr>
          <p:cNvPr id="16" name="object 16"/>
          <p:cNvSpPr/>
          <p:nvPr/>
        </p:nvSpPr>
        <p:spPr>
          <a:xfrm>
            <a:off x="6202298" y="1708658"/>
            <a:ext cx="273050" cy="236474"/>
          </a:xfrm>
          <a:custGeom>
            <a:avLst/>
            <a:gdLst/>
            <a:ahLst/>
            <a:cxnLst/>
            <a:rect l="l" t="t" r="r" b="b"/>
            <a:pathLst>
              <a:path w="273050" h="236474">
                <a:moveTo>
                  <a:pt x="273050" y="0"/>
                </a:moveTo>
                <a:lnTo>
                  <a:pt x="0" y="236474"/>
                </a:lnTo>
              </a:path>
            </a:pathLst>
          </a:custGeom>
          <a:ln w="12700">
            <a:solidFill>
              <a:srgbClr val="000000"/>
            </a:solidFill>
          </a:ln>
        </p:spPr>
        <p:txBody>
          <a:bodyPr wrap="square" lIns="0" tIns="0" rIns="0" bIns="0" rtlCol="0">
            <a:noAutofit/>
          </a:bodyPr>
          <a:lstStyle/>
          <a:p>
            <a:endParaRPr/>
          </a:p>
        </p:txBody>
      </p:sp>
      <p:sp>
        <p:nvSpPr>
          <p:cNvPr id="17" name="object 17"/>
          <p:cNvSpPr/>
          <p:nvPr/>
        </p:nvSpPr>
        <p:spPr>
          <a:xfrm>
            <a:off x="6681723" y="4085081"/>
            <a:ext cx="636651" cy="877951"/>
          </a:xfrm>
          <a:custGeom>
            <a:avLst/>
            <a:gdLst/>
            <a:ahLst/>
            <a:cxnLst/>
            <a:rect l="l" t="t" r="r" b="b"/>
            <a:pathLst>
              <a:path w="636651" h="877951">
                <a:moveTo>
                  <a:pt x="636651" y="0"/>
                </a:moveTo>
                <a:lnTo>
                  <a:pt x="0" y="877950"/>
                </a:lnTo>
              </a:path>
            </a:pathLst>
          </a:custGeom>
          <a:ln w="12700">
            <a:solidFill>
              <a:srgbClr val="000000"/>
            </a:solidFill>
          </a:ln>
        </p:spPr>
        <p:txBody>
          <a:bodyPr wrap="square" lIns="0" tIns="0" rIns="0" bIns="0" rtlCol="0">
            <a:noAutofit/>
          </a:bodyPr>
          <a:lstStyle/>
          <a:p>
            <a:endParaRPr/>
          </a:p>
        </p:txBody>
      </p:sp>
      <p:sp>
        <p:nvSpPr>
          <p:cNvPr id="18" name="object 18"/>
          <p:cNvSpPr/>
          <p:nvPr/>
        </p:nvSpPr>
        <p:spPr>
          <a:xfrm>
            <a:off x="5233797" y="2633217"/>
            <a:ext cx="1009903" cy="573405"/>
          </a:xfrm>
          <a:custGeom>
            <a:avLst/>
            <a:gdLst/>
            <a:ahLst/>
            <a:cxnLst/>
            <a:rect l="l" t="t" r="r" b="b"/>
            <a:pathLst>
              <a:path w="1009903" h="573405">
                <a:moveTo>
                  <a:pt x="69341" y="0"/>
                </a:moveTo>
                <a:lnTo>
                  <a:pt x="0" y="156718"/>
                </a:lnTo>
                <a:lnTo>
                  <a:pt x="940562" y="573405"/>
                </a:lnTo>
                <a:lnTo>
                  <a:pt x="1009903" y="416560"/>
                </a:lnTo>
                <a:lnTo>
                  <a:pt x="69341" y="0"/>
                </a:lnTo>
                <a:close/>
              </a:path>
            </a:pathLst>
          </a:custGeom>
          <a:solidFill>
            <a:srgbClr val="3333CC"/>
          </a:solidFill>
        </p:spPr>
        <p:txBody>
          <a:bodyPr wrap="square" lIns="0" tIns="0" rIns="0" bIns="0" rtlCol="0">
            <a:noAutofit/>
          </a:bodyPr>
          <a:lstStyle/>
          <a:p>
            <a:endParaRPr/>
          </a:p>
        </p:txBody>
      </p:sp>
      <p:sp>
        <p:nvSpPr>
          <p:cNvPr id="19" name="object 19"/>
          <p:cNvSpPr/>
          <p:nvPr/>
        </p:nvSpPr>
        <p:spPr>
          <a:xfrm>
            <a:off x="5230875" y="2631948"/>
            <a:ext cx="844550" cy="499998"/>
          </a:xfrm>
          <a:custGeom>
            <a:avLst/>
            <a:gdLst/>
            <a:ahLst/>
            <a:cxnLst/>
            <a:rect l="l" t="t" r="r" b="b"/>
            <a:pathLst>
              <a:path w="844550" h="499998">
                <a:moveTo>
                  <a:pt x="69342" y="0"/>
                </a:moveTo>
                <a:lnTo>
                  <a:pt x="0" y="156717"/>
                </a:lnTo>
                <a:lnTo>
                  <a:pt x="775081" y="499998"/>
                </a:lnTo>
                <a:lnTo>
                  <a:pt x="844550" y="343280"/>
                </a:lnTo>
                <a:lnTo>
                  <a:pt x="69342" y="0"/>
                </a:lnTo>
                <a:close/>
              </a:path>
            </a:pathLst>
          </a:custGeom>
          <a:solidFill>
            <a:srgbClr val="FF0000"/>
          </a:solidFill>
        </p:spPr>
        <p:txBody>
          <a:bodyPr wrap="square" lIns="0" tIns="0" rIns="0" bIns="0" rtlCol="0">
            <a:noAutofit/>
          </a:bodyPr>
          <a:lstStyle/>
          <a:p>
            <a:endParaRPr/>
          </a:p>
        </p:txBody>
      </p:sp>
      <p:sp>
        <p:nvSpPr>
          <p:cNvPr id="20" name="object 20"/>
          <p:cNvSpPr/>
          <p:nvPr/>
        </p:nvSpPr>
        <p:spPr>
          <a:xfrm>
            <a:off x="6225286" y="3142614"/>
            <a:ext cx="221487" cy="101473"/>
          </a:xfrm>
          <a:custGeom>
            <a:avLst/>
            <a:gdLst/>
            <a:ahLst/>
            <a:cxnLst/>
            <a:rect l="l" t="t" r="r" b="b"/>
            <a:pathLst>
              <a:path w="221487" h="101473">
                <a:moveTo>
                  <a:pt x="148484" y="72051"/>
                </a:moveTo>
                <a:lnTo>
                  <a:pt x="136525" y="101473"/>
                </a:lnTo>
                <a:lnTo>
                  <a:pt x="221487" y="94741"/>
                </a:lnTo>
                <a:lnTo>
                  <a:pt x="205717" y="76835"/>
                </a:lnTo>
                <a:lnTo>
                  <a:pt x="160274" y="76835"/>
                </a:lnTo>
                <a:lnTo>
                  <a:pt x="148484" y="72051"/>
                </a:lnTo>
                <a:close/>
              </a:path>
              <a:path w="221487" h="101473">
                <a:moveTo>
                  <a:pt x="153271" y="60272"/>
                </a:moveTo>
                <a:lnTo>
                  <a:pt x="148484" y="72051"/>
                </a:lnTo>
                <a:lnTo>
                  <a:pt x="160274" y="76835"/>
                </a:lnTo>
                <a:lnTo>
                  <a:pt x="164973" y="65024"/>
                </a:lnTo>
                <a:lnTo>
                  <a:pt x="153271" y="60272"/>
                </a:lnTo>
                <a:close/>
              </a:path>
              <a:path w="221487" h="101473">
                <a:moveTo>
                  <a:pt x="165226" y="30861"/>
                </a:moveTo>
                <a:lnTo>
                  <a:pt x="153271" y="60272"/>
                </a:lnTo>
                <a:lnTo>
                  <a:pt x="164973" y="65024"/>
                </a:lnTo>
                <a:lnTo>
                  <a:pt x="160274" y="76835"/>
                </a:lnTo>
                <a:lnTo>
                  <a:pt x="205717" y="76835"/>
                </a:lnTo>
                <a:lnTo>
                  <a:pt x="165226" y="30861"/>
                </a:lnTo>
                <a:close/>
              </a:path>
              <a:path w="221487" h="101473">
                <a:moveTo>
                  <a:pt x="4825" y="0"/>
                </a:moveTo>
                <a:lnTo>
                  <a:pt x="0" y="11811"/>
                </a:lnTo>
                <a:lnTo>
                  <a:pt x="148484" y="72051"/>
                </a:lnTo>
                <a:lnTo>
                  <a:pt x="153271" y="60272"/>
                </a:lnTo>
                <a:lnTo>
                  <a:pt x="4825" y="0"/>
                </a:lnTo>
                <a:close/>
              </a:path>
            </a:pathLst>
          </a:custGeom>
          <a:solidFill>
            <a:srgbClr val="000000"/>
          </a:solidFill>
        </p:spPr>
        <p:txBody>
          <a:bodyPr wrap="square" lIns="0" tIns="0" rIns="0" bIns="0" rtlCol="0">
            <a:noAutofit/>
          </a:bodyPr>
          <a:lstStyle/>
          <a:p>
            <a:endParaRPr/>
          </a:p>
        </p:txBody>
      </p:sp>
      <p:sp>
        <p:nvSpPr>
          <p:cNvPr id="21" name="object 21"/>
          <p:cNvSpPr txBox="1"/>
          <p:nvPr/>
        </p:nvSpPr>
        <p:spPr>
          <a:xfrm>
            <a:off x="6915785" y="2161158"/>
            <a:ext cx="2304415" cy="742315"/>
          </a:xfrm>
          <a:prstGeom prst="rect">
            <a:avLst/>
          </a:prstGeom>
        </p:spPr>
        <p:txBody>
          <a:bodyPr vert="horz" wrap="square" lIns="0" tIns="0" rIns="0" bIns="0" rtlCol="0">
            <a:noAutofit/>
          </a:bodyPr>
          <a:lstStyle/>
          <a:p>
            <a:pPr marL="12700">
              <a:lnSpc>
                <a:spcPct val="100000"/>
              </a:lnSpc>
            </a:pPr>
            <a:r>
              <a:rPr sz="1600" i="1" spc="-5" dirty="0" smtClean="0">
                <a:solidFill>
                  <a:srgbClr val="CC0000"/>
                </a:solidFill>
                <a:latin typeface="Arial"/>
                <a:cs typeface="Arial"/>
              </a:rPr>
              <a:t>fr</a:t>
            </a:r>
            <a:r>
              <a:rPr sz="1600" i="1" spc="-15" dirty="0" smtClean="0">
                <a:solidFill>
                  <a:srgbClr val="CC0000"/>
                </a:solidFill>
                <a:latin typeface="Arial"/>
                <a:cs typeface="Arial"/>
              </a:rPr>
              <a:t>a</a:t>
            </a:r>
            <a:r>
              <a:rPr sz="1600" i="1" spc="-10" dirty="0" smtClean="0">
                <a:solidFill>
                  <a:srgbClr val="CC0000"/>
                </a:solidFill>
                <a:latin typeface="Arial"/>
                <a:cs typeface="Arial"/>
              </a:rPr>
              <a:t>g</a:t>
            </a:r>
            <a:r>
              <a:rPr sz="1600" i="1" spc="-30" dirty="0" smtClean="0">
                <a:solidFill>
                  <a:srgbClr val="CC0000"/>
                </a:solidFill>
                <a:latin typeface="Arial"/>
                <a:cs typeface="Arial"/>
              </a:rPr>
              <a:t>m</a:t>
            </a:r>
            <a:r>
              <a:rPr sz="1600" i="1" spc="-10" dirty="0" smtClean="0">
                <a:solidFill>
                  <a:srgbClr val="CC0000"/>
                </a:solidFill>
                <a:latin typeface="Arial"/>
                <a:cs typeface="Arial"/>
              </a:rPr>
              <a:t>entation:</a:t>
            </a:r>
            <a:endParaRPr sz="1600">
              <a:latin typeface="Arial"/>
              <a:cs typeface="Arial"/>
            </a:endParaRPr>
          </a:p>
          <a:p>
            <a:pPr marL="12700">
              <a:lnSpc>
                <a:spcPct val="100000"/>
              </a:lnSpc>
            </a:pPr>
            <a:r>
              <a:rPr sz="1600" b="1" i="1" spc="-10" dirty="0" smtClean="0">
                <a:solidFill>
                  <a:srgbClr val="000099"/>
                </a:solidFill>
                <a:latin typeface="Arial"/>
                <a:cs typeface="Arial"/>
              </a:rPr>
              <a:t>in:</a:t>
            </a:r>
            <a:r>
              <a:rPr sz="1600" b="1" i="1" spc="5" dirty="0" smtClean="0">
                <a:solidFill>
                  <a:srgbClr val="000099"/>
                </a:solidFill>
                <a:latin typeface="Arial"/>
                <a:cs typeface="Arial"/>
              </a:rPr>
              <a:t> </a:t>
            </a:r>
            <a:r>
              <a:rPr sz="1600" spc="-10" dirty="0" smtClean="0">
                <a:latin typeface="Arial"/>
                <a:cs typeface="Arial"/>
              </a:rPr>
              <a:t>one</a:t>
            </a:r>
            <a:r>
              <a:rPr sz="1600" spc="-5" dirty="0" smtClean="0">
                <a:latin typeface="Arial"/>
                <a:cs typeface="Arial"/>
              </a:rPr>
              <a:t> </a:t>
            </a:r>
            <a:r>
              <a:rPr sz="1600" spc="0" dirty="0" smtClean="0">
                <a:latin typeface="Arial"/>
                <a:cs typeface="Arial"/>
              </a:rPr>
              <a:t>l</a:t>
            </a:r>
            <a:r>
              <a:rPr sz="1600" spc="-10" dirty="0" smtClean="0">
                <a:latin typeface="Arial"/>
                <a:cs typeface="Arial"/>
              </a:rPr>
              <a:t>arge</a:t>
            </a:r>
            <a:r>
              <a:rPr sz="1600" spc="5" dirty="0" smtClean="0">
                <a:latin typeface="Arial"/>
                <a:cs typeface="Arial"/>
              </a:rPr>
              <a:t> </a:t>
            </a:r>
            <a:r>
              <a:rPr sz="1600" spc="-10" dirty="0" smtClean="0">
                <a:latin typeface="Arial"/>
                <a:cs typeface="Arial"/>
              </a:rPr>
              <a:t>datagram</a:t>
            </a:r>
            <a:endParaRPr sz="1600">
              <a:latin typeface="Arial"/>
              <a:cs typeface="Arial"/>
            </a:endParaRPr>
          </a:p>
          <a:p>
            <a:pPr marL="12700">
              <a:lnSpc>
                <a:spcPct val="100000"/>
              </a:lnSpc>
            </a:pPr>
            <a:r>
              <a:rPr sz="1600" b="1" i="1" spc="-15" dirty="0" smtClean="0">
                <a:solidFill>
                  <a:srgbClr val="000099"/>
                </a:solidFill>
                <a:latin typeface="Arial"/>
                <a:cs typeface="Arial"/>
              </a:rPr>
              <a:t>out</a:t>
            </a:r>
            <a:r>
              <a:rPr sz="1600" b="1" i="1" spc="-10" dirty="0" smtClean="0">
                <a:solidFill>
                  <a:srgbClr val="000099"/>
                </a:solidFill>
                <a:latin typeface="Arial"/>
                <a:cs typeface="Arial"/>
              </a:rPr>
              <a:t>:</a:t>
            </a:r>
            <a:r>
              <a:rPr sz="1600" b="1" i="1" spc="20" dirty="0" smtClean="0">
                <a:solidFill>
                  <a:srgbClr val="000099"/>
                </a:solidFill>
                <a:latin typeface="Arial"/>
                <a:cs typeface="Arial"/>
              </a:rPr>
              <a:t> </a:t>
            </a:r>
            <a:r>
              <a:rPr sz="1600" spc="-10" dirty="0" smtClean="0">
                <a:latin typeface="Arial"/>
                <a:cs typeface="Arial"/>
              </a:rPr>
              <a:t>3</a:t>
            </a:r>
            <a:r>
              <a:rPr sz="1600" spc="-5" dirty="0" smtClean="0">
                <a:latin typeface="Arial"/>
                <a:cs typeface="Arial"/>
              </a:rPr>
              <a:t> </a:t>
            </a:r>
            <a:r>
              <a:rPr sz="1600" spc="-10" dirty="0" smtClean="0">
                <a:latin typeface="Arial"/>
                <a:cs typeface="Arial"/>
              </a:rPr>
              <a:t>sma</a:t>
            </a:r>
            <a:r>
              <a:rPr sz="1600" spc="0" dirty="0" smtClean="0">
                <a:latin typeface="Arial"/>
                <a:cs typeface="Arial"/>
              </a:rPr>
              <a:t>l</a:t>
            </a:r>
            <a:r>
              <a:rPr sz="1600" spc="-10" dirty="0" smtClean="0">
                <a:latin typeface="Arial"/>
                <a:cs typeface="Arial"/>
              </a:rPr>
              <a:t>ler</a:t>
            </a:r>
            <a:r>
              <a:rPr sz="1600" spc="-5" dirty="0" smtClean="0">
                <a:latin typeface="Arial"/>
                <a:cs typeface="Arial"/>
              </a:rPr>
              <a:t> </a:t>
            </a:r>
            <a:r>
              <a:rPr sz="1600" spc="-10" dirty="0" smtClean="0">
                <a:latin typeface="Arial"/>
                <a:cs typeface="Arial"/>
              </a:rPr>
              <a:t>datagrams</a:t>
            </a:r>
            <a:endParaRPr sz="1600">
              <a:latin typeface="Arial"/>
              <a:cs typeface="Arial"/>
            </a:endParaRPr>
          </a:p>
        </p:txBody>
      </p:sp>
      <p:sp>
        <p:nvSpPr>
          <p:cNvPr id="22" name="object 22"/>
          <p:cNvSpPr/>
          <p:nvPr/>
        </p:nvSpPr>
        <p:spPr>
          <a:xfrm>
            <a:off x="5705474" y="5056631"/>
            <a:ext cx="287274" cy="3175"/>
          </a:xfrm>
          <a:custGeom>
            <a:avLst/>
            <a:gdLst/>
            <a:ahLst/>
            <a:cxnLst/>
            <a:rect l="l" t="t" r="r" b="b"/>
            <a:pathLst>
              <a:path w="287274" h="3175">
                <a:moveTo>
                  <a:pt x="0" y="0"/>
                </a:moveTo>
                <a:lnTo>
                  <a:pt x="287274" y="3175"/>
                </a:lnTo>
              </a:path>
            </a:pathLst>
          </a:custGeom>
          <a:ln w="12700">
            <a:solidFill>
              <a:srgbClr val="000000"/>
            </a:solidFill>
          </a:ln>
        </p:spPr>
        <p:txBody>
          <a:bodyPr wrap="square" lIns="0" tIns="0" rIns="0" bIns="0" rtlCol="0">
            <a:noAutofit/>
          </a:bodyPr>
          <a:lstStyle/>
          <a:p>
            <a:endParaRPr/>
          </a:p>
        </p:txBody>
      </p:sp>
      <p:sp>
        <p:nvSpPr>
          <p:cNvPr id="23" name="object 23"/>
          <p:cNvSpPr/>
          <p:nvPr/>
        </p:nvSpPr>
        <p:spPr>
          <a:xfrm>
            <a:off x="5880988" y="4229481"/>
            <a:ext cx="229870" cy="173101"/>
          </a:xfrm>
          <a:custGeom>
            <a:avLst/>
            <a:gdLst/>
            <a:ahLst/>
            <a:cxnLst/>
            <a:rect l="l" t="t" r="r" b="b"/>
            <a:pathLst>
              <a:path w="229870" h="173100">
                <a:moveTo>
                  <a:pt x="1270" y="0"/>
                </a:moveTo>
                <a:lnTo>
                  <a:pt x="0" y="171450"/>
                </a:lnTo>
                <a:lnTo>
                  <a:pt x="228600" y="173101"/>
                </a:lnTo>
                <a:lnTo>
                  <a:pt x="229870" y="1778"/>
                </a:lnTo>
                <a:lnTo>
                  <a:pt x="1270" y="0"/>
                </a:lnTo>
                <a:close/>
              </a:path>
            </a:pathLst>
          </a:custGeom>
          <a:solidFill>
            <a:srgbClr val="3333CC"/>
          </a:solidFill>
        </p:spPr>
        <p:txBody>
          <a:bodyPr wrap="square" lIns="0" tIns="0" rIns="0" bIns="0" rtlCol="0">
            <a:noAutofit/>
          </a:bodyPr>
          <a:lstStyle/>
          <a:p>
            <a:endParaRPr/>
          </a:p>
        </p:txBody>
      </p:sp>
      <p:sp>
        <p:nvSpPr>
          <p:cNvPr id="24" name="object 24"/>
          <p:cNvSpPr/>
          <p:nvPr/>
        </p:nvSpPr>
        <p:spPr>
          <a:xfrm>
            <a:off x="6061963" y="4230877"/>
            <a:ext cx="264795" cy="173481"/>
          </a:xfrm>
          <a:custGeom>
            <a:avLst/>
            <a:gdLst/>
            <a:ahLst/>
            <a:cxnLst/>
            <a:rect l="l" t="t" r="r" b="b"/>
            <a:pathLst>
              <a:path w="264795" h="173481">
                <a:moveTo>
                  <a:pt x="1270" y="0"/>
                </a:moveTo>
                <a:lnTo>
                  <a:pt x="0" y="171450"/>
                </a:lnTo>
                <a:lnTo>
                  <a:pt x="263525" y="173481"/>
                </a:lnTo>
                <a:lnTo>
                  <a:pt x="264795" y="2031"/>
                </a:lnTo>
                <a:lnTo>
                  <a:pt x="1270" y="0"/>
                </a:lnTo>
                <a:close/>
              </a:path>
            </a:pathLst>
          </a:custGeom>
          <a:solidFill>
            <a:srgbClr val="FF0000"/>
          </a:solidFill>
        </p:spPr>
        <p:txBody>
          <a:bodyPr wrap="square" lIns="0" tIns="0" rIns="0" bIns="0" rtlCol="0">
            <a:noAutofit/>
          </a:bodyPr>
          <a:lstStyle/>
          <a:p>
            <a:endParaRPr/>
          </a:p>
        </p:txBody>
      </p:sp>
      <p:sp>
        <p:nvSpPr>
          <p:cNvPr id="25" name="object 25"/>
          <p:cNvSpPr/>
          <p:nvPr/>
        </p:nvSpPr>
        <p:spPr>
          <a:xfrm>
            <a:off x="5884163" y="4423156"/>
            <a:ext cx="229870" cy="173101"/>
          </a:xfrm>
          <a:custGeom>
            <a:avLst/>
            <a:gdLst/>
            <a:ahLst/>
            <a:cxnLst/>
            <a:rect l="l" t="t" r="r" b="b"/>
            <a:pathLst>
              <a:path w="229870" h="173100">
                <a:moveTo>
                  <a:pt x="1270" y="0"/>
                </a:moveTo>
                <a:lnTo>
                  <a:pt x="0" y="171450"/>
                </a:lnTo>
                <a:lnTo>
                  <a:pt x="228600" y="173101"/>
                </a:lnTo>
                <a:lnTo>
                  <a:pt x="229870" y="1778"/>
                </a:lnTo>
                <a:lnTo>
                  <a:pt x="1270" y="0"/>
                </a:lnTo>
                <a:close/>
              </a:path>
            </a:pathLst>
          </a:custGeom>
          <a:solidFill>
            <a:srgbClr val="3333CC"/>
          </a:solidFill>
        </p:spPr>
        <p:txBody>
          <a:bodyPr wrap="square" lIns="0" tIns="0" rIns="0" bIns="0" rtlCol="0">
            <a:noAutofit/>
          </a:bodyPr>
          <a:lstStyle/>
          <a:p>
            <a:endParaRPr/>
          </a:p>
        </p:txBody>
      </p:sp>
      <p:sp>
        <p:nvSpPr>
          <p:cNvPr id="26" name="object 26"/>
          <p:cNvSpPr/>
          <p:nvPr/>
        </p:nvSpPr>
        <p:spPr>
          <a:xfrm>
            <a:off x="6065138" y="4424552"/>
            <a:ext cx="264795" cy="173481"/>
          </a:xfrm>
          <a:custGeom>
            <a:avLst/>
            <a:gdLst/>
            <a:ahLst/>
            <a:cxnLst/>
            <a:rect l="l" t="t" r="r" b="b"/>
            <a:pathLst>
              <a:path w="264795" h="173481">
                <a:moveTo>
                  <a:pt x="1270" y="0"/>
                </a:moveTo>
                <a:lnTo>
                  <a:pt x="0" y="171450"/>
                </a:lnTo>
                <a:lnTo>
                  <a:pt x="263525" y="173481"/>
                </a:lnTo>
                <a:lnTo>
                  <a:pt x="264795" y="2031"/>
                </a:lnTo>
                <a:lnTo>
                  <a:pt x="1270" y="0"/>
                </a:lnTo>
                <a:close/>
              </a:path>
            </a:pathLst>
          </a:custGeom>
          <a:solidFill>
            <a:srgbClr val="FF0000"/>
          </a:solidFill>
        </p:spPr>
        <p:txBody>
          <a:bodyPr wrap="square" lIns="0" tIns="0" rIns="0" bIns="0" rtlCol="0">
            <a:noAutofit/>
          </a:bodyPr>
          <a:lstStyle/>
          <a:p>
            <a:endParaRPr/>
          </a:p>
        </p:txBody>
      </p:sp>
      <p:sp>
        <p:nvSpPr>
          <p:cNvPr id="27" name="object 27"/>
          <p:cNvSpPr/>
          <p:nvPr/>
        </p:nvSpPr>
        <p:spPr>
          <a:xfrm>
            <a:off x="5887338" y="4616831"/>
            <a:ext cx="229870" cy="173101"/>
          </a:xfrm>
          <a:custGeom>
            <a:avLst/>
            <a:gdLst/>
            <a:ahLst/>
            <a:cxnLst/>
            <a:rect l="l" t="t" r="r" b="b"/>
            <a:pathLst>
              <a:path w="229870" h="173100">
                <a:moveTo>
                  <a:pt x="1270" y="0"/>
                </a:moveTo>
                <a:lnTo>
                  <a:pt x="0" y="171450"/>
                </a:lnTo>
                <a:lnTo>
                  <a:pt x="228600" y="173101"/>
                </a:lnTo>
                <a:lnTo>
                  <a:pt x="229870" y="1778"/>
                </a:lnTo>
                <a:lnTo>
                  <a:pt x="1270" y="0"/>
                </a:lnTo>
                <a:close/>
              </a:path>
            </a:pathLst>
          </a:custGeom>
          <a:solidFill>
            <a:srgbClr val="3333CC"/>
          </a:solidFill>
        </p:spPr>
        <p:txBody>
          <a:bodyPr wrap="square" lIns="0" tIns="0" rIns="0" bIns="0" rtlCol="0">
            <a:noAutofit/>
          </a:bodyPr>
          <a:lstStyle/>
          <a:p>
            <a:endParaRPr/>
          </a:p>
        </p:txBody>
      </p:sp>
      <p:sp>
        <p:nvSpPr>
          <p:cNvPr id="28" name="object 28"/>
          <p:cNvSpPr/>
          <p:nvPr/>
        </p:nvSpPr>
        <p:spPr>
          <a:xfrm>
            <a:off x="6068313" y="4618227"/>
            <a:ext cx="264795" cy="173481"/>
          </a:xfrm>
          <a:custGeom>
            <a:avLst/>
            <a:gdLst/>
            <a:ahLst/>
            <a:cxnLst/>
            <a:rect l="l" t="t" r="r" b="b"/>
            <a:pathLst>
              <a:path w="264795" h="173481">
                <a:moveTo>
                  <a:pt x="1270" y="0"/>
                </a:moveTo>
                <a:lnTo>
                  <a:pt x="0" y="171450"/>
                </a:lnTo>
                <a:lnTo>
                  <a:pt x="263525" y="173481"/>
                </a:lnTo>
                <a:lnTo>
                  <a:pt x="264795" y="2031"/>
                </a:lnTo>
                <a:lnTo>
                  <a:pt x="1270" y="0"/>
                </a:lnTo>
                <a:close/>
              </a:path>
            </a:pathLst>
          </a:custGeom>
          <a:solidFill>
            <a:srgbClr val="FF0000"/>
          </a:solidFill>
        </p:spPr>
        <p:txBody>
          <a:bodyPr wrap="square" lIns="0" tIns="0" rIns="0" bIns="0" rtlCol="0">
            <a:noAutofit/>
          </a:bodyPr>
          <a:lstStyle/>
          <a:p>
            <a:endParaRPr/>
          </a:p>
        </p:txBody>
      </p:sp>
      <p:sp>
        <p:nvSpPr>
          <p:cNvPr id="29" name="object 29"/>
          <p:cNvSpPr/>
          <p:nvPr/>
        </p:nvSpPr>
        <p:spPr>
          <a:xfrm>
            <a:off x="5631687" y="4285614"/>
            <a:ext cx="229997" cy="76200"/>
          </a:xfrm>
          <a:custGeom>
            <a:avLst/>
            <a:gdLst/>
            <a:ahLst/>
            <a:cxnLst/>
            <a:rect l="l" t="t" r="r" b="b"/>
            <a:pathLst>
              <a:path w="229997" h="76200">
                <a:moveTo>
                  <a:pt x="75692" y="0"/>
                </a:moveTo>
                <a:lnTo>
                  <a:pt x="0" y="39243"/>
                </a:lnTo>
                <a:lnTo>
                  <a:pt x="76708" y="76200"/>
                </a:lnTo>
                <a:lnTo>
                  <a:pt x="76288" y="44703"/>
                </a:lnTo>
                <a:lnTo>
                  <a:pt x="63627" y="44703"/>
                </a:lnTo>
                <a:lnTo>
                  <a:pt x="63500" y="32003"/>
                </a:lnTo>
                <a:lnTo>
                  <a:pt x="76116" y="31830"/>
                </a:lnTo>
                <a:lnTo>
                  <a:pt x="75692" y="0"/>
                </a:lnTo>
                <a:close/>
              </a:path>
              <a:path w="229997" h="76200">
                <a:moveTo>
                  <a:pt x="76116" y="31830"/>
                </a:moveTo>
                <a:lnTo>
                  <a:pt x="63500" y="32003"/>
                </a:lnTo>
                <a:lnTo>
                  <a:pt x="63627" y="44703"/>
                </a:lnTo>
                <a:lnTo>
                  <a:pt x="76285" y="44530"/>
                </a:lnTo>
                <a:lnTo>
                  <a:pt x="76116" y="31830"/>
                </a:lnTo>
                <a:close/>
              </a:path>
              <a:path w="229997" h="76200">
                <a:moveTo>
                  <a:pt x="76285" y="44530"/>
                </a:moveTo>
                <a:lnTo>
                  <a:pt x="63627" y="44703"/>
                </a:lnTo>
                <a:lnTo>
                  <a:pt x="76288" y="44703"/>
                </a:lnTo>
                <a:lnTo>
                  <a:pt x="76285" y="44530"/>
                </a:lnTo>
                <a:close/>
              </a:path>
              <a:path w="229997" h="76200">
                <a:moveTo>
                  <a:pt x="229870" y="29718"/>
                </a:moveTo>
                <a:lnTo>
                  <a:pt x="76116" y="31830"/>
                </a:lnTo>
                <a:lnTo>
                  <a:pt x="76285" y="44530"/>
                </a:lnTo>
                <a:lnTo>
                  <a:pt x="229997" y="42418"/>
                </a:lnTo>
                <a:lnTo>
                  <a:pt x="229870" y="29718"/>
                </a:lnTo>
                <a:close/>
              </a:path>
            </a:pathLst>
          </a:custGeom>
          <a:solidFill>
            <a:srgbClr val="000000"/>
          </a:solidFill>
        </p:spPr>
        <p:txBody>
          <a:bodyPr wrap="square" lIns="0" tIns="0" rIns="0" bIns="0" rtlCol="0">
            <a:noAutofit/>
          </a:bodyPr>
          <a:lstStyle/>
          <a:p>
            <a:endParaRPr/>
          </a:p>
        </p:txBody>
      </p:sp>
      <p:sp>
        <p:nvSpPr>
          <p:cNvPr id="30" name="object 30"/>
          <p:cNvSpPr/>
          <p:nvPr/>
        </p:nvSpPr>
        <p:spPr>
          <a:xfrm>
            <a:off x="5622162" y="4460239"/>
            <a:ext cx="229997" cy="76200"/>
          </a:xfrm>
          <a:custGeom>
            <a:avLst/>
            <a:gdLst/>
            <a:ahLst/>
            <a:cxnLst/>
            <a:rect l="l" t="t" r="r" b="b"/>
            <a:pathLst>
              <a:path w="229997" h="76200">
                <a:moveTo>
                  <a:pt x="75692" y="0"/>
                </a:moveTo>
                <a:lnTo>
                  <a:pt x="0" y="39243"/>
                </a:lnTo>
                <a:lnTo>
                  <a:pt x="76708" y="76200"/>
                </a:lnTo>
                <a:lnTo>
                  <a:pt x="76288" y="44703"/>
                </a:lnTo>
                <a:lnTo>
                  <a:pt x="63627" y="44703"/>
                </a:lnTo>
                <a:lnTo>
                  <a:pt x="63500" y="32003"/>
                </a:lnTo>
                <a:lnTo>
                  <a:pt x="76116" y="31830"/>
                </a:lnTo>
                <a:lnTo>
                  <a:pt x="75692" y="0"/>
                </a:lnTo>
                <a:close/>
              </a:path>
              <a:path w="229997" h="76200">
                <a:moveTo>
                  <a:pt x="76116" y="31830"/>
                </a:moveTo>
                <a:lnTo>
                  <a:pt x="63500" y="32003"/>
                </a:lnTo>
                <a:lnTo>
                  <a:pt x="63627" y="44703"/>
                </a:lnTo>
                <a:lnTo>
                  <a:pt x="76285" y="44530"/>
                </a:lnTo>
                <a:lnTo>
                  <a:pt x="76116" y="31830"/>
                </a:lnTo>
                <a:close/>
              </a:path>
              <a:path w="229997" h="76200">
                <a:moveTo>
                  <a:pt x="76285" y="44530"/>
                </a:moveTo>
                <a:lnTo>
                  <a:pt x="63627" y="44703"/>
                </a:lnTo>
                <a:lnTo>
                  <a:pt x="76288" y="44703"/>
                </a:lnTo>
                <a:lnTo>
                  <a:pt x="76285" y="44530"/>
                </a:lnTo>
                <a:close/>
              </a:path>
              <a:path w="229997" h="76200">
                <a:moveTo>
                  <a:pt x="229870" y="29718"/>
                </a:moveTo>
                <a:lnTo>
                  <a:pt x="76116" y="31830"/>
                </a:lnTo>
                <a:lnTo>
                  <a:pt x="76285" y="44530"/>
                </a:lnTo>
                <a:lnTo>
                  <a:pt x="229997" y="42418"/>
                </a:lnTo>
                <a:lnTo>
                  <a:pt x="229870" y="29718"/>
                </a:lnTo>
                <a:close/>
              </a:path>
            </a:pathLst>
          </a:custGeom>
          <a:solidFill>
            <a:srgbClr val="000000"/>
          </a:solidFill>
        </p:spPr>
        <p:txBody>
          <a:bodyPr wrap="square" lIns="0" tIns="0" rIns="0" bIns="0" rtlCol="0">
            <a:noAutofit/>
          </a:bodyPr>
          <a:lstStyle/>
          <a:p>
            <a:endParaRPr/>
          </a:p>
        </p:txBody>
      </p:sp>
      <p:sp>
        <p:nvSpPr>
          <p:cNvPr id="31" name="object 31"/>
          <p:cNvSpPr/>
          <p:nvPr/>
        </p:nvSpPr>
        <p:spPr>
          <a:xfrm>
            <a:off x="5625337" y="4666614"/>
            <a:ext cx="229997" cy="76200"/>
          </a:xfrm>
          <a:custGeom>
            <a:avLst/>
            <a:gdLst/>
            <a:ahLst/>
            <a:cxnLst/>
            <a:rect l="l" t="t" r="r" b="b"/>
            <a:pathLst>
              <a:path w="229997" h="76200">
                <a:moveTo>
                  <a:pt x="75692" y="0"/>
                </a:moveTo>
                <a:lnTo>
                  <a:pt x="0" y="39243"/>
                </a:lnTo>
                <a:lnTo>
                  <a:pt x="76708" y="76200"/>
                </a:lnTo>
                <a:lnTo>
                  <a:pt x="76288" y="44703"/>
                </a:lnTo>
                <a:lnTo>
                  <a:pt x="63627" y="44703"/>
                </a:lnTo>
                <a:lnTo>
                  <a:pt x="63500" y="32003"/>
                </a:lnTo>
                <a:lnTo>
                  <a:pt x="76116" y="31830"/>
                </a:lnTo>
                <a:lnTo>
                  <a:pt x="75692" y="0"/>
                </a:lnTo>
                <a:close/>
              </a:path>
              <a:path w="229997" h="76200">
                <a:moveTo>
                  <a:pt x="76116" y="31830"/>
                </a:moveTo>
                <a:lnTo>
                  <a:pt x="63500" y="32003"/>
                </a:lnTo>
                <a:lnTo>
                  <a:pt x="63627" y="44703"/>
                </a:lnTo>
                <a:lnTo>
                  <a:pt x="76285" y="44530"/>
                </a:lnTo>
                <a:lnTo>
                  <a:pt x="76116" y="31830"/>
                </a:lnTo>
                <a:close/>
              </a:path>
              <a:path w="229997" h="76200">
                <a:moveTo>
                  <a:pt x="76285" y="44530"/>
                </a:moveTo>
                <a:lnTo>
                  <a:pt x="63627" y="44703"/>
                </a:lnTo>
                <a:lnTo>
                  <a:pt x="76288" y="44703"/>
                </a:lnTo>
                <a:lnTo>
                  <a:pt x="76285" y="44530"/>
                </a:lnTo>
                <a:close/>
              </a:path>
              <a:path w="229997" h="76200">
                <a:moveTo>
                  <a:pt x="229870" y="29718"/>
                </a:moveTo>
                <a:lnTo>
                  <a:pt x="76116" y="31830"/>
                </a:lnTo>
                <a:lnTo>
                  <a:pt x="76285" y="44530"/>
                </a:lnTo>
                <a:lnTo>
                  <a:pt x="229997" y="42418"/>
                </a:lnTo>
                <a:lnTo>
                  <a:pt x="229870" y="29718"/>
                </a:lnTo>
                <a:close/>
              </a:path>
            </a:pathLst>
          </a:custGeom>
          <a:solidFill>
            <a:srgbClr val="000000"/>
          </a:solidFill>
        </p:spPr>
        <p:txBody>
          <a:bodyPr wrap="square" lIns="0" tIns="0" rIns="0" bIns="0" rtlCol="0">
            <a:noAutofit/>
          </a:bodyPr>
          <a:lstStyle/>
          <a:p>
            <a:endParaRPr/>
          </a:p>
        </p:txBody>
      </p:sp>
      <p:sp>
        <p:nvSpPr>
          <p:cNvPr id="32" name="object 32"/>
          <p:cNvSpPr/>
          <p:nvPr/>
        </p:nvSpPr>
        <p:spPr>
          <a:xfrm>
            <a:off x="4757547" y="4066539"/>
            <a:ext cx="1030605" cy="175132"/>
          </a:xfrm>
          <a:custGeom>
            <a:avLst/>
            <a:gdLst/>
            <a:ahLst/>
            <a:cxnLst/>
            <a:rect l="l" t="t" r="r" b="b"/>
            <a:pathLst>
              <a:path w="1030605" h="175132">
                <a:moveTo>
                  <a:pt x="1030224" y="0"/>
                </a:moveTo>
                <a:lnTo>
                  <a:pt x="0" y="2158"/>
                </a:lnTo>
                <a:lnTo>
                  <a:pt x="253" y="175132"/>
                </a:lnTo>
                <a:lnTo>
                  <a:pt x="1030605" y="173100"/>
                </a:lnTo>
                <a:lnTo>
                  <a:pt x="1030224" y="0"/>
                </a:lnTo>
                <a:close/>
              </a:path>
            </a:pathLst>
          </a:custGeom>
          <a:solidFill>
            <a:srgbClr val="3333CC"/>
          </a:solidFill>
        </p:spPr>
        <p:txBody>
          <a:bodyPr wrap="square" lIns="0" tIns="0" rIns="0" bIns="0" rtlCol="0">
            <a:noAutofit/>
          </a:bodyPr>
          <a:lstStyle/>
          <a:p>
            <a:endParaRPr/>
          </a:p>
        </p:txBody>
      </p:sp>
      <p:sp>
        <p:nvSpPr>
          <p:cNvPr id="33" name="object 33"/>
          <p:cNvSpPr/>
          <p:nvPr/>
        </p:nvSpPr>
        <p:spPr>
          <a:xfrm>
            <a:off x="4935600" y="4063364"/>
            <a:ext cx="849376" cy="174751"/>
          </a:xfrm>
          <a:custGeom>
            <a:avLst/>
            <a:gdLst/>
            <a:ahLst/>
            <a:cxnLst/>
            <a:rect l="l" t="t" r="r" b="b"/>
            <a:pathLst>
              <a:path w="849376" h="174751">
                <a:moveTo>
                  <a:pt x="848995" y="0"/>
                </a:moveTo>
                <a:lnTo>
                  <a:pt x="0" y="1777"/>
                </a:lnTo>
                <a:lnTo>
                  <a:pt x="381" y="174751"/>
                </a:lnTo>
                <a:lnTo>
                  <a:pt x="849376" y="173100"/>
                </a:lnTo>
                <a:lnTo>
                  <a:pt x="848995" y="0"/>
                </a:lnTo>
                <a:close/>
              </a:path>
            </a:pathLst>
          </a:custGeom>
          <a:solidFill>
            <a:srgbClr val="FF0000"/>
          </a:solidFill>
        </p:spPr>
        <p:txBody>
          <a:bodyPr wrap="square" lIns="0" tIns="0" rIns="0" bIns="0" rtlCol="0">
            <a:noAutofit/>
          </a:bodyPr>
          <a:lstStyle/>
          <a:p>
            <a:endParaRPr/>
          </a:p>
        </p:txBody>
      </p:sp>
      <p:sp>
        <p:nvSpPr>
          <p:cNvPr id="34" name="object 34"/>
          <p:cNvSpPr/>
          <p:nvPr/>
        </p:nvSpPr>
        <p:spPr>
          <a:xfrm>
            <a:off x="4503038" y="4107814"/>
            <a:ext cx="229997" cy="76200"/>
          </a:xfrm>
          <a:custGeom>
            <a:avLst/>
            <a:gdLst/>
            <a:ahLst/>
            <a:cxnLst/>
            <a:rect l="l" t="t" r="r" b="b"/>
            <a:pathLst>
              <a:path w="229997" h="76200">
                <a:moveTo>
                  <a:pt x="75692" y="0"/>
                </a:moveTo>
                <a:lnTo>
                  <a:pt x="0" y="39243"/>
                </a:lnTo>
                <a:lnTo>
                  <a:pt x="76708" y="76200"/>
                </a:lnTo>
                <a:lnTo>
                  <a:pt x="76288" y="44703"/>
                </a:lnTo>
                <a:lnTo>
                  <a:pt x="63500" y="44703"/>
                </a:lnTo>
                <a:lnTo>
                  <a:pt x="63373" y="32003"/>
                </a:lnTo>
                <a:lnTo>
                  <a:pt x="76116" y="31829"/>
                </a:lnTo>
                <a:lnTo>
                  <a:pt x="75692" y="0"/>
                </a:lnTo>
                <a:close/>
              </a:path>
              <a:path w="229997" h="76200">
                <a:moveTo>
                  <a:pt x="76116" y="31829"/>
                </a:moveTo>
                <a:lnTo>
                  <a:pt x="63373" y="32003"/>
                </a:lnTo>
                <a:lnTo>
                  <a:pt x="63500" y="44703"/>
                </a:lnTo>
                <a:lnTo>
                  <a:pt x="76285" y="44528"/>
                </a:lnTo>
                <a:lnTo>
                  <a:pt x="76116" y="31829"/>
                </a:lnTo>
                <a:close/>
              </a:path>
              <a:path w="229997" h="76200">
                <a:moveTo>
                  <a:pt x="76285" y="44528"/>
                </a:moveTo>
                <a:lnTo>
                  <a:pt x="63500" y="44703"/>
                </a:lnTo>
                <a:lnTo>
                  <a:pt x="76288" y="44703"/>
                </a:lnTo>
                <a:lnTo>
                  <a:pt x="76285" y="44528"/>
                </a:lnTo>
                <a:close/>
              </a:path>
              <a:path w="229997" h="76200">
                <a:moveTo>
                  <a:pt x="229870" y="29718"/>
                </a:moveTo>
                <a:lnTo>
                  <a:pt x="76116" y="31829"/>
                </a:lnTo>
                <a:lnTo>
                  <a:pt x="76285" y="44528"/>
                </a:lnTo>
                <a:lnTo>
                  <a:pt x="229997" y="42418"/>
                </a:lnTo>
                <a:lnTo>
                  <a:pt x="229870" y="29718"/>
                </a:lnTo>
                <a:close/>
              </a:path>
            </a:pathLst>
          </a:custGeom>
          <a:solidFill>
            <a:srgbClr val="000000"/>
          </a:solidFill>
        </p:spPr>
        <p:txBody>
          <a:bodyPr wrap="square" lIns="0" tIns="0" rIns="0" bIns="0" rtlCol="0">
            <a:noAutofit/>
          </a:bodyPr>
          <a:lstStyle/>
          <a:p>
            <a:endParaRPr/>
          </a:p>
        </p:txBody>
      </p:sp>
      <p:sp>
        <p:nvSpPr>
          <p:cNvPr id="35" name="object 35"/>
          <p:cNvSpPr txBox="1"/>
          <p:nvPr/>
        </p:nvSpPr>
        <p:spPr>
          <a:xfrm>
            <a:off x="4761103" y="3791838"/>
            <a:ext cx="1062355" cy="254635"/>
          </a:xfrm>
          <a:prstGeom prst="rect">
            <a:avLst/>
          </a:prstGeom>
        </p:spPr>
        <p:txBody>
          <a:bodyPr vert="horz" wrap="square" lIns="0" tIns="0" rIns="0" bIns="0" rtlCol="0">
            <a:noAutofit/>
          </a:bodyPr>
          <a:lstStyle/>
          <a:p>
            <a:pPr marL="12700">
              <a:lnSpc>
                <a:spcPct val="100000"/>
              </a:lnSpc>
            </a:pPr>
            <a:r>
              <a:rPr sz="1600" i="1" spc="-10" dirty="0" smtClean="0">
                <a:solidFill>
                  <a:srgbClr val="CC0000"/>
                </a:solidFill>
                <a:latin typeface="Arial"/>
                <a:cs typeface="Arial"/>
              </a:rPr>
              <a:t>r</a:t>
            </a:r>
            <a:r>
              <a:rPr sz="1600" i="1" spc="-15" dirty="0" smtClean="0">
                <a:solidFill>
                  <a:srgbClr val="CC0000"/>
                </a:solidFill>
                <a:latin typeface="Arial"/>
                <a:cs typeface="Arial"/>
              </a:rPr>
              <a:t>e</a:t>
            </a:r>
            <a:r>
              <a:rPr sz="1600" i="1" spc="-10" dirty="0" smtClean="0">
                <a:solidFill>
                  <a:srgbClr val="CC0000"/>
                </a:solidFill>
                <a:latin typeface="Arial"/>
                <a:cs typeface="Arial"/>
              </a:rPr>
              <a:t>as</a:t>
            </a:r>
            <a:r>
              <a:rPr sz="1600" i="1" spc="-5" dirty="0" smtClean="0">
                <a:solidFill>
                  <a:srgbClr val="CC0000"/>
                </a:solidFill>
                <a:latin typeface="Arial"/>
                <a:cs typeface="Arial"/>
              </a:rPr>
              <a:t>s</a:t>
            </a:r>
            <a:r>
              <a:rPr sz="1600" i="1" spc="-10" dirty="0" smtClean="0">
                <a:solidFill>
                  <a:srgbClr val="CC0000"/>
                </a:solidFill>
                <a:latin typeface="Arial"/>
                <a:cs typeface="Arial"/>
              </a:rPr>
              <a:t>e</a:t>
            </a:r>
            <a:r>
              <a:rPr sz="1600" i="1" spc="-30" dirty="0" smtClean="0">
                <a:solidFill>
                  <a:srgbClr val="CC0000"/>
                </a:solidFill>
                <a:latin typeface="Arial"/>
                <a:cs typeface="Arial"/>
              </a:rPr>
              <a:t>m</a:t>
            </a:r>
            <a:r>
              <a:rPr sz="1600" i="1" spc="-10" dirty="0" smtClean="0">
                <a:solidFill>
                  <a:srgbClr val="CC0000"/>
                </a:solidFill>
                <a:latin typeface="Arial"/>
                <a:cs typeface="Arial"/>
              </a:rPr>
              <a:t>bly</a:t>
            </a:r>
            <a:endParaRPr sz="1600">
              <a:latin typeface="Arial"/>
              <a:cs typeface="Arial"/>
            </a:endParaRPr>
          </a:p>
        </p:txBody>
      </p:sp>
      <p:sp>
        <p:nvSpPr>
          <p:cNvPr id="36" name="object 36"/>
          <p:cNvSpPr/>
          <p:nvPr/>
        </p:nvSpPr>
        <p:spPr>
          <a:xfrm>
            <a:off x="4810124" y="2092833"/>
            <a:ext cx="98425" cy="7874"/>
          </a:xfrm>
          <a:custGeom>
            <a:avLst/>
            <a:gdLst/>
            <a:ahLst/>
            <a:cxnLst/>
            <a:rect l="l" t="t" r="r" b="b"/>
            <a:pathLst>
              <a:path w="98425" h="7874">
                <a:moveTo>
                  <a:pt x="0" y="7874"/>
                </a:moveTo>
                <a:lnTo>
                  <a:pt x="98425" y="0"/>
                </a:lnTo>
              </a:path>
            </a:pathLst>
          </a:custGeom>
          <a:ln w="19050">
            <a:solidFill>
              <a:srgbClr val="000000"/>
            </a:solidFill>
          </a:ln>
        </p:spPr>
        <p:txBody>
          <a:bodyPr wrap="square" lIns="0" tIns="0" rIns="0" bIns="0" rtlCol="0">
            <a:noAutofit/>
          </a:bodyPr>
          <a:lstStyle/>
          <a:p>
            <a:endParaRPr/>
          </a:p>
        </p:txBody>
      </p:sp>
      <p:sp>
        <p:nvSpPr>
          <p:cNvPr id="37" name="object 37"/>
          <p:cNvSpPr/>
          <p:nvPr/>
        </p:nvSpPr>
        <p:spPr>
          <a:xfrm>
            <a:off x="4810124" y="2899283"/>
            <a:ext cx="98425" cy="3175"/>
          </a:xfrm>
          <a:custGeom>
            <a:avLst/>
            <a:gdLst/>
            <a:ahLst/>
            <a:cxnLst/>
            <a:rect l="l" t="t" r="r" b="b"/>
            <a:pathLst>
              <a:path w="98425" h="3175">
                <a:moveTo>
                  <a:pt x="0" y="3175"/>
                </a:moveTo>
                <a:lnTo>
                  <a:pt x="98425" y="0"/>
                </a:lnTo>
              </a:path>
            </a:pathLst>
          </a:custGeom>
          <a:ln w="19050">
            <a:solidFill>
              <a:srgbClr val="000000"/>
            </a:solidFill>
          </a:ln>
        </p:spPr>
        <p:txBody>
          <a:bodyPr wrap="square" lIns="0" tIns="0" rIns="0" bIns="0" rtlCol="0">
            <a:noAutofit/>
          </a:bodyPr>
          <a:lstStyle/>
          <a:p>
            <a:endParaRPr/>
          </a:p>
        </p:txBody>
      </p:sp>
      <p:sp>
        <p:nvSpPr>
          <p:cNvPr id="38" name="object 38"/>
          <p:cNvSpPr/>
          <p:nvPr/>
        </p:nvSpPr>
        <p:spPr>
          <a:xfrm>
            <a:off x="4900548" y="2088007"/>
            <a:ext cx="0" cy="809625"/>
          </a:xfrm>
          <a:custGeom>
            <a:avLst/>
            <a:gdLst/>
            <a:ahLst/>
            <a:cxnLst/>
            <a:rect l="l" t="t" r="r" b="b"/>
            <a:pathLst>
              <a:path h="809625">
                <a:moveTo>
                  <a:pt x="0" y="0"/>
                </a:moveTo>
                <a:lnTo>
                  <a:pt x="0" y="809625"/>
                </a:lnTo>
              </a:path>
            </a:pathLst>
          </a:custGeom>
          <a:ln w="12700">
            <a:solidFill>
              <a:srgbClr val="000000"/>
            </a:solidFill>
          </a:ln>
        </p:spPr>
        <p:txBody>
          <a:bodyPr wrap="square" lIns="0" tIns="0" rIns="0" bIns="0" rtlCol="0">
            <a:noAutofit/>
          </a:bodyPr>
          <a:lstStyle/>
          <a:p>
            <a:endParaRPr/>
          </a:p>
        </p:txBody>
      </p:sp>
      <p:sp>
        <p:nvSpPr>
          <p:cNvPr id="39" name="object 39"/>
          <p:cNvSpPr/>
          <p:nvPr/>
        </p:nvSpPr>
        <p:spPr>
          <a:xfrm>
            <a:off x="4070286" y="1586357"/>
            <a:ext cx="798512" cy="704850"/>
          </a:xfrm>
          <a:prstGeom prst="rect">
            <a:avLst/>
          </a:prstGeom>
          <a:blipFill>
            <a:blip r:embed="rId2" cstate="print"/>
            <a:stretch>
              <a:fillRect/>
            </a:stretch>
          </a:blipFill>
        </p:spPr>
        <p:txBody>
          <a:bodyPr wrap="square" lIns="0" tIns="0" rIns="0" bIns="0" rtlCol="0">
            <a:noAutofit/>
          </a:bodyPr>
          <a:lstStyle/>
          <a:p>
            <a:endParaRPr/>
          </a:p>
        </p:txBody>
      </p:sp>
      <p:sp>
        <p:nvSpPr>
          <p:cNvPr id="40" name="object 40"/>
          <p:cNvSpPr/>
          <p:nvPr/>
        </p:nvSpPr>
        <p:spPr>
          <a:xfrm>
            <a:off x="4410583" y="1654048"/>
            <a:ext cx="388238" cy="322706"/>
          </a:xfrm>
          <a:prstGeom prst="rect">
            <a:avLst/>
          </a:prstGeom>
          <a:blipFill>
            <a:blip r:embed="rId3" cstate="print"/>
            <a:stretch>
              <a:fillRect/>
            </a:stretch>
          </a:blipFill>
        </p:spPr>
        <p:txBody>
          <a:bodyPr wrap="square" lIns="0" tIns="0" rIns="0" bIns="0" rtlCol="0">
            <a:noAutofit/>
          </a:bodyPr>
          <a:lstStyle/>
          <a:p>
            <a:endParaRPr/>
          </a:p>
        </p:txBody>
      </p:sp>
      <p:sp>
        <p:nvSpPr>
          <p:cNvPr id="41" name="object 41"/>
          <p:cNvSpPr txBox="1"/>
          <p:nvPr/>
        </p:nvSpPr>
        <p:spPr>
          <a:xfrm>
            <a:off x="4416125" y="2240914"/>
            <a:ext cx="436245" cy="381000"/>
          </a:xfrm>
          <a:prstGeom prst="rect">
            <a:avLst/>
          </a:prstGeom>
        </p:spPr>
        <p:txBody>
          <a:bodyPr vert="vert" wrap="square" lIns="0" tIns="0" rIns="0" bIns="0" rtlCol="0">
            <a:noAutofit/>
          </a:bodyPr>
          <a:lstStyle/>
          <a:p>
            <a:pPr marL="12700">
              <a:lnSpc>
                <a:spcPct val="100000"/>
              </a:lnSpc>
            </a:pPr>
            <a:r>
              <a:rPr sz="2800" dirty="0" smtClean="0">
                <a:latin typeface="Arial"/>
                <a:cs typeface="Arial"/>
              </a:rPr>
              <a:t>…</a:t>
            </a:r>
            <a:endParaRPr sz="2800">
              <a:latin typeface="Arial"/>
              <a:cs typeface="Arial"/>
            </a:endParaRPr>
          </a:p>
        </p:txBody>
      </p:sp>
      <p:sp>
        <p:nvSpPr>
          <p:cNvPr id="42" name="object 42"/>
          <p:cNvSpPr/>
          <p:nvPr/>
        </p:nvSpPr>
        <p:spPr>
          <a:xfrm>
            <a:off x="4089336" y="2602357"/>
            <a:ext cx="798512" cy="704850"/>
          </a:xfrm>
          <a:prstGeom prst="rect">
            <a:avLst/>
          </a:prstGeom>
          <a:blipFill>
            <a:blip r:embed="rId2" cstate="print"/>
            <a:stretch>
              <a:fillRect/>
            </a:stretch>
          </a:blipFill>
        </p:spPr>
        <p:txBody>
          <a:bodyPr wrap="square" lIns="0" tIns="0" rIns="0" bIns="0" rtlCol="0">
            <a:noAutofit/>
          </a:bodyPr>
          <a:lstStyle/>
          <a:p>
            <a:endParaRPr/>
          </a:p>
        </p:txBody>
      </p:sp>
      <p:sp>
        <p:nvSpPr>
          <p:cNvPr id="43" name="object 43"/>
          <p:cNvSpPr/>
          <p:nvPr/>
        </p:nvSpPr>
        <p:spPr>
          <a:xfrm>
            <a:off x="4429633" y="2670048"/>
            <a:ext cx="388238" cy="322706"/>
          </a:xfrm>
          <a:prstGeom prst="rect">
            <a:avLst/>
          </a:prstGeom>
          <a:blipFill>
            <a:blip r:embed="rId3" cstate="print"/>
            <a:stretch>
              <a:fillRect/>
            </a:stretch>
          </a:blipFill>
        </p:spPr>
        <p:txBody>
          <a:bodyPr wrap="square" lIns="0" tIns="0" rIns="0" bIns="0" rtlCol="0">
            <a:noAutofit/>
          </a:bodyPr>
          <a:lstStyle/>
          <a:p>
            <a:endParaRPr/>
          </a:p>
        </p:txBody>
      </p:sp>
      <p:sp>
        <p:nvSpPr>
          <p:cNvPr id="44" name="object 44"/>
          <p:cNvSpPr/>
          <p:nvPr/>
        </p:nvSpPr>
        <p:spPr>
          <a:xfrm>
            <a:off x="6194298" y="2931541"/>
            <a:ext cx="692277" cy="197865"/>
          </a:xfrm>
          <a:prstGeom prst="rect">
            <a:avLst/>
          </a:prstGeom>
          <a:blipFill>
            <a:blip r:embed="rId4" cstate="print"/>
            <a:stretch>
              <a:fillRect/>
            </a:stretch>
          </a:blipFill>
        </p:spPr>
        <p:txBody>
          <a:bodyPr wrap="square" lIns="0" tIns="0" rIns="0" bIns="0" rtlCol="0">
            <a:noAutofit/>
          </a:bodyPr>
          <a:lstStyle/>
          <a:p>
            <a:endParaRPr/>
          </a:p>
        </p:txBody>
      </p:sp>
      <p:sp>
        <p:nvSpPr>
          <p:cNvPr id="45" name="object 45"/>
          <p:cNvSpPr/>
          <p:nvPr/>
        </p:nvSpPr>
        <p:spPr>
          <a:xfrm>
            <a:off x="6194298" y="2931541"/>
            <a:ext cx="692277" cy="197865"/>
          </a:xfrm>
          <a:custGeom>
            <a:avLst/>
            <a:gdLst/>
            <a:ahLst/>
            <a:cxnLst/>
            <a:rect l="l" t="t" r="r" b="b"/>
            <a:pathLst>
              <a:path w="692276" h="197865">
                <a:moveTo>
                  <a:pt x="0" y="98933"/>
                </a:moveTo>
                <a:lnTo>
                  <a:pt x="27195" y="60436"/>
                </a:lnTo>
                <a:lnTo>
                  <a:pt x="66771" y="40517"/>
                </a:lnTo>
                <a:lnTo>
                  <a:pt x="120851" y="23824"/>
                </a:lnTo>
                <a:lnTo>
                  <a:pt x="163776" y="14829"/>
                </a:lnTo>
                <a:lnTo>
                  <a:pt x="211365" y="7778"/>
                </a:lnTo>
                <a:lnTo>
                  <a:pt x="262908" y="2876"/>
                </a:lnTo>
                <a:lnTo>
                  <a:pt x="317691" y="328"/>
                </a:lnTo>
                <a:lnTo>
                  <a:pt x="346075" y="0"/>
                </a:lnTo>
                <a:lnTo>
                  <a:pt x="402245" y="1295"/>
                </a:lnTo>
                <a:lnTo>
                  <a:pt x="455524" y="5046"/>
                </a:lnTo>
                <a:lnTo>
                  <a:pt x="505201" y="11048"/>
                </a:lnTo>
                <a:lnTo>
                  <a:pt x="550563" y="19096"/>
                </a:lnTo>
                <a:lnTo>
                  <a:pt x="590899" y="28987"/>
                </a:lnTo>
                <a:lnTo>
                  <a:pt x="640422" y="46832"/>
                </a:lnTo>
                <a:lnTo>
                  <a:pt x="674633" y="67673"/>
                </a:lnTo>
                <a:lnTo>
                  <a:pt x="692277" y="98933"/>
                </a:lnTo>
                <a:lnTo>
                  <a:pt x="691129" y="107043"/>
                </a:lnTo>
                <a:lnTo>
                  <a:pt x="687747" y="114973"/>
                </a:lnTo>
                <a:lnTo>
                  <a:pt x="653645" y="144385"/>
                </a:lnTo>
                <a:lnTo>
                  <a:pt x="608960" y="163305"/>
                </a:lnTo>
                <a:lnTo>
                  <a:pt x="571404" y="174041"/>
                </a:lnTo>
                <a:lnTo>
                  <a:pt x="528466" y="183036"/>
                </a:lnTo>
                <a:lnTo>
                  <a:pt x="480857" y="190087"/>
                </a:lnTo>
                <a:lnTo>
                  <a:pt x="429290" y="194989"/>
                </a:lnTo>
                <a:lnTo>
                  <a:pt x="374477" y="197537"/>
                </a:lnTo>
                <a:lnTo>
                  <a:pt x="346075" y="197865"/>
                </a:lnTo>
                <a:lnTo>
                  <a:pt x="317691" y="197537"/>
                </a:lnTo>
                <a:lnTo>
                  <a:pt x="289939" y="196570"/>
                </a:lnTo>
                <a:lnTo>
                  <a:pt x="236687" y="192819"/>
                </a:lnTo>
                <a:lnTo>
                  <a:pt x="187032" y="186817"/>
                </a:lnTo>
                <a:lnTo>
                  <a:pt x="141686" y="178769"/>
                </a:lnTo>
                <a:lnTo>
                  <a:pt x="101361" y="168878"/>
                </a:lnTo>
                <a:lnTo>
                  <a:pt x="51849" y="151033"/>
                </a:lnTo>
                <a:lnTo>
                  <a:pt x="17642" y="130192"/>
                </a:lnTo>
                <a:lnTo>
                  <a:pt x="0" y="98933"/>
                </a:lnTo>
                <a:close/>
              </a:path>
            </a:pathLst>
          </a:custGeom>
          <a:ln w="19050">
            <a:solidFill>
              <a:srgbClr val="000000"/>
            </a:solidFill>
          </a:ln>
        </p:spPr>
        <p:txBody>
          <a:bodyPr wrap="square" lIns="0" tIns="0" rIns="0" bIns="0" rtlCol="0">
            <a:noAutofit/>
          </a:bodyPr>
          <a:lstStyle/>
          <a:p>
            <a:endParaRPr/>
          </a:p>
        </p:txBody>
      </p:sp>
      <p:sp>
        <p:nvSpPr>
          <p:cNvPr id="46" name="object 46"/>
          <p:cNvSpPr/>
          <p:nvPr/>
        </p:nvSpPr>
        <p:spPr>
          <a:xfrm>
            <a:off x="6194298" y="2908557"/>
            <a:ext cx="695388" cy="123313"/>
          </a:xfrm>
          <a:prstGeom prst="rect">
            <a:avLst/>
          </a:prstGeom>
          <a:blipFill>
            <a:blip r:embed="rId5" cstate="print"/>
            <a:stretch>
              <a:fillRect/>
            </a:stretch>
          </a:blipFill>
        </p:spPr>
        <p:txBody>
          <a:bodyPr wrap="square" lIns="0" tIns="0" rIns="0" bIns="0" rtlCol="0">
            <a:noAutofit/>
          </a:bodyPr>
          <a:lstStyle/>
          <a:p>
            <a:endParaRPr/>
          </a:p>
        </p:txBody>
      </p:sp>
      <p:sp>
        <p:nvSpPr>
          <p:cNvPr id="47" name="object 47"/>
          <p:cNvSpPr/>
          <p:nvPr/>
        </p:nvSpPr>
        <p:spPr>
          <a:xfrm>
            <a:off x="6191249" y="2773807"/>
            <a:ext cx="693292" cy="232283"/>
          </a:xfrm>
          <a:prstGeom prst="rect">
            <a:avLst/>
          </a:prstGeom>
          <a:blipFill>
            <a:blip r:embed="rId6" cstate="print"/>
            <a:stretch>
              <a:fillRect/>
            </a:stretch>
          </a:blipFill>
        </p:spPr>
        <p:txBody>
          <a:bodyPr wrap="square" lIns="0" tIns="0" rIns="0" bIns="0" rtlCol="0">
            <a:noAutofit/>
          </a:bodyPr>
          <a:lstStyle/>
          <a:p>
            <a:endParaRPr/>
          </a:p>
        </p:txBody>
      </p:sp>
      <p:sp>
        <p:nvSpPr>
          <p:cNvPr id="48" name="object 48"/>
          <p:cNvSpPr/>
          <p:nvPr/>
        </p:nvSpPr>
        <p:spPr>
          <a:xfrm>
            <a:off x="6191249" y="2773807"/>
            <a:ext cx="693292" cy="232283"/>
          </a:xfrm>
          <a:custGeom>
            <a:avLst/>
            <a:gdLst/>
            <a:ahLst/>
            <a:cxnLst/>
            <a:rect l="l" t="t" r="r" b="b"/>
            <a:pathLst>
              <a:path w="693292" h="232283">
                <a:moveTo>
                  <a:pt x="0" y="116205"/>
                </a:moveTo>
                <a:lnTo>
                  <a:pt x="17671" y="79491"/>
                </a:lnTo>
                <a:lnTo>
                  <a:pt x="51931" y="55012"/>
                </a:lnTo>
                <a:lnTo>
                  <a:pt x="101520" y="34051"/>
                </a:lnTo>
                <a:lnTo>
                  <a:pt x="141905" y="22433"/>
                </a:lnTo>
                <a:lnTo>
                  <a:pt x="187318" y="12978"/>
                </a:lnTo>
                <a:lnTo>
                  <a:pt x="237044" y="5928"/>
                </a:lnTo>
                <a:lnTo>
                  <a:pt x="290371" y="1522"/>
                </a:lnTo>
                <a:lnTo>
                  <a:pt x="346583" y="0"/>
                </a:lnTo>
                <a:lnTo>
                  <a:pt x="402829" y="1522"/>
                </a:lnTo>
                <a:lnTo>
                  <a:pt x="456182" y="5928"/>
                </a:lnTo>
                <a:lnTo>
                  <a:pt x="505930" y="12978"/>
                </a:lnTo>
                <a:lnTo>
                  <a:pt x="551359" y="22433"/>
                </a:lnTo>
                <a:lnTo>
                  <a:pt x="591756" y="34051"/>
                </a:lnTo>
                <a:lnTo>
                  <a:pt x="641355" y="55012"/>
                </a:lnTo>
                <a:lnTo>
                  <a:pt x="675620" y="79491"/>
                </a:lnTo>
                <a:lnTo>
                  <a:pt x="693292" y="116205"/>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3" y="232283"/>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5"/>
                </a:lnTo>
                <a:close/>
              </a:path>
            </a:pathLst>
          </a:custGeom>
          <a:ln w="19050">
            <a:solidFill>
              <a:srgbClr val="000000"/>
            </a:solidFill>
          </a:ln>
        </p:spPr>
        <p:txBody>
          <a:bodyPr wrap="square" lIns="0" tIns="0" rIns="0" bIns="0" rtlCol="0">
            <a:noAutofit/>
          </a:bodyPr>
          <a:lstStyle/>
          <a:p>
            <a:endParaRPr/>
          </a:p>
        </p:txBody>
      </p:sp>
      <p:sp>
        <p:nvSpPr>
          <p:cNvPr id="49" name="object 49"/>
          <p:cNvSpPr/>
          <p:nvPr/>
        </p:nvSpPr>
        <p:spPr>
          <a:xfrm>
            <a:off x="6330442" y="2834005"/>
            <a:ext cx="391921" cy="107569"/>
          </a:xfrm>
          <a:custGeom>
            <a:avLst/>
            <a:gdLst/>
            <a:ahLst/>
            <a:cxnLst/>
            <a:rect l="l" t="t" r="r" b="b"/>
            <a:pathLst>
              <a:path w="391921" h="107569">
                <a:moveTo>
                  <a:pt x="0" y="107569"/>
                </a:moveTo>
                <a:lnTo>
                  <a:pt x="121412" y="107569"/>
                </a:lnTo>
                <a:lnTo>
                  <a:pt x="242696" y="0"/>
                </a:lnTo>
                <a:lnTo>
                  <a:pt x="391921" y="0"/>
                </a:lnTo>
              </a:path>
            </a:pathLst>
          </a:custGeom>
          <a:ln w="19050">
            <a:solidFill>
              <a:srgbClr val="000000"/>
            </a:solidFill>
          </a:ln>
        </p:spPr>
        <p:txBody>
          <a:bodyPr wrap="square" lIns="0" tIns="0" rIns="0" bIns="0" rtlCol="0">
            <a:noAutofit/>
          </a:bodyPr>
          <a:lstStyle/>
          <a:p>
            <a:endParaRPr/>
          </a:p>
        </p:txBody>
      </p:sp>
      <p:sp>
        <p:nvSpPr>
          <p:cNvPr id="50" name="object 50"/>
          <p:cNvSpPr/>
          <p:nvPr/>
        </p:nvSpPr>
        <p:spPr>
          <a:xfrm>
            <a:off x="6348222" y="2834005"/>
            <a:ext cx="356362" cy="107569"/>
          </a:xfrm>
          <a:custGeom>
            <a:avLst/>
            <a:gdLst/>
            <a:ahLst/>
            <a:cxnLst/>
            <a:rect l="l" t="t" r="r" b="b"/>
            <a:pathLst>
              <a:path w="356361" h="107569">
                <a:moveTo>
                  <a:pt x="0" y="0"/>
                </a:moveTo>
                <a:lnTo>
                  <a:pt x="121285" y="0"/>
                </a:lnTo>
                <a:lnTo>
                  <a:pt x="242697" y="107569"/>
                </a:lnTo>
                <a:lnTo>
                  <a:pt x="356362" y="107569"/>
                </a:lnTo>
              </a:path>
            </a:pathLst>
          </a:custGeom>
          <a:ln w="19050">
            <a:solidFill>
              <a:srgbClr val="000000"/>
            </a:solidFill>
          </a:ln>
        </p:spPr>
        <p:txBody>
          <a:bodyPr wrap="square" lIns="0" tIns="0" rIns="0" bIns="0" rtlCol="0">
            <a:noAutofit/>
          </a:bodyPr>
          <a:lstStyle/>
          <a:p>
            <a:endParaRPr/>
          </a:p>
        </p:txBody>
      </p:sp>
      <p:sp>
        <p:nvSpPr>
          <p:cNvPr id="51" name="object 51"/>
          <p:cNvSpPr/>
          <p:nvPr/>
        </p:nvSpPr>
        <p:spPr>
          <a:xfrm>
            <a:off x="6194298" y="288277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52" name="object 52"/>
          <p:cNvSpPr/>
          <p:nvPr/>
        </p:nvSpPr>
        <p:spPr>
          <a:xfrm>
            <a:off x="6884542" y="2890011"/>
            <a:ext cx="0" cy="153415"/>
          </a:xfrm>
          <a:custGeom>
            <a:avLst/>
            <a:gdLst/>
            <a:ahLst/>
            <a:cxnLst/>
            <a:rect l="l" t="t" r="r" b="b"/>
            <a:pathLst>
              <a:path h="153415">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53" name="object 53"/>
          <p:cNvSpPr/>
          <p:nvPr/>
        </p:nvSpPr>
        <p:spPr>
          <a:xfrm>
            <a:off x="4981448" y="1826641"/>
            <a:ext cx="692276" cy="197865"/>
          </a:xfrm>
          <a:prstGeom prst="rect">
            <a:avLst/>
          </a:prstGeom>
          <a:blipFill>
            <a:blip r:embed="rId7" cstate="print"/>
            <a:stretch>
              <a:fillRect/>
            </a:stretch>
          </a:blipFill>
        </p:spPr>
        <p:txBody>
          <a:bodyPr wrap="square" lIns="0" tIns="0" rIns="0" bIns="0" rtlCol="0">
            <a:noAutofit/>
          </a:bodyPr>
          <a:lstStyle/>
          <a:p>
            <a:endParaRPr/>
          </a:p>
        </p:txBody>
      </p:sp>
      <p:sp>
        <p:nvSpPr>
          <p:cNvPr id="54" name="object 54"/>
          <p:cNvSpPr/>
          <p:nvPr/>
        </p:nvSpPr>
        <p:spPr>
          <a:xfrm>
            <a:off x="4981448" y="1826641"/>
            <a:ext cx="692276" cy="197865"/>
          </a:xfrm>
          <a:custGeom>
            <a:avLst/>
            <a:gdLst/>
            <a:ahLst/>
            <a:cxnLst/>
            <a:rect l="l" t="t" r="r" b="b"/>
            <a:pathLst>
              <a:path w="692276" h="197865">
                <a:moveTo>
                  <a:pt x="0" y="98933"/>
                </a:moveTo>
                <a:lnTo>
                  <a:pt x="27197" y="60436"/>
                </a:lnTo>
                <a:lnTo>
                  <a:pt x="66779" y="40517"/>
                </a:lnTo>
                <a:lnTo>
                  <a:pt x="120872" y="23824"/>
                </a:lnTo>
                <a:lnTo>
                  <a:pt x="163810" y="14829"/>
                </a:lnTo>
                <a:lnTo>
                  <a:pt x="211419" y="7778"/>
                </a:lnTo>
                <a:lnTo>
                  <a:pt x="262986" y="2876"/>
                </a:lnTo>
                <a:lnTo>
                  <a:pt x="317799" y="328"/>
                </a:lnTo>
                <a:lnTo>
                  <a:pt x="346201" y="0"/>
                </a:lnTo>
                <a:lnTo>
                  <a:pt x="402337" y="1295"/>
                </a:lnTo>
                <a:lnTo>
                  <a:pt x="455589" y="5046"/>
                </a:lnTo>
                <a:lnTo>
                  <a:pt x="505244" y="11048"/>
                </a:lnTo>
                <a:lnTo>
                  <a:pt x="550590" y="19096"/>
                </a:lnTo>
                <a:lnTo>
                  <a:pt x="590915" y="28987"/>
                </a:lnTo>
                <a:lnTo>
                  <a:pt x="640427" y="46832"/>
                </a:lnTo>
                <a:lnTo>
                  <a:pt x="674634" y="67673"/>
                </a:lnTo>
                <a:lnTo>
                  <a:pt x="692276" y="98933"/>
                </a:lnTo>
                <a:lnTo>
                  <a:pt x="691129" y="107043"/>
                </a:lnTo>
                <a:lnTo>
                  <a:pt x="687747" y="114973"/>
                </a:lnTo>
                <a:lnTo>
                  <a:pt x="653649" y="144385"/>
                </a:lnTo>
                <a:lnTo>
                  <a:pt x="608971" y="163305"/>
                </a:lnTo>
                <a:lnTo>
                  <a:pt x="571425" y="174041"/>
                </a:lnTo>
                <a:lnTo>
                  <a:pt x="528500" y="183036"/>
                </a:lnTo>
                <a:lnTo>
                  <a:pt x="480911" y="190087"/>
                </a:lnTo>
                <a:lnTo>
                  <a:pt x="429368" y="194989"/>
                </a:lnTo>
                <a:lnTo>
                  <a:pt x="374585" y="197537"/>
                </a:lnTo>
                <a:lnTo>
                  <a:pt x="346201" y="197865"/>
                </a:lnTo>
                <a:lnTo>
                  <a:pt x="317799" y="197537"/>
                </a:lnTo>
                <a:lnTo>
                  <a:pt x="290031" y="196570"/>
                </a:lnTo>
                <a:lnTo>
                  <a:pt x="236752" y="192819"/>
                </a:lnTo>
                <a:lnTo>
                  <a:pt x="187075" y="186817"/>
                </a:lnTo>
                <a:lnTo>
                  <a:pt x="141713" y="178769"/>
                </a:lnTo>
                <a:lnTo>
                  <a:pt x="101377" y="168878"/>
                </a:lnTo>
                <a:lnTo>
                  <a:pt x="51854" y="151033"/>
                </a:lnTo>
                <a:lnTo>
                  <a:pt x="17643" y="130192"/>
                </a:lnTo>
                <a:lnTo>
                  <a:pt x="0" y="98933"/>
                </a:lnTo>
                <a:close/>
              </a:path>
            </a:pathLst>
          </a:custGeom>
          <a:ln w="19050">
            <a:solidFill>
              <a:srgbClr val="000000"/>
            </a:solidFill>
          </a:ln>
        </p:spPr>
        <p:txBody>
          <a:bodyPr wrap="square" lIns="0" tIns="0" rIns="0" bIns="0" rtlCol="0">
            <a:noAutofit/>
          </a:bodyPr>
          <a:lstStyle/>
          <a:p>
            <a:endParaRPr/>
          </a:p>
        </p:txBody>
      </p:sp>
      <p:sp>
        <p:nvSpPr>
          <p:cNvPr id="55" name="object 55"/>
          <p:cNvSpPr/>
          <p:nvPr/>
        </p:nvSpPr>
        <p:spPr>
          <a:xfrm>
            <a:off x="4981448" y="1803657"/>
            <a:ext cx="695375" cy="123313"/>
          </a:xfrm>
          <a:prstGeom prst="rect">
            <a:avLst/>
          </a:prstGeom>
          <a:blipFill>
            <a:blip r:embed="rId5" cstate="print"/>
            <a:stretch>
              <a:fillRect/>
            </a:stretch>
          </a:blipFill>
        </p:spPr>
        <p:txBody>
          <a:bodyPr wrap="square" lIns="0" tIns="0" rIns="0" bIns="0" rtlCol="0">
            <a:noAutofit/>
          </a:bodyPr>
          <a:lstStyle/>
          <a:p>
            <a:endParaRPr/>
          </a:p>
        </p:txBody>
      </p:sp>
      <p:sp>
        <p:nvSpPr>
          <p:cNvPr id="56" name="object 56"/>
          <p:cNvSpPr/>
          <p:nvPr/>
        </p:nvSpPr>
        <p:spPr>
          <a:xfrm>
            <a:off x="4978399" y="1668907"/>
            <a:ext cx="693293" cy="232283"/>
          </a:xfrm>
          <a:prstGeom prst="rect">
            <a:avLst/>
          </a:prstGeom>
          <a:blipFill>
            <a:blip r:embed="rId6" cstate="print"/>
            <a:stretch>
              <a:fillRect/>
            </a:stretch>
          </a:blipFill>
        </p:spPr>
        <p:txBody>
          <a:bodyPr wrap="square" lIns="0" tIns="0" rIns="0" bIns="0" rtlCol="0">
            <a:noAutofit/>
          </a:bodyPr>
          <a:lstStyle/>
          <a:p>
            <a:endParaRPr/>
          </a:p>
        </p:txBody>
      </p:sp>
      <p:sp>
        <p:nvSpPr>
          <p:cNvPr id="57" name="object 57"/>
          <p:cNvSpPr/>
          <p:nvPr/>
        </p:nvSpPr>
        <p:spPr>
          <a:xfrm>
            <a:off x="4978399" y="1668907"/>
            <a:ext cx="693293" cy="232283"/>
          </a:xfrm>
          <a:custGeom>
            <a:avLst/>
            <a:gdLst/>
            <a:ahLst/>
            <a:cxnLst/>
            <a:rect l="l" t="t" r="r" b="b"/>
            <a:pathLst>
              <a:path w="693293" h="232283">
                <a:moveTo>
                  <a:pt x="0" y="116205"/>
                </a:moveTo>
                <a:lnTo>
                  <a:pt x="17671" y="79491"/>
                </a:lnTo>
                <a:lnTo>
                  <a:pt x="51931" y="55012"/>
                </a:lnTo>
                <a:lnTo>
                  <a:pt x="101520" y="34051"/>
                </a:lnTo>
                <a:lnTo>
                  <a:pt x="141905" y="22433"/>
                </a:lnTo>
                <a:lnTo>
                  <a:pt x="187318" y="12978"/>
                </a:lnTo>
                <a:lnTo>
                  <a:pt x="237044" y="5928"/>
                </a:lnTo>
                <a:lnTo>
                  <a:pt x="290371" y="1522"/>
                </a:lnTo>
                <a:lnTo>
                  <a:pt x="346583" y="0"/>
                </a:lnTo>
                <a:lnTo>
                  <a:pt x="402829" y="1522"/>
                </a:lnTo>
                <a:lnTo>
                  <a:pt x="456182" y="5928"/>
                </a:lnTo>
                <a:lnTo>
                  <a:pt x="505930" y="12978"/>
                </a:lnTo>
                <a:lnTo>
                  <a:pt x="551359" y="22433"/>
                </a:lnTo>
                <a:lnTo>
                  <a:pt x="591756" y="34051"/>
                </a:lnTo>
                <a:lnTo>
                  <a:pt x="641355" y="55012"/>
                </a:lnTo>
                <a:lnTo>
                  <a:pt x="675620" y="79491"/>
                </a:lnTo>
                <a:lnTo>
                  <a:pt x="693293" y="116205"/>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3" y="232283"/>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5"/>
                </a:lnTo>
                <a:close/>
              </a:path>
            </a:pathLst>
          </a:custGeom>
          <a:ln w="19050">
            <a:solidFill>
              <a:srgbClr val="000000"/>
            </a:solidFill>
          </a:ln>
        </p:spPr>
        <p:txBody>
          <a:bodyPr wrap="square" lIns="0" tIns="0" rIns="0" bIns="0" rtlCol="0">
            <a:noAutofit/>
          </a:bodyPr>
          <a:lstStyle/>
          <a:p>
            <a:endParaRPr/>
          </a:p>
        </p:txBody>
      </p:sp>
      <p:sp>
        <p:nvSpPr>
          <p:cNvPr id="58" name="object 58"/>
          <p:cNvSpPr/>
          <p:nvPr/>
        </p:nvSpPr>
        <p:spPr>
          <a:xfrm>
            <a:off x="5117592" y="1729105"/>
            <a:ext cx="391921" cy="107569"/>
          </a:xfrm>
          <a:custGeom>
            <a:avLst/>
            <a:gdLst/>
            <a:ahLst/>
            <a:cxnLst/>
            <a:rect l="l" t="t" r="r" b="b"/>
            <a:pathLst>
              <a:path w="391921" h="107569">
                <a:moveTo>
                  <a:pt x="0" y="107569"/>
                </a:moveTo>
                <a:lnTo>
                  <a:pt x="121412" y="107569"/>
                </a:lnTo>
                <a:lnTo>
                  <a:pt x="242696" y="0"/>
                </a:lnTo>
                <a:lnTo>
                  <a:pt x="391921" y="0"/>
                </a:lnTo>
              </a:path>
            </a:pathLst>
          </a:custGeom>
          <a:ln w="19050">
            <a:solidFill>
              <a:srgbClr val="000000"/>
            </a:solidFill>
          </a:ln>
        </p:spPr>
        <p:txBody>
          <a:bodyPr wrap="square" lIns="0" tIns="0" rIns="0" bIns="0" rtlCol="0">
            <a:noAutofit/>
          </a:bodyPr>
          <a:lstStyle/>
          <a:p>
            <a:endParaRPr/>
          </a:p>
        </p:txBody>
      </p:sp>
      <p:sp>
        <p:nvSpPr>
          <p:cNvPr id="59" name="object 59"/>
          <p:cNvSpPr/>
          <p:nvPr/>
        </p:nvSpPr>
        <p:spPr>
          <a:xfrm>
            <a:off x="5135372" y="1729105"/>
            <a:ext cx="356362" cy="107569"/>
          </a:xfrm>
          <a:custGeom>
            <a:avLst/>
            <a:gdLst/>
            <a:ahLst/>
            <a:cxnLst/>
            <a:rect l="l" t="t" r="r" b="b"/>
            <a:pathLst>
              <a:path w="356362" h="107569">
                <a:moveTo>
                  <a:pt x="0" y="0"/>
                </a:moveTo>
                <a:lnTo>
                  <a:pt x="121285" y="0"/>
                </a:lnTo>
                <a:lnTo>
                  <a:pt x="242697" y="107569"/>
                </a:lnTo>
                <a:lnTo>
                  <a:pt x="356362" y="107569"/>
                </a:lnTo>
              </a:path>
            </a:pathLst>
          </a:custGeom>
          <a:ln w="19050">
            <a:solidFill>
              <a:srgbClr val="000000"/>
            </a:solidFill>
          </a:ln>
        </p:spPr>
        <p:txBody>
          <a:bodyPr wrap="square" lIns="0" tIns="0" rIns="0" bIns="0" rtlCol="0">
            <a:noAutofit/>
          </a:bodyPr>
          <a:lstStyle/>
          <a:p>
            <a:endParaRPr/>
          </a:p>
        </p:txBody>
      </p:sp>
      <p:sp>
        <p:nvSpPr>
          <p:cNvPr id="60" name="object 60"/>
          <p:cNvSpPr/>
          <p:nvPr/>
        </p:nvSpPr>
        <p:spPr>
          <a:xfrm>
            <a:off x="4981448" y="177787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61" name="object 61"/>
          <p:cNvSpPr/>
          <p:nvPr/>
        </p:nvSpPr>
        <p:spPr>
          <a:xfrm>
            <a:off x="5671692" y="1785111"/>
            <a:ext cx="0" cy="153415"/>
          </a:xfrm>
          <a:custGeom>
            <a:avLst/>
            <a:gdLst/>
            <a:ahLst/>
            <a:cxnLst/>
            <a:rect l="l" t="t" r="r" b="b"/>
            <a:pathLst>
              <a:path h="153415">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62" name="object 62"/>
          <p:cNvSpPr/>
          <p:nvPr/>
        </p:nvSpPr>
        <p:spPr>
          <a:xfrm>
            <a:off x="4987798" y="2461641"/>
            <a:ext cx="692276" cy="197865"/>
          </a:xfrm>
          <a:prstGeom prst="rect">
            <a:avLst/>
          </a:prstGeom>
          <a:blipFill>
            <a:blip r:embed="rId7" cstate="print"/>
            <a:stretch>
              <a:fillRect/>
            </a:stretch>
          </a:blipFill>
        </p:spPr>
        <p:txBody>
          <a:bodyPr wrap="square" lIns="0" tIns="0" rIns="0" bIns="0" rtlCol="0">
            <a:noAutofit/>
          </a:bodyPr>
          <a:lstStyle/>
          <a:p>
            <a:endParaRPr/>
          </a:p>
        </p:txBody>
      </p:sp>
      <p:sp>
        <p:nvSpPr>
          <p:cNvPr id="63" name="object 63"/>
          <p:cNvSpPr/>
          <p:nvPr/>
        </p:nvSpPr>
        <p:spPr>
          <a:xfrm>
            <a:off x="4987798" y="2461641"/>
            <a:ext cx="692276" cy="197865"/>
          </a:xfrm>
          <a:custGeom>
            <a:avLst/>
            <a:gdLst/>
            <a:ahLst/>
            <a:cxnLst/>
            <a:rect l="l" t="t" r="r" b="b"/>
            <a:pathLst>
              <a:path w="692276" h="197865">
                <a:moveTo>
                  <a:pt x="0" y="98933"/>
                </a:moveTo>
                <a:lnTo>
                  <a:pt x="27197" y="60436"/>
                </a:lnTo>
                <a:lnTo>
                  <a:pt x="66779" y="40517"/>
                </a:lnTo>
                <a:lnTo>
                  <a:pt x="120872" y="23824"/>
                </a:lnTo>
                <a:lnTo>
                  <a:pt x="163810" y="14829"/>
                </a:lnTo>
                <a:lnTo>
                  <a:pt x="211419" y="7778"/>
                </a:lnTo>
                <a:lnTo>
                  <a:pt x="262986" y="2876"/>
                </a:lnTo>
                <a:lnTo>
                  <a:pt x="317799" y="328"/>
                </a:lnTo>
                <a:lnTo>
                  <a:pt x="346201" y="0"/>
                </a:lnTo>
                <a:lnTo>
                  <a:pt x="402337" y="1295"/>
                </a:lnTo>
                <a:lnTo>
                  <a:pt x="455589" y="5046"/>
                </a:lnTo>
                <a:lnTo>
                  <a:pt x="505244" y="11048"/>
                </a:lnTo>
                <a:lnTo>
                  <a:pt x="550590" y="19096"/>
                </a:lnTo>
                <a:lnTo>
                  <a:pt x="590915" y="28987"/>
                </a:lnTo>
                <a:lnTo>
                  <a:pt x="640427" y="46832"/>
                </a:lnTo>
                <a:lnTo>
                  <a:pt x="674634" y="67673"/>
                </a:lnTo>
                <a:lnTo>
                  <a:pt x="692276" y="98933"/>
                </a:lnTo>
                <a:lnTo>
                  <a:pt x="691129" y="107043"/>
                </a:lnTo>
                <a:lnTo>
                  <a:pt x="687747" y="114973"/>
                </a:lnTo>
                <a:lnTo>
                  <a:pt x="653649" y="144385"/>
                </a:lnTo>
                <a:lnTo>
                  <a:pt x="608971" y="163305"/>
                </a:lnTo>
                <a:lnTo>
                  <a:pt x="571425" y="174041"/>
                </a:lnTo>
                <a:lnTo>
                  <a:pt x="528500" y="183036"/>
                </a:lnTo>
                <a:lnTo>
                  <a:pt x="480911" y="190087"/>
                </a:lnTo>
                <a:lnTo>
                  <a:pt x="429368" y="194989"/>
                </a:lnTo>
                <a:lnTo>
                  <a:pt x="374585" y="197537"/>
                </a:lnTo>
                <a:lnTo>
                  <a:pt x="346201" y="197865"/>
                </a:lnTo>
                <a:lnTo>
                  <a:pt x="317799" y="197537"/>
                </a:lnTo>
                <a:lnTo>
                  <a:pt x="290031" y="196570"/>
                </a:lnTo>
                <a:lnTo>
                  <a:pt x="236752" y="192819"/>
                </a:lnTo>
                <a:lnTo>
                  <a:pt x="187075" y="186817"/>
                </a:lnTo>
                <a:lnTo>
                  <a:pt x="141713" y="178769"/>
                </a:lnTo>
                <a:lnTo>
                  <a:pt x="101377" y="168878"/>
                </a:lnTo>
                <a:lnTo>
                  <a:pt x="51854" y="151033"/>
                </a:lnTo>
                <a:lnTo>
                  <a:pt x="17643" y="130192"/>
                </a:lnTo>
                <a:lnTo>
                  <a:pt x="0" y="98933"/>
                </a:lnTo>
                <a:close/>
              </a:path>
            </a:pathLst>
          </a:custGeom>
          <a:ln w="19050">
            <a:solidFill>
              <a:srgbClr val="000000"/>
            </a:solidFill>
          </a:ln>
        </p:spPr>
        <p:txBody>
          <a:bodyPr wrap="square" lIns="0" tIns="0" rIns="0" bIns="0" rtlCol="0">
            <a:noAutofit/>
          </a:bodyPr>
          <a:lstStyle/>
          <a:p>
            <a:endParaRPr/>
          </a:p>
        </p:txBody>
      </p:sp>
      <p:sp>
        <p:nvSpPr>
          <p:cNvPr id="64" name="object 64"/>
          <p:cNvSpPr/>
          <p:nvPr/>
        </p:nvSpPr>
        <p:spPr>
          <a:xfrm>
            <a:off x="4987798" y="2438657"/>
            <a:ext cx="695375" cy="123313"/>
          </a:xfrm>
          <a:prstGeom prst="rect">
            <a:avLst/>
          </a:prstGeom>
          <a:blipFill>
            <a:blip r:embed="rId5" cstate="print"/>
            <a:stretch>
              <a:fillRect/>
            </a:stretch>
          </a:blipFill>
        </p:spPr>
        <p:txBody>
          <a:bodyPr wrap="square" lIns="0" tIns="0" rIns="0" bIns="0" rtlCol="0">
            <a:noAutofit/>
          </a:bodyPr>
          <a:lstStyle/>
          <a:p>
            <a:endParaRPr/>
          </a:p>
        </p:txBody>
      </p:sp>
      <p:sp>
        <p:nvSpPr>
          <p:cNvPr id="65" name="object 65"/>
          <p:cNvSpPr/>
          <p:nvPr/>
        </p:nvSpPr>
        <p:spPr>
          <a:xfrm>
            <a:off x="4984749" y="2303907"/>
            <a:ext cx="693293" cy="232283"/>
          </a:xfrm>
          <a:prstGeom prst="rect">
            <a:avLst/>
          </a:prstGeom>
          <a:blipFill>
            <a:blip r:embed="rId6" cstate="print"/>
            <a:stretch>
              <a:fillRect/>
            </a:stretch>
          </a:blipFill>
        </p:spPr>
        <p:txBody>
          <a:bodyPr wrap="square" lIns="0" tIns="0" rIns="0" bIns="0" rtlCol="0">
            <a:noAutofit/>
          </a:bodyPr>
          <a:lstStyle/>
          <a:p>
            <a:endParaRPr/>
          </a:p>
        </p:txBody>
      </p:sp>
      <p:sp>
        <p:nvSpPr>
          <p:cNvPr id="66" name="object 66"/>
          <p:cNvSpPr/>
          <p:nvPr/>
        </p:nvSpPr>
        <p:spPr>
          <a:xfrm>
            <a:off x="4984749" y="2303907"/>
            <a:ext cx="693293" cy="232283"/>
          </a:xfrm>
          <a:custGeom>
            <a:avLst/>
            <a:gdLst/>
            <a:ahLst/>
            <a:cxnLst/>
            <a:rect l="l" t="t" r="r" b="b"/>
            <a:pathLst>
              <a:path w="693293" h="232283">
                <a:moveTo>
                  <a:pt x="0" y="116205"/>
                </a:moveTo>
                <a:lnTo>
                  <a:pt x="17671" y="79491"/>
                </a:lnTo>
                <a:lnTo>
                  <a:pt x="51931" y="55012"/>
                </a:lnTo>
                <a:lnTo>
                  <a:pt x="101520" y="34051"/>
                </a:lnTo>
                <a:lnTo>
                  <a:pt x="141905" y="22433"/>
                </a:lnTo>
                <a:lnTo>
                  <a:pt x="187318" y="12978"/>
                </a:lnTo>
                <a:lnTo>
                  <a:pt x="237044" y="5928"/>
                </a:lnTo>
                <a:lnTo>
                  <a:pt x="290371" y="1522"/>
                </a:lnTo>
                <a:lnTo>
                  <a:pt x="346583" y="0"/>
                </a:lnTo>
                <a:lnTo>
                  <a:pt x="402829" y="1522"/>
                </a:lnTo>
                <a:lnTo>
                  <a:pt x="456182" y="5928"/>
                </a:lnTo>
                <a:lnTo>
                  <a:pt x="505930" y="12978"/>
                </a:lnTo>
                <a:lnTo>
                  <a:pt x="551359" y="22433"/>
                </a:lnTo>
                <a:lnTo>
                  <a:pt x="591756" y="34051"/>
                </a:lnTo>
                <a:lnTo>
                  <a:pt x="641355" y="55012"/>
                </a:lnTo>
                <a:lnTo>
                  <a:pt x="675620" y="79491"/>
                </a:lnTo>
                <a:lnTo>
                  <a:pt x="693293" y="116205"/>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3" y="232283"/>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5"/>
                </a:lnTo>
                <a:close/>
              </a:path>
            </a:pathLst>
          </a:custGeom>
          <a:ln w="19050">
            <a:solidFill>
              <a:srgbClr val="000000"/>
            </a:solidFill>
          </a:ln>
        </p:spPr>
        <p:txBody>
          <a:bodyPr wrap="square" lIns="0" tIns="0" rIns="0" bIns="0" rtlCol="0">
            <a:noAutofit/>
          </a:bodyPr>
          <a:lstStyle/>
          <a:p>
            <a:endParaRPr/>
          </a:p>
        </p:txBody>
      </p:sp>
      <p:sp>
        <p:nvSpPr>
          <p:cNvPr id="67" name="object 67"/>
          <p:cNvSpPr/>
          <p:nvPr/>
        </p:nvSpPr>
        <p:spPr>
          <a:xfrm>
            <a:off x="5123942" y="2364105"/>
            <a:ext cx="391921" cy="107569"/>
          </a:xfrm>
          <a:custGeom>
            <a:avLst/>
            <a:gdLst/>
            <a:ahLst/>
            <a:cxnLst/>
            <a:rect l="l" t="t" r="r" b="b"/>
            <a:pathLst>
              <a:path w="391921" h="107569">
                <a:moveTo>
                  <a:pt x="0" y="107569"/>
                </a:moveTo>
                <a:lnTo>
                  <a:pt x="121412" y="107569"/>
                </a:lnTo>
                <a:lnTo>
                  <a:pt x="242696" y="0"/>
                </a:lnTo>
                <a:lnTo>
                  <a:pt x="391921" y="0"/>
                </a:lnTo>
              </a:path>
            </a:pathLst>
          </a:custGeom>
          <a:ln w="19050">
            <a:solidFill>
              <a:srgbClr val="000000"/>
            </a:solidFill>
          </a:ln>
        </p:spPr>
        <p:txBody>
          <a:bodyPr wrap="square" lIns="0" tIns="0" rIns="0" bIns="0" rtlCol="0">
            <a:noAutofit/>
          </a:bodyPr>
          <a:lstStyle/>
          <a:p>
            <a:endParaRPr/>
          </a:p>
        </p:txBody>
      </p:sp>
      <p:sp>
        <p:nvSpPr>
          <p:cNvPr id="68" name="object 68"/>
          <p:cNvSpPr/>
          <p:nvPr/>
        </p:nvSpPr>
        <p:spPr>
          <a:xfrm>
            <a:off x="5141722" y="2364105"/>
            <a:ext cx="356362" cy="107569"/>
          </a:xfrm>
          <a:custGeom>
            <a:avLst/>
            <a:gdLst/>
            <a:ahLst/>
            <a:cxnLst/>
            <a:rect l="l" t="t" r="r" b="b"/>
            <a:pathLst>
              <a:path w="356362" h="107569">
                <a:moveTo>
                  <a:pt x="0" y="0"/>
                </a:moveTo>
                <a:lnTo>
                  <a:pt x="121285" y="0"/>
                </a:lnTo>
                <a:lnTo>
                  <a:pt x="242697" y="107569"/>
                </a:lnTo>
                <a:lnTo>
                  <a:pt x="356362" y="107569"/>
                </a:lnTo>
              </a:path>
            </a:pathLst>
          </a:custGeom>
          <a:ln w="19050">
            <a:solidFill>
              <a:srgbClr val="000000"/>
            </a:solidFill>
          </a:ln>
        </p:spPr>
        <p:txBody>
          <a:bodyPr wrap="square" lIns="0" tIns="0" rIns="0" bIns="0" rtlCol="0">
            <a:noAutofit/>
          </a:bodyPr>
          <a:lstStyle/>
          <a:p>
            <a:endParaRPr/>
          </a:p>
        </p:txBody>
      </p:sp>
      <p:sp>
        <p:nvSpPr>
          <p:cNvPr id="69" name="object 69"/>
          <p:cNvSpPr/>
          <p:nvPr/>
        </p:nvSpPr>
        <p:spPr>
          <a:xfrm>
            <a:off x="4987798" y="241287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70" name="object 70"/>
          <p:cNvSpPr/>
          <p:nvPr/>
        </p:nvSpPr>
        <p:spPr>
          <a:xfrm>
            <a:off x="5678042" y="2420111"/>
            <a:ext cx="0" cy="153415"/>
          </a:xfrm>
          <a:custGeom>
            <a:avLst/>
            <a:gdLst/>
            <a:ahLst/>
            <a:cxnLst/>
            <a:rect l="l" t="t" r="r" b="b"/>
            <a:pathLst>
              <a:path h="153415">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71" name="object 71"/>
          <p:cNvSpPr/>
          <p:nvPr/>
        </p:nvSpPr>
        <p:spPr>
          <a:xfrm>
            <a:off x="5819648" y="2036191"/>
            <a:ext cx="692276" cy="197865"/>
          </a:xfrm>
          <a:prstGeom prst="rect">
            <a:avLst/>
          </a:prstGeom>
          <a:blipFill>
            <a:blip r:embed="rId8" cstate="print"/>
            <a:stretch>
              <a:fillRect/>
            </a:stretch>
          </a:blipFill>
        </p:spPr>
        <p:txBody>
          <a:bodyPr wrap="square" lIns="0" tIns="0" rIns="0" bIns="0" rtlCol="0">
            <a:noAutofit/>
          </a:bodyPr>
          <a:lstStyle/>
          <a:p>
            <a:endParaRPr/>
          </a:p>
        </p:txBody>
      </p:sp>
      <p:sp>
        <p:nvSpPr>
          <p:cNvPr id="72" name="object 72"/>
          <p:cNvSpPr/>
          <p:nvPr/>
        </p:nvSpPr>
        <p:spPr>
          <a:xfrm>
            <a:off x="5819648" y="2036191"/>
            <a:ext cx="692276" cy="197865"/>
          </a:xfrm>
          <a:custGeom>
            <a:avLst/>
            <a:gdLst/>
            <a:ahLst/>
            <a:cxnLst/>
            <a:rect l="l" t="t" r="r" b="b"/>
            <a:pathLst>
              <a:path w="692276" h="197865">
                <a:moveTo>
                  <a:pt x="0" y="98933"/>
                </a:moveTo>
                <a:lnTo>
                  <a:pt x="27197" y="60436"/>
                </a:lnTo>
                <a:lnTo>
                  <a:pt x="66779" y="40517"/>
                </a:lnTo>
                <a:lnTo>
                  <a:pt x="120872" y="23824"/>
                </a:lnTo>
                <a:lnTo>
                  <a:pt x="163810" y="14829"/>
                </a:lnTo>
                <a:lnTo>
                  <a:pt x="211419" y="7778"/>
                </a:lnTo>
                <a:lnTo>
                  <a:pt x="262986" y="2876"/>
                </a:lnTo>
                <a:lnTo>
                  <a:pt x="317799" y="328"/>
                </a:lnTo>
                <a:lnTo>
                  <a:pt x="346201" y="0"/>
                </a:lnTo>
                <a:lnTo>
                  <a:pt x="402337" y="1295"/>
                </a:lnTo>
                <a:lnTo>
                  <a:pt x="455589" y="5046"/>
                </a:lnTo>
                <a:lnTo>
                  <a:pt x="505244" y="11048"/>
                </a:lnTo>
                <a:lnTo>
                  <a:pt x="550590" y="19096"/>
                </a:lnTo>
                <a:lnTo>
                  <a:pt x="590915" y="28987"/>
                </a:lnTo>
                <a:lnTo>
                  <a:pt x="640427" y="46832"/>
                </a:lnTo>
                <a:lnTo>
                  <a:pt x="674634" y="67673"/>
                </a:lnTo>
                <a:lnTo>
                  <a:pt x="692276" y="98933"/>
                </a:lnTo>
                <a:lnTo>
                  <a:pt x="691129" y="107043"/>
                </a:lnTo>
                <a:lnTo>
                  <a:pt x="687747" y="114973"/>
                </a:lnTo>
                <a:lnTo>
                  <a:pt x="653649" y="144385"/>
                </a:lnTo>
                <a:lnTo>
                  <a:pt x="608971" y="163305"/>
                </a:lnTo>
                <a:lnTo>
                  <a:pt x="571425" y="174041"/>
                </a:lnTo>
                <a:lnTo>
                  <a:pt x="528500" y="183036"/>
                </a:lnTo>
                <a:lnTo>
                  <a:pt x="480911" y="190087"/>
                </a:lnTo>
                <a:lnTo>
                  <a:pt x="429368" y="194989"/>
                </a:lnTo>
                <a:lnTo>
                  <a:pt x="374585" y="197537"/>
                </a:lnTo>
                <a:lnTo>
                  <a:pt x="346201" y="197865"/>
                </a:lnTo>
                <a:lnTo>
                  <a:pt x="317799" y="197537"/>
                </a:lnTo>
                <a:lnTo>
                  <a:pt x="290031" y="196570"/>
                </a:lnTo>
                <a:lnTo>
                  <a:pt x="236752" y="192819"/>
                </a:lnTo>
                <a:lnTo>
                  <a:pt x="187075" y="186817"/>
                </a:lnTo>
                <a:lnTo>
                  <a:pt x="141713" y="178769"/>
                </a:lnTo>
                <a:lnTo>
                  <a:pt x="101377" y="168878"/>
                </a:lnTo>
                <a:lnTo>
                  <a:pt x="51854" y="151033"/>
                </a:lnTo>
                <a:lnTo>
                  <a:pt x="17643" y="130192"/>
                </a:lnTo>
                <a:lnTo>
                  <a:pt x="0" y="98933"/>
                </a:lnTo>
                <a:close/>
              </a:path>
            </a:pathLst>
          </a:custGeom>
          <a:ln w="19050">
            <a:solidFill>
              <a:srgbClr val="000000"/>
            </a:solidFill>
          </a:ln>
        </p:spPr>
        <p:txBody>
          <a:bodyPr wrap="square" lIns="0" tIns="0" rIns="0" bIns="0" rtlCol="0">
            <a:noAutofit/>
          </a:bodyPr>
          <a:lstStyle/>
          <a:p>
            <a:endParaRPr/>
          </a:p>
        </p:txBody>
      </p:sp>
      <p:sp>
        <p:nvSpPr>
          <p:cNvPr id="73" name="object 73"/>
          <p:cNvSpPr/>
          <p:nvPr/>
        </p:nvSpPr>
        <p:spPr>
          <a:xfrm>
            <a:off x="5819648" y="2013207"/>
            <a:ext cx="695375" cy="123313"/>
          </a:xfrm>
          <a:prstGeom prst="rect">
            <a:avLst/>
          </a:prstGeom>
          <a:blipFill>
            <a:blip r:embed="rId5" cstate="print"/>
            <a:stretch>
              <a:fillRect/>
            </a:stretch>
          </a:blipFill>
        </p:spPr>
        <p:txBody>
          <a:bodyPr wrap="square" lIns="0" tIns="0" rIns="0" bIns="0" rtlCol="0">
            <a:noAutofit/>
          </a:bodyPr>
          <a:lstStyle/>
          <a:p>
            <a:endParaRPr/>
          </a:p>
        </p:txBody>
      </p:sp>
      <p:sp>
        <p:nvSpPr>
          <p:cNvPr id="74" name="object 74"/>
          <p:cNvSpPr/>
          <p:nvPr/>
        </p:nvSpPr>
        <p:spPr>
          <a:xfrm>
            <a:off x="5816599" y="1878457"/>
            <a:ext cx="693293" cy="232283"/>
          </a:xfrm>
          <a:prstGeom prst="rect">
            <a:avLst/>
          </a:prstGeom>
          <a:blipFill>
            <a:blip r:embed="rId6" cstate="print"/>
            <a:stretch>
              <a:fillRect/>
            </a:stretch>
          </a:blipFill>
        </p:spPr>
        <p:txBody>
          <a:bodyPr wrap="square" lIns="0" tIns="0" rIns="0" bIns="0" rtlCol="0">
            <a:noAutofit/>
          </a:bodyPr>
          <a:lstStyle/>
          <a:p>
            <a:endParaRPr/>
          </a:p>
        </p:txBody>
      </p:sp>
      <p:sp>
        <p:nvSpPr>
          <p:cNvPr id="75" name="object 75"/>
          <p:cNvSpPr/>
          <p:nvPr/>
        </p:nvSpPr>
        <p:spPr>
          <a:xfrm>
            <a:off x="5816599" y="1878457"/>
            <a:ext cx="693293" cy="232283"/>
          </a:xfrm>
          <a:custGeom>
            <a:avLst/>
            <a:gdLst/>
            <a:ahLst/>
            <a:cxnLst/>
            <a:rect l="l" t="t" r="r" b="b"/>
            <a:pathLst>
              <a:path w="693293" h="232283">
                <a:moveTo>
                  <a:pt x="0" y="116205"/>
                </a:moveTo>
                <a:lnTo>
                  <a:pt x="17671" y="79491"/>
                </a:lnTo>
                <a:lnTo>
                  <a:pt x="51931" y="55012"/>
                </a:lnTo>
                <a:lnTo>
                  <a:pt x="101520" y="34051"/>
                </a:lnTo>
                <a:lnTo>
                  <a:pt x="141905" y="22433"/>
                </a:lnTo>
                <a:lnTo>
                  <a:pt x="187318" y="12978"/>
                </a:lnTo>
                <a:lnTo>
                  <a:pt x="237044" y="5928"/>
                </a:lnTo>
                <a:lnTo>
                  <a:pt x="290371" y="1522"/>
                </a:lnTo>
                <a:lnTo>
                  <a:pt x="346583" y="0"/>
                </a:lnTo>
                <a:lnTo>
                  <a:pt x="402829" y="1522"/>
                </a:lnTo>
                <a:lnTo>
                  <a:pt x="456182" y="5928"/>
                </a:lnTo>
                <a:lnTo>
                  <a:pt x="505930" y="12978"/>
                </a:lnTo>
                <a:lnTo>
                  <a:pt x="551359" y="22433"/>
                </a:lnTo>
                <a:lnTo>
                  <a:pt x="591756" y="34051"/>
                </a:lnTo>
                <a:lnTo>
                  <a:pt x="641355" y="55012"/>
                </a:lnTo>
                <a:lnTo>
                  <a:pt x="675620" y="79491"/>
                </a:lnTo>
                <a:lnTo>
                  <a:pt x="693293" y="116205"/>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3" y="232283"/>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5"/>
                </a:lnTo>
                <a:close/>
              </a:path>
            </a:pathLst>
          </a:custGeom>
          <a:ln w="19050">
            <a:solidFill>
              <a:srgbClr val="000000"/>
            </a:solidFill>
          </a:ln>
        </p:spPr>
        <p:txBody>
          <a:bodyPr wrap="square" lIns="0" tIns="0" rIns="0" bIns="0" rtlCol="0">
            <a:noAutofit/>
          </a:bodyPr>
          <a:lstStyle/>
          <a:p>
            <a:endParaRPr/>
          </a:p>
        </p:txBody>
      </p:sp>
      <p:sp>
        <p:nvSpPr>
          <p:cNvPr id="76" name="object 76"/>
          <p:cNvSpPr/>
          <p:nvPr/>
        </p:nvSpPr>
        <p:spPr>
          <a:xfrm>
            <a:off x="5955792" y="1938655"/>
            <a:ext cx="391921" cy="107569"/>
          </a:xfrm>
          <a:custGeom>
            <a:avLst/>
            <a:gdLst/>
            <a:ahLst/>
            <a:cxnLst/>
            <a:rect l="l" t="t" r="r" b="b"/>
            <a:pathLst>
              <a:path w="391921" h="107569">
                <a:moveTo>
                  <a:pt x="0" y="107569"/>
                </a:moveTo>
                <a:lnTo>
                  <a:pt x="121412" y="107569"/>
                </a:lnTo>
                <a:lnTo>
                  <a:pt x="242696" y="0"/>
                </a:lnTo>
                <a:lnTo>
                  <a:pt x="391921" y="0"/>
                </a:lnTo>
              </a:path>
            </a:pathLst>
          </a:custGeom>
          <a:ln w="19050">
            <a:solidFill>
              <a:srgbClr val="000000"/>
            </a:solidFill>
          </a:ln>
        </p:spPr>
        <p:txBody>
          <a:bodyPr wrap="square" lIns="0" tIns="0" rIns="0" bIns="0" rtlCol="0">
            <a:noAutofit/>
          </a:bodyPr>
          <a:lstStyle/>
          <a:p>
            <a:endParaRPr/>
          </a:p>
        </p:txBody>
      </p:sp>
      <p:sp>
        <p:nvSpPr>
          <p:cNvPr id="77" name="object 77"/>
          <p:cNvSpPr/>
          <p:nvPr/>
        </p:nvSpPr>
        <p:spPr>
          <a:xfrm>
            <a:off x="5973572" y="1938655"/>
            <a:ext cx="356362" cy="107569"/>
          </a:xfrm>
          <a:custGeom>
            <a:avLst/>
            <a:gdLst/>
            <a:ahLst/>
            <a:cxnLst/>
            <a:rect l="l" t="t" r="r" b="b"/>
            <a:pathLst>
              <a:path w="356362" h="107569">
                <a:moveTo>
                  <a:pt x="0" y="0"/>
                </a:moveTo>
                <a:lnTo>
                  <a:pt x="121285" y="0"/>
                </a:lnTo>
                <a:lnTo>
                  <a:pt x="242697" y="107569"/>
                </a:lnTo>
                <a:lnTo>
                  <a:pt x="356362" y="107569"/>
                </a:lnTo>
              </a:path>
            </a:pathLst>
          </a:custGeom>
          <a:ln w="19050">
            <a:solidFill>
              <a:srgbClr val="000000"/>
            </a:solidFill>
          </a:ln>
        </p:spPr>
        <p:txBody>
          <a:bodyPr wrap="square" lIns="0" tIns="0" rIns="0" bIns="0" rtlCol="0">
            <a:noAutofit/>
          </a:bodyPr>
          <a:lstStyle/>
          <a:p>
            <a:endParaRPr/>
          </a:p>
        </p:txBody>
      </p:sp>
      <p:sp>
        <p:nvSpPr>
          <p:cNvPr id="78" name="object 78"/>
          <p:cNvSpPr/>
          <p:nvPr/>
        </p:nvSpPr>
        <p:spPr>
          <a:xfrm>
            <a:off x="5819648" y="198742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79" name="object 79"/>
          <p:cNvSpPr/>
          <p:nvPr/>
        </p:nvSpPr>
        <p:spPr>
          <a:xfrm>
            <a:off x="6509892" y="1994661"/>
            <a:ext cx="0" cy="153415"/>
          </a:xfrm>
          <a:custGeom>
            <a:avLst/>
            <a:gdLst/>
            <a:ahLst/>
            <a:cxnLst/>
            <a:rect l="l" t="t" r="r" b="b"/>
            <a:pathLst>
              <a:path h="153415">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80" name="object 80"/>
          <p:cNvSpPr/>
          <p:nvPr/>
        </p:nvSpPr>
        <p:spPr>
          <a:xfrm>
            <a:off x="6652005" y="3153029"/>
            <a:ext cx="270255" cy="285495"/>
          </a:xfrm>
          <a:custGeom>
            <a:avLst/>
            <a:gdLst/>
            <a:ahLst/>
            <a:cxnLst/>
            <a:rect l="l" t="t" r="r" b="b"/>
            <a:pathLst>
              <a:path w="270255" h="285496">
                <a:moveTo>
                  <a:pt x="141731" y="0"/>
                </a:moveTo>
                <a:lnTo>
                  <a:pt x="0" y="96392"/>
                </a:lnTo>
                <a:lnTo>
                  <a:pt x="128524" y="285495"/>
                </a:lnTo>
                <a:lnTo>
                  <a:pt x="270255" y="189103"/>
                </a:lnTo>
                <a:lnTo>
                  <a:pt x="141731" y="0"/>
                </a:lnTo>
                <a:close/>
              </a:path>
            </a:pathLst>
          </a:custGeom>
          <a:solidFill>
            <a:srgbClr val="3333CC"/>
          </a:solidFill>
        </p:spPr>
        <p:txBody>
          <a:bodyPr wrap="square" lIns="0" tIns="0" rIns="0" bIns="0" rtlCol="0">
            <a:noAutofit/>
          </a:bodyPr>
          <a:lstStyle/>
          <a:p>
            <a:endParaRPr/>
          </a:p>
        </p:txBody>
      </p:sp>
      <p:sp>
        <p:nvSpPr>
          <p:cNvPr id="81" name="object 81"/>
          <p:cNvSpPr/>
          <p:nvPr/>
        </p:nvSpPr>
        <p:spPr>
          <a:xfrm>
            <a:off x="6530974" y="2972308"/>
            <a:ext cx="289940" cy="314325"/>
          </a:xfrm>
          <a:custGeom>
            <a:avLst/>
            <a:gdLst/>
            <a:ahLst/>
            <a:cxnLst/>
            <a:rect l="l" t="t" r="r" b="b"/>
            <a:pathLst>
              <a:path w="289940" h="314325">
                <a:moveTo>
                  <a:pt x="141859" y="0"/>
                </a:moveTo>
                <a:lnTo>
                  <a:pt x="0" y="96393"/>
                </a:lnTo>
                <a:lnTo>
                  <a:pt x="148209" y="314325"/>
                </a:lnTo>
                <a:lnTo>
                  <a:pt x="289940" y="217932"/>
                </a:lnTo>
                <a:lnTo>
                  <a:pt x="141859" y="0"/>
                </a:lnTo>
                <a:close/>
              </a:path>
            </a:pathLst>
          </a:custGeom>
          <a:solidFill>
            <a:srgbClr val="FF0000"/>
          </a:solidFill>
        </p:spPr>
        <p:txBody>
          <a:bodyPr wrap="square" lIns="0" tIns="0" rIns="0" bIns="0" rtlCol="0">
            <a:noAutofit/>
          </a:bodyPr>
          <a:lstStyle/>
          <a:p>
            <a:endParaRPr/>
          </a:p>
        </p:txBody>
      </p:sp>
      <p:sp>
        <p:nvSpPr>
          <p:cNvPr id="82" name="object 82"/>
          <p:cNvSpPr/>
          <p:nvPr/>
        </p:nvSpPr>
        <p:spPr>
          <a:xfrm>
            <a:off x="6971538" y="3253105"/>
            <a:ext cx="273685" cy="285750"/>
          </a:xfrm>
          <a:custGeom>
            <a:avLst/>
            <a:gdLst/>
            <a:ahLst/>
            <a:cxnLst/>
            <a:rect l="l" t="t" r="r" b="b"/>
            <a:pathLst>
              <a:path w="273685" h="285750">
                <a:moveTo>
                  <a:pt x="138049" y="0"/>
                </a:moveTo>
                <a:lnTo>
                  <a:pt x="0" y="101854"/>
                </a:lnTo>
                <a:lnTo>
                  <a:pt x="135763" y="285750"/>
                </a:lnTo>
                <a:lnTo>
                  <a:pt x="273685" y="184023"/>
                </a:lnTo>
                <a:lnTo>
                  <a:pt x="138049" y="0"/>
                </a:lnTo>
                <a:close/>
              </a:path>
            </a:pathLst>
          </a:custGeom>
          <a:solidFill>
            <a:srgbClr val="3333CC"/>
          </a:solidFill>
        </p:spPr>
        <p:txBody>
          <a:bodyPr wrap="square" lIns="0" tIns="0" rIns="0" bIns="0" rtlCol="0">
            <a:noAutofit/>
          </a:bodyPr>
          <a:lstStyle/>
          <a:p>
            <a:endParaRPr/>
          </a:p>
        </p:txBody>
      </p:sp>
      <p:sp>
        <p:nvSpPr>
          <p:cNvPr id="83" name="object 83"/>
          <p:cNvSpPr/>
          <p:nvPr/>
        </p:nvSpPr>
        <p:spPr>
          <a:xfrm>
            <a:off x="6841489" y="3076829"/>
            <a:ext cx="294386" cy="313817"/>
          </a:xfrm>
          <a:custGeom>
            <a:avLst/>
            <a:gdLst/>
            <a:ahLst/>
            <a:cxnLst/>
            <a:rect l="l" t="t" r="r" b="b"/>
            <a:pathLst>
              <a:path w="294386" h="313817">
                <a:moveTo>
                  <a:pt x="138049" y="0"/>
                </a:moveTo>
                <a:lnTo>
                  <a:pt x="0" y="101726"/>
                </a:lnTo>
                <a:lnTo>
                  <a:pt x="156464" y="313817"/>
                </a:lnTo>
                <a:lnTo>
                  <a:pt x="294386" y="212089"/>
                </a:lnTo>
                <a:lnTo>
                  <a:pt x="138049" y="0"/>
                </a:lnTo>
                <a:close/>
              </a:path>
            </a:pathLst>
          </a:custGeom>
          <a:solidFill>
            <a:srgbClr val="FF0000"/>
          </a:solidFill>
        </p:spPr>
        <p:txBody>
          <a:bodyPr wrap="square" lIns="0" tIns="0" rIns="0" bIns="0" rtlCol="0">
            <a:noAutofit/>
          </a:bodyPr>
          <a:lstStyle/>
          <a:p>
            <a:endParaRPr/>
          </a:p>
        </p:txBody>
      </p:sp>
      <p:sp>
        <p:nvSpPr>
          <p:cNvPr id="84" name="object 84"/>
          <p:cNvSpPr/>
          <p:nvPr/>
        </p:nvSpPr>
        <p:spPr>
          <a:xfrm>
            <a:off x="7326249" y="3370833"/>
            <a:ext cx="277240" cy="285495"/>
          </a:xfrm>
          <a:custGeom>
            <a:avLst/>
            <a:gdLst/>
            <a:ahLst/>
            <a:cxnLst/>
            <a:rect l="l" t="t" r="r" b="b"/>
            <a:pathLst>
              <a:path w="277240" h="285496">
                <a:moveTo>
                  <a:pt x="132841" y="0"/>
                </a:moveTo>
                <a:lnTo>
                  <a:pt x="0" y="108203"/>
                </a:lnTo>
                <a:lnTo>
                  <a:pt x="144272" y="285495"/>
                </a:lnTo>
                <a:lnTo>
                  <a:pt x="277240" y="177164"/>
                </a:lnTo>
                <a:lnTo>
                  <a:pt x="132841" y="0"/>
                </a:lnTo>
                <a:close/>
              </a:path>
            </a:pathLst>
          </a:custGeom>
          <a:solidFill>
            <a:srgbClr val="3333CC"/>
          </a:solidFill>
        </p:spPr>
        <p:txBody>
          <a:bodyPr wrap="square" lIns="0" tIns="0" rIns="0" bIns="0" rtlCol="0">
            <a:noAutofit/>
          </a:bodyPr>
          <a:lstStyle/>
          <a:p>
            <a:endParaRPr/>
          </a:p>
        </p:txBody>
      </p:sp>
      <p:sp>
        <p:nvSpPr>
          <p:cNvPr id="85" name="object 85"/>
          <p:cNvSpPr/>
          <p:nvPr/>
        </p:nvSpPr>
        <p:spPr>
          <a:xfrm>
            <a:off x="7189851" y="3203320"/>
            <a:ext cx="299338" cy="312674"/>
          </a:xfrm>
          <a:custGeom>
            <a:avLst/>
            <a:gdLst/>
            <a:ahLst/>
            <a:cxnLst/>
            <a:rect l="l" t="t" r="r" b="b"/>
            <a:pathLst>
              <a:path w="299338" h="312674">
                <a:moveTo>
                  <a:pt x="132968" y="0"/>
                </a:moveTo>
                <a:lnTo>
                  <a:pt x="0" y="108331"/>
                </a:lnTo>
                <a:lnTo>
                  <a:pt x="166370" y="312674"/>
                </a:lnTo>
                <a:lnTo>
                  <a:pt x="299338" y="204343"/>
                </a:lnTo>
                <a:lnTo>
                  <a:pt x="132968" y="0"/>
                </a:lnTo>
                <a:close/>
              </a:path>
            </a:pathLst>
          </a:custGeom>
          <a:solidFill>
            <a:srgbClr val="FF0000"/>
          </a:solidFill>
        </p:spPr>
        <p:txBody>
          <a:bodyPr wrap="square" lIns="0" tIns="0" rIns="0" bIns="0" rtlCol="0">
            <a:noAutofit/>
          </a:bodyPr>
          <a:lstStyle/>
          <a:p>
            <a:endParaRPr/>
          </a:p>
        </p:txBody>
      </p:sp>
      <p:sp>
        <p:nvSpPr>
          <p:cNvPr id="86" name="object 86"/>
          <p:cNvSpPr/>
          <p:nvPr/>
        </p:nvSpPr>
        <p:spPr>
          <a:xfrm>
            <a:off x="6857618" y="3392296"/>
            <a:ext cx="138430" cy="181610"/>
          </a:xfrm>
          <a:custGeom>
            <a:avLst/>
            <a:gdLst/>
            <a:ahLst/>
            <a:cxnLst/>
            <a:rect l="l" t="t" r="r" b="b"/>
            <a:pathLst>
              <a:path w="138430" h="181610">
                <a:moveTo>
                  <a:pt x="87629" y="124460"/>
                </a:moveTo>
                <a:lnTo>
                  <a:pt x="62230" y="143510"/>
                </a:lnTo>
                <a:lnTo>
                  <a:pt x="138430" y="181610"/>
                </a:lnTo>
                <a:lnTo>
                  <a:pt x="129886" y="134620"/>
                </a:lnTo>
                <a:lnTo>
                  <a:pt x="95250" y="134620"/>
                </a:lnTo>
                <a:lnTo>
                  <a:pt x="87629" y="124460"/>
                </a:lnTo>
                <a:close/>
              </a:path>
              <a:path w="138430" h="181610">
                <a:moveTo>
                  <a:pt x="97790" y="116840"/>
                </a:moveTo>
                <a:lnTo>
                  <a:pt x="87629" y="124460"/>
                </a:lnTo>
                <a:lnTo>
                  <a:pt x="95250" y="134620"/>
                </a:lnTo>
                <a:lnTo>
                  <a:pt x="105410" y="127000"/>
                </a:lnTo>
                <a:lnTo>
                  <a:pt x="97790" y="116840"/>
                </a:lnTo>
                <a:close/>
              </a:path>
              <a:path w="138430" h="181610">
                <a:moveTo>
                  <a:pt x="123190" y="97790"/>
                </a:moveTo>
                <a:lnTo>
                  <a:pt x="97790" y="116840"/>
                </a:lnTo>
                <a:lnTo>
                  <a:pt x="105410" y="127000"/>
                </a:lnTo>
                <a:lnTo>
                  <a:pt x="95250" y="134620"/>
                </a:lnTo>
                <a:lnTo>
                  <a:pt x="129886" y="134620"/>
                </a:lnTo>
                <a:lnTo>
                  <a:pt x="123190" y="97790"/>
                </a:lnTo>
                <a:close/>
              </a:path>
              <a:path w="138430" h="181610">
                <a:moveTo>
                  <a:pt x="10160" y="0"/>
                </a:moveTo>
                <a:lnTo>
                  <a:pt x="0" y="7620"/>
                </a:lnTo>
                <a:lnTo>
                  <a:pt x="87629" y="124460"/>
                </a:lnTo>
                <a:lnTo>
                  <a:pt x="97790" y="116840"/>
                </a:lnTo>
                <a:lnTo>
                  <a:pt x="10160" y="0"/>
                </a:lnTo>
                <a:close/>
              </a:path>
            </a:pathLst>
          </a:custGeom>
          <a:solidFill>
            <a:srgbClr val="000000"/>
          </a:solidFill>
        </p:spPr>
        <p:txBody>
          <a:bodyPr wrap="square" lIns="0" tIns="0" rIns="0" bIns="0" rtlCol="0">
            <a:noAutofit/>
          </a:bodyPr>
          <a:lstStyle/>
          <a:p>
            <a:endParaRPr/>
          </a:p>
        </p:txBody>
      </p:sp>
      <p:sp>
        <p:nvSpPr>
          <p:cNvPr id="87" name="object 87"/>
          <p:cNvSpPr/>
          <p:nvPr/>
        </p:nvSpPr>
        <p:spPr>
          <a:xfrm>
            <a:off x="7181468" y="3490849"/>
            <a:ext cx="135255" cy="181483"/>
          </a:xfrm>
          <a:custGeom>
            <a:avLst/>
            <a:gdLst/>
            <a:ahLst/>
            <a:cxnLst/>
            <a:rect l="l" t="t" r="r" b="b"/>
            <a:pathLst>
              <a:path w="135255" h="181483">
                <a:moveTo>
                  <a:pt x="85100" y="123761"/>
                </a:moveTo>
                <a:lnTo>
                  <a:pt x="59436" y="142494"/>
                </a:lnTo>
                <a:lnTo>
                  <a:pt x="135255" y="181483"/>
                </a:lnTo>
                <a:lnTo>
                  <a:pt x="127206" y="133985"/>
                </a:lnTo>
                <a:lnTo>
                  <a:pt x="92583" y="133985"/>
                </a:lnTo>
                <a:lnTo>
                  <a:pt x="85100" y="123761"/>
                </a:lnTo>
                <a:close/>
              </a:path>
              <a:path w="135255" h="181483">
                <a:moveTo>
                  <a:pt x="95373" y="116263"/>
                </a:moveTo>
                <a:lnTo>
                  <a:pt x="85100" y="123761"/>
                </a:lnTo>
                <a:lnTo>
                  <a:pt x="92583" y="133985"/>
                </a:lnTo>
                <a:lnTo>
                  <a:pt x="102870" y="126492"/>
                </a:lnTo>
                <a:lnTo>
                  <a:pt x="95373" y="116263"/>
                </a:lnTo>
                <a:close/>
              </a:path>
              <a:path w="135255" h="181483">
                <a:moveTo>
                  <a:pt x="121031" y="97536"/>
                </a:moveTo>
                <a:lnTo>
                  <a:pt x="95373" y="116263"/>
                </a:lnTo>
                <a:lnTo>
                  <a:pt x="102870" y="126492"/>
                </a:lnTo>
                <a:lnTo>
                  <a:pt x="92583" y="133985"/>
                </a:lnTo>
                <a:lnTo>
                  <a:pt x="127206" y="133985"/>
                </a:lnTo>
                <a:lnTo>
                  <a:pt x="121031" y="97536"/>
                </a:lnTo>
                <a:close/>
              </a:path>
              <a:path w="135255" h="181483">
                <a:moveTo>
                  <a:pt x="10160" y="0"/>
                </a:moveTo>
                <a:lnTo>
                  <a:pt x="0" y="7493"/>
                </a:lnTo>
                <a:lnTo>
                  <a:pt x="85100" y="123761"/>
                </a:lnTo>
                <a:lnTo>
                  <a:pt x="95373" y="116263"/>
                </a:lnTo>
                <a:lnTo>
                  <a:pt x="10160" y="0"/>
                </a:lnTo>
                <a:close/>
              </a:path>
            </a:pathLst>
          </a:custGeom>
          <a:solidFill>
            <a:srgbClr val="000000"/>
          </a:solidFill>
        </p:spPr>
        <p:txBody>
          <a:bodyPr wrap="square" lIns="0" tIns="0" rIns="0" bIns="0" rtlCol="0">
            <a:noAutofit/>
          </a:bodyPr>
          <a:lstStyle/>
          <a:p>
            <a:endParaRPr/>
          </a:p>
        </p:txBody>
      </p:sp>
      <p:sp>
        <p:nvSpPr>
          <p:cNvPr id="88" name="object 88"/>
          <p:cNvSpPr/>
          <p:nvPr/>
        </p:nvSpPr>
        <p:spPr>
          <a:xfrm>
            <a:off x="7549641" y="3605275"/>
            <a:ext cx="125857" cy="178181"/>
          </a:xfrm>
          <a:custGeom>
            <a:avLst/>
            <a:gdLst/>
            <a:ahLst/>
            <a:cxnLst/>
            <a:rect l="l" t="t" r="r" b="b"/>
            <a:pathLst>
              <a:path w="125857" h="178180">
                <a:moveTo>
                  <a:pt x="77356" y="119091"/>
                </a:moveTo>
                <a:lnTo>
                  <a:pt x="51181" y="137159"/>
                </a:lnTo>
                <a:lnTo>
                  <a:pt x="125857" y="178181"/>
                </a:lnTo>
                <a:lnTo>
                  <a:pt x="118971" y="129539"/>
                </a:lnTo>
                <a:lnTo>
                  <a:pt x="84582" y="129539"/>
                </a:lnTo>
                <a:lnTo>
                  <a:pt x="77356" y="119091"/>
                </a:lnTo>
                <a:close/>
              </a:path>
              <a:path w="125857" h="178180">
                <a:moveTo>
                  <a:pt x="87793" y="111886"/>
                </a:moveTo>
                <a:lnTo>
                  <a:pt x="77356" y="119091"/>
                </a:lnTo>
                <a:lnTo>
                  <a:pt x="84582" y="129539"/>
                </a:lnTo>
                <a:lnTo>
                  <a:pt x="94996" y="122300"/>
                </a:lnTo>
                <a:lnTo>
                  <a:pt x="87793" y="111886"/>
                </a:lnTo>
                <a:close/>
              </a:path>
              <a:path w="125857" h="178180">
                <a:moveTo>
                  <a:pt x="113919" y="93852"/>
                </a:moveTo>
                <a:lnTo>
                  <a:pt x="87793" y="111886"/>
                </a:lnTo>
                <a:lnTo>
                  <a:pt x="94996" y="122300"/>
                </a:lnTo>
                <a:lnTo>
                  <a:pt x="84582" y="129539"/>
                </a:lnTo>
                <a:lnTo>
                  <a:pt x="118971" y="129539"/>
                </a:lnTo>
                <a:lnTo>
                  <a:pt x="113919" y="93852"/>
                </a:lnTo>
                <a:close/>
              </a:path>
              <a:path w="125857" h="178180">
                <a:moveTo>
                  <a:pt x="10414" y="0"/>
                </a:moveTo>
                <a:lnTo>
                  <a:pt x="0" y="7238"/>
                </a:lnTo>
                <a:lnTo>
                  <a:pt x="77356" y="119091"/>
                </a:lnTo>
                <a:lnTo>
                  <a:pt x="87793" y="111886"/>
                </a:lnTo>
                <a:lnTo>
                  <a:pt x="10414" y="0"/>
                </a:lnTo>
                <a:close/>
              </a:path>
            </a:pathLst>
          </a:custGeom>
          <a:solidFill>
            <a:srgbClr val="000000"/>
          </a:solidFill>
        </p:spPr>
        <p:txBody>
          <a:bodyPr wrap="square" lIns="0" tIns="0" rIns="0" bIns="0" rtlCol="0">
            <a:noAutofit/>
          </a:bodyPr>
          <a:lstStyle/>
          <a:p>
            <a:endParaRPr/>
          </a:p>
        </p:txBody>
      </p:sp>
      <p:sp>
        <p:nvSpPr>
          <p:cNvPr id="89" name="object 89"/>
          <p:cNvSpPr/>
          <p:nvPr/>
        </p:nvSpPr>
        <p:spPr>
          <a:xfrm>
            <a:off x="6918198" y="3922141"/>
            <a:ext cx="692276" cy="197866"/>
          </a:xfrm>
          <a:prstGeom prst="rect">
            <a:avLst/>
          </a:prstGeom>
          <a:blipFill>
            <a:blip r:embed="rId9" cstate="print"/>
            <a:stretch>
              <a:fillRect/>
            </a:stretch>
          </a:blipFill>
        </p:spPr>
        <p:txBody>
          <a:bodyPr wrap="square" lIns="0" tIns="0" rIns="0" bIns="0" rtlCol="0">
            <a:noAutofit/>
          </a:bodyPr>
          <a:lstStyle/>
          <a:p>
            <a:endParaRPr/>
          </a:p>
        </p:txBody>
      </p:sp>
      <p:sp>
        <p:nvSpPr>
          <p:cNvPr id="90" name="object 90"/>
          <p:cNvSpPr/>
          <p:nvPr/>
        </p:nvSpPr>
        <p:spPr>
          <a:xfrm>
            <a:off x="6918198" y="3922141"/>
            <a:ext cx="692276" cy="197866"/>
          </a:xfrm>
          <a:custGeom>
            <a:avLst/>
            <a:gdLst/>
            <a:ahLst/>
            <a:cxnLst/>
            <a:rect l="l" t="t" r="r" b="b"/>
            <a:pathLst>
              <a:path w="692276" h="197866">
                <a:moveTo>
                  <a:pt x="0" y="98932"/>
                </a:moveTo>
                <a:lnTo>
                  <a:pt x="27197" y="60436"/>
                </a:lnTo>
                <a:lnTo>
                  <a:pt x="66779" y="40517"/>
                </a:lnTo>
                <a:lnTo>
                  <a:pt x="120872" y="23824"/>
                </a:lnTo>
                <a:lnTo>
                  <a:pt x="163810" y="14829"/>
                </a:lnTo>
                <a:lnTo>
                  <a:pt x="211419" y="7778"/>
                </a:lnTo>
                <a:lnTo>
                  <a:pt x="262986" y="2876"/>
                </a:lnTo>
                <a:lnTo>
                  <a:pt x="317799" y="328"/>
                </a:lnTo>
                <a:lnTo>
                  <a:pt x="346201" y="0"/>
                </a:lnTo>
                <a:lnTo>
                  <a:pt x="402337" y="1295"/>
                </a:lnTo>
                <a:lnTo>
                  <a:pt x="455589" y="5046"/>
                </a:lnTo>
                <a:lnTo>
                  <a:pt x="505244" y="11048"/>
                </a:lnTo>
                <a:lnTo>
                  <a:pt x="550590" y="19096"/>
                </a:lnTo>
                <a:lnTo>
                  <a:pt x="590915" y="28987"/>
                </a:lnTo>
                <a:lnTo>
                  <a:pt x="640427" y="46832"/>
                </a:lnTo>
                <a:lnTo>
                  <a:pt x="674634" y="67673"/>
                </a:lnTo>
                <a:lnTo>
                  <a:pt x="692276" y="98932"/>
                </a:lnTo>
                <a:lnTo>
                  <a:pt x="691129" y="107043"/>
                </a:lnTo>
                <a:lnTo>
                  <a:pt x="687747" y="114973"/>
                </a:lnTo>
                <a:lnTo>
                  <a:pt x="653649" y="144385"/>
                </a:lnTo>
                <a:lnTo>
                  <a:pt x="608971" y="163305"/>
                </a:lnTo>
                <a:lnTo>
                  <a:pt x="571425" y="174041"/>
                </a:lnTo>
                <a:lnTo>
                  <a:pt x="528500" y="183036"/>
                </a:lnTo>
                <a:lnTo>
                  <a:pt x="480911" y="190087"/>
                </a:lnTo>
                <a:lnTo>
                  <a:pt x="429368" y="194989"/>
                </a:lnTo>
                <a:lnTo>
                  <a:pt x="374585" y="197537"/>
                </a:lnTo>
                <a:lnTo>
                  <a:pt x="346201" y="197866"/>
                </a:lnTo>
                <a:lnTo>
                  <a:pt x="317799" y="197537"/>
                </a:lnTo>
                <a:lnTo>
                  <a:pt x="290031" y="196570"/>
                </a:lnTo>
                <a:lnTo>
                  <a:pt x="236752" y="192819"/>
                </a:lnTo>
                <a:lnTo>
                  <a:pt x="187075" y="186817"/>
                </a:lnTo>
                <a:lnTo>
                  <a:pt x="141713" y="178769"/>
                </a:lnTo>
                <a:lnTo>
                  <a:pt x="101377" y="168878"/>
                </a:lnTo>
                <a:lnTo>
                  <a:pt x="51854" y="151033"/>
                </a:lnTo>
                <a:lnTo>
                  <a:pt x="17643" y="130192"/>
                </a:lnTo>
                <a:lnTo>
                  <a:pt x="0" y="98932"/>
                </a:lnTo>
                <a:close/>
              </a:path>
            </a:pathLst>
          </a:custGeom>
          <a:ln w="19050">
            <a:solidFill>
              <a:srgbClr val="000000"/>
            </a:solidFill>
          </a:ln>
        </p:spPr>
        <p:txBody>
          <a:bodyPr wrap="square" lIns="0" tIns="0" rIns="0" bIns="0" rtlCol="0">
            <a:noAutofit/>
          </a:bodyPr>
          <a:lstStyle/>
          <a:p>
            <a:endParaRPr/>
          </a:p>
        </p:txBody>
      </p:sp>
      <p:sp>
        <p:nvSpPr>
          <p:cNvPr id="91" name="object 91"/>
          <p:cNvSpPr/>
          <p:nvPr/>
        </p:nvSpPr>
        <p:spPr>
          <a:xfrm>
            <a:off x="6918198" y="3899157"/>
            <a:ext cx="695388" cy="123313"/>
          </a:xfrm>
          <a:prstGeom prst="rect">
            <a:avLst/>
          </a:prstGeom>
          <a:blipFill>
            <a:blip r:embed="rId5" cstate="print"/>
            <a:stretch>
              <a:fillRect/>
            </a:stretch>
          </a:blipFill>
        </p:spPr>
        <p:txBody>
          <a:bodyPr wrap="square" lIns="0" tIns="0" rIns="0" bIns="0" rtlCol="0">
            <a:noAutofit/>
          </a:bodyPr>
          <a:lstStyle/>
          <a:p>
            <a:endParaRPr/>
          </a:p>
        </p:txBody>
      </p:sp>
      <p:sp>
        <p:nvSpPr>
          <p:cNvPr id="92" name="object 92"/>
          <p:cNvSpPr/>
          <p:nvPr/>
        </p:nvSpPr>
        <p:spPr>
          <a:xfrm>
            <a:off x="6915150" y="3764406"/>
            <a:ext cx="693292" cy="232282"/>
          </a:xfrm>
          <a:prstGeom prst="rect">
            <a:avLst/>
          </a:prstGeom>
          <a:blipFill>
            <a:blip r:embed="rId6" cstate="print"/>
            <a:stretch>
              <a:fillRect/>
            </a:stretch>
          </a:blipFill>
        </p:spPr>
        <p:txBody>
          <a:bodyPr wrap="square" lIns="0" tIns="0" rIns="0" bIns="0" rtlCol="0">
            <a:noAutofit/>
          </a:bodyPr>
          <a:lstStyle/>
          <a:p>
            <a:endParaRPr/>
          </a:p>
        </p:txBody>
      </p:sp>
      <p:sp>
        <p:nvSpPr>
          <p:cNvPr id="93" name="object 93"/>
          <p:cNvSpPr/>
          <p:nvPr/>
        </p:nvSpPr>
        <p:spPr>
          <a:xfrm>
            <a:off x="6915150" y="3764406"/>
            <a:ext cx="693292" cy="232282"/>
          </a:xfrm>
          <a:custGeom>
            <a:avLst/>
            <a:gdLst/>
            <a:ahLst/>
            <a:cxnLst/>
            <a:rect l="l" t="t" r="r" b="b"/>
            <a:pathLst>
              <a:path w="693292" h="232282">
                <a:moveTo>
                  <a:pt x="0" y="116204"/>
                </a:moveTo>
                <a:lnTo>
                  <a:pt x="17671" y="79491"/>
                </a:lnTo>
                <a:lnTo>
                  <a:pt x="51931" y="55012"/>
                </a:lnTo>
                <a:lnTo>
                  <a:pt x="101520" y="34051"/>
                </a:lnTo>
                <a:lnTo>
                  <a:pt x="141905" y="22433"/>
                </a:lnTo>
                <a:lnTo>
                  <a:pt x="187318" y="12978"/>
                </a:lnTo>
                <a:lnTo>
                  <a:pt x="237044" y="5928"/>
                </a:lnTo>
                <a:lnTo>
                  <a:pt x="290371" y="1522"/>
                </a:lnTo>
                <a:lnTo>
                  <a:pt x="346582" y="0"/>
                </a:lnTo>
                <a:lnTo>
                  <a:pt x="402829" y="1522"/>
                </a:lnTo>
                <a:lnTo>
                  <a:pt x="456182" y="5928"/>
                </a:lnTo>
                <a:lnTo>
                  <a:pt x="505930" y="12978"/>
                </a:lnTo>
                <a:lnTo>
                  <a:pt x="551359" y="22433"/>
                </a:lnTo>
                <a:lnTo>
                  <a:pt x="591756" y="34051"/>
                </a:lnTo>
                <a:lnTo>
                  <a:pt x="641355" y="55012"/>
                </a:lnTo>
                <a:lnTo>
                  <a:pt x="675620" y="79491"/>
                </a:lnTo>
                <a:lnTo>
                  <a:pt x="693292" y="116204"/>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2" y="232282"/>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4"/>
                </a:lnTo>
                <a:close/>
              </a:path>
            </a:pathLst>
          </a:custGeom>
          <a:ln w="19050">
            <a:solidFill>
              <a:srgbClr val="000000"/>
            </a:solidFill>
          </a:ln>
        </p:spPr>
        <p:txBody>
          <a:bodyPr wrap="square" lIns="0" tIns="0" rIns="0" bIns="0" rtlCol="0">
            <a:noAutofit/>
          </a:bodyPr>
          <a:lstStyle/>
          <a:p>
            <a:endParaRPr/>
          </a:p>
        </p:txBody>
      </p:sp>
      <p:sp>
        <p:nvSpPr>
          <p:cNvPr id="94" name="object 94"/>
          <p:cNvSpPr/>
          <p:nvPr/>
        </p:nvSpPr>
        <p:spPr>
          <a:xfrm>
            <a:off x="7054341" y="3824605"/>
            <a:ext cx="391922" cy="107568"/>
          </a:xfrm>
          <a:custGeom>
            <a:avLst/>
            <a:gdLst/>
            <a:ahLst/>
            <a:cxnLst/>
            <a:rect l="l" t="t" r="r" b="b"/>
            <a:pathLst>
              <a:path w="391922" h="107569">
                <a:moveTo>
                  <a:pt x="0" y="107568"/>
                </a:moveTo>
                <a:lnTo>
                  <a:pt x="121412" y="107568"/>
                </a:lnTo>
                <a:lnTo>
                  <a:pt x="242697" y="0"/>
                </a:lnTo>
                <a:lnTo>
                  <a:pt x="391922" y="0"/>
                </a:lnTo>
              </a:path>
            </a:pathLst>
          </a:custGeom>
          <a:ln w="19050">
            <a:solidFill>
              <a:srgbClr val="000000"/>
            </a:solidFill>
          </a:ln>
        </p:spPr>
        <p:txBody>
          <a:bodyPr wrap="square" lIns="0" tIns="0" rIns="0" bIns="0" rtlCol="0">
            <a:noAutofit/>
          </a:bodyPr>
          <a:lstStyle/>
          <a:p>
            <a:endParaRPr/>
          </a:p>
        </p:txBody>
      </p:sp>
      <p:sp>
        <p:nvSpPr>
          <p:cNvPr id="95" name="object 95"/>
          <p:cNvSpPr/>
          <p:nvPr/>
        </p:nvSpPr>
        <p:spPr>
          <a:xfrm>
            <a:off x="7072122" y="3824605"/>
            <a:ext cx="356361" cy="107568"/>
          </a:xfrm>
          <a:custGeom>
            <a:avLst/>
            <a:gdLst/>
            <a:ahLst/>
            <a:cxnLst/>
            <a:rect l="l" t="t" r="r" b="b"/>
            <a:pathLst>
              <a:path w="356361" h="107569">
                <a:moveTo>
                  <a:pt x="0" y="0"/>
                </a:moveTo>
                <a:lnTo>
                  <a:pt x="121284" y="0"/>
                </a:lnTo>
                <a:lnTo>
                  <a:pt x="242696" y="107568"/>
                </a:lnTo>
                <a:lnTo>
                  <a:pt x="356361" y="107568"/>
                </a:lnTo>
              </a:path>
            </a:pathLst>
          </a:custGeom>
          <a:ln w="19050">
            <a:solidFill>
              <a:srgbClr val="000000"/>
            </a:solidFill>
          </a:ln>
        </p:spPr>
        <p:txBody>
          <a:bodyPr wrap="square" lIns="0" tIns="0" rIns="0" bIns="0" rtlCol="0">
            <a:noAutofit/>
          </a:bodyPr>
          <a:lstStyle/>
          <a:p>
            <a:endParaRPr/>
          </a:p>
        </p:txBody>
      </p:sp>
      <p:sp>
        <p:nvSpPr>
          <p:cNvPr id="96" name="object 96"/>
          <p:cNvSpPr/>
          <p:nvPr/>
        </p:nvSpPr>
        <p:spPr>
          <a:xfrm>
            <a:off x="6918198" y="387337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97" name="object 97"/>
          <p:cNvSpPr/>
          <p:nvPr/>
        </p:nvSpPr>
        <p:spPr>
          <a:xfrm>
            <a:off x="7608442" y="3880612"/>
            <a:ext cx="0" cy="153416"/>
          </a:xfrm>
          <a:custGeom>
            <a:avLst/>
            <a:gdLst/>
            <a:ahLst/>
            <a:cxnLst/>
            <a:rect l="l" t="t" r="r" b="b"/>
            <a:pathLst>
              <a:path h="153416">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98" name="object 98"/>
          <p:cNvSpPr/>
          <p:nvPr/>
        </p:nvSpPr>
        <p:spPr>
          <a:xfrm>
            <a:off x="6014973" y="4990592"/>
            <a:ext cx="692150" cy="197865"/>
          </a:xfrm>
          <a:prstGeom prst="rect">
            <a:avLst/>
          </a:prstGeom>
          <a:blipFill>
            <a:blip r:embed="rId10" cstate="print"/>
            <a:stretch>
              <a:fillRect/>
            </a:stretch>
          </a:blipFill>
        </p:spPr>
        <p:txBody>
          <a:bodyPr wrap="square" lIns="0" tIns="0" rIns="0" bIns="0" rtlCol="0">
            <a:noAutofit/>
          </a:bodyPr>
          <a:lstStyle/>
          <a:p>
            <a:endParaRPr/>
          </a:p>
        </p:txBody>
      </p:sp>
      <p:sp>
        <p:nvSpPr>
          <p:cNvPr id="99" name="object 99"/>
          <p:cNvSpPr/>
          <p:nvPr/>
        </p:nvSpPr>
        <p:spPr>
          <a:xfrm>
            <a:off x="6014973" y="4990592"/>
            <a:ext cx="692150" cy="197865"/>
          </a:xfrm>
          <a:custGeom>
            <a:avLst/>
            <a:gdLst/>
            <a:ahLst/>
            <a:cxnLst/>
            <a:rect l="l" t="t" r="r" b="b"/>
            <a:pathLst>
              <a:path w="692150" h="197865">
                <a:moveTo>
                  <a:pt x="0" y="98933"/>
                </a:moveTo>
                <a:lnTo>
                  <a:pt x="27195" y="60382"/>
                </a:lnTo>
                <a:lnTo>
                  <a:pt x="66771" y="40462"/>
                </a:lnTo>
                <a:lnTo>
                  <a:pt x="120851" y="23782"/>
                </a:lnTo>
                <a:lnTo>
                  <a:pt x="163776" y="14799"/>
                </a:lnTo>
                <a:lnTo>
                  <a:pt x="211365" y="7760"/>
                </a:lnTo>
                <a:lnTo>
                  <a:pt x="262908" y="2869"/>
                </a:lnTo>
                <a:lnTo>
                  <a:pt x="317691" y="327"/>
                </a:lnTo>
                <a:lnTo>
                  <a:pt x="346075" y="0"/>
                </a:lnTo>
                <a:lnTo>
                  <a:pt x="402210" y="1292"/>
                </a:lnTo>
                <a:lnTo>
                  <a:pt x="455462" y="5034"/>
                </a:lnTo>
                <a:lnTo>
                  <a:pt x="505117" y="11024"/>
                </a:lnTo>
                <a:lnTo>
                  <a:pt x="550463" y="19060"/>
                </a:lnTo>
                <a:lnTo>
                  <a:pt x="590788" y="28940"/>
                </a:lnTo>
                <a:lnTo>
                  <a:pt x="640300" y="46775"/>
                </a:lnTo>
                <a:lnTo>
                  <a:pt x="674507" y="67624"/>
                </a:lnTo>
                <a:lnTo>
                  <a:pt x="692150" y="98933"/>
                </a:lnTo>
                <a:lnTo>
                  <a:pt x="691002" y="107043"/>
                </a:lnTo>
                <a:lnTo>
                  <a:pt x="687620" y="114973"/>
                </a:lnTo>
                <a:lnTo>
                  <a:pt x="653522" y="144385"/>
                </a:lnTo>
                <a:lnTo>
                  <a:pt x="608844" y="163305"/>
                </a:lnTo>
                <a:lnTo>
                  <a:pt x="571298" y="174041"/>
                </a:lnTo>
                <a:lnTo>
                  <a:pt x="528373" y="183036"/>
                </a:lnTo>
                <a:lnTo>
                  <a:pt x="480784" y="190087"/>
                </a:lnTo>
                <a:lnTo>
                  <a:pt x="429241" y="194989"/>
                </a:lnTo>
                <a:lnTo>
                  <a:pt x="374458" y="197537"/>
                </a:lnTo>
                <a:lnTo>
                  <a:pt x="346075" y="197865"/>
                </a:lnTo>
                <a:lnTo>
                  <a:pt x="317691" y="197537"/>
                </a:lnTo>
                <a:lnTo>
                  <a:pt x="289939" y="196570"/>
                </a:lnTo>
                <a:lnTo>
                  <a:pt x="236687" y="192819"/>
                </a:lnTo>
                <a:lnTo>
                  <a:pt x="187032" y="186817"/>
                </a:lnTo>
                <a:lnTo>
                  <a:pt x="141686" y="178769"/>
                </a:lnTo>
                <a:lnTo>
                  <a:pt x="101361" y="168878"/>
                </a:lnTo>
                <a:lnTo>
                  <a:pt x="51849" y="151033"/>
                </a:lnTo>
                <a:lnTo>
                  <a:pt x="17642" y="130192"/>
                </a:lnTo>
                <a:lnTo>
                  <a:pt x="0" y="98933"/>
                </a:lnTo>
                <a:close/>
              </a:path>
            </a:pathLst>
          </a:custGeom>
          <a:ln w="19050">
            <a:solidFill>
              <a:srgbClr val="000000"/>
            </a:solidFill>
          </a:ln>
        </p:spPr>
        <p:txBody>
          <a:bodyPr wrap="square" lIns="0" tIns="0" rIns="0" bIns="0" rtlCol="0">
            <a:noAutofit/>
          </a:bodyPr>
          <a:lstStyle/>
          <a:p>
            <a:endParaRPr/>
          </a:p>
        </p:txBody>
      </p:sp>
      <p:sp>
        <p:nvSpPr>
          <p:cNvPr id="100" name="object 100"/>
          <p:cNvSpPr/>
          <p:nvPr/>
        </p:nvSpPr>
        <p:spPr>
          <a:xfrm>
            <a:off x="6014973" y="4967608"/>
            <a:ext cx="695375" cy="123313"/>
          </a:xfrm>
          <a:prstGeom prst="rect">
            <a:avLst/>
          </a:prstGeom>
          <a:blipFill>
            <a:blip r:embed="rId11" cstate="print"/>
            <a:stretch>
              <a:fillRect/>
            </a:stretch>
          </a:blipFill>
        </p:spPr>
        <p:txBody>
          <a:bodyPr wrap="square" lIns="0" tIns="0" rIns="0" bIns="0" rtlCol="0">
            <a:noAutofit/>
          </a:bodyPr>
          <a:lstStyle/>
          <a:p>
            <a:endParaRPr/>
          </a:p>
        </p:txBody>
      </p:sp>
      <p:sp>
        <p:nvSpPr>
          <p:cNvPr id="101" name="object 101"/>
          <p:cNvSpPr/>
          <p:nvPr/>
        </p:nvSpPr>
        <p:spPr>
          <a:xfrm>
            <a:off x="6011798" y="4832857"/>
            <a:ext cx="693292" cy="232282"/>
          </a:xfrm>
          <a:prstGeom prst="rect">
            <a:avLst/>
          </a:prstGeom>
          <a:blipFill>
            <a:blip r:embed="rId12" cstate="print"/>
            <a:stretch>
              <a:fillRect/>
            </a:stretch>
          </a:blipFill>
        </p:spPr>
        <p:txBody>
          <a:bodyPr wrap="square" lIns="0" tIns="0" rIns="0" bIns="0" rtlCol="0">
            <a:noAutofit/>
          </a:bodyPr>
          <a:lstStyle/>
          <a:p>
            <a:endParaRPr/>
          </a:p>
        </p:txBody>
      </p:sp>
      <p:sp>
        <p:nvSpPr>
          <p:cNvPr id="102" name="object 102"/>
          <p:cNvSpPr/>
          <p:nvPr/>
        </p:nvSpPr>
        <p:spPr>
          <a:xfrm>
            <a:off x="6011798" y="4832857"/>
            <a:ext cx="693292" cy="232282"/>
          </a:xfrm>
          <a:custGeom>
            <a:avLst/>
            <a:gdLst/>
            <a:ahLst/>
            <a:cxnLst/>
            <a:rect l="l" t="t" r="r" b="b"/>
            <a:pathLst>
              <a:path w="693292" h="232282">
                <a:moveTo>
                  <a:pt x="0" y="116077"/>
                </a:moveTo>
                <a:lnTo>
                  <a:pt x="17672" y="79378"/>
                </a:lnTo>
                <a:lnTo>
                  <a:pt x="51937" y="54921"/>
                </a:lnTo>
                <a:lnTo>
                  <a:pt x="101536" y="33988"/>
                </a:lnTo>
                <a:lnTo>
                  <a:pt x="141933" y="22388"/>
                </a:lnTo>
                <a:lnTo>
                  <a:pt x="187362" y="12951"/>
                </a:lnTo>
                <a:lnTo>
                  <a:pt x="237110" y="5915"/>
                </a:lnTo>
                <a:lnTo>
                  <a:pt x="290463" y="1518"/>
                </a:lnTo>
                <a:lnTo>
                  <a:pt x="346710" y="0"/>
                </a:lnTo>
                <a:lnTo>
                  <a:pt x="402921" y="1518"/>
                </a:lnTo>
                <a:lnTo>
                  <a:pt x="456248" y="5915"/>
                </a:lnTo>
                <a:lnTo>
                  <a:pt x="505974" y="12951"/>
                </a:lnTo>
                <a:lnTo>
                  <a:pt x="551387" y="22388"/>
                </a:lnTo>
                <a:lnTo>
                  <a:pt x="591772" y="33988"/>
                </a:lnTo>
                <a:lnTo>
                  <a:pt x="641361" y="54921"/>
                </a:lnTo>
                <a:lnTo>
                  <a:pt x="675621" y="79378"/>
                </a:lnTo>
                <a:lnTo>
                  <a:pt x="693292" y="116077"/>
                </a:lnTo>
                <a:lnTo>
                  <a:pt x="692143" y="125602"/>
                </a:lnTo>
                <a:lnTo>
                  <a:pt x="688756" y="134916"/>
                </a:lnTo>
                <a:lnTo>
                  <a:pt x="654603" y="169461"/>
                </a:lnTo>
                <a:lnTo>
                  <a:pt x="609856" y="191685"/>
                </a:lnTo>
                <a:lnTo>
                  <a:pt x="572252" y="204295"/>
                </a:lnTo>
                <a:lnTo>
                  <a:pt x="529264" y="214862"/>
                </a:lnTo>
                <a:lnTo>
                  <a:pt x="481605" y="223144"/>
                </a:lnTo>
                <a:lnTo>
                  <a:pt x="429990" y="228903"/>
                </a:lnTo>
                <a:lnTo>
                  <a:pt x="375132" y="231897"/>
                </a:lnTo>
                <a:lnTo>
                  <a:pt x="346710" y="232282"/>
                </a:lnTo>
                <a:lnTo>
                  <a:pt x="318269" y="231897"/>
                </a:lnTo>
                <a:lnTo>
                  <a:pt x="290463" y="230760"/>
                </a:lnTo>
                <a:lnTo>
                  <a:pt x="237110" y="226354"/>
                </a:lnTo>
                <a:lnTo>
                  <a:pt x="187362" y="219304"/>
                </a:lnTo>
                <a:lnTo>
                  <a:pt x="141933" y="209849"/>
                </a:lnTo>
                <a:lnTo>
                  <a:pt x="101536" y="198231"/>
                </a:lnTo>
                <a:lnTo>
                  <a:pt x="51937" y="177270"/>
                </a:lnTo>
                <a:lnTo>
                  <a:pt x="17672" y="152791"/>
                </a:lnTo>
                <a:lnTo>
                  <a:pt x="0" y="116077"/>
                </a:lnTo>
                <a:close/>
              </a:path>
            </a:pathLst>
          </a:custGeom>
          <a:ln w="19050">
            <a:solidFill>
              <a:srgbClr val="000000"/>
            </a:solidFill>
          </a:ln>
        </p:spPr>
        <p:txBody>
          <a:bodyPr wrap="square" lIns="0" tIns="0" rIns="0" bIns="0" rtlCol="0">
            <a:noAutofit/>
          </a:bodyPr>
          <a:lstStyle/>
          <a:p>
            <a:endParaRPr/>
          </a:p>
        </p:txBody>
      </p:sp>
      <p:sp>
        <p:nvSpPr>
          <p:cNvPr id="103" name="object 103"/>
          <p:cNvSpPr/>
          <p:nvPr/>
        </p:nvSpPr>
        <p:spPr>
          <a:xfrm>
            <a:off x="6151117" y="4893056"/>
            <a:ext cx="391794" cy="107569"/>
          </a:xfrm>
          <a:custGeom>
            <a:avLst/>
            <a:gdLst/>
            <a:ahLst/>
            <a:cxnLst/>
            <a:rect l="l" t="t" r="r" b="b"/>
            <a:pathLst>
              <a:path w="391794" h="107569">
                <a:moveTo>
                  <a:pt x="0" y="107569"/>
                </a:moveTo>
                <a:lnTo>
                  <a:pt x="121285" y="107569"/>
                </a:lnTo>
                <a:lnTo>
                  <a:pt x="242697" y="0"/>
                </a:lnTo>
                <a:lnTo>
                  <a:pt x="391794" y="0"/>
                </a:lnTo>
              </a:path>
            </a:pathLst>
          </a:custGeom>
          <a:ln w="19049">
            <a:solidFill>
              <a:srgbClr val="000000"/>
            </a:solidFill>
          </a:ln>
        </p:spPr>
        <p:txBody>
          <a:bodyPr wrap="square" lIns="0" tIns="0" rIns="0" bIns="0" rtlCol="0">
            <a:noAutofit/>
          </a:bodyPr>
          <a:lstStyle/>
          <a:p>
            <a:endParaRPr/>
          </a:p>
        </p:txBody>
      </p:sp>
      <p:sp>
        <p:nvSpPr>
          <p:cNvPr id="104" name="object 104"/>
          <p:cNvSpPr/>
          <p:nvPr/>
        </p:nvSpPr>
        <p:spPr>
          <a:xfrm>
            <a:off x="6168771" y="4893056"/>
            <a:ext cx="356488" cy="107569"/>
          </a:xfrm>
          <a:custGeom>
            <a:avLst/>
            <a:gdLst/>
            <a:ahLst/>
            <a:cxnLst/>
            <a:rect l="l" t="t" r="r" b="b"/>
            <a:pathLst>
              <a:path w="356488" h="107569">
                <a:moveTo>
                  <a:pt x="0" y="0"/>
                </a:moveTo>
                <a:lnTo>
                  <a:pt x="121412" y="0"/>
                </a:lnTo>
                <a:lnTo>
                  <a:pt x="242697" y="107569"/>
                </a:lnTo>
                <a:lnTo>
                  <a:pt x="356488" y="107569"/>
                </a:lnTo>
              </a:path>
            </a:pathLst>
          </a:custGeom>
          <a:ln w="19050">
            <a:solidFill>
              <a:srgbClr val="000000"/>
            </a:solidFill>
          </a:ln>
        </p:spPr>
        <p:txBody>
          <a:bodyPr wrap="square" lIns="0" tIns="0" rIns="0" bIns="0" rtlCol="0">
            <a:noAutofit/>
          </a:bodyPr>
          <a:lstStyle/>
          <a:p>
            <a:endParaRPr/>
          </a:p>
        </p:txBody>
      </p:sp>
      <p:sp>
        <p:nvSpPr>
          <p:cNvPr id="105" name="object 105"/>
          <p:cNvSpPr/>
          <p:nvPr/>
        </p:nvSpPr>
        <p:spPr>
          <a:xfrm>
            <a:off x="6014973" y="4941824"/>
            <a:ext cx="0" cy="156210"/>
          </a:xfrm>
          <a:custGeom>
            <a:avLst/>
            <a:gdLst/>
            <a:ahLst/>
            <a:cxnLst/>
            <a:rect l="l" t="t" r="r" b="b"/>
            <a:pathLst>
              <a:path h="156210">
                <a:moveTo>
                  <a:pt x="0" y="0"/>
                </a:moveTo>
                <a:lnTo>
                  <a:pt x="0" y="156210"/>
                </a:lnTo>
              </a:path>
            </a:pathLst>
          </a:custGeom>
          <a:ln w="19050">
            <a:solidFill>
              <a:srgbClr val="000000"/>
            </a:solidFill>
          </a:ln>
        </p:spPr>
        <p:txBody>
          <a:bodyPr wrap="square" lIns="0" tIns="0" rIns="0" bIns="0" rtlCol="0">
            <a:noAutofit/>
          </a:bodyPr>
          <a:lstStyle/>
          <a:p>
            <a:endParaRPr/>
          </a:p>
        </p:txBody>
      </p:sp>
      <p:sp>
        <p:nvSpPr>
          <p:cNvPr id="106" name="object 106"/>
          <p:cNvSpPr/>
          <p:nvPr/>
        </p:nvSpPr>
        <p:spPr>
          <a:xfrm>
            <a:off x="6705091" y="4948936"/>
            <a:ext cx="0" cy="153416"/>
          </a:xfrm>
          <a:custGeom>
            <a:avLst/>
            <a:gdLst/>
            <a:ahLst/>
            <a:cxnLst/>
            <a:rect l="l" t="t" r="r" b="b"/>
            <a:pathLst>
              <a:path h="153416">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107" name="object 107"/>
          <p:cNvSpPr/>
          <p:nvPr/>
        </p:nvSpPr>
        <p:spPr>
          <a:xfrm>
            <a:off x="5625084" y="4686681"/>
            <a:ext cx="86740" cy="6350"/>
          </a:xfrm>
          <a:custGeom>
            <a:avLst/>
            <a:gdLst/>
            <a:ahLst/>
            <a:cxnLst/>
            <a:rect l="l" t="t" r="r" b="b"/>
            <a:pathLst>
              <a:path w="86740" h="6350">
                <a:moveTo>
                  <a:pt x="0" y="6350"/>
                </a:moveTo>
                <a:lnTo>
                  <a:pt x="86740" y="0"/>
                </a:lnTo>
              </a:path>
            </a:pathLst>
          </a:custGeom>
          <a:ln w="19050">
            <a:solidFill>
              <a:srgbClr val="000000"/>
            </a:solidFill>
          </a:ln>
        </p:spPr>
        <p:txBody>
          <a:bodyPr wrap="square" lIns="0" tIns="0" rIns="0" bIns="0" rtlCol="0">
            <a:noAutofit/>
          </a:bodyPr>
          <a:lstStyle/>
          <a:p>
            <a:endParaRPr/>
          </a:p>
        </p:txBody>
      </p:sp>
      <p:sp>
        <p:nvSpPr>
          <p:cNvPr id="108" name="object 108"/>
          <p:cNvSpPr/>
          <p:nvPr/>
        </p:nvSpPr>
        <p:spPr>
          <a:xfrm>
            <a:off x="5625084" y="5336095"/>
            <a:ext cx="86740" cy="2552"/>
          </a:xfrm>
          <a:custGeom>
            <a:avLst/>
            <a:gdLst/>
            <a:ahLst/>
            <a:cxnLst/>
            <a:rect l="l" t="t" r="r" b="b"/>
            <a:pathLst>
              <a:path w="86740" h="2552">
                <a:moveTo>
                  <a:pt x="0" y="2552"/>
                </a:moveTo>
                <a:lnTo>
                  <a:pt x="86740" y="0"/>
                </a:lnTo>
              </a:path>
            </a:pathLst>
          </a:custGeom>
          <a:ln w="19050">
            <a:solidFill>
              <a:srgbClr val="000000"/>
            </a:solidFill>
          </a:ln>
        </p:spPr>
        <p:txBody>
          <a:bodyPr wrap="square" lIns="0" tIns="0" rIns="0" bIns="0" rtlCol="0">
            <a:noAutofit/>
          </a:bodyPr>
          <a:lstStyle/>
          <a:p>
            <a:endParaRPr/>
          </a:p>
        </p:txBody>
      </p:sp>
      <p:sp>
        <p:nvSpPr>
          <p:cNvPr id="109" name="object 109"/>
          <p:cNvSpPr/>
          <p:nvPr/>
        </p:nvSpPr>
        <p:spPr>
          <a:xfrm>
            <a:off x="5704712" y="4681474"/>
            <a:ext cx="0" cy="650786"/>
          </a:xfrm>
          <a:custGeom>
            <a:avLst/>
            <a:gdLst/>
            <a:ahLst/>
            <a:cxnLst/>
            <a:rect l="l" t="t" r="r" b="b"/>
            <a:pathLst>
              <a:path h="650786">
                <a:moveTo>
                  <a:pt x="0" y="0"/>
                </a:moveTo>
                <a:lnTo>
                  <a:pt x="0" y="650786"/>
                </a:lnTo>
              </a:path>
            </a:pathLst>
          </a:custGeom>
          <a:ln w="12700">
            <a:solidFill>
              <a:srgbClr val="000000"/>
            </a:solidFill>
          </a:ln>
        </p:spPr>
        <p:txBody>
          <a:bodyPr wrap="square" lIns="0" tIns="0" rIns="0" bIns="0" rtlCol="0">
            <a:noAutofit/>
          </a:bodyPr>
          <a:lstStyle/>
          <a:p>
            <a:endParaRPr/>
          </a:p>
        </p:txBody>
      </p:sp>
      <p:sp>
        <p:nvSpPr>
          <p:cNvPr id="110" name="object 110"/>
          <p:cNvSpPr/>
          <p:nvPr/>
        </p:nvSpPr>
        <p:spPr>
          <a:xfrm>
            <a:off x="4973535" y="4278795"/>
            <a:ext cx="703237" cy="567651"/>
          </a:xfrm>
          <a:prstGeom prst="rect">
            <a:avLst/>
          </a:prstGeom>
          <a:blipFill>
            <a:blip r:embed="rId2" cstate="print"/>
            <a:stretch>
              <a:fillRect/>
            </a:stretch>
          </a:blipFill>
        </p:spPr>
        <p:txBody>
          <a:bodyPr wrap="square" lIns="0" tIns="0" rIns="0" bIns="0" rtlCol="0">
            <a:noAutofit/>
          </a:bodyPr>
          <a:lstStyle/>
          <a:p>
            <a:endParaRPr/>
          </a:p>
        </p:txBody>
      </p:sp>
      <p:sp>
        <p:nvSpPr>
          <p:cNvPr id="111" name="object 111"/>
          <p:cNvSpPr/>
          <p:nvPr/>
        </p:nvSpPr>
        <p:spPr>
          <a:xfrm>
            <a:off x="5273167" y="4333239"/>
            <a:ext cx="342011" cy="259969"/>
          </a:xfrm>
          <a:prstGeom prst="rect">
            <a:avLst/>
          </a:prstGeom>
          <a:blipFill>
            <a:blip r:embed="rId13" cstate="print"/>
            <a:stretch>
              <a:fillRect/>
            </a:stretch>
          </a:blipFill>
        </p:spPr>
        <p:txBody>
          <a:bodyPr wrap="square" lIns="0" tIns="0" rIns="0" bIns="0" rtlCol="0">
            <a:noAutofit/>
          </a:bodyPr>
          <a:lstStyle/>
          <a:p>
            <a:endParaRPr/>
          </a:p>
        </p:txBody>
      </p:sp>
      <p:sp>
        <p:nvSpPr>
          <p:cNvPr id="112" name="object 112"/>
          <p:cNvSpPr txBox="1"/>
          <p:nvPr/>
        </p:nvSpPr>
        <p:spPr>
          <a:xfrm>
            <a:off x="5221940" y="4823206"/>
            <a:ext cx="436245" cy="381000"/>
          </a:xfrm>
          <a:prstGeom prst="rect">
            <a:avLst/>
          </a:prstGeom>
        </p:spPr>
        <p:txBody>
          <a:bodyPr vert="vert" wrap="square" lIns="0" tIns="0" rIns="0" bIns="0" rtlCol="0">
            <a:noAutofit/>
          </a:bodyPr>
          <a:lstStyle/>
          <a:p>
            <a:pPr marL="12700">
              <a:lnSpc>
                <a:spcPct val="100000"/>
              </a:lnSpc>
            </a:pPr>
            <a:r>
              <a:rPr sz="2800" dirty="0" smtClean="0">
                <a:latin typeface="Arial"/>
                <a:cs typeface="Arial"/>
              </a:rPr>
              <a:t>…</a:t>
            </a:r>
            <a:endParaRPr sz="2800">
              <a:latin typeface="Arial"/>
              <a:cs typeface="Arial"/>
            </a:endParaRPr>
          </a:p>
        </p:txBody>
      </p:sp>
      <p:sp>
        <p:nvSpPr>
          <p:cNvPr id="113" name="object 113"/>
          <p:cNvSpPr/>
          <p:nvPr/>
        </p:nvSpPr>
        <p:spPr>
          <a:xfrm>
            <a:off x="4990299" y="5097018"/>
            <a:ext cx="703237" cy="567651"/>
          </a:xfrm>
          <a:prstGeom prst="rect">
            <a:avLst/>
          </a:prstGeom>
          <a:blipFill>
            <a:blip r:embed="rId2" cstate="print"/>
            <a:stretch>
              <a:fillRect/>
            </a:stretch>
          </a:blipFill>
        </p:spPr>
        <p:txBody>
          <a:bodyPr wrap="square" lIns="0" tIns="0" rIns="0" bIns="0" rtlCol="0">
            <a:noAutofit/>
          </a:bodyPr>
          <a:lstStyle/>
          <a:p>
            <a:endParaRPr/>
          </a:p>
        </p:txBody>
      </p:sp>
      <p:sp>
        <p:nvSpPr>
          <p:cNvPr id="114" name="object 114"/>
          <p:cNvSpPr/>
          <p:nvPr/>
        </p:nvSpPr>
        <p:spPr>
          <a:xfrm>
            <a:off x="5290058" y="5151500"/>
            <a:ext cx="341884" cy="259905"/>
          </a:xfrm>
          <a:prstGeom prst="rect">
            <a:avLst/>
          </a:prstGeom>
          <a:blipFill>
            <a:blip r:embed="rId14" cstate="print"/>
            <a:stretch>
              <a:fillRect/>
            </a:stretch>
          </a:blipFill>
        </p:spPr>
        <p:txBody>
          <a:bodyPr wrap="square" lIns="0" tIns="0" rIns="0" bIns="0" rtlCol="0">
            <a:noAutofit/>
          </a:bodyPr>
          <a:lstStyle/>
          <a:p>
            <a:endParaRPr/>
          </a:p>
        </p:txBody>
      </p:sp>
      <p:sp>
        <p:nvSpPr>
          <p:cNvPr id="116" name="标题 115"/>
          <p:cNvSpPr>
            <a:spLocks noGrp="1"/>
          </p:cNvSpPr>
          <p:nvPr>
            <p:ph type="title"/>
          </p:nvPr>
        </p:nvSpPr>
        <p:spPr/>
        <p:txBody>
          <a:bodyPr/>
          <a:lstStyle/>
          <a:p>
            <a:pPr algn="l"/>
            <a:r>
              <a:rPr lang="en-US" altLang="zh-CN" sz="3200" dirty="0">
                <a:solidFill>
                  <a:schemeClr val="tx1"/>
                </a:solidFill>
              </a:rPr>
              <a:t>IP</a:t>
            </a:r>
            <a:r>
              <a:rPr lang="zh-CN" altLang="en-US" sz="3200" dirty="0">
                <a:solidFill>
                  <a:schemeClr val="tx1"/>
                </a:solidFill>
              </a:rPr>
              <a:t>分片</a:t>
            </a:r>
            <a:r>
              <a:rPr lang="en-US" altLang="zh-CN" sz="3200" dirty="0">
                <a:solidFill>
                  <a:schemeClr val="tx1"/>
                </a:solidFill>
              </a:rPr>
              <a:t>Fragmentation</a:t>
            </a:r>
            <a:r>
              <a:rPr lang="zh-CN" altLang="en-US" sz="3200" dirty="0">
                <a:solidFill>
                  <a:schemeClr val="tx1"/>
                </a:solidFill>
              </a:rPr>
              <a:t>和重组 </a:t>
            </a:r>
            <a:r>
              <a:rPr lang="en-US" altLang="zh-CN" sz="3200" dirty="0">
                <a:solidFill>
                  <a:schemeClr val="tx1"/>
                </a:solidFill>
              </a:rPr>
              <a:t>Reassembly </a:t>
            </a:r>
            <a:endParaRPr lang="zh-CN" altLang="en-US" sz="3200" dirty="0">
              <a:solidFill>
                <a:schemeClr val="tx1"/>
              </a:solidFill>
            </a:endParaRPr>
          </a:p>
        </p:txBody>
      </p:sp>
      <p:sp>
        <p:nvSpPr>
          <p:cNvPr id="115" name="文本框 114"/>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81000"/>
            <a:ext cx="7846060" cy="635000"/>
          </a:xfrm>
          <a:prstGeom prst="rect">
            <a:avLst/>
          </a:prstGeom>
        </p:spPr>
        <p:txBody>
          <a:bodyPr vert="horz" wrap="square" lIns="0" tIns="0" rIns="0" bIns="0" rtlCol="0">
            <a:noAutofit/>
          </a:bodyPr>
          <a:lstStyle/>
          <a:p>
            <a:pPr marL="12700">
              <a:lnSpc>
                <a:spcPct val="100000"/>
              </a:lnSpc>
            </a:pPr>
            <a:r>
              <a:rPr sz="3600" spc="-30" dirty="0" smtClean="0">
                <a:latin typeface="黑体"/>
                <a:cs typeface="黑体"/>
              </a:rPr>
              <a:t>不同链路</a:t>
            </a:r>
            <a:r>
              <a:rPr sz="3600" spc="-35" dirty="0" smtClean="0">
                <a:latin typeface="黑体"/>
                <a:cs typeface="黑体"/>
              </a:rPr>
              <a:t>的</a:t>
            </a:r>
            <a:r>
              <a:rPr sz="3600" spc="-30" dirty="0" smtClean="0">
                <a:latin typeface="Calibri"/>
                <a:cs typeface="Calibri"/>
              </a:rPr>
              <a:t>MTU</a:t>
            </a:r>
            <a:r>
              <a:rPr lang="en-US" altLang="zh-CN" sz="2000" spc="-30" dirty="0" smtClean="0">
                <a:latin typeface="Calibri"/>
                <a:cs typeface="Calibri"/>
              </a:rPr>
              <a:t>(</a:t>
            </a:r>
            <a:r>
              <a:rPr lang="en-US" altLang="zh-CN" sz="2000" dirty="0" smtClean="0"/>
              <a:t>Maximum </a:t>
            </a:r>
            <a:r>
              <a:rPr lang="en-US" altLang="zh-CN" sz="2000" dirty="0"/>
              <a:t>Transmission </a:t>
            </a:r>
            <a:r>
              <a:rPr lang="en-US" altLang="zh-CN" sz="2000" dirty="0" smtClean="0"/>
              <a:t>Unit)</a:t>
            </a:r>
            <a:endParaRPr sz="2000" dirty="0">
              <a:latin typeface="Calibri"/>
              <a:cs typeface="Calibri"/>
            </a:endParaRPr>
          </a:p>
        </p:txBody>
      </p:sp>
      <p:sp>
        <p:nvSpPr>
          <p:cNvPr id="3" name="object 3"/>
          <p:cNvSpPr txBox="1"/>
          <p:nvPr/>
        </p:nvSpPr>
        <p:spPr>
          <a:xfrm>
            <a:off x="1694878" y="1447800"/>
            <a:ext cx="3573779" cy="312420"/>
          </a:xfrm>
          <a:prstGeom prst="rect">
            <a:avLst/>
          </a:prstGeom>
        </p:spPr>
        <p:txBody>
          <a:bodyPr vert="horz" wrap="square" lIns="0" tIns="0" rIns="0" bIns="0" rtlCol="0">
            <a:noAutofit/>
          </a:bodyPr>
          <a:lstStyle/>
          <a:p>
            <a:pPr marL="12700">
              <a:lnSpc>
                <a:spcPts val="2455"/>
              </a:lnSpc>
            </a:pPr>
            <a:r>
              <a:rPr sz="2050" b="1" spc="605" dirty="0" smtClean="0">
                <a:latin typeface="Times New Roman"/>
                <a:cs typeface="Times New Roman"/>
              </a:rPr>
              <a:t>MTU</a:t>
            </a:r>
            <a:r>
              <a:rPr sz="2050" b="1" spc="204" dirty="0" smtClean="0">
                <a:latin typeface="Times New Roman"/>
                <a:cs typeface="Times New Roman"/>
              </a:rPr>
              <a:t> </a:t>
            </a:r>
            <a:r>
              <a:rPr sz="2050" b="1" spc="330" dirty="0" smtClean="0">
                <a:latin typeface="Times New Roman"/>
                <a:cs typeface="Times New Roman"/>
              </a:rPr>
              <a:t>for</a:t>
            </a:r>
            <a:r>
              <a:rPr sz="2050" b="1" spc="155" dirty="0" smtClean="0">
                <a:latin typeface="Times New Roman"/>
                <a:cs typeface="Times New Roman"/>
              </a:rPr>
              <a:t> </a:t>
            </a:r>
            <a:r>
              <a:rPr sz="2050" b="1" spc="320" dirty="0" smtClean="0">
                <a:latin typeface="Times New Roman"/>
                <a:cs typeface="Times New Roman"/>
              </a:rPr>
              <a:t>di</a:t>
            </a:r>
            <a:r>
              <a:rPr sz="2050" b="1" spc="365" dirty="0" smtClean="0">
                <a:latin typeface="Times New Roman"/>
                <a:cs typeface="Times New Roman"/>
              </a:rPr>
              <a:t>v</a:t>
            </a:r>
            <a:r>
              <a:rPr sz="2050" b="1" spc="345" dirty="0" smtClean="0">
                <a:latin typeface="Times New Roman"/>
                <a:cs typeface="Times New Roman"/>
              </a:rPr>
              <a:t>e</a:t>
            </a:r>
            <a:r>
              <a:rPr sz="2050" b="1" spc="355" dirty="0" smtClean="0">
                <a:latin typeface="Times New Roman"/>
                <a:cs typeface="Times New Roman"/>
              </a:rPr>
              <a:t>r</a:t>
            </a:r>
            <a:r>
              <a:rPr sz="2050" b="1" spc="270" dirty="0" smtClean="0">
                <a:latin typeface="Times New Roman"/>
                <a:cs typeface="Times New Roman"/>
              </a:rPr>
              <a:t>s</a:t>
            </a:r>
            <a:r>
              <a:rPr sz="2050" b="1" spc="345" dirty="0" smtClean="0">
                <a:latin typeface="Times New Roman"/>
                <a:cs typeface="Times New Roman"/>
              </a:rPr>
              <a:t>e</a:t>
            </a:r>
            <a:r>
              <a:rPr sz="2050" b="1" spc="210" dirty="0" smtClean="0">
                <a:latin typeface="Times New Roman"/>
                <a:cs typeface="Times New Roman"/>
              </a:rPr>
              <a:t> </a:t>
            </a:r>
            <a:r>
              <a:rPr sz="2050" b="1" spc="385" dirty="0" smtClean="0">
                <a:latin typeface="Times New Roman"/>
                <a:cs typeface="Times New Roman"/>
              </a:rPr>
              <a:t>Lin</a:t>
            </a:r>
            <a:r>
              <a:rPr sz="2050" b="1" spc="415" dirty="0" smtClean="0">
                <a:latin typeface="Times New Roman"/>
                <a:cs typeface="Times New Roman"/>
              </a:rPr>
              <a:t>k</a:t>
            </a:r>
            <a:r>
              <a:rPr sz="2050" b="1" spc="300" dirty="0" smtClean="0">
                <a:latin typeface="Times New Roman"/>
                <a:cs typeface="Times New Roman"/>
              </a:rPr>
              <a:t>s</a:t>
            </a:r>
            <a:endParaRPr sz="2050" dirty="0">
              <a:latin typeface="Times New Roman"/>
              <a:cs typeface="Times New Roman"/>
            </a:endParaRPr>
          </a:p>
        </p:txBody>
      </p:sp>
      <p:sp>
        <p:nvSpPr>
          <p:cNvPr id="4" name="object 4"/>
          <p:cNvSpPr/>
          <p:nvPr/>
        </p:nvSpPr>
        <p:spPr>
          <a:xfrm>
            <a:off x="6228207" y="4365116"/>
            <a:ext cx="1080135" cy="504063"/>
          </a:xfrm>
          <a:custGeom>
            <a:avLst/>
            <a:gdLst/>
            <a:ahLst/>
            <a:cxnLst/>
            <a:rect l="l" t="t" r="r" b="b"/>
            <a:pathLst>
              <a:path w="1080134" h="504063">
                <a:moveTo>
                  <a:pt x="996061" y="0"/>
                </a:moveTo>
                <a:lnTo>
                  <a:pt x="83946" y="0"/>
                </a:lnTo>
                <a:lnTo>
                  <a:pt x="78808" y="154"/>
                </a:lnTo>
                <a:lnTo>
                  <a:pt x="38837" y="13141"/>
                </a:lnTo>
                <a:lnTo>
                  <a:pt x="10662" y="42977"/>
                </a:lnTo>
                <a:lnTo>
                  <a:pt x="0" y="83946"/>
                </a:lnTo>
                <a:lnTo>
                  <a:pt x="0" y="419988"/>
                </a:lnTo>
                <a:lnTo>
                  <a:pt x="13175" y="465244"/>
                </a:lnTo>
                <a:lnTo>
                  <a:pt x="43005" y="493411"/>
                </a:lnTo>
                <a:lnTo>
                  <a:pt x="83946" y="504062"/>
                </a:lnTo>
                <a:lnTo>
                  <a:pt x="996061" y="504062"/>
                </a:lnTo>
                <a:lnTo>
                  <a:pt x="1041369" y="490848"/>
                </a:lnTo>
                <a:lnTo>
                  <a:pt x="1069499" y="460990"/>
                </a:lnTo>
                <a:lnTo>
                  <a:pt x="1080135" y="419988"/>
                </a:lnTo>
                <a:lnTo>
                  <a:pt x="1080135" y="83946"/>
                </a:lnTo>
                <a:lnTo>
                  <a:pt x="1066953" y="38784"/>
                </a:lnTo>
                <a:lnTo>
                  <a:pt x="1037089" y="10646"/>
                </a:lnTo>
                <a:lnTo>
                  <a:pt x="996061" y="0"/>
                </a:lnTo>
                <a:close/>
              </a:path>
            </a:pathLst>
          </a:custGeom>
          <a:solidFill>
            <a:srgbClr val="00CC99"/>
          </a:solidFill>
        </p:spPr>
        <p:txBody>
          <a:bodyPr wrap="square" lIns="0" tIns="0" rIns="0" bIns="0" rtlCol="0">
            <a:noAutofit/>
          </a:bodyPr>
          <a:lstStyle/>
          <a:p>
            <a:endParaRPr/>
          </a:p>
        </p:txBody>
      </p:sp>
      <p:sp>
        <p:nvSpPr>
          <p:cNvPr id="6" name="object 6"/>
          <p:cNvSpPr txBox="1"/>
          <p:nvPr/>
        </p:nvSpPr>
        <p:spPr>
          <a:xfrm>
            <a:off x="8077200" y="2956814"/>
            <a:ext cx="1066800" cy="273685"/>
          </a:xfrm>
          <a:prstGeom prst="rect">
            <a:avLst/>
          </a:prstGeom>
        </p:spPr>
        <p:txBody>
          <a:bodyPr vert="horz" wrap="square" lIns="0" tIns="0" rIns="0" bIns="0" rtlCol="0">
            <a:noAutofit/>
          </a:bodyPr>
          <a:lstStyle/>
          <a:p>
            <a:pPr marL="12700">
              <a:lnSpc>
                <a:spcPts val="2155"/>
              </a:lnSpc>
            </a:pPr>
            <a:r>
              <a:rPr lang="zh-CN" altLang="en-US" sz="1800" dirty="0" smtClean="0">
                <a:solidFill>
                  <a:srgbClr val="FF0000"/>
                </a:solidFill>
                <a:latin typeface="宋体"/>
                <a:cs typeface="宋体"/>
              </a:rPr>
              <a:t>理</a:t>
            </a:r>
            <a:r>
              <a:rPr sz="1800" dirty="0" err="1" smtClean="0">
                <a:solidFill>
                  <a:srgbClr val="FF0000"/>
                </a:solidFill>
                <a:latin typeface="宋体"/>
                <a:cs typeface="宋体"/>
              </a:rPr>
              <a:t>论上限</a:t>
            </a:r>
            <a:endParaRPr sz="1800" dirty="0">
              <a:latin typeface="宋体"/>
              <a:cs typeface="宋体"/>
            </a:endParaRPr>
          </a:p>
        </p:txBody>
      </p:sp>
      <p:sp>
        <p:nvSpPr>
          <p:cNvPr id="7" name="object 7"/>
          <p:cNvSpPr/>
          <p:nvPr/>
        </p:nvSpPr>
        <p:spPr>
          <a:xfrm>
            <a:off x="7715250" y="2915157"/>
            <a:ext cx="214375" cy="184150"/>
          </a:xfrm>
          <a:custGeom>
            <a:avLst/>
            <a:gdLst/>
            <a:ahLst/>
            <a:cxnLst/>
            <a:rect l="l" t="t" r="r" b="b"/>
            <a:pathLst>
              <a:path w="214375" h="184150">
                <a:moveTo>
                  <a:pt x="214375" y="184150"/>
                </a:moveTo>
                <a:lnTo>
                  <a:pt x="0" y="0"/>
                </a:lnTo>
              </a:path>
            </a:pathLst>
          </a:custGeom>
          <a:ln w="9525">
            <a:solidFill>
              <a:srgbClr val="FF0000"/>
            </a:solidFill>
          </a:ln>
        </p:spPr>
        <p:txBody>
          <a:bodyPr wrap="square" lIns="0" tIns="0" rIns="0" bIns="0" rtlCol="0">
            <a:noAutofit/>
          </a:bodyPr>
          <a:lstStyle/>
          <a:p>
            <a:endParaRPr/>
          </a:p>
        </p:txBody>
      </p:sp>
      <p:graphicFrame>
        <p:nvGraphicFramePr>
          <p:cNvPr id="5" name="object 5"/>
          <p:cNvGraphicFramePr>
            <a:graphicFrameLocks noGrp="1"/>
          </p:cNvGraphicFramePr>
          <p:nvPr>
            <p:extLst>
              <p:ext uri="{D42A27DB-BD31-4B8C-83A1-F6EECF244321}">
                <p14:modId xmlns:p14="http://schemas.microsoft.com/office/powerpoint/2010/main" val="484378361"/>
              </p:ext>
            </p:extLst>
          </p:nvPr>
        </p:nvGraphicFramePr>
        <p:xfrm>
          <a:off x="844550" y="1905000"/>
          <a:ext cx="7350321" cy="3785690"/>
        </p:xfrm>
        <a:graphic>
          <a:graphicData uri="http://schemas.openxmlformats.org/drawingml/2006/table">
            <a:tbl>
              <a:tblPr firstRow="1" bandRow="1">
                <a:tableStyleId>{2D5ABB26-0587-4C30-8999-92F81FD0307C}</a:tableStyleId>
              </a:tblPr>
              <a:tblGrid>
                <a:gridCol w="4418390"/>
                <a:gridCol w="952566"/>
                <a:gridCol w="1080135"/>
                <a:gridCol w="764158"/>
                <a:gridCol w="135072"/>
              </a:tblGrid>
              <a:tr h="486845">
                <a:tc>
                  <a:txBody>
                    <a:bodyPr/>
                    <a:lstStyle/>
                    <a:p>
                      <a:pPr marR="1270" algn="ctr">
                        <a:lnSpc>
                          <a:spcPct val="100000"/>
                        </a:lnSpc>
                      </a:pPr>
                      <a:r>
                        <a:rPr sz="2050" b="1" dirty="0" smtClean="0">
                          <a:latin typeface="Times New Roman"/>
                          <a:cs typeface="Times New Roman"/>
                        </a:rPr>
                        <a:t>P</a:t>
                      </a:r>
                      <a:r>
                        <a:rPr sz="2050" b="1" spc="-45" dirty="0" smtClean="0">
                          <a:latin typeface="Times New Roman"/>
                          <a:cs typeface="Times New Roman"/>
                        </a:rPr>
                        <a:t>r</a:t>
                      </a:r>
                      <a:r>
                        <a:rPr sz="2050" b="1" spc="0" dirty="0" smtClean="0">
                          <a:latin typeface="Times New Roman"/>
                          <a:cs typeface="Times New Roman"/>
                        </a:rPr>
                        <a:t>oto</a:t>
                      </a:r>
                      <a:r>
                        <a:rPr sz="2050" b="1" spc="5" dirty="0" smtClean="0">
                          <a:latin typeface="Times New Roman"/>
                          <a:cs typeface="Times New Roman"/>
                        </a:rPr>
                        <a:t>c</a:t>
                      </a:r>
                      <a:r>
                        <a:rPr sz="2050" b="1" spc="0" dirty="0" smtClean="0">
                          <a:latin typeface="Times New Roman"/>
                          <a:cs typeface="Times New Roman"/>
                        </a:rPr>
                        <a:t>ol</a:t>
                      </a:r>
                      <a:endParaRPr sz="2050" dirty="0">
                        <a:latin typeface="Times New Roman"/>
                        <a:cs typeface="Times New Roman"/>
                      </a:endParaRPr>
                    </a:p>
                  </a:txBody>
                  <a:tcPr marL="0" marR="0" marT="0" marB="0">
                    <a:lnR w="20503">
                      <a:solidFill>
                        <a:srgbClr val="000000"/>
                      </a:solidFill>
                      <a:prstDash val="solid"/>
                    </a:lnR>
                    <a:lnT w="22379">
                      <a:solidFill>
                        <a:srgbClr val="000000"/>
                      </a:solidFill>
                      <a:prstDash val="solid"/>
                    </a:lnT>
                    <a:lnB w="25400">
                      <a:solidFill>
                        <a:srgbClr val="FF0000"/>
                      </a:solidFill>
                      <a:prstDash val="solid"/>
                    </a:lnB>
                  </a:tcPr>
                </a:tc>
                <a:tc gridSpan="4">
                  <a:txBody>
                    <a:bodyPr/>
                    <a:lstStyle/>
                    <a:p>
                      <a:pPr marL="569595">
                        <a:lnSpc>
                          <a:spcPct val="100000"/>
                        </a:lnSpc>
                      </a:pPr>
                      <a:r>
                        <a:rPr sz="2050" b="1" dirty="0" smtClean="0">
                          <a:latin typeface="Times New Roman"/>
                          <a:cs typeface="Times New Roman"/>
                        </a:rPr>
                        <a:t>MTU(B</a:t>
                      </a:r>
                      <a:r>
                        <a:rPr sz="2050" b="1" spc="10" dirty="0" smtClean="0">
                          <a:latin typeface="Times New Roman"/>
                          <a:cs typeface="Times New Roman"/>
                        </a:rPr>
                        <a:t>y</a:t>
                      </a:r>
                      <a:r>
                        <a:rPr sz="2050" b="1" spc="-20" dirty="0" smtClean="0">
                          <a:latin typeface="Times New Roman"/>
                          <a:cs typeface="Times New Roman"/>
                        </a:rPr>
                        <a:t>t</a:t>
                      </a:r>
                      <a:r>
                        <a:rPr sz="2050" b="1" spc="15" dirty="0" smtClean="0">
                          <a:latin typeface="Times New Roman"/>
                          <a:cs typeface="Times New Roman"/>
                        </a:rPr>
                        <a:t>e</a:t>
                      </a:r>
                      <a:r>
                        <a:rPr sz="2050" b="1" spc="0" dirty="0" smtClean="0">
                          <a:latin typeface="Times New Roman"/>
                          <a:cs typeface="Times New Roman"/>
                        </a:rPr>
                        <a:t>)</a:t>
                      </a:r>
                      <a:endParaRPr sz="2050">
                        <a:latin typeface="Times New Roman"/>
                        <a:cs typeface="Times New Roman"/>
                      </a:endParaRPr>
                    </a:p>
                  </a:txBody>
                  <a:tcPr marL="0" marR="0" marT="0" marB="0">
                    <a:lnL w="20503">
                      <a:solidFill>
                        <a:srgbClr val="000000"/>
                      </a:solidFill>
                      <a:prstDash val="solid"/>
                    </a:lnL>
                    <a:lnT w="22379">
                      <a:solidFill>
                        <a:srgbClr val="000000"/>
                      </a:solidFill>
                      <a:prstDash val="solid"/>
                    </a:lnT>
                    <a:lnB w="25400">
                      <a:solidFill>
                        <a:srgbClr val="FF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46155">
                <a:tc>
                  <a:txBody>
                    <a:bodyPr/>
                    <a:lstStyle/>
                    <a:p>
                      <a:pPr marL="1101725">
                        <a:lnSpc>
                          <a:spcPct val="100000"/>
                        </a:lnSpc>
                      </a:pPr>
                      <a:r>
                        <a:rPr sz="2050" b="1" dirty="0" smtClean="0">
                          <a:latin typeface="Times New Roman"/>
                          <a:cs typeface="Times New Roman"/>
                        </a:rPr>
                        <a:t>H</a:t>
                      </a:r>
                      <a:r>
                        <a:rPr sz="2050" b="1" spc="20" dirty="0" smtClean="0">
                          <a:latin typeface="Times New Roman"/>
                          <a:cs typeface="Times New Roman"/>
                        </a:rPr>
                        <a:t>y</a:t>
                      </a:r>
                      <a:r>
                        <a:rPr sz="2050" b="1" spc="0" dirty="0" smtClean="0">
                          <a:latin typeface="Times New Roman"/>
                          <a:cs typeface="Times New Roman"/>
                        </a:rPr>
                        <a:t>pe</a:t>
                      </a:r>
                      <a:r>
                        <a:rPr sz="2050" b="1" spc="-70" dirty="0" smtClean="0">
                          <a:latin typeface="Times New Roman"/>
                          <a:cs typeface="Times New Roman"/>
                        </a:rPr>
                        <a:t>r</a:t>
                      </a:r>
                      <a:r>
                        <a:rPr sz="2050" b="1" spc="0" dirty="0" smtClean="0">
                          <a:latin typeface="Times New Roman"/>
                          <a:cs typeface="Times New Roman"/>
                        </a:rPr>
                        <a:t>chan</a:t>
                      </a:r>
                      <a:r>
                        <a:rPr sz="2050" b="1" spc="-15" dirty="0" smtClean="0">
                          <a:latin typeface="Times New Roman"/>
                          <a:cs typeface="Times New Roman"/>
                        </a:rPr>
                        <a:t>n</a:t>
                      </a:r>
                      <a:r>
                        <a:rPr sz="2050" b="1" spc="0" dirty="0" smtClean="0">
                          <a:latin typeface="Times New Roman"/>
                          <a:cs typeface="Times New Roman"/>
                        </a:rPr>
                        <a:t>el</a:t>
                      </a:r>
                      <a:endParaRPr sz="2050">
                        <a:latin typeface="Times New Roman"/>
                        <a:cs typeface="Times New Roman"/>
                      </a:endParaRPr>
                    </a:p>
                  </a:txBody>
                  <a:tcPr marL="0" marR="0" marT="0" marB="0">
                    <a:lnL w="25400">
                      <a:solidFill>
                        <a:srgbClr val="FF0000"/>
                      </a:solidFill>
                      <a:prstDash val="solid"/>
                    </a:lnL>
                    <a:lnR w="20503">
                      <a:solidFill>
                        <a:srgbClr val="000000"/>
                      </a:solidFill>
                      <a:prstDash val="solid"/>
                    </a:lnR>
                    <a:lnT w="25400">
                      <a:solidFill>
                        <a:srgbClr val="FF0000"/>
                      </a:solidFill>
                      <a:prstDash val="solid"/>
                    </a:lnT>
                    <a:lnB w="25400">
                      <a:solidFill>
                        <a:srgbClr val="FF0000"/>
                      </a:solidFill>
                      <a:prstDash val="solid"/>
                    </a:lnB>
                  </a:tcPr>
                </a:tc>
                <a:tc gridSpan="3">
                  <a:txBody>
                    <a:bodyPr/>
                    <a:lstStyle/>
                    <a:p>
                      <a:pPr marL="1009015">
                        <a:lnSpc>
                          <a:spcPct val="100000"/>
                        </a:lnSpc>
                      </a:pPr>
                      <a:r>
                        <a:rPr sz="2050" b="1" dirty="0" smtClean="0">
                          <a:latin typeface="Times New Roman"/>
                          <a:cs typeface="Times New Roman"/>
                        </a:rPr>
                        <a:t>65535</a:t>
                      </a:r>
                      <a:endParaRPr sz="2050">
                        <a:latin typeface="Times New Roman"/>
                        <a:cs typeface="Times New Roman"/>
                      </a:endParaRPr>
                    </a:p>
                  </a:txBody>
                  <a:tcPr marL="0" marR="0" marT="0" marB="0">
                    <a:lnL w="20503">
                      <a:solidFill>
                        <a:srgbClr val="000000"/>
                      </a:solidFill>
                      <a:prstDash val="solid"/>
                    </a:lnL>
                    <a:lnR w="25400">
                      <a:solidFill>
                        <a:srgbClr val="FF0000"/>
                      </a:solidFill>
                      <a:prstDash val="solid"/>
                    </a:lnR>
                    <a:lnT w="25400">
                      <a:solidFill>
                        <a:srgbClr val="FF0000"/>
                      </a:solidFill>
                      <a:prstDash val="solid"/>
                    </a:lnT>
                    <a:lnB w="25400">
                      <a:solidFill>
                        <a:srgbClr val="FF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endParaRPr sz="2050">
                        <a:latin typeface="Times New Roman"/>
                        <a:cs typeface="Times New Roman"/>
                      </a:endParaRPr>
                    </a:p>
                  </a:txBody>
                  <a:tcPr marL="0" marR="0" marT="0" marB="0">
                    <a:lnL w="25400">
                      <a:solidFill>
                        <a:srgbClr val="FF0000"/>
                      </a:solidFill>
                      <a:prstDash val="solid"/>
                    </a:lnL>
                    <a:lnT w="15343">
                      <a:solidFill>
                        <a:srgbClr val="000000"/>
                      </a:solidFill>
                      <a:prstDash val="solid"/>
                    </a:lnT>
                    <a:lnB w="15343">
                      <a:solidFill>
                        <a:srgbClr val="000000"/>
                      </a:solidFill>
                      <a:prstDash val="solid"/>
                    </a:lnB>
                  </a:tcPr>
                </a:tc>
              </a:tr>
              <a:tr h="487257">
                <a:tc>
                  <a:txBody>
                    <a:bodyPr/>
                    <a:lstStyle/>
                    <a:p>
                      <a:pPr marL="467995">
                        <a:lnSpc>
                          <a:spcPct val="100000"/>
                        </a:lnSpc>
                      </a:pPr>
                      <a:r>
                        <a:rPr sz="2050" b="1" spc="-270" dirty="0" smtClean="0">
                          <a:latin typeface="Times New Roman"/>
                          <a:cs typeface="Times New Roman"/>
                        </a:rPr>
                        <a:t>T</a:t>
                      </a:r>
                      <a:r>
                        <a:rPr sz="2050" b="1" spc="0" dirty="0" smtClean="0">
                          <a:latin typeface="Times New Roman"/>
                          <a:cs typeface="Times New Roman"/>
                        </a:rPr>
                        <a:t>oken</a:t>
                      </a:r>
                      <a:r>
                        <a:rPr sz="2050" b="1" spc="195" dirty="0" smtClean="0">
                          <a:latin typeface="Times New Roman"/>
                          <a:cs typeface="Times New Roman"/>
                        </a:rPr>
                        <a:t> </a:t>
                      </a:r>
                      <a:r>
                        <a:rPr sz="2050" b="1" spc="-5" dirty="0" smtClean="0">
                          <a:latin typeface="Times New Roman"/>
                          <a:cs typeface="Times New Roman"/>
                        </a:rPr>
                        <a:t>R</a:t>
                      </a:r>
                      <a:r>
                        <a:rPr sz="2050" b="1" spc="5" dirty="0" smtClean="0">
                          <a:latin typeface="Times New Roman"/>
                          <a:cs typeface="Times New Roman"/>
                        </a:rPr>
                        <a:t>i</a:t>
                      </a:r>
                      <a:r>
                        <a:rPr sz="2050" b="1" spc="-10" dirty="0" smtClean="0">
                          <a:latin typeface="Times New Roman"/>
                          <a:cs typeface="Times New Roman"/>
                        </a:rPr>
                        <a:t>n</a:t>
                      </a:r>
                      <a:r>
                        <a:rPr sz="2050" b="1" spc="5" dirty="0" smtClean="0">
                          <a:latin typeface="Times New Roman"/>
                          <a:cs typeface="Times New Roman"/>
                        </a:rPr>
                        <a:t>g</a:t>
                      </a:r>
                      <a:r>
                        <a:rPr sz="2050" b="1" spc="0" dirty="0" smtClean="0">
                          <a:latin typeface="Times New Roman"/>
                          <a:cs typeface="Times New Roman"/>
                        </a:rPr>
                        <a:t>(16</a:t>
                      </a:r>
                      <a:r>
                        <a:rPr sz="2050" b="1" spc="204" dirty="0" smtClean="0">
                          <a:latin typeface="Times New Roman"/>
                          <a:cs typeface="Times New Roman"/>
                        </a:rPr>
                        <a:t> </a:t>
                      </a:r>
                      <a:r>
                        <a:rPr sz="2050" b="1" spc="0" dirty="0" smtClean="0">
                          <a:latin typeface="Times New Roman"/>
                          <a:cs typeface="Times New Roman"/>
                        </a:rPr>
                        <a:t>Mb</a:t>
                      </a:r>
                      <a:r>
                        <a:rPr sz="2050" b="1" spc="5" dirty="0" smtClean="0">
                          <a:latin typeface="Times New Roman"/>
                          <a:cs typeface="Times New Roman"/>
                        </a:rPr>
                        <a:t>i</a:t>
                      </a:r>
                      <a:r>
                        <a:rPr sz="2050" b="1" spc="0" dirty="0" smtClean="0">
                          <a:latin typeface="Times New Roman"/>
                          <a:cs typeface="Times New Roman"/>
                        </a:rPr>
                        <a:t>t/s)</a:t>
                      </a:r>
                      <a:endParaRPr sz="2050">
                        <a:latin typeface="Times New Roman"/>
                        <a:cs typeface="Times New Roman"/>
                      </a:endParaRPr>
                    </a:p>
                  </a:txBody>
                  <a:tcPr marL="0" marR="0" marT="0" marB="0">
                    <a:lnR w="20503">
                      <a:solidFill>
                        <a:srgbClr val="000000"/>
                      </a:solidFill>
                      <a:prstDash val="solid"/>
                    </a:lnR>
                    <a:lnT w="25400">
                      <a:solidFill>
                        <a:srgbClr val="FF0000"/>
                      </a:solidFill>
                      <a:prstDash val="solid"/>
                    </a:lnT>
                    <a:lnB w="15343">
                      <a:solidFill>
                        <a:srgbClr val="000000"/>
                      </a:solidFill>
                      <a:prstDash val="solid"/>
                    </a:lnB>
                  </a:tcPr>
                </a:tc>
                <a:tc gridSpan="4">
                  <a:txBody>
                    <a:bodyPr/>
                    <a:lstStyle/>
                    <a:p>
                      <a:pPr marL="1009015">
                        <a:lnSpc>
                          <a:spcPct val="100000"/>
                        </a:lnSpc>
                        <a:tabLst>
                          <a:tab pos="2736215" algn="l"/>
                        </a:tabLst>
                      </a:pPr>
                      <a:r>
                        <a:rPr sz="2050" b="1" dirty="0" smtClean="0">
                          <a:latin typeface="Times New Roman"/>
                          <a:cs typeface="Times New Roman"/>
                        </a:rPr>
                        <a:t>17914	</a:t>
                      </a:r>
                      <a:endParaRPr sz="2700" baseline="21604" dirty="0">
                        <a:latin typeface="宋体"/>
                        <a:cs typeface="宋体"/>
                      </a:endParaRPr>
                    </a:p>
                  </a:txBody>
                  <a:tcPr marL="0" marR="0" marT="0" marB="0">
                    <a:lnL w="20503">
                      <a:solidFill>
                        <a:srgbClr val="000000"/>
                      </a:solidFill>
                      <a:prstDash val="solid"/>
                    </a:lnL>
                    <a:lnT w="25400">
                      <a:solidFill>
                        <a:srgbClr val="FF0000"/>
                      </a:solidFill>
                      <a:prstDash val="solid"/>
                    </a:lnT>
                    <a:lnB w="15343">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72031">
                <a:tc>
                  <a:txBody>
                    <a:bodyPr/>
                    <a:lstStyle/>
                    <a:p>
                      <a:pPr marL="513715">
                        <a:lnSpc>
                          <a:spcPct val="100000"/>
                        </a:lnSpc>
                      </a:pPr>
                      <a:r>
                        <a:rPr sz="2050" b="1" spc="-270" dirty="0" smtClean="0">
                          <a:latin typeface="Times New Roman"/>
                          <a:cs typeface="Times New Roman"/>
                        </a:rPr>
                        <a:t>T</a:t>
                      </a:r>
                      <a:r>
                        <a:rPr sz="2050" b="1" spc="0" dirty="0" smtClean="0">
                          <a:latin typeface="Times New Roman"/>
                          <a:cs typeface="Times New Roman"/>
                        </a:rPr>
                        <a:t>oken</a:t>
                      </a:r>
                      <a:r>
                        <a:rPr sz="2050" b="1" spc="195" dirty="0" smtClean="0">
                          <a:latin typeface="Times New Roman"/>
                          <a:cs typeface="Times New Roman"/>
                        </a:rPr>
                        <a:t> </a:t>
                      </a:r>
                      <a:r>
                        <a:rPr sz="2050" b="1" spc="0" dirty="0" smtClean="0">
                          <a:latin typeface="Times New Roman"/>
                          <a:cs typeface="Times New Roman"/>
                        </a:rPr>
                        <a:t>Ring</a:t>
                      </a:r>
                      <a:r>
                        <a:rPr sz="2050" b="1" spc="204" dirty="0" smtClean="0">
                          <a:latin typeface="Times New Roman"/>
                          <a:cs typeface="Times New Roman"/>
                        </a:rPr>
                        <a:t> </a:t>
                      </a:r>
                      <a:r>
                        <a:rPr sz="2050" b="1" spc="0" dirty="0" smtClean="0">
                          <a:latin typeface="Times New Roman"/>
                          <a:cs typeface="Times New Roman"/>
                        </a:rPr>
                        <a:t>(4</a:t>
                      </a:r>
                      <a:r>
                        <a:rPr sz="2050" b="1" spc="195" dirty="0" smtClean="0">
                          <a:latin typeface="Times New Roman"/>
                          <a:cs typeface="Times New Roman"/>
                        </a:rPr>
                        <a:t> </a:t>
                      </a:r>
                      <a:r>
                        <a:rPr sz="2050" b="1" spc="0" dirty="0" smtClean="0">
                          <a:latin typeface="Times New Roman"/>
                          <a:cs typeface="Times New Roman"/>
                        </a:rPr>
                        <a:t>M</a:t>
                      </a:r>
                      <a:r>
                        <a:rPr sz="2050" b="1" spc="-10" dirty="0" smtClean="0">
                          <a:latin typeface="Times New Roman"/>
                          <a:cs typeface="Times New Roman"/>
                        </a:rPr>
                        <a:t>b</a:t>
                      </a:r>
                      <a:r>
                        <a:rPr sz="2050" b="1" spc="5" dirty="0" smtClean="0">
                          <a:latin typeface="Times New Roman"/>
                          <a:cs typeface="Times New Roman"/>
                        </a:rPr>
                        <a:t>i</a:t>
                      </a:r>
                      <a:r>
                        <a:rPr sz="2050" b="1" spc="0" dirty="0" smtClean="0">
                          <a:latin typeface="Times New Roman"/>
                          <a:cs typeface="Times New Roman"/>
                        </a:rPr>
                        <a:t>t/s)</a:t>
                      </a:r>
                      <a:endParaRPr sz="2050">
                        <a:latin typeface="Times New Roman"/>
                        <a:cs typeface="Times New Roman"/>
                      </a:endParaRPr>
                    </a:p>
                  </a:txBody>
                  <a:tcPr marL="0" marR="0" marT="0" marB="0">
                    <a:lnR w="20503">
                      <a:solidFill>
                        <a:srgbClr val="000000"/>
                      </a:solidFill>
                      <a:prstDash val="solid"/>
                    </a:lnR>
                    <a:lnT w="15343">
                      <a:solidFill>
                        <a:srgbClr val="000000"/>
                      </a:solidFill>
                      <a:prstDash val="solid"/>
                    </a:lnT>
                    <a:lnB w="15343">
                      <a:solidFill>
                        <a:srgbClr val="000000"/>
                      </a:solidFill>
                      <a:prstDash val="solid"/>
                    </a:lnB>
                  </a:tcPr>
                </a:tc>
                <a:tc gridSpan="4">
                  <a:txBody>
                    <a:bodyPr/>
                    <a:lstStyle/>
                    <a:p>
                      <a:pPr marR="3175" algn="ctr">
                        <a:lnSpc>
                          <a:spcPct val="100000"/>
                        </a:lnSpc>
                      </a:pPr>
                      <a:r>
                        <a:rPr sz="2050" b="1" dirty="0" smtClean="0">
                          <a:latin typeface="Times New Roman"/>
                          <a:cs typeface="Times New Roman"/>
                        </a:rPr>
                        <a:t>4464</a:t>
                      </a:r>
                      <a:endParaRPr sz="2050">
                        <a:latin typeface="Times New Roman"/>
                        <a:cs typeface="Times New Roman"/>
                      </a:endParaRPr>
                    </a:p>
                  </a:txBody>
                  <a:tcPr marL="0" marR="0" marT="0" marB="0">
                    <a:lnL w="20503">
                      <a:solidFill>
                        <a:srgbClr val="000000"/>
                      </a:solidFill>
                      <a:prstDash val="solid"/>
                    </a:lnL>
                    <a:lnT w="15343">
                      <a:solidFill>
                        <a:srgbClr val="000000"/>
                      </a:solidFill>
                      <a:prstDash val="solid"/>
                    </a:lnT>
                    <a:lnB w="15343">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73204">
                <a:tc>
                  <a:txBody>
                    <a:bodyPr/>
                    <a:lstStyle/>
                    <a:p>
                      <a:pPr marL="635" algn="ctr">
                        <a:lnSpc>
                          <a:spcPct val="100000"/>
                        </a:lnSpc>
                      </a:pPr>
                      <a:r>
                        <a:rPr sz="2050" b="1" dirty="0" smtClean="0">
                          <a:latin typeface="Times New Roman"/>
                          <a:cs typeface="Times New Roman"/>
                        </a:rPr>
                        <a:t>FDDI</a:t>
                      </a:r>
                      <a:endParaRPr sz="2050">
                        <a:latin typeface="Times New Roman"/>
                        <a:cs typeface="Times New Roman"/>
                      </a:endParaRPr>
                    </a:p>
                  </a:txBody>
                  <a:tcPr marL="0" marR="0" marT="0" marB="0">
                    <a:lnR w="20503">
                      <a:solidFill>
                        <a:srgbClr val="000000"/>
                      </a:solidFill>
                      <a:prstDash val="solid"/>
                    </a:lnR>
                    <a:lnT w="15343">
                      <a:solidFill>
                        <a:srgbClr val="000000"/>
                      </a:solidFill>
                      <a:prstDash val="solid"/>
                    </a:lnT>
                    <a:lnB w="15343">
                      <a:solidFill>
                        <a:srgbClr val="000000"/>
                      </a:solidFill>
                      <a:prstDash val="solid"/>
                    </a:lnB>
                  </a:tcPr>
                </a:tc>
                <a:tc gridSpan="4">
                  <a:txBody>
                    <a:bodyPr/>
                    <a:lstStyle/>
                    <a:p>
                      <a:pPr marR="3175" algn="ctr">
                        <a:lnSpc>
                          <a:spcPct val="100000"/>
                        </a:lnSpc>
                      </a:pPr>
                      <a:r>
                        <a:rPr sz="2050" b="1" dirty="0" smtClean="0">
                          <a:latin typeface="Times New Roman"/>
                          <a:cs typeface="Times New Roman"/>
                        </a:rPr>
                        <a:t>4352</a:t>
                      </a:r>
                      <a:endParaRPr sz="2050">
                        <a:latin typeface="Times New Roman"/>
                        <a:cs typeface="Times New Roman"/>
                      </a:endParaRPr>
                    </a:p>
                  </a:txBody>
                  <a:tcPr marL="0" marR="0" marT="0" marB="0">
                    <a:lnL w="20503">
                      <a:solidFill>
                        <a:srgbClr val="000000"/>
                      </a:solidFill>
                      <a:prstDash val="solid"/>
                    </a:lnL>
                    <a:lnT w="15343">
                      <a:solidFill>
                        <a:srgbClr val="000000"/>
                      </a:solidFill>
                      <a:prstDash val="solid"/>
                    </a:lnT>
                    <a:lnB w="15343">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71445">
                <a:tc>
                  <a:txBody>
                    <a:bodyPr/>
                    <a:lstStyle/>
                    <a:p>
                      <a:pPr marL="635" algn="ctr">
                        <a:lnSpc>
                          <a:spcPct val="100000"/>
                        </a:lnSpc>
                      </a:pPr>
                      <a:r>
                        <a:rPr sz="2050" b="1" dirty="0" smtClean="0">
                          <a:latin typeface="Times New Roman"/>
                          <a:cs typeface="Times New Roman"/>
                        </a:rPr>
                        <a:t>Ethernet</a:t>
                      </a:r>
                      <a:endParaRPr sz="2050">
                        <a:latin typeface="Times New Roman"/>
                        <a:cs typeface="Times New Roman"/>
                      </a:endParaRPr>
                    </a:p>
                  </a:txBody>
                  <a:tcPr marL="0" marR="0" marT="0" marB="0">
                    <a:lnR w="20503">
                      <a:solidFill>
                        <a:srgbClr val="000000"/>
                      </a:solidFill>
                      <a:prstDash val="solid"/>
                    </a:lnR>
                    <a:lnT w="15343">
                      <a:solidFill>
                        <a:srgbClr val="000000"/>
                      </a:solidFill>
                      <a:prstDash val="solid"/>
                    </a:lnT>
                    <a:lnB w="15343">
                      <a:solidFill>
                        <a:srgbClr val="000000"/>
                      </a:solidFill>
                      <a:prstDash val="solid"/>
                    </a:lnB>
                  </a:tcPr>
                </a:tc>
                <a:tc>
                  <a:txBody>
                    <a:bodyPr/>
                    <a:lstStyle/>
                    <a:p>
                      <a:endParaRPr sz="2050">
                        <a:latin typeface="Times New Roman"/>
                        <a:cs typeface="Times New Roman"/>
                      </a:endParaRPr>
                    </a:p>
                  </a:txBody>
                  <a:tcPr marL="0" marR="0" marT="0" marB="0">
                    <a:lnL w="20503">
                      <a:solidFill>
                        <a:srgbClr val="000000"/>
                      </a:solidFill>
                      <a:prstDash val="solid"/>
                    </a:lnL>
                    <a:lnR w="25400">
                      <a:solidFill>
                        <a:srgbClr val="00946E"/>
                      </a:solidFill>
                      <a:prstDash val="solid"/>
                    </a:lnR>
                    <a:lnT w="15343">
                      <a:solidFill>
                        <a:srgbClr val="000000"/>
                      </a:solidFill>
                      <a:prstDash val="solid"/>
                    </a:lnT>
                    <a:lnB w="15343">
                      <a:solidFill>
                        <a:srgbClr val="000000"/>
                      </a:solidFill>
                      <a:prstDash val="solid"/>
                    </a:lnB>
                  </a:tcPr>
                </a:tc>
                <a:tc>
                  <a:txBody>
                    <a:bodyPr/>
                    <a:lstStyle/>
                    <a:p>
                      <a:pPr marL="143510">
                        <a:lnSpc>
                          <a:spcPct val="100000"/>
                        </a:lnSpc>
                      </a:pPr>
                      <a:r>
                        <a:rPr sz="2050" b="1" dirty="0" smtClean="0">
                          <a:latin typeface="Times New Roman"/>
                          <a:cs typeface="Times New Roman"/>
                        </a:rPr>
                        <a:t>1500</a:t>
                      </a:r>
                      <a:endParaRPr sz="2050">
                        <a:latin typeface="Times New Roman"/>
                        <a:cs typeface="Times New Roman"/>
                      </a:endParaRPr>
                    </a:p>
                  </a:txBody>
                  <a:tcPr marL="0" marR="0" marT="0" marB="0">
                    <a:lnL w="25400">
                      <a:solidFill>
                        <a:srgbClr val="00946E"/>
                      </a:solidFill>
                      <a:prstDash val="solid"/>
                    </a:lnL>
                    <a:lnR w="25400">
                      <a:solidFill>
                        <a:srgbClr val="00946E"/>
                      </a:solidFill>
                      <a:prstDash val="solid"/>
                    </a:lnR>
                    <a:lnT w="25400">
                      <a:solidFill>
                        <a:srgbClr val="00946E"/>
                      </a:solidFill>
                      <a:prstDash val="solid"/>
                    </a:lnT>
                    <a:lnB w="15343">
                      <a:solidFill>
                        <a:srgbClr val="000000"/>
                      </a:solidFill>
                      <a:prstDash val="solid"/>
                    </a:lnB>
                  </a:tcPr>
                </a:tc>
                <a:tc gridSpan="2">
                  <a:txBody>
                    <a:bodyPr/>
                    <a:lstStyle/>
                    <a:p>
                      <a:endParaRPr sz="2050">
                        <a:latin typeface="Times New Roman"/>
                        <a:cs typeface="Times New Roman"/>
                      </a:endParaRPr>
                    </a:p>
                  </a:txBody>
                  <a:tcPr marL="0" marR="0" marT="0" marB="0">
                    <a:lnL w="25400">
                      <a:solidFill>
                        <a:srgbClr val="00946E"/>
                      </a:solidFill>
                      <a:prstDash val="solid"/>
                    </a:lnL>
                    <a:lnT w="15343">
                      <a:solidFill>
                        <a:srgbClr val="000000"/>
                      </a:solidFill>
                      <a:prstDash val="solid"/>
                    </a:lnT>
                    <a:lnB w="15343">
                      <a:solidFill>
                        <a:srgbClr val="000000"/>
                      </a:solidFill>
                      <a:prstDash val="solid"/>
                    </a:lnB>
                  </a:tcPr>
                </a:tc>
                <a:tc hMerge="1">
                  <a:txBody>
                    <a:bodyPr/>
                    <a:lstStyle/>
                    <a:p>
                      <a:endParaRPr/>
                    </a:p>
                  </a:txBody>
                  <a:tcPr marL="0" marR="0" marT="0" marB="0"/>
                </a:tc>
              </a:tr>
              <a:tr h="472031">
                <a:tc>
                  <a:txBody>
                    <a:bodyPr/>
                    <a:lstStyle/>
                    <a:p>
                      <a:pPr marL="1270" algn="ctr">
                        <a:lnSpc>
                          <a:spcPct val="100000"/>
                        </a:lnSpc>
                      </a:pPr>
                      <a:r>
                        <a:rPr sz="2050" b="1" spc="10" dirty="0" smtClean="0">
                          <a:latin typeface="Times New Roman"/>
                          <a:cs typeface="Times New Roman"/>
                        </a:rPr>
                        <a:t>X</a:t>
                      </a:r>
                      <a:r>
                        <a:rPr sz="2050" b="1" spc="5" dirty="0" smtClean="0">
                          <a:latin typeface="Times New Roman"/>
                          <a:cs typeface="Times New Roman"/>
                        </a:rPr>
                        <a:t>.</a:t>
                      </a:r>
                      <a:r>
                        <a:rPr sz="2050" b="1" spc="0" dirty="0" smtClean="0">
                          <a:latin typeface="Times New Roman"/>
                          <a:cs typeface="Times New Roman"/>
                        </a:rPr>
                        <a:t>25</a:t>
                      </a:r>
                      <a:endParaRPr sz="2050">
                        <a:latin typeface="Times New Roman"/>
                        <a:cs typeface="Times New Roman"/>
                      </a:endParaRPr>
                    </a:p>
                  </a:txBody>
                  <a:tcPr marL="0" marR="0" marT="0" marB="0">
                    <a:lnR w="20503">
                      <a:solidFill>
                        <a:srgbClr val="000000"/>
                      </a:solidFill>
                      <a:prstDash val="solid"/>
                    </a:lnR>
                    <a:lnT w="15343">
                      <a:solidFill>
                        <a:srgbClr val="000000"/>
                      </a:solidFill>
                      <a:prstDash val="solid"/>
                    </a:lnT>
                    <a:lnB w="15343">
                      <a:solidFill>
                        <a:srgbClr val="000000"/>
                      </a:solidFill>
                      <a:prstDash val="solid"/>
                    </a:lnB>
                  </a:tcPr>
                </a:tc>
                <a:tc gridSpan="4">
                  <a:txBody>
                    <a:bodyPr/>
                    <a:lstStyle/>
                    <a:p>
                      <a:pPr marR="635" algn="ctr">
                        <a:lnSpc>
                          <a:spcPct val="100000"/>
                        </a:lnSpc>
                      </a:pPr>
                      <a:r>
                        <a:rPr sz="2050" b="1" dirty="0" smtClean="0">
                          <a:latin typeface="Times New Roman"/>
                          <a:cs typeface="Times New Roman"/>
                        </a:rPr>
                        <a:t>576</a:t>
                      </a:r>
                      <a:endParaRPr sz="2050" dirty="0">
                        <a:latin typeface="Times New Roman"/>
                        <a:cs typeface="Times New Roman"/>
                      </a:endParaRPr>
                    </a:p>
                  </a:txBody>
                  <a:tcPr marL="0" marR="0" marT="0" marB="0">
                    <a:lnL w="20503">
                      <a:solidFill>
                        <a:srgbClr val="000000"/>
                      </a:solidFill>
                      <a:prstDash val="solid"/>
                    </a:lnL>
                    <a:lnT w="15343">
                      <a:solidFill>
                        <a:srgbClr val="000000"/>
                      </a:solidFill>
                      <a:prstDash val="solid"/>
                    </a:lnT>
                    <a:lnB w="15343">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476722">
                <a:tc>
                  <a:txBody>
                    <a:bodyPr/>
                    <a:lstStyle/>
                    <a:p>
                      <a:pPr marR="0" algn="ctr">
                        <a:lnSpc>
                          <a:spcPct val="100000"/>
                        </a:lnSpc>
                      </a:pPr>
                      <a:r>
                        <a:rPr sz="2050" b="1" spc="5" dirty="0" smtClean="0">
                          <a:latin typeface="Times New Roman"/>
                          <a:cs typeface="Times New Roman"/>
                        </a:rPr>
                        <a:t>PPP</a:t>
                      </a:r>
                      <a:endParaRPr sz="2050" dirty="0">
                        <a:latin typeface="Times New Roman"/>
                        <a:cs typeface="Times New Roman"/>
                      </a:endParaRPr>
                    </a:p>
                  </a:txBody>
                  <a:tcPr marL="0" marR="0" marT="0" marB="0">
                    <a:lnR w="20503">
                      <a:solidFill>
                        <a:srgbClr val="000000"/>
                      </a:solidFill>
                      <a:prstDash val="solid"/>
                    </a:lnR>
                    <a:lnT w="15343">
                      <a:solidFill>
                        <a:srgbClr val="000000"/>
                      </a:solidFill>
                      <a:prstDash val="solid"/>
                    </a:lnT>
                    <a:lnB w="22379">
                      <a:solidFill>
                        <a:srgbClr val="000000"/>
                      </a:solidFill>
                      <a:prstDash val="solid"/>
                    </a:lnB>
                  </a:tcPr>
                </a:tc>
                <a:tc gridSpan="4">
                  <a:txBody>
                    <a:bodyPr/>
                    <a:lstStyle/>
                    <a:p>
                      <a:pPr marR="635" algn="ctr">
                        <a:lnSpc>
                          <a:spcPct val="100000"/>
                        </a:lnSpc>
                      </a:pPr>
                      <a:r>
                        <a:rPr lang="en-US" altLang="zh-CN" sz="2050" dirty="0" smtClean="0">
                          <a:latin typeface="Times New Roman"/>
                          <a:cs typeface="Times New Roman"/>
                        </a:rPr>
                        <a:t>532</a:t>
                      </a:r>
                      <a:endParaRPr sz="2050" dirty="0">
                        <a:latin typeface="Times New Roman"/>
                        <a:cs typeface="Times New Roman"/>
                      </a:endParaRPr>
                    </a:p>
                  </a:txBody>
                  <a:tcPr marL="0" marR="0" marT="0" marB="0">
                    <a:lnL w="20503">
                      <a:solidFill>
                        <a:srgbClr val="000000"/>
                      </a:solidFill>
                      <a:prstDash val="solid"/>
                    </a:lnL>
                    <a:lnT w="15343">
                      <a:solidFill>
                        <a:srgbClr val="000000"/>
                      </a:solidFill>
                      <a:prstDash val="solid"/>
                    </a:lnT>
                    <a:lnB w="22379">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04800"/>
            <a:ext cx="3075305" cy="647700"/>
          </a:xfrm>
          <a:prstGeom prst="rect">
            <a:avLst/>
          </a:prstGeom>
        </p:spPr>
        <p:txBody>
          <a:bodyPr vert="horz" wrap="square" lIns="0" tIns="0" rIns="0" bIns="0" rtlCol="0">
            <a:noAutofit/>
          </a:bodyPr>
          <a:lstStyle/>
          <a:p>
            <a:pPr marL="12700">
              <a:lnSpc>
                <a:spcPct val="100000"/>
              </a:lnSpc>
            </a:pPr>
            <a:r>
              <a:rPr sz="4000" spc="-20" dirty="0" smtClean="0">
                <a:latin typeface="Calibri"/>
                <a:cs typeface="Calibri"/>
              </a:rPr>
              <a:t>IP</a:t>
            </a:r>
            <a:r>
              <a:rPr sz="4000" spc="-15" dirty="0" smtClean="0">
                <a:latin typeface="Calibri"/>
                <a:cs typeface="Calibri"/>
              </a:rPr>
              <a:t> </a:t>
            </a:r>
            <a:r>
              <a:rPr sz="4000" spc="-30" dirty="0" smtClean="0">
                <a:latin typeface="黑体"/>
                <a:cs typeface="黑体"/>
              </a:rPr>
              <a:t>分片和重组</a:t>
            </a:r>
            <a:endParaRPr sz="4000" dirty="0">
              <a:latin typeface="黑体"/>
              <a:cs typeface="黑体"/>
            </a:endParaRPr>
          </a:p>
        </p:txBody>
      </p:sp>
      <p:sp>
        <p:nvSpPr>
          <p:cNvPr id="3" name="object 3"/>
          <p:cNvSpPr/>
          <p:nvPr/>
        </p:nvSpPr>
        <p:spPr>
          <a:xfrm>
            <a:off x="7340600" y="1295400"/>
            <a:ext cx="495300" cy="542925"/>
          </a:xfrm>
          <a:custGeom>
            <a:avLst/>
            <a:gdLst/>
            <a:ahLst/>
            <a:cxnLst/>
            <a:rect l="l" t="t" r="r" b="b"/>
            <a:pathLst>
              <a:path w="495300" h="542925">
                <a:moveTo>
                  <a:pt x="0" y="542925"/>
                </a:moveTo>
                <a:lnTo>
                  <a:pt x="495300" y="542925"/>
                </a:lnTo>
                <a:lnTo>
                  <a:pt x="495300" y="0"/>
                </a:lnTo>
                <a:lnTo>
                  <a:pt x="0" y="0"/>
                </a:lnTo>
                <a:lnTo>
                  <a:pt x="0" y="542925"/>
                </a:lnTo>
                <a:close/>
              </a:path>
            </a:pathLst>
          </a:custGeom>
          <a:solidFill>
            <a:srgbClr val="3333CC"/>
          </a:solidFill>
        </p:spPr>
        <p:txBody>
          <a:bodyPr wrap="square" lIns="0" tIns="0" rIns="0" bIns="0" rtlCol="0">
            <a:noAutofit/>
          </a:bodyPr>
          <a:lstStyle/>
          <a:p>
            <a:endParaRPr/>
          </a:p>
        </p:txBody>
      </p:sp>
      <p:sp>
        <p:nvSpPr>
          <p:cNvPr id="4" name="object 4"/>
          <p:cNvSpPr/>
          <p:nvPr/>
        </p:nvSpPr>
        <p:spPr>
          <a:xfrm>
            <a:off x="3654425" y="1295400"/>
            <a:ext cx="3467100" cy="542925"/>
          </a:xfrm>
          <a:custGeom>
            <a:avLst/>
            <a:gdLst/>
            <a:ahLst/>
            <a:cxnLst/>
            <a:rect l="l" t="t" r="r" b="b"/>
            <a:pathLst>
              <a:path w="3467100" h="542925">
                <a:moveTo>
                  <a:pt x="0" y="542925"/>
                </a:moveTo>
                <a:lnTo>
                  <a:pt x="3467100" y="542925"/>
                </a:lnTo>
                <a:lnTo>
                  <a:pt x="3467100" y="0"/>
                </a:lnTo>
                <a:lnTo>
                  <a:pt x="0" y="0"/>
                </a:lnTo>
                <a:lnTo>
                  <a:pt x="0" y="542925"/>
                </a:lnTo>
                <a:close/>
              </a:path>
            </a:pathLst>
          </a:custGeom>
          <a:solidFill>
            <a:srgbClr val="3333CC"/>
          </a:solidFill>
        </p:spPr>
        <p:txBody>
          <a:bodyPr wrap="square" lIns="0" tIns="0" rIns="0" bIns="0" rtlCol="0">
            <a:noAutofit/>
          </a:bodyPr>
          <a:lstStyle/>
          <a:p>
            <a:endParaRPr/>
          </a:p>
        </p:txBody>
      </p:sp>
      <p:sp>
        <p:nvSpPr>
          <p:cNvPr id="5" name="object 5"/>
          <p:cNvSpPr/>
          <p:nvPr/>
        </p:nvSpPr>
        <p:spPr>
          <a:xfrm>
            <a:off x="7340600" y="1343025"/>
            <a:ext cx="428625" cy="542925"/>
          </a:xfrm>
          <a:custGeom>
            <a:avLst/>
            <a:gdLst/>
            <a:ahLst/>
            <a:cxnLst/>
            <a:rect l="l" t="t" r="r" b="b"/>
            <a:pathLst>
              <a:path w="428625" h="542925">
                <a:moveTo>
                  <a:pt x="0" y="542925"/>
                </a:moveTo>
                <a:lnTo>
                  <a:pt x="428625" y="542925"/>
                </a:lnTo>
                <a:lnTo>
                  <a:pt x="428625" y="0"/>
                </a:lnTo>
                <a:lnTo>
                  <a:pt x="0" y="0"/>
                </a:lnTo>
                <a:lnTo>
                  <a:pt x="0" y="542925"/>
                </a:lnTo>
                <a:close/>
              </a:path>
            </a:pathLst>
          </a:custGeom>
          <a:solidFill>
            <a:srgbClr val="FFFFFF"/>
          </a:solidFill>
        </p:spPr>
        <p:txBody>
          <a:bodyPr wrap="square" lIns="0" tIns="0" rIns="0" bIns="0" rtlCol="0">
            <a:noAutofit/>
          </a:bodyPr>
          <a:lstStyle/>
          <a:p>
            <a:endParaRPr/>
          </a:p>
        </p:txBody>
      </p:sp>
      <p:sp>
        <p:nvSpPr>
          <p:cNvPr id="6" name="object 6"/>
          <p:cNvSpPr/>
          <p:nvPr/>
        </p:nvSpPr>
        <p:spPr>
          <a:xfrm>
            <a:off x="3587750" y="1343025"/>
            <a:ext cx="3533775" cy="542925"/>
          </a:xfrm>
          <a:custGeom>
            <a:avLst/>
            <a:gdLst/>
            <a:ahLst/>
            <a:cxnLst/>
            <a:rect l="l" t="t" r="r" b="b"/>
            <a:pathLst>
              <a:path w="3533775" h="542925">
                <a:moveTo>
                  <a:pt x="0" y="542925"/>
                </a:moveTo>
                <a:lnTo>
                  <a:pt x="3533775" y="542925"/>
                </a:lnTo>
                <a:lnTo>
                  <a:pt x="3533775" y="0"/>
                </a:lnTo>
                <a:lnTo>
                  <a:pt x="0" y="0"/>
                </a:lnTo>
                <a:lnTo>
                  <a:pt x="0" y="542925"/>
                </a:lnTo>
                <a:close/>
              </a:path>
            </a:pathLst>
          </a:custGeom>
          <a:solidFill>
            <a:srgbClr val="FFFFFF"/>
          </a:solidFill>
        </p:spPr>
        <p:txBody>
          <a:bodyPr wrap="square" lIns="0" tIns="0" rIns="0" bIns="0" rtlCol="0">
            <a:noAutofit/>
          </a:bodyPr>
          <a:lstStyle/>
          <a:p>
            <a:endParaRPr/>
          </a:p>
        </p:txBody>
      </p:sp>
      <p:sp>
        <p:nvSpPr>
          <p:cNvPr id="7" name="object 7"/>
          <p:cNvSpPr/>
          <p:nvPr/>
        </p:nvSpPr>
        <p:spPr>
          <a:xfrm>
            <a:off x="3587750" y="1343025"/>
            <a:ext cx="4181475" cy="542925"/>
          </a:xfrm>
          <a:custGeom>
            <a:avLst/>
            <a:gdLst/>
            <a:ahLst/>
            <a:cxnLst/>
            <a:rect l="l" t="t" r="r" b="b"/>
            <a:pathLst>
              <a:path w="4181475" h="542925">
                <a:moveTo>
                  <a:pt x="0" y="542925"/>
                </a:moveTo>
                <a:lnTo>
                  <a:pt x="4181475" y="542925"/>
                </a:lnTo>
                <a:lnTo>
                  <a:pt x="4181475" y="0"/>
                </a:lnTo>
                <a:lnTo>
                  <a:pt x="0" y="0"/>
                </a:lnTo>
                <a:lnTo>
                  <a:pt x="0" y="542925"/>
                </a:lnTo>
                <a:close/>
              </a:path>
            </a:pathLst>
          </a:custGeom>
          <a:ln w="19050">
            <a:solidFill>
              <a:srgbClr val="000000"/>
            </a:solidFill>
          </a:ln>
        </p:spPr>
        <p:txBody>
          <a:bodyPr wrap="square" lIns="0" tIns="0" rIns="0" bIns="0" rtlCol="0">
            <a:noAutofit/>
          </a:bodyPr>
          <a:lstStyle/>
          <a:p>
            <a:endParaRPr/>
          </a:p>
        </p:txBody>
      </p:sp>
      <p:sp>
        <p:nvSpPr>
          <p:cNvPr id="8" name="object 8"/>
          <p:cNvSpPr txBox="1"/>
          <p:nvPr/>
        </p:nvSpPr>
        <p:spPr>
          <a:xfrm>
            <a:off x="4022852" y="1341882"/>
            <a:ext cx="2911475" cy="289560"/>
          </a:xfrm>
          <a:prstGeom prst="rect">
            <a:avLst/>
          </a:prstGeom>
        </p:spPr>
        <p:txBody>
          <a:bodyPr vert="horz" wrap="square" lIns="0" tIns="0" rIns="0" bIns="0" rtlCol="0">
            <a:noAutofit/>
          </a:bodyPr>
          <a:lstStyle/>
          <a:p>
            <a:pPr marL="12700">
              <a:lnSpc>
                <a:spcPct val="100000"/>
              </a:lnSpc>
              <a:tabLst>
                <a:tab pos="812165" algn="l"/>
              </a:tabLst>
            </a:pPr>
            <a:r>
              <a:rPr sz="2700" spc="-15" baseline="4629" dirty="0" smtClean="0">
                <a:latin typeface="Comic Sans MS"/>
                <a:cs typeface="Comic Sans MS"/>
              </a:rPr>
              <a:t>len</a:t>
            </a:r>
            <a:r>
              <a:rPr sz="2700" spc="-7" baseline="4629" dirty="0" smtClean="0">
                <a:latin typeface="Comic Sans MS"/>
                <a:cs typeface="Comic Sans MS"/>
              </a:rPr>
              <a:t>g</a:t>
            </a:r>
            <a:r>
              <a:rPr sz="2700" spc="-15" baseline="4629" dirty="0" smtClean="0">
                <a:latin typeface="Comic Sans MS"/>
                <a:cs typeface="Comic Sans MS"/>
              </a:rPr>
              <a:t>th	ID </a:t>
            </a:r>
            <a:r>
              <a:rPr sz="2700" spc="-277" baseline="4629" dirty="0" smtClean="0">
                <a:latin typeface="Comic Sans MS"/>
                <a:cs typeface="Comic Sans MS"/>
              </a:rPr>
              <a:t> </a:t>
            </a:r>
            <a:r>
              <a:rPr sz="1800" spc="-10" dirty="0" smtClean="0">
                <a:latin typeface="Comic Sans MS"/>
                <a:cs typeface="Comic Sans MS"/>
              </a:rPr>
              <a:t>fragflag </a:t>
            </a:r>
            <a:r>
              <a:rPr sz="1800" spc="-254" dirty="0" smtClean="0">
                <a:latin typeface="Comic Sans MS"/>
                <a:cs typeface="Comic Sans MS"/>
              </a:rPr>
              <a:t> </a:t>
            </a:r>
            <a:r>
              <a:rPr sz="1800" spc="0" dirty="0" smtClean="0">
                <a:latin typeface="Comic Sans MS"/>
                <a:cs typeface="Comic Sans MS"/>
              </a:rPr>
              <a:t>offs</a:t>
            </a:r>
            <a:r>
              <a:rPr sz="1800" spc="-10" dirty="0" smtClean="0">
                <a:latin typeface="Comic Sans MS"/>
                <a:cs typeface="Comic Sans MS"/>
              </a:rPr>
              <a:t>e</a:t>
            </a:r>
            <a:r>
              <a:rPr sz="1800" spc="0" dirty="0" smtClean="0">
                <a:latin typeface="Comic Sans MS"/>
                <a:cs typeface="Comic Sans MS"/>
              </a:rPr>
              <a:t>t</a:t>
            </a:r>
            <a:endParaRPr sz="1800">
              <a:latin typeface="Comic Sans MS"/>
              <a:cs typeface="Comic Sans MS"/>
            </a:endParaRPr>
          </a:p>
        </p:txBody>
      </p:sp>
      <p:sp>
        <p:nvSpPr>
          <p:cNvPr id="9" name="object 9"/>
          <p:cNvSpPr txBox="1"/>
          <p:nvPr/>
        </p:nvSpPr>
        <p:spPr>
          <a:xfrm>
            <a:off x="4022852" y="1597278"/>
            <a:ext cx="1078865" cy="289560"/>
          </a:xfrm>
          <a:prstGeom prst="rect">
            <a:avLst/>
          </a:prstGeom>
        </p:spPr>
        <p:txBody>
          <a:bodyPr vert="horz" wrap="square" lIns="0" tIns="0" rIns="0" bIns="0" rtlCol="0">
            <a:noAutofit/>
          </a:bodyPr>
          <a:lstStyle/>
          <a:p>
            <a:pPr marL="12700">
              <a:lnSpc>
                <a:spcPct val="100000"/>
              </a:lnSpc>
            </a:pPr>
            <a:r>
              <a:rPr sz="1800" spc="5" dirty="0" smtClean="0">
                <a:latin typeface="Comic Sans MS"/>
                <a:cs typeface="Comic Sans MS"/>
              </a:rPr>
              <a:t>=400</a:t>
            </a:r>
            <a:r>
              <a:rPr sz="1800" spc="0" dirty="0" smtClean="0">
                <a:latin typeface="Comic Sans MS"/>
                <a:cs typeface="Comic Sans MS"/>
              </a:rPr>
              <a:t>0 </a:t>
            </a:r>
            <a:r>
              <a:rPr sz="1800" spc="-114" dirty="0" smtClean="0">
                <a:latin typeface="Comic Sans MS"/>
                <a:cs typeface="Comic Sans MS"/>
              </a:rPr>
              <a:t> </a:t>
            </a:r>
            <a:r>
              <a:rPr sz="1800" spc="5" dirty="0" smtClean="0">
                <a:latin typeface="Comic Sans MS"/>
                <a:cs typeface="Comic Sans MS"/>
              </a:rPr>
              <a:t>=x</a:t>
            </a:r>
            <a:endParaRPr sz="1800">
              <a:latin typeface="Comic Sans MS"/>
              <a:cs typeface="Comic Sans MS"/>
            </a:endParaRPr>
          </a:p>
        </p:txBody>
      </p:sp>
      <p:sp>
        <p:nvSpPr>
          <p:cNvPr id="10" name="object 10"/>
          <p:cNvSpPr txBox="1"/>
          <p:nvPr/>
        </p:nvSpPr>
        <p:spPr>
          <a:xfrm>
            <a:off x="5538978" y="1616455"/>
            <a:ext cx="1176655" cy="289560"/>
          </a:xfrm>
          <a:prstGeom prst="rect">
            <a:avLst/>
          </a:prstGeom>
        </p:spPr>
        <p:txBody>
          <a:bodyPr vert="horz" wrap="square" lIns="0" tIns="0" rIns="0" bIns="0" rtlCol="0">
            <a:noAutofit/>
          </a:bodyPr>
          <a:lstStyle/>
          <a:p>
            <a:pPr marL="12700">
              <a:lnSpc>
                <a:spcPct val="100000"/>
              </a:lnSpc>
              <a:tabLst>
                <a:tab pos="905510" algn="l"/>
              </a:tabLst>
            </a:pPr>
            <a:r>
              <a:rPr sz="1800" dirty="0" smtClean="0">
                <a:latin typeface="Comic Sans MS"/>
                <a:cs typeface="Comic Sans MS"/>
              </a:rPr>
              <a:t>=0	=0</a:t>
            </a:r>
            <a:endParaRPr sz="1800">
              <a:latin typeface="Comic Sans MS"/>
              <a:cs typeface="Comic Sans MS"/>
            </a:endParaRPr>
          </a:p>
        </p:txBody>
      </p:sp>
      <p:sp>
        <p:nvSpPr>
          <p:cNvPr id="11" name="object 11"/>
          <p:cNvSpPr/>
          <p:nvPr/>
        </p:nvSpPr>
        <p:spPr>
          <a:xfrm>
            <a:off x="3968750" y="13430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12" name="object 12"/>
          <p:cNvSpPr/>
          <p:nvPr/>
        </p:nvSpPr>
        <p:spPr>
          <a:xfrm>
            <a:off x="4768850" y="13430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13" name="object 13"/>
          <p:cNvSpPr/>
          <p:nvPr/>
        </p:nvSpPr>
        <p:spPr>
          <a:xfrm>
            <a:off x="5197475" y="136207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14" name="object 14"/>
          <p:cNvSpPr/>
          <p:nvPr/>
        </p:nvSpPr>
        <p:spPr>
          <a:xfrm>
            <a:off x="6178550" y="13430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15" name="object 15"/>
          <p:cNvSpPr/>
          <p:nvPr/>
        </p:nvSpPr>
        <p:spPr>
          <a:xfrm>
            <a:off x="6931025" y="13430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16" name="object 16"/>
          <p:cNvSpPr/>
          <p:nvPr/>
        </p:nvSpPr>
        <p:spPr>
          <a:xfrm>
            <a:off x="7121525" y="1295400"/>
            <a:ext cx="219075" cy="600075"/>
          </a:xfrm>
          <a:custGeom>
            <a:avLst/>
            <a:gdLst/>
            <a:ahLst/>
            <a:cxnLst/>
            <a:rect l="l" t="t" r="r" b="b"/>
            <a:pathLst>
              <a:path w="219075" h="600075">
                <a:moveTo>
                  <a:pt x="0" y="600075"/>
                </a:moveTo>
                <a:lnTo>
                  <a:pt x="219075" y="600075"/>
                </a:lnTo>
                <a:lnTo>
                  <a:pt x="219075" y="0"/>
                </a:lnTo>
                <a:lnTo>
                  <a:pt x="0" y="0"/>
                </a:lnTo>
                <a:lnTo>
                  <a:pt x="0" y="600075"/>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7893050" y="3048000"/>
            <a:ext cx="495300" cy="542925"/>
          </a:xfrm>
          <a:custGeom>
            <a:avLst/>
            <a:gdLst/>
            <a:ahLst/>
            <a:cxnLst/>
            <a:rect l="l" t="t" r="r" b="b"/>
            <a:pathLst>
              <a:path w="495300" h="542925">
                <a:moveTo>
                  <a:pt x="0" y="542925"/>
                </a:moveTo>
                <a:lnTo>
                  <a:pt x="495300" y="542925"/>
                </a:lnTo>
                <a:lnTo>
                  <a:pt x="495300" y="0"/>
                </a:lnTo>
                <a:lnTo>
                  <a:pt x="0" y="0"/>
                </a:lnTo>
                <a:lnTo>
                  <a:pt x="0" y="542925"/>
                </a:lnTo>
                <a:close/>
              </a:path>
            </a:pathLst>
          </a:custGeom>
          <a:solidFill>
            <a:srgbClr val="3333CC"/>
          </a:solidFill>
        </p:spPr>
        <p:txBody>
          <a:bodyPr wrap="square" lIns="0" tIns="0" rIns="0" bIns="0" rtlCol="0">
            <a:noAutofit/>
          </a:bodyPr>
          <a:lstStyle/>
          <a:p>
            <a:endParaRPr/>
          </a:p>
        </p:txBody>
      </p:sp>
      <p:sp>
        <p:nvSpPr>
          <p:cNvPr id="18" name="object 18"/>
          <p:cNvSpPr/>
          <p:nvPr/>
        </p:nvSpPr>
        <p:spPr>
          <a:xfrm>
            <a:off x="4206875" y="3048000"/>
            <a:ext cx="3467100" cy="542925"/>
          </a:xfrm>
          <a:custGeom>
            <a:avLst/>
            <a:gdLst/>
            <a:ahLst/>
            <a:cxnLst/>
            <a:rect l="l" t="t" r="r" b="b"/>
            <a:pathLst>
              <a:path w="3467100" h="542925">
                <a:moveTo>
                  <a:pt x="0" y="542925"/>
                </a:moveTo>
                <a:lnTo>
                  <a:pt x="3467100" y="542925"/>
                </a:lnTo>
                <a:lnTo>
                  <a:pt x="3467100" y="0"/>
                </a:lnTo>
                <a:lnTo>
                  <a:pt x="0" y="0"/>
                </a:lnTo>
                <a:lnTo>
                  <a:pt x="0" y="542925"/>
                </a:lnTo>
                <a:close/>
              </a:path>
            </a:pathLst>
          </a:custGeom>
          <a:solidFill>
            <a:srgbClr val="3333CC"/>
          </a:solidFill>
        </p:spPr>
        <p:txBody>
          <a:bodyPr wrap="square" lIns="0" tIns="0" rIns="0" bIns="0" rtlCol="0">
            <a:noAutofit/>
          </a:bodyPr>
          <a:lstStyle/>
          <a:p>
            <a:endParaRPr/>
          </a:p>
        </p:txBody>
      </p:sp>
      <p:sp>
        <p:nvSpPr>
          <p:cNvPr id="19" name="object 19"/>
          <p:cNvSpPr/>
          <p:nvPr/>
        </p:nvSpPr>
        <p:spPr>
          <a:xfrm>
            <a:off x="7893050" y="3095625"/>
            <a:ext cx="428625" cy="542925"/>
          </a:xfrm>
          <a:custGeom>
            <a:avLst/>
            <a:gdLst/>
            <a:ahLst/>
            <a:cxnLst/>
            <a:rect l="l" t="t" r="r" b="b"/>
            <a:pathLst>
              <a:path w="428625" h="542925">
                <a:moveTo>
                  <a:pt x="0" y="542925"/>
                </a:moveTo>
                <a:lnTo>
                  <a:pt x="428625" y="542925"/>
                </a:lnTo>
                <a:lnTo>
                  <a:pt x="428625" y="0"/>
                </a:lnTo>
                <a:lnTo>
                  <a:pt x="0" y="0"/>
                </a:lnTo>
                <a:lnTo>
                  <a:pt x="0" y="542925"/>
                </a:lnTo>
                <a:close/>
              </a:path>
            </a:pathLst>
          </a:custGeom>
          <a:solidFill>
            <a:srgbClr val="FFFFFF"/>
          </a:solidFill>
        </p:spPr>
        <p:txBody>
          <a:bodyPr wrap="square" lIns="0" tIns="0" rIns="0" bIns="0" rtlCol="0">
            <a:noAutofit/>
          </a:bodyPr>
          <a:lstStyle/>
          <a:p>
            <a:endParaRPr/>
          </a:p>
        </p:txBody>
      </p:sp>
      <p:sp>
        <p:nvSpPr>
          <p:cNvPr id="20" name="object 20"/>
          <p:cNvSpPr/>
          <p:nvPr/>
        </p:nvSpPr>
        <p:spPr>
          <a:xfrm>
            <a:off x="4140200" y="3095625"/>
            <a:ext cx="3533775" cy="542925"/>
          </a:xfrm>
          <a:custGeom>
            <a:avLst/>
            <a:gdLst/>
            <a:ahLst/>
            <a:cxnLst/>
            <a:rect l="l" t="t" r="r" b="b"/>
            <a:pathLst>
              <a:path w="3533775" h="542925">
                <a:moveTo>
                  <a:pt x="0" y="542925"/>
                </a:moveTo>
                <a:lnTo>
                  <a:pt x="3533775" y="542925"/>
                </a:lnTo>
                <a:lnTo>
                  <a:pt x="3533775" y="0"/>
                </a:lnTo>
                <a:lnTo>
                  <a:pt x="0" y="0"/>
                </a:lnTo>
                <a:lnTo>
                  <a:pt x="0" y="542925"/>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4140200" y="3095625"/>
            <a:ext cx="4181475" cy="542925"/>
          </a:xfrm>
          <a:custGeom>
            <a:avLst/>
            <a:gdLst/>
            <a:ahLst/>
            <a:cxnLst/>
            <a:rect l="l" t="t" r="r" b="b"/>
            <a:pathLst>
              <a:path w="4181475" h="542925">
                <a:moveTo>
                  <a:pt x="0" y="542925"/>
                </a:moveTo>
                <a:lnTo>
                  <a:pt x="4181475" y="542925"/>
                </a:lnTo>
                <a:lnTo>
                  <a:pt x="4181475" y="0"/>
                </a:lnTo>
                <a:lnTo>
                  <a:pt x="0" y="0"/>
                </a:lnTo>
                <a:lnTo>
                  <a:pt x="0" y="542925"/>
                </a:lnTo>
                <a:close/>
              </a:path>
            </a:pathLst>
          </a:custGeom>
          <a:ln w="19050">
            <a:solidFill>
              <a:srgbClr val="000000"/>
            </a:solidFill>
          </a:ln>
        </p:spPr>
        <p:txBody>
          <a:bodyPr wrap="square" lIns="0" tIns="0" rIns="0" bIns="0" rtlCol="0">
            <a:noAutofit/>
          </a:bodyPr>
          <a:lstStyle/>
          <a:p>
            <a:endParaRPr/>
          </a:p>
        </p:txBody>
      </p:sp>
      <p:sp>
        <p:nvSpPr>
          <p:cNvPr id="22" name="object 22"/>
          <p:cNvSpPr txBox="1"/>
          <p:nvPr/>
        </p:nvSpPr>
        <p:spPr>
          <a:xfrm>
            <a:off x="4575428" y="3095116"/>
            <a:ext cx="2913380" cy="289560"/>
          </a:xfrm>
          <a:prstGeom prst="rect">
            <a:avLst/>
          </a:prstGeom>
        </p:spPr>
        <p:txBody>
          <a:bodyPr vert="horz" wrap="square" lIns="0" tIns="0" rIns="0" bIns="0" rtlCol="0">
            <a:noAutofit/>
          </a:bodyPr>
          <a:lstStyle/>
          <a:p>
            <a:pPr marL="12700">
              <a:lnSpc>
                <a:spcPct val="100000"/>
              </a:lnSpc>
              <a:tabLst>
                <a:tab pos="812165" algn="l"/>
              </a:tabLst>
            </a:pPr>
            <a:r>
              <a:rPr sz="2700" spc="-15" baseline="4629" dirty="0" smtClean="0">
                <a:latin typeface="Comic Sans MS"/>
                <a:cs typeface="Comic Sans MS"/>
              </a:rPr>
              <a:t>len</a:t>
            </a:r>
            <a:r>
              <a:rPr sz="2700" spc="-7" baseline="4629" dirty="0" smtClean="0">
                <a:latin typeface="Comic Sans MS"/>
                <a:cs typeface="Comic Sans MS"/>
              </a:rPr>
              <a:t>g</a:t>
            </a:r>
            <a:r>
              <a:rPr sz="2700" spc="-15" baseline="4629" dirty="0" smtClean="0">
                <a:latin typeface="Comic Sans MS"/>
                <a:cs typeface="Comic Sans MS"/>
              </a:rPr>
              <a:t>th	ID </a:t>
            </a:r>
            <a:r>
              <a:rPr sz="2700" spc="-277" baseline="4629" dirty="0" smtClean="0">
                <a:latin typeface="Comic Sans MS"/>
                <a:cs typeface="Comic Sans MS"/>
              </a:rPr>
              <a:t> </a:t>
            </a:r>
            <a:r>
              <a:rPr sz="1800" spc="0" dirty="0" smtClean="0">
                <a:latin typeface="Comic Sans MS"/>
                <a:cs typeface="Comic Sans MS"/>
              </a:rPr>
              <a:t>fragf</a:t>
            </a:r>
            <a:r>
              <a:rPr sz="1800" spc="-10" dirty="0" smtClean="0">
                <a:latin typeface="Comic Sans MS"/>
                <a:cs typeface="Comic Sans MS"/>
              </a:rPr>
              <a:t>l</a:t>
            </a:r>
            <a:r>
              <a:rPr sz="1800" spc="0" dirty="0" smtClean="0">
                <a:latin typeface="Comic Sans MS"/>
                <a:cs typeface="Comic Sans MS"/>
              </a:rPr>
              <a:t>ag </a:t>
            </a:r>
            <a:r>
              <a:rPr sz="1800" spc="-260" dirty="0" smtClean="0">
                <a:latin typeface="Comic Sans MS"/>
                <a:cs typeface="Comic Sans MS"/>
              </a:rPr>
              <a:t> </a:t>
            </a:r>
            <a:r>
              <a:rPr sz="1800" spc="0" dirty="0" smtClean="0">
                <a:latin typeface="Comic Sans MS"/>
                <a:cs typeface="Comic Sans MS"/>
              </a:rPr>
              <a:t>offset</a:t>
            </a:r>
            <a:endParaRPr sz="1800">
              <a:latin typeface="Comic Sans MS"/>
              <a:cs typeface="Comic Sans MS"/>
            </a:endParaRPr>
          </a:p>
        </p:txBody>
      </p:sp>
      <p:sp>
        <p:nvSpPr>
          <p:cNvPr id="23" name="object 23"/>
          <p:cNvSpPr txBox="1"/>
          <p:nvPr/>
        </p:nvSpPr>
        <p:spPr>
          <a:xfrm>
            <a:off x="4575428" y="3350259"/>
            <a:ext cx="1078865" cy="289560"/>
          </a:xfrm>
          <a:prstGeom prst="rect">
            <a:avLst/>
          </a:prstGeom>
        </p:spPr>
        <p:txBody>
          <a:bodyPr vert="horz" wrap="square" lIns="0" tIns="0" rIns="0" bIns="0" rtlCol="0">
            <a:noAutofit/>
          </a:bodyPr>
          <a:lstStyle/>
          <a:p>
            <a:pPr marL="12700">
              <a:lnSpc>
                <a:spcPct val="100000"/>
              </a:lnSpc>
              <a:tabLst>
                <a:tab pos="812165" algn="l"/>
              </a:tabLst>
            </a:pPr>
            <a:r>
              <a:rPr sz="1800" spc="5" dirty="0" smtClean="0">
                <a:latin typeface="Comic Sans MS"/>
                <a:cs typeface="Comic Sans MS"/>
              </a:rPr>
              <a:t>=150</a:t>
            </a:r>
            <a:r>
              <a:rPr sz="1800" spc="0" dirty="0" smtClean="0">
                <a:latin typeface="Comic Sans MS"/>
                <a:cs typeface="Comic Sans MS"/>
              </a:rPr>
              <a:t>0	</a:t>
            </a:r>
            <a:r>
              <a:rPr sz="1800" spc="5" dirty="0" smtClean="0">
                <a:latin typeface="Comic Sans MS"/>
                <a:cs typeface="Comic Sans MS"/>
              </a:rPr>
              <a:t>=x</a:t>
            </a:r>
            <a:endParaRPr sz="1800">
              <a:latin typeface="Comic Sans MS"/>
              <a:cs typeface="Comic Sans MS"/>
            </a:endParaRPr>
          </a:p>
        </p:txBody>
      </p:sp>
      <p:sp>
        <p:nvSpPr>
          <p:cNvPr id="24" name="object 24"/>
          <p:cNvSpPr txBox="1"/>
          <p:nvPr/>
        </p:nvSpPr>
        <p:spPr>
          <a:xfrm>
            <a:off x="6109842" y="3369436"/>
            <a:ext cx="1158875" cy="289560"/>
          </a:xfrm>
          <a:prstGeom prst="rect">
            <a:avLst/>
          </a:prstGeom>
        </p:spPr>
        <p:txBody>
          <a:bodyPr vert="horz" wrap="square" lIns="0" tIns="0" rIns="0" bIns="0" rtlCol="0">
            <a:noAutofit/>
          </a:bodyPr>
          <a:lstStyle/>
          <a:p>
            <a:pPr marL="12700">
              <a:lnSpc>
                <a:spcPct val="100000"/>
              </a:lnSpc>
              <a:tabLst>
                <a:tab pos="887094" algn="l"/>
              </a:tabLst>
            </a:pPr>
            <a:r>
              <a:rPr sz="1800" spc="5" dirty="0" smtClean="0">
                <a:latin typeface="Comic Sans MS"/>
                <a:cs typeface="Comic Sans MS"/>
              </a:rPr>
              <a:t>=</a:t>
            </a:r>
            <a:r>
              <a:rPr sz="1800" spc="0" dirty="0" smtClean="0">
                <a:latin typeface="Comic Sans MS"/>
                <a:cs typeface="Comic Sans MS"/>
              </a:rPr>
              <a:t>1	</a:t>
            </a:r>
            <a:r>
              <a:rPr sz="1800" spc="5" dirty="0" smtClean="0">
                <a:latin typeface="Comic Sans MS"/>
                <a:cs typeface="Comic Sans MS"/>
              </a:rPr>
              <a:t>=0</a:t>
            </a:r>
            <a:endParaRPr sz="1800">
              <a:latin typeface="Comic Sans MS"/>
              <a:cs typeface="Comic Sans MS"/>
            </a:endParaRPr>
          </a:p>
        </p:txBody>
      </p:sp>
      <p:sp>
        <p:nvSpPr>
          <p:cNvPr id="25" name="object 25"/>
          <p:cNvSpPr/>
          <p:nvPr/>
        </p:nvSpPr>
        <p:spPr>
          <a:xfrm>
            <a:off x="4521200" y="30956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26" name="object 26"/>
          <p:cNvSpPr/>
          <p:nvPr/>
        </p:nvSpPr>
        <p:spPr>
          <a:xfrm>
            <a:off x="5321300" y="30956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27" name="object 27"/>
          <p:cNvSpPr/>
          <p:nvPr/>
        </p:nvSpPr>
        <p:spPr>
          <a:xfrm>
            <a:off x="5749925" y="311467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28" name="object 28"/>
          <p:cNvSpPr/>
          <p:nvPr/>
        </p:nvSpPr>
        <p:spPr>
          <a:xfrm>
            <a:off x="6731000" y="30956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29" name="object 29"/>
          <p:cNvSpPr/>
          <p:nvPr/>
        </p:nvSpPr>
        <p:spPr>
          <a:xfrm>
            <a:off x="7483475" y="30956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30" name="object 30"/>
          <p:cNvSpPr/>
          <p:nvPr/>
        </p:nvSpPr>
        <p:spPr>
          <a:xfrm>
            <a:off x="7673975" y="3048000"/>
            <a:ext cx="219075" cy="600075"/>
          </a:xfrm>
          <a:custGeom>
            <a:avLst/>
            <a:gdLst/>
            <a:ahLst/>
            <a:cxnLst/>
            <a:rect l="l" t="t" r="r" b="b"/>
            <a:pathLst>
              <a:path w="219075" h="600075">
                <a:moveTo>
                  <a:pt x="0" y="600075"/>
                </a:moveTo>
                <a:lnTo>
                  <a:pt x="219075" y="600075"/>
                </a:lnTo>
                <a:lnTo>
                  <a:pt x="219075" y="0"/>
                </a:lnTo>
                <a:lnTo>
                  <a:pt x="0" y="0"/>
                </a:lnTo>
                <a:lnTo>
                  <a:pt x="0" y="600075"/>
                </a:lnTo>
                <a:close/>
              </a:path>
            </a:pathLst>
          </a:custGeom>
          <a:solidFill>
            <a:srgbClr val="FFFFFF"/>
          </a:solidFill>
        </p:spPr>
        <p:txBody>
          <a:bodyPr wrap="square" lIns="0" tIns="0" rIns="0" bIns="0" rtlCol="0">
            <a:noAutofit/>
          </a:bodyPr>
          <a:lstStyle/>
          <a:p>
            <a:endParaRPr/>
          </a:p>
        </p:txBody>
      </p:sp>
      <p:sp>
        <p:nvSpPr>
          <p:cNvPr id="31" name="object 31"/>
          <p:cNvSpPr/>
          <p:nvPr/>
        </p:nvSpPr>
        <p:spPr>
          <a:xfrm>
            <a:off x="7893050" y="3848100"/>
            <a:ext cx="495300" cy="542925"/>
          </a:xfrm>
          <a:custGeom>
            <a:avLst/>
            <a:gdLst/>
            <a:ahLst/>
            <a:cxnLst/>
            <a:rect l="l" t="t" r="r" b="b"/>
            <a:pathLst>
              <a:path w="495300" h="542925">
                <a:moveTo>
                  <a:pt x="0" y="542925"/>
                </a:moveTo>
                <a:lnTo>
                  <a:pt x="495300" y="542925"/>
                </a:lnTo>
                <a:lnTo>
                  <a:pt x="495300" y="0"/>
                </a:lnTo>
                <a:lnTo>
                  <a:pt x="0" y="0"/>
                </a:lnTo>
                <a:lnTo>
                  <a:pt x="0" y="542925"/>
                </a:lnTo>
                <a:close/>
              </a:path>
            </a:pathLst>
          </a:custGeom>
          <a:solidFill>
            <a:srgbClr val="3333CC"/>
          </a:solidFill>
        </p:spPr>
        <p:txBody>
          <a:bodyPr wrap="square" lIns="0" tIns="0" rIns="0" bIns="0" rtlCol="0">
            <a:noAutofit/>
          </a:bodyPr>
          <a:lstStyle/>
          <a:p>
            <a:endParaRPr/>
          </a:p>
        </p:txBody>
      </p:sp>
      <p:sp>
        <p:nvSpPr>
          <p:cNvPr id="32" name="object 32"/>
          <p:cNvSpPr/>
          <p:nvPr/>
        </p:nvSpPr>
        <p:spPr>
          <a:xfrm>
            <a:off x="4206875" y="3848100"/>
            <a:ext cx="3467100" cy="542925"/>
          </a:xfrm>
          <a:custGeom>
            <a:avLst/>
            <a:gdLst/>
            <a:ahLst/>
            <a:cxnLst/>
            <a:rect l="l" t="t" r="r" b="b"/>
            <a:pathLst>
              <a:path w="3467100" h="542925">
                <a:moveTo>
                  <a:pt x="0" y="542925"/>
                </a:moveTo>
                <a:lnTo>
                  <a:pt x="3467100" y="542925"/>
                </a:lnTo>
                <a:lnTo>
                  <a:pt x="3467100" y="0"/>
                </a:lnTo>
                <a:lnTo>
                  <a:pt x="0" y="0"/>
                </a:lnTo>
                <a:lnTo>
                  <a:pt x="0" y="542925"/>
                </a:lnTo>
                <a:close/>
              </a:path>
            </a:pathLst>
          </a:custGeom>
          <a:solidFill>
            <a:srgbClr val="3333CC"/>
          </a:solidFill>
        </p:spPr>
        <p:txBody>
          <a:bodyPr wrap="square" lIns="0" tIns="0" rIns="0" bIns="0" rtlCol="0">
            <a:noAutofit/>
          </a:bodyPr>
          <a:lstStyle/>
          <a:p>
            <a:endParaRPr/>
          </a:p>
        </p:txBody>
      </p:sp>
      <p:sp>
        <p:nvSpPr>
          <p:cNvPr id="33" name="object 33"/>
          <p:cNvSpPr/>
          <p:nvPr/>
        </p:nvSpPr>
        <p:spPr>
          <a:xfrm>
            <a:off x="7893050" y="3895725"/>
            <a:ext cx="428625" cy="542925"/>
          </a:xfrm>
          <a:custGeom>
            <a:avLst/>
            <a:gdLst/>
            <a:ahLst/>
            <a:cxnLst/>
            <a:rect l="l" t="t" r="r" b="b"/>
            <a:pathLst>
              <a:path w="428625" h="542925">
                <a:moveTo>
                  <a:pt x="0" y="542925"/>
                </a:moveTo>
                <a:lnTo>
                  <a:pt x="428625" y="542925"/>
                </a:lnTo>
                <a:lnTo>
                  <a:pt x="428625" y="0"/>
                </a:lnTo>
                <a:lnTo>
                  <a:pt x="0" y="0"/>
                </a:lnTo>
                <a:lnTo>
                  <a:pt x="0" y="542925"/>
                </a:lnTo>
                <a:close/>
              </a:path>
            </a:pathLst>
          </a:custGeom>
          <a:solidFill>
            <a:srgbClr val="FFFFFF"/>
          </a:solidFill>
        </p:spPr>
        <p:txBody>
          <a:bodyPr wrap="square" lIns="0" tIns="0" rIns="0" bIns="0" rtlCol="0">
            <a:noAutofit/>
          </a:bodyPr>
          <a:lstStyle/>
          <a:p>
            <a:endParaRPr/>
          </a:p>
        </p:txBody>
      </p:sp>
      <p:sp>
        <p:nvSpPr>
          <p:cNvPr id="34" name="object 34"/>
          <p:cNvSpPr/>
          <p:nvPr/>
        </p:nvSpPr>
        <p:spPr>
          <a:xfrm>
            <a:off x="4140200" y="3895725"/>
            <a:ext cx="3533775" cy="542925"/>
          </a:xfrm>
          <a:custGeom>
            <a:avLst/>
            <a:gdLst/>
            <a:ahLst/>
            <a:cxnLst/>
            <a:rect l="l" t="t" r="r" b="b"/>
            <a:pathLst>
              <a:path w="3533775" h="542925">
                <a:moveTo>
                  <a:pt x="0" y="542925"/>
                </a:moveTo>
                <a:lnTo>
                  <a:pt x="3533775" y="542925"/>
                </a:lnTo>
                <a:lnTo>
                  <a:pt x="3533775" y="0"/>
                </a:lnTo>
                <a:lnTo>
                  <a:pt x="0" y="0"/>
                </a:lnTo>
                <a:lnTo>
                  <a:pt x="0" y="542925"/>
                </a:lnTo>
                <a:close/>
              </a:path>
            </a:pathLst>
          </a:custGeom>
          <a:solidFill>
            <a:srgbClr val="FFFFFF"/>
          </a:solidFill>
        </p:spPr>
        <p:txBody>
          <a:bodyPr wrap="square" lIns="0" tIns="0" rIns="0" bIns="0" rtlCol="0">
            <a:noAutofit/>
          </a:bodyPr>
          <a:lstStyle/>
          <a:p>
            <a:endParaRPr/>
          </a:p>
        </p:txBody>
      </p:sp>
      <p:sp>
        <p:nvSpPr>
          <p:cNvPr id="35" name="object 35"/>
          <p:cNvSpPr/>
          <p:nvPr/>
        </p:nvSpPr>
        <p:spPr>
          <a:xfrm>
            <a:off x="4140200" y="3895725"/>
            <a:ext cx="4181475" cy="542925"/>
          </a:xfrm>
          <a:custGeom>
            <a:avLst/>
            <a:gdLst/>
            <a:ahLst/>
            <a:cxnLst/>
            <a:rect l="l" t="t" r="r" b="b"/>
            <a:pathLst>
              <a:path w="4181475" h="542925">
                <a:moveTo>
                  <a:pt x="0" y="542925"/>
                </a:moveTo>
                <a:lnTo>
                  <a:pt x="4181475" y="542925"/>
                </a:lnTo>
                <a:lnTo>
                  <a:pt x="4181475" y="0"/>
                </a:lnTo>
                <a:lnTo>
                  <a:pt x="0" y="0"/>
                </a:lnTo>
                <a:lnTo>
                  <a:pt x="0" y="542925"/>
                </a:lnTo>
                <a:close/>
              </a:path>
            </a:pathLst>
          </a:custGeom>
          <a:ln w="19050">
            <a:solidFill>
              <a:srgbClr val="000000"/>
            </a:solidFill>
          </a:ln>
        </p:spPr>
        <p:txBody>
          <a:bodyPr wrap="square" lIns="0" tIns="0" rIns="0" bIns="0" rtlCol="0">
            <a:noAutofit/>
          </a:bodyPr>
          <a:lstStyle/>
          <a:p>
            <a:endParaRPr/>
          </a:p>
        </p:txBody>
      </p:sp>
      <p:sp>
        <p:nvSpPr>
          <p:cNvPr id="36" name="object 36"/>
          <p:cNvSpPr txBox="1"/>
          <p:nvPr/>
        </p:nvSpPr>
        <p:spPr>
          <a:xfrm>
            <a:off x="4575428" y="3895217"/>
            <a:ext cx="2912110" cy="289560"/>
          </a:xfrm>
          <a:prstGeom prst="rect">
            <a:avLst/>
          </a:prstGeom>
        </p:spPr>
        <p:txBody>
          <a:bodyPr vert="horz" wrap="square" lIns="0" tIns="0" rIns="0" bIns="0" rtlCol="0">
            <a:noAutofit/>
          </a:bodyPr>
          <a:lstStyle/>
          <a:p>
            <a:pPr marL="12700">
              <a:lnSpc>
                <a:spcPct val="100000"/>
              </a:lnSpc>
              <a:tabLst>
                <a:tab pos="812165" algn="l"/>
              </a:tabLst>
            </a:pPr>
            <a:r>
              <a:rPr sz="2700" baseline="4629" dirty="0" smtClean="0">
                <a:latin typeface="Comic Sans MS"/>
                <a:cs typeface="Comic Sans MS"/>
              </a:rPr>
              <a:t>l</a:t>
            </a:r>
            <a:r>
              <a:rPr sz="2700" spc="-7" baseline="4629" dirty="0" smtClean="0">
                <a:latin typeface="Comic Sans MS"/>
                <a:cs typeface="Comic Sans MS"/>
              </a:rPr>
              <a:t>e</a:t>
            </a:r>
            <a:r>
              <a:rPr sz="2700" spc="0" baseline="4629" dirty="0" smtClean="0">
                <a:latin typeface="Comic Sans MS"/>
                <a:cs typeface="Comic Sans MS"/>
              </a:rPr>
              <a:t>n</a:t>
            </a:r>
            <a:r>
              <a:rPr sz="2700" spc="7" baseline="4629" dirty="0" smtClean="0">
                <a:latin typeface="Comic Sans MS"/>
                <a:cs typeface="Comic Sans MS"/>
              </a:rPr>
              <a:t>g</a:t>
            </a:r>
            <a:r>
              <a:rPr sz="2700" spc="0" baseline="4629" dirty="0" smtClean="0">
                <a:latin typeface="Comic Sans MS"/>
                <a:cs typeface="Comic Sans MS"/>
              </a:rPr>
              <a:t>th	</a:t>
            </a:r>
            <a:r>
              <a:rPr sz="2700" spc="-7" baseline="4629" dirty="0" smtClean="0">
                <a:latin typeface="Comic Sans MS"/>
                <a:cs typeface="Comic Sans MS"/>
              </a:rPr>
              <a:t>I</a:t>
            </a:r>
            <a:r>
              <a:rPr sz="2700" spc="0" baseline="4629" dirty="0" smtClean="0">
                <a:latin typeface="Comic Sans MS"/>
                <a:cs typeface="Comic Sans MS"/>
              </a:rPr>
              <a:t>D </a:t>
            </a:r>
            <a:r>
              <a:rPr sz="2700" spc="-277" baseline="4629" dirty="0" smtClean="0">
                <a:latin typeface="Comic Sans MS"/>
                <a:cs typeface="Comic Sans MS"/>
              </a:rPr>
              <a:t> </a:t>
            </a:r>
            <a:r>
              <a:rPr sz="1800" spc="-10" dirty="0" smtClean="0">
                <a:latin typeface="Comic Sans MS"/>
                <a:cs typeface="Comic Sans MS"/>
              </a:rPr>
              <a:t>fragflag </a:t>
            </a:r>
            <a:r>
              <a:rPr sz="1800" spc="-254" dirty="0" smtClean="0">
                <a:latin typeface="Comic Sans MS"/>
                <a:cs typeface="Comic Sans MS"/>
              </a:rPr>
              <a:t> </a:t>
            </a:r>
            <a:r>
              <a:rPr sz="1800" spc="0" dirty="0" smtClean="0">
                <a:latin typeface="Comic Sans MS"/>
                <a:cs typeface="Comic Sans MS"/>
              </a:rPr>
              <a:t>offset</a:t>
            </a:r>
            <a:endParaRPr sz="1800">
              <a:latin typeface="Comic Sans MS"/>
              <a:cs typeface="Comic Sans MS"/>
            </a:endParaRPr>
          </a:p>
        </p:txBody>
      </p:sp>
      <p:sp>
        <p:nvSpPr>
          <p:cNvPr id="37" name="object 37"/>
          <p:cNvSpPr txBox="1"/>
          <p:nvPr/>
        </p:nvSpPr>
        <p:spPr>
          <a:xfrm>
            <a:off x="4575428" y="4150614"/>
            <a:ext cx="1078865" cy="289560"/>
          </a:xfrm>
          <a:prstGeom prst="rect">
            <a:avLst/>
          </a:prstGeom>
        </p:spPr>
        <p:txBody>
          <a:bodyPr vert="horz" wrap="square" lIns="0" tIns="0" rIns="0" bIns="0" rtlCol="0">
            <a:noAutofit/>
          </a:bodyPr>
          <a:lstStyle/>
          <a:p>
            <a:pPr marL="12700">
              <a:lnSpc>
                <a:spcPct val="100000"/>
              </a:lnSpc>
              <a:tabLst>
                <a:tab pos="812165" algn="l"/>
              </a:tabLst>
            </a:pPr>
            <a:r>
              <a:rPr sz="1800" spc="5" dirty="0" smtClean="0">
                <a:latin typeface="Comic Sans MS"/>
                <a:cs typeface="Comic Sans MS"/>
              </a:rPr>
              <a:t>=150</a:t>
            </a:r>
            <a:r>
              <a:rPr sz="1800" spc="0" dirty="0" smtClean="0">
                <a:latin typeface="Comic Sans MS"/>
                <a:cs typeface="Comic Sans MS"/>
              </a:rPr>
              <a:t>0	</a:t>
            </a:r>
            <a:r>
              <a:rPr sz="1800" spc="5" dirty="0" smtClean="0">
                <a:latin typeface="Comic Sans MS"/>
                <a:cs typeface="Comic Sans MS"/>
              </a:rPr>
              <a:t>=x</a:t>
            </a:r>
            <a:endParaRPr sz="1800">
              <a:latin typeface="Comic Sans MS"/>
              <a:cs typeface="Comic Sans MS"/>
            </a:endParaRPr>
          </a:p>
        </p:txBody>
      </p:sp>
      <p:sp>
        <p:nvSpPr>
          <p:cNvPr id="38" name="object 38"/>
          <p:cNvSpPr txBox="1"/>
          <p:nvPr/>
        </p:nvSpPr>
        <p:spPr>
          <a:xfrm>
            <a:off x="6109842" y="4169536"/>
            <a:ext cx="1279525" cy="289560"/>
          </a:xfrm>
          <a:prstGeom prst="rect">
            <a:avLst/>
          </a:prstGeom>
        </p:spPr>
        <p:txBody>
          <a:bodyPr vert="horz" wrap="square" lIns="0" tIns="0" rIns="0" bIns="0" rtlCol="0">
            <a:noAutofit/>
          </a:bodyPr>
          <a:lstStyle/>
          <a:p>
            <a:pPr marL="12700">
              <a:lnSpc>
                <a:spcPct val="100000"/>
              </a:lnSpc>
              <a:tabLst>
                <a:tab pos="765175" algn="l"/>
              </a:tabLst>
            </a:pPr>
            <a:r>
              <a:rPr sz="1800" spc="5" dirty="0" smtClean="0">
                <a:latin typeface="Comic Sans MS"/>
                <a:cs typeface="Comic Sans MS"/>
              </a:rPr>
              <a:t>=</a:t>
            </a:r>
            <a:r>
              <a:rPr sz="1800" spc="0" dirty="0" smtClean="0">
                <a:latin typeface="Comic Sans MS"/>
                <a:cs typeface="Comic Sans MS"/>
              </a:rPr>
              <a:t>1	</a:t>
            </a:r>
            <a:r>
              <a:rPr sz="1800" spc="5" dirty="0" smtClean="0">
                <a:latin typeface="Comic Sans MS"/>
                <a:cs typeface="Comic Sans MS"/>
              </a:rPr>
              <a:t>=</a:t>
            </a:r>
            <a:r>
              <a:rPr sz="1800" spc="0" dirty="0" smtClean="0">
                <a:latin typeface="Comic Sans MS"/>
                <a:cs typeface="Comic Sans MS"/>
              </a:rPr>
              <a:t>1</a:t>
            </a:r>
            <a:r>
              <a:rPr sz="1800" spc="5" dirty="0" smtClean="0">
                <a:latin typeface="Comic Sans MS"/>
                <a:cs typeface="Comic Sans MS"/>
              </a:rPr>
              <a:t>8</a:t>
            </a:r>
            <a:r>
              <a:rPr sz="1800" spc="0" dirty="0" smtClean="0">
                <a:latin typeface="Comic Sans MS"/>
                <a:cs typeface="Comic Sans MS"/>
              </a:rPr>
              <a:t>5</a:t>
            </a:r>
            <a:endParaRPr sz="1800">
              <a:latin typeface="Comic Sans MS"/>
              <a:cs typeface="Comic Sans MS"/>
            </a:endParaRPr>
          </a:p>
        </p:txBody>
      </p:sp>
      <p:sp>
        <p:nvSpPr>
          <p:cNvPr id="39" name="object 39"/>
          <p:cNvSpPr/>
          <p:nvPr/>
        </p:nvSpPr>
        <p:spPr>
          <a:xfrm>
            <a:off x="4521200" y="38957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40" name="object 40"/>
          <p:cNvSpPr/>
          <p:nvPr/>
        </p:nvSpPr>
        <p:spPr>
          <a:xfrm>
            <a:off x="5321300" y="38957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41" name="object 41"/>
          <p:cNvSpPr/>
          <p:nvPr/>
        </p:nvSpPr>
        <p:spPr>
          <a:xfrm>
            <a:off x="5749925" y="391477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42" name="object 42"/>
          <p:cNvSpPr/>
          <p:nvPr/>
        </p:nvSpPr>
        <p:spPr>
          <a:xfrm>
            <a:off x="6731000" y="38957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43" name="object 43"/>
          <p:cNvSpPr/>
          <p:nvPr/>
        </p:nvSpPr>
        <p:spPr>
          <a:xfrm>
            <a:off x="7483475" y="3895725"/>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44" name="object 44"/>
          <p:cNvSpPr/>
          <p:nvPr/>
        </p:nvSpPr>
        <p:spPr>
          <a:xfrm>
            <a:off x="7673975" y="3848100"/>
            <a:ext cx="219075" cy="600075"/>
          </a:xfrm>
          <a:custGeom>
            <a:avLst/>
            <a:gdLst/>
            <a:ahLst/>
            <a:cxnLst/>
            <a:rect l="l" t="t" r="r" b="b"/>
            <a:pathLst>
              <a:path w="219075" h="600075">
                <a:moveTo>
                  <a:pt x="0" y="600075"/>
                </a:moveTo>
                <a:lnTo>
                  <a:pt x="219075" y="600075"/>
                </a:lnTo>
                <a:lnTo>
                  <a:pt x="219075" y="0"/>
                </a:lnTo>
                <a:lnTo>
                  <a:pt x="0" y="0"/>
                </a:lnTo>
                <a:lnTo>
                  <a:pt x="0" y="600075"/>
                </a:lnTo>
                <a:close/>
              </a:path>
            </a:pathLst>
          </a:custGeom>
          <a:solidFill>
            <a:srgbClr val="FFFFFF"/>
          </a:solidFill>
        </p:spPr>
        <p:txBody>
          <a:bodyPr wrap="square" lIns="0" tIns="0" rIns="0" bIns="0" rtlCol="0">
            <a:noAutofit/>
          </a:bodyPr>
          <a:lstStyle/>
          <a:p>
            <a:endParaRPr/>
          </a:p>
        </p:txBody>
      </p:sp>
      <p:sp>
        <p:nvSpPr>
          <p:cNvPr id="45" name="object 45"/>
          <p:cNvSpPr/>
          <p:nvPr/>
        </p:nvSpPr>
        <p:spPr>
          <a:xfrm>
            <a:off x="7883525" y="4676775"/>
            <a:ext cx="495300" cy="542925"/>
          </a:xfrm>
          <a:custGeom>
            <a:avLst/>
            <a:gdLst/>
            <a:ahLst/>
            <a:cxnLst/>
            <a:rect l="l" t="t" r="r" b="b"/>
            <a:pathLst>
              <a:path w="495300" h="542925">
                <a:moveTo>
                  <a:pt x="0" y="542925"/>
                </a:moveTo>
                <a:lnTo>
                  <a:pt x="495300" y="542925"/>
                </a:lnTo>
                <a:lnTo>
                  <a:pt x="495300" y="0"/>
                </a:lnTo>
                <a:lnTo>
                  <a:pt x="0" y="0"/>
                </a:lnTo>
                <a:lnTo>
                  <a:pt x="0" y="542925"/>
                </a:lnTo>
                <a:close/>
              </a:path>
            </a:pathLst>
          </a:custGeom>
          <a:solidFill>
            <a:srgbClr val="3333CC"/>
          </a:solidFill>
        </p:spPr>
        <p:txBody>
          <a:bodyPr wrap="square" lIns="0" tIns="0" rIns="0" bIns="0" rtlCol="0">
            <a:noAutofit/>
          </a:bodyPr>
          <a:lstStyle/>
          <a:p>
            <a:endParaRPr/>
          </a:p>
        </p:txBody>
      </p:sp>
      <p:sp>
        <p:nvSpPr>
          <p:cNvPr id="46" name="object 46"/>
          <p:cNvSpPr/>
          <p:nvPr/>
        </p:nvSpPr>
        <p:spPr>
          <a:xfrm>
            <a:off x="4197350" y="4676775"/>
            <a:ext cx="3467100" cy="542925"/>
          </a:xfrm>
          <a:custGeom>
            <a:avLst/>
            <a:gdLst/>
            <a:ahLst/>
            <a:cxnLst/>
            <a:rect l="l" t="t" r="r" b="b"/>
            <a:pathLst>
              <a:path w="3467100" h="542925">
                <a:moveTo>
                  <a:pt x="0" y="542925"/>
                </a:moveTo>
                <a:lnTo>
                  <a:pt x="3467100" y="542925"/>
                </a:lnTo>
                <a:lnTo>
                  <a:pt x="3467100" y="0"/>
                </a:lnTo>
                <a:lnTo>
                  <a:pt x="0" y="0"/>
                </a:lnTo>
                <a:lnTo>
                  <a:pt x="0" y="542925"/>
                </a:lnTo>
                <a:close/>
              </a:path>
            </a:pathLst>
          </a:custGeom>
          <a:solidFill>
            <a:srgbClr val="3333CC"/>
          </a:solidFill>
        </p:spPr>
        <p:txBody>
          <a:bodyPr wrap="square" lIns="0" tIns="0" rIns="0" bIns="0" rtlCol="0">
            <a:noAutofit/>
          </a:bodyPr>
          <a:lstStyle/>
          <a:p>
            <a:endParaRPr/>
          </a:p>
        </p:txBody>
      </p:sp>
      <p:sp>
        <p:nvSpPr>
          <p:cNvPr id="47" name="object 47"/>
          <p:cNvSpPr/>
          <p:nvPr/>
        </p:nvSpPr>
        <p:spPr>
          <a:xfrm>
            <a:off x="7883525" y="4724400"/>
            <a:ext cx="428625" cy="542925"/>
          </a:xfrm>
          <a:custGeom>
            <a:avLst/>
            <a:gdLst/>
            <a:ahLst/>
            <a:cxnLst/>
            <a:rect l="l" t="t" r="r" b="b"/>
            <a:pathLst>
              <a:path w="428625" h="542925">
                <a:moveTo>
                  <a:pt x="0" y="542925"/>
                </a:moveTo>
                <a:lnTo>
                  <a:pt x="428625" y="542925"/>
                </a:lnTo>
                <a:lnTo>
                  <a:pt x="428625" y="0"/>
                </a:lnTo>
                <a:lnTo>
                  <a:pt x="0" y="0"/>
                </a:lnTo>
                <a:lnTo>
                  <a:pt x="0" y="542925"/>
                </a:lnTo>
                <a:close/>
              </a:path>
            </a:pathLst>
          </a:custGeom>
          <a:solidFill>
            <a:srgbClr val="FFFFFF"/>
          </a:solidFill>
        </p:spPr>
        <p:txBody>
          <a:bodyPr wrap="square" lIns="0" tIns="0" rIns="0" bIns="0" rtlCol="0">
            <a:noAutofit/>
          </a:bodyPr>
          <a:lstStyle/>
          <a:p>
            <a:endParaRPr/>
          </a:p>
        </p:txBody>
      </p:sp>
      <p:sp>
        <p:nvSpPr>
          <p:cNvPr id="48" name="object 48"/>
          <p:cNvSpPr/>
          <p:nvPr/>
        </p:nvSpPr>
        <p:spPr>
          <a:xfrm>
            <a:off x="4130675" y="4724400"/>
            <a:ext cx="3533775" cy="542925"/>
          </a:xfrm>
          <a:custGeom>
            <a:avLst/>
            <a:gdLst/>
            <a:ahLst/>
            <a:cxnLst/>
            <a:rect l="l" t="t" r="r" b="b"/>
            <a:pathLst>
              <a:path w="3533775" h="542925">
                <a:moveTo>
                  <a:pt x="0" y="542925"/>
                </a:moveTo>
                <a:lnTo>
                  <a:pt x="3533775" y="542925"/>
                </a:lnTo>
                <a:lnTo>
                  <a:pt x="3533775" y="0"/>
                </a:lnTo>
                <a:lnTo>
                  <a:pt x="0" y="0"/>
                </a:lnTo>
                <a:lnTo>
                  <a:pt x="0" y="542925"/>
                </a:lnTo>
                <a:close/>
              </a:path>
            </a:pathLst>
          </a:custGeom>
          <a:solidFill>
            <a:srgbClr val="FFFFFF"/>
          </a:solidFill>
        </p:spPr>
        <p:txBody>
          <a:bodyPr wrap="square" lIns="0" tIns="0" rIns="0" bIns="0" rtlCol="0">
            <a:noAutofit/>
          </a:bodyPr>
          <a:lstStyle/>
          <a:p>
            <a:endParaRPr/>
          </a:p>
        </p:txBody>
      </p:sp>
      <p:sp>
        <p:nvSpPr>
          <p:cNvPr id="49" name="object 49"/>
          <p:cNvSpPr/>
          <p:nvPr/>
        </p:nvSpPr>
        <p:spPr>
          <a:xfrm>
            <a:off x="4130675" y="4724400"/>
            <a:ext cx="4181475" cy="542925"/>
          </a:xfrm>
          <a:custGeom>
            <a:avLst/>
            <a:gdLst/>
            <a:ahLst/>
            <a:cxnLst/>
            <a:rect l="l" t="t" r="r" b="b"/>
            <a:pathLst>
              <a:path w="4181475" h="542925">
                <a:moveTo>
                  <a:pt x="0" y="542925"/>
                </a:moveTo>
                <a:lnTo>
                  <a:pt x="4181475" y="542925"/>
                </a:lnTo>
                <a:lnTo>
                  <a:pt x="4181475" y="0"/>
                </a:lnTo>
                <a:lnTo>
                  <a:pt x="0" y="0"/>
                </a:lnTo>
                <a:lnTo>
                  <a:pt x="0" y="542925"/>
                </a:lnTo>
                <a:close/>
              </a:path>
            </a:pathLst>
          </a:custGeom>
          <a:ln w="19050">
            <a:solidFill>
              <a:srgbClr val="000000"/>
            </a:solidFill>
          </a:ln>
        </p:spPr>
        <p:txBody>
          <a:bodyPr wrap="square" lIns="0" tIns="0" rIns="0" bIns="0" rtlCol="0">
            <a:noAutofit/>
          </a:bodyPr>
          <a:lstStyle/>
          <a:p>
            <a:endParaRPr/>
          </a:p>
        </p:txBody>
      </p:sp>
      <p:sp>
        <p:nvSpPr>
          <p:cNvPr id="50" name="object 50"/>
          <p:cNvSpPr txBox="1"/>
          <p:nvPr/>
        </p:nvSpPr>
        <p:spPr>
          <a:xfrm>
            <a:off x="4565650" y="4723892"/>
            <a:ext cx="2911475" cy="289560"/>
          </a:xfrm>
          <a:prstGeom prst="rect">
            <a:avLst/>
          </a:prstGeom>
        </p:spPr>
        <p:txBody>
          <a:bodyPr vert="horz" wrap="square" lIns="0" tIns="0" rIns="0" bIns="0" rtlCol="0">
            <a:noAutofit/>
          </a:bodyPr>
          <a:lstStyle/>
          <a:p>
            <a:pPr marL="12700">
              <a:lnSpc>
                <a:spcPct val="100000"/>
              </a:lnSpc>
              <a:tabLst>
                <a:tab pos="812800" algn="l"/>
              </a:tabLst>
            </a:pPr>
            <a:r>
              <a:rPr sz="2700" spc="-15" baseline="4629" dirty="0" smtClean="0">
                <a:latin typeface="Comic Sans MS"/>
                <a:cs typeface="Comic Sans MS"/>
              </a:rPr>
              <a:t>len</a:t>
            </a:r>
            <a:r>
              <a:rPr sz="2700" spc="-7" baseline="4629" dirty="0" smtClean="0">
                <a:latin typeface="Comic Sans MS"/>
                <a:cs typeface="Comic Sans MS"/>
              </a:rPr>
              <a:t>g</a:t>
            </a:r>
            <a:r>
              <a:rPr sz="2700" spc="-15" baseline="4629" dirty="0" smtClean="0">
                <a:latin typeface="Comic Sans MS"/>
                <a:cs typeface="Comic Sans MS"/>
              </a:rPr>
              <a:t>th	ID </a:t>
            </a:r>
            <a:r>
              <a:rPr sz="2700" spc="-284" baseline="4629" dirty="0" smtClean="0">
                <a:latin typeface="Comic Sans MS"/>
                <a:cs typeface="Comic Sans MS"/>
              </a:rPr>
              <a:t> </a:t>
            </a:r>
            <a:r>
              <a:rPr sz="1800" spc="-10" dirty="0" smtClean="0">
                <a:latin typeface="Comic Sans MS"/>
                <a:cs typeface="Comic Sans MS"/>
              </a:rPr>
              <a:t>fragflag </a:t>
            </a:r>
            <a:r>
              <a:rPr sz="1800" spc="-254" dirty="0" smtClean="0">
                <a:latin typeface="Comic Sans MS"/>
                <a:cs typeface="Comic Sans MS"/>
              </a:rPr>
              <a:t> </a:t>
            </a:r>
            <a:r>
              <a:rPr sz="1800" spc="0" dirty="0" smtClean="0">
                <a:latin typeface="Comic Sans MS"/>
                <a:cs typeface="Comic Sans MS"/>
              </a:rPr>
              <a:t>offs</a:t>
            </a:r>
            <a:r>
              <a:rPr sz="1800" spc="-10" dirty="0" smtClean="0">
                <a:latin typeface="Comic Sans MS"/>
                <a:cs typeface="Comic Sans MS"/>
              </a:rPr>
              <a:t>e</a:t>
            </a:r>
            <a:r>
              <a:rPr sz="1800" spc="0" dirty="0" smtClean="0">
                <a:latin typeface="Comic Sans MS"/>
                <a:cs typeface="Comic Sans MS"/>
              </a:rPr>
              <a:t>t</a:t>
            </a:r>
            <a:endParaRPr sz="1800">
              <a:latin typeface="Comic Sans MS"/>
              <a:cs typeface="Comic Sans MS"/>
            </a:endParaRPr>
          </a:p>
        </p:txBody>
      </p:sp>
      <p:sp>
        <p:nvSpPr>
          <p:cNvPr id="51" name="object 51"/>
          <p:cNvSpPr txBox="1"/>
          <p:nvPr/>
        </p:nvSpPr>
        <p:spPr>
          <a:xfrm>
            <a:off x="4565650" y="4979416"/>
            <a:ext cx="1079500" cy="289560"/>
          </a:xfrm>
          <a:prstGeom prst="rect">
            <a:avLst/>
          </a:prstGeom>
        </p:spPr>
        <p:txBody>
          <a:bodyPr vert="horz" wrap="square" lIns="0" tIns="0" rIns="0" bIns="0" rtlCol="0">
            <a:noAutofit/>
          </a:bodyPr>
          <a:lstStyle/>
          <a:p>
            <a:pPr marL="12700">
              <a:lnSpc>
                <a:spcPct val="100000"/>
              </a:lnSpc>
              <a:tabLst>
                <a:tab pos="812800" algn="l"/>
              </a:tabLst>
            </a:pPr>
            <a:r>
              <a:rPr sz="1800" spc="5" dirty="0" smtClean="0">
                <a:latin typeface="Comic Sans MS"/>
                <a:cs typeface="Comic Sans MS"/>
              </a:rPr>
              <a:t>=104</a:t>
            </a:r>
            <a:r>
              <a:rPr sz="1800" spc="0" dirty="0" smtClean="0">
                <a:latin typeface="Comic Sans MS"/>
                <a:cs typeface="Comic Sans MS"/>
              </a:rPr>
              <a:t>0	</a:t>
            </a:r>
            <a:r>
              <a:rPr sz="1800" spc="5" dirty="0" smtClean="0">
                <a:latin typeface="Comic Sans MS"/>
                <a:cs typeface="Comic Sans MS"/>
              </a:rPr>
              <a:t>=x</a:t>
            </a:r>
            <a:endParaRPr sz="1800">
              <a:latin typeface="Comic Sans MS"/>
              <a:cs typeface="Comic Sans MS"/>
            </a:endParaRPr>
          </a:p>
        </p:txBody>
      </p:sp>
      <p:sp>
        <p:nvSpPr>
          <p:cNvPr id="52" name="object 52"/>
          <p:cNvSpPr txBox="1"/>
          <p:nvPr/>
        </p:nvSpPr>
        <p:spPr>
          <a:xfrm>
            <a:off x="6081776" y="4998592"/>
            <a:ext cx="1316990" cy="289560"/>
          </a:xfrm>
          <a:prstGeom prst="rect">
            <a:avLst/>
          </a:prstGeom>
        </p:spPr>
        <p:txBody>
          <a:bodyPr vert="horz" wrap="square" lIns="0" tIns="0" rIns="0" bIns="0" rtlCol="0">
            <a:noAutofit/>
          </a:bodyPr>
          <a:lstStyle/>
          <a:p>
            <a:pPr marL="12700">
              <a:lnSpc>
                <a:spcPct val="100000"/>
              </a:lnSpc>
              <a:tabLst>
                <a:tab pos="765175" algn="l"/>
              </a:tabLst>
            </a:pPr>
            <a:r>
              <a:rPr sz="1800" dirty="0" smtClean="0">
                <a:latin typeface="Comic Sans MS"/>
                <a:cs typeface="Comic Sans MS"/>
              </a:rPr>
              <a:t>=0	=370</a:t>
            </a:r>
            <a:endParaRPr sz="1800">
              <a:latin typeface="Comic Sans MS"/>
              <a:cs typeface="Comic Sans MS"/>
            </a:endParaRPr>
          </a:p>
        </p:txBody>
      </p:sp>
      <p:sp>
        <p:nvSpPr>
          <p:cNvPr id="53" name="object 53"/>
          <p:cNvSpPr/>
          <p:nvPr/>
        </p:nvSpPr>
        <p:spPr>
          <a:xfrm>
            <a:off x="4511675" y="4724400"/>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54" name="object 54"/>
          <p:cNvSpPr/>
          <p:nvPr/>
        </p:nvSpPr>
        <p:spPr>
          <a:xfrm>
            <a:off x="5311775" y="4724400"/>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55" name="object 55"/>
          <p:cNvSpPr/>
          <p:nvPr/>
        </p:nvSpPr>
        <p:spPr>
          <a:xfrm>
            <a:off x="5740400" y="4743450"/>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56" name="object 56"/>
          <p:cNvSpPr/>
          <p:nvPr/>
        </p:nvSpPr>
        <p:spPr>
          <a:xfrm>
            <a:off x="6721475" y="4724400"/>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57" name="object 57"/>
          <p:cNvSpPr/>
          <p:nvPr/>
        </p:nvSpPr>
        <p:spPr>
          <a:xfrm>
            <a:off x="7473950" y="4724400"/>
            <a:ext cx="0" cy="542925"/>
          </a:xfrm>
          <a:custGeom>
            <a:avLst/>
            <a:gdLst/>
            <a:ahLst/>
            <a:cxnLst/>
            <a:rect l="l" t="t" r="r" b="b"/>
            <a:pathLst>
              <a:path h="542925">
                <a:moveTo>
                  <a:pt x="0" y="0"/>
                </a:moveTo>
                <a:lnTo>
                  <a:pt x="0" y="542925"/>
                </a:lnTo>
              </a:path>
            </a:pathLst>
          </a:custGeom>
          <a:ln w="19050">
            <a:solidFill>
              <a:srgbClr val="000000"/>
            </a:solidFill>
          </a:ln>
        </p:spPr>
        <p:txBody>
          <a:bodyPr wrap="square" lIns="0" tIns="0" rIns="0" bIns="0" rtlCol="0">
            <a:noAutofit/>
          </a:bodyPr>
          <a:lstStyle/>
          <a:p>
            <a:endParaRPr/>
          </a:p>
        </p:txBody>
      </p:sp>
      <p:sp>
        <p:nvSpPr>
          <p:cNvPr id="58" name="object 58"/>
          <p:cNvSpPr/>
          <p:nvPr/>
        </p:nvSpPr>
        <p:spPr>
          <a:xfrm>
            <a:off x="7664450" y="4676775"/>
            <a:ext cx="219075" cy="600075"/>
          </a:xfrm>
          <a:custGeom>
            <a:avLst/>
            <a:gdLst/>
            <a:ahLst/>
            <a:cxnLst/>
            <a:rect l="l" t="t" r="r" b="b"/>
            <a:pathLst>
              <a:path w="219075" h="600075">
                <a:moveTo>
                  <a:pt x="0" y="600075"/>
                </a:moveTo>
                <a:lnTo>
                  <a:pt x="219075" y="600075"/>
                </a:lnTo>
                <a:lnTo>
                  <a:pt x="219075" y="0"/>
                </a:lnTo>
                <a:lnTo>
                  <a:pt x="0" y="0"/>
                </a:lnTo>
                <a:lnTo>
                  <a:pt x="0" y="600075"/>
                </a:lnTo>
                <a:close/>
              </a:path>
            </a:pathLst>
          </a:custGeom>
          <a:solidFill>
            <a:srgbClr val="FFFFFF"/>
          </a:solidFill>
        </p:spPr>
        <p:txBody>
          <a:bodyPr wrap="square" lIns="0" tIns="0" rIns="0" bIns="0" rtlCol="0">
            <a:noAutofit/>
          </a:bodyPr>
          <a:lstStyle/>
          <a:p>
            <a:endParaRPr/>
          </a:p>
        </p:txBody>
      </p:sp>
      <p:sp>
        <p:nvSpPr>
          <p:cNvPr id="59" name="object 59"/>
          <p:cNvSpPr/>
          <p:nvPr/>
        </p:nvSpPr>
        <p:spPr>
          <a:xfrm>
            <a:off x="3692525" y="2047875"/>
            <a:ext cx="348741" cy="2172462"/>
          </a:xfrm>
          <a:custGeom>
            <a:avLst/>
            <a:gdLst/>
            <a:ahLst/>
            <a:cxnLst/>
            <a:rect l="l" t="t" r="r" b="b"/>
            <a:pathLst>
              <a:path w="348741" h="2172462">
                <a:moveTo>
                  <a:pt x="19050" y="0"/>
                </a:moveTo>
                <a:lnTo>
                  <a:pt x="0" y="0"/>
                </a:lnTo>
                <a:lnTo>
                  <a:pt x="0" y="2166747"/>
                </a:lnTo>
                <a:lnTo>
                  <a:pt x="3175" y="2170684"/>
                </a:lnTo>
                <a:lnTo>
                  <a:pt x="12064" y="2172462"/>
                </a:lnTo>
                <a:lnTo>
                  <a:pt x="16510" y="2170049"/>
                </a:lnTo>
                <a:lnTo>
                  <a:pt x="18287" y="2165858"/>
                </a:lnTo>
                <a:lnTo>
                  <a:pt x="19822" y="2162175"/>
                </a:lnTo>
                <a:lnTo>
                  <a:pt x="19050" y="2162175"/>
                </a:lnTo>
                <a:lnTo>
                  <a:pt x="762" y="2158492"/>
                </a:lnTo>
                <a:lnTo>
                  <a:pt x="19050" y="2114591"/>
                </a:lnTo>
                <a:lnTo>
                  <a:pt x="19050" y="0"/>
                </a:lnTo>
                <a:close/>
              </a:path>
              <a:path w="348741" h="2172462">
                <a:moveTo>
                  <a:pt x="19050" y="2114591"/>
                </a:moveTo>
                <a:lnTo>
                  <a:pt x="762" y="2158492"/>
                </a:lnTo>
                <a:lnTo>
                  <a:pt x="19050" y="2162175"/>
                </a:lnTo>
                <a:lnTo>
                  <a:pt x="19050" y="2114591"/>
                </a:lnTo>
                <a:close/>
              </a:path>
              <a:path w="348741" h="2172462">
                <a:moveTo>
                  <a:pt x="304776" y="1428706"/>
                </a:moveTo>
                <a:lnTo>
                  <a:pt x="19050" y="2114591"/>
                </a:lnTo>
                <a:lnTo>
                  <a:pt x="19050" y="2162175"/>
                </a:lnTo>
                <a:lnTo>
                  <a:pt x="19822" y="2162175"/>
                </a:lnTo>
                <a:lnTo>
                  <a:pt x="322385" y="1436048"/>
                </a:lnTo>
                <a:lnTo>
                  <a:pt x="304776" y="1428706"/>
                </a:lnTo>
                <a:close/>
              </a:path>
              <a:path w="348741" h="2172462">
                <a:moveTo>
                  <a:pt x="346681" y="1417066"/>
                </a:moveTo>
                <a:lnTo>
                  <a:pt x="309625" y="1417066"/>
                </a:lnTo>
                <a:lnTo>
                  <a:pt x="327278" y="1424305"/>
                </a:lnTo>
                <a:lnTo>
                  <a:pt x="322385" y="1436048"/>
                </a:lnTo>
                <a:lnTo>
                  <a:pt x="348741" y="1447038"/>
                </a:lnTo>
                <a:lnTo>
                  <a:pt x="346681" y="1417066"/>
                </a:lnTo>
                <a:close/>
              </a:path>
              <a:path w="348741" h="2172462">
                <a:moveTo>
                  <a:pt x="309625" y="1417066"/>
                </a:moveTo>
                <a:lnTo>
                  <a:pt x="304776" y="1428706"/>
                </a:lnTo>
                <a:lnTo>
                  <a:pt x="322385" y="1436048"/>
                </a:lnTo>
                <a:lnTo>
                  <a:pt x="327278" y="1424305"/>
                </a:lnTo>
                <a:lnTo>
                  <a:pt x="309625" y="1417066"/>
                </a:lnTo>
                <a:close/>
              </a:path>
              <a:path w="348741" h="2172462">
                <a:moveTo>
                  <a:pt x="342900" y="1362075"/>
                </a:moveTo>
                <a:lnTo>
                  <a:pt x="278384" y="1417701"/>
                </a:lnTo>
                <a:lnTo>
                  <a:pt x="304776" y="1428706"/>
                </a:lnTo>
                <a:lnTo>
                  <a:pt x="309625" y="1417066"/>
                </a:lnTo>
                <a:lnTo>
                  <a:pt x="346681" y="1417066"/>
                </a:lnTo>
                <a:lnTo>
                  <a:pt x="342900" y="1362075"/>
                </a:lnTo>
                <a:close/>
              </a:path>
            </a:pathLst>
          </a:custGeom>
          <a:solidFill>
            <a:srgbClr val="FF0000"/>
          </a:solidFill>
        </p:spPr>
        <p:txBody>
          <a:bodyPr wrap="square" lIns="0" tIns="0" rIns="0" bIns="0" rtlCol="0">
            <a:noAutofit/>
          </a:bodyPr>
          <a:lstStyle/>
          <a:p>
            <a:endParaRPr/>
          </a:p>
        </p:txBody>
      </p:sp>
      <p:sp>
        <p:nvSpPr>
          <p:cNvPr id="60" name="object 60"/>
          <p:cNvSpPr/>
          <p:nvPr/>
        </p:nvSpPr>
        <p:spPr>
          <a:xfrm>
            <a:off x="3702050" y="4143375"/>
            <a:ext cx="361950" cy="76200"/>
          </a:xfrm>
          <a:custGeom>
            <a:avLst/>
            <a:gdLst/>
            <a:ahLst/>
            <a:cxnLst/>
            <a:rect l="l" t="t" r="r" b="b"/>
            <a:pathLst>
              <a:path w="361950" h="76200">
                <a:moveTo>
                  <a:pt x="285750" y="0"/>
                </a:moveTo>
                <a:lnTo>
                  <a:pt x="285750" y="76200"/>
                </a:lnTo>
                <a:lnTo>
                  <a:pt x="342900" y="47625"/>
                </a:lnTo>
                <a:lnTo>
                  <a:pt x="298450" y="47625"/>
                </a:lnTo>
                <a:lnTo>
                  <a:pt x="298450" y="28575"/>
                </a:lnTo>
                <a:lnTo>
                  <a:pt x="342900" y="28575"/>
                </a:lnTo>
                <a:lnTo>
                  <a:pt x="285750" y="0"/>
                </a:lnTo>
                <a:close/>
              </a:path>
              <a:path w="361950" h="76200">
                <a:moveTo>
                  <a:pt x="285750" y="28575"/>
                </a:moveTo>
                <a:lnTo>
                  <a:pt x="0" y="28575"/>
                </a:lnTo>
                <a:lnTo>
                  <a:pt x="0" y="47625"/>
                </a:lnTo>
                <a:lnTo>
                  <a:pt x="285750" y="47625"/>
                </a:lnTo>
                <a:lnTo>
                  <a:pt x="285750" y="28575"/>
                </a:lnTo>
                <a:close/>
              </a:path>
              <a:path w="361950" h="76200">
                <a:moveTo>
                  <a:pt x="342900" y="28575"/>
                </a:moveTo>
                <a:lnTo>
                  <a:pt x="298450" y="28575"/>
                </a:lnTo>
                <a:lnTo>
                  <a:pt x="298450" y="47625"/>
                </a:lnTo>
                <a:lnTo>
                  <a:pt x="342900" y="47625"/>
                </a:lnTo>
                <a:lnTo>
                  <a:pt x="361950" y="38100"/>
                </a:lnTo>
                <a:lnTo>
                  <a:pt x="342900" y="28575"/>
                </a:lnTo>
                <a:close/>
              </a:path>
            </a:pathLst>
          </a:custGeom>
          <a:solidFill>
            <a:srgbClr val="FF0000"/>
          </a:solidFill>
        </p:spPr>
        <p:txBody>
          <a:bodyPr wrap="square" lIns="0" tIns="0" rIns="0" bIns="0" rtlCol="0">
            <a:noAutofit/>
          </a:bodyPr>
          <a:lstStyle/>
          <a:p>
            <a:endParaRPr/>
          </a:p>
        </p:txBody>
      </p:sp>
      <p:sp>
        <p:nvSpPr>
          <p:cNvPr id="61" name="object 61"/>
          <p:cNvSpPr/>
          <p:nvPr/>
        </p:nvSpPr>
        <p:spPr>
          <a:xfrm>
            <a:off x="3702811" y="4187316"/>
            <a:ext cx="347599" cy="794257"/>
          </a:xfrm>
          <a:custGeom>
            <a:avLst/>
            <a:gdLst/>
            <a:ahLst/>
            <a:cxnLst/>
            <a:rect l="l" t="t" r="r" b="b"/>
            <a:pathLst>
              <a:path w="347599" h="794257">
                <a:moveTo>
                  <a:pt x="303821" y="727739"/>
                </a:moveTo>
                <a:lnTo>
                  <a:pt x="277367" y="738885"/>
                </a:lnTo>
                <a:lnTo>
                  <a:pt x="342138" y="794257"/>
                </a:lnTo>
                <a:lnTo>
                  <a:pt x="345664" y="739393"/>
                </a:lnTo>
                <a:lnTo>
                  <a:pt x="308737" y="739393"/>
                </a:lnTo>
                <a:lnTo>
                  <a:pt x="303821" y="727739"/>
                </a:lnTo>
                <a:close/>
              </a:path>
              <a:path w="347599" h="794257">
                <a:moveTo>
                  <a:pt x="321341" y="720358"/>
                </a:moveTo>
                <a:lnTo>
                  <a:pt x="303821" y="727739"/>
                </a:lnTo>
                <a:lnTo>
                  <a:pt x="308737" y="739393"/>
                </a:lnTo>
                <a:lnTo>
                  <a:pt x="326263" y="732027"/>
                </a:lnTo>
                <a:lnTo>
                  <a:pt x="321341" y="720358"/>
                </a:lnTo>
                <a:close/>
              </a:path>
              <a:path w="347599" h="794257">
                <a:moveTo>
                  <a:pt x="347599" y="709294"/>
                </a:moveTo>
                <a:lnTo>
                  <a:pt x="321341" y="720358"/>
                </a:lnTo>
                <a:lnTo>
                  <a:pt x="326263" y="732027"/>
                </a:lnTo>
                <a:lnTo>
                  <a:pt x="308737" y="739393"/>
                </a:lnTo>
                <a:lnTo>
                  <a:pt x="345664" y="739393"/>
                </a:lnTo>
                <a:lnTo>
                  <a:pt x="347599" y="709294"/>
                </a:lnTo>
                <a:close/>
              </a:path>
              <a:path w="347599" h="794257">
                <a:moveTo>
                  <a:pt x="17525" y="0"/>
                </a:moveTo>
                <a:lnTo>
                  <a:pt x="0" y="7365"/>
                </a:lnTo>
                <a:lnTo>
                  <a:pt x="303821" y="727739"/>
                </a:lnTo>
                <a:lnTo>
                  <a:pt x="321341" y="720358"/>
                </a:lnTo>
                <a:lnTo>
                  <a:pt x="17525" y="0"/>
                </a:lnTo>
                <a:close/>
              </a:path>
            </a:pathLst>
          </a:custGeom>
          <a:solidFill>
            <a:srgbClr val="FF0000"/>
          </a:solidFill>
        </p:spPr>
        <p:txBody>
          <a:bodyPr wrap="square" lIns="0" tIns="0" rIns="0" bIns="0" rtlCol="0">
            <a:noAutofit/>
          </a:bodyPr>
          <a:lstStyle/>
          <a:p>
            <a:endParaRPr/>
          </a:p>
        </p:txBody>
      </p:sp>
      <p:sp>
        <p:nvSpPr>
          <p:cNvPr id="62" name="object 62"/>
          <p:cNvSpPr txBox="1"/>
          <p:nvPr/>
        </p:nvSpPr>
        <p:spPr>
          <a:xfrm>
            <a:off x="3794252" y="2257044"/>
            <a:ext cx="4602480" cy="302895"/>
          </a:xfrm>
          <a:prstGeom prst="rect">
            <a:avLst/>
          </a:prstGeom>
        </p:spPr>
        <p:txBody>
          <a:bodyPr vert="horz" wrap="square" lIns="0" tIns="0" rIns="0" bIns="0" rtlCol="0">
            <a:noAutofit/>
          </a:bodyPr>
          <a:lstStyle/>
          <a:p>
            <a:pPr marL="12700">
              <a:lnSpc>
                <a:spcPts val="2380"/>
              </a:lnSpc>
            </a:pPr>
            <a:r>
              <a:rPr sz="2000" spc="-5" dirty="0" smtClean="0">
                <a:solidFill>
                  <a:srgbClr val="FF0000"/>
                </a:solidFill>
                <a:latin typeface="宋体"/>
                <a:cs typeface="宋体"/>
              </a:rPr>
              <a:t>把一个大的数据报分为</a:t>
            </a:r>
            <a:r>
              <a:rPr sz="2000" spc="-15" dirty="0" smtClean="0">
                <a:solidFill>
                  <a:srgbClr val="FF0000"/>
                </a:solidFill>
                <a:latin typeface="宋体"/>
                <a:cs typeface="宋体"/>
              </a:rPr>
              <a:t>几</a:t>
            </a:r>
            <a:r>
              <a:rPr sz="2000" spc="-5" dirty="0" smtClean="0">
                <a:solidFill>
                  <a:srgbClr val="FF0000"/>
                </a:solidFill>
                <a:latin typeface="宋体"/>
                <a:cs typeface="宋体"/>
              </a:rPr>
              <a:t>个更</a:t>
            </a:r>
            <a:r>
              <a:rPr sz="2000" spc="-15" dirty="0" smtClean="0">
                <a:solidFill>
                  <a:srgbClr val="FF0000"/>
                </a:solidFill>
                <a:latin typeface="宋体"/>
                <a:cs typeface="宋体"/>
              </a:rPr>
              <a:t>小</a:t>
            </a:r>
            <a:r>
              <a:rPr sz="2000" spc="-5" dirty="0" smtClean="0">
                <a:solidFill>
                  <a:srgbClr val="FF0000"/>
                </a:solidFill>
                <a:latin typeface="宋体"/>
                <a:cs typeface="宋体"/>
              </a:rPr>
              <a:t>的数</a:t>
            </a:r>
            <a:r>
              <a:rPr sz="2000" spc="-15" dirty="0" smtClean="0">
                <a:solidFill>
                  <a:srgbClr val="FF0000"/>
                </a:solidFill>
                <a:latin typeface="宋体"/>
                <a:cs typeface="宋体"/>
              </a:rPr>
              <a:t>据</a:t>
            </a:r>
            <a:r>
              <a:rPr sz="2000" spc="0" dirty="0" smtClean="0">
                <a:solidFill>
                  <a:srgbClr val="FF0000"/>
                </a:solidFill>
                <a:latin typeface="宋体"/>
                <a:cs typeface="宋体"/>
              </a:rPr>
              <a:t>报</a:t>
            </a:r>
            <a:endParaRPr sz="2000">
              <a:latin typeface="宋体"/>
              <a:cs typeface="宋体"/>
            </a:endParaRPr>
          </a:p>
        </p:txBody>
      </p:sp>
      <p:sp>
        <p:nvSpPr>
          <p:cNvPr id="63" name="object 63"/>
          <p:cNvSpPr txBox="1"/>
          <p:nvPr/>
        </p:nvSpPr>
        <p:spPr>
          <a:xfrm>
            <a:off x="410667" y="1066800"/>
            <a:ext cx="1007744" cy="320040"/>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Comic Sans MS"/>
                <a:cs typeface="Comic Sans MS"/>
              </a:rPr>
              <a:t>Exam</a:t>
            </a:r>
            <a:r>
              <a:rPr sz="2000" spc="-5" dirty="0" smtClean="0">
                <a:solidFill>
                  <a:srgbClr val="FF0000"/>
                </a:solidFill>
                <a:latin typeface="Comic Sans MS"/>
                <a:cs typeface="Comic Sans MS"/>
              </a:rPr>
              <a:t>p</a:t>
            </a:r>
            <a:r>
              <a:rPr sz="2000" spc="0" dirty="0" smtClean="0">
                <a:solidFill>
                  <a:srgbClr val="FF0000"/>
                </a:solidFill>
                <a:latin typeface="Comic Sans MS"/>
                <a:cs typeface="Comic Sans MS"/>
              </a:rPr>
              <a:t>le</a:t>
            </a:r>
            <a:endParaRPr sz="2000">
              <a:latin typeface="Comic Sans MS"/>
              <a:cs typeface="Comic Sans MS"/>
            </a:endParaRPr>
          </a:p>
        </p:txBody>
      </p:sp>
      <p:sp>
        <p:nvSpPr>
          <p:cNvPr id="64" name="object 64"/>
          <p:cNvSpPr/>
          <p:nvPr/>
        </p:nvSpPr>
        <p:spPr>
          <a:xfrm>
            <a:off x="423227" y="1347850"/>
            <a:ext cx="981456" cy="0"/>
          </a:xfrm>
          <a:custGeom>
            <a:avLst/>
            <a:gdLst/>
            <a:ahLst/>
            <a:cxnLst/>
            <a:rect l="l" t="t" r="r" b="b"/>
            <a:pathLst>
              <a:path w="981456">
                <a:moveTo>
                  <a:pt x="0" y="0"/>
                </a:moveTo>
                <a:lnTo>
                  <a:pt x="981456" y="0"/>
                </a:lnTo>
              </a:path>
            </a:pathLst>
          </a:custGeom>
          <a:ln w="13462">
            <a:solidFill>
              <a:srgbClr val="FF0000"/>
            </a:solidFill>
          </a:ln>
        </p:spPr>
        <p:txBody>
          <a:bodyPr wrap="square" lIns="0" tIns="0" rIns="0" bIns="0" rtlCol="0">
            <a:noAutofit/>
          </a:bodyPr>
          <a:lstStyle/>
          <a:p>
            <a:endParaRPr/>
          </a:p>
        </p:txBody>
      </p:sp>
      <p:sp>
        <p:nvSpPr>
          <p:cNvPr id="65" name="object 65"/>
          <p:cNvSpPr txBox="1"/>
          <p:nvPr/>
        </p:nvSpPr>
        <p:spPr>
          <a:xfrm>
            <a:off x="410667" y="1452371"/>
            <a:ext cx="2488565" cy="696595"/>
          </a:xfrm>
          <a:prstGeom prst="rect">
            <a:avLst/>
          </a:prstGeom>
        </p:spPr>
        <p:txBody>
          <a:bodyPr vert="horz" wrap="square" lIns="0" tIns="0" rIns="0" bIns="0" rtlCol="0">
            <a:noAutofit/>
          </a:bodyPr>
          <a:lstStyle/>
          <a:p>
            <a:pPr marL="12700">
              <a:lnSpc>
                <a:spcPct val="100000"/>
              </a:lnSpc>
              <a:tabLst>
                <a:tab pos="286385" algn="l"/>
              </a:tabLst>
            </a:pPr>
            <a:r>
              <a:rPr sz="1700" dirty="0" smtClean="0">
                <a:solidFill>
                  <a:srgbClr val="00CC99"/>
                </a:solidFill>
                <a:latin typeface="Wingdings 2"/>
                <a:cs typeface="Wingdings 2"/>
              </a:rPr>
              <a:t></a:t>
            </a:r>
            <a:r>
              <a:rPr sz="1700" dirty="0" smtClean="0">
                <a:solidFill>
                  <a:srgbClr val="00CC99"/>
                </a:solidFill>
                <a:latin typeface="Times New Roman"/>
                <a:cs typeface="Times New Roman"/>
              </a:rPr>
              <a:t>	</a:t>
            </a:r>
            <a:r>
              <a:rPr sz="2000" dirty="0" smtClean="0">
                <a:latin typeface="Comic Sans MS"/>
                <a:cs typeface="Comic Sans MS"/>
              </a:rPr>
              <a:t>4000</a:t>
            </a:r>
            <a:r>
              <a:rPr sz="2000" spc="-10" dirty="0" smtClean="0">
                <a:latin typeface="Comic Sans MS"/>
                <a:cs typeface="Comic Sans MS"/>
              </a:rPr>
              <a:t> </a:t>
            </a:r>
            <a:r>
              <a:rPr sz="2000" spc="0" dirty="0" smtClean="0">
                <a:latin typeface="Comic Sans MS"/>
                <a:cs typeface="Comic Sans MS"/>
              </a:rPr>
              <a:t>byte</a:t>
            </a:r>
            <a:r>
              <a:rPr sz="2000" spc="5" dirty="0" smtClean="0">
                <a:latin typeface="Comic Sans MS"/>
                <a:cs typeface="Comic Sans MS"/>
              </a:rPr>
              <a:t> </a:t>
            </a:r>
            <a:r>
              <a:rPr sz="2000" spc="0" dirty="0" err="1" smtClean="0">
                <a:latin typeface="宋体"/>
                <a:cs typeface="宋体"/>
              </a:rPr>
              <a:t>数据报</a:t>
            </a:r>
            <a:endParaRPr sz="2000" dirty="0" smtClean="0">
              <a:latin typeface="宋体"/>
              <a:cs typeface="宋体"/>
            </a:endParaRPr>
          </a:p>
          <a:p>
            <a:pPr>
              <a:lnSpc>
                <a:spcPts val="550"/>
              </a:lnSpc>
              <a:spcBef>
                <a:spcPts val="14"/>
              </a:spcBef>
            </a:pPr>
            <a:endParaRPr sz="550" dirty="0" smtClean="0"/>
          </a:p>
          <a:p>
            <a:pPr marL="287020" indent="-274320">
              <a:lnSpc>
                <a:spcPct val="100000"/>
              </a:lnSpc>
              <a:buClr>
                <a:srgbClr val="00CC99"/>
              </a:buClr>
              <a:buSzPct val="85000"/>
              <a:buFont typeface="Wingdings 2"/>
              <a:buChar char="·"/>
              <a:tabLst>
                <a:tab pos="286385" algn="l"/>
              </a:tabLst>
            </a:pPr>
            <a:r>
              <a:rPr sz="2000" dirty="0" smtClean="0">
                <a:latin typeface="Comic Sans MS"/>
                <a:cs typeface="Comic Sans MS"/>
              </a:rPr>
              <a:t>MTU</a:t>
            </a:r>
            <a:r>
              <a:rPr sz="2000" spc="-25" dirty="0" smtClean="0">
                <a:latin typeface="Comic Sans MS"/>
                <a:cs typeface="Comic Sans MS"/>
              </a:rPr>
              <a:t> </a:t>
            </a:r>
            <a:r>
              <a:rPr sz="2000" spc="0" dirty="0" smtClean="0">
                <a:latin typeface="Comic Sans MS"/>
                <a:cs typeface="Comic Sans MS"/>
              </a:rPr>
              <a:t>=</a:t>
            </a:r>
            <a:r>
              <a:rPr sz="2000" spc="5" dirty="0" smtClean="0">
                <a:latin typeface="Comic Sans MS"/>
                <a:cs typeface="Comic Sans MS"/>
              </a:rPr>
              <a:t> </a:t>
            </a:r>
            <a:r>
              <a:rPr sz="2000" spc="0" dirty="0" smtClean="0">
                <a:latin typeface="Comic Sans MS"/>
                <a:cs typeface="Comic Sans MS"/>
              </a:rPr>
              <a:t>1500</a:t>
            </a:r>
            <a:r>
              <a:rPr sz="2000" spc="-5" dirty="0" smtClean="0">
                <a:latin typeface="Comic Sans MS"/>
                <a:cs typeface="Comic Sans MS"/>
              </a:rPr>
              <a:t> </a:t>
            </a:r>
            <a:r>
              <a:rPr sz="2000" spc="0" dirty="0" smtClean="0">
                <a:latin typeface="Comic Sans MS"/>
                <a:cs typeface="Comic Sans MS"/>
              </a:rPr>
              <a:t>by</a:t>
            </a:r>
            <a:r>
              <a:rPr sz="2000" spc="5" dirty="0" smtClean="0">
                <a:latin typeface="Comic Sans MS"/>
                <a:cs typeface="Comic Sans MS"/>
              </a:rPr>
              <a:t>t</a:t>
            </a:r>
            <a:r>
              <a:rPr sz="2000" spc="-10" dirty="0" smtClean="0">
                <a:latin typeface="Comic Sans MS"/>
                <a:cs typeface="Comic Sans MS"/>
              </a:rPr>
              <a:t>e</a:t>
            </a:r>
            <a:r>
              <a:rPr sz="2000" spc="0" dirty="0" smtClean="0">
                <a:latin typeface="Comic Sans MS"/>
                <a:cs typeface="Comic Sans MS"/>
              </a:rPr>
              <a:t>s</a:t>
            </a:r>
            <a:endParaRPr sz="2000" dirty="0">
              <a:latin typeface="Comic Sans MS"/>
              <a:cs typeface="Comic Sans MS"/>
            </a:endParaRPr>
          </a:p>
        </p:txBody>
      </p:sp>
      <p:sp>
        <p:nvSpPr>
          <p:cNvPr id="66" name="object 66"/>
          <p:cNvSpPr txBox="1"/>
          <p:nvPr/>
        </p:nvSpPr>
        <p:spPr>
          <a:xfrm>
            <a:off x="0" y="3429000"/>
            <a:ext cx="2819400" cy="563880"/>
          </a:xfrm>
          <a:prstGeom prst="rect">
            <a:avLst/>
          </a:prstGeom>
        </p:spPr>
        <p:txBody>
          <a:bodyPr vert="horz" wrap="square" lIns="0" tIns="0" rIns="0" bIns="0" rtlCol="0">
            <a:noAutofit/>
          </a:bodyPr>
          <a:lstStyle/>
          <a:p>
            <a:pPr marL="12700" marR="12700">
              <a:lnSpc>
                <a:spcPct val="100000"/>
              </a:lnSpc>
            </a:pPr>
            <a:r>
              <a:rPr sz="1800" dirty="0" smtClean="0">
                <a:latin typeface="Comic Sans MS"/>
                <a:cs typeface="Comic Sans MS"/>
              </a:rPr>
              <a:t>1480</a:t>
            </a:r>
            <a:r>
              <a:rPr sz="1800" spc="-35" dirty="0" smtClean="0">
                <a:latin typeface="Comic Sans MS"/>
                <a:cs typeface="Comic Sans MS"/>
              </a:rPr>
              <a:t> </a:t>
            </a:r>
            <a:r>
              <a:rPr sz="1800" spc="-10" dirty="0" smtClean="0">
                <a:latin typeface="Comic Sans MS"/>
                <a:cs typeface="Comic Sans MS"/>
              </a:rPr>
              <a:t>bytes in data </a:t>
            </a:r>
            <a:r>
              <a:rPr sz="1800" spc="0" dirty="0" smtClean="0">
                <a:latin typeface="Comic Sans MS"/>
                <a:cs typeface="Comic Sans MS"/>
              </a:rPr>
              <a:t>fie</a:t>
            </a:r>
            <a:r>
              <a:rPr sz="1800" spc="-10" dirty="0" smtClean="0">
                <a:latin typeface="Comic Sans MS"/>
                <a:cs typeface="Comic Sans MS"/>
              </a:rPr>
              <a:t>l</a:t>
            </a:r>
            <a:r>
              <a:rPr sz="1800" spc="0" dirty="0" smtClean="0">
                <a:latin typeface="Comic Sans MS"/>
                <a:cs typeface="Comic Sans MS"/>
              </a:rPr>
              <a:t>d</a:t>
            </a:r>
            <a:endParaRPr sz="1800" dirty="0">
              <a:latin typeface="Comic Sans MS"/>
              <a:cs typeface="Comic Sans MS"/>
            </a:endParaRPr>
          </a:p>
        </p:txBody>
      </p:sp>
      <p:sp>
        <p:nvSpPr>
          <p:cNvPr id="68" name="object 68"/>
          <p:cNvSpPr txBox="1"/>
          <p:nvPr/>
        </p:nvSpPr>
        <p:spPr>
          <a:xfrm>
            <a:off x="0" y="4343400"/>
            <a:ext cx="3048000" cy="563880"/>
          </a:xfrm>
          <a:prstGeom prst="rect">
            <a:avLst/>
          </a:prstGeom>
        </p:spPr>
        <p:txBody>
          <a:bodyPr vert="horz" wrap="square" lIns="0" tIns="0" rIns="0" bIns="0" rtlCol="0">
            <a:noAutofit/>
          </a:bodyPr>
          <a:lstStyle/>
          <a:p>
            <a:pPr marL="12700" marR="12700"/>
            <a:r>
              <a:rPr kumimoji="1" lang="en-US" altLang="zh-CN" b="1" dirty="0">
                <a:latin typeface="宋体"/>
                <a:cs typeface="宋体"/>
              </a:rPr>
              <a:t>Offset</a:t>
            </a:r>
            <a:r>
              <a:rPr kumimoji="1" lang="zh-CN" altLang="en-US" b="1" dirty="0">
                <a:latin typeface="宋体"/>
                <a:cs typeface="宋体"/>
              </a:rPr>
              <a:t>：偏移，</a:t>
            </a:r>
            <a:r>
              <a:rPr kumimoji="1" lang="zh-CN" altLang="en-US" b="1" dirty="0">
                <a:solidFill>
                  <a:srgbClr val="FF0000"/>
                </a:solidFill>
                <a:latin typeface="宋体"/>
                <a:cs typeface="宋体"/>
              </a:rPr>
              <a:t>代</a:t>
            </a:r>
            <a:r>
              <a:rPr lang="zh-CN" altLang="en-US" dirty="0">
                <a:solidFill>
                  <a:srgbClr val="FF0000"/>
                </a:solidFill>
                <a:latin typeface="宋体"/>
                <a:cs typeface="宋体"/>
              </a:rPr>
              <a:t>表长为 </a:t>
            </a:r>
            <a:r>
              <a:rPr lang="en-US" altLang="zh-CN" dirty="0">
                <a:solidFill>
                  <a:srgbClr val="FF0000"/>
                </a:solidFill>
                <a:latin typeface="Comic Sans MS"/>
                <a:cs typeface="Comic Sans MS"/>
              </a:rPr>
              <a:t>8</a:t>
            </a:r>
            <a:r>
              <a:rPr lang="zh-CN" altLang="en-US" dirty="0" smtClean="0">
                <a:solidFill>
                  <a:srgbClr val="FF0000"/>
                </a:solidFill>
                <a:latin typeface="宋体"/>
                <a:cs typeface="宋体"/>
              </a:rPr>
              <a:t>个字节</a:t>
            </a:r>
            <a:r>
              <a:rPr lang="zh-CN" altLang="en-US" spc="-5" dirty="0" smtClean="0">
                <a:solidFill>
                  <a:srgbClr val="FF0000"/>
                </a:solidFill>
                <a:latin typeface="宋体"/>
                <a:cs typeface="宋体"/>
              </a:rPr>
              <a:t>的数据块个数</a:t>
            </a:r>
            <a:endParaRPr lang="zh-CN" altLang="en-US" dirty="0">
              <a:solidFill>
                <a:srgbClr val="FF0000"/>
              </a:solidFill>
              <a:latin typeface="宋体"/>
              <a:cs typeface="宋体"/>
            </a:endParaRPr>
          </a:p>
          <a:p>
            <a:pPr marL="12700" marR="12700">
              <a:lnSpc>
                <a:spcPct val="100000"/>
              </a:lnSpc>
            </a:pPr>
            <a:r>
              <a:rPr sz="1800" dirty="0" smtClean="0">
                <a:latin typeface="Comic Sans MS"/>
                <a:cs typeface="Comic Sans MS"/>
              </a:rPr>
              <a:t>offs</a:t>
            </a:r>
            <a:r>
              <a:rPr sz="1800" spc="-10" dirty="0" smtClean="0">
                <a:latin typeface="Comic Sans MS"/>
                <a:cs typeface="Comic Sans MS"/>
              </a:rPr>
              <a:t>e</a:t>
            </a:r>
            <a:r>
              <a:rPr sz="1800" spc="0" dirty="0" smtClean="0">
                <a:latin typeface="Comic Sans MS"/>
                <a:cs typeface="Comic Sans MS"/>
              </a:rPr>
              <a:t>t</a:t>
            </a:r>
            <a:r>
              <a:rPr sz="1800" spc="-10" dirty="0" smtClean="0">
                <a:latin typeface="Comic Sans MS"/>
                <a:cs typeface="Comic Sans MS"/>
              </a:rPr>
              <a:t> </a:t>
            </a:r>
            <a:r>
              <a:rPr sz="1800" spc="0" dirty="0" smtClean="0">
                <a:latin typeface="Comic Sans MS"/>
                <a:cs typeface="Comic Sans MS"/>
              </a:rPr>
              <a:t>= 1480/8</a:t>
            </a:r>
            <a:r>
              <a:rPr lang="en-US" sz="1800" spc="0" dirty="0" smtClean="0">
                <a:latin typeface="Comic Sans MS"/>
                <a:cs typeface="Comic Sans MS"/>
              </a:rPr>
              <a:t>=185</a:t>
            </a:r>
            <a:endParaRPr sz="1800" dirty="0">
              <a:latin typeface="Comic Sans MS"/>
              <a:cs typeface="Comic Sans MS"/>
            </a:endParaRPr>
          </a:p>
        </p:txBody>
      </p:sp>
      <p:sp>
        <p:nvSpPr>
          <p:cNvPr id="70" name="object 70"/>
          <p:cNvSpPr/>
          <p:nvPr/>
        </p:nvSpPr>
        <p:spPr>
          <a:xfrm>
            <a:off x="2057400" y="4200524"/>
            <a:ext cx="4845049" cy="523875"/>
          </a:xfrm>
          <a:custGeom>
            <a:avLst/>
            <a:gdLst/>
            <a:ahLst/>
            <a:cxnLst/>
            <a:rect l="l" t="t" r="r" b="b"/>
            <a:pathLst>
              <a:path w="4033266" h="452374">
                <a:moveTo>
                  <a:pt x="19050" y="431545"/>
                </a:moveTo>
                <a:lnTo>
                  <a:pt x="0" y="433450"/>
                </a:lnTo>
                <a:lnTo>
                  <a:pt x="2032" y="452374"/>
                </a:lnTo>
                <a:lnTo>
                  <a:pt x="20955" y="450469"/>
                </a:lnTo>
                <a:lnTo>
                  <a:pt x="19050" y="431545"/>
                </a:lnTo>
                <a:close/>
              </a:path>
              <a:path w="4033266" h="452374">
                <a:moveTo>
                  <a:pt x="56896" y="427608"/>
                </a:moveTo>
                <a:lnTo>
                  <a:pt x="37973" y="429513"/>
                </a:lnTo>
                <a:lnTo>
                  <a:pt x="39878" y="448563"/>
                </a:lnTo>
                <a:lnTo>
                  <a:pt x="58801" y="446531"/>
                </a:lnTo>
                <a:lnTo>
                  <a:pt x="56896" y="427608"/>
                </a:lnTo>
                <a:close/>
              </a:path>
              <a:path w="4033266" h="452374">
                <a:moveTo>
                  <a:pt x="94742" y="423672"/>
                </a:moveTo>
                <a:lnTo>
                  <a:pt x="75818" y="425704"/>
                </a:lnTo>
                <a:lnTo>
                  <a:pt x="77851" y="444626"/>
                </a:lnTo>
                <a:lnTo>
                  <a:pt x="96774" y="442722"/>
                </a:lnTo>
                <a:lnTo>
                  <a:pt x="94742" y="423672"/>
                </a:lnTo>
                <a:close/>
              </a:path>
              <a:path w="4033266" h="452374">
                <a:moveTo>
                  <a:pt x="132715" y="419862"/>
                </a:moveTo>
                <a:lnTo>
                  <a:pt x="113792" y="421767"/>
                </a:lnTo>
                <a:lnTo>
                  <a:pt x="115697" y="440689"/>
                </a:lnTo>
                <a:lnTo>
                  <a:pt x="134620" y="438785"/>
                </a:lnTo>
                <a:lnTo>
                  <a:pt x="132715" y="419862"/>
                </a:lnTo>
                <a:close/>
              </a:path>
              <a:path w="4033266" h="452374">
                <a:moveTo>
                  <a:pt x="170561" y="415925"/>
                </a:moveTo>
                <a:lnTo>
                  <a:pt x="151638" y="417956"/>
                </a:lnTo>
                <a:lnTo>
                  <a:pt x="153543" y="436880"/>
                </a:lnTo>
                <a:lnTo>
                  <a:pt x="172593" y="434975"/>
                </a:lnTo>
                <a:lnTo>
                  <a:pt x="170561" y="415925"/>
                </a:lnTo>
                <a:close/>
              </a:path>
              <a:path w="4033266" h="452374">
                <a:moveTo>
                  <a:pt x="208534" y="412114"/>
                </a:moveTo>
                <a:lnTo>
                  <a:pt x="189611" y="414019"/>
                </a:lnTo>
                <a:lnTo>
                  <a:pt x="191516" y="432943"/>
                </a:lnTo>
                <a:lnTo>
                  <a:pt x="210439" y="431038"/>
                </a:lnTo>
                <a:lnTo>
                  <a:pt x="208534" y="412114"/>
                </a:lnTo>
                <a:close/>
              </a:path>
              <a:path w="4033266" h="452374">
                <a:moveTo>
                  <a:pt x="246380" y="408177"/>
                </a:moveTo>
                <a:lnTo>
                  <a:pt x="227457" y="410210"/>
                </a:lnTo>
                <a:lnTo>
                  <a:pt x="229362" y="429132"/>
                </a:lnTo>
                <a:lnTo>
                  <a:pt x="248285" y="427227"/>
                </a:lnTo>
                <a:lnTo>
                  <a:pt x="246380" y="408177"/>
                </a:lnTo>
                <a:close/>
              </a:path>
              <a:path w="4033266" h="452374">
                <a:moveTo>
                  <a:pt x="284353" y="404368"/>
                </a:moveTo>
                <a:lnTo>
                  <a:pt x="265303" y="406273"/>
                </a:lnTo>
                <a:lnTo>
                  <a:pt x="267335" y="425195"/>
                </a:lnTo>
                <a:lnTo>
                  <a:pt x="286258" y="423291"/>
                </a:lnTo>
                <a:lnTo>
                  <a:pt x="284353" y="404368"/>
                </a:lnTo>
                <a:close/>
              </a:path>
              <a:path w="4033266" h="452374">
                <a:moveTo>
                  <a:pt x="322199" y="400431"/>
                </a:moveTo>
                <a:lnTo>
                  <a:pt x="303276" y="402336"/>
                </a:lnTo>
                <a:lnTo>
                  <a:pt x="305181" y="421386"/>
                </a:lnTo>
                <a:lnTo>
                  <a:pt x="324104" y="419354"/>
                </a:lnTo>
                <a:lnTo>
                  <a:pt x="322199" y="400431"/>
                </a:lnTo>
                <a:close/>
              </a:path>
              <a:path w="4033266" h="452374">
                <a:moveTo>
                  <a:pt x="360045" y="396620"/>
                </a:moveTo>
                <a:lnTo>
                  <a:pt x="341122" y="398525"/>
                </a:lnTo>
                <a:lnTo>
                  <a:pt x="343154" y="417449"/>
                </a:lnTo>
                <a:lnTo>
                  <a:pt x="362077" y="415544"/>
                </a:lnTo>
                <a:lnTo>
                  <a:pt x="360045" y="396620"/>
                </a:lnTo>
                <a:close/>
              </a:path>
              <a:path w="4033266" h="452374">
                <a:moveTo>
                  <a:pt x="398018" y="392683"/>
                </a:moveTo>
                <a:lnTo>
                  <a:pt x="379095" y="394588"/>
                </a:lnTo>
                <a:lnTo>
                  <a:pt x="381000" y="413638"/>
                </a:lnTo>
                <a:lnTo>
                  <a:pt x="399923" y="411606"/>
                </a:lnTo>
                <a:lnTo>
                  <a:pt x="398018" y="392683"/>
                </a:lnTo>
                <a:close/>
              </a:path>
              <a:path w="4033266" h="452374">
                <a:moveTo>
                  <a:pt x="435864" y="388874"/>
                </a:moveTo>
                <a:lnTo>
                  <a:pt x="416941" y="390779"/>
                </a:lnTo>
                <a:lnTo>
                  <a:pt x="418845" y="409701"/>
                </a:lnTo>
                <a:lnTo>
                  <a:pt x="437895" y="407797"/>
                </a:lnTo>
                <a:lnTo>
                  <a:pt x="435864" y="388874"/>
                </a:lnTo>
                <a:close/>
              </a:path>
              <a:path w="4033266" h="452374">
                <a:moveTo>
                  <a:pt x="473837" y="384937"/>
                </a:moveTo>
                <a:lnTo>
                  <a:pt x="454914" y="386842"/>
                </a:lnTo>
                <a:lnTo>
                  <a:pt x="456819" y="405764"/>
                </a:lnTo>
                <a:lnTo>
                  <a:pt x="475742" y="403860"/>
                </a:lnTo>
                <a:lnTo>
                  <a:pt x="473837" y="384937"/>
                </a:lnTo>
                <a:close/>
              </a:path>
              <a:path w="4033266" h="452374">
                <a:moveTo>
                  <a:pt x="511682" y="381000"/>
                </a:moveTo>
                <a:lnTo>
                  <a:pt x="492760" y="383031"/>
                </a:lnTo>
                <a:lnTo>
                  <a:pt x="494665" y="401955"/>
                </a:lnTo>
                <a:lnTo>
                  <a:pt x="513715" y="400050"/>
                </a:lnTo>
                <a:lnTo>
                  <a:pt x="511682" y="381000"/>
                </a:lnTo>
                <a:close/>
              </a:path>
              <a:path w="4033266" h="452374">
                <a:moveTo>
                  <a:pt x="549656" y="377189"/>
                </a:moveTo>
                <a:lnTo>
                  <a:pt x="530606" y="379094"/>
                </a:lnTo>
                <a:lnTo>
                  <a:pt x="532638" y="398018"/>
                </a:lnTo>
                <a:lnTo>
                  <a:pt x="551561" y="396113"/>
                </a:lnTo>
                <a:lnTo>
                  <a:pt x="549656" y="377189"/>
                </a:lnTo>
                <a:close/>
              </a:path>
              <a:path w="4033266" h="452374">
                <a:moveTo>
                  <a:pt x="587502" y="373252"/>
                </a:moveTo>
                <a:lnTo>
                  <a:pt x="568579" y="375285"/>
                </a:lnTo>
                <a:lnTo>
                  <a:pt x="570483" y="394207"/>
                </a:lnTo>
                <a:lnTo>
                  <a:pt x="589407" y="392302"/>
                </a:lnTo>
                <a:lnTo>
                  <a:pt x="587502" y="373252"/>
                </a:lnTo>
                <a:close/>
              </a:path>
              <a:path w="4033266" h="452374">
                <a:moveTo>
                  <a:pt x="625475" y="369443"/>
                </a:moveTo>
                <a:lnTo>
                  <a:pt x="606425" y="371348"/>
                </a:lnTo>
                <a:lnTo>
                  <a:pt x="608457" y="390270"/>
                </a:lnTo>
                <a:lnTo>
                  <a:pt x="627380" y="388366"/>
                </a:lnTo>
                <a:lnTo>
                  <a:pt x="625475" y="369443"/>
                </a:lnTo>
                <a:close/>
              </a:path>
              <a:path w="4033266" h="452374">
                <a:moveTo>
                  <a:pt x="663320" y="365506"/>
                </a:moveTo>
                <a:lnTo>
                  <a:pt x="644398" y="367538"/>
                </a:lnTo>
                <a:lnTo>
                  <a:pt x="646303" y="386461"/>
                </a:lnTo>
                <a:lnTo>
                  <a:pt x="665226" y="384429"/>
                </a:lnTo>
                <a:lnTo>
                  <a:pt x="663320" y="365506"/>
                </a:lnTo>
                <a:close/>
              </a:path>
              <a:path w="4033266" h="452374">
                <a:moveTo>
                  <a:pt x="701167" y="361695"/>
                </a:moveTo>
                <a:lnTo>
                  <a:pt x="682244" y="363600"/>
                </a:lnTo>
                <a:lnTo>
                  <a:pt x="684276" y="382524"/>
                </a:lnTo>
                <a:lnTo>
                  <a:pt x="703199" y="380619"/>
                </a:lnTo>
                <a:lnTo>
                  <a:pt x="701167" y="361695"/>
                </a:lnTo>
                <a:close/>
              </a:path>
              <a:path w="4033266" h="452374">
                <a:moveTo>
                  <a:pt x="739140" y="357758"/>
                </a:moveTo>
                <a:lnTo>
                  <a:pt x="720217" y="359663"/>
                </a:lnTo>
                <a:lnTo>
                  <a:pt x="722121" y="378713"/>
                </a:lnTo>
                <a:lnTo>
                  <a:pt x="741044" y="376681"/>
                </a:lnTo>
                <a:lnTo>
                  <a:pt x="739140" y="357758"/>
                </a:lnTo>
                <a:close/>
              </a:path>
              <a:path w="4033266" h="452374">
                <a:moveTo>
                  <a:pt x="776986" y="353949"/>
                </a:moveTo>
                <a:lnTo>
                  <a:pt x="758063" y="355854"/>
                </a:lnTo>
                <a:lnTo>
                  <a:pt x="759968" y="374776"/>
                </a:lnTo>
                <a:lnTo>
                  <a:pt x="779018" y="372872"/>
                </a:lnTo>
                <a:lnTo>
                  <a:pt x="776986" y="353949"/>
                </a:lnTo>
                <a:close/>
              </a:path>
              <a:path w="4033266" h="452374">
                <a:moveTo>
                  <a:pt x="814958" y="350012"/>
                </a:moveTo>
                <a:lnTo>
                  <a:pt x="796036" y="351917"/>
                </a:lnTo>
                <a:lnTo>
                  <a:pt x="797941" y="370967"/>
                </a:lnTo>
                <a:lnTo>
                  <a:pt x="816864" y="368935"/>
                </a:lnTo>
                <a:lnTo>
                  <a:pt x="814958" y="350012"/>
                </a:lnTo>
                <a:close/>
              </a:path>
              <a:path w="4033266" h="452374">
                <a:moveTo>
                  <a:pt x="852805" y="346075"/>
                </a:moveTo>
                <a:lnTo>
                  <a:pt x="833882" y="348106"/>
                </a:lnTo>
                <a:lnTo>
                  <a:pt x="835787" y="367030"/>
                </a:lnTo>
                <a:lnTo>
                  <a:pt x="854837" y="365125"/>
                </a:lnTo>
                <a:lnTo>
                  <a:pt x="852805" y="346075"/>
                </a:lnTo>
                <a:close/>
              </a:path>
              <a:path w="4033266" h="452374">
                <a:moveTo>
                  <a:pt x="890778" y="342264"/>
                </a:moveTo>
                <a:lnTo>
                  <a:pt x="871728" y="344169"/>
                </a:lnTo>
                <a:lnTo>
                  <a:pt x="873760" y="363093"/>
                </a:lnTo>
                <a:lnTo>
                  <a:pt x="892682" y="361188"/>
                </a:lnTo>
                <a:lnTo>
                  <a:pt x="890778" y="342264"/>
                </a:lnTo>
                <a:close/>
              </a:path>
              <a:path w="4033266" h="452374">
                <a:moveTo>
                  <a:pt x="928624" y="338327"/>
                </a:moveTo>
                <a:lnTo>
                  <a:pt x="909701" y="340360"/>
                </a:lnTo>
                <a:lnTo>
                  <a:pt x="911606" y="359282"/>
                </a:lnTo>
                <a:lnTo>
                  <a:pt x="930529" y="357377"/>
                </a:lnTo>
                <a:lnTo>
                  <a:pt x="928624" y="338327"/>
                </a:lnTo>
                <a:close/>
              </a:path>
              <a:path w="4033266" h="452374">
                <a:moveTo>
                  <a:pt x="966596" y="334518"/>
                </a:moveTo>
                <a:lnTo>
                  <a:pt x="947546" y="336423"/>
                </a:lnTo>
                <a:lnTo>
                  <a:pt x="949579" y="355345"/>
                </a:lnTo>
                <a:lnTo>
                  <a:pt x="968502" y="353441"/>
                </a:lnTo>
                <a:lnTo>
                  <a:pt x="966596" y="334518"/>
                </a:lnTo>
                <a:close/>
              </a:path>
              <a:path w="4033266" h="452374">
                <a:moveTo>
                  <a:pt x="1004443" y="330581"/>
                </a:moveTo>
                <a:lnTo>
                  <a:pt x="985519" y="332613"/>
                </a:lnTo>
                <a:lnTo>
                  <a:pt x="987425" y="351536"/>
                </a:lnTo>
                <a:lnTo>
                  <a:pt x="1006348" y="349504"/>
                </a:lnTo>
                <a:lnTo>
                  <a:pt x="1004443" y="330581"/>
                </a:lnTo>
                <a:close/>
              </a:path>
              <a:path w="4033266" h="452374">
                <a:moveTo>
                  <a:pt x="1042289" y="326770"/>
                </a:moveTo>
                <a:lnTo>
                  <a:pt x="1023366" y="328675"/>
                </a:lnTo>
                <a:lnTo>
                  <a:pt x="1025270" y="347599"/>
                </a:lnTo>
                <a:lnTo>
                  <a:pt x="1044320" y="345694"/>
                </a:lnTo>
                <a:lnTo>
                  <a:pt x="1042289" y="326770"/>
                </a:lnTo>
                <a:close/>
              </a:path>
              <a:path w="4033266" h="452374">
                <a:moveTo>
                  <a:pt x="1080262" y="322833"/>
                </a:moveTo>
                <a:lnTo>
                  <a:pt x="1061339" y="324738"/>
                </a:lnTo>
                <a:lnTo>
                  <a:pt x="1063244" y="343788"/>
                </a:lnTo>
                <a:lnTo>
                  <a:pt x="1082167" y="341756"/>
                </a:lnTo>
                <a:lnTo>
                  <a:pt x="1080262" y="322833"/>
                </a:lnTo>
                <a:close/>
              </a:path>
              <a:path w="4033266" h="452374">
                <a:moveTo>
                  <a:pt x="1118108" y="319024"/>
                </a:moveTo>
                <a:lnTo>
                  <a:pt x="1099185" y="320929"/>
                </a:lnTo>
                <a:lnTo>
                  <a:pt x="1101090" y="339851"/>
                </a:lnTo>
                <a:lnTo>
                  <a:pt x="1120140" y="337947"/>
                </a:lnTo>
                <a:lnTo>
                  <a:pt x="1118108" y="319024"/>
                </a:lnTo>
                <a:close/>
              </a:path>
              <a:path w="4033266" h="452374">
                <a:moveTo>
                  <a:pt x="1156081" y="315087"/>
                </a:moveTo>
                <a:lnTo>
                  <a:pt x="1137158" y="316992"/>
                </a:lnTo>
                <a:lnTo>
                  <a:pt x="1139063" y="336042"/>
                </a:lnTo>
                <a:lnTo>
                  <a:pt x="1157986" y="334010"/>
                </a:lnTo>
                <a:lnTo>
                  <a:pt x="1156081" y="315087"/>
                </a:lnTo>
                <a:close/>
              </a:path>
              <a:path w="4033266" h="452374">
                <a:moveTo>
                  <a:pt x="1193927" y="311276"/>
                </a:moveTo>
                <a:lnTo>
                  <a:pt x="1175004" y="313181"/>
                </a:lnTo>
                <a:lnTo>
                  <a:pt x="1176908" y="332105"/>
                </a:lnTo>
                <a:lnTo>
                  <a:pt x="1195832" y="330200"/>
                </a:lnTo>
                <a:lnTo>
                  <a:pt x="1193927" y="311276"/>
                </a:lnTo>
                <a:close/>
              </a:path>
              <a:path w="4033266" h="452374">
                <a:moveTo>
                  <a:pt x="1231900" y="307339"/>
                </a:moveTo>
                <a:lnTo>
                  <a:pt x="1212850" y="309244"/>
                </a:lnTo>
                <a:lnTo>
                  <a:pt x="1214882" y="328168"/>
                </a:lnTo>
                <a:lnTo>
                  <a:pt x="1233805" y="326263"/>
                </a:lnTo>
                <a:lnTo>
                  <a:pt x="1231900" y="307339"/>
                </a:lnTo>
                <a:close/>
              </a:path>
              <a:path w="4033266" h="452374">
                <a:moveTo>
                  <a:pt x="1269745" y="303402"/>
                </a:moveTo>
                <a:lnTo>
                  <a:pt x="1250823" y="305435"/>
                </a:lnTo>
                <a:lnTo>
                  <a:pt x="1252728" y="324357"/>
                </a:lnTo>
                <a:lnTo>
                  <a:pt x="1271651" y="322452"/>
                </a:lnTo>
                <a:lnTo>
                  <a:pt x="1269745" y="303402"/>
                </a:lnTo>
                <a:close/>
              </a:path>
              <a:path w="4033266" h="452374">
                <a:moveTo>
                  <a:pt x="1307719" y="299593"/>
                </a:moveTo>
                <a:lnTo>
                  <a:pt x="1288669" y="301498"/>
                </a:lnTo>
                <a:lnTo>
                  <a:pt x="1290701" y="320420"/>
                </a:lnTo>
                <a:lnTo>
                  <a:pt x="1309624" y="318516"/>
                </a:lnTo>
                <a:lnTo>
                  <a:pt x="1307719" y="299593"/>
                </a:lnTo>
                <a:close/>
              </a:path>
              <a:path w="4033266" h="452374">
                <a:moveTo>
                  <a:pt x="1345565" y="295656"/>
                </a:moveTo>
                <a:lnTo>
                  <a:pt x="1326642" y="297688"/>
                </a:lnTo>
                <a:lnTo>
                  <a:pt x="1328546" y="316611"/>
                </a:lnTo>
                <a:lnTo>
                  <a:pt x="1347470" y="314706"/>
                </a:lnTo>
                <a:lnTo>
                  <a:pt x="1345565" y="295656"/>
                </a:lnTo>
                <a:close/>
              </a:path>
              <a:path w="4033266" h="452374">
                <a:moveTo>
                  <a:pt x="1383411" y="291845"/>
                </a:moveTo>
                <a:lnTo>
                  <a:pt x="1364488" y="293750"/>
                </a:lnTo>
                <a:lnTo>
                  <a:pt x="1366393" y="312674"/>
                </a:lnTo>
                <a:lnTo>
                  <a:pt x="1385443" y="310769"/>
                </a:lnTo>
                <a:lnTo>
                  <a:pt x="1383411" y="291845"/>
                </a:lnTo>
                <a:close/>
              </a:path>
              <a:path w="4033266" h="452374">
                <a:moveTo>
                  <a:pt x="1421383" y="287908"/>
                </a:moveTo>
                <a:lnTo>
                  <a:pt x="1402461" y="289813"/>
                </a:lnTo>
                <a:lnTo>
                  <a:pt x="1404366" y="308863"/>
                </a:lnTo>
                <a:lnTo>
                  <a:pt x="1423289" y="306831"/>
                </a:lnTo>
                <a:lnTo>
                  <a:pt x="1421383" y="287908"/>
                </a:lnTo>
                <a:close/>
              </a:path>
              <a:path w="4033266" h="452374">
                <a:moveTo>
                  <a:pt x="1459230" y="284099"/>
                </a:moveTo>
                <a:lnTo>
                  <a:pt x="1440307" y="286004"/>
                </a:lnTo>
                <a:lnTo>
                  <a:pt x="1442212" y="304926"/>
                </a:lnTo>
                <a:lnTo>
                  <a:pt x="1461262" y="303022"/>
                </a:lnTo>
                <a:lnTo>
                  <a:pt x="1459230" y="284099"/>
                </a:lnTo>
                <a:close/>
              </a:path>
              <a:path w="4033266" h="452374">
                <a:moveTo>
                  <a:pt x="1497203" y="280162"/>
                </a:moveTo>
                <a:lnTo>
                  <a:pt x="1478280" y="282067"/>
                </a:lnTo>
                <a:lnTo>
                  <a:pt x="1480185" y="301117"/>
                </a:lnTo>
                <a:lnTo>
                  <a:pt x="1499108" y="299085"/>
                </a:lnTo>
                <a:lnTo>
                  <a:pt x="1497203" y="280162"/>
                </a:lnTo>
                <a:close/>
              </a:path>
              <a:path w="4033266" h="452374">
                <a:moveTo>
                  <a:pt x="1535049" y="276351"/>
                </a:moveTo>
                <a:lnTo>
                  <a:pt x="1516126" y="278256"/>
                </a:lnTo>
                <a:lnTo>
                  <a:pt x="1518031" y="297180"/>
                </a:lnTo>
                <a:lnTo>
                  <a:pt x="1536954" y="295275"/>
                </a:lnTo>
                <a:lnTo>
                  <a:pt x="1535049" y="276351"/>
                </a:lnTo>
                <a:close/>
              </a:path>
              <a:path w="4033266" h="452374">
                <a:moveTo>
                  <a:pt x="1573021" y="272414"/>
                </a:moveTo>
                <a:lnTo>
                  <a:pt x="1553971" y="274319"/>
                </a:lnTo>
                <a:lnTo>
                  <a:pt x="1556004" y="293243"/>
                </a:lnTo>
                <a:lnTo>
                  <a:pt x="1574927" y="291338"/>
                </a:lnTo>
                <a:lnTo>
                  <a:pt x="1573021" y="272414"/>
                </a:lnTo>
                <a:close/>
              </a:path>
              <a:path w="4033266" h="452374">
                <a:moveTo>
                  <a:pt x="1610868" y="268477"/>
                </a:moveTo>
                <a:lnTo>
                  <a:pt x="1591945" y="270510"/>
                </a:lnTo>
                <a:lnTo>
                  <a:pt x="1593850" y="289432"/>
                </a:lnTo>
                <a:lnTo>
                  <a:pt x="1612773" y="287527"/>
                </a:lnTo>
                <a:lnTo>
                  <a:pt x="1610868" y="268477"/>
                </a:lnTo>
                <a:close/>
              </a:path>
              <a:path w="4033266" h="452374">
                <a:moveTo>
                  <a:pt x="1648714" y="264668"/>
                </a:moveTo>
                <a:lnTo>
                  <a:pt x="1629791" y="266573"/>
                </a:lnTo>
                <a:lnTo>
                  <a:pt x="1631823" y="285495"/>
                </a:lnTo>
                <a:lnTo>
                  <a:pt x="1650745" y="283591"/>
                </a:lnTo>
                <a:lnTo>
                  <a:pt x="1648714" y="264668"/>
                </a:lnTo>
                <a:close/>
              </a:path>
              <a:path w="4033266" h="452374">
                <a:moveTo>
                  <a:pt x="1686687" y="260731"/>
                </a:moveTo>
                <a:lnTo>
                  <a:pt x="1667764" y="262763"/>
                </a:lnTo>
                <a:lnTo>
                  <a:pt x="1669669" y="281686"/>
                </a:lnTo>
                <a:lnTo>
                  <a:pt x="1688592" y="279781"/>
                </a:lnTo>
                <a:lnTo>
                  <a:pt x="1686687" y="260731"/>
                </a:lnTo>
                <a:close/>
              </a:path>
              <a:path w="4033266" h="452374">
                <a:moveTo>
                  <a:pt x="1724533" y="256920"/>
                </a:moveTo>
                <a:lnTo>
                  <a:pt x="1705610" y="258825"/>
                </a:lnTo>
                <a:lnTo>
                  <a:pt x="1707515" y="277749"/>
                </a:lnTo>
                <a:lnTo>
                  <a:pt x="1726565" y="275844"/>
                </a:lnTo>
                <a:lnTo>
                  <a:pt x="1724533" y="256920"/>
                </a:lnTo>
                <a:close/>
              </a:path>
              <a:path w="4033266" h="452374">
                <a:moveTo>
                  <a:pt x="1762506" y="252983"/>
                </a:moveTo>
                <a:lnTo>
                  <a:pt x="1743583" y="255016"/>
                </a:lnTo>
                <a:lnTo>
                  <a:pt x="1745488" y="273938"/>
                </a:lnTo>
                <a:lnTo>
                  <a:pt x="1764411" y="271906"/>
                </a:lnTo>
                <a:lnTo>
                  <a:pt x="1762506" y="252983"/>
                </a:lnTo>
                <a:close/>
              </a:path>
              <a:path w="4033266" h="452374">
                <a:moveTo>
                  <a:pt x="1800352" y="249174"/>
                </a:moveTo>
                <a:lnTo>
                  <a:pt x="1781429" y="251079"/>
                </a:lnTo>
                <a:lnTo>
                  <a:pt x="1783333" y="270001"/>
                </a:lnTo>
                <a:lnTo>
                  <a:pt x="1802383" y="268097"/>
                </a:lnTo>
                <a:lnTo>
                  <a:pt x="1800352" y="249174"/>
                </a:lnTo>
                <a:close/>
              </a:path>
              <a:path w="4033266" h="452374">
                <a:moveTo>
                  <a:pt x="1838325" y="245237"/>
                </a:moveTo>
                <a:lnTo>
                  <a:pt x="1819275" y="247142"/>
                </a:lnTo>
                <a:lnTo>
                  <a:pt x="1821307" y="266192"/>
                </a:lnTo>
                <a:lnTo>
                  <a:pt x="1840230" y="264160"/>
                </a:lnTo>
                <a:lnTo>
                  <a:pt x="1838325" y="245237"/>
                </a:lnTo>
                <a:close/>
              </a:path>
              <a:path w="4033266" h="452374">
                <a:moveTo>
                  <a:pt x="1876170" y="241426"/>
                </a:moveTo>
                <a:lnTo>
                  <a:pt x="1857248" y="243331"/>
                </a:lnTo>
                <a:lnTo>
                  <a:pt x="1859153" y="262255"/>
                </a:lnTo>
                <a:lnTo>
                  <a:pt x="1878076" y="260350"/>
                </a:lnTo>
                <a:lnTo>
                  <a:pt x="1876170" y="241426"/>
                </a:lnTo>
                <a:close/>
              </a:path>
              <a:path w="4033266" h="452374">
                <a:moveTo>
                  <a:pt x="1914144" y="237489"/>
                </a:moveTo>
                <a:lnTo>
                  <a:pt x="1895094" y="239394"/>
                </a:lnTo>
                <a:lnTo>
                  <a:pt x="1897126" y="258444"/>
                </a:lnTo>
                <a:lnTo>
                  <a:pt x="1916049" y="256412"/>
                </a:lnTo>
                <a:lnTo>
                  <a:pt x="1914144" y="237489"/>
                </a:lnTo>
                <a:close/>
              </a:path>
              <a:path w="4033266" h="452374">
                <a:moveTo>
                  <a:pt x="1951990" y="233552"/>
                </a:moveTo>
                <a:lnTo>
                  <a:pt x="1933067" y="235585"/>
                </a:lnTo>
                <a:lnTo>
                  <a:pt x="1934971" y="254507"/>
                </a:lnTo>
                <a:lnTo>
                  <a:pt x="1953895" y="252602"/>
                </a:lnTo>
                <a:lnTo>
                  <a:pt x="1951990" y="233552"/>
                </a:lnTo>
                <a:close/>
              </a:path>
              <a:path w="4033266" h="452374">
                <a:moveTo>
                  <a:pt x="1989836" y="229743"/>
                </a:moveTo>
                <a:lnTo>
                  <a:pt x="1970913" y="231648"/>
                </a:lnTo>
                <a:lnTo>
                  <a:pt x="1972945" y="250570"/>
                </a:lnTo>
                <a:lnTo>
                  <a:pt x="1991868" y="248666"/>
                </a:lnTo>
                <a:lnTo>
                  <a:pt x="1989836" y="229743"/>
                </a:lnTo>
                <a:close/>
              </a:path>
              <a:path w="4033266" h="452374">
                <a:moveTo>
                  <a:pt x="2027808" y="225806"/>
                </a:moveTo>
                <a:lnTo>
                  <a:pt x="2008886" y="227837"/>
                </a:lnTo>
                <a:lnTo>
                  <a:pt x="2010791" y="246761"/>
                </a:lnTo>
                <a:lnTo>
                  <a:pt x="2029714" y="244856"/>
                </a:lnTo>
                <a:lnTo>
                  <a:pt x="2027808" y="225806"/>
                </a:lnTo>
                <a:close/>
              </a:path>
              <a:path w="4033266" h="452374">
                <a:moveTo>
                  <a:pt x="2065655" y="221995"/>
                </a:moveTo>
                <a:lnTo>
                  <a:pt x="2046732" y="223900"/>
                </a:lnTo>
                <a:lnTo>
                  <a:pt x="2048637" y="242824"/>
                </a:lnTo>
                <a:lnTo>
                  <a:pt x="2067687" y="240919"/>
                </a:lnTo>
                <a:lnTo>
                  <a:pt x="2065655" y="221995"/>
                </a:lnTo>
                <a:close/>
              </a:path>
              <a:path w="4033266" h="452374">
                <a:moveTo>
                  <a:pt x="2103628" y="218058"/>
                </a:moveTo>
                <a:lnTo>
                  <a:pt x="2084705" y="220091"/>
                </a:lnTo>
                <a:lnTo>
                  <a:pt x="2086610" y="239013"/>
                </a:lnTo>
                <a:lnTo>
                  <a:pt x="2105533" y="236981"/>
                </a:lnTo>
                <a:lnTo>
                  <a:pt x="2103628" y="218058"/>
                </a:lnTo>
                <a:close/>
              </a:path>
              <a:path w="4033266" h="452374">
                <a:moveTo>
                  <a:pt x="2141474" y="214249"/>
                </a:moveTo>
                <a:lnTo>
                  <a:pt x="2122551" y="216154"/>
                </a:lnTo>
                <a:lnTo>
                  <a:pt x="2124456" y="235076"/>
                </a:lnTo>
                <a:lnTo>
                  <a:pt x="2143379" y="233172"/>
                </a:lnTo>
                <a:lnTo>
                  <a:pt x="2141474" y="214249"/>
                </a:lnTo>
                <a:close/>
              </a:path>
              <a:path w="4033266" h="452374">
                <a:moveTo>
                  <a:pt x="2179447" y="210312"/>
                </a:moveTo>
                <a:lnTo>
                  <a:pt x="2160397" y="212217"/>
                </a:lnTo>
                <a:lnTo>
                  <a:pt x="2162429" y="231267"/>
                </a:lnTo>
                <a:lnTo>
                  <a:pt x="2181352" y="229235"/>
                </a:lnTo>
                <a:lnTo>
                  <a:pt x="2179447" y="210312"/>
                </a:lnTo>
                <a:close/>
              </a:path>
              <a:path w="4033266" h="452374">
                <a:moveTo>
                  <a:pt x="2217293" y="206501"/>
                </a:moveTo>
                <a:lnTo>
                  <a:pt x="2198370" y="208406"/>
                </a:lnTo>
                <a:lnTo>
                  <a:pt x="2200275" y="227330"/>
                </a:lnTo>
                <a:lnTo>
                  <a:pt x="2219198" y="225425"/>
                </a:lnTo>
                <a:lnTo>
                  <a:pt x="2217293" y="206501"/>
                </a:lnTo>
                <a:close/>
              </a:path>
              <a:path w="4033266" h="452374">
                <a:moveTo>
                  <a:pt x="2255266" y="202564"/>
                </a:moveTo>
                <a:lnTo>
                  <a:pt x="2236216" y="204469"/>
                </a:lnTo>
                <a:lnTo>
                  <a:pt x="2238248" y="223519"/>
                </a:lnTo>
                <a:lnTo>
                  <a:pt x="2257171" y="221487"/>
                </a:lnTo>
                <a:lnTo>
                  <a:pt x="2255266" y="202564"/>
                </a:lnTo>
                <a:close/>
              </a:path>
              <a:path w="4033266" h="452374">
                <a:moveTo>
                  <a:pt x="2293112" y="198755"/>
                </a:moveTo>
                <a:lnTo>
                  <a:pt x="2274189" y="200660"/>
                </a:lnTo>
                <a:lnTo>
                  <a:pt x="2276094" y="219582"/>
                </a:lnTo>
                <a:lnTo>
                  <a:pt x="2295017" y="217677"/>
                </a:lnTo>
                <a:lnTo>
                  <a:pt x="2293112" y="198755"/>
                </a:lnTo>
                <a:close/>
              </a:path>
              <a:path w="4033266" h="452374">
                <a:moveTo>
                  <a:pt x="2330958" y="194818"/>
                </a:moveTo>
                <a:lnTo>
                  <a:pt x="2312035" y="196723"/>
                </a:lnTo>
                <a:lnTo>
                  <a:pt x="2313940" y="215645"/>
                </a:lnTo>
                <a:lnTo>
                  <a:pt x="2332990" y="213741"/>
                </a:lnTo>
                <a:lnTo>
                  <a:pt x="2330958" y="194818"/>
                </a:lnTo>
                <a:close/>
              </a:path>
              <a:path w="4033266" h="452374">
                <a:moveTo>
                  <a:pt x="2368931" y="190881"/>
                </a:moveTo>
                <a:lnTo>
                  <a:pt x="2350008" y="192912"/>
                </a:lnTo>
                <a:lnTo>
                  <a:pt x="2351913" y="211836"/>
                </a:lnTo>
                <a:lnTo>
                  <a:pt x="2370836" y="209931"/>
                </a:lnTo>
                <a:lnTo>
                  <a:pt x="2368931" y="190881"/>
                </a:lnTo>
                <a:close/>
              </a:path>
              <a:path w="4033266" h="452374">
                <a:moveTo>
                  <a:pt x="2406777" y="187070"/>
                </a:moveTo>
                <a:lnTo>
                  <a:pt x="2387854" y="188975"/>
                </a:lnTo>
                <a:lnTo>
                  <a:pt x="2389759" y="207899"/>
                </a:lnTo>
                <a:lnTo>
                  <a:pt x="2408809" y="205994"/>
                </a:lnTo>
                <a:lnTo>
                  <a:pt x="2406777" y="187070"/>
                </a:lnTo>
                <a:close/>
              </a:path>
              <a:path w="4033266" h="452374">
                <a:moveTo>
                  <a:pt x="2444750" y="183133"/>
                </a:moveTo>
                <a:lnTo>
                  <a:pt x="2425827" y="185166"/>
                </a:lnTo>
                <a:lnTo>
                  <a:pt x="2427732" y="204088"/>
                </a:lnTo>
                <a:lnTo>
                  <a:pt x="2446655" y="202183"/>
                </a:lnTo>
                <a:lnTo>
                  <a:pt x="2444750" y="183133"/>
                </a:lnTo>
                <a:close/>
              </a:path>
              <a:path w="4033266" h="452374">
                <a:moveTo>
                  <a:pt x="2482596" y="179324"/>
                </a:moveTo>
                <a:lnTo>
                  <a:pt x="2463673" y="181229"/>
                </a:lnTo>
                <a:lnTo>
                  <a:pt x="2465578" y="200151"/>
                </a:lnTo>
                <a:lnTo>
                  <a:pt x="2484501" y="198247"/>
                </a:lnTo>
                <a:lnTo>
                  <a:pt x="2482596" y="179324"/>
                </a:lnTo>
                <a:close/>
              </a:path>
              <a:path w="4033266" h="452374">
                <a:moveTo>
                  <a:pt x="2520569" y="175387"/>
                </a:moveTo>
                <a:lnTo>
                  <a:pt x="2501519" y="177292"/>
                </a:lnTo>
                <a:lnTo>
                  <a:pt x="2503551" y="196342"/>
                </a:lnTo>
                <a:lnTo>
                  <a:pt x="2522474" y="194310"/>
                </a:lnTo>
                <a:lnTo>
                  <a:pt x="2520569" y="175387"/>
                </a:lnTo>
                <a:close/>
              </a:path>
              <a:path w="4033266" h="452374">
                <a:moveTo>
                  <a:pt x="2558415" y="171576"/>
                </a:moveTo>
                <a:lnTo>
                  <a:pt x="2539492" y="173481"/>
                </a:lnTo>
                <a:lnTo>
                  <a:pt x="2541397" y="192405"/>
                </a:lnTo>
                <a:lnTo>
                  <a:pt x="2560320" y="190500"/>
                </a:lnTo>
                <a:lnTo>
                  <a:pt x="2558415" y="171576"/>
                </a:lnTo>
                <a:close/>
              </a:path>
              <a:path w="4033266" h="452374">
                <a:moveTo>
                  <a:pt x="2596388" y="167639"/>
                </a:moveTo>
                <a:lnTo>
                  <a:pt x="2577338" y="169544"/>
                </a:lnTo>
                <a:lnTo>
                  <a:pt x="2579370" y="188594"/>
                </a:lnTo>
                <a:lnTo>
                  <a:pt x="2598293" y="186562"/>
                </a:lnTo>
                <a:lnTo>
                  <a:pt x="2596388" y="167639"/>
                </a:lnTo>
                <a:close/>
              </a:path>
              <a:path w="4033266" h="452374">
                <a:moveTo>
                  <a:pt x="2634234" y="163830"/>
                </a:moveTo>
                <a:lnTo>
                  <a:pt x="2615311" y="165735"/>
                </a:lnTo>
                <a:lnTo>
                  <a:pt x="2617216" y="184657"/>
                </a:lnTo>
                <a:lnTo>
                  <a:pt x="2636139" y="182752"/>
                </a:lnTo>
                <a:lnTo>
                  <a:pt x="2634234" y="163830"/>
                </a:lnTo>
                <a:close/>
              </a:path>
              <a:path w="4033266" h="452374">
                <a:moveTo>
                  <a:pt x="2672080" y="159893"/>
                </a:moveTo>
                <a:lnTo>
                  <a:pt x="2653157" y="161798"/>
                </a:lnTo>
                <a:lnTo>
                  <a:pt x="2655062" y="180848"/>
                </a:lnTo>
                <a:lnTo>
                  <a:pt x="2674112" y="178816"/>
                </a:lnTo>
                <a:lnTo>
                  <a:pt x="2672080" y="159893"/>
                </a:lnTo>
                <a:close/>
              </a:path>
              <a:path w="4033266" h="452374">
                <a:moveTo>
                  <a:pt x="2710053" y="155956"/>
                </a:moveTo>
                <a:lnTo>
                  <a:pt x="2691130" y="157987"/>
                </a:lnTo>
                <a:lnTo>
                  <a:pt x="2693035" y="176911"/>
                </a:lnTo>
                <a:lnTo>
                  <a:pt x="2711958" y="175006"/>
                </a:lnTo>
                <a:lnTo>
                  <a:pt x="2710053" y="155956"/>
                </a:lnTo>
                <a:close/>
              </a:path>
              <a:path w="4033266" h="452374">
                <a:moveTo>
                  <a:pt x="2747899" y="152145"/>
                </a:moveTo>
                <a:lnTo>
                  <a:pt x="2728976" y="154050"/>
                </a:lnTo>
                <a:lnTo>
                  <a:pt x="2730881" y="172974"/>
                </a:lnTo>
                <a:lnTo>
                  <a:pt x="2749931" y="171069"/>
                </a:lnTo>
                <a:lnTo>
                  <a:pt x="2747899" y="152145"/>
                </a:lnTo>
                <a:close/>
              </a:path>
              <a:path w="4033266" h="452374">
                <a:moveTo>
                  <a:pt x="2785872" y="148208"/>
                </a:moveTo>
                <a:lnTo>
                  <a:pt x="2766822" y="150241"/>
                </a:lnTo>
                <a:lnTo>
                  <a:pt x="2768854" y="169163"/>
                </a:lnTo>
                <a:lnTo>
                  <a:pt x="2787777" y="167258"/>
                </a:lnTo>
                <a:lnTo>
                  <a:pt x="2785872" y="148208"/>
                </a:lnTo>
                <a:close/>
              </a:path>
              <a:path w="4033266" h="452374">
                <a:moveTo>
                  <a:pt x="2823718" y="144399"/>
                </a:moveTo>
                <a:lnTo>
                  <a:pt x="2804795" y="146304"/>
                </a:lnTo>
                <a:lnTo>
                  <a:pt x="2806700" y="165226"/>
                </a:lnTo>
                <a:lnTo>
                  <a:pt x="2825623" y="163322"/>
                </a:lnTo>
                <a:lnTo>
                  <a:pt x="2823718" y="144399"/>
                </a:lnTo>
                <a:close/>
              </a:path>
              <a:path w="4033266" h="452374">
                <a:moveTo>
                  <a:pt x="2861691" y="140462"/>
                </a:moveTo>
                <a:lnTo>
                  <a:pt x="2842641" y="142494"/>
                </a:lnTo>
                <a:lnTo>
                  <a:pt x="2844673" y="161417"/>
                </a:lnTo>
                <a:lnTo>
                  <a:pt x="2863596" y="159385"/>
                </a:lnTo>
                <a:lnTo>
                  <a:pt x="2861691" y="140462"/>
                </a:lnTo>
                <a:close/>
              </a:path>
              <a:path w="4033266" h="452374">
                <a:moveTo>
                  <a:pt x="2899537" y="136651"/>
                </a:moveTo>
                <a:lnTo>
                  <a:pt x="2880614" y="138556"/>
                </a:lnTo>
                <a:lnTo>
                  <a:pt x="2882519" y="157480"/>
                </a:lnTo>
                <a:lnTo>
                  <a:pt x="2901442" y="155575"/>
                </a:lnTo>
                <a:lnTo>
                  <a:pt x="2899537" y="136651"/>
                </a:lnTo>
                <a:close/>
              </a:path>
              <a:path w="4033266" h="452374">
                <a:moveTo>
                  <a:pt x="2937383" y="132714"/>
                </a:moveTo>
                <a:lnTo>
                  <a:pt x="2918460" y="134619"/>
                </a:lnTo>
                <a:lnTo>
                  <a:pt x="2920492" y="153669"/>
                </a:lnTo>
                <a:lnTo>
                  <a:pt x="2939415" y="151637"/>
                </a:lnTo>
                <a:lnTo>
                  <a:pt x="2937383" y="132714"/>
                </a:lnTo>
                <a:close/>
              </a:path>
              <a:path w="4033266" h="452374">
                <a:moveTo>
                  <a:pt x="2975356" y="128905"/>
                </a:moveTo>
                <a:lnTo>
                  <a:pt x="2956433" y="130810"/>
                </a:lnTo>
                <a:lnTo>
                  <a:pt x="2958338" y="149732"/>
                </a:lnTo>
                <a:lnTo>
                  <a:pt x="2977261" y="147827"/>
                </a:lnTo>
                <a:lnTo>
                  <a:pt x="2975356" y="128905"/>
                </a:lnTo>
                <a:close/>
              </a:path>
              <a:path w="4033266" h="452374">
                <a:moveTo>
                  <a:pt x="3013202" y="124968"/>
                </a:moveTo>
                <a:lnTo>
                  <a:pt x="2994279" y="126873"/>
                </a:lnTo>
                <a:lnTo>
                  <a:pt x="2996184" y="145923"/>
                </a:lnTo>
                <a:lnTo>
                  <a:pt x="3015234" y="143891"/>
                </a:lnTo>
                <a:lnTo>
                  <a:pt x="3013202" y="124968"/>
                </a:lnTo>
                <a:close/>
              </a:path>
              <a:path w="4033266" h="452374">
                <a:moveTo>
                  <a:pt x="3051175" y="121157"/>
                </a:moveTo>
                <a:lnTo>
                  <a:pt x="3032252" y="123062"/>
                </a:lnTo>
                <a:lnTo>
                  <a:pt x="3034157" y="141986"/>
                </a:lnTo>
                <a:lnTo>
                  <a:pt x="3053080" y="140081"/>
                </a:lnTo>
                <a:lnTo>
                  <a:pt x="3051175" y="121157"/>
                </a:lnTo>
                <a:close/>
              </a:path>
              <a:path w="4033266" h="452374">
                <a:moveTo>
                  <a:pt x="3089021" y="117220"/>
                </a:moveTo>
                <a:lnTo>
                  <a:pt x="3070098" y="119125"/>
                </a:lnTo>
                <a:lnTo>
                  <a:pt x="3072003" y="138049"/>
                </a:lnTo>
                <a:lnTo>
                  <a:pt x="3091053" y="136144"/>
                </a:lnTo>
                <a:lnTo>
                  <a:pt x="3089021" y="117220"/>
                </a:lnTo>
                <a:close/>
              </a:path>
              <a:path w="4033266" h="452374">
                <a:moveTo>
                  <a:pt x="3126994" y="113283"/>
                </a:moveTo>
                <a:lnTo>
                  <a:pt x="3107944" y="115316"/>
                </a:lnTo>
                <a:lnTo>
                  <a:pt x="3109976" y="134238"/>
                </a:lnTo>
                <a:lnTo>
                  <a:pt x="3128899" y="132333"/>
                </a:lnTo>
                <a:lnTo>
                  <a:pt x="3126994" y="113283"/>
                </a:lnTo>
                <a:close/>
              </a:path>
              <a:path w="4033266" h="452374">
                <a:moveTo>
                  <a:pt x="3164840" y="109474"/>
                </a:moveTo>
                <a:lnTo>
                  <a:pt x="3145917" y="111379"/>
                </a:lnTo>
                <a:lnTo>
                  <a:pt x="3147822" y="130301"/>
                </a:lnTo>
                <a:lnTo>
                  <a:pt x="3166745" y="128397"/>
                </a:lnTo>
                <a:lnTo>
                  <a:pt x="3164840" y="109474"/>
                </a:lnTo>
                <a:close/>
              </a:path>
              <a:path w="4033266" h="452374">
                <a:moveTo>
                  <a:pt x="3202813" y="105537"/>
                </a:moveTo>
                <a:lnTo>
                  <a:pt x="3183763" y="107568"/>
                </a:lnTo>
                <a:lnTo>
                  <a:pt x="3185795" y="126492"/>
                </a:lnTo>
                <a:lnTo>
                  <a:pt x="3204718" y="124587"/>
                </a:lnTo>
                <a:lnTo>
                  <a:pt x="3202813" y="105537"/>
                </a:lnTo>
                <a:close/>
              </a:path>
              <a:path w="4033266" h="452374">
                <a:moveTo>
                  <a:pt x="3240659" y="101726"/>
                </a:moveTo>
                <a:lnTo>
                  <a:pt x="3221736" y="103631"/>
                </a:lnTo>
                <a:lnTo>
                  <a:pt x="3223641" y="122555"/>
                </a:lnTo>
                <a:lnTo>
                  <a:pt x="3242564" y="120650"/>
                </a:lnTo>
                <a:lnTo>
                  <a:pt x="3240659" y="101726"/>
                </a:lnTo>
                <a:close/>
              </a:path>
              <a:path w="4033266" h="452374">
                <a:moveTo>
                  <a:pt x="3278504" y="97789"/>
                </a:moveTo>
                <a:lnTo>
                  <a:pt x="3259581" y="99822"/>
                </a:lnTo>
                <a:lnTo>
                  <a:pt x="3261487" y="118744"/>
                </a:lnTo>
                <a:lnTo>
                  <a:pt x="3280537" y="116712"/>
                </a:lnTo>
                <a:lnTo>
                  <a:pt x="3278504" y="97789"/>
                </a:lnTo>
                <a:close/>
              </a:path>
              <a:path w="4033266" h="452374">
                <a:moveTo>
                  <a:pt x="3316478" y="93980"/>
                </a:moveTo>
                <a:lnTo>
                  <a:pt x="3297554" y="95885"/>
                </a:lnTo>
                <a:lnTo>
                  <a:pt x="3299460" y="114807"/>
                </a:lnTo>
                <a:lnTo>
                  <a:pt x="3318382" y="112902"/>
                </a:lnTo>
                <a:lnTo>
                  <a:pt x="3316478" y="93980"/>
                </a:lnTo>
                <a:close/>
              </a:path>
              <a:path w="4033266" h="452374">
                <a:moveTo>
                  <a:pt x="3354324" y="90043"/>
                </a:moveTo>
                <a:lnTo>
                  <a:pt x="3335401" y="91948"/>
                </a:lnTo>
                <a:lnTo>
                  <a:pt x="3337305" y="110998"/>
                </a:lnTo>
                <a:lnTo>
                  <a:pt x="3356355" y="108966"/>
                </a:lnTo>
                <a:lnTo>
                  <a:pt x="3354324" y="90043"/>
                </a:lnTo>
                <a:close/>
              </a:path>
              <a:path w="4033266" h="452374">
                <a:moveTo>
                  <a:pt x="3392297" y="86232"/>
                </a:moveTo>
                <a:lnTo>
                  <a:pt x="3373374" y="88137"/>
                </a:lnTo>
                <a:lnTo>
                  <a:pt x="3375279" y="107061"/>
                </a:lnTo>
                <a:lnTo>
                  <a:pt x="3394202" y="105156"/>
                </a:lnTo>
                <a:lnTo>
                  <a:pt x="3392297" y="86232"/>
                </a:lnTo>
                <a:close/>
              </a:path>
              <a:path w="4033266" h="452374">
                <a:moveTo>
                  <a:pt x="3430143" y="82295"/>
                </a:moveTo>
                <a:lnTo>
                  <a:pt x="3411220" y="84200"/>
                </a:lnTo>
                <a:lnTo>
                  <a:pt x="3413125" y="103250"/>
                </a:lnTo>
                <a:lnTo>
                  <a:pt x="3432048" y="101218"/>
                </a:lnTo>
                <a:lnTo>
                  <a:pt x="3430143" y="82295"/>
                </a:lnTo>
                <a:close/>
              </a:path>
              <a:path w="4033266" h="452374">
                <a:moveTo>
                  <a:pt x="3468116" y="78486"/>
                </a:moveTo>
                <a:lnTo>
                  <a:pt x="3449066" y="80391"/>
                </a:lnTo>
                <a:lnTo>
                  <a:pt x="3451098" y="99313"/>
                </a:lnTo>
                <a:lnTo>
                  <a:pt x="3470021" y="97408"/>
                </a:lnTo>
                <a:lnTo>
                  <a:pt x="3468116" y="78486"/>
                </a:lnTo>
                <a:close/>
              </a:path>
              <a:path w="4033266" h="452374">
                <a:moveTo>
                  <a:pt x="3505962" y="74549"/>
                </a:moveTo>
                <a:lnTo>
                  <a:pt x="3487039" y="76454"/>
                </a:lnTo>
                <a:lnTo>
                  <a:pt x="3488944" y="95504"/>
                </a:lnTo>
                <a:lnTo>
                  <a:pt x="3507867" y="93472"/>
                </a:lnTo>
                <a:lnTo>
                  <a:pt x="3505962" y="74549"/>
                </a:lnTo>
                <a:close/>
              </a:path>
              <a:path w="4033266" h="452374">
                <a:moveTo>
                  <a:pt x="3543935" y="70612"/>
                </a:moveTo>
                <a:lnTo>
                  <a:pt x="3524885" y="72643"/>
                </a:lnTo>
                <a:lnTo>
                  <a:pt x="3526917" y="91567"/>
                </a:lnTo>
                <a:lnTo>
                  <a:pt x="3545840" y="89662"/>
                </a:lnTo>
                <a:lnTo>
                  <a:pt x="3543935" y="70612"/>
                </a:lnTo>
                <a:close/>
              </a:path>
              <a:path w="4033266" h="452374">
                <a:moveTo>
                  <a:pt x="3581780" y="66801"/>
                </a:moveTo>
                <a:lnTo>
                  <a:pt x="3562857" y="68706"/>
                </a:lnTo>
                <a:lnTo>
                  <a:pt x="3564763" y="87630"/>
                </a:lnTo>
                <a:lnTo>
                  <a:pt x="3583686" y="85725"/>
                </a:lnTo>
                <a:lnTo>
                  <a:pt x="3581780" y="66801"/>
                </a:lnTo>
                <a:close/>
              </a:path>
              <a:path w="4033266" h="452374">
                <a:moveTo>
                  <a:pt x="3619627" y="62864"/>
                </a:moveTo>
                <a:lnTo>
                  <a:pt x="3600704" y="64897"/>
                </a:lnTo>
                <a:lnTo>
                  <a:pt x="3602608" y="83819"/>
                </a:lnTo>
                <a:lnTo>
                  <a:pt x="3621658" y="81914"/>
                </a:lnTo>
                <a:lnTo>
                  <a:pt x="3619627" y="62864"/>
                </a:lnTo>
                <a:close/>
              </a:path>
              <a:path w="4033266" h="452374">
                <a:moveTo>
                  <a:pt x="3657600" y="59055"/>
                </a:moveTo>
                <a:lnTo>
                  <a:pt x="3638677" y="60960"/>
                </a:lnTo>
                <a:lnTo>
                  <a:pt x="3640582" y="79882"/>
                </a:lnTo>
                <a:lnTo>
                  <a:pt x="3659505" y="77977"/>
                </a:lnTo>
                <a:lnTo>
                  <a:pt x="3657600" y="59055"/>
                </a:lnTo>
                <a:close/>
              </a:path>
              <a:path w="4033266" h="452374">
                <a:moveTo>
                  <a:pt x="3695446" y="55118"/>
                </a:moveTo>
                <a:lnTo>
                  <a:pt x="3676523" y="57150"/>
                </a:lnTo>
                <a:lnTo>
                  <a:pt x="3678428" y="76073"/>
                </a:lnTo>
                <a:lnTo>
                  <a:pt x="3697478" y="74168"/>
                </a:lnTo>
                <a:lnTo>
                  <a:pt x="3695446" y="55118"/>
                </a:lnTo>
                <a:close/>
              </a:path>
              <a:path w="4033266" h="452374">
                <a:moveTo>
                  <a:pt x="3733419" y="51307"/>
                </a:moveTo>
                <a:lnTo>
                  <a:pt x="3714496" y="53212"/>
                </a:lnTo>
                <a:lnTo>
                  <a:pt x="3716401" y="72136"/>
                </a:lnTo>
                <a:lnTo>
                  <a:pt x="3735324" y="70231"/>
                </a:lnTo>
                <a:lnTo>
                  <a:pt x="3733419" y="51307"/>
                </a:lnTo>
                <a:close/>
              </a:path>
              <a:path w="4033266" h="452374">
                <a:moveTo>
                  <a:pt x="3771265" y="47370"/>
                </a:moveTo>
                <a:lnTo>
                  <a:pt x="3752342" y="49275"/>
                </a:lnTo>
                <a:lnTo>
                  <a:pt x="3754247" y="68325"/>
                </a:lnTo>
                <a:lnTo>
                  <a:pt x="3773170" y="66293"/>
                </a:lnTo>
                <a:lnTo>
                  <a:pt x="3771265" y="47370"/>
                </a:lnTo>
                <a:close/>
              </a:path>
              <a:path w="4033266" h="452374">
                <a:moveTo>
                  <a:pt x="3809238" y="43561"/>
                </a:moveTo>
                <a:lnTo>
                  <a:pt x="3790188" y="45466"/>
                </a:lnTo>
                <a:lnTo>
                  <a:pt x="3792220" y="64388"/>
                </a:lnTo>
                <a:lnTo>
                  <a:pt x="3811143" y="62483"/>
                </a:lnTo>
                <a:lnTo>
                  <a:pt x="3809238" y="43561"/>
                </a:lnTo>
                <a:close/>
              </a:path>
              <a:path w="4033266" h="452374">
                <a:moveTo>
                  <a:pt x="3847084" y="39624"/>
                </a:moveTo>
                <a:lnTo>
                  <a:pt x="3828161" y="41529"/>
                </a:lnTo>
                <a:lnTo>
                  <a:pt x="3830066" y="60579"/>
                </a:lnTo>
                <a:lnTo>
                  <a:pt x="3848989" y="58547"/>
                </a:lnTo>
                <a:lnTo>
                  <a:pt x="3847084" y="39624"/>
                </a:lnTo>
                <a:close/>
              </a:path>
              <a:path w="4033266" h="452374">
                <a:moveTo>
                  <a:pt x="3885057" y="35813"/>
                </a:moveTo>
                <a:lnTo>
                  <a:pt x="3866007" y="37718"/>
                </a:lnTo>
                <a:lnTo>
                  <a:pt x="3868039" y="56642"/>
                </a:lnTo>
                <a:lnTo>
                  <a:pt x="3886962" y="54737"/>
                </a:lnTo>
                <a:lnTo>
                  <a:pt x="3885057" y="35813"/>
                </a:lnTo>
                <a:close/>
              </a:path>
              <a:path w="4033266" h="452374">
                <a:moveTo>
                  <a:pt x="3922903" y="31876"/>
                </a:moveTo>
                <a:lnTo>
                  <a:pt x="3903980" y="33781"/>
                </a:lnTo>
                <a:lnTo>
                  <a:pt x="3905885" y="52831"/>
                </a:lnTo>
                <a:lnTo>
                  <a:pt x="3924808" y="50800"/>
                </a:lnTo>
                <a:lnTo>
                  <a:pt x="3922903" y="31876"/>
                </a:lnTo>
                <a:close/>
              </a:path>
              <a:path w="4033266" h="452374">
                <a:moveTo>
                  <a:pt x="4027554" y="27939"/>
                </a:moveTo>
                <a:lnTo>
                  <a:pt x="3960749" y="27939"/>
                </a:lnTo>
                <a:lnTo>
                  <a:pt x="3962781" y="46989"/>
                </a:lnTo>
                <a:lnTo>
                  <a:pt x="3958482" y="47419"/>
                </a:lnTo>
                <a:lnTo>
                  <a:pt x="3961384" y="75818"/>
                </a:lnTo>
                <a:lnTo>
                  <a:pt x="4033266" y="30099"/>
                </a:lnTo>
                <a:lnTo>
                  <a:pt x="4027554" y="27939"/>
                </a:lnTo>
                <a:close/>
              </a:path>
              <a:path w="4033266" h="452374">
                <a:moveTo>
                  <a:pt x="3956538" y="28392"/>
                </a:moveTo>
                <a:lnTo>
                  <a:pt x="3941826" y="29972"/>
                </a:lnTo>
                <a:lnTo>
                  <a:pt x="3943731" y="48894"/>
                </a:lnTo>
                <a:lnTo>
                  <a:pt x="3958482" y="47419"/>
                </a:lnTo>
                <a:lnTo>
                  <a:pt x="3956538" y="28392"/>
                </a:lnTo>
                <a:close/>
              </a:path>
              <a:path w="4033266" h="452374">
                <a:moveTo>
                  <a:pt x="3960749" y="27939"/>
                </a:moveTo>
                <a:lnTo>
                  <a:pt x="3956538" y="28392"/>
                </a:lnTo>
                <a:lnTo>
                  <a:pt x="3958482" y="47419"/>
                </a:lnTo>
                <a:lnTo>
                  <a:pt x="3962781" y="46989"/>
                </a:lnTo>
                <a:lnTo>
                  <a:pt x="3960749" y="27939"/>
                </a:lnTo>
                <a:close/>
              </a:path>
              <a:path w="4033266" h="452374">
                <a:moveTo>
                  <a:pt x="3953637" y="0"/>
                </a:moveTo>
                <a:lnTo>
                  <a:pt x="3956538" y="28392"/>
                </a:lnTo>
                <a:lnTo>
                  <a:pt x="3960749" y="27939"/>
                </a:lnTo>
                <a:lnTo>
                  <a:pt x="4027554" y="27939"/>
                </a:lnTo>
                <a:lnTo>
                  <a:pt x="3953637" y="0"/>
                </a:lnTo>
                <a:close/>
              </a:path>
            </a:pathLst>
          </a:custGeom>
          <a:solidFill>
            <a:srgbClr val="008000"/>
          </a:solidFill>
        </p:spPr>
        <p:txBody>
          <a:bodyPr wrap="square" lIns="0" tIns="0" rIns="0" bIns="0" rtlCol="0">
            <a:noAutofit/>
          </a:bodyPr>
          <a:lstStyle/>
          <a:p>
            <a:endParaRPr/>
          </a:p>
        </p:txBody>
      </p:sp>
      <p:sp>
        <p:nvSpPr>
          <p:cNvPr id="71" name="object 71"/>
          <p:cNvSpPr txBox="1"/>
          <p:nvPr/>
        </p:nvSpPr>
        <p:spPr>
          <a:xfrm>
            <a:off x="42163" y="2819400"/>
            <a:ext cx="2240915" cy="289560"/>
          </a:xfrm>
          <a:prstGeom prst="rect">
            <a:avLst/>
          </a:prstGeom>
        </p:spPr>
        <p:txBody>
          <a:bodyPr vert="horz" wrap="square" lIns="0" tIns="0" rIns="0" bIns="0" rtlCol="0">
            <a:noAutofit/>
          </a:bodyPr>
          <a:lstStyle/>
          <a:p>
            <a:pPr marL="12700">
              <a:lnSpc>
                <a:spcPct val="100000"/>
              </a:lnSpc>
            </a:pPr>
            <a:r>
              <a:rPr sz="1800" spc="5" dirty="0" smtClean="0">
                <a:latin typeface="Comic Sans MS"/>
                <a:cs typeface="Comic Sans MS"/>
              </a:rPr>
              <a:t>1500=148</a:t>
            </a:r>
            <a:r>
              <a:rPr sz="1800" spc="-15" dirty="0" smtClean="0">
                <a:latin typeface="Comic Sans MS"/>
                <a:cs typeface="Comic Sans MS"/>
              </a:rPr>
              <a:t>0</a:t>
            </a:r>
            <a:r>
              <a:rPr sz="1800" spc="-5" dirty="0" smtClean="0">
                <a:latin typeface="Comic Sans MS"/>
                <a:cs typeface="Comic Sans MS"/>
              </a:rPr>
              <a:t>+</a:t>
            </a:r>
            <a:r>
              <a:rPr sz="1800" spc="5" dirty="0" smtClean="0">
                <a:latin typeface="Comic Sans MS"/>
                <a:cs typeface="Comic Sans MS"/>
              </a:rPr>
              <a:t>2</a:t>
            </a:r>
            <a:r>
              <a:rPr sz="1800" spc="0" dirty="0" smtClean="0">
                <a:latin typeface="Comic Sans MS"/>
                <a:cs typeface="Comic Sans MS"/>
              </a:rPr>
              <a:t>0</a:t>
            </a:r>
            <a:r>
              <a:rPr sz="1800" spc="-55" dirty="0" smtClean="0">
                <a:latin typeface="Comic Sans MS"/>
                <a:cs typeface="Comic Sans MS"/>
              </a:rPr>
              <a:t> </a:t>
            </a:r>
            <a:r>
              <a:rPr sz="1800" spc="0" dirty="0" smtClean="0">
                <a:latin typeface="Comic Sans MS"/>
                <a:cs typeface="Comic Sans MS"/>
              </a:rPr>
              <a:t>bytes</a:t>
            </a:r>
            <a:endParaRPr sz="1800" dirty="0">
              <a:latin typeface="Comic Sans MS"/>
              <a:cs typeface="Comic Sans MS"/>
            </a:endParaRPr>
          </a:p>
        </p:txBody>
      </p:sp>
      <p:sp>
        <p:nvSpPr>
          <p:cNvPr id="72" name="object 72"/>
          <p:cNvSpPr/>
          <p:nvPr/>
        </p:nvSpPr>
        <p:spPr>
          <a:xfrm>
            <a:off x="2362199" y="2971801"/>
            <a:ext cx="2281809" cy="355346"/>
          </a:xfrm>
          <a:custGeom>
            <a:avLst/>
            <a:gdLst/>
            <a:ahLst/>
            <a:cxnLst/>
            <a:rect l="l" t="t" r="r" b="b"/>
            <a:pathLst>
              <a:path w="2304542" h="117221">
                <a:moveTo>
                  <a:pt x="634" y="0"/>
                </a:moveTo>
                <a:lnTo>
                  <a:pt x="0" y="19050"/>
                </a:lnTo>
                <a:lnTo>
                  <a:pt x="19050" y="19685"/>
                </a:lnTo>
                <a:lnTo>
                  <a:pt x="19684" y="635"/>
                </a:lnTo>
                <a:lnTo>
                  <a:pt x="634" y="0"/>
                </a:lnTo>
                <a:close/>
              </a:path>
              <a:path w="2304542" h="117221">
                <a:moveTo>
                  <a:pt x="38607" y="1142"/>
                </a:moveTo>
                <a:lnTo>
                  <a:pt x="38100" y="20192"/>
                </a:lnTo>
                <a:lnTo>
                  <a:pt x="57150" y="20827"/>
                </a:lnTo>
                <a:lnTo>
                  <a:pt x="57657" y="1777"/>
                </a:lnTo>
                <a:lnTo>
                  <a:pt x="38607" y="1142"/>
                </a:lnTo>
                <a:close/>
              </a:path>
              <a:path w="2304542" h="117221">
                <a:moveTo>
                  <a:pt x="76707" y="2412"/>
                </a:moveTo>
                <a:lnTo>
                  <a:pt x="76200" y="21462"/>
                </a:lnTo>
                <a:lnTo>
                  <a:pt x="95250" y="21971"/>
                </a:lnTo>
                <a:lnTo>
                  <a:pt x="95757" y="2921"/>
                </a:lnTo>
                <a:lnTo>
                  <a:pt x="76707" y="2412"/>
                </a:lnTo>
                <a:close/>
              </a:path>
              <a:path w="2304542" h="117221">
                <a:moveTo>
                  <a:pt x="114807" y="3555"/>
                </a:moveTo>
                <a:lnTo>
                  <a:pt x="114172" y="22605"/>
                </a:lnTo>
                <a:lnTo>
                  <a:pt x="133222" y="23240"/>
                </a:lnTo>
                <a:lnTo>
                  <a:pt x="133857" y="4190"/>
                </a:lnTo>
                <a:lnTo>
                  <a:pt x="114807" y="3555"/>
                </a:lnTo>
                <a:close/>
              </a:path>
              <a:path w="2304542" h="117221">
                <a:moveTo>
                  <a:pt x="152907" y="4699"/>
                </a:moveTo>
                <a:lnTo>
                  <a:pt x="152272" y="23749"/>
                </a:lnTo>
                <a:lnTo>
                  <a:pt x="171322" y="24384"/>
                </a:lnTo>
                <a:lnTo>
                  <a:pt x="171957" y="5334"/>
                </a:lnTo>
                <a:lnTo>
                  <a:pt x="152907" y="4699"/>
                </a:lnTo>
                <a:close/>
              </a:path>
              <a:path w="2304542" h="117221">
                <a:moveTo>
                  <a:pt x="191007" y="5969"/>
                </a:moveTo>
                <a:lnTo>
                  <a:pt x="190372" y="25019"/>
                </a:lnTo>
                <a:lnTo>
                  <a:pt x="209422" y="25526"/>
                </a:lnTo>
                <a:lnTo>
                  <a:pt x="210057" y="6603"/>
                </a:lnTo>
                <a:lnTo>
                  <a:pt x="191007" y="5969"/>
                </a:lnTo>
                <a:close/>
              </a:path>
              <a:path w="2304542" h="117221">
                <a:moveTo>
                  <a:pt x="229107" y="7112"/>
                </a:moveTo>
                <a:lnTo>
                  <a:pt x="228472" y="26162"/>
                </a:lnTo>
                <a:lnTo>
                  <a:pt x="247522" y="26797"/>
                </a:lnTo>
                <a:lnTo>
                  <a:pt x="248157" y="7747"/>
                </a:lnTo>
                <a:lnTo>
                  <a:pt x="229107" y="7112"/>
                </a:lnTo>
                <a:close/>
              </a:path>
              <a:path w="2304542" h="117221">
                <a:moveTo>
                  <a:pt x="267207" y="8382"/>
                </a:moveTo>
                <a:lnTo>
                  <a:pt x="266572" y="27432"/>
                </a:lnTo>
                <a:lnTo>
                  <a:pt x="285622" y="27939"/>
                </a:lnTo>
                <a:lnTo>
                  <a:pt x="286131" y="8889"/>
                </a:lnTo>
                <a:lnTo>
                  <a:pt x="267207" y="8382"/>
                </a:lnTo>
                <a:close/>
              </a:path>
              <a:path w="2304542" h="117221">
                <a:moveTo>
                  <a:pt x="305181" y="9525"/>
                </a:moveTo>
                <a:lnTo>
                  <a:pt x="304672" y="28575"/>
                </a:lnTo>
                <a:lnTo>
                  <a:pt x="323722" y="29210"/>
                </a:lnTo>
                <a:lnTo>
                  <a:pt x="324231" y="10160"/>
                </a:lnTo>
                <a:lnTo>
                  <a:pt x="305181" y="9525"/>
                </a:lnTo>
                <a:close/>
              </a:path>
              <a:path w="2304542" h="117221">
                <a:moveTo>
                  <a:pt x="343281" y="10667"/>
                </a:moveTo>
                <a:lnTo>
                  <a:pt x="342772" y="29717"/>
                </a:lnTo>
                <a:lnTo>
                  <a:pt x="361695" y="30352"/>
                </a:lnTo>
                <a:lnTo>
                  <a:pt x="362331" y="11302"/>
                </a:lnTo>
                <a:lnTo>
                  <a:pt x="343281" y="10667"/>
                </a:lnTo>
                <a:close/>
              </a:path>
              <a:path w="2304542" h="117221">
                <a:moveTo>
                  <a:pt x="381381" y="11937"/>
                </a:moveTo>
                <a:lnTo>
                  <a:pt x="380745" y="30987"/>
                </a:lnTo>
                <a:lnTo>
                  <a:pt x="399795" y="31496"/>
                </a:lnTo>
                <a:lnTo>
                  <a:pt x="400431" y="12446"/>
                </a:lnTo>
                <a:lnTo>
                  <a:pt x="381381" y="11937"/>
                </a:lnTo>
                <a:close/>
              </a:path>
              <a:path w="2304542" h="117221">
                <a:moveTo>
                  <a:pt x="419481" y="13080"/>
                </a:moveTo>
                <a:lnTo>
                  <a:pt x="418845" y="32130"/>
                </a:lnTo>
                <a:lnTo>
                  <a:pt x="437895" y="32765"/>
                </a:lnTo>
                <a:lnTo>
                  <a:pt x="438531" y="13715"/>
                </a:lnTo>
                <a:lnTo>
                  <a:pt x="419481" y="13080"/>
                </a:lnTo>
                <a:close/>
              </a:path>
              <a:path w="2304542" h="117221">
                <a:moveTo>
                  <a:pt x="457581" y="14224"/>
                </a:moveTo>
                <a:lnTo>
                  <a:pt x="456945" y="33274"/>
                </a:lnTo>
                <a:lnTo>
                  <a:pt x="475995" y="33909"/>
                </a:lnTo>
                <a:lnTo>
                  <a:pt x="476631" y="14859"/>
                </a:lnTo>
                <a:lnTo>
                  <a:pt x="457581" y="14224"/>
                </a:lnTo>
                <a:close/>
              </a:path>
              <a:path w="2304542" h="117221">
                <a:moveTo>
                  <a:pt x="495681" y="15494"/>
                </a:moveTo>
                <a:lnTo>
                  <a:pt x="495045" y="34544"/>
                </a:lnTo>
                <a:lnTo>
                  <a:pt x="514095" y="35051"/>
                </a:lnTo>
                <a:lnTo>
                  <a:pt x="514731" y="16128"/>
                </a:lnTo>
                <a:lnTo>
                  <a:pt x="495681" y="15494"/>
                </a:lnTo>
                <a:close/>
              </a:path>
              <a:path w="2304542" h="117221">
                <a:moveTo>
                  <a:pt x="533653" y="16637"/>
                </a:moveTo>
                <a:lnTo>
                  <a:pt x="533145" y="35687"/>
                </a:lnTo>
                <a:lnTo>
                  <a:pt x="552195" y="36322"/>
                </a:lnTo>
                <a:lnTo>
                  <a:pt x="552703" y="17272"/>
                </a:lnTo>
                <a:lnTo>
                  <a:pt x="533653" y="16637"/>
                </a:lnTo>
                <a:close/>
              </a:path>
              <a:path w="2304542" h="117221">
                <a:moveTo>
                  <a:pt x="571753" y="17907"/>
                </a:moveTo>
                <a:lnTo>
                  <a:pt x="571245" y="36829"/>
                </a:lnTo>
                <a:lnTo>
                  <a:pt x="590295" y="37464"/>
                </a:lnTo>
                <a:lnTo>
                  <a:pt x="590803" y="18414"/>
                </a:lnTo>
                <a:lnTo>
                  <a:pt x="571753" y="17907"/>
                </a:lnTo>
                <a:close/>
              </a:path>
              <a:path w="2304542" h="117221">
                <a:moveTo>
                  <a:pt x="609853" y="19050"/>
                </a:moveTo>
                <a:lnTo>
                  <a:pt x="609345" y="38100"/>
                </a:lnTo>
                <a:lnTo>
                  <a:pt x="628269" y="38735"/>
                </a:lnTo>
                <a:lnTo>
                  <a:pt x="628903" y="19685"/>
                </a:lnTo>
                <a:lnTo>
                  <a:pt x="609853" y="19050"/>
                </a:lnTo>
                <a:close/>
              </a:path>
              <a:path w="2304542" h="117221">
                <a:moveTo>
                  <a:pt x="647953" y="20192"/>
                </a:moveTo>
                <a:lnTo>
                  <a:pt x="647319" y="39242"/>
                </a:lnTo>
                <a:lnTo>
                  <a:pt x="666369" y="39877"/>
                </a:lnTo>
                <a:lnTo>
                  <a:pt x="667003" y="20827"/>
                </a:lnTo>
                <a:lnTo>
                  <a:pt x="647953" y="20192"/>
                </a:lnTo>
                <a:close/>
              </a:path>
              <a:path w="2304542" h="117221">
                <a:moveTo>
                  <a:pt x="686053" y="21462"/>
                </a:moveTo>
                <a:lnTo>
                  <a:pt x="685419" y="40512"/>
                </a:lnTo>
                <a:lnTo>
                  <a:pt x="704469" y="41021"/>
                </a:lnTo>
                <a:lnTo>
                  <a:pt x="705103" y="21971"/>
                </a:lnTo>
                <a:lnTo>
                  <a:pt x="686053" y="21462"/>
                </a:lnTo>
                <a:close/>
              </a:path>
              <a:path w="2304542" h="117221">
                <a:moveTo>
                  <a:pt x="724153" y="22605"/>
                </a:moveTo>
                <a:lnTo>
                  <a:pt x="723519" y="41655"/>
                </a:lnTo>
                <a:lnTo>
                  <a:pt x="742569" y="42290"/>
                </a:lnTo>
                <a:lnTo>
                  <a:pt x="743203" y="23240"/>
                </a:lnTo>
                <a:lnTo>
                  <a:pt x="724153" y="22605"/>
                </a:lnTo>
                <a:close/>
              </a:path>
              <a:path w="2304542" h="117221">
                <a:moveTo>
                  <a:pt x="762253" y="23749"/>
                </a:moveTo>
                <a:lnTo>
                  <a:pt x="761619" y="42799"/>
                </a:lnTo>
                <a:lnTo>
                  <a:pt x="780669" y="43434"/>
                </a:lnTo>
                <a:lnTo>
                  <a:pt x="781303" y="24384"/>
                </a:lnTo>
                <a:lnTo>
                  <a:pt x="762253" y="23749"/>
                </a:lnTo>
                <a:close/>
              </a:path>
              <a:path w="2304542" h="117221">
                <a:moveTo>
                  <a:pt x="800226" y="25019"/>
                </a:moveTo>
                <a:lnTo>
                  <a:pt x="799719" y="44069"/>
                </a:lnTo>
                <a:lnTo>
                  <a:pt x="818769" y="44576"/>
                </a:lnTo>
                <a:lnTo>
                  <a:pt x="819276" y="25526"/>
                </a:lnTo>
                <a:lnTo>
                  <a:pt x="800226" y="25019"/>
                </a:lnTo>
                <a:close/>
              </a:path>
              <a:path w="2304542" h="117221">
                <a:moveTo>
                  <a:pt x="838326" y="26162"/>
                </a:moveTo>
                <a:lnTo>
                  <a:pt x="837819" y="45212"/>
                </a:lnTo>
                <a:lnTo>
                  <a:pt x="856869" y="45847"/>
                </a:lnTo>
                <a:lnTo>
                  <a:pt x="857376" y="26797"/>
                </a:lnTo>
                <a:lnTo>
                  <a:pt x="838326" y="26162"/>
                </a:lnTo>
                <a:close/>
              </a:path>
              <a:path w="2304542" h="117221">
                <a:moveTo>
                  <a:pt x="876426" y="27432"/>
                </a:moveTo>
                <a:lnTo>
                  <a:pt x="875791" y="46354"/>
                </a:lnTo>
                <a:lnTo>
                  <a:pt x="894841" y="46989"/>
                </a:lnTo>
                <a:lnTo>
                  <a:pt x="895476" y="27939"/>
                </a:lnTo>
                <a:lnTo>
                  <a:pt x="876426" y="27432"/>
                </a:lnTo>
                <a:close/>
              </a:path>
              <a:path w="2304542" h="117221">
                <a:moveTo>
                  <a:pt x="914527" y="28575"/>
                </a:moveTo>
                <a:lnTo>
                  <a:pt x="913892" y="47625"/>
                </a:lnTo>
                <a:lnTo>
                  <a:pt x="932942" y="48260"/>
                </a:lnTo>
                <a:lnTo>
                  <a:pt x="933577" y="29210"/>
                </a:lnTo>
                <a:lnTo>
                  <a:pt x="914527" y="28575"/>
                </a:lnTo>
                <a:close/>
              </a:path>
              <a:path w="2304542" h="117221">
                <a:moveTo>
                  <a:pt x="952627" y="29717"/>
                </a:moveTo>
                <a:lnTo>
                  <a:pt x="951992" y="48767"/>
                </a:lnTo>
                <a:lnTo>
                  <a:pt x="971042" y="49402"/>
                </a:lnTo>
                <a:lnTo>
                  <a:pt x="971677" y="30352"/>
                </a:lnTo>
                <a:lnTo>
                  <a:pt x="952627" y="29717"/>
                </a:lnTo>
                <a:close/>
              </a:path>
              <a:path w="2304542" h="117221">
                <a:moveTo>
                  <a:pt x="990727" y="30987"/>
                </a:moveTo>
                <a:lnTo>
                  <a:pt x="990092" y="50037"/>
                </a:lnTo>
                <a:lnTo>
                  <a:pt x="1009142" y="50546"/>
                </a:lnTo>
                <a:lnTo>
                  <a:pt x="1009777" y="31496"/>
                </a:lnTo>
                <a:lnTo>
                  <a:pt x="990727" y="30987"/>
                </a:lnTo>
                <a:close/>
              </a:path>
              <a:path w="2304542" h="117221">
                <a:moveTo>
                  <a:pt x="1028827" y="32130"/>
                </a:moveTo>
                <a:lnTo>
                  <a:pt x="1028192" y="51180"/>
                </a:lnTo>
                <a:lnTo>
                  <a:pt x="1047242" y="51815"/>
                </a:lnTo>
                <a:lnTo>
                  <a:pt x="1047877" y="32765"/>
                </a:lnTo>
                <a:lnTo>
                  <a:pt x="1028827" y="32130"/>
                </a:lnTo>
                <a:close/>
              </a:path>
              <a:path w="2304542" h="117221">
                <a:moveTo>
                  <a:pt x="1066799" y="33274"/>
                </a:moveTo>
                <a:lnTo>
                  <a:pt x="1066292" y="52324"/>
                </a:lnTo>
                <a:lnTo>
                  <a:pt x="1085342" y="52959"/>
                </a:lnTo>
                <a:lnTo>
                  <a:pt x="1085849" y="33909"/>
                </a:lnTo>
                <a:lnTo>
                  <a:pt x="1066799" y="33274"/>
                </a:lnTo>
                <a:close/>
              </a:path>
              <a:path w="2304542" h="117221">
                <a:moveTo>
                  <a:pt x="1104899" y="34544"/>
                </a:moveTo>
                <a:lnTo>
                  <a:pt x="1104392" y="53594"/>
                </a:lnTo>
                <a:lnTo>
                  <a:pt x="1123442" y="54101"/>
                </a:lnTo>
                <a:lnTo>
                  <a:pt x="1123949" y="35051"/>
                </a:lnTo>
                <a:lnTo>
                  <a:pt x="1104899" y="34544"/>
                </a:lnTo>
                <a:close/>
              </a:path>
              <a:path w="2304542" h="117221">
                <a:moveTo>
                  <a:pt x="1142999" y="35687"/>
                </a:moveTo>
                <a:lnTo>
                  <a:pt x="1142365" y="54737"/>
                </a:lnTo>
                <a:lnTo>
                  <a:pt x="1161415" y="55372"/>
                </a:lnTo>
                <a:lnTo>
                  <a:pt x="1162049" y="36322"/>
                </a:lnTo>
                <a:lnTo>
                  <a:pt x="1142999" y="35687"/>
                </a:lnTo>
                <a:close/>
              </a:path>
              <a:path w="2304542" h="117221">
                <a:moveTo>
                  <a:pt x="1181099" y="36829"/>
                </a:moveTo>
                <a:lnTo>
                  <a:pt x="1180465" y="55879"/>
                </a:lnTo>
                <a:lnTo>
                  <a:pt x="1199515" y="56514"/>
                </a:lnTo>
                <a:lnTo>
                  <a:pt x="1200149" y="37464"/>
                </a:lnTo>
                <a:lnTo>
                  <a:pt x="1181099" y="36829"/>
                </a:lnTo>
                <a:close/>
              </a:path>
              <a:path w="2304542" h="117221">
                <a:moveTo>
                  <a:pt x="1219199" y="38100"/>
                </a:moveTo>
                <a:lnTo>
                  <a:pt x="1218565" y="57150"/>
                </a:lnTo>
                <a:lnTo>
                  <a:pt x="1237615" y="57658"/>
                </a:lnTo>
                <a:lnTo>
                  <a:pt x="1238249" y="38735"/>
                </a:lnTo>
                <a:lnTo>
                  <a:pt x="1219199" y="38100"/>
                </a:lnTo>
                <a:close/>
              </a:path>
              <a:path w="2304542" h="117221">
                <a:moveTo>
                  <a:pt x="1257299" y="39242"/>
                </a:moveTo>
                <a:lnTo>
                  <a:pt x="1256665" y="58292"/>
                </a:lnTo>
                <a:lnTo>
                  <a:pt x="1275715" y="58927"/>
                </a:lnTo>
                <a:lnTo>
                  <a:pt x="1276349" y="39877"/>
                </a:lnTo>
                <a:lnTo>
                  <a:pt x="1257299" y="39242"/>
                </a:lnTo>
                <a:close/>
              </a:path>
              <a:path w="2304542" h="117221">
                <a:moveTo>
                  <a:pt x="1295399" y="40512"/>
                </a:moveTo>
                <a:lnTo>
                  <a:pt x="1294765" y="59562"/>
                </a:lnTo>
                <a:lnTo>
                  <a:pt x="1313815" y="60071"/>
                </a:lnTo>
                <a:lnTo>
                  <a:pt x="1314449" y="41021"/>
                </a:lnTo>
                <a:lnTo>
                  <a:pt x="1295399" y="40512"/>
                </a:lnTo>
                <a:close/>
              </a:path>
              <a:path w="2304542" h="117221">
                <a:moveTo>
                  <a:pt x="1333372" y="41655"/>
                </a:moveTo>
                <a:lnTo>
                  <a:pt x="1332865" y="60705"/>
                </a:lnTo>
                <a:lnTo>
                  <a:pt x="1351915" y="61340"/>
                </a:lnTo>
                <a:lnTo>
                  <a:pt x="1352422" y="42290"/>
                </a:lnTo>
                <a:lnTo>
                  <a:pt x="1333372" y="41655"/>
                </a:lnTo>
                <a:close/>
              </a:path>
              <a:path w="2304542" h="117221">
                <a:moveTo>
                  <a:pt x="1371472" y="42799"/>
                </a:moveTo>
                <a:lnTo>
                  <a:pt x="1370965" y="61849"/>
                </a:lnTo>
                <a:lnTo>
                  <a:pt x="1390015" y="62484"/>
                </a:lnTo>
                <a:lnTo>
                  <a:pt x="1390522" y="43434"/>
                </a:lnTo>
                <a:lnTo>
                  <a:pt x="1371472" y="42799"/>
                </a:lnTo>
                <a:close/>
              </a:path>
              <a:path w="2304542" h="117221">
                <a:moveTo>
                  <a:pt x="1409572" y="44069"/>
                </a:moveTo>
                <a:lnTo>
                  <a:pt x="1408937" y="63119"/>
                </a:lnTo>
                <a:lnTo>
                  <a:pt x="1427987" y="63626"/>
                </a:lnTo>
                <a:lnTo>
                  <a:pt x="1428622" y="44576"/>
                </a:lnTo>
                <a:lnTo>
                  <a:pt x="1409572" y="44069"/>
                </a:lnTo>
                <a:close/>
              </a:path>
              <a:path w="2304542" h="117221">
                <a:moveTo>
                  <a:pt x="1447672" y="45212"/>
                </a:moveTo>
                <a:lnTo>
                  <a:pt x="1447037" y="64262"/>
                </a:lnTo>
                <a:lnTo>
                  <a:pt x="1466087" y="64897"/>
                </a:lnTo>
                <a:lnTo>
                  <a:pt x="1466722" y="45847"/>
                </a:lnTo>
                <a:lnTo>
                  <a:pt x="1447672" y="45212"/>
                </a:lnTo>
                <a:close/>
              </a:path>
              <a:path w="2304542" h="117221">
                <a:moveTo>
                  <a:pt x="1485772" y="46354"/>
                </a:moveTo>
                <a:lnTo>
                  <a:pt x="1485137" y="65404"/>
                </a:lnTo>
                <a:lnTo>
                  <a:pt x="1504187" y="66039"/>
                </a:lnTo>
                <a:lnTo>
                  <a:pt x="1504822" y="46989"/>
                </a:lnTo>
                <a:lnTo>
                  <a:pt x="1485772" y="46354"/>
                </a:lnTo>
                <a:close/>
              </a:path>
              <a:path w="2304542" h="117221">
                <a:moveTo>
                  <a:pt x="1523872" y="47625"/>
                </a:moveTo>
                <a:lnTo>
                  <a:pt x="1523237" y="66675"/>
                </a:lnTo>
                <a:lnTo>
                  <a:pt x="1542287" y="67183"/>
                </a:lnTo>
                <a:lnTo>
                  <a:pt x="1542922" y="48260"/>
                </a:lnTo>
                <a:lnTo>
                  <a:pt x="1523872" y="47625"/>
                </a:lnTo>
                <a:close/>
              </a:path>
              <a:path w="2304542" h="117221">
                <a:moveTo>
                  <a:pt x="1561972" y="48767"/>
                </a:moveTo>
                <a:lnTo>
                  <a:pt x="1561337" y="67817"/>
                </a:lnTo>
                <a:lnTo>
                  <a:pt x="1580387" y="68452"/>
                </a:lnTo>
                <a:lnTo>
                  <a:pt x="1580895" y="49402"/>
                </a:lnTo>
                <a:lnTo>
                  <a:pt x="1561972" y="48767"/>
                </a:lnTo>
                <a:close/>
              </a:path>
              <a:path w="2304542" h="117221">
                <a:moveTo>
                  <a:pt x="1599945" y="50037"/>
                </a:moveTo>
                <a:lnTo>
                  <a:pt x="1599437" y="68961"/>
                </a:lnTo>
                <a:lnTo>
                  <a:pt x="1618487" y="69596"/>
                </a:lnTo>
                <a:lnTo>
                  <a:pt x="1618995" y="50546"/>
                </a:lnTo>
                <a:lnTo>
                  <a:pt x="1599945" y="50037"/>
                </a:lnTo>
                <a:close/>
              </a:path>
              <a:path w="2304542" h="117221">
                <a:moveTo>
                  <a:pt x="1638045" y="51180"/>
                </a:moveTo>
                <a:lnTo>
                  <a:pt x="1637537" y="70230"/>
                </a:lnTo>
                <a:lnTo>
                  <a:pt x="1656587" y="70865"/>
                </a:lnTo>
                <a:lnTo>
                  <a:pt x="1657095" y="51815"/>
                </a:lnTo>
                <a:lnTo>
                  <a:pt x="1638045" y="51180"/>
                </a:lnTo>
                <a:close/>
              </a:path>
              <a:path w="2304542" h="117221">
                <a:moveTo>
                  <a:pt x="1676145" y="52324"/>
                </a:moveTo>
                <a:lnTo>
                  <a:pt x="1675510" y="71374"/>
                </a:lnTo>
                <a:lnTo>
                  <a:pt x="1694560" y="72009"/>
                </a:lnTo>
                <a:lnTo>
                  <a:pt x="1695195" y="52959"/>
                </a:lnTo>
                <a:lnTo>
                  <a:pt x="1676145" y="52324"/>
                </a:lnTo>
                <a:close/>
              </a:path>
              <a:path w="2304542" h="117221">
                <a:moveTo>
                  <a:pt x="1714245" y="53594"/>
                </a:moveTo>
                <a:lnTo>
                  <a:pt x="1713610" y="72644"/>
                </a:lnTo>
                <a:lnTo>
                  <a:pt x="1732660" y="73151"/>
                </a:lnTo>
                <a:lnTo>
                  <a:pt x="1733295" y="54101"/>
                </a:lnTo>
                <a:lnTo>
                  <a:pt x="1714245" y="53594"/>
                </a:lnTo>
                <a:close/>
              </a:path>
              <a:path w="2304542" h="117221">
                <a:moveTo>
                  <a:pt x="1752345" y="54737"/>
                </a:moveTo>
                <a:lnTo>
                  <a:pt x="1751710" y="73787"/>
                </a:lnTo>
                <a:lnTo>
                  <a:pt x="1770760" y="74422"/>
                </a:lnTo>
                <a:lnTo>
                  <a:pt x="1771395" y="55372"/>
                </a:lnTo>
                <a:lnTo>
                  <a:pt x="1752345" y="54737"/>
                </a:lnTo>
                <a:close/>
              </a:path>
              <a:path w="2304542" h="117221">
                <a:moveTo>
                  <a:pt x="1790445" y="55879"/>
                </a:moveTo>
                <a:lnTo>
                  <a:pt x="1789810" y="74929"/>
                </a:lnTo>
                <a:lnTo>
                  <a:pt x="1808860" y="75564"/>
                </a:lnTo>
                <a:lnTo>
                  <a:pt x="1809495" y="56514"/>
                </a:lnTo>
                <a:lnTo>
                  <a:pt x="1790445" y="55879"/>
                </a:lnTo>
                <a:close/>
              </a:path>
              <a:path w="2304542" h="117221">
                <a:moveTo>
                  <a:pt x="1828545" y="57150"/>
                </a:moveTo>
                <a:lnTo>
                  <a:pt x="1827910" y="76200"/>
                </a:lnTo>
                <a:lnTo>
                  <a:pt x="1846960" y="76708"/>
                </a:lnTo>
                <a:lnTo>
                  <a:pt x="1847469" y="57658"/>
                </a:lnTo>
                <a:lnTo>
                  <a:pt x="1828545" y="57150"/>
                </a:lnTo>
                <a:close/>
              </a:path>
              <a:path w="2304542" h="117221">
                <a:moveTo>
                  <a:pt x="1866519" y="58292"/>
                </a:moveTo>
                <a:lnTo>
                  <a:pt x="1866010" y="77342"/>
                </a:lnTo>
                <a:lnTo>
                  <a:pt x="1885060" y="77977"/>
                </a:lnTo>
                <a:lnTo>
                  <a:pt x="1885569" y="58927"/>
                </a:lnTo>
                <a:lnTo>
                  <a:pt x="1866519" y="58292"/>
                </a:lnTo>
                <a:close/>
              </a:path>
              <a:path w="2304542" h="117221">
                <a:moveTo>
                  <a:pt x="1904619" y="59562"/>
                </a:moveTo>
                <a:lnTo>
                  <a:pt x="1904110" y="78486"/>
                </a:lnTo>
                <a:lnTo>
                  <a:pt x="1923033" y="79121"/>
                </a:lnTo>
                <a:lnTo>
                  <a:pt x="1923669" y="60071"/>
                </a:lnTo>
                <a:lnTo>
                  <a:pt x="1904619" y="59562"/>
                </a:lnTo>
                <a:close/>
              </a:path>
              <a:path w="2304542" h="117221">
                <a:moveTo>
                  <a:pt x="1942719" y="60705"/>
                </a:moveTo>
                <a:lnTo>
                  <a:pt x="1942083" y="79755"/>
                </a:lnTo>
                <a:lnTo>
                  <a:pt x="1961133" y="80263"/>
                </a:lnTo>
                <a:lnTo>
                  <a:pt x="1961769" y="61340"/>
                </a:lnTo>
                <a:lnTo>
                  <a:pt x="1942719" y="60705"/>
                </a:lnTo>
                <a:close/>
              </a:path>
              <a:path w="2304542" h="117221">
                <a:moveTo>
                  <a:pt x="1980819" y="61849"/>
                </a:moveTo>
                <a:lnTo>
                  <a:pt x="1980183" y="80899"/>
                </a:lnTo>
                <a:lnTo>
                  <a:pt x="1999233" y="81534"/>
                </a:lnTo>
                <a:lnTo>
                  <a:pt x="1999869" y="62484"/>
                </a:lnTo>
                <a:lnTo>
                  <a:pt x="1980819" y="61849"/>
                </a:lnTo>
                <a:close/>
              </a:path>
              <a:path w="2304542" h="117221">
                <a:moveTo>
                  <a:pt x="2018919" y="63119"/>
                </a:moveTo>
                <a:lnTo>
                  <a:pt x="2018283" y="82169"/>
                </a:lnTo>
                <a:lnTo>
                  <a:pt x="2037333" y="82676"/>
                </a:lnTo>
                <a:lnTo>
                  <a:pt x="2037969" y="63626"/>
                </a:lnTo>
                <a:lnTo>
                  <a:pt x="2018919" y="63119"/>
                </a:lnTo>
                <a:close/>
              </a:path>
              <a:path w="2304542" h="117221">
                <a:moveTo>
                  <a:pt x="2057019" y="64262"/>
                </a:moveTo>
                <a:lnTo>
                  <a:pt x="2056383" y="83312"/>
                </a:lnTo>
                <a:lnTo>
                  <a:pt x="2075433" y="83947"/>
                </a:lnTo>
                <a:lnTo>
                  <a:pt x="2076069" y="64897"/>
                </a:lnTo>
                <a:lnTo>
                  <a:pt x="2057019" y="64262"/>
                </a:lnTo>
                <a:close/>
              </a:path>
              <a:path w="2304542" h="117221">
                <a:moveTo>
                  <a:pt x="2095119" y="65404"/>
                </a:moveTo>
                <a:lnTo>
                  <a:pt x="2094483" y="84454"/>
                </a:lnTo>
                <a:lnTo>
                  <a:pt x="2113534" y="85089"/>
                </a:lnTo>
                <a:lnTo>
                  <a:pt x="2114042" y="66039"/>
                </a:lnTo>
                <a:lnTo>
                  <a:pt x="2095119" y="65404"/>
                </a:lnTo>
                <a:close/>
              </a:path>
              <a:path w="2304542" h="117221">
                <a:moveTo>
                  <a:pt x="2133092" y="66675"/>
                </a:moveTo>
                <a:lnTo>
                  <a:pt x="2132584" y="85725"/>
                </a:lnTo>
                <a:lnTo>
                  <a:pt x="2151634" y="86233"/>
                </a:lnTo>
                <a:lnTo>
                  <a:pt x="2152142" y="67183"/>
                </a:lnTo>
                <a:lnTo>
                  <a:pt x="2133092" y="66675"/>
                </a:lnTo>
                <a:close/>
              </a:path>
              <a:path w="2304542" h="117221">
                <a:moveTo>
                  <a:pt x="2171192" y="67817"/>
                </a:moveTo>
                <a:lnTo>
                  <a:pt x="2170684" y="86867"/>
                </a:lnTo>
                <a:lnTo>
                  <a:pt x="2189607" y="87502"/>
                </a:lnTo>
                <a:lnTo>
                  <a:pt x="2190242" y="68452"/>
                </a:lnTo>
                <a:lnTo>
                  <a:pt x="2171192" y="67817"/>
                </a:lnTo>
                <a:close/>
              </a:path>
              <a:path w="2304542" h="117221">
                <a:moveTo>
                  <a:pt x="2229611" y="41021"/>
                </a:moveTo>
                <a:lnTo>
                  <a:pt x="2227198" y="117221"/>
                </a:lnTo>
                <a:lnTo>
                  <a:pt x="2304542" y="81534"/>
                </a:lnTo>
                <a:lnTo>
                  <a:pt x="2229611" y="41021"/>
                </a:lnTo>
                <a:close/>
              </a:path>
              <a:path w="2304542" h="117221">
                <a:moveTo>
                  <a:pt x="2209292" y="68961"/>
                </a:moveTo>
                <a:lnTo>
                  <a:pt x="2208657" y="88011"/>
                </a:lnTo>
                <a:lnTo>
                  <a:pt x="2227707" y="88646"/>
                </a:lnTo>
                <a:lnTo>
                  <a:pt x="2228342" y="69596"/>
                </a:lnTo>
                <a:lnTo>
                  <a:pt x="2209292" y="68961"/>
                </a:lnTo>
                <a:close/>
              </a:path>
            </a:pathLst>
          </a:custGeom>
          <a:solidFill>
            <a:srgbClr val="008000"/>
          </a:solidFill>
        </p:spPr>
        <p:txBody>
          <a:bodyPr wrap="square" lIns="0" tIns="0" rIns="0" bIns="0" rtlCol="0">
            <a:noAutofit/>
          </a:bodyPr>
          <a:lstStyle/>
          <a:p>
            <a:endParaRPr/>
          </a:p>
        </p:txBody>
      </p:sp>
      <p:sp>
        <p:nvSpPr>
          <p:cNvPr id="73" name="object 73"/>
          <p:cNvSpPr txBox="1"/>
          <p:nvPr/>
        </p:nvSpPr>
        <p:spPr>
          <a:xfrm>
            <a:off x="0" y="2286000"/>
            <a:ext cx="3734435" cy="285115"/>
          </a:xfrm>
          <a:prstGeom prst="rect">
            <a:avLst/>
          </a:prstGeom>
        </p:spPr>
        <p:txBody>
          <a:bodyPr vert="horz" wrap="square" lIns="0" tIns="0" rIns="0" bIns="0" rtlCol="0">
            <a:noAutofit/>
          </a:bodyPr>
          <a:lstStyle/>
          <a:p>
            <a:pPr marL="12700">
              <a:lnSpc>
                <a:spcPct val="100000"/>
              </a:lnSpc>
            </a:pPr>
            <a:r>
              <a:rPr sz="1800" spc="-10" dirty="0" smtClean="0">
                <a:latin typeface="Arial"/>
                <a:cs typeface="Arial"/>
              </a:rPr>
              <a:t>4000</a:t>
            </a:r>
            <a:r>
              <a:rPr sz="1800" spc="0" dirty="0" smtClean="0">
                <a:latin typeface="Arial"/>
                <a:cs typeface="Arial"/>
              </a:rPr>
              <a:t>=148</a:t>
            </a:r>
            <a:r>
              <a:rPr sz="1800" spc="-10" dirty="0" smtClean="0">
                <a:latin typeface="Arial"/>
                <a:cs typeface="Arial"/>
              </a:rPr>
              <a:t>0</a:t>
            </a:r>
            <a:r>
              <a:rPr sz="1800" spc="0" dirty="0" smtClean="0">
                <a:latin typeface="Arial"/>
                <a:cs typeface="Arial"/>
              </a:rPr>
              <a:t>+148</a:t>
            </a:r>
            <a:r>
              <a:rPr sz="1800" spc="-10" dirty="0" smtClean="0">
                <a:latin typeface="Arial"/>
                <a:cs typeface="Arial"/>
              </a:rPr>
              <a:t>0</a:t>
            </a:r>
            <a:r>
              <a:rPr sz="1800" spc="0" dirty="0" smtClean="0">
                <a:latin typeface="Arial"/>
                <a:cs typeface="Arial"/>
              </a:rPr>
              <a:t>+1</a:t>
            </a:r>
            <a:r>
              <a:rPr sz="1800" spc="-10" dirty="0" smtClean="0">
                <a:latin typeface="Arial"/>
                <a:cs typeface="Arial"/>
              </a:rPr>
              <a:t>020</a:t>
            </a:r>
            <a:r>
              <a:rPr sz="1800" spc="0" dirty="0" smtClean="0">
                <a:latin typeface="Arial"/>
                <a:cs typeface="Arial"/>
              </a:rPr>
              <a:t>+</a:t>
            </a:r>
            <a:r>
              <a:rPr sz="1800" spc="5" dirty="0" smtClean="0">
                <a:latin typeface="Arial"/>
                <a:cs typeface="Arial"/>
              </a:rPr>
              <a:t> </a:t>
            </a:r>
            <a:r>
              <a:rPr sz="1800" spc="-10" dirty="0" smtClean="0">
                <a:latin typeface="Arial"/>
                <a:cs typeface="Arial"/>
              </a:rPr>
              <a:t>20</a:t>
            </a:r>
            <a:r>
              <a:rPr sz="1800" spc="0" dirty="0" smtClean="0">
                <a:latin typeface="Arial"/>
                <a:cs typeface="Arial"/>
              </a:rPr>
              <a:t>(</a:t>
            </a:r>
            <a:r>
              <a:rPr sz="1800" spc="10" dirty="0" smtClean="0">
                <a:latin typeface="Arial"/>
                <a:cs typeface="Arial"/>
              </a:rPr>
              <a:t>I</a:t>
            </a:r>
            <a:r>
              <a:rPr sz="1800" spc="-5" dirty="0" smtClean="0">
                <a:latin typeface="Arial"/>
                <a:cs typeface="Arial"/>
              </a:rPr>
              <a:t>P</a:t>
            </a:r>
            <a:r>
              <a:rPr sz="1800" spc="-5" dirty="0" smtClean="0">
                <a:latin typeface="宋体"/>
                <a:cs typeface="宋体"/>
              </a:rPr>
              <a:t>首部</a:t>
            </a:r>
            <a:r>
              <a:rPr sz="1800" spc="0" dirty="0" smtClean="0">
                <a:latin typeface="Arial"/>
                <a:cs typeface="Arial"/>
              </a:rPr>
              <a:t>)</a:t>
            </a:r>
            <a:endParaRPr sz="1800">
              <a:latin typeface="Arial"/>
              <a:cs typeface="Arial"/>
            </a:endParaRPr>
          </a:p>
        </p:txBody>
      </p:sp>
      <p:sp>
        <p:nvSpPr>
          <p:cNvPr id="74" name="文本框 73"/>
          <p:cNvSpPr txBox="1"/>
          <p:nvPr/>
        </p:nvSpPr>
        <p:spPr>
          <a:xfrm>
            <a:off x="0" y="5297269"/>
            <a:ext cx="3657600" cy="646331"/>
          </a:xfrm>
          <a:prstGeom prst="rect">
            <a:avLst/>
          </a:prstGeom>
          <a:noFill/>
        </p:spPr>
        <p:txBody>
          <a:bodyPr wrap="square" rtlCol="0">
            <a:spAutoFit/>
          </a:bodyPr>
          <a:lstStyle/>
          <a:p>
            <a:r>
              <a:rPr kumimoji="1" lang="en-US" altLang="zh-CN" b="1" smtClean="0">
                <a:latin typeface="宋体"/>
                <a:ea typeface="宋体"/>
                <a:cs typeface="宋体"/>
              </a:rPr>
              <a:t>Frag flag</a:t>
            </a:r>
            <a:r>
              <a:rPr kumimoji="1" lang="zh-CN" altLang="en-US" b="1" smtClean="0">
                <a:latin typeface="宋体"/>
                <a:ea typeface="宋体"/>
                <a:cs typeface="宋体"/>
              </a:rPr>
              <a:t>：是否还有分片标识</a:t>
            </a:r>
            <a:endParaRPr kumimoji="1" lang="en-US" altLang="zh-CN" b="1" smtClean="0">
              <a:latin typeface="宋体"/>
              <a:ea typeface="宋体"/>
              <a:cs typeface="宋体"/>
            </a:endParaRPr>
          </a:p>
          <a:p>
            <a:endParaRPr kumimoji="1" lang="zh-CN" altLang="en-US" b="1" dirty="0">
              <a:latin typeface="宋体"/>
              <a:ea typeface="宋体"/>
              <a:cs typeface="宋体"/>
            </a:endParaRPr>
          </a:p>
        </p:txBody>
      </p:sp>
      <p:sp>
        <p:nvSpPr>
          <p:cNvPr id="75" name="文本框 74"/>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76" name="object 72"/>
          <p:cNvSpPr/>
          <p:nvPr/>
        </p:nvSpPr>
        <p:spPr>
          <a:xfrm flipV="1">
            <a:off x="2667000" y="3479545"/>
            <a:ext cx="5105400" cy="45719"/>
          </a:xfrm>
          <a:custGeom>
            <a:avLst/>
            <a:gdLst/>
            <a:ahLst/>
            <a:cxnLst/>
            <a:rect l="l" t="t" r="r" b="b"/>
            <a:pathLst>
              <a:path w="2304542" h="117221">
                <a:moveTo>
                  <a:pt x="634" y="0"/>
                </a:moveTo>
                <a:lnTo>
                  <a:pt x="0" y="19050"/>
                </a:lnTo>
                <a:lnTo>
                  <a:pt x="19050" y="19685"/>
                </a:lnTo>
                <a:lnTo>
                  <a:pt x="19684" y="635"/>
                </a:lnTo>
                <a:lnTo>
                  <a:pt x="634" y="0"/>
                </a:lnTo>
                <a:close/>
              </a:path>
              <a:path w="2304542" h="117221">
                <a:moveTo>
                  <a:pt x="38607" y="1142"/>
                </a:moveTo>
                <a:lnTo>
                  <a:pt x="38100" y="20192"/>
                </a:lnTo>
                <a:lnTo>
                  <a:pt x="57150" y="20827"/>
                </a:lnTo>
                <a:lnTo>
                  <a:pt x="57657" y="1777"/>
                </a:lnTo>
                <a:lnTo>
                  <a:pt x="38607" y="1142"/>
                </a:lnTo>
                <a:close/>
              </a:path>
              <a:path w="2304542" h="117221">
                <a:moveTo>
                  <a:pt x="76707" y="2412"/>
                </a:moveTo>
                <a:lnTo>
                  <a:pt x="76200" y="21462"/>
                </a:lnTo>
                <a:lnTo>
                  <a:pt x="95250" y="21971"/>
                </a:lnTo>
                <a:lnTo>
                  <a:pt x="95757" y="2921"/>
                </a:lnTo>
                <a:lnTo>
                  <a:pt x="76707" y="2412"/>
                </a:lnTo>
                <a:close/>
              </a:path>
              <a:path w="2304542" h="117221">
                <a:moveTo>
                  <a:pt x="114807" y="3555"/>
                </a:moveTo>
                <a:lnTo>
                  <a:pt x="114172" y="22605"/>
                </a:lnTo>
                <a:lnTo>
                  <a:pt x="133222" y="23240"/>
                </a:lnTo>
                <a:lnTo>
                  <a:pt x="133857" y="4190"/>
                </a:lnTo>
                <a:lnTo>
                  <a:pt x="114807" y="3555"/>
                </a:lnTo>
                <a:close/>
              </a:path>
              <a:path w="2304542" h="117221">
                <a:moveTo>
                  <a:pt x="152907" y="4699"/>
                </a:moveTo>
                <a:lnTo>
                  <a:pt x="152272" y="23749"/>
                </a:lnTo>
                <a:lnTo>
                  <a:pt x="171322" y="24384"/>
                </a:lnTo>
                <a:lnTo>
                  <a:pt x="171957" y="5334"/>
                </a:lnTo>
                <a:lnTo>
                  <a:pt x="152907" y="4699"/>
                </a:lnTo>
                <a:close/>
              </a:path>
              <a:path w="2304542" h="117221">
                <a:moveTo>
                  <a:pt x="191007" y="5969"/>
                </a:moveTo>
                <a:lnTo>
                  <a:pt x="190372" y="25019"/>
                </a:lnTo>
                <a:lnTo>
                  <a:pt x="209422" y="25526"/>
                </a:lnTo>
                <a:lnTo>
                  <a:pt x="210057" y="6603"/>
                </a:lnTo>
                <a:lnTo>
                  <a:pt x="191007" y="5969"/>
                </a:lnTo>
                <a:close/>
              </a:path>
              <a:path w="2304542" h="117221">
                <a:moveTo>
                  <a:pt x="229107" y="7112"/>
                </a:moveTo>
                <a:lnTo>
                  <a:pt x="228472" y="26162"/>
                </a:lnTo>
                <a:lnTo>
                  <a:pt x="247522" y="26797"/>
                </a:lnTo>
                <a:lnTo>
                  <a:pt x="248157" y="7747"/>
                </a:lnTo>
                <a:lnTo>
                  <a:pt x="229107" y="7112"/>
                </a:lnTo>
                <a:close/>
              </a:path>
              <a:path w="2304542" h="117221">
                <a:moveTo>
                  <a:pt x="267207" y="8382"/>
                </a:moveTo>
                <a:lnTo>
                  <a:pt x="266572" y="27432"/>
                </a:lnTo>
                <a:lnTo>
                  <a:pt x="285622" y="27939"/>
                </a:lnTo>
                <a:lnTo>
                  <a:pt x="286131" y="8889"/>
                </a:lnTo>
                <a:lnTo>
                  <a:pt x="267207" y="8382"/>
                </a:lnTo>
                <a:close/>
              </a:path>
              <a:path w="2304542" h="117221">
                <a:moveTo>
                  <a:pt x="305181" y="9525"/>
                </a:moveTo>
                <a:lnTo>
                  <a:pt x="304672" y="28575"/>
                </a:lnTo>
                <a:lnTo>
                  <a:pt x="323722" y="29210"/>
                </a:lnTo>
                <a:lnTo>
                  <a:pt x="324231" y="10160"/>
                </a:lnTo>
                <a:lnTo>
                  <a:pt x="305181" y="9525"/>
                </a:lnTo>
                <a:close/>
              </a:path>
              <a:path w="2304542" h="117221">
                <a:moveTo>
                  <a:pt x="343281" y="10667"/>
                </a:moveTo>
                <a:lnTo>
                  <a:pt x="342772" y="29717"/>
                </a:lnTo>
                <a:lnTo>
                  <a:pt x="361695" y="30352"/>
                </a:lnTo>
                <a:lnTo>
                  <a:pt x="362331" y="11302"/>
                </a:lnTo>
                <a:lnTo>
                  <a:pt x="343281" y="10667"/>
                </a:lnTo>
                <a:close/>
              </a:path>
              <a:path w="2304542" h="117221">
                <a:moveTo>
                  <a:pt x="381381" y="11937"/>
                </a:moveTo>
                <a:lnTo>
                  <a:pt x="380745" y="30987"/>
                </a:lnTo>
                <a:lnTo>
                  <a:pt x="399795" y="31496"/>
                </a:lnTo>
                <a:lnTo>
                  <a:pt x="400431" y="12446"/>
                </a:lnTo>
                <a:lnTo>
                  <a:pt x="381381" y="11937"/>
                </a:lnTo>
                <a:close/>
              </a:path>
              <a:path w="2304542" h="117221">
                <a:moveTo>
                  <a:pt x="419481" y="13080"/>
                </a:moveTo>
                <a:lnTo>
                  <a:pt x="418845" y="32130"/>
                </a:lnTo>
                <a:lnTo>
                  <a:pt x="437895" y="32765"/>
                </a:lnTo>
                <a:lnTo>
                  <a:pt x="438531" y="13715"/>
                </a:lnTo>
                <a:lnTo>
                  <a:pt x="419481" y="13080"/>
                </a:lnTo>
                <a:close/>
              </a:path>
              <a:path w="2304542" h="117221">
                <a:moveTo>
                  <a:pt x="457581" y="14224"/>
                </a:moveTo>
                <a:lnTo>
                  <a:pt x="456945" y="33274"/>
                </a:lnTo>
                <a:lnTo>
                  <a:pt x="475995" y="33909"/>
                </a:lnTo>
                <a:lnTo>
                  <a:pt x="476631" y="14859"/>
                </a:lnTo>
                <a:lnTo>
                  <a:pt x="457581" y="14224"/>
                </a:lnTo>
                <a:close/>
              </a:path>
              <a:path w="2304542" h="117221">
                <a:moveTo>
                  <a:pt x="495681" y="15494"/>
                </a:moveTo>
                <a:lnTo>
                  <a:pt x="495045" y="34544"/>
                </a:lnTo>
                <a:lnTo>
                  <a:pt x="514095" y="35051"/>
                </a:lnTo>
                <a:lnTo>
                  <a:pt x="514731" y="16128"/>
                </a:lnTo>
                <a:lnTo>
                  <a:pt x="495681" y="15494"/>
                </a:lnTo>
                <a:close/>
              </a:path>
              <a:path w="2304542" h="117221">
                <a:moveTo>
                  <a:pt x="533653" y="16637"/>
                </a:moveTo>
                <a:lnTo>
                  <a:pt x="533145" y="35687"/>
                </a:lnTo>
                <a:lnTo>
                  <a:pt x="552195" y="36322"/>
                </a:lnTo>
                <a:lnTo>
                  <a:pt x="552703" y="17272"/>
                </a:lnTo>
                <a:lnTo>
                  <a:pt x="533653" y="16637"/>
                </a:lnTo>
                <a:close/>
              </a:path>
              <a:path w="2304542" h="117221">
                <a:moveTo>
                  <a:pt x="571753" y="17907"/>
                </a:moveTo>
                <a:lnTo>
                  <a:pt x="571245" y="36829"/>
                </a:lnTo>
                <a:lnTo>
                  <a:pt x="590295" y="37464"/>
                </a:lnTo>
                <a:lnTo>
                  <a:pt x="590803" y="18414"/>
                </a:lnTo>
                <a:lnTo>
                  <a:pt x="571753" y="17907"/>
                </a:lnTo>
                <a:close/>
              </a:path>
              <a:path w="2304542" h="117221">
                <a:moveTo>
                  <a:pt x="609853" y="19050"/>
                </a:moveTo>
                <a:lnTo>
                  <a:pt x="609345" y="38100"/>
                </a:lnTo>
                <a:lnTo>
                  <a:pt x="628269" y="38735"/>
                </a:lnTo>
                <a:lnTo>
                  <a:pt x="628903" y="19685"/>
                </a:lnTo>
                <a:lnTo>
                  <a:pt x="609853" y="19050"/>
                </a:lnTo>
                <a:close/>
              </a:path>
              <a:path w="2304542" h="117221">
                <a:moveTo>
                  <a:pt x="647953" y="20192"/>
                </a:moveTo>
                <a:lnTo>
                  <a:pt x="647319" y="39242"/>
                </a:lnTo>
                <a:lnTo>
                  <a:pt x="666369" y="39877"/>
                </a:lnTo>
                <a:lnTo>
                  <a:pt x="667003" y="20827"/>
                </a:lnTo>
                <a:lnTo>
                  <a:pt x="647953" y="20192"/>
                </a:lnTo>
                <a:close/>
              </a:path>
              <a:path w="2304542" h="117221">
                <a:moveTo>
                  <a:pt x="686053" y="21462"/>
                </a:moveTo>
                <a:lnTo>
                  <a:pt x="685419" y="40512"/>
                </a:lnTo>
                <a:lnTo>
                  <a:pt x="704469" y="41021"/>
                </a:lnTo>
                <a:lnTo>
                  <a:pt x="705103" y="21971"/>
                </a:lnTo>
                <a:lnTo>
                  <a:pt x="686053" y="21462"/>
                </a:lnTo>
                <a:close/>
              </a:path>
              <a:path w="2304542" h="117221">
                <a:moveTo>
                  <a:pt x="724153" y="22605"/>
                </a:moveTo>
                <a:lnTo>
                  <a:pt x="723519" y="41655"/>
                </a:lnTo>
                <a:lnTo>
                  <a:pt x="742569" y="42290"/>
                </a:lnTo>
                <a:lnTo>
                  <a:pt x="743203" y="23240"/>
                </a:lnTo>
                <a:lnTo>
                  <a:pt x="724153" y="22605"/>
                </a:lnTo>
                <a:close/>
              </a:path>
              <a:path w="2304542" h="117221">
                <a:moveTo>
                  <a:pt x="762253" y="23749"/>
                </a:moveTo>
                <a:lnTo>
                  <a:pt x="761619" y="42799"/>
                </a:lnTo>
                <a:lnTo>
                  <a:pt x="780669" y="43434"/>
                </a:lnTo>
                <a:lnTo>
                  <a:pt x="781303" y="24384"/>
                </a:lnTo>
                <a:lnTo>
                  <a:pt x="762253" y="23749"/>
                </a:lnTo>
                <a:close/>
              </a:path>
              <a:path w="2304542" h="117221">
                <a:moveTo>
                  <a:pt x="800226" y="25019"/>
                </a:moveTo>
                <a:lnTo>
                  <a:pt x="799719" y="44069"/>
                </a:lnTo>
                <a:lnTo>
                  <a:pt x="818769" y="44576"/>
                </a:lnTo>
                <a:lnTo>
                  <a:pt x="819276" y="25526"/>
                </a:lnTo>
                <a:lnTo>
                  <a:pt x="800226" y="25019"/>
                </a:lnTo>
                <a:close/>
              </a:path>
              <a:path w="2304542" h="117221">
                <a:moveTo>
                  <a:pt x="838326" y="26162"/>
                </a:moveTo>
                <a:lnTo>
                  <a:pt x="837819" y="45212"/>
                </a:lnTo>
                <a:lnTo>
                  <a:pt x="856869" y="45847"/>
                </a:lnTo>
                <a:lnTo>
                  <a:pt x="857376" y="26797"/>
                </a:lnTo>
                <a:lnTo>
                  <a:pt x="838326" y="26162"/>
                </a:lnTo>
                <a:close/>
              </a:path>
              <a:path w="2304542" h="117221">
                <a:moveTo>
                  <a:pt x="876426" y="27432"/>
                </a:moveTo>
                <a:lnTo>
                  <a:pt x="875791" y="46354"/>
                </a:lnTo>
                <a:lnTo>
                  <a:pt x="894841" y="46989"/>
                </a:lnTo>
                <a:lnTo>
                  <a:pt x="895476" y="27939"/>
                </a:lnTo>
                <a:lnTo>
                  <a:pt x="876426" y="27432"/>
                </a:lnTo>
                <a:close/>
              </a:path>
              <a:path w="2304542" h="117221">
                <a:moveTo>
                  <a:pt x="914527" y="28575"/>
                </a:moveTo>
                <a:lnTo>
                  <a:pt x="913892" y="47625"/>
                </a:lnTo>
                <a:lnTo>
                  <a:pt x="932942" y="48260"/>
                </a:lnTo>
                <a:lnTo>
                  <a:pt x="933577" y="29210"/>
                </a:lnTo>
                <a:lnTo>
                  <a:pt x="914527" y="28575"/>
                </a:lnTo>
                <a:close/>
              </a:path>
              <a:path w="2304542" h="117221">
                <a:moveTo>
                  <a:pt x="952627" y="29717"/>
                </a:moveTo>
                <a:lnTo>
                  <a:pt x="951992" y="48767"/>
                </a:lnTo>
                <a:lnTo>
                  <a:pt x="971042" y="49402"/>
                </a:lnTo>
                <a:lnTo>
                  <a:pt x="971677" y="30352"/>
                </a:lnTo>
                <a:lnTo>
                  <a:pt x="952627" y="29717"/>
                </a:lnTo>
                <a:close/>
              </a:path>
              <a:path w="2304542" h="117221">
                <a:moveTo>
                  <a:pt x="990727" y="30987"/>
                </a:moveTo>
                <a:lnTo>
                  <a:pt x="990092" y="50037"/>
                </a:lnTo>
                <a:lnTo>
                  <a:pt x="1009142" y="50546"/>
                </a:lnTo>
                <a:lnTo>
                  <a:pt x="1009777" y="31496"/>
                </a:lnTo>
                <a:lnTo>
                  <a:pt x="990727" y="30987"/>
                </a:lnTo>
                <a:close/>
              </a:path>
              <a:path w="2304542" h="117221">
                <a:moveTo>
                  <a:pt x="1028827" y="32130"/>
                </a:moveTo>
                <a:lnTo>
                  <a:pt x="1028192" y="51180"/>
                </a:lnTo>
                <a:lnTo>
                  <a:pt x="1047242" y="51815"/>
                </a:lnTo>
                <a:lnTo>
                  <a:pt x="1047877" y="32765"/>
                </a:lnTo>
                <a:lnTo>
                  <a:pt x="1028827" y="32130"/>
                </a:lnTo>
                <a:close/>
              </a:path>
              <a:path w="2304542" h="117221">
                <a:moveTo>
                  <a:pt x="1066799" y="33274"/>
                </a:moveTo>
                <a:lnTo>
                  <a:pt x="1066292" y="52324"/>
                </a:lnTo>
                <a:lnTo>
                  <a:pt x="1085342" y="52959"/>
                </a:lnTo>
                <a:lnTo>
                  <a:pt x="1085849" y="33909"/>
                </a:lnTo>
                <a:lnTo>
                  <a:pt x="1066799" y="33274"/>
                </a:lnTo>
                <a:close/>
              </a:path>
              <a:path w="2304542" h="117221">
                <a:moveTo>
                  <a:pt x="1104899" y="34544"/>
                </a:moveTo>
                <a:lnTo>
                  <a:pt x="1104392" y="53594"/>
                </a:lnTo>
                <a:lnTo>
                  <a:pt x="1123442" y="54101"/>
                </a:lnTo>
                <a:lnTo>
                  <a:pt x="1123949" y="35051"/>
                </a:lnTo>
                <a:lnTo>
                  <a:pt x="1104899" y="34544"/>
                </a:lnTo>
                <a:close/>
              </a:path>
              <a:path w="2304542" h="117221">
                <a:moveTo>
                  <a:pt x="1142999" y="35687"/>
                </a:moveTo>
                <a:lnTo>
                  <a:pt x="1142365" y="54737"/>
                </a:lnTo>
                <a:lnTo>
                  <a:pt x="1161415" y="55372"/>
                </a:lnTo>
                <a:lnTo>
                  <a:pt x="1162049" y="36322"/>
                </a:lnTo>
                <a:lnTo>
                  <a:pt x="1142999" y="35687"/>
                </a:lnTo>
                <a:close/>
              </a:path>
              <a:path w="2304542" h="117221">
                <a:moveTo>
                  <a:pt x="1181099" y="36829"/>
                </a:moveTo>
                <a:lnTo>
                  <a:pt x="1180465" y="55879"/>
                </a:lnTo>
                <a:lnTo>
                  <a:pt x="1199515" y="56514"/>
                </a:lnTo>
                <a:lnTo>
                  <a:pt x="1200149" y="37464"/>
                </a:lnTo>
                <a:lnTo>
                  <a:pt x="1181099" y="36829"/>
                </a:lnTo>
                <a:close/>
              </a:path>
              <a:path w="2304542" h="117221">
                <a:moveTo>
                  <a:pt x="1219199" y="38100"/>
                </a:moveTo>
                <a:lnTo>
                  <a:pt x="1218565" y="57150"/>
                </a:lnTo>
                <a:lnTo>
                  <a:pt x="1237615" y="57658"/>
                </a:lnTo>
                <a:lnTo>
                  <a:pt x="1238249" y="38735"/>
                </a:lnTo>
                <a:lnTo>
                  <a:pt x="1219199" y="38100"/>
                </a:lnTo>
                <a:close/>
              </a:path>
              <a:path w="2304542" h="117221">
                <a:moveTo>
                  <a:pt x="1257299" y="39242"/>
                </a:moveTo>
                <a:lnTo>
                  <a:pt x="1256665" y="58292"/>
                </a:lnTo>
                <a:lnTo>
                  <a:pt x="1275715" y="58927"/>
                </a:lnTo>
                <a:lnTo>
                  <a:pt x="1276349" y="39877"/>
                </a:lnTo>
                <a:lnTo>
                  <a:pt x="1257299" y="39242"/>
                </a:lnTo>
                <a:close/>
              </a:path>
              <a:path w="2304542" h="117221">
                <a:moveTo>
                  <a:pt x="1295399" y="40512"/>
                </a:moveTo>
                <a:lnTo>
                  <a:pt x="1294765" y="59562"/>
                </a:lnTo>
                <a:lnTo>
                  <a:pt x="1313815" y="60071"/>
                </a:lnTo>
                <a:lnTo>
                  <a:pt x="1314449" y="41021"/>
                </a:lnTo>
                <a:lnTo>
                  <a:pt x="1295399" y="40512"/>
                </a:lnTo>
                <a:close/>
              </a:path>
              <a:path w="2304542" h="117221">
                <a:moveTo>
                  <a:pt x="1333372" y="41655"/>
                </a:moveTo>
                <a:lnTo>
                  <a:pt x="1332865" y="60705"/>
                </a:lnTo>
                <a:lnTo>
                  <a:pt x="1351915" y="61340"/>
                </a:lnTo>
                <a:lnTo>
                  <a:pt x="1352422" y="42290"/>
                </a:lnTo>
                <a:lnTo>
                  <a:pt x="1333372" y="41655"/>
                </a:lnTo>
                <a:close/>
              </a:path>
              <a:path w="2304542" h="117221">
                <a:moveTo>
                  <a:pt x="1371472" y="42799"/>
                </a:moveTo>
                <a:lnTo>
                  <a:pt x="1370965" y="61849"/>
                </a:lnTo>
                <a:lnTo>
                  <a:pt x="1390015" y="62484"/>
                </a:lnTo>
                <a:lnTo>
                  <a:pt x="1390522" y="43434"/>
                </a:lnTo>
                <a:lnTo>
                  <a:pt x="1371472" y="42799"/>
                </a:lnTo>
                <a:close/>
              </a:path>
              <a:path w="2304542" h="117221">
                <a:moveTo>
                  <a:pt x="1409572" y="44069"/>
                </a:moveTo>
                <a:lnTo>
                  <a:pt x="1408937" y="63119"/>
                </a:lnTo>
                <a:lnTo>
                  <a:pt x="1427987" y="63626"/>
                </a:lnTo>
                <a:lnTo>
                  <a:pt x="1428622" y="44576"/>
                </a:lnTo>
                <a:lnTo>
                  <a:pt x="1409572" y="44069"/>
                </a:lnTo>
                <a:close/>
              </a:path>
              <a:path w="2304542" h="117221">
                <a:moveTo>
                  <a:pt x="1447672" y="45212"/>
                </a:moveTo>
                <a:lnTo>
                  <a:pt x="1447037" y="64262"/>
                </a:lnTo>
                <a:lnTo>
                  <a:pt x="1466087" y="64897"/>
                </a:lnTo>
                <a:lnTo>
                  <a:pt x="1466722" y="45847"/>
                </a:lnTo>
                <a:lnTo>
                  <a:pt x="1447672" y="45212"/>
                </a:lnTo>
                <a:close/>
              </a:path>
              <a:path w="2304542" h="117221">
                <a:moveTo>
                  <a:pt x="1485772" y="46354"/>
                </a:moveTo>
                <a:lnTo>
                  <a:pt x="1485137" y="65404"/>
                </a:lnTo>
                <a:lnTo>
                  <a:pt x="1504187" y="66039"/>
                </a:lnTo>
                <a:lnTo>
                  <a:pt x="1504822" y="46989"/>
                </a:lnTo>
                <a:lnTo>
                  <a:pt x="1485772" y="46354"/>
                </a:lnTo>
                <a:close/>
              </a:path>
              <a:path w="2304542" h="117221">
                <a:moveTo>
                  <a:pt x="1523872" y="47625"/>
                </a:moveTo>
                <a:lnTo>
                  <a:pt x="1523237" y="66675"/>
                </a:lnTo>
                <a:lnTo>
                  <a:pt x="1542287" y="67183"/>
                </a:lnTo>
                <a:lnTo>
                  <a:pt x="1542922" y="48260"/>
                </a:lnTo>
                <a:lnTo>
                  <a:pt x="1523872" y="47625"/>
                </a:lnTo>
                <a:close/>
              </a:path>
              <a:path w="2304542" h="117221">
                <a:moveTo>
                  <a:pt x="1561972" y="48767"/>
                </a:moveTo>
                <a:lnTo>
                  <a:pt x="1561337" y="67817"/>
                </a:lnTo>
                <a:lnTo>
                  <a:pt x="1580387" y="68452"/>
                </a:lnTo>
                <a:lnTo>
                  <a:pt x="1580895" y="49402"/>
                </a:lnTo>
                <a:lnTo>
                  <a:pt x="1561972" y="48767"/>
                </a:lnTo>
                <a:close/>
              </a:path>
              <a:path w="2304542" h="117221">
                <a:moveTo>
                  <a:pt x="1599945" y="50037"/>
                </a:moveTo>
                <a:lnTo>
                  <a:pt x="1599437" y="68961"/>
                </a:lnTo>
                <a:lnTo>
                  <a:pt x="1618487" y="69596"/>
                </a:lnTo>
                <a:lnTo>
                  <a:pt x="1618995" y="50546"/>
                </a:lnTo>
                <a:lnTo>
                  <a:pt x="1599945" y="50037"/>
                </a:lnTo>
                <a:close/>
              </a:path>
              <a:path w="2304542" h="117221">
                <a:moveTo>
                  <a:pt x="1638045" y="51180"/>
                </a:moveTo>
                <a:lnTo>
                  <a:pt x="1637537" y="70230"/>
                </a:lnTo>
                <a:lnTo>
                  <a:pt x="1656587" y="70865"/>
                </a:lnTo>
                <a:lnTo>
                  <a:pt x="1657095" y="51815"/>
                </a:lnTo>
                <a:lnTo>
                  <a:pt x="1638045" y="51180"/>
                </a:lnTo>
                <a:close/>
              </a:path>
              <a:path w="2304542" h="117221">
                <a:moveTo>
                  <a:pt x="1676145" y="52324"/>
                </a:moveTo>
                <a:lnTo>
                  <a:pt x="1675510" y="71374"/>
                </a:lnTo>
                <a:lnTo>
                  <a:pt x="1694560" y="72009"/>
                </a:lnTo>
                <a:lnTo>
                  <a:pt x="1695195" y="52959"/>
                </a:lnTo>
                <a:lnTo>
                  <a:pt x="1676145" y="52324"/>
                </a:lnTo>
                <a:close/>
              </a:path>
              <a:path w="2304542" h="117221">
                <a:moveTo>
                  <a:pt x="1714245" y="53594"/>
                </a:moveTo>
                <a:lnTo>
                  <a:pt x="1713610" y="72644"/>
                </a:lnTo>
                <a:lnTo>
                  <a:pt x="1732660" y="73151"/>
                </a:lnTo>
                <a:lnTo>
                  <a:pt x="1733295" y="54101"/>
                </a:lnTo>
                <a:lnTo>
                  <a:pt x="1714245" y="53594"/>
                </a:lnTo>
                <a:close/>
              </a:path>
              <a:path w="2304542" h="117221">
                <a:moveTo>
                  <a:pt x="1752345" y="54737"/>
                </a:moveTo>
                <a:lnTo>
                  <a:pt x="1751710" y="73787"/>
                </a:lnTo>
                <a:lnTo>
                  <a:pt x="1770760" y="74422"/>
                </a:lnTo>
                <a:lnTo>
                  <a:pt x="1771395" y="55372"/>
                </a:lnTo>
                <a:lnTo>
                  <a:pt x="1752345" y="54737"/>
                </a:lnTo>
                <a:close/>
              </a:path>
              <a:path w="2304542" h="117221">
                <a:moveTo>
                  <a:pt x="1790445" y="55879"/>
                </a:moveTo>
                <a:lnTo>
                  <a:pt x="1789810" y="74929"/>
                </a:lnTo>
                <a:lnTo>
                  <a:pt x="1808860" y="75564"/>
                </a:lnTo>
                <a:lnTo>
                  <a:pt x="1809495" y="56514"/>
                </a:lnTo>
                <a:lnTo>
                  <a:pt x="1790445" y="55879"/>
                </a:lnTo>
                <a:close/>
              </a:path>
              <a:path w="2304542" h="117221">
                <a:moveTo>
                  <a:pt x="1828545" y="57150"/>
                </a:moveTo>
                <a:lnTo>
                  <a:pt x="1827910" y="76200"/>
                </a:lnTo>
                <a:lnTo>
                  <a:pt x="1846960" y="76708"/>
                </a:lnTo>
                <a:lnTo>
                  <a:pt x="1847469" y="57658"/>
                </a:lnTo>
                <a:lnTo>
                  <a:pt x="1828545" y="57150"/>
                </a:lnTo>
                <a:close/>
              </a:path>
              <a:path w="2304542" h="117221">
                <a:moveTo>
                  <a:pt x="1866519" y="58292"/>
                </a:moveTo>
                <a:lnTo>
                  <a:pt x="1866010" y="77342"/>
                </a:lnTo>
                <a:lnTo>
                  <a:pt x="1885060" y="77977"/>
                </a:lnTo>
                <a:lnTo>
                  <a:pt x="1885569" y="58927"/>
                </a:lnTo>
                <a:lnTo>
                  <a:pt x="1866519" y="58292"/>
                </a:lnTo>
                <a:close/>
              </a:path>
              <a:path w="2304542" h="117221">
                <a:moveTo>
                  <a:pt x="1904619" y="59562"/>
                </a:moveTo>
                <a:lnTo>
                  <a:pt x="1904110" y="78486"/>
                </a:lnTo>
                <a:lnTo>
                  <a:pt x="1923033" y="79121"/>
                </a:lnTo>
                <a:lnTo>
                  <a:pt x="1923669" y="60071"/>
                </a:lnTo>
                <a:lnTo>
                  <a:pt x="1904619" y="59562"/>
                </a:lnTo>
                <a:close/>
              </a:path>
              <a:path w="2304542" h="117221">
                <a:moveTo>
                  <a:pt x="1942719" y="60705"/>
                </a:moveTo>
                <a:lnTo>
                  <a:pt x="1942083" y="79755"/>
                </a:lnTo>
                <a:lnTo>
                  <a:pt x="1961133" y="80263"/>
                </a:lnTo>
                <a:lnTo>
                  <a:pt x="1961769" y="61340"/>
                </a:lnTo>
                <a:lnTo>
                  <a:pt x="1942719" y="60705"/>
                </a:lnTo>
                <a:close/>
              </a:path>
              <a:path w="2304542" h="117221">
                <a:moveTo>
                  <a:pt x="1980819" y="61849"/>
                </a:moveTo>
                <a:lnTo>
                  <a:pt x="1980183" y="80899"/>
                </a:lnTo>
                <a:lnTo>
                  <a:pt x="1999233" y="81534"/>
                </a:lnTo>
                <a:lnTo>
                  <a:pt x="1999869" y="62484"/>
                </a:lnTo>
                <a:lnTo>
                  <a:pt x="1980819" y="61849"/>
                </a:lnTo>
                <a:close/>
              </a:path>
              <a:path w="2304542" h="117221">
                <a:moveTo>
                  <a:pt x="2018919" y="63119"/>
                </a:moveTo>
                <a:lnTo>
                  <a:pt x="2018283" y="82169"/>
                </a:lnTo>
                <a:lnTo>
                  <a:pt x="2037333" y="82676"/>
                </a:lnTo>
                <a:lnTo>
                  <a:pt x="2037969" y="63626"/>
                </a:lnTo>
                <a:lnTo>
                  <a:pt x="2018919" y="63119"/>
                </a:lnTo>
                <a:close/>
              </a:path>
              <a:path w="2304542" h="117221">
                <a:moveTo>
                  <a:pt x="2057019" y="64262"/>
                </a:moveTo>
                <a:lnTo>
                  <a:pt x="2056383" y="83312"/>
                </a:lnTo>
                <a:lnTo>
                  <a:pt x="2075433" y="83947"/>
                </a:lnTo>
                <a:lnTo>
                  <a:pt x="2076069" y="64897"/>
                </a:lnTo>
                <a:lnTo>
                  <a:pt x="2057019" y="64262"/>
                </a:lnTo>
                <a:close/>
              </a:path>
              <a:path w="2304542" h="117221">
                <a:moveTo>
                  <a:pt x="2095119" y="65404"/>
                </a:moveTo>
                <a:lnTo>
                  <a:pt x="2094483" y="84454"/>
                </a:lnTo>
                <a:lnTo>
                  <a:pt x="2113534" y="85089"/>
                </a:lnTo>
                <a:lnTo>
                  <a:pt x="2114042" y="66039"/>
                </a:lnTo>
                <a:lnTo>
                  <a:pt x="2095119" y="65404"/>
                </a:lnTo>
                <a:close/>
              </a:path>
              <a:path w="2304542" h="117221">
                <a:moveTo>
                  <a:pt x="2133092" y="66675"/>
                </a:moveTo>
                <a:lnTo>
                  <a:pt x="2132584" y="85725"/>
                </a:lnTo>
                <a:lnTo>
                  <a:pt x="2151634" y="86233"/>
                </a:lnTo>
                <a:lnTo>
                  <a:pt x="2152142" y="67183"/>
                </a:lnTo>
                <a:lnTo>
                  <a:pt x="2133092" y="66675"/>
                </a:lnTo>
                <a:close/>
              </a:path>
              <a:path w="2304542" h="117221">
                <a:moveTo>
                  <a:pt x="2171192" y="67817"/>
                </a:moveTo>
                <a:lnTo>
                  <a:pt x="2170684" y="86867"/>
                </a:lnTo>
                <a:lnTo>
                  <a:pt x="2189607" y="87502"/>
                </a:lnTo>
                <a:lnTo>
                  <a:pt x="2190242" y="68452"/>
                </a:lnTo>
                <a:lnTo>
                  <a:pt x="2171192" y="67817"/>
                </a:lnTo>
                <a:close/>
              </a:path>
              <a:path w="2304542" h="117221">
                <a:moveTo>
                  <a:pt x="2229611" y="41021"/>
                </a:moveTo>
                <a:lnTo>
                  <a:pt x="2227198" y="117221"/>
                </a:lnTo>
                <a:lnTo>
                  <a:pt x="2304542" y="81534"/>
                </a:lnTo>
                <a:lnTo>
                  <a:pt x="2229611" y="41021"/>
                </a:lnTo>
                <a:close/>
              </a:path>
              <a:path w="2304542" h="117221">
                <a:moveTo>
                  <a:pt x="2209292" y="68961"/>
                </a:moveTo>
                <a:lnTo>
                  <a:pt x="2208657" y="88011"/>
                </a:lnTo>
                <a:lnTo>
                  <a:pt x="2227707" y="88646"/>
                </a:lnTo>
                <a:lnTo>
                  <a:pt x="2228342" y="69596"/>
                </a:lnTo>
                <a:lnTo>
                  <a:pt x="2209292" y="68961"/>
                </a:lnTo>
                <a:close/>
              </a:path>
            </a:pathLst>
          </a:custGeom>
          <a:solidFill>
            <a:srgbClr val="008000"/>
          </a:solidFill>
          <a:ln w="28575" cmpd="sng">
            <a:solidFill>
              <a:srgbClr val="008000"/>
            </a:solidFill>
            <a:prstDash val="sysDash"/>
          </a:ln>
        </p:spPr>
        <p:txBody>
          <a:bodyPr wrap="square" lIns="0" tIns="0" rIns="0" bIns="0" rtlCol="0">
            <a:noAutofit/>
          </a:bodyPr>
          <a:lstStyle/>
          <a:p>
            <a:endParaRPr/>
          </a:p>
        </p:txBody>
      </p:sp>
      <p:sp>
        <p:nvSpPr>
          <p:cNvPr id="77" name="object 72"/>
          <p:cNvSpPr/>
          <p:nvPr/>
        </p:nvSpPr>
        <p:spPr>
          <a:xfrm flipV="1">
            <a:off x="3276600" y="5029200"/>
            <a:ext cx="2819400" cy="457200"/>
          </a:xfrm>
          <a:custGeom>
            <a:avLst/>
            <a:gdLst/>
            <a:ahLst/>
            <a:cxnLst/>
            <a:rect l="l" t="t" r="r" b="b"/>
            <a:pathLst>
              <a:path w="2304542" h="117221">
                <a:moveTo>
                  <a:pt x="634" y="0"/>
                </a:moveTo>
                <a:lnTo>
                  <a:pt x="0" y="19050"/>
                </a:lnTo>
                <a:lnTo>
                  <a:pt x="19050" y="19685"/>
                </a:lnTo>
                <a:lnTo>
                  <a:pt x="19684" y="635"/>
                </a:lnTo>
                <a:lnTo>
                  <a:pt x="634" y="0"/>
                </a:lnTo>
                <a:close/>
              </a:path>
              <a:path w="2304542" h="117221">
                <a:moveTo>
                  <a:pt x="38607" y="1142"/>
                </a:moveTo>
                <a:lnTo>
                  <a:pt x="38100" y="20192"/>
                </a:lnTo>
                <a:lnTo>
                  <a:pt x="57150" y="20827"/>
                </a:lnTo>
                <a:lnTo>
                  <a:pt x="57657" y="1777"/>
                </a:lnTo>
                <a:lnTo>
                  <a:pt x="38607" y="1142"/>
                </a:lnTo>
                <a:close/>
              </a:path>
              <a:path w="2304542" h="117221">
                <a:moveTo>
                  <a:pt x="76707" y="2412"/>
                </a:moveTo>
                <a:lnTo>
                  <a:pt x="76200" y="21462"/>
                </a:lnTo>
                <a:lnTo>
                  <a:pt x="95250" y="21971"/>
                </a:lnTo>
                <a:lnTo>
                  <a:pt x="95757" y="2921"/>
                </a:lnTo>
                <a:lnTo>
                  <a:pt x="76707" y="2412"/>
                </a:lnTo>
                <a:close/>
              </a:path>
              <a:path w="2304542" h="117221">
                <a:moveTo>
                  <a:pt x="114807" y="3555"/>
                </a:moveTo>
                <a:lnTo>
                  <a:pt x="114172" y="22605"/>
                </a:lnTo>
                <a:lnTo>
                  <a:pt x="133222" y="23240"/>
                </a:lnTo>
                <a:lnTo>
                  <a:pt x="133857" y="4190"/>
                </a:lnTo>
                <a:lnTo>
                  <a:pt x="114807" y="3555"/>
                </a:lnTo>
                <a:close/>
              </a:path>
              <a:path w="2304542" h="117221">
                <a:moveTo>
                  <a:pt x="152907" y="4699"/>
                </a:moveTo>
                <a:lnTo>
                  <a:pt x="152272" y="23749"/>
                </a:lnTo>
                <a:lnTo>
                  <a:pt x="171322" y="24384"/>
                </a:lnTo>
                <a:lnTo>
                  <a:pt x="171957" y="5334"/>
                </a:lnTo>
                <a:lnTo>
                  <a:pt x="152907" y="4699"/>
                </a:lnTo>
                <a:close/>
              </a:path>
              <a:path w="2304542" h="117221">
                <a:moveTo>
                  <a:pt x="191007" y="5969"/>
                </a:moveTo>
                <a:lnTo>
                  <a:pt x="190372" y="25019"/>
                </a:lnTo>
                <a:lnTo>
                  <a:pt x="209422" y="25526"/>
                </a:lnTo>
                <a:lnTo>
                  <a:pt x="210057" y="6603"/>
                </a:lnTo>
                <a:lnTo>
                  <a:pt x="191007" y="5969"/>
                </a:lnTo>
                <a:close/>
              </a:path>
              <a:path w="2304542" h="117221">
                <a:moveTo>
                  <a:pt x="229107" y="7112"/>
                </a:moveTo>
                <a:lnTo>
                  <a:pt x="228472" y="26162"/>
                </a:lnTo>
                <a:lnTo>
                  <a:pt x="247522" y="26797"/>
                </a:lnTo>
                <a:lnTo>
                  <a:pt x="248157" y="7747"/>
                </a:lnTo>
                <a:lnTo>
                  <a:pt x="229107" y="7112"/>
                </a:lnTo>
                <a:close/>
              </a:path>
              <a:path w="2304542" h="117221">
                <a:moveTo>
                  <a:pt x="267207" y="8382"/>
                </a:moveTo>
                <a:lnTo>
                  <a:pt x="266572" y="27432"/>
                </a:lnTo>
                <a:lnTo>
                  <a:pt x="285622" y="27939"/>
                </a:lnTo>
                <a:lnTo>
                  <a:pt x="286131" y="8889"/>
                </a:lnTo>
                <a:lnTo>
                  <a:pt x="267207" y="8382"/>
                </a:lnTo>
                <a:close/>
              </a:path>
              <a:path w="2304542" h="117221">
                <a:moveTo>
                  <a:pt x="305181" y="9525"/>
                </a:moveTo>
                <a:lnTo>
                  <a:pt x="304672" y="28575"/>
                </a:lnTo>
                <a:lnTo>
                  <a:pt x="323722" y="29210"/>
                </a:lnTo>
                <a:lnTo>
                  <a:pt x="324231" y="10160"/>
                </a:lnTo>
                <a:lnTo>
                  <a:pt x="305181" y="9525"/>
                </a:lnTo>
                <a:close/>
              </a:path>
              <a:path w="2304542" h="117221">
                <a:moveTo>
                  <a:pt x="343281" y="10667"/>
                </a:moveTo>
                <a:lnTo>
                  <a:pt x="342772" y="29717"/>
                </a:lnTo>
                <a:lnTo>
                  <a:pt x="361695" y="30352"/>
                </a:lnTo>
                <a:lnTo>
                  <a:pt x="362331" y="11302"/>
                </a:lnTo>
                <a:lnTo>
                  <a:pt x="343281" y="10667"/>
                </a:lnTo>
                <a:close/>
              </a:path>
              <a:path w="2304542" h="117221">
                <a:moveTo>
                  <a:pt x="381381" y="11937"/>
                </a:moveTo>
                <a:lnTo>
                  <a:pt x="380745" y="30987"/>
                </a:lnTo>
                <a:lnTo>
                  <a:pt x="399795" y="31496"/>
                </a:lnTo>
                <a:lnTo>
                  <a:pt x="400431" y="12446"/>
                </a:lnTo>
                <a:lnTo>
                  <a:pt x="381381" y="11937"/>
                </a:lnTo>
                <a:close/>
              </a:path>
              <a:path w="2304542" h="117221">
                <a:moveTo>
                  <a:pt x="419481" y="13080"/>
                </a:moveTo>
                <a:lnTo>
                  <a:pt x="418845" y="32130"/>
                </a:lnTo>
                <a:lnTo>
                  <a:pt x="437895" y="32765"/>
                </a:lnTo>
                <a:lnTo>
                  <a:pt x="438531" y="13715"/>
                </a:lnTo>
                <a:lnTo>
                  <a:pt x="419481" y="13080"/>
                </a:lnTo>
                <a:close/>
              </a:path>
              <a:path w="2304542" h="117221">
                <a:moveTo>
                  <a:pt x="457581" y="14224"/>
                </a:moveTo>
                <a:lnTo>
                  <a:pt x="456945" y="33274"/>
                </a:lnTo>
                <a:lnTo>
                  <a:pt x="475995" y="33909"/>
                </a:lnTo>
                <a:lnTo>
                  <a:pt x="476631" y="14859"/>
                </a:lnTo>
                <a:lnTo>
                  <a:pt x="457581" y="14224"/>
                </a:lnTo>
                <a:close/>
              </a:path>
              <a:path w="2304542" h="117221">
                <a:moveTo>
                  <a:pt x="495681" y="15494"/>
                </a:moveTo>
                <a:lnTo>
                  <a:pt x="495045" y="34544"/>
                </a:lnTo>
                <a:lnTo>
                  <a:pt x="514095" y="35051"/>
                </a:lnTo>
                <a:lnTo>
                  <a:pt x="514731" y="16128"/>
                </a:lnTo>
                <a:lnTo>
                  <a:pt x="495681" y="15494"/>
                </a:lnTo>
                <a:close/>
              </a:path>
              <a:path w="2304542" h="117221">
                <a:moveTo>
                  <a:pt x="533653" y="16637"/>
                </a:moveTo>
                <a:lnTo>
                  <a:pt x="533145" y="35687"/>
                </a:lnTo>
                <a:lnTo>
                  <a:pt x="552195" y="36322"/>
                </a:lnTo>
                <a:lnTo>
                  <a:pt x="552703" y="17272"/>
                </a:lnTo>
                <a:lnTo>
                  <a:pt x="533653" y="16637"/>
                </a:lnTo>
                <a:close/>
              </a:path>
              <a:path w="2304542" h="117221">
                <a:moveTo>
                  <a:pt x="571753" y="17907"/>
                </a:moveTo>
                <a:lnTo>
                  <a:pt x="571245" y="36829"/>
                </a:lnTo>
                <a:lnTo>
                  <a:pt x="590295" y="37464"/>
                </a:lnTo>
                <a:lnTo>
                  <a:pt x="590803" y="18414"/>
                </a:lnTo>
                <a:lnTo>
                  <a:pt x="571753" y="17907"/>
                </a:lnTo>
                <a:close/>
              </a:path>
              <a:path w="2304542" h="117221">
                <a:moveTo>
                  <a:pt x="609853" y="19050"/>
                </a:moveTo>
                <a:lnTo>
                  <a:pt x="609345" y="38100"/>
                </a:lnTo>
                <a:lnTo>
                  <a:pt x="628269" y="38735"/>
                </a:lnTo>
                <a:lnTo>
                  <a:pt x="628903" y="19685"/>
                </a:lnTo>
                <a:lnTo>
                  <a:pt x="609853" y="19050"/>
                </a:lnTo>
                <a:close/>
              </a:path>
              <a:path w="2304542" h="117221">
                <a:moveTo>
                  <a:pt x="647953" y="20192"/>
                </a:moveTo>
                <a:lnTo>
                  <a:pt x="647319" y="39242"/>
                </a:lnTo>
                <a:lnTo>
                  <a:pt x="666369" y="39877"/>
                </a:lnTo>
                <a:lnTo>
                  <a:pt x="667003" y="20827"/>
                </a:lnTo>
                <a:lnTo>
                  <a:pt x="647953" y="20192"/>
                </a:lnTo>
                <a:close/>
              </a:path>
              <a:path w="2304542" h="117221">
                <a:moveTo>
                  <a:pt x="686053" y="21462"/>
                </a:moveTo>
                <a:lnTo>
                  <a:pt x="685419" y="40512"/>
                </a:lnTo>
                <a:lnTo>
                  <a:pt x="704469" y="41021"/>
                </a:lnTo>
                <a:lnTo>
                  <a:pt x="705103" y="21971"/>
                </a:lnTo>
                <a:lnTo>
                  <a:pt x="686053" y="21462"/>
                </a:lnTo>
                <a:close/>
              </a:path>
              <a:path w="2304542" h="117221">
                <a:moveTo>
                  <a:pt x="724153" y="22605"/>
                </a:moveTo>
                <a:lnTo>
                  <a:pt x="723519" y="41655"/>
                </a:lnTo>
                <a:lnTo>
                  <a:pt x="742569" y="42290"/>
                </a:lnTo>
                <a:lnTo>
                  <a:pt x="743203" y="23240"/>
                </a:lnTo>
                <a:lnTo>
                  <a:pt x="724153" y="22605"/>
                </a:lnTo>
                <a:close/>
              </a:path>
              <a:path w="2304542" h="117221">
                <a:moveTo>
                  <a:pt x="762253" y="23749"/>
                </a:moveTo>
                <a:lnTo>
                  <a:pt x="761619" y="42799"/>
                </a:lnTo>
                <a:lnTo>
                  <a:pt x="780669" y="43434"/>
                </a:lnTo>
                <a:lnTo>
                  <a:pt x="781303" y="24384"/>
                </a:lnTo>
                <a:lnTo>
                  <a:pt x="762253" y="23749"/>
                </a:lnTo>
                <a:close/>
              </a:path>
              <a:path w="2304542" h="117221">
                <a:moveTo>
                  <a:pt x="800226" y="25019"/>
                </a:moveTo>
                <a:lnTo>
                  <a:pt x="799719" y="44069"/>
                </a:lnTo>
                <a:lnTo>
                  <a:pt x="818769" y="44576"/>
                </a:lnTo>
                <a:lnTo>
                  <a:pt x="819276" y="25526"/>
                </a:lnTo>
                <a:lnTo>
                  <a:pt x="800226" y="25019"/>
                </a:lnTo>
                <a:close/>
              </a:path>
              <a:path w="2304542" h="117221">
                <a:moveTo>
                  <a:pt x="838326" y="26162"/>
                </a:moveTo>
                <a:lnTo>
                  <a:pt x="837819" y="45212"/>
                </a:lnTo>
                <a:lnTo>
                  <a:pt x="856869" y="45847"/>
                </a:lnTo>
                <a:lnTo>
                  <a:pt x="857376" y="26797"/>
                </a:lnTo>
                <a:lnTo>
                  <a:pt x="838326" y="26162"/>
                </a:lnTo>
                <a:close/>
              </a:path>
              <a:path w="2304542" h="117221">
                <a:moveTo>
                  <a:pt x="876426" y="27432"/>
                </a:moveTo>
                <a:lnTo>
                  <a:pt x="875791" y="46354"/>
                </a:lnTo>
                <a:lnTo>
                  <a:pt x="894841" y="46989"/>
                </a:lnTo>
                <a:lnTo>
                  <a:pt x="895476" y="27939"/>
                </a:lnTo>
                <a:lnTo>
                  <a:pt x="876426" y="27432"/>
                </a:lnTo>
                <a:close/>
              </a:path>
              <a:path w="2304542" h="117221">
                <a:moveTo>
                  <a:pt x="914527" y="28575"/>
                </a:moveTo>
                <a:lnTo>
                  <a:pt x="913892" y="47625"/>
                </a:lnTo>
                <a:lnTo>
                  <a:pt x="932942" y="48260"/>
                </a:lnTo>
                <a:lnTo>
                  <a:pt x="933577" y="29210"/>
                </a:lnTo>
                <a:lnTo>
                  <a:pt x="914527" y="28575"/>
                </a:lnTo>
                <a:close/>
              </a:path>
              <a:path w="2304542" h="117221">
                <a:moveTo>
                  <a:pt x="952627" y="29717"/>
                </a:moveTo>
                <a:lnTo>
                  <a:pt x="951992" y="48767"/>
                </a:lnTo>
                <a:lnTo>
                  <a:pt x="971042" y="49402"/>
                </a:lnTo>
                <a:lnTo>
                  <a:pt x="971677" y="30352"/>
                </a:lnTo>
                <a:lnTo>
                  <a:pt x="952627" y="29717"/>
                </a:lnTo>
                <a:close/>
              </a:path>
              <a:path w="2304542" h="117221">
                <a:moveTo>
                  <a:pt x="990727" y="30987"/>
                </a:moveTo>
                <a:lnTo>
                  <a:pt x="990092" y="50037"/>
                </a:lnTo>
                <a:lnTo>
                  <a:pt x="1009142" y="50546"/>
                </a:lnTo>
                <a:lnTo>
                  <a:pt x="1009777" y="31496"/>
                </a:lnTo>
                <a:lnTo>
                  <a:pt x="990727" y="30987"/>
                </a:lnTo>
                <a:close/>
              </a:path>
              <a:path w="2304542" h="117221">
                <a:moveTo>
                  <a:pt x="1028827" y="32130"/>
                </a:moveTo>
                <a:lnTo>
                  <a:pt x="1028192" y="51180"/>
                </a:lnTo>
                <a:lnTo>
                  <a:pt x="1047242" y="51815"/>
                </a:lnTo>
                <a:lnTo>
                  <a:pt x="1047877" y="32765"/>
                </a:lnTo>
                <a:lnTo>
                  <a:pt x="1028827" y="32130"/>
                </a:lnTo>
                <a:close/>
              </a:path>
              <a:path w="2304542" h="117221">
                <a:moveTo>
                  <a:pt x="1066799" y="33274"/>
                </a:moveTo>
                <a:lnTo>
                  <a:pt x="1066292" y="52324"/>
                </a:lnTo>
                <a:lnTo>
                  <a:pt x="1085342" y="52959"/>
                </a:lnTo>
                <a:lnTo>
                  <a:pt x="1085849" y="33909"/>
                </a:lnTo>
                <a:lnTo>
                  <a:pt x="1066799" y="33274"/>
                </a:lnTo>
                <a:close/>
              </a:path>
              <a:path w="2304542" h="117221">
                <a:moveTo>
                  <a:pt x="1104899" y="34544"/>
                </a:moveTo>
                <a:lnTo>
                  <a:pt x="1104392" y="53594"/>
                </a:lnTo>
                <a:lnTo>
                  <a:pt x="1123442" y="54101"/>
                </a:lnTo>
                <a:lnTo>
                  <a:pt x="1123949" y="35051"/>
                </a:lnTo>
                <a:lnTo>
                  <a:pt x="1104899" y="34544"/>
                </a:lnTo>
                <a:close/>
              </a:path>
              <a:path w="2304542" h="117221">
                <a:moveTo>
                  <a:pt x="1142999" y="35687"/>
                </a:moveTo>
                <a:lnTo>
                  <a:pt x="1142365" y="54737"/>
                </a:lnTo>
                <a:lnTo>
                  <a:pt x="1161415" y="55372"/>
                </a:lnTo>
                <a:lnTo>
                  <a:pt x="1162049" y="36322"/>
                </a:lnTo>
                <a:lnTo>
                  <a:pt x="1142999" y="35687"/>
                </a:lnTo>
                <a:close/>
              </a:path>
              <a:path w="2304542" h="117221">
                <a:moveTo>
                  <a:pt x="1181099" y="36829"/>
                </a:moveTo>
                <a:lnTo>
                  <a:pt x="1180465" y="55879"/>
                </a:lnTo>
                <a:lnTo>
                  <a:pt x="1199515" y="56514"/>
                </a:lnTo>
                <a:lnTo>
                  <a:pt x="1200149" y="37464"/>
                </a:lnTo>
                <a:lnTo>
                  <a:pt x="1181099" y="36829"/>
                </a:lnTo>
                <a:close/>
              </a:path>
              <a:path w="2304542" h="117221">
                <a:moveTo>
                  <a:pt x="1219199" y="38100"/>
                </a:moveTo>
                <a:lnTo>
                  <a:pt x="1218565" y="57150"/>
                </a:lnTo>
                <a:lnTo>
                  <a:pt x="1237615" y="57658"/>
                </a:lnTo>
                <a:lnTo>
                  <a:pt x="1238249" y="38735"/>
                </a:lnTo>
                <a:lnTo>
                  <a:pt x="1219199" y="38100"/>
                </a:lnTo>
                <a:close/>
              </a:path>
              <a:path w="2304542" h="117221">
                <a:moveTo>
                  <a:pt x="1257299" y="39242"/>
                </a:moveTo>
                <a:lnTo>
                  <a:pt x="1256665" y="58292"/>
                </a:lnTo>
                <a:lnTo>
                  <a:pt x="1275715" y="58927"/>
                </a:lnTo>
                <a:lnTo>
                  <a:pt x="1276349" y="39877"/>
                </a:lnTo>
                <a:lnTo>
                  <a:pt x="1257299" y="39242"/>
                </a:lnTo>
                <a:close/>
              </a:path>
              <a:path w="2304542" h="117221">
                <a:moveTo>
                  <a:pt x="1295399" y="40512"/>
                </a:moveTo>
                <a:lnTo>
                  <a:pt x="1294765" y="59562"/>
                </a:lnTo>
                <a:lnTo>
                  <a:pt x="1313815" y="60071"/>
                </a:lnTo>
                <a:lnTo>
                  <a:pt x="1314449" y="41021"/>
                </a:lnTo>
                <a:lnTo>
                  <a:pt x="1295399" y="40512"/>
                </a:lnTo>
                <a:close/>
              </a:path>
              <a:path w="2304542" h="117221">
                <a:moveTo>
                  <a:pt x="1333372" y="41655"/>
                </a:moveTo>
                <a:lnTo>
                  <a:pt x="1332865" y="60705"/>
                </a:lnTo>
                <a:lnTo>
                  <a:pt x="1351915" y="61340"/>
                </a:lnTo>
                <a:lnTo>
                  <a:pt x="1352422" y="42290"/>
                </a:lnTo>
                <a:lnTo>
                  <a:pt x="1333372" y="41655"/>
                </a:lnTo>
                <a:close/>
              </a:path>
              <a:path w="2304542" h="117221">
                <a:moveTo>
                  <a:pt x="1371472" y="42799"/>
                </a:moveTo>
                <a:lnTo>
                  <a:pt x="1370965" y="61849"/>
                </a:lnTo>
                <a:lnTo>
                  <a:pt x="1390015" y="62484"/>
                </a:lnTo>
                <a:lnTo>
                  <a:pt x="1390522" y="43434"/>
                </a:lnTo>
                <a:lnTo>
                  <a:pt x="1371472" y="42799"/>
                </a:lnTo>
                <a:close/>
              </a:path>
              <a:path w="2304542" h="117221">
                <a:moveTo>
                  <a:pt x="1409572" y="44069"/>
                </a:moveTo>
                <a:lnTo>
                  <a:pt x="1408937" y="63119"/>
                </a:lnTo>
                <a:lnTo>
                  <a:pt x="1427987" y="63626"/>
                </a:lnTo>
                <a:lnTo>
                  <a:pt x="1428622" y="44576"/>
                </a:lnTo>
                <a:lnTo>
                  <a:pt x="1409572" y="44069"/>
                </a:lnTo>
                <a:close/>
              </a:path>
              <a:path w="2304542" h="117221">
                <a:moveTo>
                  <a:pt x="1447672" y="45212"/>
                </a:moveTo>
                <a:lnTo>
                  <a:pt x="1447037" y="64262"/>
                </a:lnTo>
                <a:lnTo>
                  <a:pt x="1466087" y="64897"/>
                </a:lnTo>
                <a:lnTo>
                  <a:pt x="1466722" y="45847"/>
                </a:lnTo>
                <a:lnTo>
                  <a:pt x="1447672" y="45212"/>
                </a:lnTo>
                <a:close/>
              </a:path>
              <a:path w="2304542" h="117221">
                <a:moveTo>
                  <a:pt x="1485772" y="46354"/>
                </a:moveTo>
                <a:lnTo>
                  <a:pt x="1485137" y="65404"/>
                </a:lnTo>
                <a:lnTo>
                  <a:pt x="1504187" y="66039"/>
                </a:lnTo>
                <a:lnTo>
                  <a:pt x="1504822" y="46989"/>
                </a:lnTo>
                <a:lnTo>
                  <a:pt x="1485772" y="46354"/>
                </a:lnTo>
                <a:close/>
              </a:path>
              <a:path w="2304542" h="117221">
                <a:moveTo>
                  <a:pt x="1523872" y="47625"/>
                </a:moveTo>
                <a:lnTo>
                  <a:pt x="1523237" y="66675"/>
                </a:lnTo>
                <a:lnTo>
                  <a:pt x="1542287" y="67183"/>
                </a:lnTo>
                <a:lnTo>
                  <a:pt x="1542922" y="48260"/>
                </a:lnTo>
                <a:lnTo>
                  <a:pt x="1523872" y="47625"/>
                </a:lnTo>
                <a:close/>
              </a:path>
              <a:path w="2304542" h="117221">
                <a:moveTo>
                  <a:pt x="1561972" y="48767"/>
                </a:moveTo>
                <a:lnTo>
                  <a:pt x="1561337" y="67817"/>
                </a:lnTo>
                <a:lnTo>
                  <a:pt x="1580387" y="68452"/>
                </a:lnTo>
                <a:lnTo>
                  <a:pt x="1580895" y="49402"/>
                </a:lnTo>
                <a:lnTo>
                  <a:pt x="1561972" y="48767"/>
                </a:lnTo>
                <a:close/>
              </a:path>
              <a:path w="2304542" h="117221">
                <a:moveTo>
                  <a:pt x="1599945" y="50037"/>
                </a:moveTo>
                <a:lnTo>
                  <a:pt x="1599437" y="68961"/>
                </a:lnTo>
                <a:lnTo>
                  <a:pt x="1618487" y="69596"/>
                </a:lnTo>
                <a:lnTo>
                  <a:pt x="1618995" y="50546"/>
                </a:lnTo>
                <a:lnTo>
                  <a:pt x="1599945" y="50037"/>
                </a:lnTo>
                <a:close/>
              </a:path>
              <a:path w="2304542" h="117221">
                <a:moveTo>
                  <a:pt x="1638045" y="51180"/>
                </a:moveTo>
                <a:lnTo>
                  <a:pt x="1637537" y="70230"/>
                </a:lnTo>
                <a:lnTo>
                  <a:pt x="1656587" y="70865"/>
                </a:lnTo>
                <a:lnTo>
                  <a:pt x="1657095" y="51815"/>
                </a:lnTo>
                <a:lnTo>
                  <a:pt x="1638045" y="51180"/>
                </a:lnTo>
                <a:close/>
              </a:path>
              <a:path w="2304542" h="117221">
                <a:moveTo>
                  <a:pt x="1676145" y="52324"/>
                </a:moveTo>
                <a:lnTo>
                  <a:pt x="1675510" y="71374"/>
                </a:lnTo>
                <a:lnTo>
                  <a:pt x="1694560" y="72009"/>
                </a:lnTo>
                <a:lnTo>
                  <a:pt x="1695195" y="52959"/>
                </a:lnTo>
                <a:lnTo>
                  <a:pt x="1676145" y="52324"/>
                </a:lnTo>
                <a:close/>
              </a:path>
              <a:path w="2304542" h="117221">
                <a:moveTo>
                  <a:pt x="1714245" y="53594"/>
                </a:moveTo>
                <a:lnTo>
                  <a:pt x="1713610" y="72644"/>
                </a:lnTo>
                <a:lnTo>
                  <a:pt x="1732660" y="73151"/>
                </a:lnTo>
                <a:lnTo>
                  <a:pt x="1733295" y="54101"/>
                </a:lnTo>
                <a:lnTo>
                  <a:pt x="1714245" y="53594"/>
                </a:lnTo>
                <a:close/>
              </a:path>
              <a:path w="2304542" h="117221">
                <a:moveTo>
                  <a:pt x="1752345" y="54737"/>
                </a:moveTo>
                <a:lnTo>
                  <a:pt x="1751710" y="73787"/>
                </a:lnTo>
                <a:lnTo>
                  <a:pt x="1770760" y="74422"/>
                </a:lnTo>
                <a:lnTo>
                  <a:pt x="1771395" y="55372"/>
                </a:lnTo>
                <a:lnTo>
                  <a:pt x="1752345" y="54737"/>
                </a:lnTo>
                <a:close/>
              </a:path>
              <a:path w="2304542" h="117221">
                <a:moveTo>
                  <a:pt x="1790445" y="55879"/>
                </a:moveTo>
                <a:lnTo>
                  <a:pt x="1789810" y="74929"/>
                </a:lnTo>
                <a:lnTo>
                  <a:pt x="1808860" y="75564"/>
                </a:lnTo>
                <a:lnTo>
                  <a:pt x="1809495" y="56514"/>
                </a:lnTo>
                <a:lnTo>
                  <a:pt x="1790445" y="55879"/>
                </a:lnTo>
                <a:close/>
              </a:path>
              <a:path w="2304542" h="117221">
                <a:moveTo>
                  <a:pt x="1828545" y="57150"/>
                </a:moveTo>
                <a:lnTo>
                  <a:pt x="1827910" y="76200"/>
                </a:lnTo>
                <a:lnTo>
                  <a:pt x="1846960" y="76708"/>
                </a:lnTo>
                <a:lnTo>
                  <a:pt x="1847469" y="57658"/>
                </a:lnTo>
                <a:lnTo>
                  <a:pt x="1828545" y="57150"/>
                </a:lnTo>
                <a:close/>
              </a:path>
              <a:path w="2304542" h="117221">
                <a:moveTo>
                  <a:pt x="1866519" y="58292"/>
                </a:moveTo>
                <a:lnTo>
                  <a:pt x="1866010" y="77342"/>
                </a:lnTo>
                <a:lnTo>
                  <a:pt x="1885060" y="77977"/>
                </a:lnTo>
                <a:lnTo>
                  <a:pt x="1885569" y="58927"/>
                </a:lnTo>
                <a:lnTo>
                  <a:pt x="1866519" y="58292"/>
                </a:lnTo>
                <a:close/>
              </a:path>
              <a:path w="2304542" h="117221">
                <a:moveTo>
                  <a:pt x="1904619" y="59562"/>
                </a:moveTo>
                <a:lnTo>
                  <a:pt x="1904110" y="78486"/>
                </a:lnTo>
                <a:lnTo>
                  <a:pt x="1923033" y="79121"/>
                </a:lnTo>
                <a:lnTo>
                  <a:pt x="1923669" y="60071"/>
                </a:lnTo>
                <a:lnTo>
                  <a:pt x="1904619" y="59562"/>
                </a:lnTo>
                <a:close/>
              </a:path>
              <a:path w="2304542" h="117221">
                <a:moveTo>
                  <a:pt x="1942719" y="60705"/>
                </a:moveTo>
                <a:lnTo>
                  <a:pt x="1942083" y="79755"/>
                </a:lnTo>
                <a:lnTo>
                  <a:pt x="1961133" y="80263"/>
                </a:lnTo>
                <a:lnTo>
                  <a:pt x="1961769" y="61340"/>
                </a:lnTo>
                <a:lnTo>
                  <a:pt x="1942719" y="60705"/>
                </a:lnTo>
                <a:close/>
              </a:path>
              <a:path w="2304542" h="117221">
                <a:moveTo>
                  <a:pt x="1980819" y="61849"/>
                </a:moveTo>
                <a:lnTo>
                  <a:pt x="1980183" y="80899"/>
                </a:lnTo>
                <a:lnTo>
                  <a:pt x="1999233" y="81534"/>
                </a:lnTo>
                <a:lnTo>
                  <a:pt x="1999869" y="62484"/>
                </a:lnTo>
                <a:lnTo>
                  <a:pt x="1980819" y="61849"/>
                </a:lnTo>
                <a:close/>
              </a:path>
              <a:path w="2304542" h="117221">
                <a:moveTo>
                  <a:pt x="2018919" y="63119"/>
                </a:moveTo>
                <a:lnTo>
                  <a:pt x="2018283" y="82169"/>
                </a:lnTo>
                <a:lnTo>
                  <a:pt x="2037333" y="82676"/>
                </a:lnTo>
                <a:lnTo>
                  <a:pt x="2037969" y="63626"/>
                </a:lnTo>
                <a:lnTo>
                  <a:pt x="2018919" y="63119"/>
                </a:lnTo>
                <a:close/>
              </a:path>
              <a:path w="2304542" h="117221">
                <a:moveTo>
                  <a:pt x="2057019" y="64262"/>
                </a:moveTo>
                <a:lnTo>
                  <a:pt x="2056383" y="83312"/>
                </a:lnTo>
                <a:lnTo>
                  <a:pt x="2075433" y="83947"/>
                </a:lnTo>
                <a:lnTo>
                  <a:pt x="2076069" y="64897"/>
                </a:lnTo>
                <a:lnTo>
                  <a:pt x="2057019" y="64262"/>
                </a:lnTo>
                <a:close/>
              </a:path>
              <a:path w="2304542" h="117221">
                <a:moveTo>
                  <a:pt x="2095119" y="65404"/>
                </a:moveTo>
                <a:lnTo>
                  <a:pt x="2094483" y="84454"/>
                </a:lnTo>
                <a:lnTo>
                  <a:pt x="2113534" y="85089"/>
                </a:lnTo>
                <a:lnTo>
                  <a:pt x="2114042" y="66039"/>
                </a:lnTo>
                <a:lnTo>
                  <a:pt x="2095119" y="65404"/>
                </a:lnTo>
                <a:close/>
              </a:path>
              <a:path w="2304542" h="117221">
                <a:moveTo>
                  <a:pt x="2133092" y="66675"/>
                </a:moveTo>
                <a:lnTo>
                  <a:pt x="2132584" y="85725"/>
                </a:lnTo>
                <a:lnTo>
                  <a:pt x="2151634" y="86233"/>
                </a:lnTo>
                <a:lnTo>
                  <a:pt x="2152142" y="67183"/>
                </a:lnTo>
                <a:lnTo>
                  <a:pt x="2133092" y="66675"/>
                </a:lnTo>
                <a:close/>
              </a:path>
              <a:path w="2304542" h="117221">
                <a:moveTo>
                  <a:pt x="2171192" y="67817"/>
                </a:moveTo>
                <a:lnTo>
                  <a:pt x="2170684" y="86867"/>
                </a:lnTo>
                <a:lnTo>
                  <a:pt x="2189607" y="87502"/>
                </a:lnTo>
                <a:lnTo>
                  <a:pt x="2190242" y="68452"/>
                </a:lnTo>
                <a:lnTo>
                  <a:pt x="2171192" y="67817"/>
                </a:lnTo>
                <a:close/>
              </a:path>
              <a:path w="2304542" h="117221">
                <a:moveTo>
                  <a:pt x="2229611" y="41021"/>
                </a:moveTo>
                <a:lnTo>
                  <a:pt x="2227198" y="117221"/>
                </a:lnTo>
                <a:lnTo>
                  <a:pt x="2304542" y="81534"/>
                </a:lnTo>
                <a:lnTo>
                  <a:pt x="2229611" y="41021"/>
                </a:lnTo>
                <a:close/>
              </a:path>
              <a:path w="2304542" h="117221">
                <a:moveTo>
                  <a:pt x="2209292" y="68961"/>
                </a:moveTo>
                <a:lnTo>
                  <a:pt x="2208657" y="88011"/>
                </a:lnTo>
                <a:lnTo>
                  <a:pt x="2227707" y="88646"/>
                </a:lnTo>
                <a:lnTo>
                  <a:pt x="2228342" y="69596"/>
                </a:lnTo>
                <a:lnTo>
                  <a:pt x="2209292" y="68961"/>
                </a:lnTo>
                <a:close/>
              </a:path>
            </a:pathLst>
          </a:custGeom>
          <a:solidFill>
            <a:srgbClr val="008000"/>
          </a:solidFill>
        </p:spPr>
        <p:txBody>
          <a:bodyPr wrap="square" lIns="0" tIns="0" rIns="0" bIns="0" rtlCol="0">
            <a:noAutofit/>
          </a:bodyPr>
          <a:lstStyle/>
          <a:p>
            <a:endParaRPr/>
          </a:p>
        </p:txBody>
      </p:sp>
      <p:sp>
        <p:nvSpPr>
          <p:cNvPr id="78" name="矩形 77"/>
          <p:cNvSpPr/>
          <p:nvPr/>
        </p:nvSpPr>
        <p:spPr>
          <a:xfrm>
            <a:off x="3962400" y="5486400"/>
            <a:ext cx="4572000" cy="646788"/>
          </a:xfrm>
          <a:prstGeom prst="rect">
            <a:avLst/>
          </a:prstGeom>
        </p:spPr>
        <p:txBody>
          <a:bodyPr>
            <a:spAutoFit/>
          </a:bodyPr>
          <a:lstStyle/>
          <a:p>
            <a:pPr marL="12700" marR="26034">
              <a:lnSpc>
                <a:spcPct val="100099"/>
              </a:lnSpc>
              <a:buClr>
                <a:srgbClr val="006FC0"/>
              </a:buClr>
              <a:buSzPct val="69444"/>
              <a:tabLst>
                <a:tab pos="354965" algn="l"/>
              </a:tabLst>
            </a:pPr>
            <a:r>
              <a:rPr lang="zh-TW" altLang="en-US" dirty="0">
                <a:solidFill>
                  <a:srgbClr val="FF0000"/>
                </a:solidFill>
                <a:latin typeface="宋体"/>
                <a:cs typeface="宋体"/>
              </a:rPr>
              <a:t>标识符</a:t>
            </a:r>
            <a:r>
              <a:rPr lang="zh-TW" altLang="en-US" spc="-375" dirty="0">
                <a:solidFill>
                  <a:srgbClr val="FF0000"/>
                </a:solidFill>
                <a:latin typeface="宋体"/>
                <a:cs typeface="宋体"/>
              </a:rPr>
              <a:t> </a:t>
            </a:r>
            <a:r>
              <a:rPr lang="en-US" altLang="zh-TW" dirty="0" err="1">
                <a:solidFill>
                  <a:srgbClr val="FF0000"/>
                </a:solidFill>
                <a:latin typeface="Comic Sans MS"/>
                <a:cs typeface="Comic Sans MS"/>
              </a:rPr>
              <a:t>Iden</a:t>
            </a:r>
            <a:r>
              <a:rPr lang="en-US" altLang="zh-TW" spc="5" dirty="0" err="1">
                <a:solidFill>
                  <a:srgbClr val="FF0000"/>
                </a:solidFill>
                <a:latin typeface="Comic Sans MS"/>
                <a:cs typeface="Comic Sans MS"/>
              </a:rPr>
              <a:t>t</a:t>
            </a:r>
            <a:r>
              <a:rPr lang="en-US" altLang="zh-TW" spc="-10" dirty="0">
                <a:solidFill>
                  <a:srgbClr val="FF0000"/>
                </a:solidFill>
                <a:latin typeface="Comic Sans MS"/>
                <a:cs typeface="Comic Sans MS"/>
              </a:rPr>
              <a:t>: </a:t>
            </a:r>
            <a:r>
              <a:rPr lang="en-US" altLang="zh-TW" dirty="0">
                <a:latin typeface="Comic Sans MS"/>
                <a:cs typeface="Comic Sans MS"/>
              </a:rPr>
              <a:t>ID</a:t>
            </a:r>
            <a:r>
              <a:rPr lang="zh-TW" altLang="en-US" spc="5" dirty="0">
                <a:latin typeface="Comic Sans MS"/>
                <a:cs typeface="Comic Sans MS"/>
              </a:rPr>
              <a:t> </a:t>
            </a:r>
            <a:r>
              <a:rPr lang="en-US" altLang="zh-TW" dirty="0">
                <a:latin typeface="Comic Sans MS"/>
                <a:cs typeface="Comic Sans MS"/>
              </a:rPr>
              <a:t>for</a:t>
            </a:r>
            <a:r>
              <a:rPr lang="zh-TW" altLang="en-US" spc="-5" dirty="0">
                <a:latin typeface="Comic Sans MS"/>
                <a:cs typeface="Comic Sans MS"/>
              </a:rPr>
              <a:t> </a:t>
            </a:r>
            <a:r>
              <a:rPr lang="en-US" altLang="zh-TW" spc="-10" dirty="0">
                <a:latin typeface="Comic Sans MS"/>
                <a:cs typeface="Comic Sans MS"/>
              </a:rPr>
              <a:t>a packet (</a:t>
            </a:r>
            <a:r>
              <a:rPr lang="zh-TW" altLang="en-US" spc="-10" dirty="0">
                <a:latin typeface="宋体"/>
                <a:cs typeface="宋体"/>
              </a:rPr>
              <a:t>数据报的</a:t>
            </a:r>
            <a:r>
              <a:rPr lang="zh-TW" altLang="en-US" spc="-5" dirty="0">
                <a:latin typeface="Comic Sans MS"/>
                <a:cs typeface="Comic Sans MS"/>
              </a:rPr>
              <a:t>”</a:t>
            </a:r>
            <a:r>
              <a:rPr lang="zh-TW" altLang="en-US" dirty="0">
                <a:latin typeface="宋体"/>
                <a:cs typeface="宋体"/>
              </a:rPr>
              <a:t>碎片</a:t>
            </a:r>
            <a:r>
              <a:rPr lang="zh-TW" altLang="en-US" spc="-5" dirty="0">
                <a:latin typeface="Comic Sans MS"/>
                <a:cs typeface="Comic Sans MS"/>
              </a:rPr>
              <a:t>”</a:t>
            </a:r>
            <a:r>
              <a:rPr lang="zh-TW" altLang="en-US" dirty="0">
                <a:latin typeface="宋体"/>
                <a:cs typeface="宋体"/>
              </a:rPr>
              <a:t>共享 相同的标识符</a:t>
            </a:r>
            <a:r>
              <a:rPr lang="en-US" altLang="zh-TW" dirty="0">
                <a:latin typeface="Comic Sans MS"/>
                <a:cs typeface="Comic Sans MS"/>
              </a:rPr>
              <a:t>)</a:t>
            </a:r>
            <a:endParaRPr lang="zh-TW" altLang="en-US" dirty="0">
              <a:latin typeface="Comic Sans MS"/>
              <a:cs typeface="Comic Sans M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04800"/>
            <a:ext cx="3955415" cy="647700"/>
          </a:xfrm>
          <a:prstGeom prst="rect">
            <a:avLst/>
          </a:prstGeom>
        </p:spPr>
        <p:txBody>
          <a:bodyPr vert="horz" wrap="square" lIns="0" tIns="0" rIns="0" bIns="0" rtlCol="0">
            <a:noAutofit/>
          </a:bodyPr>
          <a:lstStyle/>
          <a:p>
            <a:pPr marL="12700">
              <a:lnSpc>
                <a:spcPct val="100000"/>
              </a:lnSpc>
            </a:pPr>
            <a:r>
              <a:rPr sz="4000" spc="-20" dirty="0" smtClean="0">
                <a:latin typeface="Calibri"/>
                <a:cs typeface="Calibri"/>
              </a:rPr>
              <a:t>IP</a:t>
            </a:r>
            <a:r>
              <a:rPr sz="4000" spc="-15" dirty="0" smtClean="0">
                <a:latin typeface="Calibri"/>
                <a:cs typeface="Calibri"/>
              </a:rPr>
              <a:t> </a:t>
            </a:r>
            <a:r>
              <a:rPr sz="4000" spc="-30" dirty="0" smtClean="0">
                <a:latin typeface="黑体"/>
                <a:cs typeface="黑体"/>
              </a:rPr>
              <a:t>分片和重</a:t>
            </a:r>
            <a:r>
              <a:rPr sz="4000" spc="-35" dirty="0" smtClean="0">
                <a:latin typeface="黑体"/>
                <a:cs typeface="黑体"/>
              </a:rPr>
              <a:t>组</a:t>
            </a:r>
            <a:r>
              <a:rPr sz="4000" spc="-15" dirty="0" smtClean="0">
                <a:latin typeface="Comic Sans MS"/>
                <a:cs typeface="Comic Sans MS"/>
              </a:rPr>
              <a:t>(</a:t>
            </a:r>
            <a:r>
              <a:rPr sz="4000" spc="-30" dirty="0" smtClean="0">
                <a:latin typeface="黑体"/>
                <a:cs typeface="黑体"/>
              </a:rPr>
              <a:t>续</a:t>
            </a:r>
            <a:r>
              <a:rPr sz="4000" spc="-15" dirty="0" smtClean="0">
                <a:latin typeface="Comic Sans MS"/>
                <a:cs typeface="Comic Sans MS"/>
              </a:rPr>
              <a:t>)</a:t>
            </a:r>
            <a:endParaRPr sz="4000" dirty="0">
              <a:latin typeface="Comic Sans MS"/>
              <a:cs typeface="Comic Sans MS"/>
            </a:endParaRPr>
          </a:p>
        </p:txBody>
      </p:sp>
      <p:sp>
        <p:nvSpPr>
          <p:cNvPr id="3" name="object 3"/>
          <p:cNvSpPr/>
          <p:nvPr/>
        </p:nvSpPr>
        <p:spPr>
          <a:xfrm>
            <a:off x="7620000" y="1450467"/>
            <a:ext cx="990600" cy="3124200"/>
          </a:xfrm>
          <a:custGeom>
            <a:avLst/>
            <a:gdLst/>
            <a:ahLst/>
            <a:cxnLst/>
            <a:rect l="l" t="t" r="r" b="b"/>
            <a:pathLst>
              <a:path w="990600" h="3124200">
                <a:moveTo>
                  <a:pt x="0" y="3124200"/>
                </a:moveTo>
                <a:lnTo>
                  <a:pt x="990600" y="3124200"/>
                </a:lnTo>
                <a:lnTo>
                  <a:pt x="990600" y="0"/>
                </a:lnTo>
                <a:lnTo>
                  <a:pt x="0" y="0"/>
                </a:lnTo>
                <a:lnTo>
                  <a:pt x="0" y="3124200"/>
                </a:lnTo>
                <a:close/>
              </a:path>
            </a:pathLst>
          </a:custGeom>
          <a:ln w="9525">
            <a:solidFill>
              <a:srgbClr val="000000"/>
            </a:solidFill>
          </a:ln>
        </p:spPr>
        <p:txBody>
          <a:bodyPr wrap="square" lIns="0" tIns="0" rIns="0" bIns="0" rtlCol="0">
            <a:noAutofit/>
          </a:bodyPr>
          <a:lstStyle/>
          <a:p>
            <a:endParaRPr/>
          </a:p>
        </p:txBody>
      </p:sp>
      <p:sp>
        <p:nvSpPr>
          <p:cNvPr id="4" name="object 4"/>
          <p:cNvSpPr txBox="1"/>
          <p:nvPr/>
        </p:nvSpPr>
        <p:spPr>
          <a:xfrm>
            <a:off x="8228203" y="1495297"/>
            <a:ext cx="398145" cy="370205"/>
          </a:xfrm>
          <a:prstGeom prst="rect">
            <a:avLst/>
          </a:prstGeom>
        </p:spPr>
        <p:txBody>
          <a:bodyPr vert="horz" wrap="square" lIns="0" tIns="0" rIns="0" bIns="0" rtlCol="0">
            <a:noAutofit/>
          </a:bodyPr>
          <a:lstStyle/>
          <a:p>
            <a:pPr marL="12700">
              <a:lnSpc>
                <a:spcPct val="100000"/>
              </a:lnSpc>
            </a:pPr>
            <a:r>
              <a:rPr sz="2400" dirty="0" smtClean="0">
                <a:latin typeface="Tahoma"/>
                <a:cs typeface="Tahoma"/>
              </a:rPr>
              <a:t>H6</a:t>
            </a:r>
            <a:endParaRPr sz="2400">
              <a:latin typeface="Tahoma"/>
              <a:cs typeface="Tahoma"/>
            </a:endParaRPr>
          </a:p>
        </p:txBody>
      </p:sp>
      <p:sp>
        <p:nvSpPr>
          <p:cNvPr id="5" name="object 5"/>
          <p:cNvSpPr/>
          <p:nvPr/>
        </p:nvSpPr>
        <p:spPr>
          <a:xfrm>
            <a:off x="5562600" y="2822067"/>
            <a:ext cx="1752600" cy="1752600"/>
          </a:xfrm>
          <a:custGeom>
            <a:avLst/>
            <a:gdLst/>
            <a:ahLst/>
            <a:cxnLst/>
            <a:rect l="l" t="t" r="r" b="b"/>
            <a:pathLst>
              <a:path w="1752600" h="1752600">
                <a:moveTo>
                  <a:pt x="0" y="1752600"/>
                </a:moveTo>
                <a:lnTo>
                  <a:pt x="1752600" y="1752600"/>
                </a:lnTo>
                <a:lnTo>
                  <a:pt x="1752600" y="0"/>
                </a:lnTo>
                <a:lnTo>
                  <a:pt x="0" y="0"/>
                </a:lnTo>
                <a:lnTo>
                  <a:pt x="0" y="1752600"/>
                </a:lnTo>
                <a:close/>
              </a:path>
            </a:pathLst>
          </a:custGeom>
          <a:ln w="9525">
            <a:solidFill>
              <a:srgbClr val="000000"/>
            </a:solidFill>
          </a:ln>
        </p:spPr>
        <p:txBody>
          <a:bodyPr wrap="square" lIns="0" tIns="0" rIns="0" bIns="0" rtlCol="0">
            <a:noAutofit/>
          </a:bodyPr>
          <a:lstStyle/>
          <a:p>
            <a:endParaRPr/>
          </a:p>
        </p:txBody>
      </p:sp>
      <p:sp>
        <p:nvSpPr>
          <p:cNvPr id="6" name="object 6"/>
          <p:cNvSpPr txBox="1"/>
          <p:nvPr/>
        </p:nvSpPr>
        <p:spPr>
          <a:xfrm>
            <a:off x="6949185" y="2867151"/>
            <a:ext cx="380365" cy="370205"/>
          </a:xfrm>
          <a:prstGeom prst="rect">
            <a:avLst/>
          </a:prstGeom>
        </p:spPr>
        <p:txBody>
          <a:bodyPr vert="horz" wrap="square" lIns="0" tIns="0" rIns="0" bIns="0" rtlCol="0">
            <a:noAutofit/>
          </a:bodyPr>
          <a:lstStyle/>
          <a:p>
            <a:pPr marL="12700">
              <a:lnSpc>
                <a:spcPct val="100000"/>
              </a:lnSpc>
            </a:pPr>
            <a:r>
              <a:rPr sz="2400" spc="-20" dirty="0" smtClean="0">
                <a:latin typeface="Tahoma"/>
                <a:cs typeface="Tahoma"/>
              </a:rPr>
              <a:t>R3</a:t>
            </a:r>
            <a:endParaRPr sz="2400">
              <a:latin typeface="Tahoma"/>
              <a:cs typeface="Tahoma"/>
            </a:endParaRPr>
          </a:p>
        </p:txBody>
      </p:sp>
      <p:sp>
        <p:nvSpPr>
          <p:cNvPr id="7" name="object 7"/>
          <p:cNvSpPr/>
          <p:nvPr/>
        </p:nvSpPr>
        <p:spPr>
          <a:xfrm>
            <a:off x="3657600" y="2822067"/>
            <a:ext cx="1752600" cy="1752600"/>
          </a:xfrm>
          <a:custGeom>
            <a:avLst/>
            <a:gdLst/>
            <a:ahLst/>
            <a:cxnLst/>
            <a:rect l="l" t="t" r="r" b="b"/>
            <a:pathLst>
              <a:path w="1752600" h="1752600">
                <a:moveTo>
                  <a:pt x="0" y="1752600"/>
                </a:moveTo>
                <a:lnTo>
                  <a:pt x="1752600" y="1752600"/>
                </a:lnTo>
                <a:lnTo>
                  <a:pt x="1752600" y="0"/>
                </a:lnTo>
                <a:lnTo>
                  <a:pt x="0" y="0"/>
                </a:lnTo>
                <a:lnTo>
                  <a:pt x="0" y="1752600"/>
                </a:lnTo>
                <a:close/>
              </a:path>
            </a:pathLst>
          </a:custGeom>
          <a:ln w="9525">
            <a:solidFill>
              <a:srgbClr val="000000"/>
            </a:solidFill>
          </a:ln>
        </p:spPr>
        <p:txBody>
          <a:bodyPr wrap="square" lIns="0" tIns="0" rIns="0" bIns="0" rtlCol="0">
            <a:noAutofit/>
          </a:bodyPr>
          <a:lstStyle/>
          <a:p>
            <a:endParaRPr/>
          </a:p>
        </p:txBody>
      </p:sp>
      <p:sp>
        <p:nvSpPr>
          <p:cNvPr id="8" name="object 8"/>
          <p:cNvSpPr txBox="1"/>
          <p:nvPr/>
        </p:nvSpPr>
        <p:spPr>
          <a:xfrm>
            <a:off x="5043932" y="2867151"/>
            <a:ext cx="380365" cy="370205"/>
          </a:xfrm>
          <a:prstGeom prst="rect">
            <a:avLst/>
          </a:prstGeom>
        </p:spPr>
        <p:txBody>
          <a:bodyPr vert="horz" wrap="square" lIns="0" tIns="0" rIns="0" bIns="0" rtlCol="0">
            <a:noAutofit/>
          </a:bodyPr>
          <a:lstStyle/>
          <a:p>
            <a:pPr marL="12700">
              <a:lnSpc>
                <a:spcPct val="100000"/>
              </a:lnSpc>
            </a:pPr>
            <a:r>
              <a:rPr sz="2400" spc="-20" dirty="0" smtClean="0">
                <a:latin typeface="Tahoma"/>
                <a:cs typeface="Tahoma"/>
              </a:rPr>
              <a:t>R2</a:t>
            </a:r>
            <a:endParaRPr sz="2400">
              <a:latin typeface="Tahoma"/>
              <a:cs typeface="Tahoma"/>
            </a:endParaRPr>
          </a:p>
        </p:txBody>
      </p:sp>
      <p:sp>
        <p:nvSpPr>
          <p:cNvPr id="9" name="object 9"/>
          <p:cNvSpPr/>
          <p:nvPr/>
        </p:nvSpPr>
        <p:spPr>
          <a:xfrm>
            <a:off x="1752600" y="2822067"/>
            <a:ext cx="1752600" cy="1752600"/>
          </a:xfrm>
          <a:custGeom>
            <a:avLst/>
            <a:gdLst/>
            <a:ahLst/>
            <a:cxnLst/>
            <a:rect l="l" t="t" r="r" b="b"/>
            <a:pathLst>
              <a:path w="1752600" h="1752600">
                <a:moveTo>
                  <a:pt x="0" y="1752600"/>
                </a:moveTo>
                <a:lnTo>
                  <a:pt x="1752600" y="1752600"/>
                </a:lnTo>
                <a:lnTo>
                  <a:pt x="1752600" y="0"/>
                </a:lnTo>
                <a:lnTo>
                  <a:pt x="0" y="0"/>
                </a:lnTo>
                <a:lnTo>
                  <a:pt x="0" y="1752600"/>
                </a:lnTo>
                <a:close/>
              </a:path>
            </a:pathLst>
          </a:custGeom>
          <a:ln w="9525">
            <a:solidFill>
              <a:srgbClr val="000000"/>
            </a:solidFill>
          </a:ln>
        </p:spPr>
        <p:txBody>
          <a:bodyPr wrap="square" lIns="0" tIns="0" rIns="0" bIns="0" rtlCol="0">
            <a:noAutofit/>
          </a:bodyPr>
          <a:lstStyle/>
          <a:p>
            <a:endParaRPr/>
          </a:p>
        </p:txBody>
      </p:sp>
      <p:sp>
        <p:nvSpPr>
          <p:cNvPr id="10" name="object 10"/>
          <p:cNvSpPr txBox="1"/>
          <p:nvPr/>
        </p:nvSpPr>
        <p:spPr>
          <a:xfrm>
            <a:off x="3138677" y="2867151"/>
            <a:ext cx="380365" cy="370205"/>
          </a:xfrm>
          <a:prstGeom prst="rect">
            <a:avLst/>
          </a:prstGeom>
        </p:spPr>
        <p:txBody>
          <a:bodyPr vert="horz" wrap="square" lIns="0" tIns="0" rIns="0" bIns="0" rtlCol="0">
            <a:noAutofit/>
          </a:bodyPr>
          <a:lstStyle/>
          <a:p>
            <a:pPr marL="12700">
              <a:lnSpc>
                <a:spcPct val="100000"/>
              </a:lnSpc>
            </a:pPr>
            <a:r>
              <a:rPr sz="2400" spc="-20" dirty="0" smtClean="0">
                <a:latin typeface="Tahoma"/>
                <a:cs typeface="Tahoma"/>
              </a:rPr>
              <a:t>R1</a:t>
            </a:r>
            <a:endParaRPr sz="2400">
              <a:latin typeface="Tahoma"/>
              <a:cs typeface="Tahoma"/>
            </a:endParaRPr>
          </a:p>
        </p:txBody>
      </p:sp>
      <p:sp>
        <p:nvSpPr>
          <p:cNvPr id="11" name="object 11"/>
          <p:cNvSpPr/>
          <p:nvPr/>
        </p:nvSpPr>
        <p:spPr>
          <a:xfrm>
            <a:off x="609600" y="1450467"/>
            <a:ext cx="990600" cy="3124200"/>
          </a:xfrm>
          <a:custGeom>
            <a:avLst/>
            <a:gdLst/>
            <a:ahLst/>
            <a:cxnLst/>
            <a:rect l="l" t="t" r="r" b="b"/>
            <a:pathLst>
              <a:path w="990600" h="3124200">
                <a:moveTo>
                  <a:pt x="0" y="3124200"/>
                </a:moveTo>
                <a:lnTo>
                  <a:pt x="990600" y="3124200"/>
                </a:lnTo>
                <a:lnTo>
                  <a:pt x="990600" y="0"/>
                </a:lnTo>
                <a:lnTo>
                  <a:pt x="0" y="0"/>
                </a:lnTo>
                <a:lnTo>
                  <a:pt x="0" y="3124200"/>
                </a:lnTo>
                <a:close/>
              </a:path>
            </a:pathLst>
          </a:custGeom>
          <a:solidFill>
            <a:srgbClr val="FFFFCC"/>
          </a:solidFill>
        </p:spPr>
        <p:txBody>
          <a:bodyPr wrap="square" lIns="0" tIns="0" rIns="0" bIns="0" rtlCol="0">
            <a:noAutofit/>
          </a:bodyPr>
          <a:lstStyle/>
          <a:p>
            <a:endParaRPr/>
          </a:p>
        </p:txBody>
      </p:sp>
      <p:sp>
        <p:nvSpPr>
          <p:cNvPr id="12" name="object 12"/>
          <p:cNvSpPr/>
          <p:nvPr/>
        </p:nvSpPr>
        <p:spPr>
          <a:xfrm>
            <a:off x="609600" y="1450467"/>
            <a:ext cx="990600" cy="3124200"/>
          </a:xfrm>
          <a:custGeom>
            <a:avLst/>
            <a:gdLst/>
            <a:ahLst/>
            <a:cxnLst/>
            <a:rect l="l" t="t" r="r" b="b"/>
            <a:pathLst>
              <a:path w="990600" h="3124200">
                <a:moveTo>
                  <a:pt x="0" y="3124200"/>
                </a:moveTo>
                <a:lnTo>
                  <a:pt x="990600" y="3124200"/>
                </a:lnTo>
                <a:lnTo>
                  <a:pt x="990600" y="0"/>
                </a:lnTo>
                <a:lnTo>
                  <a:pt x="0" y="0"/>
                </a:lnTo>
                <a:lnTo>
                  <a:pt x="0" y="3124200"/>
                </a:lnTo>
                <a:close/>
              </a:path>
            </a:pathLst>
          </a:custGeom>
          <a:ln w="9525">
            <a:solidFill>
              <a:srgbClr val="000000"/>
            </a:solidFill>
          </a:ln>
        </p:spPr>
        <p:txBody>
          <a:bodyPr wrap="square" lIns="0" tIns="0" rIns="0" bIns="0" rtlCol="0">
            <a:noAutofit/>
          </a:bodyPr>
          <a:lstStyle/>
          <a:p>
            <a:endParaRPr/>
          </a:p>
        </p:txBody>
      </p:sp>
      <p:sp>
        <p:nvSpPr>
          <p:cNvPr id="13" name="object 13"/>
          <p:cNvSpPr txBox="1"/>
          <p:nvPr/>
        </p:nvSpPr>
        <p:spPr>
          <a:xfrm>
            <a:off x="1216558" y="1495297"/>
            <a:ext cx="398145" cy="370205"/>
          </a:xfrm>
          <a:prstGeom prst="rect">
            <a:avLst/>
          </a:prstGeom>
        </p:spPr>
        <p:txBody>
          <a:bodyPr vert="horz" wrap="square" lIns="0" tIns="0" rIns="0" bIns="0" rtlCol="0">
            <a:noAutofit/>
          </a:bodyPr>
          <a:lstStyle/>
          <a:p>
            <a:pPr marL="12700">
              <a:lnSpc>
                <a:spcPct val="100000"/>
              </a:lnSpc>
            </a:pPr>
            <a:r>
              <a:rPr sz="2400" dirty="0" smtClean="0">
                <a:latin typeface="Tahoma"/>
                <a:cs typeface="Tahoma"/>
              </a:rPr>
              <a:t>H1</a:t>
            </a:r>
            <a:endParaRPr sz="2400">
              <a:latin typeface="Tahoma"/>
              <a:cs typeface="Tahoma"/>
            </a:endParaRPr>
          </a:p>
        </p:txBody>
      </p:sp>
      <p:sp>
        <p:nvSpPr>
          <p:cNvPr id="14" name="object 14"/>
          <p:cNvSpPr/>
          <p:nvPr/>
        </p:nvSpPr>
        <p:spPr>
          <a:xfrm>
            <a:off x="1828800" y="3888803"/>
            <a:ext cx="609600" cy="376237"/>
          </a:xfrm>
          <a:custGeom>
            <a:avLst/>
            <a:gdLst/>
            <a:ahLst/>
            <a:cxnLst/>
            <a:rect l="l" t="t" r="r" b="b"/>
            <a:pathLst>
              <a:path w="609600" h="376237">
                <a:moveTo>
                  <a:pt x="0" y="376237"/>
                </a:moveTo>
                <a:lnTo>
                  <a:pt x="609600" y="376237"/>
                </a:lnTo>
                <a:lnTo>
                  <a:pt x="6096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15" name="object 15"/>
          <p:cNvSpPr/>
          <p:nvPr/>
        </p:nvSpPr>
        <p:spPr>
          <a:xfrm>
            <a:off x="2667000" y="3888803"/>
            <a:ext cx="762000" cy="376237"/>
          </a:xfrm>
          <a:custGeom>
            <a:avLst/>
            <a:gdLst/>
            <a:ahLst/>
            <a:cxnLst/>
            <a:rect l="l" t="t" r="r" b="b"/>
            <a:pathLst>
              <a:path w="762000" h="376237">
                <a:moveTo>
                  <a:pt x="0" y="376237"/>
                </a:moveTo>
                <a:lnTo>
                  <a:pt x="762000" y="376237"/>
                </a:lnTo>
                <a:lnTo>
                  <a:pt x="7620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16" name="object 16"/>
          <p:cNvSpPr/>
          <p:nvPr/>
        </p:nvSpPr>
        <p:spPr>
          <a:xfrm>
            <a:off x="2209800" y="2974530"/>
            <a:ext cx="685800" cy="376237"/>
          </a:xfrm>
          <a:custGeom>
            <a:avLst/>
            <a:gdLst/>
            <a:ahLst/>
            <a:cxnLst/>
            <a:rect l="l" t="t" r="r" b="b"/>
            <a:pathLst>
              <a:path w="685800" h="376237">
                <a:moveTo>
                  <a:pt x="0" y="376237"/>
                </a:moveTo>
                <a:lnTo>
                  <a:pt x="685800" y="376237"/>
                </a:lnTo>
                <a:lnTo>
                  <a:pt x="6858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17" name="object 17"/>
          <p:cNvSpPr/>
          <p:nvPr/>
        </p:nvSpPr>
        <p:spPr>
          <a:xfrm>
            <a:off x="4724400" y="3888803"/>
            <a:ext cx="609600" cy="376237"/>
          </a:xfrm>
          <a:custGeom>
            <a:avLst/>
            <a:gdLst/>
            <a:ahLst/>
            <a:cxnLst/>
            <a:rect l="l" t="t" r="r" b="b"/>
            <a:pathLst>
              <a:path w="609600" h="376237">
                <a:moveTo>
                  <a:pt x="0" y="376237"/>
                </a:moveTo>
                <a:lnTo>
                  <a:pt x="609600" y="376237"/>
                </a:lnTo>
                <a:lnTo>
                  <a:pt x="6096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18" name="object 18"/>
          <p:cNvSpPr/>
          <p:nvPr/>
        </p:nvSpPr>
        <p:spPr>
          <a:xfrm>
            <a:off x="3810000" y="3888803"/>
            <a:ext cx="762000" cy="376237"/>
          </a:xfrm>
          <a:custGeom>
            <a:avLst/>
            <a:gdLst/>
            <a:ahLst/>
            <a:cxnLst/>
            <a:rect l="l" t="t" r="r" b="b"/>
            <a:pathLst>
              <a:path w="762000" h="376237">
                <a:moveTo>
                  <a:pt x="0" y="376237"/>
                </a:moveTo>
                <a:lnTo>
                  <a:pt x="762000" y="376237"/>
                </a:lnTo>
                <a:lnTo>
                  <a:pt x="7620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19" name="object 19"/>
          <p:cNvSpPr/>
          <p:nvPr/>
        </p:nvSpPr>
        <p:spPr>
          <a:xfrm>
            <a:off x="4267200" y="2974530"/>
            <a:ext cx="685800" cy="376237"/>
          </a:xfrm>
          <a:custGeom>
            <a:avLst/>
            <a:gdLst/>
            <a:ahLst/>
            <a:cxnLst/>
            <a:rect l="l" t="t" r="r" b="b"/>
            <a:pathLst>
              <a:path w="685800" h="376237">
                <a:moveTo>
                  <a:pt x="0" y="376237"/>
                </a:moveTo>
                <a:lnTo>
                  <a:pt x="685800" y="376237"/>
                </a:lnTo>
                <a:lnTo>
                  <a:pt x="6858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20" name="object 20"/>
          <p:cNvSpPr/>
          <p:nvPr/>
        </p:nvSpPr>
        <p:spPr>
          <a:xfrm>
            <a:off x="6553200" y="3888803"/>
            <a:ext cx="609600" cy="376237"/>
          </a:xfrm>
          <a:custGeom>
            <a:avLst/>
            <a:gdLst/>
            <a:ahLst/>
            <a:cxnLst/>
            <a:rect l="l" t="t" r="r" b="b"/>
            <a:pathLst>
              <a:path w="609600" h="376237">
                <a:moveTo>
                  <a:pt x="0" y="376237"/>
                </a:moveTo>
                <a:lnTo>
                  <a:pt x="609600" y="376237"/>
                </a:lnTo>
                <a:lnTo>
                  <a:pt x="6096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21" name="object 21"/>
          <p:cNvSpPr/>
          <p:nvPr/>
        </p:nvSpPr>
        <p:spPr>
          <a:xfrm>
            <a:off x="5638800" y="3888803"/>
            <a:ext cx="762000" cy="376237"/>
          </a:xfrm>
          <a:custGeom>
            <a:avLst/>
            <a:gdLst/>
            <a:ahLst/>
            <a:cxnLst/>
            <a:rect l="l" t="t" r="r" b="b"/>
            <a:pathLst>
              <a:path w="762000" h="376237">
                <a:moveTo>
                  <a:pt x="0" y="376237"/>
                </a:moveTo>
                <a:lnTo>
                  <a:pt x="762000" y="376237"/>
                </a:lnTo>
                <a:lnTo>
                  <a:pt x="7620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22" name="object 22"/>
          <p:cNvSpPr/>
          <p:nvPr/>
        </p:nvSpPr>
        <p:spPr>
          <a:xfrm>
            <a:off x="6096000" y="2974530"/>
            <a:ext cx="685800" cy="376237"/>
          </a:xfrm>
          <a:custGeom>
            <a:avLst/>
            <a:gdLst/>
            <a:ahLst/>
            <a:cxnLst/>
            <a:rect l="l" t="t" r="r" b="b"/>
            <a:pathLst>
              <a:path w="685800" h="376237">
                <a:moveTo>
                  <a:pt x="0" y="376237"/>
                </a:moveTo>
                <a:lnTo>
                  <a:pt x="685800" y="376237"/>
                </a:lnTo>
                <a:lnTo>
                  <a:pt x="685800" y="0"/>
                </a:lnTo>
                <a:lnTo>
                  <a:pt x="0" y="0"/>
                </a:lnTo>
                <a:lnTo>
                  <a:pt x="0" y="376237"/>
                </a:lnTo>
                <a:close/>
              </a:path>
            </a:pathLst>
          </a:custGeom>
          <a:ln w="9525">
            <a:solidFill>
              <a:srgbClr val="000000"/>
            </a:solidFill>
          </a:ln>
        </p:spPr>
        <p:txBody>
          <a:bodyPr wrap="square" lIns="0" tIns="0" rIns="0" bIns="0" rtlCol="0">
            <a:noAutofit/>
          </a:bodyPr>
          <a:lstStyle/>
          <a:p>
            <a:endParaRPr/>
          </a:p>
        </p:txBody>
      </p:sp>
      <p:sp>
        <p:nvSpPr>
          <p:cNvPr id="24" name="object 24"/>
          <p:cNvSpPr txBox="1"/>
          <p:nvPr/>
        </p:nvSpPr>
        <p:spPr>
          <a:xfrm>
            <a:off x="1908429" y="3934333"/>
            <a:ext cx="441959" cy="280670"/>
          </a:xfrm>
          <a:prstGeom prst="rect">
            <a:avLst/>
          </a:prstGeom>
        </p:spPr>
        <p:txBody>
          <a:bodyPr vert="horz" wrap="square" lIns="0" tIns="0" rIns="0" bIns="0" rtlCol="0">
            <a:noAutofit/>
          </a:bodyPr>
          <a:lstStyle/>
          <a:p>
            <a:pPr marL="12700">
              <a:lnSpc>
                <a:spcPct val="100000"/>
              </a:lnSpc>
            </a:pPr>
            <a:r>
              <a:rPr sz="1800" dirty="0" smtClean="0">
                <a:solidFill>
                  <a:srgbClr val="006FC0"/>
                </a:solidFill>
                <a:latin typeface="Tahoma"/>
                <a:cs typeface="Tahoma"/>
              </a:rPr>
              <a:t>ETH</a:t>
            </a:r>
            <a:endParaRPr sz="1800">
              <a:latin typeface="Tahoma"/>
              <a:cs typeface="Tahoma"/>
            </a:endParaRPr>
          </a:p>
        </p:txBody>
      </p:sp>
      <p:sp>
        <p:nvSpPr>
          <p:cNvPr id="25" name="object 25"/>
          <p:cNvSpPr txBox="1"/>
          <p:nvPr/>
        </p:nvSpPr>
        <p:spPr>
          <a:xfrm>
            <a:off x="2747010" y="3934333"/>
            <a:ext cx="540385" cy="280670"/>
          </a:xfrm>
          <a:prstGeom prst="rect">
            <a:avLst/>
          </a:prstGeom>
        </p:spPr>
        <p:txBody>
          <a:bodyPr vert="horz" wrap="square" lIns="0" tIns="0" rIns="0" bIns="0" rtlCol="0">
            <a:noAutofit/>
          </a:bodyPr>
          <a:lstStyle/>
          <a:p>
            <a:pPr marL="12700">
              <a:lnSpc>
                <a:spcPct val="100000"/>
              </a:lnSpc>
            </a:pPr>
            <a:r>
              <a:rPr sz="1800" dirty="0" smtClean="0">
                <a:solidFill>
                  <a:srgbClr val="FF0000"/>
                </a:solidFill>
                <a:latin typeface="Tahoma"/>
                <a:cs typeface="Tahoma"/>
              </a:rPr>
              <a:t>FDDI</a:t>
            </a:r>
            <a:endParaRPr sz="1800">
              <a:latin typeface="Tahoma"/>
              <a:cs typeface="Tahoma"/>
            </a:endParaRPr>
          </a:p>
        </p:txBody>
      </p:sp>
      <p:sp>
        <p:nvSpPr>
          <p:cNvPr id="26" name="object 26"/>
          <p:cNvSpPr txBox="1"/>
          <p:nvPr/>
        </p:nvSpPr>
        <p:spPr>
          <a:xfrm>
            <a:off x="2289429" y="3019551"/>
            <a:ext cx="236854" cy="280670"/>
          </a:xfrm>
          <a:prstGeom prst="rect">
            <a:avLst/>
          </a:prstGeom>
        </p:spPr>
        <p:txBody>
          <a:bodyPr vert="horz" wrap="square" lIns="0" tIns="0" rIns="0" bIns="0" rtlCol="0">
            <a:noAutofit/>
          </a:bodyPr>
          <a:lstStyle/>
          <a:p>
            <a:pPr marL="12700">
              <a:lnSpc>
                <a:spcPct val="100000"/>
              </a:lnSpc>
            </a:pPr>
            <a:r>
              <a:rPr sz="1800" dirty="0" smtClean="0">
                <a:latin typeface="Tahoma"/>
                <a:cs typeface="Tahoma"/>
              </a:rPr>
              <a:t>IP</a:t>
            </a:r>
            <a:endParaRPr sz="1800">
              <a:latin typeface="Tahoma"/>
              <a:cs typeface="Tahoma"/>
            </a:endParaRPr>
          </a:p>
        </p:txBody>
      </p:sp>
      <p:sp>
        <p:nvSpPr>
          <p:cNvPr id="27" name="object 27"/>
          <p:cNvSpPr/>
          <p:nvPr/>
        </p:nvSpPr>
        <p:spPr>
          <a:xfrm>
            <a:off x="2057400" y="3355467"/>
            <a:ext cx="457200" cy="533400"/>
          </a:xfrm>
          <a:custGeom>
            <a:avLst/>
            <a:gdLst/>
            <a:ahLst/>
            <a:cxnLst/>
            <a:rect l="l" t="t" r="r" b="b"/>
            <a:pathLst>
              <a:path w="457200" h="533400">
                <a:moveTo>
                  <a:pt x="457200" y="0"/>
                </a:moveTo>
                <a:lnTo>
                  <a:pt x="0" y="533400"/>
                </a:lnTo>
              </a:path>
            </a:pathLst>
          </a:custGeom>
          <a:ln w="9525">
            <a:solidFill>
              <a:srgbClr val="000000"/>
            </a:solidFill>
          </a:ln>
        </p:spPr>
        <p:txBody>
          <a:bodyPr wrap="square" lIns="0" tIns="0" rIns="0" bIns="0" rtlCol="0">
            <a:noAutofit/>
          </a:bodyPr>
          <a:lstStyle/>
          <a:p>
            <a:endParaRPr/>
          </a:p>
        </p:txBody>
      </p:sp>
      <p:sp>
        <p:nvSpPr>
          <p:cNvPr id="28" name="object 28"/>
          <p:cNvSpPr/>
          <p:nvPr/>
        </p:nvSpPr>
        <p:spPr>
          <a:xfrm>
            <a:off x="2590800" y="3355467"/>
            <a:ext cx="457200" cy="533400"/>
          </a:xfrm>
          <a:custGeom>
            <a:avLst/>
            <a:gdLst/>
            <a:ahLst/>
            <a:cxnLst/>
            <a:rect l="l" t="t" r="r" b="b"/>
            <a:pathLst>
              <a:path w="457200" h="533400">
                <a:moveTo>
                  <a:pt x="0" y="0"/>
                </a:moveTo>
                <a:lnTo>
                  <a:pt x="457200" y="533400"/>
                </a:lnTo>
              </a:path>
            </a:pathLst>
          </a:custGeom>
          <a:ln w="9525">
            <a:solidFill>
              <a:srgbClr val="000000"/>
            </a:solidFill>
          </a:ln>
        </p:spPr>
        <p:txBody>
          <a:bodyPr wrap="square" lIns="0" tIns="0" rIns="0" bIns="0" rtlCol="0">
            <a:noAutofit/>
          </a:bodyPr>
          <a:lstStyle/>
          <a:p>
            <a:endParaRPr/>
          </a:p>
        </p:txBody>
      </p:sp>
      <p:sp>
        <p:nvSpPr>
          <p:cNvPr id="29" name="object 29"/>
          <p:cNvSpPr/>
          <p:nvPr/>
        </p:nvSpPr>
        <p:spPr>
          <a:xfrm>
            <a:off x="4114800" y="3355467"/>
            <a:ext cx="457200" cy="533400"/>
          </a:xfrm>
          <a:custGeom>
            <a:avLst/>
            <a:gdLst/>
            <a:ahLst/>
            <a:cxnLst/>
            <a:rect l="l" t="t" r="r" b="b"/>
            <a:pathLst>
              <a:path w="457200" h="533400">
                <a:moveTo>
                  <a:pt x="457200" y="0"/>
                </a:moveTo>
                <a:lnTo>
                  <a:pt x="0" y="533400"/>
                </a:lnTo>
              </a:path>
            </a:pathLst>
          </a:custGeom>
          <a:ln w="9525">
            <a:solidFill>
              <a:srgbClr val="000000"/>
            </a:solidFill>
          </a:ln>
        </p:spPr>
        <p:txBody>
          <a:bodyPr wrap="square" lIns="0" tIns="0" rIns="0" bIns="0" rtlCol="0">
            <a:noAutofit/>
          </a:bodyPr>
          <a:lstStyle/>
          <a:p>
            <a:endParaRPr/>
          </a:p>
        </p:txBody>
      </p:sp>
      <p:sp>
        <p:nvSpPr>
          <p:cNvPr id="30" name="object 30"/>
          <p:cNvSpPr/>
          <p:nvPr/>
        </p:nvSpPr>
        <p:spPr>
          <a:xfrm>
            <a:off x="4648200" y="3355467"/>
            <a:ext cx="381000" cy="533400"/>
          </a:xfrm>
          <a:custGeom>
            <a:avLst/>
            <a:gdLst/>
            <a:ahLst/>
            <a:cxnLst/>
            <a:rect l="l" t="t" r="r" b="b"/>
            <a:pathLst>
              <a:path w="381000" h="533400">
                <a:moveTo>
                  <a:pt x="0" y="0"/>
                </a:moveTo>
                <a:lnTo>
                  <a:pt x="381000" y="533400"/>
                </a:lnTo>
              </a:path>
            </a:pathLst>
          </a:custGeom>
          <a:ln w="9525">
            <a:solidFill>
              <a:srgbClr val="000000"/>
            </a:solidFill>
          </a:ln>
        </p:spPr>
        <p:txBody>
          <a:bodyPr wrap="square" lIns="0" tIns="0" rIns="0" bIns="0" rtlCol="0">
            <a:noAutofit/>
          </a:bodyPr>
          <a:lstStyle/>
          <a:p>
            <a:endParaRPr/>
          </a:p>
        </p:txBody>
      </p:sp>
      <p:sp>
        <p:nvSpPr>
          <p:cNvPr id="31" name="object 31"/>
          <p:cNvSpPr/>
          <p:nvPr/>
        </p:nvSpPr>
        <p:spPr>
          <a:xfrm>
            <a:off x="6019800" y="3355467"/>
            <a:ext cx="381000" cy="533400"/>
          </a:xfrm>
          <a:custGeom>
            <a:avLst/>
            <a:gdLst/>
            <a:ahLst/>
            <a:cxnLst/>
            <a:rect l="l" t="t" r="r" b="b"/>
            <a:pathLst>
              <a:path w="381000" h="533400">
                <a:moveTo>
                  <a:pt x="381000" y="0"/>
                </a:moveTo>
                <a:lnTo>
                  <a:pt x="0" y="533400"/>
                </a:lnTo>
              </a:path>
            </a:pathLst>
          </a:custGeom>
          <a:ln w="9525">
            <a:solidFill>
              <a:srgbClr val="000000"/>
            </a:solidFill>
          </a:ln>
        </p:spPr>
        <p:txBody>
          <a:bodyPr wrap="square" lIns="0" tIns="0" rIns="0" bIns="0" rtlCol="0">
            <a:noAutofit/>
          </a:bodyPr>
          <a:lstStyle/>
          <a:p>
            <a:endParaRPr/>
          </a:p>
        </p:txBody>
      </p:sp>
      <p:sp>
        <p:nvSpPr>
          <p:cNvPr id="32" name="object 32"/>
          <p:cNvSpPr/>
          <p:nvPr/>
        </p:nvSpPr>
        <p:spPr>
          <a:xfrm>
            <a:off x="6477000" y="3355467"/>
            <a:ext cx="381000" cy="533400"/>
          </a:xfrm>
          <a:custGeom>
            <a:avLst/>
            <a:gdLst/>
            <a:ahLst/>
            <a:cxnLst/>
            <a:rect l="l" t="t" r="r" b="b"/>
            <a:pathLst>
              <a:path w="381000" h="533400">
                <a:moveTo>
                  <a:pt x="0" y="0"/>
                </a:moveTo>
                <a:lnTo>
                  <a:pt x="381000" y="533400"/>
                </a:lnTo>
              </a:path>
            </a:pathLst>
          </a:custGeom>
          <a:ln w="9525">
            <a:solidFill>
              <a:srgbClr val="000000"/>
            </a:solidFill>
          </a:ln>
        </p:spPr>
        <p:txBody>
          <a:bodyPr wrap="square" lIns="0" tIns="0" rIns="0" bIns="0" rtlCol="0">
            <a:noAutofit/>
          </a:bodyPr>
          <a:lstStyle/>
          <a:p>
            <a:endParaRPr/>
          </a:p>
        </p:txBody>
      </p:sp>
      <p:sp>
        <p:nvSpPr>
          <p:cNvPr id="34" name="object 34"/>
          <p:cNvSpPr txBox="1"/>
          <p:nvPr/>
        </p:nvSpPr>
        <p:spPr>
          <a:xfrm>
            <a:off x="3890009" y="3934333"/>
            <a:ext cx="1320165" cy="280670"/>
          </a:xfrm>
          <a:prstGeom prst="rect">
            <a:avLst/>
          </a:prstGeom>
        </p:spPr>
        <p:txBody>
          <a:bodyPr vert="horz" wrap="square" lIns="0" tIns="0" rIns="0" bIns="0" rtlCol="0">
            <a:noAutofit/>
          </a:bodyPr>
          <a:lstStyle/>
          <a:p>
            <a:pPr marL="12700">
              <a:lnSpc>
                <a:spcPct val="100000"/>
              </a:lnSpc>
              <a:tabLst>
                <a:tab pos="927100" algn="l"/>
              </a:tabLst>
            </a:pPr>
            <a:r>
              <a:rPr sz="1800" dirty="0" smtClean="0">
                <a:solidFill>
                  <a:srgbClr val="FF0000"/>
                </a:solidFill>
                <a:latin typeface="Tahoma"/>
                <a:cs typeface="Tahoma"/>
              </a:rPr>
              <a:t>FDDI	</a:t>
            </a:r>
            <a:r>
              <a:rPr sz="1800" dirty="0" smtClean="0">
                <a:solidFill>
                  <a:srgbClr val="00AF50"/>
                </a:solidFill>
                <a:latin typeface="Tahoma"/>
                <a:cs typeface="Tahoma"/>
              </a:rPr>
              <a:t>PPP</a:t>
            </a:r>
            <a:endParaRPr sz="1800">
              <a:latin typeface="Tahoma"/>
              <a:cs typeface="Tahoma"/>
            </a:endParaRPr>
          </a:p>
        </p:txBody>
      </p:sp>
      <p:sp>
        <p:nvSpPr>
          <p:cNvPr id="35" name="object 35"/>
          <p:cNvSpPr txBox="1"/>
          <p:nvPr/>
        </p:nvSpPr>
        <p:spPr>
          <a:xfrm>
            <a:off x="4347464" y="3019551"/>
            <a:ext cx="236854" cy="280670"/>
          </a:xfrm>
          <a:prstGeom prst="rect">
            <a:avLst/>
          </a:prstGeom>
        </p:spPr>
        <p:txBody>
          <a:bodyPr vert="horz" wrap="square" lIns="0" tIns="0" rIns="0" bIns="0" rtlCol="0">
            <a:noAutofit/>
          </a:bodyPr>
          <a:lstStyle/>
          <a:p>
            <a:pPr marL="12700">
              <a:lnSpc>
                <a:spcPct val="100000"/>
              </a:lnSpc>
            </a:pPr>
            <a:r>
              <a:rPr sz="1800" dirty="0" smtClean="0">
                <a:latin typeface="Tahoma"/>
                <a:cs typeface="Tahoma"/>
              </a:rPr>
              <a:t>IP</a:t>
            </a:r>
            <a:endParaRPr sz="1800">
              <a:latin typeface="Tahoma"/>
              <a:cs typeface="Tahoma"/>
            </a:endParaRPr>
          </a:p>
        </p:txBody>
      </p:sp>
      <p:sp>
        <p:nvSpPr>
          <p:cNvPr id="36" name="object 36"/>
          <p:cNvSpPr txBox="1"/>
          <p:nvPr/>
        </p:nvSpPr>
        <p:spPr>
          <a:xfrm>
            <a:off x="6633718" y="3934333"/>
            <a:ext cx="441959" cy="280670"/>
          </a:xfrm>
          <a:prstGeom prst="rect">
            <a:avLst/>
          </a:prstGeom>
        </p:spPr>
        <p:txBody>
          <a:bodyPr vert="horz" wrap="square" lIns="0" tIns="0" rIns="0" bIns="0" rtlCol="0">
            <a:noAutofit/>
          </a:bodyPr>
          <a:lstStyle/>
          <a:p>
            <a:pPr marL="12700">
              <a:lnSpc>
                <a:spcPct val="100000"/>
              </a:lnSpc>
            </a:pPr>
            <a:r>
              <a:rPr sz="1800" dirty="0" smtClean="0">
                <a:solidFill>
                  <a:srgbClr val="006FC0"/>
                </a:solidFill>
                <a:latin typeface="Tahoma"/>
                <a:cs typeface="Tahoma"/>
              </a:rPr>
              <a:t>ETH</a:t>
            </a:r>
            <a:endParaRPr sz="1800">
              <a:latin typeface="Tahoma"/>
              <a:cs typeface="Tahoma"/>
            </a:endParaRPr>
          </a:p>
        </p:txBody>
      </p:sp>
      <p:sp>
        <p:nvSpPr>
          <p:cNvPr id="37" name="object 37"/>
          <p:cNvSpPr txBox="1"/>
          <p:nvPr/>
        </p:nvSpPr>
        <p:spPr>
          <a:xfrm>
            <a:off x="5818123" y="3934333"/>
            <a:ext cx="405130" cy="280670"/>
          </a:xfrm>
          <a:prstGeom prst="rect">
            <a:avLst/>
          </a:prstGeom>
        </p:spPr>
        <p:txBody>
          <a:bodyPr vert="horz" wrap="square" lIns="0" tIns="0" rIns="0" bIns="0" rtlCol="0">
            <a:noAutofit/>
          </a:bodyPr>
          <a:lstStyle/>
          <a:p>
            <a:pPr marL="12700">
              <a:lnSpc>
                <a:spcPct val="100000"/>
              </a:lnSpc>
            </a:pPr>
            <a:r>
              <a:rPr sz="1800" dirty="0" smtClean="0">
                <a:solidFill>
                  <a:srgbClr val="00AF50"/>
                </a:solidFill>
                <a:latin typeface="Tahoma"/>
                <a:cs typeface="Tahoma"/>
              </a:rPr>
              <a:t>PPP</a:t>
            </a:r>
            <a:endParaRPr sz="1800">
              <a:latin typeface="Tahoma"/>
              <a:cs typeface="Tahoma"/>
            </a:endParaRPr>
          </a:p>
        </p:txBody>
      </p:sp>
      <p:sp>
        <p:nvSpPr>
          <p:cNvPr id="38" name="object 38"/>
          <p:cNvSpPr txBox="1"/>
          <p:nvPr/>
        </p:nvSpPr>
        <p:spPr>
          <a:xfrm>
            <a:off x="6176517" y="3019551"/>
            <a:ext cx="236854" cy="280670"/>
          </a:xfrm>
          <a:prstGeom prst="rect">
            <a:avLst/>
          </a:prstGeom>
        </p:spPr>
        <p:txBody>
          <a:bodyPr vert="horz" wrap="square" lIns="0" tIns="0" rIns="0" bIns="0" rtlCol="0">
            <a:noAutofit/>
          </a:bodyPr>
          <a:lstStyle/>
          <a:p>
            <a:pPr marL="12700">
              <a:lnSpc>
                <a:spcPct val="100000"/>
              </a:lnSpc>
            </a:pPr>
            <a:r>
              <a:rPr sz="1800" dirty="0" smtClean="0">
                <a:latin typeface="Tahoma"/>
                <a:cs typeface="Tahoma"/>
              </a:rPr>
              <a:t>IP</a:t>
            </a:r>
            <a:endParaRPr sz="1800">
              <a:latin typeface="Tahoma"/>
              <a:cs typeface="Tahoma"/>
            </a:endParaRPr>
          </a:p>
        </p:txBody>
      </p:sp>
      <p:sp>
        <p:nvSpPr>
          <p:cNvPr id="39" name="object 39"/>
          <p:cNvSpPr/>
          <p:nvPr/>
        </p:nvSpPr>
        <p:spPr>
          <a:xfrm>
            <a:off x="1066800" y="4574667"/>
            <a:ext cx="1219200" cy="457200"/>
          </a:xfrm>
          <a:custGeom>
            <a:avLst/>
            <a:gdLst/>
            <a:ahLst/>
            <a:cxnLst/>
            <a:rect l="l" t="t" r="r" b="b"/>
            <a:pathLst>
              <a:path w="1219200" h="457200">
                <a:moveTo>
                  <a:pt x="0" y="76200"/>
                </a:moveTo>
                <a:lnTo>
                  <a:pt x="0" y="457200"/>
                </a:lnTo>
                <a:lnTo>
                  <a:pt x="1219200" y="457200"/>
                </a:lnTo>
                <a:lnTo>
                  <a:pt x="1219200" y="0"/>
                </a:lnTo>
              </a:path>
            </a:pathLst>
          </a:custGeom>
          <a:ln w="9525">
            <a:solidFill>
              <a:srgbClr val="000000"/>
            </a:solidFill>
          </a:ln>
        </p:spPr>
        <p:txBody>
          <a:bodyPr wrap="square" lIns="0" tIns="0" rIns="0" bIns="0" rtlCol="0">
            <a:noAutofit/>
          </a:bodyPr>
          <a:lstStyle/>
          <a:p>
            <a:endParaRPr/>
          </a:p>
        </p:txBody>
      </p:sp>
      <p:sp>
        <p:nvSpPr>
          <p:cNvPr id="40" name="object 40"/>
          <p:cNvSpPr/>
          <p:nvPr/>
        </p:nvSpPr>
        <p:spPr>
          <a:xfrm>
            <a:off x="6934200" y="4574667"/>
            <a:ext cx="1219200" cy="457200"/>
          </a:xfrm>
          <a:custGeom>
            <a:avLst/>
            <a:gdLst/>
            <a:ahLst/>
            <a:cxnLst/>
            <a:rect l="l" t="t" r="r" b="b"/>
            <a:pathLst>
              <a:path w="1219200" h="457200">
                <a:moveTo>
                  <a:pt x="0" y="76200"/>
                </a:moveTo>
                <a:lnTo>
                  <a:pt x="0" y="457200"/>
                </a:lnTo>
                <a:lnTo>
                  <a:pt x="1219200" y="457200"/>
                </a:lnTo>
                <a:lnTo>
                  <a:pt x="1219200" y="0"/>
                </a:lnTo>
              </a:path>
            </a:pathLst>
          </a:custGeom>
          <a:ln w="9525">
            <a:solidFill>
              <a:srgbClr val="000000"/>
            </a:solidFill>
          </a:ln>
        </p:spPr>
        <p:txBody>
          <a:bodyPr wrap="square" lIns="0" tIns="0" rIns="0" bIns="0" rtlCol="0">
            <a:noAutofit/>
          </a:bodyPr>
          <a:lstStyle/>
          <a:p>
            <a:endParaRPr/>
          </a:p>
        </p:txBody>
      </p:sp>
      <p:sp>
        <p:nvSpPr>
          <p:cNvPr id="41" name="object 41"/>
          <p:cNvSpPr/>
          <p:nvPr/>
        </p:nvSpPr>
        <p:spPr>
          <a:xfrm>
            <a:off x="4953000" y="4574667"/>
            <a:ext cx="1219200" cy="457200"/>
          </a:xfrm>
          <a:custGeom>
            <a:avLst/>
            <a:gdLst/>
            <a:ahLst/>
            <a:cxnLst/>
            <a:rect l="l" t="t" r="r" b="b"/>
            <a:pathLst>
              <a:path w="1219200" h="457200">
                <a:moveTo>
                  <a:pt x="0" y="76200"/>
                </a:moveTo>
                <a:lnTo>
                  <a:pt x="0" y="457200"/>
                </a:lnTo>
                <a:lnTo>
                  <a:pt x="1219200" y="457200"/>
                </a:lnTo>
                <a:lnTo>
                  <a:pt x="1219200" y="0"/>
                </a:lnTo>
              </a:path>
            </a:pathLst>
          </a:custGeom>
          <a:ln w="9525">
            <a:solidFill>
              <a:srgbClr val="000000"/>
            </a:solidFill>
          </a:ln>
        </p:spPr>
        <p:txBody>
          <a:bodyPr wrap="square" lIns="0" tIns="0" rIns="0" bIns="0" rtlCol="0">
            <a:noAutofit/>
          </a:bodyPr>
          <a:lstStyle/>
          <a:p>
            <a:endParaRPr/>
          </a:p>
        </p:txBody>
      </p:sp>
      <p:sp>
        <p:nvSpPr>
          <p:cNvPr id="42" name="object 42"/>
          <p:cNvSpPr/>
          <p:nvPr/>
        </p:nvSpPr>
        <p:spPr>
          <a:xfrm>
            <a:off x="3048000" y="4541265"/>
            <a:ext cx="1219200" cy="457200"/>
          </a:xfrm>
          <a:custGeom>
            <a:avLst/>
            <a:gdLst/>
            <a:ahLst/>
            <a:cxnLst/>
            <a:rect l="l" t="t" r="r" b="b"/>
            <a:pathLst>
              <a:path w="1219200" h="457200">
                <a:moveTo>
                  <a:pt x="0" y="76200"/>
                </a:moveTo>
                <a:lnTo>
                  <a:pt x="0" y="457200"/>
                </a:lnTo>
                <a:lnTo>
                  <a:pt x="1219200" y="457200"/>
                </a:lnTo>
                <a:lnTo>
                  <a:pt x="1219200" y="0"/>
                </a:lnTo>
              </a:path>
            </a:pathLst>
          </a:custGeom>
          <a:ln w="9525">
            <a:solidFill>
              <a:srgbClr val="000000"/>
            </a:solidFill>
          </a:ln>
        </p:spPr>
        <p:txBody>
          <a:bodyPr wrap="square" lIns="0" tIns="0" rIns="0" bIns="0" rtlCol="0">
            <a:noAutofit/>
          </a:bodyPr>
          <a:lstStyle/>
          <a:p>
            <a:endParaRPr/>
          </a:p>
        </p:txBody>
      </p:sp>
      <p:sp>
        <p:nvSpPr>
          <p:cNvPr id="43" name="object 43"/>
          <p:cNvSpPr/>
          <p:nvPr/>
        </p:nvSpPr>
        <p:spPr>
          <a:xfrm>
            <a:off x="4714875" y="5527167"/>
            <a:ext cx="1524000" cy="381000"/>
          </a:xfrm>
          <a:custGeom>
            <a:avLst/>
            <a:gdLst/>
            <a:ahLst/>
            <a:cxnLst/>
            <a:rect l="l" t="t" r="r" b="b"/>
            <a:pathLst>
              <a:path w="1524000" h="381000">
                <a:moveTo>
                  <a:pt x="0" y="381000"/>
                </a:moveTo>
                <a:lnTo>
                  <a:pt x="1524000" y="381000"/>
                </a:lnTo>
                <a:lnTo>
                  <a:pt x="1524000" y="0"/>
                </a:lnTo>
                <a:lnTo>
                  <a:pt x="0" y="0"/>
                </a:lnTo>
                <a:lnTo>
                  <a:pt x="0" y="381000"/>
                </a:lnTo>
                <a:close/>
              </a:path>
            </a:pathLst>
          </a:custGeom>
          <a:solidFill>
            <a:srgbClr val="CCFFFF"/>
          </a:solidFill>
        </p:spPr>
        <p:txBody>
          <a:bodyPr wrap="square" lIns="0" tIns="0" rIns="0" bIns="0" rtlCol="0">
            <a:noAutofit/>
          </a:bodyPr>
          <a:lstStyle/>
          <a:p>
            <a:endParaRPr/>
          </a:p>
        </p:txBody>
      </p:sp>
      <p:sp>
        <p:nvSpPr>
          <p:cNvPr id="44" name="object 44"/>
          <p:cNvSpPr/>
          <p:nvPr/>
        </p:nvSpPr>
        <p:spPr>
          <a:xfrm>
            <a:off x="4714875" y="5527167"/>
            <a:ext cx="1524000" cy="381000"/>
          </a:xfrm>
          <a:custGeom>
            <a:avLst/>
            <a:gdLst/>
            <a:ahLst/>
            <a:cxnLst/>
            <a:rect l="l" t="t" r="r" b="b"/>
            <a:pathLst>
              <a:path w="1524000" h="381000">
                <a:moveTo>
                  <a:pt x="0" y="381000"/>
                </a:moveTo>
                <a:lnTo>
                  <a:pt x="1524000" y="381000"/>
                </a:lnTo>
                <a:lnTo>
                  <a:pt x="1524000" y="0"/>
                </a:lnTo>
                <a:lnTo>
                  <a:pt x="0" y="0"/>
                </a:lnTo>
                <a:lnTo>
                  <a:pt x="0" y="381000"/>
                </a:lnTo>
                <a:close/>
              </a:path>
            </a:pathLst>
          </a:custGeom>
          <a:ln w="9525">
            <a:solidFill>
              <a:srgbClr val="000000"/>
            </a:solidFill>
          </a:ln>
        </p:spPr>
        <p:txBody>
          <a:bodyPr wrap="square" lIns="0" tIns="0" rIns="0" bIns="0" rtlCol="0">
            <a:noAutofit/>
          </a:bodyPr>
          <a:lstStyle/>
          <a:p>
            <a:endParaRPr/>
          </a:p>
        </p:txBody>
      </p:sp>
      <p:sp>
        <p:nvSpPr>
          <p:cNvPr id="45" name="object 45"/>
          <p:cNvSpPr txBox="1"/>
          <p:nvPr/>
        </p:nvSpPr>
        <p:spPr>
          <a:xfrm>
            <a:off x="4825365" y="5580202"/>
            <a:ext cx="1377950" cy="280670"/>
          </a:xfrm>
          <a:prstGeom prst="rect">
            <a:avLst/>
          </a:prstGeom>
        </p:spPr>
        <p:txBody>
          <a:bodyPr vert="horz" wrap="square" lIns="0" tIns="0" rIns="0" bIns="0" rtlCol="0">
            <a:noAutofit/>
          </a:bodyPr>
          <a:lstStyle/>
          <a:p>
            <a:pPr marL="12700">
              <a:lnSpc>
                <a:spcPct val="100000"/>
              </a:lnSpc>
              <a:tabLst>
                <a:tab pos="532130" algn="l"/>
              </a:tabLst>
            </a:pPr>
            <a:r>
              <a:rPr sz="1800" spc="5" dirty="0" smtClean="0">
                <a:solidFill>
                  <a:srgbClr val="00AF50"/>
                </a:solidFill>
                <a:latin typeface="Tahoma"/>
                <a:cs typeface="Tahoma"/>
              </a:rPr>
              <a:t>PP</a:t>
            </a:r>
            <a:r>
              <a:rPr sz="1800" spc="0" dirty="0" smtClean="0">
                <a:solidFill>
                  <a:srgbClr val="00AF50"/>
                </a:solidFill>
                <a:latin typeface="Tahoma"/>
                <a:cs typeface="Tahoma"/>
              </a:rPr>
              <a:t>P	</a:t>
            </a:r>
            <a:r>
              <a:rPr sz="1800" spc="0" dirty="0" smtClean="0">
                <a:latin typeface="Tahoma"/>
                <a:cs typeface="Tahoma"/>
              </a:rPr>
              <a:t>IP</a:t>
            </a:r>
            <a:r>
              <a:rPr sz="1800" spc="-10" dirty="0" smtClean="0">
                <a:latin typeface="Tahoma"/>
                <a:cs typeface="Tahoma"/>
              </a:rPr>
              <a:t> (512)</a:t>
            </a:r>
            <a:endParaRPr sz="1800">
              <a:latin typeface="Tahoma"/>
              <a:cs typeface="Tahoma"/>
            </a:endParaRPr>
          </a:p>
        </p:txBody>
      </p:sp>
      <p:sp>
        <p:nvSpPr>
          <p:cNvPr id="46" name="object 46"/>
          <p:cNvSpPr/>
          <p:nvPr/>
        </p:nvSpPr>
        <p:spPr>
          <a:xfrm>
            <a:off x="5248275" y="5527167"/>
            <a:ext cx="0" cy="381000"/>
          </a:xfrm>
          <a:custGeom>
            <a:avLst/>
            <a:gdLst/>
            <a:ahLst/>
            <a:cxnLst/>
            <a:rect l="l" t="t" r="r" b="b"/>
            <a:pathLst>
              <a:path h="381000">
                <a:moveTo>
                  <a:pt x="0" y="0"/>
                </a:moveTo>
                <a:lnTo>
                  <a:pt x="0" y="381000"/>
                </a:lnTo>
              </a:path>
            </a:pathLst>
          </a:custGeom>
          <a:ln w="9525">
            <a:solidFill>
              <a:srgbClr val="000000"/>
            </a:solidFill>
          </a:ln>
        </p:spPr>
        <p:txBody>
          <a:bodyPr wrap="square" lIns="0" tIns="0" rIns="0" bIns="0" rtlCol="0">
            <a:noAutofit/>
          </a:bodyPr>
          <a:lstStyle/>
          <a:p>
            <a:endParaRPr/>
          </a:p>
        </p:txBody>
      </p:sp>
      <p:sp>
        <p:nvSpPr>
          <p:cNvPr id="47" name="object 47"/>
          <p:cNvSpPr/>
          <p:nvPr/>
        </p:nvSpPr>
        <p:spPr>
          <a:xfrm>
            <a:off x="5553075" y="5527167"/>
            <a:ext cx="0" cy="381000"/>
          </a:xfrm>
          <a:custGeom>
            <a:avLst/>
            <a:gdLst/>
            <a:ahLst/>
            <a:cxnLst/>
            <a:rect l="l" t="t" r="r" b="b"/>
            <a:pathLst>
              <a:path h="381000">
                <a:moveTo>
                  <a:pt x="0" y="0"/>
                </a:moveTo>
                <a:lnTo>
                  <a:pt x="0" y="381000"/>
                </a:lnTo>
              </a:path>
            </a:pathLst>
          </a:custGeom>
          <a:ln w="9525">
            <a:solidFill>
              <a:srgbClr val="000000"/>
            </a:solidFill>
          </a:ln>
        </p:spPr>
        <p:txBody>
          <a:bodyPr wrap="square" lIns="0" tIns="0" rIns="0" bIns="0" rtlCol="0">
            <a:noAutofit/>
          </a:bodyPr>
          <a:lstStyle/>
          <a:p>
            <a:endParaRPr/>
          </a:p>
        </p:txBody>
      </p:sp>
      <p:sp>
        <p:nvSpPr>
          <p:cNvPr id="48" name="object 48"/>
          <p:cNvSpPr/>
          <p:nvPr/>
        </p:nvSpPr>
        <p:spPr>
          <a:xfrm>
            <a:off x="4714875" y="5984367"/>
            <a:ext cx="1524000" cy="381000"/>
          </a:xfrm>
          <a:custGeom>
            <a:avLst/>
            <a:gdLst/>
            <a:ahLst/>
            <a:cxnLst/>
            <a:rect l="l" t="t" r="r" b="b"/>
            <a:pathLst>
              <a:path w="1524000" h="381000">
                <a:moveTo>
                  <a:pt x="0" y="381000"/>
                </a:moveTo>
                <a:lnTo>
                  <a:pt x="1524000" y="381000"/>
                </a:lnTo>
                <a:lnTo>
                  <a:pt x="1524000" y="0"/>
                </a:lnTo>
                <a:lnTo>
                  <a:pt x="0" y="0"/>
                </a:lnTo>
                <a:lnTo>
                  <a:pt x="0" y="381000"/>
                </a:lnTo>
                <a:close/>
              </a:path>
            </a:pathLst>
          </a:custGeom>
          <a:solidFill>
            <a:srgbClr val="CCFFFF"/>
          </a:solidFill>
        </p:spPr>
        <p:txBody>
          <a:bodyPr wrap="square" lIns="0" tIns="0" rIns="0" bIns="0" rtlCol="0">
            <a:noAutofit/>
          </a:bodyPr>
          <a:lstStyle/>
          <a:p>
            <a:endParaRPr/>
          </a:p>
        </p:txBody>
      </p:sp>
      <p:sp>
        <p:nvSpPr>
          <p:cNvPr id="49" name="object 49"/>
          <p:cNvSpPr/>
          <p:nvPr/>
        </p:nvSpPr>
        <p:spPr>
          <a:xfrm>
            <a:off x="4714875" y="5984367"/>
            <a:ext cx="1524000" cy="381000"/>
          </a:xfrm>
          <a:custGeom>
            <a:avLst/>
            <a:gdLst/>
            <a:ahLst/>
            <a:cxnLst/>
            <a:rect l="l" t="t" r="r" b="b"/>
            <a:pathLst>
              <a:path w="1524000" h="381000">
                <a:moveTo>
                  <a:pt x="0" y="381000"/>
                </a:moveTo>
                <a:lnTo>
                  <a:pt x="1524000" y="381000"/>
                </a:lnTo>
                <a:lnTo>
                  <a:pt x="1524000" y="0"/>
                </a:lnTo>
                <a:lnTo>
                  <a:pt x="0" y="0"/>
                </a:lnTo>
                <a:lnTo>
                  <a:pt x="0" y="381000"/>
                </a:lnTo>
                <a:close/>
              </a:path>
            </a:pathLst>
          </a:custGeom>
          <a:ln w="9525">
            <a:solidFill>
              <a:srgbClr val="000000"/>
            </a:solidFill>
          </a:ln>
        </p:spPr>
        <p:txBody>
          <a:bodyPr wrap="square" lIns="0" tIns="0" rIns="0" bIns="0" rtlCol="0">
            <a:noAutofit/>
          </a:bodyPr>
          <a:lstStyle/>
          <a:p>
            <a:endParaRPr/>
          </a:p>
        </p:txBody>
      </p:sp>
      <p:sp>
        <p:nvSpPr>
          <p:cNvPr id="50" name="object 50"/>
          <p:cNvSpPr txBox="1"/>
          <p:nvPr/>
        </p:nvSpPr>
        <p:spPr>
          <a:xfrm>
            <a:off x="4825365" y="6037402"/>
            <a:ext cx="1377950" cy="280670"/>
          </a:xfrm>
          <a:prstGeom prst="rect">
            <a:avLst/>
          </a:prstGeom>
        </p:spPr>
        <p:txBody>
          <a:bodyPr vert="horz" wrap="square" lIns="0" tIns="0" rIns="0" bIns="0" rtlCol="0">
            <a:noAutofit/>
          </a:bodyPr>
          <a:lstStyle/>
          <a:p>
            <a:pPr marL="12700">
              <a:lnSpc>
                <a:spcPct val="100000"/>
              </a:lnSpc>
              <a:tabLst>
                <a:tab pos="532130" algn="l"/>
              </a:tabLst>
            </a:pPr>
            <a:r>
              <a:rPr sz="1800" spc="5" dirty="0" smtClean="0">
                <a:solidFill>
                  <a:srgbClr val="00AF50"/>
                </a:solidFill>
                <a:latin typeface="Tahoma"/>
                <a:cs typeface="Tahoma"/>
              </a:rPr>
              <a:t>PP</a:t>
            </a:r>
            <a:r>
              <a:rPr sz="1800" spc="0" dirty="0" smtClean="0">
                <a:solidFill>
                  <a:srgbClr val="00AF50"/>
                </a:solidFill>
                <a:latin typeface="Tahoma"/>
                <a:cs typeface="Tahoma"/>
              </a:rPr>
              <a:t>P	</a:t>
            </a:r>
            <a:r>
              <a:rPr sz="1800" spc="0" dirty="0" smtClean="0">
                <a:latin typeface="Tahoma"/>
                <a:cs typeface="Tahoma"/>
              </a:rPr>
              <a:t>IP</a:t>
            </a:r>
            <a:r>
              <a:rPr sz="1800" spc="-10" dirty="0" smtClean="0">
                <a:latin typeface="Tahoma"/>
                <a:cs typeface="Tahoma"/>
              </a:rPr>
              <a:t> (</a:t>
            </a:r>
            <a:r>
              <a:rPr lang="en-US" altLang="zh-CN" spc="-10" dirty="0" smtClean="0">
                <a:latin typeface="Tahoma"/>
                <a:cs typeface="Tahoma"/>
              </a:rPr>
              <a:t>456</a:t>
            </a:r>
            <a:r>
              <a:rPr sz="1800" spc="-10" dirty="0" smtClean="0">
                <a:latin typeface="Tahoma"/>
                <a:cs typeface="Tahoma"/>
              </a:rPr>
              <a:t>)</a:t>
            </a:r>
            <a:endParaRPr sz="1800" dirty="0">
              <a:latin typeface="Tahoma"/>
              <a:cs typeface="Tahoma"/>
            </a:endParaRPr>
          </a:p>
        </p:txBody>
      </p:sp>
      <p:sp>
        <p:nvSpPr>
          <p:cNvPr id="51" name="object 51"/>
          <p:cNvSpPr/>
          <p:nvPr/>
        </p:nvSpPr>
        <p:spPr>
          <a:xfrm>
            <a:off x="5248275" y="5984367"/>
            <a:ext cx="0" cy="381000"/>
          </a:xfrm>
          <a:custGeom>
            <a:avLst/>
            <a:gdLst/>
            <a:ahLst/>
            <a:cxnLst/>
            <a:rect l="l" t="t" r="r" b="b"/>
            <a:pathLst>
              <a:path h="381000">
                <a:moveTo>
                  <a:pt x="0" y="0"/>
                </a:moveTo>
                <a:lnTo>
                  <a:pt x="0" y="381000"/>
                </a:lnTo>
              </a:path>
            </a:pathLst>
          </a:custGeom>
          <a:ln w="9525">
            <a:solidFill>
              <a:srgbClr val="000000"/>
            </a:solidFill>
          </a:ln>
        </p:spPr>
        <p:txBody>
          <a:bodyPr wrap="square" lIns="0" tIns="0" rIns="0" bIns="0" rtlCol="0">
            <a:noAutofit/>
          </a:bodyPr>
          <a:lstStyle/>
          <a:p>
            <a:endParaRPr/>
          </a:p>
        </p:txBody>
      </p:sp>
      <p:sp>
        <p:nvSpPr>
          <p:cNvPr id="52" name="object 52"/>
          <p:cNvSpPr/>
          <p:nvPr/>
        </p:nvSpPr>
        <p:spPr>
          <a:xfrm>
            <a:off x="5553075" y="5984367"/>
            <a:ext cx="0" cy="381000"/>
          </a:xfrm>
          <a:custGeom>
            <a:avLst/>
            <a:gdLst/>
            <a:ahLst/>
            <a:cxnLst/>
            <a:rect l="l" t="t" r="r" b="b"/>
            <a:pathLst>
              <a:path h="381000">
                <a:moveTo>
                  <a:pt x="0" y="0"/>
                </a:moveTo>
                <a:lnTo>
                  <a:pt x="0" y="381000"/>
                </a:lnTo>
              </a:path>
            </a:pathLst>
          </a:custGeom>
          <a:ln w="9525">
            <a:solidFill>
              <a:srgbClr val="000000"/>
            </a:solidFill>
          </a:ln>
        </p:spPr>
        <p:txBody>
          <a:bodyPr wrap="square" lIns="0" tIns="0" rIns="0" bIns="0" rtlCol="0">
            <a:noAutofit/>
          </a:bodyPr>
          <a:lstStyle/>
          <a:p>
            <a:endParaRPr/>
          </a:p>
        </p:txBody>
      </p:sp>
      <p:sp>
        <p:nvSpPr>
          <p:cNvPr id="58" name="object 58"/>
          <p:cNvSpPr txBox="1"/>
          <p:nvPr/>
        </p:nvSpPr>
        <p:spPr>
          <a:xfrm>
            <a:off x="5119397" y="1577467"/>
            <a:ext cx="1357603" cy="320166"/>
          </a:xfrm>
          <a:prstGeom prst="rect">
            <a:avLst/>
          </a:prstGeom>
        </p:spPr>
        <p:txBody>
          <a:bodyPr vert="horz" wrap="square" lIns="0" tIns="0" rIns="0" bIns="0" rtlCol="0">
            <a:noAutofit/>
          </a:bodyPr>
          <a:lstStyle/>
          <a:p>
            <a:pPr marL="12700">
              <a:lnSpc>
                <a:spcPct val="100000"/>
              </a:lnSpc>
            </a:pPr>
            <a:r>
              <a:rPr sz="2000" dirty="0" smtClean="0">
                <a:solidFill>
                  <a:srgbClr val="006FC0"/>
                </a:solidFill>
                <a:latin typeface="Comic Sans MS"/>
                <a:cs typeface="Comic Sans MS"/>
              </a:rPr>
              <a:t>&lt;</a:t>
            </a:r>
            <a:r>
              <a:rPr lang="en-US" altLang="zh-CN" sz="2000" dirty="0" smtClean="0">
                <a:solidFill>
                  <a:srgbClr val="006FC0"/>
                </a:solidFill>
                <a:latin typeface="Comic Sans MS"/>
                <a:cs typeface="Comic Sans MS"/>
              </a:rPr>
              <a:t>=</a:t>
            </a:r>
            <a:r>
              <a:rPr sz="2000" spc="5" dirty="0" smtClean="0">
                <a:solidFill>
                  <a:srgbClr val="006FC0"/>
                </a:solidFill>
                <a:latin typeface="Comic Sans MS"/>
                <a:cs typeface="Comic Sans MS"/>
              </a:rPr>
              <a:t> </a:t>
            </a:r>
            <a:r>
              <a:rPr sz="2000" spc="0" dirty="0" smtClean="0">
                <a:solidFill>
                  <a:srgbClr val="006FC0"/>
                </a:solidFill>
                <a:latin typeface="Comic Sans MS"/>
                <a:cs typeface="Comic Sans MS"/>
              </a:rPr>
              <a:t>1500B</a:t>
            </a:r>
            <a:endParaRPr sz="2000" dirty="0">
              <a:latin typeface="Comic Sans MS"/>
              <a:cs typeface="Comic Sans MS"/>
            </a:endParaRPr>
          </a:p>
        </p:txBody>
      </p:sp>
      <p:sp>
        <p:nvSpPr>
          <p:cNvPr id="59" name="object 59"/>
          <p:cNvSpPr txBox="1"/>
          <p:nvPr/>
        </p:nvSpPr>
        <p:spPr>
          <a:xfrm>
            <a:off x="3580638" y="1882267"/>
            <a:ext cx="3053080" cy="624840"/>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Comic Sans MS"/>
                <a:cs typeface="Comic Sans MS"/>
              </a:rPr>
              <a:t>FDDI</a:t>
            </a:r>
            <a:r>
              <a:rPr sz="2000" spc="5" dirty="0" smtClean="0">
                <a:solidFill>
                  <a:srgbClr val="FF0000"/>
                </a:solidFill>
                <a:latin typeface="Comic Sans MS"/>
                <a:cs typeface="Comic Sans MS"/>
              </a:rPr>
              <a:t>-</a:t>
            </a:r>
            <a:r>
              <a:rPr sz="2000" spc="0" dirty="0" smtClean="0">
                <a:solidFill>
                  <a:srgbClr val="FF0000"/>
                </a:solidFill>
                <a:latin typeface="Comic Sans MS"/>
                <a:cs typeface="Comic Sans MS"/>
              </a:rPr>
              <a:t>F</a:t>
            </a:r>
            <a:r>
              <a:rPr sz="2000" spc="-15" dirty="0" smtClean="0">
                <a:solidFill>
                  <a:srgbClr val="FF0000"/>
                </a:solidFill>
                <a:latin typeface="Comic Sans MS"/>
                <a:cs typeface="Comic Sans MS"/>
              </a:rPr>
              <a:t>D</a:t>
            </a:r>
            <a:r>
              <a:rPr sz="2000" spc="-10" dirty="0" smtClean="0">
                <a:solidFill>
                  <a:srgbClr val="FF0000"/>
                </a:solidFill>
                <a:latin typeface="Comic Sans MS"/>
                <a:cs typeface="Comic Sans MS"/>
              </a:rPr>
              <a:t>D</a:t>
            </a:r>
            <a:r>
              <a:rPr sz="2000" spc="0" dirty="0" smtClean="0">
                <a:solidFill>
                  <a:srgbClr val="FF0000"/>
                </a:solidFill>
                <a:latin typeface="Comic Sans MS"/>
                <a:cs typeface="Comic Sans MS"/>
              </a:rPr>
              <a:t>I</a:t>
            </a:r>
            <a:r>
              <a:rPr sz="2000" spc="-65" dirty="0" smtClean="0">
                <a:solidFill>
                  <a:srgbClr val="FF0000"/>
                </a:solidFill>
                <a:latin typeface="Comic Sans MS"/>
                <a:cs typeface="Comic Sans MS"/>
              </a:rPr>
              <a:t> </a:t>
            </a:r>
            <a:r>
              <a:rPr sz="2000" spc="0" dirty="0" smtClean="0">
                <a:solidFill>
                  <a:srgbClr val="FF0000"/>
                </a:solidFill>
                <a:latin typeface="Comic Sans MS"/>
                <a:cs typeface="Comic Sans MS"/>
              </a:rPr>
              <a:t>&lt;</a:t>
            </a:r>
            <a:r>
              <a:rPr lang="en-US" altLang="zh-CN" sz="2000" spc="0" dirty="0" smtClean="0">
                <a:solidFill>
                  <a:srgbClr val="FF0000"/>
                </a:solidFill>
                <a:latin typeface="Comic Sans MS"/>
                <a:cs typeface="Comic Sans MS"/>
              </a:rPr>
              <a:t>=</a:t>
            </a:r>
            <a:r>
              <a:rPr sz="2000" spc="0" dirty="0" smtClean="0">
                <a:solidFill>
                  <a:srgbClr val="FF0000"/>
                </a:solidFill>
                <a:latin typeface="Comic Sans MS"/>
                <a:cs typeface="Comic Sans MS"/>
              </a:rPr>
              <a:t> 4500B</a:t>
            </a:r>
            <a:endParaRPr sz="2000" dirty="0">
              <a:latin typeface="Comic Sans MS"/>
              <a:cs typeface="Comic Sans MS"/>
            </a:endParaRPr>
          </a:p>
          <a:p>
            <a:pPr marL="12700">
              <a:lnSpc>
                <a:spcPct val="100000"/>
              </a:lnSpc>
              <a:tabLst>
                <a:tab pos="1517015" algn="l"/>
              </a:tabLst>
            </a:pPr>
            <a:r>
              <a:rPr sz="2000" dirty="0" smtClean="0">
                <a:solidFill>
                  <a:srgbClr val="00AF50"/>
                </a:solidFill>
                <a:latin typeface="Comic Sans MS"/>
                <a:cs typeface="Comic Sans MS"/>
              </a:rPr>
              <a:t>PPP</a:t>
            </a:r>
            <a:r>
              <a:rPr sz="2000" spc="5" dirty="0" smtClean="0">
                <a:solidFill>
                  <a:srgbClr val="00AF50"/>
                </a:solidFill>
                <a:latin typeface="Comic Sans MS"/>
                <a:cs typeface="Comic Sans MS"/>
              </a:rPr>
              <a:t>-</a:t>
            </a:r>
            <a:r>
              <a:rPr sz="2000" spc="0" dirty="0" smtClean="0">
                <a:solidFill>
                  <a:srgbClr val="00AF50"/>
                </a:solidFill>
                <a:latin typeface="Comic Sans MS"/>
                <a:cs typeface="Comic Sans MS"/>
              </a:rPr>
              <a:t>PPP	&lt;</a:t>
            </a:r>
            <a:r>
              <a:rPr lang="en-US" altLang="zh-CN" sz="2000" spc="0" dirty="0" smtClean="0">
                <a:solidFill>
                  <a:srgbClr val="00AF50"/>
                </a:solidFill>
                <a:latin typeface="Comic Sans MS"/>
                <a:cs typeface="Comic Sans MS"/>
              </a:rPr>
              <a:t>=</a:t>
            </a:r>
            <a:r>
              <a:rPr sz="2000" spc="-5" dirty="0" smtClean="0">
                <a:solidFill>
                  <a:srgbClr val="00AF50"/>
                </a:solidFill>
                <a:latin typeface="Comic Sans MS"/>
                <a:cs typeface="Comic Sans MS"/>
              </a:rPr>
              <a:t> </a:t>
            </a:r>
            <a:r>
              <a:rPr sz="2000" spc="0" dirty="0" smtClean="0">
                <a:solidFill>
                  <a:srgbClr val="00AF50"/>
                </a:solidFill>
                <a:latin typeface="Comic Sans MS"/>
                <a:cs typeface="Comic Sans MS"/>
              </a:rPr>
              <a:t>532B</a:t>
            </a:r>
            <a:endParaRPr sz="2000" dirty="0">
              <a:latin typeface="Comic Sans MS"/>
              <a:cs typeface="Comic Sans MS"/>
            </a:endParaRPr>
          </a:p>
        </p:txBody>
      </p:sp>
      <p:sp>
        <p:nvSpPr>
          <p:cNvPr id="61" name="object 61"/>
          <p:cNvSpPr txBox="1"/>
          <p:nvPr/>
        </p:nvSpPr>
        <p:spPr>
          <a:xfrm>
            <a:off x="4515739" y="5895670"/>
            <a:ext cx="165100" cy="289560"/>
          </a:xfrm>
          <a:prstGeom prst="rect">
            <a:avLst/>
          </a:prstGeom>
        </p:spPr>
        <p:txBody>
          <a:bodyPr vert="horz" wrap="square" lIns="0" tIns="0" rIns="0" bIns="0" rtlCol="0">
            <a:noAutofit/>
          </a:bodyPr>
          <a:lstStyle/>
          <a:p>
            <a:pPr marL="12700">
              <a:lnSpc>
                <a:spcPct val="100000"/>
              </a:lnSpc>
            </a:pPr>
            <a:r>
              <a:rPr sz="1800" dirty="0" smtClean="0">
                <a:latin typeface="Comic Sans MS"/>
                <a:cs typeface="Comic Sans MS"/>
              </a:rPr>
              <a:t>0</a:t>
            </a:r>
            <a:endParaRPr sz="1800">
              <a:latin typeface="Comic Sans MS"/>
              <a:cs typeface="Comic Sans MS"/>
            </a:endParaRPr>
          </a:p>
        </p:txBody>
      </p:sp>
      <p:sp>
        <p:nvSpPr>
          <p:cNvPr id="62" name="object 62"/>
          <p:cNvSpPr txBox="1"/>
          <p:nvPr/>
        </p:nvSpPr>
        <p:spPr>
          <a:xfrm>
            <a:off x="2771901" y="6174562"/>
            <a:ext cx="1909445" cy="289560"/>
          </a:xfrm>
          <a:prstGeom prst="rect">
            <a:avLst/>
          </a:prstGeom>
        </p:spPr>
        <p:txBody>
          <a:bodyPr vert="horz" wrap="square" lIns="0" tIns="0" rIns="0" bIns="0" rtlCol="0">
            <a:noAutofit/>
          </a:bodyPr>
          <a:lstStyle/>
          <a:p>
            <a:pPr marL="12700">
              <a:lnSpc>
                <a:spcPct val="100000"/>
              </a:lnSpc>
            </a:pPr>
            <a:r>
              <a:rPr sz="1800" spc="-15" dirty="0" smtClean="0">
                <a:latin typeface="Comic Sans MS"/>
                <a:cs typeface="Comic Sans MS"/>
              </a:rPr>
              <a:t>With</a:t>
            </a:r>
            <a:r>
              <a:rPr sz="1800" spc="-5" dirty="0" smtClean="0">
                <a:latin typeface="Comic Sans MS"/>
                <a:cs typeface="Comic Sans MS"/>
              </a:rPr>
              <a:t> </a:t>
            </a:r>
            <a:r>
              <a:rPr sz="1800" spc="0" dirty="0" smtClean="0">
                <a:latin typeface="Comic Sans MS"/>
                <a:cs typeface="Comic Sans MS"/>
              </a:rPr>
              <a:t>offs</a:t>
            </a:r>
            <a:r>
              <a:rPr sz="1800" spc="-10" dirty="0" smtClean="0">
                <a:latin typeface="Comic Sans MS"/>
                <a:cs typeface="Comic Sans MS"/>
              </a:rPr>
              <a:t>e</a:t>
            </a:r>
            <a:r>
              <a:rPr sz="1800" spc="0" dirty="0" smtClean="0">
                <a:latin typeface="Comic Sans MS"/>
                <a:cs typeface="Comic Sans MS"/>
              </a:rPr>
              <a:t>t</a:t>
            </a:r>
            <a:r>
              <a:rPr sz="1800" spc="5" dirty="0" smtClean="0">
                <a:latin typeface="Comic Sans MS"/>
                <a:cs typeface="Comic Sans MS"/>
              </a:rPr>
              <a:t> </a:t>
            </a:r>
            <a:r>
              <a:rPr sz="1800" spc="0" dirty="0" smtClean="0">
                <a:latin typeface="宋体"/>
                <a:cs typeface="宋体"/>
              </a:rPr>
              <a:t>：</a:t>
            </a:r>
            <a:r>
              <a:rPr sz="1800" spc="5" dirty="0" smtClean="0">
                <a:latin typeface="Comic Sans MS"/>
                <a:cs typeface="Comic Sans MS"/>
              </a:rPr>
              <a:t>64</a:t>
            </a:r>
            <a:endParaRPr sz="1800">
              <a:latin typeface="Comic Sans MS"/>
              <a:cs typeface="Comic Sans MS"/>
            </a:endParaRPr>
          </a:p>
        </p:txBody>
      </p:sp>
      <p:sp>
        <p:nvSpPr>
          <p:cNvPr id="63" name="object 63"/>
          <p:cNvSpPr/>
          <p:nvPr/>
        </p:nvSpPr>
        <p:spPr>
          <a:xfrm>
            <a:off x="4636389" y="5355717"/>
            <a:ext cx="864362" cy="582066"/>
          </a:xfrm>
          <a:custGeom>
            <a:avLst/>
            <a:gdLst/>
            <a:ahLst/>
            <a:cxnLst/>
            <a:rect l="l" t="t" r="r" b="b"/>
            <a:pathLst>
              <a:path w="864362" h="582066">
                <a:moveTo>
                  <a:pt x="822409" y="27955"/>
                </a:moveTo>
                <a:lnTo>
                  <a:pt x="797276" y="29440"/>
                </a:lnTo>
                <a:lnTo>
                  <a:pt x="0" y="560933"/>
                </a:lnTo>
                <a:lnTo>
                  <a:pt x="14097" y="582066"/>
                </a:lnTo>
                <a:lnTo>
                  <a:pt x="811380" y="50519"/>
                </a:lnTo>
                <a:lnTo>
                  <a:pt x="822409" y="27955"/>
                </a:lnTo>
                <a:close/>
              </a:path>
              <a:path w="864362" h="582066">
                <a:moveTo>
                  <a:pt x="862682" y="3428"/>
                </a:moveTo>
                <a:lnTo>
                  <a:pt x="836295" y="3428"/>
                </a:lnTo>
                <a:lnTo>
                  <a:pt x="850391" y="24511"/>
                </a:lnTo>
                <a:lnTo>
                  <a:pt x="811380" y="50519"/>
                </a:lnTo>
                <a:lnTo>
                  <a:pt x="793241" y="87630"/>
                </a:lnTo>
                <a:lnTo>
                  <a:pt x="790194" y="93980"/>
                </a:lnTo>
                <a:lnTo>
                  <a:pt x="792734" y="101472"/>
                </a:lnTo>
                <a:lnTo>
                  <a:pt x="799084" y="104647"/>
                </a:lnTo>
                <a:lnTo>
                  <a:pt x="805307" y="107696"/>
                </a:lnTo>
                <a:lnTo>
                  <a:pt x="812926" y="105028"/>
                </a:lnTo>
                <a:lnTo>
                  <a:pt x="862682" y="3428"/>
                </a:lnTo>
                <a:close/>
              </a:path>
              <a:path w="864362" h="582066">
                <a:moveTo>
                  <a:pt x="839606" y="8381"/>
                </a:moveTo>
                <a:lnTo>
                  <a:pt x="831976" y="8381"/>
                </a:lnTo>
                <a:lnTo>
                  <a:pt x="844169" y="26669"/>
                </a:lnTo>
                <a:lnTo>
                  <a:pt x="822409" y="27955"/>
                </a:lnTo>
                <a:lnTo>
                  <a:pt x="811380" y="50519"/>
                </a:lnTo>
                <a:lnTo>
                  <a:pt x="850391" y="24511"/>
                </a:lnTo>
                <a:lnTo>
                  <a:pt x="839606" y="8381"/>
                </a:lnTo>
                <a:close/>
              </a:path>
              <a:path w="864362" h="582066">
                <a:moveTo>
                  <a:pt x="864362" y="0"/>
                </a:moveTo>
                <a:lnTo>
                  <a:pt x="747522" y="6984"/>
                </a:lnTo>
                <a:lnTo>
                  <a:pt x="742188" y="12953"/>
                </a:lnTo>
                <a:lnTo>
                  <a:pt x="742696" y="19938"/>
                </a:lnTo>
                <a:lnTo>
                  <a:pt x="743076" y="27050"/>
                </a:lnTo>
                <a:lnTo>
                  <a:pt x="749046" y="32384"/>
                </a:lnTo>
                <a:lnTo>
                  <a:pt x="756031" y="31877"/>
                </a:lnTo>
                <a:lnTo>
                  <a:pt x="797276" y="29440"/>
                </a:lnTo>
                <a:lnTo>
                  <a:pt x="836295" y="3428"/>
                </a:lnTo>
                <a:lnTo>
                  <a:pt x="862682" y="3428"/>
                </a:lnTo>
                <a:lnTo>
                  <a:pt x="864362" y="0"/>
                </a:lnTo>
                <a:close/>
              </a:path>
              <a:path w="864362" h="582066">
                <a:moveTo>
                  <a:pt x="836295" y="3428"/>
                </a:moveTo>
                <a:lnTo>
                  <a:pt x="797276" y="29440"/>
                </a:lnTo>
                <a:lnTo>
                  <a:pt x="822409" y="27955"/>
                </a:lnTo>
                <a:lnTo>
                  <a:pt x="831976" y="8381"/>
                </a:lnTo>
                <a:lnTo>
                  <a:pt x="839606" y="8381"/>
                </a:lnTo>
                <a:lnTo>
                  <a:pt x="836295" y="3428"/>
                </a:lnTo>
                <a:close/>
              </a:path>
              <a:path w="864362" h="582066">
                <a:moveTo>
                  <a:pt x="831976" y="8381"/>
                </a:moveTo>
                <a:lnTo>
                  <a:pt x="822409" y="27955"/>
                </a:lnTo>
                <a:lnTo>
                  <a:pt x="844169" y="26669"/>
                </a:lnTo>
                <a:lnTo>
                  <a:pt x="831976" y="8381"/>
                </a:lnTo>
                <a:close/>
              </a:path>
            </a:pathLst>
          </a:custGeom>
          <a:solidFill>
            <a:srgbClr val="FF0000"/>
          </a:solidFill>
        </p:spPr>
        <p:txBody>
          <a:bodyPr wrap="square" lIns="0" tIns="0" rIns="0" bIns="0" rtlCol="0">
            <a:noAutofit/>
          </a:bodyPr>
          <a:lstStyle/>
          <a:p>
            <a:endParaRPr/>
          </a:p>
        </p:txBody>
      </p:sp>
      <p:sp>
        <p:nvSpPr>
          <p:cNvPr id="64" name="object 64"/>
          <p:cNvSpPr/>
          <p:nvPr/>
        </p:nvSpPr>
        <p:spPr>
          <a:xfrm>
            <a:off x="4637023" y="5784304"/>
            <a:ext cx="863726" cy="511073"/>
          </a:xfrm>
          <a:custGeom>
            <a:avLst/>
            <a:gdLst/>
            <a:ahLst/>
            <a:cxnLst/>
            <a:rect l="l" t="t" r="r" b="b"/>
            <a:pathLst>
              <a:path w="863726" h="511073">
                <a:moveTo>
                  <a:pt x="835533" y="1739"/>
                </a:moveTo>
                <a:lnTo>
                  <a:pt x="0" y="489127"/>
                </a:lnTo>
                <a:lnTo>
                  <a:pt x="12826" y="511073"/>
                </a:lnTo>
                <a:lnTo>
                  <a:pt x="807669" y="47409"/>
                </a:lnTo>
                <a:lnTo>
                  <a:pt x="830834" y="6451"/>
                </a:lnTo>
                <a:lnTo>
                  <a:pt x="838288" y="6451"/>
                </a:lnTo>
                <a:lnTo>
                  <a:pt x="835533" y="1739"/>
                </a:lnTo>
                <a:close/>
              </a:path>
              <a:path w="863726" h="511073">
                <a:moveTo>
                  <a:pt x="862743" y="1739"/>
                </a:moveTo>
                <a:lnTo>
                  <a:pt x="835533" y="1739"/>
                </a:lnTo>
                <a:lnTo>
                  <a:pt x="848360" y="23672"/>
                </a:lnTo>
                <a:lnTo>
                  <a:pt x="807669" y="47409"/>
                </a:lnTo>
                <a:lnTo>
                  <a:pt x="783971" y="89344"/>
                </a:lnTo>
                <a:lnTo>
                  <a:pt x="786129" y="97091"/>
                </a:lnTo>
                <a:lnTo>
                  <a:pt x="798322" y="104000"/>
                </a:lnTo>
                <a:lnTo>
                  <a:pt x="806068" y="101853"/>
                </a:lnTo>
                <a:lnTo>
                  <a:pt x="809625" y="95745"/>
                </a:lnTo>
                <a:lnTo>
                  <a:pt x="862743" y="1739"/>
                </a:lnTo>
                <a:close/>
              </a:path>
              <a:path w="863726" h="511073">
                <a:moveTo>
                  <a:pt x="830834" y="6451"/>
                </a:moveTo>
                <a:lnTo>
                  <a:pt x="807669" y="47409"/>
                </a:lnTo>
                <a:lnTo>
                  <a:pt x="845399" y="25399"/>
                </a:lnTo>
                <a:lnTo>
                  <a:pt x="841883" y="25399"/>
                </a:lnTo>
                <a:lnTo>
                  <a:pt x="830834" y="6451"/>
                </a:lnTo>
                <a:close/>
              </a:path>
              <a:path w="863726" h="511073">
                <a:moveTo>
                  <a:pt x="863726" y="0"/>
                </a:moveTo>
                <a:lnTo>
                  <a:pt x="746760" y="0"/>
                </a:lnTo>
                <a:lnTo>
                  <a:pt x="741045" y="5689"/>
                </a:lnTo>
                <a:lnTo>
                  <a:pt x="741045" y="19723"/>
                </a:lnTo>
                <a:lnTo>
                  <a:pt x="746760" y="25399"/>
                </a:lnTo>
                <a:lnTo>
                  <a:pt x="794972" y="25399"/>
                </a:lnTo>
                <a:lnTo>
                  <a:pt x="835533" y="1739"/>
                </a:lnTo>
                <a:lnTo>
                  <a:pt x="862743" y="1739"/>
                </a:lnTo>
                <a:lnTo>
                  <a:pt x="863726" y="0"/>
                </a:lnTo>
                <a:close/>
              </a:path>
              <a:path w="863726" h="511073">
                <a:moveTo>
                  <a:pt x="838288" y="6451"/>
                </a:moveTo>
                <a:lnTo>
                  <a:pt x="830834" y="6451"/>
                </a:lnTo>
                <a:lnTo>
                  <a:pt x="841883" y="25399"/>
                </a:lnTo>
                <a:lnTo>
                  <a:pt x="845399" y="25399"/>
                </a:lnTo>
                <a:lnTo>
                  <a:pt x="848360" y="23672"/>
                </a:lnTo>
                <a:lnTo>
                  <a:pt x="838288" y="6451"/>
                </a:lnTo>
                <a:close/>
              </a:path>
            </a:pathLst>
          </a:custGeom>
          <a:solidFill>
            <a:srgbClr val="FF0000"/>
          </a:solidFill>
        </p:spPr>
        <p:txBody>
          <a:bodyPr wrap="square" lIns="0" tIns="0" rIns="0" bIns="0" rtlCol="0">
            <a:noAutofit/>
          </a:bodyPr>
          <a:lstStyle/>
          <a:p>
            <a:endParaRPr/>
          </a:p>
        </p:txBody>
      </p:sp>
      <p:sp>
        <p:nvSpPr>
          <p:cNvPr id="65" name="object 65"/>
          <p:cNvSpPr/>
          <p:nvPr/>
        </p:nvSpPr>
        <p:spPr>
          <a:xfrm>
            <a:off x="4708778" y="6138138"/>
            <a:ext cx="791972" cy="443166"/>
          </a:xfrm>
          <a:custGeom>
            <a:avLst/>
            <a:gdLst/>
            <a:ahLst/>
            <a:cxnLst/>
            <a:rect l="l" t="t" r="r" b="b"/>
            <a:pathLst>
              <a:path w="791972" h="443166">
                <a:moveTo>
                  <a:pt x="722529" y="26777"/>
                </a:moveTo>
                <a:lnTo>
                  <a:pt x="0" y="420865"/>
                </a:lnTo>
                <a:lnTo>
                  <a:pt x="12192" y="443166"/>
                </a:lnTo>
                <a:lnTo>
                  <a:pt x="734647" y="49119"/>
                </a:lnTo>
                <a:lnTo>
                  <a:pt x="747698" y="27502"/>
                </a:lnTo>
                <a:lnTo>
                  <a:pt x="722529" y="26777"/>
                </a:lnTo>
                <a:close/>
              </a:path>
              <a:path w="791972" h="443166">
                <a:moveTo>
                  <a:pt x="791419" y="4279"/>
                </a:moveTo>
                <a:lnTo>
                  <a:pt x="763778" y="4279"/>
                </a:lnTo>
                <a:lnTo>
                  <a:pt x="775970" y="26581"/>
                </a:lnTo>
                <a:lnTo>
                  <a:pt x="734647" y="49119"/>
                </a:lnTo>
                <a:lnTo>
                  <a:pt x="713359" y="84378"/>
                </a:lnTo>
                <a:lnTo>
                  <a:pt x="709676" y="90373"/>
                </a:lnTo>
                <a:lnTo>
                  <a:pt x="711708" y="98183"/>
                </a:lnTo>
                <a:lnTo>
                  <a:pt x="723646" y="105435"/>
                </a:lnTo>
                <a:lnTo>
                  <a:pt x="731520" y="103504"/>
                </a:lnTo>
                <a:lnTo>
                  <a:pt x="735076" y="97510"/>
                </a:lnTo>
                <a:lnTo>
                  <a:pt x="791419" y="4279"/>
                </a:lnTo>
                <a:close/>
              </a:path>
              <a:path w="791972" h="443166">
                <a:moveTo>
                  <a:pt x="747698" y="27502"/>
                </a:moveTo>
                <a:lnTo>
                  <a:pt x="734647" y="49119"/>
                </a:lnTo>
                <a:lnTo>
                  <a:pt x="773129" y="28130"/>
                </a:lnTo>
                <a:lnTo>
                  <a:pt x="769493" y="28130"/>
                </a:lnTo>
                <a:lnTo>
                  <a:pt x="747698" y="27502"/>
                </a:lnTo>
                <a:close/>
              </a:path>
              <a:path w="791972" h="443166">
                <a:moveTo>
                  <a:pt x="758951" y="8864"/>
                </a:moveTo>
                <a:lnTo>
                  <a:pt x="747698" y="27502"/>
                </a:lnTo>
                <a:lnTo>
                  <a:pt x="769493" y="28130"/>
                </a:lnTo>
                <a:lnTo>
                  <a:pt x="758951" y="8864"/>
                </a:lnTo>
                <a:close/>
              </a:path>
              <a:path w="791972" h="443166">
                <a:moveTo>
                  <a:pt x="766284" y="8864"/>
                </a:moveTo>
                <a:lnTo>
                  <a:pt x="758951" y="8864"/>
                </a:lnTo>
                <a:lnTo>
                  <a:pt x="769493" y="28130"/>
                </a:lnTo>
                <a:lnTo>
                  <a:pt x="773129" y="28130"/>
                </a:lnTo>
                <a:lnTo>
                  <a:pt x="775970" y="26581"/>
                </a:lnTo>
                <a:lnTo>
                  <a:pt x="766284" y="8864"/>
                </a:lnTo>
                <a:close/>
              </a:path>
              <a:path w="791972" h="443166">
                <a:moveTo>
                  <a:pt x="763778" y="4279"/>
                </a:moveTo>
                <a:lnTo>
                  <a:pt x="722529" y="26777"/>
                </a:lnTo>
                <a:lnTo>
                  <a:pt x="747698" y="27502"/>
                </a:lnTo>
                <a:lnTo>
                  <a:pt x="758951" y="8864"/>
                </a:lnTo>
                <a:lnTo>
                  <a:pt x="766284" y="8864"/>
                </a:lnTo>
                <a:lnTo>
                  <a:pt x="763778" y="4279"/>
                </a:lnTo>
                <a:close/>
              </a:path>
              <a:path w="791972" h="443166">
                <a:moveTo>
                  <a:pt x="675005" y="0"/>
                </a:moveTo>
                <a:lnTo>
                  <a:pt x="669163" y="5524"/>
                </a:lnTo>
                <a:lnTo>
                  <a:pt x="668909" y="12534"/>
                </a:lnTo>
                <a:lnTo>
                  <a:pt x="668782" y="19545"/>
                </a:lnTo>
                <a:lnTo>
                  <a:pt x="674243" y="25387"/>
                </a:lnTo>
                <a:lnTo>
                  <a:pt x="722529" y="26777"/>
                </a:lnTo>
                <a:lnTo>
                  <a:pt x="763778" y="4279"/>
                </a:lnTo>
                <a:lnTo>
                  <a:pt x="791419" y="4279"/>
                </a:lnTo>
                <a:lnTo>
                  <a:pt x="791972" y="3365"/>
                </a:lnTo>
                <a:lnTo>
                  <a:pt x="675005" y="0"/>
                </a:lnTo>
                <a:close/>
              </a:path>
            </a:pathLst>
          </a:custGeom>
          <a:solidFill>
            <a:srgbClr val="FF0000"/>
          </a:solidFill>
        </p:spPr>
        <p:txBody>
          <a:bodyPr wrap="square" lIns="0" tIns="0" rIns="0" bIns="0" rtlCol="0">
            <a:noAutofit/>
          </a:bodyPr>
          <a:lstStyle/>
          <a:p>
            <a:endParaRPr/>
          </a:p>
        </p:txBody>
      </p:sp>
      <p:sp>
        <p:nvSpPr>
          <p:cNvPr id="73" name="object 73"/>
          <p:cNvSpPr txBox="1"/>
          <p:nvPr/>
        </p:nvSpPr>
        <p:spPr>
          <a:xfrm>
            <a:off x="4271517" y="6444310"/>
            <a:ext cx="410209" cy="289560"/>
          </a:xfrm>
          <a:prstGeom prst="rect">
            <a:avLst/>
          </a:prstGeom>
        </p:spPr>
        <p:txBody>
          <a:bodyPr vert="horz" wrap="square" lIns="0" tIns="0" rIns="0" bIns="0" rtlCol="0">
            <a:noAutofit/>
          </a:bodyPr>
          <a:lstStyle/>
          <a:p>
            <a:pPr marL="12700">
              <a:lnSpc>
                <a:spcPct val="100000"/>
              </a:lnSpc>
            </a:pPr>
            <a:r>
              <a:rPr sz="1800" spc="5" dirty="0" smtClean="0">
                <a:latin typeface="Comic Sans MS"/>
                <a:cs typeface="Comic Sans MS"/>
              </a:rPr>
              <a:t>128</a:t>
            </a:r>
            <a:endParaRPr sz="1800">
              <a:latin typeface="Comic Sans MS"/>
              <a:cs typeface="Comic Sans MS"/>
            </a:endParaRPr>
          </a:p>
        </p:txBody>
      </p:sp>
      <p:sp>
        <p:nvSpPr>
          <p:cNvPr id="67" name="object 67"/>
          <p:cNvSpPr txBox="1"/>
          <p:nvPr/>
        </p:nvSpPr>
        <p:spPr>
          <a:xfrm>
            <a:off x="3580638" y="1277238"/>
            <a:ext cx="1186815" cy="620395"/>
          </a:xfrm>
          <a:prstGeom prst="rect">
            <a:avLst/>
          </a:prstGeom>
        </p:spPr>
        <p:txBody>
          <a:bodyPr vert="horz" wrap="square" lIns="0" tIns="0" rIns="0" bIns="0" rtlCol="0">
            <a:noAutofit/>
          </a:bodyPr>
          <a:lstStyle/>
          <a:p>
            <a:pPr marL="12700">
              <a:lnSpc>
                <a:spcPct val="100000"/>
              </a:lnSpc>
            </a:pPr>
            <a:r>
              <a:rPr sz="2000" dirty="0" smtClean="0">
                <a:solidFill>
                  <a:srgbClr val="FF0000"/>
                </a:solidFill>
                <a:latin typeface="宋体"/>
                <a:cs typeface="宋体"/>
              </a:rPr>
              <a:t>假设</a:t>
            </a:r>
            <a:endParaRPr sz="2000">
              <a:latin typeface="宋体"/>
              <a:cs typeface="宋体"/>
            </a:endParaRPr>
          </a:p>
          <a:p>
            <a:pPr marL="12700">
              <a:lnSpc>
                <a:spcPts val="2365"/>
              </a:lnSpc>
            </a:pPr>
            <a:r>
              <a:rPr sz="2000" dirty="0" smtClean="0">
                <a:solidFill>
                  <a:srgbClr val="006FC0"/>
                </a:solidFill>
                <a:latin typeface="Comic Sans MS"/>
                <a:cs typeface="Comic Sans MS"/>
              </a:rPr>
              <a:t>ET</a:t>
            </a:r>
            <a:r>
              <a:rPr sz="2000" spc="-5" dirty="0" smtClean="0">
                <a:solidFill>
                  <a:srgbClr val="006FC0"/>
                </a:solidFill>
                <a:latin typeface="Comic Sans MS"/>
                <a:cs typeface="Comic Sans MS"/>
              </a:rPr>
              <a:t>H</a:t>
            </a:r>
            <a:r>
              <a:rPr sz="2000" spc="5" dirty="0" smtClean="0">
                <a:solidFill>
                  <a:srgbClr val="006FC0"/>
                </a:solidFill>
                <a:latin typeface="Comic Sans MS"/>
                <a:cs typeface="Comic Sans MS"/>
              </a:rPr>
              <a:t>-</a:t>
            </a:r>
            <a:r>
              <a:rPr sz="2000" spc="0" dirty="0" smtClean="0">
                <a:solidFill>
                  <a:srgbClr val="006FC0"/>
                </a:solidFill>
                <a:latin typeface="Comic Sans MS"/>
                <a:cs typeface="Comic Sans MS"/>
              </a:rPr>
              <a:t>ETH</a:t>
            </a:r>
            <a:endParaRPr sz="2000">
              <a:latin typeface="Comic Sans MS"/>
              <a:cs typeface="Comic Sans MS"/>
            </a:endParaRPr>
          </a:p>
        </p:txBody>
      </p:sp>
      <p:sp>
        <p:nvSpPr>
          <p:cNvPr id="68" name="object 68"/>
          <p:cNvSpPr txBox="1"/>
          <p:nvPr/>
        </p:nvSpPr>
        <p:spPr>
          <a:xfrm>
            <a:off x="6366509" y="5323586"/>
            <a:ext cx="855980" cy="197485"/>
          </a:xfrm>
          <a:prstGeom prst="rect">
            <a:avLst/>
          </a:prstGeom>
        </p:spPr>
        <p:txBody>
          <a:bodyPr vert="horz" wrap="square" lIns="0" tIns="0" rIns="0" bIns="0" rtlCol="0">
            <a:noAutofit/>
          </a:bodyPr>
          <a:lstStyle/>
          <a:p>
            <a:pPr marL="12700">
              <a:lnSpc>
                <a:spcPct val="100000"/>
              </a:lnSpc>
            </a:pPr>
            <a:r>
              <a:rPr sz="1200" spc="-5" dirty="0" smtClean="0">
                <a:solidFill>
                  <a:srgbClr val="6F2F9F"/>
                </a:solidFill>
                <a:latin typeface="Comic Sans MS"/>
                <a:cs typeface="Comic Sans MS"/>
              </a:rPr>
              <a:t>0-511</a:t>
            </a:r>
            <a:r>
              <a:rPr sz="1200" spc="-15" dirty="0" smtClean="0">
                <a:solidFill>
                  <a:srgbClr val="6F2F9F"/>
                </a:solidFill>
                <a:latin typeface="Comic Sans MS"/>
                <a:cs typeface="Comic Sans MS"/>
              </a:rPr>
              <a:t> </a:t>
            </a:r>
            <a:r>
              <a:rPr sz="1200" spc="-5" dirty="0" smtClean="0">
                <a:solidFill>
                  <a:srgbClr val="6F2F9F"/>
                </a:solidFill>
                <a:latin typeface="Comic Sans MS"/>
                <a:cs typeface="Comic Sans MS"/>
              </a:rPr>
              <a:t>b</a:t>
            </a:r>
            <a:r>
              <a:rPr sz="1200" spc="-10" dirty="0" smtClean="0">
                <a:solidFill>
                  <a:srgbClr val="6F2F9F"/>
                </a:solidFill>
                <a:latin typeface="Comic Sans MS"/>
                <a:cs typeface="Comic Sans MS"/>
              </a:rPr>
              <a:t>ytes</a:t>
            </a:r>
            <a:endParaRPr sz="1200">
              <a:latin typeface="Comic Sans MS"/>
              <a:cs typeface="Comic Sans MS"/>
            </a:endParaRPr>
          </a:p>
        </p:txBody>
      </p:sp>
      <p:sp>
        <p:nvSpPr>
          <p:cNvPr id="69" name="object 69"/>
          <p:cNvSpPr txBox="1"/>
          <p:nvPr/>
        </p:nvSpPr>
        <p:spPr>
          <a:xfrm>
            <a:off x="6252018" y="5751804"/>
            <a:ext cx="1248918" cy="232563"/>
          </a:xfrm>
          <a:prstGeom prst="rect">
            <a:avLst/>
          </a:prstGeom>
        </p:spPr>
        <p:txBody>
          <a:bodyPr vert="horz" wrap="square" lIns="0" tIns="0" rIns="0" bIns="0" rtlCol="0">
            <a:noAutofit/>
          </a:bodyPr>
          <a:lstStyle/>
          <a:p>
            <a:pPr marL="12700">
              <a:lnSpc>
                <a:spcPct val="100000"/>
              </a:lnSpc>
            </a:pPr>
            <a:r>
              <a:rPr sz="1200" dirty="0" smtClean="0">
                <a:solidFill>
                  <a:srgbClr val="6F2F9F"/>
                </a:solidFill>
                <a:latin typeface="Comic Sans MS"/>
                <a:cs typeface="Comic Sans MS"/>
              </a:rPr>
              <a:t>51</a:t>
            </a:r>
            <a:r>
              <a:rPr sz="1200" spc="-5" dirty="0" smtClean="0">
                <a:solidFill>
                  <a:srgbClr val="6F2F9F"/>
                </a:solidFill>
                <a:latin typeface="Comic Sans MS"/>
                <a:cs typeface="Comic Sans MS"/>
              </a:rPr>
              <a:t>2-102</a:t>
            </a:r>
            <a:r>
              <a:rPr lang="en-US" altLang="zh-CN" sz="1200" spc="-5" dirty="0" smtClean="0">
                <a:solidFill>
                  <a:srgbClr val="6F2F9F"/>
                </a:solidFill>
                <a:latin typeface="Comic Sans MS"/>
                <a:cs typeface="Comic Sans MS"/>
              </a:rPr>
              <a:t>3</a:t>
            </a:r>
            <a:r>
              <a:rPr sz="1200" spc="-10" dirty="0" smtClean="0">
                <a:solidFill>
                  <a:srgbClr val="6F2F9F"/>
                </a:solidFill>
                <a:latin typeface="Comic Sans MS"/>
                <a:cs typeface="Comic Sans MS"/>
              </a:rPr>
              <a:t>b</a:t>
            </a:r>
            <a:r>
              <a:rPr sz="1200" spc="-15" dirty="0" smtClean="0">
                <a:solidFill>
                  <a:srgbClr val="6F2F9F"/>
                </a:solidFill>
                <a:latin typeface="Comic Sans MS"/>
                <a:cs typeface="Comic Sans MS"/>
              </a:rPr>
              <a:t>y</a:t>
            </a:r>
            <a:r>
              <a:rPr sz="1200" spc="-10" dirty="0" smtClean="0">
                <a:solidFill>
                  <a:srgbClr val="6F2F9F"/>
                </a:solidFill>
                <a:latin typeface="Comic Sans MS"/>
                <a:cs typeface="Comic Sans MS"/>
              </a:rPr>
              <a:t>tes</a:t>
            </a:r>
            <a:endParaRPr sz="1200" dirty="0">
              <a:latin typeface="Comic Sans MS"/>
              <a:cs typeface="Comic Sans MS"/>
            </a:endParaRPr>
          </a:p>
        </p:txBody>
      </p:sp>
      <p:sp>
        <p:nvSpPr>
          <p:cNvPr id="70" name="object 70"/>
          <p:cNvSpPr txBox="1"/>
          <p:nvPr/>
        </p:nvSpPr>
        <p:spPr>
          <a:xfrm>
            <a:off x="6223508" y="6142253"/>
            <a:ext cx="1320292" cy="182347"/>
          </a:xfrm>
          <a:prstGeom prst="rect">
            <a:avLst/>
          </a:prstGeom>
        </p:spPr>
        <p:txBody>
          <a:bodyPr vert="horz" wrap="square" lIns="0" tIns="0" rIns="0" bIns="0" rtlCol="0">
            <a:noAutofit/>
          </a:bodyPr>
          <a:lstStyle/>
          <a:p>
            <a:pPr marL="12700">
              <a:lnSpc>
                <a:spcPct val="100000"/>
              </a:lnSpc>
            </a:pPr>
            <a:r>
              <a:rPr sz="1200" dirty="0" smtClean="0">
                <a:solidFill>
                  <a:srgbClr val="6F2F9F"/>
                </a:solidFill>
                <a:latin typeface="Comic Sans MS"/>
                <a:cs typeface="Comic Sans MS"/>
              </a:rPr>
              <a:t>102</a:t>
            </a:r>
            <a:r>
              <a:rPr sz="1200" spc="-5" dirty="0" smtClean="0">
                <a:solidFill>
                  <a:srgbClr val="6F2F9F"/>
                </a:solidFill>
                <a:latin typeface="Comic Sans MS"/>
                <a:cs typeface="Comic Sans MS"/>
              </a:rPr>
              <a:t>4-</a:t>
            </a:r>
            <a:r>
              <a:rPr lang="en-US" altLang="zh-CN" sz="1200" spc="-5" dirty="0" smtClean="0">
                <a:solidFill>
                  <a:srgbClr val="6F2F9F"/>
                </a:solidFill>
                <a:latin typeface="Comic Sans MS"/>
                <a:cs typeface="Comic Sans MS"/>
              </a:rPr>
              <a:t>1479</a:t>
            </a:r>
            <a:r>
              <a:rPr sz="1200" spc="10" dirty="0" smtClean="0">
                <a:solidFill>
                  <a:srgbClr val="6F2F9F"/>
                </a:solidFill>
                <a:latin typeface="Comic Sans MS"/>
                <a:cs typeface="Comic Sans MS"/>
              </a:rPr>
              <a:t> </a:t>
            </a:r>
            <a:r>
              <a:rPr sz="1200" spc="-5" dirty="0" smtClean="0">
                <a:solidFill>
                  <a:srgbClr val="6F2F9F"/>
                </a:solidFill>
                <a:latin typeface="Comic Sans MS"/>
                <a:cs typeface="Comic Sans MS"/>
              </a:rPr>
              <a:t>b</a:t>
            </a:r>
            <a:r>
              <a:rPr sz="1200" spc="-10" dirty="0" smtClean="0">
                <a:solidFill>
                  <a:srgbClr val="6F2F9F"/>
                </a:solidFill>
                <a:latin typeface="Comic Sans MS"/>
                <a:cs typeface="Comic Sans MS"/>
              </a:rPr>
              <a:t>yte</a:t>
            </a:r>
            <a:endParaRPr sz="1200" dirty="0">
              <a:latin typeface="Comic Sans MS"/>
              <a:cs typeface="Comic Sans MS"/>
            </a:endParaRPr>
          </a:p>
        </p:txBody>
      </p:sp>
      <p:graphicFrame>
        <p:nvGraphicFramePr>
          <p:cNvPr id="23" name="object 23"/>
          <p:cNvGraphicFramePr>
            <a:graphicFrameLocks noGrp="1"/>
          </p:cNvGraphicFramePr>
          <p:nvPr>
            <p:extLst>
              <p:ext uri="{D42A27DB-BD31-4B8C-83A1-F6EECF244321}">
                <p14:modId xmlns:p14="http://schemas.microsoft.com/office/powerpoint/2010/main" val="3295889256"/>
              </p:ext>
            </p:extLst>
          </p:nvPr>
        </p:nvGraphicFramePr>
        <p:xfrm>
          <a:off x="757237" y="2055368"/>
          <a:ext cx="609600" cy="2204908"/>
        </p:xfrm>
        <a:graphic>
          <a:graphicData uri="http://schemas.openxmlformats.org/drawingml/2006/table">
            <a:tbl>
              <a:tblPr firstRow="1" bandRow="1">
                <a:tableStyleId>{2D5ABB26-0587-4C30-8999-92F81FD0307C}</a:tableStyleId>
              </a:tblPr>
              <a:tblGrid>
                <a:gridCol w="304800"/>
                <a:gridCol w="304800"/>
              </a:tblGrid>
              <a:tr h="376237">
                <a:tc gridSpan="2">
                  <a:txBody>
                    <a:bodyPr/>
                    <a:lstStyle/>
                    <a:p>
                      <a:pPr marL="86995">
                        <a:lnSpc>
                          <a:spcPct val="100000"/>
                        </a:lnSpc>
                      </a:pPr>
                      <a:r>
                        <a:rPr sz="1800" spc="-35" dirty="0" smtClean="0">
                          <a:latin typeface="Tahoma"/>
                          <a:cs typeface="Tahoma"/>
                        </a:rPr>
                        <a:t>T</a:t>
                      </a:r>
                      <a:r>
                        <a:rPr sz="1800" spc="0" dirty="0" smtClean="0">
                          <a:latin typeface="Tahoma"/>
                          <a:cs typeface="Tahoma"/>
                        </a:rPr>
                        <a:t>CP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r>
              <a:tr h="538162">
                <a:tc>
                  <a:txBody>
                    <a:bodyPr/>
                    <a:lstStyle/>
                    <a:p>
                      <a:endParaRPr sz="1800">
                        <a:latin typeface="Tahoma"/>
                        <a:cs typeface="Tahoma"/>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endParaRPr sz="1800">
                        <a:latin typeface="Tahoma"/>
                        <a:cs typeface="Tahoma"/>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tr>
              <a:tr h="376237">
                <a:tc gridSpan="2">
                  <a:txBody>
                    <a:bodyPr/>
                    <a:lstStyle/>
                    <a:p>
                      <a:pPr marL="8699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r>
              <a:tr h="538035">
                <a:tc>
                  <a:txBody>
                    <a:bodyPr/>
                    <a:lstStyle/>
                    <a:p>
                      <a:endParaRPr sz="1800">
                        <a:latin typeface="Tahoma"/>
                        <a:cs typeface="Tahoma"/>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a:txBody>
                    <a:bodyPr/>
                    <a:lstStyle/>
                    <a:p>
                      <a:endParaRPr sz="1800">
                        <a:latin typeface="Tahoma"/>
                        <a:cs typeface="Tahoma"/>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tr>
              <a:tr h="376237">
                <a:tc gridSpan="2">
                  <a:txBody>
                    <a:bodyPr/>
                    <a:lstStyle/>
                    <a:p>
                      <a:pPr marL="86995">
                        <a:lnSpc>
                          <a:spcPct val="100000"/>
                        </a:lnSpc>
                      </a:pPr>
                      <a:r>
                        <a:rPr sz="1800" dirty="0" smtClean="0">
                          <a:solidFill>
                            <a:srgbClr val="006FC0"/>
                          </a:solidFill>
                          <a:latin typeface="Tahoma"/>
                          <a:cs typeface="Tahoma"/>
                        </a:rPr>
                        <a:t>ETH</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r>
            </a:tbl>
          </a:graphicData>
        </a:graphic>
      </p:graphicFrame>
      <p:graphicFrame>
        <p:nvGraphicFramePr>
          <p:cNvPr id="33" name="object 33"/>
          <p:cNvGraphicFramePr>
            <a:graphicFrameLocks noGrp="1"/>
          </p:cNvGraphicFramePr>
          <p:nvPr>
            <p:extLst>
              <p:ext uri="{D42A27DB-BD31-4B8C-83A1-F6EECF244321}">
                <p14:modId xmlns:p14="http://schemas.microsoft.com/office/powerpoint/2010/main" val="704422344"/>
              </p:ext>
            </p:extLst>
          </p:nvPr>
        </p:nvGraphicFramePr>
        <p:xfrm>
          <a:off x="7767637" y="2055368"/>
          <a:ext cx="685800" cy="2128708"/>
        </p:xfrm>
        <a:graphic>
          <a:graphicData uri="http://schemas.openxmlformats.org/drawingml/2006/table">
            <a:tbl>
              <a:tblPr firstRow="1" bandRow="1">
                <a:tableStyleId>{2D5ABB26-0587-4C30-8999-92F81FD0307C}</a:tableStyleId>
              </a:tblPr>
              <a:tblGrid>
                <a:gridCol w="304800"/>
                <a:gridCol w="76200"/>
                <a:gridCol w="304800"/>
              </a:tblGrid>
              <a:tr h="376237">
                <a:tc gridSpan="3">
                  <a:txBody>
                    <a:bodyPr/>
                    <a:lstStyle/>
                    <a:p>
                      <a:pPr marL="88265">
                        <a:lnSpc>
                          <a:spcPct val="100000"/>
                        </a:lnSpc>
                      </a:pPr>
                      <a:r>
                        <a:rPr sz="1800" spc="-35" dirty="0" smtClean="0">
                          <a:latin typeface="Tahoma"/>
                          <a:cs typeface="Tahoma"/>
                        </a:rPr>
                        <a:t>T</a:t>
                      </a:r>
                      <a:r>
                        <a:rPr sz="1800" spc="0" dirty="0" smtClean="0">
                          <a:latin typeface="Tahoma"/>
                          <a:cs typeface="Tahoma"/>
                        </a:rPr>
                        <a:t>CP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r>
              <a:tr h="538162">
                <a:tc>
                  <a:txBody>
                    <a:bodyPr/>
                    <a:lstStyle/>
                    <a:p>
                      <a:endParaRPr sz="1800">
                        <a:latin typeface="Tahoma"/>
                        <a:cs typeface="Tahoma"/>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gridSpan="2">
                  <a:txBody>
                    <a:bodyPr/>
                    <a:lstStyle/>
                    <a:p>
                      <a:endParaRPr sz="1800">
                        <a:latin typeface="Tahoma"/>
                        <a:cs typeface="Tahoma"/>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tc hMerge="1">
                  <a:txBody>
                    <a:bodyPr/>
                    <a:lstStyle/>
                    <a:p>
                      <a:endParaRPr/>
                    </a:p>
                  </a:txBody>
                  <a:tcPr marL="0" marR="0" marT="0" marB="0"/>
                </a:tc>
              </a:tr>
              <a:tr h="376237">
                <a:tc gridSpan="3">
                  <a:txBody>
                    <a:bodyPr/>
                    <a:lstStyle/>
                    <a:p>
                      <a:pPr marL="8826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r>
              <a:tr h="461835">
                <a:tc gridSpan="2">
                  <a:txBody>
                    <a:bodyPr/>
                    <a:lstStyle/>
                    <a:p>
                      <a:endParaRPr sz="1800">
                        <a:latin typeface="Tahoma"/>
                        <a:cs typeface="Tahoma"/>
                      </a:endParaRPr>
                    </a:p>
                  </a:txBody>
                  <a:tcPr marL="0" marR="0" marT="0" marB="0">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a:txBody>
                    <a:bodyPr/>
                    <a:lstStyle/>
                    <a:p>
                      <a:endParaRPr sz="1800">
                        <a:latin typeface="Tahoma"/>
                        <a:cs typeface="Tahoma"/>
                      </a:endParaRPr>
                    </a:p>
                  </a:txBody>
                  <a:tcPr marL="0" marR="0" marT="0" marB="0">
                    <a:lnL w="9525">
                      <a:solidFill>
                        <a:srgbClr val="000000"/>
                      </a:solidFill>
                      <a:prstDash val="solid"/>
                    </a:lnL>
                    <a:lnT w="9525">
                      <a:solidFill>
                        <a:srgbClr val="000000"/>
                      </a:solidFill>
                      <a:prstDash val="solid"/>
                    </a:lnT>
                    <a:lnB w="9525">
                      <a:solidFill>
                        <a:srgbClr val="000000"/>
                      </a:solidFill>
                      <a:prstDash val="solid"/>
                    </a:lnB>
                  </a:tcPr>
                </a:tc>
              </a:tr>
              <a:tr h="376237">
                <a:tc gridSpan="3">
                  <a:txBody>
                    <a:bodyPr/>
                    <a:lstStyle/>
                    <a:p>
                      <a:pPr marL="88265">
                        <a:lnSpc>
                          <a:spcPct val="100000"/>
                        </a:lnSpc>
                      </a:pPr>
                      <a:r>
                        <a:rPr sz="1800" dirty="0" smtClean="0">
                          <a:solidFill>
                            <a:srgbClr val="006FC0"/>
                          </a:solidFill>
                          <a:latin typeface="Tahoma"/>
                          <a:cs typeface="Tahoma"/>
                        </a:rPr>
                        <a:t>ETH</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r>
            </a:tbl>
          </a:graphicData>
        </a:graphic>
      </p:graphicFrame>
      <p:graphicFrame>
        <p:nvGraphicFramePr>
          <p:cNvPr id="53" name="object 53"/>
          <p:cNvGraphicFramePr>
            <a:graphicFrameLocks noGrp="1"/>
          </p:cNvGraphicFramePr>
          <p:nvPr>
            <p:extLst>
              <p:ext uri="{D42A27DB-BD31-4B8C-83A1-F6EECF244321}">
                <p14:modId xmlns:p14="http://schemas.microsoft.com/office/powerpoint/2010/main" val="2484373786"/>
              </p:ext>
            </p:extLst>
          </p:nvPr>
        </p:nvGraphicFramePr>
        <p:xfrm>
          <a:off x="525462" y="5079555"/>
          <a:ext cx="1523999" cy="929640"/>
        </p:xfrm>
        <a:graphic>
          <a:graphicData uri="http://schemas.openxmlformats.org/drawingml/2006/table">
            <a:tbl>
              <a:tblPr firstRow="1" bandRow="1">
                <a:tableStyleId>{2D5ABB26-0587-4C30-8999-92F81FD0307C}</a:tableStyleId>
              </a:tblPr>
              <a:tblGrid>
                <a:gridCol w="533400"/>
                <a:gridCol w="246217"/>
                <a:gridCol w="58582"/>
                <a:gridCol w="685800"/>
              </a:tblGrid>
              <a:tr h="381000">
                <a:tc>
                  <a:txBody>
                    <a:bodyPr/>
                    <a:lstStyle/>
                    <a:p>
                      <a:pPr marL="0">
                        <a:lnSpc>
                          <a:spcPct val="100000"/>
                        </a:lnSpc>
                      </a:pPr>
                      <a:r>
                        <a:rPr sz="1800" dirty="0" smtClean="0">
                          <a:solidFill>
                            <a:srgbClr val="3333FF"/>
                          </a:solidFill>
                          <a:latin typeface="Tahoma"/>
                          <a:cs typeface="Tahoma"/>
                        </a:rPr>
                        <a:t>ETH</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c gridSpan="2">
                  <a:txBody>
                    <a:bodyPr/>
                    <a:lstStyle/>
                    <a:p>
                      <a:pPr marL="2476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c hMerge="1">
                  <a:txBody>
                    <a:bodyPr/>
                    <a:lstStyle/>
                    <a:p>
                      <a:endParaRPr/>
                    </a:p>
                  </a:txBody>
                  <a:tcPr marL="0" marR="0" marT="0" marB="0"/>
                </a:tc>
                <a:tc>
                  <a:txBody>
                    <a:bodyPr/>
                    <a:lstStyle/>
                    <a:p>
                      <a:pPr marL="1905">
                        <a:lnSpc>
                          <a:spcPct val="100000"/>
                        </a:lnSpc>
                      </a:pPr>
                      <a:r>
                        <a:rPr sz="1800" spc="-10" dirty="0" smtClean="0">
                          <a:latin typeface="Tahoma"/>
                          <a:cs typeface="Tahoma"/>
                        </a:rPr>
                        <a:t>(</a:t>
                      </a:r>
                      <a:r>
                        <a:rPr sz="1800" spc="0" dirty="0" smtClean="0">
                          <a:latin typeface="Tahoma"/>
                          <a:cs typeface="Tahoma"/>
                        </a:rPr>
                        <a:t>14</a:t>
                      </a:r>
                      <a:r>
                        <a:rPr lang="en-US" sz="1800" spc="0" dirty="0" smtClean="0">
                          <a:latin typeface="Tahoma"/>
                          <a:cs typeface="Tahoma"/>
                        </a:rPr>
                        <a:t>8</a:t>
                      </a:r>
                      <a:r>
                        <a:rPr sz="1800" spc="0" dirty="0" smtClean="0">
                          <a:latin typeface="Tahoma"/>
                          <a:cs typeface="Tahoma"/>
                        </a:rPr>
                        <a:t>0)</a:t>
                      </a:r>
                      <a:endParaRPr sz="1800" dirty="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r>
              <a:tr h="140436">
                <a:tc gridSpan="4">
                  <a:txBody>
                    <a:bodyPr/>
                    <a:lstStyle/>
                    <a:p>
                      <a:endParaRPr sz="1800" dirty="0">
                        <a:latin typeface="Tahoma"/>
                        <a:cs typeface="Tahoma"/>
                      </a:endParaRPr>
                    </a:p>
                  </a:txBody>
                  <a:tcPr marL="0" marR="0" marT="0" marB="0">
                    <a:lnL w="28575">
                      <a:solidFill>
                        <a:srgbClr val="FF0000"/>
                      </a:solidFill>
                      <a:prstDash val="solid"/>
                    </a:lnL>
                    <a:lnR w="28575">
                      <a:solidFill>
                        <a:srgbClr val="FF0000"/>
                      </a:solidFill>
                      <a:prstDash val="solid"/>
                    </a:lnR>
                    <a:lnT w="9525">
                      <a:solidFill>
                        <a:srgbClr val="000000"/>
                      </a:solidFill>
                      <a:prstDash val="solid"/>
                    </a:lnT>
                    <a:lnB w="28575">
                      <a:solidFill>
                        <a:srgbClr val="FF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107149">
                <a:tc gridSpan="2">
                  <a:txBody>
                    <a:bodyPr/>
                    <a:lstStyle/>
                    <a:p>
                      <a:endParaRPr sz="1800">
                        <a:latin typeface="Tahoma"/>
                        <a:cs typeface="Tahoma"/>
                      </a:endParaRPr>
                    </a:p>
                  </a:txBody>
                  <a:tcPr marL="0" marR="0" marT="0" marB="0">
                    <a:lnL w="28575">
                      <a:solidFill>
                        <a:srgbClr val="FF0000"/>
                      </a:solidFill>
                      <a:prstDash val="solid"/>
                    </a:lnL>
                    <a:lnR w="28575">
                      <a:solidFill>
                        <a:srgbClr val="FF0000"/>
                      </a:solidFill>
                      <a:prstDash val="solid"/>
                    </a:lnR>
                    <a:lnT w="28575">
                      <a:solidFill>
                        <a:srgbClr val="FF0000"/>
                      </a:solidFill>
                      <a:prstDash val="solid"/>
                    </a:lnT>
                  </a:tcPr>
                </a:tc>
                <a:tc hMerge="1">
                  <a:txBody>
                    <a:bodyPr/>
                    <a:lstStyle/>
                    <a:p>
                      <a:endParaRPr/>
                    </a:p>
                  </a:txBody>
                  <a:tcPr marL="0" marR="0" marT="0" marB="0"/>
                </a:tc>
                <a:tc gridSpan="2">
                  <a:txBody>
                    <a:bodyPr/>
                    <a:lstStyle/>
                    <a:p>
                      <a:endParaRPr sz="1800" dirty="0">
                        <a:latin typeface="Tahoma"/>
                        <a:cs typeface="Tahoma"/>
                      </a:endParaRPr>
                    </a:p>
                  </a:txBody>
                  <a:tcPr marL="0" marR="0" marT="0" marB="0">
                    <a:lnL w="28575">
                      <a:solidFill>
                        <a:srgbClr val="FF0000"/>
                      </a:solidFill>
                      <a:prstDash val="solid"/>
                    </a:lnL>
                    <a:lnT w="28575">
                      <a:solidFill>
                        <a:srgbClr val="FF0000"/>
                      </a:solidFill>
                      <a:prstDash val="solid"/>
                    </a:lnT>
                  </a:tcPr>
                </a:tc>
                <a:tc hMerge="1">
                  <a:txBody>
                    <a:bodyPr/>
                    <a:lstStyle/>
                    <a:p>
                      <a:endParaRPr/>
                    </a:p>
                  </a:txBody>
                  <a:tcPr marL="0" marR="0" marT="0" marB="0"/>
                </a:tc>
              </a:tr>
            </a:tbl>
          </a:graphicData>
        </a:graphic>
      </p:graphicFrame>
      <p:graphicFrame>
        <p:nvGraphicFramePr>
          <p:cNvPr id="54" name="object 54"/>
          <p:cNvGraphicFramePr>
            <a:graphicFrameLocks noGrp="1"/>
          </p:cNvGraphicFramePr>
          <p:nvPr>
            <p:extLst>
              <p:ext uri="{D42A27DB-BD31-4B8C-83A1-F6EECF244321}">
                <p14:modId xmlns:p14="http://schemas.microsoft.com/office/powerpoint/2010/main" val="1563747648"/>
              </p:ext>
            </p:extLst>
          </p:nvPr>
        </p:nvGraphicFramePr>
        <p:xfrm>
          <a:off x="2686113" y="5065204"/>
          <a:ext cx="1779778" cy="381000"/>
        </p:xfrm>
        <a:graphic>
          <a:graphicData uri="http://schemas.openxmlformats.org/drawingml/2006/table">
            <a:tbl>
              <a:tblPr firstRow="1" bandRow="1">
                <a:tableStyleId>{2D5ABB26-0587-4C30-8999-92F81FD0307C}</a:tableStyleId>
              </a:tblPr>
              <a:tblGrid>
                <a:gridCol w="622922"/>
                <a:gridCol w="355956"/>
                <a:gridCol w="800900"/>
              </a:tblGrid>
              <a:tr h="381000">
                <a:tc>
                  <a:txBody>
                    <a:bodyPr/>
                    <a:lstStyle/>
                    <a:p>
                      <a:pPr>
                        <a:lnSpc>
                          <a:spcPct val="100000"/>
                        </a:lnSpc>
                      </a:pPr>
                      <a:r>
                        <a:rPr sz="1800" dirty="0" smtClean="0">
                          <a:solidFill>
                            <a:srgbClr val="FF0000"/>
                          </a:solidFill>
                          <a:latin typeface="Tahoma"/>
                          <a:cs typeface="Tahoma"/>
                        </a:rPr>
                        <a:t>FDDI</a:t>
                      </a:r>
                      <a:endParaRPr sz="1800" dirty="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c>
                  <a:txBody>
                    <a:bodyPr/>
                    <a:lstStyle/>
                    <a:p>
                      <a:pPr marL="3873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c>
                  <a:txBody>
                    <a:bodyPr/>
                    <a:lstStyle/>
                    <a:p>
                      <a:pPr marL="17145">
                        <a:lnSpc>
                          <a:spcPct val="100000"/>
                        </a:lnSpc>
                      </a:pPr>
                      <a:r>
                        <a:rPr sz="1800" dirty="0" smtClean="0">
                          <a:latin typeface="Tahoma"/>
                          <a:cs typeface="Tahoma"/>
                        </a:rPr>
                        <a:t>(14</a:t>
                      </a:r>
                      <a:r>
                        <a:rPr lang="en-US" altLang="zh-CN" sz="1800" dirty="0" smtClean="0">
                          <a:latin typeface="Tahoma"/>
                          <a:cs typeface="Tahoma"/>
                        </a:rPr>
                        <a:t>8</a:t>
                      </a:r>
                      <a:r>
                        <a:rPr sz="1800" dirty="0" smtClean="0">
                          <a:latin typeface="Tahoma"/>
                          <a:cs typeface="Tahoma"/>
                        </a:rPr>
                        <a:t>0)</a:t>
                      </a:r>
                      <a:endParaRPr sz="1800" dirty="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r>
            </a:tbl>
          </a:graphicData>
        </a:graphic>
      </p:graphicFrame>
      <p:graphicFrame>
        <p:nvGraphicFramePr>
          <p:cNvPr id="55" name="object 55"/>
          <p:cNvGraphicFramePr>
            <a:graphicFrameLocks noGrp="1"/>
          </p:cNvGraphicFramePr>
          <p:nvPr>
            <p:extLst>
              <p:ext uri="{D42A27DB-BD31-4B8C-83A1-F6EECF244321}">
                <p14:modId xmlns:p14="http://schemas.microsoft.com/office/powerpoint/2010/main" val="4156686947"/>
              </p:ext>
            </p:extLst>
          </p:nvPr>
        </p:nvGraphicFramePr>
        <p:xfrm>
          <a:off x="4710112" y="5065204"/>
          <a:ext cx="1524000" cy="381000"/>
        </p:xfrm>
        <a:graphic>
          <a:graphicData uri="http://schemas.openxmlformats.org/drawingml/2006/table">
            <a:tbl>
              <a:tblPr firstRow="1" bandRow="1">
                <a:tableStyleId>{2D5ABB26-0587-4C30-8999-92F81FD0307C}</a:tableStyleId>
              </a:tblPr>
              <a:tblGrid>
                <a:gridCol w="533400"/>
                <a:gridCol w="304800"/>
                <a:gridCol w="685800"/>
              </a:tblGrid>
              <a:tr h="381000">
                <a:tc>
                  <a:txBody>
                    <a:bodyPr/>
                    <a:lstStyle/>
                    <a:p>
                      <a:pPr marL="118110">
                        <a:lnSpc>
                          <a:spcPct val="100000"/>
                        </a:lnSpc>
                      </a:pPr>
                      <a:r>
                        <a:rPr sz="1800" spc="5" dirty="0" smtClean="0">
                          <a:solidFill>
                            <a:srgbClr val="00AF50"/>
                          </a:solidFill>
                          <a:latin typeface="Tahoma"/>
                          <a:cs typeface="Tahoma"/>
                        </a:rPr>
                        <a:t>PPP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c>
                  <a:txBody>
                    <a:bodyPr/>
                    <a:lstStyle/>
                    <a:p>
                      <a:pPr marL="104775">
                        <a:lnSpc>
                          <a:spcPct val="100000"/>
                        </a:lnSpc>
                      </a:pPr>
                      <a:r>
                        <a:rPr sz="1600" dirty="0" smtClean="0">
                          <a:latin typeface="Tahoma"/>
                          <a:cs typeface="Tahoma"/>
                        </a:rPr>
                        <a:t>IP</a:t>
                      </a:r>
                      <a:endParaRPr sz="1600" dirty="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c>
                  <a:txBody>
                    <a:bodyPr/>
                    <a:lstStyle/>
                    <a:p>
                      <a:pPr marL="81915">
                        <a:lnSpc>
                          <a:spcPct val="100000"/>
                        </a:lnSpc>
                      </a:pPr>
                      <a:r>
                        <a:rPr sz="1800" dirty="0" smtClean="0">
                          <a:latin typeface="Tahoma"/>
                          <a:cs typeface="Tahoma"/>
                        </a:rPr>
                        <a:t>(512)</a:t>
                      </a:r>
                      <a:endParaRPr sz="1800" dirty="0">
                        <a:latin typeface="Tahoma"/>
                        <a:cs typeface="Tahoma"/>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FFFF"/>
                    </a:solidFill>
                  </a:tcPr>
                </a:tc>
              </a:tr>
            </a:tbl>
          </a:graphicData>
        </a:graphic>
      </p:graphicFrame>
      <p:graphicFrame>
        <p:nvGraphicFramePr>
          <p:cNvPr id="56" name="object 56"/>
          <p:cNvGraphicFramePr>
            <a:graphicFrameLocks noGrp="1"/>
          </p:cNvGraphicFramePr>
          <p:nvPr>
            <p:extLst>
              <p:ext uri="{D42A27DB-BD31-4B8C-83A1-F6EECF244321}">
                <p14:modId xmlns:p14="http://schemas.microsoft.com/office/powerpoint/2010/main" val="2213899686"/>
              </p:ext>
            </p:extLst>
          </p:nvPr>
        </p:nvGraphicFramePr>
        <p:xfrm>
          <a:off x="7400988" y="5065268"/>
          <a:ext cx="1524000" cy="328358"/>
        </p:xfrm>
        <a:graphic>
          <a:graphicData uri="http://schemas.openxmlformats.org/drawingml/2006/table">
            <a:tbl>
              <a:tblPr firstRow="1" bandRow="1">
                <a:tableStyleId>{2D5ABB26-0587-4C30-8999-92F81FD0307C}</a:tableStyleId>
              </a:tblPr>
              <a:tblGrid>
                <a:gridCol w="533400"/>
                <a:gridCol w="304800"/>
                <a:gridCol w="685800"/>
              </a:tblGrid>
              <a:tr h="328358">
                <a:tc>
                  <a:txBody>
                    <a:bodyPr/>
                    <a:lstStyle/>
                    <a:p>
                      <a:pPr marL="63500">
                        <a:lnSpc>
                          <a:spcPct val="100000"/>
                        </a:lnSpc>
                      </a:pPr>
                      <a:r>
                        <a:rPr sz="1800" dirty="0" smtClean="0">
                          <a:solidFill>
                            <a:srgbClr val="006FC0"/>
                          </a:solidFill>
                          <a:latin typeface="Tahoma"/>
                          <a:cs typeface="Tahoma"/>
                        </a:rPr>
                        <a:t>ETH</a:t>
                      </a:r>
                      <a:endParaRPr sz="1800">
                        <a:latin typeface="Tahoma"/>
                        <a:cs typeface="Tahoma"/>
                      </a:endParaRPr>
                    </a:p>
                  </a:txBody>
                  <a:tcPr marL="0" marR="0" marT="0" marB="0">
                    <a:lnL w="9524">
                      <a:solidFill>
                        <a:srgbClr val="000000"/>
                      </a:solidFill>
                      <a:prstDash val="solid"/>
                    </a:lnL>
                    <a:lnR w="9525">
                      <a:solidFill>
                        <a:srgbClr val="000000"/>
                      </a:solidFill>
                      <a:prstDash val="solid"/>
                    </a:lnR>
                    <a:lnT w="9524">
                      <a:solidFill>
                        <a:srgbClr val="000000"/>
                      </a:solidFill>
                      <a:prstDash val="solid"/>
                    </a:lnT>
                    <a:lnB w="9524">
                      <a:solidFill>
                        <a:srgbClr val="000000"/>
                      </a:solidFill>
                      <a:prstDash val="solid"/>
                    </a:lnB>
                    <a:solidFill>
                      <a:srgbClr val="CCFFFF"/>
                    </a:solidFill>
                  </a:tcPr>
                </a:tc>
                <a:tc>
                  <a:txBody>
                    <a:bodyPr/>
                    <a:lstStyle/>
                    <a:p>
                      <a:pPr marL="8826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4">
                      <a:solidFill>
                        <a:srgbClr val="000000"/>
                      </a:solidFill>
                      <a:prstDash val="solid"/>
                    </a:lnT>
                    <a:lnB w="9524">
                      <a:solidFill>
                        <a:srgbClr val="000000"/>
                      </a:solidFill>
                      <a:prstDash val="solid"/>
                    </a:lnB>
                    <a:solidFill>
                      <a:srgbClr val="CCFFFF"/>
                    </a:solidFill>
                  </a:tcPr>
                </a:tc>
                <a:tc>
                  <a:txBody>
                    <a:bodyPr/>
                    <a:lstStyle/>
                    <a:p>
                      <a:pPr marL="65405">
                        <a:lnSpc>
                          <a:spcPct val="100000"/>
                        </a:lnSpc>
                      </a:pPr>
                      <a:r>
                        <a:rPr sz="1800" dirty="0" smtClean="0">
                          <a:latin typeface="Tahoma"/>
                          <a:cs typeface="Tahoma"/>
                        </a:rPr>
                        <a:t>(512)</a:t>
                      </a:r>
                      <a:endParaRPr sz="1800">
                        <a:latin typeface="Tahoma"/>
                        <a:cs typeface="Tahoma"/>
                      </a:endParaRPr>
                    </a:p>
                  </a:txBody>
                  <a:tcPr marL="0" marR="0" marT="0" marB="0">
                    <a:lnL w="9525">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CFFFF"/>
                    </a:solidFill>
                  </a:tcPr>
                </a:tc>
              </a:tr>
            </a:tbl>
          </a:graphicData>
        </a:graphic>
      </p:graphicFrame>
      <p:graphicFrame>
        <p:nvGraphicFramePr>
          <p:cNvPr id="57" name="object 57"/>
          <p:cNvGraphicFramePr>
            <a:graphicFrameLocks noGrp="1"/>
          </p:cNvGraphicFramePr>
          <p:nvPr>
            <p:extLst>
              <p:ext uri="{D42A27DB-BD31-4B8C-83A1-F6EECF244321}">
                <p14:modId xmlns:p14="http://schemas.microsoft.com/office/powerpoint/2010/main" val="3580047911"/>
              </p:ext>
            </p:extLst>
          </p:nvPr>
        </p:nvGraphicFramePr>
        <p:xfrm>
          <a:off x="7400988" y="5524919"/>
          <a:ext cx="1524000" cy="328358"/>
        </p:xfrm>
        <a:graphic>
          <a:graphicData uri="http://schemas.openxmlformats.org/drawingml/2006/table">
            <a:tbl>
              <a:tblPr firstRow="1" bandRow="1">
                <a:tableStyleId>{2D5ABB26-0587-4C30-8999-92F81FD0307C}</a:tableStyleId>
              </a:tblPr>
              <a:tblGrid>
                <a:gridCol w="533400"/>
                <a:gridCol w="304800"/>
                <a:gridCol w="685800"/>
              </a:tblGrid>
              <a:tr h="328358">
                <a:tc>
                  <a:txBody>
                    <a:bodyPr/>
                    <a:lstStyle/>
                    <a:p>
                      <a:pPr marL="63500">
                        <a:lnSpc>
                          <a:spcPct val="100000"/>
                        </a:lnSpc>
                      </a:pPr>
                      <a:r>
                        <a:rPr sz="1800" dirty="0" smtClean="0">
                          <a:solidFill>
                            <a:srgbClr val="006FC0"/>
                          </a:solidFill>
                          <a:latin typeface="Tahoma"/>
                          <a:cs typeface="Tahoma"/>
                        </a:rPr>
                        <a:t>ETH</a:t>
                      </a:r>
                      <a:endParaRPr sz="1800">
                        <a:latin typeface="Tahoma"/>
                        <a:cs typeface="Tahoma"/>
                      </a:endParaRPr>
                    </a:p>
                  </a:txBody>
                  <a:tcPr marL="0" marR="0" marT="0" marB="0">
                    <a:lnL w="9524">
                      <a:solidFill>
                        <a:srgbClr val="000000"/>
                      </a:solidFill>
                      <a:prstDash val="solid"/>
                    </a:lnL>
                    <a:lnR w="9525">
                      <a:solidFill>
                        <a:srgbClr val="000000"/>
                      </a:solidFill>
                      <a:prstDash val="solid"/>
                    </a:lnR>
                    <a:lnT w="9524">
                      <a:solidFill>
                        <a:srgbClr val="000000"/>
                      </a:solidFill>
                      <a:prstDash val="solid"/>
                    </a:lnT>
                    <a:lnB w="9524">
                      <a:solidFill>
                        <a:srgbClr val="000000"/>
                      </a:solidFill>
                      <a:prstDash val="solid"/>
                    </a:lnB>
                    <a:solidFill>
                      <a:srgbClr val="CCFFFF"/>
                    </a:solidFill>
                  </a:tcPr>
                </a:tc>
                <a:tc>
                  <a:txBody>
                    <a:bodyPr/>
                    <a:lstStyle/>
                    <a:p>
                      <a:pPr marL="8826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4">
                      <a:solidFill>
                        <a:srgbClr val="000000"/>
                      </a:solidFill>
                      <a:prstDash val="solid"/>
                    </a:lnT>
                    <a:lnB w="9524">
                      <a:solidFill>
                        <a:srgbClr val="000000"/>
                      </a:solidFill>
                      <a:prstDash val="solid"/>
                    </a:lnB>
                    <a:solidFill>
                      <a:srgbClr val="CCFFFF"/>
                    </a:solidFill>
                  </a:tcPr>
                </a:tc>
                <a:tc>
                  <a:txBody>
                    <a:bodyPr/>
                    <a:lstStyle/>
                    <a:p>
                      <a:pPr marL="65405">
                        <a:lnSpc>
                          <a:spcPct val="100000"/>
                        </a:lnSpc>
                      </a:pPr>
                      <a:r>
                        <a:rPr sz="1800" dirty="0" smtClean="0">
                          <a:latin typeface="Tahoma"/>
                          <a:cs typeface="Tahoma"/>
                        </a:rPr>
                        <a:t>(512)</a:t>
                      </a:r>
                      <a:endParaRPr sz="1800">
                        <a:latin typeface="Tahoma"/>
                        <a:cs typeface="Tahoma"/>
                      </a:endParaRPr>
                    </a:p>
                  </a:txBody>
                  <a:tcPr marL="0" marR="0" marT="0" marB="0">
                    <a:lnL w="9525">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CFFFF"/>
                    </a:solidFill>
                  </a:tcPr>
                </a:tc>
              </a:tr>
            </a:tbl>
          </a:graphicData>
        </a:graphic>
      </p:graphicFrame>
      <p:graphicFrame>
        <p:nvGraphicFramePr>
          <p:cNvPr id="66" name="object 66"/>
          <p:cNvGraphicFramePr>
            <a:graphicFrameLocks noGrp="1"/>
          </p:cNvGraphicFramePr>
          <p:nvPr>
            <p:extLst>
              <p:ext uri="{D42A27DB-BD31-4B8C-83A1-F6EECF244321}">
                <p14:modId xmlns:p14="http://schemas.microsoft.com/office/powerpoint/2010/main" val="3793125833"/>
              </p:ext>
            </p:extLst>
          </p:nvPr>
        </p:nvGraphicFramePr>
        <p:xfrm>
          <a:off x="7400988" y="5984620"/>
          <a:ext cx="1524000" cy="328358"/>
        </p:xfrm>
        <a:graphic>
          <a:graphicData uri="http://schemas.openxmlformats.org/drawingml/2006/table">
            <a:tbl>
              <a:tblPr firstRow="1" bandRow="1">
                <a:tableStyleId>{2D5ABB26-0587-4C30-8999-92F81FD0307C}</a:tableStyleId>
              </a:tblPr>
              <a:tblGrid>
                <a:gridCol w="533400"/>
                <a:gridCol w="304800"/>
                <a:gridCol w="685800"/>
              </a:tblGrid>
              <a:tr h="328358">
                <a:tc>
                  <a:txBody>
                    <a:bodyPr/>
                    <a:lstStyle/>
                    <a:p>
                      <a:pPr>
                        <a:lnSpc>
                          <a:spcPct val="100000"/>
                        </a:lnSpc>
                      </a:pPr>
                      <a:r>
                        <a:rPr sz="1800" baseline="-18518" dirty="0" smtClean="0">
                          <a:solidFill>
                            <a:srgbClr val="6F2F9F"/>
                          </a:solidFill>
                          <a:latin typeface="Comic Sans MS"/>
                          <a:cs typeface="Comic Sans MS"/>
                        </a:rPr>
                        <a:t>s</a:t>
                      </a:r>
                      <a:r>
                        <a:rPr sz="1800" spc="-142" baseline="-18518" dirty="0" smtClean="0">
                          <a:solidFill>
                            <a:srgbClr val="6F2F9F"/>
                          </a:solidFill>
                          <a:latin typeface="Comic Sans MS"/>
                          <a:cs typeface="Comic Sans MS"/>
                        </a:rPr>
                        <a:t> </a:t>
                      </a:r>
                      <a:r>
                        <a:rPr sz="1800" spc="0" dirty="0" smtClean="0">
                          <a:solidFill>
                            <a:srgbClr val="006FC0"/>
                          </a:solidFill>
                          <a:latin typeface="Tahoma"/>
                          <a:cs typeface="Tahoma"/>
                        </a:rPr>
                        <a:t>ETH</a:t>
                      </a:r>
                      <a:endParaRPr sz="1800">
                        <a:latin typeface="Tahoma"/>
                        <a:cs typeface="Tahoma"/>
                      </a:endParaRPr>
                    </a:p>
                  </a:txBody>
                  <a:tcPr marL="0" marR="0" marT="0" marB="0">
                    <a:lnL w="9524">
                      <a:solidFill>
                        <a:srgbClr val="000000"/>
                      </a:solidFill>
                      <a:prstDash val="solid"/>
                    </a:lnL>
                    <a:lnR w="9525">
                      <a:solidFill>
                        <a:srgbClr val="000000"/>
                      </a:solidFill>
                      <a:prstDash val="solid"/>
                    </a:lnR>
                    <a:lnT w="9524">
                      <a:solidFill>
                        <a:srgbClr val="000000"/>
                      </a:solidFill>
                      <a:prstDash val="solid"/>
                    </a:lnT>
                    <a:lnB w="9524">
                      <a:solidFill>
                        <a:srgbClr val="000000"/>
                      </a:solidFill>
                      <a:prstDash val="solid"/>
                    </a:lnB>
                    <a:solidFill>
                      <a:srgbClr val="CCFFFF"/>
                    </a:solidFill>
                  </a:tcPr>
                </a:tc>
                <a:tc>
                  <a:txBody>
                    <a:bodyPr/>
                    <a:lstStyle/>
                    <a:p>
                      <a:pPr marL="88265">
                        <a:lnSpc>
                          <a:spcPct val="100000"/>
                        </a:lnSpc>
                      </a:pPr>
                      <a:r>
                        <a:rPr sz="1800" dirty="0" smtClean="0">
                          <a:latin typeface="Tahoma"/>
                          <a:cs typeface="Tahoma"/>
                        </a:rPr>
                        <a:t>IP</a:t>
                      </a:r>
                      <a:endParaRPr sz="1800">
                        <a:latin typeface="Tahoma"/>
                        <a:cs typeface="Tahoma"/>
                      </a:endParaRPr>
                    </a:p>
                  </a:txBody>
                  <a:tcPr marL="0" marR="0" marT="0" marB="0">
                    <a:lnL w="9525">
                      <a:solidFill>
                        <a:srgbClr val="000000"/>
                      </a:solidFill>
                      <a:prstDash val="solid"/>
                    </a:lnL>
                    <a:lnR w="9525">
                      <a:solidFill>
                        <a:srgbClr val="000000"/>
                      </a:solidFill>
                      <a:prstDash val="solid"/>
                    </a:lnR>
                    <a:lnT w="9524">
                      <a:solidFill>
                        <a:srgbClr val="000000"/>
                      </a:solidFill>
                      <a:prstDash val="solid"/>
                    </a:lnT>
                    <a:lnB w="9524">
                      <a:solidFill>
                        <a:srgbClr val="000000"/>
                      </a:solidFill>
                      <a:prstDash val="solid"/>
                    </a:lnB>
                    <a:solidFill>
                      <a:srgbClr val="CCFFFF"/>
                    </a:solidFill>
                  </a:tcPr>
                </a:tc>
                <a:tc>
                  <a:txBody>
                    <a:bodyPr/>
                    <a:lstStyle/>
                    <a:p>
                      <a:pPr marL="65405">
                        <a:lnSpc>
                          <a:spcPct val="100000"/>
                        </a:lnSpc>
                      </a:pPr>
                      <a:r>
                        <a:rPr sz="1800" dirty="0" smtClean="0">
                          <a:latin typeface="Tahoma"/>
                          <a:cs typeface="Tahoma"/>
                        </a:rPr>
                        <a:t>(</a:t>
                      </a:r>
                      <a:r>
                        <a:rPr lang="en-US" altLang="zh-CN" sz="1800" dirty="0" smtClean="0">
                          <a:latin typeface="Tahoma"/>
                          <a:cs typeface="Tahoma"/>
                        </a:rPr>
                        <a:t>456</a:t>
                      </a:r>
                      <a:r>
                        <a:rPr sz="1800" dirty="0" smtClean="0">
                          <a:latin typeface="Tahoma"/>
                          <a:cs typeface="Tahoma"/>
                        </a:rPr>
                        <a:t>)</a:t>
                      </a:r>
                      <a:endParaRPr sz="1800" dirty="0">
                        <a:latin typeface="Tahoma"/>
                        <a:cs typeface="Tahoma"/>
                      </a:endParaRPr>
                    </a:p>
                  </a:txBody>
                  <a:tcPr marL="0" marR="0" marT="0" marB="0">
                    <a:lnL w="9525">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CFFFF"/>
                    </a:solidFill>
                  </a:tcPr>
                </a:tc>
              </a:tr>
            </a:tbl>
          </a:graphicData>
        </a:graphic>
      </p:graphicFrame>
      <p:sp>
        <p:nvSpPr>
          <p:cNvPr id="72" name="文本框 71"/>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60" name="object 60"/>
          <p:cNvSpPr txBox="1"/>
          <p:nvPr/>
        </p:nvSpPr>
        <p:spPr>
          <a:xfrm>
            <a:off x="79349" y="5486401"/>
            <a:ext cx="3787775" cy="328498"/>
          </a:xfrm>
          <a:prstGeom prst="rect">
            <a:avLst/>
          </a:prstGeom>
          <a:solidFill>
            <a:schemeClr val="bg1"/>
          </a:solidFill>
        </p:spPr>
        <p:txBody>
          <a:bodyPr vert="horz" wrap="square" lIns="0" tIns="0" rIns="0" bIns="0" rtlCol="0">
            <a:noAutofit/>
          </a:bodyPr>
          <a:lstStyle/>
          <a:p>
            <a:pPr marL="12700">
              <a:lnSpc>
                <a:spcPct val="100000"/>
              </a:lnSpc>
            </a:pPr>
            <a:r>
              <a:rPr sz="1600" spc="-10" dirty="0" smtClean="0">
                <a:latin typeface="Comic Sans MS"/>
                <a:cs typeface="Comic Sans MS"/>
              </a:rPr>
              <a:t>1</a:t>
            </a:r>
            <a:r>
              <a:rPr lang="en-US" altLang="zh-CN" sz="1600" spc="-10" dirty="0" smtClean="0">
                <a:latin typeface="Comic Sans MS"/>
                <a:cs typeface="Comic Sans MS"/>
              </a:rPr>
              <a:t>50</a:t>
            </a:r>
            <a:r>
              <a:rPr sz="1600" spc="-10" dirty="0" smtClean="0">
                <a:latin typeface="Comic Sans MS"/>
                <a:cs typeface="Comic Sans MS"/>
              </a:rPr>
              <a:t>0B=20B</a:t>
            </a:r>
            <a:r>
              <a:rPr sz="1600" spc="-15" dirty="0" smtClean="0">
                <a:latin typeface="Comic Sans MS"/>
                <a:cs typeface="Comic Sans MS"/>
              </a:rPr>
              <a:t>(</a:t>
            </a:r>
            <a:r>
              <a:rPr sz="1600" spc="-10" dirty="0" smtClean="0">
                <a:latin typeface="Comic Sans MS"/>
                <a:cs typeface="Comic Sans MS"/>
              </a:rPr>
              <a:t>IP</a:t>
            </a:r>
            <a:r>
              <a:rPr sz="1600" spc="10" dirty="0" smtClean="0">
                <a:latin typeface="Comic Sans MS"/>
                <a:cs typeface="Comic Sans MS"/>
              </a:rPr>
              <a:t> </a:t>
            </a:r>
            <a:r>
              <a:rPr sz="1600" spc="-10" dirty="0" smtClean="0">
                <a:latin typeface="Comic Sans MS"/>
                <a:cs typeface="Comic Sans MS"/>
              </a:rPr>
              <a:t>Header)+14</a:t>
            </a:r>
            <a:r>
              <a:rPr lang="en-US" altLang="zh-CN" sz="1600" spc="-10" dirty="0" smtClean="0">
                <a:latin typeface="Comic Sans MS"/>
                <a:cs typeface="Comic Sans MS"/>
              </a:rPr>
              <a:t>80</a:t>
            </a:r>
            <a:r>
              <a:rPr sz="1600" spc="-10" dirty="0" smtClean="0">
                <a:latin typeface="Comic Sans MS"/>
                <a:cs typeface="Comic Sans MS"/>
              </a:rPr>
              <a:t>B</a:t>
            </a:r>
            <a:r>
              <a:rPr sz="1600" spc="-15" dirty="0" smtClean="0">
                <a:latin typeface="Comic Sans MS"/>
                <a:cs typeface="Comic Sans MS"/>
              </a:rPr>
              <a:t>(</a:t>
            </a:r>
            <a:r>
              <a:rPr sz="1600" spc="0" dirty="0" smtClean="0">
                <a:latin typeface="Comic Sans MS"/>
                <a:cs typeface="Comic Sans MS"/>
              </a:rPr>
              <a:t>I</a:t>
            </a:r>
            <a:r>
              <a:rPr sz="1600" spc="-10" dirty="0" smtClean="0">
                <a:latin typeface="Comic Sans MS"/>
                <a:cs typeface="Comic Sans MS"/>
              </a:rPr>
              <a:t>P</a:t>
            </a:r>
            <a:r>
              <a:rPr sz="1600" spc="30" dirty="0" smtClean="0">
                <a:latin typeface="Comic Sans MS"/>
                <a:cs typeface="Comic Sans MS"/>
              </a:rPr>
              <a:t> </a:t>
            </a:r>
            <a:r>
              <a:rPr sz="1600" spc="-10" dirty="0" smtClean="0">
                <a:latin typeface="Comic Sans MS"/>
                <a:cs typeface="Comic Sans MS"/>
              </a:rPr>
              <a:t>Data)</a:t>
            </a:r>
            <a:endParaRPr sz="1600" dirty="0">
              <a:latin typeface="Comic Sans MS"/>
              <a:cs typeface="Comic Sans M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5965" y="228600"/>
            <a:ext cx="7669530" cy="627380"/>
          </a:xfrm>
          <a:prstGeom prst="rect">
            <a:avLst/>
          </a:prstGeom>
        </p:spPr>
        <p:txBody>
          <a:bodyPr vert="horz" wrap="square" lIns="0" tIns="0" rIns="0" bIns="0" rtlCol="0">
            <a:noAutofit/>
          </a:bodyPr>
          <a:lstStyle/>
          <a:p>
            <a:pPr marL="12700">
              <a:lnSpc>
                <a:spcPct val="100000"/>
              </a:lnSpc>
            </a:pPr>
            <a:r>
              <a:rPr sz="4000" spc="-25" dirty="0" smtClean="0">
                <a:latin typeface="Comic Sans MS"/>
                <a:cs typeface="Comic Sans MS"/>
              </a:rPr>
              <a:t>IPv4</a:t>
            </a:r>
            <a:r>
              <a:rPr sz="4000" spc="10" dirty="0" smtClean="0">
                <a:latin typeface="Comic Sans MS"/>
                <a:cs typeface="Comic Sans MS"/>
              </a:rPr>
              <a:t> </a:t>
            </a:r>
            <a:r>
              <a:rPr sz="4000" spc="-30" dirty="0" smtClean="0">
                <a:latin typeface="黑体"/>
                <a:cs typeface="黑体"/>
              </a:rPr>
              <a:t>多级分</a:t>
            </a:r>
            <a:r>
              <a:rPr sz="4000" spc="-40" dirty="0" smtClean="0">
                <a:latin typeface="黑体"/>
                <a:cs typeface="黑体"/>
              </a:rPr>
              <a:t>片</a:t>
            </a:r>
            <a:r>
              <a:rPr sz="4000" spc="-825" dirty="0" smtClean="0">
                <a:latin typeface="黑体"/>
                <a:cs typeface="黑体"/>
              </a:rPr>
              <a:t> </a:t>
            </a:r>
            <a:r>
              <a:rPr sz="2400" spc="-15" dirty="0" smtClean="0">
                <a:latin typeface="Comic Sans MS"/>
                <a:cs typeface="Comic Sans MS"/>
              </a:rPr>
              <a:t>Multip</a:t>
            </a:r>
            <a:r>
              <a:rPr sz="2400" spc="-5" dirty="0" smtClean="0">
                <a:latin typeface="Comic Sans MS"/>
                <a:cs typeface="Comic Sans MS"/>
              </a:rPr>
              <a:t>l</a:t>
            </a:r>
            <a:r>
              <a:rPr sz="2400" spc="-10" dirty="0" smtClean="0">
                <a:latin typeface="Comic Sans MS"/>
                <a:cs typeface="Comic Sans MS"/>
              </a:rPr>
              <a:t>e</a:t>
            </a:r>
            <a:r>
              <a:rPr sz="2400" spc="-15" dirty="0" smtClean="0">
                <a:latin typeface="Comic Sans MS"/>
                <a:cs typeface="Comic Sans MS"/>
              </a:rPr>
              <a:t>-st</a:t>
            </a:r>
            <a:r>
              <a:rPr sz="2400" spc="-30" dirty="0" smtClean="0">
                <a:latin typeface="Comic Sans MS"/>
                <a:cs typeface="Comic Sans MS"/>
              </a:rPr>
              <a:t>a</a:t>
            </a:r>
            <a:r>
              <a:rPr sz="2400" spc="-15" dirty="0" smtClean="0">
                <a:latin typeface="Comic Sans MS"/>
                <a:cs typeface="Comic Sans MS"/>
              </a:rPr>
              <a:t>ge Frag</a:t>
            </a:r>
            <a:r>
              <a:rPr sz="2400" spc="-35" dirty="0" smtClean="0">
                <a:latin typeface="Comic Sans MS"/>
                <a:cs typeface="Comic Sans MS"/>
              </a:rPr>
              <a:t>m</a:t>
            </a:r>
            <a:r>
              <a:rPr sz="2400" spc="0" dirty="0" smtClean="0">
                <a:latin typeface="Comic Sans MS"/>
                <a:cs typeface="Comic Sans MS"/>
              </a:rPr>
              <a:t>e</a:t>
            </a:r>
            <a:r>
              <a:rPr sz="2400" spc="5" dirty="0" smtClean="0">
                <a:latin typeface="Comic Sans MS"/>
                <a:cs typeface="Comic Sans MS"/>
              </a:rPr>
              <a:t>n</a:t>
            </a:r>
            <a:r>
              <a:rPr sz="2400" spc="-15" dirty="0" smtClean="0">
                <a:latin typeface="Comic Sans MS"/>
                <a:cs typeface="Comic Sans MS"/>
              </a:rPr>
              <a:t>t</a:t>
            </a:r>
            <a:r>
              <a:rPr sz="2400" spc="-25" dirty="0" smtClean="0">
                <a:latin typeface="Comic Sans MS"/>
                <a:cs typeface="Comic Sans MS"/>
              </a:rPr>
              <a:t>a</a:t>
            </a:r>
            <a:r>
              <a:rPr sz="2400" spc="0" dirty="0" smtClean="0">
                <a:latin typeface="Comic Sans MS"/>
                <a:cs typeface="Comic Sans MS"/>
              </a:rPr>
              <a:t>tion</a:t>
            </a:r>
            <a:endParaRPr sz="2400" dirty="0">
              <a:latin typeface="Comic Sans MS"/>
              <a:cs typeface="Comic Sans MS"/>
            </a:endParaRPr>
          </a:p>
        </p:txBody>
      </p:sp>
      <p:sp>
        <p:nvSpPr>
          <p:cNvPr id="3" name="object 3"/>
          <p:cNvSpPr/>
          <p:nvPr/>
        </p:nvSpPr>
        <p:spPr>
          <a:xfrm>
            <a:off x="1857375" y="1078564"/>
            <a:ext cx="5580126" cy="5370449"/>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864819" y="3200908"/>
            <a:ext cx="532130" cy="1108075"/>
          </a:xfrm>
          <a:prstGeom prst="rect">
            <a:avLst/>
          </a:prstGeom>
        </p:spPr>
        <p:txBody>
          <a:bodyPr vert="horz" wrap="square" lIns="0" tIns="0" rIns="0" bIns="0" rtlCol="0">
            <a:noAutofit/>
          </a:bodyPr>
          <a:lstStyle/>
          <a:p>
            <a:pPr marL="12700">
              <a:lnSpc>
                <a:spcPct val="100000"/>
              </a:lnSpc>
            </a:pPr>
            <a:r>
              <a:rPr sz="1800" spc="-5" dirty="0" smtClean="0">
                <a:solidFill>
                  <a:srgbClr val="FF0000"/>
                </a:solidFill>
                <a:latin typeface="Arial"/>
                <a:cs typeface="Arial"/>
              </a:rPr>
              <a:t>2100</a:t>
            </a:r>
            <a:endParaRPr sz="1800">
              <a:latin typeface="Arial"/>
              <a:cs typeface="Arial"/>
            </a:endParaRPr>
          </a:p>
          <a:p>
            <a:pPr marL="12700">
              <a:lnSpc>
                <a:spcPct val="100000"/>
              </a:lnSpc>
            </a:pPr>
            <a:r>
              <a:rPr sz="1800" spc="-5" dirty="0" smtClean="0">
                <a:solidFill>
                  <a:srgbClr val="FFFF00"/>
                </a:solidFill>
                <a:latin typeface="Arial"/>
                <a:cs typeface="Arial"/>
              </a:rPr>
              <a:t>3300</a:t>
            </a:r>
            <a:endParaRPr sz="1800">
              <a:latin typeface="Arial"/>
              <a:cs typeface="Arial"/>
            </a:endParaRPr>
          </a:p>
          <a:p>
            <a:pPr marL="12700">
              <a:lnSpc>
                <a:spcPct val="100000"/>
              </a:lnSpc>
            </a:pPr>
            <a:r>
              <a:rPr sz="1800" spc="-10" dirty="0" smtClean="0">
                <a:solidFill>
                  <a:srgbClr val="00AF50"/>
                </a:solidFill>
                <a:latin typeface="Arial"/>
                <a:cs typeface="Arial"/>
              </a:rPr>
              <a:t>3300</a:t>
            </a:r>
            <a:endParaRPr sz="1800">
              <a:latin typeface="Arial"/>
              <a:cs typeface="Arial"/>
            </a:endParaRPr>
          </a:p>
          <a:p>
            <a:pPr marL="12700">
              <a:lnSpc>
                <a:spcPct val="100000"/>
              </a:lnSpc>
            </a:pPr>
            <a:r>
              <a:rPr sz="1800" spc="-5" dirty="0" smtClean="0">
                <a:solidFill>
                  <a:srgbClr val="006FC0"/>
                </a:solidFill>
                <a:latin typeface="Arial"/>
                <a:cs typeface="Arial"/>
              </a:rPr>
              <a:t>3300</a:t>
            </a:r>
            <a:endParaRPr sz="1800">
              <a:latin typeface="Arial"/>
              <a:cs typeface="Arial"/>
            </a:endParaRPr>
          </a:p>
        </p:txBody>
      </p:sp>
      <p:sp>
        <p:nvSpPr>
          <p:cNvPr id="5" name="object 5"/>
          <p:cNvSpPr/>
          <p:nvPr/>
        </p:nvSpPr>
        <p:spPr>
          <a:xfrm>
            <a:off x="1427988" y="4047744"/>
            <a:ext cx="643763" cy="119379"/>
          </a:xfrm>
          <a:custGeom>
            <a:avLst/>
            <a:gdLst/>
            <a:ahLst/>
            <a:cxnLst/>
            <a:rect l="l" t="t" r="r" b="b"/>
            <a:pathLst>
              <a:path w="643763" h="119379">
                <a:moveTo>
                  <a:pt x="607288" y="39284"/>
                </a:moveTo>
                <a:lnTo>
                  <a:pt x="0" y="106679"/>
                </a:lnTo>
                <a:lnTo>
                  <a:pt x="1524" y="119379"/>
                </a:lnTo>
                <a:lnTo>
                  <a:pt x="608487" y="51885"/>
                </a:lnTo>
                <a:lnTo>
                  <a:pt x="618653" y="44330"/>
                </a:lnTo>
                <a:lnTo>
                  <a:pt x="607288" y="39284"/>
                </a:lnTo>
                <a:close/>
              </a:path>
              <a:path w="643763" h="119379">
                <a:moveTo>
                  <a:pt x="632858" y="36702"/>
                </a:moveTo>
                <a:lnTo>
                  <a:pt x="630555" y="36702"/>
                </a:lnTo>
                <a:lnTo>
                  <a:pt x="631951" y="49275"/>
                </a:lnTo>
                <a:lnTo>
                  <a:pt x="608487" y="51885"/>
                </a:lnTo>
                <a:lnTo>
                  <a:pt x="553719" y="92582"/>
                </a:lnTo>
                <a:lnTo>
                  <a:pt x="553212" y="96519"/>
                </a:lnTo>
                <a:lnTo>
                  <a:pt x="555244" y="99313"/>
                </a:lnTo>
                <a:lnTo>
                  <a:pt x="557403" y="102107"/>
                </a:lnTo>
                <a:lnTo>
                  <a:pt x="561339" y="102743"/>
                </a:lnTo>
                <a:lnTo>
                  <a:pt x="564134" y="100710"/>
                </a:lnTo>
                <a:lnTo>
                  <a:pt x="643763" y="41528"/>
                </a:lnTo>
                <a:lnTo>
                  <a:pt x="632858" y="36702"/>
                </a:lnTo>
                <a:close/>
              </a:path>
              <a:path w="643763" h="119379">
                <a:moveTo>
                  <a:pt x="618653" y="44330"/>
                </a:moveTo>
                <a:lnTo>
                  <a:pt x="608487" y="51885"/>
                </a:lnTo>
                <a:lnTo>
                  <a:pt x="631951" y="49275"/>
                </a:lnTo>
                <a:lnTo>
                  <a:pt x="631895" y="48768"/>
                </a:lnTo>
                <a:lnTo>
                  <a:pt x="628650" y="48768"/>
                </a:lnTo>
                <a:lnTo>
                  <a:pt x="618653" y="44330"/>
                </a:lnTo>
                <a:close/>
              </a:path>
              <a:path w="643763" h="119379">
                <a:moveTo>
                  <a:pt x="627380" y="37845"/>
                </a:moveTo>
                <a:lnTo>
                  <a:pt x="618653" y="44330"/>
                </a:lnTo>
                <a:lnTo>
                  <a:pt x="628650" y="48768"/>
                </a:lnTo>
                <a:lnTo>
                  <a:pt x="627380" y="37845"/>
                </a:lnTo>
                <a:close/>
              </a:path>
              <a:path w="643763" h="119379">
                <a:moveTo>
                  <a:pt x="630682" y="37845"/>
                </a:moveTo>
                <a:lnTo>
                  <a:pt x="627380" y="37845"/>
                </a:lnTo>
                <a:lnTo>
                  <a:pt x="628650" y="48768"/>
                </a:lnTo>
                <a:lnTo>
                  <a:pt x="631895" y="48768"/>
                </a:lnTo>
                <a:lnTo>
                  <a:pt x="630682" y="37845"/>
                </a:lnTo>
                <a:close/>
              </a:path>
              <a:path w="643763" h="119379">
                <a:moveTo>
                  <a:pt x="630555" y="36702"/>
                </a:moveTo>
                <a:lnTo>
                  <a:pt x="607288" y="39284"/>
                </a:lnTo>
                <a:lnTo>
                  <a:pt x="618653" y="44330"/>
                </a:lnTo>
                <a:lnTo>
                  <a:pt x="627380" y="37845"/>
                </a:lnTo>
                <a:lnTo>
                  <a:pt x="630682" y="37845"/>
                </a:lnTo>
                <a:lnTo>
                  <a:pt x="630555" y="36702"/>
                </a:lnTo>
                <a:close/>
              </a:path>
              <a:path w="643763" h="119379">
                <a:moveTo>
                  <a:pt x="549910" y="0"/>
                </a:moveTo>
                <a:lnTo>
                  <a:pt x="546226" y="1396"/>
                </a:lnTo>
                <a:lnTo>
                  <a:pt x="544703" y="4571"/>
                </a:lnTo>
                <a:lnTo>
                  <a:pt x="543306" y="7874"/>
                </a:lnTo>
                <a:lnTo>
                  <a:pt x="544830" y="11556"/>
                </a:lnTo>
                <a:lnTo>
                  <a:pt x="607288" y="39284"/>
                </a:lnTo>
                <a:lnTo>
                  <a:pt x="630555" y="36702"/>
                </a:lnTo>
                <a:lnTo>
                  <a:pt x="632858" y="36702"/>
                </a:lnTo>
                <a:lnTo>
                  <a:pt x="549910" y="0"/>
                </a:lnTo>
                <a:close/>
              </a:path>
            </a:pathLst>
          </a:custGeom>
          <a:solidFill>
            <a:srgbClr val="00CC97"/>
          </a:solidFill>
        </p:spPr>
        <p:txBody>
          <a:bodyPr wrap="square" lIns="0" tIns="0" rIns="0" bIns="0" rtlCol="0">
            <a:noAutofit/>
          </a:bodyPr>
          <a:lstStyle/>
          <a:p>
            <a:endParaRPr/>
          </a:p>
        </p:txBody>
      </p:sp>
      <p:sp>
        <p:nvSpPr>
          <p:cNvPr id="6" name="object 6"/>
          <p:cNvSpPr/>
          <p:nvPr/>
        </p:nvSpPr>
        <p:spPr>
          <a:xfrm>
            <a:off x="1427988" y="3761994"/>
            <a:ext cx="643763" cy="119379"/>
          </a:xfrm>
          <a:custGeom>
            <a:avLst/>
            <a:gdLst/>
            <a:ahLst/>
            <a:cxnLst/>
            <a:rect l="l" t="t" r="r" b="b"/>
            <a:pathLst>
              <a:path w="643763" h="119379">
                <a:moveTo>
                  <a:pt x="607288" y="39284"/>
                </a:moveTo>
                <a:lnTo>
                  <a:pt x="0" y="106679"/>
                </a:lnTo>
                <a:lnTo>
                  <a:pt x="1524" y="119379"/>
                </a:lnTo>
                <a:lnTo>
                  <a:pt x="608487" y="51885"/>
                </a:lnTo>
                <a:lnTo>
                  <a:pt x="618653" y="44330"/>
                </a:lnTo>
                <a:lnTo>
                  <a:pt x="607288" y="39284"/>
                </a:lnTo>
                <a:close/>
              </a:path>
              <a:path w="643763" h="119379">
                <a:moveTo>
                  <a:pt x="632858" y="36702"/>
                </a:moveTo>
                <a:lnTo>
                  <a:pt x="630555" y="36702"/>
                </a:lnTo>
                <a:lnTo>
                  <a:pt x="631951" y="49275"/>
                </a:lnTo>
                <a:lnTo>
                  <a:pt x="608487" y="51885"/>
                </a:lnTo>
                <a:lnTo>
                  <a:pt x="553719" y="92582"/>
                </a:lnTo>
                <a:lnTo>
                  <a:pt x="553212" y="96519"/>
                </a:lnTo>
                <a:lnTo>
                  <a:pt x="555244" y="99313"/>
                </a:lnTo>
                <a:lnTo>
                  <a:pt x="557403" y="102107"/>
                </a:lnTo>
                <a:lnTo>
                  <a:pt x="561339" y="102743"/>
                </a:lnTo>
                <a:lnTo>
                  <a:pt x="564134" y="100710"/>
                </a:lnTo>
                <a:lnTo>
                  <a:pt x="643763" y="41528"/>
                </a:lnTo>
                <a:lnTo>
                  <a:pt x="632858" y="36702"/>
                </a:lnTo>
                <a:close/>
              </a:path>
              <a:path w="643763" h="119379">
                <a:moveTo>
                  <a:pt x="618653" y="44330"/>
                </a:moveTo>
                <a:lnTo>
                  <a:pt x="608487" y="51885"/>
                </a:lnTo>
                <a:lnTo>
                  <a:pt x="631951" y="49275"/>
                </a:lnTo>
                <a:lnTo>
                  <a:pt x="631895" y="48768"/>
                </a:lnTo>
                <a:lnTo>
                  <a:pt x="628650" y="48768"/>
                </a:lnTo>
                <a:lnTo>
                  <a:pt x="618653" y="44330"/>
                </a:lnTo>
                <a:close/>
              </a:path>
              <a:path w="643763" h="119379">
                <a:moveTo>
                  <a:pt x="627380" y="37845"/>
                </a:moveTo>
                <a:lnTo>
                  <a:pt x="618653" y="44330"/>
                </a:lnTo>
                <a:lnTo>
                  <a:pt x="628650" y="48768"/>
                </a:lnTo>
                <a:lnTo>
                  <a:pt x="627380" y="37845"/>
                </a:lnTo>
                <a:close/>
              </a:path>
              <a:path w="643763" h="119379">
                <a:moveTo>
                  <a:pt x="630682" y="37845"/>
                </a:moveTo>
                <a:lnTo>
                  <a:pt x="627380" y="37845"/>
                </a:lnTo>
                <a:lnTo>
                  <a:pt x="628650" y="48768"/>
                </a:lnTo>
                <a:lnTo>
                  <a:pt x="631895" y="48768"/>
                </a:lnTo>
                <a:lnTo>
                  <a:pt x="630682" y="37845"/>
                </a:lnTo>
                <a:close/>
              </a:path>
              <a:path w="643763" h="119379">
                <a:moveTo>
                  <a:pt x="630555" y="36702"/>
                </a:moveTo>
                <a:lnTo>
                  <a:pt x="607288" y="39284"/>
                </a:lnTo>
                <a:lnTo>
                  <a:pt x="618653" y="44330"/>
                </a:lnTo>
                <a:lnTo>
                  <a:pt x="627380" y="37845"/>
                </a:lnTo>
                <a:lnTo>
                  <a:pt x="630682" y="37845"/>
                </a:lnTo>
                <a:lnTo>
                  <a:pt x="630555" y="36702"/>
                </a:lnTo>
                <a:close/>
              </a:path>
              <a:path w="643763" h="119379">
                <a:moveTo>
                  <a:pt x="549910" y="0"/>
                </a:moveTo>
                <a:lnTo>
                  <a:pt x="546226" y="1396"/>
                </a:lnTo>
                <a:lnTo>
                  <a:pt x="544703" y="4571"/>
                </a:lnTo>
                <a:lnTo>
                  <a:pt x="543306" y="7874"/>
                </a:lnTo>
                <a:lnTo>
                  <a:pt x="544830" y="11556"/>
                </a:lnTo>
                <a:lnTo>
                  <a:pt x="607288" y="39284"/>
                </a:lnTo>
                <a:lnTo>
                  <a:pt x="630555" y="36702"/>
                </a:lnTo>
                <a:lnTo>
                  <a:pt x="632858" y="36702"/>
                </a:lnTo>
                <a:lnTo>
                  <a:pt x="549910" y="0"/>
                </a:lnTo>
                <a:close/>
              </a:path>
            </a:pathLst>
          </a:custGeom>
          <a:solidFill>
            <a:srgbClr val="00CC97"/>
          </a:solidFill>
        </p:spPr>
        <p:txBody>
          <a:bodyPr wrap="square" lIns="0" tIns="0" rIns="0" bIns="0" rtlCol="0">
            <a:noAutofit/>
          </a:bodyPr>
          <a:lstStyle/>
          <a:p>
            <a:endParaRPr/>
          </a:p>
        </p:txBody>
      </p:sp>
      <p:sp>
        <p:nvSpPr>
          <p:cNvPr id="7" name="object 7"/>
          <p:cNvSpPr/>
          <p:nvPr/>
        </p:nvSpPr>
        <p:spPr>
          <a:xfrm>
            <a:off x="1427988" y="3476244"/>
            <a:ext cx="643763" cy="119379"/>
          </a:xfrm>
          <a:custGeom>
            <a:avLst/>
            <a:gdLst/>
            <a:ahLst/>
            <a:cxnLst/>
            <a:rect l="l" t="t" r="r" b="b"/>
            <a:pathLst>
              <a:path w="643763" h="119379">
                <a:moveTo>
                  <a:pt x="607288" y="39284"/>
                </a:moveTo>
                <a:lnTo>
                  <a:pt x="0" y="106679"/>
                </a:lnTo>
                <a:lnTo>
                  <a:pt x="1524" y="119379"/>
                </a:lnTo>
                <a:lnTo>
                  <a:pt x="608487" y="51885"/>
                </a:lnTo>
                <a:lnTo>
                  <a:pt x="618653" y="44330"/>
                </a:lnTo>
                <a:lnTo>
                  <a:pt x="607288" y="39284"/>
                </a:lnTo>
                <a:close/>
              </a:path>
              <a:path w="643763" h="119379">
                <a:moveTo>
                  <a:pt x="632858" y="36702"/>
                </a:moveTo>
                <a:lnTo>
                  <a:pt x="630555" y="36702"/>
                </a:lnTo>
                <a:lnTo>
                  <a:pt x="631951" y="49275"/>
                </a:lnTo>
                <a:lnTo>
                  <a:pt x="608487" y="51885"/>
                </a:lnTo>
                <a:lnTo>
                  <a:pt x="553719" y="92582"/>
                </a:lnTo>
                <a:lnTo>
                  <a:pt x="553212" y="96519"/>
                </a:lnTo>
                <a:lnTo>
                  <a:pt x="555244" y="99313"/>
                </a:lnTo>
                <a:lnTo>
                  <a:pt x="557403" y="102107"/>
                </a:lnTo>
                <a:lnTo>
                  <a:pt x="561339" y="102743"/>
                </a:lnTo>
                <a:lnTo>
                  <a:pt x="564134" y="100710"/>
                </a:lnTo>
                <a:lnTo>
                  <a:pt x="643763" y="41528"/>
                </a:lnTo>
                <a:lnTo>
                  <a:pt x="632858" y="36702"/>
                </a:lnTo>
                <a:close/>
              </a:path>
              <a:path w="643763" h="119379">
                <a:moveTo>
                  <a:pt x="618653" y="44330"/>
                </a:moveTo>
                <a:lnTo>
                  <a:pt x="608487" y="51885"/>
                </a:lnTo>
                <a:lnTo>
                  <a:pt x="631951" y="49275"/>
                </a:lnTo>
                <a:lnTo>
                  <a:pt x="631895" y="48768"/>
                </a:lnTo>
                <a:lnTo>
                  <a:pt x="628650" y="48768"/>
                </a:lnTo>
                <a:lnTo>
                  <a:pt x="618653" y="44330"/>
                </a:lnTo>
                <a:close/>
              </a:path>
              <a:path w="643763" h="119379">
                <a:moveTo>
                  <a:pt x="627380" y="37845"/>
                </a:moveTo>
                <a:lnTo>
                  <a:pt x="618653" y="44330"/>
                </a:lnTo>
                <a:lnTo>
                  <a:pt x="628650" y="48768"/>
                </a:lnTo>
                <a:lnTo>
                  <a:pt x="627380" y="37845"/>
                </a:lnTo>
                <a:close/>
              </a:path>
              <a:path w="643763" h="119379">
                <a:moveTo>
                  <a:pt x="630682" y="37845"/>
                </a:moveTo>
                <a:lnTo>
                  <a:pt x="627380" y="37845"/>
                </a:lnTo>
                <a:lnTo>
                  <a:pt x="628650" y="48768"/>
                </a:lnTo>
                <a:lnTo>
                  <a:pt x="631895" y="48768"/>
                </a:lnTo>
                <a:lnTo>
                  <a:pt x="630682" y="37845"/>
                </a:lnTo>
                <a:close/>
              </a:path>
              <a:path w="643763" h="119379">
                <a:moveTo>
                  <a:pt x="630555" y="36702"/>
                </a:moveTo>
                <a:lnTo>
                  <a:pt x="607288" y="39284"/>
                </a:lnTo>
                <a:lnTo>
                  <a:pt x="618653" y="44330"/>
                </a:lnTo>
                <a:lnTo>
                  <a:pt x="627380" y="37845"/>
                </a:lnTo>
                <a:lnTo>
                  <a:pt x="630682" y="37845"/>
                </a:lnTo>
                <a:lnTo>
                  <a:pt x="630555" y="36702"/>
                </a:lnTo>
                <a:close/>
              </a:path>
              <a:path w="643763" h="119379">
                <a:moveTo>
                  <a:pt x="549910" y="0"/>
                </a:moveTo>
                <a:lnTo>
                  <a:pt x="546226" y="1396"/>
                </a:lnTo>
                <a:lnTo>
                  <a:pt x="544703" y="4571"/>
                </a:lnTo>
                <a:lnTo>
                  <a:pt x="543306" y="7874"/>
                </a:lnTo>
                <a:lnTo>
                  <a:pt x="544830" y="11556"/>
                </a:lnTo>
                <a:lnTo>
                  <a:pt x="607288" y="39284"/>
                </a:lnTo>
                <a:lnTo>
                  <a:pt x="630555" y="36702"/>
                </a:lnTo>
                <a:lnTo>
                  <a:pt x="632858" y="36702"/>
                </a:lnTo>
                <a:lnTo>
                  <a:pt x="549910" y="0"/>
                </a:lnTo>
                <a:close/>
              </a:path>
            </a:pathLst>
          </a:custGeom>
          <a:solidFill>
            <a:srgbClr val="00CC97"/>
          </a:solidFill>
        </p:spPr>
        <p:txBody>
          <a:bodyPr wrap="square" lIns="0" tIns="0" rIns="0" bIns="0" rtlCol="0">
            <a:noAutofit/>
          </a:bodyPr>
          <a:lstStyle/>
          <a:p>
            <a:endParaRPr/>
          </a:p>
        </p:txBody>
      </p:sp>
      <p:sp>
        <p:nvSpPr>
          <p:cNvPr id="8" name="object 8"/>
          <p:cNvSpPr/>
          <p:nvPr/>
        </p:nvSpPr>
        <p:spPr>
          <a:xfrm>
            <a:off x="1499361" y="3191764"/>
            <a:ext cx="572388" cy="117983"/>
          </a:xfrm>
          <a:custGeom>
            <a:avLst/>
            <a:gdLst/>
            <a:ahLst/>
            <a:cxnLst/>
            <a:rect l="l" t="t" r="r" b="b"/>
            <a:pathLst>
              <a:path w="572388" h="117983">
                <a:moveTo>
                  <a:pt x="535690" y="38479"/>
                </a:moveTo>
                <a:lnTo>
                  <a:pt x="0" y="105410"/>
                </a:lnTo>
                <a:lnTo>
                  <a:pt x="1650" y="117983"/>
                </a:lnTo>
                <a:lnTo>
                  <a:pt x="537438" y="51024"/>
                </a:lnTo>
                <a:lnTo>
                  <a:pt x="547340" y="43454"/>
                </a:lnTo>
                <a:lnTo>
                  <a:pt x="535690" y="38479"/>
                </a:lnTo>
                <a:close/>
              </a:path>
              <a:path w="572388" h="117983">
                <a:moveTo>
                  <a:pt x="561363" y="35560"/>
                </a:moveTo>
                <a:lnTo>
                  <a:pt x="559054" y="35560"/>
                </a:lnTo>
                <a:lnTo>
                  <a:pt x="560577" y="48133"/>
                </a:lnTo>
                <a:lnTo>
                  <a:pt x="537438" y="51024"/>
                </a:lnTo>
                <a:lnTo>
                  <a:pt x="485901" y="90424"/>
                </a:lnTo>
                <a:lnTo>
                  <a:pt x="483107" y="92456"/>
                </a:lnTo>
                <a:lnTo>
                  <a:pt x="482600" y="96520"/>
                </a:lnTo>
                <a:lnTo>
                  <a:pt x="484758" y="99314"/>
                </a:lnTo>
                <a:lnTo>
                  <a:pt x="486790" y="102108"/>
                </a:lnTo>
                <a:lnTo>
                  <a:pt x="490855" y="102616"/>
                </a:lnTo>
                <a:lnTo>
                  <a:pt x="572388" y="40259"/>
                </a:lnTo>
                <a:lnTo>
                  <a:pt x="561363" y="35560"/>
                </a:lnTo>
                <a:close/>
              </a:path>
              <a:path w="572388" h="117983">
                <a:moveTo>
                  <a:pt x="547340" y="43454"/>
                </a:moveTo>
                <a:lnTo>
                  <a:pt x="537438" y="51024"/>
                </a:lnTo>
                <a:lnTo>
                  <a:pt x="560577" y="48133"/>
                </a:lnTo>
                <a:lnTo>
                  <a:pt x="560531" y="47752"/>
                </a:lnTo>
                <a:lnTo>
                  <a:pt x="557402" y="47752"/>
                </a:lnTo>
                <a:lnTo>
                  <a:pt x="547340" y="43454"/>
                </a:lnTo>
                <a:close/>
              </a:path>
              <a:path w="572388" h="117983">
                <a:moveTo>
                  <a:pt x="556006" y="36830"/>
                </a:moveTo>
                <a:lnTo>
                  <a:pt x="547340" y="43454"/>
                </a:lnTo>
                <a:lnTo>
                  <a:pt x="557402" y="47752"/>
                </a:lnTo>
                <a:lnTo>
                  <a:pt x="556006" y="36830"/>
                </a:lnTo>
                <a:close/>
              </a:path>
              <a:path w="572388" h="117983">
                <a:moveTo>
                  <a:pt x="559207" y="36830"/>
                </a:moveTo>
                <a:lnTo>
                  <a:pt x="556006" y="36830"/>
                </a:lnTo>
                <a:lnTo>
                  <a:pt x="557402" y="47752"/>
                </a:lnTo>
                <a:lnTo>
                  <a:pt x="560531" y="47752"/>
                </a:lnTo>
                <a:lnTo>
                  <a:pt x="559207" y="36830"/>
                </a:lnTo>
                <a:close/>
              </a:path>
              <a:path w="572388" h="117983">
                <a:moveTo>
                  <a:pt x="559054" y="35560"/>
                </a:moveTo>
                <a:lnTo>
                  <a:pt x="535690" y="38479"/>
                </a:lnTo>
                <a:lnTo>
                  <a:pt x="547340" y="43454"/>
                </a:lnTo>
                <a:lnTo>
                  <a:pt x="556006" y="36830"/>
                </a:lnTo>
                <a:lnTo>
                  <a:pt x="559207" y="36830"/>
                </a:lnTo>
                <a:lnTo>
                  <a:pt x="559054" y="35560"/>
                </a:lnTo>
                <a:close/>
              </a:path>
              <a:path w="572388" h="117983">
                <a:moveTo>
                  <a:pt x="478027" y="0"/>
                </a:moveTo>
                <a:lnTo>
                  <a:pt x="474218" y="1524"/>
                </a:lnTo>
                <a:lnTo>
                  <a:pt x="472948" y="4699"/>
                </a:lnTo>
                <a:lnTo>
                  <a:pt x="471550" y="8001"/>
                </a:lnTo>
                <a:lnTo>
                  <a:pt x="472948" y="11684"/>
                </a:lnTo>
                <a:lnTo>
                  <a:pt x="535690" y="38479"/>
                </a:lnTo>
                <a:lnTo>
                  <a:pt x="559054" y="35560"/>
                </a:lnTo>
                <a:lnTo>
                  <a:pt x="561363" y="35560"/>
                </a:lnTo>
                <a:lnTo>
                  <a:pt x="481202" y="1397"/>
                </a:lnTo>
                <a:lnTo>
                  <a:pt x="478027" y="0"/>
                </a:lnTo>
                <a:close/>
              </a:path>
            </a:pathLst>
          </a:custGeom>
          <a:solidFill>
            <a:srgbClr val="00CC97"/>
          </a:solidFill>
        </p:spPr>
        <p:txBody>
          <a:bodyPr wrap="square" lIns="0" tIns="0" rIns="0" bIns="0" rtlCol="0">
            <a:noAutofit/>
          </a:bodyPr>
          <a:lstStyle/>
          <a:p>
            <a:endParaRPr/>
          </a:p>
        </p:txBody>
      </p:sp>
      <p:sp>
        <p:nvSpPr>
          <p:cNvPr id="9" name="object 9"/>
          <p:cNvSpPr txBox="1"/>
          <p:nvPr/>
        </p:nvSpPr>
        <p:spPr>
          <a:xfrm>
            <a:off x="5290820" y="5052742"/>
            <a:ext cx="1262380" cy="177754"/>
          </a:xfrm>
          <a:prstGeom prst="rect">
            <a:avLst/>
          </a:prstGeom>
        </p:spPr>
        <p:txBody>
          <a:bodyPr vert="horz" wrap="square" lIns="0" tIns="0" rIns="0" bIns="0" rtlCol="0">
            <a:noAutofit/>
          </a:bodyPr>
          <a:lstStyle/>
          <a:p>
            <a:pPr marL="12700">
              <a:lnSpc>
                <a:spcPct val="100000"/>
              </a:lnSpc>
            </a:pPr>
            <a:r>
              <a:rPr sz="1200" dirty="0" smtClean="0">
                <a:solidFill>
                  <a:srgbClr val="006FC0"/>
                </a:solidFill>
                <a:latin typeface="Arial"/>
                <a:cs typeface="Arial"/>
              </a:rPr>
              <a:t>7</a:t>
            </a:r>
            <a:r>
              <a:rPr lang="en-US" altLang="zh-CN" sz="1200" dirty="0" smtClean="0">
                <a:solidFill>
                  <a:srgbClr val="006FC0"/>
                </a:solidFill>
                <a:latin typeface="Arial"/>
                <a:cs typeface="Arial"/>
              </a:rPr>
              <a:t>40</a:t>
            </a:r>
            <a:r>
              <a:rPr sz="1200" spc="-35" dirty="0" smtClean="0">
                <a:solidFill>
                  <a:srgbClr val="006FC0"/>
                </a:solidFill>
                <a:latin typeface="Arial"/>
                <a:cs typeface="Arial"/>
              </a:rPr>
              <a:t> </a:t>
            </a:r>
            <a:r>
              <a:rPr sz="1200" spc="0" dirty="0" smtClean="0">
                <a:solidFill>
                  <a:srgbClr val="006FC0"/>
                </a:solidFill>
                <a:latin typeface="Arial"/>
                <a:cs typeface="Arial"/>
              </a:rPr>
              <a:t>1300</a:t>
            </a:r>
            <a:r>
              <a:rPr sz="1200" spc="-35" dirty="0" smtClean="0">
                <a:solidFill>
                  <a:srgbClr val="006FC0"/>
                </a:solidFill>
                <a:latin typeface="Arial"/>
                <a:cs typeface="Arial"/>
              </a:rPr>
              <a:t> </a:t>
            </a:r>
            <a:r>
              <a:rPr sz="1200" spc="0" dirty="0" smtClean="0">
                <a:solidFill>
                  <a:srgbClr val="006FC0"/>
                </a:solidFill>
                <a:latin typeface="Arial"/>
                <a:cs typeface="Arial"/>
              </a:rPr>
              <a:t>1300</a:t>
            </a:r>
            <a:endParaRPr sz="1200" dirty="0">
              <a:latin typeface="Arial"/>
              <a:cs typeface="Arial"/>
            </a:endParaRPr>
          </a:p>
        </p:txBody>
      </p:sp>
      <p:sp>
        <p:nvSpPr>
          <p:cNvPr id="10" name="object 10"/>
          <p:cNvSpPr/>
          <p:nvPr/>
        </p:nvSpPr>
        <p:spPr>
          <a:xfrm>
            <a:off x="5142610" y="5276597"/>
            <a:ext cx="292100" cy="503262"/>
          </a:xfrm>
          <a:custGeom>
            <a:avLst/>
            <a:gdLst/>
            <a:ahLst/>
            <a:cxnLst/>
            <a:rect l="l" t="t" r="r" b="b"/>
            <a:pathLst>
              <a:path w="292100" h="503262">
                <a:moveTo>
                  <a:pt x="9778" y="397725"/>
                </a:moveTo>
                <a:lnTo>
                  <a:pt x="2793" y="397789"/>
                </a:lnTo>
                <a:lnTo>
                  <a:pt x="111" y="400545"/>
                </a:lnTo>
                <a:lnTo>
                  <a:pt x="0" y="404164"/>
                </a:lnTo>
                <a:lnTo>
                  <a:pt x="888" y="503262"/>
                </a:lnTo>
                <a:lnTo>
                  <a:pt x="14398" y="495465"/>
                </a:lnTo>
                <a:lnTo>
                  <a:pt x="12700" y="495465"/>
                </a:lnTo>
                <a:lnTo>
                  <a:pt x="1650" y="489165"/>
                </a:lnTo>
                <a:lnTo>
                  <a:pt x="13259" y="468850"/>
                </a:lnTo>
                <a:lnTo>
                  <a:pt x="12700" y="404164"/>
                </a:lnTo>
                <a:lnTo>
                  <a:pt x="12700" y="400545"/>
                </a:lnTo>
                <a:lnTo>
                  <a:pt x="9778" y="397725"/>
                </a:lnTo>
                <a:close/>
              </a:path>
              <a:path w="292100" h="503262">
                <a:moveTo>
                  <a:pt x="13259" y="468850"/>
                </a:moveTo>
                <a:lnTo>
                  <a:pt x="1650" y="489165"/>
                </a:lnTo>
                <a:lnTo>
                  <a:pt x="12700" y="495465"/>
                </a:lnTo>
                <a:lnTo>
                  <a:pt x="14528" y="492264"/>
                </a:lnTo>
                <a:lnTo>
                  <a:pt x="13462" y="492264"/>
                </a:lnTo>
                <a:lnTo>
                  <a:pt x="3937" y="486816"/>
                </a:lnTo>
                <a:lnTo>
                  <a:pt x="13367" y="481376"/>
                </a:lnTo>
                <a:lnTo>
                  <a:pt x="13259" y="468850"/>
                </a:lnTo>
                <a:close/>
              </a:path>
              <a:path w="292100" h="503262">
                <a:moveTo>
                  <a:pt x="83438" y="440956"/>
                </a:moveTo>
                <a:lnTo>
                  <a:pt x="24374" y="475027"/>
                </a:lnTo>
                <a:lnTo>
                  <a:pt x="12700" y="495465"/>
                </a:lnTo>
                <a:lnTo>
                  <a:pt x="14398" y="495465"/>
                </a:lnTo>
                <a:lnTo>
                  <a:pt x="89788" y="451954"/>
                </a:lnTo>
                <a:lnTo>
                  <a:pt x="90804" y="448068"/>
                </a:lnTo>
                <a:lnTo>
                  <a:pt x="87249" y="441998"/>
                </a:lnTo>
                <a:lnTo>
                  <a:pt x="83438" y="440956"/>
                </a:lnTo>
                <a:close/>
              </a:path>
              <a:path w="292100" h="503262">
                <a:moveTo>
                  <a:pt x="13367" y="481376"/>
                </a:moveTo>
                <a:lnTo>
                  <a:pt x="3937" y="486816"/>
                </a:lnTo>
                <a:lnTo>
                  <a:pt x="13462" y="492264"/>
                </a:lnTo>
                <a:lnTo>
                  <a:pt x="13367" y="481376"/>
                </a:lnTo>
                <a:close/>
              </a:path>
              <a:path w="292100" h="503262">
                <a:moveTo>
                  <a:pt x="24374" y="475027"/>
                </a:moveTo>
                <a:lnTo>
                  <a:pt x="13367" y="481376"/>
                </a:lnTo>
                <a:lnTo>
                  <a:pt x="13462" y="492264"/>
                </a:lnTo>
                <a:lnTo>
                  <a:pt x="14528" y="492264"/>
                </a:lnTo>
                <a:lnTo>
                  <a:pt x="24374" y="475027"/>
                </a:lnTo>
                <a:close/>
              </a:path>
              <a:path w="292100" h="503262">
                <a:moveTo>
                  <a:pt x="281177" y="0"/>
                </a:moveTo>
                <a:lnTo>
                  <a:pt x="13259" y="468850"/>
                </a:lnTo>
                <a:lnTo>
                  <a:pt x="13367" y="481376"/>
                </a:lnTo>
                <a:lnTo>
                  <a:pt x="24374" y="475027"/>
                </a:lnTo>
                <a:lnTo>
                  <a:pt x="292100" y="6350"/>
                </a:lnTo>
                <a:lnTo>
                  <a:pt x="281177" y="0"/>
                </a:lnTo>
                <a:close/>
              </a:path>
            </a:pathLst>
          </a:custGeom>
          <a:solidFill>
            <a:srgbClr val="00CC97"/>
          </a:solidFill>
        </p:spPr>
        <p:txBody>
          <a:bodyPr wrap="square" lIns="0" tIns="0" rIns="0" bIns="0" rtlCol="0">
            <a:noAutofit/>
          </a:bodyPr>
          <a:lstStyle/>
          <a:p>
            <a:endParaRPr/>
          </a:p>
        </p:txBody>
      </p:sp>
      <p:sp>
        <p:nvSpPr>
          <p:cNvPr id="11" name="object 11"/>
          <p:cNvSpPr/>
          <p:nvPr/>
        </p:nvSpPr>
        <p:spPr>
          <a:xfrm>
            <a:off x="5429250" y="5276088"/>
            <a:ext cx="362330" cy="503770"/>
          </a:xfrm>
          <a:custGeom>
            <a:avLst/>
            <a:gdLst/>
            <a:ahLst/>
            <a:cxnLst/>
            <a:rect l="l" t="t" r="r" b="b"/>
            <a:pathLst>
              <a:path w="362330" h="503770">
                <a:moveTo>
                  <a:pt x="12573" y="399021"/>
                </a:moveTo>
                <a:lnTo>
                  <a:pt x="9398" y="401599"/>
                </a:lnTo>
                <a:lnTo>
                  <a:pt x="9144" y="405091"/>
                </a:lnTo>
                <a:lnTo>
                  <a:pt x="0" y="503770"/>
                </a:lnTo>
                <a:lnTo>
                  <a:pt x="14609" y="497205"/>
                </a:lnTo>
                <a:lnTo>
                  <a:pt x="12446" y="497205"/>
                </a:lnTo>
                <a:lnTo>
                  <a:pt x="2159" y="489826"/>
                </a:lnTo>
                <a:lnTo>
                  <a:pt x="15743" y="470808"/>
                </a:lnTo>
                <a:lnTo>
                  <a:pt x="21716" y="406260"/>
                </a:lnTo>
                <a:lnTo>
                  <a:pt x="22098" y="402767"/>
                </a:lnTo>
                <a:lnTo>
                  <a:pt x="19558" y="399669"/>
                </a:lnTo>
                <a:lnTo>
                  <a:pt x="12573" y="399021"/>
                </a:lnTo>
                <a:close/>
              </a:path>
              <a:path w="362330" h="503770">
                <a:moveTo>
                  <a:pt x="15743" y="470808"/>
                </a:moveTo>
                <a:lnTo>
                  <a:pt x="2159" y="489826"/>
                </a:lnTo>
                <a:lnTo>
                  <a:pt x="12446" y="497205"/>
                </a:lnTo>
                <a:lnTo>
                  <a:pt x="14668" y="494093"/>
                </a:lnTo>
                <a:lnTo>
                  <a:pt x="13588" y="494093"/>
                </a:lnTo>
                <a:lnTo>
                  <a:pt x="4699" y="487718"/>
                </a:lnTo>
                <a:lnTo>
                  <a:pt x="14590" y="483273"/>
                </a:lnTo>
                <a:lnTo>
                  <a:pt x="15743" y="470808"/>
                </a:lnTo>
                <a:close/>
              </a:path>
              <a:path w="362330" h="503770">
                <a:moveTo>
                  <a:pt x="88391" y="450113"/>
                </a:moveTo>
                <a:lnTo>
                  <a:pt x="26086" y="478108"/>
                </a:lnTo>
                <a:lnTo>
                  <a:pt x="12446" y="497205"/>
                </a:lnTo>
                <a:lnTo>
                  <a:pt x="14609" y="497205"/>
                </a:lnTo>
                <a:lnTo>
                  <a:pt x="93599" y="461695"/>
                </a:lnTo>
                <a:lnTo>
                  <a:pt x="94996" y="457936"/>
                </a:lnTo>
                <a:lnTo>
                  <a:pt x="93599" y="454736"/>
                </a:lnTo>
                <a:lnTo>
                  <a:pt x="92075" y="451535"/>
                </a:lnTo>
                <a:lnTo>
                  <a:pt x="88391" y="450113"/>
                </a:lnTo>
                <a:close/>
              </a:path>
              <a:path w="362330" h="503770">
                <a:moveTo>
                  <a:pt x="14590" y="483273"/>
                </a:moveTo>
                <a:lnTo>
                  <a:pt x="4699" y="487718"/>
                </a:lnTo>
                <a:lnTo>
                  <a:pt x="13588" y="494093"/>
                </a:lnTo>
                <a:lnTo>
                  <a:pt x="14590" y="483273"/>
                </a:lnTo>
                <a:close/>
              </a:path>
              <a:path w="362330" h="503770">
                <a:moveTo>
                  <a:pt x="26086" y="478108"/>
                </a:moveTo>
                <a:lnTo>
                  <a:pt x="14590" y="483273"/>
                </a:lnTo>
                <a:lnTo>
                  <a:pt x="13588" y="494093"/>
                </a:lnTo>
                <a:lnTo>
                  <a:pt x="14668" y="494093"/>
                </a:lnTo>
                <a:lnTo>
                  <a:pt x="26086" y="478108"/>
                </a:lnTo>
                <a:close/>
              </a:path>
              <a:path w="362330" h="503770">
                <a:moveTo>
                  <a:pt x="352044" y="0"/>
                </a:moveTo>
                <a:lnTo>
                  <a:pt x="15743" y="470808"/>
                </a:lnTo>
                <a:lnTo>
                  <a:pt x="14590" y="483273"/>
                </a:lnTo>
                <a:lnTo>
                  <a:pt x="26086" y="478108"/>
                </a:lnTo>
                <a:lnTo>
                  <a:pt x="362330" y="7366"/>
                </a:lnTo>
                <a:lnTo>
                  <a:pt x="352044" y="0"/>
                </a:lnTo>
                <a:close/>
              </a:path>
            </a:pathLst>
          </a:custGeom>
          <a:solidFill>
            <a:srgbClr val="00CC97"/>
          </a:solidFill>
        </p:spPr>
        <p:txBody>
          <a:bodyPr wrap="square" lIns="0" tIns="0" rIns="0" bIns="0" rtlCol="0">
            <a:noAutofit/>
          </a:bodyPr>
          <a:lstStyle/>
          <a:p>
            <a:endParaRPr/>
          </a:p>
        </p:txBody>
      </p:sp>
      <p:sp>
        <p:nvSpPr>
          <p:cNvPr id="12" name="object 12"/>
          <p:cNvSpPr/>
          <p:nvPr/>
        </p:nvSpPr>
        <p:spPr>
          <a:xfrm>
            <a:off x="5715000" y="5275326"/>
            <a:ext cx="433070" cy="433082"/>
          </a:xfrm>
          <a:custGeom>
            <a:avLst/>
            <a:gdLst/>
            <a:ahLst/>
            <a:cxnLst/>
            <a:rect l="l" t="t" r="r" b="b"/>
            <a:pathLst>
              <a:path w="433070" h="433082">
                <a:moveTo>
                  <a:pt x="29590" y="331825"/>
                </a:moveTo>
                <a:lnTo>
                  <a:pt x="26035" y="333857"/>
                </a:lnTo>
                <a:lnTo>
                  <a:pt x="0" y="433082"/>
                </a:lnTo>
                <a:lnTo>
                  <a:pt x="16779" y="428663"/>
                </a:lnTo>
                <a:lnTo>
                  <a:pt x="13335" y="428663"/>
                </a:lnTo>
                <a:lnTo>
                  <a:pt x="4445" y="419684"/>
                </a:lnTo>
                <a:lnTo>
                  <a:pt x="20939" y="403191"/>
                </a:lnTo>
                <a:lnTo>
                  <a:pt x="38353" y="337083"/>
                </a:lnTo>
                <a:lnTo>
                  <a:pt x="36322" y="333616"/>
                </a:lnTo>
                <a:lnTo>
                  <a:pt x="32892" y="332727"/>
                </a:lnTo>
                <a:lnTo>
                  <a:pt x="29590" y="331825"/>
                </a:lnTo>
                <a:close/>
              </a:path>
              <a:path w="433070" h="433082">
                <a:moveTo>
                  <a:pt x="20939" y="403191"/>
                </a:moveTo>
                <a:lnTo>
                  <a:pt x="4445" y="419684"/>
                </a:lnTo>
                <a:lnTo>
                  <a:pt x="13335" y="428663"/>
                </a:lnTo>
                <a:lnTo>
                  <a:pt x="16204" y="425792"/>
                </a:lnTo>
                <a:lnTo>
                  <a:pt x="14986" y="425792"/>
                </a:lnTo>
                <a:lnTo>
                  <a:pt x="7238" y="418033"/>
                </a:lnTo>
                <a:lnTo>
                  <a:pt x="17758" y="415267"/>
                </a:lnTo>
                <a:lnTo>
                  <a:pt x="20939" y="403191"/>
                </a:lnTo>
                <a:close/>
              </a:path>
              <a:path w="433070" h="433082">
                <a:moveTo>
                  <a:pt x="96012" y="394690"/>
                </a:moveTo>
                <a:lnTo>
                  <a:pt x="29929" y="412066"/>
                </a:lnTo>
                <a:lnTo>
                  <a:pt x="13335" y="428663"/>
                </a:lnTo>
                <a:lnTo>
                  <a:pt x="16779" y="428663"/>
                </a:lnTo>
                <a:lnTo>
                  <a:pt x="99187" y="406971"/>
                </a:lnTo>
                <a:lnTo>
                  <a:pt x="101219" y="403504"/>
                </a:lnTo>
                <a:lnTo>
                  <a:pt x="99440" y="396722"/>
                </a:lnTo>
                <a:lnTo>
                  <a:pt x="96012" y="394690"/>
                </a:lnTo>
                <a:close/>
              </a:path>
              <a:path w="433070" h="433082">
                <a:moveTo>
                  <a:pt x="17758" y="415267"/>
                </a:moveTo>
                <a:lnTo>
                  <a:pt x="7238" y="418033"/>
                </a:lnTo>
                <a:lnTo>
                  <a:pt x="14986" y="425792"/>
                </a:lnTo>
                <a:lnTo>
                  <a:pt x="17758" y="415267"/>
                </a:lnTo>
                <a:close/>
              </a:path>
              <a:path w="433070" h="433082">
                <a:moveTo>
                  <a:pt x="29929" y="412066"/>
                </a:moveTo>
                <a:lnTo>
                  <a:pt x="17758" y="415267"/>
                </a:lnTo>
                <a:lnTo>
                  <a:pt x="14986" y="425792"/>
                </a:lnTo>
                <a:lnTo>
                  <a:pt x="16204" y="425792"/>
                </a:lnTo>
                <a:lnTo>
                  <a:pt x="29929" y="412066"/>
                </a:lnTo>
                <a:close/>
              </a:path>
              <a:path w="433070" h="433082">
                <a:moveTo>
                  <a:pt x="424179" y="0"/>
                </a:moveTo>
                <a:lnTo>
                  <a:pt x="20939" y="403191"/>
                </a:lnTo>
                <a:lnTo>
                  <a:pt x="17758" y="415267"/>
                </a:lnTo>
                <a:lnTo>
                  <a:pt x="29929" y="412066"/>
                </a:lnTo>
                <a:lnTo>
                  <a:pt x="433070" y="8890"/>
                </a:lnTo>
                <a:lnTo>
                  <a:pt x="424179" y="0"/>
                </a:lnTo>
                <a:close/>
              </a:path>
            </a:pathLst>
          </a:custGeom>
          <a:solidFill>
            <a:srgbClr val="00CC97"/>
          </a:solidFill>
        </p:spPr>
        <p:txBody>
          <a:bodyPr wrap="square" lIns="0" tIns="0" rIns="0" bIns="0" rtlCol="0">
            <a:noAutofit/>
          </a:bodyPr>
          <a:lstStyle/>
          <a:p>
            <a:endParaRPr/>
          </a:p>
        </p:txBody>
      </p:sp>
      <p:sp>
        <p:nvSpPr>
          <p:cNvPr id="13" name="object 13"/>
          <p:cNvSpPr txBox="1"/>
          <p:nvPr/>
        </p:nvSpPr>
        <p:spPr>
          <a:xfrm>
            <a:off x="2793873" y="5107813"/>
            <a:ext cx="659765" cy="194310"/>
          </a:xfrm>
          <a:prstGeom prst="rect">
            <a:avLst/>
          </a:prstGeom>
        </p:spPr>
        <p:txBody>
          <a:bodyPr vert="horz" wrap="square" lIns="0" tIns="0" rIns="0" bIns="0" rtlCol="0">
            <a:noAutofit/>
          </a:bodyPr>
          <a:lstStyle/>
          <a:p>
            <a:pPr marL="12700">
              <a:lnSpc>
                <a:spcPct val="100000"/>
              </a:lnSpc>
            </a:pPr>
            <a:r>
              <a:rPr sz="1200" dirty="0" smtClean="0">
                <a:solidFill>
                  <a:srgbClr val="FF0000"/>
                </a:solidFill>
                <a:latin typeface="Arial"/>
                <a:cs typeface="Arial"/>
              </a:rPr>
              <a:t>8</a:t>
            </a:r>
            <a:r>
              <a:rPr lang="en-US" altLang="zh-CN" sz="1200" dirty="0" smtClean="0">
                <a:solidFill>
                  <a:srgbClr val="FF0000"/>
                </a:solidFill>
                <a:latin typeface="Arial"/>
                <a:cs typeface="Arial"/>
              </a:rPr>
              <a:t>2</a:t>
            </a:r>
            <a:r>
              <a:rPr sz="1200" dirty="0" smtClean="0">
                <a:solidFill>
                  <a:srgbClr val="FF0000"/>
                </a:solidFill>
                <a:latin typeface="Arial"/>
                <a:cs typeface="Arial"/>
              </a:rPr>
              <a:t>0</a:t>
            </a:r>
            <a:r>
              <a:rPr sz="1200" spc="-35" dirty="0" smtClean="0">
                <a:solidFill>
                  <a:srgbClr val="FF0000"/>
                </a:solidFill>
                <a:latin typeface="Arial"/>
                <a:cs typeface="Arial"/>
              </a:rPr>
              <a:t> </a:t>
            </a:r>
            <a:r>
              <a:rPr sz="1200" spc="0" dirty="0" smtClean="0">
                <a:solidFill>
                  <a:srgbClr val="FF0000"/>
                </a:solidFill>
                <a:latin typeface="Arial"/>
                <a:cs typeface="Arial"/>
              </a:rPr>
              <a:t>1300</a:t>
            </a:r>
            <a:endParaRPr sz="1200" dirty="0">
              <a:latin typeface="Arial"/>
              <a:cs typeface="Arial"/>
            </a:endParaRPr>
          </a:p>
        </p:txBody>
      </p:sp>
      <p:sp>
        <p:nvSpPr>
          <p:cNvPr id="14" name="object 14"/>
          <p:cNvSpPr/>
          <p:nvPr/>
        </p:nvSpPr>
        <p:spPr>
          <a:xfrm>
            <a:off x="2876042" y="5352771"/>
            <a:ext cx="103377" cy="357238"/>
          </a:xfrm>
          <a:custGeom>
            <a:avLst/>
            <a:gdLst/>
            <a:ahLst/>
            <a:cxnLst/>
            <a:rect l="l" t="t" r="r" b="b"/>
            <a:pathLst>
              <a:path w="103377" h="357238">
                <a:moveTo>
                  <a:pt x="7112" y="260985"/>
                </a:moveTo>
                <a:lnTo>
                  <a:pt x="1015" y="264490"/>
                </a:lnTo>
                <a:lnTo>
                  <a:pt x="0" y="268376"/>
                </a:lnTo>
                <a:lnTo>
                  <a:pt x="1777" y="271411"/>
                </a:lnTo>
                <a:lnTo>
                  <a:pt x="51307" y="357238"/>
                </a:lnTo>
                <a:lnTo>
                  <a:pt x="58713" y="344665"/>
                </a:lnTo>
                <a:lnTo>
                  <a:pt x="44957" y="344614"/>
                </a:lnTo>
                <a:lnTo>
                  <a:pt x="45062" y="321007"/>
                </a:lnTo>
                <a:lnTo>
                  <a:pt x="12637" y="264947"/>
                </a:lnTo>
                <a:lnTo>
                  <a:pt x="11049" y="262026"/>
                </a:lnTo>
                <a:lnTo>
                  <a:pt x="7112" y="260985"/>
                </a:lnTo>
                <a:close/>
              </a:path>
              <a:path w="103377" h="357238">
                <a:moveTo>
                  <a:pt x="45062" y="321007"/>
                </a:moveTo>
                <a:lnTo>
                  <a:pt x="44957" y="344614"/>
                </a:lnTo>
                <a:lnTo>
                  <a:pt x="57657" y="344665"/>
                </a:lnTo>
                <a:lnTo>
                  <a:pt x="57672" y="341464"/>
                </a:lnTo>
                <a:lnTo>
                  <a:pt x="45846" y="341414"/>
                </a:lnTo>
                <a:lnTo>
                  <a:pt x="51410" y="331981"/>
                </a:lnTo>
                <a:lnTo>
                  <a:pt x="45062" y="321007"/>
                </a:lnTo>
                <a:close/>
              </a:path>
              <a:path w="103377" h="357238">
                <a:moveTo>
                  <a:pt x="96393" y="261378"/>
                </a:moveTo>
                <a:lnTo>
                  <a:pt x="92456" y="262394"/>
                </a:lnTo>
                <a:lnTo>
                  <a:pt x="57761" y="321214"/>
                </a:lnTo>
                <a:lnTo>
                  <a:pt x="57657" y="344665"/>
                </a:lnTo>
                <a:lnTo>
                  <a:pt x="58713" y="344665"/>
                </a:lnTo>
                <a:lnTo>
                  <a:pt x="103377" y="268833"/>
                </a:lnTo>
                <a:lnTo>
                  <a:pt x="102362" y="264947"/>
                </a:lnTo>
                <a:lnTo>
                  <a:pt x="99313" y="263169"/>
                </a:lnTo>
                <a:lnTo>
                  <a:pt x="96393" y="261378"/>
                </a:lnTo>
                <a:close/>
              </a:path>
              <a:path w="103377" h="357238">
                <a:moveTo>
                  <a:pt x="51410" y="331981"/>
                </a:moveTo>
                <a:lnTo>
                  <a:pt x="45846" y="341414"/>
                </a:lnTo>
                <a:lnTo>
                  <a:pt x="56895" y="341464"/>
                </a:lnTo>
                <a:lnTo>
                  <a:pt x="51410" y="331981"/>
                </a:lnTo>
                <a:close/>
              </a:path>
              <a:path w="103377" h="357238">
                <a:moveTo>
                  <a:pt x="57761" y="321214"/>
                </a:moveTo>
                <a:lnTo>
                  <a:pt x="51410" y="331981"/>
                </a:lnTo>
                <a:lnTo>
                  <a:pt x="56895" y="341464"/>
                </a:lnTo>
                <a:lnTo>
                  <a:pt x="57672" y="341464"/>
                </a:lnTo>
                <a:lnTo>
                  <a:pt x="57761" y="321214"/>
                </a:lnTo>
                <a:close/>
              </a:path>
              <a:path w="103377" h="357238">
                <a:moveTo>
                  <a:pt x="46481" y="0"/>
                </a:moveTo>
                <a:lnTo>
                  <a:pt x="45295" y="268376"/>
                </a:lnTo>
                <a:lnTo>
                  <a:pt x="45181" y="321214"/>
                </a:lnTo>
                <a:lnTo>
                  <a:pt x="51410" y="331981"/>
                </a:lnTo>
                <a:lnTo>
                  <a:pt x="57761" y="321214"/>
                </a:lnTo>
                <a:lnTo>
                  <a:pt x="59181" y="50"/>
                </a:lnTo>
                <a:lnTo>
                  <a:pt x="46481" y="0"/>
                </a:lnTo>
                <a:close/>
              </a:path>
            </a:pathLst>
          </a:custGeom>
          <a:solidFill>
            <a:srgbClr val="00CC97"/>
          </a:solidFill>
        </p:spPr>
        <p:txBody>
          <a:bodyPr wrap="square" lIns="0" tIns="0" rIns="0" bIns="0" rtlCol="0">
            <a:noAutofit/>
          </a:bodyPr>
          <a:lstStyle/>
          <a:p>
            <a:endParaRPr/>
          </a:p>
        </p:txBody>
      </p:sp>
      <p:sp>
        <p:nvSpPr>
          <p:cNvPr id="15" name="object 15"/>
          <p:cNvSpPr/>
          <p:nvPr/>
        </p:nvSpPr>
        <p:spPr>
          <a:xfrm>
            <a:off x="3181350" y="5349965"/>
            <a:ext cx="110998" cy="358457"/>
          </a:xfrm>
          <a:custGeom>
            <a:avLst/>
            <a:gdLst/>
            <a:ahLst/>
            <a:cxnLst/>
            <a:rect l="l" t="t" r="r" b="b"/>
            <a:pathLst>
              <a:path w="110998" h="358457">
                <a:moveTo>
                  <a:pt x="8381" y="255524"/>
                </a:moveTo>
                <a:lnTo>
                  <a:pt x="1777" y="257797"/>
                </a:lnTo>
                <a:lnTo>
                  <a:pt x="0" y="261404"/>
                </a:lnTo>
                <a:lnTo>
                  <a:pt x="33274" y="358457"/>
                </a:lnTo>
                <a:lnTo>
                  <a:pt x="43134" y="347345"/>
                </a:lnTo>
                <a:lnTo>
                  <a:pt x="42037" y="347345"/>
                </a:lnTo>
                <a:lnTo>
                  <a:pt x="29591" y="344855"/>
                </a:lnTo>
                <a:lnTo>
                  <a:pt x="34187" y="321869"/>
                </a:lnTo>
                <a:lnTo>
                  <a:pt x="12064" y="257289"/>
                </a:lnTo>
                <a:lnTo>
                  <a:pt x="8381" y="255524"/>
                </a:lnTo>
                <a:close/>
              </a:path>
              <a:path w="110998" h="358457">
                <a:moveTo>
                  <a:pt x="34187" y="321869"/>
                </a:moveTo>
                <a:lnTo>
                  <a:pt x="29591" y="344855"/>
                </a:lnTo>
                <a:lnTo>
                  <a:pt x="42037" y="347345"/>
                </a:lnTo>
                <a:lnTo>
                  <a:pt x="42697" y="344043"/>
                </a:lnTo>
                <a:lnTo>
                  <a:pt x="41782" y="344043"/>
                </a:lnTo>
                <a:lnTo>
                  <a:pt x="30987" y="341884"/>
                </a:lnTo>
                <a:lnTo>
                  <a:pt x="38242" y="333706"/>
                </a:lnTo>
                <a:lnTo>
                  <a:pt x="34187" y="321869"/>
                </a:lnTo>
                <a:close/>
              </a:path>
              <a:path w="110998" h="358457">
                <a:moveTo>
                  <a:pt x="95885" y="273024"/>
                </a:moveTo>
                <a:lnTo>
                  <a:pt x="91948" y="273265"/>
                </a:lnTo>
                <a:lnTo>
                  <a:pt x="89535" y="275882"/>
                </a:lnTo>
                <a:lnTo>
                  <a:pt x="46662" y="324213"/>
                </a:lnTo>
                <a:lnTo>
                  <a:pt x="42037" y="347345"/>
                </a:lnTo>
                <a:lnTo>
                  <a:pt x="43134" y="347345"/>
                </a:lnTo>
                <a:lnTo>
                  <a:pt x="99060" y="284314"/>
                </a:lnTo>
                <a:lnTo>
                  <a:pt x="101346" y="281686"/>
                </a:lnTo>
                <a:lnTo>
                  <a:pt x="101219" y="277672"/>
                </a:lnTo>
                <a:lnTo>
                  <a:pt x="95885" y="273024"/>
                </a:lnTo>
                <a:close/>
              </a:path>
              <a:path w="110998" h="358457">
                <a:moveTo>
                  <a:pt x="38242" y="333706"/>
                </a:moveTo>
                <a:lnTo>
                  <a:pt x="30987" y="341884"/>
                </a:lnTo>
                <a:lnTo>
                  <a:pt x="41782" y="344043"/>
                </a:lnTo>
                <a:lnTo>
                  <a:pt x="38242" y="333706"/>
                </a:lnTo>
                <a:close/>
              </a:path>
              <a:path w="110998" h="358457">
                <a:moveTo>
                  <a:pt x="46662" y="324213"/>
                </a:moveTo>
                <a:lnTo>
                  <a:pt x="38242" y="333706"/>
                </a:lnTo>
                <a:lnTo>
                  <a:pt x="41782" y="344043"/>
                </a:lnTo>
                <a:lnTo>
                  <a:pt x="42697" y="344043"/>
                </a:lnTo>
                <a:lnTo>
                  <a:pt x="46662" y="324213"/>
                </a:lnTo>
                <a:close/>
              </a:path>
              <a:path w="110998" h="358457">
                <a:moveTo>
                  <a:pt x="98551" y="0"/>
                </a:moveTo>
                <a:lnTo>
                  <a:pt x="34187" y="321869"/>
                </a:lnTo>
                <a:lnTo>
                  <a:pt x="38242" y="333706"/>
                </a:lnTo>
                <a:lnTo>
                  <a:pt x="46662" y="324213"/>
                </a:lnTo>
                <a:lnTo>
                  <a:pt x="110998" y="2489"/>
                </a:lnTo>
                <a:lnTo>
                  <a:pt x="98551" y="0"/>
                </a:lnTo>
                <a:close/>
              </a:path>
            </a:pathLst>
          </a:custGeom>
          <a:solidFill>
            <a:srgbClr val="00CC97"/>
          </a:solidFill>
        </p:spPr>
        <p:txBody>
          <a:bodyPr wrap="square" lIns="0" tIns="0" rIns="0" bIns="0" rtlCol="0">
            <a:noAutofit/>
          </a:bodyPr>
          <a:lstStyle/>
          <a:p>
            <a:endParaRPr/>
          </a:p>
        </p:txBody>
      </p:sp>
      <p:sp>
        <p:nvSpPr>
          <p:cNvPr id="16" name="文本框 15"/>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17" name="object 9"/>
          <p:cNvSpPr txBox="1"/>
          <p:nvPr/>
        </p:nvSpPr>
        <p:spPr>
          <a:xfrm>
            <a:off x="5257800" y="4047744"/>
            <a:ext cx="1262380" cy="930610"/>
          </a:xfrm>
          <a:prstGeom prst="rect">
            <a:avLst/>
          </a:prstGeom>
        </p:spPr>
        <p:txBody>
          <a:bodyPr vert="horz" wrap="square" lIns="0" tIns="0" rIns="0" bIns="0" rtlCol="0">
            <a:noAutofit/>
          </a:bodyPr>
          <a:lstStyle/>
          <a:p>
            <a:pPr marL="12700">
              <a:lnSpc>
                <a:spcPct val="100000"/>
              </a:lnSpc>
            </a:pPr>
            <a:r>
              <a:rPr lang="zh-CN" altLang="en-US" sz="1200" dirty="0" smtClean="0">
                <a:solidFill>
                  <a:srgbClr val="006FC0"/>
                </a:solidFill>
                <a:latin typeface="Arial"/>
                <a:cs typeface="Arial"/>
              </a:rPr>
              <a:t>最后一个数据报多出来</a:t>
            </a:r>
            <a:r>
              <a:rPr lang="en-US" altLang="zh-CN" sz="1200" dirty="0" smtClean="0">
                <a:solidFill>
                  <a:srgbClr val="006FC0"/>
                </a:solidFill>
                <a:latin typeface="Arial"/>
                <a:cs typeface="Arial"/>
              </a:rPr>
              <a:t>40bytes</a:t>
            </a:r>
            <a:r>
              <a:rPr lang="zh-CN" altLang="en-US" sz="1200" dirty="0" smtClean="0">
                <a:solidFill>
                  <a:srgbClr val="006FC0"/>
                </a:solidFill>
                <a:latin typeface="Arial"/>
                <a:cs typeface="Arial"/>
              </a:rPr>
              <a:t>，即</a:t>
            </a:r>
            <a:r>
              <a:rPr lang="en-US" altLang="zh-CN" sz="1200" dirty="0" smtClean="0">
                <a:solidFill>
                  <a:srgbClr val="006FC0"/>
                </a:solidFill>
                <a:latin typeface="Arial"/>
                <a:cs typeface="Arial"/>
              </a:rPr>
              <a:t>2</a:t>
            </a:r>
            <a:r>
              <a:rPr lang="zh-CN" altLang="en-US" sz="1200" dirty="0" smtClean="0">
                <a:solidFill>
                  <a:srgbClr val="006FC0"/>
                </a:solidFill>
                <a:latin typeface="Arial"/>
                <a:cs typeface="Arial"/>
              </a:rPr>
              <a:t>个</a:t>
            </a:r>
            <a:r>
              <a:rPr lang="en-US" altLang="zh-CN" sz="1200" dirty="0" err="1" smtClean="0">
                <a:solidFill>
                  <a:srgbClr val="006FC0"/>
                </a:solidFill>
                <a:latin typeface="Arial"/>
                <a:cs typeface="Arial"/>
              </a:rPr>
              <a:t>Ip</a:t>
            </a:r>
            <a:r>
              <a:rPr lang="zh-CN" altLang="en-US" sz="1200" dirty="0" smtClean="0">
                <a:solidFill>
                  <a:srgbClr val="006FC0"/>
                </a:solidFill>
                <a:latin typeface="Arial"/>
                <a:cs typeface="Arial"/>
              </a:rPr>
              <a:t>首部，是因为原数据报拆分成了</a:t>
            </a:r>
            <a:r>
              <a:rPr lang="en-US" altLang="zh-CN" sz="1200" dirty="0" smtClean="0">
                <a:solidFill>
                  <a:srgbClr val="006FC0"/>
                </a:solidFill>
                <a:latin typeface="Arial"/>
                <a:cs typeface="Arial"/>
              </a:rPr>
              <a:t>3</a:t>
            </a:r>
            <a:r>
              <a:rPr lang="zh-CN" altLang="en-US" sz="1200" dirty="0" smtClean="0">
                <a:solidFill>
                  <a:srgbClr val="006FC0"/>
                </a:solidFill>
                <a:latin typeface="Arial"/>
                <a:cs typeface="Arial"/>
              </a:rPr>
              <a:t>个</a:t>
            </a:r>
            <a:endParaRPr sz="1200" dirty="0">
              <a:latin typeface="Arial"/>
              <a:cs typeface="Arial"/>
            </a:endParaRPr>
          </a:p>
        </p:txBody>
      </p:sp>
      <p:sp>
        <p:nvSpPr>
          <p:cNvPr id="18" name="object 13"/>
          <p:cNvSpPr txBox="1"/>
          <p:nvPr/>
        </p:nvSpPr>
        <p:spPr>
          <a:xfrm>
            <a:off x="2769235" y="4343400"/>
            <a:ext cx="659765" cy="194310"/>
          </a:xfrm>
          <a:prstGeom prst="rect">
            <a:avLst/>
          </a:prstGeom>
        </p:spPr>
        <p:txBody>
          <a:bodyPr vert="horz" wrap="square" lIns="0" tIns="0" rIns="0" bIns="0" rtlCol="0">
            <a:noAutofit/>
          </a:bodyPr>
          <a:lstStyle/>
          <a:p>
            <a:pPr marL="12700">
              <a:lnSpc>
                <a:spcPct val="100000"/>
              </a:lnSpc>
            </a:pPr>
            <a:r>
              <a:rPr lang="zh-CN" altLang="en-US" sz="1200" dirty="0" smtClean="0">
                <a:solidFill>
                  <a:srgbClr val="FF0000"/>
                </a:solidFill>
                <a:latin typeface="Arial"/>
                <a:cs typeface="Arial"/>
              </a:rPr>
              <a:t>同理多出了</a:t>
            </a:r>
            <a:r>
              <a:rPr lang="en-US" altLang="zh-CN" sz="1200" dirty="0" smtClean="0">
                <a:solidFill>
                  <a:srgbClr val="FF0000"/>
                </a:solidFill>
                <a:latin typeface="Arial"/>
                <a:cs typeface="Arial"/>
              </a:rPr>
              <a:t>20</a:t>
            </a:r>
            <a:r>
              <a:rPr lang="zh-CN" altLang="en-US" sz="1200" dirty="0" smtClean="0">
                <a:solidFill>
                  <a:srgbClr val="FF0000"/>
                </a:solidFill>
                <a:latin typeface="Arial"/>
                <a:cs typeface="Arial"/>
              </a:rPr>
              <a:t>个字节，</a:t>
            </a:r>
            <a:r>
              <a:rPr lang="en-US" altLang="zh-CN" sz="1200" dirty="0" smtClean="0">
                <a:solidFill>
                  <a:srgbClr val="FF0000"/>
                </a:solidFill>
                <a:latin typeface="Arial"/>
                <a:cs typeface="Arial"/>
              </a:rPr>
              <a:t>1</a:t>
            </a:r>
            <a:r>
              <a:rPr lang="zh-CN" altLang="en-US" sz="1200" dirty="0" smtClean="0">
                <a:solidFill>
                  <a:srgbClr val="FF0000"/>
                </a:solidFill>
                <a:latin typeface="Arial"/>
                <a:cs typeface="Arial"/>
              </a:rPr>
              <a:t>个</a:t>
            </a:r>
            <a:r>
              <a:rPr lang="en-US" altLang="zh-CN" sz="1200" dirty="0" smtClean="0">
                <a:solidFill>
                  <a:srgbClr val="FF0000"/>
                </a:solidFill>
                <a:latin typeface="Arial"/>
                <a:cs typeface="Arial"/>
              </a:rPr>
              <a:t>IP</a:t>
            </a:r>
            <a:r>
              <a:rPr lang="zh-CN" altLang="en-US" sz="1200" dirty="0" smtClean="0">
                <a:solidFill>
                  <a:srgbClr val="FF0000"/>
                </a:solidFill>
                <a:latin typeface="Arial"/>
                <a:cs typeface="Arial"/>
              </a:rPr>
              <a:t>的首部</a:t>
            </a:r>
            <a:endParaRPr sz="1200" dirty="0">
              <a:latin typeface="Arial"/>
              <a:cs typeface="Aria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81000"/>
            <a:ext cx="3823970" cy="627380"/>
          </a:xfrm>
          <a:prstGeom prst="rect">
            <a:avLst/>
          </a:prstGeom>
        </p:spPr>
        <p:txBody>
          <a:bodyPr vert="horz" wrap="square" lIns="0" tIns="0" rIns="0" bIns="0" rtlCol="0">
            <a:noAutofit/>
          </a:bodyPr>
          <a:lstStyle/>
          <a:p>
            <a:pPr marL="12700">
              <a:lnSpc>
                <a:spcPct val="100000"/>
              </a:lnSpc>
            </a:pPr>
            <a:r>
              <a:rPr sz="4000" spc="-25" dirty="0" smtClean="0">
                <a:latin typeface="Comic Sans MS"/>
                <a:cs typeface="Comic Sans MS"/>
              </a:rPr>
              <a:t>IPv4</a:t>
            </a:r>
            <a:r>
              <a:rPr sz="4000" spc="5" dirty="0" smtClean="0">
                <a:latin typeface="Comic Sans MS"/>
                <a:cs typeface="Comic Sans MS"/>
              </a:rPr>
              <a:t> </a:t>
            </a:r>
            <a:r>
              <a:rPr sz="4000" spc="-30" dirty="0" smtClean="0">
                <a:latin typeface="黑体"/>
                <a:cs typeface="黑体"/>
              </a:rPr>
              <a:t>数据报要点</a:t>
            </a:r>
            <a:endParaRPr sz="4000">
              <a:latin typeface="黑体"/>
              <a:cs typeface="黑体"/>
            </a:endParaRPr>
          </a:p>
        </p:txBody>
      </p:sp>
      <p:sp>
        <p:nvSpPr>
          <p:cNvPr id="3" name="object 3"/>
          <p:cNvSpPr txBox="1"/>
          <p:nvPr/>
        </p:nvSpPr>
        <p:spPr>
          <a:xfrm>
            <a:off x="535940" y="1315719"/>
            <a:ext cx="7446645" cy="2482850"/>
          </a:xfrm>
          <a:prstGeom prst="rect">
            <a:avLst/>
          </a:prstGeom>
        </p:spPr>
        <p:txBody>
          <a:bodyPr vert="horz" wrap="square" lIns="0" tIns="0" rIns="0" bIns="0" rtlCol="0">
            <a:noAutofit/>
          </a:bodyPr>
          <a:lstStyle/>
          <a:p>
            <a:pPr marR="12700" algn="r">
              <a:lnSpc>
                <a:spcPct val="100000"/>
              </a:lnSpc>
            </a:pPr>
            <a:r>
              <a:rPr sz="2800" spc="-25" dirty="0" smtClean="0">
                <a:solidFill>
                  <a:srgbClr val="F30700"/>
                </a:solidFill>
                <a:latin typeface="Comic Sans MS"/>
                <a:cs typeface="Comic Sans MS"/>
              </a:rPr>
              <a:t>—</a:t>
            </a:r>
            <a:r>
              <a:rPr sz="2800" spc="-10" dirty="0" smtClean="0">
                <a:solidFill>
                  <a:srgbClr val="F30700"/>
                </a:solidFill>
                <a:latin typeface="Comic Sans MS"/>
                <a:cs typeface="Comic Sans MS"/>
              </a:rPr>
              <a:t> </a:t>
            </a:r>
            <a:r>
              <a:rPr sz="2800" spc="-15" dirty="0" smtClean="0">
                <a:solidFill>
                  <a:srgbClr val="F30700"/>
                </a:solidFill>
                <a:latin typeface="Comic Sans MS"/>
                <a:cs typeface="Comic Sans MS"/>
              </a:rPr>
              <a:t>not</a:t>
            </a:r>
            <a:r>
              <a:rPr sz="2800" spc="5" dirty="0" smtClean="0">
                <a:solidFill>
                  <a:srgbClr val="F30700"/>
                </a:solidFill>
                <a:latin typeface="Comic Sans MS"/>
                <a:cs typeface="Comic Sans MS"/>
              </a:rPr>
              <a:t> </a:t>
            </a:r>
            <a:r>
              <a:rPr sz="2800" spc="-15" dirty="0" smtClean="0">
                <a:solidFill>
                  <a:srgbClr val="F30700"/>
                </a:solidFill>
                <a:latin typeface="Comic Sans MS"/>
                <a:cs typeface="Comic Sans MS"/>
              </a:rPr>
              <a:t>in</a:t>
            </a:r>
            <a:r>
              <a:rPr sz="2800" spc="-5" dirty="0" smtClean="0">
                <a:solidFill>
                  <a:srgbClr val="F30700"/>
                </a:solidFill>
                <a:latin typeface="Comic Sans MS"/>
                <a:cs typeface="Comic Sans MS"/>
              </a:rPr>
              <a:t> </a:t>
            </a:r>
            <a:r>
              <a:rPr sz="2800" spc="-20" dirty="0" smtClean="0">
                <a:solidFill>
                  <a:srgbClr val="F30700"/>
                </a:solidFill>
                <a:latin typeface="Comic Sans MS"/>
                <a:cs typeface="Comic Sans MS"/>
              </a:rPr>
              <a:t>IPv6</a:t>
            </a:r>
            <a:endParaRPr sz="2800" dirty="0">
              <a:latin typeface="Comic Sans MS"/>
              <a:cs typeface="Comic Sans MS"/>
            </a:endParaRPr>
          </a:p>
          <a:p>
            <a:pPr>
              <a:lnSpc>
                <a:spcPts val="600"/>
              </a:lnSpc>
              <a:spcBef>
                <a:spcPts val="3"/>
              </a:spcBef>
            </a:pPr>
            <a:endParaRPr sz="600" dirty="0"/>
          </a:p>
          <a:p>
            <a:pPr marL="469265" indent="-457200">
              <a:lnSpc>
                <a:spcPct val="100000"/>
              </a:lnSpc>
              <a:buClr>
                <a:srgbClr val="006FC0"/>
              </a:buClr>
              <a:buSzPct val="69642"/>
              <a:buFont typeface="Wingdings" panose="05000000000000000000" pitchFamily="2" charset="2"/>
              <a:buChar char="p"/>
              <a:tabLst>
                <a:tab pos="355600" algn="l"/>
              </a:tabLst>
            </a:pPr>
            <a:r>
              <a:rPr sz="2800" spc="-30" dirty="0" smtClean="0">
                <a:solidFill>
                  <a:srgbClr val="FF0000"/>
                </a:solidFill>
                <a:latin typeface="宋体"/>
                <a:cs typeface="宋体"/>
              </a:rPr>
              <a:t>分片和偏移</a:t>
            </a:r>
            <a:r>
              <a:rPr sz="2800" spc="-570" dirty="0" smtClean="0">
                <a:solidFill>
                  <a:srgbClr val="FF0000"/>
                </a:solidFill>
                <a:latin typeface="宋体"/>
                <a:cs typeface="宋体"/>
              </a:rPr>
              <a:t> </a:t>
            </a:r>
            <a:r>
              <a:rPr sz="2800" spc="-15" dirty="0" smtClean="0">
                <a:latin typeface="Comic Sans MS"/>
                <a:cs typeface="Comic Sans MS"/>
              </a:rPr>
              <a:t>off</a:t>
            </a:r>
            <a:r>
              <a:rPr sz="2800" spc="-30" dirty="0" smtClean="0">
                <a:latin typeface="Comic Sans MS"/>
                <a:cs typeface="Comic Sans MS"/>
              </a:rPr>
              <a:t>s</a:t>
            </a:r>
            <a:r>
              <a:rPr sz="2800" spc="-15" dirty="0" smtClean="0">
                <a:latin typeface="Comic Sans MS"/>
                <a:cs typeface="Comic Sans MS"/>
              </a:rPr>
              <a:t>et</a:t>
            </a:r>
            <a:endParaRPr sz="2800" dirty="0">
              <a:latin typeface="Comic Sans MS"/>
              <a:cs typeface="Comic Sans MS"/>
            </a:endParaRPr>
          </a:p>
          <a:p>
            <a:pPr>
              <a:lnSpc>
                <a:spcPts val="650"/>
              </a:lnSpc>
              <a:spcBef>
                <a:spcPts val="22"/>
              </a:spcBef>
              <a:buClr>
                <a:srgbClr val="006FC0"/>
              </a:buClr>
              <a:buFont typeface="Wingdings"/>
              <a:buChar char="□"/>
            </a:pPr>
            <a:endParaRPr sz="650" dirty="0"/>
          </a:p>
          <a:p>
            <a:pPr marL="469265" indent="-457200">
              <a:lnSpc>
                <a:spcPct val="100000"/>
              </a:lnSpc>
              <a:buClr>
                <a:srgbClr val="006FC0"/>
              </a:buClr>
              <a:buSzPct val="69642"/>
              <a:buFont typeface="Wingdings" panose="05000000000000000000" pitchFamily="2" charset="2"/>
              <a:buChar char="p"/>
              <a:tabLst>
                <a:tab pos="355600" algn="l"/>
              </a:tabLst>
            </a:pPr>
            <a:r>
              <a:rPr sz="2800" spc="-30" dirty="0" smtClean="0">
                <a:solidFill>
                  <a:srgbClr val="FF0000"/>
                </a:solidFill>
                <a:latin typeface="宋体"/>
                <a:cs typeface="宋体"/>
              </a:rPr>
              <a:t>标识符</a:t>
            </a:r>
            <a:r>
              <a:rPr sz="2800" spc="-570" dirty="0" smtClean="0">
                <a:solidFill>
                  <a:srgbClr val="FF0000"/>
                </a:solidFill>
                <a:latin typeface="宋体"/>
                <a:cs typeface="宋体"/>
              </a:rPr>
              <a:t> </a:t>
            </a:r>
            <a:r>
              <a:rPr sz="2800" spc="-15" dirty="0" smtClean="0">
                <a:latin typeface="Comic Sans MS"/>
                <a:cs typeface="Comic Sans MS"/>
              </a:rPr>
              <a:t>Identif</a:t>
            </a:r>
            <a:r>
              <a:rPr sz="2800" spc="-25" dirty="0" smtClean="0">
                <a:latin typeface="Comic Sans MS"/>
                <a:cs typeface="Comic Sans MS"/>
              </a:rPr>
              <a:t>i</a:t>
            </a:r>
            <a:r>
              <a:rPr sz="2800" spc="-15" dirty="0" smtClean="0">
                <a:latin typeface="Comic Sans MS"/>
                <a:cs typeface="Comic Sans MS"/>
              </a:rPr>
              <a:t>cation</a:t>
            </a:r>
            <a:endParaRPr sz="2800" dirty="0">
              <a:latin typeface="Comic Sans MS"/>
              <a:cs typeface="Comic Sans MS"/>
            </a:endParaRPr>
          </a:p>
          <a:p>
            <a:pPr>
              <a:lnSpc>
                <a:spcPts val="650"/>
              </a:lnSpc>
              <a:spcBef>
                <a:spcPts val="22"/>
              </a:spcBef>
              <a:buClr>
                <a:srgbClr val="006FC0"/>
              </a:buClr>
              <a:buFont typeface="Wingdings"/>
              <a:buChar char="□"/>
            </a:pPr>
            <a:endParaRPr sz="650" dirty="0"/>
          </a:p>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源和目的地址</a:t>
            </a:r>
            <a:endParaRPr sz="2800" dirty="0">
              <a:latin typeface="宋体"/>
              <a:cs typeface="宋体"/>
            </a:endParaRPr>
          </a:p>
          <a:p>
            <a:pPr>
              <a:lnSpc>
                <a:spcPts val="650"/>
              </a:lnSpc>
              <a:spcBef>
                <a:spcPts val="23"/>
              </a:spcBef>
            </a:pPr>
            <a:endParaRPr sz="650" dirty="0"/>
          </a:p>
          <a:p>
            <a:pPr marL="469265" indent="-457200">
              <a:lnSpc>
                <a:spcPct val="100000"/>
              </a:lnSpc>
              <a:buClr>
                <a:srgbClr val="006FC0"/>
              </a:buClr>
              <a:buSzPct val="69642"/>
              <a:buFont typeface="Wingdings" panose="05000000000000000000" pitchFamily="2" charset="2"/>
              <a:buChar char="p"/>
              <a:tabLst>
                <a:tab pos="355600" algn="l"/>
              </a:tabLst>
            </a:pPr>
            <a:r>
              <a:rPr sz="2800" spc="-30" dirty="0" smtClean="0">
                <a:latin typeface="宋体"/>
                <a:cs typeface="宋体"/>
              </a:rPr>
              <a:t>寿命</a:t>
            </a:r>
            <a:r>
              <a:rPr sz="2800" spc="-580" dirty="0" smtClean="0">
                <a:latin typeface="宋体"/>
                <a:cs typeface="宋体"/>
              </a:rPr>
              <a:t> </a:t>
            </a:r>
            <a:r>
              <a:rPr sz="2800" spc="-20" dirty="0" smtClean="0">
                <a:latin typeface="Comic Sans MS"/>
                <a:cs typeface="Comic Sans MS"/>
              </a:rPr>
              <a:t>T</a:t>
            </a:r>
            <a:r>
              <a:rPr sz="2800" spc="-35" dirty="0" smtClean="0">
                <a:latin typeface="Comic Sans MS"/>
                <a:cs typeface="Comic Sans MS"/>
              </a:rPr>
              <a:t>T</a:t>
            </a:r>
            <a:r>
              <a:rPr sz="2800" spc="-15" dirty="0" smtClean="0">
                <a:latin typeface="Comic Sans MS"/>
                <a:cs typeface="Comic Sans MS"/>
              </a:rPr>
              <a:t>L,</a:t>
            </a:r>
            <a:r>
              <a:rPr sz="2800" spc="15" dirty="0" smtClean="0">
                <a:latin typeface="Comic Sans MS"/>
                <a:cs typeface="Comic Sans MS"/>
              </a:rPr>
              <a:t> </a:t>
            </a:r>
            <a:r>
              <a:rPr sz="2800" spc="-30" dirty="0" smtClean="0">
                <a:latin typeface="宋体"/>
                <a:cs typeface="宋体"/>
              </a:rPr>
              <a:t>服务类型</a:t>
            </a:r>
            <a:r>
              <a:rPr sz="2800" spc="-555" dirty="0" smtClean="0">
                <a:latin typeface="宋体"/>
                <a:cs typeface="宋体"/>
              </a:rPr>
              <a:t> </a:t>
            </a:r>
            <a:r>
              <a:rPr sz="2800" spc="-25" dirty="0" smtClean="0">
                <a:latin typeface="Comic Sans MS"/>
                <a:cs typeface="Comic Sans MS"/>
              </a:rPr>
              <a:t>TOS</a:t>
            </a:r>
            <a:endParaRPr sz="2800" dirty="0">
              <a:latin typeface="Comic Sans MS"/>
              <a:cs typeface="Comic Sans MS"/>
            </a:endParaRPr>
          </a:p>
        </p:txBody>
      </p:sp>
      <p:sp>
        <p:nvSpPr>
          <p:cNvPr id="4" name="object 4"/>
          <p:cNvSpPr txBox="1"/>
          <p:nvPr/>
        </p:nvSpPr>
        <p:spPr>
          <a:xfrm>
            <a:off x="535940" y="3867531"/>
            <a:ext cx="1790700" cy="418465"/>
          </a:xfrm>
          <a:prstGeom prst="rect">
            <a:avLst/>
          </a:prstGeom>
        </p:spPr>
        <p:txBody>
          <a:bodyPr vert="horz" wrap="square" lIns="0" tIns="0" rIns="0" bIns="0" rtlCol="0">
            <a:noAutofit/>
          </a:bodyPr>
          <a:lstStyle/>
          <a:p>
            <a:pPr marL="12700">
              <a:lnSpc>
                <a:spcPts val="3295"/>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solidFill>
                  <a:srgbClr val="FF0000"/>
                </a:solidFill>
                <a:latin typeface="宋体"/>
                <a:cs typeface="宋体"/>
              </a:rPr>
              <a:t>报头长度</a:t>
            </a:r>
            <a:endParaRPr sz="2800">
              <a:latin typeface="宋体"/>
              <a:cs typeface="宋体"/>
            </a:endParaRPr>
          </a:p>
        </p:txBody>
      </p:sp>
      <p:sp>
        <p:nvSpPr>
          <p:cNvPr id="5" name="object 5"/>
          <p:cNvSpPr txBox="1"/>
          <p:nvPr/>
        </p:nvSpPr>
        <p:spPr>
          <a:xfrm>
            <a:off x="2512822" y="3867531"/>
            <a:ext cx="5125720" cy="442595"/>
          </a:xfrm>
          <a:prstGeom prst="rect">
            <a:avLst/>
          </a:prstGeom>
        </p:spPr>
        <p:txBody>
          <a:bodyPr vert="horz" wrap="square" lIns="0" tIns="0" rIns="0" bIns="0" rtlCol="0">
            <a:noAutofit/>
          </a:bodyPr>
          <a:lstStyle/>
          <a:p>
            <a:pPr marL="12700">
              <a:lnSpc>
                <a:spcPct val="100000"/>
              </a:lnSpc>
            </a:pPr>
            <a:r>
              <a:rPr sz="2800" spc="-15" dirty="0" smtClean="0">
                <a:latin typeface="Comic Sans MS"/>
                <a:cs typeface="Comic Sans MS"/>
              </a:rPr>
              <a:t>(4b</a:t>
            </a:r>
            <a:r>
              <a:rPr sz="2800" spc="-25" dirty="0" smtClean="0">
                <a:latin typeface="Comic Sans MS"/>
                <a:cs typeface="Comic Sans MS"/>
              </a:rPr>
              <a:t>i</a:t>
            </a:r>
            <a:r>
              <a:rPr sz="2800" spc="-15" dirty="0" smtClean="0">
                <a:latin typeface="Comic Sans MS"/>
                <a:cs typeface="Comic Sans MS"/>
              </a:rPr>
              <a:t>t:</a:t>
            </a:r>
            <a:r>
              <a:rPr sz="2800" spc="30" dirty="0" smtClean="0">
                <a:latin typeface="Comic Sans MS"/>
                <a:cs typeface="Comic Sans MS"/>
              </a:rPr>
              <a:t> </a:t>
            </a:r>
            <a:r>
              <a:rPr sz="2800" spc="-15" dirty="0" smtClean="0">
                <a:latin typeface="Comic Sans MS"/>
                <a:cs typeface="Comic Sans MS"/>
              </a:rPr>
              <a:t>max.</a:t>
            </a:r>
            <a:r>
              <a:rPr sz="2800" spc="10" dirty="0" smtClean="0">
                <a:latin typeface="Comic Sans MS"/>
                <a:cs typeface="Comic Sans MS"/>
              </a:rPr>
              <a:t> </a:t>
            </a:r>
            <a:r>
              <a:rPr sz="2800" spc="-15" dirty="0" smtClean="0">
                <a:latin typeface="Comic Sans MS"/>
                <a:cs typeface="Comic Sans MS"/>
              </a:rPr>
              <a:t>len</a:t>
            </a:r>
            <a:r>
              <a:rPr sz="2800" spc="-10" dirty="0" smtClean="0">
                <a:latin typeface="Comic Sans MS"/>
                <a:cs typeface="Comic Sans MS"/>
              </a:rPr>
              <a:t>g</a:t>
            </a:r>
            <a:r>
              <a:rPr sz="2800" spc="-15" dirty="0" smtClean="0">
                <a:latin typeface="Comic Sans MS"/>
                <a:cs typeface="Comic Sans MS"/>
              </a:rPr>
              <a:t>th</a:t>
            </a:r>
            <a:r>
              <a:rPr sz="2800" spc="5" dirty="0" smtClean="0">
                <a:latin typeface="Comic Sans MS"/>
                <a:cs typeface="Comic Sans MS"/>
              </a:rPr>
              <a:t>=</a:t>
            </a:r>
            <a:r>
              <a:rPr sz="2800" spc="-25" dirty="0" smtClean="0">
                <a:solidFill>
                  <a:srgbClr val="000099"/>
                </a:solidFill>
                <a:latin typeface="Comic Sans MS"/>
                <a:cs typeface="Comic Sans MS"/>
              </a:rPr>
              <a:t>4</a:t>
            </a:r>
            <a:r>
              <a:rPr sz="2800" spc="-20" dirty="0" smtClean="0">
                <a:solidFill>
                  <a:srgbClr val="000099"/>
                </a:solidFill>
                <a:latin typeface="Comic Sans MS"/>
                <a:cs typeface="Comic Sans MS"/>
              </a:rPr>
              <a:t>B</a:t>
            </a:r>
            <a:r>
              <a:rPr sz="2800" spc="-15" dirty="0" smtClean="0">
                <a:latin typeface="Comic Sans MS"/>
                <a:cs typeface="Comic Sans MS"/>
              </a:rPr>
              <a:t>*15=60B)</a:t>
            </a:r>
            <a:endParaRPr sz="2800">
              <a:latin typeface="Comic Sans MS"/>
              <a:cs typeface="Comic Sans MS"/>
            </a:endParaRPr>
          </a:p>
        </p:txBody>
      </p:sp>
      <p:sp>
        <p:nvSpPr>
          <p:cNvPr id="6" name="object 6"/>
          <p:cNvSpPr txBox="1"/>
          <p:nvPr/>
        </p:nvSpPr>
        <p:spPr>
          <a:xfrm>
            <a:off x="535940" y="4379595"/>
            <a:ext cx="2630170" cy="442595"/>
          </a:xfrm>
          <a:prstGeom prst="rect">
            <a:avLst/>
          </a:prstGeom>
        </p:spPr>
        <p:txBody>
          <a:bodyPr vert="horz" wrap="square" lIns="0" tIns="0" rIns="0" bIns="0" rtlCol="0">
            <a:noAutofit/>
          </a:bodyPr>
          <a:lstStyle/>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15" dirty="0" smtClean="0">
                <a:latin typeface="Comic Sans MS"/>
                <a:cs typeface="Comic Sans MS"/>
              </a:rPr>
              <a:t>IP</a:t>
            </a:r>
            <a:r>
              <a:rPr sz="2800" spc="-5" dirty="0" smtClean="0">
                <a:latin typeface="Comic Sans MS"/>
                <a:cs typeface="Comic Sans MS"/>
              </a:rPr>
              <a:t> </a:t>
            </a:r>
            <a:r>
              <a:rPr sz="2800" spc="-30" dirty="0" smtClean="0">
                <a:latin typeface="宋体"/>
                <a:cs typeface="宋体"/>
              </a:rPr>
              <a:t>数据报长度</a:t>
            </a:r>
            <a:endParaRPr sz="2800">
              <a:latin typeface="宋体"/>
              <a:cs typeface="宋体"/>
            </a:endParaRPr>
          </a:p>
        </p:txBody>
      </p:sp>
      <p:sp>
        <p:nvSpPr>
          <p:cNvPr id="7" name="object 7"/>
          <p:cNvSpPr txBox="1"/>
          <p:nvPr/>
        </p:nvSpPr>
        <p:spPr>
          <a:xfrm>
            <a:off x="3354451" y="4379595"/>
            <a:ext cx="4470400" cy="442595"/>
          </a:xfrm>
          <a:prstGeom prst="rect">
            <a:avLst/>
          </a:prstGeom>
        </p:spPr>
        <p:txBody>
          <a:bodyPr vert="horz" wrap="square" lIns="0" tIns="0" rIns="0" bIns="0" rtlCol="0">
            <a:noAutofit/>
          </a:bodyPr>
          <a:lstStyle/>
          <a:p>
            <a:pPr marL="12700">
              <a:lnSpc>
                <a:spcPct val="100000"/>
              </a:lnSpc>
            </a:pPr>
            <a:r>
              <a:rPr sz="2800" spc="-15" dirty="0" smtClean="0">
                <a:latin typeface="Comic Sans MS"/>
                <a:cs typeface="Comic Sans MS"/>
              </a:rPr>
              <a:t>(16bit</a:t>
            </a:r>
            <a:r>
              <a:rPr sz="2800" spc="-25" dirty="0" smtClean="0">
                <a:latin typeface="Comic Sans MS"/>
                <a:cs typeface="Comic Sans MS"/>
              </a:rPr>
              <a:t>=</a:t>
            </a:r>
            <a:r>
              <a:rPr sz="2800" spc="-15" dirty="0" smtClean="0">
                <a:solidFill>
                  <a:srgbClr val="000099"/>
                </a:solidFill>
                <a:latin typeface="Comic Sans MS"/>
                <a:cs typeface="Comic Sans MS"/>
              </a:rPr>
              <a:t>1B</a:t>
            </a:r>
            <a:r>
              <a:rPr sz="2800" spc="-20" dirty="0" smtClean="0">
                <a:latin typeface="Comic Sans MS"/>
                <a:cs typeface="Comic Sans MS"/>
              </a:rPr>
              <a:t>*6</a:t>
            </a:r>
            <a:r>
              <a:rPr sz="2800" spc="-15" dirty="0" smtClean="0">
                <a:latin typeface="Comic Sans MS"/>
                <a:cs typeface="Comic Sans MS"/>
              </a:rPr>
              <a:t>55</a:t>
            </a:r>
            <a:r>
              <a:rPr sz="2800" spc="-20" dirty="0" smtClean="0">
                <a:latin typeface="Comic Sans MS"/>
                <a:cs typeface="Comic Sans MS"/>
              </a:rPr>
              <a:t>35</a:t>
            </a:r>
            <a:r>
              <a:rPr sz="2800" spc="-10" dirty="0" smtClean="0">
                <a:latin typeface="Comic Sans MS"/>
                <a:cs typeface="Comic Sans MS"/>
              </a:rPr>
              <a:t>=</a:t>
            </a:r>
            <a:r>
              <a:rPr sz="2800" spc="-20" dirty="0" smtClean="0">
                <a:latin typeface="Comic Sans MS"/>
                <a:cs typeface="Comic Sans MS"/>
              </a:rPr>
              <a:t>65</a:t>
            </a:r>
            <a:r>
              <a:rPr sz="2800" spc="-15" dirty="0" smtClean="0">
                <a:latin typeface="Comic Sans MS"/>
                <a:cs typeface="Comic Sans MS"/>
              </a:rPr>
              <a:t>535B)</a:t>
            </a:r>
            <a:endParaRPr sz="2800">
              <a:latin typeface="Comic Sans MS"/>
              <a:cs typeface="Comic Sans MS"/>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solidFill>
                  <a:srgbClr val="FF0000"/>
                </a:solidFill>
                <a:latin typeface="STXingkai" charset="-122"/>
                <a:ea typeface="STXingkai" charset="-122"/>
                <a:cs typeface="STXingkai" charset="-122"/>
              </a:rPr>
              <a:t>IP</a:t>
            </a:r>
            <a:r>
              <a:rPr lang="zh-CN" altLang="en-US" sz="2400" dirty="0" smtClean="0">
                <a:solidFill>
                  <a:srgbClr val="FF0000"/>
                </a:solidFill>
                <a:latin typeface="STXingkai" charset="-122"/>
                <a:ea typeface="STXingkai" charset="-122"/>
                <a:cs typeface="STXingkai" charset="-122"/>
              </a:rPr>
              <a:t>层转发分组的流程</a:t>
            </a:r>
            <a:endParaRPr lang="en-US" altLang="zh-CN" sz="2400" dirty="0" smtClean="0">
              <a:solidFill>
                <a:srgbClr val="FF0000"/>
              </a:solidFill>
              <a:latin typeface="STXingkai" charset="-122"/>
              <a:ea typeface="STXingkai" charset="-122"/>
              <a:cs typeface="STXingkai" charset="-122"/>
            </a:endParaRPr>
          </a:p>
        </p:txBody>
      </p:sp>
    </p:spTree>
    <p:extLst>
      <p:ext uri="{BB962C8B-B14F-4D97-AF65-F5344CB8AC3E}">
        <p14:creationId xmlns:p14="http://schemas.microsoft.com/office/powerpoint/2010/main" val="14965992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381000"/>
            <a:ext cx="5236210" cy="647700"/>
          </a:xfrm>
          <a:prstGeom prst="rect">
            <a:avLst/>
          </a:prstGeom>
        </p:spPr>
        <p:txBody>
          <a:bodyPr vert="horz" wrap="square" lIns="0" tIns="0" rIns="0" bIns="0" rtlCol="0">
            <a:noAutofit/>
          </a:bodyPr>
          <a:lstStyle/>
          <a:p>
            <a:pPr marL="12700">
              <a:lnSpc>
                <a:spcPct val="100000"/>
              </a:lnSpc>
            </a:pPr>
            <a:r>
              <a:rPr sz="4000" spc="-30" dirty="0" smtClean="0">
                <a:latin typeface="黑体"/>
                <a:cs typeface="黑体"/>
              </a:rPr>
              <a:t>转发</a:t>
            </a:r>
            <a:r>
              <a:rPr sz="4000" spc="-40" dirty="0" smtClean="0">
                <a:latin typeface="黑体"/>
                <a:cs typeface="黑体"/>
              </a:rPr>
              <a:t>表</a:t>
            </a:r>
            <a:r>
              <a:rPr sz="4000" spc="-830" dirty="0" smtClean="0">
                <a:latin typeface="黑体"/>
                <a:cs typeface="黑体"/>
              </a:rPr>
              <a:t> </a:t>
            </a:r>
            <a:r>
              <a:rPr sz="4000" spc="-65" dirty="0" smtClean="0">
                <a:latin typeface="Calibri"/>
                <a:cs typeface="Calibri"/>
              </a:rPr>
              <a:t>F</a:t>
            </a:r>
            <a:r>
              <a:rPr sz="4000" spc="-25" dirty="0" smtClean="0">
                <a:latin typeface="Calibri"/>
                <a:cs typeface="Calibri"/>
              </a:rPr>
              <a:t>o</a:t>
            </a:r>
            <a:r>
              <a:rPr sz="4000" spc="5" dirty="0" smtClean="0">
                <a:latin typeface="Calibri"/>
                <a:cs typeface="Calibri"/>
              </a:rPr>
              <a:t>r</a:t>
            </a:r>
            <a:r>
              <a:rPr sz="4000" spc="-80" dirty="0" smtClean="0">
                <a:latin typeface="Calibri"/>
                <a:cs typeface="Calibri"/>
              </a:rPr>
              <a:t>w</a:t>
            </a:r>
            <a:r>
              <a:rPr sz="4000" spc="-20" dirty="0" smtClean="0">
                <a:latin typeface="Calibri"/>
                <a:cs typeface="Calibri"/>
              </a:rPr>
              <a:t>a</a:t>
            </a:r>
            <a:r>
              <a:rPr sz="4000" spc="-70" dirty="0" smtClean="0">
                <a:latin typeface="Calibri"/>
                <a:cs typeface="Calibri"/>
              </a:rPr>
              <a:t>r</a:t>
            </a:r>
            <a:r>
              <a:rPr sz="4000" spc="-20" dirty="0" smtClean="0">
                <a:latin typeface="Calibri"/>
                <a:cs typeface="Calibri"/>
              </a:rPr>
              <a:t>ding</a:t>
            </a:r>
            <a:r>
              <a:rPr sz="4000" spc="25" dirty="0" smtClean="0">
                <a:latin typeface="Calibri"/>
                <a:cs typeface="Calibri"/>
              </a:rPr>
              <a:t> </a:t>
            </a:r>
            <a:r>
              <a:rPr sz="4000" spc="-340" dirty="0" smtClean="0">
                <a:latin typeface="Calibri"/>
                <a:cs typeface="Calibri"/>
              </a:rPr>
              <a:t>T</a:t>
            </a:r>
            <a:r>
              <a:rPr sz="4000" spc="-20" dirty="0" smtClean="0">
                <a:latin typeface="Calibri"/>
                <a:cs typeface="Calibri"/>
              </a:rPr>
              <a:t>able</a:t>
            </a:r>
            <a:endParaRPr sz="4000" dirty="0">
              <a:latin typeface="Calibri"/>
              <a:cs typeface="Calibri"/>
            </a:endParaRPr>
          </a:p>
        </p:txBody>
      </p:sp>
      <p:sp>
        <p:nvSpPr>
          <p:cNvPr id="3" name="object 3"/>
          <p:cNvSpPr/>
          <p:nvPr/>
        </p:nvSpPr>
        <p:spPr>
          <a:xfrm>
            <a:off x="6091301" y="990600"/>
            <a:ext cx="0" cy="950912"/>
          </a:xfrm>
          <a:custGeom>
            <a:avLst/>
            <a:gdLst/>
            <a:ahLst/>
            <a:cxnLst/>
            <a:rect l="l" t="t" r="r" b="b"/>
            <a:pathLst>
              <a:path h="950912">
                <a:moveTo>
                  <a:pt x="0" y="0"/>
                </a:moveTo>
                <a:lnTo>
                  <a:pt x="0" y="950912"/>
                </a:lnTo>
              </a:path>
            </a:pathLst>
          </a:custGeom>
          <a:ln w="12700">
            <a:solidFill>
              <a:srgbClr val="000000"/>
            </a:solidFill>
          </a:ln>
        </p:spPr>
        <p:txBody>
          <a:bodyPr wrap="square" lIns="0" tIns="0" rIns="0" bIns="0" rtlCol="0">
            <a:noAutofit/>
          </a:bodyPr>
          <a:lstStyle/>
          <a:p>
            <a:endParaRPr/>
          </a:p>
        </p:txBody>
      </p:sp>
      <p:sp>
        <p:nvSpPr>
          <p:cNvPr id="4" name="object 4"/>
          <p:cNvSpPr/>
          <p:nvPr/>
        </p:nvSpPr>
        <p:spPr>
          <a:xfrm>
            <a:off x="6091301" y="2460624"/>
            <a:ext cx="0" cy="633031"/>
          </a:xfrm>
          <a:custGeom>
            <a:avLst/>
            <a:gdLst/>
            <a:ahLst/>
            <a:cxnLst/>
            <a:rect l="l" t="t" r="r" b="b"/>
            <a:pathLst>
              <a:path h="633031">
                <a:moveTo>
                  <a:pt x="0" y="0"/>
                </a:moveTo>
                <a:lnTo>
                  <a:pt x="0" y="633031"/>
                </a:lnTo>
              </a:path>
            </a:pathLst>
          </a:custGeom>
          <a:ln w="12700">
            <a:solidFill>
              <a:srgbClr val="000000"/>
            </a:solidFill>
          </a:ln>
        </p:spPr>
        <p:txBody>
          <a:bodyPr wrap="square" lIns="0" tIns="0" rIns="0" bIns="0" rtlCol="0">
            <a:noAutofit/>
          </a:bodyPr>
          <a:lstStyle/>
          <a:p>
            <a:endParaRPr/>
          </a:p>
        </p:txBody>
      </p:sp>
      <p:sp>
        <p:nvSpPr>
          <p:cNvPr id="5" name="object 5"/>
          <p:cNvSpPr/>
          <p:nvPr/>
        </p:nvSpPr>
        <p:spPr>
          <a:xfrm>
            <a:off x="6091301" y="3612768"/>
            <a:ext cx="0" cy="680529"/>
          </a:xfrm>
          <a:custGeom>
            <a:avLst/>
            <a:gdLst/>
            <a:ahLst/>
            <a:cxnLst/>
            <a:rect l="l" t="t" r="r" b="b"/>
            <a:pathLst>
              <a:path h="680529">
                <a:moveTo>
                  <a:pt x="0" y="0"/>
                </a:moveTo>
                <a:lnTo>
                  <a:pt x="0" y="680529"/>
                </a:lnTo>
              </a:path>
            </a:pathLst>
          </a:custGeom>
          <a:ln w="12700">
            <a:solidFill>
              <a:srgbClr val="000000"/>
            </a:solidFill>
          </a:ln>
        </p:spPr>
        <p:txBody>
          <a:bodyPr wrap="square" lIns="0" tIns="0" rIns="0" bIns="0" rtlCol="0">
            <a:noAutofit/>
          </a:bodyPr>
          <a:lstStyle/>
          <a:p>
            <a:endParaRPr/>
          </a:p>
        </p:txBody>
      </p:sp>
      <p:sp>
        <p:nvSpPr>
          <p:cNvPr id="6" name="object 6"/>
          <p:cNvSpPr/>
          <p:nvPr/>
        </p:nvSpPr>
        <p:spPr>
          <a:xfrm>
            <a:off x="6091301" y="4812410"/>
            <a:ext cx="0" cy="394677"/>
          </a:xfrm>
          <a:custGeom>
            <a:avLst/>
            <a:gdLst/>
            <a:ahLst/>
            <a:cxnLst/>
            <a:rect l="l" t="t" r="r" b="b"/>
            <a:pathLst>
              <a:path h="394677">
                <a:moveTo>
                  <a:pt x="0" y="0"/>
                </a:moveTo>
                <a:lnTo>
                  <a:pt x="0" y="394677"/>
                </a:lnTo>
              </a:path>
            </a:pathLst>
          </a:custGeom>
          <a:ln w="12700">
            <a:solidFill>
              <a:srgbClr val="000000"/>
            </a:solidFill>
          </a:ln>
        </p:spPr>
        <p:txBody>
          <a:bodyPr wrap="square" lIns="0" tIns="0" rIns="0" bIns="0" rtlCol="0">
            <a:noAutofit/>
          </a:bodyPr>
          <a:lstStyle/>
          <a:p>
            <a:endParaRPr/>
          </a:p>
        </p:txBody>
      </p:sp>
      <p:sp>
        <p:nvSpPr>
          <p:cNvPr id="7" name="object 7"/>
          <p:cNvSpPr/>
          <p:nvPr/>
        </p:nvSpPr>
        <p:spPr>
          <a:xfrm>
            <a:off x="442912" y="1401064"/>
            <a:ext cx="8258111" cy="0"/>
          </a:xfrm>
          <a:custGeom>
            <a:avLst/>
            <a:gdLst/>
            <a:ahLst/>
            <a:cxnLst/>
            <a:rect l="l" t="t" r="r" b="b"/>
            <a:pathLst>
              <a:path w="8258111">
                <a:moveTo>
                  <a:pt x="0" y="0"/>
                </a:moveTo>
                <a:lnTo>
                  <a:pt x="8258111" y="0"/>
                </a:lnTo>
              </a:path>
            </a:pathLst>
          </a:custGeom>
          <a:ln w="12700">
            <a:solidFill>
              <a:srgbClr val="000000"/>
            </a:solidFill>
          </a:ln>
        </p:spPr>
        <p:txBody>
          <a:bodyPr wrap="square" lIns="0" tIns="0" rIns="0" bIns="0" rtlCol="0">
            <a:noAutofit/>
          </a:bodyPr>
          <a:lstStyle/>
          <a:p>
            <a:endParaRPr/>
          </a:p>
        </p:txBody>
      </p:sp>
      <p:sp>
        <p:nvSpPr>
          <p:cNvPr id="8" name="object 8"/>
          <p:cNvSpPr/>
          <p:nvPr/>
        </p:nvSpPr>
        <p:spPr>
          <a:xfrm>
            <a:off x="442912" y="2492248"/>
            <a:ext cx="8258111" cy="0"/>
          </a:xfrm>
          <a:custGeom>
            <a:avLst/>
            <a:gdLst/>
            <a:ahLst/>
            <a:cxnLst/>
            <a:rect l="l" t="t" r="r" b="b"/>
            <a:pathLst>
              <a:path w="8258111">
                <a:moveTo>
                  <a:pt x="0" y="0"/>
                </a:moveTo>
                <a:lnTo>
                  <a:pt x="8258111" y="0"/>
                </a:lnTo>
              </a:path>
            </a:pathLst>
          </a:custGeom>
          <a:ln w="12700">
            <a:solidFill>
              <a:srgbClr val="000000"/>
            </a:solidFill>
          </a:ln>
        </p:spPr>
        <p:txBody>
          <a:bodyPr wrap="square" lIns="0" tIns="0" rIns="0" bIns="0" rtlCol="0">
            <a:noAutofit/>
          </a:bodyPr>
          <a:lstStyle/>
          <a:p>
            <a:endParaRPr/>
          </a:p>
        </p:txBody>
      </p:sp>
      <p:sp>
        <p:nvSpPr>
          <p:cNvPr id="9" name="object 9"/>
          <p:cNvSpPr/>
          <p:nvPr/>
        </p:nvSpPr>
        <p:spPr>
          <a:xfrm>
            <a:off x="6690359" y="3583431"/>
            <a:ext cx="2010664" cy="0"/>
          </a:xfrm>
          <a:custGeom>
            <a:avLst/>
            <a:gdLst/>
            <a:ahLst/>
            <a:cxnLst/>
            <a:rect l="l" t="t" r="r" b="b"/>
            <a:pathLst>
              <a:path w="2010664">
                <a:moveTo>
                  <a:pt x="0" y="0"/>
                </a:moveTo>
                <a:lnTo>
                  <a:pt x="2010664" y="0"/>
                </a:lnTo>
              </a:path>
            </a:pathLst>
          </a:custGeom>
          <a:ln w="12700">
            <a:solidFill>
              <a:srgbClr val="000000"/>
            </a:solidFill>
          </a:ln>
        </p:spPr>
        <p:txBody>
          <a:bodyPr wrap="square" lIns="0" tIns="0" rIns="0" bIns="0" rtlCol="0">
            <a:noAutofit/>
          </a:bodyPr>
          <a:lstStyle/>
          <a:p>
            <a:endParaRPr/>
          </a:p>
        </p:txBody>
      </p:sp>
      <p:sp>
        <p:nvSpPr>
          <p:cNvPr id="10" name="object 10"/>
          <p:cNvSpPr/>
          <p:nvPr/>
        </p:nvSpPr>
        <p:spPr>
          <a:xfrm>
            <a:off x="442912" y="3583431"/>
            <a:ext cx="3799522" cy="0"/>
          </a:xfrm>
          <a:custGeom>
            <a:avLst/>
            <a:gdLst/>
            <a:ahLst/>
            <a:cxnLst/>
            <a:rect l="l" t="t" r="r" b="b"/>
            <a:pathLst>
              <a:path w="3799522">
                <a:moveTo>
                  <a:pt x="0" y="0"/>
                </a:moveTo>
                <a:lnTo>
                  <a:pt x="3799522" y="0"/>
                </a:lnTo>
              </a:path>
            </a:pathLst>
          </a:custGeom>
          <a:ln w="12700">
            <a:solidFill>
              <a:srgbClr val="000000"/>
            </a:solidFill>
          </a:ln>
        </p:spPr>
        <p:txBody>
          <a:bodyPr wrap="square" lIns="0" tIns="0" rIns="0" bIns="0" rtlCol="0">
            <a:noAutofit/>
          </a:bodyPr>
          <a:lstStyle/>
          <a:p>
            <a:endParaRPr/>
          </a:p>
        </p:txBody>
      </p:sp>
      <p:sp>
        <p:nvSpPr>
          <p:cNvPr id="11" name="object 11"/>
          <p:cNvSpPr/>
          <p:nvPr/>
        </p:nvSpPr>
        <p:spPr>
          <a:xfrm>
            <a:off x="6679692" y="4674616"/>
            <a:ext cx="2021331" cy="0"/>
          </a:xfrm>
          <a:custGeom>
            <a:avLst/>
            <a:gdLst/>
            <a:ahLst/>
            <a:cxnLst/>
            <a:rect l="l" t="t" r="r" b="b"/>
            <a:pathLst>
              <a:path w="2021331">
                <a:moveTo>
                  <a:pt x="0" y="0"/>
                </a:moveTo>
                <a:lnTo>
                  <a:pt x="2021331" y="0"/>
                </a:lnTo>
              </a:path>
            </a:pathLst>
          </a:custGeom>
          <a:ln w="12700">
            <a:solidFill>
              <a:srgbClr val="000000"/>
            </a:solidFill>
          </a:ln>
        </p:spPr>
        <p:txBody>
          <a:bodyPr wrap="square" lIns="0" tIns="0" rIns="0" bIns="0" rtlCol="0">
            <a:noAutofit/>
          </a:bodyPr>
          <a:lstStyle/>
          <a:p>
            <a:endParaRPr/>
          </a:p>
        </p:txBody>
      </p:sp>
      <p:sp>
        <p:nvSpPr>
          <p:cNvPr id="12" name="object 12"/>
          <p:cNvSpPr/>
          <p:nvPr/>
        </p:nvSpPr>
        <p:spPr>
          <a:xfrm>
            <a:off x="442912" y="4674616"/>
            <a:ext cx="3788854" cy="0"/>
          </a:xfrm>
          <a:custGeom>
            <a:avLst/>
            <a:gdLst/>
            <a:ahLst/>
            <a:cxnLst/>
            <a:rect l="l" t="t" r="r" b="b"/>
            <a:pathLst>
              <a:path w="3788854">
                <a:moveTo>
                  <a:pt x="0" y="0"/>
                </a:moveTo>
                <a:lnTo>
                  <a:pt x="3788854" y="0"/>
                </a:lnTo>
              </a:path>
            </a:pathLst>
          </a:custGeom>
          <a:ln w="12700">
            <a:solidFill>
              <a:srgbClr val="000000"/>
            </a:solidFill>
          </a:ln>
        </p:spPr>
        <p:txBody>
          <a:bodyPr wrap="square" lIns="0" tIns="0" rIns="0" bIns="0" rtlCol="0">
            <a:noAutofit/>
          </a:bodyPr>
          <a:lstStyle/>
          <a:p>
            <a:endParaRPr/>
          </a:p>
        </p:txBody>
      </p:sp>
      <p:sp>
        <p:nvSpPr>
          <p:cNvPr id="13" name="object 13"/>
          <p:cNvSpPr/>
          <p:nvPr/>
        </p:nvSpPr>
        <p:spPr>
          <a:xfrm>
            <a:off x="457200" y="990600"/>
            <a:ext cx="0" cy="4216488"/>
          </a:xfrm>
          <a:custGeom>
            <a:avLst/>
            <a:gdLst/>
            <a:ahLst/>
            <a:cxnLst/>
            <a:rect l="l" t="t" r="r" b="b"/>
            <a:pathLst>
              <a:path h="4216488">
                <a:moveTo>
                  <a:pt x="0" y="0"/>
                </a:moveTo>
                <a:lnTo>
                  <a:pt x="0" y="4216488"/>
                </a:lnTo>
              </a:path>
            </a:pathLst>
          </a:custGeom>
          <a:ln w="28575">
            <a:solidFill>
              <a:srgbClr val="000000"/>
            </a:solidFill>
          </a:ln>
        </p:spPr>
        <p:txBody>
          <a:bodyPr wrap="square" lIns="0" tIns="0" rIns="0" bIns="0" rtlCol="0">
            <a:noAutofit/>
          </a:bodyPr>
          <a:lstStyle/>
          <a:p>
            <a:endParaRPr/>
          </a:p>
        </p:txBody>
      </p:sp>
      <p:sp>
        <p:nvSpPr>
          <p:cNvPr id="14" name="object 14"/>
          <p:cNvSpPr/>
          <p:nvPr/>
        </p:nvSpPr>
        <p:spPr>
          <a:xfrm>
            <a:off x="8686800" y="990600"/>
            <a:ext cx="0" cy="4216488"/>
          </a:xfrm>
          <a:custGeom>
            <a:avLst/>
            <a:gdLst/>
            <a:ahLst/>
            <a:cxnLst/>
            <a:rect l="l" t="t" r="r" b="b"/>
            <a:pathLst>
              <a:path h="4216488">
                <a:moveTo>
                  <a:pt x="0" y="0"/>
                </a:moveTo>
                <a:lnTo>
                  <a:pt x="0" y="4216488"/>
                </a:lnTo>
              </a:path>
            </a:pathLst>
          </a:custGeom>
          <a:ln w="28575">
            <a:solidFill>
              <a:srgbClr val="000000"/>
            </a:solidFill>
          </a:ln>
        </p:spPr>
        <p:txBody>
          <a:bodyPr wrap="square" lIns="0" tIns="0" rIns="0" bIns="0" rtlCol="0">
            <a:noAutofit/>
          </a:bodyPr>
          <a:lstStyle/>
          <a:p>
            <a:endParaRPr/>
          </a:p>
        </p:txBody>
      </p:sp>
      <p:sp>
        <p:nvSpPr>
          <p:cNvPr id="15" name="object 15"/>
          <p:cNvSpPr/>
          <p:nvPr/>
        </p:nvSpPr>
        <p:spPr>
          <a:xfrm>
            <a:off x="442912" y="1004823"/>
            <a:ext cx="8258111" cy="0"/>
          </a:xfrm>
          <a:custGeom>
            <a:avLst/>
            <a:gdLst/>
            <a:ahLst/>
            <a:cxnLst/>
            <a:rect l="l" t="t" r="r" b="b"/>
            <a:pathLst>
              <a:path w="8258111">
                <a:moveTo>
                  <a:pt x="0" y="0"/>
                </a:moveTo>
                <a:lnTo>
                  <a:pt x="8258111" y="0"/>
                </a:lnTo>
              </a:path>
            </a:pathLst>
          </a:custGeom>
          <a:ln w="28575">
            <a:solidFill>
              <a:srgbClr val="000000"/>
            </a:solidFill>
          </a:ln>
        </p:spPr>
        <p:txBody>
          <a:bodyPr wrap="square" lIns="0" tIns="0" rIns="0" bIns="0" rtlCol="0">
            <a:noAutofit/>
          </a:bodyPr>
          <a:lstStyle/>
          <a:p>
            <a:endParaRPr/>
          </a:p>
        </p:txBody>
      </p:sp>
      <p:sp>
        <p:nvSpPr>
          <p:cNvPr id="16" name="object 16"/>
          <p:cNvSpPr/>
          <p:nvPr/>
        </p:nvSpPr>
        <p:spPr>
          <a:xfrm>
            <a:off x="442912" y="5192801"/>
            <a:ext cx="8258111" cy="0"/>
          </a:xfrm>
          <a:custGeom>
            <a:avLst/>
            <a:gdLst/>
            <a:ahLst/>
            <a:cxnLst/>
            <a:rect l="l" t="t" r="r" b="b"/>
            <a:pathLst>
              <a:path w="8258111">
                <a:moveTo>
                  <a:pt x="0" y="0"/>
                </a:moveTo>
                <a:lnTo>
                  <a:pt x="8258111" y="0"/>
                </a:lnTo>
              </a:path>
            </a:pathLst>
          </a:custGeom>
          <a:ln w="28575">
            <a:solidFill>
              <a:srgbClr val="000000"/>
            </a:solidFill>
          </a:ln>
        </p:spPr>
        <p:txBody>
          <a:bodyPr wrap="square" lIns="0" tIns="0" rIns="0" bIns="0" rtlCol="0">
            <a:noAutofit/>
          </a:bodyPr>
          <a:lstStyle/>
          <a:p>
            <a:endParaRPr/>
          </a:p>
        </p:txBody>
      </p:sp>
      <p:sp>
        <p:nvSpPr>
          <p:cNvPr id="17" name="object 17"/>
          <p:cNvSpPr txBox="1"/>
          <p:nvPr/>
        </p:nvSpPr>
        <p:spPr>
          <a:xfrm>
            <a:off x="1661541" y="1037590"/>
            <a:ext cx="3223895"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Destin</a:t>
            </a:r>
            <a:r>
              <a:rPr sz="2000" spc="-10" dirty="0" smtClean="0">
                <a:latin typeface="Comic Sans MS"/>
                <a:cs typeface="Comic Sans MS"/>
              </a:rPr>
              <a:t>a</a:t>
            </a:r>
            <a:r>
              <a:rPr sz="2000" spc="0" dirty="0" smtClean="0">
                <a:latin typeface="Comic Sans MS"/>
                <a:cs typeface="Comic Sans MS"/>
              </a:rPr>
              <a:t>tion</a:t>
            </a:r>
            <a:r>
              <a:rPr sz="2000" spc="-30" dirty="0" smtClean="0">
                <a:latin typeface="Comic Sans MS"/>
                <a:cs typeface="Comic Sans MS"/>
              </a:rPr>
              <a:t> </a:t>
            </a:r>
            <a:r>
              <a:rPr sz="2000" spc="0" dirty="0" smtClean="0">
                <a:latin typeface="Comic Sans MS"/>
                <a:cs typeface="Comic Sans MS"/>
              </a:rPr>
              <a:t>Addr</a:t>
            </a:r>
            <a:r>
              <a:rPr sz="2000" spc="-15" dirty="0" smtClean="0">
                <a:latin typeface="Comic Sans MS"/>
                <a:cs typeface="Comic Sans MS"/>
              </a:rPr>
              <a:t>e</a:t>
            </a:r>
            <a:r>
              <a:rPr sz="2000" spc="0" dirty="0" smtClean="0">
                <a:latin typeface="Comic Sans MS"/>
                <a:cs typeface="Comic Sans MS"/>
              </a:rPr>
              <a:t>ss Ra</a:t>
            </a:r>
            <a:r>
              <a:rPr sz="2000" spc="-10" dirty="0" smtClean="0">
                <a:latin typeface="Comic Sans MS"/>
                <a:cs typeface="Comic Sans MS"/>
              </a:rPr>
              <a:t>n</a:t>
            </a:r>
            <a:r>
              <a:rPr sz="2000" spc="0" dirty="0" smtClean="0">
                <a:latin typeface="Comic Sans MS"/>
                <a:cs typeface="Comic Sans MS"/>
              </a:rPr>
              <a:t>ge</a:t>
            </a:r>
            <a:endParaRPr sz="2000">
              <a:latin typeface="Comic Sans MS"/>
              <a:cs typeface="Comic Sans MS"/>
            </a:endParaRPr>
          </a:p>
        </p:txBody>
      </p:sp>
      <p:sp>
        <p:nvSpPr>
          <p:cNvPr id="18" name="object 18"/>
          <p:cNvSpPr txBox="1"/>
          <p:nvPr/>
        </p:nvSpPr>
        <p:spPr>
          <a:xfrm>
            <a:off x="6508495" y="1037590"/>
            <a:ext cx="1763395"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Link</a:t>
            </a:r>
            <a:r>
              <a:rPr sz="2000" spc="-15" dirty="0" smtClean="0">
                <a:latin typeface="Comic Sans MS"/>
                <a:cs typeface="Comic Sans MS"/>
              </a:rPr>
              <a:t> </a:t>
            </a:r>
            <a:r>
              <a:rPr sz="2000" spc="0" dirty="0" smtClean="0">
                <a:latin typeface="Comic Sans MS"/>
                <a:cs typeface="Comic Sans MS"/>
              </a:rPr>
              <a:t>I</a:t>
            </a:r>
            <a:r>
              <a:rPr sz="2000" spc="-10" dirty="0" smtClean="0">
                <a:latin typeface="Comic Sans MS"/>
                <a:cs typeface="Comic Sans MS"/>
              </a:rPr>
              <a:t>n</a:t>
            </a:r>
            <a:r>
              <a:rPr sz="2000" spc="0" dirty="0" smtClean="0">
                <a:latin typeface="Comic Sans MS"/>
                <a:cs typeface="Comic Sans MS"/>
              </a:rPr>
              <a:t>terf</a:t>
            </a:r>
            <a:r>
              <a:rPr sz="2000" spc="-10" dirty="0" smtClean="0">
                <a:latin typeface="Comic Sans MS"/>
                <a:cs typeface="Comic Sans MS"/>
              </a:rPr>
              <a:t>a</a:t>
            </a:r>
            <a:r>
              <a:rPr sz="2000" spc="0" dirty="0" smtClean="0">
                <a:latin typeface="Comic Sans MS"/>
                <a:cs typeface="Comic Sans MS"/>
              </a:rPr>
              <a:t>ce</a:t>
            </a:r>
            <a:endParaRPr sz="2000">
              <a:latin typeface="Comic Sans MS"/>
              <a:cs typeface="Comic Sans MS"/>
            </a:endParaRPr>
          </a:p>
        </p:txBody>
      </p:sp>
      <p:sp>
        <p:nvSpPr>
          <p:cNvPr id="19" name="object 19"/>
          <p:cNvSpPr txBox="1"/>
          <p:nvPr/>
        </p:nvSpPr>
        <p:spPr>
          <a:xfrm>
            <a:off x="763016" y="1459229"/>
            <a:ext cx="4796155" cy="289560"/>
          </a:xfrm>
          <a:prstGeom prst="rect">
            <a:avLst/>
          </a:prstGeom>
        </p:spPr>
        <p:txBody>
          <a:bodyPr vert="horz" wrap="square" lIns="0" tIns="0" rIns="0" bIns="0" rtlCol="0">
            <a:noAutofit/>
          </a:bodyPr>
          <a:lstStyle/>
          <a:p>
            <a:pPr marL="12700">
              <a:lnSpc>
                <a:spcPct val="100000"/>
              </a:lnSpc>
            </a:pPr>
            <a:r>
              <a:rPr sz="1800" b="1" spc="5" dirty="0" smtClean="0">
                <a:latin typeface="Comic Sans MS"/>
                <a:cs typeface="Comic Sans MS"/>
              </a:rPr>
              <a:t>1100100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0001011</a:t>
            </a:r>
            <a:r>
              <a:rPr sz="1800" b="1" spc="0" dirty="0" smtClean="0">
                <a:latin typeface="Comic Sans MS"/>
                <a:cs typeface="Comic Sans MS"/>
              </a:rPr>
              <a:t>1</a:t>
            </a:r>
            <a:r>
              <a:rPr sz="1800" b="1" spc="-40" dirty="0" smtClean="0">
                <a:latin typeface="Comic Sans MS"/>
                <a:cs typeface="Comic Sans MS"/>
              </a:rPr>
              <a:t> </a:t>
            </a:r>
            <a:r>
              <a:rPr sz="1800" b="1" spc="5" dirty="0" smtClean="0">
                <a:latin typeface="Comic Sans MS"/>
                <a:cs typeface="Comic Sans MS"/>
              </a:rPr>
              <a:t>0001000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00000000</a:t>
            </a:r>
            <a:endParaRPr sz="1800">
              <a:latin typeface="Comic Sans MS"/>
              <a:cs typeface="Comic Sans MS"/>
            </a:endParaRPr>
          </a:p>
        </p:txBody>
      </p:sp>
      <p:sp>
        <p:nvSpPr>
          <p:cNvPr id="20" name="object 20"/>
          <p:cNvSpPr txBox="1"/>
          <p:nvPr/>
        </p:nvSpPr>
        <p:spPr>
          <a:xfrm>
            <a:off x="535940" y="1794891"/>
            <a:ext cx="3749040" cy="289560"/>
          </a:xfrm>
          <a:prstGeom prst="rect">
            <a:avLst/>
          </a:prstGeom>
        </p:spPr>
        <p:txBody>
          <a:bodyPr vert="horz" wrap="square" lIns="0" tIns="0" rIns="0" bIns="0" rtlCol="0">
            <a:noAutofit/>
          </a:bodyPr>
          <a:lstStyle/>
          <a:p>
            <a:pPr marL="12700">
              <a:lnSpc>
                <a:spcPct val="100000"/>
              </a:lnSpc>
            </a:pPr>
            <a:r>
              <a:rPr sz="1400" spc="10" dirty="0" smtClean="0">
                <a:latin typeface="宋体"/>
                <a:cs typeface="宋体"/>
              </a:rPr>
              <a:t>～</a:t>
            </a:r>
            <a:r>
              <a:rPr sz="1800" b="1" spc="0" dirty="0" smtClean="0">
                <a:latin typeface="Comic Sans MS"/>
                <a:cs typeface="Comic Sans MS"/>
              </a:rPr>
              <a:t>110010</a:t>
            </a:r>
            <a:r>
              <a:rPr sz="1800" b="1" spc="-10" dirty="0" smtClean="0">
                <a:latin typeface="Comic Sans MS"/>
                <a:cs typeface="Comic Sans MS"/>
              </a:rPr>
              <a:t>0</a:t>
            </a:r>
            <a:r>
              <a:rPr sz="1800" b="1" spc="0" dirty="0" smtClean="0">
                <a:latin typeface="Comic Sans MS"/>
                <a:cs typeface="Comic Sans MS"/>
              </a:rPr>
              <a:t>0</a:t>
            </a:r>
            <a:r>
              <a:rPr sz="1800" b="1" spc="-50" dirty="0" smtClean="0">
                <a:latin typeface="Comic Sans MS"/>
                <a:cs typeface="Comic Sans MS"/>
              </a:rPr>
              <a:t> </a:t>
            </a:r>
            <a:r>
              <a:rPr sz="1800" b="1" spc="0" dirty="0" smtClean="0">
                <a:latin typeface="Comic Sans MS"/>
                <a:cs typeface="Comic Sans MS"/>
              </a:rPr>
              <a:t>00010111</a:t>
            </a:r>
            <a:r>
              <a:rPr sz="1800" b="1" spc="-35" dirty="0" smtClean="0">
                <a:latin typeface="Comic Sans MS"/>
                <a:cs typeface="Comic Sans MS"/>
              </a:rPr>
              <a:t> </a:t>
            </a:r>
            <a:r>
              <a:rPr sz="1800" b="1" spc="0" dirty="0" smtClean="0">
                <a:latin typeface="Comic Sans MS"/>
                <a:cs typeface="Comic Sans MS"/>
              </a:rPr>
              <a:t>00010111</a:t>
            </a:r>
            <a:endParaRPr sz="1800">
              <a:latin typeface="Comic Sans MS"/>
              <a:cs typeface="Comic Sans MS"/>
            </a:endParaRPr>
          </a:p>
        </p:txBody>
      </p:sp>
      <p:sp>
        <p:nvSpPr>
          <p:cNvPr id="21" name="object 21"/>
          <p:cNvSpPr txBox="1"/>
          <p:nvPr/>
        </p:nvSpPr>
        <p:spPr>
          <a:xfrm>
            <a:off x="4140159" y="1794891"/>
            <a:ext cx="2540000" cy="666115"/>
          </a:xfrm>
          <a:prstGeom prst="rect">
            <a:avLst/>
          </a:prstGeom>
        </p:spPr>
        <p:txBody>
          <a:bodyPr vert="horz" wrap="square" lIns="0" tIns="0" rIns="0" bIns="0" rtlCol="0">
            <a:noAutofit/>
          </a:bodyPr>
          <a:lstStyle/>
          <a:p>
            <a:pPr marL="224790">
              <a:lnSpc>
                <a:spcPct val="100000"/>
              </a:lnSpc>
            </a:pPr>
            <a:r>
              <a:rPr sz="1800" b="1" dirty="0" smtClean="0">
                <a:latin typeface="Comic Sans MS"/>
                <a:cs typeface="Comic Sans MS"/>
              </a:rPr>
              <a:t>11111111</a:t>
            </a:r>
            <a:endParaRPr sz="1800">
              <a:latin typeface="Comic Sans MS"/>
              <a:cs typeface="Comic Sans MS"/>
            </a:endParaRPr>
          </a:p>
          <a:p>
            <a:pPr>
              <a:lnSpc>
                <a:spcPct val="100000"/>
              </a:lnSpc>
              <a:spcBef>
                <a:spcPts val="470"/>
              </a:spcBef>
            </a:pPr>
            <a:r>
              <a:rPr sz="2000" dirty="0" smtClean="0">
                <a:latin typeface="Comic Sans MS"/>
                <a:cs typeface="Comic Sans MS"/>
              </a:rPr>
              <a:t>5</a:t>
            </a:r>
            <a:endParaRPr sz="2000">
              <a:latin typeface="Comic Sans MS"/>
              <a:cs typeface="Comic Sans MS"/>
            </a:endParaRPr>
          </a:p>
        </p:txBody>
      </p:sp>
      <p:sp>
        <p:nvSpPr>
          <p:cNvPr id="22" name="object 22"/>
          <p:cNvSpPr txBox="1"/>
          <p:nvPr/>
        </p:nvSpPr>
        <p:spPr>
          <a:xfrm>
            <a:off x="991920" y="2129154"/>
            <a:ext cx="3161665"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200</a:t>
            </a:r>
            <a:r>
              <a:rPr sz="2000" spc="5" dirty="0" smtClean="0">
                <a:latin typeface="Comic Sans MS"/>
                <a:cs typeface="Comic Sans MS"/>
              </a:rPr>
              <a:t>.</a:t>
            </a:r>
            <a:r>
              <a:rPr sz="2000" spc="0" dirty="0" smtClean="0">
                <a:latin typeface="Comic Sans MS"/>
                <a:cs typeface="Comic Sans MS"/>
              </a:rPr>
              <a:t>39.16.0~200.39.23.25</a:t>
            </a:r>
            <a:endParaRPr sz="2000" dirty="0">
              <a:latin typeface="Comic Sans MS"/>
              <a:cs typeface="Comic Sans MS"/>
            </a:endParaRPr>
          </a:p>
        </p:txBody>
      </p:sp>
      <p:sp>
        <p:nvSpPr>
          <p:cNvPr id="23" name="object 23"/>
          <p:cNvSpPr txBox="1"/>
          <p:nvPr/>
        </p:nvSpPr>
        <p:spPr>
          <a:xfrm>
            <a:off x="7268971" y="1428622"/>
            <a:ext cx="242570" cy="443230"/>
          </a:xfrm>
          <a:prstGeom prst="rect">
            <a:avLst/>
          </a:prstGeom>
        </p:spPr>
        <p:txBody>
          <a:bodyPr vert="horz" wrap="square" lIns="0" tIns="0" rIns="0" bIns="0" rtlCol="0">
            <a:noAutofit/>
          </a:bodyPr>
          <a:lstStyle/>
          <a:p>
            <a:pPr marL="12700">
              <a:lnSpc>
                <a:spcPct val="100000"/>
              </a:lnSpc>
            </a:pPr>
            <a:r>
              <a:rPr sz="2800" dirty="0" smtClean="0">
                <a:latin typeface="Comic Sans MS"/>
                <a:cs typeface="Comic Sans MS"/>
              </a:rPr>
              <a:t>0</a:t>
            </a:r>
            <a:endParaRPr sz="2800">
              <a:latin typeface="Comic Sans MS"/>
              <a:cs typeface="Comic Sans MS"/>
            </a:endParaRPr>
          </a:p>
        </p:txBody>
      </p:sp>
      <p:sp>
        <p:nvSpPr>
          <p:cNvPr id="24" name="object 24"/>
          <p:cNvSpPr txBox="1"/>
          <p:nvPr/>
        </p:nvSpPr>
        <p:spPr>
          <a:xfrm>
            <a:off x="839216" y="2550795"/>
            <a:ext cx="4796155" cy="289560"/>
          </a:xfrm>
          <a:prstGeom prst="rect">
            <a:avLst/>
          </a:prstGeom>
        </p:spPr>
        <p:txBody>
          <a:bodyPr vert="horz" wrap="square" lIns="0" tIns="0" rIns="0" bIns="0" rtlCol="0">
            <a:noAutofit/>
          </a:bodyPr>
          <a:lstStyle/>
          <a:p>
            <a:pPr marL="12700">
              <a:lnSpc>
                <a:spcPct val="100000"/>
              </a:lnSpc>
            </a:pPr>
            <a:r>
              <a:rPr sz="1800" b="1" spc="5" dirty="0" smtClean="0">
                <a:latin typeface="Comic Sans MS"/>
                <a:cs typeface="Comic Sans MS"/>
              </a:rPr>
              <a:t>1100100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0001011</a:t>
            </a:r>
            <a:r>
              <a:rPr sz="1800" b="1" spc="0" dirty="0" smtClean="0">
                <a:latin typeface="Comic Sans MS"/>
                <a:cs typeface="Comic Sans MS"/>
              </a:rPr>
              <a:t>1</a:t>
            </a:r>
            <a:r>
              <a:rPr sz="1800" b="1" spc="-40" dirty="0" smtClean="0">
                <a:latin typeface="Comic Sans MS"/>
                <a:cs typeface="Comic Sans MS"/>
              </a:rPr>
              <a:t> </a:t>
            </a:r>
            <a:r>
              <a:rPr sz="1800" b="1" spc="5" dirty="0" smtClean="0">
                <a:latin typeface="Comic Sans MS"/>
                <a:cs typeface="Comic Sans MS"/>
              </a:rPr>
              <a:t>0001100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00000000</a:t>
            </a:r>
            <a:endParaRPr sz="1800">
              <a:latin typeface="Comic Sans MS"/>
              <a:cs typeface="Comic Sans MS"/>
            </a:endParaRPr>
          </a:p>
        </p:txBody>
      </p:sp>
      <p:sp>
        <p:nvSpPr>
          <p:cNvPr id="25" name="object 25"/>
          <p:cNvSpPr txBox="1"/>
          <p:nvPr/>
        </p:nvSpPr>
        <p:spPr>
          <a:xfrm>
            <a:off x="535940" y="2890647"/>
            <a:ext cx="5122545" cy="289560"/>
          </a:xfrm>
          <a:prstGeom prst="rect">
            <a:avLst/>
          </a:prstGeom>
        </p:spPr>
        <p:txBody>
          <a:bodyPr vert="horz" wrap="square" lIns="0" tIns="0" rIns="0" bIns="0" rtlCol="0">
            <a:noAutofit/>
          </a:bodyPr>
          <a:lstStyle/>
          <a:p>
            <a:pPr marL="12700">
              <a:lnSpc>
                <a:spcPct val="100000"/>
              </a:lnSpc>
            </a:pPr>
            <a:r>
              <a:rPr sz="1800" dirty="0" smtClean="0">
                <a:latin typeface="宋体"/>
                <a:cs typeface="宋体"/>
              </a:rPr>
              <a:t>～</a:t>
            </a:r>
            <a:r>
              <a:rPr sz="1800" spc="-120" dirty="0" smtClean="0">
                <a:latin typeface="宋体"/>
                <a:cs typeface="宋体"/>
              </a:rPr>
              <a:t> </a:t>
            </a:r>
            <a:r>
              <a:rPr sz="1800" b="1" spc="5" dirty="0" smtClean="0">
                <a:latin typeface="Comic Sans MS"/>
                <a:cs typeface="Comic Sans MS"/>
              </a:rPr>
              <a:t>1100100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0001011</a:t>
            </a:r>
            <a:r>
              <a:rPr sz="1800" b="1" spc="0" dirty="0" smtClean="0">
                <a:latin typeface="Comic Sans MS"/>
                <a:cs typeface="Comic Sans MS"/>
              </a:rPr>
              <a:t>1</a:t>
            </a:r>
            <a:r>
              <a:rPr sz="1800" b="1" spc="-50" dirty="0" smtClean="0">
                <a:latin typeface="Comic Sans MS"/>
                <a:cs typeface="Comic Sans MS"/>
              </a:rPr>
              <a:t> </a:t>
            </a:r>
            <a:r>
              <a:rPr sz="1800" b="1" spc="5" dirty="0" smtClean="0">
                <a:latin typeface="Comic Sans MS"/>
                <a:cs typeface="Comic Sans MS"/>
              </a:rPr>
              <a:t>0001100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11111111</a:t>
            </a:r>
            <a:endParaRPr sz="1800">
              <a:latin typeface="Comic Sans MS"/>
              <a:cs typeface="Comic Sans MS"/>
            </a:endParaRPr>
          </a:p>
        </p:txBody>
      </p:sp>
      <p:sp>
        <p:nvSpPr>
          <p:cNvPr id="26" name="object 26"/>
          <p:cNvSpPr txBox="1"/>
          <p:nvPr/>
        </p:nvSpPr>
        <p:spPr>
          <a:xfrm>
            <a:off x="991920" y="3220593"/>
            <a:ext cx="3202940"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200</a:t>
            </a:r>
            <a:r>
              <a:rPr sz="2000" spc="5" dirty="0" smtClean="0">
                <a:latin typeface="Comic Sans MS"/>
                <a:cs typeface="Comic Sans MS"/>
              </a:rPr>
              <a:t>.</a:t>
            </a:r>
            <a:r>
              <a:rPr sz="2000" spc="0" dirty="0" smtClean="0">
                <a:latin typeface="Comic Sans MS"/>
                <a:cs typeface="Comic Sans MS"/>
              </a:rPr>
              <a:t>39.24.0~200.39.24.25</a:t>
            </a:r>
            <a:endParaRPr sz="2000">
              <a:latin typeface="Comic Sans MS"/>
              <a:cs typeface="Comic Sans MS"/>
            </a:endParaRPr>
          </a:p>
        </p:txBody>
      </p:sp>
      <p:sp>
        <p:nvSpPr>
          <p:cNvPr id="27" name="object 27"/>
          <p:cNvSpPr txBox="1"/>
          <p:nvPr/>
        </p:nvSpPr>
        <p:spPr>
          <a:xfrm>
            <a:off x="4181389" y="3220593"/>
            <a:ext cx="2509520" cy="392430"/>
          </a:xfrm>
          <a:prstGeom prst="rect">
            <a:avLst/>
          </a:prstGeom>
        </p:spPr>
        <p:txBody>
          <a:bodyPr vert="horz" wrap="square" lIns="0" tIns="0" rIns="0" bIns="0" rtlCol="0">
            <a:noAutofit/>
          </a:bodyPr>
          <a:lstStyle/>
          <a:p>
            <a:pPr>
              <a:lnSpc>
                <a:spcPct val="100000"/>
              </a:lnSpc>
            </a:pPr>
            <a:r>
              <a:rPr sz="2000" dirty="0" smtClean="0">
                <a:latin typeface="Comic Sans MS"/>
                <a:cs typeface="Comic Sans MS"/>
              </a:rPr>
              <a:t>5</a:t>
            </a:r>
            <a:endParaRPr sz="2000">
              <a:latin typeface="Comic Sans MS"/>
              <a:cs typeface="Comic Sans MS"/>
            </a:endParaRPr>
          </a:p>
        </p:txBody>
      </p:sp>
      <p:sp>
        <p:nvSpPr>
          <p:cNvPr id="28" name="object 28"/>
          <p:cNvSpPr txBox="1"/>
          <p:nvPr/>
        </p:nvSpPr>
        <p:spPr>
          <a:xfrm>
            <a:off x="7297928" y="2519806"/>
            <a:ext cx="185420" cy="442595"/>
          </a:xfrm>
          <a:prstGeom prst="rect">
            <a:avLst/>
          </a:prstGeom>
        </p:spPr>
        <p:txBody>
          <a:bodyPr vert="horz" wrap="square" lIns="0" tIns="0" rIns="0" bIns="0" rtlCol="0">
            <a:noAutofit/>
          </a:bodyPr>
          <a:lstStyle/>
          <a:p>
            <a:pPr marL="12700">
              <a:lnSpc>
                <a:spcPct val="100000"/>
              </a:lnSpc>
            </a:pPr>
            <a:r>
              <a:rPr sz="2800" spc="-15" dirty="0" smtClean="0">
                <a:latin typeface="Comic Sans MS"/>
                <a:cs typeface="Comic Sans MS"/>
              </a:rPr>
              <a:t>1</a:t>
            </a:r>
            <a:endParaRPr sz="2800">
              <a:latin typeface="Comic Sans MS"/>
              <a:cs typeface="Comic Sans MS"/>
            </a:endParaRPr>
          </a:p>
        </p:txBody>
      </p:sp>
      <p:sp>
        <p:nvSpPr>
          <p:cNvPr id="29" name="object 29"/>
          <p:cNvSpPr txBox="1"/>
          <p:nvPr/>
        </p:nvSpPr>
        <p:spPr>
          <a:xfrm>
            <a:off x="535940" y="3642233"/>
            <a:ext cx="5122545" cy="629285"/>
          </a:xfrm>
          <a:prstGeom prst="rect">
            <a:avLst/>
          </a:prstGeom>
        </p:spPr>
        <p:txBody>
          <a:bodyPr vert="horz" wrap="square" lIns="0" tIns="0" rIns="0" bIns="0" rtlCol="0">
            <a:noAutofit/>
          </a:bodyPr>
          <a:lstStyle/>
          <a:p>
            <a:pPr marL="315595">
              <a:lnSpc>
                <a:spcPct val="100000"/>
              </a:lnSpc>
            </a:pPr>
            <a:r>
              <a:rPr sz="1800" b="1" spc="5" dirty="0" smtClean="0">
                <a:latin typeface="Comic Sans MS"/>
                <a:cs typeface="Comic Sans MS"/>
              </a:rPr>
              <a:t>1100100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0001011</a:t>
            </a:r>
            <a:r>
              <a:rPr sz="1800" b="1" spc="0" dirty="0" smtClean="0">
                <a:latin typeface="Comic Sans MS"/>
                <a:cs typeface="Comic Sans MS"/>
              </a:rPr>
              <a:t>1</a:t>
            </a:r>
            <a:r>
              <a:rPr sz="1800" b="1" spc="-40" dirty="0" smtClean="0">
                <a:latin typeface="Comic Sans MS"/>
                <a:cs typeface="Comic Sans MS"/>
              </a:rPr>
              <a:t> </a:t>
            </a:r>
            <a:r>
              <a:rPr sz="1800" b="1" spc="5" dirty="0" smtClean="0">
                <a:latin typeface="Comic Sans MS"/>
                <a:cs typeface="Comic Sans MS"/>
              </a:rPr>
              <a:t>0001100</a:t>
            </a:r>
            <a:r>
              <a:rPr sz="1800" b="1" spc="0" dirty="0" smtClean="0">
                <a:latin typeface="Comic Sans MS"/>
                <a:cs typeface="Comic Sans MS"/>
              </a:rPr>
              <a:t>1</a:t>
            </a:r>
            <a:r>
              <a:rPr sz="1800" b="1" spc="-40" dirty="0" smtClean="0">
                <a:latin typeface="Comic Sans MS"/>
                <a:cs typeface="Comic Sans MS"/>
              </a:rPr>
              <a:t> </a:t>
            </a:r>
            <a:r>
              <a:rPr sz="1800" b="1" spc="5" dirty="0" smtClean="0">
                <a:latin typeface="Comic Sans MS"/>
                <a:cs typeface="Comic Sans MS"/>
              </a:rPr>
              <a:t>00000000</a:t>
            </a:r>
            <a:endParaRPr sz="1800" dirty="0">
              <a:latin typeface="Comic Sans MS"/>
              <a:cs typeface="Comic Sans MS"/>
            </a:endParaRPr>
          </a:p>
          <a:p>
            <a:pPr>
              <a:lnSpc>
                <a:spcPts val="500"/>
              </a:lnSpc>
              <a:spcBef>
                <a:spcPts val="15"/>
              </a:spcBef>
            </a:pPr>
            <a:endParaRPr sz="500" dirty="0"/>
          </a:p>
          <a:p>
            <a:pPr marL="12700">
              <a:lnSpc>
                <a:spcPct val="100000"/>
              </a:lnSpc>
            </a:pPr>
            <a:r>
              <a:rPr sz="1800" dirty="0" smtClean="0">
                <a:latin typeface="宋体"/>
                <a:cs typeface="宋体"/>
              </a:rPr>
              <a:t>～</a:t>
            </a:r>
            <a:r>
              <a:rPr sz="1800" spc="-120" dirty="0" smtClean="0">
                <a:latin typeface="宋体"/>
                <a:cs typeface="宋体"/>
              </a:rPr>
              <a:t> </a:t>
            </a:r>
            <a:r>
              <a:rPr sz="1800" b="1" spc="5" dirty="0" smtClean="0">
                <a:latin typeface="Comic Sans MS"/>
                <a:cs typeface="Comic Sans MS"/>
              </a:rPr>
              <a:t>1100100</a:t>
            </a:r>
            <a:r>
              <a:rPr sz="1800" b="1" spc="0" dirty="0" smtClean="0">
                <a:latin typeface="Comic Sans MS"/>
                <a:cs typeface="Comic Sans MS"/>
              </a:rPr>
              <a:t>0</a:t>
            </a:r>
            <a:r>
              <a:rPr sz="1800" b="1" spc="-40" dirty="0" smtClean="0">
                <a:latin typeface="Comic Sans MS"/>
                <a:cs typeface="Comic Sans MS"/>
              </a:rPr>
              <a:t> </a:t>
            </a:r>
            <a:r>
              <a:rPr sz="1800" b="1" spc="5" dirty="0" smtClean="0">
                <a:latin typeface="Comic Sans MS"/>
                <a:cs typeface="Comic Sans MS"/>
              </a:rPr>
              <a:t>0001011</a:t>
            </a:r>
            <a:r>
              <a:rPr sz="1800" b="1" spc="0" dirty="0" smtClean="0">
                <a:latin typeface="Comic Sans MS"/>
                <a:cs typeface="Comic Sans MS"/>
              </a:rPr>
              <a:t>1</a:t>
            </a:r>
            <a:r>
              <a:rPr sz="1800" b="1" spc="-50" dirty="0" smtClean="0">
                <a:latin typeface="Comic Sans MS"/>
                <a:cs typeface="Comic Sans MS"/>
              </a:rPr>
              <a:t> </a:t>
            </a:r>
            <a:r>
              <a:rPr sz="1800" b="1" spc="5" dirty="0" smtClean="0">
                <a:latin typeface="Comic Sans MS"/>
                <a:cs typeface="Comic Sans MS"/>
              </a:rPr>
              <a:t>0001111</a:t>
            </a:r>
            <a:r>
              <a:rPr sz="1800" b="1" spc="0" dirty="0" smtClean="0">
                <a:latin typeface="Comic Sans MS"/>
                <a:cs typeface="Comic Sans MS"/>
              </a:rPr>
              <a:t>1</a:t>
            </a:r>
            <a:r>
              <a:rPr sz="1800" b="1" spc="-40" dirty="0" smtClean="0">
                <a:latin typeface="Comic Sans MS"/>
                <a:cs typeface="Comic Sans MS"/>
              </a:rPr>
              <a:t> </a:t>
            </a:r>
            <a:r>
              <a:rPr sz="1800" b="1" spc="5" dirty="0" smtClean="0">
                <a:latin typeface="Comic Sans MS"/>
                <a:cs typeface="Comic Sans MS"/>
              </a:rPr>
              <a:t>11111111</a:t>
            </a:r>
            <a:endParaRPr sz="1800" dirty="0">
              <a:latin typeface="Comic Sans MS"/>
              <a:cs typeface="Comic Sans MS"/>
            </a:endParaRPr>
          </a:p>
        </p:txBody>
      </p:sp>
      <p:sp>
        <p:nvSpPr>
          <p:cNvPr id="30" name="object 30"/>
          <p:cNvSpPr txBox="1"/>
          <p:nvPr/>
        </p:nvSpPr>
        <p:spPr>
          <a:xfrm>
            <a:off x="991920" y="4311777"/>
            <a:ext cx="3427680" cy="320040"/>
          </a:xfrm>
          <a:prstGeom prst="rect">
            <a:avLst/>
          </a:prstGeom>
        </p:spPr>
        <p:txBody>
          <a:bodyPr vert="horz" wrap="square" lIns="0" tIns="0" rIns="0" bIns="0" rtlCol="0">
            <a:noAutofit/>
          </a:bodyPr>
          <a:lstStyle/>
          <a:p>
            <a:pPr marL="12700">
              <a:lnSpc>
                <a:spcPct val="100000"/>
              </a:lnSpc>
            </a:pPr>
            <a:r>
              <a:rPr sz="2000" dirty="0" smtClean="0">
                <a:latin typeface="Comic Sans MS"/>
                <a:cs typeface="Comic Sans MS"/>
              </a:rPr>
              <a:t>200</a:t>
            </a:r>
            <a:r>
              <a:rPr sz="2000" spc="5" dirty="0" smtClean="0">
                <a:latin typeface="Comic Sans MS"/>
                <a:cs typeface="Comic Sans MS"/>
              </a:rPr>
              <a:t>.</a:t>
            </a:r>
            <a:r>
              <a:rPr sz="2000" spc="0" dirty="0" smtClean="0">
                <a:latin typeface="Comic Sans MS"/>
                <a:cs typeface="Comic Sans MS"/>
              </a:rPr>
              <a:t>39.25.0~200.39.31.25</a:t>
            </a:r>
            <a:r>
              <a:rPr lang="en-US" altLang="zh-CN" sz="2000" spc="0" dirty="0" smtClean="0">
                <a:latin typeface="Comic Sans MS"/>
                <a:cs typeface="Comic Sans MS"/>
              </a:rPr>
              <a:t>5</a:t>
            </a:r>
            <a:endParaRPr sz="2000" dirty="0">
              <a:latin typeface="Comic Sans MS"/>
              <a:cs typeface="Comic Sans MS"/>
            </a:endParaRPr>
          </a:p>
        </p:txBody>
      </p:sp>
      <p:sp>
        <p:nvSpPr>
          <p:cNvPr id="31" name="object 31"/>
          <p:cNvSpPr txBox="1"/>
          <p:nvPr/>
        </p:nvSpPr>
        <p:spPr>
          <a:xfrm>
            <a:off x="4242435" y="4311777"/>
            <a:ext cx="2539365" cy="501015"/>
          </a:xfrm>
          <a:prstGeom prst="rect">
            <a:avLst/>
          </a:prstGeom>
        </p:spPr>
        <p:txBody>
          <a:bodyPr vert="horz" wrap="square" lIns="0" tIns="0" rIns="0" bIns="0" rtlCol="0">
            <a:noAutofit/>
          </a:bodyPr>
          <a:lstStyle/>
          <a:p>
            <a:pPr>
              <a:lnSpc>
                <a:spcPct val="100000"/>
              </a:lnSpc>
            </a:pPr>
            <a:endParaRPr sz="2000" dirty="0">
              <a:latin typeface="Comic Sans MS"/>
              <a:cs typeface="Comic Sans MS"/>
            </a:endParaRPr>
          </a:p>
        </p:txBody>
      </p:sp>
      <p:sp>
        <p:nvSpPr>
          <p:cNvPr id="32" name="object 32"/>
          <p:cNvSpPr txBox="1"/>
          <p:nvPr/>
        </p:nvSpPr>
        <p:spPr>
          <a:xfrm>
            <a:off x="7268971" y="3611245"/>
            <a:ext cx="242570" cy="442595"/>
          </a:xfrm>
          <a:prstGeom prst="rect">
            <a:avLst/>
          </a:prstGeom>
        </p:spPr>
        <p:txBody>
          <a:bodyPr vert="horz" wrap="square" lIns="0" tIns="0" rIns="0" bIns="0" rtlCol="0">
            <a:noAutofit/>
          </a:bodyPr>
          <a:lstStyle/>
          <a:p>
            <a:pPr marL="12700">
              <a:lnSpc>
                <a:spcPct val="100000"/>
              </a:lnSpc>
            </a:pPr>
            <a:r>
              <a:rPr sz="2800" spc="-20" dirty="0" smtClean="0">
                <a:latin typeface="Comic Sans MS"/>
                <a:cs typeface="Comic Sans MS"/>
              </a:rPr>
              <a:t>2</a:t>
            </a:r>
            <a:endParaRPr sz="2800">
              <a:latin typeface="Comic Sans MS"/>
              <a:cs typeface="Comic Sans MS"/>
            </a:endParaRPr>
          </a:p>
        </p:txBody>
      </p:sp>
      <p:sp>
        <p:nvSpPr>
          <p:cNvPr id="33" name="object 33"/>
          <p:cNvSpPr txBox="1"/>
          <p:nvPr/>
        </p:nvSpPr>
        <p:spPr>
          <a:xfrm>
            <a:off x="2559176" y="4706366"/>
            <a:ext cx="1428115" cy="381635"/>
          </a:xfrm>
          <a:prstGeom prst="rect">
            <a:avLst/>
          </a:prstGeom>
        </p:spPr>
        <p:txBody>
          <a:bodyPr vert="horz" wrap="square" lIns="0" tIns="0" rIns="0" bIns="0" rtlCol="0">
            <a:noAutofit/>
          </a:bodyPr>
          <a:lstStyle/>
          <a:p>
            <a:pPr marL="12700">
              <a:lnSpc>
                <a:spcPct val="100000"/>
              </a:lnSpc>
            </a:pPr>
            <a:r>
              <a:rPr sz="2400" dirty="0" smtClean="0">
                <a:latin typeface="Comic Sans MS"/>
                <a:cs typeface="Comic Sans MS"/>
              </a:rPr>
              <a:t>otherwise</a:t>
            </a:r>
            <a:endParaRPr sz="2400">
              <a:latin typeface="Comic Sans MS"/>
              <a:cs typeface="Comic Sans MS"/>
            </a:endParaRPr>
          </a:p>
        </p:txBody>
      </p:sp>
      <p:sp>
        <p:nvSpPr>
          <p:cNvPr id="34" name="object 34"/>
          <p:cNvSpPr txBox="1"/>
          <p:nvPr/>
        </p:nvSpPr>
        <p:spPr>
          <a:xfrm>
            <a:off x="7268971" y="4702809"/>
            <a:ext cx="242570" cy="442595"/>
          </a:xfrm>
          <a:prstGeom prst="rect">
            <a:avLst/>
          </a:prstGeom>
        </p:spPr>
        <p:txBody>
          <a:bodyPr vert="horz" wrap="square" lIns="0" tIns="0" rIns="0" bIns="0" rtlCol="0">
            <a:noAutofit/>
          </a:bodyPr>
          <a:lstStyle/>
          <a:p>
            <a:pPr marL="12700">
              <a:lnSpc>
                <a:spcPct val="100000"/>
              </a:lnSpc>
            </a:pPr>
            <a:r>
              <a:rPr sz="2800" spc="-20" dirty="0" smtClean="0">
                <a:latin typeface="Comic Sans MS"/>
                <a:cs typeface="Comic Sans MS"/>
              </a:rPr>
              <a:t>3</a:t>
            </a:r>
            <a:endParaRPr sz="2800">
              <a:latin typeface="Comic Sans MS"/>
              <a:cs typeface="Comic Sans MS"/>
            </a:endParaRPr>
          </a:p>
        </p:txBody>
      </p:sp>
      <p:sp>
        <p:nvSpPr>
          <p:cNvPr id="37" name="object 37"/>
          <p:cNvSpPr/>
          <p:nvPr/>
        </p:nvSpPr>
        <p:spPr>
          <a:xfrm>
            <a:off x="4562475" y="2071688"/>
            <a:ext cx="2447925" cy="519112"/>
          </a:xfrm>
          <a:custGeom>
            <a:avLst/>
            <a:gdLst/>
            <a:ahLst/>
            <a:cxnLst/>
            <a:rect l="l" t="t" r="r" b="b"/>
            <a:pathLst>
              <a:path w="2447925" h="519112">
                <a:moveTo>
                  <a:pt x="0" y="519112"/>
                </a:moveTo>
                <a:lnTo>
                  <a:pt x="2447925" y="519112"/>
                </a:lnTo>
                <a:lnTo>
                  <a:pt x="2447925" y="0"/>
                </a:lnTo>
                <a:lnTo>
                  <a:pt x="0" y="0"/>
                </a:lnTo>
                <a:lnTo>
                  <a:pt x="0" y="519112"/>
                </a:lnTo>
                <a:close/>
              </a:path>
            </a:pathLst>
          </a:custGeom>
          <a:solidFill>
            <a:srgbClr val="FFFF00"/>
          </a:solidFill>
        </p:spPr>
        <p:txBody>
          <a:bodyPr wrap="square" lIns="0" tIns="0" rIns="0" bIns="0" rtlCol="0">
            <a:noAutofit/>
          </a:bodyPr>
          <a:lstStyle/>
          <a:p>
            <a:endParaRPr/>
          </a:p>
        </p:txBody>
      </p:sp>
      <p:sp>
        <p:nvSpPr>
          <p:cNvPr id="38" name="object 38"/>
          <p:cNvSpPr txBox="1"/>
          <p:nvPr/>
        </p:nvSpPr>
        <p:spPr>
          <a:xfrm>
            <a:off x="4764405" y="2133600"/>
            <a:ext cx="2169795" cy="438150"/>
          </a:xfrm>
          <a:prstGeom prst="rect">
            <a:avLst/>
          </a:prstGeom>
        </p:spPr>
        <p:txBody>
          <a:bodyPr vert="horz" wrap="square" lIns="0" tIns="0" rIns="0" bIns="0" rtlCol="0">
            <a:noAutofit/>
          </a:bodyPr>
          <a:lstStyle/>
          <a:p>
            <a:pPr marL="12700">
              <a:lnSpc>
                <a:spcPct val="100000"/>
              </a:lnSpc>
            </a:pPr>
            <a:r>
              <a:rPr sz="2800" b="1" spc="-15" dirty="0" smtClean="0">
                <a:solidFill>
                  <a:srgbClr val="F30700"/>
                </a:solidFill>
                <a:latin typeface="Times New Roman"/>
                <a:cs typeface="Times New Roman"/>
              </a:rPr>
              <a:t>2</a:t>
            </a:r>
            <a:r>
              <a:rPr sz="2800" b="1" spc="-10" dirty="0" smtClean="0">
                <a:solidFill>
                  <a:srgbClr val="F30700"/>
                </a:solidFill>
                <a:latin typeface="Times New Roman"/>
                <a:cs typeface="Times New Roman"/>
              </a:rPr>
              <a:t>0</a:t>
            </a:r>
            <a:r>
              <a:rPr sz="2800" b="1" spc="-15" dirty="0" smtClean="0">
                <a:solidFill>
                  <a:srgbClr val="F30700"/>
                </a:solidFill>
                <a:latin typeface="Times New Roman"/>
                <a:cs typeface="Times New Roman"/>
              </a:rPr>
              <a:t>0.</a:t>
            </a:r>
            <a:r>
              <a:rPr sz="2800" b="1" spc="-10" dirty="0" smtClean="0">
                <a:solidFill>
                  <a:srgbClr val="F30700"/>
                </a:solidFill>
                <a:latin typeface="Times New Roman"/>
                <a:cs typeface="Times New Roman"/>
              </a:rPr>
              <a:t>3</a:t>
            </a:r>
            <a:r>
              <a:rPr sz="2800" b="1" spc="-15" dirty="0" smtClean="0">
                <a:solidFill>
                  <a:srgbClr val="F30700"/>
                </a:solidFill>
                <a:latin typeface="Times New Roman"/>
                <a:cs typeface="Times New Roman"/>
              </a:rPr>
              <a:t>9.</a:t>
            </a:r>
            <a:r>
              <a:rPr sz="2800" b="1" spc="-10" dirty="0" smtClean="0">
                <a:solidFill>
                  <a:srgbClr val="F30700"/>
                </a:solidFill>
                <a:latin typeface="Times New Roman"/>
                <a:cs typeface="Times New Roman"/>
              </a:rPr>
              <a:t>1</a:t>
            </a:r>
            <a:r>
              <a:rPr sz="2800" b="1" spc="-15" dirty="0" smtClean="0">
                <a:solidFill>
                  <a:srgbClr val="F30700"/>
                </a:solidFill>
                <a:latin typeface="Times New Roman"/>
                <a:cs typeface="Times New Roman"/>
              </a:rPr>
              <a:t>6.</a:t>
            </a:r>
            <a:r>
              <a:rPr sz="2800" b="1" spc="-10" dirty="0" smtClean="0">
                <a:solidFill>
                  <a:srgbClr val="F30700"/>
                </a:solidFill>
                <a:latin typeface="Times New Roman"/>
                <a:cs typeface="Times New Roman"/>
              </a:rPr>
              <a:t>0/2</a:t>
            </a:r>
            <a:r>
              <a:rPr sz="2800" b="1" spc="-15" dirty="0" smtClean="0">
                <a:solidFill>
                  <a:srgbClr val="F30700"/>
                </a:solidFill>
                <a:latin typeface="Times New Roman"/>
                <a:cs typeface="Times New Roman"/>
              </a:rPr>
              <a:t>1</a:t>
            </a:r>
            <a:endParaRPr sz="2800" dirty="0">
              <a:latin typeface="Times New Roman"/>
              <a:cs typeface="Times New Roman"/>
            </a:endParaRPr>
          </a:p>
        </p:txBody>
      </p:sp>
      <p:sp>
        <p:nvSpPr>
          <p:cNvPr id="39" name="object 39"/>
          <p:cNvSpPr/>
          <p:nvPr/>
        </p:nvSpPr>
        <p:spPr>
          <a:xfrm>
            <a:off x="4410076" y="3093656"/>
            <a:ext cx="2447924" cy="519112"/>
          </a:xfrm>
          <a:custGeom>
            <a:avLst/>
            <a:gdLst/>
            <a:ahLst/>
            <a:cxnLst/>
            <a:rect l="l" t="t" r="r" b="b"/>
            <a:pathLst>
              <a:path w="2447925" h="519112">
                <a:moveTo>
                  <a:pt x="0" y="519112"/>
                </a:moveTo>
                <a:lnTo>
                  <a:pt x="2447924" y="519112"/>
                </a:lnTo>
                <a:lnTo>
                  <a:pt x="2447924" y="0"/>
                </a:lnTo>
                <a:lnTo>
                  <a:pt x="0" y="0"/>
                </a:lnTo>
                <a:lnTo>
                  <a:pt x="0" y="519112"/>
                </a:lnTo>
                <a:close/>
              </a:path>
            </a:pathLst>
          </a:custGeom>
          <a:solidFill>
            <a:srgbClr val="FFFF00"/>
          </a:solidFill>
        </p:spPr>
        <p:txBody>
          <a:bodyPr wrap="square" lIns="0" tIns="0" rIns="0" bIns="0" rtlCol="0">
            <a:noAutofit/>
          </a:bodyPr>
          <a:lstStyle/>
          <a:p>
            <a:endParaRPr/>
          </a:p>
        </p:txBody>
      </p:sp>
      <p:sp>
        <p:nvSpPr>
          <p:cNvPr id="40" name="object 40"/>
          <p:cNvSpPr txBox="1"/>
          <p:nvPr/>
        </p:nvSpPr>
        <p:spPr>
          <a:xfrm>
            <a:off x="4572000" y="3127502"/>
            <a:ext cx="2169795" cy="438150"/>
          </a:xfrm>
          <a:prstGeom prst="rect">
            <a:avLst/>
          </a:prstGeom>
        </p:spPr>
        <p:txBody>
          <a:bodyPr vert="horz" wrap="square" lIns="0" tIns="0" rIns="0" bIns="0" rtlCol="0">
            <a:noAutofit/>
          </a:bodyPr>
          <a:lstStyle/>
          <a:p>
            <a:pPr marL="12700">
              <a:lnSpc>
                <a:spcPct val="100000"/>
              </a:lnSpc>
            </a:pPr>
            <a:r>
              <a:rPr sz="2800" b="1" spc="-15" dirty="0" smtClean="0">
                <a:solidFill>
                  <a:srgbClr val="F30700"/>
                </a:solidFill>
                <a:latin typeface="Times New Roman"/>
                <a:cs typeface="Times New Roman"/>
              </a:rPr>
              <a:t>2</a:t>
            </a:r>
            <a:r>
              <a:rPr sz="2800" b="1" spc="-10" dirty="0" smtClean="0">
                <a:solidFill>
                  <a:srgbClr val="F30700"/>
                </a:solidFill>
                <a:latin typeface="Times New Roman"/>
                <a:cs typeface="Times New Roman"/>
              </a:rPr>
              <a:t>0</a:t>
            </a:r>
            <a:r>
              <a:rPr sz="2800" b="1" spc="-15" dirty="0" smtClean="0">
                <a:solidFill>
                  <a:srgbClr val="F30700"/>
                </a:solidFill>
                <a:latin typeface="Times New Roman"/>
                <a:cs typeface="Times New Roman"/>
              </a:rPr>
              <a:t>0.</a:t>
            </a:r>
            <a:r>
              <a:rPr sz="2800" b="1" spc="-10" dirty="0" smtClean="0">
                <a:solidFill>
                  <a:srgbClr val="F30700"/>
                </a:solidFill>
                <a:latin typeface="Times New Roman"/>
                <a:cs typeface="Times New Roman"/>
              </a:rPr>
              <a:t>3</a:t>
            </a:r>
            <a:r>
              <a:rPr sz="2800" b="1" spc="-15" dirty="0" smtClean="0">
                <a:solidFill>
                  <a:srgbClr val="F30700"/>
                </a:solidFill>
                <a:latin typeface="Times New Roman"/>
                <a:cs typeface="Times New Roman"/>
              </a:rPr>
              <a:t>9.</a:t>
            </a:r>
            <a:r>
              <a:rPr sz="2800" b="1" spc="-10" dirty="0" smtClean="0">
                <a:solidFill>
                  <a:srgbClr val="F30700"/>
                </a:solidFill>
                <a:latin typeface="Times New Roman"/>
                <a:cs typeface="Times New Roman"/>
              </a:rPr>
              <a:t>2</a:t>
            </a:r>
            <a:r>
              <a:rPr sz="2800" b="1" spc="-15" dirty="0" smtClean="0">
                <a:solidFill>
                  <a:srgbClr val="F30700"/>
                </a:solidFill>
                <a:latin typeface="Times New Roman"/>
                <a:cs typeface="Times New Roman"/>
              </a:rPr>
              <a:t>4.</a:t>
            </a:r>
            <a:r>
              <a:rPr sz="2800" b="1" spc="-10" dirty="0" smtClean="0">
                <a:solidFill>
                  <a:srgbClr val="F30700"/>
                </a:solidFill>
                <a:latin typeface="Times New Roman"/>
                <a:cs typeface="Times New Roman"/>
              </a:rPr>
              <a:t>0/2</a:t>
            </a:r>
            <a:r>
              <a:rPr sz="2800" b="1" spc="-15" dirty="0" smtClean="0">
                <a:solidFill>
                  <a:srgbClr val="F30700"/>
                </a:solidFill>
                <a:latin typeface="Times New Roman"/>
                <a:cs typeface="Times New Roman"/>
              </a:rPr>
              <a:t>4</a:t>
            </a:r>
            <a:endParaRPr sz="2800" dirty="0">
              <a:latin typeface="Times New Roman"/>
              <a:cs typeface="Times New Roman"/>
            </a:endParaRPr>
          </a:p>
        </p:txBody>
      </p:sp>
      <p:sp>
        <p:nvSpPr>
          <p:cNvPr id="41" name="object 41"/>
          <p:cNvSpPr/>
          <p:nvPr/>
        </p:nvSpPr>
        <p:spPr>
          <a:xfrm>
            <a:off x="4343400" y="4293298"/>
            <a:ext cx="2447925" cy="519112"/>
          </a:xfrm>
          <a:custGeom>
            <a:avLst/>
            <a:gdLst/>
            <a:ahLst/>
            <a:cxnLst/>
            <a:rect l="l" t="t" r="r" b="b"/>
            <a:pathLst>
              <a:path w="2447925" h="519112">
                <a:moveTo>
                  <a:pt x="0" y="519112"/>
                </a:moveTo>
                <a:lnTo>
                  <a:pt x="2447925" y="519112"/>
                </a:lnTo>
                <a:lnTo>
                  <a:pt x="2447925" y="0"/>
                </a:lnTo>
                <a:lnTo>
                  <a:pt x="0" y="0"/>
                </a:lnTo>
                <a:lnTo>
                  <a:pt x="0" y="519112"/>
                </a:lnTo>
                <a:close/>
              </a:path>
            </a:pathLst>
          </a:custGeom>
          <a:solidFill>
            <a:srgbClr val="FFFF00"/>
          </a:solidFill>
        </p:spPr>
        <p:txBody>
          <a:bodyPr wrap="square" lIns="0" tIns="0" rIns="0" bIns="0" rtlCol="0">
            <a:noAutofit/>
          </a:bodyPr>
          <a:lstStyle/>
          <a:p>
            <a:endParaRPr/>
          </a:p>
        </p:txBody>
      </p:sp>
      <p:sp>
        <p:nvSpPr>
          <p:cNvPr id="42" name="object 42"/>
          <p:cNvSpPr txBox="1"/>
          <p:nvPr/>
        </p:nvSpPr>
        <p:spPr>
          <a:xfrm>
            <a:off x="4495800" y="4327271"/>
            <a:ext cx="2169795" cy="438150"/>
          </a:xfrm>
          <a:prstGeom prst="rect">
            <a:avLst/>
          </a:prstGeom>
        </p:spPr>
        <p:txBody>
          <a:bodyPr vert="horz" wrap="square" lIns="0" tIns="0" rIns="0" bIns="0" rtlCol="0">
            <a:noAutofit/>
          </a:bodyPr>
          <a:lstStyle/>
          <a:p>
            <a:pPr marL="12700">
              <a:lnSpc>
                <a:spcPct val="100000"/>
              </a:lnSpc>
            </a:pPr>
            <a:r>
              <a:rPr sz="2800" b="1" spc="-15" dirty="0" smtClean="0">
                <a:solidFill>
                  <a:srgbClr val="F30700"/>
                </a:solidFill>
                <a:latin typeface="Times New Roman"/>
                <a:cs typeface="Times New Roman"/>
              </a:rPr>
              <a:t>2</a:t>
            </a:r>
            <a:r>
              <a:rPr sz="2800" b="1" spc="-10" dirty="0" smtClean="0">
                <a:solidFill>
                  <a:srgbClr val="F30700"/>
                </a:solidFill>
                <a:latin typeface="Times New Roman"/>
                <a:cs typeface="Times New Roman"/>
              </a:rPr>
              <a:t>0</a:t>
            </a:r>
            <a:r>
              <a:rPr sz="2800" b="1" spc="-15" dirty="0" smtClean="0">
                <a:solidFill>
                  <a:srgbClr val="F30700"/>
                </a:solidFill>
                <a:latin typeface="Times New Roman"/>
                <a:cs typeface="Times New Roman"/>
              </a:rPr>
              <a:t>0.</a:t>
            </a:r>
            <a:r>
              <a:rPr sz="2800" b="1" spc="-10" dirty="0" smtClean="0">
                <a:solidFill>
                  <a:srgbClr val="F30700"/>
                </a:solidFill>
                <a:latin typeface="Times New Roman"/>
                <a:cs typeface="Times New Roman"/>
              </a:rPr>
              <a:t>3</a:t>
            </a:r>
            <a:r>
              <a:rPr sz="2800" b="1" spc="-15" dirty="0" smtClean="0">
                <a:solidFill>
                  <a:srgbClr val="F30700"/>
                </a:solidFill>
                <a:latin typeface="Times New Roman"/>
                <a:cs typeface="Times New Roman"/>
              </a:rPr>
              <a:t>9.</a:t>
            </a:r>
            <a:r>
              <a:rPr sz="2800" b="1" spc="-10" dirty="0" smtClean="0">
                <a:solidFill>
                  <a:srgbClr val="F30700"/>
                </a:solidFill>
                <a:latin typeface="Times New Roman"/>
                <a:cs typeface="Times New Roman"/>
              </a:rPr>
              <a:t>2</a:t>
            </a:r>
            <a:r>
              <a:rPr sz="2800" b="1" spc="-15" dirty="0" smtClean="0">
                <a:solidFill>
                  <a:srgbClr val="F30700"/>
                </a:solidFill>
                <a:latin typeface="Times New Roman"/>
                <a:cs typeface="Times New Roman"/>
              </a:rPr>
              <a:t>5.</a:t>
            </a:r>
            <a:r>
              <a:rPr sz="2800" b="1" spc="-10" dirty="0" smtClean="0">
                <a:solidFill>
                  <a:srgbClr val="F30700"/>
                </a:solidFill>
                <a:latin typeface="Times New Roman"/>
                <a:cs typeface="Times New Roman"/>
              </a:rPr>
              <a:t>0/2</a:t>
            </a:r>
            <a:r>
              <a:rPr sz="2800" b="1" spc="-15" dirty="0" smtClean="0">
                <a:solidFill>
                  <a:srgbClr val="F30700"/>
                </a:solidFill>
                <a:latin typeface="Times New Roman"/>
                <a:cs typeface="Times New Roman"/>
              </a:rPr>
              <a:t>1</a:t>
            </a:r>
            <a:endParaRPr sz="2800" dirty="0">
              <a:latin typeface="Times New Roman"/>
              <a:cs typeface="Times New Roman"/>
            </a:endParaRPr>
          </a:p>
        </p:txBody>
      </p:sp>
      <p:sp>
        <p:nvSpPr>
          <p:cNvPr id="43" name="object 43"/>
          <p:cNvSpPr txBox="1"/>
          <p:nvPr/>
        </p:nvSpPr>
        <p:spPr>
          <a:xfrm>
            <a:off x="402437" y="5295798"/>
            <a:ext cx="7895590" cy="708025"/>
          </a:xfrm>
          <a:prstGeom prst="rect">
            <a:avLst/>
          </a:prstGeom>
        </p:spPr>
        <p:txBody>
          <a:bodyPr vert="horz" wrap="square" lIns="0" tIns="0" rIns="0" bIns="0" rtlCol="0">
            <a:noAutofit/>
          </a:bodyPr>
          <a:lstStyle/>
          <a:p>
            <a:pPr marL="12700">
              <a:lnSpc>
                <a:spcPct val="100000"/>
              </a:lnSpc>
            </a:pPr>
            <a:r>
              <a:rPr sz="2400" spc="10" dirty="0" smtClean="0">
                <a:solidFill>
                  <a:srgbClr val="FF0000"/>
                </a:solidFill>
                <a:latin typeface="宋体"/>
                <a:cs typeface="宋体"/>
              </a:rPr>
              <a:t>最长前缀</a:t>
            </a:r>
            <a:r>
              <a:rPr sz="2400" b="1" spc="0" dirty="0" smtClean="0">
                <a:solidFill>
                  <a:srgbClr val="FF0000"/>
                </a:solidFill>
                <a:latin typeface="Arial"/>
                <a:cs typeface="Arial"/>
              </a:rPr>
              <a:t>(pref</a:t>
            </a:r>
            <a:r>
              <a:rPr sz="2400" b="1" spc="-10" dirty="0" smtClean="0">
                <a:solidFill>
                  <a:srgbClr val="FF0000"/>
                </a:solidFill>
                <a:latin typeface="Arial"/>
                <a:cs typeface="Arial"/>
              </a:rPr>
              <a:t>ix</a:t>
            </a:r>
            <a:r>
              <a:rPr sz="2400" b="1" spc="0" dirty="0" smtClean="0">
                <a:solidFill>
                  <a:srgbClr val="FF0000"/>
                </a:solidFill>
                <a:latin typeface="Arial"/>
                <a:cs typeface="Arial"/>
              </a:rPr>
              <a:t>)</a:t>
            </a:r>
            <a:r>
              <a:rPr sz="2400" spc="0" dirty="0" smtClean="0">
                <a:solidFill>
                  <a:srgbClr val="FF0000"/>
                </a:solidFill>
                <a:latin typeface="宋体"/>
                <a:cs typeface="宋体"/>
              </a:rPr>
              <a:t>匹配规则</a:t>
            </a:r>
            <a:endParaRPr sz="2400" dirty="0">
              <a:latin typeface="宋体"/>
              <a:cs typeface="宋体"/>
            </a:endParaRPr>
          </a:p>
          <a:p>
            <a:pPr marL="156210">
              <a:lnSpc>
                <a:spcPct val="100000"/>
              </a:lnSpc>
              <a:spcBef>
                <a:spcPts val="445"/>
              </a:spcBef>
            </a:pPr>
            <a:r>
              <a:rPr sz="1800" dirty="0" smtClean="0">
                <a:latin typeface="宋体"/>
                <a:cs typeface="宋体"/>
              </a:rPr>
              <a:t>例如，目的</a:t>
            </a:r>
            <a:r>
              <a:rPr sz="1800" spc="-5" dirty="0" smtClean="0">
                <a:latin typeface="Arial"/>
                <a:cs typeface="Arial"/>
              </a:rPr>
              <a:t>I</a:t>
            </a:r>
            <a:r>
              <a:rPr sz="1800" spc="-20" dirty="0" smtClean="0">
                <a:latin typeface="Arial"/>
                <a:cs typeface="Arial"/>
              </a:rPr>
              <a:t>P</a:t>
            </a:r>
            <a:r>
              <a:rPr sz="1800" spc="0" dirty="0" smtClean="0">
                <a:latin typeface="宋体"/>
                <a:cs typeface="宋体"/>
              </a:rPr>
              <a:t>为</a:t>
            </a:r>
            <a:r>
              <a:rPr sz="1800" spc="-140" dirty="0" smtClean="0">
                <a:latin typeface="Arial"/>
                <a:cs typeface="Arial"/>
              </a:rPr>
              <a:t>1</a:t>
            </a:r>
            <a:r>
              <a:rPr sz="1800" spc="0" dirty="0" smtClean="0">
                <a:latin typeface="Arial"/>
                <a:cs typeface="Arial"/>
              </a:rPr>
              <a:t>1</a:t>
            </a:r>
            <a:r>
              <a:rPr sz="1800" spc="-10" dirty="0" smtClean="0">
                <a:latin typeface="Arial"/>
                <a:cs typeface="Arial"/>
              </a:rPr>
              <a:t>0</a:t>
            </a:r>
            <a:r>
              <a:rPr sz="1800" spc="0" dirty="0" smtClean="0">
                <a:latin typeface="Arial"/>
                <a:cs typeface="Arial"/>
              </a:rPr>
              <a:t>0</a:t>
            </a:r>
            <a:r>
              <a:rPr sz="1800" spc="-10" dirty="0" smtClean="0">
                <a:latin typeface="Arial"/>
                <a:cs typeface="Arial"/>
              </a:rPr>
              <a:t>1</a:t>
            </a:r>
            <a:r>
              <a:rPr sz="1800" spc="0" dirty="0" smtClean="0">
                <a:latin typeface="Arial"/>
                <a:cs typeface="Arial"/>
              </a:rPr>
              <a:t>0</a:t>
            </a:r>
            <a:r>
              <a:rPr sz="1800" spc="-10" dirty="0" smtClean="0">
                <a:latin typeface="Arial"/>
                <a:cs typeface="Arial"/>
              </a:rPr>
              <a:t>0</a:t>
            </a:r>
            <a:r>
              <a:rPr sz="1800" spc="0" dirty="0" smtClean="0">
                <a:latin typeface="Arial"/>
                <a:cs typeface="Arial"/>
              </a:rPr>
              <a:t>0</a:t>
            </a:r>
            <a:r>
              <a:rPr sz="1800" spc="5" dirty="0" smtClean="0">
                <a:latin typeface="Arial"/>
                <a:cs typeface="Arial"/>
              </a:rPr>
              <a:t> </a:t>
            </a:r>
            <a:r>
              <a:rPr sz="1800" spc="0" dirty="0" smtClean="0">
                <a:latin typeface="Arial"/>
                <a:cs typeface="Arial"/>
              </a:rPr>
              <a:t>0</a:t>
            </a:r>
            <a:r>
              <a:rPr sz="1800" spc="-10" dirty="0" smtClean="0">
                <a:latin typeface="Arial"/>
                <a:cs typeface="Arial"/>
              </a:rPr>
              <a:t>0</a:t>
            </a:r>
            <a:r>
              <a:rPr sz="1800" spc="0" dirty="0" smtClean="0">
                <a:latin typeface="Arial"/>
                <a:cs typeface="Arial"/>
              </a:rPr>
              <a:t>0</a:t>
            </a:r>
            <a:r>
              <a:rPr sz="1800" spc="-10" dirty="0" smtClean="0">
                <a:latin typeface="Arial"/>
                <a:cs typeface="Arial"/>
              </a:rPr>
              <a:t>1</a:t>
            </a:r>
            <a:r>
              <a:rPr sz="1800" spc="-5" dirty="0" smtClean="0">
                <a:latin typeface="Arial"/>
                <a:cs typeface="Arial"/>
              </a:rPr>
              <a:t>0</a:t>
            </a:r>
            <a:r>
              <a:rPr sz="1800" spc="-145" dirty="0" smtClean="0">
                <a:latin typeface="Arial"/>
                <a:cs typeface="Arial"/>
              </a:rPr>
              <a:t>1</a:t>
            </a:r>
            <a:r>
              <a:rPr sz="1800" spc="-140" dirty="0" smtClean="0">
                <a:latin typeface="Arial"/>
                <a:cs typeface="Arial"/>
              </a:rPr>
              <a:t>1</a:t>
            </a:r>
            <a:r>
              <a:rPr sz="1800" spc="0" dirty="0" smtClean="0">
                <a:latin typeface="Arial"/>
                <a:cs typeface="Arial"/>
              </a:rPr>
              <a:t>1</a:t>
            </a:r>
            <a:r>
              <a:rPr sz="1800" spc="20" dirty="0" smtClean="0">
                <a:latin typeface="Arial"/>
                <a:cs typeface="Arial"/>
              </a:rPr>
              <a:t> </a:t>
            </a:r>
            <a:r>
              <a:rPr sz="1800" u="sng" spc="0" dirty="0" smtClean="0">
                <a:latin typeface="Arial"/>
                <a:cs typeface="Arial"/>
              </a:rPr>
              <a:t>0</a:t>
            </a:r>
            <a:r>
              <a:rPr sz="1800" u="sng" spc="-10" dirty="0" smtClean="0">
                <a:latin typeface="Arial"/>
                <a:cs typeface="Arial"/>
              </a:rPr>
              <a:t>0</a:t>
            </a:r>
            <a:r>
              <a:rPr sz="1800" u="sng" spc="-5" dirty="0" smtClean="0">
                <a:latin typeface="Arial"/>
                <a:cs typeface="Arial"/>
              </a:rPr>
              <a:t>0</a:t>
            </a:r>
            <a:r>
              <a:rPr sz="1800" u="sng" spc="-145" dirty="0" smtClean="0">
                <a:latin typeface="Arial"/>
                <a:cs typeface="Arial"/>
              </a:rPr>
              <a:t>1</a:t>
            </a:r>
            <a:r>
              <a:rPr sz="1800" u="sng" spc="0" dirty="0" smtClean="0">
                <a:latin typeface="Arial"/>
                <a:cs typeface="Arial"/>
              </a:rPr>
              <a:t>1</a:t>
            </a:r>
            <a:r>
              <a:rPr sz="1800" u="sng" spc="-10" dirty="0" smtClean="0">
                <a:latin typeface="Arial"/>
                <a:cs typeface="Arial"/>
              </a:rPr>
              <a:t>0</a:t>
            </a:r>
            <a:r>
              <a:rPr sz="1800" u="sng" spc="0" dirty="0" smtClean="0">
                <a:latin typeface="Arial"/>
                <a:cs typeface="Arial"/>
              </a:rPr>
              <a:t>00</a:t>
            </a:r>
            <a:r>
              <a:rPr sz="1800" spc="15" dirty="0" smtClean="0">
                <a:latin typeface="Arial"/>
                <a:cs typeface="Arial"/>
              </a:rPr>
              <a:t> </a:t>
            </a:r>
            <a:r>
              <a:rPr sz="1800" spc="0" dirty="0" smtClean="0">
                <a:latin typeface="Arial"/>
                <a:cs typeface="Arial"/>
              </a:rPr>
              <a:t>1</a:t>
            </a:r>
            <a:r>
              <a:rPr sz="1800" spc="-10" dirty="0" smtClean="0">
                <a:latin typeface="Arial"/>
                <a:cs typeface="Arial"/>
              </a:rPr>
              <a:t>0</a:t>
            </a:r>
            <a:r>
              <a:rPr sz="1800" spc="0" dirty="0" smtClean="0">
                <a:latin typeface="Arial"/>
                <a:cs typeface="Arial"/>
              </a:rPr>
              <a:t>1</a:t>
            </a:r>
            <a:r>
              <a:rPr sz="1800" spc="-10" dirty="0" smtClean="0">
                <a:latin typeface="Arial"/>
                <a:cs typeface="Arial"/>
              </a:rPr>
              <a:t>0</a:t>
            </a:r>
            <a:r>
              <a:rPr sz="1800" spc="0" dirty="0" smtClean="0">
                <a:latin typeface="Arial"/>
                <a:cs typeface="Arial"/>
              </a:rPr>
              <a:t>1</a:t>
            </a:r>
            <a:r>
              <a:rPr sz="1800" spc="-10" dirty="0" smtClean="0">
                <a:latin typeface="Arial"/>
                <a:cs typeface="Arial"/>
              </a:rPr>
              <a:t>0</a:t>
            </a:r>
            <a:r>
              <a:rPr sz="1800" spc="0" dirty="0" smtClean="0">
                <a:latin typeface="Arial"/>
                <a:cs typeface="Arial"/>
              </a:rPr>
              <a:t>1</a:t>
            </a:r>
            <a:r>
              <a:rPr sz="1800" spc="-10" dirty="0" smtClean="0">
                <a:latin typeface="Arial"/>
                <a:cs typeface="Arial"/>
              </a:rPr>
              <a:t>0</a:t>
            </a:r>
            <a:r>
              <a:rPr sz="1800" spc="0" dirty="0" smtClean="0">
                <a:latin typeface="宋体"/>
                <a:cs typeface="宋体"/>
              </a:rPr>
              <a:t>，匹配结果是接</a:t>
            </a:r>
            <a:r>
              <a:rPr sz="1800" spc="5" dirty="0" smtClean="0">
                <a:latin typeface="宋体"/>
                <a:cs typeface="宋体"/>
              </a:rPr>
              <a:t>口</a:t>
            </a:r>
            <a:r>
              <a:rPr sz="1800" spc="0" dirty="0" smtClean="0">
                <a:latin typeface="Arial"/>
                <a:cs typeface="Arial"/>
              </a:rPr>
              <a:t>1</a:t>
            </a:r>
            <a:endParaRPr sz="1800" dirty="0">
              <a:latin typeface="Arial"/>
              <a:cs typeface="Arial"/>
            </a:endParaRPr>
          </a:p>
        </p:txBody>
      </p:sp>
      <p:sp>
        <p:nvSpPr>
          <p:cNvPr id="44" name="object 44"/>
          <p:cNvSpPr/>
          <p:nvPr/>
        </p:nvSpPr>
        <p:spPr>
          <a:xfrm>
            <a:off x="1870964" y="2204720"/>
            <a:ext cx="4717542" cy="1599564"/>
          </a:xfrm>
          <a:custGeom>
            <a:avLst/>
            <a:gdLst/>
            <a:ahLst/>
            <a:cxnLst/>
            <a:rect l="l" t="t" r="r" b="b"/>
            <a:pathLst>
              <a:path w="4717542" h="1599564">
                <a:moveTo>
                  <a:pt x="4577842" y="0"/>
                </a:moveTo>
                <a:lnTo>
                  <a:pt x="0" y="780414"/>
                </a:lnTo>
                <a:lnTo>
                  <a:pt x="139573" y="1599564"/>
                </a:lnTo>
                <a:lnTo>
                  <a:pt x="4717542" y="819150"/>
                </a:lnTo>
                <a:lnTo>
                  <a:pt x="4577842" y="0"/>
                </a:lnTo>
                <a:close/>
              </a:path>
            </a:pathLst>
          </a:custGeom>
          <a:solidFill>
            <a:srgbClr val="FFFFFF"/>
          </a:solidFill>
        </p:spPr>
        <p:txBody>
          <a:bodyPr wrap="square" lIns="0" tIns="0" rIns="0" bIns="0" rtlCol="0">
            <a:noAutofit/>
          </a:bodyPr>
          <a:lstStyle/>
          <a:p>
            <a:endParaRPr/>
          </a:p>
        </p:txBody>
      </p:sp>
      <p:sp>
        <p:nvSpPr>
          <p:cNvPr id="45" name="object 45"/>
          <p:cNvSpPr/>
          <p:nvPr/>
        </p:nvSpPr>
        <p:spPr>
          <a:xfrm>
            <a:off x="1870964" y="2204720"/>
            <a:ext cx="4717542" cy="1599564"/>
          </a:xfrm>
          <a:custGeom>
            <a:avLst/>
            <a:gdLst/>
            <a:ahLst/>
            <a:cxnLst/>
            <a:rect l="l" t="t" r="r" b="b"/>
            <a:pathLst>
              <a:path w="4717542" h="1599564">
                <a:moveTo>
                  <a:pt x="0" y="780414"/>
                </a:moveTo>
                <a:lnTo>
                  <a:pt x="4577842" y="0"/>
                </a:lnTo>
                <a:lnTo>
                  <a:pt x="4717542" y="819150"/>
                </a:lnTo>
                <a:lnTo>
                  <a:pt x="139573" y="1599564"/>
                </a:lnTo>
                <a:lnTo>
                  <a:pt x="0" y="780414"/>
                </a:lnTo>
                <a:close/>
              </a:path>
            </a:pathLst>
          </a:custGeom>
          <a:ln w="25400">
            <a:solidFill>
              <a:srgbClr val="00CC99"/>
            </a:solidFill>
          </a:ln>
        </p:spPr>
        <p:txBody>
          <a:bodyPr wrap="square" lIns="0" tIns="0" rIns="0" bIns="0" rtlCol="0">
            <a:noAutofit/>
          </a:bodyPr>
          <a:lstStyle/>
          <a:p>
            <a:endParaRPr/>
          </a:p>
        </p:txBody>
      </p:sp>
      <p:sp>
        <p:nvSpPr>
          <p:cNvPr id="46" name="object 46"/>
          <p:cNvSpPr/>
          <p:nvPr/>
        </p:nvSpPr>
        <p:spPr>
          <a:xfrm>
            <a:off x="1989708" y="2367280"/>
            <a:ext cx="4231894" cy="1314450"/>
          </a:xfrm>
          <a:prstGeom prst="rect">
            <a:avLst/>
          </a:prstGeom>
          <a:blipFill>
            <a:blip r:embed="rId3" cstate="print"/>
            <a:stretch>
              <a:fillRect/>
            </a:stretch>
          </a:blipFill>
        </p:spPr>
        <p:txBody>
          <a:bodyPr wrap="square" lIns="0" tIns="0" rIns="0" bIns="0" rtlCol="0">
            <a:noAutofit/>
          </a:bodyPr>
          <a:lstStyle/>
          <a:p>
            <a:endParaRPr/>
          </a:p>
        </p:txBody>
      </p:sp>
      <p:sp>
        <p:nvSpPr>
          <p:cNvPr id="47" name="object 47"/>
          <p:cNvSpPr txBox="1"/>
          <p:nvPr/>
        </p:nvSpPr>
        <p:spPr>
          <a:xfrm>
            <a:off x="3355085" y="6087973"/>
            <a:ext cx="3001645" cy="273685"/>
          </a:xfrm>
          <a:prstGeom prst="rect">
            <a:avLst/>
          </a:prstGeom>
        </p:spPr>
        <p:txBody>
          <a:bodyPr vert="horz" wrap="square" lIns="0" tIns="0" rIns="0" bIns="0" rtlCol="0">
            <a:noAutofit/>
          </a:bodyPr>
          <a:lstStyle/>
          <a:p>
            <a:pPr marL="12700">
              <a:lnSpc>
                <a:spcPts val="2155"/>
              </a:lnSpc>
            </a:pPr>
            <a:r>
              <a:rPr sz="1800" dirty="0" smtClean="0">
                <a:latin typeface="宋体"/>
                <a:cs typeface="宋体"/>
              </a:rPr>
              <a:t>二叉树的数据结构来实现匹配</a:t>
            </a:r>
            <a:endParaRPr sz="1800">
              <a:latin typeface="宋体"/>
              <a:cs typeface="宋体"/>
            </a:endParaRPr>
          </a:p>
        </p:txBody>
      </p:sp>
    </p:spTree>
    <p:extLst>
      <p:ext uri="{BB962C8B-B14F-4D97-AF65-F5344CB8AC3E}">
        <p14:creationId xmlns:p14="http://schemas.microsoft.com/office/powerpoint/2010/main" val="185973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Freeform 2"/>
          <p:cNvSpPr>
            <a:spLocks/>
          </p:cNvSpPr>
          <p:nvPr/>
        </p:nvSpPr>
        <p:spPr bwMode="auto">
          <a:xfrm>
            <a:off x="2132013" y="2401888"/>
            <a:ext cx="4960937" cy="1089025"/>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FFFF99">
                  <a:gamma/>
                  <a:shade val="81961"/>
                  <a:invGamma/>
                </a:srgbClr>
              </a:gs>
              <a:gs pos="100000">
                <a:srgbClr val="FFFF99"/>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185346" name="Group 3"/>
          <p:cNvGrpSpPr>
            <a:grpSpLocks/>
          </p:cNvGrpSpPr>
          <p:nvPr/>
        </p:nvGrpSpPr>
        <p:grpSpPr bwMode="auto">
          <a:xfrm>
            <a:off x="0" y="1855788"/>
            <a:ext cx="1273175" cy="914400"/>
            <a:chOff x="912" y="768"/>
            <a:chExt cx="2400" cy="1584"/>
          </a:xfrm>
        </p:grpSpPr>
        <p:sp>
          <p:nvSpPr>
            <p:cNvPr id="185474" name="Oval 4"/>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5" name="Oval 5"/>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6" name="Oval 6"/>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7" name="Oval 7"/>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8" name="Oval 8"/>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9" name="Oval 9"/>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0" name="Oval 10"/>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1" name="Oval 11"/>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2" name="Oval 12"/>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185483" name="Group 13"/>
            <p:cNvGrpSpPr>
              <a:grpSpLocks/>
            </p:cNvGrpSpPr>
            <p:nvPr/>
          </p:nvGrpSpPr>
          <p:grpSpPr bwMode="auto">
            <a:xfrm>
              <a:off x="912" y="768"/>
              <a:ext cx="2386" cy="1553"/>
              <a:chOff x="912" y="768"/>
              <a:chExt cx="2386" cy="1553"/>
            </a:xfrm>
          </p:grpSpPr>
          <p:sp>
            <p:nvSpPr>
              <p:cNvPr id="185484" name="Oval 14"/>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5" name="Oval 15"/>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6" name="Oval 16"/>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7" name="Oval 17"/>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8" name="Oval 18"/>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89" name="Oval 19"/>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90" name="Oval 20"/>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91" name="Oval 21"/>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92" name="Oval 22"/>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774167" name="Line 23"/>
          <p:cNvSpPr>
            <a:spLocks noChangeShapeType="1"/>
          </p:cNvSpPr>
          <p:nvPr/>
        </p:nvSpPr>
        <p:spPr bwMode="auto">
          <a:xfrm>
            <a:off x="1273175" y="2286000"/>
            <a:ext cx="6757988"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185348" name="Group 24"/>
          <p:cNvGrpSpPr>
            <a:grpSpLocks/>
          </p:cNvGrpSpPr>
          <p:nvPr/>
        </p:nvGrpSpPr>
        <p:grpSpPr bwMode="auto">
          <a:xfrm>
            <a:off x="7807325" y="1855788"/>
            <a:ext cx="1273175" cy="914400"/>
            <a:chOff x="912" y="768"/>
            <a:chExt cx="2400" cy="1584"/>
          </a:xfrm>
        </p:grpSpPr>
        <p:sp>
          <p:nvSpPr>
            <p:cNvPr id="185455" name="Oval 25"/>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6" name="Oval 26"/>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7" name="Oval 27"/>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8" name="Oval 28"/>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9" name="Oval 29"/>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0" name="Oval 30"/>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1" name="Oval 31"/>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2" name="Oval 32"/>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3" name="Oval 33"/>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185464" name="Group 34"/>
            <p:cNvGrpSpPr>
              <a:grpSpLocks/>
            </p:cNvGrpSpPr>
            <p:nvPr/>
          </p:nvGrpSpPr>
          <p:grpSpPr bwMode="auto">
            <a:xfrm>
              <a:off x="912" y="768"/>
              <a:ext cx="2386" cy="1553"/>
              <a:chOff x="912" y="768"/>
              <a:chExt cx="2386" cy="1553"/>
            </a:xfrm>
          </p:grpSpPr>
          <p:sp>
            <p:nvSpPr>
              <p:cNvPr id="185465" name="Oval 35"/>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6" name="Oval 36"/>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7" name="Oval 37"/>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8" name="Oval 38"/>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69" name="Oval 39"/>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0" name="Oval 40"/>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1" name="Oval 41"/>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2" name="Oval 42"/>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73" name="Oval 43"/>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185349" name="Group 44"/>
          <p:cNvGrpSpPr>
            <a:grpSpLocks/>
          </p:cNvGrpSpPr>
          <p:nvPr/>
        </p:nvGrpSpPr>
        <p:grpSpPr bwMode="auto">
          <a:xfrm>
            <a:off x="5292725" y="1890713"/>
            <a:ext cx="1273175" cy="915987"/>
            <a:chOff x="912" y="768"/>
            <a:chExt cx="2400" cy="1584"/>
          </a:xfrm>
        </p:grpSpPr>
        <p:sp>
          <p:nvSpPr>
            <p:cNvPr id="185436" name="Oval 45"/>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7" name="Oval 46"/>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8" name="Oval 47"/>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9" name="Oval 48"/>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0" name="Oval 49"/>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1" name="Oval 50"/>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2" name="Oval 51"/>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3" name="Oval 52"/>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4" name="Oval 53"/>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185445" name="Group 54"/>
            <p:cNvGrpSpPr>
              <a:grpSpLocks/>
            </p:cNvGrpSpPr>
            <p:nvPr/>
          </p:nvGrpSpPr>
          <p:grpSpPr bwMode="auto">
            <a:xfrm>
              <a:off x="912" y="768"/>
              <a:ext cx="2386" cy="1553"/>
              <a:chOff x="912" y="768"/>
              <a:chExt cx="2386" cy="1553"/>
            </a:xfrm>
          </p:grpSpPr>
          <p:sp>
            <p:nvSpPr>
              <p:cNvPr id="185446" name="Oval 55"/>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7" name="Oval 56"/>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8" name="Oval 57"/>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49" name="Oval 58"/>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0" name="Oval 59"/>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1" name="Oval 60"/>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2" name="Oval 61"/>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3" name="Oval 62"/>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54" name="Oval 63"/>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185350" name="Group 64"/>
          <p:cNvGrpSpPr>
            <a:grpSpLocks/>
          </p:cNvGrpSpPr>
          <p:nvPr/>
        </p:nvGrpSpPr>
        <p:grpSpPr bwMode="auto">
          <a:xfrm>
            <a:off x="2676525" y="1855788"/>
            <a:ext cx="1273175" cy="914400"/>
            <a:chOff x="912" y="768"/>
            <a:chExt cx="2400" cy="1584"/>
          </a:xfrm>
        </p:grpSpPr>
        <p:sp>
          <p:nvSpPr>
            <p:cNvPr id="185417" name="Oval 65"/>
            <p:cNvSpPr>
              <a:spLocks noChangeArrowheads="1"/>
            </p:cNvSpPr>
            <p:nvPr/>
          </p:nvSpPr>
          <p:spPr bwMode="auto">
            <a:xfrm>
              <a:off x="1751" y="799"/>
              <a:ext cx="1026" cy="628"/>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18" name="Oval 66"/>
            <p:cNvSpPr>
              <a:spLocks noChangeArrowheads="1"/>
            </p:cNvSpPr>
            <p:nvPr/>
          </p:nvSpPr>
          <p:spPr bwMode="auto">
            <a:xfrm>
              <a:off x="1172" y="972"/>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19" name="Oval 67"/>
            <p:cNvSpPr>
              <a:spLocks noChangeArrowheads="1"/>
            </p:cNvSpPr>
            <p:nvPr/>
          </p:nvSpPr>
          <p:spPr bwMode="auto">
            <a:xfrm>
              <a:off x="926" y="1364"/>
              <a:ext cx="521" cy="502"/>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0" name="Oval 68"/>
            <p:cNvSpPr>
              <a:spLocks noChangeArrowheads="1"/>
            </p:cNvSpPr>
            <p:nvPr/>
          </p:nvSpPr>
          <p:spPr bwMode="auto">
            <a:xfrm>
              <a:off x="1085" y="1599"/>
              <a:ext cx="796"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1" name="Oval 69"/>
            <p:cNvSpPr>
              <a:spLocks noChangeArrowheads="1"/>
            </p:cNvSpPr>
            <p:nvPr/>
          </p:nvSpPr>
          <p:spPr bwMode="auto">
            <a:xfrm>
              <a:off x="1664" y="1693"/>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2" name="Oval 70"/>
            <p:cNvSpPr>
              <a:spLocks noChangeArrowheads="1"/>
            </p:cNvSpPr>
            <p:nvPr/>
          </p:nvSpPr>
          <p:spPr bwMode="auto">
            <a:xfrm>
              <a:off x="2445" y="988"/>
              <a:ext cx="751"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3" name="Oval 71"/>
            <p:cNvSpPr>
              <a:spLocks noChangeArrowheads="1"/>
            </p:cNvSpPr>
            <p:nvPr/>
          </p:nvSpPr>
          <p:spPr bwMode="auto">
            <a:xfrm>
              <a:off x="2560" y="1317"/>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4" name="Oval 72"/>
            <p:cNvSpPr>
              <a:spLocks noChangeArrowheads="1"/>
            </p:cNvSpPr>
            <p:nvPr/>
          </p:nvSpPr>
          <p:spPr bwMode="auto">
            <a:xfrm>
              <a:off x="2488" y="1427"/>
              <a:ext cx="752"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5" name="Oval 73"/>
            <p:cNvSpPr>
              <a:spLocks noChangeArrowheads="1"/>
            </p:cNvSpPr>
            <p:nvPr/>
          </p:nvSpPr>
          <p:spPr bwMode="auto">
            <a:xfrm>
              <a:off x="1360" y="1176"/>
              <a:ext cx="1547" cy="815"/>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185426" name="Group 74"/>
            <p:cNvGrpSpPr>
              <a:grpSpLocks/>
            </p:cNvGrpSpPr>
            <p:nvPr/>
          </p:nvGrpSpPr>
          <p:grpSpPr bwMode="auto">
            <a:xfrm>
              <a:off x="912" y="768"/>
              <a:ext cx="2386" cy="1553"/>
              <a:chOff x="912" y="768"/>
              <a:chExt cx="2386" cy="1553"/>
            </a:xfrm>
          </p:grpSpPr>
          <p:sp>
            <p:nvSpPr>
              <p:cNvPr id="185427" name="Oval 75"/>
              <p:cNvSpPr>
                <a:spLocks noChangeArrowheads="1"/>
              </p:cNvSpPr>
              <p:nvPr/>
            </p:nvSpPr>
            <p:spPr bwMode="auto">
              <a:xfrm>
                <a:off x="1736" y="768"/>
                <a:ext cx="1027"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8" name="Oval 76"/>
              <p:cNvSpPr>
                <a:spLocks noChangeArrowheads="1"/>
              </p:cNvSpPr>
              <p:nvPr/>
            </p:nvSpPr>
            <p:spPr bwMode="auto">
              <a:xfrm>
                <a:off x="1158" y="941"/>
                <a:ext cx="781" cy="627"/>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29" name="Oval 77"/>
              <p:cNvSpPr>
                <a:spLocks noChangeArrowheads="1"/>
              </p:cNvSpPr>
              <p:nvPr/>
            </p:nvSpPr>
            <p:spPr bwMode="auto">
              <a:xfrm>
                <a:off x="912" y="1333"/>
                <a:ext cx="520" cy="501"/>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0" name="Oval 78"/>
              <p:cNvSpPr>
                <a:spLocks noChangeArrowheads="1"/>
              </p:cNvSpPr>
              <p:nvPr/>
            </p:nvSpPr>
            <p:spPr bwMode="auto">
              <a:xfrm>
                <a:off x="1071" y="1568"/>
                <a:ext cx="795" cy="54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1" name="Oval 79"/>
              <p:cNvSpPr>
                <a:spLocks noChangeArrowheads="1"/>
              </p:cNvSpPr>
              <p:nvPr/>
            </p:nvSpPr>
            <p:spPr bwMode="auto">
              <a:xfrm>
                <a:off x="1649" y="1662"/>
                <a:ext cx="1200" cy="659"/>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2" name="Oval 80"/>
              <p:cNvSpPr>
                <a:spLocks noChangeArrowheads="1"/>
              </p:cNvSpPr>
              <p:nvPr/>
            </p:nvSpPr>
            <p:spPr bwMode="auto">
              <a:xfrm>
                <a:off x="2430" y="95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3" name="Oval 81"/>
              <p:cNvSpPr>
                <a:spLocks noChangeArrowheads="1"/>
              </p:cNvSpPr>
              <p:nvPr/>
            </p:nvSpPr>
            <p:spPr bwMode="auto">
              <a:xfrm>
                <a:off x="2546" y="1286"/>
                <a:ext cx="752" cy="48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4" name="Oval 82"/>
              <p:cNvSpPr>
                <a:spLocks noChangeArrowheads="1"/>
              </p:cNvSpPr>
              <p:nvPr/>
            </p:nvSpPr>
            <p:spPr bwMode="auto">
              <a:xfrm>
                <a:off x="2473" y="1395"/>
                <a:ext cx="752"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5435" name="Oval 83"/>
              <p:cNvSpPr>
                <a:spLocks noChangeArrowheads="1"/>
              </p:cNvSpPr>
              <p:nvPr/>
            </p:nvSpPr>
            <p:spPr bwMode="auto">
              <a:xfrm>
                <a:off x="1346" y="1144"/>
                <a:ext cx="1547" cy="816"/>
              </a:xfrm>
              <a:prstGeom prst="ellipse">
                <a:avLst/>
              </a:prstGeom>
              <a:solidFill>
                <a:srgbClr val="CCEC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774228" name="Text Box 84"/>
          <p:cNvSpPr txBox="1">
            <a:spLocks noChangeArrowheads="1"/>
          </p:cNvSpPr>
          <p:nvPr/>
        </p:nvSpPr>
        <p:spPr bwMode="auto">
          <a:xfrm>
            <a:off x="122238" y="1908175"/>
            <a:ext cx="1100137" cy="703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网</a:t>
            </a:r>
            <a:r>
              <a:rPr kumimoji="1" lang="en-US" altLang="zh-CN" sz="1200" b="0">
                <a:solidFill>
                  <a:srgbClr val="333399"/>
                </a:solidFill>
                <a:ea typeface="黑体" charset="0"/>
                <a:cs typeface="黑体" charset="0"/>
              </a:rPr>
              <a:t> </a:t>
            </a:r>
            <a:r>
              <a:rPr kumimoji="1" lang="en-US" altLang="zh-CN" sz="2000" b="0">
                <a:solidFill>
                  <a:srgbClr val="333399"/>
                </a:solidFill>
                <a:ea typeface="黑体" charset="0"/>
                <a:cs typeface="黑体" charset="0"/>
              </a:rPr>
              <a:t>1</a:t>
            </a:r>
          </a:p>
          <a:p>
            <a:pPr>
              <a:defRPr/>
            </a:pPr>
            <a:r>
              <a:rPr kumimoji="1" lang="en-US" altLang="zh-CN" sz="2000" b="0">
                <a:solidFill>
                  <a:srgbClr val="333399"/>
                </a:solidFill>
                <a:ea typeface="黑体" charset="0"/>
                <a:cs typeface="黑体" charset="0"/>
              </a:rPr>
              <a:t>10.0.0.0</a:t>
            </a:r>
          </a:p>
        </p:txBody>
      </p:sp>
      <p:sp>
        <p:nvSpPr>
          <p:cNvPr id="774229" name="Text Box 85"/>
          <p:cNvSpPr txBox="1">
            <a:spLocks noChangeArrowheads="1"/>
          </p:cNvSpPr>
          <p:nvPr/>
        </p:nvSpPr>
        <p:spPr bwMode="auto">
          <a:xfrm>
            <a:off x="8031163" y="1908175"/>
            <a:ext cx="1100137" cy="703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网</a:t>
            </a:r>
            <a:r>
              <a:rPr kumimoji="1" lang="en-US" altLang="zh-CN" sz="1000" b="0">
                <a:solidFill>
                  <a:srgbClr val="333399"/>
                </a:solidFill>
                <a:ea typeface="黑体" charset="0"/>
                <a:cs typeface="黑体" charset="0"/>
              </a:rPr>
              <a:t> </a:t>
            </a:r>
            <a:r>
              <a:rPr kumimoji="1" lang="en-US" altLang="zh-CN" sz="2000" b="0">
                <a:solidFill>
                  <a:srgbClr val="333399"/>
                </a:solidFill>
                <a:ea typeface="黑体" charset="0"/>
                <a:cs typeface="黑体" charset="0"/>
              </a:rPr>
              <a:t>4</a:t>
            </a:r>
          </a:p>
          <a:p>
            <a:pPr>
              <a:defRPr/>
            </a:pPr>
            <a:r>
              <a:rPr kumimoji="1" lang="en-US" altLang="zh-CN" sz="2000" b="0">
                <a:solidFill>
                  <a:srgbClr val="333399"/>
                </a:solidFill>
                <a:ea typeface="黑体" charset="0"/>
                <a:cs typeface="黑体" charset="0"/>
              </a:rPr>
              <a:t>40.0.0.0</a:t>
            </a:r>
          </a:p>
        </p:txBody>
      </p:sp>
      <p:sp>
        <p:nvSpPr>
          <p:cNvPr id="774230" name="Text Box 86"/>
          <p:cNvSpPr txBox="1">
            <a:spLocks noChangeArrowheads="1"/>
          </p:cNvSpPr>
          <p:nvPr/>
        </p:nvSpPr>
        <p:spPr bwMode="auto">
          <a:xfrm>
            <a:off x="5432425" y="1908175"/>
            <a:ext cx="1100138" cy="703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网</a:t>
            </a:r>
            <a:r>
              <a:rPr kumimoji="1" lang="en-US" altLang="zh-CN" sz="1200" b="0">
                <a:solidFill>
                  <a:srgbClr val="333399"/>
                </a:solidFill>
                <a:ea typeface="黑体" charset="0"/>
                <a:cs typeface="黑体" charset="0"/>
              </a:rPr>
              <a:t> </a:t>
            </a:r>
            <a:r>
              <a:rPr kumimoji="1" lang="en-US" altLang="zh-CN" sz="2000" b="0">
                <a:solidFill>
                  <a:srgbClr val="333399"/>
                </a:solidFill>
                <a:ea typeface="黑体" charset="0"/>
                <a:cs typeface="黑体" charset="0"/>
              </a:rPr>
              <a:t>3</a:t>
            </a:r>
          </a:p>
          <a:p>
            <a:pPr>
              <a:defRPr/>
            </a:pPr>
            <a:r>
              <a:rPr kumimoji="1" lang="en-US" altLang="zh-CN" sz="2000" b="0">
                <a:solidFill>
                  <a:srgbClr val="333399"/>
                </a:solidFill>
                <a:ea typeface="黑体" charset="0"/>
                <a:cs typeface="黑体" charset="0"/>
              </a:rPr>
              <a:t>30.0.0.0</a:t>
            </a:r>
          </a:p>
        </p:txBody>
      </p:sp>
      <p:sp>
        <p:nvSpPr>
          <p:cNvPr id="774231" name="Text Box 87"/>
          <p:cNvSpPr txBox="1">
            <a:spLocks noChangeArrowheads="1"/>
          </p:cNvSpPr>
          <p:nvPr/>
        </p:nvSpPr>
        <p:spPr bwMode="auto">
          <a:xfrm>
            <a:off x="2816225" y="1908175"/>
            <a:ext cx="1100138" cy="703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网</a:t>
            </a:r>
            <a:r>
              <a:rPr kumimoji="1" lang="en-US" altLang="zh-CN" sz="1000" b="0">
                <a:solidFill>
                  <a:srgbClr val="333399"/>
                </a:solidFill>
                <a:ea typeface="黑体" charset="0"/>
                <a:cs typeface="黑体" charset="0"/>
              </a:rPr>
              <a:t> </a:t>
            </a:r>
            <a:r>
              <a:rPr kumimoji="1" lang="en-US" altLang="zh-CN" sz="2000" b="0">
                <a:solidFill>
                  <a:srgbClr val="333399"/>
                </a:solidFill>
                <a:ea typeface="黑体" charset="0"/>
                <a:cs typeface="黑体" charset="0"/>
              </a:rPr>
              <a:t>2</a:t>
            </a:r>
          </a:p>
          <a:p>
            <a:pPr>
              <a:defRPr/>
            </a:pPr>
            <a:r>
              <a:rPr kumimoji="1" lang="en-US" altLang="zh-CN" sz="2000" b="0">
                <a:solidFill>
                  <a:srgbClr val="333399"/>
                </a:solidFill>
                <a:ea typeface="黑体" charset="0"/>
                <a:cs typeface="黑体" charset="0"/>
              </a:rPr>
              <a:t>20.0.0.0</a:t>
            </a:r>
          </a:p>
        </p:txBody>
      </p:sp>
      <p:sp>
        <p:nvSpPr>
          <p:cNvPr id="774232" name="Text Box 88"/>
          <p:cNvSpPr txBox="1">
            <a:spLocks noChangeArrowheads="1"/>
          </p:cNvSpPr>
          <p:nvPr/>
        </p:nvSpPr>
        <p:spPr bwMode="auto">
          <a:xfrm>
            <a:off x="755650" y="1477963"/>
            <a:ext cx="1100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10.0.0.4</a:t>
            </a:r>
          </a:p>
        </p:txBody>
      </p:sp>
      <p:sp>
        <p:nvSpPr>
          <p:cNvPr id="774233" name="Text Box 89"/>
          <p:cNvSpPr txBox="1">
            <a:spLocks noChangeArrowheads="1"/>
          </p:cNvSpPr>
          <p:nvPr/>
        </p:nvSpPr>
        <p:spPr bwMode="auto">
          <a:xfrm>
            <a:off x="7212013" y="14779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40.0.0.4</a:t>
            </a:r>
          </a:p>
        </p:txBody>
      </p:sp>
      <p:sp>
        <p:nvSpPr>
          <p:cNvPr id="774234" name="Text Box 90"/>
          <p:cNvSpPr txBox="1">
            <a:spLocks noChangeArrowheads="1"/>
          </p:cNvSpPr>
          <p:nvPr/>
        </p:nvSpPr>
        <p:spPr bwMode="auto">
          <a:xfrm>
            <a:off x="4757738" y="14779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30.0.0.2</a:t>
            </a:r>
          </a:p>
        </p:txBody>
      </p:sp>
      <p:sp>
        <p:nvSpPr>
          <p:cNvPr id="774235" name="Text Box 91"/>
          <p:cNvSpPr txBox="1">
            <a:spLocks noChangeArrowheads="1"/>
          </p:cNvSpPr>
          <p:nvPr/>
        </p:nvSpPr>
        <p:spPr bwMode="auto">
          <a:xfrm>
            <a:off x="3506788" y="14779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20.0.0.9</a:t>
            </a:r>
          </a:p>
        </p:txBody>
      </p:sp>
      <p:sp>
        <p:nvSpPr>
          <p:cNvPr id="774236" name="Text Box 92"/>
          <p:cNvSpPr txBox="1">
            <a:spLocks noChangeArrowheads="1"/>
          </p:cNvSpPr>
          <p:nvPr/>
        </p:nvSpPr>
        <p:spPr bwMode="auto">
          <a:xfrm>
            <a:off x="1979613" y="14779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20.0.0.7</a:t>
            </a:r>
          </a:p>
        </p:txBody>
      </p:sp>
      <p:sp>
        <p:nvSpPr>
          <p:cNvPr id="774237" name="Line 93"/>
          <p:cNvSpPr>
            <a:spLocks noChangeShapeType="1"/>
          </p:cNvSpPr>
          <p:nvPr/>
        </p:nvSpPr>
        <p:spPr bwMode="auto">
          <a:xfrm>
            <a:off x="1430338" y="1881188"/>
            <a:ext cx="0" cy="40481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38" name="Line 94"/>
          <p:cNvSpPr>
            <a:spLocks noChangeShapeType="1"/>
          </p:cNvSpPr>
          <p:nvPr/>
        </p:nvSpPr>
        <p:spPr bwMode="auto">
          <a:xfrm>
            <a:off x="2532063" y="1881188"/>
            <a:ext cx="0" cy="40481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39" name="Line 95"/>
          <p:cNvSpPr>
            <a:spLocks noChangeShapeType="1"/>
          </p:cNvSpPr>
          <p:nvPr/>
        </p:nvSpPr>
        <p:spPr bwMode="auto">
          <a:xfrm>
            <a:off x="6626225" y="1881188"/>
            <a:ext cx="0" cy="40481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0" name="Line 96"/>
          <p:cNvSpPr>
            <a:spLocks noChangeShapeType="1"/>
          </p:cNvSpPr>
          <p:nvPr/>
        </p:nvSpPr>
        <p:spPr bwMode="auto">
          <a:xfrm>
            <a:off x="4186238" y="1881188"/>
            <a:ext cx="0" cy="40481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1" name="Line 97"/>
          <p:cNvSpPr>
            <a:spLocks noChangeShapeType="1"/>
          </p:cNvSpPr>
          <p:nvPr/>
        </p:nvSpPr>
        <p:spPr bwMode="auto">
          <a:xfrm>
            <a:off x="7729538" y="1860550"/>
            <a:ext cx="0" cy="403225"/>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2" name="Line 98"/>
          <p:cNvSpPr>
            <a:spLocks noChangeShapeType="1"/>
          </p:cNvSpPr>
          <p:nvPr/>
        </p:nvSpPr>
        <p:spPr bwMode="auto">
          <a:xfrm>
            <a:off x="5210175" y="1881188"/>
            <a:ext cx="0" cy="40481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3" name="Rectangle 99"/>
          <p:cNvSpPr>
            <a:spLocks noChangeArrowheads="1"/>
          </p:cNvSpPr>
          <p:nvPr/>
        </p:nvSpPr>
        <p:spPr bwMode="auto">
          <a:xfrm>
            <a:off x="2090738" y="3497263"/>
            <a:ext cx="5038725" cy="1778000"/>
          </a:xfrm>
          <a:prstGeom prst="rect">
            <a:avLst/>
          </a:prstGeom>
          <a:solidFill>
            <a:srgbClr val="FFFF99"/>
          </a:solidFill>
          <a:ln w="28575">
            <a:solidFill>
              <a:srgbClr val="333399"/>
            </a:solidFill>
            <a:miter lim="800000"/>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774244" name="Line 100"/>
          <p:cNvSpPr>
            <a:spLocks noChangeShapeType="1"/>
          </p:cNvSpPr>
          <p:nvPr/>
        </p:nvSpPr>
        <p:spPr bwMode="auto">
          <a:xfrm>
            <a:off x="2090738" y="3983038"/>
            <a:ext cx="5038725"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5" name="Text Box 101"/>
          <p:cNvSpPr txBox="1">
            <a:spLocks noChangeArrowheads="1"/>
          </p:cNvSpPr>
          <p:nvPr/>
        </p:nvSpPr>
        <p:spPr bwMode="auto">
          <a:xfrm>
            <a:off x="2101850" y="3521075"/>
            <a:ext cx="2470150" cy="398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目的主机所在的网络</a:t>
            </a:r>
          </a:p>
        </p:txBody>
      </p:sp>
      <p:sp>
        <p:nvSpPr>
          <p:cNvPr id="774246" name="Text Box 102"/>
          <p:cNvSpPr txBox="1">
            <a:spLocks noChangeArrowheads="1"/>
          </p:cNvSpPr>
          <p:nvPr/>
        </p:nvSpPr>
        <p:spPr bwMode="auto">
          <a:xfrm>
            <a:off x="5133975" y="3516313"/>
            <a:ext cx="1454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下一跳地址</a:t>
            </a:r>
          </a:p>
        </p:txBody>
      </p:sp>
      <p:sp>
        <p:nvSpPr>
          <p:cNvPr id="774247" name="Line 103"/>
          <p:cNvSpPr>
            <a:spLocks noChangeShapeType="1"/>
          </p:cNvSpPr>
          <p:nvPr/>
        </p:nvSpPr>
        <p:spPr bwMode="auto">
          <a:xfrm>
            <a:off x="4610100" y="3497263"/>
            <a:ext cx="0" cy="177800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8" name="Line 104"/>
          <p:cNvSpPr>
            <a:spLocks noChangeShapeType="1"/>
          </p:cNvSpPr>
          <p:nvPr/>
        </p:nvSpPr>
        <p:spPr bwMode="auto">
          <a:xfrm>
            <a:off x="2090738" y="4305300"/>
            <a:ext cx="5038725"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49" name="Line 105"/>
          <p:cNvSpPr>
            <a:spLocks noChangeShapeType="1"/>
          </p:cNvSpPr>
          <p:nvPr/>
        </p:nvSpPr>
        <p:spPr bwMode="auto">
          <a:xfrm>
            <a:off x="2090738" y="4629150"/>
            <a:ext cx="5038725"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50" name="Line 106"/>
          <p:cNvSpPr>
            <a:spLocks noChangeShapeType="1"/>
          </p:cNvSpPr>
          <p:nvPr/>
        </p:nvSpPr>
        <p:spPr bwMode="auto">
          <a:xfrm>
            <a:off x="2090738" y="4953000"/>
            <a:ext cx="5038725" cy="0"/>
          </a:xfrm>
          <a:prstGeom prst="line">
            <a:avLst/>
          </a:prstGeom>
          <a:noFill/>
          <a:ln w="190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51" name="Text Box 107"/>
          <p:cNvSpPr txBox="1">
            <a:spLocks noChangeArrowheads="1"/>
          </p:cNvSpPr>
          <p:nvPr/>
        </p:nvSpPr>
        <p:spPr bwMode="auto">
          <a:xfrm>
            <a:off x="2771775" y="3932238"/>
            <a:ext cx="1100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20.0.0.0</a:t>
            </a:r>
          </a:p>
        </p:txBody>
      </p:sp>
      <p:sp>
        <p:nvSpPr>
          <p:cNvPr id="774252" name="Text Box 108"/>
          <p:cNvSpPr txBox="1">
            <a:spLocks noChangeArrowheads="1"/>
          </p:cNvSpPr>
          <p:nvPr/>
        </p:nvSpPr>
        <p:spPr bwMode="auto">
          <a:xfrm>
            <a:off x="2771775" y="4246563"/>
            <a:ext cx="1100138" cy="3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30.0.0.0</a:t>
            </a:r>
          </a:p>
        </p:txBody>
      </p:sp>
      <p:sp>
        <p:nvSpPr>
          <p:cNvPr id="774253" name="Text Box 109"/>
          <p:cNvSpPr txBox="1">
            <a:spLocks noChangeArrowheads="1"/>
          </p:cNvSpPr>
          <p:nvPr/>
        </p:nvSpPr>
        <p:spPr bwMode="auto">
          <a:xfrm>
            <a:off x="2771775" y="4592638"/>
            <a:ext cx="1100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10.0.0.0</a:t>
            </a:r>
          </a:p>
        </p:txBody>
      </p:sp>
      <p:sp>
        <p:nvSpPr>
          <p:cNvPr id="774254" name="Text Box 110"/>
          <p:cNvSpPr txBox="1">
            <a:spLocks noChangeArrowheads="1"/>
          </p:cNvSpPr>
          <p:nvPr/>
        </p:nvSpPr>
        <p:spPr bwMode="auto">
          <a:xfrm>
            <a:off x="2771775" y="4891088"/>
            <a:ext cx="1100138" cy="398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40.0.0.0</a:t>
            </a:r>
          </a:p>
        </p:txBody>
      </p:sp>
      <p:sp>
        <p:nvSpPr>
          <p:cNvPr id="774255" name="Text Box 111"/>
          <p:cNvSpPr txBox="1">
            <a:spLocks noChangeArrowheads="1"/>
          </p:cNvSpPr>
          <p:nvPr/>
        </p:nvSpPr>
        <p:spPr bwMode="auto">
          <a:xfrm>
            <a:off x="5227638" y="4579938"/>
            <a:ext cx="1100137"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20.0.0.7</a:t>
            </a:r>
          </a:p>
        </p:txBody>
      </p:sp>
      <p:sp>
        <p:nvSpPr>
          <p:cNvPr id="774256" name="Text Box 112"/>
          <p:cNvSpPr txBox="1">
            <a:spLocks noChangeArrowheads="1"/>
          </p:cNvSpPr>
          <p:nvPr/>
        </p:nvSpPr>
        <p:spPr bwMode="auto">
          <a:xfrm>
            <a:off x="5227638" y="4903788"/>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30.0.0.1</a:t>
            </a:r>
          </a:p>
        </p:txBody>
      </p:sp>
      <p:sp>
        <p:nvSpPr>
          <p:cNvPr id="774257" name="Text Box 113"/>
          <p:cNvSpPr txBox="1">
            <a:spLocks noChangeArrowheads="1"/>
          </p:cNvSpPr>
          <p:nvPr/>
        </p:nvSpPr>
        <p:spPr bwMode="auto">
          <a:xfrm>
            <a:off x="4787900" y="4273550"/>
            <a:ext cx="2173288"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直接交付，接口</a:t>
            </a:r>
            <a:r>
              <a:rPr kumimoji="1" lang="en-US" altLang="zh-CN" sz="2000" b="0">
                <a:solidFill>
                  <a:srgbClr val="333399"/>
                </a:solidFill>
                <a:ea typeface="黑体" charset="0"/>
                <a:cs typeface="黑体" charset="0"/>
              </a:rPr>
              <a:t> 1</a:t>
            </a:r>
          </a:p>
        </p:txBody>
      </p:sp>
      <p:sp>
        <p:nvSpPr>
          <p:cNvPr id="774258" name="Text Box 114"/>
          <p:cNvSpPr txBox="1">
            <a:spLocks noChangeArrowheads="1"/>
          </p:cNvSpPr>
          <p:nvPr/>
        </p:nvSpPr>
        <p:spPr bwMode="auto">
          <a:xfrm>
            <a:off x="4787900" y="3929063"/>
            <a:ext cx="2173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直接交付，接口</a:t>
            </a:r>
            <a:r>
              <a:rPr kumimoji="1" lang="en-US" altLang="zh-CN" sz="2000" b="0">
                <a:solidFill>
                  <a:srgbClr val="333399"/>
                </a:solidFill>
                <a:ea typeface="黑体" charset="0"/>
                <a:cs typeface="黑体" charset="0"/>
              </a:rPr>
              <a:t> 0</a:t>
            </a:r>
          </a:p>
        </p:txBody>
      </p:sp>
      <p:sp>
        <p:nvSpPr>
          <p:cNvPr id="774259" name="Text Box 115"/>
          <p:cNvSpPr txBox="1">
            <a:spLocks noChangeArrowheads="1"/>
          </p:cNvSpPr>
          <p:nvPr/>
        </p:nvSpPr>
        <p:spPr bwMode="auto">
          <a:xfrm>
            <a:off x="3192463" y="2995613"/>
            <a:ext cx="2819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400" b="0">
                <a:solidFill>
                  <a:srgbClr val="333399"/>
                </a:solidFill>
                <a:ea typeface="黑体" charset="0"/>
                <a:cs typeface="黑体" charset="0"/>
              </a:rPr>
              <a:t>路由器</a:t>
            </a:r>
            <a:r>
              <a:rPr kumimoji="1" lang="en-US" altLang="zh-CN" sz="2400" b="0">
                <a:solidFill>
                  <a:srgbClr val="333399"/>
                </a:solidFill>
                <a:ea typeface="黑体" charset="0"/>
                <a:cs typeface="黑体" charset="0"/>
              </a:rPr>
              <a:t> R</a:t>
            </a:r>
            <a:r>
              <a:rPr kumimoji="1" lang="en-US" altLang="zh-CN" sz="2400" b="0" baseline="-25000">
                <a:solidFill>
                  <a:srgbClr val="333399"/>
                </a:solidFill>
                <a:ea typeface="黑体" charset="0"/>
                <a:cs typeface="黑体" charset="0"/>
              </a:rPr>
              <a:t>2</a:t>
            </a:r>
            <a:r>
              <a:rPr kumimoji="1" lang="en-US" altLang="zh-CN" sz="2400" b="0">
                <a:solidFill>
                  <a:srgbClr val="333399"/>
                </a:solidFill>
                <a:ea typeface="黑体" charset="0"/>
                <a:cs typeface="黑体" charset="0"/>
              </a:rPr>
              <a:t> </a:t>
            </a:r>
            <a:r>
              <a:rPr kumimoji="1" lang="zh-CN" altLang="en-US" sz="2400" b="0">
                <a:solidFill>
                  <a:srgbClr val="333399"/>
                </a:solidFill>
                <a:ea typeface="黑体" charset="0"/>
                <a:cs typeface="黑体" charset="0"/>
              </a:rPr>
              <a:t>的路由表</a:t>
            </a:r>
          </a:p>
        </p:txBody>
      </p:sp>
      <p:sp>
        <p:nvSpPr>
          <p:cNvPr id="774260" name="Text Box 116"/>
          <p:cNvSpPr txBox="1">
            <a:spLocks noChangeArrowheads="1"/>
          </p:cNvSpPr>
          <p:nvPr/>
        </p:nvSpPr>
        <p:spPr bwMode="auto">
          <a:xfrm>
            <a:off x="6030913" y="1477963"/>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30.0.0.1</a:t>
            </a:r>
          </a:p>
        </p:txBody>
      </p:sp>
      <p:sp>
        <p:nvSpPr>
          <p:cNvPr id="774261" name="Line 117"/>
          <p:cNvSpPr>
            <a:spLocks noChangeShapeType="1"/>
          </p:cNvSpPr>
          <p:nvPr/>
        </p:nvSpPr>
        <p:spPr bwMode="auto">
          <a:xfrm flipV="1">
            <a:off x="42863" y="6329363"/>
            <a:ext cx="8788400" cy="15875"/>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62" name="Rectangle 118"/>
          <p:cNvSpPr>
            <a:spLocks noChangeArrowheads="1"/>
          </p:cNvSpPr>
          <p:nvPr/>
        </p:nvSpPr>
        <p:spPr bwMode="auto">
          <a:xfrm>
            <a:off x="7202488" y="5607050"/>
            <a:ext cx="922337" cy="2762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63" name="Text Box 119"/>
          <p:cNvSpPr txBox="1">
            <a:spLocks noChangeArrowheads="1"/>
          </p:cNvSpPr>
          <p:nvPr/>
        </p:nvSpPr>
        <p:spPr bwMode="auto">
          <a:xfrm>
            <a:off x="827088" y="5521325"/>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10.0.0.4</a:t>
            </a:r>
          </a:p>
        </p:txBody>
      </p:sp>
      <p:sp>
        <p:nvSpPr>
          <p:cNvPr id="774264" name="Text Box 120"/>
          <p:cNvSpPr txBox="1">
            <a:spLocks noChangeArrowheads="1"/>
          </p:cNvSpPr>
          <p:nvPr/>
        </p:nvSpPr>
        <p:spPr bwMode="auto">
          <a:xfrm>
            <a:off x="7315200" y="5521325"/>
            <a:ext cx="1100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dirty="0">
                <a:effectLst>
                  <a:outerShdw blurRad="38100" dist="38100" dir="2700000" algn="tl">
                    <a:srgbClr val="000000"/>
                  </a:outerShdw>
                </a:effectLst>
                <a:ea typeface="黑体" charset="0"/>
                <a:cs typeface="黑体" charset="0"/>
              </a:rPr>
              <a:t>40.0.0.4</a:t>
            </a:r>
          </a:p>
        </p:txBody>
      </p:sp>
      <p:sp>
        <p:nvSpPr>
          <p:cNvPr id="774265" name="Text Box 121"/>
          <p:cNvSpPr txBox="1">
            <a:spLocks noChangeArrowheads="1"/>
          </p:cNvSpPr>
          <p:nvPr/>
        </p:nvSpPr>
        <p:spPr bwMode="auto">
          <a:xfrm>
            <a:off x="4716463" y="5521325"/>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30.0.0.2</a:t>
            </a:r>
          </a:p>
        </p:txBody>
      </p:sp>
      <p:sp>
        <p:nvSpPr>
          <p:cNvPr id="774266" name="Text Box 122"/>
          <p:cNvSpPr txBox="1">
            <a:spLocks noChangeArrowheads="1"/>
          </p:cNvSpPr>
          <p:nvPr/>
        </p:nvSpPr>
        <p:spPr bwMode="auto">
          <a:xfrm>
            <a:off x="3419475" y="5521325"/>
            <a:ext cx="1100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20.0.0.9</a:t>
            </a:r>
          </a:p>
        </p:txBody>
      </p:sp>
      <p:sp>
        <p:nvSpPr>
          <p:cNvPr id="774267" name="Text Box 123"/>
          <p:cNvSpPr txBox="1">
            <a:spLocks noChangeArrowheads="1"/>
          </p:cNvSpPr>
          <p:nvPr/>
        </p:nvSpPr>
        <p:spPr bwMode="auto">
          <a:xfrm>
            <a:off x="2124075" y="5521325"/>
            <a:ext cx="11001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20.0.0.7</a:t>
            </a:r>
          </a:p>
        </p:txBody>
      </p:sp>
      <p:sp>
        <p:nvSpPr>
          <p:cNvPr id="774268" name="Line 124"/>
          <p:cNvSpPr>
            <a:spLocks noChangeShapeType="1"/>
          </p:cNvSpPr>
          <p:nvPr/>
        </p:nvSpPr>
        <p:spPr bwMode="auto">
          <a:xfrm>
            <a:off x="1430338" y="5926138"/>
            <a:ext cx="0" cy="403225"/>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69" name="Line 125"/>
          <p:cNvSpPr>
            <a:spLocks noChangeShapeType="1"/>
          </p:cNvSpPr>
          <p:nvPr/>
        </p:nvSpPr>
        <p:spPr bwMode="auto">
          <a:xfrm>
            <a:off x="2611438" y="5926138"/>
            <a:ext cx="0" cy="403225"/>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70" name="Line 126"/>
          <p:cNvSpPr>
            <a:spLocks noChangeShapeType="1"/>
          </p:cNvSpPr>
          <p:nvPr/>
        </p:nvSpPr>
        <p:spPr bwMode="auto">
          <a:xfrm>
            <a:off x="6626225" y="5926138"/>
            <a:ext cx="0" cy="403225"/>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71" name="Line 127"/>
          <p:cNvSpPr>
            <a:spLocks noChangeShapeType="1"/>
          </p:cNvSpPr>
          <p:nvPr/>
        </p:nvSpPr>
        <p:spPr bwMode="auto">
          <a:xfrm>
            <a:off x="4029075" y="5926138"/>
            <a:ext cx="0" cy="403225"/>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72" name="Line 128"/>
          <p:cNvSpPr>
            <a:spLocks noChangeShapeType="1"/>
          </p:cNvSpPr>
          <p:nvPr/>
        </p:nvSpPr>
        <p:spPr bwMode="auto">
          <a:xfrm>
            <a:off x="7807325" y="5903913"/>
            <a:ext cx="0" cy="403225"/>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73" name="Line 129"/>
          <p:cNvSpPr>
            <a:spLocks noChangeShapeType="1"/>
          </p:cNvSpPr>
          <p:nvPr/>
        </p:nvSpPr>
        <p:spPr bwMode="auto">
          <a:xfrm>
            <a:off x="5210175" y="5942013"/>
            <a:ext cx="0" cy="404812"/>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74274" name="Text Box 130"/>
          <p:cNvSpPr txBox="1">
            <a:spLocks noChangeArrowheads="1"/>
          </p:cNvSpPr>
          <p:nvPr/>
        </p:nvSpPr>
        <p:spPr bwMode="auto">
          <a:xfrm>
            <a:off x="5989638" y="5521325"/>
            <a:ext cx="11001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30.0.0.1</a:t>
            </a:r>
          </a:p>
        </p:txBody>
      </p:sp>
      <p:sp>
        <p:nvSpPr>
          <p:cNvPr id="774275" name="Text Box 131"/>
          <p:cNvSpPr txBox="1">
            <a:spLocks noChangeArrowheads="1"/>
          </p:cNvSpPr>
          <p:nvPr/>
        </p:nvSpPr>
        <p:spPr bwMode="auto">
          <a:xfrm>
            <a:off x="8123238" y="5895975"/>
            <a:ext cx="8651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链路</a:t>
            </a:r>
            <a:r>
              <a:rPr kumimoji="1" lang="en-US" altLang="zh-CN" sz="900" b="0">
                <a:effectLst>
                  <a:outerShdw blurRad="38100" dist="38100" dir="2700000" algn="tl">
                    <a:srgbClr val="000000"/>
                  </a:outerShdw>
                </a:effectLst>
                <a:ea typeface="黑体" charset="0"/>
                <a:cs typeface="黑体" charset="0"/>
              </a:rPr>
              <a:t> </a:t>
            </a:r>
            <a:r>
              <a:rPr kumimoji="1" lang="en-US" altLang="zh-CN" sz="2000" b="0">
                <a:effectLst>
                  <a:outerShdw blurRad="38100" dist="38100" dir="2700000" algn="tl">
                    <a:srgbClr val="000000"/>
                  </a:outerShdw>
                </a:effectLst>
                <a:ea typeface="黑体" charset="0"/>
                <a:cs typeface="黑体" charset="0"/>
              </a:rPr>
              <a:t>4</a:t>
            </a:r>
          </a:p>
        </p:txBody>
      </p:sp>
      <p:sp>
        <p:nvSpPr>
          <p:cNvPr id="774276" name="Text Box 132"/>
          <p:cNvSpPr txBox="1">
            <a:spLocks noChangeArrowheads="1"/>
          </p:cNvSpPr>
          <p:nvPr/>
        </p:nvSpPr>
        <p:spPr bwMode="auto">
          <a:xfrm>
            <a:off x="5549900" y="5895975"/>
            <a:ext cx="8683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链路</a:t>
            </a:r>
            <a:r>
              <a:rPr kumimoji="1" lang="en-US" altLang="zh-CN" sz="1000" b="0">
                <a:effectLst>
                  <a:outerShdw blurRad="38100" dist="38100" dir="2700000" algn="tl">
                    <a:srgbClr val="000000"/>
                  </a:outerShdw>
                </a:effectLst>
                <a:ea typeface="黑体" charset="0"/>
                <a:cs typeface="黑体" charset="0"/>
              </a:rPr>
              <a:t> </a:t>
            </a:r>
            <a:r>
              <a:rPr kumimoji="1" lang="en-US" altLang="zh-CN" sz="2000" b="0">
                <a:effectLst>
                  <a:outerShdw blurRad="38100" dist="38100" dir="2700000" algn="tl">
                    <a:srgbClr val="000000"/>
                  </a:outerShdw>
                </a:effectLst>
                <a:ea typeface="黑体" charset="0"/>
                <a:cs typeface="黑体" charset="0"/>
              </a:rPr>
              <a:t>3</a:t>
            </a:r>
          </a:p>
        </p:txBody>
      </p:sp>
      <p:sp>
        <p:nvSpPr>
          <p:cNvPr id="774277" name="Text Box 133"/>
          <p:cNvSpPr txBox="1">
            <a:spLocks noChangeArrowheads="1"/>
          </p:cNvSpPr>
          <p:nvPr/>
        </p:nvSpPr>
        <p:spPr bwMode="auto">
          <a:xfrm>
            <a:off x="2925763" y="5895975"/>
            <a:ext cx="8683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链路</a:t>
            </a:r>
            <a:r>
              <a:rPr kumimoji="1" lang="en-US" altLang="zh-CN" sz="1000" b="0">
                <a:effectLst>
                  <a:outerShdw blurRad="38100" dist="38100" dir="2700000" algn="tl">
                    <a:srgbClr val="000000"/>
                  </a:outerShdw>
                </a:effectLst>
                <a:ea typeface="黑体" charset="0"/>
                <a:cs typeface="黑体" charset="0"/>
              </a:rPr>
              <a:t> </a:t>
            </a:r>
            <a:r>
              <a:rPr kumimoji="1" lang="en-US" altLang="zh-CN" sz="2000" b="0">
                <a:effectLst>
                  <a:outerShdw blurRad="38100" dist="38100" dir="2700000" algn="tl">
                    <a:srgbClr val="000000"/>
                  </a:outerShdw>
                </a:effectLst>
                <a:ea typeface="黑体" charset="0"/>
                <a:cs typeface="黑体" charset="0"/>
              </a:rPr>
              <a:t>2</a:t>
            </a:r>
          </a:p>
        </p:txBody>
      </p:sp>
      <p:sp>
        <p:nvSpPr>
          <p:cNvPr id="774278" name="Text Box 134"/>
          <p:cNvSpPr txBox="1">
            <a:spLocks noChangeArrowheads="1"/>
          </p:cNvSpPr>
          <p:nvPr/>
        </p:nvSpPr>
        <p:spPr bwMode="auto">
          <a:xfrm>
            <a:off x="92075" y="5895975"/>
            <a:ext cx="8683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effectLst>
                  <a:outerShdw blurRad="38100" dist="38100" dir="2700000" algn="tl">
                    <a:srgbClr val="000000"/>
                  </a:outerShdw>
                </a:effectLst>
                <a:ea typeface="黑体" charset="0"/>
                <a:cs typeface="黑体" charset="0"/>
              </a:rPr>
              <a:t>链路</a:t>
            </a:r>
            <a:r>
              <a:rPr kumimoji="1" lang="en-US" altLang="zh-CN" sz="1000" b="0">
                <a:effectLst>
                  <a:outerShdw blurRad="38100" dist="38100" dir="2700000" algn="tl">
                    <a:srgbClr val="000000"/>
                  </a:outerShdw>
                </a:effectLst>
                <a:ea typeface="黑体" charset="0"/>
                <a:cs typeface="黑体" charset="0"/>
              </a:rPr>
              <a:t> </a:t>
            </a:r>
            <a:r>
              <a:rPr kumimoji="1" lang="en-US" altLang="zh-CN" sz="2000" b="0">
                <a:effectLst>
                  <a:outerShdw blurRad="38100" dist="38100" dir="2700000" algn="tl">
                    <a:srgbClr val="000000"/>
                  </a:outerShdw>
                </a:effectLst>
                <a:ea typeface="黑体" charset="0"/>
                <a:cs typeface="黑体" charset="0"/>
              </a:rPr>
              <a:t>1</a:t>
            </a:r>
          </a:p>
        </p:txBody>
      </p:sp>
      <p:pic>
        <p:nvPicPr>
          <p:cNvPr id="774279" name="Picture 13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2103438"/>
            <a:ext cx="717550"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74280" name="Text Box 136"/>
          <p:cNvSpPr txBox="1">
            <a:spLocks noChangeArrowheads="1"/>
          </p:cNvSpPr>
          <p:nvPr/>
        </p:nvSpPr>
        <p:spPr bwMode="auto">
          <a:xfrm>
            <a:off x="4487863" y="1697038"/>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R</a:t>
            </a:r>
            <a:r>
              <a:rPr kumimoji="1" lang="en-US" altLang="zh-CN" sz="2000" b="0" baseline="-25000">
                <a:effectLst>
                  <a:outerShdw blurRad="38100" dist="38100" dir="2700000" algn="tl">
                    <a:srgbClr val="000000"/>
                  </a:outerShdw>
                </a:effectLst>
                <a:ea typeface="黑体" charset="0"/>
                <a:cs typeface="黑体" charset="0"/>
              </a:rPr>
              <a:t>2</a:t>
            </a:r>
            <a:endParaRPr kumimoji="1" lang="en-US" altLang="zh-CN" sz="2000" b="0">
              <a:effectLst>
                <a:outerShdw blurRad="38100" dist="38100" dir="2700000" algn="tl">
                  <a:srgbClr val="000000"/>
                </a:outerShdw>
              </a:effectLst>
              <a:ea typeface="黑体" charset="0"/>
              <a:cs typeface="黑体" charset="0"/>
            </a:endParaRPr>
          </a:p>
        </p:txBody>
      </p:sp>
      <p:sp>
        <p:nvSpPr>
          <p:cNvPr id="774281" name="Text Box 137"/>
          <p:cNvSpPr txBox="1">
            <a:spLocks noChangeArrowheads="1"/>
          </p:cNvSpPr>
          <p:nvPr/>
        </p:nvSpPr>
        <p:spPr bwMode="auto">
          <a:xfrm>
            <a:off x="7032625" y="1697038"/>
            <a:ext cx="4619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R</a:t>
            </a:r>
            <a:r>
              <a:rPr kumimoji="1" lang="en-US" altLang="zh-CN" sz="2000" b="0" baseline="-25000">
                <a:effectLst>
                  <a:outerShdw blurRad="38100" dist="38100" dir="2700000" algn="tl">
                    <a:srgbClr val="000000"/>
                  </a:outerShdw>
                </a:effectLst>
                <a:ea typeface="黑体" charset="0"/>
                <a:cs typeface="黑体" charset="0"/>
              </a:rPr>
              <a:t>3</a:t>
            </a:r>
            <a:endParaRPr kumimoji="1" lang="en-US" altLang="zh-CN" sz="2000" b="0">
              <a:effectLst>
                <a:outerShdw blurRad="38100" dist="38100" dir="2700000" algn="tl">
                  <a:srgbClr val="000000"/>
                </a:outerShdw>
              </a:effectLst>
              <a:ea typeface="黑体" charset="0"/>
              <a:cs typeface="黑体" charset="0"/>
            </a:endParaRPr>
          </a:p>
        </p:txBody>
      </p:sp>
      <p:sp>
        <p:nvSpPr>
          <p:cNvPr id="774282" name="Text Box 138"/>
          <p:cNvSpPr txBox="1">
            <a:spLocks noChangeArrowheads="1"/>
          </p:cNvSpPr>
          <p:nvPr/>
        </p:nvSpPr>
        <p:spPr bwMode="auto">
          <a:xfrm>
            <a:off x="1771650" y="1697038"/>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R</a:t>
            </a:r>
            <a:r>
              <a:rPr kumimoji="1" lang="en-US" altLang="zh-CN" sz="2000" b="0" baseline="-25000">
                <a:effectLst>
                  <a:outerShdw blurRad="38100" dist="38100" dir="2700000" algn="tl">
                    <a:srgbClr val="000000"/>
                  </a:outerShdw>
                </a:effectLst>
                <a:ea typeface="黑体" charset="0"/>
                <a:cs typeface="黑体" charset="0"/>
              </a:rPr>
              <a:t>1</a:t>
            </a:r>
            <a:endParaRPr kumimoji="1" lang="en-US" altLang="zh-CN" sz="2000" b="0">
              <a:effectLst>
                <a:outerShdw blurRad="38100" dist="38100" dir="2700000" algn="tl">
                  <a:srgbClr val="000000"/>
                </a:outerShdw>
              </a:effectLst>
              <a:ea typeface="黑体" charset="0"/>
              <a:cs typeface="黑体" charset="0"/>
            </a:endParaRPr>
          </a:p>
        </p:txBody>
      </p:sp>
      <p:sp>
        <p:nvSpPr>
          <p:cNvPr id="774283" name="Text Box 139"/>
          <p:cNvSpPr txBox="1">
            <a:spLocks noChangeArrowheads="1"/>
          </p:cNvSpPr>
          <p:nvPr/>
        </p:nvSpPr>
        <p:spPr bwMode="auto">
          <a:xfrm>
            <a:off x="3990975" y="2232025"/>
            <a:ext cx="3254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0</a:t>
            </a:r>
          </a:p>
        </p:txBody>
      </p:sp>
      <p:sp>
        <p:nvSpPr>
          <p:cNvPr id="774284" name="Text Box 140"/>
          <p:cNvSpPr txBox="1">
            <a:spLocks noChangeArrowheads="1"/>
          </p:cNvSpPr>
          <p:nvPr/>
        </p:nvSpPr>
        <p:spPr bwMode="auto">
          <a:xfrm>
            <a:off x="5002213" y="2238375"/>
            <a:ext cx="325437"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1</a:t>
            </a:r>
          </a:p>
        </p:txBody>
      </p:sp>
      <p:pic>
        <p:nvPicPr>
          <p:cNvPr id="774285" name="Picture 14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50" y="2081213"/>
            <a:ext cx="71913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74286" name="Picture 1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538" y="2087563"/>
            <a:ext cx="717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74287" name="Picture 14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8475" y="6143625"/>
            <a:ext cx="717550"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74288" name="Picture 14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688" y="6151563"/>
            <a:ext cx="717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774289" name="Picture 14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6157913"/>
            <a:ext cx="717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74290" name="Text Box 146"/>
          <p:cNvSpPr txBox="1">
            <a:spLocks noChangeArrowheads="1"/>
          </p:cNvSpPr>
          <p:nvPr/>
        </p:nvSpPr>
        <p:spPr bwMode="auto">
          <a:xfrm>
            <a:off x="4343400" y="5745163"/>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R</a:t>
            </a:r>
            <a:r>
              <a:rPr kumimoji="1" lang="en-US" altLang="zh-CN" sz="2000" b="0" baseline="-25000">
                <a:effectLst>
                  <a:outerShdw blurRad="38100" dist="38100" dir="2700000" algn="tl">
                    <a:srgbClr val="000000"/>
                  </a:outerShdw>
                </a:effectLst>
                <a:ea typeface="黑体" charset="0"/>
                <a:cs typeface="黑体" charset="0"/>
              </a:rPr>
              <a:t>2</a:t>
            </a:r>
            <a:endParaRPr kumimoji="1" lang="en-US" altLang="zh-CN" sz="2000" b="0">
              <a:effectLst>
                <a:outerShdw blurRad="38100" dist="38100" dir="2700000" algn="tl">
                  <a:srgbClr val="000000"/>
                </a:outerShdw>
              </a:effectLst>
              <a:ea typeface="黑体" charset="0"/>
              <a:cs typeface="黑体" charset="0"/>
            </a:endParaRPr>
          </a:p>
        </p:txBody>
      </p:sp>
      <p:sp>
        <p:nvSpPr>
          <p:cNvPr id="774291" name="Text Box 147"/>
          <p:cNvSpPr txBox="1">
            <a:spLocks noChangeArrowheads="1"/>
          </p:cNvSpPr>
          <p:nvPr/>
        </p:nvSpPr>
        <p:spPr bwMode="auto">
          <a:xfrm>
            <a:off x="6980238" y="5745163"/>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R</a:t>
            </a:r>
            <a:r>
              <a:rPr kumimoji="1" lang="en-US" altLang="zh-CN" sz="2000" b="0" baseline="-25000">
                <a:effectLst>
                  <a:outerShdw blurRad="38100" dist="38100" dir="2700000" algn="tl">
                    <a:srgbClr val="000000"/>
                  </a:outerShdw>
                </a:effectLst>
                <a:ea typeface="黑体" charset="0"/>
                <a:cs typeface="黑体" charset="0"/>
              </a:rPr>
              <a:t>3</a:t>
            </a:r>
            <a:endParaRPr kumimoji="1" lang="en-US" altLang="zh-CN" sz="2000" b="0">
              <a:effectLst>
                <a:outerShdw blurRad="38100" dist="38100" dir="2700000" algn="tl">
                  <a:srgbClr val="000000"/>
                </a:outerShdw>
              </a:effectLst>
              <a:ea typeface="黑体" charset="0"/>
              <a:cs typeface="黑体" charset="0"/>
            </a:endParaRPr>
          </a:p>
        </p:txBody>
      </p:sp>
      <p:sp>
        <p:nvSpPr>
          <p:cNvPr id="774292" name="Text Box 148"/>
          <p:cNvSpPr txBox="1">
            <a:spLocks noChangeArrowheads="1"/>
          </p:cNvSpPr>
          <p:nvPr/>
        </p:nvSpPr>
        <p:spPr bwMode="auto">
          <a:xfrm>
            <a:off x="1824038" y="5745163"/>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ffectLst>
                  <a:outerShdw blurRad="38100" dist="38100" dir="2700000" algn="tl">
                    <a:srgbClr val="000000"/>
                  </a:outerShdw>
                </a:effectLst>
                <a:ea typeface="黑体" charset="0"/>
                <a:cs typeface="黑体" charset="0"/>
              </a:rPr>
              <a:t>R</a:t>
            </a:r>
            <a:r>
              <a:rPr kumimoji="1" lang="en-US" altLang="zh-CN" sz="2000" b="0" baseline="-25000">
                <a:effectLst>
                  <a:outerShdw blurRad="38100" dist="38100" dir="2700000" algn="tl">
                    <a:srgbClr val="000000"/>
                  </a:outerShdw>
                </a:effectLst>
                <a:ea typeface="黑体" charset="0"/>
                <a:cs typeface="黑体" charset="0"/>
              </a:rPr>
              <a:t>1</a:t>
            </a:r>
            <a:endParaRPr kumimoji="1" lang="en-US" altLang="zh-CN" sz="2000" b="0">
              <a:effectLst>
                <a:outerShdw blurRad="38100" dist="38100" dir="2700000" algn="tl">
                  <a:srgbClr val="000000"/>
                </a:outerShdw>
              </a:effectLst>
              <a:ea typeface="黑体" charset="0"/>
              <a:cs typeface="黑体" charset="0"/>
            </a:endParaRPr>
          </a:p>
        </p:txBody>
      </p:sp>
      <p:sp>
        <p:nvSpPr>
          <p:cNvPr id="774293" name="Text Box 149"/>
          <p:cNvSpPr txBox="1">
            <a:spLocks noChangeArrowheads="1"/>
          </p:cNvSpPr>
          <p:nvPr/>
        </p:nvSpPr>
        <p:spPr bwMode="auto">
          <a:xfrm>
            <a:off x="1150938" y="171450"/>
            <a:ext cx="6594475" cy="1041400"/>
          </a:xfrm>
          <a:prstGeom prst="rect">
            <a:avLst/>
          </a:prstGeom>
          <a:solidFill>
            <a:srgbClr val="FFCCFF"/>
          </a:solidFill>
          <a:ln w="9525">
            <a:solidFill>
              <a:schemeClr val="tx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lnSpc>
                <a:spcPct val="110000"/>
              </a:lnSpc>
              <a:defRPr/>
            </a:pPr>
            <a:r>
              <a:rPr lang="zh-CN" altLang="en-US" sz="2800" b="0">
                <a:solidFill>
                  <a:srgbClr val="333399"/>
                </a:solidFill>
                <a:ea typeface="黑体" charset="0"/>
                <a:cs typeface="黑体" charset="0"/>
              </a:rPr>
              <a:t>在路由表中，对每一条路由，最主要的是</a:t>
            </a:r>
            <a:endParaRPr lang="en-US" altLang="zh-CN" sz="2800" b="0">
              <a:solidFill>
                <a:srgbClr val="333399"/>
              </a:solidFill>
              <a:ea typeface="黑体" charset="0"/>
              <a:cs typeface="黑体" charset="0"/>
            </a:endParaRPr>
          </a:p>
          <a:p>
            <a:pPr algn="ctr">
              <a:lnSpc>
                <a:spcPct val="110000"/>
              </a:lnSpc>
              <a:defRPr/>
            </a:pPr>
            <a:r>
              <a:rPr lang="zh-CN" altLang="en-US" sz="2800" b="0">
                <a:solidFill>
                  <a:srgbClr val="333399"/>
                </a:solidFill>
                <a:ea typeface="黑体" charset="0"/>
                <a:cs typeface="黑体" charset="0"/>
              </a:rPr>
              <a:t>（目的网络地址，下一跳地址）</a:t>
            </a:r>
            <a:r>
              <a:rPr lang="en-US" altLang="zh-CN" sz="2800" b="0">
                <a:solidFill>
                  <a:srgbClr val="333399"/>
                </a:solidFill>
                <a:ea typeface="黑体" charset="0"/>
                <a:cs typeface="黑体" charset="0"/>
              </a:rPr>
              <a:t> </a:t>
            </a:r>
          </a:p>
        </p:txBody>
      </p:sp>
      <p:sp>
        <p:nvSpPr>
          <p:cNvPr id="2" name="文本框 1"/>
          <p:cNvSpPr txBox="1"/>
          <p:nvPr/>
        </p:nvSpPr>
        <p:spPr>
          <a:xfrm>
            <a:off x="7239000" y="4796135"/>
            <a:ext cx="1905000" cy="461665"/>
          </a:xfrm>
          <a:prstGeom prst="rect">
            <a:avLst/>
          </a:prstGeom>
          <a:noFill/>
        </p:spPr>
        <p:txBody>
          <a:bodyPr wrap="square" rtlCol="0">
            <a:spAutoFit/>
          </a:bodyPr>
          <a:lstStyle/>
          <a:p>
            <a:r>
              <a:rPr kumimoji="1" lang="en-US" altLang="zh-CN" sz="2400" b="1" dirty="0" smtClean="0"/>
              <a:t>P133</a:t>
            </a:r>
            <a:r>
              <a:rPr kumimoji="1" lang="zh-CN" altLang="en-US" sz="2400" b="1" dirty="0" smtClean="0"/>
              <a:t> 图</a:t>
            </a:r>
            <a:r>
              <a:rPr kumimoji="1" lang="en-US" altLang="zh-CN" sz="2400" b="1" dirty="0" smtClean="0"/>
              <a:t>4-16</a:t>
            </a:r>
            <a:endParaRPr kumimoji="1" lang="zh-CN" altLang="en-US" sz="2400" b="1" dirty="0"/>
          </a:p>
        </p:txBody>
      </p:sp>
    </p:spTree>
    <p:extLst>
      <p:ext uri="{BB962C8B-B14F-4D97-AF65-F5344CB8AC3E}">
        <p14:creationId xmlns:p14="http://schemas.microsoft.com/office/powerpoint/2010/main" val="2101803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7742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29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8325" rIns="0" bIns="0" rtlCol="0">
            <a:noAutofit/>
          </a:bodyPr>
          <a:lstStyle/>
          <a:p>
            <a:pPr marL="12700" algn="l">
              <a:lnSpc>
                <a:spcPts val="4660"/>
              </a:lnSpc>
            </a:pPr>
            <a:r>
              <a:rPr sz="4000" spc="-30" dirty="0" smtClean="0">
                <a:solidFill>
                  <a:schemeClr val="tx1"/>
                </a:solidFill>
                <a:latin typeface="黑体"/>
                <a:cs typeface="黑体"/>
              </a:rPr>
              <a:t>网络</a:t>
            </a:r>
            <a:r>
              <a:rPr sz="4000" spc="-35" dirty="0" smtClean="0">
                <a:solidFill>
                  <a:schemeClr val="tx1"/>
                </a:solidFill>
                <a:latin typeface="黑体"/>
                <a:cs typeface="黑体"/>
              </a:rPr>
              <a:t>层</a:t>
            </a:r>
            <a:r>
              <a:rPr sz="4000" spc="-30" dirty="0" smtClean="0">
                <a:solidFill>
                  <a:srgbClr val="C00000"/>
                </a:solidFill>
                <a:latin typeface="黑体"/>
                <a:cs typeface="黑体"/>
              </a:rPr>
              <a:t>服务</a:t>
            </a:r>
            <a:r>
              <a:rPr sz="4000" spc="-40" dirty="0" smtClean="0">
                <a:solidFill>
                  <a:srgbClr val="C00000"/>
                </a:solidFill>
                <a:latin typeface="黑体"/>
                <a:cs typeface="黑体"/>
              </a:rPr>
              <a:t>模型</a:t>
            </a:r>
            <a:endParaRPr sz="4000" dirty="0">
              <a:latin typeface="黑体"/>
              <a:cs typeface="黑体"/>
            </a:endParaRPr>
          </a:p>
        </p:txBody>
      </p:sp>
      <p:sp>
        <p:nvSpPr>
          <p:cNvPr id="3" name="object 3"/>
          <p:cNvSpPr txBox="1"/>
          <p:nvPr/>
        </p:nvSpPr>
        <p:spPr>
          <a:xfrm>
            <a:off x="4802504" y="2384805"/>
            <a:ext cx="2546350" cy="393700"/>
          </a:xfrm>
          <a:prstGeom prst="rect">
            <a:avLst/>
          </a:prstGeom>
        </p:spPr>
        <p:txBody>
          <a:bodyPr vert="horz" wrap="square" lIns="0" tIns="0" rIns="0" bIns="0" rtlCol="0">
            <a:noAutofit/>
          </a:bodyPr>
          <a:lstStyle/>
          <a:p>
            <a:pPr marL="12700">
              <a:lnSpc>
                <a:spcPct val="100000"/>
              </a:lnSpc>
            </a:pPr>
            <a:r>
              <a:rPr sz="2400" dirty="0" smtClean="0">
                <a:latin typeface="宋体"/>
                <a:cs typeface="宋体"/>
              </a:rPr>
              <a:t>对</a:t>
            </a:r>
            <a:r>
              <a:rPr sz="2400" dirty="0" smtClean="0">
                <a:solidFill>
                  <a:srgbClr val="C00000"/>
                </a:solidFill>
                <a:latin typeface="宋体"/>
                <a:cs typeface="宋体"/>
              </a:rPr>
              <a:t>数据报流</a:t>
            </a:r>
            <a:r>
              <a:rPr sz="2400" dirty="0" smtClean="0">
                <a:latin typeface="宋体"/>
                <a:cs typeface="宋体"/>
              </a:rPr>
              <a:t>的服务</a:t>
            </a:r>
            <a:r>
              <a:rPr sz="2400" spc="-10" dirty="0" smtClean="0">
                <a:latin typeface="Calibri"/>
                <a:cs typeface="Calibri"/>
              </a:rPr>
              <a:t>:</a:t>
            </a:r>
            <a:endParaRPr sz="2400">
              <a:latin typeface="Calibri"/>
              <a:cs typeface="Calibri"/>
            </a:endParaRPr>
          </a:p>
        </p:txBody>
      </p:sp>
      <p:sp>
        <p:nvSpPr>
          <p:cNvPr id="4" name="object 4"/>
          <p:cNvSpPr/>
          <p:nvPr/>
        </p:nvSpPr>
        <p:spPr>
          <a:xfrm>
            <a:off x="4814315" y="2721736"/>
            <a:ext cx="304800" cy="0"/>
          </a:xfrm>
          <a:custGeom>
            <a:avLst/>
            <a:gdLst/>
            <a:ahLst/>
            <a:cxnLst/>
            <a:rect l="l" t="t" r="r" b="b"/>
            <a:pathLst>
              <a:path w="304800">
                <a:moveTo>
                  <a:pt x="0" y="0"/>
                </a:moveTo>
                <a:lnTo>
                  <a:pt x="304800" y="0"/>
                </a:lnTo>
              </a:path>
            </a:pathLst>
          </a:custGeom>
          <a:ln w="14985">
            <a:solidFill>
              <a:srgbClr val="000000"/>
            </a:solidFill>
          </a:ln>
        </p:spPr>
        <p:txBody>
          <a:bodyPr wrap="square" lIns="0" tIns="0" rIns="0" bIns="0" rtlCol="0">
            <a:noAutofit/>
          </a:bodyPr>
          <a:lstStyle/>
          <a:p>
            <a:endParaRPr/>
          </a:p>
        </p:txBody>
      </p:sp>
      <p:sp>
        <p:nvSpPr>
          <p:cNvPr id="5" name="object 5"/>
          <p:cNvSpPr/>
          <p:nvPr/>
        </p:nvSpPr>
        <p:spPr>
          <a:xfrm>
            <a:off x="5119115" y="2721736"/>
            <a:ext cx="1219200" cy="0"/>
          </a:xfrm>
          <a:custGeom>
            <a:avLst/>
            <a:gdLst/>
            <a:ahLst/>
            <a:cxnLst/>
            <a:rect l="l" t="t" r="r" b="b"/>
            <a:pathLst>
              <a:path w="1219200">
                <a:moveTo>
                  <a:pt x="0" y="0"/>
                </a:moveTo>
                <a:lnTo>
                  <a:pt x="1219200" y="0"/>
                </a:lnTo>
              </a:path>
            </a:pathLst>
          </a:custGeom>
          <a:ln w="14985">
            <a:solidFill>
              <a:srgbClr val="C00000"/>
            </a:solidFill>
          </a:ln>
        </p:spPr>
        <p:txBody>
          <a:bodyPr wrap="square" lIns="0" tIns="0" rIns="0" bIns="0" rtlCol="0">
            <a:noAutofit/>
          </a:bodyPr>
          <a:lstStyle/>
          <a:p>
            <a:endParaRPr/>
          </a:p>
        </p:txBody>
      </p:sp>
      <p:sp>
        <p:nvSpPr>
          <p:cNvPr id="6" name="object 6"/>
          <p:cNvSpPr/>
          <p:nvPr/>
        </p:nvSpPr>
        <p:spPr>
          <a:xfrm>
            <a:off x="6338315" y="2721736"/>
            <a:ext cx="996695" cy="0"/>
          </a:xfrm>
          <a:custGeom>
            <a:avLst/>
            <a:gdLst/>
            <a:ahLst/>
            <a:cxnLst/>
            <a:rect l="l" t="t" r="r" b="b"/>
            <a:pathLst>
              <a:path w="996696">
                <a:moveTo>
                  <a:pt x="0" y="0"/>
                </a:moveTo>
                <a:lnTo>
                  <a:pt x="996695" y="0"/>
                </a:lnTo>
              </a:path>
            </a:pathLst>
          </a:custGeom>
          <a:ln w="14985">
            <a:solidFill>
              <a:srgbClr val="000000"/>
            </a:solidFill>
          </a:ln>
        </p:spPr>
        <p:txBody>
          <a:bodyPr wrap="square" lIns="0" tIns="0" rIns="0" bIns="0" rtlCol="0">
            <a:noAutofit/>
          </a:bodyPr>
          <a:lstStyle/>
          <a:p>
            <a:endParaRPr/>
          </a:p>
        </p:txBody>
      </p:sp>
      <p:sp>
        <p:nvSpPr>
          <p:cNvPr id="7" name="object 7"/>
          <p:cNvSpPr txBox="1"/>
          <p:nvPr/>
        </p:nvSpPr>
        <p:spPr>
          <a:xfrm>
            <a:off x="4802504" y="2823717"/>
            <a:ext cx="3420110" cy="1637664"/>
          </a:xfrm>
          <a:prstGeom prst="rect">
            <a:avLst/>
          </a:prstGeom>
        </p:spPr>
        <p:txBody>
          <a:bodyPr vert="horz" wrap="square" lIns="0" tIns="0" rIns="0" bIns="0" rtlCol="0">
            <a:noAutofit/>
          </a:bodyPr>
          <a:lstStyle/>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保序的数据报递送</a:t>
            </a:r>
            <a:endParaRPr sz="2400" dirty="0">
              <a:latin typeface="宋体"/>
              <a:cs typeface="宋体"/>
            </a:endParaRPr>
          </a:p>
          <a:p>
            <a:pPr>
              <a:lnSpc>
                <a:spcPts val="550"/>
              </a:lnSpc>
              <a:spcBef>
                <a:spcPts val="25"/>
              </a:spcBef>
            </a:pPr>
            <a:endParaRPr sz="550" dirty="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保证流的最小带宽</a:t>
            </a:r>
            <a:endParaRPr sz="2400" dirty="0">
              <a:latin typeface="宋体"/>
              <a:cs typeface="宋体"/>
            </a:endParaRPr>
          </a:p>
          <a:p>
            <a:pPr>
              <a:lnSpc>
                <a:spcPts val="750"/>
              </a:lnSpc>
              <a:spcBef>
                <a:spcPts val="8"/>
              </a:spcBef>
            </a:pPr>
            <a:endParaRPr sz="750" dirty="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5" dirty="0" smtClean="0">
                <a:latin typeface="宋体"/>
                <a:cs typeface="宋体"/>
              </a:rPr>
              <a:t>限制分组之间间隔的变</a:t>
            </a:r>
            <a:endParaRPr sz="2400" dirty="0">
              <a:latin typeface="宋体"/>
              <a:cs typeface="宋体"/>
            </a:endParaRPr>
          </a:p>
          <a:p>
            <a:pPr marL="355600">
              <a:lnSpc>
                <a:spcPts val="2700"/>
              </a:lnSpc>
            </a:pPr>
            <a:r>
              <a:rPr sz="2400" dirty="0" smtClean="0">
                <a:latin typeface="宋体"/>
                <a:cs typeface="宋体"/>
              </a:rPr>
              <a:t>化</a:t>
            </a:r>
            <a:r>
              <a:rPr sz="2400" spc="-675" dirty="0" smtClean="0">
                <a:latin typeface="宋体"/>
                <a:cs typeface="宋体"/>
              </a:rPr>
              <a:t> </a:t>
            </a:r>
            <a:r>
              <a:rPr sz="2400" spc="0" dirty="0" smtClean="0">
                <a:latin typeface="Calibri"/>
                <a:cs typeface="Calibri"/>
              </a:rPr>
              <a:t>(</a:t>
            </a:r>
            <a:r>
              <a:rPr sz="2400" spc="0" dirty="0" smtClean="0">
                <a:latin typeface="宋体"/>
                <a:cs typeface="宋体"/>
              </a:rPr>
              <a:t>保证最大抖动</a:t>
            </a:r>
            <a:r>
              <a:rPr sz="2400" spc="-670" dirty="0" smtClean="0">
                <a:latin typeface="宋体"/>
                <a:cs typeface="宋体"/>
              </a:rPr>
              <a:t> </a:t>
            </a:r>
            <a:r>
              <a:rPr sz="2400" spc="0" dirty="0" smtClean="0">
                <a:latin typeface="Calibri"/>
                <a:cs typeface="Calibri"/>
              </a:rPr>
              <a:t>ji</a:t>
            </a:r>
            <a:r>
              <a:rPr sz="2400" spc="-35" dirty="0" smtClean="0">
                <a:latin typeface="Calibri"/>
                <a:cs typeface="Calibri"/>
              </a:rPr>
              <a:t>tt</a:t>
            </a:r>
            <a:r>
              <a:rPr sz="2400" spc="-10" dirty="0" smtClean="0">
                <a:latin typeface="Calibri"/>
                <a:cs typeface="Calibri"/>
              </a:rPr>
              <a:t>er)</a:t>
            </a:r>
            <a:endParaRPr sz="2400" dirty="0">
              <a:latin typeface="Calibri"/>
              <a:cs typeface="Calibri"/>
            </a:endParaRPr>
          </a:p>
        </p:txBody>
      </p:sp>
      <p:sp>
        <p:nvSpPr>
          <p:cNvPr id="8" name="object 8"/>
          <p:cNvSpPr txBox="1"/>
          <p:nvPr/>
        </p:nvSpPr>
        <p:spPr>
          <a:xfrm>
            <a:off x="618540" y="1714246"/>
            <a:ext cx="5392420" cy="381635"/>
          </a:xfrm>
          <a:prstGeom prst="rect">
            <a:avLst/>
          </a:prstGeom>
        </p:spPr>
        <p:txBody>
          <a:bodyPr vert="horz" wrap="square" lIns="0" tIns="0" rIns="0" bIns="0" rtlCol="0">
            <a:noAutofit/>
          </a:bodyPr>
          <a:lstStyle/>
          <a:p>
            <a:pPr marL="12700">
              <a:lnSpc>
                <a:spcPct val="100000"/>
              </a:lnSpc>
            </a:pPr>
            <a:r>
              <a:rPr sz="2400" dirty="0" smtClean="0">
                <a:solidFill>
                  <a:srgbClr val="F30700"/>
                </a:solidFill>
                <a:latin typeface="Comic Sans MS"/>
                <a:cs typeface="Comic Sans MS"/>
              </a:rPr>
              <a:t>Q:</a:t>
            </a:r>
            <a:r>
              <a:rPr sz="2400" spc="-25" dirty="0" smtClean="0">
                <a:solidFill>
                  <a:srgbClr val="F30700"/>
                </a:solidFill>
                <a:latin typeface="Comic Sans MS"/>
                <a:cs typeface="Comic Sans MS"/>
              </a:rPr>
              <a:t> </a:t>
            </a:r>
            <a:r>
              <a:rPr sz="2400" spc="0" dirty="0" smtClean="0">
                <a:solidFill>
                  <a:srgbClr val="F30700"/>
                </a:solidFill>
                <a:latin typeface="Comic Sans MS"/>
                <a:cs typeface="Comic Sans MS"/>
              </a:rPr>
              <a:t>What</a:t>
            </a:r>
            <a:r>
              <a:rPr sz="2400" spc="-15" dirty="0" smtClean="0">
                <a:solidFill>
                  <a:srgbClr val="F30700"/>
                </a:solidFill>
                <a:latin typeface="Comic Sans MS"/>
                <a:cs typeface="Comic Sans MS"/>
              </a:rPr>
              <a:t> </a:t>
            </a:r>
            <a:r>
              <a:rPr sz="2400" spc="0" dirty="0" smtClean="0">
                <a:solidFill>
                  <a:srgbClr val="F30700"/>
                </a:solidFill>
                <a:latin typeface="Comic Sans MS"/>
                <a:cs typeface="Comic Sans MS"/>
              </a:rPr>
              <a:t>service</a:t>
            </a:r>
            <a:r>
              <a:rPr sz="2400" spc="-20" dirty="0" smtClean="0">
                <a:solidFill>
                  <a:srgbClr val="F30700"/>
                </a:solidFill>
                <a:latin typeface="Comic Sans MS"/>
                <a:cs typeface="Comic Sans MS"/>
              </a:rPr>
              <a:t> </a:t>
            </a:r>
            <a:r>
              <a:rPr sz="2400" spc="0" dirty="0" smtClean="0">
                <a:solidFill>
                  <a:srgbClr val="F30700"/>
                </a:solidFill>
                <a:latin typeface="Comic Sans MS"/>
                <a:cs typeface="Comic Sans MS"/>
              </a:rPr>
              <a:t>mo</a:t>
            </a:r>
            <a:r>
              <a:rPr sz="2400" spc="-15" dirty="0" smtClean="0">
                <a:solidFill>
                  <a:srgbClr val="F30700"/>
                </a:solidFill>
                <a:latin typeface="Comic Sans MS"/>
                <a:cs typeface="Comic Sans MS"/>
              </a:rPr>
              <a:t>d</a:t>
            </a:r>
            <a:r>
              <a:rPr sz="2400" spc="0" dirty="0" smtClean="0">
                <a:solidFill>
                  <a:srgbClr val="F30700"/>
                </a:solidFill>
                <a:latin typeface="Comic Sans MS"/>
                <a:cs typeface="Comic Sans MS"/>
              </a:rPr>
              <a:t>el for “c</a:t>
            </a:r>
            <a:r>
              <a:rPr sz="2400" spc="5" dirty="0" smtClean="0">
                <a:solidFill>
                  <a:srgbClr val="F30700"/>
                </a:solidFill>
                <a:latin typeface="Comic Sans MS"/>
                <a:cs typeface="Comic Sans MS"/>
              </a:rPr>
              <a:t>h</a:t>
            </a:r>
            <a:r>
              <a:rPr sz="2400" spc="0" dirty="0" smtClean="0">
                <a:solidFill>
                  <a:srgbClr val="F30700"/>
                </a:solidFill>
                <a:latin typeface="Comic Sans MS"/>
                <a:cs typeface="Comic Sans MS"/>
              </a:rPr>
              <a:t>ann</a:t>
            </a:r>
            <a:r>
              <a:rPr sz="2400" spc="5" dirty="0" smtClean="0">
                <a:solidFill>
                  <a:srgbClr val="F30700"/>
                </a:solidFill>
                <a:latin typeface="Comic Sans MS"/>
                <a:cs typeface="Comic Sans MS"/>
              </a:rPr>
              <a:t>e</a:t>
            </a:r>
            <a:r>
              <a:rPr sz="2400" spc="0" dirty="0" smtClean="0">
                <a:solidFill>
                  <a:srgbClr val="F30700"/>
                </a:solidFill>
                <a:latin typeface="Comic Sans MS"/>
                <a:cs typeface="Comic Sans MS"/>
              </a:rPr>
              <a:t>l”?</a:t>
            </a:r>
            <a:endParaRPr sz="2400" dirty="0">
              <a:latin typeface="Comic Sans MS"/>
              <a:cs typeface="Comic Sans MS"/>
            </a:endParaRPr>
          </a:p>
        </p:txBody>
      </p:sp>
      <p:sp>
        <p:nvSpPr>
          <p:cNvPr id="9" name="object 9"/>
          <p:cNvSpPr txBox="1"/>
          <p:nvPr/>
        </p:nvSpPr>
        <p:spPr>
          <a:xfrm>
            <a:off x="690473" y="5200777"/>
            <a:ext cx="6658609" cy="742315"/>
          </a:xfrm>
          <a:prstGeom prst="rect">
            <a:avLst/>
          </a:prstGeom>
        </p:spPr>
        <p:txBody>
          <a:bodyPr vert="horz" wrap="square" lIns="0" tIns="0" rIns="0" bIns="0" rtlCol="0">
            <a:noAutofit/>
          </a:bodyPr>
          <a:lstStyle/>
          <a:p>
            <a:pPr marL="12700">
              <a:lnSpc>
                <a:spcPct val="100000"/>
              </a:lnSpc>
            </a:pPr>
            <a:r>
              <a:rPr sz="2400" dirty="0" smtClean="0">
                <a:solidFill>
                  <a:srgbClr val="FF0000"/>
                </a:solidFill>
                <a:latin typeface="Arial"/>
                <a:cs typeface="Arial"/>
              </a:rPr>
              <a:t>Internet</a:t>
            </a:r>
            <a:r>
              <a:rPr sz="2400" spc="-35" dirty="0" smtClean="0">
                <a:solidFill>
                  <a:srgbClr val="FF0000"/>
                </a:solidFill>
                <a:latin typeface="Arial"/>
                <a:cs typeface="Arial"/>
              </a:rPr>
              <a:t> </a:t>
            </a:r>
            <a:r>
              <a:rPr sz="2400" spc="0" dirty="0" smtClean="0">
                <a:solidFill>
                  <a:srgbClr val="FF0000"/>
                </a:solidFill>
                <a:latin typeface="Arial"/>
                <a:cs typeface="Arial"/>
              </a:rPr>
              <a:t>=</a:t>
            </a:r>
            <a:r>
              <a:rPr sz="2400" spc="-5" dirty="0" smtClean="0">
                <a:solidFill>
                  <a:srgbClr val="FF0000"/>
                </a:solidFill>
                <a:latin typeface="Arial"/>
                <a:cs typeface="Arial"/>
              </a:rPr>
              <a:t> </a:t>
            </a:r>
            <a:r>
              <a:rPr sz="2400" spc="-5" dirty="0" smtClean="0">
                <a:solidFill>
                  <a:srgbClr val="FF0000"/>
                </a:solidFill>
                <a:latin typeface="宋体"/>
                <a:cs typeface="宋体"/>
              </a:rPr>
              <a:t>尽力服</a:t>
            </a:r>
            <a:r>
              <a:rPr sz="2400" spc="0" dirty="0" smtClean="0">
                <a:solidFill>
                  <a:srgbClr val="FF0000"/>
                </a:solidFill>
                <a:latin typeface="宋体"/>
                <a:cs typeface="宋体"/>
              </a:rPr>
              <a:t>务</a:t>
            </a:r>
            <a:r>
              <a:rPr sz="2400" spc="-545" dirty="0" smtClean="0">
                <a:solidFill>
                  <a:srgbClr val="FF0000"/>
                </a:solidFill>
                <a:latin typeface="宋体"/>
                <a:cs typeface="宋体"/>
              </a:rPr>
              <a:t> </a:t>
            </a:r>
            <a:r>
              <a:rPr sz="2400" spc="0" dirty="0" smtClean="0">
                <a:solidFill>
                  <a:srgbClr val="FF0000"/>
                </a:solidFill>
                <a:latin typeface="Arial"/>
                <a:cs typeface="Arial"/>
              </a:rPr>
              <a:t>=</a:t>
            </a:r>
            <a:r>
              <a:rPr sz="2400" spc="-10" dirty="0" smtClean="0">
                <a:solidFill>
                  <a:srgbClr val="FF0000"/>
                </a:solidFill>
                <a:latin typeface="Arial"/>
                <a:cs typeface="Arial"/>
              </a:rPr>
              <a:t> </a:t>
            </a:r>
            <a:r>
              <a:rPr sz="2400" spc="-5" dirty="0" smtClean="0">
                <a:solidFill>
                  <a:srgbClr val="FF0000"/>
                </a:solidFill>
                <a:latin typeface="宋体"/>
                <a:cs typeface="宋体"/>
              </a:rPr>
              <a:t>根本无服</a:t>
            </a:r>
            <a:r>
              <a:rPr sz="2400" spc="0" dirty="0" smtClean="0">
                <a:solidFill>
                  <a:srgbClr val="FF0000"/>
                </a:solidFill>
                <a:latin typeface="宋体"/>
                <a:cs typeface="宋体"/>
              </a:rPr>
              <a:t>务</a:t>
            </a:r>
            <a:r>
              <a:rPr sz="2400" spc="-530" dirty="0" smtClean="0">
                <a:solidFill>
                  <a:srgbClr val="FF0000"/>
                </a:solidFill>
                <a:latin typeface="宋体"/>
                <a:cs typeface="宋体"/>
              </a:rPr>
              <a:t> </a:t>
            </a:r>
            <a:r>
              <a:rPr sz="2400" spc="0" dirty="0" smtClean="0">
                <a:solidFill>
                  <a:srgbClr val="FF0000"/>
                </a:solidFill>
                <a:latin typeface="宋体"/>
                <a:cs typeface="宋体"/>
              </a:rPr>
              <a:t>？</a:t>
            </a:r>
            <a:endParaRPr sz="2400">
              <a:latin typeface="宋体"/>
              <a:cs typeface="宋体"/>
            </a:endParaRPr>
          </a:p>
          <a:p>
            <a:pPr marL="12700">
              <a:lnSpc>
                <a:spcPct val="100000"/>
              </a:lnSpc>
              <a:spcBef>
                <a:spcPts val="484"/>
              </a:spcBef>
            </a:pPr>
            <a:r>
              <a:rPr sz="2000" spc="-150" dirty="0" smtClean="0">
                <a:solidFill>
                  <a:srgbClr val="001F5F"/>
                </a:solidFill>
                <a:latin typeface="Arial"/>
                <a:cs typeface="Arial"/>
              </a:rPr>
              <a:t>A</a:t>
            </a:r>
            <a:r>
              <a:rPr sz="2000" spc="0" dirty="0" smtClean="0">
                <a:solidFill>
                  <a:srgbClr val="001F5F"/>
                </a:solidFill>
                <a:latin typeface="Arial"/>
                <a:cs typeface="Arial"/>
              </a:rPr>
              <a:t>TM</a:t>
            </a:r>
            <a:r>
              <a:rPr sz="2000" spc="-20" dirty="0" smtClean="0">
                <a:solidFill>
                  <a:srgbClr val="001F5F"/>
                </a:solidFill>
                <a:latin typeface="Arial"/>
                <a:cs typeface="Arial"/>
              </a:rPr>
              <a:t> </a:t>
            </a:r>
            <a:r>
              <a:rPr sz="2000" spc="0" dirty="0" smtClean="0">
                <a:solidFill>
                  <a:srgbClr val="001F5F"/>
                </a:solidFill>
                <a:latin typeface="Arial"/>
                <a:cs typeface="Arial"/>
              </a:rPr>
              <a:t>(Asynch</a:t>
            </a:r>
            <a:r>
              <a:rPr sz="2000" spc="5" dirty="0" smtClean="0">
                <a:solidFill>
                  <a:srgbClr val="001F5F"/>
                </a:solidFill>
                <a:latin typeface="Arial"/>
                <a:cs typeface="Arial"/>
              </a:rPr>
              <a:t>r</a:t>
            </a:r>
            <a:r>
              <a:rPr sz="2000" spc="0" dirty="0" smtClean="0">
                <a:solidFill>
                  <a:srgbClr val="001F5F"/>
                </a:solidFill>
                <a:latin typeface="Arial"/>
                <a:cs typeface="Arial"/>
              </a:rPr>
              <a:t>oni</a:t>
            </a:r>
            <a:r>
              <a:rPr sz="2000" spc="5" dirty="0" smtClean="0">
                <a:solidFill>
                  <a:srgbClr val="001F5F"/>
                </a:solidFill>
                <a:latin typeface="Arial"/>
                <a:cs typeface="Arial"/>
              </a:rPr>
              <a:t>z</a:t>
            </a:r>
            <a:r>
              <a:rPr sz="2000" spc="0" dirty="0" smtClean="0">
                <a:solidFill>
                  <a:srgbClr val="001F5F"/>
                </a:solidFill>
                <a:latin typeface="Arial"/>
                <a:cs typeface="Arial"/>
              </a:rPr>
              <a:t>ed</a:t>
            </a:r>
            <a:r>
              <a:rPr sz="2000" spc="-55" dirty="0" smtClean="0">
                <a:solidFill>
                  <a:srgbClr val="001F5F"/>
                </a:solidFill>
                <a:latin typeface="Arial"/>
                <a:cs typeface="Arial"/>
              </a:rPr>
              <a:t> </a:t>
            </a:r>
            <a:r>
              <a:rPr sz="2000" spc="0" dirty="0" smtClean="0">
                <a:solidFill>
                  <a:srgbClr val="001F5F"/>
                </a:solidFill>
                <a:latin typeface="Arial"/>
                <a:cs typeface="Arial"/>
              </a:rPr>
              <a:t>tran</a:t>
            </a:r>
            <a:r>
              <a:rPr sz="2000" spc="5" dirty="0" smtClean="0">
                <a:solidFill>
                  <a:srgbClr val="001F5F"/>
                </a:solidFill>
                <a:latin typeface="Arial"/>
                <a:cs typeface="Arial"/>
              </a:rPr>
              <a:t>s</a:t>
            </a:r>
            <a:r>
              <a:rPr sz="2000" spc="0" dirty="0" smtClean="0">
                <a:solidFill>
                  <a:srgbClr val="001F5F"/>
                </a:solidFill>
                <a:latin typeface="Arial"/>
                <a:cs typeface="Arial"/>
              </a:rPr>
              <a:t>fer</a:t>
            </a:r>
            <a:r>
              <a:rPr sz="2000" spc="-40" dirty="0" smtClean="0">
                <a:solidFill>
                  <a:srgbClr val="001F5F"/>
                </a:solidFill>
                <a:latin typeface="Arial"/>
                <a:cs typeface="Arial"/>
              </a:rPr>
              <a:t> </a:t>
            </a:r>
            <a:r>
              <a:rPr sz="2000" spc="0" dirty="0" smtClean="0">
                <a:solidFill>
                  <a:srgbClr val="001F5F"/>
                </a:solidFill>
                <a:latin typeface="Arial"/>
                <a:cs typeface="Arial"/>
              </a:rPr>
              <a:t>mode)</a:t>
            </a:r>
            <a:r>
              <a:rPr sz="2000" spc="-40" dirty="0" smtClean="0">
                <a:solidFill>
                  <a:srgbClr val="001F5F"/>
                </a:solidFill>
                <a:latin typeface="Arial"/>
                <a:cs typeface="Arial"/>
              </a:rPr>
              <a:t> </a:t>
            </a:r>
            <a:r>
              <a:rPr sz="2000" spc="0" dirty="0" smtClean="0">
                <a:solidFill>
                  <a:srgbClr val="001F5F"/>
                </a:solidFill>
                <a:latin typeface="Arial"/>
                <a:cs typeface="Arial"/>
              </a:rPr>
              <a:t>=</a:t>
            </a:r>
            <a:r>
              <a:rPr sz="2000" spc="-5" dirty="0" smtClean="0">
                <a:solidFill>
                  <a:srgbClr val="001F5F"/>
                </a:solidFill>
                <a:latin typeface="Arial"/>
                <a:cs typeface="Arial"/>
              </a:rPr>
              <a:t> </a:t>
            </a:r>
            <a:r>
              <a:rPr sz="2000" spc="0" dirty="0" smtClean="0">
                <a:solidFill>
                  <a:srgbClr val="001F5F"/>
                </a:solidFill>
                <a:latin typeface="宋体"/>
                <a:cs typeface="宋体"/>
              </a:rPr>
              <a:t>比尽力服务略好一点</a:t>
            </a:r>
            <a:endParaRPr sz="2000">
              <a:latin typeface="宋体"/>
              <a:cs typeface="宋体"/>
            </a:endParaRPr>
          </a:p>
        </p:txBody>
      </p:sp>
      <p:sp>
        <p:nvSpPr>
          <p:cNvPr id="10" name="object 10"/>
          <p:cNvSpPr txBox="1"/>
          <p:nvPr/>
        </p:nvSpPr>
        <p:spPr>
          <a:xfrm>
            <a:off x="696264" y="2373503"/>
            <a:ext cx="2854325" cy="375920"/>
          </a:xfrm>
          <a:prstGeom prst="rect">
            <a:avLst/>
          </a:prstGeom>
        </p:spPr>
        <p:txBody>
          <a:bodyPr vert="horz" wrap="square" lIns="0" tIns="0" rIns="0" bIns="0" rtlCol="0">
            <a:noAutofit/>
          </a:bodyPr>
          <a:lstStyle/>
          <a:p>
            <a:pPr marL="12700">
              <a:lnSpc>
                <a:spcPct val="100000"/>
              </a:lnSpc>
            </a:pPr>
            <a:r>
              <a:rPr sz="2400" dirty="0" smtClean="0">
                <a:latin typeface="宋体"/>
                <a:cs typeface="宋体"/>
              </a:rPr>
              <a:t>对</a:t>
            </a:r>
            <a:r>
              <a:rPr sz="2400" dirty="0" smtClean="0">
                <a:solidFill>
                  <a:srgbClr val="C00000"/>
                </a:solidFill>
                <a:latin typeface="宋体"/>
                <a:cs typeface="宋体"/>
              </a:rPr>
              <a:t>单个数据</a:t>
            </a:r>
            <a:r>
              <a:rPr sz="2400" spc="-10" dirty="0" smtClean="0">
                <a:solidFill>
                  <a:srgbClr val="C00000"/>
                </a:solidFill>
                <a:latin typeface="宋体"/>
                <a:cs typeface="宋体"/>
              </a:rPr>
              <a:t>报</a:t>
            </a:r>
            <a:r>
              <a:rPr sz="2400" spc="0" dirty="0" smtClean="0">
                <a:latin typeface="宋体"/>
                <a:cs typeface="宋体"/>
              </a:rPr>
              <a:t>的服</a:t>
            </a:r>
            <a:r>
              <a:rPr sz="2400" spc="-5" dirty="0" smtClean="0">
                <a:latin typeface="宋体"/>
                <a:cs typeface="宋体"/>
              </a:rPr>
              <a:t>务</a:t>
            </a:r>
            <a:r>
              <a:rPr sz="2400" spc="-10" dirty="0" smtClean="0">
                <a:latin typeface="Arial"/>
                <a:cs typeface="Arial"/>
              </a:rPr>
              <a:t>:</a:t>
            </a:r>
            <a:endParaRPr sz="2400">
              <a:latin typeface="Arial"/>
              <a:cs typeface="Arial"/>
            </a:endParaRPr>
          </a:p>
        </p:txBody>
      </p:sp>
      <p:sp>
        <p:nvSpPr>
          <p:cNvPr id="11" name="object 11"/>
          <p:cNvSpPr/>
          <p:nvPr/>
        </p:nvSpPr>
        <p:spPr>
          <a:xfrm>
            <a:off x="708977" y="2710433"/>
            <a:ext cx="304800" cy="0"/>
          </a:xfrm>
          <a:custGeom>
            <a:avLst/>
            <a:gdLst/>
            <a:ahLst/>
            <a:cxnLst/>
            <a:rect l="l" t="t" r="r" b="b"/>
            <a:pathLst>
              <a:path w="304800">
                <a:moveTo>
                  <a:pt x="0" y="0"/>
                </a:moveTo>
                <a:lnTo>
                  <a:pt x="304800" y="0"/>
                </a:lnTo>
              </a:path>
            </a:pathLst>
          </a:custGeom>
          <a:ln w="14985">
            <a:solidFill>
              <a:srgbClr val="000000"/>
            </a:solidFill>
          </a:ln>
        </p:spPr>
        <p:txBody>
          <a:bodyPr wrap="square" lIns="0" tIns="0" rIns="0" bIns="0" rtlCol="0">
            <a:noAutofit/>
          </a:bodyPr>
          <a:lstStyle/>
          <a:p>
            <a:endParaRPr/>
          </a:p>
        </p:txBody>
      </p:sp>
      <p:sp>
        <p:nvSpPr>
          <p:cNvPr id="12" name="object 12"/>
          <p:cNvSpPr/>
          <p:nvPr/>
        </p:nvSpPr>
        <p:spPr>
          <a:xfrm>
            <a:off x="1013777" y="2710433"/>
            <a:ext cx="1523999" cy="0"/>
          </a:xfrm>
          <a:custGeom>
            <a:avLst/>
            <a:gdLst/>
            <a:ahLst/>
            <a:cxnLst/>
            <a:rect l="l" t="t" r="r" b="b"/>
            <a:pathLst>
              <a:path w="1524000">
                <a:moveTo>
                  <a:pt x="0" y="0"/>
                </a:moveTo>
                <a:lnTo>
                  <a:pt x="1523999" y="0"/>
                </a:lnTo>
              </a:path>
            </a:pathLst>
          </a:custGeom>
          <a:ln w="14985">
            <a:solidFill>
              <a:srgbClr val="C00000"/>
            </a:solidFill>
          </a:ln>
        </p:spPr>
        <p:txBody>
          <a:bodyPr wrap="square" lIns="0" tIns="0" rIns="0" bIns="0" rtlCol="0">
            <a:noAutofit/>
          </a:bodyPr>
          <a:lstStyle/>
          <a:p>
            <a:endParaRPr/>
          </a:p>
        </p:txBody>
      </p:sp>
      <p:sp>
        <p:nvSpPr>
          <p:cNvPr id="13" name="object 13"/>
          <p:cNvSpPr/>
          <p:nvPr/>
        </p:nvSpPr>
        <p:spPr>
          <a:xfrm>
            <a:off x="2537841" y="2710433"/>
            <a:ext cx="999744" cy="0"/>
          </a:xfrm>
          <a:custGeom>
            <a:avLst/>
            <a:gdLst/>
            <a:ahLst/>
            <a:cxnLst/>
            <a:rect l="l" t="t" r="r" b="b"/>
            <a:pathLst>
              <a:path w="999744">
                <a:moveTo>
                  <a:pt x="0" y="0"/>
                </a:moveTo>
                <a:lnTo>
                  <a:pt x="999744" y="0"/>
                </a:lnTo>
              </a:path>
            </a:pathLst>
          </a:custGeom>
          <a:ln w="14985">
            <a:solidFill>
              <a:srgbClr val="000000"/>
            </a:solidFill>
          </a:ln>
        </p:spPr>
        <p:txBody>
          <a:bodyPr wrap="square" lIns="0" tIns="0" rIns="0" bIns="0" rtlCol="0">
            <a:noAutofit/>
          </a:bodyPr>
          <a:lstStyle/>
          <a:p>
            <a:endParaRPr/>
          </a:p>
        </p:txBody>
      </p:sp>
      <p:sp>
        <p:nvSpPr>
          <p:cNvPr id="14" name="object 14"/>
          <p:cNvSpPr txBox="1"/>
          <p:nvPr/>
        </p:nvSpPr>
        <p:spPr>
          <a:xfrm>
            <a:off x="696264" y="2806319"/>
            <a:ext cx="3521710" cy="1637664"/>
          </a:xfrm>
          <a:prstGeom prst="rect">
            <a:avLst/>
          </a:prstGeom>
        </p:spPr>
        <p:txBody>
          <a:bodyPr vert="horz" wrap="square" lIns="0" tIns="0" rIns="0" bIns="0" rtlCol="0">
            <a:noAutofit/>
          </a:bodyPr>
          <a:lstStyle/>
          <a:p>
            <a:pPr marL="12700">
              <a:lnSpc>
                <a:spcPct val="100000"/>
              </a:lnSpc>
              <a:tabLst>
                <a:tab pos="287020" algn="l"/>
              </a:tabLst>
            </a:pPr>
            <a:r>
              <a:rPr sz="2050" spc="-15" dirty="0" smtClean="0">
                <a:solidFill>
                  <a:srgbClr val="00CC99"/>
                </a:solidFill>
                <a:latin typeface="Wingdings 2"/>
                <a:cs typeface="Wingdings 2"/>
              </a:rPr>
              <a:t></a:t>
            </a:r>
            <a:r>
              <a:rPr sz="2050" spc="-15" dirty="0" smtClean="0">
                <a:solidFill>
                  <a:srgbClr val="00CC99"/>
                </a:solidFill>
                <a:latin typeface="Times New Roman"/>
                <a:cs typeface="Times New Roman"/>
              </a:rPr>
              <a:t>	</a:t>
            </a:r>
            <a:r>
              <a:rPr sz="2400" spc="-15" dirty="0" smtClean="0">
                <a:latin typeface="宋体"/>
                <a:cs typeface="宋体"/>
              </a:rPr>
              <a:t>保证递送</a:t>
            </a:r>
            <a:endParaRPr sz="2400">
              <a:latin typeface="宋体"/>
              <a:cs typeface="宋体"/>
            </a:endParaRPr>
          </a:p>
          <a:p>
            <a:pPr>
              <a:lnSpc>
                <a:spcPts val="600"/>
              </a:lnSpc>
              <a:spcBef>
                <a:spcPts val="2"/>
              </a:spcBef>
            </a:pPr>
            <a:endParaRPr sz="600"/>
          </a:p>
          <a:p>
            <a:pPr marL="12700">
              <a:lnSpc>
                <a:spcPct val="100000"/>
              </a:lnSpc>
              <a:tabLst>
                <a:tab pos="287020" algn="l"/>
              </a:tabLst>
            </a:pPr>
            <a:r>
              <a:rPr sz="2050" spc="-15" dirty="0" smtClean="0">
                <a:solidFill>
                  <a:srgbClr val="00CC99"/>
                </a:solidFill>
                <a:latin typeface="Wingdings 2"/>
                <a:cs typeface="Wingdings 2"/>
              </a:rPr>
              <a:t></a:t>
            </a:r>
            <a:r>
              <a:rPr sz="2050" spc="-15" dirty="0" smtClean="0">
                <a:solidFill>
                  <a:srgbClr val="00CC99"/>
                </a:solidFill>
                <a:latin typeface="Times New Roman"/>
                <a:cs typeface="Times New Roman"/>
              </a:rPr>
              <a:t>	</a:t>
            </a:r>
            <a:r>
              <a:rPr sz="2400" spc="-15" dirty="0" smtClean="0">
                <a:latin typeface="宋体"/>
                <a:cs typeface="宋体"/>
              </a:rPr>
              <a:t>保证小</a:t>
            </a:r>
            <a:r>
              <a:rPr sz="2400" spc="-10" dirty="0" smtClean="0">
                <a:latin typeface="宋体"/>
                <a:cs typeface="宋体"/>
              </a:rPr>
              <a:t>于</a:t>
            </a:r>
            <a:r>
              <a:rPr sz="2400" spc="-5" dirty="0" smtClean="0">
                <a:latin typeface="Calibri"/>
                <a:cs typeface="Calibri"/>
              </a:rPr>
              <a:t>4</a:t>
            </a:r>
            <a:r>
              <a:rPr sz="2400" spc="0" dirty="0" smtClean="0">
                <a:latin typeface="Calibri"/>
                <a:cs typeface="Calibri"/>
              </a:rPr>
              <a:t>0</a:t>
            </a:r>
            <a:r>
              <a:rPr sz="2400" spc="-25" dirty="0" smtClean="0">
                <a:latin typeface="Calibri"/>
                <a:cs typeface="Calibri"/>
              </a:rPr>
              <a:t> </a:t>
            </a:r>
            <a:r>
              <a:rPr sz="2400" spc="0" dirty="0" smtClean="0">
                <a:latin typeface="Calibri"/>
                <a:cs typeface="Calibri"/>
              </a:rPr>
              <a:t>ms</a:t>
            </a:r>
            <a:r>
              <a:rPr sz="2400" spc="5" dirty="0" smtClean="0">
                <a:latin typeface="Calibri"/>
                <a:cs typeface="Calibri"/>
              </a:rPr>
              <a:t>e</a:t>
            </a:r>
            <a:r>
              <a:rPr sz="2400" spc="0" dirty="0" smtClean="0">
                <a:latin typeface="Calibri"/>
                <a:cs typeface="Calibri"/>
              </a:rPr>
              <a:t>c</a:t>
            </a:r>
            <a:r>
              <a:rPr sz="2400" spc="-15" dirty="0" smtClean="0">
                <a:latin typeface="Calibri"/>
                <a:cs typeface="Calibri"/>
              </a:rPr>
              <a:t> </a:t>
            </a:r>
            <a:r>
              <a:rPr sz="2400" spc="0" dirty="0" smtClean="0">
                <a:latin typeface="宋体"/>
                <a:cs typeface="宋体"/>
              </a:rPr>
              <a:t>时延的</a:t>
            </a:r>
            <a:endParaRPr sz="2400">
              <a:latin typeface="宋体"/>
              <a:cs typeface="宋体"/>
            </a:endParaRPr>
          </a:p>
          <a:p>
            <a:pPr marL="287020">
              <a:lnSpc>
                <a:spcPct val="100000"/>
              </a:lnSpc>
            </a:pPr>
            <a:r>
              <a:rPr sz="2400" dirty="0" smtClean="0">
                <a:latin typeface="宋体"/>
                <a:cs typeface="宋体"/>
              </a:rPr>
              <a:t>递送</a:t>
            </a:r>
            <a:endParaRPr sz="2400">
              <a:latin typeface="宋体"/>
              <a:cs typeface="宋体"/>
            </a:endParaRPr>
          </a:p>
          <a:p>
            <a:pPr>
              <a:lnSpc>
                <a:spcPts val="550"/>
              </a:lnSpc>
              <a:spcBef>
                <a:spcPts val="2"/>
              </a:spcBef>
            </a:pPr>
            <a:endParaRPr sz="550"/>
          </a:p>
          <a:p>
            <a:pPr marL="12700">
              <a:lnSpc>
                <a:spcPct val="100000"/>
              </a:lnSpc>
              <a:tabLst>
                <a:tab pos="287020" algn="l"/>
              </a:tabLst>
            </a:pPr>
            <a:r>
              <a:rPr sz="2050" spc="-15" dirty="0" smtClean="0">
                <a:solidFill>
                  <a:srgbClr val="00CC99"/>
                </a:solidFill>
                <a:latin typeface="Wingdings 2"/>
                <a:cs typeface="Wingdings 2"/>
              </a:rPr>
              <a:t></a:t>
            </a:r>
            <a:r>
              <a:rPr sz="2050" spc="-15" dirty="0" smtClean="0">
                <a:solidFill>
                  <a:srgbClr val="00CC99"/>
                </a:solidFill>
                <a:latin typeface="Times New Roman"/>
                <a:cs typeface="Times New Roman"/>
              </a:rPr>
              <a:t>	</a:t>
            </a:r>
            <a:r>
              <a:rPr sz="2400" spc="-15" dirty="0" smtClean="0">
                <a:latin typeface="Calibri"/>
                <a:cs typeface="Calibri"/>
              </a:rPr>
              <a:t>……</a:t>
            </a:r>
            <a:endParaRPr sz="2400">
              <a:latin typeface="Calibri"/>
              <a:cs typeface="Calibri"/>
            </a:endParaRPr>
          </a:p>
        </p:txBody>
      </p:sp>
    </p:spTree>
    <p:extLst>
      <p:ext uri="{BB962C8B-B14F-4D97-AF65-F5344CB8AC3E}">
        <p14:creationId xmlns:p14="http://schemas.microsoft.com/office/powerpoint/2010/main" val="11755852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ChangeArrowheads="1"/>
          </p:cNvSpPr>
          <p:nvPr/>
        </p:nvSpPr>
        <p:spPr bwMode="auto">
          <a:xfrm>
            <a:off x="0" y="762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781315" name="Rectangle 3"/>
          <p:cNvSpPr>
            <a:spLocks noChangeArrowheads="1"/>
          </p:cNvSpPr>
          <p:nvPr/>
        </p:nvSpPr>
        <p:spPr bwMode="auto">
          <a:xfrm>
            <a:off x="0" y="32385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78131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78131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781318" name="Rectangle 6"/>
          <p:cNvSpPr>
            <a:spLocks noGrp="1" noChangeArrowheads="1"/>
          </p:cNvSpPr>
          <p:nvPr>
            <p:ph type="title"/>
          </p:nvPr>
        </p:nvSpPr>
        <p:spPr>
          <a:xfrm>
            <a:off x="971550" y="44450"/>
            <a:ext cx="7793038" cy="695325"/>
          </a:xfrm>
        </p:spPr>
        <p:txBody>
          <a:bodyPr/>
          <a:lstStyle/>
          <a:p>
            <a:pPr>
              <a:defRPr/>
            </a:pPr>
            <a:r>
              <a:rPr kumimoji="0" lang="zh-CN" altLang="en-US" sz="4000" dirty="0" smtClean="0">
                <a:solidFill>
                  <a:schemeClr val="accent5">
                    <a:lumMod val="50000"/>
                  </a:schemeClr>
                </a:solidFill>
              </a:rPr>
              <a:t>分组转发算法</a:t>
            </a:r>
            <a:r>
              <a:rPr kumimoji="0" lang="en-US" altLang="zh-CN" sz="4000" dirty="0" smtClean="0">
                <a:solidFill>
                  <a:schemeClr val="accent5">
                    <a:lumMod val="50000"/>
                  </a:schemeClr>
                </a:solidFill>
              </a:rPr>
              <a:t> </a:t>
            </a:r>
          </a:p>
        </p:txBody>
      </p:sp>
      <p:sp>
        <p:nvSpPr>
          <p:cNvPr id="781319" name="Rectangle 7"/>
          <p:cNvSpPr>
            <a:spLocks noGrp="1" noChangeArrowheads="1"/>
          </p:cNvSpPr>
          <p:nvPr>
            <p:ph type="body" idx="1"/>
          </p:nvPr>
        </p:nvSpPr>
        <p:spPr>
          <a:xfrm>
            <a:off x="107950" y="836613"/>
            <a:ext cx="8748713" cy="5761037"/>
          </a:xfrm>
          <a:ln>
            <a:solidFill>
              <a:schemeClr val="tx2"/>
            </a:solidFill>
            <a:miter lim="800000"/>
            <a:headEnd/>
            <a:tailEnd/>
          </a:ln>
        </p:spPr>
        <p:txBody>
          <a:bodyPr/>
          <a:lstStyle/>
          <a:p>
            <a:pPr marL="609600" indent="-609600" algn="just">
              <a:spcBef>
                <a:spcPct val="0"/>
              </a:spcBef>
              <a:spcAft>
                <a:spcPct val="20000"/>
              </a:spcAft>
              <a:buFontTx/>
              <a:buNone/>
              <a:defRPr/>
            </a:pPr>
            <a:r>
              <a:rPr kumimoji="0" lang="en-US" altLang="zh-CN" sz="2800" dirty="0" smtClean="0"/>
              <a:t>(1)  </a:t>
            </a:r>
            <a:r>
              <a:rPr kumimoji="0" lang="zh-CN" altLang="en-US" sz="2800" dirty="0" smtClean="0"/>
              <a:t>从数据报的首部提取目的主机的</a:t>
            </a:r>
            <a:r>
              <a:rPr kumimoji="0" lang="en-US" altLang="zh-CN" sz="1800" dirty="0" smtClean="0"/>
              <a:t> </a:t>
            </a:r>
            <a:r>
              <a:rPr kumimoji="0" lang="en-US" altLang="zh-CN" sz="2800" dirty="0" smtClean="0"/>
              <a:t>IP</a:t>
            </a:r>
            <a:r>
              <a:rPr kumimoji="0" lang="en-US" altLang="zh-CN" sz="1800" dirty="0" smtClean="0"/>
              <a:t> </a:t>
            </a:r>
            <a:r>
              <a:rPr kumimoji="0" lang="zh-CN" altLang="en-US" sz="2800" dirty="0" smtClean="0"/>
              <a:t>地址</a:t>
            </a:r>
            <a:r>
              <a:rPr kumimoji="0" lang="en-US" altLang="zh-CN" sz="1600" dirty="0" smtClean="0"/>
              <a:t> </a:t>
            </a:r>
            <a:r>
              <a:rPr kumimoji="0" lang="en-US" altLang="zh-CN" sz="2800" i="1" dirty="0" smtClean="0"/>
              <a:t>D</a:t>
            </a:r>
            <a:r>
              <a:rPr kumimoji="0" lang="en-US" altLang="zh-CN" sz="2800" dirty="0" smtClean="0"/>
              <a:t>, </a:t>
            </a:r>
            <a:r>
              <a:rPr kumimoji="0" lang="zh-CN" altLang="en-US" sz="2800" dirty="0" smtClean="0"/>
              <a:t>得出目的网络地址为</a:t>
            </a:r>
            <a:r>
              <a:rPr kumimoji="0" lang="en-US" altLang="zh-CN" sz="1600" dirty="0" smtClean="0"/>
              <a:t> </a:t>
            </a:r>
            <a:r>
              <a:rPr kumimoji="0" lang="en-US" altLang="zh-CN" sz="2800" i="1" dirty="0" smtClean="0"/>
              <a:t>N</a:t>
            </a:r>
            <a:r>
              <a:rPr kumimoji="0" lang="zh-CN" altLang="en-US" sz="2800" dirty="0" smtClean="0"/>
              <a:t>。</a:t>
            </a:r>
            <a:endParaRPr kumimoji="0" lang="en-US" altLang="zh-CN" sz="2800" dirty="0" smtClean="0"/>
          </a:p>
          <a:p>
            <a:pPr marL="609600" indent="-609600" algn="just">
              <a:spcBef>
                <a:spcPct val="0"/>
              </a:spcBef>
              <a:spcAft>
                <a:spcPct val="20000"/>
              </a:spcAft>
              <a:buFontTx/>
              <a:buNone/>
              <a:defRPr/>
            </a:pPr>
            <a:r>
              <a:rPr kumimoji="0" lang="en-US" altLang="zh-CN" sz="2800" dirty="0" smtClean="0"/>
              <a:t>(2)  </a:t>
            </a:r>
            <a:r>
              <a:rPr kumimoji="0" lang="zh-CN" altLang="en-US" sz="2800" dirty="0" smtClean="0"/>
              <a:t>若网络</a:t>
            </a:r>
            <a:r>
              <a:rPr kumimoji="0" lang="en-US" altLang="zh-CN" sz="1400" dirty="0" smtClean="0"/>
              <a:t> </a:t>
            </a:r>
            <a:r>
              <a:rPr kumimoji="0" lang="en-US" altLang="zh-CN" sz="2800" i="1" dirty="0" smtClean="0"/>
              <a:t>N </a:t>
            </a:r>
            <a:r>
              <a:rPr kumimoji="0" lang="zh-CN" altLang="en-US" sz="2800" dirty="0" smtClean="0"/>
              <a:t>与此路由器直接相连，则把数据报</a:t>
            </a:r>
            <a:r>
              <a:rPr kumimoji="0" lang="zh-CN" altLang="en-US" sz="2800" dirty="0" smtClean="0">
                <a:solidFill>
                  <a:schemeClr val="hlink"/>
                </a:solidFill>
              </a:rPr>
              <a:t>直接交付</a:t>
            </a:r>
            <a:r>
              <a:rPr kumimoji="0" lang="zh-CN" altLang="en-US" sz="2800" dirty="0" smtClean="0"/>
              <a:t>目的主机</a:t>
            </a:r>
            <a:r>
              <a:rPr kumimoji="0" lang="en-US" altLang="zh-CN" sz="1400" dirty="0" smtClean="0"/>
              <a:t> </a:t>
            </a:r>
            <a:r>
              <a:rPr kumimoji="0" lang="en-US" altLang="zh-CN" sz="2800" i="1" dirty="0" smtClean="0"/>
              <a:t>D</a:t>
            </a:r>
            <a:r>
              <a:rPr kumimoji="0" lang="zh-CN" altLang="en-US" sz="2800" dirty="0" smtClean="0"/>
              <a:t>；否则是</a:t>
            </a:r>
            <a:r>
              <a:rPr kumimoji="0" lang="zh-CN" altLang="en-US" sz="2800" dirty="0" smtClean="0">
                <a:solidFill>
                  <a:schemeClr val="hlink"/>
                </a:solidFill>
              </a:rPr>
              <a:t>间接</a:t>
            </a:r>
            <a:r>
              <a:rPr kumimoji="0" lang="zh-CN" altLang="en-US" sz="2800" dirty="0" smtClean="0"/>
              <a:t>交付，执行</a:t>
            </a:r>
            <a:r>
              <a:rPr kumimoji="0" lang="en-US" altLang="zh-CN" sz="2800" dirty="0" smtClean="0"/>
              <a:t>(3)</a:t>
            </a:r>
            <a:r>
              <a:rPr kumimoji="0" lang="zh-CN" altLang="en-US" sz="2800" dirty="0" smtClean="0"/>
              <a:t>。</a:t>
            </a:r>
            <a:endParaRPr kumimoji="0" lang="en-US" altLang="zh-CN" sz="2800" dirty="0" smtClean="0"/>
          </a:p>
          <a:p>
            <a:pPr marL="609600" indent="-609600" algn="just">
              <a:spcBef>
                <a:spcPct val="0"/>
              </a:spcBef>
              <a:spcAft>
                <a:spcPct val="20000"/>
              </a:spcAft>
              <a:buFontTx/>
              <a:buNone/>
              <a:defRPr/>
            </a:pPr>
            <a:r>
              <a:rPr kumimoji="0" lang="en-US" altLang="zh-CN" sz="2800" dirty="0" smtClean="0"/>
              <a:t>(3)  </a:t>
            </a:r>
            <a:r>
              <a:rPr kumimoji="0" lang="zh-CN" altLang="en-US" sz="2800" dirty="0" smtClean="0"/>
              <a:t>若路由表中有目的地址为</a:t>
            </a:r>
            <a:r>
              <a:rPr kumimoji="0" lang="en-US" altLang="zh-CN" sz="2800" dirty="0" smtClean="0"/>
              <a:t> </a:t>
            </a:r>
            <a:r>
              <a:rPr kumimoji="0" lang="en-US" altLang="zh-CN" sz="2800" i="1" dirty="0" smtClean="0"/>
              <a:t>D</a:t>
            </a:r>
            <a:r>
              <a:rPr kumimoji="0" lang="zh-CN" altLang="en-US" sz="2800" dirty="0"/>
              <a:t>（</a:t>
            </a:r>
            <a:r>
              <a:rPr kumimoji="0" lang="en-US" altLang="zh-CN" sz="2800" dirty="0"/>
              <a:t>IP</a:t>
            </a:r>
            <a:r>
              <a:rPr kumimoji="0" lang="zh-CN" altLang="en-US" sz="2800" dirty="0"/>
              <a:t>地址）</a:t>
            </a:r>
            <a:r>
              <a:rPr kumimoji="0" lang="en-US" altLang="zh-CN" sz="2800" dirty="0"/>
              <a:t> </a:t>
            </a:r>
            <a:r>
              <a:rPr kumimoji="0" lang="zh-CN" altLang="en-US" sz="2800" dirty="0" smtClean="0"/>
              <a:t>的特定主机路由，则把数据报传送给路由表中所指明的</a:t>
            </a:r>
            <a:r>
              <a:rPr kumimoji="0" lang="zh-CN" altLang="en-US" sz="2800" dirty="0" smtClean="0">
                <a:solidFill>
                  <a:srgbClr val="3366FF"/>
                </a:solidFill>
              </a:rPr>
              <a:t>下一跳路由器</a:t>
            </a:r>
            <a:r>
              <a:rPr kumimoji="0" lang="zh-CN" altLang="en-US" sz="2800" dirty="0" smtClean="0"/>
              <a:t>；否则，执行</a:t>
            </a:r>
            <a:r>
              <a:rPr kumimoji="0" lang="en-US" altLang="zh-CN" sz="2800" dirty="0" smtClean="0"/>
              <a:t>(4)</a:t>
            </a:r>
            <a:r>
              <a:rPr kumimoji="0" lang="zh-CN" altLang="en-US" sz="2800" dirty="0" smtClean="0"/>
              <a:t>。</a:t>
            </a:r>
            <a:endParaRPr kumimoji="0" lang="en-US" altLang="zh-CN" sz="2800" dirty="0" smtClean="0"/>
          </a:p>
          <a:p>
            <a:pPr marL="609600" indent="-609600" algn="just">
              <a:spcBef>
                <a:spcPct val="0"/>
              </a:spcBef>
              <a:spcAft>
                <a:spcPct val="20000"/>
              </a:spcAft>
              <a:buFontTx/>
              <a:buNone/>
              <a:defRPr/>
            </a:pPr>
            <a:r>
              <a:rPr kumimoji="0" lang="en-US" altLang="zh-CN" sz="2800" dirty="0" smtClean="0"/>
              <a:t>(4)  </a:t>
            </a:r>
            <a:r>
              <a:rPr kumimoji="0" lang="zh-CN" altLang="en-US" sz="2800" dirty="0" smtClean="0"/>
              <a:t>若路由表中有到达网络</a:t>
            </a:r>
            <a:r>
              <a:rPr kumimoji="0" lang="en-US" altLang="zh-CN" sz="2800" dirty="0" smtClean="0"/>
              <a:t> </a:t>
            </a:r>
            <a:r>
              <a:rPr kumimoji="0" lang="en-US" altLang="zh-CN" sz="2800" i="1" dirty="0" smtClean="0"/>
              <a:t>N </a:t>
            </a:r>
            <a:r>
              <a:rPr kumimoji="0" lang="zh-CN" altLang="en-US" sz="2800" dirty="0" smtClean="0"/>
              <a:t>的路由，则把数据报传送给路由表指明的下一跳路由器；否则，执行</a:t>
            </a:r>
            <a:r>
              <a:rPr kumimoji="0" lang="en-US" altLang="zh-CN" sz="2800" dirty="0" smtClean="0"/>
              <a:t>(5)</a:t>
            </a:r>
            <a:r>
              <a:rPr kumimoji="0" lang="zh-CN" altLang="en-US" sz="2800" dirty="0" smtClean="0"/>
              <a:t>。</a:t>
            </a:r>
            <a:endParaRPr kumimoji="0" lang="en-US" altLang="zh-CN" sz="2800" dirty="0" smtClean="0"/>
          </a:p>
          <a:p>
            <a:pPr marL="609600" indent="-609600" algn="just">
              <a:spcBef>
                <a:spcPct val="0"/>
              </a:spcBef>
              <a:spcAft>
                <a:spcPct val="20000"/>
              </a:spcAft>
              <a:buFontTx/>
              <a:buNone/>
              <a:defRPr/>
            </a:pPr>
            <a:r>
              <a:rPr kumimoji="0" lang="en-US" altLang="zh-CN" sz="2800" dirty="0" smtClean="0"/>
              <a:t>(5) </a:t>
            </a:r>
            <a:r>
              <a:rPr kumimoji="0" lang="zh-CN" altLang="en-US" sz="2800" dirty="0" smtClean="0"/>
              <a:t>若路由表中有一个默认路由，则把数据报传送给路由表中所指明的默认路由器；否则，执行</a:t>
            </a:r>
            <a:r>
              <a:rPr kumimoji="0" lang="en-US" altLang="zh-CN" sz="2800" dirty="0" smtClean="0"/>
              <a:t>(6)</a:t>
            </a:r>
            <a:r>
              <a:rPr kumimoji="0" lang="zh-CN" altLang="en-US" sz="2800" dirty="0" smtClean="0"/>
              <a:t>。</a:t>
            </a:r>
            <a:endParaRPr kumimoji="0" lang="en-US" altLang="zh-CN" sz="2800" dirty="0" smtClean="0"/>
          </a:p>
          <a:p>
            <a:pPr marL="609600" indent="-609600" algn="just">
              <a:spcBef>
                <a:spcPct val="0"/>
              </a:spcBef>
              <a:spcAft>
                <a:spcPct val="20000"/>
              </a:spcAft>
              <a:buFontTx/>
              <a:buNone/>
              <a:defRPr/>
            </a:pPr>
            <a:r>
              <a:rPr kumimoji="0" lang="en-US" altLang="zh-CN" sz="2800" dirty="0" smtClean="0"/>
              <a:t>(6)  </a:t>
            </a:r>
            <a:r>
              <a:rPr kumimoji="0" lang="zh-CN" altLang="en-US" sz="2800" dirty="0" smtClean="0"/>
              <a:t>报告转发分组出错。</a:t>
            </a:r>
            <a:r>
              <a:rPr kumimoji="0" lang="en-US" altLang="zh-CN" sz="2800" dirty="0" smtClean="0"/>
              <a:t> </a:t>
            </a:r>
          </a:p>
        </p:txBody>
      </p:sp>
      <p:sp>
        <p:nvSpPr>
          <p:cNvPr id="781320" name="Rectangle 8"/>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78132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zh-CN" altLang="en-US"/>
          </a:p>
        </p:txBody>
      </p:sp>
      <p:sp>
        <p:nvSpPr>
          <p:cNvPr id="10" name="文本框 9"/>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8927718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43000"/>
            <a:ext cx="8229600" cy="452583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dirty="0" smtClean="0">
                <a:latin typeface="STXingkai" charset="-122"/>
                <a:ea typeface="STXingkai" charset="-122"/>
                <a:cs typeface="STXingkai" charset="-122"/>
              </a:rPr>
              <a:t>1</a:t>
            </a:r>
            <a:r>
              <a:rPr kumimoji="1" lang="zh-CN" altLang="en-US" sz="2400" dirty="0" smtClean="0">
                <a:latin typeface="STXingkai" charset="-122"/>
                <a:ea typeface="STXingkai" charset="-122"/>
                <a:cs typeface="STXingkai" charset="-122"/>
              </a:rPr>
              <a:t>、网络层概述，网络层提供的两种服务：虚电路和数据报服务</a:t>
            </a:r>
            <a:endParaRPr kumimoji="1"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latin typeface="STXingkai" charset="-122"/>
                <a:ea typeface="STXingkai" charset="-122"/>
                <a:cs typeface="STXingkai" charset="-122"/>
              </a:rPr>
              <a:t>2</a:t>
            </a:r>
            <a:r>
              <a:rPr lang="zh-CN" altLang="en-US" sz="2400" dirty="0" smtClean="0">
                <a:latin typeface="STXingkai" charset="-122"/>
                <a:ea typeface="STXingkai" charset="-122"/>
                <a:cs typeface="STXingkai" charset="-122"/>
              </a:rPr>
              <a:t>、网际协议</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看书 </a:t>
            </a:r>
            <a:r>
              <a:rPr lang="en-US" altLang="zh-CN" sz="2400" dirty="0" smtClean="0">
                <a:latin typeface="STXingkai" charset="-122"/>
                <a:ea typeface="STXingkai" charset="-122"/>
                <a:cs typeface="STXingkai" charset="-122"/>
              </a:rPr>
              <a:t>4.2.1</a:t>
            </a:r>
            <a:r>
              <a:rPr lang="zh-CN" altLang="en-US" sz="2400" dirty="0" smtClean="0">
                <a:latin typeface="STXingkai" charset="-122"/>
                <a:ea typeface="STXingkai" charset="-122"/>
                <a:cs typeface="STXingkai" charset="-122"/>
              </a:rPr>
              <a:t>），路由器的工作原理，分类的</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地址与硬件地址，地址解析协议</a:t>
            </a:r>
            <a:r>
              <a:rPr lang="en-US" altLang="zh-CN" sz="2400" dirty="0" smtClean="0">
                <a:latin typeface="STXingkai" charset="-122"/>
                <a:ea typeface="STXingkai" charset="-122"/>
                <a:cs typeface="STXingkai" charset="-122"/>
              </a:rPr>
              <a:t>ARP,</a:t>
            </a:r>
            <a:r>
              <a:rPr lang="zh-CN" altLang="en-US" sz="2400" dirty="0" smtClean="0">
                <a:latin typeface="STXingkai" charset="-122"/>
                <a:ea typeface="STXingkai" charset="-122"/>
                <a:cs typeface="STXingkai" charset="-122"/>
              </a:rPr>
              <a:t> </a:t>
            </a:r>
            <a:r>
              <a:rPr lang="en-US" altLang="zh-CN" sz="2400" dirty="0" err="1"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数据报格式，</a:t>
            </a:r>
            <a:r>
              <a:rPr lang="en-US" altLang="zh-CN" sz="2400" dirty="0" smtClean="0">
                <a:latin typeface="STXingkai" charset="-122"/>
                <a:ea typeface="STXingkai" charset="-122"/>
                <a:cs typeface="STXingkai" charset="-122"/>
              </a:rPr>
              <a:t>IP</a:t>
            </a:r>
            <a:r>
              <a:rPr lang="zh-CN" altLang="en-US" sz="2400" dirty="0" smtClean="0">
                <a:latin typeface="STXingkai" charset="-122"/>
                <a:ea typeface="STXingkai" charset="-122"/>
                <a:cs typeface="STXingkai" charset="-122"/>
              </a:rPr>
              <a:t>层转发分组的流程</a:t>
            </a:r>
            <a:endParaRPr lang="en-US" altLang="zh-CN" sz="2400" dirty="0" smtClean="0">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2400" dirty="0" smtClean="0">
                <a:solidFill>
                  <a:srgbClr val="FF0000"/>
                </a:solidFill>
                <a:latin typeface="STXingkai" charset="-122"/>
                <a:ea typeface="STXingkai" charset="-122"/>
                <a:cs typeface="STXingkai" charset="-122"/>
              </a:rPr>
              <a:t>3</a:t>
            </a:r>
            <a:r>
              <a:rPr lang="zh-CN" altLang="en-US" sz="2400" dirty="0" smtClean="0">
                <a:solidFill>
                  <a:srgbClr val="FF0000"/>
                </a:solidFill>
                <a:latin typeface="STXingkai" charset="-122"/>
                <a:ea typeface="STXingkai" charset="-122"/>
                <a:cs typeface="STXingkai" charset="-122"/>
              </a:rPr>
              <a:t>、划分子网和构造超网</a:t>
            </a:r>
            <a:endParaRPr lang="en-US" altLang="zh-CN" sz="2400" dirty="0" smtClean="0">
              <a:solidFill>
                <a:srgbClr val="FF0000"/>
              </a:solidFill>
              <a:latin typeface="STXingkai" charset="-122"/>
              <a:ea typeface="STXingkai" charset="-122"/>
              <a:cs typeface="STXingkai"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lang="en-US" altLang="zh-CN" sz="2400" dirty="0" smtClean="0">
              <a:latin typeface="STXingkai" charset="-122"/>
              <a:ea typeface="STXingkai" charset="-122"/>
              <a:cs typeface="STXingkai" charset="-122"/>
            </a:endParaRPr>
          </a:p>
        </p:txBody>
      </p:sp>
    </p:spTree>
    <p:extLst>
      <p:ext uri="{BB962C8B-B14F-4D97-AF65-F5344CB8AC3E}">
        <p14:creationId xmlns:p14="http://schemas.microsoft.com/office/powerpoint/2010/main" val="5456688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0513" rIns="0" bIns="0" rtlCol="0">
            <a:noAutofit/>
          </a:bodyPr>
          <a:lstStyle/>
          <a:p>
            <a:pPr marL="12700" algn="l">
              <a:lnSpc>
                <a:spcPct val="100000"/>
              </a:lnSpc>
            </a:pPr>
            <a:r>
              <a:rPr sz="4000" spc="-25" dirty="0" smtClean="0">
                <a:solidFill>
                  <a:schemeClr val="tx1"/>
                </a:solidFill>
                <a:latin typeface="Comic Sans MS"/>
                <a:cs typeface="Comic Sans MS"/>
              </a:rPr>
              <a:t>IP </a:t>
            </a:r>
            <a:r>
              <a:rPr sz="4000" spc="-30" dirty="0" smtClean="0">
                <a:solidFill>
                  <a:schemeClr val="tx1"/>
                </a:solidFill>
                <a:latin typeface="黑体"/>
                <a:cs typeface="黑体"/>
              </a:rPr>
              <a:t>网络</a:t>
            </a:r>
            <a:endParaRPr sz="4000" dirty="0">
              <a:solidFill>
                <a:schemeClr val="tx1"/>
              </a:solidFill>
              <a:latin typeface="黑体"/>
              <a:cs typeface="黑体"/>
            </a:endParaRPr>
          </a:p>
        </p:txBody>
      </p:sp>
      <p:sp>
        <p:nvSpPr>
          <p:cNvPr id="48" name="object 48"/>
          <p:cNvSpPr txBox="1">
            <a:spLocks noGrp="1"/>
          </p:cNvSpPr>
          <p:nvPr>
            <p:ph idx="1"/>
          </p:nvPr>
        </p:nvSpPr>
        <p:spPr>
          <a:xfrm>
            <a:off x="152400" y="1341566"/>
            <a:ext cx="8229600" cy="4525834"/>
          </a:xfrm>
          <a:prstGeom prst="rect">
            <a:avLst/>
          </a:prstGeom>
        </p:spPr>
        <p:txBody>
          <a:bodyPr vert="horz" wrap="square" lIns="0" tIns="0" rIns="0" bIns="0" rtlCol="0">
            <a:noAutofit/>
          </a:bodyPr>
          <a:lstStyle/>
          <a:p>
            <a:pPr marL="356235" indent="-342900">
              <a:lnSpc>
                <a:spcPct val="100000"/>
              </a:lnSpc>
              <a:buClr>
                <a:srgbClr val="006FC0"/>
              </a:buClr>
              <a:buSzPct val="68750"/>
              <a:buFont typeface="Wingdings" panose="05000000000000000000" pitchFamily="2" charset="2"/>
              <a:buChar char="p"/>
              <a:tabLst>
                <a:tab pos="356235" algn="l"/>
              </a:tabLst>
            </a:pPr>
            <a:r>
              <a:rPr sz="2400" spc="-20" dirty="0" smtClean="0">
                <a:latin typeface="Comic Sans MS"/>
                <a:cs typeface="Comic Sans MS"/>
              </a:rPr>
              <a:t>I</a:t>
            </a:r>
            <a:r>
              <a:rPr sz="2400" spc="-15" dirty="0" smtClean="0">
                <a:latin typeface="Comic Sans MS"/>
                <a:cs typeface="Comic Sans MS"/>
              </a:rPr>
              <a:t>P </a:t>
            </a:r>
            <a:r>
              <a:rPr sz="2400" spc="0" dirty="0" smtClean="0">
                <a:latin typeface="宋体"/>
                <a:cs typeface="宋体"/>
              </a:rPr>
              <a:t>地址</a:t>
            </a:r>
            <a:endParaRPr sz="2400" dirty="0">
              <a:latin typeface="宋体"/>
              <a:cs typeface="宋体"/>
            </a:endParaRPr>
          </a:p>
          <a:p>
            <a:pPr>
              <a:lnSpc>
                <a:spcPts val="600"/>
              </a:lnSpc>
              <a:spcBef>
                <a:spcPts val="8"/>
              </a:spcBef>
              <a:buClr>
                <a:srgbClr val="006FC0"/>
              </a:buClr>
              <a:buFont typeface="Wingdings"/>
              <a:buChar char="□"/>
            </a:pPr>
            <a:endParaRPr sz="600" dirty="0"/>
          </a:p>
          <a:p>
            <a:pPr marL="756920" marR="140335" lvl="1" indent="-287020">
              <a:lnSpc>
                <a:spcPts val="2360"/>
              </a:lnSpc>
              <a:buClr>
                <a:srgbClr val="7E7E7E"/>
              </a:buClr>
              <a:buSzPct val="70000"/>
              <a:buFont typeface="Verdana"/>
              <a:buChar char="●"/>
              <a:tabLst>
                <a:tab pos="756920" algn="l"/>
              </a:tabLst>
            </a:pPr>
            <a:r>
              <a:rPr sz="2000" spc="10" dirty="0" smtClean="0">
                <a:solidFill>
                  <a:srgbClr val="FF0000"/>
                </a:solidFill>
                <a:latin typeface="宋体"/>
                <a:cs typeface="宋体"/>
              </a:rPr>
              <a:t>网络部</a:t>
            </a:r>
            <a:r>
              <a:rPr sz="2000" spc="0" dirty="0" smtClean="0">
                <a:solidFill>
                  <a:srgbClr val="FF0000"/>
                </a:solidFill>
                <a:latin typeface="宋体"/>
                <a:cs typeface="宋体"/>
              </a:rPr>
              <a:t>分</a:t>
            </a:r>
            <a:r>
              <a:rPr sz="2000" spc="-409" dirty="0" smtClean="0">
                <a:solidFill>
                  <a:srgbClr val="FF0000"/>
                </a:solidFill>
                <a:latin typeface="宋体"/>
                <a:cs typeface="宋体"/>
              </a:rPr>
              <a:t> </a:t>
            </a:r>
            <a:r>
              <a:rPr sz="2000" spc="0" dirty="0" smtClean="0">
                <a:latin typeface="Comic Sans MS"/>
                <a:cs typeface="Comic Sans MS"/>
              </a:rPr>
              <a:t>(</a:t>
            </a:r>
            <a:r>
              <a:rPr sz="2000" spc="-10" dirty="0" smtClean="0">
                <a:latin typeface="Comic Sans MS"/>
                <a:cs typeface="Comic Sans MS"/>
              </a:rPr>
              <a:t>h</a:t>
            </a:r>
            <a:r>
              <a:rPr sz="2000" spc="0" dirty="0" smtClean="0">
                <a:latin typeface="Comic Sans MS"/>
                <a:cs typeface="Comic Sans MS"/>
              </a:rPr>
              <a:t>igh</a:t>
            </a:r>
            <a:r>
              <a:rPr sz="2000" spc="-20" dirty="0" smtClean="0">
                <a:latin typeface="Comic Sans MS"/>
                <a:cs typeface="Comic Sans MS"/>
              </a:rPr>
              <a:t> </a:t>
            </a:r>
            <a:r>
              <a:rPr sz="2000" spc="0" dirty="0" smtClean="0">
                <a:latin typeface="Comic Sans MS"/>
                <a:cs typeface="Comic Sans MS"/>
              </a:rPr>
              <a:t>ord</a:t>
            </a:r>
            <a:r>
              <a:rPr sz="2000" spc="-10" dirty="0" smtClean="0">
                <a:latin typeface="Comic Sans MS"/>
                <a:cs typeface="Comic Sans MS"/>
              </a:rPr>
              <a:t>e</a:t>
            </a:r>
            <a:r>
              <a:rPr sz="2000" spc="0" dirty="0" smtClean="0">
                <a:latin typeface="Comic Sans MS"/>
                <a:cs typeface="Comic Sans MS"/>
              </a:rPr>
              <a:t>r bits)</a:t>
            </a:r>
            <a:endParaRPr sz="2000" dirty="0">
              <a:latin typeface="Comic Sans MS"/>
              <a:cs typeface="Comic Sans MS"/>
            </a:endParaRPr>
          </a:p>
          <a:p>
            <a:pPr lvl="1">
              <a:lnSpc>
                <a:spcPts val="550"/>
              </a:lnSpc>
              <a:spcBef>
                <a:spcPts val="7"/>
              </a:spcBef>
              <a:buClr>
                <a:srgbClr val="7E7E7E"/>
              </a:buClr>
              <a:buFont typeface="Verdana"/>
              <a:buChar char="●"/>
            </a:pPr>
            <a:endParaRPr sz="550" dirty="0"/>
          </a:p>
          <a:p>
            <a:pPr marL="756920" marR="228600" lvl="1" indent="-287020">
              <a:lnSpc>
                <a:spcPts val="2360"/>
              </a:lnSpc>
              <a:buClr>
                <a:srgbClr val="7E7E7E"/>
              </a:buClr>
              <a:buSzPct val="70000"/>
              <a:buFont typeface="Verdana"/>
              <a:buChar char="●"/>
              <a:tabLst>
                <a:tab pos="756920" algn="l"/>
              </a:tabLst>
            </a:pPr>
            <a:r>
              <a:rPr sz="2000" spc="10" dirty="0" smtClean="0">
                <a:solidFill>
                  <a:srgbClr val="000099"/>
                </a:solidFill>
                <a:latin typeface="宋体"/>
                <a:cs typeface="宋体"/>
              </a:rPr>
              <a:t>主机部</a:t>
            </a:r>
            <a:r>
              <a:rPr sz="2000" spc="0" dirty="0" smtClean="0">
                <a:solidFill>
                  <a:srgbClr val="000099"/>
                </a:solidFill>
                <a:latin typeface="宋体"/>
                <a:cs typeface="宋体"/>
              </a:rPr>
              <a:t>分</a:t>
            </a:r>
            <a:r>
              <a:rPr sz="2000" spc="-150" dirty="0" smtClean="0">
                <a:solidFill>
                  <a:srgbClr val="000099"/>
                </a:solidFill>
                <a:latin typeface="宋体"/>
                <a:cs typeface="宋体"/>
              </a:rPr>
              <a:t> </a:t>
            </a:r>
            <a:r>
              <a:rPr sz="2000" spc="0" dirty="0" smtClean="0">
                <a:latin typeface="Comic Sans MS"/>
                <a:cs typeface="Comic Sans MS"/>
              </a:rPr>
              <a:t>(low</a:t>
            </a:r>
            <a:r>
              <a:rPr sz="2000" spc="-10" dirty="0" smtClean="0">
                <a:latin typeface="Comic Sans MS"/>
                <a:cs typeface="Comic Sans MS"/>
              </a:rPr>
              <a:t> </a:t>
            </a:r>
            <a:r>
              <a:rPr sz="2000" spc="0" dirty="0" smtClean="0">
                <a:latin typeface="Comic Sans MS"/>
                <a:cs typeface="Comic Sans MS"/>
              </a:rPr>
              <a:t>ord</a:t>
            </a:r>
            <a:r>
              <a:rPr sz="2000" spc="-10" dirty="0" smtClean="0">
                <a:latin typeface="Comic Sans MS"/>
                <a:cs typeface="Comic Sans MS"/>
              </a:rPr>
              <a:t>e</a:t>
            </a:r>
            <a:r>
              <a:rPr sz="2000" spc="0" dirty="0" smtClean="0">
                <a:latin typeface="Comic Sans MS"/>
                <a:cs typeface="Comic Sans MS"/>
              </a:rPr>
              <a:t>r bits)</a:t>
            </a:r>
            <a:endParaRPr sz="2000" dirty="0">
              <a:latin typeface="Comic Sans MS"/>
              <a:cs typeface="Comic Sans MS"/>
            </a:endParaRPr>
          </a:p>
          <a:p>
            <a:pPr>
              <a:lnSpc>
                <a:spcPts val="500"/>
              </a:lnSpc>
              <a:spcBef>
                <a:spcPts val="24"/>
              </a:spcBef>
            </a:pPr>
            <a:endParaRPr sz="500" dirty="0"/>
          </a:p>
          <a:p>
            <a:pPr marL="13335">
              <a:lnSpc>
                <a:spcPct val="100000"/>
              </a:lnSpc>
              <a:buFont typeface="Wingdings" panose="05000000000000000000" pitchFamily="2" charset="2"/>
              <a:buChar char="p"/>
              <a:tabLst>
                <a:tab pos="356235" algn="l"/>
              </a:tabLst>
            </a:pPr>
            <a:r>
              <a:rPr sz="1650" spc="10" dirty="0" smtClean="0">
                <a:solidFill>
                  <a:srgbClr val="006FC0"/>
                </a:solidFill>
                <a:latin typeface="Times New Roman"/>
                <a:cs typeface="Times New Roman"/>
              </a:rPr>
              <a:t>	</a:t>
            </a:r>
            <a:r>
              <a:rPr sz="2400" spc="10" dirty="0" smtClean="0">
                <a:latin typeface="宋体"/>
                <a:cs typeface="宋体"/>
              </a:rPr>
              <a:t>什么是</a:t>
            </a:r>
            <a:r>
              <a:rPr sz="2400" spc="-505" dirty="0" smtClean="0">
                <a:latin typeface="宋体"/>
                <a:cs typeface="宋体"/>
              </a:rPr>
              <a:t> </a:t>
            </a:r>
            <a:r>
              <a:rPr sz="2400" spc="0" dirty="0" smtClean="0">
                <a:solidFill>
                  <a:srgbClr val="FF0000"/>
                </a:solidFill>
                <a:latin typeface="宋体"/>
                <a:cs typeface="宋体"/>
              </a:rPr>
              <a:t>子网</a:t>
            </a:r>
            <a:r>
              <a:rPr sz="2400" spc="-480" dirty="0" smtClean="0">
                <a:solidFill>
                  <a:srgbClr val="FF0000"/>
                </a:solidFill>
                <a:latin typeface="宋体"/>
                <a:cs typeface="宋体"/>
              </a:rPr>
              <a:t> </a:t>
            </a:r>
            <a:r>
              <a:rPr sz="2400" spc="-15" dirty="0" smtClean="0">
                <a:latin typeface="Comic Sans MS"/>
                <a:cs typeface="Comic Sans MS"/>
              </a:rPr>
              <a:t>?</a:t>
            </a:r>
            <a:endParaRPr sz="2400" dirty="0">
              <a:latin typeface="Comic Sans MS"/>
              <a:cs typeface="Comic Sans MS"/>
            </a:endParaRPr>
          </a:p>
          <a:p>
            <a:pPr marL="470534">
              <a:lnSpc>
                <a:spcPct val="100000"/>
              </a:lnSpc>
              <a:spcBef>
                <a:spcPts val="495"/>
              </a:spcBef>
              <a:tabLst>
                <a:tab pos="756920" algn="l"/>
              </a:tabLst>
            </a:pPr>
            <a:r>
              <a:rPr sz="2000" spc="-5" dirty="0" err="1" smtClean="0">
                <a:latin typeface="Comic Sans MS"/>
                <a:cs typeface="Comic Sans MS"/>
              </a:rPr>
              <a:t>I</a:t>
            </a:r>
            <a:r>
              <a:rPr sz="2000" spc="0" dirty="0" err="1" smtClean="0">
                <a:latin typeface="Comic Sans MS"/>
                <a:cs typeface="Comic Sans MS"/>
              </a:rPr>
              <a:t>P</a:t>
            </a:r>
            <a:r>
              <a:rPr sz="2000" spc="0" dirty="0" err="1" smtClean="0">
                <a:latin typeface="宋体"/>
                <a:cs typeface="宋体"/>
              </a:rPr>
              <a:t>地址具有相同的</a:t>
            </a:r>
            <a:r>
              <a:rPr sz="2000" spc="-15" dirty="0" err="1" smtClean="0">
                <a:solidFill>
                  <a:srgbClr val="FF0000"/>
                </a:solidFill>
                <a:latin typeface="宋体"/>
                <a:cs typeface="宋体"/>
              </a:rPr>
              <a:t>子网</a:t>
            </a:r>
            <a:endParaRPr lang="en-US" sz="2000" dirty="0">
              <a:latin typeface="宋体"/>
              <a:cs typeface="宋体"/>
            </a:endParaRPr>
          </a:p>
          <a:p>
            <a:pPr marL="127634" indent="0">
              <a:lnSpc>
                <a:spcPct val="100000"/>
              </a:lnSpc>
              <a:spcBef>
                <a:spcPts val="495"/>
              </a:spcBef>
              <a:buNone/>
              <a:tabLst>
                <a:tab pos="756920" algn="l"/>
              </a:tabLst>
            </a:pPr>
            <a:r>
              <a:rPr lang="en-US" sz="2000" spc="-5" dirty="0">
                <a:solidFill>
                  <a:srgbClr val="FF0000"/>
                </a:solidFill>
                <a:latin typeface="宋体"/>
                <a:cs typeface="宋体"/>
              </a:rPr>
              <a:t> </a:t>
            </a:r>
            <a:r>
              <a:rPr lang="en-US" sz="2000" spc="-5" dirty="0" smtClean="0">
                <a:solidFill>
                  <a:srgbClr val="FF0000"/>
                </a:solidFill>
                <a:latin typeface="宋体"/>
                <a:cs typeface="宋体"/>
              </a:rPr>
              <a:t>  </a:t>
            </a:r>
            <a:r>
              <a:rPr sz="2000" spc="-5" dirty="0" err="1" smtClean="0">
                <a:solidFill>
                  <a:srgbClr val="FF0000"/>
                </a:solidFill>
                <a:latin typeface="宋体"/>
                <a:cs typeface="宋体"/>
              </a:rPr>
              <a:t>部分</a:t>
            </a:r>
            <a:r>
              <a:rPr sz="2000" spc="-5" dirty="0" err="1" smtClean="0">
                <a:latin typeface="宋体"/>
                <a:cs typeface="宋体"/>
              </a:rPr>
              <a:t>的设备接口</a:t>
            </a:r>
            <a:endParaRPr sz="2000" dirty="0">
              <a:latin typeface="宋体"/>
              <a:cs typeface="宋体"/>
            </a:endParaRPr>
          </a:p>
          <a:p>
            <a:pPr>
              <a:lnSpc>
                <a:spcPts val="750"/>
              </a:lnSpc>
              <a:spcBef>
                <a:spcPts val="45"/>
              </a:spcBef>
            </a:pPr>
            <a:endParaRPr sz="750" dirty="0"/>
          </a:p>
          <a:p>
            <a:pPr marL="470534" marR="26670">
              <a:spcBef>
                <a:spcPts val="495"/>
              </a:spcBef>
              <a:tabLst>
                <a:tab pos="756920" algn="l"/>
              </a:tabLst>
            </a:pPr>
            <a:r>
              <a:rPr sz="2000" spc="-5" dirty="0" err="1">
                <a:latin typeface="Comic Sans MS"/>
                <a:cs typeface="Comic Sans MS"/>
              </a:rPr>
              <a:t>在物理上可以相互连通</a:t>
            </a:r>
            <a:r>
              <a:rPr sz="2000" spc="-5" dirty="0">
                <a:latin typeface="Comic Sans MS"/>
                <a:cs typeface="Comic Sans MS"/>
              </a:rPr>
              <a:t> 而</a:t>
            </a:r>
            <a:endParaRPr lang="en-US" sz="2000" spc="-5" dirty="0">
              <a:latin typeface="Comic Sans MS"/>
              <a:cs typeface="Comic Sans MS"/>
            </a:endParaRPr>
          </a:p>
          <a:p>
            <a:pPr marL="127634" marR="26670" indent="0">
              <a:spcBef>
                <a:spcPts val="495"/>
              </a:spcBef>
              <a:buNone/>
              <a:tabLst>
                <a:tab pos="756920" algn="l"/>
              </a:tabLst>
            </a:pPr>
            <a:r>
              <a:rPr lang="en-US" sz="2000" spc="-5" dirty="0" smtClean="0">
                <a:latin typeface="Comic Sans MS"/>
                <a:cs typeface="Comic Sans MS"/>
              </a:rPr>
              <a:t>    </a:t>
            </a:r>
            <a:r>
              <a:rPr sz="2000" spc="-5" dirty="0" err="1" smtClean="0">
                <a:latin typeface="Comic Sans MS"/>
                <a:cs typeface="Comic Sans MS"/>
              </a:rPr>
              <a:t>不经过路由器</a:t>
            </a:r>
            <a:endParaRPr sz="2000" spc="-5" dirty="0">
              <a:latin typeface="Comic Sans MS"/>
              <a:cs typeface="Comic Sans MS"/>
            </a:endParaRPr>
          </a:p>
          <a:p>
            <a:pPr marL="0" indent="0">
              <a:lnSpc>
                <a:spcPts val="2595"/>
              </a:lnSpc>
              <a:buNone/>
            </a:pPr>
            <a:r>
              <a:rPr sz="2400" spc="-10" dirty="0" smtClean="0">
                <a:solidFill>
                  <a:srgbClr val="FF0000"/>
                </a:solidFill>
                <a:latin typeface="Arial"/>
                <a:cs typeface="Arial"/>
              </a:rPr>
              <a:t>I</a:t>
            </a:r>
            <a:r>
              <a:rPr sz="2400" spc="-25" dirty="0" smtClean="0">
                <a:solidFill>
                  <a:srgbClr val="FF0000"/>
                </a:solidFill>
                <a:latin typeface="Arial"/>
                <a:cs typeface="Arial"/>
              </a:rPr>
              <a:t>P</a:t>
            </a:r>
            <a:r>
              <a:rPr sz="2400" spc="0" dirty="0" smtClean="0">
                <a:solidFill>
                  <a:srgbClr val="FF0000"/>
                </a:solidFill>
                <a:latin typeface="宋体"/>
                <a:cs typeface="宋体"/>
              </a:rPr>
              <a:t>地址：</a:t>
            </a:r>
            <a:r>
              <a:rPr sz="2400" spc="0" dirty="0" smtClean="0">
                <a:solidFill>
                  <a:srgbClr val="FF0000"/>
                </a:solidFill>
                <a:latin typeface="Arial"/>
                <a:cs typeface="Arial"/>
              </a:rPr>
              <a:t>22</a:t>
            </a:r>
            <a:r>
              <a:rPr sz="2400" spc="-10" dirty="0" smtClean="0">
                <a:solidFill>
                  <a:srgbClr val="FF0000"/>
                </a:solidFill>
                <a:latin typeface="Arial"/>
                <a:cs typeface="Arial"/>
              </a:rPr>
              <a:t>3.1</a:t>
            </a:r>
            <a:r>
              <a:rPr sz="2400" spc="-5" dirty="0" smtClean="0">
                <a:solidFill>
                  <a:srgbClr val="FF0000"/>
                </a:solidFill>
                <a:latin typeface="Arial"/>
                <a:cs typeface="Arial"/>
              </a:rPr>
              <a:t>.1</a:t>
            </a:r>
            <a:r>
              <a:rPr sz="2400" spc="-5" dirty="0" smtClean="0">
                <a:latin typeface="Arial"/>
                <a:cs typeface="Arial"/>
              </a:rPr>
              <a:t>.</a:t>
            </a:r>
            <a:r>
              <a:rPr sz="2400" spc="0" dirty="0" smtClean="0">
                <a:solidFill>
                  <a:srgbClr val="000099"/>
                </a:solidFill>
                <a:latin typeface="Arial"/>
                <a:cs typeface="Arial"/>
              </a:rPr>
              <a:t>1</a:t>
            </a:r>
            <a:endParaRPr sz="2400" dirty="0">
              <a:latin typeface="Arial"/>
              <a:cs typeface="Arial"/>
            </a:endParaRPr>
          </a:p>
        </p:txBody>
      </p:sp>
      <p:sp>
        <p:nvSpPr>
          <p:cNvPr id="3" name="object 3"/>
          <p:cNvSpPr/>
          <p:nvPr/>
        </p:nvSpPr>
        <p:spPr>
          <a:xfrm>
            <a:off x="5829478" y="3087529"/>
            <a:ext cx="1593270" cy="846206"/>
          </a:xfrm>
          <a:custGeom>
            <a:avLst/>
            <a:gdLst/>
            <a:ahLst/>
            <a:cxnLst/>
            <a:rect l="l" t="t" r="r" b="b"/>
            <a:pathLst>
              <a:path w="1593270" h="846206">
                <a:moveTo>
                  <a:pt x="239018" y="553470"/>
                </a:moveTo>
                <a:lnTo>
                  <a:pt x="197411" y="556103"/>
                </a:lnTo>
                <a:lnTo>
                  <a:pt x="148550" y="574757"/>
                </a:lnTo>
                <a:lnTo>
                  <a:pt x="104356" y="609713"/>
                </a:lnTo>
                <a:lnTo>
                  <a:pt x="76516" y="639232"/>
                </a:lnTo>
                <a:lnTo>
                  <a:pt x="51466" y="671558"/>
                </a:lnTo>
                <a:lnTo>
                  <a:pt x="30126" y="705278"/>
                </a:lnTo>
                <a:lnTo>
                  <a:pt x="7646" y="754690"/>
                </a:lnTo>
                <a:lnTo>
                  <a:pt x="112" y="794759"/>
                </a:lnTo>
                <a:lnTo>
                  <a:pt x="0" y="798074"/>
                </a:lnTo>
                <a:lnTo>
                  <a:pt x="1337" y="809682"/>
                </a:lnTo>
                <a:lnTo>
                  <a:pt x="30905" y="840346"/>
                </a:lnTo>
                <a:lnTo>
                  <a:pt x="86173" y="846206"/>
                </a:lnTo>
                <a:lnTo>
                  <a:pt x="110237" y="845712"/>
                </a:lnTo>
                <a:lnTo>
                  <a:pt x="164799" y="841855"/>
                </a:lnTo>
                <a:lnTo>
                  <a:pt x="225682" y="835061"/>
                </a:lnTo>
                <a:lnTo>
                  <a:pt x="449455" y="803586"/>
                </a:lnTo>
                <a:lnTo>
                  <a:pt x="478267" y="799893"/>
                </a:lnTo>
                <a:lnTo>
                  <a:pt x="530140" y="794444"/>
                </a:lnTo>
                <a:lnTo>
                  <a:pt x="592655" y="791322"/>
                </a:lnTo>
                <a:lnTo>
                  <a:pt x="646243" y="790150"/>
                </a:lnTo>
                <a:lnTo>
                  <a:pt x="1479464" y="790150"/>
                </a:lnTo>
                <a:lnTo>
                  <a:pt x="1488078" y="786824"/>
                </a:lnTo>
                <a:lnTo>
                  <a:pt x="1522882" y="768908"/>
                </a:lnTo>
                <a:lnTo>
                  <a:pt x="1555961" y="737918"/>
                </a:lnTo>
                <a:lnTo>
                  <a:pt x="1573554" y="702453"/>
                </a:lnTo>
                <a:lnTo>
                  <a:pt x="1588588" y="660737"/>
                </a:lnTo>
                <a:lnTo>
                  <a:pt x="1593270" y="628616"/>
                </a:lnTo>
                <a:lnTo>
                  <a:pt x="1592894" y="618203"/>
                </a:lnTo>
                <a:lnTo>
                  <a:pt x="1578304" y="580285"/>
                </a:lnTo>
                <a:lnTo>
                  <a:pt x="1574710" y="576424"/>
                </a:lnTo>
                <a:lnTo>
                  <a:pt x="492545" y="576424"/>
                </a:lnTo>
                <a:lnTo>
                  <a:pt x="467811" y="576054"/>
                </a:lnTo>
                <a:lnTo>
                  <a:pt x="442289" y="574508"/>
                </a:lnTo>
                <a:lnTo>
                  <a:pt x="416222" y="572065"/>
                </a:lnTo>
                <a:lnTo>
                  <a:pt x="389854" y="569007"/>
                </a:lnTo>
                <a:lnTo>
                  <a:pt x="311390" y="558951"/>
                </a:lnTo>
                <a:lnTo>
                  <a:pt x="286264" y="556241"/>
                </a:lnTo>
                <a:lnTo>
                  <a:pt x="262058" y="554321"/>
                </a:lnTo>
                <a:lnTo>
                  <a:pt x="239018" y="553470"/>
                </a:lnTo>
                <a:close/>
              </a:path>
              <a:path w="1593270" h="846206">
                <a:moveTo>
                  <a:pt x="1479464" y="790150"/>
                </a:moveTo>
                <a:lnTo>
                  <a:pt x="646243" y="790150"/>
                </a:lnTo>
                <a:lnTo>
                  <a:pt x="693676" y="790186"/>
                </a:lnTo>
                <a:lnTo>
                  <a:pt x="722864" y="790701"/>
                </a:lnTo>
                <a:lnTo>
                  <a:pt x="905819" y="796398"/>
                </a:lnTo>
                <a:lnTo>
                  <a:pt x="1048347" y="802548"/>
                </a:lnTo>
                <a:lnTo>
                  <a:pt x="1157714" y="806448"/>
                </a:lnTo>
                <a:lnTo>
                  <a:pt x="1185115" y="807708"/>
                </a:lnTo>
                <a:lnTo>
                  <a:pt x="1281775" y="813625"/>
                </a:lnTo>
                <a:lnTo>
                  <a:pt x="1308499" y="814778"/>
                </a:lnTo>
                <a:lnTo>
                  <a:pt x="1321544" y="815119"/>
                </a:lnTo>
                <a:lnTo>
                  <a:pt x="1334333" y="815263"/>
                </a:lnTo>
                <a:lnTo>
                  <a:pt x="1346832" y="815181"/>
                </a:lnTo>
                <a:lnTo>
                  <a:pt x="1393260" y="812007"/>
                </a:lnTo>
                <a:lnTo>
                  <a:pt x="1433188" y="804221"/>
                </a:lnTo>
                <a:lnTo>
                  <a:pt x="1475076" y="791844"/>
                </a:lnTo>
                <a:lnTo>
                  <a:pt x="1479464" y="790150"/>
                </a:lnTo>
                <a:close/>
              </a:path>
              <a:path w="1593270" h="846206">
                <a:moveTo>
                  <a:pt x="837608" y="0"/>
                </a:moveTo>
                <a:lnTo>
                  <a:pt x="795516" y="12104"/>
                </a:lnTo>
                <a:lnTo>
                  <a:pt x="753510" y="32554"/>
                </a:lnTo>
                <a:lnTo>
                  <a:pt x="715085" y="52546"/>
                </a:lnTo>
                <a:lnTo>
                  <a:pt x="697789" y="103943"/>
                </a:lnTo>
                <a:lnTo>
                  <a:pt x="690594" y="150610"/>
                </a:lnTo>
                <a:lnTo>
                  <a:pt x="685368" y="204138"/>
                </a:lnTo>
                <a:lnTo>
                  <a:pt x="680828" y="261906"/>
                </a:lnTo>
                <a:lnTo>
                  <a:pt x="678414" y="291560"/>
                </a:lnTo>
                <a:lnTo>
                  <a:pt x="672492" y="350768"/>
                </a:lnTo>
                <a:lnTo>
                  <a:pt x="664044" y="407659"/>
                </a:lnTo>
                <a:lnTo>
                  <a:pt x="651784" y="459608"/>
                </a:lnTo>
                <a:lnTo>
                  <a:pt x="634428" y="503994"/>
                </a:lnTo>
                <a:lnTo>
                  <a:pt x="610691" y="538194"/>
                </a:lnTo>
                <a:lnTo>
                  <a:pt x="578700" y="560514"/>
                </a:lnTo>
                <a:lnTo>
                  <a:pt x="538667" y="572508"/>
                </a:lnTo>
                <a:lnTo>
                  <a:pt x="492545" y="576424"/>
                </a:lnTo>
                <a:lnTo>
                  <a:pt x="1574710" y="576424"/>
                </a:lnTo>
                <a:lnTo>
                  <a:pt x="1536648" y="552418"/>
                </a:lnTo>
                <a:lnTo>
                  <a:pt x="1531508" y="551020"/>
                </a:lnTo>
                <a:lnTo>
                  <a:pt x="1150872" y="551020"/>
                </a:lnTo>
                <a:lnTo>
                  <a:pt x="1119001" y="550398"/>
                </a:lnTo>
                <a:lnTo>
                  <a:pt x="1061257" y="545964"/>
                </a:lnTo>
                <a:lnTo>
                  <a:pt x="1014404" y="536041"/>
                </a:lnTo>
                <a:lnTo>
                  <a:pt x="970767" y="506689"/>
                </a:lnTo>
                <a:lnTo>
                  <a:pt x="953783" y="470751"/>
                </a:lnTo>
                <a:lnTo>
                  <a:pt x="942730" y="422977"/>
                </a:lnTo>
                <a:lnTo>
                  <a:pt x="936232" y="366809"/>
                </a:lnTo>
                <a:lnTo>
                  <a:pt x="932914" y="305691"/>
                </a:lnTo>
                <a:lnTo>
                  <a:pt x="931399" y="243065"/>
                </a:lnTo>
                <a:lnTo>
                  <a:pt x="930888" y="212262"/>
                </a:lnTo>
                <a:lnTo>
                  <a:pt x="930313" y="182373"/>
                </a:lnTo>
                <a:lnTo>
                  <a:pt x="928280" y="127059"/>
                </a:lnTo>
                <a:lnTo>
                  <a:pt x="923925" y="80565"/>
                </a:lnTo>
                <a:lnTo>
                  <a:pt x="910030" y="34893"/>
                </a:lnTo>
                <a:lnTo>
                  <a:pt x="899157" y="28945"/>
                </a:lnTo>
                <a:lnTo>
                  <a:pt x="889642" y="23406"/>
                </a:lnTo>
                <a:lnTo>
                  <a:pt x="855199" y="3644"/>
                </a:lnTo>
                <a:lnTo>
                  <a:pt x="843698" y="409"/>
                </a:lnTo>
                <a:lnTo>
                  <a:pt x="837608" y="0"/>
                </a:lnTo>
                <a:close/>
              </a:path>
              <a:path w="1593270" h="846206">
                <a:moveTo>
                  <a:pt x="1449621" y="542179"/>
                </a:moveTo>
                <a:lnTo>
                  <a:pt x="1420574" y="542218"/>
                </a:lnTo>
                <a:lnTo>
                  <a:pt x="1389477" y="542926"/>
                </a:lnTo>
                <a:lnTo>
                  <a:pt x="1218445" y="550003"/>
                </a:lnTo>
                <a:lnTo>
                  <a:pt x="1184165" y="550827"/>
                </a:lnTo>
                <a:lnTo>
                  <a:pt x="1150872" y="551020"/>
                </a:lnTo>
                <a:lnTo>
                  <a:pt x="1531508" y="551020"/>
                </a:lnTo>
                <a:lnTo>
                  <a:pt x="1520133" y="547927"/>
                </a:lnTo>
                <a:lnTo>
                  <a:pt x="1499835" y="544848"/>
                </a:lnTo>
                <a:lnTo>
                  <a:pt x="1476186" y="542993"/>
                </a:lnTo>
                <a:lnTo>
                  <a:pt x="1449621" y="542179"/>
                </a:lnTo>
                <a:close/>
              </a:path>
            </a:pathLst>
          </a:custGeom>
          <a:solidFill>
            <a:srgbClr val="66CCFF"/>
          </a:solidFill>
        </p:spPr>
        <p:txBody>
          <a:bodyPr wrap="square" lIns="0" tIns="0" rIns="0" bIns="0" rtlCol="0">
            <a:noAutofit/>
          </a:bodyPr>
          <a:lstStyle/>
          <a:p>
            <a:endParaRPr/>
          </a:p>
        </p:txBody>
      </p:sp>
      <p:sp>
        <p:nvSpPr>
          <p:cNvPr id="4" name="object 4"/>
          <p:cNvSpPr/>
          <p:nvPr/>
        </p:nvSpPr>
        <p:spPr>
          <a:xfrm>
            <a:off x="7200884" y="1387749"/>
            <a:ext cx="846254" cy="1593310"/>
          </a:xfrm>
          <a:custGeom>
            <a:avLst/>
            <a:gdLst/>
            <a:ahLst/>
            <a:cxnLst/>
            <a:rect l="l" t="t" r="r" b="b"/>
            <a:pathLst>
              <a:path w="846254" h="1593310">
                <a:moveTo>
                  <a:pt x="628619" y="0"/>
                </a:moveTo>
                <a:lnTo>
                  <a:pt x="589064" y="9100"/>
                </a:lnTo>
                <a:lnTo>
                  <a:pt x="558192" y="43223"/>
                </a:lnTo>
                <a:lnTo>
                  <a:pt x="544895" y="93404"/>
                </a:lnTo>
                <a:lnTo>
                  <a:pt x="542226" y="143598"/>
                </a:lnTo>
                <a:lnTo>
                  <a:pt x="542312" y="174690"/>
                </a:lnTo>
                <a:lnTo>
                  <a:pt x="542974" y="203733"/>
                </a:lnTo>
                <a:lnTo>
                  <a:pt x="544165" y="236442"/>
                </a:lnTo>
                <a:lnTo>
                  <a:pt x="545716" y="271669"/>
                </a:lnTo>
                <a:lnTo>
                  <a:pt x="547255" y="304973"/>
                </a:lnTo>
                <a:lnTo>
                  <a:pt x="548782" y="339927"/>
                </a:lnTo>
                <a:lnTo>
                  <a:pt x="550051" y="374761"/>
                </a:lnTo>
                <a:lnTo>
                  <a:pt x="550853" y="408148"/>
                </a:lnTo>
                <a:lnTo>
                  <a:pt x="551068" y="442332"/>
                </a:lnTo>
                <a:lnTo>
                  <a:pt x="550446" y="474201"/>
                </a:lnTo>
                <a:lnTo>
                  <a:pt x="546012" y="531935"/>
                </a:lnTo>
                <a:lnTo>
                  <a:pt x="536088" y="578769"/>
                </a:lnTo>
                <a:lnTo>
                  <a:pt x="506720" y="622394"/>
                </a:lnTo>
                <a:lnTo>
                  <a:pt x="470757" y="639408"/>
                </a:lnTo>
                <a:lnTo>
                  <a:pt x="422971" y="650486"/>
                </a:lnTo>
                <a:lnTo>
                  <a:pt x="366801" y="657002"/>
                </a:lnTo>
                <a:lnTo>
                  <a:pt x="305687" y="660335"/>
                </a:lnTo>
                <a:lnTo>
                  <a:pt x="153852" y="663765"/>
                </a:lnTo>
                <a:lnTo>
                  <a:pt x="127089" y="664987"/>
                </a:lnTo>
                <a:lnTo>
                  <a:pt x="80605" y="669344"/>
                </a:lnTo>
                <a:lnTo>
                  <a:pt x="34940" y="683240"/>
                </a:lnTo>
                <a:lnTo>
                  <a:pt x="28992" y="694095"/>
                </a:lnTo>
                <a:lnTo>
                  <a:pt x="23450" y="703597"/>
                </a:lnTo>
                <a:lnTo>
                  <a:pt x="18367" y="711951"/>
                </a:lnTo>
                <a:lnTo>
                  <a:pt x="13794" y="719363"/>
                </a:lnTo>
                <a:lnTo>
                  <a:pt x="9784" y="726039"/>
                </a:lnTo>
                <a:lnTo>
                  <a:pt x="0" y="755598"/>
                </a:lnTo>
                <a:lnTo>
                  <a:pt x="460" y="762188"/>
                </a:lnTo>
                <a:lnTo>
                  <a:pt x="17717" y="809870"/>
                </a:lnTo>
                <a:lnTo>
                  <a:pt x="41910" y="857683"/>
                </a:lnTo>
                <a:lnTo>
                  <a:pt x="84050" y="890650"/>
                </a:lnTo>
                <a:lnTo>
                  <a:pt x="126302" y="899339"/>
                </a:lnTo>
                <a:lnTo>
                  <a:pt x="176728" y="905407"/>
                </a:lnTo>
                <a:lnTo>
                  <a:pt x="291607" y="914824"/>
                </a:lnTo>
                <a:lnTo>
                  <a:pt x="321337" y="917548"/>
                </a:lnTo>
                <a:lnTo>
                  <a:pt x="379715" y="924565"/>
                </a:lnTo>
                <a:lnTo>
                  <a:pt x="434463" y="934743"/>
                </a:lnTo>
                <a:lnTo>
                  <a:pt x="482958" y="949368"/>
                </a:lnTo>
                <a:lnTo>
                  <a:pt x="522579" y="969723"/>
                </a:lnTo>
                <a:lnTo>
                  <a:pt x="550832" y="997337"/>
                </a:lnTo>
                <a:lnTo>
                  <a:pt x="567701" y="1033618"/>
                </a:lnTo>
                <a:lnTo>
                  <a:pt x="575363" y="1076954"/>
                </a:lnTo>
                <a:lnTo>
                  <a:pt x="576444" y="1100657"/>
                </a:lnTo>
                <a:lnTo>
                  <a:pt x="576066" y="1125393"/>
                </a:lnTo>
                <a:lnTo>
                  <a:pt x="572059" y="1176984"/>
                </a:lnTo>
                <a:lnTo>
                  <a:pt x="565590" y="1229776"/>
                </a:lnTo>
                <a:lnTo>
                  <a:pt x="562135" y="1256013"/>
                </a:lnTo>
                <a:lnTo>
                  <a:pt x="558908" y="1281817"/>
                </a:lnTo>
                <a:lnTo>
                  <a:pt x="556189" y="1306946"/>
                </a:lnTo>
                <a:lnTo>
                  <a:pt x="554261" y="1331156"/>
                </a:lnTo>
                <a:lnTo>
                  <a:pt x="553404" y="1354202"/>
                </a:lnTo>
                <a:lnTo>
                  <a:pt x="553899" y="1375841"/>
                </a:lnTo>
                <a:lnTo>
                  <a:pt x="560070" y="1413920"/>
                </a:lnTo>
                <a:lnTo>
                  <a:pt x="584861" y="1459602"/>
                </a:lnTo>
                <a:lnTo>
                  <a:pt x="609696" y="1488913"/>
                </a:lnTo>
                <a:lnTo>
                  <a:pt x="639154" y="1516687"/>
                </a:lnTo>
                <a:lnTo>
                  <a:pt x="671578" y="1541803"/>
                </a:lnTo>
                <a:lnTo>
                  <a:pt x="705310" y="1563143"/>
                </a:lnTo>
                <a:lnTo>
                  <a:pt x="754732" y="1585624"/>
                </a:lnTo>
                <a:lnTo>
                  <a:pt x="797769" y="1593310"/>
                </a:lnTo>
                <a:lnTo>
                  <a:pt x="809729" y="1591932"/>
                </a:lnTo>
                <a:lnTo>
                  <a:pt x="840394" y="1562365"/>
                </a:lnTo>
                <a:lnTo>
                  <a:pt x="846254" y="1507096"/>
                </a:lnTo>
                <a:lnTo>
                  <a:pt x="845760" y="1483030"/>
                </a:lnTo>
                <a:lnTo>
                  <a:pt x="841902" y="1428465"/>
                </a:lnTo>
                <a:lnTo>
                  <a:pt x="835109" y="1367576"/>
                </a:lnTo>
                <a:lnTo>
                  <a:pt x="826447" y="1303072"/>
                </a:lnTo>
                <a:lnTo>
                  <a:pt x="812290" y="1205454"/>
                </a:lnTo>
                <a:lnTo>
                  <a:pt x="807795" y="1174039"/>
                </a:lnTo>
                <a:lnTo>
                  <a:pt x="799941" y="1114925"/>
                </a:lnTo>
                <a:lnTo>
                  <a:pt x="794492" y="1063020"/>
                </a:lnTo>
                <a:lnTo>
                  <a:pt x="792092" y="1020080"/>
                </a:lnTo>
                <a:lnTo>
                  <a:pt x="790822" y="981859"/>
                </a:lnTo>
                <a:lnTo>
                  <a:pt x="790231" y="949368"/>
                </a:lnTo>
                <a:lnTo>
                  <a:pt x="790294" y="895402"/>
                </a:lnTo>
                <a:lnTo>
                  <a:pt x="791114" y="856257"/>
                </a:lnTo>
                <a:lnTo>
                  <a:pt x="793943" y="774227"/>
                </a:lnTo>
                <a:lnTo>
                  <a:pt x="794396" y="760283"/>
                </a:lnTo>
                <a:lnTo>
                  <a:pt x="794864" y="743714"/>
                </a:lnTo>
                <a:lnTo>
                  <a:pt x="795518" y="716749"/>
                </a:lnTo>
                <a:lnTo>
                  <a:pt x="795931" y="702064"/>
                </a:lnTo>
                <a:lnTo>
                  <a:pt x="797627" y="654228"/>
                </a:lnTo>
                <a:lnTo>
                  <a:pt x="799281" y="615326"/>
                </a:lnTo>
                <a:lnTo>
                  <a:pt x="802509" y="544866"/>
                </a:lnTo>
                <a:lnTo>
                  <a:pt x="803717" y="517151"/>
                </a:lnTo>
                <a:lnTo>
                  <a:pt x="805341" y="474201"/>
                </a:lnTo>
                <a:lnTo>
                  <a:pt x="806479" y="435555"/>
                </a:lnTo>
                <a:lnTo>
                  <a:pt x="807032" y="421909"/>
                </a:lnTo>
                <a:lnTo>
                  <a:pt x="807714" y="408148"/>
                </a:lnTo>
                <a:lnTo>
                  <a:pt x="808496" y="394306"/>
                </a:lnTo>
                <a:lnTo>
                  <a:pt x="809349" y="380416"/>
                </a:lnTo>
                <a:lnTo>
                  <a:pt x="812030" y="338803"/>
                </a:lnTo>
                <a:lnTo>
                  <a:pt x="812867" y="325064"/>
                </a:lnTo>
                <a:lnTo>
                  <a:pt x="814789" y="284716"/>
                </a:lnTo>
                <a:lnTo>
                  <a:pt x="815211" y="246383"/>
                </a:lnTo>
                <a:lnTo>
                  <a:pt x="814879" y="234212"/>
                </a:lnTo>
                <a:lnTo>
                  <a:pt x="810402" y="189464"/>
                </a:lnTo>
                <a:lnTo>
                  <a:pt x="800514" y="145733"/>
                </a:lnTo>
                <a:lnTo>
                  <a:pt x="786778" y="105192"/>
                </a:lnTo>
                <a:lnTo>
                  <a:pt x="768869" y="70387"/>
                </a:lnTo>
                <a:lnTo>
                  <a:pt x="737943" y="37309"/>
                </a:lnTo>
                <a:lnTo>
                  <a:pt x="702440" y="19716"/>
                </a:lnTo>
                <a:lnTo>
                  <a:pt x="660724" y="4682"/>
                </a:lnTo>
                <a:lnTo>
                  <a:pt x="639229" y="677"/>
                </a:lnTo>
                <a:lnTo>
                  <a:pt x="628619" y="0"/>
                </a:lnTo>
                <a:close/>
              </a:path>
            </a:pathLst>
          </a:custGeom>
          <a:solidFill>
            <a:srgbClr val="66CCFF"/>
          </a:solidFill>
        </p:spPr>
        <p:txBody>
          <a:bodyPr wrap="square" lIns="0" tIns="0" rIns="0" bIns="0" rtlCol="0">
            <a:noAutofit/>
          </a:bodyPr>
          <a:lstStyle/>
          <a:p>
            <a:endParaRPr/>
          </a:p>
        </p:txBody>
      </p:sp>
      <p:sp>
        <p:nvSpPr>
          <p:cNvPr id="5" name="object 5"/>
          <p:cNvSpPr/>
          <p:nvPr/>
        </p:nvSpPr>
        <p:spPr>
          <a:xfrm>
            <a:off x="5174531" y="1021666"/>
            <a:ext cx="1019586" cy="1833374"/>
          </a:xfrm>
          <a:custGeom>
            <a:avLst/>
            <a:gdLst/>
            <a:ahLst/>
            <a:cxnLst/>
            <a:rect l="l" t="t" r="r" b="b"/>
            <a:pathLst>
              <a:path w="1019586" h="1833374">
                <a:moveTo>
                  <a:pt x="135302" y="0"/>
                </a:moveTo>
                <a:lnTo>
                  <a:pt x="88969" y="11257"/>
                </a:lnTo>
                <a:lnTo>
                  <a:pt x="60791" y="39409"/>
                </a:lnTo>
                <a:lnTo>
                  <a:pt x="40566" y="90927"/>
                </a:lnTo>
                <a:lnTo>
                  <a:pt x="31771" y="142731"/>
                </a:lnTo>
                <a:lnTo>
                  <a:pt x="26098" y="206648"/>
                </a:lnTo>
                <a:lnTo>
                  <a:pt x="22981" y="279590"/>
                </a:lnTo>
                <a:lnTo>
                  <a:pt x="22205" y="318479"/>
                </a:lnTo>
                <a:lnTo>
                  <a:pt x="21856" y="358465"/>
                </a:lnTo>
                <a:lnTo>
                  <a:pt x="21863" y="399162"/>
                </a:lnTo>
                <a:lnTo>
                  <a:pt x="22156" y="440185"/>
                </a:lnTo>
                <a:lnTo>
                  <a:pt x="22664" y="481145"/>
                </a:lnTo>
                <a:lnTo>
                  <a:pt x="23319" y="521797"/>
                </a:lnTo>
                <a:lnTo>
                  <a:pt x="24043" y="561338"/>
                </a:lnTo>
                <a:lnTo>
                  <a:pt x="24772" y="599797"/>
                </a:lnTo>
                <a:lnTo>
                  <a:pt x="25434" y="636649"/>
                </a:lnTo>
                <a:lnTo>
                  <a:pt x="25957" y="671509"/>
                </a:lnTo>
                <a:lnTo>
                  <a:pt x="26272" y="703990"/>
                </a:lnTo>
                <a:lnTo>
                  <a:pt x="26306" y="733706"/>
                </a:lnTo>
                <a:lnTo>
                  <a:pt x="25991" y="760271"/>
                </a:lnTo>
                <a:lnTo>
                  <a:pt x="25526" y="784228"/>
                </a:lnTo>
                <a:lnTo>
                  <a:pt x="25155" y="806505"/>
                </a:lnTo>
                <a:lnTo>
                  <a:pt x="24654" y="846539"/>
                </a:lnTo>
                <a:lnTo>
                  <a:pt x="24396" y="889277"/>
                </a:lnTo>
                <a:lnTo>
                  <a:pt x="24273" y="987510"/>
                </a:lnTo>
                <a:lnTo>
                  <a:pt x="24147" y="1034049"/>
                </a:lnTo>
                <a:lnTo>
                  <a:pt x="23033" y="1084011"/>
                </a:lnTo>
                <a:lnTo>
                  <a:pt x="21399" y="1127847"/>
                </a:lnTo>
                <a:lnTo>
                  <a:pt x="19353" y="1171072"/>
                </a:lnTo>
                <a:lnTo>
                  <a:pt x="14849" y="1255713"/>
                </a:lnTo>
                <a:lnTo>
                  <a:pt x="14133" y="1269601"/>
                </a:lnTo>
                <a:lnTo>
                  <a:pt x="11676" y="1323898"/>
                </a:lnTo>
                <a:lnTo>
                  <a:pt x="10751" y="1351456"/>
                </a:lnTo>
                <a:lnTo>
                  <a:pt x="10267" y="1364970"/>
                </a:lnTo>
                <a:lnTo>
                  <a:pt x="7857" y="1406252"/>
                </a:lnTo>
                <a:lnTo>
                  <a:pt x="3696" y="1461767"/>
                </a:lnTo>
                <a:lnTo>
                  <a:pt x="2716" y="1475507"/>
                </a:lnTo>
                <a:lnTo>
                  <a:pt x="473" y="1515856"/>
                </a:lnTo>
                <a:lnTo>
                  <a:pt x="0" y="1554196"/>
                </a:lnTo>
                <a:lnTo>
                  <a:pt x="396" y="1566373"/>
                </a:lnTo>
                <a:lnTo>
                  <a:pt x="5671" y="1611171"/>
                </a:lnTo>
                <a:lnTo>
                  <a:pt x="8413" y="1625084"/>
                </a:lnTo>
                <a:lnTo>
                  <a:pt x="13257" y="1651808"/>
                </a:lnTo>
                <a:lnTo>
                  <a:pt x="25871" y="1700122"/>
                </a:lnTo>
                <a:lnTo>
                  <a:pt x="52838" y="1740194"/>
                </a:lnTo>
                <a:lnTo>
                  <a:pt x="90030" y="1763833"/>
                </a:lnTo>
                <a:lnTo>
                  <a:pt x="140507" y="1781883"/>
                </a:lnTo>
                <a:lnTo>
                  <a:pt x="182214" y="1795080"/>
                </a:lnTo>
                <a:lnTo>
                  <a:pt x="228190" y="1807892"/>
                </a:lnTo>
                <a:lnTo>
                  <a:pt x="276569" y="1819187"/>
                </a:lnTo>
                <a:lnTo>
                  <a:pt x="325486" y="1827836"/>
                </a:lnTo>
                <a:lnTo>
                  <a:pt x="373074" y="1832708"/>
                </a:lnTo>
                <a:lnTo>
                  <a:pt x="395787" y="1833374"/>
                </a:lnTo>
                <a:lnTo>
                  <a:pt x="417469" y="1832673"/>
                </a:lnTo>
                <a:lnTo>
                  <a:pt x="456804" y="1826601"/>
                </a:lnTo>
                <a:lnTo>
                  <a:pt x="502241" y="1803703"/>
                </a:lnTo>
                <a:lnTo>
                  <a:pt x="527590" y="1756617"/>
                </a:lnTo>
                <a:lnTo>
                  <a:pt x="535251" y="1711821"/>
                </a:lnTo>
                <a:lnTo>
                  <a:pt x="537912" y="1659548"/>
                </a:lnTo>
                <a:lnTo>
                  <a:pt x="537910" y="1625084"/>
                </a:lnTo>
                <a:lnTo>
                  <a:pt x="537598" y="1602707"/>
                </a:lnTo>
                <a:lnTo>
                  <a:pt x="536339" y="1544162"/>
                </a:lnTo>
                <a:lnTo>
                  <a:pt x="536000" y="1515856"/>
                </a:lnTo>
                <a:lnTo>
                  <a:pt x="537128" y="1459419"/>
                </a:lnTo>
                <a:lnTo>
                  <a:pt x="542401" y="1409154"/>
                </a:lnTo>
                <a:lnTo>
                  <a:pt x="553844" y="1367215"/>
                </a:lnTo>
                <a:lnTo>
                  <a:pt x="587028" y="1325709"/>
                </a:lnTo>
                <a:lnTo>
                  <a:pt x="641148" y="1307481"/>
                </a:lnTo>
                <a:lnTo>
                  <a:pt x="685702" y="1304564"/>
                </a:lnTo>
                <a:lnTo>
                  <a:pt x="994246" y="1304564"/>
                </a:lnTo>
                <a:lnTo>
                  <a:pt x="997890" y="1294606"/>
                </a:lnTo>
                <a:lnTo>
                  <a:pt x="1012276" y="1254806"/>
                </a:lnTo>
                <a:lnTo>
                  <a:pt x="1019232" y="1212572"/>
                </a:lnTo>
                <a:lnTo>
                  <a:pt x="1019586" y="1201606"/>
                </a:lnTo>
                <a:lnTo>
                  <a:pt x="1019561" y="1189327"/>
                </a:lnTo>
                <a:lnTo>
                  <a:pt x="1017070" y="1142323"/>
                </a:lnTo>
                <a:lnTo>
                  <a:pt x="1013316" y="1101160"/>
                </a:lnTo>
                <a:lnTo>
                  <a:pt x="1005851" y="1053161"/>
                </a:lnTo>
                <a:lnTo>
                  <a:pt x="983908" y="1018974"/>
                </a:lnTo>
                <a:lnTo>
                  <a:pt x="948515" y="999150"/>
                </a:lnTo>
                <a:lnTo>
                  <a:pt x="917371" y="992170"/>
                </a:lnTo>
                <a:lnTo>
                  <a:pt x="738370" y="992170"/>
                </a:lnTo>
                <a:lnTo>
                  <a:pt x="711186" y="992078"/>
                </a:lnTo>
                <a:lnTo>
                  <a:pt x="660741" y="987510"/>
                </a:lnTo>
                <a:lnTo>
                  <a:pt x="618272" y="974125"/>
                </a:lnTo>
                <a:lnTo>
                  <a:pt x="587077" y="948358"/>
                </a:lnTo>
                <a:lnTo>
                  <a:pt x="565844" y="889277"/>
                </a:lnTo>
                <a:lnTo>
                  <a:pt x="551521" y="812619"/>
                </a:lnTo>
                <a:lnTo>
                  <a:pt x="546486" y="769094"/>
                </a:lnTo>
                <a:lnTo>
                  <a:pt x="542622" y="722846"/>
                </a:lnTo>
                <a:lnTo>
                  <a:pt x="539742" y="674436"/>
                </a:lnTo>
                <a:lnTo>
                  <a:pt x="537661" y="624419"/>
                </a:lnTo>
                <a:lnTo>
                  <a:pt x="536192" y="573353"/>
                </a:lnTo>
                <a:lnTo>
                  <a:pt x="535148" y="521658"/>
                </a:lnTo>
                <a:lnTo>
                  <a:pt x="534349" y="470307"/>
                </a:lnTo>
                <a:lnTo>
                  <a:pt x="533603" y="419442"/>
                </a:lnTo>
                <a:lnTo>
                  <a:pt x="532726" y="369758"/>
                </a:lnTo>
                <a:lnTo>
                  <a:pt x="531533" y="321814"/>
                </a:lnTo>
                <a:lnTo>
                  <a:pt x="529838" y="276167"/>
                </a:lnTo>
                <a:lnTo>
                  <a:pt x="527454" y="233374"/>
                </a:lnTo>
                <a:lnTo>
                  <a:pt x="524196" y="193994"/>
                </a:lnTo>
                <a:lnTo>
                  <a:pt x="514316" y="127701"/>
                </a:lnTo>
                <a:lnTo>
                  <a:pt x="499171" y="80563"/>
                </a:lnTo>
                <a:lnTo>
                  <a:pt x="470658" y="35360"/>
                </a:lnTo>
                <a:lnTo>
                  <a:pt x="460141" y="25887"/>
                </a:lnTo>
                <a:lnTo>
                  <a:pt x="287207" y="25887"/>
                </a:lnTo>
                <a:lnTo>
                  <a:pt x="275546" y="25830"/>
                </a:lnTo>
                <a:lnTo>
                  <a:pt x="226395" y="16971"/>
                </a:lnTo>
                <a:lnTo>
                  <a:pt x="200244" y="10331"/>
                </a:lnTo>
                <a:lnTo>
                  <a:pt x="187049" y="7152"/>
                </a:lnTo>
                <a:lnTo>
                  <a:pt x="173879" y="4331"/>
                </a:lnTo>
                <a:lnTo>
                  <a:pt x="160812" y="2067"/>
                </a:lnTo>
                <a:lnTo>
                  <a:pt x="147927" y="557"/>
                </a:lnTo>
                <a:lnTo>
                  <a:pt x="135302" y="0"/>
                </a:lnTo>
                <a:close/>
              </a:path>
              <a:path w="1019586" h="1833374">
                <a:moveTo>
                  <a:pt x="994246" y="1304564"/>
                </a:moveTo>
                <a:lnTo>
                  <a:pt x="685702" y="1304564"/>
                </a:lnTo>
                <a:lnTo>
                  <a:pt x="709688" y="1305135"/>
                </a:lnTo>
                <a:lnTo>
                  <a:pt x="734443" y="1306728"/>
                </a:lnTo>
                <a:lnTo>
                  <a:pt x="759689" y="1309095"/>
                </a:lnTo>
                <a:lnTo>
                  <a:pt x="785149" y="1311991"/>
                </a:lnTo>
                <a:lnTo>
                  <a:pt x="860036" y="1321367"/>
                </a:lnTo>
                <a:lnTo>
                  <a:pt x="883575" y="1323898"/>
                </a:lnTo>
                <a:lnTo>
                  <a:pt x="905940" y="1325719"/>
                </a:lnTo>
                <a:lnTo>
                  <a:pt x="926853" y="1326582"/>
                </a:lnTo>
                <a:lnTo>
                  <a:pt x="946035" y="1326241"/>
                </a:lnTo>
                <a:lnTo>
                  <a:pt x="963297" y="1324428"/>
                </a:lnTo>
                <a:lnTo>
                  <a:pt x="978101" y="1320955"/>
                </a:lnTo>
                <a:lnTo>
                  <a:pt x="990429" y="1315515"/>
                </a:lnTo>
                <a:lnTo>
                  <a:pt x="994246" y="1304564"/>
                </a:lnTo>
                <a:close/>
              </a:path>
              <a:path w="1019586" h="1833374">
                <a:moveTo>
                  <a:pt x="850564" y="988330"/>
                </a:moveTo>
                <a:lnTo>
                  <a:pt x="822821" y="989030"/>
                </a:lnTo>
                <a:lnTo>
                  <a:pt x="766311" y="991396"/>
                </a:lnTo>
                <a:lnTo>
                  <a:pt x="738370" y="992170"/>
                </a:lnTo>
                <a:lnTo>
                  <a:pt x="917371" y="992170"/>
                </a:lnTo>
                <a:lnTo>
                  <a:pt x="902968" y="990124"/>
                </a:lnTo>
                <a:lnTo>
                  <a:pt x="877417" y="988546"/>
                </a:lnTo>
                <a:lnTo>
                  <a:pt x="850564" y="988330"/>
                </a:lnTo>
                <a:close/>
              </a:path>
              <a:path w="1019586" h="1833374">
                <a:moveTo>
                  <a:pt x="400673" y="7860"/>
                </a:moveTo>
                <a:lnTo>
                  <a:pt x="362388" y="12497"/>
                </a:lnTo>
                <a:lnTo>
                  <a:pt x="324034" y="20684"/>
                </a:lnTo>
                <a:lnTo>
                  <a:pt x="311510" y="23073"/>
                </a:lnTo>
                <a:lnTo>
                  <a:pt x="299215" y="24888"/>
                </a:lnTo>
                <a:lnTo>
                  <a:pt x="287207" y="25887"/>
                </a:lnTo>
                <a:lnTo>
                  <a:pt x="460141" y="25887"/>
                </a:lnTo>
                <a:lnTo>
                  <a:pt x="425370" y="9965"/>
                </a:lnTo>
                <a:lnTo>
                  <a:pt x="413143" y="8231"/>
                </a:lnTo>
                <a:lnTo>
                  <a:pt x="400673" y="7860"/>
                </a:lnTo>
                <a:close/>
              </a:path>
            </a:pathLst>
          </a:custGeom>
          <a:solidFill>
            <a:srgbClr val="66CCFF"/>
          </a:solidFill>
        </p:spPr>
        <p:txBody>
          <a:bodyPr wrap="square" lIns="0" tIns="0" rIns="0" bIns="0" rtlCol="0">
            <a:noAutofit/>
          </a:bodyPr>
          <a:lstStyle/>
          <a:p>
            <a:endParaRPr/>
          </a:p>
        </p:txBody>
      </p:sp>
      <p:sp>
        <p:nvSpPr>
          <p:cNvPr id="6" name="object 6"/>
          <p:cNvSpPr/>
          <p:nvPr/>
        </p:nvSpPr>
        <p:spPr>
          <a:xfrm>
            <a:off x="4980051" y="1333374"/>
            <a:ext cx="390525" cy="6350"/>
          </a:xfrm>
          <a:custGeom>
            <a:avLst/>
            <a:gdLst/>
            <a:ahLst/>
            <a:cxnLst/>
            <a:rect l="l" t="t" r="r" b="b"/>
            <a:pathLst>
              <a:path w="390525" h="6350">
                <a:moveTo>
                  <a:pt x="0" y="0"/>
                </a:moveTo>
                <a:lnTo>
                  <a:pt x="390525" y="6350"/>
                </a:lnTo>
              </a:path>
            </a:pathLst>
          </a:custGeom>
          <a:ln w="19050">
            <a:solidFill>
              <a:srgbClr val="000000"/>
            </a:solidFill>
          </a:ln>
        </p:spPr>
        <p:txBody>
          <a:bodyPr wrap="square" lIns="0" tIns="0" rIns="0" bIns="0" rtlCol="0">
            <a:noAutofit/>
          </a:bodyPr>
          <a:lstStyle/>
          <a:p>
            <a:endParaRPr/>
          </a:p>
        </p:txBody>
      </p:sp>
      <p:sp>
        <p:nvSpPr>
          <p:cNvPr id="7" name="object 7"/>
          <p:cNvSpPr/>
          <p:nvPr/>
        </p:nvSpPr>
        <p:spPr>
          <a:xfrm>
            <a:off x="5014976" y="2073149"/>
            <a:ext cx="277749" cy="3175"/>
          </a:xfrm>
          <a:custGeom>
            <a:avLst/>
            <a:gdLst/>
            <a:ahLst/>
            <a:cxnLst/>
            <a:rect l="l" t="t" r="r" b="b"/>
            <a:pathLst>
              <a:path w="277749" h="3175">
                <a:moveTo>
                  <a:pt x="0" y="3175"/>
                </a:moveTo>
                <a:lnTo>
                  <a:pt x="277749" y="0"/>
                </a:lnTo>
              </a:path>
            </a:pathLst>
          </a:custGeom>
          <a:ln w="19050">
            <a:solidFill>
              <a:srgbClr val="000000"/>
            </a:solidFill>
          </a:ln>
        </p:spPr>
        <p:txBody>
          <a:bodyPr wrap="square" lIns="0" tIns="0" rIns="0" bIns="0" rtlCol="0">
            <a:noAutofit/>
          </a:bodyPr>
          <a:lstStyle/>
          <a:p>
            <a:endParaRPr/>
          </a:p>
        </p:txBody>
      </p:sp>
      <p:sp>
        <p:nvSpPr>
          <p:cNvPr id="8" name="object 8"/>
          <p:cNvSpPr/>
          <p:nvPr/>
        </p:nvSpPr>
        <p:spPr>
          <a:xfrm>
            <a:off x="5026025" y="2604897"/>
            <a:ext cx="422275" cy="4825"/>
          </a:xfrm>
          <a:custGeom>
            <a:avLst/>
            <a:gdLst/>
            <a:ahLst/>
            <a:cxnLst/>
            <a:rect l="l" t="t" r="r" b="b"/>
            <a:pathLst>
              <a:path w="422275" h="4825">
                <a:moveTo>
                  <a:pt x="0" y="0"/>
                </a:moveTo>
                <a:lnTo>
                  <a:pt x="422275" y="4825"/>
                </a:lnTo>
              </a:path>
            </a:pathLst>
          </a:custGeom>
          <a:ln w="19050">
            <a:solidFill>
              <a:srgbClr val="000000"/>
            </a:solidFill>
          </a:ln>
        </p:spPr>
        <p:txBody>
          <a:bodyPr wrap="square" lIns="0" tIns="0" rIns="0" bIns="0" rtlCol="0">
            <a:noAutofit/>
          </a:bodyPr>
          <a:lstStyle/>
          <a:p>
            <a:endParaRPr/>
          </a:p>
        </p:txBody>
      </p:sp>
      <p:sp>
        <p:nvSpPr>
          <p:cNvPr id="9" name="object 9"/>
          <p:cNvSpPr/>
          <p:nvPr/>
        </p:nvSpPr>
        <p:spPr>
          <a:xfrm>
            <a:off x="5780151" y="2181099"/>
            <a:ext cx="561975" cy="1524"/>
          </a:xfrm>
          <a:custGeom>
            <a:avLst/>
            <a:gdLst/>
            <a:ahLst/>
            <a:cxnLst/>
            <a:rect l="l" t="t" r="r" b="b"/>
            <a:pathLst>
              <a:path w="561975" h="1524">
                <a:moveTo>
                  <a:pt x="0" y="0"/>
                </a:moveTo>
                <a:lnTo>
                  <a:pt x="561975" y="1524"/>
                </a:lnTo>
              </a:path>
            </a:pathLst>
          </a:custGeom>
          <a:ln w="19049">
            <a:solidFill>
              <a:srgbClr val="000000"/>
            </a:solidFill>
          </a:ln>
        </p:spPr>
        <p:txBody>
          <a:bodyPr wrap="square" lIns="0" tIns="0" rIns="0" bIns="0" rtlCol="0">
            <a:noAutofit/>
          </a:bodyPr>
          <a:lstStyle/>
          <a:p>
            <a:endParaRPr/>
          </a:p>
        </p:txBody>
      </p:sp>
      <p:sp>
        <p:nvSpPr>
          <p:cNvPr id="10" name="object 10"/>
          <p:cNvSpPr/>
          <p:nvPr/>
        </p:nvSpPr>
        <p:spPr>
          <a:xfrm>
            <a:off x="6854825" y="2185797"/>
            <a:ext cx="581025" cy="4825"/>
          </a:xfrm>
          <a:custGeom>
            <a:avLst/>
            <a:gdLst/>
            <a:ahLst/>
            <a:cxnLst/>
            <a:rect l="l" t="t" r="r" b="b"/>
            <a:pathLst>
              <a:path w="581025" h="4825">
                <a:moveTo>
                  <a:pt x="0" y="0"/>
                </a:moveTo>
                <a:lnTo>
                  <a:pt x="581025" y="4825"/>
                </a:lnTo>
              </a:path>
            </a:pathLst>
          </a:custGeom>
          <a:ln w="19049">
            <a:solidFill>
              <a:srgbClr val="000000"/>
            </a:solidFill>
          </a:ln>
        </p:spPr>
        <p:txBody>
          <a:bodyPr wrap="square" lIns="0" tIns="0" rIns="0" bIns="0" rtlCol="0">
            <a:noAutofit/>
          </a:bodyPr>
          <a:lstStyle/>
          <a:p>
            <a:endParaRPr/>
          </a:p>
        </p:txBody>
      </p:sp>
      <p:sp>
        <p:nvSpPr>
          <p:cNvPr id="11" name="object 11"/>
          <p:cNvSpPr/>
          <p:nvPr/>
        </p:nvSpPr>
        <p:spPr>
          <a:xfrm>
            <a:off x="7878826" y="1495299"/>
            <a:ext cx="234950" cy="6350"/>
          </a:xfrm>
          <a:custGeom>
            <a:avLst/>
            <a:gdLst/>
            <a:ahLst/>
            <a:cxnLst/>
            <a:rect l="l" t="t" r="r" b="b"/>
            <a:pathLst>
              <a:path w="234950" h="6350">
                <a:moveTo>
                  <a:pt x="0" y="0"/>
                </a:moveTo>
                <a:lnTo>
                  <a:pt x="234950" y="6350"/>
                </a:lnTo>
              </a:path>
            </a:pathLst>
          </a:custGeom>
          <a:ln w="19050">
            <a:solidFill>
              <a:srgbClr val="000000"/>
            </a:solidFill>
          </a:ln>
        </p:spPr>
        <p:txBody>
          <a:bodyPr wrap="square" lIns="0" tIns="0" rIns="0" bIns="0" rtlCol="0">
            <a:noAutofit/>
          </a:bodyPr>
          <a:lstStyle/>
          <a:p>
            <a:endParaRPr/>
          </a:p>
        </p:txBody>
      </p:sp>
      <p:sp>
        <p:nvSpPr>
          <p:cNvPr id="12" name="object 12"/>
          <p:cNvSpPr/>
          <p:nvPr/>
        </p:nvSpPr>
        <p:spPr>
          <a:xfrm>
            <a:off x="7878826" y="2766823"/>
            <a:ext cx="234950" cy="6350"/>
          </a:xfrm>
          <a:custGeom>
            <a:avLst/>
            <a:gdLst/>
            <a:ahLst/>
            <a:cxnLst/>
            <a:rect l="l" t="t" r="r" b="b"/>
            <a:pathLst>
              <a:path w="234950" h="6350">
                <a:moveTo>
                  <a:pt x="0" y="0"/>
                </a:moveTo>
                <a:lnTo>
                  <a:pt x="234950" y="6350"/>
                </a:lnTo>
              </a:path>
            </a:pathLst>
          </a:custGeom>
          <a:ln w="19050">
            <a:solidFill>
              <a:srgbClr val="000000"/>
            </a:solidFill>
          </a:ln>
        </p:spPr>
        <p:txBody>
          <a:bodyPr wrap="square" lIns="0" tIns="0" rIns="0" bIns="0" rtlCol="0">
            <a:noAutofit/>
          </a:bodyPr>
          <a:lstStyle/>
          <a:p>
            <a:endParaRPr/>
          </a:p>
        </p:txBody>
      </p:sp>
      <p:sp>
        <p:nvSpPr>
          <p:cNvPr id="13" name="object 13"/>
          <p:cNvSpPr/>
          <p:nvPr/>
        </p:nvSpPr>
        <p:spPr>
          <a:xfrm>
            <a:off x="6616700" y="2523999"/>
            <a:ext cx="0" cy="182499"/>
          </a:xfrm>
          <a:custGeom>
            <a:avLst/>
            <a:gdLst/>
            <a:ahLst/>
            <a:cxnLst/>
            <a:rect l="l" t="t" r="r" b="b"/>
            <a:pathLst>
              <a:path h="182499">
                <a:moveTo>
                  <a:pt x="0" y="0"/>
                </a:moveTo>
                <a:lnTo>
                  <a:pt x="0" y="182499"/>
                </a:lnTo>
              </a:path>
            </a:pathLst>
          </a:custGeom>
          <a:ln w="19050">
            <a:solidFill>
              <a:srgbClr val="000000"/>
            </a:solidFill>
          </a:ln>
        </p:spPr>
        <p:txBody>
          <a:bodyPr wrap="square" lIns="0" tIns="0" rIns="0" bIns="0" rtlCol="0">
            <a:noAutofit/>
          </a:bodyPr>
          <a:lstStyle/>
          <a:p>
            <a:endParaRPr/>
          </a:p>
        </p:txBody>
      </p:sp>
      <p:sp>
        <p:nvSpPr>
          <p:cNvPr id="14" name="object 14"/>
          <p:cNvSpPr/>
          <p:nvPr/>
        </p:nvSpPr>
        <p:spPr>
          <a:xfrm>
            <a:off x="6616700" y="2887473"/>
            <a:ext cx="0" cy="393700"/>
          </a:xfrm>
          <a:custGeom>
            <a:avLst/>
            <a:gdLst/>
            <a:ahLst/>
            <a:cxnLst/>
            <a:rect l="l" t="t" r="r" b="b"/>
            <a:pathLst>
              <a:path h="393700">
                <a:moveTo>
                  <a:pt x="0" y="0"/>
                </a:moveTo>
                <a:lnTo>
                  <a:pt x="0" y="393700"/>
                </a:lnTo>
              </a:path>
            </a:pathLst>
          </a:custGeom>
          <a:ln w="19050">
            <a:solidFill>
              <a:srgbClr val="000000"/>
            </a:solidFill>
          </a:ln>
        </p:spPr>
        <p:txBody>
          <a:bodyPr wrap="square" lIns="0" tIns="0" rIns="0" bIns="0" rtlCol="0">
            <a:noAutofit/>
          </a:bodyPr>
          <a:lstStyle/>
          <a:p>
            <a:endParaRPr/>
          </a:p>
        </p:txBody>
      </p:sp>
      <p:sp>
        <p:nvSpPr>
          <p:cNvPr id="15" name="object 15"/>
          <p:cNvSpPr/>
          <p:nvPr/>
        </p:nvSpPr>
        <p:spPr>
          <a:xfrm>
            <a:off x="6003925" y="3797173"/>
            <a:ext cx="3175" cy="241300"/>
          </a:xfrm>
          <a:custGeom>
            <a:avLst/>
            <a:gdLst/>
            <a:ahLst/>
            <a:cxnLst/>
            <a:rect l="l" t="t" r="r" b="b"/>
            <a:pathLst>
              <a:path w="3175" h="241300">
                <a:moveTo>
                  <a:pt x="3175" y="241299"/>
                </a:moveTo>
                <a:lnTo>
                  <a:pt x="0" y="0"/>
                </a:lnTo>
              </a:path>
            </a:pathLst>
          </a:custGeom>
          <a:ln w="19050">
            <a:solidFill>
              <a:srgbClr val="000000"/>
            </a:solidFill>
          </a:ln>
        </p:spPr>
        <p:txBody>
          <a:bodyPr wrap="square" lIns="0" tIns="0" rIns="0" bIns="0" rtlCol="0">
            <a:noAutofit/>
          </a:bodyPr>
          <a:lstStyle/>
          <a:p>
            <a:endParaRPr/>
          </a:p>
        </p:txBody>
      </p:sp>
      <p:sp>
        <p:nvSpPr>
          <p:cNvPr id="16" name="object 16"/>
          <p:cNvSpPr/>
          <p:nvPr/>
        </p:nvSpPr>
        <p:spPr>
          <a:xfrm>
            <a:off x="7180326" y="3801873"/>
            <a:ext cx="3175" cy="241300"/>
          </a:xfrm>
          <a:custGeom>
            <a:avLst/>
            <a:gdLst/>
            <a:ahLst/>
            <a:cxnLst/>
            <a:rect l="l" t="t" r="r" b="b"/>
            <a:pathLst>
              <a:path w="3175" h="241300">
                <a:moveTo>
                  <a:pt x="3175" y="241300"/>
                </a:moveTo>
                <a:lnTo>
                  <a:pt x="0" y="0"/>
                </a:lnTo>
              </a:path>
            </a:pathLst>
          </a:custGeom>
          <a:ln w="19050">
            <a:solidFill>
              <a:srgbClr val="000000"/>
            </a:solidFill>
          </a:ln>
        </p:spPr>
        <p:txBody>
          <a:bodyPr wrap="square" lIns="0" tIns="0" rIns="0" bIns="0" rtlCol="0">
            <a:noAutofit/>
          </a:bodyPr>
          <a:lstStyle/>
          <a:p>
            <a:endParaRPr/>
          </a:p>
        </p:txBody>
      </p:sp>
      <p:sp>
        <p:nvSpPr>
          <p:cNvPr id="17" name="object 17"/>
          <p:cNvSpPr/>
          <p:nvPr/>
        </p:nvSpPr>
        <p:spPr>
          <a:xfrm>
            <a:off x="4373626" y="1045972"/>
            <a:ext cx="641350" cy="558800"/>
          </a:xfrm>
          <a:prstGeom prst="rect">
            <a:avLst/>
          </a:prstGeom>
          <a:blipFill>
            <a:blip r:embed="rId3" cstate="print"/>
            <a:stretch>
              <a:fillRect/>
            </a:stretch>
          </a:blipFill>
        </p:spPr>
        <p:txBody>
          <a:bodyPr wrap="square" lIns="0" tIns="0" rIns="0" bIns="0" rtlCol="0">
            <a:noAutofit/>
          </a:bodyPr>
          <a:lstStyle/>
          <a:p>
            <a:endParaRPr/>
          </a:p>
        </p:txBody>
      </p:sp>
      <p:sp>
        <p:nvSpPr>
          <p:cNvPr id="18" name="object 18"/>
          <p:cNvSpPr/>
          <p:nvPr/>
        </p:nvSpPr>
        <p:spPr>
          <a:xfrm>
            <a:off x="4646803" y="1099566"/>
            <a:ext cx="311912" cy="255904"/>
          </a:xfrm>
          <a:prstGeom prst="rect">
            <a:avLst/>
          </a:prstGeom>
          <a:blipFill>
            <a:blip r:embed="rId4" cstate="print"/>
            <a:stretch>
              <a:fillRect/>
            </a:stretch>
          </a:blipFill>
        </p:spPr>
        <p:txBody>
          <a:bodyPr wrap="square" lIns="0" tIns="0" rIns="0" bIns="0" rtlCol="0">
            <a:noAutofit/>
          </a:bodyPr>
          <a:lstStyle/>
          <a:p>
            <a:endParaRPr/>
          </a:p>
        </p:txBody>
      </p:sp>
      <p:sp>
        <p:nvSpPr>
          <p:cNvPr id="19" name="object 19"/>
          <p:cNvSpPr/>
          <p:nvPr/>
        </p:nvSpPr>
        <p:spPr>
          <a:xfrm>
            <a:off x="4368800" y="1644524"/>
            <a:ext cx="641350" cy="558800"/>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0"/>
          <p:cNvSpPr/>
          <p:nvPr/>
        </p:nvSpPr>
        <p:spPr>
          <a:xfrm>
            <a:off x="4642103" y="1698118"/>
            <a:ext cx="311785" cy="255904"/>
          </a:xfrm>
          <a:prstGeom prst="rect">
            <a:avLst/>
          </a:prstGeom>
          <a:blipFill>
            <a:blip r:embed="rId5" cstate="print"/>
            <a:stretch>
              <a:fillRect/>
            </a:stretch>
          </a:blipFill>
        </p:spPr>
        <p:txBody>
          <a:bodyPr wrap="square" lIns="0" tIns="0" rIns="0" bIns="0" rtlCol="0">
            <a:noAutofit/>
          </a:bodyPr>
          <a:lstStyle/>
          <a:p>
            <a:endParaRPr/>
          </a:p>
        </p:txBody>
      </p:sp>
      <p:sp>
        <p:nvSpPr>
          <p:cNvPr id="21" name="object 21"/>
          <p:cNvSpPr/>
          <p:nvPr/>
        </p:nvSpPr>
        <p:spPr>
          <a:xfrm>
            <a:off x="4397375" y="2254124"/>
            <a:ext cx="641350" cy="558800"/>
          </a:xfrm>
          <a:prstGeom prst="rect">
            <a:avLst/>
          </a:prstGeom>
          <a:blipFill>
            <a:blip r:embed="rId3" cstate="print"/>
            <a:stretch>
              <a:fillRect/>
            </a:stretch>
          </a:blipFill>
        </p:spPr>
        <p:txBody>
          <a:bodyPr wrap="square" lIns="0" tIns="0" rIns="0" bIns="0" rtlCol="0">
            <a:noAutofit/>
          </a:bodyPr>
          <a:lstStyle/>
          <a:p>
            <a:endParaRPr/>
          </a:p>
        </p:txBody>
      </p:sp>
      <p:sp>
        <p:nvSpPr>
          <p:cNvPr id="22" name="object 22"/>
          <p:cNvSpPr/>
          <p:nvPr/>
        </p:nvSpPr>
        <p:spPr>
          <a:xfrm>
            <a:off x="4670678" y="2307718"/>
            <a:ext cx="311785" cy="255904"/>
          </a:xfrm>
          <a:prstGeom prst="rect">
            <a:avLst/>
          </a:prstGeom>
          <a:blipFill>
            <a:blip r:embed="rId5" cstate="print"/>
            <a:stretch>
              <a:fillRect/>
            </a:stretch>
          </a:blipFill>
        </p:spPr>
        <p:txBody>
          <a:bodyPr wrap="square" lIns="0" tIns="0" rIns="0" bIns="0" rtlCol="0">
            <a:noAutofit/>
          </a:bodyPr>
          <a:lstStyle/>
          <a:p>
            <a:endParaRPr/>
          </a:p>
        </p:txBody>
      </p:sp>
      <p:sp>
        <p:nvSpPr>
          <p:cNvPr id="23" name="object 23"/>
          <p:cNvSpPr/>
          <p:nvPr/>
        </p:nvSpPr>
        <p:spPr>
          <a:xfrm>
            <a:off x="8056626" y="1203199"/>
            <a:ext cx="641350" cy="558800"/>
          </a:xfrm>
          <a:prstGeom prst="rect">
            <a:avLst/>
          </a:prstGeom>
          <a:blipFill>
            <a:blip r:embed="rId6" cstate="print"/>
            <a:stretch>
              <a:fillRect/>
            </a:stretch>
          </a:blipFill>
        </p:spPr>
        <p:txBody>
          <a:bodyPr wrap="square" lIns="0" tIns="0" rIns="0" bIns="0" rtlCol="0">
            <a:noAutofit/>
          </a:bodyPr>
          <a:lstStyle/>
          <a:p>
            <a:endParaRPr/>
          </a:p>
        </p:txBody>
      </p:sp>
      <p:sp>
        <p:nvSpPr>
          <p:cNvPr id="24" name="object 24"/>
          <p:cNvSpPr/>
          <p:nvPr/>
        </p:nvSpPr>
        <p:spPr>
          <a:xfrm>
            <a:off x="8112759" y="1256793"/>
            <a:ext cx="311912" cy="255904"/>
          </a:xfrm>
          <a:prstGeom prst="rect">
            <a:avLst/>
          </a:prstGeom>
          <a:blipFill>
            <a:blip r:embed="rId7" cstate="print"/>
            <a:stretch>
              <a:fillRect/>
            </a:stretch>
          </a:blipFill>
        </p:spPr>
        <p:txBody>
          <a:bodyPr wrap="square" lIns="0" tIns="0" rIns="0" bIns="0" rtlCol="0">
            <a:noAutofit/>
          </a:bodyPr>
          <a:lstStyle/>
          <a:p>
            <a:endParaRPr/>
          </a:p>
        </p:txBody>
      </p:sp>
      <p:sp>
        <p:nvSpPr>
          <p:cNvPr id="25" name="object 25"/>
          <p:cNvSpPr/>
          <p:nvPr/>
        </p:nvSpPr>
        <p:spPr>
          <a:xfrm>
            <a:off x="8070850" y="2482724"/>
            <a:ext cx="641350" cy="558800"/>
          </a:xfrm>
          <a:prstGeom prst="rect">
            <a:avLst/>
          </a:prstGeom>
          <a:blipFill>
            <a:blip r:embed="rId6" cstate="print"/>
            <a:stretch>
              <a:fillRect/>
            </a:stretch>
          </a:blipFill>
        </p:spPr>
        <p:txBody>
          <a:bodyPr wrap="square" lIns="0" tIns="0" rIns="0" bIns="0" rtlCol="0">
            <a:noAutofit/>
          </a:bodyPr>
          <a:lstStyle/>
          <a:p>
            <a:endParaRPr/>
          </a:p>
        </p:txBody>
      </p:sp>
      <p:sp>
        <p:nvSpPr>
          <p:cNvPr id="26" name="object 26"/>
          <p:cNvSpPr/>
          <p:nvPr/>
        </p:nvSpPr>
        <p:spPr>
          <a:xfrm>
            <a:off x="8127110" y="2536318"/>
            <a:ext cx="311785" cy="255904"/>
          </a:xfrm>
          <a:prstGeom prst="rect">
            <a:avLst/>
          </a:prstGeom>
          <a:blipFill>
            <a:blip r:embed="rId8" cstate="print"/>
            <a:stretch>
              <a:fillRect/>
            </a:stretch>
          </a:blipFill>
        </p:spPr>
        <p:txBody>
          <a:bodyPr wrap="square" lIns="0" tIns="0" rIns="0" bIns="0" rtlCol="0">
            <a:noAutofit/>
          </a:bodyPr>
          <a:lstStyle/>
          <a:p>
            <a:endParaRPr/>
          </a:p>
        </p:txBody>
      </p:sp>
      <p:sp>
        <p:nvSpPr>
          <p:cNvPr id="27" name="object 27"/>
          <p:cNvSpPr/>
          <p:nvPr/>
        </p:nvSpPr>
        <p:spPr>
          <a:xfrm>
            <a:off x="6972300" y="4006723"/>
            <a:ext cx="641350" cy="558800"/>
          </a:xfrm>
          <a:prstGeom prst="rect">
            <a:avLst/>
          </a:prstGeom>
          <a:blipFill>
            <a:blip r:embed="rId6" cstate="print"/>
            <a:stretch>
              <a:fillRect/>
            </a:stretch>
          </a:blipFill>
        </p:spPr>
        <p:txBody>
          <a:bodyPr wrap="square" lIns="0" tIns="0" rIns="0" bIns="0" rtlCol="0">
            <a:noAutofit/>
          </a:bodyPr>
          <a:lstStyle/>
          <a:p>
            <a:endParaRPr/>
          </a:p>
        </p:txBody>
      </p:sp>
      <p:sp>
        <p:nvSpPr>
          <p:cNvPr id="28" name="object 28"/>
          <p:cNvSpPr/>
          <p:nvPr/>
        </p:nvSpPr>
        <p:spPr>
          <a:xfrm>
            <a:off x="7028560" y="4060317"/>
            <a:ext cx="311785" cy="255904"/>
          </a:xfrm>
          <a:prstGeom prst="rect">
            <a:avLst/>
          </a:prstGeom>
          <a:blipFill>
            <a:blip r:embed="rId8" cstate="print"/>
            <a:stretch>
              <a:fillRect/>
            </a:stretch>
          </a:blipFill>
        </p:spPr>
        <p:txBody>
          <a:bodyPr wrap="square" lIns="0" tIns="0" rIns="0" bIns="0" rtlCol="0">
            <a:noAutofit/>
          </a:bodyPr>
          <a:lstStyle/>
          <a:p>
            <a:endParaRPr/>
          </a:p>
        </p:txBody>
      </p:sp>
      <p:sp>
        <p:nvSpPr>
          <p:cNvPr id="29" name="object 29"/>
          <p:cNvSpPr/>
          <p:nvPr/>
        </p:nvSpPr>
        <p:spPr>
          <a:xfrm>
            <a:off x="5808726" y="4047998"/>
            <a:ext cx="641350" cy="558800"/>
          </a:xfrm>
          <a:prstGeom prst="rect">
            <a:avLst/>
          </a:prstGeom>
          <a:blipFill>
            <a:blip r:embed="rId6" cstate="print"/>
            <a:stretch>
              <a:fillRect/>
            </a:stretch>
          </a:blipFill>
        </p:spPr>
        <p:txBody>
          <a:bodyPr wrap="square" lIns="0" tIns="0" rIns="0" bIns="0" rtlCol="0">
            <a:noAutofit/>
          </a:bodyPr>
          <a:lstStyle/>
          <a:p>
            <a:endParaRPr/>
          </a:p>
        </p:txBody>
      </p:sp>
      <p:sp>
        <p:nvSpPr>
          <p:cNvPr id="30" name="object 30"/>
          <p:cNvSpPr/>
          <p:nvPr/>
        </p:nvSpPr>
        <p:spPr>
          <a:xfrm>
            <a:off x="5864859" y="4101592"/>
            <a:ext cx="311912" cy="255904"/>
          </a:xfrm>
          <a:prstGeom prst="rect">
            <a:avLst/>
          </a:prstGeom>
          <a:blipFill>
            <a:blip r:embed="rId7" cstate="print"/>
            <a:stretch>
              <a:fillRect/>
            </a:stretch>
          </a:blipFill>
        </p:spPr>
        <p:txBody>
          <a:bodyPr wrap="square" lIns="0" tIns="0" rIns="0" bIns="0" rtlCol="0">
            <a:noAutofit/>
          </a:bodyPr>
          <a:lstStyle/>
          <a:p>
            <a:endParaRPr/>
          </a:p>
        </p:txBody>
      </p:sp>
      <p:sp>
        <p:nvSpPr>
          <p:cNvPr id="31" name="object 31"/>
          <p:cNvSpPr/>
          <p:nvPr/>
        </p:nvSpPr>
        <p:spPr>
          <a:xfrm>
            <a:off x="6240398" y="2299081"/>
            <a:ext cx="692276" cy="197865"/>
          </a:xfrm>
          <a:prstGeom prst="rect">
            <a:avLst/>
          </a:prstGeom>
          <a:blipFill>
            <a:blip r:embed="rId9" cstate="print"/>
            <a:stretch>
              <a:fillRect/>
            </a:stretch>
          </a:blipFill>
        </p:spPr>
        <p:txBody>
          <a:bodyPr wrap="square" lIns="0" tIns="0" rIns="0" bIns="0" rtlCol="0">
            <a:noAutofit/>
          </a:bodyPr>
          <a:lstStyle/>
          <a:p>
            <a:endParaRPr/>
          </a:p>
        </p:txBody>
      </p:sp>
      <p:sp>
        <p:nvSpPr>
          <p:cNvPr id="32" name="object 32"/>
          <p:cNvSpPr/>
          <p:nvPr/>
        </p:nvSpPr>
        <p:spPr>
          <a:xfrm>
            <a:off x="6240398" y="2299081"/>
            <a:ext cx="692276" cy="197865"/>
          </a:xfrm>
          <a:custGeom>
            <a:avLst/>
            <a:gdLst/>
            <a:ahLst/>
            <a:cxnLst/>
            <a:rect l="l" t="t" r="r" b="b"/>
            <a:pathLst>
              <a:path w="692276" h="197865">
                <a:moveTo>
                  <a:pt x="0" y="98933"/>
                </a:moveTo>
                <a:lnTo>
                  <a:pt x="27197" y="60436"/>
                </a:lnTo>
                <a:lnTo>
                  <a:pt x="66779" y="40517"/>
                </a:lnTo>
                <a:lnTo>
                  <a:pt x="120872" y="23824"/>
                </a:lnTo>
                <a:lnTo>
                  <a:pt x="163810" y="14829"/>
                </a:lnTo>
                <a:lnTo>
                  <a:pt x="211419" y="7778"/>
                </a:lnTo>
                <a:lnTo>
                  <a:pt x="262986" y="2876"/>
                </a:lnTo>
                <a:lnTo>
                  <a:pt x="317799" y="328"/>
                </a:lnTo>
                <a:lnTo>
                  <a:pt x="346201" y="0"/>
                </a:lnTo>
                <a:lnTo>
                  <a:pt x="402337" y="1295"/>
                </a:lnTo>
                <a:lnTo>
                  <a:pt x="455589" y="5046"/>
                </a:lnTo>
                <a:lnTo>
                  <a:pt x="505244" y="11048"/>
                </a:lnTo>
                <a:lnTo>
                  <a:pt x="550590" y="19096"/>
                </a:lnTo>
                <a:lnTo>
                  <a:pt x="590915" y="28987"/>
                </a:lnTo>
                <a:lnTo>
                  <a:pt x="640427" y="46832"/>
                </a:lnTo>
                <a:lnTo>
                  <a:pt x="674634" y="67673"/>
                </a:lnTo>
                <a:lnTo>
                  <a:pt x="692276" y="98933"/>
                </a:lnTo>
                <a:lnTo>
                  <a:pt x="691129" y="107060"/>
                </a:lnTo>
                <a:lnTo>
                  <a:pt x="687747" y="115004"/>
                </a:lnTo>
                <a:lnTo>
                  <a:pt x="653649" y="144441"/>
                </a:lnTo>
                <a:lnTo>
                  <a:pt x="608971" y="163357"/>
                </a:lnTo>
                <a:lnTo>
                  <a:pt x="571425" y="174083"/>
                </a:lnTo>
                <a:lnTo>
                  <a:pt x="528500" y="183066"/>
                </a:lnTo>
                <a:lnTo>
                  <a:pt x="480911" y="190105"/>
                </a:lnTo>
                <a:lnTo>
                  <a:pt x="429368" y="194996"/>
                </a:lnTo>
                <a:lnTo>
                  <a:pt x="374585" y="197538"/>
                </a:lnTo>
                <a:lnTo>
                  <a:pt x="346201" y="197865"/>
                </a:lnTo>
                <a:lnTo>
                  <a:pt x="317799" y="197538"/>
                </a:lnTo>
                <a:lnTo>
                  <a:pt x="290031" y="196573"/>
                </a:lnTo>
                <a:lnTo>
                  <a:pt x="236752" y="192831"/>
                </a:lnTo>
                <a:lnTo>
                  <a:pt x="187075" y="186841"/>
                </a:lnTo>
                <a:lnTo>
                  <a:pt x="141713" y="178805"/>
                </a:lnTo>
                <a:lnTo>
                  <a:pt x="101377" y="168925"/>
                </a:lnTo>
                <a:lnTo>
                  <a:pt x="51854" y="151090"/>
                </a:lnTo>
                <a:lnTo>
                  <a:pt x="17643" y="130241"/>
                </a:lnTo>
                <a:lnTo>
                  <a:pt x="0" y="98933"/>
                </a:lnTo>
                <a:close/>
              </a:path>
            </a:pathLst>
          </a:custGeom>
          <a:ln w="19050">
            <a:solidFill>
              <a:srgbClr val="000000"/>
            </a:solidFill>
          </a:ln>
        </p:spPr>
        <p:txBody>
          <a:bodyPr wrap="square" lIns="0" tIns="0" rIns="0" bIns="0" rtlCol="0">
            <a:noAutofit/>
          </a:bodyPr>
          <a:lstStyle/>
          <a:p>
            <a:endParaRPr/>
          </a:p>
        </p:txBody>
      </p:sp>
      <p:sp>
        <p:nvSpPr>
          <p:cNvPr id="33" name="object 33"/>
          <p:cNvSpPr/>
          <p:nvPr/>
        </p:nvSpPr>
        <p:spPr>
          <a:xfrm>
            <a:off x="6240398" y="2276225"/>
            <a:ext cx="695375" cy="123313"/>
          </a:xfrm>
          <a:prstGeom prst="rect">
            <a:avLst/>
          </a:prstGeom>
          <a:blipFill>
            <a:blip r:embed="rId10" cstate="print"/>
            <a:stretch>
              <a:fillRect/>
            </a:stretch>
          </a:blipFill>
        </p:spPr>
        <p:txBody>
          <a:bodyPr wrap="square" lIns="0" tIns="0" rIns="0" bIns="0" rtlCol="0">
            <a:noAutofit/>
          </a:bodyPr>
          <a:lstStyle/>
          <a:p>
            <a:endParaRPr/>
          </a:p>
        </p:txBody>
      </p:sp>
      <p:sp>
        <p:nvSpPr>
          <p:cNvPr id="34" name="object 34"/>
          <p:cNvSpPr/>
          <p:nvPr/>
        </p:nvSpPr>
        <p:spPr>
          <a:xfrm>
            <a:off x="6237351" y="2141347"/>
            <a:ext cx="693293" cy="232283"/>
          </a:xfrm>
          <a:prstGeom prst="rect">
            <a:avLst/>
          </a:prstGeom>
          <a:blipFill>
            <a:blip r:embed="rId11" cstate="print"/>
            <a:stretch>
              <a:fillRect/>
            </a:stretch>
          </a:blipFill>
        </p:spPr>
        <p:txBody>
          <a:bodyPr wrap="square" lIns="0" tIns="0" rIns="0" bIns="0" rtlCol="0">
            <a:noAutofit/>
          </a:bodyPr>
          <a:lstStyle/>
          <a:p>
            <a:endParaRPr/>
          </a:p>
        </p:txBody>
      </p:sp>
      <p:sp>
        <p:nvSpPr>
          <p:cNvPr id="35" name="object 35"/>
          <p:cNvSpPr/>
          <p:nvPr/>
        </p:nvSpPr>
        <p:spPr>
          <a:xfrm>
            <a:off x="6237351" y="2141347"/>
            <a:ext cx="693293" cy="232283"/>
          </a:xfrm>
          <a:custGeom>
            <a:avLst/>
            <a:gdLst/>
            <a:ahLst/>
            <a:cxnLst/>
            <a:rect l="l" t="t" r="r" b="b"/>
            <a:pathLst>
              <a:path w="693293" h="232283">
                <a:moveTo>
                  <a:pt x="0" y="116205"/>
                </a:moveTo>
                <a:lnTo>
                  <a:pt x="17671" y="79491"/>
                </a:lnTo>
                <a:lnTo>
                  <a:pt x="51931" y="55012"/>
                </a:lnTo>
                <a:lnTo>
                  <a:pt x="101520" y="34051"/>
                </a:lnTo>
                <a:lnTo>
                  <a:pt x="141905" y="22433"/>
                </a:lnTo>
                <a:lnTo>
                  <a:pt x="187318" y="12978"/>
                </a:lnTo>
                <a:lnTo>
                  <a:pt x="237044" y="5928"/>
                </a:lnTo>
                <a:lnTo>
                  <a:pt x="290371" y="1522"/>
                </a:lnTo>
                <a:lnTo>
                  <a:pt x="346582" y="0"/>
                </a:lnTo>
                <a:lnTo>
                  <a:pt x="402829" y="1522"/>
                </a:lnTo>
                <a:lnTo>
                  <a:pt x="456182" y="5928"/>
                </a:lnTo>
                <a:lnTo>
                  <a:pt x="505930" y="12978"/>
                </a:lnTo>
                <a:lnTo>
                  <a:pt x="551359" y="22433"/>
                </a:lnTo>
                <a:lnTo>
                  <a:pt x="591756" y="34051"/>
                </a:lnTo>
                <a:lnTo>
                  <a:pt x="641355" y="55012"/>
                </a:lnTo>
                <a:lnTo>
                  <a:pt x="675620" y="79491"/>
                </a:lnTo>
                <a:lnTo>
                  <a:pt x="693293" y="116205"/>
                </a:lnTo>
                <a:lnTo>
                  <a:pt x="692143" y="125728"/>
                </a:lnTo>
                <a:lnTo>
                  <a:pt x="688756" y="135039"/>
                </a:lnTo>
                <a:lnTo>
                  <a:pt x="654600" y="169561"/>
                </a:lnTo>
                <a:lnTo>
                  <a:pt x="609844" y="191758"/>
                </a:lnTo>
                <a:lnTo>
                  <a:pt x="572231" y="204349"/>
                </a:lnTo>
                <a:lnTo>
                  <a:pt x="529229" y="214898"/>
                </a:lnTo>
                <a:lnTo>
                  <a:pt x="481552" y="223164"/>
                </a:lnTo>
                <a:lnTo>
                  <a:pt x="429912" y="228911"/>
                </a:lnTo>
                <a:lnTo>
                  <a:pt x="375023" y="231898"/>
                </a:lnTo>
                <a:lnTo>
                  <a:pt x="346582" y="232283"/>
                </a:lnTo>
                <a:lnTo>
                  <a:pt x="318160" y="231898"/>
                </a:lnTo>
                <a:lnTo>
                  <a:pt x="290371" y="230764"/>
                </a:lnTo>
                <a:lnTo>
                  <a:pt x="237044" y="226367"/>
                </a:lnTo>
                <a:lnTo>
                  <a:pt x="187318" y="219331"/>
                </a:lnTo>
                <a:lnTo>
                  <a:pt x="141905" y="209894"/>
                </a:lnTo>
                <a:lnTo>
                  <a:pt x="101520" y="198294"/>
                </a:lnTo>
                <a:lnTo>
                  <a:pt x="51931" y="177361"/>
                </a:lnTo>
                <a:lnTo>
                  <a:pt x="17671" y="152904"/>
                </a:lnTo>
                <a:lnTo>
                  <a:pt x="0" y="116205"/>
                </a:lnTo>
                <a:close/>
              </a:path>
            </a:pathLst>
          </a:custGeom>
          <a:ln w="19050">
            <a:solidFill>
              <a:srgbClr val="000000"/>
            </a:solidFill>
          </a:ln>
        </p:spPr>
        <p:txBody>
          <a:bodyPr wrap="square" lIns="0" tIns="0" rIns="0" bIns="0" rtlCol="0">
            <a:noAutofit/>
          </a:bodyPr>
          <a:lstStyle/>
          <a:p>
            <a:endParaRPr/>
          </a:p>
        </p:txBody>
      </p:sp>
      <p:sp>
        <p:nvSpPr>
          <p:cNvPr id="36" name="object 36"/>
          <p:cNvSpPr/>
          <p:nvPr/>
        </p:nvSpPr>
        <p:spPr>
          <a:xfrm>
            <a:off x="6376542" y="2201672"/>
            <a:ext cx="391922" cy="107442"/>
          </a:xfrm>
          <a:custGeom>
            <a:avLst/>
            <a:gdLst/>
            <a:ahLst/>
            <a:cxnLst/>
            <a:rect l="l" t="t" r="r" b="b"/>
            <a:pathLst>
              <a:path w="391922" h="107442">
                <a:moveTo>
                  <a:pt x="0" y="107442"/>
                </a:moveTo>
                <a:lnTo>
                  <a:pt x="121412" y="107442"/>
                </a:lnTo>
                <a:lnTo>
                  <a:pt x="242697" y="0"/>
                </a:lnTo>
                <a:lnTo>
                  <a:pt x="391922" y="0"/>
                </a:lnTo>
              </a:path>
            </a:pathLst>
          </a:custGeom>
          <a:ln w="19049">
            <a:solidFill>
              <a:srgbClr val="000000"/>
            </a:solidFill>
          </a:ln>
        </p:spPr>
        <p:txBody>
          <a:bodyPr wrap="square" lIns="0" tIns="0" rIns="0" bIns="0" rtlCol="0">
            <a:noAutofit/>
          </a:bodyPr>
          <a:lstStyle/>
          <a:p>
            <a:endParaRPr/>
          </a:p>
        </p:txBody>
      </p:sp>
      <p:sp>
        <p:nvSpPr>
          <p:cNvPr id="37" name="object 37"/>
          <p:cNvSpPr/>
          <p:nvPr/>
        </p:nvSpPr>
        <p:spPr>
          <a:xfrm>
            <a:off x="6394322" y="2201672"/>
            <a:ext cx="356361" cy="107442"/>
          </a:xfrm>
          <a:custGeom>
            <a:avLst/>
            <a:gdLst/>
            <a:ahLst/>
            <a:cxnLst/>
            <a:rect l="l" t="t" r="r" b="b"/>
            <a:pathLst>
              <a:path w="356361" h="107442">
                <a:moveTo>
                  <a:pt x="0" y="0"/>
                </a:moveTo>
                <a:lnTo>
                  <a:pt x="121284" y="0"/>
                </a:lnTo>
                <a:lnTo>
                  <a:pt x="242697" y="107442"/>
                </a:lnTo>
                <a:lnTo>
                  <a:pt x="356361" y="107442"/>
                </a:lnTo>
              </a:path>
            </a:pathLst>
          </a:custGeom>
          <a:ln w="19050">
            <a:solidFill>
              <a:srgbClr val="000000"/>
            </a:solidFill>
          </a:ln>
        </p:spPr>
        <p:txBody>
          <a:bodyPr wrap="square" lIns="0" tIns="0" rIns="0" bIns="0" rtlCol="0">
            <a:noAutofit/>
          </a:bodyPr>
          <a:lstStyle/>
          <a:p>
            <a:endParaRPr/>
          </a:p>
        </p:txBody>
      </p:sp>
      <p:sp>
        <p:nvSpPr>
          <p:cNvPr id="38" name="object 38"/>
          <p:cNvSpPr/>
          <p:nvPr/>
        </p:nvSpPr>
        <p:spPr>
          <a:xfrm>
            <a:off x="6240398" y="2250313"/>
            <a:ext cx="0" cy="156337"/>
          </a:xfrm>
          <a:custGeom>
            <a:avLst/>
            <a:gdLst/>
            <a:ahLst/>
            <a:cxnLst/>
            <a:rect l="l" t="t" r="r" b="b"/>
            <a:pathLst>
              <a:path h="156337">
                <a:moveTo>
                  <a:pt x="0" y="0"/>
                </a:moveTo>
                <a:lnTo>
                  <a:pt x="0" y="156337"/>
                </a:lnTo>
              </a:path>
            </a:pathLst>
          </a:custGeom>
          <a:ln w="19050">
            <a:solidFill>
              <a:srgbClr val="000000"/>
            </a:solidFill>
          </a:ln>
        </p:spPr>
        <p:txBody>
          <a:bodyPr wrap="square" lIns="0" tIns="0" rIns="0" bIns="0" rtlCol="0">
            <a:noAutofit/>
          </a:bodyPr>
          <a:lstStyle/>
          <a:p>
            <a:endParaRPr/>
          </a:p>
        </p:txBody>
      </p:sp>
      <p:sp>
        <p:nvSpPr>
          <p:cNvPr id="39" name="object 39"/>
          <p:cNvSpPr/>
          <p:nvPr/>
        </p:nvSpPr>
        <p:spPr>
          <a:xfrm>
            <a:off x="6930643" y="2257553"/>
            <a:ext cx="0" cy="153415"/>
          </a:xfrm>
          <a:custGeom>
            <a:avLst/>
            <a:gdLst/>
            <a:ahLst/>
            <a:cxnLst/>
            <a:rect l="l" t="t" r="r" b="b"/>
            <a:pathLst>
              <a:path h="153415">
                <a:moveTo>
                  <a:pt x="0" y="0"/>
                </a:moveTo>
                <a:lnTo>
                  <a:pt x="0" y="153415"/>
                </a:lnTo>
              </a:path>
            </a:pathLst>
          </a:custGeom>
          <a:ln w="19050">
            <a:solidFill>
              <a:srgbClr val="000000"/>
            </a:solidFill>
          </a:ln>
        </p:spPr>
        <p:txBody>
          <a:bodyPr wrap="square" lIns="0" tIns="0" rIns="0" bIns="0" rtlCol="0">
            <a:noAutofit/>
          </a:bodyPr>
          <a:lstStyle/>
          <a:p>
            <a:endParaRPr/>
          </a:p>
        </p:txBody>
      </p:sp>
      <p:sp>
        <p:nvSpPr>
          <p:cNvPr id="40" name="object 40"/>
          <p:cNvSpPr/>
          <p:nvPr/>
        </p:nvSpPr>
        <p:spPr>
          <a:xfrm>
            <a:off x="5278501" y="2003235"/>
            <a:ext cx="509587" cy="287337"/>
          </a:xfrm>
          <a:prstGeom prst="rect">
            <a:avLst/>
          </a:prstGeom>
          <a:blipFill>
            <a:blip r:embed="rId12" cstate="print"/>
            <a:stretch>
              <a:fillRect/>
            </a:stretch>
          </a:blipFill>
        </p:spPr>
        <p:txBody>
          <a:bodyPr wrap="square" lIns="0" tIns="0" rIns="0" bIns="0" rtlCol="0">
            <a:noAutofit/>
          </a:bodyPr>
          <a:lstStyle/>
          <a:p>
            <a:endParaRPr/>
          </a:p>
        </p:txBody>
      </p:sp>
      <p:sp>
        <p:nvSpPr>
          <p:cNvPr id="41" name="object 41"/>
          <p:cNvSpPr/>
          <p:nvPr/>
        </p:nvSpPr>
        <p:spPr>
          <a:xfrm>
            <a:off x="5369940" y="1334897"/>
            <a:ext cx="0" cy="681227"/>
          </a:xfrm>
          <a:custGeom>
            <a:avLst/>
            <a:gdLst/>
            <a:ahLst/>
            <a:cxnLst/>
            <a:rect l="l" t="t" r="r" b="b"/>
            <a:pathLst>
              <a:path h="681227">
                <a:moveTo>
                  <a:pt x="0" y="0"/>
                </a:moveTo>
                <a:lnTo>
                  <a:pt x="0" y="681227"/>
                </a:lnTo>
              </a:path>
            </a:pathLst>
          </a:custGeom>
          <a:ln w="19050">
            <a:solidFill>
              <a:srgbClr val="000000"/>
            </a:solidFill>
          </a:ln>
        </p:spPr>
        <p:txBody>
          <a:bodyPr wrap="square" lIns="0" tIns="0" rIns="0" bIns="0" rtlCol="0">
            <a:noAutofit/>
          </a:bodyPr>
          <a:lstStyle/>
          <a:p>
            <a:endParaRPr/>
          </a:p>
        </p:txBody>
      </p:sp>
      <p:sp>
        <p:nvSpPr>
          <p:cNvPr id="42" name="object 42"/>
          <p:cNvSpPr/>
          <p:nvPr/>
        </p:nvSpPr>
        <p:spPr>
          <a:xfrm>
            <a:off x="5443728" y="2287271"/>
            <a:ext cx="0" cy="327151"/>
          </a:xfrm>
          <a:custGeom>
            <a:avLst/>
            <a:gdLst/>
            <a:ahLst/>
            <a:cxnLst/>
            <a:rect l="l" t="t" r="r" b="b"/>
            <a:pathLst>
              <a:path h="327151">
                <a:moveTo>
                  <a:pt x="0" y="327151"/>
                </a:moveTo>
                <a:lnTo>
                  <a:pt x="0" y="0"/>
                </a:lnTo>
              </a:path>
            </a:pathLst>
          </a:custGeom>
          <a:ln w="19050">
            <a:solidFill>
              <a:srgbClr val="000000"/>
            </a:solidFill>
          </a:ln>
        </p:spPr>
        <p:txBody>
          <a:bodyPr wrap="square" lIns="0" tIns="0" rIns="0" bIns="0" rtlCol="0">
            <a:noAutofit/>
          </a:bodyPr>
          <a:lstStyle/>
          <a:p>
            <a:endParaRPr/>
          </a:p>
        </p:txBody>
      </p:sp>
      <p:sp>
        <p:nvSpPr>
          <p:cNvPr id="43" name="object 43"/>
          <p:cNvSpPr/>
          <p:nvPr/>
        </p:nvSpPr>
        <p:spPr>
          <a:xfrm>
            <a:off x="6312280" y="3240520"/>
            <a:ext cx="587413" cy="486930"/>
          </a:xfrm>
          <a:prstGeom prst="rect">
            <a:avLst/>
          </a:prstGeom>
          <a:blipFill>
            <a:blip r:embed="rId13" cstate="print"/>
            <a:stretch>
              <a:fillRect/>
            </a:stretch>
          </a:blipFill>
        </p:spPr>
        <p:txBody>
          <a:bodyPr wrap="square" lIns="0" tIns="0" rIns="0" bIns="0" rtlCol="0">
            <a:noAutofit/>
          </a:bodyPr>
          <a:lstStyle/>
          <a:p>
            <a:endParaRPr/>
          </a:p>
        </p:txBody>
      </p:sp>
      <p:sp>
        <p:nvSpPr>
          <p:cNvPr id="44" name="object 44"/>
          <p:cNvSpPr/>
          <p:nvPr/>
        </p:nvSpPr>
        <p:spPr>
          <a:xfrm>
            <a:off x="4983226" y="3659124"/>
            <a:ext cx="1432940" cy="1420990"/>
          </a:xfrm>
          <a:custGeom>
            <a:avLst/>
            <a:gdLst/>
            <a:ahLst/>
            <a:cxnLst/>
            <a:rect l="l" t="t" r="r" b="b"/>
            <a:pathLst>
              <a:path w="1432940" h="1420990">
                <a:moveTo>
                  <a:pt x="1432940" y="0"/>
                </a:moveTo>
                <a:lnTo>
                  <a:pt x="0" y="1420990"/>
                </a:lnTo>
              </a:path>
            </a:pathLst>
          </a:custGeom>
          <a:ln w="9525">
            <a:solidFill>
              <a:srgbClr val="000000"/>
            </a:solidFill>
          </a:ln>
        </p:spPr>
        <p:txBody>
          <a:bodyPr wrap="square" lIns="0" tIns="0" rIns="0" bIns="0" rtlCol="0">
            <a:noAutofit/>
          </a:bodyPr>
          <a:lstStyle/>
          <a:p>
            <a:endParaRPr/>
          </a:p>
        </p:txBody>
      </p:sp>
      <p:sp>
        <p:nvSpPr>
          <p:cNvPr id="45" name="object 45"/>
          <p:cNvSpPr/>
          <p:nvPr/>
        </p:nvSpPr>
        <p:spPr>
          <a:xfrm>
            <a:off x="5587619" y="1478408"/>
            <a:ext cx="176910" cy="307975"/>
          </a:xfrm>
          <a:custGeom>
            <a:avLst/>
            <a:gdLst/>
            <a:ahLst/>
            <a:cxnLst/>
            <a:rect l="l" t="t" r="r" b="b"/>
            <a:pathLst>
              <a:path w="176910" h="307975">
                <a:moveTo>
                  <a:pt x="4190" y="222885"/>
                </a:moveTo>
                <a:lnTo>
                  <a:pt x="0" y="307975"/>
                </a:lnTo>
                <a:lnTo>
                  <a:pt x="70484" y="260223"/>
                </a:lnTo>
                <a:lnTo>
                  <a:pt x="62592" y="255777"/>
                </a:lnTo>
                <a:lnTo>
                  <a:pt x="36702" y="255777"/>
                </a:lnTo>
                <a:lnTo>
                  <a:pt x="25526" y="249554"/>
                </a:lnTo>
                <a:lnTo>
                  <a:pt x="31785" y="238426"/>
                </a:lnTo>
                <a:lnTo>
                  <a:pt x="4190" y="222885"/>
                </a:lnTo>
                <a:close/>
              </a:path>
              <a:path w="176910" h="307975">
                <a:moveTo>
                  <a:pt x="31785" y="238426"/>
                </a:moveTo>
                <a:lnTo>
                  <a:pt x="25526" y="249554"/>
                </a:lnTo>
                <a:lnTo>
                  <a:pt x="36702" y="255777"/>
                </a:lnTo>
                <a:lnTo>
                  <a:pt x="42928" y="244702"/>
                </a:lnTo>
                <a:lnTo>
                  <a:pt x="31785" y="238426"/>
                </a:lnTo>
                <a:close/>
              </a:path>
              <a:path w="176910" h="307975">
                <a:moveTo>
                  <a:pt x="42928" y="244702"/>
                </a:moveTo>
                <a:lnTo>
                  <a:pt x="36702" y="255777"/>
                </a:lnTo>
                <a:lnTo>
                  <a:pt x="62592" y="255777"/>
                </a:lnTo>
                <a:lnTo>
                  <a:pt x="42928" y="244702"/>
                </a:lnTo>
                <a:close/>
              </a:path>
              <a:path w="176910" h="307975">
                <a:moveTo>
                  <a:pt x="165861" y="0"/>
                </a:moveTo>
                <a:lnTo>
                  <a:pt x="31785" y="238426"/>
                </a:lnTo>
                <a:lnTo>
                  <a:pt x="42928" y="244702"/>
                </a:lnTo>
                <a:lnTo>
                  <a:pt x="176910" y="6350"/>
                </a:lnTo>
                <a:lnTo>
                  <a:pt x="165861" y="0"/>
                </a:lnTo>
                <a:close/>
              </a:path>
            </a:pathLst>
          </a:custGeom>
          <a:solidFill>
            <a:srgbClr val="FF0000"/>
          </a:solidFill>
        </p:spPr>
        <p:txBody>
          <a:bodyPr wrap="square" lIns="0" tIns="0" rIns="0" bIns="0" rtlCol="0">
            <a:noAutofit/>
          </a:bodyPr>
          <a:lstStyle/>
          <a:p>
            <a:endParaRPr/>
          </a:p>
        </p:txBody>
      </p:sp>
      <p:sp>
        <p:nvSpPr>
          <p:cNvPr id="46" name="object 46"/>
          <p:cNvSpPr txBox="1"/>
          <p:nvPr/>
        </p:nvSpPr>
        <p:spPr>
          <a:xfrm>
            <a:off x="8000" y="5345380"/>
            <a:ext cx="3573399" cy="648335"/>
          </a:xfrm>
          <a:prstGeom prst="rect">
            <a:avLst/>
          </a:prstGeom>
        </p:spPr>
        <p:txBody>
          <a:bodyPr vert="horz" wrap="square" lIns="0" tIns="0" rIns="0" bIns="0" rtlCol="0">
            <a:noAutofit/>
          </a:bodyPr>
          <a:lstStyle/>
          <a:p>
            <a:pPr marL="12700">
              <a:lnSpc>
                <a:spcPct val="100000"/>
              </a:lnSpc>
            </a:pPr>
            <a:r>
              <a:rPr lang="en-US" sz="2400" dirty="0" smtClean="0">
                <a:solidFill>
                  <a:srgbClr val="C00000"/>
                </a:solidFill>
                <a:latin typeface="宋体"/>
                <a:cs typeface="宋体"/>
              </a:rPr>
              <a:t> </a:t>
            </a:r>
            <a:r>
              <a:rPr sz="2400" dirty="0" smtClean="0">
                <a:solidFill>
                  <a:srgbClr val="C00000"/>
                </a:solidFill>
                <a:latin typeface="宋体"/>
                <a:cs typeface="宋体"/>
              </a:rPr>
              <a:t>网络地址：</a:t>
            </a:r>
            <a:r>
              <a:rPr sz="2400" dirty="0" smtClean="0">
                <a:solidFill>
                  <a:srgbClr val="C00000"/>
                </a:solidFill>
                <a:latin typeface="Arial"/>
                <a:cs typeface="Arial"/>
              </a:rPr>
              <a:t>22</a:t>
            </a:r>
            <a:r>
              <a:rPr sz="2400" spc="-10" dirty="0" smtClean="0">
                <a:solidFill>
                  <a:srgbClr val="C00000"/>
                </a:solidFill>
                <a:latin typeface="Arial"/>
                <a:cs typeface="Arial"/>
              </a:rPr>
              <a:t>3.1</a:t>
            </a:r>
            <a:r>
              <a:rPr sz="2400" spc="-5" dirty="0" smtClean="0">
                <a:solidFill>
                  <a:srgbClr val="C00000"/>
                </a:solidFill>
                <a:latin typeface="Arial"/>
                <a:cs typeface="Arial"/>
              </a:rPr>
              <a:t>.1</a:t>
            </a:r>
            <a:r>
              <a:rPr sz="2400" spc="-10" dirty="0" smtClean="0">
                <a:latin typeface="Arial"/>
                <a:cs typeface="Arial"/>
              </a:rPr>
              <a:t>.0 /</a:t>
            </a:r>
            <a:r>
              <a:rPr sz="2400" spc="-20" dirty="0" smtClean="0">
                <a:latin typeface="Arial"/>
                <a:cs typeface="Arial"/>
              </a:rPr>
              <a:t> </a:t>
            </a:r>
            <a:r>
              <a:rPr sz="2400" spc="0" dirty="0" smtClean="0">
                <a:latin typeface="Arial"/>
                <a:cs typeface="Arial"/>
              </a:rPr>
              <a:t>24</a:t>
            </a:r>
            <a:endParaRPr sz="2400" dirty="0">
              <a:latin typeface="Arial"/>
              <a:cs typeface="Arial"/>
            </a:endParaRPr>
          </a:p>
          <a:p>
            <a:pPr>
              <a:lnSpc>
                <a:spcPts val="650"/>
              </a:lnSpc>
              <a:spcBef>
                <a:spcPts val="43"/>
              </a:spcBef>
            </a:pPr>
            <a:endParaRPr sz="650" dirty="0"/>
          </a:p>
        </p:txBody>
      </p:sp>
      <p:sp>
        <p:nvSpPr>
          <p:cNvPr id="49" name="object 49"/>
          <p:cNvSpPr txBox="1"/>
          <p:nvPr/>
        </p:nvSpPr>
        <p:spPr>
          <a:xfrm>
            <a:off x="4582159" y="5793690"/>
            <a:ext cx="3419475" cy="289560"/>
          </a:xfrm>
          <a:prstGeom prst="rect">
            <a:avLst/>
          </a:prstGeom>
        </p:spPr>
        <p:txBody>
          <a:bodyPr vert="horz" wrap="square" lIns="0" tIns="0" rIns="0" bIns="0" rtlCol="0">
            <a:noAutofit/>
          </a:bodyPr>
          <a:lstStyle/>
          <a:p>
            <a:pPr marL="12700">
              <a:lnSpc>
                <a:spcPct val="100000"/>
              </a:lnSpc>
            </a:pPr>
            <a:r>
              <a:rPr sz="1800" dirty="0" smtClean="0">
                <a:solidFill>
                  <a:srgbClr val="006FC0"/>
                </a:solidFill>
                <a:latin typeface="Comic Sans MS"/>
                <a:cs typeface="Comic Sans MS"/>
              </a:rPr>
              <a:t>net</a:t>
            </a:r>
            <a:r>
              <a:rPr sz="1800" spc="5" dirty="0" smtClean="0">
                <a:solidFill>
                  <a:srgbClr val="006FC0"/>
                </a:solidFill>
                <a:latin typeface="Comic Sans MS"/>
                <a:cs typeface="Comic Sans MS"/>
              </a:rPr>
              <a:t>w</a:t>
            </a:r>
            <a:r>
              <a:rPr sz="1800" spc="0" dirty="0" smtClean="0">
                <a:solidFill>
                  <a:srgbClr val="006FC0"/>
                </a:solidFill>
                <a:latin typeface="Comic Sans MS"/>
                <a:cs typeface="Comic Sans MS"/>
              </a:rPr>
              <a:t>ork</a:t>
            </a:r>
            <a:r>
              <a:rPr sz="1800" spc="-25" dirty="0" smtClean="0">
                <a:solidFill>
                  <a:srgbClr val="006FC0"/>
                </a:solidFill>
                <a:latin typeface="Comic Sans MS"/>
                <a:cs typeface="Comic Sans MS"/>
              </a:rPr>
              <a:t> </a:t>
            </a:r>
            <a:r>
              <a:rPr sz="1800" spc="-10" dirty="0" smtClean="0">
                <a:solidFill>
                  <a:srgbClr val="006FC0"/>
                </a:solidFill>
                <a:latin typeface="Comic Sans MS"/>
                <a:cs typeface="Comic Sans MS"/>
              </a:rPr>
              <a:t>co</a:t>
            </a:r>
            <a:r>
              <a:rPr sz="1800" spc="-5" dirty="0" smtClean="0">
                <a:solidFill>
                  <a:srgbClr val="006FC0"/>
                </a:solidFill>
                <a:latin typeface="Comic Sans MS"/>
                <a:cs typeface="Comic Sans MS"/>
              </a:rPr>
              <a:t>n</a:t>
            </a:r>
            <a:r>
              <a:rPr sz="1800" spc="0" dirty="0" smtClean="0">
                <a:solidFill>
                  <a:srgbClr val="006FC0"/>
                </a:solidFill>
                <a:latin typeface="Comic Sans MS"/>
                <a:cs typeface="Comic Sans MS"/>
              </a:rPr>
              <a:t>sisti</a:t>
            </a:r>
            <a:r>
              <a:rPr sz="1800" spc="5" dirty="0" smtClean="0">
                <a:solidFill>
                  <a:srgbClr val="006FC0"/>
                </a:solidFill>
                <a:latin typeface="Comic Sans MS"/>
                <a:cs typeface="Comic Sans MS"/>
              </a:rPr>
              <a:t>n</a:t>
            </a:r>
            <a:r>
              <a:rPr sz="1800" spc="-10" dirty="0" smtClean="0">
                <a:solidFill>
                  <a:srgbClr val="006FC0"/>
                </a:solidFill>
                <a:latin typeface="Comic Sans MS"/>
                <a:cs typeface="Comic Sans MS"/>
              </a:rPr>
              <a:t>g</a:t>
            </a:r>
            <a:r>
              <a:rPr sz="1800" spc="-35" dirty="0" smtClean="0">
                <a:solidFill>
                  <a:srgbClr val="006FC0"/>
                </a:solidFill>
                <a:latin typeface="Comic Sans MS"/>
                <a:cs typeface="Comic Sans MS"/>
              </a:rPr>
              <a:t> </a:t>
            </a:r>
            <a:r>
              <a:rPr sz="1800" spc="0" dirty="0" smtClean="0">
                <a:solidFill>
                  <a:srgbClr val="006FC0"/>
                </a:solidFill>
                <a:latin typeface="Comic Sans MS"/>
                <a:cs typeface="Comic Sans MS"/>
              </a:rPr>
              <a:t>of</a:t>
            </a:r>
            <a:r>
              <a:rPr sz="1800" spc="-5" dirty="0" smtClean="0">
                <a:solidFill>
                  <a:srgbClr val="006FC0"/>
                </a:solidFill>
                <a:latin typeface="Comic Sans MS"/>
                <a:cs typeface="Comic Sans MS"/>
              </a:rPr>
              <a:t> </a:t>
            </a:r>
            <a:r>
              <a:rPr sz="1800" spc="0" dirty="0" smtClean="0">
                <a:solidFill>
                  <a:srgbClr val="006FC0"/>
                </a:solidFill>
                <a:latin typeface="Comic Sans MS"/>
                <a:cs typeface="Comic Sans MS"/>
              </a:rPr>
              <a:t>3</a:t>
            </a:r>
            <a:r>
              <a:rPr sz="1800" spc="-10" dirty="0" smtClean="0">
                <a:solidFill>
                  <a:srgbClr val="006FC0"/>
                </a:solidFill>
                <a:latin typeface="Comic Sans MS"/>
                <a:cs typeface="Comic Sans MS"/>
              </a:rPr>
              <a:t> </a:t>
            </a:r>
            <a:r>
              <a:rPr sz="1800" spc="0" dirty="0" smtClean="0">
                <a:solidFill>
                  <a:srgbClr val="006FC0"/>
                </a:solidFill>
                <a:latin typeface="Comic Sans MS"/>
                <a:cs typeface="Comic Sans MS"/>
              </a:rPr>
              <a:t>subn</a:t>
            </a:r>
            <a:r>
              <a:rPr sz="1800" spc="-10" dirty="0" smtClean="0">
                <a:solidFill>
                  <a:srgbClr val="006FC0"/>
                </a:solidFill>
                <a:latin typeface="Comic Sans MS"/>
                <a:cs typeface="Comic Sans MS"/>
              </a:rPr>
              <a:t>ets</a:t>
            </a:r>
            <a:endParaRPr sz="1800" dirty="0">
              <a:latin typeface="Comic Sans MS"/>
              <a:cs typeface="Comic Sans MS"/>
            </a:endParaRPr>
          </a:p>
        </p:txBody>
      </p:sp>
      <p:sp>
        <p:nvSpPr>
          <p:cNvPr id="50" name="object 50"/>
          <p:cNvSpPr txBox="1"/>
          <p:nvPr/>
        </p:nvSpPr>
        <p:spPr>
          <a:xfrm>
            <a:off x="4627879" y="838200"/>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.1</a:t>
            </a:r>
            <a:endParaRPr sz="1200">
              <a:latin typeface="Arial"/>
              <a:cs typeface="Arial"/>
            </a:endParaRPr>
          </a:p>
        </p:txBody>
      </p:sp>
      <p:sp>
        <p:nvSpPr>
          <p:cNvPr id="51" name="object 51"/>
          <p:cNvSpPr txBox="1"/>
          <p:nvPr/>
        </p:nvSpPr>
        <p:spPr>
          <a:xfrm>
            <a:off x="3894201" y="1731265"/>
            <a:ext cx="451484"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endParaRPr sz="1200" dirty="0">
              <a:latin typeface="Arial"/>
              <a:cs typeface="Arial"/>
            </a:endParaRPr>
          </a:p>
        </p:txBody>
      </p:sp>
      <p:sp>
        <p:nvSpPr>
          <p:cNvPr id="52" name="object 52"/>
          <p:cNvSpPr txBox="1"/>
          <p:nvPr/>
        </p:nvSpPr>
        <p:spPr>
          <a:xfrm>
            <a:off x="4332706" y="1731265"/>
            <a:ext cx="677545" cy="472440"/>
          </a:xfrm>
          <a:prstGeom prst="rect">
            <a:avLst/>
          </a:prstGeom>
        </p:spPr>
        <p:txBody>
          <a:bodyPr vert="horz" wrap="square" lIns="0" tIns="0" rIns="0" bIns="0" rtlCol="0">
            <a:noAutofit/>
          </a:bodyPr>
          <a:lstStyle/>
          <a:p>
            <a:pPr>
              <a:lnSpc>
                <a:spcPct val="100000"/>
              </a:lnSpc>
            </a:pPr>
            <a:r>
              <a:rPr sz="1200" spc="-5" dirty="0" smtClean="0">
                <a:latin typeface="Arial"/>
                <a:cs typeface="Arial"/>
              </a:rPr>
              <a:t>1.2</a:t>
            </a:r>
            <a:endParaRPr sz="1200" dirty="0">
              <a:latin typeface="Arial"/>
              <a:cs typeface="Arial"/>
            </a:endParaRPr>
          </a:p>
        </p:txBody>
      </p:sp>
      <p:sp>
        <p:nvSpPr>
          <p:cNvPr id="53" name="object 53"/>
          <p:cNvSpPr txBox="1"/>
          <p:nvPr/>
        </p:nvSpPr>
        <p:spPr>
          <a:xfrm>
            <a:off x="4732401" y="2794509"/>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.3</a:t>
            </a:r>
            <a:endParaRPr sz="1200">
              <a:latin typeface="Arial"/>
              <a:cs typeface="Arial"/>
            </a:endParaRPr>
          </a:p>
        </p:txBody>
      </p:sp>
      <p:sp>
        <p:nvSpPr>
          <p:cNvPr id="54" name="object 54"/>
          <p:cNvSpPr txBox="1"/>
          <p:nvPr/>
        </p:nvSpPr>
        <p:spPr>
          <a:xfrm>
            <a:off x="5832728" y="1924559"/>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.4</a:t>
            </a:r>
            <a:endParaRPr sz="1200">
              <a:latin typeface="Arial"/>
              <a:cs typeface="Arial"/>
            </a:endParaRPr>
          </a:p>
        </p:txBody>
      </p:sp>
      <p:sp>
        <p:nvSpPr>
          <p:cNvPr id="55" name="object 55"/>
          <p:cNvSpPr txBox="1"/>
          <p:nvPr/>
        </p:nvSpPr>
        <p:spPr>
          <a:xfrm>
            <a:off x="6809358" y="1933956"/>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2</a:t>
            </a:r>
            <a:r>
              <a:rPr sz="1200" spc="-5" dirty="0" smtClean="0">
                <a:latin typeface="Arial"/>
                <a:cs typeface="Arial"/>
              </a:rPr>
              <a:t>.9</a:t>
            </a:r>
            <a:endParaRPr sz="1200" dirty="0">
              <a:latin typeface="Arial"/>
              <a:cs typeface="Arial"/>
            </a:endParaRPr>
          </a:p>
        </p:txBody>
      </p:sp>
      <p:sp>
        <p:nvSpPr>
          <p:cNvPr id="56" name="object 56"/>
          <p:cNvSpPr txBox="1"/>
          <p:nvPr/>
        </p:nvSpPr>
        <p:spPr>
          <a:xfrm>
            <a:off x="7538084" y="2905761"/>
            <a:ext cx="535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.1.2</a:t>
            </a:r>
            <a:endParaRPr sz="1200">
              <a:latin typeface="Arial"/>
              <a:cs typeface="Arial"/>
            </a:endParaRPr>
          </a:p>
        </p:txBody>
      </p:sp>
      <p:sp>
        <p:nvSpPr>
          <p:cNvPr id="57" name="object 57"/>
          <p:cNvSpPr txBox="1"/>
          <p:nvPr/>
        </p:nvSpPr>
        <p:spPr>
          <a:xfrm>
            <a:off x="8060715" y="2905761"/>
            <a:ext cx="651510" cy="181610"/>
          </a:xfrm>
          <a:prstGeom prst="rect">
            <a:avLst/>
          </a:prstGeom>
        </p:spPr>
        <p:txBody>
          <a:bodyPr vert="horz" wrap="square" lIns="0" tIns="0" rIns="0" bIns="0" rtlCol="0">
            <a:noAutofit/>
          </a:bodyPr>
          <a:lstStyle/>
          <a:p>
            <a:pPr>
              <a:lnSpc>
                <a:spcPts val="1430"/>
              </a:lnSpc>
            </a:pPr>
            <a:r>
              <a:rPr sz="1200" spc="-5" dirty="0" smtClean="0">
                <a:latin typeface="Arial"/>
                <a:cs typeface="Arial"/>
              </a:rPr>
              <a:t>.2</a:t>
            </a:r>
            <a:endParaRPr sz="1200">
              <a:latin typeface="Arial"/>
              <a:cs typeface="Arial"/>
            </a:endParaRPr>
          </a:p>
        </p:txBody>
      </p:sp>
      <p:sp>
        <p:nvSpPr>
          <p:cNvPr id="58" name="object 58"/>
          <p:cNvSpPr txBox="1"/>
          <p:nvPr/>
        </p:nvSpPr>
        <p:spPr>
          <a:xfrm>
            <a:off x="7330185" y="1298829"/>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2</a:t>
            </a:r>
            <a:r>
              <a:rPr sz="1200" spc="-5" dirty="0" smtClean="0">
                <a:latin typeface="Arial"/>
                <a:cs typeface="Arial"/>
              </a:rPr>
              <a:t>.1</a:t>
            </a:r>
            <a:endParaRPr sz="1200">
              <a:latin typeface="Arial"/>
              <a:cs typeface="Arial"/>
            </a:endParaRPr>
          </a:p>
        </p:txBody>
      </p:sp>
      <p:sp>
        <p:nvSpPr>
          <p:cNvPr id="59" name="object 59"/>
          <p:cNvSpPr txBox="1"/>
          <p:nvPr/>
        </p:nvSpPr>
        <p:spPr>
          <a:xfrm>
            <a:off x="7292085" y="3901187"/>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3</a:t>
            </a:r>
            <a:r>
              <a:rPr sz="1200" spc="-5" dirty="0" smtClean="0">
                <a:latin typeface="Arial"/>
                <a:cs typeface="Arial"/>
              </a:rPr>
              <a:t>.2</a:t>
            </a:r>
            <a:endParaRPr sz="1200">
              <a:latin typeface="Arial"/>
              <a:cs typeface="Arial"/>
            </a:endParaRPr>
          </a:p>
        </p:txBody>
      </p:sp>
      <p:sp>
        <p:nvSpPr>
          <p:cNvPr id="60" name="object 60"/>
          <p:cNvSpPr txBox="1"/>
          <p:nvPr/>
        </p:nvSpPr>
        <p:spPr>
          <a:xfrm>
            <a:off x="6048883" y="3906012"/>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3</a:t>
            </a:r>
            <a:r>
              <a:rPr sz="1200" spc="-5" dirty="0" smtClean="0">
                <a:latin typeface="Arial"/>
                <a:cs typeface="Arial"/>
              </a:rPr>
              <a:t>.1</a:t>
            </a:r>
            <a:endParaRPr sz="1200">
              <a:latin typeface="Arial"/>
              <a:cs typeface="Arial"/>
            </a:endParaRPr>
          </a:p>
        </p:txBody>
      </p:sp>
      <p:sp>
        <p:nvSpPr>
          <p:cNvPr id="61" name="object 61"/>
          <p:cNvSpPr txBox="1"/>
          <p:nvPr/>
        </p:nvSpPr>
        <p:spPr>
          <a:xfrm>
            <a:off x="6193282" y="2657856"/>
            <a:ext cx="74803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3</a:t>
            </a:r>
            <a:r>
              <a:rPr sz="1200" spc="-5" dirty="0" smtClean="0">
                <a:latin typeface="Arial"/>
                <a:cs typeface="Arial"/>
              </a:rPr>
              <a:t>.2</a:t>
            </a:r>
            <a:r>
              <a:rPr sz="1200" spc="0" dirty="0" smtClean="0">
                <a:latin typeface="Arial"/>
                <a:cs typeface="Arial"/>
              </a:rPr>
              <a:t>7</a:t>
            </a:r>
            <a:endParaRPr sz="1200">
              <a:latin typeface="Arial"/>
              <a:cs typeface="Arial"/>
            </a:endParaRPr>
          </a:p>
        </p:txBody>
      </p:sp>
      <p:sp>
        <p:nvSpPr>
          <p:cNvPr id="62" name="object 62"/>
          <p:cNvSpPr txBox="1"/>
          <p:nvPr/>
        </p:nvSpPr>
        <p:spPr>
          <a:xfrm>
            <a:off x="4408678" y="5023054"/>
            <a:ext cx="3552825" cy="620395"/>
          </a:xfrm>
          <a:prstGeom prst="rect">
            <a:avLst/>
          </a:prstGeom>
        </p:spPr>
        <p:txBody>
          <a:bodyPr vert="horz" wrap="square" lIns="0" tIns="0" rIns="0" bIns="0" rtlCol="0">
            <a:noAutofit/>
          </a:bodyPr>
          <a:lstStyle/>
          <a:p>
            <a:pPr marL="12700" marR="12700">
              <a:lnSpc>
                <a:spcPct val="100099"/>
              </a:lnSpc>
            </a:pPr>
            <a:r>
              <a:rPr sz="2000" i="1" spc="-5" dirty="0" smtClean="0">
                <a:solidFill>
                  <a:srgbClr val="CC0000"/>
                </a:solidFill>
                <a:latin typeface="Arial"/>
                <a:cs typeface="Arial"/>
              </a:rPr>
              <a:t>A</a:t>
            </a:r>
            <a:r>
              <a:rPr sz="2000" i="1" spc="0" dirty="0" smtClean="0">
                <a:solidFill>
                  <a:srgbClr val="CC0000"/>
                </a:solidFill>
                <a:latin typeface="Arial"/>
                <a:cs typeface="Arial"/>
              </a:rPr>
              <a:t>:</a:t>
            </a:r>
            <a:r>
              <a:rPr sz="2000" i="1" spc="-25" dirty="0" smtClean="0">
                <a:solidFill>
                  <a:srgbClr val="CC0000"/>
                </a:solidFill>
                <a:latin typeface="Arial"/>
                <a:cs typeface="Arial"/>
              </a:rPr>
              <a:t> </a:t>
            </a:r>
            <a:r>
              <a:rPr sz="2000" spc="0" dirty="0" smtClean="0">
                <a:latin typeface="Arial"/>
                <a:cs typeface="Arial"/>
              </a:rPr>
              <a:t>wi</a:t>
            </a:r>
            <a:r>
              <a:rPr sz="2000" spc="5" dirty="0" smtClean="0">
                <a:latin typeface="Arial"/>
                <a:cs typeface="Arial"/>
              </a:rPr>
              <a:t>r</a:t>
            </a:r>
            <a:r>
              <a:rPr sz="2000" spc="0" dirty="0" smtClean="0">
                <a:latin typeface="Arial"/>
                <a:cs typeface="Arial"/>
              </a:rPr>
              <a:t>ele</a:t>
            </a:r>
            <a:r>
              <a:rPr sz="2000" spc="5" dirty="0" smtClean="0">
                <a:latin typeface="Arial"/>
                <a:cs typeface="Arial"/>
              </a:rPr>
              <a:t>s</a:t>
            </a:r>
            <a:r>
              <a:rPr sz="2000" spc="0" dirty="0" smtClean="0">
                <a:latin typeface="Arial"/>
                <a:cs typeface="Arial"/>
              </a:rPr>
              <a:t>s</a:t>
            </a:r>
            <a:r>
              <a:rPr sz="2000" spc="-25" dirty="0" smtClean="0">
                <a:latin typeface="Arial"/>
                <a:cs typeface="Arial"/>
              </a:rPr>
              <a:t> </a:t>
            </a:r>
            <a:r>
              <a:rPr sz="2000" spc="0" dirty="0" smtClean="0">
                <a:latin typeface="Arial"/>
                <a:cs typeface="Arial"/>
              </a:rPr>
              <a:t>WiFi in</a:t>
            </a:r>
            <a:r>
              <a:rPr sz="2000" spc="-10" dirty="0" smtClean="0">
                <a:latin typeface="Arial"/>
                <a:cs typeface="Arial"/>
              </a:rPr>
              <a:t>t</a:t>
            </a:r>
            <a:r>
              <a:rPr sz="2000" spc="0" dirty="0" smtClean="0">
                <a:latin typeface="Arial"/>
                <a:cs typeface="Arial"/>
              </a:rPr>
              <a:t>erfaces c</a:t>
            </a:r>
            <a:r>
              <a:rPr sz="2000" spc="5" dirty="0" smtClean="0">
                <a:latin typeface="Arial"/>
                <a:cs typeface="Arial"/>
              </a:rPr>
              <a:t>o</a:t>
            </a:r>
            <a:r>
              <a:rPr sz="2000" spc="0" dirty="0" smtClean="0">
                <a:latin typeface="Arial"/>
                <a:cs typeface="Arial"/>
              </a:rPr>
              <a:t>nne</a:t>
            </a:r>
            <a:r>
              <a:rPr sz="2000" spc="5" dirty="0" smtClean="0">
                <a:latin typeface="Arial"/>
                <a:cs typeface="Arial"/>
              </a:rPr>
              <a:t>c</a:t>
            </a:r>
            <a:r>
              <a:rPr sz="2000" spc="0" dirty="0" smtClean="0">
                <a:latin typeface="Arial"/>
                <a:cs typeface="Arial"/>
              </a:rPr>
              <a:t>ted</a:t>
            </a:r>
            <a:r>
              <a:rPr sz="2000" spc="-55" dirty="0" smtClean="0">
                <a:latin typeface="Arial"/>
                <a:cs typeface="Arial"/>
              </a:rPr>
              <a:t> </a:t>
            </a:r>
            <a:r>
              <a:rPr sz="2000" spc="0" dirty="0" smtClean="0">
                <a:latin typeface="Arial"/>
                <a:cs typeface="Arial"/>
              </a:rPr>
              <a:t>by</a:t>
            </a:r>
            <a:r>
              <a:rPr sz="2000" spc="-25" dirty="0" smtClean="0">
                <a:latin typeface="Arial"/>
                <a:cs typeface="Arial"/>
              </a:rPr>
              <a:t> </a:t>
            </a:r>
            <a:r>
              <a:rPr sz="2000" spc="0" dirty="0" smtClean="0">
                <a:latin typeface="Arial"/>
                <a:cs typeface="Arial"/>
              </a:rPr>
              <a:t>WiFi</a:t>
            </a:r>
            <a:r>
              <a:rPr sz="2000" spc="5" dirty="0" smtClean="0">
                <a:latin typeface="Arial"/>
                <a:cs typeface="Arial"/>
              </a:rPr>
              <a:t> </a:t>
            </a:r>
            <a:r>
              <a:rPr sz="2000" spc="0" dirty="0" smtClean="0">
                <a:latin typeface="Arial"/>
                <a:cs typeface="Arial"/>
              </a:rPr>
              <a:t>ba</a:t>
            </a:r>
            <a:r>
              <a:rPr sz="2000" spc="5" dirty="0" smtClean="0">
                <a:latin typeface="Arial"/>
                <a:cs typeface="Arial"/>
              </a:rPr>
              <a:t>s</a:t>
            </a:r>
            <a:r>
              <a:rPr sz="2000" spc="0" dirty="0" smtClean="0">
                <a:latin typeface="Arial"/>
                <a:cs typeface="Arial"/>
              </a:rPr>
              <a:t>e</a:t>
            </a:r>
            <a:r>
              <a:rPr sz="2000" spc="-30" dirty="0" smtClean="0">
                <a:latin typeface="Arial"/>
                <a:cs typeface="Arial"/>
              </a:rPr>
              <a:t> </a:t>
            </a:r>
            <a:r>
              <a:rPr sz="2000" spc="0" dirty="0" smtClean="0">
                <a:latin typeface="Arial"/>
                <a:cs typeface="Arial"/>
              </a:rPr>
              <a:t>station</a:t>
            </a:r>
            <a:endParaRPr sz="2000" dirty="0">
              <a:latin typeface="Arial"/>
              <a:cs typeface="Arial"/>
            </a:endParaRPr>
          </a:p>
        </p:txBody>
      </p:sp>
      <p:sp>
        <p:nvSpPr>
          <p:cNvPr id="63" name="object 63"/>
          <p:cNvSpPr txBox="1"/>
          <p:nvPr/>
        </p:nvSpPr>
        <p:spPr>
          <a:xfrm>
            <a:off x="5803772" y="1256411"/>
            <a:ext cx="485775" cy="273685"/>
          </a:xfrm>
          <a:prstGeom prst="rect">
            <a:avLst/>
          </a:prstGeom>
        </p:spPr>
        <p:txBody>
          <a:bodyPr vert="horz" wrap="square" lIns="0" tIns="0" rIns="0" bIns="0" rtlCol="0">
            <a:noAutofit/>
          </a:bodyPr>
          <a:lstStyle/>
          <a:p>
            <a:pPr marL="12700">
              <a:lnSpc>
                <a:spcPts val="2155"/>
              </a:lnSpc>
            </a:pPr>
            <a:r>
              <a:rPr sz="1800" spc="10" dirty="0" smtClean="0">
                <a:solidFill>
                  <a:srgbClr val="FF0000"/>
                </a:solidFill>
                <a:latin typeface="宋体"/>
                <a:cs typeface="宋体"/>
              </a:rPr>
              <a:t>子网</a:t>
            </a:r>
            <a:endParaRPr sz="1800">
              <a:latin typeface="宋体"/>
              <a:cs typeface="宋体"/>
            </a:endParaRPr>
          </a:p>
        </p:txBody>
      </p:sp>
      <p:sp>
        <p:nvSpPr>
          <p:cNvPr id="64" name="object 64"/>
          <p:cNvSpPr/>
          <p:nvPr/>
        </p:nvSpPr>
        <p:spPr>
          <a:xfrm>
            <a:off x="1371600" y="4977017"/>
            <a:ext cx="892175" cy="92074"/>
          </a:xfrm>
          <a:custGeom>
            <a:avLst/>
            <a:gdLst/>
            <a:ahLst/>
            <a:cxnLst/>
            <a:rect l="l" t="t" r="r" b="b"/>
            <a:pathLst>
              <a:path w="892175" h="92075">
                <a:moveTo>
                  <a:pt x="0" y="0"/>
                </a:moveTo>
                <a:lnTo>
                  <a:pt x="0" y="92074"/>
                </a:lnTo>
                <a:lnTo>
                  <a:pt x="892175" y="92074"/>
                </a:lnTo>
                <a:lnTo>
                  <a:pt x="892175" y="25399"/>
                </a:lnTo>
              </a:path>
            </a:pathLst>
          </a:custGeom>
          <a:ln w="19050">
            <a:solidFill>
              <a:srgbClr val="000000"/>
            </a:solidFill>
          </a:ln>
        </p:spPr>
        <p:txBody>
          <a:bodyPr wrap="square" lIns="0" tIns="0" rIns="0" bIns="0" rtlCol="0">
            <a:noAutofit/>
          </a:bodyPr>
          <a:lstStyle/>
          <a:p>
            <a:endParaRPr/>
          </a:p>
        </p:txBody>
      </p:sp>
      <p:sp>
        <p:nvSpPr>
          <p:cNvPr id="65" name="object 65"/>
          <p:cNvSpPr txBox="1"/>
          <p:nvPr/>
        </p:nvSpPr>
        <p:spPr>
          <a:xfrm>
            <a:off x="1276985" y="5136515"/>
            <a:ext cx="2380615" cy="273685"/>
          </a:xfrm>
          <a:prstGeom prst="rect">
            <a:avLst/>
          </a:prstGeom>
        </p:spPr>
        <p:txBody>
          <a:bodyPr vert="horz" wrap="square" lIns="0" tIns="0" rIns="0" bIns="0" rtlCol="0">
            <a:noAutofit/>
          </a:bodyPr>
          <a:lstStyle/>
          <a:p>
            <a:pPr marL="12700">
              <a:lnSpc>
                <a:spcPts val="2155"/>
              </a:lnSpc>
              <a:tabLst>
                <a:tab pos="1452880" algn="l"/>
              </a:tabLst>
            </a:pPr>
            <a:r>
              <a:rPr sz="1800" dirty="0" err="1" smtClean="0">
                <a:solidFill>
                  <a:srgbClr val="FF0000"/>
                </a:solidFill>
                <a:latin typeface="宋体"/>
                <a:cs typeface="宋体"/>
              </a:rPr>
              <a:t>网络部分</a:t>
            </a:r>
            <a:r>
              <a:rPr lang="en-US" dirty="0">
                <a:solidFill>
                  <a:srgbClr val="FF0000"/>
                </a:solidFill>
                <a:latin typeface="宋体"/>
                <a:cs typeface="宋体"/>
              </a:rPr>
              <a:t> </a:t>
            </a:r>
            <a:r>
              <a:rPr lang="en-US" dirty="0" smtClean="0">
                <a:solidFill>
                  <a:srgbClr val="FF0000"/>
                </a:solidFill>
                <a:latin typeface="宋体"/>
                <a:cs typeface="宋体"/>
              </a:rPr>
              <a:t>  </a:t>
            </a:r>
            <a:r>
              <a:rPr sz="1800" dirty="0" err="1" smtClean="0">
                <a:solidFill>
                  <a:srgbClr val="000099"/>
                </a:solidFill>
                <a:latin typeface="宋体"/>
                <a:cs typeface="宋体"/>
              </a:rPr>
              <a:t>主机部分</a:t>
            </a:r>
            <a:endParaRPr sz="1800" dirty="0">
              <a:latin typeface="宋体"/>
              <a:cs typeface="宋体"/>
            </a:endParaRPr>
          </a:p>
        </p:txBody>
      </p:sp>
      <p:sp>
        <p:nvSpPr>
          <p:cNvPr id="66" name="object 66"/>
          <p:cNvSpPr/>
          <p:nvPr/>
        </p:nvSpPr>
        <p:spPr>
          <a:xfrm>
            <a:off x="2667000" y="4867445"/>
            <a:ext cx="363347" cy="221487"/>
          </a:xfrm>
          <a:custGeom>
            <a:avLst/>
            <a:gdLst/>
            <a:ahLst/>
            <a:cxnLst/>
            <a:rect l="l" t="t" r="r" b="b"/>
            <a:pathLst>
              <a:path w="363347" h="221487">
                <a:moveTo>
                  <a:pt x="21614" y="12953"/>
                </a:moveTo>
                <a:lnTo>
                  <a:pt x="27726" y="24078"/>
                </a:lnTo>
                <a:lnTo>
                  <a:pt x="356743" y="221488"/>
                </a:lnTo>
                <a:lnTo>
                  <a:pt x="363347" y="210566"/>
                </a:lnTo>
                <a:lnTo>
                  <a:pt x="34234" y="13098"/>
                </a:lnTo>
                <a:lnTo>
                  <a:pt x="21614" y="12953"/>
                </a:lnTo>
                <a:close/>
              </a:path>
              <a:path w="363347" h="221487">
                <a:moveTo>
                  <a:pt x="0" y="0"/>
                </a:moveTo>
                <a:lnTo>
                  <a:pt x="47752" y="86868"/>
                </a:lnTo>
                <a:lnTo>
                  <a:pt x="49403" y="89916"/>
                </a:lnTo>
                <a:lnTo>
                  <a:pt x="53212" y="91059"/>
                </a:lnTo>
                <a:lnTo>
                  <a:pt x="56387" y="89281"/>
                </a:lnTo>
                <a:lnTo>
                  <a:pt x="59436" y="87630"/>
                </a:lnTo>
                <a:lnTo>
                  <a:pt x="60579" y="83820"/>
                </a:lnTo>
                <a:lnTo>
                  <a:pt x="58800" y="80645"/>
                </a:lnTo>
                <a:lnTo>
                  <a:pt x="27726" y="24078"/>
                </a:lnTo>
                <a:lnTo>
                  <a:pt x="7493" y="11938"/>
                </a:lnTo>
                <a:lnTo>
                  <a:pt x="14097" y="1016"/>
                </a:lnTo>
                <a:lnTo>
                  <a:pt x="88053" y="1016"/>
                </a:lnTo>
                <a:lnTo>
                  <a:pt x="0" y="0"/>
                </a:lnTo>
                <a:close/>
              </a:path>
              <a:path w="363347" h="221487">
                <a:moveTo>
                  <a:pt x="14097" y="1016"/>
                </a:moveTo>
                <a:lnTo>
                  <a:pt x="7493" y="11938"/>
                </a:lnTo>
                <a:lnTo>
                  <a:pt x="27726" y="24078"/>
                </a:lnTo>
                <a:lnTo>
                  <a:pt x="21614" y="12953"/>
                </a:lnTo>
                <a:lnTo>
                  <a:pt x="10668" y="12827"/>
                </a:lnTo>
                <a:lnTo>
                  <a:pt x="16383" y="3429"/>
                </a:lnTo>
                <a:lnTo>
                  <a:pt x="18118" y="3429"/>
                </a:lnTo>
                <a:lnTo>
                  <a:pt x="14097" y="1016"/>
                </a:lnTo>
                <a:close/>
              </a:path>
              <a:path w="363347" h="221487">
                <a:moveTo>
                  <a:pt x="88053" y="1016"/>
                </a:moveTo>
                <a:lnTo>
                  <a:pt x="14097" y="1016"/>
                </a:lnTo>
                <a:lnTo>
                  <a:pt x="34234" y="13098"/>
                </a:lnTo>
                <a:lnTo>
                  <a:pt x="98933" y="13843"/>
                </a:lnTo>
                <a:lnTo>
                  <a:pt x="102489" y="13970"/>
                </a:lnTo>
                <a:lnTo>
                  <a:pt x="105283" y="11176"/>
                </a:lnTo>
                <a:lnTo>
                  <a:pt x="105410" y="4064"/>
                </a:lnTo>
                <a:lnTo>
                  <a:pt x="102616" y="1270"/>
                </a:lnTo>
                <a:lnTo>
                  <a:pt x="99060" y="1143"/>
                </a:lnTo>
                <a:lnTo>
                  <a:pt x="88053" y="1016"/>
                </a:lnTo>
                <a:close/>
              </a:path>
              <a:path w="363347" h="221487">
                <a:moveTo>
                  <a:pt x="18118" y="3429"/>
                </a:moveTo>
                <a:lnTo>
                  <a:pt x="16383" y="3429"/>
                </a:lnTo>
                <a:lnTo>
                  <a:pt x="21614" y="12953"/>
                </a:lnTo>
                <a:lnTo>
                  <a:pt x="34234" y="13098"/>
                </a:lnTo>
                <a:lnTo>
                  <a:pt x="18118" y="3429"/>
                </a:lnTo>
                <a:close/>
              </a:path>
              <a:path w="363347" h="221487">
                <a:moveTo>
                  <a:pt x="16383" y="3429"/>
                </a:moveTo>
                <a:lnTo>
                  <a:pt x="10668" y="12827"/>
                </a:lnTo>
                <a:lnTo>
                  <a:pt x="21614" y="12953"/>
                </a:lnTo>
                <a:lnTo>
                  <a:pt x="16383" y="3429"/>
                </a:lnTo>
                <a:close/>
              </a:path>
            </a:pathLst>
          </a:custGeom>
          <a:solidFill>
            <a:srgbClr val="3333CC"/>
          </a:solidFill>
        </p:spPr>
        <p:txBody>
          <a:bodyPr wrap="square" lIns="0" tIns="0" rIns="0" bIns="0" rtlCol="0">
            <a:noAutofit/>
          </a:bodyPr>
          <a:lstStyle/>
          <a:p>
            <a:endParaRPr/>
          </a:p>
        </p:txBody>
      </p:sp>
      <p:sp>
        <p:nvSpPr>
          <p:cNvPr id="67" name="object 67"/>
          <p:cNvSpPr/>
          <p:nvPr/>
        </p:nvSpPr>
        <p:spPr>
          <a:xfrm>
            <a:off x="4998339" y="2302510"/>
            <a:ext cx="590803" cy="1226820"/>
          </a:xfrm>
          <a:custGeom>
            <a:avLst/>
            <a:gdLst/>
            <a:ahLst/>
            <a:cxnLst/>
            <a:rect l="l" t="t" r="r" b="b"/>
            <a:pathLst>
              <a:path w="590803" h="1226820">
                <a:moveTo>
                  <a:pt x="571060" y="22800"/>
                </a:moveTo>
                <a:lnTo>
                  <a:pt x="560536" y="30049"/>
                </a:lnTo>
                <a:lnTo>
                  <a:pt x="0" y="1221486"/>
                </a:lnTo>
                <a:lnTo>
                  <a:pt x="11430" y="1226820"/>
                </a:lnTo>
                <a:lnTo>
                  <a:pt x="572166" y="35348"/>
                </a:lnTo>
                <a:lnTo>
                  <a:pt x="571060" y="22800"/>
                </a:lnTo>
                <a:close/>
              </a:path>
              <a:path w="590803" h="1226820">
                <a:moveTo>
                  <a:pt x="582553" y="8636"/>
                </a:moveTo>
                <a:lnTo>
                  <a:pt x="570611" y="8636"/>
                </a:lnTo>
                <a:lnTo>
                  <a:pt x="582168" y="14097"/>
                </a:lnTo>
                <a:lnTo>
                  <a:pt x="572166" y="35348"/>
                </a:lnTo>
                <a:lnTo>
                  <a:pt x="577850" y="99822"/>
                </a:lnTo>
                <a:lnTo>
                  <a:pt x="578231" y="103250"/>
                </a:lnTo>
                <a:lnTo>
                  <a:pt x="581278" y="105918"/>
                </a:lnTo>
                <a:lnTo>
                  <a:pt x="584708" y="105537"/>
                </a:lnTo>
                <a:lnTo>
                  <a:pt x="588263" y="105283"/>
                </a:lnTo>
                <a:lnTo>
                  <a:pt x="590803" y="102235"/>
                </a:lnTo>
                <a:lnTo>
                  <a:pt x="590550" y="98679"/>
                </a:lnTo>
                <a:lnTo>
                  <a:pt x="582553" y="8636"/>
                </a:lnTo>
                <a:close/>
              </a:path>
              <a:path w="590803" h="1226820">
                <a:moveTo>
                  <a:pt x="581787" y="0"/>
                </a:moveTo>
                <a:lnTo>
                  <a:pt x="497205" y="58166"/>
                </a:lnTo>
                <a:lnTo>
                  <a:pt x="496570" y="62102"/>
                </a:lnTo>
                <a:lnTo>
                  <a:pt x="498475" y="65024"/>
                </a:lnTo>
                <a:lnTo>
                  <a:pt x="500507" y="67945"/>
                </a:lnTo>
                <a:lnTo>
                  <a:pt x="504444" y="68580"/>
                </a:lnTo>
                <a:lnTo>
                  <a:pt x="507364" y="66675"/>
                </a:lnTo>
                <a:lnTo>
                  <a:pt x="560536" y="30049"/>
                </a:lnTo>
                <a:lnTo>
                  <a:pt x="570611" y="8636"/>
                </a:lnTo>
                <a:lnTo>
                  <a:pt x="582553" y="8636"/>
                </a:lnTo>
                <a:lnTo>
                  <a:pt x="581787" y="0"/>
                </a:lnTo>
                <a:close/>
              </a:path>
              <a:path w="590803" h="1226820">
                <a:moveTo>
                  <a:pt x="577598" y="11937"/>
                </a:moveTo>
                <a:lnTo>
                  <a:pt x="570102" y="11937"/>
                </a:lnTo>
                <a:lnTo>
                  <a:pt x="580009" y="16637"/>
                </a:lnTo>
                <a:lnTo>
                  <a:pt x="571060" y="22800"/>
                </a:lnTo>
                <a:lnTo>
                  <a:pt x="572166" y="35348"/>
                </a:lnTo>
                <a:lnTo>
                  <a:pt x="582168" y="14097"/>
                </a:lnTo>
                <a:lnTo>
                  <a:pt x="577598" y="11937"/>
                </a:lnTo>
                <a:close/>
              </a:path>
              <a:path w="590803" h="1226820">
                <a:moveTo>
                  <a:pt x="570611" y="8636"/>
                </a:moveTo>
                <a:lnTo>
                  <a:pt x="560536" y="30049"/>
                </a:lnTo>
                <a:lnTo>
                  <a:pt x="571060" y="22800"/>
                </a:lnTo>
                <a:lnTo>
                  <a:pt x="570102" y="11937"/>
                </a:lnTo>
                <a:lnTo>
                  <a:pt x="577598" y="11937"/>
                </a:lnTo>
                <a:lnTo>
                  <a:pt x="570611" y="8636"/>
                </a:lnTo>
                <a:close/>
              </a:path>
              <a:path w="590803" h="1226820">
                <a:moveTo>
                  <a:pt x="570102" y="11937"/>
                </a:moveTo>
                <a:lnTo>
                  <a:pt x="571060" y="22800"/>
                </a:lnTo>
                <a:lnTo>
                  <a:pt x="580009" y="16637"/>
                </a:lnTo>
                <a:lnTo>
                  <a:pt x="570102" y="11937"/>
                </a:lnTo>
                <a:close/>
              </a:path>
            </a:pathLst>
          </a:custGeom>
          <a:solidFill>
            <a:srgbClr val="00CC97"/>
          </a:solidFill>
        </p:spPr>
        <p:txBody>
          <a:bodyPr wrap="square" lIns="0" tIns="0" rIns="0" bIns="0" rtlCol="0">
            <a:noAutofit/>
          </a:bodyPr>
          <a:lstStyle/>
          <a:p>
            <a:endParaRPr/>
          </a:p>
        </p:txBody>
      </p:sp>
      <p:sp>
        <p:nvSpPr>
          <p:cNvPr id="68" name="object 68"/>
          <p:cNvSpPr txBox="1"/>
          <p:nvPr/>
        </p:nvSpPr>
        <p:spPr>
          <a:xfrm>
            <a:off x="4651628" y="3528187"/>
            <a:ext cx="711200" cy="516890"/>
          </a:xfrm>
          <a:prstGeom prst="rect">
            <a:avLst/>
          </a:prstGeom>
        </p:spPr>
        <p:txBody>
          <a:bodyPr vert="horz" wrap="square" lIns="0" tIns="0" rIns="0" bIns="0" rtlCol="0">
            <a:noAutofit/>
          </a:bodyPr>
          <a:lstStyle/>
          <a:p>
            <a:pPr marL="12700" marR="12700">
              <a:lnSpc>
                <a:spcPts val="2060"/>
              </a:lnSpc>
            </a:pPr>
            <a:r>
              <a:rPr sz="1800" dirty="0" smtClean="0">
                <a:latin typeface="宋体"/>
                <a:cs typeface="宋体"/>
              </a:rPr>
              <a:t>以太网 交换机</a:t>
            </a:r>
            <a:endParaRPr sz="1800">
              <a:latin typeface="宋体"/>
              <a:cs typeface="宋体"/>
            </a:endParaRPr>
          </a:p>
        </p:txBody>
      </p:sp>
      <p:sp>
        <p:nvSpPr>
          <p:cNvPr id="69" name="object 69"/>
          <p:cNvSpPr/>
          <p:nvPr/>
        </p:nvSpPr>
        <p:spPr>
          <a:xfrm>
            <a:off x="3218814" y="5650700"/>
            <a:ext cx="220472" cy="220535"/>
          </a:xfrm>
          <a:custGeom>
            <a:avLst/>
            <a:gdLst/>
            <a:ahLst/>
            <a:cxnLst/>
            <a:rect l="l" t="t" r="r" b="b"/>
            <a:pathLst>
              <a:path w="220472" h="220535">
                <a:moveTo>
                  <a:pt x="17758" y="17826"/>
                </a:moveTo>
                <a:lnTo>
                  <a:pt x="20941" y="29906"/>
                </a:lnTo>
                <a:lnTo>
                  <a:pt x="211582" y="220535"/>
                </a:lnTo>
                <a:lnTo>
                  <a:pt x="220472" y="211556"/>
                </a:lnTo>
                <a:lnTo>
                  <a:pt x="29944" y="21029"/>
                </a:lnTo>
                <a:lnTo>
                  <a:pt x="17758" y="17826"/>
                </a:lnTo>
                <a:close/>
              </a:path>
              <a:path w="220472" h="220535">
                <a:moveTo>
                  <a:pt x="0" y="0"/>
                </a:moveTo>
                <a:lnTo>
                  <a:pt x="26162" y="99237"/>
                </a:lnTo>
                <a:lnTo>
                  <a:pt x="29591" y="101257"/>
                </a:lnTo>
                <a:lnTo>
                  <a:pt x="36322" y="99479"/>
                </a:lnTo>
                <a:lnTo>
                  <a:pt x="38354" y="95999"/>
                </a:lnTo>
                <a:lnTo>
                  <a:pt x="20941" y="29906"/>
                </a:lnTo>
                <a:lnTo>
                  <a:pt x="4445" y="13411"/>
                </a:lnTo>
                <a:lnTo>
                  <a:pt x="13335" y="4419"/>
                </a:lnTo>
                <a:lnTo>
                  <a:pt x="16801" y="4419"/>
                </a:lnTo>
                <a:lnTo>
                  <a:pt x="0" y="0"/>
                </a:lnTo>
                <a:close/>
              </a:path>
              <a:path w="220472" h="220535">
                <a:moveTo>
                  <a:pt x="16801" y="4419"/>
                </a:moveTo>
                <a:lnTo>
                  <a:pt x="13335" y="4419"/>
                </a:lnTo>
                <a:lnTo>
                  <a:pt x="29944" y="21029"/>
                </a:lnTo>
                <a:lnTo>
                  <a:pt x="96012" y="38392"/>
                </a:lnTo>
                <a:lnTo>
                  <a:pt x="99441" y="36372"/>
                </a:lnTo>
                <a:lnTo>
                  <a:pt x="101219" y="29590"/>
                </a:lnTo>
                <a:lnTo>
                  <a:pt x="99187" y="26111"/>
                </a:lnTo>
                <a:lnTo>
                  <a:pt x="16801" y="4419"/>
                </a:lnTo>
                <a:close/>
              </a:path>
              <a:path w="220472" h="220535">
                <a:moveTo>
                  <a:pt x="13335" y="4419"/>
                </a:moveTo>
                <a:lnTo>
                  <a:pt x="4445" y="13411"/>
                </a:lnTo>
                <a:lnTo>
                  <a:pt x="20941" y="29906"/>
                </a:lnTo>
                <a:lnTo>
                  <a:pt x="17758" y="17826"/>
                </a:lnTo>
                <a:lnTo>
                  <a:pt x="7239" y="15062"/>
                </a:lnTo>
                <a:lnTo>
                  <a:pt x="14986" y="7302"/>
                </a:lnTo>
                <a:lnTo>
                  <a:pt x="16217" y="7302"/>
                </a:lnTo>
                <a:lnTo>
                  <a:pt x="13335" y="4419"/>
                </a:lnTo>
                <a:close/>
              </a:path>
              <a:path w="220472" h="220535">
                <a:moveTo>
                  <a:pt x="16217" y="7302"/>
                </a:moveTo>
                <a:lnTo>
                  <a:pt x="14986" y="7302"/>
                </a:lnTo>
                <a:lnTo>
                  <a:pt x="17758" y="17826"/>
                </a:lnTo>
                <a:lnTo>
                  <a:pt x="29944" y="21029"/>
                </a:lnTo>
                <a:lnTo>
                  <a:pt x="16217" y="7302"/>
                </a:lnTo>
                <a:close/>
              </a:path>
              <a:path w="220472" h="220535">
                <a:moveTo>
                  <a:pt x="14986" y="7302"/>
                </a:moveTo>
                <a:lnTo>
                  <a:pt x="7239" y="15062"/>
                </a:lnTo>
                <a:lnTo>
                  <a:pt x="17758" y="17826"/>
                </a:lnTo>
                <a:lnTo>
                  <a:pt x="14986" y="7302"/>
                </a:lnTo>
                <a:close/>
              </a:path>
            </a:pathLst>
          </a:custGeom>
          <a:solidFill>
            <a:srgbClr val="001F5F"/>
          </a:solidFill>
        </p:spPr>
        <p:txBody>
          <a:bodyPr wrap="square" lIns="0" tIns="0" rIns="0" bIns="0" rtlCol="0">
            <a:noAutofit/>
          </a:bodyPr>
          <a:lstStyle/>
          <a:p>
            <a:endParaRPr/>
          </a:p>
        </p:txBody>
      </p:sp>
      <p:sp>
        <p:nvSpPr>
          <p:cNvPr id="70" name="object 70"/>
          <p:cNvSpPr txBox="1"/>
          <p:nvPr/>
        </p:nvSpPr>
        <p:spPr>
          <a:xfrm>
            <a:off x="2870200" y="5898617"/>
            <a:ext cx="1168400" cy="516890"/>
          </a:xfrm>
          <a:prstGeom prst="rect">
            <a:avLst/>
          </a:prstGeom>
        </p:spPr>
        <p:txBody>
          <a:bodyPr vert="horz" wrap="square" lIns="0" tIns="0" rIns="0" bIns="0" rtlCol="0">
            <a:noAutofit/>
          </a:bodyPr>
          <a:lstStyle/>
          <a:p>
            <a:pPr marL="12700" marR="12700">
              <a:lnSpc>
                <a:spcPts val="2060"/>
              </a:lnSpc>
            </a:pPr>
            <a:r>
              <a:rPr sz="1800" dirty="0" smtClean="0">
                <a:latin typeface="宋体"/>
                <a:cs typeface="宋体"/>
              </a:rPr>
              <a:t>子网掩码或 前缀长度</a:t>
            </a:r>
            <a:endParaRPr sz="1800" dirty="0">
              <a:latin typeface="宋体"/>
              <a:cs typeface="宋体"/>
            </a:endParaRPr>
          </a:p>
        </p:txBody>
      </p:sp>
      <p:sp>
        <p:nvSpPr>
          <p:cNvPr id="71" name="object 71"/>
          <p:cNvSpPr/>
          <p:nvPr/>
        </p:nvSpPr>
        <p:spPr>
          <a:xfrm>
            <a:off x="899566" y="5670017"/>
            <a:ext cx="220535" cy="220535"/>
          </a:xfrm>
          <a:custGeom>
            <a:avLst/>
            <a:gdLst/>
            <a:ahLst/>
            <a:cxnLst/>
            <a:rect l="l" t="t" r="r" b="b"/>
            <a:pathLst>
              <a:path w="220535" h="220535">
                <a:moveTo>
                  <a:pt x="17833" y="17833"/>
                </a:moveTo>
                <a:lnTo>
                  <a:pt x="21044" y="30035"/>
                </a:lnTo>
                <a:lnTo>
                  <a:pt x="211556" y="220535"/>
                </a:lnTo>
                <a:lnTo>
                  <a:pt x="220535" y="211556"/>
                </a:lnTo>
                <a:lnTo>
                  <a:pt x="30035" y="21044"/>
                </a:lnTo>
                <a:lnTo>
                  <a:pt x="17833" y="17833"/>
                </a:lnTo>
                <a:close/>
              </a:path>
              <a:path w="220535" h="220535">
                <a:moveTo>
                  <a:pt x="0" y="0"/>
                </a:moveTo>
                <a:lnTo>
                  <a:pt x="26123" y="99237"/>
                </a:lnTo>
                <a:lnTo>
                  <a:pt x="29591" y="101257"/>
                </a:lnTo>
                <a:lnTo>
                  <a:pt x="36372" y="99479"/>
                </a:lnTo>
                <a:lnTo>
                  <a:pt x="38404" y="95999"/>
                </a:lnTo>
                <a:lnTo>
                  <a:pt x="21044" y="30035"/>
                </a:lnTo>
                <a:lnTo>
                  <a:pt x="4419" y="13411"/>
                </a:lnTo>
                <a:lnTo>
                  <a:pt x="13411" y="4419"/>
                </a:lnTo>
                <a:lnTo>
                  <a:pt x="16788" y="4419"/>
                </a:lnTo>
                <a:lnTo>
                  <a:pt x="0" y="0"/>
                </a:lnTo>
                <a:close/>
              </a:path>
              <a:path w="220535" h="220535">
                <a:moveTo>
                  <a:pt x="16788" y="4419"/>
                </a:moveTo>
                <a:lnTo>
                  <a:pt x="13411" y="4419"/>
                </a:lnTo>
                <a:lnTo>
                  <a:pt x="30035" y="21044"/>
                </a:lnTo>
                <a:lnTo>
                  <a:pt x="95999" y="38404"/>
                </a:lnTo>
                <a:lnTo>
                  <a:pt x="99479" y="36372"/>
                </a:lnTo>
                <a:lnTo>
                  <a:pt x="101257" y="29590"/>
                </a:lnTo>
                <a:lnTo>
                  <a:pt x="99237" y="26123"/>
                </a:lnTo>
                <a:lnTo>
                  <a:pt x="16788" y="4419"/>
                </a:lnTo>
                <a:close/>
              </a:path>
              <a:path w="220535" h="220535">
                <a:moveTo>
                  <a:pt x="13411" y="4419"/>
                </a:moveTo>
                <a:lnTo>
                  <a:pt x="4419" y="13411"/>
                </a:lnTo>
                <a:lnTo>
                  <a:pt x="21044" y="30035"/>
                </a:lnTo>
                <a:lnTo>
                  <a:pt x="17833" y="17833"/>
                </a:lnTo>
                <a:lnTo>
                  <a:pt x="7302" y="15062"/>
                </a:lnTo>
                <a:lnTo>
                  <a:pt x="15062" y="7302"/>
                </a:lnTo>
                <a:lnTo>
                  <a:pt x="16293" y="7302"/>
                </a:lnTo>
                <a:lnTo>
                  <a:pt x="13411" y="4419"/>
                </a:lnTo>
                <a:close/>
              </a:path>
              <a:path w="220535" h="220535">
                <a:moveTo>
                  <a:pt x="16293" y="7302"/>
                </a:moveTo>
                <a:lnTo>
                  <a:pt x="15062" y="7302"/>
                </a:lnTo>
                <a:lnTo>
                  <a:pt x="17833" y="17833"/>
                </a:lnTo>
                <a:lnTo>
                  <a:pt x="30035" y="21044"/>
                </a:lnTo>
                <a:lnTo>
                  <a:pt x="16293" y="7302"/>
                </a:lnTo>
                <a:close/>
              </a:path>
              <a:path w="220535" h="220535">
                <a:moveTo>
                  <a:pt x="15062" y="7302"/>
                </a:moveTo>
                <a:lnTo>
                  <a:pt x="7302" y="15062"/>
                </a:lnTo>
                <a:lnTo>
                  <a:pt x="17833" y="17833"/>
                </a:lnTo>
                <a:lnTo>
                  <a:pt x="15062" y="7302"/>
                </a:lnTo>
                <a:close/>
              </a:path>
            </a:pathLst>
          </a:custGeom>
          <a:solidFill>
            <a:srgbClr val="001F5F"/>
          </a:solidFill>
        </p:spPr>
        <p:txBody>
          <a:bodyPr wrap="square" lIns="0" tIns="0" rIns="0" bIns="0" rtlCol="0">
            <a:noAutofit/>
          </a:bodyPr>
          <a:lstStyle/>
          <a:p>
            <a:endParaRPr/>
          </a:p>
        </p:txBody>
      </p:sp>
      <p:sp>
        <p:nvSpPr>
          <p:cNvPr id="72" name="object 72"/>
          <p:cNvSpPr txBox="1"/>
          <p:nvPr/>
        </p:nvSpPr>
        <p:spPr>
          <a:xfrm>
            <a:off x="474370" y="5915127"/>
            <a:ext cx="1397000" cy="516890"/>
          </a:xfrm>
          <a:prstGeom prst="rect">
            <a:avLst/>
          </a:prstGeom>
        </p:spPr>
        <p:txBody>
          <a:bodyPr vert="horz" wrap="square" lIns="0" tIns="0" rIns="0" bIns="0" rtlCol="0">
            <a:noAutofit/>
          </a:bodyPr>
          <a:lstStyle/>
          <a:p>
            <a:pPr marL="12700" marR="12700">
              <a:lnSpc>
                <a:spcPts val="2060"/>
              </a:lnSpc>
            </a:pPr>
            <a:r>
              <a:rPr sz="1800" dirty="0" smtClean="0">
                <a:latin typeface="宋体"/>
                <a:cs typeface="宋体"/>
              </a:rPr>
              <a:t>书中称子网地 址，可近视同</a:t>
            </a:r>
            <a:endParaRPr sz="1800" dirty="0">
              <a:latin typeface="宋体"/>
              <a:cs typeface="宋体"/>
            </a:endParaRPr>
          </a:p>
        </p:txBody>
      </p:sp>
      <p:sp>
        <p:nvSpPr>
          <p:cNvPr id="73" name="文本框 72"/>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30" dirty="0" smtClean="0">
                <a:solidFill>
                  <a:schemeClr val="tx1"/>
                </a:solidFill>
                <a:latin typeface="黑体"/>
                <a:cs typeface="黑体"/>
              </a:rPr>
              <a:t>子</a:t>
            </a:r>
            <a:r>
              <a:rPr sz="4000" spc="-40" dirty="0" smtClean="0">
                <a:solidFill>
                  <a:schemeClr val="tx1"/>
                </a:solidFill>
                <a:latin typeface="黑体"/>
                <a:cs typeface="黑体"/>
              </a:rPr>
              <a:t>网</a:t>
            </a:r>
            <a:r>
              <a:rPr sz="4000" spc="-1115" dirty="0" smtClean="0">
                <a:solidFill>
                  <a:schemeClr val="tx1"/>
                </a:solidFill>
                <a:latin typeface="黑体"/>
                <a:cs typeface="黑体"/>
              </a:rPr>
              <a:t> </a:t>
            </a:r>
            <a:r>
              <a:rPr sz="4000" spc="-20" dirty="0" smtClean="0">
                <a:solidFill>
                  <a:schemeClr val="tx1"/>
                </a:solidFill>
                <a:latin typeface="Comic Sans MS"/>
                <a:cs typeface="Comic Sans MS"/>
              </a:rPr>
              <a:t>(IP</a:t>
            </a:r>
            <a:r>
              <a:rPr sz="4000" spc="5" dirty="0" smtClean="0">
                <a:solidFill>
                  <a:schemeClr val="tx1"/>
                </a:solidFill>
                <a:latin typeface="Comic Sans MS"/>
                <a:cs typeface="Comic Sans MS"/>
              </a:rPr>
              <a:t> </a:t>
            </a:r>
            <a:r>
              <a:rPr sz="4000" spc="-30" dirty="0" smtClean="0">
                <a:solidFill>
                  <a:schemeClr val="tx1"/>
                </a:solidFill>
                <a:latin typeface="黑体"/>
                <a:cs typeface="黑体"/>
              </a:rPr>
              <a:t>网络</a:t>
            </a:r>
            <a:r>
              <a:rPr sz="4000" spc="0" dirty="0" smtClean="0">
                <a:solidFill>
                  <a:schemeClr val="tx1"/>
                </a:solidFill>
                <a:latin typeface="Comic Sans MS"/>
                <a:cs typeface="Comic Sans MS"/>
              </a:rPr>
              <a:t>)</a:t>
            </a:r>
            <a:endParaRPr sz="4000" dirty="0">
              <a:solidFill>
                <a:schemeClr val="tx1"/>
              </a:solidFill>
              <a:latin typeface="Comic Sans MS"/>
              <a:cs typeface="Comic Sans MS"/>
            </a:endParaRPr>
          </a:p>
        </p:txBody>
      </p:sp>
      <p:sp>
        <p:nvSpPr>
          <p:cNvPr id="3" name="object 3"/>
          <p:cNvSpPr txBox="1"/>
          <p:nvPr/>
        </p:nvSpPr>
        <p:spPr>
          <a:xfrm>
            <a:off x="547217" y="1299115"/>
            <a:ext cx="3416935" cy="2901315"/>
          </a:xfrm>
          <a:prstGeom prst="rect">
            <a:avLst/>
          </a:prstGeom>
        </p:spPr>
        <p:txBody>
          <a:bodyPr vert="horz" wrap="square" lIns="0" tIns="0" rIns="0" bIns="0" rtlCol="0">
            <a:noAutofit/>
          </a:bodyPr>
          <a:lstStyle/>
          <a:p>
            <a:pPr marL="12700">
              <a:lnSpc>
                <a:spcPct val="100000"/>
              </a:lnSpc>
            </a:pPr>
            <a:r>
              <a:rPr sz="3200" dirty="0" smtClean="0">
                <a:latin typeface="宋体"/>
                <a:cs typeface="宋体"/>
              </a:rPr>
              <a:t>怎样确定子网</a:t>
            </a:r>
            <a:r>
              <a:rPr sz="3200" dirty="0" smtClean="0">
                <a:latin typeface="Calibri"/>
                <a:cs typeface="Calibri"/>
              </a:rPr>
              <a:t>?</a:t>
            </a:r>
            <a:endParaRPr sz="3200">
              <a:latin typeface="Calibri"/>
              <a:cs typeface="Calibri"/>
            </a:endParaRPr>
          </a:p>
          <a:p>
            <a:pPr>
              <a:lnSpc>
                <a:spcPts val="750"/>
              </a:lnSpc>
              <a:spcBef>
                <a:spcPts val="37"/>
              </a:spcBef>
            </a:pPr>
            <a:endParaRPr sz="750"/>
          </a:p>
          <a:p>
            <a:pPr marL="12700">
              <a:lnSpc>
                <a:spcPct val="1000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将路由器的</a:t>
            </a:r>
            <a:r>
              <a:rPr sz="2400" spc="10" dirty="0" smtClean="0">
                <a:solidFill>
                  <a:srgbClr val="FF0000"/>
                </a:solidFill>
                <a:latin typeface="宋体"/>
                <a:cs typeface="宋体"/>
              </a:rPr>
              <a:t>每个接口</a:t>
            </a:r>
            <a:r>
              <a:rPr sz="2400" spc="10" dirty="0" smtClean="0">
                <a:latin typeface="宋体"/>
                <a:cs typeface="宋体"/>
              </a:rPr>
              <a:t>切</a:t>
            </a:r>
            <a:endParaRPr sz="2400">
              <a:latin typeface="宋体"/>
              <a:cs typeface="宋体"/>
            </a:endParaRPr>
          </a:p>
          <a:p>
            <a:pPr marL="37465" algn="ctr">
              <a:lnSpc>
                <a:spcPts val="2705"/>
              </a:lnSpc>
            </a:pPr>
            <a:r>
              <a:rPr sz="2400" spc="-5" dirty="0" smtClean="0">
                <a:latin typeface="宋体"/>
                <a:cs typeface="宋体"/>
              </a:rPr>
              <a:t>一刀，保留其他链路</a:t>
            </a:r>
            <a:endParaRPr sz="2400">
              <a:latin typeface="宋体"/>
              <a:cs typeface="宋体"/>
            </a:endParaRPr>
          </a:p>
          <a:p>
            <a:pPr>
              <a:lnSpc>
                <a:spcPts val="950"/>
              </a:lnSpc>
              <a:spcBef>
                <a:spcPts val="45"/>
              </a:spcBef>
            </a:pPr>
            <a:endParaRPr sz="950"/>
          </a:p>
          <a:p>
            <a:pPr marL="355600" marR="12700" indent="-342900">
              <a:lnSpc>
                <a:spcPts val="27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创建了几个“相互隔离 的网络孤岛”</a:t>
            </a:r>
            <a:endParaRPr sz="2400">
              <a:latin typeface="宋体"/>
              <a:cs typeface="宋体"/>
            </a:endParaRPr>
          </a:p>
          <a:p>
            <a:pPr>
              <a:lnSpc>
                <a:spcPts val="900"/>
              </a:lnSpc>
              <a:spcBef>
                <a:spcPts val="38"/>
              </a:spcBef>
            </a:pPr>
            <a:endParaRPr sz="900"/>
          </a:p>
          <a:p>
            <a:pPr marL="355600" marR="12700" indent="-342900">
              <a:lnSpc>
                <a:spcPts val="2700"/>
              </a:lnSpc>
              <a:tabLst>
                <a:tab pos="354965" algn="l"/>
              </a:tabLst>
            </a:pPr>
            <a:r>
              <a:rPr sz="1650" spc="10" dirty="0" smtClean="0">
                <a:solidFill>
                  <a:srgbClr val="006FC0"/>
                </a:solidFill>
                <a:latin typeface="Wingdings"/>
                <a:cs typeface="Wingdings"/>
              </a:rPr>
              <a:t></a:t>
            </a:r>
            <a:r>
              <a:rPr sz="1650" spc="10" dirty="0" smtClean="0">
                <a:solidFill>
                  <a:srgbClr val="006FC0"/>
                </a:solidFill>
                <a:latin typeface="Times New Roman"/>
                <a:cs typeface="Times New Roman"/>
              </a:rPr>
              <a:t>	</a:t>
            </a:r>
            <a:r>
              <a:rPr sz="2400" spc="10" dirty="0" smtClean="0">
                <a:latin typeface="宋体"/>
                <a:cs typeface="宋体"/>
              </a:rPr>
              <a:t>每个孤立的网络称为一 个“子网”</a:t>
            </a:r>
            <a:endParaRPr sz="2400">
              <a:latin typeface="宋体"/>
              <a:cs typeface="宋体"/>
            </a:endParaRPr>
          </a:p>
        </p:txBody>
      </p:sp>
      <p:sp>
        <p:nvSpPr>
          <p:cNvPr id="4" name="object 4"/>
          <p:cNvSpPr/>
          <p:nvPr/>
        </p:nvSpPr>
        <p:spPr>
          <a:xfrm>
            <a:off x="4212951" y="1143000"/>
            <a:ext cx="4245249" cy="4908308"/>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p:nvPr/>
        </p:nvSpPr>
        <p:spPr>
          <a:xfrm>
            <a:off x="4826000" y="1695609"/>
            <a:ext cx="3157855" cy="254635"/>
          </a:xfrm>
          <a:prstGeom prst="rect">
            <a:avLst/>
          </a:prstGeom>
        </p:spPr>
        <p:txBody>
          <a:bodyPr vert="horz" wrap="square" lIns="0" tIns="0" rIns="0" bIns="0" rtlCol="0">
            <a:noAutofit/>
          </a:bodyPr>
          <a:lstStyle/>
          <a:p>
            <a:pPr marL="12700">
              <a:lnSpc>
                <a:spcPct val="100000"/>
              </a:lnSpc>
              <a:tabLst>
                <a:tab pos="2298065" algn="l"/>
              </a:tabLst>
            </a:pPr>
            <a:r>
              <a:rPr sz="1600" spc="-10" dirty="0" smtClean="0">
                <a:latin typeface="Arial"/>
                <a:cs typeface="Arial"/>
              </a:rPr>
              <a:t>223.1.1.1	223.1.1.4</a:t>
            </a:r>
            <a:endParaRPr sz="1600">
              <a:latin typeface="Arial"/>
              <a:cs typeface="Arial"/>
            </a:endParaRPr>
          </a:p>
        </p:txBody>
      </p:sp>
      <p:sp>
        <p:nvSpPr>
          <p:cNvPr id="6" name="object 6"/>
          <p:cNvSpPr txBox="1"/>
          <p:nvPr/>
        </p:nvSpPr>
        <p:spPr>
          <a:xfrm>
            <a:off x="5443854" y="1958498"/>
            <a:ext cx="2448560" cy="543560"/>
          </a:xfrm>
          <a:prstGeom prst="rect">
            <a:avLst/>
          </a:prstGeom>
        </p:spPr>
        <p:txBody>
          <a:bodyPr vert="horz" wrap="square" lIns="0" tIns="0" rIns="0" bIns="0" rtlCol="0">
            <a:noAutofit/>
          </a:bodyPr>
          <a:lstStyle/>
          <a:p>
            <a:pPr marL="12700">
              <a:lnSpc>
                <a:spcPct val="100000"/>
              </a:lnSpc>
            </a:pPr>
            <a:r>
              <a:rPr sz="2700" baseline="6172" dirty="0" smtClean="0">
                <a:solidFill>
                  <a:srgbClr val="C00000"/>
                </a:solidFill>
                <a:latin typeface="宋体"/>
                <a:cs typeface="宋体"/>
              </a:rPr>
              <a:t>网络地址</a:t>
            </a:r>
            <a:r>
              <a:rPr sz="2700" spc="-1597" baseline="6172" dirty="0" smtClean="0">
                <a:solidFill>
                  <a:srgbClr val="C00000"/>
                </a:solidFill>
                <a:latin typeface="宋体"/>
                <a:cs typeface="宋体"/>
              </a:rPr>
              <a:t>：</a:t>
            </a:r>
            <a:r>
              <a:rPr sz="2000" i="1" spc="0" dirty="0" smtClean="0">
                <a:solidFill>
                  <a:srgbClr val="CC0000"/>
                </a:solidFill>
                <a:latin typeface="Arial"/>
                <a:cs typeface="Arial"/>
              </a:rPr>
              <a:t>223.1.1</a:t>
            </a:r>
            <a:r>
              <a:rPr sz="2000" i="1" spc="-10" dirty="0" smtClean="0">
                <a:solidFill>
                  <a:srgbClr val="CC0000"/>
                </a:solidFill>
                <a:latin typeface="Arial"/>
                <a:cs typeface="Arial"/>
              </a:rPr>
              <a:t>.</a:t>
            </a:r>
            <a:r>
              <a:rPr sz="2000" i="1" spc="0" dirty="0" smtClean="0">
                <a:solidFill>
                  <a:srgbClr val="CC0000"/>
                </a:solidFill>
                <a:latin typeface="Arial"/>
                <a:cs typeface="Arial"/>
              </a:rPr>
              <a:t>0/24</a:t>
            </a:r>
            <a:endParaRPr sz="2000">
              <a:latin typeface="Arial"/>
              <a:cs typeface="Arial"/>
            </a:endParaRPr>
          </a:p>
          <a:p>
            <a:pPr marL="466090">
              <a:lnSpc>
                <a:spcPts val="1795"/>
              </a:lnSpc>
            </a:pPr>
            <a:r>
              <a:rPr sz="1600" spc="-10" dirty="0" smtClean="0">
                <a:latin typeface="Arial"/>
                <a:cs typeface="Arial"/>
              </a:rPr>
              <a:t>223.1.1.3</a:t>
            </a:r>
            <a:endParaRPr sz="1600">
              <a:latin typeface="Arial"/>
              <a:cs typeface="Arial"/>
            </a:endParaRPr>
          </a:p>
        </p:txBody>
      </p:sp>
      <p:sp>
        <p:nvSpPr>
          <p:cNvPr id="7" name="object 7"/>
          <p:cNvSpPr txBox="1"/>
          <p:nvPr/>
        </p:nvSpPr>
        <p:spPr>
          <a:xfrm>
            <a:off x="5363971" y="5341626"/>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223.1.2.2</a:t>
            </a:r>
            <a:endParaRPr sz="1600">
              <a:latin typeface="Arial"/>
              <a:cs typeface="Arial"/>
            </a:endParaRPr>
          </a:p>
        </p:txBody>
      </p:sp>
      <p:sp>
        <p:nvSpPr>
          <p:cNvPr id="8" name="object 8"/>
          <p:cNvSpPr txBox="1"/>
          <p:nvPr/>
        </p:nvSpPr>
        <p:spPr>
          <a:xfrm>
            <a:off x="402437" y="5516245"/>
            <a:ext cx="4824730" cy="960755"/>
          </a:xfrm>
          <a:prstGeom prst="rect">
            <a:avLst/>
          </a:prstGeom>
        </p:spPr>
        <p:txBody>
          <a:bodyPr vert="horz" wrap="square" lIns="0" tIns="0" rIns="0" bIns="0" rtlCol="0">
            <a:noAutofit/>
          </a:bodyPr>
          <a:lstStyle/>
          <a:p>
            <a:pPr marL="12700">
              <a:lnSpc>
                <a:spcPct val="100000"/>
              </a:lnSpc>
            </a:pPr>
            <a:r>
              <a:rPr lang="zh-CN" altLang="en-US" sz="2400" spc="-15" baseline="10416" dirty="0" smtClean="0">
                <a:latin typeface="Arial"/>
                <a:cs typeface="Arial"/>
              </a:rPr>
              <a:t>                                                    </a:t>
            </a:r>
            <a:r>
              <a:rPr sz="2400" spc="-15" baseline="10416" dirty="0" smtClean="0">
                <a:latin typeface="Arial"/>
                <a:cs typeface="Arial"/>
              </a:rPr>
              <a:t>223.1.2.1</a:t>
            </a:r>
            <a:endParaRPr sz="2400" baseline="10416" dirty="0">
              <a:latin typeface="Arial"/>
              <a:cs typeface="Arial"/>
            </a:endParaRPr>
          </a:p>
          <a:p>
            <a:pPr>
              <a:lnSpc>
                <a:spcPts val="1000"/>
              </a:lnSpc>
            </a:pPr>
            <a:endParaRPr sz="1000" dirty="0"/>
          </a:p>
          <a:p>
            <a:pPr>
              <a:lnSpc>
                <a:spcPts val="1200"/>
              </a:lnSpc>
              <a:spcBef>
                <a:spcPts val="2"/>
              </a:spcBef>
            </a:pPr>
            <a:endParaRPr sz="1200" dirty="0"/>
          </a:p>
          <a:p>
            <a:pPr marL="2388870">
              <a:lnSpc>
                <a:spcPct val="100000"/>
              </a:lnSpc>
            </a:pPr>
            <a:r>
              <a:rPr sz="2700" baseline="6172" dirty="0" smtClean="0">
                <a:solidFill>
                  <a:srgbClr val="C00000"/>
                </a:solidFill>
                <a:latin typeface="宋体"/>
                <a:cs typeface="宋体"/>
              </a:rPr>
              <a:t>网络地址</a:t>
            </a:r>
            <a:r>
              <a:rPr sz="2700" spc="-1597" baseline="6172" dirty="0" smtClean="0">
                <a:solidFill>
                  <a:srgbClr val="C00000"/>
                </a:solidFill>
                <a:latin typeface="宋体"/>
                <a:cs typeface="宋体"/>
              </a:rPr>
              <a:t>：</a:t>
            </a:r>
            <a:r>
              <a:rPr sz="2000" i="1" spc="0" dirty="0" smtClean="0">
                <a:solidFill>
                  <a:srgbClr val="CC0000"/>
                </a:solidFill>
                <a:latin typeface="Arial"/>
                <a:cs typeface="Arial"/>
              </a:rPr>
              <a:t>223.1.2</a:t>
            </a:r>
            <a:r>
              <a:rPr sz="2000" i="1" spc="-10" dirty="0" smtClean="0">
                <a:solidFill>
                  <a:srgbClr val="CC0000"/>
                </a:solidFill>
                <a:latin typeface="Arial"/>
                <a:cs typeface="Arial"/>
              </a:rPr>
              <a:t>.</a:t>
            </a:r>
            <a:r>
              <a:rPr sz="2000" i="1" spc="0" dirty="0" smtClean="0">
                <a:solidFill>
                  <a:srgbClr val="CC0000"/>
                </a:solidFill>
                <a:latin typeface="Arial"/>
                <a:cs typeface="Arial"/>
              </a:rPr>
              <a:t>0/24</a:t>
            </a:r>
            <a:endParaRPr sz="2000" dirty="0">
              <a:latin typeface="Arial"/>
              <a:cs typeface="Arial"/>
            </a:endParaRPr>
          </a:p>
        </p:txBody>
      </p:sp>
      <p:sp>
        <p:nvSpPr>
          <p:cNvPr id="9" name="object 9"/>
          <p:cNvSpPr txBox="1"/>
          <p:nvPr/>
        </p:nvSpPr>
        <p:spPr>
          <a:xfrm>
            <a:off x="4501388" y="4813459"/>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223.1.2.6</a:t>
            </a:r>
            <a:endParaRPr sz="1600">
              <a:latin typeface="Arial"/>
              <a:cs typeface="Arial"/>
            </a:endParaRPr>
          </a:p>
        </p:txBody>
      </p:sp>
      <p:sp>
        <p:nvSpPr>
          <p:cNvPr id="10" name="object 10"/>
          <p:cNvSpPr txBox="1"/>
          <p:nvPr/>
        </p:nvSpPr>
        <p:spPr>
          <a:xfrm>
            <a:off x="8192516" y="5359609"/>
            <a:ext cx="871219"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223.1.3.2</a:t>
            </a:r>
            <a:endParaRPr sz="1600">
              <a:latin typeface="Arial"/>
              <a:cs typeface="Arial"/>
            </a:endParaRPr>
          </a:p>
        </p:txBody>
      </p:sp>
      <p:sp>
        <p:nvSpPr>
          <p:cNvPr id="11" name="object 11"/>
          <p:cNvSpPr txBox="1"/>
          <p:nvPr/>
        </p:nvSpPr>
        <p:spPr>
          <a:xfrm>
            <a:off x="6422516" y="5355037"/>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223.1.3.1</a:t>
            </a:r>
            <a:endParaRPr sz="1600">
              <a:latin typeface="Arial"/>
              <a:cs typeface="Arial"/>
            </a:endParaRPr>
          </a:p>
        </p:txBody>
      </p:sp>
      <p:sp>
        <p:nvSpPr>
          <p:cNvPr id="12" name="object 12"/>
          <p:cNvSpPr txBox="1"/>
          <p:nvPr/>
        </p:nvSpPr>
        <p:spPr>
          <a:xfrm>
            <a:off x="7331202" y="4831111"/>
            <a:ext cx="984250"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223.1.3.27</a:t>
            </a:r>
            <a:endParaRPr sz="1600">
              <a:latin typeface="Arial"/>
              <a:cs typeface="Arial"/>
            </a:endParaRPr>
          </a:p>
        </p:txBody>
      </p:sp>
      <p:sp>
        <p:nvSpPr>
          <p:cNvPr id="13" name="object 13"/>
          <p:cNvSpPr txBox="1"/>
          <p:nvPr/>
        </p:nvSpPr>
        <p:spPr>
          <a:xfrm>
            <a:off x="6222238" y="1654715"/>
            <a:ext cx="662940" cy="194310"/>
          </a:xfrm>
          <a:prstGeom prst="rect">
            <a:avLst/>
          </a:prstGeom>
        </p:spPr>
        <p:txBody>
          <a:bodyPr vert="horz" wrap="square" lIns="0" tIns="0" rIns="0" bIns="0" rtlCol="0">
            <a:noAutofit/>
          </a:bodyPr>
          <a:lstStyle/>
          <a:p>
            <a:pPr marL="12700">
              <a:lnSpc>
                <a:spcPct val="100000"/>
              </a:lnSpc>
            </a:pPr>
            <a:r>
              <a:rPr sz="1200" dirty="0" smtClean="0">
                <a:latin typeface="Arial"/>
                <a:cs typeface="Arial"/>
              </a:rPr>
              <a:t>223</a:t>
            </a:r>
            <a:r>
              <a:rPr sz="1200" spc="-5" dirty="0" smtClean="0">
                <a:latin typeface="Arial"/>
                <a:cs typeface="Arial"/>
              </a:rPr>
              <a:t>.1.</a:t>
            </a:r>
            <a:r>
              <a:rPr sz="1200" spc="-15" dirty="0" smtClean="0">
                <a:latin typeface="Arial"/>
                <a:cs typeface="Arial"/>
              </a:rPr>
              <a:t>1</a:t>
            </a:r>
            <a:r>
              <a:rPr sz="1200" spc="-5" dirty="0" smtClean="0">
                <a:latin typeface="Arial"/>
                <a:cs typeface="Arial"/>
              </a:rPr>
              <a:t>.2</a:t>
            </a:r>
            <a:endParaRPr sz="1200">
              <a:latin typeface="Arial"/>
              <a:cs typeface="Arial"/>
            </a:endParaRPr>
          </a:p>
        </p:txBody>
      </p:sp>
      <p:sp>
        <p:nvSpPr>
          <p:cNvPr id="14" name="object 14"/>
          <p:cNvSpPr/>
          <p:nvPr/>
        </p:nvSpPr>
        <p:spPr>
          <a:xfrm>
            <a:off x="5254752" y="4600225"/>
            <a:ext cx="2152142" cy="8889"/>
          </a:xfrm>
          <a:custGeom>
            <a:avLst/>
            <a:gdLst/>
            <a:ahLst/>
            <a:cxnLst/>
            <a:rect l="l" t="t" r="r" b="b"/>
            <a:pathLst>
              <a:path w="2152142" h="8889">
                <a:moveTo>
                  <a:pt x="2152142" y="8890"/>
                </a:moveTo>
                <a:lnTo>
                  <a:pt x="0" y="0"/>
                </a:lnTo>
              </a:path>
            </a:pathLst>
          </a:custGeom>
          <a:ln w="28574">
            <a:solidFill>
              <a:srgbClr val="000000"/>
            </a:solidFill>
          </a:ln>
        </p:spPr>
        <p:txBody>
          <a:bodyPr wrap="square" lIns="0" tIns="0" rIns="0" bIns="0" rtlCol="0">
            <a:noAutofit/>
          </a:bodyPr>
          <a:lstStyle/>
          <a:p>
            <a:endParaRPr/>
          </a:p>
        </p:txBody>
      </p:sp>
      <p:sp>
        <p:nvSpPr>
          <p:cNvPr id="15" name="object 15"/>
          <p:cNvSpPr txBox="1"/>
          <p:nvPr/>
        </p:nvSpPr>
        <p:spPr>
          <a:xfrm>
            <a:off x="6645020" y="2913539"/>
            <a:ext cx="871219" cy="254635"/>
          </a:xfrm>
          <a:prstGeom prst="rect">
            <a:avLst/>
          </a:prstGeom>
        </p:spPr>
        <p:txBody>
          <a:bodyPr vert="horz" wrap="square" lIns="0" tIns="0" rIns="0" bIns="0" rtlCol="0">
            <a:noAutofit/>
          </a:bodyPr>
          <a:lstStyle/>
          <a:p>
            <a:pPr marL="12700">
              <a:lnSpc>
                <a:spcPct val="100000"/>
              </a:lnSpc>
            </a:pPr>
            <a:r>
              <a:rPr sz="1600" spc="-15" dirty="0" smtClean="0">
                <a:latin typeface="Arial"/>
                <a:cs typeface="Arial"/>
              </a:rPr>
              <a:t>223.1.7.0</a:t>
            </a:r>
            <a:endParaRPr sz="1600">
              <a:latin typeface="Arial"/>
              <a:cs typeface="Arial"/>
            </a:endParaRPr>
          </a:p>
        </p:txBody>
      </p:sp>
      <p:sp>
        <p:nvSpPr>
          <p:cNvPr id="16" name="object 16"/>
          <p:cNvSpPr txBox="1"/>
          <p:nvPr/>
        </p:nvSpPr>
        <p:spPr>
          <a:xfrm>
            <a:off x="7649971" y="4112037"/>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223.1.7.1</a:t>
            </a:r>
            <a:endParaRPr sz="1600">
              <a:latin typeface="Arial"/>
              <a:cs typeface="Arial"/>
            </a:endParaRPr>
          </a:p>
        </p:txBody>
      </p:sp>
      <p:sp>
        <p:nvSpPr>
          <p:cNvPr id="17" name="object 17"/>
          <p:cNvSpPr txBox="1"/>
          <p:nvPr/>
        </p:nvSpPr>
        <p:spPr>
          <a:xfrm>
            <a:off x="6493509" y="4351687"/>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223.1.8.0</a:t>
            </a:r>
            <a:endParaRPr sz="1600">
              <a:latin typeface="Arial"/>
              <a:cs typeface="Arial"/>
            </a:endParaRPr>
          </a:p>
        </p:txBody>
      </p:sp>
      <p:sp>
        <p:nvSpPr>
          <p:cNvPr id="18" name="object 18"/>
          <p:cNvSpPr txBox="1"/>
          <p:nvPr/>
        </p:nvSpPr>
        <p:spPr>
          <a:xfrm>
            <a:off x="5328665" y="4351687"/>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223.1.8.1</a:t>
            </a:r>
            <a:endParaRPr sz="1600">
              <a:latin typeface="Arial"/>
              <a:cs typeface="Arial"/>
            </a:endParaRPr>
          </a:p>
        </p:txBody>
      </p:sp>
      <p:sp>
        <p:nvSpPr>
          <p:cNvPr id="19" name="object 19"/>
          <p:cNvSpPr txBox="1"/>
          <p:nvPr/>
        </p:nvSpPr>
        <p:spPr>
          <a:xfrm>
            <a:off x="4323334" y="4076350"/>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223.1.9.1</a:t>
            </a:r>
            <a:endParaRPr sz="1600">
              <a:latin typeface="Arial"/>
              <a:cs typeface="Arial"/>
            </a:endParaRPr>
          </a:p>
        </p:txBody>
      </p:sp>
      <p:sp>
        <p:nvSpPr>
          <p:cNvPr id="20" name="object 20"/>
          <p:cNvSpPr txBox="1"/>
          <p:nvPr/>
        </p:nvSpPr>
        <p:spPr>
          <a:xfrm>
            <a:off x="5132959" y="2922429"/>
            <a:ext cx="871855" cy="254635"/>
          </a:xfrm>
          <a:prstGeom prst="rect">
            <a:avLst/>
          </a:prstGeom>
        </p:spPr>
        <p:txBody>
          <a:bodyPr vert="horz" wrap="square" lIns="0" tIns="0" rIns="0" bIns="0" rtlCol="0">
            <a:noAutofit/>
          </a:bodyPr>
          <a:lstStyle/>
          <a:p>
            <a:pPr marL="12700">
              <a:lnSpc>
                <a:spcPct val="100000"/>
              </a:lnSpc>
            </a:pPr>
            <a:r>
              <a:rPr sz="1600" spc="-10" dirty="0" smtClean="0">
                <a:latin typeface="Arial"/>
                <a:cs typeface="Arial"/>
              </a:rPr>
              <a:t>223.1.9.2</a:t>
            </a:r>
            <a:endParaRPr sz="1600">
              <a:latin typeface="Arial"/>
              <a:cs typeface="Arial"/>
            </a:endParaRPr>
          </a:p>
        </p:txBody>
      </p:sp>
      <p:sp>
        <p:nvSpPr>
          <p:cNvPr id="21" name="object 21"/>
          <p:cNvSpPr txBox="1"/>
          <p:nvPr/>
        </p:nvSpPr>
        <p:spPr>
          <a:xfrm>
            <a:off x="363727" y="4547774"/>
            <a:ext cx="3261360" cy="381635"/>
          </a:xfrm>
          <a:prstGeom prst="rect">
            <a:avLst/>
          </a:prstGeom>
        </p:spPr>
        <p:txBody>
          <a:bodyPr vert="horz" wrap="square" lIns="0" tIns="0" rIns="0" bIns="0" rtlCol="0">
            <a:noAutofit/>
          </a:bodyPr>
          <a:lstStyle/>
          <a:p>
            <a:pPr marL="12700">
              <a:lnSpc>
                <a:spcPct val="100000"/>
              </a:lnSpc>
            </a:pPr>
            <a:r>
              <a:rPr lang="zh-CN" altLang="en-US" sz="2400" dirty="0" smtClean="0">
                <a:latin typeface="宋体"/>
                <a:cs typeface="宋体"/>
              </a:rPr>
              <a:t>右</a:t>
            </a:r>
            <a:r>
              <a:rPr sz="2400" dirty="0" smtClean="0">
                <a:latin typeface="宋体"/>
                <a:cs typeface="宋体"/>
              </a:rPr>
              <a:t>边网络一共</a:t>
            </a:r>
            <a:r>
              <a:rPr sz="2400" spc="-10" dirty="0" smtClean="0">
                <a:latin typeface="宋体"/>
                <a:cs typeface="宋体"/>
              </a:rPr>
              <a:t>有</a:t>
            </a:r>
            <a:r>
              <a:rPr sz="2400" spc="-5" dirty="0" smtClean="0">
                <a:latin typeface="Comic Sans MS"/>
                <a:cs typeface="Comic Sans MS"/>
              </a:rPr>
              <a:t>6</a:t>
            </a:r>
            <a:r>
              <a:rPr sz="2400" spc="0" dirty="0" smtClean="0">
                <a:latin typeface="宋体"/>
                <a:cs typeface="宋体"/>
              </a:rPr>
              <a:t>个子网</a:t>
            </a:r>
            <a:endParaRPr sz="2400" dirty="0">
              <a:latin typeface="宋体"/>
              <a:cs typeface="宋体"/>
            </a:endParaRPr>
          </a:p>
        </p:txBody>
      </p:sp>
      <p:sp>
        <p:nvSpPr>
          <p:cNvPr id="22" name="object 22"/>
          <p:cNvSpPr txBox="1"/>
          <p:nvPr/>
        </p:nvSpPr>
        <p:spPr>
          <a:xfrm>
            <a:off x="5876035" y="5991866"/>
            <a:ext cx="2448560" cy="315595"/>
          </a:xfrm>
          <a:prstGeom prst="rect">
            <a:avLst/>
          </a:prstGeom>
        </p:spPr>
        <p:txBody>
          <a:bodyPr vert="horz" wrap="square" lIns="0" tIns="0" rIns="0" bIns="0" rtlCol="0">
            <a:noAutofit/>
          </a:bodyPr>
          <a:lstStyle/>
          <a:p>
            <a:pPr marL="12700">
              <a:lnSpc>
                <a:spcPct val="100000"/>
              </a:lnSpc>
            </a:pPr>
            <a:r>
              <a:rPr sz="2700" baseline="6172" dirty="0" smtClean="0">
                <a:solidFill>
                  <a:srgbClr val="C00000"/>
                </a:solidFill>
                <a:latin typeface="宋体"/>
                <a:cs typeface="宋体"/>
              </a:rPr>
              <a:t>网络地址</a:t>
            </a:r>
            <a:r>
              <a:rPr sz="2700" spc="-1597" baseline="6172" dirty="0" smtClean="0">
                <a:solidFill>
                  <a:srgbClr val="C00000"/>
                </a:solidFill>
                <a:latin typeface="宋体"/>
                <a:cs typeface="宋体"/>
              </a:rPr>
              <a:t>：</a:t>
            </a:r>
            <a:r>
              <a:rPr sz="2000" i="1" spc="0" dirty="0" smtClean="0">
                <a:solidFill>
                  <a:srgbClr val="CC0000"/>
                </a:solidFill>
                <a:latin typeface="Arial"/>
                <a:cs typeface="Arial"/>
              </a:rPr>
              <a:t>223.1.3</a:t>
            </a:r>
            <a:r>
              <a:rPr sz="2000" i="1" spc="-10" dirty="0" smtClean="0">
                <a:solidFill>
                  <a:srgbClr val="CC0000"/>
                </a:solidFill>
                <a:latin typeface="Arial"/>
                <a:cs typeface="Arial"/>
              </a:rPr>
              <a:t>.</a:t>
            </a:r>
            <a:r>
              <a:rPr sz="2000" i="1" spc="0" dirty="0" smtClean="0">
                <a:solidFill>
                  <a:srgbClr val="CC0000"/>
                </a:solidFill>
                <a:latin typeface="Arial"/>
                <a:cs typeface="Arial"/>
              </a:rPr>
              <a:t>0/24</a:t>
            </a:r>
            <a:endParaRPr sz="2000">
              <a:latin typeface="Arial"/>
              <a:cs typeface="Arial"/>
            </a:endParaRPr>
          </a:p>
        </p:txBody>
      </p:sp>
      <p:sp>
        <p:nvSpPr>
          <p:cNvPr id="23" name="文本框 22"/>
          <p:cNvSpPr txBox="1"/>
          <p:nvPr/>
        </p:nvSpPr>
        <p:spPr>
          <a:xfrm>
            <a:off x="8153400" y="3048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0" rIns="0" bIns="0" rtlCol="0">
            <a:noAutofit/>
          </a:bodyPr>
          <a:lstStyle/>
          <a:p>
            <a:pPr marL="12700" algn="l">
              <a:lnSpc>
                <a:spcPct val="100000"/>
              </a:lnSpc>
            </a:pPr>
            <a:r>
              <a:rPr sz="4000" spc="-25" dirty="0" smtClean="0">
                <a:solidFill>
                  <a:schemeClr val="tx1"/>
                </a:solidFill>
                <a:latin typeface="Comic Sans MS"/>
                <a:cs typeface="Comic Sans MS"/>
              </a:rPr>
              <a:t>A,</a:t>
            </a:r>
            <a:r>
              <a:rPr sz="4000" spc="-5" dirty="0" smtClean="0">
                <a:solidFill>
                  <a:schemeClr val="tx1"/>
                </a:solidFill>
                <a:latin typeface="Comic Sans MS"/>
                <a:cs typeface="Comic Sans MS"/>
              </a:rPr>
              <a:t> </a:t>
            </a:r>
            <a:r>
              <a:rPr sz="4000" spc="-20" dirty="0" smtClean="0">
                <a:solidFill>
                  <a:schemeClr val="tx1"/>
                </a:solidFill>
                <a:latin typeface="Comic Sans MS"/>
                <a:cs typeface="Comic Sans MS"/>
              </a:rPr>
              <a:t>B,</a:t>
            </a:r>
            <a:r>
              <a:rPr sz="4000" spc="20" dirty="0" smtClean="0">
                <a:solidFill>
                  <a:schemeClr val="tx1"/>
                </a:solidFill>
                <a:latin typeface="Comic Sans MS"/>
                <a:cs typeface="Comic Sans MS"/>
              </a:rPr>
              <a:t> </a:t>
            </a:r>
            <a:r>
              <a:rPr sz="4000" spc="-20" dirty="0" err="1" smtClean="0">
                <a:solidFill>
                  <a:schemeClr val="tx1"/>
                </a:solidFill>
                <a:latin typeface="Comic Sans MS"/>
                <a:cs typeface="Comic Sans MS"/>
              </a:rPr>
              <a:t>C</a:t>
            </a:r>
            <a:r>
              <a:rPr sz="4000" spc="-30" dirty="0" err="1" smtClean="0">
                <a:solidFill>
                  <a:schemeClr val="tx1"/>
                </a:solidFill>
                <a:latin typeface="黑体"/>
                <a:cs typeface="黑体"/>
              </a:rPr>
              <a:t>类地址的问题</a:t>
            </a:r>
            <a:endParaRPr sz="4000" dirty="0">
              <a:solidFill>
                <a:schemeClr val="tx1"/>
              </a:solidFill>
              <a:latin typeface="黑体"/>
              <a:cs typeface="黑体"/>
            </a:endParaRPr>
          </a:p>
        </p:txBody>
      </p:sp>
      <p:sp>
        <p:nvSpPr>
          <p:cNvPr id="4" name="object 4"/>
          <p:cNvSpPr txBox="1"/>
          <p:nvPr/>
        </p:nvSpPr>
        <p:spPr>
          <a:xfrm>
            <a:off x="535940" y="1972183"/>
            <a:ext cx="8072120" cy="3248660"/>
          </a:xfrm>
          <a:prstGeom prst="rect">
            <a:avLst/>
          </a:prstGeom>
        </p:spPr>
        <p:txBody>
          <a:bodyPr vert="horz" wrap="square" lIns="0" tIns="0" rIns="0" bIns="0" rtlCol="0">
            <a:noAutofit/>
          </a:bodyPr>
          <a:lstStyle/>
          <a:p>
            <a:pPr marL="12700">
              <a:lnSpc>
                <a:spcPct val="100000"/>
              </a:lnSpc>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低利用率</a:t>
            </a:r>
            <a:endParaRPr sz="2800">
              <a:latin typeface="宋体"/>
              <a:cs typeface="宋体"/>
            </a:endParaRPr>
          </a:p>
          <a:p>
            <a:pPr>
              <a:lnSpc>
                <a:spcPts val="600"/>
              </a:lnSpc>
              <a:spcBef>
                <a:spcPts val="31"/>
              </a:spcBef>
            </a:pPr>
            <a:endParaRPr sz="600"/>
          </a:p>
          <a:p>
            <a:pPr marL="756285" marR="12700" indent="-287020">
              <a:lnSpc>
                <a:spcPts val="2590"/>
              </a:lnSpc>
              <a:tabLst>
                <a:tab pos="756285" algn="l"/>
              </a:tabLst>
            </a:pPr>
            <a:r>
              <a:rPr sz="1650" spc="10" dirty="0" smtClean="0">
                <a:solidFill>
                  <a:srgbClr val="7E7E7E"/>
                </a:solidFill>
                <a:latin typeface="Verdana"/>
                <a:cs typeface="Verdana"/>
              </a:rPr>
              <a:t>●	</a:t>
            </a:r>
            <a:r>
              <a:rPr sz="2400" spc="10" dirty="0" smtClean="0">
                <a:latin typeface="宋体"/>
                <a:cs typeface="宋体"/>
              </a:rPr>
              <a:t>例如，有</a:t>
            </a:r>
            <a:r>
              <a:rPr sz="2400" spc="10" dirty="0" smtClean="0">
                <a:latin typeface="Comic Sans MS"/>
                <a:cs typeface="Comic Sans MS"/>
              </a:rPr>
              <a:t>2000</a:t>
            </a:r>
            <a:r>
              <a:rPr sz="2400" spc="-25" dirty="0" smtClean="0">
                <a:latin typeface="Comic Sans MS"/>
                <a:cs typeface="Comic Sans MS"/>
              </a:rPr>
              <a:t> </a:t>
            </a:r>
            <a:r>
              <a:rPr sz="2400" spc="0" dirty="0" smtClean="0">
                <a:latin typeface="宋体"/>
                <a:cs typeface="宋体"/>
              </a:rPr>
              <a:t>台主机的一个网络需要分配一个</a:t>
            </a:r>
            <a:r>
              <a:rPr sz="2400" spc="-490" dirty="0" smtClean="0">
                <a:latin typeface="宋体"/>
                <a:cs typeface="宋体"/>
              </a:rPr>
              <a:t> </a:t>
            </a:r>
            <a:r>
              <a:rPr sz="2400" spc="0" dirty="0" smtClean="0">
                <a:latin typeface="Comic Sans MS"/>
                <a:cs typeface="Comic Sans MS"/>
              </a:rPr>
              <a:t>B </a:t>
            </a:r>
            <a:r>
              <a:rPr sz="2400" spc="0" dirty="0" smtClean="0">
                <a:latin typeface="宋体"/>
                <a:cs typeface="宋体"/>
              </a:rPr>
              <a:t>类地 址</a:t>
            </a:r>
            <a:r>
              <a:rPr sz="2400" spc="-10" dirty="0" smtClean="0">
                <a:latin typeface="Comic Sans MS"/>
                <a:cs typeface="Comic Sans MS"/>
              </a:rPr>
              <a:t>,</a:t>
            </a:r>
            <a:r>
              <a:rPr sz="2400" spc="-15" dirty="0" smtClean="0">
                <a:latin typeface="Comic Sans MS"/>
                <a:cs typeface="Comic Sans MS"/>
              </a:rPr>
              <a:t> </a:t>
            </a:r>
            <a:r>
              <a:rPr sz="2400" spc="0" dirty="0" smtClean="0">
                <a:latin typeface="宋体"/>
                <a:cs typeface="宋体"/>
              </a:rPr>
              <a:t>但浪费掉</a:t>
            </a:r>
            <a:r>
              <a:rPr sz="2400" spc="0" dirty="0" smtClean="0">
                <a:latin typeface="Comic Sans MS"/>
                <a:cs typeface="Comic Sans MS"/>
              </a:rPr>
              <a:t>63000</a:t>
            </a:r>
            <a:r>
              <a:rPr sz="2400" spc="-30" dirty="0" smtClean="0">
                <a:latin typeface="Comic Sans MS"/>
                <a:cs typeface="Comic Sans MS"/>
              </a:rPr>
              <a:t> </a:t>
            </a:r>
            <a:r>
              <a:rPr sz="2400" spc="0" dirty="0" smtClean="0">
                <a:latin typeface="宋体"/>
                <a:cs typeface="宋体"/>
              </a:rPr>
              <a:t>个地址</a:t>
            </a:r>
            <a:endParaRPr sz="2400">
              <a:latin typeface="宋体"/>
              <a:cs typeface="宋体"/>
            </a:endParaRPr>
          </a:p>
          <a:p>
            <a:pPr marL="469900">
              <a:lnSpc>
                <a:spcPct val="100000"/>
              </a:lnSpc>
              <a:spcBef>
                <a:spcPts val="250"/>
              </a:spcBef>
              <a:tabLst>
                <a:tab pos="756285" algn="l"/>
              </a:tabLst>
            </a:pPr>
            <a:r>
              <a:rPr sz="1650" spc="10" dirty="0" smtClean="0">
                <a:solidFill>
                  <a:srgbClr val="7E7E7E"/>
                </a:solidFill>
                <a:latin typeface="Verdana"/>
                <a:cs typeface="Verdana"/>
              </a:rPr>
              <a:t>●	</a:t>
            </a:r>
            <a:r>
              <a:rPr sz="2400" spc="10" dirty="0" smtClean="0">
                <a:latin typeface="宋体"/>
                <a:cs typeface="宋体"/>
              </a:rPr>
              <a:t>如果给每一个物理网络都分配一个网络</a:t>
            </a:r>
            <a:r>
              <a:rPr sz="2400" spc="5" dirty="0" smtClean="0">
                <a:latin typeface="宋体"/>
                <a:cs typeface="宋体"/>
              </a:rPr>
              <a:t>号</a:t>
            </a:r>
            <a:r>
              <a:rPr sz="2400" spc="0" dirty="0" smtClean="0">
                <a:latin typeface="Comic Sans MS"/>
                <a:cs typeface="Comic Sans MS"/>
              </a:rPr>
              <a:t>ne</a:t>
            </a:r>
            <a:r>
              <a:rPr sz="2400" spc="-5" dirty="0" smtClean="0">
                <a:latin typeface="Comic Sans MS"/>
                <a:cs typeface="Comic Sans MS"/>
              </a:rPr>
              <a:t>t</a:t>
            </a:r>
            <a:r>
              <a:rPr sz="2400" spc="-15" dirty="0" smtClean="0">
                <a:latin typeface="Comic Sans MS"/>
                <a:cs typeface="Comic Sans MS"/>
              </a:rPr>
              <a:t>-ID</a:t>
            </a:r>
            <a:r>
              <a:rPr sz="2400" spc="0" dirty="0" smtClean="0">
                <a:latin typeface="宋体"/>
                <a:cs typeface="宋体"/>
              </a:rPr>
              <a:t>，路</a:t>
            </a:r>
            <a:endParaRPr sz="2400">
              <a:latin typeface="宋体"/>
              <a:cs typeface="宋体"/>
            </a:endParaRPr>
          </a:p>
          <a:p>
            <a:pPr marL="756285">
              <a:lnSpc>
                <a:spcPts val="2595"/>
              </a:lnSpc>
            </a:pPr>
            <a:r>
              <a:rPr sz="2400" spc="-5" dirty="0" smtClean="0">
                <a:latin typeface="宋体"/>
                <a:cs typeface="宋体"/>
              </a:rPr>
              <a:t>由表会变得过大</a:t>
            </a:r>
            <a:endParaRPr sz="2400">
              <a:latin typeface="宋体"/>
              <a:cs typeface="宋体"/>
            </a:endParaRPr>
          </a:p>
          <a:p>
            <a:pPr marL="12700">
              <a:lnSpc>
                <a:spcPct val="100000"/>
              </a:lnSpc>
              <a:spcBef>
                <a:spcPts val="320"/>
              </a:spcBef>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不灵活</a:t>
            </a:r>
            <a:endParaRPr sz="2800">
              <a:latin typeface="宋体"/>
              <a:cs typeface="宋体"/>
            </a:endParaRPr>
          </a:p>
          <a:p>
            <a:pPr marL="12700">
              <a:lnSpc>
                <a:spcPct val="100000"/>
              </a:lnSpc>
              <a:spcBef>
                <a:spcPts val="335"/>
              </a:spcBef>
            </a:pPr>
            <a:r>
              <a:rPr sz="1950" dirty="0" smtClean="0">
                <a:solidFill>
                  <a:srgbClr val="006FC0"/>
                </a:solidFill>
                <a:latin typeface="Wingdings"/>
                <a:cs typeface="Wingdings"/>
              </a:rPr>
              <a:t></a:t>
            </a:r>
            <a:r>
              <a:rPr sz="1950" dirty="0" smtClean="0">
                <a:solidFill>
                  <a:srgbClr val="006FC0"/>
                </a:solidFill>
                <a:latin typeface="Times New Roman"/>
                <a:cs typeface="Times New Roman"/>
              </a:rPr>
              <a:t> </a:t>
            </a:r>
            <a:r>
              <a:rPr sz="1950" spc="-20" dirty="0" smtClean="0">
                <a:solidFill>
                  <a:srgbClr val="006FC0"/>
                </a:solidFill>
                <a:latin typeface="Times New Roman"/>
                <a:cs typeface="Times New Roman"/>
              </a:rPr>
              <a:t> </a:t>
            </a:r>
            <a:r>
              <a:rPr sz="2800" spc="-30" dirty="0" smtClean="0">
                <a:latin typeface="宋体"/>
                <a:cs typeface="宋体"/>
              </a:rPr>
              <a:t>解决方案</a:t>
            </a:r>
            <a:endParaRPr sz="2800">
              <a:latin typeface="宋体"/>
              <a:cs typeface="宋体"/>
            </a:endParaRPr>
          </a:p>
          <a:p>
            <a:pPr marL="469900">
              <a:lnSpc>
                <a:spcPct val="100000"/>
              </a:lnSpc>
              <a:spcBef>
                <a:spcPts val="305"/>
              </a:spcBef>
              <a:tabLst>
                <a:tab pos="756285" algn="l"/>
              </a:tabLst>
            </a:pPr>
            <a:r>
              <a:rPr sz="1650" spc="10" dirty="0" smtClean="0">
                <a:solidFill>
                  <a:srgbClr val="7E7E7E"/>
                </a:solidFill>
                <a:latin typeface="Verdana"/>
                <a:cs typeface="Verdana"/>
              </a:rPr>
              <a:t>●	</a:t>
            </a:r>
            <a:r>
              <a:rPr sz="2400" spc="10" dirty="0" smtClean="0">
                <a:latin typeface="宋体"/>
                <a:cs typeface="宋体"/>
              </a:rPr>
              <a:t>进一步</a:t>
            </a:r>
            <a:r>
              <a:rPr sz="2400" spc="10" dirty="0" smtClean="0">
                <a:solidFill>
                  <a:srgbClr val="FF0000"/>
                </a:solidFill>
                <a:latin typeface="宋体"/>
                <a:cs typeface="宋体"/>
              </a:rPr>
              <a:t>划分子网</a:t>
            </a:r>
            <a:r>
              <a:rPr sz="2400" spc="-505" dirty="0" smtClean="0">
                <a:solidFill>
                  <a:srgbClr val="FF0000"/>
                </a:solidFill>
                <a:latin typeface="宋体"/>
                <a:cs typeface="宋体"/>
              </a:rPr>
              <a:t> </a:t>
            </a:r>
            <a:r>
              <a:rPr sz="2400" spc="0" dirty="0" smtClean="0">
                <a:latin typeface="宋体"/>
                <a:cs typeface="宋体"/>
              </a:rPr>
              <a:t>或者</a:t>
            </a:r>
            <a:r>
              <a:rPr sz="2400" spc="-480" dirty="0" smtClean="0">
                <a:latin typeface="宋体"/>
                <a:cs typeface="宋体"/>
              </a:rPr>
              <a:t> </a:t>
            </a:r>
            <a:r>
              <a:rPr sz="2400" spc="0" dirty="0" smtClean="0">
                <a:solidFill>
                  <a:srgbClr val="FF0000"/>
                </a:solidFill>
                <a:latin typeface="Comic Sans MS"/>
                <a:cs typeface="Comic Sans MS"/>
              </a:rPr>
              <a:t>CIDR</a:t>
            </a:r>
            <a:r>
              <a:rPr sz="2400" spc="5" dirty="0" smtClean="0">
                <a:solidFill>
                  <a:srgbClr val="FF0000"/>
                </a:solidFill>
                <a:latin typeface="Comic Sans MS"/>
                <a:cs typeface="Comic Sans MS"/>
              </a:rPr>
              <a:t> </a:t>
            </a:r>
            <a:r>
              <a:rPr sz="2400" spc="-15" dirty="0" smtClean="0">
                <a:latin typeface="Comic Sans MS"/>
                <a:cs typeface="Comic Sans MS"/>
              </a:rPr>
              <a:t>?</a:t>
            </a:r>
            <a:endParaRPr sz="2400">
              <a:latin typeface="Comic Sans MS"/>
              <a:cs typeface="Comic Sans MS"/>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275406"/>
            <a:ext cx="8229600" cy="1143000"/>
          </a:xfrm>
          <a:prstGeom prst="rect">
            <a:avLst/>
          </a:prstGeom>
        </p:spPr>
        <p:txBody>
          <a:bodyPr vert="horz" wrap="square" lIns="0" tIns="0" rIns="0" bIns="0" rtlCol="0">
            <a:noAutofit/>
          </a:bodyPr>
          <a:lstStyle/>
          <a:p>
            <a:pPr marL="12700" algn="l">
              <a:lnSpc>
                <a:spcPts val="4560"/>
              </a:lnSpc>
            </a:pPr>
            <a:r>
              <a:rPr sz="4000" spc="-30" dirty="0" smtClean="0">
                <a:solidFill>
                  <a:schemeClr val="tx1"/>
                </a:solidFill>
                <a:latin typeface="黑体"/>
                <a:cs typeface="黑体"/>
              </a:rPr>
              <a:t>进一步划分</a:t>
            </a:r>
            <a:r>
              <a:rPr sz="4000" spc="-40" dirty="0" smtClean="0">
                <a:solidFill>
                  <a:schemeClr val="tx1"/>
                </a:solidFill>
                <a:latin typeface="黑体"/>
                <a:cs typeface="黑体"/>
              </a:rPr>
              <a:t>子网</a:t>
            </a:r>
            <a:r>
              <a:rPr sz="4000" spc="-844" dirty="0" smtClean="0">
                <a:solidFill>
                  <a:schemeClr val="tx1"/>
                </a:solidFill>
                <a:latin typeface="黑体"/>
                <a:cs typeface="黑体"/>
              </a:rPr>
              <a:t> </a:t>
            </a:r>
            <a:r>
              <a:rPr sz="2400" spc="-15" dirty="0" smtClean="0">
                <a:solidFill>
                  <a:schemeClr val="tx1"/>
                </a:solidFill>
                <a:latin typeface="Comic Sans MS"/>
                <a:cs typeface="Comic Sans MS"/>
              </a:rPr>
              <a:t>(Clas</a:t>
            </a:r>
            <a:r>
              <a:rPr sz="2400" spc="-25" dirty="0" smtClean="0">
                <a:solidFill>
                  <a:schemeClr val="tx1"/>
                </a:solidFill>
                <a:latin typeface="Comic Sans MS"/>
                <a:cs typeface="Comic Sans MS"/>
              </a:rPr>
              <a:t>s</a:t>
            </a:r>
            <a:r>
              <a:rPr sz="2400" spc="0" dirty="0" smtClean="0">
                <a:solidFill>
                  <a:schemeClr val="tx1"/>
                </a:solidFill>
                <a:latin typeface="Comic Sans MS"/>
                <a:cs typeface="Comic Sans MS"/>
              </a:rPr>
              <a:t>ful</a:t>
            </a:r>
            <a:r>
              <a:rPr sz="2400" spc="5" dirty="0" smtClean="0">
                <a:solidFill>
                  <a:schemeClr val="tx1"/>
                </a:solidFill>
                <a:latin typeface="Comic Sans MS"/>
                <a:cs typeface="Comic Sans MS"/>
              </a:rPr>
              <a:t> </a:t>
            </a:r>
            <a:r>
              <a:rPr sz="2400" spc="0" dirty="0" smtClean="0">
                <a:solidFill>
                  <a:schemeClr val="tx1"/>
                </a:solidFill>
                <a:latin typeface="Comic Sans MS"/>
                <a:cs typeface="Comic Sans MS"/>
              </a:rPr>
              <a:t>A</a:t>
            </a:r>
            <a:r>
              <a:rPr sz="2400" spc="-10" dirty="0" smtClean="0">
                <a:solidFill>
                  <a:schemeClr val="tx1"/>
                </a:solidFill>
                <a:latin typeface="Comic Sans MS"/>
                <a:cs typeface="Comic Sans MS"/>
              </a:rPr>
              <a:t>d</a:t>
            </a:r>
            <a:r>
              <a:rPr sz="2400" spc="0" dirty="0" smtClean="0">
                <a:solidFill>
                  <a:schemeClr val="tx1"/>
                </a:solidFill>
                <a:latin typeface="Comic Sans MS"/>
                <a:cs typeface="Comic Sans MS"/>
              </a:rPr>
              <a:t>dres</a:t>
            </a:r>
            <a:r>
              <a:rPr sz="2400" spc="-15" dirty="0" smtClean="0">
                <a:solidFill>
                  <a:schemeClr val="tx1"/>
                </a:solidFill>
                <a:latin typeface="Comic Sans MS"/>
                <a:cs typeface="Comic Sans MS"/>
              </a:rPr>
              <a:t>s</a:t>
            </a:r>
            <a:r>
              <a:rPr sz="2400" spc="0" dirty="0" smtClean="0">
                <a:solidFill>
                  <a:schemeClr val="tx1"/>
                </a:solidFill>
                <a:latin typeface="Comic Sans MS"/>
                <a:cs typeface="Comic Sans MS"/>
              </a:rPr>
              <a:t>ing)</a:t>
            </a:r>
            <a:r>
              <a:rPr lang="zh-CN" altLang="en-US" sz="2800" dirty="0" smtClean="0">
                <a:solidFill>
                  <a:schemeClr val="tx1"/>
                </a:solidFill>
                <a:latin typeface="Comic Sans MS"/>
                <a:cs typeface="Comic Sans MS"/>
              </a:rPr>
              <a:t>（</a:t>
            </a:r>
            <a:r>
              <a:rPr lang="en-US" altLang="zh-CN" sz="2800" dirty="0" smtClean="0">
                <a:solidFill>
                  <a:schemeClr val="tx1"/>
                </a:solidFill>
                <a:latin typeface="Comic Sans MS"/>
                <a:cs typeface="Comic Sans MS"/>
              </a:rPr>
              <a:t>4.3</a:t>
            </a:r>
            <a:r>
              <a:rPr lang="zh-CN" altLang="en-US" sz="2800" dirty="0">
                <a:solidFill>
                  <a:schemeClr val="tx1"/>
                </a:solidFill>
                <a:latin typeface="Comic Sans MS"/>
                <a:cs typeface="Comic Sans MS"/>
              </a:rPr>
              <a:t>）</a:t>
            </a:r>
            <a:endParaRPr sz="2800" dirty="0">
              <a:solidFill>
                <a:schemeClr val="tx1"/>
              </a:solidFill>
              <a:latin typeface="Comic Sans MS"/>
              <a:cs typeface="Comic Sans MS"/>
            </a:endParaRPr>
          </a:p>
        </p:txBody>
      </p:sp>
      <p:sp>
        <p:nvSpPr>
          <p:cNvPr id="4" name="object 4"/>
          <p:cNvSpPr txBox="1"/>
          <p:nvPr/>
        </p:nvSpPr>
        <p:spPr>
          <a:xfrm>
            <a:off x="535940" y="1443990"/>
            <a:ext cx="7981950" cy="2504440"/>
          </a:xfrm>
          <a:prstGeom prst="rect">
            <a:avLst/>
          </a:prstGeom>
        </p:spPr>
        <p:txBody>
          <a:bodyPr vert="horz" wrap="square" lIns="0" tIns="0" rIns="0" bIns="0" rtlCol="0">
            <a:noAutofit/>
          </a:bodyPr>
          <a:lstStyle/>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经过层次化的管理</a:t>
            </a:r>
            <a:endParaRPr sz="3200" dirty="0">
              <a:latin typeface="宋体"/>
              <a:cs typeface="宋体"/>
            </a:endParaRPr>
          </a:p>
          <a:p>
            <a:pPr>
              <a:lnSpc>
                <a:spcPts val="650"/>
              </a:lnSpc>
              <a:spcBef>
                <a:spcPts val="40"/>
              </a:spcBef>
            </a:pPr>
            <a:endParaRPr sz="650" dirty="0"/>
          </a:p>
          <a:p>
            <a:pPr marL="469900">
              <a:lnSpc>
                <a:spcPct val="100000"/>
              </a:lnSpc>
              <a:tabLst>
                <a:tab pos="756285" algn="l"/>
              </a:tabLst>
            </a:pPr>
            <a:r>
              <a:rPr sz="1950" dirty="0" smtClean="0">
                <a:solidFill>
                  <a:srgbClr val="7E7E7E"/>
                </a:solidFill>
                <a:latin typeface="Verdana"/>
                <a:cs typeface="Verdana"/>
              </a:rPr>
              <a:t>●	</a:t>
            </a:r>
            <a:r>
              <a:rPr sz="2800" spc="-30" dirty="0" smtClean="0">
                <a:latin typeface="宋体"/>
                <a:cs typeface="宋体"/>
              </a:rPr>
              <a:t>在主机号</a:t>
            </a:r>
            <a:r>
              <a:rPr sz="2800" spc="-570" dirty="0" smtClean="0">
                <a:latin typeface="宋体"/>
                <a:cs typeface="宋体"/>
              </a:rPr>
              <a:t> </a:t>
            </a:r>
            <a:r>
              <a:rPr sz="2800" spc="-15" dirty="0" smtClean="0">
                <a:latin typeface="Comic Sans MS"/>
                <a:cs typeface="Comic Sans MS"/>
              </a:rPr>
              <a:t>host </a:t>
            </a:r>
            <a:r>
              <a:rPr sz="2800" spc="-20" dirty="0" smtClean="0">
                <a:latin typeface="Comic Sans MS"/>
                <a:cs typeface="Comic Sans MS"/>
              </a:rPr>
              <a:t>ID</a:t>
            </a:r>
            <a:r>
              <a:rPr sz="2800" spc="10" dirty="0" smtClean="0">
                <a:latin typeface="Comic Sans MS"/>
                <a:cs typeface="Comic Sans MS"/>
              </a:rPr>
              <a:t> </a:t>
            </a:r>
            <a:r>
              <a:rPr sz="2800" spc="-30" dirty="0" smtClean="0">
                <a:latin typeface="宋体"/>
                <a:cs typeface="宋体"/>
              </a:rPr>
              <a:t>域内定义几位作为子网</a:t>
            </a:r>
            <a:r>
              <a:rPr sz="2800" spc="-50" dirty="0" smtClean="0">
                <a:latin typeface="宋体"/>
                <a:cs typeface="宋体"/>
              </a:rPr>
              <a:t>号</a:t>
            </a:r>
            <a:r>
              <a:rPr sz="2800" spc="-10" dirty="0" smtClean="0">
                <a:latin typeface="Comic Sans MS"/>
                <a:cs typeface="Comic Sans MS"/>
              </a:rPr>
              <a:t>,</a:t>
            </a:r>
            <a:endParaRPr sz="2800" dirty="0">
              <a:latin typeface="Comic Sans MS"/>
              <a:cs typeface="Comic Sans MS"/>
            </a:endParaRPr>
          </a:p>
          <a:p>
            <a:pPr marL="756285">
              <a:lnSpc>
                <a:spcPct val="100000"/>
              </a:lnSpc>
            </a:pPr>
            <a:r>
              <a:rPr sz="2800" spc="-30" dirty="0" smtClean="0">
                <a:latin typeface="宋体"/>
                <a:cs typeface="宋体"/>
              </a:rPr>
              <a:t>主机号的位数相应缩减</a:t>
            </a:r>
            <a:endParaRPr sz="2800" dirty="0">
              <a:latin typeface="宋体"/>
              <a:cs typeface="宋体"/>
            </a:endParaRPr>
          </a:p>
          <a:p>
            <a:pPr>
              <a:lnSpc>
                <a:spcPts val="750"/>
              </a:lnSpc>
              <a:spcBef>
                <a:spcPts val="2"/>
              </a:spcBef>
            </a:pPr>
            <a:endParaRPr sz="750" dirty="0"/>
          </a:p>
          <a:p>
            <a:pPr marL="12700">
              <a:lnSpc>
                <a:spcPct val="100000"/>
              </a:lnSpc>
            </a:pPr>
            <a:r>
              <a:rPr sz="2250" spc="-20" dirty="0" smtClean="0">
                <a:solidFill>
                  <a:srgbClr val="006FC0"/>
                </a:solidFill>
                <a:latin typeface="Wingdings"/>
                <a:cs typeface="Wingdings"/>
              </a:rPr>
              <a:t></a:t>
            </a:r>
            <a:r>
              <a:rPr sz="2250" spc="140" dirty="0" smtClean="0">
                <a:solidFill>
                  <a:srgbClr val="006FC0"/>
                </a:solidFill>
                <a:latin typeface="Times New Roman"/>
                <a:cs typeface="Times New Roman"/>
              </a:rPr>
              <a:t> </a:t>
            </a:r>
            <a:r>
              <a:rPr sz="3200" spc="0" dirty="0" smtClean="0">
                <a:latin typeface="宋体"/>
                <a:cs typeface="宋体"/>
              </a:rPr>
              <a:t>选路时，将原网络号</a:t>
            </a:r>
            <a:r>
              <a:rPr sz="3200" spc="-705" dirty="0" smtClean="0">
                <a:latin typeface="宋体"/>
                <a:cs typeface="宋体"/>
              </a:rPr>
              <a:t> </a:t>
            </a:r>
            <a:r>
              <a:rPr sz="3200" spc="0" dirty="0" smtClean="0">
                <a:latin typeface="Comic Sans MS"/>
                <a:cs typeface="Comic Sans MS"/>
              </a:rPr>
              <a:t>network</a:t>
            </a:r>
            <a:r>
              <a:rPr sz="3200" spc="-5" dirty="0" smtClean="0">
                <a:latin typeface="Comic Sans MS"/>
                <a:cs typeface="Comic Sans MS"/>
              </a:rPr>
              <a:t> </a:t>
            </a:r>
            <a:r>
              <a:rPr sz="3200" spc="0" dirty="0" smtClean="0">
                <a:latin typeface="Comic Sans MS"/>
                <a:cs typeface="Comic Sans MS"/>
              </a:rPr>
              <a:t>ID +</a:t>
            </a:r>
            <a:r>
              <a:rPr sz="3200" spc="10" dirty="0" smtClean="0">
                <a:latin typeface="Comic Sans MS"/>
                <a:cs typeface="Comic Sans MS"/>
              </a:rPr>
              <a:t> </a:t>
            </a:r>
            <a:r>
              <a:rPr sz="3200" spc="0" dirty="0" smtClean="0">
                <a:latin typeface="宋体"/>
                <a:cs typeface="宋体"/>
              </a:rPr>
              <a:t>子网号</a:t>
            </a:r>
            <a:endParaRPr sz="3200" dirty="0">
              <a:latin typeface="宋体"/>
              <a:cs typeface="宋体"/>
            </a:endParaRPr>
          </a:p>
          <a:p>
            <a:pPr marL="355600">
              <a:lnSpc>
                <a:spcPct val="100000"/>
              </a:lnSpc>
            </a:pPr>
            <a:r>
              <a:rPr sz="3200" dirty="0" smtClean="0">
                <a:latin typeface="Comic Sans MS"/>
                <a:cs typeface="Comic Sans MS"/>
              </a:rPr>
              <a:t>subne</a:t>
            </a:r>
            <a:r>
              <a:rPr sz="3200" spc="-10" dirty="0" smtClean="0">
                <a:latin typeface="Comic Sans MS"/>
                <a:cs typeface="Comic Sans MS"/>
              </a:rPr>
              <a:t>t</a:t>
            </a:r>
            <a:r>
              <a:rPr sz="3200" spc="-5" dirty="0" smtClean="0">
                <a:latin typeface="Comic Sans MS"/>
                <a:cs typeface="Comic Sans MS"/>
              </a:rPr>
              <a:t>-</a:t>
            </a:r>
            <a:r>
              <a:rPr sz="3200" spc="0" dirty="0" smtClean="0">
                <a:latin typeface="Comic Sans MS"/>
                <a:cs typeface="Comic Sans MS"/>
              </a:rPr>
              <a:t>ID</a:t>
            </a:r>
            <a:r>
              <a:rPr sz="3200" spc="-5" dirty="0" smtClean="0">
                <a:latin typeface="Comic Sans MS"/>
                <a:cs typeface="Comic Sans MS"/>
              </a:rPr>
              <a:t> </a:t>
            </a:r>
            <a:r>
              <a:rPr sz="3200" spc="0" dirty="0" smtClean="0">
                <a:latin typeface="宋体"/>
                <a:cs typeface="宋体"/>
              </a:rPr>
              <a:t>作为该新网络的地址</a:t>
            </a:r>
            <a:endParaRPr sz="3200" dirty="0">
              <a:latin typeface="宋体"/>
              <a:cs typeface="宋体"/>
            </a:endParaRPr>
          </a:p>
        </p:txBody>
      </p:sp>
      <p:sp>
        <p:nvSpPr>
          <p:cNvPr id="5" name="Rectangle 2"/>
          <p:cNvSpPr>
            <a:spLocks noChangeArrowheads="1"/>
          </p:cNvSpPr>
          <p:nvPr/>
        </p:nvSpPr>
        <p:spPr bwMode="auto">
          <a:xfrm>
            <a:off x="215900" y="4365625"/>
            <a:ext cx="8802688" cy="819150"/>
          </a:xfrm>
          <a:prstGeom prst="rect">
            <a:avLst/>
          </a:prstGeom>
          <a:solidFill>
            <a:srgbClr val="FFFF99"/>
          </a:solidFill>
          <a:ln w="2857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a:defRPr/>
            </a:pPr>
            <a:r>
              <a:rPr lang="en-US" altLang="zh-CN" sz="2800" b="1" dirty="0">
                <a:solidFill>
                  <a:srgbClr val="000000"/>
                </a:solidFill>
              </a:rPr>
              <a:t>IP</a:t>
            </a:r>
            <a:r>
              <a:rPr lang="zh-CN" altLang="en-US" sz="2800" b="1" dirty="0">
                <a:solidFill>
                  <a:srgbClr val="000000"/>
                </a:solidFill>
              </a:rPr>
              <a:t>地址</a:t>
            </a:r>
            <a:r>
              <a:rPr lang="en-US" altLang="zh-CN" sz="2800" b="1" dirty="0">
                <a:solidFill>
                  <a:srgbClr val="000000"/>
                </a:solidFill>
              </a:rPr>
              <a:t> ::= {&lt;</a:t>
            </a:r>
            <a:r>
              <a:rPr lang="zh-CN" altLang="en-US" sz="2800" b="1" dirty="0">
                <a:solidFill>
                  <a:srgbClr val="000000"/>
                </a:solidFill>
              </a:rPr>
              <a:t>网络号</a:t>
            </a:r>
            <a:r>
              <a:rPr lang="en-US" altLang="zh-CN" sz="2800" b="1" dirty="0">
                <a:solidFill>
                  <a:srgbClr val="000000"/>
                </a:solidFill>
              </a:rPr>
              <a:t>&gt;, &lt;</a:t>
            </a:r>
            <a:r>
              <a:rPr lang="zh-CN" altLang="en-US" sz="2800" b="1" dirty="0">
                <a:solidFill>
                  <a:srgbClr val="000000"/>
                </a:solidFill>
              </a:rPr>
              <a:t>子网号</a:t>
            </a:r>
            <a:r>
              <a:rPr lang="en-US" altLang="zh-CN" sz="2800" b="1" dirty="0">
                <a:solidFill>
                  <a:srgbClr val="000000"/>
                </a:solidFill>
              </a:rPr>
              <a:t>&gt;, &lt;</a:t>
            </a:r>
            <a:r>
              <a:rPr lang="zh-CN" altLang="en-US" sz="2800" b="1" dirty="0">
                <a:solidFill>
                  <a:srgbClr val="000000"/>
                </a:solidFill>
              </a:rPr>
              <a:t>主机号</a:t>
            </a:r>
            <a:r>
              <a:rPr lang="en-US" altLang="zh-CN" sz="2800" b="1" dirty="0">
                <a:solidFill>
                  <a:srgbClr val="000000"/>
                </a:solidFill>
              </a:rPr>
              <a:t>&gt;} </a:t>
            </a:r>
            <a:endParaRPr lang="zh-CN" altLang="en-US" sz="2800" dirty="0">
              <a:solidFill>
                <a:schemeClr val="bg1"/>
              </a:solidFill>
            </a:endParaRPr>
          </a:p>
        </p:txBody>
      </p:sp>
      <p:sp>
        <p:nvSpPr>
          <p:cNvPr id="6" name="文本框 5"/>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rrowheads="1"/>
          </p:cNvSpPr>
          <p:nvPr/>
        </p:nvSpPr>
        <p:spPr bwMode="auto">
          <a:xfrm>
            <a:off x="479425" y="1506538"/>
            <a:ext cx="1789113" cy="676275"/>
          </a:xfrm>
          <a:prstGeom prst="roundRect">
            <a:avLst>
              <a:gd name="adj" fmla="val 16667"/>
            </a:avLst>
          </a:prstGeom>
          <a:solidFill>
            <a:srgbClr val="FFCCFF"/>
          </a:solidFill>
          <a:ln w="9525">
            <a:solidFill>
              <a:srgbClr val="333399"/>
            </a:solidFill>
            <a:round/>
            <a:headEnd/>
            <a:tailEnd/>
          </a:ln>
          <a:effectLst>
            <a:outerShdw blurRad="63500" dist="38099" dir="2700000" algn="ctr" rotWithShape="0">
              <a:schemeClr val="bg2">
                <a:alpha val="74998"/>
              </a:schemeClr>
            </a:outerShdw>
          </a:effectLst>
        </p:spPr>
        <p:txBody>
          <a:bodyPr wrap="none" anchor="ctr"/>
          <a:lstStyle/>
          <a:p>
            <a:pPr>
              <a:defRPr/>
            </a:pPr>
            <a:endParaRPr lang="zh-CN" altLang="en-US"/>
          </a:p>
        </p:txBody>
      </p:sp>
      <p:sp>
        <p:nvSpPr>
          <p:cNvPr id="5" name="Line 3"/>
          <p:cNvSpPr>
            <a:spLocks noChangeShapeType="1"/>
          </p:cNvSpPr>
          <p:nvPr/>
        </p:nvSpPr>
        <p:spPr bwMode="auto">
          <a:xfrm flipV="1">
            <a:off x="1758950" y="4176713"/>
            <a:ext cx="936625"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 name="Line 4"/>
          <p:cNvSpPr>
            <a:spLocks noChangeShapeType="1"/>
          </p:cNvSpPr>
          <p:nvPr/>
        </p:nvSpPr>
        <p:spPr bwMode="auto">
          <a:xfrm>
            <a:off x="3163888" y="2605088"/>
            <a:ext cx="234950" cy="7842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7" name="Line 5"/>
          <p:cNvSpPr>
            <a:spLocks noChangeShapeType="1"/>
          </p:cNvSpPr>
          <p:nvPr/>
        </p:nvSpPr>
        <p:spPr bwMode="auto">
          <a:xfrm flipH="1">
            <a:off x="7537450" y="2919413"/>
            <a:ext cx="622300" cy="78581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8" name="Line 6"/>
          <p:cNvSpPr>
            <a:spLocks noChangeShapeType="1"/>
          </p:cNvSpPr>
          <p:nvPr/>
        </p:nvSpPr>
        <p:spPr bwMode="auto">
          <a:xfrm flipH="1">
            <a:off x="5505450" y="2370138"/>
            <a:ext cx="77788" cy="863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9" name="Line 7"/>
          <p:cNvSpPr>
            <a:spLocks noChangeShapeType="1"/>
          </p:cNvSpPr>
          <p:nvPr/>
        </p:nvSpPr>
        <p:spPr bwMode="auto">
          <a:xfrm flipV="1">
            <a:off x="5903913" y="5040313"/>
            <a:ext cx="0" cy="7842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10" name="Line 8"/>
          <p:cNvSpPr>
            <a:spLocks noChangeShapeType="1"/>
          </p:cNvSpPr>
          <p:nvPr/>
        </p:nvSpPr>
        <p:spPr bwMode="auto">
          <a:xfrm>
            <a:off x="3944938" y="2449513"/>
            <a:ext cx="0" cy="7064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11" name="Line 9"/>
          <p:cNvSpPr>
            <a:spLocks noChangeShapeType="1"/>
          </p:cNvSpPr>
          <p:nvPr/>
        </p:nvSpPr>
        <p:spPr bwMode="auto">
          <a:xfrm flipH="1">
            <a:off x="7067550" y="2605088"/>
            <a:ext cx="234950" cy="7080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12" name="Line 10"/>
          <p:cNvSpPr>
            <a:spLocks noChangeShapeType="1"/>
          </p:cNvSpPr>
          <p:nvPr/>
        </p:nvSpPr>
        <p:spPr bwMode="auto">
          <a:xfrm flipV="1">
            <a:off x="4886325" y="4960938"/>
            <a:ext cx="77788" cy="7064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13" name="Line 11"/>
          <p:cNvSpPr>
            <a:spLocks noChangeShapeType="1"/>
          </p:cNvSpPr>
          <p:nvPr/>
        </p:nvSpPr>
        <p:spPr bwMode="auto">
          <a:xfrm flipV="1">
            <a:off x="3241675" y="4568825"/>
            <a:ext cx="157163" cy="863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sp>
        <p:nvSpPr>
          <p:cNvPr id="14" name="Line 12"/>
          <p:cNvSpPr>
            <a:spLocks noChangeShapeType="1"/>
          </p:cNvSpPr>
          <p:nvPr/>
        </p:nvSpPr>
        <p:spPr bwMode="auto">
          <a:xfrm flipH="1" flipV="1">
            <a:off x="7691438" y="4725988"/>
            <a:ext cx="858837" cy="157162"/>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28575">
                <a:solidFill>
                  <a:srgbClr val="333399"/>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zh-CN" altLang="en-US"/>
          </a:p>
        </p:txBody>
      </p:sp>
      <p:pic>
        <p:nvPicPr>
          <p:cNvPr id="15"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9363" y="2212975"/>
            <a:ext cx="385762"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6"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725" y="2533650"/>
            <a:ext cx="385763"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7"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9250" y="2055813"/>
            <a:ext cx="385763"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8"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6388" y="2682875"/>
            <a:ext cx="385762"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9" name="Picture 1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338" y="2292350"/>
            <a:ext cx="385762" cy="38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 name="Picture 1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2450" y="4581525"/>
            <a:ext cx="385763" cy="39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1"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1350" y="5667375"/>
            <a:ext cx="385763"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9163" y="5589588"/>
            <a:ext cx="385762"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100" y="5275263"/>
            <a:ext cx="385763" cy="390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 name="Text Box 22"/>
          <p:cNvSpPr txBox="1">
            <a:spLocks noChangeArrowheads="1"/>
          </p:cNvSpPr>
          <p:nvPr/>
        </p:nvSpPr>
        <p:spPr bwMode="auto">
          <a:xfrm rot="5211293">
            <a:off x="8355807" y="3494881"/>
            <a:ext cx="5397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2800" smtClean="0">
                <a:ea typeface="黑体" charset="0"/>
                <a:cs typeface="黑体" charset="0"/>
              </a:rPr>
              <a:t>…</a:t>
            </a:r>
          </a:p>
        </p:txBody>
      </p:sp>
      <p:sp>
        <p:nvSpPr>
          <p:cNvPr id="25" name="Text Box 23"/>
          <p:cNvSpPr txBox="1">
            <a:spLocks noChangeArrowheads="1"/>
          </p:cNvSpPr>
          <p:nvPr/>
        </p:nvSpPr>
        <p:spPr bwMode="auto">
          <a:xfrm rot="546999">
            <a:off x="3997325" y="5176838"/>
            <a:ext cx="5397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800">
                <a:ea typeface="黑体" charset="0"/>
                <a:cs typeface="黑体" charset="0"/>
              </a:rPr>
              <a:t>…</a:t>
            </a:r>
          </a:p>
        </p:txBody>
      </p:sp>
      <p:sp>
        <p:nvSpPr>
          <p:cNvPr id="26" name="Text Box 24"/>
          <p:cNvSpPr txBox="1">
            <a:spLocks noChangeArrowheads="1"/>
          </p:cNvSpPr>
          <p:nvPr/>
        </p:nvSpPr>
        <p:spPr bwMode="auto">
          <a:xfrm rot="21237460">
            <a:off x="4575175" y="1971675"/>
            <a:ext cx="5397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2800" smtClean="0">
                <a:ea typeface="黑体" charset="0"/>
                <a:cs typeface="黑体" charset="0"/>
              </a:rPr>
              <a:t>…</a:t>
            </a:r>
          </a:p>
        </p:txBody>
      </p:sp>
      <p:sp>
        <p:nvSpPr>
          <p:cNvPr id="27" name="Text Box 25"/>
          <p:cNvSpPr txBox="1">
            <a:spLocks noChangeArrowheads="1"/>
          </p:cNvSpPr>
          <p:nvPr/>
        </p:nvSpPr>
        <p:spPr bwMode="auto">
          <a:xfrm>
            <a:off x="2268538" y="2168525"/>
            <a:ext cx="15255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145.13.3.10</a:t>
            </a:r>
          </a:p>
        </p:txBody>
      </p:sp>
      <p:sp>
        <p:nvSpPr>
          <p:cNvPr id="28" name="Text Box 26"/>
          <p:cNvSpPr txBox="1">
            <a:spLocks noChangeArrowheads="1"/>
          </p:cNvSpPr>
          <p:nvPr/>
        </p:nvSpPr>
        <p:spPr bwMode="auto">
          <a:xfrm>
            <a:off x="3346450" y="1808163"/>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145.13.3.11</a:t>
            </a:r>
          </a:p>
        </p:txBody>
      </p:sp>
      <p:sp>
        <p:nvSpPr>
          <p:cNvPr id="29" name="Text Box 27"/>
          <p:cNvSpPr txBox="1">
            <a:spLocks noChangeArrowheads="1"/>
          </p:cNvSpPr>
          <p:nvPr/>
        </p:nvSpPr>
        <p:spPr bwMode="auto">
          <a:xfrm>
            <a:off x="4868863" y="1663700"/>
            <a:ext cx="16652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145.13.3.101</a:t>
            </a:r>
          </a:p>
        </p:txBody>
      </p:sp>
      <p:sp>
        <p:nvSpPr>
          <p:cNvPr id="30" name="Text Box 28"/>
          <p:cNvSpPr txBox="1">
            <a:spLocks noChangeArrowheads="1"/>
          </p:cNvSpPr>
          <p:nvPr/>
        </p:nvSpPr>
        <p:spPr bwMode="auto">
          <a:xfrm>
            <a:off x="6624638" y="1952625"/>
            <a:ext cx="152241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145.13.7.34</a:t>
            </a:r>
          </a:p>
        </p:txBody>
      </p:sp>
      <p:sp>
        <p:nvSpPr>
          <p:cNvPr id="31" name="Text Box 29"/>
          <p:cNvSpPr txBox="1">
            <a:spLocks noChangeArrowheads="1"/>
          </p:cNvSpPr>
          <p:nvPr/>
        </p:nvSpPr>
        <p:spPr bwMode="auto">
          <a:xfrm>
            <a:off x="7524750" y="2349500"/>
            <a:ext cx="15255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145.13.7.35</a:t>
            </a:r>
          </a:p>
        </p:txBody>
      </p:sp>
      <p:sp>
        <p:nvSpPr>
          <p:cNvPr id="32" name="Text Box 30"/>
          <p:cNvSpPr txBox="1">
            <a:spLocks noChangeArrowheads="1"/>
          </p:cNvSpPr>
          <p:nvPr/>
        </p:nvSpPr>
        <p:spPr bwMode="auto">
          <a:xfrm>
            <a:off x="7596188" y="4946650"/>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2000" b="0" smtClean="0">
                <a:ea typeface="黑体" charset="0"/>
                <a:cs typeface="黑体" charset="0"/>
              </a:rPr>
              <a:t>145.13.7.56</a:t>
            </a:r>
          </a:p>
        </p:txBody>
      </p:sp>
      <p:sp>
        <p:nvSpPr>
          <p:cNvPr id="33" name="Text Box 31"/>
          <p:cNvSpPr txBox="1">
            <a:spLocks noChangeArrowheads="1"/>
          </p:cNvSpPr>
          <p:nvPr/>
        </p:nvSpPr>
        <p:spPr bwMode="auto">
          <a:xfrm>
            <a:off x="2557463" y="5592763"/>
            <a:ext cx="16668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145.13.21.23</a:t>
            </a:r>
          </a:p>
        </p:txBody>
      </p:sp>
      <p:sp>
        <p:nvSpPr>
          <p:cNvPr id="34" name="Text Box 32"/>
          <p:cNvSpPr txBox="1">
            <a:spLocks noChangeArrowheads="1"/>
          </p:cNvSpPr>
          <p:nvPr/>
        </p:nvSpPr>
        <p:spPr bwMode="auto">
          <a:xfrm>
            <a:off x="4140200" y="5946775"/>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145.13.21.9</a:t>
            </a:r>
          </a:p>
        </p:txBody>
      </p:sp>
      <p:sp>
        <p:nvSpPr>
          <p:cNvPr id="35" name="Text Box 33"/>
          <p:cNvSpPr txBox="1">
            <a:spLocks noChangeArrowheads="1"/>
          </p:cNvSpPr>
          <p:nvPr/>
        </p:nvSpPr>
        <p:spPr bwMode="auto">
          <a:xfrm>
            <a:off x="6072188" y="5661025"/>
            <a:ext cx="1524000" cy="395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145.13.21.8</a:t>
            </a:r>
          </a:p>
        </p:txBody>
      </p:sp>
      <p:sp>
        <p:nvSpPr>
          <p:cNvPr id="36" name="Line 34"/>
          <p:cNvSpPr>
            <a:spLocks noChangeShapeType="1"/>
          </p:cNvSpPr>
          <p:nvPr/>
        </p:nvSpPr>
        <p:spPr bwMode="auto">
          <a:xfrm>
            <a:off x="744538" y="2840038"/>
            <a:ext cx="1482725" cy="1336675"/>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7" name="Line 35"/>
          <p:cNvSpPr>
            <a:spLocks noChangeShapeType="1"/>
          </p:cNvSpPr>
          <p:nvPr/>
        </p:nvSpPr>
        <p:spPr bwMode="auto">
          <a:xfrm>
            <a:off x="587375" y="2840038"/>
            <a:ext cx="0" cy="2043112"/>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8" name="Line 36"/>
          <p:cNvSpPr>
            <a:spLocks noChangeShapeType="1"/>
          </p:cNvSpPr>
          <p:nvPr/>
        </p:nvSpPr>
        <p:spPr bwMode="auto">
          <a:xfrm flipV="1">
            <a:off x="666750" y="4252913"/>
            <a:ext cx="1482725" cy="78740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57150">
                <a:solidFill>
                  <a:srgbClr val="333399"/>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39" name="AutoShape 37"/>
          <p:cNvSpPr>
            <a:spLocks noChangeArrowheads="1"/>
          </p:cNvSpPr>
          <p:nvPr/>
        </p:nvSpPr>
        <p:spPr bwMode="auto">
          <a:xfrm>
            <a:off x="147638" y="5516563"/>
            <a:ext cx="2479675" cy="1054100"/>
          </a:xfrm>
          <a:prstGeom prst="wedgeRoundRectCallout">
            <a:avLst>
              <a:gd name="adj1" fmla="val 34699"/>
              <a:gd name="adj2" fmla="val -169426"/>
              <a:gd name="adj3" fmla="val 16667"/>
            </a:avLst>
          </a:prstGeom>
          <a:solidFill>
            <a:srgbClr val="FFFF99"/>
          </a:solidFill>
          <a:ln w="9525">
            <a:solidFill>
              <a:schemeClr val="tx1"/>
            </a:solidFill>
            <a:miter lim="800000"/>
            <a:headEnd/>
            <a:tailEnd/>
          </a:ln>
          <a:effectLst>
            <a:outerShdw blurRad="63500" dist="38099" dir="2700000" algn="ctr" rotWithShape="0">
              <a:schemeClr val="bg2">
                <a:alpha val="74998"/>
              </a:schemeClr>
            </a:outerShdw>
          </a:effectLst>
        </p:spPr>
        <p:txBody>
          <a:bodyPr/>
          <a:lstStyle/>
          <a:p>
            <a:pPr algn="ctr">
              <a:defRPr/>
            </a:pPr>
            <a:endParaRPr kumimoji="1" lang="zh-CN" altLang="en-US" sz="2000" b="0">
              <a:solidFill>
                <a:srgbClr val="333399"/>
              </a:solidFill>
              <a:ea typeface="黑体" charset="0"/>
              <a:cs typeface="黑体" charset="0"/>
            </a:endParaRPr>
          </a:p>
        </p:txBody>
      </p:sp>
      <p:sp>
        <p:nvSpPr>
          <p:cNvPr id="40" name="Text Box 38"/>
          <p:cNvSpPr txBox="1">
            <a:spLocks noChangeArrowheads="1"/>
          </p:cNvSpPr>
          <p:nvPr/>
        </p:nvSpPr>
        <p:spPr bwMode="auto">
          <a:xfrm>
            <a:off x="179388" y="5491163"/>
            <a:ext cx="2535237" cy="1008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kumimoji="1" lang="zh-CN" altLang="en-US" sz="2000" b="0">
                <a:solidFill>
                  <a:srgbClr val="333399"/>
                </a:solidFill>
                <a:ea typeface="黑体" charset="0"/>
                <a:cs typeface="黑体" charset="0"/>
              </a:rPr>
              <a:t>所有到网络</a:t>
            </a:r>
            <a:r>
              <a:rPr kumimoji="1" lang="en-US" altLang="zh-CN" sz="2000" b="0">
                <a:solidFill>
                  <a:srgbClr val="333399"/>
                </a:solidFill>
                <a:ea typeface="黑体" charset="0"/>
                <a:cs typeface="黑体" charset="0"/>
              </a:rPr>
              <a:t> 145.13.0.0</a:t>
            </a:r>
            <a:r>
              <a:rPr kumimoji="1" lang="zh-CN" altLang="en-US" sz="2000" b="0">
                <a:solidFill>
                  <a:srgbClr val="333399"/>
                </a:solidFill>
                <a:ea typeface="黑体" charset="0"/>
                <a:cs typeface="黑体" charset="0"/>
              </a:rPr>
              <a:t>的分组均到达此路由器</a:t>
            </a:r>
          </a:p>
        </p:txBody>
      </p:sp>
      <p:pic>
        <p:nvPicPr>
          <p:cNvPr id="41" name="Picture 3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4803775"/>
            <a:ext cx="701675"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42" name="Picture 4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2605088"/>
            <a:ext cx="701675" cy="4714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43" name="AutoShape 41"/>
          <p:cNvSpPr>
            <a:spLocks noChangeArrowheads="1"/>
          </p:cNvSpPr>
          <p:nvPr/>
        </p:nvSpPr>
        <p:spPr bwMode="auto">
          <a:xfrm rot="19956702">
            <a:off x="881063" y="4222750"/>
            <a:ext cx="938212" cy="390525"/>
          </a:xfrm>
          <a:prstGeom prst="leftArrow">
            <a:avLst>
              <a:gd name="adj1" fmla="val 42500"/>
              <a:gd name="adj2" fmla="val 9051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4" name="AutoShape 42"/>
          <p:cNvSpPr>
            <a:spLocks noChangeArrowheads="1"/>
          </p:cNvSpPr>
          <p:nvPr/>
        </p:nvSpPr>
        <p:spPr bwMode="auto">
          <a:xfrm rot="2494205">
            <a:off x="1198563" y="3113088"/>
            <a:ext cx="936625" cy="393700"/>
          </a:xfrm>
          <a:prstGeom prst="leftArrow">
            <a:avLst>
              <a:gd name="adj1" fmla="val 42500"/>
              <a:gd name="adj2" fmla="val 8963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45" name="Text Box 43"/>
          <p:cNvSpPr txBox="1">
            <a:spLocks noChangeArrowheads="1"/>
          </p:cNvSpPr>
          <p:nvPr/>
        </p:nvSpPr>
        <p:spPr bwMode="auto">
          <a:xfrm>
            <a:off x="477838" y="1476375"/>
            <a:ext cx="17081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我的网络地址</a:t>
            </a:r>
            <a:endParaRPr kumimoji="1" lang="en-US" altLang="zh-CN" sz="2000" b="0">
              <a:solidFill>
                <a:srgbClr val="333399"/>
              </a:solidFill>
              <a:ea typeface="黑体" charset="0"/>
              <a:cs typeface="黑体" charset="0"/>
            </a:endParaRPr>
          </a:p>
          <a:p>
            <a:pPr>
              <a:defRPr/>
            </a:pPr>
            <a:r>
              <a:rPr kumimoji="1" lang="zh-CN" altLang="en-US" sz="2000" b="0">
                <a:solidFill>
                  <a:srgbClr val="333399"/>
                </a:solidFill>
                <a:ea typeface="黑体" charset="0"/>
                <a:cs typeface="黑体" charset="0"/>
              </a:rPr>
              <a:t>是</a:t>
            </a:r>
            <a:r>
              <a:rPr kumimoji="1" lang="en-US" altLang="zh-CN" sz="2000" b="0">
                <a:solidFill>
                  <a:srgbClr val="333399"/>
                </a:solidFill>
                <a:ea typeface="黑体" charset="0"/>
                <a:cs typeface="黑体" charset="0"/>
              </a:rPr>
              <a:t> 145.13.0.0</a:t>
            </a:r>
          </a:p>
        </p:txBody>
      </p:sp>
      <p:sp>
        <p:nvSpPr>
          <p:cNvPr id="46" name="Line 44"/>
          <p:cNvSpPr>
            <a:spLocks noChangeShapeType="1"/>
          </p:cNvSpPr>
          <p:nvPr/>
        </p:nvSpPr>
        <p:spPr bwMode="auto">
          <a:xfrm>
            <a:off x="1370013" y="2212975"/>
            <a:ext cx="344487" cy="115093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47" name="Line 45"/>
          <p:cNvSpPr>
            <a:spLocks noChangeShapeType="1"/>
          </p:cNvSpPr>
          <p:nvPr/>
        </p:nvSpPr>
        <p:spPr bwMode="auto">
          <a:xfrm>
            <a:off x="1212850" y="2212975"/>
            <a:ext cx="157163" cy="219868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zh-CN" altLang="en-US"/>
          </a:p>
        </p:txBody>
      </p:sp>
      <p:sp>
        <p:nvSpPr>
          <p:cNvPr id="48" name="Text Box 46"/>
          <p:cNvSpPr txBox="1">
            <a:spLocks noChangeArrowheads="1"/>
          </p:cNvSpPr>
          <p:nvPr/>
        </p:nvSpPr>
        <p:spPr bwMode="auto">
          <a:xfrm>
            <a:off x="2076450" y="3486150"/>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2000" b="0" smtClean="0">
                <a:ea typeface="黑体" charset="0"/>
                <a:cs typeface="黑体" charset="0"/>
              </a:rPr>
              <a:t>R</a:t>
            </a:r>
            <a:r>
              <a:rPr kumimoji="1" lang="en-US" altLang="zh-CN" sz="2000" b="0" baseline="-25000" smtClean="0">
                <a:ea typeface="黑体" charset="0"/>
                <a:cs typeface="黑体" charset="0"/>
              </a:rPr>
              <a:t>1</a:t>
            </a:r>
          </a:p>
        </p:txBody>
      </p:sp>
      <p:sp>
        <p:nvSpPr>
          <p:cNvPr id="49" name="Text Box 47"/>
          <p:cNvSpPr txBox="1">
            <a:spLocks noChangeArrowheads="1"/>
          </p:cNvSpPr>
          <p:nvPr/>
        </p:nvSpPr>
        <p:spPr bwMode="auto">
          <a:xfrm>
            <a:off x="79375" y="4400550"/>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pPr>
              <a:defRPr/>
            </a:pPr>
            <a:r>
              <a:rPr kumimoji="1" lang="en-US" altLang="zh-CN" sz="2000" b="0" smtClean="0">
                <a:ea typeface="黑体" charset="0"/>
                <a:cs typeface="黑体" charset="0"/>
              </a:rPr>
              <a:t>R</a:t>
            </a:r>
            <a:r>
              <a:rPr kumimoji="1" lang="en-US" altLang="zh-CN" sz="2000" b="0" baseline="-25000" smtClean="0">
                <a:ea typeface="黑体" charset="0"/>
                <a:cs typeface="黑体" charset="0"/>
              </a:rPr>
              <a:t>3</a:t>
            </a:r>
          </a:p>
        </p:txBody>
      </p:sp>
      <p:sp>
        <p:nvSpPr>
          <p:cNvPr id="50" name="Text Box 48"/>
          <p:cNvSpPr txBox="1">
            <a:spLocks noChangeArrowheads="1"/>
          </p:cNvSpPr>
          <p:nvPr/>
        </p:nvSpPr>
        <p:spPr bwMode="auto">
          <a:xfrm>
            <a:off x="79375" y="2205038"/>
            <a:ext cx="460375" cy="395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ea typeface="黑体" charset="0"/>
                <a:cs typeface="黑体" charset="0"/>
              </a:rPr>
              <a:t>R</a:t>
            </a:r>
            <a:r>
              <a:rPr kumimoji="1" lang="en-US" altLang="zh-CN" sz="2000" b="0" baseline="-25000">
                <a:ea typeface="黑体" charset="0"/>
                <a:cs typeface="黑体" charset="0"/>
              </a:rPr>
              <a:t>2</a:t>
            </a:r>
          </a:p>
        </p:txBody>
      </p:sp>
      <p:grpSp>
        <p:nvGrpSpPr>
          <p:cNvPr id="51" name="Group 49"/>
          <p:cNvGrpSpPr>
            <a:grpSpLocks/>
          </p:cNvGrpSpPr>
          <p:nvPr/>
        </p:nvGrpSpPr>
        <p:grpSpPr bwMode="auto">
          <a:xfrm>
            <a:off x="2471738" y="2611438"/>
            <a:ext cx="5672137" cy="2844800"/>
            <a:chOff x="1746" y="890"/>
            <a:chExt cx="3221" cy="1950"/>
          </a:xfrm>
        </p:grpSpPr>
        <p:grpSp>
          <p:nvGrpSpPr>
            <p:cNvPr id="52" name="Group 50"/>
            <p:cNvGrpSpPr>
              <a:grpSpLocks/>
            </p:cNvGrpSpPr>
            <p:nvPr/>
          </p:nvGrpSpPr>
          <p:grpSpPr bwMode="auto">
            <a:xfrm>
              <a:off x="1746" y="890"/>
              <a:ext cx="3221" cy="1950"/>
              <a:chOff x="912" y="768"/>
              <a:chExt cx="2400" cy="1584"/>
            </a:xfrm>
          </p:grpSpPr>
          <p:sp>
            <p:nvSpPr>
              <p:cNvPr id="54"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55"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56"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57"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58"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59"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0"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1"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2"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63" name="Group 60"/>
              <p:cNvGrpSpPr>
                <a:grpSpLocks/>
              </p:cNvGrpSpPr>
              <p:nvPr/>
            </p:nvGrpSpPr>
            <p:grpSpPr bwMode="auto">
              <a:xfrm>
                <a:off x="912" y="768"/>
                <a:ext cx="2386" cy="1553"/>
                <a:chOff x="912" y="768"/>
                <a:chExt cx="2386" cy="1553"/>
              </a:xfrm>
            </p:grpSpPr>
            <p:sp>
              <p:nvSpPr>
                <p:cNvPr id="64"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5"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6"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7"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8"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0"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1"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2"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53" name="Text Box 70"/>
            <p:cNvSpPr txBox="1">
              <a:spLocks noChangeArrowheads="1"/>
            </p:cNvSpPr>
            <p:nvPr/>
          </p:nvSpPr>
          <p:spPr bwMode="auto">
            <a:xfrm>
              <a:off x="2961" y="1410"/>
              <a:ext cx="1193" cy="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zh-CN" altLang="en-US" sz="3200" b="0">
                  <a:solidFill>
                    <a:srgbClr val="333399"/>
                  </a:solidFill>
                  <a:ea typeface="黑体" charset="0"/>
                  <a:cs typeface="黑体" charset="0"/>
                </a:rPr>
                <a:t>网络</a:t>
              </a:r>
              <a:endParaRPr kumimoji="1" lang="en-US" altLang="zh-CN" sz="3200" b="0">
                <a:solidFill>
                  <a:srgbClr val="333399"/>
                </a:solidFill>
                <a:ea typeface="黑体" charset="0"/>
                <a:cs typeface="黑体" charset="0"/>
              </a:endParaRPr>
            </a:p>
            <a:p>
              <a:pPr algn="ctr">
                <a:defRPr/>
              </a:pPr>
              <a:r>
                <a:rPr kumimoji="1" lang="en-US" altLang="zh-CN" sz="3200" b="0">
                  <a:solidFill>
                    <a:srgbClr val="333399"/>
                  </a:solidFill>
                  <a:ea typeface="黑体" charset="0"/>
                  <a:cs typeface="黑体" charset="0"/>
                </a:rPr>
                <a:t>145.13.0.0</a:t>
              </a:r>
            </a:p>
          </p:txBody>
        </p:sp>
      </p:grpSp>
      <p:pic>
        <p:nvPicPr>
          <p:cNvPr id="73" name="Picture 7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3940175"/>
            <a:ext cx="701675" cy="47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74" name="Rectangle 72"/>
          <p:cNvSpPr>
            <a:spLocks noGrp="1" noChangeArrowheads="1"/>
          </p:cNvSpPr>
          <p:nvPr>
            <p:ph type="title"/>
          </p:nvPr>
        </p:nvSpPr>
        <p:spPr>
          <a:xfrm>
            <a:off x="612775" y="357188"/>
            <a:ext cx="7704138" cy="623887"/>
          </a:xfrm>
        </p:spPr>
        <p:txBody>
          <a:bodyPr/>
          <a:lstStyle/>
          <a:p>
            <a:pPr>
              <a:defRPr/>
            </a:pPr>
            <a:r>
              <a:rPr kumimoji="0" lang="zh-CN" altLang="en-US" sz="3200" dirty="0" smtClean="0">
                <a:solidFill>
                  <a:srgbClr val="000000"/>
                </a:solidFill>
              </a:rPr>
              <a:t>一个未划分子网的</a:t>
            </a:r>
            <a:r>
              <a:rPr kumimoji="0" lang="en-US" altLang="zh-CN" sz="3200" dirty="0" smtClean="0">
                <a:solidFill>
                  <a:srgbClr val="000000"/>
                </a:solidFill>
              </a:rPr>
              <a:t> B </a:t>
            </a:r>
            <a:r>
              <a:rPr kumimoji="0" lang="zh-CN" altLang="en-US" sz="3200" dirty="0" smtClean="0">
                <a:solidFill>
                  <a:srgbClr val="000000"/>
                </a:solidFill>
              </a:rPr>
              <a:t>类网络</a:t>
            </a:r>
            <a:r>
              <a:rPr kumimoji="0" lang="en-US" altLang="zh-CN" sz="3200" dirty="0" smtClean="0">
                <a:solidFill>
                  <a:srgbClr val="000000"/>
                </a:solidFill>
              </a:rPr>
              <a:t>145.13.0.0</a:t>
            </a:r>
          </a:p>
        </p:txBody>
      </p:sp>
    </p:spTree>
    <p:extLst>
      <p:ext uri="{BB962C8B-B14F-4D97-AF65-F5344CB8AC3E}">
        <p14:creationId xmlns:p14="http://schemas.microsoft.com/office/powerpoint/2010/main" val="31650706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55650" y="44450"/>
            <a:ext cx="7793038" cy="768350"/>
          </a:xfrm>
        </p:spPr>
        <p:txBody>
          <a:bodyPr/>
          <a:lstStyle/>
          <a:p>
            <a:pPr>
              <a:defRPr/>
            </a:pPr>
            <a:r>
              <a:rPr kumimoji="0" lang="zh-CN" altLang="en-US" sz="3600" b="1" smtClean="0">
                <a:solidFill>
                  <a:srgbClr val="000090"/>
                </a:solidFill>
              </a:rPr>
              <a:t>划分为三个子网后对外仍是一个网络</a:t>
            </a:r>
            <a:r>
              <a:rPr kumimoji="0" lang="en-US" altLang="zh-CN" sz="3600" b="1" smtClean="0">
                <a:solidFill>
                  <a:srgbClr val="000090"/>
                </a:solidFill>
              </a:rPr>
              <a:t> </a:t>
            </a:r>
          </a:p>
        </p:txBody>
      </p:sp>
      <p:sp>
        <p:nvSpPr>
          <p:cNvPr id="5" name="Line 3"/>
          <p:cNvSpPr>
            <a:spLocks noChangeShapeType="1"/>
          </p:cNvSpPr>
          <p:nvPr/>
        </p:nvSpPr>
        <p:spPr bwMode="auto">
          <a:xfrm>
            <a:off x="749300" y="2628900"/>
            <a:ext cx="1470025" cy="1370013"/>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 name="Line 4"/>
          <p:cNvSpPr>
            <a:spLocks noChangeShapeType="1"/>
          </p:cNvSpPr>
          <p:nvPr/>
        </p:nvSpPr>
        <p:spPr bwMode="auto">
          <a:xfrm>
            <a:off x="593725" y="2628900"/>
            <a:ext cx="0" cy="2095500"/>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 name="Line 5"/>
          <p:cNvSpPr>
            <a:spLocks noChangeShapeType="1"/>
          </p:cNvSpPr>
          <p:nvPr/>
        </p:nvSpPr>
        <p:spPr bwMode="auto">
          <a:xfrm flipV="1">
            <a:off x="671513" y="4078288"/>
            <a:ext cx="1470025" cy="804862"/>
          </a:xfrm>
          <a:prstGeom prst="line">
            <a:avLst/>
          </a:prstGeom>
          <a:noFill/>
          <a:ln w="5715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8" name="AutoShape 6"/>
          <p:cNvSpPr>
            <a:spLocks noChangeArrowheads="1"/>
          </p:cNvSpPr>
          <p:nvPr/>
        </p:nvSpPr>
        <p:spPr bwMode="auto">
          <a:xfrm>
            <a:off x="2360613" y="1341438"/>
            <a:ext cx="6675437" cy="5400675"/>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9" name="Freeform 7"/>
          <p:cNvSpPr>
            <a:spLocks/>
          </p:cNvSpPr>
          <p:nvPr/>
        </p:nvSpPr>
        <p:spPr bwMode="auto">
          <a:xfrm>
            <a:off x="2511425" y="1422400"/>
            <a:ext cx="3748088" cy="2071688"/>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headEnd/>
            <a:tailEnd/>
          </a:ln>
          <a:effectLst/>
          <a:extLst/>
        </p:spPr>
        <p:txBody>
          <a:bodyPr/>
          <a:lstStyle/>
          <a:p>
            <a:pPr>
              <a:defRPr/>
            </a:pPr>
            <a:endParaRPr lang="zh-CN" altLang="en-US"/>
          </a:p>
        </p:txBody>
      </p:sp>
      <p:sp>
        <p:nvSpPr>
          <p:cNvPr id="10" name="Freeform 8"/>
          <p:cNvSpPr>
            <a:spLocks/>
          </p:cNvSpPr>
          <p:nvPr/>
        </p:nvSpPr>
        <p:spPr bwMode="auto">
          <a:xfrm>
            <a:off x="2449513" y="2790825"/>
            <a:ext cx="1162050" cy="1128713"/>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1" name="Freeform 9"/>
          <p:cNvSpPr>
            <a:spLocks/>
          </p:cNvSpPr>
          <p:nvPr/>
        </p:nvSpPr>
        <p:spPr bwMode="auto">
          <a:xfrm>
            <a:off x="2757488" y="4251325"/>
            <a:ext cx="4086225"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headEnd/>
            <a:tailEnd/>
          </a:ln>
          <a:effectLst/>
          <a:extLst/>
        </p:spPr>
        <p:txBody>
          <a:bodyPr/>
          <a:lstStyle/>
          <a:p>
            <a:pPr>
              <a:defRPr/>
            </a:pPr>
            <a:endParaRPr lang="zh-CN" altLang="en-US"/>
          </a:p>
        </p:txBody>
      </p:sp>
      <p:sp>
        <p:nvSpPr>
          <p:cNvPr id="12" name="Freeform 10"/>
          <p:cNvSpPr>
            <a:spLocks/>
          </p:cNvSpPr>
          <p:nvPr/>
        </p:nvSpPr>
        <p:spPr bwMode="auto">
          <a:xfrm>
            <a:off x="2449513" y="4078288"/>
            <a:ext cx="1392237" cy="804862"/>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3" name="Freeform 11"/>
          <p:cNvSpPr>
            <a:spLocks/>
          </p:cNvSpPr>
          <p:nvPr/>
        </p:nvSpPr>
        <p:spPr bwMode="auto">
          <a:xfrm>
            <a:off x="6072188" y="1503363"/>
            <a:ext cx="2836862" cy="3963987"/>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headEnd/>
            <a:tailEnd/>
          </a:ln>
          <a:effectLst/>
          <a:extLst/>
        </p:spPr>
        <p:txBody>
          <a:bodyPr/>
          <a:lstStyle/>
          <a:p>
            <a:pPr>
              <a:defRPr/>
            </a:pPr>
            <a:endParaRPr lang="zh-CN" altLang="en-US"/>
          </a:p>
        </p:txBody>
      </p:sp>
      <p:sp>
        <p:nvSpPr>
          <p:cNvPr id="14" name="Line 12"/>
          <p:cNvSpPr>
            <a:spLocks noChangeShapeType="1"/>
          </p:cNvSpPr>
          <p:nvPr/>
        </p:nvSpPr>
        <p:spPr bwMode="auto">
          <a:xfrm flipV="1">
            <a:off x="2449513" y="3998913"/>
            <a:ext cx="5106987"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5" name="Line 13"/>
          <p:cNvSpPr>
            <a:spLocks noChangeShapeType="1"/>
          </p:cNvSpPr>
          <p:nvPr/>
        </p:nvSpPr>
        <p:spPr bwMode="auto">
          <a:xfrm>
            <a:off x="3176588" y="2389188"/>
            <a:ext cx="0" cy="41275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6" name="Freeform 14"/>
          <p:cNvSpPr>
            <a:spLocks/>
          </p:cNvSpPr>
          <p:nvPr/>
        </p:nvSpPr>
        <p:spPr bwMode="auto">
          <a:xfrm>
            <a:off x="7543800" y="2776538"/>
            <a:ext cx="495300" cy="5080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 name="Line 15"/>
          <p:cNvSpPr>
            <a:spLocks noChangeShapeType="1"/>
          </p:cNvSpPr>
          <p:nvPr/>
        </p:nvSpPr>
        <p:spPr bwMode="auto">
          <a:xfrm>
            <a:off x="5575300" y="2147888"/>
            <a:ext cx="0" cy="6318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 name="Line 16"/>
          <p:cNvSpPr>
            <a:spLocks noChangeShapeType="1"/>
          </p:cNvSpPr>
          <p:nvPr/>
        </p:nvSpPr>
        <p:spPr bwMode="auto">
          <a:xfrm flipV="1">
            <a:off x="5956300" y="4870450"/>
            <a:ext cx="9525" cy="10763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 name="Line 17"/>
          <p:cNvSpPr>
            <a:spLocks noChangeShapeType="1"/>
          </p:cNvSpPr>
          <p:nvPr/>
        </p:nvSpPr>
        <p:spPr bwMode="auto">
          <a:xfrm flipH="1">
            <a:off x="4238625" y="2279650"/>
            <a:ext cx="0" cy="52228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0" name="Freeform 18"/>
          <p:cNvSpPr>
            <a:spLocks/>
          </p:cNvSpPr>
          <p:nvPr/>
        </p:nvSpPr>
        <p:spPr bwMode="auto">
          <a:xfrm>
            <a:off x="7272338" y="2374900"/>
            <a:ext cx="284162" cy="657225"/>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1" name="Line 19"/>
          <p:cNvSpPr>
            <a:spLocks noChangeShapeType="1"/>
          </p:cNvSpPr>
          <p:nvPr/>
        </p:nvSpPr>
        <p:spPr bwMode="auto">
          <a:xfrm flipH="1" flipV="1">
            <a:off x="4892675" y="4883150"/>
            <a:ext cx="0" cy="68738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2" name="Line 20"/>
          <p:cNvSpPr>
            <a:spLocks noChangeShapeType="1"/>
          </p:cNvSpPr>
          <p:nvPr/>
        </p:nvSpPr>
        <p:spPr bwMode="auto">
          <a:xfrm flipH="1" flipV="1">
            <a:off x="3500438" y="4883150"/>
            <a:ext cx="0" cy="4048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23" name="Line 21"/>
          <p:cNvSpPr>
            <a:spLocks noChangeShapeType="1"/>
          </p:cNvSpPr>
          <p:nvPr/>
        </p:nvSpPr>
        <p:spPr bwMode="auto">
          <a:xfrm flipH="1" flipV="1">
            <a:off x="7556500" y="4683125"/>
            <a:ext cx="850900"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pic>
        <p:nvPicPr>
          <p:cNvPr id="2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4950" y="1985963"/>
            <a:ext cx="382588" cy="401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5"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3756025"/>
            <a:ext cx="696912" cy="48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26" name="Picture 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2438" y="2236788"/>
            <a:ext cx="381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7"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1150" y="1825625"/>
            <a:ext cx="381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8" name="Picture 2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063" y="2468563"/>
            <a:ext cx="382587" cy="401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9"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950" y="2066925"/>
            <a:ext cx="3810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0" name="Picture 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1825" y="4402138"/>
            <a:ext cx="3825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1"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3738" y="5734050"/>
            <a:ext cx="382587"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2"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000" y="5448300"/>
            <a:ext cx="381000" cy="401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3"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5175" y="5126038"/>
            <a:ext cx="3825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4" name="Text Box 32"/>
          <p:cNvSpPr txBox="1">
            <a:spLocks noChangeArrowheads="1"/>
          </p:cNvSpPr>
          <p:nvPr/>
        </p:nvSpPr>
        <p:spPr bwMode="auto">
          <a:xfrm>
            <a:off x="2339975" y="1879600"/>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145.13.3.10</a:t>
            </a:r>
          </a:p>
        </p:txBody>
      </p:sp>
      <p:sp>
        <p:nvSpPr>
          <p:cNvPr id="35" name="Text Box 33"/>
          <p:cNvSpPr txBox="1">
            <a:spLocks noChangeArrowheads="1"/>
          </p:cNvSpPr>
          <p:nvPr/>
        </p:nvSpPr>
        <p:spPr bwMode="auto">
          <a:xfrm>
            <a:off x="3327400" y="1663700"/>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145.13.3.11</a:t>
            </a:r>
          </a:p>
        </p:txBody>
      </p:sp>
      <p:sp>
        <p:nvSpPr>
          <p:cNvPr id="36" name="Text Box 34"/>
          <p:cNvSpPr txBox="1">
            <a:spLocks noChangeArrowheads="1"/>
          </p:cNvSpPr>
          <p:nvPr/>
        </p:nvSpPr>
        <p:spPr bwMode="auto">
          <a:xfrm>
            <a:off x="4641850" y="1519238"/>
            <a:ext cx="1665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145.13.3.101</a:t>
            </a:r>
          </a:p>
        </p:txBody>
      </p:sp>
      <p:sp>
        <p:nvSpPr>
          <p:cNvPr id="37" name="Text Box 35"/>
          <p:cNvSpPr txBox="1">
            <a:spLocks noChangeArrowheads="1"/>
          </p:cNvSpPr>
          <p:nvPr/>
        </p:nvSpPr>
        <p:spPr bwMode="auto">
          <a:xfrm>
            <a:off x="6653213" y="1655763"/>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145.13.7.34</a:t>
            </a:r>
          </a:p>
        </p:txBody>
      </p:sp>
      <p:sp>
        <p:nvSpPr>
          <p:cNvPr id="38" name="Text Box 36"/>
          <p:cNvSpPr txBox="1">
            <a:spLocks noChangeArrowheads="1"/>
          </p:cNvSpPr>
          <p:nvPr/>
        </p:nvSpPr>
        <p:spPr bwMode="auto">
          <a:xfrm>
            <a:off x="7558088" y="2044700"/>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145.13.7.35</a:t>
            </a:r>
          </a:p>
        </p:txBody>
      </p:sp>
      <p:sp>
        <p:nvSpPr>
          <p:cNvPr id="39" name="Text Box 37"/>
          <p:cNvSpPr txBox="1">
            <a:spLocks noChangeArrowheads="1"/>
          </p:cNvSpPr>
          <p:nvPr/>
        </p:nvSpPr>
        <p:spPr bwMode="auto">
          <a:xfrm>
            <a:off x="7524750" y="4040188"/>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145.13.7.56</a:t>
            </a:r>
          </a:p>
        </p:txBody>
      </p:sp>
      <p:sp>
        <p:nvSpPr>
          <p:cNvPr id="40" name="Text Box 38"/>
          <p:cNvSpPr txBox="1">
            <a:spLocks noChangeArrowheads="1"/>
          </p:cNvSpPr>
          <p:nvPr/>
        </p:nvSpPr>
        <p:spPr bwMode="auto">
          <a:xfrm>
            <a:off x="2700338" y="5507038"/>
            <a:ext cx="16652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145.13.21.23</a:t>
            </a:r>
          </a:p>
        </p:txBody>
      </p:sp>
      <p:sp>
        <p:nvSpPr>
          <p:cNvPr id="41" name="Text Box 39"/>
          <p:cNvSpPr txBox="1">
            <a:spLocks noChangeArrowheads="1"/>
          </p:cNvSpPr>
          <p:nvPr/>
        </p:nvSpPr>
        <p:spPr bwMode="auto">
          <a:xfrm>
            <a:off x="4056063" y="5805488"/>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145.13.21.9</a:t>
            </a:r>
          </a:p>
        </p:txBody>
      </p:sp>
      <p:sp>
        <p:nvSpPr>
          <p:cNvPr id="42" name="Text Box 40"/>
          <p:cNvSpPr txBox="1">
            <a:spLocks noChangeArrowheads="1"/>
          </p:cNvSpPr>
          <p:nvPr/>
        </p:nvSpPr>
        <p:spPr bwMode="auto">
          <a:xfrm>
            <a:off x="5159375" y="6127750"/>
            <a:ext cx="152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145.13.21.8</a:t>
            </a:r>
          </a:p>
        </p:txBody>
      </p:sp>
      <p:sp>
        <p:nvSpPr>
          <p:cNvPr id="43" name="Line 41"/>
          <p:cNvSpPr>
            <a:spLocks noChangeShapeType="1"/>
          </p:cNvSpPr>
          <p:nvPr/>
        </p:nvSpPr>
        <p:spPr bwMode="auto">
          <a:xfrm flipV="1">
            <a:off x="3146425" y="4868863"/>
            <a:ext cx="3154363" cy="14287"/>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4" name="Line 42"/>
          <p:cNvSpPr>
            <a:spLocks noChangeShapeType="1"/>
          </p:cNvSpPr>
          <p:nvPr/>
        </p:nvSpPr>
        <p:spPr bwMode="auto">
          <a:xfrm>
            <a:off x="2914650" y="2790825"/>
            <a:ext cx="3094038"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5" name="Text Box 43"/>
          <p:cNvSpPr txBox="1">
            <a:spLocks noChangeArrowheads="1"/>
          </p:cNvSpPr>
          <p:nvPr/>
        </p:nvSpPr>
        <p:spPr bwMode="auto">
          <a:xfrm>
            <a:off x="3989388" y="501332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46" name="Text Box 44"/>
          <p:cNvSpPr txBox="1">
            <a:spLocks noChangeArrowheads="1"/>
          </p:cNvSpPr>
          <p:nvPr/>
        </p:nvSpPr>
        <p:spPr bwMode="auto">
          <a:xfrm>
            <a:off x="4437063" y="185737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47" name="Line 45"/>
          <p:cNvSpPr>
            <a:spLocks noChangeShapeType="1"/>
          </p:cNvSpPr>
          <p:nvPr/>
        </p:nvSpPr>
        <p:spPr bwMode="auto">
          <a:xfrm rot="5400000">
            <a:off x="6388100" y="3797300"/>
            <a:ext cx="2336800" cy="0"/>
          </a:xfrm>
          <a:prstGeom prst="line">
            <a:avLst/>
          </a:prstGeom>
          <a:noFill/>
          <a:ln w="38100">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48" name="Text Box 46"/>
          <p:cNvSpPr txBox="1">
            <a:spLocks noChangeArrowheads="1"/>
          </p:cNvSpPr>
          <p:nvPr/>
        </p:nvSpPr>
        <p:spPr bwMode="auto">
          <a:xfrm rot="5400000">
            <a:off x="8007351" y="3521075"/>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a:solidFill>
                  <a:srgbClr val="333399"/>
                </a:solidFill>
                <a:ea typeface="黑体" charset="0"/>
                <a:cs typeface="黑体" charset="0"/>
              </a:rPr>
              <a:t>…</a:t>
            </a:r>
          </a:p>
        </p:txBody>
      </p:sp>
      <p:sp>
        <p:nvSpPr>
          <p:cNvPr id="49" name="Text Box 47"/>
          <p:cNvSpPr txBox="1">
            <a:spLocks noChangeArrowheads="1"/>
          </p:cNvSpPr>
          <p:nvPr/>
        </p:nvSpPr>
        <p:spPr bwMode="auto">
          <a:xfrm>
            <a:off x="3924300" y="4471988"/>
            <a:ext cx="21018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子网</a:t>
            </a:r>
            <a:r>
              <a:rPr kumimoji="1" lang="en-US" altLang="zh-CN" sz="2000" b="0">
                <a:solidFill>
                  <a:srgbClr val="333399"/>
                </a:solidFill>
                <a:ea typeface="黑体" charset="0"/>
                <a:cs typeface="黑体" charset="0"/>
              </a:rPr>
              <a:t> 145.13.21.0</a:t>
            </a:r>
          </a:p>
        </p:txBody>
      </p:sp>
      <p:sp>
        <p:nvSpPr>
          <p:cNvPr id="50" name="Text Box 48"/>
          <p:cNvSpPr txBox="1">
            <a:spLocks noChangeArrowheads="1"/>
          </p:cNvSpPr>
          <p:nvPr/>
        </p:nvSpPr>
        <p:spPr bwMode="auto">
          <a:xfrm>
            <a:off x="3851275" y="2816225"/>
            <a:ext cx="1960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zh-CN" altLang="en-US" sz="2000" b="0">
                <a:solidFill>
                  <a:srgbClr val="333399"/>
                </a:solidFill>
                <a:ea typeface="黑体" charset="0"/>
                <a:cs typeface="黑体" charset="0"/>
              </a:rPr>
              <a:t>子网</a:t>
            </a:r>
            <a:r>
              <a:rPr kumimoji="1" lang="en-US" altLang="zh-CN" sz="2000" b="0">
                <a:solidFill>
                  <a:srgbClr val="333399"/>
                </a:solidFill>
                <a:ea typeface="黑体" charset="0"/>
                <a:cs typeface="黑体" charset="0"/>
              </a:rPr>
              <a:t> 145.13.3.0</a:t>
            </a:r>
          </a:p>
        </p:txBody>
      </p:sp>
      <p:sp>
        <p:nvSpPr>
          <p:cNvPr id="51" name="Text Box 49"/>
          <p:cNvSpPr txBox="1">
            <a:spLocks noChangeArrowheads="1"/>
          </p:cNvSpPr>
          <p:nvPr/>
        </p:nvSpPr>
        <p:spPr bwMode="auto">
          <a:xfrm>
            <a:off x="6011863" y="3262313"/>
            <a:ext cx="1382712"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    </a:t>
            </a:r>
            <a:r>
              <a:rPr kumimoji="1" lang="zh-CN" altLang="en-US" sz="2000" b="0">
                <a:solidFill>
                  <a:srgbClr val="333399"/>
                </a:solidFill>
                <a:ea typeface="黑体" charset="0"/>
                <a:cs typeface="黑体" charset="0"/>
              </a:rPr>
              <a:t>子网</a:t>
            </a:r>
            <a:r>
              <a:rPr kumimoji="1" lang="en-US" altLang="zh-CN" sz="2000" b="0">
                <a:solidFill>
                  <a:srgbClr val="333399"/>
                </a:solidFill>
                <a:ea typeface="黑体" charset="0"/>
                <a:cs typeface="黑体" charset="0"/>
              </a:rPr>
              <a:t> </a:t>
            </a:r>
          </a:p>
          <a:p>
            <a:pPr>
              <a:defRPr/>
            </a:pPr>
            <a:r>
              <a:rPr kumimoji="1" lang="en-US" altLang="zh-CN" sz="2000" b="0">
                <a:solidFill>
                  <a:srgbClr val="333399"/>
                </a:solidFill>
                <a:ea typeface="黑体" charset="0"/>
                <a:cs typeface="黑体" charset="0"/>
              </a:rPr>
              <a:t>145.13.7.0</a:t>
            </a:r>
          </a:p>
        </p:txBody>
      </p:sp>
      <p:pic>
        <p:nvPicPr>
          <p:cNvPr id="52" name="Picture 5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4643438"/>
            <a:ext cx="696912"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pic>
        <p:nvPicPr>
          <p:cNvPr id="53" name="Picture 5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389188"/>
            <a:ext cx="696912"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tx1">
                      <a:alpha val="74998"/>
                    </a:schemeClr>
                  </a:outerShdw>
                </a:effectLst>
              </a14:hiddenEffects>
            </a:ext>
          </a:extLst>
        </p:spPr>
      </p:pic>
      <p:sp>
        <p:nvSpPr>
          <p:cNvPr id="54" name="AutoShape 52"/>
          <p:cNvSpPr>
            <a:spLocks noChangeArrowheads="1"/>
          </p:cNvSpPr>
          <p:nvPr/>
        </p:nvSpPr>
        <p:spPr bwMode="auto">
          <a:xfrm>
            <a:off x="130175" y="876300"/>
            <a:ext cx="1817688" cy="1393825"/>
          </a:xfrm>
          <a:prstGeom prst="wedgeRoundRectCallout">
            <a:avLst>
              <a:gd name="adj1" fmla="val 67731"/>
              <a:gd name="adj2" fmla="val 164009"/>
              <a:gd name="adj3" fmla="val 16667"/>
            </a:avLst>
          </a:prstGeom>
          <a:solidFill>
            <a:srgbClr val="FFFF99"/>
          </a:solidFill>
          <a:ln w="9525">
            <a:solidFill>
              <a:srgbClr val="333399"/>
            </a:solidFill>
            <a:miter lim="800000"/>
            <a:headEnd/>
            <a:tailEnd/>
          </a:ln>
          <a:effectLst>
            <a:outerShdw blurRad="63500" dist="38099" dir="2700000" algn="ctr" rotWithShape="0">
              <a:schemeClr val="bg2">
                <a:alpha val="74998"/>
              </a:schemeClr>
            </a:outerShdw>
          </a:effectLst>
        </p:spPr>
        <p:txBody>
          <a:bodyPr/>
          <a:lstStyle/>
          <a:p>
            <a:pPr algn="ctr">
              <a:defRPr/>
            </a:pPr>
            <a:r>
              <a:rPr kumimoji="1" lang="zh-CN" altLang="en-US" sz="2000" dirty="0">
                <a:solidFill>
                  <a:srgbClr val="333399"/>
                </a:solidFill>
                <a:ea typeface="黑体" charset="0"/>
                <a:cs typeface="黑体" charset="0"/>
              </a:rPr>
              <a:t>所有到达网络</a:t>
            </a:r>
            <a:r>
              <a:rPr kumimoji="1" lang="en-US" altLang="zh-CN" sz="2000" dirty="0">
                <a:solidFill>
                  <a:srgbClr val="333399"/>
                </a:solidFill>
                <a:ea typeface="黑体" charset="0"/>
                <a:cs typeface="黑体" charset="0"/>
              </a:rPr>
              <a:t> 145.13.0.0</a:t>
            </a:r>
          </a:p>
          <a:p>
            <a:pPr algn="ctr">
              <a:defRPr/>
            </a:pPr>
            <a:r>
              <a:rPr kumimoji="1" lang="zh-CN" altLang="en-US" sz="2000" dirty="0" smtClean="0">
                <a:solidFill>
                  <a:srgbClr val="333399"/>
                </a:solidFill>
                <a:ea typeface="黑体" charset="0"/>
                <a:cs typeface="黑体" charset="0"/>
              </a:rPr>
              <a:t>的分组均到达此</a:t>
            </a:r>
            <a:r>
              <a:rPr kumimoji="1" lang="zh-CN" altLang="en-US" sz="2000" dirty="0">
                <a:solidFill>
                  <a:srgbClr val="333399"/>
                </a:solidFill>
                <a:ea typeface="黑体" charset="0"/>
                <a:cs typeface="黑体" charset="0"/>
              </a:rPr>
              <a:t>路由器</a:t>
            </a:r>
          </a:p>
        </p:txBody>
      </p:sp>
      <p:sp>
        <p:nvSpPr>
          <p:cNvPr id="55" name="Line 54"/>
          <p:cNvSpPr>
            <a:spLocks noChangeShapeType="1"/>
          </p:cNvSpPr>
          <p:nvPr/>
        </p:nvSpPr>
        <p:spPr bwMode="auto">
          <a:xfrm>
            <a:off x="1290638" y="2871788"/>
            <a:ext cx="538162" cy="525462"/>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56" name="Line 55"/>
          <p:cNvSpPr>
            <a:spLocks noChangeShapeType="1"/>
          </p:cNvSpPr>
          <p:nvPr/>
        </p:nvSpPr>
        <p:spPr bwMode="auto">
          <a:xfrm rot="17213177">
            <a:off x="1137444" y="3979069"/>
            <a:ext cx="565150" cy="531812"/>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57" name="Text Box 56"/>
          <p:cNvSpPr txBox="1">
            <a:spLocks noChangeArrowheads="1"/>
          </p:cNvSpPr>
          <p:nvPr/>
        </p:nvSpPr>
        <p:spPr bwMode="auto">
          <a:xfrm>
            <a:off x="6877050" y="5680075"/>
            <a:ext cx="1868488"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kumimoji="1" lang="zh-CN" altLang="en-US" sz="2800" b="0">
                <a:solidFill>
                  <a:srgbClr val="333399"/>
                </a:solidFill>
                <a:ea typeface="黑体" charset="0"/>
                <a:cs typeface="黑体" charset="0"/>
              </a:rPr>
              <a:t>网络</a:t>
            </a:r>
            <a:endParaRPr kumimoji="1" lang="en-US" altLang="zh-CN" sz="2800" b="0">
              <a:solidFill>
                <a:srgbClr val="333399"/>
              </a:solidFill>
              <a:ea typeface="黑体" charset="0"/>
              <a:cs typeface="黑体" charset="0"/>
            </a:endParaRPr>
          </a:p>
          <a:p>
            <a:pPr algn="ctr">
              <a:defRPr/>
            </a:pPr>
            <a:r>
              <a:rPr kumimoji="1" lang="en-US" altLang="zh-CN" sz="2800" b="0">
                <a:solidFill>
                  <a:srgbClr val="333399"/>
                </a:solidFill>
                <a:ea typeface="黑体" charset="0"/>
                <a:cs typeface="黑体" charset="0"/>
              </a:rPr>
              <a:t>145.13.0.0</a:t>
            </a:r>
          </a:p>
        </p:txBody>
      </p:sp>
      <p:sp>
        <p:nvSpPr>
          <p:cNvPr id="58" name="Text Box 57"/>
          <p:cNvSpPr txBox="1">
            <a:spLocks noChangeArrowheads="1"/>
          </p:cNvSpPr>
          <p:nvPr/>
        </p:nvSpPr>
        <p:spPr bwMode="auto">
          <a:xfrm>
            <a:off x="1941513" y="4167188"/>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1</a:t>
            </a:r>
          </a:p>
        </p:txBody>
      </p:sp>
      <p:sp>
        <p:nvSpPr>
          <p:cNvPr id="59" name="Text Box 58"/>
          <p:cNvSpPr txBox="1">
            <a:spLocks noChangeArrowheads="1"/>
          </p:cNvSpPr>
          <p:nvPr/>
        </p:nvSpPr>
        <p:spPr bwMode="auto">
          <a:xfrm>
            <a:off x="79375" y="4284663"/>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3</a:t>
            </a:r>
          </a:p>
        </p:txBody>
      </p:sp>
      <p:sp>
        <p:nvSpPr>
          <p:cNvPr id="60" name="Text Box 59"/>
          <p:cNvSpPr txBox="1">
            <a:spLocks noChangeArrowheads="1"/>
          </p:cNvSpPr>
          <p:nvPr/>
        </p:nvSpPr>
        <p:spPr bwMode="auto">
          <a:xfrm>
            <a:off x="150813" y="2746375"/>
            <a:ext cx="460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kumimoji="1" lang="en-US" altLang="zh-CN" sz="2000" b="0">
                <a:solidFill>
                  <a:srgbClr val="333399"/>
                </a:solidFill>
                <a:ea typeface="黑体" charset="0"/>
                <a:cs typeface="黑体" charset="0"/>
              </a:rPr>
              <a:t>R</a:t>
            </a:r>
            <a:r>
              <a:rPr kumimoji="1" lang="en-US" altLang="zh-CN" sz="2000" b="0" baseline="-25000">
                <a:solidFill>
                  <a:srgbClr val="333399"/>
                </a:solidFill>
                <a:ea typeface="黑体" charset="0"/>
                <a:cs typeface="黑体" charset="0"/>
              </a:rPr>
              <a:t>2</a:t>
            </a:r>
          </a:p>
        </p:txBody>
      </p:sp>
      <p:sp>
        <p:nvSpPr>
          <p:cNvPr id="61" name="文本框 1"/>
          <p:cNvSpPr txBox="1">
            <a:spLocks noChangeArrowheads="1"/>
          </p:cNvSpPr>
          <p:nvPr/>
        </p:nvSpPr>
        <p:spPr bwMode="auto">
          <a:xfrm>
            <a:off x="179388" y="5445125"/>
            <a:ext cx="2016125"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charset="0"/>
                <a:ea typeface="宋体" charset="0"/>
                <a:cs typeface="宋体" charset="0"/>
              </a:defRPr>
            </a:lvl1pPr>
            <a:lvl2pPr marL="742950" indent="-285750">
              <a:defRPr sz="2400" b="1">
                <a:solidFill>
                  <a:schemeClr val="tx1"/>
                </a:solidFill>
                <a:latin typeface="Arial" charset="0"/>
                <a:ea typeface="宋体" charset="0"/>
              </a:defRPr>
            </a:lvl2pPr>
            <a:lvl3pPr marL="1143000" indent="-228600">
              <a:defRPr sz="2400" b="1">
                <a:solidFill>
                  <a:schemeClr val="tx1"/>
                </a:solidFill>
                <a:latin typeface="Arial" charset="0"/>
                <a:ea typeface="宋体" charset="0"/>
              </a:defRPr>
            </a:lvl3pPr>
            <a:lvl4pPr marL="1600200" indent="-228600">
              <a:defRPr sz="2400" b="1">
                <a:solidFill>
                  <a:schemeClr val="tx1"/>
                </a:solidFill>
                <a:latin typeface="Arial" charset="0"/>
                <a:ea typeface="宋体" charset="0"/>
              </a:defRPr>
            </a:lvl4pPr>
            <a:lvl5pPr marL="2057400" indent="-228600">
              <a:defRPr sz="2400" b="1">
                <a:solidFill>
                  <a:schemeClr val="tx1"/>
                </a:solidFill>
                <a:latin typeface="Arial" charset="0"/>
                <a:ea typeface="宋体" charset="0"/>
              </a:defRPr>
            </a:lvl5pPr>
            <a:lvl6pPr marL="2514600" indent="-228600" fontAlgn="base">
              <a:spcBef>
                <a:spcPct val="0"/>
              </a:spcBef>
              <a:spcAft>
                <a:spcPct val="0"/>
              </a:spcAft>
              <a:defRPr sz="2400" b="1">
                <a:solidFill>
                  <a:schemeClr val="tx1"/>
                </a:solidFill>
                <a:latin typeface="Arial" charset="0"/>
                <a:ea typeface="宋体" charset="0"/>
              </a:defRPr>
            </a:lvl6pPr>
            <a:lvl7pPr marL="2971800" indent="-228600" fontAlgn="base">
              <a:spcBef>
                <a:spcPct val="0"/>
              </a:spcBef>
              <a:spcAft>
                <a:spcPct val="0"/>
              </a:spcAft>
              <a:defRPr sz="2400" b="1">
                <a:solidFill>
                  <a:schemeClr val="tx1"/>
                </a:solidFill>
                <a:latin typeface="Arial" charset="0"/>
                <a:ea typeface="宋体" charset="0"/>
              </a:defRPr>
            </a:lvl7pPr>
            <a:lvl8pPr marL="3429000" indent="-228600" fontAlgn="base">
              <a:spcBef>
                <a:spcPct val="0"/>
              </a:spcBef>
              <a:spcAft>
                <a:spcPct val="0"/>
              </a:spcAft>
              <a:defRPr sz="2400" b="1">
                <a:solidFill>
                  <a:schemeClr val="tx1"/>
                </a:solidFill>
                <a:latin typeface="Arial" charset="0"/>
                <a:ea typeface="宋体" charset="0"/>
              </a:defRPr>
            </a:lvl8pPr>
            <a:lvl9pPr marL="3886200" indent="-228600" fontAlgn="base">
              <a:spcBef>
                <a:spcPct val="0"/>
              </a:spcBef>
              <a:spcAft>
                <a:spcPct val="0"/>
              </a:spcAft>
              <a:defRPr sz="2400" b="1">
                <a:solidFill>
                  <a:schemeClr val="tx1"/>
                </a:solidFill>
                <a:latin typeface="Arial" charset="0"/>
                <a:ea typeface="宋体" charset="0"/>
              </a:defRPr>
            </a:lvl9pPr>
          </a:lstStyle>
          <a:p>
            <a:r>
              <a:rPr kumimoji="1" lang="zh-CN" altLang="en-US" sz="2800" b="0" dirty="0">
                <a:solidFill>
                  <a:srgbClr val="000090"/>
                </a:solidFill>
              </a:rPr>
              <a:t>如何识别不同的子网呢？</a:t>
            </a:r>
          </a:p>
        </p:txBody>
      </p:sp>
      <p:sp>
        <p:nvSpPr>
          <p:cNvPr id="62" name="文本框 61"/>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3494248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ChangeArrowheads="1"/>
          </p:cNvSpPr>
          <p:nvPr/>
        </p:nvSpPr>
        <p:spPr bwMode="auto">
          <a:xfrm>
            <a:off x="1797050" y="3644900"/>
            <a:ext cx="7110413" cy="47307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03" name="Rectangle 3"/>
          <p:cNvSpPr>
            <a:spLocks noChangeArrowheads="1"/>
          </p:cNvSpPr>
          <p:nvPr/>
        </p:nvSpPr>
        <p:spPr bwMode="auto">
          <a:xfrm>
            <a:off x="1797050" y="2371725"/>
            <a:ext cx="7110413" cy="463550"/>
          </a:xfrm>
          <a:prstGeom prst="rect">
            <a:avLst/>
          </a:prstGeom>
          <a:solidFill>
            <a:srgbClr val="CCECFF"/>
          </a:solidFill>
          <a:ln w="1270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04" name="Rectangle 4"/>
          <p:cNvSpPr>
            <a:spLocks noGrp="1" noChangeArrowheads="1"/>
          </p:cNvSpPr>
          <p:nvPr>
            <p:ph type="title"/>
          </p:nvPr>
        </p:nvSpPr>
        <p:spPr/>
        <p:txBody>
          <a:bodyPr/>
          <a:lstStyle/>
          <a:p>
            <a:pPr>
              <a:defRPr/>
            </a:pPr>
            <a:r>
              <a:rPr kumimoji="0" lang="en-US" altLang="zh-CN" sz="4000" b="1" dirty="0" smtClean="0">
                <a:solidFill>
                  <a:srgbClr val="000090"/>
                </a:solidFill>
              </a:rPr>
              <a:t>IP </a:t>
            </a:r>
            <a:r>
              <a:rPr kumimoji="0" lang="zh-CN" altLang="en-US" sz="4000" b="1" dirty="0" smtClean="0">
                <a:solidFill>
                  <a:srgbClr val="000090"/>
                </a:solidFill>
              </a:rPr>
              <a:t>地址的各字段和子网掩码</a:t>
            </a:r>
            <a:r>
              <a:rPr kumimoji="0" lang="en-US" altLang="zh-CN" sz="4000" b="1" dirty="0" smtClean="0">
                <a:solidFill>
                  <a:srgbClr val="000090"/>
                </a:solidFill>
              </a:rPr>
              <a:t> </a:t>
            </a:r>
          </a:p>
        </p:txBody>
      </p:sp>
      <p:sp>
        <p:nvSpPr>
          <p:cNvPr id="793605" name="Line 5"/>
          <p:cNvSpPr>
            <a:spLocks noChangeShapeType="1"/>
          </p:cNvSpPr>
          <p:nvPr/>
        </p:nvSpPr>
        <p:spPr bwMode="auto">
          <a:xfrm>
            <a:off x="1831975" y="4408488"/>
            <a:ext cx="5245100"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06" name="Line 6"/>
          <p:cNvSpPr>
            <a:spLocks noChangeShapeType="1"/>
          </p:cNvSpPr>
          <p:nvPr/>
        </p:nvSpPr>
        <p:spPr bwMode="auto">
          <a:xfrm flipV="1">
            <a:off x="7108825" y="4408488"/>
            <a:ext cx="1778000"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07" name="Rectangle 7"/>
          <p:cNvSpPr>
            <a:spLocks noChangeArrowheads="1"/>
          </p:cNvSpPr>
          <p:nvPr/>
        </p:nvSpPr>
        <p:spPr bwMode="auto">
          <a:xfrm>
            <a:off x="1811338" y="2384425"/>
            <a:ext cx="3490912" cy="442913"/>
          </a:xfrm>
          <a:prstGeom prst="rect">
            <a:avLst/>
          </a:prstGeom>
          <a:solidFill>
            <a:srgbClr val="FFFF99"/>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08" name="Rectangle 8"/>
          <p:cNvSpPr>
            <a:spLocks noChangeArrowheads="1"/>
          </p:cNvSpPr>
          <p:nvPr/>
        </p:nvSpPr>
        <p:spPr bwMode="auto">
          <a:xfrm>
            <a:off x="2411413" y="2349500"/>
            <a:ext cx="3011487" cy="454025"/>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145        </a:t>
            </a:r>
            <a:r>
              <a:rPr kumimoji="1" lang="en-US" altLang="zh-CN" sz="2400">
                <a:solidFill>
                  <a:srgbClr val="333399"/>
                </a:solidFill>
                <a:ea typeface="黑体" charset="0"/>
                <a:cs typeface="黑体" charset="0"/>
              </a:rPr>
              <a:t>.</a:t>
            </a:r>
            <a:r>
              <a:rPr kumimoji="1" lang="en-US" altLang="zh-CN" sz="2000" b="0">
                <a:solidFill>
                  <a:srgbClr val="333399"/>
                </a:solidFill>
                <a:ea typeface="黑体" charset="0"/>
                <a:cs typeface="黑体" charset="0"/>
              </a:rPr>
              <a:t>        13            </a:t>
            </a:r>
            <a:r>
              <a:rPr kumimoji="1" lang="en-US" altLang="zh-CN" sz="2400">
                <a:solidFill>
                  <a:srgbClr val="333399"/>
                </a:solidFill>
                <a:ea typeface="黑体" charset="0"/>
                <a:cs typeface="黑体" charset="0"/>
              </a:rPr>
              <a:t>.</a:t>
            </a:r>
          </a:p>
        </p:txBody>
      </p:sp>
      <p:sp>
        <p:nvSpPr>
          <p:cNvPr id="793609" name="Rectangle 9"/>
          <p:cNvSpPr>
            <a:spLocks noChangeArrowheads="1"/>
          </p:cNvSpPr>
          <p:nvPr/>
        </p:nvSpPr>
        <p:spPr bwMode="auto">
          <a:xfrm>
            <a:off x="6156325" y="2349500"/>
            <a:ext cx="1946275" cy="4540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3         </a:t>
            </a:r>
            <a:r>
              <a:rPr kumimoji="1" lang="en-US" altLang="zh-CN" sz="2400">
                <a:solidFill>
                  <a:srgbClr val="333399"/>
                </a:solidFill>
                <a:ea typeface="黑体" charset="0"/>
                <a:cs typeface="黑体" charset="0"/>
              </a:rPr>
              <a:t>.</a:t>
            </a:r>
            <a:r>
              <a:rPr kumimoji="1" lang="en-US" altLang="zh-CN" sz="2000" b="0">
                <a:solidFill>
                  <a:srgbClr val="333399"/>
                </a:solidFill>
                <a:ea typeface="黑体" charset="0"/>
                <a:cs typeface="黑体" charset="0"/>
              </a:rPr>
              <a:t>         10</a:t>
            </a:r>
          </a:p>
        </p:txBody>
      </p:sp>
      <p:sp>
        <p:nvSpPr>
          <p:cNvPr id="793610" name="Rectangle 10"/>
          <p:cNvSpPr>
            <a:spLocks noChangeArrowheads="1"/>
          </p:cNvSpPr>
          <p:nvPr/>
        </p:nvSpPr>
        <p:spPr bwMode="auto">
          <a:xfrm>
            <a:off x="179388" y="2384425"/>
            <a:ext cx="15763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effectLst>
                  <a:outerShdw blurRad="38100" dist="38100" dir="2700000" algn="tl">
                    <a:srgbClr val="000000"/>
                  </a:outerShdw>
                </a:effectLst>
                <a:ea typeface="黑体" charset="0"/>
                <a:cs typeface="黑体" charset="0"/>
              </a:rPr>
              <a:t>两级</a:t>
            </a:r>
            <a:r>
              <a:rPr kumimoji="1" lang="en-US" altLang="zh-CN" sz="2000">
                <a:effectLst>
                  <a:outerShdw blurRad="38100" dist="38100" dir="2700000" algn="tl">
                    <a:srgbClr val="000000"/>
                  </a:outerShdw>
                </a:effectLst>
                <a:ea typeface="黑体" charset="0"/>
                <a:cs typeface="黑体" charset="0"/>
              </a:rPr>
              <a:t> IP </a:t>
            </a:r>
            <a:r>
              <a:rPr kumimoji="1" lang="zh-CN" altLang="en-US" sz="2000">
                <a:effectLst>
                  <a:outerShdw blurRad="38100" dist="38100" dir="2700000" algn="tl">
                    <a:srgbClr val="000000"/>
                  </a:outerShdw>
                </a:effectLst>
                <a:ea typeface="黑体" charset="0"/>
                <a:cs typeface="黑体" charset="0"/>
              </a:rPr>
              <a:t>地址</a:t>
            </a:r>
          </a:p>
        </p:txBody>
      </p:sp>
      <p:sp>
        <p:nvSpPr>
          <p:cNvPr id="793611" name="Rectangle 11"/>
          <p:cNvSpPr>
            <a:spLocks noChangeArrowheads="1"/>
          </p:cNvSpPr>
          <p:nvPr/>
        </p:nvSpPr>
        <p:spPr bwMode="auto">
          <a:xfrm>
            <a:off x="2955925" y="4303713"/>
            <a:ext cx="1160463" cy="261937"/>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12" name="Line 12"/>
          <p:cNvSpPr>
            <a:spLocks noChangeShapeType="1"/>
          </p:cNvSpPr>
          <p:nvPr/>
        </p:nvSpPr>
        <p:spPr bwMode="auto">
          <a:xfrm>
            <a:off x="5310188" y="2379663"/>
            <a:ext cx="0" cy="4540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13" name="Rectangle 13"/>
          <p:cNvSpPr>
            <a:spLocks noChangeArrowheads="1"/>
          </p:cNvSpPr>
          <p:nvPr/>
        </p:nvSpPr>
        <p:spPr bwMode="auto">
          <a:xfrm>
            <a:off x="2916238" y="4214813"/>
            <a:ext cx="3255962" cy="3937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effectLst>
                  <a:outerShdw blurRad="38100" dist="38100" dir="2700000" algn="tl">
                    <a:srgbClr val="000000"/>
                  </a:outerShdw>
                </a:effectLst>
                <a:ea typeface="黑体" charset="0"/>
                <a:cs typeface="黑体" charset="0"/>
              </a:rPr>
              <a:t>子网号为</a:t>
            </a:r>
            <a:r>
              <a:rPr kumimoji="1" lang="en-US" altLang="zh-CN" sz="2000">
                <a:effectLst>
                  <a:outerShdw blurRad="38100" dist="38100" dir="2700000" algn="tl">
                    <a:srgbClr val="000000"/>
                  </a:outerShdw>
                </a:effectLst>
                <a:ea typeface="黑体" charset="0"/>
                <a:cs typeface="黑体" charset="0"/>
              </a:rPr>
              <a:t> 3 </a:t>
            </a:r>
            <a:r>
              <a:rPr kumimoji="1" lang="zh-CN" altLang="en-US" sz="2000">
                <a:effectLst>
                  <a:outerShdw blurRad="38100" dist="38100" dir="2700000" algn="tl">
                    <a:srgbClr val="000000"/>
                  </a:outerShdw>
                </a:effectLst>
                <a:ea typeface="黑体" charset="0"/>
                <a:cs typeface="黑体" charset="0"/>
              </a:rPr>
              <a:t>的网络的网络号</a:t>
            </a:r>
          </a:p>
        </p:txBody>
      </p:sp>
      <p:sp>
        <p:nvSpPr>
          <p:cNvPr id="793614" name="Rectangle 14"/>
          <p:cNvSpPr>
            <a:spLocks noChangeArrowheads="1"/>
          </p:cNvSpPr>
          <p:nvPr/>
        </p:nvSpPr>
        <p:spPr bwMode="auto">
          <a:xfrm>
            <a:off x="1824038" y="3665538"/>
            <a:ext cx="5268912" cy="442912"/>
          </a:xfrm>
          <a:prstGeom prst="rect">
            <a:avLst/>
          </a:prstGeom>
          <a:solidFill>
            <a:srgbClr val="FFFF99"/>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15" name="Rectangle 15"/>
          <p:cNvSpPr>
            <a:spLocks noChangeArrowheads="1"/>
          </p:cNvSpPr>
          <p:nvPr/>
        </p:nvSpPr>
        <p:spPr bwMode="auto">
          <a:xfrm>
            <a:off x="179388" y="3665538"/>
            <a:ext cx="15763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1" dirty="0">
                <a:ea typeface="黑体" charset="0"/>
                <a:cs typeface="黑体" charset="0"/>
              </a:rPr>
              <a:t>三级</a:t>
            </a:r>
            <a:r>
              <a:rPr kumimoji="1" lang="en-US" altLang="zh-CN" sz="2000" b="1" dirty="0">
                <a:ea typeface="黑体" charset="0"/>
                <a:cs typeface="黑体" charset="0"/>
              </a:rPr>
              <a:t> IP </a:t>
            </a:r>
            <a:r>
              <a:rPr kumimoji="1" lang="zh-CN" altLang="en-US" sz="2000" b="1" dirty="0">
                <a:ea typeface="黑体" charset="0"/>
                <a:cs typeface="黑体" charset="0"/>
              </a:rPr>
              <a:t>地址</a:t>
            </a:r>
          </a:p>
        </p:txBody>
      </p:sp>
      <p:sp>
        <p:nvSpPr>
          <p:cNvPr id="793616" name="Rectangle 16"/>
          <p:cNvSpPr>
            <a:spLocks noChangeArrowheads="1"/>
          </p:cNvSpPr>
          <p:nvPr/>
        </p:nvSpPr>
        <p:spPr bwMode="auto">
          <a:xfrm>
            <a:off x="7640638" y="4303713"/>
            <a:ext cx="889000" cy="2857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17" name="Line 17"/>
          <p:cNvSpPr>
            <a:spLocks noChangeShapeType="1"/>
          </p:cNvSpPr>
          <p:nvPr/>
        </p:nvSpPr>
        <p:spPr bwMode="auto">
          <a:xfrm>
            <a:off x="5310188" y="3663950"/>
            <a:ext cx="0" cy="450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18" name="Rectangle 18"/>
          <p:cNvSpPr>
            <a:spLocks noChangeArrowheads="1"/>
          </p:cNvSpPr>
          <p:nvPr/>
        </p:nvSpPr>
        <p:spPr bwMode="auto">
          <a:xfrm>
            <a:off x="7589838" y="4149725"/>
            <a:ext cx="942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effectLst>
                  <a:outerShdw blurRad="38100" dist="38100" dir="2700000" algn="tl">
                    <a:srgbClr val="000000"/>
                  </a:outerShdw>
                </a:effectLst>
                <a:ea typeface="黑体" charset="0"/>
                <a:cs typeface="黑体" charset="0"/>
              </a:rPr>
              <a:t>主机号</a:t>
            </a:r>
          </a:p>
        </p:txBody>
      </p:sp>
      <p:sp>
        <p:nvSpPr>
          <p:cNvPr id="793619" name="Line 19"/>
          <p:cNvSpPr>
            <a:spLocks noChangeShapeType="1"/>
          </p:cNvSpPr>
          <p:nvPr/>
        </p:nvSpPr>
        <p:spPr bwMode="auto">
          <a:xfrm>
            <a:off x="7108825" y="3651250"/>
            <a:ext cx="0" cy="4524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20" name="Line 20"/>
          <p:cNvSpPr>
            <a:spLocks noChangeShapeType="1"/>
          </p:cNvSpPr>
          <p:nvPr/>
        </p:nvSpPr>
        <p:spPr bwMode="auto">
          <a:xfrm>
            <a:off x="1809750" y="4156075"/>
            <a:ext cx="0" cy="393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21" name="Line 21"/>
          <p:cNvSpPr>
            <a:spLocks noChangeShapeType="1"/>
          </p:cNvSpPr>
          <p:nvPr/>
        </p:nvSpPr>
        <p:spPr bwMode="auto">
          <a:xfrm>
            <a:off x="7108825" y="3141663"/>
            <a:ext cx="0" cy="4349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22" name="Rectangle 22"/>
          <p:cNvSpPr>
            <a:spLocks noChangeArrowheads="1"/>
          </p:cNvSpPr>
          <p:nvPr/>
        </p:nvSpPr>
        <p:spPr bwMode="auto">
          <a:xfrm>
            <a:off x="350838" y="4762500"/>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1">
                <a:ea typeface="黑体" charset="0"/>
                <a:cs typeface="黑体" charset="0"/>
              </a:rPr>
              <a:t>子网掩码</a:t>
            </a:r>
          </a:p>
        </p:txBody>
      </p:sp>
      <p:sp>
        <p:nvSpPr>
          <p:cNvPr id="793623" name="Line 23"/>
          <p:cNvSpPr>
            <a:spLocks noChangeShapeType="1"/>
          </p:cNvSpPr>
          <p:nvPr/>
        </p:nvSpPr>
        <p:spPr bwMode="auto">
          <a:xfrm>
            <a:off x="1809750" y="2092325"/>
            <a:ext cx="34829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24" name="Line 24"/>
          <p:cNvSpPr>
            <a:spLocks noChangeShapeType="1"/>
          </p:cNvSpPr>
          <p:nvPr/>
        </p:nvSpPr>
        <p:spPr bwMode="auto">
          <a:xfrm>
            <a:off x="1809750" y="1881188"/>
            <a:ext cx="0" cy="400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25" name="Line 25"/>
          <p:cNvSpPr>
            <a:spLocks noChangeShapeType="1"/>
          </p:cNvSpPr>
          <p:nvPr/>
        </p:nvSpPr>
        <p:spPr bwMode="auto">
          <a:xfrm>
            <a:off x="8907463" y="1881188"/>
            <a:ext cx="0" cy="384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26" name="Rectangle 26"/>
          <p:cNvSpPr>
            <a:spLocks noChangeArrowheads="1"/>
          </p:cNvSpPr>
          <p:nvPr/>
        </p:nvSpPr>
        <p:spPr bwMode="auto">
          <a:xfrm>
            <a:off x="3108325" y="1844675"/>
            <a:ext cx="871538" cy="3937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effectLst>
                  <a:outerShdw blurRad="38100" dist="38100" dir="2700000" algn="tl">
                    <a:srgbClr val="000000"/>
                  </a:outerShdw>
                </a:effectLst>
                <a:ea typeface="黑体" charset="0"/>
                <a:cs typeface="黑体" charset="0"/>
              </a:rPr>
              <a:t>net-id</a:t>
            </a:r>
          </a:p>
        </p:txBody>
      </p:sp>
      <p:sp>
        <p:nvSpPr>
          <p:cNvPr id="793627" name="Line 27"/>
          <p:cNvSpPr>
            <a:spLocks noChangeShapeType="1"/>
          </p:cNvSpPr>
          <p:nvPr/>
        </p:nvSpPr>
        <p:spPr bwMode="auto">
          <a:xfrm>
            <a:off x="5337175" y="2092325"/>
            <a:ext cx="35829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28" name="Rectangle 28"/>
          <p:cNvSpPr>
            <a:spLocks noChangeArrowheads="1"/>
          </p:cNvSpPr>
          <p:nvPr/>
        </p:nvSpPr>
        <p:spPr bwMode="auto">
          <a:xfrm>
            <a:off x="6653213" y="1844675"/>
            <a:ext cx="1027112" cy="3937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effectLst>
                  <a:outerShdw blurRad="38100" dist="38100" dir="2700000" algn="tl">
                    <a:srgbClr val="000000"/>
                  </a:outerShdw>
                </a:effectLst>
                <a:ea typeface="黑体" charset="0"/>
                <a:cs typeface="黑体" charset="0"/>
              </a:rPr>
              <a:t>host-id</a:t>
            </a:r>
          </a:p>
        </p:txBody>
      </p:sp>
      <p:sp>
        <p:nvSpPr>
          <p:cNvPr id="793629" name="Line 29"/>
          <p:cNvSpPr>
            <a:spLocks noChangeShapeType="1"/>
          </p:cNvSpPr>
          <p:nvPr/>
        </p:nvSpPr>
        <p:spPr bwMode="auto">
          <a:xfrm>
            <a:off x="5310188" y="1881188"/>
            <a:ext cx="0" cy="400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30" name="Line 30"/>
          <p:cNvSpPr>
            <a:spLocks noChangeShapeType="1"/>
          </p:cNvSpPr>
          <p:nvPr/>
        </p:nvSpPr>
        <p:spPr bwMode="auto">
          <a:xfrm flipV="1">
            <a:off x="1809750" y="3343275"/>
            <a:ext cx="3495675"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31" name="Line 31"/>
          <p:cNvSpPr>
            <a:spLocks noChangeShapeType="1"/>
          </p:cNvSpPr>
          <p:nvPr/>
        </p:nvSpPr>
        <p:spPr bwMode="auto">
          <a:xfrm>
            <a:off x="1809750" y="3144838"/>
            <a:ext cx="0" cy="400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32" name="Line 32"/>
          <p:cNvSpPr>
            <a:spLocks noChangeShapeType="1"/>
          </p:cNvSpPr>
          <p:nvPr/>
        </p:nvSpPr>
        <p:spPr bwMode="auto">
          <a:xfrm>
            <a:off x="8907463" y="3144838"/>
            <a:ext cx="0" cy="384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33" name="Line 33"/>
          <p:cNvSpPr>
            <a:spLocks noChangeShapeType="1"/>
          </p:cNvSpPr>
          <p:nvPr/>
        </p:nvSpPr>
        <p:spPr bwMode="auto">
          <a:xfrm flipV="1">
            <a:off x="5337175" y="3343275"/>
            <a:ext cx="3570288"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34" name="Line 34"/>
          <p:cNvSpPr>
            <a:spLocks noChangeShapeType="1"/>
          </p:cNvSpPr>
          <p:nvPr/>
        </p:nvSpPr>
        <p:spPr bwMode="auto">
          <a:xfrm>
            <a:off x="5310188" y="3144838"/>
            <a:ext cx="0" cy="4000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3635" name="Line 35"/>
          <p:cNvSpPr>
            <a:spLocks noChangeShapeType="1"/>
          </p:cNvSpPr>
          <p:nvPr/>
        </p:nvSpPr>
        <p:spPr bwMode="auto">
          <a:xfrm>
            <a:off x="7092950" y="4208463"/>
            <a:ext cx="0" cy="4540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36" name="Line 36"/>
          <p:cNvSpPr>
            <a:spLocks noChangeShapeType="1"/>
          </p:cNvSpPr>
          <p:nvPr/>
        </p:nvSpPr>
        <p:spPr bwMode="auto">
          <a:xfrm>
            <a:off x="8907463" y="4156075"/>
            <a:ext cx="0" cy="4540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37" name="Rectangle 37"/>
          <p:cNvSpPr>
            <a:spLocks noChangeArrowheads="1"/>
          </p:cNvSpPr>
          <p:nvPr/>
        </p:nvSpPr>
        <p:spPr bwMode="auto">
          <a:xfrm>
            <a:off x="350838" y="5503863"/>
            <a:ext cx="1196975"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defRPr/>
            </a:pPr>
            <a:r>
              <a:rPr kumimoji="1" lang="zh-CN" altLang="en-US" sz="2000">
                <a:effectLst>
                  <a:outerShdw blurRad="38100" dist="38100" dir="2700000" algn="tl">
                    <a:srgbClr val="000000"/>
                  </a:outerShdw>
                </a:effectLst>
                <a:ea typeface="黑体" charset="0"/>
                <a:cs typeface="黑体" charset="0"/>
              </a:rPr>
              <a:t>子网的</a:t>
            </a:r>
            <a:endParaRPr kumimoji="1" lang="en-US" altLang="zh-CN" sz="2000">
              <a:effectLst>
                <a:outerShdw blurRad="38100" dist="38100" dir="2700000" algn="tl">
                  <a:srgbClr val="000000"/>
                </a:outerShdw>
              </a:effectLst>
              <a:ea typeface="黑体" charset="0"/>
              <a:cs typeface="黑体" charset="0"/>
            </a:endParaRPr>
          </a:p>
          <a:p>
            <a:pPr algn="ctr" defTabSz="762000" eaLnBrk="0" hangingPunct="0">
              <a:defRPr/>
            </a:pPr>
            <a:r>
              <a:rPr kumimoji="1" lang="zh-CN" altLang="en-US" sz="2000">
                <a:effectLst>
                  <a:outerShdw blurRad="38100" dist="38100" dir="2700000" algn="tl">
                    <a:srgbClr val="000000"/>
                  </a:outerShdw>
                </a:effectLst>
                <a:ea typeface="黑体" charset="0"/>
                <a:cs typeface="黑体" charset="0"/>
              </a:rPr>
              <a:t>网络地址</a:t>
            </a:r>
          </a:p>
        </p:txBody>
      </p:sp>
      <p:sp>
        <p:nvSpPr>
          <p:cNvPr id="793638" name="Rectangle 38"/>
          <p:cNvSpPr>
            <a:spLocks noChangeArrowheads="1"/>
          </p:cNvSpPr>
          <p:nvPr/>
        </p:nvSpPr>
        <p:spPr bwMode="auto">
          <a:xfrm>
            <a:off x="7092950" y="4797425"/>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39" name="Rectangle 39"/>
          <p:cNvSpPr>
            <a:spLocks noChangeArrowheads="1"/>
          </p:cNvSpPr>
          <p:nvPr/>
        </p:nvSpPr>
        <p:spPr bwMode="auto">
          <a:xfrm>
            <a:off x="1835150" y="4797425"/>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793640" name="Group 40"/>
          <p:cNvGrpSpPr>
            <a:grpSpLocks/>
          </p:cNvGrpSpPr>
          <p:nvPr/>
        </p:nvGrpSpPr>
        <p:grpSpPr bwMode="auto">
          <a:xfrm>
            <a:off x="1790700" y="4797430"/>
            <a:ext cx="7096125" cy="458788"/>
            <a:chOff x="1116" y="3092"/>
            <a:chExt cx="4470" cy="289"/>
          </a:xfrm>
        </p:grpSpPr>
        <p:sp>
          <p:nvSpPr>
            <p:cNvPr id="793641" name="Rectangle 41"/>
            <p:cNvSpPr>
              <a:spLocks noChangeArrowheads="1"/>
            </p:cNvSpPr>
            <p:nvPr/>
          </p:nvSpPr>
          <p:spPr bwMode="auto">
            <a:xfrm>
              <a:off x="1116" y="3092"/>
              <a:ext cx="3253"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dirty="0">
                  <a:solidFill>
                    <a:srgbClr val="333399"/>
                  </a:solidFill>
                  <a:ea typeface="黑体" charset="0"/>
                  <a:cs typeface="黑体" charset="0"/>
                </a:rPr>
                <a:t>1 1 1 1 1 1 1 1 1 1 1 1 1 1 1 1</a:t>
              </a:r>
              <a:r>
                <a:rPr kumimoji="1" lang="en-US" altLang="zh-CN" sz="2400" b="0" dirty="0">
                  <a:solidFill>
                    <a:srgbClr val="333399"/>
                  </a:solidFill>
                  <a:ea typeface="黑体" charset="0"/>
                  <a:cs typeface="黑体" charset="0"/>
                </a:rPr>
                <a:t> </a:t>
              </a:r>
              <a:r>
                <a:rPr kumimoji="1" lang="en-US" altLang="zh-CN" sz="2400" b="0" dirty="0" smtClean="0">
                  <a:solidFill>
                    <a:srgbClr val="333399"/>
                  </a:solidFill>
                  <a:ea typeface="黑体" charset="0"/>
                  <a:cs typeface="黑体" charset="0"/>
                </a:rPr>
                <a:t>       </a:t>
              </a:r>
              <a:r>
                <a:rPr kumimoji="1" lang="en-US" altLang="zh-CN" sz="1000" b="0" dirty="0" smtClean="0">
                  <a:solidFill>
                    <a:srgbClr val="333399"/>
                  </a:solidFill>
                  <a:ea typeface="黑体" charset="0"/>
                  <a:cs typeface="黑体" charset="0"/>
                </a:rPr>
                <a:t> </a:t>
              </a:r>
              <a:r>
                <a:rPr kumimoji="1" lang="en-US" altLang="zh-CN" sz="2000" b="0" dirty="0">
                  <a:solidFill>
                    <a:srgbClr val="333399"/>
                  </a:solidFill>
                  <a:ea typeface="黑体" charset="0"/>
                  <a:cs typeface="黑体" charset="0"/>
                </a:rPr>
                <a:t>1 1 1 1 1 1 1 1</a:t>
              </a:r>
            </a:p>
          </p:txBody>
        </p:sp>
        <p:sp>
          <p:nvSpPr>
            <p:cNvPr id="793642" name="Rectangle 42"/>
            <p:cNvSpPr>
              <a:spLocks noChangeArrowheads="1"/>
            </p:cNvSpPr>
            <p:nvPr/>
          </p:nvSpPr>
          <p:spPr bwMode="auto">
            <a:xfrm>
              <a:off x="4452" y="3111"/>
              <a:ext cx="1134" cy="24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0 0 0 0 0 0 0 0</a:t>
              </a:r>
            </a:p>
          </p:txBody>
        </p:sp>
      </p:grpSp>
      <p:sp>
        <p:nvSpPr>
          <p:cNvPr id="793643" name="Line 43"/>
          <p:cNvSpPr>
            <a:spLocks noChangeShapeType="1"/>
          </p:cNvSpPr>
          <p:nvPr/>
        </p:nvSpPr>
        <p:spPr bwMode="auto">
          <a:xfrm>
            <a:off x="5310188" y="4797425"/>
            <a:ext cx="1587" cy="5032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44" name="Rectangle 44"/>
          <p:cNvSpPr>
            <a:spLocks noChangeArrowheads="1"/>
          </p:cNvSpPr>
          <p:nvPr/>
        </p:nvSpPr>
        <p:spPr bwMode="auto">
          <a:xfrm>
            <a:off x="7092950" y="5661025"/>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45" name="Rectangle 45"/>
          <p:cNvSpPr>
            <a:spLocks noChangeArrowheads="1"/>
          </p:cNvSpPr>
          <p:nvPr/>
        </p:nvSpPr>
        <p:spPr bwMode="auto">
          <a:xfrm>
            <a:off x="1835150" y="5661025"/>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46" name="Line 46"/>
          <p:cNvSpPr>
            <a:spLocks noChangeShapeType="1"/>
          </p:cNvSpPr>
          <p:nvPr/>
        </p:nvSpPr>
        <p:spPr bwMode="auto">
          <a:xfrm>
            <a:off x="5310188" y="5661025"/>
            <a:ext cx="1587" cy="5032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3647" name="Rectangle 47"/>
          <p:cNvSpPr>
            <a:spLocks noChangeArrowheads="1"/>
          </p:cNvSpPr>
          <p:nvPr/>
        </p:nvSpPr>
        <p:spPr bwMode="auto">
          <a:xfrm>
            <a:off x="7812088" y="5684838"/>
            <a:ext cx="322262" cy="39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0</a:t>
            </a:r>
          </a:p>
        </p:txBody>
      </p:sp>
      <p:sp>
        <p:nvSpPr>
          <p:cNvPr id="793648" name="Rectangle 48"/>
          <p:cNvSpPr>
            <a:spLocks noChangeArrowheads="1"/>
          </p:cNvSpPr>
          <p:nvPr/>
        </p:nvSpPr>
        <p:spPr bwMode="auto">
          <a:xfrm>
            <a:off x="3132138" y="3141663"/>
            <a:ext cx="871537" cy="3937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effectLst>
                  <a:outerShdw blurRad="38100" dist="38100" dir="2700000" algn="tl">
                    <a:srgbClr val="000000"/>
                  </a:outerShdw>
                </a:effectLst>
                <a:ea typeface="黑体" charset="0"/>
                <a:cs typeface="黑体" charset="0"/>
              </a:rPr>
              <a:t>net-id</a:t>
            </a:r>
          </a:p>
        </p:txBody>
      </p:sp>
      <p:sp>
        <p:nvSpPr>
          <p:cNvPr id="793649" name="Rectangle 49"/>
          <p:cNvSpPr>
            <a:spLocks noChangeArrowheads="1"/>
          </p:cNvSpPr>
          <p:nvPr/>
        </p:nvSpPr>
        <p:spPr bwMode="auto">
          <a:xfrm>
            <a:off x="5578475" y="3141663"/>
            <a:ext cx="1323975" cy="3937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effectLst>
                  <a:outerShdw blurRad="38100" dist="38100" dir="2700000" algn="tl">
                    <a:srgbClr val="000000"/>
                  </a:outerShdw>
                </a:effectLst>
                <a:ea typeface="黑体" charset="0"/>
                <a:cs typeface="黑体" charset="0"/>
              </a:rPr>
              <a:t>subnet-id</a:t>
            </a:r>
          </a:p>
        </p:txBody>
      </p:sp>
      <p:sp>
        <p:nvSpPr>
          <p:cNvPr id="793650" name="Rectangle 50"/>
          <p:cNvSpPr>
            <a:spLocks noChangeArrowheads="1"/>
          </p:cNvSpPr>
          <p:nvPr/>
        </p:nvSpPr>
        <p:spPr bwMode="auto">
          <a:xfrm>
            <a:off x="7567613" y="3141663"/>
            <a:ext cx="1027112" cy="393700"/>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a:effectLst>
                  <a:outerShdw blurRad="38100" dist="38100" dir="2700000" algn="tl">
                    <a:srgbClr val="000000"/>
                  </a:outerShdw>
                </a:effectLst>
                <a:ea typeface="黑体" charset="0"/>
                <a:cs typeface="黑体" charset="0"/>
              </a:rPr>
              <a:t>host-id</a:t>
            </a:r>
          </a:p>
        </p:txBody>
      </p:sp>
      <p:sp>
        <p:nvSpPr>
          <p:cNvPr id="793651" name="Rectangle 51"/>
          <p:cNvSpPr>
            <a:spLocks noChangeArrowheads="1"/>
          </p:cNvSpPr>
          <p:nvPr/>
        </p:nvSpPr>
        <p:spPr bwMode="auto">
          <a:xfrm>
            <a:off x="2411413" y="3644900"/>
            <a:ext cx="3011487" cy="454025"/>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145        </a:t>
            </a:r>
            <a:r>
              <a:rPr kumimoji="1" lang="en-US" altLang="zh-CN" sz="2400">
                <a:solidFill>
                  <a:srgbClr val="333399"/>
                </a:solidFill>
                <a:ea typeface="黑体" charset="0"/>
                <a:cs typeface="黑体" charset="0"/>
              </a:rPr>
              <a:t>.</a:t>
            </a:r>
            <a:r>
              <a:rPr kumimoji="1" lang="en-US" altLang="zh-CN" sz="2000" b="0">
                <a:solidFill>
                  <a:srgbClr val="333399"/>
                </a:solidFill>
                <a:ea typeface="黑体" charset="0"/>
                <a:cs typeface="黑体" charset="0"/>
              </a:rPr>
              <a:t>        13            </a:t>
            </a:r>
            <a:r>
              <a:rPr kumimoji="1" lang="en-US" altLang="zh-CN" sz="2400">
                <a:solidFill>
                  <a:srgbClr val="333399"/>
                </a:solidFill>
                <a:ea typeface="黑体" charset="0"/>
                <a:cs typeface="黑体" charset="0"/>
              </a:rPr>
              <a:t>.</a:t>
            </a:r>
          </a:p>
        </p:txBody>
      </p:sp>
      <p:sp>
        <p:nvSpPr>
          <p:cNvPr id="793652" name="Rectangle 52"/>
          <p:cNvSpPr>
            <a:spLocks noChangeArrowheads="1"/>
          </p:cNvSpPr>
          <p:nvPr/>
        </p:nvSpPr>
        <p:spPr bwMode="auto">
          <a:xfrm>
            <a:off x="2411413" y="5661025"/>
            <a:ext cx="3921125" cy="454025"/>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145        </a:t>
            </a:r>
            <a:r>
              <a:rPr kumimoji="1" lang="en-US" altLang="zh-CN" sz="2400">
                <a:solidFill>
                  <a:srgbClr val="333399"/>
                </a:solidFill>
                <a:ea typeface="黑体" charset="0"/>
                <a:cs typeface="黑体" charset="0"/>
              </a:rPr>
              <a:t>.</a:t>
            </a:r>
            <a:r>
              <a:rPr kumimoji="1" lang="en-US" altLang="zh-CN" sz="2000" b="0">
                <a:solidFill>
                  <a:srgbClr val="333399"/>
                </a:solidFill>
                <a:ea typeface="黑体" charset="0"/>
                <a:cs typeface="黑体" charset="0"/>
              </a:rPr>
              <a:t>        13            </a:t>
            </a:r>
            <a:r>
              <a:rPr kumimoji="1" lang="en-US" altLang="zh-CN" sz="2400">
                <a:solidFill>
                  <a:srgbClr val="333399"/>
                </a:solidFill>
                <a:ea typeface="黑体" charset="0"/>
                <a:cs typeface="黑体" charset="0"/>
              </a:rPr>
              <a:t>.</a:t>
            </a:r>
            <a:r>
              <a:rPr kumimoji="1" lang="en-US" altLang="zh-CN" sz="2000" b="0">
                <a:solidFill>
                  <a:srgbClr val="333399"/>
                </a:solidFill>
                <a:ea typeface="黑体" charset="0"/>
                <a:cs typeface="黑体" charset="0"/>
              </a:rPr>
              <a:t>           3</a:t>
            </a:r>
          </a:p>
        </p:txBody>
      </p:sp>
      <p:sp>
        <p:nvSpPr>
          <p:cNvPr id="793653" name="Rectangle 53"/>
          <p:cNvSpPr>
            <a:spLocks noChangeArrowheads="1"/>
          </p:cNvSpPr>
          <p:nvPr/>
        </p:nvSpPr>
        <p:spPr bwMode="auto">
          <a:xfrm>
            <a:off x="6156325" y="3644900"/>
            <a:ext cx="1946275" cy="4540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3         </a:t>
            </a:r>
            <a:r>
              <a:rPr kumimoji="1" lang="en-US" altLang="zh-CN" sz="2400">
                <a:solidFill>
                  <a:srgbClr val="333399"/>
                </a:solidFill>
                <a:ea typeface="黑体" charset="0"/>
                <a:cs typeface="黑体" charset="0"/>
              </a:rPr>
              <a:t>.</a:t>
            </a:r>
            <a:r>
              <a:rPr kumimoji="1" lang="en-US" altLang="zh-CN" sz="2000" b="0">
                <a:solidFill>
                  <a:srgbClr val="333399"/>
                </a:solidFill>
                <a:ea typeface="黑体" charset="0"/>
                <a:cs typeface="黑体" charset="0"/>
              </a:rPr>
              <a:t>         10</a:t>
            </a:r>
          </a:p>
        </p:txBody>
      </p:sp>
      <p:sp>
        <p:nvSpPr>
          <p:cNvPr id="54" name="文本框 53"/>
          <p:cNvSpPr txBox="1"/>
          <p:nvPr/>
        </p:nvSpPr>
        <p:spPr>
          <a:xfrm>
            <a:off x="8153400" y="76200"/>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Tree>
    <p:extLst>
      <p:ext uri="{BB962C8B-B14F-4D97-AF65-F5344CB8AC3E}">
        <p14:creationId xmlns:p14="http://schemas.microsoft.com/office/powerpoint/2010/main" val="415361825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ChangeArrowheads="1"/>
          </p:cNvSpPr>
          <p:nvPr/>
        </p:nvSpPr>
        <p:spPr bwMode="auto">
          <a:xfrm>
            <a:off x="1797050" y="3654425"/>
            <a:ext cx="7110413" cy="46355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51" name="Rectangle 3"/>
          <p:cNvSpPr>
            <a:spLocks noChangeArrowheads="1"/>
          </p:cNvSpPr>
          <p:nvPr/>
        </p:nvSpPr>
        <p:spPr bwMode="auto">
          <a:xfrm>
            <a:off x="1797050" y="2371725"/>
            <a:ext cx="7110413" cy="463550"/>
          </a:xfrm>
          <a:prstGeom prst="rect">
            <a:avLst/>
          </a:prstGeom>
          <a:solidFill>
            <a:srgbClr val="CCECFF"/>
          </a:solidFill>
          <a:ln w="12700">
            <a:solidFill>
              <a:srgbClr val="333399"/>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52" name="Rectangle 4"/>
          <p:cNvSpPr>
            <a:spLocks noGrp="1" noChangeArrowheads="1"/>
          </p:cNvSpPr>
          <p:nvPr>
            <p:ph type="title"/>
          </p:nvPr>
        </p:nvSpPr>
        <p:spPr>
          <a:xfrm>
            <a:off x="152400" y="275406"/>
            <a:ext cx="8839200" cy="1143000"/>
          </a:xfrm>
        </p:spPr>
        <p:txBody>
          <a:bodyPr/>
          <a:lstStyle/>
          <a:p>
            <a:pPr>
              <a:defRPr/>
            </a:pPr>
            <a:r>
              <a:rPr kumimoji="0" lang="en-US" altLang="zh-CN" sz="4000" dirty="0" smtClean="0">
                <a:solidFill>
                  <a:srgbClr val="000000"/>
                </a:solidFill>
              </a:rPr>
              <a:t>(IP </a:t>
            </a:r>
            <a:r>
              <a:rPr kumimoji="0" lang="zh-CN" altLang="en-US" sz="4000" dirty="0" smtClean="0">
                <a:solidFill>
                  <a:srgbClr val="000000"/>
                </a:solidFill>
              </a:rPr>
              <a:t>地址</a:t>
            </a:r>
            <a:r>
              <a:rPr kumimoji="0" lang="en-US" altLang="zh-CN" sz="4000" dirty="0" smtClean="0">
                <a:solidFill>
                  <a:srgbClr val="000000"/>
                </a:solidFill>
              </a:rPr>
              <a:t>) AND (</a:t>
            </a:r>
            <a:r>
              <a:rPr kumimoji="0" lang="zh-CN" altLang="en-US" sz="4000" dirty="0" smtClean="0">
                <a:solidFill>
                  <a:srgbClr val="000000"/>
                </a:solidFill>
              </a:rPr>
              <a:t>子网掩码</a:t>
            </a:r>
            <a:r>
              <a:rPr kumimoji="0" lang="en-US" altLang="zh-CN" sz="4000" dirty="0" smtClean="0">
                <a:solidFill>
                  <a:srgbClr val="000000"/>
                </a:solidFill>
              </a:rPr>
              <a:t>) =</a:t>
            </a:r>
            <a:r>
              <a:rPr kumimoji="0" lang="zh-CN" altLang="en-US" sz="4000" dirty="0" smtClean="0">
                <a:solidFill>
                  <a:srgbClr val="000000"/>
                </a:solidFill>
              </a:rPr>
              <a:t>网络地址</a:t>
            </a:r>
          </a:p>
        </p:txBody>
      </p:sp>
      <p:sp>
        <p:nvSpPr>
          <p:cNvPr id="795653" name="Line 5"/>
          <p:cNvSpPr>
            <a:spLocks noChangeShapeType="1"/>
          </p:cNvSpPr>
          <p:nvPr/>
        </p:nvSpPr>
        <p:spPr bwMode="auto">
          <a:xfrm flipV="1">
            <a:off x="1831975" y="4408488"/>
            <a:ext cx="347821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5654" name="Line 6"/>
          <p:cNvSpPr>
            <a:spLocks noChangeShapeType="1"/>
          </p:cNvSpPr>
          <p:nvPr/>
        </p:nvSpPr>
        <p:spPr bwMode="auto">
          <a:xfrm flipV="1">
            <a:off x="7108825" y="4408488"/>
            <a:ext cx="1778000"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5655" name="Line 7"/>
          <p:cNvSpPr>
            <a:spLocks noChangeShapeType="1"/>
          </p:cNvSpPr>
          <p:nvPr/>
        </p:nvSpPr>
        <p:spPr bwMode="auto">
          <a:xfrm flipV="1">
            <a:off x="5310188" y="4408488"/>
            <a:ext cx="179070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5656" name="Rectangle 8"/>
          <p:cNvSpPr>
            <a:spLocks noChangeArrowheads="1"/>
          </p:cNvSpPr>
          <p:nvPr/>
        </p:nvSpPr>
        <p:spPr bwMode="auto">
          <a:xfrm>
            <a:off x="1811338" y="2384425"/>
            <a:ext cx="3490912" cy="442913"/>
          </a:xfrm>
          <a:prstGeom prst="rect">
            <a:avLst/>
          </a:prstGeom>
          <a:solidFill>
            <a:srgbClr val="FFFF99"/>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57" name="Rectangle 9"/>
          <p:cNvSpPr>
            <a:spLocks noChangeArrowheads="1"/>
          </p:cNvSpPr>
          <p:nvPr/>
        </p:nvSpPr>
        <p:spPr bwMode="auto">
          <a:xfrm>
            <a:off x="2646363" y="2406650"/>
            <a:ext cx="164782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网络号</a:t>
            </a:r>
            <a:r>
              <a:rPr kumimoji="1" lang="en-US" altLang="zh-CN" sz="2000" b="0">
                <a:solidFill>
                  <a:srgbClr val="333399"/>
                </a:solidFill>
                <a:ea typeface="黑体" charset="0"/>
                <a:cs typeface="黑体" charset="0"/>
              </a:rPr>
              <a:t> net-id</a:t>
            </a:r>
          </a:p>
        </p:txBody>
      </p:sp>
      <p:sp>
        <p:nvSpPr>
          <p:cNvPr id="795658" name="Rectangle 10"/>
          <p:cNvSpPr>
            <a:spLocks noChangeArrowheads="1"/>
          </p:cNvSpPr>
          <p:nvPr/>
        </p:nvSpPr>
        <p:spPr bwMode="auto">
          <a:xfrm>
            <a:off x="6243638" y="2406650"/>
            <a:ext cx="1774825" cy="39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主机号</a:t>
            </a:r>
            <a:r>
              <a:rPr kumimoji="1" lang="en-US" altLang="zh-CN" sz="2000" b="0">
                <a:solidFill>
                  <a:srgbClr val="333399"/>
                </a:solidFill>
                <a:ea typeface="黑体" charset="0"/>
                <a:cs typeface="黑体" charset="0"/>
              </a:rPr>
              <a:t> host-id</a:t>
            </a:r>
          </a:p>
        </p:txBody>
      </p:sp>
      <p:sp>
        <p:nvSpPr>
          <p:cNvPr id="795659" name="Rectangle 11"/>
          <p:cNvSpPr>
            <a:spLocks noChangeArrowheads="1"/>
          </p:cNvSpPr>
          <p:nvPr/>
        </p:nvSpPr>
        <p:spPr bwMode="auto">
          <a:xfrm>
            <a:off x="179388" y="2384425"/>
            <a:ext cx="15763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a:effectLst>
                  <a:outerShdw blurRad="38100" dist="38100" dir="2700000" algn="tl">
                    <a:srgbClr val="000000"/>
                  </a:outerShdw>
                </a:effectLst>
                <a:ea typeface="黑体" charset="0"/>
                <a:cs typeface="黑体" charset="0"/>
              </a:rPr>
              <a:t>两级</a:t>
            </a:r>
            <a:r>
              <a:rPr kumimoji="1" lang="en-US" altLang="zh-CN" sz="2000">
                <a:effectLst>
                  <a:outerShdw blurRad="38100" dist="38100" dir="2700000" algn="tl">
                    <a:srgbClr val="000000"/>
                  </a:outerShdw>
                </a:effectLst>
                <a:ea typeface="黑体" charset="0"/>
                <a:cs typeface="黑体" charset="0"/>
              </a:rPr>
              <a:t> IP </a:t>
            </a:r>
            <a:r>
              <a:rPr kumimoji="1" lang="zh-CN" altLang="en-US" sz="2000">
                <a:effectLst>
                  <a:outerShdw blurRad="38100" dist="38100" dir="2700000" algn="tl">
                    <a:srgbClr val="000000"/>
                  </a:outerShdw>
                </a:effectLst>
                <a:ea typeface="黑体" charset="0"/>
                <a:cs typeface="黑体" charset="0"/>
              </a:rPr>
              <a:t>地址</a:t>
            </a:r>
          </a:p>
        </p:txBody>
      </p:sp>
      <p:sp>
        <p:nvSpPr>
          <p:cNvPr id="795660" name="Rectangle 12"/>
          <p:cNvSpPr>
            <a:spLocks noChangeArrowheads="1"/>
          </p:cNvSpPr>
          <p:nvPr/>
        </p:nvSpPr>
        <p:spPr bwMode="auto">
          <a:xfrm>
            <a:off x="2955925" y="4303713"/>
            <a:ext cx="1160463" cy="261937"/>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61" name="Line 13"/>
          <p:cNvSpPr>
            <a:spLocks noChangeShapeType="1"/>
          </p:cNvSpPr>
          <p:nvPr/>
        </p:nvSpPr>
        <p:spPr bwMode="auto">
          <a:xfrm>
            <a:off x="5310188" y="2379663"/>
            <a:ext cx="0" cy="4540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62" name="Rectangle 14"/>
          <p:cNvSpPr>
            <a:spLocks noChangeArrowheads="1"/>
          </p:cNvSpPr>
          <p:nvPr/>
        </p:nvSpPr>
        <p:spPr bwMode="auto">
          <a:xfrm>
            <a:off x="3040063" y="4225925"/>
            <a:ext cx="942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网络号</a:t>
            </a:r>
          </a:p>
        </p:txBody>
      </p:sp>
      <p:sp>
        <p:nvSpPr>
          <p:cNvPr id="795663" name="Rectangle 15"/>
          <p:cNvSpPr>
            <a:spLocks noChangeArrowheads="1"/>
          </p:cNvSpPr>
          <p:nvPr/>
        </p:nvSpPr>
        <p:spPr bwMode="auto">
          <a:xfrm>
            <a:off x="1828800" y="3665538"/>
            <a:ext cx="3465512" cy="442912"/>
          </a:xfrm>
          <a:prstGeom prst="rect">
            <a:avLst/>
          </a:prstGeom>
          <a:solidFill>
            <a:srgbClr val="FFFF99"/>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rgbClr val="000090"/>
              </a:solidFill>
            </a:endParaRPr>
          </a:p>
        </p:txBody>
      </p:sp>
      <p:sp>
        <p:nvSpPr>
          <p:cNvPr id="795664" name="Rectangle 16"/>
          <p:cNvSpPr>
            <a:spLocks noChangeArrowheads="1"/>
          </p:cNvSpPr>
          <p:nvPr/>
        </p:nvSpPr>
        <p:spPr bwMode="auto">
          <a:xfrm>
            <a:off x="179388" y="3665538"/>
            <a:ext cx="1576387"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1" dirty="0">
                <a:ea typeface="黑体" charset="0"/>
                <a:cs typeface="黑体" charset="0"/>
              </a:rPr>
              <a:t>三级</a:t>
            </a:r>
            <a:r>
              <a:rPr kumimoji="1" lang="en-US" altLang="zh-CN" sz="2000" b="1" dirty="0">
                <a:ea typeface="黑体" charset="0"/>
                <a:cs typeface="黑体" charset="0"/>
              </a:rPr>
              <a:t> IP </a:t>
            </a:r>
            <a:r>
              <a:rPr kumimoji="1" lang="zh-CN" altLang="en-US" sz="2000" b="1" dirty="0">
                <a:ea typeface="黑体" charset="0"/>
                <a:cs typeface="黑体" charset="0"/>
              </a:rPr>
              <a:t>地址</a:t>
            </a:r>
          </a:p>
        </p:txBody>
      </p:sp>
      <p:sp>
        <p:nvSpPr>
          <p:cNvPr id="795665" name="Rectangle 17"/>
          <p:cNvSpPr>
            <a:spLocks noChangeArrowheads="1"/>
          </p:cNvSpPr>
          <p:nvPr/>
        </p:nvSpPr>
        <p:spPr bwMode="auto">
          <a:xfrm>
            <a:off x="7640638" y="4303713"/>
            <a:ext cx="889000" cy="2857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66" name="Line 18"/>
          <p:cNvSpPr>
            <a:spLocks noChangeShapeType="1"/>
          </p:cNvSpPr>
          <p:nvPr/>
        </p:nvSpPr>
        <p:spPr bwMode="auto">
          <a:xfrm>
            <a:off x="5310188" y="3663950"/>
            <a:ext cx="0" cy="45085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67" name="Rectangle 19"/>
          <p:cNvSpPr>
            <a:spLocks noChangeArrowheads="1"/>
          </p:cNvSpPr>
          <p:nvPr/>
        </p:nvSpPr>
        <p:spPr bwMode="auto">
          <a:xfrm>
            <a:off x="7550150" y="4214813"/>
            <a:ext cx="942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主机号</a:t>
            </a:r>
          </a:p>
        </p:txBody>
      </p:sp>
      <p:sp>
        <p:nvSpPr>
          <p:cNvPr id="795668" name="Rectangle 20"/>
          <p:cNvSpPr>
            <a:spLocks noChangeArrowheads="1"/>
          </p:cNvSpPr>
          <p:nvPr/>
        </p:nvSpPr>
        <p:spPr bwMode="auto">
          <a:xfrm>
            <a:off x="5794375" y="4292600"/>
            <a:ext cx="889000" cy="2857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69" name="Line 21"/>
          <p:cNvSpPr>
            <a:spLocks noChangeShapeType="1"/>
          </p:cNvSpPr>
          <p:nvPr/>
        </p:nvSpPr>
        <p:spPr bwMode="auto">
          <a:xfrm>
            <a:off x="7108825" y="3651250"/>
            <a:ext cx="0" cy="4524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795670" name="Group 22"/>
          <p:cNvGrpSpPr>
            <a:grpSpLocks/>
          </p:cNvGrpSpPr>
          <p:nvPr/>
        </p:nvGrpSpPr>
        <p:grpSpPr bwMode="auto">
          <a:xfrm>
            <a:off x="3048000" y="3684583"/>
            <a:ext cx="5467351" cy="396874"/>
            <a:chOff x="1917" y="2321"/>
            <a:chExt cx="3444" cy="250"/>
          </a:xfrm>
        </p:grpSpPr>
        <p:sp>
          <p:nvSpPr>
            <p:cNvPr id="795671" name="Rectangle 23"/>
            <p:cNvSpPr>
              <a:spLocks noChangeArrowheads="1"/>
            </p:cNvSpPr>
            <p:nvPr/>
          </p:nvSpPr>
          <p:spPr bwMode="auto">
            <a:xfrm>
              <a:off x="1917" y="2321"/>
              <a:ext cx="514" cy="248"/>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dirty="0">
                  <a:solidFill>
                    <a:srgbClr val="000090"/>
                  </a:solidFill>
                  <a:ea typeface="黑体" charset="0"/>
                  <a:cs typeface="黑体" charset="0"/>
                </a:rPr>
                <a:t>net-id</a:t>
              </a:r>
            </a:p>
          </p:txBody>
        </p:sp>
        <p:sp>
          <p:nvSpPr>
            <p:cNvPr id="795672" name="Rectangle 24"/>
            <p:cNvSpPr>
              <a:spLocks noChangeArrowheads="1"/>
            </p:cNvSpPr>
            <p:nvPr/>
          </p:nvSpPr>
          <p:spPr bwMode="auto">
            <a:xfrm>
              <a:off x="4767" y="2322"/>
              <a:ext cx="594" cy="24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000090"/>
                  </a:solidFill>
                  <a:ea typeface="黑体" charset="0"/>
                  <a:cs typeface="黑体" charset="0"/>
                </a:rPr>
                <a:t>host-id</a:t>
              </a:r>
            </a:p>
          </p:txBody>
        </p:sp>
        <p:sp>
          <p:nvSpPr>
            <p:cNvPr id="795673" name="Rectangle 25"/>
            <p:cNvSpPr>
              <a:spLocks noChangeArrowheads="1"/>
            </p:cNvSpPr>
            <p:nvPr/>
          </p:nvSpPr>
          <p:spPr bwMode="auto">
            <a:xfrm>
              <a:off x="3514" y="2321"/>
              <a:ext cx="739" cy="25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dirty="0">
                  <a:solidFill>
                    <a:srgbClr val="000090"/>
                  </a:solidFill>
                  <a:ea typeface="黑体" charset="0"/>
                  <a:cs typeface="黑体" charset="0"/>
                </a:rPr>
                <a:t>subnet-id</a:t>
              </a:r>
            </a:p>
          </p:txBody>
        </p:sp>
      </p:grpSp>
      <p:sp>
        <p:nvSpPr>
          <p:cNvPr id="795674" name="Rectangle 26"/>
          <p:cNvSpPr>
            <a:spLocks noChangeArrowheads="1"/>
          </p:cNvSpPr>
          <p:nvPr/>
        </p:nvSpPr>
        <p:spPr bwMode="auto">
          <a:xfrm>
            <a:off x="5691188" y="4225925"/>
            <a:ext cx="94297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0">
                <a:solidFill>
                  <a:srgbClr val="333399"/>
                </a:solidFill>
                <a:ea typeface="黑体" charset="0"/>
                <a:cs typeface="黑体" charset="0"/>
              </a:rPr>
              <a:t>子网号</a:t>
            </a:r>
          </a:p>
        </p:txBody>
      </p:sp>
      <p:sp>
        <p:nvSpPr>
          <p:cNvPr id="795675" name="Line 27"/>
          <p:cNvSpPr>
            <a:spLocks noChangeShapeType="1"/>
          </p:cNvSpPr>
          <p:nvPr/>
        </p:nvSpPr>
        <p:spPr bwMode="auto">
          <a:xfrm>
            <a:off x="1809750" y="4156075"/>
            <a:ext cx="0" cy="393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5676" name="Line 28"/>
          <p:cNvSpPr>
            <a:spLocks noChangeShapeType="1"/>
          </p:cNvSpPr>
          <p:nvPr/>
        </p:nvSpPr>
        <p:spPr bwMode="auto">
          <a:xfrm>
            <a:off x="7108825" y="4156075"/>
            <a:ext cx="0" cy="4349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795677" name="Rectangle 29"/>
          <p:cNvSpPr>
            <a:spLocks noChangeArrowheads="1"/>
          </p:cNvSpPr>
          <p:nvPr/>
        </p:nvSpPr>
        <p:spPr bwMode="auto">
          <a:xfrm>
            <a:off x="350838" y="4762500"/>
            <a:ext cx="1208665"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zh-CN" altLang="en-US" sz="2000" b="1">
                <a:ea typeface="黑体" charset="0"/>
                <a:cs typeface="黑体" charset="0"/>
              </a:rPr>
              <a:t>子网掩码</a:t>
            </a:r>
          </a:p>
        </p:txBody>
      </p:sp>
      <p:sp>
        <p:nvSpPr>
          <p:cNvPr id="795678" name="Line 30"/>
          <p:cNvSpPr>
            <a:spLocks noChangeShapeType="1"/>
          </p:cNvSpPr>
          <p:nvPr/>
        </p:nvSpPr>
        <p:spPr bwMode="auto">
          <a:xfrm>
            <a:off x="5310188" y="4208463"/>
            <a:ext cx="0" cy="4540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79" name="Line 31"/>
          <p:cNvSpPr>
            <a:spLocks noChangeShapeType="1"/>
          </p:cNvSpPr>
          <p:nvPr/>
        </p:nvSpPr>
        <p:spPr bwMode="auto">
          <a:xfrm>
            <a:off x="8907463" y="4156075"/>
            <a:ext cx="0" cy="4540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80" name="Rectangle 32"/>
          <p:cNvSpPr>
            <a:spLocks noChangeArrowheads="1"/>
          </p:cNvSpPr>
          <p:nvPr/>
        </p:nvSpPr>
        <p:spPr bwMode="auto">
          <a:xfrm>
            <a:off x="422275" y="5503863"/>
            <a:ext cx="1196975" cy="698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defTabSz="762000" eaLnBrk="0" hangingPunct="0">
              <a:defRPr/>
            </a:pPr>
            <a:r>
              <a:rPr kumimoji="1" lang="zh-CN" altLang="en-US" sz="2000">
                <a:effectLst>
                  <a:outerShdw blurRad="38100" dist="38100" dir="2700000" algn="tl">
                    <a:srgbClr val="000000"/>
                  </a:outerShdw>
                </a:effectLst>
                <a:ea typeface="黑体" charset="0"/>
                <a:cs typeface="黑体" charset="0"/>
              </a:rPr>
              <a:t>子网的</a:t>
            </a:r>
            <a:endParaRPr kumimoji="1" lang="en-US" altLang="zh-CN" sz="2000">
              <a:effectLst>
                <a:outerShdw blurRad="38100" dist="38100" dir="2700000" algn="tl">
                  <a:srgbClr val="000000"/>
                </a:outerShdw>
              </a:effectLst>
              <a:ea typeface="黑体" charset="0"/>
              <a:cs typeface="黑体" charset="0"/>
            </a:endParaRPr>
          </a:p>
          <a:p>
            <a:pPr algn="ctr" defTabSz="762000" eaLnBrk="0" hangingPunct="0">
              <a:defRPr/>
            </a:pPr>
            <a:r>
              <a:rPr kumimoji="1" lang="zh-CN" altLang="en-US" sz="2000">
                <a:effectLst>
                  <a:outerShdw blurRad="38100" dist="38100" dir="2700000" algn="tl">
                    <a:srgbClr val="000000"/>
                  </a:outerShdw>
                </a:effectLst>
                <a:ea typeface="黑体" charset="0"/>
                <a:cs typeface="黑体" charset="0"/>
              </a:rPr>
              <a:t>网络地址</a:t>
            </a:r>
          </a:p>
        </p:txBody>
      </p:sp>
      <p:sp>
        <p:nvSpPr>
          <p:cNvPr id="795681" name="Rectangle 33"/>
          <p:cNvSpPr>
            <a:spLocks noChangeArrowheads="1"/>
          </p:cNvSpPr>
          <p:nvPr/>
        </p:nvSpPr>
        <p:spPr bwMode="auto">
          <a:xfrm>
            <a:off x="7092950" y="4797425"/>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82" name="Rectangle 34"/>
          <p:cNvSpPr>
            <a:spLocks noChangeArrowheads="1"/>
          </p:cNvSpPr>
          <p:nvPr/>
        </p:nvSpPr>
        <p:spPr bwMode="auto">
          <a:xfrm>
            <a:off x="1835150" y="4797425"/>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795683" name="Group 35"/>
          <p:cNvGrpSpPr>
            <a:grpSpLocks/>
          </p:cNvGrpSpPr>
          <p:nvPr/>
        </p:nvGrpSpPr>
        <p:grpSpPr bwMode="auto">
          <a:xfrm>
            <a:off x="1790700" y="4797430"/>
            <a:ext cx="6924675" cy="458788"/>
            <a:chOff x="1128" y="3022"/>
            <a:chExt cx="4362" cy="289"/>
          </a:xfrm>
        </p:grpSpPr>
        <p:sp>
          <p:nvSpPr>
            <p:cNvPr id="795684" name="Rectangle 36"/>
            <p:cNvSpPr>
              <a:spLocks noChangeArrowheads="1"/>
            </p:cNvSpPr>
            <p:nvPr/>
          </p:nvSpPr>
          <p:spPr bwMode="auto">
            <a:xfrm>
              <a:off x="1128" y="3022"/>
              <a:ext cx="3279"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dirty="0">
                  <a:solidFill>
                    <a:srgbClr val="000090"/>
                  </a:solidFill>
                  <a:ea typeface="黑体" charset="0"/>
                  <a:cs typeface="黑体" charset="0"/>
                </a:rPr>
                <a:t>1 1 1 1 1 1 1 1 1 1 1 1 1 1 1 </a:t>
              </a:r>
              <a:r>
                <a:rPr kumimoji="1" lang="en-US" altLang="zh-CN" sz="2000" b="0" dirty="0" smtClean="0">
                  <a:solidFill>
                    <a:srgbClr val="000090"/>
                  </a:solidFill>
                  <a:ea typeface="黑体" charset="0"/>
                  <a:cs typeface="黑体" charset="0"/>
                </a:rPr>
                <a:t>1</a:t>
              </a:r>
              <a:r>
                <a:rPr kumimoji="1" lang="zh-CN" altLang="en-US" sz="2000" b="0" dirty="0" smtClean="0">
                  <a:solidFill>
                    <a:srgbClr val="000090"/>
                  </a:solidFill>
                  <a:ea typeface="黑体" charset="0"/>
                  <a:cs typeface="黑体" charset="0"/>
                </a:rPr>
                <a:t>         </a:t>
              </a:r>
              <a:r>
                <a:rPr kumimoji="1" lang="en-US" altLang="zh-CN" sz="2400" b="0" dirty="0" smtClean="0">
                  <a:solidFill>
                    <a:srgbClr val="000090"/>
                  </a:solidFill>
                  <a:ea typeface="黑体" charset="0"/>
                  <a:cs typeface="黑体" charset="0"/>
                </a:rPr>
                <a:t>  </a:t>
              </a:r>
              <a:r>
                <a:rPr kumimoji="1" lang="en-US" altLang="zh-CN" sz="1000" b="0" dirty="0" smtClean="0">
                  <a:solidFill>
                    <a:srgbClr val="000090"/>
                  </a:solidFill>
                  <a:ea typeface="黑体" charset="0"/>
                  <a:cs typeface="黑体" charset="0"/>
                </a:rPr>
                <a:t> </a:t>
              </a:r>
              <a:r>
                <a:rPr kumimoji="1" lang="en-US" altLang="zh-CN" sz="2000" b="0" dirty="0">
                  <a:solidFill>
                    <a:srgbClr val="000090"/>
                  </a:solidFill>
                  <a:ea typeface="黑体" charset="0"/>
                  <a:cs typeface="黑体" charset="0"/>
                </a:rPr>
                <a:t>1 1 1 1 1 1 1 1</a:t>
              </a:r>
            </a:p>
          </p:txBody>
        </p:sp>
        <p:sp>
          <p:nvSpPr>
            <p:cNvPr id="795685" name="Rectangle 37"/>
            <p:cNvSpPr>
              <a:spLocks noChangeArrowheads="1"/>
            </p:cNvSpPr>
            <p:nvPr/>
          </p:nvSpPr>
          <p:spPr bwMode="auto">
            <a:xfrm>
              <a:off x="4464" y="3041"/>
              <a:ext cx="1026"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000090"/>
                  </a:solidFill>
                  <a:ea typeface="黑体" charset="0"/>
                  <a:cs typeface="黑体" charset="0"/>
                </a:rPr>
                <a:t>0 0 0 0 0 0 0 0</a:t>
              </a:r>
            </a:p>
          </p:txBody>
        </p:sp>
      </p:grpSp>
      <p:sp>
        <p:nvSpPr>
          <p:cNvPr id="795686" name="Line 38"/>
          <p:cNvSpPr>
            <a:spLocks noChangeShapeType="1"/>
          </p:cNvSpPr>
          <p:nvPr/>
        </p:nvSpPr>
        <p:spPr bwMode="auto">
          <a:xfrm>
            <a:off x="5310188" y="4797425"/>
            <a:ext cx="1587" cy="5032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87" name="Rectangle 39"/>
          <p:cNvSpPr>
            <a:spLocks noChangeArrowheads="1"/>
          </p:cNvSpPr>
          <p:nvPr/>
        </p:nvSpPr>
        <p:spPr bwMode="auto">
          <a:xfrm>
            <a:off x="7092950" y="5661025"/>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rgbClr val="000090"/>
              </a:solidFill>
            </a:endParaRPr>
          </a:p>
        </p:txBody>
      </p:sp>
      <p:sp>
        <p:nvSpPr>
          <p:cNvPr id="795688" name="Rectangle 40"/>
          <p:cNvSpPr>
            <a:spLocks noChangeArrowheads="1"/>
          </p:cNvSpPr>
          <p:nvPr/>
        </p:nvSpPr>
        <p:spPr bwMode="auto">
          <a:xfrm>
            <a:off x="1835150" y="5661025"/>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89" name="Line 41"/>
          <p:cNvSpPr>
            <a:spLocks noChangeShapeType="1"/>
          </p:cNvSpPr>
          <p:nvPr/>
        </p:nvSpPr>
        <p:spPr bwMode="auto">
          <a:xfrm>
            <a:off x="5310188" y="5661025"/>
            <a:ext cx="1587" cy="5032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795690" name="Rectangle 42"/>
          <p:cNvSpPr>
            <a:spLocks noChangeArrowheads="1"/>
          </p:cNvSpPr>
          <p:nvPr/>
        </p:nvSpPr>
        <p:spPr bwMode="auto">
          <a:xfrm>
            <a:off x="3132138" y="5684838"/>
            <a:ext cx="815975"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net-id</a:t>
            </a:r>
          </a:p>
        </p:txBody>
      </p:sp>
      <p:sp>
        <p:nvSpPr>
          <p:cNvPr id="795691" name="Rectangle 43"/>
          <p:cNvSpPr>
            <a:spLocks noChangeArrowheads="1"/>
          </p:cNvSpPr>
          <p:nvPr/>
        </p:nvSpPr>
        <p:spPr bwMode="auto">
          <a:xfrm>
            <a:off x="5508625" y="5684838"/>
            <a:ext cx="1225550" cy="393700"/>
          </a:xfrm>
          <a:prstGeom prst="rect">
            <a:avLst/>
          </a:prstGeom>
          <a:noFill/>
          <a:ln>
            <a:noFill/>
          </a:ln>
          <a:effectLst/>
          <a:extLst>
            <a:ext uri="{909E8E84-426E-40dd-AFC4-6F175D3DCCD1}">
              <a14:hiddenFill xmlns:a14="http://schemas.microsoft.com/office/drawing/2010/main" xmlns="">
                <a:solidFill>
                  <a:srgbClr val="EAEAEA"/>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333399"/>
                </a:solidFill>
                <a:ea typeface="黑体" charset="0"/>
                <a:cs typeface="黑体" charset="0"/>
              </a:rPr>
              <a:t>subnet-id</a:t>
            </a:r>
          </a:p>
        </p:txBody>
      </p:sp>
      <p:sp>
        <p:nvSpPr>
          <p:cNvPr id="795692" name="Rectangle 44"/>
          <p:cNvSpPr>
            <a:spLocks noChangeArrowheads="1"/>
          </p:cNvSpPr>
          <p:nvPr/>
        </p:nvSpPr>
        <p:spPr bwMode="auto">
          <a:xfrm>
            <a:off x="7850188" y="5684838"/>
            <a:ext cx="322262" cy="3937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defTabSz="762000" eaLnBrk="0" hangingPunct="0">
              <a:defRPr/>
            </a:pPr>
            <a:r>
              <a:rPr kumimoji="1" lang="en-US" altLang="zh-CN" sz="2000" b="0">
                <a:solidFill>
                  <a:srgbClr val="000090"/>
                </a:solidFill>
                <a:ea typeface="黑体" charset="0"/>
                <a:cs typeface="黑体" charset="0"/>
              </a:rPr>
              <a:t>0</a:t>
            </a:r>
          </a:p>
        </p:txBody>
      </p:sp>
      <p:sp>
        <p:nvSpPr>
          <p:cNvPr id="795693" name="Rectangle 45"/>
          <p:cNvSpPr>
            <a:spLocks noChangeArrowheads="1"/>
          </p:cNvSpPr>
          <p:nvPr/>
        </p:nvSpPr>
        <p:spPr bwMode="auto">
          <a:xfrm>
            <a:off x="1727200" y="4149725"/>
            <a:ext cx="7254875" cy="600075"/>
          </a:xfrm>
          <a:prstGeom prst="rect">
            <a:avLst/>
          </a:prstGeom>
          <a:solidFill>
            <a:srgbClr val="66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3600" b="0">
                <a:solidFill>
                  <a:srgbClr val="333399"/>
                </a:solidFill>
                <a:ea typeface="黑体" charset="0"/>
                <a:cs typeface="黑体" charset="0"/>
              </a:rPr>
              <a:t>逐位进行</a:t>
            </a:r>
            <a:r>
              <a:rPr lang="en-US" altLang="zh-CN" sz="3600" b="0">
                <a:solidFill>
                  <a:srgbClr val="333399"/>
                </a:solidFill>
                <a:ea typeface="黑体" charset="0"/>
                <a:cs typeface="黑体" charset="0"/>
              </a:rPr>
              <a:t> AND </a:t>
            </a:r>
            <a:r>
              <a:rPr lang="zh-CN" altLang="en-US" sz="3600" b="0">
                <a:solidFill>
                  <a:srgbClr val="333399"/>
                </a:solidFill>
                <a:ea typeface="黑体" charset="0"/>
                <a:cs typeface="黑体" charset="0"/>
              </a:rPr>
              <a:t>运算</a:t>
            </a:r>
          </a:p>
        </p:txBody>
      </p:sp>
      <p:sp>
        <p:nvSpPr>
          <p:cNvPr id="795694" name="AutoShape 46"/>
          <p:cNvSpPr>
            <a:spLocks noChangeArrowheads="1"/>
          </p:cNvSpPr>
          <p:nvPr/>
        </p:nvSpPr>
        <p:spPr bwMode="auto">
          <a:xfrm>
            <a:off x="4859338" y="5319712"/>
            <a:ext cx="865187" cy="503237"/>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defRPr/>
            </a:pPr>
            <a:endParaRPr lang="zh-CN" altLang="en-US"/>
          </a:p>
        </p:txBody>
      </p:sp>
      <p:sp>
        <p:nvSpPr>
          <p:cNvPr id="47" name="文本框 46"/>
          <p:cNvSpPr txBox="1"/>
          <p:nvPr/>
        </p:nvSpPr>
        <p:spPr>
          <a:xfrm>
            <a:off x="8610600" y="282714"/>
            <a:ext cx="457200" cy="707886"/>
          </a:xfrm>
          <a:prstGeom prst="rect">
            <a:avLst/>
          </a:prstGeom>
          <a:noFill/>
        </p:spPr>
        <p:txBody>
          <a:bodyPr wrap="square" rtlCol="0">
            <a:spAutoFit/>
          </a:bodyPr>
          <a:lstStyle/>
          <a:p>
            <a:r>
              <a:rPr kumimoji="1" lang="zh-CN" altLang="en-US" sz="4000" b="1" dirty="0" smtClean="0">
                <a:solidFill>
                  <a:srgbClr val="FF0000"/>
                </a:solidFill>
              </a:rPr>
              <a:t>*</a:t>
            </a:r>
            <a:endParaRPr kumimoji="1" lang="zh-CN" altLang="en-US" sz="4000" b="1" dirty="0">
              <a:solidFill>
                <a:srgbClr val="FF0000"/>
              </a:solidFill>
            </a:endParaRPr>
          </a:p>
        </p:txBody>
      </p:sp>
      <p:sp>
        <p:nvSpPr>
          <p:cNvPr id="2" name="文本框 1"/>
          <p:cNvSpPr txBox="1"/>
          <p:nvPr/>
        </p:nvSpPr>
        <p:spPr>
          <a:xfrm>
            <a:off x="457200" y="1295400"/>
            <a:ext cx="8229600" cy="830997"/>
          </a:xfrm>
          <a:prstGeom prst="rect">
            <a:avLst/>
          </a:prstGeom>
          <a:noFill/>
        </p:spPr>
        <p:txBody>
          <a:bodyPr wrap="square" rtlCol="0">
            <a:spAutoFit/>
          </a:bodyPr>
          <a:lstStyle/>
          <a:p>
            <a:r>
              <a:rPr kumimoji="1" lang="zh-CN" altLang="en-US" sz="2400" dirty="0" smtClean="0"/>
              <a:t>网络地址是路由器用来路径选择的，所以，对于路由器来讲，求解需要转发的</a:t>
            </a:r>
            <a:r>
              <a:rPr kumimoji="1" lang="en-US" altLang="zh-CN" sz="2400" dirty="0" smtClean="0"/>
              <a:t>IP</a:t>
            </a:r>
            <a:r>
              <a:rPr kumimoji="1" lang="zh-CN" altLang="en-US" sz="2400" dirty="0" smtClean="0"/>
              <a:t>数据报的网络地址十分重要</a:t>
            </a:r>
            <a:endParaRPr kumimoji="1" lang="zh-CN" altLang="en-US" sz="2400" dirty="0"/>
          </a:p>
        </p:txBody>
      </p:sp>
    </p:spTree>
    <p:extLst>
      <p:ext uri="{BB962C8B-B14F-4D97-AF65-F5344CB8AC3E}">
        <p14:creationId xmlns:p14="http://schemas.microsoft.com/office/powerpoint/2010/main" val="4141082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795652"/>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3000"/>
                            </p:stCondLst>
                            <p:childTnLst>
                              <p:par>
                                <p:cTn id="8" presetID="35" presetClass="emph" presetSubtype="0" repeatCount="3000" fill="hold" nodeType="afterEffect">
                                  <p:stCondLst>
                                    <p:cond delay="500"/>
                                  </p:stCondLst>
                                  <p:childTnLst>
                                    <p:anim calcmode="discrete" valueType="str">
                                      <p:cBhvr>
                                        <p:cTn id="9" dur="1000" fill="hold"/>
                                        <p:tgtEl>
                                          <p:spTgt spid="79567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6500"/>
                            </p:stCondLst>
                            <p:childTnLst>
                              <p:par>
                                <p:cTn id="11" presetID="1" presetClass="entr" presetSubtype="0" fill="hold" grpId="0" nodeType="afterEffect">
                                  <p:stCondLst>
                                    <p:cond delay="500"/>
                                  </p:stCondLst>
                                  <p:childTnLst>
                                    <p:set>
                                      <p:cBhvr>
                                        <p:cTn id="12" dur="1" fill="hold">
                                          <p:stCondLst>
                                            <p:cond delay="0"/>
                                          </p:stCondLst>
                                        </p:cTn>
                                        <p:tgtEl>
                                          <p:spTgt spid="795693"/>
                                        </p:tgtEl>
                                        <p:attrNameLst>
                                          <p:attrName>style.visibility</p:attrName>
                                        </p:attrNameLst>
                                      </p:cBhvr>
                                      <p:to>
                                        <p:strVal val="visible"/>
                                      </p:to>
                                    </p:set>
                                  </p:childTnLst>
                                </p:cTn>
                              </p:par>
                            </p:childTnLst>
                          </p:cTn>
                        </p:par>
                        <p:par>
                          <p:cTn id="13" fill="hold" nodeType="afterGroup">
                            <p:stCondLst>
                              <p:cond delay="7000"/>
                            </p:stCondLst>
                            <p:childTnLst>
                              <p:par>
                                <p:cTn id="14" presetID="35" presetClass="emph" presetSubtype="0" repeatCount="3000" fill="hold" nodeType="afterEffect">
                                  <p:stCondLst>
                                    <p:cond delay="0"/>
                                  </p:stCondLst>
                                  <p:childTnLst>
                                    <p:anim calcmode="discrete" valueType="str">
                                      <p:cBhvr>
                                        <p:cTn id="15" dur="1000" fill="hold"/>
                                        <p:tgtEl>
                                          <p:spTgt spid="795670"/>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nodeType="withEffect">
                                  <p:stCondLst>
                                    <p:cond delay="0"/>
                                  </p:stCondLst>
                                  <p:childTnLst>
                                    <p:anim calcmode="discrete" valueType="str">
                                      <p:cBhvr>
                                        <p:cTn id="17" dur="1000" fill="hold"/>
                                        <p:tgtEl>
                                          <p:spTgt spid="795683"/>
                                        </p:tgtEl>
                                        <p:attrNameLst>
                                          <p:attrName>style.visibility</p:attrName>
                                        </p:attrNameLst>
                                      </p:cBhvr>
                                      <p:tavLst>
                                        <p:tav tm="0">
                                          <p:val>
                                            <p:strVal val="hidden"/>
                                          </p:val>
                                        </p:tav>
                                        <p:tav tm="50000">
                                          <p:val>
                                            <p:strVal val="visible"/>
                                          </p:val>
                                        </p:tav>
                                      </p:tavLst>
                                    </p:anim>
                                  </p:childTnLst>
                                </p:cTn>
                              </p:par>
                            </p:childTnLst>
                          </p:cTn>
                        </p:par>
                        <p:par>
                          <p:cTn id="18" fill="hold" nodeType="afterGroup">
                            <p:stCondLst>
                              <p:cond delay="10000"/>
                            </p:stCondLst>
                            <p:childTnLst>
                              <p:par>
                                <p:cTn id="19" presetID="1" presetClass="entr" presetSubtype="0" fill="hold" grpId="0" nodeType="afterEffect">
                                  <p:stCondLst>
                                    <p:cond delay="0"/>
                                  </p:stCondLst>
                                  <p:childTnLst>
                                    <p:set>
                                      <p:cBhvr>
                                        <p:cTn id="20" dur="1" fill="hold">
                                          <p:stCondLst>
                                            <p:cond delay="0"/>
                                          </p:stCondLst>
                                        </p:cTn>
                                        <p:tgtEl>
                                          <p:spTgt spid="7956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2" grpId="0"/>
      <p:bldP spid="795693" grpId="0" animBg="1"/>
      <p:bldP spid="795694" grpId="0" animBg="1"/>
    </p:bldLst>
  </p:timing>
</p:sld>
</file>

<file path=ppt/theme/theme1.xml><?xml version="1.0" encoding="utf-8"?>
<a:theme xmlns:a="http://schemas.openxmlformats.org/drawingml/2006/main" name="1_Office Them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Arial"/>
        <a:ea typeface=""/>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7660</TotalTime>
  <Words>16707</Words>
  <Application>Microsoft Macintosh PowerPoint</Application>
  <PresentationFormat>全屏显示(4:3)</PresentationFormat>
  <Paragraphs>4578</Paragraphs>
  <Slides>254</Slides>
  <Notes>95</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vt:i4>
      </vt:variant>
      <vt:variant>
        <vt:lpstr>幻灯片标题</vt:lpstr>
      </vt:variant>
      <vt:variant>
        <vt:i4>254</vt:i4>
      </vt:variant>
    </vt:vector>
  </HeadingPairs>
  <TitlesOfParts>
    <vt:vector size="281" baseType="lpstr">
      <vt:lpstr>Arial Black</vt:lpstr>
      <vt:lpstr>Arial Unicode MS</vt:lpstr>
      <vt:lpstr>Calibri</vt:lpstr>
      <vt:lpstr>Cambria Math</vt:lpstr>
      <vt:lpstr>Comic Sans MS</vt:lpstr>
      <vt:lpstr>Gill Sans MT</vt:lpstr>
      <vt:lpstr>MS Mincho</vt:lpstr>
      <vt:lpstr>MS PGothic</vt:lpstr>
      <vt:lpstr>STSong</vt:lpstr>
      <vt:lpstr>STXingkai</vt:lpstr>
      <vt:lpstr>Symbol</vt:lpstr>
      <vt:lpstr>Tahoma</vt:lpstr>
      <vt:lpstr>Times New Roman</vt:lpstr>
      <vt:lpstr>Verdana</vt:lpstr>
      <vt:lpstr>Wingdings</vt:lpstr>
      <vt:lpstr>Wingdings 2</vt:lpstr>
      <vt:lpstr>仿宋</vt:lpstr>
      <vt:lpstr>黑体</vt:lpstr>
      <vt:lpstr>华文细黑</vt:lpstr>
      <vt:lpstr>华文新魏</vt:lpstr>
      <vt:lpstr>楷体_GB2312</vt:lpstr>
      <vt:lpstr>宋体</vt:lpstr>
      <vt:lpstr>新細明體</vt:lpstr>
      <vt:lpstr>Arial</vt:lpstr>
      <vt:lpstr>1_Office Theme</vt:lpstr>
      <vt:lpstr>Microsoft ClipArt Gallery</vt:lpstr>
      <vt:lpstr>VISIO</vt:lpstr>
      <vt:lpstr>计算机网络及应用</vt:lpstr>
      <vt:lpstr>网络层</vt:lpstr>
      <vt:lpstr>网络层重点知识</vt:lpstr>
      <vt:lpstr>PowerPoint 演示文稿</vt:lpstr>
      <vt:lpstr>互连网络与虚拟互连网络（4.2.1 图）IP网的概念 </vt:lpstr>
      <vt:lpstr>PowerPoint 演示文稿</vt:lpstr>
      <vt:lpstr>PowerPoint 演示文稿</vt:lpstr>
      <vt:lpstr>PowerPoint 演示文稿</vt:lpstr>
      <vt:lpstr>网络层服务模型</vt:lpstr>
      <vt:lpstr>PowerPoint 演示文稿</vt:lpstr>
      <vt:lpstr>PowerPoint 演示文稿</vt:lpstr>
      <vt:lpstr>PowerPoint 演示文稿</vt:lpstr>
      <vt:lpstr>虚电路的实现</vt:lpstr>
      <vt:lpstr>PowerPoint 演示文稿</vt:lpstr>
      <vt:lpstr>虚电路: 信令协议 signaling protocols</vt:lpstr>
      <vt:lpstr>数据报网络: 因特网模型</vt:lpstr>
      <vt:lpstr>PowerPoint 演示文稿</vt:lpstr>
      <vt:lpstr>路由器的构成</vt:lpstr>
      <vt:lpstr>路由器的实物图</vt:lpstr>
      <vt:lpstr>输入端口功能</vt:lpstr>
      <vt:lpstr>PowerPoint 演示文稿</vt:lpstr>
      <vt:lpstr>通过内存交换</vt:lpstr>
      <vt:lpstr>通过总线交换</vt:lpstr>
      <vt:lpstr>通过互联的内部高速网络交换</vt:lpstr>
      <vt:lpstr>输出端口</vt:lpstr>
      <vt:lpstr>排队和调度 —系统优化中的有趣课题</vt:lpstr>
      <vt:lpstr>2011年全国硕士研究生入学统一考试计算机专业基础综合真题</vt:lpstr>
      <vt:lpstr>选择题1</vt:lpstr>
      <vt:lpstr>2013年全国硕士研究生入学统一考试计算机专业基础综合真题</vt:lpstr>
      <vt:lpstr>选择题3</vt:lpstr>
      <vt:lpstr>PowerPoint 演示文稿</vt:lpstr>
      <vt:lpstr>PowerPoint 演示文稿</vt:lpstr>
      <vt:lpstr>PowerPoint 演示文稿</vt:lpstr>
      <vt:lpstr>IP 地址中的网络号字段和主机号字段 （4.2.2） </vt:lpstr>
      <vt:lpstr>IP 地址中的网络号字段和主机号字段 </vt:lpstr>
      <vt:lpstr>IP 地址中的网络号字段和主机号字段 </vt:lpstr>
      <vt:lpstr>IP 地址中的网络号字段和主机号字段 </vt:lpstr>
      <vt:lpstr>IP 地址中的网络号字段和主机号字段 </vt:lpstr>
      <vt:lpstr>IP 地址中的网络号字段和主机号字段 </vt:lpstr>
      <vt:lpstr>IP 地址中的网络号字段和主机号字段 </vt:lpstr>
      <vt:lpstr>IP 地址中的网络号字段和主机号字段 </vt:lpstr>
      <vt:lpstr>点分十进制记法 </vt:lpstr>
      <vt:lpstr>PowerPoint 演示文稿</vt:lpstr>
      <vt:lpstr>PowerPoint 演示文稿</vt:lpstr>
      <vt:lpstr>PowerPoint 演示文稿</vt:lpstr>
      <vt:lpstr>互联网中的 IP 地址 </vt:lpstr>
      <vt:lpstr>PowerPoint 演示文稿</vt:lpstr>
      <vt:lpstr>4.2.3  IP 地址与硬件地址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ARP: 地址解析协议(4.2.4) </vt:lpstr>
      <vt:lpstr>PowerPoint 演示文稿</vt:lpstr>
      <vt:lpstr>ARP表的建立过程:  要求目的节点和源节点在同一LAN(子网)</vt:lpstr>
      <vt:lpstr>PowerPoint 演示文稿</vt:lpstr>
      <vt:lpstr>PowerPoint 演示文稿</vt:lpstr>
      <vt:lpstr>数据包的转发过程：目的节点在不同LAN(子网)</vt:lpstr>
      <vt:lpstr>ARP工作原理总结: 目的节点在不同LAN(子网)</vt:lpstr>
      <vt:lpstr>ARP工作原理总结: 目的节点在不同LAN(子网)</vt:lpstr>
      <vt:lpstr>ARP工作原理总结: 目的节点在不同LAN(子网)</vt:lpstr>
      <vt:lpstr>ARP工作原理总结: 目的节点在不同LAN(子网)</vt:lpstr>
      <vt:lpstr>ARP工作原理总结: 目的节点在不同LAN(子网)</vt:lpstr>
      <vt:lpstr>PowerPoint 演示文稿</vt:lpstr>
      <vt:lpstr>PowerPoint 演示文稿</vt:lpstr>
      <vt:lpstr>选择题6</vt:lpstr>
      <vt:lpstr>PowerPoint 演示文稿</vt:lpstr>
      <vt:lpstr>PowerPoint 演示文稿</vt:lpstr>
      <vt:lpstr>PowerPoint 演示文稿</vt:lpstr>
      <vt:lpstr>DHCP client-server 场景 </vt:lpstr>
      <vt:lpstr>DHCP client-server 场景 </vt:lpstr>
      <vt:lpstr>PowerPoint 演示文稿</vt:lpstr>
      <vt:lpstr>PowerPoint 演示文稿</vt:lpstr>
      <vt:lpstr>PowerPoint 演示文稿</vt:lpstr>
      <vt:lpstr>PowerPoint 演示文稿</vt:lpstr>
      <vt:lpstr>PowerPoint 演示文稿</vt:lpstr>
      <vt:lpstr>IP分片Fragmentation和重组 Reassembly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分组转发算法 </vt:lpstr>
      <vt:lpstr>PowerPoint 演示文稿</vt:lpstr>
      <vt:lpstr>IP 网络</vt:lpstr>
      <vt:lpstr>子网 (IP 网络)</vt:lpstr>
      <vt:lpstr>A, B, C类地址的问题</vt:lpstr>
      <vt:lpstr>进一步划分子网 (Classful Addressing)（4.3）</vt:lpstr>
      <vt:lpstr>一个未划分子网的 B 类网络145.13.0.0</vt:lpstr>
      <vt:lpstr>划分为三个子网后对外仍是一个网络 </vt:lpstr>
      <vt:lpstr>IP 地址的各字段和子网掩码 </vt:lpstr>
      <vt:lpstr>(IP 地址) AND (子网掩码) =网络地址</vt:lpstr>
      <vt:lpstr>默认子网掩码 </vt:lpstr>
      <vt:lpstr>子网掩码是一个重要属性</vt:lpstr>
      <vt:lpstr>常见问题 (分类编址)</vt:lpstr>
      <vt:lpstr>在划分子网的情况下路由器转发分组的算法 </vt:lpstr>
      <vt:lpstr>【例4-4】已知互联网和路由器 R1 中的路由表。主机 H1 向 H2 发送分组。试讨论 R1 收到 H1  向 H2 发送的分组后查找路由表的过程。 </vt:lpstr>
      <vt:lpstr>主机 H1 要发送分组给 H2 </vt:lpstr>
      <vt:lpstr>主机 H1 首先将本子网的子网掩码 255.255.255.128 与分组的 IP 地址 128.30.33.138 逐比特相“与”(AND 操作) </vt:lpstr>
      <vt:lpstr>因此 H1 必须把分组传送到路由器 R1 然后逐项查找路由表</vt:lpstr>
      <vt:lpstr>路由器 R1 再用路由表中第 2 个项目的 子网掩码和 128.30.33.138 逐比特 AND 操作 </vt:lpstr>
      <vt:lpstr>2014年应用题</vt:lpstr>
      <vt:lpstr>PowerPoint 演示文稿</vt:lpstr>
      <vt:lpstr>PowerPoint 演示文稿</vt:lpstr>
      <vt:lpstr>PowerPoint 演示文稿</vt:lpstr>
      <vt:lpstr>PowerPoint 演示文稿</vt:lpstr>
      <vt:lpstr>选择题5</vt:lpstr>
      <vt:lpstr>【例4-2】已知 IP 地址是 141.14.72.24，子网掩码是 255.255.192.0。试求网络地址。 </vt:lpstr>
      <vt:lpstr>PowerPoint 演示文稿</vt:lpstr>
      <vt:lpstr>选择题7</vt:lpstr>
      <vt:lpstr>PowerPoint 演示文稿</vt:lpstr>
      <vt:lpstr>Classless Inter-Domain Routing无分类编址CIDR</vt:lpstr>
      <vt:lpstr>无分类的两级编址 </vt:lpstr>
      <vt:lpstr>CIDR 地址块 </vt:lpstr>
      <vt:lpstr>128.14.32.0/20 表示的地址（212 个地址）</vt:lpstr>
      <vt:lpstr>路由聚合(route aggregation) </vt:lpstr>
      <vt:lpstr>CIDR 记法的其他形式 </vt:lpstr>
      <vt:lpstr>构成超网 </vt:lpstr>
      <vt:lpstr>CIDR 地址块划分举例 </vt:lpstr>
      <vt:lpstr>CIDR 地址块划分举例 </vt:lpstr>
      <vt:lpstr>2. 最长前缀匹配</vt:lpstr>
      <vt:lpstr>最长前缀匹配举例</vt:lpstr>
      <vt:lpstr>最长前缀匹配举例</vt:lpstr>
      <vt:lpstr>最长前缀匹配</vt:lpstr>
      <vt:lpstr>PowerPoint 演示文稿</vt:lpstr>
      <vt:lpstr>PowerPoint 演示文稿</vt:lpstr>
      <vt:lpstr>PowerPoint 演示文稿</vt:lpstr>
      <vt:lpstr>选择题5 </vt:lpstr>
      <vt:lpstr>PowerPoint 演示文稿</vt:lpstr>
      <vt:lpstr>2013年全国硕士研究生入学统一考试计算机专业基础综合真题</vt:lpstr>
      <vt:lpstr>应用题</vt:lpstr>
      <vt:lpstr>PowerPoint 演示文稿</vt:lpstr>
      <vt:lpstr>PowerPoint 演示文稿</vt:lpstr>
      <vt:lpstr>PowerPoint 演示文稿</vt:lpstr>
      <vt:lpstr>PowerPoint 演示文稿</vt:lpstr>
      <vt:lpstr>ICMP: 因特网控制报文协议 </vt:lpstr>
      <vt:lpstr>ICMP分组格式</vt:lpstr>
      <vt:lpstr>Traceroute 与 ICMP </vt:lpstr>
      <vt:lpstr>PowerPoint 演示文稿</vt:lpstr>
      <vt:lpstr>选择题1</vt:lpstr>
      <vt:lpstr>PowerPoint 演示文稿</vt:lpstr>
      <vt:lpstr>路由算法 </vt:lpstr>
      <vt:lpstr>1.从源到目的主机的一个数据报的选路  </vt:lpstr>
      <vt:lpstr>2. 选路算法 Routing Algorithms（ 4.5） </vt:lpstr>
      <vt:lpstr>理想选路算法 [BELL86] </vt:lpstr>
      <vt:lpstr>3. 选路算法的分类 </vt:lpstr>
      <vt:lpstr>选路算法1：链路状态选路算法 Link-state Routing Algorithm </vt:lpstr>
      <vt:lpstr>PowerPoint 演示文稿</vt:lpstr>
      <vt:lpstr>PowerPoint 演示文稿</vt:lpstr>
      <vt:lpstr>PowerPoint 演示文稿</vt:lpstr>
      <vt:lpstr>PowerPoint 演示文稿</vt:lpstr>
      <vt:lpstr>距离向量算法(续)</vt:lpstr>
      <vt:lpstr>Bellman-Ford 方程的例子</vt:lpstr>
      <vt:lpstr>距离向量算法——使用的主要向量</vt:lpstr>
      <vt:lpstr>距离向量算法-基本原理</vt:lpstr>
      <vt:lpstr>距离向量算法-更新过程</vt:lpstr>
      <vt:lpstr>PowerPoint 演示文稿</vt:lpstr>
      <vt:lpstr>PowerPoint 演示文稿</vt:lpstr>
      <vt:lpstr>DV算法: why and when update?</vt:lpstr>
      <vt:lpstr>PowerPoint 演示文稿</vt:lpstr>
      <vt:lpstr>PowerPoint 演示文稿</vt:lpstr>
      <vt:lpstr>PowerPoint 演示文稿</vt:lpstr>
      <vt:lpstr>层次选路 Hierarchical Routing</vt:lpstr>
      <vt:lpstr>PowerPoint 演示文稿</vt:lpstr>
      <vt:lpstr>层次选路</vt:lpstr>
      <vt:lpstr>互联的自治系统 Interconnected AS’s</vt:lpstr>
      <vt:lpstr>PowerPoint 演示文稿</vt:lpstr>
      <vt:lpstr>PowerPoint 演示文稿</vt:lpstr>
      <vt:lpstr>Inter-AS 选路任务</vt:lpstr>
      <vt:lpstr>例子1: 设置路由器1d的转发表</vt:lpstr>
      <vt:lpstr>PowerPoint 演示文稿</vt:lpstr>
      <vt:lpstr>PowerPoint 演示文稿</vt:lpstr>
      <vt:lpstr>PowerPoint 演示文稿</vt:lpstr>
      <vt:lpstr>因特网中的选路</vt:lpstr>
      <vt:lpstr>RIP ( Routing Information Protocol)</vt:lpstr>
      <vt:lpstr>RIP 通告</vt:lpstr>
      <vt:lpstr>RIP: 例子</vt:lpstr>
      <vt:lpstr>PowerPoint 演示文稿</vt:lpstr>
      <vt:lpstr>RIP特点</vt:lpstr>
      <vt:lpstr>PowerPoint 演示文稿</vt:lpstr>
      <vt:lpstr>OSPF (Open Shortest Path First)</vt:lpstr>
      <vt:lpstr>OSPF 分组</vt:lpstr>
      <vt:lpstr>如何计算链路费用?</vt:lpstr>
      <vt:lpstr>OSPF “高级” 功能 (not in RIP)</vt:lpstr>
      <vt:lpstr>Hierarchical OSPF层次化的开放式最短路径优先</vt:lpstr>
      <vt:lpstr>Hierarchical OSPF分层的开放式最短路径优先</vt:lpstr>
      <vt:lpstr>PowerPoint 演示文稿</vt:lpstr>
      <vt:lpstr>OSPF 使用的是可靠的洪泛法 </vt:lpstr>
      <vt:lpstr>2014年全国硕士研究生入学统一考试计算机专业基础综合真题</vt:lpstr>
      <vt:lpstr>PowerPoint 演示文稿</vt:lpstr>
      <vt:lpstr>解析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BGP 边界网关协议: Inter-AS</vt:lpstr>
      <vt:lpstr>PowerPoint 演示文稿</vt:lpstr>
      <vt:lpstr>Internet inter-AS routing: BGP</vt:lpstr>
      <vt:lpstr>PowerPoint 演示文稿</vt:lpstr>
      <vt:lpstr>Internet inter-AS routing: BGP</vt:lpstr>
      <vt:lpstr>PowerPoint 演示文稿</vt:lpstr>
      <vt:lpstr>Internet inter-AS routing: BGP</vt:lpstr>
      <vt:lpstr>BGP 报文具有通用的首部</vt:lpstr>
      <vt:lpstr>Intra-AS 和 Inter-AS 的对比（再次回顾）</vt:lpstr>
      <vt:lpstr>PowerPoint 演示文稿</vt:lpstr>
      <vt:lpstr>PowerPoint 演示文稿</vt:lpstr>
      <vt:lpstr>IPv6</vt:lpstr>
      <vt:lpstr>IPv4 vs. IPv6 </vt:lpstr>
      <vt:lpstr>IPv6 报头 (固定40字节) </vt:lpstr>
      <vt:lpstr>相比于IPv4的其他变化 </vt:lpstr>
      <vt:lpstr>PowerPoint 演示文稿</vt:lpstr>
      <vt:lpstr>PowerPoint 演示文稿</vt:lpstr>
      <vt:lpstr>IP 编址小结</vt:lpstr>
      <vt:lpstr>PowerPoint 演示文稿</vt:lpstr>
      <vt:lpstr>IP 多播 多播的基本概念</vt:lpstr>
      <vt:lpstr>多播可明显地减少 网络中资源的消耗</vt:lpstr>
      <vt:lpstr>PowerPoint 演示文稿</vt:lpstr>
      <vt:lpstr>广播和多播选路</vt:lpstr>
      <vt:lpstr>广播选路</vt:lpstr>
      <vt:lpstr>PowerPoint 演示文稿</vt:lpstr>
      <vt:lpstr>洪泛 Flooding和生成树Spanning Tree广播</vt:lpstr>
      <vt:lpstr>生成树广播</vt:lpstr>
      <vt:lpstr>PowerPoint 演示文稿</vt:lpstr>
      <vt:lpstr>多播选路问题</vt:lpstr>
      <vt:lpstr>多播选路</vt:lpstr>
      <vt:lpstr>PowerPoint 演示文稿</vt:lpstr>
      <vt:lpstr>4.7  虚拟专用网 VPN 和网络地址转换 NAT 4.7.1 虚拟专用网 VPN</vt:lpstr>
      <vt:lpstr>用隧道技术实现虚拟专用网 </vt:lpstr>
      <vt:lpstr>用隧道技术实现虚拟专用网 </vt:lpstr>
      <vt:lpstr>内联网 intranet 和外联网 extranet （都是基于 TCP/IP 协议）  </vt:lpstr>
      <vt:lpstr>远程接入VPN (remote access VPN)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jwc</dc:creator>
  <cp:lastModifiedBy>Microsoft Office 用户</cp:lastModifiedBy>
  <cp:revision>611</cp:revision>
  <dcterms:created xsi:type="dcterms:W3CDTF">2015-09-16T16:36:03Z</dcterms:created>
  <dcterms:modified xsi:type="dcterms:W3CDTF">2019-10-23T01:56:43Z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2013-11-15T00:00:00Z</vt:filetime>
  </property>
  <property fmtid="{D5CDD505-2E9C-101B-9397-08002B2CF9AE}" pid="3" name="LastSaved">
    <vt:filetime>2015-09-16T00:00:00Z</vt:filetime>
  </property>
</Properties>
</file>